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1" r:id="rId3"/>
    <p:sldMasterId id="2147483656" r:id="rId4"/>
    <p:sldMasterId id="2147483659" r:id="rId5"/>
    <p:sldMasterId id="2147483662" r:id="rId6"/>
    <p:sldMasterId id="2147483665" r:id="rId7"/>
    <p:sldMasterId id="2147483667" r:id="rId8"/>
    <p:sldMasterId id="2147483671" r:id="rId9"/>
    <p:sldMasterId id="2147483673" r:id="rId10"/>
    <p:sldMasterId id="2147483676" r:id="rId11"/>
    <p:sldMasterId id="2147483678" r:id="rId12"/>
    <p:sldMasterId id="2147483681" r:id="rId13"/>
    <p:sldMasterId id="2147483684" r:id="rId14"/>
    <p:sldMasterId id="2147483686" r:id="rId15"/>
    <p:sldMasterId id="2147483689" r:id="rId16"/>
    <p:sldMasterId id="2147483692" r:id="rId17"/>
    <p:sldMasterId id="2147483697" r:id="rId18"/>
    <p:sldMasterId id="2147483699" r:id="rId19"/>
    <p:sldMasterId id="2147483716" r:id="rId20"/>
  </p:sldMasterIdLst>
  <p:notesMasterIdLst>
    <p:notesMasterId r:id="rId22"/>
  </p:notesMasterIdLst>
  <p:sldIdLst>
    <p:sldId id="1839" r:id="rId21"/>
    <p:sldId id="2866" r:id="rId23"/>
    <p:sldId id="2673" r:id="rId24"/>
    <p:sldId id="2608" r:id="rId25"/>
    <p:sldId id="3004" r:id="rId26"/>
    <p:sldId id="2666" r:id="rId27"/>
    <p:sldId id="2668" r:id="rId28"/>
    <p:sldId id="2659" r:id="rId29"/>
    <p:sldId id="2675" r:id="rId30"/>
    <p:sldId id="3005" r:id="rId31"/>
    <p:sldId id="3006" r:id="rId32"/>
    <p:sldId id="3007" r:id="rId33"/>
    <p:sldId id="3008" r:id="rId34"/>
    <p:sldId id="3009" r:id="rId35"/>
    <p:sldId id="3010" r:id="rId36"/>
    <p:sldId id="3011" r:id="rId37"/>
    <p:sldId id="3012" r:id="rId38"/>
    <p:sldId id="3013" r:id="rId39"/>
    <p:sldId id="3014" r:id="rId40"/>
    <p:sldId id="3015" r:id="rId41"/>
    <p:sldId id="3016" r:id="rId42"/>
    <p:sldId id="3017" r:id="rId43"/>
    <p:sldId id="3018" r:id="rId44"/>
    <p:sldId id="3019" r:id="rId45"/>
    <p:sldId id="2678" r:id="rId46"/>
    <p:sldId id="2861" r:id="rId47"/>
    <p:sldId id="2862" r:id="rId48"/>
    <p:sldId id="2863" r:id="rId49"/>
    <p:sldId id="2864" r:id="rId50"/>
    <p:sldId id="2953" r:id="rId51"/>
    <p:sldId id="269" r:id="rId52"/>
    <p:sldId id="258" r:id="rId53"/>
    <p:sldId id="259" r:id="rId54"/>
    <p:sldId id="260" r:id="rId55"/>
    <p:sldId id="3002" r:id="rId56"/>
    <p:sldId id="3003" r:id="rId57"/>
    <p:sldId id="2834" r:id="rId58"/>
    <p:sldId id="2835" r:id="rId59"/>
    <p:sldId id="2836" r:id="rId60"/>
    <p:sldId id="2837" r:id="rId61"/>
    <p:sldId id="2841" r:id="rId62"/>
    <p:sldId id="2842" r:id="rId63"/>
    <p:sldId id="2843" r:id="rId64"/>
    <p:sldId id="2844" r:id="rId65"/>
    <p:sldId id="2845" r:id="rId66"/>
    <p:sldId id="2846" r:id="rId67"/>
    <p:sldId id="2847" r:id="rId68"/>
    <p:sldId id="2848" r:id="rId69"/>
    <p:sldId id="2849" r:id="rId70"/>
    <p:sldId id="2850" r:id="rId71"/>
    <p:sldId id="2851" r:id="rId72"/>
    <p:sldId id="2852" r:id="rId73"/>
    <p:sldId id="2853" r:id="rId74"/>
    <p:sldId id="2854" r:id="rId75"/>
    <p:sldId id="2855" r:id="rId76"/>
    <p:sldId id="2856" r:id="rId77"/>
    <p:sldId id="2857" r:id="rId78"/>
    <p:sldId id="2865" r:id="rId79"/>
    <p:sldId id="2858" r:id="rId80"/>
    <p:sldId id="2674" r:id="rId81"/>
    <p:sldId id="3108" r:id="rId82"/>
    <p:sldId id="3109" r:id="rId83"/>
    <p:sldId id="3110" r:id="rId84"/>
    <p:sldId id="3111" r:id="rId85"/>
    <p:sldId id="3112" r:id="rId86"/>
    <p:sldId id="3113" r:id="rId87"/>
    <p:sldId id="3114" r:id="rId88"/>
    <p:sldId id="3115" r:id="rId89"/>
    <p:sldId id="3116" r:id="rId90"/>
    <p:sldId id="3117" r:id="rId91"/>
    <p:sldId id="3118" r:id="rId92"/>
    <p:sldId id="3119" r:id="rId93"/>
    <p:sldId id="3120" r:id="rId94"/>
    <p:sldId id="3121" r:id="rId95"/>
    <p:sldId id="3122" r:id="rId96"/>
    <p:sldId id="3123" r:id="rId97"/>
    <p:sldId id="3132" r:id="rId98"/>
    <p:sldId id="3133" r:id="rId99"/>
    <p:sldId id="3126" r:id="rId100"/>
    <p:sldId id="3127" r:id="rId101"/>
    <p:sldId id="3128" r:id="rId102"/>
    <p:sldId id="3129" r:id="rId103"/>
    <p:sldId id="3130" r:id="rId104"/>
    <p:sldId id="2793" r:id="rId105"/>
  </p:sldIdLst>
  <p:sldSz cx="12192000" cy="6858000"/>
  <p:notesSz cx="6858000" cy="9144000"/>
  <p:embeddedFontLst>
    <p:embeddedFont>
      <p:font typeface="Century Gothic" panose="020B0502020202020204" pitchFamily="34" charset="0"/>
      <p:regular r:id="rId110"/>
      <p:bold r:id="rId111"/>
      <p:italic r:id="rId112"/>
      <p:boldItalic r:id="rId113"/>
    </p:embeddedFont>
    <p:embeddedFont>
      <p:font typeface="微软雅黑" panose="020B0503020204020204" pitchFamily="34" charset="-122"/>
      <p:regular r:id="rId114"/>
    </p:embeddedFont>
    <p:embeddedFont>
      <p:font typeface="微软雅黑 Light" panose="020B0502040204020203" pitchFamily="34" charset="-122"/>
      <p:regular r:id="rId115"/>
    </p:embeddedFont>
    <p:embeddedFont>
      <p:font typeface="黑体" panose="02010609060101010101" pitchFamily="49" charset="-122"/>
      <p:regular r:id="rId116"/>
    </p:embeddedFont>
    <p:embeddedFont>
      <p:font typeface="Roboto" panose="02000000000000000000" pitchFamily="2" charset="0"/>
      <p:regular r:id="rId117"/>
    </p:embeddedFont>
    <p:embeddedFont>
      <p:font typeface="隶书" panose="02010509060101010101" charset="-122"/>
      <p:regular r:id="rId118"/>
    </p:embeddedFont>
    <p:embeddedFont>
      <p:font typeface="等线" panose="02010600030101010101" charset="-122"/>
      <p:regular r:id="rId119"/>
    </p:embeddedFont>
  </p:embeddedFontLst>
  <p:defaultTextStyle>
    <a:defPPr>
      <a:defRPr lang="zh-CN"/>
    </a:defPPr>
    <a:lvl1pPr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邹博文" initials="邹博文"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E42"/>
    <a:srgbClr val="008646"/>
    <a:srgbClr val="A13F0B"/>
    <a:srgbClr val="006C39"/>
    <a:srgbClr val="006434"/>
    <a:srgbClr val="8E0309"/>
    <a:srgbClr val="194326"/>
    <a:srgbClr val="FFFFFF"/>
    <a:srgbClr val="E7D7B7"/>
    <a:srgbClr val="D5B9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0" autoAdjust="0"/>
    <p:restoredTop sz="65880" autoAdjust="0"/>
  </p:normalViewPr>
  <p:slideViewPr>
    <p:cSldViewPr snapToGrid="0">
      <p:cViewPr varScale="1">
        <p:scale>
          <a:sx n="60" d="100"/>
          <a:sy n="60" d="100"/>
        </p:scale>
        <p:origin x="1579" y="58"/>
      </p:cViewPr>
      <p:guideLst/>
    </p:cSldViewPr>
  </p:slideViewPr>
  <p:notesTextViewPr>
    <p:cViewPr>
      <p:scale>
        <a:sx n="1" d="1"/>
        <a:sy n="1" d="1"/>
      </p:scale>
      <p:origin x="0" y="0"/>
    </p:cViewPr>
  </p:notesTextViewPr>
  <p:sorterViewPr>
    <p:cViewPr>
      <p:scale>
        <a:sx n="100" d="100"/>
        <a:sy n="100" d="100"/>
      </p:scale>
      <p:origin x="0" y="-17972"/>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78.xml"/><Relationship Id="rId98" Type="http://schemas.openxmlformats.org/officeDocument/2006/relationships/slide" Target="slides/slide77.xml"/><Relationship Id="rId97" Type="http://schemas.openxmlformats.org/officeDocument/2006/relationships/slide" Target="slides/slide76.xml"/><Relationship Id="rId96" Type="http://schemas.openxmlformats.org/officeDocument/2006/relationships/slide" Target="slides/slide75.xml"/><Relationship Id="rId95" Type="http://schemas.openxmlformats.org/officeDocument/2006/relationships/slide" Target="slides/slide74.xml"/><Relationship Id="rId94" Type="http://schemas.openxmlformats.org/officeDocument/2006/relationships/slide" Target="slides/slide73.xml"/><Relationship Id="rId93" Type="http://schemas.openxmlformats.org/officeDocument/2006/relationships/slide" Target="slides/slide72.xml"/><Relationship Id="rId92" Type="http://schemas.openxmlformats.org/officeDocument/2006/relationships/slide" Target="slides/slide71.xml"/><Relationship Id="rId91" Type="http://schemas.openxmlformats.org/officeDocument/2006/relationships/slide" Target="slides/slide70.xml"/><Relationship Id="rId90" Type="http://schemas.openxmlformats.org/officeDocument/2006/relationships/slide" Target="slides/slide69.xml"/><Relationship Id="rId9" Type="http://schemas.openxmlformats.org/officeDocument/2006/relationships/slideMaster" Target="slideMasters/slideMaster8.xml"/><Relationship Id="rId89" Type="http://schemas.openxmlformats.org/officeDocument/2006/relationships/slide" Target="slides/slide68.xml"/><Relationship Id="rId88" Type="http://schemas.openxmlformats.org/officeDocument/2006/relationships/slide" Target="slides/slide67.xml"/><Relationship Id="rId87" Type="http://schemas.openxmlformats.org/officeDocument/2006/relationships/slide" Target="slides/slide66.xml"/><Relationship Id="rId86" Type="http://schemas.openxmlformats.org/officeDocument/2006/relationships/slide" Target="slides/slide65.xml"/><Relationship Id="rId85" Type="http://schemas.openxmlformats.org/officeDocument/2006/relationships/slide" Target="slides/slide64.xml"/><Relationship Id="rId84" Type="http://schemas.openxmlformats.org/officeDocument/2006/relationships/slide" Target="slides/slide63.xml"/><Relationship Id="rId83" Type="http://schemas.openxmlformats.org/officeDocument/2006/relationships/slide" Target="slides/slide62.xml"/><Relationship Id="rId82" Type="http://schemas.openxmlformats.org/officeDocument/2006/relationships/slide" Target="slides/slide61.xml"/><Relationship Id="rId81" Type="http://schemas.openxmlformats.org/officeDocument/2006/relationships/slide" Target="slides/slide60.xml"/><Relationship Id="rId80" Type="http://schemas.openxmlformats.org/officeDocument/2006/relationships/slide" Target="slides/slide59.xml"/><Relationship Id="rId8" Type="http://schemas.openxmlformats.org/officeDocument/2006/relationships/slideMaster" Target="slideMasters/slideMaster7.xml"/><Relationship Id="rId79" Type="http://schemas.openxmlformats.org/officeDocument/2006/relationships/slide" Target="slides/slide58.xml"/><Relationship Id="rId78" Type="http://schemas.openxmlformats.org/officeDocument/2006/relationships/slide" Target="slides/slide57.xml"/><Relationship Id="rId77" Type="http://schemas.openxmlformats.org/officeDocument/2006/relationships/slide" Target="slides/slide56.xml"/><Relationship Id="rId76" Type="http://schemas.openxmlformats.org/officeDocument/2006/relationships/slide" Target="slides/slide55.xml"/><Relationship Id="rId75" Type="http://schemas.openxmlformats.org/officeDocument/2006/relationships/slide" Target="slides/slide54.xml"/><Relationship Id="rId74" Type="http://schemas.openxmlformats.org/officeDocument/2006/relationships/slide" Target="slides/slide53.xml"/><Relationship Id="rId73" Type="http://schemas.openxmlformats.org/officeDocument/2006/relationships/slide" Target="slides/slide52.xml"/><Relationship Id="rId72" Type="http://schemas.openxmlformats.org/officeDocument/2006/relationships/slide" Target="slides/slide51.xml"/><Relationship Id="rId71" Type="http://schemas.openxmlformats.org/officeDocument/2006/relationships/slide" Target="slides/slide50.xml"/><Relationship Id="rId70" Type="http://schemas.openxmlformats.org/officeDocument/2006/relationships/slide" Target="slides/slide49.xml"/><Relationship Id="rId7" Type="http://schemas.openxmlformats.org/officeDocument/2006/relationships/slideMaster" Target="slideMasters/slideMaster6.xml"/><Relationship Id="rId69" Type="http://schemas.openxmlformats.org/officeDocument/2006/relationships/slide" Target="slides/slide48.xml"/><Relationship Id="rId68" Type="http://schemas.openxmlformats.org/officeDocument/2006/relationships/slide" Target="slides/slide47.xml"/><Relationship Id="rId67" Type="http://schemas.openxmlformats.org/officeDocument/2006/relationships/slide" Target="slides/slide46.xml"/><Relationship Id="rId66" Type="http://schemas.openxmlformats.org/officeDocument/2006/relationships/slide" Target="slides/slide45.xml"/><Relationship Id="rId65" Type="http://schemas.openxmlformats.org/officeDocument/2006/relationships/slide" Target="slides/slide44.xml"/><Relationship Id="rId64" Type="http://schemas.openxmlformats.org/officeDocument/2006/relationships/slide" Target="slides/slide43.xml"/><Relationship Id="rId63" Type="http://schemas.openxmlformats.org/officeDocument/2006/relationships/slide" Target="slides/slide42.xml"/><Relationship Id="rId62" Type="http://schemas.openxmlformats.org/officeDocument/2006/relationships/slide" Target="slides/slide41.xml"/><Relationship Id="rId61" Type="http://schemas.openxmlformats.org/officeDocument/2006/relationships/slide" Target="slides/slide40.xml"/><Relationship Id="rId60" Type="http://schemas.openxmlformats.org/officeDocument/2006/relationships/slide" Target="slides/slide39.xml"/><Relationship Id="rId6" Type="http://schemas.openxmlformats.org/officeDocument/2006/relationships/slideMaster" Target="slideMasters/slideMaster5.xml"/><Relationship Id="rId59" Type="http://schemas.openxmlformats.org/officeDocument/2006/relationships/slide" Target="slides/slide38.xml"/><Relationship Id="rId58" Type="http://schemas.openxmlformats.org/officeDocument/2006/relationships/slide" Target="slides/slide37.xml"/><Relationship Id="rId57" Type="http://schemas.openxmlformats.org/officeDocument/2006/relationships/slide" Target="slides/slide36.xml"/><Relationship Id="rId56" Type="http://schemas.openxmlformats.org/officeDocument/2006/relationships/slide" Target="slides/slide35.xml"/><Relationship Id="rId55" Type="http://schemas.openxmlformats.org/officeDocument/2006/relationships/slide" Target="slides/slide34.xml"/><Relationship Id="rId54" Type="http://schemas.openxmlformats.org/officeDocument/2006/relationships/slide" Target="slides/slide33.xml"/><Relationship Id="rId53" Type="http://schemas.openxmlformats.org/officeDocument/2006/relationships/slide" Target="slides/slide32.xml"/><Relationship Id="rId52" Type="http://schemas.openxmlformats.org/officeDocument/2006/relationships/slide" Target="slides/slide31.xml"/><Relationship Id="rId51" Type="http://schemas.openxmlformats.org/officeDocument/2006/relationships/slide" Target="slides/slide30.xml"/><Relationship Id="rId50" Type="http://schemas.openxmlformats.org/officeDocument/2006/relationships/slide" Target="slides/slide29.xml"/><Relationship Id="rId5" Type="http://schemas.openxmlformats.org/officeDocument/2006/relationships/slideMaster" Target="slideMasters/slideMaster4.xml"/><Relationship Id="rId49" Type="http://schemas.openxmlformats.org/officeDocument/2006/relationships/slide" Target="slides/slide28.xml"/><Relationship Id="rId48" Type="http://schemas.openxmlformats.org/officeDocument/2006/relationships/slide" Target="slides/slide27.xml"/><Relationship Id="rId47" Type="http://schemas.openxmlformats.org/officeDocument/2006/relationships/slide" Target="slides/slide26.xml"/><Relationship Id="rId46" Type="http://schemas.openxmlformats.org/officeDocument/2006/relationships/slide" Target="slides/slide25.xml"/><Relationship Id="rId45" Type="http://schemas.openxmlformats.org/officeDocument/2006/relationships/slide" Target="slides/slide24.xml"/><Relationship Id="rId44" Type="http://schemas.openxmlformats.org/officeDocument/2006/relationships/slide" Target="slides/slide23.xml"/><Relationship Id="rId43" Type="http://schemas.openxmlformats.org/officeDocument/2006/relationships/slide" Target="slides/slide22.xml"/><Relationship Id="rId42" Type="http://schemas.openxmlformats.org/officeDocument/2006/relationships/slide" Target="slides/slide21.xml"/><Relationship Id="rId41" Type="http://schemas.openxmlformats.org/officeDocument/2006/relationships/slide" Target="slides/slide20.xml"/><Relationship Id="rId40" Type="http://schemas.openxmlformats.org/officeDocument/2006/relationships/slide" Target="slides/slide19.xml"/><Relationship Id="rId4" Type="http://schemas.openxmlformats.org/officeDocument/2006/relationships/slideMaster" Target="slideMasters/slideMaster3.xml"/><Relationship Id="rId39" Type="http://schemas.openxmlformats.org/officeDocument/2006/relationships/slide" Target="slides/slide18.xml"/><Relationship Id="rId38" Type="http://schemas.openxmlformats.org/officeDocument/2006/relationships/slide" Target="slides/slide17.xml"/><Relationship Id="rId37" Type="http://schemas.openxmlformats.org/officeDocument/2006/relationships/slide" Target="slides/slide16.xml"/><Relationship Id="rId36" Type="http://schemas.openxmlformats.org/officeDocument/2006/relationships/slide" Target="slides/slide15.xml"/><Relationship Id="rId35" Type="http://schemas.openxmlformats.org/officeDocument/2006/relationships/slide" Target="slides/slide14.xml"/><Relationship Id="rId34" Type="http://schemas.openxmlformats.org/officeDocument/2006/relationships/slide" Target="slides/slide13.xml"/><Relationship Id="rId33" Type="http://schemas.openxmlformats.org/officeDocument/2006/relationships/slide" Target="slides/slide12.xml"/><Relationship Id="rId32" Type="http://schemas.openxmlformats.org/officeDocument/2006/relationships/slide" Target="slides/slide11.xml"/><Relationship Id="rId31" Type="http://schemas.openxmlformats.org/officeDocument/2006/relationships/slide" Target="slides/slide10.xml"/><Relationship Id="rId30" Type="http://schemas.openxmlformats.org/officeDocument/2006/relationships/slide" Target="slides/slide9.xml"/><Relationship Id="rId3" Type="http://schemas.openxmlformats.org/officeDocument/2006/relationships/slideMaster" Target="slideMasters/slideMaster2.xml"/><Relationship Id="rId29" Type="http://schemas.openxmlformats.org/officeDocument/2006/relationships/slide" Target="slides/slide8.xml"/><Relationship Id="rId28" Type="http://schemas.openxmlformats.org/officeDocument/2006/relationships/slide" Target="slides/slide7.xml"/><Relationship Id="rId27" Type="http://schemas.openxmlformats.org/officeDocument/2006/relationships/slide" Target="slides/slide6.xml"/><Relationship Id="rId26" Type="http://schemas.openxmlformats.org/officeDocument/2006/relationships/slide" Target="slides/slide5.xml"/><Relationship Id="rId25" Type="http://schemas.openxmlformats.org/officeDocument/2006/relationships/slide" Target="slides/slide4.xml"/><Relationship Id="rId24" Type="http://schemas.openxmlformats.org/officeDocument/2006/relationships/slide" Target="slides/slide3.xml"/><Relationship Id="rId23" Type="http://schemas.openxmlformats.org/officeDocument/2006/relationships/slide" Target="slides/slide2.xml"/><Relationship Id="rId22" Type="http://schemas.openxmlformats.org/officeDocument/2006/relationships/notesMaster" Target="notesMasters/notesMaster1.xml"/><Relationship Id="rId21" Type="http://schemas.openxmlformats.org/officeDocument/2006/relationships/slide" Target="slides/slide1.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9" Type="http://schemas.openxmlformats.org/officeDocument/2006/relationships/font" Target="fonts/font10.fntdata"/><Relationship Id="rId118" Type="http://schemas.openxmlformats.org/officeDocument/2006/relationships/font" Target="fonts/font9.fntdata"/><Relationship Id="rId117" Type="http://schemas.openxmlformats.org/officeDocument/2006/relationships/font" Target="fonts/font8.fntdata"/><Relationship Id="rId116" Type="http://schemas.openxmlformats.org/officeDocument/2006/relationships/font" Target="fonts/font7.fntdata"/><Relationship Id="rId115" Type="http://schemas.openxmlformats.org/officeDocument/2006/relationships/font" Target="fonts/font6.fntdata"/><Relationship Id="rId114" Type="http://schemas.openxmlformats.org/officeDocument/2006/relationships/font" Target="fonts/font5.fntdata"/><Relationship Id="rId113" Type="http://schemas.openxmlformats.org/officeDocument/2006/relationships/font" Target="fonts/font4.fntdata"/><Relationship Id="rId112" Type="http://schemas.openxmlformats.org/officeDocument/2006/relationships/font" Target="fonts/font3.fntdata"/><Relationship Id="rId111" Type="http://schemas.openxmlformats.org/officeDocument/2006/relationships/font" Target="fonts/font2.fntdata"/><Relationship Id="rId110" Type="http://schemas.openxmlformats.org/officeDocument/2006/relationships/font" Target="fonts/font1.fntdata"/><Relationship Id="rId11" Type="http://schemas.openxmlformats.org/officeDocument/2006/relationships/slideMaster" Target="slideMasters/slideMaster10.xml"/><Relationship Id="rId109" Type="http://schemas.openxmlformats.org/officeDocument/2006/relationships/commentAuthors" Target="commentAuthors.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slide" Target="slides/slide84.xml"/><Relationship Id="rId104" Type="http://schemas.openxmlformats.org/officeDocument/2006/relationships/slide" Target="slides/slide83.xml"/><Relationship Id="rId103" Type="http://schemas.openxmlformats.org/officeDocument/2006/relationships/slide" Target="slides/slide82.xml"/><Relationship Id="rId102" Type="http://schemas.openxmlformats.org/officeDocument/2006/relationships/slide" Target="slides/slide81.xml"/><Relationship Id="rId101" Type="http://schemas.openxmlformats.org/officeDocument/2006/relationships/slide" Target="slides/slide80.xml"/><Relationship Id="rId100" Type="http://schemas.openxmlformats.org/officeDocument/2006/relationships/slide" Target="slides/slide79.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themeOverride" Target="../theme/themeOverrid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4" Type="http://schemas.microsoft.com/office/2011/relationships/chartColorStyle" Target="colors5.xml"/><Relationship Id="rId3" Type="http://schemas.microsoft.com/office/2011/relationships/chartStyle" Target="style5.xml"/><Relationship Id="rId2" Type="http://schemas.openxmlformats.org/officeDocument/2006/relationships/themeOverride" Target="../theme/themeOverride5.xml"/><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3"/>
          <c:y val="0.0733291287053284"/>
          <c:w val="0.572463544020744"/>
          <c:h val="0.858695060692051"/>
        </c:manualLayout>
      </c:layout>
      <c:doughnutChart>
        <c:varyColors val="1"/>
        <c:ser>
          <c:idx val="0"/>
          <c:order val="0"/>
          <c:tx>
            <c:strRef>
              <c:f>Sheet1!$B$1</c:f>
              <c:strCache>
                <c:ptCount val="1"/>
                <c:pt idx="0">
                  <c:v>销售额</c:v>
                </c:pt>
              </c:strCache>
            </c:strRef>
          </c:tx>
          <c:spPr>
            <a:solidFill>
              <a:schemeClr val="accent1"/>
            </a:solidFill>
          </c:spPr>
          <c:explosion val="0"/>
          <c:dPt>
            <c:idx val="0"/>
            <c:bubble3D val="0"/>
            <c:spPr>
              <a:gradFill rotWithShape="1">
                <a:gsLst>
                  <a:gs pos="8000">
                    <a:schemeClr val="accent1"/>
                  </a:gs>
                  <a:gs pos="100000">
                    <a:schemeClr val="accent2"/>
                  </a:gs>
                </a:gsLst>
                <a:lin ang="5400000" scaled="1"/>
              </a:gradFill>
              <a:ln>
                <a:noFill/>
              </a:ln>
              <a:effectLst/>
            </c:spPr>
          </c:dPt>
          <c:dPt>
            <c:idx val="1"/>
            <c:bubble3D val="0"/>
            <c:spPr>
              <a:solidFill>
                <a:schemeClr val="bg1"/>
              </a:solidFill>
              <a:ln>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1</c:v>
                </c:pt>
                <c:pt idx="1">
                  <c:v>5</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3"/>
          <c:y val="0.0733291287053284"/>
          <c:w val="0.572463544020744"/>
          <c:h val="0.858695060692051"/>
        </c:manualLayout>
      </c:layout>
      <c:doughnutChart>
        <c:varyColors val="1"/>
        <c:ser>
          <c:idx val="0"/>
          <c:order val="0"/>
          <c:tx>
            <c:strRef>
              <c:f>Sheet1!$B$1</c:f>
              <c:strCache>
                <c:ptCount val="1"/>
                <c:pt idx="0">
                  <c:v>销售额</c:v>
                </c:pt>
              </c:strCache>
            </c:strRef>
          </c:tx>
          <c:spPr>
            <a:solidFill>
              <a:schemeClr val="accent1"/>
            </a:solidFill>
          </c:spPr>
          <c:explosion val="0"/>
          <c:dPt>
            <c:idx val="0"/>
            <c:bubble3D val="0"/>
            <c:spPr>
              <a:gradFill rotWithShape="1">
                <a:gsLst>
                  <a:gs pos="8000">
                    <a:schemeClr val="accent1"/>
                  </a:gs>
                  <a:gs pos="100000">
                    <a:schemeClr val="accent2"/>
                  </a:gs>
                </a:gsLst>
                <a:lin ang="5400000" scaled="1"/>
              </a:gradFill>
              <a:ln>
                <a:noFill/>
              </a:ln>
              <a:effectLst/>
            </c:spPr>
          </c:dPt>
          <c:dPt>
            <c:idx val="1"/>
            <c:bubble3D val="0"/>
            <c:spPr>
              <a:solidFill>
                <a:schemeClr val="bg1"/>
              </a:solidFill>
              <a:ln>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1</c:v>
                </c:pt>
                <c:pt idx="1">
                  <c:v>5</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3"/>
          <c:y val="0.0733291287053284"/>
          <c:w val="0.572463544020744"/>
          <c:h val="0.858695060692051"/>
        </c:manualLayout>
      </c:layout>
      <c:doughnutChart>
        <c:varyColors val="1"/>
        <c:ser>
          <c:idx val="0"/>
          <c:order val="0"/>
          <c:tx>
            <c:strRef>
              <c:f>Sheet1!$B$1</c:f>
              <c:strCache>
                <c:ptCount val="1"/>
                <c:pt idx="0">
                  <c:v>销售额</c:v>
                </c:pt>
              </c:strCache>
            </c:strRef>
          </c:tx>
          <c:spPr>
            <a:solidFill>
              <a:schemeClr val="accent1"/>
            </a:solidFill>
          </c:spPr>
          <c:explosion val="0"/>
          <c:dPt>
            <c:idx val="0"/>
            <c:bubble3D val="0"/>
            <c:spPr>
              <a:gradFill rotWithShape="1">
                <a:gsLst>
                  <a:gs pos="8000">
                    <a:schemeClr val="accent1"/>
                  </a:gs>
                  <a:gs pos="100000">
                    <a:schemeClr val="accent2"/>
                  </a:gs>
                </a:gsLst>
                <a:lin ang="5400000" scaled="1"/>
              </a:gradFill>
              <a:ln>
                <a:noFill/>
              </a:ln>
              <a:effectLst/>
            </c:spPr>
          </c:dPt>
          <c:dPt>
            <c:idx val="1"/>
            <c:bubble3D val="0"/>
            <c:spPr>
              <a:solidFill>
                <a:schemeClr val="bg1"/>
              </a:solidFill>
              <a:ln>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1</c:v>
                </c:pt>
                <c:pt idx="1">
                  <c:v>5</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3"/>
          <c:y val="0.0733291287053284"/>
          <c:w val="0.572463544020744"/>
          <c:h val="0.858695060692051"/>
        </c:manualLayout>
      </c:layout>
      <c:doughnutChart>
        <c:varyColors val="1"/>
        <c:ser>
          <c:idx val="0"/>
          <c:order val="0"/>
          <c:tx>
            <c:strRef>
              <c:f>Sheet1!$B$1</c:f>
              <c:strCache>
                <c:ptCount val="1"/>
                <c:pt idx="0">
                  <c:v>销售额</c:v>
                </c:pt>
              </c:strCache>
            </c:strRef>
          </c:tx>
          <c:spPr>
            <a:solidFill>
              <a:schemeClr val="accent1"/>
            </a:solidFill>
          </c:spPr>
          <c:explosion val="0"/>
          <c:dPt>
            <c:idx val="0"/>
            <c:bubble3D val="0"/>
            <c:spPr>
              <a:gradFill rotWithShape="1">
                <a:gsLst>
                  <a:gs pos="8000">
                    <a:schemeClr val="accent1"/>
                  </a:gs>
                  <a:gs pos="100000">
                    <a:schemeClr val="accent2"/>
                  </a:gs>
                </a:gsLst>
                <a:lin ang="5400000" scaled="1"/>
              </a:gradFill>
              <a:ln>
                <a:noFill/>
              </a:ln>
              <a:effectLst/>
            </c:spPr>
          </c:dPt>
          <c:dPt>
            <c:idx val="1"/>
            <c:bubble3D val="0"/>
            <c:spPr>
              <a:solidFill>
                <a:schemeClr val="bg1"/>
              </a:solidFill>
              <a:ln>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1</c:v>
                </c:pt>
                <c:pt idx="1">
                  <c:v>5</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3"/>
          <c:y val="0.0733291287053284"/>
          <c:w val="0.572463544020744"/>
          <c:h val="0.858695060692051"/>
        </c:manualLayout>
      </c:layout>
      <c:doughnutChart>
        <c:varyColors val="1"/>
        <c:ser>
          <c:idx val="0"/>
          <c:order val="0"/>
          <c:tx>
            <c:strRef>
              <c:f>Sheet1!$B$1</c:f>
              <c:strCache>
                <c:ptCount val="1"/>
                <c:pt idx="0">
                  <c:v>销售额</c:v>
                </c:pt>
              </c:strCache>
            </c:strRef>
          </c:tx>
          <c:spPr>
            <a:solidFill>
              <a:schemeClr val="accent1"/>
            </a:solidFill>
          </c:spPr>
          <c:explosion val="0"/>
          <c:dPt>
            <c:idx val="0"/>
            <c:bubble3D val="0"/>
            <c:spPr>
              <a:gradFill rotWithShape="1">
                <a:gsLst>
                  <a:gs pos="8000">
                    <a:schemeClr val="accent1"/>
                  </a:gs>
                  <a:gs pos="100000">
                    <a:schemeClr val="accent2"/>
                  </a:gs>
                </a:gsLst>
                <a:lin ang="5400000" scaled="1"/>
              </a:gradFill>
              <a:ln>
                <a:noFill/>
              </a:ln>
              <a:effectLst/>
            </c:spPr>
          </c:dPt>
          <c:dPt>
            <c:idx val="1"/>
            <c:bubble3D val="0"/>
            <c:spPr>
              <a:solidFill>
                <a:schemeClr val="bg1"/>
              </a:solidFill>
              <a:ln>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1</c:v>
                </c:pt>
                <c:pt idx="1">
                  <c:v>5</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12-12T20:51:15.162"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276123E4-4C7F-4FE4-BE3C-67F6514FFE8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CD7A2CCA-E5D5-4859-8035-B358016F08F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spc="300" dirty="0">
                <a:solidFill>
                  <a:schemeClr val="tx2">
                    <a:lumMod val="75000"/>
                  </a:schemeClr>
                </a:solidFill>
              </a:rPr>
              <a:t>如身份证脱敏，应保证脱敏后的数据依然符合身份证验证要求。</a:t>
            </a:r>
            <a:endParaRPr lang="zh-CN" altLang="en-US" sz="1200" spc="300" dirty="0">
              <a:solidFill>
                <a:schemeClr val="tx2">
                  <a:lumMod val="75000"/>
                </a:schemeClr>
              </a:solidFill>
            </a:endParaRPr>
          </a:p>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同质攻击：</a:t>
            </a:r>
            <a:r>
              <a:rPr lang="zh-CN" altLang="en-US" sz="1200" spc="300" dirty="0"/>
              <a:t>观察者只要知道表中某一用户的</a:t>
            </a:r>
            <a:r>
              <a:rPr lang="en-US" altLang="zh-CN" sz="1200" spc="300" dirty="0"/>
              <a:t>ZIP Code</a:t>
            </a:r>
            <a:r>
              <a:rPr lang="zh-CN" altLang="en-US" sz="1200" spc="300" dirty="0"/>
              <a:t>是</a:t>
            </a:r>
            <a:r>
              <a:rPr lang="en-US" altLang="zh-CN" sz="1200" spc="300" dirty="0"/>
              <a:t>476**</a:t>
            </a:r>
            <a:r>
              <a:rPr lang="zh-CN" altLang="en-US" sz="1200" spc="300" dirty="0"/>
              <a:t>，年龄在</a:t>
            </a:r>
            <a:r>
              <a:rPr lang="en-US" altLang="zh-CN" sz="1200" spc="300" dirty="0"/>
              <a:t>20</a:t>
            </a:r>
            <a:r>
              <a:rPr lang="zh-CN" altLang="en-US" sz="1200" spc="300" dirty="0"/>
              <a:t>多岁就可以确定他有心脏病。</a:t>
            </a:r>
            <a:endParaRPr lang="en-US" altLang="zh-CN" sz="1200" spc="3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spc="30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spc="300" dirty="0"/>
              <a:t>背景攻击：如果观察者通过</a:t>
            </a:r>
            <a:r>
              <a:rPr lang="en-US" altLang="zh-CN" sz="1200" spc="300" dirty="0"/>
              <a:t>ZIP Code</a:t>
            </a:r>
            <a:r>
              <a:rPr lang="zh-CN" altLang="en-US" sz="1200" spc="300" dirty="0"/>
              <a:t>和</a:t>
            </a:r>
            <a:r>
              <a:rPr lang="en-US" altLang="zh-CN" sz="1200" spc="300" dirty="0"/>
              <a:t>Age</a:t>
            </a:r>
            <a:r>
              <a:rPr lang="zh-CN" altLang="en-US" sz="1200" spc="300" dirty="0"/>
              <a:t>确定用户</a:t>
            </a:r>
            <a:r>
              <a:rPr lang="en-US" altLang="zh-CN" sz="1200" spc="300" dirty="0"/>
              <a:t>Carl</a:t>
            </a:r>
            <a:r>
              <a:rPr lang="zh-CN" altLang="en-US" sz="1200" spc="300" dirty="0"/>
              <a:t>在表</a:t>
            </a:r>
            <a:r>
              <a:rPr lang="en-US" altLang="zh-CN" sz="1200" spc="300" dirty="0"/>
              <a:t>2</a:t>
            </a:r>
            <a:r>
              <a:rPr lang="zh-CN" altLang="en-US" sz="1200" spc="300" dirty="0"/>
              <a:t>的等价类</a:t>
            </a:r>
            <a:r>
              <a:rPr lang="en-US" altLang="zh-CN" sz="1200" spc="300" dirty="0"/>
              <a:t>3</a:t>
            </a:r>
            <a:r>
              <a:rPr lang="zh-CN" altLang="en-US" sz="1200" spc="300" dirty="0"/>
              <a:t>中，同时观察者知道</a:t>
            </a:r>
            <a:r>
              <a:rPr lang="en-US" altLang="zh-CN" sz="1200" spc="300" dirty="0"/>
              <a:t>Carl</a:t>
            </a:r>
            <a:r>
              <a:rPr lang="zh-CN" altLang="en-US" sz="1200" spc="300" dirty="0"/>
              <a:t>患心脏病的可能很小，那么他就可以确定</a:t>
            </a:r>
            <a:r>
              <a:rPr lang="en-US" altLang="zh-CN" sz="1200" spc="300" dirty="0"/>
              <a:t>Carl</a:t>
            </a:r>
            <a:r>
              <a:rPr lang="zh-CN" altLang="en-US" sz="1200" spc="300" dirty="0"/>
              <a:t>有癌症。</a:t>
            </a:r>
            <a:endParaRPr lang="en-US" altLang="zh-CN" sz="1200" spc="300" dirty="0"/>
          </a:p>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spc="100" dirty="0">
                <a:solidFill>
                  <a:schemeClr val="accent1"/>
                </a:solidFill>
              </a:rPr>
              <a:t>倾斜攻击：</a:t>
            </a:r>
            <a:r>
              <a:rPr lang="zh-CN" altLang="en-US" sz="1200" dirty="0"/>
              <a:t>以</a:t>
            </a:r>
            <a:r>
              <a:rPr lang="en-US" altLang="zh-CN" sz="1200" dirty="0"/>
              <a:t>HIV</a:t>
            </a:r>
            <a:r>
              <a:rPr lang="zh-CN" altLang="en-US" sz="1200" dirty="0"/>
              <a:t>测试数据为例，假如构造的数据集对于任意相等类测试结果都包含阴性与阳性，且阴性数量与阳性相同，该数据集肯定满足</a:t>
            </a:r>
            <a:r>
              <a:rPr lang="en-US" altLang="zh-CN" sz="1200" dirty="0"/>
              <a:t>2-Diversity</a:t>
            </a:r>
            <a:r>
              <a:rPr lang="zh-CN" altLang="en-US" sz="1200" dirty="0"/>
              <a:t>。</a:t>
            </a:r>
            <a:endParaRPr lang="zh-CN" altLang="en-US" sz="1200" dirty="0"/>
          </a:p>
          <a:p>
            <a:r>
              <a:rPr lang="zh-CN" altLang="en-US" sz="1200" dirty="0"/>
              <a:t>按照真实测试记录的分布，对于任意个人，攻击者只能判断其有</a:t>
            </a:r>
            <a:r>
              <a:rPr lang="en-US" altLang="zh-CN" sz="1200" dirty="0"/>
              <a:t>1%</a:t>
            </a:r>
            <a:r>
              <a:rPr lang="zh-CN" altLang="en-US" sz="1200" dirty="0"/>
              <a:t>的可能测试结果为阳性。</a:t>
            </a:r>
            <a:endParaRPr lang="zh-CN" altLang="en-US" sz="1200" dirty="0"/>
          </a:p>
          <a:p>
            <a:r>
              <a:rPr lang="zh-CN" altLang="en-US" sz="1200" dirty="0"/>
              <a:t>但是对于</a:t>
            </a:r>
            <a:r>
              <a:rPr lang="en-US" altLang="zh-CN" sz="1200" dirty="0"/>
              <a:t>2-Diversity</a:t>
            </a:r>
            <a:r>
              <a:rPr lang="zh-CN" altLang="en-US" sz="1200" dirty="0"/>
              <a:t>数据集，攻击者会判断每个人有</a:t>
            </a:r>
            <a:r>
              <a:rPr lang="en-US" altLang="zh-CN" sz="1200" dirty="0"/>
              <a:t>50%</a:t>
            </a:r>
            <a:r>
              <a:rPr lang="zh-CN" altLang="en-US" sz="1200" dirty="0"/>
              <a:t>的可能测试结果为阳性。</a:t>
            </a:r>
            <a:endParaRPr lang="zh-CN" altLang="en-US" sz="12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spc="1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spc="100" dirty="0">
                <a:solidFill>
                  <a:schemeClr val="accent1"/>
                </a:solidFill>
              </a:rPr>
              <a:t>相似攻击：</a:t>
            </a:r>
            <a:endParaRPr lang="en-US" altLang="zh-CN" sz="1200" b="1" spc="1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spc="100" dirty="0">
                <a:solidFill>
                  <a:schemeClr val="accent1"/>
                </a:solidFill>
              </a:rPr>
              <a:t>例如对于表四所示，病人数据满足</a:t>
            </a:r>
            <a:r>
              <a:rPr lang="en-US" altLang="zh-CN" sz="1200" b="1" spc="100" dirty="0">
                <a:solidFill>
                  <a:schemeClr val="accent1"/>
                </a:solidFill>
              </a:rPr>
              <a:t>3-Diversity</a:t>
            </a:r>
            <a:r>
              <a:rPr lang="zh-CN" altLang="en-US" sz="1200" b="1" spc="100" dirty="0">
                <a:solidFill>
                  <a:schemeClr val="accent1"/>
                </a:solidFill>
              </a:rPr>
              <a:t>，攻击者如果了解</a:t>
            </a:r>
            <a:r>
              <a:rPr lang="en-US" altLang="zh-CN" sz="1200" b="1" spc="100" dirty="0">
                <a:solidFill>
                  <a:schemeClr val="accent1"/>
                </a:solidFill>
              </a:rPr>
              <a:t>Bob</a:t>
            </a:r>
            <a:r>
              <a:rPr lang="zh-CN" altLang="en-US" sz="1200" b="1" spc="100" dirty="0">
                <a:solidFill>
                  <a:schemeClr val="accent1"/>
                </a:solidFill>
              </a:rPr>
              <a:t>邮编为</a:t>
            </a:r>
            <a:r>
              <a:rPr lang="en-US" altLang="zh-CN" sz="1200" b="1" spc="100" dirty="0">
                <a:solidFill>
                  <a:schemeClr val="accent1"/>
                </a:solidFill>
              </a:rPr>
              <a:t>47677</a:t>
            </a:r>
            <a:r>
              <a:rPr lang="zh-CN" altLang="en-US" sz="1200" b="1" spc="100" dirty="0">
                <a:solidFill>
                  <a:schemeClr val="accent1"/>
                </a:solidFill>
              </a:rPr>
              <a:t>，年龄为</a:t>
            </a:r>
            <a:r>
              <a:rPr lang="en-US" altLang="zh-CN" sz="1200" b="1" spc="100" dirty="0">
                <a:solidFill>
                  <a:schemeClr val="accent1"/>
                </a:solidFill>
              </a:rPr>
              <a:t>29</a:t>
            </a:r>
            <a:r>
              <a:rPr lang="zh-CN" altLang="en-US" sz="1200" b="1" spc="100" dirty="0">
                <a:solidFill>
                  <a:schemeClr val="accent1"/>
                </a:solidFill>
              </a:rPr>
              <a:t>，则可以确认</a:t>
            </a:r>
            <a:r>
              <a:rPr lang="en-US" altLang="zh-CN" sz="1200" b="1" spc="100" dirty="0">
                <a:solidFill>
                  <a:schemeClr val="accent1"/>
                </a:solidFill>
              </a:rPr>
              <a:t>Bob</a:t>
            </a:r>
            <a:r>
              <a:rPr lang="zh-CN" altLang="en-US" sz="1200" b="1" spc="100" dirty="0">
                <a:solidFill>
                  <a:schemeClr val="accent1"/>
                </a:solidFill>
              </a:rPr>
              <a:t>的工资收入在</a:t>
            </a:r>
            <a:r>
              <a:rPr lang="en-US" altLang="zh-CN" sz="1200" b="1" spc="100" dirty="0">
                <a:solidFill>
                  <a:schemeClr val="accent1"/>
                </a:solidFill>
              </a:rPr>
              <a:t>3-5K</a:t>
            </a:r>
            <a:r>
              <a:rPr lang="zh-CN" altLang="en-US" sz="1200" b="1" spc="100" dirty="0">
                <a:solidFill>
                  <a:schemeClr val="accent1"/>
                </a:solidFill>
              </a:rPr>
              <a:t>之间，且能确认</a:t>
            </a:r>
            <a:r>
              <a:rPr lang="en-US" altLang="zh-CN" sz="1200" b="1" spc="100" dirty="0">
                <a:solidFill>
                  <a:schemeClr val="accent1"/>
                </a:solidFill>
              </a:rPr>
              <a:t>Bob</a:t>
            </a:r>
            <a:r>
              <a:rPr lang="zh-CN" altLang="en-US" sz="1200" b="1" spc="100" dirty="0">
                <a:solidFill>
                  <a:schemeClr val="accent1"/>
                </a:solidFill>
              </a:rPr>
              <a:t>得了胃病相关的病，因为前三条的病都和胃病相关。</a:t>
            </a:r>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54D8E2C-3E0A-431F-BB68-4CCF6CE84C3A}"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27.pn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文本占位符 12"/>
          <p:cNvSpPr>
            <a:spLocks noGrp="1"/>
          </p:cNvSpPr>
          <p:nvPr>
            <p:ph type="body" sz="quarter" idx="12" hasCustomPrompt="1"/>
          </p:nvPr>
        </p:nvSpPr>
        <p:spPr>
          <a:xfrm>
            <a:off x="3697615" y="4908366"/>
            <a:ext cx="7059690" cy="410335"/>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pPr marL="0" marR="0" lvl="0" indent="0" algn="dist" defTabSz="914400" rtl="0" eaLnBrk="0" fontAlgn="base" latinLnBrk="0" hangingPunct="0">
              <a:lnSpc>
                <a:spcPct val="100000"/>
              </a:lnSpc>
              <a:spcBef>
                <a:spcPct val="0"/>
              </a:spcBef>
              <a:spcAft>
                <a:spcPct val="0"/>
              </a:spcAft>
              <a:buClrTx/>
              <a:buSzTx/>
              <a:buFontTx/>
              <a:buNone/>
              <a:defRPr/>
            </a:pPr>
            <a:r>
              <a:rPr kumimoji="0" lang="en-US" altLang="zh-CN" sz="1100" b="1" i="0" u="none" strike="noStrike" kern="1200" cap="none" spc="0" normalizeH="0" baseline="0" noProof="0" dirty="0">
                <a:ln>
                  <a:noFill/>
                </a:ln>
                <a:solidFill>
                  <a:prstClr val="white">
                    <a:alpha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BEIJING INSTITUTE OF TECHNOLOGY</a:t>
            </a:r>
            <a:endParaRPr kumimoji="0" lang="en-US" altLang="zh-CN" sz="1100" b="1" i="0" u="none" strike="noStrike" kern="1200" cap="none" spc="0" normalizeH="0" baseline="0" noProof="0" dirty="0">
              <a:ln>
                <a:noFill/>
              </a:ln>
              <a:solidFill>
                <a:prstClr val="white">
                  <a:alpha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 name="组合 68"/>
          <p:cNvGrpSpPr/>
          <p:nvPr userDrawn="1"/>
        </p:nvGrpSpPr>
        <p:grpSpPr>
          <a:xfrm>
            <a:off x="566553" y="2031917"/>
            <a:ext cx="1778298" cy="3243219"/>
            <a:chOff x="611818" y="2031917"/>
            <a:chExt cx="1709547" cy="3117834"/>
          </a:xfrm>
        </p:grpSpPr>
        <p:grpSp>
          <p:nvGrpSpPr>
            <p:cNvPr id="70" name="组合 69"/>
            <p:cNvGrpSpPr/>
            <p:nvPr/>
          </p:nvGrpSpPr>
          <p:grpSpPr>
            <a:xfrm>
              <a:off x="611818" y="2051403"/>
              <a:ext cx="567014" cy="3098348"/>
              <a:chOff x="11305242" y="2003776"/>
              <a:chExt cx="354194" cy="1935432"/>
            </a:xfrm>
            <a:solidFill>
              <a:schemeClr val="bg1">
                <a:alpha val="5000"/>
              </a:schemeClr>
            </a:solidFill>
          </p:grpSpPr>
          <p:sp>
            <p:nvSpPr>
              <p:cNvPr id="85"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6" name="Freeform 6"/>
              <p:cNvSpPr/>
              <p:nvPr/>
            </p:nvSpPr>
            <p:spPr bwMode="auto">
              <a:xfrm>
                <a:off x="11382341" y="3639427"/>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87" name="组合 86"/>
              <p:cNvGrpSpPr/>
              <p:nvPr/>
            </p:nvGrpSpPr>
            <p:grpSpPr>
              <a:xfrm>
                <a:off x="11305242" y="2003776"/>
                <a:ext cx="354194" cy="439406"/>
                <a:chOff x="5548313" y="2084388"/>
                <a:chExt cx="547688" cy="679451"/>
              </a:xfrm>
              <a:grpFill/>
            </p:grpSpPr>
            <p:sp>
              <p:nvSpPr>
                <p:cNvPr id="92"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3"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8" name="组合 87"/>
              <p:cNvGrpSpPr/>
              <p:nvPr/>
            </p:nvGrpSpPr>
            <p:grpSpPr>
              <a:xfrm>
                <a:off x="11380191" y="2640087"/>
                <a:ext cx="214274" cy="229664"/>
                <a:chOff x="3792874" y="3156423"/>
                <a:chExt cx="331330" cy="355128"/>
              </a:xfrm>
              <a:grpFill/>
            </p:grpSpPr>
            <p:sp>
              <p:nvSpPr>
                <p:cNvPr id="89"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0"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1"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71" name="组合 70"/>
            <p:cNvGrpSpPr/>
            <p:nvPr userDrawn="1"/>
          </p:nvGrpSpPr>
          <p:grpSpPr>
            <a:xfrm>
              <a:off x="1752713" y="2031917"/>
              <a:ext cx="568652" cy="3091276"/>
              <a:chOff x="1752714" y="2031919"/>
              <a:chExt cx="568653" cy="3091274"/>
            </a:xfrm>
          </p:grpSpPr>
          <p:grpSp>
            <p:nvGrpSpPr>
              <p:cNvPr id="72" name="组合 71"/>
              <p:cNvGrpSpPr/>
              <p:nvPr/>
            </p:nvGrpSpPr>
            <p:grpSpPr>
              <a:xfrm>
                <a:off x="1769227" y="3776579"/>
                <a:ext cx="501270" cy="527572"/>
                <a:chOff x="6113463" y="3541713"/>
                <a:chExt cx="484188" cy="509588"/>
              </a:xfrm>
              <a:solidFill>
                <a:schemeClr val="bg1">
                  <a:alpha val="5000"/>
                </a:schemeClr>
              </a:solidFill>
            </p:grpSpPr>
            <p:sp>
              <p:nvSpPr>
                <p:cNvPr id="83"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4"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3" name="组合 72"/>
              <p:cNvGrpSpPr/>
              <p:nvPr/>
            </p:nvGrpSpPr>
            <p:grpSpPr>
              <a:xfrm>
                <a:off x="1752714" y="2031919"/>
                <a:ext cx="568653" cy="718220"/>
                <a:chOff x="6108700" y="2066926"/>
                <a:chExt cx="549275" cy="693738"/>
              </a:xfrm>
              <a:solidFill>
                <a:schemeClr val="bg1">
                  <a:alpha val="5000"/>
                </a:schemeClr>
              </a:solidFill>
            </p:grpSpPr>
            <p:sp>
              <p:nvSpPr>
                <p:cNvPr id="81"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2"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4" name="组合 73"/>
              <p:cNvGrpSpPr/>
              <p:nvPr/>
            </p:nvGrpSpPr>
            <p:grpSpPr>
              <a:xfrm>
                <a:off x="1855433" y="3075554"/>
                <a:ext cx="381292" cy="328704"/>
                <a:chOff x="6186488" y="2930526"/>
                <a:chExt cx="368300" cy="317500"/>
              </a:xfrm>
              <a:solidFill>
                <a:schemeClr val="bg1">
                  <a:alpha val="5000"/>
                </a:schemeClr>
              </a:solidFill>
            </p:grpSpPr>
            <p:sp>
              <p:nvSpPr>
                <p:cNvPr id="78"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9"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0"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5" name="组合 74"/>
              <p:cNvGrpSpPr/>
              <p:nvPr/>
            </p:nvGrpSpPr>
            <p:grpSpPr>
              <a:xfrm>
                <a:off x="1804180" y="4681015"/>
                <a:ext cx="442058" cy="442178"/>
                <a:chOff x="11893476" y="1994536"/>
                <a:chExt cx="277932" cy="278006"/>
              </a:xfrm>
              <a:solidFill>
                <a:schemeClr val="bg1">
                  <a:alpha val="5000"/>
                </a:schemeClr>
              </a:solidFill>
            </p:grpSpPr>
            <p:sp>
              <p:nvSpPr>
                <p:cNvPr id="76" name="Freeform 11"/>
                <p:cNvSpPr>
                  <a:spLocks noEditPoints="1"/>
                </p:cNvSpPr>
                <p:nvPr/>
              </p:nvSpPr>
              <p:spPr bwMode="auto">
                <a:xfrm>
                  <a:off x="11976100" y="1994536"/>
                  <a:ext cx="195308" cy="27343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7" name="Freeform 12"/>
                <p:cNvSpPr/>
                <p:nvPr/>
              </p:nvSpPr>
              <p:spPr bwMode="auto">
                <a:xfrm>
                  <a:off x="11893476" y="2009127"/>
                  <a:ext cx="105167" cy="263415"/>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
        <p:nvSpPr>
          <p:cNvPr id="44" name="文本占位符 12"/>
          <p:cNvSpPr>
            <a:spLocks noGrp="1"/>
          </p:cNvSpPr>
          <p:nvPr>
            <p:ph type="body" sz="quarter" idx="13" hasCustomPrompt="1"/>
          </p:nvPr>
        </p:nvSpPr>
        <p:spPr>
          <a:xfrm>
            <a:off x="3697616" y="1658264"/>
            <a:ext cx="7059689" cy="2267551"/>
          </a:xfrm>
        </p:spPr>
        <p:txBody>
          <a:bodyPr>
            <a:normAutofit/>
          </a:bodyPr>
          <a:lstStyle>
            <a:lvl1pPr marL="0" indent="0">
              <a:spcBef>
                <a:spcPts val="0"/>
              </a:spcBef>
              <a:buNone/>
              <a:defRPr sz="5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endParaRPr lang="zh-CN" altLang="en-US"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41" name="组合 40"/>
          <p:cNvGrpSpPr/>
          <p:nvPr userDrawn="1"/>
        </p:nvGrpSpPr>
        <p:grpSpPr>
          <a:xfrm>
            <a:off x="7388034" y="5891503"/>
            <a:ext cx="4041392" cy="497055"/>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42" name="组合 41"/>
            <p:cNvGrpSpPr/>
            <p:nvPr userDrawn="1"/>
          </p:nvGrpSpPr>
          <p:grpSpPr>
            <a:xfrm>
              <a:off x="2098445" y="6064781"/>
              <a:ext cx="1052496" cy="298683"/>
              <a:chOff x="2373567" y="1096524"/>
              <a:chExt cx="2578404" cy="731714"/>
            </a:xfrm>
            <a:grpFill/>
          </p:grpSpPr>
          <p:sp>
            <p:nvSpPr>
              <p:cNvPr id="57"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8" name="Freeform 6"/>
              <p:cNvSpPr/>
              <p:nvPr/>
            </p:nvSpPr>
            <p:spPr bwMode="auto">
              <a:xfrm>
                <a:off x="4620306" y="1225926"/>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9" name="组合 58"/>
              <p:cNvGrpSpPr/>
              <p:nvPr/>
            </p:nvGrpSpPr>
            <p:grpSpPr>
              <a:xfrm>
                <a:off x="2373567" y="1096524"/>
                <a:ext cx="589817" cy="731714"/>
                <a:chOff x="5548313" y="2084388"/>
                <a:chExt cx="547688" cy="679451"/>
              </a:xfrm>
              <a:grpFill/>
            </p:grpSpPr>
            <p:sp>
              <p:nvSpPr>
                <p:cNvPr id="6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0" name="组合 59"/>
              <p:cNvGrpSpPr/>
              <p:nvPr/>
            </p:nvGrpSpPr>
            <p:grpSpPr>
              <a:xfrm>
                <a:off x="3194779" y="1296598"/>
                <a:ext cx="356817" cy="382445"/>
                <a:chOff x="3792874" y="3156423"/>
                <a:chExt cx="331330" cy="355128"/>
              </a:xfrm>
              <a:grpFill/>
            </p:grpSpPr>
            <p:sp>
              <p:nvSpPr>
                <p:cNvPr id="61"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2"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3"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43" name="组合 42"/>
            <p:cNvGrpSpPr/>
            <p:nvPr userDrawn="1"/>
          </p:nvGrpSpPr>
          <p:grpSpPr>
            <a:xfrm>
              <a:off x="671368" y="6061309"/>
              <a:ext cx="1100339" cy="304965"/>
              <a:chOff x="2372715" y="161759"/>
              <a:chExt cx="2695608" cy="747103"/>
            </a:xfrm>
            <a:grpFill/>
          </p:grpSpPr>
          <p:grpSp>
            <p:nvGrpSpPr>
              <p:cNvPr id="44" name="组合 43"/>
              <p:cNvGrpSpPr/>
              <p:nvPr/>
            </p:nvGrpSpPr>
            <p:grpSpPr>
              <a:xfrm>
                <a:off x="3804781" y="283376"/>
                <a:ext cx="521428" cy="548788"/>
                <a:chOff x="6113463" y="3541713"/>
                <a:chExt cx="484188" cy="509588"/>
              </a:xfrm>
              <a:grpFill/>
            </p:grpSpPr>
            <p:sp>
              <p:nvSpPr>
                <p:cNvPr id="5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5" name="组合 44"/>
              <p:cNvGrpSpPr/>
              <p:nvPr/>
            </p:nvGrpSpPr>
            <p:grpSpPr>
              <a:xfrm>
                <a:off x="2372715" y="161759"/>
                <a:ext cx="591521" cy="747103"/>
                <a:chOff x="6108700" y="2066926"/>
                <a:chExt cx="549275" cy="693738"/>
              </a:xfrm>
              <a:grpFill/>
            </p:grpSpPr>
            <p:sp>
              <p:nvSpPr>
                <p:cNvPr id="5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6" name="组合 45"/>
              <p:cNvGrpSpPr/>
              <p:nvPr/>
            </p:nvGrpSpPr>
            <p:grpSpPr>
              <a:xfrm>
                <a:off x="3173775" y="375308"/>
                <a:ext cx="396626" cy="341923"/>
                <a:chOff x="6186488" y="2930526"/>
                <a:chExt cx="368300" cy="317500"/>
              </a:xfrm>
              <a:grpFill/>
            </p:grpSpPr>
            <p:sp>
              <p:nvSpPr>
                <p:cNvPr id="5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7" name="组合 46"/>
              <p:cNvGrpSpPr/>
              <p:nvPr/>
            </p:nvGrpSpPr>
            <p:grpSpPr>
              <a:xfrm>
                <a:off x="4613362" y="313351"/>
                <a:ext cx="454961" cy="453362"/>
                <a:chOff x="11893465" y="1994536"/>
                <a:chExt cx="274986" cy="274018"/>
              </a:xfrm>
              <a:grpFill/>
            </p:grpSpPr>
            <p:sp>
              <p:nvSpPr>
                <p:cNvPr id="48"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9"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66" name="组合 65"/>
          <p:cNvGrpSpPr/>
          <p:nvPr userDrawn="1"/>
        </p:nvGrpSpPr>
        <p:grpSpPr>
          <a:xfrm>
            <a:off x="3040886" y="5672444"/>
            <a:ext cx="6136452" cy="754729"/>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67" name="组合 66"/>
            <p:cNvGrpSpPr/>
            <p:nvPr userDrawn="1"/>
          </p:nvGrpSpPr>
          <p:grpSpPr>
            <a:xfrm>
              <a:off x="2098445" y="6064781"/>
              <a:ext cx="1052496" cy="298683"/>
              <a:chOff x="2373567" y="1096524"/>
              <a:chExt cx="2578404" cy="731714"/>
            </a:xfrm>
            <a:grpFill/>
          </p:grpSpPr>
          <p:sp>
            <p:nvSpPr>
              <p:cNvPr id="82"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3" name="Freeform 6"/>
              <p:cNvSpPr/>
              <p:nvPr/>
            </p:nvSpPr>
            <p:spPr bwMode="auto">
              <a:xfrm>
                <a:off x="4620306" y="1264461"/>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84" name="组合 83"/>
              <p:cNvGrpSpPr/>
              <p:nvPr/>
            </p:nvGrpSpPr>
            <p:grpSpPr>
              <a:xfrm>
                <a:off x="2373567" y="1096524"/>
                <a:ext cx="589817" cy="731714"/>
                <a:chOff x="5548313" y="2084388"/>
                <a:chExt cx="547688" cy="679451"/>
              </a:xfrm>
              <a:grpFill/>
            </p:grpSpPr>
            <p:sp>
              <p:nvSpPr>
                <p:cNvPr id="8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5" name="组合 84"/>
              <p:cNvGrpSpPr/>
              <p:nvPr/>
            </p:nvGrpSpPr>
            <p:grpSpPr>
              <a:xfrm>
                <a:off x="3194779" y="1296598"/>
                <a:ext cx="356817" cy="382445"/>
                <a:chOff x="3792874" y="3156423"/>
                <a:chExt cx="331330" cy="355128"/>
              </a:xfrm>
              <a:grpFill/>
            </p:grpSpPr>
            <p:sp>
              <p:nvSpPr>
                <p:cNvPr id="86"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7"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8"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68" name="组合 67"/>
            <p:cNvGrpSpPr/>
            <p:nvPr userDrawn="1"/>
          </p:nvGrpSpPr>
          <p:grpSpPr>
            <a:xfrm>
              <a:off x="671368" y="6061309"/>
              <a:ext cx="1100339" cy="304965"/>
              <a:chOff x="2372715" y="161759"/>
              <a:chExt cx="2695608" cy="747103"/>
            </a:xfrm>
            <a:grpFill/>
          </p:grpSpPr>
          <p:grpSp>
            <p:nvGrpSpPr>
              <p:cNvPr id="69" name="组合 68"/>
              <p:cNvGrpSpPr/>
              <p:nvPr/>
            </p:nvGrpSpPr>
            <p:grpSpPr>
              <a:xfrm>
                <a:off x="3804781" y="283376"/>
                <a:ext cx="521428" cy="548788"/>
                <a:chOff x="6113463" y="3541713"/>
                <a:chExt cx="484188" cy="509588"/>
              </a:xfrm>
              <a:grpFill/>
            </p:grpSpPr>
            <p:sp>
              <p:nvSpPr>
                <p:cNvPr id="8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0" name="组合 69"/>
              <p:cNvGrpSpPr/>
              <p:nvPr/>
            </p:nvGrpSpPr>
            <p:grpSpPr>
              <a:xfrm>
                <a:off x="2372715" y="161759"/>
                <a:ext cx="591521" cy="747103"/>
                <a:chOff x="6108700" y="2066926"/>
                <a:chExt cx="549275" cy="693738"/>
              </a:xfrm>
              <a:grpFill/>
            </p:grpSpPr>
            <p:sp>
              <p:nvSpPr>
                <p:cNvPr id="7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1" name="组合 70"/>
              <p:cNvGrpSpPr/>
              <p:nvPr/>
            </p:nvGrpSpPr>
            <p:grpSpPr>
              <a:xfrm>
                <a:off x="3173775" y="375308"/>
                <a:ext cx="396626" cy="341923"/>
                <a:chOff x="6186488" y="2930526"/>
                <a:chExt cx="368300" cy="317500"/>
              </a:xfrm>
              <a:grpFill/>
            </p:grpSpPr>
            <p:sp>
              <p:nvSpPr>
                <p:cNvPr id="7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2" name="组合 71"/>
              <p:cNvGrpSpPr/>
              <p:nvPr/>
            </p:nvGrpSpPr>
            <p:grpSpPr>
              <a:xfrm>
                <a:off x="4613362" y="313351"/>
                <a:ext cx="454961" cy="453362"/>
                <a:chOff x="11893465" y="1994536"/>
                <a:chExt cx="274986" cy="274018"/>
              </a:xfrm>
              <a:grpFill/>
            </p:grpSpPr>
            <p:sp>
              <p:nvSpPr>
                <p:cNvPr id="73"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marL="0" marR="0" lvl="0" indent="0" algn="l" defTabSz="914400" rtl="0" eaLnBrk="0" fontAlgn="base" latinLnBrk="0" hangingPunct="0">
              <a:lnSpc>
                <a:spcPct val="130000"/>
              </a:lnSpc>
              <a:spcBef>
                <a:spcPct val="0"/>
              </a:spcBef>
              <a:spcAft>
                <a:spcPct val="0"/>
              </a:spcAft>
              <a:buClrTx/>
              <a:buSzTx/>
              <a:buFontTx/>
              <a:buNone/>
              <a:defRPr/>
            </a:pPr>
            <a:endParaRPr kumimoji="1"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marL="0" marR="0" lvl="0" indent="0" algn="l" defTabSz="914400" rtl="0" eaLnBrk="0" fontAlgn="base" latinLnBrk="0" hangingPunct="0">
              <a:lnSpc>
                <a:spcPct val="130000"/>
              </a:lnSpc>
              <a:spcBef>
                <a:spcPct val="0"/>
              </a:spcBef>
              <a:spcAft>
                <a:spcPct val="0"/>
              </a:spcAft>
              <a:buClrTx/>
              <a:buSzTx/>
              <a:buFontTx/>
              <a:buNone/>
              <a:defRPr/>
            </a:pPr>
            <a:endParaRPr kumimoji="1"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1400" b="1"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BIT</a:t>
            </a:r>
            <a:r>
              <a:rPr kumimoji="0" lang="en-US" altLang="zh-CN" sz="1400" b="0"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 </a:t>
            </a:r>
            <a:r>
              <a:rPr kumimoji="0" lang="en-US" altLang="zh-CN" sz="1400" b="1"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a:t>
            </a:r>
            <a:r>
              <a:rPr kumimoji="0" lang="en-US" altLang="zh-CN" sz="1400" b="0"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 </a:t>
            </a:r>
            <a:r>
              <a:rPr kumimoji="0" lang="en-US" altLang="zh-CN" sz="1400" b="1"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SINCE 1940</a:t>
            </a:r>
            <a:endParaRPr kumimoji="0" lang="zh-CN" altLang="en-US" sz="1400" b="1" i="0" u="none" strike="noStrike" kern="1200" cap="none" spc="100" normalizeH="0" baseline="0" noProof="0" dirty="0">
              <a:ln>
                <a:noFill/>
              </a:ln>
              <a:solidFill>
                <a:srgbClr val="A2A2A2"/>
              </a:solidFill>
              <a:effectLst/>
              <a:uLnTx/>
              <a:uFillTx/>
              <a:latin typeface="微软雅黑 Light" panose="020B0502040204020203" pitchFamily="34" charset="-122"/>
              <a:ea typeface="微软雅黑 Light" panose="020B0502040204020203" pitchFamily="34" charset="-122"/>
              <a:cs typeface="+mn-cs"/>
            </a:endParaRPr>
          </a:p>
        </p:txBody>
      </p:sp>
      <p:grpSp>
        <p:nvGrpSpPr>
          <p:cNvPr id="31" name="组合 30"/>
          <p:cNvGrpSpPr/>
          <p:nvPr userDrawn="1"/>
        </p:nvGrpSpPr>
        <p:grpSpPr>
          <a:xfrm>
            <a:off x="10272478" y="6396638"/>
            <a:ext cx="1629576" cy="198576"/>
            <a:chOff x="10272478" y="6308389"/>
            <a:chExt cx="1629576" cy="198576"/>
          </a:xfrm>
        </p:grpSpPr>
        <p:grpSp>
          <p:nvGrpSpPr>
            <p:cNvPr id="32" name="组合 31"/>
            <p:cNvGrpSpPr/>
            <p:nvPr userDrawn="1"/>
          </p:nvGrpSpPr>
          <p:grpSpPr>
            <a:xfrm>
              <a:off x="11216726" y="6310650"/>
              <a:ext cx="685328" cy="194486"/>
              <a:chOff x="2373567" y="1096524"/>
              <a:chExt cx="2578404" cy="731714"/>
            </a:xfrm>
          </p:grpSpPr>
          <p:sp>
            <p:nvSpPr>
              <p:cNvPr id="75"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6" name="Freeform 6"/>
              <p:cNvSpPr/>
              <p:nvPr/>
            </p:nvSpPr>
            <p:spPr bwMode="auto">
              <a:xfrm>
                <a:off x="4620306" y="1229886"/>
                <a:ext cx="331665" cy="499208"/>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77" name="组合 76"/>
              <p:cNvGrpSpPr/>
              <p:nvPr/>
            </p:nvGrpSpPr>
            <p:grpSpPr>
              <a:xfrm>
                <a:off x="2373567" y="1096524"/>
                <a:ext cx="589817" cy="731714"/>
                <a:chOff x="5548313" y="2084388"/>
                <a:chExt cx="547688" cy="679451"/>
              </a:xfrm>
              <a:solidFill>
                <a:schemeClr val="accent3"/>
              </a:solidFill>
            </p:grpSpPr>
            <p:sp>
              <p:nvSpPr>
                <p:cNvPr id="82"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3"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8" name="组合 77"/>
              <p:cNvGrpSpPr/>
              <p:nvPr/>
            </p:nvGrpSpPr>
            <p:grpSpPr>
              <a:xfrm>
                <a:off x="3194779" y="1296598"/>
                <a:ext cx="356817" cy="382445"/>
                <a:chOff x="3792874" y="3156423"/>
                <a:chExt cx="331330" cy="355128"/>
              </a:xfrm>
              <a:solidFill>
                <a:schemeClr val="accent3"/>
              </a:solidFill>
            </p:grpSpPr>
            <p:sp>
              <p:nvSpPr>
                <p:cNvPr id="79"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0"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3" name="组合 32"/>
            <p:cNvGrpSpPr/>
            <p:nvPr userDrawn="1"/>
          </p:nvGrpSpPr>
          <p:grpSpPr>
            <a:xfrm>
              <a:off x="10272478" y="6308389"/>
              <a:ext cx="716480" cy="198576"/>
              <a:chOff x="2372715" y="161759"/>
              <a:chExt cx="2695608" cy="747103"/>
            </a:xfrm>
          </p:grpSpPr>
          <p:grpSp>
            <p:nvGrpSpPr>
              <p:cNvPr id="34" name="组合 33"/>
              <p:cNvGrpSpPr/>
              <p:nvPr/>
            </p:nvGrpSpPr>
            <p:grpSpPr>
              <a:xfrm>
                <a:off x="3804781" y="283376"/>
                <a:ext cx="521428" cy="548788"/>
                <a:chOff x="6113463" y="3541713"/>
                <a:chExt cx="484188" cy="509588"/>
              </a:xfrm>
              <a:solidFill>
                <a:schemeClr val="accent3"/>
              </a:solidFill>
            </p:grpSpPr>
            <p:sp>
              <p:nvSpPr>
                <p:cNvPr id="73"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5" name="组合 34"/>
              <p:cNvGrpSpPr/>
              <p:nvPr/>
            </p:nvGrpSpPr>
            <p:grpSpPr>
              <a:xfrm>
                <a:off x="2372715" y="161759"/>
                <a:ext cx="591521" cy="747103"/>
                <a:chOff x="6108700" y="2066926"/>
                <a:chExt cx="549275" cy="693738"/>
              </a:xfrm>
              <a:solidFill>
                <a:schemeClr val="accent3"/>
              </a:solidFill>
            </p:grpSpPr>
            <p:sp>
              <p:nvSpPr>
                <p:cNvPr id="71"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2"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6" name="组合 35"/>
              <p:cNvGrpSpPr/>
              <p:nvPr/>
            </p:nvGrpSpPr>
            <p:grpSpPr>
              <a:xfrm>
                <a:off x="3173775" y="375308"/>
                <a:ext cx="396626" cy="341923"/>
                <a:chOff x="6186488" y="2930526"/>
                <a:chExt cx="368300" cy="317500"/>
              </a:xfrm>
              <a:solidFill>
                <a:schemeClr val="accent3"/>
              </a:solidFill>
            </p:grpSpPr>
            <p:sp>
              <p:nvSpPr>
                <p:cNvPr id="68"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9"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0"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8" name="组合 37"/>
              <p:cNvGrpSpPr/>
              <p:nvPr/>
            </p:nvGrpSpPr>
            <p:grpSpPr>
              <a:xfrm>
                <a:off x="4613362" y="313351"/>
                <a:ext cx="454961" cy="453362"/>
                <a:chOff x="11893465" y="1994536"/>
                <a:chExt cx="274986" cy="274018"/>
              </a:xfrm>
              <a:solidFill>
                <a:schemeClr val="accent3"/>
              </a:solidFill>
            </p:grpSpPr>
            <p:sp>
              <p:nvSpPr>
                <p:cNvPr id="39"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0"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pitchFamily="34" charset="-122"/>
              <a:cs typeface="+mn-cs"/>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ts val="10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endParaRPr lang="zh-CN" altLang="en-US" dirty="0"/>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封面样式9-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0" y="81566"/>
            <a:ext cx="12192000" cy="3244934"/>
          </a:xfrm>
          <a:prstGeom prst="rect">
            <a:avLst/>
          </a:prstGeom>
        </p:spPr>
      </p:pic>
      <p:sp>
        <p:nvSpPr>
          <p:cNvPr id="3" name="矩形 2"/>
          <p:cNvSpPr/>
          <p:nvPr userDrawn="1"/>
        </p:nvSpPr>
        <p:spPr>
          <a:xfrm>
            <a:off x="0" y="3317875"/>
            <a:ext cx="12192000" cy="354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66"/>
          <p:cNvPicPr>
            <a:picLocks noChangeAspect="1"/>
          </p:cNvPicPr>
          <p:nvPr userDrawn="1"/>
        </p:nvPicPr>
        <p:blipFill>
          <a:blip r:embed="rId3" cstate="print"/>
          <a:stretch>
            <a:fillRect/>
          </a:stretch>
        </p:blipFill>
        <p:spPr bwMode="auto">
          <a:xfrm>
            <a:off x="9790632" y="109143"/>
            <a:ext cx="2286546" cy="297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userDrawn="1"/>
        </p:nvPicPr>
        <p:blipFill>
          <a:blip r:embed="rId4" cstate="print"/>
          <a:stretch>
            <a:fillRect/>
          </a:stretch>
        </p:blipFill>
        <p:spPr>
          <a:xfrm>
            <a:off x="224285" y="-494144"/>
            <a:ext cx="3165893" cy="4124368"/>
          </a:xfrm>
          <a:prstGeom prst="rect">
            <a:avLst/>
          </a:prstGeom>
        </p:spPr>
      </p:pic>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29" name="组合 28"/>
          <p:cNvGrpSpPr/>
          <p:nvPr userDrawn="1"/>
        </p:nvGrpSpPr>
        <p:grpSpPr>
          <a:xfrm>
            <a:off x="2055967" y="1793453"/>
            <a:ext cx="8080066" cy="993775"/>
            <a:chOff x="671368" y="6061309"/>
            <a:chExt cx="2479573" cy="304965"/>
          </a:xfrm>
          <a:solidFill>
            <a:schemeClr val="bg1"/>
          </a:solidFill>
        </p:grpSpPr>
        <p:grpSp>
          <p:nvGrpSpPr>
            <p:cNvPr id="30" name="组合 29"/>
            <p:cNvGrpSpPr/>
            <p:nvPr userDrawn="1"/>
          </p:nvGrpSpPr>
          <p:grpSpPr>
            <a:xfrm>
              <a:off x="2098445" y="6064781"/>
              <a:ext cx="1052496" cy="298683"/>
              <a:chOff x="2373567" y="1096524"/>
              <a:chExt cx="2578404" cy="731714"/>
            </a:xfrm>
            <a:grpFill/>
          </p:grpSpPr>
          <p:sp>
            <p:nvSpPr>
              <p:cNvPr id="45"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6"/>
              <p:cNvSpPr/>
              <p:nvPr/>
            </p:nvSpPr>
            <p:spPr bwMode="auto">
              <a:xfrm>
                <a:off x="4620306" y="1254098"/>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47" name="组合 46"/>
              <p:cNvGrpSpPr/>
              <p:nvPr/>
            </p:nvGrpSpPr>
            <p:grpSpPr>
              <a:xfrm>
                <a:off x="2373567" y="1096524"/>
                <a:ext cx="589817" cy="731714"/>
                <a:chOff x="5548313" y="2084388"/>
                <a:chExt cx="547688" cy="679451"/>
              </a:xfrm>
              <a:grpFill/>
            </p:grpSpPr>
            <p:sp>
              <p:nvSpPr>
                <p:cNvPr id="52"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3"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8" name="组合 47"/>
              <p:cNvGrpSpPr/>
              <p:nvPr/>
            </p:nvGrpSpPr>
            <p:grpSpPr>
              <a:xfrm>
                <a:off x="3194779" y="1296598"/>
                <a:ext cx="356817" cy="382445"/>
                <a:chOff x="3792874" y="3156423"/>
                <a:chExt cx="331330" cy="355128"/>
              </a:xfrm>
              <a:grpFill/>
            </p:grpSpPr>
            <p:sp>
              <p:nvSpPr>
                <p:cNvPr id="49"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0"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1" name="组合 30"/>
            <p:cNvGrpSpPr/>
            <p:nvPr userDrawn="1"/>
          </p:nvGrpSpPr>
          <p:grpSpPr>
            <a:xfrm>
              <a:off x="671368" y="6061309"/>
              <a:ext cx="1100339" cy="304965"/>
              <a:chOff x="2372715" y="161759"/>
              <a:chExt cx="2695608" cy="747103"/>
            </a:xfrm>
            <a:grpFill/>
          </p:grpSpPr>
          <p:grpSp>
            <p:nvGrpSpPr>
              <p:cNvPr id="32" name="组合 31"/>
              <p:cNvGrpSpPr/>
              <p:nvPr/>
            </p:nvGrpSpPr>
            <p:grpSpPr>
              <a:xfrm>
                <a:off x="3804781" y="283376"/>
                <a:ext cx="521428" cy="548788"/>
                <a:chOff x="6113463" y="3541713"/>
                <a:chExt cx="484188" cy="509588"/>
              </a:xfrm>
              <a:grpFill/>
            </p:grpSpPr>
            <p:sp>
              <p:nvSpPr>
                <p:cNvPr id="43"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4"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3" name="组合 32"/>
              <p:cNvGrpSpPr/>
              <p:nvPr/>
            </p:nvGrpSpPr>
            <p:grpSpPr>
              <a:xfrm>
                <a:off x="2372715" y="161759"/>
                <a:ext cx="591521" cy="747103"/>
                <a:chOff x="6108700" y="2066926"/>
                <a:chExt cx="549275" cy="693738"/>
              </a:xfrm>
              <a:grpFill/>
            </p:grpSpPr>
            <p:sp>
              <p:nvSpPr>
                <p:cNvPr id="41"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2"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4" name="组合 33"/>
              <p:cNvGrpSpPr/>
              <p:nvPr/>
            </p:nvGrpSpPr>
            <p:grpSpPr>
              <a:xfrm>
                <a:off x="3173775" y="375308"/>
                <a:ext cx="396626" cy="341923"/>
                <a:chOff x="6186488" y="2930526"/>
                <a:chExt cx="368300" cy="317500"/>
              </a:xfrm>
              <a:grpFill/>
            </p:grpSpPr>
            <p:sp>
              <p:nvSpPr>
                <p:cNvPr id="38"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39"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0"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5" name="组合 34"/>
              <p:cNvGrpSpPr/>
              <p:nvPr/>
            </p:nvGrpSpPr>
            <p:grpSpPr>
              <a:xfrm>
                <a:off x="4613362" y="313351"/>
                <a:ext cx="454961" cy="453362"/>
                <a:chOff x="11893465" y="1994536"/>
                <a:chExt cx="274986" cy="274018"/>
              </a:xfrm>
              <a:grpFill/>
            </p:grpSpPr>
            <p:sp>
              <p:nvSpPr>
                <p:cNvPr id="36"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37"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13" name="文本占位符 12"/>
          <p:cNvSpPr>
            <a:spLocks noGrp="1"/>
          </p:cNvSpPr>
          <p:nvPr>
            <p:ph type="body" sz="quarter" idx="13" hasCustomPrompt="1"/>
          </p:nvPr>
        </p:nvSpPr>
        <p:spPr>
          <a:xfrm>
            <a:off x="1287430" y="1483539"/>
            <a:ext cx="7373912" cy="2267551"/>
          </a:xfrm>
        </p:spPr>
        <p:txBody>
          <a:bodyPr>
            <a:normAutofit/>
          </a:bodyPr>
          <a:lstStyle>
            <a:lvl1pPr marL="0" indent="0">
              <a:spcBef>
                <a:spcPts val="0"/>
              </a:spcBef>
              <a:buNone/>
              <a:defRPr sz="5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endParaRPr lang="zh-CN" altLang="en-US" dirty="0"/>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pPr marL="0" marR="0" lvl="0" indent="0" algn="dist" defTabSz="914400" rtl="0" eaLnBrk="0" fontAlgn="base" latinLnBrk="0" hangingPunct="0">
              <a:lnSpc>
                <a:spcPct val="100000"/>
              </a:lnSpc>
              <a:spcBef>
                <a:spcPct val="0"/>
              </a:spcBef>
              <a:spcAft>
                <a:spcPct val="0"/>
              </a:spcAft>
              <a:buClrTx/>
              <a:buSzTx/>
              <a:buFontTx/>
              <a:buNone/>
              <a:defRPr/>
            </a:pPr>
            <a:r>
              <a:rPr kumimoji="0" lang="en-US" altLang="zh-CN" sz="1100" b="1" i="0" u="none" strike="noStrike" kern="1200" cap="none" spc="0" normalizeH="0" baseline="0" noProof="0" dirty="0">
                <a:ln>
                  <a:noFill/>
                </a:ln>
                <a:solidFill>
                  <a:prstClr val="white">
                    <a:alpha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BEIJING INSTITUTE OF TECHNOLOGY</a:t>
            </a:r>
            <a:endParaRPr kumimoji="0" lang="en-US" altLang="zh-CN" sz="1100" b="1" i="0" u="none" strike="noStrike" kern="1200" cap="none" spc="0" normalizeH="0" baseline="0" noProof="0" dirty="0">
              <a:ln>
                <a:noFill/>
              </a:ln>
              <a:solidFill>
                <a:prstClr val="white">
                  <a:alpha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5" name="组合 44"/>
          <p:cNvGrpSpPr/>
          <p:nvPr userDrawn="1"/>
        </p:nvGrpSpPr>
        <p:grpSpPr>
          <a:xfrm>
            <a:off x="9834169" y="2044937"/>
            <a:ext cx="1778296" cy="3249639"/>
            <a:chOff x="611819" y="2031917"/>
            <a:chExt cx="1709546" cy="3124006"/>
          </a:xfrm>
        </p:grpSpPr>
        <p:grpSp>
          <p:nvGrpSpPr>
            <p:cNvPr id="46" name="组合 45"/>
            <p:cNvGrpSpPr/>
            <p:nvPr/>
          </p:nvGrpSpPr>
          <p:grpSpPr>
            <a:xfrm>
              <a:off x="611819" y="2051403"/>
              <a:ext cx="567014" cy="3098349"/>
              <a:chOff x="11305242" y="2003776"/>
              <a:chExt cx="354194" cy="1935432"/>
            </a:xfrm>
            <a:solidFill>
              <a:schemeClr val="bg1">
                <a:alpha val="5000"/>
              </a:schemeClr>
            </a:solidFill>
          </p:grpSpPr>
          <p:sp>
            <p:nvSpPr>
              <p:cNvPr id="61"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2" name="Freeform 6"/>
              <p:cNvSpPr/>
              <p:nvPr/>
            </p:nvSpPr>
            <p:spPr bwMode="auto">
              <a:xfrm>
                <a:off x="11382341" y="3639427"/>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63" name="组合 62"/>
              <p:cNvGrpSpPr/>
              <p:nvPr/>
            </p:nvGrpSpPr>
            <p:grpSpPr>
              <a:xfrm>
                <a:off x="11305242" y="2003776"/>
                <a:ext cx="354194" cy="439406"/>
                <a:chOff x="5548313" y="2084388"/>
                <a:chExt cx="547688" cy="679451"/>
              </a:xfrm>
              <a:grpFill/>
            </p:grpSpPr>
            <p:sp>
              <p:nvSpPr>
                <p:cNvPr id="6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4" name="组合 63"/>
              <p:cNvGrpSpPr/>
              <p:nvPr/>
            </p:nvGrpSpPr>
            <p:grpSpPr>
              <a:xfrm>
                <a:off x="11380191" y="2640087"/>
                <a:ext cx="214274" cy="229664"/>
                <a:chOff x="3792874" y="3156423"/>
                <a:chExt cx="331330" cy="355128"/>
              </a:xfrm>
              <a:grpFill/>
            </p:grpSpPr>
            <p:sp>
              <p:nvSpPr>
                <p:cNvPr id="65"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6"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7"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47" name="组合 46"/>
            <p:cNvGrpSpPr/>
            <p:nvPr userDrawn="1"/>
          </p:nvGrpSpPr>
          <p:grpSpPr>
            <a:xfrm>
              <a:off x="1752713" y="2031917"/>
              <a:ext cx="568652" cy="3124006"/>
              <a:chOff x="1752713" y="2031917"/>
              <a:chExt cx="568652" cy="3124006"/>
            </a:xfrm>
          </p:grpSpPr>
          <p:grpSp>
            <p:nvGrpSpPr>
              <p:cNvPr id="48" name="组合 47"/>
              <p:cNvGrpSpPr/>
              <p:nvPr/>
            </p:nvGrpSpPr>
            <p:grpSpPr>
              <a:xfrm>
                <a:off x="1769224" y="3776575"/>
                <a:ext cx="501269" cy="527571"/>
                <a:chOff x="6113463" y="3541713"/>
                <a:chExt cx="484188" cy="509588"/>
              </a:xfrm>
              <a:solidFill>
                <a:schemeClr val="bg1">
                  <a:alpha val="5000"/>
                </a:schemeClr>
              </a:solidFill>
            </p:grpSpPr>
            <p:sp>
              <p:nvSpPr>
                <p:cNvPr id="5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9" name="组合 48"/>
              <p:cNvGrpSpPr/>
              <p:nvPr/>
            </p:nvGrpSpPr>
            <p:grpSpPr>
              <a:xfrm>
                <a:off x="1752713" y="2031917"/>
                <a:ext cx="568652" cy="718219"/>
                <a:chOff x="6108700" y="2066926"/>
                <a:chExt cx="549275" cy="693738"/>
              </a:xfrm>
              <a:solidFill>
                <a:schemeClr val="bg1">
                  <a:alpha val="5000"/>
                </a:schemeClr>
              </a:solidFill>
            </p:grpSpPr>
            <p:sp>
              <p:nvSpPr>
                <p:cNvPr id="5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0" name="组合 49"/>
              <p:cNvGrpSpPr/>
              <p:nvPr/>
            </p:nvGrpSpPr>
            <p:grpSpPr>
              <a:xfrm>
                <a:off x="1855431" y="3075552"/>
                <a:ext cx="381292" cy="328704"/>
                <a:chOff x="6186488" y="2930526"/>
                <a:chExt cx="368300" cy="317500"/>
              </a:xfrm>
              <a:solidFill>
                <a:schemeClr val="bg1">
                  <a:alpha val="5000"/>
                </a:schemeClr>
              </a:solidFill>
            </p:grpSpPr>
            <p:sp>
              <p:nvSpPr>
                <p:cNvPr id="5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1" name="组合 50"/>
              <p:cNvGrpSpPr/>
              <p:nvPr/>
            </p:nvGrpSpPr>
            <p:grpSpPr>
              <a:xfrm>
                <a:off x="1804145" y="4681015"/>
                <a:ext cx="466327" cy="474908"/>
                <a:chOff x="11893475" y="1994536"/>
                <a:chExt cx="293191" cy="298584"/>
              </a:xfrm>
              <a:solidFill>
                <a:schemeClr val="bg1">
                  <a:alpha val="5000"/>
                </a:schemeClr>
              </a:solidFill>
            </p:grpSpPr>
            <p:sp>
              <p:nvSpPr>
                <p:cNvPr id="52" name="Freeform 11"/>
                <p:cNvSpPr>
                  <a:spLocks noEditPoints="1"/>
                </p:cNvSpPr>
                <p:nvPr/>
              </p:nvSpPr>
              <p:spPr bwMode="auto">
                <a:xfrm>
                  <a:off x="11976100" y="1994536"/>
                  <a:ext cx="210566" cy="294792"/>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3" name="Freeform 12"/>
                <p:cNvSpPr/>
                <p:nvPr/>
              </p:nvSpPr>
              <p:spPr bwMode="auto">
                <a:xfrm>
                  <a:off x="11893475" y="2009126"/>
                  <a:ext cx="113382" cy="283994"/>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
        <p:nvSpPr>
          <p:cNvPr id="70" name="文本占位符 12"/>
          <p:cNvSpPr>
            <a:spLocks noGrp="1"/>
          </p:cNvSpPr>
          <p:nvPr>
            <p:ph type="body" sz="quarter" idx="12" hasCustomPrompt="1"/>
          </p:nvPr>
        </p:nvSpPr>
        <p:spPr>
          <a:xfrm>
            <a:off x="1287429" y="4461296"/>
            <a:ext cx="7373913" cy="1199830"/>
          </a:xfrm>
        </p:spPr>
        <p:txBody>
          <a:bodyPr>
            <a:normAutofit/>
          </a:bodyPr>
          <a:lstStyle>
            <a:lvl1pPr marL="0" indent="0">
              <a:buNone/>
              <a:defRPr sz="2000">
                <a:solidFill>
                  <a:schemeClr val="tx1"/>
                </a:solidFill>
              </a:defRPr>
            </a:lvl1pPr>
          </a:lstStyle>
          <a:p>
            <a:pPr lvl="0"/>
            <a:r>
              <a:rPr lang="zh-CN" altLang="en-US" dirty="0"/>
              <a:t>答辩人：北小理</a:t>
            </a:r>
            <a:endParaRPr lang="en-US" altLang="zh-CN" dirty="0"/>
          </a:p>
          <a:p>
            <a:pPr lvl="0"/>
            <a:r>
              <a:rPr lang="zh-CN" altLang="en-US" dirty="0"/>
              <a:t>导　师：京小工</a:t>
            </a:r>
            <a:endParaRPr lang="en-US" altLang="zh-CN" dirty="0"/>
          </a:p>
          <a:p>
            <a:pPr lvl="0"/>
            <a:r>
              <a:rPr lang="zh-CN" altLang="en-US" dirty="0"/>
              <a:t>时　间：</a:t>
            </a:r>
            <a:fld id="{F6F1CC6F-731D-497C-9A0B-70CB610DC019}" type="datetime1">
              <a:rPr lang="zh-CN" altLang="en-US" dirty="0" smtClean="0"/>
            </a:fld>
            <a:endParaRPr lang="zh-CN" altLang="en-US" dirty="0"/>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PA-矩形 7"/>
          <p:cNvSpPr/>
          <p:nvPr userDrawn="1">
            <p:custDataLst>
              <p:tags r:id="rId3"/>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8000" b="1" i="0" u="none" strike="noStrike" kern="1200" cap="none" spc="50" normalizeH="0" baseline="0" noProof="0" dirty="0">
                <a:ln>
                  <a:noFill/>
                </a:ln>
                <a:solidFill>
                  <a:prstClr val="white">
                    <a:lumMod val="85000"/>
                  </a:prstClr>
                </a:solidFill>
                <a:effectLst/>
                <a:uLnTx/>
                <a:uFillTx/>
                <a:latin typeface="微软雅黑" panose="020B0503020204020204" pitchFamily="34" charset="-122"/>
                <a:ea typeface="微软雅黑" panose="020B0503020204020204" pitchFamily="34" charset="-122"/>
                <a:cs typeface="+mn-cs"/>
              </a:rPr>
              <a:t>Contents</a:t>
            </a:r>
            <a:r>
              <a:rPr kumimoji="0" lang="en-US" altLang="zh-CN" sz="4400" b="1" i="0" u="none" strike="noStrike" kern="1200" cap="none" spc="50" normalizeH="0" baseline="0" noProof="0" dirty="0">
                <a:ln>
                  <a:noFill/>
                </a:ln>
                <a:solidFill>
                  <a:srgbClr val="A13F0B"/>
                </a:solidFill>
                <a:effectLst/>
                <a:uLnTx/>
                <a:uFillTx/>
                <a:latin typeface="微软雅黑" panose="020B0503020204020204" pitchFamily="34" charset="-122"/>
                <a:ea typeface="微软雅黑" panose="020B0503020204020204" pitchFamily="34" charset="-122"/>
                <a:cs typeface="+mn-cs"/>
              </a:rPr>
              <a:t>■</a:t>
            </a:r>
            <a:endParaRPr kumimoji="0" lang="zh-CN" altLang="en-US" sz="4400" b="1" i="0" u="none" strike="noStrike" kern="1200" cap="none" spc="50" normalizeH="0" baseline="0" noProof="0" dirty="0">
              <a:ln>
                <a:noFill/>
              </a:ln>
              <a:solidFill>
                <a:srgbClr val="A13F0B"/>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6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rPr>
              <a:t>结构大纲</a:t>
            </a:r>
            <a:endParaRPr kumimoji="0" lang="zh-CN" altLang="en-US" sz="3600" b="1" i="0" u="none" strike="noStrike" kern="1200" cap="none" spc="6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endParaRP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BEIJING INSTITUTE OF TECHNOLOGY</a:t>
            </a:r>
            <a:endParaRPr kumimoji="0" lang="zh-CN" altLang="en-US" sz="1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3" name="组合 32"/>
          <p:cNvGrpSpPr/>
          <p:nvPr userDrawn="1"/>
        </p:nvGrpSpPr>
        <p:grpSpPr>
          <a:xfrm>
            <a:off x="587288" y="6381747"/>
            <a:ext cx="2479573" cy="304965"/>
            <a:chOff x="671368" y="6061309"/>
            <a:chExt cx="2479573" cy="304965"/>
          </a:xfrm>
          <a:solidFill>
            <a:schemeClr val="bg1"/>
          </a:solidFill>
        </p:grpSpPr>
        <p:grpSp>
          <p:nvGrpSpPr>
            <p:cNvPr id="34" name="组合 33"/>
            <p:cNvGrpSpPr/>
            <p:nvPr userDrawn="1"/>
          </p:nvGrpSpPr>
          <p:grpSpPr>
            <a:xfrm>
              <a:off x="2098445" y="6064781"/>
              <a:ext cx="1052496" cy="298683"/>
              <a:chOff x="2373567" y="1096524"/>
              <a:chExt cx="2578404" cy="731714"/>
            </a:xfrm>
            <a:grpFill/>
          </p:grpSpPr>
          <p:sp>
            <p:nvSpPr>
              <p:cNvPr id="49"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0"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1" name="组合 50"/>
              <p:cNvGrpSpPr/>
              <p:nvPr/>
            </p:nvGrpSpPr>
            <p:grpSpPr>
              <a:xfrm>
                <a:off x="2373567" y="1096524"/>
                <a:ext cx="589817" cy="731714"/>
                <a:chOff x="5548313" y="2084388"/>
                <a:chExt cx="547688" cy="679451"/>
              </a:xfrm>
              <a:grpFill/>
            </p:grpSpPr>
            <p:sp>
              <p:nvSpPr>
                <p:cNvPr id="5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2" name="组合 51"/>
              <p:cNvGrpSpPr/>
              <p:nvPr/>
            </p:nvGrpSpPr>
            <p:grpSpPr>
              <a:xfrm>
                <a:off x="3194779" y="1296598"/>
                <a:ext cx="356817" cy="382445"/>
                <a:chOff x="3792874" y="3156423"/>
                <a:chExt cx="331330" cy="355128"/>
              </a:xfrm>
              <a:grpFill/>
            </p:grpSpPr>
            <p:sp>
              <p:nvSpPr>
                <p:cNvPr id="53"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5" name="组合 34"/>
            <p:cNvGrpSpPr/>
            <p:nvPr userDrawn="1"/>
          </p:nvGrpSpPr>
          <p:grpSpPr>
            <a:xfrm>
              <a:off x="671368" y="6061309"/>
              <a:ext cx="1100339" cy="304965"/>
              <a:chOff x="2372715" y="161759"/>
              <a:chExt cx="2695608" cy="747103"/>
            </a:xfrm>
            <a:grpFill/>
          </p:grpSpPr>
          <p:grpSp>
            <p:nvGrpSpPr>
              <p:cNvPr id="36" name="组合 35"/>
              <p:cNvGrpSpPr/>
              <p:nvPr/>
            </p:nvGrpSpPr>
            <p:grpSpPr>
              <a:xfrm>
                <a:off x="3804781" y="283376"/>
                <a:ext cx="521428" cy="548788"/>
                <a:chOff x="6113463" y="3541713"/>
                <a:chExt cx="484188" cy="509588"/>
              </a:xfrm>
              <a:grpFill/>
            </p:grpSpPr>
            <p:sp>
              <p:nvSpPr>
                <p:cNvPr id="4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7" name="组合 36"/>
              <p:cNvGrpSpPr/>
              <p:nvPr/>
            </p:nvGrpSpPr>
            <p:grpSpPr>
              <a:xfrm>
                <a:off x="2372715" y="161759"/>
                <a:ext cx="591521" cy="747103"/>
                <a:chOff x="6108700" y="2066926"/>
                <a:chExt cx="549275" cy="693738"/>
              </a:xfrm>
              <a:grpFill/>
            </p:grpSpPr>
            <p:sp>
              <p:nvSpPr>
                <p:cNvPr id="4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8" name="组合 37"/>
              <p:cNvGrpSpPr/>
              <p:nvPr/>
            </p:nvGrpSpPr>
            <p:grpSpPr>
              <a:xfrm>
                <a:off x="3173775" y="375308"/>
                <a:ext cx="396626" cy="341923"/>
                <a:chOff x="6186488" y="2930526"/>
                <a:chExt cx="368300" cy="317500"/>
              </a:xfrm>
              <a:grpFill/>
            </p:grpSpPr>
            <p:sp>
              <p:nvSpPr>
                <p:cNvPr id="4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9" name="组合 38"/>
              <p:cNvGrpSpPr/>
              <p:nvPr/>
            </p:nvGrpSpPr>
            <p:grpSpPr>
              <a:xfrm>
                <a:off x="4613362" y="313351"/>
                <a:ext cx="454961" cy="453362"/>
                <a:chOff x="11893465" y="1994536"/>
                <a:chExt cx="274986" cy="274018"/>
              </a:xfrm>
              <a:grpFill/>
            </p:grpSpPr>
            <p:sp>
              <p:nvSpPr>
                <p:cNvPr id="40"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1"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0" name="组合 29"/>
          <p:cNvGrpSpPr/>
          <p:nvPr userDrawn="1"/>
        </p:nvGrpSpPr>
        <p:grpSpPr>
          <a:xfrm>
            <a:off x="587288" y="6381747"/>
            <a:ext cx="2479573" cy="304965"/>
            <a:chOff x="671368" y="6061309"/>
            <a:chExt cx="2479573" cy="304965"/>
          </a:xfrm>
          <a:solidFill>
            <a:schemeClr val="bg1"/>
          </a:solidFill>
        </p:grpSpPr>
        <p:grpSp>
          <p:nvGrpSpPr>
            <p:cNvPr id="31" name="组合 30"/>
            <p:cNvGrpSpPr/>
            <p:nvPr userDrawn="1"/>
          </p:nvGrpSpPr>
          <p:grpSpPr>
            <a:xfrm>
              <a:off x="2098445" y="6064781"/>
              <a:ext cx="1052496" cy="298683"/>
              <a:chOff x="2373567" y="1096524"/>
              <a:chExt cx="2578404" cy="731714"/>
            </a:xfrm>
            <a:grpFill/>
          </p:grpSpPr>
          <p:sp>
            <p:nvSpPr>
              <p:cNvPr id="46"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7"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48" name="组合 47"/>
              <p:cNvGrpSpPr/>
              <p:nvPr/>
            </p:nvGrpSpPr>
            <p:grpSpPr>
              <a:xfrm>
                <a:off x="2373567" y="1096524"/>
                <a:ext cx="589817" cy="731714"/>
                <a:chOff x="5548313" y="2084388"/>
                <a:chExt cx="547688" cy="679451"/>
              </a:xfrm>
              <a:grpFill/>
            </p:grpSpPr>
            <p:sp>
              <p:nvSpPr>
                <p:cNvPr id="53"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9" name="组合 48"/>
              <p:cNvGrpSpPr/>
              <p:nvPr/>
            </p:nvGrpSpPr>
            <p:grpSpPr>
              <a:xfrm>
                <a:off x="3194779" y="1296598"/>
                <a:ext cx="356817" cy="382445"/>
                <a:chOff x="3792874" y="3156423"/>
                <a:chExt cx="331330" cy="355128"/>
              </a:xfrm>
              <a:grpFill/>
            </p:grpSpPr>
            <p:sp>
              <p:nvSpPr>
                <p:cNvPr id="50"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2" name="组合 31"/>
            <p:cNvGrpSpPr/>
            <p:nvPr userDrawn="1"/>
          </p:nvGrpSpPr>
          <p:grpSpPr>
            <a:xfrm>
              <a:off x="671368" y="6061309"/>
              <a:ext cx="1100339" cy="304965"/>
              <a:chOff x="2372715" y="161759"/>
              <a:chExt cx="2695608" cy="747103"/>
            </a:xfrm>
            <a:grpFill/>
          </p:grpSpPr>
          <p:grpSp>
            <p:nvGrpSpPr>
              <p:cNvPr id="33" name="组合 32"/>
              <p:cNvGrpSpPr/>
              <p:nvPr/>
            </p:nvGrpSpPr>
            <p:grpSpPr>
              <a:xfrm>
                <a:off x="3804781" y="283376"/>
                <a:ext cx="521428" cy="548788"/>
                <a:chOff x="6113463" y="3541713"/>
                <a:chExt cx="484188" cy="509588"/>
              </a:xfrm>
              <a:grpFill/>
            </p:grpSpPr>
            <p:sp>
              <p:nvSpPr>
                <p:cNvPr id="44"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5"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4" name="组合 33"/>
              <p:cNvGrpSpPr/>
              <p:nvPr/>
            </p:nvGrpSpPr>
            <p:grpSpPr>
              <a:xfrm>
                <a:off x="2372715" y="161759"/>
                <a:ext cx="591521" cy="747103"/>
                <a:chOff x="6108700" y="2066926"/>
                <a:chExt cx="549275" cy="693738"/>
              </a:xfrm>
              <a:grpFill/>
            </p:grpSpPr>
            <p:sp>
              <p:nvSpPr>
                <p:cNvPr id="42"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3"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5" name="组合 34"/>
              <p:cNvGrpSpPr/>
              <p:nvPr/>
            </p:nvGrpSpPr>
            <p:grpSpPr>
              <a:xfrm>
                <a:off x="3173775" y="375308"/>
                <a:ext cx="396626" cy="341923"/>
                <a:chOff x="6186488" y="2930526"/>
                <a:chExt cx="368300" cy="317500"/>
              </a:xfrm>
              <a:grpFill/>
            </p:grpSpPr>
            <p:sp>
              <p:nvSpPr>
                <p:cNvPr id="39"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0"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1"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6" name="组合 35"/>
              <p:cNvGrpSpPr/>
              <p:nvPr/>
            </p:nvGrpSpPr>
            <p:grpSpPr>
              <a:xfrm>
                <a:off x="4613362" y="313351"/>
                <a:ext cx="454961" cy="453362"/>
                <a:chOff x="11893465" y="1994536"/>
                <a:chExt cx="274986" cy="274018"/>
              </a:xfrm>
              <a:grpFill/>
            </p:grpSpPr>
            <p:sp>
              <p:nvSpPr>
                <p:cNvPr id="37"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38"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87" name="图片 86"/>
          <p:cNvPicPr>
            <a:picLocks noChangeAspect="1"/>
          </p:cNvPicPr>
          <p:nvPr userDrawn="1"/>
        </p:nvPicPr>
        <p:blipFill rotWithShape="1">
          <a:blip r:embed="rId2" cstate="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marL="0" marR="0" lvl="0" indent="457200" algn="l" defTabSz="914400" rtl="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smtClean="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smtClean="0">
              <a:solidFill>
                <a:schemeClr val="accent3"/>
              </a:solidFill>
              <a:latin typeface="微软雅黑" panose="020B0503020204020204" pitchFamily="34" charset="-122"/>
            </a:endParaRPr>
          </a:p>
        </p:txBody>
      </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userDrawn="1"/>
        </p:nvGrpSpPr>
        <p:grpSpPr>
          <a:xfrm>
            <a:off x="587288" y="6381747"/>
            <a:ext cx="2479573" cy="304965"/>
            <a:chOff x="671368" y="6061309"/>
            <a:chExt cx="2479573" cy="304965"/>
          </a:xfrm>
          <a:solidFill>
            <a:schemeClr val="accent3"/>
          </a:solidFill>
        </p:grpSpPr>
        <p:grpSp>
          <p:nvGrpSpPr>
            <p:cNvPr id="35" name="组合 34"/>
            <p:cNvGrpSpPr/>
            <p:nvPr userDrawn="1"/>
          </p:nvGrpSpPr>
          <p:grpSpPr>
            <a:xfrm>
              <a:off x="2098445" y="6064781"/>
              <a:ext cx="1052496" cy="298683"/>
              <a:chOff x="2373567" y="1096524"/>
              <a:chExt cx="2578404" cy="731714"/>
            </a:xfrm>
            <a:grpFill/>
          </p:grpSpPr>
          <p:sp>
            <p:nvSpPr>
              <p:cNvPr id="55"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56"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57" name="组合 56"/>
              <p:cNvGrpSpPr/>
              <p:nvPr/>
            </p:nvGrpSpPr>
            <p:grpSpPr>
              <a:xfrm>
                <a:off x="2373567" y="1096524"/>
                <a:ext cx="589817" cy="731714"/>
                <a:chOff x="5548313" y="2084388"/>
                <a:chExt cx="547688" cy="679451"/>
              </a:xfrm>
              <a:grpFill/>
            </p:grpSpPr>
            <p:sp>
              <p:nvSpPr>
                <p:cNvPr id="62"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8" name="组合 57"/>
              <p:cNvGrpSpPr/>
              <p:nvPr/>
            </p:nvGrpSpPr>
            <p:grpSpPr>
              <a:xfrm>
                <a:off x="3194779" y="1296598"/>
                <a:ext cx="356817" cy="382445"/>
                <a:chOff x="3792874" y="3156423"/>
                <a:chExt cx="331330" cy="355128"/>
              </a:xfrm>
              <a:grpFill/>
            </p:grpSpPr>
            <p:sp>
              <p:nvSpPr>
                <p:cNvPr id="59"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6" name="组合 35"/>
            <p:cNvGrpSpPr/>
            <p:nvPr userDrawn="1"/>
          </p:nvGrpSpPr>
          <p:grpSpPr>
            <a:xfrm>
              <a:off x="671368" y="6061309"/>
              <a:ext cx="1100339" cy="304965"/>
              <a:chOff x="2372715" y="161759"/>
              <a:chExt cx="2695608" cy="747103"/>
            </a:xfrm>
            <a:grpFill/>
          </p:grpSpPr>
          <p:grpSp>
            <p:nvGrpSpPr>
              <p:cNvPr id="37" name="组合 36"/>
              <p:cNvGrpSpPr/>
              <p:nvPr/>
            </p:nvGrpSpPr>
            <p:grpSpPr>
              <a:xfrm>
                <a:off x="3804781" y="283376"/>
                <a:ext cx="521428" cy="548788"/>
                <a:chOff x="6113463" y="3541713"/>
                <a:chExt cx="484188" cy="509588"/>
              </a:xfrm>
              <a:grpFill/>
            </p:grpSpPr>
            <p:sp>
              <p:nvSpPr>
                <p:cNvPr id="53"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2372715" y="161759"/>
                <a:ext cx="591521" cy="747103"/>
                <a:chOff x="6108700" y="2066926"/>
                <a:chExt cx="549275" cy="693738"/>
              </a:xfrm>
              <a:grpFill/>
            </p:grpSpPr>
            <p:sp>
              <p:nvSpPr>
                <p:cNvPr id="51"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3173775" y="375308"/>
                <a:ext cx="396626" cy="341923"/>
                <a:chOff x="6186488" y="2930526"/>
                <a:chExt cx="368300" cy="317500"/>
              </a:xfrm>
              <a:grpFill/>
            </p:grpSpPr>
            <p:sp>
              <p:nvSpPr>
                <p:cNvPr id="48"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46"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marL="0" marR="0" lvl="0" indent="0" algn="dist" defTabSz="914400" rtl="0" eaLnBrk="0" fontAlgn="base" latinLnBrk="0" hangingPunct="0">
              <a:lnSpc>
                <a:spcPct val="100000"/>
              </a:lnSpc>
              <a:spcBef>
                <a:spcPct val="0"/>
              </a:spcBef>
              <a:spcAft>
                <a:spcPct val="0"/>
              </a:spcAft>
              <a:buClrTx/>
              <a:buSzTx/>
              <a:buFontTx/>
              <a:buNone/>
              <a:defRPr/>
            </a:pPr>
            <a:r>
              <a:rPr kumimoji="0" lang="zh-CN" altLang="en-US" sz="5400" b="0"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目录</a:t>
            </a:r>
            <a:endParaRPr kumimoji="0" lang="zh-CN" altLang="en-US" sz="5400" b="0"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4" name="矩形 43"/>
          <p:cNvSpPr/>
          <p:nvPr userDrawn="1"/>
        </p:nvSpPr>
        <p:spPr>
          <a:xfrm>
            <a:off x="963806" y="3595872"/>
            <a:ext cx="1906502" cy="461665"/>
          </a:xfrm>
          <a:prstGeom prst="rect">
            <a:avLst/>
          </a:prstGeom>
        </p:spPr>
        <p:txBody>
          <a:bodyPr wrap="square">
            <a:spAutoFit/>
          </a:bodyPr>
          <a:lstStyle/>
          <a:p>
            <a:pPr marL="0" marR="0" lvl="0" indent="0" algn="dist"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CONTENTS</a:t>
            </a:r>
            <a:endParaRPr kumimoji="0" lang="en-US" altLang="zh-CN"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endParaRPr lang="zh-CN" altLang="en-US" dirty="0"/>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endParaRPr lang="zh-CN" altLang="en-US" dirty="0"/>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endParaRPr lang="en-US" altLang="zh-CN" dirty="0"/>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3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grpSp>
        <p:nvGrpSpPr>
          <p:cNvPr id="85" name="组合 84"/>
          <p:cNvGrpSpPr/>
          <p:nvPr userDrawn="1"/>
        </p:nvGrpSpPr>
        <p:grpSpPr>
          <a:xfrm>
            <a:off x="694004" y="6394741"/>
            <a:ext cx="1931864" cy="235412"/>
            <a:chOff x="10272478" y="6308389"/>
            <a:chExt cx="1629576" cy="198576"/>
          </a:xfrm>
        </p:grpSpPr>
        <p:grpSp>
          <p:nvGrpSpPr>
            <p:cNvPr id="86" name="组合 85"/>
            <p:cNvGrpSpPr/>
            <p:nvPr userDrawn="1"/>
          </p:nvGrpSpPr>
          <p:grpSpPr>
            <a:xfrm>
              <a:off x="11216726" y="6310650"/>
              <a:ext cx="685328" cy="194486"/>
              <a:chOff x="2373567" y="1096524"/>
              <a:chExt cx="2578404" cy="731714"/>
            </a:xfrm>
          </p:grpSpPr>
          <p:sp>
            <p:nvSpPr>
              <p:cNvPr id="101"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2" name="Freeform 6"/>
              <p:cNvSpPr/>
              <p:nvPr/>
            </p:nvSpPr>
            <p:spPr bwMode="auto">
              <a:xfrm>
                <a:off x="4620306" y="1235296"/>
                <a:ext cx="331665" cy="499207"/>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103" name="组合 102"/>
              <p:cNvGrpSpPr/>
              <p:nvPr/>
            </p:nvGrpSpPr>
            <p:grpSpPr>
              <a:xfrm>
                <a:off x="2373567" y="1096524"/>
                <a:ext cx="589817" cy="731714"/>
                <a:chOff x="5548313" y="2084388"/>
                <a:chExt cx="547688" cy="679451"/>
              </a:xfrm>
              <a:solidFill>
                <a:schemeClr val="accent3"/>
              </a:solidFill>
            </p:grpSpPr>
            <p:sp>
              <p:nvSpPr>
                <p:cNvPr id="10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104" name="组合 103"/>
              <p:cNvGrpSpPr/>
              <p:nvPr/>
            </p:nvGrpSpPr>
            <p:grpSpPr>
              <a:xfrm>
                <a:off x="3194779" y="1296598"/>
                <a:ext cx="356817" cy="382445"/>
                <a:chOff x="3792874" y="3156423"/>
                <a:chExt cx="331330" cy="355128"/>
              </a:xfrm>
              <a:solidFill>
                <a:schemeClr val="accent3"/>
              </a:solidFill>
            </p:grpSpPr>
            <p:sp>
              <p:nvSpPr>
                <p:cNvPr id="105"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6"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7"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87" name="组合 86"/>
            <p:cNvGrpSpPr/>
            <p:nvPr userDrawn="1"/>
          </p:nvGrpSpPr>
          <p:grpSpPr>
            <a:xfrm>
              <a:off x="10272478" y="6308389"/>
              <a:ext cx="716480" cy="198576"/>
              <a:chOff x="2372715" y="161759"/>
              <a:chExt cx="2695608" cy="747103"/>
            </a:xfrm>
          </p:grpSpPr>
          <p:grpSp>
            <p:nvGrpSpPr>
              <p:cNvPr id="88" name="组合 87"/>
              <p:cNvGrpSpPr/>
              <p:nvPr/>
            </p:nvGrpSpPr>
            <p:grpSpPr>
              <a:xfrm>
                <a:off x="3804781" y="283376"/>
                <a:ext cx="521428" cy="548788"/>
                <a:chOff x="6113463" y="3541713"/>
                <a:chExt cx="484188" cy="509588"/>
              </a:xfrm>
              <a:solidFill>
                <a:schemeClr val="accent3"/>
              </a:solidFill>
            </p:grpSpPr>
            <p:sp>
              <p:nvSpPr>
                <p:cNvPr id="9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9" name="组合 88"/>
              <p:cNvGrpSpPr/>
              <p:nvPr/>
            </p:nvGrpSpPr>
            <p:grpSpPr>
              <a:xfrm>
                <a:off x="2372715" y="161759"/>
                <a:ext cx="591521" cy="747103"/>
                <a:chOff x="6108700" y="2066926"/>
                <a:chExt cx="549275" cy="693738"/>
              </a:xfrm>
              <a:solidFill>
                <a:schemeClr val="accent3"/>
              </a:solidFill>
            </p:grpSpPr>
            <p:sp>
              <p:nvSpPr>
                <p:cNvPr id="9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0" name="组合 89"/>
              <p:cNvGrpSpPr/>
              <p:nvPr/>
            </p:nvGrpSpPr>
            <p:grpSpPr>
              <a:xfrm>
                <a:off x="3173775" y="375308"/>
                <a:ext cx="396626" cy="341923"/>
                <a:chOff x="6186488" y="2930526"/>
                <a:chExt cx="368300" cy="317500"/>
              </a:xfrm>
              <a:solidFill>
                <a:schemeClr val="accent3"/>
              </a:solidFill>
            </p:grpSpPr>
            <p:sp>
              <p:nvSpPr>
                <p:cNvPr id="9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1" name="组合 90"/>
              <p:cNvGrpSpPr/>
              <p:nvPr/>
            </p:nvGrpSpPr>
            <p:grpSpPr>
              <a:xfrm>
                <a:off x="4613362" y="313351"/>
                <a:ext cx="454961" cy="453362"/>
                <a:chOff x="11893465" y="1994536"/>
                <a:chExt cx="274986" cy="274018"/>
              </a:xfrm>
              <a:solidFill>
                <a:schemeClr val="accent3"/>
              </a:solidFill>
            </p:grpSpPr>
            <p:sp>
              <p:nvSpPr>
                <p:cNvPr id="92"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3"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PA-矩形 7"/>
          <p:cNvSpPr/>
          <p:nvPr userDrawn="1">
            <p:custDataLst>
              <p:tags r:id="rId3"/>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3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 name="标题 47"/>
          <p:cNvSpPr>
            <a:spLocks noGrp="1"/>
          </p:cNvSpPr>
          <p:nvPr>
            <p:ph type="title" hasCustomPrompt="1"/>
          </p:nvPr>
        </p:nvSpPr>
        <p:spPr>
          <a:xfrm>
            <a:off x="671368" y="2616692"/>
            <a:ext cx="701500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endParaRPr lang="zh-CN" altLang="en-US" dirty="0"/>
          </a:p>
        </p:txBody>
      </p:sp>
      <p:sp>
        <p:nvSpPr>
          <p:cNvPr id="13" name="文本占位符 87"/>
          <p:cNvSpPr>
            <a:spLocks noGrp="1"/>
          </p:cNvSpPr>
          <p:nvPr>
            <p:ph type="body" sz="quarter" idx="13" hasCustomPrompt="1"/>
          </p:nvPr>
        </p:nvSpPr>
        <p:spPr>
          <a:xfrm>
            <a:off x="671367" y="2352090"/>
            <a:ext cx="5137927"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endParaRPr lang="zh-CN" altLang="en-US" dirty="0"/>
          </a:p>
        </p:txBody>
      </p:sp>
      <p:sp>
        <p:nvSpPr>
          <p:cNvPr id="14" name="文本占位符 53"/>
          <p:cNvSpPr>
            <a:spLocks noGrp="1"/>
          </p:cNvSpPr>
          <p:nvPr>
            <p:ph type="body" sz="quarter" idx="16" hasCustomPrompt="1"/>
          </p:nvPr>
        </p:nvSpPr>
        <p:spPr>
          <a:xfrm>
            <a:off x="671366" y="4094394"/>
            <a:ext cx="6221139" cy="3724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答辩人：北小理　　　导　师： 京小工　　　时　间：</a:t>
            </a:r>
            <a:r>
              <a:rPr lang="en-US" altLang="zh-CN" dirty="0"/>
              <a:t>XXX</a:t>
            </a:r>
            <a:endParaRPr lang="zh-CN" altLang="en-US" dirty="0"/>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1"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 BIT ▶</a:t>
            </a:r>
            <a:endParaRPr kumimoji="0" lang="zh-CN" altLang="en-US" sz="2400" b="1"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 name="组合 1"/>
          <p:cNvGrpSpPr/>
          <p:nvPr userDrawn="1"/>
        </p:nvGrpSpPr>
        <p:grpSpPr>
          <a:xfrm>
            <a:off x="671368" y="6061309"/>
            <a:ext cx="2479573" cy="304965"/>
            <a:chOff x="671368" y="6061309"/>
            <a:chExt cx="2479573" cy="304965"/>
          </a:xfrm>
        </p:grpSpPr>
        <p:grpSp>
          <p:nvGrpSpPr>
            <p:cNvPr id="74" name="组合 73"/>
            <p:cNvGrpSpPr/>
            <p:nvPr userDrawn="1"/>
          </p:nvGrpSpPr>
          <p:grpSpPr>
            <a:xfrm>
              <a:off x="2098445" y="6064781"/>
              <a:ext cx="1052496" cy="298683"/>
              <a:chOff x="2373567" y="1096524"/>
              <a:chExt cx="2578404" cy="731714"/>
            </a:xfrm>
          </p:grpSpPr>
          <p:sp>
            <p:nvSpPr>
              <p:cNvPr id="89"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0" name="Freeform 6"/>
              <p:cNvSpPr/>
              <p:nvPr/>
            </p:nvSpPr>
            <p:spPr bwMode="auto">
              <a:xfrm>
                <a:off x="4620305" y="1246611"/>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91" name="组合 90"/>
              <p:cNvGrpSpPr/>
              <p:nvPr/>
            </p:nvGrpSpPr>
            <p:grpSpPr>
              <a:xfrm>
                <a:off x="2373567" y="1096524"/>
                <a:ext cx="589817" cy="731714"/>
                <a:chOff x="5548313" y="2084388"/>
                <a:chExt cx="547688" cy="679451"/>
              </a:xfrm>
              <a:solidFill>
                <a:schemeClr val="accent3"/>
              </a:solid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2" name="组合 91"/>
              <p:cNvGrpSpPr/>
              <p:nvPr/>
            </p:nvGrpSpPr>
            <p:grpSpPr>
              <a:xfrm>
                <a:off x="3194779" y="1296598"/>
                <a:ext cx="356817" cy="382445"/>
                <a:chOff x="3792874" y="3156423"/>
                <a:chExt cx="331330" cy="355128"/>
              </a:xfrm>
              <a:solidFill>
                <a:schemeClr val="accent3"/>
              </a:solidFill>
            </p:grpSpPr>
            <p:sp>
              <p:nvSpPr>
                <p:cNvPr id="93"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4"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5"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75" name="组合 74"/>
            <p:cNvGrpSpPr/>
            <p:nvPr userDrawn="1"/>
          </p:nvGrpSpPr>
          <p:grpSpPr>
            <a:xfrm>
              <a:off x="671368" y="6061309"/>
              <a:ext cx="1100339" cy="304965"/>
              <a:chOff x="2372715" y="161759"/>
              <a:chExt cx="2695608" cy="747103"/>
            </a:xfrm>
          </p:grpSpPr>
          <p:grpSp>
            <p:nvGrpSpPr>
              <p:cNvPr id="76" name="组合 75"/>
              <p:cNvGrpSpPr/>
              <p:nvPr/>
            </p:nvGrpSpPr>
            <p:grpSpPr>
              <a:xfrm>
                <a:off x="3804781" y="283376"/>
                <a:ext cx="521428" cy="548788"/>
                <a:chOff x="6113463" y="3541713"/>
                <a:chExt cx="484188" cy="509588"/>
              </a:xfrm>
              <a:solidFill>
                <a:schemeClr val="accent3"/>
              </a:solid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7" name="组合 76"/>
              <p:cNvGrpSpPr/>
              <p:nvPr/>
            </p:nvGrpSpPr>
            <p:grpSpPr>
              <a:xfrm>
                <a:off x="2372715" y="161759"/>
                <a:ext cx="591521" cy="747103"/>
                <a:chOff x="6108700" y="2066926"/>
                <a:chExt cx="549275" cy="693738"/>
              </a:xfrm>
              <a:solidFill>
                <a:schemeClr val="accent3"/>
              </a:solid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8" name="组合 77"/>
              <p:cNvGrpSpPr/>
              <p:nvPr/>
            </p:nvGrpSpPr>
            <p:grpSpPr>
              <a:xfrm>
                <a:off x="3173775" y="375308"/>
                <a:ext cx="396626" cy="341923"/>
                <a:chOff x="6186488" y="2930526"/>
                <a:chExt cx="368300" cy="317500"/>
              </a:xfrm>
              <a:solidFill>
                <a:schemeClr val="accent3"/>
              </a:solidFill>
            </p:grpSpPr>
            <p:sp>
              <p:nvSpPr>
                <p:cNvPr id="8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9" name="组合 78"/>
              <p:cNvGrpSpPr/>
              <p:nvPr/>
            </p:nvGrpSpPr>
            <p:grpSpPr>
              <a:xfrm>
                <a:off x="4613362" y="313351"/>
                <a:ext cx="454961" cy="453362"/>
                <a:chOff x="11893465" y="1994536"/>
                <a:chExt cx="274986" cy="274018"/>
              </a:xfrm>
              <a:solidFill>
                <a:schemeClr val="accent3"/>
              </a:solidFill>
            </p:grpSpPr>
            <p:sp>
              <p:nvSpPr>
                <p:cNvPr id="80"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72000" b="0" i="0" u="none" strike="noStrike" kern="1200" cap="none" spc="0" normalizeH="0" baseline="0" noProof="0" dirty="0">
                <a:ln>
                  <a:noFill/>
                </a:ln>
                <a:solidFill>
                  <a:prstClr val="white">
                    <a:alpha val="40000"/>
                  </a:prstClr>
                </a:solidFill>
                <a:effectLst/>
                <a:uLnTx/>
                <a:uFillTx/>
                <a:latin typeface="Century Gothic" panose="020B0502020202020204" pitchFamily="34" charset="0"/>
                <a:ea typeface="微软雅黑" panose="020B0503020204020204" pitchFamily="34" charset="-122"/>
                <a:cs typeface="+mn-cs"/>
              </a:rPr>
              <a:t>0</a:t>
            </a:r>
            <a:endParaRPr kumimoji="0" lang="zh-CN" altLang="en-US" sz="72000" b="0" i="0" u="none" strike="noStrike" kern="1200" cap="none" spc="0" normalizeH="0" baseline="0" noProof="0" dirty="0">
              <a:ln>
                <a:noFill/>
              </a:ln>
              <a:solidFill>
                <a:prstClr val="white">
                  <a:alpha val="40000"/>
                </a:prstClr>
              </a:solidFill>
              <a:effectLst/>
              <a:uLnTx/>
              <a:uFillTx/>
              <a:latin typeface="Century Gothic" panose="020B0502020202020204" pitchFamily="34" charset="0"/>
              <a:ea typeface="微软雅黑" panose="020B0503020204020204" pitchFamily="34" charset="-122"/>
              <a:cs typeface="+mn-cs"/>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userDrawn="1"/>
        </p:nvGrpSpPr>
        <p:grpSpPr>
          <a:xfrm>
            <a:off x="587288" y="6381747"/>
            <a:ext cx="2479573" cy="304965"/>
            <a:chOff x="671368" y="6061309"/>
            <a:chExt cx="2479573" cy="304965"/>
          </a:xfrm>
          <a:solidFill>
            <a:schemeClr val="bg1"/>
          </a:solidFill>
        </p:grpSpPr>
        <p:grpSp>
          <p:nvGrpSpPr>
            <p:cNvPr id="85" name="组合 84"/>
            <p:cNvGrpSpPr/>
            <p:nvPr userDrawn="1"/>
          </p:nvGrpSpPr>
          <p:grpSpPr>
            <a:xfrm>
              <a:off x="2098445" y="6064781"/>
              <a:ext cx="1052496" cy="298683"/>
              <a:chOff x="2373567" y="1096524"/>
              <a:chExt cx="2578404" cy="731714"/>
            </a:xfrm>
            <a:grpFill/>
          </p:grpSpPr>
          <p:sp>
            <p:nvSpPr>
              <p:cNvPr id="100"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1"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2" name="组合 101"/>
              <p:cNvGrpSpPr/>
              <p:nvPr/>
            </p:nvGrpSpPr>
            <p:grpSpPr>
              <a:xfrm>
                <a:off x="2373567" y="1096524"/>
                <a:ext cx="589817" cy="731714"/>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3194779" y="1296598"/>
                <a:ext cx="356817" cy="382445"/>
                <a:chOff x="3792874" y="3156423"/>
                <a:chExt cx="331330" cy="355128"/>
              </a:xfrm>
              <a:grpFill/>
            </p:grpSpPr>
            <p:sp>
              <p:nvSpPr>
                <p:cNvPr id="104"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6" name="组合 85"/>
            <p:cNvGrpSpPr/>
            <p:nvPr userDrawn="1"/>
          </p:nvGrpSpPr>
          <p:grpSpPr>
            <a:xfrm>
              <a:off x="671368" y="6061309"/>
              <a:ext cx="1100339" cy="304965"/>
              <a:chOff x="2372715" y="161759"/>
              <a:chExt cx="2695608" cy="747103"/>
            </a:xfrm>
            <a:grpFill/>
          </p:grpSpPr>
          <p:grpSp>
            <p:nvGrpSpPr>
              <p:cNvPr id="87" name="组合 86"/>
              <p:cNvGrpSpPr/>
              <p:nvPr/>
            </p:nvGrpSpPr>
            <p:grpSpPr>
              <a:xfrm>
                <a:off x="3804781" y="283376"/>
                <a:ext cx="521428" cy="5487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8" name="组合 87"/>
              <p:cNvGrpSpPr/>
              <p:nvPr/>
            </p:nvGrpSpPr>
            <p:grpSpPr>
              <a:xfrm>
                <a:off x="2372715" y="161759"/>
                <a:ext cx="591521" cy="747103"/>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3173775" y="375308"/>
                <a:ext cx="396626" cy="341923"/>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4613362" y="313351"/>
                <a:ext cx="454961" cy="453362"/>
                <a:chOff x="11893465" y="1994536"/>
                <a:chExt cx="274986" cy="274018"/>
              </a:xfrm>
              <a:grpFill/>
            </p:grpSpPr>
            <p:sp>
              <p:nvSpPr>
                <p:cNvPr id="91"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2"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587288" y="6381747"/>
            <a:ext cx="2479573" cy="304965"/>
            <a:chOff x="671368" y="6061309"/>
            <a:chExt cx="2479573" cy="304965"/>
          </a:xfrm>
          <a:solidFill>
            <a:schemeClr val="accent3"/>
          </a:solidFill>
        </p:grpSpPr>
        <p:grpSp>
          <p:nvGrpSpPr>
            <p:cNvPr id="84" name="组合 83"/>
            <p:cNvGrpSpPr/>
            <p:nvPr userDrawn="1"/>
          </p:nvGrpSpPr>
          <p:grpSpPr>
            <a:xfrm>
              <a:off x="2098445" y="6064781"/>
              <a:ext cx="1052496" cy="298683"/>
              <a:chOff x="2373567" y="1096524"/>
              <a:chExt cx="2578404" cy="731714"/>
            </a:xfrm>
            <a:grpFill/>
          </p:grpSpPr>
          <p:sp>
            <p:nvSpPr>
              <p:cNvPr id="104"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5"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6" name="组合 105"/>
              <p:cNvGrpSpPr/>
              <p:nvPr/>
            </p:nvGrpSpPr>
            <p:grpSpPr>
              <a:xfrm>
                <a:off x="2373567" y="1096524"/>
                <a:ext cx="589817" cy="731714"/>
                <a:chOff x="5548313" y="2084388"/>
                <a:chExt cx="547688" cy="679451"/>
              </a:xfrm>
              <a:grpFill/>
            </p:grpSpPr>
            <p:sp>
              <p:nvSpPr>
                <p:cNvPr id="11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7" name="组合 106"/>
              <p:cNvGrpSpPr/>
              <p:nvPr/>
            </p:nvGrpSpPr>
            <p:grpSpPr>
              <a:xfrm>
                <a:off x="3194779" y="1296598"/>
                <a:ext cx="356817" cy="382445"/>
                <a:chOff x="3792874" y="3156423"/>
                <a:chExt cx="331330" cy="355128"/>
              </a:xfrm>
              <a:grpFill/>
            </p:grpSpPr>
            <p:sp>
              <p:nvSpPr>
                <p:cNvPr id="108"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9" name="组合 88"/>
            <p:cNvGrpSpPr/>
            <p:nvPr userDrawn="1"/>
          </p:nvGrpSpPr>
          <p:grpSpPr>
            <a:xfrm>
              <a:off x="671368" y="6061309"/>
              <a:ext cx="1100339" cy="304965"/>
              <a:chOff x="2372715" y="161759"/>
              <a:chExt cx="2695608" cy="747103"/>
            </a:xfrm>
            <a:grpFill/>
          </p:grpSpPr>
          <p:grpSp>
            <p:nvGrpSpPr>
              <p:cNvPr id="91" name="组合 90"/>
              <p:cNvGrpSpPr/>
              <p:nvPr/>
            </p:nvGrpSpPr>
            <p:grpSpPr>
              <a:xfrm>
                <a:off x="3804781" y="283376"/>
                <a:ext cx="521428" cy="548788"/>
                <a:chOff x="6113463" y="3541713"/>
                <a:chExt cx="484188" cy="509588"/>
              </a:xfrm>
              <a:grpFill/>
            </p:grpSpPr>
            <p:sp>
              <p:nvSpPr>
                <p:cNvPr id="10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 name="组合 91"/>
              <p:cNvGrpSpPr/>
              <p:nvPr/>
            </p:nvGrpSpPr>
            <p:grpSpPr>
              <a:xfrm>
                <a:off x="2372715" y="161759"/>
                <a:ext cx="591521" cy="747103"/>
                <a:chOff x="6108700" y="2066926"/>
                <a:chExt cx="549275" cy="693738"/>
              </a:xfrm>
              <a:grpFill/>
            </p:grpSpPr>
            <p:sp>
              <p:nvSpPr>
                <p:cNvPr id="10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3" name="组合 92"/>
              <p:cNvGrpSpPr/>
              <p:nvPr/>
            </p:nvGrpSpPr>
            <p:grpSpPr>
              <a:xfrm>
                <a:off x="3173775" y="375308"/>
                <a:ext cx="396626" cy="341923"/>
                <a:chOff x="6186488" y="2930526"/>
                <a:chExt cx="368300" cy="317500"/>
              </a:xfrm>
              <a:grpFill/>
            </p:grpSpPr>
            <p:sp>
              <p:nvSpPr>
                <p:cNvPr id="9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4" name="组合 93"/>
              <p:cNvGrpSpPr/>
              <p:nvPr/>
            </p:nvGrpSpPr>
            <p:grpSpPr>
              <a:xfrm>
                <a:off x="4613362" y="313351"/>
                <a:ext cx="454961" cy="453362"/>
                <a:chOff x="11893465" y="1994536"/>
                <a:chExt cx="274986" cy="274018"/>
              </a:xfrm>
              <a:grpFill/>
            </p:grpSpPr>
            <p:sp>
              <p:nvSpPr>
                <p:cNvPr id="95"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6"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grpSp>
        <p:nvGrpSpPr>
          <p:cNvPr id="33" name="组合 32"/>
          <p:cNvGrpSpPr/>
          <p:nvPr userDrawn="1"/>
        </p:nvGrpSpPr>
        <p:grpSpPr>
          <a:xfrm>
            <a:off x="587288" y="6381747"/>
            <a:ext cx="2479573" cy="304965"/>
            <a:chOff x="671368" y="6061309"/>
            <a:chExt cx="2479573" cy="304965"/>
          </a:xfrm>
          <a:solidFill>
            <a:schemeClr val="accent3"/>
          </a:solidFill>
        </p:grpSpPr>
        <p:grpSp>
          <p:nvGrpSpPr>
            <p:cNvPr id="34" name="组合 33"/>
            <p:cNvGrpSpPr/>
            <p:nvPr userDrawn="1"/>
          </p:nvGrpSpPr>
          <p:grpSpPr>
            <a:xfrm>
              <a:off x="2098445" y="6064781"/>
              <a:ext cx="1052496" cy="298683"/>
              <a:chOff x="2373567" y="1096524"/>
              <a:chExt cx="2578404" cy="731714"/>
            </a:xfrm>
            <a:grpFill/>
          </p:grpSpPr>
          <p:sp>
            <p:nvSpPr>
              <p:cNvPr id="49"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50"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51" name="组合 50"/>
              <p:cNvGrpSpPr/>
              <p:nvPr/>
            </p:nvGrpSpPr>
            <p:grpSpPr>
              <a:xfrm>
                <a:off x="2373567" y="1096524"/>
                <a:ext cx="589817" cy="731714"/>
                <a:chOff x="5548313" y="2084388"/>
                <a:chExt cx="547688" cy="679451"/>
              </a:xfrm>
              <a:grpFill/>
            </p:grpSpPr>
            <p:sp>
              <p:nvSpPr>
                <p:cNvPr id="5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2" name="组合 51"/>
              <p:cNvGrpSpPr/>
              <p:nvPr/>
            </p:nvGrpSpPr>
            <p:grpSpPr>
              <a:xfrm>
                <a:off x="3194779" y="1296598"/>
                <a:ext cx="356817" cy="382445"/>
                <a:chOff x="3792874" y="3156423"/>
                <a:chExt cx="331330" cy="355128"/>
              </a:xfrm>
              <a:grpFill/>
            </p:grpSpPr>
            <p:sp>
              <p:nvSpPr>
                <p:cNvPr id="53"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5" name="组合 34"/>
            <p:cNvGrpSpPr/>
            <p:nvPr userDrawn="1"/>
          </p:nvGrpSpPr>
          <p:grpSpPr>
            <a:xfrm>
              <a:off x="671368" y="6061309"/>
              <a:ext cx="1100339" cy="304965"/>
              <a:chOff x="2372715" y="161759"/>
              <a:chExt cx="2695608" cy="747103"/>
            </a:xfrm>
            <a:grpFill/>
          </p:grpSpPr>
          <p:grpSp>
            <p:nvGrpSpPr>
              <p:cNvPr id="36" name="组合 35"/>
              <p:cNvGrpSpPr/>
              <p:nvPr/>
            </p:nvGrpSpPr>
            <p:grpSpPr>
              <a:xfrm>
                <a:off x="3804781" y="283376"/>
                <a:ext cx="521428" cy="548788"/>
                <a:chOff x="6113463" y="3541713"/>
                <a:chExt cx="484188" cy="509588"/>
              </a:xfrm>
              <a:grpFill/>
            </p:grpSpPr>
            <p:sp>
              <p:nvSpPr>
                <p:cNvPr id="4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2372715" y="161759"/>
                <a:ext cx="591521" cy="747103"/>
                <a:chOff x="6108700" y="2066926"/>
                <a:chExt cx="549275" cy="693738"/>
              </a:xfrm>
              <a:grpFill/>
            </p:grpSpPr>
            <p:sp>
              <p:nvSpPr>
                <p:cNvPr id="4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8" name="组合 37"/>
              <p:cNvGrpSpPr/>
              <p:nvPr/>
            </p:nvGrpSpPr>
            <p:grpSpPr>
              <a:xfrm>
                <a:off x="3173775" y="375308"/>
                <a:ext cx="396626" cy="341923"/>
                <a:chOff x="6186488" y="2930526"/>
                <a:chExt cx="368300" cy="317500"/>
              </a:xfrm>
              <a:grpFill/>
            </p:grpSpPr>
            <p:sp>
              <p:nvSpPr>
                <p:cNvPr id="4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4613362" y="313351"/>
                <a:ext cx="454961" cy="453362"/>
                <a:chOff x="11893465" y="1994536"/>
                <a:chExt cx="274986" cy="274018"/>
              </a:xfrm>
              <a:grpFill/>
            </p:grpSpPr>
            <p:sp>
              <p:nvSpPr>
                <p:cNvPr id="40"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41"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2"/>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3" name="PA-矩形 7"/>
          <p:cNvSpPr/>
          <p:nvPr userDrawn="1">
            <p:custDataLst>
              <p:tags r:id="rId3"/>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3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 name="标题 47"/>
          <p:cNvSpPr>
            <a:spLocks noGrp="1"/>
          </p:cNvSpPr>
          <p:nvPr>
            <p:ph type="title" hasCustomPrompt="1"/>
          </p:nvPr>
        </p:nvSpPr>
        <p:spPr>
          <a:xfrm>
            <a:off x="5143364" y="2558484"/>
            <a:ext cx="6206079"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endParaRPr lang="zh-CN" altLang="en-US" dirty="0"/>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endParaRPr lang="zh-CN" altLang="en-US" dirty="0"/>
          </a:p>
        </p:txBody>
      </p:sp>
      <p:sp>
        <p:nvSpPr>
          <p:cNvPr id="38" name="文本占位符 53"/>
          <p:cNvSpPr>
            <a:spLocks noGrp="1"/>
          </p:cNvSpPr>
          <p:nvPr>
            <p:ph type="body" sz="quarter" idx="16" hasCustomPrompt="1"/>
          </p:nvPr>
        </p:nvSpPr>
        <p:spPr>
          <a:xfrm>
            <a:off x="5143364" y="4185030"/>
            <a:ext cx="6229674" cy="3724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答辩人：北小理　　　导　师： 京小工　　　时　间：</a:t>
            </a:r>
            <a:r>
              <a:rPr lang="en-US" altLang="zh-CN" dirty="0"/>
              <a:t>XXX</a:t>
            </a:r>
            <a:endParaRPr lang="zh-CN" altLang="en-US" dirty="0"/>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rotWithShape="1">
          <a:blip r:embed="rId2" cstate="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userDrawn="1"/>
        </p:nvGrpSpPr>
        <p:grpSpPr>
          <a:xfrm>
            <a:off x="587288" y="6381747"/>
            <a:ext cx="2479573" cy="304965"/>
            <a:chOff x="671368" y="6061309"/>
            <a:chExt cx="2479573" cy="304965"/>
          </a:xfrm>
          <a:solidFill>
            <a:schemeClr val="accent3"/>
          </a:solidFill>
        </p:grpSpPr>
        <p:grpSp>
          <p:nvGrpSpPr>
            <p:cNvPr id="62" name="组合 61"/>
            <p:cNvGrpSpPr/>
            <p:nvPr userDrawn="1"/>
          </p:nvGrpSpPr>
          <p:grpSpPr>
            <a:xfrm>
              <a:off x="2098445" y="6064781"/>
              <a:ext cx="1052496" cy="298683"/>
              <a:chOff x="2373567" y="1096524"/>
              <a:chExt cx="2578404" cy="731714"/>
            </a:xfrm>
            <a:grpFill/>
          </p:grpSpPr>
          <p:sp>
            <p:nvSpPr>
              <p:cNvPr id="77"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78"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79" name="组合 78"/>
              <p:cNvGrpSpPr/>
              <p:nvPr/>
            </p:nvGrpSpPr>
            <p:grpSpPr>
              <a:xfrm>
                <a:off x="2373567" y="1096524"/>
                <a:ext cx="589817" cy="731714"/>
                <a:chOff x="5548313" y="2084388"/>
                <a:chExt cx="547688" cy="679451"/>
              </a:xfrm>
              <a:grpFill/>
            </p:grpSpPr>
            <p:sp>
              <p:nvSpPr>
                <p:cNvPr id="8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0" name="组合 79"/>
              <p:cNvGrpSpPr/>
              <p:nvPr/>
            </p:nvGrpSpPr>
            <p:grpSpPr>
              <a:xfrm>
                <a:off x="3194779" y="1296598"/>
                <a:ext cx="356817" cy="382445"/>
                <a:chOff x="3792874" y="3156423"/>
                <a:chExt cx="331330" cy="355128"/>
              </a:xfrm>
              <a:grpFill/>
            </p:grpSpPr>
            <p:sp>
              <p:nvSpPr>
                <p:cNvPr id="81"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3" name="组合 62"/>
            <p:cNvGrpSpPr/>
            <p:nvPr userDrawn="1"/>
          </p:nvGrpSpPr>
          <p:grpSpPr>
            <a:xfrm>
              <a:off x="671368" y="6061309"/>
              <a:ext cx="1100339" cy="304965"/>
              <a:chOff x="2372715" y="161759"/>
              <a:chExt cx="2695608" cy="747103"/>
            </a:xfrm>
            <a:grpFill/>
          </p:grpSpPr>
          <p:grpSp>
            <p:nvGrpSpPr>
              <p:cNvPr id="64" name="组合 63"/>
              <p:cNvGrpSpPr/>
              <p:nvPr/>
            </p:nvGrpSpPr>
            <p:grpSpPr>
              <a:xfrm>
                <a:off x="3804781" y="283376"/>
                <a:ext cx="521428" cy="548788"/>
                <a:chOff x="6113463" y="3541713"/>
                <a:chExt cx="484188" cy="509588"/>
              </a:xfrm>
              <a:grpFill/>
            </p:grpSpPr>
            <p:sp>
              <p:nvSpPr>
                <p:cNvPr id="7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5" name="组合 64"/>
              <p:cNvGrpSpPr/>
              <p:nvPr/>
            </p:nvGrpSpPr>
            <p:grpSpPr>
              <a:xfrm>
                <a:off x="2372715" y="161759"/>
                <a:ext cx="591521" cy="747103"/>
                <a:chOff x="6108700" y="2066926"/>
                <a:chExt cx="549275" cy="693738"/>
              </a:xfrm>
              <a:grpFill/>
            </p:grpSpPr>
            <p:sp>
              <p:nvSpPr>
                <p:cNvPr id="7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6" name="组合 65"/>
              <p:cNvGrpSpPr/>
              <p:nvPr/>
            </p:nvGrpSpPr>
            <p:grpSpPr>
              <a:xfrm>
                <a:off x="3173775" y="375308"/>
                <a:ext cx="396626" cy="341923"/>
                <a:chOff x="6186488" y="2930526"/>
                <a:chExt cx="368300" cy="317500"/>
              </a:xfrm>
              <a:grpFill/>
            </p:grpSpPr>
            <p:sp>
              <p:nvSpPr>
                <p:cNvPr id="7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7" name="组合 66"/>
              <p:cNvGrpSpPr/>
              <p:nvPr/>
            </p:nvGrpSpPr>
            <p:grpSpPr>
              <a:xfrm>
                <a:off x="4613362" y="313351"/>
                <a:ext cx="454961" cy="453362"/>
                <a:chOff x="11893465" y="1994536"/>
                <a:chExt cx="274986" cy="274018"/>
              </a:xfrm>
              <a:grpFill/>
            </p:grpSpPr>
            <p:sp>
              <p:nvSpPr>
                <p:cNvPr id="68"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69"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userDrawn="1"/>
        </p:nvGrpSpPr>
        <p:grpSpPr>
          <a:xfrm>
            <a:off x="587288" y="6381747"/>
            <a:ext cx="2479573" cy="304965"/>
            <a:chOff x="671368" y="6061309"/>
            <a:chExt cx="2479573" cy="304965"/>
          </a:xfrm>
          <a:solidFill>
            <a:schemeClr val="accent3"/>
          </a:solidFill>
        </p:grpSpPr>
        <p:grpSp>
          <p:nvGrpSpPr>
            <p:cNvPr id="37" name="组合 36"/>
            <p:cNvGrpSpPr/>
            <p:nvPr userDrawn="1"/>
          </p:nvGrpSpPr>
          <p:grpSpPr>
            <a:xfrm>
              <a:off x="2098445" y="6064781"/>
              <a:ext cx="1052496" cy="298683"/>
              <a:chOff x="2373567" y="1096524"/>
              <a:chExt cx="2578404" cy="731714"/>
            </a:xfrm>
            <a:grpFill/>
          </p:grpSpPr>
          <p:sp>
            <p:nvSpPr>
              <p:cNvPr id="60"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61"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62" name="组合 61"/>
              <p:cNvGrpSpPr/>
              <p:nvPr/>
            </p:nvGrpSpPr>
            <p:grpSpPr>
              <a:xfrm>
                <a:off x="2373567" y="1096524"/>
                <a:ext cx="589817" cy="731714"/>
                <a:chOff x="5548313" y="2084388"/>
                <a:chExt cx="547688" cy="679451"/>
              </a:xfrm>
              <a:grpFill/>
            </p:grpSpPr>
            <p:sp>
              <p:nvSpPr>
                <p:cNvPr id="6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3194779" y="1296598"/>
                <a:ext cx="356817" cy="382445"/>
                <a:chOff x="3792874" y="3156423"/>
                <a:chExt cx="331330" cy="355128"/>
              </a:xfrm>
              <a:grpFill/>
            </p:grpSpPr>
            <p:sp>
              <p:nvSpPr>
                <p:cNvPr id="64"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0" name="组合 39"/>
              <p:cNvGrpSpPr/>
              <p:nvPr/>
            </p:nvGrpSpPr>
            <p:grpSpPr>
              <a:xfrm>
                <a:off x="3804781" y="283376"/>
                <a:ext cx="521428" cy="548788"/>
                <a:chOff x="6113463" y="3541713"/>
                <a:chExt cx="484188" cy="509588"/>
              </a:xfrm>
              <a:grpFill/>
            </p:grpSpPr>
            <p:sp>
              <p:nvSpPr>
                <p:cNvPr id="5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2372715" y="161759"/>
                <a:ext cx="591521" cy="747103"/>
                <a:chOff x="6108700" y="2066926"/>
                <a:chExt cx="549275" cy="693738"/>
              </a:xfrm>
              <a:grpFill/>
            </p:grpSpPr>
            <p:sp>
              <p:nvSpPr>
                <p:cNvPr id="5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3173775" y="375308"/>
                <a:ext cx="396626" cy="341923"/>
                <a:chOff x="6186488" y="2930526"/>
                <a:chExt cx="368300" cy="317500"/>
              </a:xfrm>
              <a:grpFill/>
            </p:grpSpPr>
            <p:sp>
              <p:nvSpPr>
                <p:cNvPr id="5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4613362" y="313351"/>
                <a:ext cx="454961" cy="453362"/>
                <a:chOff x="11893465" y="1994536"/>
                <a:chExt cx="274986" cy="274018"/>
              </a:xfrm>
              <a:grpFill/>
            </p:grpSpPr>
            <p:sp>
              <p:nvSpPr>
                <p:cNvPr id="51"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2"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userDrawn="1"/>
        </p:nvGrpSpPr>
        <p:grpSpPr>
          <a:xfrm>
            <a:off x="587288" y="6381747"/>
            <a:ext cx="2479573" cy="304965"/>
            <a:chOff x="671368" y="6061309"/>
            <a:chExt cx="2479573" cy="304965"/>
          </a:xfrm>
          <a:solidFill>
            <a:schemeClr val="accent3"/>
          </a:solidFill>
        </p:grpSpPr>
        <p:grpSp>
          <p:nvGrpSpPr>
            <p:cNvPr id="35" name="组合 34"/>
            <p:cNvGrpSpPr/>
            <p:nvPr userDrawn="1"/>
          </p:nvGrpSpPr>
          <p:grpSpPr>
            <a:xfrm>
              <a:off x="2098445" y="6064781"/>
              <a:ext cx="1052496" cy="298683"/>
              <a:chOff x="2373567" y="1096524"/>
              <a:chExt cx="2578404" cy="731714"/>
            </a:xfrm>
            <a:grpFill/>
          </p:grpSpPr>
          <p:sp>
            <p:nvSpPr>
              <p:cNvPr id="55"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56"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57" name="组合 56"/>
              <p:cNvGrpSpPr/>
              <p:nvPr/>
            </p:nvGrpSpPr>
            <p:grpSpPr>
              <a:xfrm>
                <a:off x="2373567" y="1096524"/>
                <a:ext cx="589817" cy="731714"/>
                <a:chOff x="5548313" y="2084388"/>
                <a:chExt cx="547688" cy="679451"/>
              </a:xfrm>
              <a:grpFill/>
            </p:grpSpPr>
            <p:sp>
              <p:nvSpPr>
                <p:cNvPr id="62"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8" name="组合 57"/>
              <p:cNvGrpSpPr/>
              <p:nvPr/>
            </p:nvGrpSpPr>
            <p:grpSpPr>
              <a:xfrm>
                <a:off x="3194779" y="1296598"/>
                <a:ext cx="356817" cy="382445"/>
                <a:chOff x="3792874" y="3156423"/>
                <a:chExt cx="331330" cy="355128"/>
              </a:xfrm>
              <a:grpFill/>
            </p:grpSpPr>
            <p:sp>
              <p:nvSpPr>
                <p:cNvPr id="59"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6" name="组合 35"/>
            <p:cNvGrpSpPr/>
            <p:nvPr userDrawn="1"/>
          </p:nvGrpSpPr>
          <p:grpSpPr>
            <a:xfrm>
              <a:off x="671368" y="6061309"/>
              <a:ext cx="1100339" cy="304965"/>
              <a:chOff x="2372715" y="161759"/>
              <a:chExt cx="2695608" cy="747103"/>
            </a:xfrm>
            <a:grpFill/>
          </p:grpSpPr>
          <p:grpSp>
            <p:nvGrpSpPr>
              <p:cNvPr id="37" name="组合 36"/>
              <p:cNvGrpSpPr/>
              <p:nvPr/>
            </p:nvGrpSpPr>
            <p:grpSpPr>
              <a:xfrm>
                <a:off x="3804781" y="283376"/>
                <a:ext cx="521428" cy="548788"/>
                <a:chOff x="6113463" y="3541713"/>
                <a:chExt cx="484188" cy="509588"/>
              </a:xfrm>
              <a:grpFill/>
            </p:grpSpPr>
            <p:sp>
              <p:nvSpPr>
                <p:cNvPr id="53"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2372715" y="161759"/>
                <a:ext cx="591521" cy="747103"/>
                <a:chOff x="6108700" y="2066926"/>
                <a:chExt cx="549275" cy="693738"/>
              </a:xfrm>
              <a:grpFill/>
            </p:grpSpPr>
            <p:sp>
              <p:nvSpPr>
                <p:cNvPr id="51"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3173775" y="375308"/>
                <a:ext cx="396626" cy="341923"/>
                <a:chOff x="6186488" y="2930526"/>
                <a:chExt cx="368300" cy="317500"/>
              </a:xfrm>
              <a:grpFill/>
            </p:grpSpPr>
            <p:sp>
              <p:nvSpPr>
                <p:cNvPr id="48"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46"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grpSp>
        <p:nvGrpSpPr>
          <p:cNvPr id="37" name="组合 36"/>
          <p:cNvGrpSpPr/>
          <p:nvPr userDrawn="1"/>
        </p:nvGrpSpPr>
        <p:grpSpPr>
          <a:xfrm>
            <a:off x="587288" y="6381747"/>
            <a:ext cx="2479573" cy="304965"/>
            <a:chOff x="671368" y="6061309"/>
            <a:chExt cx="2479573" cy="304965"/>
          </a:xfrm>
          <a:solidFill>
            <a:schemeClr val="bg1"/>
          </a:solidFill>
        </p:grpSpPr>
        <p:grpSp>
          <p:nvGrpSpPr>
            <p:cNvPr id="38" name="组合 37"/>
            <p:cNvGrpSpPr/>
            <p:nvPr userDrawn="1"/>
          </p:nvGrpSpPr>
          <p:grpSpPr>
            <a:xfrm>
              <a:off x="2098445" y="6064781"/>
              <a:ext cx="1052496" cy="298683"/>
              <a:chOff x="2373567" y="1096524"/>
              <a:chExt cx="2578404" cy="731714"/>
            </a:xfrm>
            <a:grpFill/>
          </p:grpSpPr>
          <p:sp>
            <p:nvSpPr>
              <p:cNvPr id="54"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55"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56" name="组合 55"/>
              <p:cNvGrpSpPr/>
              <p:nvPr/>
            </p:nvGrpSpPr>
            <p:grpSpPr>
              <a:xfrm>
                <a:off x="2373567" y="1096524"/>
                <a:ext cx="589817" cy="731714"/>
                <a:chOff x="5548313" y="2084388"/>
                <a:chExt cx="547688" cy="679451"/>
              </a:xfrm>
              <a:grpFill/>
            </p:grpSpPr>
            <p:sp>
              <p:nvSpPr>
                <p:cNvPr id="6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3194779" y="1296598"/>
                <a:ext cx="356817" cy="382445"/>
                <a:chOff x="3792874" y="3156423"/>
                <a:chExt cx="331330" cy="355128"/>
              </a:xfrm>
              <a:grpFill/>
            </p:grpSpPr>
            <p:sp>
              <p:nvSpPr>
                <p:cNvPr id="58"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1" name="组合 40"/>
              <p:cNvGrpSpPr/>
              <p:nvPr/>
            </p:nvGrpSpPr>
            <p:grpSpPr>
              <a:xfrm>
                <a:off x="3804781" y="283376"/>
                <a:ext cx="521428" cy="548788"/>
                <a:chOff x="6113463" y="3541713"/>
                <a:chExt cx="484188" cy="509588"/>
              </a:xfrm>
              <a:grpFill/>
            </p:grpSpPr>
            <p:sp>
              <p:nvSpPr>
                <p:cNvPr id="5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2372715" y="161759"/>
                <a:ext cx="591521" cy="747103"/>
                <a:chOff x="6108700" y="2066926"/>
                <a:chExt cx="549275" cy="693738"/>
              </a:xfrm>
              <a:grpFill/>
            </p:grpSpPr>
            <p:sp>
              <p:nvSpPr>
                <p:cNvPr id="5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3" name="组合 42"/>
              <p:cNvGrpSpPr/>
              <p:nvPr/>
            </p:nvGrpSpPr>
            <p:grpSpPr>
              <a:xfrm>
                <a:off x="3173775" y="375308"/>
                <a:ext cx="396626" cy="341923"/>
                <a:chOff x="6186488" y="2930526"/>
                <a:chExt cx="368300" cy="317500"/>
              </a:xfrm>
              <a:grpFill/>
            </p:grpSpPr>
            <p:sp>
              <p:nvSpPr>
                <p:cNvPr id="4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46"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3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3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4" name="任意多边形: 形状 83"/>
          <p:cNvSpPr/>
          <p:nvPr userDrawn="1"/>
        </p:nvSpPr>
        <p:spPr>
          <a:xfrm>
            <a:off x="1"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3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sp>
        <p:nvSpPr>
          <p:cNvPr id="48" name="标题 47"/>
          <p:cNvSpPr>
            <a:spLocks noGrp="1"/>
          </p:cNvSpPr>
          <p:nvPr userDrawn="1">
            <p:ph type="title" hasCustomPrompt="1"/>
          </p:nvPr>
        </p:nvSpPr>
        <p:spPr>
          <a:xfrm>
            <a:off x="515938"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endParaRPr lang="zh-CN" altLang="en-US" dirty="0"/>
          </a:p>
        </p:txBody>
      </p:sp>
      <p:sp>
        <p:nvSpPr>
          <p:cNvPr id="38" name="文本占位符 53"/>
          <p:cNvSpPr>
            <a:spLocks noGrp="1"/>
          </p:cNvSpPr>
          <p:nvPr userDrawn="1">
            <p:ph type="body" sz="quarter" idx="16" hasCustomPrompt="1"/>
          </p:nvPr>
        </p:nvSpPr>
        <p:spPr>
          <a:xfrm>
            <a:off x="2141362" y="5528219"/>
            <a:ext cx="7909277" cy="3724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答辩人：北小理　　　导　师： 京小工　　　时　间：</a:t>
            </a:r>
            <a:r>
              <a:rPr lang="en-US" altLang="zh-CN" dirty="0"/>
              <a:t>XXX</a:t>
            </a:r>
            <a:endParaRPr lang="zh-CN" altLang="en-US" dirty="0"/>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1400" b="1"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BIT</a:t>
            </a:r>
            <a:r>
              <a:rPr kumimoji="0" lang="en-US" altLang="zh-CN" sz="1400" b="0"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 </a:t>
            </a:r>
            <a:r>
              <a:rPr kumimoji="0" lang="en-US" altLang="zh-CN" sz="1400" b="1"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a:t>
            </a:r>
            <a:r>
              <a:rPr kumimoji="0" lang="en-US" altLang="zh-CN" sz="1400" b="0"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 </a:t>
            </a:r>
            <a:r>
              <a:rPr kumimoji="0" lang="en-US" altLang="zh-CN" sz="1400" b="1" i="0" u="none" strike="noStrike" kern="1200" cap="none" spc="10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rPr>
              <a:t>SINCE 1940</a:t>
            </a:r>
            <a:endParaRPr kumimoji="0" lang="zh-CN" altLang="en-US" sz="1400" b="1" i="0" u="none" strike="noStrike" kern="1200" cap="none" spc="100" normalizeH="0" baseline="0" noProof="0" dirty="0">
              <a:ln>
                <a:noFill/>
              </a:ln>
              <a:solidFill>
                <a:srgbClr val="A2A2A2"/>
              </a:solidFill>
              <a:effectLst/>
              <a:uLnTx/>
              <a:uFillTx/>
              <a:latin typeface="微软雅黑 Light" panose="020B0502040204020203" pitchFamily="34" charset="-122"/>
              <a:ea typeface="微软雅黑 Light" panose="020B0502040204020203" pitchFamily="34" charset="-122"/>
              <a:cs typeface="+mn-cs"/>
            </a:endParaRPr>
          </a:p>
        </p:txBody>
      </p:sp>
      <p:grpSp>
        <p:nvGrpSpPr>
          <p:cNvPr id="3" name="组合 2"/>
          <p:cNvGrpSpPr/>
          <p:nvPr userDrawn="1"/>
        </p:nvGrpSpPr>
        <p:grpSpPr>
          <a:xfrm>
            <a:off x="10272478" y="6308389"/>
            <a:ext cx="1629576" cy="198576"/>
            <a:chOff x="10272478" y="6308389"/>
            <a:chExt cx="1629576" cy="198576"/>
          </a:xfrm>
        </p:grpSpPr>
        <p:grpSp>
          <p:nvGrpSpPr>
            <p:cNvPr id="40" name="组合 39"/>
            <p:cNvGrpSpPr/>
            <p:nvPr userDrawn="1"/>
          </p:nvGrpSpPr>
          <p:grpSpPr>
            <a:xfrm>
              <a:off x="11216726" y="6310650"/>
              <a:ext cx="685328" cy="194486"/>
              <a:chOff x="2373567" y="1096524"/>
              <a:chExt cx="2578404" cy="731714"/>
            </a:xfrm>
          </p:grpSpPr>
          <p:sp>
            <p:nvSpPr>
              <p:cNvPr id="70"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1" name="Freeform 6"/>
              <p:cNvSpPr/>
              <p:nvPr/>
            </p:nvSpPr>
            <p:spPr bwMode="auto">
              <a:xfrm>
                <a:off x="4620306" y="1237050"/>
                <a:ext cx="331665" cy="499208"/>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72" name="组合 71"/>
              <p:cNvGrpSpPr/>
              <p:nvPr/>
            </p:nvGrpSpPr>
            <p:grpSpPr>
              <a:xfrm>
                <a:off x="2373567" y="1096524"/>
                <a:ext cx="589817" cy="731714"/>
                <a:chOff x="5548313" y="2084388"/>
                <a:chExt cx="547688" cy="679451"/>
              </a:xfrm>
              <a:solidFill>
                <a:schemeClr val="accent3"/>
              </a:solidFill>
            </p:grpSpPr>
            <p:sp>
              <p:nvSpPr>
                <p:cNvPr id="7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3" name="组合 72"/>
              <p:cNvGrpSpPr/>
              <p:nvPr/>
            </p:nvGrpSpPr>
            <p:grpSpPr>
              <a:xfrm>
                <a:off x="3194779" y="1296598"/>
                <a:ext cx="356817" cy="382445"/>
                <a:chOff x="3792874" y="3156423"/>
                <a:chExt cx="331330" cy="355128"/>
              </a:xfrm>
              <a:solidFill>
                <a:schemeClr val="accent3"/>
              </a:solidFill>
            </p:grpSpPr>
            <p:sp>
              <p:nvSpPr>
                <p:cNvPr id="74"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5"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6"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41" name="组合 40"/>
            <p:cNvGrpSpPr/>
            <p:nvPr userDrawn="1"/>
          </p:nvGrpSpPr>
          <p:grpSpPr>
            <a:xfrm>
              <a:off x="10272478" y="6308389"/>
              <a:ext cx="721622" cy="198576"/>
              <a:chOff x="2372715" y="161759"/>
              <a:chExt cx="2714952" cy="747103"/>
            </a:xfrm>
          </p:grpSpPr>
          <p:grpSp>
            <p:nvGrpSpPr>
              <p:cNvPr id="42" name="组合 41"/>
              <p:cNvGrpSpPr/>
              <p:nvPr/>
            </p:nvGrpSpPr>
            <p:grpSpPr>
              <a:xfrm>
                <a:off x="3804781" y="283376"/>
                <a:ext cx="521428" cy="548788"/>
                <a:chOff x="6113463" y="3541713"/>
                <a:chExt cx="484188" cy="509588"/>
              </a:xfrm>
              <a:solidFill>
                <a:schemeClr val="accent3"/>
              </a:solidFill>
            </p:grpSpPr>
            <p:sp>
              <p:nvSpPr>
                <p:cNvPr id="6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3" name="组合 42"/>
              <p:cNvGrpSpPr/>
              <p:nvPr/>
            </p:nvGrpSpPr>
            <p:grpSpPr>
              <a:xfrm>
                <a:off x="2372715" y="161759"/>
                <a:ext cx="591521" cy="747103"/>
                <a:chOff x="6108700" y="2066926"/>
                <a:chExt cx="549275" cy="693738"/>
              </a:xfrm>
              <a:solidFill>
                <a:schemeClr val="accent3"/>
              </a:solidFill>
            </p:grpSpPr>
            <p:sp>
              <p:nvSpPr>
                <p:cNvPr id="6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4" name="组合 43"/>
              <p:cNvGrpSpPr/>
              <p:nvPr/>
            </p:nvGrpSpPr>
            <p:grpSpPr>
              <a:xfrm>
                <a:off x="3173775" y="375308"/>
                <a:ext cx="396626" cy="341923"/>
                <a:chOff x="6186488" y="2930526"/>
                <a:chExt cx="368300" cy="317500"/>
              </a:xfrm>
              <a:solidFill>
                <a:schemeClr val="accent3"/>
              </a:solidFill>
            </p:grpSpPr>
            <p:sp>
              <p:nvSpPr>
                <p:cNvPr id="6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5" name="组合 44"/>
              <p:cNvGrpSpPr/>
              <p:nvPr/>
            </p:nvGrpSpPr>
            <p:grpSpPr>
              <a:xfrm>
                <a:off x="4613354" y="313344"/>
                <a:ext cx="474313" cy="479486"/>
                <a:chOff x="11893474" y="1994534"/>
                <a:chExt cx="286683" cy="289808"/>
              </a:xfrm>
              <a:solidFill>
                <a:schemeClr val="accent3"/>
              </a:solidFill>
            </p:grpSpPr>
            <p:sp>
              <p:nvSpPr>
                <p:cNvPr id="46" name="Freeform 11"/>
                <p:cNvSpPr>
                  <a:spLocks noEditPoints="1"/>
                </p:cNvSpPr>
                <p:nvPr/>
              </p:nvSpPr>
              <p:spPr bwMode="auto">
                <a:xfrm>
                  <a:off x="11976099" y="1994534"/>
                  <a:ext cx="204058" cy="285679"/>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7" name="Freeform 12"/>
                <p:cNvSpPr/>
                <p:nvPr/>
              </p:nvSpPr>
              <p:spPr bwMode="auto">
                <a:xfrm>
                  <a:off x="11893474" y="2009126"/>
                  <a:ext cx="109877" cy="275216"/>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userDrawn="1"/>
        </p:nvGrpSpPr>
        <p:grpSpPr>
          <a:xfrm>
            <a:off x="587288" y="6381747"/>
            <a:ext cx="2479573" cy="304965"/>
            <a:chOff x="671368" y="6061309"/>
            <a:chExt cx="2479573" cy="304965"/>
          </a:xfrm>
          <a:solidFill>
            <a:schemeClr val="bg1"/>
          </a:solidFill>
        </p:grpSpPr>
        <p:grpSp>
          <p:nvGrpSpPr>
            <p:cNvPr id="85" name="组合 84"/>
            <p:cNvGrpSpPr/>
            <p:nvPr userDrawn="1"/>
          </p:nvGrpSpPr>
          <p:grpSpPr>
            <a:xfrm>
              <a:off x="2098445" y="6064781"/>
              <a:ext cx="1052496" cy="298683"/>
              <a:chOff x="2373567" y="1096524"/>
              <a:chExt cx="2578404" cy="731714"/>
            </a:xfrm>
            <a:grpFill/>
          </p:grpSpPr>
          <p:sp>
            <p:nvSpPr>
              <p:cNvPr id="100"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1"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2" name="组合 101"/>
              <p:cNvGrpSpPr/>
              <p:nvPr/>
            </p:nvGrpSpPr>
            <p:grpSpPr>
              <a:xfrm>
                <a:off x="2373567" y="1096524"/>
                <a:ext cx="589817" cy="731714"/>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3194779" y="1296598"/>
                <a:ext cx="356817" cy="382445"/>
                <a:chOff x="3792874" y="3156423"/>
                <a:chExt cx="331330" cy="355128"/>
              </a:xfrm>
              <a:grpFill/>
            </p:grpSpPr>
            <p:sp>
              <p:nvSpPr>
                <p:cNvPr id="104"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6" name="组合 85"/>
            <p:cNvGrpSpPr/>
            <p:nvPr userDrawn="1"/>
          </p:nvGrpSpPr>
          <p:grpSpPr>
            <a:xfrm>
              <a:off x="671368" y="6061309"/>
              <a:ext cx="1100339" cy="304965"/>
              <a:chOff x="2372715" y="161759"/>
              <a:chExt cx="2695608" cy="747103"/>
            </a:xfrm>
            <a:grpFill/>
          </p:grpSpPr>
          <p:grpSp>
            <p:nvGrpSpPr>
              <p:cNvPr id="87" name="组合 86"/>
              <p:cNvGrpSpPr/>
              <p:nvPr/>
            </p:nvGrpSpPr>
            <p:grpSpPr>
              <a:xfrm>
                <a:off x="3804781" y="283376"/>
                <a:ext cx="521428" cy="5487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8" name="组合 87"/>
              <p:cNvGrpSpPr/>
              <p:nvPr/>
            </p:nvGrpSpPr>
            <p:grpSpPr>
              <a:xfrm>
                <a:off x="2372715" y="161759"/>
                <a:ext cx="591521" cy="747103"/>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3173775" y="375308"/>
                <a:ext cx="396626" cy="341923"/>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4613362" y="313351"/>
                <a:ext cx="454961" cy="453362"/>
                <a:chOff x="11893465" y="1994536"/>
                <a:chExt cx="274986" cy="274018"/>
              </a:xfrm>
              <a:grpFill/>
            </p:grpSpPr>
            <p:sp>
              <p:nvSpPr>
                <p:cNvPr id="91"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2"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587288" y="6381747"/>
            <a:ext cx="2479573" cy="304965"/>
            <a:chOff x="671368" y="6061309"/>
            <a:chExt cx="2479573" cy="304965"/>
          </a:xfrm>
          <a:solidFill>
            <a:schemeClr val="accent3"/>
          </a:solidFill>
        </p:grpSpPr>
        <p:grpSp>
          <p:nvGrpSpPr>
            <p:cNvPr id="84" name="组合 83"/>
            <p:cNvGrpSpPr/>
            <p:nvPr userDrawn="1"/>
          </p:nvGrpSpPr>
          <p:grpSpPr>
            <a:xfrm>
              <a:off x="2098445" y="6064781"/>
              <a:ext cx="1052496" cy="298683"/>
              <a:chOff x="2373567" y="1096524"/>
              <a:chExt cx="2578404" cy="731714"/>
            </a:xfrm>
            <a:grpFill/>
          </p:grpSpPr>
          <p:sp>
            <p:nvSpPr>
              <p:cNvPr id="104"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5"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6" name="组合 105"/>
              <p:cNvGrpSpPr/>
              <p:nvPr/>
            </p:nvGrpSpPr>
            <p:grpSpPr>
              <a:xfrm>
                <a:off x="2373567" y="1096524"/>
                <a:ext cx="589817" cy="731714"/>
                <a:chOff x="5548313" y="2084388"/>
                <a:chExt cx="547688" cy="679451"/>
              </a:xfrm>
              <a:grpFill/>
            </p:grpSpPr>
            <p:sp>
              <p:nvSpPr>
                <p:cNvPr id="11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7" name="组合 106"/>
              <p:cNvGrpSpPr/>
              <p:nvPr/>
            </p:nvGrpSpPr>
            <p:grpSpPr>
              <a:xfrm>
                <a:off x="3194779" y="1296598"/>
                <a:ext cx="356817" cy="382445"/>
                <a:chOff x="3792874" y="3156423"/>
                <a:chExt cx="331330" cy="355128"/>
              </a:xfrm>
              <a:grpFill/>
            </p:grpSpPr>
            <p:sp>
              <p:nvSpPr>
                <p:cNvPr id="108"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9" name="组合 88"/>
            <p:cNvGrpSpPr/>
            <p:nvPr userDrawn="1"/>
          </p:nvGrpSpPr>
          <p:grpSpPr>
            <a:xfrm>
              <a:off x="671368" y="6061309"/>
              <a:ext cx="1100339" cy="304965"/>
              <a:chOff x="2372715" y="161759"/>
              <a:chExt cx="2695608" cy="747103"/>
            </a:xfrm>
            <a:grpFill/>
          </p:grpSpPr>
          <p:grpSp>
            <p:nvGrpSpPr>
              <p:cNvPr id="91" name="组合 90"/>
              <p:cNvGrpSpPr/>
              <p:nvPr/>
            </p:nvGrpSpPr>
            <p:grpSpPr>
              <a:xfrm>
                <a:off x="3804781" y="283376"/>
                <a:ext cx="521428" cy="548788"/>
                <a:chOff x="6113463" y="3541713"/>
                <a:chExt cx="484188" cy="509588"/>
              </a:xfrm>
              <a:grpFill/>
            </p:grpSpPr>
            <p:sp>
              <p:nvSpPr>
                <p:cNvPr id="10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 name="组合 91"/>
              <p:cNvGrpSpPr/>
              <p:nvPr/>
            </p:nvGrpSpPr>
            <p:grpSpPr>
              <a:xfrm>
                <a:off x="2372715" y="161759"/>
                <a:ext cx="591521" cy="747103"/>
                <a:chOff x="6108700" y="2066926"/>
                <a:chExt cx="549275" cy="693738"/>
              </a:xfrm>
              <a:grpFill/>
            </p:grpSpPr>
            <p:sp>
              <p:nvSpPr>
                <p:cNvPr id="10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3" name="组合 92"/>
              <p:cNvGrpSpPr/>
              <p:nvPr/>
            </p:nvGrpSpPr>
            <p:grpSpPr>
              <a:xfrm>
                <a:off x="3173775" y="375308"/>
                <a:ext cx="396626" cy="341923"/>
                <a:chOff x="6186488" y="2930526"/>
                <a:chExt cx="368300" cy="317500"/>
              </a:xfrm>
              <a:grpFill/>
            </p:grpSpPr>
            <p:sp>
              <p:nvSpPr>
                <p:cNvPr id="9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4" name="组合 93"/>
              <p:cNvGrpSpPr/>
              <p:nvPr/>
            </p:nvGrpSpPr>
            <p:grpSpPr>
              <a:xfrm>
                <a:off x="4613362" y="313351"/>
                <a:ext cx="454961" cy="453362"/>
                <a:chOff x="11893465" y="1994536"/>
                <a:chExt cx="274986" cy="274018"/>
              </a:xfrm>
              <a:grpFill/>
            </p:grpSpPr>
            <p:sp>
              <p:nvSpPr>
                <p:cNvPr id="95"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6"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grpSp>
        <p:nvGrpSpPr>
          <p:cNvPr id="33" name="组合 32"/>
          <p:cNvGrpSpPr/>
          <p:nvPr userDrawn="1"/>
        </p:nvGrpSpPr>
        <p:grpSpPr>
          <a:xfrm>
            <a:off x="587288" y="6381747"/>
            <a:ext cx="2479573" cy="304965"/>
            <a:chOff x="671368" y="6061309"/>
            <a:chExt cx="2479573" cy="304965"/>
          </a:xfrm>
          <a:solidFill>
            <a:schemeClr val="accent3"/>
          </a:solidFill>
        </p:grpSpPr>
        <p:grpSp>
          <p:nvGrpSpPr>
            <p:cNvPr id="34" name="组合 33"/>
            <p:cNvGrpSpPr/>
            <p:nvPr userDrawn="1"/>
          </p:nvGrpSpPr>
          <p:grpSpPr>
            <a:xfrm>
              <a:off x="2098445" y="6064781"/>
              <a:ext cx="1052496" cy="298683"/>
              <a:chOff x="2373567" y="1096524"/>
              <a:chExt cx="2578404" cy="731714"/>
            </a:xfrm>
            <a:grpFill/>
          </p:grpSpPr>
          <p:sp>
            <p:nvSpPr>
              <p:cNvPr id="49"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50"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51" name="组合 50"/>
              <p:cNvGrpSpPr/>
              <p:nvPr/>
            </p:nvGrpSpPr>
            <p:grpSpPr>
              <a:xfrm>
                <a:off x="2373567" y="1096524"/>
                <a:ext cx="589817" cy="731714"/>
                <a:chOff x="5548313" y="2084388"/>
                <a:chExt cx="547688" cy="679451"/>
              </a:xfrm>
              <a:grpFill/>
            </p:grpSpPr>
            <p:sp>
              <p:nvSpPr>
                <p:cNvPr id="5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2" name="组合 51"/>
              <p:cNvGrpSpPr/>
              <p:nvPr/>
            </p:nvGrpSpPr>
            <p:grpSpPr>
              <a:xfrm>
                <a:off x="3194779" y="1296598"/>
                <a:ext cx="356817" cy="382445"/>
                <a:chOff x="3792874" y="3156423"/>
                <a:chExt cx="331330" cy="355128"/>
              </a:xfrm>
              <a:grpFill/>
            </p:grpSpPr>
            <p:sp>
              <p:nvSpPr>
                <p:cNvPr id="53"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5" name="组合 34"/>
            <p:cNvGrpSpPr/>
            <p:nvPr userDrawn="1"/>
          </p:nvGrpSpPr>
          <p:grpSpPr>
            <a:xfrm>
              <a:off x="671368" y="6061309"/>
              <a:ext cx="1100339" cy="304965"/>
              <a:chOff x="2372715" y="161759"/>
              <a:chExt cx="2695608" cy="747103"/>
            </a:xfrm>
            <a:grpFill/>
          </p:grpSpPr>
          <p:grpSp>
            <p:nvGrpSpPr>
              <p:cNvPr id="36" name="组合 35"/>
              <p:cNvGrpSpPr/>
              <p:nvPr/>
            </p:nvGrpSpPr>
            <p:grpSpPr>
              <a:xfrm>
                <a:off x="3804781" y="283376"/>
                <a:ext cx="521428" cy="548788"/>
                <a:chOff x="6113463" y="3541713"/>
                <a:chExt cx="484188" cy="509588"/>
              </a:xfrm>
              <a:grpFill/>
            </p:grpSpPr>
            <p:sp>
              <p:nvSpPr>
                <p:cNvPr id="4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2372715" y="161759"/>
                <a:ext cx="591521" cy="747103"/>
                <a:chOff x="6108700" y="2066926"/>
                <a:chExt cx="549275" cy="693738"/>
              </a:xfrm>
              <a:grpFill/>
            </p:grpSpPr>
            <p:sp>
              <p:nvSpPr>
                <p:cNvPr id="4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8" name="组合 37"/>
              <p:cNvGrpSpPr/>
              <p:nvPr/>
            </p:nvGrpSpPr>
            <p:grpSpPr>
              <a:xfrm>
                <a:off x="3173775" y="375308"/>
                <a:ext cx="396626" cy="341923"/>
                <a:chOff x="6186488" y="2930526"/>
                <a:chExt cx="368300" cy="317500"/>
              </a:xfrm>
              <a:grpFill/>
            </p:grpSpPr>
            <p:sp>
              <p:nvSpPr>
                <p:cNvPr id="4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4613362" y="313351"/>
                <a:ext cx="454961" cy="453362"/>
                <a:chOff x="11893465" y="1994536"/>
                <a:chExt cx="274986" cy="274018"/>
              </a:xfrm>
              <a:grpFill/>
            </p:grpSpPr>
            <p:sp>
              <p:nvSpPr>
                <p:cNvPr id="40"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41"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rotWithShape="1">
          <a:blip r:embed="rId2" cstate="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userDrawn="1"/>
        </p:nvGrpSpPr>
        <p:grpSpPr>
          <a:xfrm>
            <a:off x="587288" y="6381747"/>
            <a:ext cx="2479573" cy="304965"/>
            <a:chOff x="671368" y="6061309"/>
            <a:chExt cx="2479573" cy="304965"/>
          </a:xfrm>
          <a:solidFill>
            <a:schemeClr val="accent3"/>
          </a:solidFill>
        </p:grpSpPr>
        <p:grpSp>
          <p:nvGrpSpPr>
            <p:cNvPr id="62" name="组合 61"/>
            <p:cNvGrpSpPr/>
            <p:nvPr userDrawn="1"/>
          </p:nvGrpSpPr>
          <p:grpSpPr>
            <a:xfrm>
              <a:off x="2098445" y="6064781"/>
              <a:ext cx="1052496" cy="298683"/>
              <a:chOff x="2373567" y="1096524"/>
              <a:chExt cx="2578404" cy="731714"/>
            </a:xfrm>
            <a:grpFill/>
          </p:grpSpPr>
          <p:sp>
            <p:nvSpPr>
              <p:cNvPr id="77"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78"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79" name="组合 78"/>
              <p:cNvGrpSpPr/>
              <p:nvPr/>
            </p:nvGrpSpPr>
            <p:grpSpPr>
              <a:xfrm>
                <a:off x="2373567" y="1096524"/>
                <a:ext cx="589817" cy="731714"/>
                <a:chOff x="5548313" y="2084388"/>
                <a:chExt cx="547688" cy="679451"/>
              </a:xfrm>
              <a:grpFill/>
            </p:grpSpPr>
            <p:sp>
              <p:nvSpPr>
                <p:cNvPr id="8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0" name="组合 79"/>
              <p:cNvGrpSpPr/>
              <p:nvPr/>
            </p:nvGrpSpPr>
            <p:grpSpPr>
              <a:xfrm>
                <a:off x="3194779" y="1296598"/>
                <a:ext cx="356817" cy="382445"/>
                <a:chOff x="3792874" y="3156423"/>
                <a:chExt cx="331330" cy="355128"/>
              </a:xfrm>
              <a:grpFill/>
            </p:grpSpPr>
            <p:sp>
              <p:nvSpPr>
                <p:cNvPr id="81"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3" name="组合 62"/>
            <p:cNvGrpSpPr/>
            <p:nvPr userDrawn="1"/>
          </p:nvGrpSpPr>
          <p:grpSpPr>
            <a:xfrm>
              <a:off x="671368" y="6061309"/>
              <a:ext cx="1100339" cy="304965"/>
              <a:chOff x="2372715" y="161759"/>
              <a:chExt cx="2695608" cy="747103"/>
            </a:xfrm>
            <a:grpFill/>
          </p:grpSpPr>
          <p:grpSp>
            <p:nvGrpSpPr>
              <p:cNvPr id="64" name="组合 63"/>
              <p:cNvGrpSpPr/>
              <p:nvPr/>
            </p:nvGrpSpPr>
            <p:grpSpPr>
              <a:xfrm>
                <a:off x="3804781" y="283376"/>
                <a:ext cx="521428" cy="548788"/>
                <a:chOff x="6113463" y="3541713"/>
                <a:chExt cx="484188" cy="509588"/>
              </a:xfrm>
              <a:grpFill/>
            </p:grpSpPr>
            <p:sp>
              <p:nvSpPr>
                <p:cNvPr id="7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5" name="组合 64"/>
              <p:cNvGrpSpPr/>
              <p:nvPr/>
            </p:nvGrpSpPr>
            <p:grpSpPr>
              <a:xfrm>
                <a:off x="2372715" y="161759"/>
                <a:ext cx="591521" cy="747103"/>
                <a:chOff x="6108700" y="2066926"/>
                <a:chExt cx="549275" cy="693738"/>
              </a:xfrm>
              <a:grpFill/>
            </p:grpSpPr>
            <p:sp>
              <p:nvSpPr>
                <p:cNvPr id="7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6" name="组合 65"/>
              <p:cNvGrpSpPr/>
              <p:nvPr/>
            </p:nvGrpSpPr>
            <p:grpSpPr>
              <a:xfrm>
                <a:off x="3173775" y="375308"/>
                <a:ext cx="396626" cy="341923"/>
                <a:chOff x="6186488" y="2930526"/>
                <a:chExt cx="368300" cy="317500"/>
              </a:xfrm>
              <a:grpFill/>
            </p:grpSpPr>
            <p:sp>
              <p:nvSpPr>
                <p:cNvPr id="7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7" name="组合 66"/>
              <p:cNvGrpSpPr/>
              <p:nvPr/>
            </p:nvGrpSpPr>
            <p:grpSpPr>
              <a:xfrm>
                <a:off x="4613362" y="313351"/>
                <a:ext cx="454961" cy="453362"/>
                <a:chOff x="11893465" y="1994536"/>
                <a:chExt cx="274986" cy="274018"/>
              </a:xfrm>
              <a:grpFill/>
            </p:grpSpPr>
            <p:sp>
              <p:nvSpPr>
                <p:cNvPr id="68"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69"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封面样式2-尾页">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3"/>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19"/>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1" fmla="*/ 0 w 3162300"/>
              <a:gd name="connsiteY0-2" fmla="*/ 2147409 h 2238849"/>
              <a:gd name="connsiteX1-3" fmla="*/ 0 w 3162300"/>
              <a:gd name="connsiteY1-4" fmla="*/ 1565265 h 2238849"/>
              <a:gd name="connsiteX2-5" fmla="*/ 0 w 3162300"/>
              <a:gd name="connsiteY2-6" fmla="*/ 1544697 h 2238849"/>
              <a:gd name="connsiteX3-7" fmla="*/ 0 w 3162300"/>
              <a:gd name="connsiteY3-8" fmla="*/ 0 h 2238849"/>
              <a:gd name="connsiteX4-9" fmla="*/ 1585774 w 3162300"/>
              <a:gd name="connsiteY4-10" fmla="*/ 1112898 h 2238849"/>
              <a:gd name="connsiteX5-11" fmla="*/ 3162300 w 3162300"/>
              <a:gd name="connsiteY5-12" fmla="*/ 0 h 2238849"/>
              <a:gd name="connsiteX6-13" fmla="*/ 3162300 w 3162300"/>
              <a:gd name="connsiteY6-14" fmla="*/ 1544697 h 2238849"/>
              <a:gd name="connsiteX7-15" fmla="*/ 3162300 w 3162300"/>
              <a:gd name="connsiteY7-16" fmla="*/ 1565265 h 2238849"/>
              <a:gd name="connsiteX8-17" fmla="*/ 3162300 w 3162300"/>
              <a:gd name="connsiteY8-18" fmla="*/ 2147409 h 2238849"/>
              <a:gd name="connsiteX9" fmla="*/ 91440 w 3162300"/>
              <a:gd name="connsiteY9" fmla="*/ 2238849 h 2238849"/>
              <a:gd name="connsiteX0-19" fmla="*/ 0 w 3162300"/>
              <a:gd name="connsiteY0-20" fmla="*/ 2147409 h 2147409"/>
              <a:gd name="connsiteX1-21" fmla="*/ 0 w 3162300"/>
              <a:gd name="connsiteY1-22" fmla="*/ 1565265 h 2147409"/>
              <a:gd name="connsiteX2-23" fmla="*/ 0 w 3162300"/>
              <a:gd name="connsiteY2-24" fmla="*/ 1544697 h 2147409"/>
              <a:gd name="connsiteX3-25" fmla="*/ 0 w 3162300"/>
              <a:gd name="connsiteY3-26" fmla="*/ 0 h 2147409"/>
              <a:gd name="connsiteX4-27" fmla="*/ 1585774 w 3162300"/>
              <a:gd name="connsiteY4-28" fmla="*/ 1112898 h 2147409"/>
              <a:gd name="connsiteX5-29" fmla="*/ 3162300 w 3162300"/>
              <a:gd name="connsiteY5-30" fmla="*/ 0 h 2147409"/>
              <a:gd name="connsiteX6-31" fmla="*/ 3162300 w 3162300"/>
              <a:gd name="connsiteY6-32" fmla="*/ 1544697 h 2147409"/>
              <a:gd name="connsiteX7-33" fmla="*/ 3162300 w 3162300"/>
              <a:gd name="connsiteY7-34" fmla="*/ 1565265 h 2147409"/>
              <a:gd name="connsiteX8-35" fmla="*/ 3162300 w 3162300"/>
              <a:gd name="connsiteY8-36" fmla="*/ 2147409 h 2147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cs typeface="+mn-ea"/>
              <a:sym typeface="+mn-lt"/>
            </a:endParaRPr>
          </a:p>
        </p:txBody>
      </p:sp>
      <p:sp>
        <p:nvSpPr>
          <p:cNvPr id="11" name="矩形 3"/>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1" fmla="*/ 0 w 3162300"/>
              <a:gd name="connsiteY0-2" fmla="*/ 1871961 h 1963401"/>
              <a:gd name="connsiteX1-3" fmla="*/ 0 w 3162300"/>
              <a:gd name="connsiteY1-4" fmla="*/ 0 h 1963401"/>
              <a:gd name="connsiteX2-5" fmla="*/ 3162300 w 3162300"/>
              <a:gd name="connsiteY2-6" fmla="*/ 0 h 1963401"/>
              <a:gd name="connsiteX3-7" fmla="*/ 3162300 w 3162300"/>
              <a:gd name="connsiteY3-8" fmla="*/ 1871961 h 1963401"/>
              <a:gd name="connsiteX4-9" fmla="*/ 91440 w 3162300"/>
              <a:gd name="connsiteY4-10" fmla="*/ 1963401 h 1963401"/>
              <a:gd name="connsiteX0-11" fmla="*/ 0 w 3162300"/>
              <a:gd name="connsiteY0-12" fmla="*/ 1871961 h 1871961"/>
              <a:gd name="connsiteX1-13" fmla="*/ 0 w 3162300"/>
              <a:gd name="connsiteY1-14" fmla="*/ 0 h 1871961"/>
              <a:gd name="connsiteX2-15" fmla="*/ 3162300 w 3162300"/>
              <a:gd name="connsiteY2-16" fmla="*/ 0 h 1871961"/>
              <a:gd name="connsiteX3-17" fmla="*/ 3162300 w 3162300"/>
              <a:gd name="connsiteY3-18" fmla="*/ 1871961 h 1871961"/>
            </a:gdLst>
            <a:ahLst/>
            <a:cxnLst>
              <a:cxn ang="0">
                <a:pos x="connsiteX0-1" y="connsiteY0-2"/>
              </a:cxn>
              <a:cxn ang="0">
                <a:pos x="connsiteX1-3" y="connsiteY1-4"/>
              </a:cxn>
              <a:cxn ang="0">
                <a:pos x="connsiteX2-5" y="connsiteY2-6"/>
              </a:cxn>
              <a:cxn ang="0">
                <a:pos x="connsiteX3-7" y="connsiteY3-8"/>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lang="zh-CN" altLang="en-US">
              <a:cs typeface="+mn-ea"/>
              <a:sym typeface="+mn-lt"/>
            </a:endParaRPr>
          </a:p>
        </p:txBody>
      </p:sp>
      <p:sp>
        <p:nvSpPr>
          <p:cNvPr id="12" name="等腰三角形 11"/>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13" name="图片 12"/>
          <p:cNvPicPr>
            <a:picLocks noChangeAspect="1"/>
          </p:cNvPicPr>
          <p:nvPr userDrawn="1"/>
        </p:nvPicPr>
        <p:blipFill>
          <a:blip r:embed="rId4" cstate="print"/>
          <a:stretch>
            <a:fillRect/>
          </a:stretch>
        </p:blipFill>
        <p:spPr>
          <a:xfrm>
            <a:off x="4974749" y="1401223"/>
            <a:ext cx="2256308" cy="631546"/>
          </a:xfrm>
          <a:prstGeom prst="rect">
            <a:avLst/>
          </a:prstGeom>
        </p:spPr>
      </p:pic>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userDrawn="1"/>
        </p:nvGrpSpPr>
        <p:grpSpPr>
          <a:xfrm>
            <a:off x="587288" y="6381747"/>
            <a:ext cx="2479573" cy="304965"/>
            <a:chOff x="671368" y="6061309"/>
            <a:chExt cx="2479573" cy="304965"/>
          </a:xfrm>
          <a:solidFill>
            <a:schemeClr val="accent3"/>
          </a:solidFill>
        </p:grpSpPr>
        <p:grpSp>
          <p:nvGrpSpPr>
            <p:cNvPr id="37" name="组合 36"/>
            <p:cNvGrpSpPr/>
            <p:nvPr userDrawn="1"/>
          </p:nvGrpSpPr>
          <p:grpSpPr>
            <a:xfrm>
              <a:off x="2098445" y="6064781"/>
              <a:ext cx="1052496" cy="298683"/>
              <a:chOff x="2373567" y="1096524"/>
              <a:chExt cx="2578404" cy="731714"/>
            </a:xfrm>
            <a:grpFill/>
          </p:grpSpPr>
          <p:sp>
            <p:nvSpPr>
              <p:cNvPr id="60"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61"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62" name="组合 61"/>
              <p:cNvGrpSpPr/>
              <p:nvPr/>
            </p:nvGrpSpPr>
            <p:grpSpPr>
              <a:xfrm>
                <a:off x="2373567" y="1096524"/>
                <a:ext cx="589817" cy="731714"/>
                <a:chOff x="5548313" y="2084388"/>
                <a:chExt cx="547688" cy="679451"/>
              </a:xfrm>
              <a:grpFill/>
            </p:grpSpPr>
            <p:sp>
              <p:nvSpPr>
                <p:cNvPr id="6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3194779" y="1296598"/>
                <a:ext cx="356817" cy="382445"/>
                <a:chOff x="3792874" y="3156423"/>
                <a:chExt cx="331330" cy="355128"/>
              </a:xfrm>
              <a:grpFill/>
            </p:grpSpPr>
            <p:sp>
              <p:nvSpPr>
                <p:cNvPr id="64"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0" name="组合 39"/>
              <p:cNvGrpSpPr/>
              <p:nvPr/>
            </p:nvGrpSpPr>
            <p:grpSpPr>
              <a:xfrm>
                <a:off x="3804781" y="283376"/>
                <a:ext cx="521428" cy="548788"/>
                <a:chOff x="6113463" y="3541713"/>
                <a:chExt cx="484188" cy="509588"/>
              </a:xfrm>
              <a:grpFill/>
            </p:grpSpPr>
            <p:sp>
              <p:nvSpPr>
                <p:cNvPr id="5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2372715" y="161759"/>
                <a:ext cx="591521" cy="747103"/>
                <a:chOff x="6108700" y="2066926"/>
                <a:chExt cx="549275" cy="693738"/>
              </a:xfrm>
              <a:grpFill/>
            </p:grpSpPr>
            <p:sp>
              <p:nvSpPr>
                <p:cNvPr id="5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3173775" y="375308"/>
                <a:ext cx="396626" cy="341923"/>
                <a:chOff x="6186488" y="2930526"/>
                <a:chExt cx="368300" cy="317500"/>
              </a:xfrm>
              <a:grpFill/>
            </p:grpSpPr>
            <p:sp>
              <p:nvSpPr>
                <p:cNvPr id="5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4613362" y="313351"/>
                <a:ext cx="454961" cy="453362"/>
                <a:chOff x="11893465" y="1994536"/>
                <a:chExt cx="274986" cy="274018"/>
              </a:xfrm>
              <a:grpFill/>
            </p:grpSpPr>
            <p:sp>
              <p:nvSpPr>
                <p:cNvPr id="51"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2"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userDrawn="1"/>
        </p:nvGrpSpPr>
        <p:grpSpPr>
          <a:xfrm>
            <a:off x="587288" y="6381747"/>
            <a:ext cx="2479573" cy="304965"/>
            <a:chOff x="671368" y="6061309"/>
            <a:chExt cx="2479573" cy="304965"/>
          </a:xfrm>
          <a:solidFill>
            <a:schemeClr val="accent3"/>
          </a:solidFill>
        </p:grpSpPr>
        <p:grpSp>
          <p:nvGrpSpPr>
            <p:cNvPr id="35" name="组合 34"/>
            <p:cNvGrpSpPr/>
            <p:nvPr userDrawn="1"/>
          </p:nvGrpSpPr>
          <p:grpSpPr>
            <a:xfrm>
              <a:off x="2098445" y="6064781"/>
              <a:ext cx="1052496" cy="298683"/>
              <a:chOff x="2373567" y="1096524"/>
              <a:chExt cx="2578404" cy="731714"/>
            </a:xfrm>
            <a:grpFill/>
          </p:grpSpPr>
          <p:sp>
            <p:nvSpPr>
              <p:cNvPr id="55"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56"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57" name="组合 56"/>
              <p:cNvGrpSpPr/>
              <p:nvPr/>
            </p:nvGrpSpPr>
            <p:grpSpPr>
              <a:xfrm>
                <a:off x="2373567" y="1096524"/>
                <a:ext cx="589817" cy="731714"/>
                <a:chOff x="5548313" y="2084388"/>
                <a:chExt cx="547688" cy="679451"/>
              </a:xfrm>
              <a:grpFill/>
            </p:grpSpPr>
            <p:sp>
              <p:nvSpPr>
                <p:cNvPr id="62"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8" name="组合 57"/>
              <p:cNvGrpSpPr/>
              <p:nvPr/>
            </p:nvGrpSpPr>
            <p:grpSpPr>
              <a:xfrm>
                <a:off x="3194779" y="1296598"/>
                <a:ext cx="356817" cy="382445"/>
                <a:chOff x="3792874" y="3156423"/>
                <a:chExt cx="331330" cy="355128"/>
              </a:xfrm>
              <a:grpFill/>
            </p:grpSpPr>
            <p:sp>
              <p:nvSpPr>
                <p:cNvPr id="59"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6" name="组合 35"/>
            <p:cNvGrpSpPr/>
            <p:nvPr userDrawn="1"/>
          </p:nvGrpSpPr>
          <p:grpSpPr>
            <a:xfrm>
              <a:off x="671368" y="6061309"/>
              <a:ext cx="1100339" cy="304965"/>
              <a:chOff x="2372715" y="161759"/>
              <a:chExt cx="2695608" cy="747103"/>
            </a:xfrm>
            <a:grpFill/>
          </p:grpSpPr>
          <p:grpSp>
            <p:nvGrpSpPr>
              <p:cNvPr id="37" name="组合 36"/>
              <p:cNvGrpSpPr/>
              <p:nvPr/>
            </p:nvGrpSpPr>
            <p:grpSpPr>
              <a:xfrm>
                <a:off x="3804781" y="283376"/>
                <a:ext cx="521428" cy="548788"/>
                <a:chOff x="6113463" y="3541713"/>
                <a:chExt cx="484188" cy="509588"/>
              </a:xfrm>
              <a:grpFill/>
            </p:grpSpPr>
            <p:sp>
              <p:nvSpPr>
                <p:cNvPr id="53"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2372715" y="161759"/>
                <a:ext cx="591521" cy="747103"/>
                <a:chOff x="6108700" y="2066926"/>
                <a:chExt cx="549275" cy="693738"/>
              </a:xfrm>
              <a:grpFill/>
            </p:grpSpPr>
            <p:sp>
              <p:nvSpPr>
                <p:cNvPr id="51"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3173775" y="375308"/>
                <a:ext cx="396626" cy="341923"/>
                <a:chOff x="6186488" y="2930526"/>
                <a:chExt cx="368300" cy="317500"/>
              </a:xfrm>
              <a:grpFill/>
            </p:grpSpPr>
            <p:sp>
              <p:nvSpPr>
                <p:cNvPr id="48"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46"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grpSp>
        <p:nvGrpSpPr>
          <p:cNvPr id="37" name="组合 36"/>
          <p:cNvGrpSpPr/>
          <p:nvPr userDrawn="1"/>
        </p:nvGrpSpPr>
        <p:grpSpPr>
          <a:xfrm>
            <a:off x="587288" y="6381747"/>
            <a:ext cx="2479573" cy="304965"/>
            <a:chOff x="671368" y="6061309"/>
            <a:chExt cx="2479573" cy="304965"/>
          </a:xfrm>
          <a:solidFill>
            <a:schemeClr val="bg1"/>
          </a:solidFill>
        </p:grpSpPr>
        <p:grpSp>
          <p:nvGrpSpPr>
            <p:cNvPr id="38" name="组合 37"/>
            <p:cNvGrpSpPr/>
            <p:nvPr userDrawn="1"/>
          </p:nvGrpSpPr>
          <p:grpSpPr>
            <a:xfrm>
              <a:off x="2098445" y="6064781"/>
              <a:ext cx="1052496" cy="298683"/>
              <a:chOff x="2373567" y="1096524"/>
              <a:chExt cx="2578404" cy="731714"/>
            </a:xfrm>
            <a:grpFill/>
          </p:grpSpPr>
          <p:sp>
            <p:nvSpPr>
              <p:cNvPr id="54"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55" name="Freeform 6"/>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56" name="组合 55"/>
              <p:cNvGrpSpPr/>
              <p:nvPr/>
            </p:nvGrpSpPr>
            <p:grpSpPr>
              <a:xfrm>
                <a:off x="2373567" y="1096524"/>
                <a:ext cx="589817" cy="731714"/>
                <a:chOff x="5548313" y="2084388"/>
                <a:chExt cx="547688" cy="679451"/>
              </a:xfrm>
              <a:grpFill/>
            </p:grpSpPr>
            <p:sp>
              <p:nvSpPr>
                <p:cNvPr id="6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3194779" y="1296598"/>
                <a:ext cx="356817" cy="382445"/>
                <a:chOff x="3792874" y="3156423"/>
                <a:chExt cx="331330" cy="355128"/>
              </a:xfrm>
              <a:grpFill/>
            </p:grpSpPr>
            <p:sp>
              <p:nvSpPr>
                <p:cNvPr id="58"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1" name="组合 40"/>
              <p:cNvGrpSpPr/>
              <p:nvPr/>
            </p:nvGrpSpPr>
            <p:grpSpPr>
              <a:xfrm>
                <a:off x="3804781" y="283376"/>
                <a:ext cx="521428" cy="548788"/>
                <a:chOff x="6113463" y="3541713"/>
                <a:chExt cx="484188" cy="509588"/>
              </a:xfrm>
              <a:grpFill/>
            </p:grpSpPr>
            <p:sp>
              <p:nvSpPr>
                <p:cNvPr id="5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2372715" y="161759"/>
                <a:ext cx="591521" cy="747103"/>
                <a:chOff x="6108700" y="2066926"/>
                <a:chExt cx="549275" cy="693738"/>
              </a:xfrm>
              <a:grpFill/>
            </p:grpSpPr>
            <p:sp>
              <p:nvSpPr>
                <p:cNvPr id="5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3" name="组合 42"/>
              <p:cNvGrpSpPr/>
              <p:nvPr/>
            </p:nvGrpSpPr>
            <p:grpSpPr>
              <a:xfrm>
                <a:off x="3173775" y="375308"/>
                <a:ext cx="396626" cy="341923"/>
                <a:chOff x="6186488" y="2930526"/>
                <a:chExt cx="368300" cy="317500"/>
              </a:xfrm>
              <a:grpFill/>
            </p:grpSpPr>
            <p:sp>
              <p:nvSpPr>
                <p:cNvPr id="4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46"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marL="0" marR="0" lvl="0" indent="457200" algn="l" defTabSz="914400" rtl="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64" name="组合 63"/>
          <p:cNvGrpSpPr/>
          <p:nvPr userDrawn="1"/>
        </p:nvGrpSpPr>
        <p:grpSpPr>
          <a:xfrm>
            <a:off x="691959" y="5891503"/>
            <a:ext cx="4041392" cy="497055"/>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65" name="组合 64"/>
            <p:cNvGrpSpPr/>
            <p:nvPr userDrawn="1"/>
          </p:nvGrpSpPr>
          <p:grpSpPr>
            <a:xfrm>
              <a:off x="2098445" y="6064781"/>
              <a:ext cx="1052496" cy="298683"/>
              <a:chOff x="2373567" y="1096524"/>
              <a:chExt cx="2578404" cy="731714"/>
            </a:xfrm>
            <a:grpFill/>
          </p:grpSpPr>
          <p:sp>
            <p:nvSpPr>
              <p:cNvPr id="80"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6"/>
              <p:cNvSpPr/>
              <p:nvPr/>
            </p:nvSpPr>
            <p:spPr bwMode="auto">
              <a:xfrm>
                <a:off x="4620306" y="1240665"/>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82" name="组合 81"/>
              <p:cNvGrpSpPr/>
              <p:nvPr/>
            </p:nvGrpSpPr>
            <p:grpSpPr>
              <a:xfrm>
                <a:off x="2373567" y="1096524"/>
                <a:ext cx="589817" cy="731714"/>
                <a:chOff x="5548313" y="2084388"/>
                <a:chExt cx="547688" cy="679451"/>
              </a:xfrm>
              <a:grpFill/>
            </p:grpSpPr>
            <p:sp>
              <p:nvSpPr>
                <p:cNvPr id="8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3" name="组合 82"/>
              <p:cNvGrpSpPr/>
              <p:nvPr/>
            </p:nvGrpSpPr>
            <p:grpSpPr>
              <a:xfrm>
                <a:off x="3194779" y="1296598"/>
                <a:ext cx="356817" cy="382445"/>
                <a:chOff x="3792874" y="3156423"/>
                <a:chExt cx="331330" cy="355128"/>
              </a:xfrm>
              <a:grpFill/>
            </p:grpSpPr>
            <p:sp>
              <p:nvSpPr>
                <p:cNvPr id="84"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5"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6"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66" name="组合 65"/>
            <p:cNvGrpSpPr/>
            <p:nvPr userDrawn="1"/>
          </p:nvGrpSpPr>
          <p:grpSpPr>
            <a:xfrm>
              <a:off x="671368" y="6061309"/>
              <a:ext cx="1100339" cy="304965"/>
              <a:chOff x="2372715" y="161759"/>
              <a:chExt cx="2695608" cy="747103"/>
            </a:xfrm>
            <a:grpFill/>
          </p:grpSpPr>
          <p:grpSp>
            <p:nvGrpSpPr>
              <p:cNvPr id="67" name="组合 66"/>
              <p:cNvGrpSpPr/>
              <p:nvPr/>
            </p:nvGrpSpPr>
            <p:grpSpPr>
              <a:xfrm>
                <a:off x="3804781" y="283376"/>
                <a:ext cx="521428" cy="548788"/>
                <a:chOff x="6113463" y="3541713"/>
                <a:chExt cx="484188" cy="509588"/>
              </a:xfrm>
              <a:grpFill/>
            </p:grpSpPr>
            <p:sp>
              <p:nvSpPr>
                <p:cNvPr id="7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8" name="组合 67"/>
              <p:cNvGrpSpPr/>
              <p:nvPr/>
            </p:nvGrpSpPr>
            <p:grpSpPr>
              <a:xfrm>
                <a:off x="2372715" y="161759"/>
                <a:ext cx="591521" cy="747103"/>
                <a:chOff x="6108700" y="2066926"/>
                <a:chExt cx="549275" cy="693738"/>
              </a:xfrm>
              <a:grpFill/>
            </p:grpSpPr>
            <p:sp>
              <p:nvSpPr>
                <p:cNvPr id="7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9" name="组合 68"/>
              <p:cNvGrpSpPr/>
              <p:nvPr/>
            </p:nvGrpSpPr>
            <p:grpSpPr>
              <a:xfrm>
                <a:off x="3173775" y="375308"/>
                <a:ext cx="396626" cy="341923"/>
                <a:chOff x="6186488" y="2930526"/>
                <a:chExt cx="368300" cy="317500"/>
              </a:xfrm>
              <a:grpFill/>
            </p:grpSpPr>
            <p:sp>
              <p:nvSpPr>
                <p:cNvPr id="7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0" name="组合 69"/>
              <p:cNvGrpSpPr/>
              <p:nvPr/>
            </p:nvGrpSpPr>
            <p:grpSpPr>
              <a:xfrm>
                <a:off x="4613362" y="313351"/>
                <a:ext cx="454961" cy="453362"/>
                <a:chOff x="11893465" y="1994536"/>
                <a:chExt cx="274986" cy="274018"/>
              </a:xfrm>
              <a:grpFill/>
            </p:grpSpPr>
            <p:sp>
              <p:nvSpPr>
                <p:cNvPr id="71"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2"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64" name="组合 63"/>
          <p:cNvGrpSpPr/>
          <p:nvPr userDrawn="1"/>
        </p:nvGrpSpPr>
        <p:grpSpPr>
          <a:xfrm>
            <a:off x="7388034" y="5891503"/>
            <a:ext cx="4041392" cy="497055"/>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65" name="组合 64"/>
            <p:cNvGrpSpPr/>
            <p:nvPr userDrawn="1"/>
          </p:nvGrpSpPr>
          <p:grpSpPr>
            <a:xfrm>
              <a:off x="2098445" y="6064781"/>
              <a:ext cx="1052496" cy="298683"/>
              <a:chOff x="2373567" y="1096524"/>
              <a:chExt cx="2578404" cy="731714"/>
            </a:xfrm>
            <a:grpFill/>
          </p:grpSpPr>
          <p:sp>
            <p:nvSpPr>
              <p:cNvPr id="80"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6"/>
              <p:cNvSpPr/>
              <p:nvPr/>
            </p:nvSpPr>
            <p:spPr bwMode="auto">
              <a:xfrm>
                <a:off x="4620306" y="1240665"/>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82" name="组合 81"/>
              <p:cNvGrpSpPr/>
              <p:nvPr/>
            </p:nvGrpSpPr>
            <p:grpSpPr>
              <a:xfrm>
                <a:off x="2373567" y="1096524"/>
                <a:ext cx="589817" cy="731714"/>
                <a:chOff x="5548313" y="2084388"/>
                <a:chExt cx="547688" cy="679451"/>
              </a:xfrm>
              <a:grpFill/>
            </p:grpSpPr>
            <p:sp>
              <p:nvSpPr>
                <p:cNvPr id="8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3" name="组合 82"/>
              <p:cNvGrpSpPr/>
              <p:nvPr/>
            </p:nvGrpSpPr>
            <p:grpSpPr>
              <a:xfrm>
                <a:off x="3194779" y="1296598"/>
                <a:ext cx="356817" cy="382445"/>
                <a:chOff x="3792874" y="3156423"/>
                <a:chExt cx="331330" cy="355128"/>
              </a:xfrm>
              <a:grpFill/>
            </p:grpSpPr>
            <p:sp>
              <p:nvSpPr>
                <p:cNvPr id="84"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5"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6"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66" name="组合 65"/>
            <p:cNvGrpSpPr/>
            <p:nvPr userDrawn="1"/>
          </p:nvGrpSpPr>
          <p:grpSpPr>
            <a:xfrm>
              <a:off x="671368" y="6061309"/>
              <a:ext cx="1100339" cy="304965"/>
              <a:chOff x="2372715" y="161759"/>
              <a:chExt cx="2695608" cy="747103"/>
            </a:xfrm>
            <a:grpFill/>
          </p:grpSpPr>
          <p:grpSp>
            <p:nvGrpSpPr>
              <p:cNvPr id="67" name="组合 66"/>
              <p:cNvGrpSpPr/>
              <p:nvPr/>
            </p:nvGrpSpPr>
            <p:grpSpPr>
              <a:xfrm>
                <a:off x="3804781" y="283376"/>
                <a:ext cx="521428" cy="548788"/>
                <a:chOff x="6113463" y="3541713"/>
                <a:chExt cx="484188" cy="509588"/>
              </a:xfrm>
              <a:grpFill/>
            </p:grpSpPr>
            <p:sp>
              <p:nvSpPr>
                <p:cNvPr id="7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8" name="组合 67"/>
              <p:cNvGrpSpPr/>
              <p:nvPr/>
            </p:nvGrpSpPr>
            <p:grpSpPr>
              <a:xfrm>
                <a:off x="2372715" y="161759"/>
                <a:ext cx="591521" cy="747103"/>
                <a:chOff x="6108700" y="2066926"/>
                <a:chExt cx="549275" cy="693738"/>
              </a:xfrm>
              <a:grpFill/>
            </p:grpSpPr>
            <p:sp>
              <p:nvSpPr>
                <p:cNvPr id="7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9" name="组合 68"/>
              <p:cNvGrpSpPr/>
              <p:nvPr/>
            </p:nvGrpSpPr>
            <p:grpSpPr>
              <a:xfrm>
                <a:off x="3173775" y="375308"/>
                <a:ext cx="396626" cy="341923"/>
                <a:chOff x="6186488" y="2930526"/>
                <a:chExt cx="368300" cy="317500"/>
              </a:xfrm>
              <a:grpFill/>
            </p:grpSpPr>
            <p:sp>
              <p:nvSpPr>
                <p:cNvPr id="7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0" name="组合 69"/>
              <p:cNvGrpSpPr/>
              <p:nvPr/>
            </p:nvGrpSpPr>
            <p:grpSpPr>
              <a:xfrm>
                <a:off x="4613362" y="313351"/>
                <a:ext cx="454961" cy="453362"/>
                <a:chOff x="11893465" y="1994536"/>
                <a:chExt cx="274986" cy="274018"/>
              </a:xfrm>
              <a:grpFill/>
            </p:grpSpPr>
            <p:sp>
              <p:nvSpPr>
                <p:cNvPr id="71"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2"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41" name="组合 40"/>
          <p:cNvGrpSpPr/>
          <p:nvPr userDrawn="1"/>
        </p:nvGrpSpPr>
        <p:grpSpPr>
          <a:xfrm>
            <a:off x="691959" y="5891503"/>
            <a:ext cx="4041392" cy="497055"/>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42" name="组合 41"/>
            <p:cNvGrpSpPr/>
            <p:nvPr userDrawn="1"/>
          </p:nvGrpSpPr>
          <p:grpSpPr>
            <a:xfrm>
              <a:off x="2098445" y="6064781"/>
              <a:ext cx="1052496" cy="298683"/>
              <a:chOff x="2373567" y="1096524"/>
              <a:chExt cx="2578404" cy="731714"/>
            </a:xfrm>
            <a:grpFill/>
          </p:grpSpPr>
          <p:sp>
            <p:nvSpPr>
              <p:cNvPr id="57" name="Freeform 5"/>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8" name="Freeform 6"/>
              <p:cNvSpPr/>
              <p:nvPr/>
            </p:nvSpPr>
            <p:spPr bwMode="auto">
              <a:xfrm>
                <a:off x="4620306" y="1225926"/>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9" name="组合 58"/>
              <p:cNvGrpSpPr/>
              <p:nvPr/>
            </p:nvGrpSpPr>
            <p:grpSpPr>
              <a:xfrm>
                <a:off x="2373567" y="1096524"/>
                <a:ext cx="589817" cy="731714"/>
                <a:chOff x="5548313" y="2084388"/>
                <a:chExt cx="547688" cy="679451"/>
              </a:xfrm>
              <a:grpFill/>
            </p:grpSpPr>
            <p:sp>
              <p:nvSpPr>
                <p:cNvPr id="6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0" name="组合 59"/>
              <p:cNvGrpSpPr/>
              <p:nvPr/>
            </p:nvGrpSpPr>
            <p:grpSpPr>
              <a:xfrm>
                <a:off x="3194779" y="1296598"/>
                <a:ext cx="356817" cy="382445"/>
                <a:chOff x="3792874" y="3156423"/>
                <a:chExt cx="331330" cy="355128"/>
              </a:xfrm>
              <a:grpFill/>
            </p:grpSpPr>
            <p:sp>
              <p:nvSpPr>
                <p:cNvPr id="61" name="Freeform 15"/>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2" name="Freeform 16"/>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3" name="Freeform 17"/>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43" name="组合 42"/>
            <p:cNvGrpSpPr/>
            <p:nvPr userDrawn="1"/>
          </p:nvGrpSpPr>
          <p:grpSpPr>
            <a:xfrm>
              <a:off x="671368" y="6061309"/>
              <a:ext cx="1100339" cy="304965"/>
              <a:chOff x="2372715" y="161759"/>
              <a:chExt cx="2695608" cy="747103"/>
            </a:xfrm>
            <a:grpFill/>
          </p:grpSpPr>
          <p:grpSp>
            <p:nvGrpSpPr>
              <p:cNvPr id="44" name="组合 43"/>
              <p:cNvGrpSpPr/>
              <p:nvPr/>
            </p:nvGrpSpPr>
            <p:grpSpPr>
              <a:xfrm>
                <a:off x="3804781" y="283376"/>
                <a:ext cx="521428" cy="548788"/>
                <a:chOff x="6113463" y="3541713"/>
                <a:chExt cx="484188" cy="509588"/>
              </a:xfrm>
              <a:grpFill/>
            </p:grpSpPr>
            <p:sp>
              <p:nvSpPr>
                <p:cNvPr id="5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5" name="组合 44"/>
              <p:cNvGrpSpPr/>
              <p:nvPr/>
            </p:nvGrpSpPr>
            <p:grpSpPr>
              <a:xfrm>
                <a:off x="2372715" y="161759"/>
                <a:ext cx="591521" cy="747103"/>
                <a:chOff x="6108700" y="2066926"/>
                <a:chExt cx="549275" cy="693738"/>
              </a:xfrm>
              <a:grpFill/>
            </p:grpSpPr>
            <p:sp>
              <p:nvSpPr>
                <p:cNvPr id="5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6" name="组合 45"/>
              <p:cNvGrpSpPr/>
              <p:nvPr/>
            </p:nvGrpSpPr>
            <p:grpSpPr>
              <a:xfrm>
                <a:off x="3173775" y="375308"/>
                <a:ext cx="396626" cy="341923"/>
                <a:chOff x="6186488" y="2930526"/>
                <a:chExt cx="368300" cy="317500"/>
              </a:xfrm>
              <a:grpFill/>
            </p:grpSpPr>
            <p:sp>
              <p:nvSpPr>
                <p:cNvPr id="5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7" name="组合 46"/>
              <p:cNvGrpSpPr/>
              <p:nvPr/>
            </p:nvGrpSpPr>
            <p:grpSpPr>
              <a:xfrm>
                <a:off x="4613362" y="313351"/>
                <a:ext cx="454961" cy="453362"/>
                <a:chOff x="11893465" y="1994536"/>
                <a:chExt cx="274986" cy="274018"/>
              </a:xfrm>
              <a:grpFill/>
            </p:grpSpPr>
            <p:sp>
              <p:nvSpPr>
                <p:cNvPr id="48" name="Freeform 11"/>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9" name="Freeform 12"/>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5" Type="http://schemas.openxmlformats.org/officeDocument/2006/relationships/theme" Target="../theme/theme16.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4.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7" Type="http://schemas.openxmlformats.org/officeDocument/2006/relationships/theme" Target="../theme/theme18.xml"/><Relationship Id="rId16" Type="http://schemas.openxmlformats.org/officeDocument/2006/relationships/slideLayout" Target="../slideLayouts/slideLayout50.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19.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9" Type="http://schemas.openxmlformats.org/officeDocument/2006/relationships/theme" Target="../theme/theme19.xml"/><Relationship Id="rId18" Type="http://schemas.openxmlformats.org/officeDocument/2006/relationships/slideLayout" Target="../slideLayouts/slideLayout68.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4" Type="http://schemas.openxmlformats.org/officeDocument/2006/relationships/theme" Target="../theme/theme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77"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85"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98"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66"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72"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7.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7.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7.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7.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7.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7.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7.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7.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7.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7.xml"/><Relationship Id="rId2" Type="http://schemas.openxmlformats.org/officeDocument/2006/relationships/image" Target="../media/image70.png"/><Relationship Id="rId1"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8.xml"/><Relationship Id="rId1" Type="http://schemas.openxmlformats.org/officeDocument/2006/relationships/chart" Target="../charts/char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47.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7.xml"/><Relationship Id="rId1"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7.xml"/><Relationship Id="rId1"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chart" Target="../charts/char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3.xml"/><Relationship Id="rId1"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3.xml"/><Relationship Id="rId1" Type="http://schemas.openxmlformats.org/officeDocument/2006/relationships/image" Target="../media/image7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8.xml"/><Relationship Id="rId1" Type="http://schemas.openxmlformats.org/officeDocument/2006/relationships/chart" Target="../charts/chart4.xml"/></Relationships>
</file>

<file path=ppt/slides/_rels/slide38.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38.xml"/><Relationship Id="rId2" Type="http://schemas.openxmlformats.org/officeDocument/2006/relationships/slideLayout" Target="../slideLayouts/slideLayout47.xml"/><Relationship Id="rId1" Type="http://schemas.openxmlformats.org/officeDocument/2006/relationships/image" Target="../media/image7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4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7.xml"/><Relationship Id="rId1" Type="http://schemas.openxmlformats.org/officeDocument/2006/relationships/tags" Target="../tags/tag1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7.xml"/><Relationship Id="rId1" Type="http://schemas.openxmlformats.org/officeDocument/2006/relationships/tags" Target="../tags/tag14.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7.xml"/><Relationship Id="rId2" Type="http://schemas.openxmlformats.org/officeDocument/2006/relationships/image" Target="../media/image38.jpeg"/><Relationship Id="rId1" Type="http://schemas.openxmlformats.org/officeDocument/2006/relationships/image" Target="../media/image37.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7.xml"/><Relationship Id="rId1" Type="http://schemas.openxmlformats.org/officeDocument/2006/relationships/image" Target="../media/image90.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7.xml"/><Relationship Id="rId1"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7.xml"/><Relationship Id="rId1" Type="http://schemas.openxmlformats.org/officeDocument/2006/relationships/image" Target="../media/image9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6.xml"/><Relationship Id="rId1" Type="http://schemas.openxmlformats.org/officeDocument/2006/relationships/chart" Target="../charts/char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7.xml"/><Relationship Id="rId1" Type="http://schemas.openxmlformats.org/officeDocument/2006/relationships/image" Target="../media/image9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27.xml"/><Relationship Id="rId2" Type="http://schemas.openxmlformats.org/officeDocument/2006/relationships/image" Target="../media/image98.png"/><Relationship Id="rId1" Type="http://schemas.openxmlformats.org/officeDocument/2006/relationships/image" Target="../media/image97.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27.xml"/><Relationship Id="rId2" Type="http://schemas.openxmlformats.org/officeDocument/2006/relationships/image" Target="../media/image98.png"/><Relationship Id="rId1"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27.xml"/><Relationship Id="rId2" Type="http://schemas.openxmlformats.org/officeDocument/2006/relationships/image" Target="../media/image100.png"/><Relationship Id="rId1"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7.xml"/><Relationship Id="rId1" Type="http://schemas.openxmlformats.org/officeDocument/2006/relationships/image" Target="../media/image101.png"/></Relationships>
</file>

<file path=ppt/slides/_rels/slide72.xml.rels><?xml version="1.0" encoding="UTF-8" standalone="yes"?>
<Relationships xmlns="http://schemas.openxmlformats.org/package/2006/relationships"><Relationship Id="rId6" Type="http://schemas.openxmlformats.org/officeDocument/2006/relationships/notesSlide" Target="../notesSlides/notesSlide70.xml"/><Relationship Id="rId5" Type="http://schemas.openxmlformats.org/officeDocument/2006/relationships/slideLayout" Target="../slideLayouts/slideLayout27.xml"/><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0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108.png"/><Relationship Id="rId1" Type="http://schemas.openxmlformats.org/officeDocument/2006/relationships/image" Target="../media/image10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7.xml"/><Relationship Id="rId1" Type="http://schemas.openxmlformats.org/officeDocument/2006/relationships/image" Target="../media/image109.png"/></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72.xml"/><Relationship Id="rId4" Type="http://schemas.openxmlformats.org/officeDocument/2006/relationships/slideLayout" Target="../slideLayouts/slideLayout27.xml"/><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image" Target="../media/image110.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27.xml"/><Relationship Id="rId2" Type="http://schemas.openxmlformats.org/officeDocument/2006/relationships/image" Target="../media/image114.png"/><Relationship Id="rId1"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image" Target="../media/image3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7.xml"/><Relationship Id="rId1"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7.xml"/><Relationship Id="rId1" Type="http://schemas.openxmlformats.org/officeDocument/2006/relationships/image" Target="../media/image116.png"/></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77.xml"/><Relationship Id="rId4" Type="http://schemas.openxmlformats.org/officeDocument/2006/relationships/slideLayout" Target="../slideLayouts/slideLayout27.xml"/><Relationship Id="rId3" Type="http://schemas.openxmlformats.org/officeDocument/2006/relationships/image" Target="../media/image117.png"/><Relationship Id="rId2" Type="http://schemas.microsoft.com/office/2007/relationships/media" Target="../media/media1.mp4"/><Relationship Id="rId1" Type="http://schemas.openxmlformats.org/officeDocument/2006/relationships/video" Target="NULL"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形状 49"/>
          <p:cNvSpPr/>
          <p:nvPr/>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4294967295"/>
          </p:nvPr>
        </p:nvSpPr>
        <p:spPr>
          <a:xfrm>
            <a:off x="1689100" y="4298950"/>
            <a:ext cx="8813800" cy="714375"/>
          </a:xfrm>
        </p:spPr>
        <p:txBody>
          <a:bodyPr/>
          <a:lstStyle/>
          <a:p>
            <a:pPr marL="0" indent="0" algn="ctr">
              <a:buNone/>
            </a:pPr>
            <a:r>
              <a:rPr lang="zh-CN" altLang="en-US" sz="4800" b="1" dirty="0"/>
              <a:t>信息过滤和脱敏</a:t>
            </a:r>
            <a:endParaRPr lang="zh-CN" altLang="en-US" sz="4800" b="1" dirty="0"/>
          </a:p>
        </p:txBody>
      </p:sp>
      <p:sp>
        <p:nvSpPr>
          <p:cNvPr id="3" name="文本占位符 2"/>
          <p:cNvSpPr>
            <a:spLocks noGrp="1"/>
          </p:cNvSpPr>
          <p:nvPr>
            <p:ph type="body" sz="quarter" idx="4294967295"/>
          </p:nvPr>
        </p:nvSpPr>
        <p:spPr>
          <a:xfrm>
            <a:off x="3122930" y="5538788"/>
            <a:ext cx="8813800" cy="442912"/>
          </a:xfrm>
        </p:spPr>
        <p:txBody>
          <a:bodyPr/>
          <a:lstStyle/>
          <a:p>
            <a:pPr marL="0" indent="0" algn="r">
              <a:buNone/>
            </a:pPr>
            <a:r>
              <a:rPr lang="zh-CN" altLang="en-US" sz="2000" b="1" dirty="0">
                <a:solidFill>
                  <a:schemeClr val="tx1"/>
                </a:solidFill>
              </a:rPr>
              <a:t>答辩人：李洁，岳佳琪，任珂，郭英乾，邹博文，张悉伦</a:t>
            </a:r>
            <a:endParaRPr lang="zh-CN" altLang="en-US" sz="2000" b="1" dirty="0">
              <a:solidFill>
                <a:schemeClr val="tx1"/>
              </a:solidFill>
            </a:endParaRPr>
          </a:p>
          <a:p>
            <a:pPr marL="0" indent="0" algn="r">
              <a:buNone/>
            </a:pPr>
            <a:r>
              <a:rPr lang="zh-CN" altLang="en-US" sz="2000" b="1" dirty="0">
                <a:solidFill>
                  <a:schemeClr val="tx1"/>
                </a:solidFill>
              </a:rPr>
              <a:t>时间：</a:t>
            </a:r>
            <a:r>
              <a:rPr lang="en-US" altLang="zh-CN" sz="2000" b="1" dirty="0">
                <a:solidFill>
                  <a:schemeClr val="tx1"/>
                </a:solidFill>
              </a:rPr>
              <a:t>2020</a:t>
            </a:r>
            <a:r>
              <a:rPr lang="zh-CN" altLang="en-US" sz="2000" b="1" dirty="0">
                <a:solidFill>
                  <a:schemeClr val="tx1"/>
                </a:solidFill>
              </a:rPr>
              <a:t>年</a:t>
            </a:r>
            <a:r>
              <a:rPr lang="en-US" altLang="zh-CN" sz="2000" b="1" dirty="0">
                <a:solidFill>
                  <a:schemeClr val="tx1"/>
                </a:solidFill>
              </a:rPr>
              <a:t>12</a:t>
            </a:r>
            <a:r>
              <a:rPr lang="zh-CN" altLang="en-US" sz="2000" b="1" dirty="0">
                <a:solidFill>
                  <a:schemeClr val="tx1"/>
                </a:solidFill>
              </a:rPr>
              <a:t>月</a:t>
            </a:r>
            <a:r>
              <a:rPr lang="en-US" altLang="zh-CN" sz="2000" b="1" dirty="0">
                <a:solidFill>
                  <a:schemeClr val="tx1"/>
                </a:solidFill>
              </a:rPr>
              <a:t>18</a:t>
            </a:r>
            <a:r>
              <a:rPr lang="zh-CN" altLang="en-US" sz="2000" b="1" dirty="0">
                <a:solidFill>
                  <a:schemeClr val="tx1"/>
                </a:solidFill>
              </a:rPr>
              <a:t>日</a:t>
            </a:r>
            <a:endParaRPr lang="zh-CN" altLang="en-US" sz="2000" b="1" dirty="0">
              <a:solidFill>
                <a:schemeClr val="tx1"/>
              </a:solidFill>
            </a:endParaRPr>
          </a:p>
        </p:txBody>
      </p: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a:sym typeface="+mn-ea"/>
              </a:rPr>
              <a:t>垃圾信息</a:t>
            </a:r>
            <a:endParaRPr lang="zh-CN" altLang="en-US" dirty="0"/>
          </a:p>
        </p:txBody>
      </p:sp>
      <p:pic>
        <p:nvPicPr>
          <p:cNvPr id="2" name="图片 1"/>
          <p:cNvPicPr>
            <a:picLocks noChangeAspect="1"/>
          </p:cNvPicPr>
          <p:nvPr/>
        </p:nvPicPr>
        <p:blipFill>
          <a:blip r:embed="rId1"/>
          <a:stretch>
            <a:fillRect/>
          </a:stretch>
        </p:blipFill>
        <p:spPr>
          <a:xfrm>
            <a:off x="487680" y="1266825"/>
            <a:ext cx="2886710" cy="4324350"/>
          </a:xfrm>
          <a:prstGeom prst="rect">
            <a:avLst/>
          </a:prstGeom>
        </p:spPr>
      </p:pic>
      <p:pic>
        <p:nvPicPr>
          <p:cNvPr id="3" name="图片 2"/>
          <p:cNvPicPr>
            <a:picLocks noChangeAspect="1"/>
          </p:cNvPicPr>
          <p:nvPr/>
        </p:nvPicPr>
        <p:blipFill>
          <a:blip r:embed="rId2"/>
          <a:stretch>
            <a:fillRect/>
          </a:stretch>
        </p:blipFill>
        <p:spPr>
          <a:xfrm>
            <a:off x="3696970" y="1266825"/>
            <a:ext cx="3608705" cy="4102100"/>
          </a:xfrm>
          <a:prstGeom prst="rect">
            <a:avLst/>
          </a:prstGeom>
        </p:spPr>
      </p:pic>
      <p:pic>
        <p:nvPicPr>
          <p:cNvPr id="5" name="图片 4"/>
          <p:cNvPicPr>
            <a:picLocks noChangeAspect="1"/>
          </p:cNvPicPr>
          <p:nvPr/>
        </p:nvPicPr>
        <p:blipFill>
          <a:blip r:embed="rId3"/>
          <a:stretch>
            <a:fillRect/>
          </a:stretch>
        </p:blipFill>
        <p:spPr>
          <a:xfrm>
            <a:off x="7706995" y="2021205"/>
            <a:ext cx="3975100" cy="238823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a:sym typeface="+mn-ea"/>
              </a:rPr>
              <a:t>垃圾信息</a:t>
            </a:r>
            <a:endParaRPr lang="zh-CN" altLang="en-US" dirty="0"/>
          </a:p>
        </p:txBody>
      </p:sp>
      <p:pic>
        <p:nvPicPr>
          <p:cNvPr id="2" name="图片 1"/>
          <p:cNvPicPr>
            <a:picLocks noChangeAspect="1"/>
          </p:cNvPicPr>
          <p:nvPr/>
        </p:nvPicPr>
        <p:blipFill>
          <a:blip r:embed="rId1"/>
          <a:stretch>
            <a:fillRect/>
          </a:stretch>
        </p:blipFill>
        <p:spPr>
          <a:xfrm>
            <a:off x="749300" y="4437380"/>
            <a:ext cx="3376295" cy="1748790"/>
          </a:xfrm>
          <a:prstGeom prst="rect">
            <a:avLst/>
          </a:prstGeom>
        </p:spPr>
      </p:pic>
      <p:pic>
        <p:nvPicPr>
          <p:cNvPr id="3" name="图片 2"/>
          <p:cNvPicPr>
            <a:picLocks noChangeAspect="1"/>
          </p:cNvPicPr>
          <p:nvPr/>
        </p:nvPicPr>
        <p:blipFill>
          <a:blip r:embed="rId2"/>
          <a:stretch>
            <a:fillRect/>
          </a:stretch>
        </p:blipFill>
        <p:spPr>
          <a:xfrm>
            <a:off x="716915" y="1931670"/>
            <a:ext cx="3408680" cy="2310130"/>
          </a:xfrm>
          <a:prstGeom prst="rect">
            <a:avLst/>
          </a:prstGeom>
        </p:spPr>
      </p:pic>
      <p:pic>
        <p:nvPicPr>
          <p:cNvPr id="5" name="图片 4"/>
          <p:cNvPicPr>
            <a:picLocks noChangeAspect="1"/>
          </p:cNvPicPr>
          <p:nvPr/>
        </p:nvPicPr>
        <p:blipFill>
          <a:blip r:embed="rId3"/>
          <a:stretch>
            <a:fillRect/>
          </a:stretch>
        </p:blipFill>
        <p:spPr>
          <a:xfrm>
            <a:off x="6202680" y="1645285"/>
            <a:ext cx="4857750" cy="4540885"/>
          </a:xfrm>
          <a:prstGeom prst="rect">
            <a:avLst/>
          </a:prstGeom>
        </p:spPr>
      </p:pic>
      <p:sp>
        <p:nvSpPr>
          <p:cNvPr id="7" name="文本框 6"/>
          <p:cNvSpPr txBox="1"/>
          <p:nvPr/>
        </p:nvSpPr>
        <p:spPr>
          <a:xfrm>
            <a:off x="1173480" y="1074420"/>
            <a:ext cx="7137400" cy="570865"/>
          </a:xfrm>
          <a:prstGeom prst="rect">
            <a:avLst/>
          </a:prstGeom>
          <a:noFill/>
        </p:spPr>
        <p:txBody>
          <a:bodyPr wrap="none" rtlCol="0" anchor="t">
            <a:spAutoFit/>
          </a:bodyPr>
          <a:p>
            <a:pPr indent="0" algn="just" eaLnBrk="1">
              <a:lnSpc>
                <a:spcPct val="130000"/>
              </a:lnSpc>
              <a:spcBef>
                <a:spcPts val="600"/>
              </a:spcBef>
              <a:spcAft>
                <a:spcPts val="600"/>
              </a:spcAft>
              <a:buClr>
                <a:schemeClr val="tx2"/>
              </a:buClr>
              <a:buFont typeface="Wingdings" panose="05000000000000000000" pitchFamily="2" charset="2"/>
              <a:buNone/>
            </a:pPr>
            <a:r>
              <a:rPr sz="2400" b="1" dirty="0">
                <a:latin typeface="+mn-ea"/>
                <a:sym typeface="+mn-ea"/>
              </a:rPr>
              <a:t>搜索引擎优化 （ Search Engine Optimization ）</a:t>
            </a:r>
            <a:endParaRPr sz="2400" b="1" dirty="0">
              <a:latin typeface="+mn-ea"/>
              <a:sym typeface="+mn-ea"/>
            </a:endParaRPr>
          </a:p>
        </p:txBody>
      </p:sp>
    </p:spTree>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a:sym typeface="+mn-ea"/>
              </a:rPr>
              <a:t>垃圾信息</a:t>
            </a:r>
            <a:endParaRPr lang="zh-CN" altLang="en-US" dirty="0"/>
          </a:p>
        </p:txBody>
      </p:sp>
      <p:pic>
        <p:nvPicPr>
          <p:cNvPr id="4" name="图片 3"/>
          <p:cNvPicPr>
            <a:picLocks noChangeAspect="1"/>
          </p:cNvPicPr>
          <p:nvPr/>
        </p:nvPicPr>
        <p:blipFill>
          <a:blip r:embed="rId1"/>
          <a:stretch>
            <a:fillRect/>
          </a:stretch>
        </p:blipFill>
        <p:spPr>
          <a:xfrm>
            <a:off x="1595755" y="2001520"/>
            <a:ext cx="3743325" cy="3492500"/>
          </a:xfrm>
          <a:prstGeom prst="rect">
            <a:avLst/>
          </a:prstGeom>
        </p:spPr>
      </p:pic>
      <p:pic>
        <p:nvPicPr>
          <p:cNvPr id="6" name="图片 5"/>
          <p:cNvPicPr>
            <a:picLocks noChangeAspect="1"/>
          </p:cNvPicPr>
          <p:nvPr/>
        </p:nvPicPr>
        <p:blipFill>
          <a:blip r:embed="rId2"/>
          <a:stretch>
            <a:fillRect/>
          </a:stretch>
        </p:blipFill>
        <p:spPr>
          <a:xfrm>
            <a:off x="7826375" y="1027430"/>
            <a:ext cx="2252980" cy="2623185"/>
          </a:xfrm>
          <a:prstGeom prst="rect">
            <a:avLst/>
          </a:prstGeom>
        </p:spPr>
      </p:pic>
      <p:pic>
        <p:nvPicPr>
          <p:cNvPr id="11" name="图片 10"/>
          <p:cNvPicPr>
            <a:picLocks noChangeAspect="1"/>
          </p:cNvPicPr>
          <p:nvPr/>
        </p:nvPicPr>
        <p:blipFill>
          <a:blip r:embed="rId3"/>
          <a:stretch>
            <a:fillRect/>
          </a:stretch>
        </p:blipFill>
        <p:spPr>
          <a:xfrm>
            <a:off x="7544435" y="4022090"/>
            <a:ext cx="3043555" cy="2234565"/>
          </a:xfrm>
          <a:prstGeom prst="rect">
            <a:avLst/>
          </a:prstGeom>
        </p:spPr>
      </p:pic>
      <p:sp>
        <p:nvSpPr>
          <p:cNvPr id="12" name="文本框 11"/>
          <p:cNvSpPr txBox="1"/>
          <p:nvPr/>
        </p:nvSpPr>
        <p:spPr>
          <a:xfrm>
            <a:off x="2421255" y="1215390"/>
            <a:ext cx="1887220" cy="570865"/>
          </a:xfrm>
          <a:prstGeom prst="rect">
            <a:avLst/>
          </a:prstGeom>
          <a:noFill/>
        </p:spPr>
        <p:txBody>
          <a:bodyPr wrap="none" rtlCol="0" anchor="t">
            <a:spAutoFit/>
          </a:bodyPr>
          <a:p>
            <a:pPr indent="0" algn="just" eaLnBrk="1">
              <a:lnSpc>
                <a:spcPct val="130000"/>
              </a:lnSpc>
              <a:spcBef>
                <a:spcPts val="600"/>
              </a:spcBef>
              <a:spcAft>
                <a:spcPts val="600"/>
              </a:spcAft>
              <a:buClr>
                <a:schemeClr val="tx2"/>
              </a:buClr>
              <a:buFont typeface="Wingdings" panose="05000000000000000000" pitchFamily="2" charset="2"/>
              <a:buNone/>
            </a:pPr>
            <a:r>
              <a:rPr lang="zh-CN" sz="2400" b="1" dirty="0">
                <a:latin typeface="+mn-ea"/>
                <a:sym typeface="+mn-ea"/>
              </a:rPr>
              <a:t>印度</a:t>
            </a:r>
            <a:r>
              <a:rPr lang="en-US" altLang="zh-CN" sz="2400" b="1" dirty="0">
                <a:latin typeface="+mn-ea"/>
                <a:sym typeface="+mn-ea"/>
              </a:rPr>
              <a:t>Tik Tok</a:t>
            </a:r>
            <a:endParaRPr lang="en-US" altLang="zh-CN" sz="2400" b="1" dirty="0">
              <a:latin typeface="+mn-ea"/>
              <a:sym typeface="+mn-ea"/>
            </a:endParaRPr>
          </a:p>
        </p:txBody>
      </p:sp>
    </p:spTree>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a:sym typeface="+mn-ea"/>
              </a:rPr>
              <a:t>垃圾信息</a:t>
            </a:r>
            <a:endParaRPr lang="zh-CN" altLang="en-US" dirty="0"/>
          </a:p>
        </p:txBody>
      </p:sp>
      <p:pic>
        <p:nvPicPr>
          <p:cNvPr id="7" name="图片 6"/>
          <p:cNvPicPr>
            <a:picLocks noChangeAspect="1"/>
          </p:cNvPicPr>
          <p:nvPr/>
        </p:nvPicPr>
        <p:blipFill>
          <a:blip r:embed="rId1"/>
          <a:stretch>
            <a:fillRect/>
          </a:stretch>
        </p:blipFill>
        <p:spPr>
          <a:xfrm>
            <a:off x="1882775" y="906780"/>
            <a:ext cx="8610600" cy="5505450"/>
          </a:xfrm>
          <a:prstGeom prst="rect">
            <a:avLst/>
          </a:prstGeom>
        </p:spPr>
      </p:pic>
      <p:pic>
        <p:nvPicPr>
          <p:cNvPr id="8" name="图片 7"/>
          <p:cNvPicPr>
            <a:picLocks noChangeAspect="1"/>
          </p:cNvPicPr>
          <p:nvPr/>
        </p:nvPicPr>
        <p:blipFill>
          <a:blip r:embed="rId2"/>
          <a:stretch>
            <a:fillRect/>
          </a:stretch>
        </p:blipFill>
        <p:spPr>
          <a:xfrm>
            <a:off x="2052320" y="1965325"/>
            <a:ext cx="8086725" cy="4295775"/>
          </a:xfrm>
          <a:prstGeom prst="rect">
            <a:avLst/>
          </a:prstGeom>
        </p:spPr>
      </p:pic>
      <p:pic>
        <p:nvPicPr>
          <p:cNvPr id="10" name="图片 9"/>
          <p:cNvPicPr>
            <a:picLocks noChangeAspect="1"/>
          </p:cNvPicPr>
          <p:nvPr/>
        </p:nvPicPr>
        <p:blipFill>
          <a:blip r:embed="rId3"/>
          <a:stretch>
            <a:fillRect/>
          </a:stretch>
        </p:blipFill>
        <p:spPr>
          <a:xfrm>
            <a:off x="847090" y="906780"/>
            <a:ext cx="10496550" cy="5225415"/>
          </a:xfrm>
          <a:prstGeom prst="rect">
            <a:avLst/>
          </a:prstGeom>
        </p:spPr>
      </p:pic>
      <p:pic>
        <p:nvPicPr>
          <p:cNvPr id="11" name="图片 10"/>
          <p:cNvPicPr>
            <a:picLocks noChangeAspect="1"/>
          </p:cNvPicPr>
          <p:nvPr/>
        </p:nvPicPr>
        <p:blipFill>
          <a:blip r:embed="rId4"/>
          <a:stretch>
            <a:fillRect/>
          </a:stretch>
        </p:blipFill>
        <p:spPr>
          <a:xfrm>
            <a:off x="1173480" y="2793365"/>
            <a:ext cx="9715500" cy="320294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a:sym typeface="+mn-ea"/>
              </a:rPr>
              <a:t>垃圾信息</a:t>
            </a:r>
            <a:endParaRPr lang="zh-CN" altLang="en-US" dirty="0"/>
          </a:p>
        </p:txBody>
      </p:sp>
      <p:pic>
        <p:nvPicPr>
          <p:cNvPr id="2" name="图片 1"/>
          <p:cNvPicPr>
            <a:picLocks noChangeAspect="1"/>
          </p:cNvPicPr>
          <p:nvPr/>
        </p:nvPicPr>
        <p:blipFill>
          <a:blip r:embed="rId1"/>
          <a:stretch>
            <a:fillRect/>
          </a:stretch>
        </p:blipFill>
        <p:spPr>
          <a:xfrm>
            <a:off x="2157095" y="1022985"/>
            <a:ext cx="7877175" cy="3514725"/>
          </a:xfrm>
          <a:prstGeom prst="rect">
            <a:avLst/>
          </a:prstGeom>
        </p:spPr>
      </p:pic>
      <p:pic>
        <p:nvPicPr>
          <p:cNvPr id="3" name="图片 2"/>
          <p:cNvPicPr>
            <a:picLocks noChangeAspect="1"/>
          </p:cNvPicPr>
          <p:nvPr/>
        </p:nvPicPr>
        <p:blipFill>
          <a:blip r:embed="rId2"/>
          <a:stretch>
            <a:fillRect/>
          </a:stretch>
        </p:blipFill>
        <p:spPr>
          <a:xfrm>
            <a:off x="2309495" y="1859280"/>
            <a:ext cx="7724775" cy="4019550"/>
          </a:xfrm>
          <a:prstGeom prst="rect">
            <a:avLst/>
          </a:prstGeom>
        </p:spPr>
      </p:pic>
      <p:pic>
        <p:nvPicPr>
          <p:cNvPr id="5" name="图片 4"/>
          <p:cNvPicPr>
            <a:picLocks noChangeAspect="1"/>
          </p:cNvPicPr>
          <p:nvPr/>
        </p:nvPicPr>
        <p:blipFill>
          <a:blip r:embed="rId3"/>
          <a:stretch>
            <a:fillRect/>
          </a:stretch>
        </p:blipFill>
        <p:spPr>
          <a:xfrm>
            <a:off x="2157095" y="2834640"/>
            <a:ext cx="8877300" cy="3390900"/>
          </a:xfrm>
          <a:prstGeom prst="rect">
            <a:avLst/>
          </a:prstGeom>
        </p:spPr>
      </p:pic>
    </p:spTree>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73494" y="186555"/>
            <a:ext cx="8048203" cy="478155"/>
          </a:xfrm>
        </p:spPr>
        <p:txBody>
          <a:bodyPr/>
          <a:lstStyle/>
          <a:p>
            <a:r>
              <a:rPr dirty="0">
                <a:sym typeface="+mn-ea"/>
              </a:rPr>
              <a:t>垃圾信息过滤方法</a:t>
            </a:r>
            <a:endParaRPr lang="zh-CN" altLang="en-US" dirty="0"/>
          </a:p>
        </p:txBody>
      </p:sp>
      <p:pic>
        <p:nvPicPr>
          <p:cNvPr id="9" name="图片 8"/>
          <p:cNvPicPr>
            <a:picLocks noChangeAspect="1"/>
          </p:cNvPicPr>
          <p:nvPr/>
        </p:nvPicPr>
        <p:blipFill rotWithShape="1">
          <a:blip r:embed="rId1" cstate="hqprint"/>
          <a:srcRect/>
          <a:stretch>
            <a:fillRect/>
          </a:stretch>
        </p:blipFill>
        <p:spPr>
          <a:xfrm>
            <a:off x="660400" y="1283920"/>
            <a:ext cx="10858500" cy="2145080"/>
          </a:xfrm>
          <a:prstGeom prst="rect">
            <a:avLst/>
          </a:prstGeom>
        </p:spPr>
      </p:pic>
      <p:sp>
        <p:nvSpPr>
          <p:cNvPr id="10" name="椭圆 9"/>
          <p:cNvSpPr/>
          <p:nvPr/>
        </p:nvSpPr>
        <p:spPr>
          <a:xfrm>
            <a:off x="2262551" y="2730304"/>
            <a:ext cx="1031631" cy="1031631"/>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01</a:t>
            </a:r>
            <a:endParaRPr lang="zh-CN" altLang="en-US" sz="2400" dirty="0"/>
          </a:p>
        </p:txBody>
      </p:sp>
      <p:sp>
        <p:nvSpPr>
          <p:cNvPr id="11" name="椭圆 10"/>
          <p:cNvSpPr/>
          <p:nvPr/>
        </p:nvSpPr>
        <p:spPr>
          <a:xfrm>
            <a:off x="5573343" y="2730304"/>
            <a:ext cx="1031631" cy="1031631"/>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02</a:t>
            </a:r>
            <a:endParaRPr lang="zh-CN" altLang="en-US" sz="2400" dirty="0"/>
          </a:p>
        </p:txBody>
      </p:sp>
      <p:sp>
        <p:nvSpPr>
          <p:cNvPr id="12" name="椭圆 11"/>
          <p:cNvSpPr/>
          <p:nvPr/>
        </p:nvSpPr>
        <p:spPr>
          <a:xfrm>
            <a:off x="8919061" y="2730304"/>
            <a:ext cx="1031631" cy="1031631"/>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03</a:t>
            </a:r>
            <a:endParaRPr lang="zh-CN" altLang="en-US" sz="2400" dirty="0"/>
          </a:p>
        </p:txBody>
      </p:sp>
      <p:sp>
        <p:nvSpPr>
          <p:cNvPr id="13" name="文本框 12"/>
          <p:cNvSpPr txBox="1"/>
          <p:nvPr/>
        </p:nvSpPr>
        <p:spPr>
          <a:xfrm>
            <a:off x="1424234" y="4498633"/>
            <a:ext cx="2841614" cy="730885"/>
          </a:xfrm>
          <a:prstGeom prst="rect">
            <a:avLst/>
          </a:prstGeom>
          <a:noFill/>
        </p:spPr>
        <p:txBody>
          <a:bodyPr wrap="square" rtlCol="0">
            <a:spAutoFit/>
          </a:bodyPr>
          <a:lstStyle/>
          <a:p>
            <a:pPr algn="just">
              <a:lnSpc>
                <a:spcPct val="130000"/>
              </a:lnSpc>
            </a:pPr>
            <a:r>
              <a:rPr lang="zh-CN" altLang="en-US" sz="1600" spc="300" dirty="0"/>
              <a:t>主要依托于预先设定的黑白名单。</a:t>
            </a:r>
            <a:endParaRPr lang="zh-CN" altLang="en-US" sz="1600" spc="300" dirty="0"/>
          </a:p>
        </p:txBody>
      </p:sp>
      <p:sp>
        <p:nvSpPr>
          <p:cNvPr id="20" name="文本框 19"/>
          <p:cNvSpPr txBox="1"/>
          <p:nvPr/>
        </p:nvSpPr>
        <p:spPr>
          <a:xfrm>
            <a:off x="1174115" y="3762375"/>
            <a:ext cx="3342640" cy="1210945"/>
          </a:xfrm>
          <a:prstGeom prst="rect">
            <a:avLst/>
          </a:prstGeom>
          <a:noFill/>
        </p:spPr>
        <p:txBody>
          <a:bodyPr wrap="square" rtlCol="0">
            <a:spAutoFit/>
          </a:bodyPr>
          <a:lstStyle/>
          <a:p>
            <a:pPr algn="ctr">
              <a:lnSpc>
                <a:spcPct val="130000"/>
              </a:lnSpc>
            </a:pPr>
            <a:r>
              <a:rPr lang="zh-CN" altLang="en-US" sz="2800" b="1" spc="300" dirty="0">
                <a:solidFill>
                  <a:schemeClr val="accent1"/>
                </a:solidFill>
                <a:latin typeface="微软雅黑" panose="020B0503020204020204" pitchFamily="34" charset="-122"/>
                <a:ea typeface="微软雅黑" panose="020B0503020204020204" pitchFamily="34" charset="-122"/>
                <a:sym typeface="+mn-ea"/>
              </a:rPr>
              <a:t>基于黑白名单过滤</a:t>
            </a:r>
            <a:endParaRPr lang="zh-CN" altLang="en-US" sz="2800" b="1" spc="300" dirty="0">
              <a:solidFill>
                <a:schemeClr val="accent1"/>
              </a:solidFill>
              <a:latin typeface="微软雅黑" panose="020B0503020204020204" pitchFamily="34" charset="-122"/>
              <a:ea typeface="微软雅黑" panose="020B0503020204020204" pitchFamily="34" charset="-122"/>
            </a:endParaRPr>
          </a:p>
          <a:p>
            <a:pPr algn="ctr">
              <a:lnSpc>
                <a:spcPct val="130000"/>
              </a:lnSpc>
            </a:pPr>
            <a:endParaRPr lang="zh-CN" altLang="en-US" sz="2800" b="1" spc="300" dirty="0">
              <a:solidFill>
                <a:schemeClr val="accent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684083" y="4498633"/>
            <a:ext cx="2841614" cy="1370965"/>
          </a:xfrm>
          <a:prstGeom prst="rect">
            <a:avLst/>
          </a:prstGeom>
          <a:noFill/>
        </p:spPr>
        <p:txBody>
          <a:bodyPr wrap="square" rtlCol="0">
            <a:spAutoFit/>
          </a:bodyPr>
          <a:lstStyle/>
          <a:p>
            <a:pPr algn="just">
              <a:lnSpc>
                <a:spcPct val="130000"/>
              </a:lnSpc>
            </a:pPr>
            <a:r>
              <a:rPr lang="zh-CN" altLang="en-US" sz="1600" spc="300" dirty="0">
                <a:solidFill>
                  <a:schemeClr val="tx1">
                    <a:lumMod val="85000"/>
                    <a:lumOff val="15000"/>
                  </a:schemeClr>
                </a:solidFill>
              </a:rPr>
              <a:t>预先设定一些过滤规则，根据过滤规则匹配垃圾信息中的关键词，最后实现垃圾信息过滤。</a:t>
            </a:r>
            <a:endParaRPr lang="en-US" altLang="zh-CN" sz="1600" spc="300" dirty="0">
              <a:solidFill>
                <a:schemeClr val="tx1">
                  <a:lumMod val="85000"/>
                  <a:lumOff val="15000"/>
                </a:schemeClr>
              </a:solidFill>
            </a:endParaRPr>
          </a:p>
        </p:txBody>
      </p:sp>
      <p:sp>
        <p:nvSpPr>
          <p:cNvPr id="22" name="文本框 21"/>
          <p:cNvSpPr txBox="1"/>
          <p:nvPr/>
        </p:nvSpPr>
        <p:spPr>
          <a:xfrm>
            <a:off x="4767943" y="3762217"/>
            <a:ext cx="2656114" cy="650875"/>
          </a:xfrm>
          <a:prstGeom prst="rect">
            <a:avLst/>
          </a:prstGeom>
          <a:noFill/>
        </p:spPr>
        <p:txBody>
          <a:bodyPr wrap="square" rtlCol="0">
            <a:spAutoFit/>
          </a:bodyPr>
          <a:lstStyle/>
          <a:p>
            <a:pPr algn="ctr">
              <a:lnSpc>
                <a:spcPct val="130000"/>
              </a:lnSpc>
            </a:pPr>
            <a:r>
              <a:rPr lang="zh-CN" altLang="en-US" sz="2800" b="1" spc="300" dirty="0">
                <a:solidFill>
                  <a:schemeClr val="accent1"/>
                </a:solidFill>
                <a:latin typeface="微软雅黑" panose="020B0503020204020204" pitchFamily="34" charset="-122"/>
                <a:ea typeface="微软雅黑" panose="020B0503020204020204" pitchFamily="34" charset="-122"/>
                <a:sym typeface="+mn-ea"/>
              </a:rPr>
              <a:t>基于规则过滤</a:t>
            </a:r>
            <a:endParaRPr lang="zh-CN" altLang="en-US" sz="2800" b="1" spc="300" dirty="0">
              <a:solidFill>
                <a:schemeClr val="accent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8025928" y="4498633"/>
            <a:ext cx="2841614" cy="1370965"/>
          </a:xfrm>
          <a:prstGeom prst="rect">
            <a:avLst/>
          </a:prstGeom>
          <a:noFill/>
        </p:spPr>
        <p:txBody>
          <a:bodyPr wrap="square" rtlCol="0">
            <a:spAutoFit/>
          </a:bodyPr>
          <a:lstStyle/>
          <a:p>
            <a:pPr algn="just">
              <a:lnSpc>
                <a:spcPct val="130000"/>
              </a:lnSpc>
            </a:pPr>
            <a:r>
              <a:rPr lang="zh-CN" altLang="en-US" sz="1600" spc="300" dirty="0">
                <a:solidFill>
                  <a:schemeClr val="tx1">
                    <a:lumMod val="85000"/>
                    <a:lumOff val="15000"/>
                  </a:schemeClr>
                </a:solidFill>
                <a:sym typeface="+mn-ea"/>
              </a:rPr>
              <a:t>提取数据特征值，使用概率来表征一个短信是垃圾短信的可信程度，从而进行有效过滤。</a:t>
            </a:r>
            <a:endParaRPr lang="zh-CN" altLang="en-US" sz="1600" spc="300" dirty="0">
              <a:solidFill>
                <a:schemeClr val="tx1">
                  <a:lumMod val="85000"/>
                  <a:lumOff val="15000"/>
                </a:schemeClr>
              </a:solidFill>
            </a:endParaRPr>
          </a:p>
        </p:txBody>
      </p:sp>
      <p:sp>
        <p:nvSpPr>
          <p:cNvPr id="24" name="文本框 23"/>
          <p:cNvSpPr txBox="1"/>
          <p:nvPr/>
        </p:nvSpPr>
        <p:spPr>
          <a:xfrm>
            <a:off x="7747000" y="3762375"/>
            <a:ext cx="3399790" cy="650875"/>
          </a:xfrm>
          <a:prstGeom prst="rect">
            <a:avLst/>
          </a:prstGeom>
          <a:noFill/>
        </p:spPr>
        <p:txBody>
          <a:bodyPr wrap="square" rtlCol="0">
            <a:spAutoFit/>
          </a:bodyPr>
          <a:lstStyle/>
          <a:p>
            <a:pPr algn="ctr">
              <a:lnSpc>
                <a:spcPct val="130000"/>
              </a:lnSpc>
            </a:pPr>
            <a:r>
              <a:rPr lang="zh-CN" altLang="en-US" sz="2800" b="1" spc="300" dirty="0">
                <a:solidFill>
                  <a:schemeClr val="accent1"/>
                </a:solidFill>
                <a:latin typeface="微软雅黑" panose="020B0503020204020204" pitchFamily="34" charset="-122"/>
                <a:ea typeface="微软雅黑" panose="020B0503020204020204" pitchFamily="34" charset="-122"/>
                <a:sym typeface="+mn-ea"/>
              </a:rPr>
              <a:t>基于概率统计过滤</a:t>
            </a:r>
            <a:endParaRPr lang="zh-CN" altLang="en-US" sz="2800" b="1" spc="300" dirty="0">
              <a:solidFill>
                <a:schemeClr val="accent1"/>
              </a:solidFill>
              <a:latin typeface="微软雅黑" panose="020B0503020204020204" pitchFamily="34" charset="-122"/>
              <a:ea typeface="微软雅黑" panose="020B0503020204020204" pitchFamily="34" charset="-122"/>
            </a:endParaRPr>
          </a:p>
        </p:txBody>
      </p:sp>
      <p:sp>
        <p:nvSpPr>
          <p:cNvPr id="25" name="矩形 24"/>
          <p:cNvSpPr/>
          <p:nvPr/>
        </p:nvSpPr>
        <p:spPr>
          <a:xfrm>
            <a:off x="660400" y="1130300"/>
            <a:ext cx="10858500" cy="1536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2438396" y="6078343"/>
            <a:ext cx="648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781955" y="6078343"/>
            <a:ext cx="648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111308" y="6078343"/>
            <a:ext cx="648000" cy="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73494" y="186555"/>
            <a:ext cx="8048203" cy="478155"/>
          </a:xfrm>
        </p:spPr>
        <p:txBody>
          <a:bodyPr/>
          <a:lstStyle/>
          <a:p>
            <a:r>
              <a:rPr lang="zh-CN" altLang="en-US" dirty="0"/>
              <a:t>过滤方法对比</a:t>
            </a:r>
            <a:endParaRPr lang="zh-CN" altLang="en-US" dirty="0"/>
          </a:p>
        </p:txBody>
      </p:sp>
      <p:graphicFrame>
        <p:nvGraphicFramePr>
          <p:cNvPr id="121" name="表格 120"/>
          <p:cNvGraphicFramePr>
            <a:graphicFrameLocks noGrp="1"/>
          </p:cNvGraphicFramePr>
          <p:nvPr>
            <p:custDataLst>
              <p:tags r:id="rId1"/>
            </p:custDataLst>
          </p:nvPr>
        </p:nvGraphicFramePr>
        <p:xfrm>
          <a:off x="372060" y="1815104"/>
          <a:ext cx="11283950" cy="2854325"/>
        </p:xfrm>
        <a:graphic>
          <a:graphicData uri="http://schemas.openxmlformats.org/drawingml/2006/table">
            <a:tbl>
              <a:tblPr firstRow="1" bandRow="1">
                <a:tableStyleId>{5C22544A-7EE6-4342-B048-85BDC9FD1C3A}</a:tableStyleId>
              </a:tblPr>
              <a:tblGrid>
                <a:gridCol w="2397760"/>
                <a:gridCol w="2777490"/>
                <a:gridCol w="2126615"/>
                <a:gridCol w="1794510"/>
                <a:gridCol w="2187575"/>
              </a:tblGrid>
              <a:tr h="698500">
                <a:tc>
                  <a:txBody>
                    <a:bodyPr/>
                    <a:lstStyle/>
                    <a:p>
                      <a:pPr algn="ctr"/>
                      <a:r>
                        <a:rPr lang="zh-CN" altLang="en-US" sz="1800" spc="300" dirty="0">
                          <a:solidFill>
                            <a:schemeClr val="accent1"/>
                          </a:solidFill>
                        </a:rPr>
                        <a:t>过滤方法</a:t>
                      </a:r>
                      <a:endParaRPr lang="zh-CN" altLang="en-US" sz="1800" spc="300" dirty="0">
                        <a:solidFill>
                          <a:schemeClr val="accent1"/>
                        </a:solidFill>
                      </a:endParaRPr>
                    </a:p>
                  </a:txBody>
                  <a:tcPr anchor="ctr">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sz="1800" spc="300" dirty="0">
                          <a:solidFill>
                            <a:schemeClr val="accent1"/>
                          </a:solidFill>
                        </a:rPr>
                        <a:t>主要算法</a:t>
                      </a:r>
                      <a:endParaRPr lang="zh-CN" altLang="en-US" sz="1800" spc="300" dirty="0">
                        <a:solidFill>
                          <a:schemeClr val="accent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sz="1800" spc="300" dirty="0">
                          <a:solidFill>
                            <a:schemeClr val="accent1"/>
                          </a:solidFill>
                        </a:rPr>
                        <a:t>应用场景</a:t>
                      </a:r>
                      <a:endParaRPr lang="zh-CN" altLang="en-US" sz="1800" spc="300" dirty="0">
                        <a:solidFill>
                          <a:schemeClr val="accent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sz="1800" spc="300" dirty="0">
                          <a:solidFill>
                            <a:schemeClr val="accent1"/>
                          </a:solidFill>
                        </a:rPr>
                        <a:t>优点</a:t>
                      </a:r>
                      <a:endParaRPr lang="zh-CN" altLang="en-US" sz="1800" spc="300" dirty="0">
                        <a:solidFill>
                          <a:schemeClr val="accent1"/>
                        </a:solidFill>
                      </a:endParaRPr>
                    </a:p>
                  </a:txBody>
                  <a:tcPr anchor="ctr">
                    <a:lnL w="6350" cap="flat" cmpd="sng" algn="ctr">
                      <a:noFill/>
                      <a:prstDash val="solid"/>
                      <a:round/>
                      <a:headEnd type="none" w="med" len="med"/>
                      <a:tailEnd type="none" w="med" len="med"/>
                    </a:lnL>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p>
                      <a:pPr algn="ctr">
                        <a:buNone/>
                      </a:pPr>
                      <a:r>
                        <a:rPr lang="zh-CN" altLang="en-US" sz="1800" spc="300" dirty="0">
                          <a:solidFill>
                            <a:schemeClr val="accent1"/>
                          </a:solidFill>
                        </a:rPr>
                        <a:t>缺点</a:t>
                      </a:r>
                      <a:endParaRPr lang="zh-CN" altLang="en-US" sz="1800" spc="300" dirty="0">
                        <a:solidFill>
                          <a:schemeClr val="accent1"/>
                        </a:solidFill>
                      </a:endParaRPr>
                    </a:p>
                  </a:txBody>
                  <a:tcPr anchor="ctr">
                    <a:lnL w="6350" cap="flat" cmpd="sng" algn="ctr">
                      <a:noFill/>
                      <a:prstDash val="solid"/>
                      <a:round/>
                      <a:headEnd type="none" w="med" len="med"/>
                      <a:tailEnd type="none" w="med" len="med"/>
                    </a:lnL>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r>
              <a:tr h="718185">
                <a:tc>
                  <a:txBody>
                    <a:bodyPr/>
                    <a:lstStyle/>
                    <a:p>
                      <a:pPr algn="ctr"/>
                      <a:r>
                        <a:rPr lang="zh-CN" altLang="en-US" sz="1800" spc="300" dirty="0">
                          <a:solidFill>
                            <a:schemeClr val="tx1">
                              <a:lumMod val="85000"/>
                              <a:lumOff val="15000"/>
                            </a:schemeClr>
                          </a:solidFill>
                        </a:rPr>
                        <a:t>基于黑白名单过滤</a:t>
                      </a:r>
                      <a:endParaRPr lang="zh-CN" altLang="en-US" sz="1800" spc="300" dirty="0">
                        <a:solidFill>
                          <a:schemeClr val="tx1">
                            <a:lumMod val="85000"/>
                            <a:lumOff val="15000"/>
                          </a:schemeClr>
                        </a:solidFill>
                      </a:endParaRPr>
                    </a:p>
                  </a:txBody>
                  <a:tcPr anchor="ctr">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zh-CN" altLang="en-US" sz="1800" spc="300" dirty="0">
                          <a:solidFill>
                            <a:schemeClr val="tx1">
                              <a:lumMod val="85000"/>
                              <a:lumOff val="15000"/>
                            </a:schemeClr>
                          </a:solidFill>
                        </a:rPr>
                        <a:t>散列表、二叉树、</a:t>
                      </a:r>
                      <a:endParaRPr lang="zh-CN" altLang="en-US" sz="1800" spc="300" dirty="0">
                        <a:solidFill>
                          <a:schemeClr val="tx1">
                            <a:lumMod val="85000"/>
                            <a:lumOff val="15000"/>
                          </a:schemeClr>
                        </a:solidFill>
                      </a:endParaRPr>
                    </a:p>
                    <a:p>
                      <a:pPr algn="ctr"/>
                      <a:r>
                        <a:rPr lang="zh-CN" altLang="en-US" sz="1800" spc="300" dirty="0">
                          <a:solidFill>
                            <a:schemeClr val="tx1">
                              <a:lumMod val="85000"/>
                              <a:lumOff val="15000"/>
                            </a:schemeClr>
                          </a:solidFill>
                        </a:rPr>
                        <a:t>布隆过滤器</a:t>
                      </a:r>
                      <a:endParaRPr lang="zh-CN" altLang="en-US"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en-US" altLang="zh-CN" sz="1800" spc="300" dirty="0">
                          <a:solidFill>
                            <a:schemeClr val="tx1">
                              <a:lumMod val="85000"/>
                              <a:lumOff val="15000"/>
                            </a:schemeClr>
                          </a:solidFill>
                        </a:rPr>
                        <a:t>服务器和客户端</a:t>
                      </a:r>
                      <a:endParaRPr lang="en-US" altLang="zh-CN"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en-US" altLang="zh-CN" sz="1800" spc="300" dirty="0">
                          <a:solidFill>
                            <a:schemeClr val="tx1">
                              <a:lumMod val="85000"/>
                              <a:lumOff val="15000"/>
                            </a:schemeClr>
                          </a:solidFill>
                        </a:rPr>
                        <a:t>  便于操作</a:t>
                      </a:r>
                      <a:r>
                        <a:rPr lang="zh-CN" altLang="en-US" sz="1800" spc="300" dirty="0">
                          <a:solidFill>
                            <a:schemeClr val="tx1">
                              <a:lumMod val="85000"/>
                              <a:lumOff val="15000"/>
                            </a:schemeClr>
                          </a:solidFill>
                        </a:rPr>
                        <a:t>、</a:t>
                      </a:r>
                      <a:endParaRPr lang="zh-CN" altLang="en-US" sz="1800" spc="300" dirty="0">
                        <a:solidFill>
                          <a:schemeClr val="tx1">
                            <a:lumMod val="85000"/>
                            <a:lumOff val="15000"/>
                          </a:schemeClr>
                        </a:solidFill>
                      </a:endParaRPr>
                    </a:p>
                    <a:p>
                      <a:pPr algn="ctr"/>
                      <a:r>
                        <a:rPr lang="en-US" altLang="zh-CN" sz="1800" spc="300" dirty="0">
                          <a:solidFill>
                            <a:schemeClr val="tx1">
                              <a:lumMod val="85000"/>
                              <a:lumOff val="15000"/>
                            </a:schemeClr>
                          </a:solidFill>
                        </a:rPr>
                        <a:t>实施简单</a:t>
                      </a:r>
                      <a:endParaRPr lang="en-US" altLang="zh-CN"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T w="19050" cap="flat" cmpd="sng" algn="ctr">
                      <a:solidFill>
                        <a:schemeClr val="accent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p>
                      <a:pPr algn="ctr">
                        <a:buNone/>
                      </a:pPr>
                      <a:r>
                        <a:rPr lang="zh-CN" altLang="en-US" sz="1800" spc="300" dirty="0">
                          <a:solidFill>
                            <a:schemeClr val="tx1">
                              <a:lumMod val="85000"/>
                              <a:lumOff val="15000"/>
                            </a:schemeClr>
                          </a:solidFill>
                        </a:rPr>
                        <a:t>需维护大量黑白名单</a:t>
                      </a:r>
                      <a:endParaRPr lang="zh-CN" altLang="en-US"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T w="19050" cap="flat" cmpd="sng" algn="ctr">
                      <a:solidFill>
                        <a:schemeClr val="accent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r>
              <a:tr h="718820">
                <a:tc>
                  <a:txBody>
                    <a:bodyPr/>
                    <a:lstStyle/>
                    <a:p>
                      <a:pPr algn="ctr"/>
                      <a:r>
                        <a:rPr lang="zh-CN" altLang="en-US" sz="1800" spc="300" dirty="0">
                          <a:solidFill>
                            <a:schemeClr val="tx1">
                              <a:lumMod val="85000"/>
                              <a:lumOff val="15000"/>
                            </a:schemeClr>
                          </a:solidFill>
                        </a:rPr>
                        <a:t>基于规则过滤</a:t>
                      </a:r>
                      <a:endParaRPr lang="zh-CN" altLang="en-US" sz="1800" spc="300" dirty="0">
                        <a:solidFill>
                          <a:schemeClr val="tx1">
                            <a:lumMod val="85000"/>
                            <a:lumOff val="15000"/>
                          </a:schemeClr>
                        </a:solidFill>
                      </a:endParaRPr>
                    </a:p>
                  </a:txBody>
                  <a:tcPr anchor="ctr">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en-US" altLang="zh-CN" sz="1800" spc="300" dirty="0">
                          <a:solidFill>
                            <a:schemeClr val="tx1">
                              <a:lumMod val="85000"/>
                              <a:lumOff val="15000"/>
                            </a:schemeClr>
                          </a:solidFill>
                        </a:rPr>
                        <a:t>Ripper</a:t>
                      </a:r>
                      <a:r>
                        <a:rPr lang="zh-CN" altLang="en-US" sz="1800" spc="300" dirty="0">
                          <a:solidFill>
                            <a:schemeClr val="tx1">
                              <a:lumMod val="85000"/>
                              <a:lumOff val="15000"/>
                            </a:schemeClr>
                          </a:solidFill>
                        </a:rPr>
                        <a:t>算法、决策树、</a:t>
                      </a:r>
                      <a:r>
                        <a:rPr lang="en-US" altLang="zh-CN" sz="1800" spc="300" dirty="0">
                          <a:solidFill>
                            <a:schemeClr val="tx1">
                              <a:lumMod val="85000"/>
                              <a:lumOff val="15000"/>
                            </a:schemeClr>
                          </a:solidFill>
                        </a:rPr>
                        <a:t>Bootsting</a:t>
                      </a:r>
                      <a:r>
                        <a:rPr lang="zh-CN" altLang="en-US" sz="1800" spc="300" dirty="0">
                          <a:solidFill>
                            <a:schemeClr val="tx1">
                              <a:lumMod val="85000"/>
                              <a:lumOff val="15000"/>
                            </a:schemeClr>
                          </a:solidFill>
                        </a:rPr>
                        <a:t>算法</a:t>
                      </a:r>
                      <a:endParaRPr lang="zh-CN" altLang="en-US"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zh-CN" sz="1800" spc="300" dirty="0">
                          <a:solidFill>
                            <a:schemeClr val="tx1">
                              <a:lumMod val="85000"/>
                              <a:lumOff val="15000"/>
                            </a:schemeClr>
                          </a:solidFill>
                        </a:rPr>
                        <a:t>具有特定模式的垃圾信息</a:t>
                      </a:r>
                      <a:endParaRPr lang="zh-CN"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zh-CN" altLang="en-US" sz="1800" spc="300" dirty="0">
                          <a:solidFill>
                            <a:schemeClr val="tx1">
                              <a:lumMod val="85000"/>
                              <a:lumOff val="15000"/>
                            </a:schemeClr>
                          </a:solidFill>
                        </a:rPr>
                        <a:t>直观、好理解</a:t>
                      </a:r>
                      <a:endParaRPr lang="zh-CN" altLang="en-US"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p>
                      <a:pPr algn="ctr">
                        <a:buNone/>
                      </a:pPr>
                      <a:r>
                        <a:rPr lang="zh-CN" altLang="en-US" sz="1800" spc="300" dirty="0">
                          <a:solidFill>
                            <a:schemeClr val="tx1">
                              <a:lumMod val="85000"/>
                              <a:lumOff val="15000"/>
                            </a:schemeClr>
                          </a:solidFill>
                        </a:rPr>
                        <a:t>计算量大、</a:t>
                      </a:r>
                      <a:endParaRPr lang="zh-CN" altLang="en-US" sz="1800" spc="300" dirty="0">
                        <a:solidFill>
                          <a:schemeClr val="tx1">
                            <a:lumMod val="85000"/>
                            <a:lumOff val="15000"/>
                          </a:schemeClr>
                        </a:solidFill>
                      </a:endParaRPr>
                    </a:p>
                    <a:p>
                      <a:pPr algn="ctr">
                        <a:buNone/>
                      </a:pPr>
                      <a:r>
                        <a:rPr lang="zh-CN" altLang="en-US" sz="1800" spc="300" dirty="0">
                          <a:solidFill>
                            <a:schemeClr val="tx1">
                              <a:lumMod val="85000"/>
                              <a:lumOff val="15000"/>
                            </a:schemeClr>
                          </a:solidFill>
                        </a:rPr>
                        <a:t>可移植性差</a:t>
                      </a:r>
                      <a:endParaRPr lang="zh-CN" altLang="en-US"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r>
              <a:tr h="718820">
                <a:tc>
                  <a:txBody>
                    <a:bodyPr/>
                    <a:lstStyle/>
                    <a:p>
                      <a:pPr algn="ctr"/>
                      <a:r>
                        <a:rPr lang="zh-CN" altLang="en-US" sz="1800" spc="300" dirty="0">
                          <a:solidFill>
                            <a:schemeClr val="tx1">
                              <a:lumMod val="85000"/>
                              <a:lumOff val="15000"/>
                            </a:schemeClr>
                          </a:solidFill>
                        </a:rPr>
                        <a:t>基于概率统计过滤</a:t>
                      </a:r>
                      <a:endParaRPr lang="zh-CN" altLang="en-US" sz="1800" spc="300" dirty="0">
                        <a:solidFill>
                          <a:schemeClr val="tx1">
                            <a:lumMod val="85000"/>
                            <a:lumOff val="15000"/>
                          </a:schemeClr>
                        </a:solidFill>
                      </a:endParaRPr>
                    </a:p>
                  </a:txBody>
                  <a:tcPr anchor="ctr">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en-US" altLang="zh-CN" sz="1800" spc="300" dirty="0">
                          <a:solidFill>
                            <a:schemeClr val="tx1">
                              <a:lumMod val="85000"/>
                              <a:lumOff val="15000"/>
                            </a:schemeClr>
                          </a:solidFill>
                        </a:rPr>
                        <a:t>LR</a:t>
                      </a:r>
                      <a:r>
                        <a:rPr lang="zh-CN" altLang="en-US" sz="1800" spc="300" dirty="0">
                          <a:solidFill>
                            <a:schemeClr val="tx1">
                              <a:lumMod val="85000"/>
                              <a:lumOff val="15000"/>
                            </a:schemeClr>
                          </a:solidFill>
                        </a:rPr>
                        <a:t>、</a:t>
                      </a:r>
                      <a:r>
                        <a:rPr lang="en-US" altLang="zh-CN" sz="1800" spc="300" dirty="0">
                          <a:solidFill>
                            <a:schemeClr val="tx1">
                              <a:lumMod val="85000"/>
                              <a:lumOff val="15000"/>
                            </a:schemeClr>
                          </a:solidFill>
                        </a:rPr>
                        <a:t>SVM</a:t>
                      </a:r>
                      <a:r>
                        <a:rPr lang="zh-CN" altLang="en-US" sz="1800" spc="300" dirty="0">
                          <a:solidFill>
                            <a:schemeClr val="tx1">
                              <a:lumMod val="85000"/>
                              <a:lumOff val="15000"/>
                            </a:schemeClr>
                          </a:solidFill>
                        </a:rPr>
                        <a:t>、</a:t>
                      </a:r>
                      <a:r>
                        <a:rPr lang="en-US" altLang="zh-CN" sz="1800" spc="300" dirty="0">
                          <a:solidFill>
                            <a:schemeClr val="tx1">
                              <a:lumMod val="85000"/>
                              <a:lumOff val="15000"/>
                            </a:schemeClr>
                          </a:solidFill>
                        </a:rPr>
                        <a:t>RF</a:t>
                      </a:r>
                      <a:r>
                        <a:rPr lang="zh-CN" altLang="en-US" sz="1800" spc="300" dirty="0">
                          <a:solidFill>
                            <a:schemeClr val="tx1">
                              <a:lumMod val="85000"/>
                              <a:lumOff val="15000"/>
                            </a:schemeClr>
                          </a:solidFill>
                        </a:rPr>
                        <a:t>、</a:t>
                      </a:r>
                      <a:r>
                        <a:rPr lang="en-US" altLang="zh-CN" sz="1800" spc="300" dirty="0">
                          <a:solidFill>
                            <a:schemeClr val="tx1">
                              <a:lumMod val="85000"/>
                              <a:lumOff val="15000"/>
                            </a:schemeClr>
                          </a:solidFill>
                        </a:rPr>
                        <a:t>CNN</a:t>
                      </a:r>
                      <a:r>
                        <a:rPr lang="zh-CN" altLang="en-US" sz="1800" spc="300" dirty="0">
                          <a:solidFill>
                            <a:schemeClr val="tx1">
                              <a:lumMod val="85000"/>
                              <a:lumOff val="15000"/>
                            </a:schemeClr>
                          </a:solidFill>
                        </a:rPr>
                        <a:t>、</a:t>
                      </a:r>
                      <a:r>
                        <a:rPr lang="en-US" altLang="zh-CN" sz="1800" spc="300" dirty="0">
                          <a:solidFill>
                            <a:schemeClr val="tx1">
                              <a:lumMod val="85000"/>
                              <a:lumOff val="15000"/>
                            </a:schemeClr>
                          </a:solidFill>
                        </a:rPr>
                        <a:t>LSTM</a:t>
                      </a:r>
                      <a:endParaRPr lang="en-US" altLang="zh-CN"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zh-CN" sz="1800" spc="300" dirty="0">
                          <a:solidFill>
                            <a:schemeClr val="tx1">
                              <a:lumMod val="85000"/>
                              <a:lumOff val="15000"/>
                            </a:schemeClr>
                          </a:solidFill>
                        </a:rPr>
                        <a:t>基于内容过滤</a:t>
                      </a:r>
                      <a:endParaRPr lang="zh-CN"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ctr"/>
                      <a:r>
                        <a:rPr lang="zh-CN" altLang="en-US" sz="1800" spc="300" dirty="0">
                          <a:solidFill>
                            <a:schemeClr val="tx1">
                              <a:lumMod val="85000"/>
                              <a:lumOff val="15000"/>
                            </a:schemeClr>
                          </a:solidFill>
                        </a:rPr>
                        <a:t>准确率更高</a:t>
                      </a:r>
                      <a:endParaRPr lang="zh-CN" altLang="en-US"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p>
                      <a:pPr algn="ctr">
                        <a:buNone/>
                      </a:pPr>
                      <a:r>
                        <a:rPr lang="zh-CN" altLang="en-US" sz="1800" spc="300" dirty="0">
                          <a:solidFill>
                            <a:schemeClr val="tx1">
                              <a:lumMod val="85000"/>
                              <a:lumOff val="15000"/>
                            </a:schemeClr>
                          </a:solidFill>
                        </a:rPr>
                        <a:t>需大量训练数据</a:t>
                      </a:r>
                      <a:endParaRPr lang="zh-CN" altLang="en-US" sz="1800" spc="300" dirty="0">
                        <a:solidFill>
                          <a:schemeClr val="tx1">
                            <a:lumMod val="85000"/>
                            <a:lumOff val="15000"/>
                          </a:schemeClr>
                        </a:solidFill>
                      </a:endParaRPr>
                    </a:p>
                  </a:txBody>
                  <a:tcPr anchor="ctr">
                    <a:lnL w="12700" cap="flat" cmpd="sng" algn="ctr">
                      <a:noFill/>
                      <a:prstDash val="solid"/>
                      <a:round/>
                      <a:headEnd type="none" w="med" len="med"/>
                      <a:tailEnd type="none" w="med" len="med"/>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r>
            </a:tbl>
          </a:graphicData>
        </a:graphic>
      </p:graphicFrame>
    </p:spTree>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smtClean="0">
                <a:sym typeface="+mn-ea"/>
              </a:rPr>
              <a:t>数据预处理</a:t>
            </a:r>
            <a:endParaRPr lang="zh-CN" altLang="en-US" dirty="0"/>
          </a:p>
        </p:txBody>
      </p:sp>
      <p:sp>
        <p:nvSpPr>
          <p:cNvPr id="16" name="文本框 15"/>
          <p:cNvSpPr txBox="1"/>
          <p:nvPr/>
        </p:nvSpPr>
        <p:spPr>
          <a:xfrm>
            <a:off x="1136650" y="1285875"/>
            <a:ext cx="9113520" cy="80010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en-US" altLang="zh-CN" sz="2000" dirty="0">
                <a:solidFill>
                  <a:schemeClr val="tx1"/>
                </a:solidFill>
              </a:rPr>
              <a:t>     </a:t>
            </a:r>
            <a:r>
              <a:rPr lang="zh-CN" altLang="en-US" sz="2000" dirty="0">
                <a:solidFill>
                  <a:schemeClr val="tx1"/>
                </a:solidFill>
              </a:rPr>
              <a:t>原始80万条数据，由图可知数据不平衡，采用欠抽样的方式，随机抽取2万条数据（包含垃圾短息和非垃圾短信各1万条）。</a:t>
            </a:r>
            <a:endParaRPr lang="zh-CN" altLang="en-US" sz="2000" dirty="0">
              <a:solidFill>
                <a:schemeClr val="tx1"/>
              </a:solidFill>
            </a:endParaRPr>
          </a:p>
        </p:txBody>
      </p:sp>
      <p:pic>
        <p:nvPicPr>
          <p:cNvPr id="3" name="图片 1"/>
          <p:cNvPicPr>
            <a:picLocks noChangeAspect="1"/>
          </p:cNvPicPr>
          <p:nvPr>
            <p:custDataLst>
              <p:tags r:id="rId1"/>
            </p:custDataLst>
          </p:nvPr>
        </p:nvPicPr>
        <p:blipFill>
          <a:blip r:embed="rId2"/>
          <a:stretch>
            <a:fillRect/>
          </a:stretch>
        </p:blipFill>
        <p:spPr>
          <a:xfrm>
            <a:off x="297180" y="2773045"/>
            <a:ext cx="3715385" cy="3347720"/>
          </a:xfrm>
          <a:prstGeom prst="rect">
            <a:avLst/>
          </a:prstGeom>
          <a:noFill/>
          <a:ln>
            <a:noFill/>
          </a:ln>
        </p:spPr>
      </p:pic>
      <p:pic>
        <p:nvPicPr>
          <p:cNvPr id="2" name="图片 2"/>
          <p:cNvPicPr>
            <a:picLocks noChangeAspect="1"/>
          </p:cNvPicPr>
          <p:nvPr/>
        </p:nvPicPr>
        <p:blipFill>
          <a:blip r:embed="rId3"/>
          <a:stretch>
            <a:fillRect/>
          </a:stretch>
        </p:blipFill>
        <p:spPr>
          <a:xfrm>
            <a:off x="4340225" y="2898140"/>
            <a:ext cx="7551420" cy="2885440"/>
          </a:xfrm>
          <a:prstGeom prst="rect">
            <a:avLst/>
          </a:prstGeom>
          <a:noFill/>
          <a:ln>
            <a:noFill/>
          </a:ln>
        </p:spPr>
      </p:pic>
      <p:pic>
        <p:nvPicPr>
          <p:cNvPr id="4" name="图片 5"/>
          <p:cNvPicPr>
            <a:picLocks noChangeAspect="1"/>
          </p:cNvPicPr>
          <p:nvPr/>
        </p:nvPicPr>
        <p:blipFill>
          <a:blip r:embed="rId4"/>
          <a:stretch>
            <a:fillRect/>
          </a:stretch>
        </p:blipFill>
        <p:spPr>
          <a:xfrm>
            <a:off x="387350" y="2773045"/>
            <a:ext cx="4863465" cy="3225800"/>
          </a:xfrm>
          <a:prstGeom prst="rect">
            <a:avLst/>
          </a:prstGeom>
          <a:noFill/>
          <a:ln>
            <a:noFill/>
          </a:ln>
        </p:spPr>
      </p:pic>
      <p:pic>
        <p:nvPicPr>
          <p:cNvPr id="6" name="图片 7"/>
          <p:cNvPicPr>
            <a:picLocks noChangeAspect="1"/>
          </p:cNvPicPr>
          <p:nvPr/>
        </p:nvPicPr>
        <p:blipFill>
          <a:blip r:embed="rId5"/>
          <a:stretch>
            <a:fillRect/>
          </a:stretch>
        </p:blipFill>
        <p:spPr>
          <a:xfrm>
            <a:off x="5250815" y="2853055"/>
            <a:ext cx="5321300" cy="2975610"/>
          </a:xfrm>
          <a:prstGeom prst="rect">
            <a:avLst/>
          </a:prstGeom>
          <a:noFill/>
          <a:ln>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6555"/>
            <a:ext cx="8048203" cy="478155"/>
          </a:xfrm>
        </p:spPr>
        <p:txBody>
          <a:bodyPr/>
          <a:lstStyle/>
          <a:p>
            <a:r>
              <a:rPr dirty="0" smtClean="0">
                <a:sym typeface="+mn-ea"/>
              </a:rPr>
              <a:t>数据预处理</a:t>
            </a:r>
            <a:endParaRPr lang="zh-CN" altLang="en-US" dirty="0"/>
          </a:p>
        </p:txBody>
      </p:sp>
      <p:grpSp>
        <p:nvGrpSpPr>
          <p:cNvPr id="2" name="组合 1"/>
          <p:cNvGrpSpPr/>
          <p:nvPr/>
        </p:nvGrpSpPr>
        <p:grpSpPr>
          <a:xfrm>
            <a:off x="640715" y="1607185"/>
            <a:ext cx="2512695" cy="3917315"/>
            <a:chOff x="678857" y="2188316"/>
            <a:chExt cx="1884702" cy="3917208"/>
          </a:xfrm>
        </p:grpSpPr>
        <p:sp>
          <p:nvSpPr>
            <p:cNvPr id="3" name="矩形 2"/>
            <p:cNvSpPr/>
            <p:nvPr/>
          </p:nvSpPr>
          <p:spPr>
            <a:xfrm>
              <a:off x="678857"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4" name="文本框 3"/>
            <p:cNvSpPr txBox="1"/>
            <p:nvPr/>
          </p:nvSpPr>
          <p:spPr>
            <a:xfrm>
              <a:off x="678857" y="2188316"/>
              <a:ext cx="1361440" cy="460362"/>
            </a:xfrm>
            <a:prstGeom prst="rect">
              <a:avLst/>
            </a:prstGeom>
            <a:noFill/>
          </p:spPr>
          <p:txBody>
            <a:bodyPr wrap="square" lIns="0" rtlCol="0">
              <a:spAutoFit/>
            </a:bodyPr>
            <a:p>
              <a:pPr algn="l"/>
              <a:r>
                <a:rPr lang="zh-CN" altLang="en-US" sz="2400" b="1" spc="100" dirty="0">
                  <a:solidFill>
                    <a:schemeClr val="accent1"/>
                  </a:solidFill>
                </a:rPr>
                <a:t>数据清洗</a:t>
              </a:r>
              <a:endParaRPr lang="zh-CN" altLang="en-US" sz="2400" b="1" spc="100" dirty="0">
                <a:solidFill>
                  <a:schemeClr val="accent1"/>
                </a:solidFill>
              </a:endParaRPr>
            </a:p>
          </p:txBody>
        </p:sp>
        <p:sp>
          <p:nvSpPr>
            <p:cNvPr id="5" name="文本框 4"/>
            <p:cNvSpPr txBox="1"/>
            <p:nvPr/>
          </p:nvSpPr>
          <p:spPr>
            <a:xfrm>
              <a:off x="678857" y="3123010"/>
              <a:ext cx="1884702" cy="2982514"/>
            </a:xfrm>
            <a:prstGeom prst="rect">
              <a:avLst/>
            </a:prstGeom>
            <a:noFill/>
          </p:spPr>
          <p:txBody>
            <a:bodyPr wrap="square" lIns="0" rtlCol="0">
              <a:noAutofit/>
            </a:bodyPr>
            <a:p>
              <a:pPr algn="just">
                <a:lnSpc>
                  <a:spcPct val="150000"/>
                </a:lnSpc>
              </a:pPr>
              <a:r>
                <a:rPr lang="zh-CN" altLang="en-US" b="1" spc="100" dirty="0"/>
                <a:t>去除空格、x序列</a:t>
              </a:r>
              <a:r>
                <a:rPr lang="zh-CN" altLang="en-US" spc="100" dirty="0"/>
                <a:t> （将银行账户、电话、固话、QQ、价格、日期）；</a:t>
              </a:r>
              <a:r>
                <a:rPr lang="zh-CN" altLang="en-US" b="1" spc="100" dirty="0"/>
                <a:t>文本去重</a:t>
              </a:r>
              <a:r>
                <a:rPr lang="zh-CN" altLang="en-US" spc="100" dirty="0"/>
                <a:t>（由于技术和某些客观的原因，造成了相同短信文本内容缺失等情况）</a:t>
              </a:r>
              <a:endParaRPr lang="zh-CN" altLang="en-US" spc="100" dirty="0"/>
            </a:p>
          </p:txBody>
        </p:sp>
      </p:grpSp>
      <p:grpSp>
        <p:nvGrpSpPr>
          <p:cNvPr id="6" name="组合 5"/>
          <p:cNvGrpSpPr/>
          <p:nvPr/>
        </p:nvGrpSpPr>
        <p:grpSpPr>
          <a:xfrm>
            <a:off x="4785489" y="1607291"/>
            <a:ext cx="2160001" cy="3917208"/>
            <a:chOff x="5063619" y="2188316"/>
            <a:chExt cx="2160001" cy="3917208"/>
          </a:xfrm>
        </p:grpSpPr>
        <p:sp>
          <p:nvSpPr>
            <p:cNvPr id="7" name="矩形 6"/>
            <p:cNvSpPr/>
            <p:nvPr/>
          </p:nvSpPr>
          <p:spPr>
            <a:xfrm>
              <a:off x="5063619"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8" name="文本框 7"/>
            <p:cNvSpPr txBox="1"/>
            <p:nvPr/>
          </p:nvSpPr>
          <p:spPr>
            <a:xfrm>
              <a:off x="5063619" y="2188316"/>
              <a:ext cx="726440" cy="460375"/>
            </a:xfrm>
            <a:prstGeom prst="rect">
              <a:avLst/>
            </a:prstGeom>
            <a:noFill/>
          </p:spPr>
          <p:txBody>
            <a:bodyPr wrap="none" lIns="0" rtlCol="0">
              <a:spAutoFit/>
            </a:bodyPr>
            <a:p>
              <a:pPr algn="l"/>
              <a:r>
                <a:rPr lang="zh-CN" altLang="en-US" sz="2400" b="1" spc="100" dirty="0">
                  <a:solidFill>
                    <a:schemeClr val="accent1"/>
                  </a:solidFill>
                </a:rPr>
                <a:t>分词</a:t>
              </a:r>
              <a:endParaRPr lang="zh-CN" altLang="en-US" sz="2400" b="1" spc="100" dirty="0">
                <a:solidFill>
                  <a:schemeClr val="accent1"/>
                </a:solidFill>
              </a:endParaRPr>
            </a:p>
          </p:txBody>
        </p:sp>
        <p:sp>
          <p:nvSpPr>
            <p:cNvPr id="9" name="文本框 8"/>
            <p:cNvSpPr txBox="1"/>
            <p:nvPr/>
          </p:nvSpPr>
          <p:spPr>
            <a:xfrm>
              <a:off x="5063620" y="3123178"/>
              <a:ext cx="2160000" cy="2982346"/>
            </a:xfrm>
            <a:prstGeom prst="rect">
              <a:avLst/>
            </a:prstGeom>
            <a:noFill/>
          </p:spPr>
          <p:txBody>
            <a:bodyPr wrap="square" lIns="0" rtlCol="0">
              <a:noAutofit/>
            </a:bodyPr>
            <a:p>
              <a:pPr algn="just">
                <a:lnSpc>
                  <a:spcPct val="150000"/>
                </a:lnSpc>
              </a:pPr>
              <a:r>
                <a:rPr lang="zh-CN" altLang="en-US" spc="100" dirty="0"/>
                <a:t>使用</a:t>
              </a:r>
              <a:r>
                <a:rPr lang="en-US" altLang="zh-CN" spc="100" dirty="0"/>
                <a:t>python</a:t>
              </a:r>
              <a:r>
                <a:rPr lang="zh-CN" altLang="en-US" spc="100" dirty="0"/>
                <a:t>结巴(jieba)分词</a:t>
              </a:r>
              <a:endParaRPr lang="zh-CN" altLang="en-US" spc="100" dirty="0"/>
            </a:p>
          </p:txBody>
        </p:sp>
      </p:grpSp>
      <p:grpSp>
        <p:nvGrpSpPr>
          <p:cNvPr id="25" name="组合 24"/>
          <p:cNvGrpSpPr/>
          <p:nvPr/>
        </p:nvGrpSpPr>
        <p:grpSpPr>
          <a:xfrm>
            <a:off x="8733155" y="1607185"/>
            <a:ext cx="3181350" cy="3917315"/>
            <a:chOff x="9448380" y="2188316"/>
            <a:chExt cx="2631440" cy="3917315"/>
          </a:xfrm>
        </p:grpSpPr>
        <p:sp>
          <p:nvSpPr>
            <p:cNvPr id="26" name="矩形 25"/>
            <p:cNvSpPr/>
            <p:nvPr/>
          </p:nvSpPr>
          <p:spPr>
            <a:xfrm>
              <a:off x="9448380"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27" name="文本框 26"/>
            <p:cNvSpPr txBox="1"/>
            <p:nvPr/>
          </p:nvSpPr>
          <p:spPr>
            <a:xfrm>
              <a:off x="9448380" y="2188316"/>
              <a:ext cx="2631440" cy="460375"/>
            </a:xfrm>
            <a:prstGeom prst="rect">
              <a:avLst/>
            </a:prstGeom>
            <a:noFill/>
          </p:spPr>
          <p:txBody>
            <a:bodyPr wrap="square" lIns="0" rtlCol="0">
              <a:spAutoFit/>
            </a:bodyPr>
            <a:p>
              <a:pPr algn="l"/>
              <a:r>
                <a:rPr lang="zh-CN" altLang="en-US" sz="2400" b="1" spc="100" dirty="0">
                  <a:solidFill>
                    <a:schemeClr val="accent1"/>
                  </a:solidFill>
                </a:rPr>
                <a:t>添加词典去停用词</a:t>
              </a:r>
              <a:endParaRPr lang="zh-CN" altLang="en-US" sz="2400" b="1" spc="100" dirty="0">
                <a:solidFill>
                  <a:schemeClr val="accent1"/>
                </a:solidFill>
              </a:endParaRPr>
            </a:p>
          </p:txBody>
        </p:sp>
        <p:sp>
          <p:nvSpPr>
            <p:cNvPr id="28" name="文本框 27"/>
            <p:cNvSpPr txBox="1"/>
            <p:nvPr/>
          </p:nvSpPr>
          <p:spPr>
            <a:xfrm>
              <a:off x="9448380" y="3123036"/>
              <a:ext cx="2631440" cy="2982595"/>
            </a:xfrm>
            <a:prstGeom prst="rect">
              <a:avLst/>
            </a:prstGeom>
            <a:noFill/>
          </p:spPr>
          <p:txBody>
            <a:bodyPr wrap="square" lIns="0" rtlCol="0">
              <a:noAutofit/>
            </a:bodyPr>
            <a:p>
              <a:pPr algn="just">
                <a:lnSpc>
                  <a:spcPct val="150000"/>
                </a:lnSpc>
              </a:pPr>
              <a:r>
                <a:rPr lang="zh-CN" altLang="en-US" spc="100" dirty="0"/>
                <a:t>停用词过滤，如“的”、“一个”、“这”、“那”等。这些词语的使用较大的作用仅仅是协助一些文本的名词描述和概念表达，并没有太多的实际含义。</a:t>
              </a:r>
              <a:endParaRPr lang="zh-CN" altLang="en-US" spc="100" dirty="0"/>
            </a:p>
          </p:txBody>
        </p:sp>
      </p:grpSp>
      <p:sp>
        <p:nvSpPr>
          <p:cNvPr id="29" name="right-arrow_339913"/>
          <p:cNvSpPr>
            <a:spLocks noChangeAspect="1"/>
          </p:cNvSpPr>
          <p:nvPr/>
        </p:nvSpPr>
        <p:spPr bwMode="auto">
          <a:xfrm>
            <a:off x="3520065" y="2950119"/>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4"/>
          </a:solidFill>
          <a:ln>
            <a:noFill/>
          </a:ln>
        </p:spPr>
      </p:sp>
      <p:sp>
        <p:nvSpPr>
          <p:cNvPr id="30" name="right-arrow_339913"/>
          <p:cNvSpPr>
            <a:spLocks noChangeAspect="1"/>
          </p:cNvSpPr>
          <p:nvPr/>
        </p:nvSpPr>
        <p:spPr bwMode="auto">
          <a:xfrm>
            <a:off x="7682543" y="2950119"/>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4"/>
          </a:solidFill>
          <a:ln>
            <a:noFill/>
          </a:ln>
        </p:spPr>
      </p:sp>
    </p:spTree>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smtClean="0">
                <a:sym typeface="+mn-ea"/>
              </a:rPr>
              <a:t>基于朴素贝叶斯的垃圾短信过滤</a:t>
            </a:r>
            <a:r>
              <a:rPr lang="en-US" altLang="zh-CN" dirty="0" smtClean="0">
                <a:sym typeface="+mn-ea"/>
              </a:rPr>
              <a:t>demo</a:t>
            </a:r>
            <a:endParaRPr lang="en-US" altLang="zh-CN" dirty="0" smtClean="0">
              <a:sym typeface="+mn-ea"/>
            </a:endParaRPr>
          </a:p>
        </p:txBody>
      </p:sp>
      <p:sp>
        <p:nvSpPr>
          <p:cNvPr id="3" name="文本框 2"/>
          <p:cNvSpPr txBox="1"/>
          <p:nvPr/>
        </p:nvSpPr>
        <p:spPr>
          <a:xfrm>
            <a:off x="577850" y="1396365"/>
            <a:ext cx="5665470" cy="3601085"/>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000" dirty="0">
                <a:solidFill>
                  <a:schemeClr val="tx1"/>
                </a:solidFill>
              </a:rPr>
              <a:t>1、文本向量表示编码：TF－IDF权重策略</a:t>
            </a:r>
            <a:endParaRPr lang="zh-CN" altLang="en-US" sz="2000" dirty="0">
              <a:solidFill>
                <a:schemeClr val="tx1"/>
              </a:solidFill>
            </a:endParaRPr>
          </a:p>
          <a:p>
            <a:pPr algn="just"/>
            <a:r>
              <a:rPr lang="zh-CN" altLang="en-US" sz="2000" dirty="0">
                <a:solidFill>
                  <a:schemeClr val="tx1"/>
                </a:solidFill>
              </a:rPr>
              <a:t>权重策略文档中的高频词应具有表征此文档较高的权重，除非该词也是高文档频率词。TF：关键词词频，是指一篇文档中关键词出现的频率；</a:t>
            </a:r>
            <a:endParaRPr lang="zh-CN" altLang="en-US" sz="2000" dirty="0">
              <a:solidFill>
                <a:schemeClr val="tx1"/>
              </a:solidFill>
            </a:endParaRPr>
          </a:p>
          <a:p>
            <a:pPr algn="just"/>
            <a:r>
              <a:rPr lang="zh-CN" altLang="en-US" sz="2000" dirty="0">
                <a:solidFill>
                  <a:schemeClr val="tx1"/>
                </a:solidFill>
              </a:rPr>
              <a:t>IDF：指逆向文本频率，是用于衡量关键词权重的指数。</a:t>
            </a:r>
            <a:endParaRPr lang="zh-CN" altLang="en-US" sz="2000" dirty="0">
              <a:solidFill>
                <a:schemeClr val="tx1"/>
              </a:solidFill>
            </a:endParaRPr>
          </a:p>
          <a:p>
            <a:pPr algn="just"/>
            <a:r>
              <a:rPr lang="zh-CN" altLang="en-US" sz="2000" dirty="0">
                <a:solidFill>
                  <a:schemeClr val="tx1"/>
                </a:solidFill>
              </a:rPr>
              <a:t>最终得到TF－IDF权重矩阵，本代码使用到sklearn中的文本特征提取模块。</a:t>
            </a:r>
            <a:endParaRPr lang="zh-CN" altLang="en-US" sz="2000" dirty="0">
              <a:solidFill>
                <a:schemeClr val="tx1"/>
              </a:solidFill>
            </a:endParaRPr>
          </a:p>
        </p:txBody>
      </p:sp>
      <p:pic>
        <p:nvPicPr>
          <p:cNvPr id="5" name="图片 8"/>
          <p:cNvPicPr>
            <a:picLocks noChangeAspect="1"/>
          </p:cNvPicPr>
          <p:nvPr/>
        </p:nvPicPr>
        <p:blipFill>
          <a:blip r:embed="rId1"/>
          <a:stretch>
            <a:fillRect/>
          </a:stretch>
        </p:blipFill>
        <p:spPr>
          <a:xfrm>
            <a:off x="6507798" y="1634808"/>
            <a:ext cx="5435917" cy="631507"/>
          </a:xfrm>
          <a:prstGeom prst="rect">
            <a:avLst/>
          </a:prstGeom>
          <a:noFill/>
          <a:ln>
            <a:noFill/>
          </a:ln>
        </p:spPr>
      </p:pic>
      <p:pic>
        <p:nvPicPr>
          <p:cNvPr id="6" name="图片 9"/>
          <p:cNvPicPr>
            <a:picLocks noChangeAspect="1"/>
          </p:cNvPicPr>
          <p:nvPr/>
        </p:nvPicPr>
        <p:blipFill>
          <a:blip r:embed="rId2"/>
          <a:stretch>
            <a:fillRect/>
          </a:stretch>
        </p:blipFill>
        <p:spPr>
          <a:xfrm>
            <a:off x="6508115" y="2571750"/>
            <a:ext cx="5436235" cy="1250315"/>
          </a:xfrm>
          <a:prstGeom prst="rect">
            <a:avLst/>
          </a:prstGeom>
          <a:noFill/>
          <a:ln>
            <a:noFill/>
          </a:ln>
        </p:spPr>
      </p:pic>
      <p:pic>
        <p:nvPicPr>
          <p:cNvPr id="7" name="图片 10"/>
          <p:cNvPicPr>
            <a:picLocks noChangeAspect="1"/>
          </p:cNvPicPr>
          <p:nvPr/>
        </p:nvPicPr>
        <p:blipFill>
          <a:blip r:embed="rId3"/>
          <a:stretch>
            <a:fillRect/>
          </a:stretch>
        </p:blipFill>
        <p:spPr>
          <a:xfrm>
            <a:off x="6508115" y="4429125"/>
            <a:ext cx="5436235" cy="975995"/>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userDrawn="1"/>
        </p:nvSpPr>
        <p:spPr>
          <a:xfrm>
            <a:off x="2300879" y="2838946"/>
            <a:ext cx="936104" cy="549054"/>
          </a:xfrm>
          <a:prstGeom prst="rect">
            <a:avLst/>
          </a:prstGeom>
          <a:noFill/>
        </p:spPr>
        <p:txBody>
          <a:bodyPr wrap="square" lIns="0" tIns="0" rIns="0" bIns="0" rtlCol="0" anchor="ctr" anchorCtr="1">
            <a:noAutofit/>
          </a:bodyPr>
          <a:lstStyle/>
          <a:p>
            <a:pPr algn="ctr"/>
            <a:r>
              <a:rPr lang="zh-CN" altLang="en-US" sz="3200" b="1" dirty="0">
                <a:solidFill>
                  <a:schemeClr val="accent4"/>
                </a:solidFill>
                <a:latin typeface="+mn-ea"/>
                <a:ea typeface="+mn-ea"/>
              </a:rPr>
              <a:t>目录</a:t>
            </a:r>
            <a:r>
              <a:rPr lang="zh-CN" altLang="en-US" sz="3200" b="1" dirty="0">
                <a:solidFill>
                  <a:srgbClr val="0B5A2A"/>
                </a:solidFill>
                <a:latin typeface="+mn-ea"/>
                <a:ea typeface="+mn-ea"/>
              </a:rPr>
              <a:t> </a:t>
            </a:r>
            <a:r>
              <a:rPr lang="zh-CN" altLang="en-US" sz="3200" dirty="0">
                <a:solidFill>
                  <a:schemeClr val="bg1"/>
                </a:solidFill>
                <a:latin typeface="+mn-ea"/>
                <a:ea typeface="+mn-ea"/>
              </a:rPr>
              <a:t> </a:t>
            </a:r>
            <a:endParaRPr lang="en-US" altLang="zh-CN" sz="3200" b="1" dirty="0">
              <a:solidFill>
                <a:schemeClr val="bg1"/>
              </a:solidFill>
              <a:latin typeface="+mn-ea"/>
              <a:ea typeface="+mn-ea"/>
            </a:endParaRPr>
          </a:p>
        </p:txBody>
      </p:sp>
      <p:sp>
        <p:nvSpPr>
          <p:cNvPr id="33" name="文本框 32"/>
          <p:cNvSpPr txBox="1"/>
          <p:nvPr userDrawn="1"/>
        </p:nvSpPr>
        <p:spPr>
          <a:xfrm>
            <a:off x="3217941" y="2811444"/>
            <a:ext cx="2520279" cy="587886"/>
          </a:xfrm>
          <a:prstGeom prst="rect">
            <a:avLst/>
          </a:prstGeom>
          <a:noFill/>
        </p:spPr>
        <p:txBody>
          <a:bodyPr wrap="square" rtlCol="0" anchor="ctr">
            <a:noAutofit/>
          </a:bodyPr>
          <a:lstStyle/>
          <a:p>
            <a:r>
              <a:rPr lang="en-US" altLang="zh-CN" sz="2000" b="1" dirty="0" smtClean="0">
                <a:solidFill>
                  <a:schemeClr val="bg1">
                    <a:lumMod val="75000"/>
                  </a:schemeClr>
                </a:solidFill>
                <a:latin typeface="Century Gothic" panose="020B0502020202020204" pitchFamily="34" charset="0"/>
                <a:ea typeface="微软雅黑" panose="020B0503020204020204" pitchFamily="34" charset="-122"/>
              </a:rPr>
              <a:t>/ CONTENTS</a:t>
            </a:r>
            <a:r>
              <a:rPr lang="zh-CN" altLang="en-US" sz="2000" b="1" dirty="0" smtClean="0">
                <a:solidFill>
                  <a:schemeClr val="bg1">
                    <a:lumMod val="75000"/>
                  </a:schemeClr>
                </a:solidFill>
                <a:latin typeface="Century Gothic" panose="020B0502020202020204" pitchFamily="34" charset="0"/>
                <a:ea typeface="微软雅黑" panose="020B0503020204020204" pitchFamily="34" charset="-122"/>
              </a:rPr>
              <a:t> </a:t>
            </a:r>
            <a:r>
              <a:rPr lang="zh-CN" altLang="en-US" sz="2000" dirty="0" smtClean="0">
                <a:solidFill>
                  <a:schemeClr val="bg1">
                    <a:lumMod val="75000"/>
                  </a:schemeClr>
                </a:solidFill>
                <a:latin typeface="Century Gothic" panose="020B0502020202020204" pitchFamily="34" charset="0"/>
                <a:ea typeface="微软雅黑" panose="020B0503020204020204" pitchFamily="34" charset="-122"/>
              </a:rPr>
              <a:t> </a:t>
            </a:r>
            <a:endParaRPr lang="en-US" altLang="zh-CN" sz="2000" b="1" dirty="0">
              <a:solidFill>
                <a:schemeClr val="bg1">
                  <a:lumMod val="75000"/>
                </a:schemeClr>
              </a:solidFill>
              <a:latin typeface="Century Gothic" panose="020B0502020202020204" pitchFamily="34" charset="0"/>
              <a:ea typeface="微软雅黑" panose="020B0503020204020204" pitchFamily="34" charset="-122"/>
            </a:endParaRPr>
          </a:p>
        </p:txBody>
      </p:sp>
      <p:grpSp>
        <p:nvGrpSpPr>
          <p:cNvPr id="2" name="组合 1"/>
          <p:cNvGrpSpPr/>
          <p:nvPr/>
        </p:nvGrpSpPr>
        <p:grpSpPr>
          <a:xfrm>
            <a:off x="2144967" y="3549494"/>
            <a:ext cx="8202522" cy="2246627"/>
            <a:chOff x="2144967" y="3549494"/>
            <a:chExt cx="8202522" cy="2246627"/>
          </a:xfrm>
        </p:grpSpPr>
        <p:grpSp>
          <p:nvGrpSpPr>
            <p:cNvPr id="34" name="组合 33"/>
            <p:cNvGrpSpPr/>
            <p:nvPr userDrawn="1"/>
          </p:nvGrpSpPr>
          <p:grpSpPr>
            <a:xfrm>
              <a:off x="5152803" y="4725042"/>
              <a:ext cx="1774674" cy="1070055"/>
              <a:chOff x="575742" y="3530381"/>
              <a:chExt cx="1774674" cy="1070055"/>
            </a:xfrm>
          </p:grpSpPr>
          <p:cxnSp>
            <p:nvCxnSpPr>
              <p:cNvPr id="60" name="直接连接符 59"/>
              <p:cNvCxnSpPr/>
              <p:nvPr/>
            </p:nvCxnSpPr>
            <p:spPr>
              <a:xfrm>
                <a:off x="664491" y="4062223"/>
                <a:ext cx="1685925" cy="0"/>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61" name="文本框 60"/>
              <p:cNvSpPr txBox="1"/>
              <p:nvPr/>
            </p:nvSpPr>
            <p:spPr>
              <a:xfrm>
                <a:off x="702371" y="4070846"/>
                <a:ext cx="1630680" cy="529590"/>
              </a:xfrm>
              <a:prstGeom prst="rect">
                <a:avLst/>
              </a:prstGeom>
              <a:noFill/>
            </p:spPr>
            <p:txBody>
              <a:bodyPr wrap="none" rtlCol="0">
                <a:spAutoFit/>
              </a:bodyPr>
              <a:lstStyle/>
              <a:p>
                <a:pPr algn="ctr">
                  <a:lnSpc>
                    <a:spcPct val="150000"/>
                  </a:lnSpc>
                </a:pPr>
                <a:r>
                  <a:rPr lang="zh-CN" sz="1900" b="1" dirty="0" smtClean="0">
                    <a:latin typeface="微软雅黑" panose="020B0503020204020204" pitchFamily="34" charset="-122"/>
                    <a:ea typeface="微软雅黑" panose="020B0503020204020204" pitchFamily="34" charset="-122"/>
                  </a:rPr>
                  <a:t>信息脱敏概述</a:t>
                </a:r>
                <a:endParaRPr lang="zh-CN" sz="1900" b="1" dirty="0">
                  <a:latin typeface="微软雅黑" panose="020B0503020204020204" pitchFamily="34" charset="-122"/>
                  <a:ea typeface="微软雅黑" panose="020B0503020204020204" pitchFamily="34" charset="-122"/>
                </a:endParaRPr>
              </a:p>
            </p:txBody>
          </p:sp>
          <p:sp>
            <p:nvSpPr>
              <p:cNvPr id="62" name="文本框 61"/>
              <p:cNvSpPr txBox="1"/>
              <p:nvPr/>
            </p:nvSpPr>
            <p:spPr>
              <a:xfrm>
                <a:off x="575742" y="3530381"/>
                <a:ext cx="585417" cy="523220"/>
              </a:xfrm>
              <a:prstGeom prst="rect">
                <a:avLst/>
              </a:prstGeom>
              <a:noFill/>
            </p:spPr>
            <p:txBody>
              <a:bodyPr wrap="none" rtlCol="0">
                <a:spAutoFit/>
              </a:bodyPr>
              <a:lstStyle/>
              <a:p>
                <a:r>
                  <a:rPr lang="en-US" altLang="zh-CN" sz="2800" b="1" dirty="0" smtClean="0">
                    <a:solidFill>
                      <a:srgbClr val="0B5A2A"/>
                    </a:solidFill>
                    <a:ea typeface="微软雅黑" panose="020B0503020204020204" pitchFamily="34" charset="-122"/>
                  </a:rPr>
                  <a:t>05</a:t>
                </a:r>
                <a:endParaRPr lang="zh-CN" altLang="en-US" sz="2800" b="1" dirty="0">
                  <a:solidFill>
                    <a:srgbClr val="0B5A2A"/>
                  </a:solidFill>
                  <a:ea typeface="微软雅黑" panose="020B0503020204020204" pitchFamily="34" charset="-122"/>
                </a:endParaRPr>
              </a:p>
            </p:txBody>
          </p:sp>
        </p:grpSp>
        <p:grpSp>
          <p:nvGrpSpPr>
            <p:cNvPr id="35" name="组合 34"/>
            <p:cNvGrpSpPr/>
            <p:nvPr userDrawn="1"/>
          </p:nvGrpSpPr>
          <p:grpSpPr>
            <a:xfrm>
              <a:off x="2144967" y="3549494"/>
              <a:ext cx="8202522" cy="2246627"/>
              <a:chOff x="1877529" y="3549494"/>
              <a:chExt cx="8202522" cy="2246627"/>
            </a:xfrm>
          </p:grpSpPr>
          <p:grpSp>
            <p:nvGrpSpPr>
              <p:cNvPr id="36" name="组合 35"/>
              <p:cNvGrpSpPr/>
              <p:nvPr userDrawn="1"/>
            </p:nvGrpSpPr>
            <p:grpSpPr>
              <a:xfrm>
                <a:off x="2053696" y="3549494"/>
                <a:ext cx="1774674" cy="1122339"/>
                <a:chOff x="575742" y="3530381"/>
                <a:chExt cx="1774674" cy="1122339"/>
              </a:xfrm>
            </p:grpSpPr>
            <p:cxnSp>
              <p:nvCxnSpPr>
                <p:cNvPr id="57" name="直接连接符 56"/>
                <p:cNvCxnSpPr/>
                <p:nvPr/>
              </p:nvCxnSpPr>
              <p:spPr>
                <a:xfrm>
                  <a:off x="664491" y="4062223"/>
                  <a:ext cx="1685925" cy="0"/>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58" name="文本框 57"/>
                <p:cNvSpPr txBox="1"/>
                <p:nvPr/>
              </p:nvSpPr>
              <p:spPr>
                <a:xfrm>
                  <a:off x="752228" y="4070846"/>
                  <a:ext cx="1530966" cy="581874"/>
                </a:xfrm>
                <a:prstGeom prst="rect">
                  <a:avLst/>
                </a:prstGeom>
                <a:noFill/>
              </p:spPr>
              <p:txBody>
                <a:bodyPr wrap="none" rtlCol="0">
                  <a:spAutoFit/>
                </a:bodyPr>
                <a:lstStyle/>
                <a:p>
                  <a:pPr algn="ctr">
                    <a:lnSpc>
                      <a:spcPct val="150000"/>
                    </a:lnSpc>
                  </a:pPr>
                  <a:r>
                    <a:rPr lang="zh-CN" sz="1900" b="1" dirty="0">
                      <a:latin typeface="微软雅黑" panose="020B0503020204020204" pitchFamily="34" charset="-122"/>
                      <a:ea typeface="微软雅黑" panose="020B0503020204020204" pitchFamily="34" charset="-122"/>
                    </a:rPr>
                    <a:t>信息过滤概述</a:t>
                  </a:r>
                  <a:endParaRPr lang="zh-CN" sz="1900" b="1" dirty="0">
                    <a:latin typeface="微软雅黑" panose="020B0503020204020204" pitchFamily="34" charset="-122"/>
                    <a:ea typeface="微软雅黑" panose="020B0503020204020204" pitchFamily="34" charset="-122"/>
                  </a:endParaRPr>
                </a:p>
              </p:txBody>
            </p:sp>
            <p:sp>
              <p:nvSpPr>
                <p:cNvPr id="59" name="文本框 58"/>
                <p:cNvSpPr txBox="1"/>
                <p:nvPr/>
              </p:nvSpPr>
              <p:spPr>
                <a:xfrm>
                  <a:off x="575742" y="3530381"/>
                  <a:ext cx="585417" cy="523220"/>
                </a:xfrm>
                <a:prstGeom prst="rect">
                  <a:avLst/>
                </a:prstGeom>
                <a:noFill/>
              </p:spPr>
              <p:txBody>
                <a:bodyPr wrap="none" rtlCol="0">
                  <a:spAutoFit/>
                </a:bodyPr>
                <a:lstStyle/>
                <a:p>
                  <a:r>
                    <a:rPr lang="en-US" altLang="zh-CN" sz="2800" b="1" dirty="0">
                      <a:solidFill>
                        <a:srgbClr val="0B5A2A"/>
                      </a:solidFill>
                      <a:ea typeface="微软雅黑" panose="020B0503020204020204" pitchFamily="34" charset="-122"/>
                    </a:rPr>
                    <a:t>01</a:t>
                  </a:r>
                  <a:endParaRPr lang="zh-CN" altLang="en-US" sz="2800" b="1" dirty="0">
                    <a:solidFill>
                      <a:srgbClr val="0B5A2A"/>
                    </a:solidFill>
                    <a:ea typeface="微软雅黑" panose="020B0503020204020204" pitchFamily="34" charset="-122"/>
                  </a:endParaRPr>
                </a:p>
              </p:txBody>
            </p:sp>
          </p:grpSp>
          <p:cxnSp>
            <p:nvCxnSpPr>
              <p:cNvPr id="37" name="直接连接符 36"/>
              <p:cNvCxnSpPr/>
              <p:nvPr userDrawn="1"/>
            </p:nvCxnSpPr>
            <p:spPr>
              <a:xfrm>
                <a:off x="4386808" y="3679721"/>
                <a:ext cx="0" cy="820476"/>
              </a:xfrm>
              <a:prstGeom prst="line">
                <a:avLst/>
              </a:prstGeom>
              <a:ln w="12700">
                <a:solidFill>
                  <a:srgbClr val="757272"/>
                </a:solidFill>
                <a:prstDash val="lgDash"/>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4810793" y="3549494"/>
                <a:ext cx="2035539" cy="1123837"/>
                <a:chOff x="499941" y="3530381"/>
                <a:chExt cx="2035539" cy="1123837"/>
              </a:xfrm>
            </p:grpSpPr>
            <p:cxnSp>
              <p:nvCxnSpPr>
                <p:cNvPr id="54" name="直接连接符 53"/>
                <p:cNvCxnSpPr/>
                <p:nvPr/>
              </p:nvCxnSpPr>
              <p:spPr>
                <a:xfrm>
                  <a:off x="664491" y="4062223"/>
                  <a:ext cx="1685925" cy="0"/>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55" name="文本框 54"/>
                <p:cNvSpPr txBox="1"/>
                <p:nvPr/>
              </p:nvSpPr>
              <p:spPr>
                <a:xfrm>
                  <a:off x="499941" y="4070846"/>
                  <a:ext cx="2035539" cy="583372"/>
                </a:xfrm>
                <a:prstGeom prst="rect">
                  <a:avLst/>
                </a:prstGeom>
                <a:noFill/>
              </p:spPr>
              <p:txBody>
                <a:bodyPr wrap="none" rtlCol="0">
                  <a:spAutoFit/>
                </a:bodyPr>
                <a:lstStyle/>
                <a:p>
                  <a:pPr algn="ctr">
                    <a:lnSpc>
                      <a:spcPct val="150000"/>
                    </a:lnSpc>
                  </a:pPr>
                  <a:r>
                    <a:rPr lang="zh-CN" sz="1900" b="1" dirty="0" smtClean="0">
                      <a:latin typeface="微软雅黑" panose="020B0503020204020204" pitchFamily="34" charset="-122"/>
                      <a:ea typeface="微软雅黑" panose="020B0503020204020204" pitchFamily="34" charset="-122"/>
                    </a:rPr>
                    <a:t>文本垃圾信息过滤</a:t>
                  </a:r>
                  <a:endParaRPr lang="zh-CN" sz="1900" b="1"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575742" y="3530381"/>
                  <a:ext cx="585417" cy="523220"/>
                </a:xfrm>
                <a:prstGeom prst="rect">
                  <a:avLst/>
                </a:prstGeom>
                <a:noFill/>
              </p:spPr>
              <p:txBody>
                <a:bodyPr wrap="none" rtlCol="0">
                  <a:spAutoFit/>
                </a:bodyPr>
                <a:lstStyle/>
                <a:p>
                  <a:r>
                    <a:rPr lang="en-US" altLang="zh-CN" sz="2800" b="1" dirty="0" smtClean="0">
                      <a:solidFill>
                        <a:srgbClr val="0B5A2A"/>
                      </a:solidFill>
                      <a:ea typeface="微软雅黑" panose="020B0503020204020204" pitchFamily="34" charset="-122"/>
                    </a:rPr>
                    <a:t>02</a:t>
                  </a:r>
                  <a:endParaRPr lang="zh-CN" altLang="en-US" sz="2800" b="1" dirty="0">
                    <a:solidFill>
                      <a:srgbClr val="0B5A2A"/>
                    </a:solidFill>
                    <a:ea typeface="微软雅黑" panose="020B0503020204020204" pitchFamily="34" charset="-122"/>
                  </a:endParaRPr>
                </a:p>
              </p:txBody>
            </p:sp>
          </p:grpSp>
          <p:grpSp>
            <p:nvGrpSpPr>
              <p:cNvPr id="39" name="组合 38"/>
              <p:cNvGrpSpPr/>
              <p:nvPr userDrawn="1"/>
            </p:nvGrpSpPr>
            <p:grpSpPr>
              <a:xfrm>
                <a:off x="7242871" y="3554668"/>
                <a:ext cx="2837180" cy="1070055"/>
                <a:chOff x="99121" y="3530381"/>
                <a:chExt cx="2837180" cy="1070055"/>
              </a:xfrm>
            </p:grpSpPr>
            <p:cxnSp>
              <p:nvCxnSpPr>
                <p:cNvPr id="51" name="直接连接符 50"/>
                <p:cNvCxnSpPr/>
                <p:nvPr/>
              </p:nvCxnSpPr>
              <p:spPr>
                <a:xfrm>
                  <a:off x="664491" y="4062223"/>
                  <a:ext cx="1685925" cy="0"/>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52" name="文本框 51"/>
                <p:cNvSpPr txBox="1"/>
                <p:nvPr/>
              </p:nvSpPr>
              <p:spPr>
                <a:xfrm>
                  <a:off x="99121" y="4070846"/>
                  <a:ext cx="2837180" cy="529590"/>
                </a:xfrm>
                <a:prstGeom prst="rect">
                  <a:avLst/>
                </a:prstGeom>
                <a:noFill/>
              </p:spPr>
              <p:txBody>
                <a:bodyPr wrap="none" rtlCol="0">
                  <a:spAutoFit/>
                </a:bodyPr>
                <a:lstStyle/>
                <a:p>
                  <a:pPr algn="ctr">
                    <a:lnSpc>
                      <a:spcPct val="150000"/>
                    </a:lnSpc>
                  </a:pPr>
                  <a:r>
                    <a:rPr lang="zh-CN" sz="1900" b="1" dirty="0" smtClean="0">
                      <a:latin typeface="微软雅黑" panose="020B0503020204020204" pitchFamily="34" charset="-122"/>
                      <a:ea typeface="微软雅黑" panose="020B0503020204020204" pitchFamily="34" charset="-122"/>
                    </a:rPr>
                    <a:t>图片信息过滤及数据审核</a:t>
                  </a:r>
                  <a:endParaRPr lang="zh-CN" sz="1900" b="1" dirty="0">
                    <a:latin typeface="微软雅黑" panose="020B0503020204020204" pitchFamily="34" charset="-122"/>
                    <a:ea typeface="微软雅黑" panose="020B0503020204020204" pitchFamily="34" charset="-122"/>
                  </a:endParaRPr>
                </a:p>
              </p:txBody>
            </p:sp>
            <p:sp>
              <p:nvSpPr>
                <p:cNvPr id="53" name="文本框 52"/>
                <p:cNvSpPr txBox="1"/>
                <p:nvPr/>
              </p:nvSpPr>
              <p:spPr>
                <a:xfrm>
                  <a:off x="575742" y="3530381"/>
                  <a:ext cx="585417" cy="523220"/>
                </a:xfrm>
                <a:prstGeom prst="rect">
                  <a:avLst/>
                </a:prstGeom>
                <a:noFill/>
              </p:spPr>
              <p:txBody>
                <a:bodyPr wrap="none" rtlCol="0">
                  <a:spAutoFit/>
                </a:bodyPr>
                <a:lstStyle/>
                <a:p>
                  <a:r>
                    <a:rPr lang="en-US" altLang="zh-CN" sz="2800" b="1" dirty="0" smtClean="0">
                      <a:solidFill>
                        <a:srgbClr val="0B5A2A"/>
                      </a:solidFill>
                      <a:ea typeface="微软雅黑" panose="020B0503020204020204" pitchFamily="34" charset="-122"/>
                    </a:rPr>
                    <a:t>03</a:t>
                  </a:r>
                  <a:endParaRPr lang="zh-CN" altLang="en-US" sz="2800" b="1" dirty="0">
                    <a:solidFill>
                      <a:srgbClr val="0B5A2A"/>
                    </a:solidFill>
                    <a:ea typeface="微软雅黑" panose="020B0503020204020204" pitchFamily="34" charset="-122"/>
                  </a:endParaRPr>
                </a:p>
              </p:txBody>
            </p:sp>
          </p:grpSp>
          <p:grpSp>
            <p:nvGrpSpPr>
              <p:cNvPr id="40" name="组合 39"/>
              <p:cNvGrpSpPr/>
              <p:nvPr userDrawn="1"/>
            </p:nvGrpSpPr>
            <p:grpSpPr>
              <a:xfrm>
                <a:off x="1877529" y="4720235"/>
                <a:ext cx="2236272" cy="1070055"/>
                <a:chOff x="399575" y="3530381"/>
                <a:chExt cx="2236272" cy="1070055"/>
              </a:xfrm>
            </p:grpSpPr>
            <p:cxnSp>
              <p:nvCxnSpPr>
                <p:cNvPr id="48" name="直接连接符 47"/>
                <p:cNvCxnSpPr/>
                <p:nvPr/>
              </p:nvCxnSpPr>
              <p:spPr>
                <a:xfrm>
                  <a:off x="664491" y="4062223"/>
                  <a:ext cx="1685925" cy="0"/>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49" name="文本框 48"/>
                <p:cNvSpPr txBox="1"/>
                <p:nvPr/>
              </p:nvSpPr>
              <p:spPr>
                <a:xfrm>
                  <a:off x="399575" y="4070846"/>
                  <a:ext cx="2236272" cy="529590"/>
                </a:xfrm>
                <a:prstGeom prst="rect">
                  <a:avLst/>
                </a:prstGeom>
                <a:noFill/>
              </p:spPr>
              <p:txBody>
                <a:bodyPr wrap="none" rtlCol="0">
                  <a:spAutoFit/>
                </a:bodyPr>
                <a:lstStyle/>
                <a:p>
                  <a:pPr algn="ctr">
                    <a:lnSpc>
                      <a:spcPct val="150000"/>
                    </a:lnSpc>
                  </a:pPr>
                  <a:r>
                    <a:rPr lang="zh-CN" sz="1900" b="1" dirty="0">
                      <a:latin typeface="微软雅黑" panose="020B0503020204020204" pitchFamily="34" charset="-122"/>
                      <a:ea typeface="微软雅黑" panose="020B0503020204020204" pitchFamily="34" charset="-122"/>
                    </a:rPr>
                    <a:t>信息过滤推荐系统</a:t>
                  </a:r>
                  <a:endParaRPr lang="zh-CN" sz="1900" b="1" dirty="0">
                    <a:latin typeface="微软雅黑" panose="020B0503020204020204" pitchFamily="34" charset="-122"/>
                    <a:ea typeface="微软雅黑" panose="020B0503020204020204" pitchFamily="34" charset="-122"/>
                  </a:endParaRPr>
                </a:p>
              </p:txBody>
            </p:sp>
            <p:sp>
              <p:nvSpPr>
                <p:cNvPr id="50" name="文本框 49"/>
                <p:cNvSpPr txBox="1"/>
                <p:nvPr/>
              </p:nvSpPr>
              <p:spPr>
                <a:xfrm>
                  <a:off x="575742" y="3530381"/>
                  <a:ext cx="585417" cy="523220"/>
                </a:xfrm>
                <a:prstGeom prst="rect">
                  <a:avLst/>
                </a:prstGeom>
                <a:noFill/>
              </p:spPr>
              <p:txBody>
                <a:bodyPr wrap="none" rtlCol="0">
                  <a:spAutoFit/>
                </a:bodyPr>
                <a:lstStyle/>
                <a:p>
                  <a:r>
                    <a:rPr lang="en-US" altLang="zh-CN" sz="2800" b="1" dirty="0" smtClean="0">
                      <a:solidFill>
                        <a:srgbClr val="0B5A2A"/>
                      </a:solidFill>
                      <a:ea typeface="微软雅黑" panose="020B0503020204020204" pitchFamily="34" charset="-122"/>
                    </a:rPr>
                    <a:t>04</a:t>
                  </a:r>
                  <a:endParaRPr lang="zh-CN" altLang="en-US" sz="2800" b="1" dirty="0">
                    <a:solidFill>
                      <a:srgbClr val="0B5A2A"/>
                    </a:solidFill>
                    <a:ea typeface="微软雅黑" panose="020B0503020204020204" pitchFamily="34" charset="-122"/>
                  </a:endParaRPr>
                </a:p>
              </p:txBody>
            </p:sp>
          </p:grpSp>
          <p:grpSp>
            <p:nvGrpSpPr>
              <p:cNvPr id="41" name="组合 40"/>
              <p:cNvGrpSpPr/>
              <p:nvPr userDrawn="1"/>
            </p:nvGrpSpPr>
            <p:grpSpPr>
              <a:xfrm>
                <a:off x="7719492" y="4726066"/>
                <a:ext cx="1774674" cy="1070055"/>
                <a:chOff x="575742" y="3530381"/>
                <a:chExt cx="1774674" cy="1070055"/>
              </a:xfrm>
            </p:grpSpPr>
            <p:cxnSp>
              <p:nvCxnSpPr>
                <p:cNvPr id="45" name="直接连接符 44"/>
                <p:cNvCxnSpPr/>
                <p:nvPr/>
              </p:nvCxnSpPr>
              <p:spPr>
                <a:xfrm>
                  <a:off x="664491" y="4062223"/>
                  <a:ext cx="1685925" cy="0"/>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46" name="文本框 45"/>
                <p:cNvSpPr txBox="1"/>
                <p:nvPr/>
              </p:nvSpPr>
              <p:spPr>
                <a:xfrm>
                  <a:off x="702371" y="4070846"/>
                  <a:ext cx="1630680" cy="529590"/>
                </a:xfrm>
                <a:prstGeom prst="rect">
                  <a:avLst/>
                </a:prstGeom>
                <a:noFill/>
              </p:spPr>
              <p:txBody>
                <a:bodyPr wrap="none" rtlCol="0">
                  <a:spAutoFit/>
                </a:bodyPr>
                <a:lstStyle/>
                <a:p>
                  <a:pPr algn="ctr">
                    <a:lnSpc>
                      <a:spcPct val="150000"/>
                    </a:lnSpc>
                  </a:pPr>
                  <a:r>
                    <a:rPr lang="zh-CN" sz="1900" b="1" dirty="0">
                      <a:latin typeface="微软雅黑" panose="020B0503020204020204" pitchFamily="34" charset="-122"/>
                      <a:ea typeface="微软雅黑" panose="020B0503020204020204" pitchFamily="34" charset="-122"/>
                    </a:rPr>
                    <a:t>脱敏技术讲解</a:t>
                  </a:r>
                  <a:endParaRPr lang="zh-CN" sz="1900" b="1" dirty="0">
                    <a:latin typeface="微软雅黑" panose="020B0503020204020204" pitchFamily="34" charset="-122"/>
                    <a:ea typeface="微软雅黑" panose="020B0503020204020204" pitchFamily="34" charset="-122"/>
                  </a:endParaRPr>
                </a:p>
              </p:txBody>
            </p:sp>
            <p:sp>
              <p:nvSpPr>
                <p:cNvPr id="47" name="文本框 46"/>
                <p:cNvSpPr txBox="1"/>
                <p:nvPr/>
              </p:nvSpPr>
              <p:spPr>
                <a:xfrm>
                  <a:off x="575742" y="3530381"/>
                  <a:ext cx="585417" cy="523220"/>
                </a:xfrm>
                <a:prstGeom prst="rect">
                  <a:avLst/>
                </a:prstGeom>
                <a:noFill/>
              </p:spPr>
              <p:txBody>
                <a:bodyPr wrap="none" rtlCol="0">
                  <a:spAutoFit/>
                </a:bodyPr>
                <a:lstStyle/>
                <a:p>
                  <a:r>
                    <a:rPr lang="en-US" altLang="zh-CN" sz="2800" b="1" dirty="0" smtClean="0">
                      <a:solidFill>
                        <a:srgbClr val="0B5A2A"/>
                      </a:solidFill>
                      <a:ea typeface="微软雅黑" panose="020B0503020204020204" pitchFamily="34" charset="-122"/>
                    </a:rPr>
                    <a:t>06</a:t>
                  </a:r>
                  <a:endParaRPr lang="zh-CN" altLang="en-US" sz="2800" b="1" dirty="0">
                    <a:solidFill>
                      <a:srgbClr val="0B5A2A"/>
                    </a:solidFill>
                    <a:ea typeface="微软雅黑" panose="020B0503020204020204" pitchFamily="34" charset="-122"/>
                  </a:endParaRPr>
                </a:p>
              </p:txBody>
            </p:sp>
          </p:grpSp>
          <p:cxnSp>
            <p:nvCxnSpPr>
              <p:cNvPr id="42" name="直接连接符 41"/>
              <p:cNvCxnSpPr/>
              <p:nvPr userDrawn="1"/>
            </p:nvCxnSpPr>
            <p:spPr>
              <a:xfrm>
                <a:off x="7234783" y="3679721"/>
                <a:ext cx="0" cy="820476"/>
              </a:xfrm>
              <a:prstGeom prst="line">
                <a:avLst/>
              </a:prstGeom>
              <a:ln w="12700">
                <a:solidFill>
                  <a:srgbClr val="757272"/>
                </a:solidFill>
                <a:prstDash val="lg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4387067" y="4862420"/>
                <a:ext cx="0" cy="820476"/>
              </a:xfrm>
              <a:prstGeom prst="line">
                <a:avLst/>
              </a:prstGeom>
              <a:ln w="12700">
                <a:solidFill>
                  <a:srgbClr val="757272"/>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7234783" y="4862420"/>
                <a:ext cx="0" cy="820476"/>
              </a:xfrm>
              <a:prstGeom prst="line">
                <a:avLst/>
              </a:prstGeom>
              <a:ln w="12700">
                <a:solidFill>
                  <a:srgbClr val="757272"/>
                </a:solidFill>
                <a:prstDash val="lgDash"/>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smtClean="0">
                <a:sym typeface="+mn-ea"/>
              </a:rPr>
              <a:t>基于朴素贝叶斯的垃圾短信过滤</a:t>
            </a:r>
            <a:r>
              <a:rPr lang="en-US" altLang="zh-CN" dirty="0" smtClean="0">
                <a:sym typeface="+mn-ea"/>
              </a:rPr>
              <a:t>demo</a:t>
            </a:r>
            <a:endParaRPr lang="en-US" altLang="zh-CN" dirty="0" smtClean="0">
              <a:sym typeface="+mn-ea"/>
            </a:endParaRPr>
          </a:p>
        </p:txBody>
      </p:sp>
      <p:sp>
        <p:nvSpPr>
          <p:cNvPr id="2" name="文本框 1"/>
          <p:cNvSpPr txBox="1"/>
          <p:nvPr/>
        </p:nvSpPr>
        <p:spPr>
          <a:xfrm>
            <a:off x="1173480" y="934085"/>
            <a:ext cx="9113520" cy="40005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en-US" altLang="zh-CN" sz="2000" dirty="0">
                <a:solidFill>
                  <a:schemeClr val="tx1"/>
                </a:solidFill>
              </a:rPr>
              <a:t>     </a:t>
            </a:r>
            <a:r>
              <a:rPr lang="zh-CN" altLang="en-US" sz="2000" dirty="0">
                <a:solidFill>
                  <a:schemeClr val="tx1"/>
                </a:solidFill>
              </a:rPr>
              <a:t>使用高斯朴素贝叶斯模型进行数据识别过滤</a:t>
            </a:r>
            <a:endParaRPr lang="zh-CN" altLang="en-US" sz="2000" dirty="0">
              <a:solidFill>
                <a:schemeClr val="tx1"/>
              </a:solidFill>
            </a:endParaRPr>
          </a:p>
        </p:txBody>
      </p:sp>
      <p:pic>
        <p:nvPicPr>
          <p:cNvPr id="3" name="图片 2"/>
          <p:cNvPicPr>
            <a:picLocks noChangeAspect="1"/>
          </p:cNvPicPr>
          <p:nvPr/>
        </p:nvPicPr>
        <p:blipFill>
          <a:blip r:embed="rId1"/>
          <a:stretch>
            <a:fillRect/>
          </a:stretch>
        </p:blipFill>
        <p:spPr>
          <a:xfrm>
            <a:off x="1729105" y="1468755"/>
            <a:ext cx="3724275" cy="772795"/>
          </a:xfrm>
          <a:prstGeom prst="rect">
            <a:avLst/>
          </a:prstGeom>
        </p:spPr>
      </p:pic>
      <p:pic>
        <p:nvPicPr>
          <p:cNvPr id="7" name="图片 12"/>
          <p:cNvPicPr>
            <a:picLocks noChangeAspect="1"/>
          </p:cNvPicPr>
          <p:nvPr/>
        </p:nvPicPr>
        <p:blipFill>
          <a:blip r:embed="rId2"/>
          <a:stretch>
            <a:fillRect/>
          </a:stretch>
        </p:blipFill>
        <p:spPr>
          <a:xfrm>
            <a:off x="166370" y="2376805"/>
            <a:ext cx="5844540" cy="3574415"/>
          </a:xfrm>
          <a:prstGeom prst="rect">
            <a:avLst/>
          </a:prstGeom>
          <a:noFill/>
          <a:ln>
            <a:noFill/>
          </a:ln>
        </p:spPr>
      </p:pic>
      <p:pic>
        <p:nvPicPr>
          <p:cNvPr id="8" name="图片 14"/>
          <p:cNvPicPr>
            <a:picLocks noChangeAspect="1"/>
          </p:cNvPicPr>
          <p:nvPr/>
        </p:nvPicPr>
        <p:blipFill>
          <a:blip r:embed="rId3"/>
          <a:stretch>
            <a:fillRect/>
          </a:stretch>
        </p:blipFill>
        <p:spPr>
          <a:xfrm>
            <a:off x="6371590" y="2670810"/>
            <a:ext cx="5820410" cy="2557145"/>
          </a:xfrm>
          <a:prstGeom prst="rect">
            <a:avLst/>
          </a:prstGeom>
          <a:noFill/>
          <a:ln>
            <a:noFill/>
          </a:ln>
        </p:spPr>
      </p:pic>
      <p:cxnSp>
        <p:nvCxnSpPr>
          <p:cNvPr id="10" name="直接连接符 9"/>
          <p:cNvCxnSpPr/>
          <p:nvPr/>
        </p:nvCxnSpPr>
        <p:spPr>
          <a:xfrm flipH="1">
            <a:off x="6095365" y="2670810"/>
            <a:ext cx="635" cy="3486785"/>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50495" y="3290570"/>
            <a:ext cx="5085080" cy="196215"/>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80" y="186690"/>
            <a:ext cx="8560435" cy="478155"/>
          </a:xfrm>
        </p:spPr>
        <p:txBody>
          <a:bodyPr wrap="square"/>
          <a:lstStyle/>
          <a:p>
            <a:r>
              <a:rPr dirty="0" smtClean="0">
                <a:sym typeface="+mn-ea"/>
              </a:rPr>
              <a:t>基于</a:t>
            </a:r>
            <a:r>
              <a:rPr lang="en-US" altLang="zh-CN" dirty="0" smtClean="0">
                <a:sym typeface="+mn-ea"/>
              </a:rPr>
              <a:t>LR</a:t>
            </a:r>
            <a:r>
              <a:rPr dirty="0" smtClean="0">
                <a:sym typeface="+mn-ea"/>
              </a:rPr>
              <a:t>、</a:t>
            </a:r>
            <a:r>
              <a:rPr lang="en-US" altLang="zh-CN" dirty="0" smtClean="0">
                <a:sym typeface="+mn-ea"/>
              </a:rPr>
              <a:t>SVM</a:t>
            </a:r>
            <a:r>
              <a:rPr dirty="0" smtClean="0">
                <a:sym typeface="+mn-ea"/>
              </a:rPr>
              <a:t>、</a:t>
            </a:r>
            <a:r>
              <a:rPr lang="en-US" altLang="zh-CN" dirty="0" smtClean="0">
                <a:sym typeface="+mn-ea"/>
              </a:rPr>
              <a:t>DT</a:t>
            </a:r>
            <a:r>
              <a:rPr dirty="0" smtClean="0">
                <a:sym typeface="+mn-ea"/>
              </a:rPr>
              <a:t>、</a:t>
            </a:r>
            <a:r>
              <a:rPr lang="en-US" altLang="zh-CN" dirty="0" smtClean="0">
                <a:sym typeface="+mn-ea"/>
              </a:rPr>
              <a:t>GBDT</a:t>
            </a:r>
            <a:r>
              <a:rPr dirty="0" smtClean="0">
                <a:sym typeface="+mn-ea"/>
              </a:rPr>
              <a:t>的垃圾短信识别</a:t>
            </a:r>
            <a:r>
              <a:rPr lang="en-US" altLang="zh-CN" dirty="0" smtClean="0">
                <a:sym typeface="+mn-ea"/>
              </a:rPr>
              <a:t>demo</a:t>
            </a:r>
            <a:endParaRPr lang="en-US" altLang="zh-CN" dirty="0" smtClean="0">
              <a:sym typeface="+mn-ea"/>
            </a:endParaRPr>
          </a:p>
        </p:txBody>
      </p:sp>
      <p:sp>
        <p:nvSpPr>
          <p:cNvPr id="100" name="文本框 99"/>
          <p:cNvSpPr txBox="1"/>
          <p:nvPr/>
        </p:nvSpPr>
        <p:spPr>
          <a:xfrm>
            <a:off x="0" y="3060700"/>
            <a:ext cx="2649855" cy="460375"/>
          </a:xfrm>
          <a:prstGeom prst="rect">
            <a:avLst/>
          </a:prstGeom>
          <a:noFill/>
          <a:ln w="9525">
            <a:noFill/>
          </a:ln>
        </p:spPr>
        <p:txBody>
          <a:bodyPr wrap="square">
            <a:spAutoFit/>
          </a:bodyPr>
          <a:p>
            <a:pPr indent="127000"/>
            <a:r>
              <a:rPr lang="en-US" sz="2400" b="0">
                <a:latin typeface="隶书" panose="02010509060101010101" charset="-122"/>
                <a:ea typeface="隶书" panose="02010509060101010101" charset="-122"/>
                <a:cs typeface="隶书" panose="02010509060101010101" charset="-122"/>
              </a:rPr>
              <a:t>jieba</a:t>
            </a:r>
            <a:r>
              <a:rPr lang="zh-CN" sz="2400" b="0">
                <a:latin typeface="隶书" panose="02010509060101010101" charset="-122"/>
                <a:ea typeface="隶书" panose="02010509060101010101" charset="-122"/>
                <a:cs typeface="隶书" panose="02010509060101010101" charset="-122"/>
              </a:rPr>
              <a:t>分词</a:t>
            </a:r>
            <a:endParaRPr lang="zh-CN" altLang="en-US" sz="2400" b="0">
              <a:latin typeface="隶书" panose="02010509060101010101" charset="-122"/>
              <a:ea typeface="隶书" panose="02010509060101010101" charset="-122"/>
              <a:cs typeface="隶书" panose="02010509060101010101" charset="-122"/>
            </a:endParaRPr>
          </a:p>
        </p:txBody>
      </p:sp>
      <p:sp>
        <p:nvSpPr>
          <p:cNvPr id="12" name="文本框 11"/>
          <p:cNvSpPr txBox="1"/>
          <p:nvPr/>
        </p:nvSpPr>
        <p:spPr>
          <a:xfrm>
            <a:off x="2434590" y="2952750"/>
            <a:ext cx="2938145" cy="829945"/>
          </a:xfrm>
          <a:prstGeom prst="rect">
            <a:avLst/>
          </a:prstGeom>
          <a:noFill/>
          <a:ln w="9525">
            <a:noFill/>
          </a:ln>
        </p:spPr>
        <p:txBody>
          <a:bodyPr wrap="square">
            <a:spAutoFit/>
          </a:bodyPr>
          <a:p>
            <a:pPr indent="127000"/>
            <a:r>
              <a:rPr lang="en-US" sz="2400" b="0">
                <a:latin typeface="隶书" panose="02010509060101010101" charset="-122"/>
                <a:ea typeface="隶书" panose="02010509060101010101" charset="-122"/>
                <a:cs typeface="隶书" panose="02010509060101010101" charset="-122"/>
              </a:rPr>
              <a:t>TF-IDF</a:t>
            </a:r>
            <a:r>
              <a:rPr lang="zh-CN" sz="2400" b="0">
                <a:latin typeface="隶书" panose="02010509060101010101" charset="-122"/>
                <a:ea typeface="隶书" panose="02010509060101010101" charset="-122"/>
                <a:cs typeface="隶书" panose="02010509060101010101" charset="-122"/>
              </a:rPr>
              <a:t>算法构建内容特征向量</a:t>
            </a:r>
            <a:endParaRPr lang="zh-CN" altLang="en-US" sz="2400" b="0">
              <a:latin typeface="隶书" panose="02010509060101010101" charset="-122"/>
              <a:ea typeface="隶书" panose="02010509060101010101" charset="-122"/>
              <a:cs typeface="隶书" panose="02010509060101010101" charset="-122"/>
            </a:endParaRPr>
          </a:p>
        </p:txBody>
      </p:sp>
      <p:sp>
        <p:nvSpPr>
          <p:cNvPr id="13" name="文本框 12"/>
          <p:cNvSpPr txBox="1"/>
          <p:nvPr/>
        </p:nvSpPr>
        <p:spPr>
          <a:xfrm>
            <a:off x="9580880" y="3060700"/>
            <a:ext cx="2816225" cy="460375"/>
          </a:xfrm>
          <a:prstGeom prst="rect">
            <a:avLst/>
          </a:prstGeom>
          <a:noFill/>
          <a:ln w="9525">
            <a:noFill/>
          </a:ln>
        </p:spPr>
        <p:txBody>
          <a:bodyPr wrap="square">
            <a:spAutoFit/>
          </a:bodyPr>
          <a:p>
            <a:pPr indent="127000"/>
            <a:r>
              <a:rPr sz="2400" b="0">
                <a:latin typeface="隶书" panose="02010509060101010101" charset="-122"/>
                <a:ea typeface="隶书" panose="02010509060101010101" charset="-122"/>
                <a:cs typeface="隶书" panose="02010509060101010101" charset="-122"/>
              </a:rPr>
              <a:t>joblib</a:t>
            </a:r>
            <a:r>
              <a:rPr lang="zh-CN" sz="2400" b="0">
                <a:latin typeface="隶书" panose="02010509060101010101" charset="-122"/>
                <a:ea typeface="隶书" panose="02010509060101010101" charset="-122"/>
                <a:cs typeface="隶书" panose="02010509060101010101" charset="-122"/>
              </a:rPr>
              <a:t>保存</a:t>
            </a:r>
            <a:r>
              <a:rPr lang="zh-CN" sz="2400" b="0">
                <a:latin typeface="隶书" panose="02010509060101010101" charset="-122"/>
                <a:ea typeface="隶书" panose="02010509060101010101" charset="-122"/>
                <a:cs typeface="隶书" panose="02010509060101010101" charset="-122"/>
              </a:rPr>
              <a:t>模型</a:t>
            </a:r>
            <a:endParaRPr lang="zh-CN" altLang="en-US" sz="2400" b="0">
              <a:latin typeface="隶书" panose="02010509060101010101" charset="-122"/>
              <a:ea typeface="隶书" panose="02010509060101010101" charset="-122"/>
              <a:cs typeface="隶书" panose="02010509060101010101" charset="-122"/>
            </a:endParaRPr>
          </a:p>
        </p:txBody>
      </p:sp>
      <p:sp>
        <p:nvSpPr>
          <p:cNvPr id="14" name="右箭头 13"/>
          <p:cNvSpPr/>
          <p:nvPr/>
        </p:nvSpPr>
        <p:spPr>
          <a:xfrm>
            <a:off x="1816100" y="3121025"/>
            <a:ext cx="618490" cy="339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右箭头 17"/>
          <p:cNvSpPr/>
          <p:nvPr/>
        </p:nvSpPr>
        <p:spPr>
          <a:xfrm>
            <a:off x="5303520" y="3141345"/>
            <a:ext cx="618490" cy="339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右箭头 18"/>
          <p:cNvSpPr/>
          <p:nvPr/>
        </p:nvSpPr>
        <p:spPr>
          <a:xfrm>
            <a:off x="8790940" y="3121025"/>
            <a:ext cx="618490" cy="339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6131560" y="2875915"/>
            <a:ext cx="2816225" cy="829945"/>
          </a:xfrm>
          <a:prstGeom prst="rect">
            <a:avLst/>
          </a:prstGeom>
          <a:noFill/>
          <a:ln w="9525">
            <a:noFill/>
          </a:ln>
        </p:spPr>
        <p:txBody>
          <a:bodyPr wrap="square">
            <a:spAutoFit/>
          </a:bodyPr>
          <a:p>
            <a:pPr indent="127000"/>
            <a:r>
              <a:rPr lang="en-US" sz="2400" b="0">
                <a:latin typeface="隶书" panose="02010509060101010101" charset="-122"/>
                <a:ea typeface="隶书" panose="02010509060101010101" charset="-122"/>
                <a:cs typeface="隶书" panose="02010509060101010101" charset="-122"/>
              </a:rPr>
              <a:t>sklearn</a:t>
            </a:r>
            <a:r>
              <a:rPr lang="zh-CN" altLang="en-US" sz="2400" b="0">
                <a:latin typeface="隶书" panose="02010509060101010101" charset="-122"/>
                <a:ea typeface="隶书" panose="02010509060101010101" charset="-122"/>
                <a:cs typeface="隶书" panose="02010509060101010101" charset="-122"/>
              </a:rPr>
              <a:t>实现机器学习</a:t>
            </a:r>
            <a:r>
              <a:rPr lang="zh-CN" sz="2400" b="0">
                <a:latin typeface="隶书" panose="02010509060101010101" charset="-122"/>
                <a:ea typeface="隶书" panose="02010509060101010101" charset="-122"/>
                <a:cs typeface="隶书" panose="02010509060101010101" charset="-122"/>
              </a:rPr>
              <a:t>模型</a:t>
            </a:r>
            <a:endParaRPr lang="zh-CN" altLang="en-US" sz="2400" b="0">
              <a:latin typeface="隶书" panose="02010509060101010101" charset="-122"/>
              <a:ea typeface="隶书" panose="02010509060101010101" charset="-122"/>
              <a:cs typeface="隶书" panose="02010509060101010101" charset="-122"/>
            </a:endParaRPr>
          </a:p>
        </p:txBody>
      </p:sp>
    </p:spTree>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80" y="186690"/>
            <a:ext cx="8560435" cy="478155"/>
          </a:xfrm>
        </p:spPr>
        <p:txBody>
          <a:bodyPr wrap="square"/>
          <a:lstStyle/>
          <a:p>
            <a:r>
              <a:rPr dirty="0" smtClean="0">
                <a:sym typeface="+mn-ea"/>
              </a:rPr>
              <a:t>基于</a:t>
            </a:r>
            <a:r>
              <a:rPr lang="en-US" altLang="zh-CN" dirty="0" smtClean="0">
                <a:sym typeface="+mn-ea"/>
              </a:rPr>
              <a:t>LR</a:t>
            </a:r>
            <a:r>
              <a:rPr dirty="0" smtClean="0">
                <a:sym typeface="+mn-ea"/>
              </a:rPr>
              <a:t>、</a:t>
            </a:r>
            <a:r>
              <a:rPr lang="en-US" altLang="zh-CN" dirty="0" smtClean="0">
                <a:sym typeface="+mn-ea"/>
              </a:rPr>
              <a:t>SVM</a:t>
            </a:r>
            <a:r>
              <a:rPr dirty="0" smtClean="0">
                <a:sym typeface="+mn-ea"/>
              </a:rPr>
              <a:t>、</a:t>
            </a:r>
            <a:r>
              <a:rPr lang="en-US" altLang="zh-CN" dirty="0" smtClean="0">
                <a:sym typeface="+mn-ea"/>
              </a:rPr>
              <a:t>DT</a:t>
            </a:r>
            <a:r>
              <a:rPr dirty="0" smtClean="0">
                <a:sym typeface="+mn-ea"/>
              </a:rPr>
              <a:t>、</a:t>
            </a:r>
            <a:r>
              <a:rPr lang="en-US" altLang="zh-CN" dirty="0" smtClean="0">
                <a:sym typeface="+mn-ea"/>
              </a:rPr>
              <a:t>GBDT</a:t>
            </a:r>
            <a:r>
              <a:rPr dirty="0" smtClean="0">
                <a:sym typeface="+mn-ea"/>
              </a:rPr>
              <a:t>的垃圾短信识别</a:t>
            </a:r>
            <a:r>
              <a:rPr lang="en-US" altLang="zh-CN" dirty="0" smtClean="0">
                <a:sym typeface="+mn-ea"/>
              </a:rPr>
              <a:t>demo</a:t>
            </a:r>
            <a:endParaRPr lang="en-US" altLang="zh-CN" dirty="0" smtClean="0">
              <a:sym typeface="+mn-ea"/>
            </a:endParaRPr>
          </a:p>
        </p:txBody>
      </p:sp>
      <p:graphicFrame>
        <p:nvGraphicFramePr>
          <p:cNvPr id="10" name="表格 9"/>
          <p:cNvGraphicFramePr/>
          <p:nvPr>
            <p:custDataLst>
              <p:tags r:id="rId1"/>
            </p:custDataLst>
          </p:nvPr>
        </p:nvGraphicFramePr>
        <p:xfrm>
          <a:off x="1572895" y="1240155"/>
          <a:ext cx="9498330" cy="2979420"/>
        </p:xfrm>
        <a:graphic>
          <a:graphicData uri="http://schemas.openxmlformats.org/drawingml/2006/table">
            <a:tbl>
              <a:tblPr firstRow="1" bandRow="1">
                <a:tableStyleId>{5C22544A-7EE6-4342-B048-85BDC9FD1C3A}</a:tableStyleId>
              </a:tblPr>
              <a:tblGrid>
                <a:gridCol w="3002915"/>
                <a:gridCol w="6495415"/>
              </a:tblGrid>
              <a:tr h="516255">
                <a:tc>
                  <a:txBody>
                    <a:bodyPr/>
                    <a:p>
                      <a:pPr>
                        <a:buNone/>
                      </a:pPr>
                      <a:r>
                        <a:rPr lang="zh-CN" altLang="en-US" sz="2000"/>
                        <a:t>机器学习算法</a:t>
                      </a:r>
                      <a:endParaRPr lang="zh-CN" altLang="en-US" sz="2000"/>
                    </a:p>
                  </a:txBody>
                  <a:tcPr/>
                </a:tc>
                <a:tc>
                  <a:txBody>
                    <a:bodyPr/>
                    <a:p>
                      <a:pPr>
                        <a:buNone/>
                      </a:pPr>
                      <a:r>
                        <a:rPr lang="zh-CN" altLang="en-US" sz="2000"/>
                        <a:t>模型实现</a:t>
                      </a:r>
                      <a:endParaRPr lang="zh-CN" altLang="en-US" sz="2000"/>
                    </a:p>
                  </a:txBody>
                  <a:tcPr/>
                </a:tc>
              </a:tr>
              <a:tr h="516255">
                <a:tc>
                  <a:txBody>
                    <a:bodyPr/>
                    <a:p>
                      <a:pPr>
                        <a:buNone/>
                      </a:pPr>
                      <a:r>
                        <a:rPr lang="zh-CN" altLang="en-US" sz="2000"/>
                        <a:t>逻辑回归</a:t>
                      </a:r>
                      <a:r>
                        <a:rPr lang="en-US" altLang="zh-CN" sz="2000"/>
                        <a:t>LR</a:t>
                      </a:r>
                      <a:endParaRPr lang="en-US" altLang="zh-CN" sz="2000"/>
                    </a:p>
                  </a:txBody>
                  <a:tcPr/>
                </a:tc>
                <a:tc>
                  <a:txBody>
                    <a:bodyPr/>
                    <a:p>
                      <a:pPr>
                        <a:buNone/>
                      </a:pPr>
                      <a:r>
                        <a:rPr lang="zh-CN" altLang="en-US" sz="2000"/>
                        <a:t>使用sklearn中LogisticRegression模型实现</a:t>
                      </a:r>
                      <a:endParaRPr lang="zh-CN" altLang="en-US" sz="2000"/>
                    </a:p>
                  </a:txBody>
                  <a:tcPr/>
                </a:tc>
              </a:tr>
              <a:tr h="516890">
                <a:tc>
                  <a:txBody>
                    <a:bodyPr/>
                    <a:p>
                      <a:pPr>
                        <a:buNone/>
                      </a:pPr>
                      <a:r>
                        <a:rPr lang="zh-CN" altLang="en-US" sz="2000"/>
                        <a:t>支持向量机</a:t>
                      </a:r>
                      <a:r>
                        <a:rPr lang="en-US" altLang="zh-CN" sz="2000"/>
                        <a:t>SVM</a:t>
                      </a:r>
                      <a:endParaRPr lang="en-US" altLang="zh-CN" sz="2000"/>
                    </a:p>
                  </a:txBody>
                  <a:tcPr/>
                </a:tc>
                <a:tc>
                  <a:txBody>
                    <a:bodyPr/>
                    <a:p>
                      <a:pPr>
                        <a:buNone/>
                      </a:pPr>
                      <a:r>
                        <a:rPr lang="zh-CN" altLang="en-US" sz="2000">
                          <a:sym typeface="+mn-ea"/>
                        </a:rPr>
                        <a:t>使用sklearn中的svm.SVC</a:t>
                      </a:r>
                      <a:endParaRPr lang="zh-CN" altLang="en-US" sz="2000">
                        <a:sym typeface="+mn-ea"/>
                      </a:endParaRPr>
                    </a:p>
                  </a:txBody>
                  <a:tcPr/>
                </a:tc>
              </a:tr>
              <a:tr h="913765">
                <a:tc>
                  <a:txBody>
                    <a:bodyPr/>
                    <a:p>
                      <a:pPr>
                        <a:buNone/>
                      </a:pPr>
                      <a:r>
                        <a:rPr lang="zh-CN" altLang="en-US" sz="2000"/>
                        <a:t>决策树</a:t>
                      </a:r>
                      <a:r>
                        <a:rPr lang="en-US" altLang="zh-CN" sz="2000"/>
                        <a:t>DT</a:t>
                      </a:r>
                      <a:endParaRPr lang="en-US" altLang="zh-CN" sz="2000"/>
                    </a:p>
                  </a:txBody>
                  <a:tcPr/>
                </a:tc>
                <a:tc>
                  <a:txBody>
                    <a:bodyPr/>
                    <a:p>
                      <a:pPr>
                        <a:buNone/>
                      </a:pPr>
                      <a:r>
                        <a:rPr lang="zh-CN" altLang="en-US" sz="2000">
                          <a:sym typeface="+mn-ea"/>
                        </a:rPr>
                        <a:t>使用sklearn中的</a:t>
                      </a:r>
                      <a:r>
                        <a:rPr lang="zh-CN" altLang="en-US" sz="2000"/>
                        <a:t>DecisionTreeClassifier()</a:t>
                      </a:r>
                      <a:endParaRPr lang="zh-CN" altLang="en-US" sz="2000"/>
                    </a:p>
                    <a:p>
                      <a:pPr>
                        <a:buNone/>
                      </a:pPr>
                      <a:r>
                        <a:rPr lang="zh-CN" altLang="en-US" sz="2000"/>
                        <a:t>实现</a:t>
                      </a:r>
                      <a:endParaRPr lang="zh-CN" altLang="en-US" sz="2000"/>
                    </a:p>
                  </a:txBody>
                  <a:tcPr/>
                </a:tc>
              </a:tr>
              <a:tr h="516255">
                <a:tc>
                  <a:txBody>
                    <a:bodyPr/>
                    <a:p>
                      <a:pPr>
                        <a:buNone/>
                      </a:pPr>
                      <a:r>
                        <a:rPr lang="en-US" altLang="zh-CN" sz="2000" dirty="0" smtClean="0">
                          <a:sym typeface="+mn-ea"/>
                        </a:rPr>
                        <a:t>梯度提升决策树GBDT</a:t>
                      </a:r>
                      <a:endParaRPr lang="en-US" altLang="zh-CN" sz="2000" dirty="0" smtClean="0">
                        <a:sym typeface="+mn-ea"/>
                      </a:endParaRPr>
                    </a:p>
                  </a:txBody>
                  <a:tcPr/>
                </a:tc>
                <a:tc>
                  <a:txBody>
                    <a:bodyPr/>
                    <a:p>
                      <a:pPr>
                        <a:buNone/>
                      </a:pPr>
                      <a:r>
                        <a:rPr lang="zh-CN" altLang="en-US" sz="2000">
                          <a:sym typeface="+mn-ea"/>
                        </a:rPr>
                        <a:t>使用sklearn中的</a:t>
                      </a:r>
                      <a:r>
                        <a:rPr lang="zh-CN" altLang="en-US" sz="2000"/>
                        <a:t>GradientBoostingClassifier</a:t>
                      </a:r>
                      <a:endParaRPr lang="zh-CN" altLang="en-US" sz="2000"/>
                    </a:p>
                  </a:txBody>
                  <a:tcPr/>
                </a:tc>
              </a:tr>
            </a:tbl>
          </a:graphicData>
        </a:graphic>
      </p:graphicFrame>
      <p:pic>
        <p:nvPicPr>
          <p:cNvPr id="2" name="图片 1"/>
          <p:cNvPicPr>
            <a:picLocks noChangeAspect="1"/>
          </p:cNvPicPr>
          <p:nvPr/>
        </p:nvPicPr>
        <p:blipFill>
          <a:blip r:embed="rId2"/>
          <a:stretch>
            <a:fillRect/>
          </a:stretch>
        </p:blipFill>
        <p:spPr>
          <a:xfrm>
            <a:off x="1572578" y="4472940"/>
            <a:ext cx="3494405" cy="1442720"/>
          </a:xfrm>
          <a:prstGeom prst="rect">
            <a:avLst/>
          </a:prstGeom>
          <a:noFill/>
          <a:ln w="9525">
            <a:noFill/>
          </a:ln>
        </p:spPr>
      </p:pic>
      <p:pic>
        <p:nvPicPr>
          <p:cNvPr id="17" name="图片 16"/>
          <p:cNvPicPr>
            <a:picLocks noChangeAspect="1"/>
          </p:cNvPicPr>
          <p:nvPr/>
        </p:nvPicPr>
        <p:blipFill>
          <a:blip r:embed="rId3"/>
          <a:stretch>
            <a:fillRect/>
          </a:stretch>
        </p:blipFill>
        <p:spPr>
          <a:xfrm>
            <a:off x="5810250" y="4472940"/>
            <a:ext cx="5610225" cy="1838960"/>
          </a:xfrm>
          <a:prstGeom prst="rect">
            <a:avLst/>
          </a:prstGeom>
        </p:spPr>
      </p:pic>
    </p:spTree>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smtClean="0">
                <a:sym typeface="+mn-ea"/>
              </a:rPr>
              <a:t>基于</a:t>
            </a:r>
            <a:r>
              <a:rPr lang="en-US" altLang="zh-CN" dirty="0" smtClean="0">
                <a:sym typeface="+mn-ea"/>
              </a:rPr>
              <a:t>LR</a:t>
            </a:r>
            <a:r>
              <a:rPr dirty="0" smtClean="0">
                <a:sym typeface="+mn-ea"/>
              </a:rPr>
              <a:t>、</a:t>
            </a:r>
            <a:r>
              <a:rPr lang="en-US" altLang="zh-CN" dirty="0" smtClean="0">
                <a:sym typeface="+mn-ea"/>
              </a:rPr>
              <a:t>SVM</a:t>
            </a:r>
            <a:r>
              <a:rPr dirty="0" smtClean="0">
                <a:sym typeface="+mn-ea"/>
              </a:rPr>
              <a:t>、</a:t>
            </a:r>
            <a:r>
              <a:rPr lang="en-US" altLang="zh-CN" dirty="0" smtClean="0">
                <a:sym typeface="+mn-ea"/>
              </a:rPr>
              <a:t>DT</a:t>
            </a:r>
            <a:r>
              <a:rPr dirty="0" smtClean="0">
                <a:sym typeface="+mn-ea"/>
              </a:rPr>
              <a:t>、</a:t>
            </a:r>
            <a:r>
              <a:rPr lang="en-US" altLang="zh-CN" dirty="0" smtClean="0">
                <a:sym typeface="+mn-ea"/>
              </a:rPr>
              <a:t>GBDT</a:t>
            </a:r>
            <a:r>
              <a:rPr dirty="0" smtClean="0">
                <a:sym typeface="+mn-ea"/>
              </a:rPr>
              <a:t>的垃圾短信识别结果</a:t>
            </a:r>
            <a:endParaRPr dirty="0" smtClean="0">
              <a:sym typeface="+mn-ea"/>
            </a:endParaRPr>
          </a:p>
        </p:txBody>
      </p:sp>
      <p:pic>
        <p:nvPicPr>
          <p:cNvPr id="20" name="图片 33"/>
          <p:cNvPicPr>
            <a:picLocks noChangeAspect="1"/>
          </p:cNvPicPr>
          <p:nvPr/>
        </p:nvPicPr>
        <p:blipFill>
          <a:blip r:embed="rId1"/>
          <a:stretch>
            <a:fillRect/>
          </a:stretch>
        </p:blipFill>
        <p:spPr>
          <a:xfrm>
            <a:off x="1173480" y="1296670"/>
            <a:ext cx="8724900" cy="2857500"/>
          </a:xfrm>
          <a:prstGeom prst="rect">
            <a:avLst/>
          </a:prstGeom>
          <a:noFill/>
          <a:ln>
            <a:noFill/>
          </a:ln>
        </p:spPr>
      </p:pic>
      <p:pic>
        <p:nvPicPr>
          <p:cNvPr id="3" name="图片 2"/>
          <p:cNvPicPr>
            <a:picLocks noChangeAspect="1"/>
          </p:cNvPicPr>
          <p:nvPr/>
        </p:nvPicPr>
        <p:blipFill>
          <a:blip r:embed="rId2"/>
          <a:stretch>
            <a:fillRect/>
          </a:stretch>
        </p:blipFill>
        <p:spPr>
          <a:xfrm>
            <a:off x="1173480" y="4424680"/>
            <a:ext cx="8724900" cy="2188845"/>
          </a:xfrm>
          <a:prstGeom prst="rect">
            <a:avLst/>
          </a:prstGeom>
        </p:spPr>
      </p:pic>
      <p:sp>
        <p:nvSpPr>
          <p:cNvPr id="4" name="圆角矩形 3"/>
          <p:cNvSpPr/>
          <p:nvPr/>
        </p:nvSpPr>
        <p:spPr>
          <a:xfrm>
            <a:off x="1191895" y="1559560"/>
            <a:ext cx="8706485" cy="58864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1191260" y="4552950"/>
            <a:ext cx="8707120" cy="42227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909955" y="896620"/>
            <a:ext cx="10652760" cy="40005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en-US" altLang="zh-CN" sz="2000" dirty="0">
                <a:solidFill>
                  <a:schemeClr val="tx1"/>
                </a:solidFill>
              </a:rPr>
              <a:t>     </a:t>
            </a:r>
            <a:r>
              <a:rPr lang="zh-CN" altLang="en-US" sz="2000" dirty="0">
                <a:solidFill>
                  <a:schemeClr val="tx1"/>
                </a:solidFill>
              </a:rPr>
              <a:t>垃圾短信</a:t>
            </a:r>
            <a:r>
              <a:rPr lang="zh-CN" altLang="en-US" sz="2000" dirty="0">
                <a:solidFill>
                  <a:schemeClr val="tx1"/>
                </a:solidFill>
              </a:rPr>
              <a:t>识别结果如下：</a:t>
            </a:r>
            <a:endParaRPr lang="zh-CN" altLang="en-US" sz="2000" dirty="0">
              <a:solidFill>
                <a:schemeClr val="tx1"/>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dirty="0" smtClean="0">
                <a:sym typeface="+mn-ea"/>
              </a:rPr>
              <a:t>基于</a:t>
            </a:r>
            <a:r>
              <a:rPr lang="en-US" altLang="zh-CN" dirty="0" smtClean="0">
                <a:sym typeface="+mn-ea"/>
              </a:rPr>
              <a:t>LR</a:t>
            </a:r>
            <a:r>
              <a:rPr dirty="0" smtClean="0">
                <a:sym typeface="+mn-ea"/>
              </a:rPr>
              <a:t>、</a:t>
            </a:r>
            <a:r>
              <a:rPr lang="en-US" altLang="zh-CN" dirty="0" smtClean="0">
                <a:sym typeface="+mn-ea"/>
              </a:rPr>
              <a:t>SVM</a:t>
            </a:r>
            <a:r>
              <a:rPr dirty="0" smtClean="0">
                <a:sym typeface="+mn-ea"/>
              </a:rPr>
              <a:t>、</a:t>
            </a:r>
            <a:r>
              <a:rPr lang="en-US" altLang="zh-CN" dirty="0" smtClean="0">
                <a:sym typeface="+mn-ea"/>
              </a:rPr>
              <a:t>DT</a:t>
            </a:r>
            <a:r>
              <a:rPr dirty="0" smtClean="0">
                <a:sym typeface="+mn-ea"/>
              </a:rPr>
              <a:t>、</a:t>
            </a:r>
            <a:r>
              <a:rPr lang="en-US" altLang="zh-CN" dirty="0" smtClean="0">
                <a:sym typeface="+mn-ea"/>
              </a:rPr>
              <a:t>GBDT</a:t>
            </a:r>
            <a:r>
              <a:rPr dirty="0" smtClean="0">
                <a:sym typeface="+mn-ea"/>
              </a:rPr>
              <a:t>的垃圾短信识别结果</a:t>
            </a:r>
            <a:endParaRPr dirty="0" smtClean="0">
              <a:sym typeface="+mn-ea"/>
            </a:endParaRPr>
          </a:p>
        </p:txBody>
      </p:sp>
      <p:pic>
        <p:nvPicPr>
          <p:cNvPr id="22" name="图片 35"/>
          <p:cNvPicPr>
            <a:picLocks noChangeAspect="1"/>
          </p:cNvPicPr>
          <p:nvPr/>
        </p:nvPicPr>
        <p:blipFill>
          <a:blip r:embed="rId1"/>
          <a:stretch>
            <a:fillRect/>
          </a:stretch>
        </p:blipFill>
        <p:spPr>
          <a:xfrm>
            <a:off x="1173480" y="1686560"/>
            <a:ext cx="9357360" cy="2440940"/>
          </a:xfrm>
          <a:prstGeom prst="rect">
            <a:avLst/>
          </a:prstGeom>
          <a:noFill/>
          <a:ln>
            <a:noFill/>
          </a:ln>
        </p:spPr>
      </p:pic>
      <p:sp>
        <p:nvSpPr>
          <p:cNvPr id="2" name="圆角矩形 1"/>
          <p:cNvSpPr/>
          <p:nvPr/>
        </p:nvSpPr>
        <p:spPr>
          <a:xfrm>
            <a:off x="1173480" y="1927860"/>
            <a:ext cx="6142990" cy="33147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925195" y="979805"/>
            <a:ext cx="10652760" cy="40005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en-US" altLang="zh-CN" sz="2000" dirty="0">
                <a:solidFill>
                  <a:schemeClr val="tx1"/>
                </a:solidFill>
              </a:rPr>
              <a:t>     </a:t>
            </a:r>
            <a:r>
              <a:rPr lang="zh-CN" altLang="en-US" sz="2000" dirty="0">
                <a:solidFill>
                  <a:schemeClr val="tx1"/>
                </a:solidFill>
              </a:rPr>
              <a:t>非</a:t>
            </a:r>
            <a:r>
              <a:rPr lang="zh-CN" altLang="en-US" sz="2000" dirty="0">
                <a:solidFill>
                  <a:schemeClr val="tx1"/>
                </a:solidFill>
              </a:rPr>
              <a:t>垃圾短信</a:t>
            </a:r>
            <a:r>
              <a:rPr lang="zh-CN" altLang="en-US" sz="2000" dirty="0">
                <a:solidFill>
                  <a:schemeClr val="tx1"/>
                </a:solidFill>
              </a:rPr>
              <a:t>识别结果如下：</a:t>
            </a:r>
            <a:endParaRPr lang="zh-CN" altLang="en-US" sz="2000" dirty="0">
              <a:solidFill>
                <a:schemeClr val="tx1"/>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占位符 75"/>
          <p:cNvSpPr txBox="1"/>
          <p:nvPr/>
        </p:nvSpPr>
        <p:spPr>
          <a:xfrm>
            <a:off x="4621212" y="4887502"/>
            <a:ext cx="5723791" cy="373949"/>
          </a:xfrm>
          <a:prstGeom prst="rect">
            <a:avLst/>
          </a:prstGeom>
          <a:noFill/>
        </p:spPr>
        <p:txBody>
          <a:bodyPr vert="horz" wrap="square"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b="1" dirty="0">
                <a:solidFill>
                  <a:sysClr val="window" lastClr="FFFFFF">
                    <a:lumMod val="65000"/>
                  </a:sysClr>
                </a:solidFill>
                <a:latin typeface="Arial" panose="020B0604020202020204" pitchFamily="34" charset="0"/>
                <a:ea typeface="微软雅黑" panose="020B0503020204020204" pitchFamily="34" charset="-122"/>
                <a:cs typeface="Arial" panose="020B0604020202020204" pitchFamily="34" charset="0"/>
              </a:rPr>
              <a:t> Picture</a:t>
            </a:r>
            <a:r>
              <a:rPr lang="en-US" altLang="zh-CN" b="1" noProof="0">
                <a:ln>
                  <a:noFill/>
                </a:ln>
                <a:solidFill>
                  <a:sysClr val="window" lastClr="FFFFFF">
                    <a:lumMod val="6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 Filtering&amp;</a:t>
            </a:r>
            <a:r>
              <a:rPr lang="en-US" altLang="zh-CN" b="1">
                <a:solidFill>
                  <a:sysClr val="window" lastClr="FFFFFF">
                    <a:lumMod val="65000"/>
                  </a:sysClr>
                </a:solidFill>
                <a:latin typeface="Arial" panose="020B0604020202020204" pitchFamily="34" charset="0"/>
                <a:ea typeface="微软雅黑" panose="020B0503020204020204" pitchFamily="34" charset="-122"/>
                <a:cs typeface="Arial" panose="020B0604020202020204" pitchFamily="34" charset="0"/>
                <a:sym typeface="+mn-ea"/>
              </a:rPr>
              <a:t>Data Review </a:t>
            </a:r>
            <a:endParaRPr kumimoji="0" lang="en-US" altLang="en-US" sz="2400" b="1" i="0" u="none" strike="noStrike" kern="1200" cap="none" spc="0" normalizeH="0" baseline="0" noProof="0" dirty="0">
              <a:ln>
                <a:noFill/>
              </a:ln>
              <a:solidFill>
                <a:sysClr val="window" lastClr="FFFFFF">
                  <a:lumMod val="65000"/>
                </a:sys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标题 74"/>
          <p:cNvSpPr txBox="1"/>
          <p:nvPr/>
        </p:nvSpPr>
        <p:spPr>
          <a:xfrm>
            <a:off x="4621212" y="3946413"/>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rPr>
              <a:t>图片过滤</a:t>
            </a:r>
            <a:r>
              <a:rPr kumimoji="0" lang="en-US" altLang="zh-CN"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rPr>
              <a:t>&amp;</a:t>
            </a:r>
            <a:r>
              <a:rPr noProof="0">
                <a:ln>
                  <a:noFill/>
                </a:ln>
                <a:solidFill>
                  <a:sysClr val="windowText" lastClr="000000"/>
                </a:solidFill>
                <a:effectLst/>
                <a:uLnTx/>
                <a:uFillTx/>
                <a:latin typeface="Arial" panose="020B0604020202020204"/>
                <a:ea typeface="微软雅黑" panose="020B0503020204020204" pitchFamily="34" charset="-122"/>
                <a:sym typeface="+mn-ea"/>
              </a:rPr>
              <a:t>数据审核</a:t>
            </a:r>
            <a:endPar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endParaRPr>
          </a:p>
        </p:txBody>
      </p:sp>
      <p:graphicFrame>
        <p:nvGraphicFramePr>
          <p:cNvPr id="24" name="图表 23"/>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1"/>
          </a:graphicData>
        </a:graphic>
      </p:graphicFrame>
      <p:sp>
        <p:nvSpPr>
          <p:cNvPr id="25" name="椭圆 24"/>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3</a:t>
            </a:r>
            <a:endPar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2" name="文本框 1"/>
          <p:cNvSpPr txBox="1"/>
          <p:nvPr/>
        </p:nvSpPr>
        <p:spPr>
          <a:xfrm>
            <a:off x="7060565" y="5486400"/>
            <a:ext cx="3425190" cy="368300"/>
          </a:xfrm>
          <a:prstGeom prst="rect">
            <a:avLst/>
          </a:prstGeom>
          <a:noFill/>
        </p:spPr>
        <p:txBody>
          <a:bodyPr wrap="square" rtlCol="0">
            <a:spAutoFit/>
          </a:bodyPr>
          <a:p>
            <a:pPr algn="r"/>
            <a:r>
              <a:rPr lang="zh-CN" altLang="en-US"/>
              <a:t>主讲人：张悉伦</a:t>
            </a:r>
            <a:endParaRPr lang="zh-CN" altLang="en-US"/>
          </a:p>
        </p:txBody>
      </p:sp>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184572"/>
            <a:ext cx="10498347" cy="3785870"/>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2018</a:t>
            </a:r>
            <a:r>
              <a:rPr lang="zh-CN" altLang="en-US" sz="2200" dirty="0">
                <a:latin typeface="+mn-ea"/>
              </a:rPr>
              <a:t>年</a:t>
            </a:r>
            <a:r>
              <a:rPr lang="en-US" altLang="zh-CN" sz="2200" dirty="0">
                <a:latin typeface="+mn-ea"/>
                <a:sym typeface="+mn-ea"/>
              </a:rPr>
              <a:t>Personal and Ubiquitous Computing</a:t>
            </a:r>
            <a:r>
              <a:rPr lang="zh-CN" altLang="en-US" sz="2200" dirty="0">
                <a:latin typeface="+mn-ea"/>
                <a:sym typeface="+mn-ea"/>
              </a:rPr>
              <a:t>期刊的垃圾图像识别研究</a:t>
            </a:r>
            <a:endParaRPr lang="zh-CN" altLang="en-US" sz="2200" dirty="0">
              <a:latin typeface="+mn-ea"/>
              <a:sym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创新点</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基于聚类的数据增强方法</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应用卷积神经网络模型</a:t>
            </a:r>
            <a:endParaRPr lang="en-US" altLang="zh-CN"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Aiwan F, Zhaofeng Y. Image spam filtering using convolutional neural networks[J]. Personal and Ubiquitous Computing, 2018, 22(5-6): 1029-1037.</a:t>
            </a:r>
            <a:endParaRPr lang="en-US" altLang="zh-CN" sz="2200" dirty="0">
              <a:latin typeface="+mn-ea"/>
            </a:endParaRPr>
          </a:p>
        </p:txBody>
      </p:sp>
      <p:sp>
        <p:nvSpPr>
          <p:cNvPr id="9" name="标题 8"/>
          <p:cNvSpPr>
            <a:spLocks noGrp="1"/>
          </p:cNvSpPr>
          <p:nvPr>
            <p:ph type="title"/>
          </p:nvPr>
        </p:nvSpPr>
        <p:spPr>
          <a:xfrm>
            <a:off x="1173494" y="186555"/>
            <a:ext cx="8048203" cy="478155"/>
          </a:xfrm>
        </p:spPr>
        <p:txBody>
          <a:bodyPr/>
          <a:lstStyle/>
          <a:p>
            <a:r>
              <a:rPr lang="zh-CN" altLang="en-US" dirty="0"/>
              <a:t>过滤不良图片的创新研究</a:t>
            </a:r>
            <a:endParaRPr dirty="0"/>
          </a:p>
        </p:txBody>
      </p:sp>
    </p:spTree>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184572"/>
            <a:ext cx="10498347" cy="1124585"/>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Image spam filtering using convolutional neural networks</a:t>
            </a:r>
            <a:endParaRPr lang="en-US" altLang="zh-CN" sz="2200" dirty="0">
              <a:latin typeface="+mn-ea"/>
            </a:endParaRPr>
          </a:p>
          <a:p>
            <a:pPr indent="0" algn="just" eaLnBrk="1">
              <a:lnSpc>
                <a:spcPct val="130000"/>
              </a:lnSpc>
              <a:spcBef>
                <a:spcPts val="600"/>
              </a:spcBef>
              <a:spcAft>
                <a:spcPts val="600"/>
              </a:spcAft>
              <a:buClr>
                <a:schemeClr val="tx2"/>
              </a:buClr>
              <a:buFont typeface="Wingdings" panose="05000000000000000000" pitchFamily="2" charset="2"/>
              <a:buNone/>
            </a:pPr>
            <a:endParaRPr lang="zh-CN" altLang="en-US" sz="2200" dirty="0">
              <a:latin typeface="+mn-ea"/>
            </a:endParaRPr>
          </a:p>
        </p:txBody>
      </p:sp>
      <p:sp>
        <p:nvSpPr>
          <p:cNvPr id="9" name="标题 8"/>
          <p:cNvSpPr>
            <a:spLocks noGrp="1"/>
          </p:cNvSpPr>
          <p:nvPr>
            <p:ph type="title"/>
          </p:nvPr>
        </p:nvSpPr>
        <p:spPr>
          <a:xfrm>
            <a:off x="1173494" y="186555"/>
            <a:ext cx="8048203" cy="478155"/>
          </a:xfrm>
        </p:spPr>
        <p:txBody>
          <a:bodyPr/>
          <a:lstStyle/>
          <a:p>
            <a:r>
              <a:rPr lang="zh-CN" altLang="en-US" dirty="0"/>
              <a:t>过滤不良图片的创新研究</a:t>
            </a:r>
            <a:endParaRPr dirty="0"/>
          </a:p>
        </p:txBody>
      </p:sp>
      <p:grpSp>
        <p:nvGrpSpPr>
          <p:cNvPr id="15" name="组合 14"/>
          <p:cNvGrpSpPr/>
          <p:nvPr/>
        </p:nvGrpSpPr>
        <p:grpSpPr>
          <a:xfrm>
            <a:off x="776605" y="1874520"/>
            <a:ext cx="10778490" cy="4199890"/>
            <a:chOff x="1223" y="3050"/>
            <a:chExt cx="16974" cy="6614"/>
          </a:xfrm>
        </p:grpSpPr>
        <p:pic>
          <p:nvPicPr>
            <p:cNvPr id="3" name="图片 2"/>
            <p:cNvPicPr>
              <a:picLocks noChangeAspect="1"/>
            </p:cNvPicPr>
            <p:nvPr/>
          </p:nvPicPr>
          <p:blipFill>
            <a:blip r:embed="rId1"/>
            <a:stretch>
              <a:fillRect/>
            </a:stretch>
          </p:blipFill>
          <p:spPr>
            <a:xfrm>
              <a:off x="7080" y="3050"/>
              <a:ext cx="5336" cy="6034"/>
            </a:xfrm>
            <a:prstGeom prst="rect">
              <a:avLst/>
            </a:prstGeom>
            <a:ln>
              <a:solidFill>
                <a:schemeClr val="tx1"/>
              </a:solidFill>
            </a:ln>
          </p:spPr>
        </p:pic>
        <p:pic>
          <p:nvPicPr>
            <p:cNvPr id="5" name="图片 4"/>
            <p:cNvPicPr>
              <a:picLocks noChangeAspect="1"/>
            </p:cNvPicPr>
            <p:nvPr/>
          </p:nvPicPr>
          <p:blipFill>
            <a:blip r:embed="rId2"/>
            <a:stretch>
              <a:fillRect/>
            </a:stretch>
          </p:blipFill>
          <p:spPr>
            <a:xfrm>
              <a:off x="12859" y="3050"/>
              <a:ext cx="5338" cy="2793"/>
            </a:xfrm>
            <a:prstGeom prst="rect">
              <a:avLst/>
            </a:prstGeom>
            <a:ln>
              <a:solidFill>
                <a:schemeClr val="tx1"/>
              </a:solidFill>
            </a:ln>
          </p:spPr>
        </p:pic>
        <p:pic>
          <p:nvPicPr>
            <p:cNvPr id="6" name="图片 5"/>
            <p:cNvPicPr>
              <a:picLocks noChangeAspect="1"/>
            </p:cNvPicPr>
            <p:nvPr/>
          </p:nvPicPr>
          <p:blipFill>
            <a:blip r:embed="rId3"/>
            <a:stretch>
              <a:fillRect/>
            </a:stretch>
          </p:blipFill>
          <p:spPr>
            <a:xfrm>
              <a:off x="1223" y="3050"/>
              <a:ext cx="5342" cy="5700"/>
            </a:xfrm>
            <a:prstGeom prst="rect">
              <a:avLst/>
            </a:prstGeom>
            <a:ln>
              <a:solidFill>
                <a:schemeClr val="tx1"/>
              </a:solidFill>
            </a:ln>
          </p:spPr>
        </p:pic>
        <p:sp>
          <p:nvSpPr>
            <p:cNvPr id="7" name="文本框 6"/>
            <p:cNvSpPr txBox="1"/>
            <p:nvPr/>
          </p:nvSpPr>
          <p:spPr>
            <a:xfrm>
              <a:off x="2130" y="8837"/>
              <a:ext cx="3528" cy="580"/>
            </a:xfrm>
            <a:prstGeom prst="rect">
              <a:avLst/>
            </a:prstGeom>
            <a:noFill/>
          </p:spPr>
          <p:txBody>
            <a:bodyPr wrap="none" rtlCol="0">
              <a:spAutoFit/>
            </a:bodyPr>
            <a:lstStyle/>
            <a:p>
              <a:r>
                <a:rPr lang="zh-CN" altLang="en-US"/>
                <a:t>训练速度和测试结果</a:t>
              </a:r>
              <a:endParaRPr lang="zh-CN" altLang="en-US"/>
            </a:p>
          </p:txBody>
        </p:sp>
        <p:sp>
          <p:nvSpPr>
            <p:cNvPr id="8" name="文本框 7"/>
            <p:cNvSpPr txBox="1"/>
            <p:nvPr/>
          </p:nvSpPr>
          <p:spPr>
            <a:xfrm>
              <a:off x="8524" y="9084"/>
              <a:ext cx="2448" cy="580"/>
            </a:xfrm>
            <a:prstGeom prst="rect">
              <a:avLst/>
            </a:prstGeom>
            <a:noFill/>
          </p:spPr>
          <p:txBody>
            <a:bodyPr wrap="none" rtlCol="0">
              <a:spAutoFit/>
            </a:bodyPr>
            <a:lstStyle/>
            <a:p>
              <a:r>
                <a:rPr lang="zh-CN" altLang="en-US"/>
                <a:t>测试结果比较</a:t>
              </a:r>
              <a:endParaRPr lang="zh-CN" altLang="en-US"/>
            </a:p>
          </p:txBody>
        </p:sp>
        <p:sp>
          <p:nvSpPr>
            <p:cNvPr id="10" name="文本框 9"/>
            <p:cNvSpPr txBox="1"/>
            <p:nvPr/>
          </p:nvSpPr>
          <p:spPr>
            <a:xfrm>
              <a:off x="14304" y="5984"/>
              <a:ext cx="2448" cy="580"/>
            </a:xfrm>
            <a:prstGeom prst="rect">
              <a:avLst/>
            </a:prstGeom>
            <a:noFill/>
          </p:spPr>
          <p:txBody>
            <a:bodyPr wrap="none" rtlCol="0">
              <a:spAutoFit/>
            </a:bodyPr>
            <a:lstStyle/>
            <a:p>
              <a:r>
                <a:rPr lang="zh-CN" altLang="en-US"/>
                <a:t>运行速度比较</a:t>
              </a:r>
              <a:endParaRPr lang="zh-CN" altLang="en-US"/>
            </a:p>
          </p:txBody>
        </p:sp>
        <p:sp>
          <p:nvSpPr>
            <p:cNvPr id="11" name="矩形 10"/>
            <p:cNvSpPr/>
            <p:nvPr/>
          </p:nvSpPr>
          <p:spPr>
            <a:xfrm>
              <a:off x="5562" y="5984"/>
              <a:ext cx="691" cy="2584"/>
            </a:xfrm>
            <a:prstGeom prst="rect">
              <a:avLst/>
            </a:prstGeom>
            <a:noFill/>
            <a:ln w="19050">
              <a:solidFill>
                <a:srgbClr val="00B050"/>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579" y="6353"/>
              <a:ext cx="691" cy="2584"/>
            </a:xfrm>
            <a:prstGeom prst="rect">
              <a:avLst/>
            </a:prstGeom>
            <a:noFill/>
            <a:ln w="19050">
              <a:solidFill>
                <a:srgbClr val="00B050"/>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494" y="3400"/>
              <a:ext cx="691" cy="2584"/>
            </a:xfrm>
            <a:prstGeom prst="rect">
              <a:avLst/>
            </a:prstGeom>
            <a:noFill/>
            <a:ln w="19050">
              <a:solidFill>
                <a:srgbClr val="00B050"/>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7409" y="3189"/>
              <a:ext cx="691" cy="2584"/>
            </a:xfrm>
            <a:prstGeom prst="rect">
              <a:avLst/>
            </a:prstGeom>
            <a:noFill/>
            <a:ln w="19050">
              <a:solidFill>
                <a:srgbClr val="00B050"/>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184572"/>
            <a:ext cx="10498347" cy="4687570"/>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Image spam filtering using convolutional neural networks</a:t>
            </a:r>
            <a:endParaRPr lang="en-US" altLang="zh-CN"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k</a:t>
            </a:r>
            <a:r>
              <a:rPr lang="zh-CN" altLang="en-US" sz="2200" dirty="0">
                <a:latin typeface="+mn-ea"/>
              </a:rPr>
              <a:t>聚类数据增强</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step1.</a:t>
            </a:r>
            <a:r>
              <a:rPr lang="zh-CN" altLang="en-US" sz="2200" dirty="0">
                <a:latin typeface="+mn-ea"/>
              </a:rPr>
              <a:t>欧氏距离计算每个</a:t>
            </a:r>
            <a:endParaRPr lang="zh-CN" altLang="en-US" sz="2200" dirty="0">
              <a:latin typeface="+mn-ea"/>
            </a:endParaRPr>
          </a:p>
          <a:p>
            <a:pPr lvl="1" indent="0" algn="just" eaLnBrk="1">
              <a:lnSpc>
                <a:spcPct val="130000"/>
              </a:lnSpc>
              <a:spcBef>
                <a:spcPts val="600"/>
              </a:spcBef>
              <a:spcAft>
                <a:spcPts val="600"/>
              </a:spcAft>
              <a:buClr>
                <a:schemeClr val="tx2"/>
              </a:buClr>
              <a:buFont typeface="Wingdings" panose="05000000000000000000" pitchFamily="2" charset="2"/>
              <a:buNone/>
            </a:pPr>
            <a:r>
              <a:rPr lang="zh-CN" altLang="en-US" sz="2200" dirty="0">
                <a:latin typeface="+mn-ea"/>
              </a:rPr>
              <a:t>簇的大小和长宽比；</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step2.</a:t>
            </a:r>
            <a:r>
              <a:rPr lang="zh-CN" altLang="en-US" sz="2200" dirty="0">
                <a:latin typeface="+mn-ea"/>
              </a:rPr>
              <a:t>对簇大小和长宽比</a:t>
            </a:r>
            <a:endParaRPr lang="zh-CN" altLang="en-US" sz="2200" dirty="0">
              <a:latin typeface="+mn-ea"/>
            </a:endParaRPr>
          </a:p>
          <a:p>
            <a:pPr lvl="1" indent="0" algn="just" eaLnBrk="1">
              <a:lnSpc>
                <a:spcPct val="130000"/>
              </a:lnSpc>
              <a:spcBef>
                <a:spcPts val="600"/>
              </a:spcBef>
              <a:spcAft>
                <a:spcPts val="600"/>
              </a:spcAft>
              <a:buClr>
                <a:schemeClr val="tx2"/>
              </a:buClr>
              <a:buFont typeface="Wingdings" panose="05000000000000000000" pitchFamily="2" charset="2"/>
              <a:buNone/>
            </a:pPr>
            <a:r>
              <a:rPr lang="zh-CN" altLang="en-US" sz="2200" dirty="0">
                <a:latin typeface="+mn-ea"/>
              </a:rPr>
              <a:t>做</a:t>
            </a:r>
            <a:r>
              <a:rPr lang="en-US" altLang="zh-CN" sz="2200" dirty="0">
                <a:latin typeface="+mn-ea"/>
              </a:rPr>
              <a:t>k</a:t>
            </a:r>
            <a:r>
              <a:rPr lang="zh-CN" altLang="en-US" sz="2200" dirty="0">
                <a:latin typeface="+mn-ea"/>
              </a:rPr>
              <a:t>聚类，得到最好的类；</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step3.</a:t>
            </a:r>
            <a:r>
              <a:rPr lang="zh-CN" altLang="en-US" sz="2200" dirty="0">
                <a:latin typeface="+mn-ea"/>
              </a:rPr>
              <a:t>用矩形代替类中的</a:t>
            </a:r>
            <a:endParaRPr lang="zh-CN" altLang="en-US" sz="2200" dirty="0">
              <a:latin typeface="+mn-ea"/>
            </a:endParaRPr>
          </a:p>
          <a:p>
            <a:pPr lvl="1" indent="0" algn="just" eaLnBrk="1">
              <a:lnSpc>
                <a:spcPct val="130000"/>
              </a:lnSpc>
              <a:spcBef>
                <a:spcPts val="600"/>
              </a:spcBef>
              <a:spcAft>
                <a:spcPts val="600"/>
              </a:spcAft>
              <a:buClr>
                <a:schemeClr val="tx2"/>
              </a:buClr>
              <a:buFont typeface="Wingdings" panose="05000000000000000000" pitchFamily="2" charset="2"/>
              <a:buNone/>
            </a:pPr>
            <a:r>
              <a:rPr lang="zh-CN" altLang="en-US" sz="2200" dirty="0">
                <a:latin typeface="+mn-ea"/>
              </a:rPr>
              <a:t>簇，并用（</a:t>
            </a:r>
            <a:r>
              <a:rPr lang="en-US" altLang="zh-CN" sz="2200" dirty="0">
                <a:latin typeface="+mn-ea"/>
              </a:rPr>
              <a:t>cx,cy,w,h</a:t>
            </a:r>
            <a:r>
              <a:rPr lang="zh-CN" altLang="en-US" sz="2200" dirty="0">
                <a:latin typeface="+mn-ea"/>
              </a:rPr>
              <a:t>）表示。</a:t>
            </a:r>
            <a:endParaRPr lang="zh-CN" altLang="en-US" sz="2200" dirty="0">
              <a:latin typeface="+mn-ea"/>
            </a:endParaRPr>
          </a:p>
        </p:txBody>
      </p:sp>
      <p:sp>
        <p:nvSpPr>
          <p:cNvPr id="9" name="标题 8"/>
          <p:cNvSpPr>
            <a:spLocks noGrp="1"/>
          </p:cNvSpPr>
          <p:nvPr>
            <p:ph type="title"/>
          </p:nvPr>
        </p:nvSpPr>
        <p:spPr>
          <a:xfrm>
            <a:off x="1173494" y="186555"/>
            <a:ext cx="8048203" cy="478155"/>
          </a:xfrm>
        </p:spPr>
        <p:txBody>
          <a:bodyPr/>
          <a:lstStyle/>
          <a:p>
            <a:r>
              <a:rPr lang="zh-CN" altLang="en-US" dirty="0"/>
              <a:t>过滤不良图片的创新研究</a:t>
            </a:r>
            <a:endParaRPr dirty="0"/>
          </a:p>
        </p:txBody>
      </p:sp>
      <p:pic>
        <p:nvPicPr>
          <p:cNvPr id="2" name="图片 1"/>
          <p:cNvPicPr>
            <a:picLocks noChangeAspect="1"/>
          </p:cNvPicPr>
          <p:nvPr/>
        </p:nvPicPr>
        <p:blipFill>
          <a:blip r:embed="rId1"/>
          <a:srcRect l="12904" t="24715" r="43303" b="33981"/>
          <a:stretch>
            <a:fillRect/>
          </a:stretch>
        </p:blipFill>
        <p:spPr>
          <a:xfrm>
            <a:off x="4903470" y="2308860"/>
            <a:ext cx="6407150" cy="3399155"/>
          </a:xfrm>
          <a:prstGeom prst="rect">
            <a:avLst/>
          </a:prstGeom>
          <a:ln>
            <a:solidFill>
              <a:schemeClr val="tx1"/>
            </a:solidFill>
          </a:ln>
        </p:spPr>
      </p:pic>
    </p:spTree>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184572"/>
            <a:ext cx="10498347" cy="2906395"/>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Image spam filtering using convolutional neural networks</a:t>
            </a:r>
            <a:endParaRPr lang="en-US" altLang="zh-CN"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CNN</a:t>
            </a:r>
            <a:r>
              <a:rPr lang="zh-CN" sz="2200" dirty="0">
                <a:latin typeface="+mn-ea"/>
              </a:rPr>
              <a:t>模型（加权判别空间金字塔网络</a:t>
            </a:r>
            <a:r>
              <a:rPr lang="en-US" altLang="zh-CN" sz="2200" dirty="0">
                <a:latin typeface="+mn-ea"/>
              </a:rPr>
              <a:t>WDSP</a:t>
            </a:r>
            <a:r>
              <a:rPr lang="zh-CN" sz="2200" dirty="0">
                <a:latin typeface="+mn-ea"/>
              </a:rPr>
              <a:t>）</a:t>
            </a:r>
            <a:endParaRPr lang="zh-CN"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以</a:t>
            </a:r>
            <a:r>
              <a:rPr lang="en-US" altLang="zh-CN" sz="2200" dirty="0">
                <a:latin typeface="+mn-ea"/>
              </a:rPr>
              <a:t>SPP-net</a:t>
            </a:r>
            <a:r>
              <a:rPr lang="zh-CN" altLang="en-US" sz="2200" dirty="0">
                <a:latin typeface="+mn-ea"/>
              </a:rPr>
              <a:t>为基础，为不同的网格添加权重，即下图</a:t>
            </a:r>
            <a:r>
              <a:rPr lang="en-US" altLang="zh-CN" sz="2200" dirty="0">
                <a:latin typeface="+mn-ea"/>
              </a:rPr>
              <a:t>DSP</a:t>
            </a:r>
            <a:r>
              <a:rPr lang="zh-CN" altLang="en-US" sz="2200" dirty="0">
                <a:latin typeface="+mn-ea"/>
              </a:rPr>
              <a:t>（区分空间金字塔）</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采用加权池化层，应用</a:t>
            </a:r>
            <a:r>
              <a:rPr lang="en-US" altLang="zh-CN" sz="2200" dirty="0">
                <a:latin typeface="+mn-ea"/>
              </a:rPr>
              <a:t>ADAM</a:t>
            </a:r>
            <a:r>
              <a:rPr lang="zh-CN" altLang="en-US" sz="2200" dirty="0">
                <a:latin typeface="+mn-ea"/>
              </a:rPr>
              <a:t>优化器</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endParaRPr lang="zh-CN" altLang="en-US" sz="2200" dirty="0">
              <a:latin typeface="+mn-ea"/>
            </a:endParaRPr>
          </a:p>
        </p:txBody>
      </p:sp>
      <p:sp>
        <p:nvSpPr>
          <p:cNvPr id="9" name="标题 8"/>
          <p:cNvSpPr>
            <a:spLocks noGrp="1"/>
          </p:cNvSpPr>
          <p:nvPr>
            <p:ph type="title"/>
          </p:nvPr>
        </p:nvSpPr>
        <p:spPr>
          <a:xfrm>
            <a:off x="1173494" y="186555"/>
            <a:ext cx="8048203" cy="478155"/>
          </a:xfrm>
        </p:spPr>
        <p:txBody>
          <a:bodyPr/>
          <a:lstStyle/>
          <a:p>
            <a:r>
              <a:rPr lang="zh-CN" altLang="en-US" dirty="0"/>
              <a:t>过滤不良图片的创新研究</a:t>
            </a:r>
            <a:endParaRPr dirty="0"/>
          </a:p>
        </p:txBody>
      </p:sp>
      <p:pic>
        <p:nvPicPr>
          <p:cNvPr id="3" name="图片 2"/>
          <p:cNvPicPr>
            <a:picLocks noChangeAspect="1"/>
          </p:cNvPicPr>
          <p:nvPr/>
        </p:nvPicPr>
        <p:blipFill>
          <a:blip r:embed="rId1"/>
          <a:srcRect b="24252"/>
          <a:stretch>
            <a:fillRect/>
          </a:stretch>
        </p:blipFill>
        <p:spPr>
          <a:xfrm>
            <a:off x="2566035" y="3506470"/>
            <a:ext cx="7332345" cy="2639695"/>
          </a:xfrm>
          <a:prstGeom prst="rect">
            <a:avLst/>
          </a:prstGeom>
          <a:ln>
            <a:solidFill>
              <a:schemeClr val="tx1"/>
            </a:solidFill>
          </a:ln>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占位符 75"/>
          <p:cNvSpPr txBox="1"/>
          <p:nvPr/>
        </p:nvSpPr>
        <p:spPr>
          <a:xfrm>
            <a:off x="4621212" y="4887502"/>
            <a:ext cx="5723791" cy="373949"/>
          </a:xfrm>
          <a:prstGeom prst="rect">
            <a:avLst/>
          </a:prstGeom>
          <a:noFill/>
        </p:spPr>
        <p:txBody>
          <a:bodyPr vert="horz" wrap="square"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ysClr val="window" lastClr="FFFFFF">
                    <a:lumMod val="65000"/>
                  </a:sysClr>
                </a:solidFill>
                <a:effectLst/>
                <a:uLnTx/>
                <a:uFillTx/>
                <a:latin typeface="Arial" panose="020B0604020202020204" pitchFamily="34" charset="0"/>
                <a:ea typeface="+mj-ea"/>
                <a:cs typeface="Arial" panose="020B0604020202020204" pitchFamily="34" charset="0"/>
              </a:rPr>
              <a:t>Information Filtering</a:t>
            </a:r>
            <a:endParaRPr kumimoji="0" lang="en-US" altLang="en-US" sz="2400" b="1" i="0" u="none" strike="noStrike" kern="1200" cap="none" spc="0" normalizeH="0" baseline="0" noProof="0" dirty="0">
              <a:ln>
                <a:noFill/>
              </a:ln>
              <a:solidFill>
                <a:sysClr val="window" lastClr="FFFFFF">
                  <a:lumMod val="65000"/>
                </a:sysClr>
              </a:solidFill>
              <a:effectLst/>
              <a:uLnTx/>
              <a:uFillTx/>
              <a:latin typeface="Arial" panose="020B0604020202020204" pitchFamily="34" charset="0"/>
              <a:ea typeface="+mj-ea"/>
              <a:cs typeface="Arial" panose="020B0604020202020204" pitchFamily="34" charset="0"/>
            </a:endParaRPr>
          </a:p>
        </p:txBody>
      </p:sp>
      <p:sp>
        <p:nvSpPr>
          <p:cNvPr id="23" name="标题 74"/>
          <p:cNvSpPr txBox="1"/>
          <p:nvPr/>
        </p:nvSpPr>
        <p:spPr>
          <a:xfrm>
            <a:off x="4621212" y="3946413"/>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rPr>
              <a:t>信息过滤概述</a:t>
            </a:r>
            <a:endPar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endParaRPr>
          </a:p>
        </p:txBody>
      </p:sp>
      <p:graphicFrame>
        <p:nvGraphicFramePr>
          <p:cNvPr id="24" name="图表 23"/>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1"/>
          </a:graphicData>
        </a:graphic>
      </p:graphicFrame>
      <p:sp>
        <p:nvSpPr>
          <p:cNvPr id="25" name="椭圆 24"/>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1</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2" name="文本框 1"/>
          <p:cNvSpPr txBox="1"/>
          <p:nvPr/>
        </p:nvSpPr>
        <p:spPr>
          <a:xfrm>
            <a:off x="7060565" y="5486400"/>
            <a:ext cx="3425190" cy="368300"/>
          </a:xfrm>
          <a:prstGeom prst="rect">
            <a:avLst/>
          </a:prstGeom>
          <a:noFill/>
        </p:spPr>
        <p:txBody>
          <a:bodyPr wrap="square" rtlCol="0">
            <a:spAutoFit/>
          </a:bodyPr>
          <a:p>
            <a:pPr algn="r"/>
            <a:r>
              <a:rPr lang="zh-CN" altLang="en-US"/>
              <a:t>主讲人：邹博文</a:t>
            </a:r>
            <a:endParaRPr lang="zh-CN" altLang="en-US"/>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206302" y="1232515"/>
            <a:ext cx="10221361" cy="480436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占位符 67"/>
          <p:cNvSpPr txBox="1"/>
          <p:nvPr/>
        </p:nvSpPr>
        <p:spPr>
          <a:xfrm>
            <a:off x="798789" y="1125538"/>
            <a:ext cx="10532646" cy="4826556"/>
          </a:xfrm>
          <a:prstGeom prst="rect">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l" rtl="0" eaLnBrk="0" fontAlgn="base" hangingPunct="0">
              <a:lnSpc>
                <a:spcPct val="125000"/>
              </a:lnSpc>
              <a:spcBef>
                <a:spcPts val="0"/>
              </a:spcBef>
              <a:spcAft>
                <a:spcPct val="0"/>
              </a:spcAft>
              <a:buFont typeface="Arial" panose="020B0604020202020204" pitchFamily="34" charset="0"/>
              <a:buNone/>
              <a:defRPr sz="2400" kern="1200">
                <a:solidFill>
                  <a:schemeClr val="tx1"/>
                </a:solidFill>
                <a:latin typeface="+mn-ea"/>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sp>
        <p:nvSpPr>
          <p:cNvPr id="10" name="标题 9"/>
          <p:cNvSpPr>
            <a:spLocks noGrp="1"/>
          </p:cNvSpPr>
          <p:nvPr>
            <p:ph type="title"/>
          </p:nvPr>
        </p:nvSpPr>
        <p:spPr>
          <a:xfrm>
            <a:off x="1173494" y="186555"/>
            <a:ext cx="8048203" cy="478155"/>
          </a:xfrm>
        </p:spPr>
        <p:txBody>
          <a:bodyPr/>
          <a:lstStyle/>
          <a:p>
            <a:r>
              <a:rPr lang="zh-CN" altLang="en-US" dirty="0" smtClean="0"/>
              <a:t>相关工作</a:t>
            </a:r>
            <a:endParaRPr lang="zh-CN" altLang="en-US" dirty="0" smtClean="0"/>
          </a:p>
        </p:txBody>
      </p:sp>
      <p:graphicFrame>
        <p:nvGraphicFramePr>
          <p:cNvPr id="30" name="表格 29"/>
          <p:cNvGraphicFramePr>
            <a:graphicFrameLocks noGrp="1"/>
          </p:cNvGraphicFramePr>
          <p:nvPr/>
        </p:nvGraphicFramePr>
        <p:xfrm>
          <a:off x="754380" y="1356995"/>
          <a:ext cx="10711180" cy="4223661"/>
        </p:xfrm>
        <a:graphic>
          <a:graphicData uri="http://schemas.openxmlformats.org/drawingml/2006/table">
            <a:tbl>
              <a:tblPr/>
              <a:tblGrid>
                <a:gridCol w="10711180"/>
              </a:tblGrid>
              <a:tr h="603319">
                <a:tc>
                  <a:txBody>
                    <a:bodyPr/>
                    <a:lstStyle>
                      <a:lvl1pPr marL="0" algn="l" defTabSz="914400" rtl="0" eaLnBrk="1" latinLnBrk="0" hangingPunct="1">
                        <a:defRPr sz="1800" kern="1200">
                          <a:solidFill>
                            <a:schemeClr val="dk1"/>
                          </a:solidFill>
                          <a:latin typeface="Arial" panose="020B0604020202020204"/>
                          <a:ea typeface="微软雅黑 Light" panose="020B0502040204020203" pitchFamily="34" charset="-122"/>
                        </a:defRPr>
                      </a:lvl1pPr>
                      <a:lvl2pPr marL="457200" algn="l" defTabSz="914400" rtl="0" eaLnBrk="1" latinLnBrk="0" hangingPunct="1">
                        <a:defRPr sz="1800" kern="1200">
                          <a:solidFill>
                            <a:schemeClr val="dk1"/>
                          </a:solidFill>
                          <a:latin typeface="Arial" panose="020B0604020202020204"/>
                          <a:ea typeface="微软雅黑 Light" panose="020B0502040204020203" pitchFamily="34" charset="-122"/>
                        </a:defRPr>
                      </a:lvl2pPr>
                      <a:lvl3pPr marL="914400" algn="l" defTabSz="914400" rtl="0" eaLnBrk="1" latinLnBrk="0" hangingPunct="1">
                        <a:defRPr sz="1800" kern="1200">
                          <a:solidFill>
                            <a:schemeClr val="dk1"/>
                          </a:solidFill>
                          <a:latin typeface="Arial" panose="020B0604020202020204"/>
                          <a:ea typeface="微软雅黑 Light" panose="020B0502040204020203" pitchFamily="34" charset="-122"/>
                        </a:defRPr>
                      </a:lvl3pPr>
                      <a:lvl4pPr marL="1371600" algn="l" defTabSz="914400" rtl="0" eaLnBrk="1" latinLnBrk="0" hangingPunct="1">
                        <a:defRPr sz="1800" kern="1200">
                          <a:solidFill>
                            <a:schemeClr val="dk1"/>
                          </a:solidFill>
                          <a:latin typeface="Arial" panose="020B0604020202020204"/>
                          <a:ea typeface="微软雅黑 Light" panose="020B0502040204020203" pitchFamily="34" charset="-122"/>
                        </a:defRPr>
                      </a:lvl4pPr>
                      <a:lvl5pPr marL="1828800" algn="l" defTabSz="914400" rtl="0" eaLnBrk="1" latinLnBrk="0" hangingPunct="1">
                        <a:defRPr sz="1800" kern="1200">
                          <a:solidFill>
                            <a:schemeClr val="dk1"/>
                          </a:solidFill>
                          <a:latin typeface="Arial" panose="020B0604020202020204"/>
                          <a:ea typeface="微软雅黑 Light" panose="020B0502040204020203" pitchFamily="34" charset="-122"/>
                        </a:defRPr>
                      </a:lvl5pPr>
                      <a:lvl6pPr marL="2286000" algn="l" defTabSz="914400" rtl="0" eaLnBrk="1" latinLnBrk="0" hangingPunct="1">
                        <a:defRPr sz="1800" kern="1200">
                          <a:solidFill>
                            <a:schemeClr val="dk1"/>
                          </a:solidFill>
                          <a:latin typeface="Arial" panose="020B0604020202020204"/>
                          <a:ea typeface="微软雅黑 Light" panose="020B0502040204020203" pitchFamily="34" charset="-122"/>
                        </a:defRPr>
                      </a:lvl6pPr>
                      <a:lvl7pPr marL="2743200" algn="l" defTabSz="914400" rtl="0" eaLnBrk="1" latinLnBrk="0" hangingPunct="1">
                        <a:defRPr sz="1800" kern="1200">
                          <a:solidFill>
                            <a:schemeClr val="dk1"/>
                          </a:solidFill>
                          <a:latin typeface="Arial" panose="020B0604020202020204"/>
                          <a:ea typeface="微软雅黑 Light" panose="020B0502040204020203" pitchFamily="34" charset="-122"/>
                        </a:defRPr>
                      </a:lvl7pPr>
                      <a:lvl8pPr marL="3200400" algn="l" defTabSz="914400" rtl="0" eaLnBrk="1" latinLnBrk="0" hangingPunct="1">
                        <a:defRPr sz="1800" kern="1200">
                          <a:solidFill>
                            <a:schemeClr val="dk1"/>
                          </a:solidFill>
                          <a:latin typeface="Arial" panose="020B0604020202020204"/>
                          <a:ea typeface="微软雅黑 Light" panose="020B0502040204020203" pitchFamily="34" charset="-122"/>
                        </a:defRPr>
                      </a:lvl8pPr>
                      <a:lvl9pPr marL="3657600" algn="l" defTabSz="914400" rtl="0" eaLnBrk="1" latinLnBrk="0" hangingPunct="1">
                        <a:defRPr sz="1800" kern="1200">
                          <a:solidFill>
                            <a:schemeClr val="dk1"/>
                          </a:solidFill>
                          <a:latin typeface="Arial" panose="020B0604020202020204"/>
                          <a:ea typeface="微软雅黑 Light" panose="020B0502040204020203" pitchFamily="34" charset="-122"/>
                        </a:defRPr>
                      </a:lvl9pPr>
                    </a:lstStyle>
                    <a:p>
                      <a:r>
                        <a:rPr sz="1800" dirty="0">
                          <a:sym typeface="+mn-ea"/>
                        </a:rPr>
                        <a:t>Detecting image spam using visual features and near duplicate detection</a:t>
                      </a:r>
                      <a:r>
                        <a:rPr lang="en-US" sz="1800" dirty="0">
                          <a:sym typeface="+mn-ea"/>
                        </a:rPr>
                        <a:t>.</a:t>
                      </a:r>
                      <a:r>
                        <a:rPr sz="1800" dirty="0">
                          <a:sym typeface="+mn-ea"/>
                        </a:rPr>
                        <a:t> </a:t>
                      </a:r>
                      <a:r>
                        <a:rPr sz="1800" dirty="0">
                          <a:solidFill>
                            <a:schemeClr val="tx1"/>
                          </a:solidFill>
                          <a:latin typeface="HGB5_CNKI" panose="02000500000000000000" charset="-122"/>
                          <a:ea typeface="HGB5_CNKI" panose="02000500000000000000" charset="-122"/>
                          <a:sym typeface="+mn-ea"/>
                        </a:rPr>
                        <a:t> WWW</a:t>
                      </a:r>
                      <a:r>
                        <a:rPr sz="1800" dirty="0">
                          <a:sym typeface="+mn-ea"/>
                        </a:rPr>
                        <a:t>. 2008</a:t>
                      </a:r>
                      <a:endParaRPr sz="1800" dirty="0">
                        <a:sym typeface="+mn-ea"/>
                      </a:endParaRPr>
                    </a:p>
                  </a:txBody>
                  <a:tcPr anchor="ctr">
                    <a:lnL w="12700" cmpd="sng">
                      <a:solidFill>
                        <a:srgbClr val="FFFFFF"/>
                      </a:solidFill>
                    </a:lnL>
                    <a:lnR w="12700" cmpd="sng">
                      <a:solidFill>
                        <a:srgbClr val="FFFFFF"/>
                      </a:solidFill>
                    </a:lnR>
                    <a:lnT w="12700">
                      <a:solidFill>
                        <a:schemeClr val="tx1"/>
                      </a:solidFill>
                      <a:prstDash val="solid"/>
                    </a:lnT>
                    <a:lnB w="6350" cap="flat" cmpd="sng" algn="ctr">
                      <a:solidFill>
                        <a:srgbClr val="000000">
                          <a:lumMod val="75000"/>
                          <a:lumOff val="25000"/>
                        </a:srgbClr>
                      </a:solidFill>
                      <a:prstDash val="solid"/>
                      <a:round/>
                      <a:headEnd type="none" w="med" len="med"/>
                      <a:tailEnd type="none" w="med" len="med"/>
                    </a:lnB>
                    <a:lnTlToBr>
                      <a:noFill/>
                    </a:lnTlToBr>
                    <a:lnBlToTr w="12700" cmpd="sng">
                      <a:noFill/>
                      <a:prstDash val="solid"/>
                    </a:lnBlToTr>
                    <a:noFill/>
                  </a:tcPr>
                </a:tc>
              </a:tr>
              <a:tr h="603319">
                <a:tc>
                  <a:txBody>
                    <a:bodyPr/>
                    <a:lstStyle>
                      <a:lvl1pPr marL="0" algn="l" defTabSz="914400" rtl="0" eaLnBrk="1" latinLnBrk="0" hangingPunct="1">
                        <a:defRPr sz="1800" kern="1200">
                          <a:solidFill>
                            <a:schemeClr val="dk1"/>
                          </a:solidFill>
                          <a:latin typeface="Arial" panose="020B0604020202020204"/>
                          <a:ea typeface="微软雅黑 Light" panose="020B0502040204020203" pitchFamily="34" charset="-122"/>
                        </a:defRPr>
                      </a:lvl1pPr>
                      <a:lvl2pPr marL="457200" algn="l" defTabSz="914400" rtl="0" eaLnBrk="1" latinLnBrk="0" hangingPunct="1">
                        <a:defRPr sz="1800" kern="1200">
                          <a:solidFill>
                            <a:schemeClr val="dk1"/>
                          </a:solidFill>
                          <a:latin typeface="Arial" panose="020B0604020202020204"/>
                          <a:ea typeface="微软雅黑 Light" panose="020B0502040204020203" pitchFamily="34" charset="-122"/>
                        </a:defRPr>
                      </a:lvl2pPr>
                      <a:lvl3pPr marL="914400" algn="l" defTabSz="914400" rtl="0" eaLnBrk="1" latinLnBrk="0" hangingPunct="1">
                        <a:defRPr sz="1800" kern="1200">
                          <a:solidFill>
                            <a:schemeClr val="dk1"/>
                          </a:solidFill>
                          <a:latin typeface="Arial" panose="020B0604020202020204"/>
                          <a:ea typeface="微软雅黑 Light" panose="020B0502040204020203" pitchFamily="34" charset="-122"/>
                        </a:defRPr>
                      </a:lvl3pPr>
                      <a:lvl4pPr marL="1371600" algn="l" defTabSz="914400" rtl="0" eaLnBrk="1" latinLnBrk="0" hangingPunct="1">
                        <a:defRPr sz="1800" kern="1200">
                          <a:solidFill>
                            <a:schemeClr val="dk1"/>
                          </a:solidFill>
                          <a:latin typeface="Arial" panose="020B0604020202020204"/>
                          <a:ea typeface="微软雅黑 Light" panose="020B0502040204020203" pitchFamily="34" charset="-122"/>
                        </a:defRPr>
                      </a:lvl4pPr>
                      <a:lvl5pPr marL="1828800" algn="l" defTabSz="914400" rtl="0" eaLnBrk="1" latinLnBrk="0" hangingPunct="1">
                        <a:defRPr sz="1800" kern="1200">
                          <a:solidFill>
                            <a:schemeClr val="dk1"/>
                          </a:solidFill>
                          <a:latin typeface="Arial" panose="020B0604020202020204"/>
                          <a:ea typeface="微软雅黑 Light" panose="020B0502040204020203" pitchFamily="34" charset="-122"/>
                        </a:defRPr>
                      </a:lvl5pPr>
                      <a:lvl6pPr marL="2286000" algn="l" defTabSz="914400" rtl="0" eaLnBrk="1" latinLnBrk="0" hangingPunct="1">
                        <a:defRPr sz="1800" kern="1200">
                          <a:solidFill>
                            <a:schemeClr val="dk1"/>
                          </a:solidFill>
                          <a:latin typeface="Arial" panose="020B0604020202020204"/>
                          <a:ea typeface="微软雅黑 Light" panose="020B0502040204020203" pitchFamily="34" charset="-122"/>
                        </a:defRPr>
                      </a:lvl6pPr>
                      <a:lvl7pPr marL="2743200" algn="l" defTabSz="914400" rtl="0" eaLnBrk="1" latinLnBrk="0" hangingPunct="1">
                        <a:defRPr sz="1800" kern="1200">
                          <a:solidFill>
                            <a:schemeClr val="dk1"/>
                          </a:solidFill>
                          <a:latin typeface="Arial" panose="020B0604020202020204"/>
                          <a:ea typeface="微软雅黑 Light" panose="020B0502040204020203" pitchFamily="34" charset="-122"/>
                        </a:defRPr>
                      </a:lvl7pPr>
                      <a:lvl8pPr marL="3200400" algn="l" defTabSz="914400" rtl="0" eaLnBrk="1" latinLnBrk="0" hangingPunct="1">
                        <a:defRPr sz="1800" kern="1200">
                          <a:solidFill>
                            <a:schemeClr val="dk1"/>
                          </a:solidFill>
                          <a:latin typeface="Arial" panose="020B0604020202020204"/>
                          <a:ea typeface="微软雅黑 Light" panose="020B0502040204020203" pitchFamily="34" charset="-122"/>
                        </a:defRPr>
                      </a:lvl8pPr>
                      <a:lvl9pPr marL="3657600" algn="l" defTabSz="914400" rtl="0" eaLnBrk="1" latinLnBrk="0" hangingPunct="1">
                        <a:defRPr sz="1800" kern="1200">
                          <a:solidFill>
                            <a:schemeClr val="dk1"/>
                          </a:solidFill>
                          <a:latin typeface="Arial" panose="020B0604020202020204"/>
                          <a:ea typeface="微软雅黑 Light" panose="020B0502040204020203" pitchFamily="34" charset="-122"/>
                        </a:defRPr>
                      </a:lvl9pPr>
                    </a:lstStyle>
                    <a:p>
                      <a:r>
                        <a:rPr sz="1800" dirty="0">
                          <a:sym typeface="+mn-ea"/>
                        </a:rPr>
                        <a:t>Image spam detection through server-client filtering by tracing the source IP of the spamme</a:t>
                      </a:r>
                      <a:r>
                        <a:rPr lang="en-US" sz="1800" dirty="0">
                          <a:sym typeface="+mn-ea"/>
                        </a:rPr>
                        <a:t>r</a:t>
                      </a:r>
                      <a:r>
                        <a:rPr sz="1800" dirty="0">
                          <a:sym typeface="+mn-ea"/>
                        </a:rPr>
                        <a:t>. </a:t>
                      </a:r>
                      <a:r>
                        <a:rPr sz="1800" dirty="0">
                          <a:solidFill>
                            <a:schemeClr val="tx1"/>
                          </a:solidFill>
                          <a:latin typeface="HGB5_CNKI" panose="02000500000000000000" charset="-122"/>
                          <a:ea typeface="HGB5_CNKI" panose="02000500000000000000" charset="-122"/>
                          <a:sym typeface="+mn-ea"/>
                        </a:rPr>
                        <a:t>Digital Image Processing</a:t>
                      </a:r>
                      <a:r>
                        <a:rPr lang="en-US" sz="1800" dirty="0">
                          <a:sym typeface="+mn-ea"/>
                        </a:rPr>
                        <a:t>, 2012</a:t>
                      </a:r>
                      <a:endParaRPr dirty="0"/>
                    </a:p>
                  </a:txBody>
                  <a:tcPr anchor="ctr">
                    <a:lnL w="12700" cmpd="sng">
                      <a:solidFill>
                        <a:srgbClr val="FFFFFF"/>
                      </a:solidFill>
                    </a:lnL>
                    <a:lnR w="12700" cmpd="sng">
                      <a:solidFill>
                        <a:srgbClr val="FFFFFF"/>
                      </a:solidFill>
                    </a:lnR>
                    <a:lnT w="6350" cap="flat" cmpd="sng" algn="ctr">
                      <a:solidFill>
                        <a:srgbClr val="000000">
                          <a:lumMod val="75000"/>
                          <a:lumOff val="25000"/>
                        </a:srgbClr>
                      </a:solidFill>
                      <a:prstDash val="solid"/>
                      <a:round/>
                      <a:headEnd type="none" w="med" len="med"/>
                      <a:tailEnd type="none" w="med" len="med"/>
                    </a:lnT>
                    <a:lnB w="6350" cap="flat" cmpd="sng" algn="ctr">
                      <a:solidFill>
                        <a:srgbClr val="000000">
                          <a:lumMod val="75000"/>
                          <a:lumOff val="25000"/>
                        </a:srgbClr>
                      </a:solidFill>
                      <a:prstDash val="solid"/>
                      <a:round/>
                      <a:headEnd type="none" w="med" len="med"/>
                      <a:tailEnd type="none" w="med" len="med"/>
                    </a:lnB>
                    <a:lnTlToBr>
                      <a:noFill/>
                    </a:lnTlToBr>
                    <a:lnBlToTr w="12700" cmpd="sng">
                      <a:noFill/>
                      <a:prstDash val="solid"/>
                    </a:lnBlToTr>
                    <a:noFill/>
                  </a:tcPr>
                </a:tc>
              </a:tr>
              <a:tr h="603319">
                <a:tc>
                  <a:txBody>
                    <a:bodyPr/>
                    <a:lstStyle>
                      <a:lvl1pPr marL="0" algn="l" defTabSz="914400" rtl="0" eaLnBrk="1" latinLnBrk="0" hangingPunct="1">
                        <a:defRPr sz="1800" kern="1200">
                          <a:solidFill>
                            <a:schemeClr val="dk1"/>
                          </a:solidFill>
                          <a:latin typeface="Arial" panose="020B0604020202020204"/>
                          <a:ea typeface="微软雅黑 Light" panose="020B0502040204020203" pitchFamily="34" charset="-122"/>
                        </a:defRPr>
                      </a:lvl1pPr>
                      <a:lvl2pPr marL="457200" algn="l" defTabSz="914400" rtl="0" eaLnBrk="1" latinLnBrk="0" hangingPunct="1">
                        <a:defRPr sz="1800" kern="1200">
                          <a:solidFill>
                            <a:schemeClr val="dk1"/>
                          </a:solidFill>
                          <a:latin typeface="Arial" panose="020B0604020202020204"/>
                          <a:ea typeface="微软雅黑 Light" panose="020B0502040204020203" pitchFamily="34" charset="-122"/>
                        </a:defRPr>
                      </a:lvl2pPr>
                      <a:lvl3pPr marL="914400" algn="l" defTabSz="914400" rtl="0" eaLnBrk="1" latinLnBrk="0" hangingPunct="1">
                        <a:defRPr sz="1800" kern="1200">
                          <a:solidFill>
                            <a:schemeClr val="dk1"/>
                          </a:solidFill>
                          <a:latin typeface="Arial" panose="020B0604020202020204"/>
                          <a:ea typeface="微软雅黑 Light" panose="020B0502040204020203" pitchFamily="34" charset="-122"/>
                        </a:defRPr>
                      </a:lvl3pPr>
                      <a:lvl4pPr marL="1371600" algn="l" defTabSz="914400" rtl="0" eaLnBrk="1" latinLnBrk="0" hangingPunct="1">
                        <a:defRPr sz="1800" kern="1200">
                          <a:solidFill>
                            <a:schemeClr val="dk1"/>
                          </a:solidFill>
                          <a:latin typeface="Arial" panose="020B0604020202020204"/>
                          <a:ea typeface="微软雅黑 Light" panose="020B0502040204020203" pitchFamily="34" charset="-122"/>
                        </a:defRPr>
                      </a:lvl4pPr>
                      <a:lvl5pPr marL="1828800" algn="l" defTabSz="914400" rtl="0" eaLnBrk="1" latinLnBrk="0" hangingPunct="1">
                        <a:defRPr sz="1800" kern="1200">
                          <a:solidFill>
                            <a:schemeClr val="dk1"/>
                          </a:solidFill>
                          <a:latin typeface="Arial" panose="020B0604020202020204"/>
                          <a:ea typeface="微软雅黑 Light" panose="020B0502040204020203" pitchFamily="34" charset="-122"/>
                        </a:defRPr>
                      </a:lvl5pPr>
                      <a:lvl6pPr marL="2286000" algn="l" defTabSz="914400" rtl="0" eaLnBrk="1" latinLnBrk="0" hangingPunct="1">
                        <a:defRPr sz="1800" kern="1200">
                          <a:solidFill>
                            <a:schemeClr val="dk1"/>
                          </a:solidFill>
                          <a:latin typeface="Arial" panose="020B0604020202020204"/>
                          <a:ea typeface="微软雅黑 Light" panose="020B0502040204020203" pitchFamily="34" charset="-122"/>
                        </a:defRPr>
                      </a:lvl6pPr>
                      <a:lvl7pPr marL="2743200" algn="l" defTabSz="914400" rtl="0" eaLnBrk="1" latinLnBrk="0" hangingPunct="1">
                        <a:defRPr sz="1800" kern="1200">
                          <a:solidFill>
                            <a:schemeClr val="dk1"/>
                          </a:solidFill>
                          <a:latin typeface="Arial" panose="020B0604020202020204"/>
                          <a:ea typeface="微软雅黑 Light" panose="020B0502040204020203" pitchFamily="34" charset="-122"/>
                        </a:defRPr>
                      </a:lvl7pPr>
                      <a:lvl8pPr marL="3200400" algn="l" defTabSz="914400" rtl="0" eaLnBrk="1" latinLnBrk="0" hangingPunct="1">
                        <a:defRPr sz="1800" kern="1200">
                          <a:solidFill>
                            <a:schemeClr val="dk1"/>
                          </a:solidFill>
                          <a:latin typeface="Arial" panose="020B0604020202020204"/>
                          <a:ea typeface="微软雅黑 Light" panose="020B0502040204020203" pitchFamily="34" charset="-122"/>
                        </a:defRPr>
                      </a:lvl8pPr>
                      <a:lvl9pPr marL="3657600" algn="l" defTabSz="914400" rtl="0" eaLnBrk="1" latinLnBrk="0" hangingPunct="1">
                        <a:defRPr sz="1800" kern="1200">
                          <a:solidFill>
                            <a:schemeClr val="dk1"/>
                          </a:solidFill>
                          <a:latin typeface="Arial" panose="020B0604020202020204"/>
                          <a:ea typeface="微软雅黑 Light" panose="020B0502040204020203"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dirty="0">
                          <a:sym typeface="+mn-ea"/>
                        </a:rPr>
                        <a:t>Image Content-Based “Email Spam Image” Filtering.</a:t>
                      </a:r>
                      <a:r>
                        <a:rPr sz="1800" dirty="0">
                          <a:solidFill>
                            <a:schemeClr val="tx1"/>
                          </a:solidFill>
                          <a:latin typeface="HGB5_CNKI" panose="02000500000000000000" charset="-122"/>
                          <a:ea typeface="HGB5_CNKI" panose="02000500000000000000" charset="-122"/>
                          <a:sym typeface="+mn-ea"/>
                        </a:rPr>
                        <a:t> Journal of Advances in Computer Networks,</a:t>
                      </a:r>
                      <a:r>
                        <a:rPr lang="zh-CN" altLang="en-US" sz="1800" dirty="0">
                          <a:sym typeface="+mn-ea"/>
                        </a:rPr>
                        <a:t> 2014</a:t>
                      </a:r>
                      <a:endParaRPr lang="zh-CN" altLang="en-US" sz="1800" dirty="0">
                        <a:sym typeface="+mn-ea"/>
                      </a:endParaRPr>
                    </a:p>
                  </a:txBody>
                  <a:tcPr anchor="ctr">
                    <a:lnL w="12700" cmpd="sng">
                      <a:solidFill>
                        <a:srgbClr val="FFFFFF"/>
                      </a:solidFill>
                    </a:lnL>
                    <a:lnR w="12700" cmpd="sng">
                      <a:solidFill>
                        <a:srgbClr val="FFFFFF"/>
                      </a:solidFill>
                    </a:lnR>
                    <a:lnT w="6350" cap="flat" cmpd="sng" algn="ctr">
                      <a:solidFill>
                        <a:srgbClr val="000000">
                          <a:lumMod val="75000"/>
                          <a:lumOff val="25000"/>
                        </a:srgbClr>
                      </a:solidFill>
                      <a:prstDash val="solid"/>
                      <a:round/>
                      <a:headEnd type="none" w="med" len="med"/>
                      <a:tailEnd type="none" w="med" len="med"/>
                    </a:lnT>
                    <a:lnB w="6350" cap="flat" cmpd="sng" algn="ctr">
                      <a:solidFill>
                        <a:srgbClr val="000000">
                          <a:lumMod val="75000"/>
                          <a:lumOff val="25000"/>
                        </a:srgbClr>
                      </a:solidFill>
                      <a:prstDash val="solid"/>
                      <a:round/>
                      <a:headEnd type="none" w="med" len="med"/>
                      <a:tailEnd type="none" w="med" len="med"/>
                    </a:lnB>
                    <a:lnTlToBr>
                      <a:noFill/>
                    </a:lnTlToBr>
                    <a:lnBlToTr w="12700" cmpd="sng">
                      <a:noFill/>
                      <a:prstDash val="solid"/>
                    </a:lnBlToTr>
                    <a:noFill/>
                  </a:tcPr>
                </a:tc>
              </a:tr>
              <a:tr h="603319">
                <a:tc>
                  <a:txBody>
                    <a:bodyPr/>
                    <a:lstStyle>
                      <a:lvl1pPr marL="0" algn="l" defTabSz="914400" rtl="0" eaLnBrk="1" latinLnBrk="0" hangingPunct="1">
                        <a:defRPr sz="1800" kern="1200">
                          <a:solidFill>
                            <a:schemeClr val="dk1"/>
                          </a:solidFill>
                          <a:latin typeface="Arial" panose="020B0604020202020204"/>
                          <a:ea typeface="微软雅黑 Light" panose="020B0502040204020203" pitchFamily="34" charset="-122"/>
                        </a:defRPr>
                      </a:lvl1pPr>
                      <a:lvl2pPr marL="457200" algn="l" defTabSz="914400" rtl="0" eaLnBrk="1" latinLnBrk="0" hangingPunct="1">
                        <a:defRPr sz="1800" kern="1200">
                          <a:solidFill>
                            <a:schemeClr val="dk1"/>
                          </a:solidFill>
                          <a:latin typeface="Arial" panose="020B0604020202020204"/>
                          <a:ea typeface="微软雅黑 Light" panose="020B0502040204020203" pitchFamily="34" charset="-122"/>
                        </a:defRPr>
                      </a:lvl2pPr>
                      <a:lvl3pPr marL="914400" algn="l" defTabSz="914400" rtl="0" eaLnBrk="1" latinLnBrk="0" hangingPunct="1">
                        <a:defRPr sz="1800" kern="1200">
                          <a:solidFill>
                            <a:schemeClr val="dk1"/>
                          </a:solidFill>
                          <a:latin typeface="Arial" panose="020B0604020202020204"/>
                          <a:ea typeface="微软雅黑 Light" panose="020B0502040204020203" pitchFamily="34" charset="-122"/>
                        </a:defRPr>
                      </a:lvl3pPr>
                      <a:lvl4pPr marL="1371600" algn="l" defTabSz="914400" rtl="0" eaLnBrk="1" latinLnBrk="0" hangingPunct="1">
                        <a:defRPr sz="1800" kern="1200">
                          <a:solidFill>
                            <a:schemeClr val="dk1"/>
                          </a:solidFill>
                          <a:latin typeface="Arial" panose="020B0604020202020204"/>
                          <a:ea typeface="微软雅黑 Light" panose="020B0502040204020203" pitchFamily="34" charset="-122"/>
                        </a:defRPr>
                      </a:lvl4pPr>
                      <a:lvl5pPr marL="1828800" algn="l" defTabSz="914400" rtl="0" eaLnBrk="1" latinLnBrk="0" hangingPunct="1">
                        <a:defRPr sz="1800" kern="1200">
                          <a:solidFill>
                            <a:schemeClr val="dk1"/>
                          </a:solidFill>
                          <a:latin typeface="Arial" panose="020B0604020202020204"/>
                          <a:ea typeface="微软雅黑 Light" panose="020B0502040204020203" pitchFamily="34" charset="-122"/>
                        </a:defRPr>
                      </a:lvl5pPr>
                      <a:lvl6pPr marL="2286000" algn="l" defTabSz="914400" rtl="0" eaLnBrk="1" latinLnBrk="0" hangingPunct="1">
                        <a:defRPr sz="1800" kern="1200">
                          <a:solidFill>
                            <a:schemeClr val="dk1"/>
                          </a:solidFill>
                          <a:latin typeface="Arial" panose="020B0604020202020204"/>
                          <a:ea typeface="微软雅黑 Light" panose="020B0502040204020203" pitchFamily="34" charset="-122"/>
                        </a:defRPr>
                      </a:lvl6pPr>
                      <a:lvl7pPr marL="2743200" algn="l" defTabSz="914400" rtl="0" eaLnBrk="1" latinLnBrk="0" hangingPunct="1">
                        <a:defRPr sz="1800" kern="1200">
                          <a:solidFill>
                            <a:schemeClr val="dk1"/>
                          </a:solidFill>
                          <a:latin typeface="Arial" panose="020B0604020202020204"/>
                          <a:ea typeface="微软雅黑 Light" panose="020B0502040204020203" pitchFamily="34" charset="-122"/>
                        </a:defRPr>
                      </a:lvl7pPr>
                      <a:lvl8pPr marL="3200400" algn="l" defTabSz="914400" rtl="0" eaLnBrk="1" latinLnBrk="0" hangingPunct="1">
                        <a:defRPr sz="1800" kern="1200">
                          <a:solidFill>
                            <a:schemeClr val="dk1"/>
                          </a:solidFill>
                          <a:latin typeface="Arial" panose="020B0604020202020204"/>
                          <a:ea typeface="微软雅黑 Light" panose="020B0502040204020203" pitchFamily="34" charset="-122"/>
                        </a:defRPr>
                      </a:lvl8pPr>
                      <a:lvl9pPr marL="3657600" algn="l" defTabSz="914400" rtl="0" eaLnBrk="1" latinLnBrk="0" hangingPunct="1">
                        <a:defRPr sz="1800" kern="1200">
                          <a:solidFill>
                            <a:schemeClr val="dk1"/>
                          </a:solidFill>
                          <a:latin typeface="Arial" panose="020B0604020202020204"/>
                          <a:ea typeface="微软雅黑 Light" panose="020B0502040204020203"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sz="1800" dirty="0">
                          <a:sym typeface="+mn-ea"/>
                        </a:rPr>
                        <a:t>Graph-Based Spam Image Detection for Mobile Phone Spam Image Filtering</a:t>
                      </a:r>
                      <a:r>
                        <a:rPr lang="en-US" sz="1800" dirty="0">
                          <a:sym typeface="+mn-ea"/>
                        </a:rPr>
                        <a:t>.</a:t>
                      </a:r>
                      <a:r>
                        <a:rPr sz="1800" dirty="0">
                          <a:sym typeface="+mn-ea"/>
                        </a:rPr>
                        <a:t> </a:t>
                      </a:r>
                      <a:r>
                        <a:rPr sz="1800" dirty="0">
                          <a:solidFill>
                            <a:schemeClr val="tx1"/>
                          </a:solidFill>
                          <a:latin typeface="HGB5_CNKI" panose="02000500000000000000" charset="-122"/>
                          <a:ea typeface="HGB5_CNKI" panose="02000500000000000000" charset="-122"/>
                          <a:sym typeface="+mn-ea"/>
                        </a:rPr>
                        <a:t> IJSI,</a:t>
                      </a:r>
                      <a:r>
                        <a:rPr sz="1800" dirty="0">
                          <a:sym typeface="+mn-ea"/>
                        </a:rPr>
                        <a:t> 2015</a:t>
                      </a:r>
                      <a:endParaRPr sz="1800" dirty="0">
                        <a:sym typeface="+mn-ea"/>
                      </a:endParaRPr>
                    </a:p>
                  </a:txBody>
                  <a:tcPr anchor="ctr">
                    <a:lnL w="12700" cmpd="sng">
                      <a:solidFill>
                        <a:srgbClr val="FFFFFF"/>
                      </a:solidFill>
                    </a:lnL>
                    <a:lnR w="12700" cmpd="sng">
                      <a:solidFill>
                        <a:srgbClr val="FFFFFF"/>
                      </a:solidFill>
                    </a:lnR>
                    <a:lnT w="6350" cap="flat" cmpd="sng" algn="ctr">
                      <a:solidFill>
                        <a:srgbClr val="000000">
                          <a:lumMod val="75000"/>
                          <a:lumOff val="25000"/>
                        </a:srgbClr>
                      </a:solidFill>
                      <a:prstDash val="solid"/>
                      <a:round/>
                      <a:headEnd type="none" w="med" len="med"/>
                      <a:tailEnd type="none" w="med" len="med"/>
                    </a:lnT>
                    <a:lnB w="6350" cap="flat" cmpd="sng" algn="ctr">
                      <a:solidFill>
                        <a:srgbClr val="000000">
                          <a:lumMod val="75000"/>
                          <a:lumOff val="25000"/>
                        </a:srgbClr>
                      </a:solidFill>
                      <a:prstDash val="solid"/>
                      <a:round/>
                      <a:headEnd type="none" w="med" len="med"/>
                      <a:tailEnd type="none" w="med" len="med"/>
                    </a:lnB>
                    <a:lnTlToBr>
                      <a:noFill/>
                    </a:lnTlToBr>
                    <a:lnBlToTr w="12700" cmpd="sng">
                      <a:noFill/>
                      <a:prstDash val="solid"/>
                    </a:lnBlToTr>
                    <a:noFill/>
                  </a:tcPr>
                </a:tc>
              </a:tr>
              <a:tr h="603885">
                <a:tc>
                  <a:txBody>
                    <a:bodyPr/>
                    <a:lstStyle>
                      <a:lvl1pPr marL="0" algn="l" defTabSz="914400" rtl="0" eaLnBrk="1" latinLnBrk="0" hangingPunct="1">
                        <a:defRPr sz="1800" kern="1200">
                          <a:solidFill>
                            <a:schemeClr val="dk1"/>
                          </a:solidFill>
                          <a:latin typeface="Arial" panose="020B0604020202020204"/>
                          <a:ea typeface="微软雅黑 Light" panose="020B0502040204020203" pitchFamily="34" charset="-122"/>
                        </a:defRPr>
                      </a:lvl1pPr>
                      <a:lvl2pPr marL="457200" algn="l" defTabSz="914400" rtl="0" eaLnBrk="1" latinLnBrk="0" hangingPunct="1">
                        <a:defRPr sz="1800" kern="1200">
                          <a:solidFill>
                            <a:schemeClr val="dk1"/>
                          </a:solidFill>
                          <a:latin typeface="Arial" panose="020B0604020202020204"/>
                          <a:ea typeface="微软雅黑 Light" panose="020B0502040204020203" pitchFamily="34" charset="-122"/>
                        </a:defRPr>
                      </a:lvl2pPr>
                      <a:lvl3pPr marL="914400" algn="l" defTabSz="914400" rtl="0" eaLnBrk="1" latinLnBrk="0" hangingPunct="1">
                        <a:defRPr sz="1800" kern="1200">
                          <a:solidFill>
                            <a:schemeClr val="dk1"/>
                          </a:solidFill>
                          <a:latin typeface="Arial" panose="020B0604020202020204"/>
                          <a:ea typeface="微软雅黑 Light" panose="020B0502040204020203" pitchFamily="34" charset="-122"/>
                        </a:defRPr>
                      </a:lvl3pPr>
                      <a:lvl4pPr marL="1371600" algn="l" defTabSz="914400" rtl="0" eaLnBrk="1" latinLnBrk="0" hangingPunct="1">
                        <a:defRPr sz="1800" kern="1200">
                          <a:solidFill>
                            <a:schemeClr val="dk1"/>
                          </a:solidFill>
                          <a:latin typeface="Arial" panose="020B0604020202020204"/>
                          <a:ea typeface="微软雅黑 Light" panose="020B0502040204020203" pitchFamily="34" charset="-122"/>
                        </a:defRPr>
                      </a:lvl4pPr>
                      <a:lvl5pPr marL="1828800" algn="l" defTabSz="914400" rtl="0" eaLnBrk="1" latinLnBrk="0" hangingPunct="1">
                        <a:defRPr sz="1800" kern="1200">
                          <a:solidFill>
                            <a:schemeClr val="dk1"/>
                          </a:solidFill>
                          <a:latin typeface="Arial" panose="020B0604020202020204"/>
                          <a:ea typeface="微软雅黑 Light" panose="020B0502040204020203" pitchFamily="34" charset="-122"/>
                        </a:defRPr>
                      </a:lvl5pPr>
                      <a:lvl6pPr marL="2286000" algn="l" defTabSz="914400" rtl="0" eaLnBrk="1" latinLnBrk="0" hangingPunct="1">
                        <a:defRPr sz="1800" kern="1200">
                          <a:solidFill>
                            <a:schemeClr val="dk1"/>
                          </a:solidFill>
                          <a:latin typeface="Arial" panose="020B0604020202020204"/>
                          <a:ea typeface="微软雅黑 Light" panose="020B0502040204020203" pitchFamily="34" charset="-122"/>
                        </a:defRPr>
                      </a:lvl6pPr>
                      <a:lvl7pPr marL="2743200" algn="l" defTabSz="914400" rtl="0" eaLnBrk="1" latinLnBrk="0" hangingPunct="1">
                        <a:defRPr sz="1800" kern="1200">
                          <a:solidFill>
                            <a:schemeClr val="dk1"/>
                          </a:solidFill>
                          <a:latin typeface="Arial" panose="020B0604020202020204"/>
                          <a:ea typeface="微软雅黑 Light" panose="020B0502040204020203" pitchFamily="34" charset="-122"/>
                        </a:defRPr>
                      </a:lvl7pPr>
                      <a:lvl8pPr marL="3200400" algn="l" defTabSz="914400" rtl="0" eaLnBrk="1" latinLnBrk="0" hangingPunct="1">
                        <a:defRPr sz="1800" kern="1200">
                          <a:solidFill>
                            <a:schemeClr val="dk1"/>
                          </a:solidFill>
                          <a:latin typeface="Arial" panose="020B0604020202020204"/>
                          <a:ea typeface="微软雅黑 Light" panose="020B0502040204020203" pitchFamily="34" charset="-122"/>
                        </a:defRPr>
                      </a:lvl8pPr>
                      <a:lvl9pPr marL="3657600" algn="l" defTabSz="914400" rtl="0" eaLnBrk="1" latinLnBrk="0" hangingPunct="1">
                        <a:defRPr sz="1800" kern="1200">
                          <a:solidFill>
                            <a:schemeClr val="dk1"/>
                          </a:solidFill>
                          <a:latin typeface="Arial" panose="020B0604020202020204"/>
                          <a:ea typeface="微软雅黑 Light" panose="020B0502040204020203"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sz="1800" dirty="0">
                          <a:sym typeface="+mn-ea"/>
                        </a:rPr>
                        <a:t>On robust image spam filtering via comprehensive visual modeling. </a:t>
                      </a:r>
                      <a:r>
                        <a:rPr sz="1800" dirty="0">
                          <a:solidFill>
                            <a:schemeClr val="tx1"/>
                          </a:solidFill>
                          <a:latin typeface="HGB5_CNKI" panose="02000500000000000000" charset="-122"/>
                          <a:ea typeface="HGB5_CNKI" panose="02000500000000000000" charset="-122"/>
                          <a:sym typeface="+mn-ea"/>
                        </a:rPr>
                        <a:t>Pattern Recognition,</a:t>
                      </a:r>
                      <a:r>
                        <a:rPr sz="1800" dirty="0">
                          <a:sym typeface="+mn-ea"/>
                        </a:rPr>
                        <a:t> 2015</a:t>
                      </a:r>
                      <a:endParaRPr lang="en-US" dirty="0"/>
                    </a:p>
                  </a:txBody>
                  <a:tcPr anchor="ctr">
                    <a:lnL w="12700" cmpd="sng">
                      <a:solidFill>
                        <a:srgbClr val="FFFFFF"/>
                      </a:solidFill>
                    </a:lnL>
                    <a:lnR w="12700" cmpd="sng">
                      <a:solidFill>
                        <a:srgbClr val="FFFFFF"/>
                      </a:solidFill>
                    </a:lnR>
                    <a:lnT w="6350" cap="flat" cmpd="sng" algn="ctr">
                      <a:solidFill>
                        <a:srgbClr val="000000">
                          <a:lumMod val="75000"/>
                          <a:lumOff val="25000"/>
                        </a:srgbClr>
                      </a:solidFill>
                      <a:prstDash val="solid"/>
                      <a:round/>
                      <a:headEnd type="none" w="med" len="med"/>
                      <a:tailEnd type="none" w="med" len="med"/>
                    </a:lnT>
                    <a:lnB w="6350" cap="flat" cmpd="sng" algn="ctr">
                      <a:solidFill>
                        <a:srgbClr val="000000">
                          <a:lumMod val="75000"/>
                          <a:lumOff val="25000"/>
                        </a:srgbClr>
                      </a:solidFill>
                      <a:prstDash val="solid"/>
                      <a:round/>
                      <a:headEnd type="none" w="med" len="med"/>
                      <a:tailEnd type="none" w="med" len="med"/>
                    </a:lnB>
                    <a:lnTlToBr>
                      <a:noFill/>
                    </a:lnTlToBr>
                    <a:lnBlToTr w="12700" cmpd="sng">
                      <a:noFill/>
                      <a:prstDash val="solid"/>
                    </a:lnBlToTr>
                    <a:noFill/>
                  </a:tcPr>
                </a:tc>
              </a:tr>
              <a:tr h="603250">
                <a:tc>
                  <a:txBody>
                    <a:bodyPr/>
                    <a:lstStyle>
                      <a:lvl1pPr marL="0" algn="l" defTabSz="914400" rtl="0" eaLnBrk="1" latinLnBrk="0" hangingPunct="1">
                        <a:defRPr sz="1800" kern="1200">
                          <a:solidFill>
                            <a:schemeClr val="dk1"/>
                          </a:solidFill>
                          <a:latin typeface="Arial" panose="020B0604020202020204"/>
                          <a:ea typeface="微软雅黑 Light" panose="020B0502040204020203" pitchFamily="34" charset="-122"/>
                        </a:defRPr>
                      </a:lvl1pPr>
                      <a:lvl2pPr marL="457200" algn="l" defTabSz="914400" rtl="0" eaLnBrk="1" latinLnBrk="0" hangingPunct="1">
                        <a:defRPr sz="1800" kern="1200">
                          <a:solidFill>
                            <a:schemeClr val="dk1"/>
                          </a:solidFill>
                          <a:latin typeface="Arial" panose="020B0604020202020204"/>
                          <a:ea typeface="微软雅黑 Light" panose="020B0502040204020203" pitchFamily="34" charset="-122"/>
                        </a:defRPr>
                      </a:lvl2pPr>
                      <a:lvl3pPr marL="914400" algn="l" defTabSz="914400" rtl="0" eaLnBrk="1" latinLnBrk="0" hangingPunct="1">
                        <a:defRPr sz="1800" kern="1200">
                          <a:solidFill>
                            <a:schemeClr val="dk1"/>
                          </a:solidFill>
                          <a:latin typeface="Arial" panose="020B0604020202020204"/>
                          <a:ea typeface="微软雅黑 Light" panose="020B0502040204020203" pitchFamily="34" charset="-122"/>
                        </a:defRPr>
                      </a:lvl3pPr>
                      <a:lvl4pPr marL="1371600" algn="l" defTabSz="914400" rtl="0" eaLnBrk="1" latinLnBrk="0" hangingPunct="1">
                        <a:defRPr sz="1800" kern="1200">
                          <a:solidFill>
                            <a:schemeClr val="dk1"/>
                          </a:solidFill>
                          <a:latin typeface="Arial" panose="020B0604020202020204"/>
                          <a:ea typeface="微软雅黑 Light" panose="020B0502040204020203" pitchFamily="34" charset="-122"/>
                        </a:defRPr>
                      </a:lvl4pPr>
                      <a:lvl5pPr marL="1828800" algn="l" defTabSz="914400" rtl="0" eaLnBrk="1" latinLnBrk="0" hangingPunct="1">
                        <a:defRPr sz="1800" kern="1200">
                          <a:solidFill>
                            <a:schemeClr val="dk1"/>
                          </a:solidFill>
                          <a:latin typeface="Arial" panose="020B0604020202020204"/>
                          <a:ea typeface="微软雅黑 Light" panose="020B0502040204020203" pitchFamily="34" charset="-122"/>
                        </a:defRPr>
                      </a:lvl5pPr>
                      <a:lvl6pPr marL="2286000" algn="l" defTabSz="914400" rtl="0" eaLnBrk="1" latinLnBrk="0" hangingPunct="1">
                        <a:defRPr sz="1800" kern="1200">
                          <a:solidFill>
                            <a:schemeClr val="dk1"/>
                          </a:solidFill>
                          <a:latin typeface="Arial" panose="020B0604020202020204"/>
                          <a:ea typeface="微软雅黑 Light" panose="020B0502040204020203" pitchFamily="34" charset="-122"/>
                        </a:defRPr>
                      </a:lvl6pPr>
                      <a:lvl7pPr marL="2743200" algn="l" defTabSz="914400" rtl="0" eaLnBrk="1" latinLnBrk="0" hangingPunct="1">
                        <a:defRPr sz="1800" kern="1200">
                          <a:solidFill>
                            <a:schemeClr val="dk1"/>
                          </a:solidFill>
                          <a:latin typeface="Arial" panose="020B0604020202020204"/>
                          <a:ea typeface="微软雅黑 Light" panose="020B0502040204020203" pitchFamily="34" charset="-122"/>
                        </a:defRPr>
                      </a:lvl7pPr>
                      <a:lvl8pPr marL="3200400" algn="l" defTabSz="914400" rtl="0" eaLnBrk="1" latinLnBrk="0" hangingPunct="1">
                        <a:defRPr sz="1800" kern="1200">
                          <a:solidFill>
                            <a:schemeClr val="dk1"/>
                          </a:solidFill>
                          <a:latin typeface="Arial" panose="020B0604020202020204"/>
                          <a:ea typeface="微软雅黑 Light" panose="020B0502040204020203" pitchFamily="34" charset="-122"/>
                        </a:defRPr>
                      </a:lvl8pPr>
                      <a:lvl9pPr marL="3657600" algn="l" defTabSz="914400" rtl="0" eaLnBrk="1" latinLnBrk="0" hangingPunct="1">
                        <a:defRPr sz="1800" kern="1200">
                          <a:solidFill>
                            <a:schemeClr val="dk1"/>
                          </a:solidFill>
                          <a:latin typeface="Arial" panose="020B0604020202020204"/>
                          <a:ea typeface="微软雅黑 Light" panose="020B0502040204020203"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sz="1800" dirty="0">
                          <a:sym typeface="+mn-ea"/>
                        </a:rPr>
                        <a:t>Automated classification of brain images using wavelet-energy and biogeography-based optimization[J]. </a:t>
                      </a:r>
                      <a:r>
                        <a:rPr sz="1800" dirty="0">
                          <a:solidFill>
                            <a:schemeClr val="tx1"/>
                          </a:solidFill>
                          <a:latin typeface="HGB5_CNKI" panose="02000500000000000000" charset="-122"/>
                          <a:ea typeface="HGB5_CNKI" panose="02000500000000000000" charset="-122"/>
                          <a:sym typeface="+mn-ea"/>
                        </a:rPr>
                        <a:t>Multimedia Tools and Applications,</a:t>
                      </a:r>
                      <a:r>
                        <a:rPr sz="1800" dirty="0">
                          <a:sym typeface="+mn-ea"/>
                        </a:rPr>
                        <a:t> 2016</a:t>
                      </a:r>
                      <a:endParaRPr lang="zh-CN" altLang="en-US" sz="1800" dirty="0">
                        <a:sym typeface="+mn-ea"/>
                      </a:endParaRPr>
                    </a:p>
                  </a:txBody>
                  <a:tcPr anchor="ctr">
                    <a:lnL w="12700" cmpd="sng">
                      <a:solidFill>
                        <a:srgbClr val="FFFFFF"/>
                      </a:solidFill>
                    </a:lnL>
                    <a:lnR w="12700" cmpd="sng">
                      <a:solidFill>
                        <a:srgbClr val="FFFFFF"/>
                      </a:solidFill>
                    </a:lnR>
                    <a:lnT w="6350" cap="flat" cmpd="sng" algn="ctr">
                      <a:solidFill>
                        <a:srgbClr val="000000">
                          <a:lumMod val="75000"/>
                          <a:lumOff val="25000"/>
                        </a:srgbClr>
                      </a:solidFill>
                      <a:prstDash val="solid"/>
                      <a:round/>
                      <a:headEnd type="none" w="med" len="med"/>
                      <a:tailEnd type="none" w="med" len="med"/>
                    </a:lnT>
                    <a:lnB w="6350" cap="flat" cmpd="sng" algn="ctr">
                      <a:solidFill>
                        <a:srgbClr val="000000">
                          <a:lumMod val="75000"/>
                          <a:lumOff val="25000"/>
                        </a:srgbClr>
                      </a:solidFill>
                      <a:prstDash val="solid"/>
                      <a:round/>
                      <a:headEnd type="none" w="med" len="med"/>
                      <a:tailEnd type="none" w="med" len="med"/>
                    </a:lnB>
                    <a:lnTlToBr>
                      <a:noFill/>
                    </a:lnTlToBr>
                    <a:lnBlToTr w="12700" cmpd="sng">
                      <a:noFill/>
                      <a:prstDash val="solid"/>
                    </a:lnBlToTr>
                    <a:noFill/>
                  </a:tcPr>
                </a:tc>
              </a:tr>
              <a:tr h="603250">
                <a:tc>
                  <a:txBody>
                    <a:bodyPr/>
                    <a:p>
                      <a:pPr marL="0" marR="0" lvl="0" indent="0" algn="l" defTabSz="914400" rtl="0" eaLnBrk="1" fontAlgn="auto" latinLnBrk="0" hangingPunct="1">
                        <a:lnSpc>
                          <a:spcPct val="100000"/>
                        </a:lnSpc>
                        <a:spcBef>
                          <a:spcPts val="0"/>
                        </a:spcBef>
                        <a:spcAft>
                          <a:spcPts val="0"/>
                        </a:spcAft>
                        <a:buClrTx/>
                        <a:buSzTx/>
                        <a:buFontTx/>
                        <a:buNone/>
                        <a:defRPr/>
                      </a:pPr>
                      <a:r>
                        <a:rPr sz="1800" dirty="0">
                          <a:sym typeface="+mn-ea"/>
                        </a:rPr>
                        <a:t>Distributed classification for image spam detection. </a:t>
                      </a:r>
                      <a:r>
                        <a:rPr sz="1800" dirty="0">
                          <a:latin typeface="HGB5_CNKI" panose="02000500000000000000" charset="-122"/>
                          <a:ea typeface="HGB5_CNKI" panose="02000500000000000000" charset="-122"/>
                          <a:sym typeface="+mn-ea"/>
                        </a:rPr>
                        <a:t>Multimedia Tools and Applications,</a:t>
                      </a:r>
                      <a:r>
                        <a:rPr sz="1800" dirty="0">
                          <a:solidFill>
                            <a:schemeClr val="dk1"/>
                          </a:solidFill>
                          <a:latin typeface="Arial" panose="020B0604020202020204"/>
                          <a:ea typeface="微软雅黑 Light" panose="020B0502040204020203" pitchFamily="34" charset="-122"/>
                          <a:sym typeface="+mn-ea"/>
                        </a:rPr>
                        <a:t> 2018</a:t>
                      </a:r>
                      <a:endParaRPr sz="1800" dirty="0">
                        <a:solidFill>
                          <a:schemeClr val="dk1"/>
                        </a:solidFill>
                        <a:latin typeface="Arial" panose="020B0604020202020204"/>
                        <a:ea typeface="微软雅黑 Light" panose="020B0502040204020203" pitchFamily="34" charset="-122"/>
                        <a:sym typeface="+mn-ea"/>
                      </a:endParaRPr>
                    </a:p>
                  </a:txBody>
                  <a:tcPr anchor="ctr">
                    <a:lnL w="12700" cmpd="sng">
                      <a:solidFill>
                        <a:srgbClr val="FFFFFF"/>
                      </a:solidFill>
                    </a:lnL>
                    <a:lnR w="12700" cmpd="sng">
                      <a:solidFill>
                        <a:srgbClr val="FFFFFF"/>
                      </a:solidFill>
                    </a:lnR>
                    <a:lnT w="6350" cap="flat" cmpd="sng" algn="ctr">
                      <a:solidFill>
                        <a:srgbClr val="000000">
                          <a:lumMod val="75000"/>
                          <a:lumOff val="25000"/>
                        </a:srgbClr>
                      </a:solidFill>
                      <a:prstDash val="solid"/>
                      <a:round/>
                      <a:headEnd type="none" w="med" len="med"/>
                      <a:tailEnd type="none" w="med" len="med"/>
                    </a:lnT>
                    <a:lnB w="6350" cap="flat" cmpd="sng" algn="ctr">
                      <a:solidFill>
                        <a:srgbClr val="000000">
                          <a:lumMod val="75000"/>
                          <a:lumOff val="25000"/>
                        </a:srgbClr>
                      </a:solidFill>
                      <a:prstDash val="solid"/>
                      <a:round/>
                      <a:headEnd type="none" w="med" len="med"/>
                      <a:tailEnd type="none" w="med" len="med"/>
                    </a:lnB>
                    <a:lnTlToBr>
                      <a:noFill/>
                    </a:lnTlToBr>
                    <a:lnBlToTr w="12700" cmpd="sng">
                      <a:noFill/>
                      <a:prstDash val="solid"/>
                    </a:lnBlToTr>
                    <a:noFill/>
                  </a:tcPr>
                </a:tc>
              </a:tr>
            </a:tbl>
          </a:graphicData>
        </a:graphic>
      </p:graphicFrame>
    </p:spTree>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6555"/>
            <a:ext cx="8048203" cy="478155"/>
          </a:xfrm>
        </p:spPr>
        <p:txBody>
          <a:bodyPr/>
          <a:lstStyle/>
          <a:p>
            <a:r>
              <a:rPr dirty="0">
                <a:sym typeface="+mn-ea"/>
              </a:rPr>
              <a:t>数据审核应用的特点</a:t>
            </a:r>
            <a:endParaRPr lang="zh-CN" altLang="en-US" dirty="0"/>
          </a:p>
        </p:txBody>
      </p:sp>
      <p:grpSp>
        <p:nvGrpSpPr>
          <p:cNvPr id="26" name="组合 25"/>
          <p:cNvGrpSpPr/>
          <p:nvPr/>
        </p:nvGrpSpPr>
        <p:grpSpPr>
          <a:xfrm>
            <a:off x="678857" y="1518219"/>
            <a:ext cx="2160001" cy="4318673"/>
            <a:chOff x="678857" y="1565844"/>
            <a:chExt cx="2160001" cy="4318673"/>
          </a:xfrm>
        </p:grpSpPr>
        <p:sp>
          <p:nvSpPr>
            <p:cNvPr id="31" name="矩形 30"/>
            <p:cNvSpPr/>
            <p:nvPr/>
          </p:nvSpPr>
          <p:spPr>
            <a:xfrm>
              <a:off x="678857" y="2197330"/>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zh-CN" altLang="en-US"/>
            </a:p>
          </p:txBody>
        </p:sp>
        <p:sp>
          <p:nvSpPr>
            <p:cNvPr id="32" name="文本框 31"/>
            <p:cNvSpPr txBox="1"/>
            <p:nvPr/>
          </p:nvSpPr>
          <p:spPr>
            <a:xfrm>
              <a:off x="678857" y="1565844"/>
              <a:ext cx="1691640" cy="398780"/>
            </a:xfrm>
            <a:prstGeom prst="rect">
              <a:avLst/>
            </a:prstGeom>
            <a:noFill/>
          </p:spPr>
          <p:txBody>
            <a:bodyPr wrap="none" lIns="0" rtlCol="0">
              <a:spAutoFit/>
            </a:bodyPr>
            <a:lstStyle/>
            <a:p>
              <a:pPr eaLnBrk="1"/>
              <a:r>
                <a:rPr lang="zh-CN" altLang="en-US" sz="2000" b="1" spc="100" dirty="0">
                  <a:solidFill>
                    <a:schemeClr val="accent1"/>
                  </a:solidFill>
                </a:rPr>
                <a:t>过滤不良信息</a:t>
              </a:r>
              <a:endParaRPr lang="zh-CN" altLang="en-US" sz="2000" b="1" spc="100" dirty="0">
                <a:solidFill>
                  <a:schemeClr val="accent1"/>
                </a:solidFill>
              </a:endParaRPr>
            </a:p>
          </p:txBody>
        </p:sp>
        <p:sp>
          <p:nvSpPr>
            <p:cNvPr id="33" name="文本框 32"/>
            <p:cNvSpPr txBox="1"/>
            <p:nvPr/>
          </p:nvSpPr>
          <p:spPr>
            <a:xfrm>
              <a:off x="678858" y="2500706"/>
              <a:ext cx="2160000" cy="3383811"/>
            </a:xfrm>
            <a:prstGeom prst="rect">
              <a:avLst/>
            </a:prstGeom>
            <a:noFill/>
          </p:spPr>
          <p:txBody>
            <a:bodyPr wrap="square" lIns="0" rtlCol="0">
              <a:normAutofit/>
            </a:bodyPr>
            <a:lstStyle/>
            <a:p>
              <a:pPr algn="just" eaLnBrk="1">
                <a:lnSpc>
                  <a:spcPct val="150000"/>
                </a:lnSpc>
              </a:pPr>
              <a:r>
                <a:rPr lang="en-US" altLang="zh-CN" sz="1600" spc="100" dirty="0"/>
                <a:t>      </a:t>
              </a:r>
              <a:r>
                <a:rPr lang="zh-CN" altLang="en-US" sz="1600" spc="100" dirty="0"/>
                <a:t>对网络中的垃圾信息或有害信息进行过滤，如涉黄涉暴图片视频、虚假广告、不文明评论等。</a:t>
              </a:r>
              <a:endParaRPr lang="zh-CN" altLang="en-US" sz="1600" spc="100" dirty="0"/>
            </a:p>
          </p:txBody>
        </p:sp>
      </p:grpSp>
      <p:grpSp>
        <p:nvGrpSpPr>
          <p:cNvPr id="34" name="组合 33"/>
          <p:cNvGrpSpPr/>
          <p:nvPr/>
        </p:nvGrpSpPr>
        <p:grpSpPr>
          <a:xfrm>
            <a:off x="3570285" y="1518219"/>
            <a:ext cx="2160001" cy="4318673"/>
            <a:chOff x="3570285" y="1565844"/>
            <a:chExt cx="2160001" cy="4318673"/>
          </a:xfrm>
        </p:grpSpPr>
        <p:sp>
          <p:nvSpPr>
            <p:cNvPr id="35" name="矩形 34"/>
            <p:cNvSpPr/>
            <p:nvPr/>
          </p:nvSpPr>
          <p:spPr>
            <a:xfrm>
              <a:off x="3570285" y="2197330"/>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zh-CN" altLang="en-US"/>
            </a:p>
          </p:txBody>
        </p:sp>
        <p:sp>
          <p:nvSpPr>
            <p:cNvPr id="36" name="文本框 35"/>
            <p:cNvSpPr txBox="1"/>
            <p:nvPr/>
          </p:nvSpPr>
          <p:spPr>
            <a:xfrm>
              <a:off x="3570285" y="1565844"/>
              <a:ext cx="1691640" cy="398780"/>
            </a:xfrm>
            <a:prstGeom prst="rect">
              <a:avLst/>
            </a:prstGeom>
            <a:noFill/>
          </p:spPr>
          <p:txBody>
            <a:bodyPr wrap="none" lIns="0" rtlCol="0">
              <a:spAutoFit/>
            </a:bodyPr>
            <a:lstStyle/>
            <a:p>
              <a:pPr eaLnBrk="1"/>
              <a:r>
                <a:rPr lang="zh-CN" altLang="en-US" sz="2000" b="1" spc="100" dirty="0">
                  <a:solidFill>
                    <a:schemeClr val="accent1"/>
                  </a:solidFill>
                </a:rPr>
                <a:t>道德法律标准</a:t>
              </a:r>
              <a:endParaRPr lang="zh-CN" altLang="en-US" sz="2000" b="1" spc="100" dirty="0">
                <a:solidFill>
                  <a:schemeClr val="accent1"/>
                </a:solidFill>
              </a:endParaRPr>
            </a:p>
          </p:txBody>
        </p:sp>
        <p:sp>
          <p:nvSpPr>
            <p:cNvPr id="37" name="文本框 36"/>
            <p:cNvSpPr txBox="1"/>
            <p:nvPr/>
          </p:nvSpPr>
          <p:spPr>
            <a:xfrm>
              <a:off x="3570286" y="2500706"/>
              <a:ext cx="2160000" cy="3383811"/>
            </a:xfrm>
            <a:prstGeom prst="rect">
              <a:avLst/>
            </a:prstGeom>
            <a:noFill/>
          </p:spPr>
          <p:txBody>
            <a:bodyPr wrap="square" lIns="0" rtlCol="0">
              <a:normAutofit/>
            </a:bodyPr>
            <a:lstStyle/>
            <a:p>
              <a:pPr algn="just" eaLnBrk="1">
                <a:lnSpc>
                  <a:spcPct val="150000"/>
                </a:lnSpc>
              </a:pPr>
              <a:r>
                <a:rPr lang="en-US" altLang="zh-CN" sz="1600" spc="100" dirty="0"/>
                <a:t>      </a:t>
              </a:r>
              <a:r>
                <a:rPr lang="en-US" sz="1600" spc="100" dirty="0"/>
                <a:t>“</a:t>
              </a:r>
              <a:r>
                <a:rPr lang="zh-CN" altLang="en-US" sz="1600" spc="100" dirty="0"/>
                <a:t>什么是优质信息</a:t>
              </a:r>
              <a:r>
                <a:rPr lang="en-US" sz="1600" spc="100" dirty="0"/>
                <a:t>”</a:t>
              </a:r>
              <a:r>
                <a:rPr lang="zh-CN" altLang="en-US" sz="1600" spc="100" dirty="0"/>
                <a:t>依用户特点而不同，但</a:t>
              </a:r>
              <a:r>
                <a:rPr lang="en-US" altLang="zh-CN" sz="1600" spc="100" dirty="0"/>
                <a:t>“</a:t>
              </a:r>
              <a:r>
                <a:rPr lang="zh-CN" altLang="en-US" sz="1600" spc="100" dirty="0"/>
                <a:t>什么是不良信息</a:t>
              </a:r>
              <a:r>
                <a:rPr lang="en-US" altLang="zh-CN" sz="1600" spc="100" dirty="0"/>
                <a:t>”</a:t>
              </a:r>
              <a:r>
                <a:rPr lang="zh-CN" altLang="en-US" sz="1600" spc="100" dirty="0"/>
                <a:t>则由道德法律等公共标准决定。</a:t>
              </a:r>
              <a:endParaRPr lang="zh-CN" altLang="en-US" sz="1600" spc="100" dirty="0"/>
            </a:p>
          </p:txBody>
        </p:sp>
      </p:grpSp>
      <p:grpSp>
        <p:nvGrpSpPr>
          <p:cNvPr id="38" name="组合 37"/>
          <p:cNvGrpSpPr/>
          <p:nvPr/>
        </p:nvGrpSpPr>
        <p:grpSpPr>
          <a:xfrm>
            <a:off x="6461713" y="1518219"/>
            <a:ext cx="2160001" cy="4318673"/>
            <a:chOff x="6461713" y="1565844"/>
            <a:chExt cx="2160001" cy="4318673"/>
          </a:xfrm>
        </p:grpSpPr>
        <p:sp>
          <p:nvSpPr>
            <p:cNvPr id="39" name="矩形 38"/>
            <p:cNvSpPr/>
            <p:nvPr/>
          </p:nvSpPr>
          <p:spPr>
            <a:xfrm>
              <a:off x="6461713" y="2197330"/>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zh-CN" altLang="en-US"/>
            </a:p>
          </p:txBody>
        </p:sp>
        <p:sp>
          <p:nvSpPr>
            <p:cNvPr id="40" name="文本框 39"/>
            <p:cNvSpPr txBox="1"/>
            <p:nvPr/>
          </p:nvSpPr>
          <p:spPr>
            <a:xfrm>
              <a:off x="6461713" y="1565844"/>
              <a:ext cx="1958340" cy="398780"/>
            </a:xfrm>
            <a:prstGeom prst="rect">
              <a:avLst/>
            </a:prstGeom>
            <a:noFill/>
          </p:spPr>
          <p:txBody>
            <a:bodyPr wrap="none" lIns="0" rtlCol="0">
              <a:spAutoFit/>
            </a:bodyPr>
            <a:lstStyle/>
            <a:p>
              <a:pPr eaLnBrk="1"/>
              <a:r>
                <a:rPr lang="zh-CN" altLang="en-US" sz="2000" b="1" spc="100" dirty="0">
                  <a:solidFill>
                    <a:schemeClr val="accent1"/>
                  </a:solidFill>
                </a:rPr>
                <a:t>工商业应用较多</a:t>
              </a:r>
              <a:endParaRPr lang="zh-CN" altLang="en-US" sz="2000" b="1" spc="100" dirty="0">
                <a:solidFill>
                  <a:schemeClr val="accent1"/>
                </a:solidFill>
              </a:endParaRPr>
            </a:p>
          </p:txBody>
        </p:sp>
        <p:sp>
          <p:nvSpPr>
            <p:cNvPr id="41" name="文本框 40"/>
            <p:cNvSpPr txBox="1"/>
            <p:nvPr/>
          </p:nvSpPr>
          <p:spPr>
            <a:xfrm>
              <a:off x="6461714" y="2500706"/>
              <a:ext cx="2160000" cy="3383811"/>
            </a:xfrm>
            <a:prstGeom prst="rect">
              <a:avLst/>
            </a:prstGeom>
            <a:noFill/>
          </p:spPr>
          <p:txBody>
            <a:bodyPr wrap="square" lIns="0" rtlCol="0">
              <a:normAutofit/>
            </a:bodyPr>
            <a:lstStyle/>
            <a:p>
              <a:pPr algn="just" eaLnBrk="1">
                <a:lnSpc>
                  <a:spcPct val="150000"/>
                </a:lnSpc>
              </a:pPr>
              <a:r>
                <a:rPr lang="zh-CN" altLang="en-US" sz="1600" spc="100" dirty="0"/>
                <a:t>主流的数据审核软件或平台由各个互联网公司开发和维护，而学术界的相关研究分属语言图像等领域。</a:t>
              </a:r>
              <a:endParaRPr lang="zh-CN" altLang="en-US" sz="1600" spc="100" dirty="0"/>
            </a:p>
          </p:txBody>
        </p:sp>
      </p:grpSp>
      <p:grpSp>
        <p:nvGrpSpPr>
          <p:cNvPr id="42" name="组合 41"/>
          <p:cNvGrpSpPr/>
          <p:nvPr/>
        </p:nvGrpSpPr>
        <p:grpSpPr>
          <a:xfrm>
            <a:off x="9353141" y="1518219"/>
            <a:ext cx="2160001" cy="4318673"/>
            <a:chOff x="9353141" y="1565844"/>
            <a:chExt cx="2160001" cy="4318673"/>
          </a:xfrm>
        </p:grpSpPr>
        <p:sp>
          <p:nvSpPr>
            <p:cNvPr id="43" name="矩形 42"/>
            <p:cNvSpPr/>
            <p:nvPr/>
          </p:nvSpPr>
          <p:spPr>
            <a:xfrm>
              <a:off x="9353141" y="2197330"/>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zh-CN" altLang="en-US"/>
            </a:p>
          </p:txBody>
        </p:sp>
        <p:sp>
          <p:nvSpPr>
            <p:cNvPr id="44" name="文本框 43"/>
            <p:cNvSpPr txBox="1"/>
            <p:nvPr/>
          </p:nvSpPr>
          <p:spPr>
            <a:xfrm>
              <a:off x="9353141" y="1565844"/>
              <a:ext cx="1691640" cy="398780"/>
            </a:xfrm>
            <a:prstGeom prst="rect">
              <a:avLst/>
            </a:prstGeom>
            <a:noFill/>
          </p:spPr>
          <p:txBody>
            <a:bodyPr wrap="none" lIns="0" rtlCol="0">
              <a:spAutoFit/>
            </a:bodyPr>
            <a:lstStyle/>
            <a:p>
              <a:pPr eaLnBrk="1"/>
              <a:r>
                <a:rPr lang="zh-CN" altLang="en-US" sz="2000" b="1" spc="100" dirty="0">
                  <a:solidFill>
                    <a:schemeClr val="accent1"/>
                  </a:solidFill>
                </a:rPr>
                <a:t>缺乏开源程序</a:t>
              </a:r>
              <a:endParaRPr lang="zh-CN" altLang="en-US" sz="2000" b="1" spc="100" dirty="0">
                <a:solidFill>
                  <a:schemeClr val="accent1"/>
                </a:solidFill>
              </a:endParaRPr>
            </a:p>
          </p:txBody>
        </p:sp>
        <p:sp>
          <p:nvSpPr>
            <p:cNvPr id="45" name="文本框 44"/>
            <p:cNvSpPr txBox="1"/>
            <p:nvPr/>
          </p:nvSpPr>
          <p:spPr>
            <a:xfrm>
              <a:off x="9353142" y="2500706"/>
              <a:ext cx="2160000" cy="3383811"/>
            </a:xfrm>
            <a:prstGeom prst="rect">
              <a:avLst/>
            </a:prstGeom>
            <a:noFill/>
          </p:spPr>
          <p:txBody>
            <a:bodyPr wrap="square" lIns="0" rtlCol="0">
              <a:normAutofit/>
            </a:bodyPr>
            <a:lstStyle/>
            <a:p>
              <a:pPr algn="just" eaLnBrk="1">
                <a:lnSpc>
                  <a:spcPct val="150000"/>
                </a:lnSpc>
              </a:pPr>
              <a:r>
                <a:rPr lang="zh-CN" altLang="en-US" sz="1600" spc="100" dirty="0"/>
                <a:t>各个公司的审核平台是面向企业的，均无开源代码，而且只对企业提供试用服务。</a:t>
              </a:r>
              <a:endParaRPr lang="zh-CN" altLang="en-US" sz="1600" spc="100" dirty="0"/>
            </a:p>
          </p:txBody>
        </p:sp>
      </p:grpSp>
      <p:cxnSp>
        <p:nvCxnSpPr>
          <p:cNvPr id="46" name="直接连接符 45"/>
          <p:cNvCxnSpPr/>
          <p:nvPr/>
        </p:nvCxnSpPr>
        <p:spPr>
          <a:xfrm>
            <a:off x="3227985" y="1359278"/>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6091989" y="1359278"/>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8955992" y="1359278"/>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673522"/>
            <a:ext cx="10498347" cy="4093845"/>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sym typeface="+mn-ea"/>
              </a:rPr>
              <a:t>百度</a:t>
            </a:r>
            <a:r>
              <a:rPr lang="en-US" altLang="zh-CN" sz="2200" dirty="0">
                <a:latin typeface="+mn-ea"/>
                <a:sym typeface="+mn-ea"/>
              </a:rPr>
              <a:t>AI</a:t>
            </a:r>
            <a:r>
              <a:rPr lang="zh-CN" altLang="en-US" sz="2200" dirty="0">
                <a:latin typeface="+mn-ea"/>
                <a:sym typeface="+mn-ea"/>
              </a:rPr>
              <a:t>平台</a:t>
            </a:r>
            <a:endParaRPr lang="zh-CN" altLang="en-US" sz="2200" dirty="0">
              <a:latin typeface="+mn-ea"/>
            </a:endParaRPr>
          </a:p>
          <a:p>
            <a:pPr lvl="1" indent="0" algn="just" eaLnBrk="1">
              <a:lnSpc>
                <a:spcPct val="130000"/>
              </a:lnSpc>
              <a:spcBef>
                <a:spcPts val="600"/>
              </a:spcBef>
              <a:spcAft>
                <a:spcPts val="600"/>
              </a:spcAft>
              <a:buClr>
                <a:schemeClr val="tx2"/>
              </a:buClr>
              <a:buFont typeface="Wingdings" panose="05000000000000000000" pitchFamily="2" charset="2"/>
              <a:buNone/>
            </a:pPr>
            <a:r>
              <a:rPr lang="en-US" altLang="zh-CN" sz="2200" dirty="0">
                <a:latin typeface="+mn-ea"/>
                <a:sym typeface="+mn-ea"/>
              </a:rPr>
              <a:t>https://ai.baidu.com/tech/textcensoring(</a:t>
            </a:r>
            <a:r>
              <a:rPr lang="zh-CN" altLang="en-US" sz="2200" dirty="0">
                <a:latin typeface="+mn-ea"/>
                <a:sym typeface="+mn-ea"/>
              </a:rPr>
              <a:t>链接为文本审核</a:t>
            </a:r>
            <a:r>
              <a:rPr lang="en-US" altLang="zh-CN" sz="2200" dirty="0">
                <a:latin typeface="+mn-ea"/>
                <a:sym typeface="+mn-ea"/>
              </a:rPr>
              <a:t>)</a:t>
            </a:r>
            <a:endParaRPr lang="en-US" altLang="zh-CN"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sym typeface="+mn-ea"/>
              </a:rPr>
              <a:t>网易易盾</a:t>
            </a:r>
            <a:endParaRPr lang="en-US" altLang="zh-CN" sz="2200" dirty="0">
              <a:latin typeface="+mn-ea"/>
            </a:endParaRPr>
          </a:p>
          <a:p>
            <a:pPr lvl="1" indent="0" algn="just" eaLnBrk="1">
              <a:lnSpc>
                <a:spcPct val="130000"/>
              </a:lnSpc>
              <a:spcBef>
                <a:spcPts val="600"/>
              </a:spcBef>
              <a:spcAft>
                <a:spcPts val="600"/>
              </a:spcAft>
              <a:buClr>
                <a:schemeClr val="tx2"/>
              </a:buClr>
              <a:buFont typeface="Wingdings" panose="05000000000000000000" pitchFamily="2" charset="2"/>
              <a:buNone/>
            </a:pPr>
            <a:r>
              <a:rPr lang="en-US" altLang="zh-CN" sz="2200" dirty="0">
                <a:latin typeface="+mn-ea"/>
                <a:sym typeface="+mn-ea"/>
              </a:rPr>
              <a:t>https://dun.163.com/product/text-detection(</a:t>
            </a:r>
            <a:r>
              <a:rPr lang="zh-CN" altLang="en-US" sz="2200" dirty="0">
                <a:latin typeface="+mn-ea"/>
                <a:sym typeface="+mn-ea"/>
              </a:rPr>
              <a:t>同上</a:t>
            </a:r>
            <a:r>
              <a:rPr lang="en-US" altLang="zh-CN" sz="2200" dirty="0">
                <a:latin typeface="+mn-ea"/>
                <a:sym typeface="+mn-ea"/>
              </a:rPr>
              <a:t>)</a:t>
            </a:r>
            <a:endParaRPr lang="en-US" altLang="zh-CN"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sym typeface="+mn-ea"/>
              </a:rPr>
              <a:t>数美科技</a:t>
            </a:r>
            <a:endParaRPr lang="en-US" altLang="zh-CN" sz="2200" dirty="0">
              <a:latin typeface="+mn-ea"/>
            </a:endParaRPr>
          </a:p>
          <a:p>
            <a:pPr lvl="1" indent="0" algn="just" eaLnBrk="1">
              <a:lnSpc>
                <a:spcPct val="130000"/>
              </a:lnSpc>
              <a:spcBef>
                <a:spcPts val="600"/>
              </a:spcBef>
              <a:spcAft>
                <a:spcPts val="600"/>
              </a:spcAft>
              <a:buClr>
                <a:schemeClr val="tx2"/>
              </a:buClr>
              <a:buFont typeface="Wingdings" panose="05000000000000000000" pitchFamily="2" charset="2"/>
              <a:buNone/>
            </a:pPr>
            <a:r>
              <a:rPr lang="en-US" altLang="zh-CN" sz="2200" dirty="0">
                <a:latin typeface="+mn-ea"/>
                <a:sym typeface="+mn-ea"/>
              </a:rPr>
              <a:t>https://www.ishumei.com/product/tj-post-text.html(</a:t>
            </a:r>
            <a:r>
              <a:rPr lang="zh-CN" altLang="en-US" sz="2200" dirty="0">
                <a:latin typeface="+mn-ea"/>
                <a:sym typeface="+mn-ea"/>
              </a:rPr>
              <a:t>同上</a:t>
            </a:r>
            <a:r>
              <a:rPr lang="en-US" altLang="zh-CN" sz="2200" dirty="0">
                <a:latin typeface="+mn-ea"/>
                <a:sym typeface="+mn-ea"/>
              </a:rPr>
              <a:t>)</a:t>
            </a:r>
            <a:endParaRPr lang="en-US" altLang="zh-CN"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endParaRPr lang="en-US" altLang="zh-CN" sz="2200" dirty="0">
              <a:latin typeface="+mn-ea"/>
            </a:endParaRPr>
          </a:p>
        </p:txBody>
      </p:sp>
      <p:sp>
        <p:nvSpPr>
          <p:cNvPr id="9" name="标题 8"/>
          <p:cNvSpPr>
            <a:spLocks noGrp="1"/>
          </p:cNvSpPr>
          <p:nvPr>
            <p:ph type="title"/>
          </p:nvPr>
        </p:nvSpPr>
        <p:spPr>
          <a:xfrm>
            <a:off x="1173494" y="186555"/>
            <a:ext cx="8048203" cy="478155"/>
          </a:xfrm>
        </p:spPr>
        <p:txBody>
          <a:bodyPr/>
          <a:lstStyle/>
          <a:p>
            <a:r>
              <a:rPr lang="zh-CN" altLang="en-US" dirty="0"/>
              <a:t>数据审核</a:t>
            </a:r>
            <a:r>
              <a:rPr lang="en-US" altLang="zh-CN" dirty="0"/>
              <a:t>——</a:t>
            </a:r>
            <a:r>
              <a:rPr dirty="0"/>
              <a:t>主流产品介绍</a:t>
            </a:r>
            <a:endParaRPr dirty="0"/>
          </a:p>
        </p:txBody>
      </p:sp>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lang="zh-CN" altLang="en-US" dirty="0"/>
              <a:t>数据审核</a:t>
            </a:r>
            <a:r>
              <a:rPr lang="en-US" altLang="zh-CN" dirty="0"/>
              <a:t>——</a:t>
            </a:r>
            <a:r>
              <a:rPr dirty="0"/>
              <a:t>主流产品介绍</a:t>
            </a:r>
            <a:endParaRPr dirty="0"/>
          </a:p>
        </p:txBody>
      </p:sp>
      <p:grpSp>
        <p:nvGrpSpPr>
          <p:cNvPr id="2" name="组合 1"/>
          <p:cNvGrpSpPr/>
          <p:nvPr/>
        </p:nvGrpSpPr>
        <p:grpSpPr>
          <a:xfrm>
            <a:off x="1012190" y="1516208"/>
            <a:ext cx="3072130" cy="4252132"/>
            <a:chOff x="1060" y="3975"/>
            <a:chExt cx="4838" cy="6696"/>
          </a:xfrm>
        </p:grpSpPr>
        <p:sp>
          <p:nvSpPr>
            <p:cNvPr id="23" name="矩形 22"/>
            <p:cNvSpPr/>
            <p:nvPr/>
          </p:nvSpPr>
          <p:spPr>
            <a:xfrm>
              <a:off x="1060" y="3975"/>
              <a:ext cx="4838" cy="669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flipV="1">
              <a:off x="1060" y="3975"/>
              <a:ext cx="1875" cy="1875"/>
            </a:xfrm>
            <a:prstGeom prst="rtTriangl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863" y="4604"/>
              <a:ext cx="3530" cy="1025"/>
            </a:xfrm>
            <a:prstGeom prst="rect">
              <a:avLst/>
            </a:prstGeom>
            <a:noFill/>
          </p:spPr>
          <p:txBody>
            <a:bodyPr wrap="square" rtlCol="0">
              <a:spAutoFit/>
            </a:bodyPr>
            <a:lstStyle/>
            <a:p>
              <a:pPr algn="ctr">
                <a:lnSpc>
                  <a:spcPct val="130000"/>
                </a:lnSpc>
              </a:pPr>
              <a:r>
                <a:rPr lang="zh-CN" sz="2800" b="1" spc="300" dirty="0">
                  <a:solidFill>
                    <a:schemeClr val="accent1"/>
                  </a:solidFill>
                  <a:latin typeface="+mj-ea"/>
                  <a:ea typeface="+mj-ea"/>
                </a:rPr>
                <a:t>多领域</a:t>
              </a:r>
              <a:endParaRPr lang="zh-CN" sz="2800" b="1" spc="300" dirty="0">
                <a:solidFill>
                  <a:schemeClr val="accent1"/>
                </a:solidFill>
                <a:latin typeface="+mj-ea"/>
                <a:ea typeface="+mj-ea"/>
              </a:endParaRPr>
            </a:p>
          </p:txBody>
        </p:sp>
        <p:sp>
          <p:nvSpPr>
            <p:cNvPr id="26" name="文本框 25"/>
            <p:cNvSpPr txBox="1"/>
            <p:nvPr/>
          </p:nvSpPr>
          <p:spPr>
            <a:xfrm>
              <a:off x="1548" y="5858"/>
              <a:ext cx="4078" cy="2832"/>
            </a:xfrm>
            <a:prstGeom prst="rect">
              <a:avLst/>
            </a:prstGeom>
            <a:noFill/>
          </p:spPr>
          <p:txBody>
            <a:bodyPr wrap="square" lIns="0" tIns="0" rIns="0" bIns="0" rtlCol="0">
              <a:spAutoFit/>
            </a:bodyPr>
            <a:lstStyle/>
            <a:p>
              <a:pPr algn="just" eaLnBrk="1">
                <a:lnSpc>
                  <a:spcPct val="130000"/>
                </a:lnSpc>
              </a:pPr>
              <a:r>
                <a:rPr lang="zh-CN" altLang="en-US" spc="300" dirty="0"/>
                <a:t>视频审核</a:t>
              </a:r>
              <a:endParaRPr lang="zh-CN" altLang="en-US" spc="300" dirty="0"/>
            </a:p>
            <a:p>
              <a:pPr algn="just" eaLnBrk="1">
                <a:lnSpc>
                  <a:spcPct val="130000"/>
                </a:lnSpc>
              </a:pPr>
              <a:r>
                <a:rPr lang="zh-CN" altLang="en-US" spc="300" dirty="0"/>
                <a:t>图片审核</a:t>
              </a:r>
              <a:endParaRPr lang="zh-CN" altLang="en-US" spc="300" dirty="0"/>
            </a:p>
            <a:p>
              <a:pPr algn="just" eaLnBrk="1">
                <a:lnSpc>
                  <a:spcPct val="130000"/>
                </a:lnSpc>
              </a:pPr>
              <a:r>
                <a:rPr lang="zh-CN" altLang="en-US" spc="300" dirty="0"/>
                <a:t>文本审核</a:t>
              </a:r>
              <a:endParaRPr lang="zh-CN" altLang="en-US" spc="300" dirty="0"/>
            </a:p>
            <a:p>
              <a:pPr algn="just" eaLnBrk="1">
                <a:lnSpc>
                  <a:spcPct val="130000"/>
                </a:lnSpc>
              </a:pPr>
              <a:r>
                <a:rPr lang="zh-CN" altLang="en-US" spc="300" dirty="0"/>
                <a:t>语音审核</a:t>
              </a:r>
              <a:endParaRPr lang="zh-CN" altLang="en-US" spc="300" dirty="0"/>
            </a:p>
            <a:p>
              <a:pPr algn="just" eaLnBrk="1">
                <a:lnSpc>
                  <a:spcPct val="130000"/>
                </a:lnSpc>
              </a:pPr>
              <a:r>
                <a:rPr lang="en-US" altLang="zh-CN" spc="300" dirty="0"/>
                <a:t>……</a:t>
              </a:r>
              <a:endParaRPr lang="en-US" altLang="zh-CN" spc="300" dirty="0"/>
            </a:p>
          </p:txBody>
        </p:sp>
        <p:grpSp>
          <p:nvGrpSpPr>
            <p:cNvPr id="48" name="组合 47"/>
            <p:cNvGrpSpPr/>
            <p:nvPr/>
          </p:nvGrpSpPr>
          <p:grpSpPr>
            <a:xfrm>
              <a:off x="1330" y="4238"/>
              <a:ext cx="567" cy="567"/>
              <a:chOff x="6334127" y="2228854"/>
              <a:chExt cx="481013" cy="481013"/>
            </a:xfrm>
            <a:solidFill>
              <a:schemeClr val="bg1"/>
            </a:solidFill>
          </p:grpSpPr>
          <p:sp>
            <p:nvSpPr>
              <p:cNvPr id="49" name="Freeform 113"/>
              <p:cNvSpPr/>
              <p:nvPr/>
            </p:nvSpPr>
            <p:spPr bwMode="auto">
              <a:xfrm>
                <a:off x="6645277" y="2228854"/>
                <a:ext cx="169863" cy="173038"/>
              </a:xfrm>
              <a:custGeom>
                <a:avLst/>
                <a:gdLst>
                  <a:gd name="T0" fmla="*/ 4 w 45"/>
                  <a:gd name="T1" fmla="*/ 45 h 46"/>
                  <a:gd name="T2" fmla="*/ 40 w 45"/>
                  <a:gd name="T3" fmla="*/ 8 h 46"/>
                  <a:gd name="T4" fmla="*/ 40 w 45"/>
                  <a:gd name="T5" fmla="*/ 32 h 46"/>
                  <a:gd name="T6" fmla="*/ 43 w 45"/>
                  <a:gd name="T7" fmla="*/ 34 h 46"/>
                  <a:gd name="T8" fmla="*/ 45 w 45"/>
                  <a:gd name="T9" fmla="*/ 32 h 46"/>
                  <a:gd name="T10" fmla="*/ 45 w 45"/>
                  <a:gd name="T11" fmla="*/ 2 h 46"/>
                  <a:gd name="T12" fmla="*/ 43 w 45"/>
                  <a:gd name="T13" fmla="*/ 0 h 46"/>
                  <a:gd name="T14" fmla="*/ 13 w 45"/>
                  <a:gd name="T15" fmla="*/ 0 h 46"/>
                  <a:gd name="T16" fmla="*/ 11 w 45"/>
                  <a:gd name="T17" fmla="*/ 2 h 46"/>
                  <a:gd name="T18" fmla="*/ 13 w 45"/>
                  <a:gd name="T19" fmla="*/ 5 h 46"/>
                  <a:gd name="T20" fmla="*/ 37 w 45"/>
                  <a:gd name="T21" fmla="*/ 5 h 46"/>
                  <a:gd name="T22" fmla="*/ 1 w 45"/>
                  <a:gd name="T23" fmla="*/ 41 h 46"/>
                  <a:gd name="T24" fmla="*/ 0 w 45"/>
                  <a:gd name="T25" fmla="*/ 43 h 46"/>
                  <a:gd name="T26" fmla="*/ 1 w 45"/>
                  <a:gd name="T27" fmla="*/ 45 h 46"/>
                  <a:gd name="T28" fmla="*/ 4 w 45"/>
                  <a:gd name="T29"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6">
                    <a:moveTo>
                      <a:pt x="4" y="45"/>
                    </a:moveTo>
                    <a:cubicBezTo>
                      <a:pt x="40" y="8"/>
                      <a:pt x="40" y="8"/>
                      <a:pt x="40" y="8"/>
                    </a:cubicBezTo>
                    <a:cubicBezTo>
                      <a:pt x="40" y="32"/>
                      <a:pt x="40" y="32"/>
                      <a:pt x="40" y="32"/>
                    </a:cubicBezTo>
                    <a:cubicBezTo>
                      <a:pt x="40" y="33"/>
                      <a:pt x="41" y="34"/>
                      <a:pt x="43" y="34"/>
                    </a:cubicBezTo>
                    <a:cubicBezTo>
                      <a:pt x="44" y="34"/>
                      <a:pt x="45" y="33"/>
                      <a:pt x="45" y="32"/>
                    </a:cubicBezTo>
                    <a:cubicBezTo>
                      <a:pt x="45" y="2"/>
                      <a:pt x="45" y="2"/>
                      <a:pt x="45" y="2"/>
                    </a:cubicBezTo>
                    <a:cubicBezTo>
                      <a:pt x="45" y="1"/>
                      <a:pt x="44" y="0"/>
                      <a:pt x="43" y="0"/>
                    </a:cubicBezTo>
                    <a:cubicBezTo>
                      <a:pt x="13" y="0"/>
                      <a:pt x="13" y="0"/>
                      <a:pt x="13" y="0"/>
                    </a:cubicBezTo>
                    <a:cubicBezTo>
                      <a:pt x="12" y="0"/>
                      <a:pt x="11" y="1"/>
                      <a:pt x="11" y="2"/>
                    </a:cubicBezTo>
                    <a:cubicBezTo>
                      <a:pt x="11" y="4"/>
                      <a:pt x="12" y="5"/>
                      <a:pt x="13" y="5"/>
                    </a:cubicBezTo>
                    <a:cubicBezTo>
                      <a:pt x="37" y="5"/>
                      <a:pt x="37" y="5"/>
                      <a:pt x="37" y="5"/>
                    </a:cubicBezTo>
                    <a:cubicBezTo>
                      <a:pt x="1" y="41"/>
                      <a:pt x="1" y="41"/>
                      <a:pt x="1" y="41"/>
                    </a:cubicBezTo>
                    <a:cubicBezTo>
                      <a:pt x="0" y="42"/>
                      <a:pt x="0" y="42"/>
                      <a:pt x="0" y="43"/>
                    </a:cubicBezTo>
                    <a:cubicBezTo>
                      <a:pt x="0" y="44"/>
                      <a:pt x="0" y="44"/>
                      <a:pt x="1" y="45"/>
                    </a:cubicBezTo>
                    <a:cubicBezTo>
                      <a:pt x="1" y="46"/>
                      <a:pt x="3" y="46"/>
                      <a:pt x="4" y="4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50" name="Freeform 114"/>
              <p:cNvSpPr/>
              <p:nvPr/>
            </p:nvSpPr>
            <p:spPr bwMode="auto">
              <a:xfrm>
                <a:off x="6334127" y="2540004"/>
                <a:ext cx="169863" cy="169863"/>
              </a:xfrm>
              <a:custGeom>
                <a:avLst/>
                <a:gdLst>
                  <a:gd name="T0" fmla="*/ 41 w 45"/>
                  <a:gd name="T1" fmla="*/ 1 h 45"/>
                  <a:gd name="T2" fmla="*/ 5 w 45"/>
                  <a:gd name="T3" fmla="*/ 37 h 45"/>
                  <a:gd name="T4" fmla="*/ 5 w 45"/>
                  <a:gd name="T5" fmla="*/ 13 h 45"/>
                  <a:gd name="T6" fmla="*/ 2 w 45"/>
                  <a:gd name="T7" fmla="*/ 11 h 45"/>
                  <a:gd name="T8" fmla="*/ 0 w 45"/>
                  <a:gd name="T9" fmla="*/ 13 h 45"/>
                  <a:gd name="T10" fmla="*/ 0 w 45"/>
                  <a:gd name="T11" fmla="*/ 43 h 45"/>
                  <a:gd name="T12" fmla="*/ 2 w 45"/>
                  <a:gd name="T13" fmla="*/ 45 h 45"/>
                  <a:gd name="T14" fmla="*/ 32 w 45"/>
                  <a:gd name="T15" fmla="*/ 45 h 45"/>
                  <a:gd name="T16" fmla="*/ 34 w 45"/>
                  <a:gd name="T17" fmla="*/ 43 h 45"/>
                  <a:gd name="T18" fmla="*/ 32 w 45"/>
                  <a:gd name="T19" fmla="*/ 41 h 45"/>
                  <a:gd name="T20" fmla="*/ 8 w 45"/>
                  <a:gd name="T21" fmla="*/ 41 h 45"/>
                  <a:gd name="T22" fmla="*/ 44 w 45"/>
                  <a:gd name="T23" fmla="*/ 4 h 45"/>
                  <a:gd name="T24" fmla="*/ 45 w 45"/>
                  <a:gd name="T25" fmla="*/ 2 h 45"/>
                  <a:gd name="T26" fmla="*/ 44 w 45"/>
                  <a:gd name="T27" fmla="*/ 1 h 45"/>
                  <a:gd name="T28" fmla="*/ 41 w 45"/>
                  <a:gd name="T2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41" y="1"/>
                    </a:moveTo>
                    <a:cubicBezTo>
                      <a:pt x="5" y="37"/>
                      <a:pt x="5" y="37"/>
                      <a:pt x="5" y="37"/>
                    </a:cubicBezTo>
                    <a:cubicBezTo>
                      <a:pt x="5" y="13"/>
                      <a:pt x="5" y="13"/>
                      <a:pt x="5" y="13"/>
                    </a:cubicBezTo>
                    <a:cubicBezTo>
                      <a:pt x="5" y="12"/>
                      <a:pt x="4" y="11"/>
                      <a:pt x="2" y="11"/>
                    </a:cubicBezTo>
                    <a:cubicBezTo>
                      <a:pt x="1" y="11"/>
                      <a:pt x="0" y="12"/>
                      <a:pt x="0" y="13"/>
                    </a:cubicBezTo>
                    <a:cubicBezTo>
                      <a:pt x="0" y="43"/>
                      <a:pt x="0" y="43"/>
                      <a:pt x="0" y="43"/>
                    </a:cubicBezTo>
                    <a:cubicBezTo>
                      <a:pt x="0" y="44"/>
                      <a:pt x="1" y="45"/>
                      <a:pt x="2" y="45"/>
                    </a:cubicBezTo>
                    <a:cubicBezTo>
                      <a:pt x="32" y="45"/>
                      <a:pt x="32" y="45"/>
                      <a:pt x="32" y="45"/>
                    </a:cubicBezTo>
                    <a:cubicBezTo>
                      <a:pt x="33" y="45"/>
                      <a:pt x="34" y="44"/>
                      <a:pt x="34" y="43"/>
                    </a:cubicBezTo>
                    <a:cubicBezTo>
                      <a:pt x="34" y="42"/>
                      <a:pt x="33" y="41"/>
                      <a:pt x="32" y="41"/>
                    </a:cubicBezTo>
                    <a:cubicBezTo>
                      <a:pt x="8" y="41"/>
                      <a:pt x="8" y="41"/>
                      <a:pt x="8" y="41"/>
                    </a:cubicBezTo>
                    <a:cubicBezTo>
                      <a:pt x="44" y="4"/>
                      <a:pt x="44" y="4"/>
                      <a:pt x="44" y="4"/>
                    </a:cubicBezTo>
                    <a:cubicBezTo>
                      <a:pt x="45" y="4"/>
                      <a:pt x="45" y="3"/>
                      <a:pt x="45" y="2"/>
                    </a:cubicBezTo>
                    <a:cubicBezTo>
                      <a:pt x="45" y="2"/>
                      <a:pt x="45" y="1"/>
                      <a:pt x="44" y="1"/>
                    </a:cubicBezTo>
                    <a:cubicBezTo>
                      <a:pt x="44" y="0"/>
                      <a:pt x="42" y="0"/>
                      <a:pt x="41" y="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51" name="Freeform 115"/>
              <p:cNvSpPr/>
              <p:nvPr/>
            </p:nvSpPr>
            <p:spPr bwMode="auto">
              <a:xfrm>
                <a:off x="6645277" y="2540004"/>
                <a:ext cx="169863" cy="169863"/>
              </a:xfrm>
              <a:custGeom>
                <a:avLst/>
                <a:gdLst>
                  <a:gd name="T0" fmla="*/ 43 w 45"/>
                  <a:gd name="T1" fmla="*/ 11 h 45"/>
                  <a:gd name="T2" fmla="*/ 40 w 45"/>
                  <a:gd name="T3" fmla="*/ 13 h 45"/>
                  <a:gd name="T4" fmla="*/ 40 w 45"/>
                  <a:gd name="T5" fmla="*/ 37 h 45"/>
                  <a:gd name="T6" fmla="*/ 4 w 45"/>
                  <a:gd name="T7" fmla="*/ 1 h 45"/>
                  <a:gd name="T8" fmla="*/ 1 w 45"/>
                  <a:gd name="T9" fmla="*/ 1 h 45"/>
                  <a:gd name="T10" fmla="*/ 0 w 45"/>
                  <a:gd name="T11" fmla="*/ 2 h 45"/>
                  <a:gd name="T12" fmla="*/ 1 w 45"/>
                  <a:gd name="T13" fmla="*/ 4 h 45"/>
                  <a:gd name="T14" fmla="*/ 37 w 45"/>
                  <a:gd name="T15" fmla="*/ 41 h 45"/>
                  <a:gd name="T16" fmla="*/ 13 w 45"/>
                  <a:gd name="T17" fmla="*/ 41 h 45"/>
                  <a:gd name="T18" fmla="*/ 11 w 45"/>
                  <a:gd name="T19" fmla="*/ 43 h 45"/>
                  <a:gd name="T20" fmla="*/ 13 w 45"/>
                  <a:gd name="T21" fmla="*/ 45 h 45"/>
                  <a:gd name="T22" fmla="*/ 43 w 45"/>
                  <a:gd name="T23" fmla="*/ 45 h 45"/>
                  <a:gd name="T24" fmla="*/ 45 w 45"/>
                  <a:gd name="T25" fmla="*/ 43 h 45"/>
                  <a:gd name="T26" fmla="*/ 45 w 45"/>
                  <a:gd name="T27" fmla="*/ 13 h 45"/>
                  <a:gd name="T28" fmla="*/ 43 w 45"/>
                  <a:gd name="T29"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43" y="11"/>
                    </a:moveTo>
                    <a:cubicBezTo>
                      <a:pt x="41" y="11"/>
                      <a:pt x="40" y="12"/>
                      <a:pt x="40" y="13"/>
                    </a:cubicBezTo>
                    <a:cubicBezTo>
                      <a:pt x="40" y="37"/>
                      <a:pt x="40" y="37"/>
                      <a:pt x="40" y="37"/>
                    </a:cubicBezTo>
                    <a:cubicBezTo>
                      <a:pt x="4" y="1"/>
                      <a:pt x="4" y="1"/>
                      <a:pt x="4" y="1"/>
                    </a:cubicBezTo>
                    <a:cubicBezTo>
                      <a:pt x="3" y="0"/>
                      <a:pt x="1" y="0"/>
                      <a:pt x="1" y="1"/>
                    </a:cubicBezTo>
                    <a:cubicBezTo>
                      <a:pt x="0" y="1"/>
                      <a:pt x="0" y="2"/>
                      <a:pt x="0" y="2"/>
                    </a:cubicBezTo>
                    <a:cubicBezTo>
                      <a:pt x="0" y="3"/>
                      <a:pt x="0" y="4"/>
                      <a:pt x="1" y="4"/>
                    </a:cubicBezTo>
                    <a:cubicBezTo>
                      <a:pt x="37" y="41"/>
                      <a:pt x="37" y="41"/>
                      <a:pt x="37" y="41"/>
                    </a:cubicBezTo>
                    <a:cubicBezTo>
                      <a:pt x="13" y="41"/>
                      <a:pt x="13" y="41"/>
                      <a:pt x="13" y="41"/>
                    </a:cubicBezTo>
                    <a:cubicBezTo>
                      <a:pt x="12" y="41"/>
                      <a:pt x="11" y="42"/>
                      <a:pt x="11" y="43"/>
                    </a:cubicBezTo>
                    <a:cubicBezTo>
                      <a:pt x="11" y="44"/>
                      <a:pt x="12" y="45"/>
                      <a:pt x="13" y="45"/>
                    </a:cubicBezTo>
                    <a:cubicBezTo>
                      <a:pt x="43" y="45"/>
                      <a:pt x="43" y="45"/>
                      <a:pt x="43" y="45"/>
                    </a:cubicBezTo>
                    <a:cubicBezTo>
                      <a:pt x="44" y="45"/>
                      <a:pt x="45" y="44"/>
                      <a:pt x="45" y="43"/>
                    </a:cubicBezTo>
                    <a:cubicBezTo>
                      <a:pt x="45" y="13"/>
                      <a:pt x="45" y="13"/>
                      <a:pt x="45" y="13"/>
                    </a:cubicBezTo>
                    <a:cubicBezTo>
                      <a:pt x="45" y="12"/>
                      <a:pt x="44" y="11"/>
                      <a:pt x="43" y="1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52" name="Freeform 116"/>
              <p:cNvSpPr/>
              <p:nvPr/>
            </p:nvSpPr>
            <p:spPr bwMode="auto">
              <a:xfrm>
                <a:off x="6334127" y="2228854"/>
                <a:ext cx="169863" cy="173038"/>
              </a:xfrm>
              <a:custGeom>
                <a:avLst/>
                <a:gdLst>
                  <a:gd name="T0" fmla="*/ 8 w 45"/>
                  <a:gd name="T1" fmla="*/ 5 h 46"/>
                  <a:gd name="T2" fmla="*/ 32 w 45"/>
                  <a:gd name="T3" fmla="*/ 5 h 46"/>
                  <a:gd name="T4" fmla="*/ 34 w 45"/>
                  <a:gd name="T5" fmla="*/ 2 h 46"/>
                  <a:gd name="T6" fmla="*/ 32 w 45"/>
                  <a:gd name="T7" fmla="*/ 0 h 46"/>
                  <a:gd name="T8" fmla="*/ 2 w 45"/>
                  <a:gd name="T9" fmla="*/ 0 h 46"/>
                  <a:gd name="T10" fmla="*/ 0 w 45"/>
                  <a:gd name="T11" fmla="*/ 2 h 46"/>
                  <a:gd name="T12" fmla="*/ 0 w 45"/>
                  <a:gd name="T13" fmla="*/ 32 h 46"/>
                  <a:gd name="T14" fmla="*/ 2 w 45"/>
                  <a:gd name="T15" fmla="*/ 34 h 46"/>
                  <a:gd name="T16" fmla="*/ 5 w 45"/>
                  <a:gd name="T17" fmla="*/ 32 h 46"/>
                  <a:gd name="T18" fmla="*/ 5 w 45"/>
                  <a:gd name="T19" fmla="*/ 8 h 46"/>
                  <a:gd name="T20" fmla="*/ 41 w 45"/>
                  <a:gd name="T21" fmla="*/ 45 h 46"/>
                  <a:gd name="T22" fmla="*/ 44 w 45"/>
                  <a:gd name="T23" fmla="*/ 45 h 46"/>
                  <a:gd name="T24" fmla="*/ 45 w 45"/>
                  <a:gd name="T25" fmla="*/ 43 h 46"/>
                  <a:gd name="T26" fmla="*/ 44 w 45"/>
                  <a:gd name="T27" fmla="*/ 41 h 46"/>
                  <a:gd name="T28" fmla="*/ 8 w 45"/>
                  <a:gd name="T2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6">
                    <a:moveTo>
                      <a:pt x="8" y="5"/>
                    </a:moveTo>
                    <a:cubicBezTo>
                      <a:pt x="32" y="5"/>
                      <a:pt x="32" y="5"/>
                      <a:pt x="32" y="5"/>
                    </a:cubicBezTo>
                    <a:cubicBezTo>
                      <a:pt x="33" y="5"/>
                      <a:pt x="34" y="4"/>
                      <a:pt x="34" y="2"/>
                    </a:cubicBezTo>
                    <a:cubicBezTo>
                      <a:pt x="34" y="1"/>
                      <a:pt x="33" y="0"/>
                      <a:pt x="32" y="0"/>
                    </a:cubicBezTo>
                    <a:cubicBezTo>
                      <a:pt x="2" y="0"/>
                      <a:pt x="2" y="0"/>
                      <a:pt x="2" y="0"/>
                    </a:cubicBezTo>
                    <a:cubicBezTo>
                      <a:pt x="1" y="0"/>
                      <a:pt x="0" y="1"/>
                      <a:pt x="0" y="2"/>
                    </a:cubicBezTo>
                    <a:cubicBezTo>
                      <a:pt x="0" y="32"/>
                      <a:pt x="0" y="32"/>
                      <a:pt x="0" y="32"/>
                    </a:cubicBezTo>
                    <a:cubicBezTo>
                      <a:pt x="0" y="33"/>
                      <a:pt x="1" y="34"/>
                      <a:pt x="2" y="34"/>
                    </a:cubicBezTo>
                    <a:cubicBezTo>
                      <a:pt x="4" y="34"/>
                      <a:pt x="5" y="33"/>
                      <a:pt x="5" y="32"/>
                    </a:cubicBezTo>
                    <a:cubicBezTo>
                      <a:pt x="5" y="8"/>
                      <a:pt x="5" y="8"/>
                      <a:pt x="5" y="8"/>
                    </a:cubicBezTo>
                    <a:cubicBezTo>
                      <a:pt x="41" y="45"/>
                      <a:pt x="41" y="45"/>
                      <a:pt x="41" y="45"/>
                    </a:cubicBezTo>
                    <a:cubicBezTo>
                      <a:pt x="42" y="46"/>
                      <a:pt x="44" y="46"/>
                      <a:pt x="44" y="45"/>
                    </a:cubicBezTo>
                    <a:cubicBezTo>
                      <a:pt x="45" y="44"/>
                      <a:pt x="45" y="44"/>
                      <a:pt x="45" y="43"/>
                    </a:cubicBezTo>
                    <a:cubicBezTo>
                      <a:pt x="45" y="42"/>
                      <a:pt x="45" y="42"/>
                      <a:pt x="44" y="41"/>
                    </a:cubicBezTo>
                    <a:lnTo>
                      <a:pt x="8" y="5"/>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5" name="组合 4"/>
          <p:cNvGrpSpPr/>
          <p:nvPr/>
        </p:nvGrpSpPr>
        <p:grpSpPr>
          <a:xfrm>
            <a:off x="8352790" y="1516208"/>
            <a:ext cx="3072130" cy="4252132"/>
            <a:chOff x="1060" y="3975"/>
            <a:chExt cx="4838" cy="6696"/>
          </a:xfrm>
        </p:grpSpPr>
        <p:sp>
          <p:nvSpPr>
            <p:cNvPr id="6" name="矩形 5"/>
            <p:cNvSpPr/>
            <p:nvPr/>
          </p:nvSpPr>
          <p:spPr>
            <a:xfrm>
              <a:off x="1060" y="3975"/>
              <a:ext cx="4838" cy="669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V="1">
              <a:off x="1060" y="3975"/>
              <a:ext cx="1875" cy="1875"/>
            </a:xfrm>
            <a:prstGeom prst="rtTriangl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863" y="4604"/>
              <a:ext cx="3530" cy="1025"/>
            </a:xfrm>
            <a:prstGeom prst="rect">
              <a:avLst/>
            </a:prstGeom>
            <a:noFill/>
          </p:spPr>
          <p:txBody>
            <a:bodyPr wrap="square" rtlCol="0">
              <a:spAutoFit/>
            </a:bodyPr>
            <a:lstStyle/>
            <a:p>
              <a:pPr algn="ctr">
                <a:lnSpc>
                  <a:spcPct val="130000"/>
                </a:lnSpc>
              </a:pPr>
              <a:r>
                <a:rPr lang="zh-CN" sz="2800" b="1" spc="300" dirty="0">
                  <a:solidFill>
                    <a:schemeClr val="accent1"/>
                  </a:solidFill>
                  <a:latin typeface="+mj-ea"/>
                  <a:ea typeface="+mj-ea"/>
                </a:rPr>
                <a:t>多标签</a:t>
              </a:r>
              <a:endParaRPr lang="zh-CN" sz="2800" b="1" spc="300" dirty="0">
                <a:solidFill>
                  <a:schemeClr val="accent1"/>
                </a:solidFill>
                <a:latin typeface="+mj-ea"/>
                <a:ea typeface="+mj-ea"/>
              </a:endParaRPr>
            </a:p>
          </p:txBody>
        </p:sp>
        <p:sp>
          <p:nvSpPr>
            <p:cNvPr id="3" name="文本框 2"/>
            <p:cNvSpPr txBox="1"/>
            <p:nvPr/>
          </p:nvSpPr>
          <p:spPr>
            <a:xfrm>
              <a:off x="1548" y="5858"/>
              <a:ext cx="4078" cy="4531"/>
            </a:xfrm>
            <a:prstGeom prst="rect">
              <a:avLst/>
            </a:prstGeom>
            <a:noFill/>
          </p:spPr>
          <p:txBody>
            <a:bodyPr wrap="square" lIns="0" tIns="0" rIns="0" bIns="0" rtlCol="0">
              <a:spAutoFit/>
            </a:bodyPr>
            <a:lstStyle/>
            <a:p>
              <a:pPr algn="just" eaLnBrk="1">
                <a:lnSpc>
                  <a:spcPct val="130000"/>
                </a:lnSpc>
              </a:pPr>
              <a:r>
                <a:rPr lang="zh-CN" altLang="en-US" spc="300" dirty="0"/>
                <a:t>色情</a:t>
              </a:r>
              <a:r>
                <a:rPr lang="en-US" altLang="zh-CN" spc="300" dirty="0"/>
                <a:t>	</a:t>
              </a:r>
              <a:endParaRPr lang="zh-CN" altLang="en-US" spc="300" dirty="0"/>
            </a:p>
            <a:p>
              <a:pPr algn="just" eaLnBrk="1">
                <a:lnSpc>
                  <a:spcPct val="130000"/>
                </a:lnSpc>
              </a:pPr>
              <a:r>
                <a:rPr lang="zh-CN" altLang="en-US" spc="300" dirty="0"/>
                <a:t>暴恐</a:t>
              </a:r>
              <a:endParaRPr lang="zh-CN" altLang="en-US" spc="300" dirty="0"/>
            </a:p>
            <a:p>
              <a:pPr algn="just" eaLnBrk="1">
                <a:lnSpc>
                  <a:spcPct val="130000"/>
                </a:lnSpc>
              </a:pPr>
              <a:r>
                <a:rPr lang="zh-CN" altLang="en-US" spc="300" dirty="0"/>
                <a:t>政治敏感</a:t>
              </a:r>
              <a:endParaRPr lang="zh-CN" altLang="en-US" spc="300" dirty="0"/>
            </a:p>
            <a:p>
              <a:pPr algn="just" eaLnBrk="1">
                <a:lnSpc>
                  <a:spcPct val="130000"/>
                </a:lnSpc>
              </a:pPr>
              <a:r>
                <a:rPr lang="zh-CN" altLang="en-US" spc="300" dirty="0"/>
                <a:t>广告</a:t>
              </a:r>
              <a:endParaRPr lang="zh-CN" altLang="en-US" spc="300" dirty="0"/>
            </a:p>
            <a:p>
              <a:pPr algn="just" eaLnBrk="1">
                <a:lnSpc>
                  <a:spcPct val="130000"/>
                </a:lnSpc>
              </a:pPr>
              <a:r>
                <a:rPr lang="zh-CN" altLang="en-US" spc="300" dirty="0"/>
                <a:t>低质图像</a:t>
              </a:r>
              <a:endParaRPr lang="zh-CN" altLang="en-US" spc="300" dirty="0"/>
            </a:p>
            <a:p>
              <a:pPr algn="just" eaLnBrk="1">
                <a:lnSpc>
                  <a:spcPct val="130000"/>
                </a:lnSpc>
              </a:pPr>
              <a:r>
                <a:rPr lang="zh-CN" altLang="en-US" spc="300" dirty="0"/>
                <a:t>辱骂文本</a:t>
              </a:r>
              <a:endParaRPr lang="zh-CN" altLang="en-US" spc="300" dirty="0"/>
            </a:p>
            <a:p>
              <a:pPr algn="just" eaLnBrk="1">
                <a:lnSpc>
                  <a:spcPct val="130000"/>
                </a:lnSpc>
              </a:pPr>
              <a:r>
                <a:rPr lang="zh-CN" altLang="en-US" spc="300" dirty="0"/>
                <a:t>灌水文本</a:t>
              </a:r>
              <a:endParaRPr lang="zh-CN" altLang="en-US" spc="300" dirty="0"/>
            </a:p>
            <a:p>
              <a:pPr algn="just" eaLnBrk="1">
                <a:lnSpc>
                  <a:spcPct val="130000"/>
                </a:lnSpc>
              </a:pPr>
              <a:r>
                <a:rPr lang="en-US" altLang="zh-CN" spc="300" dirty="0"/>
                <a:t>……</a:t>
              </a:r>
              <a:endParaRPr lang="en-US" altLang="zh-CN" spc="300" dirty="0"/>
            </a:p>
          </p:txBody>
        </p:sp>
        <p:grpSp>
          <p:nvGrpSpPr>
            <p:cNvPr id="11" name="组合 10"/>
            <p:cNvGrpSpPr/>
            <p:nvPr/>
          </p:nvGrpSpPr>
          <p:grpSpPr>
            <a:xfrm>
              <a:off x="1330" y="4238"/>
              <a:ext cx="567" cy="567"/>
              <a:chOff x="6334127" y="2228854"/>
              <a:chExt cx="481013" cy="481013"/>
            </a:xfrm>
            <a:solidFill>
              <a:schemeClr val="bg1"/>
            </a:solidFill>
          </p:grpSpPr>
          <p:sp>
            <p:nvSpPr>
              <p:cNvPr id="12" name="Freeform 113"/>
              <p:cNvSpPr/>
              <p:nvPr/>
            </p:nvSpPr>
            <p:spPr bwMode="auto">
              <a:xfrm>
                <a:off x="6645277" y="2228854"/>
                <a:ext cx="169863" cy="173038"/>
              </a:xfrm>
              <a:custGeom>
                <a:avLst/>
                <a:gdLst>
                  <a:gd name="T0" fmla="*/ 4 w 45"/>
                  <a:gd name="T1" fmla="*/ 45 h 46"/>
                  <a:gd name="T2" fmla="*/ 40 w 45"/>
                  <a:gd name="T3" fmla="*/ 8 h 46"/>
                  <a:gd name="T4" fmla="*/ 40 w 45"/>
                  <a:gd name="T5" fmla="*/ 32 h 46"/>
                  <a:gd name="T6" fmla="*/ 43 w 45"/>
                  <a:gd name="T7" fmla="*/ 34 h 46"/>
                  <a:gd name="T8" fmla="*/ 45 w 45"/>
                  <a:gd name="T9" fmla="*/ 32 h 46"/>
                  <a:gd name="T10" fmla="*/ 45 w 45"/>
                  <a:gd name="T11" fmla="*/ 2 h 46"/>
                  <a:gd name="T12" fmla="*/ 43 w 45"/>
                  <a:gd name="T13" fmla="*/ 0 h 46"/>
                  <a:gd name="T14" fmla="*/ 13 w 45"/>
                  <a:gd name="T15" fmla="*/ 0 h 46"/>
                  <a:gd name="T16" fmla="*/ 11 w 45"/>
                  <a:gd name="T17" fmla="*/ 2 h 46"/>
                  <a:gd name="T18" fmla="*/ 13 w 45"/>
                  <a:gd name="T19" fmla="*/ 5 h 46"/>
                  <a:gd name="T20" fmla="*/ 37 w 45"/>
                  <a:gd name="T21" fmla="*/ 5 h 46"/>
                  <a:gd name="T22" fmla="*/ 1 w 45"/>
                  <a:gd name="T23" fmla="*/ 41 h 46"/>
                  <a:gd name="T24" fmla="*/ 0 w 45"/>
                  <a:gd name="T25" fmla="*/ 43 h 46"/>
                  <a:gd name="T26" fmla="*/ 1 w 45"/>
                  <a:gd name="T27" fmla="*/ 45 h 46"/>
                  <a:gd name="T28" fmla="*/ 4 w 45"/>
                  <a:gd name="T29"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6">
                    <a:moveTo>
                      <a:pt x="4" y="45"/>
                    </a:moveTo>
                    <a:cubicBezTo>
                      <a:pt x="40" y="8"/>
                      <a:pt x="40" y="8"/>
                      <a:pt x="40" y="8"/>
                    </a:cubicBezTo>
                    <a:cubicBezTo>
                      <a:pt x="40" y="32"/>
                      <a:pt x="40" y="32"/>
                      <a:pt x="40" y="32"/>
                    </a:cubicBezTo>
                    <a:cubicBezTo>
                      <a:pt x="40" y="33"/>
                      <a:pt x="41" y="34"/>
                      <a:pt x="43" y="34"/>
                    </a:cubicBezTo>
                    <a:cubicBezTo>
                      <a:pt x="44" y="34"/>
                      <a:pt x="45" y="33"/>
                      <a:pt x="45" y="32"/>
                    </a:cubicBezTo>
                    <a:cubicBezTo>
                      <a:pt x="45" y="2"/>
                      <a:pt x="45" y="2"/>
                      <a:pt x="45" y="2"/>
                    </a:cubicBezTo>
                    <a:cubicBezTo>
                      <a:pt x="45" y="1"/>
                      <a:pt x="44" y="0"/>
                      <a:pt x="43" y="0"/>
                    </a:cubicBezTo>
                    <a:cubicBezTo>
                      <a:pt x="13" y="0"/>
                      <a:pt x="13" y="0"/>
                      <a:pt x="13" y="0"/>
                    </a:cubicBezTo>
                    <a:cubicBezTo>
                      <a:pt x="12" y="0"/>
                      <a:pt x="11" y="1"/>
                      <a:pt x="11" y="2"/>
                    </a:cubicBezTo>
                    <a:cubicBezTo>
                      <a:pt x="11" y="4"/>
                      <a:pt x="12" y="5"/>
                      <a:pt x="13" y="5"/>
                    </a:cubicBezTo>
                    <a:cubicBezTo>
                      <a:pt x="37" y="5"/>
                      <a:pt x="37" y="5"/>
                      <a:pt x="37" y="5"/>
                    </a:cubicBezTo>
                    <a:cubicBezTo>
                      <a:pt x="1" y="41"/>
                      <a:pt x="1" y="41"/>
                      <a:pt x="1" y="41"/>
                    </a:cubicBezTo>
                    <a:cubicBezTo>
                      <a:pt x="0" y="42"/>
                      <a:pt x="0" y="42"/>
                      <a:pt x="0" y="43"/>
                    </a:cubicBezTo>
                    <a:cubicBezTo>
                      <a:pt x="0" y="44"/>
                      <a:pt x="0" y="44"/>
                      <a:pt x="1" y="45"/>
                    </a:cubicBezTo>
                    <a:cubicBezTo>
                      <a:pt x="1" y="46"/>
                      <a:pt x="3" y="46"/>
                      <a:pt x="4" y="4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3" name="Freeform 114"/>
              <p:cNvSpPr/>
              <p:nvPr/>
            </p:nvSpPr>
            <p:spPr bwMode="auto">
              <a:xfrm>
                <a:off x="6334127" y="2540004"/>
                <a:ext cx="169863" cy="169863"/>
              </a:xfrm>
              <a:custGeom>
                <a:avLst/>
                <a:gdLst>
                  <a:gd name="T0" fmla="*/ 41 w 45"/>
                  <a:gd name="T1" fmla="*/ 1 h 45"/>
                  <a:gd name="T2" fmla="*/ 5 w 45"/>
                  <a:gd name="T3" fmla="*/ 37 h 45"/>
                  <a:gd name="T4" fmla="*/ 5 w 45"/>
                  <a:gd name="T5" fmla="*/ 13 h 45"/>
                  <a:gd name="T6" fmla="*/ 2 w 45"/>
                  <a:gd name="T7" fmla="*/ 11 h 45"/>
                  <a:gd name="T8" fmla="*/ 0 w 45"/>
                  <a:gd name="T9" fmla="*/ 13 h 45"/>
                  <a:gd name="T10" fmla="*/ 0 w 45"/>
                  <a:gd name="T11" fmla="*/ 43 h 45"/>
                  <a:gd name="T12" fmla="*/ 2 w 45"/>
                  <a:gd name="T13" fmla="*/ 45 h 45"/>
                  <a:gd name="T14" fmla="*/ 32 w 45"/>
                  <a:gd name="T15" fmla="*/ 45 h 45"/>
                  <a:gd name="T16" fmla="*/ 34 w 45"/>
                  <a:gd name="T17" fmla="*/ 43 h 45"/>
                  <a:gd name="T18" fmla="*/ 32 w 45"/>
                  <a:gd name="T19" fmla="*/ 41 h 45"/>
                  <a:gd name="T20" fmla="*/ 8 w 45"/>
                  <a:gd name="T21" fmla="*/ 41 h 45"/>
                  <a:gd name="T22" fmla="*/ 44 w 45"/>
                  <a:gd name="T23" fmla="*/ 4 h 45"/>
                  <a:gd name="T24" fmla="*/ 45 w 45"/>
                  <a:gd name="T25" fmla="*/ 2 h 45"/>
                  <a:gd name="T26" fmla="*/ 44 w 45"/>
                  <a:gd name="T27" fmla="*/ 1 h 45"/>
                  <a:gd name="T28" fmla="*/ 41 w 45"/>
                  <a:gd name="T2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41" y="1"/>
                    </a:moveTo>
                    <a:cubicBezTo>
                      <a:pt x="5" y="37"/>
                      <a:pt x="5" y="37"/>
                      <a:pt x="5" y="37"/>
                    </a:cubicBezTo>
                    <a:cubicBezTo>
                      <a:pt x="5" y="13"/>
                      <a:pt x="5" y="13"/>
                      <a:pt x="5" y="13"/>
                    </a:cubicBezTo>
                    <a:cubicBezTo>
                      <a:pt x="5" y="12"/>
                      <a:pt x="4" y="11"/>
                      <a:pt x="2" y="11"/>
                    </a:cubicBezTo>
                    <a:cubicBezTo>
                      <a:pt x="1" y="11"/>
                      <a:pt x="0" y="12"/>
                      <a:pt x="0" y="13"/>
                    </a:cubicBezTo>
                    <a:cubicBezTo>
                      <a:pt x="0" y="43"/>
                      <a:pt x="0" y="43"/>
                      <a:pt x="0" y="43"/>
                    </a:cubicBezTo>
                    <a:cubicBezTo>
                      <a:pt x="0" y="44"/>
                      <a:pt x="1" y="45"/>
                      <a:pt x="2" y="45"/>
                    </a:cubicBezTo>
                    <a:cubicBezTo>
                      <a:pt x="32" y="45"/>
                      <a:pt x="32" y="45"/>
                      <a:pt x="32" y="45"/>
                    </a:cubicBezTo>
                    <a:cubicBezTo>
                      <a:pt x="33" y="45"/>
                      <a:pt x="34" y="44"/>
                      <a:pt x="34" y="43"/>
                    </a:cubicBezTo>
                    <a:cubicBezTo>
                      <a:pt x="34" y="42"/>
                      <a:pt x="33" y="41"/>
                      <a:pt x="32" y="41"/>
                    </a:cubicBezTo>
                    <a:cubicBezTo>
                      <a:pt x="8" y="41"/>
                      <a:pt x="8" y="41"/>
                      <a:pt x="8" y="41"/>
                    </a:cubicBezTo>
                    <a:cubicBezTo>
                      <a:pt x="44" y="4"/>
                      <a:pt x="44" y="4"/>
                      <a:pt x="44" y="4"/>
                    </a:cubicBezTo>
                    <a:cubicBezTo>
                      <a:pt x="45" y="4"/>
                      <a:pt x="45" y="3"/>
                      <a:pt x="45" y="2"/>
                    </a:cubicBezTo>
                    <a:cubicBezTo>
                      <a:pt x="45" y="2"/>
                      <a:pt x="45" y="1"/>
                      <a:pt x="44" y="1"/>
                    </a:cubicBezTo>
                    <a:cubicBezTo>
                      <a:pt x="44" y="0"/>
                      <a:pt x="42" y="0"/>
                      <a:pt x="41" y="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4" name="Freeform 115"/>
              <p:cNvSpPr/>
              <p:nvPr/>
            </p:nvSpPr>
            <p:spPr bwMode="auto">
              <a:xfrm>
                <a:off x="6645277" y="2540004"/>
                <a:ext cx="169863" cy="169863"/>
              </a:xfrm>
              <a:custGeom>
                <a:avLst/>
                <a:gdLst>
                  <a:gd name="T0" fmla="*/ 43 w 45"/>
                  <a:gd name="T1" fmla="*/ 11 h 45"/>
                  <a:gd name="T2" fmla="*/ 40 w 45"/>
                  <a:gd name="T3" fmla="*/ 13 h 45"/>
                  <a:gd name="T4" fmla="*/ 40 w 45"/>
                  <a:gd name="T5" fmla="*/ 37 h 45"/>
                  <a:gd name="T6" fmla="*/ 4 w 45"/>
                  <a:gd name="T7" fmla="*/ 1 h 45"/>
                  <a:gd name="T8" fmla="*/ 1 w 45"/>
                  <a:gd name="T9" fmla="*/ 1 h 45"/>
                  <a:gd name="T10" fmla="*/ 0 w 45"/>
                  <a:gd name="T11" fmla="*/ 2 h 45"/>
                  <a:gd name="T12" fmla="*/ 1 w 45"/>
                  <a:gd name="T13" fmla="*/ 4 h 45"/>
                  <a:gd name="T14" fmla="*/ 37 w 45"/>
                  <a:gd name="T15" fmla="*/ 41 h 45"/>
                  <a:gd name="T16" fmla="*/ 13 w 45"/>
                  <a:gd name="T17" fmla="*/ 41 h 45"/>
                  <a:gd name="T18" fmla="*/ 11 w 45"/>
                  <a:gd name="T19" fmla="*/ 43 h 45"/>
                  <a:gd name="T20" fmla="*/ 13 w 45"/>
                  <a:gd name="T21" fmla="*/ 45 h 45"/>
                  <a:gd name="T22" fmla="*/ 43 w 45"/>
                  <a:gd name="T23" fmla="*/ 45 h 45"/>
                  <a:gd name="T24" fmla="*/ 45 w 45"/>
                  <a:gd name="T25" fmla="*/ 43 h 45"/>
                  <a:gd name="T26" fmla="*/ 45 w 45"/>
                  <a:gd name="T27" fmla="*/ 13 h 45"/>
                  <a:gd name="T28" fmla="*/ 43 w 45"/>
                  <a:gd name="T29"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43" y="11"/>
                    </a:moveTo>
                    <a:cubicBezTo>
                      <a:pt x="41" y="11"/>
                      <a:pt x="40" y="12"/>
                      <a:pt x="40" y="13"/>
                    </a:cubicBezTo>
                    <a:cubicBezTo>
                      <a:pt x="40" y="37"/>
                      <a:pt x="40" y="37"/>
                      <a:pt x="40" y="37"/>
                    </a:cubicBezTo>
                    <a:cubicBezTo>
                      <a:pt x="4" y="1"/>
                      <a:pt x="4" y="1"/>
                      <a:pt x="4" y="1"/>
                    </a:cubicBezTo>
                    <a:cubicBezTo>
                      <a:pt x="3" y="0"/>
                      <a:pt x="1" y="0"/>
                      <a:pt x="1" y="1"/>
                    </a:cubicBezTo>
                    <a:cubicBezTo>
                      <a:pt x="0" y="1"/>
                      <a:pt x="0" y="2"/>
                      <a:pt x="0" y="2"/>
                    </a:cubicBezTo>
                    <a:cubicBezTo>
                      <a:pt x="0" y="3"/>
                      <a:pt x="0" y="4"/>
                      <a:pt x="1" y="4"/>
                    </a:cubicBezTo>
                    <a:cubicBezTo>
                      <a:pt x="37" y="41"/>
                      <a:pt x="37" y="41"/>
                      <a:pt x="37" y="41"/>
                    </a:cubicBezTo>
                    <a:cubicBezTo>
                      <a:pt x="13" y="41"/>
                      <a:pt x="13" y="41"/>
                      <a:pt x="13" y="41"/>
                    </a:cubicBezTo>
                    <a:cubicBezTo>
                      <a:pt x="12" y="41"/>
                      <a:pt x="11" y="42"/>
                      <a:pt x="11" y="43"/>
                    </a:cubicBezTo>
                    <a:cubicBezTo>
                      <a:pt x="11" y="44"/>
                      <a:pt x="12" y="45"/>
                      <a:pt x="13" y="45"/>
                    </a:cubicBezTo>
                    <a:cubicBezTo>
                      <a:pt x="43" y="45"/>
                      <a:pt x="43" y="45"/>
                      <a:pt x="43" y="45"/>
                    </a:cubicBezTo>
                    <a:cubicBezTo>
                      <a:pt x="44" y="45"/>
                      <a:pt x="45" y="44"/>
                      <a:pt x="45" y="43"/>
                    </a:cubicBezTo>
                    <a:cubicBezTo>
                      <a:pt x="45" y="13"/>
                      <a:pt x="45" y="13"/>
                      <a:pt x="45" y="13"/>
                    </a:cubicBezTo>
                    <a:cubicBezTo>
                      <a:pt x="45" y="12"/>
                      <a:pt x="44" y="11"/>
                      <a:pt x="43" y="1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116"/>
              <p:cNvSpPr/>
              <p:nvPr/>
            </p:nvSpPr>
            <p:spPr bwMode="auto">
              <a:xfrm>
                <a:off x="6334127" y="2228854"/>
                <a:ext cx="169863" cy="173038"/>
              </a:xfrm>
              <a:custGeom>
                <a:avLst/>
                <a:gdLst>
                  <a:gd name="T0" fmla="*/ 8 w 45"/>
                  <a:gd name="T1" fmla="*/ 5 h 46"/>
                  <a:gd name="T2" fmla="*/ 32 w 45"/>
                  <a:gd name="T3" fmla="*/ 5 h 46"/>
                  <a:gd name="T4" fmla="*/ 34 w 45"/>
                  <a:gd name="T5" fmla="*/ 2 h 46"/>
                  <a:gd name="T6" fmla="*/ 32 w 45"/>
                  <a:gd name="T7" fmla="*/ 0 h 46"/>
                  <a:gd name="T8" fmla="*/ 2 w 45"/>
                  <a:gd name="T9" fmla="*/ 0 h 46"/>
                  <a:gd name="T10" fmla="*/ 0 w 45"/>
                  <a:gd name="T11" fmla="*/ 2 h 46"/>
                  <a:gd name="T12" fmla="*/ 0 w 45"/>
                  <a:gd name="T13" fmla="*/ 32 h 46"/>
                  <a:gd name="T14" fmla="*/ 2 w 45"/>
                  <a:gd name="T15" fmla="*/ 34 h 46"/>
                  <a:gd name="T16" fmla="*/ 5 w 45"/>
                  <a:gd name="T17" fmla="*/ 32 h 46"/>
                  <a:gd name="T18" fmla="*/ 5 w 45"/>
                  <a:gd name="T19" fmla="*/ 8 h 46"/>
                  <a:gd name="T20" fmla="*/ 41 w 45"/>
                  <a:gd name="T21" fmla="*/ 45 h 46"/>
                  <a:gd name="T22" fmla="*/ 44 w 45"/>
                  <a:gd name="T23" fmla="*/ 45 h 46"/>
                  <a:gd name="T24" fmla="*/ 45 w 45"/>
                  <a:gd name="T25" fmla="*/ 43 h 46"/>
                  <a:gd name="T26" fmla="*/ 44 w 45"/>
                  <a:gd name="T27" fmla="*/ 41 h 46"/>
                  <a:gd name="T28" fmla="*/ 8 w 45"/>
                  <a:gd name="T2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6">
                    <a:moveTo>
                      <a:pt x="8" y="5"/>
                    </a:moveTo>
                    <a:cubicBezTo>
                      <a:pt x="32" y="5"/>
                      <a:pt x="32" y="5"/>
                      <a:pt x="32" y="5"/>
                    </a:cubicBezTo>
                    <a:cubicBezTo>
                      <a:pt x="33" y="5"/>
                      <a:pt x="34" y="4"/>
                      <a:pt x="34" y="2"/>
                    </a:cubicBezTo>
                    <a:cubicBezTo>
                      <a:pt x="34" y="1"/>
                      <a:pt x="33" y="0"/>
                      <a:pt x="32" y="0"/>
                    </a:cubicBezTo>
                    <a:cubicBezTo>
                      <a:pt x="2" y="0"/>
                      <a:pt x="2" y="0"/>
                      <a:pt x="2" y="0"/>
                    </a:cubicBezTo>
                    <a:cubicBezTo>
                      <a:pt x="1" y="0"/>
                      <a:pt x="0" y="1"/>
                      <a:pt x="0" y="2"/>
                    </a:cubicBezTo>
                    <a:cubicBezTo>
                      <a:pt x="0" y="32"/>
                      <a:pt x="0" y="32"/>
                      <a:pt x="0" y="32"/>
                    </a:cubicBezTo>
                    <a:cubicBezTo>
                      <a:pt x="0" y="33"/>
                      <a:pt x="1" y="34"/>
                      <a:pt x="2" y="34"/>
                    </a:cubicBezTo>
                    <a:cubicBezTo>
                      <a:pt x="4" y="34"/>
                      <a:pt x="5" y="33"/>
                      <a:pt x="5" y="32"/>
                    </a:cubicBezTo>
                    <a:cubicBezTo>
                      <a:pt x="5" y="8"/>
                      <a:pt x="5" y="8"/>
                      <a:pt x="5" y="8"/>
                    </a:cubicBezTo>
                    <a:cubicBezTo>
                      <a:pt x="41" y="45"/>
                      <a:pt x="41" y="45"/>
                      <a:pt x="41" y="45"/>
                    </a:cubicBezTo>
                    <a:cubicBezTo>
                      <a:pt x="42" y="46"/>
                      <a:pt x="44" y="46"/>
                      <a:pt x="44" y="45"/>
                    </a:cubicBezTo>
                    <a:cubicBezTo>
                      <a:pt x="45" y="44"/>
                      <a:pt x="45" y="44"/>
                      <a:pt x="45" y="43"/>
                    </a:cubicBezTo>
                    <a:cubicBezTo>
                      <a:pt x="45" y="42"/>
                      <a:pt x="45" y="42"/>
                      <a:pt x="44" y="41"/>
                    </a:cubicBezTo>
                    <a:lnTo>
                      <a:pt x="8" y="5"/>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7" name="组合 16"/>
          <p:cNvGrpSpPr/>
          <p:nvPr/>
        </p:nvGrpSpPr>
        <p:grpSpPr>
          <a:xfrm>
            <a:off x="4578156" y="1516208"/>
            <a:ext cx="3035494" cy="4252132"/>
            <a:chOff x="6877" y="2388"/>
            <a:chExt cx="4780" cy="6696"/>
          </a:xfrm>
        </p:grpSpPr>
        <p:sp>
          <p:nvSpPr>
            <p:cNvPr id="27" name="矩形 26"/>
            <p:cNvSpPr/>
            <p:nvPr/>
          </p:nvSpPr>
          <p:spPr>
            <a:xfrm>
              <a:off x="6877" y="2388"/>
              <a:ext cx="4780" cy="669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直角三角形 20"/>
            <p:cNvSpPr/>
            <p:nvPr/>
          </p:nvSpPr>
          <p:spPr>
            <a:xfrm flipV="1">
              <a:off x="6877" y="2388"/>
              <a:ext cx="1875" cy="1875"/>
            </a:xfrm>
            <a:prstGeom prst="rtTriangl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7647" y="3017"/>
              <a:ext cx="3530" cy="1025"/>
            </a:xfrm>
            <a:prstGeom prst="rect">
              <a:avLst/>
            </a:prstGeom>
            <a:noFill/>
          </p:spPr>
          <p:txBody>
            <a:bodyPr wrap="square" rtlCol="0">
              <a:spAutoFit/>
            </a:bodyPr>
            <a:lstStyle/>
            <a:p>
              <a:pPr algn="ctr">
                <a:lnSpc>
                  <a:spcPct val="130000"/>
                </a:lnSpc>
              </a:pPr>
              <a:r>
                <a:rPr lang="zh-CN" sz="2800" b="1" spc="300" dirty="0">
                  <a:solidFill>
                    <a:schemeClr val="accent4"/>
                  </a:solidFill>
                  <a:latin typeface="+mj-ea"/>
                  <a:ea typeface="+mj-ea"/>
                </a:rPr>
                <a:t>多算法</a:t>
              </a:r>
              <a:endParaRPr lang="zh-CN" sz="2800" b="1" spc="300" dirty="0">
                <a:solidFill>
                  <a:schemeClr val="accent4"/>
                </a:solidFill>
                <a:latin typeface="+mj-ea"/>
                <a:ea typeface="+mj-ea"/>
              </a:endParaRPr>
            </a:p>
          </p:txBody>
        </p:sp>
        <p:sp>
          <p:nvSpPr>
            <p:cNvPr id="29" name="文本框 28"/>
            <p:cNvSpPr txBox="1"/>
            <p:nvPr/>
          </p:nvSpPr>
          <p:spPr>
            <a:xfrm>
              <a:off x="7365" y="4271"/>
              <a:ext cx="4019" cy="3398"/>
            </a:xfrm>
            <a:prstGeom prst="rect">
              <a:avLst/>
            </a:prstGeom>
            <a:noFill/>
          </p:spPr>
          <p:txBody>
            <a:bodyPr wrap="square" lIns="0" tIns="0" rIns="0" bIns="0" rtlCol="0">
              <a:spAutoFit/>
            </a:bodyPr>
            <a:lstStyle/>
            <a:p>
              <a:pPr algn="just" eaLnBrk="1">
                <a:lnSpc>
                  <a:spcPct val="130000"/>
                </a:lnSpc>
              </a:pPr>
              <a:r>
                <a:rPr lang="zh-CN" altLang="en-US" spc="300" dirty="0"/>
                <a:t>词向量</a:t>
              </a:r>
              <a:endParaRPr lang="zh-CN" altLang="en-US" spc="300" dirty="0"/>
            </a:p>
            <a:p>
              <a:pPr algn="just" eaLnBrk="1">
                <a:lnSpc>
                  <a:spcPct val="130000"/>
                </a:lnSpc>
              </a:pPr>
              <a:r>
                <a:rPr lang="zh-CN" altLang="en-US" spc="300" dirty="0"/>
                <a:t>内容变种识别</a:t>
              </a:r>
              <a:endParaRPr lang="zh-CN" altLang="en-US" spc="300" dirty="0"/>
            </a:p>
            <a:p>
              <a:pPr algn="just" eaLnBrk="1">
                <a:lnSpc>
                  <a:spcPct val="130000"/>
                </a:lnSpc>
              </a:pPr>
              <a:r>
                <a:rPr lang="en-US" altLang="zh-CN" spc="300" dirty="0"/>
                <a:t>OCR</a:t>
              </a:r>
              <a:endParaRPr lang="en-US" altLang="zh-CN" spc="300" dirty="0"/>
            </a:p>
            <a:p>
              <a:pPr algn="just" eaLnBrk="1">
                <a:lnSpc>
                  <a:spcPct val="130000"/>
                </a:lnSpc>
              </a:pPr>
              <a:r>
                <a:rPr lang="zh-CN" altLang="en-US" spc="300" dirty="0"/>
                <a:t>人脸识别</a:t>
              </a:r>
              <a:endParaRPr lang="zh-CN" altLang="en-US" spc="300" dirty="0"/>
            </a:p>
            <a:p>
              <a:pPr algn="just" eaLnBrk="1">
                <a:lnSpc>
                  <a:spcPct val="130000"/>
                </a:lnSpc>
              </a:pPr>
              <a:r>
                <a:rPr lang="zh-CN" altLang="en-US" spc="300" dirty="0"/>
                <a:t>行为识别</a:t>
              </a:r>
              <a:endParaRPr lang="zh-CN" altLang="en-US" spc="300" dirty="0"/>
            </a:p>
            <a:p>
              <a:pPr algn="just" eaLnBrk="1">
                <a:lnSpc>
                  <a:spcPct val="130000"/>
                </a:lnSpc>
              </a:pPr>
              <a:r>
                <a:rPr lang="en-US" altLang="zh-CN" spc="300" dirty="0"/>
                <a:t>……</a:t>
              </a:r>
              <a:endParaRPr lang="en-US" altLang="zh-CN" spc="300" dirty="0"/>
            </a:p>
          </p:txBody>
        </p:sp>
        <p:grpSp>
          <p:nvGrpSpPr>
            <p:cNvPr id="30" name="组合 29"/>
            <p:cNvGrpSpPr/>
            <p:nvPr/>
          </p:nvGrpSpPr>
          <p:grpSpPr>
            <a:xfrm>
              <a:off x="7142" y="2651"/>
              <a:ext cx="567" cy="567"/>
              <a:chOff x="7296152" y="2228854"/>
              <a:chExt cx="479426" cy="481013"/>
            </a:xfrm>
            <a:solidFill>
              <a:schemeClr val="bg1"/>
            </a:solidFill>
          </p:grpSpPr>
          <p:sp>
            <p:nvSpPr>
              <p:cNvPr id="31" name="Freeform 109"/>
              <p:cNvSpPr/>
              <p:nvPr/>
            </p:nvSpPr>
            <p:spPr bwMode="auto">
              <a:xfrm>
                <a:off x="7607303" y="2228854"/>
                <a:ext cx="168275" cy="168275"/>
              </a:xfrm>
              <a:custGeom>
                <a:avLst/>
                <a:gdLst>
                  <a:gd name="T0" fmla="*/ 2 w 45"/>
                  <a:gd name="T1" fmla="*/ 45 h 45"/>
                  <a:gd name="T2" fmla="*/ 32 w 45"/>
                  <a:gd name="T3" fmla="*/ 45 h 45"/>
                  <a:gd name="T4" fmla="*/ 34 w 45"/>
                  <a:gd name="T5" fmla="*/ 43 h 45"/>
                  <a:gd name="T6" fmla="*/ 32 w 45"/>
                  <a:gd name="T7" fmla="*/ 41 h 45"/>
                  <a:gd name="T8" fmla="*/ 8 w 45"/>
                  <a:gd name="T9" fmla="*/ 41 h 45"/>
                  <a:gd name="T10" fmla="*/ 44 w 45"/>
                  <a:gd name="T11" fmla="*/ 4 h 45"/>
                  <a:gd name="T12" fmla="*/ 44 w 45"/>
                  <a:gd name="T13" fmla="*/ 1 h 45"/>
                  <a:gd name="T14" fmla="*/ 41 w 45"/>
                  <a:gd name="T15" fmla="*/ 1 h 45"/>
                  <a:gd name="T16" fmla="*/ 4 w 45"/>
                  <a:gd name="T17" fmla="*/ 38 h 45"/>
                  <a:gd name="T18" fmla="*/ 4 w 45"/>
                  <a:gd name="T19" fmla="*/ 13 h 45"/>
                  <a:gd name="T20" fmla="*/ 2 w 45"/>
                  <a:gd name="T21" fmla="*/ 11 h 45"/>
                  <a:gd name="T22" fmla="*/ 0 w 45"/>
                  <a:gd name="T23" fmla="*/ 13 h 45"/>
                  <a:gd name="T24" fmla="*/ 0 w 45"/>
                  <a:gd name="T25" fmla="*/ 43 h 45"/>
                  <a:gd name="T26" fmla="*/ 2 w 45"/>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5">
                    <a:moveTo>
                      <a:pt x="2" y="45"/>
                    </a:moveTo>
                    <a:cubicBezTo>
                      <a:pt x="32" y="45"/>
                      <a:pt x="32" y="45"/>
                      <a:pt x="32" y="45"/>
                    </a:cubicBezTo>
                    <a:cubicBezTo>
                      <a:pt x="33" y="45"/>
                      <a:pt x="34" y="44"/>
                      <a:pt x="34" y="43"/>
                    </a:cubicBezTo>
                    <a:cubicBezTo>
                      <a:pt x="34" y="42"/>
                      <a:pt x="33" y="41"/>
                      <a:pt x="32" y="41"/>
                    </a:cubicBezTo>
                    <a:cubicBezTo>
                      <a:pt x="8" y="41"/>
                      <a:pt x="8" y="41"/>
                      <a:pt x="8" y="41"/>
                    </a:cubicBezTo>
                    <a:cubicBezTo>
                      <a:pt x="44" y="4"/>
                      <a:pt x="44" y="4"/>
                      <a:pt x="44" y="4"/>
                    </a:cubicBezTo>
                    <a:cubicBezTo>
                      <a:pt x="45" y="3"/>
                      <a:pt x="45" y="2"/>
                      <a:pt x="44" y="1"/>
                    </a:cubicBezTo>
                    <a:cubicBezTo>
                      <a:pt x="43" y="0"/>
                      <a:pt x="42" y="0"/>
                      <a:pt x="41" y="1"/>
                    </a:cubicBezTo>
                    <a:cubicBezTo>
                      <a:pt x="4" y="38"/>
                      <a:pt x="4" y="38"/>
                      <a:pt x="4" y="38"/>
                    </a:cubicBezTo>
                    <a:cubicBezTo>
                      <a:pt x="4" y="13"/>
                      <a:pt x="4" y="13"/>
                      <a:pt x="4" y="13"/>
                    </a:cubicBezTo>
                    <a:cubicBezTo>
                      <a:pt x="4" y="12"/>
                      <a:pt x="3" y="11"/>
                      <a:pt x="2" y="11"/>
                    </a:cubicBezTo>
                    <a:cubicBezTo>
                      <a:pt x="1" y="11"/>
                      <a:pt x="0" y="12"/>
                      <a:pt x="0" y="13"/>
                    </a:cubicBezTo>
                    <a:cubicBezTo>
                      <a:pt x="0" y="43"/>
                      <a:pt x="0" y="43"/>
                      <a:pt x="0" y="43"/>
                    </a:cubicBezTo>
                    <a:cubicBezTo>
                      <a:pt x="0" y="44"/>
                      <a:pt x="1" y="45"/>
                      <a:pt x="2" y="4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6" name="Freeform 110"/>
              <p:cNvSpPr/>
              <p:nvPr/>
            </p:nvSpPr>
            <p:spPr bwMode="auto">
              <a:xfrm>
                <a:off x="7296152" y="2540004"/>
                <a:ext cx="168275" cy="169863"/>
              </a:xfrm>
              <a:custGeom>
                <a:avLst/>
                <a:gdLst>
                  <a:gd name="T0" fmla="*/ 43 w 45"/>
                  <a:gd name="T1" fmla="*/ 0 h 45"/>
                  <a:gd name="T2" fmla="*/ 13 w 45"/>
                  <a:gd name="T3" fmla="*/ 0 h 45"/>
                  <a:gd name="T4" fmla="*/ 11 w 45"/>
                  <a:gd name="T5" fmla="*/ 2 h 45"/>
                  <a:gd name="T6" fmla="*/ 13 w 45"/>
                  <a:gd name="T7" fmla="*/ 5 h 45"/>
                  <a:gd name="T8" fmla="*/ 37 w 45"/>
                  <a:gd name="T9" fmla="*/ 5 h 45"/>
                  <a:gd name="T10" fmla="*/ 1 w 45"/>
                  <a:gd name="T11" fmla="*/ 41 h 45"/>
                  <a:gd name="T12" fmla="*/ 0 w 45"/>
                  <a:gd name="T13" fmla="*/ 43 h 45"/>
                  <a:gd name="T14" fmla="*/ 1 w 45"/>
                  <a:gd name="T15" fmla="*/ 45 h 45"/>
                  <a:gd name="T16" fmla="*/ 4 w 45"/>
                  <a:gd name="T17" fmla="*/ 45 h 45"/>
                  <a:gd name="T18" fmla="*/ 41 w 45"/>
                  <a:gd name="T19" fmla="*/ 8 h 45"/>
                  <a:gd name="T20" fmla="*/ 41 w 45"/>
                  <a:gd name="T21" fmla="*/ 32 h 45"/>
                  <a:gd name="T22" fmla="*/ 43 w 45"/>
                  <a:gd name="T23" fmla="*/ 34 h 45"/>
                  <a:gd name="T24" fmla="*/ 45 w 45"/>
                  <a:gd name="T25" fmla="*/ 32 h 45"/>
                  <a:gd name="T26" fmla="*/ 45 w 45"/>
                  <a:gd name="T27" fmla="*/ 2 h 45"/>
                  <a:gd name="T28" fmla="*/ 43 w 45"/>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43" y="0"/>
                    </a:moveTo>
                    <a:cubicBezTo>
                      <a:pt x="13" y="0"/>
                      <a:pt x="13" y="0"/>
                      <a:pt x="13" y="0"/>
                    </a:cubicBezTo>
                    <a:cubicBezTo>
                      <a:pt x="12" y="0"/>
                      <a:pt x="11" y="1"/>
                      <a:pt x="11" y="2"/>
                    </a:cubicBezTo>
                    <a:cubicBezTo>
                      <a:pt x="11" y="4"/>
                      <a:pt x="12" y="5"/>
                      <a:pt x="13" y="5"/>
                    </a:cubicBezTo>
                    <a:cubicBezTo>
                      <a:pt x="37" y="5"/>
                      <a:pt x="37" y="5"/>
                      <a:pt x="37" y="5"/>
                    </a:cubicBezTo>
                    <a:cubicBezTo>
                      <a:pt x="1" y="41"/>
                      <a:pt x="1" y="41"/>
                      <a:pt x="1" y="41"/>
                    </a:cubicBezTo>
                    <a:cubicBezTo>
                      <a:pt x="0" y="42"/>
                      <a:pt x="0" y="42"/>
                      <a:pt x="0" y="43"/>
                    </a:cubicBezTo>
                    <a:cubicBezTo>
                      <a:pt x="0" y="44"/>
                      <a:pt x="0" y="44"/>
                      <a:pt x="1" y="45"/>
                    </a:cubicBezTo>
                    <a:cubicBezTo>
                      <a:pt x="2" y="45"/>
                      <a:pt x="3" y="45"/>
                      <a:pt x="4" y="45"/>
                    </a:cubicBezTo>
                    <a:cubicBezTo>
                      <a:pt x="41" y="8"/>
                      <a:pt x="41" y="8"/>
                      <a:pt x="41" y="8"/>
                    </a:cubicBezTo>
                    <a:cubicBezTo>
                      <a:pt x="41" y="32"/>
                      <a:pt x="41" y="32"/>
                      <a:pt x="41" y="32"/>
                    </a:cubicBezTo>
                    <a:cubicBezTo>
                      <a:pt x="41" y="33"/>
                      <a:pt x="42" y="34"/>
                      <a:pt x="43" y="34"/>
                    </a:cubicBezTo>
                    <a:cubicBezTo>
                      <a:pt x="44" y="34"/>
                      <a:pt x="45" y="33"/>
                      <a:pt x="45" y="32"/>
                    </a:cubicBezTo>
                    <a:cubicBezTo>
                      <a:pt x="45" y="2"/>
                      <a:pt x="45" y="2"/>
                      <a:pt x="45" y="2"/>
                    </a:cubicBezTo>
                    <a:cubicBezTo>
                      <a:pt x="45" y="1"/>
                      <a:pt x="44" y="0"/>
                      <a:pt x="43"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6" name="Freeform 111"/>
              <p:cNvSpPr/>
              <p:nvPr/>
            </p:nvSpPr>
            <p:spPr bwMode="auto">
              <a:xfrm>
                <a:off x="7607303" y="2540004"/>
                <a:ext cx="168275" cy="169863"/>
              </a:xfrm>
              <a:custGeom>
                <a:avLst/>
                <a:gdLst>
                  <a:gd name="T0" fmla="*/ 8 w 45"/>
                  <a:gd name="T1" fmla="*/ 5 h 45"/>
                  <a:gd name="T2" fmla="*/ 32 w 45"/>
                  <a:gd name="T3" fmla="*/ 5 h 45"/>
                  <a:gd name="T4" fmla="*/ 34 w 45"/>
                  <a:gd name="T5" fmla="*/ 2 h 45"/>
                  <a:gd name="T6" fmla="*/ 32 w 45"/>
                  <a:gd name="T7" fmla="*/ 0 h 45"/>
                  <a:gd name="T8" fmla="*/ 2 w 45"/>
                  <a:gd name="T9" fmla="*/ 0 h 45"/>
                  <a:gd name="T10" fmla="*/ 0 w 45"/>
                  <a:gd name="T11" fmla="*/ 2 h 45"/>
                  <a:gd name="T12" fmla="*/ 0 w 45"/>
                  <a:gd name="T13" fmla="*/ 32 h 45"/>
                  <a:gd name="T14" fmla="*/ 2 w 45"/>
                  <a:gd name="T15" fmla="*/ 34 h 45"/>
                  <a:gd name="T16" fmla="*/ 4 w 45"/>
                  <a:gd name="T17" fmla="*/ 32 h 45"/>
                  <a:gd name="T18" fmla="*/ 4 w 45"/>
                  <a:gd name="T19" fmla="*/ 8 h 45"/>
                  <a:gd name="T20" fmla="*/ 41 w 45"/>
                  <a:gd name="T21" fmla="*/ 45 h 45"/>
                  <a:gd name="T22" fmla="*/ 43 w 45"/>
                  <a:gd name="T23" fmla="*/ 45 h 45"/>
                  <a:gd name="T24" fmla="*/ 44 w 45"/>
                  <a:gd name="T25" fmla="*/ 45 h 45"/>
                  <a:gd name="T26" fmla="*/ 44 w 45"/>
                  <a:gd name="T27" fmla="*/ 41 h 45"/>
                  <a:gd name="T28" fmla="*/ 8 w 45"/>
                  <a:gd name="T29"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8" y="5"/>
                    </a:moveTo>
                    <a:cubicBezTo>
                      <a:pt x="32" y="5"/>
                      <a:pt x="32" y="5"/>
                      <a:pt x="32" y="5"/>
                    </a:cubicBezTo>
                    <a:cubicBezTo>
                      <a:pt x="33" y="5"/>
                      <a:pt x="34" y="4"/>
                      <a:pt x="34" y="2"/>
                    </a:cubicBezTo>
                    <a:cubicBezTo>
                      <a:pt x="34" y="1"/>
                      <a:pt x="33" y="0"/>
                      <a:pt x="32" y="0"/>
                    </a:cubicBezTo>
                    <a:cubicBezTo>
                      <a:pt x="2" y="0"/>
                      <a:pt x="2" y="0"/>
                      <a:pt x="2" y="0"/>
                    </a:cubicBezTo>
                    <a:cubicBezTo>
                      <a:pt x="1" y="0"/>
                      <a:pt x="0" y="1"/>
                      <a:pt x="0" y="2"/>
                    </a:cubicBezTo>
                    <a:cubicBezTo>
                      <a:pt x="0" y="32"/>
                      <a:pt x="0" y="32"/>
                      <a:pt x="0" y="32"/>
                    </a:cubicBezTo>
                    <a:cubicBezTo>
                      <a:pt x="0" y="33"/>
                      <a:pt x="1" y="34"/>
                      <a:pt x="2" y="34"/>
                    </a:cubicBezTo>
                    <a:cubicBezTo>
                      <a:pt x="3" y="34"/>
                      <a:pt x="4" y="33"/>
                      <a:pt x="4" y="32"/>
                    </a:cubicBezTo>
                    <a:cubicBezTo>
                      <a:pt x="4" y="8"/>
                      <a:pt x="4" y="8"/>
                      <a:pt x="4" y="8"/>
                    </a:cubicBezTo>
                    <a:cubicBezTo>
                      <a:pt x="41" y="45"/>
                      <a:pt x="41" y="45"/>
                      <a:pt x="41" y="45"/>
                    </a:cubicBezTo>
                    <a:cubicBezTo>
                      <a:pt x="41" y="45"/>
                      <a:pt x="42" y="45"/>
                      <a:pt x="43" y="45"/>
                    </a:cubicBezTo>
                    <a:cubicBezTo>
                      <a:pt x="43" y="45"/>
                      <a:pt x="44" y="45"/>
                      <a:pt x="44" y="45"/>
                    </a:cubicBezTo>
                    <a:cubicBezTo>
                      <a:pt x="45" y="44"/>
                      <a:pt x="45" y="42"/>
                      <a:pt x="44" y="41"/>
                    </a:cubicBezTo>
                    <a:lnTo>
                      <a:pt x="8" y="5"/>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7" name="Freeform 112"/>
              <p:cNvSpPr/>
              <p:nvPr/>
            </p:nvSpPr>
            <p:spPr bwMode="auto">
              <a:xfrm>
                <a:off x="7296152" y="2228854"/>
                <a:ext cx="168275" cy="168275"/>
              </a:xfrm>
              <a:custGeom>
                <a:avLst/>
                <a:gdLst>
                  <a:gd name="T0" fmla="*/ 43 w 45"/>
                  <a:gd name="T1" fmla="*/ 11 h 45"/>
                  <a:gd name="T2" fmla="*/ 41 w 45"/>
                  <a:gd name="T3" fmla="*/ 13 h 45"/>
                  <a:gd name="T4" fmla="*/ 41 w 45"/>
                  <a:gd name="T5" fmla="*/ 38 h 45"/>
                  <a:gd name="T6" fmla="*/ 4 w 45"/>
                  <a:gd name="T7" fmla="*/ 1 h 45"/>
                  <a:gd name="T8" fmla="*/ 1 w 45"/>
                  <a:gd name="T9" fmla="*/ 1 h 45"/>
                  <a:gd name="T10" fmla="*/ 0 w 45"/>
                  <a:gd name="T11" fmla="*/ 2 h 45"/>
                  <a:gd name="T12" fmla="*/ 1 w 45"/>
                  <a:gd name="T13" fmla="*/ 4 h 45"/>
                  <a:gd name="T14" fmla="*/ 37 w 45"/>
                  <a:gd name="T15" fmla="*/ 41 h 45"/>
                  <a:gd name="T16" fmla="*/ 13 w 45"/>
                  <a:gd name="T17" fmla="*/ 41 h 45"/>
                  <a:gd name="T18" fmla="*/ 12 w 45"/>
                  <a:gd name="T19" fmla="*/ 41 h 45"/>
                  <a:gd name="T20" fmla="*/ 11 w 45"/>
                  <a:gd name="T21" fmla="*/ 43 h 45"/>
                  <a:gd name="T22" fmla="*/ 13 w 45"/>
                  <a:gd name="T23" fmla="*/ 45 h 45"/>
                  <a:gd name="T24" fmla="*/ 43 w 45"/>
                  <a:gd name="T25" fmla="*/ 45 h 45"/>
                  <a:gd name="T26" fmla="*/ 45 w 45"/>
                  <a:gd name="T27" fmla="*/ 43 h 45"/>
                  <a:gd name="T28" fmla="*/ 45 w 45"/>
                  <a:gd name="T29" fmla="*/ 13 h 45"/>
                  <a:gd name="T30" fmla="*/ 43 w 45"/>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5">
                    <a:moveTo>
                      <a:pt x="43" y="11"/>
                    </a:moveTo>
                    <a:cubicBezTo>
                      <a:pt x="42" y="11"/>
                      <a:pt x="41" y="12"/>
                      <a:pt x="41" y="13"/>
                    </a:cubicBezTo>
                    <a:cubicBezTo>
                      <a:pt x="41" y="38"/>
                      <a:pt x="41" y="38"/>
                      <a:pt x="41" y="38"/>
                    </a:cubicBezTo>
                    <a:cubicBezTo>
                      <a:pt x="4" y="1"/>
                      <a:pt x="4" y="1"/>
                      <a:pt x="4" y="1"/>
                    </a:cubicBezTo>
                    <a:cubicBezTo>
                      <a:pt x="3" y="0"/>
                      <a:pt x="2" y="0"/>
                      <a:pt x="1" y="1"/>
                    </a:cubicBezTo>
                    <a:cubicBezTo>
                      <a:pt x="0" y="1"/>
                      <a:pt x="0" y="2"/>
                      <a:pt x="0" y="2"/>
                    </a:cubicBezTo>
                    <a:cubicBezTo>
                      <a:pt x="0" y="3"/>
                      <a:pt x="0" y="4"/>
                      <a:pt x="1" y="4"/>
                    </a:cubicBezTo>
                    <a:cubicBezTo>
                      <a:pt x="37" y="41"/>
                      <a:pt x="37" y="41"/>
                      <a:pt x="37" y="41"/>
                    </a:cubicBezTo>
                    <a:cubicBezTo>
                      <a:pt x="13" y="41"/>
                      <a:pt x="13" y="41"/>
                      <a:pt x="13" y="41"/>
                    </a:cubicBezTo>
                    <a:cubicBezTo>
                      <a:pt x="13" y="41"/>
                      <a:pt x="12" y="41"/>
                      <a:pt x="12" y="41"/>
                    </a:cubicBezTo>
                    <a:cubicBezTo>
                      <a:pt x="11" y="42"/>
                      <a:pt x="11" y="42"/>
                      <a:pt x="11" y="43"/>
                    </a:cubicBezTo>
                    <a:cubicBezTo>
                      <a:pt x="11" y="44"/>
                      <a:pt x="12" y="45"/>
                      <a:pt x="13" y="45"/>
                    </a:cubicBezTo>
                    <a:cubicBezTo>
                      <a:pt x="43" y="45"/>
                      <a:pt x="43" y="45"/>
                      <a:pt x="43" y="45"/>
                    </a:cubicBezTo>
                    <a:cubicBezTo>
                      <a:pt x="44" y="45"/>
                      <a:pt x="45" y="44"/>
                      <a:pt x="45" y="43"/>
                    </a:cubicBezTo>
                    <a:cubicBezTo>
                      <a:pt x="45" y="13"/>
                      <a:pt x="45" y="13"/>
                      <a:pt x="45" y="13"/>
                    </a:cubicBezTo>
                    <a:cubicBezTo>
                      <a:pt x="45" y="12"/>
                      <a:pt x="44" y="11"/>
                      <a:pt x="43" y="1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spTree>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5"/>
            <a:ext cx="8048203" cy="478155"/>
          </a:xfrm>
        </p:spPr>
        <p:txBody>
          <a:bodyPr/>
          <a:lstStyle/>
          <a:p>
            <a:r>
              <a:rPr lang="zh-CN" altLang="en-US" dirty="0"/>
              <a:t>数据审核</a:t>
            </a:r>
            <a:r>
              <a:rPr lang="en-US" altLang="zh-CN" dirty="0"/>
              <a:t>——</a:t>
            </a:r>
            <a:r>
              <a:rPr dirty="0"/>
              <a:t>以百度</a:t>
            </a:r>
            <a:r>
              <a:rPr lang="en-US" altLang="zh-CN" dirty="0"/>
              <a:t>AI</a:t>
            </a:r>
            <a:r>
              <a:rPr dirty="0"/>
              <a:t>图片审核示例</a:t>
            </a:r>
            <a:endParaRPr dirty="0"/>
          </a:p>
        </p:txBody>
      </p:sp>
      <p:sp>
        <p:nvSpPr>
          <p:cNvPr id="16" name="文本框 15"/>
          <p:cNvSpPr txBox="1"/>
          <p:nvPr/>
        </p:nvSpPr>
        <p:spPr>
          <a:xfrm>
            <a:off x="714375" y="2371090"/>
            <a:ext cx="2713990" cy="215773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285750" indent="-285750" algn="just">
              <a:buFont typeface="Arial" panose="020B0604020202020204" pitchFamily="34" charset="0"/>
              <a:buChar char="•"/>
            </a:pPr>
            <a:r>
              <a:rPr lang="zh-CN" altLang="en-US" sz="1800" dirty="0"/>
              <a:t>自主定制审核标准；</a:t>
            </a:r>
            <a:endParaRPr lang="zh-CN" altLang="en-US" sz="1800" dirty="0"/>
          </a:p>
          <a:p>
            <a:pPr marL="285750" indent="-285750" algn="just">
              <a:buFont typeface="Arial" panose="020B0604020202020204" pitchFamily="34" charset="0"/>
              <a:buChar char="•"/>
            </a:pPr>
            <a:r>
              <a:rPr lang="zh-CN" altLang="en-US" sz="1800" dirty="0"/>
              <a:t>以海量数据为基础；</a:t>
            </a:r>
            <a:endParaRPr lang="zh-CN" altLang="en-US" sz="1800" dirty="0"/>
          </a:p>
          <a:p>
            <a:pPr marL="285750" indent="-285750" algn="just">
              <a:buFont typeface="Arial" panose="020B0604020202020204" pitchFamily="34" charset="0"/>
              <a:buChar char="•"/>
            </a:pPr>
            <a:r>
              <a:rPr lang="zh-CN" altLang="en-US" sz="1800" dirty="0"/>
              <a:t>各维度标签精细化；</a:t>
            </a:r>
            <a:endParaRPr lang="zh-CN" altLang="en-US" sz="1800" dirty="0"/>
          </a:p>
          <a:p>
            <a:pPr marL="285750" indent="-285750" algn="just">
              <a:buFont typeface="Arial" panose="020B0604020202020204" pitchFamily="34" charset="0"/>
              <a:buChar char="•"/>
            </a:pPr>
            <a:r>
              <a:rPr lang="zh-CN" altLang="en-US" sz="1800" dirty="0"/>
              <a:t>免费限速限量试用，按审核配置收费</a:t>
            </a:r>
            <a:endParaRPr lang="zh-CN" altLang="en-US" sz="1800" dirty="0"/>
          </a:p>
          <a:p>
            <a:pPr algn="just"/>
            <a:endParaRPr lang="zh-CN" altLang="en-US" sz="1800" dirty="0"/>
          </a:p>
        </p:txBody>
      </p:sp>
      <p:sp>
        <p:nvSpPr>
          <p:cNvPr id="17" name="文本框 16"/>
          <p:cNvSpPr txBox="1"/>
          <p:nvPr/>
        </p:nvSpPr>
        <p:spPr>
          <a:xfrm>
            <a:off x="714815" y="1481990"/>
            <a:ext cx="2373923" cy="559435"/>
          </a:xfrm>
          <a:prstGeom prst="rect">
            <a:avLst/>
          </a:prstGeom>
          <a:solidFill>
            <a:schemeClr val="accent1"/>
          </a:solidFill>
        </p:spPr>
        <p:txBody>
          <a:bodyPr wrap="square" lIns="0" tIns="0" rIns="0" bIns="0" rtlCol="0" anchor="ctr" anchorCtr="0">
            <a:spAutoFit/>
          </a:bodyPr>
          <a:lstStyle>
            <a:defPPr>
              <a:defRPr lang="zh-CN"/>
            </a:defPPr>
            <a:lvl1pPr>
              <a:lnSpc>
                <a:spcPct val="130000"/>
              </a:lnSpc>
              <a:defRPr sz="4000" spc="300">
                <a:solidFill>
                  <a:schemeClr val="accent1"/>
                </a:solidFill>
                <a:latin typeface="+mj-ea"/>
                <a:ea typeface="+mj-ea"/>
              </a:defRPr>
            </a:lvl1p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图像审核</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rcRect l="11997" t="17083" r="13456" b="8971"/>
          <a:stretch>
            <a:fillRect/>
          </a:stretch>
        </p:blipFill>
        <p:spPr>
          <a:xfrm>
            <a:off x="3658870" y="1386840"/>
            <a:ext cx="8086090" cy="4512310"/>
          </a:xfrm>
          <a:prstGeom prst="rect">
            <a:avLst/>
          </a:prstGeom>
          <a:ln>
            <a:solidFill>
              <a:schemeClr val="accent1"/>
            </a:solidFill>
          </a:ln>
        </p:spPr>
      </p:pic>
    </p:spTree>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442382"/>
            <a:ext cx="10498347" cy="530860"/>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案例：抖音的视频智能分析和过滤</a:t>
            </a:r>
            <a:endParaRPr lang="zh-CN" altLang="en-US" sz="2200" dirty="0">
              <a:latin typeface="+mn-ea"/>
            </a:endParaRPr>
          </a:p>
        </p:txBody>
      </p:sp>
      <p:sp>
        <p:nvSpPr>
          <p:cNvPr id="9" name="标题 8"/>
          <p:cNvSpPr>
            <a:spLocks noGrp="1"/>
          </p:cNvSpPr>
          <p:nvPr>
            <p:ph type="title"/>
          </p:nvPr>
        </p:nvSpPr>
        <p:spPr>
          <a:xfrm>
            <a:off x="1173494" y="186555"/>
            <a:ext cx="8048203" cy="478155"/>
          </a:xfrm>
        </p:spPr>
        <p:txBody>
          <a:bodyPr/>
          <a:lstStyle/>
          <a:p>
            <a:r>
              <a:rPr lang="zh-CN" altLang="en-US" dirty="0"/>
              <a:t>数据审核</a:t>
            </a:r>
            <a:r>
              <a:rPr lang="en-US" altLang="zh-CN" dirty="0"/>
              <a:t>——</a:t>
            </a:r>
            <a:r>
              <a:rPr dirty="0"/>
              <a:t>应用案例</a:t>
            </a:r>
            <a:endParaRPr dirty="0"/>
          </a:p>
        </p:txBody>
      </p:sp>
      <p:grpSp>
        <p:nvGrpSpPr>
          <p:cNvPr id="2" name="组合 1"/>
          <p:cNvGrpSpPr/>
          <p:nvPr/>
        </p:nvGrpSpPr>
        <p:grpSpPr>
          <a:xfrm>
            <a:off x="1091565" y="2318385"/>
            <a:ext cx="2747010" cy="3509645"/>
            <a:chOff x="2384" y="2161"/>
            <a:chExt cx="5934" cy="6616"/>
          </a:xfrm>
        </p:grpSpPr>
        <p:sp>
          <p:nvSpPr>
            <p:cNvPr id="12" name="文本占位符 4"/>
            <p:cNvSpPr txBox="1"/>
            <p:nvPr/>
          </p:nvSpPr>
          <p:spPr>
            <a:xfrm>
              <a:off x="2384" y="3522"/>
              <a:ext cx="5934" cy="5255"/>
            </a:xfrm>
            <a:prstGeom prst="rect">
              <a:avLst/>
            </a:prstGeom>
            <a:solidFill>
              <a:srgbClr val="FFFFFF"/>
            </a:solidFill>
            <a:ln w="28575">
              <a:solidFill>
                <a:schemeClr val="accent1"/>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smtClean="0">
                  <a:ln>
                    <a:noFill/>
                  </a:ln>
                  <a:solidFill>
                    <a:srgbClr val="000000"/>
                  </a:solidFill>
                  <a:effectLst/>
                  <a:uLnTx/>
                  <a:uFillTx/>
                  <a:cs typeface="+mn-cs"/>
                  <a:sym typeface="+mn-lt"/>
                </a:rPr>
                <a:t>视频数量：</a:t>
              </a:r>
              <a:endParaRPr kumimoji="0" lang="zh-CN" altLang="en-US" sz="2000" b="0" i="0" u="none" strike="noStrike" kern="1200" cap="none" spc="0" normalizeH="0" baseline="0" noProof="0" dirty="0" smtClean="0">
                <a:ln>
                  <a:noFill/>
                </a:ln>
                <a:solidFill>
                  <a:srgbClr val="000000"/>
                </a:solidFill>
                <a:effectLst/>
                <a:uLnTx/>
                <a:uFillTx/>
                <a:cs typeface="+mn-cs"/>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smtClean="0">
                  <a:ln>
                    <a:noFill/>
                  </a:ln>
                  <a:solidFill>
                    <a:srgbClr val="000000"/>
                  </a:solidFill>
                  <a:effectLst/>
                  <a:uLnTx/>
                  <a:uFillTx/>
                  <a:cs typeface="+mn-cs"/>
                  <a:sym typeface="+mn-lt"/>
                </a:rPr>
                <a:t>        1000</a:t>
              </a:r>
              <a:r>
                <a:rPr kumimoji="0" lang="zh-CN" altLang="en-US" sz="2000" b="0" i="0" u="none" strike="noStrike" kern="1200" cap="none" spc="0" normalizeH="0" baseline="0" noProof="0" dirty="0" smtClean="0">
                  <a:ln>
                    <a:noFill/>
                  </a:ln>
                  <a:solidFill>
                    <a:srgbClr val="000000"/>
                  </a:solidFill>
                  <a:effectLst/>
                  <a:uLnTx/>
                  <a:uFillTx/>
                  <a:cs typeface="+mn-cs"/>
                  <a:sym typeface="+mn-lt"/>
                </a:rPr>
                <a:t>万条</a:t>
              </a:r>
              <a:r>
                <a:rPr kumimoji="0" lang="en-US" altLang="zh-CN" sz="2000" b="0" i="0" u="none" strike="noStrike" kern="1200" cap="none" spc="0" normalizeH="0" baseline="0" noProof="0" dirty="0" smtClean="0">
                  <a:ln>
                    <a:noFill/>
                  </a:ln>
                  <a:solidFill>
                    <a:srgbClr val="000000"/>
                  </a:solidFill>
                  <a:effectLst/>
                  <a:uLnTx/>
                  <a:uFillTx/>
                  <a:cs typeface="+mn-cs"/>
                  <a:sym typeface="+mn-lt"/>
                </a:rPr>
                <a:t>/</a:t>
              </a:r>
              <a:r>
                <a:rPr kumimoji="0" lang="zh-CN" altLang="en-US" sz="2000" b="0" i="0" u="none" strike="noStrike" kern="1200" cap="none" spc="0" normalizeH="0" baseline="0" noProof="0" dirty="0" smtClean="0">
                  <a:ln>
                    <a:noFill/>
                  </a:ln>
                  <a:solidFill>
                    <a:srgbClr val="000000"/>
                  </a:solidFill>
                  <a:effectLst/>
                  <a:uLnTx/>
                  <a:uFillTx/>
                  <a:cs typeface="+mn-cs"/>
                  <a:sym typeface="+mn-lt"/>
                </a:rPr>
                <a:t>天</a:t>
              </a:r>
              <a:endParaRPr kumimoji="0" lang="zh-CN" altLang="en-US" sz="2000" b="0" i="0" u="none" strike="noStrike" kern="1200" cap="none" spc="0" normalizeH="0" baseline="0" noProof="0" dirty="0" smtClean="0">
                <a:ln>
                  <a:noFill/>
                </a:ln>
                <a:solidFill>
                  <a:srgbClr val="000000"/>
                </a:solidFill>
                <a:effectLst/>
                <a:uLnTx/>
                <a:uFillTx/>
                <a:cs typeface="+mn-cs"/>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smtClean="0">
                  <a:ln>
                    <a:noFill/>
                  </a:ln>
                  <a:solidFill>
                    <a:srgbClr val="000000"/>
                  </a:solidFill>
                  <a:effectLst/>
                  <a:uLnTx/>
                  <a:uFillTx/>
                  <a:cs typeface="+mn-cs"/>
                  <a:sym typeface="+mn-lt"/>
                </a:rPr>
                <a:t>视频大小：</a:t>
              </a:r>
              <a:endParaRPr kumimoji="0" lang="zh-CN" altLang="en-US" sz="2000" b="0" i="0" u="none" strike="noStrike" kern="1200" cap="none" spc="0" normalizeH="0" baseline="0" noProof="0" dirty="0" smtClean="0">
                <a:ln>
                  <a:noFill/>
                </a:ln>
                <a:solidFill>
                  <a:srgbClr val="000000"/>
                </a:solidFill>
                <a:effectLst/>
                <a:uLnTx/>
                <a:uFillTx/>
                <a:cs typeface="+mn-cs"/>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smtClean="0">
                  <a:ln>
                    <a:noFill/>
                  </a:ln>
                  <a:solidFill>
                    <a:srgbClr val="000000"/>
                  </a:solidFill>
                  <a:effectLst/>
                  <a:uLnTx/>
                  <a:uFillTx/>
                  <a:cs typeface="+mn-cs"/>
                  <a:sym typeface="+mn-lt"/>
                </a:rPr>
                <a:t>        超过</a:t>
              </a:r>
              <a:r>
                <a:rPr kumimoji="0" lang="en-US" altLang="zh-CN" sz="2000" b="0" i="0" u="none" strike="noStrike" kern="1200" cap="none" spc="0" normalizeH="0" baseline="0" noProof="0" dirty="0" smtClean="0">
                  <a:ln>
                    <a:noFill/>
                  </a:ln>
                  <a:solidFill>
                    <a:srgbClr val="000000"/>
                  </a:solidFill>
                  <a:effectLst/>
                  <a:uLnTx/>
                  <a:uFillTx/>
                  <a:cs typeface="+mn-cs"/>
                  <a:sym typeface="+mn-lt"/>
                </a:rPr>
                <a:t>1PB/</a:t>
              </a:r>
              <a:r>
                <a:rPr kumimoji="0" lang="zh-CN" altLang="en-US" sz="2000" b="0" i="0" u="none" strike="noStrike" kern="1200" cap="none" spc="0" normalizeH="0" baseline="0" noProof="0" dirty="0" smtClean="0">
                  <a:ln>
                    <a:noFill/>
                  </a:ln>
                  <a:solidFill>
                    <a:srgbClr val="000000"/>
                  </a:solidFill>
                  <a:effectLst/>
                  <a:uLnTx/>
                  <a:uFillTx/>
                  <a:cs typeface="+mn-cs"/>
                  <a:sym typeface="+mn-lt"/>
                </a:rPr>
                <a:t>月</a:t>
              </a:r>
              <a:endParaRPr kumimoji="0" lang="zh-CN" altLang="en-US" sz="2000" b="0" i="0" u="none" strike="noStrike" kern="1200" cap="none" spc="0" normalizeH="0" baseline="0" noProof="0" dirty="0" smtClean="0">
                <a:ln>
                  <a:noFill/>
                </a:ln>
                <a:solidFill>
                  <a:srgbClr val="000000"/>
                </a:solidFill>
                <a:effectLst/>
                <a:uLnTx/>
                <a:uFillTx/>
                <a:cs typeface="+mn-cs"/>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smtClean="0">
                  <a:ln>
                    <a:noFill/>
                  </a:ln>
                  <a:solidFill>
                    <a:srgbClr val="000000"/>
                  </a:solidFill>
                  <a:effectLst/>
                  <a:uLnTx/>
                  <a:uFillTx/>
                  <a:cs typeface="+mn-cs"/>
                  <a:sym typeface="+mn-lt"/>
                </a:rPr>
                <a:t>视频质量：</a:t>
              </a:r>
              <a:endParaRPr kumimoji="0" lang="zh-CN" altLang="en-US" sz="2000" b="0" i="0" u="none" strike="noStrike" kern="1200" cap="none" spc="0" normalizeH="0" baseline="0" noProof="0" dirty="0" smtClean="0">
                <a:ln>
                  <a:noFill/>
                </a:ln>
                <a:solidFill>
                  <a:srgbClr val="000000"/>
                </a:solidFill>
                <a:effectLst/>
                <a:uLnTx/>
                <a:uFillTx/>
                <a:cs typeface="+mn-cs"/>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smtClean="0">
                  <a:ln>
                    <a:noFill/>
                  </a:ln>
                  <a:solidFill>
                    <a:srgbClr val="000000"/>
                  </a:solidFill>
                  <a:effectLst/>
                  <a:uLnTx/>
                  <a:uFillTx/>
                  <a:cs typeface="+mn-cs"/>
                  <a:sym typeface="+mn-lt"/>
                </a:rPr>
                <a:t>        5%</a:t>
              </a:r>
              <a:r>
                <a:rPr kumimoji="0" lang="zh-CN" altLang="en-US" sz="2000" b="0" i="0" u="none" strike="noStrike" kern="1200" cap="none" spc="0" normalizeH="0" baseline="0" noProof="0" dirty="0" smtClean="0">
                  <a:ln>
                    <a:noFill/>
                  </a:ln>
                  <a:solidFill>
                    <a:srgbClr val="000000"/>
                  </a:solidFill>
                  <a:effectLst/>
                  <a:uLnTx/>
                  <a:uFillTx/>
                  <a:cs typeface="+mn-cs"/>
                  <a:sym typeface="+mn-lt"/>
                </a:rPr>
                <a:t>高有效度数据</a:t>
              </a:r>
              <a:endParaRPr kumimoji="0" lang="zh-CN" altLang="en-US" sz="2000" b="0" i="0" u="none" strike="noStrike" kern="1200" cap="none" spc="0" normalizeH="0" baseline="0" noProof="0" dirty="0" smtClean="0">
                <a:ln>
                  <a:noFill/>
                </a:ln>
                <a:solidFill>
                  <a:srgbClr val="000000"/>
                </a:solidFill>
                <a:effectLst/>
                <a:uLnTx/>
                <a:uFillTx/>
                <a:cs typeface="+mn-cs"/>
                <a:sym typeface="+mn-lt"/>
              </a:endParaRPr>
            </a:p>
          </p:txBody>
        </p:sp>
        <p:sp>
          <p:nvSpPr>
            <p:cNvPr id="14" name="文本占位符 6"/>
            <p:cNvSpPr txBox="1"/>
            <p:nvPr/>
          </p:nvSpPr>
          <p:spPr>
            <a:xfrm>
              <a:off x="2384" y="2161"/>
              <a:ext cx="5934" cy="1363"/>
            </a:xfrm>
            <a:prstGeom prst="rect">
              <a:avLst/>
            </a:prstGeom>
            <a:solidFill>
              <a:schemeClr val="accent1"/>
            </a:solidFill>
            <a:ln w="28575">
              <a:solidFill>
                <a:schemeClr val="accent1"/>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rPr>
                <a:t>新数据</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grpSp>
      <p:cxnSp>
        <p:nvCxnSpPr>
          <p:cNvPr id="3" name="直接箭头连接符 2"/>
          <p:cNvCxnSpPr/>
          <p:nvPr/>
        </p:nvCxnSpPr>
        <p:spPr>
          <a:xfrm>
            <a:off x="3838575" y="2675890"/>
            <a:ext cx="4820920" cy="0"/>
          </a:xfrm>
          <a:prstGeom prst="straightConnector1">
            <a:avLst/>
          </a:prstGeom>
          <a:ln>
            <a:tailEnd type="arrow" w="med" len="med"/>
          </a:ln>
        </p:spPr>
        <p:style>
          <a:lnRef idx="2">
            <a:schemeClr val="accent4"/>
          </a:lnRef>
          <a:fillRef idx="0">
            <a:schemeClr val="accent4"/>
          </a:fillRef>
          <a:effectRef idx="1">
            <a:schemeClr val="accent4"/>
          </a:effectRef>
          <a:fontRef idx="minor">
            <a:schemeClr val="tx1"/>
          </a:fontRef>
        </p:style>
      </p:cxnSp>
      <p:sp>
        <p:nvSpPr>
          <p:cNvPr id="6" name="上箭头 5"/>
          <p:cNvSpPr/>
          <p:nvPr/>
        </p:nvSpPr>
        <p:spPr>
          <a:xfrm>
            <a:off x="4375785" y="2801620"/>
            <a:ext cx="485775" cy="9791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4276725" y="3935095"/>
            <a:ext cx="1757045" cy="1198880"/>
          </a:xfrm>
          <a:prstGeom prst="rect">
            <a:avLst/>
          </a:prstGeom>
          <a:noFill/>
        </p:spPr>
        <p:txBody>
          <a:bodyPr wrap="square" rtlCol="0">
            <a:spAutoFit/>
          </a:bodyPr>
          <a:p>
            <a:r>
              <a:rPr lang="zh-CN" altLang="en-US"/>
              <a:t>分析</a:t>
            </a:r>
            <a:endParaRPr lang="zh-CN" altLang="en-US"/>
          </a:p>
          <a:p>
            <a:r>
              <a:rPr lang="en-US" altLang="zh-CN"/>
              <a:t>—</a:t>
            </a:r>
            <a:r>
              <a:rPr lang="zh-CN" altLang="en-US"/>
              <a:t>特征提取</a:t>
            </a:r>
            <a:endParaRPr lang="zh-CN" altLang="en-US"/>
          </a:p>
          <a:p>
            <a:r>
              <a:rPr lang="en-US" altLang="zh-CN"/>
              <a:t>—</a:t>
            </a:r>
            <a:r>
              <a:rPr lang="zh-CN" altLang="en-US"/>
              <a:t>特征整合</a:t>
            </a:r>
            <a:endParaRPr lang="zh-CN" altLang="en-US"/>
          </a:p>
          <a:p>
            <a:r>
              <a:rPr lang="en-US" altLang="zh-CN"/>
              <a:t>—</a:t>
            </a:r>
            <a:r>
              <a:rPr lang="zh-CN" altLang="en-US"/>
              <a:t>内容分类</a:t>
            </a:r>
            <a:endParaRPr lang="zh-CN" altLang="en-US"/>
          </a:p>
        </p:txBody>
      </p:sp>
      <p:sp>
        <p:nvSpPr>
          <p:cNvPr id="8" name="上箭头 7"/>
          <p:cNvSpPr/>
          <p:nvPr/>
        </p:nvSpPr>
        <p:spPr>
          <a:xfrm>
            <a:off x="6137275" y="2801620"/>
            <a:ext cx="485775" cy="9791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5911215" y="3935095"/>
            <a:ext cx="1801495" cy="1753235"/>
          </a:xfrm>
          <a:prstGeom prst="rect">
            <a:avLst/>
          </a:prstGeom>
          <a:noFill/>
        </p:spPr>
        <p:txBody>
          <a:bodyPr wrap="none" rtlCol="0">
            <a:spAutoFit/>
          </a:bodyPr>
          <a:p>
            <a:r>
              <a:rPr lang="zh-CN" altLang="en-US"/>
              <a:t>过滤</a:t>
            </a:r>
            <a:endParaRPr lang="zh-CN" altLang="en-US"/>
          </a:p>
          <a:p>
            <a:r>
              <a:rPr lang="en-US" altLang="zh-CN"/>
              <a:t>—</a:t>
            </a:r>
            <a:r>
              <a:rPr lang="zh-CN" altLang="en-US"/>
              <a:t>模型匹配</a:t>
            </a:r>
            <a:endParaRPr lang="zh-CN" altLang="en-US"/>
          </a:p>
          <a:p>
            <a:r>
              <a:rPr lang="en-US" altLang="zh-CN"/>
              <a:t>—</a:t>
            </a:r>
            <a:r>
              <a:rPr lang="zh-CN" altLang="en-US"/>
              <a:t>规则匹配</a:t>
            </a:r>
            <a:endParaRPr lang="zh-CN" altLang="en-US"/>
          </a:p>
          <a:p>
            <a:r>
              <a:rPr lang="en-US" altLang="zh-CN"/>
              <a:t>—</a:t>
            </a:r>
            <a:r>
              <a:rPr lang="zh-CN" altLang="en-US"/>
              <a:t>内容聚合</a:t>
            </a:r>
            <a:endParaRPr lang="zh-CN" altLang="en-US"/>
          </a:p>
          <a:p>
            <a:r>
              <a:rPr lang="en-US" altLang="zh-CN"/>
              <a:t>—</a:t>
            </a:r>
            <a:r>
              <a:rPr lang="zh-CN" altLang="en-US"/>
              <a:t>用户信息过滤</a:t>
            </a:r>
            <a:endParaRPr lang="zh-CN" altLang="en-US"/>
          </a:p>
          <a:p>
            <a:r>
              <a:rPr lang="en-US" altLang="zh-CN"/>
              <a:t>—</a:t>
            </a:r>
            <a:r>
              <a:rPr lang="zh-CN" altLang="en-US"/>
              <a:t>用户举报</a:t>
            </a:r>
            <a:endParaRPr lang="zh-CN" altLang="en-US"/>
          </a:p>
        </p:txBody>
      </p:sp>
      <p:sp>
        <p:nvSpPr>
          <p:cNvPr id="11" name="上箭头 10"/>
          <p:cNvSpPr/>
          <p:nvPr/>
        </p:nvSpPr>
        <p:spPr>
          <a:xfrm>
            <a:off x="7787005" y="2801620"/>
            <a:ext cx="485775" cy="9791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7534910" y="3935095"/>
            <a:ext cx="1757045" cy="368300"/>
          </a:xfrm>
          <a:prstGeom prst="rect">
            <a:avLst/>
          </a:prstGeom>
          <a:noFill/>
        </p:spPr>
        <p:txBody>
          <a:bodyPr wrap="square" rtlCol="0">
            <a:spAutoFit/>
          </a:bodyPr>
          <a:p>
            <a:r>
              <a:rPr lang="zh-CN" altLang="en-US"/>
              <a:t>人工审核</a:t>
            </a:r>
            <a:endParaRPr lang="zh-CN" altLang="en-US"/>
          </a:p>
        </p:txBody>
      </p:sp>
      <p:pic>
        <p:nvPicPr>
          <p:cNvPr id="15" name="图片 14" descr="timg"/>
          <p:cNvPicPr>
            <a:picLocks noChangeAspect="1"/>
          </p:cNvPicPr>
          <p:nvPr/>
        </p:nvPicPr>
        <p:blipFill>
          <a:blip r:embed="rId1"/>
          <a:stretch>
            <a:fillRect/>
          </a:stretch>
        </p:blipFill>
        <p:spPr>
          <a:xfrm>
            <a:off x="8774430" y="2318385"/>
            <a:ext cx="2328545" cy="3441065"/>
          </a:xfrm>
          <a:prstGeom prst="rect">
            <a:avLst/>
          </a:prstGeom>
        </p:spPr>
      </p:pic>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389042"/>
            <a:ext cx="10498347" cy="4687570"/>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整体趋势：从人工手动审核变为</a:t>
            </a:r>
            <a:r>
              <a:rPr lang="en-US" altLang="zh-CN" sz="2200" dirty="0">
                <a:latin typeface="+mn-ea"/>
              </a:rPr>
              <a:t>“AI</a:t>
            </a:r>
            <a:r>
              <a:rPr lang="zh-CN" altLang="en-US" sz="2200" dirty="0">
                <a:latin typeface="+mn-ea"/>
              </a:rPr>
              <a:t>筛选，人工判断</a:t>
            </a:r>
            <a:r>
              <a:rPr lang="en-US" altLang="zh-CN" sz="2200" dirty="0">
                <a:latin typeface="+mn-ea"/>
              </a:rPr>
              <a:t>”</a:t>
            </a:r>
            <a:endParaRPr lang="en-US" altLang="zh-CN"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Facebook</a:t>
            </a:r>
            <a:endParaRPr lang="en-US" altLang="zh-CN"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人工智能审核技术成熟，</a:t>
            </a:r>
            <a:r>
              <a:rPr lang="en-US" altLang="zh-CN" sz="2200" dirty="0">
                <a:latin typeface="+mn-ea"/>
              </a:rPr>
              <a:t>96%</a:t>
            </a:r>
            <a:r>
              <a:rPr lang="zh-CN" altLang="en-US" sz="2200" dirty="0">
                <a:latin typeface="+mn-ea"/>
              </a:rPr>
              <a:t>裸露内容，</a:t>
            </a:r>
            <a:r>
              <a:rPr lang="en-US" altLang="zh-CN" sz="2200" dirty="0">
                <a:latin typeface="+mn-ea"/>
              </a:rPr>
              <a:t>65%</a:t>
            </a:r>
            <a:r>
              <a:rPr lang="zh-CN" altLang="en-US" sz="2200" dirty="0">
                <a:latin typeface="+mn-ea"/>
              </a:rPr>
              <a:t>仇恨言论</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以人工审核为主，</a:t>
            </a:r>
            <a:r>
              <a:rPr lang="zh-CN" sz="2200" dirty="0">
                <a:latin typeface="+mn-ea"/>
              </a:rPr>
              <a:t>数</a:t>
            </a:r>
            <a:r>
              <a:rPr lang="zh-CN" altLang="en-US" sz="2200" dirty="0">
                <a:latin typeface="+mn-ea"/>
              </a:rPr>
              <a:t>万名内容审查员</a:t>
            </a:r>
            <a:endParaRPr lang="zh-CN" altLang="en-US" sz="2200"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智能审核盲点：直播（</a:t>
            </a:r>
            <a:r>
              <a:rPr lang="en-US" altLang="zh-CN" sz="2200" dirty="0">
                <a:latin typeface="+mn-ea"/>
              </a:rPr>
              <a:t>3.15</a:t>
            </a:r>
            <a:r>
              <a:rPr lang="zh-CN" altLang="en-US" sz="2200" dirty="0">
                <a:latin typeface="+mn-ea"/>
              </a:rPr>
              <a:t>新西兰清真寺枪击案</a:t>
            </a:r>
            <a:r>
              <a:rPr lang="zh-CN" altLang="en-US" sz="2200" dirty="0">
                <a:latin typeface="+mn-ea"/>
              </a:rPr>
              <a:t>）</a:t>
            </a:r>
            <a:endParaRPr lang="zh-CN" altLang="en-US" sz="2200" dirty="0">
              <a:latin typeface="+mn-ea"/>
            </a:endParaRPr>
          </a:p>
          <a:p>
            <a:pPr marL="342900" lvl="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Twitter   </a:t>
            </a:r>
            <a:r>
              <a:rPr lang="zh-CN" altLang="en-US" sz="2200" dirty="0">
                <a:latin typeface="+mn-ea"/>
              </a:rPr>
              <a:t>新系统：</a:t>
            </a:r>
            <a:r>
              <a:rPr lang="zh-CN" altLang="en-US" sz="2200" dirty="0">
                <a:latin typeface="+mn-ea"/>
              </a:rPr>
              <a:t>在发布有害言论前给警告</a:t>
            </a:r>
            <a:endParaRPr lang="en-US" altLang="zh-CN"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Google  </a:t>
            </a:r>
            <a:r>
              <a:rPr lang="zh-CN" altLang="en-US" sz="2200" dirty="0">
                <a:latin typeface="+mn-ea"/>
              </a:rPr>
              <a:t>能</a:t>
            </a:r>
            <a:r>
              <a:rPr lang="zh-CN" altLang="en-US" sz="2200" dirty="0">
                <a:latin typeface="+mn-ea"/>
              </a:rPr>
              <a:t>自动删除</a:t>
            </a:r>
            <a:r>
              <a:rPr lang="en-US" altLang="zh-CN" sz="2200" dirty="0">
                <a:latin typeface="+mn-ea"/>
              </a:rPr>
              <a:t>75%</a:t>
            </a:r>
            <a:r>
              <a:rPr lang="zh-CN" altLang="en-US" sz="2200" dirty="0">
                <a:latin typeface="+mn-ea"/>
              </a:rPr>
              <a:t>以上的违规内容</a:t>
            </a:r>
            <a:endParaRPr lang="zh-CN" altLang="en-US" sz="22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a:t>
            </a:r>
            <a:endParaRPr lang="en-US" altLang="zh-CN" sz="2200" dirty="0">
              <a:latin typeface="+mn-ea"/>
            </a:endParaRPr>
          </a:p>
        </p:txBody>
      </p:sp>
      <p:sp>
        <p:nvSpPr>
          <p:cNvPr id="9" name="标题 8"/>
          <p:cNvSpPr>
            <a:spLocks noGrp="1"/>
          </p:cNvSpPr>
          <p:nvPr>
            <p:ph type="title"/>
          </p:nvPr>
        </p:nvSpPr>
        <p:spPr>
          <a:xfrm>
            <a:off x="1173494" y="186555"/>
            <a:ext cx="8048203" cy="478155"/>
          </a:xfrm>
        </p:spPr>
        <p:txBody>
          <a:bodyPr/>
          <a:lstStyle/>
          <a:p>
            <a:r>
              <a:rPr lang="zh-CN" altLang="en-US" dirty="0"/>
              <a:t>数据审核</a:t>
            </a:r>
            <a:r>
              <a:rPr lang="en-US" altLang="zh-CN" dirty="0"/>
              <a:t>——</a:t>
            </a:r>
            <a:r>
              <a:rPr dirty="0"/>
              <a:t>国外情况</a:t>
            </a:r>
            <a:endParaRPr dirty="0"/>
          </a:p>
        </p:txBody>
      </p:sp>
    </p:spTree>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74"/>
          <p:cNvSpPr txBox="1"/>
          <p:nvPr/>
        </p:nvSpPr>
        <p:spPr>
          <a:xfrm>
            <a:off x="4621212" y="3946413"/>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rPr>
              <a:t>信息过滤推荐系统</a:t>
            </a:r>
            <a:endPar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endParaRPr>
          </a:p>
        </p:txBody>
      </p:sp>
      <p:graphicFrame>
        <p:nvGraphicFramePr>
          <p:cNvPr id="24" name="图表 23"/>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1"/>
          </a:graphicData>
        </a:graphic>
      </p:graphicFrame>
      <p:sp>
        <p:nvSpPr>
          <p:cNvPr id="25" name="椭圆 24"/>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4</a:t>
            </a:r>
            <a:endPar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2" name="文本框 1"/>
          <p:cNvSpPr txBox="1"/>
          <p:nvPr/>
        </p:nvSpPr>
        <p:spPr>
          <a:xfrm>
            <a:off x="7060565" y="5486400"/>
            <a:ext cx="3425190" cy="368300"/>
          </a:xfrm>
          <a:prstGeom prst="rect">
            <a:avLst/>
          </a:prstGeom>
          <a:noFill/>
        </p:spPr>
        <p:txBody>
          <a:bodyPr wrap="square" rtlCol="0">
            <a:spAutoFit/>
          </a:bodyPr>
          <a:p>
            <a:pPr algn="r"/>
            <a:r>
              <a:rPr lang="zh-CN" altLang="en-US"/>
              <a:t>主讲人：李洁</a:t>
            </a:r>
            <a:endParaRPr lang="zh-CN" altLang="en-US"/>
          </a:p>
        </p:txBody>
      </p:sp>
    </p:spTree>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256"/>
          <p:cNvPicPr>
            <a:picLocks noChangeAspect="1"/>
          </p:cNvPicPr>
          <p:nvPr/>
        </p:nvPicPr>
        <p:blipFill>
          <a:blip r:embed="rId1"/>
          <a:stretch>
            <a:fillRect/>
          </a:stretch>
        </p:blipFill>
        <p:spPr>
          <a:xfrm>
            <a:off x="2395061" y="793908"/>
            <a:ext cx="7401877" cy="5270183"/>
          </a:xfrm>
          <a:prstGeom prst="rect">
            <a:avLst/>
          </a:prstGeom>
          <a:noFill/>
          <a:ln w="9525">
            <a:noFill/>
          </a:ln>
        </p:spPr>
      </p:pic>
      <p:sp>
        <p:nvSpPr>
          <p:cNvPr id="9" name="标题 8"/>
          <p:cNvSpPr>
            <a:spLocks noGrp="1"/>
          </p:cNvSpPr>
          <p:nvPr>
            <p:ph type="title"/>
          </p:nvPr>
        </p:nvSpPr>
        <p:spPr>
          <a:xfrm>
            <a:off x="1173494" y="185567"/>
            <a:ext cx="8048203" cy="480131"/>
          </a:xfrm>
        </p:spPr>
        <p:txBody>
          <a:bodyPr/>
          <a:lstStyle/>
          <a:p>
            <a:r>
              <a:rPr lang="zh-CN" altLang="en-US" dirty="0"/>
              <a:t>信息过滤推荐系统</a:t>
            </a:r>
            <a:endParaRPr lang="zh-CN" altLang="en-US" dirty="0"/>
          </a:p>
        </p:txBody>
      </p:sp>
    </p:spTree>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5567"/>
            <a:ext cx="8048203" cy="480131"/>
          </a:xfrm>
        </p:spPr>
        <p:txBody>
          <a:bodyPr/>
          <a:lstStyle/>
          <a:p>
            <a:r>
              <a:rPr lang="zh-CN" altLang="en-US" dirty="0"/>
              <a:t>内容过滤</a:t>
            </a:r>
            <a:endParaRPr lang="zh-CN" altLang="en-US" dirty="0"/>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endParaRPr lang="zh-CN" altLang="en-US" sz="16600" spc="300" dirty="0">
              <a:solidFill>
                <a:schemeClr val="accent1"/>
              </a:solidFill>
              <a:latin typeface="黑体" panose="02010609060101010101" pitchFamily="49" charset="-122"/>
              <a:ea typeface="黑体" panose="02010609060101010101" pitchFamily="49" charset="-122"/>
            </a:endParaRPr>
          </a:p>
        </p:txBody>
      </p:sp>
      <p:sp>
        <p:nvSpPr>
          <p:cNvPr id="13" name="文本框 12"/>
          <p:cNvSpPr txBox="1"/>
          <p:nvPr/>
        </p:nvSpPr>
        <p:spPr>
          <a:xfrm>
            <a:off x="1562100" y="3083952"/>
            <a:ext cx="9067800" cy="80010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000" dirty="0"/>
              <a:t>内容过滤是通过用户模型来描述用户的信息需求，将新获取的信息和用户模型进行相似度计算，将相似度高的信息发送给该用户模型的用户。</a:t>
            </a:r>
            <a:endParaRPr lang="zh-CN" altLang="en-US" sz="2000" dirty="0"/>
          </a:p>
        </p:txBody>
      </p:sp>
      <p:sp>
        <p:nvSpPr>
          <p:cNvPr id="17" name="文本框 16"/>
          <p:cNvSpPr txBox="1"/>
          <p:nvPr/>
        </p:nvSpPr>
        <p:spPr>
          <a:xfrm>
            <a:off x="4413250" y="2083248"/>
            <a:ext cx="3365500" cy="8121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内容过滤</a:t>
            </a:r>
            <a:endParaRPr lang="zh-CN" altLang="en-US" sz="4400" b="1" spc="300" dirty="0">
              <a:solidFill>
                <a:schemeClr val="accent4"/>
              </a:solidFill>
              <a:latin typeface="+mn-ea"/>
            </a:endParaRPr>
          </a:p>
        </p:txBody>
      </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信息过滤</a:t>
            </a:r>
            <a:endParaRPr lang="zh-CN" altLang="en-US" dirty="0"/>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endParaRPr lang="zh-CN" altLang="en-US" sz="16600" spc="300" dirty="0">
              <a:solidFill>
                <a:schemeClr val="accent1"/>
              </a:solidFill>
              <a:latin typeface="黑体" panose="02010609060101010101" pitchFamily="49" charset="-122"/>
              <a:ea typeface="黑体" panose="02010609060101010101" pitchFamily="49" charset="-122"/>
            </a:endParaRPr>
          </a:p>
        </p:txBody>
      </p:sp>
      <p:sp>
        <p:nvSpPr>
          <p:cNvPr id="13" name="文本框 12"/>
          <p:cNvSpPr txBox="1"/>
          <p:nvPr/>
        </p:nvSpPr>
        <p:spPr>
          <a:xfrm>
            <a:off x="1562100" y="3083952"/>
            <a:ext cx="9067800" cy="120015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sz="2000" dirty="0"/>
              <a:t>信息过滤技术</a:t>
            </a:r>
            <a:r>
              <a:rPr lang="zh-CN" sz="2000" dirty="0"/>
              <a:t>（</a:t>
            </a:r>
            <a:r>
              <a:rPr lang="en-US" altLang="zh-CN" sz="2000" b="1" spc="0" noProof="0" dirty="0">
                <a:ln>
                  <a:noFill/>
                </a:ln>
                <a:solidFill>
                  <a:sysClr val="window" lastClr="FFFFFF">
                    <a:lumMod val="65000"/>
                  </a:sysClr>
                </a:solidFill>
                <a:effectLst/>
                <a:uLnTx/>
                <a:uFillTx/>
                <a:latin typeface="Arial" panose="020B0604020202020204" pitchFamily="34" charset="0"/>
                <a:ea typeface="+mj-ea"/>
                <a:cs typeface="Arial" panose="020B0604020202020204" pitchFamily="34" charset="0"/>
                <a:sym typeface="+mn-ea"/>
              </a:rPr>
              <a:t>Information Filtering</a:t>
            </a:r>
            <a:r>
              <a:rPr lang="zh-CN" sz="2000" dirty="0"/>
              <a:t>）</a:t>
            </a:r>
            <a:r>
              <a:rPr sz="2000" dirty="0"/>
              <a:t>是对搜索引擎的有效补充，它可以为用户</a:t>
            </a:r>
            <a:r>
              <a:rPr sz="2000" b="1" dirty="0"/>
              <a:t>剔除有害信息</a:t>
            </a:r>
            <a:r>
              <a:rPr sz="2000" dirty="0"/>
              <a:t>并能主动向用户进行</a:t>
            </a:r>
            <a:r>
              <a:rPr sz="2000" b="1" dirty="0"/>
              <a:t>信息推荐</a:t>
            </a:r>
            <a:r>
              <a:rPr sz="2000" dirty="0"/>
              <a:t>，因而在电子商务内容防火墙等系统中得到广泛应用 </a:t>
            </a:r>
            <a:endParaRPr sz="2000" dirty="0"/>
          </a:p>
        </p:txBody>
      </p:sp>
      <p:sp>
        <p:nvSpPr>
          <p:cNvPr id="17" name="文本框 16"/>
          <p:cNvSpPr txBox="1"/>
          <p:nvPr/>
        </p:nvSpPr>
        <p:spPr>
          <a:xfrm>
            <a:off x="4413250" y="2083248"/>
            <a:ext cx="3365500" cy="7436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信息过滤</a:t>
            </a:r>
            <a:endParaRPr lang="zh-CN" altLang="en-US" sz="4400" b="1" spc="300" dirty="0">
              <a:solidFill>
                <a:schemeClr val="accent4"/>
              </a:solidFill>
              <a:latin typeface="+mn-ea"/>
            </a:endParaRPr>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5567"/>
            <a:ext cx="8048203" cy="480131"/>
          </a:xfrm>
        </p:spPr>
        <p:txBody>
          <a:bodyPr/>
          <a:lstStyle/>
          <a:p>
            <a:r>
              <a:rPr lang="zh-CN" altLang="en-US" dirty="0"/>
              <a:t>内容过滤</a:t>
            </a:r>
            <a:r>
              <a:rPr lang="en-US" altLang="zh-CN" dirty="0"/>
              <a:t>—</a:t>
            </a:r>
            <a:r>
              <a:rPr lang="zh-CN" altLang="en-US" dirty="0"/>
              <a:t>流程</a:t>
            </a:r>
            <a:endParaRPr lang="zh-CN" altLang="en-US" dirty="0"/>
          </a:p>
        </p:txBody>
      </p:sp>
      <p:sp>
        <p:nvSpPr>
          <p:cNvPr id="11" name="内容占位符 1"/>
          <p:cNvSpPr txBox="1"/>
          <p:nvPr/>
        </p:nvSpPr>
        <p:spPr>
          <a:xfrm>
            <a:off x="1539631" y="1700198"/>
            <a:ext cx="9100038" cy="361070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20000"/>
              </a:lnSpc>
              <a:spcBef>
                <a:spcPts val="1000"/>
              </a:spcBef>
              <a:spcAft>
                <a:spcPts val="0"/>
              </a:spcAft>
              <a:buClrTx/>
              <a:buSzTx/>
              <a:buFont typeface="Wingdings" panose="05000000000000000000" charset="0"/>
              <a:buChar char="l"/>
              <a:defRPr/>
            </a:pPr>
            <a:r>
              <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定义度量标准</a:t>
            </a:r>
            <a:endPar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20000"/>
              </a:lnSpc>
              <a:spcBef>
                <a:spcPts val="1000"/>
              </a:spcBef>
              <a:spcAft>
                <a:spcPts val="0"/>
              </a:spcAft>
              <a:buClrTx/>
              <a:buSzTx/>
              <a:buFont typeface="Wingdings" panose="05000000000000000000" charset="0"/>
              <a:buChar char="l"/>
              <a:defRPr/>
            </a:pPr>
            <a:endPar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20000"/>
              </a:lnSpc>
              <a:spcBef>
                <a:spcPts val="1000"/>
              </a:spcBef>
              <a:spcAft>
                <a:spcPts val="0"/>
              </a:spcAft>
              <a:buClrTx/>
              <a:buSzTx/>
              <a:buFont typeface="Wingdings" panose="05000000000000000000" charset="0"/>
              <a:buChar char="l"/>
              <a:defRPr/>
            </a:pPr>
            <a:r>
              <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对内容进行量化（</a:t>
            </a:r>
            <a:r>
              <a:rPr kumimoji="0" lang="en-US" altLang="zh-CN"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TF-IDF</a:t>
            </a:r>
            <a:r>
              <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20000"/>
              </a:lnSpc>
              <a:spcBef>
                <a:spcPts val="1000"/>
              </a:spcBef>
              <a:spcAft>
                <a:spcPts val="0"/>
              </a:spcAft>
              <a:buClrTx/>
              <a:buSzTx/>
              <a:buFont typeface="Wingdings" panose="05000000000000000000" charset="0"/>
              <a:buChar char="l"/>
              <a:defRPr/>
            </a:pPr>
            <a:endPar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20000"/>
              </a:lnSpc>
              <a:spcBef>
                <a:spcPts val="1000"/>
              </a:spcBef>
              <a:spcAft>
                <a:spcPts val="0"/>
              </a:spcAft>
              <a:buClrTx/>
              <a:buSzTx/>
              <a:buFont typeface="Wingdings" panose="05000000000000000000" charset="0"/>
              <a:buChar char="l"/>
              <a:defRPr/>
            </a:pPr>
            <a:r>
              <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计算相似度</a:t>
            </a:r>
            <a:endParaRPr kumimoji="0" lang="zh-CN" altLang="en-US" sz="28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5567"/>
            <a:ext cx="8048203" cy="480131"/>
          </a:xfrm>
        </p:spPr>
        <p:txBody>
          <a:bodyPr/>
          <a:lstStyle/>
          <a:p>
            <a:r>
              <a:rPr lang="zh-CN" altLang="en-US" dirty="0"/>
              <a:t>内容过滤</a:t>
            </a:r>
            <a:r>
              <a:rPr lang="en-US" altLang="zh-CN" dirty="0"/>
              <a:t>—</a:t>
            </a:r>
            <a:r>
              <a:rPr dirty="0"/>
              <a:t>相似度计算</a:t>
            </a:r>
            <a:endParaRPr dirty="0"/>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 name="文本框 1"/>
          <p:cNvSpPr txBox="1"/>
          <p:nvPr/>
        </p:nvSpPr>
        <p:spPr>
          <a:xfrm>
            <a:off x="1310005" y="1750695"/>
            <a:ext cx="2540000" cy="398780"/>
          </a:xfrm>
          <a:prstGeom prst="rect">
            <a:avLst/>
          </a:prstGeom>
          <a:noFill/>
        </p:spPr>
        <p:txBody>
          <a:bodyPr wrap="square" rtlCol="0" anchor="t">
            <a:spAutoFit/>
          </a:bodyPr>
          <a:lstStyle/>
          <a:p>
            <a:r>
              <a:rPr lang="zh-CN" altLang="en-US" sz="2000" b="1"/>
              <a:t>欧式距离</a:t>
            </a:r>
            <a:endParaRPr lang="zh-CN" altLang="en-US" sz="2000" b="1"/>
          </a:p>
        </p:txBody>
      </p:sp>
      <p:pic>
        <p:nvPicPr>
          <p:cNvPr id="3" name="图片 2"/>
          <p:cNvPicPr>
            <a:picLocks noChangeAspect="1"/>
          </p:cNvPicPr>
          <p:nvPr/>
        </p:nvPicPr>
        <p:blipFill>
          <a:blip r:embed="rId1"/>
          <a:srcRect b="64595"/>
          <a:stretch>
            <a:fillRect/>
          </a:stretch>
        </p:blipFill>
        <p:spPr>
          <a:xfrm>
            <a:off x="2954020" y="1399540"/>
            <a:ext cx="8620125" cy="1101090"/>
          </a:xfrm>
          <a:prstGeom prst="rect">
            <a:avLst/>
          </a:prstGeom>
        </p:spPr>
      </p:pic>
      <p:sp>
        <p:nvSpPr>
          <p:cNvPr id="6" name="文本框 5"/>
          <p:cNvSpPr txBox="1"/>
          <p:nvPr/>
        </p:nvSpPr>
        <p:spPr>
          <a:xfrm>
            <a:off x="1310005" y="2611120"/>
            <a:ext cx="2540000" cy="398780"/>
          </a:xfrm>
          <a:prstGeom prst="rect">
            <a:avLst/>
          </a:prstGeom>
          <a:noFill/>
        </p:spPr>
        <p:txBody>
          <a:bodyPr wrap="square" rtlCol="0" anchor="t">
            <a:spAutoFit/>
          </a:bodyPr>
          <a:lstStyle/>
          <a:p>
            <a:r>
              <a:rPr lang="zh-CN" altLang="en-US" sz="2000" b="1"/>
              <a:t>闵可夫斯基距离</a:t>
            </a:r>
            <a:endParaRPr lang="zh-CN" altLang="en-US" sz="2000" b="1"/>
          </a:p>
        </p:txBody>
      </p:sp>
      <p:pic>
        <p:nvPicPr>
          <p:cNvPr id="7" name="图片 6"/>
          <p:cNvPicPr>
            <a:picLocks noChangeAspect="1"/>
          </p:cNvPicPr>
          <p:nvPr/>
        </p:nvPicPr>
        <p:blipFill>
          <a:blip r:embed="rId2"/>
          <a:stretch>
            <a:fillRect/>
          </a:stretch>
        </p:blipFill>
        <p:spPr>
          <a:xfrm>
            <a:off x="3270885" y="2611120"/>
            <a:ext cx="3259455" cy="687705"/>
          </a:xfrm>
          <a:prstGeom prst="rect">
            <a:avLst/>
          </a:prstGeom>
        </p:spPr>
      </p:pic>
      <p:sp>
        <p:nvSpPr>
          <p:cNvPr id="8" name="文本框 7"/>
          <p:cNvSpPr txBox="1"/>
          <p:nvPr/>
        </p:nvSpPr>
        <p:spPr>
          <a:xfrm>
            <a:off x="1310005" y="3531235"/>
            <a:ext cx="2540000" cy="398780"/>
          </a:xfrm>
          <a:prstGeom prst="rect">
            <a:avLst/>
          </a:prstGeom>
          <a:noFill/>
        </p:spPr>
        <p:txBody>
          <a:bodyPr wrap="square" rtlCol="0" anchor="t">
            <a:spAutoFit/>
          </a:bodyPr>
          <a:lstStyle/>
          <a:p>
            <a:r>
              <a:rPr lang="zh-CN" altLang="en-US" sz="2000" b="1"/>
              <a:t>曼哈顿距离</a:t>
            </a:r>
            <a:endParaRPr lang="zh-CN" altLang="en-US" sz="2000" b="1"/>
          </a:p>
        </p:txBody>
      </p:sp>
      <p:pic>
        <p:nvPicPr>
          <p:cNvPr id="10" name="图片 9"/>
          <p:cNvPicPr>
            <a:picLocks noChangeAspect="1"/>
          </p:cNvPicPr>
          <p:nvPr/>
        </p:nvPicPr>
        <p:blipFill>
          <a:blip r:embed="rId3"/>
          <a:stretch>
            <a:fillRect/>
          </a:stretch>
        </p:blipFill>
        <p:spPr>
          <a:xfrm>
            <a:off x="3270885" y="3361055"/>
            <a:ext cx="2763520" cy="708660"/>
          </a:xfrm>
          <a:prstGeom prst="rect">
            <a:avLst/>
          </a:prstGeom>
        </p:spPr>
      </p:pic>
      <p:sp>
        <p:nvSpPr>
          <p:cNvPr id="11" name="文本框 10"/>
          <p:cNvSpPr txBox="1"/>
          <p:nvPr/>
        </p:nvSpPr>
        <p:spPr>
          <a:xfrm>
            <a:off x="1310005" y="4345940"/>
            <a:ext cx="2540000" cy="398780"/>
          </a:xfrm>
          <a:prstGeom prst="rect">
            <a:avLst/>
          </a:prstGeom>
          <a:noFill/>
        </p:spPr>
        <p:txBody>
          <a:bodyPr wrap="square" rtlCol="0" anchor="t">
            <a:spAutoFit/>
          </a:bodyPr>
          <a:lstStyle/>
          <a:p>
            <a:r>
              <a:rPr lang="zh-CN" altLang="en-US" sz="2000" b="1"/>
              <a:t>余弦相似度</a:t>
            </a:r>
            <a:endParaRPr lang="zh-CN" altLang="en-US" sz="2000" b="1"/>
          </a:p>
        </p:txBody>
      </p:sp>
      <p:pic>
        <p:nvPicPr>
          <p:cNvPr id="14" name="图片 13"/>
          <p:cNvPicPr>
            <a:picLocks noChangeAspect="1"/>
          </p:cNvPicPr>
          <p:nvPr/>
        </p:nvPicPr>
        <p:blipFill>
          <a:blip r:embed="rId4"/>
          <a:stretch>
            <a:fillRect/>
          </a:stretch>
        </p:blipFill>
        <p:spPr>
          <a:xfrm>
            <a:off x="3270885" y="4196715"/>
            <a:ext cx="3625850" cy="666115"/>
          </a:xfrm>
          <a:prstGeom prst="rect">
            <a:avLst/>
          </a:prstGeom>
        </p:spPr>
      </p:pic>
      <p:sp>
        <p:nvSpPr>
          <p:cNvPr id="15" name="文本框 14"/>
          <p:cNvSpPr txBox="1"/>
          <p:nvPr/>
        </p:nvSpPr>
        <p:spPr>
          <a:xfrm>
            <a:off x="1310005" y="5040630"/>
            <a:ext cx="2540000" cy="398780"/>
          </a:xfrm>
          <a:prstGeom prst="rect">
            <a:avLst/>
          </a:prstGeom>
          <a:noFill/>
        </p:spPr>
        <p:txBody>
          <a:bodyPr wrap="square" rtlCol="0" anchor="t">
            <a:spAutoFit/>
          </a:bodyPr>
          <a:lstStyle/>
          <a:p>
            <a:r>
              <a:rPr lang="zh-CN" altLang="en-US" sz="2000" b="1"/>
              <a:t>皮尔逊相似系数</a:t>
            </a:r>
            <a:endParaRPr lang="zh-CN" altLang="en-US" sz="2000" b="1"/>
          </a:p>
        </p:txBody>
      </p:sp>
      <p:pic>
        <p:nvPicPr>
          <p:cNvPr id="16" name="图片 15"/>
          <p:cNvPicPr>
            <a:picLocks noChangeAspect="1"/>
          </p:cNvPicPr>
          <p:nvPr/>
        </p:nvPicPr>
        <p:blipFill>
          <a:blip r:embed="rId5"/>
          <a:stretch>
            <a:fillRect/>
          </a:stretch>
        </p:blipFill>
        <p:spPr>
          <a:xfrm>
            <a:off x="3270885" y="5040630"/>
            <a:ext cx="4832985" cy="602615"/>
          </a:xfrm>
          <a:prstGeom prst="rect">
            <a:avLst/>
          </a:prstGeom>
        </p:spPr>
      </p:pic>
      <p:sp>
        <p:nvSpPr>
          <p:cNvPr id="17" name="文本框 16"/>
          <p:cNvSpPr txBox="1"/>
          <p:nvPr/>
        </p:nvSpPr>
        <p:spPr>
          <a:xfrm>
            <a:off x="8580120" y="1572260"/>
            <a:ext cx="2540000" cy="398780"/>
          </a:xfrm>
          <a:prstGeom prst="rect">
            <a:avLst/>
          </a:prstGeom>
          <a:noFill/>
        </p:spPr>
        <p:txBody>
          <a:bodyPr wrap="square" rtlCol="0" anchor="t">
            <a:spAutoFit/>
          </a:bodyPr>
          <a:lstStyle/>
          <a:p>
            <a:r>
              <a:rPr lang="zh-CN" altLang="en-US" sz="2000" b="1"/>
              <a:t>Jaccard相似度</a:t>
            </a:r>
            <a:endParaRPr lang="zh-CN" altLang="en-US" sz="2000" b="1"/>
          </a:p>
        </p:txBody>
      </p:sp>
      <p:pic>
        <p:nvPicPr>
          <p:cNvPr id="18" name="图片 17"/>
          <p:cNvPicPr>
            <a:picLocks noChangeAspect="1"/>
          </p:cNvPicPr>
          <p:nvPr/>
        </p:nvPicPr>
        <p:blipFill>
          <a:blip r:embed="rId6"/>
          <a:stretch>
            <a:fillRect/>
          </a:stretch>
        </p:blipFill>
        <p:spPr>
          <a:xfrm>
            <a:off x="7962265" y="2149475"/>
            <a:ext cx="2927350" cy="597535"/>
          </a:xfrm>
          <a:prstGeom prst="rect">
            <a:avLst/>
          </a:prstGeom>
        </p:spPr>
      </p:pic>
    </p:spTree>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5567"/>
            <a:ext cx="8048203" cy="480131"/>
          </a:xfrm>
        </p:spPr>
        <p:txBody>
          <a:bodyPr/>
          <a:lstStyle/>
          <a:p>
            <a:r>
              <a:rPr lang="zh-CN" altLang="en-US" dirty="0"/>
              <a:t>内容过滤</a:t>
            </a:r>
            <a:r>
              <a:rPr lang="en-US" altLang="zh-CN" dirty="0"/>
              <a:t>—</a:t>
            </a:r>
            <a:r>
              <a:rPr lang="zh-CN" altLang="en-US" dirty="0"/>
              <a:t>优缺点</a:t>
            </a:r>
            <a:endParaRPr lang="zh-CN" altLang="en-US" dirty="0"/>
          </a:p>
        </p:txBody>
      </p:sp>
      <p:sp>
        <p:nvSpPr>
          <p:cNvPr id="12" name="文本占位符 4"/>
          <p:cNvSpPr txBox="1"/>
          <p:nvPr/>
        </p:nvSpPr>
        <p:spPr>
          <a:xfrm>
            <a:off x="1513578" y="2237803"/>
            <a:ext cx="3768032" cy="3541896"/>
          </a:xfrm>
          <a:prstGeom prst="rect">
            <a:avLst/>
          </a:prstGeom>
          <a:solidFill>
            <a:srgbClr val="FFFFFF"/>
          </a:solidFill>
          <a:ln w="28575">
            <a:solidFill>
              <a:schemeClr val="accent1"/>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sz="2400" b="0" i="0" u="none" strike="noStrike" kern="1200" cap="none" spc="0" normalizeH="0" baseline="0" noProof="0" dirty="0">
                <a:ln>
                  <a:noFill/>
                </a:ln>
                <a:solidFill>
                  <a:srgbClr val="000000"/>
                </a:solidFill>
                <a:effectLst/>
                <a:uLnTx/>
                <a:uFillTx/>
                <a:cs typeface="+mn-cs"/>
                <a:sym typeface="+mn-lt"/>
              </a:rPr>
              <a:t>用户之间具有独立性</a:t>
            </a:r>
            <a:endParaRPr kumimoji="0" lang="zh-CN" altLang="en-US" sz="2400"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sz="2400" b="0" i="0" u="none" strike="noStrike" kern="1200" cap="none" spc="0" normalizeH="0" baseline="0" noProof="0" dirty="0">
                <a:ln>
                  <a:noFill/>
                </a:ln>
                <a:solidFill>
                  <a:srgbClr val="000000"/>
                </a:solidFill>
                <a:effectLst/>
                <a:uLnTx/>
                <a:uFillTx/>
                <a:cs typeface="+mn-cs"/>
                <a:sym typeface="+mn-lt"/>
              </a:rPr>
              <a:t>好的可解释性</a:t>
            </a:r>
            <a:endParaRPr kumimoji="0" lang="zh-CN" altLang="en-US" sz="2400"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sz="2400" b="0" i="0" u="none" strike="noStrike" kern="1200" cap="none" spc="0" normalizeH="0" baseline="0" noProof="0" dirty="0">
                <a:ln>
                  <a:noFill/>
                </a:ln>
                <a:solidFill>
                  <a:srgbClr val="000000"/>
                </a:solidFill>
                <a:effectLst/>
                <a:uLnTx/>
                <a:uFillTx/>
                <a:cs typeface="+mn-cs"/>
                <a:sym typeface="+mn-lt"/>
              </a:rPr>
              <a:t>冷启动快捷</a:t>
            </a:r>
            <a:endParaRPr kumimoji="0" lang="zh-CN" altLang="en-US" sz="2400" b="0" i="0" u="none" strike="noStrike" kern="1200" cap="none" spc="0" normalizeH="0" baseline="0" noProof="0" dirty="0">
              <a:ln>
                <a:noFill/>
              </a:ln>
              <a:solidFill>
                <a:srgbClr val="000000"/>
              </a:solidFill>
              <a:effectLst/>
              <a:uLnTx/>
              <a:uFillTx/>
              <a:cs typeface="+mn-cs"/>
              <a:sym typeface="+mn-lt"/>
            </a:endParaRPr>
          </a:p>
        </p:txBody>
      </p:sp>
      <p:sp>
        <p:nvSpPr>
          <p:cNvPr id="13" name="文本占位符 5"/>
          <p:cNvSpPr txBox="1"/>
          <p:nvPr/>
        </p:nvSpPr>
        <p:spPr>
          <a:xfrm>
            <a:off x="6910390" y="2237802"/>
            <a:ext cx="3768032" cy="3541896"/>
          </a:xfrm>
          <a:prstGeom prst="rect">
            <a:avLst/>
          </a:prstGeom>
          <a:solidFill>
            <a:srgbClr val="FFFFFF"/>
          </a:solidFill>
          <a:ln w="28575">
            <a:solidFill>
              <a:schemeClr val="accent4"/>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sz="2400" b="0" i="0" u="none" strike="noStrike" kern="1200" cap="none" spc="0" normalizeH="0" baseline="0" noProof="0" dirty="0">
                <a:ln>
                  <a:noFill/>
                </a:ln>
                <a:solidFill>
                  <a:srgbClr val="000000"/>
                </a:solidFill>
                <a:effectLst/>
                <a:uLnTx/>
                <a:uFillTx/>
                <a:cs typeface="+mn-cs"/>
                <a:sym typeface="+mn-lt"/>
              </a:rPr>
              <a:t>度量标准难定义</a:t>
            </a:r>
            <a:endParaRPr kumimoji="0" lang="zh-CN" altLang="en-US" sz="2400"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sz="2400" b="0" i="0" u="none" strike="noStrike" kern="1200" cap="none" spc="0" normalizeH="0" baseline="0" noProof="0" dirty="0">
                <a:ln>
                  <a:noFill/>
                </a:ln>
                <a:solidFill>
                  <a:srgbClr val="000000"/>
                </a:solidFill>
                <a:effectLst/>
                <a:uLnTx/>
                <a:uFillTx/>
                <a:cs typeface="+mn-cs"/>
                <a:sym typeface="+mn-lt"/>
              </a:rPr>
              <a:t>无法挖掘用户潜在兴趣</a:t>
            </a:r>
            <a:endParaRPr kumimoji="0" lang="zh-CN" altLang="en-US" sz="2400"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sz="2400" b="0" i="0" u="none" strike="noStrike" kern="1200" cap="none" spc="0" normalizeH="0" baseline="0" noProof="0" dirty="0">
                <a:ln>
                  <a:noFill/>
                </a:ln>
                <a:solidFill>
                  <a:srgbClr val="000000"/>
                </a:solidFill>
                <a:effectLst/>
                <a:uLnTx/>
                <a:uFillTx/>
                <a:cs typeface="+mn-cs"/>
                <a:sym typeface="+mn-lt"/>
              </a:rPr>
              <a:t>新用户无法推荐</a:t>
            </a:r>
            <a:endParaRPr kumimoji="0" lang="zh-CN" altLang="en-US" sz="2400" b="0" i="0" u="none" strike="noStrike" kern="1200" cap="none" spc="0" normalizeH="0" baseline="0" noProof="0" dirty="0">
              <a:ln>
                <a:noFill/>
              </a:ln>
              <a:solidFill>
                <a:srgbClr val="000000"/>
              </a:solidFill>
              <a:effectLst/>
              <a:uLnTx/>
              <a:uFillTx/>
              <a:cs typeface="+mn-cs"/>
              <a:sym typeface="+mn-lt"/>
            </a:endParaRPr>
          </a:p>
        </p:txBody>
      </p:sp>
      <p:sp>
        <p:nvSpPr>
          <p:cNvPr id="14" name="文本占位符 6"/>
          <p:cNvSpPr txBox="1"/>
          <p:nvPr/>
        </p:nvSpPr>
        <p:spPr>
          <a:xfrm>
            <a:off x="1513578" y="1372467"/>
            <a:ext cx="3768032" cy="865335"/>
          </a:xfrm>
          <a:prstGeom prst="rect">
            <a:avLst/>
          </a:prstGeom>
          <a:solidFill>
            <a:schemeClr val="accent1"/>
          </a:solidFill>
          <a:ln w="28575">
            <a:solidFill>
              <a:schemeClr val="accent1"/>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sym typeface="+mn-lt"/>
              </a:rPr>
              <a:t>优点</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
        <p:nvSpPr>
          <p:cNvPr id="15" name="文本占位符 7"/>
          <p:cNvSpPr txBox="1"/>
          <p:nvPr/>
        </p:nvSpPr>
        <p:spPr>
          <a:xfrm>
            <a:off x="6910390" y="1372467"/>
            <a:ext cx="3768032" cy="865335"/>
          </a:xfrm>
          <a:prstGeom prst="rect">
            <a:avLst/>
          </a:prstGeom>
          <a:solidFill>
            <a:schemeClr val="accent4"/>
          </a:solidFill>
          <a:ln w="28575">
            <a:solidFill>
              <a:schemeClr val="accent4"/>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sym typeface="+mn-lt"/>
              </a:rPr>
              <a:t>缺点</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Tree>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5567"/>
            <a:ext cx="8048203" cy="480131"/>
          </a:xfrm>
        </p:spPr>
        <p:txBody>
          <a:bodyPr/>
          <a:lstStyle/>
          <a:p>
            <a:r>
              <a:rPr lang="zh-CN" altLang="en-US" dirty="0"/>
              <a:t>协同过滤</a:t>
            </a:r>
            <a:endParaRPr lang="zh-CN" altLang="en-US" dirty="0"/>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endParaRPr lang="zh-CN" altLang="en-US" sz="16600" spc="300" dirty="0">
              <a:solidFill>
                <a:schemeClr val="accent1"/>
              </a:solidFill>
              <a:latin typeface="黑体" panose="02010609060101010101" pitchFamily="49" charset="-122"/>
              <a:ea typeface="黑体" panose="02010609060101010101" pitchFamily="49" charset="-122"/>
            </a:endParaRPr>
          </a:p>
        </p:txBody>
      </p:sp>
      <p:sp>
        <p:nvSpPr>
          <p:cNvPr id="13" name="文本框 12"/>
          <p:cNvSpPr txBox="1"/>
          <p:nvPr/>
        </p:nvSpPr>
        <p:spPr>
          <a:xfrm>
            <a:off x="1562100" y="3083952"/>
            <a:ext cx="9067800" cy="120015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000" dirty="0"/>
              <a:t>协同过滤分析用户兴趣，在用户群众找到指定用户的相似用户，综合这些相似用户对某一信息的评价，形成系统对该指定用户对此信息的喜好程度预测</a:t>
            </a:r>
            <a:endParaRPr lang="zh-CN" altLang="en-US" sz="2000" dirty="0"/>
          </a:p>
        </p:txBody>
      </p:sp>
      <p:sp>
        <p:nvSpPr>
          <p:cNvPr id="17" name="文本框 16"/>
          <p:cNvSpPr txBox="1"/>
          <p:nvPr/>
        </p:nvSpPr>
        <p:spPr>
          <a:xfrm>
            <a:off x="4413250" y="2083248"/>
            <a:ext cx="3365500" cy="8121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协同过滤</a:t>
            </a:r>
            <a:endParaRPr lang="zh-CN" altLang="en-US" sz="4400" b="1" spc="300" dirty="0">
              <a:solidFill>
                <a:schemeClr val="accent4"/>
              </a:solidFill>
              <a:latin typeface="+mn-ea"/>
            </a:endParaRPr>
          </a:p>
        </p:txBody>
      </p:sp>
    </p:spTree>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5567"/>
            <a:ext cx="8048203" cy="480131"/>
          </a:xfrm>
        </p:spPr>
        <p:txBody>
          <a:bodyPr/>
          <a:lstStyle/>
          <a:p>
            <a:r>
              <a:rPr lang="zh-CN" altLang="en-US" dirty="0"/>
              <a:t>协同过滤</a:t>
            </a:r>
            <a:endParaRPr lang="zh-CN" altLang="en-US" dirty="0"/>
          </a:p>
        </p:txBody>
      </p:sp>
      <p:sp>
        <p:nvSpPr>
          <p:cNvPr id="14" name="文本框 13"/>
          <p:cNvSpPr txBox="1"/>
          <p:nvPr/>
        </p:nvSpPr>
        <p:spPr>
          <a:xfrm>
            <a:off x="660399" y="1439682"/>
            <a:ext cx="2853509" cy="619744"/>
          </a:xfrm>
          <a:prstGeom prst="roundRect">
            <a:avLst/>
          </a:prstGeom>
          <a:solidFill>
            <a:schemeClr val="accent1"/>
          </a:solidFill>
        </p:spPr>
        <p:txBody>
          <a:bodyPr wrap="square" lIns="0" tIns="0" rIns="0" bIns="0" rtlCol="0" anchor="ctr" anchorCtr="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内容过滤</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9" name="文本框 18"/>
          <p:cNvSpPr txBox="1"/>
          <p:nvPr/>
        </p:nvSpPr>
        <p:spPr>
          <a:xfrm>
            <a:off x="660399" y="3761208"/>
            <a:ext cx="2853509" cy="619744"/>
          </a:xfrm>
          <a:prstGeom prst="roundRect">
            <a:avLst/>
          </a:prstGeom>
          <a:solidFill>
            <a:schemeClr val="accent4"/>
          </a:solidFill>
        </p:spPr>
        <p:txBody>
          <a:bodyPr wrap="square" lIns="0" tIns="0" rIns="0" bIns="0" rtlCol="0" anchor="ctr" anchorCtr="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协同过滤</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0" name="文本框 19"/>
          <p:cNvSpPr txBox="1"/>
          <p:nvPr/>
        </p:nvSpPr>
        <p:spPr>
          <a:xfrm>
            <a:off x="660400" y="2217236"/>
            <a:ext cx="10858500" cy="400050"/>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sz="2000" spc="300" dirty="0">
                <a:solidFill>
                  <a:srgbClr val="000000">
                    <a:lumMod val="85000"/>
                    <a:lumOff val="15000"/>
                  </a:srgbClr>
                </a:solidFill>
                <a:latin typeface="微软雅黑" panose="020B0503020204020204" pitchFamily="34" charset="-122"/>
                <a:ea typeface="微软雅黑" panose="020B0503020204020204" pitchFamily="34" charset="-122"/>
              </a:rPr>
              <a:t>需要知道电影的属性，基于这些属性分析对用户做出推荐。</a:t>
            </a:r>
            <a:endParaRPr sz="2000"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687832" y="4525462"/>
            <a:ext cx="10858500" cy="800100"/>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sz="2000" spc="300" dirty="0">
                <a:solidFill>
                  <a:srgbClr val="000000">
                    <a:lumMod val="85000"/>
                    <a:lumOff val="15000"/>
                  </a:srgbClr>
                </a:solidFill>
                <a:latin typeface="微软雅黑" panose="020B0503020204020204" pitchFamily="34" charset="-122"/>
                <a:ea typeface="微软雅黑" panose="020B0503020204020204" pitchFamily="34" charset="-122"/>
              </a:rPr>
              <a:t>只需要所有的用户、所有的电影号以及部分的打分信息，就可以推测出所有用户对所有电影的打分情况</a:t>
            </a:r>
            <a:endParaRPr sz="2000"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Tree>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5567"/>
            <a:ext cx="8048203" cy="480131"/>
          </a:xfrm>
        </p:spPr>
        <p:txBody>
          <a:bodyPr/>
          <a:lstStyle/>
          <a:p>
            <a:r>
              <a:rPr lang="zh-CN" altLang="en-US" dirty="0"/>
              <a:t>协同过滤</a:t>
            </a:r>
            <a:r>
              <a:rPr lang="en-US" altLang="zh-CN" dirty="0"/>
              <a:t>—</a:t>
            </a:r>
            <a:r>
              <a:rPr lang="zh-CN" altLang="en-US" dirty="0"/>
              <a:t>类别</a:t>
            </a:r>
            <a:endParaRPr lang="zh-CN" altLang="en-US" dirty="0"/>
          </a:p>
        </p:txBody>
      </p:sp>
      <p:sp>
        <p:nvSpPr>
          <p:cNvPr id="24" name="矩形: 圆角 2"/>
          <p:cNvSpPr/>
          <p:nvPr/>
        </p:nvSpPr>
        <p:spPr>
          <a:xfrm>
            <a:off x="4863884" y="1358285"/>
            <a:ext cx="2464231" cy="5232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协同过滤</a:t>
            </a:r>
            <a:endParaRPr lang="zh-CN" altLang="en-US" sz="2000" b="1" dirty="0"/>
          </a:p>
        </p:txBody>
      </p:sp>
      <p:sp>
        <p:nvSpPr>
          <p:cNvPr id="46" name="椭圆 45"/>
          <p:cNvSpPr/>
          <p:nvPr/>
        </p:nvSpPr>
        <p:spPr>
          <a:xfrm>
            <a:off x="2643082" y="2691075"/>
            <a:ext cx="576000" cy="57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9004015" y="2691075"/>
            <a:ext cx="576000" cy="57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1140849" y="4379077"/>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598170" y="4975860"/>
            <a:ext cx="1775460" cy="1009015"/>
          </a:xfrm>
          <a:prstGeom prst="rect">
            <a:avLst/>
          </a:prstGeom>
          <a:noFill/>
        </p:spPr>
        <p:txBody>
          <a:bodyPr wrap="square" lIns="0" tIns="0" rIns="0" bIns="0" rtlCol="0">
            <a:noAutofit/>
          </a:bodyPr>
          <a:lstStyle/>
          <a:p>
            <a:pPr algn="ctr">
              <a:lnSpc>
                <a:spcPct val="150000"/>
              </a:lnSpc>
            </a:pPr>
            <a:r>
              <a:rPr lang="zh-CN" sz="1600" spc="100" dirty="0">
                <a:solidFill>
                  <a:schemeClr val="tx1">
                    <a:lumMod val="65000"/>
                    <a:lumOff val="35000"/>
                  </a:schemeClr>
                </a:solidFill>
              </a:rPr>
              <a:t>基于用户</a:t>
            </a:r>
            <a:endParaRPr lang="zh-CN" sz="1600" spc="100" dirty="0">
              <a:solidFill>
                <a:schemeClr val="tx1">
                  <a:lumMod val="65000"/>
                  <a:lumOff val="35000"/>
                </a:schemeClr>
              </a:solidFill>
            </a:endParaRPr>
          </a:p>
          <a:p>
            <a:pPr algn="ctr">
              <a:lnSpc>
                <a:spcPct val="150000"/>
              </a:lnSpc>
            </a:pPr>
            <a:r>
              <a:rPr lang="zh-CN" sz="1600" spc="100" dirty="0">
                <a:solidFill>
                  <a:schemeClr val="tx1">
                    <a:lumMod val="65000"/>
                    <a:lumOff val="35000"/>
                  </a:schemeClr>
                </a:solidFill>
              </a:rPr>
              <a:t>（user-based）</a:t>
            </a:r>
            <a:endParaRPr lang="zh-CN" sz="1600" spc="100" dirty="0">
              <a:solidFill>
                <a:schemeClr val="tx1">
                  <a:lumMod val="65000"/>
                  <a:lumOff val="35000"/>
                </a:schemeClr>
              </a:solidFill>
            </a:endParaRPr>
          </a:p>
        </p:txBody>
      </p:sp>
      <p:sp>
        <p:nvSpPr>
          <p:cNvPr id="51" name="椭圆 50"/>
          <p:cNvSpPr/>
          <p:nvPr/>
        </p:nvSpPr>
        <p:spPr>
          <a:xfrm>
            <a:off x="4314915" y="4379077"/>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3658870" y="4975860"/>
            <a:ext cx="1760855" cy="1009015"/>
          </a:xfrm>
          <a:prstGeom prst="rect">
            <a:avLst/>
          </a:prstGeom>
          <a:noFill/>
        </p:spPr>
        <p:txBody>
          <a:bodyPr wrap="square" lIns="0" tIns="0" rIns="0" bIns="0" rtlCol="0">
            <a:noAutofit/>
          </a:bodyPr>
          <a:lstStyle/>
          <a:p>
            <a:pPr algn="ctr">
              <a:lnSpc>
                <a:spcPct val="150000"/>
              </a:lnSpc>
            </a:pPr>
            <a:r>
              <a:rPr lang="zh-CN" altLang="en-US" sz="1600" spc="100" dirty="0">
                <a:solidFill>
                  <a:schemeClr val="tx1">
                    <a:lumMod val="65000"/>
                    <a:lumOff val="35000"/>
                  </a:schemeClr>
                </a:solidFill>
              </a:rPr>
              <a:t>基于产品</a:t>
            </a:r>
            <a:endParaRPr lang="zh-CN" altLang="en-US" sz="1600" spc="100" dirty="0">
              <a:solidFill>
                <a:schemeClr val="tx1">
                  <a:lumMod val="65000"/>
                  <a:lumOff val="35000"/>
                </a:schemeClr>
              </a:solidFill>
            </a:endParaRPr>
          </a:p>
          <a:p>
            <a:pPr algn="ctr">
              <a:lnSpc>
                <a:spcPct val="150000"/>
              </a:lnSpc>
            </a:pPr>
            <a:r>
              <a:rPr lang="zh-CN" altLang="en-US" sz="1600" spc="100" dirty="0">
                <a:solidFill>
                  <a:schemeClr val="tx1">
                    <a:lumMod val="65000"/>
                    <a:lumOff val="35000"/>
                  </a:schemeClr>
                </a:solidFill>
              </a:rPr>
              <a:t>（item-based）</a:t>
            </a:r>
            <a:endParaRPr lang="zh-CN" altLang="en-US" sz="1600" spc="100" dirty="0">
              <a:solidFill>
                <a:schemeClr val="tx1">
                  <a:lumMod val="65000"/>
                  <a:lumOff val="35000"/>
                </a:schemeClr>
              </a:solidFill>
            </a:endParaRPr>
          </a:p>
        </p:txBody>
      </p:sp>
      <p:sp>
        <p:nvSpPr>
          <p:cNvPr id="61" name="文本框 60"/>
          <p:cNvSpPr txBox="1"/>
          <p:nvPr/>
        </p:nvSpPr>
        <p:spPr>
          <a:xfrm>
            <a:off x="1950642" y="3324518"/>
            <a:ext cx="1960880" cy="398780"/>
          </a:xfrm>
          <a:prstGeom prst="rect">
            <a:avLst/>
          </a:prstGeom>
          <a:noFill/>
        </p:spPr>
        <p:txBody>
          <a:bodyPr wrap="none" rtlCol="0">
            <a:spAutoFit/>
          </a:bodyPr>
          <a:lstStyle/>
          <a:p>
            <a:pPr algn="ctr"/>
            <a:r>
              <a:rPr lang="zh-CN" altLang="en-US" sz="2000" b="1" dirty="0">
                <a:solidFill>
                  <a:schemeClr val="accent1"/>
                </a:solidFill>
              </a:rPr>
              <a:t>基于记忆的过滤</a:t>
            </a:r>
            <a:endParaRPr lang="zh-CN" altLang="en-US" sz="2000" b="1" dirty="0">
              <a:solidFill>
                <a:schemeClr val="accent1"/>
              </a:solidFill>
            </a:endParaRPr>
          </a:p>
        </p:txBody>
      </p:sp>
      <p:sp>
        <p:nvSpPr>
          <p:cNvPr id="63" name="文本框 62"/>
          <p:cNvSpPr txBox="1"/>
          <p:nvPr/>
        </p:nvSpPr>
        <p:spPr>
          <a:xfrm>
            <a:off x="8298776" y="3324518"/>
            <a:ext cx="1960880" cy="398780"/>
          </a:xfrm>
          <a:prstGeom prst="rect">
            <a:avLst/>
          </a:prstGeom>
          <a:noFill/>
        </p:spPr>
        <p:txBody>
          <a:bodyPr wrap="none" rtlCol="0">
            <a:spAutoFit/>
          </a:bodyPr>
          <a:lstStyle/>
          <a:p>
            <a:pPr algn="ctr"/>
            <a:r>
              <a:rPr lang="zh-CN" altLang="en-US" sz="2000" b="1" dirty="0">
                <a:solidFill>
                  <a:schemeClr val="accent1"/>
                </a:solidFill>
              </a:rPr>
              <a:t>基于模型的过滤</a:t>
            </a:r>
            <a:endParaRPr lang="zh-CN" altLang="en-US" sz="2000" b="1" dirty="0">
              <a:solidFill>
                <a:schemeClr val="accent1"/>
              </a:solidFill>
            </a:endParaRPr>
          </a:p>
        </p:txBody>
      </p:sp>
      <p:sp>
        <p:nvSpPr>
          <p:cNvPr id="64" name="右大括号 63"/>
          <p:cNvSpPr/>
          <p:nvPr/>
        </p:nvSpPr>
        <p:spPr>
          <a:xfrm rot="16200000">
            <a:off x="2750111" y="2438676"/>
            <a:ext cx="369332" cy="3181456"/>
          </a:xfrm>
          <a:prstGeom prst="rightBrace">
            <a:avLst>
              <a:gd name="adj1" fmla="val 50000"/>
              <a:gd name="adj2"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67" name="右大括号 66"/>
          <p:cNvSpPr/>
          <p:nvPr/>
        </p:nvSpPr>
        <p:spPr>
          <a:xfrm rot="16200000">
            <a:off x="5921360" y="-828919"/>
            <a:ext cx="369332" cy="6340642"/>
          </a:xfrm>
          <a:prstGeom prst="rightBrace">
            <a:avLst>
              <a:gd name="adj1" fmla="val 50000"/>
              <a:gd name="adj2"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69" name="growth_304631"/>
          <p:cNvSpPr>
            <a:spLocks noChangeAspect="1"/>
          </p:cNvSpPr>
          <p:nvPr/>
        </p:nvSpPr>
        <p:spPr bwMode="auto">
          <a:xfrm>
            <a:off x="2735118" y="2864173"/>
            <a:ext cx="391928" cy="229804"/>
          </a:xfrm>
          <a:custGeom>
            <a:avLst/>
            <a:gdLst>
              <a:gd name="T0" fmla="*/ 263525 w 607614"/>
              <a:gd name="T1" fmla="*/ 263525 w 607614"/>
              <a:gd name="T2" fmla="*/ 485433 h 606761"/>
              <a:gd name="T3" fmla="*/ 485433 h 606761"/>
              <a:gd name="T4" fmla="*/ 485433 h 606761"/>
              <a:gd name="T5" fmla="*/ 485433 h 606761"/>
              <a:gd name="T6" fmla="*/ 485433 h 606761"/>
              <a:gd name="T7" fmla="*/ 485433 h 606761"/>
              <a:gd name="T8" fmla="*/ 485433 h 606761"/>
              <a:gd name="T9" fmla="*/ 485433 h 606761"/>
              <a:gd name="T10" fmla="*/ 485433 h 606761"/>
              <a:gd name="T11" fmla="*/ 485433 h 606761"/>
              <a:gd name="T12" fmla="*/ 485433 h 606761"/>
              <a:gd name="T13" fmla="*/ 485433 h 606761"/>
              <a:gd name="T14" fmla="*/ 485433 h 606761"/>
              <a:gd name="T15" fmla="*/ 485433 h 606761"/>
              <a:gd name="T16" fmla="*/ 485433 h 606761"/>
              <a:gd name="T17" fmla="*/ 485433 h 606761"/>
              <a:gd name="T18" fmla="*/ 485433 h 606761"/>
              <a:gd name="T19" fmla="*/ 485433 h 606761"/>
              <a:gd name="T20" fmla="*/ 485433 h 606761"/>
              <a:gd name="T21" fmla="*/ 485433 h 606761"/>
              <a:gd name="T22" fmla="*/ 485433 h 606761"/>
              <a:gd name="T23" fmla="*/ 485433 h 606761"/>
              <a:gd name="T24" fmla="*/ 485433 h 606761"/>
              <a:gd name="T25" fmla="*/ 485433 h 606761"/>
              <a:gd name="T26" fmla="*/ 485433 h 606761"/>
              <a:gd name="T27" fmla="*/ 485433 h 606761"/>
              <a:gd name="T28" fmla="*/ 485433 h 606761"/>
              <a:gd name="T29" fmla="*/ 485433 h 606761"/>
              <a:gd name="T30" fmla="*/ 485433 h 606761"/>
              <a:gd name="T31" fmla="*/ 485433 h 606761"/>
              <a:gd name="T32" fmla="*/ 485433 h 606761"/>
              <a:gd name="T33" fmla="*/ 485433 h 606761"/>
              <a:gd name="T34" fmla="*/ 485433 h 606761"/>
              <a:gd name="T35" fmla="*/ 485433 h 606761"/>
              <a:gd name="T36" fmla="*/ 485433 h 606761"/>
              <a:gd name="T37" fmla="*/ 485433 h 606761"/>
              <a:gd name="T38" fmla="*/ 485433 h 606761"/>
              <a:gd name="T39" fmla="*/ 485433 h 606761"/>
              <a:gd name="T40" fmla="*/ 485433 h 606761"/>
              <a:gd name="T41" fmla="*/ 485433 h 606761"/>
              <a:gd name="T42" fmla="*/ 485433 h 606761"/>
              <a:gd name="T43" fmla="*/ 485433 h 606761"/>
              <a:gd name="T44" fmla="*/ 485433 h 606761"/>
              <a:gd name="T45" fmla="*/ 485433 h 606761"/>
              <a:gd name="T46" fmla="*/ 485433 h 606761"/>
              <a:gd name="T47" fmla="*/ 485433 h 606761"/>
              <a:gd name="T48" fmla="*/ 485433 h 606761"/>
              <a:gd name="T49" fmla="*/ 485433 h 606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27" h="4009">
                <a:moveTo>
                  <a:pt x="6028" y="0"/>
                </a:moveTo>
                <a:cubicBezTo>
                  <a:pt x="5587" y="0"/>
                  <a:pt x="5229" y="358"/>
                  <a:pt x="5229" y="799"/>
                </a:cubicBezTo>
                <a:cubicBezTo>
                  <a:pt x="5229" y="985"/>
                  <a:pt x="5293" y="1157"/>
                  <a:pt x="5401" y="1293"/>
                </a:cubicBezTo>
                <a:lnTo>
                  <a:pt x="4559" y="2460"/>
                </a:lnTo>
                <a:cubicBezTo>
                  <a:pt x="4387" y="2396"/>
                  <a:pt x="4191" y="2393"/>
                  <a:pt x="4010" y="2460"/>
                </a:cubicBezTo>
                <a:lnTo>
                  <a:pt x="3169" y="1293"/>
                </a:lnTo>
                <a:cubicBezTo>
                  <a:pt x="3276" y="1157"/>
                  <a:pt x="3341" y="985"/>
                  <a:pt x="3341" y="799"/>
                </a:cubicBezTo>
                <a:cubicBezTo>
                  <a:pt x="3341" y="358"/>
                  <a:pt x="2982" y="0"/>
                  <a:pt x="2542" y="0"/>
                </a:cubicBezTo>
                <a:cubicBezTo>
                  <a:pt x="2101" y="0"/>
                  <a:pt x="1743" y="358"/>
                  <a:pt x="1743" y="799"/>
                </a:cubicBezTo>
                <a:cubicBezTo>
                  <a:pt x="1743" y="985"/>
                  <a:pt x="1807" y="1157"/>
                  <a:pt x="1915" y="1293"/>
                </a:cubicBezTo>
                <a:lnTo>
                  <a:pt x="1073" y="2460"/>
                </a:lnTo>
                <a:cubicBezTo>
                  <a:pt x="554" y="2269"/>
                  <a:pt x="0" y="2656"/>
                  <a:pt x="0" y="3210"/>
                </a:cubicBezTo>
                <a:cubicBezTo>
                  <a:pt x="0" y="3650"/>
                  <a:pt x="358" y="4009"/>
                  <a:pt x="799" y="4009"/>
                </a:cubicBezTo>
                <a:cubicBezTo>
                  <a:pt x="1239" y="4009"/>
                  <a:pt x="1598" y="3650"/>
                  <a:pt x="1598" y="3210"/>
                </a:cubicBezTo>
                <a:cubicBezTo>
                  <a:pt x="1598" y="3023"/>
                  <a:pt x="1533" y="2852"/>
                  <a:pt x="1426" y="2716"/>
                </a:cubicBezTo>
                <a:lnTo>
                  <a:pt x="2267" y="1549"/>
                </a:lnTo>
                <a:cubicBezTo>
                  <a:pt x="2439" y="1612"/>
                  <a:pt x="2635" y="1615"/>
                  <a:pt x="2816" y="1549"/>
                </a:cubicBezTo>
                <a:lnTo>
                  <a:pt x="3658" y="2716"/>
                </a:lnTo>
                <a:cubicBezTo>
                  <a:pt x="3550" y="2852"/>
                  <a:pt x="3486" y="3023"/>
                  <a:pt x="3486" y="3210"/>
                </a:cubicBezTo>
                <a:cubicBezTo>
                  <a:pt x="3486" y="3650"/>
                  <a:pt x="3844" y="4009"/>
                  <a:pt x="4285" y="4009"/>
                </a:cubicBezTo>
                <a:cubicBezTo>
                  <a:pt x="4725" y="4009"/>
                  <a:pt x="5084" y="3650"/>
                  <a:pt x="5084" y="3210"/>
                </a:cubicBezTo>
                <a:cubicBezTo>
                  <a:pt x="5084" y="3023"/>
                  <a:pt x="5019" y="2852"/>
                  <a:pt x="4912" y="2716"/>
                </a:cubicBezTo>
                <a:lnTo>
                  <a:pt x="5753" y="1549"/>
                </a:lnTo>
                <a:cubicBezTo>
                  <a:pt x="6273" y="1740"/>
                  <a:pt x="6827" y="1353"/>
                  <a:pt x="6827" y="799"/>
                </a:cubicBezTo>
                <a:cubicBezTo>
                  <a:pt x="6827" y="358"/>
                  <a:pt x="6468" y="0"/>
                  <a:pt x="6028" y="0"/>
                </a:cubicBezTo>
                <a:close/>
              </a:path>
            </a:pathLst>
          </a:custGeom>
          <a:solidFill>
            <a:schemeClr val="bg1"/>
          </a:solidFill>
          <a:ln>
            <a:noFill/>
          </a:ln>
        </p:spPr>
      </p:sp>
      <p:sp>
        <p:nvSpPr>
          <p:cNvPr id="71" name="menu_159761"/>
          <p:cNvSpPr>
            <a:spLocks noChangeAspect="1"/>
          </p:cNvSpPr>
          <p:nvPr/>
        </p:nvSpPr>
        <p:spPr bwMode="auto">
          <a:xfrm>
            <a:off x="9165222" y="2853623"/>
            <a:ext cx="253584" cy="253198"/>
          </a:xfrm>
          <a:custGeom>
            <a:avLst/>
            <a:gdLst>
              <a:gd name="connsiteX0" fmla="*/ 387180 w 602346"/>
              <a:gd name="connsiteY0" fmla="*/ 343654 h 601429"/>
              <a:gd name="connsiteX1" fmla="*/ 559313 w 602346"/>
              <a:gd name="connsiteY1" fmla="*/ 343654 h 601429"/>
              <a:gd name="connsiteX2" fmla="*/ 602346 w 602346"/>
              <a:gd name="connsiteY2" fmla="*/ 386617 h 601429"/>
              <a:gd name="connsiteX3" fmla="*/ 602346 w 602346"/>
              <a:gd name="connsiteY3" fmla="*/ 558467 h 601429"/>
              <a:gd name="connsiteX4" fmla="*/ 559313 w 602346"/>
              <a:gd name="connsiteY4" fmla="*/ 601429 h 601429"/>
              <a:gd name="connsiteX5" fmla="*/ 387180 w 602346"/>
              <a:gd name="connsiteY5" fmla="*/ 601429 h 601429"/>
              <a:gd name="connsiteX6" fmla="*/ 344147 w 602346"/>
              <a:gd name="connsiteY6" fmla="*/ 558467 h 601429"/>
              <a:gd name="connsiteX7" fmla="*/ 344147 w 602346"/>
              <a:gd name="connsiteY7" fmla="*/ 386617 h 601429"/>
              <a:gd name="connsiteX8" fmla="*/ 387180 w 602346"/>
              <a:gd name="connsiteY8" fmla="*/ 343654 h 601429"/>
              <a:gd name="connsiteX9" fmla="*/ 43021 w 602346"/>
              <a:gd name="connsiteY9" fmla="*/ 343654 h 601429"/>
              <a:gd name="connsiteX10" fmla="*/ 215107 w 602346"/>
              <a:gd name="connsiteY10" fmla="*/ 343654 h 601429"/>
              <a:gd name="connsiteX11" fmla="*/ 258128 w 602346"/>
              <a:gd name="connsiteY11" fmla="*/ 386617 h 601429"/>
              <a:gd name="connsiteX12" fmla="*/ 258128 w 602346"/>
              <a:gd name="connsiteY12" fmla="*/ 558467 h 601429"/>
              <a:gd name="connsiteX13" fmla="*/ 215107 w 602346"/>
              <a:gd name="connsiteY13" fmla="*/ 601429 h 601429"/>
              <a:gd name="connsiteX14" fmla="*/ 43021 w 602346"/>
              <a:gd name="connsiteY14" fmla="*/ 601429 h 601429"/>
              <a:gd name="connsiteX15" fmla="*/ 0 w 602346"/>
              <a:gd name="connsiteY15" fmla="*/ 558467 h 601429"/>
              <a:gd name="connsiteX16" fmla="*/ 0 w 602346"/>
              <a:gd name="connsiteY16" fmla="*/ 386617 h 601429"/>
              <a:gd name="connsiteX17" fmla="*/ 43021 w 602346"/>
              <a:gd name="connsiteY17" fmla="*/ 343654 h 601429"/>
              <a:gd name="connsiteX18" fmla="*/ 387180 w 602346"/>
              <a:gd name="connsiteY18" fmla="*/ 0 h 601429"/>
              <a:gd name="connsiteX19" fmla="*/ 559313 w 602346"/>
              <a:gd name="connsiteY19" fmla="*/ 0 h 601429"/>
              <a:gd name="connsiteX20" fmla="*/ 602346 w 602346"/>
              <a:gd name="connsiteY20" fmla="*/ 42963 h 601429"/>
              <a:gd name="connsiteX21" fmla="*/ 602346 w 602346"/>
              <a:gd name="connsiteY21" fmla="*/ 214813 h 601429"/>
              <a:gd name="connsiteX22" fmla="*/ 559313 w 602346"/>
              <a:gd name="connsiteY22" fmla="*/ 257775 h 601429"/>
              <a:gd name="connsiteX23" fmla="*/ 387180 w 602346"/>
              <a:gd name="connsiteY23" fmla="*/ 257775 h 601429"/>
              <a:gd name="connsiteX24" fmla="*/ 344147 w 602346"/>
              <a:gd name="connsiteY24" fmla="*/ 214813 h 601429"/>
              <a:gd name="connsiteX25" fmla="*/ 344147 w 602346"/>
              <a:gd name="connsiteY25" fmla="*/ 42963 h 601429"/>
              <a:gd name="connsiteX26" fmla="*/ 387180 w 602346"/>
              <a:gd name="connsiteY26" fmla="*/ 0 h 601429"/>
              <a:gd name="connsiteX27" fmla="*/ 43021 w 602346"/>
              <a:gd name="connsiteY27" fmla="*/ 0 h 601429"/>
              <a:gd name="connsiteX28" fmla="*/ 215107 w 602346"/>
              <a:gd name="connsiteY28" fmla="*/ 0 h 601429"/>
              <a:gd name="connsiteX29" fmla="*/ 258128 w 602346"/>
              <a:gd name="connsiteY29" fmla="*/ 42963 h 601429"/>
              <a:gd name="connsiteX30" fmla="*/ 258128 w 602346"/>
              <a:gd name="connsiteY30" fmla="*/ 214813 h 601429"/>
              <a:gd name="connsiteX31" fmla="*/ 215107 w 602346"/>
              <a:gd name="connsiteY31" fmla="*/ 257775 h 601429"/>
              <a:gd name="connsiteX32" fmla="*/ 43021 w 602346"/>
              <a:gd name="connsiteY32" fmla="*/ 257775 h 601429"/>
              <a:gd name="connsiteX33" fmla="*/ 0 w 602346"/>
              <a:gd name="connsiteY33" fmla="*/ 214813 h 601429"/>
              <a:gd name="connsiteX34" fmla="*/ 0 w 602346"/>
              <a:gd name="connsiteY34" fmla="*/ 42963 h 601429"/>
              <a:gd name="connsiteX35" fmla="*/ 43021 w 602346"/>
              <a:gd name="connsiteY35" fmla="*/ 0 h 60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2346" h="601429">
                <a:moveTo>
                  <a:pt x="387180" y="343654"/>
                </a:moveTo>
                <a:lnTo>
                  <a:pt x="559313" y="343654"/>
                </a:lnTo>
                <a:cubicBezTo>
                  <a:pt x="582981" y="343654"/>
                  <a:pt x="602346" y="362987"/>
                  <a:pt x="602346" y="386617"/>
                </a:cubicBezTo>
                <a:lnTo>
                  <a:pt x="602346" y="558467"/>
                </a:lnTo>
                <a:cubicBezTo>
                  <a:pt x="602346" y="582096"/>
                  <a:pt x="582981" y="601429"/>
                  <a:pt x="559313" y="601429"/>
                </a:cubicBezTo>
                <a:lnTo>
                  <a:pt x="387180" y="601429"/>
                </a:lnTo>
                <a:cubicBezTo>
                  <a:pt x="363512" y="601429"/>
                  <a:pt x="344147" y="582096"/>
                  <a:pt x="344147" y="558467"/>
                </a:cubicBezTo>
                <a:lnTo>
                  <a:pt x="344147" y="386617"/>
                </a:lnTo>
                <a:cubicBezTo>
                  <a:pt x="344147" y="362987"/>
                  <a:pt x="363512" y="343654"/>
                  <a:pt x="387180" y="343654"/>
                </a:cubicBezTo>
                <a:close/>
                <a:moveTo>
                  <a:pt x="43021" y="343654"/>
                </a:moveTo>
                <a:lnTo>
                  <a:pt x="215107" y="343654"/>
                </a:lnTo>
                <a:cubicBezTo>
                  <a:pt x="238768" y="343654"/>
                  <a:pt x="258128" y="362987"/>
                  <a:pt x="258128" y="386617"/>
                </a:cubicBezTo>
                <a:lnTo>
                  <a:pt x="258128" y="558467"/>
                </a:lnTo>
                <a:cubicBezTo>
                  <a:pt x="258128" y="582096"/>
                  <a:pt x="238768" y="601429"/>
                  <a:pt x="215107" y="601429"/>
                </a:cubicBezTo>
                <a:lnTo>
                  <a:pt x="43021" y="601429"/>
                </a:lnTo>
                <a:cubicBezTo>
                  <a:pt x="19360" y="601429"/>
                  <a:pt x="0" y="582096"/>
                  <a:pt x="0" y="558467"/>
                </a:cubicBezTo>
                <a:lnTo>
                  <a:pt x="0" y="386617"/>
                </a:lnTo>
                <a:cubicBezTo>
                  <a:pt x="0" y="362987"/>
                  <a:pt x="19360" y="343654"/>
                  <a:pt x="43021" y="343654"/>
                </a:cubicBezTo>
                <a:close/>
                <a:moveTo>
                  <a:pt x="387180" y="0"/>
                </a:moveTo>
                <a:lnTo>
                  <a:pt x="559313" y="0"/>
                </a:lnTo>
                <a:cubicBezTo>
                  <a:pt x="582981" y="0"/>
                  <a:pt x="602346" y="19333"/>
                  <a:pt x="602346" y="42963"/>
                </a:cubicBezTo>
                <a:lnTo>
                  <a:pt x="602346" y="214813"/>
                </a:lnTo>
                <a:cubicBezTo>
                  <a:pt x="602346" y="238442"/>
                  <a:pt x="582981" y="257775"/>
                  <a:pt x="559313" y="257775"/>
                </a:cubicBezTo>
                <a:lnTo>
                  <a:pt x="387180" y="257775"/>
                </a:lnTo>
                <a:cubicBezTo>
                  <a:pt x="363512" y="257775"/>
                  <a:pt x="344147" y="238442"/>
                  <a:pt x="344147" y="214813"/>
                </a:cubicBezTo>
                <a:lnTo>
                  <a:pt x="344147" y="42963"/>
                </a:lnTo>
                <a:cubicBezTo>
                  <a:pt x="344147" y="19333"/>
                  <a:pt x="363512" y="0"/>
                  <a:pt x="387180" y="0"/>
                </a:cubicBezTo>
                <a:close/>
                <a:moveTo>
                  <a:pt x="43021" y="0"/>
                </a:moveTo>
                <a:lnTo>
                  <a:pt x="215107" y="0"/>
                </a:lnTo>
                <a:cubicBezTo>
                  <a:pt x="238768" y="0"/>
                  <a:pt x="258128" y="19333"/>
                  <a:pt x="258128" y="42963"/>
                </a:cubicBezTo>
                <a:lnTo>
                  <a:pt x="258128" y="214813"/>
                </a:lnTo>
                <a:cubicBezTo>
                  <a:pt x="258128" y="238442"/>
                  <a:pt x="238768" y="257775"/>
                  <a:pt x="215107" y="257775"/>
                </a:cubicBezTo>
                <a:lnTo>
                  <a:pt x="43021" y="257775"/>
                </a:lnTo>
                <a:cubicBezTo>
                  <a:pt x="19360" y="257775"/>
                  <a:pt x="0" y="238442"/>
                  <a:pt x="0" y="214813"/>
                </a:cubicBezTo>
                <a:lnTo>
                  <a:pt x="0" y="42963"/>
                </a:lnTo>
                <a:cubicBezTo>
                  <a:pt x="0" y="19333"/>
                  <a:pt x="19360" y="0"/>
                  <a:pt x="43021" y="0"/>
                </a:cubicBezTo>
                <a:close/>
              </a:path>
            </a:pathLst>
          </a:custGeom>
          <a:solidFill>
            <a:schemeClr val="bg1"/>
          </a:solidFill>
          <a:ln>
            <a:noFill/>
          </a:ln>
        </p:spPr>
        <p:txBody>
          <a:bodyPr/>
          <a:lstStyle/>
          <a:p>
            <a:endParaRPr lang="zh-CN" altLang="en-US"/>
          </a:p>
        </p:txBody>
      </p:sp>
    </p:spTree>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63378"/>
            <a:ext cx="8048203" cy="524510"/>
          </a:xfrm>
        </p:spPr>
        <p:txBody>
          <a:bodyPr/>
          <a:lstStyle/>
          <a:p>
            <a:r>
              <a:rPr lang="zh-CN" altLang="en-US" dirty="0"/>
              <a:t>协同过滤</a:t>
            </a:r>
            <a:r>
              <a:rPr lang="en-US" altLang="zh-CN" dirty="0"/>
              <a:t>—</a:t>
            </a:r>
            <a:r>
              <a:rPr dirty="0"/>
              <a:t>基于用户（</a:t>
            </a:r>
            <a:r>
              <a:rPr lang="en-US" altLang="zh-CN" dirty="0"/>
              <a:t>user-base</a:t>
            </a:r>
            <a:r>
              <a:rPr dirty="0"/>
              <a:t>）</a:t>
            </a:r>
            <a:endParaRPr dirty="0"/>
          </a:p>
        </p:txBody>
      </p:sp>
      <p:graphicFrame>
        <p:nvGraphicFramePr>
          <p:cNvPr id="3" name="表格 2"/>
          <p:cNvGraphicFramePr/>
          <p:nvPr>
            <p:custDataLst>
              <p:tags r:id="rId1"/>
            </p:custDataLst>
          </p:nvPr>
        </p:nvGraphicFramePr>
        <p:xfrm>
          <a:off x="1384300" y="2160270"/>
          <a:ext cx="9423400" cy="2537460"/>
        </p:xfrm>
        <a:graphic>
          <a:graphicData uri="http://schemas.openxmlformats.org/drawingml/2006/table">
            <a:tbl>
              <a:tblPr firstRow="1" bandRow="1">
                <a:tableStyleId>{7DF18680-E054-41AD-8BC1-D1AEF772440D}</a:tableStyleId>
              </a:tblPr>
              <a:tblGrid>
                <a:gridCol w="1884680"/>
                <a:gridCol w="1884680"/>
                <a:gridCol w="1884680"/>
                <a:gridCol w="1884680"/>
                <a:gridCol w="1884680"/>
              </a:tblGrid>
              <a:tr h="634365">
                <a:tc>
                  <a:txBody>
                    <a:bodyPr/>
                    <a:lstStyle/>
                    <a:p>
                      <a:pPr algn="ctr">
                        <a:buNone/>
                      </a:pPr>
                      <a:r>
                        <a:rPr lang="zh-CN" altLang="en-US" sz="2400">
                          <a:solidFill>
                            <a:schemeClr val="tx1"/>
                          </a:solidFill>
                        </a:rPr>
                        <a:t>物品</a:t>
                      </a:r>
                      <a:r>
                        <a:rPr lang="en-US" altLang="zh-CN" sz="2400">
                          <a:solidFill>
                            <a:schemeClr val="tx1"/>
                          </a:solidFill>
                        </a:rPr>
                        <a:t>/</a:t>
                      </a:r>
                      <a:r>
                        <a:rPr lang="zh-CN" altLang="en-US" sz="2400">
                          <a:solidFill>
                            <a:schemeClr val="tx1"/>
                          </a:solidFill>
                        </a:rPr>
                        <a:t>用户</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rPr>
                        <a:t>物品</a:t>
                      </a:r>
                      <a:r>
                        <a:rPr lang="en-US" altLang="zh-CN" sz="2400">
                          <a:solidFill>
                            <a:schemeClr val="tx1"/>
                          </a:solidFill>
                        </a:rPr>
                        <a:t>1</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rPr>
                        <a:t>物品</a:t>
                      </a:r>
                      <a:r>
                        <a:rPr lang="en-US" altLang="zh-CN" sz="2400">
                          <a:solidFill>
                            <a:schemeClr val="tx1"/>
                          </a:solidFill>
                        </a:rPr>
                        <a:t>2</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rPr>
                        <a:t>物品</a:t>
                      </a:r>
                      <a:r>
                        <a:rPr lang="en-US" altLang="zh-CN" sz="2400">
                          <a:solidFill>
                            <a:schemeClr val="tx1"/>
                          </a:solidFill>
                        </a:rPr>
                        <a:t>3</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rPr>
                        <a:t>物品</a:t>
                      </a:r>
                      <a:r>
                        <a:rPr lang="en-US" altLang="zh-CN" sz="2400">
                          <a:solidFill>
                            <a:schemeClr val="tx1"/>
                          </a:solidFill>
                        </a:rPr>
                        <a:t>4</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34365">
                <a:tc>
                  <a:txBody>
                    <a:bodyPr/>
                    <a:lstStyle/>
                    <a:p>
                      <a:pPr algn="ctr">
                        <a:buNone/>
                      </a:pPr>
                      <a:r>
                        <a:rPr lang="zh-CN" altLang="en-US" sz="2400">
                          <a:solidFill>
                            <a:schemeClr val="tx1"/>
                          </a:solidFill>
                        </a:rPr>
                        <a:t>用户</a:t>
                      </a:r>
                      <a:r>
                        <a:rPr lang="en-US" altLang="zh-CN" sz="2400">
                          <a:solidFill>
                            <a:schemeClr val="tx1"/>
                          </a:solidFill>
                        </a:rPr>
                        <a:t>A</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rPr>
                        <a:t>√</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b="1">
                          <a:solidFill>
                            <a:srgbClr val="FF0000"/>
                          </a:solidFill>
                        </a:rPr>
                        <a:t>推荐</a:t>
                      </a:r>
                      <a:endParaRPr lang="zh-CN" altLang="en-US" sz="2400" b="1">
                        <a:solidFill>
                          <a:srgbClr val="FF0000"/>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34365">
                <a:tc>
                  <a:txBody>
                    <a:bodyPr/>
                    <a:lstStyle/>
                    <a:p>
                      <a:pPr algn="ctr">
                        <a:buNone/>
                      </a:pPr>
                      <a:r>
                        <a:rPr lang="zh-CN" altLang="en-US" sz="2400">
                          <a:solidFill>
                            <a:schemeClr val="tx1"/>
                          </a:solidFill>
                        </a:rPr>
                        <a:t>用户</a:t>
                      </a:r>
                      <a:r>
                        <a:rPr lang="en-US" altLang="zh-CN" sz="2400">
                          <a:solidFill>
                            <a:schemeClr val="tx1"/>
                          </a:solidFill>
                        </a:rPr>
                        <a:t>B</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34365">
                <a:tc>
                  <a:txBody>
                    <a:bodyPr/>
                    <a:lstStyle/>
                    <a:p>
                      <a:pPr algn="ctr">
                        <a:buNone/>
                      </a:pPr>
                      <a:r>
                        <a:rPr lang="zh-CN" altLang="en-US" sz="2400">
                          <a:solidFill>
                            <a:schemeClr val="tx1"/>
                          </a:solidFill>
                        </a:rPr>
                        <a:t>用户</a:t>
                      </a:r>
                      <a:r>
                        <a:rPr lang="en-US" altLang="zh-CN" sz="2400">
                          <a:solidFill>
                            <a:schemeClr val="tx1"/>
                          </a:solidFill>
                        </a:rPr>
                        <a:t>C</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63378"/>
            <a:ext cx="8048203" cy="524510"/>
          </a:xfrm>
        </p:spPr>
        <p:txBody>
          <a:bodyPr/>
          <a:lstStyle/>
          <a:p>
            <a:r>
              <a:rPr lang="zh-CN" altLang="en-US" dirty="0"/>
              <a:t>协同过滤</a:t>
            </a:r>
            <a:r>
              <a:rPr lang="en-US" altLang="zh-CN" dirty="0"/>
              <a:t>—</a:t>
            </a:r>
            <a:r>
              <a:rPr dirty="0"/>
              <a:t>基于产品（</a:t>
            </a:r>
            <a:r>
              <a:rPr lang="en-US" altLang="zh-CN" dirty="0"/>
              <a:t>item-base</a:t>
            </a:r>
            <a:r>
              <a:rPr dirty="0"/>
              <a:t>）</a:t>
            </a:r>
            <a:endParaRPr dirty="0"/>
          </a:p>
        </p:txBody>
      </p:sp>
      <p:graphicFrame>
        <p:nvGraphicFramePr>
          <p:cNvPr id="3" name="表格 2"/>
          <p:cNvGraphicFramePr/>
          <p:nvPr>
            <p:custDataLst>
              <p:tags r:id="rId1"/>
            </p:custDataLst>
          </p:nvPr>
        </p:nvGraphicFramePr>
        <p:xfrm>
          <a:off x="2326640" y="1993900"/>
          <a:ext cx="7538720" cy="2537460"/>
        </p:xfrm>
        <a:graphic>
          <a:graphicData uri="http://schemas.openxmlformats.org/drawingml/2006/table">
            <a:tbl>
              <a:tblPr firstRow="1" bandRow="1">
                <a:tableStyleId>{7DF18680-E054-41AD-8BC1-D1AEF772440D}</a:tableStyleId>
              </a:tblPr>
              <a:tblGrid>
                <a:gridCol w="1884680"/>
                <a:gridCol w="1884680"/>
                <a:gridCol w="1884680"/>
                <a:gridCol w="1884680"/>
              </a:tblGrid>
              <a:tr h="634365">
                <a:tc>
                  <a:txBody>
                    <a:bodyPr/>
                    <a:lstStyle/>
                    <a:p>
                      <a:pPr algn="ctr">
                        <a:buNone/>
                      </a:pPr>
                      <a:r>
                        <a:rPr lang="zh-CN" altLang="en-US" sz="2400">
                          <a:solidFill>
                            <a:schemeClr val="tx1"/>
                          </a:solidFill>
                        </a:rPr>
                        <a:t>物品</a:t>
                      </a:r>
                      <a:r>
                        <a:rPr lang="en-US" altLang="zh-CN" sz="2400">
                          <a:solidFill>
                            <a:schemeClr val="tx1"/>
                          </a:solidFill>
                        </a:rPr>
                        <a:t>/</a:t>
                      </a:r>
                      <a:r>
                        <a:rPr lang="zh-CN" altLang="en-US" sz="2400">
                          <a:solidFill>
                            <a:schemeClr val="tx1"/>
                          </a:solidFill>
                        </a:rPr>
                        <a:t>用户</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rPr>
                        <a:t>物品</a:t>
                      </a:r>
                      <a:r>
                        <a:rPr lang="en-US" altLang="zh-CN" sz="2400">
                          <a:solidFill>
                            <a:schemeClr val="tx1"/>
                          </a:solidFill>
                        </a:rPr>
                        <a:t>1</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rPr>
                        <a:t>物品</a:t>
                      </a:r>
                      <a:r>
                        <a:rPr lang="en-US" altLang="zh-CN" sz="2400">
                          <a:solidFill>
                            <a:schemeClr val="tx1"/>
                          </a:solidFill>
                        </a:rPr>
                        <a:t>2</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rPr>
                        <a:t>物品</a:t>
                      </a:r>
                      <a:r>
                        <a:rPr lang="en-US" altLang="zh-CN" sz="2400">
                          <a:solidFill>
                            <a:schemeClr val="tx1"/>
                          </a:solidFill>
                        </a:rPr>
                        <a:t>3</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34365">
                <a:tc>
                  <a:txBody>
                    <a:bodyPr/>
                    <a:lstStyle/>
                    <a:p>
                      <a:pPr algn="ctr">
                        <a:buNone/>
                      </a:pPr>
                      <a:r>
                        <a:rPr lang="zh-CN" altLang="en-US" sz="2400">
                          <a:solidFill>
                            <a:schemeClr val="tx1"/>
                          </a:solidFill>
                        </a:rPr>
                        <a:t>用户</a:t>
                      </a:r>
                      <a:r>
                        <a:rPr lang="en-US" altLang="zh-CN" sz="2400">
                          <a:solidFill>
                            <a:schemeClr val="tx1"/>
                          </a:solidFill>
                        </a:rPr>
                        <a:t>A</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rPr>
                        <a:t>√</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34365">
                <a:tc>
                  <a:txBody>
                    <a:bodyPr/>
                    <a:lstStyle/>
                    <a:p>
                      <a:pPr algn="ctr">
                        <a:buNone/>
                      </a:pPr>
                      <a:r>
                        <a:rPr lang="zh-CN" altLang="en-US" sz="2400">
                          <a:solidFill>
                            <a:schemeClr val="tx1"/>
                          </a:solidFill>
                        </a:rPr>
                        <a:t>用户</a:t>
                      </a:r>
                      <a:r>
                        <a:rPr lang="en-US" altLang="zh-CN" sz="2400">
                          <a:solidFill>
                            <a:schemeClr val="tx1"/>
                          </a:solidFill>
                        </a:rPr>
                        <a:t>B</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34365">
                <a:tc>
                  <a:txBody>
                    <a:bodyPr/>
                    <a:lstStyle/>
                    <a:p>
                      <a:pPr algn="ctr">
                        <a:buNone/>
                      </a:pPr>
                      <a:r>
                        <a:rPr lang="zh-CN" altLang="en-US" sz="2400">
                          <a:solidFill>
                            <a:schemeClr val="tx1"/>
                          </a:solidFill>
                        </a:rPr>
                        <a:t>用户</a:t>
                      </a:r>
                      <a:r>
                        <a:rPr lang="en-US" altLang="zh-CN" sz="2400">
                          <a:solidFill>
                            <a:schemeClr val="tx1"/>
                          </a:solidFill>
                        </a:rPr>
                        <a:t>C</a:t>
                      </a:r>
                      <a:endParaRPr lang="en-US" altLang="zh-CN"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sym typeface="+mn-ea"/>
                        </a:rPr>
                        <a:t>√</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b="1">
                          <a:solidFill>
                            <a:srgbClr val="FF0000"/>
                          </a:solidFill>
                          <a:sym typeface="+mn-ea"/>
                        </a:rPr>
                        <a:t>推荐</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73494" y="186555"/>
            <a:ext cx="8048203" cy="478155"/>
          </a:xfrm>
        </p:spPr>
        <p:txBody>
          <a:bodyPr/>
          <a:lstStyle/>
          <a:p>
            <a:r>
              <a:rPr lang="zh-CN" altLang="en-US"/>
              <a:t>协同过滤</a:t>
            </a:r>
            <a:r>
              <a:rPr lang="en-US" altLang="zh-CN"/>
              <a:t>demo</a:t>
            </a:r>
            <a:endParaRPr lang="en-US" altLang="zh-CN"/>
          </a:p>
        </p:txBody>
      </p:sp>
      <p:sp>
        <p:nvSpPr>
          <p:cNvPr id="3" name="文本框 2"/>
          <p:cNvSpPr txBox="1"/>
          <p:nvPr/>
        </p:nvSpPr>
        <p:spPr>
          <a:xfrm>
            <a:off x="1040765" y="1370330"/>
            <a:ext cx="2247900" cy="460375"/>
          </a:xfrm>
          <a:prstGeom prst="rect">
            <a:avLst/>
          </a:prstGeom>
          <a:noFill/>
        </p:spPr>
        <p:txBody>
          <a:bodyPr wrap="square" rtlCol="0">
            <a:spAutoFit/>
          </a:bodyPr>
          <a:p>
            <a:r>
              <a:rPr lang="zh-CN" altLang="en-US" sz="2400" b="1"/>
              <a:t>数据</a:t>
            </a:r>
            <a:endParaRPr lang="zh-CN" altLang="en-US" sz="2400" b="1"/>
          </a:p>
        </p:txBody>
      </p:sp>
      <p:sp>
        <p:nvSpPr>
          <p:cNvPr id="4" name="文本框 3"/>
          <p:cNvSpPr txBox="1"/>
          <p:nvPr/>
        </p:nvSpPr>
        <p:spPr>
          <a:xfrm>
            <a:off x="1325880" y="2136775"/>
            <a:ext cx="9872345" cy="1198880"/>
          </a:xfrm>
          <a:prstGeom prst="rect">
            <a:avLst/>
          </a:prstGeom>
          <a:noFill/>
        </p:spPr>
        <p:txBody>
          <a:bodyPr wrap="square" rtlCol="0" anchor="t">
            <a:spAutoFit/>
          </a:bodyPr>
          <a:p>
            <a:r>
              <a:rPr lang="zh-CN" altLang="en-US"/>
              <a:t>MovieLens是电影评分的集合，有各种大小。 </a:t>
            </a:r>
            <a:endParaRPr lang="zh-CN" altLang="en-US"/>
          </a:p>
          <a:p>
            <a:r>
              <a:rPr lang="zh-CN" altLang="en-US"/>
              <a:t>ml-latest-small：</a:t>
            </a:r>
            <a:r>
              <a:rPr lang="en-US" altLang="zh-CN"/>
              <a:t>610</a:t>
            </a:r>
            <a:r>
              <a:rPr lang="zh-CN" altLang="en-US"/>
              <a:t>个用户对 </a:t>
            </a:r>
            <a:r>
              <a:t>9724 </a:t>
            </a:r>
            <a:r>
              <a:rPr lang="zh-CN" altLang="en-US"/>
              <a:t>部电影作出的评分。</a:t>
            </a:r>
            <a:endParaRPr lang="zh-CN" altLang="en-US"/>
          </a:p>
          <a:p>
            <a:endParaRPr lang="zh-CN" altLang="en-US"/>
          </a:p>
          <a:p>
            <a:r>
              <a:rPr lang="zh-CN" altLang="en-US"/>
              <a:t>相似度计算：皮尔逊系数</a:t>
            </a:r>
            <a:endParaRPr lang="zh-CN" altLang="en-US"/>
          </a:p>
        </p:txBody>
      </p:sp>
      <p:pic>
        <p:nvPicPr>
          <p:cNvPr id="6" name="图片 5"/>
          <p:cNvPicPr>
            <a:picLocks noChangeAspect="1"/>
          </p:cNvPicPr>
          <p:nvPr/>
        </p:nvPicPr>
        <p:blipFill>
          <a:blip r:embed="rId1"/>
          <a:stretch>
            <a:fillRect/>
          </a:stretch>
        </p:blipFill>
        <p:spPr>
          <a:xfrm>
            <a:off x="571500" y="3335655"/>
            <a:ext cx="5867400" cy="1581150"/>
          </a:xfrm>
          <a:prstGeom prst="rect">
            <a:avLst/>
          </a:prstGeom>
        </p:spPr>
      </p:pic>
      <p:pic>
        <p:nvPicPr>
          <p:cNvPr id="7" name="图片 6"/>
          <p:cNvPicPr>
            <a:picLocks noChangeAspect="1"/>
          </p:cNvPicPr>
          <p:nvPr/>
        </p:nvPicPr>
        <p:blipFill>
          <a:blip r:embed="rId2"/>
          <a:stretch>
            <a:fillRect/>
          </a:stretch>
        </p:blipFill>
        <p:spPr>
          <a:xfrm>
            <a:off x="764540" y="5243830"/>
            <a:ext cx="4052570" cy="504825"/>
          </a:xfrm>
          <a:prstGeom prst="rect">
            <a:avLst/>
          </a:prstGeom>
        </p:spPr>
      </p:pic>
      <p:pic>
        <p:nvPicPr>
          <p:cNvPr id="8" name="图片 7"/>
          <p:cNvPicPr>
            <a:picLocks noChangeAspect="1"/>
          </p:cNvPicPr>
          <p:nvPr/>
        </p:nvPicPr>
        <p:blipFill>
          <a:blip r:embed="rId3"/>
          <a:stretch>
            <a:fillRect/>
          </a:stretch>
        </p:blipFill>
        <p:spPr>
          <a:xfrm>
            <a:off x="6616065" y="3626485"/>
            <a:ext cx="5198110" cy="1000125"/>
          </a:xfrm>
          <a:prstGeom prst="rect">
            <a:avLst/>
          </a:prstGeom>
        </p:spPr>
      </p:pic>
      <p:pic>
        <p:nvPicPr>
          <p:cNvPr id="9" name="图片 8"/>
          <p:cNvPicPr>
            <a:picLocks noChangeAspect="1"/>
          </p:cNvPicPr>
          <p:nvPr/>
        </p:nvPicPr>
        <p:blipFill>
          <a:blip r:embed="rId4"/>
          <a:stretch>
            <a:fillRect/>
          </a:stretch>
        </p:blipFill>
        <p:spPr>
          <a:xfrm>
            <a:off x="6616065" y="5036820"/>
            <a:ext cx="4632960" cy="505460"/>
          </a:xfrm>
          <a:prstGeom prst="rect">
            <a:avLst/>
          </a:prstGeom>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63378"/>
            <a:ext cx="8048203" cy="524510"/>
          </a:xfrm>
        </p:spPr>
        <p:txBody>
          <a:bodyPr/>
          <a:lstStyle/>
          <a:p>
            <a:r>
              <a:rPr lang="zh-CN" altLang="en-US" dirty="0"/>
              <a:t>协同过滤</a:t>
            </a:r>
            <a:r>
              <a:rPr lang="en-US" altLang="zh-CN" dirty="0"/>
              <a:t>—</a:t>
            </a:r>
            <a:r>
              <a:rPr dirty="0"/>
              <a:t>基于模型（</a:t>
            </a:r>
            <a:r>
              <a:rPr lang="en-US" altLang="zh-CN" dirty="0"/>
              <a:t>model-base</a:t>
            </a:r>
            <a:r>
              <a:rPr dirty="0"/>
              <a:t>）</a:t>
            </a:r>
            <a:endParaRPr dirty="0"/>
          </a:p>
        </p:txBody>
      </p:sp>
      <p:sp>
        <p:nvSpPr>
          <p:cNvPr id="100" name="文本框 99"/>
          <p:cNvSpPr txBox="1"/>
          <p:nvPr/>
        </p:nvSpPr>
        <p:spPr>
          <a:xfrm>
            <a:off x="697230" y="1403350"/>
            <a:ext cx="9772015" cy="953135"/>
          </a:xfrm>
          <a:prstGeom prst="rect">
            <a:avLst/>
          </a:prstGeom>
          <a:noFill/>
          <a:ln w="9525">
            <a:noFill/>
          </a:ln>
        </p:spPr>
        <p:txBody>
          <a:bodyPr wrap="square">
            <a:spAutoFit/>
          </a:bodyPr>
          <a:lstStyle/>
          <a:p>
            <a:pPr indent="304800"/>
            <a:r>
              <a:rPr lang="zh-CN" sz="2800" b="0">
                <a:ea typeface="宋体" panose="02010600030101010101" pitchFamily="2" charset="-122"/>
              </a:rPr>
              <a:t>基于模型的CF会使用先前的用户评级来建模，提高协同过滤的性能。建模过程可以通过</a:t>
            </a:r>
            <a:r>
              <a:rPr lang="zh-CN" sz="2800" b="1">
                <a:ea typeface="宋体" panose="02010600030101010101" pitchFamily="2" charset="-122"/>
              </a:rPr>
              <a:t>机器学习或数据挖掘</a:t>
            </a:r>
            <a:r>
              <a:rPr lang="zh-CN" sz="2800" b="0">
                <a:ea typeface="宋体" panose="02010600030101010101" pitchFamily="2" charset="-122"/>
              </a:rPr>
              <a:t>来完成。</a:t>
            </a:r>
            <a:endParaRPr lang="zh-CN" sz="2800" b="0">
              <a:ea typeface="宋体" panose="02010600030101010101" pitchFamily="2" charset="-122"/>
            </a:endParaRPr>
          </a:p>
        </p:txBody>
      </p:sp>
      <p:sp>
        <p:nvSpPr>
          <p:cNvPr id="2" name="文本框 1"/>
          <p:cNvSpPr txBox="1"/>
          <p:nvPr/>
        </p:nvSpPr>
        <p:spPr>
          <a:xfrm>
            <a:off x="2213610" y="2589530"/>
            <a:ext cx="8632825" cy="2306955"/>
          </a:xfrm>
          <a:prstGeom prst="rect">
            <a:avLst/>
          </a:prstGeom>
          <a:noFill/>
          <a:ln w="9525">
            <a:noFill/>
          </a:ln>
        </p:spPr>
        <p:txBody>
          <a:bodyPr wrap="square">
            <a:spAutoFit/>
          </a:bodyPr>
          <a:lstStyle/>
          <a:p>
            <a:pPr marL="342900" indent="-342900">
              <a:buFont typeface="Arial" panose="020B0604020202020204" pitchFamily="34" charset="0"/>
              <a:buChar char="•"/>
            </a:pPr>
            <a:r>
              <a:rPr lang="zh-CN" sz="2400" b="0">
                <a:ea typeface="宋体" panose="02010600030101010101" pitchFamily="2" charset="-122"/>
              </a:rPr>
              <a:t>关联规则</a:t>
            </a:r>
            <a:r>
              <a:rPr lang="en-US" altLang="zh-CN" sz="2400" b="0">
                <a:ea typeface="宋体" panose="02010600030101010101" pitchFamily="2" charset="-122"/>
              </a:rPr>
              <a:t>——啤酒和尿布</a:t>
            </a:r>
            <a:endParaRPr lang="en-US" altLang="zh-CN" sz="2400" b="0">
              <a:ea typeface="宋体" panose="02010600030101010101" pitchFamily="2" charset="-122"/>
            </a:endParaRPr>
          </a:p>
          <a:p>
            <a:pPr marL="342900" indent="-342900">
              <a:buFont typeface="Arial" panose="020B0604020202020204" pitchFamily="34" charset="0"/>
              <a:buChar char="•"/>
            </a:pPr>
            <a:r>
              <a:rPr lang="zh-CN" sz="2400" b="0">
                <a:ea typeface="宋体" panose="02010600030101010101" pitchFamily="2" charset="-122"/>
              </a:rPr>
              <a:t>聚类分析（Clustering Analysis）</a:t>
            </a:r>
            <a:endParaRPr lang="zh-CN" sz="2400" b="0">
              <a:ea typeface="宋体" panose="02010600030101010101" pitchFamily="2" charset="-122"/>
            </a:endParaRPr>
          </a:p>
          <a:p>
            <a:pPr marL="342900" indent="-342900">
              <a:buFont typeface="Arial" panose="020B0604020202020204" pitchFamily="34" charset="0"/>
              <a:buChar char="•"/>
            </a:pPr>
            <a:r>
              <a:rPr lang="zh-CN" sz="2400" b="0">
                <a:ea typeface="宋体" panose="02010600030101010101" pitchFamily="2" charset="-122"/>
              </a:rPr>
              <a:t>决策树（Decision Tree）</a:t>
            </a:r>
            <a:endParaRPr lang="zh-CN" sz="2400" b="0">
              <a:ea typeface="宋体" panose="02010600030101010101" pitchFamily="2" charset="-122"/>
            </a:endParaRPr>
          </a:p>
          <a:p>
            <a:pPr marL="342900" indent="-342900">
              <a:buFont typeface="Arial" panose="020B0604020202020204" pitchFamily="34" charset="0"/>
              <a:buChar char="•"/>
            </a:pPr>
            <a:r>
              <a:rPr lang="zh-CN" sz="2400" b="0">
                <a:ea typeface="宋体" panose="02010600030101010101" pitchFamily="2" charset="-122"/>
              </a:rPr>
              <a:t>人工神经网络（Artificial Neural Network）</a:t>
            </a:r>
            <a:endParaRPr lang="zh-CN" sz="2400" b="0">
              <a:ea typeface="宋体" panose="02010600030101010101" pitchFamily="2" charset="-122"/>
            </a:endParaRPr>
          </a:p>
          <a:p>
            <a:pPr marL="342900" indent="-342900">
              <a:buFont typeface="Arial" panose="020B0604020202020204" pitchFamily="34" charset="0"/>
              <a:buChar char="•"/>
            </a:pPr>
            <a:r>
              <a:rPr lang="zh-CN" sz="2400" b="0">
                <a:ea typeface="宋体" panose="02010600030101010101" pitchFamily="2" charset="-122"/>
              </a:rPr>
              <a:t>回归分析（Regression Analysis）</a:t>
            </a:r>
            <a:endParaRPr lang="zh-CN" sz="2400" b="0">
              <a:ea typeface="宋体" panose="02010600030101010101" pitchFamily="2" charset="-122"/>
            </a:endParaRPr>
          </a:p>
          <a:p>
            <a:pPr marL="342900" indent="-342900">
              <a:buFont typeface="Arial" panose="020B0604020202020204" pitchFamily="34" charset="0"/>
              <a:buChar char="•"/>
            </a:pPr>
            <a:r>
              <a:rPr lang="zh-CN" sz="2400" b="0">
                <a:ea typeface="宋体" panose="02010600030101010101" pitchFamily="2" charset="-122"/>
              </a:rPr>
              <a:t>贝叶斯分类器（Bayesian Classifiers）</a:t>
            </a:r>
            <a:endParaRPr lang="zh-CN" altLang="en-US" sz="2400" b="0">
              <a:ea typeface="宋体" panose="02010600030101010101" pitchFamily="2" charset="-122"/>
            </a:endParaRP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信息过滤</a:t>
            </a:r>
            <a:endParaRPr lang="zh-CN" altLang="en-US" dirty="0"/>
          </a:p>
        </p:txBody>
      </p:sp>
      <p:sp>
        <p:nvSpPr>
          <p:cNvPr id="17" name="文本框 16"/>
          <p:cNvSpPr txBox="1"/>
          <p:nvPr/>
        </p:nvSpPr>
        <p:spPr>
          <a:xfrm>
            <a:off x="2303138" y="1615888"/>
            <a:ext cx="2853509" cy="619744"/>
          </a:xfrm>
          <a:prstGeom prst="roundRect">
            <a:avLst/>
          </a:prstGeom>
          <a:solidFill>
            <a:schemeClr val="accent1"/>
          </a:solidFill>
        </p:spPr>
        <p:txBody>
          <a:bodyPr wrap="square" lIns="0" tIns="0" rIns="0" bIns="0" rtlCol="0">
            <a:no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不良信息过滤</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p:cNvSpPr txBox="1"/>
          <p:nvPr/>
        </p:nvSpPr>
        <p:spPr>
          <a:xfrm>
            <a:off x="7035353" y="1615888"/>
            <a:ext cx="2853509" cy="619744"/>
          </a:xfrm>
          <a:prstGeom prst="roundRect">
            <a:avLst/>
          </a:prstGeom>
          <a:solidFill>
            <a:schemeClr val="accent4"/>
          </a:solidFill>
        </p:spPr>
        <p:txBody>
          <a:bodyPr wrap="square" lIns="0" tIns="0" rIns="0" bIns="0" rtlCol="0">
            <a:no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信息推荐</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96665" y="2835462"/>
            <a:ext cx="4434835" cy="265093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44" y="2835462"/>
            <a:ext cx="4330891" cy="2650938"/>
          </a:xfrm>
          <a:prstGeom prst="rect">
            <a:avLst/>
          </a:prstGeom>
        </p:spPr>
      </p:pic>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63378"/>
            <a:ext cx="8048203" cy="524510"/>
          </a:xfrm>
        </p:spPr>
        <p:txBody>
          <a:bodyPr/>
          <a:lstStyle/>
          <a:p>
            <a:r>
              <a:rPr lang="zh-CN" altLang="en-US" dirty="0"/>
              <a:t>协同过滤</a:t>
            </a:r>
            <a:r>
              <a:rPr lang="en-US" altLang="zh-CN" dirty="0"/>
              <a:t>—</a:t>
            </a:r>
            <a:r>
              <a:rPr dirty="0"/>
              <a:t>基于模型（</a:t>
            </a:r>
            <a:r>
              <a:rPr lang="en-US" altLang="zh-CN" dirty="0"/>
              <a:t>model-base</a:t>
            </a:r>
            <a:r>
              <a:rPr dirty="0"/>
              <a:t>）</a:t>
            </a:r>
            <a:endParaRPr dirty="0"/>
          </a:p>
        </p:txBody>
      </p:sp>
      <p:sp>
        <p:nvSpPr>
          <p:cNvPr id="4" name="文本框 3"/>
          <p:cNvSpPr txBox="1"/>
          <p:nvPr/>
        </p:nvSpPr>
        <p:spPr>
          <a:xfrm>
            <a:off x="1393190" y="3896360"/>
            <a:ext cx="9704070" cy="1198880"/>
          </a:xfrm>
          <a:prstGeom prst="rect">
            <a:avLst/>
          </a:prstGeom>
          <a:noFill/>
          <a:ln w="9525">
            <a:noFill/>
          </a:ln>
        </p:spPr>
        <p:txBody>
          <a:bodyPr wrap="square">
            <a:spAutoFit/>
          </a:bodyPr>
          <a:p>
            <a:pPr marL="0" indent="0"/>
            <a:r>
              <a:rPr lang="zh-CN" sz="2400">
                <a:ea typeface="宋体" panose="02010600030101010101" pitchFamily="2" charset="-122"/>
              </a:rPr>
              <a:t>●P矩阵是User-LF矩阵，即用户和隐含特征矩阵。●Q矩阵是LF-ltem矩阵，即隐含特征和物品的矩阵●R矩阵是User-ltem矩阵， 有P*Q得来， 能处理稀疏评分矩阵</a:t>
            </a:r>
            <a:endParaRPr lang="zh-CN" altLang="en-US" sz="2400">
              <a:ea typeface="宋体" panose="02010600030101010101" pitchFamily="2" charset="-122"/>
            </a:endParaRPr>
          </a:p>
        </p:txBody>
      </p:sp>
      <p:sp>
        <p:nvSpPr>
          <p:cNvPr id="2" name="文本框 1"/>
          <p:cNvSpPr txBox="1"/>
          <p:nvPr/>
        </p:nvSpPr>
        <p:spPr>
          <a:xfrm>
            <a:off x="1085850" y="1083945"/>
            <a:ext cx="2097405" cy="460375"/>
          </a:xfrm>
          <a:prstGeom prst="rect">
            <a:avLst/>
          </a:prstGeom>
          <a:noFill/>
        </p:spPr>
        <p:txBody>
          <a:bodyPr wrap="square" rtlCol="0">
            <a:spAutoFit/>
          </a:bodyPr>
          <a:p>
            <a:r>
              <a:rPr lang="zh-CN" altLang="en-US" sz="2400" b="1"/>
              <a:t>矩阵分解：</a:t>
            </a:r>
            <a:endParaRPr lang="zh-CN" altLang="en-US" sz="2400" b="1"/>
          </a:p>
        </p:txBody>
      </p:sp>
      <p:pic>
        <p:nvPicPr>
          <p:cNvPr id="3" name="图片 2"/>
          <p:cNvPicPr>
            <a:picLocks noChangeAspect="1"/>
          </p:cNvPicPr>
          <p:nvPr/>
        </p:nvPicPr>
        <p:blipFill>
          <a:blip r:embed="rId1"/>
          <a:stretch>
            <a:fillRect/>
          </a:stretch>
        </p:blipFill>
        <p:spPr>
          <a:xfrm>
            <a:off x="1393190" y="1544320"/>
            <a:ext cx="8706485" cy="2262505"/>
          </a:xfrm>
          <a:prstGeom prst="rect">
            <a:avLst/>
          </a:prstGeom>
        </p:spPr>
      </p:pic>
    </p:spTree>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73494" y="186555"/>
            <a:ext cx="8048203" cy="478155"/>
          </a:xfrm>
        </p:spPr>
        <p:txBody>
          <a:bodyPr/>
          <a:lstStyle/>
          <a:p>
            <a:r>
              <a:t>基于模型过滤</a:t>
            </a:r>
            <a:r>
              <a:rPr lang="en-US" altLang="zh-CN"/>
              <a:t>demo</a:t>
            </a:r>
            <a:endParaRPr lang="en-US" altLang="zh-CN"/>
          </a:p>
        </p:txBody>
      </p:sp>
      <p:pic>
        <p:nvPicPr>
          <p:cNvPr id="4" name="图片 3"/>
          <p:cNvPicPr>
            <a:picLocks noChangeAspect="1"/>
          </p:cNvPicPr>
          <p:nvPr/>
        </p:nvPicPr>
        <p:blipFill>
          <a:blip r:embed="rId1"/>
          <a:stretch>
            <a:fillRect/>
          </a:stretch>
        </p:blipFill>
        <p:spPr>
          <a:xfrm>
            <a:off x="1040765" y="3613150"/>
            <a:ext cx="7026910" cy="768350"/>
          </a:xfrm>
          <a:prstGeom prst="rect">
            <a:avLst/>
          </a:prstGeom>
        </p:spPr>
      </p:pic>
      <p:pic>
        <p:nvPicPr>
          <p:cNvPr id="5" name="图片 4"/>
          <p:cNvPicPr>
            <a:picLocks noChangeAspect="1"/>
          </p:cNvPicPr>
          <p:nvPr/>
        </p:nvPicPr>
        <p:blipFill>
          <a:blip r:embed="rId2"/>
          <a:stretch>
            <a:fillRect/>
          </a:stretch>
        </p:blipFill>
        <p:spPr>
          <a:xfrm>
            <a:off x="1040765" y="4879975"/>
            <a:ext cx="4046855" cy="478155"/>
          </a:xfrm>
          <a:prstGeom prst="rect">
            <a:avLst/>
          </a:prstGeom>
        </p:spPr>
      </p:pic>
      <p:pic>
        <p:nvPicPr>
          <p:cNvPr id="6" name="图片 5"/>
          <p:cNvPicPr>
            <a:picLocks noChangeAspect="1"/>
          </p:cNvPicPr>
          <p:nvPr/>
        </p:nvPicPr>
        <p:blipFill>
          <a:blip r:embed="rId3"/>
          <a:stretch>
            <a:fillRect/>
          </a:stretch>
        </p:blipFill>
        <p:spPr>
          <a:xfrm>
            <a:off x="1040765" y="1929130"/>
            <a:ext cx="7546975" cy="1310640"/>
          </a:xfrm>
          <a:prstGeom prst="rect">
            <a:avLst/>
          </a:prstGeom>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5567"/>
            <a:ext cx="8048203" cy="480131"/>
          </a:xfrm>
        </p:spPr>
        <p:txBody>
          <a:bodyPr/>
          <a:lstStyle/>
          <a:p>
            <a:r>
              <a:rPr lang="zh-CN" altLang="en-US" dirty="0"/>
              <a:t>协同过滤</a:t>
            </a:r>
            <a:r>
              <a:rPr lang="en-US" altLang="zh-CN" dirty="0"/>
              <a:t>—</a:t>
            </a:r>
            <a:r>
              <a:rPr lang="zh-CN" altLang="en-US" dirty="0"/>
              <a:t>优缺点</a:t>
            </a:r>
            <a:endParaRPr lang="zh-CN" altLang="en-US" dirty="0"/>
          </a:p>
        </p:txBody>
      </p:sp>
      <p:sp>
        <p:nvSpPr>
          <p:cNvPr id="12" name="文本占位符 4"/>
          <p:cNvSpPr txBox="1"/>
          <p:nvPr/>
        </p:nvSpPr>
        <p:spPr>
          <a:xfrm>
            <a:off x="1513578" y="2237803"/>
            <a:ext cx="3768032" cy="3541896"/>
          </a:xfrm>
          <a:prstGeom prst="rect">
            <a:avLst/>
          </a:prstGeom>
          <a:solidFill>
            <a:srgbClr val="FFFFFF"/>
          </a:solidFill>
          <a:ln w="28575">
            <a:solidFill>
              <a:schemeClr val="accent1"/>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可以在根据各个用户的历史信息推荐项目，跟项目本身的内容属性无关</a:t>
            </a:r>
            <a:endParaRPr kumimoji="0" lang="zh-CN" altLang="en-US" b="0" i="0" u="none" strike="noStrike" kern="1200" cap="none" spc="0" normalizeH="0" baseline="0" noProof="0" dirty="0">
              <a:ln>
                <a:noFill/>
              </a:ln>
              <a:solidFill>
                <a:srgbClr val="000000"/>
              </a:solidFill>
              <a:effectLst/>
              <a:uLnTx/>
              <a:uFillTx/>
              <a:cs typeface="+mn-cs"/>
              <a:sym typeface="+mn-lt"/>
            </a:endParaRPr>
          </a:p>
        </p:txBody>
      </p:sp>
      <p:sp>
        <p:nvSpPr>
          <p:cNvPr id="13" name="文本占位符 5"/>
          <p:cNvSpPr txBox="1"/>
          <p:nvPr/>
        </p:nvSpPr>
        <p:spPr>
          <a:xfrm>
            <a:off x="6910390" y="2237802"/>
            <a:ext cx="3768032" cy="3541896"/>
          </a:xfrm>
          <a:prstGeom prst="rect">
            <a:avLst/>
          </a:prstGeom>
          <a:solidFill>
            <a:srgbClr val="FFFFFF"/>
          </a:solidFill>
          <a:ln w="28575">
            <a:solidFill>
              <a:schemeClr val="accent4"/>
            </a:solidFill>
          </a:ln>
          <a:effectLst/>
        </p:spPr>
        <p:txBody>
          <a:bodyPr vert="horz" lIns="91440" tIns="45720" rIns="91440" bIns="45720" rtlCol="0" anchor="t"/>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冷启动问题</a:t>
            </a:r>
            <a:endParaRPr kumimoji="0" lang="zh-CN" altLang="en-US"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数据稀疏性问题</a:t>
            </a:r>
            <a:endParaRPr kumimoji="0" lang="zh-CN" altLang="en-US"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可扩展性问题</a:t>
            </a:r>
            <a:endParaRPr kumimoji="0" lang="zh-CN" altLang="en-US"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同义问题</a:t>
            </a:r>
            <a:endParaRPr kumimoji="0" lang="zh-CN" altLang="en-US" b="0" i="0" u="none" strike="noStrike" kern="1200" cap="none" spc="0" normalizeH="0" baseline="0" noProof="0" dirty="0">
              <a:ln>
                <a:noFill/>
              </a:ln>
              <a:solidFill>
                <a:srgbClr val="000000"/>
              </a:solidFill>
              <a:effectLst/>
              <a:uLnTx/>
              <a:uFillTx/>
              <a:cs typeface="+mn-cs"/>
              <a:sym typeface="+mn-lt"/>
            </a:endParaRPr>
          </a:p>
        </p:txBody>
      </p:sp>
      <p:sp>
        <p:nvSpPr>
          <p:cNvPr id="14" name="文本占位符 6"/>
          <p:cNvSpPr txBox="1"/>
          <p:nvPr/>
        </p:nvSpPr>
        <p:spPr>
          <a:xfrm>
            <a:off x="1513578" y="1372467"/>
            <a:ext cx="3768032" cy="865335"/>
          </a:xfrm>
          <a:prstGeom prst="rect">
            <a:avLst/>
          </a:prstGeom>
          <a:solidFill>
            <a:schemeClr val="accent1"/>
          </a:solidFill>
          <a:ln w="28575">
            <a:solidFill>
              <a:schemeClr val="accent1"/>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sym typeface="+mn-lt"/>
              </a:rPr>
              <a:t>优点</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
        <p:nvSpPr>
          <p:cNvPr id="15" name="文本占位符 7"/>
          <p:cNvSpPr txBox="1"/>
          <p:nvPr/>
        </p:nvSpPr>
        <p:spPr>
          <a:xfrm>
            <a:off x="6910390" y="1372467"/>
            <a:ext cx="3768032" cy="865335"/>
          </a:xfrm>
          <a:prstGeom prst="rect">
            <a:avLst/>
          </a:prstGeom>
          <a:solidFill>
            <a:schemeClr val="accent4"/>
          </a:solidFill>
          <a:ln w="28575">
            <a:solidFill>
              <a:schemeClr val="accent4"/>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sym typeface="+mn-lt"/>
              </a:rPr>
              <a:t>缺点</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Tree>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5567"/>
            <a:ext cx="8048203" cy="480131"/>
          </a:xfrm>
        </p:spPr>
        <p:txBody>
          <a:bodyPr/>
          <a:lstStyle/>
          <a:p>
            <a:r>
              <a:rPr lang="zh-CN" altLang="en-US" dirty="0"/>
              <a:t>混合过滤</a:t>
            </a:r>
            <a:endParaRPr lang="zh-CN" altLang="en-US" dirty="0"/>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endParaRPr lang="zh-CN" altLang="en-US" sz="16600" spc="300" dirty="0">
              <a:solidFill>
                <a:schemeClr val="accent1"/>
              </a:solidFill>
              <a:latin typeface="黑体" panose="02010609060101010101" pitchFamily="49" charset="-122"/>
              <a:ea typeface="黑体" panose="02010609060101010101" pitchFamily="49" charset="-122"/>
            </a:endParaRPr>
          </a:p>
        </p:txBody>
      </p:sp>
      <p:sp>
        <p:nvSpPr>
          <p:cNvPr id="13" name="文本框 12"/>
          <p:cNvSpPr txBox="1"/>
          <p:nvPr/>
        </p:nvSpPr>
        <p:spPr>
          <a:xfrm>
            <a:off x="1562100" y="3083952"/>
            <a:ext cx="9067800" cy="80010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000" dirty="0"/>
              <a:t>推荐系统为了避免单一推荐技术带来的限制和问题，同时也为了能够获得更好的性能，会结合不同的推荐技术。</a:t>
            </a:r>
            <a:endParaRPr lang="zh-CN" altLang="en-US" sz="2000" dirty="0"/>
          </a:p>
        </p:txBody>
      </p:sp>
      <p:sp>
        <p:nvSpPr>
          <p:cNvPr id="17" name="文本框 16"/>
          <p:cNvSpPr txBox="1"/>
          <p:nvPr/>
        </p:nvSpPr>
        <p:spPr>
          <a:xfrm>
            <a:off x="4413250" y="2083248"/>
            <a:ext cx="3365500" cy="8121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混合过滤</a:t>
            </a:r>
            <a:endParaRPr lang="zh-CN" altLang="en-US" sz="4400" b="1" spc="300" dirty="0">
              <a:solidFill>
                <a:schemeClr val="accent4"/>
              </a:solidFill>
              <a:latin typeface="+mn-ea"/>
            </a:endParaRPr>
          </a:p>
        </p:txBody>
      </p:sp>
    </p:spTree>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5567"/>
            <a:ext cx="8048203" cy="480131"/>
          </a:xfrm>
        </p:spPr>
        <p:txBody>
          <a:bodyPr/>
          <a:lstStyle/>
          <a:p>
            <a:r>
              <a:rPr lang="zh-CN" altLang="en-US" dirty="0"/>
              <a:t>混合过滤</a:t>
            </a:r>
            <a:r>
              <a:rPr lang="en-US" altLang="zh-CN" dirty="0"/>
              <a:t>—</a:t>
            </a:r>
            <a:r>
              <a:rPr lang="zh-CN" altLang="en-US" dirty="0"/>
              <a:t>模式</a:t>
            </a:r>
            <a:endParaRPr lang="zh-CN" altLang="en-US" dirty="0"/>
          </a:p>
        </p:txBody>
      </p:sp>
      <p:grpSp>
        <p:nvGrpSpPr>
          <p:cNvPr id="2" name="组合 1"/>
          <p:cNvGrpSpPr/>
          <p:nvPr/>
        </p:nvGrpSpPr>
        <p:grpSpPr>
          <a:xfrm>
            <a:off x="5984443" y="987610"/>
            <a:ext cx="216000" cy="5003800"/>
            <a:chOff x="5984443" y="987610"/>
            <a:chExt cx="216000" cy="5003800"/>
          </a:xfrm>
        </p:grpSpPr>
        <p:cxnSp>
          <p:nvCxnSpPr>
            <p:cNvPr id="34" name="直接连接符 33"/>
            <p:cNvCxnSpPr/>
            <p:nvPr/>
          </p:nvCxnSpPr>
          <p:spPr>
            <a:xfrm>
              <a:off x="6096000" y="987610"/>
              <a:ext cx="0" cy="5003800"/>
            </a:xfrm>
            <a:prstGeom prst="line">
              <a:avLst/>
            </a:prstGeom>
            <a:noFill/>
            <a:ln w="28575" cap="flat" cmpd="sng" algn="ctr">
              <a:solidFill>
                <a:schemeClr val="accent1"/>
              </a:solidFill>
              <a:prstDash val="solid"/>
              <a:miter lim="800000"/>
            </a:ln>
            <a:effectLst/>
          </p:spPr>
        </p:cxnSp>
        <p:sp>
          <p:nvSpPr>
            <p:cNvPr id="35" name="椭圆 34"/>
            <p:cNvSpPr/>
            <p:nvPr/>
          </p:nvSpPr>
          <p:spPr>
            <a:xfrm>
              <a:off x="5984443" y="1452664"/>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6" name="椭圆 35"/>
            <p:cNvSpPr/>
            <p:nvPr/>
          </p:nvSpPr>
          <p:spPr>
            <a:xfrm>
              <a:off x="5984443" y="3143128"/>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7" name="椭圆 36"/>
            <p:cNvSpPr/>
            <p:nvPr/>
          </p:nvSpPr>
          <p:spPr>
            <a:xfrm>
              <a:off x="5984443" y="4833593"/>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cxnSp>
        <p:nvCxnSpPr>
          <p:cNvPr id="38" name="直接连接符 37"/>
          <p:cNvCxnSpPr/>
          <p:nvPr/>
        </p:nvCxnSpPr>
        <p:spPr>
          <a:xfrm>
            <a:off x="5080000" y="1554262"/>
            <a:ext cx="2032000" cy="0"/>
          </a:xfrm>
          <a:prstGeom prst="line">
            <a:avLst/>
          </a:prstGeom>
          <a:noFill/>
          <a:ln w="6350" cap="flat" cmpd="sng" algn="ctr">
            <a:solidFill>
              <a:schemeClr val="accent1"/>
            </a:solidFill>
            <a:prstDash val="solid"/>
            <a:miter lim="800000"/>
          </a:ln>
          <a:effectLst/>
        </p:spPr>
      </p:cxnSp>
      <p:cxnSp>
        <p:nvCxnSpPr>
          <p:cNvPr id="39" name="直接连接符 38"/>
          <p:cNvCxnSpPr/>
          <p:nvPr/>
        </p:nvCxnSpPr>
        <p:spPr>
          <a:xfrm>
            <a:off x="5080000" y="3251128"/>
            <a:ext cx="2032000" cy="0"/>
          </a:xfrm>
          <a:prstGeom prst="line">
            <a:avLst/>
          </a:prstGeom>
          <a:noFill/>
          <a:ln w="6350" cap="flat" cmpd="sng" algn="ctr">
            <a:solidFill>
              <a:schemeClr val="accent1"/>
            </a:solidFill>
            <a:prstDash val="solid"/>
            <a:miter lim="800000"/>
          </a:ln>
          <a:effectLst/>
        </p:spPr>
      </p:cxnSp>
      <p:cxnSp>
        <p:nvCxnSpPr>
          <p:cNvPr id="40" name="直接连接符 39"/>
          <p:cNvCxnSpPr/>
          <p:nvPr/>
        </p:nvCxnSpPr>
        <p:spPr>
          <a:xfrm>
            <a:off x="5080000" y="4941593"/>
            <a:ext cx="2032000" cy="0"/>
          </a:xfrm>
          <a:prstGeom prst="line">
            <a:avLst/>
          </a:prstGeom>
          <a:noFill/>
          <a:ln w="6350" cap="flat" cmpd="sng" algn="ctr">
            <a:solidFill>
              <a:schemeClr val="accent1"/>
            </a:solidFill>
            <a:prstDash val="solid"/>
            <a:miter lim="800000"/>
          </a:ln>
          <a:effectLst/>
        </p:spPr>
      </p:cxnSp>
      <p:sp>
        <p:nvSpPr>
          <p:cNvPr id="41" name="文本框 40"/>
          <p:cNvSpPr txBox="1"/>
          <p:nvPr/>
        </p:nvSpPr>
        <p:spPr>
          <a:xfrm>
            <a:off x="1224232" y="1336968"/>
            <a:ext cx="3273369" cy="430530"/>
          </a:xfrm>
          <a:prstGeom prst="rect">
            <a:avLst/>
          </a:prstGeom>
          <a:noFill/>
        </p:spPr>
        <p:txBody>
          <a:bodyPr wrap="square" lIns="0" tIns="0" rIns="0" bIns="0" rtlCol="0">
            <a:spAutoFit/>
          </a:bodyPr>
          <a:lstStyle/>
          <a:p>
            <a:pPr algn="r" eaLnBrk="1" fontAlgn="auto" hangingPunct="1">
              <a:spcBef>
                <a:spcPts val="0"/>
              </a:spcBef>
              <a:spcAft>
                <a:spcPts val="0"/>
              </a:spcAft>
            </a:pPr>
            <a:r>
              <a:rPr lang="zh-CN" altLang="en-US" sz="2800" b="1" spc="300" dirty="0">
                <a:solidFill>
                  <a:schemeClr val="accent4"/>
                </a:solidFill>
                <a:latin typeface="微软雅黑" panose="020B0503020204020204" pitchFamily="34" charset="-122"/>
                <a:ea typeface="微软雅黑" panose="020B0503020204020204" pitchFamily="34" charset="-122"/>
              </a:rPr>
              <a:t>加权式</a:t>
            </a:r>
            <a:endParaRPr lang="zh-CN" altLang="en-US" sz="2800" b="1" spc="300" dirty="0">
              <a:solidFill>
                <a:schemeClr val="accent4"/>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1224232" y="1876407"/>
            <a:ext cx="3273369" cy="718820"/>
          </a:xfrm>
          <a:prstGeom prst="rect">
            <a:avLst/>
          </a:prstGeom>
          <a:noFill/>
        </p:spPr>
        <p:txBody>
          <a:bodyPr wrap="square" lIns="0" tIns="0" rIns="0" bIns="0" rtlCol="0">
            <a:spAutoFit/>
          </a:bodyPr>
          <a:lstStyle>
            <a:defPPr>
              <a:defRPr lang="zh-CN"/>
            </a:defPPr>
            <a:lvl1pPr algn="just">
              <a:lnSpc>
                <a:spcPct val="130000"/>
              </a:lnSpc>
              <a:defRPr sz="1400" spc="300">
                <a:solidFill>
                  <a:schemeClr val="tx1">
                    <a:lumMod val="85000"/>
                    <a:lumOff val="15000"/>
                  </a:schemeClr>
                </a:solidFill>
              </a:defRPr>
            </a:lvl1pPr>
          </a:lstStyle>
          <a:p>
            <a:pPr algn="r" eaLnBrk="1" fontAlgn="auto" hangingPunct="1">
              <a:spcBef>
                <a:spcPts val="0"/>
              </a:spcBef>
              <a:spcAft>
                <a:spcPts val="0"/>
              </a:spcAft>
            </a:pPr>
            <a:r>
              <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rPr>
              <a:t>指将多种推荐技术的计算结果加权混合产生推荐。</a:t>
            </a:r>
            <a:endPar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1224232" y="3031899"/>
            <a:ext cx="3273369" cy="430530"/>
          </a:xfrm>
          <a:prstGeom prst="rect">
            <a:avLst/>
          </a:prstGeom>
          <a:noFill/>
        </p:spPr>
        <p:txBody>
          <a:bodyPr wrap="square" lIns="0" tIns="0" rIns="0" bIns="0" rtlCol="0">
            <a:spAutoFit/>
          </a:bodyPr>
          <a:lstStyle/>
          <a:p>
            <a:pPr algn="r" eaLnBrk="1" fontAlgn="auto" hangingPunct="1">
              <a:spcBef>
                <a:spcPts val="0"/>
              </a:spcBef>
              <a:spcAft>
                <a:spcPts val="0"/>
              </a:spcAft>
            </a:pPr>
            <a:r>
              <a:rPr lang="zh-CN" altLang="en-US" sz="2800" b="1" spc="300" dirty="0">
                <a:solidFill>
                  <a:schemeClr val="accent4"/>
                </a:solidFill>
                <a:latin typeface="微软雅黑" panose="020B0503020204020204" pitchFamily="34" charset="-122"/>
                <a:ea typeface="微软雅黑" panose="020B0503020204020204" pitchFamily="34" charset="-122"/>
              </a:rPr>
              <a:t>级联式</a:t>
            </a:r>
            <a:endParaRPr lang="zh-CN" altLang="en-US" sz="2800" b="1" spc="300" dirty="0">
              <a:solidFill>
                <a:schemeClr val="accent4"/>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847090" y="3571240"/>
            <a:ext cx="3650615" cy="718820"/>
          </a:xfrm>
          <a:prstGeom prst="rect">
            <a:avLst/>
          </a:prstGeom>
          <a:noFill/>
        </p:spPr>
        <p:txBody>
          <a:bodyPr wrap="square" lIns="0" tIns="0" rIns="0" bIns="0" rtlCol="0">
            <a:spAutoFit/>
          </a:bodyPr>
          <a:lstStyle>
            <a:defPPr>
              <a:defRPr lang="zh-CN"/>
            </a:defPPr>
            <a:lvl1pPr algn="just">
              <a:lnSpc>
                <a:spcPct val="130000"/>
              </a:lnSpc>
              <a:defRPr sz="1400" spc="300">
                <a:solidFill>
                  <a:schemeClr val="tx1">
                    <a:lumMod val="85000"/>
                    <a:lumOff val="15000"/>
                  </a:schemeClr>
                </a:solidFill>
              </a:defRPr>
            </a:lvl1pPr>
          </a:lstStyle>
          <a:p>
            <a:pPr algn="r" eaLnBrk="1" fontAlgn="auto" hangingPunct="1">
              <a:spcBef>
                <a:spcPts val="0"/>
              </a:spcBef>
              <a:spcAft>
                <a:spcPts val="0"/>
              </a:spcAft>
            </a:pPr>
            <a:r>
              <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rPr>
              <a:t>级联式技术在迭代细化过程来构建不同项目之间的偏好顺序。</a:t>
            </a:r>
            <a:endPar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1224232" y="4709952"/>
            <a:ext cx="3273369" cy="430530"/>
          </a:xfrm>
          <a:prstGeom prst="rect">
            <a:avLst/>
          </a:prstGeom>
          <a:noFill/>
        </p:spPr>
        <p:txBody>
          <a:bodyPr wrap="square" lIns="0" tIns="0" rIns="0" bIns="0" rtlCol="0">
            <a:spAutoFit/>
          </a:bodyPr>
          <a:lstStyle/>
          <a:p>
            <a:pPr algn="r" eaLnBrk="1" fontAlgn="auto" hangingPunct="1">
              <a:spcBef>
                <a:spcPts val="0"/>
              </a:spcBef>
              <a:spcAft>
                <a:spcPts val="0"/>
              </a:spcAft>
            </a:pPr>
            <a:r>
              <a:rPr lang="zh-CN" altLang="en-US" sz="2800" b="1" spc="300" dirty="0">
                <a:solidFill>
                  <a:schemeClr val="accent4"/>
                </a:solidFill>
                <a:latin typeface="微软雅黑" panose="020B0503020204020204" pitchFamily="34" charset="-122"/>
                <a:ea typeface="微软雅黑" panose="020B0503020204020204" pitchFamily="34" charset="-122"/>
              </a:rPr>
              <a:t>特征组合</a:t>
            </a:r>
            <a:endParaRPr lang="zh-CN" altLang="en-US" sz="2800" b="1" spc="300" dirty="0">
              <a:solidFill>
                <a:schemeClr val="accent4"/>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1224232" y="5249391"/>
            <a:ext cx="3273369" cy="718820"/>
          </a:xfrm>
          <a:prstGeom prst="rect">
            <a:avLst/>
          </a:prstGeom>
          <a:noFill/>
        </p:spPr>
        <p:txBody>
          <a:bodyPr wrap="square" lIns="0" tIns="0" rIns="0" bIns="0" rtlCol="0">
            <a:spAutoFit/>
          </a:bodyPr>
          <a:lstStyle>
            <a:defPPr>
              <a:defRPr lang="zh-CN"/>
            </a:defPPr>
            <a:lvl1pPr algn="just">
              <a:lnSpc>
                <a:spcPct val="130000"/>
              </a:lnSpc>
              <a:defRPr sz="1400" spc="300">
                <a:solidFill>
                  <a:schemeClr val="tx1">
                    <a:lumMod val="85000"/>
                    <a:lumOff val="15000"/>
                  </a:schemeClr>
                </a:solidFill>
              </a:defRPr>
            </a:lvl1pPr>
          </a:lstStyle>
          <a:p>
            <a:pPr algn="r" eaLnBrk="1" fontAlgn="auto" hangingPunct="1">
              <a:spcBef>
                <a:spcPts val="0"/>
              </a:spcBef>
              <a:spcAft>
                <a:spcPts val="0"/>
              </a:spcAft>
            </a:pPr>
            <a:r>
              <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rPr>
              <a:t>特定推荐技术产生的特征被输入到另一种推荐技术。</a:t>
            </a:r>
            <a:endPar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7676294" y="1336968"/>
            <a:ext cx="3273369" cy="430530"/>
          </a:xfrm>
          <a:prstGeom prst="rect">
            <a:avLst/>
          </a:prstGeom>
          <a:noFill/>
        </p:spPr>
        <p:txBody>
          <a:bodyPr wrap="square" lIns="0" tIns="0" rIns="0" bIns="0" rtlCol="0">
            <a:spAutoFit/>
          </a:bodyPr>
          <a:lstStyle/>
          <a:p>
            <a:pPr eaLnBrk="1" fontAlgn="auto" hangingPunct="1">
              <a:spcBef>
                <a:spcPts val="0"/>
              </a:spcBef>
              <a:spcAft>
                <a:spcPts val="0"/>
              </a:spcAft>
            </a:pPr>
            <a:r>
              <a:rPr lang="zh-CN" altLang="en-US" sz="2800" b="1" spc="300" dirty="0">
                <a:solidFill>
                  <a:schemeClr val="accent4"/>
                </a:solidFill>
                <a:latin typeface="微软雅黑" panose="020B0503020204020204" pitchFamily="34" charset="-122"/>
                <a:ea typeface="微软雅黑" panose="020B0503020204020204" pitchFamily="34" charset="-122"/>
              </a:rPr>
              <a:t>切换式</a:t>
            </a:r>
            <a:endParaRPr lang="zh-CN" altLang="en-US" sz="2800" b="1" spc="300" dirty="0">
              <a:solidFill>
                <a:schemeClr val="accent4"/>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7676294" y="1876407"/>
            <a:ext cx="3273369" cy="718820"/>
          </a:xfrm>
          <a:prstGeom prst="rect">
            <a:avLst/>
          </a:prstGeom>
          <a:noFill/>
        </p:spPr>
        <p:txBody>
          <a:bodyPr wrap="square" lIns="0" tIns="0" rIns="0" bIns="0" rtlCol="0">
            <a:spAutoFit/>
          </a:bodyPr>
          <a:lstStyle>
            <a:defPPr>
              <a:defRPr lang="zh-CN"/>
            </a:defPPr>
            <a:lvl1pPr algn="just">
              <a:lnSpc>
                <a:spcPct val="130000"/>
              </a:lnSpc>
              <a:defRPr sz="1400" spc="300">
                <a:solidFill>
                  <a:schemeClr val="tx1">
                    <a:lumMod val="85000"/>
                    <a:lumOff val="15000"/>
                  </a:schemeClr>
                </a:solidFill>
              </a:defRPr>
            </a:lvl1pPr>
          </a:lstStyle>
          <a:p>
            <a:pPr algn="l" eaLnBrk="1" fontAlgn="auto" hangingPunct="1">
              <a:spcBef>
                <a:spcPts val="0"/>
              </a:spcBef>
              <a:spcAft>
                <a:spcPts val="0"/>
              </a:spcAft>
            </a:pPr>
            <a:r>
              <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rPr>
              <a:t>指根据问题背景和实际情况采用不同的推荐技术。</a:t>
            </a:r>
            <a:endPar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67" name="文本框 66"/>
          <p:cNvSpPr txBox="1"/>
          <p:nvPr/>
        </p:nvSpPr>
        <p:spPr>
          <a:xfrm>
            <a:off x="7676294" y="3031899"/>
            <a:ext cx="3273369" cy="430530"/>
          </a:xfrm>
          <a:prstGeom prst="rect">
            <a:avLst/>
          </a:prstGeom>
          <a:noFill/>
        </p:spPr>
        <p:txBody>
          <a:bodyPr wrap="square" lIns="0" tIns="0" rIns="0" bIns="0" rtlCol="0">
            <a:spAutoFit/>
          </a:bodyPr>
          <a:lstStyle/>
          <a:p>
            <a:pPr eaLnBrk="1" fontAlgn="auto" hangingPunct="1">
              <a:spcBef>
                <a:spcPts val="0"/>
              </a:spcBef>
              <a:spcAft>
                <a:spcPts val="0"/>
              </a:spcAft>
            </a:pPr>
            <a:r>
              <a:rPr lang="zh-CN" altLang="en-US" sz="2800" b="1" spc="300" dirty="0">
                <a:solidFill>
                  <a:schemeClr val="accent4"/>
                </a:solidFill>
                <a:latin typeface="微软雅黑" panose="020B0503020204020204" pitchFamily="34" charset="-122"/>
                <a:ea typeface="微软雅黑" panose="020B0503020204020204" pitchFamily="34" charset="-122"/>
              </a:rPr>
              <a:t>合并式</a:t>
            </a:r>
            <a:endParaRPr lang="zh-CN" altLang="en-US" sz="2800" b="1" spc="300" dirty="0">
              <a:solidFill>
                <a:schemeClr val="accent4"/>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7676515" y="3571240"/>
            <a:ext cx="4102735" cy="1078865"/>
          </a:xfrm>
          <a:prstGeom prst="rect">
            <a:avLst/>
          </a:prstGeom>
          <a:noFill/>
        </p:spPr>
        <p:txBody>
          <a:bodyPr wrap="square" lIns="0" tIns="0" rIns="0" bIns="0" rtlCol="0">
            <a:spAutoFit/>
          </a:bodyPr>
          <a:lstStyle>
            <a:defPPr>
              <a:defRPr lang="zh-CN"/>
            </a:defPPr>
            <a:lvl1pPr algn="just">
              <a:lnSpc>
                <a:spcPct val="130000"/>
              </a:lnSpc>
              <a:defRPr sz="1400" spc="300">
                <a:solidFill>
                  <a:schemeClr val="tx1">
                    <a:lumMod val="85000"/>
                    <a:lumOff val="15000"/>
                  </a:schemeClr>
                </a:solidFill>
              </a:defRPr>
            </a:lvl1pPr>
          </a:lstStyle>
          <a:p>
            <a:pPr algn="l" eaLnBrk="1" fontAlgn="auto" hangingPunct="1">
              <a:spcBef>
                <a:spcPts val="0"/>
              </a:spcBef>
              <a:spcAft>
                <a:spcPts val="0"/>
              </a:spcAft>
            </a:pPr>
            <a:r>
              <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rPr>
              <a:t>同时采用多种推荐技术给出多种推荐结果，为用户提供参考。每个项目都有来自不同推荐技术的推荐。</a:t>
            </a:r>
            <a:endPar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7676294" y="4709952"/>
            <a:ext cx="3273369" cy="430530"/>
          </a:xfrm>
          <a:prstGeom prst="rect">
            <a:avLst/>
          </a:prstGeom>
          <a:noFill/>
        </p:spPr>
        <p:txBody>
          <a:bodyPr wrap="square" lIns="0" tIns="0" rIns="0" bIns="0" rtlCol="0">
            <a:spAutoFit/>
          </a:bodyPr>
          <a:lstStyle/>
          <a:p>
            <a:pPr eaLnBrk="1" fontAlgn="auto" hangingPunct="1">
              <a:spcBef>
                <a:spcPts val="0"/>
              </a:spcBef>
              <a:spcAft>
                <a:spcPts val="0"/>
              </a:spcAft>
            </a:pPr>
            <a:r>
              <a:rPr lang="zh-CN" altLang="en-US" sz="2800" b="1" spc="300" dirty="0">
                <a:solidFill>
                  <a:schemeClr val="accent4"/>
                </a:solidFill>
                <a:latin typeface="微软雅黑" panose="020B0503020204020204" pitchFamily="34" charset="-122"/>
                <a:ea typeface="微软雅黑" panose="020B0503020204020204" pitchFamily="34" charset="-122"/>
              </a:rPr>
              <a:t>特征递增</a:t>
            </a:r>
            <a:endParaRPr lang="zh-CN" altLang="en-US" sz="2800" b="1" spc="300" dirty="0">
              <a:solidFill>
                <a:schemeClr val="accent4"/>
              </a:solidFill>
              <a:latin typeface="微软雅黑" panose="020B0503020204020204" pitchFamily="34" charset="-122"/>
              <a:ea typeface="微软雅黑" panose="020B0503020204020204" pitchFamily="34" charset="-122"/>
            </a:endParaRPr>
          </a:p>
        </p:txBody>
      </p:sp>
      <p:sp>
        <p:nvSpPr>
          <p:cNvPr id="70" name="文本框 69"/>
          <p:cNvSpPr txBox="1"/>
          <p:nvPr/>
        </p:nvSpPr>
        <p:spPr>
          <a:xfrm>
            <a:off x="7676294" y="5249391"/>
            <a:ext cx="3273369" cy="718820"/>
          </a:xfrm>
          <a:prstGeom prst="rect">
            <a:avLst/>
          </a:prstGeom>
          <a:noFill/>
        </p:spPr>
        <p:txBody>
          <a:bodyPr wrap="square" lIns="0" tIns="0" rIns="0" bIns="0" rtlCol="0">
            <a:spAutoFit/>
          </a:bodyPr>
          <a:lstStyle>
            <a:defPPr>
              <a:defRPr lang="zh-CN"/>
            </a:defPPr>
            <a:lvl1pPr algn="just">
              <a:lnSpc>
                <a:spcPct val="130000"/>
              </a:lnSpc>
              <a:defRPr sz="1400" spc="300">
                <a:solidFill>
                  <a:schemeClr val="tx1">
                    <a:lumMod val="85000"/>
                    <a:lumOff val="15000"/>
                  </a:schemeClr>
                </a:solidFill>
              </a:defRPr>
            </a:lvl1pPr>
          </a:lstStyle>
          <a:p>
            <a:pPr algn="l" eaLnBrk="1" fontAlgn="auto" hangingPunct="1">
              <a:spcBef>
                <a:spcPts val="0"/>
              </a:spcBef>
              <a:spcAft>
                <a:spcPts val="0"/>
              </a:spcAft>
            </a:pPr>
            <a:r>
              <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rPr>
              <a:t>前一个推荐方法的输出作为后一个推荐方法的输入。</a:t>
            </a:r>
            <a:endParaRPr lang="zh-CN" altLang="en-US" sz="1800" dirty="0">
              <a:solidFill>
                <a:srgbClr val="000000">
                  <a:lumMod val="85000"/>
                  <a:lumOff val="15000"/>
                </a:srgbClr>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6687312" y="2985510"/>
            <a:ext cx="504000" cy="504000"/>
            <a:chOff x="7982080" y="4240456"/>
            <a:chExt cx="504000" cy="504000"/>
          </a:xfrm>
        </p:grpSpPr>
        <p:sp>
          <p:nvSpPr>
            <p:cNvPr id="72" name="椭圆 71"/>
            <p:cNvSpPr/>
            <p:nvPr/>
          </p:nvSpPr>
          <p:spPr>
            <a:xfrm>
              <a:off x="7982080" y="4240456"/>
              <a:ext cx="504000" cy="504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3" name="Freeform 108"/>
            <p:cNvSpPr>
              <a:spLocks noChangeAspect="1" noEditPoints="1"/>
            </p:cNvSpPr>
            <p:nvPr/>
          </p:nvSpPr>
          <p:spPr bwMode="auto">
            <a:xfrm>
              <a:off x="8054080" y="4382788"/>
              <a:ext cx="360000" cy="219337"/>
            </a:xfrm>
            <a:custGeom>
              <a:avLst/>
              <a:gdLst>
                <a:gd name="T0" fmla="*/ 126 w 128"/>
                <a:gd name="T1" fmla="*/ 74 h 78"/>
                <a:gd name="T2" fmla="*/ 114 w 128"/>
                <a:gd name="T3" fmla="*/ 74 h 78"/>
                <a:gd name="T4" fmla="*/ 114 w 128"/>
                <a:gd name="T5" fmla="*/ 50 h 78"/>
                <a:gd name="T6" fmla="*/ 108 w 128"/>
                <a:gd name="T7" fmla="*/ 44 h 78"/>
                <a:gd name="T8" fmla="*/ 94 w 128"/>
                <a:gd name="T9" fmla="*/ 44 h 78"/>
                <a:gd name="T10" fmla="*/ 88 w 128"/>
                <a:gd name="T11" fmla="*/ 50 h 78"/>
                <a:gd name="T12" fmla="*/ 88 w 128"/>
                <a:gd name="T13" fmla="*/ 74 h 78"/>
                <a:gd name="T14" fmla="*/ 77 w 128"/>
                <a:gd name="T15" fmla="*/ 74 h 78"/>
                <a:gd name="T16" fmla="*/ 77 w 128"/>
                <a:gd name="T17" fmla="*/ 6 h 78"/>
                <a:gd name="T18" fmla="*/ 71 w 128"/>
                <a:gd name="T19" fmla="*/ 0 h 78"/>
                <a:gd name="T20" fmla="*/ 57 w 128"/>
                <a:gd name="T21" fmla="*/ 0 h 78"/>
                <a:gd name="T22" fmla="*/ 51 w 128"/>
                <a:gd name="T23" fmla="*/ 6 h 78"/>
                <a:gd name="T24" fmla="*/ 51 w 128"/>
                <a:gd name="T25" fmla="*/ 74 h 78"/>
                <a:gd name="T26" fmla="*/ 40 w 128"/>
                <a:gd name="T27" fmla="*/ 74 h 78"/>
                <a:gd name="T28" fmla="*/ 40 w 128"/>
                <a:gd name="T29" fmla="*/ 35 h 78"/>
                <a:gd name="T30" fmla="*/ 34 w 128"/>
                <a:gd name="T31" fmla="*/ 29 h 78"/>
                <a:gd name="T32" fmla="*/ 20 w 128"/>
                <a:gd name="T33" fmla="*/ 29 h 78"/>
                <a:gd name="T34" fmla="*/ 14 w 128"/>
                <a:gd name="T35" fmla="*/ 35 h 78"/>
                <a:gd name="T36" fmla="*/ 14 w 128"/>
                <a:gd name="T37" fmla="*/ 74 h 78"/>
                <a:gd name="T38" fmla="*/ 2 w 128"/>
                <a:gd name="T39" fmla="*/ 74 h 78"/>
                <a:gd name="T40" fmla="*/ 0 w 128"/>
                <a:gd name="T41" fmla="*/ 76 h 78"/>
                <a:gd name="T42" fmla="*/ 2 w 128"/>
                <a:gd name="T43" fmla="*/ 78 h 78"/>
                <a:gd name="T44" fmla="*/ 126 w 128"/>
                <a:gd name="T45" fmla="*/ 78 h 78"/>
                <a:gd name="T46" fmla="*/ 128 w 128"/>
                <a:gd name="T47" fmla="*/ 76 h 78"/>
                <a:gd name="T48" fmla="*/ 126 w 128"/>
                <a:gd name="T49" fmla="*/ 74 h 78"/>
                <a:gd name="T50" fmla="*/ 36 w 128"/>
                <a:gd name="T51" fmla="*/ 74 h 78"/>
                <a:gd name="T52" fmla="*/ 18 w 128"/>
                <a:gd name="T53" fmla="*/ 74 h 78"/>
                <a:gd name="T54" fmla="*/ 18 w 128"/>
                <a:gd name="T55" fmla="*/ 34 h 78"/>
                <a:gd name="T56" fmla="*/ 36 w 128"/>
                <a:gd name="T57" fmla="*/ 34 h 78"/>
                <a:gd name="T58" fmla="*/ 36 w 128"/>
                <a:gd name="T59" fmla="*/ 74 h 78"/>
                <a:gd name="T60" fmla="*/ 73 w 128"/>
                <a:gd name="T61" fmla="*/ 74 h 78"/>
                <a:gd name="T62" fmla="*/ 55 w 128"/>
                <a:gd name="T63" fmla="*/ 74 h 78"/>
                <a:gd name="T64" fmla="*/ 55 w 128"/>
                <a:gd name="T65" fmla="*/ 4 h 78"/>
                <a:gd name="T66" fmla="*/ 73 w 128"/>
                <a:gd name="T67" fmla="*/ 4 h 78"/>
                <a:gd name="T68" fmla="*/ 73 w 128"/>
                <a:gd name="T69" fmla="*/ 74 h 78"/>
                <a:gd name="T70" fmla="*/ 110 w 128"/>
                <a:gd name="T71" fmla="*/ 74 h 78"/>
                <a:gd name="T72" fmla="*/ 92 w 128"/>
                <a:gd name="T73" fmla="*/ 74 h 78"/>
                <a:gd name="T74" fmla="*/ 92 w 128"/>
                <a:gd name="T75" fmla="*/ 49 h 78"/>
                <a:gd name="T76" fmla="*/ 110 w 128"/>
                <a:gd name="T77" fmla="*/ 49 h 78"/>
                <a:gd name="T78" fmla="*/ 110 w 128"/>
                <a:gd name="T79"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78">
                  <a:moveTo>
                    <a:pt x="126" y="74"/>
                  </a:moveTo>
                  <a:cubicBezTo>
                    <a:pt x="114" y="74"/>
                    <a:pt x="114" y="74"/>
                    <a:pt x="114" y="74"/>
                  </a:cubicBezTo>
                  <a:cubicBezTo>
                    <a:pt x="114" y="50"/>
                    <a:pt x="114" y="50"/>
                    <a:pt x="114" y="50"/>
                  </a:cubicBezTo>
                  <a:cubicBezTo>
                    <a:pt x="114" y="47"/>
                    <a:pt x="112" y="44"/>
                    <a:pt x="108" y="44"/>
                  </a:cubicBezTo>
                  <a:cubicBezTo>
                    <a:pt x="94" y="44"/>
                    <a:pt x="94" y="44"/>
                    <a:pt x="94" y="44"/>
                  </a:cubicBezTo>
                  <a:cubicBezTo>
                    <a:pt x="90" y="44"/>
                    <a:pt x="88" y="47"/>
                    <a:pt x="88" y="50"/>
                  </a:cubicBezTo>
                  <a:cubicBezTo>
                    <a:pt x="88" y="74"/>
                    <a:pt x="88" y="74"/>
                    <a:pt x="88" y="74"/>
                  </a:cubicBezTo>
                  <a:cubicBezTo>
                    <a:pt x="77" y="74"/>
                    <a:pt x="77" y="74"/>
                    <a:pt x="77" y="74"/>
                  </a:cubicBezTo>
                  <a:cubicBezTo>
                    <a:pt x="77" y="6"/>
                    <a:pt x="77" y="6"/>
                    <a:pt x="77" y="6"/>
                  </a:cubicBezTo>
                  <a:cubicBezTo>
                    <a:pt x="77" y="2"/>
                    <a:pt x="75" y="0"/>
                    <a:pt x="71" y="0"/>
                  </a:cubicBezTo>
                  <a:cubicBezTo>
                    <a:pt x="57" y="0"/>
                    <a:pt x="57" y="0"/>
                    <a:pt x="57" y="0"/>
                  </a:cubicBezTo>
                  <a:cubicBezTo>
                    <a:pt x="53" y="0"/>
                    <a:pt x="51" y="2"/>
                    <a:pt x="51" y="6"/>
                  </a:cubicBezTo>
                  <a:cubicBezTo>
                    <a:pt x="51" y="74"/>
                    <a:pt x="51" y="74"/>
                    <a:pt x="51" y="74"/>
                  </a:cubicBezTo>
                  <a:cubicBezTo>
                    <a:pt x="40" y="74"/>
                    <a:pt x="40" y="74"/>
                    <a:pt x="40" y="74"/>
                  </a:cubicBezTo>
                  <a:cubicBezTo>
                    <a:pt x="40" y="35"/>
                    <a:pt x="40" y="35"/>
                    <a:pt x="40" y="35"/>
                  </a:cubicBezTo>
                  <a:cubicBezTo>
                    <a:pt x="40" y="32"/>
                    <a:pt x="38" y="29"/>
                    <a:pt x="34" y="29"/>
                  </a:cubicBezTo>
                  <a:cubicBezTo>
                    <a:pt x="20" y="29"/>
                    <a:pt x="20" y="29"/>
                    <a:pt x="20" y="29"/>
                  </a:cubicBezTo>
                  <a:cubicBezTo>
                    <a:pt x="16" y="29"/>
                    <a:pt x="14" y="32"/>
                    <a:pt x="14" y="35"/>
                  </a:cubicBezTo>
                  <a:cubicBezTo>
                    <a:pt x="14" y="74"/>
                    <a:pt x="14" y="74"/>
                    <a:pt x="14" y="74"/>
                  </a:cubicBezTo>
                  <a:cubicBezTo>
                    <a:pt x="2" y="74"/>
                    <a:pt x="2" y="74"/>
                    <a:pt x="2" y="74"/>
                  </a:cubicBezTo>
                  <a:cubicBezTo>
                    <a:pt x="1" y="74"/>
                    <a:pt x="0" y="75"/>
                    <a:pt x="0" y="76"/>
                  </a:cubicBezTo>
                  <a:cubicBezTo>
                    <a:pt x="0" y="77"/>
                    <a:pt x="1" y="78"/>
                    <a:pt x="2" y="78"/>
                  </a:cubicBezTo>
                  <a:cubicBezTo>
                    <a:pt x="126" y="78"/>
                    <a:pt x="126" y="78"/>
                    <a:pt x="126" y="78"/>
                  </a:cubicBezTo>
                  <a:cubicBezTo>
                    <a:pt x="127" y="78"/>
                    <a:pt x="128" y="77"/>
                    <a:pt x="128" y="76"/>
                  </a:cubicBezTo>
                  <a:cubicBezTo>
                    <a:pt x="128" y="75"/>
                    <a:pt x="127" y="74"/>
                    <a:pt x="126" y="74"/>
                  </a:cubicBezTo>
                  <a:close/>
                  <a:moveTo>
                    <a:pt x="36" y="74"/>
                  </a:moveTo>
                  <a:cubicBezTo>
                    <a:pt x="18" y="74"/>
                    <a:pt x="18" y="74"/>
                    <a:pt x="18" y="74"/>
                  </a:cubicBezTo>
                  <a:cubicBezTo>
                    <a:pt x="18" y="34"/>
                    <a:pt x="18" y="34"/>
                    <a:pt x="18" y="34"/>
                  </a:cubicBezTo>
                  <a:cubicBezTo>
                    <a:pt x="36" y="34"/>
                    <a:pt x="36" y="34"/>
                    <a:pt x="36" y="34"/>
                  </a:cubicBezTo>
                  <a:lnTo>
                    <a:pt x="36" y="74"/>
                  </a:lnTo>
                  <a:close/>
                  <a:moveTo>
                    <a:pt x="73" y="74"/>
                  </a:moveTo>
                  <a:cubicBezTo>
                    <a:pt x="55" y="74"/>
                    <a:pt x="55" y="74"/>
                    <a:pt x="55" y="74"/>
                  </a:cubicBezTo>
                  <a:cubicBezTo>
                    <a:pt x="55" y="4"/>
                    <a:pt x="55" y="4"/>
                    <a:pt x="55" y="4"/>
                  </a:cubicBezTo>
                  <a:cubicBezTo>
                    <a:pt x="73" y="4"/>
                    <a:pt x="73" y="4"/>
                    <a:pt x="73" y="4"/>
                  </a:cubicBezTo>
                  <a:lnTo>
                    <a:pt x="73" y="74"/>
                  </a:lnTo>
                  <a:close/>
                  <a:moveTo>
                    <a:pt x="110" y="74"/>
                  </a:moveTo>
                  <a:cubicBezTo>
                    <a:pt x="92" y="74"/>
                    <a:pt x="92" y="74"/>
                    <a:pt x="92" y="74"/>
                  </a:cubicBezTo>
                  <a:cubicBezTo>
                    <a:pt x="92" y="49"/>
                    <a:pt x="92" y="49"/>
                    <a:pt x="92" y="49"/>
                  </a:cubicBezTo>
                  <a:cubicBezTo>
                    <a:pt x="110" y="49"/>
                    <a:pt x="110" y="49"/>
                    <a:pt x="110" y="49"/>
                  </a:cubicBezTo>
                  <a:lnTo>
                    <a:pt x="110" y="74"/>
                  </a:lnTo>
                  <a:close/>
                </a:path>
              </a:pathLst>
            </a:custGeom>
            <a:solidFill>
              <a:srgbClr val="FFFFFF"/>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6687312" y="4699168"/>
            <a:ext cx="504000" cy="504000"/>
            <a:chOff x="7982080" y="5312514"/>
            <a:chExt cx="504000" cy="504000"/>
          </a:xfrm>
        </p:grpSpPr>
        <p:sp>
          <p:nvSpPr>
            <p:cNvPr id="75" name="椭圆 74"/>
            <p:cNvSpPr/>
            <p:nvPr/>
          </p:nvSpPr>
          <p:spPr>
            <a:xfrm>
              <a:off x="7982080" y="5312514"/>
              <a:ext cx="504000" cy="504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6" name="Freeform 96"/>
            <p:cNvSpPr>
              <a:spLocks noChangeAspect="1" noEditPoints="1"/>
            </p:cNvSpPr>
            <p:nvPr/>
          </p:nvSpPr>
          <p:spPr bwMode="auto">
            <a:xfrm>
              <a:off x="8072080" y="5401977"/>
              <a:ext cx="324000" cy="325074"/>
            </a:xfrm>
            <a:custGeom>
              <a:avLst/>
              <a:gdLst>
                <a:gd name="T0" fmla="*/ 64 w 128"/>
                <a:gd name="T1" fmla="*/ 128 h 128"/>
                <a:gd name="T2" fmla="*/ 20 w 128"/>
                <a:gd name="T3" fmla="*/ 24 h 128"/>
                <a:gd name="T4" fmla="*/ 48 w 128"/>
                <a:gd name="T5" fmla="*/ 7 h 128"/>
                <a:gd name="T6" fmla="*/ 33 w 128"/>
                <a:gd name="T7" fmla="*/ 30 h 128"/>
                <a:gd name="T8" fmla="*/ 21 w 128"/>
                <a:gd name="T9" fmla="*/ 26 h 128"/>
                <a:gd name="T10" fmla="*/ 5 w 128"/>
                <a:gd name="T11" fmla="*/ 60 h 128"/>
                <a:gd name="T12" fmla="*/ 16 w 128"/>
                <a:gd name="T13" fmla="*/ 29 h 128"/>
                <a:gd name="T14" fmla="*/ 30 w 128"/>
                <a:gd name="T15" fmla="*/ 35 h 128"/>
                <a:gd name="T16" fmla="*/ 24 w 128"/>
                <a:gd name="T17" fmla="*/ 62 h 128"/>
                <a:gd name="T18" fmla="*/ 17 w 128"/>
                <a:gd name="T19" fmla="*/ 98 h 128"/>
                <a:gd name="T20" fmla="*/ 9 w 128"/>
                <a:gd name="T21" fmla="*/ 87 h 128"/>
                <a:gd name="T22" fmla="*/ 24 w 128"/>
                <a:gd name="T23" fmla="*/ 66 h 128"/>
                <a:gd name="T24" fmla="*/ 30 w 128"/>
                <a:gd name="T25" fmla="*/ 93 h 128"/>
                <a:gd name="T26" fmla="*/ 48 w 128"/>
                <a:gd name="T27" fmla="*/ 121 h 128"/>
                <a:gd name="T28" fmla="*/ 20 w 128"/>
                <a:gd name="T29" fmla="*/ 104 h 128"/>
                <a:gd name="T30" fmla="*/ 31 w 128"/>
                <a:gd name="T31" fmla="*/ 98 h 128"/>
                <a:gd name="T32" fmla="*/ 49 w 128"/>
                <a:gd name="T33" fmla="*/ 119 h 128"/>
                <a:gd name="T34" fmla="*/ 62 w 128"/>
                <a:gd name="T35" fmla="*/ 122 h 128"/>
                <a:gd name="T36" fmla="*/ 37 w 128"/>
                <a:gd name="T37" fmla="*/ 97 h 128"/>
                <a:gd name="T38" fmla="*/ 60 w 128"/>
                <a:gd name="T39" fmla="*/ 92 h 128"/>
                <a:gd name="T40" fmla="*/ 62 w 128"/>
                <a:gd name="T41" fmla="*/ 88 h 128"/>
                <a:gd name="T42" fmla="*/ 34 w 128"/>
                <a:gd name="T43" fmla="*/ 92 h 128"/>
                <a:gd name="T44" fmla="*/ 29 w 128"/>
                <a:gd name="T45" fmla="*/ 66 h 128"/>
                <a:gd name="T46" fmla="*/ 62 w 128"/>
                <a:gd name="T47" fmla="*/ 62 h 128"/>
                <a:gd name="T48" fmla="*/ 34 w 128"/>
                <a:gd name="T49" fmla="*/ 38 h 128"/>
                <a:gd name="T50" fmla="*/ 60 w 128"/>
                <a:gd name="T51" fmla="*/ 40 h 128"/>
                <a:gd name="T52" fmla="*/ 62 w 128"/>
                <a:gd name="T53" fmla="*/ 36 h 128"/>
                <a:gd name="T54" fmla="*/ 36 w 128"/>
                <a:gd name="T55" fmla="*/ 32 h 128"/>
                <a:gd name="T56" fmla="*/ 60 w 128"/>
                <a:gd name="T57" fmla="*/ 7 h 128"/>
                <a:gd name="T58" fmla="*/ 111 w 128"/>
                <a:gd name="T59" fmla="*/ 30 h 128"/>
                <a:gd name="T60" fmla="*/ 119 w 128"/>
                <a:gd name="T61" fmla="*/ 41 h 128"/>
                <a:gd name="T62" fmla="*/ 104 w 128"/>
                <a:gd name="T63" fmla="*/ 62 h 128"/>
                <a:gd name="T64" fmla="*/ 98 w 128"/>
                <a:gd name="T65" fmla="*/ 35 h 128"/>
                <a:gd name="T66" fmla="*/ 80 w 128"/>
                <a:gd name="T67" fmla="*/ 7 h 128"/>
                <a:gd name="T68" fmla="*/ 108 w 128"/>
                <a:gd name="T69" fmla="*/ 24 h 128"/>
                <a:gd name="T70" fmla="*/ 97 w 128"/>
                <a:gd name="T71" fmla="*/ 30 h 128"/>
                <a:gd name="T72" fmla="*/ 79 w 128"/>
                <a:gd name="T73" fmla="*/ 9 h 128"/>
                <a:gd name="T74" fmla="*/ 66 w 128"/>
                <a:gd name="T75" fmla="*/ 6 h 128"/>
                <a:gd name="T76" fmla="*/ 91 w 128"/>
                <a:gd name="T77" fmla="*/ 31 h 128"/>
                <a:gd name="T78" fmla="*/ 68 w 128"/>
                <a:gd name="T79" fmla="*/ 36 h 128"/>
                <a:gd name="T80" fmla="*/ 66 w 128"/>
                <a:gd name="T81" fmla="*/ 40 h 128"/>
                <a:gd name="T82" fmla="*/ 94 w 128"/>
                <a:gd name="T83" fmla="*/ 36 h 128"/>
                <a:gd name="T84" fmla="*/ 99 w 128"/>
                <a:gd name="T85" fmla="*/ 62 h 128"/>
                <a:gd name="T86" fmla="*/ 66 w 128"/>
                <a:gd name="T87" fmla="*/ 66 h 128"/>
                <a:gd name="T88" fmla="*/ 94 w 128"/>
                <a:gd name="T89" fmla="*/ 90 h 128"/>
                <a:gd name="T90" fmla="*/ 68 w 128"/>
                <a:gd name="T91" fmla="*/ 88 h 128"/>
                <a:gd name="T92" fmla="*/ 66 w 128"/>
                <a:gd name="T93" fmla="*/ 122 h 128"/>
                <a:gd name="T94" fmla="*/ 90 w 128"/>
                <a:gd name="T95" fmla="*/ 95 h 128"/>
                <a:gd name="T96" fmla="*/ 80 w 128"/>
                <a:gd name="T97" fmla="*/ 112 h 128"/>
                <a:gd name="T98" fmla="*/ 108 w 128"/>
                <a:gd name="T99" fmla="*/ 104 h 128"/>
                <a:gd name="T100" fmla="*/ 80 w 128"/>
                <a:gd name="T101" fmla="*/ 121 h 128"/>
                <a:gd name="T102" fmla="*/ 95 w 128"/>
                <a:gd name="T103" fmla="*/ 98 h 128"/>
                <a:gd name="T104" fmla="*/ 107 w 128"/>
                <a:gd name="T105" fmla="*/ 102 h 128"/>
                <a:gd name="T106" fmla="*/ 123 w 128"/>
                <a:gd name="T107" fmla="*/ 68 h 128"/>
                <a:gd name="T108" fmla="*/ 112 w 128"/>
                <a:gd name="T109" fmla="*/ 99 h 128"/>
                <a:gd name="T110" fmla="*/ 98 w 128"/>
                <a:gd name="T111" fmla="*/ 93 h 128"/>
                <a:gd name="T112" fmla="*/ 104 w 128"/>
                <a:gd name="T113"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20" y="24"/>
                  </a:moveTo>
                  <a:cubicBezTo>
                    <a:pt x="21" y="23"/>
                    <a:pt x="21" y="23"/>
                    <a:pt x="22" y="22"/>
                  </a:cubicBezTo>
                  <a:cubicBezTo>
                    <a:pt x="27" y="17"/>
                    <a:pt x="34" y="12"/>
                    <a:pt x="41" y="9"/>
                  </a:cubicBezTo>
                  <a:cubicBezTo>
                    <a:pt x="43" y="8"/>
                    <a:pt x="46" y="7"/>
                    <a:pt x="48" y="7"/>
                  </a:cubicBezTo>
                  <a:cubicBezTo>
                    <a:pt x="54" y="5"/>
                    <a:pt x="54" y="5"/>
                    <a:pt x="54" y="5"/>
                  </a:cubicBezTo>
                  <a:cubicBezTo>
                    <a:pt x="49" y="9"/>
                    <a:pt x="49" y="9"/>
                    <a:pt x="49" y="9"/>
                  </a:cubicBezTo>
                  <a:cubicBezTo>
                    <a:pt x="43" y="15"/>
                    <a:pt x="37" y="22"/>
                    <a:pt x="33" y="30"/>
                  </a:cubicBezTo>
                  <a:cubicBezTo>
                    <a:pt x="32" y="31"/>
                    <a:pt x="32" y="31"/>
                    <a:pt x="32" y="31"/>
                  </a:cubicBezTo>
                  <a:cubicBezTo>
                    <a:pt x="31" y="30"/>
                    <a:pt x="31" y="30"/>
                    <a:pt x="31" y="30"/>
                  </a:cubicBezTo>
                  <a:cubicBezTo>
                    <a:pt x="27" y="29"/>
                    <a:pt x="24" y="28"/>
                    <a:pt x="21" y="26"/>
                  </a:cubicBezTo>
                  <a:cubicBezTo>
                    <a:pt x="19" y="25"/>
                    <a:pt x="19" y="25"/>
                    <a:pt x="19" y="25"/>
                  </a:cubicBezTo>
                  <a:lnTo>
                    <a:pt x="20" y="24"/>
                  </a:lnTo>
                  <a:close/>
                  <a:moveTo>
                    <a:pt x="5" y="60"/>
                  </a:moveTo>
                  <a:cubicBezTo>
                    <a:pt x="5" y="54"/>
                    <a:pt x="7" y="47"/>
                    <a:pt x="9" y="41"/>
                  </a:cubicBezTo>
                  <a:cubicBezTo>
                    <a:pt x="11" y="37"/>
                    <a:pt x="13" y="33"/>
                    <a:pt x="15" y="30"/>
                  </a:cubicBezTo>
                  <a:cubicBezTo>
                    <a:pt x="16" y="29"/>
                    <a:pt x="16" y="29"/>
                    <a:pt x="16" y="29"/>
                  </a:cubicBezTo>
                  <a:cubicBezTo>
                    <a:pt x="17" y="30"/>
                    <a:pt x="17" y="30"/>
                    <a:pt x="17" y="30"/>
                  </a:cubicBezTo>
                  <a:cubicBezTo>
                    <a:pt x="21" y="31"/>
                    <a:pt x="25" y="33"/>
                    <a:pt x="29" y="34"/>
                  </a:cubicBezTo>
                  <a:cubicBezTo>
                    <a:pt x="30" y="35"/>
                    <a:pt x="30" y="35"/>
                    <a:pt x="30" y="35"/>
                  </a:cubicBezTo>
                  <a:cubicBezTo>
                    <a:pt x="29" y="36"/>
                    <a:pt x="29" y="36"/>
                    <a:pt x="29" y="36"/>
                  </a:cubicBezTo>
                  <a:cubicBezTo>
                    <a:pt x="26" y="44"/>
                    <a:pt x="24" y="52"/>
                    <a:pt x="24" y="60"/>
                  </a:cubicBezTo>
                  <a:cubicBezTo>
                    <a:pt x="24" y="62"/>
                    <a:pt x="24" y="62"/>
                    <a:pt x="24" y="62"/>
                  </a:cubicBezTo>
                  <a:cubicBezTo>
                    <a:pt x="5" y="62"/>
                    <a:pt x="5" y="62"/>
                    <a:pt x="5" y="62"/>
                  </a:cubicBezTo>
                  <a:lnTo>
                    <a:pt x="5" y="60"/>
                  </a:lnTo>
                  <a:close/>
                  <a:moveTo>
                    <a:pt x="17" y="98"/>
                  </a:moveTo>
                  <a:cubicBezTo>
                    <a:pt x="16" y="99"/>
                    <a:pt x="16" y="99"/>
                    <a:pt x="16" y="99"/>
                  </a:cubicBezTo>
                  <a:cubicBezTo>
                    <a:pt x="15" y="98"/>
                    <a:pt x="15" y="98"/>
                    <a:pt x="15" y="98"/>
                  </a:cubicBezTo>
                  <a:cubicBezTo>
                    <a:pt x="13" y="95"/>
                    <a:pt x="11" y="91"/>
                    <a:pt x="9" y="87"/>
                  </a:cubicBezTo>
                  <a:cubicBezTo>
                    <a:pt x="7" y="81"/>
                    <a:pt x="5" y="74"/>
                    <a:pt x="5" y="68"/>
                  </a:cubicBezTo>
                  <a:cubicBezTo>
                    <a:pt x="5" y="66"/>
                    <a:pt x="5" y="66"/>
                    <a:pt x="5" y="66"/>
                  </a:cubicBezTo>
                  <a:cubicBezTo>
                    <a:pt x="24" y="66"/>
                    <a:pt x="24" y="66"/>
                    <a:pt x="24" y="66"/>
                  </a:cubicBezTo>
                  <a:cubicBezTo>
                    <a:pt x="24" y="68"/>
                    <a:pt x="24" y="68"/>
                    <a:pt x="24" y="68"/>
                  </a:cubicBezTo>
                  <a:cubicBezTo>
                    <a:pt x="24" y="76"/>
                    <a:pt x="26" y="84"/>
                    <a:pt x="29" y="92"/>
                  </a:cubicBezTo>
                  <a:cubicBezTo>
                    <a:pt x="30" y="93"/>
                    <a:pt x="30" y="93"/>
                    <a:pt x="30" y="93"/>
                  </a:cubicBezTo>
                  <a:cubicBezTo>
                    <a:pt x="29" y="94"/>
                    <a:pt x="29" y="94"/>
                    <a:pt x="29" y="94"/>
                  </a:cubicBezTo>
                  <a:cubicBezTo>
                    <a:pt x="25" y="95"/>
                    <a:pt x="21" y="97"/>
                    <a:pt x="17" y="98"/>
                  </a:cubicBezTo>
                  <a:close/>
                  <a:moveTo>
                    <a:pt x="48" y="121"/>
                  </a:moveTo>
                  <a:cubicBezTo>
                    <a:pt x="46" y="121"/>
                    <a:pt x="43" y="120"/>
                    <a:pt x="41" y="119"/>
                  </a:cubicBezTo>
                  <a:cubicBezTo>
                    <a:pt x="34" y="116"/>
                    <a:pt x="27" y="112"/>
                    <a:pt x="22" y="106"/>
                  </a:cubicBezTo>
                  <a:cubicBezTo>
                    <a:pt x="21" y="105"/>
                    <a:pt x="21" y="105"/>
                    <a:pt x="20" y="104"/>
                  </a:cubicBezTo>
                  <a:cubicBezTo>
                    <a:pt x="19" y="103"/>
                    <a:pt x="19" y="103"/>
                    <a:pt x="19" y="103"/>
                  </a:cubicBezTo>
                  <a:cubicBezTo>
                    <a:pt x="21" y="102"/>
                    <a:pt x="21" y="102"/>
                    <a:pt x="21" y="102"/>
                  </a:cubicBezTo>
                  <a:cubicBezTo>
                    <a:pt x="24" y="100"/>
                    <a:pt x="27" y="99"/>
                    <a:pt x="31" y="98"/>
                  </a:cubicBezTo>
                  <a:cubicBezTo>
                    <a:pt x="32" y="97"/>
                    <a:pt x="32" y="97"/>
                    <a:pt x="32" y="97"/>
                  </a:cubicBezTo>
                  <a:cubicBezTo>
                    <a:pt x="33" y="98"/>
                    <a:pt x="33" y="98"/>
                    <a:pt x="33" y="98"/>
                  </a:cubicBezTo>
                  <a:cubicBezTo>
                    <a:pt x="37" y="106"/>
                    <a:pt x="43" y="113"/>
                    <a:pt x="49" y="119"/>
                  </a:cubicBezTo>
                  <a:cubicBezTo>
                    <a:pt x="54" y="123"/>
                    <a:pt x="54" y="123"/>
                    <a:pt x="54" y="123"/>
                  </a:cubicBezTo>
                  <a:lnTo>
                    <a:pt x="48" y="121"/>
                  </a:lnTo>
                  <a:close/>
                  <a:moveTo>
                    <a:pt x="62" y="122"/>
                  </a:moveTo>
                  <a:cubicBezTo>
                    <a:pt x="60" y="121"/>
                    <a:pt x="60" y="121"/>
                    <a:pt x="60" y="121"/>
                  </a:cubicBezTo>
                  <a:cubicBezTo>
                    <a:pt x="55" y="118"/>
                    <a:pt x="52" y="115"/>
                    <a:pt x="48" y="112"/>
                  </a:cubicBezTo>
                  <a:cubicBezTo>
                    <a:pt x="44" y="107"/>
                    <a:pt x="40" y="103"/>
                    <a:pt x="37" y="97"/>
                  </a:cubicBezTo>
                  <a:cubicBezTo>
                    <a:pt x="36" y="96"/>
                    <a:pt x="36" y="96"/>
                    <a:pt x="36" y="96"/>
                  </a:cubicBezTo>
                  <a:cubicBezTo>
                    <a:pt x="38" y="95"/>
                    <a:pt x="38" y="95"/>
                    <a:pt x="38" y="95"/>
                  </a:cubicBezTo>
                  <a:cubicBezTo>
                    <a:pt x="45" y="94"/>
                    <a:pt x="53" y="93"/>
                    <a:pt x="60" y="92"/>
                  </a:cubicBezTo>
                  <a:cubicBezTo>
                    <a:pt x="62" y="92"/>
                    <a:pt x="62" y="92"/>
                    <a:pt x="62" y="92"/>
                  </a:cubicBezTo>
                  <a:lnTo>
                    <a:pt x="62" y="122"/>
                  </a:lnTo>
                  <a:close/>
                  <a:moveTo>
                    <a:pt x="62" y="88"/>
                  </a:moveTo>
                  <a:cubicBezTo>
                    <a:pt x="60" y="88"/>
                    <a:pt x="60" y="88"/>
                    <a:pt x="60" y="88"/>
                  </a:cubicBezTo>
                  <a:cubicBezTo>
                    <a:pt x="52" y="88"/>
                    <a:pt x="44" y="89"/>
                    <a:pt x="36" y="91"/>
                  </a:cubicBezTo>
                  <a:cubicBezTo>
                    <a:pt x="34" y="92"/>
                    <a:pt x="34" y="92"/>
                    <a:pt x="34" y="92"/>
                  </a:cubicBezTo>
                  <a:cubicBezTo>
                    <a:pt x="34" y="90"/>
                    <a:pt x="34" y="90"/>
                    <a:pt x="34" y="90"/>
                  </a:cubicBezTo>
                  <a:cubicBezTo>
                    <a:pt x="31" y="83"/>
                    <a:pt x="29" y="76"/>
                    <a:pt x="29" y="68"/>
                  </a:cubicBezTo>
                  <a:cubicBezTo>
                    <a:pt x="29" y="66"/>
                    <a:pt x="29" y="66"/>
                    <a:pt x="29" y="66"/>
                  </a:cubicBezTo>
                  <a:cubicBezTo>
                    <a:pt x="62" y="66"/>
                    <a:pt x="62" y="66"/>
                    <a:pt x="62" y="66"/>
                  </a:cubicBezTo>
                  <a:lnTo>
                    <a:pt x="62" y="88"/>
                  </a:lnTo>
                  <a:close/>
                  <a:moveTo>
                    <a:pt x="62" y="62"/>
                  </a:moveTo>
                  <a:cubicBezTo>
                    <a:pt x="29" y="62"/>
                    <a:pt x="29" y="62"/>
                    <a:pt x="29" y="62"/>
                  </a:cubicBezTo>
                  <a:cubicBezTo>
                    <a:pt x="29" y="60"/>
                    <a:pt x="29" y="60"/>
                    <a:pt x="29" y="60"/>
                  </a:cubicBezTo>
                  <a:cubicBezTo>
                    <a:pt x="29" y="52"/>
                    <a:pt x="31" y="45"/>
                    <a:pt x="34" y="38"/>
                  </a:cubicBezTo>
                  <a:cubicBezTo>
                    <a:pt x="34" y="37"/>
                    <a:pt x="34" y="37"/>
                    <a:pt x="34" y="37"/>
                  </a:cubicBezTo>
                  <a:cubicBezTo>
                    <a:pt x="36" y="37"/>
                    <a:pt x="36" y="37"/>
                    <a:pt x="36" y="37"/>
                  </a:cubicBezTo>
                  <a:cubicBezTo>
                    <a:pt x="44" y="39"/>
                    <a:pt x="52" y="40"/>
                    <a:pt x="60" y="40"/>
                  </a:cubicBezTo>
                  <a:cubicBezTo>
                    <a:pt x="62" y="40"/>
                    <a:pt x="62" y="40"/>
                    <a:pt x="62" y="40"/>
                  </a:cubicBezTo>
                  <a:lnTo>
                    <a:pt x="62" y="62"/>
                  </a:lnTo>
                  <a:close/>
                  <a:moveTo>
                    <a:pt x="62" y="36"/>
                  </a:moveTo>
                  <a:cubicBezTo>
                    <a:pt x="60" y="36"/>
                    <a:pt x="60" y="36"/>
                    <a:pt x="60" y="36"/>
                  </a:cubicBezTo>
                  <a:cubicBezTo>
                    <a:pt x="53" y="35"/>
                    <a:pt x="45" y="34"/>
                    <a:pt x="38" y="33"/>
                  </a:cubicBezTo>
                  <a:cubicBezTo>
                    <a:pt x="36" y="32"/>
                    <a:pt x="36" y="32"/>
                    <a:pt x="36" y="32"/>
                  </a:cubicBezTo>
                  <a:cubicBezTo>
                    <a:pt x="37" y="31"/>
                    <a:pt x="37" y="31"/>
                    <a:pt x="37" y="31"/>
                  </a:cubicBezTo>
                  <a:cubicBezTo>
                    <a:pt x="40" y="25"/>
                    <a:pt x="44" y="21"/>
                    <a:pt x="48" y="17"/>
                  </a:cubicBezTo>
                  <a:cubicBezTo>
                    <a:pt x="52" y="13"/>
                    <a:pt x="55" y="10"/>
                    <a:pt x="60" y="7"/>
                  </a:cubicBezTo>
                  <a:cubicBezTo>
                    <a:pt x="62" y="6"/>
                    <a:pt x="62" y="6"/>
                    <a:pt x="62" y="6"/>
                  </a:cubicBezTo>
                  <a:lnTo>
                    <a:pt x="62" y="36"/>
                  </a:lnTo>
                  <a:close/>
                  <a:moveTo>
                    <a:pt x="111" y="30"/>
                  </a:moveTo>
                  <a:cubicBezTo>
                    <a:pt x="112" y="29"/>
                    <a:pt x="112" y="29"/>
                    <a:pt x="112" y="29"/>
                  </a:cubicBezTo>
                  <a:cubicBezTo>
                    <a:pt x="113" y="30"/>
                    <a:pt x="113" y="30"/>
                    <a:pt x="113" y="30"/>
                  </a:cubicBezTo>
                  <a:cubicBezTo>
                    <a:pt x="115" y="33"/>
                    <a:pt x="117" y="37"/>
                    <a:pt x="119" y="41"/>
                  </a:cubicBezTo>
                  <a:cubicBezTo>
                    <a:pt x="121" y="47"/>
                    <a:pt x="123" y="54"/>
                    <a:pt x="123" y="60"/>
                  </a:cubicBezTo>
                  <a:cubicBezTo>
                    <a:pt x="123" y="62"/>
                    <a:pt x="123" y="62"/>
                    <a:pt x="123" y="62"/>
                  </a:cubicBezTo>
                  <a:cubicBezTo>
                    <a:pt x="104" y="62"/>
                    <a:pt x="104" y="62"/>
                    <a:pt x="104" y="62"/>
                  </a:cubicBezTo>
                  <a:cubicBezTo>
                    <a:pt x="104" y="60"/>
                    <a:pt x="104" y="60"/>
                    <a:pt x="104" y="60"/>
                  </a:cubicBezTo>
                  <a:cubicBezTo>
                    <a:pt x="104" y="52"/>
                    <a:pt x="102" y="44"/>
                    <a:pt x="98" y="36"/>
                  </a:cubicBezTo>
                  <a:cubicBezTo>
                    <a:pt x="98" y="35"/>
                    <a:pt x="98" y="35"/>
                    <a:pt x="98" y="35"/>
                  </a:cubicBezTo>
                  <a:cubicBezTo>
                    <a:pt x="99" y="34"/>
                    <a:pt x="99" y="34"/>
                    <a:pt x="99" y="34"/>
                  </a:cubicBezTo>
                  <a:cubicBezTo>
                    <a:pt x="103" y="33"/>
                    <a:pt x="107" y="31"/>
                    <a:pt x="111" y="30"/>
                  </a:cubicBezTo>
                  <a:close/>
                  <a:moveTo>
                    <a:pt x="80" y="7"/>
                  </a:moveTo>
                  <a:cubicBezTo>
                    <a:pt x="82" y="7"/>
                    <a:pt x="85" y="8"/>
                    <a:pt x="87" y="9"/>
                  </a:cubicBezTo>
                  <a:cubicBezTo>
                    <a:pt x="94" y="12"/>
                    <a:pt x="101" y="17"/>
                    <a:pt x="106" y="22"/>
                  </a:cubicBezTo>
                  <a:cubicBezTo>
                    <a:pt x="107" y="23"/>
                    <a:pt x="107" y="23"/>
                    <a:pt x="108" y="24"/>
                  </a:cubicBezTo>
                  <a:cubicBezTo>
                    <a:pt x="109" y="25"/>
                    <a:pt x="109" y="25"/>
                    <a:pt x="109" y="25"/>
                  </a:cubicBezTo>
                  <a:cubicBezTo>
                    <a:pt x="107" y="26"/>
                    <a:pt x="107" y="26"/>
                    <a:pt x="107" y="26"/>
                  </a:cubicBezTo>
                  <a:cubicBezTo>
                    <a:pt x="104" y="28"/>
                    <a:pt x="101" y="29"/>
                    <a:pt x="97" y="30"/>
                  </a:cubicBezTo>
                  <a:cubicBezTo>
                    <a:pt x="96" y="31"/>
                    <a:pt x="96" y="31"/>
                    <a:pt x="96" y="31"/>
                  </a:cubicBezTo>
                  <a:cubicBezTo>
                    <a:pt x="95" y="30"/>
                    <a:pt x="95" y="30"/>
                    <a:pt x="95" y="30"/>
                  </a:cubicBezTo>
                  <a:cubicBezTo>
                    <a:pt x="91" y="22"/>
                    <a:pt x="85" y="15"/>
                    <a:pt x="79" y="9"/>
                  </a:cubicBezTo>
                  <a:cubicBezTo>
                    <a:pt x="74" y="5"/>
                    <a:pt x="74" y="5"/>
                    <a:pt x="74" y="5"/>
                  </a:cubicBezTo>
                  <a:lnTo>
                    <a:pt x="80" y="7"/>
                  </a:lnTo>
                  <a:close/>
                  <a:moveTo>
                    <a:pt x="66" y="6"/>
                  </a:moveTo>
                  <a:cubicBezTo>
                    <a:pt x="68" y="7"/>
                    <a:pt x="68" y="7"/>
                    <a:pt x="68" y="7"/>
                  </a:cubicBezTo>
                  <a:cubicBezTo>
                    <a:pt x="73" y="10"/>
                    <a:pt x="76" y="13"/>
                    <a:pt x="80" y="16"/>
                  </a:cubicBezTo>
                  <a:cubicBezTo>
                    <a:pt x="84" y="21"/>
                    <a:pt x="88" y="25"/>
                    <a:pt x="91" y="31"/>
                  </a:cubicBezTo>
                  <a:cubicBezTo>
                    <a:pt x="91" y="32"/>
                    <a:pt x="91" y="32"/>
                    <a:pt x="91" y="32"/>
                  </a:cubicBezTo>
                  <a:cubicBezTo>
                    <a:pt x="90" y="33"/>
                    <a:pt x="90" y="33"/>
                    <a:pt x="90" y="33"/>
                  </a:cubicBezTo>
                  <a:cubicBezTo>
                    <a:pt x="83" y="34"/>
                    <a:pt x="75" y="35"/>
                    <a:pt x="68" y="36"/>
                  </a:cubicBezTo>
                  <a:cubicBezTo>
                    <a:pt x="66" y="36"/>
                    <a:pt x="66" y="36"/>
                    <a:pt x="66" y="36"/>
                  </a:cubicBezTo>
                  <a:lnTo>
                    <a:pt x="66" y="6"/>
                  </a:lnTo>
                  <a:close/>
                  <a:moveTo>
                    <a:pt x="66" y="40"/>
                  </a:moveTo>
                  <a:cubicBezTo>
                    <a:pt x="68" y="40"/>
                    <a:pt x="68" y="40"/>
                    <a:pt x="68" y="40"/>
                  </a:cubicBezTo>
                  <a:cubicBezTo>
                    <a:pt x="76" y="40"/>
                    <a:pt x="84" y="39"/>
                    <a:pt x="92" y="37"/>
                  </a:cubicBezTo>
                  <a:cubicBezTo>
                    <a:pt x="94" y="36"/>
                    <a:pt x="94" y="36"/>
                    <a:pt x="94" y="36"/>
                  </a:cubicBezTo>
                  <a:cubicBezTo>
                    <a:pt x="94" y="38"/>
                    <a:pt x="94" y="38"/>
                    <a:pt x="94" y="38"/>
                  </a:cubicBezTo>
                  <a:cubicBezTo>
                    <a:pt x="97" y="45"/>
                    <a:pt x="99" y="52"/>
                    <a:pt x="99" y="60"/>
                  </a:cubicBezTo>
                  <a:cubicBezTo>
                    <a:pt x="99" y="62"/>
                    <a:pt x="99" y="62"/>
                    <a:pt x="99" y="62"/>
                  </a:cubicBezTo>
                  <a:cubicBezTo>
                    <a:pt x="66" y="62"/>
                    <a:pt x="66" y="62"/>
                    <a:pt x="66" y="62"/>
                  </a:cubicBezTo>
                  <a:lnTo>
                    <a:pt x="66" y="40"/>
                  </a:lnTo>
                  <a:close/>
                  <a:moveTo>
                    <a:pt x="66" y="66"/>
                  </a:moveTo>
                  <a:cubicBezTo>
                    <a:pt x="99" y="66"/>
                    <a:pt x="99" y="66"/>
                    <a:pt x="99" y="66"/>
                  </a:cubicBezTo>
                  <a:cubicBezTo>
                    <a:pt x="99" y="68"/>
                    <a:pt x="99" y="68"/>
                    <a:pt x="99" y="68"/>
                  </a:cubicBezTo>
                  <a:cubicBezTo>
                    <a:pt x="99" y="76"/>
                    <a:pt x="97" y="83"/>
                    <a:pt x="94" y="90"/>
                  </a:cubicBezTo>
                  <a:cubicBezTo>
                    <a:pt x="94" y="91"/>
                    <a:pt x="94" y="91"/>
                    <a:pt x="94" y="91"/>
                  </a:cubicBezTo>
                  <a:cubicBezTo>
                    <a:pt x="92" y="91"/>
                    <a:pt x="92" y="91"/>
                    <a:pt x="92" y="91"/>
                  </a:cubicBezTo>
                  <a:cubicBezTo>
                    <a:pt x="84" y="89"/>
                    <a:pt x="76" y="88"/>
                    <a:pt x="68" y="88"/>
                  </a:cubicBezTo>
                  <a:cubicBezTo>
                    <a:pt x="66" y="88"/>
                    <a:pt x="66" y="88"/>
                    <a:pt x="66" y="88"/>
                  </a:cubicBezTo>
                  <a:lnTo>
                    <a:pt x="66" y="66"/>
                  </a:lnTo>
                  <a:close/>
                  <a:moveTo>
                    <a:pt x="66" y="122"/>
                  </a:moveTo>
                  <a:cubicBezTo>
                    <a:pt x="66" y="92"/>
                    <a:pt x="66" y="92"/>
                    <a:pt x="66" y="92"/>
                  </a:cubicBezTo>
                  <a:cubicBezTo>
                    <a:pt x="68" y="92"/>
                    <a:pt x="68" y="92"/>
                    <a:pt x="68" y="92"/>
                  </a:cubicBezTo>
                  <a:cubicBezTo>
                    <a:pt x="75" y="93"/>
                    <a:pt x="83" y="94"/>
                    <a:pt x="90" y="95"/>
                  </a:cubicBezTo>
                  <a:cubicBezTo>
                    <a:pt x="91" y="96"/>
                    <a:pt x="91" y="96"/>
                    <a:pt x="91" y="96"/>
                  </a:cubicBezTo>
                  <a:cubicBezTo>
                    <a:pt x="91" y="97"/>
                    <a:pt x="91" y="97"/>
                    <a:pt x="91" y="97"/>
                  </a:cubicBezTo>
                  <a:cubicBezTo>
                    <a:pt x="88" y="103"/>
                    <a:pt x="84" y="107"/>
                    <a:pt x="80" y="112"/>
                  </a:cubicBezTo>
                  <a:cubicBezTo>
                    <a:pt x="76" y="115"/>
                    <a:pt x="73" y="118"/>
                    <a:pt x="68" y="121"/>
                  </a:cubicBezTo>
                  <a:lnTo>
                    <a:pt x="66" y="122"/>
                  </a:lnTo>
                  <a:close/>
                  <a:moveTo>
                    <a:pt x="108" y="104"/>
                  </a:moveTo>
                  <a:cubicBezTo>
                    <a:pt x="107" y="105"/>
                    <a:pt x="107" y="105"/>
                    <a:pt x="106" y="106"/>
                  </a:cubicBezTo>
                  <a:cubicBezTo>
                    <a:pt x="101" y="112"/>
                    <a:pt x="94" y="116"/>
                    <a:pt x="87" y="119"/>
                  </a:cubicBezTo>
                  <a:cubicBezTo>
                    <a:pt x="85" y="120"/>
                    <a:pt x="82" y="121"/>
                    <a:pt x="80" y="121"/>
                  </a:cubicBezTo>
                  <a:cubicBezTo>
                    <a:pt x="74" y="123"/>
                    <a:pt x="74" y="123"/>
                    <a:pt x="74" y="123"/>
                  </a:cubicBezTo>
                  <a:cubicBezTo>
                    <a:pt x="79" y="119"/>
                    <a:pt x="79" y="119"/>
                    <a:pt x="79" y="119"/>
                  </a:cubicBezTo>
                  <a:cubicBezTo>
                    <a:pt x="85" y="113"/>
                    <a:pt x="91" y="106"/>
                    <a:pt x="95" y="98"/>
                  </a:cubicBezTo>
                  <a:cubicBezTo>
                    <a:pt x="96" y="97"/>
                    <a:pt x="96" y="97"/>
                    <a:pt x="96" y="97"/>
                  </a:cubicBezTo>
                  <a:cubicBezTo>
                    <a:pt x="97" y="98"/>
                    <a:pt x="97" y="98"/>
                    <a:pt x="97" y="98"/>
                  </a:cubicBezTo>
                  <a:cubicBezTo>
                    <a:pt x="101" y="99"/>
                    <a:pt x="104" y="100"/>
                    <a:pt x="107" y="102"/>
                  </a:cubicBezTo>
                  <a:cubicBezTo>
                    <a:pt x="109" y="103"/>
                    <a:pt x="109" y="103"/>
                    <a:pt x="109" y="103"/>
                  </a:cubicBezTo>
                  <a:lnTo>
                    <a:pt x="108" y="104"/>
                  </a:lnTo>
                  <a:close/>
                  <a:moveTo>
                    <a:pt x="123" y="68"/>
                  </a:moveTo>
                  <a:cubicBezTo>
                    <a:pt x="123" y="74"/>
                    <a:pt x="121" y="81"/>
                    <a:pt x="119" y="87"/>
                  </a:cubicBezTo>
                  <a:cubicBezTo>
                    <a:pt x="117" y="91"/>
                    <a:pt x="115" y="95"/>
                    <a:pt x="113" y="98"/>
                  </a:cubicBezTo>
                  <a:cubicBezTo>
                    <a:pt x="112" y="99"/>
                    <a:pt x="112" y="99"/>
                    <a:pt x="112" y="99"/>
                  </a:cubicBezTo>
                  <a:cubicBezTo>
                    <a:pt x="111" y="98"/>
                    <a:pt x="111" y="98"/>
                    <a:pt x="111" y="98"/>
                  </a:cubicBezTo>
                  <a:cubicBezTo>
                    <a:pt x="107" y="97"/>
                    <a:pt x="103" y="95"/>
                    <a:pt x="99" y="94"/>
                  </a:cubicBezTo>
                  <a:cubicBezTo>
                    <a:pt x="98" y="93"/>
                    <a:pt x="98" y="93"/>
                    <a:pt x="98" y="93"/>
                  </a:cubicBezTo>
                  <a:cubicBezTo>
                    <a:pt x="98" y="92"/>
                    <a:pt x="98" y="92"/>
                    <a:pt x="98" y="92"/>
                  </a:cubicBezTo>
                  <a:cubicBezTo>
                    <a:pt x="102" y="84"/>
                    <a:pt x="104" y="76"/>
                    <a:pt x="104" y="68"/>
                  </a:cubicBezTo>
                  <a:cubicBezTo>
                    <a:pt x="104" y="66"/>
                    <a:pt x="104" y="66"/>
                    <a:pt x="104" y="66"/>
                  </a:cubicBezTo>
                  <a:cubicBezTo>
                    <a:pt x="123" y="66"/>
                    <a:pt x="123" y="66"/>
                    <a:pt x="123" y="66"/>
                  </a:cubicBezTo>
                  <a:lnTo>
                    <a:pt x="123" y="68"/>
                  </a:lnTo>
                  <a:close/>
                </a:path>
              </a:pathLst>
            </a:custGeom>
            <a:solidFill>
              <a:srgbClr val="FFFFFF"/>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5008701" y="2987611"/>
            <a:ext cx="504000" cy="504000"/>
            <a:chOff x="4613213" y="4247997"/>
            <a:chExt cx="504000" cy="504000"/>
          </a:xfrm>
        </p:grpSpPr>
        <p:sp>
          <p:nvSpPr>
            <p:cNvPr id="78" name="椭圆 77"/>
            <p:cNvSpPr/>
            <p:nvPr/>
          </p:nvSpPr>
          <p:spPr>
            <a:xfrm>
              <a:off x="4613213" y="4247997"/>
              <a:ext cx="504000" cy="504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9" name="Freeform 70"/>
            <p:cNvSpPr>
              <a:spLocks noChangeAspect="1" noEditPoints="1"/>
            </p:cNvSpPr>
            <p:nvPr/>
          </p:nvSpPr>
          <p:spPr bwMode="auto">
            <a:xfrm>
              <a:off x="4703213" y="4337463"/>
              <a:ext cx="324000" cy="325068"/>
            </a:xfrm>
            <a:custGeom>
              <a:avLst/>
              <a:gdLst>
                <a:gd name="T0" fmla="*/ 111 w 128"/>
                <a:gd name="T1" fmla="*/ 62 h 128"/>
                <a:gd name="T2" fmla="*/ 68 w 128"/>
                <a:gd name="T3" fmla="*/ 17 h 128"/>
                <a:gd name="T4" fmla="*/ 66 w 128"/>
                <a:gd name="T5" fmla="*/ 2 h 128"/>
                <a:gd name="T6" fmla="*/ 62 w 128"/>
                <a:gd name="T7" fmla="*/ 2 h 128"/>
                <a:gd name="T8" fmla="*/ 60 w 128"/>
                <a:gd name="T9" fmla="*/ 17 h 128"/>
                <a:gd name="T10" fmla="*/ 17 w 128"/>
                <a:gd name="T11" fmla="*/ 62 h 128"/>
                <a:gd name="T12" fmla="*/ 0 w 128"/>
                <a:gd name="T13" fmla="*/ 64 h 128"/>
                <a:gd name="T14" fmla="*/ 17 w 128"/>
                <a:gd name="T15" fmla="*/ 66 h 128"/>
                <a:gd name="T16" fmla="*/ 60 w 128"/>
                <a:gd name="T17" fmla="*/ 111 h 128"/>
                <a:gd name="T18" fmla="*/ 62 w 128"/>
                <a:gd name="T19" fmla="*/ 126 h 128"/>
                <a:gd name="T20" fmla="*/ 66 w 128"/>
                <a:gd name="T21" fmla="*/ 126 h 128"/>
                <a:gd name="T22" fmla="*/ 68 w 128"/>
                <a:gd name="T23" fmla="*/ 111 h 128"/>
                <a:gd name="T24" fmla="*/ 111 w 128"/>
                <a:gd name="T25" fmla="*/ 66 h 128"/>
                <a:gd name="T26" fmla="*/ 128 w 128"/>
                <a:gd name="T27" fmla="*/ 64 h 128"/>
                <a:gd name="T28" fmla="*/ 62 w 128"/>
                <a:gd name="T29" fmla="*/ 106 h 128"/>
                <a:gd name="T30" fmla="*/ 48 w 128"/>
                <a:gd name="T31" fmla="*/ 103 h 128"/>
                <a:gd name="T32" fmla="*/ 25 w 128"/>
                <a:gd name="T33" fmla="*/ 80 h 128"/>
                <a:gd name="T34" fmla="*/ 22 w 128"/>
                <a:gd name="T35" fmla="*/ 66 h 128"/>
                <a:gd name="T36" fmla="*/ 62 w 128"/>
                <a:gd name="T37" fmla="*/ 106 h 128"/>
                <a:gd name="T38" fmla="*/ 22 w 128"/>
                <a:gd name="T39" fmla="*/ 62 h 128"/>
                <a:gd name="T40" fmla="*/ 25 w 128"/>
                <a:gd name="T41" fmla="*/ 48 h 128"/>
                <a:gd name="T42" fmla="*/ 48 w 128"/>
                <a:gd name="T43" fmla="*/ 25 h 128"/>
                <a:gd name="T44" fmla="*/ 62 w 128"/>
                <a:gd name="T45" fmla="*/ 22 h 128"/>
                <a:gd name="T46" fmla="*/ 106 w 128"/>
                <a:gd name="T47" fmla="*/ 68 h 128"/>
                <a:gd name="T48" fmla="*/ 94 w 128"/>
                <a:gd name="T49" fmla="*/ 94 h 128"/>
                <a:gd name="T50" fmla="*/ 68 w 128"/>
                <a:gd name="T51" fmla="*/ 106 h 128"/>
                <a:gd name="T52" fmla="*/ 66 w 128"/>
                <a:gd name="T53" fmla="*/ 66 h 128"/>
                <a:gd name="T54" fmla="*/ 106 w 128"/>
                <a:gd name="T55" fmla="*/ 68 h 128"/>
                <a:gd name="T56" fmla="*/ 66 w 128"/>
                <a:gd name="T57" fmla="*/ 22 h 128"/>
                <a:gd name="T58" fmla="*/ 80 w 128"/>
                <a:gd name="T59" fmla="*/ 25 h 128"/>
                <a:gd name="T60" fmla="*/ 103 w 128"/>
                <a:gd name="T61" fmla="*/ 48 h 128"/>
                <a:gd name="T62" fmla="*/ 106 w 128"/>
                <a:gd name="T63" fmla="*/ 6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28">
                  <a:moveTo>
                    <a:pt x="126" y="62"/>
                  </a:moveTo>
                  <a:cubicBezTo>
                    <a:pt x="111" y="62"/>
                    <a:pt x="111" y="62"/>
                    <a:pt x="111" y="62"/>
                  </a:cubicBezTo>
                  <a:cubicBezTo>
                    <a:pt x="111" y="60"/>
                    <a:pt x="111" y="60"/>
                    <a:pt x="111" y="60"/>
                  </a:cubicBezTo>
                  <a:cubicBezTo>
                    <a:pt x="109" y="38"/>
                    <a:pt x="90" y="19"/>
                    <a:pt x="68" y="17"/>
                  </a:cubicBezTo>
                  <a:cubicBezTo>
                    <a:pt x="66" y="17"/>
                    <a:pt x="66" y="17"/>
                    <a:pt x="66" y="17"/>
                  </a:cubicBezTo>
                  <a:cubicBezTo>
                    <a:pt x="66" y="2"/>
                    <a:pt x="66" y="2"/>
                    <a:pt x="66" y="2"/>
                  </a:cubicBezTo>
                  <a:cubicBezTo>
                    <a:pt x="66" y="1"/>
                    <a:pt x="65" y="0"/>
                    <a:pt x="64" y="0"/>
                  </a:cubicBezTo>
                  <a:cubicBezTo>
                    <a:pt x="63" y="0"/>
                    <a:pt x="62" y="1"/>
                    <a:pt x="62" y="2"/>
                  </a:cubicBezTo>
                  <a:cubicBezTo>
                    <a:pt x="62" y="17"/>
                    <a:pt x="62" y="17"/>
                    <a:pt x="62" y="17"/>
                  </a:cubicBezTo>
                  <a:cubicBezTo>
                    <a:pt x="60" y="17"/>
                    <a:pt x="60" y="17"/>
                    <a:pt x="60" y="17"/>
                  </a:cubicBezTo>
                  <a:cubicBezTo>
                    <a:pt x="38" y="19"/>
                    <a:pt x="19" y="38"/>
                    <a:pt x="17" y="60"/>
                  </a:cubicBezTo>
                  <a:cubicBezTo>
                    <a:pt x="17" y="62"/>
                    <a:pt x="17" y="62"/>
                    <a:pt x="17" y="62"/>
                  </a:cubicBezTo>
                  <a:cubicBezTo>
                    <a:pt x="2" y="62"/>
                    <a:pt x="2" y="62"/>
                    <a:pt x="2" y="62"/>
                  </a:cubicBezTo>
                  <a:cubicBezTo>
                    <a:pt x="1" y="62"/>
                    <a:pt x="0" y="63"/>
                    <a:pt x="0" y="64"/>
                  </a:cubicBezTo>
                  <a:cubicBezTo>
                    <a:pt x="0" y="65"/>
                    <a:pt x="1" y="66"/>
                    <a:pt x="2" y="66"/>
                  </a:cubicBezTo>
                  <a:cubicBezTo>
                    <a:pt x="17" y="66"/>
                    <a:pt x="17" y="66"/>
                    <a:pt x="17" y="66"/>
                  </a:cubicBezTo>
                  <a:cubicBezTo>
                    <a:pt x="17" y="68"/>
                    <a:pt x="17" y="68"/>
                    <a:pt x="17" y="68"/>
                  </a:cubicBezTo>
                  <a:cubicBezTo>
                    <a:pt x="19" y="90"/>
                    <a:pt x="38" y="109"/>
                    <a:pt x="60" y="111"/>
                  </a:cubicBezTo>
                  <a:cubicBezTo>
                    <a:pt x="62" y="111"/>
                    <a:pt x="62" y="111"/>
                    <a:pt x="62" y="111"/>
                  </a:cubicBezTo>
                  <a:cubicBezTo>
                    <a:pt x="62" y="126"/>
                    <a:pt x="62" y="126"/>
                    <a:pt x="62" y="126"/>
                  </a:cubicBezTo>
                  <a:cubicBezTo>
                    <a:pt x="62" y="127"/>
                    <a:pt x="63" y="128"/>
                    <a:pt x="64" y="128"/>
                  </a:cubicBezTo>
                  <a:cubicBezTo>
                    <a:pt x="65" y="128"/>
                    <a:pt x="66" y="127"/>
                    <a:pt x="66" y="126"/>
                  </a:cubicBezTo>
                  <a:cubicBezTo>
                    <a:pt x="66" y="111"/>
                    <a:pt x="66" y="111"/>
                    <a:pt x="66" y="111"/>
                  </a:cubicBezTo>
                  <a:cubicBezTo>
                    <a:pt x="68" y="111"/>
                    <a:pt x="68" y="111"/>
                    <a:pt x="68" y="111"/>
                  </a:cubicBezTo>
                  <a:cubicBezTo>
                    <a:pt x="90" y="109"/>
                    <a:pt x="109" y="90"/>
                    <a:pt x="111" y="68"/>
                  </a:cubicBezTo>
                  <a:cubicBezTo>
                    <a:pt x="111" y="66"/>
                    <a:pt x="111" y="66"/>
                    <a:pt x="111" y="66"/>
                  </a:cubicBezTo>
                  <a:cubicBezTo>
                    <a:pt x="126" y="66"/>
                    <a:pt x="126" y="66"/>
                    <a:pt x="126" y="66"/>
                  </a:cubicBezTo>
                  <a:cubicBezTo>
                    <a:pt x="127" y="66"/>
                    <a:pt x="128" y="65"/>
                    <a:pt x="128" y="64"/>
                  </a:cubicBezTo>
                  <a:cubicBezTo>
                    <a:pt x="128" y="63"/>
                    <a:pt x="127" y="62"/>
                    <a:pt x="126" y="62"/>
                  </a:cubicBezTo>
                  <a:close/>
                  <a:moveTo>
                    <a:pt x="62" y="106"/>
                  </a:moveTo>
                  <a:cubicBezTo>
                    <a:pt x="60" y="106"/>
                    <a:pt x="60" y="106"/>
                    <a:pt x="60" y="106"/>
                  </a:cubicBezTo>
                  <a:cubicBezTo>
                    <a:pt x="56" y="106"/>
                    <a:pt x="52" y="105"/>
                    <a:pt x="48" y="103"/>
                  </a:cubicBezTo>
                  <a:cubicBezTo>
                    <a:pt x="43" y="101"/>
                    <a:pt x="38" y="98"/>
                    <a:pt x="34" y="94"/>
                  </a:cubicBezTo>
                  <a:cubicBezTo>
                    <a:pt x="30" y="90"/>
                    <a:pt x="27" y="85"/>
                    <a:pt x="25" y="80"/>
                  </a:cubicBezTo>
                  <a:cubicBezTo>
                    <a:pt x="23" y="76"/>
                    <a:pt x="22" y="72"/>
                    <a:pt x="22" y="68"/>
                  </a:cubicBezTo>
                  <a:cubicBezTo>
                    <a:pt x="22" y="66"/>
                    <a:pt x="22" y="66"/>
                    <a:pt x="22" y="66"/>
                  </a:cubicBezTo>
                  <a:cubicBezTo>
                    <a:pt x="62" y="66"/>
                    <a:pt x="62" y="66"/>
                    <a:pt x="62" y="66"/>
                  </a:cubicBezTo>
                  <a:lnTo>
                    <a:pt x="62" y="106"/>
                  </a:lnTo>
                  <a:close/>
                  <a:moveTo>
                    <a:pt x="62" y="62"/>
                  </a:moveTo>
                  <a:cubicBezTo>
                    <a:pt x="22" y="62"/>
                    <a:pt x="22" y="62"/>
                    <a:pt x="22" y="62"/>
                  </a:cubicBezTo>
                  <a:cubicBezTo>
                    <a:pt x="22" y="60"/>
                    <a:pt x="22" y="60"/>
                    <a:pt x="22" y="60"/>
                  </a:cubicBezTo>
                  <a:cubicBezTo>
                    <a:pt x="22" y="56"/>
                    <a:pt x="23" y="52"/>
                    <a:pt x="25" y="48"/>
                  </a:cubicBezTo>
                  <a:cubicBezTo>
                    <a:pt x="27" y="43"/>
                    <a:pt x="30" y="38"/>
                    <a:pt x="34" y="34"/>
                  </a:cubicBezTo>
                  <a:cubicBezTo>
                    <a:pt x="38" y="30"/>
                    <a:pt x="43" y="27"/>
                    <a:pt x="48" y="25"/>
                  </a:cubicBezTo>
                  <a:cubicBezTo>
                    <a:pt x="52" y="23"/>
                    <a:pt x="56" y="22"/>
                    <a:pt x="60" y="22"/>
                  </a:cubicBezTo>
                  <a:cubicBezTo>
                    <a:pt x="62" y="22"/>
                    <a:pt x="62" y="22"/>
                    <a:pt x="62" y="22"/>
                  </a:cubicBezTo>
                  <a:lnTo>
                    <a:pt x="62" y="62"/>
                  </a:lnTo>
                  <a:close/>
                  <a:moveTo>
                    <a:pt x="106" y="68"/>
                  </a:moveTo>
                  <a:cubicBezTo>
                    <a:pt x="106" y="72"/>
                    <a:pt x="105" y="76"/>
                    <a:pt x="103" y="80"/>
                  </a:cubicBezTo>
                  <a:cubicBezTo>
                    <a:pt x="101" y="85"/>
                    <a:pt x="98" y="90"/>
                    <a:pt x="94" y="94"/>
                  </a:cubicBezTo>
                  <a:cubicBezTo>
                    <a:pt x="90" y="98"/>
                    <a:pt x="85" y="101"/>
                    <a:pt x="80" y="103"/>
                  </a:cubicBezTo>
                  <a:cubicBezTo>
                    <a:pt x="76" y="105"/>
                    <a:pt x="72" y="106"/>
                    <a:pt x="68" y="106"/>
                  </a:cubicBezTo>
                  <a:cubicBezTo>
                    <a:pt x="66" y="106"/>
                    <a:pt x="66" y="106"/>
                    <a:pt x="66" y="106"/>
                  </a:cubicBezTo>
                  <a:cubicBezTo>
                    <a:pt x="66" y="66"/>
                    <a:pt x="66" y="66"/>
                    <a:pt x="66" y="66"/>
                  </a:cubicBezTo>
                  <a:cubicBezTo>
                    <a:pt x="106" y="66"/>
                    <a:pt x="106" y="66"/>
                    <a:pt x="106" y="66"/>
                  </a:cubicBezTo>
                  <a:lnTo>
                    <a:pt x="106" y="68"/>
                  </a:lnTo>
                  <a:close/>
                  <a:moveTo>
                    <a:pt x="66" y="62"/>
                  </a:moveTo>
                  <a:cubicBezTo>
                    <a:pt x="66" y="22"/>
                    <a:pt x="66" y="22"/>
                    <a:pt x="66" y="22"/>
                  </a:cubicBezTo>
                  <a:cubicBezTo>
                    <a:pt x="68" y="22"/>
                    <a:pt x="68" y="22"/>
                    <a:pt x="68" y="22"/>
                  </a:cubicBezTo>
                  <a:cubicBezTo>
                    <a:pt x="72" y="22"/>
                    <a:pt x="76" y="23"/>
                    <a:pt x="80" y="25"/>
                  </a:cubicBezTo>
                  <a:cubicBezTo>
                    <a:pt x="85" y="27"/>
                    <a:pt x="90" y="30"/>
                    <a:pt x="94" y="34"/>
                  </a:cubicBezTo>
                  <a:cubicBezTo>
                    <a:pt x="98" y="38"/>
                    <a:pt x="101" y="43"/>
                    <a:pt x="103" y="48"/>
                  </a:cubicBezTo>
                  <a:cubicBezTo>
                    <a:pt x="105" y="52"/>
                    <a:pt x="106" y="56"/>
                    <a:pt x="106" y="60"/>
                  </a:cubicBezTo>
                  <a:cubicBezTo>
                    <a:pt x="106" y="62"/>
                    <a:pt x="106" y="62"/>
                    <a:pt x="106" y="62"/>
                  </a:cubicBezTo>
                  <a:lnTo>
                    <a:pt x="66" y="62"/>
                  </a:lnTo>
                  <a:close/>
                </a:path>
              </a:pathLst>
            </a:custGeom>
            <a:solidFill>
              <a:srgbClr val="FFFFFF"/>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6687312" y="1325209"/>
            <a:ext cx="504000" cy="504000"/>
            <a:chOff x="7982080" y="3120819"/>
            <a:chExt cx="504000" cy="504000"/>
          </a:xfrm>
        </p:grpSpPr>
        <p:sp>
          <p:nvSpPr>
            <p:cNvPr id="81" name="椭圆 80"/>
            <p:cNvSpPr/>
            <p:nvPr/>
          </p:nvSpPr>
          <p:spPr>
            <a:xfrm>
              <a:off x="7982080" y="3120819"/>
              <a:ext cx="504000" cy="504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2" name="Freeform 73"/>
            <p:cNvSpPr>
              <a:spLocks noChangeAspect="1" noEditPoints="1"/>
            </p:cNvSpPr>
            <p:nvPr/>
          </p:nvSpPr>
          <p:spPr bwMode="auto">
            <a:xfrm>
              <a:off x="8072080" y="3190343"/>
              <a:ext cx="324000" cy="364952"/>
            </a:xfrm>
            <a:custGeom>
              <a:avLst/>
              <a:gdLst>
                <a:gd name="T0" fmla="*/ 114 w 114"/>
                <a:gd name="T1" fmla="*/ 95 h 128"/>
                <a:gd name="T2" fmla="*/ 114 w 114"/>
                <a:gd name="T3" fmla="*/ 34 h 128"/>
                <a:gd name="T4" fmla="*/ 112 w 114"/>
                <a:gd name="T5" fmla="*/ 32 h 128"/>
                <a:gd name="T6" fmla="*/ 58 w 114"/>
                <a:gd name="T7" fmla="*/ 1 h 128"/>
                <a:gd name="T8" fmla="*/ 57 w 114"/>
                <a:gd name="T9" fmla="*/ 0 h 128"/>
                <a:gd name="T10" fmla="*/ 56 w 114"/>
                <a:gd name="T11" fmla="*/ 1 h 128"/>
                <a:gd name="T12" fmla="*/ 1 w 114"/>
                <a:gd name="T13" fmla="*/ 32 h 128"/>
                <a:gd name="T14" fmla="*/ 0 w 114"/>
                <a:gd name="T15" fmla="*/ 34 h 128"/>
                <a:gd name="T16" fmla="*/ 0 w 114"/>
                <a:gd name="T17" fmla="*/ 94 h 128"/>
                <a:gd name="T18" fmla="*/ 0 w 114"/>
                <a:gd name="T19" fmla="*/ 95 h 128"/>
                <a:gd name="T20" fmla="*/ 1 w 114"/>
                <a:gd name="T21" fmla="*/ 97 h 128"/>
                <a:gd name="T22" fmla="*/ 56 w 114"/>
                <a:gd name="T23" fmla="*/ 128 h 128"/>
                <a:gd name="T24" fmla="*/ 58 w 114"/>
                <a:gd name="T25" fmla="*/ 128 h 128"/>
                <a:gd name="T26" fmla="*/ 112 w 114"/>
                <a:gd name="T27" fmla="*/ 97 h 128"/>
                <a:gd name="T28" fmla="*/ 114 w 114"/>
                <a:gd name="T29" fmla="*/ 95 h 128"/>
                <a:gd name="T30" fmla="*/ 55 w 114"/>
                <a:gd name="T31" fmla="*/ 122 h 128"/>
                <a:gd name="T32" fmla="*/ 5 w 114"/>
                <a:gd name="T33" fmla="*/ 93 h 128"/>
                <a:gd name="T34" fmla="*/ 5 w 114"/>
                <a:gd name="T35" fmla="*/ 38 h 128"/>
                <a:gd name="T36" fmla="*/ 55 w 114"/>
                <a:gd name="T37" fmla="*/ 67 h 128"/>
                <a:gd name="T38" fmla="*/ 55 w 114"/>
                <a:gd name="T39" fmla="*/ 122 h 128"/>
                <a:gd name="T40" fmla="*/ 57 w 114"/>
                <a:gd name="T41" fmla="*/ 63 h 128"/>
                <a:gd name="T42" fmla="*/ 7 w 114"/>
                <a:gd name="T43" fmla="*/ 34 h 128"/>
                <a:gd name="T44" fmla="*/ 57 w 114"/>
                <a:gd name="T45" fmla="*/ 5 h 128"/>
                <a:gd name="T46" fmla="*/ 107 w 114"/>
                <a:gd name="T47" fmla="*/ 34 h 128"/>
                <a:gd name="T48" fmla="*/ 57 w 114"/>
                <a:gd name="T49" fmla="*/ 63 h 128"/>
                <a:gd name="T50" fmla="*/ 109 w 114"/>
                <a:gd name="T51" fmla="*/ 93 h 128"/>
                <a:gd name="T52" fmla="*/ 59 w 114"/>
                <a:gd name="T53" fmla="*/ 122 h 128"/>
                <a:gd name="T54" fmla="*/ 59 w 114"/>
                <a:gd name="T55" fmla="*/ 67 h 128"/>
                <a:gd name="T56" fmla="*/ 109 w 114"/>
                <a:gd name="T57" fmla="*/ 38 h 128"/>
                <a:gd name="T58" fmla="*/ 109 w 114"/>
                <a:gd name="T59" fmla="*/ 9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 h="128">
                  <a:moveTo>
                    <a:pt x="114" y="95"/>
                  </a:moveTo>
                  <a:cubicBezTo>
                    <a:pt x="114" y="34"/>
                    <a:pt x="114" y="34"/>
                    <a:pt x="114" y="34"/>
                  </a:cubicBezTo>
                  <a:cubicBezTo>
                    <a:pt x="114" y="33"/>
                    <a:pt x="113" y="32"/>
                    <a:pt x="112" y="32"/>
                  </a:cubicBezTo>
                  <a:cubicBezTo>
                    <a:pt x="58" y="1"/>
                    <a:pt x="58" y="1"/>
                    <a:pt x="58" y="1"/>
                  </a:cubicBezTo>
                  <a:cubicBezTo>
                    <a:pt x="58" y="0"/>
                    <a:pt x="57" y="0"/>
                    <a:pt x="57" y="0"/>
                  </a:cubicBezTo>
                  <a:cubicBezTo>
                    <a:pt x="57" y="0"/>
                    <a:pt x="56" y="0"/>
                    <a:pt x="56" y="1"/>
                  </a:cubicBezTo>
                  <a:cubicBezTo>
                    <a:pt x="1" y="32"/>
                    <a:pt x="1" y="32"/>
                    <a:pt x="1" y="32"/>
                  </a:cubicBezTo>
                  <a:cubicBezTo>
                    <a:pt x="1" y="32"/>
                    <a:pt x="0" y="33"/>
                    <a:pt x="0" y="34"/>
                  </a:cubicBezTo>
                  <a:cubicBezTo>
                    <a:pt x="0" y="94"/>
                    <a:pt x="0" y="94"/>
                    <a:pt x="0" y="94"/>
                  </a:cubicBezTo>
                  <a:cubicBezTo>
                    <a:pt x="0" y="94"/>
                    <a:pt x="0" y="95"/>
                    <a:pt x="0" y="95"/>
                  </a:cubicBezTo>
                  <a:cubicBezTo>
                    <a:pt x="0" y="95"/>
                    <a:pt x="1" y="96"/>
                    <a:pt x="1" y="97"/>
                  </a:cubicBezTo>
                  <a:cubicBezTo>
                    <a:pt x="56" y="128"/>
                    <a:pt x="56" y="128"/>
                    <a:pt x="56" y="128"/>
                  </a:cubicBezTo>
                  <a:cubicBezTo>
                    <a:pt x="56" y="128"/>
                    <a:pt x="57" y="128"/>
                    <a:pt x="58" y="128"/>
                  </a:cubicBezTo>
                  <a:cubicBezTo>
                    <a:pt x="112" y="97"/>
                    <a:pt x="112" y="97"/>
                    <a:pt x="112" y="97"/>
                  </a:cubicBezTo>
                  <a:cubicBezTo>
                    <a:pt x="113" y="96"/>
                    <a:pt x="114" y="95"/>
                    <a:pt x="114" y="95"/>
                  </a:cubicBezTo>
                  <a:close/>
                  <a:moveTo>
                    <a:pt x="55" y="122"/>
                  </a:moveTo>
                  <a:cubicBezTo>
                    <a:pt x="5" y="93"/>
                    <a:pt x="5" y="93"/>
                    <a:pt x="5" y="93"/>
                  </a:cubicBezTo>
                  <a:cubicBezTo>
                    <a:pt x="5" y="38"/>
                    <a:pt x="5" y="38"/>
                    <a:pt x="5" y="38"/>
                  </a:cubicBezTo>
                  <a:cubicBezTo>
                    <a:pt x="55" y="67"/>
                    <a:pt x="55" y="67"/>
                    <a:pt x="55" y="67"/>
                  </a:cubicBezTo>
                  <a:lnTo>
                    <a:pt x="55" y="122"/>
                  </a:lnTo>
                  <a:close/>
                  <a:moveTo>
                    <a:pt x="57" y="63"/>
                  </a:moveTo>
                  <a:cubicBezTo>
                    <a:pt x="7" y="34"/>
                    <a:pt x="7" y="34"/>
                    <a:pt x="7" y="34"/>
                  </a:cubicBezTo>
                  <a:cubicBezTo>
                    <a:pt x="57" y="5"/>
                    <a:pt x="57" y="5"/>
                    <a:pt x="57" y="5"/>
                  </a:cubicBezTo>
                  <a:cubicBezTo>
                    <a:pt x="107" y="34"/>
                    <a:pt x="107" y="34"/>
                    <a:pt x="107" y="34"/>
                  </a:cubicBezTo>
                  <a:lnTo>
                    <a:pt x="57" y="63"/>
                  </a:lnTo>
                  <a:close/>
                  <a:moveTo>
                    <a:pt x="109" y="93"/>
                  </a:moveTo>
                  <a:cubicBezTo>
                    <a:pt x="59" y="122"/>
                    <a:pt x="59" y="122"/>
                    <a:pt x="59" y="122"/>
                  </a:cubicBezTo>
                  <a:cubicBezTo>
                    <a:pt x="59" y="67"/>
                    <a:pt x="59" y="67"/>
                    <a:pt x="59" y="67"/>
                  </a:cubicBezTo>
                  <a:cubicBezTo>
                    <a:pt x="109" y="38"/>
                    <a:pt x="109" y="38"/>
                    <a:pt x="109" y="38"/>
                  </a:cubicBezTo>
                  <a:lnTo>
                    <a:pt x="109" y="93"/>
                  </a:lnTo>
                  <a:close/>
                </a:path>
              </a:pathLst>
            </a:custGeom>
            <a:solidFill>
              <a:srgbClr val="FFFFFF"/>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5008701" y="4697483"/>
            <a:ext cx="504000" cy="504000"/>
            <a:chOff x="4613213" y="5317762"/>
            <a:chExt cx="504000" cy="504000"/>
          </a:xfrm>
        </p:grpSpPr>
        <p:sp>
          <p:nvSpPr>
            <p:cNvPr id="84" name="椭圆 83"/>
            <p:cNvSpPr/>
            <p:nvPr/>
          </p:nvSpPr>
          <p:spPr>
            <a:xfrm>
              <a:off x="4613213" y="5317762"/>
              <a:ext cx="504000" cy="504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85" name="组合 84"/>
            <p:cNvGrpSpPr>
              <a:grpSpLocks noChangeAspect="1"/>
            </p:cNvGrpSpPr>
            <p:nvPr/>
          </p:nvGrpSpPr>
          <p:grpSpPr>
            <a:xfrm>
              <a:off x="4775213" y="5422357"/>
              <a:ext cx="180000" cy="294810"/>
              <a:chOff x="8350250" y="5110163"/>
              <a:chExt cx="293688" cy="481012"/>
            </a:xfrm>
            <a:solidFill>
              <a:srgbClr val="FFFFFF"/>
            </a:solidFill>
          </p:grpSpPr>
          <p:sp>
            <p:nvSpPr>
              <p:cNvPr id="86" name="Freeform 52"/>
              <p:cNvSpPr/>
              <p:nvPr/>
            </p:nvSpPr>
            <p:spPr bwMode="auto">
              <a:xfrm>
                <a:off x="8350250" y="5327650"/>
                <a:ext cx="293688" cy="263525"/>
              </a:xfrm>
              <a:custGeom>
                <a:avLst/>
                <a:gdLst>
                  <a:gd name="T0" fmla="*/ 69 w 78"/>
                  <a:gd name="T1" fmla="*/ 65 h 70"/>
                  <a:gd name="T2" fmla="*/ 41 w 78"/>
                  <a:gd name="T3" fmla="*/ 65 h 70"/>
                  <a:gd name="T4" fmla="*/ 41 w 78"/>
                  <a:gd name="T5" fmla="*/ 43 h 70"/>
                  <a:gd name="T6" fmla="*/ 43 w 78"/>
                  <a:gd name="T7" fmla="*/ 42 h 70"/>
                  <a:gd name="T8" fmla="*/ 78 w 78"/>
                  <a:gd name="T9" fmla="*/ 3 h 70"/>
                  <a:gd name="T10" fmla="*/ 76 w 78"/>
                  <a:gd name="T11" fmla="*/ 0 h 70"/>
                  <a:gd name="T12" fmla="*/ 74 w 78"/>
                  <a:gd name="T13" fmla="*/ 3 h 70"/>
                  <a:gd name="T14" fmla="*/ 64 w 78"/>
                  <a:gd name="T15" fmla="*/ 27 h 70"/>
                  <a:gd name="T16" fmla="*/ 39 w 78"/>
                  <a:gd name="T17" fmla="*/ 38 h 70"/>
                  <a:gd name="T18" fmla="*/ 14 w 78"/>
                  <a:gd name="T19" fmla="*/ 27 h 70"/>
                  <a:gd name="T20" fmla="*/ 4 w 78"/>
                  <a:gd name="T21" fmla="*/ 4 h 70"/>
                  <a:gd name="T22" fmla="*/ 4 w 78"/>
                  <a:gd name="T23" fmla="*/ 3 h 70"/>
                  <a:gd name="T24" fmla="*/ 2 w 78"/>
                  <a:gd name="T25" fmla="*/ 0 h 70"/>
                  <a:gd name="T26" fmla="*/ 0 w 78"/>
                  <a:gd name="T27" fmla="*/ 2 h 70"/>
                  <a:gd name="T28" fmla="*/ 0 w 78"/>
                  <a:gd name="T29" fmla="*/ 4 h 70"/>
                  <a:gd name="T30" fmla="*/ 35 w 78"/>
                  <a:gd name="T31" fmla="*/ 42 h 70"/>
                  <a:gd name="T32" fmla="*/ 37 w 78"/>
                  <a:gd name="T33" fmla="*/ 43 h 70"/>
                  <a:gd name="T34" fmla="*/ 37 w 78"/>
                  <a:gd name="T35" fmla="*/ 65 h 70"/>
                  <a:gd name="T36" fmla="*/ 9 w 78"/>
                  <a:gd name="T37" fmla="*/ 65 h 70"/>
                  <a:gd name="T38" fmla="*/ 7 w 78"/>
                  <a:gd name="T39" fmla="*/ 68 h 70"/>
                  <a:gd name="T40" fmla="*/ 9 w 78"/>
                  <a:gd name="T41" fmla="*/ 70 h 70"/>
                  <a:gd name="T42" fmla="*/ 69 w 78"/>
                  <a:gd name="T43" fmla="*/ 70 h 70"/>
                  <a:gd name="T44" fmla="*/ 71 w 78"/>
                  <a:gd name="T45" fmla="*/ 68 h 70"/>
                  <a:gd name="T46" fmla="*/ 69 w 78"/>
                  <a:gd name="T47"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70">
                    <a:moveTo>
                      <a:pt x="69" y="65"/>
                    </a:moveTo>
                    <a:cubicBezTo>
                      <a:pt x="41" y="65"/>
                      <a:pt x="41" y="65"/>
                      <a:pt x="41" y="65"/>
                    </a:cubicBezTo>
                    <a:cubicBezTo>
                      <a:pt x="41" y="43"/>
                      <a:pt x="41" y="43"/>
                      <a:pt x="41" y="43"/>
                    </a:cubicBezTo>
                    <a:cubicBezTo>
                      <a:pt x="43" y="42"/>
                      <a:pt x="43" y="42"/>
                      <a:pt x="43" y="42"/>
                    </a:cubicBezTo>
                    <a:cubicBezTo>
                      <a:pt x="63" y="40"/>
                      <a:pt x="78" y="23"/>
                      <a:pt x="78" y="3"/>
                    </a:cubicBezTo>
                    <a:cubicBezTo>
                      <a:pt x="78" y="2"/>
                      <a:pt x="77" y="0"/>
                      <a:pt x="76" y="0"/>
                    </a:cubicBezTo>
                    <a:cubicBezTo>
                      <a:pt x="75" y="0"/>
                      <a:pt x="74" y="2"/>
                      <a:pt x="74" y="3"/>
                    </a:cubicBezTo>
                    <a:cubicBezTo>
                      <a:pt x="74" y="12"/>
                      <a:pt x="70" y="21"/>
                      <a:pt x="64" y="27"/>
                    </a:cubicBezTo>
                    <a:cubicBezTo>
                      <a:pt x="57" y="34"/>
                      <a:pt x="48" y="38"/>
                      <a:pt x="39" y="38"/>
                    </a:cubicBezTo>
                    <a:cubicBezTo>
                      <a:pt x="30" y="38"/>
                      <a:pt x="21" y="34"/>
                      <a:pt x="14" y="27"/>
                    </a:cubicBezTo>
                    <a:cubicBezTo>
                      <a:pt x="8" y="21"/>
                      <a:pt x="5" y="13"/>
                      <a:pt x="4" y="4"/>
                    </a:cubicBezTo>
                    <a:cubicBezTo>
                      <a:pt x="4" y="3"/>
                      <a:pt x="4" y="3"/>
                      <a:pt x="4" y="3"/>
                    </a:cubicBezTo>
                    <a:cubicBezTo>
                      <a:pt x="4" y="1"/>
                      <a:pt x="3" y="0"/>
                      <a:pt x="2" y="0"/>
                    </a:cubicBezTo>
                    <a:cubicBezTo>
                      <a:pt x="1" y="0"/>
                      <a:pt x="0" y="1"/>
                      <a:pt x="0" y="2"/>
                    </a:cubicBezTo>
                    <a:cubicBezTo>
                      <a:pt x="0" y="4"/>
                      <a:pt x="0" y="4"/>
                      <a:pt x="0" y="4"/>
                    </a:cubicBezTo>
                    <a:cubicBezTo>
                      <a:pt x="0" y="24"/>
                      <a:pt x="15" y="40"/>
                      <a:pt x="35" y="42"/>
                    </a:cubicBezTo>
                    <a:cubicBezTo>
                      <a:pt x="37" y="43"/>
                      <a:pt x="37" y="43"/>
                      <a:pt x="37" y="43"/>
                    </a:cubicBezTo>
                    <a:cubicBezTo>
                      <a:pt x="37" y="65"/>
                      <a:pt x="37" y="65"/>
                      <a:pt x="37" y="65"/>
                    </a:cubicBezTo>
                    <a:cubicBezTo>
                      <a:pt x="9" y="65"/>
                      <a:pt x="9" y="65"/>
                      <a:pt x="9" y="65"/>
                    </a:cubicBezTo>
                    <a:cubicBezTo>
                      <a:pt x="8" y="65"/>
                      <a:pt x="7" y="66"/>
                      <a:pt x="7" y="68"/>
                    </a:cubicBezTo>
                    <a:cubicBezTo>
                      <a:pt x="7" y="69"/>
                      <a:pt x="8" y="70"/>
                      <a:pt x="9" y="70"/>
                    </a:cubicBezTo>
                    <a:cubicBezTo>
                      <a:pt x="69" y="70"/>
                      <a:pt x="69" y="70"/>
                      <a:pt x="69" y="70"/>
                    </a:cubicBezTo>
                    <a:cubicBezTo>
                      <a:pt x="70" y="70"/>
                      <a:pt x="71" y="69"/>
                      <a:pt x="71" y="68"/>
                    </a:cubicBezTo>
                    <a:cubicBezTo>
                      <a:pt x="71" y="66"/>
                      <a:pt x="70" y="65"/>
                      <a:pt x="69" y="65"/>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7" name="Freeform 53"/>
              <p:cNvSpPr>
                <a:spLocks noEditPoints="1"/>
              </p:cNvSpPr>
              <p:nvPr/>
            </p:nvSpPr>
            <p:spPr bwMode="auto">
              <a:xfrm>
                <a:off x="8402638" y="5110163"/>
                <a:ext cx="187325" cy="319088"/>
              </a:xfrm>
              <a:custGeom>
                <a:avLst/>
                <a:gdLst>
                  <a:gd name="T0" fmla="*/ 25 w 50"/>
                  <a:gd name="T1" fmla="*/ 85 h 85"/>
                  <a:gd name="T2" fmla="*/ 50 w 50"/>
                  <a:gd name="T3" fmla="*/ 61 h 85"/>
                  <a:gd name="T4" fmla="*/ 50 w 50"/>
                  <a:gd name="T5" fmla="*/ 25 h 85"/>
                  <a:gd name="T6" fmla="*/ 25 w 50"/>
                  <a:gd name="T7" fmla="*/ 0 h 85"/>
                  <a:gd name="T8" fmla="*/ 0 w 50"/>
                  <a:gd name="T9" fmla="*/ 25 h 85"/>
                  <a:gd name="T10" fmla="*/ 0 w 50"/>
                  <a:gd name="T11" fmla="*/ 61 h 85"/>
                  <a:gd name="T12" fmla="*/ 25 w 50"/>
                  <a:gd name="T13" fmla="*/ 85 h 85"/>
                  <a:gd name="T14" fmla="*/ 7 w 50"/>
                  <a:gd name="T15" fmla="*/ 16 h 85"/>
                  <a:gd name="T16" fmla="*/ 11 w 50"/>
                  <a:gd name="T17" fmla="*/ 10 h 85"/>
                  <a:gd name="T18" fmla="*/ 25 w 50"/>
                  <a:gd name="T19" fmla="*/ 5 h 85"/>
                  <a:gd name="T20" fmla="*/ 39 w 50"/>
                  <a:gd name="T21" fmla="*/ 10 h 85"/>
                  <a:gd name="T22" fmla="*/ 43 w 50"/>
                  <a:gd name="T23" fmla="*/ 16 h 85"/>
                  <a:gd name="T24" fmla="*/ 44 w 50"/>
                  <a:gd name="T25" fmla="*/ 18 h 85"/>
                  <a:gd name="T26" fmla="*/ 6 w 50"/>
                  <a:gd name="T27" fmla="*/ 18 h 85"/>
                  <a:gd name="T28" fmla="*/ 7 w 50"/>
                  <a:gd name="T29" fmla="*/ 16 h 85"/>
                  <a:gd name="T30" fmla="*/ 5 w 50"/>
                  <a:gd name="T31" fmla="*/ 23 h 85"/>
                  <a:gd name="T32" fmla="*/ 45 w 50"/>
                  <a:gd name="T33" fmla="*/ 23 h 85"/>
                  <a:gd name="T34" fmla="*/ 45 w 50"/>
                  <a:gd name="T35" fmla="*/ 25 h 85"/>
                  <a:gd name="T36" fmla="*/ 45 w 50"/>
                  <a:gd name="T37" fmla="*/ 33 h 85"/>
                  <a:gd name="T38" fmla="*/ 5 w 50"/>
                  <a:gd name="T39" fmla="*/ 33 h 85"/>
                  <a:gd name="T40" fmla="*/ 5 w 50"/>
                  <a:gd name="T41" fmla="*/ 23 h 85"/>
                  <a:gd name="T42" fmla="*/ 5 w 50"/>
                  <a:gd name="T43" fmla="*/ 37 h 85"/>
                  <a:gd name="T44" fmla="*/ 45 w 50"/>
                  <a:gd name="T45" fmla="*/ 37 h 85"/>
                  <a:gd name="T46" fmla="*/ 45 w 50"/>
                  <a:gd name="T47" fmla="*/ 48 h 85"/>
                  <a:gd name="T48" fmla="*/ 5 w 50"/>
                  <a:gd name="T49" fmla="*/ 48 h 85"/>
                  <a:gd name="T50" fmla="*/ 5 w 50"/>
                  <a:gd name="T51" fmla="*/ 37 h 85"/>
                  <a:gd name="T52" fmla="*/ 5 w 50"/>
                  <a:gd name="T53" fmla="*/ 61 h 85"/>
                  <a:gd name="T54" fmla="*/ 5 w 50"/>
                  <a:gd name="T55" fmla="*/ 52 h 85"/>
                  <a:gd name="T56" fmla="*/ 45 w 50"/>
                  <a:gd name="T57" fmla="*/ 52 h 85"/>
                  <a:gd name="T58" fmla="*/ 45 w 50"/>
                  <a:gd name="T59" fmla="*/ 63 h 85"/>
                  <a:gd name="T60" fmla="*/ 5 w 50"/>
                  <a:gd name="T61" fmla="*/ 63 h 85"/>
                  <a:gd name="T62" fmla="*/ 5 w 50"/>
                  <a:gd name="T63" fmla="*/ 61 h 85"/>
                  <a:gd name="T64" fmla="*/ 6 w 50"/>
                  <a:gd name="T65" fmla="*/ 67 h 85"/>
                  <a:gd name="T66" fmla="*/ 44 w 50"/>
                  <a:gd name="T67" fmla="*/ 67 h 85"/>
                  <a:gd name="T68" fmla="*/ 43 w 50"/>
                  <a:gd name="T69" fmla="*/ 69 h 85"/>
                  <a:gd name="T70" fmla="*/ 39 w 50"/>
                  <a:gd name="T71" fmla="*/ 75 h 85"/>
                  <a:gd name="T72" fmla="*/ 25 w 50"/>
                  <a:gd name="T73" fmla="*/ 81 h 85"/>
                  <a:gd name="T74" fmla="*/ 11 w 50"/>
                  <a:gd name="T75" fmla="*/ 75 h 85"/>
                  <a:gd name="T76" fmla="*/ 7 w 50"/>
                  <a:gd name="T77" fmla="*/ 69 h 85"/>
                  <a:gd name="T78" fmla="*/ 6 w 50"/>
                  <a:gd name="T79"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85">
                    <a:moveTo>
                      <a:pt x="25" y="85"/>
                    </a:moveTo>
                    <a:cubicBezTo>
                      <a:pt x="39" y="85"/>
                      <a:pt x="50" y="74"/>
                      <a:pt x="50" y="61"/>
                    </a:cubicBezTo>
                    <a:cubicBezTo>
                      <a:pt x="50" y="25"/>
                      <a:pt x="50" y="25"/>
                      <a:pt x="50" y="25"/>
                    </a:cubicBezTo>
                    <a:cubicBezTo>
                      <a:pt x="50" y="11"/>
                      <a:pt x="39" y="0"/>
                      <a:pt x="25" y="0"/>
                    </a:cubicBezTo>
                    <a:cubicBezTo>
                      <a:pt x="11" y="0"/>
                      <a:pt x="0" y="11"/>
                      <a:pt x="0" y="25"/>
                    </a:cubicBezTo>
                    <a:cubicBezTo>
                      <a:pt x="0" y="61"/>
                      <a:pt x="0" y="61"/>
                      <a:pt x="0" y="61"/>
                    </a:cubicBezTo>
                    <a:cubicBezTo>
                      <a:pt x="0" y="74"/>
                      <a:pt x="11" y="85"/>
                      <a:pt x="25" y="85"/>
                    </a:cubicBezTo>
                    <a:close/>
                    <a:moveTo>
                      <a:pt x="7" y="16"/>
                    </a:moveTo>
                    <a:cubicBezTo>
                      <a:pt x="8" y="14"/>
                      <a:pt x="9" y="12"/>
                      <a:pt x="11" y="10"/>
                    </a:cubicBezTo>
                    <a:cubicBezTo>
                      <a:pt x="15" y="7"/>
                      <a:pt x="20" y="5"/>
                      <a:pt x="25" y="5"/>
                    </a:cubicBezTo>
                    <a:cubicBezTo>
                      <a:pt x="30" y="5"/>
                      <a:pt x="35" y="7"/>
                      <a:pt x="39" y="10"/>
                    </a:cubicBezTo>
                    <a:cubicBezTo>
                      <a:pt x="41" y="12"/>
                      <a:pt x="42" y="14"/>
                      <a:pt x="43" y="16"/>
                    </a:cubicBezTo>
                    <a:cubicBezTo>
                      <a:pt x="44" y="18"/>
                      <a:pt x="44" y="18"/>
                      <a:pt x="44" y="18"/>
                    </a:cubicBezTo>
                    <a:cubicBezTo>
                      <a:pt x="6" y="18"/>
                      <a:pt x="6" y="18"/>
                      <a:pt x="6" y="18"/>
                    </a:cubicBezTo>
                    <a:lnTo>
                      <a:pt x="7" y="16"/>
                    </a:lnTo>
                    <a:close/>
                    <a:moveTo>
                      <a:pt x="5" y="23"/>
                    </a:moveTo>
                    <a:cubicBezTo>
                      <a:pt x="45" y="23"/>
                      <a:pt x="45" y="23"/>
                      <a:pt x="45" y="23"/>
                    </a:cubicBezTo>
                    <a:cubicBezTo>
                      <a:pt x="45" y="25"/>
                      <a:pt x="45" y="25"/>
                      <a:pt x="45" y="25"/>
                    </a:cubicBezTo>
                    <a:cubicBezTo>
                      <a:pt x="45" y="33"/>
                      <a:pt x="45" y="33"/>
                      <a:pt x="45" y="33"/>
                    </a:cubicBezTo>
                    <a:cubicBezTo>
                      <a:pt x="5" y="33"/>
                      <a:pt x="5" y="33"/>
                      <a:pt x="5" y="33"/>
                    </a:cubicBezTo>
                    <a:lnTo>
                      <a:pt x="5" y="23"/>
                    </a:lnTo>
                    <a:close/>
                    <a:moveTo>
                      <a:pt x="5" y="37"/>
                    </a:moveTo>
                    <a:cubicBezTo>
                      <a:pt x="45" y="37"/>
                      <a:pt x="45" y="37"/>
                      <a:pt x="45" y="37"/>
                    </a:cubicBezTo>
                    <a:cubicBezTo>
                      <a:pt x="45" y="48"/>
                      <a:pt x="45" y="48"/>
                      <a:pt x="45" y="48"/>
                    </a:cubicBezTo>
                    <a:cubicBezTo>
                      <a:pt x="5" y="48"/>
                      <a:pt x="5" y="48"/>
                      <a:pt x="5" y="48"/>
                    </a:cubicBezTo>
                    <a:lnTo>
                      <a:pt x="5" y="37"/>
                    </a:lnTo>
                    <a:close/>
                    <a:moveTo>
                      <a:pt x="5" y="61"/>
                    </a:moveTo>
                    <a:cubicBezTo>
                      <a:pt x="5" y="52"/>
                      <a:pt x="5" y="52"/>
                      <a:pt x="5" y="52"/>
                    </a:cubicBezTo>
                    <a:cubicBezTo>
                      <a:pt x="45" y="52"/>
                      <a:pt x="45" y="52"/>
                      <a:pt x="45" y="52"/>
                    </a:cubicBezTo>
                    <a:cubicBezTo>
                      <a:pt x="45" y="63"/>
                      <a:pt x="45" y="63"/>
                      <a:pt x="45" y="63"/>
                    </a:cubicBezTo>
                    <a:cubicBezTo>
                      <a:pt x="5" y="63"/>
                      <a:pt x="5" y="63"/>
                      <a:pt x="5" y="63"/>
                    </a:cubicBezTo>
                    <a:lnTo>
                      <a:pt x="5" y="61"/>
                    </a:lnTo>
                    <a:close/>
                    <a:moveTo>
                      <a:pt x="6" y="67"/>
                    </a:moveTo>
                    <a:cubicBezTo>
                      <a:pt x="44" y="67"/>
                      <a:pt x="44" y="67"/>
                      <a:pt x="44" y="67"/>
                    </a:cubicBezTo>
                    <a:cubicBezTo>
                      <a:pt x="43" y="69"/>
                      <a:pt x="43" y="69"/>
                      <a:pt x="43" y="69"/>
                    </a:cubicBezTo>
                    <a:cubicBezTo>
                      <a:pt x="42" y="71"/>
                      <a:pt x="41" y="73"/>
                      <a:pt x="39" y="75"/>
                    </a:cubicBezTo>
                    <a:cubicBezTo>
                      <a:pt x="35" y="79"/>
                      <a:pt x="30" y="81"/>
                      <a:pt x="25" y="81"/>
                    </a:cubicBezTo>
                    <a:cubicBezTo>
                      <a:pt x="20" y="81"/>
                      <a:pt x="15" y="79"/>
                      <a:pt x="11" y="75"/>
                    </a:cubicBezTo>
                    <a:cubicBezTo>
                      <a:pt x="9" y="73"/>
                      <a:pt x="8" y="71"/>
                      <a:pt x="7" y="69"/>
                    </a:cubicBezTo>
                    <a:lnTo>
                      <a:pt x="6" y="67"/>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grpSp>
        <p:nvGrpSpPr>
          <p:cNvPr id="88" name="组合 87"/>
          <p:cNvGrpSpPr/>
          <p:nvPr/>
        </p:nvGrpSpPr>
        <p:grpSpPr>
          <a:xfrm>
            <a:off x="5008701" y="1318502"/>
            <a:ext cx="504000" cy="504000"/>
            <a:chOff x="4613213" y="3130275"/>
            <a:chExt cx="504000" cy="504000"/>
          </a:xfrm>
        </p:grpSpPr>
        <p:sp>
          <p:nvSpPr>
            <p:cNvPr id="89" name="椭圆 88"/>
            <p:cNvSpPr/>
            <p:nvPr/>
          </p:nvSpPr>
          <p:spPr>
            <a:xfrm>
              <a:off x="4613213" y="3130275"/>
              <a:ext cx="504000" cy="504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0" name="Freeform 105"/>
            <p:cNvSpPr>
              <a:spLocks noChangeAspect="1" noEditPoints="1"/>
            </p:cNvSpPr>
            <p:nvPr/>
          </p:nvSpPr>
          <p:spPr bwMode="auto">
            <a:xfrm>
              <a:off x="4703213" y="3237919"/>
              <a:ext cx="324000" cy="288713"/>
            </a:xfrm>
            <a:custGeom>
              <a:avLst/>
              <a:gdLst>
                <a:gd name="T0" fmla="*/ 101 w 128"/>
                <a:gd name="T1" fmla="*/ 41 h 114"/>
                <a:gd name="T2" fmla="*/ 125 w 128"/>
                <a:gd name="T3" fmla="*/ 17 h 114"/>
                <a:gd name="T4" fmla="*/ 128 w 128"/>
                <a:gd name="T5" fmla="*/ 10 h 114"/>
                <a:gd name="T6" fmla="*/ 125 w 128"/>
                <a:gd name="T7" fmla="*/ 3 h 114"/>
                <a:gd name="T8" fmla="*/ 111 w 128"/>
                <a:gd name="T9" fmla="*/ 3 h 114"/>
                <a:gd name="T10" fmla="*/ 87 w 128"/>
                <a:gd name="T11" fmla="*/ 27 h 114"/>
                <a:gd name="T12" fmla="*/ 6 w 128"/>
                <a:gd name="T13" fmla="*/ 27 h 114"/>
                <a:gd name="T14" fmla="*/ 0 w 128"/>
                <a:gd name="T15" fmla="*/ 33 h 114"/>
                <a:gd name="T16" fmla="*/ 0 w 128"/>
                <a:gd name="T17" fmla="*/ 108 h 114"/>
                <a:gd name="T18" fmla="*/ 6 w 128"/>
                <a:gd name="T19" fmla="*/ 114 h 114"/>
                <a:gd name="T20" fmla="*/ 95 w 128"/>
                <a:gd name="T21" fmla="*/ 114 h 114"/>
                <a:gd name="T22" fmla="*/ 101 w 128"/>
                <a:gd name="T23" fmla="*/ 108 h 114"/>
                <a:gd name="T24" fmla="*/ 101 w 128"/>
                <a:gd name="T25" fmla="*/ 41 h 114"/>
                <a:gd name="T26" fmla="*/ 96 w 128"/>
                <a:gd name="T27" fmla="*/ 109 h 114"/>
                <a:gd name="T28" fmla="*/ 5 w 128"/>
                <a:gd name="T29" fmla="*/ 109 h 114"/>
                <a:gd name="T30" fmla="*/ 5 w 128"/>
                <a:gd name="T31" fmla="*/ 32 h 114"/>
                <a:gd name="T32" fmla="*/ 83 w 128"/>
                <a:gd name="T33" fmla="*/ 32 h 114"/>
                <a:gd name="T34" fmla="*/ 63 w 128"/>
                <a:gd name="T35" fmla="*/ 52 h 114"/>
                <a:gd name="T36" fmla="*/ 62 w 128"/>
                <a:gd name="T37" fmla="*/ 54 h 114"/>
                <a:gd name="T38" fmla="*/ 62 w 128"/>
                <a:gd name="T39" fmla="*/ 64 h 114"/>
                <a:gd name="T40" fmla="*/ 63 w 128"/>
                <a:gd name="T41" fmla="*/ 66 h 114"/>
                <a:gd name="T42" fmla="*/ 64 w 128"/>
                <a:gd name="T43" fmla="*/ 66 h 114"/>
                <a:gd name="T44" fmla="*/ 75 w 128"/>
                <a:gd name="T45" fmla="*/ 66 h 114"/>
                <a:gd name="T46" fmla="*/ 76 w 128"/>
                <a:gd name="T47" fmla="*/ 66 h 114"/>
                <a:gd name="T48" fmla="*/ 76 w 128"/>
                <a:gd name="T49" fmla="*/ 66 h 114"/>
                <a:gd name="T50" fmla="*/ 96 w 128"/>
                <a:gd name="T51" fmla="*/ 46 h 114"/>
                <a:gd name="T52" fmla="*/ 96 w 128"/>
                <a:gd name="T53" fmla="*/ 109 h 114"/>
                <a:gd name="T54" fmla="*/ 74 w 128"/>
                <a:gd name="T55" fmla="*/ 62 h 114"/>
                <a:gd name="T56" fmla="*/ 67 w 128"/>
                <a:gd name="T57" fmla="*/ 62 h 114"/>
                <a:gd name="T58" fmla="*/ 67 w 128"/>
                <a:gd name="T59" fmla="*/ 55 h 114"/>
                <a:gd name="T60" fmla="*/ 115 w 128"/>
                <a:gd name="T61" fmla="*/ 6 h 114"/>
                <a:gd name="T62" fmla="*/ 118 w 128"/>
                <a:gd name="T63" fmla="*/ 5 h 114"/>
                <a:gd name="T64" fmla="*/ 122 w 128"/>
                <a:gd name="T65" fmla="*/ 6 h 114"/>
                <a:gd name="T66" fmla="*/ 122 w 128"/>
                <a:gd name="T67" fmla="*/ 14 h 114"/>
                <a:gd name="T68" fmla="*/ 74 w 128"/>
                <a:gd name="T69" fmla="*/ 6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14">
                  <a:moveTo>
                    <a:pt x="101" y="41"/>
                  </a:moveTo>
                  <a:cubicBezTo>
                    <a:pt x="125" y="17"/>
                    <a:pt x="125" y="17"/>
                    <a:pt x="125" y="17"/>
                  </a:cubicBezTo>
                  <a:cubicBezTo>
                    <a:pt x="127" y="15"/>
                    <a:pt x="128" y="13"/>
                    <a:pt x="128" y="10"/>
                  </a:cubicBezTo>
                  <a:cubicBezTo>
                    <a:pt x="128" y="8"/>
                    <a:pt x="127" y="5"/>
                    <a:pt x="125" y="3"/>
                  </a:cubicBezTo>
                  <a:cubicBezTo>
                    <a:pt x="121" y="0"/>
                    <a:pt x="115" y="0"/>
                    <a:pt x="111" y="3"/>
                  </a:cubicBezTo>
                  <a:cubicBezTo>
                    <a:pt x="87" y="27"/>
                    <a:pt x="87" y="27"/>
                    <a:pt x="87" y="27"/>
                  </a:cubicBezTo>
                  <a:cubicBezTo>
                    <a:pt x="6" y="27"/>
                    <a:pt x="6" y="27"/>
                    <a:pt x="6" y="27"/>
                  </a:cubicBezTo>
                  <a:cubicBezTo>
                    <a:pt x="3" y="27"/>
                    <a:pt x="0" y="30"/>
                    <a:pt x="0" y="33"/>
                  </a:cubicBezTo>
                  <a:cubicBezTo>
                    <a:pt x="0" y="108"/>
                    <a:pt x="0" y="108"/>
                    <a:pt x="0" y="108"/>
                  </a:cubicBezTo>
                  <a:cubicBezTo>
                    <a:pt x="0" y="111"/>
                    <a:pt x="3" y="114"/>
                    <a:pt x="6" y="114"/>
                  </a:cubicBezTo>
                  <a:cubicBezTo>
                    <a:pt x="95" y="114"/>
                    <a:pt x="95" y="114"/>
                    <a:pt x="95" y="114"/>
                  </a:cubicBezTo>
                  <a:cubicBezTo>
                    <a:pt x="98" y="114"/>
                    <a:pt x="101" y="111"/>
                    <a:pt x="101" y="108"/>
                  </a:cubicBezTo>
                  <a:lnTo>
                    <a:pt x="101" y="41"/>
                  </a:lnTo>
                  <a:close/>
                  <a:moveTo>
                    <a:pt x="96" y="109"/>
                  </a:moveTo>
                  <a:cubicBezTo>
                    <a:pt x="5" y="109"/>
                    <a:pt x="5" y="109"/>
                    <a:pt x="5" y="109"/>
                  </a:cubicBezTo>
                  <a:cubicBezTo>
                    <a:pt x="5" y="32"/>
                    <a:pt x="5" y="32"/>
                    <a:pt x="5" y="32"/>
                  </a:cubicBezTo>
                  <a:cubicBezTo>
                    <a:pt x="83" y="32"/>
                    <a:pt x="83" y="32"/>
                    <a:pt x="83" y="32"/>
                  </a:cubicBezTo>
                  <a:cubicBezTo>
                    <a:pt x="63" y="52"/>
                    <a:pt x="63" y="52"/>
                    <a:pt x="63" y="52"/>
                  </a:cubicBezTo>
                  <a:cubicBezTo>
                    <a:pt x="62" y="52"/>
                    <a:pt x="62" y="53"/>
                    <a:pt x="62" y="54"/>
                  </a:cubicBezTo>
                  <a:cubicBezTo>
                    <a:pt x="62" y="64"/>
                    <a:pt x="62" y="64"/>
                    <a:pt x="62" y="64"/>
                  </a:cubicBezTo>
                  <a:cubicBezTo>
                    <a:pt x="62" y="65"/>
                    <a:pt x="62" y="65"/>
                    <a:pt x="63" y="66"/>
                  </a:cubicBezTo>
                  <a:cubicBezTo>
                    <a:pt x="63" y="66"/>
                    <a:pt x="64" y="66"/>
                    <a:pt x="64" y="66"/>
                  </a:cubicBezTo>
                  <a:cubicBezTo>
                    <a:pt x="75" y="66"/>
                    <a:pt x="75" y="66"/>
                    <a:pt x="75" y="66"/>
                  </a:cubicBezTo>
                  <a:cubicBezTo>
                    <a:pt x="75" y="66"/>
                    <a:pt x="76" y="66"/>
                    <a:pt x="76" y="66"/>
                  </a:cubicBezTo>
                  <a:cubicBezTo>
                    <a:pt x="76" y="66"/>
                    <a:pt x="76" y="66"/>
                    <a:pt x="76" y="66"/>
                  </a:cubicBezTo>
                  <a:cubicBezTo>
                    <a:pt x="96" y="46"/>
                    <a:pt x="96" y="46"/>
                    <a:pt x="96" y="46"/>
                  </a:cubicBezTo>
                  <a:lnTo>
                    <a:pt x="96" y="109"/>
                  </a:lnTo>
                  <a:close/>
                  <a:moveTo>
                    <a:pt x="74" y="62"/>
                  </a:moveTo>
                  <a:cubicBezTo>
                    <a:pt x="67" y="62"/>
                    <a:pt x="67" y="62"/>
                    <a:pt x="67" y="62"/>
                  </a:cubicBezTo>
                  <a:cubicBezTo>
                    <a:pt x="67" y="55"/>
                    <a:pt x="67" y="55"/>
                    <a:pt x="67" y="55"/>
                  </a:cubicBezTo>
                  <a:cubicBezTo>
                    <a:pt x="115" y="6"/>
                    <a:pt x="115" y="6"/>
                    <a:pt x="115" y="6"/>
                  </a:cubicBezTo>
                  <a:cubicBezTo>
                    <a:pt x="116" y="5"/>
                    <a:pt x="118" y="5"/>
                    <a:pt x="118" y="5"/>
                  </a:cubicBezTo>
                  <a:cubicBezTo>
                    <a:pt x="119" y="5"/>
                    <a:pt x="121" y="5"/>
                    <a:pt x="122" y="6"/>
                  </a:cubicBezTo>
                  <a:cubicBezTo>
                    <a:pt x="124" y="8"/>
                    <a:pt x="124" y="12"/>
                    <a:pt x="122" y="14"/>
                  </a:cubicBezTo>
                  <a:lnTo>
                    <a:pt x="74" y="62"/>
                  </a:lnTo>
                  <a:close/>
                </a:path>
              </a:pathLst>
            </a:custGeom>
            <a:solidFill>
              <a:srgbClr val="FFFFFF"/>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6"/>
            <a:ext cx="8048203" cy="478155"/>
          </a:xfrm>
        </p:spPr>
        <p:txBody>
          <a:bodyPr/>
          <a:lstStyle/>
          <a:p>
            <a:r>
              <a:rPr lang="zh-CN" altLang="en-US" dirty="0"/>
              <a:t>最新进展</a:t>
            </a:r>
            <a:r>
              <a:rPr lang="en-US" altLang="zh-CN" dirty="0"/>
              <a:t>—</a:t>
            </a:r>
            <a:r>
              <a:rPr lang="zh-CN" altLang="en-US" dirty="0"/>
              <a:t>基于深度学习的过滤推荐</a:t>
            </a:r>
            <a:endParaRPr lang="zh-CN" altLang="en-US" dirty="0"/>
          </a:p>
        </p:txBody>
      </p:sp>
      <p:sp>
        <p:nvSpPr>
          <p:cNvPr id="5" name="文本框 4"/>
          <p:cNvSpPr txBox="1"/>
          <p:nvPr/>
        </p:nvSpPr>
        <p:spPr>
          <a:xfrm>
            <a:off x="1038225" y="1082040"/>
            <a:ext cx="10582275" cy="1014730"/>
          </a:xfrm>
          <a:prstGeom prst="rect">
            <a:avLst/>
          </a:prstGeom>
          <a:noFill/>
        </p:spPr>
        <p:txBody>
          <a:bodyPr wrap="square" rtlCol="0" anchor="t">
            <a:spAutoFit/>
          </a:bodyPr>
          <a:lstStyle/>
          <a:p>
            <a:r>
              <a:rPr lang="en-US" altLang="zh-CN" sz="2400" b="1"/>
              <a:t>Autoencoder(AE)模型</a:t>
            </a:r>
            <a:endParaRPr lang="en-US" altLang="zh-CN" sz="2400" b="1"/>
          </a:p>
          <a:p>
            <a:r>
              <a:rPr lang="en-US" altLang="zh-CN"/>
              <a:t>AutoRec: Autoencoders Meet Collaborative Filtering</a:t>
            </a:r>
            <a:endParaRPr lang="en-US" altLang="zh-CN"/>
          </a:p>
          <a:p>
            <a:r>
              <a:rPr lang="zh-CN" altLang="en-US"/>
              <a:t>（</a:t>
            </a:r>
            <a:r>
              <a:rPr lang="en-US" altLang="zh-CN"/>
              <a:t>www2015:https://dl.acm.org/doi/pdf/10.1145/2740908.2742726</a:t>
            </a:r>
            <a:r>
              <a:rPr lang="zh-CN" altLang="en-US"/>
              <a:t>）</a:t>
            </a:r>
            <a:endParaRPr lang="zh-CN" altLang="en-US"/>
          </a:p>
        </p:txBody>
      </p:sp>
      <p:pic>
        <p:nvPicPr>
          <p:cNvPr id="2" name="图片 1"/>
          <p:cNvPicPr>
            <a:picLocks noChangeAspect="1"/>
          </p:cNvPicPr>
          <p:nvPr/>
        </p:nvPicPr>
        <p:blipFill>
          <a:blip r:embed="rId1"/>
          <a:stretch>
            <a:fillRect/>
          </a:stretch>
        </p:blipFill>
        <p:spPr>
          <a:xfrm>
            <a:off x="3041015" y="2381250"/>
            <a:ext cx="5478145" cy="3573780"/>
          </a:xfrm>
          <a:prstGeom prst="rect">
            <a:avLst/>
          </a:prstGeom>
        </p:spPr>
      </p:pic>
    </p:spTree>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6"/>
            <a:ext cx="8048203" cy="478155"/>
          </a:xfrm>
        </p:spPr>
        <p:txBody>
          <a:bodyPr/>
          <a:lstStyle/>
          <a:p>
            <a:r>
              <a:rPr dirty="0">
                <a:sym typeface="+mn-ea"/>
              </a:rPr>
              <a:t>最新进展</a:t>
            </a:r>
            <a:r>
              <a:rPr lang="en-US" altLang="zh-CN" dirty="0">
                <a:sym typeface="+mn-ea"/>
              </a:rPr>
              <a:t>—</a:t>
            </a:r>
            <a:r>
              <a:rPr dirty="0">
                <a:sym typeface="+mn-ea"/>
              </a:rPr>
              <a:t>基于深度学习的过滤推荐</a:t>
            </a:r>
            <a:endParaRPr lang="zh-CN" altLang="en-US" dirty="0"/>
          </a:p>
        </p:txBody>
      </p:sp>
      <p:sp>
        <p:nvSpPr>
          <p:cNvPr id="5" name="文本框 4"/>
          <p:cNvSpPr txBox="1"/>
          <p:nvPr/>
        </p:nvSpPr>
        <p:spPr>
          <a:xfrm>
            <a:off x="1038225" y="1082040"/>
            <a:ext cx="9404985" cy="737235"/>
          </a:xfrm>
          <a:prstGeom prst="rect">
            <a:avLst/>
          </a:prstGeom>
          <a:noFill/>
        </p:spPr>
        <p:txBody>
          <a:bodyPr wrap="square" rtlCol="0" anchor="t">
            <a:spAutoFit/>
          </a:bodyPr>
          <a:lstStyle/>
          <a:p>
            <a:r>
              <a:rPr lang="zh-CN" altLang="en-US" sz="2400" b="1"/>
              <a:t>Google</a:t>
            </a:r>
            <a:r>
              <a:rPr lang="en-US" altLang="zh-CN" sz="2400" b="1"/>
              <a:t>-</a:t>
            </a:r>
            <a:r>
              <a:rPr lang="zh-CN" altLang="en-US" sz="2400" b="1"/>
              <a:t>NCF(神经网络协同过滤)模型</a:t>
            </a:r>
            <a:endParaRPr lang="zh-CN" altLang="en-US" sz="2400" b="1"/>
          </a:p>
          <a:p>
            <a:r>
              <a:rPr lang="zh-CN" altLang="en-US"/>
              <a:t>Neural Collaborative Filtering（</a:t>
            </a:r>
            <a:r>
              <a:rPr lang="en-US" altLang="zh-CN"/>
              <a:t>www2017:https://arxiv.org/pdf/1708.05031.pdf</a:t>
            </a:r>
            <a:r>
              <a:rPr lang="zh-CN" altLang="en-US"/>
              <a:t>）</a:t>
            </a:r>
            <a:endParaRPr lang="zh-CN" altLang="en-US"/>
          </a:p>
        </p:txBody>
      </p:sp>
      <p:pic>
        <p:nvPicPr>
          <p:cNvPr id="6" name="图片 5"/>
          <p:cNvPicPr>
            <a:picLocks noChangeAspect="1"/>
          </p:cNvPicPr>
          <p:nvPr/>
        </p:nvPicPr>
        <p:blipFill>
          <a:blip r:embed="rId1"/>
          <a:stretch>
            <a:fillRect/>
          </a:stretch>
        </p:blipFill>
        <p:spPr>
          <a:xfrm>
            <a:off x="2525395" y="1819275"/>
            <a:ext cx="6696075" cy="4229100"/>
          </a:xfrm>
          <a:prstGeom prst="rect">
            <a:avLst/>
          </a:prstGeom>
        </p:spPr>
      </p:pic>
    </p:spTree>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6"/>
            <a:ext cx="8048203" cy="478155"/>
          </a:xfrm>
        </p:spPr>
        <p:txBody>
          <a:bodyPr/>
          <a:lstStyle/>
          <a:p>
            <a:r>
              <a:rPr dirty="0">
                <a:sym typeface="+mn-ea"/>
              </a:rPr>
              <a:t>最新进展</a:t>
            </a:r>
            <a:r>
              <a:rPr lang="en-US" altLang="zh-CN" dirty="0">
                <a:sym typeface="+mn-ea"/>
              </a:rPr>
              <a:t>—</a:t>
            </a:r>
            <a:r>
              <a:rPr dirty="0">
                <a:sym typeface="+mn-ea"/>
              </a:rPr>
              <a:t>基于深度学习的过滤推荐</a:t>
            </a:r>
            <a:endParaRPr lang="zh-CN" altLang="en-US" dirty="0"/>
          </a:p>
        </p:txBody>
      </p:sp>
      <p:sp>
        <p:nvSpPr>
          <p:cNvPr id="5" name="文本框 4"/>
          <p:cNvSpPr txBox="1"/>
          <p:nvPr/>
        </p:nvSpPr>
        <p:spPr>
          <a:xfrm>
            <a:off x="452120" y="1580515"/>
            <a:ext cx="11592560" cy="3138170"/>
          </a:xfrm>
          <a:prstGeom prst="rect">
            <a:avLst/>
          </a:prstGeom>
          <a:noFill/>
        </p:spPr>
        <p:txBody>
          <a:bodyPr wrap="square" rtlCol="0" anchor="t">
            <a:spAutoFit/>
          </a:bodyPr>
          <a:lstStyle/>
          <a:p>
            <a:pPr marL="285750" indent="-285750">
              <a:buFont typeface="Arial" panose="020B0604020202020204" pitchFamily="34" charset="0"/>
              <a:buChar char="•"/>
            </a:pPr>
            <a:r>
              <a:t>Deep Neural Networks for YouTube Recommendations RecSys </a:t>
            </a:r>
            <a:r>
              <a:rPr b="1"/>
              <a:t>2016</a:t>
            </a:r>
            <a:r>
              <a:t> </a:t>
            </a:r>
          </a:p>
          <a:p>
            <a:pPr indent="0">
              <a:buFont typeface="Arial" panose="020B0604020202020204" pitchFamily="34" charset="0"/>
              <a:buNone/>
            </a:pPr>
            <a:r>
              <a:t>     Google利用DNN来做</a:t>
            </a:r>
            <a:r>
              <a:rPr b="1"/>
              <a:t>YouTube的视频推荐</a:t>
            </a:r>
            <a:endParaRPr lang="en-US"/>
          </a:p>
          <a:p>
            <a:pPr marL="285750" indent="-285750">
              <a:buFont typeface="Arial" panose="020B0604020202020204" pitchFamily="34" charset="0"/>
              <a:buChar char="•"/>
            </a:pPr>
            <a:r>
              <a:rPr lang="en-US"/>
              <a:t>Convolutional Matrix Factorization for Document Context-Aware Recommendation RecSys </a:t>
            </a:r>
            <a:r>
              <a:rPr lang="en-US" b="1"/>
              <a:t>2016</a:t>
            </a:r>
            <a:r>
              <a:rPr lang="en-US"/>
              <a:t>通过卷积神经网络(CNN)提出了一种卷积矩阵分解，来做文档的推荐</a:t>
            </a:r>
            <a:endParaRPr lang="en-US"/>
          </a:p>
          <a:p>
            <a:pPr marL="285750" indent="-285750">
              <a:buFont typeface="Arial" panose="020B0604020202020204" pitchFamily="34" charset="0"/>
              <a:buChar char="•"/>
            </a:pPr>
            <a:r>
              <a:rPr lang="en-US"/>
              <a:t>Wide &amp; Deep Learning for Recommender Systems</a:t>
            </a:r>
            <a:r>
              <a:rPr lang="zh-CN" altLang="en-US"/>
              <a:t>（</a:t>
            </a:r>
            <a:r>
              <a:rPr lang="en-US" altLang="zh-CN" b="1"/>
              <a:t>2016</a:t>
            </a:r>
            <a:r>
              <a:rPr lang="zh-CN" altLang="en-US"/>
              <a:t>）</a:t>
            </a:r>
            <a:endParaRPr lang="en-US"/>
          </a:p>
          <a:p>
            <a:pPr indent="0">
              <a:buFont typeface="Arial" panose="020B0604020202020204" pitchFamily="34" charset="0"/>
              <a:buNone/>
            </a:pPr>
            <a:r>
              <a:rPr lang="en-US"/>
              <a:t>    Google提出的一个深度学习模型，应用于</a:t>
            </a:r>
            <a:r>
              <a:rPr lang="en-US" b="1"/>
              <a:t>Google Play应用商店上的APP推荐</a:t>
            </a:r>
            <a:endParaRPr lang="en-US" b="1"/>
          </a:p>
          <a:p>
            <a:pPr marL="285750" indent="-285750">
              <a:buFont typeface="Arial" panose="020B0604020202020204" pitchFamily="34" charset="0"/>
              <a:buChar char="•"/>
            </a:pPr>
            <a:r>
              <a:rPr lang="en-US"/>
              <a:t>Behavior Sequence Transformer for E-commerce Recommendation in Alibaba</a:t>
            </a:r>
            <a:r>
              <a:rPr lang="zh-CN" altLang="en-US"/>
              <a:t>（</a:t>
            </a:r>
            <a:r>
              <a:rPr lang="en-US" altLang="zh-CN" b="1"/>
              <a:t>2019</a:t>
            </a:r>
            <a:r>
              <a:rPr lang="zh-CN" altLang="en-US"/>
              <a:t>）</a:t>
            </a:r>
            <a:endParaRPr lang="en-US"/>
          </a:p>
          <a:p>
            <a:pPr indent="0">
              <a:buFont typeface="Arial" panose="020B0604020202020204" pitchFamily="34" charset="0"/>
              <a:buNone/>
            </a:pPr>
            <a:r>
              <a:rPr lang="en-US"/>
              <a:t>     阿里提出了一种BST(Behavior Sequence Transformer)模型</a:t>
            </a:r>
            <a:r>
              <a:rPr lang="zh-CN" altLang="en-US"/>
              <a:t>，</a:t>
            </a:r>
            <a:r>
              <a:rPr lang="en-US"/>
              <a:t>该模型在淘宝真实推荐排序业务场景中得到了比wide &amp; deep模型更好的效果</a:t>
            </a:r>
            <a:endParaRPr lang="en-US"/>
          </a:p>
          <a:p>
            <a:pPr marL="285750" indent="-285750">
              <a:buFont typeface="Arial" panose="020B0604020202020204" pitchFamily="34" charset="0"/>
              <a:buChar char="•"/>
            </a:pPr>
            <a:r>
              <a:rPr lang="en-US"/>
              <a:t> Learning Tree-based Deep Model for Recommender Systems(</a:t>
            </a:r>
            <a:r>
              <a:rPr lang="en-US" b="1"/>
              <a:t>2018</a:t>
            </a:r>
            <a:r>
              <a:rPr lang="en-US"/>
              <a:t>)</a:t>
            </a:r>
            <a:endParaRPr lang="en-US"/>
          </a:p>
          <a:p>
            <a:pPr indent="0">
              <a:buFont typeface="Arial" panose="020B0604020202020204" pitchFamily="34" charset="0"/>
              <a:buNone/>
            </a:pPr>
            <a:r>
              <a:rPr lang="en-US"/>
              <a:t>     阿里提出了一类基于兴趣树(Tree-based Deep Model)的深度学习推荐模型</a:t>
            </a:r>
            <a:r>
              <a:rPr lang="zh-CN" altLang="en-US"/>
              <a:t>用于</a:t>
            </a:r>
            <a:r>
              <a:rPr lang="en-US" b="1"/>
              <a:t>淘宝推荐</a:t>
            </a:r>
            <a:endParaRPr lang="zh-CN" altLang="en-US"/>
          </a:p>
        </p:txBody>
      </p:sp>
    </p:spTree>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73494" y="186556"/>
            <a:ext cx="8048203" cy="478155"/>
          </a:xfrm>
        </p:spPr>
        <p:txBody>
          <a:bodyPr/>
          <a:lstStyle/>
          <a:p>
            <a:r>
              <a:rPr dirty="0">
                <a:sym typeface="+mn-ea"/>
              </a:rPr>
              <a:t>最新进展</a:t>
            </a:r>
            <a:r>
              <a:rPr lang="en-US" altLang="zh-CN" dirty="0">
                <a:sym typeface="+mn-ea"/>
              </a:rPr>
              <a:t>—</a:t>
            </a:r>
            <a:r>
              <a:rPr dirty="0">
                <a:sym typeface="+mn-ea"/>
              </a:rPr>
              <a:t>基于深度学习的过滤推荐</a:t>
            </a:r>
            <a:endParaRPr lang="zh-CN" altLang="en-US" dirty="0"/>
          </a:p>
        </p:txBody>
      </p:sp>
      <p:sp>
        <p:nvSpPr>
          <p:cNvPr id="5" name="文本框 4"/>
          <p:cNvSpPr txBox="1"/>
          <p:nvPr/>
        </p:nvSpPr>
        <p:spPr>
          <a:xfrm>
            <a:off x="299720" y="1859915"/>
            <a:ext cx="11592560" cy="3969385"/>
          </a:xfrm>
          <a:prstGeom prst="rect">
            <a:avLst/>
          </a:prstGeom>
          <a:noFill/>
        </p:spPr>
        <p:txBody>
          <a:bodyPr wrap="square" rtlCol="0" anchor="t">
            <a:spAutoFit/>
          </a:bodyPr>
          <a:lstStyle/>
          <a:p>
            <a:pPr marL="285750" indent="-285750">
              <a:buFont typeface="Arial" panose="020B0604020202020204" pitchFamily="34" charset="0"/>
              <a:buChar char="•"/>
            </a:pPr>
            <a:r>
              <a:rPr lang="en-US"/>
              <a:t>Deep Learning Recommendation Model for Personalization and Recommendation Systems(</a:t>
            </a:r>
            <a:r>
              <a:rPr lang="en-US" b="1"/>
              <a:t>2019</a:t>
            </a:r>
            <a:r>
              <a:rPr lang="en-US"/>
              <a:t>)</a:t>
            </a:r>
            <a:endParaRPr lang="en-US"/>
          </a:p>
          <a:p>
            <a:pPr indent="0">
              <a:buFont typeface="Arial" panose="020B0604020202020204" pitchFamily="34" charset="0"/>
              <a:buNone/>
            </a:pPr>
            <a:r>
              <a:rPr lang="en-US"/>
              <a:t>     Facebook提供了一种DLRM的深度学习推荐模型</a:t>
            </a:r>
            <a:endParaRPr lang="en-US"/>
          </a:p>
          <a:p>
            <a:pPr marL="285750" indent="-285750">
              <a:buFont typeface="Arial" panose="020B0604020202020204" pitchFamily="34" charset="0"/>
              <a:buChar char="•"/>
            </a:pPr>
            <a:r>
              <a:rPr lang="en-US"/>
              <a:t>Real-time Attention Based Look-alike Model for Recommender System(</a:t>
            </a:r>
            <a:r>
              <a:rPr lang="en-US" b="1"/>
              <a:t>2019</a:t>
            </a:r>
            <a:r>
              <a:rPr lang="en-US"/>
              <a:t>)</a:t>
            </a:r>
            <a:endParaRPr lang="en-US"/>
          </a:p>
          <a:p>
            <a:pPr indent="0">
              <a:buFont typeface="Arial" panose="020B0604020202020204" pitchFamily="34" charset="0"/>
              <a:buNone/>
            </a:pPr>
            <a:r>
              <a:rPr lang="en-US"/>
              <a:t>     腾讯的微信团队提出了一个基于注意力机制的look-alike深度学习模型RALM</a:t>
            </a:r>
            <a:r>
              <a:rPr lang="zh-CN" altLang="en-US"/>
              <a:t>，并应用到了</a:t>
            </a:r>
            <a:r>
              <a:rPr lang="zh-CN" altLang="en-US" b="1"/>
              <a:t>微信“看一看”中的精选推荐中</a:t>
            </a:r>
            <a:endParaRPr lang="zh-CN" altLang="en-US" b="1"/>
          </a:p>
          <a:p>
            <a:pPr marL="285750" indent="-285750">
              <a:buFont typeface="Arial" panose="020B0604020202020204" pitchFamily="34" charset="0"/>
              <a:buChar char="•"/>
            </a:pPr>
            <a:r>
              <a:rPr lang="zh-CN" altLang="en-US"/>
              <a:t>Personal Recommendation Using Deep Recurrent Neural Networks in NetEase</a:t>
            </a:r>
            <a:endParaRPr lang="zh-CN" altLang="en-US"/>
          </a:p>
          <a:p>
            <a:pPr indent="0">
              <a:buFont typeface="Arial" panose="020B0604020202020204" pitchFamily="34" charset="0"/>
              <a:buNone/>
            </a:pPr>
            <a:r>
              <a:rPr lang="zh-CN" altLang="en-US"/>
              <a:t>     网易考拉团队提出了一个基于RNN的session-based实时推荐系统</a:t>
            </a:r>
            <a:endParaRPr lang="zh-CN" altLang="en-US"/>
          </a:p>
          <a:p>
            <a:pPr indent="0">
              <a:buFont typeface="Arial" panose="020B0604020202020204" pitchFamily="34" charset="0"/>
              <a:buNone/>
            </a:pPr>
            <a:endParaRPr lang="zh-CN" altLang="en-US"/>
          </a:p>
          <a:p>
            <a:pPr indent="0">
              <a:buFont typeface="Arial" panose="020B0604020202020204" pitchFamily="34" charset="0"/>
              <a:buNone/>
            </a:pPr>
            <a:r>
              <a:rPr lang="zh-CN" altLang="en-US"/>
              <a:t>其他：</a:t>
            </a:r>
            <a:endParaRPr lang="zh-CN" altLang="en-US"/>
          </a:p>
          <a:p>
            <a:pPr indent="0">
              <a:buFont typeface="Arial" panose="020B0604020202020204" pitchFamily="34" charset="0"/>
              <a:buNone/>
            </a:pPr>
            <a:r>
              <a:rPr lang="zh-CN" altLang="en-US"/>
              <a:t>[</a:t>
            </a:r>
            <a:r>
              <a:rPr lang="zh-CN" altLang="en-US" b="1"/>
              <a:t>2017 </a:t>
            </a:r>
            <a:r>
              <a:rPr lang="zh-CN" altLang="en-US"/>
              <a:t>阿里] Deep Interest Network for Click-Through Rate Prediction</a:t>
            </a:r>
            <a:r>
              <a:rPr lang="en-US" altLang="zh-CN"/>
              <a:t>;</a:t>
            </a:r>
            <a:endParaRPr lang="en-US" altLang="zh-CN"/>
          </a:p>
          <a:p>
            <a:pPr indent="0">
              <a:buFont typeface="Arial" panose="020B0604020202020204" pitchFamily="34" charset="0"/>
              <a:buNone/>
            </a:pPr>
            <a:r>
              <a:rPr lang="zh-CN" altLang="en-US"/>
              <a:t>[</a:t>
            </a:r>
            <a:r>
              <a:rPr lang="zh-CN" altLang="en-US" b="1"/>
              <a:t>2018 </a:t>
            </a:r>
            <a:r>
              <a:rPr lang="zh-CN" altLang="en-US"/>
              <a:t>阿里] Deep Interest Evolution Network for Click-Through Rate Prediction</a:t>
            </a:r>
            <a:r>
              <a:rPr lang="en-US" altLang="zh-CN"/>
              <a:t>;</a:t>
            </a:r>
            <a:endParaRPr lang="en-US" altLang="zh-CN"/>
          </a:p>
          <a:p>
            <a:pPr indent="0">
              <a:buFont typeface="Arial" panose="020B0604020202020204" pitchFamily="34" charset="0"/>
              <a:buNone/>
            </a:pPr>
            <a:r>
              <a:rPr lang="zh-CN" altLang="en-US"/>
              <a:t>[</a:t>
            </a:r>
            <a:r>
              <a:rPr lang="zh-CN" altLang="en-US" b="1"/>
              <a:t>2019 </a:t>
            </a:r>
            <a:r>
              <a:rPr lang="zh-CN" altLang="en-US"/>
              <a:t>阿里] Behavior Sequence Transformer for E-commerce Recommendation in Alibaba</a:t>
            </a:r>
            <a:r>
              <a:rPr lang="en-US" altLang="zh-CN"/>
              <a:t>;</a:t>
            </a:r>
            <a:endParaRPr lang="en-US" altLang="zh-CN"/>
          </a:p>
          <a:p>
            <a:pPr indent="0">
              <a:buFont typeface="Arial" panose="020B0604020202020204" pitchFamily="34" charset="0"/>
              <a:buNone/>
            </a:pPr>
            <a:r>
              <a:rPr lang="zh-CN" altLang="en-US"/>
              <a:t>[</a:t>
            </a:r>
            <a:r>
              <a:rPr lang="zh-CN" altLang="en-US" b="1"/>
              <a:t>2019 </a:t>
            </a:r>
            <a:r>
              <a:rPr lang="zh-CN" altLang="en-US"/>
              <a:t>阿里] Deep Session Interest Network for Click-Through Rate Prediction</a:t>
            </a:r>
            <a:r>
              <a:rPr lang="en-US" altLang="zh-CN"/>
              <a:t>;</a:t>
            </a:r>
            <a:endParaRPr lang="en-US" altLang="zh-CN"/>
          </a:p>
          <a:p>
            <a:pPr indent="0">
              <a:buFont typeface="Arial" panose="020B0604020202020204" pitchFamily="34" charset="0"/>
              <a:buNone/>
            </a:pPr>
            <a:r>
              <a:rPr lang="zh-CN" altLang="en-US"/>
              <a:t>[</a:t>
            </a:r>
            <a:r>
              <a:rPr lang="zh-CN" altLang="en-US" b="1"/>
              <a:t>2019 </a:t>
            </a:r>
            <a:r>
              <a:rPr lang="zh-CN" altLang="en-US"/>
              <a:t>阿里] Multi-Interest Network with Dynamic Routing for Recommendation at Tmall</a:t>
            </a:r>
            <a:endParaRPr lang="zh-CN" altLang="en-US"/>
          </a:p>
        </p:txBody>
      </p:sp>
    </p:spTree>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6556"/>
            <a:ext cx="8048203" cy="478155"/>
          </a:xfrm>
        </p:spPr>
        <p:txBody>
          <a:bodyPr/>
          <a:lstStyle/>
          <a:p>
            <a:r>
              <a:rPr dirty="0">
                <a:sym typeface="+mn-ea"/>
              </a:rPr>
              <a:t>最新进展</a:t>
            </a:r>
            <a:r>
              <a:rPr lang="en-US" altLang="zh-CN" dirty="0">
                <a:sym typeface="+mn-ea"/>
              </a:rPr>
              <a:t>—</a:t>
            </a:r>
            <a:r>
              <a:rPr dirty="0">
                <a:sym typeface="+mn-ea"/>
              </a:rPr>
              <a:t>基于深度学习的过滤推荐</a:t>
            </a:r>
            <a:endParaRPr lang="zh-CN" altLang="en-US" dirty="0"/>
          </a:p>
        </p:txBody>
      </p:sp>
      <p:sp>
        <p:nvSpPr>
          <p:cNvPr id="12" name="文本占位符 4"/>
          <p:cNvSpPr txBox="1"/>
          <p:nvPr/>
        </p:nvSpPr>
        <p:spPr>
          <a:xfrm>
            <a:off x="1513578" y="2237803"/>
            <a:ext cx="3768032" cy="3541896"/>
          </a:xfrm>
          <a:prstGeom prst="rect">
            <a:avLst/>
          </a:prstGeom>
          <a:solidFill>
            <a:srgbClr val="FFFFFF"/>
          </a:solidFill>
          <a:ln w="28575">
            <a:solidFill>
              <a:schemeClr val="accent1"/>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更加精准的推荐</a:t>
            </a:r>
            <a:endParaRPr kumimoji="0" lang="zh-CN" altLang="en-US"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可以减少人工特征工程投入</a:t>
            </a:r>
            <a:endParaRPr kumimoji="0" lang="zh-CN" altLang="en-US"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可以方便整合附加信息(side information)</a:t>
            </a:r>
            <a:endParaRPr kumimoji="0" lang="zh-CN" altLang="en-US" b="0" i="0" u="none" strike="noStrike" kern="1200" cap="none" spc="0" normalizeH="0" baseline="0" noProof="0" dirty="0">
              <a:ln>
                <a:noFill/>
              </a:ln>
              <a:solidFill>
                <a:srgbClr val="000000"/>
              </a:solidFill>
              <a:effectLst/>
              <a:uLnTx/>
              <a:uFillTx/>
              <a:cs typeface="+mn-cs"/>
              <a:sym typeface="+mn-lt"/>
            </a:endParaRPr>
          </a:p>
        </p:txBody>
      </p:sp>
      <p:sp>
        <p:nvSpPr>
          <p:cNvPr id="13" name="文本占位符 5"/>
          <p:cNvSpPr txBox="1"/>
          <p:nvPr/>
        </p:nvSpPr>
        <p:spPr>
          <a:xfrm>
            <a:off x="6910390" y="2237802"/>
            <a:ext cx="3768032" cy="3541896"/>
          </a:xfrm>
          <a:prstGeom prst="rect">
            <a:avLst/>
          </a:prstGeom>
          <a:solidFill>
            <a:srgbClr val="FFFFFF"/>
          </a:solidFill>
          <a:ln w="28575">
            <a:solidFill>
              <a:schemeClr val="accent4"/>
            </a:solidFill>
          </a:ln>
          <a:effectLst/>
        </p:spPr>
        <p:txBody>
          <a:bodyPr vert="horz" lIns="91440" tIns="45720" rIns="91440" bIns="45720" rtlCol="0" anchor="t"/>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需要大量的样本和硬件资源训练</a:t>
            </a:r>
            <a:endParaRPr kumimoji="0" lang="zh-CN" altLang="en-US"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 跟现有的软件架构适配，工程实现困难</a:t>
            </a:r>
            <a:endParaRPr kumimoji="0" lang="zh-CN" altLang="en-US" b="0" i="0" u="none" strike="noStrike" kern="1200" cap="none" spc="0" normalizeH="0" baseline="0" noProof="0" dirty="0">
              <a:ln>
                <a:noFill/>
              </a:ln>
              <a:solidFill>
                <a:srgbClr val="000000"/>
              </a:solidFill>
              <a:effectLst/>
              <a:uLnTx/>
              <a:uFillTx/>
              <a:cs typeface="+mn-cs"/>
              <a:sym typeface="+mn-lt"/>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b="0" i="0" u="none" strike="noStrike" kern="1200" cap="none" spc="0" normalizeH="0" baseline="0" noProof="0" dirty="0">
                <a:ln>
                  <a:noFill/>
                </a:ln>
                <a:solidFill>
                  <a:srgbClr val="000000"/>
                </a:solidFill>
                <a:effectLst/>
                <a:uLnTx/>
                <a:uFillTx/>
                <a:cs typeface="+mn-cs"/>
                <a:sym typeface="+mn-lt"/>
              </a:rPr>
              <a:t>可解释性不强，调参复杂</a:t>
            </a:r>
            <a:endParaRPr kumimoji="0" lang="zh-CN" altLang="en-US" b="0" i="0" u="none" strike="noStrike" kern="1200" cap="none" spc="0" normalizeH="0" baseline="0" noProof="0" dirty="0">
              <a:ln>
                <a:noFill/>
              </a:ln>
              <a:solidFill>
                <a:srgbClr val="000000"/>
              </a:solidFill>
              <a:effectLst/>
              <a:uLnTx/>
              <a:uFillTx/>
              <a:cs typeface="+mn-cs"/>
              <a:sym typeface="+mn-lt"/>
            </a:endParaRPr>
          </a:p>
        </p:txBody>
      </p:sp>
      <p:sp>
        <p:nvSpPr>
          <p:cNvPr id="14" name="文本占位符 6"/>
          <p:cNvSpPr txBox="1"/>
          <p:nvPr/>
        </p:nvSpPr>
        <p:spPr>
          <a:xfrm>
            <a:off x="1513578" y="1372467"/>
            <a:ext cx="3768032" cy="865335"/>
          </a:xfrm>
          <a:prstGeom prst="rect">
            <a:avLst/>
          </a:prstGeom>
          <a:solidFill>
            <a:schemeClr val="accent1"/>
          </a:solidFill>
          <a:ln w="28575">
            <a:solidFill>
              <a:schemeClr val="accent1"/>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sym typeface="+mn-lt"/>
              </a:rPr>
              <a:t>优点</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
        <p:nvSpPr>
          <p:cNvPr id="15" name="文本占位符 7"/>
          <p:cNvSpPr txBox="1"/>
          <p:nvPr/>
        </p:nvSpPr>
        <p:spPr>
          <a:xfrm>
            <a:off x="6910390" y="1372467"/>
            <a:ext cx="3768032" cy="865335"/>
          </a:xfrm>
          <a:prstGeom prst="rect">
            <a:avLst/>
          </a:prstGeom>
          <a:solidFill>
            <a:schemeClr val="accent4"/>
          </a:solidFill>
          <a:ln w="28575">
            <a:solidFill>
              <a:schemeClr val="accent4"/>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sym typeface="+mn-lt"/>
              </a:rPr>
              <a:t>缺点</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信息过滤</a:t>
            </a:r>
            <a:r>
              <a:rPr lang="en-US" altLang="zh-CN" dirty="0"/>
              <a:t>—</a:t>
            </a:r>
            <a:r>
              <a:rPr lang="zh-CN" altLang="en-US" dirty="0"/>
              <a:t>发展历史</a:t>
            </a:r>
            <a:endParaRPr lang="zh-CN" altLang="en-US" dirty="0"/>
          </a:p>
        </p:txBody>
      </p:sp>
      <p:grpSp>
        <p:nvGrpSpPr>
          <p:cNvPr id="11" name="组合 10"/>
          <p:cNvGrpSpPr/>
          <p:nvPr/>
        </p:nvGrpSpPr>
        <p:grpSpPr>
          <a:xfrm>
            <a:off x="640757" y="1607291"/>
            <a:ext cx="2160001" cy="3917208"/>
            <a:chOff x="678857" y="2188316"/>
            <a:chExt cx="2160001" cy="3917208"/>
          </a:xfrm>
        </p:grpSpPr>
        <p:sp>
          <p:nvSpPr>
            <p:cNvPr id="12" name="矩形 11"/>
            <p:cNvSpPr/>
            <p:nvPr/>
          </p:nvSpPr>
          <p:spPr>
            <a:xfrm>
              <a:off x="678857"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3" name="文本框 12"/>
            <p:cNvSpPr txBox="1"/>
            <p:nvPr/>
          </p:nvSpPr>
          <p:spPr>
            <a:xfrm>
              <a:off x="678857" y="2188316"/>
              <a:ext cx="1374735" cy="461665"/>
            </a:xfrm>
            <a:prstGeom prst="rect">
              <a:avLst/>
            </a:prstGeom>
            <a:noFill/>
          </p:spPr>
          <p:txBody>
            <a:bodyPr wrap="none" lIns="0" rtlCol="0">
              <a:spAutoFit/>
            </a:bodyPr>
            <a:lstStyle/>
            <a:p>
              <a:pPr algn="ctr"/>
              <a:r>
                <a:rPr lang="zh-CN" altLang="en-US" sz="2400" b="1" spc="100" dirty="0">
                  <a:solidFill>
                    <a:schemeClr val="accent1"/>
                  </a:solidFill>
                </a:rPr>
                <a:t>初现端倪</a:t>
              </a:r>
              <a:endParaRPr lang="zh-CN" altLang="en-US" sz="2400" b="1" spc="100" dirty="0">
                <a:solidFill>
                  <a:schemeClr val="accent1"/>
                </a:solidFill>
              </a:endParaRPr>
            </a:p>
          </p:txBody>
        </p:sp>
        <p:sp>
          <p:nvSpPr>
            <p:cNvPr id="14" name="文本框 13"/>
            <p:cNvSpPr txBox="1"/>
            <p:nvPr/>
          </p:nvSpPr>
          <p:spPr>
            <a:xfrm>
              <a:off x="678858" y="3123177"/>
              <a:ext cx="2160000" cy="2982347"/>
            </a:xfrm>
            <a:prstGeom prst="rect">
              <a:avLst/>
            </a:prstGeom>
            <a:noFill/>
          </p:spPr>
          <p:txBody>
            <a:bodyPr wrap="square" lIns="0" rtlCol="0">
              <a:noAutofit/>
            </a:bodyPr>
            <a:lstStyle/>
            <a:p>
              <a:pPr algn="just">
                <a:lnSpc>
                  <a:spcPct val="150000"/>
                </a:lnSpc>
              </a:pPr>
              <a:r>
                <a:rPr lang="en-US" altLang="zh-CN" spc="100" dirty="0"/>
                <a:t>1958</a:t>
              </a:r>
              <a:r>
                <a:rPr lang="zh-CN" altLang="en-US" spc="100" dirty="0"/>
                <a:t>年，美国的卢恩提出“商业智能机器”的设想。其涉及了信息过滤中的每个方面，为信息过滤的发展提供了有力基础</a:t>
              </a:r>
              <a:endParaRPr lang="zh-CN" altLang="en-US" spc="100" dirty="0"/>
            </a:p>
          </p:txBody>
        </p:sp>
      </p:grpSp>
      <p:grpSp>
        <p:nvGrpSpPr>
          <p:cNvPr id="15" name="组合 14"/>
          <p:cNvGrpSpPr/>
          <p:nvPr/>
        </p:nvGrpSpPr>
        <p:grpSpPr>
          <a:xfrm>
            <a:off x="5025519" y="1607291"/>
            <a:ext cx="2160001" cy="3917208"/>
            <a:chOff x="5063619" y="2188316"/>
            <a:chExt cx="2160001" cy="3917208"/>
          </a:xfrm>
        </p:grpSpPr>
        <p:sp>
          <p:nvSpPr>
            <p:cNvPr id="16" name="矩形 15"/>
            <p:cNvSpPr/>
            <p:nvPr/>
          </p:nvSpPr>
          <p:spPr>
            <a:xfrm>
              <a:off x="5063619"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7" name="文本框 16"/>
            <p:cNvSpPr txBox="1"/>
            <p:nvPr/>
          </p:nvSpPr>
          <p:spPr>
            <a:xfrm>
              <a:off x="5063619" y="2188316"/>
              <a:ext cx="1374735" cy="461665"/>
            </a:xfrm>
            <a:prstGeom prst="rect">
              <a:avLst/>
            </a:prstGeom>
            <a:noFill/>
          </p:spPr>
          <p:txBody>
            <a:bodyPr wrap="none" lIns="0" rtlCol="0">
              <a:spAutoFit/>
            </a:bodyPr>
            <a:lstStyle/>
            <a:p>
              <a:r>
                <a:rPr lang="zh-CN" altLang="en-US" sz="2400" b="1" spc="100" dirty="0">
                  <a:solidFill>
                    <a:schemeClr val="accent1"/>
                  </a:solidFill>
                </a:rPr>
                <a:t>需求发展</a:t>
              </a:r>
              <a:endParaRPr lang="zh-CN" altLang="en-US" sz="2400" b="1" spc="100" dirty="0">
                <a:solidFill>
                  <a:schemeClr val="accent1"/>
                </a:solidFill>
              </a:endParaRPr>
            </a:p>
          </p:txBody>
        </p:sp>
        <p:sp>
          <p:nvSpPr>
            <p:cNvPr id="18" name="文本框 17"/>
            <p:cNvSpPr txBox="1"/>
            <p:nvPr/>
          </p:nvSpPr>
          <p:spPr>
            <a:xfrm>
              <a:off x="5063620" y="3123178"/>
              <a:ext cx="2160000" cy="2982346"/>
            </a:xfrm>
            <a:prstGeom prst="rect">
              <a:avLst/>
            </a:prstGeom>
            <a:noFill/>
          </p:spPr>
          <p:txBody>
            <a:bodyPr wrap="square" lIns="0" rtlCol="0">
              <a:noAutofit/>
            </a:bodyPr>
            <a:lstStyle/>
            <a:p>
              <a:pPr algn="just">
                <a:lnSpc>
                  <a:spcPct val="150000"/>
                </a:lnSpc>
              </a:pPr>
              <a:r>
                <a:rPr lang="en-US" altLang="zh-CN" spc="100" dirty="0"/>
                <a:t>1969</a:t>
              </a:r>
              <a:r>
                <a:rPr lang="zh-CN" altLang="en-US" spc="100" dirty="0"/>
                <a:t>年，选择性信息分发系统引发了广泛兴趣。其实现了电子文本可用性和查询模型与文本匹配的可行性</a:t>
              </a:r>
              <a:endParaRPr lang="zh-CN" altLang="en-US" spc="100" dirty="0"/>
            </a:p>
          </p:txBody>
        </p:sp>
      </p:grpSp>
      <p:grpSp>
        <p:nvGrpSpPr>
          <p:cNvPr id="19" name="组合 18"/>
          <p:cNvGrpSpPr/>
          <p:nvPr/>
        </p:nvGrpSpPr>
        <p:grpSpPr>
          <a:xfrm>
            <a:off x="9410280" y="1607291"/>
            <a:ext cx="2238754" cy="3917208"/>
            <a:chOff x="9448380" y="2188316"/>
            <a:chExt cx="2238754" cy="3917208"/>
          </a:xfrm>
        </p:grpSpPr>
        <p:sp>
          <p:nvSpPr>
            <p:cNvPr id="20" name="矩形 19"/>
            <p:cNvSpPr/>
            <p:nvPr/>
          </p:nvSpPr>
          <p:spPr>
            <a:xfrm>
              <a:off x="9448380"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1" name="文本框 20"/>
            <p:cNvSpPr txBox="1"/>
            <p:nvPr/>
          </p:nvSpPr>
          <p:spPr>
            <a:xfrm>
              <a:off x="9448380" y="2188316"/>
              <a:ext cx="2238754" cy="461665"/>
            </a:xfrm>
            <a:prstGeom prst="rect">
              <a:avLst/>
            </a:prstGeom>
            <a:noFill/>
          </p:spPr>
          <p:txBody>
            <a:bodyPr wrap="none" lIns="0" rtlCol="0">
              <a:spAutoFit/>
            </a:bodyPr>
            <a:lstStyle/>
            <a:p>
              <a:r>
                <a:rPr lang="zh-CN" altLang="en-US" sz="2400" b="1" spc="100" dirty="0">
                  <a:solidFill>
                    <a:schemeClr val="accent1"/>
                  </a:solidFill>
                </a:rPr>
                <a:t>概念提出</a:t>
              </a:r>
              <a:r>
                <a:rPr lang="en-US" altLang="zh-CN" sz="2400" b="1" spc="100" dirty="0">
                  <a:solidFill>
                    <a:schemeClr val="accent1"/>
                  </a:solidFill>
                </a:rPr>
                <a:t>&amp;</a:t>
              </a:r>
              <a:r>
                <a:rPr lang="zh-CN" altLang="en-US" sz="2400" b="1" spc="100" dirty="0">
                  <a:solidFill>
                    <a:schemeClr val="accent1"/>
                  </a:solidFill>
                </a:rPr>
                <a:t>实现</a:t>
              </a:r>
              <a:endParaRPr lang="zh-CN" altLang="en-US" sz="2400" b="1" spc="100" dirty="0">
                <a:solidFill>
                  <a:schemeClr val="accent1"/>
                </a:solidFill>
              </a:endParaRPr>
            </a:p>
          </p:txBody>
        </p:sp>
        <p:sp>
          <p:nvSpPr>
            <p:cNvPr id="22" name="文本框 21"/>
            <p:cNvSpPr txBox="1"/>
            <p:nvPr/>
          </p:nvSpPr>
          <p:spPr>
            <a:xfrm>
              <a:off x="9448381" y="3123178"/>
              <a:ext cx="2160000" cy="2982346"/>
            </a:xfrm>
            <a:prstGeom prst="rect">
              <a:avLst/>
            </a:prstGeom>
            <a:noFill/>
          </p:spPr>
          <p:txBody>
            <a:bodyPr wrap="square" lIns="0" rtlCol="0">
              <a:noAutofit/>
            </a:bodyPr>
            <a:lstStyle/>
            <a:p>
              <a:pPr algn="just">
                <a:lnSpc>
                  <a:spcPct val="150000"/>
                </a:lnSpc>
              </a:pPr>
              <a:r>
                <a:rPr lang="en-US" altLang="zh-CN" spc="100" dirty="0"/>
                <a:t>1982</a:t>
              </a:r>
              <a:r>
                <a:rPr lang="zh-CN" altLang="en-US" spc="100" dirty="0"/>
                <a:t>年，</a:t>
              </a:r>
              <a:r>
                <a:rPr lang="en-US" altLang="zh-CN" spc="100" dirty="0"/>
                <a:t>Denning</a:t>
              </a:r>
              <a:r>
                <a:rPr lang="zh-CN" altLang="en-US" spc="100" dirty="0"/>
                <a:t>提出了“信息过滤”的概念；</a:t>
              </a:r>
              <a:r>
                <a:rPr lang="en-US" altLang="zh-CN" spc="100" dirty="0"/>
                <a:t>1986</a:t>
              </a:r>
              <a:r>
                <a:rPr lang="zh-CN" altLang="en-US" spc="100" dirty="0"/>
                <a:t>年，</a:t>
              </a:r>
              <a:r>
                <a:rPr lang="en-US" altLang="zh-CN" spc="100" dirty="0" err="1"/>
                <a:t>Mlone</a:t>
              </a:r>
              <a:r>
                <a:rPr lang="zh-CN" altLang="en-US" spc="100" dirty="0"/>
                <a:t>发表了相关论文并研制了相应系统</a:t>
              </a:r>
              <a:endParaRPr lang="zh-CN" altLang="en-US" spc="100" dirty="0"/>
            </a:p>
          </p:txBody>
        </p:sp>
      </p:grpSp>
      <p:sp>
        <p:nvSpPr>
          <p:cNvPr id="23" name="right-arrow_339913"/>
          <p:cNvSpPr>
            <a:spLocks noChangeAspect="1"/>
          </p:cNvSpPr>
          <p:nvPr/>
        </p:nvSpPr>
        <p:spPr bwMode="auto">
          <a:xfrm>
            <a:off x="3520065" y="2950119"/>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4"/>
          </a:solidFill>
          <a:ln>
            <a:noFill/>
          </a:ln>
        </p:spPr>
      </p:sp>
      <p:sp>
        <p:nvSpPr>
          <p:cNvPr id="24" name="right-arrow_339913"/>
          <p:cNvSpPr>
            <a:spLocks noChangeAspect="1"/>
          </p:cNvSpPr>
          <p:nvPr/>
        </p:nvSpPr>
        <p:spPr bwMode="auto">
          <a:xfrm>
            <a:off x="7993058" y="2950119"/>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4"/>
          </a:solidFill>
          <a:ln>
            <a:noFill/>
          </a:ln>
        </p:spPr>
      </p:sp>
    </p:spTree>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占位符 75"/>
          <p:cNvSpPr txBox="1"/>
          <p:nvPr/>
        </p:nvSpPr>
        <p:spPr>
          <a:xfrm>
            <a:off x="4621212" y="4887502"/>
            <a:ext cx="5723791" cy="373949"/>
          </a:xfrm>
          <a:prstGeom prst="rect">
            <a:avLst/>
          </a:prstGeom>
          <a:noFill/>
        </p:spPr>
        <p:txBody>
          <a:bodyPr vert="horz" wrap="square"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ysClr val="window" lastClr="FFFFFF">
                    <a:lumMod val="65000"/>
                  </a:sysClr>
                </a:solidFill>
                <a:effectLst/>
                <a:uLnTx/>
                <a:uFillTx/>
                <a:latin typeface="Arial" panose="020B0604020202020204"/>
                <a:ea typeface="微软雅黑" panose="020B0503020204020204" pitchFamily="34" charset="-122"/>
                <a:cs typeface="+mn-cs"/>
              </a:rPr>
              <a:t>Information Desensitization </a:t>
            </a:r>
            <a:endParaRPr kumimoji="0" lang="en-US" altLang="en-US" sz="2400" b="1" i="0" u="none" strike="noStrike" kern="1200" cap="none" spc="0" normalizeH="0" baseline="0" noProof="0" dirty="0">
              <a:ln>
                <a:noFill/>
              </a:ln>
              <a:solidFill>
                <a:sysClr val="window" lastClr="FFFFFF">
                  <a:lumMod val="65000"/>
                </a:sysClr>
              </a:solidFill>
              <a:effectLst/>
              <a:uLnTx/>
              <a:uFillTx/>
              <a:latin typeface="Arial" panose="020B0604020202020204"/>
              <a:ea typeface="微软雅黑" panose="020B0503020204020204" pitchFamily="34" charset="-122"/>
              <a:cs typeface="+mn-cs"/>
            </a:endParaRPr>
          </a:p>
        </p:txBody>
      </p:sp>
      <p:sp>
        <p:nvSpPr>
          <p:cNvPr id="23" name="标题 74"/>
          <p:cNvSpPr txBox="1"/>
          <p:nvPr/>
        </p:nvSpPr>
        <p:spPr>
          <a:xfrm>
            <a:off x="4621212" y="3946413"/>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sysClr val="windowText" lastClr="000000"/>
                </a:solidFill>
                <a:latin typeface="Arial" panose="020B0604020202020204"/>
                <a:ea typeface="微软雅黑" panose="020B0503020204020204" pitchFamily="34" charset="-122"/>
              </a:rPr>
              <a:t>信息脱敏</a:t>
            </a:r>
            <a:endPar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endParaRPr>
          </a:p>
        </p:txBody>
      </p:sp>
      <p:graphicFrame>
        <p:nvGraphicFramePr>
          <p:cNvPr id="24" name="图表 23"/>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1"/>
          </a:graphicData>
        </a:graphic>
      </p:graphicFrame>
      <p:sp>
        <p:nvSpPr>
          <p:cNvPr id="25" name="椭圆 24"/>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5</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2" name="文本框 1"/>
          <p:cNvSpPr txBox="1"/>
          <p:nvPr/>
        </p:nvSpPr>
        <p:spPr>
          <a:xfrm>
            <a:off x="7060565" y="5486400"/>
            <a:ext cx="3425190" cy="368300"/>
          </a:xfrm>
          <a:prstGeom prst="rect">
            <a:avLst/>
          </a:prstGeom>
          <a:noFill/>
        </p:spPr>
        <p:txBody>
          <a:bodyPr wrap="square" rtlCol="0">
            <a:spAutoFit/>
          </a:bodyPr>
          <a:p>
            <a:pPr algn="r"/>
            <a:r>
              <a:rPr lang="zh-CN" altLang="en-US"/>
              <a:t>主讲人：任珂</a:t>
            </a:r>
            <a:r>
              <a:rPr lang="en-US" altLang="zh-CN"/>
              <a:t>&amp;</a:t>
            </a:r>
            <a:r>
              <a:rPr lang="zh-CN" altLang="en-US"/>
              <a:t>郭英乾</a:t>
            </a:r>
            <a:endParaRPr lang="zh-CN" altLang="en-US"/>
          </a:p>
        </p:txBody>
      </p:sp>
    </p:spTree>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信息脱敏</a:t>
            </a:r>
            <a:endParaRPr lang="zh-CN" altLang="en-US" dirty="0"/>
          </a:p>
        </p:txBody>
      </p:sp>
      <p:sp>
        <p:nvSpPr>
          <p:cNvPr id="7" name="文本框 6"/>
          <p:cNvSpPr txBox="1"/>
          <p:nvPr/>
        </p:nvSpPr>
        <p:spPr>
          <a:xfrm>
            <a:off x="725013" y="2023473"/>
            <a:ext cx="2487168" cy="1769715"/>
          </a:xfrm>
          <a:prstGeom prst="rect">
            <a:avLst/>
          </a:prstGeom>
          <a:noFill/>
        </p:spPr>
        <p:txBody>
          <a:bodyPr wrap="square" lIns="0" tIns="0" rIns="0" bIns="0" rtlCol="0">
            <a:spAutoFit/>
          </a:bodyPr>
          <a:lstStyle/>
          <a:p>
            <a:pPr algn="l"/>
            <a:r>
              <a:rPr lang="zh-CN" altLang="en-US" sz="11500" spc="300" dirty="0">
                <a:solidFill>
                  <a:schemeClr val="accent4"/>
                </a:solidFill>
                <a:latin typeface="黑体" panose="02010609060101010101" pitchFamily="49" charset="-122"/>
                <a:ea typeface="黑体" panose="02010609060101010101" pitchFamily="49" charset="-122"/>
              </a:rPr>
              <a:t>“</a:t>
            </a:r>
            <a:endParaRPr lang="zh-CN" altLang="en-US" sz="11500" spc="300" dirty="0">
              <a:solidFill>
                <a:schemeClr val="accent4"/>
              </a:solidFill>
              <a:latin typeface="黑体" panose="02010609060101010101" pitchFamily="49" charset="-122"/>
              <a:ea typeface="黑体" panose="02010609060101010101" pitchFamily="49" charset="-122"/>
            </a:endParaRPr>
          </a:p>
        </p:txBody>
      </p:sp>
      <p:cxnSp>
        <p:nvCxnSpPr>
          <p:cNvPr id="8" name="直接连接符 7"/>
          <p:cNvCxnSpPr/>
          <p:nvPr/>
        </p:nvCxnSpPr>
        <p:spPr>
          <a:xfrm>
            <a:off x="3468913" y="1897299"/>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782935" y="5319567"/>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112546" y="4240329"/>
            <a:ext cx="1632320" cy="1769715"/>
          </a:xfrm>
          <a:prstGeom prst="rect">
            <a:avLst/>
          </a:prstGeom>
          <a:noFill/>
        </p:spPr>
        <p:txBody>
          <a:bodyPr wrap="square" lIns="0" tIns="0" rIns="0" bIns="0" rtlCol="0">
            <a:spAutoFit/>
          </a:bodyPr>
          <a:lstStyle/>
          <a:p>
            <a:pPr algn="l"/>
            <a:r>
              <a:rPr lang="en-US" altLang="zh-CN" sz="11500" spc="300" dirty="0">
                <a:solidFill>
                  <a:schemeClr val="accent4"/>
                </a:solidFill>
                <a:latin typeface="黑体" panose="02010609060101010101" pitchFamily="49" charset="-122"/>
                <a:ea typeface="黑体" panose="02010609060101010101" pitchFamily="49" charset="-122"/>
              </a:rPr>
              <a:t>”</a:t>
            </a:r>
            <a:endParaRPr lang="zh-CN" altLang="en-US" sz="11500" spc="300" dirty="0">
              <a:solidFill>
                <a:schemeClr val="accent4"/>
              </a:solidFill>
              <a:latin typeface="黑体" panose="02010609060101010101" pitchFamily="49" charset="-122"/>
              <a:ea typeface="黑体" panose="02010609060101010101" pitchFamily="49" charset="-122"/>
            </a:endParaRPr>
          </a:p>
        </p:txBody>
      </p:sp>
      <p:sp>
        <p:nvSpPr>
          <p:cNvPr id="16" name="文本框 15"/>
          <p:cNvSpPr txBox="1"/>
          <p:nvPr/>
        </p:nvSpPr>
        <p:spPr>
          <a:xfrm>
            <a:off x="2535936" y="2688174"/>
            <a:ext cx="7120128" cy="1938031"/>
          </a:xfrm>
          <a:prstGeom prst="rect">
            <a:avLst/>
          </a:prstGeom>
          <a:noFill/>
        </p:spPr>
        <p:txBody>
          <a:bodyPr wrap="square" lIns="0" tIns="0" rIns="0" bIns="0" rtlCol="0">
            <a:spAutoFit/>
          </a:bodyPr>
          <a:lstStyle/>
          <a:p>
            <a:pPr algn="ctr">
              <a:lnSpc>
                <a:spcPct val="120000"/>
              </a:lnSpc>
            </a:pPr>
            <a:r>
              <a:rPr lang="zh-CN" altLang="en-US" sz="3600" b="1" spc="300" dirty="0">
                <a:solidFill>
                  <a:schemeClr val="accent1"/>
                </a:solidFill>
                <a:latin typeface="+mn-ea"/>
              </a:rPr>
              <a:t>我们几乎每一个上网的人，信息都可能已经在不知不觉中被窃取甚至利用。</a:t>
            </a:r>
            <a:endParaRPr lang="zh-CN" altLang="en-US" sz="3600" b="1" spc="300" dirty="0">
              <a:solidFill>
                <a:schemeClr val="accent1"/>
              </a:solidFill>
              <a:latin typeface="+mn-ea"/>
            </a:endParaRPr>
          </a:p>
        </p:txBody>
      </p:sp>
    </p:spTree>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endParaRPr lang="zh-CN" altLang="en-US" sz="16600" spc="300" dirty="0">
              <a:solidFill>
                <a:schemeClr val="accent1"/>
              </a:solidFill>
              <a:latin typeface="黑体" panose="02010609060101010101" pitchFamily="49" charset="-122"/>
              <a:ea typeface="黑体" panose="02010609060101010101" pitchFamily="49" charset="-122"/>
            </a:endParaRPr>
          </a:p>
        </p:txBody>
      </p:sp>
      <p:sp>
        <p:nvSpPr>
          <p:cNvPr id="13" name="文本框 12"/>
          <p:cNvSpPr txBox="1"/>
          <p:nvPr/>
        </p:nvSpPr>
        <p:spPr>
          <a:xfrm>
            <a:off x="1562100" y="3083952"/>
            <a:ext cx="9067800" cy="2245551"/>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ctr"/>
            <a:r>
              <a:rPr lang="zh-CN" altLang="en-US" sz="2000" b="1" dirty="0"/>
              <a:t>信息脱敏是指在保留数据原始特征的条件下，敏感信息通过脱敏规则进行数据的变形，实现敏感隐私数据的可靠保护。</a:t>
            </a:r>
            <a:endParaRPr lang="en-US" altLang="zh-CN" sz="2000" b="1" dirty="0"/>
          </a:p>
          <a:p>
            <a:pPr algn="just"/>
            <a:endParaRPr lang="en-US" altLang="zh-CN" sz="2000" dirty="0"/>
          </a:p>
          <a:p>
            <a:pPr algn="just"/>
            <a:r>
              <a:rPr lang="en-US" altLang="zh-CN" sz="1800" dirty="0"/>
              <a:t>《</a:t>
            </a:r>
            <a:r>
              <a:rPr lang="zh-CN" altLang="en-US" sz="1800" dirty="0"/>
              <a:t>网络数据处理完全规范</a:t>
            </a:r>
            <a:r>
              <a:rPr lang="en-US" altLang="zh-CN" sz="1800" dirty="0"/>
              <a:t>》</a:t>
            </a:r>
            <a:r>
              <a:rPr lang="zh-CN" altLang="en-US" sz="1800" dirty="0"/>
              <a:t>：在涉及客户安全数据或者一些商业性敏感数据的情况下，应对真实数据进行改造并测试使用，如</a:t>
            </a:r>
            <a:r>
              <a:rPr lang="zh-CN" altLang="en-US" sz="1800" dirty="0">
                <a:solidFill>
                  <a:srgbClr val="FF0000"/>
                </a:solidFill>
              </a:rPr>
              <a:t>身份证号、手机号、卡号、客户号</a:t>
            </a:r>
            <a:r>
              <a:rPr lang="zh-CN" altLang="en-US" sz="1800" dirty="0"/>
              <a:t>等个人信息都需要进行数据脱敏。</a:t>
            </a:r>
            <a:endParaRPr lang="zh-CN" altLang="en-US" sz="1800" dirty="0"/>
          </a:p>
        </p:txBody>
      </p:sp>
      <p:sp>
        <p:nvSpPr>
          <p:cNvPr id="17" name="文本框 16"/>
          <p:cNvSpPr txBox="1"/>
          <p:nvPr/>
        </p:nvSpPr>
        <p:spPr>
          <a:xfrm>
            <a:off x="4413250" y="2083248"/>
            <a:ext cx="3365500" cy="7436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定义</a:t>
            </a:r>
            <a:endParaRPr lang="zh-CN" altLang="en-US" sz="4400" b="1" spc="300" dirty="0">
              <a:solidFill>
                <a:schemeClr val="accent4"/>
              </a:solidFill>
              <a:latin typeface="+mn-ea"/>
            </a:endParaRPr>
          </a:p>
        </p:txBody>
      </p:sp>
      <p:sp>
        <p:nvSpPr>
          <p:cNvPr id="8" name="标题 9"/>
          <p:cNvSpPr txBox="1"/>
          <p:nvPr/>
        </p:nvSpPr>
        <p:spPr bwMode="auto">
          <a:xfrm>
            <a:off x="1217944" y="157837"/>
            <a:ext cx="804820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pAutoFit/>
          </a:bodyPr>
          <a:lstStyle>
            <a:lvl1pPr algn="l" rtl="0" eaLnBrk="0" fontAlgn="base" hangingPunct="0">
              <a:lnSpc>
                <a:spcPct val="90000"/>
              </a:lnSpc>
              <a:spcBef>
                <a:spcPct val="0"/>
              </a:spcBef>
              <a:spcAft>
                <a:spcPct val="0"/>
              </a:spcAft>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r>
              <a:rPr lang="zh-CN" altLang="en-US" dirty="0"/>
              <a:t>信息脱敏</a:t>
            </a:r>
            <a:endParaRPr lang="zh-CN" altLang="en-US" dirty="0"/>
          </a:p>
        </p:txBody>
      </p:sp>
    </p:spTree>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信息脱敏</a:t>
            </a:r>
            <a:endParaRPr lang="zh-CN" altLang="en-US" dirty="0"/>
          </a:p>
        </p:txBody>
      </p:sp>
      <p:sp>
        <p:nvSpPr>
          <p:cNvPr id="19" name="矩形 18"/>
          <p:cNvSpPr/>
          <p:nvPr/>
        </p:nvSpPr>
        <p:spPr>
          <a:xfrm>
            <a:off x="660400" y="2426768"/>
            <a:ext cx="5246913" cy="3438071"/>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050698" y="1400419"/>
            <a:ext cx="10090604" cy="433324"/>
          </a:xfrm>
          <a:prstGeom prst="rect">
            <a:avLst/>
          </a:prstGeom>
          <a:noFill/>
        </p:spPr>
        <p:txBody>
          <a:bodyPr wrap="square" lIns="0" tIns="0" rIns="0" bIns="0" rtlCol="0">
            <a:spAutoFit/>
          </a:bodyPr>
          <a:lstStyle/>
          <a:p>
            <a:pPr algn="ctr">
              <a:lnSpc>
                <a:spcPct val="130000"/>
              </a:lnSpc>
            </a:pPr>
            <a:r>
              <a:rPr lang="zh-CN" altLang="en-US" sz="2400" b="1" spc="300" dirty="0">
                <a:solidFill>
                  <a:schemeClr val="tx2">
                    <a:lumMod val="75000"/>
                  </a:schemeClr>
                </a:solidFill>
              </a:rPr>
              <a:t>信息脱敏原则</a:t>
            </a:r>
            <a:endParaRPr lang="zh-CN" altLang="en-US" sz="2400" b="1" spc="300" dirty="0">
              <a:solidFill>
                <a:schemeClr val="tx2">
                  <a:lumMod val="75000"/>
                </a:schemeClr>
              </a:solidFill>
            </a:endParaRPr>
          </a:p>
        </p:txBody>
      </p:sp>
      <p:sp>
        <p:nvSpPr>
          <p:cNvPr id="32" name="椭圆 31"/>
          <p:cNvSpPr/>
          <p:nvPr/>
        </p:nvSpPr>
        <p:spPr>
          <a:xfrm>
            <a:off x="2757298" y="2649204"/>
            <a:ext cx="1020741" cy="1020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955799" y="3793345"/>
            <a:ext cx="2656114" cy="505588"/>
          </a:xfrm>
          <a:prstGeom prst="rect">
            <a:avLst/>
          </a:prstGeom>
          <a:noFill/>
        </p:spPr>
        <p:txBody>
          <a:bodyPr wrap="square" lIns="0" tIns="0" rIns="0" bIns="0" rtlCol="0">
            <a:spAutoFit/>
          </a:bodyPr>
          <a:lstStyle/>
          <a:p>
            <a:pPr algn="ctr">
              <a:lnSpc>
                <a:spcPct val="130000"/>
              </a:lnSpc>
            </a:pPr>
            <a:r>
              <a:rPr kumimoji="0" lang="zh-CN" altLang="en-US" sz="2800" b="0" i="0" u="none" strike="noStrike" kern="1200" cap="none" spc="0" normalizeH="0" baseline="0" noProof="0" dirty="0">
                <a:ln>
                  <a:noFill/>
                </a:ln>
                <a:solidFill>
                  <a:srgbClr val="000000"/>
                </a:solidFill>
                <a:effectLst/>
                <a:uLnTx/>
                <a:uFillTx/>
                <a:cs typeface="+mn-cs"/>
                <a:sym typeface="+mn-lt"/>
              </a:rPr>
              <a:t>有意信息保留</a:t>
            </a:r>
            <a:endParaRPr lang="zh-CN" altLang="en-US" sz="2800" b="1" spc="300" dirty="0">
              <a:solidFill>
                <a:schemeClr val="accent1"/>
              </a:solidFill>
              <a:latin typeface="+mj-ea"/>
              <a:ea typeface="+mj-ea"/>
            </a:endParaRPr>
          </a:p>
        </p:txBody>
      </p:sp>
      <p:sp>
        <p:nvSpPr>
          <p:cNvPr id="34" name="文本框 33"/>
          <p:cNvSpPr txBox="1"/>
          <p:nvPr/>
        </p:nvSpPr>
        <p:spPr>
          <a:xfrm>
            <a:off x="974271" y="4505437"/>
            <a:ext cx="4619170" cy="685124"/>
          </a:xfrm>
          <a:prstGeom prst="rect">
            <a:avLst/>
          </a:prstGeom>
          <a:noFill/>
        </p:spPr>
        <p:txBody>
          <a:bodyPr wrap="square" lIns="0" tIns="0" rIns="0" bIns="0" rtlCol="0">
            <a:spAutoFit/>
          </a:bodyPr>
          <a:lstStyle/>
          <a:p>
            <a:pPr algn="ctr">
              <a:lnSpc>
                <a:spcPct val="130000"/>
              </a:lnSpc>
            </a:pPr>
            <a:r>
              <a:rPr lang="zh-CN" altLang="en-US" spc="300" dirty="0">
                <a:solidFill>
                  <a:schemeClr val="tx1">
                    <a:lumMod val="85000"/>
                    <a:lumOff val="15000"/>
                  </a:schemeClr>
                </a:solidFill>
              </a:rPr>
              <a:t>在进行信息脱敏时应根据需要，保留数据原本特性或长度。</a:t>
            </a:r>
            <a:endParaRPr lang="en-US" altLang="zh-CN" spc="300" dirty="0">
              <a:solidFill>
                <a:schemeClr val="tx1">
                  <a:lumMod val="85000"/>
                  <a:lumOff val="15000"/>
                </a:schemeClr>
              </a:solidFill>
            </a:endParaRPr>
          </a:p>
        </p:txBody>
      </p:sp>
      <p:sp>
        <p:nvSpPr>
          <p:cNvPr id="35" name="矩形 34"/>
          <p:cNvSpPr/>
          <p:nvPr/>
        </p:nvSpPr>
        <p:spPr>
          <a:xfrm>
            <a:off x="6284688" y="2426768"/>
            <a:ext cx="5246911" cy="3438071"/>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8402241" y="2649204"/>
            <a:ext cx="1020741" cy="10207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7580086" y="3793345"/>
            <a:ext cx="2656114" cy="505588"/>
          </a:xfrm>
          <a:prstGeom prst="rect">
            <a:avLst/>
          </a:prstGeom>
          <a:noFill/>
        </p:spPr>
        <p:txBody>
          <a:bodyPr wrap="square" lIns="0" tIns="0" rIns="0" bIns="0" rtlCol="0">
            <a:spAutoFit/>
          </a:bodyPr>
          <a:lstStyle/>
          <a:p>
            <a:pPr algn="ctr">
              <a:lnSpc>
                <a:spcPct val="130000"/>
              </a:lnSpc>
            </a:pPr>
            <a:r>
              <a:rPr lang="zh-CN" altLang="en-US" sz="2800" b="1" spc="300" dirty="0">
                <a:solidFill>
                  <a:schemeClr val="accent4"/>
                </a:solidFill>
                <a:latin typeface="+mj-ea"/>
                <a:ea typeface="+mj-ea"/>
              </a:rPr>
              <a:t>最大防止破译</a:t>
            </a:r>
            <a:endParaRPr lang="zh-CN" altLang="en-US" sz="2800" b="1" spc="300" dirty="0">
              <a:solidFill>
                <a:schemeClr val="accent4"/>
              </a:solidFill>
              <a:latin typeface="+mj-ea"/>
              <a:ea typeface="+mj-ea"/>
            </a:endParaRPr>
          </a:p>
        </p:txBody>
      </p:sp>
      <p:sp>
        <p:nvSpPr>
          <p:cNvPr id="38" name="文本框 37"/>
          <p:cNvSpPr txBox="1"/>
          <p:nvPr/>
        </p:nvSpPr>
        <p:spPr>
          <a:xfrm>
            <a:off x="6598558" y="4505437"/>
            <a:ext cx="4619170" cy="685124"/>
          </a:xfrm>
          <a:prstGeom prst="rect">
            <a:avLst/>
          </a:prstGeom>
          <a:noFill/>
        </p:spPr>
        <p:txBody>
          <a:bodyPr wrap="square" lIns="0" tIns="0" rIns="0" bIns="0" rtlCol="0">
            <a:spAutoFit/>
          </a:bodyPr>
          <a:lstStyle/>
          <a:p>
            <a:pPr algn="ctr">
              <a:lnSpc>
                <a:spcPct val="130000"/>
              </a:lnSpc>
            </a:pPr>
            <a:r>
              <a:rPr lang="zh-CN" altLang="en-US" spc="300" dirty="0">
                <a:solidFill>
                  <a:schemeClr val="tx1">
                    <a:lumMod val="85000"/>
                    <a:lumOff val="15000"/>
                  </a:schemeClr>
                </a:solidFill>
              </a:rPr>
              <a:t>信息脱敏应该防止黑客通过相关信息破译出原有信息。</a:t>
            </a:r>
            <a:endParaRPr lang="zh-CN" altLang="en-US" spc="300" dirty="0">
              <a:solidFill>
                <a:schemeClr val="tx1">
                  <a:lumMod val="85000"/>
                  <a:lumOff val="15000"/>
                </a:schemeClr>
              </a:solidFill>
            </a:endParaRPr>
          </a:p>
        </p:txBody>
      </p:sp>
      <p:grpSp>
        <p:nvGrpSpPr>
          <p:cNvPr id="39" name="组合 38"/>
          <p:cNvGrpSpPr/>
          <p:nvPr/>
        </p:nvGrpSpPr>
        <p:grpSpPr>
          <a:xfrm>
            <a:off x="8672105" y="2913206"/>
            <a:ext cx="481013" cy="454026"/>
            <a:chOff x="1528763" y="4175125"/>
            <a:chExt cx="481013" cy="454026"/>
          </a:xfrm>
          <a:solidFill>
            <a:schemeClr val="bg1"/>
          </a:solidFill>
        </p:grpSpPr>
        <p:sp>
          <p:nvSpPr>
            <p:cNvPr id="40" name="Freeform 82"/>
            <p:cNvSpPr/>
            <p:nvPr/>
          </p:nvSpPr>
          <p:spPr bwMode="auto">
            <a:xfrm>
              <a:off x="1603375" y="4175125"/>
              <a:ext cx="330200" cy="398463"/>
            </a:xfrm>
            <a:custGeom>
              <a:avLst/>
              <a:gdLst>
                <a:gd name="T0" fmla="*/ 4 w 88"/>
                <a:gd name="T1" fmla="*/ 46 h 106"/>
                <a:gd name="T2" fmla="*/ 42 w 88"/>
                <a:gd name="T3" fmla="*/ 8 h 106"/>
                <a:gd name="T4" fmla="*/ 42 w 88"/>
                <a:gd name="T5" fmla="*/ 104 h 106"/>
                <a:gd name="T6" fmla="*/ 44 w 88"/>
                <a:gd name="T7" fmla="*/ 106 h 106"/>
                <a:gd name="T8" fmla="*/ 46 w 88"/>
                <a:gd name="T9" fmla="*/ 104 h 106"/>
                <a:gd name="T10" fmla="*/ 46 w 88"/>
                <a:gd name="T11" fmla="*/ 8 h 106"/>
                <a:gd name="T12" fmla="*/ 84 w 88"/>
                <a:gd name="T13" fmla="*/ 46 h 106"/>
                <a:gd name="T14" fmla="*/ 88 w 88"/>
                <a:gd name="T15" fmla="*/ 46 h 106"/>
                <a:gd name="T16" fmla="*/ 88 w 88"/>
                <a:gd name="T17" fmla="*/ 43 h 106"/>
                <a:gd name="T18" fmla="*/ 46 w 88"/>
                <a:gd name="T19" fmla="*/ 1 h 106"/>
                <a:gd name="T20" fmla="*/ 42 w 88"/>
                <a:gd name="T21" fmla="*/ 1 h 106"/>
                <a:gd name="T22" fmla="*/ 0 w 88"/>
                <a:gd name="T23" fmla="*/ 43 h 106"/>
                <a:gd name="T24" fmla="*/ 0 w 88"/>
                <a:gd name="T25" fmla="*/ 46 h 106"/>
                <a:gd name="T26" fmla="*/ 4 w 88"/>
                <a:gd name="T27"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106">
                  <a:moveTo>
                    <a:pt x="4" y="46"/>
                  </a:moveTo>
                  <a:cubicBezTo>
                    <a:pt x="42" y="8"/>
                    <a:pt x="42" y="8"/>
                    <a:pt x="42" y="8"/>
                  </a:cubicBezTo>
                  <a:cubicBezTo>
                    <a:pt x="42" y="104"/>
                    <a:pt x="42" y="104"/>
                    <a:pt x="42" y="104"/>
                  </a:cubicBezTo>
                  <a:cubicBezTo>
                    <a:pt x="42" y="105"/>
                    <a:pt x="43" y="106"/>
                    <a:pt x="44" y="106"/>
                  </a:cubicBezTo>
                  <a:cubicBezTo>
                    <a:pt x="45" y="106"/>
                    <a:pt x="46" y="105"/>
                    <a:pt x="46" y="104"/>
                  </a:cubicBezTo>
                  <a:cubicBezTo>
                    <a:pt x="46" y="8"/>
                    <a:pt x="46" y="8"/>
                    <a:pt x="46" y="8"/>
                  </a:cubicBezTo>
                  <a:cubicBezTo>
                    <a:pt x="84" y="46"/>
                    <a:pt x="84" y="46"/>
                    <a:pt x="84" y="46"/>
                  </a:cubicBezTo>
                  <a:cubicBezTo>
                    <a:pt x="85" y="47"/>
                    <a:pt x="87" y="47"/>
                    <a:pt x="88" y="46"/>
                  </a:cubicBezTo>
                  <a:cubicBezTo>
                    <a:pt x="88" y="45"/>
                    <a:pt x="88" y="44"/>
                    <a:pt x="88" y="43"/>
                  </a:cubicBezTo>
                  <a:cubicBezTo>
                    <a:pt x="46" y="1"/>
                    <a:pt x="46" y="1"/>
                    <a:pt x="46" y="1"/>
                  </a:cubicBezTo>
                  <a:cubicBezTo>
                    <a:pt x="45" y="0"/>
                    <a:pt x="43" y="0"/>
                    <a:pt x="42" y="1"/>
                  </a:cubicBezTo>
                  <a:cubicBezTo>
                    <a:pt x="0" y="43"/>
                    <a:pt x="0" y="43"/>
                    <a:pt x="0" y="43"/>
                  </a:cubicBezTo>
                  <a:cubicBezTo>
                    <a:pt x="0" y="44"/>
                    <a:pt x="0" y="45"/>
                    <a:pt x="0" y="46"/>
                  </a:cubicBezTo>
                  <a:cubicBezTo>
                    <a:pt x="1" y="47"/>
                    <a:pt x="3" y="47"/>
                    <a:pt x="4" y="4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1" name="Freeform 83"/>
            <p:cNvSpPr/>
            <p:nvPr/>
          </p:nvSpPr>
          <p:spPr bwMode="auto">
            <a:xfrm>
              <a:off x="1528763" y="4557713"/>
              <a:ext cx="481013" cy="71438"/>
            </a:xfrm>
            <a:custGeom>
              <a:avLst/>
              <a:gdLst>
                <a:gd name="T0" fmla="*/ 126 w 128"/>
                <a:gd name="T1" fmla="*/ 0 h 19"/>
                <a:gd name="T2" fmla="*/ 123 w 128"/>
                <a:gd name="T3" fmla="*/ 2 h 19"/>
                <a:gd name="T4" fmla="*/ 123 w 128"/>
                <a:gd name="T5" fmla="*/ 14 h 19"/>
                <a:gd name="T6" fmla="*/ 5 w 128"/>
                <a:gd name="T7" fmla="*/ 14 h 19"/>
                <a:gd name="T8" fmla="*/ 5 w 128"/>
                <a:gd name="T9" fmla="*/ 2 h 19"/>
                <a:gd name="T10" fmla="*/ 2 w 128"/>
                <a:gd name="T11" fmla="*/ 0 h 19"/>
                <a:gd name="T12" fmla="*/ 0 w 128"/>
                <a:gd name="T13" fmla="*/ 2 h 19"/>
                <a:gd name="T14" fmla="*/ 0 w 128"/>
                <a:gd name="T15" fmla="*/ 17 h 19"/>
                <a:gd name="T16" fmla="*/ 2 w 128"/>
                <a:gd name="T17" fmla="*/ 19 h 19"/>
                <a:gd name="T18" fmla="*/ 126 w 128"/>
                <a:gd name="T19" fmla="*/ 19 h 19"/>
                <a:gd name="T20" fmla="*/ 128 w 128"/>
                <a:gd name="T21" fmla="*/ 17 h 19"/>
                <a:gd name="T22" fmla="*/ 128 w 128"/>
                <a:gd name="T23" fmla="*/ 2 h 19"/>
                <a:gd name="T24" fmla="*/ 126 w 128"/>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
                  <a:moveTo>
                    <a:pt x="126" y="0"/>
                  </a:moveTo>
                  <a:cubicBezTo>
                    <a:pt x="124" y="0"/>
                    <a:pt x="123" y="1"/>
                    <a:pt x="123" y="2"/>
                  </a:cubicBezTo>
                  <a:cubicBezTo>
                    <a:pt x="123" y="14"/>
                    <a:pt x="123" y="14"/>
                    <a:pt x="123" y="14"/>
                  </a:cubicBezTo>
                  <a:cubicBezTo>
                    <a:pt x="5" y="14"/>
                    <a:pt x="5" y="14"/>
                    <a:pt x="5" y="14"/>
                  </a:cubicBezTo>
                  <a:cubicBezTo>
                    <a:pt x="5" y="2"/>
                    <a:pt x="5" y="2"/>
                    <a:pt x="5" y="2"/>
                  </a:cubicBezTo>
                  <a:cubicBezTo>
                    <a:pt x="5" y="1"/>
                    <a:pt x="4" y="0"/>
                    <a:pt x="2" y="0"/>
                  </a:cubicBezTo>
                  <a:cubicBezTo>
                    <a:pt x="1" y="0"/>
                    <a:pt x="0" y="1"/>
                    <a:pt x="0" y="2"/>
                  </a:cubicBezTo>
                  <a:cubicBezTo>
                    <a:pt x="0" y="17"/>
                    <a:pt x="0" y="17"/>
                    <a:pt x="0" y="17"/>
                  </a:cubicBezTo>
                  <a:cubicBezTo>
                    <a:pt x="0" y="18"/>
                    <a:pt x="1" y="19"/>
                    <a:pt x="2" y="19"/>
                  </a:cubicBezTo>
                  <a:cubicBezTo>
                    <a:pt x="126" y="19"/>
                    <a:pt x="126" y="19"/>
                    <a:pt x="126" y="19"/>
                  </a:cubicBezTo>
                  <a:cubicBezTo>
                    <a:pt x="127" y="19"/>
                    <a:pt x="128" y="18"/>
                    <a:pt x="128" y="17"/>
                  </a:cubicBezTo>
                  <a:cubicBezTo>
                    <a:pt x="128" y="2"/>
                    <a:pt x="128" y="2"/>
                    <a:pt x="128" y="2"/>
                  </a:cubicBezTo>
                  <a:cubicBezTo>
                    <a:pt x="128" y="1"/>
                    <a:pt x="127" y="0"/>
                    <a:pt x="126"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42" name="组合 41"/>
          <p:cNvGrpSpPr/>
          <p:nvPr/>
        </p:nvGrpSpPr>
        <p:grpSpPr>
          <a:xfrm>
            <a:off x="3027956" y="2964811"/>
            <a:ext cx="479425" cy="454026"/>
            <a:chOff x="568325" y="4175125"/>
            <a:chExt cx="479425" cy="454026"/>
          </a:xfrm>
          <a:solidFill>
            <a:schemeClr val="bg1"/>
          </a:solidFill>
        </p:grpSpPr>
        <p:sp>
          <p:nvSpPr>
            <p:cNvPr id="43" name="Freeform 84"/>
            <p:cNvSpPr/>
            <p:nvPr/>
          </p:nvSpPr>
          <p:spPr bwMode="auto">
            <a:xfrm>
              <a:off x="642938" y="4175125"/>
              <a:ext cx="330200" cy="398463"/>
            </a:xfrm>
            <a:custGeom>
              <a:avLst/>
              <a:gdLst>
                <a:gd name="T0" fmla="*/ 42 w 88"/>
                <a:gd name="T1" fmla="*/ 105 h 106"/>
                <a:gd name="T2" fmla="*/ 46 w 88"/>
                <a:gd name="T3" fmla="*/ 105 h 106"/>
                <a:gd name="T4" fmla="*/ 88 w 88"/>
                <a:gd name="T5" fmla="*/ 63 h 106"/>
                <a:gd name="T6" fmla="*/ 88 w 88"/>
                <a:gd name="T7" fmla="*/ 62 h 106"/>
                <a:gd name="T8" fmla="*/ 88 w 88"/>
                <a:gd name="T9" fmla="*/ 60 h 106"/>
                <a:gd name="T10" fmla="*/ 84 w 88"/>
                <a:gd name="T11" fmla="*/ 60 h 106"/>
                <a:gd name="T12" fmla="*/ 46 w 88"/>
                <a:gd name="T13" fmla="*/ 98 h 106"/>
                <a:gd name="T14" fmla="*/ 46 w 88"/>
                <a:gd name="T15" fmla="*/ 3 h 106"/>
                <a:gd name="T16" fmla="*/ 44 w 88"/>
                <a:gd name="T17" fmla="*/ 0 h 106"/>
                <a:gd name="T18" fmla="*/ 42 w 88"/>
                <a:gd name="T19" fmla="*/ 3 h 106"/>
                <a:gd name="T20" fmla="*/ 42 w 88"/>
                <a:gd name="T21" fmla="*/ 98 h 106"/>
                <a:gd name="T22" fmla="*/ 4 w 88"/>
                <a:gd name="T23" fmla="*/ 60 h 106"/>
                <a:gd name="T24" fmla="*/ 2 w 88"/>
                <a:gd name="T25" fmla="*/ 60 h 106"/>
                <a:gd name="T26" fmla="*/ 0 w 88"/>
                <a:gd name="T27" fmla="*/ 60 h 106"/>
                <a:gd name="T28" fmla="*/ 0 w 88"/>
                <a:gd name="T29" fmla="*/ 62 h 106"/>
                <a:gd name="T30" fmla="*/ 0 w 88"/>
                <a:gd name="T31" fmla="*/ 63 h 106"/>
                <a:gd name="T32" fmla="*/ 42 w 88"/>
                <a:gd name="T33"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06">
                  <a:moveTo>
                    <a:pt x="42" y="105"/>
                  </a:moveTo>
                  <a:cubicBezTo>
                    <a:pt x="43" y="106"/>
                    <a:pt x="45" y="106"/>
                    <a:pt x="46" y="105"/>
                  </a:cubicBezTo>
                  <a:cubicBezTo>
                    <a:pt x="88" y="63"/>
                    <a:pt x="88" y="63"/>
                    <a:pt x="88" y="63"/>
                  </a:cubicBezTo>
                  <a:cubicBezTo>
                    <a:pt x="88" y="63"/>
                    <a:pt x="88" y="62"/>
                    <a:pt x="88" y="62"/>
                  </a:cubicBezTo>
                  <a:cubicBezTo>
                    <a:pt x="88" y="61"/>
                    <a:pt x="88" y="61"/>
                    <a:pt x="88" y="60"/>
                  </a:cubicBezTo>
                  <a:cubicBezTo>
                    <a:pt x="87" y="59"/>
                    <a:pt x="85" y="59"/>
                    <a:pt x="84" y="60"/>
                  </a:cubicBezTo>
                  <a:cubicBezTo>
                    <a:pt x="46" y="98"/>
                    <a:pt x="46" y="98"/>
                    <a:pt x="46" y="98"/>
                  </a:cubicBezTo>
                  <a:cubicBezTo>
                    <a:pt x="46" y="3"/>
                    <a:pt x="46" y="3"/>
                    <a:pt x="46" y="3"/>
                  </a:cubicBezTo>
                  <a:cubicBezTo>
                    <a:pt x="46" y="1"/>
                    <a:pt x="45" y="0"/>
                    <a:pt x="44" y="0"/>
                  </a:cubicBezTo>
                  <a:cubicBezTo>
                    <a:pt x="43" y="0"/>
                    <a:pt x="42" y="1"/>
                    <a:pt x="42" y="3"/>
                  </a:cubicBezTo>
                  <a:cubicBezTo>
                    <a:pt x="42" y="98"/>
                    <a:pt x="42" y="98"/>
                    <a:pt x="42" y="98"/>
                  </a:cubicBezTo>
                  <a:cubicBezTo>
                    <a:pt x="4" y="60"/>
                    <a:pt x="4" y="60"/>
                    <a:pt x="4" y="60"/>
                  </a:cubicBezTo>
                  <a:cubicBezTo>
                    <a:pt x="3" y="60"/>
                    <a:pt x="3" y="60"/>
                    <a:pt x="2" y="60"/>
                  </a:cubicBezTo>
                  <a:cubicBezTo>
                    <a:pt x="1" y="60"/>
                    <a:pt x="1" y="60"/>
                    <a:pt x="0" y="60"/>
                  </a:cubicBezTo>
                  <a:cubicBezTo>
                    <a:pt x="0" y="61"/>
                    <a:pt x="0" y="61"/>
                    <a:pt x="0" y="62"/>
                  </a:cubicBezTo>
                  <a:cubicBezTo>
                    <a:pt x="0" y="62"/>
                    <a:pt x="0" y="63"/>
                    <a:pt x="0" y="63"/>
                  </a:cubicBezTo>
                  <a:lnTo>
                    <a:pt x="42" y="105"/>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4" name="Freeform 85"/>
            <p:cNvSpPr/>
            <p:nvPr/>
          </p:nvSpPr>
          <p:spPr bwMode="auto">
            <a:xfrm>
              <a:off x="568325" y="4557713"/>
              <a:ext cx="479425" cy="71438"/>
            </a:xfrm>
            <a:custGeom>
              <a:avLst/>
              <a:gdLst>
                <a:gd name="T0" fmla="*/ 126 w 128"/>
                <a:gd name="T1" fmla="*/ 0 h 19"/>
                <a:gd name="T2" fmla="*/ 123 w 128"/>
                <a:gd name="T3" fmla="*/ 2 h 19"/>
                <a:gd name="T4" fmla="*/ 123 w 128"/>
                <a:gd name="T5" fmla="*/ 14 h 19"/>
                <a:gd name="T6" fmla="*/ 5 w 128"/>
                <a:gd name="T7" fmla="*/ 14 h 19"/>
                <a:gd name="T8" fmla="*/ 5 w 128"/>
                <a:gd name="T9" fmla="*/ 2 h 19"/>
                <a:gd name="T10" fmla="*/ 2 w 128"/>
                <a:gd name="T11" fmla="*/ 0 h 19"/>
                <a:gd name="T12" fmla="*/ 0 w 128"/>
                <a:gd name="T13" fmla="*/ 2 h 19"/>
                <a:gd name="T14" fmla="*/ 0 w 128"/>
                <a:gd name="T15" fmla="*/ 17 h 19"/>
                <a:gd name="T16" fmla="*/ 2 w 128"/>
                <a:gd name="T17" fmla="*/ 19 h 19"/>
                <a:gd name="T18" fmla="*/ 126 w 128"/>
                <a:gd name="T19" fmla="*/ 19 h 19"/>
                <a:gd name="T20" fmla="*/ 128 w 128"/>
                <a:gd name="T21" fmla="*/ 17 h 19"/>
                <a:gd name="T22" fmla="*/ 128 w 128"/>
                <a:gd name="T23" fmla="*/ 2 h 19"/>
                <a:gd name="T24" fmla="*/ 126 w 128"/>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
                  <a:moveTo>
                    <a:pt x="126" y="0"/>
                  </a:moveTo>
                  <a:cubicBezTo>
                    <a:pt x="124" y="0"/>
                    <a:pt x="123" y="1"/>
                    <a:pt x="123" y="2"/>
                  </a:cubicBezTo>
                  <a:cubicBezTo>
                    <a:pt x="123" y="14"/>
                    <a:pt x="123" y="14"/>
                    <a:pt x="123" y="14"/>
                  </a:cubicBezTo>
                  <a:cubicBezTo>
                    <a:pt x="5" y="14"/>
                    <a:pt x="5" y="14"/>
                    <a:pt x="5" y="14"/>
                  </a:cubicBezTo>
                  <a:cubicBezTo>
                    <a:pt x="5" y="2"/>
                    <a:pt x="5" y="2"/>
                    <a:pt x="5" y="2"/>
                  </a:cubicBezTo>
                  <a:cubicBezTo>
                    <a:pt x="5" y="1"/>
                    <a:pt x="4" y="0"/>
                    <a:pt x="2" y="0"/>
                  </a:cubicBezTo>
                  <a:cubicBezTo>
                    <a:pt x="1" y="0"/>
                    <a:pt x="0" y="1"/>
                    <a:pt x="0" y="2"/>
                  </a:cubicBezTo>
                  <a:cubicBezTo>
                    <a:pt x="0" y="17"/>
                    <a:pt x="0" y="17"/>
                    <a:pt x="0" y="17"/>
                  </a:cubicBezTo>
                  <a:cubicBezTo>
                    <a:pt x="0" y="18"/>
                    <a:pt x="1" y="19"/>
                    <a:pt x="2" y="19"/>
                  </a:cubicBezTo>
                  <a:cubicBezTo>
                    <a:pt x="126" y="19"/>
                    <a:pt x="126" y="19"/>
                    <a:pt x="126" y="19"/>
                  </a:cubicBezTo>
                  <a:cubicBezTo>
                    <a:pt x="127" y="19"/>
                    <a:pt x="128" y="18"/>
                    <a:pt x="128" y="17"/>
                  </a:cubicBezTo>
                  <a:cubicBezTo>
                    <a:pt x="128" y="2"/>
                    <a:pt x="128" y="2"/>
                    <a:pt x="128" y="2"/>
                  </a:cubicBezTo>
                  <a:cubicBezTo>
                    <a:pt x="128" y="1"/>
                    <a:pt x="127" y="0"/>
                    <a:pt x="126"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大数据脱敏平台的设计目标</a:t>
            </a:r>
            <a:endParaRPr lang="zh-CN" altLang="en-US" dirty="0"/>
          </a:p>
        </p:txBody>
      </p:sp>
      <p:sp>
        <p:nvSpPr>
          <p:cNvPr id="3" name="矩形 2"/>
          <p:cNvSpPr/>
          <p:nvPr/>
        </p:nvSpPr>
        <p:spPr>
          <a:xfrm>
            <a:off x="6413500" y="1571760"/>
            <a:ext cx="5105400" cy="39138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632965" y="1661826"/>
            <a:ext cx="4629731" cy="3733714"/>
          </a:xfrm>
          <a:prstGeom prst="rect">
            <a:avLst/>
          </a:prstGeom>
          <a:noFill/>
        </p:spPr>
        <p:txBody>
          <a:bodyPr wrap="square" lIns="0" tIns="0" rIns="0" bIns="0" rtlCol="0">
            <a:spAutoFit/>
          </a:bodyPr>
          <a:lstStyle/>
          <a:p>
            <a:pPr marL="285750" indent="-285750" algn="just">
              <a:lnSpc>
                <a:spcPct val="130000"/>
              </a:lnSpc>
              <a:buFont typeface="Arial" panose="020B0604020202020204" pitchFamily="34" charset="0"/>
              <a:buChar char="•"/>
            </a:pPr>
            <a:r>
              <a:rPr lang="zh-CN" altLang="en-US" spc="300" dirty="0">
                <a:solidFill>
                  <a:schemeClr val="bg1"/>
                </a:solidFill>
              </a:rPr>
              <a:t>数据泄露风险可控。</a:t>
            </a:r>
            <a:endParaRPr lang="en-US" altLang="zh-CN" spc="300" dirty="0">
              <a:solidFill>
                <a:schemeClr val="bg1"/>
              </a:solidFill>
            </a:endParaRPr>
          </a:p>
          <a:p>
            <a:pPr marL="285750" indent="-285750" algn="just">
              <a:lnSpc>
                <a:spcPct val="130000"/>
              </a:lnSpc>
              <a:buFont typeface="Arial" panose="020B0604020202020204" pitchFamily="34" charset="0"/>
              <a:buChar char="•"/>
            </a:pPr>
            <a:r>
              <a:rPr lang="zh-CN" altLang="en-US" sz="1400" spc="300" dirty="0">
                <a:solidFill>
                  <a:schemeClr val="bg1"/>
                </a:solidFill>
              </a:rPr>
              <a:t>高效的按照脱敏规则对隐私数据进行脱敏，建立用户隐私数据泄露风险的衡量模型。</a:t>
            </a:r>
            <a:endParaRPr lang="en-US" altLang="zh-CN" sz="1400" spc="300" dirty="0">
              <a:solidFill>
                <a:schemeClr val="bg1"/>
              </a:solidFill>
            </a:endParaRPr>
          </a:p>
          <a:p>
            <a:pPr algn="just">
              <a:lnSpc>
                <a:spcPct val="130000"/>
              </a:lnSpc>
            </a:pPr>
            <a:endParaRPr lang="en-US" altLang="zh-CN" spc="300" dirty="0">
              <a:solidFill>
                <a:schemeClr val="bg1"/>
              </a:solidFill>
            </a:endParaRPr>
          </a:p>
          <a:p>
            <a:pPr marL="285750" indent="-285750" algn="just">
              <a:lnSpc>
                <a:spcPct val="130000"/>
              </a:lnSpc>
              <a:buFont typeface="Arial" panose="020B0604020202020204" pitchFamily="34" charset="0"/>
              <a:buChar char="•"/>
            </a:pPr>
            <a:r>
              <a:rPr lang="zh-CN" altLang="en-US" spc="300" dirty="0">
                <a:solidFill>
                  <a:schemeClr val="bg1"/>
                </a:solidFill>
              </a:rPr>
              <a:t>可管理。</a:t>
            </a:r>
            <a:endParaRPr lang="en-US" altLang="zh-CN" spc="300" dirty="0">
              <a:solidFill>
                <a:schemeClr val="bg1"/>
              </a:solidFill>
            </a:endParaRPr>
          </a:p>
          <a:p>
            <a:pPr marL="285750" indent="-285750" algn="just">
              <a:lnSpc>
                <a:spcPct val="130000"/>
              </a:lnSpc>
              <a:buFont typeface="Arial" panose="020B0604020202020204" pitchFamily="34" charset="0"/>
              <a:buChar char="•"/>
            </a:pPr>
            <a:r>
              <a:rPr lang="zh-CN" altLang="en-US" sz="1400" b="0" i="0" dirty="0">
                <a:solidFill>
                  <a:schemeClr val="bg1"/>
                </a:solidFill>
                <a:effectLst/>
                <a:latin typeface="-apple-system"/>
              </a:rPr>
              <a:t>结合大数据平台的用户认证体系，权限管理体系，以及隐私数据不同保护级别的权限管理体系，实现对隐私数据基于审批的数据访问机制。</a:t>
            </a:r>
            <a:endParaRPr lang="en-US" altLang="zh-CN" sz="1400" spc="300" dirty="0">
              <a:solidFill>
                <a:schemeClr val="bg1"/>
              </a:solidFill>
            </a:endParaRPr>
          </a:p>
          <a:p>
            <a:pPr marL="285750" indent="-285750" algn="just">
              <a:lnSpc>
                <a:spcPct val="130000"/>
              </a:lnSpc>
              <a:buFont typeface="Arial" panose="020B0604020202020204" pitchFamily="34" charset="0"/>
              <a:buChar char="•"/>
            </a:pPr>
            <a:endParaRPr lang="en-US" altLang="zh-CN" spc="300" dirty="0">
              <a:solidFill>
                <a:schemeClr val="bg1"/>
              </a:solidFill>
            </a:endParaRPr>
          </a:p>
          <a:p>
            <a:pPr marL="285750" indent="-285750" algn="just">
              <a:lnSpc>
                <a:spcPct val="130000"/>
              </a:lnSpc>
              <a:buFont typeface="Arial" panose="020B0604020202020204" pitchFamily="34" charset="0"/>
              <a:buChar char="•"/>
            </a:pPr>
            <a:r>
              <a:rPr lang="zh-CN" altLang="en-US" spc="300" dirty="0">
                <a:solidFill>
                  <a:schemeClr val="bg1"/>
                </a:solidFill>
              </a:rPr>
              <a:t>可审计。</a:t>
            </a:r>
            <a:endParaRPr lang="en-US" altLang="zh-CN" spc="300" dirty="0">
              <a:solidFill>
                <a:schemeClr val="bg1"/>
              </a:solidFill>
            </a:endParaRPr>
          </a:p>
          <a:p>
            <a:pPr marL="285750" indent="-285750" algn="just">
              <a:lnSpc>
                <a:spcPct val="130000"/>
              </a:lnSpc>
              <a:buFont typeface="Arial" panose="020B0604020202020204" pitchFamily="34" charset="0"/>
              <a:buChar char="•"/>
            </a:pPr>
            <a:r>
              <a:rPr lang="zh-CN" altLang="en-US" sz="1400" spc="300" dirty="0">
                <a:solidFill>
                  <a:schemeClr val="bg1"/>
                </a:solidFill>
              </a:rPr>
              <a:t>发生数据泄露时，要保证能够通过审计日志找到对应的泄露人员。</a:t>
            </a:r>
            <a:endParaRPr lang="zh-CN" altLang="en-US" spc="300" dirty="0">
              <a:solidFill>
                <a:schemeClr val="bg1"/>
              </a:solidFill>
            </a:endParaRPr>
          </a:p>
        </p:txBody>
      </p:sp>
      <p:sp>
        <p:nvSpPr>
          <p:cNvPr id="7" name="等腰三角形 6"/>
          <p:cNvSpPr/>
          <p:nvPr/>
        </p:nvSpPr>
        <p:spPr>
          <a:xfrm rot="16200000" flipV="1">
            <a:off x="6276084" y="2243524"/>
            <a:ext cx="392979" cy="320783"/>
          </a:xfrm>
          <a:prstGeom prst="triangle">
            <a:avLst/>
          </a:prstGeom>
          <a:solidFill>
            <a:schemeClr val="bg1">
              <a:alpha val="82000"/>
            </a:schemeClr>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2450" y="1830455"/>
            <a:ext cx="5726278" cy="3197090"/>
          </a:xfrm>
          <a:prstGeom prst="rect">
            <a:avLst/>
          </a:prstGeom>
        </p:spPr>
      </p:pic>
    </p:spTree>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信息脱敏</a:t>
            </a:r>
            <a:endParaRPr lang="zh-CN" altLang="en-US" dirty="0"/>
          </a:p>
        </p:txBody>
      </p:sp>
      <p:sp>
        <p:nvSpPr>
          <p:cNvPr id="24" name="矩形: 圆角 2"/>
          <p:cNvSpPr/>
          <p:nvPr/>
        </p:nvSpPr>
        <p:spPr>
          <a:xfrm>
            <a:off x="4863884" y="1170019"/>
            <a:ext cx="2464231" cy="5232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分类</a:t>
            </a:r>
            <a:endParaRPr lang="zh-CN" altLang="en-US" sz="2000" b="1" dirty="0"/>
          </a:p>
        </p:txBody>
      </p:sp>
      <p:sp>
        <p:nvSpPr>
          <p:cNvPr id="30" name="椭圆 29"/>
          <p:cNvSpPr/>
          <p:nvPr/>
        </p:nvSpPr>
        <p:spPr>
          <a:xfrm>
            <a:off x="1959971" y="2351339"/>
            <a:ext cx="576000" cy="57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5768729" y="2351339"/>
            <a:ext cx="576000" cy="57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9525761" y="2351339"/>
            <a:ext cx="576000" cy="57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95434" y="3921536"/>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339363" y="4451681"/>
            <a:ext cx="1620608" cy="432001"/>
          </a:xfrm>
          <a:prstGeom prst="rect">
            <a:avLst/>
          </a:prstGeom>
          <a:noFill/>
        </p:spPr>
        <p:txBody>
          <a:bodyPr wrap="square" lIns="0" tIns="0" rIns="0" bIns="0" rtlCol="0">
            <a:noAutofit/>
          </a:bodyPr>
          <a:lstStyle/>
          <a:p>
            <a:pPr algn="ctr">
              <a:lnSpc>
                <a:spcPct val="150000"/>
              </a:lnSpc>
            </a:pPr>
            <a:r>
              <a:rPr lang="zh-CN" altLang="en-US" sz="1600" spc="100" dirty="0">
                <a:solidFill>
                  <a:schemeClr val="tx1">
                    <a:lumMod val="65000"/>
                    <a:lumOff val="35000"/>
                  </a:schemeClr>
                </a:solidFill>
              </a:rPr>
              <a:t>可恢复脱敏：</a:t>
            </a:r>
            <a:endParaRPr lang="en-US" altLang="zh-CN" sz="1600" spc="100" dirty="0">
              <a:solidFill>
                <a:schemeClr val="tx1">
                  <a:lumMod val="65000"/>
                  <a:lumOff val="35000"/>
                </a:schemeClr>
              </a:solidFill>
            </a:endParaRPr>
          </a:p>
          <a:p>
            <a:pPr algn="ctr">
              <a:lnSpc>
                <a:spcPct val="150000"/>
              </a:lnSpc>
            </a:pPr>
            <a:r>
              <a:rPr lang="zh-CN" altLang="en-US" sz="1200" b="0" i="0" dirty="0">
                <a:effectLst/>
                <a:latin typeface="宋体" panose="02010600030101010101" pitchFamily="2" charset="-122"/>
                <a:ea typeface="宋体" panose="02010600030101010101" pitchFamily="2" charset="-122"/>
              </a:rPr>
              <a:t>通过一定的脱敏规则（加解密算法），可以恢复成原来的敏感数据。</a:t>
            </a:r>
            <a:endParaRPr lang="en-US" altLang="zh-CN" sz="1200" spc="100" dirty="0"/>
          </a:p>
        </p:txBody>
      </p:sp>
      <p:sp>
        <p:nvSpPr>
          <p:cNvPr id="35" name="椭圆 34"/>
          <p:cNvSpPr/>
          <p:nvPr/>
        </p:nvSpPr>
        <p:spPr>
          <a:xfrm>
            <a:off x="3024778" y="3931608"/>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2488725" y="4437855"/>
            <a:ext cx="1491280" cy="504396"/>
          </a:xfrm>
          <a:prstGeom prst="rect">
            <a:avLst/>
          </a:prstGeom>
          <a:noFill/>
        </p:spPr>
        <p:txBody>
          <a:bodyPr wrap="square" lIns="0" tIns="0" rIns="0" bIns="0" rtlCol="0">
            <a:noAutofit/>
          </a:bodyPr>
          <a:lstStyle/>
          <a:p>
            <a:pPr algn="ctr">
              <a:lnSpc>
                <a:spcPct val="150000"/>
              </a:lnSpc>
            </a:pPr>
            <a:r>
              <a:rPr lang="zh-CN" altLang="en-US" sz="1600" spc="100" dirty="0">
                <a:solidFill>
                  <a:schemeClr val="tx1">
                    <a:lumMod val="65000"/>
                    <a:lumOff val="35000"/>
                  </a:schemeClr>
                </a:solidFill>
              </a:rPr>
              <a:t>不可恢复脱敏</a:t>
            </a:r>
            <a:endParaRPr lang="en-US" altLang="zh-CN" sz="1600" spc="100" dirty="0">
              <a:solidFill>
                <a:schemeClr val="tx1">
                  <a:lumMod val="65000"/>
                  <a:lumOff val="35000"/>
                </a:schemeClr>
              </a:solidFill>
            </a:endParaRPr>
          </a:p>
        </p:txBody>
      </p:sp>
      <p:sp>
        <p:nvSpPr>
          <p:cNvPr id="37" name="文本框 36"/>
          <p:cNvSpPr txBox="1"/>
          <p:nvPr/>
        </p:nvSpPr>
        <p:spPr>
          <a:xfrm>
            <a:off x="1642677" y="2984782"/>
            <a:ext cx="1210588" cy="400110"/>
          </a:xfrm>
          <a:prstGeom prst="rect">
            <a:avLst/>
          </a:prstGeom>
          <a:noFill/>
        </p:spPr>
        <p:txBody>
          <a:bodyPr wrap="none" rtlCol="0">
            <a:spAutoFit/>
          </a:bodyPr>
          <a:lstStyle/>
          <a:p>
            <a:pPr algn="ctr"/>
            <a:r>
              <a:rPr lang="zh-CN" altLang="en-US" sz="2000" b="1" dirty="0">
                <a:solidFill>
                  <a:schemeClr val="accent1"/>
                </a:solidFill>
              </a:rPr>
              <a:t>脱敏规则</a:t>
            </a:r>
            <a:endParaRPr lang="zh-CN" altLang="en-US" sz="2000" b="1" dirty="0">
              <a:solidFill>
                <a:schemeClr val="accent1"/>
              </a:solidFill>
            </a:endParaRPr>
          </a:p>
        </p:txBody>
      </p:sp>
      <p:sp>
        <p:nvSpPr>
          <p:cNvPr id="38" name="文本框 37"/>
          <p:cNvSpPr txBox="1"/>
          <p:nvPr/>
        </p:nvSpPr>
        <p:spPr>
          <a:xfrm>
            <a:off x="5460585" y="2984782"/>
            <a:ext cx="1210588" cy="400110"/>
          </a:xfrm>
          <a:prstGeom prst="rect">
            <a:avLst/>
          </a:prstGeom>
          <a:noFill/>
        </p:spPr>
        <p:txBody>
          <a:bodyPr wrap="none" rtlCol="0">
            <a:spAutoFit/>
          </a:bodyPr>
          <a:lstStyle/>
          <a:p>
            <a:pPr algn="ctr"/>
            <a:r>
              <a:rPr lang="zh-CN" altLang="en-US" sz="2000" b="1" dirty="0">
                <a:solidFill>
                  <a:schemeClr val="accent1"/>
                </a:solidFill>
              </a:rPr>
              <a:t>使用环境</a:t>
            </a:r>
            <a:endParaRPr lang="zh-CN" altLang="en-US" sz="2000" b="1" dirty="0">
              <a:solidFill>
                <a:schemeClr val="accent1"/>
              </a:solidFill>
            </a:endParaRPr>
          </a:p>
        </p:txBody>
      </p:sp>
      <p:sp>
        <p:nvSpPr>
          <p:cNvPr id="39" name="文本框 38"/>
          <p:cNvSpPr txBox="1"/>
          <p:nvPr/>
        </p:nvSpPr>
        <p:spPr>
          <a:xfrm>
            <a:off x="8554466" y="2939902"/>
            <a:ext cx="2492990" cy="584775"/>
          </a:xfrm>
          <a:prstGeom prst="rect">
            <a:avLst/>
          </a:prstGeom>
          <a:noFill/>
        </p:spPr>
        <p:txBody>
          <a:bodyPr wrap="none" rtlCol="0">
            <a:spAutoFit/>
          </a:bodyPr>
          <a:lstStyle/>
          <a:p>
            <a:pPr algn="ctr"/>
            <a:r>
              <a:rPr lang="zh-CN" altLang="en-US" sz="2000" b="1" dirty="0">
                <a:solidFill>
                  <a:schemeClr val="accent1"/>
                </a:solidFill>
              </a:rPr>
              <a:t>应用场景</a:t>
            </a:r>
            <a:endParaRPr lang="en-US" altLang="zh-CN" sz="2000" b="1" dirty="0">
              <a:solidFill>
                <a:schemeClr val="accent1"/>
              </a:solidFill>
            </a:endParaRPr>
          </a:p>
          <a:p>
            <a:pPr algn="ctr"/>
            <a:r>
              <a:rPr lang="zh-CN" altLang="en-US" sz="1200" b="0" i="0" dirty="0">
                <a:solidFill>
                  <a:srgbClr val="000000"/>
                </a:solidFill>
                <a:effectLst/>
                <a:latin typeface="宋体" panose="02010600030101010101" pitchFamily="2" charset="-122"/>
                <a:ea typeface="宋体" panose="02010600030101010101" pitchFamily="2" charset="-122"/>
              </a:rPr>
              <a:t>是否在使用敏感数据当时进行脱敏</a:t>
            </a:r>
            <a:endParaRPr lang="zh-CN" altLang="en-US" sz="2000" b="1" dirty="0">
              <a:solidFill>
                <a:schemeClr val="accent1"/>
              </a:solidFill>
            </a:endParaRPr>
          </a:p>
        </p:txBody>
      </p:sp>
      <p:sp>
        <p:nvSpPr>
          <p:cNvPr id="40" name="右大括号 39"/>
          <p:cNvSpPr/>
          <p:nvPr/>
        </p:nvSpPr>
        <p:spPr>
          <a:xfrm rot="16200000">
            <a:off x="1936596" y="2483910"/>
            <a:ext cx="369332" cy="2242432"/>
          </a:xfrm>
          <a:prstGeom prst="rightBrace">
            <a:avLst>
              <a:gd name="adj1" fmla="val 50000"/>
              <a:gd name="adj2"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右大括号 40"/>
          <p:cNvSpPr/>
          <p:nvPr/>
        </p:nvSpPr>
        <p:spPr>
          <a:xfrm rot="16200000">
            <a:off x="5847693" y="-1809232"/>
            <a:ext cx="369332" cy="7621795"/>
          </a:xfrm>
          <a:prstGeom prst="rightBrace">
            <a:avLst>
              <a:gd name="adj1" fmla="val 50000"/>
              <a:gd name="adj2"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3" name="growth_304631"/>
          <p:cNvSpPr>
            <a:spLocks noChangeAspect="1"/>
          </p:cNvSpPr>
          <p:nvPr/>
        </p:nvSpPr>
        <p:spPr bwMode="auto">
          <a:xfrm>
            <a:off x="2052007" y="2524437"/>
            <a:ext cx="391928" cy="229804"/>
          </a:xfrm>
          <a:custGeom>
            <a:avLst/>
            <a:gdLst>
              <a:gd name="T0" fmla="*/ 263525 w 607614"/>
              <a:gd name="T1" fmla="*/ 263525 w 607614"/>
              <a:gd name="T2" fmla="*/ 485433 h 606761"/>
              <a:gd name="T3" fmla="*/ 485433 h 606761"/>
              <a:gd name="T4" fmla="*/ 485433 h 606761"/>
              <a:gd name="T5" fmla="*/ 485433 h 606761"/>
              <a:gd name="T6" fmla="*/ 485433 h 606761"/>
              <a:gd name="T7" fmla="*/ 485433 h 606761"/>
              <a:gd name="T8" fmla="*/ 485433 h 606761"/>
              <a:gd name="T9" fmla="*/ 485433 h 606761"/>
              <a:gd name="T10" fmla="*/ 485433 h 606761"/>
              <a:gd name="T11" fmla="*/ 485433 h 606761"/>
              <a:gd name="T12" fmla="*/ 485433 h 606761"/>
              <a:gd name="T13" fmla="*/ 485433 h 606761"/>
              <a:gd name="T14" fmla="*/ 485433 h 606761"/>
              <a:gd name="T15" fmla="*/ 485433 h 606761"/>
              <a:gd name="T16" fmla="*/ 485433 h 606761"/>
              <a:gd name="T17" fmla="*/ 485433 h 606761"/>
              <a:gd name="T18" fmla="*/ 485433 h 606761"/>
              <a:gd name="T19" fmla="*/ 485433 h 606761"/>
              <a:gd name="T20" fmla="*/ 485433 h 606761"/>
              <a:gd name="T21" fmla="*/ 485433 h 606761"/>
              <a:gd name="T22" fmla="*/ 485433 h 606761"/>
              <a:gd name="T23" fmla="*/ 485433 h 606761"/>
              <a:gd name="T24" fmla="*/ 485433 h 606761"/>
              <a:gd name="T25" fmla="*/ 485433 h 606761"/>
              <a:gd name="T26" fmla="*/ 485433 h 606761"/>
              <a:gd name="T27" fmla="*/ 485433 h 606761"/>
              <a:gd name="T28" fmla="*/ 485433 h 606761"/>
              <a:gd name="T29" fmla="*/ 485433 h 606761"/>
              <a:gd name="T30" fmla="*/ 485433 h 606761"/>
              <a:gd name="T31" fmla="*/ 485433 h 606761"/>
              <a:gd name="T32" fmla="*/ 485433 h 606761"/>
              <a:gd name="T33" fmla="*/ 485433 h 606761"/>
              <a:gd name="T34" fmla="*/ 485433 h 606761"/>
              <a:gd name="T35" fmla="*/ 485433 h 606761"/>
              <a:gd name="T36" fmla="*/ 485433 h 606761"/>
              <a:gd name="T37" fmla="*/ 485433 h 606761"/>
              <a:gd name="T38" fmla="*/ 485433 h 606761"/>
              <a:gd name="T39" fmla="*/ 485433 h 606761"/>
              <a:gd name="T40" fmla="*/ 485433 h 606761"/>
              <a:gd name="T41" fmla="*/ 485433 h 606761"/>
              <a:gd name="T42" fmla="*/ 485433 h 606761"/>
              <a:gd name="T43" fmla="*/ 485433 h 606761"/>
              <a:gd name="T44" fmla="*/ 485433 h 606761"/>
              <a:gd name="T45" fmla="*/ 485433 h 606761"/>
              <a:gd name="T46" fmla="*/ 485433 h 606761"/>
              <a:gd name="T47" fmla="*/ 485433 h 606761"/>
              <a:gd name="T48" fmla="*/ 485433 h 606761"/>
              <a:gd name="T49" fmla="*/ 485433 h 606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27" h="4009">
                <a:moveTo>
                  <a:pt x="6028" y="0"/>
                </a:moveTo>
                <a:cubicBezTo>
                  <a:pt x="5587" y="0"/>
                  <a:pt x="5229" y="358"/>
                  <a:pt x="5229" y="799"/>
                </a:cubicBezTo>
                <a:cubicBezTo>
                  <a:pt x="5229" y="985"/>
                  <a:pt x="5293" y="1157"/>
                  <a:pt x="5401" y="1293"/>
                </a:cubicBezTo>
                <a:lnTo>
                  <a:pt x="4559" y="2460"/>
                </a:lnTo>
                <a:cubicBezTo>
                  <a:pt x="4387" y="2396"/>
                  <a:pt x="4191" y="2393"/>
                  <a:pt x="4010" y="2460"/>
                </a:cubicBezTo>
                <a:lnTo>
                  <a:pt x="3169" y="1293"/>
                </a:lnTo>
                <a:cubicBezTo>
                  <a:pt x="3276" y="1157"/>
                  <a:pt x="3341" y="985"/>
                  <a:pt x="3341" y="799"/>
                </a:cubicBezTo>
                <a:cubicBezTo>
                  <a:pt x="3341" y="358"/>
                  <a:pt x="2982" y="0"/>
                  <a:pt x="2542" y="0"/>
                </a:cubicBezTo>
                <a:cubicBezTo>
                  <a:pt x="2101" y="0"/>
                  <a:pt x="1743" y="358"/>
                  <a:pt x="1743" y="799"/>
                </a:cubicBezTo>
                <a:cubicBezTo>
                  <a:pt x="1743" y="985"/>
                  <a:pt x="1807" y="1157"/>
                  <a:pt x="1915" y="1293"/>
                </a:cubicBezTo>
                <a:lnTo>
                  <a:pt x="1073" y="2460"/>
                </a:lnTo>
                <a:cubicBezTo>
                  <a:pt x="554" y="2269"/>
                  <a:pt x="0" y="2656"/>
                  <a:pt x="0" y="3210"/>
                </a:cubicBezTo>
                <a:cubicBezTo>
                  <a:pt x="0" y="3650"/>
                  <a:pt x="358" y="4009"/>
                  <a:pt x="799" y="4009"/>
                </a:cubicBezTo>
                <a:cubicBezTo>
                  <a:pt x="1239" y="4009"/>
                  <a:pt x="1598" y="3650"/>
                  <a:pt x="1598" y="3210"/>
                </a:cubicBezTo>
                <a:cubicBezTo>
                  <a:pt x="1598" y="3023"/>
                  <a:pt x="1533" y="2852"/>
                  <a:pt x="1426" y="2716"/>
                </a:cubicBezTo>
                <a:lnTo>
                  <a:pt x="2267" y="1549"/>
                </a:lnTo>
                <a:cubicBezTo>
                  <a:pt x="2439" y="1612"/>
                  <a:pt x="2635" y="1615"/>
                  <a:pt x="2816" y="1549"/>
                </a:cubicBezTo>
                <a:lnTo>
                  <a:pt x="3658" y="2716"/>
                </a:lnTo>
                <a:cubicBezTo>
                  <a:pt x="3550" y="2852"/>
                  <a:pt x="3486" y="3023"/>
                  <a:pt x="3486" y="3210"/>
                </a:cubicBezTo>
                <a:cubicBezTo>
                  <a:pt x="3486" y="3650"/>
                  <a:pt x="3844" y="4009"/>
                  <a:pt x="4285" y="4009"/>
                </a:cubicBezTo>
                <a:cubicBezTo>
                  <a:pt x="4725" y="4009"/>
                  <a:pt x="5084" y="3650"/>
                  <a:pt x="5084" y="3210"/>
                </a:cubicBezTo>
                <a:cubicBezTo>
                  <a:pt x="5084" y="3023"/>
                  <a:pt x="5019" y="2852"/>
                  <a:pt x="4912" y="2716"/>
                </a:cubicBezTo>
                <a:lnTo>
                  <a:pt x="5753" y="1549"/>
                </a:lnTo>
                <a:cubicBezTo>
                  <a:pt x="6273" y="1740"/>
                  <a:pt x="6827" y="1353"/>
                  <a:pt x="6827" y="799"/>
                </a:cubicBezTo>
                <a:cubicBezTo>
                  <a:pt x="6827" y="358"/>
                  <a:pt x="6468" y="0"/>
                  <a:pt x="6028" y="0"/>
                </a:cubicBezTo>
                <a:close/>
              </a:path>
            </a:pathLst>
          </a:custGeom>
          <a:solidFill>
            <a:schemeClr val="bg1"/>
          </a:solidFill>
          <a:ln>
            <a:noFill/>
          </a:ln>
        </p:spPr>
      </p:sp>
      <p:sp>
        <p:nvSpPr>
          <p:cNvPr id="44" name="volume-bars_84227"/>
          <p:cNvSpPr>
            <a:spLocks noChangeAspect="1"/>
          </p:cNvSpPr>
          <p:nvPr/>
        </p:nvSpPr>
        <p:spPr bwMode="auto">
          <a:xfrm>
            <a:off x="5913458" y="2519648"/>
            <a:ext cx="304842" cy="239382"/>
          </a:xfrm>
          <a:custGeom>
            <a:avLst/>
            <a:gdLst>
              <a:gd name="connsiteX0" fmla="*/ 187043 w 606298"/>
              <a:gd name="connsiteY0" fmla="*/ 364682 h 476105"/>
              <a:gd name="connsiteX1" fmla="*/ 307528 w 606298"/>
              <a:gd name="connsiteY1" fmla="*/ 364682 h 476105"/>
              <a:gd name="connsiteX2" fmla="*/ 325320 w 606298"/>
              <a:gd name="connsiteY2" fmla="*/ 382440 h 476105"/>
              <a:gd name="connsiteX3" fmla="*/ 325320 w 606298"/>
              <a:gd name="connsiteY3" fmla="*/ 389984 h 476105"/>
              <a:gd name="connsiteX4" fmla="*/ 575785 w 606298"/>
              <a:gd name="connsiteY4" fmla="*/ 389984 h 476105"/>
              <a:gd name="connsiteX5" fmla="*/ 606298 w 606298"/>
              <a:gd name="connsiteY5" fmla="*/ 420440 h 476105"/>
              <a:gd name="connsiteX6" fmla="*/ 575785 w 606298"/>
              <a:gd name="connsiteY6" fmla="*/ 450803 h 476105"/>
              <a:gd name="connsiteX7" fmla="*/ 325320 w 606298"/>
              <a:gd name="connsiteY7" fmla="*/ 450803 h 476105"/>
              <a:gd name="connsiteX8" fmla="*/ 325320 w 606298"/>
              <a:gd name="connsiteY8" fmla="*/ 458347 h 476105"/>
              <a:gd name="connsiteX9" fmla="*/ 307528 w 606298"/>
              <a:gd name="connsiteY9" fmla="*/ 476105 h 476105"/>
              <a:gd name="connsiteX10" fmla="*/ 187043 w 606298"/>
              <a:gd name="connsiteY10" fmla="*/ 476105 h 476105"/>
              <a:gd name="connsiteX11" fmla="*/ 169343 w 606298"/>
              <a:gd name="connsiteY11" fmla="*/ 458347 h 476105"/>
              <a:gd name="connsiteX12" fmla="*/ 169343 w 606298"/>
              <a:gd name="connsiteY12" fmla="*/ 450803 h 476105"/>
              <a:gd name="connsiteX13" fmla="*/ 30421 w 606298"/>
              <a:gd name="connsiteY13" fmla="*/ 450803 h 476105"/>
              <a:gd name="connsiteX14" fmla="*/ 0 w 606298"/>
              <a:gd name="connsiteY14" fmla="*/ 420440 h 476105"/>
              <a:gd name="connsiteX15" fmla="*/ 30421 w 606298"/>
              <a:gd name="connsiteY15" fmla="*/ 389984 h 476105"/>
              <a:gd name="connsiteX16" fmla="*/ 169343 w 606298"/>
              <a:gd name="connsiteY16" fmla="*/ 389984 h 476105"/>
              <a:gd name="connsiteX17" fmla="*/ 169343 w 606298"/>
              <a:gd name="connsiteY17" fmla="*/ 382440 h 476105"/>
              <a:gd name="connsiteX18" fmla="*/ 187043 w 606298"/>
              <a:gd name="connsiteY18" fmla="*/ 364682 h 476105"/>
              <a:gd name="connsiteX19" fmla="*/ 322185 w 606298"/>
              <a:gd name="connsiteY19" fmla="*/ 182341 h 476105"/>
              <a:gd name="connsiteX20" fmla="*/ 442671 w 606298"/>
              <a:gd name="connsiteY20" fmla="*/ 182341 h 476105"/>
              <a:gd name="connsiteX21" fmla="*/ 460370 w 606298"/>
              <a:gd name="connsiteY21" fmla="*/ 200099 h 476105"/>
              <a:gd name="connsiteX22" fmla="*/ 460370 w 606298"/>
              <a:gd name="connsiteY22" fmla="*/ 207643 h 476105"/>
              <a:gd name="connsiteX23" fmla="*/ 575785 w 606298"/>
              <a:gd name="connsiteY23" fmla="*/ 207643 h 476105"/>
              <a:gd name="connsiteX24" fmla="*/ 606298 w 606298"/>
              <a:gd name="connsiteY24" fmla="*/ 238006 h 476105"/>
              <a:gd name="connsiteX25" fmla="*/ 575785 w 606298"/>
              <a:gd name="connsiteY25" fmla="*/ 268369 h 476105"/>
              <a:gd name="connsiteX26" fmla="*/ 460370 w 606298"/>
              <a:gd name="connsiteY26" fmla="*/ 268369 h 476105"/>
              <a:gd name="connsiteX27" fmla="*/ 460370 w 606298"/>
              <a:gd name="connsiteY27" fmla="*/ 276006 h 476105"/>
              <a:gd name="connsiteX28" fmla="*/ 442671 w 606298"/>
              <a:gd name="connsiteY28" fmla="*/ 293764 h 476105"/>
              <a:gd name="connsiteX29" fmla="*/ 322185 w 606298"/>
              <a:gd name="connsiteY29" fmla="*/ 293764 h 476105"/>
              <a:gd name="connsiteX30" fmla="*/ 304394 w 606298"/>
              <a:gd name="connsiteY30" fmla="*/ 276006 h 476105"/>
              <a:gd name="connsiteX31" fmla="*/ 304394 w 606298"/>
              <a:gd name="connsiteY31" fmla="*/ 268369 h 476105"/>
              <a:gd name="connsiteX32" fmla="*/ 30421 w 606298"/>
              <a:gd name="connsiteY32" fmla="*/ 268369 h 476105"/>
              <a:gd name="connsiteX33" fmla="*/ 0 w 606298"/>
              <a:gd name="connsiteY33" fmla="*/ 238006 h 476105"/>
              <a:gd name="connsiteX34" fmla="*/ 30421 w 606298"/>
              <a:gd name="connsiteY34" fmla="*/ 207643 h 476105"/>
              <a:gd name="connsiteX35" fmla="*/ 304394 w 606298"/>
              <a:gd name="connsiteY35" fmla="*/ 207643 h 476105"/>
              <a:gd name="connsiteX36" fmla="*/ 304394 w 606298"/>
              <a:gd name="connsiteY36" fmla="*/ 200099 h 476105"/>
              <a:gd name="connsiteX37" fmla="*/ 322185 w 606298"/>
              <a:gd name="connsiteY37" fmla="*/ 182341 h 476105"/>
              <a:gd name="connsiteX38" fmla="*/ 109055 w 606298"/>
              <a:gd name="connsiteY38" fmla="*/ 0 h 476105"/>
              <a:gd name="connsiteX39" fmla="*/ 229540 w 606298"/>
              <a:gd name="connsiteY39" fmla="*/ 0 h 476105"/>
              <a:gd name="connsiteX40" fmla="*/ 247331 w 606298"/>
              <a:gd name="connsiteY40" fmla="*/ 17669 h 476105"/>
              <a:gd name="connsiteX41" fmla="*/ 247331 w 606298"/>
              <a:gd name="connsiteY41" fmla="*/ 25307 h 476105"/>
              <a:gd name="connsiteX42" fmla="*/ 575785 w 606298"/>
              <a:gd name="connsiteY42" fmla="*/ 25307 h 476105"/>
              <a:gd name="connsiteX43" fmla="*/ 606298 w 606298"/>
              <a:gd name="connsiteY43" fmla="*/ 55676 h 476105"/>
              <a:gd name="connsiteX44" fmla="*/ 575785 w 606298"/>
              <a:gd name="connsiteY44" fmla="*/ 86045 h 476105"/>
              <a:gd name="connsiteX45" fmla="*/ 247331 w 606298"/>
              <a:gd name="connsiteY45" fmla="*/ 86045 h 476105"/>
              <a:gd name="connsiteX46" fmla="*/ 247331 w 606298"/>
              <a:gd name="connsiteY46" fmla="*/ 93683 h 476105"/>
              <a:gd name="connsiteX47" fmla="*/ 229540 w 606298"/>
              <a:gd name="connsiteY47" fmla="*/ 111352 h 476105"/>
              <a:gd name="connsiteX48" fmla="*/ 109055 w 606298"/>
              <a:gd name="connsiteY48" fmla="*/ 111352 h 476105"/>
              <a:gd name="connsiteX49" fmla="*/ 91355 w 606298"/>
              <a:gd name="connsiteY49" fmla="*/ 93683 h 476105"/>
              <a:gd name="connsiteX50" fmla="*/ 91355 w 606298"/>
              <a:gd name="connsiteY50" fmla="*/ 86045 h 476105"/>
              <a:gd name="connsiteX51" fmla="*/ 30421 w 606298"/>
              <a:gd name="connsiteY51" fmla="*/ 86045 h 476105"/>
              <a:gd name="connsiteX52" fmla="*/ 0 w 606298"/>
              <a:gd name="connsiteY52" fmla="*/ 55676 h 476105"/>
              <a:gd name="connsiteX53" fmla="*/ 30421 w 606298"/>
              <a:gd name="connsiteY53" fmla="*/ 25307 h 476105"/>
              <a:gd name="connsiteX54" fmla="*/ 91355 w 606298"/>
              <a:gd name="connsiteY54" fmla="*/ 25307 h 476105"/>
              <a:gd name="connsiteX55" fmla="*/ 91355 w 606298"/>
              <a:gd name="connsiteY55" fmla="*/ 17669 h 476105"/>
              <a:gd name="connsiteX56" fmla="*/ 109055 w 606298"/>
              <a:gd name="connsiteY56" fmla="*/ 0 h 47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6298" h="476105">
                <a:moveTo>
                  <a:pt x="187043" y="364682"/>
                </a:moveTo>
                <a:lnTo>
                  <a:pt x="307528" y="364682"/>
                </a:lnTo>
                <a:cubicBezTo>
                  <a:pt x="317392" y="364682"/>
                  <a:pt x="325320" y="372595"/>
                  <a:pt x="325320" y="382440"/>
                </a:cubicBezTo>
                <a:lnTo>
                  <a:pt x="325320" y="389984"/>
                </a:lnTo>
                <a:lnTo>
                  <a:pt x="575785" y="389984"/>
                </a:lnTo>
                <a:cubicBezTo>
                  <a:pt x="592655" y="389984"/>
                  <a:pt x="606298" y="403602"/>
                  <a:pt x="606298" y="420440"/>
                </a:cubicBezTo>
                <a:cubicBezTo>
                  <a:pt x="606298" y="437185"/>
                  <a:pt x="592655" y="450803"/>
                  <a:pt x="575785" y="450803"/>
                </a:cubicBezTo>
                <a:lnTo>
                  <a:pt x="325320" y="450803"/>
                </a:lnTo>
                <a:lnTo>
                  <a:pt x="325320" y="458347"/>
                </a:lnTo>
                <a:cubicBezTo>
                  <a:pt x="325320" y="468192"/>
                  <a:pt x="317392" y="476105"/>
                  <a:pt x="307528" y="476105"/>
                </a:cubicBezTo>
                <a:lnTo>
                  <a:pt x="187043" y="476105"/>
                </a:lnTo>
                <a:cubicBezTo>
                  <a:pt x="177271" y="476105"/>
                  <a:pt x="169343" y="468192"/>
                  <a:pt x="169343" y="458347"/>
                </a:cubicBezTo>
                <a:lnTo>
                  <a:pt x="169343" y="450803"/>
                </a:lnTo>
                <a:lnTo>
                  <a:pt x="30421" y="450803"/>
                </a:lnTo>
                <a:cubicBezTo>
                  <a:pt x="13644" y="450803"/>
                  <a:pt x="0" y="437185"/>
                  <a:pt x="0" y="420440"/>
                </a:cubicBezTo>
                <a:cubicBezTo>
                  <a:pt x="0" y="403602"/>
                  <a:pt x="13644" y="389984"/>
                  <a:pt x="30421" y="389984"/>
                </a:cubicBezTo>
                <a:lnTo>
                  <a:pt x="169343" y="389984"/>
                </a:lnTo>
                <a:lnTo>
                  <a:pt x="169343" y="382440"/>
                </a:lnTo>
                <a:cubicBezTo>
                  <a:pt x="169343" y="372595"/>
                  <a:pt x="177271" y="364682"/>
                  <a:pt x="187043" y="364682"/>
                </a:cubicBezTo>
                <a:close/>
                <a:moveTo>
                  <a:pt x="322185" y="182341"/>
                </a:moveTo>
                <a:lnTo>
                  <a:pt x="442671" y="182341"/>
                </a:lnTo>
                <a:cubicBezTo>
                  <a:pt x="452442" y="182341"/>
                  <a:pt x="460370" y="190254"/>
                  <a:pt x="460370" y="200099"/>
                </a:cubicBezTo>
                <a:lnTo>
                  <a:pt x="460370" y="207643"/>
                </a:lnTo>
                <a:lnTo>
                  <a:pt x="575785" y="207643"/>
                </a:lnTo>
                <a:cubicBezTo>
                  <a:pt x="592655" y="207643"/>
                  <a:pt x="606298" y="221261"/>
                  <a:pt x="606298" y="238006"/>
                </a:cubicBezTo>
                <a:cubicBezTo>
                  <a:pt x="606298" y="254844"/>
                  <a:pt x="592655" y="268369"/>
                  <a:pt x="575785" y="268369"/>
                </a:cubicBezTo>
                <a:lnTo>
                  <a:pt x="460370" y="268369"/>
                </a:lnTo>
                <a:lnTo>
                  <a:pt x="460370" y="276006"/>
                </a:lnTo>
                <a:cubicBezTo>
                  <a:pt x="460370" y="285759"/>
                  <a:pt x="452442" y="293764"/>
                  <a:pt x="442671" y="293764"/>
                </a:cubicBezTo>
                <a:lnTo>
                  <a:pt x="322185" y="293764"/>
                </a:lnTo>
                <a:cubicBezTo>
                  <a:pt x="312322" y="293764"/>
                  <a:pt x="304394" y="285759"/>
                  <a:pt x="304394" y="276006"/>
                </a:cubicBezTo>
                <a:lnTo>
                  <a:pt x="304394" y="268369"/>
                </a:lnTo>
                <a:lnTo>
                  <a:pt x="30421" y="268369"/>
                </a:lnTo>
                <a:cubicBezTo>
                  <a:pt x="13644" y="268369"/>
                  <a:pt x="0" y="254844"/>
                  <a:pt x="0" y="238006"/>
                </a:cubicBezTo>
                <a:cubicBezTo>
                  <a:pt x="0" y="221261"/>
                  <a:pt x="13644" y="207643"/>
                  <a:pt x="30421" y="207643"/>
                </a:cubicBezTo>
                <a:lnTo>
                  <a:pt x="304394" y="207643"/>
                </a:lnTo>
                <a:lnTo>
                  <a:pt x="304394" y="200099"/>
                </a:lnTo>
                <a:cubicBezTo>
                  <a:pt x="304394" y="190254"/>
                  <a:pt x="312322" y="182341"/>
                  <a:pt x="322185" y="182341"/>
                </a:cubicBezTo>
                <a:close/>
                <a:moveTo>
                  <a:pt x="109055" y="0"/>
                </a:moveTo>
                <a:lnTo>
                  <a:pt x="229540" y="0"/>
                </a:lnTo>
                <a:cubicBezTo>
                  <a:pt x="239404" y="0"/>
                  <a:pt x="247331" y="7914"/>
                  <a:pt x="247331" y="17669"/>
                </a:cubicBezTo>
                <a:lnTo>
                  <a:pt x="247331" y="25307"/>
                </a:lnTo>
                <a:lnTo>
                  <a:pt x="575785" y="25307"/>
                </a:lnTo>
                <a:cubicBezTo>
                  <a:pt x="592655" y="25307"/>
                  <a:pt x="606298" y="38927"/>
                  <a:pt x="606298" y="55676"/>
                </a:cubicBezTo>
                <a:cubicBezTo>
                  <a:pt x="606298" y="72425"/>
                  <a:pt x="592655" y="86045"/>
                  <a:pt x="575785" y="86045"/>
                </a:cubicBezTo>
                <a:lnTo>
                  <a:pt x="247331" y="86045"/>
                </a:lnTo>
                <a:lnTo>
                  <a:pt x="247331" y="93683"/>
                </a:lnTo>
                <a:cubicBezTo>
                  <a:pt x="247331" y="103438"/>
                  <a:pt x="239404" y="111352"/>
                  <a:pt x="229540" y="111352"/>
                </a:cubicBezTo>
                <a:lnTo>
                  <a:pt x="109055" y="111352"/>
                </a:lnTo>
                <a:cubicBezTo>
                  <a:pt x="99283" y="111352"/>
                  <a:pt x="91355" y="103438"/>
                  <a:pt x="91355" y="93683"/>
                </a:cubicBezTo>
                <a:lnTo>
                  <a:pt x="91355" y="86045"/>
                </a:lnTo>
                <a:lnTo>
                  <a:pt x="30421" y="86045"/>
                </a:lnTo>
                <a:cubicBezTo>
                  <a:pt x="13644" y="86045"/>
                  <a:pt x="0" y="72425"/>
                  <a:pt x="0" y="55676"/>
                </a:cubicBezTo>
                <a:cubicBezTo>
                  <a:pt x="0" y="38927"/>
                  <a:pt x="13644" y="25307"/>
                  <a:pt x="30421" y="25307"/>
                </a:cubicBezTo>
                <a:lnTo>
                  <a:pt x="91355" y="25307"/>
                </a:lnTo>
                <a:lnTo>
                  <a:pt x="91355" y="17669"/>
                </a:lnTo>
                <a:cubicBezTo>
                  <a:pt x="91355" y="7914"/>
                  <a:pt x="99283" y="0"/>
                  <a:pt x="109055" y="0"/>
                </a:cubicBezTo>
                <a:close/>
              </a:path>
            </a:pathLst>
          </a:custGeom>
          <a:solidFill>
            <a:schemeClr val="bg1"/>
          </a:solidFill>
          <a:ln>
            <a:noFill/>
          </a:ln>
        </p:spPr>
      </p:sp>
      <p:sp>
        <p:nvSpPr>
          <p:cNvPr id="45" name="menu_159761"/>
          <p:cNvSpPr>
            <a:spLocks noChangeAspect="1"/>
          </p:cNvSpPr>
          <p:nvPr/>
        </p:nvSpPr>
        <p:spPr bwMode="auto">
          <a:xfrm>
            <a:off x="9686968" y="2513887"/>
            <a:ext cx="253584" cy="253198"/>
          </a:xfrm>
          <a:custGeom>
            <a:avLst/>
            <a:gdLst>
              <a:gd name="connsiteX0" fmla="*/ 387180 w 602346"/>
              <a:gd name="connsiteY0" fmla="*/ 343654 h 601429"/>
              <a:gd name="connsiteX1" fmla="*/ 559313 w 602346"/>
              <a:gd name="connsiteY1" fmla="*/ 343654 h 601429"/>
              <a:gd name="connsiteX2" fmla="*/ 602346 w 602346"/>
              <a:gd name="connsiteY2" fmla="*/ 386617 h 601429"/>
              <a:gd name="connsiteX3" fmla="*/ 602346 w 602346"/>
              <a:gd name="connsiteY3" fmla="*/ 558467 h 601429"/>
              <a:gd name="connsiteX4" fmla="*/ 559313 w 602346"/>
              <a:gd name="connsiteY4" fmla="*/ 601429 h 601429"/>
              <a:gd name="connsiteX5" fmla="*/ 387180 w 602346"/>
              <a:gd name="connsiteY5" fmla="*/ 601429 h 601429"/>
              <a:gd name="connsiteX6" fmla="*/ 344147 w 602346"/>
              <a:gd name="connsiteY6" fmla="*/ 558467 h 601429"/>
              <a:gd name="connsiteX7" fmla="*/ 344147 w 602346"/>
              <a:gd name="connsiteY7" fmla="*/ 386617 h 601429"/>
              <a:gd name="connsiteX8" fmla="*/ 387180 w 602346"/>
              <a:gd name="connsiteY8" fmla="*/ 343654 h 601429"/>
              <a:gd name="connsiteX9" fmla="*/ 43021 w 602346"/>
              <a:gd name="connsiteY9" fmla="*/ 343654 h 601429"/>
              <a:gd name="connsiteX10" fmla="*/ 215107 w 602346"/>
              <a:gd name="connsiteY10" fmla="*/ 343654 h 601429"/>
              <a:gd name="connsiteX11" fmla="*/ 258128 w 602346"/>
              <a:gd name="connsiteY11" fmla="*/ 386617 h 601429"/>
              <a:gd name="connsiteX12" fmla="*/ 258128 w 602346"/>
              <a:gd name="connsiteY12" fmla="*/ 558467 h 601429"/>
              <a:gd name="connsiteX13" fmla="*/ 215107 w 602346"/>
              <a:gd name="connsiteY13" fmla="*/ 601429 h 601429"/>
              <a:gd name="connsiteX14" fmla="*/ 43021 w 602346"/>
              <a:gd name="connsiteY14" fmla="*/ 601429 h 601429"/>
              <a:gd name="connsiteX15" fmla="*/ 0 w 602346"/>
              <a:gd name="connsiteY15" fmla="*/ 558467 h 601429"/>
              <a:gd name="connsiteX16" fmla="*/ 0 w 602346"/>
              <a:gd name="connsiteY16" fmla="*/ 386617 h 601429"/>
              <a:gd name="connsiteX17" fmla="*/ 43021 w 602346"/>
              <a:gd name="connsiteY17" fmla="*/ 343654 h 601429"/>
              <a:gd name="connsiteX18" fmla="*/ 387180 w 602346"/>
              <a:gd name="connsiteY18" fmla="*/ 0 h 601429"/>
              <a:gd name="connsiteX19" fmla="*/ 559313 w 602346"/>
              <a:gd name="connsiteY19" fmla="*/ 0 h 601429"/>
              <a:gd name="connsiteX20" fmla="*/ 602346 w 602346"/>
              <a:gd name="connsiteY20" fmla="*/ 42963 h 601429"/>
              <a:gd name="connsiteX21" fmla="*/ 602346 w 602346"/>
              <a:gd name="connsiteY21" fmla="*/ 214813 h 601429"/>
              <a:gd name="connsiteX22" fmla="*/ 559313 w 602346"/>
              <a:gd name="connsiteY22" fmla="*/ 257775 h 601429"/>
              <a:gd name="connsiteX23" fmla="*/ 387180 w 602346"/>
              <a:gd name="connsiteY23" fmla="*/ 257775 h 601429"/>
              <a:gd name="connsiteX24" fmla="*/ 344147 w 602346"/>
              <a:gd name="connsiteY24" fmla="*/ 214813 h 601429"/>
              <a:gd name="connsiteX25" fmla="*/ 344147 w 602346"/>
              <a:gd name="connsiteY25" fmla="*/ 42963 h 601429"/>
              <a:gd name="connsiteX26" fmla="*/ 387180 w 602346"/>
              <a:gd name="connsiteY26" fmla="*/ 0 h 601429"/>
              <a:gd name="connsiteX27" fmla="*/ 43021 w 602346"/>
              <a:gd name="connsiteY27" fmla="*/ 0 h 601429"/>
              <a:gd name="connsiteX28" fmla="*/ 215107 w 602346"/>
              <a:gd name="connsiteY28" fmla="*/ 0 h 601429"/>
              <a:gd name="connsiteX29" fmla="*/ 258128 w 602346"/>
              <a:gd name="connsiteY29" fmla="*/ 42963 h 601429"/>
              <a:gd name="connsiteX30" fmla="*/ 258128 w 602346"/>
              <a:gd name="connsiteY30" fmla="*/ 214813 h 601429"/>
              <a:gd name="connsiteX31" fmla="*/ 215107 w 602346"/>
              <a:gd name="connsiteY31" fmla="*/ 257775 h 601429"/>
              <a:gd name="connsiteX32" fmla="*/ 43021 w 602346"/>
              <a:gd name="connsiteY32" fmla="*/ 257775 h 601429"/>
              <a:gd name="connsiteX33" fmla="*/ 0 w 602346"/>
              <a:gd name="connsiteY33" fmla="*/ 214813 h 601429"/>
              <a:gd name="connsiteX34" fmla="*/ 0 w 602346"/>
              <a:gd name="connsiteY34" fmla="*/ 42963 h 601429"/>
              <a:gd name="connsiteX35" fmla="*/ 43021 w 602346"/>
              <a:gd name="connsiteY35" fmla="*/ 0 h 60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2346" h="601429">
                <a:moveTo>
                  <a:pt x="387180" y="343654"/>
                </a:moveTo>
                <a:lnTo>
                  <a:pt x="559313" y="343654"/>
                </a:lnTo>
                <a:cubicBezTo>
                  <a:pt x="582981" y="343654"/>
                  <a:pt x="602346" y="362987"/>
                  <a:pt x="602346" y="386617"/>
                </a:cubicBezTo>
                <a:lnTo>
                  <a:pt x="602346" y="558467"/>
                </a:lnTo>
                <a:cubicBezTo>
                  <a:pt x="602346" y="582096"/>
                  <a:pt x="582981" y="601429"/>
                  <a:pt x="559313" y="601429"/>
                </a:cubicBezTo>
                <a:lnTo>
                  <a:pt x="387180" y="601429"/>
                </a:lnTo>
                <a:cubicBezTo>
                  <a:pt x="363512" y="601429"/>
                  <a:pt x="344147" y="582096"/>
                  <a:pt x="344147" y="558467"/>
                </a:cubicBezTo>
                <a:lnTo>
                  <a:pt x="344147" y="386617"/>
                </a:lnTo>
                <a:cubicBezTo>
                  <a:pt x="344147" y="362987"/>
                  <a:pt x="363512" y="343654"/>
                  <a:pt x="387180" y="343654"/>
                </a:cubicBezTo>
                <a:close/>
                <a:moveTo>
                  <a:pt x="43021" y="343654"/>
                </a:moveTo>
                <a:lnTo>
                  <a:pt x="215107" y="343654"/>
                </a:lnTo>
                <a:cubicBezTo>
                  <a:pt x="238768" y="343654"/>
                  <a:pt x="258128" y="362987"/>
                  <a:pt x="258128" y="386617"/>
                </a:cubicBezTo>
                <a:lnTo>
                  <a:pt x="258128" y="558467"/>
                </a:lnTo>
                <a:cubicBezTo>
                  <a:pt x="258128" y="582096"/>
                  <a:pt x="238768" y="601429"/>
                  <a:pt x="215107" y="601429"/>
                </a:cubicBezTo>
                <a:lnTo>
                  <a:pt x="43021" y="601429"/>
                </a:lnTo>
                <a:cubicBezTo>
                  <a:pt x="19360" y="601429"/>
                  <a:pt x="0" y="582096"/>
                  <a:pt x="0" y="558467"/>
                </a:cubicBezTo>
                <a:lnTo>
                  <a:pt x="0" y="386617"/>
                </a:lnTo>
                <a:cubicBezTo>
                  <a:pt x="0" y="362987"/>
                  <a:pt x="19360" y="343654"/>
                  <a:pt x="43021" y="343654"/>
                </a:cubicBezTo>
                <a:close/>
                <a:moveTo>
                  <a:pt x="387180" y="0"/>
                </a:moveTo>
                <a:lnTo>
                  <a:pt x="559313" y="0"/>
                </a:lnTo>
                <a:cubicBezTo>
                  <a:pt x="582981" y="0"/>
                  <a:pt x="602346" y="19333"/>
                  <a:pt x="602346" y="42963"/>
                </a:cubicBezTo>
                <a:lnTo>
                  <a:pt x="602346" y="214813"/>
                </a:lnTo>
                <a:cubicBezTo>
                  <a:pt x="602346" y="238442"/>
                  <a:pt x="582981" y="257775"/>
                  <a:pt x="559313" y="257775"/>
                </a:cubicBezTo>
                <a:lnTo>
                  <a:pt x="387180" y="257775"/>
                </a:lnTo>
                <a:cubicBezTo>
                  <a:pt x="363512" y="257775"/>
                  <a:pt x="344147" y="238442"/>
                  <a:pt x="344147" y="214813"/>
                </a:cubicBezTo>
                <a:lnTo>
                  <a:pt x="344147" y="42963"/>
                </a:lnTo>
                <a:cubicBezTo>
                  <a:pt x="344147" y="19333"/>
                  <a:pt x="363512" y="0"/>
                  <a:pt x="387180" y="0"/>
                </a:cubicBezTo>
                <a:close/>
                <a:moveTo>
                  <a:pt x="43021" y="0"/>
                </a:moveTo>
                <a:lnTo>
                  <a:pt x="215107" y="0"/>
                </a:lnTo>
                <a:cubicBezTo>
                  <a:pt x="238768" y="0"/>
                  <a:pt x="258128" y="19333"/>
                  <a:pt x="258128" y="42963"/>
                </a:cubicBezTo>
                <a:lnTo>
                  <a:pt x="258128" y="214813"/>
                </a:lnTo>
                <a:cubicBezTo>
                  <a:pt x="258128" y="238442"/>
                  <a:pt x="238768" y="257775"/>
                  <a:pt x="215107" y="257775"/>
                </a:cubicBezTo>
                <a:lnTo>
                  <a:pt x="43021" y="257775"/>
                </a:lnTo>
                <a:cubicBezTo>
                  <a:pt x="19360" y="257775"/>
                  <a:pt x="0" y="238442"/>
                  <a:pt x="0" y="214813"/>
                </a:cubicBezTo>
                <a:lnTo>
                  <a:pt x="0" y="42963"/>
                </a:lnTo>
                <a:cubicBezTo>
                  <a:pt x="0" y="19333"/>
                  <a:pt x="19360" y="0"/>
                  <a:pt x="43021" y="0"/>
                </a:cubicBezTo>
                <a:close/>
              </a:path>
            </a:pathLst>
          </a:custGeom>
          <a:solidFill>
            <a:schemeClr val="bg1"/>
          </a:solidFill>
          <a:ln>
            <a:noFill/>
          </a:ln>
        </p:spPr>
        <p:txBody>
          <a:bodyPr/>
          <a:lstStyle/>
          <a:p>
            <a:endParaRPr lang="zh-CN" altLang="en-US"/>
          </a:p>
        </p:txBody>
      </p:sp>
      <p:sp>
        <p:nvSpPr>
          <p:cNvPr id="72" name="椭圆 71"/>
          <p:cNvSpPr/>
          <p:nvPr/>
        </p:nvSpPr>
        <p:spPr>
          <a:xfrm>
            <a:off x="8446119" y="4021365"/>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nvSpPr>
        <p:spPr>
          <a:xfrm>
            <a:off x="7970675" y="4447927"/>
            <a:ext cx="1868069" cy="432001"/>
          </a:xfrm>
          <a:prstGeom prst="rect">
            <a:avLst/>
          </a:prstGeom>
          <a:noFill/>
        </p:spPr>
        <p:txBody>
          <a:bodyPr wrap="square" lIns="0" tIns="0" rIns="0" bIns="0" rtlCol="0">
            <a:noAutofit/>
          </a:bodyPr>
          <a:lstStyle/>
          <a:p>
            <a:pPr algn="ctr">
              <a:lnSpc>
                <a:spcPct val="150000"/>
              </a:lnSpc>
            </a:pPr>
            <a:r>
              <a:rPr lang="zh-CN" altLang="en-US" sz="1600" spc="100" dirty="0">
                <a:solidFill>
                  <a:schemeClr val="tx1">
                    <a:lumMod val="65000"/>
                    <a:lumOff val="35000"/>
                  </a:schemeClr>
                </a:solidFill>
              </a:rPr>
              <a:t>静态数据脱敏</a:t>
            </a:r>
            <a:r>
              <a:rPr lang="en-US" altLang="zh-CN" sz="1600" spc="100" dirty="0">
                <a:solidFill>
                  <a:schemeClr val="tx1">
                    <a:lumMod val="65000"/>
                    <a:lumOff val="35000"/>
                  </a:schemeClr>
                </a:solidFill>
              </a:rPr>
              <a:t>(</a:t>
            </a:r>
            <a:r>
              <a:rPr lang="en-US" altLang="zh-CN" sz="1600" b="0" i="0" dirty="0">
                <a:solidFill>
                  <a:srgbClr val="000000"/>
                </a:solidFill>
                <a:effectLst/>
                <a:latin typeface="宋体" panose="02010600030101010101" pitchFamily="2" charset="-122"/>
                <a:ea typeface="宋体" panose="02010600030101010101" pitchFamily="2" charset="-122"/>
              </a:rPr>
              <a:t>SDM</a:t>
            </a:r>
            <a:r>
              <a:rPr lang="zh-CN" altLang="en-US" sz="1600" b="0" i="0" dirty="0">
                <a:solidFill>
                  <a:srgbClr val="000000"/>
                </a:solidFill>
                <a:effectLst/>
                <a:latin typeface="宋体" panose="02010600030101010101" pitchFamily="2" charset="-122"/>
                <a:ea typeface="宋体" panose="02010600030101010101" pitchFamily="2" charset="-122"/>
              </a:rPr>
              <a:t>）</a:t>
            </a:r>
            <a:endParaRPr lang="en-US" altLang="zh-CN" sz="1600" b="0" i="0" dirty="0">
              <a:solidFill>
                <a:srgbClr val="000000"/>
              </a:solidFill>
              <a:effectLst/>
              <a:latin typeface="宋体" panose="02010600030101010101" pitchFamily="2" charset="-122"/>
              <a:ea typeface="宋体" panose="02010600030101010101" pitchFamily="2" charset="-122"/>
            </a:endParaRPr>
          </a:p>
          <a:p>
            <a:pPr algn="ctr">
              <a:lnSpc>
                <a:spcPct val="150000"/>
              </a:lnSpc>
            </a:pPr>
            <a:r>
              <a:rPr lang="zh-CN" altLang="en-US" sz="1200" b="0" i="0" dirty="0">
                <a:effectLst/>
                <a:latin typeface="宋体" panose="02010600030101010101" pitchFamily="2" charset="-122"/>
                <a:ea typeface="宋体" panose="02010600030101010101" pitchFamily="2" charset="-122"/>
              </a:rPr>
              <a:t>非生产环境</a:t>
            </a:r>
            <a:endParaRPr lang="en-US" altLang="zh-CN" sz="1200" b="0" i="0" dirty="0">
              <a:effectLst/>
              <a:latin typeface="宋体" panose="02010600030101010101" pitchFamily="2" charset="-122"/>
              <a:ea typeface="宋体" panose="02010600030101010101" pitchFamily="2" charset="-122"/>
            </a:endParaRPr>
          </a:p>
          <a:p>
            <a:pPr algn="ctr">
              <a:lnSpc>
                <a:spcPct val="150000"/>
              </a:lnSpc>
            </a:pPr>
            <a:r>
              <a:rPr lang="zh-CN" altLang="en-US" sz="1200" spc="100" dirty="0">
                <a:latin typeface="宋体" panose="02010600030101010101" pitchFamily="2" charset="-122"/>
                <a:ea typeface="宋体" panose="02010600030101010101" pitchFamily="2" charset="-122"/>
              </a:rPr>
              <a:t>解决测试、开发库需要排查问题或进行数据分析，但又不能将敏感数据存储于非生产环境的问题。</a:t>
            </a:r>
            <a:endParaRPr lang="en-US" altLang="zh-CN" sz="1200" spc="100" dirty="0">
              <a:latin typeface="宋体" panose="02010600030101010101" pitchFamily="2" charset="-122"/>
              <a:ea typeface="宋体" panose="02010600030101010101" pitchFamily="2" charset="-122"/>
            </a:endParaRPr>
          </a:p>
        </p:txBody>
      </p:sp>
      <p:sp>
        <p:nvSpPr>
          <p:cNvPr id="74" name="椭圆 73"/>
          <p:cNvSpPr/>
          <p:nvPr/>
        </p:nvSpPr>
        <p:spPr>
          <a:xfrm>
            <a:off x="10738935" y="4038565"/>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p:cNvSpPr txBox="1"/>
          <p:nvPr/>
        </p:nvSpPr>
        <p:spPr>
          <a:xfrm>
            <a:off x="10047180" y="4465126"/>
            <a:ext cx="1868069" cy="504396"/>
          </a:xfrm>
          <a:prstGeom prst="rect">
            <a:avLst/>
          </a:prstGeom>
          <a:noFill/>
        </p:spPr>
        <p:txBody>
          <a:bodyPr wrap="square" lIns="0" tIns="0" rIns="0" bIns="0" rtlCol="0">
            <a:noAutofit/>
          </a:bodyPr>
          <a:lstStyle/>
          <a:p>
            <a:pPr algn="ctr">
              <a:lnSpc>
                <a:spcPct val="150000"/>
              </a:lnSpc>
            </a:pPr>
            <a:r>
              <a:rPr lang="zh-CN" altLang="en-US" sz="1600" b="0" i="0" dirty="0">
                <a:solidFill>
                  <a:srgbClr val="000000"/>
                </a:solidFill>
                <a:effectLst/>
                <a:latin typeface="宋体" panose="02010600030101010101" pitchFamily="2" charset="-122"/>
                <a:ea typeface="宋体" panose="02010600030101010101" pitchFamily="2" charset="-122"/>
              </a:rPr>
              <a:t>动态数据脱敏（</a:t>
            </a:r>
            <a:r>
              <a:rPr lang="en-US" altLang="zh-CN" sz="1600" b="0" i="0" dirty="0">
                <a:solidFill>
                  <a:srgbClr val="000000"/>
                </a:solidFill>
                <a:effectLst/>
                <a:latin typeface="宋体" panose="02010600030101010101" pitchFamily="2" charset="-122"/>
                <a:ea typeface="宋体" panose="02010600030101010101" pitchFamily="2" charset="-122"/>
              </a:rPr>
              <a:t>DDM</a:t>
            </a:r>
            <a:r>
              <a:rPr lang="zh-CN" altLang="en-US" sz="1600" b="0" i="0" dirty="0">
                <a:solidFill>
                  <a:srgbClr val="000000"/>
                </a:solidFill>
                <a:effectLst/>
                <a:latin typeface="宋体" panose="02010600030101010101" pitchFamily="2" charset="-122"/>
                <a:ea typeface="宋体" panose="02010600030101010101" pitchFamily="2" charset="-122"/>
              </a:rPr>
              <a:t>）</a:t>
            </a:r>
            <a:endParaRPr lang="en-US" altLang="zh-CN" sz="1600" b="0" i="0" dirty="0">
              <a:solidFill>
                <a:srgbClr val="000000"/>
              </a:solidFill>
              <a:effectLst/>
              <a:latin typeface="宋体" panose="02010600030101010101" pitchFamily="2" charset="-122"/>
              <a:ea typeface="宋体" panose="02010600030101010101" pitchFamily="2" charset="-122"/>
            </a:endParaRPr>
          </a:p>
          <a:p>
            <a:pPr algn="ctr">
              <a:lnSpc>
                <a:spcPct val="150000"/>
              </a:lnSpc>
            </a:pPr>
            <a:r>
              <a:rPr lang="zh-CN" altLang="en-US" sz="1200" spc="100" dirty="0">
                <a:latin typeface="宋体" panose="02010600030101010101" pitchFamily="2" charset="-122"/>
                <a:ea typeface="宋体" panose="02010600030101010101" pitchFamily="2" charset="-122"/>
              </a:rPr>
              <a:t>生产环境</a:t>
            </a:r>
            <a:endParaRPr lang="en-US" altLang="zh-CN" sz="1200" spc="100" dirty="0">
              <a:latin typeface="宋体" panose="02010600030101010101" pitchFamily="2" charset="-122"/>
              <a:ea typeface="宋体" panose="02010600030101010101" pitchFamily="2" charset="-122"/>
            </a:endParaRPr>
          </a:p>
          <a:p>
            <a:pPr algn="ctr">
              <a:lnSpc>
                <a:spcPct val="150000"/>
              </a:lnSpc>
            </a:pPr>
            <a:r>
              <a:rPr lang="zh-CN" altLang="en-US" sz="1200" spc="100" dirty="0">
                <a:latin typeface="宋体" panose="02010600030101010101" pitchFamily="2" charset="-122"/>
                <a:ea typeface="宋体" panose="02010600030101010101" pitchFamily="2" charset="-122"/>
              </a:rPr>
              <a:t>在访问敏感数据当时进行脱敏，用来解决对同一敏感数据读取时需要进行不同级别脱敏的问题。</a:t>
            </a:r>
            <a:endParaRPr lang="en-US" altLang="zh-CN" sz="1200" spc="100" dirty="0">
              <a:latin typeface="宋体" panose="02010600030101010101" pitchFamily="2" charset="-122"/>
              <a:ea typeface="宋体" panose="02010600030101010101" pitchFamily="2" charset="-122"/>
            </a:endParaRPr>
          </a:p>
        </p:txBody>
      </p:sp>
      <p:sp>
        <p:nvSpPr>
          <p:cNvPr id="76" name="右大括号 75"/>
          <p:cNvSpPr/>
          <p:nvPr/>
        </p:nvSpPr>
        <p:spPr>
          <a:xfrm rot="16200000">
            <a:off x="9616295" y="2622514"/>
            <a:ext cx="369332" cy="2303283"/>
          </a:xfrm>
          <a:prstGeom prst="rightBrace">
            <a:avLst>
              <a:gd name="adj1" fmla="val 50000"/>
              <a:gd name="adj2"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7" name="椭圆 76"/>
          <p:cNvSpPr/>
          <p:nvPr/>
        </p:nvSpPr>
        <p:spPr>
          <a:xfrm>
            <a:off x="4795342" y="3931608"/>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nvSpPr>
        <p:spPr>
          <a:xfrm>
            <a:off x="4252902" y="4447928"/>
            <a:ext cx="1491280" cy="432001"/>
          </a:xfrm>
          <a:prstGeom prst="rect">
            <a:avLst/>
          </a:prstGeom>
          <a:noFill/>
        </p:spPr>
        <p:txBody>
          <a:bodyPr wrap="square" lIns="0" tIns="0" rIns="0" bIns="0" rtlCol="0">
            <a:noAutofit/>
          </a:bodyPr>
          <a:lstStyle/>
          <a:p>
            <a:pPr algn="ctr">
              <a:lnSpc>
                <a:spcPct val="150000"/>
              </a:lnSpc>
            </a:pPr>
            <a:r>
              <a:rPr lang="zh-CN" altLang="en-US" sz="1600" spc="100" dirty="0">
                <a:solidFill>
                  <a:schemeClr val="tx1">
                    <a:lumMod val="65000"/>
                    <a:lumOff val="35000"/>
                  </a:schemeClr>
                </a:solidFill>
              </a:rPr>
              <a:t>生产环境</a:t>
            </a:r>
            <a:endParaRPr lang="en-US" altLang="zh-CN" sz="1600" spc="100" dirty="0">
              <a:solidFill>
                <a:schemeClr val="tx1">
                  <a:lumMod val="65000"/>
                  <a:lumOff val="35000"/>
                </a:schemeClr>
              </a:solidFill>
            </a:endParaRPr>
          </a:p>
        </p:txBody>
      </p:sp>
      <p:sp>
        <p:nvSpPr>
          <p:cNvPr id="79" name="椭圆 78"/>
          <p:cNvSpPr/>
          <p:nvPr/>
        </p:nvSpPr>
        <p:spPr>
          <a:xfrm>
            <a:off x="6902079" y="3931608"/>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6329407" y="4447927"/>
            <a:ext cx="1491280" cy="504396"/>
          </a:xfrm>
          <a:prstGeom prst="rect">
            <a:avLst/>
          </a:prstGeom>
          <a:noFill/>
        </p:spPr>
        <p:txBody>
          <a:bodyPr wrap="square" lIns="0" tIns="0" rIns="0" bIns="0" rtlCol="0">
            <a:noAutofit/>
          </a:bodyPr>
          <a:lstStyle/>
          <a:p>
            <a:pPr algn="ctr">
              <a:lnSpc>
                <a:spcPct val="150000"/>
              </a:lnSpc>
            </a:pPr>
            <a:r>
              <a:rPr lang="zh-CN" altLang="en-US" sz="1600" spc="100" dirty="0">
                <a:solidFill>
                  <a:schemeClr val="tx1">
                    <a:lumMod val="65000"/>
                    <a:lumOff val="35000"/>
                  </a:schemeClr>
                </a:solidFill>
              </a:rPr>
              <a:t>非生产环境：</a:t>
            </a:r>
            <a:endParaRPr lang="en-US" altLang="zh-CN" sz="1600" spc="100" dirty="0">
              <a:solidFill>
                <a:schemeClr val="tx1">
                  <a:lumMod val="65000"/>
                  <a:lumOff val="35000"/>
                </a:schemeClr>
              </a:solidFill>
            </a:endParaRPr>
          </a:p>
          <a:p>
            <a:pPr algn="ctr">
              <a:lnSpc>
                <a:spcPct val="150000"/>
              </a:lnSpc>
            </a:pPr>
            <a:r>
              <a:rPr lang="zh-CN" altLang="en-US" sz="1200" spc="100" dirty="0">
                <a:latin typeface="宋体" panose="02010600030101010101" pitchFamily="2" charset="-122"/>
                <a:ea typeface="宋体" panose="02010600030101010101" pitchFamily="2" charset="-122"/>
              </a:rPr>
              <a:t>开发、测试、外包、数据分析等</a:t>
            </a:r>
            <a:endParaRPr lang="zh-CN" altLang="en-US" sz="1200" spc="100" dirty="0">
              <a:latin typeface="宋体" panose="02010600030101010101" pitchFamily="2" charset="-122"/>
              <a:ea typeface="宋体" panose="02010600030101010101" pitchFamily="2" charset="-122"/>
            </a:endParaRPr>
          </a:p>
          <a:p>
            <a:pPr algn="ctr">
              <a:lnSpc>
                <a:spcPct val="150000"/>
              </a:lnSpc>
            </a:pPr>
            <a:endParaRPr lang="en-US" altLang="zh-CN" sz="1600" spc="100" dirty="0">
              <a:solidFill>
                <a:schemeClr val="tx1">
                  <a:lumMod val="65000"/>
                  <a:lumOff val="35000"/>
                </a:schemeClr>
              </a:solidFill>
            </a:endParaRPr>
          </a:p>
        </p:txBody>
      </p:sp>
      <p:sp>
        <p:nvSpPr>
          <p:cNvPr id="81" name="右大括号 80"/>
          <p:cNvSpPr/>
          <p:nvPr/>
        </p:nvSpPr>
        <p:spPr>
          <a:xfrm rot="16200000">
            <a:off x="5880783" y="2578617"/>
            <a:ext cx="369332" cy="2073162"/>
          </a:xfrm>
          <a:prstGeom prst="rightBrace">
            <a:avLst>
              <a:gd name="adj1" fmla="val 50000"/>
              <a:gd name="adj2"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6" name="右大括号 45"/>
          <p:cNvSpPr/>
          <p:nvPr/>
        </p:nvSpPr>
        <p:spPr>
          <a:xfrm rot="16200000">
            <a:off x="3043222" y="4357718"/>
            <a:ext cx="369332" cy="1411466"/>
          </a:xfrm>
          <a:prstGeom prst="rightBrace">
            <a:avLst>
              <a:gd name="adj1" fmla="val 50000"/>
              <a:gd name="adj2"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7" name="文本框 46"/>
          <p:cNvSpPr txBox="1"/>
          <p:nvPr/>
        </p:nvSpPr>
        <p:spPr>
          <a:xfrm>
            <a:off x="2115058" y="5260112"/>
            <a:ext cx="995379" cy="432001"/>
          </a:xfrm>
          <a:prstGeom prst="rect">
            <a:avLst/>
          </a:prstGeom>
          <a:noFill/>
        </p:spPr>
        <p:txBody>
          <a:bodyPr wrap="square" lIns="0" tIns="0" rIns="0" bIns="0" rtlCol="0">
            <a:noAutofit/>
          </a:bodyPr>
          <a:lstStyle/>
          <a:p>
            <a:pPr algn="ctr">
              <a:lnSpc>
                <a:spcPct val="150000"/>
              </a:lnSpc>
            </a:pPr>
            <a:r>
              <a:rPr lang="zh-CN" altLang="en-US" sz="1200" spc="100" dirty="0">
                <a:latin typeface="宋体" panose="02010600030101010101" pitchFamily="2" charset="-122"/>
                <a:ea typeface="宋体" panose="02010600030101010101" pitchFamily="2" charset="-122"/>
              </a:rPr>
              <a:t>替换算法</a:t>
            </a:r>
            <a:endParaRPr lang="en-US" altLang="zh-CN" sz="1200" spc="100" dirty="0">
              <a:latin typeface="宋体" panose="02010600030101010101" pitchFamily="2" charset="-122"/>
              <a:ea typeface="宋体" panose="02010600030101010101" pitchFamily="2" charset="-122"/>
            </a:endParaRPr>
          </a:p>
        </p:txBody>
      </p:sp>
      <p:sp>
        <p:nvSpPr>
          <p:cNvPr id="48" name="文本框 47"/>
          <p:cNvSpPr txBox="1"/>
          <p:nvPr/>
        </p:nvSpPr>
        <p:spPr>
          <a:xfrm>
            <a:off x="3358387" y="5253393"/>
            <a:ext cx="995379" cy="432001"/>
          </a:xfrm>
          <a:prstGeom prst="rect">
            <a:avLst/>
          </a:prstGeom>
          <a:noFill/>
        </p:spPr>
        <p:txBody>
          <a:bodyPr wrap="square" lIns="0" tIns="0" rIns="0" bIns="0" rtlCol="0">
            <a:noAutofit/>
          </a:bodyPr>
          <a:lstStyle/>
          <a:p>
            <a:pPr algn="ctr">
              <a:lnSpc>
                <a:spcPct val="150000"/>
              </a:lnSpc>
            </a:pPr>
            <a:r>
              <a:rPr lang="zh-CN" altLang="en-US" sz="1200" spc="100" dirty="0">
                <a:latin typeface="宋体" panose="02010600030101010101" pitchFamily="2" charset="-122"/>
                <a:ea typeface="宋体" panose="02010600030101010101" pitchFamily="2" charset="-122"/>
              </a:rPr>
              <a:t>生成算法</a:t>
            </a:r>
            <a:endParaRPr lang="en-US" altLang="zh-CN" sz="1200" spc="100" dirty="0">
              <a:latin typeface="宋体" panose="02010600030101010101" pitchFamily="2" charset="-122"/>
              <a:ea typeface="宋体" panose="02010600030101010101" pitchFamily="2" charset="-122"/>
            </a:endParaRPr>
          </a:p>
        </p:txBody>
      </p:sp>
    </p:spTree>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5567"/>
            <a:ext cx="8048203" cy="480131"/>
          </a:xfrm>
        </p:spPr>
        <p:txBody>
          <a:bodyPr/>
          <a:lstStyle/>
          <a:p>
            <a:r>
              <a:rPr lang="zh-CN" altLang="en-US" dirty="0"/>
              <a:t>信息脱敏</a:t>
            </a:r>
            <a:r>
              <a:rPr lang="en-US" altLang="zh-CN" dirty="0"/>
              <a:t>-</a:t>
            </a:r>
            <a:r>
              <a:rPr lang="zh-CN" altLang="en-US" dirty="0"/>
              <a:t>理论模型</a:t>
            </a:r>
            <a:endParaRPr lang="zh-CN" altLang="en-US" dirty="0"/>
          </a:p>
        </p:txBody>
      </p:sp>
      <p:grpSp>
        <p:nvGrpSpPr>
          <p:cNvPr id="6" name="组合 5"/>
          <p:cNvGrpSpPr/>
          <p:nvPr/>
        </p:nvGrpSpPr>
        <p:grpSpPr>
          <a:xfrm>
            <a:off x="2644943" y="1309032"/>
            <a:ext cx="5101181" cy="992733"/>
            <a:chOff x="2644943" y="1309032"/>
            <a:chExt cx="5101181" cy="992733"/>
          </a:xfrm>
        </p:grpSpPr>
        <p:sp>
          <p:nvSpPr>
            <p:cNvPr id="3" name="矩形 2"/>
            <p:cNvSpPr/>
            <p:nvPr/>
          </p:nvSpPr>
          <p:spPr>
            <a:xfrm>
              <a:off x="2644943" y="1309032"/>
              <a:ext cx="5101181" cy="992733"/>
            </a:xfrm>
            <a:prstGeom prst="rect">
              <a:avLst/>
            </a:prstGeom>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2" name="椭圆 41"/>
            <p:cNvSpPr/>
            <p:nvPr/>
          </p:nvSpPr>
          <p:spPr>
            <a:xfrm>
              <a:off x="2862399" y="1435642"/>
              <a:ext cx="742650" cy="756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4" name="文本框 3"/>
            <p:cNvSpPr txBox="1"/>
            <p:nvPr/>
          </p:nvSpPr>
          <p:spPr>
            <a:xfrm>
              <a:off x="3822504" y="1541758"/>
              <a:ext cx="3689131" cy="461665"/>
            </a:xfrm>
            <a:prstGeom prst="rect">
              <a:avLst/>
            </a:prstGeom>
            <a:noFill/>
          </p:spPr>
          <p:txBody>
            <a:bodyPr wrap="square" rtlCol="0">
              <a:spAutoFit/>
            </a:bodyPr>
            <a:lstStyle/>
            <a:p>
              <a:r>
                <a:rPr lang="zh-CN" altLang="en-US" sz="2400" dirty="0"/>
                <a:t>基于匿名的信息脱敏技术</a:t>
              </a:r>
              <a:endParaRPr lang="zh-CN" altLang="en-US" sz="2400" dirty="0"/>
            </a:p>
          </p:txBody>
        </p:sp>
      </p:grpSp>
      <p:grpSp>
        <p:nvGrpSpPr>
          <p:cNvPr id="61" name="组合 60"/>
          <p:cNvGrpSpPr/>
          <p:nvPr/>
        </p:nvGrpSpPr>
        <p:grpSpPr>
          <a:xfrm>
            <a:off x="2862399" y="2499789"/>
            <a:ext cx="5101181" cy="992733"/>
            <a:chOff x="2644943" y="1309032"/>
            <a:chExt cx="5101181" cy="992733"/>
          </a:xfrm>
        </p:grpSpPr>
        <p:sp>
          <p:nvSpPr>
            <p:cNvPr id="62" name="矩形 61"/>
            <p:cNvSpPr/>
            <p:nvPr/>
          </p:nvSpPr>
          <p:spPr>
            <a:xfrm>
              <a:off x="2644943" y="1309032"/>
              <a:ext cx="5101181" cy="992733"/>
            </a:xfrm>
            <a:prstGeom prst="rect">
              <a:avLst/>
            </a:prstGeom>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3" name="椭圆 62"/>
            <p:cNvSpPr/>
            <p:nvPr/>
          </p:nvSpPr>
          <p:spPr>
            <a:xfrm>
              <a:off x="2862399" y="1435642"/>
              <a:ext cx="742650" cy="756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64" name="文本框 63"/>
            <p:cNvSpPr txBox="1"/>
            <p:nvPr/>
          </p:nvSpPr>
          <p:spPr>
            <a:xfrm>
              <a:off x="3822504" y="1541758"/>
              <a:ext cx="3689131" cy="461665"/>
            </a:xfrm>
            <a:prstGeom prst="rect">
              <a:avLst/>
            </a:prstGeom>
            <a:noFill/>
          </p:spPr>
          <p:txBody>
            <a:bodyPr wrap="square" rtlCol="0">
              <a:spAutoFit/>
            </a:bodyPr>
            <a:lstStyle/>
            <a:p>
              <a:r>
                <a:rPr lang="zh-CN" altLang="en-US" sz="2400" dirty="0"/>
                <a:t>基于加密的信息脱敏技术</a:t>
              </a:r>
              <a:endParaRPr lang="zh-CN" altLang="en-US" sz="2400" dirty="0"/>
            </a:p>
          </p:txBody>
        </p:sp>
      </p:grpSp>
      <p:grpSp>
        <p:nvGrpSpPr>
          <p:cNvPr id="65" name="组合 64"/>
          <p:cNvGrpSpPr/>
          <p:nvPr/>
        </p:nvGrpSpPr>
        <p:grpSpPr>
          <a:xfrm>
            <a:off x="3301407" y="4881303"/>
            <a:ext cx="5101181" cy="992733"/>
            <a:chOff x="2644943" y="1309032"/>
            <a:chExt cx="5101181" cy="992733"/>
          </a:xfrm>
        </p:grpSpPr>
        <p:sp>
          <p:nvSpPr>
            <p:cNvPr id="66" name="矩形 65"/>
            <p:cNvSpPr/>
            <p:nvPr/>
          </p:nvSpPr>
          <p:spPr>
            <a:xfrm>
              <a:off x="2644943" y="1309032"/>
              <a:ext cx="5101181" cy="992733"/>
            </a:xfrm>
            <a:prstGeom prst="rect">
              <a:avLst/>
            </a:prstGeom>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7" name="椭圆 66"/>
            <p:cNvSpPr/>
            <p:nvPr/>
          </p:nvSpPr>
          <p:spPr>
            <a:xfrm>
              <a:off x="2862399" y="1435642"/>
              <a:ext cx="742650" cy="756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68" name="文本框 67"/>
            <p:cNvSpPr txBox="1"/>
            <p:nvPr/>
          </p:nvSpPr>
          <p:spPr>
            <a:xfrm>
              <a:off x="3822504" y="1541758"/>
              <a:ext cx="3689131" cy="461665"/>
            </a:xfrm>
            <a:prstGeom prst="rect">
              <a:avLst/>
            </a:prstGeom>
            <a:noFill/>
          </p:spPr>
          <p:txBody>
            <a:bodyPr wrap="square" rtlCol="0">
              <a:spAutoFit/>
            </a:bodyPr>
            <a:lstStyle/>
            <a:p>
              <a:r>
                <a:rPr lang="zh-CN" altLang="en-US" sz="2400" dirty="0"/>
                <a:t>差分隐私保护技术</a:t>
              </a:r>
              <a:endParaRPr lang="zh-CN" altLang="en-US" sz="2400" dirty="0"/>
            </a:p>
          </p:txBody>
        </p:sp>
      </p:grpSp>
      <p:grpSp>
        <p:nvGrpSpPr>
          <p:cNvPr id="69" name="组合 68"/>
          <p:cNvGrpSpPr/>
          <p:nvPr/>
        </p:nvGrpSpPr>
        <p:grpSpPr>
          <a:xfrm>
            <a:off x="3079855" y="3690546"/>
            <a:ext cx="5101181" cy="992733"/>
            <a:chOff x="2644943" y="1309032"/>
            <a:chExt cx="5101181" cy="992733"/>
          </a:xfrm>
        </p:grpSpPr>
        <p:sp>
          <p:nvSpPr>
            <p:cNvPr id="70" name="矩形 69"/>
            <p:cNvSpPr/>
            <p:nvPr/>
          </p:nvSpPr>
          <p:spPr>
            <a:xfrm>
              <a:off x="2644943" y="1309032"/>
              <a:ext cx="5101181" cy="992733"/>
            </a:xfrm>
            <a:prstGeom prst="rect">
              <a:avLst/>
            </a:prstGeom>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1" name="椭圆 70"/>
            <p:cNvSpPr/>
            <p:nvPr/>
          </p:nvSpPr>
          <p:spPr>
            <a:xfrm>
              <a:off x="2862399" y="1435642"/>
              <a:ext cx="742650" cy="756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82" name="文本框 81"/>
            <p:cNvSpPr txBox="1"/>
            <p:nvPr/>
          </p:nvSpPr>
          <p:spPr>
            <a:xfrm>
              <a:off x="3822504" y="1541758"/>
              <a:ext cx="3689131" cy="461665"/>
            </a:xfrm>
            <a:prstGeom prst="rect">
              <a:avLst/>
            </a:prstGeom>
            <a:noFill/>
          </p:spPr>
          <p:txBody>
            <a:bodyPr wrap="square" rtlCol="0">
              <a:spAutoFit/>
            </a:bodyPr>
            <a:lstStyle/>
            <a:p>
              <a:r>
                <a:rPr lang="zh-CN" altLang="en-US" sz="2400" dirty="0"/>
                <a:t>基于噪声的信息脱敏技术</a:t>
              </a:r>
              <a:endParaRPr lang="zh-CN" altLang="en-US" sz="2400" dirty="0"/>
            </a:p>
          </p:txBody>
        </p:sp>
      </p:grpSp>
    </p:spTree>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173494" y="185567"/>
            <a:ext cx="8048203" cy="480131"/>
          </a:xfrm>
        </p:spPr>
        <p:txBody>
          <a:bodyPr/>
          <a:lstStyle/>
          <a:p>
            <a:r>
              <a:rPr lang="zh-CN" altLang="en-US" dirty="0">
                <a:solidFill>
                  <a:srgbClr val="000000"/>
                </a:solidFill>
                <a:latin typeface="+mn-ea"/>
                <a:ea typeface="+mn-ea"/>
              </a:rPr>
              <a:t>信息脱敏</a:t>
            </a:r>
            <a:r>
              <a:rPr lang="en-US" altLang="zh-CN" dirty="0">
                <a:solidFill>
                  <a:srgbClr val="000000"/>
                </a:solidFill>
                <a:latin typeface="+mn-ea"/>
                <a:ea typeface="+mn-ea"/>
              </a:rPr>
              <a:t>-</a:t>
            </a:r>
            <a:r>
              <a:rPr lang="zh-CN" altLang="en-US" dirty="0">
                <a:solidFill>
                  <a:srgbClr val="000000"/>
                </a:solidFill>
                <a:latin typeface="+mn-ea"/>
                <a:ea typeface="+mn-ea"/>
              </a:rPr>
              <a:t>相关概念</a:t>
            </a:r>
            <a:endParaRPr lang="zh-CN" altLang="en-US" dirty="0">
              <a:latin typeface="+mn-ea"/>
              <a:ea typeface="+mn-ea"/>
            </a:endParaRPr>
          </a:p>
        </p:txBody>
      </p:sp>
      <p:sp>
        <p:nvSpPr>
          <p:cNvPr id="12" name="文本占位符 4"/>
          <p:cNvSpPr txBox="1"/>
          <p:nvPr/>
        </p:nvSpPr>
        <p:spPr>
          <a:xfrm>
            <a:off x="1530407" y="2476532"/>
            <a:ext cx="3768032" cy="3282257"/>
          </a:xfrm>
          <a:prstGeom prst="rect">
            <a:avLst/>
          </a:prstGeom>
          <a:solidFill>
            <a:srgbClr val="FFFFFF"/>
          </a:solidFill>
          <a:ln w="28575">
            <a:solidFill>
              <a:schemeClr val="accent1"/>
            </a:solidFill>
          </a:ln>
          <a:effectLst/>
        </p:spPr>
        <p:txBody>
          <a:bodyPr vert="horz" lIns="91440" tIns="45720" rIns="91440" bIns="45720" rtlCol="0" anchor="t">
            <a:normAutofit fontScale="70000" lnSpcReduction="20000"/>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defTabSz="914400" rtl="0" eaLnBrk="1" fontAlgn="auto" latinLnBrk="0" hangingPunct="1">
              <a:lnSpc>
                <a:spcPct val="125000"/>
              </a:lnSpc>
              <a:spcBef>
                <a:spcPts val="0"/>
              </a:spcBef>
              <a:spcAft>
                <a:spcPts val="0"/>
              </a:spcAft>
              <a:buClrTx/>
              <a:buSzTx/>
              <a:buFont typeface="+mj-lt"/>
              <a:buAutoNum type="arabicPeriod"/>
              <a:defRPr/>
            </a:pPr>
            <a:endParaRPr lang="en-US" altLang="zh-CN" b="1" i="0" dirty="0">
              <a:solidFill>
                <a:srgbClr val="000000"/>
              </a:solidFill>
              <a:effectLst/>
              <a:latin typeface="宋体" panose="02010600030101010101" pitchFamily="2" charset="-122"/>
              <a:ea typeface="宋体" panose="02010600030101010101" pitchFamily="2" charset="-122"/>
            </a:endParaRPr>
          </a:p>
          <a:p>
            <a:pPr marL="457200" marR="0" lvl="0" indent="-457200" defTabSz="914400" rtl="0" eaLnBrk="1" fontAlgn="auto" latinLnBrk="0" hangingPunct="1">
              <a:lnSpc>
                <a:spcPct val="125000"/>
              </a:lnSpc>
              <a:spcBef>
                <a:spcPts val="0"/>
              </a:spcBef>
              <a:spcAft>
                <a:spcPts val="0"/>
              </a:spcAft>
              <a:buClrTx/>
              <a:buSzTx/>
              <a:buFont typeface="+mj-lt"/>
              <a:buAutoNum type="arabicPeriod"/>
              <a:defRPr/>
            </a:pPr>
            <a:r>
              <a:rPr lang="zh-CN" altLang="en-US" sz="2900" b="1" i="0" dirty="0">
                <a:solidFill>
                  <a:srgbClr val="000000"/>
                </a:solidFill>
                <a:effectLst/>
                <a:latin typeface="宋体" panose="02010600030101010101" pitchFamily="2" charset="-122"/>
                <a:ea typeface="宋体" panose="02010600030101010101" pitchFamily="2" charset="-122"/>
              </a:rPr>
              <a:t>标识符</a:t>
            </a:r>
            <a:r>
              <a:rPr lang="zh-CN" altLang="en-US" sz="2900" b="0" i="0" dirty="0">
                <a:solidFill>
                  <a:srgbClr val="000000"/>
                </a:solidFill>
                <a:effectLst/>
                <a:latin typeface="宋体" panose="02010600030101010101" pitchFamily="2" charset="-122"/>
                <a:ea typeface="宋体" panose="02010600030101010101" pitchFamily="2" charset="-122"/>
              </a:rPr>
              <a:t>：可以直接确定一个个体。如：身份证号，姓名等。</a:t>
            </a:r>
            <a:endParaRPr lang="zh-CN" altLang="en-US" sz="2900" b="0" i="0" dirty="0">
              <a:solidFill>
                <a:srgbClr val="000000"/>
              </a:solidFill>
              <a:effectLst/>
              <a:latin typeface="宋体" panose="02010600030101010101" pitchFamily="2" charset="-122"/>
              <a:ea typeface="宋体" panose="02010600030101010101" pitchFamily="2" charset="-122"/>
            </a:endParaRPr>
          </a:p>
          <a:p>
            <a:pPr marL="457200" marR="0" lvl="0" indent="-457200" defTabSz="914400" rtl="0" eaLnBrk="1" fontAlgn="auto" latinLnBrk="0" hangingPunct="1">
              <a:lnSpc>
                <a:spcPct val="125000"/>
              </a:lnSpc>
              <a:spcBef>
                <a:spcPts val="0"/>
              </a:spcBef>
              <a:spcAft>
                <a:spcPts val="0"/>
              </a:spcAft>
              <a:buClrTx/>
              <a:buSzTx/>
              <a:buFont typeface="+mj-lt"/>
              <a:buAutoNum type="arabicPeriod"/>
              <a:defRPr/>
            </a:pPr>
            <a:r>
              <a:rPr lang="zh-CN" altLang="en-US" sz="2900" b="1" i="0" dirty="0">
                <a:solidFill>
                  <a:srgbClr val="000000"/>
                </a:solidFill>
                <a:effectLst/>
                <a:latin typeface="宋体" panose="02010600030101010101" pitchFamily="2" charset="-122"/>
                <a:ea typeface="宋体" panose="02010600030101010101" pitchFamily="2" charset="-122"/>
              </a:rPr>
              <a:t>准标识符集</a:t>
            </a:r>
            <a:r>
              <a:rPr lang="zh-CN" altLang="en-US" sz="2900" b="0" i="0" dirty="0">
                <a:solidFill>
                  <a:srgbClr val="000000"/>
                </a:solidFill>
                <a:effectLst/>
                <a:latin typeface="宋体" panose="02010600030101010101" pitchFamily="2" charset="-122"/>
                <a:ea typeface="宋体" panose="02010600030101010101" pitchFamily="2" charset="-122"/>
              </a:rPr>
              <a:t>：由多个属性可</a:t>
            </a:r>
            <a:r>
              <a:rPr lang="zh-CN" altLang="en-US" sz="2900" dirty="0">
                <a:solidFill>
                  <a:srgbClr val="000000"/>
                </a:solidFill>
                <a:latin typeface="宋体" panose="02010600030101010101" pitchFamily="2" charset="-122"/>
                <a:ea typeface="宋体" panose="02010600030101010101" pitchFamily="2" charset="-122"/>
              </a:rPr>
              <a:t>确定</a:t>
            </a:r>
            <a:r>
              <a:rPr lang="zh-CN" altLang="en-US" sz="2900" b="0" i="0" dirty="0">
                <a:solidFill>
                  <a:srgbClr val="000000"/>
                </a:solidFill>
                <a:effectLst/>
                <a:latin typeface="宋体" panose="02010600030101010101" pitchFamily="2" charset="-122"/>
                <a:ea typeface="宋体" panose="02010600030101010101" pitchFamily="2" charset="-122"/>
              </a:rPr>
              <a:t>的个体的最小属性集。如：邮编、生日、性别</a:t>
            </a:r>
            <a:r>
              <a:rPr lang="zh-CN" altLang="en-US" sz="2900" dirty="0">
                <a:solidFill>
                  <a:srgbClr val="000000"/>
                </a:solidFill>
                <a:latin typeface="宋体" panose="02010600030101010101" pitchFamily="2" charset="-122"/>
                <a:ea typeface="宋体" panose="02010600030101010101" pitchFamily="2" charset="-122"/>
              </a:rPr>
              <a:t>等</a:t>
            </a:r>
            <a:r>
              <a:rPr lang="zh-CN" altLang="en-US" sz="2900" b="0" i="0" dirty="0">
                <a:solidFill>
                  <a:srgbClr val="000000"/>
                </a:solidFill>
                <a:effectLst/>
                <a:latin typeface="宋体" panose="02010600030101010101" pitchFamily="2" charset="-122"/>
                <a:ea typeface="宋体" panose="02010600030101010101" pitchFamily="2" charset="-122"/>
              </a:rPr>
              <a:t>。</a:t>
            </a:r>
            <a:endParaRPr lang="zh-CN" altLang="en-US" sz="2900" b="0" i="0" dirty="0">
              <a:solidFill>
                <a:srgbClr val="000000"/>
              </a:solidFill>
              <a:effectLst/>
              <a:latin typeface="宋体" panose="02010600030101010101" pitchFamily="2" charset="-122"/>
              <a:ea typeface="宋体" panose="02010600030101010101" pitchFamily="2" charset="-122"/>
            </a:endParaRPr>
          </a:p>
          <a:p>
            <a:pPr marL="457200" marR="0" lvl="0" indent="-457200" defTabSz="914400" rtl="0" eaLnBrk="1" fontAlgn="auto" latinLnBrk="0" hangingPunct="1">
              <a:lnSpc>
                <a:spcPct val="125000"/>
              </a:lnSpc>
              <a:spcBef>
                <a:spcPts val="0"/>
              </a:spcBef>
              <a:spcAft>
                <a:spcPts val="0"/>
              </a:spcAft>
              <a:buClrTx/>
              <a:buSzTx/>
              <a:buFont typeface="+mj-lt"/>
              <a:buAutoNum type="arabicPeriod"/>
              <a:defRPr/>
            </a:pPr>
            <a:r>
              <a:rPr lang="zh-CN" altLang="en-US" sz="2900" b="1" i="0" dirty="0">
                <a:solidFill>
                  <a:srgbClr val="000000"/>
                </a:solidFill>
                <a:effectLst/>
                <a:latin typeface="宋体" panose="02010600030101010101" pitchFamily="2" charset="-122"/>
                <a:ea typeface="宋体" panose="02010600030101010101" pitchFamily="2" charset="-122"/>
              </a:rPr>
              <a:t>敏感数据：</a:t>
            </a:r>
            <a:r>
              <a:rPr lang="zh-CN" altLang="en-US" sz="2900" b="0" i="0" dirty="0">
                <a:solidFill>
                  <a:srgbClr val="000000"/>
                </a:solidFill>
                <a:effectLst/>
                <a:latin typeface="宋体" panose="02010600030101010101" pitchFamily="2" charset="-122"/>
                <a:ea typeface="宋体" panose="02010600030101010101" pitchFamily="2" charset="-122"/>
              </a:rPr>
              <a:t>用户不希望被人知道的数据。如：薪水、年龄等。</a:t>
            </a:r>
            <a:endParaRPr kumimoji="0" lang="zh-CN" altLang="en-US" sz="2900" b="0" i="0" u="none" strike="noStrike" kern="1200" cap="none" spc="0" normalizeH="0" baseline="0" noProof="0" dirty="0">
              <a:ln>
                <a:noFill/>
              </a:ln>
              <a:solidFill>
                <a:srgbClr val="000000"/>
              </a:solidFill>
              <a:effectLst/>
              <a:uLnTx/>
              <a:uFillTx/>
              <a:cs typeface="+mn-cs"/>
              <a:sym typeface="+mn-lt"/>
            </a:endParaRPr>
          </a:p>
        </p:txBody>
      </p:sp>
      <p:sp>
        <p:nvSpPr>
          <p:cNvPr id="13" name="文本占位符 5"/>
          <p:cNvSpPr txBox="1"/>
          <p:nvPr/>
        </p:nvSpPr>
        <p:spPr>
          <a:xfrm>
            <a:off x="6927219" y="2476531"/>
            <a:ext cx="3768032" cy="3282257"/>
          </a:xfrm>
          <a:prstGeom prst="rect">
            <a:avLst/>
          </a:prstGeom>
          <a:solidFill>
            <a:srgbClr val="FFFFFF"/>
          </a:solidFill>
          <a:ln w="28575">
            <a:solidFill>
              <a:schemeClr val="accent4"/>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defTabSz="914400" rtl="0" eaLnBrk="1" fontAlgn="auto" latinLnBrk="0" hangingPunct="1">
              <a:lnSpc>
                <a:spcPct val="125000"/>
              </a:lnSpc>
              <a:spcBef>
                <a:spcPts val="0"/>
              </a:spcBef>
              <a:spcAft>
                <a:spcPts val="0"/>
              </a:spcAft>
              <a:buClrTx/>
              <a:buSzTx/>
              <a:defRPr/>
            </a:pPr>
            <a:endParaRPr lang="en-US" altLang="zh-CN" dirty="0">
              <a:solidFill>
                <a:srgbClr val="000000"/>
              </a:solidFill>
              <a:latin typeface="宋体" panose="02010600030101010101" pitchFamily="2" charset="-122"/>
              <a:ea typeface="宋体" panose="02010600030101010101" pitchFamily="2" charset="-122"/>
            </a:endParaRPr>
          </a:p>
          <a:p>
            <a:pPr marL="342900" marR="0" lvl="0" indent="-342900" defTabSz="914400" rtl="0" eaLnBrk="1" fontAlgn="auto" latinLnBrk="0" hangingPunct="1">
              <a:lnSpc>
                <a:spcPct val="125000"/>
              </a:lnSpc>
              <a:spcBef>
                <a:spcPts val="0"/>
              </a:spcBef>
              <a:spcAft>
                <a:spcPts val="0"/>
              </a:spcAft>
              <a:buClrTx/>
              <a:buSzTx/>
              <a:buFont typeface="+mj-lt"/>
              <a:buAutoNum type="arabicPeriod"/>
              <a:defRPr/>
            </a:pPr>
            <a:r>
              <a:rPr lang="zh-CN" altLang="en-US" b="1" dirty="0">
                <a:solidFill>
                  <a:srgbClr val="000000"/>
                </a:solidFill>
                <a:latin typeface="宋体" panose="02010600030101010101" pitchFamily="2" charset="-122"/>
                <a:ea typeface="宋体" panose="02010600030101010101" pitchFamily="2" charset="-122"/>
              </a:rPr>
              <a:t>身份泄露：</a:t>
            </a:r>
            <a:r>
              <a:rPr lang="zh-CN" altLang="en-US" b="0" i="0" dirty="0">
                <a:solidFill>
                  <a:srgbClr val="000000"/>
                </a:solidFill>
                <a:effectLst/>
                <a:latin typeface="宋体" panose="02010600030101010101" pitchFamily="2" charset="-122"/>
                <a:ea typeface="宋体" panose="02010600030101010101" pitchFamily="2" charset="-122"/>
              </a:rPr>
              <a:t>指可以将用户和特定记录联系起来。</a:t>
            </a:r>
            <a:endParaRPr lang="en-US" altLang="zh-CN" dirty="0">
              <a:solidFill>
                <a:srgbClr val="000000"/>
              </a:solidFill>
              <a:latin typeface="宋体" panose="02010600030101010101" pitchFamily="2" charset="-122"/>
              <a:ea typeface="宋体" panose="02010600030101010101" pitchFamily="2" charset="-122"/>
            </a:endParaRPr>
          </a:p>
          <a:p>
            <a:pPr marL="342900" marR="0" lvl="0" indent="-342900" defTabSz="914400" rtl="0" eaLnBrk="1" fontAlgn="auto" latinLnBrk="0" hangingPunct="1">
              <a:lnSpc>
                <a:spcPct val="125000"/>
              </a:lnSpc>
              <a:spcBef>
                <a:spcPts val="0"/>
              </a:spcBef>
              <a:spcAft>
                <a:spcPts val="0"/>
              </a:spcAft>
              <a:buClrTx/>
              <a:buSzTx/>
              <a:buFont typeface="+mj-lt"/>
              <a:buAutoNum type="arabicPeriod"/>
              <a:defRPr/>
            </a:pPr>
            <a:r>
              <a:rPr lang="zh-CN" altLang="en-US" b="1" i="0" dirty="0">
                <a:solidFill>
                  <a:srgbClr val="000000"/>
                </a:solidFill>
                <a:effectLst/>
                <a:latin typeface="宋体" panose="02010600030101010101" pitchFamily="2" charset="-122"/>
                <a:ea typeface="宋体" panose="02010600030101010101" pitchFamily="2" charset="-122"/>
              </a:rPr>
              <a:t>属性泄露</a:t>
            </a:r>
            <a:r>
              <a:rPr lang="zh-CN" altLang="en-US" b="0" i="0" dirty="0">
                <a:solidFill>
                  <a:srgbClr val="000000"/>
                </a:solidFill>
                <a:effectLst/>
                <a:latin typeface="宋体" panose="02010600030101010101" pitchFamily="2" charset="-122"/>
                <a:ea typeface="宋体" panose="02010600030101010101" pitchFamily="2" charset="-122"/>
              </a:rPr>
              <a:t>：当新公开的信息可以使观察者更准确地推测用户的特征时，称发生了属性泄露。</a:t>
            </a:r>
            <a:endParaRPr lang="en-US" altLang="zh-CN" b="0" i="0" dirty="0">
              <a:solidFill>
                <a:srgbClr val="000000"/>
              </a:solidFill>
              <a:effectLst/>
              <a:latin typeface="宋体" panose="02010600030101010101" pitchFamily="2" charset="-122"/>
              <a:ea typeface="宋体" panose="02010600030101010101" pitchFamily="2" charset="-122"/>
            </a:endParaRPr>
          </a:p>
        </p:txBody>
      </p:sp>
      <p:sp>
        <p:nvSpPr>
          <p:cNvPr id="14" name="文本占位符 6"/>
          <p:cNvSpPr txBox="1"/>
          <p:nvPr/>
        </p:nvSpPr>
        <p:spPr>
          <a:xfrm>
            <a:off x="1530407" y="1611197"/>
            <a:ext cx="3768032" cy="801902"/>
          </a:xfrm>
          <a:prstGeom prst="rect">
            <a:avLst/>
          </a:prstGeom>
          <a:solidFill>
            <a:schemeClr val="accent1"/>
          </a:solidFill>
          <a:ln w="28575">
            <a:solidFill>
              <a:schemeClr val="accent1"/>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rPr>
              <a:t>数据列</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
        <p:nvSpPr>
          <p:cNvPr id="15" name="文本占位符 7"/>
          <p:cNvSpPr txBox="1"/>
          <p:nvPr/>
        </p:nvSpPr>
        <p:spPr>
          <a:xfrm>
            <a:off x="6927219" y="1611197"/>
            <a:ext cx="3768032" cy="801902"/>
          </a:xfrm>
          <a:prstGeom prst="rect">
            <a:avLst/>
          </a:prstGeom>
          <a:solidFill>
            <a:schemeClr val="accent4"/>
          </a:solidFill>
          <a:ln w="28575">
            <a:solidFill>
              <a:schemeClr val="accent4"/>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rPr>
              <a:t>隐私数据泄露类型</a:t>
            </a:r>
            <a:endPar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Tree>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083300" y="1333141"/>
            <a:ext cx="5435600" cy="4389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9"/>
          <p:cNvSpPr>
            <a:spLocks noGrp="1"/>
          </p:cNvSpPr>
          <p:nvPr>
            <p:ph type="title"/>
          </p:nvPr>
        </p:nvSpPr>
        <p:spPr>
          <a:xfrm>
            <a:off x="1173494" y="185567"/>
            <a:ext cx="8048203" cy="480131"/>
          </a:xfrm>
        </p:spPr>
        <p:txBody>
          <a:bodyPr/>
          <a:lstStyle/>
          <a:p>
            <a:r>
              <a:rPr lang="zh-CN" altLang="en-US" dirty="0"/>
              <a:t>信息脱敏</a:t>
            </a:r>
            <a:r>
              <a:rPr lang="en-US" altLang="zh-CN" dirty="0"/>
              <a:t>- </a:t>
            </a:r>
            <a:r>
              <a:rPr lang="en-US" altLang="zh-CN" sz="2400" dirty="0"/>
              <a:t>k-anonymity</a:t>
            </a:r>
            <a:r>
              <a:rPr lang="zh-CN" altLang="en-US" sz="2400" dirty="0"/>
              <a:t>（</a:t>
            </a:r>
            <a:r>
              <a:rPr lang="en-US" altLang="zh-CN" sz="2400" dirty="0"/>
              <a:t>K</a:t>
            </a:r>
            <a:r>
              <a:rPr lang="zh-CN" altLang="en-US" sz="2400" dirty="0"/>
              <a:t>匿名）</a:t>
            </a:r>
            <a:endParaRPr lang="zh-CN" altLang="en-US" dirty="0"/>
          </a:p>
        </p:txBody>
      </p:sp>
      <p:sp>
        <p:nvSpPr>
          <p:cNvPr id="12" name="矩形 11"/>
          <p:cNvSpPr/>
          <p:nvPr/>
        </p:nvSpPr>
        <p:spPr>
          <a:xfrm>
            <a:off x="660400" y="1333141"/>
            <a:ext cx="5435600" cy="4389376"/>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6051370" y="3430202"/>
            <a:ext cx="292707" cy="19513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137295" y="1778802"/>
            <a:ext cx="4572000" cy="324576"/>
          </a:xfrm>
          <a:prstGeom prst="rect">
            <a:avLst/>
          </a:prstGeom>
          <a:noFill/>
        </p:spPr>
        <p:txBody>
          <a:bodyPr wrap="square" lIns="0" tIns="0" rIns="0" bIns="0" rtlCol="0">
            <a:spAutoFit/>
          </a:bodyPr>
          <a:lstStyle/>
          <a:p>
            <a:pPr>
              <a:lnSpc>
                <a:spcPct val="130000"/>
              </a:lnSpc>
            </a:pPr>
            <a:r>
              <a:rPr lang="zh-CN" altLang="en-US" b="1" spc="300" dirty="0">
                <a:solidFill>
                  <a:schemeClr val="bg1"/>
                </a:solidFill>
              </a:rPr>
              <a:t>准标识符假设</a:t>
            </a:r>
            <a:endParaRPr lang="zh-CN" altLang="en-US" b="1" spc="300" dirty="0">
              <a:solidFill>
                <a:schemeClr val="bg1"/>
              </a:solidFill>
            </a:endParaRPr>
          </a:p>
        </p:txBody>
      </p:sp>
      <p:cxnSp>
        <p:nvCxnSpPr>
          <p:cNvPr id="26" name="直接连接符 25"/>
          <p:cNvCxnSpPr/>
          <p:nvPr/>
        </p:nvCxnSpPr>
        <p:spPr>
          <a:xfrm>
            <a:off x="1193644" y="1647884"/>
            <a:ext cx="5596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137295" y="2185533"/>
            <a:ext cx="4572000" cy="929100"/>
          </a:xfrm>
          <a:prstGeom prst="rect">
            <a:avLst/>
          </a:prstGeom>
          <a:noFill/>
        </p:spPr>
        <p:txBody>
          <a:bodyPr wrap="square" lIns="0" tIns="0" rIns="0" bIns="0" rtlCol="0">
            <a:spAutoFit/>
          </a:bodyPr>
          <a:lstStyle/>
          <a:p>
            <a:pPr algn="just" eaLnBrk="1">
              <a:lnSpc>
                <a:spcPct val="130000"/>
              </a:lnSpc>
            </a:pPr>
            <a:r>
              <a:rPr lang="zh-CN" altLang="en-US" sz="1600" spc="300" dirty="0">
                <a:solidFill>
                  <a:schemeClr val="bg1"/>
                </a:solidFill>
              </a:rPr>
              <a:t>数据持有者可以识别出其所持有数据表中可能出现在外部数据中的属性，即数据所有者已知自己的准标识符集合。</a:t>
            </a:r>
            <a:endParaRPr lang="zh-CN" altLang="en-US" sz="1600" spc="300" dirty="0">
              <a:solidFill>
                <a:schemeClr val="bg1"/>
              </a:solidFill>
            </a:endParaRPr>
          </a:p>
        </p:txBody>
      </p:sp>
      <p:sp>
        <p:nvSpPr>
          <p:cNvPr id="29" name="文本框 28"/>
          <p:cNvSpPr txBox="1"/>
          <p:nvPr/>
        </p:nvSpPr>
        <p:spPr>
          <a:xfrm>
            <a:off x="9353035" y="2290381"/>
            <a:ext cx="1786242" cy="2474780"/>
          </a:xfrm>
          <a:prstGeom prst="rect">
            <a:avLst/>
          </a:prstGeom>
          <a:noFill/>
        </p:spPr>
        <p:txBody>
          <a:bodyPr wrap="square" lIns="0" tIns="0" rIns="0" bIns="0" rtlCol="0">
            <a:spAutoFit/>
          </a:bodyPr>
          <a:lstStyle/>
          <a:p>
            <a:pPr algn="ctr" eaLnBrk="1">
              <a:lnSpc>
                <a:spcPct val="130000"/>
              </a:lnSpc>
            </a:pPr>
            <a:r>
              <a:rPr lang="zh-CN" altLang="en-US" b="1" i="0" dirty="0">
                <a:solidFill>
                  <a:srgbClr val="4D4D4D"/>
                </a:solidFill>
                <a:effectLst/>
                <a:latin typeface="-apple-system"/>
              </a:rPr>
              <a:t>准标识符 </a:t>
            </a:r>
            <a:endParaRPr lang="en-US" altLang="zh-CN" b="1" i="0" dirty="0">
              <a:solidFill>
                <a:srgbClr val="4D4D4D"/>
              </a:solidFill>
              <a:effectLst/>
              <a:latin typeface="-apple-system"/>
            </a:endParaRPr>
          </a:p>
          <a:p>
            <a:pPr algn="ctr" eaLnBrk="1">
              <a:lnSpc>
                <a:spcPct val="130000"/>
              </a:lnSpc>
            </a:pPr>
            <a:r>
              <a:rPr lang="en-US" altLang="zh-CN" sz="1600" b="0" i="0" dirty="0">
                <a:solidFill>
                  <a:srgbClr val="4D4D4D"/>
                </a:solidFill>
                <a:effectLst/>
                <a:latin typeface="KaTeX_Main"/>
              </a:rPr>
              <a:t>QI={ZIP Code</a:t>
            </a:r>
            <a:r>
              <a:rPr lang="zh-CN" altLang="en-US" sz="1600" b="0" i="0" dirty="0">
                <a:solidFill>
                  <a:srgbClr val="4D4D4D"/>
                </a:solidFill>
                <a:effectLst/>
                <a:latin typeface="KaTeX_Main"/>
              </a:rPr>
              <a:t>，</a:t>
            </a:r>
            <a:r>
              <a:rPr lang="en-US" altLang="zh-CN" sz="1600" b="0" i="0" dirty="0">
                <a:solidFill>
                  <a:srgbClr val="4D4D4D"/>
                </a:solidFill>
                <a:effectLst/>
                <a:latin typeface="KaTeX_Main"/>
              </a:rPr>
              <a:t>Age}</a:t>
            </a:r>
            <a:endParaRPr lang="en-US" altLang="zh-CN" sz="1600" b="0" i="0" dirty="0">
              <a:solidFill>
                <a:srgbClr val="4D4D4D"/>
              </a:solidFill>
              <a:effectLst/>
              <a:latin typeface="KaTeX_Main"/>
            </a:endParaRPr>
          </a:p>
          <a:p>
            <a:pPr algn="ctr" eaLnBrk="1">
              <a:lnSpc>
                <a:spcPct val="130000"/>
              </a:lnSpc>
            </a:pPr>
            <a:r>
              <a:rPr lang="en-US" altLang="zh-CN" sz="1600" b="0" i="0" dirty="0">
                <a:solidFill>
                  <a:srgbClr val="4D4D4D"/>
                </a:solidFill>
                <a:effectLst/>
                <a:latin typeface="-apple-system"/>
              </a:rPr>
              <a:t>Disease</a:t>
            </a:r>
            <a:r>
              <a:rPr lang="zh-CN" altLang="en-US" sz="1600" b="0" i="0" dirty="0">
                <a:solidFill>
                  <a:srgbClr val="4D4D4D"/>
                </a:solidFill>
                <a:effectLst/>
                <a:latin typeface="-apple-system"/>
              </a:rPr>
              <a:t>是敏感数据</a:t>
            </a:r>
            <a:r>
              <a:rPr lang="zh-CN" altLang="en-US" sz="1600" dirty="0">
                <a:solidFill>
                  <a:srgbClr val="4D4D4D"/>
                </a:solidFill>
                <a:latin typeface="-apple-system"/>
              </a:rPr>
              <a:t>。</a:t>
            </a:r>
            <a:endParaRPr lang="en-US" altLang="zh-CN" sz="1600" dirty="0">
              <a:solidFill>
                <a:srgbClr val="4D4D4D"/>
              </a:solidFill>
              <a:latin typeface="-apple-system"/>
            </a:endParaRPr>
          </a:p>
          <a:p>
            <a:pPr algn="ctr" eaLnBrk="1">
              <a:lnSpc>
                <a:spcPct val="130000"/>
              </a:lnSpc>
            </a:pPr>
            <a:endParaRPr lang="en-US" altLang="zh-CN" sz="1100" b="0" i="0" dirty="0">
              <a:solidFill>
                <a:srgbClr val="4D4D4D"/>
              </a:solidFill>
              <a:effectLst/>
              <a:latin typeface="-apple-system"/>
            </a:endParaRPr>
          </a:p>
          <a:p>
            <a:pPr algn="ctr" eaLnBrk="1">
              <a:lnSpc>
                <a:spcPct val="130000"/>
              </a:lnSpc>
            </a:pPr>
            <a:r>
              <a:rPr lang="zh-CN" altLang="en-US" sz="1600" b="1" i="0" dirty="0">
                <a:solidFill>
                  <a:srgbClr val="4D4D4D"/>
                </a:solidFill>
                <a:effectLst/>
                <a:latin typeface="-apple-system"/>
              </a:rPr>
              <a:t>一个等价类</a:t>
            </a:r>
            <a:endParaRPr lang="en-US" altLang="zh-CN" sz="1600" b="1" i="0" dirty="0">
              <a:solidFill>
                <a:srgbClr val="4D4D4D"/>
              </a:solidFill>
              <a:effectLst/>
              <a:latin typeface="-apple-system"/>
            </a:endParaRPr>
          </a:p>
          <a:p>
            <a:pPr eaLnBrk="1">
              <a:lnSpc>
                <a:spcPct val="130000"/>
              </a:lnSpc>
            </a:pPr>
            <a:r>
              <a:rPr lang="zh-CN" altLang="en-US" sz="1600" b="0" i="0" dirty="0">
                <a:solidFill>
                  <a:srgbClr val="4D4D4D"/>
                </a:solidFill>
                <a:effectLst/>
                <a:latin typeface="-apple-system"/>
              </a:rPr>
              <a:t>拥有相同准标识符的所有记录，如</a:t>
            </a:r>
            <a:r>
              <a:rPr lang="en-US" altLang="zh-CN" sz="1600" b="0" i="0" dirty="0">
                <a:solidFill>
                  <a:srgbClr val="4D4D4D"/>
                </a:solidFill>
                <a:effectLst/>
                <a:latin typeface="-apple-system"/>
              </a:rPr>
              <a:t>123</a:t>
            </a:r>
            <a:r>
              <a:rPr lang="zh-CN" altLang="en-US" sz="1600" b="0" i="0" dirty="0">
                <a:solidFill>
                  <a:srgbClr val="4D4D4D"/>
                </a:solidFill>
                <a:effectLst/>
                <a:latin typeface="-apple-system"/>
              </a:rPr>
              <a:t>。</a:t>
            </a:r>
            <a:endParaRPr lang="en-US" altLang="zh-CN" sz="1600" dirty="0">
              <a:solidFill>
                <a:srgbClr val="4D4D4D"/>
              </a:solidFill>
              <a:latin typeface="-apple-system"/>
            </a:endParaRPr>
          </a:p>
          <a:p>
            <a:pPr algn="ctr" eaLnBrk="1">
              <a:lnSpc>
                <a:spcPct val="130000"/>
              </a:lnSpc>
            </a:pPr>
            <a:endParaRPr lang="en-US" altLang="zh-CN" sz="1600" spc="300" dirty="0">
              <a:solidFill>
                <a:srgbClr val="4D4D4D"/>
              </a:solidFill>
              <a:latin typeface="-apple-system"/>
            </a:endParaRPr>
          </a:p>
        </p:txBody>
      </p:sp>
      <p:sp>
        <p:nvSpPr>
          <p:cNvPr id="30" name="文本框 29"/>
          <p:cNvSpPr txBox="1"/>
          <p:nvPr/>
        </p:nvSpPr>
        <p:spPr>
          <a:xfrm>
            <a:off x="1137295" y="3330353"/>
            <a:ext cx="4572000" cy="324576"/>
          </a:xfrm>
          <a:prstGeom prst="rect">
            <a:avLst/>
          </a:prstGeom>
          <a:noFill/>
        </p:spPr>
        <p:txBody>
          <a:bodyPr wrap="square" lIns="0" tIns="0" rIns="0" bIns="0" rtlCol="0">
            <a:spAutoFit/>
          </a:bodyPr>
          <a:lstStyle/>
          <a:p>
            <a:pPr>
              <a:lnSpc>
                <a:spcPct val="130000"/>
              </a:lnSpc>
            </a:pPr>
            <a:r>
              <a:rPr lang="zh-CN" altLang="en-US" b="1" spc="300" dirty="0">
                <a:solidFill>
                  <a:schemeClr val="bg1"/>
                </a:solidFill>
              </a:rPr>
              <a:t>要求</a:t>
            </a:r>
            <a:endParaRPr lang="zh-CN" altLang="en-US" b="1" spc="300" dirty="0">
              <a:solidFill>
                <a:schemeClr val="bg1"/>
              </a:solidFill>
            </a:endParaRPr>
          </a:p>
        </p:txBody>
      </p:sp>
      <p:sp>
        <p:nvSpPr>
          <p:cNvPr id="31" name="文本框 30"/>
          <p:cNvSpPr txBox="1"/>
          <p:nvPr/>
        </p:nvSpPr>
        <p:spPr>
          <a:xfrm>
            <a:off x="1137295" y="3737084"/>
            <a:ext cx="4572000" cy="609013"/>
          </a:xfrm>
          <a:prstGeom prst="rect">
            <a:avLst/>
          </a:prstGeom>
          <a:noFill/>
        </p:spPr>
        <p:txBody>
          <a:bodyPr wrap="square" lIns="0" tIns="0" rIns="0" bIns="0" rtlCol="0">
            <a:spAutoFit/>
          </a:bodyPr>
          <a:lstStyle/>
          <a:p>
            <a:pPr algn="just" eaLnBrk="1">
              <a:lnSpc>
                <a:spcPct val="130000"/>
              </a:lnSpc>
            </a:pPr>
            <a:r>
              <a:rPr lang="zh-CN" altLang="en-US" sz="1600" spc="300" dirty="0">
                <a:solidFill>
                  <a:schemeClr val="bg1"/>
                </a:solidFill>
              </a:rPr>
              <a:t>同一个准标识符至少要有</a:t>
            </a:r>
            <a:r>
              <a:rPr lang="en-US" altLang="zh-CN" sz="1600" spc="300" dirty="0">
                <a:solidFill>
                  <a:schemeClr val="bg1"/>
                </a:solidFill>
              </a:rPr>
              <a:t>k</a:t>
            </a:r>
            <a:r>
              <a:rPr lang="zh-CN" altLang="en-US" sz="1600" spc="300" dirty="0">
                <a:solidFill>
                  <a:schemeClr val="bg1"/>
                </a:solidFill>
              </a:rPr>
              <a:t>条记录，使观察者无法通过准标识符连接记录。</a:t>
            </a:r>
            <a:endParaRPr lang="zh-CN" altLang="en-US" sz="1600" spc="300" dirty="0">
              <a:solidFill>
                <a:schemeClr val="bg1"/>
              </a:solidFill>
            </a:endParaRPr>
          </a:p>
        </p:txBody>
      </p:sp>
      <p:pic>
        <p:nvPicPr>
          <p:cNvPr id="2" name="图片 1"/>
          <p:cNvPicPr>
            <a:picLocks noChangeAspect="1"/>
          </p:cNvPicPr>
          <p:nvPr/>
        </p:nvPicPr>
        <p:blipFill>
          <a:blip r:embed="rId1"/>
          <a:stretch>
            <a:fillRect/>
          </a:stretch>
        </p:blipFill>
        <p:spPr>
          <a:xfrm>
            <a:off x="6366483" y="1479401"/>
            <a:ext cx="2520000" cy="1856327"/>
          </a:xfrm>
          <a:prstGeom prst="rect">
            <a:avLst/>
          </a:prstGeom>
        </p:spPr>
      </p:pic>
      <p:pic>
        <p:nvPicPr>
          <p:cNvPr id="3" name="图片 2"/>
          <p:cNvPicPr>
            <a:picLocks noChangeAspect="1"/>
          </p:cNvPicPr>
          <p:nvPr/>
        </p:nvPicPr>
        <p:blipFill>
          <a:blip r:embed="rId2"/>
          <a:stretch>
            <a:fillRect/>
          </a:stretch>
        </p:blipFill>
        <p:spPr>
          <a:xfrm>
            <a:off x="6390812" y="3570721"/>
            <a:ext cx="2520000" cy="1807878"/>
          </a:xfrm>
          <a:prstGeom prst="rect">
            <a:avLst/>
          </a:prstGeom>
        </p:spPr>
      </p:pic>
      <p:sp>
        <p:nvSpPr>
          <p:cNvPr id="4" name="箭头: 下 3"/>
          <p:cNvSpPr/>
          <p:nvPr/>
        </p:nvSpPr>
        <p:spPr>
          <a:xfrm>
            <a:off x="7431344" y="3342789"/>
            <a:ext cx="195139" cy="227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6950290" y="5340193"/>
            <a:ext cx="1570426" cy="338554"/>
          </a:xfrm>
          <a:prstGeom prst="rect">
            <a:avLst/>
          </a:prstGeom>
          <a:noFill/>
        </p:spPr>
        <p:txBody>
          <a:bodyPr wrap="square">
            <a:spAutoFit/>
          </a:bodyPr>
          <a:lstStyle/>
          <a:p>
            <a:r>
              <a:rPr lang="en-US" altLang="zh-CN" sz="1600" b="0" i="0" dirty="0">
                <a:solidFill>
                  <a:srgbClr val="4D4D4D"/>
                </a:solidFill>
                <a:effectLst/>
                <a:latin typeface="-apple-system"/>
              </a:rPr>
              <a:t>3-anonymity</a:t>
            </a:r>
            <a:endParaRPr lang="zh-CN" altLang="en-US" sz="1600" dirty="0"/>
          </a:p>
        </p:txBody>
      </p:sp>
      <p:sp>
        <p:nvSpPr>
          <p:cNvPr id="21" name="文本框 20"/>
          <p:cNvSpPr txBox="1"/>
          <p:nvPr/>
        </p:nvSpPr>
        <p:spPr>
          <a:xfrm>
            <a:off x="1121204" y="4769586"/>
            <a:ext cx="4572000" cy="609013"/>
          </a:xfrm>
          <a:prstGeom prst="rect">
            <a:avLst/>
          </a:prstGeom>
          <a:noFill/>
        </p:spPr>
        <p:txBody>
          <a:bodyPr wrap="square" lIns="0" tIns="0" rIns="0" bIns="0" rtlCol="0">
            <a:spAutoFit/>
          </a:bodyPr>
          <a:lstStyle/>
          <a:p>
            <a:pPr algn="just" eaLnBrk="1">
              <a:lnSpc>
                <a:spcPct val="130000"/>
              </a:lnSpc>
            </a:pPr>
            <a:r>
              <a:rPr lang="en-US" altLang="zh-CN" sz="1600" spc="300" dirty="0">
                <a:solidFill>
                  <a:schemeClr val="bg1"/>
                </a:solidFill>
              </a:rPr>
              <a:t>K-Anonymity</a:t>
            </a:r>
            <a:r>
              <a:rPr lang="zh-CN" altLang="en-US" sz="1600" spc="300" dirty="0">
                <a:solidFill>
                  <a:schemeClr val="bg1"/>
                </a:solidFill>
              </a:rPr>
              <a:t>用于衡量个人标识泄露的风险，常用方法：数据泛化</a:t>
            </a:r>
            <a:endParaRPr lang="zh-CN" altLang="en-US" sz="1600" spc="300" dirty="0">
              <a:solidFill>
                <a:schemeClr val="bg1"/>
              </a:solidFill>
            </a:endParaRPr>
          </a:p>
        </p:txBody>
      </p:sp>
    </p:spTree>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274457" y="1218840"/>
            <a:ext cx="7244443" cy="488350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9"/>
          <p:cNvSpPr>
            <a:spLocks noGrp="1"/>
          </p:cNvSpPr>
          <p:nvPr>
            <p:ph type="title"/>
          </p:nvPr>
        </p:nvSpPr>
        <p:spPr>
          <a:xfrm>
            <a:off x="1173494" y="185567"/>
            <a:ext cx="8048203" cy="480131"/>
          </a:xfrm>
        </p:spPr>
        <p:txBody>
          <a:bodyPr/>
          <a:lstStyle/>
          <a:p>
            <a:r>
              <a:rPr lang="zh-CN" altLang="en-US" dirty="0"/>
              <a:t>信息脱敏</a:t>
            </a:r>
            <a:r>
              <a:rPr lang="en-US" altLang="zh-CN" dirty="0"/>
              <a:t>- </a:t>
            </a:r>
            <a:r>
              <a:rPr lang="en-US" altLang="zh-CN" sz="2400" dirty="0"/>
              <a:t>k-anonymity</a:t>
            </a:r>
            <a:r>
              <a:rPr lang="zh-CN" altLang="en-US" sz="2400" dirty="0"/>
              <a:t>（</a:t>
            </a:r>
            <a:r>
              <a:rPr lang="en-US" altLang="zh-CN" sz="2400" dirty="0"/>
              <a:t>K</a:t>
            </a:r>
            <a:r>
              <a:rPr lang="zh-CN" altLang="en-US" sz="2400" dirty="0"/>
              <a:t>匿名）</a:t>
            </a:r>
            <a:endParaRPr lang="zh-CN" altLang="en-US" dirty="0"/>
          </a:p>
        </p:txBody>
      </p:sp>
      <p:sp>
        <p:nvSpPr>
          <p:cNvPr id="12" name="矩形 11"/>
          <p:cNvSpPr/>
          <p:nvPr/>
        </p:nvSpPr>
        <p:spPr>
          <a:xfrm>
            <a:off x="660400" y="1218840"/>
            <a:ext cx="3784600" cy="488351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4396215" y="3331431"/>
            <a:ext cx="292707" cy="19513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7490591" y="1647792"/>
            <a:ext cx="1126359" cy="324576"/>
          </a:xfrm>
          <a:prstGeom prst="rect">
            <a:avLst/>
          </a:prstGeom>
          <a:noFill/>
        </p:spPr>
        <p:txBody>
          <a:bodyPr wrap="square" lIns="0" tIns="0" rIns="0" bIns="0" rtlCol="0">
            <a:spAutoFit/>
          </a:bodyPr>
          <a:lstStyle/>
          <a:p>
            <a:pPr>
              <a:lnSpc>
                <a:spcPct val="130000"/>
              </a:lnSpc>
            </a:pPr>
            <a:r>
              <a:rPr lang="zh-CN" altLang="en-US" b="1" spc="300" dirty="0">
                <a:solidFill>
                  <a:schemeClr val="accent1">
                    <a:lumMod val="75000"/>
                  </a:schemeClr>
                </a:solidFill>
              </a:rPr>
              <a:t>缺点</a:t>
            </a:r>
            <a:endParaRPr lang="zh-CN" altLang="en-US" b="1" spc="300" dirty="0">
              <a:solidFill>
                <a:schemeClr val="accent1">
                  <a:lumMod val="75000"/>
                </a:schemeClr>
              </a:solidFill>
            </a:endParaRPr>
          </a:p>
        </p:txBody>
      </p:sp>
      <p:cxnSp>
        <p:nvCxnSpPr>
          <p:cNvPr id="26" name="直接连接符 25"/>
          <p:cNvCxnSpPr/>
          <p:nvPr/>
        </p:nvCxnSpPr>
        <p:spPr>
          <a:xfrm>
            <a:off x="7471974" y="1529574"/>
            <a:ext cx="55963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4857904" y="2551190"/>
            <a:ext cx="6045046" cy="2529539"/>
          </a:xfrm>
          <a:prstGeom prst="rect">
            <a:avLst/>
          </a:prstGeom>
          <a:noFill/>
        </p:spPr>
        <p:txBody>
          <a:bodyPr wrap="square" lIns="0" tIns="0" rIns="0" bIns="0" rtlCol="0">
            <a:spAutoFit/>
          </a:bodyPr>
          <a:lstStyle/>
          <a:p>
            <a:pPr algn="just" eaLnBrk="1">
              <a:lnSpc>
                <a:spcPct val="130000"/>
              </a:lnSpc>
            </a:pPr>
            <a:r>
              <a:rPr lang="zh-CN" altLang="en-US" sz="1600" spc="300" dirty="0">
                <a:latin typeface="宋体" panose="02010600030101010101" pitchFamily="2" charset="-122"/>
                <a:ea typeface="宋体" panose="02010600030101010101" pitchFamily="2" charset="-122"/>
              </a:rPr>
              <a:t>可以阻止身份公开，但无法防止属性公开。</a:t>
            </a:r>
            <a:endParaRPr lang="en-US" altLang="zh-CN" sz="1600" spc="300" dirty="0">
              <a:latin typeface="宋体" panose="02010600030101010101" pitchFamily="2" charset="-122"/>
              <a:ea typeface="宋体" panose="02010600030101010101" pitchFamily="2" charset="-122"/>
            </a:endParaRPr>
          </a:p>
          <a:p>
            <a:pPr algn="just" eaLnBrk="1">
              <a:lnSpc>
                <a:spcPct val="130000"/>
              </a:lnSpc>
            </a:pPr>
            <a:endParaRPr lang="en-US" altLang="zh-CN" sz="1600" spc="300" dirty="0">
              <a:latin typeface="宋体" panose="02010600030101010101" pitchFamily="2" charset="-122"/>
              <a:ea typeface="宋体" panose="02010600030101010101" pitchFamily="2" charset="-122"/>
            </a:endParaRPr>
          </a:p>
          <a:p>
            <a:pPr algn="just" eaLnBrk="1">
              <a:lnSpc>
                <a:spcPct val="130000"/>
              </a:lnSpc>
            </a:pPr>
            <a:r>
              <a:rPr lang="zh-CN" altLang="en-US" sz="1600" b="1" spc="300" dirty="0">
                <a:latin typeface="宋体" panose="02010600030101010101" pitchFamily="2" charset="-122"/>
                <a:ea typeface="宋体" panose="02010600030101010101" pitchFamily="2" charset="-122"/>
              </a:rPr>
              <a:t>同质攻击（</a:t>
            </a:r>
            <a:r>
              <a:rPr lang="en-US" altLang="zh-CN" sz="1600" b="1" spc="300" dirty="0">
                <a:latin typeface="宋体" panose="02010600030101010101" pitchFamily="2" charset="-122"/>
                <a:ea typeface="宋体" panose="02010600030101010101" pitchFamily="2" charset="-122"/>
              </a:rPr>
              <a:t>homogeneity attack</a:t>
            </a:r>
            <a:r>
              <a:rPr lang="zh-CN" altLang="en-US" sz="1600" b="1" spc="300" dirty="0">
                <a:latin typeface="宋体" panose="02010600030101010101" pitchFamily="2" charset="-122"/>
                <a:ea typeface="宋体" panose="02010600030101010101" pitchFamily="2" charset="-122"/>
              </a:rPr>
              <a:t>）</a:t>
            </a:r>
            <a:r>
              <a:rPr lang="zh-CN" altLang="en-US" sz="1600" spc="300" dirty="0">
                <a:latin typeface="宋体" panose="02010600030101010101" pitchFamily="2" charset="-122"/>
                <a:ea typeface="宋体" panose="02010600030101010101" pitchFamily="2" charset="-122"/>
              </a:rPr>
              <a:t>：如表</a:t>
            </a:r>
            <a:r>
              <a:rPr lang="en-US" altLang="zh-CN" sz="1600" spc="300" dirty="0">
                <a:latin typeface="宋体" panose="02010600030101010101" pitchFamily="2" charset="-122"/>
                <a:ea typeface="宋体" panose="02010600030101010101" pitchFamily="2" charset="-122"/>
              </a:rPr>
              <a:t>2</a:t>
            </a:r>
            <a:r>
              <a:rPr lang="zh-CN" altLang="en-US" sz="1600" spc="300" dirty="0">
                <a:latin typeface="宋体" panose="02010600030101010101" pitchFamily="2" charset="-122"/>
                <a:ea typeface="宋体" panose="02010600030101010101" pitchFamily="2" charset="-122"/>
              </a:rPr>
              <a:t>中，第</a:t>
            </a:r>
            <a:r>
              <a:rPr lang="en-US" altLang="zh-CN" sz="1600" spc="300" dirty="0">
                <a:latin typeface="宋体" panose="02010600030101010101" pitchFamily="2" charset="-122"/>
                <a:ea typeface="宋体" panose="02010600030101010101" pitchFamily="2" charset="-122"/>
              </a:rPr>
              <a:t>1-3</a:t>
            </a:r>
            <a:r>
              <a:rPr lang="zh-CN" altLang="en-US" sz="1600" spc="300" dirty="0">
                <a:latin typeface="宋体" panose="02010600030101010101" pitchFamily="2" charset="-122"/>
                <a:ea typeface="宋体" panose="02010600030101010101" pitchFamily="2" charset="-122"/>
              </a:rPr>
              <a:t>条记录的敏感数据是一致的，因此这时候</a:t>
            </a:r>
            <a:r>
              <a:rPr lang="en-US" altLang="zh-CN" sz="1600" spc="300" dirty="0">
                <a:latin typeface="宋体" panose="02010600030101010101" pitchFamily="2" charset="-122"/>
                <a:ea typeface="宋体" panose="02010600030101010101" pitchFamily="2" charset="-122"/>
              </a:rPr>
              <a:t>k-anonymity</a:t>
            </a:r>
            <a:r>
              <a:rPr lang="zh-CN" altLang="en-US" sz="1600" spc="300" dirty="0">
                <a:latin typeface="宋体" panose="02010600030101010101" pitchFamily="2" charset="-122"/>
                <a:ea typeface="宋体" panose="02010600030101010101" pitchFamily="2" charset="-122"/>
              </a:rPr>
              <a:t>就失效了。</a:t>
            </a:r>
            <a:endParaRPr lang="en-US" altLang="zh-CN" sz="1600" spc="300" dirty="0">
              <a:latin typeface="宋体" panose="02010600030101010101" pitchFamily="2" charset="-122"/>
              <a:ea typeface="宋体" panose="02010600030101010101" pitchFamily="2" charset="-122"/>
            </a:endParaRPr>
          </a:p>
          <a:p>
            <a:pPr algn="just" eaLnBrk="1">
              <a:lnSpc>
                <a:spcPct val="130000"/>
              </a:lnSpc>
            </a:pPr>
            <a:endParaRPr lang="zh-CN" altLang="en-US" sz="1600" spc="300" dirty="0">
              <a:latin typeface="宋体" panose="02010600030101010101" pitchFamily="2" charset="-122"/>
              <a:ea typeface="宋体" panose="02010600030101010101" pitchFamily="2" charset="-122"/>
            </a:endParaRPr>
          </a:p>
          <a:p>
            <a:pPr algn="just" eaLnBrk="1">
              <a:lnSpc>
                <a:spcPct val="130000"/>
              </a:lnSpc>
            </a:pPr>
            <a:r>
              <a:rPr lang="zh-CN" altLang="en-US" sz="1600" b="1" spc="300" dirty="0">
                <a:latin typeface="宋体" panose="02010600030101010101" pitchFamily="2" charset="-122"/>
                <a:ea typeface="宋体" panose="02010600030101010101" pitchFamily="2" charset="-122"/>
              </a:rPr>
              <a:t>背景攻击（</a:t>
            </a:r>
            <a:r>
              <a:rPr lang="en-US" altLang="zh-CN" sz="1600" b="1" spc="300" dirty="0">
                <a:latin typeface="宋体" panose="02010600030101010101" pitchFamily="2" charset="-122"/>
                <a:ea typeface="宋体" panose="02010600030101010101" pitchFamily="2" charset="-122"/>
              </a:rPr>
              <a:t>background knowledge attack</a:t>
            </a:r>
            <a:r>
              <a:rPr lang="zh-CN" altLang="en-US" sz="1600" b="1" spc="300" dirty="0">
                <a:latin typeface="宋体" panose="02010600030101010101" pitchFamily="2" charset="-122"/>
                <a:ea typeface="宋体" panose="02010600030101010101" pitchFamily="2" charset="-122"/>
              </a:rPr>
              <a:t>）</a:t>
            </a:r>
            <a:endParaRPr lang="zh-CN" altLang="en-US" sz="1600" spc="300" dirty="0">
              <a:latin typeface="宋体" panose="02010600030101010101" pitchFamily="2" charset="-122"/>
              <a:ea typeface="宋体" panose="02010600030101010101" pitchFamily="2" charset="-122"/>
            </a:endParaRPr>
          </a:p>
          <a:p>
            <a:pPr algn="just" eaLnBrk="1">
              <a:lnSpc>
                <a:spcPct val="130000"/>
              </a:lnSpc>
            </a:pPr>
            <a:r>
              <a:rPr lang="zh-CN" altLang="en-US" sz="1600" spc="300" dirty="0">
                <a:latin typeface="宋体" panose="02010600030101010101" pitchFamily="2" charset="-122"/>
                <a:ea typeface="宋体" panose="02010600030101010101" pitchFamily="2" charset="-122"/>
              </a:rPr>
              <a:t>如表</a:t>
            </a:r>
            <a:r>
              <a:rPr lang="en-US" altLang="zh-CN" sz="1600" spc="300" dirty="0">
                <a:latin typeface="宋体" panose="02010600030101010101" pitchFamily="2" charset="-122"/>
                <a:ea typeface="宋体" panose="02010600030101010101" pitchFamily="2" charset="-122"/>
              </a:rPr>
              <a:t>2</a:t>
            </a:r>
            <a:r>
              <a:rPr lang="zh-CN" altLang="en-US" sz="1600" spc="300" dirty="0">
                <a:latin typeface="宋体" panose="02010600030101010101" pitchFamily="2" charset="-122"/>
                <a:ea typeface="宋体" panose="02010600030101010101" pitchFamily="2" charset="-122"/>
              </a:rPr>
              <a:t>中，若已知一些信息，则可推出其他信息</a:t>
            </a:r>
            <a:endParaRPr lang="zh-CN" altLang="en-US" sz="1600" spc="300" dirty="0">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3304" y="1312285"/>
            <a:ext cx="2880000" cy="2121517"/>
          </a:xfrm>
          <a:prstGeom prst="rect">
            <a:avLst/>
          </a:prstGeom>
        </p:spPr>
      </p:pic>
      <p:pic>
        <p:nvPicPr>
          <p:cNvPr id="3" name="图片 2"/>
          <p:cNvPicPr>
            <a:picLocks noChangeAspect="1"/>
          </p:cNvPicPr>
          <p:nvPr/>
        </p:nvPicPr>
        <p:blipFill>
          <a:blip r:embed="rId2"/>
          <a:stretch>
            <a:fillRect/>
          </a:stretch>
        </p:blipFill>
        <p:spPr>
          <a:xfrm>
            <a:off x="1073304" y="3721374"/>
            <a:ext cx="2880000" cy="2066146"/>
          </a:xfrm>
          <a:prstGeom prst="rect">
            <a:avLst/>
          </a:prstGeom>
        </p:spPr>
      </p:pic>
      <p:sp>
        <p:nvSpPr>
          <p:cNvPr id="4" name="箭头: 下 3"/>
          <p:cNvSpPr/>
          <p:nvPr/>
        </p:nvSpPr>
        <p:spPr>
          <a:xfrm>
            <a:off x="2369859" y="3466190"/>
            <a:ext cx="195139" cy="2279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750423" y="5763791"/>
            <a:ext cx="1745393" cy="338554"/>
          </a:xfrm>
          <a:prstGeom prst="rect">
            <a:avLst/>
          </a:prstGeom>
          <a:noFill/>
        </p:spPr>
        <p:txBody>
          <a:bodyPr wrap="square">
            <a:spAutoFit/>
          </a:bodyPr>
          <a:lstStyle/>
          <a:p>
            <a:r>
              <a:rPr lang="zh-CN" altLang="en-US" sz="1600" b="0" i="0" dirty="0">
                <a:solidFill>
                  <a:schemeClr val="bg1"/>
                </a:solidFill>
                <a:effectLst/>
                <a:latin typeface="-apple-system"/>
              </a:rPr>
              <a:t>表</a:t>
            </a:r>
            <a:r>
              <a:rPr lang="en-US" altLang="zh-CN" sz="1600" b="0" i="0" dirty="0">
                <a:solidFill>
                  <a:schemeClr val="bg1"/>
                </a:solidFill>
                <a:effectLst/>
                <a:latin typeface="-apple-system"/>
              </a:rPr>
              <a:t>2</a:t>
            </a:r>
            <a:r>
              <a:rPr lang="zh-CN" altLang="en-US" sz="1600" b="0" i="0" dirty="0">
                <a:solidFill>
                  <a:schemeClr val="bg1"/>
                </a:solidFill>
                <a:effectLst/>
                <a:latin typeface="-apple-system"/>
              </a:rPr>
              <a:t>：</a:t>
            </a:r>
            <a:r>
              <a:rPr lang="en-US" altLang="zh-CN" sz="1600" b="0" i="0" dirty="0">
                <a:solidFill>
                  <a:schemeClr val="bg1"/>
                </a:solidFill>
                <a:effectLst/>
                <a:latin typeface="-apple-system"/>
              </a:rPr>
              <a:t>3-anonymity</a:t>
            </a:r>
            <a:endParaRPr lang="zh-CN" altLang="en-US" sz="1600" dirty="0">
              <a:solidFill>
                <a:schemeClr val="bg1"/>
              </a:solidFill>
            </a:endParaRPr>
          </a:p>
        </p:txBody>
      </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信息过滤</a:t>
            </a:r>
            <a:r>
              <a:rPr lang="en-US" altLang="zh-CN" dirty="0"/>
              <a:t>—</a:t>
            </a:r>
            <a:r>
              <a:rPr lang="zh-CN" altLang="en-US" dirty="0"/>
              <a:t>必要性</a:t>
            </a:r>
            <a:r>
              <a:rPr lang="en-US" altLang="zh-CN" dirty="0"/>
              <a:t>&amp;</a:t>
            </a:r>
            <a:r>
              <a:rPr lang="zh-CN" altLang="en-US" dirty="0"/>
              <a:t>意义</a:t>
            </a:r>
            <a:endParaRPr lang="zh-CN" altLang="en-US" dirty="0"/>
          </a:p>
        </p:txBody>
      </p:sp>
      <p:sp>
        <p:nvSpPr>
          <p:cNvPr id="15" name="文本框 14"/>
          <p:cNvSpPr txBox="1"/>
          <p:nvPr/>
        </p:nvSpPr>
        <p:spPr>
          <a:xfrm>
            <a:off x="1949938" y="2768223"/>
            <a:ext cx="3559908" cy="2800350"/>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2000" spc="100" dirty="0"/>
              <a:t>用户希望获取的信息都是所需的</a:t>
            </a:r>
            <a:r>
              <a:rPr lang="zh-CN" altLang="en-US" sz="2000" spc="100"/>
              <a:t>。但目前网络，存在信息</a:t>
            </a:r>
            <a:r>
              <a:rPr lang="zh-CN" altLang="en-US" sz="2000" spc="100" dirty="0"/>
              <a:t>数据量过</a:t>
            </a:r>
            <a:r>
              <a:rPr lang="zh-CN" altLang="en-US" sz="2000" spc="100"/>
              <a:t>大，信息质量鱼龙混杂等现象。通过</a:t>
            </a:r>
            <a:r>
              <a:rPr lang="zh-CN" altLang="en-US" sz="2000" spc="100" dirty="0"/>
              <a:t>信息过滤，可以使用户根据所需，进行服务项目与内容的选择。</a:t>
            </a:r>
            <a:endParaRPr lang="zh-CN" altLang="en-US" sz="2000" spc="100" dirty="0"/>
          </a:p>
          <a:p>
            <a:pPr algn="just" eaLnBrk="1" fontAlgn="auto" hangingPunct="1">
              <a:lnSpc>
                <a:spcPct val="130000"/>
              </a:lnSpc>
              <a:spcBef>
                <a:spcPts val="0"/>
              </a:spcBef>
              <a:spcAft>
                <a:spcPts val="0"/>
              </a:spcAft>
            </a:pPr>
            <a:endParaRPr lang="zh-CN" altLang="en-US" sz="2000"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6682156" y="2768223"/>
            <a:ext cx="3559909" cy="1788118"/>
          </a:xfrm>
          <a:prstGeom prst="rect">
            <a:avLst/>
          </a:prstGeom>
          <a:noFill/>
        </p:spPr>
        <p:txBody>
          <a:bodyPr wrap="square" lIns="0" tIns="0" rIns="0" bIns="0" rtlCol="0">
            <a:spAutoFit/>
          </a:bodyPr>
          <a:lstStyle/>
          <a:p>
            <a:pPr algn="just" eaLnBrk="1">
              <a:lnSpc>
                <a:spcPct val="150000"/>
              </a:lnSpc>
            </a:pPr>
            <a:r>
              <a:rPr lang="zh-CN" altLang="en-US" sz="2000" spc="100" dirty="0"/>
              <a:t>信息过滤，是个性化服务的基础；也是改善网络信息获取技术的需要，也是信息中介开展网络增值服务的手段</a:t>
            </a:r>
            <a:endParaRPr lang="zh-CN" altLang="en-US" sz="2000" spc="100" dirty="0"/>
          </a:p>
        </p:txBody>
      </p:sp>
      <p:sp>
        <p:nvSpPr>
          <p:cNvPr id="17" name="文本框 16"/>
          <p:cNvSpPr txBox="1"/>
          <p:nvPr/>
        </p:nvSpPr>
        <p:spPr>
          <a:xfrm>
            <a:off x="2303138" y="1615888"/>
            <a:ext cx="2853509" cy="619744"/>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zh-CN" altLang="en-US" sz="2800" b="1" kern="0" spc="300" dirty="0">
                <a:solidFill>
                  <a:srgbClr val="FFFFFF"/>
                </a:solidFill>
                <a:latin typeface="微软雅黑" panose="020B0503020204020204" pitchFamily="34" charset="-122"/>
                <a:ea typeface="微软雅黑" panose="020B0503020204020204" pitchFamily="34" charset="-122"/>
              </a:rPr>
              <a:t>必要性</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8" name="文本框 17"/>
          <p:cNvSpPr txBox="1"/>
          <p:nvPr/>
        </p:nvSpPr>
        <p:spPr>
          <a:xfrm>
            <a:off x="7035356" y="1615888"/>
            <a:ext cx="2853509" cy="619744"/>
          </a:xfrm>
          <a:prstGeom prst="roundRect">
            <a:avLst/>
          </a:prstGeom>
          <a:solidFill>
            <a:schemeClr val="accent4"/>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zh-CN" altLang="en-US" sz="2800" b="1" kern="0" spc="300" dirty="0">
                <a:solidFill>
                  <a:srgbClr val="FFFFFF"/>
                </a:solidFill>
                <a:latin typeface="微软雅黑" panose="020B0503020204020204" pitchFamily="34" charset="-122"/>
                <a:ea typeface="微软雅黑" panose="020B0503020204020204" pitchFamily="34" charset="-122"/>
              </a:rPr>
              <a:t>意义</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信息脱敏</a:t>
            </a:r>
            <a:r>
              <a:rPr lang="en-US" altLang="zh-CN" dirty="0"/>
              <a:t>- L</a:t>
            </a:r>
            <a:r>
              <a:rPr lang="en-US" altLang="zh-CN" sz="2800" dirty="0"/>
              <a:t>-diversity</a:t>
            </a:r>
            <a:endParaRPr lang="zh-CN" altLang="en-US" dirty="0"/>
          </a:p>
        </p:txBody>
      </p:sp>
      <p:sp>
        <p:nvSpPr>
          <p:cNvPr id="14" name="文本框 13"/>
          <p:cNvSpPr txBox="1"/>
          <p:nvPr/>
        </p:nvSpPr>
        <p:spPr>
          <a:xfrm>
            <a:off x="666749" y="1123437"/>
            <a:ext cx="2156411" cy="607725"/>
          </a:xfrm>
          <a:prstGeom prst="roundRect">
            <a:avLst/>
          </a:prstGeom>
          <a:solidFill>
            <a:schemeClr val="accent1"/>
          </a:solidFill>
        </p:spPr>
        <p:txBody>
          <a:bodyPr wrap="square" lIns="0" tIns="0" rIns="0" bIns="0" rtlCol="0" anchor="ctr" anchorCtr="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良表示</a:t>
            </a:r>
            <a:endPar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0" name="文本框 19"/>
          <p:cNvSpPr txBox="1"/>
          <p:nvPr/>
        </p:nvSpPr>
        <p:spPr>
          <a:xfrm>
            <a:off x="666749" y="1816612"/>
            <a:ext cx="4739907" cy="969881"/>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1600" b="0" i="0" dirty="0">
                <a:solidFill>
                  <a:srgbClr val="404040"/>
                </a:solidFill>
                <a:effectLst/>
                <a:latin typeface="-apple-system"/>
              </a:rPr>
              <a:t>对于任意相等集内所有记录对应的敏感数据的集合，包含</a:t>
            </a:r>
            <a:r>
              <a:rPr lang="en-US" altLang="zh-CN" sz="1600" b="0" i="0" dirty="0">
                <a:solidFill>
                  <a:srgbClr val="404040"/>
                </a:solidFill>
                <a:effectLst/>
                <a:latin typeface="-apple-system"/>
              </a:rPr>
              <a:t>L</a:t>
            </a:r>
            <a:r>
              <a:rPr lang="zh-CN" altLang="en-US" sz="1600" b="0" i="0" dirty="0">
                <a:solidFill>
                  <a:srgbClr val="404040"/>
                </a:solidFill>
                <a:effectLst/>
                <a:latin typeface="-apple-system"/>
              </a:rPr>
              <a:t>个</a:t>
            </a:r>
            <a:r>
              <a:rPr lang="zh-CN" altLang="en-US" sz="1600" dirty="0">
                <a:solidFill>
                  <a:srgbClr val="404040"/>
                </a:solidFill>
                <a:latin typeface="-apple-system"/>
              </a:rPr>
              <a:t>良表示</a:t>
            </a:r>
            <a:r>
              <a:rPr lang="zh-CN" altLang="en-US" sz="1600" b="0" i="0" dirty="0">
                <a:solidFill>
                  <a:srgbClr val="404040"/>
                </a:solidFill>
                <a:effectLst/>
                <a:latin typeface="-apple-system"/>
              </a:rPr>
              <a:t>，则称该相等集是满足</a:t>
            </a:r>
            <a:r>
              <a:rPr lang="en-US" altLang="zh-CN" sz="1600" b="0" i="0" dirty="0">
                <a:solidFill>
                  <a:srgbClr val="404040"/>
                </a:solidFill>
                <a:effectLst/>
                <a:latin typeface="-apple-system"/>
              </a:rPr>
              <a:t>L-</a:t>
            </a:r>
            <a:r>
              <a:rPr lang="en-US" altLang="zh-CN" sz="1600" b="0" i="0" dirty="0" err="1">
                <a:solidFill>
                  <a:srgbClr val="404040"/>
                </a:solidFill>
                <a:effectLst/>
                <a:latin typeface="-apple-system"/>
              </a:rPr>
              <a:t>Deversity</a:t>
            </a:r>
            <a:r>
              <a:rPr lang="zh-CN" altLang="en-US" sz="1600" b="0" i="0" dirty="0">
                <a:solidFill>
                  <a:srgbClr val="404040"/>
                </a:solidFill>
                <a:effectLst/>
                <a:latin typeface="-apple-system"/>
              </a:rPr>
              <a:t>。</a:t>
            </a:r>
            <a:endParaRPr lang="en-US" altLang="zh-CN" sz="1600" dirty="0">
              <a:solidFill>
                <a:srgbClr val="404040"/>
              </a:solidFill>
              <a:latin typeface="-apple-system"/>
            </a:endParaRPr>
          </a:p>
          <a:p>
            <a:pPr algn="just" eaLnBrk="1" fontAlgn="auto" hangingPunct="1">
              <a:lnSpc>
                <a:spcPct val="130000"/>
              </a:lnSpc>
              <a:spcBef>
                <a:spcPts val="0"/>
              </a:spcBef>
              <a:spcAft>
                <a:spcPts val="0"/>
              </a:spcAft>
            </a:pPr>
            <a:r>
              <a:rPr lang="en-US" altLang="zh-CN" b="1" i="0" dirty="0">
                <a:solidFill>
                  <a:schemeClr val="accent4">
                    <a:lumMod val="75000"/>
                  </a:schemeClr>
                </a:solidFill>
                <a:effectLst/>
                <a:latin typeface="-apple-system"/>
              </a:rPr>
              <a:t>L</a:t>
            </a:r>
            <a:r>
              <a:rPr lang="zh-CN" altLang="en-US" b="1" i="0" dirty="0">
                <a:solidFill>
                  <a:schemeClr val="accent4">
                    <a:lumMod val="75000"/>
                  </a:schemeClr>
                </a:solidFill>
                <a:effectLst/>
                <a:latin typeface="-apple-system"/>
              </a:rPr>
              <a:t>个良表示，最简单的理解就是</a:t>
            </a:r>
            <a:r>
              <a:rPr lang="en-US" altLang="zh-CN" b="1" i="0" dirty="0">
                <a:solidFill>
                  <a:schemeClr val="accent4">
                    <a:lumMod val="75000"/>
                  </a:schemeClr>
                </a:solidFill>
                <a:effectLst/>
                <a:latin typeface="-apple-system"/>
              </a:rPr>
              <a:t>L</a:t>
            </a:r>
            <a:r>
              <a:rPr lang="zh-CN" altLang="en-US" b="1" i="0" dirty="0">
                <a:solidFill>
                  <a:schemeClr val="accent4">
                    <a:lumMod val="75000"/>
                  </a:schemeClr>
                </a:solidFill>
                <a:effectLst/>
                <a:latin typeface="-apple-system"/>
              </a:rPr>
              <a:t>个不同值。</a:t>
            </a:r>
            <a:endParaRPr lang="zh-CN" altLang="en-US" b="1" spc="300"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8298192" y="3836842"/>
            <a:ext cx="2903077" cy="2849626"/>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1600" b="0" i="0" dirty="0">
                <a:solidFill>
                  <a:srgbClr val="4D4D4D"/>
                </a:solidFill>
                <a:effectLst/>
                <a:latin typeface="-apple-system"/>
              </a:rPr>
              <a:t>         最简单的</a:t>
            </a:r>
            <a:r>
              <a:rPr lang="en-US" altLang="zh-CN" sz="1600" dirty="0">
                <a:solidFill>
                  <a:srgbClr val="4D4D4D"/>
                </a:solidFill>
                <a:latin typeface="Times New Roman" panose="02020603050405020304" pitchFamily="18" charset="0"/>
                <a:cs typeface="Times New Roman" panose="02020603050405020304" pitchFamily="18" charset="0"/>
              </a:rPr>
              <a:t>L</a:t>
            </a:r>
            <a:r>
              <a:rPr lang="en-US" altLang="zh-CN" sz="1600" b="0" i="0" dirty="0">
                <a:solidFill>
                  <a:srgbClr val="4D4D4D"/>
                </a:solidFill>
                <a:effectLst/>
                <a:latin typeface="Times New Roman" panose="02020603050405020304" pitchFamily="18" charset="0"/>
                <a:cs typeface="Times New Roman" panose="02020603050405020304" pitchFamily="18" charset="0"/>
              </a:rPr>
              <a:t>-diversity</a:t>
            </a:r>
            <a:r>
              <a:rPr lang="zh-CN" altLang="en-US" sz="1600" b="0" i="0" dirty="0">
                <a:solidFill>
                  <a:srgbClr val="4D4D4D"/>
                </a:solidFill>
                <a:effectLst/>
                <a:latin typeface="-apple-system"/>
              </a:rPr>
              <a:t>要求同一等价类中的敏感属性要有至少</a:t>
            </a:r>
            <a:r>
              <a:rPr lang="en-US" altLang="zh-CN" sz="1600" b="1" i="0" dirty="0">
                <a:solidFill>
                  <a:srgbClr val="4D4D4D"/>
                </a:solidFill>
                <a:latin typeface="Times New Roman" panose="02020603050405020304" pitchFamily="18" charset="0"/>
                <a:cs typeface="Times New Roman" panose="02020603050405020304" pitchFamily="18" charset="0"/>
              </a:rPr>
              <a:t>L</a:t>
            </a:r>
            <a:r>
              <a:rPr lang="zh-CN" altLang="en-US" sz="1600" b="0" i="0" dirty="0">
                <a:solidFill>
                  <a:srgbClr val="4D4D4D"/>
                </a:solidFill>
                <a:effectLst/>
                <a:latin typeface="-apple-system"/>
              </a:rPr>
              <a:t>个可区分的取值。</a:t>
            </a:r>
            <a:endParaRPr lang="en-US" altLang="zh-CN" sz="1600" b="0" i="0" dirty="0">
              <a:solidFill>
                <a:srgbClr val="4D4D4D"/>
              </a:solidFill>
              <a:effectLst/>
              <a:latin typeface="-apple-system"/>
            </a:endParaRPr>
          </a:p>
          <a:p>
            <a:pPr algn="just" eaLnBrk="1" fontAlgn="auto" hangingPunct="1">
              <a:lnSpc>
                <a:spcPct val="130000"/>
              </a:lnSpc>
              <a:spcBef>
                <a:spcPts val="0"/>
              </a:spcBef>
              <a:spcAft>
                <a:spcPts val="0"/>
              </a:spcAft>
            </a:pPr>
            <a:endParaRPr lang="en-US" altLang="zh-CN" sz="1600" dirty="0">
              <a:solidFill>
                <a:srgbClr val="4D4D4D"/>
              </a:solidFill>
              <a:latin typeface="-apple-system"/>
            </a:endParaRPr>
          </a:p>
          <a:p>
            <a:pPr algn="just">
              <a:lnSpc>
                <a:spcPct val="130000"/>
              </a:lnSpc>
            </a:pPr>
            <a:r>
              <a:rPr lang="zh-CN" altLang="en-US" sz="1600" b="0" i="0" dirty="0">
                <a:solidFill>
                  <a:srgbClr val="404040"/>
                </a:solidFill>
                <a:effectLst/>
                <a:latin typeface="-apple-system"/>
              </a:rPr>
              <a:t>一般方式：插入干扰数据构造，但是插入干扰数据也会导致表级别的信息丢失。</a:t>
            </a:r>
            <a:endParaRPr lang="zh-CN" altLang="en-US" sz="1600" dirty="0"/>
          </a:p>
          <a:p>
            <a:pPr algn="just" eaLnBrk="1" fontAlgn="auto" hangingPunct="1">
              <a:lnSpc>
                <a:spcPct val="130000"/>
              </a:lnSpc>
              <a:spcBef>
                <a:spcPts val="0"/>
              </a:spcBef>
              <a:spcAft>
                <a:spcPts val="0"/>
              </a:spcAft>
            </a:pPr>
            <a:endParaRPr lang="en-US" altLang="zh-CN" sz="1600" b="0" i="0" dirty="0">
              <a:solidFill>
                <a:srgbClr val="4D4D4D"/>
              </a:solidFill>
              <a:effectLst/>
              <a:latin typeface="-apple-system"/>
            </a:endParaRPr>
          </a:p>
          <a:p>
            <a:pPr eaLnBrk="1" fontAlgn="auto" hangingPunct="1">
              <a:lnSpc>
                <a:spcPct val="130000"/>
              </a:lnSpc>
              <a:spcBef>
                <a:spcPts val="0"/>
              </a:spcBef>
              <a:spcAft>
                <a:spcPts val="0"/>
              </a:spcAft>
            </a:pPr>
            <a:endParaRPr lang="zh-CN" altLang="en-US" sz="1600"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3" name="world_52349"/>
          <p:cNvSpPr>
            <a:spLocks noChangeAspect="1"/>
          </p:cNvSpPr>
          <p:nvPr/>
        </p:nvSpPr>
        <p:spPr bwMode="auto">
          <a:xfrm>
            <a:off x="8401418" y="2973762"/>
            <a:ext cx="609685" cy="60875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chemeClr val="accent1"/>
          </a:solidFill>
          <a:ln>
            <a:noFill/>
          </a:ln>
        </p:spPr>
        <p:txBody>
          <a:bodyPr/>
          <a:lstStyle/>
          <a:p>
            <a:endParaRPr lang="zh-CN" altLang="en-US"/>
          </a:p>
        </p:txBody>
      </p:sp>
      <p:sp>
        <p:nvSpPr>
          <p:cNvPr id="24" name="文本框 23"/>
          <p:cNvSpPr txBox="1"/>
          <p:nvPr/>
        </p:nvSpPr>
        <p:spPr>
          <a:xfrm>
            <a:off x="8611602" y="3136612"/>
            <a:ext cx="2589667" cy="584775"/>
          </a:xfrm>
          <a:prstGeom prst="rect">
            <a:avLst/>
          </a:prstGeom>
          <a:noFill/>
        </p:spPr>
        <p:txBody>
          <a:bodyPr wrap="square">
            <a:spAutoFit/>
          </a:bodyPr>
          <a:lstStyle/>
          <a:p>
            <a:pPr algn="ctr"/>
            <a:r>
              <a:rPr lang="zh-CN" altLang="en-US" b="1" i="0" dirty="0">
                <a:solidFill>
                  <a:schemeClr val="accent1">
                    <a:lumMod val="75000"/>
                  </a:schemeClr>
                </a:solidFill>
                <a:effectLst/>
                <a:latin typeface="PingFang SC"/>
              </a:rPr>
              <a:t>可区分良表示</a:t>
            </a:r>
            <a:endParaRPr lang="en-US" altLang="zh-CN" b="1" i="0" dirty="0">
              <a:solidFill>
                <a:schemeClr val="accent1">
                  <a:lumMod val="75000"/>
                </a:schemeClr>
              </a:solidFill>
              <a:effectLst/>
              <a:latin typeface="PingFang SC"/>
            </a:endParaRPr>
          </a:p>
          <a:p>
            <a:pPr algn="ctr"/>
            <a:r>
              <a:rPr lang="zh-CN" altLang="en-US" sz="1400" b="1" i="0" dirty="0">
                <a:solidFill>
                  <a:schemeClr val="accent1">
                    <a:lumMod val="75000"/>
                  </a:schemeClr>
                </a:solidFill>
                <a:effectLst/>
                <a:latin typeface="Times New Roman" panose="02020603050405020304" pitchFamily="18" charset="0"/>
                <a:cs typeface="Times New Roman" panose="02020603050405020304" pitchFamily="18" charset="0"/>
              </a:rPr>
              <a:t>（</a:t>
            </a:r>
            <a:r>
              <a:rPr lang="en-US" altLang="zh-CN" sz="1400" b="1" i="0" dirty="0">
                <a:solidFill>
                  <a:schemeClr val="accent1">
                    <a:lumMod val="75000"/>
                  </a:schemeClr>
                </a:solidFill>
                <a:effectLst/>
                <a:latin typeface="Times New Roman" panose="02020603050405020304" pitchFamily="18" charset="0"/>
                <a:cs typeface="Times New Roman" panose="02020603050405020304" pitchFamily="18" charset="0"/>
              </a:rPr>
              <a:t>Distinct </a:t>
            </a:r>
            <a:r>
              <a:rPr lang="en-US" altLang="zh-CN" sz="1400" dirty="0">
                <a:solidFill>
                  <a:schemeClr val="accent1">
                    <a:lumMod val="75000"/>
                  </a:schemeClr>
                </a:solidFill>
                <a:latin typeface="Times New Roman" panose="02020603050405020304" pitchFamily="18" charset="0"/>
                <a:cs typeface="Times New Roman" panose="02020603050405020304" pitchFamily="18" charset="0"/>
              </a:rPr>
              <a:t>I</a:t>
            </a:r>
            <a:r>
              <a:rPr lang="en-US" altLang="zh-CN" sz="1400" b="1" i="0" dirty="0">
                <a:solidFill>
                  <a:schemeClr val="accent1">
                    <a:lumMod val="75000"/>
                  </a:schemeClr>
                </a:solidFill>
                <a:effectLst/>
                <a:latin typeface="Times New Roman" panose="02020603050405020304" pitchFamily="18" charset="0"/>
                <a:cs typeface="Times New Roman" panose="02020603050405020304" pitchFamily="18" charset="0"/>
              </a:rPr>
              <a:t>-diversity</a:t>
            </a:r>
            <a:r>
              <a:rPr lang="zh-CN" altLang="en-US" sz="1400" b="1" i="0" dirty="0">
                <a:solidFill>
                  <a:schemeClr val="accent1">
                    <a:lumMod val="75000"/>
                  </a:schemeClr>
                </a:solidFill>
                <a:effectLst/>
                <a:latin typeface="Times New Roman" panose="02020603050405020304" pitchFamily="18" charset="0"/>
                <a:cs typeface="Times New Roman" panose="02020603050405020304" pitchFamily="18" charset="0"/>
              </a:rPr>
              <a:t>）</a:t>
            </a:r>
            <a:endParaRPr lang="en-US" altLang="zh-CN" b="1" i="0" dirty="0">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32" name="文本框 31"/>
          <p:cNvSpPr txBox="1"/>
          <p:nvPr/>
        </p:nvSpPr>
        <p:spPr>
          <a:xfrm>
            <a:off x="6397486" y="1770058"/>
            <a:ext cx="5025982" cy="1015663"/>
          </a:xfrm>
          <a:prstGeom prst="rect">
            <a:avLst/>
          </a:prstGeom>
          <a:noFill/>
        </p:spPr>
        <p:txBody>
          <a:bodyPr wrap="square">
            <a:spAutoFit/>
          </a:bodyPr>
          <a:lstStyle/>
          <a:p>
            <a:pPr marL="285750" indent="-285750">
              <a:buFont typeface="Arial" panose="020B0604020202020204" pitchFamily="34" charset="0"/>
              <a:buChar char="•"/>
            </a:pPr>
            <a:r>
              <a:rPr lang="zh-CN" altLang="en-US" sz="2000" b="0" i="0" dirty="0">
                <a:solidFill>
                  <a:srgbClr val="404040"/>
                </a:solidFill>
                <a:effectLst/>
                <a:latin typeface="-apple-system"/>
              </a:rPr>
              <a:t>相对于</a:t>
            </a:r>
            <a:r>
              <a:rPr lang="en-US" altLang="zh-CN" sz="2000" b="0" i="0" dirty="0">
                <a:solidFill>
                  <a:srgbClr val="404040"/>
                </a:solidFill>
                <a:effectLst/>
                <a:latin typeface="-apple-system"/>
              </a:rPr>
              <a:t>K-Anonymity</a:t>
            </a:r>
            <a:r>
              <a:rPr lang="zh-CN" altLang="en-US" sz="2000" b="0" i="0" dirty="0">
                <a:solidFill>
                  <a:srgbClr val="404040"/>
                </a:solidFill>
                <a:effectLst/>
                <a:latin typeface="-apple-system"/>
              </a:rPr>
              <a:t>标准，符合</a:t>
            </a:r>
            <a:r>
              <a:rPr lang="en-US" altLang="zh-CN" sz="2000" b="0" i="0" dirty="0">
                <a:solidFill>
                  <a:srgbClr val="404040"/>
                </a:solidFill>
                <a:effectLst/>
                <a:latin typeface="-apple-system"/>
              </a:rPr>
              <a:t>L-</a:t>
            </a:r>
            <a:r>
              <a:rPr lang="en-US" altLang="zh-CN" sz="2000" b="0" i="0" dirty="0" err="1">
                <a:solidFill>
                  <a:srgbClr val="404040"/>
                </a:solidFill>
                <a:effectLst/>
                <a:latin typeface="-apple-system"/>
              </a:rPr>
              <a:t>Deversity</a:t>
            </a:r>
            <a:r>
              <a:rPr lang="zh-CN" altLang="en-US" sz="2000" b="0" i="0" dirty="0">
                <a:solidFill>
                  <a:srgbClr val="404040"/>
                </a:solidFill>
                <a:effectLst/>
                <a:latin typeface="-apple-system"/>
              </a:rPr>
              <a:t>标准的数据集显著降低了属性数据泄露的风险。</a:t>
            </a:r>
            <a:endParaRPr lang="zh-CN" altLang="en-US" sz="2000" dirty="0"/>
          </a:p>
        </p:txBody>
      </p:sp>
      <p:pic>
        <p:nvPicPr>
          <p:cNvPr id="6" name="图片 5"/>
          <p:cNvPicPr>
            <a:picLocks noChangeAspect="1"/>
          </p:cNvPicPr>
          <p:nvPr/>
        </p:nvPicPr>
        <p:blipFill>
          <a:blip r:embed="rId1"/>
          <a:stretch>
            <a:fillRect/>
          </a:stretch>
        </p:blipFill>
        <p:spPr>
          <a:xfrm>
            <a:off x="570157" y="3429000"/>
            <a:ext cx="3845495" cy="2198725"/>
          </a:xfrm>
          <a:prstGeom prst="rect">
            <a:avLst/>
          </a:prstGeom>
        </p:spPr>
      </p:pic>
      <p:sp>
        <p:nvSpPr>
          <p:cNvPr id="22" name="文本框 21"/>
          <p:cNvSpPr txBox="1"/>
          <p:nvPr/>
        </p:nvSpPr>
        <p:spPr>
          <a:xfrm>
            <a:off x="1004288" y="5610252"/>
            <a:ext cx="2453791" cy="369332"/>
          </a:xfrm>
          <a:prstGeom prst="rect">
            <a:avLst/>
          </a:prstGeom>
          <a:noFill/>
        </p:spPr>
        <p:txBody>
          <a:bodyPr wrap="square">
            <a:spAutoFit/>
          </a:bodyPr>
          <a:lstStyle/>
          <a:p>
            <a:r>
              <a:rPr lang="en-US" altLang="zh-CN" sz="1800" b="0" i="0" dirty="0">
                <a:solidFill>
                  <a:srgbClr val="404040"/>
                </a:solidFill>
                <a:effectLst/>
                <a:latin typeface="-apple-system"/>
              </a:rPr>
              <a:t>3-Anonymity 2-Diversity</a:t>
            </a:r>
            <a:endParaRPr lang="zh-CN" altLang="en-US" dirty="0"/>
          </a:p>
        </p:txBody>
      </p:sp>
      <p:sp>
        <p:nvSpPr>
          <p:cNvPr id="31" name="矩形 30"/>
          <p:cNvSpPr/>
          <p:nvPr/>
        </p:nvSpPr>
        <p:spPr>
          <a:xfrm rot="16200000">
            <a:off x="4947925" y="3317235"/>
            <a:ext cx="2950913" cy="2589668"/>
          </a:xfrm>
          <a:prstGeom prst="rect">
            <a:avLst/>
          </a:prstGeom>
          <a:solidFill>
            <a:srgbClr val="FFFFFF"/>
          </a:solidFill>
          <a:ln w="12700" cap="flat" cmpd="sng" algn="ctr">
            <a:noFill/>
            <a:prstDash val="solid"/>
            <a:miter lim="800000"/>
          </a:ln>
          <a:effectLst>
            <a:outerShdw blurRad="165100" sx="101000" sy="101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 name="文本框 32"/>
          <p:cNvSpPr txBox="1"/>
          <p:nvPr/>
        </p:nvSpPr>
        <p:spPr>
          <a:xfrm>
            <a:off x="5128548" y="5151144"/>
            <a:ext cx="2589667" cy="646331"/>
          </a:xfrm>
          <a:prstGeom prst="rect">
            <a:avLst/>
          </a:prstGeom>
          <a:noFill/>
        </p:spPr>
        <p:txBody>
          <a:bodyPr wrap="square">
            <a:spAutoFit/>
          </a:bodyPr>
          <a:lstStyle/>
          <a:p>
            <a:pPr algn="ctr"/>
            <a:r>
              <a:rPr lang="zh-CN" altLang="en-US" b="1" dirty="0">
                <a:solidFill>
                  <a:schemeClr val="accent1">
                    <a:lumMod val="75000"/>
                  </a:schemeClr>
                </a:solidFill>
                <a:latin typeface="PingFang SC"/>
              </a:rPr>
              <a:t>熵良表示</a:t>
            </a:r>
            <a:endParaRPr lang="en-US" altLang="zh-CN" b="1" dirty="0">
              <a:solidFill>
                <a:schemeClr val="accent1">
                  <a:lumMod val="75000"/>
                </a:schemeClr>
              </a:solidFill>
              <a:latin typeface="PingFang SC"/>
            </a:endParaRPr>
          </a:p>
          <a:p>
            <a:pPr algn="ctr"/>
            <a:r>
              <a:rPr lang="zh-CN" altLang="en-US" b="1" dirty="0">
                <a:solidFill>
                  <a:schemeClr val="accent1">
                    <a:lumMod val="75000"/>
                  </a:schemeClr>
                </a:solidFill>
                <a:latin typeface="PingFang SC"/>
              </a:rPr>
              <a:t>（</a:t>
            </a:r>
            <a:r>
              <a:rPr lang="en-US" altLang="zh-CN" b="1" dirty="0">
                <a:solidFill>
                  <a:schemeClr val="accent1">
                    <a:lumMod val="75000"/>
                  </a:schemeClr>
                </a:solidFill>
                <a:latin typeface="PingFang SC"/>
              </a:rPr>
              <a:t>Entropy L-diversity</a:t>
            </a:r>
            <a:r>
              <a:rPr lang="zh-CN" altLang="en-US" b="1" dirty="0">
                <a:solidFill>
                  <a:schemeClr val="accent1">
                    <a:lumMod val="75000"/>
                  </a:schemeClr>
                </a:solidFill>
                <a:latin typeface="PingFang SC"/>
              </a:rPr>
              <a:t>）</a:t>
            </a:r>
            <a:endParaRPr lang="en-US" altLang="zh-CN" b="1" dirty="0">
              <a:solidFill>
                <a:schemeClr val="accent1">
                  <a:lumMod val="75000"/>
                </a:schemeClr>
              </a:solidFill>
              <a:latin typeface="PingFang SC"/>
            </a:endParaRPr>
          </a:p>
        </p:txBody>
      </p:sp>
      <p:sp>
        <p:nvSpPr>
          <p:cNvPr id="34" name="箭头: 右 33"/>
          <p:cNvSpPr/>
          <p:nvPr/>
        </p:nvSpPr>
        <p:spPr>
          <a:xfrm>
            <a:off x="7580241" y="3489202"/>
            <a:ext cx="425450" cy="234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35" name="文本框 34">
                <a:extLst>
                  <a:ext uri="{FF2B5EF4-FFF2-40B4-BE49-F238E27FC236}">
                    <ele attr="{44B32EB7-5F30-4A2A-9367-009122D7F5EF}"/>
                  </a:ext>
                </a:extLst>
              </p:cNvPr>
              <p:cNvSpPr txBox="1"/>
              <p:nvPr/>
            </p:nvSpPr>
            <p:spPr>
              <a:xfrm>
                <a:off x="4971844" y="4061510"/>
                <a:ext cx="2903077" cy="923330"/>
              </a:xfrm>
              <a:prstGeom prst="rect">
                <a:avLst/>
              </a:prstGeom>
              <a:noFill/>
            </p:spPr>
            <p:txBody>
              <a:bodyPr wrap="square">
                <a:spAutoFit/>
              </a:bodyPr>
              <a:lstStyle/>
              <a:p>
                <a:pPr algn="ctr"/>
                <a:r>
                  <a:rPr lang="zh-CN" altLang="en-US" b="1" i="0" dirty="0">
                    <a:solidFill>
                      <a:schemeClr val="accent1">
                        <a:lumMod val="75000"/>
                      </a:schemeClr>
                    </a:solidFill>
                    <a:effectLst/>
                    <a:latin typeface="PingFang SC"/>
                  </a:rPr>
                  <a:t>递归良表示</a:t>
                </a:r>
                <a:endParaRPr lang="en-US" altLang="zh-CN" b="1" i="0" dirty="0">
                  <a:solidFill>
                    <a:schemeClr val="accent1">
                      <a:lumMod val="75000"/>
                    </a:schemeClr>
                  </a:solidFill>
                  <a:effectLst/>
                  <a:latin typeface="PingFang SC"/>
                </a:endParaRPr>
              </a:p>
              <a:p>
                <a:pPr algn="ctr"/>
                <a:r>
                  <a:rPr lang="zh-CN" altLang="en-US" b="1" dirty="0">
                    <a:solidFill>
                      <a:schemeClr val="accent1">
                        <a:lumMod val="75000"/>
                      </a:schemeClr>
                    </a:solidFill>
                    <a:latin typeface="PingFang SC"/>
                  </a:rPr>
                  <a:t>（</a:t>
                </a:r>
                <a14:m>
                  <m:oMath xmlns:m="http://schemas.openxmlformats.org/officeDocument/2006/math">
                    <m:r>
                      <a:rPr lang="en-US" altLang="zh-CN" b="1" i="0" dirty="0">
                        <a:solidFill>
                          <a:schemeClr val="accent1">
                            <a:lumMod val="75000"/>
                          </a:schemeClr>
                        </a:solidFill>
                        <a:latin typeface="PingFang SC"/>
                      </a:rPr>
                      <m:t>𝐑𝐞𝐜𝐮𝐫𝐬𝐢𝐯𝐞</m:t>
                    </m:r>
                    <m:r>
                      <a:rPr lang="en-US" altLang="zh-CN" b="1" i="0" dirty="0">
                        <a:solidFill>
                          <a:schemeClr val="accent1">
                            <a:lumMod val="75000"/>
                          </a:schemeClr>
                        </a:solidFill>
                        <a:latin typeface="PingFang SC"/>
                      </a:rPr>
                      <m:t> (</m:t>
                    </m:r>
                    <m:r>
                      <a:rPr lang="en-US" altLang="zh-CN" b="1" i="0" dirty="0" err="1">
                        <a:solidFill>
                          <a:schemeClr val="accent1">
                            <a:lumMod val="75000"/>
                          </a:schemeClr>
                        </a:solidFill>
                        <a:latin typeface="PingFang SC"/>
                      </a:rPr>
                      <m:t>𝐜</m:t>
                    </m:r>
                    <m:r>
                      <a:rPr lang="en-US" altLang="zh-CN" b="1" i="0" dirty="0" err="1">
                        <a:solidFill>
                          <a:schemeClr val="accent1">
                            <a:lumMod val="75000"/>
                          </a:schemeClr>
                        </a:solidFill>
                        <a:latin typeface="PingFang SC"/>
                      </a:rPr>
                      <m:t>,</m:t>
                    </m:r>
                    <m:r>
                      <a:rPr lang="en-US" altLang="zh-CN" b="1" i="0" dirty="0" err="1">
                        <a:solidFill>
                          <a:schemeClr val="accent1">
                            <a:lumMod val="75000"/>
                          </a:schemeClr>
                        </a:solidFill>
                        <a:latin typeface="PingFang SC"/>
                      </a:rPr>
                      <m:t>𝐥</m:t>
                    </m:r>
                    <m:r>
                      <a:rPr lang="en-US" altLang="zh-CN" b="1" i="0" dirty="0">
                        <a:solidFill>
                          <a:schemeClr val="accent1">
                            <a:lumMod val="75000"/>
                          </a:schemeClr>
                        </a:solidFill>
                        <a:latin typeface="PingFang SC"/>
                      </a:rPr>
                      <m:t>)−</m:t>
                    </m:r>
                    <m:r>
                      <a:rPr lang="en-US" altLang="zh-CN" b="1" i="0" dirty="0">
                        <a:solidFill>
                          <a:schemeClr val="accent1">
                            <a:lumMod val="75000"/>
                          </a:schemeClr>
                        </a:solidFill>
                        <a:latin typeface="PingFang SC"/>
                      </a:rPr>
                      <m:t>𝐝𝐢𝐯𝐞𝐫𝐬𝐢𝐭𝐲</m:t>
                    </m:r>
                  </m:oMath>
                </a14:m>
                <a:r>
                  <a:rPr lang="zh-CN" altLang="en-US" b="1" dirty="0">
                    <a:solidFill>
                      <a:schemeClr val="accent1">
                        <a:lumMod val="75000"/>
                      </a:schemeClr>
                    </a:solidFill>
                    <a:latin typeface="PingFang SC"/>
                  </a:rPr>
                  <a:t>）</a:t>
                </a:r>
                <a:endParaRPr lang="en-US" altLang="zh-CN" b="1" dirty="0">
                  <a:solidFill>
                    <a:schemeClr val="accent1">
                      <a:lumMod val="75000"/>
                    </a:schemeClr>
                  </a:solidFill>
                  <a:latin typeface="PingFang SC"/>
                </a:endParaRPr>
              </a:p>
            </p:txBody>
          </p:sp>
        </mc:Choice>
        <mc:Fallback>
          <p:sp>
            <p:nvSpPr>
              <p:cNvPr id="35" name="文本框 34"/>
              <p:cNvSpPr txBox="1">
                <a:spLocks noRot="1" noChangeAspect="1" noMove="1" noResize="1" noEditPoints="1" noAdjustHandles="1" noChangeArrowheads="1" noChangeShapeType="1" noTextEdit="1"/>
              </p:cNvSpPr>
              <p:nvPr/>
            </p:nvSpPr>
            <p:spPr>
              <a:xfrm>
                <a:off x="4971844" y="4061510"/>
                <a:ext cx="2903077" cy="923330"/>
              </a:xfrm>
              <a:prstGeom prst="rect">
                <a:avLst/>
              </a:prstGeom>
              <a:blipFill rotWithShape="1">
                <a:blip r:embed="rId2"/>
                <a:stretch>
                  <a:fillRect t="-3947" b="-8553"/>
                </a:stretch>
              </a:blipFill>
            </p:spPr>
            <p:txBody>
              <a:bodyPr/>
              <a:lstStyle/>
              <a:p>
                <a:r>
                  <a:rPr lang="zh-CN" altLang="en-US">
                    <a:noFill/>
                  </a:rPr>
                  <a:t> </a:t>
                </a:r>
                <a:endParaRPr lang="zh-CN" altLang="en-US">
                  <a:noFill/>
                </a:endParaRPr>
              </a:p>
            </p:txBody>
          </p:sp>
        </mc:Fallback>
      </mc:AlternateContent>
      <p:sp>
        <p:nvSpPr>
          <p:cNvPr id="36" name="文本框 35"/>
          <p:cNvSpPr txBox="1"/>
          <p:nvPr/>
        </p:nvSpPr>
        <p:spPr>
          <a:xfrm>
            <a:off x="5133574" y="3347055"/>
            <a:ext cx="2589667" cy="584775"/>
          </a:xfrm>
          <a:prstGeom prst="rect">
            <a:avLst/>
          </a:prstGeom>
          <a:noFill/>
        </p:spPr>
        <p:txBody>
          <a:bodyPr wrap="square">
            <a:spAutoFit/>
          </a:bodyPr>
          <a:lstStyle/>
          <a:p>
            <a:pPr algn="ctr"/>
            <a:r>
              <a:rPr lang="zh-CN" altLang="en-US" b="1" i="0" dirty="0">
                <a:solidFill>
                  <a:schemeClr val="accent1">
                    <a:lumMod val="75000"/>
                  </a:schemeClr>
                </a:solidFill>
                <a:effectLst/>
                <a:latin typeface="PingFang SC"/>
              </a:rPr>
              <a:t>可区分良表示</a:t>
            </a:r>
            <a:endParaRPr lang="en-US" altLang="zh-CN" b="1" i="0" dirty="0">
              <a:solidFill>
                <a:schemeClr val="accent1">
                  <a:lumMod val="75000"/>
                </a:schemeClr>
              </a:solidFill>
              <a:effectLst/>
              <a:latin typeface="PingFang SC"/>
            </a:endParaRPr>
          </a:p>
          <a:p>
            <a:pPr algn="ctr"/>
            <a:r>
              <a:rPr lang="zh-CN" altLang="en-US" sz="1400" b="1" i="0" dirty="0">
                <a:solidFill>
                  <a:schemeClr val="accent1">
                    <a:lumMod val="75000"/>
                  </a:schemeClr>
                </a:solidFill>
                <a:effectLst/>
                <a:latin typeface="Times New Roman" panose="02020603050405020304" pitchFamily="18" charset="0"/>
                <a:cs typeface="Times New Roman" panose="02020603050405020304" pitchFamily="18" charset="0"/>
              </a:rPr>
              <a:t>（</a:t>
            </a:r>
            <a:r>
              <a:rPr lang="en-US" altLang="zh-CN" sz="1400" b="1" i="0" dirty="0">
                <a:solidFill>
                  <a:schemeClr val="accent1">
                    <a:lumMod val="75000"/>
                  </a:schemeClr>
                </a:solidFill>
                <a:effectLst/>
                <a:latin typeface="Times New Roman" panose="02020603050405020304" pitchFamily="18" charset="0"/>
                <a:cs typeface="Times New Roman" panose="02020603050405020304" pitchFamily="18" charset="0"/>
              </a:rPr>
              <a:t>Distinct </a:t>
            </a:r>
            <a:r>
              <a:rPr lang="en-US" altLang="zh-CN" sz="1400" dirty="0">
                <a:solidFill>
                  <a:schemeClr val="accent1">
                    <a:lumMod val="75000"/>
                  </a:schemeClr>
                </a:solidFill>
                <a:latin typeface="Times New Roman" panose="02020603050405020304" pitchFamily="18" charset="0"/>
                <a:cs typeface="Times New Roman" panose="02020603050405020304" pitchFamily="18" charset="0"/>
              </a:rPr>
              <a:t>I</a:t>
            </a:r>
            <a:r>
              <a:rPr lang="en-US" altLang="zh-CN" sz="1400" b="1" i="0" dirty="0">
                <a:solidFill>
                  <a:schemeClr val="accent1">
                    <a:lumMod val="75000"/>
                  </a:schemeClr>
                </a:solidFill>
                <a:effectLst/>
                <a:latin typeface="Times New Roman" panose="02020603050405020304" pitchFamily="18" charset="0"/>
                <a:cs typeface="Times New Roman" panose="02020603050405020304" pitchFamily="18" charset="0"/>
              </a:rPr>
              <a:t>-diversity</a:t>
            </a:r>
            <a:r>
              <a:rPr lang="zh-CN" altLang="en-US" sz="1400" b="1" i="0" dirty="0">
                <a:solidFill>
                  <a:schemeClr val="accent1">
                    <a:lumMod val="75000"/>
                  </a:schemeClr>
                </a:solidFill>
                <a:effectLst/>
                <a:latin typeface="Times New Roman" panose="02020603050405020304" pitchFamily="18" charset="0"/>
                <a:cs typeface="Times New Roman" panose="02020603050405020304" pitchFamily="18" charset="0"/>
              </a:rPr>
              <a:t>）</a:t>
            </a:r>
            <a:endParaRPr lang="en-US" altLang="zh-CN" b="1" i="0" dirty="0">
              <a:solidFill>
                <a:schemeClr val="accent1">
                  <a:lumMod val="75000"/>
                </a:schemeClr>
              </a:solidFill>
              <a:effectLst/>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信息脱敏</a:t>
            </a:r>
            <a:r>
              <a:rPr lang="en-US" altLang="zh-CN" dirty="0"/>
              <a:t>- L</a:t>
            </a:r>
            <a:r>
              <a:rPr lang="en-US" altLang="zh-CN" sz="2800" dirty="0"/>
              <a:t>-diversity </a:t>
            </a:r>
            <a:r>
              <a:rPr lang="zh-CN" altLang="en-US" dirty="0"/>
              <a:t>缺点</a:t>
            </a:r>
            <a:endParaRPr lang="zh-CN" altLang="en-US" dirty="0"/>
          </a:p>
        </p:txBody>
      </p:sp>
      <p:grpSp>
        <p:nvGrpSpPr>
          <p:cNvPr id="11" name="组合 10"/>
          <p:cNvGrpSpPr/>
          <p:nvPr/>
        </p:nvGrpSpPr>
        <p:grpSpPr>
          <a:xfrm>
            <a:off x="526201" y="1600028"/>
            <a:ext cx="3585506" cy="3917208"/>
            <a:chOff x="678857" y="2188316"/>
            <a:chExt cx="3585506" cy="3917208"/>
          </a:xfrm>
        </p:grpSpPr>
        <p:sp>
          <p:nvSpPr>
            <p:cNvPr id="12" name="矩形 11"/>
            <p:cNvSpPr/>
            <p:nvPr/>
          </p:nvSpPr>
          <p:spPr>
            <a:xfrm>
              <a:off x="678857"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3" name="文本框 12"/>
            <p:cNvSpPr txBox="1"/>
            <p:nvPr/>
          </p:nvSpPr>
          <p:spPr>
            <a:xfrm>
              <a:off x="678857" y="2188316"/>
              <a:ext cx="3298339" cy="461665"/>
            </a:xfrm>
            <a:prstGeom prst="rect">
              <a:avLst/>
            </a:prstGeom>
            <a:noFill/>
          </p:spPr>
          <p:txBody>
            <a:bodyPr wrap="none" lIns="0" rtlCol="0">
              <a:spAutoFit/>
            </a:bodyPr>
            <a:lstStyle/>
            <a:p>
              <a:r>
                <a:rPr lang="zh-CN" altLang="en-US" sz="2400" b="1" spc="100" dirty="0">
                  <a:solidFill>
                    <a:schemeClr val="accent1"/>
                  </a:solidFill>
                </a:rPr>
                <a:t>很难或是没有必要实现</a:t>
              </a:r>
              <a:endParaRPr lang="zh-CN" altLang="en-US" sz="2400" b="1" spc="100" dirty="0">
                <a:solidFill>
                  <a:schemeClr val="accent1"/>
                </a:solidFill>
              </a:endParaRPr>
            </a:p>
          </p:txBody>
        </p:sp>
        <p:sp>
          <p:nvSpPr>
            <p:cNvPr id="14" name="文本框 13"/>
            <p:cNvSpPr txBox="1"/>
            <p:nvPr/>
          </p:nvSpPr>
          <p:spPr>
            <a:xfrm>
              <a:off x="678857" y="3123177"/>
              <a:ext cx="3585506" cy="2982347"/>
            </a:xfrm>
            <a:prstGeom prst="rect">
              <a:avLst/>
            </a:prstGeom>
            <a:noFill/>
          </p:spPr>
          <p:txBody>
            <a:bodyPr wrap="square" lIns="0" rtlCol="0">
              <a:noAutofit/>
            </a:bodyPr>
            <a:lstStyle/>
            <a:p>
              <a:pPr>
                <a:lnSpc>
                  <a:spcPct val="150000"/>
                </a:lnSpc>
              </a:pPr>
              <a:r>
                <a:rPr lang="zh-CN" altLang="en-US" dirty="0"/>
                <a:t>例如，</a:t>
              </a:r>
              <a:r>
                <a:rPr lang="en-US" altLang="zh-CN" dirty="0"/>
                <a:t>HIV</a:t>
              </a:r>
              <a:r>
                <a:rPr lang="zh-CN" altLang="en-US" dirty="0"/>
                <a:t>的测试数据：阴，阳。</a:t>
              </a:r>
              <a:endParaRPr lang="en-US" altLang="zh-CN" dirty="0"/>
            </a:p>
            <a:p>
              <a:r>
                <a:rPr lang="en-US" altLang="zh-CN" sz="1600" dirty="0"/>
                <a:t>10000</a:t>
              </a:r>
              <a:r>
                <a:rPr lang="zh-CN" altLang="en-US" sz="1600" dirty="0"/>
                <a:t>条记录，可能</a:t>
              </a:r>
              <a:r>
                <a:rPr lang="en-US" altLang="zh-CN" sz="1600" dirty="0"/>
                <a:t>99%</a:t>
              </a:r>
              <a:r>
                <a:rPr lang="zh-CN" altLang="en-US" sz="1600" dirty="0"/>
                <a:t>的记录都是阴性的，只有</a:t>
              </a:r>
              <a:r>
                <a:rPr lang="en-US" altLang="zh-CN" sz="1600" dirty="0"/>
                <a:t>1%</a:t>
              </a:r>
              <a:r>
                <a:rPr lang="zh-CN" altLang="en-US" sz="1600" dirty="0"/>
                <a:t>是阳性的。</a:t>
              </a:r>
              <a:endParaRPr lang="en-US" altLang="zh-CN" sz="1600" dirty="0"/>
            </a:p>
            <a:p>
              <a:endParaRPr lang="zh-CN" altLang="en-US" sz="1600" dirty="0"/>
            </a:p>
            <a:p>
              <a:pPr marL="285750" indent="-285750">
                <a:buFont typeface="Arial" panose="020B0604020202020204" pitchFamily="34" charset="0"/>
                <a:buChar char="•"/>
              </a:pPr>
              <a:r>
                <a:rPr lang="zh-CN" altLang="en-US" dirty="0"/>
                <a:t>测试结果为阴性的用户可能不介意其他人看到他的测试结果</a:t>
              </a:r>
              <a:endParaRPr lang="en-US" altLang="zh-CN" dirty="0"/>
            </a:p>
            <a:p>
              <a:pPr marL="285750" indent="-285750">
                <a:buFont typeface="Arial" panose="020B0604020202020204" pitchFamily="34" charset="0"/>
                <a:buChar char="•"/>
              </a:pPr>
              <a:r>
                <a:rPr lang="zh-CN" altLang="en-US" dirty="0"/>
                <a:t>测试结果为阳性的用户可能更希望对别人保密。</a:t>
              </a:r>
              <a:endParaRPr lang="en-US" altLang="zh-CN" dirty="0"/>
            </a:p>
            <a:p>
              <a:pPr marL="285750" indent="-285750">
                <a:buFont typeface="Arial" panose="020B0604020202020204" pitchFamily="34" charset="0"/>
                <a:buChar char="•"/>
              </a:pPr>
              <a:endParaRPr lang="zh-CN" altLang="en-US" dirty="0"/>
            </a:p>
            <a:p>
              <a:r>
                <a:rPr lang="zh-CN" altLang="en-US" b="0" i="0" dirty="0">
                  <a:solidFill>
                    <a:srgbClr val="4D4D4D"/>
                  </a:solidFill>
                  <a:effectLst/>
                  <a:latin typeface="-apple-system"/>
                </a:rPr>
                <a:t>这时候如果一个等价类中均为阴性，是没有必要实现可区分的</a:t>
              </a:r>
              <a:r>
                <a:rPr lang="en-US" altLang="zh-CN" b="0" i="0" dirty="0">
                  <a:solidFill>
                    <a:srgbClr val="4D4D4D"/>
                  </a:solidFill>
                  <a:effectLst/>
                  <a:latin typeface="-apple-system"/>
                </a:rPr>
                <a:t>2-diversity</a:t>
              </a:r>
              <a:r>
                <a:rPr lang="zh-CN" altLang="en-US" b="0" i="0" dirty="0">
                  <a:solidFill>
                    <a:srgbClr val="4D4D4D"/>
                  </a:solidFill>
                  <a:effectLst/>
                  <a:latin typeface="-apple-system"/>
                </a:rPr>
                <a:t>的。</a:t>
              </a:r>
              <a:endParaRPr lang="en-US" altLang="zh-CN" b="0" i="0" dirty="0">
                <a:solidFill>
                  <a:srgbClr val="4D4D4D"/>
                </a:solidFill>
                <a:effectLst/>
                <a:latin typeface="-apple-system"/>
              </a:endParaRPr>
            </a:p>
            <a:p>
              <a:pPr algn="just">
                <a:lnSpc>
                  <a:spcPct val="150000"/>
                </a:lnSpc>
              </a:pPr>
              <a:endParaRPr lang="en-US" altLang="zh-CN" spc="100" dirty="0">
                <a:solidFill>
                  <a:srgbClr val="4D4D4D"/>
                </a:solidFill>
                <a:latin typeface="-apple-system"/>
              </a:endParaRPr>
            </a:p>
            <a:p>
              <a:pPr algn="just">
                <a:lnSpc>
                  <a:spcPct val="150000"/>
                </a:lnSpc>
              </a:pPr>
              <a:endParaRPr lang="zh-CN" altLang="en-US" spc="100" dirty="0"/>
            </a:p>
          </p:txBody>
        </p:sp>
      </p:grpSp>
      <p:grpSp>
        <p:nvGrpSpPr>
          <p:cNvPr id="15" name="组合 14"/>
          <p:cNvGrpSpPr/>
          <p:nvPr/>
        </p:nvGrpSpPr>
        <p:grpSpPr>
          <a:xfrm>
            <a:off x="5611581" y="1600028"/>
            <a:ext cx="4901342" cy="703486"/>
            <a:chOff x="5063619" y="2188316"/>
            <a:chExt cx="4901342" cy="703486"/>
          </a:xfrm>
        </p:grpSpPr>
        <p:sp>
          <p:nvSpPr>
            <p:cNvPr id="16" name="矩形 15"/>
            <p:cNvSpPr/>
            <p:nvPr/>
          </p:nvSpPr>
          <p:spPr>
            <a:xfrm>
              <a:off x="5063619"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7" name="文本框 16"/>
            <p:cNvSpPr txBox="1"/>
            <p:nvPr/>
          </p:nvSpPr>
          <p:spPr>
            <a:xfrm>
              <a:off x="5063619" y="2188316"/>
              <a:ext cx="4901342" cy="461665"/>
            </a:xfrm>
            <a:prstGeom prst="rect">
              <a:avLst/>
            </a:prstGeom>
            <a:noFill/>
          </p:spPr>
          <p:txBody>
            <a:bodyPr wrap="none" lIns="0" rtlCol="0">
              <a:spAutoFit/>
            </a:bodyPr>
            <a:lstStyle/>
            <a:p>
              <a:r>
                <a:rPr lang="zh-CN" altLang="en-US" sz="2400" b="1" spc="100" dirty="0">
                  <a:solidFill>
                    <a:schemeClr val="accent1"/>
                  </a:solidFill>
                </a:rPr>
                <a:t>无法防御特定类型的属性数据泄露</a:t>
              </a:r>
              <a:endParaRPr lang="zh-CN" altLang="en-US" sz="2400" b="1" spc="100" dirty="0">
                <a:solidFill>
                  <a:schemeClr val="accent1"/>
                </a:solidFill>
              </a:endParaRPr>
            </a:p>
          </p:txBody>
        </p:sp>
      </p:grpSp>
      <p:sp>
        <p:nvSpPr>
          <p:cNvPr id="23" name="right-arrow_339913"/>
          <p:cNvSpPr>
            <a:spLocks noChangeAspect="1"/>
          </p:cNvSpPr>
          <p:nvPr/>
        </p:nvSpPr>
        <p:spPr bwMode="auto">
          <a:xfrm>
            <a:off x="4587910" y="2917462"/>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4"/>
          </a:solidFill>
          <a:ln>
            <a:noFill/>
          </a:ln>
        </p:spPr>
      </p:sp>
      <p:sp>
        <p:nvSpPr>
          <p:cNvPr id="24" name="right-arrow_339913"/>
          <p:cNvSpPr>
            <a:spLocks noChangeAspect="1"/>
          </p:cNvSpPr>
          <p:nvPr/>
        </p:nvSpPr>
        <p:spPr bwMode="auto">
          <a:xfrm>
            <a:off x="8247785" y="3358247"/>
            <a:ext cx="385734" cy="38499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4"/>
          </a:solidFill>
          <a:ln>
            <a:noFill/>
          </a:ln>
        </p:spPr>
      </p:sp>
      <p:sp>
        <p:nvSpPr>
          <p:cNvPr id="29" name="文本框 28"/>
          <p:cNvSpPr txBox="1"/>
          <p:nvPr/>
        </p:nvSpPr>
        <p:spPr>
          <a:xfrm>
            <a:off x="5611581" y="2528421"/>
            <a:ext cx="2393653" cy="369332"/>
          </a:xfrm>
          <a:prstGeom prst="rect">
            <a:avLst/>
          </a:prstGeom>
          <a:noFill/>
        </p:spPr>
        <p:txBody>
          <a:bodyPr wrap="square">
            <a:spAutoFit/>
          </a:bodyPr>
          <a:lstStyle/>
          <a:p>
            <a:pPr algn="ctr"/>
            <a:r>
              <a:rPr lang="zh-CN" altLang="en-US" b="1" i="0" dirty="0">
                <a:solidFill>
                  <a:schemeClr val="accent1">
                    <a:lumMod val="75000"/>
                  </a:schemeClr>
                </a:solidFill>
                <a:effectLst/>
                <a:latin typeface="PingFang SC"/>
              </a:rPr>
              <a:t>倾斜攻击</a:t>
            </a:r>
            <a:endParaRPr lang="en-US" altLang="zh-CN" b="1" i="0" dirty="0">
              <a:solidFill>
                <a:schemeClr val="accent1">
                  <a:lumMod val="75000"/>
                </a:schemeClr>
              </a:solidFill>
              <a:effectLst/>
              <a:latin typeface="PingFang SC"/>
            </a:endParaRPr>
          </a:p>
        </p:txBody>
      </p:sp>
      <p:sp>
        <p:nvSpPr>
          <p:cNvPr id="30" name="文本框 29"/>
          <p:cNvSpPr txBox="1"/>
          <p:nvPr/>
        </p:nvSpPr>
        <p:spPr>
          <a:xfrm>
            <a:off x="5611581" y="3193870"/>
            <a:ext cx="2393653" cy="2849626"/>
          </a:xfrm>
          <a:prstGeom prst="rect">
            <a:avLst/>
          </a:prstGeom>
          <a:noFill/>
        </p:spPr>
        <p:txBody>
          <a:bodyPr wrap="square" lIns="0" tIns="0" rIns="0" bIns="0" rtlCol="0">
            <a:spAutoFit/>
          </a:bodyPr>
          <a:lstStyle/>
          <a:p>
            <a:pPr algn="just">
              <a:lnSpc>
                <a:spcPct val="130000"/>
              </a:lnSpc>
            </a:pPr>
            <a:r>
              <a:rPr lang="zh-CN" altLang="en-US" sz="1600" dirty="0">
                <a:solidFill>
                  <a:srgbClr val="4D4D4D"/>
                </a:solidFill>
                <a:latin typeface="+mn-ea"/>
              </a:rPr>
              <a:t>一个等价类中有</a:t>
            </a:r>
            <a:r>
              <a:rPr lang="en-US" altLang="zh-CN" sz="1600" dirty="0">
                <a:solidFill>
                  <a:srgbClr val="4D4D4D"/>
                </a:solidFill>
                <a:latin typeface="+mn-ea"/>
              </a:rPr>
              <a:t>49</a:t>
            </a:r>
            <a:r>
              <a:rPr lang="zh-CN" altLang="en-US" sz="1600" dirty="0">
                <a:solidFill>
                  <a:srgbClr val="4D4D4D"/>
                </a:solidFill>
                <a:latin typeface="+mn-ea"/>
              </a:rPr>
              <a:t>个阳性和</a:t>
            </a:r>
            <a:r>
              <a:rPr lang="en-US" altLang="zh-CN" sz="1600" dirty="0">
                <a:solidFill>
                  <a:srgbClr val="4D4D4D"/>
                </a:solidFill>
                <a:latin typeface="+mn-ea"/>
              </a:rPr>
              <a:t>1</a:t>
            </a:r>
            <a:r>
              <a:rPr lang="zh-CN" altLang="en-US" sz="1600" dirty="0">
                <a:solidFill>
                  <a:srgbClr val="4D4D4D"/>
                </a:solidFill>
                <a:latin typeface="+mn-ea"/>
              </a:rPr>
              <a:t>个阴性，</a:t>
            </a:r>
            <a:endParaRPr lang="en-US" altLang="zh-CN" sz="1600" dirty="0">
              <a:solidFill>
                <a:srgbClr val="4D4D4D"/>
              </a:solidFill>
              <a:latin typeface="+mn-ea"/>
            </a:endParaRPr>
          </a:p>
          <a:p>
            <a:pPr algn="just">
              <a:lnSpc>
                <a:spcPct val="130000"/>
              </a:lnSpc>
            </a:pPr>
            <a:r>
              <a:rPr lang="zh-CN" altLang="en-US" sz="1600" dirty="0">
                <a:solidFill>
                  <a:srgbClr val="4D4D4D"/>
                </a:solidFill>
                <a:latin typeface="+mn-ea"/>
              </a:rPr>
              <a:t>符合可区分的</a:t>
            </a:r>
            <a:r>
              <a:rPr lang="en-US" altLang="zh-CN" sz="1600" dirty="0">
                <a:solidFill>
                  <a:srgbClr val="4D4D4D"/>
                </a:solidFill>
                <a:latin typeface="+mn-ea"/>
              </a:rPr>
              <a:t>2-diversity</a:t>
            </a:r>
            <a:r>
              <a:rPr lang="zh-CN" altLang="en-US" sz="1600" dirty="0">
                <a:solidFill>
                  <a:srgbClr val="4D4D4D"/>
                </a:solidFill>
                <a:latin typeface="+mn-ea"/>
              </a:rPr>
              <a:t>，</a:t>
            </a:r>
            <a:r>
              <a:rPr lang="zh-CN" altLang="en-US" sz="1600" b="0" i="0" dirty="0">
                <a:solidFill>
                  <a:srgbClr val="4D4D4D"/>
                </a:solidFill>
                <a:effectLst/>
                <a:latin typeface="-apple-system"/>
              </a:rPr>
              <a:t>也满足任何可以实现的熵良表示。</a:t>
            </a:r>
            <a:endParaRPr lang="en-US" altLang="zh-CN" sz="1600" b="0" i="0" dirty="0">
              <a:solidFill>
                <a:srgbClr val="4D4D4D"/>
              </a:solidFill>
              <a:effectLst/>
              <a:latin typeface="-apple-system"/>
            </a:endParaRPr>
          </a:p>
          <a:p>
            <a:pPr algn="just">
              <a:lnSpc>
                <a:spcPct val="130000"/>
              </a:lnSpc>
            </a:pPr>
            <a:endParaRPr lang="en-US" altLang="zh-CN" sz="1600" dirty="0">
              <a:solidFill>
                <a:srgbClr val="4D4D4D"/>
              </a:solidFill>
              <a:latin typeface="+mn-ea"/>
            </a:endParaRPr>
          </a:p>
          <a:p>
            <a:pPr algn="just">
              <a:lnSpc>
                <a:spcPct val="130000"/>
              </a:lnSpc>
            </a:pPr>
            <a:r>
              <a:rPr lang="zh-CN" altLang="en-US" sz="1600" dirty="0">
                <a:solidFill>
                  <a:srgbClr val="4D4D4D"/>
                </a:solidFill>
                <a:latin typeface="+mn-ea"/>
              </a:rPr>
              <a:t>但这个等价类中，每个个体都有</a:t>
            </a:r>
            <a:r>
              <a:rPr lang="en-US" altLang="zh-CN" sz="1600" dirty="0">
                <a:solidFill>
                  <a:srgbClr val="4D4D4D"/>
                </a:solidFill>
                <a:latin typeface="+mn-ea"/>
              </a:rPr>
              <a:t>98%</a:t>
            </a:r>
            <a:r>
              <a:rPr lang="zh-CN" altLang="en-US" sz="1600" dirty="0">
                <a:solidFill>
                  <a:srgbClr val="4D4D4D"/>
                </a:solidFill>
                <a:latin typeface="+mn-ea"/>
              </a:rPr>
              <a:t>的概率被认为是阳性，远高于整体的</a:t>
            </a:r>
            <a:r>
              <a:rPr lang="en-US" altLang="zh-CN" sz="1600" dirty="0">
                <a:solidFill>
                  <a:srgbClr val="4D4D4D"/>
                </a:solidFill>
                <a:latin typeface="+mn-ea"/>
              </a:rPr>
              <a:t>1%</a:t>
            </a:r>
            <a:r>
              <a:rPr lang="zh-CN" altLang="en-US" sz="1600" dirty="0">
                <a:solidFill>
                  <a:srgbClr val="4D4D4D"/>
                </a:solidFill>
                <a:latin typeface="+mn-ea"/>
              </a:rPr>
              <a:t>！</a:t>
            </a:r>
            <a:endParaRPr lang="en-US" altLang="zh-CN" sz="1600" dirty="0">
              <a:solidFill>
                <a:srgbClr val="4D4D4D"/>
              </a:solidFill>
              <a:latin typeface="+mn-ea"/>
            </a:endParaRPr>
          </a:p>
        </p:txBody>
      </p:sp>
      <p:sp>
        <p:nvSpPr>
          <p:cNvPr id="31" name="文本框 30"/>
          <p:cNvSpPr txBox="1"/>
          <p:nvPr/>
        </p:nvSpPr>
        <p:spPr>
          <a:xfrm>
            <a:off x="8748843" y="2528421"/>
            <a:ext cx="2393653" cy="369332"/>
          </a:xfrm>
          <a:prstGeom prst="rect">
            <a:avLst/>
          </a:prstGeom>
          <a:noFill/>
        </p:spPr>
        <p:txBody>
          <a:bodyPr wrap="square">
            <a:spAutoFit/>
          </a:bodyPr>
          <a:lstStyle/>
          <a:p>
            <a:pPr algn="ctr"/>
            <a:r>
              <a:rPr lang="zh-CN" altLang="en-US" b="1" dirty="0">
                <a:solidFill>
                  <a:schemeClr val="accent1">
                    <a:lumMod val="75000"/>
                  </a:schemeClr>
                </a:solidFill>
                <a:latin typeface="PingFang SC"/>
              </a:rPr>
              <a:t>相似</a:t>
            </a:r>
            <a:r>
              <a:rPr lang="zh-CN" altLang="en-US" b="1" i="0" dirty="0">
                <a:solidFill>
                  <a:schemeClr val="accent1">
                    <a:lumMod val="75000"/>
                  </a:schemeClr>
                </a:solidFill>
                <a:effectLst/>
                <a:latin typeface="PingFang SC"/>
              </a:rPr>
              <a:t>攻击</a:t>
            </a:r>
            <a:endParaRPr lang="en-US" altLang="zh-CN" b="1" i="0" dirty="0">
              <a:solidFill>
                <a:schemeClr val="accent1">
                  <a:lumMod val="75000"/>
                </a:schemeClr>
              </a:solidFill>
              <a:effectLst/>
              <a:latin typeface="PingFang SC"/>
            </a:endParaRPr>
          </a:p>
        </p:txBody>
      </p:sp>
      <p:sp>
        <p:nvSpPr>
          <p:cNvPr id="32" name="文本框 31"/>
          <p:cNvSpPr txBox="1"/>
          <p:nvPr/>
        </p:nvSpPr>
        <p:spPr>
          <a:xfrm>
            <a:off x="8938255" y="3193870"/>
            <a:ext cx="2896694" cy="929100"/>
          </a:xfrm>
          <a:prstGeom prst="rect">
            <a:avLst/>
          </a:prstGeom>
          <a:noFill/>
        </p:spPr>
        <p:txBody>
          <a:bodyPr wrap="square" lIns="0" tIns="0" rIns="0" bIns="0" rtlCol="0">
            <a:spAutoFit/>
          </a:bodyPr>
          <a:lstStyle/>
          <a:p>
            <a:pPr algn="just">
              <a:lnSpc>
                <a:spcPct val="130000"/>
              </a:lnSpc>
            </a:pPr>
            <a:r>
              <a:rPr lang="zh-CN" altLang="en-US" sz="1600" dirty="0">
                <a:solidFill>
                  <a:srgbClr val="404040"/>
                </a:solidFill>
                <a:latin typeface="Times New Roman" panose="02020603050405020304" pitchFamily="18" charset="0"/>
                <a:cs typeface="Times New Roman" panose="02020603050405020304" pitchFamily="18" charset="0"/>
              </a:rPr>
              <a:t>若</a:t>
            </a:r>
            <a:r>
              <a:rPr lang="zh-CN" altLang="en-US" sz="1600" b="0" i="0" dirty="0">
                <a:solidFill>
                  <a:srgbClr val="404040"/>
                </a:solidFill>
                <a:effectLst/>
                <a:latin typeface="Times New Roman" panose="02020603050405020304" pitchFamily="18" charset="0"/>
                <a:cs typeface="Times New Roman" panose="02020603050405020304" pitchFamily="18" charset="0"/>
              </a:rPr>
              <a:t>满足</a:t>
            </a:r>
            <a:r>
              <a:rPr lang="en-US" altLang="zh-CN" sz="1600" b="0" i="0" dirty="0">
                <a:solidFill>
                  <a:srgbClr val="404040"/>
                </a:solidFill>
                <a:effectLst/>
                <a:latin typeface="Times New Roman" panose="02020603050405020304" pitchFamily="18" charset="0"/>
                <a:cs typeface="Times New Roman" panose="02020603050405020304" pitchFamily="18" charset="0"/>
              </a:rPr>
              <a:t>L-Diversity</a:t>
            </a:r>
            <a:r>
              <a:rPr lang="zh-CN" altLang="en-US" sz="1600" b="0" i="0" dirty="0">
                <a:solidFill>
                  <a:srgbClr val="404040"/>
                </a:solidFill>
                <a:effectLst/>
                <a:latin typeface="Times New Roman" panose="02020603050405020304" pitchFamily="18" charset="0"/>
                <a:cs typeface="Times New Roman" panose="02020603050405020304" pitchFamily="18" charset="0"/>
              </a:rPr>
              <a:t>，但是属性值相似或是内聚，攻击者可能</a:t>
            </a:r>
            <a:r>
              <a:rPr lang="zh-CN" altLang="en-US" sz="1600" b="0" i="0" dirty="0">
                <a:solidFill>
                  <a:srgbClr val="404040"/>
                </a:solidFill>
                <a:effectLst/>
                <a:latin typeface="-apple-system"/>
              </a:rPr>
              <a:t>得到很重要的信息。</a:t>
            </a:r>
            <a:endParaRPr lang="zh-CN" altLang="en-US" sz="1400" spc="300" dirty="0">
              <a:solidFill>
                <a:srgbClr val="000000">
                  <a:lumMod val="85000"/>
                  <a:lumOff val="15000"/>
                </a:srgbClr>
              </a:solidFill>
              <a:latin typeface="+mn-ea"/>
            </a:endParaRPr>
          </a:p>
        </p:txBody>
      </p:sp>
      <p:pic>
        <p:nvPicPr>
          <p:cNvPr id="3" name="图片 2"/>
          <p:cNvPicPr>
            <a:picLocks noChangeAspect="1"/>
          </p:cNvPicPr>
          <p:nvPr/>
        </p:nvPicPr>
        <p:blipFill rotWithShape="1">
          <a:blip r:embed="rId1"/>
          <a:srcRect r="13903"/>
          <a:stretch>
            <a:fillRect/>
          </a:stretch>
        </p:blipFill>
        <p:spPr>
          <a:xfrm>
            <a:off x="8633519" y="4255270"/>
            <a:ext cx="3335551" cy="2005403"/>
          </a:xfrm>
          <a:prstGeom prst="rect">
            <a:avLst/>
          </a:prstGeom>
        </p:spPr>
      </p:pic>
      <p:sp>
        <p:nvSpPr>
          <p:cNvPr id="34" name="文本框 33"/>
          <p:cNvSpPr txBox="1"/>
          <p:nvPr/>
        </p:nvSpPr>
        <p:spPr>
          <a:xfrm>
            <a:off x="9221698" y="6260673"/>
            <a:ext cx="2105302" cy="338554"/>
          </a:xfrm>
          <a:prstGeom prst="rect">
            <a:avLst/>
          </a:prstGeom>
          <a:noFill/>
        </p:spPr>
        <p:txBody>
          <a:bodyPr wrap="square">
            <a:spAutoFit/>
          </a:bodyPr>
          <a:lstStyle/>
          <a:p>
            <a:r>
              <a:rPr lang="zh-CN" altLang="en-US" sz="1600" b="0" i="0" dirty="0">
                <a:solidFill>
                  <a:schemeClr val="tx2">
                    <a:lumMod val="75000"/>
                  </a:schemeClr>
                </a:solidFill>
                <a:effectLst/>
                <a:latin typeface="宋体" panose="02010600030101010101" pitchFamily="2" charset="-122"/>
                <a:ea typeface="宋体" panose="02010600030101010101" pitchFamily="2" charset="-122"/>
              </a:rPr>
              <a:t>表</a:t>
            </a:r>
            <a:r>
              <a:rPr lang="en-US" altLang="zh-CN" sz="1600" b="0" i="0" dirty="0">
                <a:solidFill>
                  <a:schemeClr val="tx2">
                    <a:lumMod val="75000"/>
                  </a:schemeClr>
                </a:solidFill>
                <a:effectLst/>
                <a:latin typeface="宋体" panose="02010600030101010101" pitchFamily="2" charset="-122"/>
                <a:ea typeface="宋体" panose="02010600030101010101" pitchFamily="2" charset="-122"/>
              </a:rPr>
              <a:t>3</a:t>
            </a:r>
            <a:r>
              <a:rPr lang="zh-CN" altLang="en-US" sz="1600" b="0" i="0" dirty="0">
                <a:solidFill>
                  <a:schemeClr val="tx2">
                    <a:lumMod val="75000"/>
                  </a:schemeClr>
                </a:solidFill>
                <a:effectLst/>
                <a:latin typeface="宋体" panose="02010600030101010101" pitchFamily="2" charset="-122"/>
                <a:ea typeface="宋体" panose="02010600030101010101" pitchFamily="2" charset="-122"/>
              </a:rPr>
              <a:t>：</a:t>
            </a:r>
            <a:r>
              <a:rPr lang="en-US" altLang="zh-CN" sz="1600" b="0" i="0" dirty="0">
                <a:solidFill>
                  <a:schemeClr val="tx2">
                    <a:lumMod val="75000"/>
                  </a:schemeClr>
                </a:solidFill>
                <a:effectLst/>
                <a:latin typeface="宋体" panose="02010600030101010101" pitchFamily="2" charset="-122"/>
                <a:ea typeface="宋体" panose="02010600030101010101" pitchFamily="2" charset="-122"/>
              </a:rPr>
              <a:t>3-anonymity</a:t>
            </a:r>
            <a:endParaRPr lang="zh-CN" altLang="en-US" sz="1600" dirty="0">
              <a:solidFill>
                <a:schemeClr val="tx2">
                  <a:lumMod val="75000"/>
                </a:schemeClr>
              </a:solidFill>
              <a:latin typeface="宋体" panose="02010600030101010101" pitchFamily="2" charset="-122"/>
              <a:ea typeface="宋体" panose="02010600030101010101" pitchFamily="2" charset="-122"/>
            </a:endParaRPr>
          </a:p>
        </p:txBody>
      </p:sp>
    </p:spTree>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基于加密的信息脱敏技术</a:t>
            </a:r>
            <a:endParaRPr lang="zh-CN" altLang="en-US" dirty="0"/>
          </a:p>
        </p:txBody>
      </p:sp>
      <p:grpSp>
        <p:nvGrpSpPr>
          <p:cNvPr id="33" name="组合 32"/>
          <p:cNvGrpSpPr/>
          <p:nvPr/>
        </p:nvGrpSpPr>
        <p:grpSpPr>
          <a:xfrm>
            <a:off x="930420" y="1541334"/>
            <a:ext cx="9648175" cy="4651181"/>
            <a:chOff x="825316" y="1352148"/>
            <a:chExt cx="9648175" cy="4651181"/>
          </a:xfrm>
        </p:grpSpPr>
        <p:grpSp>
          <p:nvGrpSpPr>
            <p:cNvPr id="7" name="组合 6"/>
            <p:cNvGrpSpPr/>
            <p:nvPr/>
          </p:nvGrpSpPr>
          <p:grpSpPr>
            <a:xfrm>
              <a:off x="1882114" y="1352148"/>
              <a:ext cx="3478247" cy="2188780"/>
              <a:chOff x="441434" y="1271752"/>
              <a:chExt cx="3936633" cy="4314496"/>
            </a:xfrm>
          </p:grpSpPr>
          <p:sp>
            <p:nvSpPr>
              <p:cNvPr id="6" name="矩形 5"/>
              <p:cNvSpPr/>
              <p:nvPr/>
            </p:nvSpPr>
            <p:spPr>
              <a:xfrm>
                <a:off x="441434" y="1271752"/>
                <a:ext cx="3936633" cy="43144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 name="矩形 4"/>
              <p:cNvSpPr/>
              <p:nvPr/>
            </p:nvSpPr>
            <p:spPr>
              <a:xfrm>
                <a:off x="935421" y="1660634"/>
                <a:ext cx="2879834" cy="71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t>AddRoundKey</a:t>
                </a:r>
                <a:endParaRPr lang="zh-CN" altLang="en-US" sz="2400" dirty="0"/>
              </a:p>
            </p:txBody>
          </p:sp>
          <p:pic>
            <p:nvPicPr>
              <p:cNvPr id="1026" name="Picture 2" descr="https://bkimg.cdn.bcebos.com/pic/6609c93d70cf3bc7a6c87f8bd100baa1cc112a88?x-bce-process=image/watermark,image_d2F0ZXIvYmFpa2U5Mg==,g_7,xp_5,yp_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2079" y="2728397"/>
                <a:ext cx="3140095" cy="2752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6325999" y="1384885"/>
              <a:ext cx="3016468" cy="2188780"/>
              <a:chOff x="4548612" y="1124607"/>
              <a:chExt cx="3936633" cy="4314496"/>
            </a:xfrm>
          </p:grpSpPr>
          <p:sp>
            <p:nvSpPr>
              <p:cNvPr id="14" name="矩形 13"/>
              <p:cNvSpPr/>
              <p:nvPr/>
            </p:nvSpPr>
            <p:spPr>
              <a:xfrm>
                <a:off x="4548612" y="1124607"/>
                <a:ext cx="3936633" cy="43144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15" name="Picture 4" descr="https://bkimg.cdn.bcebos.com/pic/b58f8c5494eef01f34c4aaa2e0fe9925bd317d80?x-bce-process=image/watermark,image_d2F0ZXIvYmFpa2U5Mg==,g_7,xp_5,yp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074" y="2834246"/>
                <a:ext cx="3551981" cy="2337275"/>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5077011" y="1534510"/>
                <a:ext cx="2879834" cy="71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t>SubBytes</a:t>
                </a:r>
                <a:endParaRPr lang="zh-CN" altLang="en-US" sz="2400" dirty="0"/>
              </a:p>
            </p:txBody>
          </p:sp>
        </p:grpSp>
        <p:grpSp>
          <p:nvGrpSpPr>
            <p:cNvPr id="12" name="组合 11"/>
            <p:cNvGrpSpPr/>
            <p:nvPr/>
          </p:nvGrpSpPr>
          <p:grpSpPr>
            <a:xfrm>
              <a:off x="6540023" y="3854646"/>
              <a:ext cx="3016468" cy="2091673"/>
              <a:chOff x="7627871" y="1224973"/>
              <a:chExt cx="3936633" cy="4314496"/>
            </a:xfrm>
          </p:grpSpPr>
          <p:grpSp>
            <p:nvGrpSpPr>
              <p:cNvPr id="9" name="组合 8"/>
              <p:cNvGrpSpPr/>
              <p:nvPr/>
            </p:nvGrpSpPr>
            <p:grpSpPr>
              <a:xfrm>
                <a:off x="7627871" y="1224973"/>
                <a:ext cx="3936633" cy="4314496"/>
                <a:chOff x="4548612" y="1124607"/>
                <a:chExt cx="3936633" cy="4314496"/>
              </a:xfrm>
            </p:grpSpPr>
            <p:sp>
              <p:nvSpPr>
                <p:cNvPr id="11" name="矩形 10"/>
                <p:cNvSpPr/>
                <p:nvPr/>
              </p:nvSpPr>
              <p:spPr>
                <a:xfrm>
                  <a:off x="4548612" y="1124607"/>
                  <a:ext cx="3936633" cy="43144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 name="矩形 7"/>
                <p:cNvSpPr/>
                <p:nvPr/>
              </p:nvSpPr>
              <p:spPr>
                <a:xfrm>
                  <a:off x="5077011" y="1534510"/>
                  <a:ext cx="2879834" cy="71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t>ShiftRows</a:t>
                  </a:r>
                  <a:endParaRPr lang="zh-CN" altLang="en-US" sz="2400" dirty="0"/>
                </a:p>
              </p:txBody>
            </p:sp>
          </p:grpSp>
          <p:pic>
            <p:nvPicPr>
              <p:cNvPr id="10" name="图片 9"/>
              <p:cNvPicPr>
                <a:picLocks noChangeAspect="1"/>
              </p:cNvPicPr>
              <p:nvPr/>
            </p:nvPicPr>
            <p:blipFill rotWithShape="1">
              <a:blip r:embed="rId3"/>
              <a:srcRect l="5719" t="20689" r="14596" b="29004"/>
              <a:stretch>
                <a:fillRect/>
              </a:stretch>
            </p:blipFill>
            <p:spPr>
              <a:xfrm>
                <a:off x="7736022" y="3092873"/>
                <a:ext cx="3720330" cy="2217965"/>
              </a:xfrm>
              <a:prstGeom prst="rect">
                <a:avLst/>
              </a:prstGeom>
            </p:spPr>
          </p:pic>
        </p:grpSp>
        <p:sp>
          <p:nvSpPr>
            <p:cNvPr id="17" name="箭头: 右 16"/>
            <p:cNvSpPr/>
            <p:nvPr/>
          </p:nvSpPr>
          <p:spPr>
            <a:xfrm>
              <a:off x="5479485" y="2181107"/>
              <a:ext cx="771863" cy="298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手杖形 17"/>
            <p:cNvSpPr/>
            <p:nvPr/>
          </p:nvSpPr>
          <p:spPr>
            <a:xfrm rot="5400000">
              <a:off x="9535254" y="3524105"/>
              <a:ext cx="1101372" cy="775102"/>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1" name="组合 30"/>
            <p:cNvGrpSpPr/>
            <p:nvPr/>
          </p:nvGrpSpPr>
          <p:grpSpPr>
            <a:xfrm>
              <a:off x="1702885" y="3911656"/>
              <a:ext cx="3943018" cy="2091673"/>
              <a:chOff x="1702885" y="3911656"/>
              <a:chExt cx="3943018" cy="2091673"/>
            </a:xfrm>
          </p:grpSpPr>
          <p:grpSp>
            <p:nvGrpSpPr>
              <p:cNvPr id="22" name="组合 21"/>
              <p:cNvGrpSpPr/>
              <p:nvPr/>
            </p:nvGrpSpPr>
            <p:grpSpPr>
              <a:xfrm>
                <a:off x="1702885" y="3911656"/>
                <a:ext cx="3943018" cy="2091673"/>
                <a:chOff x="4548612" y="1124607"/>
                <a:chExt cx="3936633" cy="4314496"/>
              </a:xfrm>
            </p:grpSpPr>
            <p:sp>
              <p:nvSpPr>
                <p:cNvPr id="24" name="矩形 23"/>
                <p:cNvSpPr/>
                <p:nvPr/>
              </p:nvSpPr>
              <p:spPr>
                <a:xfrm>
                  <a:off x="4548612" y="1124607"/>
                  <a:ext cx="3936633" cy="43144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5" name="矩形 24"/>
                <p:cNvSpPr/>
                <p:nvPr/>
              </p:nvSpPr>
              <p:spPr>
                <a:xfrm>
                  <a:off x="5077011" y="1534510"/>
                  <a:ext cx="2879834" cy="71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t>MixColumns</a:t>
                  </a:r>
                  <a:endParaRPr lang="zh-CN" altLang="en-US" sz="2400" dirty="0"/>
                </a:p>
              </p:txBody>
            </p:sp>
          </p:grpSp>
          <p:pic>
            <p:nvPicPr>
              <p:cNvPr id="27" name="图片 26"/>
              <p:cNvPicPr>
                <a:picLocks noChangeAspect="1"/>
              </p:cNvPicPr>
              <p:nvPr/>
            </p:nvPicPr>
            <p:blipFill>
              <a:blip r:embed="rId4"/>
              <a:stretch>
                <a:fillRect/>
              </a:stretch>
            </p:blipFill>
            <p:spPr>
              <a:xfrm>
                <a:off x="1783283" y="4900483"/>
                <a:ext cx="3862620" cy="802459"/>
              </a:xfrm>
              <a:prstGeom prst="rect">
                <a:avLst/>
              </a:prstGeom>
            </p:spPr>
          </p:pic>
        </p:grpSp>
        <p:sp>
          <p:nvSpPr>
            <p:cNvPr id="30" name="箭头: 右 29"/>
            <p:cNvSpPr/>
            <p:nvPr/>
          </p:nvSpPr>
          <p:spPr>
            <a:xfrm rot="10800000">
              <a:off x="5768160" y="4723943"/>
              <a:ext cx="771863" cy="298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手杖形 31"/>
            <p:cNvSpPr/>
            <p:nvPr/>
          </p:nvSpPr>
          <p:spPr>
            <a:xfrm rot="16200000">
              <a:off x="662182" y="3302303"/>
              <a:ext cx="1101372" cy="775104"/>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5" name="矩形 34"/>
          <p:cNvSpPr/>
          <p:nvPr/>
        </p:nvSpPr>
        <p:spPr>
          <a:xfrm>
            <a:off x="1173494" y="872359"/>
            <a:ext cx="9284299" cy="59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AES</a:t>
            </a:r>
            <a:endParaRPr lang="zh-CN" altLang="en-US" sz="2800" b="1" dirty="0"/>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基于加密的信息脱敏技术</a:t>
            </a:r>
            <a:endParaRPr lang="zh-CN" altLang="en-US" dirty="0"/>
          </a:p>
        </p:txBody>
      </p:sp>
      <p:grpSp>
        <p:nvGrpSpPr>
          <p:cNvPr id="4" name="组合 3"/>
          <p:cNvGrpSpPr/>
          <p:nvPr/>
        </p:nvGrpSpPr>
        <p:grpSpPr>
          <a:xfrm>
            <a:off x="1173494" y="1008993"/>
            <a:ext cx="4743830" cy="4708668"/>
            <a:chOff x="1173494" y="1008993"/>
            <a:chExt cx="4743830" cy="4708668"/>
          </a:xfrm>
        </p:grpSpPr>
        <p:sp>
          <p:nvSpPr>
            <p:cNvPr id="35" name="矩形 34"/>
            <p:cNvSpPr/>
            <p:nvPr/>
          </p:nvSpPr>
          <p:spPr>
            <a:xfrm>
              <a:off x="1173494" y="1008993"/>
              <a:ext cx="4743830" cy="571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RSA</a:t>
              </a:r>
              <a:endParaRPr lang="zh-CN" altLang="en-US" sz="2800" b="1" dirty="0"/>
            </a:p>
          </p:txBody>
        </p:sp>
        <p:pic>
          <p:nvPicPr>
            <p:cNvPr id="2050" name="Picture 2" descr="https://bkimg.cdn.bcebos.com/pic/0823dd54564e92588008e0cd9c82d158ccbf4ed0?x-bce-process=image/watermark,image_d2F0ZXIvYmFpa2U5Mg==,g_7,xp_5,yp_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73494" y="1508540"/>
              <a:ext cx="4743830" cy="4209121"/>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矩形 35"/>
          <p:cNvSpPr/>
          <p:nvPr/>
        </p:nvSpPr>
        <p:spPr>
          <a:xfrm>
            <a:off x="6633617" y="1008993"/>
            <a:ext cx="4743830" cy="571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FPE</a:t>
            </a:r>
            <a:endParaRPr lang="zh-CN" altLang="en-US" sz="2800" b="1" dirty="0"/>
          </a:p>
        </p:txBody>
      </p:sp>
      <p:sp>
        <p:nvSpPr>
          <p:cNvPr id="19" name="矩形: 圆角 18"/>
          <p:cNvSpPr/>
          <p:nvPr/>
        </p:nvSpPr>
        <p:spPr>
          <a:xfrm>
            <a:off x="6633617" y="1580606"/>
            <a:ext cx="4743830" cy="4137055"/>
          </a:xfrm>
          <a:prstGeom prst="roundRect">
            <a:avLst>
              <a:gd name="adj" fmla="val 2186"/>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49782" y="2690336"/>
            <a:ext cx="4743829" cy="1569660"/>
          </a:xfrm>
          <a:prstGeom prst="rect">
            <a:avLst/>
          </a:prstGeom>
          <a:noFill/>
        </p:spPr>
        <p:txBody>
          <a:bodyPr wrap="square" rtlCol="0">
            <a:spAutoFit/>
          </a:bodyPr>
          <a:lstStyle/>
          <a:p>
            <a:pPr marL="285750" indent="-285750">
              <a:buFont typeface="Arial" panose="020B0604020202020204" pitchFamily="34" charset="0"/>
              <a:buChar char="•"/>
            </a:pPr>
            <a:r>
              <a:rPr lang="zh-CN" altLang="en-US" sz="2400" b="1" dirty="0"/>
              <a:t>保留格式加密</a:t>
            </a:r>
            <a:endParaRPr lang="en-US" altLang="zh-CN" sz="2400" b="1" dirty="0"/>
          </a:p>
          <a:p>
            <a:pPr marL="285750" indent="-285750">
              <a:buFont typeface="Arial" panose="020B0604020202020204" pitchFamily="34" charset="0"/>
              <a:buChar char="•"/>
            </a:pPr>
            <a:r>
              <a:rPr lang="zh-CN" altLang="en-US" dirty="0"/>
              <a:t>邮箱：</a:t>
            </a:r>
            <a:endParaRPr lang="en-US" altLang="zh-CN" dirty="0"/>
          </a:p>
          <a:p>
            <a:r>
              <a:rPr lang="en-US" altLang="zh-CN" dirty="0"/>
              <a:t>    dadwia@163.com -&gt; dqwa@163.com</a:t>
            </a:r>
            <a:endParaRPr lang="en-US" altLang="zh-CN" dirty="0"/>
          </a:p>
          <a:p>
            <a:pPr marL="285750" indent="-285750">
              <a:buFont typeface="Arial" panose="020B0604020202020204" pitchFamily="34" charset="0"/>
              <a:buChar char="•"/>
            </a:pPr>
            <a:r>
              <a:rPr lang="zh-CN" altLang="en-US" dirty="0"/>
              <a:t>合同号：</a:t>
            </a:r>
            <a:endParaRPr lang="en-US" altLang="zh-CN" dirty="0"/>
          </a:p>
          <a:p>
            <a:r>
              <a:rPr lang="en-US" altLang="zh-CN" dirty="0"/>
              <a:t>    TD1231 -&gt; TD2341</a:t>
            </a:r>
            <a:endParaRPr lang="zh-CN" altLang="en-US" dirty="0"/>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基于噪声的信息脱敏技术</a:t>
            </a:r>
            <a:endParaRPr lang="zh-CN" altLang="en-US" dirty="0"/>
          </a:p>
        </p:txBody>
      </p:sp>
      <p:grpSp>
        <p:nvGrpSpPr>
          <p:cNvPr id="9" name="组合 8"/>
          <p:cNvGrpSpPr/>
          <p:nvPr/>
        </p:nvGrpSpPr>
        <p:grpSpPr>
          <a:xfrm>
            <a:off x="1173494" y="2131934"/>
            <a:ext cx="3585506" cy="1964552"/>
            <a:chOff x="678857" y="2188316"/>
            <a:chExt cx="3585506" cy="1964552"/>
          </a:xfrm>
        </p:grpSpPr>
        <p:sp>
          <p:nvSpPr>
            <p:cNvPr id="10" name="矩形 9"/>
            <p:cNvSpPr/>
            <p:nvPr/>
          </p:nvSpPr>
          <p:spPr>
            <a:xfrm>
              <a:off x="678857"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678857" y="2188316"/>
              <a:ext cx="1374735" cy="461665"/>
            </a:xfrm>
            <a:prstGeom prst="rect">
              <a:avLst/>
            </a:prstGeom>
            <a:noFill/>
          </p:spPr>
          <p:txBody>
            <a:bodyPr wrap="none" lIns="0" rtlCol="0">
              <a:spAutoFit/>
            </a:bodyPr>
            <a:lstStyle/>
            <a:p>
              <a:r>
                <a:rPr lang="zh-CN" altLang="en-US" sz="2400" b="1" spc="100" dirty="0">
                  <a:solidFill>
                    <a:schemeClr val="accent1"/>
                  </a:solidFill>
                </a:rPr>
                <a:t>适用范围</a:t>
              </a:r>
              <a:endParaRPr lang="zh-CN" altLang="en-US" sz="2400" b="1" spc="100" dirty="0">
                <a:solidFill>
                  <a:schemeClr val="accent1"/>
                </a:solidFill>
              </a:endParaRPr>
            </a:p>
          </p:txBody>
        </p:sp>
        <p:sp>
          <p:nvSpPr>
            <p:cNvPr id="12" name="文本框 11"/>
            <p:cNvSpPr txBox="1"/>
            <p:nvPr/>
          </p:nvSpPr>
          <p:spPr>
            <a:xfrm>
              <a:off x="678857" y="3123177"/>
              <a:ext cx="3585506" cy="1029691"/>
            </a:xfrm>
            <a:prstGeom prst="rect">
              <a:avLst/>
            </a:prstGeom>
            <a:noFill/>
          </p:spPr>
          <p:txBody>
            <a:bodyPr wrap="square" lIns="0" rtlCol="0">
              <a:noAutofit/>
            </a:bodyPr>
            <a:lstStyle/>
            <a:p>
              <a:pPr marL="285750" indent="-285750">
                <a:lnSpc>
                  <a:spcPct val="150000"/>
                </a:lnSpc>
                <a:buFont typeface="Arial" panose="020B0604020202020204" pitchFamily="34" charset="0"/>
                <a:buChar char="•"/>
              </a:pPr>
              <a:r>
                <a:rPr lang="zh-CN" altLang="en-US" spc="100" dirty="0">
                  <a:solidFill>
                    <a:srgbClr val="4D4D4D"/>
                  </a:solidFill>
                  <a:latin typeface="-apple-system"/>
                </a:rPr>
                <a:t>日期（生日，订单时间等）</a:t>
              </a:r>
              <a:endParaRPr lang="en-US" altLang="zh-CN" spc="100" dirty="0">
                <a:solidFill>
                  <a:srgbClr val="4D4D4D"/>
                </a:solidFill>
                <a:latin typeface="-apple-system"/>
              </a:endParaRPr>
            </a:p>
            <a:p>
              <a:pPr marL="285750" indent="-285750">
                <a:lnSpc>
                  <a:spcPct val="150000"/>
                </a:lnSpc>
                <a:buFont typeface="Arial" panose="020B0604020202020204" pitchFamily="34" charset="0"/>
                <a:buChar char="•"/>
              </a:pPr>
              <a:r>
                <a:rPr lang="zh-CN" altLang="en-US" spc="100" dirty="0">
                  <a:solidFill>
                    <a:srgbClr val="4D4D4D"/>
                  </a:solidFill>
                  <a:latin typeface="-apple-system"/>
                </a:rPr>
                <a:t>数字变量（年龄，工资等）</a:t>
              </a:r>
              <a:endParaRPr lang="en-US" altLang="zh-CN" spc="100" dirty="0">
                <a:solidFill>
                  <a:srgbClr val="4D4D4D"/>
                </a:solidFill>
                <a:latin typeface="-apple-system"/>
              </a:endParaRPr>
            </a:p>
            <a:p>
              <a:pPr algn="just">
                <a:lnSpc>
                  <a:spcPct val="150000"/>
                </a:lnSpc>
              </a:pPr>
              <a:endParaRPr lang="zh-CN" altLang="en-US" spc="100" dirty="0"/>
            </a:p>
          </p:txBody>
        </p:sp>
      </p:grpSp>
      <p:grpSp>
        <p:nvGrpSpPr>
          <p:cNvPr id="14" name="组合 13"/>
          <p:cNvGrpSpPr/>
          <p:nvPr/>
        </p:nvGrpSpPr>
        <p:grpSpPr>
          <a:xfrm>
            <a:off x="6397136" y="2131934"/>
            <a:ext cx="4439030" cy="3301914"/>
            <a:chOff x="678857" y="2188316"/>
            <a:chExt cx="3585506" cy="3301914"/>
          </a:xfrm>
        </p:grpSpPr>
        <p:sp>
          <p:nvSpPr>
            <p:cNvPr id="15" name="矩形 14"/>
            <p:cNvSpPr/>
            <p:nvPr/>
          </p:nvSpPr>
          <p:spPr>
            <a:xfrm>
              <a:off x="678857" y="2819802"/>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6" name="文本框 15"/>
            <p:cNvSpPr txBox="1"/>
            <p:nvPr/>
          </p:nvSpPr>
          <p:spPr>
            <a:xfrm>
              <a:off x="678857" y="2188316"/>
              <a:ext cx="1374735" cy="461665"/>
            </a:xfrm>
            <a:prstGeom prst="rect">
              <a:avLst/>
            </a:prstGeom>
            <a:noFill/>
          </p:spPr>
          <p:txBody>
            <a:bodyPr wrap="none" lIns="0" rtlCol="0">
              <a:spAutoFit/>
            </a:bodyPr>
            <a:lstStyle/>
            <a:p>
              <a:r>
                <a:rPr lang="zh-CN" altLang="en-US" sz="2400" b="1" spc="100" dirty="0">
                  <a:solidFill>
                    <a:schemeClr val="accent1"/>
                  </a:solidFill>
                </a:rPr>
                <a:t>常用技术</a:t>
              </a:r>
              <a:endParaRPr lang="zh-CN" altLang="en-US" sz="2400" b="1" spc="100" dirty="0">
                <a:solidFill>
                  <a:schemeClr val="accent1"/>
                </a:solidFill>
              </a:endParaRPr>
            </a:p>
          </p:txBody>
        </p:sp>
        <p:sp>
          <p:nvSpPr>
            <p:cNvPr id="17" name="文本框 16"/>
            <p:cNvSpPr txBox="1"/>
            <p:nvPr/>
          </p:nvSpPr>
          <p:spPr>
            <a:xfrm>
              <a:off x="678857" y="3123177"/>
              <a:ext cx="3585506" cy="2367053"/>
            </a:xfrm>
            <a:prstGeom prst="rect">
              <a:avLst/>
            </a:prstGeom>
            <a:noFill/>
          </p:spPr>
          <p:txBody>
            <a:bodyPr wrap="square" lIns="0" rtlCol="0">
              <a:noAutofit/>
            </a:bodyPr>
            <a:lstStyle/>
            <a:p>
              <a:pPr marL="285750" indent="-285750">
                <a:lnSpc>
                  <a:spcPct val="150000"/>
                </a:lnSpc>
                <a:buFont typeface="Arial" panose="020B0604020202020204" pitchFamily="34" charset="0"/>
                <a:buChar char="•"/>
              </a:pPr>
              <a:r>
                <a:rPr lang="zh-CN" altLang="en-US" spc="100" dirty="0">
                  <a:solidFill>
                    <a:srgbClr val="4D4D4D"/>
                  </a:solidFill>
                  <a:latin typeface="-apple-system"/>
                </a:rPr>
                <a:t>截断： </a:t>
              </a:r>
              <a:r>
                <a:rPr lang="en-US" altLang="zh-CN" spc="100" dirty="0">
                  <a:solidFill>
                    <a:srgbClr val="4D4D4D"/>
                  </a:solidFill>
                  <a:latin typeface="-apple-system"/>
                </a:rPr>
                <a:t>11:20 -&gt; 11:00</a:t>
              </a:r>
              <a:endParaRPr lang="en-US" altLang="zh-CN" spc="100" dirty="0">
                <a:solidFill>
                  <a:srgbClr val="4D4D4D"/>
                </a:solidFill>
                <a:latin typeface="-apple-system"/>
              </a:endParaRPr>
            </a:p>
            <a:p>
              <a:pPr marL="285750" indent="-285750">
                <a:lnSpc>
                  <a:spcPct val="150000"/>
                </a:lnSpc>
                <a:buFont typeface="Arial" panose="020B0604020202020204" pitchFamily="34" charset="0"/>
                <a:buChar char="•"/>
              </a:pPr>
              <a:r>
                <a:rPr lang="zh-CN" altLang="en-US" spc="100" dirty="0">
                  <a:solidFill>
                    <a:srgbClr val="4D4D4D"/>
                  </a:solidFill>
                  <a:latin typeface="-apple-system"/>
                </a:rPr>
                <a:t>偏移： </a:t>
              </a:r>
              <a:r>
                <a:rPr lang="en-US" altLang="zh-CN" spc="100" dirty="0">
                  <a:solidFill>
                    <a:srgbClr val="4D4D4D"/>
                  </a:solidFill>
                  <a:latin typeface="-apple-system"/>
                </a:rPr>
                <a:t>350 -&gt; 1350</a:t>
              </a:r>
              <a:endParaRPr lang="en-US" altLang="zh-CN" spc="100" dirty="0">
                <a:solidFill>
                  <a:srgbClr val="4D4D4D"/>
                </a:solidFill>
                <a:latin typeface="-apple-system"/>
              </a:endParaRPr>
            </a:p>
            <a:p>
              <a:pPr marL="285750" indent="-285750">
                <a:lnSpc>
                  <a:spcPct val="150000"/>
                </a:lnSpc>
                <a:buFont typeface="Arial" panose="020B0604020202020204" pitchFamily="34" charset="0"/>
                <a:buChar char="•"/>
              </a:pPr>
              <a:r>
                <a:rPr lang="zh-CN" altLang="en-US" spc="100" dirty="0">
                  <a:solidFill>
                    <a:srgbClr val="4D4D4D"/>
                  </a:solidFill>
                  <a:latin typeface="-apple-system"/>
                </a:rPr>
                <a:t>数据泛化</a:t>
              </a:r>
              <a:r>
                <a:rPr lang="en-US" altLang="zh-CN" spc="100" dirty="0">
                  <a:solidFill>
                    <a:srgbClr val="4D4D4D"/>
                  </a:solidFill>
                  <a:latin typeface="-apple-system"/>
                </a:rPr>
                <a:t>:</a:t>
              </a:r>
              <a:endParaRPr lang="en-US" altLang="zh-CN" spc="100" dirty="0">
                <a:solidFill>
                  <a:srgbClr val="4D4D4D"/>
                </a:solidFill>
                <a:latin typeface="-apple-system"/>
              </a:endParaRPr>
            </a:p>
            <a:p>
              <a:pPr>
                <a:lnSpc>
                  <a:spcPct val="150000"/>
                </a:lnSpc>
              </a:pPr>
              <a:r>
                <a:rPr lang="en-US" altLang="zh-CN" spc="100" dirty="0">
                  <a:solidFill>
                    <a:srgbClr val="4D4D4D"/>
                  </a:solidFill>
                  <a:latin typeface="-apple-system"/>
                </a:rPr>
                <a:t>	birthday +/- 120days</a:t>
              </a:r>
              <a:endParaRPr lang="en-US" altLang="zh-CN" spc="100" dirty="0">
                <a:solidFill>
                  <a:srgbClr val="4D4D4D"/>
                </a:solidFill>
                <a:latin typeface="-apple-system"/>
              </a:endParaRPr>
            </a:p>
            <a:p>
              <a:pPr>
                <a:lnSpc>
                  <a:spcPct val="150000"/>
                </a:lnSpc>
              </a:pPr>
              <a:r>
                <a:rPr lang="en-US" altLang="zh-CN" spc="100" dirty="0">
                  <a:solidFill>
                    <a:srgbClr val="4D4D4D"/>
                  </a:solidFill>
                  <a:latin typeface="-apple-system"/>
                </a:rPr>
                <a:t>	Number +/- 10%</a:t>
              </a:r>
              <a:r>
                <a:rPr lang="zh-CN" altLang="en-US" spc="100" dirty="0">
                  <a:solidFill>
                    <a:srgbClr val="4D4D4D"/>
                  </a:solidFill>
                  <a:latin typeface="-apple-system"/>
                </a:rPr>
                <a:t> </a:t>
              </a:r>
              <a:endParaRPr lang="en-US" altLang="zh-CN" spc="100" dirty="0">
                <a:solidFill>
                  <a:srgbClr val="4D4D4D"/>
                </a:solidFill>
                <a:latin typeface="-apple-system"/>
              </a:endParaRPr>
            </a:p>
            <a:p>
              <a:pPr algn="just">
                <a:lnSpc>
                  <a:spcPct val="150000"/>
                </a:lnSpc>
              </a:pPr>
              <a:endParaRPr lang="zh-CN" altLang="en-US" spc="100" dirty="0"/>
            </a:p>
          </p:txBody>
        </p:sp>
      </p:gr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040524" y="1303283"/>
            <a:ext cx="10226566" cy="987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dirty="0"/>
              <a:t>信息脱敏</a:t>
            </a:r>
            <a:r>
              <a:rPr lang="en-US" altLang="zh-CN" dirty="0"/>
              <a:t>-</a:t>
            </a:r>
            <a:r>
              <a:rPr lang="zh-CN" altLang="en-US" dirty="0"/>
              <a:t>差分隐私保护技术</a:t>
            </a:r>
            <a:endParaRPr lang="zh-CN" altLang="en-US" dirty="0"/>
          </a:p>
        </p:txBody>
      </p:sp>
      <p:sp>
        <p:nvSpPr>
          <p:cNvPr id="3" name="矩形 2"/>
          <p:cNvSpPr/>
          <p:nvPr/>
        </p:nvSpPr>
        <p:spPr>
          <a:xfrm>
            <a:off x="1173493" y="1464355"/>
            <a:ext cx="9652161" cy="677108"/>
          </a:xfrm>
          <a:prstGeom prst="rect">
            <a:avLst/>
          </a:prstGeom>
        </p:spPr>
        <p:txBody>
          <a:bodyPr wrap="square">
            <a:spAutoFit/>
          </a:bodyPr>
          <a:lstStyle/>
          <a:p>
            <a:r>
              <a:rPr lang="zh-CN" altLang="en-US" sz="2000" b="1" dirty="0">
                <a:solidFill>
                  <a:schemeClr val="bg1"/>
                </a:solidFill>
              </a:rPr>
              <a:t>差分隐私（</a:t>
            </a:r>
            <a:r>
              <a:rPr lang="en-US" altLang="zh-CN" sz="2000" b="1" dirty="0">
                <a:solidFill>
                  <a:schemeClr val="bg1"/>
                </a:solidFill>
              </a:rPr>
              <a:t>differential privacy</a:t>
            </a:r>
            <a:r>
              <a:rPr lang="zh-CN" altLang="en-US" sz="2000" b="1" dirty="0">
                <a:solidFill>
                  <a:schemeClr val="bg1"/>
                </a:solidFill>
              </a:rPr>
              <a:t>）</a:t>
            </a:r>
            <a:r>
              <a:rPr lang="zh-CN" altLang="en-US" dirty="0">
                <a:solidFill>
                  <a:schemeClr val="bg1"/>
                </a:solidFill>
              </a:rPr>
              <a:t>是密码学中的一种手段，旨在提供一种当从统计数据库查询时，最大化数据查询的准确性，同时最大限度减少识别其记录的机会。</a:t>
            </a:r>
            <a:endParaRPr lang="zh-CN" altLang="en-US" dirty="0">
              <a:solidFill>
                <a:schemeClr val="bg1"/>
              </a:solidFill>
            </a:endParaRPr>
          </a:p>
        </p:txBody>
      </p:sp>
      <mc:AlternateContent xmlns:mc="http://schemas.openxmlformats.org/markup-compatibility/2006">
        <mc:Choice xmlns:a14="http://schemas.microsoft.com/office/drawing/2010/main" Requires="a14">
          <p:sp>
            <p:nvSpPr>
              <p:cNvPr id="4" name="矩形 3">
                <a:extLst>
                  <a:ext uri="{FF2B5EF4-FFF2-40B4-BE49-F238E27FC236}">
                    <ele attr="{47B204E6-A8A1-4ECC-9BDB-C797D44254B1}"/>
                  </a:ext>
                </a:extLst>
              </p:cNvPr>
              <p:cNvSpPr/>
              <p:nvPr/>
            </p:nvSpPr>
            <p:spPr>
              <a:xfrm>
                <a:off x="5882128" y="2722179"/>
                <a:ext cx="5384962" cy="2123658"/>
              </a:xfrm>
              <a:prstGeom prst="rect">
                <a:avLst/>
              </a:prstGeom>
            </p:spPr>
            <p:txBody>
              <a:bodyPr wrap="square">
                <a:spAutoFit/>
              </a:bodyPr>
              <a:lstStyle/>
              <a:p>
                <a:r>
                  <a:rPr lang="en-US" altLang="zh-CN" sz="2400" b="1" dirty="0"/>
                  <a:t>How</a:t>
                </a:r>
                <a:r>
                  <a:rPr lang="zh-CN" altLang="en-US" sz="2400" b="1" dirty="0"/>
                  <a:t>？</a:t>
                </a:r>
                <a:endParaRPr lang="en-US" altLang="zh-CN" sz="2400" b="1" dirty="0"/>
              </a:p>
              <a:p>
                <a:r>
                  <a:rPr lang="zh-CN" altLang="en-US" dirty="0"/>
                  <a:t>假设 是一个正实数，</a:t>
                </a:r>
                <a:r>
                  <a:rPr lang="en-US" altLang="zh-CN" dirty="0"/>
                  <a:t>A</a:t>
                </a:r>
                <a:r>
                  <a:rPr lang="zh-CN" altLang="en-US" dirty="0"/>
                  <a:t>是一个随机算法，它将数据集作为输入（表示信任方拥有的数据）。</a:t>
                </a:r>
                <a:r>
                  <a:rPr lang="en-US" altLang="zh-CN" dirty="0" err="1"/>
                  <a:t>imA</a:t>
                </a:r>
                <a:r>
                  <a:rPr lang="zh-CN" altLang="en-US" dirty="0"/>
                  <a:t>表示</a:t>
                </a:r>
                <a:r>
                  <a:rPr lang="en-US" altLang="zh-CN" dirty="0"/>
                  <a:t>A</a:t>
                </a:r>
                <a:r>
                  <a:rPr lang="zh-CN" altLang="en-US" dirty="0"/>
                  <a:t>的映射。对于在非单个元素（即，一个人的数据）的所有数据集</a:t>
                </a:r>
                <a:r>
                  <a:rPr lang="en-US" altLang="zh-CN" dirty="0"/>
                  <a:t>D1</a:t>
                </a:r>
                <a:r>
                  <a:rPr lang="zh-CN" altLang="en-US" dirty="0"/>
                  <a:t>和</a:t>
                </a:r>
                <a:r>
                  <a:rPr lang="en-US" altLang="zh-CN" dirty="0"/>
                  <a:t>D2</a:t>
                </a:r>
                <a:r>
                  <a:rPr lang="zh-CN" altLang="en-US" dirty="0"/>
                  <a:t>以及</a:t>
                </a:r>
                <a:r>
                  <a:rPr lang="en-US" altLang="zh-CN" dirty="0" err="1"/>
                  <a:t>imA</a:t>
                </a:r>
                <a:r>
                  <a:rPr lang="zh-CN" altLang="en-US" dirty="0"/>
                  <a:t>的所有子集</a:t>
                </a:r>
                <a:r>
                  <a:rPr lang="en-US" altLang="zh-CN" dirty="0"/>
                  <a:t>S</a:t>
                </a:r>
                <a:r>
                  <a:rPr lang="zh-CN" altLang="en-US" dirty="0"/>
                  <a:t>，算法</a:t>
                </a:r>
                <a:r>
                  <a:rPr lang="en-US" altLang="zh-CN" dirty="0"/>
                  <a:t>A</a:t>
                </a:r>
                <a:r>
                  <a:rPr lang="zh-CN" altLang="en-US" dirty="0"/>
                  <a:t>是  </a:t>
                </a:r>
                <a14:m>
                  <m:oMath xmlns:m="http://schemas.openxmlformats.org/officeDocument/2006/math">
                    <m:r>
                      <a:rPr lang="en-US" altLang="zh-CN" i="1" dirty="0" smtClean="0">
                        <a:latin typeface="Cambria Math" panose="02040503050406030204" pitchFamily="18" charset="0"/>
                      </a:rPr>
                      <m:t>𝜀</m:t>
                    </m:r>
                  </m:oMath>
                </a14:m>
                <a:r>
                  <a:rPr lang="en-US" altLang="zh-CN" dirty="0"/>
                  <a:t>-</a:t>
                </a:r>
                <a:r>
                  <a:rPr lang="zh-CN" altLang="en-US" dirty="0"/>
                  <a:t>差分隐私，其中概率取决于算法的随机性。</a:t>
                </a:r>
                <a:endParaRPr lang="en-US" altLang="zh-CN" dirty="0"/>
              </a:p>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Pr</m:t>
                      </m:r>
                      <m:r>
                        <a:rPr lang="en-US" altLang="zh-CN" b="0" i="1" smtClean="0">
                          <a:latin typeface="Cambria Math" panose="02040503050406030204" pitchFamily="18" charset="0"/>
                        </a:rPr>
                        <m:t>⁡[</m:t>
                      </m:r>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𝐷</m:t>
                      </m:r>
                      <m:r>
                        <a:rPr lang="en-US" altLang="zh-CN" b="0" i="1" baseline="-25000" smtClean="0">
                          <a:latin typeface="Cambria Math" panose="02040503050406030204" pitchFamily="18" charset="0"/>
                        </a:rPr>
                        <m:t>1</m:t>
                      </m:r>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𝑆</m:t>
                      </m:r>
                      <m:r>
                        <a:rPr lang="en-US" altLang="zh-CN" b="0" i="1" smtClean="0">
                          <a:latin typeface="Cambria Math" panose="02040503050406030204" pitchFamily="18" charset="0"/>
                          <a:ea typeface="Cambria Math" panose="02040503050406030204" pitchFamily="18" charset="0"/>
                        </a:rPr>
                        <m:t>]≤ </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𝑒</m:t>
                          </m:r>
                        </m:e>
                        <m:sup>
                          <m:r>
                            <a:rPr lang="en-US" altLang="zh-CN" b="0" i="1" smtClean="0">
                              <a:latin typeface="Cambria Math" panose="02040503050406030204" pitchFamily="18" charset="0"/>
                              <a:ea typeface="Cambria Math" panose="02040503050406030204" pitchFamily="18" charset="0"/>
                            </a:rPr>
                            <m:t>𝜀</m:t>
                          </m:r>
                        </m:sup>
                      </m:sSup>
                      <m:r>
                        <a:rPr lang="en-US" altLang="zh-CN" i="1">
                          <a:latin typeface="Cambria Math" panose="02040503050406030204" pitchFamily="18" charset="0"/>
                          <a:ea typeface="Cambria Math" panose="02040503050406030204" pitchFamily="18" charset="0"/>
                        </a:rPr>
                        <m:t>×</m:t>
                      </m:r>
                      <m:r>
                        <m:rPr>
                          <m:sty m:val="p"/>
                        </m:rPr>
                        <a:rPr lang="en-US" altLang="zh-CN" b="0" i="0" smtClean="0">
                          <a:latin typeface="Cambria Math" panose="02040503050406030204" pitchFamily="18" charset="0"/>
                          <a:ea typeface="Cambria Math" panose="02040503050406030204" pitchFamily="18" charset="0"/>
                        </a:rPr>
                        <m:t>Pr</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𝐴</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𝐷</m:t>
                      </m:r>
                      <m:r>
                        <a:rPr lang="en-US" altLang="zh-CN" b="0" i="1" baseline="-25000" smtClean="0">
                          <a:latin typeface="Cambria Math" panose="02040503050406030204" pitchFamily="18" charset="0"/>
                          <a:ea typeface="Cambria Math" panose="02040503050406030204" pitchFamily="18" charset="0"/>
                        </a:rPr>
                        <m:t>2</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𝑆</m:t>
                      </m:r>
                      <m:r>
                        <a:rPr lang="en-US" altLang="zh-CN" b="0" i="1" smtClean="0">
                          <a:latin typeface="Cambria Math" panose="02040503050406030204" pitchFamily="18" charset="0"/>
                          <a:ea typeface="Cambria Math" panose="02040503050406030204" pitchFamily="18" charset="0"/>
                        </a:rPr>
                        <m:t>]</m:t>
                      </m:r>
                    </m:oMath>
                  </m:oMathPara>
                </a14:m>
                <a:endParaRPr lang="zh-CN" altLang="en-US" dirty="0"/>
              </a:p>
            </p:txBody>
          </p:sp>
        </mc:Choice>
        <mc:Fallback>
          <p:sp>
            <p:nvSpPr>
              <p:cNvPr id="4" name="矩形 3"/>
              <p:cNvSpPr>
                <a:spLocks noRot="1" noChangeAspect="1" noMove="1" noResize="1" noEditPoints="1" noAdjustHandles="1" noChangeArrowheads="1" noChangeShapeType="1" noTextEdit="1"/>
              </p:cNvSpPr>
              <p:nvPr/>
            </p:nvSpPr>
            <p:spPr>
              <a:xfrm>
                <a:off x="5882128" y="2722179"/>
                <a:ext cx="5384962" cy="2123658"/>
              </a:xfrm>
              <a:prstGeom prst="rect">
                <a:avLst/>
              </a:prstGeom>
              <a:blipFill rotWithShape="1">
                <a:blip r:embed="rId1"/>
                <a:stretch>
                  <a:fillRect l="-1812" t="-2299" r="-680" b="-2299"/>
                </a:stretch>
              </a:blipFill>
            </p:spPr>
            <p:txBody>
              <a:bodyPr/>
              <a:lstStyle/>
              <a:p>
                <a:r>
                  <a:rPr lang="zh-CN" altLang="en-US">
                    <a:noFill/>
                  </a:rPr>
                  <a:t> </a:t>
                </a:r>
                <a:endParaRPr lang="zh-CN" altLang="en-US">
                  <a:noFill/>
                </a:endParaRPr>
              </a:p>
            </p:txBody>
          </p:sp>
        </mc:Fallback>
      </mc:AlternateContent>
      <p:sp>
        <p:nvSpPr>
          <p:cNvPr id="6" name="文本框 5"/>
          <p:cNvSpPr txBox="1"/>
          <p:nvPr/>
        </p:nvSpPr>
        <p:spPr>
          <a:xfrm>
            <a:off x="1173493" y="2722179"/>
            <a:ext cx="3030645" cy="2954655"/>
          </a:xfrm>
          <a:prstGeom prst="rect">
            <a:avLst/>
          </a:prstGeom>
          <a:noFill/>
        </p:spPr>
        <p:txBody>
          <a:bodyPr wrap="square" rtlCol="0">
            <a:spAutoFit/>
          </a:bodyPr>
          <a:lstStyle/>
          <a:p>
            <a:r>
              <a:rPr lang="en-US" altLang="zh-CN" sz="2400" b="1" dirty="0"/>
              <a:t>Why?</a:t>
            </a:r>
            <a:endParaRPr lang="en-US" altLang="zh-CN" sz="2400" b="1" dirty="0"/>
          </a:p>
          <a:p>
            <a:r>
              <a:rPr lang="zh-CN" altLang="en-US" dirty="0"/>
              <a:t>差分攻击：</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en-US" altLang="zh-CN" dirty="0"/>
              <a:t>Qi</a:t>
            </a:r>
            <a:r>
              <a:rPr lang="zh-CN" altLang="en-US" dirty="0"/>
              <a:t>返回数据库中前</a:t>
            </a:r>
            <a:r>
              <a:rPr lang="en-US" altLang="zh-CN" dirty="0" err="1"/>
              <a:t>i</a:t>
            </a:r>
            <a:r>
              <a:rPr lang="zh-CN" altLang="en-US" dirty="0"/>
              <a:t>行中第一列 </a:t>
            </a:r>
            <a:r>
              <a:rPr lang="en-US" altLang="zh-CN" dirty="0"/>
              <a:t>X </a:t>
            </a:r>
            <a:r>
              <a:rPr lang="zh-CN" altLang="en-US" dirty="0"/>
              <a:t>的部分总和。</a:t>
            </a:r>
            <a:endParaRPr lang="en-US" altLang="zh-CN" dirty="0"/>
          </a:p>
          <a:p>
            <a:r>
              <a:rPr lang="en-US" altLang="zh-CN" dirty="0" err="1"/>
              <a:t>Chandier</a:t>
            </a:r>
            <a:r>
              <a:rPr lang="en-US" altLang="zh-CN" dirty="0"/>
              <a:t> = Q</a:t>
            </a:r>
            <a:r>
              <a:rPr lang="en-US" altLang="zh-CN" baseline="-25000" dirty="0"/>
              <a:t>5</a:t>
            </a:r>
            <a:r>
              <a:rPr lang="en-US" altLang="zh-CN" dirty="0"/>
              <a:t> – Q</a:t>
            </a:r>
            <a:r>
              <a:rPr lang="en-US" altLang="zh-CN" baseline="-25000" dirty="0"/>
              <a:t>4</a:t>
            </a:r>
            <a:endParaRPr lang="zh-CN" altLang="en-US" baseline="-25000" dirty="0"/>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815" y="2722179"/>
            <a:ext cx="1400370" cy="1657581"/>
          </a:xfrm>
          <a:prstGeom prst="rect">
            <a:avLst/>
          </a:prstGeom>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差分隐私保护技术应用</a:t>
            </a:r>
            <a:endParaRPr lang="zh-CN" altLang="en-US" dirty="0"/>
          </a:p>
        </p:txBody>
      </p:sp>
      <p:sp>
        <p:nvSpPr>
          <p:cNvPr id="7" name="文本框 6"/>
          <p:cNvSpPr txBox="1"/>
          <p:nvPr/>
        </p:nvSpPr>
        <p:spPr>
          <a:xfrm>
            <a:off x="795121" y="2228671"/>
            <a:ext cx="10524520" cy="3046988"/>
          </a:xfrm>
          <a:prstGeom prst="rect">
            <a:avLst/>
          </a:prstGeom>
          <a:noFill/>
        </p:spPr>
        <p:txBody>
          <a:bodyPr wrap="square" rtlCol="0">
            <a:spAutoFit/>
          </a:bodyPr>
          <a:lstStyle/>
          <a:p>
            <a:pPr marL="285750" indent="-285750">
              <a:buFont typeface="Arial" panose="020B0604020202020204" pitchFamily="34" charset="0"/>
              <a:buChar char="•"/>
            </a:pPr>
            <a:r>
              <a:rPr lang="zh-CN" altLang="en-US" sz="2400" dirty="0"/>
              <a:t>美国人口普查局，展示通勤模式</a:t>
            </a:r>
            <a:endParaRPr lang="en-US" altLang="zh-CN" sz="2400" dirty="0"/>
          </a:p>
          <a:p>
            <a:pPr marL="285750" indent="-285750">
              <a:buFont typeface="Arial" panose="020B0604020202020204" pitchFamily="34" charset="0"/>
              <a:buChar char="•"/>
            </a:pPr>
            <a:endParaRPr lang="zh-CN" altLang="en-US" sz="2400" dirty="0"/>
          </a:p>
          <a:p>
            <a:pPr marL="285750" indent="-285750">
              <a:buFont typeface="Arial" panose="020B0604020202020204" pitchFamily="34" charset="0"/>
              <a:buChar char="•"/>
            </a:pPr>
            <a:r>
              <a:rPr lang="en-US" altLang="zh-CN" sz="2400" dirty="0"/>
              <a:t>Google</a:t>
            </a:r>
            <a:r>
              <a:rPr lang="zh-CN" altLang="en-US" sz="2400" dirty="0"/>
              <a:t>的</a:t>
            </a:r>
            <a:r>
              <a:rPr lang="en-US" altLang="zh-CN" sz="2400" dirty="0"/>
              <a:t>RAPPOR</a:t>
            </a:r>
            <a:r>
              <a:rPr lang="zh-CN" altLang="en-US" sz="2400" dirty="0"/>
              <a:t>，用于遥测，例如了解统计劫持用户设置的恶意软件</a:t>
            </a:r>
            <a:endParaRPr lang="en-US" altLang="zh-CN" sz="2400" dirty="0"/>
          </a:p>
          <a:p>
            <a:pPr marL="285750" indent="-285750">
              <a:buFont typeface="Arial" panose="020B0604020202020204" pitchFamily="34" charset="0"/>
              <a:buChar char="•"/>
            </a:pPr>
            <a:endParaRPr lang="zh-CN" altLang="en-US" sz="2400" dirty="0"/>
          </a:p>
          <a:p>
            <a:pPr marL="285750" indent="-285750">
              <a:buFont typeface="Arial" panose="020B0604020202020204" pitchFamily="34" charset="0"/>
              <a:buChar char="•"/>
            </a:pPr>
            <a:r>
              <a:rPr lang="en-US" altLang="zh-CN" sz="2400" dirty="0"/>
              <a:t>Google</a:t>
            </a:r>
            <a:r>
              <a:rPr lang="zh-CN" altLang="en-US" sz="2400" dirty="0"/>
              <a:t>，分享历史流量统计信息</a:t>
            </a:r>
            <a:endParaRPr lang="en-US" altLang="zh-CN" sz="2400" dirty="0"/>
          </a:p>
          <a:p>
            <a:pPr marL="285750" indent="-285750">
              <a:buFont typeface="Arial" panose="020B0604020202020204" pitchFamily="34" charset="0"/>
              <a:buChar char="•"/>
            </a:pPr>
            <a:endParaRPr lang="zh-CN" altLang="en-US" sz="2400" dirty="0"/>
          </a:p>
          <a:p>
            <a:pPr marL="285750" indent="-285750">
              <a:buFont typeface="Arial" panose="020B0604020202020204" pitchFamily="34" charset="0"/>
              <a:buChar char="•"/>
            </a:pPr>
            <a:r>
              <a:rPr lang="en-US" altLang="zh-CN" sz="2400" dirty="0"/>
              <a:t>2016</a:t>
            </a:r>
            <a:r>
              <a:rPr lang="zh-CN" altLang="en-US" sz="2400" dirty="0"/>
              <a:t>年</a:t>
            </a:r>
            <a:r>
              <a:rPr lang="en-US" altLang="zh-CN" sz="2400" dirty="0"/>
              <a:t>6</a:t>
            </a:r>
            <a:r>
              <a:rPr lang="zh-CN" altLang="en-US" sz="2400" dirty="0"/>
              <a:t>月</a:t>
            </a:r>
            <a:r>
              <a:rPr lang="en-US" altLang="zh-CN" sz="2400" dirty="0"/>
              <a:t>13</a:t>
            </a:r>
            <a:r>
              <a:rPr lang="zh-CN" altLang="en-US" sz="2400" dirty="0"/>
              <a:t>日，苹果公司宣布其在</a:t>
            </a:r>
            <a:r>
              <a:rPr lang="en-US" altLang="zh-CN" sz="2400" dirty="0"/>
              <a:t>iOS10</a:t>
            </a:r>
            <a:r>
              <a:rPr lang="zh-CN" altLang="en-US" sz="2400" dirty="0"/>
              <a:t>中使用差异隐私，以改进其虚拟助理和建议技术</a:t>
            </a:r>
            <a:endParaRPr lang="zh-CN" altLang="en-US" sz="2400" dirty="0"/>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最新进展</a:t>
            </a:r>
            <a:endParaRPr lang="zh-CN" altLang="en-US" dirty="0"/>
          </a:p>
        </p:txBody>
      </p:sp>
      <p:sp>
        <p:nvSpPr>
          <p:cNvPr id="8" name="矩形 7"/>
          <p:cNvSpPr/>
          <p:nvPr/>
        </p:nvSpPr>
        <p:spPr>
          <a:xfrm>
            <a:off x="5859517" y="2467175"/>
            <a:ext cx="53849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How</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1173494" y="2568258"/>
            <a:ext cx="432341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Why?</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The BI system in healthcare stores a</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huge amount of Personally Identifiable Information (PII),</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Personal Health Information (PHI), and other organizational</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information. We can not directly provide the information into the data analysis platform.</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矩形: 圆角 10"/>
          <p:cNvSpPr/>
          <p:nvPr/>
        </p:nvSpPr>
        <p:spPr>
          <a:xfrm>
            <a:off x="1040523" y="1303283"/>
            <a:ext cx="10436773" cy="987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Data Masking for Business </a:t>
            </a:r>
            <a:r>
              <a:rPr kumimoji="0" lang="en-US" altLang="zh-CN" sz="2800" b="0" i="0" u="none" strike="noStrike" kern="1200" cap="none" spc="0" normalizeH="0" baseline="0" noProof="0" dirty="0" err="1">
                <a:ln>
                  <a:noFill/>
                </a:ln>
                <a:solidFill>
                  <a:prstClr val="white"/>
                </a:solidFill>
                <a:effectLst/>
                <a:uLnTx/>
                <a:uFillTx/>
                <a:latin typeface="微软雅黑" panose="020B0503020204020204" pitchFamily="34" charset="-122"/>
                <a:ea typeface="微软雅黑" panose="020B0503020204020204" pitchFamily="34" charset="-122"/>
                <a:cs typeface="+mn-cs"/>
              </a:rPr>
              <a:t>Iintelligence</a:t>
            </a:r>
            <a:r>
              <a:rPr kumimoji="0" lang="zh-CN" altLang="en-US"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BI</a:t>
            </a:r>
            <a:r>
              <a:rPr kumimoji="0" lang="zh-CN" altLang="en-US"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0"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Key-based Reversible Data Masking for Business Intelligence Healthcare Analytics Platforms</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1040524" y="5790210"/>
            <a:ext cx="963798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Ali-</a:t>
            </a:r>
            <a:r>
              <a:rPr kumimoji="0" lang="en-US" altLang="zh-CN" sz="11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Ozkan</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O, </a:t>
            </a:r>
            <a:r>
              <a:rPr kumimoji="0" lang="en-US" altLang="zh-CN" sz="11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Ouda</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 Key-based Reversible Data Masking for Business Intelligence Healthcare Analytics Platforms[C]//2019 International Symposium on Networks, Computers and Communications (ISNCC). IEEE, 2019: 1-6.</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15"/>
          <p:cNvCxnSpPr/>
          <p:nvPr/>
        </p:nvCxnSpPr>
        <p:spPr>
          <a:xfrm>
            <a:off x="5693269" y="2568258"/>
            <a:ext cx="0" cy="276399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98781" y="2691531"/>
            <a:ext cx="3889867" cy="2946244"/>
          </a:xfrm>
          <a:prstGeom prst="rect">
            <a:avLst/>
          </a:prstGeom>
        </p:spPr>
      </p:pic>
    </p:spTree>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最新进展</a:t>
            </a:r>
            <a:endParaRPr lang="zh-CN" altLang="en-US" dirty="0"/>
          </a:p>
        </p:txBody>
      </p:sp>
      <p:sp>
        <p:nvSpPr>
          <p:cNvPr id="8" name="矩形 7"/>
          <p:cNvSpPr/>
          <p:nvPr/>
        </p:nvSpPr>
        <p:spPr>
          <a:xfrm>
            <a:off x="1040524" y="1237465"/>
            <a:ext cx="53849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How</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1040524" y="5790210"/>
            <a:ext cx="963798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Ali-</a:t>
            </a:r>
            <a:r>
              <a:rPr kumimoji="0" lang="en-US" altLang="zh-CN" sz="11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Ozkan</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O, </a:t>
            </a:r>
            <a:r>
              <a:rPr kumimoji="0" lang="en-US" altLang="zh-CN" sz="11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Ouda</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 Key-based Reversible Data Masking for Business Intelligence Healthcare Analytics Platforms[C]//2019 International Symposium on Networks, Computers and Communications (ISNCC). IEEE, 2019: 1-6.</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r="429"/>
          <a:stretch>
            <a:fillRect/>
          </a:stretch>
        </p:blipFill>
        <p:spPr>
          <a:xfrm>
            <a:off x="6140450" y="2261165"/>
            <a:ext cx="4808155" cy="745291"/>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0450" y="3384791"/>
            <a:ext cx="4808155" cy="2017352"/>
          </a:xfrm>
          <a:prstGeom prst="rect">
            <a:avLst/>
          </a:prstGeom>
        </p:spPr>
      </p:pic>
      <p:cxnSp>
        <p:nvCxnSpPr>
          <p:cNvPr id="9" name="直接连接符 8"/>
          <p:cNvCxnSpPr/>
          <p:nvPr/>
        </p:nvCxnSpPr>
        <p:spPr>
          <a:xfrm>
            <a:off x="5693269" y="2025650"/>
            <a:ext cx="0" cy="330660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stretch>
            <a:fillRect/>
          </a:stretch>
        </p:blipFill>
        <p:spPr>
          <a:xfrm>
            <a:off x="1040524" y="2270897"/>
            <a:ext cx="4570016" cy="2462599"/>
          </a:xfrm>
          <a:prstGeom prst="rect">
            <a:avLst/>
          </a:prstGeom>
        </p:spPr>
      </p:pic>
    </p:spTree>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最新进展</a:t>
            </a:r>
            <a:endParaRPr lang="zh-CN" altLang="en-US" dirty="0"/>
          </a:p>
        </p:txBody>
      </p:sp>
      <p:sp>
        <p:nvSpPr>
          <p:cNvPr id="8" name="矩形 7"/>
          <p:cNvSpPr/>
          <p:nvPr/>
        </p:nvSpPr>
        <p:spPr>
          <a:xfrm>
            <a:off x="1040524" y="1237465"/>
            <a:ext cx="5384962" cy="461665"/>
          </a:xfrm>
          <a:prstGeom prst="rect">
            <a:avLst/>
          </a:prstGeom>
        </p:spPr>
        <p:txBody>
          <a:bodyPr wrap="square">
            <a:spAutoFit/>
          </a:bodyPr>
          <a:lstStyle/>
          <a:p>
            <a:r>
              <a:rPr lang="en-US" altLang="zh-CN" sz="2400" b="1" dirty="0"/>
              <a:t>Result</a:t>
            </a:r>
            <a:endParaRPr lang="en-US" altLang="zh-CN" sz="2400" b="1" dirty="0"/>
          </a:p>
        </p:txBody>
      </p:sp>
      <p:sp>
        <p:nvSpPr>
          <p:cNvPr id="12" name="矩形 11"/>
          <p:cNvSpPr/>
          <p:nvPr/>
        </p:nvSpPr>
        <p:spPr>
          <a:xfrm>
            <a:off x="1040524" y="5790210"/>
            <a:ext cx="9637986" cy="430887"/>
          </a:xfrm>
          <a:prstGeom prst="rect">
            <a:avLst/>
          </a:prstGeom>
        </p:spPr>
        <p:txBody>
          <a:bodyPr wrap="square">
            <a:spAutoFit/>
          </a:bodyPr>
          <a:lstStyle/>
          <a:p>
            <a:r>
              <a:rPr lang="en-US" altLang="zh-CN" sz="1100" dirty="0"/>
              <a:t>Ali-</a:t>
            </a:r>
            <a:r>
              <a:rPr lang="en-US" altLang="zh-CN" sz="1100" dirty="0" err="1"/>
              <a:t>Ozkan</a:t>
            </a:r>
            <a:r>
              <a:rPr lang="en-US" altLang="zh-CN" sz="1100" dirty="0"/>
              <a:t> O, </a:t>
            </a:r>
            <a:r>
              <a:rPr lang="en-US" altLang="zh-CN" sz="1100" dirty="0" err="1"/>
              <a:t>Ouda</a:t>
            </a:r>
            <a:r>
              <a:rPr lang="en-US" altLang="zh-CN" sz="1100" dirty="0"/>
              <a:t> A. Key-based Reversible Data Masking for Business Intelligence Healthcare Analytics Platforms[C]//2019 International Symposium on Networks, Computers and Communications (ISNCC). IEEE, 2019: 1-6.</a:t>
            </a:r>
            <a:endParaRPr lang="zh-CN" altLang="en-US" sz="1100" dirty="0"/>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2443"/>
          <a:stretch>
            <a:fillRect/>
          </a:stretch>
        </p:blipFill>
        <p:spPr>
          <a:xfrm>
            <a:off x="2880962" y="1857155"/>
            <a:ext cx="6430075" cy="3730182"/>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215" y="1699260"/>
            <a:ext cx="8222615" cy="376301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6332" y="2239824"/>
            <a:ext cx="7003387" cy="2979780"/>
          </a:xfrm>
          <a:prstGeom prst="rect">
            <a:avLst/>
          </a:prstGeom>
        </p:spPr>
      </p:pic>
      <p:sp>
        <p:nvSpPr>
          <p:cNvPr id="2" name="标题 1"/>
          <p:cNvSpPr>
            <a:spLocks noGrp="1"/>
          </p:cNvSpPr>
          <p:nvPr>
            <p:ph type="title"/>
          </p:nvPr>
        </p:nvSpPr>
        <p:spPr/>
        <p:txBody>
          <a:bodyPr/>
          <a:lstStyle/>
          <a:p>
            <a:r>
              <a:rPr lang="zh-CN" altLang="en-US" dirty="0"/>
              <a:t>信息过滤</a:t>
            </a:r>
            <a:r>
              <a:rPr lang="en-US" altLang="zh-CN" dirty="0"/>
              <a:t>—</a:t>
            </a:r>
            <a:r>
              <a:rPr lang="zh-CN" altLang="en-US" dirty="0"/>
              <a:t>相关论文</a:t>
            </a:r>
            <a:endParaRPr lang="zh-CN" altLang="en-US" dirty="0"/>
          </a:p>
        </p:txBody>
      </p:sp>
      <p:sp>
        <p:nvSpPr>
          <p:cNvPr id="8" name="文本框 7"/>
          <p:cNvSpPr txBox="1"/>
          <p:nvPr/>
        </p:nvSpPr>
        <p:spPr>
          <a:xfrm>
            <a:off x="2032000" y="1403660"/>
            <a:ext cx="7734299" cy="505588"/>
          </a:xfrm>
          <a:prstGeom prst="rect">
            <a:avLst/>
          </a:prstGeom>
          <a:noFill/>
          <a:ln>
            <a:noFill/>
          </a:ln>
        </p:spPr>
        <p:txBody>
          <a:bodyPr wrap="square" lIns="0" tIns="0" rIns="0" bIns="0" rtlCol="0">
            <a:spAutoFit/>
          </a:bodyPr>
          <a:lstStyle/>
          <a:p>
            <a:pPr algn="ctr" eaLnBrk="1" fontAlgn="auto" hangingPunct="1">
              <a:lnSpc>
                <a:spcPct val="130000"/>
              </a:lnSpc>
              <a:spcBef>
                <a:spcPts val="0"/>
              </a:spcBef>
              <a:spcAft>
                <a:spcPts val="0"/>
              </a:spcAft>
            </a:pPr>
            <a:r>
              <a:rPr lang="en-US" altLang="zh-CN" sz="2800" b="1" spc="300" dirty="0">
                <a:solidFill>
                  <a:srgbClr val="006C39"/>
                </a:solidFill>
                <a:latin typeface="微软雅黑" panose="020B0503020204020204" pitchFamily="34" charset="-122"/>
              </a:rPr>
              <a:t>2017~2020 </a:t>
            </a:r>
            <a:r>
              <a:rPr lang="zh-CN" altLang="en-US" sz="2800" b="1" spc="300" dirty="0">
                <a:solidFill>
                  <a:srgbClr val="006C39"/>
                </a:solidFill>
                <a:latin typeface="微软雅黑" panose="020B0503020204020204" pitchFamily="34" charset="-122"/>
              </a:rPr>
              <a:t>信息过滤相关的论文投稿数</a:t>
            </a:r>
            <a:endParaRPr lang="zh-CN" altLang="en-US" sz="2800" b="1" spc="300" dirty="0">
              <a:solidFill>
                <a:srgbClr val="006C39"/>
              </a:solidFill>
              <a:latin typeface="微软雅黑" panose="020B0503020204020204" pitchFamily="34" charset="-122"/>
            </a:endParaRPr>
          </a:p>
        </p:txBody>
      </p:sp>
      <p:sp>
        <p:nvSpPr>
          <p:cNvPr id="9" name="文本框 8"/>
          <p:cNvSpPr txBox="1"/>
          <p:nvPr/>
        </p:nvSpPr>
        <p:spPr>
          <a:xfrm>
            <a:off x="8032571" y="2416175"/>
            <a:ext cx="3048000" cy="505588"/>
          </a:xfrm>
          <a:prstGeom prst="rect">
            <a:avLst/>
          </a:prstGeom>
          <a:noFill/>
        </p:spPr>
        <p:txBody>
          <a:bodyPr wrap="square" lIns="0" tIns="0" rIns="0" bIns="0" rtlCol="0">
            <a:spAutoFit/>
          </a:bodyPr>
          <a:lstStyle/>
          <a:p>
            <a:pPr algn="ctr" eaLnBrk="1" fontAlgn="auto" hangingPunct="1">
              <a:lnSpc>
                <a:spcPct val="130000"/>
              </a:lnSpc>
              <a:spcBef>
                <a:spcPts val="0"/>
              </a:spcBef>
              <a:spcAft>
                <a:spcPts val="0"/>
              </a:spcAft>
            </a:pPr>
            <a:r>
              <a:rPr lang="zh-CN" altLang="en-US" sz="2800" b="1" spc="300" dirty="0">
                <a:solidFill>
                  <a:schemeClr val="accent4"/>
                </a:solidFill>
                <a:latin typeface="微软雅黑" panose="020B0503020204020204" pitchFamily="34" charset="-122"/>
              </a:rPr>
              <a:t>图表解析</a:t>
            </a:r>
            <a:endParaRPr lang="en-US" altLang="zh-CN" sz="2800" b="1" spc="300" dirty="0">
              <a:solidFill>
                <a:schemeClr val="accent4"/>
              </a:solidFill>
              <a:latin typeface="微软雅黑" panose="020B0503020204020204" pitchFamily="34" charset="-122"/>
            </a:endParaRPr>
          </a:p>
        </p:txBody>
      </p:sp>
      <p:sp>
        <p:nvSpPr>
          <p:cNvPr id="10" name="文本框 9"/>
          <p:cNvSpPr txBox="1"/>
          <p:nvPr/>
        </p:nvSpPr>
        <p:spPr>
          <a:xfrm>
            <a:off x="8061960" y="3252940"/>
            <a:ext cx="3215640" cy="2118360"/>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pc="300" dirty="0">
                <a:solidFill>
                  <a:srgbClr val="000000">
                    <a:lumMod val="85000"/>
                    <a:lumOff val="15000"/>
                  </a:srgbClr>
                </a:solidFill>
                <a:latin typeface="Arial" panose="020B0604020202020204"/>
                <a:ea typeface="微软雅黑" panose="020B0503020204020204" pitchFamily="34" charset="-122"/>
              </a:rPr>
              <a:t>搜索关键词</a:t>
            </a:r>
            <a:r>
              <a:rPr lang="en-US" altLang="zh-CN" spc="300" dirty="0">
                <a:solidFill>
                  <a:srgbClr val="000000">
                    <a:lumMod val="85000"/>
                    <a:lumOff val="15000"/>
                  </a:srgbClr>
                </a:solidFill>
                <a:latin typeface="Arial" panose="020B0604020202020204"/>
                <a:ea typeface="微软雅黑" panose="020B0503020204020204" pitchFamily="34" charset="-122"/>
              </a:rPr>
              <a:t>”Information Filtering”</a:t>
            </a:r>
            <a:r>
              <a:rPr lang="zh-CN" altLang="en-US" spc="300" dirty="0">
                <a:solidFill>
                  <a:srgbClr val="000000">
                    <a:lumMod val="85000"/>
                    <a:lumOff val="15000"/>
                  </a:srgbClr>
                </a:solidFill>
                <a:latin typeface="Arial" panose="020B0604020202020204"/>
                <a:ea typeface="微软雅黑" panose="020B0503020204020204" pitchFamily="34" charset="-122"/>
              </a:rPr>
              <a:t>。文本过滤与图片过滤的四类会议相关论文投稿数量为</a:t>
            </a:r>
            <a:r>
              <a:rPr lang="en-US" altLang="zh-CN" spc="300" dirty="0">
                <a:solidFill>
                  <a:srgbClr val="000000">
                    <a:lumMod val="85000"/>
                    <a:lumOff val="15000"/>
                  </a:srgbClr>
                </a:solidFill>
                <a:latin typeface="Arial" panose="020B0604020202020204"/>
                <a:ea typeface="微软雅黑" panose="020B0503020204020204" pitchFamily="34" charset="-122"/>
              </a:rPr>
              <a:t>0</a:t>
            </a:r>
            <a:endParaRPr lang="en-US" altLang="zh-CN" spc="300" dirty="0">
              <a:solidFill>
                <a:srgbClr val="000000">
                  <a:lumMod val="85000"/>
                  <a:lumOff val="15000"/>
                </a:srgbClr>
              </a:solidFill>
              <a:latin typeface="Arial" panose="020B0604020202020204"/>
              <a:ea typeface="微软雅黑" panose="020B0503020204020204" pitchFamily="34" charset="-122"/>
            </a:endParaRPr>
          </a:p>
          <a:p>
            <a:pPr algn="just" eaLnBrk="1" fontAlgn="auto" hangingPunct="1">
              <a:lnSpc>
                <a:spcPct val="130000"/>
              </a:lnSpc>
              <a:spcBef>
                <a:spcPts val="0"/>
              </a:spcBef>
              <a:spcAft>
                <a:spcPts val="0"/>
              </a:spcAft>
            </a:pPr>
            <a:endParaRPr lang="en-US" altLang="zh-CN" spc="300" dirty="0">
              <a:solidFill>
                <a:srgbClr val="000000">
                  <a:lumMod val="85000"/>
                  <a:lumOff val="15000"/>
                </a:srgbClr>
              </a:solidFill>
              <a:latin typeface="Arial" panose="020B0604020202020204"/>
              <a:ea typeface="微软雅黑" panose="020B0503020204020204" pitchFamily="34" charset="-122"/>
            </a:endParaRPr>
          </a:p>
          <a:p>
            <a:pPr algn="just" eaLnBrk="1" fontAlgn="auto" hangingPunct="1">
              <a:lnSpc>
                <a:spcPct val="130000"/>
              </a:lnSpc>
              <a:spcBef>
                <a:spcPts val="0"/>
              </a:spcBef>
              <a:spcAft>
                <a:spcPts val="0"/>
              </a:spcAft>
            </a:pPr>
            <a:r>
              <a:rPr lang="zh-CN" altLang="en-US" sz="1600" i="1" spc="300" dirty="0">
                <a:solidFill>
                  <a:srgbClr val="000000">
                    <a:lumMod val="85000"/>
                    <a:lumOff val="15000"/>
                  </a:srgbClr>
                </a:solidFill>
                <a:latin typeface="Arial" panose="020B0604020202020204"/>
                <a:ea typeface="微软雅黑" panose="020B0503020204020204" pitchFamily="34" charset="-122"/>
              </a:rPr>
              <a:t>数据来源：</a:t>
            </a:r>
            <a:r>
              <a:rPr lang="en-US" altLang="zh-CN" sz="1600" b="0" i="1" dirty="0">
                <a:solidFill>
                  <a:srgbClr val="5F6368"/>
                </a:solidFill>
                <a:effectLst/>
                <a:latin typeface="Roboto" panose="02000000000000000000" pitchFamily="2" charset="0"/>
              </a:rPr>
              <a:t>dl.acm.org</a:t>
            </a:r>
            <a:endParaRPr lang="zh-CN" altLang="en-US" sz="1600" i="1" spc="300" dirty="0">
              <a:solidFill>
                <a:srgbClr val="000000">
                  <a:lumMod val="85000"/>
                  <a:lumOff val="15000"/>
                </a:srgbClr>
              </a:solidFill>
              <a:latin typeface="Arial" panose="020B0604020202020204"/>
              <a:ea typeface="微软雅黑" panose="020B0503020204020204" pitchFamily="34" charset="-122"/>
            </a:endParaRPr>
          </a:p>
        </p:txBody>
      </p:sp>
      <p:sp>
        <p:nvSpPr>
          <p:cNvPr id="11" name="任意多边形: 形状 13"/>
          <p:cNvSpPr/>
          <p:nvPr/>
        </p:nvSpPr>
        <p:spPr>
          <a:xfrm>
            <a:off x="7651623" y="2515835"/>
            <a:ext cx="179044" cy="2703769"/>
          </a:xfrm>
          <a:custGeom>
            <a:avLst/>
            <a:gdLst>
              <a:gd name="connsiteX0" fmla="*/ 0 w 166255"/>
              <a:gd name="connsiteY0" fmla="*/ 0 h 2341419"/>
              <a:gd name="connsiteX1" fmla="*/ 0 w 166255"/>
              <a:gd name="connsiteY1" fmla="*/ 498764 h 2341419"/>
              <a:gd name="connsiteX2" fmla="*/ 166255 w 166255"/>
              <a:gd name="connsiteY2" fmla="*/ 498764 h 2341419"/>
              <a:gd name="connsiteX3" fmla="*/ 13855 w 166255"/>
              <a:gd name="connsiteY3" fmla="*/ 762000 h 2341419"/>
              <a:gd name="connsiteX4" fmla="*/ 13855 w 166255"/>
              <a:gd name="connsiteY4" fmla="*/ 2341419 h 234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55" h="2341419">
                <a:moveTo>
                  <a:pt x="0" y="0"/>
                </a:moveTo>
                <a:lnTo>
                  <a:pt x="0" y="498764"/>
                </a:lnTo>
                <a:lnTo>
                  <a:pt x="166255" y="498764"/>
                </a:lnTo>
                <a:lnTo>
                  <a:pt x="13855" y="762000"/>
                </a:lnTo>
                <a:lnTo>
                  <a:pt x="13855" y="2341419"/>
                </a:lnTo>
              </a:path>
            </a:pathLst>
          </a:custGeom>
          <a:noFill/>
          <a:ln w="28575" cap="flat" cmpd="sng" algn="ctr">
            <a:solidFill>
              <a:schemeClr val="accent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Tree>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最新进展</a:t>
            </a:r>
            <a:endParaRPr lang="zh-CN" altLang="en-US" dirty="0"/>
          </a:p>
        </p:txBody>
      </p:sp>
      <p:sp>
        <p:nvSpPr>
          <p:cNvPr id="8" name="矩形 7"/>
          <p:cNvSpPr/>
          <p:nvPr/>
        </p:nvSpPr>
        <p:spPr>
          <a:xfrm>
            <a:off x="1040524" y="1237465"/>
            <a:ext cx="5384962" cy="461665"/>
          </a:xfrm>
          <a:prstGeom prst="rect">
            <a:avLst/>
          </a:prstGeom>
        </p:spPr>
        <p:txBody>
          <a:bodyPr wrap="square">
            <a:spAutoFit/>
          </a:bodyPr>
          <a:lstStyle/>
          <a:p>
            <a:r>
              <a:rPr lang="zh-CN" altLang="en-US" sz="2400" b="1" dirty="0"/>
              <a:t>一些其他的尝试</a:t>
            </a:r>
            <a:endParaRPr lang="en-US" altLang="zh-CN" sz="2400" b="1" dirty="0"/>
          </a:p>
        </p:txBody>
      </p:sp>
      <p:sp>
        <p:nvSpPr>
          <p:cNvPr id="3" name="文本框 2"/>
          <p:cNvSpPr txBox="1"/>
          <p:nvPr/>
        </p:nvSpPr>
        <p:spPr>
          <a:xfrm>
            <a:off x="1173494" y="1944414"/>
            <a:ext cx="10429927" cy="2677656"/>
          </a:xfrm>
          <a:prstGeom prst="rect">
            <a:avLst/>
          </a:prstGeom>
          <a:noFill/>
        </p:spPr>
        <p:txBody>
          <a:bodyPr wrap="square" rtlCol="0">
            <a:spAutoFit/>
          </a:bodyPr>
          <a:lstStyle/>
          <a:p>
            <a:r>
              <a:rPr lang="zh-CN" altLang="en-US" sz="2400" dirty="0"/>
              <a:t>大数据</a:t>
            </a:r>
            <a:r>
              <a:rPr lang="zh-CN" altLang="en-US" sz="3200" b="1" dirty="0">
                <a:solidFill>
                  <a:srgbClr val="FF0000"/>
                </a:solidFill>
              </a:rPr>
              <a:t>智能</a:t>
            </a:r>
            <a:r>
              <a:rPr lang="zh-CN" altLang="en-US" sz="2400" dirty="0"/>
              <a:t>脱敏</a:t>
            </a:r>
            <a:r>
              <a:rPr lang="en-US" altLang="zh-CN" sz="2400" baseline="30000" dirty="0"/>
              <a:t>[1][2]</a:t>
            </a:r>
            <a:endParaRPr lang="en-US" altLang="zh-CN" sz="2400" baseline="30000" dirty="0"/>
          </a:p>
          <a:p>
            <a:pPr marL="800100" lvl="1" indent="-342900">
              <a:buFont typeface="Arial" panose="020B0604020202020204" pitchFamily="34" charset="0"/>
              <a:buChar char="•"/>
            </a:pPr>
            <a:r>
              <a:rPr lang="zh-CN" altLang="en-US" sz="2000" dirty="0"/>
              <a:t>利用机器学习算法对敏感信息进行识别分类</a:t>
            </a:r>
            <a:endParaRPr lang="en-US" altLang="zh-CN" sz="2000" dirty="0"/>
          </a:p>
          <a:p>
            <a:pPr marL="800100" lvl="1" indent="-342900">
              <a:buFont typeface="Arial" panose="020B0604020202020204" pitchFamily="34" charset="0"/>
              <a:buChar char="•"/>
            </a:pPr>
            <a:r>
              <a:rPr lang="zh-CN" altLang="en-US" sz="2000" dirty="0"/>
              <a:t>利用机器学习算法对人工脱敏行为进行学习，自行生成合适的脱敏规则</a:t>
            </a:r>
            <a:endParaRPr lang="en-US" altLang="zh-CN" sz="2000" dirty="0"/>
          </a:p>
          <a:p>
            <a:endParaRPr lang="en-US" altLang="zh-CN" dirty="0"/>
          </a:p>
          <a:p>
            <a:r>
              <a:rPr lang="zh-CN" altLang="en-US" sz="2400" dirty="0"/>
              <a:t>适用于云端同步计算的同态加密</a:t>
            </a:r>
            <a:r>
              <a:rPr lang="en-US" altLang="zh-CN" sz="2400" baseline="30000" dirty="0"/>
              <a:t>[3]</a:t>
            </a:r>
            <a:endParaRPr lang="en-US" altLang="zh-CN" sz="2400" baseline="30000" dirty="0"/>
          </a:p>
          <a:p>
            <a:pPr marL="742950" lvl="1" indent="-285750">
              <a:buFont typeface="Arial" panose="020B0604020202020204" pitchFamily="34" charset="0"/>
              <a:buChar char="•"/>
            </a:pPr>
            <a:r>
              <a:rPr lang="zh-CN" altLang="en-US" dirty="0"/>
              <a:t>同态加密</a:t>
            </a:r>
            <a:r>
              <a:rPr lang="en-US" altLang="zh-CN" dirty="0"/>
              <a:t>:	</a:t>
            </a:r>
            <a:r>
              <a:rPr lang="zh-CN" altLang="en-US" dirty="0"/>
              <a:t>同态加密是基于数学难题的计算复杂性理论的密码学技术。对经过同态加密的数据进行处理得到一个输出，将这一输出进行解密，其结果与用同一方法处理未加密的原始数据得到的输出结果是一样的。</a:t>
            </a:r>
            <a:endParaRPr lang="en-US" altLang="zh-CN" dirty="0"/>
          </a:p>
        </p:txBody>
      </p:sp>
      <p:sp>
        <p:nvSpPr>
          <p:cNvPr id="5" name="矩形 4"/>
          <p:cNvSpPr/>
          <p:nvPr/>
        </p:nvSpPr>
        <p:spPr>
          <a:xfrm>
            <a:off x="1173494" y="5232442"/>
            <a:ext cx="10146147" cy="830997"/>
          </a:xfrm>
          <a:prstGeom prst="rect">
            <a:avLst/>
          </a:prstGeom>
        </p:spPr>
        <p:txBody>
          <a:bodyPr wrap="square">
            <a:spAutoFit/>
          </a:bodyPr>
          <a:lstStyle/>
          <a:p>
            <a:r>
              <a:rPr lang="en-US" altLang="zh-CN" sz="1200" dirty="0"/>
              <a:t>[1] </a:t>
            </a:r>
            <a:r>
              <a:rPr lang="zh-CN" altLang="en-US" sz="1200" dirty="0"/>
              <a:t>王红凯</a:t>
            </a:r>
            <a:r>
              <a:rPr lang="en-US" altLang="zh-CN" sz="1200" dirty="0"/>
              <a:t>, </a:t>
            </a:r>
            <a:r>
              <a:rPr lang="zh-CN" altLang="en-US" sz="1200" dirty="0"/>
              <a:t>龚小刚</a:t>
            </a:r>
            <a:r>
              <a:rPr lang="en-US" altLang="zh-CN" sz="1200" dirty="0"/>
              <a:t>, </a:t>
            </a:r>
            <a:r>
              <a:rPr lang="zh-CN" altLang="en-US" sz="1200" dirty="0"/>
              <a:t>叶卫</a:t>
            </a:r>
            <a:r>
              <a:rPr lang="en-US" altLang="zh-CN" sz="1200" dirty="0"/>
              <a:t>,</a:t>
            </a:r>
            <a:r>
              <a:rPr lang="zh-CN" altLang="en-US" sz="1200" dirty="0"/>
              <a:t>等</a:t>
            </a:r>
            <a:r>
              <a:rPr lang="en-US" altLang="zh-CN" sz="1200" dirty="0"/>
              <a:t>. </a:t>
            </a:r>
            <a:r>
              <a:rPr lang="zh-CN" altLang="en-US" sz="1200" dirty="0"/>
              <a:t>大数据智能下数据脱敏的思考</a:t>
            </a:r>
            <a:r>
              <a:rPr lang="en-US" altLang="zh-CN" sz="1200" dirty="0"/>
              <a:t>[J]. </a:t>
            </a:r>
            <a:r>
              <a:rPr lang="zh-CN" altLang="en-US" sz="1200" dirty="0"/>
              <a:t>科技导报</a:t>
            </a:r>
            <a:r>
              <a:rPr lang="en-US" altLang="zh-CN" sz="1200" dirty="0"/>
              <a:t>, 2020(3).</a:t>
            </a:r>
            <a:endParaRPr lang="en-US" altLang="zh-CN" sz="1200" dirty="0"/>
          </a:p>
          <a:p>
            <a:r>
              <a:rPr lang="en-US" altLang="zh-CN" sz="1200" dirty="0"/>
              <a:t>[2] </a:t>
            </a:r>
            <a:r>
              <a:rPr lang="zh-CN" altLang="en-US" sz="1200" dirty="0"/>
              <a:t>王鑫</a:t>
            </a:r>
            <a:r>
              <a:rPr lang="en-US" altLang="zh-CN" sz="1200" dirty="0"/>
              <a:t>, </a:t>
            </a:r>
            <a:r>
              <a:rPr lang="zh-CN" altLang="en-US" sz="1200" dirty="0"/>
              <a:t>王电钢</a:t>
            </a:r>
            <a:r>
              <a:rPr lang="en-US" altLang="zh-CN" sz="1200" dirty="0"/>
              <a:t>, </a:t>
            </a:r>
            <a:r>
              <a:rPr lang="zh-CN" altLang="en-US" sz="1200" dirty="0"/>
              <a:t>母继元</a:t>
            </a:r>
            <a:r>
              <a:rPr lang="en-US" altLang="zh-CN" sz="1200" dirty="0"/>
              <a:t>,</a:t>
            </a:r>
            <a:r>
              <a:rPr lang="zh-CN" altLang="en-US" sz="1200" dirty="0"/>
              <a:t>等</a:t>
            </a:r>
            <a:r>
              <a:rPr lang="en-US" altLang="zh-CN" sz="1200" dirty="0"/>
              <a:t>. </a:t>
            </a:r>
            <a:r>
              <a:rPr lang="zh-CN" altLang="en-US" sz="1200" dirty="0"/>
              <a:t>基于机器学习的数据脱敏系统研究与设计</a:t>
            </a:r>
            <a:r>
              <a:rPr lang="en-US" altLang="zh-CN" sz="1200" dirty="0"/>
              <a:t>[J]. </a:t>
            </a:r>
            <a:r>
              <a:rPr lang="zh-CN" altLang="en-US" sz="1200" dirty="0"/>
              <a:t>电力信息与通信技术</a:t>
            </a:r>
            <a:r>
              <a:rPr lang="en-US" altLang="zh-CN" sz="1200" dirty="0"/>
              <a:t>, 2018, 016(001):P.33-38.</a:t>
            </a:r>
            <a:endParaRPr lang="en-US" altLang="zh-CN" sz="1200" dirty="0"/>
          </a:p>
          <a:p>
            <a:r>
              <a:rPr lang="en-US" altLang="zh-CN" sz="1200" dirty="0"/>
              <a:t>[3] </a:t>
            </a:r>
            <a:r>
              <a:rPr lang="en-US" altLang="zh-CN" sz="1200" dirty="0" err="1"/>
              <a:t>Qiu</a:t>
            </a:r>
            <a:r>
              <a:rPr lang="en-US" altLang="zh-CN" sz="1200" dirty="0"/>
              <a:t> G, </a:t>
            </a:r>
            <a:r>
              <a:rPr lang="en-US" altLang="zh-CN" sz="1200" dirty="0" err="1"/>
              <a:t>Gui</a:t>
            </a:r>
            <a:r>
              <a:rPr lang="en-US" altLang="zh-CN" sz="1200" dirty="0"/>
              <a:t> X, Zhao Y. Privacy-Preserving Linear Regression on Distributed Data by Homomorphic Encryption and Data Masking[J]. IEEE Access, 2020, 8: 107601-107613.</a:t>
            </a:r>
            <a:endParaRPr lang="zh-CN" altLang="en-US" sz="1200" dirty="0"/>
          </a:p>
        </p:txBody>
      </p:sp>
    </p:spTree>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数据变形处理方式</a:t>
            </a:r>
            <a:endParaRPr lang="zh-CN" altLang="en-US" dirty="0"/>
          </a:p>
        </p:txBody>
      </p:sp>
      <p:sp>
        <p:nvSpPr>
          <p:cNvPr id="3" name="矩形 2"/>
          <p:cNvSpPr/>
          <p:nvPr/>
        </p:nvSpPr>
        <p:spPr>
          <a:xfrm>
            <a:off x="660400" y="1026788"/>
            <a:ext cx="10858500" cy="5003800"/>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9788" y="2158142"/>
            <a:ext cx="3807349" cy="1522468"/>
          </a:xfrm>
          <a:prstGeom prst="rect">
            <a:avLst/>
          </a:prstGeom>
          <a:noFill/>
        </p:spPr>
        <p:txBody>
          <a:bodyPr wrap="square" lIns="0" tIns="0" rIns="0" bIns="0" rtlCol="0">
            <a:spAutoFit/>
          </a:bodyPr>
          <a:lstStyle/>
          <a:p>
            <a:pPr>
              <a:lnSpc>
                <a:spcPct val="130000"/>
              </a:lnSpc>
            </a:pPr>
            <a:r>
              <a:rPr lang="zh-CN" altLang="en-US" sz="4000" b="1" spc="300" dirty="0">
                <a:solidFill>
                  <a:schemeClr val="accent1"/>
                </a:solidFill>
                <a:latin typeface="微软雅黑" panose="020B0503020204020204" pitchFamily="34" charset="-122"/>
                <a:ea typeface="微软雅黑" panose="020B0503020204020204" pitchFamily="34" charset="-122"/>
              </a:rPr>
              <a:t>数据变形处理方式</a:t>
            </a:r>
            <a:endParaRPr lang="zh-CN" altLang="en-US" sz="4000" b="1" spc="300" dirty="0">
              <a:solidFill>
                <a:schemeClr val="accent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1099485" y="3771977"/>
            <a:ext cx="370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1"/>
          <a:stretch>
            <a:fillRect/>
          </a:stretch>
        </p:blipFill>
        <p:spPr>
          <a:xfrm>
            <a:off x="5593499" y="1272669"/>
            <a:ext cx="5158459" cy="4558543"/>
          </a:xfrm>
          <a:prstGeom prst="rect">
            <a:avLst/>
          </a:prstGeom>
        </p:spPr>
      </p:pic>
    </p:spTree>
  </p:cSld>
  <p:clrMapOvr>
    <a:masterClrMapping/>
  </p:clrMapOvr>
  <p:transition spd="med">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信息脱敏</a:t>
            </a:r>
            <a:r>
              <a:rPr lang="en-US" altLang="zh-CN" dirty="0"/>
              <a:t>- </a:t>
            </a:r>
            <a:r>
              <a:rPr lang="zh-CN" altLang="en-US" dirty="0"/>
              <a:t>购物数据库脱敏案例</a:t>
            </a:r>
            <a:endParaRPr lang="zh-CN" altLang="en-US" dirty="0"/>
          </a:p>
        </p:txBody>
      </p:sp>
      <p:pic>
        <p:nvPicPr>
          <p:cNvPr id="2" name="图片 1"/>
          <p:cNvPicPr>
            <a:picLocks noChangeAspect="1"/>
          </p:cNvPicPr>
          <p:nvPr/>
        </p:nvPicPr>
        <p:blipFill>
          <a:blip r:embed="rId1"/>
          <a:stretch>
            <a:fillRect/>
          </a:stretch>
        </p:blipFill>
        <p:spPr>
          <a:xfrm>
            <a:off x="500062" y="1715321"/>
            <a:ext cx="11191875" cy="1514475"/>
          </a:xfrm>
          <a:prstGeom prst="rect">
            <a:avLst/>
          </a:prstGeom>
        </p:spPr>
      </p:pic>
      <p:sp>
        <p:nvSpPr>
          <p:cNvPr id="4" name="文本框 3"/>
          <p:cNvSpPr txBox="1"/>
          <p:nvPr/>
        </p:nvSpPr>
        <p:spPr>
          <a:xfrm>
            <a:off x="725213" y="1190510"/>
            <a:ext cx="2049517" cy="461665"/>
          </a:xfrm>
          <a:prstGeom prst="rect">
            <a:avLst/>
          </a:prstGeom>
          <a:noFill/>
        </p:spPr>
        <p:txBody>
          <a:bodyPr wrap="square" rtlCol="0">
            <a:spAutoFit/>
          </a:bodyPr>
          <a:lstStyle/>
          <a:p>
            <a:r>
              <a:rPr lang="zh-CN" altLang="en-US" sz="2400" b="1" dirty="0"/>
              <a:t>敏感数据梳理</a:t>
            </a:r>
            <a:endParaRPr lang="zh-CN" altLang="en-US" sz="2400" b="1" dirty="0"/>
          </a:p>
        </p:txBody>
      </p:sp>
      <p:sp>
        <p:nvSpPr>
          <p:cNvPr id="20" name="文本框 19"/>
          <p:cNvSpPr txBox="1"/>
          <p:nvPr/>
        </p:nvSpPr>
        <p:spPr>
          <a:xfrm>
            <a:off x="725213" y="3390079"/>
            <a:ext cx="8219090" cy="830997"/>
          </a:xfrm>
          <a:prstGeom prst="rect">
            <a:avLst/>
          </a:prstGeom>
          <a:noFill/>
        </p:spPr>
        <p:txBody>
          <a:bodyPr wrap="square" rtlCol="0">
            <a:spAutoFit/>
          </a:bodyPr>
          <a:lstStyle/>
          <a:p>
            <a:r>
              <a:rPr lang="zh-CN" altLang="en-US" sz="2400" b="1" dirty="0"/>
              <a:t>脱敏数据处理方法</a:t>
            </a:r>
            <a:endParaRPr lang="en-US" altLang="zh-CN" sz="2400" b="1" dirty="0"/>
          </a:p>
          <a:p>
            <a:r>
              <a:rPr lang="en-US" altLang="zh-CN" sz="2400" b="1" dirty="0"/>
              <a:t>	</a:t>
            </a:r>
            <a:r>
              <a:rPr lang="zh-CN" altLang="en-US" sz="2000" dirty="0"/>
              <a:t>替换，重排，加密，截断 </a:t>
            </a:r>
            <a:r>
              <a:rPr lang="en-US" altLang="zh-CN" sz="2000" dirty="0"/>
              <a:t>…</a:t>
            </a:r>
            <a:endParaRPr lang="zh-CN" altLang="en-US" sz="2400" dirty="0"/>
          </a:p>
        </p:txBody>
      </p:sp>
      <p:sp>
        <p:nvSpPr>
          <p:cNvPr id="22" name="文本框 21"/>
          <p:cNvSpPr txBox="1"/>
          <p:nvPr/>
        </p:nvSpPr>
        <p:spPr>
          <a:xfrm>
            <a:off x="725213" y="4381359"/>
            <a:ext cx="9175532" cy="1077218"/>
          </a:xfrm>
          <a:prstGeom prst="rect">
            <a:avLst/>
          </a:prstGeom>
          <a:noFill/>
        </p:spPr>
        <p:txBody>
          <a:bodyPr wrap="square" rtlCol="0">
            <a:spAutoFit/>
          </a:bodyPr>
          <a:lstStyle/>
          <a:p>
            <a:r>
              <a:rPr lang="zh-CN" altLang="en-US" sz="2400" b="1" dirty="0"/>
              <a:t>确定实施范围</a:t>
            </a:r>
            <a:endParaRPr lang="en-US" altLang="zh-CN" sz="2000" dirty="0"/>
          </a:p>
          <a:p>
            <a:r>
              <a:rPr lang="en-US" altLang="zh-CN" sz="2000" dirty="0"/>
              <a:t>	</a:t>
            </a:r>
            <a:r>
              <a:rPr lang="zh-CN" altLang="en-US" sz="2000" dirty="0"/>
              <a:t>购物双方：商品信息，金额，双方信息等</a:t>
            </a:r>
            <a:endParaRPr lang="en-US" altLang="zh-CN" sz="2000" dirty="0"/>
          </a:p>
          <a:p>
            <a:r>
              <a:rPr lang="en-US" altLang="zh-CN" sz="2000" dirty="0"/>
              <a:t>	</a:t>
            </a:r>
            <a:r>
              <a:rPr lang="zh-CN" altLang="en-US" sz="2000" dirty="0"/>
              <a:t>第三方分析平台：购物时间段，购物类型等</a:t>
            </a:r>
            <a:endParaRPr lang="zh-CN" altLang="en-US" sz="2400" dirty="0"/>
          </a:p>
        </p:txBody>
      </p:sp>
    </p:spTree>
  </p:cSld>
  <p:clrMapOvr>
    <a:masterClrMapping/>
  </p:clrMapOvr>
  <p:transition spd="med">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信息脱敏</a:t>
            </a:r>
            <a:r>
              <a:rPr lang="en-US" altLang="zh-CN" dirty="0"/>
              <a:t>-</a:t>
            </a:r>
            <a:r>
              <a:rPr lang="zh-CN" altLang="en-US" dirty="0"/>
              <a:t>经典数据脱敏方法</a:t>
            </a:r>
            <a:endParaRPr lang="zh-CN" altLang="en-US" dirty="0"/>
          </a:p>
        </p:txBody>
      </p:sp>
      <p:sp>
        <p:nvSpPr>
          <p:cNvPr id="3" name="矩形 2"/>
          <p:cNvSpPr/>
          <p:nvPr/>
        </p:nvSpPr>
        <p:spPr>
          <a:xfrm>
            <a:off x="660400" y="1026788"/>
            <a:ext cx="10858500" cy="5003800"/>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屏幕录制 6">
            <a:hlinkClick r:id="" action="ppaction://media"/>
          </p:cNvPr>
          <p:cNvPicPr>
            <a:picLocks noChangeAspect="1"/>
          </p:cNvPicPr>
          <p:nvPr>
            <a:videoFile r:link="rId1"/>
            <p:extLst>
              <p:ext uri="{DAA4B4D4-6D71-4841-9C94-3DE7FCFB9230}">
                <p14:media xmlns:p14="http://schemas.microsoft.com/office/powerpoint/2010/main" r:embed="rId2">
                  <p14:trim end="2382.854736"/>
                </p14:media>
              </p:ext>
            </p:extLst>
          </p:nvPr>
        </p:nvPicPr>
        <p:blipFill>
          <a:blip r:embed="rId3"/>
          <a:stretch>
            <a:fillRect/>
          </a:stretch>
        </p:blipFill>
        <p:spPr>
          <a:xfrm>
            <a:off x="1307088" y="1205482"/>
            <a:ext cx="9537588" cy="4426774"/>
          </a:xfrm>
          <a:prstGeom prst="rect">
            <a:avLst/>
          </a:prstGeom>
          <a:solidFill>
            <a:srgbClr val="FFFFFF">
              <a:shade val="85000"/>
            </a:srgbClr>
          </a:solidFill>
          <a:ln w="88900" cap="sq">
            <a:solidFill>
              <a:srgbClr val="FFFFFF"/>
            </a:solidFill>
            <a:prstDash val="solid"/>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351589" y="1116244"/>
            <a:ext cx="7488822" cy="13709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3200" b="1" spc="130" dirty="0">
                <a:solidFill>
                  <a:schemeClr val="bg1"/>
                </a:solidFill>
                <a:latin typeface="微软雅黑" panose="020B0503020204020204" pitchFamily="34" charset="-122"/>
                <a:ea typeface="微软雅黑" panose="020B0503020204020204" pitchFamily="34" charset="-122"/>
              </a:rPr>
              <a:t>谢谢老师</a:t>
            </a:r>
            <a:endParaRPr lang="en-US" altLang="zh-CN" sz="3200" b="1" spc="130" dirty="0">
              <a:solidFill>
                <a:schemeClr val="bg1"/>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3200" b="1" i="0" u="none" strike="noStrike" kern="1200" cap="none" spc="13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敬请批评指正</a:t>
            </a:r>
            <a:endParaRPr kumimoji="0" lang="zh-CN" altLang="en-US" sz="3200" b="1" i="0" u="none" strike="noStrike" kern="1200" cap="none" spc="13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0" name="任意多边形: 形状 49"/>
          <p:cNvSpPr/>
          <p:nvPr/>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3"/>
          <p:cNvSpPr txBox="1"/>
          <p:nvPr/>
        </p:nvSpPr>
        <p:spPr>
          <a:xfrm>
            <a:off x="4512011" y="2574820"/>
            <a:ext cx="3175352" cy="756639"/>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normalizeH="0" baseline="0" noProof="0" dirty="0">
                <a:ln>
                  <a:noFill/>
                </a:ln>
                <a:solidFill>
                  <a:schemeClr val="bg1"/>
                </a:solidFill>
                <a:effectLst/>
                <a:uLnTx/>
                <a:uFillTx/>
                <a:latin typeface="Arial" panose="020B0604020202020204"/>
                <a:ea typeface="微软雅黑" panose="020B0503020204020204" pitchFamily="34" charset="-122"/>
                <a:cs typeface="+mn-cs"/>
              </a:rPr>
              <a:t>Thanks for your listening</a:t>
            </a:r>
            <a:endParaRPr kumimoji="0" lang="en-US" altLang="zh-CN" sz="2000" b="0" i="0" u="none" strike="noStrike" kern="1200" cap="none" normalizeH="0" baseline="0" noProof="0" dirty="0">
              <a:ln>
                <a:noFill/>
              </a:ln>
              <a:solidFill>
                <a:schemeClr val="bg1"/>
              </a:solidFill>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normalizeH="0" baseline="0" noProof="0" dirty="0">
              <a:ln>
                <a:noFill/>
              </a:ln>
              <a:solidFill>
                <a:schemeClr val="bg1"/>
              </a:solidFill>
              <a:effectLst/>
              <a:uLnTx/>
              <a:uFillTx/>
              <a:latin typeface="Arial" panose="020B0604020202020204"/>
              <a:ea typeface="微软雅黑" panose="020B0503020204020204" pitchFamily="34" charset="-122"/>
              <a:cs typeface="+mn-cs"/>
            </a:endParaRPr>
          </a:p>
        </p:txBody>
      </p:sp>
      <p:cxnSp>
        <p:nvCxnSpPr>
          <p:cNvPr id="14" name="直接连接符 13"/>
          <p:cNvCxnSpPr/>
          <p:nvPr/>
        </p:nvCxnSpPr>
        <p:spPr>
          <a:xfrm>
            <a:off x="5199005" y="2523843"/>
            <a:ext cx="1709837" cy="0"/>
          </a:xfrm>
          <a:prstGeom prst="line">
            <a:avLst/>
          </a:prstGeom>
          <a:ln w="19050">
            <a:gradFill>
              <a:gsLst>
                <a:gs pos="0">
                  <a:schemeClr val="bg1">
                    <a:alpha val="0"/>
                  </a:schemeClr>
                </a:gs>
                <a:gs pos="49400">
                  <a:srgbClr val="FFFFFF"/>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占位符 75"/>
          <p:cNvSpPr txBox="1"/>
          <p:nvPr/>
        </p:nvSpPr>
        <p:spPr>
          <a:xfrm>
            <a:off x="4621212" y="4887502"/>
            <a:ext cx="5723791" cy="373949"/>
          </a:xfrm>
          <a:prstGeom prst="rect">
            <a:avLst/>
          </a:prstGeom>
          <a:noFill/>
        </p:spPr>
        <p:txBody>
          <a:bodyPr vert="horz" wrap="square"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ysClr val="window" lastClr="FFFFFF">
                    <a:lumMod val="65000"/>
                  </a:sysClr>
                </a:solidFill>
                <a:effectLst/>
                <a:uLnTx/>
                <a:uFillTx/>
                <a:latin typeface="Arial" panose="020B0604020202020204" pitchFamily="34" charset="0"/>
                <a:ea typeface="微软雅黑" panose="020B0503020204020204" pitchFamily="34" charset="-122"/>
                <a:cs typeface="Arial" panose="020B0604020202020204" pitchFamily="34" charset="0"/>
              </a:rPr>
              <a:t>Spam Filtering</a:t>
            </a:r>
            <a:endParaRPr kumimoji="0" lang="en-US" altLang="en-US" sz="2400" b="1" i="0" u="none" strike="noStrike" kern="1200" cap="none" spc="0" normalizeH="0" baseline="0" noProof="0" dirty="0">
              <a:ln>
                <a:noFill/>
              </a:ln>
              <a:solidFill>
                <a:sysClr val="window" lastClr="FFFFFF">
                  <a:lumMod val="65000"/>
                </a:sys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标题 74"/>
          <p:cNvSpPr txBox="1"/>
          <p:nvPr/>
        </p:nvSpPr>
        <p:spPr>
          <a:xfrm>
            <a:off x="4621212" y="3946413"/>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rPr>
              <a:t>垃圾信息过滤</a:t>
            </a:r>
            <a:endParaRPr kumimoji="0" lang="zh-CN" altLang="en-US" sz="4400" b="0" i="0" u="none" strike="noStrike" kern="1200" cap="none" spc="0" normalizeH="0" baseline="0" noProof="0" dirty="0">
              <a:ln>
                <a:noFill/>
              </a:ln>
              <a:solidFill>
                <a:sysClr val="windowText" lastClr="000000"/>
              </a:solidFill>
              <a:effectLst/>
              <a:uLnTx/>
              <a:uFillTx/>
              <a:latin typeface="Arial" panose="020B0604020202020204"/>
              <a:ea typeface="微软雅黑" panose="020B0503020204020204" pitchFamily="34" charset="-122"/>
              <a:cs typeface="+mj-cs"/>
            </a:endParaRPr>
          </a:p>
        </p:txBody>
      </p:sp>
      <p:graphicFrame>
        <p:nvGraphicFramePr>
          <p:cNvPr id="24" name="图表 23"/>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1"/>
          </a:graphicData>
        </a:graphic>
      </p:graphicFrame>
      <p:sp>
        <p:nvSpPr>
          <p:cNvPr id="25" name="椭圆 24"/>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b="1" kern="0" dirty="0">
                <a:solidFill>
                  <a:prstClr val="white"/>
                </a:solidFill>
                <a:effectLst>
                  <a:innerShdw blurRad="127000">
                    <a:prstClr val="white">
                      <a:lumMod val="50000"/>
                      <a:alpha val="85000"/>
                    </a:prstClr>
                  </a:innerShdw>
                </a:effectLst>
                <a:cs typeface="+mn-ea"/>
                <a:sym typeface="+mn-lt"/>
              </a:rPr>
              <a:t>2</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2" name="文本框 1"/>
          <p:cNvSpPr txBox="1"/>
          <p:nvPr/>
        </p:nvSpPr>
        <p:spPr>
          <a:xfrm>
            <a:off x="7060565" y="5486400"/>
            <a:ext cx="3425190" cy="368300"/>
          </a:xfrm>
          <a:prstGeom prst="rect">
            <a:avLst/>
          </a:prstGeom>
          <a:noFill/>
        </p:spPr>
        <p:txBody>
          <a:bodyPr wrap="square" rtlCol="0">
            <a:spAutoFit/>
          </a:bodyPr>
          <a:p>
            <a:pPr algn="r"/>
            <a:r>
              <a:rPr lang="zh-CN" altLang="en-US"/>
              <a:t>主讲人：岳佳琪</a:t>
            </a:r>
            <a:endParaRPr lang="zh-CN" altLang="en-US"/>
          </a:p>
        </p:txBody>
      </p:sp>
    </p:spTree>
  </p:cSld>
  <p:clrMapOvr>
    <a:masterClrMapping/>
  </p:clrMapOvr>
  <p:transition spd="med">
    <p:pull/>
  </p:transition>
</p:sld>
</file>

<file path=ppt/tags/tag1.xml><?xml version="1.0" encoding="utf-8"?>
<p:tagLst xmlns:p="http://schemas.openxmlformats.org/presentationml/2006/main">
  <p:tag name="PA" val="v5.1.2"/>
</p:tagLst>
</file>

<file path=ppt/tags/tag10.xml><?xml version="1.0" encoding="utf-8"?>
<p:tagLst xmlns:p="http://schemas.openxmlformats.org/presentationml/2006/main">
  <p:tag name="KSO_WM_UNIT_TABLE_BEAUTIFY" val="smartTable{8bf08701-3fa4-4916-bbb6-cf40a46b42af}"/>
  <p:tag name="TABLE_ENDDRAG_ORIGIN_RECT" val="816*224"/>
  <p:tag name="TABLE_ENDDRAG_RECT" val="109*170*816*224"/>
</p:tagLst>
</file>

<file path=ppt/tags/tag11.xml><?xml version="1.0" encoding="utf-8"?>
<p:tagLst xmlns:p="http://schemas.openxmlformats.org/presentationml/2006/main">
  <p:tag name="KSO_WM_UNIT_PLACING_PICTURE_USER_VIEWPORT" val="{&quot;height&quot;:4575,&quot;width&quot;:4830}"/>
</p:tagLst>
</file>

<file path=ppt/tags/tag12.xml><?xml version="1.0" encoding="utf-8"?>
<p:tagLst xmlns:p="http://schemas.openxmlformats.org/presentationml/2006/main">
  <p:tag name="KSO_WM_UNIT_TABLE_BEAUTIFY" val="smartTable{758b56ed-6118-421e-86fc-9f023ff7ceed}"/>
  <p:tag name="TABLE_ENDDRAG_ORIGIN_RECT" val="747*234"/>
  <p:tag name="TABLE_ENDDRAG_RECT" val="65*134*747*234"/>
</p:tagLst>
</file>

<file path=ppt/tags/tag13.xml><?xml version="1.0" encoding="utf-8"?>
<p:tagLst xmlns:p="http://schemas.openxmlformats.org/presentationml/2006/main">
  <p:tag name="KSO_WM_UNIT_TABLE_BEAUTIFY" val="smartTable{49af83cb-2b2a-42b7-baac-1e929df59ee5}"/>
</p:tagLst>
</file>

<file path=ppt/tags/tag14.xml><?xml version="1.0" encoding="utf-8"?>
<p:tagLst xmlns:p="http://schemas.openxmlformats.org/presentationml/2006/main">
  <p:tag name="KSO_WM_UNIT_TABLE_BEAUTIFY" val="smartTable{49af83cb-2b2a-42b7-baac-1e929df59ee5}"/>
</p:tagLst>
</file>

<file path=ppt/tags/tag2.xml><?xml version="1.0" encoding="utf-8"?>
<p:tagLst xmlns:p="http://schemas.openxmlformats.org/presentationml/2006/main">
  <p:tag name="PA" val="v5.1.2"/>
</p:tagLst>
</file>

<file path=ppt/tags/tag3.xml><?xml version="1.0" encoding="utf-8"?>
<p:tagLst xmlns:p="http://schemas.openxmlformats.org/presentationml/2006/main">
  <p:tag name="PA" val="v5.1.2"/>
</p:tagLst>
</file>

<file path=ppt/tags/tag4.xml><?xml version="1.0" encoding="utf-8"?>
<p:tagLst xmlns:p="http://schemas.openxmlformats.org/presentationml/2006/main">
  <p:tag name="PA" val="v5.1.2"/>
</p:tagLst>
</file>

<file path=ppt/tags/tag5.xml><?xml version="1.0" encoding="utf-8"?>
<p:tagLst xmlns:p="http://schemas.openxmlformats.org/presentationml/2006/main">
  <p:tag name="PA" val="v5.1.2"/>
</p:tagLst>
</file>

<file path=ppt/tags/tag6.xml><?xml version="1.0" encoding="utf-8"?>
<p:tagLst xmlns:p="http://schemas.openxmlformats.org/presentationml/2006/main">
  <p:tag name="PA" val="v5.1.2"/>
</p:tagLst>
</file>

<file path=ppt/tags/tag7.xml><?xml version="1.0" encoding="utf-8"?>
<p:tagLst xmlns:p="http://schemas.openxmlformats.org/presentationml/2006/main">
  <p:tag name="PA" val="v5.1.2"/>
</p:tagLst>
</file>

<file path=ppt/tags/tag8.xml><?xml version="1.0" encoding="utf-8"?>
<p:tagLst xmlns:p="http://schemas.openxmlformats.org/presentationml/2006/main">
  <p:tag name="PA" val="v5.1.2"/>
</p:tagLst>
</file>

<file path=ppt/tags/tag9.xml><?xml version="1.0" encoding="utf-8"?>
<p:tagLst xmlns:p="http://schemas.openxmlformats.org/presentationml/2006/main">
  <p:tag name="PA" val="v5.1.2"/>
</p:tagLst>
</file>

<file path=ppt/theme/theme1.xml><?xml version="1.0" encoding="utf-8"?>
<a:theme xmlns:a="http://schemas.openxmlformats.org/drawingml/2006/main" name="封1​​">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目1​​">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目2​​">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目3​​">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目4​​">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目5​​">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目6​​">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目7​​">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目8​​">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内页​​">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内页​​">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封2​​">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封3​​">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封4​​">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封5​​">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封6​​">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封7​​">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封8​​">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封9​​">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11310</Words>
  <Application>WPS 演示</Application>
  <PresentationFormat>宽屏</PresentationFormat>
  <Paragraphs>1030</Paragraphs>
  <Slides>84</Slides>
  <Notes>72</Notes>
  <HiddenSlides>0</HiddenSlides>
  <MMClips>0</MMClips>
  <ScaleCrop>false</ScaleCrop>
  <HeadingPairs>
    <vt:vector size="6" baseType="variant">
      <vt:variant>
        <vt:lpstr>已用的字体</vt:lpstr>
      </vt:variant>
      <vt:variant>
        <vt:i4>21</vt:i4>
      </vt:variant>
      <vt:variant>
        <vt:lpstr>主题</vt:lpstr>
      </vt:variant>
      <vt:variant>
        <vt:i4>19</vt:i4>
      </vt:variant>
      <vt:variant>
        <vt:lpstr>幻灯片标题</vt:lpstr>
      </vt:variant>
      <vt:variant>
        <vt:i4>84</vt:i4>
      </vt:variant>
    </vt:vector>
  </HeadingPairs>
  <TitlesOfParts>
    <vt:vector size="124" baseType="lpstr">
      <vt:lpstr>Arial</vt:lpstr>
      <vt:lpstr>宋体</vt:lpstr>
      <vt:lpstr>Wingdings</vt:lpstr>
      <vt:lpstr>Century Gothic</vt:lpstr>
      <vt:lpstr>微软雅黑</vt:lpstr>
      <vt:lpstr>微软雅黑 Light</vt:lpstr>
      <vt:lpstr>Wingdings 3</vt:lpstr>
      <vt:lpstr>Symbol</vt:lpstr>
      <vt:lpstr>Arial</vt:lpstr>
      <vt:lpstr>黑体</vt:lpstr>
      <vt:lpstr>Roboto</vt:lpstr>
      <vt:lpstr>Arial Unicode MS</vt:lpstr>
      <vt:lpstr>隶书</vt:lpstr>
      <vt:lpstr>HGB5_CNKI</vt:lpstr>
      <vt:lpstr>Wingdings</vt:lpstr>
      <vt:lpstr>-apple-system</vt:lpstr>
      <vt:lpstr>Segoe Print</vt:lpstr>
      <vt:lpstr>KaTeX_Main</vt:lpstr>
      <vt:lpstr>Times New Roman</vt:lpstr>
      <vt:lpstr>PingFang SC</vt:lpstr>
      <vt:lpstr>等线</vt:lpstr>
      <vt:lpstr>封1​​</vt:lpstr>
      <vt:lpstr>封2​​</vt:lpstr>
      <vt:lpstr>封3​​</vt:lpstr>
      <vt:lpstr>封4​​</vt:lpstr>
      <vt:lpstr>封5​​</vt:lpstr>
      <vt:lpstr>封6​​</vt:lpstr>
      <vt:lpstr>封7​​</vt:lpstr>
      <vt:lpstr>封8​​</vt:lpstr>
      <vt:lpstr>封9​​</vt:lpstr>
      <vt:lpstr>目1​​</vt:lpstr>
      <vt:lpstr>目2​​</vt:lpstr>
      <vt:lpstr>目3​​</vt:lpstr>
      <vt:lpstr>目4​​</vt:lpstr>
      <vt:lpstr>目5​​</vt:lpstr>
      <vt:lpstr>目6​​</vt:lpstr>
      <vt:lpstr>目7​​</vt:lpstr>
      <vt:lpstr>目8​​</vt:lpstr>
      <vt:lpstr>内页​​</vt:lpstr>
      <vt:lpstr>2_内页​​</vt:lpstr>
      <vt:lpstr>PowerPoint 演示文稿</vt:lpstr>
      <vt:lpstr>PowerPoint 演示文稿</vt:lpstr>
      <vt:lpstr>PowerPoint 演示文稿</vt:lpstr>
      <vt:lpstr>信息过滤</vt:lpstr>
      <vt:lpstr>信息过滤</vt:lpstr>
      <vt:lpstr>信息过滤—发展历史</vt:lpstr>
      <vt:lpstr>信息过滤—必要性&amp;意义</vt:lpstr>
      <vt:lpstr>信息过滤—相关论文</vt:lpstr>
      <vt:lpstr>PowerPoint 演示文稿</vt:lpstr>
      <vt:lpstr>垃圾信息</vt:lpstr>
      <vt:lpstr>垃圾信息</vt:lpstr>
      <vt:lpstr>垃圾信息</vt:lpstr>
      <vt:lpstr>垃圾信息</vt:lpstr>
      <vt:lpstr>垃圾信息</vt:lpstr>
      <vt:lpstr>垃圾信息过滤方法</vt:lpstr>
      <vt:lpstr>过滤方法对比</vt:lpstr>
      <vt:lpstr>数据预处理</vt:lpstr>
      <vt:lpstr>数据预处理</vt:lpstr>
      <vt:lpstr>基于朴素贝叶斯的垃圾短信过滤demo</vt:lpstr>
      <vt:lpstr>基于朴素贝叶斯的垃圾短信过滤demo</vt:lpstr>
      <vt:lpstr>基于LR、SVM、DT、GBDT的垃圾短信识别demo</vt:lpstr>
      <vt:lpstr>基于LR、SVM、DT、GBDT的垃圾短信识别demo</vt:lpstr>
      <vt:lpstr>基于LR、SVM、DT、GBDT的垃圾短信识别结果</vt:lpstr>
      <vt:lpstr>基于LR、SVM、DT、GBDT的垃圾短信识别结果</vt:lpstr>
      <vt:lpstr>PowerPoint 演示文稿</vt:lpstr>
      <vt:lpstr>过滤不良图片的创新研究</vt:lpstr>
      <vt:lpstr>过滤不良图片的创新研究</vt:lpstr>
      <vt:lpstr>过滤不良图片的创新研究</vt:lpstr>
      <vt:lpstr>过滤不良图片的创新研究</vt:lpstr>
      <vt:lpstr>相关工作</vt:lpstr>
      <vt:lpstr>数据审核应用的特点</vt:lpstr>
      <vt:lpstr>数据审核——主流产品介绍</vt:lpstr>
      <vt:lpstr>数据审核——主流产品介绍</vt:lpstr>
      <vt:lpstr>数据审核——以百度AI图片审核示例</vt:lpstr>
      <vt:lpstr>数据审核——应用案例</vt:lpstr>
      <vt:lpstr>数据审核——国外情况</vt:lpstr>
      <vt:lpstr>PowerPoint 演示文稿</vt:lpstr>
      <vt:lpstr>信息过滤推荐系统</vt:lpstr>
      <vt:lpstr>内容过滤</vt:lpstr>
      <vt:lpstr>内容过滤—流程</vt:lpstr>
      <vt:lpstr>内容过滤—相似度计算</vt:lpstr>
      <vt:lpstr>内容过滤—优缺点</vt:lpstr>
      <vt:lpstr>协同过滤</vt:lpstr>
      <vt:lpstr>协同过滤</vt:lpstr>
      <vt:lpstr>协同过滤—类别</vt:lpstr>
      <vt:lpstr>协同过滤—基于用户（user-base）</vt:lpstr>
      <vt:lpstr>协同过滤—基于产品（item-base）</vt:lpstr>
      <vt:lpstr>协同过滤demo</vt:lpstr>
      <vt:lpstr>协同过滤—基于模型（model-base）</vt:lpstr>
      <vt:lpstr>协同过滤—基于模型（model-base）</vt:lpstr>
      <vt:lpstr>基于模型过滤demo</vt:lpstr>
      <vt:lpstr>协同过滤—优缺点</vt:lpstr>
      <vt:lpstr>混合过滤</vt:lpstr>
      <vt:lpstr>混合过滤—模式</vt:lpstr>
      <vt:lpstr>最新进展—基于深度学习的过滤推荐</vt:lpstr>
      <vt:lpstr>最新进展—基于深度学习的过滤推荐</vt:lpstr>
      <vt:lpstr>最新进展—基于深度学习的过滤推荐</vt:lpstr>
      <vt:lpstr>最新进展—基于深度学习的过滤推荐</vt:lpstr>
      <vt:lpstr>最新进展—基于深度学习的过滤推荐</vt:lpstr>
      <vt:lpstr>PowerPoint 演示文稿</vt:lpstr>
      <vt:lpstr>信息脱敏</vt:lpstr>
      <vt:lpstr>PowerPoint 演示文稿</vt:lpstr>
      <vt:lpstr>信息脱敏</vt:lpstr>
      <vt:lpstr>信息脱敏-大数据脱敏平台的设计目标</vt:lpstr>
      <vt:lpstr>信息脱敏</vt:lpstr>
      <vt:lpstr>信息脱敏-理论模型</vt:lpstr>
      <vt:lpstr>信息脱敏-相关概念</vt:lpstr>
      <vt:lpstr>信息脱敏- k-anonymity（K匿名）</vt:lpstr>
      <vt:lpstr>信息脱敏- k-anonymity（K匿名）</vt:lpstr>
      <vt:lpstr>信息脱敏- L-diversity</vt:lpstr>
      <vt:lpstr>信息脱敏- L-diversity 缺点</vt:lpstr>
      <vt:lpstr>信息脱敏-基于加密的信息脱敏技术</vt:lpstr>
      <vt:lpstr>信息脱敏-基于加密的信息脱敏技术</vt:lpstr>
      <vt:lpstr>信息脱敏-基于噪声的信息脱敏技术</vt:lpstr>
      <vt:lpstr>信息脱敏-差分隐私保护技术</vt:lpstr>
      <vt:lpstr>信息脱敏-差分隐私保护技术应用</vt:lpstr>
      <vt:lpstr>信息脱敏-最新进展</vt:lpstr>
      <vt:lpstr>信息脱敏-最新进展</vt:lpstr>
      <vt:lpstr>信息脱敏-最新进展</vt:lpstr>
      <vt:lpstr>信息脱敏-最新进展</vt:lpstr>
      <vt:lpstr>信息脱敏-数据变形处理方式</vt:lpstr>
      <vt:lpstr>信息脱敏- 购物数据库脱敏案例</vt:lpstr>
      <vt:lpstr>信息脱敏-经典数据脱敏方法</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韩宇</dc:creator>
  <cp:lastModifiedBy>棠栗子</cp:lastModifiedBy>
  <cp:revision>636</cp:revision>
  <dcterms:created xsi:type="dcterms:W3CDTF">2016-11-28T11:30:00Z</dcterms:created>
  <dcterms:modified xsi:type="dcterms:W3CDTF">2020-12-16T15:10:38Z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2019-04-12T06:42:33.4777185Z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f2877715-b2cf-4189-b763-9fb10023ee09</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KSOProductBuildVer">
    <vt:lpwstr>2052-11.1.0.10228</vt:lpwstr>
  </property>
</Properties>
</file>