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309" r:id="rId6"/>
    <p:sldId id="259" r:id="rId7"/>
    <p:sldId id="311" r:id="rId8"/>
    <p:sldId id="312" r:id="rId9"/>
    <p:sldId id="315" r:id="rId10"/>
    <p:sldId id="385" r:id="rId11"/>
    <p:sldId id="386" r:id="rId12"/>
    <p:sldId id="387" r:id="rId13"/>
    <p:sldId id="388" r:id="rId14"/>
    <p:sldId id="389" r:id="rId15"/>
    <p:sldId id="317" r:id="rId16"/>
    <p:sldId id="416" r:id="rId17"/>
    <p:sldId id="417" r:id="rId18"/>
    <p:sldId id="418" r:id="rId19"/>
    <p:sldId id="335" r:id="rId20"/>
    <p:sldId id="336" r:id="rId21"/>
    <p:sldId id="419" r:id="rId22"/>
    <p:sldId id="313" r:id="rId23"/>
    <p:sldId id="314" r:id="rId24"/>
    <p:sldId id="420" r:id="rId25"/>
    <p:sldId id="421" r:id="rId26"/>
    <p:sldId id="305" r:id="rId27"/>
    <p:sldId id="422" r:id="rId28"/>
    <p:sldId id="423" r:id="rId29"/>
    <p:sldId id="319" r:id="rId30"/>
    <p:sldId id="424" r:id="rId31"/>
    <p:sldId id="326" r:id="rId32"/>
    <p:sldId id="327" r:id="rId33"/>
    <p:sldId id="328" r:id="rId34"/>
    <p:sldId id="329" r:id="rId35"/>
    <p:sldId id="330" r:id="rId36"/>
    <p:sldId id="331" r:id="rId37"/>
    <p:sldId id="425" r:id="rId38"/>
    <p:sldId id="438" r:id="rId39"/>
    <p:sldId id="426" r:id="rId40"/>
    <p:sldId id="391" r:id="rId41"/>
    <p:sldId id="392" r:id="rId42"/>
    <p:sldId id="393" r:id="rId43"/>
    <p:sldId id="394" r:id="rId44"/>
    <p:sldId id="395" r:id="rId45"/>
    <p:sldId id="396" r:id="rId46"/>
    <p:sldId id="397" r:id="rId47"/>
    <p:sldId id="399" r:id="rId48"/>
    <p:sldId id="401" r:id="rId49"/>
    <p:sldId id="403" r:id="rId50"/>
    <p:sldId id="439" r:id="rId51"/>
    <p:sldId id="440" r:id="rId52"/>
    <p:sldId id="407" r:id="rId53"/>
    <p:sldId id="408" r:id="rId54"/>
    <p:sldId id="409" r:id="rId55"/>
    <p:sldId id="411" r:id="rId56"/>
    <p:sldId id="412" r:id="rId57"/>
    <p:sldId id="413" r:id="rId58"/>
    <p:sldId id="427" r:id="rId59"/>
    <p:sldId id="428" r:id="rId60"/>
    <p:sldId id="263" r:id="rId61"/>
    <p:sldId id="429" r:id="rId62"/>
    <p:sldId id="430" r:id="rId63"/>
    <p:sldId id="431" r:id="rId64"/>
    <p:sldId id="432" r:id="rId65"/>
    <p:sldId id="433" r:id="rId66"/>
    <p:sldId id="320" r:id="rId67"/>
    <p:sldId id="434" r:id="rId68"/>
    <p:sldId id="436" r:id="rId69"/>
    <p:sldId id="437" r:id="rId70"/>
    <p:sldId id="480" r:id="rId71"/>
    <p:sldId id="481" r:id="rId72"/>
    <p:sldId id="482" r:id="rId73"/>
    <p:sldId id="483" r:id="rId74"/>
    <p:sldId id="484" r:id="rId75"/>
    <p:sldId id="485" r:id="rId76"/>
    <p:sldId id="486" r:id="rId77"/>
    <p:sldId id="490" r:id="rId78"/>
    <p:sldId id="488" r:id="rId79"/>
    <p:sldId id="489" r:id="rId8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yxco"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11" autoAdjust="0"/>
    <p:restoredTop sz="88589" autoAdjust="0"/>
  </p:normalViewPr>
  <p:slideViewPr>
    <p:cSldViewPr snapToGrid="0">
      <p:cViewPr varScale="1">
        <p:scale>
          <a:sx n="91" d="100"/>
          <a:sy n="91" d="100"/>
        </p:scale>
        <p:origin x="435" y="39"/>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4" Type="http://schemas.openxmlformats.org/officeDocument/2006/relationships/commentAuthors" Target="commentAuthors.xml"/><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6T19:47:13.834"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0-11-06T19:47:13.834" idx="1">
    <p:pos x="10" y="10"/>
    <p:text/>
  </p:cm>
</p:cmLst>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大家下午好，接下来由我们小组给大家介绍汉语分词；</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dirty="0">
                <a:solidFill>
                  <a:srgbClr val="333333"/>
                </a:solidFill>
                <a:effectLst/>
                <a:latin typeface="Helvetica" panose="020B0604020202020204" pitchFamily="34" charset="0"/>
              </a:rPr>
              <a:t>2003 </a:t>
            </a:r>
            <a:r>
              <a:rPr lang="zh-CN" altLang="en-US" sz="1200" b="0" i="0" dirty="0">
                <a:solidFill>
                  <a:srgbClr val="333333"/>
                </a:solidFill>
                <a:effectLst/>
                <a:latin typeface="Helvetica" panose="020B0604020202020204" pitchFamily="34" charset="0"/>
              </a:rPr>
              <a:t>年开始，提出了打标签的方式，就是将分词转化成序列标注的问题，一般标注为开始字，结束字，中间字，单独成字，这几类，实际上就是分类问题，分类问题能用的方法就有很多了，如统计的。。。，神经网络的，，其实神经网络模型并没有对汉语分词本质发生改变，提升效果也不是很明显。</a:t>
            </a:r>
            <a:r>
              <a:rPr lang="en-US" altLang="zh-CN" sz="1200" b="0" i="0" dirty="0">
                <a:solidFill>
                  <a:srgbClr val="333333"/>
                </a:solidFill>
                <a:effectLst/>
                <a:latin typeface="Helvetica" panose="020B0604020202020204" pitchFamily="34" charset="0"/>
              </a:rPr>
              <a:t>95%</a:t>
            </a:r>
            <a:r>
              <a:rPr lang="zh-CN" altLang="en-US" sz="1200" b="0" i="0" dirty="0">
                <a:solidFill>
                  <a:srgbClr val="333333"/>
                </a:solidFill>
                <a:effectLst/>
                <a:latin typeface="Helvetica" panose="020B0604020202020204" pitchFamily="34" charset="0"/>
              </a:rPr>
              <a:t>的文本消歧可以通过语法规则和统计，只有</a:t>
            </a:r>
            <a:r>
              <a:rPr lang="en-US" altLang="zh-CN" sz="1200" b="0" i="0" dirty="0">
                <a:solidFill>
                  <a:srgbClr val="333333"/>
                </a:solidFill>
                <a:effectLst/>
                <a:latin typeface="Helvetica" panose="020B0604020202020204" pitchFamily="34" charset="0"/>
              </a:rPr>
              <a:t>5%</a:t>
            </a:r>
            <a:r>
              <a:rPr lang="zh-CN" altLang="en-US" sz="1200" b="0" i="0" dirty="0">
                <a:solidFill>
                  <a:srgbClr val="333333"/>
                </a:solidFill>
                <a:effectLst/>
                <a:latin typeface="Helvetica" panose="020B0604020202020204" pitchFamily="34" charset="0"/>
              </a:rPr>
              <a:t>是通过语义</a:t>
            </a:r>
            <a:endParaRPr lang="zh-CN" altLang="en-US" sz="1200" b="0" i="0" dirty="0">
              <a:solidFill>
                <a:srgbClr val="333333"/>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i="0" dirty="0">
                <a:solidFill>
                  <a:srgbClr val="333333"/>
                </a:solidFill>
                <a:effectLst/>
                <a:latin typeface="Helvetica" panose="020B0604020202020204" pitchFamily="34" charset="0"/>
              </a:rPr>
              <a:t>，而且就是最简单的机械式分词几乎也能做到</a:t>
            </a:r>
            <a:r>
              <a:rPr lang="en-US" altLang="zh-CN" sz="1200" b="0" i="0" dirty="0">
                <a:solidFill>
                  <a:srgbClr val="333333"/>
                </a:solidFill>
                <a:effectLst/>
                <a:latin typeface="Helvetica" panose="020B0604020202020204" pitchFamily="34" charset="0"/>
              </a:rPr>
              <a:t>90%</a:t>
            </a:r>
            <a:r>
              <a:rPr lang="zh-CN" altLang="en-US" sz="1200" b="0" i="0" dirty="0">
                <a:solidFill>
                  <a:srgbClr val="333333"/>
                </a:solidFill>
                <a:effectLst/>
                <a:latin typeface="Helvetica" panose="020B0604020202020204" pitchFamily="34" charset="0"/>
              </a:rPr>
              <a:t>的准确度，所以性价比应该不高。因为序列到序列还可以用</a:t>
            </a:r>
            <a:r>
              <a:rPr lang="en-US" altLang="zh-CN" sz="1200" b="0" i="0" dirty="0">
                <a:solidFill>
                  <a:srgbClr val="333333"/>
                </a:solidFill>
                <a:effectLst/>
                <a:latin typeface="Helvetica" panose="020B0604020202020204" pitchFamily="34" charset="0"/>
              </a:rPr>
              <a:t>transformer</a:t>
            </a:r>
            <a:r>
              <a:rPr lang="zh-CN" altLang="en-US" sz="1200" b="0" i="0" dirty="0">
                <a:solidFill>
                  <a:srgbClr val="333333"/>
                </a:solidFill>
                <a:effectLst/>
                <a:latin typeface="Helvetica" panose="020B0604020202020204" pitchFamily="34" charset="0"/>
              </a:rPr>
              <a:t>，其实神经网络模型并没有对汉语分词本质发生改变，提升效果也不是很明显；</a:t>
            </a:r>
            <a:endParaRPr lang="zh-CN" altLang="en-US" sz="1200" b="0" i="0" dirty="0">
              <a:solidFill>
                <a:srgbClr val="333333"/>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i="0" dirty="0">
                <a:solidFill>
                  <a:srgbClr val="333333"/>
                </a:solidFill>
                <a:effectLst/>
                <a:latin typeface="Helvetica" panose="020B0604020202020204" pitchFamily="34" charset="0"/>
              </a:rPr>
              <a:t>还有一些结合方法</a:t>
            </a:r>
            <a:endParaRPr lang="zh-CN" altLang="en-US" sz="1200" b="0" i="0" dirty="0">
              <a:solidFill>
                <a:srgbClr val="333333"/>
              </a:solidFill>
              <a:effectLst/>
              <a:latin typeface="Helvetica" panose="020B0604020202020204" pitchFamily="34"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分词的未来方向，主要是两个方向，一类是想办法在打标签的过程中引入更多的知识和规则，这一类就是</a:t>
            </a:r>
            <a:r>
              <a:rPr lang="en-US" altLang="zh-CN" dirty="0"/>
              <a:t>AI</a:t>
            </a:r>
            <a:r>
              <a:rPr lang="zh-CN" altLang="en-US" dirty="0"/>
              <a:t>形式主义，企图用更完善的文法规则和知识去解决分词问题；第二类就是无监督学习，因为目前大多数分词都是有监督实际上，无监督的方法比如对未登录词的自动识别，还有基于信息论的方法，不依赖任何词典，语法规则，这些都是未来分词的方向。</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a:t>1.</a:t>
            </a:r>
            <a:r>
              <a:rPr lang="zh-CN" altLang="en-US" dirty="0"/>
              <a:t>对词典中不存在的词，可以自动识别，对词典的依赖较小</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t>2.</a:t>
            </a:r>
            <a:r>
              <a:rPr lang="zh-CN" altLang="en-US" dirty="0"/>
              <a:t>分词结果中带有丰富的词性，分词结果中的词性并非固定，会根据不同的语境，赋予不同的词性。</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t>3.</a:t>
            </a:r>
            <a:r>
              <a:rPr lang="zh-CN" altLang="en-US" dirty="0"/>
              <a:t>比如化学、药品等行业词汇，地名、品牌、媒体名等，还有一些新的网络词</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t>4.</a:t>
            </a:r>
            <a:r>
              <a:rPr lang="zh-CN" altLang="en-US" dirty="0"/>
              <a:t>根据内部规则，智能解决常见分词歧义问题。</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t>5.</a:t>
            </a:r>
            <a:r>
              <a:rPr lang="zh-CN" altLang="en-US" dirty="0"/>
              <a:t>自动识别数量词。</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中文分词的第一步便是对字进行标注，字标注是通过给句子中每个字打上标签的思路来进行分词，通过4标签来进行标注</a:t>
            </a:r>
            <a:r>
              <a:rPr lang="en-US" altLang="zh-CN" dirty="0"/>
              <a:t>Q={B,M,E,S},</a:t>
            </a:r>
            <a:r>
              <a:rPr lang="zh-CN" altLang="en-US" dirty="0"/>
              <a:t>字母的意思分别是</a:t>
            </a:r>
            <a:r>
              <a:rPr lang="en-US" altLang="zh-CN" dirty="0" err="1"/>
              <a:t>Begin,Middle,End,Single</a:t>
            </a:r>
            <a:r>
              <a:rPr lang="en-US" altLang="zh-CN" dirty="0"/>
              <a:t>.</a:t>
            </a:r>
            <a:endParaRPr lang="en-US" altLang="zh-CN" dirty="0"/>
          </a:p>
          <a:p>
            <a:r>
              <a:rPr lang="zh-CN" altLang="en-US" dirty="0"/>
              <a:t>这样</a:t>
            </a:r>
            <a:r>
              <a:rPr lang="en-US" altLang="zh-CN" dirty="0"/>
              <a:t>“</a:t>
            </a:r>
            <a:r>
              <a:rPr lang="zh-CN" altLang="en-US" dirty="0"/>
              <a:t>人们常说生活是一部教科书</a:t>
            </a:r>
            <a:r>
              <a:rPr lang="en-US" altLang="zh-CN" dirty="0"/>
              <a:t>”</a:t>
            </a:r>
            <a:r>
              <a:rPr lang="zh-CN" altLang="en-US" dirty="0"/>
              <a:t>就可以标成如下所示：</a:t>
            </a:r>
            <a:endParaRPr lang="zh-CN" altLang="en-US" dirty="0"/>
          </a:p>
          <a:p>
            <a:r>
              <a:rPr lang="zh-CN" altLang="en-US" dirty="0"/>
              <a:t>人/b  们/e  常/s  说/s  生/b  活/e  是/s  一/s  部/s  教/b  科/m  书/e</a:t>
            </a:r>
            <a:endParaRPr lang="zh-CN" altLang="en-US" dirty="0"/>
          </a:p>
          <a:p>
            <a:r>
              <a:rPr lang="zh-CN" altLang="en-US" dirty="0"/>
              <a:t>分词结果就是：</a:t>
            </a:r>
            <a:r>
              <a:rPr lang="en-US" altLang="zh-CN" dirty="0"/>
              <a:t>“</a:t>
            </a:r>
            <a:r>
              <a:rPr lang="zh-CN" altLang="en-US" dirty="0"/>
              <a:t>人们</a:t>
            </a:r>
            <a:r>
              <a:rPr lang="en-US" altLang="zh-CN" dirty="0"/>
              <a:t>/</a:t>
            </a:r>
            <a:r>
              <a:rPr lang="zh-CN" altLang="en-US" dirty="0"/>
              <a:t>常</a:t>
            </a:r>
            <a:r>
              <a:rPr lang="en-US" altLang="zh-CN" dirty="0"/>
              <a:t>/</a:t>
            </a:r>
            <a:r>
              <a:rPr lang="zh-CN" altLang="en-US" dirty="0"/>
              <a:t>说</a:t>
            </a:r>
            <a:r>
              <a:rPr lang="en-US" altLang="zh-CN" dirty="0"/>
              <a:t>/</a:t>
            </a:r>
            <a:r>
              <a:rPr lang="zh-CN" altLang="en-US" dirty="0"/>
              <a:t>生活</a:t>
            </a:r>
            <a:r>
              <a:rPr lang="en-US" altLang="zh-CN" dirty="0"/>
              <a:t>/</a:t>
            </a:r>
            <a:r>
              <a:rPr lang="zh-CN" altLang="en-US" dirty="0"/>
              <a:t>是</a:t>
            </a:r>
            <a:r>
              <a:rPr lang="en-US" altLang="zh-CN" dirty="0"/>
              <a:t>/</a:t>
            </a:r>
            <a:r>
              <a:rPr lang="zh-CN" altLang="en-US" dirty="0"/>
              <a:t>一</a:t>
            </a:r>
            <a:r>
              <a:rPr lang="en-US" altLang="zh-CN" dirty="0"/>
              <a:t>/</a:t>
            </a:r>
            <a:r>
              <a:rPr lang="zh-CN" altLang="en-US" dirty="0"/>
              <a:t>部</a:t>
            </a:r>
            <a:r>
              <a:rPr lang="en-US" altLang="zh-CN" dirty="0"/>
              <a:t>/</a:t>
            </a:r>
            <a:r>
              <a:rPr lang="zh-CN" altLang="en-US" dirty="0"/>
              <a:t>教科书</a:t>
            </a:r>
            <a:r>
              <a:rPr lang="en-US" altLang="zh-CN" dirty="0"/>
              <a:t>”</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i="0" kern="1200" dirty="0">
                <a:solidFill>
                  <a:schemeClr val="tx1"/>
                </a:solidFill>
                <a:effectLst/>
                <a:latin typeface="+mn-lt"/>
                <a:ea typeface="+mn-ea"/>
                <a:cs typeface="+mn-cs"/>
              </a:rPr>
              <a:t>1.one-hot</a:t>
            </a: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0" kern="1200" dirty="0">
                <a:solidFill>
                  <a:schemeClr val="tx1"/>
                </a:solidFill>
                <a:effectLst/>
                <a:latin typeface="+mn-lt"/>
                <a:ea typeface="+mn-ea"/>
                <a:cs typeface="+mn-cs"/>
              </a:rPr>
              <a:t>（</a:t>
            </a:r>
            <a:r>
              <a:rPr lang="en-US" altLang="zh-CN" sz="1200" b="1" i="0" kern="1200" dirty="0">
                <a:solidFill>
                  <a:schemeClr val="tx1"/>
                </a:solidFill>
                <a:effectLst/>
                <a:latin typeface="+mn-lt"/>
                <a:ea typeface="+mn-ea"/>
                <a:cs typeface="+mn-cs"/>
              </a:rPr>
              <a:t>1</a:t>
            </a:r>
            <a:r>
              <a:rPr lang="zh-CN" altLang="en-US" sz="1200" b="1" i="0" kern="1200" dirty="0">
                <a:solidFill>
                  <a:schemeClr val="tx1"/>
                </a:solidFill>
                <a:effectLst/>
                <a:latin typeface="+mn-lt"/>
                <a:ea typeface="+mn-ea"/>
                <a:cs typeface="+mn-cs"/>
              </a:rPr>
              <a:t>）会因为词典过大造成数据的维数非常大，而所构成的矩阵非常稀疏，不易进行训练，“维数灾难”</a:t>
            </a: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0" kern="1200" dirty="0">
                <a:solidFill>
                  <a:schemeClr val="tx1"/>
                </a:solidFill>
                <a:effectLst/>
                <a:latin typeface="+mn-lt"/>
                <a:ea typeface="+mn-ea"/>
                <a:cs typeface="+mn-cs"/>
              </a:rPr>
              <a:t>（</a:t>
            </a:r>
            <a:r>
              <a:rPr lang="en-US" altLang="zh-CN" sz="1200" b="1" i="0" kern="1200" dirty="0">
                <a:solidFill>
                  <a:schemeClr val="tx1"/>
                </a:solidFill>
                <a:effectLst/>
                <a:latin typeface="+mn-lt"/>
                <a:ea typeface="+mn-ea"/>
                <a:cs typeface="+mn-cs"/>
              </a:rPr>
              <a:t>2</a:t>
            </a:r>
            <a:r>
              <a:rPr lang="zh-CN" altLang="en-US" sz="1200" b="1" i="0" kern="1200" dirty="0">
                <a:solidFill>
                  <a:schemeClr val="tx1"/>
                </a:solidFill>
                <a:effectLst/>
                <a:latin typeface="+mn-lt"/>
                <a:ea typeface="+mn-ea"/>
                <a:cs typeface="+mn-cs"/>
              </a:rPr>
              <a:t>）不能很好地刻画词与词之间的相似性，“语义鸿沟”</a:t>
            </a: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i="0" kern="1200" dirty="0">
                <a:solidFill>
                  <a:schemeClr val="tx1"/>
                </a:solidFill>
                <a:effectLst/>
                <a:latin typeface="+mn-lt"/>
                <a:ea typeface="+mn-ea"/>
                <a:cs typeface="+mn-cs"/>
              </a:rPr>
              <a:t>2.</a:t>
            </a:r>
            <a:r>
              <a:rPr lang="zh-CN" altLang="en-US" sz="1200" b="1" i="0" kern="1200" dirty="0">
                <a:solidFill>
                  <a:schemeClr val="tx1"/>
                </a:solidFill>
                <a:effectLst/>
                <a:latin typeface="+mn-lt"/>
                <a:ea typeface="+mn-ea"/>
                <a:cs typeface="+mn-cs"/>
              </a:rPr>
              <a:t>分布式表示（字嵌入）</a:t>
            </a: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0" kern="1200" dirty="0">
                <a:solidFill>
                  <a:schemeClr val="tx1"/>
                </a:solidFill>
                <a:effectLst/>
                <a:latin typeface="+mn-lt"/>
                <a:ea typeface="+mn-ea"/>
                <a:cs typeface="+mn-cs"/>
              </a:rPr>
              <a:t>（</a:t>
            </a:r>
            <a:r>
              <a:rPr lang="en-US" altLang="zh-CN" sz="1200" b="1" i="0" kern="1200" dirty="0">
                <a:solidFill>
                  <a:schemeClr val="tx1"/>
                </a:solidFill>
                <a:effectLst/>
                <a:latin typeface="+mn-lt"/>
                <a:ea typeface="+mn-ea"/>
                <a:cs typeface="+mn-cs"/>
              </a:rPr>
              <a:t>1</a:t>
            </a:r>
            <a:r>
              <a:rPr lang="zh-CN" altLang="en-US" sz="1200" b="1" i="0" kern="1200" dirty="0">
                <a:solidFill>
                  <a:schemeClr val="tx1"/>
                </a:solidFill>
                <a:effectLst/>
                <a:latin typeface="+mn-lt"/>
                <a:ea typeface="+mn-ea"/>
                <a:cs typeface="+mn-cs"/>
              </a:rPr>
              <a:t>）将某种语言中的每一个词映射成一个固定长度的短向量，将所有这些向量放在一起就形成一个词向量空间，而每一向量为空间中的一个点</a:t>
            </a: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0" kern="1200" dirty="0">
                <a:solidFill>
                  <a:schemeClr val="tx1"/>
                </a:solidFill>
                <a:effectLst/>
                <a:latin typeface="+mn-lt"/>
                <a:ea typeface="+mn-ea"/>
                <a:cs typeface="+mn-cs"/>
              </a:rPr>
              <a:t>，在这个空间中引入“距离”，就可以根据距离来判断他们之间的语义相似性了。</a:t>
            </a: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i="0" kern="1200" dirty="0">
                <a:solidFill>
                  <a:schemeClr val="tx1"/>
                </a:solidFill>
                <a:effectLst/>
                <a:latin typeface="+mn-lt"/>
                <a:ea typeface="+mn-ea"/>
                <a:cs typeface="+mn-cs"/>
              </a:rPr>
              <a:t>Word2vec</a:t>
            </a:r>
            <a:r>
              <a:rPr lang="zh-CN" altLang="en-US" sz="1200" b="1"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一般分为</a:t>
            </a:r>
            <a:r>
              <a:rPr lang="en-US" altLang="zh-CN" sz="1200" b="0" i="0" kern="1200" dirty="0">
                <a:solidFill>
                  <a:schemeClr val="tx1"/>
                </a:solidFill>
                <a:effectLst/>
                <a:latin typeface="+mn-lt"/>
                <a:ea typeface="+mn-ea"/>
                <a:cs typeface="+mn-cs"/>
              </a:rPr>
              <a:t>CBOW(Continuous Bag-of-Words </a:t>
            </a:r>
            <a:r>
              <a:rPr lang="zh-CN" altLang="en-US" sz="1200" b="0" i="0" kern="1200" dirty="0">
                <a:solidFill>
                  <a:schemeClr val="tx1"/>
                </a:solidFill>
                <a:effectLst/>
                <a:latin typeface="+mn-lt"/>
                <a:ea typeface="+mn-ea"/>
                <a:cs typeface="+mn-cs"/>
              </a:rPr>
              <a:t>与</a:t>
            </a:r>
            <a:r>
              <a:rPr lang="en-US" altLang="zh-CN" sz="1200" b="0" i="0" kern="1200" dirty="0">
                <a:solidFill>
                  <a:schemeClr val="tx1"/>
                </a:solidFill>
                <a:effectLst/>
                <a:latin typeface="+mn-lt"/>
                <a:ea typeface="+mn-ea"/>
                <a:cs typeface="+mn-cs"/>
              </a:rPr>
              <a:t>Skip-Gram</a:t>
            </a:r>
            <a:r>
              <a:rPr lang="zh-CN" altLang="en-US" sz="1200" b="0" i="0" kern="1200" dirty="0">
                <a:solidFill>
                  <a:schemeClr val="tx1"/>
                </a:solidFill>
                <a:effectLst/>
                <a:latin typeface="+mn-lt"/>
                <a:ea typeface="+mn-ea"/>
                <a:cs typeface="+mn-cs"/>
              </a:rPr>
              <a:t>两种模型</a:t>
            </a:r>
            <a:endParaRPr lang="en-US" altLang="zh-CN" sz="1200" b="1"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i="0" kern="1200" dirty="0">
                <a:solidFill>
                  <a:schemeClr val="tx1"/>
                </a:solidFill>
                <a:effectLst/>
                <a:latin typeface="+mn-lt"/>
                <a:ea typeface="+mn-ea"/>
                <a:cs typeface="+mn-cs"/>
              </a:rPr>
              <a:t>人类并不是每时每刻都从一片空白的大脑开始他们的思考。在你阅读这篇文章时候，你都是基于自己已经拥有的对先前所见词的理解来推断当前词的真实含义。我们不会将所有的东西都全部丢弃，然后用空白的大脑进行思考。我们的思想拥有持久性。</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1" kern="1200" dirty="0">
                <a:solidFill>
                  <a:schemeClr val="tx1"/>
                </a:solidFill>
                <a:effectLst/>
                <a:latin typeface="+mn-lt"/>
                <a:ea typeface="+mn-ea"/>
                <a:cs typeface="+mn-cs"/>
              </a:rPr>
              <a:t>类比人类的阅读习惯，当我们在理解一句话意思时，单独地理解每个字是不够的，我们的大脑处理的是这些词连接起来的整个序列；</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1" kern="1200" dirty="0">
                <a:solidFill>
                  <a:schemeClr val="tx1"/>
                </a:solidFill>
                <a:effectLst/>
                <a:latin typeface="+mn-lt"/>
                <a:ea typeface="+mn-ea"/>
                <a:cs typeface="+mn-cs"/>
              </a:rPr>
              <a:t>当我们处理视频的时候，我们也不能只单独的去分析每一帧，而要分析这些帧连接起来的整个序列。</a:t>
            </a:r>
            <a:endParaRPr lang="en-US" altLang="zh-CN" sz="1200" b="1" i="1"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它是从左往右推进的，因此后面的词会比前面的词更重要，但是对于分词这个任务来说是不妥的，因为句子各个字应该是一样重要的。？？？？</a:t>
            </a:r>
            <a:endParaRPr lang="en-US" altLang="zh-CN" sz="1200" b="1" i="0" kern="1200" dirty="0">
              <a:solidFill>
                <a:schemeClr val="tx1"/>
              </a:solidFill>
              <a:effectLst/>
              <a:latin typeface="+mn-lt"/>
              <a:ea typeface="+mn-ea"/>
              <a:cs typeface="+mn-cs"/>
            </a:endParaRPr>
          </a:p>
          <a:p>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i="1" kern="1200" dirty="0">
                <a:solidFill>
                  <a:schemeClr val="tx1"/>
                </a:solidFill>
                <a:effectLst/>
                <a:latin typeface="+mn-lt"/>
                <a:ea typeface="+mn-ea"/>
                <a:cs typeface="+mn-cs"/>
              </a:rPr>
              <a:t>RNN</a:t>
            </a:r>
            <a:r>
              <a:rPr lang="zh-CN" altLang="en-US" sz="1200" b="1" i="1" kern="1200" dirty="0">
                <a:solidFill>
                  <a:schemeClr val="tx1"/>
                </a:solidFill>
                <a:effectLst/>
                <a:latin typeface="+mn-lt"/>
                <a:ea typeface="+mn-ea"/>
                <a:cs typeface="+mn-cs"/>
              </a:rPr>
              <a:t>存在梯度爆炸和梯度消失的问题，我们可以理解为，当你做阅读的时候“你看到了红苹果，你忘了谁喜欢红苹果”</a:t>
            </a:r>
            <a:endParaRPr lang="en-US" altLang="zh-CN"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1" kern="1200" dirty="0">
                <a:solidFill>
                  <a:schemeClr val="tx1"/>
                </a:solidFill>
                <a:effectLst/>
                <a:latin typeface="+mn-lt"/>
                <a:ea typeface="+mn-ea"/>
                <a:cs typeface="+mn-cs"/>
              </a:rPr>
              <a:t>简单来讲就是你不是忘事吗？我给你拿个小本子记上，好记性不如烂笔头。所以</a:t>
            </a:r>
            <a:r>
              <a:rPr lang="en-US" altLang="zh-CN" sz="1200" b="1" i="1" kern="1200" dirty="0" err="1">
                <a:solidFill>
                  <a:schemeClr val="tx1"/>
                </a:solidFill>
                <a:effectLst/>
                <a:latin typeface="+mn-lt"/>
                <a:ea typeface="+mn-ea"/>
                <a:cs typeface="+mn-cs"/>
              </a:rPr>
              <a:t>lstm</a:t>
            </a:r>
            <a:r>
              <a:rPr lang="zh-CN" altLang="en-US" sz="1200" b="1" i="1" kern="1200" dirty="0">
                <a:solidFill>
                  <a:schemeClr val="tx1"/>
                </a:solidFill>
                <a:effectLst/>
                <a:latin typeface="+mn-lt"/>
                <a:ea typeface="+mn-ea"/>
                <a:cs typeface="+mn-cs"/>
              </a:rPr>
              <a:t>引入了核心元素</a:t>
            </a:r>
            <a:r>
              <a:rPr lang="en-US" altLang="zh-CN" sz="1200" b="1" i="1" kern="1200" dirty="0">
                <a:solidFill>
                  <a:schemeClr val="tx1"/>
                </a:solidFill>
                <a:effectLst/>
                <a:latin typeface="+mn-lt"/>
                <a:ea typeface="+mn-ea"/>
                <a:cs typeface="+mn-cs"/>
              </a:rPr>
              <a:t>cell</a:t>
            </a:r>
            <a:r>
              <a:rPr lang="zh-CN" altLang="en-US" sz="1200" b="1" i="1" kern="1200" dirty="0">
                <a:solidFill>
                  <a:schemeClr val="tx1"/>
                </a:solidFill>
                <a:effectLst/>
                <a:latin typeface="+mn-lt"/>
                <a:ea typeface="+mn-ea"/>
                <a:cs typeface="+mn-cs"/>
              </a:rPr>
              <a:t>。</a:t>
            </a:r>
            <a:endParaRPr lang="en-US" altLang="zh-CN"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i="1" kern="1200" dirty="0">
                <a:solidFill>
                  <a:schemeClr val="tx1"/>
                </a:solidFill>
                <a:effectLst/>
                <a:latin typeface="+mn-lt"/>
                <a:ea typeface="+mn-ea"/>
                <a:cs typeface="+mn-cs"/>
              </a:rPr>
              <a:t>RNN</a:t>
            </a:r>
            <a:r>
              <a:rPr lang="zh-CN" altLang="en-US" sz="1200" b="1" i="1" kern="1200" dirty="0">
                <a:solidFill>
                  <a:schemeClr val="tx1"/>
                </a:solidFill>
                <a:effectLst/>
                <a:latin typeface="+mn-lt"/>
                <a:ea typeface="+mn-ea"/>
                <a:cs typeface="+mn-cs"/>
              </a:rPr>
              <a:t>存在梯度爆炸和梯度消失的问题，我们可以理解为，当你做阅读的时候“你看到了红苹果，你忘了谁喜欢红苹果”</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1" kern="1200" dirty="0">
                <a:solidFill>
                  <a:schemeClr val="tx1"/>
                </a:solidFill>
                <a:effectLst/>
                <a:latin typeface="+mn-lt"/>
                <a:ea typeface="+mn-ea"/>
                <a:cs typeface="+mn-cs"/>
              </a:rPr>
              <a:t>简单来讲就是你不是忘事吗？我给你拿个小本子记上，好记性不如烂笔头。所以</a:t>
            </a:r>
            <a:r>
              <a:rPr lang="en-US" altLang="zh-CN" sz="1200" b="1" i="1" kern="1200" dirty="0" err="1">
                <a:solidFill>
                  <a:schemeClr val="tx1"/>
                </a:solidFill>
                <a:effectLst/>
                <a:latin typeface="+mn-lt"/>
                <a:ea typeface="+mn-ea"/>
                <a:cs typeface="+mn-cs"/>
              </a:rPr>
              <a:t>lstm</a:t>
            </a:r>
            <a:r>
              <a:rPr lang="zh-CN" altLang="en-US" sz="1200" b="1" i="1" kern="1200" dirty="0">
                <a:solidFill>
                  <a:schemeClr val="tx1"/>
                </a:solidFill>
                <a:effectLst/>
                <a:latin typeface="+mn-lt"/>
                <a:ea typeface="+mn-ea"/>
                <a:cs typeface="+mn-cs"/>
              </a:rPr>
              <a:t>引入了核心元素</a:t>
            </a:r>
            <a:r>
              <a:rPr lang="en-US" altLang="zh-CN" sz="1200" b="1" i="1" kern="1200" dirty="0">
                <a:solidFill>
                  <a:schemeClr val="tx1"/>
                </a:solidFill>
                <a:effectLst/>
                <a:latin typeface="+mn-lt"/>
                <a:ea typeface="+mn-ea"/>
                <a:cs typeface="+mn-cs"/>
              </a:rPr>
              <a:t>cell</a:t>
            </a:r>
            <a:r>
              <a:rPr lang="zh-CN" altLang="en-US" sz="1200" b="1" i="1" kern="1200" dirty="0">
                <a:solidFill>
                  <a:schemeClr val="tx1"/>
                </a:solidFill>
                <a:effectLst/>
                <a:latin typeface="+mn-lt"/>
                <a:ea typeface="+mn-ea"/>
                <a:cs typeface="+mn-cs"/>
              </a:rPr>
              <a:t>。</a:t>
            </a:r>
            <a:endParaRPr lang="en-US" altLang="zh-CN"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0" kern="1200" dirty="0">
                <a:solidFill>
                  <a:schemeClr val="tx1"/>
                </a:solidFill>
                <a:effectLst/>
                <a:latin typeface="+mn-lt"/>
                <a:ea typeface="+mn-ea"/>
                <a:cs typeface="+mn-cs"/>
              </a:rPr>
              <a:t>三个</a:t>
            </a:r>
            <a:r>
              <a:rPr lang="en-US" altLang="zh-CN" sz="1200" b="1" i="0" kern="1200" dirty="0">
                <a:solidFill>
                  <a:schemeClr val="tx1"/>
                </a:solidFill>
                <a:effectLst/>
                <a:latin typeface="+mn-lt"/>
                <a:ea typeface="+mn-ea"/>
                <a:cs typeface="+mn-cs"/>
              </a:rPr>
              <a:t>sigmoid</a:t>
            </a:r>
            <a:r>
              <a:rPr lang="zh-CN" altLang="en-US" sz="1200" b="1" i="0" kern="1200" dirty="0">
                <a:solidFill>
                  <a:schemeClr val="tx1"/>
                </a:solidFill>
                <a:effectLst/>
                <a:latin typeface="+mn-lt"/>
                <a:ea typeface="+mn-ea"/>
                <a:cs typeface="+mn-cs"/>
              </a:rPr>
              <a:t>作为非线性函数就是三个门，它的取值范围为</a:t>
            </a:r>
            <a:r>
              <a:rPr lang="en-US" altLang="zh-CN" sz="1200" b="1" i="0" kern="1200" dirty="0">
                <a:solidFill>
                  <a:schemeClr val="tx1"/>
                </a:solidFill>
                <a:effectLst/>
                <a:latin typeface="+mn-lt"/>
                <a:ea typeface="+mn-ea"/>
                <a:cs typeface="+mn-cs"/>
              </a:rPr>
              <a:t>0-1</a:t>
            </a:r>
            <a:r>
              <a:rPr lang="zh-CN" altLang="en-US" sz="1200" b="1" i="0" kern="1200" dirty="0">
                <a:solidFill>
                  <a:schemeClr val="tx1"/>
                </a:solidFill>
                <a:effectLst/>
                <a:latin typeface="+mn-lt"/>
                <a:ea typeface="+mn-ea"/>
                <a:cs typeface="+mn-cs"/>
              </a:rPr>
              <a:t>和门打开关闭的物理意义很好对应。</a:t>
            </a: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0" kern="1200" dirty="0">
                <a:solidFill>
                  <a:schemeClr val="tx1"/>
                </a:solidFill>
                <a:effectLst/>
                <a:latin typeface="+mn-lt"/>
                <a:ea typeface="+mn-ea"/>
                <a:cs typeface="+mn-cs"/>
              </a:rPr>
              <a:t>因此出现了双向</a:t>
            </a:r>
            <a:r>
              <a:rPr lang="en-US" altLang="zh-CN" sz="1200" b="1" i="0" kern="1200" dirty="0">
                <a:solidFill>
                  <a:schemeClr val="tx1"/>
                </a:solidFill>
                <a:effectLst/>
                <a:latin typeface="+mn-lt"/>
                <a:ea typeface="+mn-ea"/>
                <a:cs typeface="+mn-cs"/>
              </a:rPr>
              <a:t>LSTM</a:t>
            </a:r>
            <a:r>
              <a:rPr lang="zh-CN" altLang="en-US" sz="1200" b="1" i="0" kern="1200" dirty="0">
                <a:solidFill>
                  <a:schemeClr val="tx1"/>
                </a:solidFill>
                <a:effectLst/>
                <a:latin typeface="+mn-lt"/>
                <a:ea typeface="+mn-ea"/>
                <a:cs typeface="+mn-cs"/>
              </a:rPr>
              <a:t>，它从左到右做一次</a:t>
            </a:r>
            <a:r>
              <a:rPr lang="en-US" altLang="zh-CN" sz="1200" b="1" i="0" kern="1200" dirty="0">
                <a:solidFill>
                  <a:schemeClr val="tx1"/>
                </a:solidFill>
                <a:effectLst/>
                <a:latin typeface="+mn-lt"/>
                <a:ea typeface="+mn-ea"/>
                <a:cs typeface="+mn-cs"/>
              </a:rPr>
              <a:t>LSTM</a:t>
            </a:r>
            <a:r>
              <a:rPr lang="zh-CN" altLang="en-US" sz="1200" b="1" i="0" kern="1200" dirty="0">
                <a:solidFill>
                  <a:schemeClr val="tx1"/>
                </a:solidFill>
                <a:effectLst/>
                <a:latin typeface="+mn-lt"/>
                <a:ea typeface="+mn-ea"/>
                <a:cs typeface="+mn-cs"/>
              </a:rPr>
              <a:t>，然后从右到左做一次</a:t>
            </a:r>
            <a:r>
              <a:rPr lang="en-US" altLang="zh-CN" sz="1200" b="1" i="0" kern="1200" dirty="0">
                <a:solidFill>
                  <a:schemeClr val="tx1"/>
                </a:solidFill>
                <a:effectLst/>
                <a:latin typeface="+mn-lt"/>
                <a:ea typeface="+mn-ea"/>
                <a:cs typeface="+mn-cs"/>
              </a:rPr>
              <a:t>LSTM</a:t>
            </a:r>
            <a:r>
              <a:rPr lang="zh-CN" altLang="en-US" sz="1200" b="1" i="0" kern="1200" dirty="0">
                <a:solidFill>
                  <a:schemeClr val="tx1"/>
                </a:solidFill>
                <a:effectLst/>
                <a:latin typeface="+mn-lt"/>
                <a:ea typeface="+mn-ea"/>
                <a:cs typeface="+mn-cs"/>
              </a:rPr>
              <a:t>，然后把两次结果组合起来</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i="1" kern="1200" dirty="0">
                <a:solidFill>
                  <a:schemeClr val="tx1"/>
                </a:solidFill>
                <a:effectLst/>
                <a:latin typeface="+mn-lt"/>
                <a:ea typeface="+mn-ea"/>
                <a:cs typeface="+mn-cs"/>
              </a:rPr>
              <a:t>RNN</a:t>
            </a:r>
            <a:r>
              <a:rPr lang="zh-CN" altLang="en-US" sz="1200" b="1" i="1" kern="1200" dirty="0">
                <a:solidFill>
                  <a:schemeClr val="tx1"/>
                </a:solidFill>
                <a:effectLst/>
                <a:latin typeface="+mn-lt"/>
                <a:ea typeface="+mn-ea"/>
                <a:cs typeface="+mn-cs"/>
              </a:rPr>
              <a:t>存在梯度爆炸和梯度消失的问题，我们可以理解为，当你做阅读的时候“你看到了红苹果，你忘了谁喜欢红苹果”</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1" kern="1200" dirty="0">
                <a:solidFill>
                  <a:schemeClr val="tx1"/>
                </a:solidFill>
                <a:effectLst/>
                <a:latin typeface="+mn-lt"/>
                <a:ea typeface="+mn-ea"/>
                <a:cs typeface="+mn-cs"/>
              </a:rPr>
              <a:t>简单来讲就是你不是忘事吗？我给你拿个小本子记上，好记性不如烂笔头。所以</a:t>
            </a:r>
            <a:r>
              <a:rPr lang="en-US" altLang="zh-CN" sz="1200" b="1" i="1" kern="1200" dirty="0" err="1">
                <a:solidFill>
                  <a:schemeClr val="tx1"/>
                </a:solidFill>
                <a:effectLst/>
                <a:latin typeface="+mn-lt"/>
                <a:ea typeface="+mn-ea"/>
                <a:cs typeface="+mn-cs"/>
              </a:rPr>
              <a:t>lstm</a:t>
            </a:r>
            <a:r>
              <a:rPr lang="zh-CN" altLang="en-US" sz="1200" b="1" i="1" kern="1200" dirty="0">
                <a:solidFill>
                  <a:schemeClr val="tx1"/>
                </a:solidFill>
                <a:effectLst/>
                <a:latin typeface="+mn-lt"/>
                <a:ea typeface="+mn-ea"/>
                <a:cs typeface="+mn-cs"/>
              </a:rPr>
              <a:t>引入了核心元素</a:t>
            </a:r>
            <a:r>
              <a:rPr lang="en-US" altLang="zh-CN" sz="1200" b="1" i="1" kern="1200" dirty="0">
                <a:solidFill>
                  <a:schemeClr val="tx1"/>
                </a:solidFill>
                <a:effectLst/>
                <a:latin typeface="+mn-lt"/>
                <a:ea typeface="+mn-ea"/>
                <a:cs typeface="+mn-cs"/>
              </a:rPr>
              <a:t>cell</a:t>
            </a:r>
            <a:r>
              <a:rPr lang="zh-CN" altLang="en-US" sz="1200" b="1" i="1" kern="1200" dirty="0">
                <a:solidFill>
                  <a:schemeClr val="tx1"/>
                </a:solidFill>
                <a:effectLst/>
                <a:latin typeface="+mn-lt"/>
                <a:ea typeface="+mn-ea"/>
                <a:cs typeface="+mn-cs"/>
              </a:rPr>
              <a:t>。</a:t>
            </a:r>
            <a:endParaRPr lang="en-US" altLang="zh-CN"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0" kern="1200" dirty="0">
                <a:solidFill>
                  <a:schemeClr val="tx1"/>
                </a:solidFill>
                <a:effectLst/>
                <a:latin typeface="+mn-lt"/>
                <a:ea typeface="+mn-ea"/>
                <a:cs typeface="+mn-cs"/>
              </a:rPr>
              <a:t>三个</a:t>
            </a:r>
            <a:r>
              <a:rPr lang="en-US" altLang="zh-CN" sz="1200" b="1" i="0" kern="1200" dirty="0">
                <a:solidFill>
                  <a:schemeClr val="tx1"/>
                </a:solidFill>
                <a:effectLst/>
                <a:latin typeface="+mn-lt"/>
                <a:ea typeface="+mn-ea"/>
                <a:cs typeface="+mn-cs"/>
              </a:rPr>
              <a:t>sigmoid</a:t>
            </a:r>
            <a:r>
              <a:rPr lang="zh-CN" altLang="en-US" sz="1200" b="1" i="0" kern="1200" dirty="0">
                <a:solidFill>
                  <a:schemeClr val="tx1"/>
                </a:solidFill>
                <a:effectLst/>
                <a:latin typeface="+mn-lt"/>
                <a:ea typeface="+mn-ea"/>
                <a:cs typeface="+mn-cs"/>
              </a:rPr>
              <a:t>作为非线性函数就是三个门，它的取值范围为</a:t>
            </a:r>
            <a:r>
              <a:rPr lang="en-US" altLang="zh-CN" sz="1200" b="1" i="0" kern="1200" dirty="0">
                <a:solidFill>
                  <a:schemeClr val="tx1"/>
                </a:solidFill>
                <a:effectLst/>
                <a:latin typeface="+mn-lt"/>
                <a:ea typeface="+mn-ea"/>
                <a:cs typeface="+mn-cs"/>
              </a:rPr>
              <a:t>0-1</a:t>
            </a:r>
            <a:r>
              <a:rPr lang="zh-CN" altLang="en-US" sz="1200" b="1" i="0" kern="1200" dirty="0">
                <a:solidFill>
                  <a:schemeClr val="tx1"/>
                </a:solidFill>
                <a:effectLst/>
                <a:latin typeface="+mn-lt"/>
                <a:ea typeface="+mn-ea"/>
                <a:cs typeface="+mn-cs"/>
              </a:rPr>
              <a:t>和门打开关闭的物理意义很好对应。</a:t>
            </a: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0" kern="1200" dirty="0">
                <a:solidFill>
                  <a:schemeClr val="tx1"/>
                </a:solidFill>
                <a:effectLst/>
                <a:latin typeface="+mn-lt"/>
                <a:ea typeface="+mn-ea"/>
                <a:cs typeface="+mn-cs"/>
              </a:rPr>
              <a:t>因此出现了双向</a:t>
            </a:r>
            <a:r>
              <a:rPr lang="en-US" altLang="zh-CN" sz="1200" b="1" i="0" kern="1200" dirty="0">
                <a:solidFill>
                  <a:schemeClr val="tx1"/>
                </a:solidFill>
                <a:effectLst/>
                <a:latin typeface="+mn-lt"/>
                <a:ea typeface="+mn-ea"/>
                <a:cs typeface="+mn-cs"/>
              </a:rPr>
              <a:t>LSTM</a:t>
            </a:r>
            <a:r>
              <a:rPr lang="zh-CN" altLang="en-US" sz="1200" b="1" i="0" kern="1200" dirty="0">
                <a:solidFill>
                  <a:schemeClr val="tx1"/>
                </a:solidFill>
                <a:effectLst/>
                <a:latin typeface="+mn-lt"/>
                <a:ea typeface="+mn-ea"/>
                <a:cs typeface="+mn-cs"/>
              </a:rPr>
              <a:t>，它从左到右做一次</a:t>
            </a:r>
            <a:r>
              <a:rPr lang="en-US" altLang="zh-CN" sz="1200" b="1" i="0" kern="1200" dirty="0">
                <a:solidFill>
                  <a:schemeClr val="tx1"/>
                </a:solidFill>
                <a:effectLst/>
                <a:latin typeface="+mn-lt"/>
                <a:ea typeface="+mn-ea"/>
                <a:cs typeface="+mn-cs"/>
              </a:rPr>
              <a:t>LSTM</a:t>
            </a:r>
            <a:r>
              <a:rPr lang="zh-CN" altLang="en-US" sz="1200" b="1" i="0" kern="1200" dirty="0">
                <a:solidFill>
                  <a:schemeClr val="tx1"/>
                </a:solidFill>
                <a:effectLst/>
                <a:latin typeface="+mn-lt"/>
                <a:ea typeface="+mn-ea"/>
                <a:cs typeface="+mn-cs"/>
              </a:rPr>
              <a:t>，然后从右到左做一次</a:t>
            </a:r>
            <a:r>
              <a:rPr lang="en-US" altLang="zh-CN" sz="1200" b="1" i="0" kern="1200" dirty="0">
                <a:solidFill>
                  <a:schemeClr val="tx1"/>
                </a:solidFill>
                <a:effectLst/>
                <a:latin typeface="+mn-lt"/>
                <a:ea typeface="+mn-ea"/>
                <a:cs typeface="+mn-cs"/>
              </a:rPr>
              <a:t>LSTM</a:t>
            </a:r>
            <a:r>
              <a:rPr lang="zh-CN" altLang="en-US" sz="1200" b="1" i="0" kern="1200" dirty="0">
                <a:solidFill>
                  <a:schemeClr val="tx1"/>
                </a:solidFill>
                <a:effectLst/>
                <a:latin typeface="+mn-lt"/>
                <a:ea typeface="+mn-ea"/>
                <a:cs typeface="+mn-cs"/>
              </a:rPr>
              <a:t>，然后把两次结果组合起来</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我们的汇报分为以下六个部分，传统的方法主要分三部分讲，基于规则的、机械式的匹配，基于统计学习的和基于神经网络的分词模型，然后介绍了分词研究的最新进展，最后是一些应用和总结。我们的</a:t>
            </a:r>
            <a:r>
              <a:rPr lang="en-US" altLang="zh-CN" dirty="0"/>
              <a:t>demo</a:t>
            </a:r>
            <a:r>
              <a:rPr lang="zh-CN" altLang="en-US" dirty="0"/>
              <a:t>在第三部分和第四部分之间会进行展示</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i="1" kern="1200" dirty="0">
                <a:solidFill>
                  <a:schemeClr val="tx1"/>
                </a:solidFill>
                <a:effectLst/>
                <a:latin typeface="+mn-lt"/>
                <a:ea typeface="+mn-ea"/>
                <a:cs typeface="+mn-cs"/>
              </a:rPr>
              <a:t>RNN</a:t>
            </a:r>
            <a:r>
              <a:rPr lang="zh-CN" altLang="en-US" sz="1200" b="1" i="1" kern="1200" dirty="0">
                <a:solidFill>
                  <a:schemeClr val="tx1"/>
                </a:solidFill>
                <a:effectLst/>
                <a:latin typeface="+mn-lt"/>
                <a:ea typeface="+mn-ea"/>
                <a:cs typeface="+mn-cs"/>
              </a:rPr>
              <a:t>存在梯度爆炸和梯度消失的问题，我们可以理解为，当你做阅读的时候“你看到了红苹果，你忘了谁喜欢红苹果”</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1" kern="1200" dirty="0">
                <a:solidFill>
                  <a:schemeClr val="tx1"/>
                </a:solidFill>
                <a:effectLst/>
                <a:latin typeface="+mn-lt"/>
                <a:ea typeface="+mn-ea"/>
                <a:cs typeface="+mn-cs"/>
              </a:rPr>
              <a:t>简单来讲就是你不是忘事吗？我给你拿个小本子记上，好记性不如烂笔头。所以</a:t>
            </a:r>
            <a:r>
              <a:rPr lang="en-US" altLang="zh-CN" sz="1200" b="1" i="1" kern="1200" dirty="0" err="1">
                <a:solidFill>
                  <a:schemeClr val="tx1"/>
                </a:solidFill>
                <a:effectLst/>
                <a:latin typeface="+mn-lt"/>
                <a:ea typeface="+mn-ea"/>
                <a:cs typeface="+mn-cs"/>
              </a:rPr>
              <a:t>lstm</a:t>
            </a:r>
            <a:r>
              <a:rPr lang="zh-CN" altLang="en-US" sz="1200" b="1" i="1" kern="1200" dirty="0">
                <a:solidFill>
                  <a:schemeClr val="tx1"/>
                </a:solidFill>
                <a:effectLst/>
                <a:latin typeface="+mn-lt"/>
                <a:ea typeface="+mn-ea"/>
                <a:cs typeface="+mn-cs"/>
              </a:rPr>
              <a:t>引入了核心元素</a:t>
            </a:r>
            <a:r>
              <a:rPr lang="en-US" altLang="zh-CN" sz="1200" b="1" i="1" kern="1200" dirty="0">
                <a:solidFill>
                  <a:schemeClr val="tx1"/>
                </a:solidFill>
                <a:effectLst/>
                <a:latin typeface="+mn-lt"/>
                <a:ea typeface="+mn-ea"/>
                <a:cs typeface="+mn-cs"/>
              </a:rPr>
              <a:t>cell</a:t>
            </a:r>
            <a:r>
              <a:rPr lang="zh-CN" altLang="en-US" sz="1200" b="1" i="1" kern="1200" dirty="0">
                <a:solidFill>
                  <a:schemeClr val="tx1"/>
                </a:solidFill>
                <a:effectLst/>
                <a:latin typeface="+mn-lt"/>
                <a:ea typeface="+mn-ea"/>
                <a:cs typeface="+mn-cs"/>
              </a:rPr>
              <a:t>。</a:t>
            </a:r>
            <a:endParaRPr lang="en-US" altLang="zh-CN"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0" kern="1200" dirty="0">
                <a:solidFill>
                  <a:schemeClr val="tx1"/>
                </a:solidFill>
                <a:effectLst/>
                <a:latin typeface="+mn-lt"/>
                <a:ea typeface="+mn-ea"/>
                <a:cs typeface="+mn-cs"/>
              </a:rPr>
              <a:t>三个</a:t>
            </a:r>
            <a:r>
              <a:rPr lang="en-US" altLang="zh-CN" sz="1200" b="1" i="0" kern="1200" dirty="0">
                <a:solidFill>
                  <a:schemeClr val="tx1"/>
                </a:solidFill>
                <a:effectLst/>
                <a:latin typeface="+mn-lt"/>
                <a:ea typeface="+mn-ea"/>
                <a:cs typeface="+mn-cs"/>
              </a:rPr>
              <a:t>sigmoid</a:t>
            </a:r>
            <a:r>
              <a:rPr lang="zh-CN" altLang="en-US" sz="1200" b="1" i="0" kern="1200" dirty="0">
                <a:solidFill>
                  <a:schemeClr val="tx1"/>
                </a:solidFill>
                <a:effectLst/>
                <a:latin typeface="+mn-lt"/>
                <a:ea typeface="+mn-ea"/>
                <a:cs typeface="+mn-cs"/>
              </a:rPr>
              <a:t>作为非线性函数就是三个门，它的取值范围为</a:t>
            </a:r>
            <a:r>
              <a:rPr lang="en-US" altLang="zh-CN" sz="1200" b="1" i="0" kern="1200" dirty="0">
                <a:solidFill>
                  <a:schemeClr val="tx1"/>
                </a:solidFill>
                <a:effectLst/>
                <a:latin typeface="+mn-lt"/>
                <a:ea typeface="+mn-ea"/>
                <a:cs typeface="+mn-cs"/>
              </a:rPr>
              <a:t>0-1</a:t>
            </a:r>
            <a:r>
              <a:rPr lang="zh-CN" altLang="en-US" sz="1200" b="1" i="0" kern="1200" dirty="0">
                <a:solidFill>
                  <a:schemeClr val="tx1"/>
                </a:solidFill>
                <a:effectLst/>
                <a:latin typeface="+mn-lt"/>
                <a:ea typeface="+mn-ea"/>
                <a:cs typeface="+mn-cs"/>
              </a:rPr>
              <a:t>和门打开关闭的物理意义很好对应。</a:t>
            </a: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i="0" kern="1200" dirty="0">
                <a:solidFill>
                  <a:schemeClr val="tx1"/>
                </a:solidFill>
                <a:effectLst/>
                <a:latin typeface="+mn-lt"/>
                <a:ea typeface="+mn-ea"/>
                <a:cs typeface="+mn-cs"/>
              </a:rPr>
              <a:t>因此出现了双向</a:t>
            </a:r>
            <a:r>
              <a:rPr lang="en-US" altLang="zh-CN" sz="1200" b="1" i="0" kern="1200" dirty="0">
                <a:solidFill>
                  <a:schemeClr val="tx1"/>
                </a:solidFill>
                <a:effectLst/>
                <a:latin typeface="+mn-lt"/>
                <a:ea typeface="+mn-ea"/>
                <a:cs typeface="+mn-cs"/>
              </a:rPr>
              <a:t>LSTM</a:t>
            </a:r>
            <a:r>
              <a:rPr lang="zh-CN" altLang="en-US" sz="1200" b="1" i="0" kern="1200" dirty="0">
                <a:solidFill>
                  <a:schemeClr val="tx1"/>
                </a:solidFill>
                <a:effectLst/>
                <a:latin typeface="+mn-lt"/>
                <a:ea typeface="+mn-ea"/>
                <a:cs typeface="+mn-cs"/>
              </a:rPr>
              <a:t>，它从左到右做一次</a:t>
            </a:r>
            <a:r>
              <a:rPr lang="en-US" altLang="zh-CN" sz="1200" b="1" i="0" kern="1200" dirty="0">
                <a:solidFill>
                  <a:schemeClr val="tx1"/>
                </a:solidFill>
                <a:effectLst/>
                <a:latin typeface="+mn-lt"/>
                <a:ea typeface="+mn-ea"/>
                <a:cs typeface="+mn-cs"/>
              </a:rPr>
              <a:t>LSTM</a:t>
            </a:r>
            <a:r>
              <a:rPr lang="zh-CN" altLang="en-US" sz="1200" b="1" i="0" kern="1200" dirty="0">
                <a:solidFill>
                  <a:schemeClr val="tx1"/>
                </a:solidFill>
                <a:effectLst/>
                <a:latin typeface="+mn-lt"/>
                <a:ea typeface="+mn-ea"/>
                <a:cs typeface="+mn-cs"/>
              </a:rPr>
              <a:t>，然后从右到左做一次</a:t>
            </a:r>
            <a:r>
              <a:rPr lang="en-US" altLang="zh-CN" sz="1200" b="1" i="0" kern="1200" dirty="0">
                <a:solidFill>
                  <a:schemeClr val="tx1"/>
                </a:solidFill>
                <a:effectLst/>
                <a:latin typeface="+mn-lt"/>
                <a:ea typeface="+mn-ea"/>
                <a:cs typeface="+mn-cs"/>
              </a:rPr>
              <a:t>LSTM</a:t>
            </a:r>
            <a:r>
              <a:rPr lang="zh-CN" altLang="en-US" sz="1200" b="1" i="0" kern="1200" dirty="0">
                <a:solidFill>
                  <a:schemeClr val="tx1"/>
                </a:solidFill>
                <a:effectLst/>
                <a:latin typeface="+mn-lt"/>
                <a:ea typeface="+mn-ea"/>
                <a:cs typeface="+mn-cs"/>
              </a:rPr>
              <a:t>，然后把两次结果组合起来</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t>虽然依赖于神经网络强大的非线性拟合能力，理论上我们已经能够学习出不错的模型。但是，上述模型只考虑了标签上的上下文信息。对于序列标注任务来说，当前位置的标签L_t与前一个位置L_t-1、后一个位置L_t+1都有潜在的关系。</a:t>
            </a:r>
            <a:endParaRPr lang="zh-CN" altLang="en-US" sz="120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t>例如，“我/S 喜/B 欢/E 你/S”被标注为“我/S 喜/B 欢/B 你/S”，由分词的标注规则可知，B标签后只能接M和E，因此上述模型利用这种标签之间的上下文信息。因此，自然语言处理领域的学者们提出了在模型后接一层CRF层，用于在整个序列上学习最优的标签序列。</a:t>
            </a:r>
            <a:r>
              <a:rPr lang="zh-CN" altLang="en-US" sz="1200" dirty="0">
                <a:latin typeface="微软雅黑" panose="020B0503020204020204" pitchFamily="34" charset="-122"/>
                <a:ea typeface="微软雅黑" panose="020B0503020204020204" pitchFamily="34" charset="-122"/>
              </a:rPr>
              <a:t>句子的开头应该是“</a:t>
            </a: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”或者“</a:t>
            </a:r>
            <a:r>
              <a:rPr lang="en-US" altLang="zh-CN" sz="1200" dirty="0">
                <a:latin typeface="微软雅黑" panose="020B0503020204020204" pitchFamily="34" charset="-122"/>
                <a:ea typeface="微软雅黑" panose="020B0503020204020204" pitchFamily="34" charset="-122"/>
              </a:rPr>
              <a:t>s</a:t>
            </a:r>
            <a:r>
              <a:rPr lang="zh-CN" altLang="en-US" sz="1200" dirty="0">
                <a:latin typeface="微软雅黑" panose="020B0503020204020204" pitchFamily="34" charset="-122"/>
                <a:ea typeface="微软雅黑" panose="020B0503020204020204" pitchFamily="34" charset="-122"/>
              </a:rPr>
              <a:t>”，而不能是“</a:t>
            </a:r>
            <a:r>
              <a:rPr lang="en-US" altLang="zh-CN" sz="1200" dirty="0">
                <a:latin typeface="微软雅黑" panose="020B0503020204020204" pitchFamily="34" charset="-122"/>
                <a:ea typeface="微软雅黑" panose="020B0503020204020204" pitchFamily="34" charset="-122"/>
              </a:rPr>
              <a:t>m</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endParaRPr lang="zh-CN" altLang="en-US" sz="1200"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t>虽然依赖于神经网络强大的非线性拟合能力，理论上我们已经能够学习出不错的模型。但是，上述模型只考虑了标签上的上下文信息。对于序列标注任务来说，当前位置的标签L_t与前一个位置L_t-1、后一个位置L_t+1都有潜在的关系。</a:t>
            </a:r>
            <a:endParaRPr lang="zh-CN" altLang="en-US" sz="1200" dirty="0"/>
          </a:p>
          <a:p>
            <a:r>
              <a:rPr lang="zh-CN" altLang="en-US" sz="1200" dirty="0"/>
              <a:t>例如，“我/S 喜/B 欢/E 你/S”被标注为“我/S 喜/B 欢/B 你/S”，由分词的标注规则可知，B标签后只能接M和E，因此上述模型利用这种标签之间的上下文信息。因此，自然语言处理领域的学者们提出了在模型后接一层CRF层，用于在整个序列上学习最优的标签序列。</a:t>
            </a:r>
            <a:endParaRPr lang="zh-CN" altLang="en-US" sz="1200"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t>成对马尔可夫性：</a:t>
            </a:r>
            <a:endParaRPr lang="zh-CN" altLang="en-US" sz="1200" dirty="0"/>
          </a:p>
          <a:p>
            <a:endParaRPr lang="zh-CN" altLang="en-US" sz="1200" dirty="0"/>
          </a:p>
          <a:p>
            <a:r>
              <a:rPr lang="zh-CN" altLang="en-US" sz="1200" dirty="0"/>
              <a:t> 无向图G=(V,E)中假设有两个不连接的节点u和v，其分别对应随机变量Yu和Yv，剩余的节点记为O，对应随机变量为YO。u和v满足成对马尔科夫性的条件是：（局部马尔科夫性和全局马尔科夫性与成对马尔科夫性等价）</a:t>
            </a:r>
            <a:endParaRPr lang="zh-CN" altLang="en-US" sz="1200" dirty="0"/>
          </a:p>
          <a:p>
            <a:r>
              <a:rPr lang="zh-CN" altLang="en-US" sz="1200" dirty="0"/>
              <a:t>即在给定YO的情况下，Yu与Yv是独立的。</a:t>
            </a:r>
            <a:endParaRPr lang="zh-CN" altLang="en-US" sz="1200" dirty="0"/>
          </a:p>
          <a:p>
            <a:endParaRPr lang="zh-CN" altLang="en-US" sz="1200" dirty="0"/>
          </a:p>
          <a:p>
            <a:r>
              <a:rPr lang="zh-CN" altLang="en-US" sz="1200" dirty="0"/>
              <a:t>如果无向图G=(V,E)的任意两个节点均满足成对马尔科夫性，则G是一个马尔科夫随机场。</a:t>
            </a:r>
            <a:endParaRPr lang="zh-CN" altLang="en-US" sz="1200"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t>成对马尔可夫性：</a:t>
            </a:r>
            <a:endParaRPr lang="zh-CN" altLang="en-US" sz="1200" dirty="0"/>
          </a:p>
          <a:p>
            <a:endParaRPr lang="zh-CN" altLang="en-US" sz="1200" dirty="0"/>
          </a:p>
          <a:p>
            <a:r>
              <a:rPr lang="zh-CN" altLang="en-US" sz="1200" dirty="0"/>
              <a:t> 无向图G=(V,E)中假设有两个不连接的节点u和v，其分别对应随机变量Yu和Yv，剩余的节点记为O，对应随机变量为YO。u和v满足成对马尔科夫性的条件是：（局部马尔科夫性和全局马尔科夫性与成对马尔科夫性等价）</a:t>
            </a:r>
            <a:endParaRPr lang="zh-CN" altLang="en-US" sz="1200" dirty="0"/>
          </a:p>
          <a:p>
            <a:r>
              <a:rPr lang="zh-CN" altLang="en-US" sz="1200" dirty="0"/>
              <a:t>即在给定YO的情况下，Yu与Yv是独立的。</a:t>
            </a:r>
            <a:endParaRPr lang="zh-CN" altLang="en-US" sz="1200" dirty="0"/>
          </a:p>
          <a:p>
            <a:endParaRPr lang="zh-CN" altLang="en-US" sz="1200" dirty="0"/>
          </a:p>
          <a:p>
            <a:r>
              <a:rPr lang="zh-CN" altLang="en-US" sz="1200" dirty="0"/>
              <a:t>如果无向图G=(V,E)的任意两个节点均满足成对马尔科夫性，则G是一个马尔科夫随机场。</a:t>
            </a:r>
            <a:endParaRPr lang="zh-CN" altLang="en-US" sz="1200"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t>成对马尔可夫性：</a:t>
            </a:r>
            <a:endParaRPr lang="zh-CN" altLang="en-US" sz="1200" dirty="0"/>
          </a:p>
          <a:p>
            <a:endParaRPr lang="zh-CN" altLang="en-US" sz="1200" dirty="0"/>
          </a:p>
          <a:p>
            <a:r>
              <a:rPr lang="zh-CN" altLang="en-US" sz="1200" dirty="0"/>
              <a:t> 无向图G=(V,E)中假设有两个不连接的节点u和v，其分别对应随机变量Yu和Yv，剩余的节点记为O，对应随机变量为YO。u和v满足成对马尔科夫性的条件是：（局部马尔科夫性和全局马尔科夫性与成对马尔科夫性等价）</a:t>
            </a:r>
            <a:endParaRPr lang="zh-CN" altLang="en-US" sz="1200" dirty="0"/>
          </a:p>
          <a:p>
            <a:r>
              <a:rPr lang="zh-CN" altLang="en-US" sz="1200" dirty="0"/>
              <a:t>即在给定YO的情况下，Yu与Yv是独立的。</a:t>
            </a:r>
            <a:endParaRPr lang="zh-CN" altLang="en-US" sz="1200" dirty="0"/>
          </a:p>
          <a:p>
            <a:endParaRPr lang="zh-CN" altLang="en-US" sz="1200" dirty="0"/>
          </a:p>
          <a:p>
            <a:r>
              <a:rPr lang="zh-CN" altLang="en-US" sz="1200" dirty="0"/>
              <a:t>如果无向图G=(V,E)的任意两个节点均满足成对马尔科夫性，则G是一个马尔科夫随机场。</a:t>
            </a:r>
            <a:endParaRPr lang="zh-CN" altLang="en-US" sz="1200"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在定义中并没有要求</a:t>
            </a:r>
            <a:r>
              <a:rPr lang="en-US" altLang="zh-CN" dirty="0"/>
              <a:t>X</a:t>
            </a:r>
            <a:r>
              <a:rPr lang="zh-CN" altLang="en-US" dirty="0"/>
              <a:t>和</a:t>
            </a:r>
            <a:r>
              <a:rPr lang="en-US" altLang="zh-CN" dirty="0"/>
              <a:t>Y</a:t>
            </a:r>
            <a:r>
              <a:rPr lang="zh-CN" altLang="en-US" dirty="0"/>
              <a:t>具有相同的结构。而现实中，一般假设</a:t>
            </a:r>
            <a:r>
              <a:rPr lang="en-US" altLang="zh-CN" dirty="0"/>
              <a:t>X</a:t>
            </a:r>
            <a:r>
              <a:rPr lang="zh-CN" altLang="en-US" dirty="0"/>
              <a:t>和</a:t>
            </a:r>
            <a:r>
              <a:rPr lang="en-US" altLang="zh-CN" dirty="0"/>
              <a:t>Y</a:t>
            </a:r>
            <a:r>
              <a:rPr lang="zh-CN" altLang="en-US" dirty="0"/>
              <a:t>具有相同的图结构。</a:t>
            </a:r>
            <a:endParaRPr lang="zh-CN" altLang="en-US" dirty="0"/>
          </a:p>
          <a:p>
            <a:r>
              <a:rPr lang="zh-CN" altLang="en-US" dirty="0"/>
              <a:t>序列标注任务中，</a:t>
            </a:r>
            <a:r>
              <a:rPr lang="en-US" altLang="zh-CN" dirty="0"/>
              <a:t>X</a:t>
            </a:r>
            <a:r>
              <a:rPr lang="zh-CN" altLang="en-US" dirty="0"/>
              <a:t>表示输入观测序列，</a:t>
            </a:r>
            <a:r>
              <a:rPr lang="en-US" altLang="zh-CN" dirty="0"/>
              <a:t>Y</a:t>
            </a:r>
            <a:r>
              <a:rPr lang="zh-CN" altLang="en-US" dirty="0"/>
              <a:t>表示对应的输出标记序列或者状态序列</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mc:AlternateContent xmlns:mc="http://schemas.openxmlformats.org/markup-compatibility/2006">
        <mc:Choice xmlns:a14="http://schemas.microsoft.com/office/drawing/2010/main" Requires="a14">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https://zhuanlan.zhihu.com/p/28492322</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https://zhuanlan.zhihu.com/p/148813079</a:t>
                </a:r>
                <a:endParaRPr lang="zh-CN" altLang="en-US" dirty="0"/>
              </a:p>
              <a:p>
                <a:pPr marL="342900" indent="-342900">
                  <a:lnSpc>
                    <a:spcPct val="150000"/>
                  </a:lnSpc>
                  <a:buFont typeface="Arial" panose="020B0604020202020204" pitchFamily="34" charset="0"/>
                  <a:buChar char="•"/>
                </a:pPr>
                <a:r>
                  <a:rPr lang="zh-CN" altLang="en-US" sz="2400" dirty="0">
                    <a:solidFill>
                      <a:srgbClr val="FF0000"/>
                    </a:solidFill>
                    <a:latin typeface="微软雅黑" panose="020B0503020204020204" pitchFamily="34" charset="-122"/>
                    <a:ea typeface="微软雅黑" panose="020B0503020204020204" pitchFamily="34" charset="-122"/>
                  </a:rPr>
                  <a:t>转移</a:t>
                </a:r>
                <a14:m>
                  <m:oMath xmlns:m="http://schemas.openxmlformats.org/officeDocument/2006/math">
                    <m:r>
                      <a:rPr lang="zh-CN" altLang="en-US" sz="2400" i="1" dirty="0">
                        <a:solidFill>
                          <a:srgbClr val="FF0000"/>
                        </a:solidFill>
                        <a:latin typeface="Cambria Math" panose="02040503050406030204" pitchFamily="18" charset="0"/>
                        <a:ea typeface="微软雅黑" panose="020B0503020204020204" pitchFamily="34" charset="-122"/>
                      </a:rPr>
                      <m:t>特征函数</m:t>
                    </m:r>
                    <m:sSub>
                      <m:sSubPr>
                        <m:ctrlPr>
                          <a:rPr lang="en-US" altLang="zh-CN" sz="2400" i="1" dirty="0">
                            <a:solidFill>
                              <a:srgbClr val="FF0000"/>
                            </a:solidFill>
                            <a:latin typeface="Cambria Math" panose="02040503050406030204" pitchFamily="18" charset="0"/>
                            <a:ea typeface="微软雅黑" panose="020B0503020204020204" pitchFamily="34" charset="-122"/>
                          </a:rPr>
                        </m:ctrlPr>
                      </m:sSubPr>
                      <m:e>
                        <m:r>
                          <a:rPr lang="en-US" altLang="zh-CN" sz="2400" i="1" dirty="0">
                            <a:solidFill>
                              <a:srgbClr val="FF0000"/>
                            </a:solidFill>
                            <a:latin typeface="Cambria Math" panose="02040503050406030204" pitchFamily="18" charset="0"/>
                            <a:ea typeface="微软雅黑" panose="020B0503020204020204" pitchFamily="34" charset="-122"/>
                          </a:rPr>
                          <m:t>𝑡</m:t>
                        </m:r>
                      </m:e>
                      <m:sub>
                        <m:r>
                          <a:rPr lang="en-US" altLang="zh-CN" sz="2400" i="1" dirty="0">
                            <a:solidFill>
                              <a:srgbClr val="FF0000"/>
                            </a:solidFill>
                            <a:latin typeface="Cambria Math" panose="02040503050406030204" pitchFamily="18" charset="0"/>
                            <a:ea typeface="微软雅黑" panose="020B0503020204020204" pitchFamily="34" charset="-122"/>
                          </a:rPr>
                          <m:t>𝑘</m:t>
                        </m:r>
                      </m:sub>
                    </m:sSub>
                  </m:oMath>
                </a14:m>
                <a:r>
                  <a:rPr lang="en-US" altLang="zh-CN" sz="2400" dirty="0">
                    <a:latin typeface="微软雅黑" panose="020B0503020204020204" pitchFamily="34" charset="-122"/>
                    <a:ea typeface="微软雅黑" panose="020B0503020204020204" pitchFamily="34" charset="-122"/>
                  </a:rPr>
                  <a:t> -&gt;</a:t>
                </a:r>
                <a:r>
                  <a:rPr lang="zh-CN" altLang="en-US" sz="2400" dirty="0">
                    <a:latin typeface="微软雅黑" panose="020B0503020204020204" pitchFamily="34" charset="-122"/>
                    <a:ea typeface="微软雅黑" panose="020B0503020204020204" pitchFamily="34" charset="-122"/>
                  </a:rPr>
                  <a:t>相邻标记变量之间的关系</a:t>
                </a:r>
                <a14:m>
                  <m:oMath xmlns:m="http://schemas.openxmlformats.org/officeDocument/2006/math">
                    <m:d>
                      <m:dPr>
                        <m:begChr m:val="{"/>
                        <m:endChr m:val="}"/>
                        <m:ctrlPr>
                          <a:rPr lang="en-US" altLang="zh-CN" sz="2400" i="1" dirty="0">
                            <a:latin typeface="Cambria Math" panose="02040503050406030204" pitchFamily="18" charset="0"/>
                          </a:rPr>
                        </m:ctrlPr>
                      </m:dPr>
                      <m:e>
                        <m:sSub>
                          <m:sSubPr>
                            <m:ctrlPr>
                              <a:rPr lang="en-US" altLang="zh-CN" sz="2400" i="1" dirty="0">
                                <a:latin typeface="Cambria Math" panose="02040503050406030204" pitchFamily="18" charset="0"/>
                              </a:rPr>
                            </m:ctrlPr>
                          </m:sSubPr>
                          <m:e>
                            <m:r>
                              <m:rPr>
                                <m:sty m:val="p"/>
                              </m:rPr>
                              <a:rPr lang="en-US" altLang="zh-CN" sz="2400" i="1" dirty="0">
                                <a:latin typeface="Cambria Math" panose="02040503050406030204" pitchFamily="18" charset="0"/>
                              </a:rPr>
                              <m:t>y</m:t>
                            </m:r>
                          </m:e>
                          <m:sub>
                            <m:r>
                              <m:rPr>
                                <m:sty m:val="p"/>
                              </m:rPr>
                              <a:rPr lang="en-US" altLang="zh-CN" sz="2400" i="1" dirty="0">
                                <a:latin typeface="Cambria Math" panose="02040503050406030204" pitchFamily="18" charset="0"/>
                              </a:rPr>
                              <m:t>i</m:t>
                            </m:r>
                            <m:r>
                              <a:rPr lang="en-US" altLang="zh-CN" sz="2400" i="1" dirty="0">
                                <a:latin typeface="Cambria Math" panose="02040503050406030204" pitchFamily="18" charset="0"/>
                              </a:rPr>
                              <m:t>−1</m:t>
                            </m:r>
                          </m:sub>
                        </m:sSub>
                        <m:r>
                          <a:rPr lang="zh-CN" altLang="en-US" sz="2400" i="1" dirty="0">
                            <a:latin typeface="Cambria Math" panose="02040503050406030204" pitchFamily="18" charset="0"/>
                          </a:rPr>
                          <m:t>，</m:t>
                        </m:r>
                        <m:sSub>
                          <m:sSubPr>
                            <m:ctrlPr>
                              <a:rPr lang="en-US" altLang="zh-CN" sz="2400" i="1" dirty="0">
                                <a:latin typeface="Cambria Math" panose="02040503050406030204" pitchFamily="18" charset="0"/>
                              </a:rPr>
                            </m:ctrlPr>
                          </m:sSubPr>
                          <m:e>
                            <m:r>
                              <m:rPr>
                                <m:sty m:val="p"/>
                              </m:rPr>
                              <a:rPr lang="en-US" altLang="zh-CN" sz="2400" i="1" dirty="0">
                                <a:latin typeface="Cambria Math" panose="02040503050406030204" pitchFamily="18" charset="0"/>
                              </a:rPr>
                              <m:t>y</m:t>
                            </m:r>
                          </m:e>
                          <m:sub>
                            <m:r>
                              <m:rPr>
                                <m:sty m:val="p"/>
                              </m:rPr>
                              <a:rPr lang="en-US" altLang="zh-CN" sz="2400" i="1" dirty="0">
                                <a:latin typeface="Cambria Math" panose="02040503050406030204" pitchFamily="18" charset="0"/>
                              </a:rPr>
                              <m:t>i</m:t>
                            </m:r>
                          </m:sub>
                        </m:sSub>
                      </m:e>
                    </m:d>
                  </m:oMath>
                </a14:m>
                <a:endParaRPr lang="en-US" altLang="zh-CN" sz="24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en-US" sz="2200" dirty="0">
                    <a:latin typeface="微软雅黑" panose="020B0503020204020204" pitchFamily="34" charset="-122"/>
                    <a:ea typeface="微软雅黑" panose="020B0503020204020204" pitchFamily="34" charset="-122"/>
                  </a:rPr>
                  <a:t>句子x中</a:t>
                </a:r>
                <a14:m>
                  <m:oMath xmlns:m="http://schemas.openxmlformats.org/officeDocument/2006/math">
                    <m:sSub>
                      <m:sSubPr>
                        <m:ctrlPr>
                          <a:rPr lang="en-US" altLang="zh-CN" sz="2200" i="1" dirty="0">
                            <a:latin typeface="Cambria Math" panose="02040503050406030204" pitchFamily="18" charset="0"/>
                          </a:rPr>
                        </m:ctrlPr>
                      </m:sSubPr>
                      <m:e>
                        <m:r>
                          <m:rPr>
                            <m:nor/>
                          </m:rPr>
                          <a:rPr lang="zh-CN" altLang="en-US" sz="2200" dirty="0">
                            <a:latin typeface="微软雅黑" panose="020B0503020204020204" pitchFamily="34" charset="-122"/>
                            <a:ea typeface="微软雅黑" panose="020B0503020204020204" pitchFamily="34" charset="-122"/>
                            <a:sym typeface="+mn-ea"/>
                          </a:rPr>
                          <m:t>字</m:t>
                        </m:r>
                        <m:r>
                          <m:rPr>
                            <m:nor/>
                          </m:rPr>
                          <a:rPr lang="zh-CN" altLang="en-US" sz="2200" dirty="0">
                            <a:latin typeface="微软雅黑" panose="020B0503020204020204" pitchFamily="34" charset="-122"/>
                            <a:ea typeface="微软雅黑" panose="020B0503020204020204" pitchFamily="34" charset="-122"/>
                          </a:rPr>
                          <m:t>标注</m:t>
                        </m:r>
                        <m:r>
                          <m:rPr>
                            <m:sty m:val="p"/>
                          </m:rPr>
                          <a:rPr lang="en-US" altLang="zh-CN" sz="2200" i="1" dirty="0">
                            <a:latin typeface="Cambria Math" panose="02040503050406030204" pitchFamily="18" charset="0"/>
                          </a:rPr>
                          <m:t>y</m:t>
                        </m:r>
                      </m:e>
                      <m:sub>
                        <m:r>
                          <a:rPr lang="en-US" altLang="zh-CN" sz="2200" i="1" dirty="0">
                            <a:latin typeface="Cambria Math" panose="02040503050406030204" pitchFamily="18" charset="0"/>
                          </a:rPr>
                          <m:t>𝑖</m:t>
                        </m:r>
                        <m:r>
                          <a:rPr lang="en-US" altLang="zh-CN" sz="2200" i="1" dirty="0">
                            <a:latin typeface="Cambria Math" panose="02040503050406030204" pitchFamily="18" charset="0"/>
                          </a:rPr>
                          <m:t>−1</m:t>
                        </m:r>
                      </m:sub>
                    </m:sSub>
                  </m:oMath>
                </a14:m>
                <a:r>
                  <a:rPr lang="zh-CN" altLang="en-US" sz="2200" dirty="0">
                    <a:latin typeface="微软雅黑" panose="020B0503020204020204" pitchFamily="34" charset="-122"/>
                    <a:ea typeface="微软雅黑" panose="020B0503020204020204" pitchFamily="34" charset="-122"/>
                  </a:rPr>
                  <a:t>后面接</a:t>
                </a:r>
                <a:r>
                  <a:rPr lang="zh-CN" altLang="en-US" sz="2200" dirty="0">
                    <a:latin typeface="微软雅黑" panose="020B0503020204020204" pitchFamily="34" charset="-122"/>
                    <a:ea typeface="微软雅黑" panose="020B0503020204020204" pitchFamily="34" charset="-122"/>
                    <a:sym typeface="+mn-ea"/>
                  </a:rPr>
                  <a:t>字</a:t>
                </a:r>
                <a:r>
                  <a:rPr lang="zh-CN" altLang="en-US" sz="2200" dirty="0">
                    <a:latin typeface="微软雅黑" panose="020B0503020204020204" pitchFamily="34" charset="-122"/>
                    <a:ea typeface="微软雅黑" panose="020B0503020204020204" pitchFamily="34" charset="-122"/>
                  </a:rPr>
                  <a:t>标注</a:t>
                </a:r>
                <a14:m>
                  <m:oMath xmlns:m="http://schemas.openxmlformats.org/officeDocument/2006/math">
                    <m:sSub>
                      <m:sSubPr>
                        <m:ctrlPr>
                          <a:rPr lang="en-US" altLang="zh-CN" sz="2200" i="1" dirty="0">
                            <a:latin typeface="Cambria Math" panose="02040503050406030204" pitchFamily="18" charset="0"/>
                          </a:rPr>
                        </m:ctrlPr>
                      </m:sSubPr>
                      <m:e>
                        <m:r>
                          <m:rPr>
                            <m:sty m:val="p"/>
                          </m:rPr>
                          <a:rPr lang="en-US" altLang="zh-CN" sz="2200" i="1" dirty="0">
                            <a:latin typeface="Cambria Math" panose="02040503050406030204" pitchFamily="18" charset="0"/>
                          </a:rPr>
                          <m:t>y</m:t>
                        </m:r>
                      </m:e>
                      <m:sub>
                        <m:r>
                          <a:rPr lang="en-US" altLang="zh-CN" sz="2200" i="1" dirty="0">
                            <a:latin typeface="Cambria Math" panose="02040503050406030204" pitchFamily="18" charset="0"/>
                          </a:rPr>
                          <m:t>𝑖</m:t>
                        </m:r>
                      </m:sub>
                    </m:sSub>
                  </m:oMath>
                </a14:m>
                <a:r>
                  <a:rPr lang="zh-CN" altLang="en-US" sz="2200" dirty="0">
                    <a:latin typeface="微软雅黑" panose="020B0503020204020204" pitchFamily="34" charset="-122"/>
                    <a:ea typeface="微软雅黑" panose="020B0503020204020204" pitchFamily="34" charset="-122"/>
                  </a:rPr>
                  <a:t>的可能性，例如</a:t>
                </a:r>
                <a:r>
                  <a:rPr lang="en-US" altLang="zh-CN" sz="2200" dirty="0">
                    <a:latin typeface="微软雅黑" panose="020B0503020204020204" pitchFamily="34" charset="-122"/>
                    <a:ea typeface="微软雅黑" panose="020B0503020204020204" pitchFamily="34" charset="-122"/>
                  </a:rPr>
                  <a:t>b</a:t>
                </a:r>
                <a:r>
                  <a:rPr lang="zh-CN" altLang="en-US" sz="2200" dirty="0">
                    <a:latin typeface="微软雅黑" panose="020B0503020204020204" pitchFamily="34" charset="-122"/>
                    <a:ea typeface="微软雅黑" panose="020B0503020204020204" pitchFamily="34" charset="-122"/>
                  </a:rPr>
                  <a:t>后面接</a:t>
                </a:r>
                <a:r>
                  <a:rPr lang="en-US" altLang="zh-CN" sz="2200" dirty="0">
                    <a:latin typeface="微软雅黑" panose="020B0503020204020204" pitchFamily="34" charset="-122"/>
                    <a:ea typeface="微软雅黑" panose="020B0503020204020204" pitchFamily="34" charset="-122"/>
                  </a:rPr>
                  <a:t>e</a:t>
                </a:r>
                <a:r>
                  <a:rPr lang="zh-CN" altLang="en-US" sz="2200" dirty="0">
                    <a:latin typeface="微软雅黑" panose="020B0503020204020204" pitchFamily="34" charset="-122"/>
                    <a:ea typeface="微软雅黑" panose="020B0503020204020204" pitchFamily="34" charset="-122"/>
                  </a:rPr>
                  <a:t>的可能性较大，</a:t>
                </a:r>
                <a:r>
                  <a:rPr lang="en-US" altLang="zh-CN" sz="2200" dirty="0">
                    <a:latin typeface="微软雅黑" panose="020B0503020204020204" pitchFamily="34" charset="-122"/>
                    <a:ea typeface="微软雅黑" panose="020B0503020204020204" pitchFamily="34" charset="-122"/>
                  </a:rPr>
                  <a:t>b</a:t>
                </a:r>
                <a:r>
                  <a:rPr lang="zh-CN" altLang="en-US" sz="2200" dirty="0">
                    <a:latin typeface="微软雅黑" panose="020B0503020204020204" pitchFamily="34" charset="-122"/>
                    <a:ea typeface="微软雅黑" panose="020B0503020204020204" pitchFamily="34" charset="-122"/>
                  </a:rPr>
                  <a:t>后面接</a:t>
                </a:r>
                <a:r>
                  <a:rPr lang="en-US" altLang="zh-CN" sz="2200" dirty="0">
                    <a:latin typeface="微软雅黑" panose="020B0503020204020204" pitchFamily="34" charset="-122"/>
                    <a:ea typeface="微软雅黑" panose="020B0503020204020204" pitchFamily="34" charset="-122"/>
                  </a:rPr>
                  <a:t>b</a:t>
                </a:r>
                <a:r>
                  <a:rPr lang="zh-CN" altLang="en-US" sz="2200" dirty="0">
                    <a:latin typeface="微软雅黑" panose="020B0503020204020204" pitchFamily="34" charset="-122"/>
                    <a:ea typeface="微软雅黑" panose="020B0503020204020204" pitchFamily="34" charset="-122"/>
                  </a:rPr>
                  <a:t>可能性较小</a:t>
                </a:r>
                <a:endParaRPr lang="en-US" altLang="zh-CN" sz="2200" dirty="0">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14:m>
                  <m:oMath xmlns:m="http://schemas.openxmlformats.org/officeDocument/2006/math">
                    <m:r>
                      <a:rPr lang="zh-CN" altLang="en-US" sz="2400" i="1" dirty="0">
                        <a:solidFill>
                          <a:srgbClr val="FF0000"/>
                        </a:solidFill>
                        <a:latin typeface="Cambria Math" panose="02040503050406030204" pitchFamily="18" charset="0"/>
                        <a:ea typeface="微软雅黑" panose="020B0503020204020204" pitchFamily="34" charset="-122"/>
                      </a:rPr>
                      <m:t>状态特征函数</m:t>
                    </m:r>
                    <m:sSub>
                      <m:sSubPr>
                        <m:ctrlPr>
                          <a:rPr lang="en-US" altLang="zh-CN" sz="2400" i="1" dirty="0">
                            <a:solidFill>
                              <a:srgbClr val="FF0000"/>
                            </a:solidFill>
                            <a:latin typeface="Cambria Math" panose="02040503050406030204" pitchFamily="18" charset="0"/>
                            <a:ea typeface="微软雅黑" panose="020B0503020204020204" pitchFamily="34" charset="-122"/>
                          </a:rPr>
                        </m:ctrlPr>
                      </m:sSubPr>
                      <m:e>
                        <m:r>
                          <a:rPr lang="en-US" altLang="zh-CN" sz="2400" i="1" dirty="0">
                            <a:solidFill>
                              <a:srgbClr val="FF0000"/>
                            </a:solidFill>
                            <a:latin typeface="Cambria Math" panose="02040503050406030204" pitchFamily="18" charset="0"/>
                            <a:ea typeface="微软雅黑" panose="020B0503020204020204" pitchFamily="34" charset="-122"/>
                          </a:rPr>
                          <m:t>𝑠</m:t>
                        </m:r>
                      </m:e>
                      <m:sub>
                        <m:r>
                          <a:rPr lang="en-US" altLang="zh-CN" sz="2400" i="1" dirty="0">
                            <a:solidFill>
                              <a:srgbClr val="FF0000"/>
                            </a:solidFill>
                            <a:latin typeface="Cambria Math" panose="02040503050406030204" pitchFamily="18" charset="0"/>
                            <a:ea typeface="微软雅黑" panose="020B0503020204020204" pitchFamily="34" charset="-122"/>
                          </a:rPr>
                          <m:t>𝑙</m:t>
                        </m:r>
                      </m:sub>
                    </m:sSub>
                  </m:oMath>
                </a14:m>
                <a:r>
                  <a:rPr lang="en-US" altLang="zh-CN" sz="2400" dirty="0">
                    <a:latin typeface="微软雅黑" panose="020B0503020204020204" pitchFamily="34" charset="-122"/>
                    <a:ea typeface="微软雅黑" panose="020B0503020204020204" pitchFamily="34" charset="-122"/>
                  </a:rPr>
                  <a:t>-&gt;</a:t>
                </a:r>
                <a:r>
                  <a:rPr lang="zh-CN" altLang="en-US" sz="2400" dirty="0">
                    <a:latin typeface="微软雅黑" panose="020B0503020204020204" pitchFamily="34" charset="-122"/>
                    <a:ea typeface="微软雅黑" panose="020B0503020204020204" pitchFamily="34" charset="-122"/>
                  </a:rPr>
                  <a:t>单个标记变量</a:t>
                </a:r>
                <a14:m>
                  <m:oMath xmlns:m="http://schemas.openxmlformats.org/officeDocument/2006/math">
                    <m:d>
                      <m:dPr>
                        <m:begChr m:val="{"/>
                        <m:endChr m:val="}"/>
                        <m:ctrlPr>
                          <a:rPr lang="en-US" altLang="zh-CN" sz="2400" i="1" dirty="0">
                            <a:latin typeface="Cambria Math" panose="02040503050406030204" pitchFamily="18" charset="0"/>
                          </a:rPr>
                        </m:ctrlPr>
                      </m:dPr>
                      <m:e>
                        <m:sSub>
                          <m:sSubPr>
                            <m:ctrlPr>
                              <a:rPr lang="en-US" altLang="zh-CN" sz="2400" i="1" dirty="0">
                                <a:latin typeface="Cambria Math" panose="02040503050406030204" pitchFamily="18" charset="0"/>
                              </a:rPr>
                            </m:ctrlPr>
                          </m:sSubPr>
                          <m:e>
                            <m:r>
                              <m:rPr>
                                <m:sty m:val="p"/>
                              </m:rPr>
                              <a:rPr lang="en-US" altLang="zh-CN" sz="2400" i="1" dirty="0">
                                <a:latin typeface="Cambria Math" panose="02040503050406030204" pitchFamily="18" charset="0"/>
                              </a:rPr>
                              <m:t>y</m:t>
                            </m:r>
                          </m:e>
                          <m:sub>
                            <m:r>
                              <m:rPr>
                                <m:sty m:val="p"/>
                              </m:rPr>
                              <a:rPr lang="en-US" altLang="zh-CN" sz="2400" i="1" dirty="0">
                                <a:latin typeface="Cambria Math" panose="02040503050406030204" pitchFamily="18" charset="0"/>
                              </a:rPr>
                              <m:t>i</m:t>
                            </m:r>
                          </m:sub>
                        </m:sSub>
                      </m:e>
                    </m:d>
                  </m:oMath>
                </a14:m>
                <a:r>
                  <a:rPr lang="en-US" altLang="zh-CN" sz="2400" dirty="0">
                    <a:latin typeface="微软雅黑" panose="020B0503020204020204" pitchFamily="34" charset="-122"/>
                    <a:ea typeface="微软雅黑" panose="020B0503020204020204" pitchFamily="34" charset="-122"/>
                  </a:rPr>
                  <a:t> </a:t>
                </a:r>
              </a:p>
              <a:p>
                <a:pPr marL="800100" lvl="1" indent="-342900">
                  <a:lnSpc>
                    <a:spcPct val="150000"/>
                  </a:lnSpc>
                  <a:buFont typeface="Arial" panose="020B0604020202020204" pitchFamily="34" charset="0"/>
                  <a:buChar char="•"/>
                </a:pPr>
                <a:r>
                  <a:rPr lang="zh-CN" altLang="en-US" sz="2200" dirty="0">
                    <a:latin typeface="微软雅黑" panose="020B0503020204020204" pitchFamily="34" charset="-122"/>
                    <a:ea typeface="微软雅黑" panose="020B0503020204020204" pitchFamily="34" charset="-122"/>
                  </a:rPr>
                  <a:t>句子x中第i个</a:t>
                </a:r>
                <a:r>
                  <a:rPr lang="zh-CN" altLang="en-US" sz="2200" dirty="0">
                    <a:latin typeface="微软雅黑" panose="020B0503020204020204" pitchFamily="34" charset="-122"/>
                    <a:ea typeface="微软雅黑" panose="020B0503020204020204" pitchFamily="34" charset="-122"/>
                    <a:sym typeface="+mn-ea"/>
                  </a:rPr>
                  <a:t>字</a:t>
                </a:r>
                <a:r>
                  <a:rPr lang="zh-CN" altLang="en-US" sz="2200" dirty="0">
                    <a:latin typeface="微软雅黑" panose="020B0503020204020204" pitchFamily="34" charset="-122"/>
                    <a:ea typeface="微软雅黑" panose="020B0503020204020204" pitchFamily="34" charset="-122"/>
                  </a:rPr>
                  <a:t>被标注为</a:t>
                </a:r>
                <a14:m>
                  <m:oMath xmlns:m="http://schemas.openxmlformats.org/officeDocument/2006/math">
                    <m:sSub>
                      <m:sSubPr>
                        <m:ctrlPr>
                          <a:rPr lang="en-US" altLang="zh-CN" sz="2200" i="1" dirty="0">
                            <a:latin typeface="Cambria Math" panose="02040503050406030204" pitchFamily="18" charset="0"/>
                          </a:rPr>
                        </m:ctrlPr>
                      </m:sSubPr>
                      <m:e>
                        <m:r>
                          <m:rPr>
                            <m:sty m:val="p"/>
                          </m:rPr>
                          <a:rPr lang="en-US" altLang="zh-CN" sz="2200" i="1" dirty="0">
                            <a:latin typeface="Cambria Math" panose="02040503050406030204" pitchFamily="18" charset="0"/>
                          </a:rPr>
                          <m:t>y</m:t>
                        </m:r>
                      </m:e>
                      <m:sub>
                        <m:r>
                          <a:rPr lang="en-US" altLang="zh-CN" sz="2200" i="1" dirty="0">
                            <a:latin typeface="Cambria Math" panose="02040503050406030204" pitchFamily="18" charset="0"/>
                          </a:rPr>
                          <m:t>𝑖</m:t>
                        </m:r>
                      </m:sub>
                    </m:sSub>
                  </m:oMath>
                </a14:m>
                <a:r>
                  <a:rPr lang="zh-CN" altLang="en-US" sz="2200" dirty="0">
                    <a:latin typeface="微软雅黑" panose="020B0503020204020204" pitchFamily="34" charset="-122"/>
                    <a:ea typeface="微软雅黑" panose="020B0503020204020204" pitchFamily="34" charset="-122"/>
                  </a:rPr>
                  <a:t>的可能性</a:t>
                </a:r>
                <a:endParaRPr lang="en-US" altLang="zh-CN" sz="22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14:m>
                  <m:oMath xmlns:m="http://schemas.openxmlformats.org/officeDocument/2006/math">
                    <m:r>
                      <a:rPr lang="en-US" altLang="zh-CN" sz="2200" b="1" i="1" smtClean="0">
                        <a:latin typeface="Cambria Math" panose="02040503050406030204" pitchFamily="18" charset="0"/>
                        <a:ea typeface="微软雅黑" panose="020B0503020204020204" pitchFamily="34" charset="-122"/>
                      </a:rPr>
                      <m:t>𝒁</m:t>
                    </m:r>
                    <m:r>
                      <a:rPr lang="en-US" altLang="zh-CN" sz="2200" b="1" i="1" smtClean="0">
                        <a:latin typeface="Cambria Math" panose="02040503050406030204" pitchFamily="18" charset="0"/>
                        <a:ea typeface="微软雅黑" panose="020B0503020204020204" pitchFamily="34" charset="-122"/>
                      </a:rPr>
                      <m:t>(</m:t>
                    </m:r>
                    <m:r>
                      <a:rPr lang="en-US" altLang="zh-CN" sz="2200" b="1" i="1" smtClean="0">
                        <a:latin typeface="Cambria Math" panose="02040503050406030204" pitchFamily="18" charset="0"/>
                        <a:ea typeface="微软雅黑" panose="020B0503020204020204" pitchFamily="34" charset="-122"/>
                      </a:rPr>
                      <m:t>𝑿</m:t>
                    </m:r>
                    <m:r>
                      <a:rPr lang="en-US" altLang="zh-CN" sz="2200" b="1" i="1" smtClean="0">
                        <a:latin typeface="Cambria Math" panose="02040503050406030204" pitchFamily="18" charset="0"/>
                        <a:ea typeface="微软雅黑" panose="020B0503020204020204" pitchFamily="34" charset="-122"/>
                      </a:rPr>
                      <m:t>)</m:t>
                    </m:r>
                  </m:oMath>
                </a14:m>
                <a:r>
                  <a:rPr lang="zh-CN" altLang="en-US" sz="2200" b="1" dirty="0">
                    <a:latin typeface="微软雅黑" panose="020B0503020204020204" pitchFamily="34" charset="-122"/>
                    <a:ea typeface="微软雅黑" panose="020B0503020204020204" pitchFamily="34" charset="-122"/>
                  </a:rPr>
                  <a:t>是规范化因子，在所有可能的输出序列上进行求和</a:t>
                </a:r>
                <a:endParaRPr lang="en-US" altLang="zh-CN" sz="2200" b="1" dirty="0">
                  <a:latin typeface="微软雅黑" panose="020B0503020204020204" pitchFamily="34" charset="-122"/>
                  <a:ea typeface="微软雅黑" panose="020B0503020204020204" pitchFamily="34" charset="-122"/>
                </a:endParaRPr>
              </a:p>
              <a:p>
                <a:endParaRPr lang="zh-CN" altLang="en-US" dirty="0"/>
              </a:p>
            </p:txBody>
          </p:sp>
        </mc:Choice>
        <mc:Fallback>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https://zhuanlan.zhihu.com/p/28492322</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https://zhuanlan.zhihu.com/p/148813079</a:t>
                </a:r>
                <a:endParaRPr lang="zh-CN" altLang="en-US" dirty="0"/>
              </a:p>
              <a:p>
                <a:pPr marL="342900" indent="-342900">
                  <a:lnSpc>
                    <a:spcPct val="150000"/>
                  </a:lnSpc>
                  <a:buFont typeface="Arial" panose="020B0604020202020204" pitchFamily="34" charset="0"/>
                  <a:buChar char="•"/>
                </a:pPr>
                <a:r>
                  <a:rPr lang="zh-CN" altLang="en-US" sz="2400" dirty="0">
                    <a:solidFill>
                      <a:srgbClr val="FF0000"/>
                    </a:solidFill>
                    <a:latin typeface="微软雅黑" panose="020B0503020204020204" pitchFamily="34" charset="-122"/>
                    <a:ea typeface="微软雅黑" panose="020B0503020204020204" pitchFamily="34" charset="-122"/>
                  </a:rPr>
                  <a:t>转移</a:t>
                </a:r>
                <a:r>
                  <a:rPr lang="zh-CN" altLang="en-US" sz="2400" i="0" dirty="0">
                    <a:solidFill>
                      <a:srgbClr val="FF0000"/>
                    </a:solidFill>
                    <a:latin typeface="Cambria Math" panose="02040503050406030204" pitchFamily="18" charset="0"/>
                    <a:ea typeface="微软雅黑" panose="020B0503020204020204" pitchFamily="34" charset="-122"/>
                  </a:rPr>
                  <a:t>特征函数</a:t>
                </a:r>
                <a:r>
                  <a:rPr lang="en-US" altLang="zh-CN" sz="2400" i="0" dirty="0">
                    <a:solidFill>
                      <a:srgbClr val="FF0000"/>
                    </a:solidFill>
                    <a:latin typeface="Cambria Math" panose="02040503050406030204" pitchFamily="18" charset="0"/>
                    <a:ea typeface="微软雅黑" panose="020B0503020204020204" pitchFamily="34" charset="-122"/>
                  </a:rPr>
                  <a:t>𝑡_𝑘</a:t>
                </a:r>
                <a:r>
                  <a:rPr lang="en-US" altLang="zh-CN" sz="2400" dirty="0">
                    <a:latin typeface="微软雅黑" panose="020B0503020204020204" pitchFamily="34" charset="-122"/>
                    <a:ea typeface="微软雅黑" panose="020B0503020204020204" pitchFamily="34" charset="-122"/>
                  </a:rPr>
                  <a:t> -&gt;</a:t>
                </a:r>
                <a:r>
                  <a:rPr lang="zh-CN" altLang="en-US" sz="2400" dirty="0">
                    <a:latin typeface="微软雅黑" panose="020B0503020204020204" pitchFamily="34" charset="-122"/>
                    <a:ea typeface="微软雅黑" panose="020B0503020204020204" pitchFamily="34" charset="-122"/>
                  </a:rPr>
                  <a:t>相邻标记变量之间的关系</a:t>
                </a:r>
                <a:r>
                  <a:rPr lang="en-US" altLang="zh-CN" sz="2400" i="0" dirty="0">
                    <a:latin typeface="Cambria Math" panose="02040503050406030204" pitchFamily="18" charset="0"/>
                  </a:rPr>
                  <a:t>{y_(i−1)</a:t>
                </a:r>
                <a:r>
                  <a:rPr lang="zh-CN" altLang="en-US" sz="2400" i="0" dirty="0">
                    <a:latin typeface="Cambria Math" panose="02040503050406030204" pitchFamily="18" charset="0"/>
                  </a:rPr>
                  <a:t>，</a:t>
                </a:r>
                <a:r>
                  <a:rPr lang="en-US" altLang="zh-CN" sz="2400" i="0" dirty="0">
                    <a:latin typeface="Cambria Math" panose="02040503050406030204" pitchFamily="18" charset="0"/>
                  </a:rPr>
                  <a:t>y_i }</a:t>
                </a:r>
                <a:endParaRPr lang="en-US" altLang="zh-CN" sz="24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en-US" sz="2200" dirty="0">
                    <a:latin typeface="微软雅黑" panose="020B0503020204020204" pitchFamily="34" charset="-122"/>
                    <a:ea typeface="微软雅黑" panose="020B0503020204020204" pitchFamily="34" charset="-122"/>
                  </a:rPr>
                  <a:t>句子x中</a:t>
                </a:r>
                <a:r>
                  <a:rPr lang="en-US" altLang="zh-CN" sz="2200" i="0" dirty="0">
                    <a:latin typeface="Cambria Math" panose="02040503050406030204" pitchFamily="18" charset="0"/>
                  </a:rPr>
                  <a:t>〖</a:t>
                </a:r>
                <a:r>
                  <a:rPr lang="zh-CN" altLang="en-US" sz="2200" i="0" dirty="0">
                    <a:latin typeface="Cambria Math" panose="02040503050406030204" pitchFamily="18" charset="0"/>
                    <a:sym typeface="+mn-ea"/>
                  </a:rPr>
                  <a:t>"</a:t>
                </a:r>
                <a:r>
                  <a:rPr lang="zh-CN" altLang="en-US" sz="2200" i="0" dirty="0">
                    <a:latin typeface="微软雅黑" panose="020B0503020204020204" pitchFamily="34" charset="-122"/>
                    <a:ea typeface="微软雅黑" panose="020B0503020204020204" pitchFamily="34" charset="-122"/>
                    <a:sym typeface="+mn-ea"/>
                  </a:rPr>
                  <a:t>字</a:t>
                </a:r>
                <a:r>
                  <a:rPr lang="zh-CN" altLang="en-US" sz="2200" i="0" dirty="0">
                    <a:latin typeface="微软雅黑" panose="020B0503020204020204" pitchFamily="34" charset="-122"/>
                    <a:ea typeface="微软雅黑" panose="020B0503020204020204" pitchFamily="34" charset="-122"/>
                  </a:rPr>
                  <a:t>标注</a:t>
                </a:r>
                <a:r>
                  <a:rPr lang="en-US" altLang="zh-CN" sz="2200" i="0" dirty="0">
                    <a:latin typeface="Cambria Math" panose="02040503050406030204" pitchFamily="18" charset="0"/>
                    <a:ea typeface="微软雅黑" panose="020B0503020204020204" pitchFamily="34" charset="-122"/>
                  </a:rPr>
                  <a:t>" </a:t>
                </a:r>
                <a:r>
                  <a:rPr lang="en-US" altLang="zh-CN" sz="2200" i="0" dirty="0">
                    <a:latin typeface="Cambria Math" panose="02040503050406030204" pitchFamily="18" charset="0"/>
                  </a:rPr>
                  <a:t>y〗_(𝑖−1)</a:t>
                </a:r>
                <a:r>
                  <a:rPr lang="zh-CN" altLang="en-US" sz="2200" dirty="0">
                    <a:latin typeface="微软雅黑" panose="020B0503020204020204" pitchFamily="34" charset="-122"/>
                    <a:ea typeface="微软雅黑" panose="020B0503020204020204" pitchFamily="34" charset="-122"/>
                  </a:rPr>
                  <a:t>后面接</a:t>
                </a:r>
                <a:r>
                  <a:rPr lang="zh-CN" altLang="en-US" sz="2200" dirty="0">
                    <a:latin typeface="微软雅黑" panose="020B0503020204020204" pitchFamily="34" charset="-122"/>
                    <a:ea typeface="微软雅黑" panose="020B0503020204020204" pitchFamily="34" charset="-122"/>
                    <a:sym typeface="+mn-ea"/>
                  </a:rPr>
                  <a:t>字</a:t>
                </a:r>
                <a:r>
                  <a:rPr lang="zh-CN" altLang="en-US" sz="2200" dirty="0">
                    <a:latin typeface="微软雅黑" panose="020B0503020204020204" pitchFamily="34" charset="-122"/>
                    <a:ea typeface="微软雅黑" panose="020B0503020204020204" pitchFamily="34" charset="-122"/>
                  </a:rPr>
                  <a:t>标注</a:t>
                </a:r>
                <a:r>
                  <a:rPr lang="en-US" altLang="zh-CN" sz="2200" i="0" dirty="0">
                    <a:latin typeface="Cambria Math" panose="02040503050406030204" pitchFamily="18" charset="0"/>
                  </a:rPr>
                  <a:t>y_𝑖</a:t>
                </a:r>
                <a:r>
                  <a:rPr lang="zh-CN" altLang="en-US" sz="2200" dirty="0">
                    <a:latin typeface="微软雅黑" panose="020B0503020204020204" pitchFamily="34" charset="-122"/>
                    <a:ea typeface="微软雅黑" panose="020B0503020204020204" pitchFamily="34" charset="-122"/>
                  </a:rPr>
                  <a:t>的可能性，例如</a:t>
                </a:r>
                <a:r>
                  <a:rPr lang="en-US" altLang="zh-CN" sz="2200" dirty="0">
                    <a:latin typeface="微软雅黑" panose="020B0503020204020204" pitchFamily="34" charset="-122"/>
                    <a:ea typeface="微软雅黑" panose="020B0503020204020204" pitchFamily="34" charset="-122"/>
                  </a:rPr>
                  <a:t>b</a:t>
                </a:r>
                <a:r>
                  <a:rPr lang="zh-CN" altLang="en-US" sz="2200" dirty="0">
                    <a:latin typeface="微软雅黑" panose="020B0503020204020204" pitchFamily="34" charset="-122"/>
                    <a:ea typeface="微软雅黑" panose="020B0503020204020204" pitchFamily="34" charset="-122"/>
                  </a:rPr>
                  <a:t>后面接</a:t>
                </a:r>
                <a:r>
                  <a:rPr lang="en-US" altLang="zh-CN" sz="2200" dirty="0">
                    <a:latin typeface="微软雅黑" panose="020B0503020204020204" pitchFamily="34" charset="-122"/>
                    <a:ea typeface="微软雅黑" panose="020B0503020204020204" pitchFamily="34" charset="-122"/>
                  </a:rPr>
                  <a:t>e</a:t>
                </a:r>
                <a:r>
                  <a:rPr lang="zh-CN" altLang="en-US" sz="2200" dirty="0">
                    <a:latin typeface="微软雅黑" panose="020B0503020204020204" pitchFamily="34" charset="-122"/>
                    <a:ea typeface="微软雅黑" panose="020B0503020204020204" pitchFamily="34" charset="-122"/>
                  </a:rPr>
                  <a:t>的可能性较大，</a:t>
                </a:r>
                <a:r>
                  <a:rPr lang="en-US" altLang="zh-CN" sz="2200" dirty="0">
                    <a:latin typeface="微软雅黑" panose="020B0503020204020204" pitchFamily="34" charset="-122"/>
                    <a:ea typeface="微软雅黑" panose="020B0503020204020204" pitchFamily="34" charset="-122"/>
                  </a:rPr>
                  <a:t>b</a:t>
                </a:r>
                <a:r>
                  <a:rPr lang="zh-CN" altLang="en-US" sz="2200" dirty="0">
                    <a:latin typeface="微软雅黑" panose="020B0503020204020204" pitchFamily="34" charset="-122"/>
                    <a:ea typeface="微软雅黑" panose="020B0503020204020204" pitchFamily="34" charset="-122"/>
                  </a:rPr>
                  <a:t>后面接</a:t>
                </a:r>
                <a:r>
                  <a:rPr lang="en-US" altLang="zh-CN" sz="2200" dirty="0">
                    <a:latin typeface="微软雅黑" panose="020B0503020204020204" pitchFamily="34" charset="-122"/>
                    <a:ea typeface="微软雅黑" panose="020B0503020204020204" pitchFamily="34" charset="-122"/>
                  </a:rPr>
                  <a:t>b</a:t>
                </a:r>
                <a:r>
                  <a:rPr lang="zh-CN" altLang="en-US" sz="2200" dirty="0">
                    <a:latin typeface="微软雅黑" panose="020B0503020204020204" pitchFamily="34" charset="-122"/>
                    <a:ea typeface="微软雅黑" panose="020B0503020204020204" pitchFamily="34" charset="-122"/>
                  </a:rPr>
                  <a:t>可能性较小</a:t>
                </a:r>
                <a:endParaRPr lang="en-US" altLang="zh-CN" sz="2200" dirty="0">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sz="2400" i="0" dirty="0">
                    <a:solidFill>
                      <a:srgbClr val="FF0000"/>
                    </a:solidFill>
                    <a:latin typeface="Cambria Math" panose="02040503050406030204" pitchFamily="18" charset="0"/>
                    <a:ea typeface="微软雅黑" panose="020B0503020204020204" pitchFamily="34" charset="-122"/>
                  </a:rPr>
                  <a:t>状态特征函数</a:t>
                </a:r>
                <a:r>
                  <a:rPr lang="en-US" altLang="zh-CN" sz="2400" i="0" dirty="0">
                    <a:solidFill>
                      <a:srgbClr val="FF0000"/>
                    </a:solidFill>
                    <a:latin typeface="Cambria Math" panose="02040503050406030204" pitchFamily="18" charset="0"/>
                    <a:ea typeface="微软雅黑" panose="020B0503020204020204" pitchFamily="34" charset="-122"/>
                  </a:rPr>
                  <a:t>𝑠_𝑙</a:t>
                </a:r>
                <a:r>
                  <a:rPr lang="en-US" altLang="zh-CN" sz="2400" dirty="0">
                    <a:latin typeface="微软雅黑" panose="020B0503020204020204" pitchFamily="34" charset="-122"/>
                    <a:ea typeface="微软雅黑" panose="020B0503020204020204" pitchFamily="34" charset="-122"/>
                  </a:rPr>
                  <a:t>-&gt;</a:t>
                </a:r>
                <a:r>
                  <a:rPr lang="zh-CN" altLang="en-US" sz="2400" dirty="0">
                    <a:latin typeface="微软雅黑" panose="020B0503020204020204" pitchFamily="34" charset="-122"/>
                    <a:ea typeface="微软雅黑" panose="020B0503020204020204" pitchFamily="34" charset="-122"/>
                  </a:rPr>
                  <a:t>单个标记变量</a:t>
                </a:r>
                <a:r>
                  <a:rPr lang="en-US" altLang="zh-CN" sz="2400" i="0" dirty="0">
                    <a:latin typeface="Cambria Math" panose="02040503050406030204" pitchFamily="18" charset="0"/>
                  </a:rPr>
                  <a:t>{y_i }</a:t>
                </a:r>
                <a:r>
                  <a:rPr lang="en-US" altLang="zh-CN" sz="2400" dirty="0">
                    <a:latin typeface="微软雅黑" panose="020B0503020204020204" pitchFamily="34" charset="-122"/>
                    <a:ea typeface="微软雅黑" panose="020B0503020204020204" pitchFamily="34" charset="-122"/>
                  </a:rPr>
                  <a:t> </a:t>
                </a:r>
                <a:endParaRPr lang="en-US" altLang="zh-CN" sz="24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en-US" sz="2200" dirty="0">
                    <a:latin typeface="微软雅黑" panose="020B0503020204020204" pitchFamily="34" charset="-122"/>
                    <a:ea typeface="微软雅黑" panose="020B0503020204020204" pitchFamily="34" charset="-122"/>
                  </a:rPr>
                  <a:t>句子x中第i个</a:t>
                </a:r>
                <a:r>
                  <a:rPr lang="zh-CN" altLang="en-US" sz="2200" dirty="0">
                    <a:latin typeface="微软雅黑" panose="020B0503020204020204" pitchFamily="34" charset="-122"/>
                    <a:ea typeface="微软雅黑" panose="020B0503020204020204" pitchFamily="34" charset="-122"/>
                    <a:sym typeface="+mn-ea"/>
                  </a:rPr>
                  <a:t>字</a:t>
                </a:r>
                <a:r>
                  <a:rPr lang="zh-CN" altLang="en-US" sz="2200" dirty="0">
                    <a:latin typeface="微软雅黑" panose="020B0503020204020204" pitchFamily="34" charset="-122"/>
                    <a:ea typeface="微软雅黑" panose="020B0503020204020204" pitchFamily="34" charset="-122"/>
                  </a:rPr>
                  <a:t>被标注为</a:t>
                </a:r>
                <a:r>
                  <a:rPr lang="en-US" altLang="zh-CN" sz="2200" i="0" dirty="0">
                    <a:latin typeface="Cambria Math" panose="02040503050406030204" pitchFamily="18" charset="0"/>
                  </a:rPr>
                  <a:t>y_𝑖</a:t>
                </a:r>
                <a:r>
                  <a:rPr lang="zh-CN" altLang="en-US" sz="2200" dirty="0">
                    <a:latin typeface="微软雅黑" panose="020B0503020204020204" pitchFamily="34" charset="-122"/>
                    <a:ea typeface="微软雅黑" panose="020B0503020204020204" pitchFamily="34" charset="-122"/>
                  </a:rPr>
                  <a:t>的可能性</a:t>
                </a:r>
                <a:endParaRPr lang="en-US" altLang="zh-CN" sz="22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en-US" altLang="zh-CN" sz="2200" b="0" i="0">
                    <a:latin typeface="Cambria Math" panose="02040503050406030204" pitchFamily="18" charset="0"/>
                    <a:ea typeface="微软雅黑" panose="020B0503020204020204" pitchFamily="34" charset="-122"/>
                  </a:rPr>
                  <a:t>𝑍(𝑋)</a:t>
                </a:r>
                <a:r>
                  <a:rPr lang="zh-CN" altLang="en-US" sz="2200" dirty="0">
                    <a:latin typeface="微软雅黑" panose="020B0503020204020204" pitchFamily="34" charset="-122"/>
                    <a:ea typeface="微软雅黑" panose="020B0503020204020204" pitchFamily="34" charset="-122"/>
                  </a:rPr>
                  <a:t>是规范化因子，在所有可能的输出序列上进行求和</a:t>
                </a:r>
                <a:endParaRPr lang="en-US" altLang="zh-CN" sz="2200" dirty="0">
                  <a:latin typeface="微软雅黑" panose="020B0503020204020204" pitchFamily="34" charset="-122"/>
                  <a:ea typeface="微软雅黑" panose="020B0503020204020204" pitchFamily="34" charset="-122"/>
                </a:endParaRPr>
              </a:p>
              <a:p>
                <a:endParaRPr lang="zh-CN" altLang="en-US" dirty="0"/>
              </a:p>
            </p:txBody>
          </p:sp>
        </mc:Fallback>
      </mc:AlternateContent>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https://zhuanlan.zhihu.com/p/28492322</a:t>
            </a:r>
            <a:endParaRPr lang="zh-CN" altLang="en-US" dirty="0"/>
          </a:p>
          <a:p>
            <a:r>
              <a:rPr lang="zh-CN" altLang="en-US" sz="1200" b="0" i="0" kern="1200" dirty="0">
                <a:solidFill>
                  <a:schemeClr val="tx1"/>
                </a:solidFill>
                <a:effectLst/>
                <a:latin typeface="+mn-lt"/>
                <a:ea typeface="+mn-ea"/>
                <a:cs typeface="+mn-cs"/>
              </a:rPr>
              <a:t>我们知道在</a:t>
            </a:r>
            <a:r>
              <a:rPr lang="en-US" altLang="zh-CN" sz="1200" b="0" i="0" kern="1200" dirty="0">
                <a:solidFill>
                  <a:schemeClr val="tx1"/>
                </a:solidFill>
                <a:effectLst/>
                <a:latin typeface="+mn-lt"/>
                <a:ea typeface="+mn-ea"/>
                <a:cs typeface="+mn-cs"/>
              </a:rPr>
              <a:t>BIO</a:t>
            </a:r>
            <a:r>
              <a:rPr lang="zh-CN" altLang="en-US" sz="1200" b="0" i="0" kern="1200" dirty="0">
                <a:solidFill>
                  <a:schemeClr val="tx1"/>
                </a:solidFill>
                <a:effectLst/>
                <a:latin typeface="+mn-lt"/>
                <a:ea typeface="+mn-ea"/>
                <a:cs typeface="+mn-cs"/>
              </a:rPr>
              <a:t>标签中，一般不会出现“先</a:t>
            </a:r>
            <a:r>
              <a:rPr lang="en-US" altLang="zh-CN" sz="1200" b="0" i="0" kern="1200" dirty="0">
                <a:solidFill>
                  <a:schemeClr val="tx1"/>
                </a:solidFill>
                <a:effectLst/>
                <a:latin typeface="+mn-lt"/>
                <a:ea typeface="+mn-ea"/>
                <a:cs typeface="+mn-cs"/>
              </a:rPr>
              <a:t>O</a:t>
            </a:r>
            <a:r>
              <a:rPr lang="zh-CN" altLang="en-US" sz="1200" b="0" i="0" kern="1200" dirty="0">
                <a:solidFill>
                  <a:schemeClr val="tx1"/>
                </a:solidFill>
                <a:effectLst/>
                <a:latin typeface="+mn-lt"/>
                <a:ea typeface="+mn-ea"/>
                <a:cs typeface="+mn-cs"/>
              </a:rPr>
              <a:t>后</a:t>
            </a:r>
            <a:r>
              <a:rPr lang="en-US" altLang="zh-CN" sz="1200" b="0" i="0" kern="1200" dirty="0">
                <a:solidFill>
                  <a:schemeClr val="tx1"/>
                </a:solidFill>
                <a:effectLst/>
                <a:latin typeface="+mn-lt"/>
                <a:ea typeface="+mn-ea"/>
                <a:cs typeface="+mn-cs"/>
              </a:rPr>
              <a:t>I”</a:t>
            </a:r>
            <a:r>
              <a:rPr lang="zh-CN" altLang="en-US" sz="1200" b="0" i="0" kern="1200" dirty="0">
                <a:solidFill>
                  <a:schemeClr val="tx1"/>
                </a:solidFill>
                <a:effectLst/>
                <a:latin typeface="+mn-lt"/>
                <a:ea typeface="+mn-ea"/>
                <a:cs typeface="+mn-cs"/>
              </a:rPr>
              <a:t>的组合，因而条件随机场就有转移函数约束了这一层特征</a:t>
            </a:r>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https://www.zhihu.com/question/20136144</a:t>
            </a:r>
            <a:endParaRPr lang="en-US" altLang="zh-CN" dirty="0"/>
          </a:p>
          <a:p>
            <a:r>
              <a:rPr lang="zh-CN" altLang="en-US" sz="1200" b="0" i="0" kern="1200" dirty="0">
                <a:solidFill>
                  <a:schemeClr val="tx1"/>
                </a:solidFill>
                <a:effectLst/>
                <a:latin typeface="+mn-lt"/>
                <a:ea typeface="+mn-ea"/>
                <a:cs typeface="+mn-cs"/>
              </a:rPr>
              <a:t>维特比算法的精髓就是，既然知道到第</a:t>
            </a:r>
            <a:r>
              <a:rPr lang="en-US" altLang="zh-CN" sz="1200" b="0" i="0" kern="1200" dirty="0">
                <a:solidFill>
                  <a:schemeClr val="tx1"/>
                </a:solidFill>
                <a:effectLst/>
                <a:latin typeface="+mn-lt"/>
                <a:ea typeface="+mn-ea"/>
                <a:cs typeface="+mn-cs"/>
              </a:rPr>
              <a:t>i</a:t>
            </a:r>
            <a:r>
              <a:rPr lang="zh-CN" altLang="en-US" sz="1200" b="0" i="0" kern="1200" dirty="0">
                <a:solidFill>
                  <a:schemeClr val="tx1"/>
                </a:solidFill>
                <a:effectLst/>
                <a:latin typeface="+mn-lt"/>
                <a:ea typeface="+mn-ea"/>
                <a:cs typeface="+mn-cs"/>
              </a:rPr>
              <a:t>列所有节点</a:t>
            </a:r>
            <a:r>
              <a:rPr lang="en-US" altLang="zh-CN" sz="1200" b="0" i="0" kern="1200" dirty="0">
                <a:solidFill>
                  <a:schemeClr val="tx1"/>
                </a:solidFill>
                <a:effectLst/>
                <a:latin typeface="+mn-lt"/>
                <a:ea typeface="+mn-ea"/>
                <a:cs typeface="+mn-cs"/>
              </a:rPr>
              <a:t>Xi{j=123…}</a:t>
            </a:r>
            <a:r>
              <a:rPr lang="zh-CN" altLang="en-US" sz="1200" b="0" i="0" kern="1200" dirty="0">
                <a:solidFill>
                  <a:schemeClr val="tx1"/>
                </a:solidFill>
                <a:effectLst/>
                <a:latin typeface="+mn-lt"/>
                <a:ea typeface="+mn-ea"/>
                <a:cs typeface="+mn-cs"/>
              </a:rPr>
              <a:t>的最短路径，那么到第</a:t>
            </a:r>
            <a:r>
              <a:rPr lang="en-US" altLang="zh-CN" sz="1200" b="0" i="0" kern="1200" dirty="0">
                <a:solidFill>
                  <a:schemeClr val="tx1"/>
                </a:solidFill>
                <a:effectLst/>
                <a:latin typeface="+mn-lt"/>
                <a:ea typeface="+mn-ea"/>
                <a:cs typeface="+mn-cs"/>
              </a:rPr>
              <a:t>i+1</a:t>
            </a:r>
            <a:r>
              <a:rPr lang="zh-CN" altLang="en-US" sz="1200" b="0" i="0" kern="1200" dirty="0">
                <a:solidFill>
                  <a:schemeClr val="tx1"/>
                </a:solidFill>
                <a:effectLst/>
                <a:latin typeface="+mn-lt"/>
                <a:ea typeface="+mn-ea"/>
                <a:cs typeface="+mn-cs"/>
              </a:rPr>
              <a:t>列节点的最短路径就等于到第</a:t>
            </a:r>
            <a:r>
              <a:rPr lang="en-US" altLang="zh-CN" sz="1200" b="0" i="0" kern="1200" dirty="0">
                <a:solidFill>
                  <a:schemeClr val="tx1"/>
                </a:solidFill>
                <a:effectLst/>
                <a:latin typeface="+mn-lt"/>
                <a:ea typeface="+mn-ea"/>
                <a:cs typeface="+mn-cs"/>
              </a:rPr>
              <a:t>i</a:t>
            </a:r>
            <a:r>
              <a:rPr lang="zh-CN" altLang="en-US" sz="1200" b="0" i="0" kern="1200" dirty="0">
                <a:solidFill>
                  <a:schemeClr val="tx1"/>
                </a:solidFill>
                <a:effectLst/>
                <a:latin typeface="+mn-lt"/>
                <a:ea typeface="+mn-ea"/>
                <a:cs typeface="+mn-cs"/>
              </a:rPr>
              <a:t>列</a:t>
            </a:r>
            <a:r>
              <a:rPr lang="en-US" altLang="zh-CN" sz="1200" b="0" i="0" kern="1200" dirty="0">
                <a:solidFill>
                  <a:schemeClr val="tx1"/>
                </a:solidFill>
                <a:effectLst/>
                <a:latin typeface="+mn-lt"/>
                <a:ea typeface="+mn-ea"/>
                <a:cs typeface="+mn-cs"/>
              </a:rPr>
              <a:t>j</a:t>
            </a:r>
            <a:r>
              <a:rPr lang="zh-CN" altLang="en-US" sz="1200" b="0" i="0" kern="1200" dirty="0">
                <a:solidFill>
                  <a:schemeClr val="tx1"/>
                </a:solidFill>
                <a:effectLst/>
                <a:latin typeface="+mn-lt"/>
                <a:ea typeface="+mn-ea"/>
                <a:cs typeface="+mn-cs"/>
              </a:rPr>
              <a:t>个节点的最短路径</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第</a:t>
            </a:r>
            <a:r>
              <a:rPr lang="en-US" altLang="zh-CN" sz="1200" b="0" i="0" kern="1200" dirty="0">
                <a:solidFill>
                  <a:schemeClr val="tx1"/>
                </a:solidFill>
                <a:effectLst/>
                <a:latin typeface="+mn-lt"/>
                <a:ea typeface="+mn-ea"/>
                <a:cs typeface="+mn-cs"/>
              </a:rPr>
              <a:t>i</a:t>
            </a:r>
            <a:r>
              <a:rPr lang="zh-CN" altLang="en-US" sz="1200" b="0" i="0" kern="1200" dirty="0">
                <a:solidFill>
                  <a:schemeClr val="tx1"/>
                </a:solidFill>
                <a:effectLst/>
                <a:latin typeface="+mn-lt"/>
                <a:ea typeface="+mn-ea"/>
                <a:cs typeface="+mn-cs"/>
              </a:rPr>
              <a:t>列</a:t>
            </a:r>
            <a:r>
              <a:rPr lang="en-US" altLang="zh-CN" sz="1200" b="0" i="0" kern="1200" dirty="0">
                <a:solidFill>
                  <a:schemeClr val="tx1"/>
                </a:solidFill>
                <a:effectLst/>
                <a:latin typeface="+mn-lt"/>
                <a:ea typeface="+mn-ea"/>
                <a:cs typeface="+mn-cs"/>
              </a:rPr>
              <a:t>j</a:t>
            </a:r>
            <a:r>
              <a:rPr lang="zh-CN" altLang="en-US" sz="1200" b="0" i="0" kern="1200" dirty="0">
                <a:solidFill>
                  <a:schemeClr val="tx1"/>
                </a:solidFill>
                <a:effectLst/>
                <a:latin typeface="+mn-lt"/>
                <a:ea typeface="+mn-ea"/>
                <a:cs typeface="+mn-cs"/>
              </a:rPr>
              <a:t>个节点到第</a:t>
            </a:r>
            <a:r>
              <a:rPr lang="en-US" altLang="zh-CN" sz="1200" b="0" i="0" kern="1200" dirty="0">
                <a:solidFill>
                  <a:schemeClr val="tx1"/>
                </a:solidFill>
                <a:effectLst/>
                <a:latin typeface="+mn-lt"/>
                <a:ea typeface="+mn-ea"/>
                <a:cs typeface="+mn-cs"/>
              </a:rPr>
              <a:t>i+1</a:t>
            </a:r>
            <a:r>
              <a:rPr lang="zh-CN" altLang="en-US" sz="1200" b="0" i="0" kern="1200" dirty="0">
                <a:solidFill>
                  <a:schemeClr val="tx1"/>
                </a:solidFill>
                <a:effectLst/>
                <a:latin typeface="+mn-lt"/>
                <a:ea typeface="+mn-ea"/>
                <a:cs typeface="+mn-cs"/>
              </a:rPr>
              <a:t>列各个节点的距离的最小值。</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这是我们理解的分词：</a:t>
            </a:r>
            <a:r>
              <a:rPr lang="en-US" altLang="zh-CN" dirty="0"/>
              <a:t>import </a:t>
            </a:r>
            <a:r>
              <a:rPr lang="en-US" altLang="zh-CN" dirty="0" err="1"/>
              <a:t>jieba</a:t>
            </a:r>
            <a:r>
              <a:rPr lang="en-US" altLang="zh-CN" dirty="0"/>
              <a:t> </a:t>
            </a:r>
            <a:r>
              <a:rPr lang="zh-CN" altLang="en-US" dirty="0"/>
              <a:t>；</a:t>
            </a:r>
            <a:r>
              <a:rPr lang="en-US" altLang="zh-CN" dirty="0" err="1"/>
              <a:t>jieba.cut</a:t>
            </a:r>
            <a:r>
              <a:rPr lang="en-US" altLang="zh-CN" dirty="0"/>
              <a:t>()</a:t>
            </a:r>
            <a:r>
              <a:rPr lang="zh-CN" altLang="en-US" dirty="0"/>
              <a:t>两句话完事；</a:t>
            </a:r>
            <a:endParaRPr lang="en-US" altLang="zh-CN" dirty="0"/>
          </a:p>
          <a:p>
            <a:r>
              <a:rPr lang="zh-CN" altLang="en-US" dirty="0"/>
              <a:t>但实际上真实的结巴分词里面涉及到了</a:t>
            </a:r>
            <a:r>
              <a:rPr lang="en-US" altLang="zh-CN" dirty="0"/>
              <a:t>n</a:t>
            </a:r>
            <a:r>
              <a:rPr lang="zh-CN" altLang="en-US" dirty="0"/>
              <a:t>元语法模型、自带的字典用户也可以自定义词典，还有隐马尔可夫序列标注方法的结合；</a:t>
            </a:r>
            <a:endParaRPr lang="en-US" altLang="zh-CN" dirty="0"/>
          </a:p>
          <a:p>
            <a:r>
              <a:rPr lang="zh-CN" altLang="en-US" dirty="0"/>
              <a:t>实际上分词就是自然处理问题的上游预处理的工具；</a:t>
            </a:r>
            <a:endParaRPr lang="en-US" altLang="zh-CN" dirty="0"/>
          </a:p>
          <a:p>
            <a:r>
              <a:rPr lang="zh-CN" altLang="en-US" dirty="0"/>
              <a:t>下面就是一个简单的输入输出；</a:t>
            </a:r>
            <a:endParaRPr lang="en-US" altLang="zh-CN" dirty="0"/>
          </a:p>
          <a:p>
            <a:endParaRPr lang="en-US" altLang="zh-CN"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接下来是我们为什么要汉语分词？</a:t>
            </a:r>
            <a:endParaRPr lang="en-US" altLang="zh-CN" dirty="0"/>
          </a:p>
          <a:p>
            <a:r>
              <a:rPr lang="zh-CN" altLang="en-US" dirty="0"/>
              <a:t>；</a:t>
            </a:r>
            <a:endParaRPr lang="en-US" altLang="zh-CN" dirty="0"/>
          </a:p>
          <a:p>
            <a:r>
              <a:rPr lang="zh-CN" altLang="en-US" dirty="0"/>
              <a:t>比如下面这句话，很明显这么读和这么读的意思完全是不一样的；</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在实际上现实生活中的预料往往是噪声很大的不是那么标准，有着以下的问题；</a:t>
            </a:r>
            <a:endParaRPr lang="en-US" altLang="zh-CN" dirty="0"/>
          </a:p>
          <a:p>
            <a:r>
              <a:rPr lang="zh-CN" altLang="en-US" dirty="0"/>
              <a:t>重叠词：来来回回，高高兴兴，实际上中间两个字是一个词；</a:t>
            </a:r>
            <a:endParaRPr lang="en-US" altLang="zh-CN" dirty="0"/>
          </a:p>
          <a:p>
            <a:r>
              <a:rPr lang="zh-CN" altLang="en-US" dirty="0"/>
              <a:t>离合词：洗了一个澡，真正的词在两边；</a:t>
            </a:r>
            <a:endParaRPr lang="en-US" altLang="zh-CN" dirty="0"/>
          </a:p>
          <a:p>
            <a:r>
              <a:rPr lang="zh-CN" altLang="en-US" dirty="0"/>
              <a:t>词缀：比方说这个儿化音；</a:t>
            </a:r>
            <a:endParaRPr lang="en-US" altLang="zh-CN" dirty="0"/>
          </a:p>
          <a:p>
            <a:r>
              <a:rPr lang="zh-CN" altLang="en-US" dirty="0"/>
              <a:t>歧义问题：第一个就是可以根据上下文能确定出一种分法是对的；</a:t>
            </a:r>
            <a:endParaRPr lang="en-US" altLang="zh-CN" dirty="0"/>
          </a:p>
          <a:p>
            <a:r>
              <a:rPr lang="zh-CN" altLang="en-US" dirty="0"/>
              <a:t>第二个实际上是怎么分其实都是对的，只不过根据统计信息可以确定第一种分发是正确的；</a:t>
            </a:r>
            <a:endParaRPr lang="en-US" altLang="zh-CN" dirty="0"/>
          </a:p>
          <a:p>
            <a:r>
              <a:rPr lang="zh-CN" altLang="en-US" dirty="0"/>
              <a:t>最后就是最难的，没有上下文，如果不知道是谁说的，真就是不知道怎么分词了；</a:t>
            </a:r>
            <a:endParaRPr lang="en-US" altLang="zh-CN" dirty="0"/>
          </a:p>
          <a:p>
            <a:endParaRPr lang="en-US" altLang="zh-CN"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还有一个难点就是未登录词识别，，，</a:t>
            </a:r>
            <a:endParaRPr lang="en-US" altLang="zh-CN" dirty="0"/>
          </a:p>
          <a:p>
            <a:r>
              <a:rPr lang="zh-CN" altLang="en-US" dirty="0"/>
              <a:t>例如：龚学平就是一个词，没有识别出来，就是错误的分词，龚学 平等 领导</a:t>
            </a:r>
            <a:endParaRPr lang="en-US" altLang="zh-CN" dirty="0"/>
          </a:p>
          <a:p>
            <a:r>
              <a:rPr lang="zh-CN" altLang="en-US" dirty="0"/>
              <a:t>比如实体名词和专业术语和新词语就是有这些</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i="0" dirty="0">
                <a:solidFill>
                  <a:srgbClr val="333333"/>
                </a:solidFill>
                <a:effectLst/>
                <a:latin typeface="Helvetica" panose="020B0604020202020204" pitchFamily="34" charset="0"/>
              </a:rPr>
              <a:t>分词首先我先对分词发展做一个概述，最初就是一种基于规则的机械式的分词方法；</a:t>
            </a:r>
            <a:endParaRPr lang="en-US" altLang="zh-CN" sz="1200" b="0" i="0" dirty="0">
              <a:solidFill>
                <a:srgbClr val="333333"/>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0" dirty="0">
              <a:solidFill>
                <a:srgbClr val="333333"/>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i="0" dirty="0">
                <a:solidFill>
                  <a:srgbClr val="333333"/>
                </a:solidFill>
                <a:effectLst/>
                <a:latin typeface="Helvetica" panose="020B0604020202020204" pitchFamily="34" charset="0"/>
              </a:rPr>
              <a:t>最初的中文分词是基于词典构建。</a:t>
            </a:r>
            <a:endParaRPr lang="zh-CN" altLang="en-US" sz="1200" b="0" i="0" dirty="0">
              <a:solidFill>
                <a:srgbClr val="333333"/>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dirty="0">
                <a:solidFill>
                  <a:srgbClr val="333333"/>
                </a:solidFill>
                <a:effectLst/>
                <a:latin typeface="Helvetica" panose="020B0604020202020204" pitchFamily="34" charset="0"/>
              </a:rPr>
              <a:t>2003 </a:t>
            </a:r>
            <a:r>
              <a:rPr lang="zh-CN" altLang="en-US" sz="1200" b="0" i="0" dirty="0">
                <a:solidFill>
                  <a:srgbClr val="333333"/>
                </a:solidFill>
                <a:effectLst/>
                <a:latin typeface="Helvetica" panose="020B0604020202020204" pitchFamily="34" charset="0"/>
              </a:rPr>
              <a:t>年开始，提出了打标签的方式。</a:t>
            </a:r>
            <a:endParaRPr lang="zh-CN" altLang="en-US" sz="1200" b="0" i="0" dirty="0">
              <a:solidFill>
                <a:srgbClr val="333333"/>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dirty="0">
                <a:solidFill>
                  <a:srgbClr val="333333"/>
                </a:solidFill>
                <a:effectLst/>
                <a:latin typeface="Helvetica" panose="020B0604020202020204" pitchFamily="34" charset="0"/>
              </a:rPr>
              <a:t>2014 </a:t>
            </a:r>
            <a:r>
              <a:rPr lang="zh-CN" altLang="en-US" sz="1200" b="0" i="0" dirty="0">
                <a:solidFill>
                  <a:srgbClr val="333333"/>
                </a:solidFill>
                <a:effectLst/>
                <a:latin typeface="Helvetica" panose="020B0604020202020204" pitchFamily="34" charset="0"/>
              </a:rPr>
              <a:t>年左右，深度学习和神经网络开始被广泛应用到中文分词中，打标签的模型从之前的浅层学习变成了深度学习，但算法本质没有发生变化，所以提升作用并不太大。</a:t>
            </a:r>
            <a:endParaRPr lang="zh-CN" altLang="en-US" sz="1200" b="0" i="0" dirty="0">
              <a:solidFill>
                <a:srgbClr val="333333"/>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i="0" dirty="0">
                <a:solidFill>
                  <a:srgbClr val="333333"/>
                </a:solidFill>
                <a:effectLst/>
                <a:latin typeface="Helvetica" panose="020B0604020202020204" pitchFamily="34" charset="0"/>
              </a:rPr>
              <a:t>近两年，学界开始研究怎么在打标签的过程中加入外部知识和信息。</a:t>
            </a:r>
            <a:endParaRPr lang="zh-CN" altLang="en-US" sz="1200" b="0" i="0" dirty="0">
              <a:solidFill>
                <a:srgbClr val="333333"/>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0" dirty="0">
              <a:solidFill>
                <a:srgbClr val="333333"/>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i="0" dirty="0">
                <a:solidFill>
                  <a:srgbClr val="333333"/>
                </a:solidFill>
                <a:effectLst/>
                <a:latin typeface="Helvetica" panose="020B0604020202020204" pitchFamily="34" charset="0"/>
              </a:rPr>
              <a:t>词典的好坏会直接影响到最后分析的效果。如果某个新词在词典里没有，那么模型是死活都分不出来的。</a:t>
            </a:r>
            <a:endParaRPr lang="en-US" altLang="zh-CN" sz="1200" b="0" i="0" dirty="0">
              <a:solidFill>
                <a:srgbClr val="333333"/>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b="0" i="0" dirty="0">
                <a:solidFill>
                  <a:srgbClr val="333333"/>
                </a:solidFill>
                <a:effectLst/>
                <a:latin typeface="+mn-ea"/>
              </a:rPr>
              <a:t>通过给每一个字打词首、词尾、词中的标签，不再需要构建词典，大幅度提升了未登录词的召回效果。</a:t>
            </a:r>
            <a:endParaRPr lang="en-US" altLang="zh-CN" sz="1200" b="1" kern="100" dirty="0">
              <a:solidFill>
                <a:srgbClr val="333333"/>
              </a:solidFill>
              <a:latin typeface="等线" panose="02010600030101010101" pitchFamily="2" charset="-122"/>
              <a:ea typeface="等线" panose="02010600030101010101" pitchFamily="2" charset="-122"/>
              <a:cs typeface="Times New Roman" panose="02020603050405020304" pitchFamily="18" charset="0"/>
            </a:endParaRPr>
          </a:p>
          <a:p>
            <a:endParaRPr lang="en-US" altLang="zh-CN" dirty="0"/>
          </a:p>
          <a:p>
            <a:r>
              <a:rPr lang="zh-CN" altLang="en-US" b="0" i="0" dirty="0">
                <a:solidFill>
                  <a:srgbClr val="333333"/>
                </a:solidFill>
                <a:effectLst/>
                <a:latin typeface="+mn-ea"/>
              </a:rPr>
              <a:t>既发挥了神经网络的优势，也把知识的优势用上，实现了分词技术上小而有效的改进和突破。</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i="0" dirty="0">
                <a:solidFill>
                  <a:srgbClr val="333333"/>
                </a:solidFill>
                <a:effectLst/>
                <a:latin typeface="Helvetica" panose="020B0604020202020204" pitchFamily="34" charset="0"/>
              </a:rPr>
              <a:t>这主要就是一些需要词表的匹配算法，直观上来讲就是在词表里就认为一个词，不在就变成单个字，词典的好坏会直接影响到最后分析的效果。如果某个新词在词典里没有，那么模型是死活都分不出来的。</a:t>
            </a:r>
            <a:endParaRPr lang="en-US" altLang="zh-CN" sz="1200" b="0" i="0" dirty="0">
              <a:solidFill>
                <a:srgbClr val="333333"/>
              </a:solidFill>
              <a:effectLst/>
              <a:latin typeface="Helvetica" panose="020B0604020202020204" pitchFamily="34"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这一部分方法的研究主要是在词表查询方法的优化上面，还有存储方式，比如查找方式有</a:t>
            </a:r>
            <a:r>
              <a:rPr lang="en-US" altLang="zh-CN" dirty="0"/>
              <a:t>TRIE</a:t>
            </a:r>
            <a:r>
              <a:rPr lang="zh-CN" altLang="en-US" dirty="0"/>
              <a:t>索引树还有哈希索引的方法；这一部分其实优点就很明显，速度很快，大多数都是准的，但是歧义问题很难解决</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365125"/>
            <a:ext cx="5800725"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825625"/>
            <a:ext cx="38862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825625"/>
            <a:ext cx="38862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1" y="2505075"/>
            <a:ext cx="3868340"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2505075"/>
            <a:ext cx="3887391"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zh-CN" altLang="en-US"/>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cxnSp>
        <p:nvCxnSpPr>
          <p:cNvPr id="49" name="直接连接符 48"/>
          <p:cNvCxnSpPr/>
          <p:nvPr userDrawn="1"/>
        </p:nvCxnSpPr>
        <p:spPr>
          <a:xfrm>
            <a:off x="1207176" y="873125"/>
            <a:ext cx="793682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50" name="矩形 49"/>
          <p:cNvSpPr/>
          <p:nvPr userDrawn="1"/>
        </p:nvSpPr>
        <p:spPr>
          <a:xfrm>
            <a:off x="8350843" y="6188076"/>
            <a:ext cx="793157"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51" name="矩形 50"/>
          <p:cNvSpPr/>
          <p:nvPr userDrawn="1"/>
        </p:nvSpPr>
        <p:spPr>
          <a:xfrm>
            <a:off x="-4" y="0"/>
            <a:ext cx="107818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p>
        </p:txBody>
      </p:sp>
      <p:sp>
        <p:nvSpPr>
          <p:cNvPr id="53" name="矩形 52"/>
          <p:cNvSpPr/>
          <p:nvPr userDrawn="1"/>
        </p:nvSpPr>
        <p:spPr>
          <a:xfrm>
            <a:off x="0" y="6188076"/>
            <a:ext cx="8372228"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54" name="文本框 53"/>
          <p:cNvSpPr txBox="1">
            <a:spLocks noChangeArrowheads="1"/>
          </p:cNvSpPr>
          <p:nvPr userDrawn="1"/>
        </p:nvSpPr>
        <p:spPr bwMode="auto">
          <a:xfrm>
            <a:off x="8534778" y="6407299"/>
            <a:ext cx="425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200" smtClean="0">
                <a:solidFill>
                  <a:srgbClr val="F2F2F2"/>
                </a:solidFill>
                <a:latin typeface="微软雅黑" panose="020B0503020204020204" pitchFamily="34" charset="-122"/>
              </a:rPr>
            </a:fld>
            <a:endParaRPr lang="zh-CN" altLang="en-US" sz="1200" dirty="0">
              <a:solidFill>
                <a:srgbClr val="F2F2F2"/>
              </a:solidFill>
              <a:latin typeface="微软雅黑" panose="020B0503020204020204" pitchFamily="34" charset="-122"/>
            </a:endParaRPr>
          </a:p>
        </p:txBody>
      </p:sp>
      <p:sp>
        <p:nvSpPr>
          <p:cNvPr id="55" name="矩形 54"/>
          <p:cNvSpPr/>
          <p:nvPr userDrawn="1"/>
        </p:nvSpPr>
        <p:spPr>
          <a:xfrm>
            <a:off x="1078182" y="0"/>
            <a:ext cx="128994"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p>
        </p:txBody>
      </p:sp>
      <p:grpSp>
        <p:nvGrpSpPr>
          <p:cNvPr id="56" name="组合 55"/>
          <p:cNvGrpSpPr/>
          <p:nvPr userDrawn="1"/>
        </p:nvGrpSpPr>
        <p:grpSpPr>
          <a:xfrm>
            <a:off x="393175" y="6400000"/>
            <a:ext cx="1962991" cy="276499"/>
            <a:chOff x="598941" y="6399999"/>
            <a:chExt cx="2542613" cy="276499"/>
          </a:xfrm>
          <a:solidFill>
            <a:schemeClr val="bg1"/>
          </a:solidFill>
        </p:grpSpPr>
        <p:grpSp>
          <p:nvGrpSpPr>
            <p:cNvPr id="57" name="组合 56"/>
            <p:cNvGrpSpPr/>
            <p:nvPr/>
          </p:nvGrpSpPr>
          <p:grpSpPr>
            <a:xfrm>
              <a:off x="2055693" y="6402621"/>
              <a:ext cx="1085861" cy="270805"/>
              <a:chOff x="10340336" y="2247899"/>
              <a:chExt cx="2724438" cy="679451"/>
            </a:xfrm>
            <a:grpFill/>
          </p:grpSpPr>
          <p:sp>
            <p:nvSpPr>
              <p:cNvPr id="71"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sz="1350"/>
              </a:p>
            </p:txBody>
          </p:sp>
          <p:sp>
            <p:nvSpPr>
              <p:cNvPr id="72"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sz="1350"/>
              </a:p>
            </p:txBody>
          </p:sp>
          <p:grpSp>
            <p:nvGrpSpPr>
              <p:cNvPr id="73" name="组合 72"/>
              <p:cNvGrpSpPr/>
              <p:nvPr/>
            </p:nvGrpSpPr>
            <p:grpSpPr>
              <a:xfrm>
                <a:off x="10340336" y="2247899"/>
                <a:ext cx="547688" cy="679451"/>
                <a:chOff x="5548313" y="2084388"/>
                <a:chExt cx="547688" cy="679451"/>
              </a:xfrm>
              <a:grpFill/>
            </p:grpSpPr>
            <p:sp>
              <p:nvSpPr>
                <p:cNvPr id="78"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79"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grpSp>
          <p:grpSp>
            <p:nvGrpSpPr>
              <p:cNvPr id="74" name="组合 73"/>
              <p:cNvGrpSpPr/>
              <p:nvPr/>
            </p:nvGrpSpPr>
            <p:grpSpPr>
              <a:xfrm>
                <a:off x="11192276" y="2400300"/>
                <a:ext cx="322175" cy="373063"/>
                <a:chOff x="3792874" y="3138488"/>
                <a:chExt cx="322175" cy="373063"/>
              </a:xfrm>
              <a:grpFill/>
            </p:grpSpPr>
            <p:sp>
              <p:nvSpPr>
                <p:cNvPr id="75"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76"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77"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grpSp>
        </p:grpSp>
        <p:grpSp>
          <p:nvGrpSpPr>
            <p:cNvPr id="58" name="组合 57"/>
            <p:cNvGrpSpPr/>
            <p:nvPr/>
          </p:nvGrpSpPr>
          <p:grpSpPr>
            <a:xfrm>
              <a:off x="598941" y="6399999"/>
              <a:ext cx="1102619" cy="276499"/>
              <a:chOff x="6738929" y="2270918"/>
              <a:chExt cx="2766486" cy="693738"/>
            </a:xfrm>
            <a:grpFill/>
          </p:grpSpPr>
          <p:grpSp>
            <p:nvGrpSpPr>
              <p:cNvPr id="59" name="组合 58"/>
              <p:cNvGrpSpPr/>
              <p:nvPr/>
            </p:nvGrpSpPr>
            <p:grpSpPr>
              <a:xfrm>
                <a:off x="8180494" y="2355056"/>
                <a:ext cx="484188" cy="509588"/>
                <a:chOff x="6113463" y="3541713"/>
                <a:chExt cx="484188" cy="509588"/>
              </a:xfrm>
              <a:grpFill/>
            </p:grpSpPr>
            <p:sp>
              <p:nvSpPr>
                <p:cNvPr id="69"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70"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grpSp>
          <p:grpSp>
            <p:nvGrpSpPr>
              <p:cNvPr id="60" name="组合 59"/>
              <p:cNvGrpSpPr/>
              <p:nvPr/>
            </p:nvGrpSpPr>
            <p:grpSpPr>
              <a:xfrm>
                <a:off x="6738929" y="2270918"/>
                <a:ext cx="549275" cy="693738"/>
                <a:chOff x="6108700" y="2066926"/>
                <a:chExt cx="549275" cy="693738"/>
              </a:xfrm>
              <a:grpFill/>
            </p:grpSpPr>
            <p:sp>
              <p:nvSpPr>
                <p:cNvPr id="67"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68"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grpSp>
          <p:grpSp>
            <p:nvGrpSpPr>
              <p:cNvPr id="61" name="组合 60"/>
              <p:cNvGrpSpPr/>
              <p:nvPr/>
            </p:nvGrpSpPr>
            <p:grpSpPr>
              <a:xfrm>
                <a:off x="7532962" y="2451100"/>
                <a:ext cx="368300" cy="317500"/>
                <a:chOff x="6186488" y="2930526"/>
                <a:chExt cx="368300" cy="317500"/>
              </a:xfrm>
              <a:grpFill/>
            </p:grpSpPr>
            <p:sp>
              <p:nvSpPr>
                <p:cNvPr id="64"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65"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sp>
              <p:nvSpPr>
                <p:cNvPr id="66"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0"/>
                </a:p>
              </p:txBody>
            </p:sp>
          </p:grpSp>
          <p:sp>
            <p:nvSpPr>
              <p:cNvPr id="62"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sz="1350"/>
              </a:p>
            </p:txBody>
          </p:sp>
          <p:sp>
            <p:nvSpPr>
              <p:cNvPr id="63"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sz="1350"/>
              </a:p>
            </p:txBody>
          </p:sp>
        </p:grpSp>
      </p:grpSp>
      <p:pic>
        <p:nvPicPr>
          <p:cNvPr id="80" name="图片 79"/>
          <p:cNvPicPr>
            <a:picLocks noChangeAspect="1"/>
          </p:cNvPicPr>
          <p:nvPr userDrawn="1"/>
        </p:nvPicPr>
        <p:blipFill>
          <a:blip r:embed="rId12" cstate="print"/>
          <a:stretch>
            <a:fillRect/>
          </a:stretch>
        </p:blipFill>
        <p:spPr>
          <a:xfrm>
            <a:off x="7131421" y="224447"/>
            <a:ext cx="1698254" cy="432990"/>
          </a:xfrm>
          <a:prstGeom prst="rect">
            <a:avLst/>
          </a:prstGeom>
        </p:spPr>
      </p:pic>
      <p:cxnSp>
        <p:nvCxnSpPr>
          <p:cNvPr id="82" name="直接连接符 81"/>
          <p:cNvCxnSpPr/>
          <p:nvPr userDrawn="1"/>
        </p:nvCxnSpPr>
        <p:spPr>
          <a:xfrm>
            <a:off x="8366562"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1.xml"/><Relationship Id="rId4" Type="http://schemas.openxmlformats.org/officeDocument/2006/relationships/image" Target="../media/image13.wmf"/><Relationship Id="rId3" Type="http://schemas.openxmlformats.org/officeDocument/2006/relationships/oleObject" Target="../embeddings/oleObject2.bin"/><Relationship Id="rId2" Type="http://schemas.openxmlformats.org/officeDocument/2006/relationships/image" Target="../media/image12.wmf"/><Relationship Id="rId1"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microsoft.com/office/2007/relationships/media" Target="../media/media1.wmv"/><Relationship Id="rId1" Type="http://schemas.openxmlformats.org/officeDocument/2006/relationships/video" Target="../media/media1.wmv"/></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19.GIF"/><Relationship Id="rId1" Type="http://schemas.openxmlformats.org/officeDocument/2006/relationships/image" Target="../media/image18.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18.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21.jpeg"/><Relationship Id="rId1" Type="http://schemas.openxmlformats.org/officeDocument/2006/relationships/image" Target="../media/image18.png"/></Relationships>
</file>

<file path=ppt/slides/_rels/slide44.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7.xml"/><Relationship Id="rId3" Type="http://schemas.openxmlformats.org/officeDocument/2006/relationships/image" Target="../media/image23.wmf"/><Relationship Id="rId2" Type="http://schemas.openxmlformats.org/officeDocument/2006/relationships/oleObject" Target="../embeddings/oleObject3.bin"/><Relationship Id="rId1" Type="http://schemas.openxmlformats.org/officeDocument/2006/relationships/image" Target="../media/image22.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46.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7.xml"/><Relationship Id="rId4" Type="http://schemas.openxmlformats.org/officeDocument/2006/relationships/image" Target="../media/image39.jpe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image" Target="../media/image4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4.png"/><Relationship Id="rId1"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6.png"/><Relationship Id="rId1" Type="http://schemas.openxmlformats.org/officeDocument/2006/relationships/image" Target="../media/image45.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51.pn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image" Target="../media/image53.png"/><Relationship Id="rId1" Type="http://schemas.openxmlformats.org/officeDocument/2006/relationships/image" Target="../media/image52.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image" Target="../media/image62.png"/><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1" Type="http://schemas.openxmlformats.org/officeDocument/2006/relationships/comments" Target="../comments/comment1.xml"/><Relationship Id="rId10" Type="http://schemas.openxmlformats.org/officeDocument/2006/relationships/slideLayout" Target="../slideLayouts/slideLayout1.xml"/><Relationship Id="rId1" Type="http://schemas.openxmlformats.org/officeDocument/2006/relationships/image" Target="../media/image55.png"/></Relationships>
</file>

<file path=ppt/slides/_rels/slide71.xml.rels><?xml version="1.0" encoding="UTF-8" standalone="yes"?>
<Relationships xmlns="http://schemas.openxmlformats.org/package/2006/relationships"><Relationship Id="rId5" Type="http://schemas.openxmlformats.org/officeDocument/2006/relationships/comments" Target="../comments/comment2.xml"/><Relationship Id="rId4" Type="http://schemas.openxmlformats.org/officeDocument/2006/relationships/slideLayout" Target="../slideLayouts/slideLayout1.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7.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image" Target="../media/image68.jpeg"/></Relationships>
</file>

<file path=ppt/slides/_rels/slide7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media" Target="../media/media2.wmv"/><Relationship Id="rId3" Type="http://schemas.openxmlformats.org/officeDocument/2006/relationships/video" Target="../media/media2.wmv"/><Relationship Id="rId2" Type="http://schemas.openxmlformats.org/officeDocument/2006/relationships/image" Target="../media/image72.png"/><Relationship Id="rId1" Type="http://schemas.openxmlformats.org/officeDocument/2006/relationships/image" Target="../media/image7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2773465" y="1927187"/>
            <a:ext cx="3801041" cy="1200329"/>
          </a:xfrm>
          <a:prstGeom prst="rect">
            <a:avLst/>
          </a:prstGeom>
        </p:spPr>
        <p:txBody>
          <a:bodyPr wrap="none">
            <a:spAutoFit/>
          </a:bodyPr>
          <a:lstStyle/>
          <a:p>
            <a:pPr algn="ctr" eaLnBrk="0" hangingPunct="0"/>
            <a:r>
              <a:rPr lang="zh-CN" altLang="en-US" sz="7200" b="1" spc="-150" dirty="0">
                <a:solidFill>
                  <a:srgbClr val="0070C0"/>
                </a:solidFill>
                <a:latin typeface="+mn-ea"/>
                <a:cs typeface="+mn-ea"/>
                <a:sym typeface="+mn-lt"/>
              </a:rPr>
              <a:t>汉语分词</a:t>
            </a:r>
            <a:endParaRPr lang="zh-CN" sz="5400" b="1" spc="-150" dirty="0">
              <a:solidFill>
                <a:srgbClr val="0070C0"/>
              </a:solidFill>
              <a:latin typeface="+mn-ea"/>
              <a:cs typeface="+mn-ea"/>
              <a:sym typeface="+mn-lt"/>
            </a:endParaRPr>
          </a:p>
        </p:txBody>
      </p:sp>
      <p:sp>
        <p:nvSpPr>
          <p:cNvPr id="5" name="文本框 4"/>
          <p:cNvSpPr txBox="1"/>
          <p:nvPr/>
        </p:nvSpPr>
        <p:spPr>
          <a:xfrm>
            <a:off x="7679690" y="5693210"/>
            <a:ext cx="1464310" cy="398780"/>
          </a:xfrm>
          <a:prstGeom prst="rect">
            <a:avLst/>
          </a:prstGeom>
          <a:noFill/>
        </p:spPr>
        <p:txBody>
          <a:bodyPr wrap="none" rtlCol="0">
            <a:spAutoFit/>
          </a:bodyPr>
          <a:lstStyle/>
          <a:p>
            <a:r>
              <a:rPr lang="en-US" altLang="zh-CN" sz="2000" b="1" dirty="0">
                <a:solidFill>
                  <a:schemeClr val="tx1">
                    <a:lumMod val="75000"/>
                    <a:lumOff val="25000"/>
                  </a:schemeClr>
                </a:solidFill>
                <a:cs typeface="宋体" panose="02010600030101010101" pitchFamily="2" charset="-122"/>
                <a:sym typeface="+mn-ea"/>
              </a:rPr>
              <a:t>2020</a:t>
            </a:r>
            <a:r>
              <a:rPr lang="zh-CN" altLang="en-US" sz="2000" b="1" dirty="0">
                <a:solidFill>
                  <a:schemeClr val="tx1">
                    <a:lumMod val="75000"/>
                    <a:lumOff val="25000"/>
                  </a:schemeClr>
                </a:solidFill>
                <a:cs typeface="宋体" panose="02010600030101010101" pitchFamily="2" charset="-122"/>
                <a:sym typeface="+mn-ea"/>
              </a:rPr>
              <a:t>年</a:t>
            </a:r>
            <a:r>
              <a:rPr lang="en-US" altLang="zh-CN" sz="2000" b="1" dirty="0">
                <a:solidFill>
                  <a:schemeClr val="tx1">
                    <a:lumMod val="75000"/>
                    <a:lumOff val="25000"/>
                  </a:schemeClr>
                </a:solidFill>
                <a:cs typeface="宋体" panose="02010600030101010101" pitchFamily="2" charset="-122"/>
                <a:sym typeface="+mn-ea"/>
              </a:rPr>
              <a:t>11</a:t>
            </a:r>
            <a:r>
              <a:rPr lang="zh-CN" altLang="en-US" sz="2000" b="1" dirty="0">
                <a:solidFill>
                  <a:schemeClr val="tx1">
                    <a:lumMod val="75000"/>
                    <a:lumOff val="25000"/>
                  </a:schemeClr>
                </a:solidFill>
                <a:cs typeface="宋体" panose="02010600030101010101" pitchFamily="2" charset="-122"/>
                <a:sym typeface="+mn-ea"/>
              </a:rPr>
              <a:t>月</a:t>
            </a:r>
            <a:endParaRPr lang="zh-CN" altLang="en-US" sz="2000" b="1" dirty="0">
              <a:solidFill>
                <a:schemeClr val="tx1">
                  <a:lumMod val="75000"/>
                  <a:lumOff val="25000"/>
                </a:schemeClr>
              </a:solidFill>
              <a:cs typeface="宋体" panose="02010600030101010101" pitchFamily="2" charset="-122"/>
              <a:sym typeface="+mn-ea"/>
            </a:endParaRPr>
          </a:p>
        </p:txBody>
      </p:sp>
      <p:sp>
        <p:nvSpPr>
          <p:cNvPr id="9" name="矩形 8"/>
          <p:cNvSpPr/>
          <p:nvPr/>
        </p:nvSpPr>
        <p:spPr>
          <a:xfrm>
            <a:off x="1228442" y="227330"/>
            <a:ext cx="3671570" cy="398780"/>
          </a:xfrm>
          <a:prstGeom prst="rect">
            <a:avLst/>
          </a:prstGeom>
        </p:spPr>
        <p:txBody>
          <a:bodyPr wrap="square">
            <a:spAutoFit/>
          </a:bodyPr>
          <a:lstStyle/>
          <a:p>
            <a:pPr algn="l" eaLnBrk="0" hangingPunct="0"/>
            <a:r>
              <a:rPr lang="en-US" altLang="zh-CN" sz="2000" b="1" spc="-150" dirty="0">
                <a:solidFill>
                  <a:srgbClr val="0070C0"/>
                </a:solidFill>
                <a:latin typeface="+mn-ea"/>
                <a:cs typeface="+mn-ea"/>
                <a:sym typeface="+mn-lt"/>
              </a:rPr>
              <a:t>Chinese Word Segmentation</a:t>
            </a:r>
            <a:endParaRPr lang="en-US" altLang="zh-CN" sz="2000" b="1" spc="-150" dirty="0">
              <a:solidFill>
                <a:srgbClr val="0070C0"/>
              </a:solidFill>
              <a:latin typeface="+mn-ea"/>
              <a:cs typeface="+mn-ea"/>
              <a:sym typeface="+mn-lt"/>
            </a:endParaRPr>
          </a:p>
        </p:txBody>
      </p:sp>
      <p:sp>
        <p:nvSpPr>
          <p:cNvPr id="2" name="文本框 1"/>
          <p:cNvSpPr txBox="1"/>
          <p:nvPr/>
        </p:nvSpPr>
        <p:spPr>
          <a:xfrm>
            <a:off x="1735180" y="4428593"/>
            <a:ext cx="6329665" cy="369332"/>
          </a:xfrm>
          <a:prstGeom prst="rect">
            <a:avLst/>
          </a:prstGeom>
          <a:noFill/>
        </p:spPr>
        <p:txBody>
          <a:bodyPr wrap="square" rtlCol="0">
            <a:spAutoFit/>
          </a:bodyPr>
          <a:lstStyle/>
          <a:p>
            <a:r>
              <a:rPr lang="zh-CN" altLang="en-US" dirty="0"/>
              <a:t>汇报人：庞皓阳，李燈杰，高依萌、刘硕、崔酉至、党迎旭</a:t>
            </a:r>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分词发展和未来方向</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1.4</a:t>
              </a:r>
              <a:endParaRPr lang="en-US" altLang="zh-CN" sz="2400" b="1" dirty="0"/>
            </a:p>
          </p:txBody>
        </p:sp>
      </p:gr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214629"/>
            <a:ext cx="9144000" cy="242874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分词发展和未来方向</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1.4</a:t>
              </a:r>
              <a:endParaRPr lang="en-US" altLang="zh-CN" sz="2400" b="1" dirty="0"/>
            </a:p>
          </p:txBody>
        </p:sp>
      </p:gr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2396" y="746879"/>
            <a:ext cx="8075488" cy="561989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分词发展和未来方向</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1.4</a:t>
              </a:r>
              <a:endParaRPr lang="en-US" altLang="zh-CN" sz="2400" b="1" dirty="0"/>
            </a:p>
          </p:txBody>
        </p:sp>
      </p:gr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442119"/>
            <a:ext cx="9144000" cy="39737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理想的分词系统</a:t>
              </a:r>
              <a:endParaRPr lang="zh-CN" altLang="en-US" sz="2400" b="1" dirty="0">
                <a:solidFill>
                  <a:srgbClr val="0070C0"/>
                </a:solidFill>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1.5</a:t>
              </a:r>
              <a:endParaRPr lang="en-US" altLang="zh-CN" sz="2400" b="1" dirty="0"/>
            </a:p>
          </p:txBody>
        </p:sp>
      </p:grpSp>
      <p:sp>
        <p:nvSpPr>
          <p:cNvPr id="2" name="矩形 1"/>
          <p:cNvSpPr/>
          <p:nvPr/>
        </p:nvSpPr>
        <p:spPr>
          <a:xfrm>
            <a:off x="977720" y="2009151"/>
            <a:ext cx="6262097" cy="1815882"/>
          </a:xfrm>
          <a:prstGeom prst="rect">
            <a:avLst/>
          </a:prstGeom>
        </p:spPr>
        <p:txBody>
          <a:bodyPr wrap="square">
            <a:spAutoFit/>
          </a:bodyPr>
          <a:lstStyle/>
          <a:p>
            <a:pPr marL="285750" indent="-285750">
              <a:buFont typeface="Wingdings" panose="05000000000000000000" pitchFamily="2" charset="2"/>
              <a:buChar char="Ø"/>
            </a:pPr>
            <a:r>
              <a:rPr lang="zh-CN" altLang="en-US" sz="2800" dirty="0"/>
              <a:t>新词自动识别</a:t>
            </a:r>
            <a:endParaRPr lang="en-US" altLang="zh-CN" sz="2800" dirty="0"/>
          </a:p>
          <a:p>
            <a:pPr marL="285750" indent="-285750">
              <a:buFont typeface="Wingdings" panose="05000000000000000000" pitchFamily="2" charset="2"/>
              <a:buChar char="Ø"/>
            </a:pPr>
            <a:r>
              <a:rPr lang="zh-CN" altLang="en-US" sz="2800" dirty="0"/>
              <a:t>词性输出</a:t>
            </a:r>
            <a:r>
              <a:rPr lang="en-US" altLang="zh-CN" sz="2800" dirty="0"/>
              <a:t>+</a:t>
            </a:r>
            <a:r>
              <a:rPr lang="zh-CN" altLang="en-US" sz="2800" dirty="0"/>
              <a:t>动态词性输出 </a:t>
            </a:r>
            <a:endParaRPr lang="en-US" altLang="zh-CN" sz="2800" dirty="0"/>
          </a:p>
          <a:p>
            <a:pPr marL="285750" indent="-285750">
              <a:buFont typeface="Wingdings" panose="05000000000000000000" pitchFamily="2" charset="2"/>
              <a:buChar char="Ø"/>
            </a:pPr>
            <a:r>
              <a:rPr lang="zh-CN" altLang="en-US" sz="2800" dirty="0"/>
              <a:t>智能歧义解决 </a:t>
            </a:r>
            <a:endParaRPr lang="en-US" altLang="zh-CN" sz="2800" dirty="0"/>
          </a:p>
          <a:p>
            <a:pPr marL="285750" indent="-285750">
              <a:buFont typeface="Wingdings" panose="05000000000000000000" pitchFamily="2" charset="2"/>
              <a:buChar char="Ø"/>
            </a:pPr>
            <a:r>
              <a:rPr lang="zh-CN" altLang="en-US" sz="2800" dirty="0"/>
              <a:t>数词量词优化</a:t>
            </a:r>
            <a:endParaRPr lang="en-US" altLang="zh-CN"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366135" y="3390900"/>
            <a:ext cx="4313555" cy="36000"/>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TextBox 2"/>
          <p:cNvSpPr txBox="1"/>
          <p:nvPr/>
        </p:nvSpPr>
        <p:spPr>
          <a:xfrm>
            <a:off x="3422650" y="2449195"/>
            <a:ext cx="5067935" cy="707886"/>
          </a:xfrm>
          <a:prstGeom prst="rect">
            <a:avLst/>
          </a:prstGeom>
          <a:noFill/>
        </p:spPr>
        <p:txBody>
          <a:bodyPr wrap="square" rtlCol="0">
            <a:spAutoFit/>
          </a:bodyPr>
          <a:lstStyle/>
          <a:p>
            <a:pPr algn="l"/>
            <a:r>
              <a:rPr lang="zh-CN" altLang="en-US" sz="4000" b="1" dirty="0">
                <a:solidFill>
                  <a:srgbClr val="0070C0"/>
                </a:solidFill>
                <a:sym typeface="+mn-lt"/>
              </a:rPr>
              <a:t>机械匹配分词</a:t>
            </a:r>
            <a:endParaRPr lang="zh-CN" altLang="en-US" sz="4000" b="1" dirty="0">
              <a:solidFill>
                <a:srgbClr val="0070C0"/>
              </a:solidFill>
              <a:sym typeface="+mn-lt"/>
            </a:endParaRPr>
          </a:p>
        </p:txBody>
      </p:sp>
      <p:sp>
        <p:nvSpPr>
          <p:cNvPr id="2" name="文本框 1"/>
          <p:cNvSpPr txBox="1"/>
          <p:nvPr/>
        </p:nvSpPr>
        <p:spPr>
          <a:xfrm>
            <a:off x="1350010" y="2091690"/>
            <a:ext cx="2226310" cy="1445260"/>
          </a:xfrm>
          <a:prstGeom prst="rect">
            <a:avLst/>
          </a:prstGeom>
          <a:noFill/>
        </p:spPr>
        <p:txBody>
          <a:bodyPr wrap="square" rtlCol="0">
            <a:spAutoFit/>
          </a:bodyPr>
          <a:lstStyle/>
          <a:p>
            <a:r>
              <a:rPr lang="en-US" altLang="zh-CN" sz="8800" b="1" dirty="0">
                <a:solidFill>
                  <a:srgbClr val="0070C0"/>
                </a:solidFill>
              </a:rPr>
              <a:t>02</a:t>
            </a:r>
            <a:endParaRPr lang="en-US" altLang="zh-CN" sz="8800" b="1" dirty="0">
              <a:solidFill>
                <a:srgbClr val="0070C0"/>
              </a:solidFill>
            </a:endParaRPr>
          </a:p>
        </p:txBody>
      </p:sp>
      <p:sp>
        <p:nvSpPr>
          <p:cNvPr id="8" name="矩形 7"/>
          <p:cNvSpPr/>
          <p:nvPr/>
        </p:nvSpPr>
        <p:spPr>
          <a:xfrm rot="5400000">
            <a:off x="2233295" y="2907665"/>
            <a:ext cx="1503045" cy="95250"/>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5856270" y="3536950"/>
            <a:ext cx="1823420" cy="369332"/>
          </a:xfrm>
          <a:prstGeom prst="rect">
            <a:avLst/>
          </a:prstGeom>
          <a:noFill/>
        </p:spPr>
        <p:txBody>
          <a:bodyPr wrap="square" rtlCol="0">
            <a:spAutoFit/>
          </a:bodyPr>
          <a:lstStyle/>
          <a:p>
            <a:r>
              <a:rPr lang="zh-CN" altLang="en-US" dirty="0"/>
              <a:t>汇报人：李燈杰</a:t>
            </a:r>
            <a:endParaRPr lang="zh-CN"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85476" y="2031587"/>
            <a:ext cx="6970651" cy="461665"/>
          </a:xfrm>
          <a:prstGeom prst="rect">
            <a:avLst/>
          </a:prstGeom>
          <a:noFill/>
        </p:spPr>
        <p:txBody>
          <a:bodyPr wrap="square" rtlCol="0" anchor="t">
            <a:spAutoFit/>
          </a:bodyPr>
          <a:lstStyle/>
          <a:p>
            <a:r>
              <a:rPr lang="zh-CN" altLang="en-US" sz="2400" b="1" dirty="0"/>
              <a:t>机械匹配方法：</a:t>
            </a:r>
            <a:r>
              <a:rPr lang="zh-CN" altLang="en-US" sz="2400" dirty="0"/>
              <a:t>在待分析句子中根据词典寻找词语</a:t>
            </a:r>
            <a:endParaRPr lang="zh-CN" altLang="en-US" sz="2400" b="1" dirty="0"/>
          </a:p>
        </p:txBody>
      </p:sp>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机械匹配算法简介</a:t>
              </a:r>
              <a:endParaRPr lang="zh-CN" altLang="en-US" sz="2400" b="1" dirty="0">
                <a:solidFill>
                  <a:schemeClr val="tx1"/>
                </a:solidFill>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2.1</a:t>
              </a:r>
              <a:endParaRPr lang="en-US" altLang="zh-CN" sz="2400" b="1" dirty="0"/>
            </a:p>
          </p:txBody>
        </p:sp>
      </p:grpSp>
      <p:sp>
        <p:nvSpPr>
          <p:cNvPr id="2" name="文本框 1"/>
          <p:cNvSpPr txBox="1"/>
          <p:nvPr/>
        </p:nvSpPr>
        <p:spPr>
          <a:xfrm>
            <a:off x="1184274" y="3576006"/>
            <a:ext cx="1625600" cy="369332"/>
          </a:xfrm>
          <a:prstGeom prst="rect">
            <a:avLst/>
          </a:prstGeom>
          <a:solidFill>
            <a:schemeClr val="accent1">
              <a:alpha val="65000"/>
            </a:schemeClr>
          </a:solidFill>
          <a:ln w="19050">
            <a:solidFill>
              <a:schemeClr val="bg1">
                <a:lumMod val="65000"/>
              </a:schemeClr>
            </a:solidFill>
          </a:ln>
        </p:spPr>
        <p:txBody>
          <a:bodyPr wrap="square" rtlCol="0">
            <a:spAutoFit/>
          </a:bodyPr>
          <a:lstStyle/>
          <a:p>
            <a:pPr algn="ctr"/>
            <a:r>
              <a:rPr lang="zh-CN" altLang="en-US" dirty="0"/>
              <a:t>待分析字符串</a:t>
            </a:r>
            <a:endParaRPr lang="zh-CN" altLang="en-US" dirty="0"/>
          </a:p>
        </p:txBody>
      </p:sp>
      <p:sp>
        <p:nvSpPr>
          <p:cNvPr id="9" name="文本框 8"/>
          <p:cNvSpPr txBox="1"/>
          <p:nvPr/>
        </p:nvSpPr>
        <p:spPr>
          <a:xfrm>
            <a:off x="6430528" y="3576006"/>
            <a:ext cx="1625600" cy="369332"/>
          </a:xfrm>
          <a:prstGeom prst="rect">
            <a:avLst/>
          </a:prstGeom>
          <a:solidFill>
            <a:schemeClr val="accent1">
              <a:alpha val="65000"/>
            </a:schemeClr>
          </a:solidFill>
          <a:ln w="19050">
            <a:solidFill>
              <a:schemeClr val="bg1">
                <a:lumMod val="65000"/>
              </a:schemeClr>
            </a:solidFill>
          </a:ln>
        </p:spPr>
        <p:txBody>
          <a:bodyPr wrap="square" rtlCol="0">
            <a:spAutoFit/>
          </a:bodyPr>
          <a:lstStyle/>
          <a:p>
            <a:pPr algn="ctr"/>
            <a:r>
              <a:rPr lang="zh-CN" altLang="en-US" dirty="0"/>
              <a:t>识别分词结果</a:t>
            </a:r>
            <a:endParaRPr lang="zh-CN" altLang="en-US" dirty="0"/>
          </a:p>
        </p:txBody>
      </p:sp>
      <p:sp>
        <p:nvSpPr>
          <p:cNvPr id="10" name="文本框 9"/>
          <p:cNvSpPr txBox="1"/>
          <p:nvPr/>
        </p:nvSpPr>
        <p:spPr>
          <a:xfrm>
            <a:off x="3461037" y="3299007"/>
            <a:ext cx="1625600" cy="923330"/>
          </a:xfrm>
          <a:prstGeom prst="rect">
            <a:avLst/>
          </a:prstGeom>
          <a:solidFill>
            <a:schemeClr val="accent1">
              <a:alpha val="65000"/>
            </a:schemeClr>
          </a:solidFill>
          <a:ln w="19050">
            <a:solidFill>
              <a:schemeClr val="bg1">
                <a:lumMod val="65000"/>
              </a:schemeClr>
            </a:solidFill>
          </a:ln>
        </p:spPr>
        <p:txBody>
          <a:bodyPr wrap="square" rtlCol="0">
            <a:spAutoFit/>
          </a:bodyPr>
          <a:lstStyle/>
          <a:p>
            <a:pPr algn="ctr"/>
            <a:endParaRPr lang="en-US" altLang="zh-CN" dirty="0"/>
          </a:p>
          <a:p>
            <a:pPr algn="ctr"/>
            <a:r>
              <a:rPr lang="zh-CN" altLang="en-US" dirty="0"/>
              <a:t>机器词典</a:t>
            </a:r>
            <a:endParaRPr lang="en-US" altLang="zh-CN" dirty="0"/>
          </a:p>
          <a:p>
            <a:pPr algn="ctr"/>
            <a:endParaRPr lang="zh-CN" altLang="en-US" dirty="0"/>
          </a:p>
        </p:txBody>
      </p:sp>
      <p:cxnSp>
        <p:nvCxnSpPr>
          <p:cNvPr id="5" name="直接箭头连接符 4"/>
          <p:cNvCxnSpPr>
            <a:stCxn id="2" idx="3"/>
            <a:endCxn id="10" idx="1"/>
          </p:cNvCxnSpPr>
          <p:nvPr/>
        </p:nvCxnSpPr>
        <p:spPr>
          <a:xfrm>
            <a:off x="2809874" y="3760672"/>
            <a:ext cx="65116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809873" y="3426227"/>
            <a:ext cx="647880" cy="369332"/>
          </a:xfrm>
          <a:prstGeom prst="rect">
            <a:avLst/>
          </a:prstGeom>
          <a:noFill/>
        </p:spPr>
        <p:txBody>
          <a:bodyPr wrap="square" rtlCol="0" anchor="t">
            <a:spAutoFit/>
          </a:bodyPr>
          <a:lstStyle/>
          <a:p>
            <a:r>
              <a:rPr lang="zh-CN" altLang="en-US" dirty="0"/>
              <a:t>匹配</a:t>
            </a:r>
            <a:endParaRPr lang="zh-CN" altLang="en-US" dirty="0"/>
          </a:p>
        </p:txBody>
      </p:sp>
      <p:cxnSp>
        <p:nvCxnSpPr>
          <p:cNvPr id="14" name="直接箭头连接符 13"/>
          <p:cNvCxnSpPr>
            <a:stCxn id="10" idx="3"/>
            <a:endCxn id="9" idx="1"/>
          </p:cNvCxnSpPr>
          <p:nvPr/>
        </p:nvCxnSpPr>
        <p:spPr>
          <a:xfrm>
            <a:off x="5086637" y="3760672"/>
            <a:ext cx="134389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5177701" y="3373898"/>
            <a:ext cx="1161763" cy="369332"/>
          </a:xfrm>
          <a:prstGeom prst="rect">
            <a:avLst/>
          </a:prstGeom>
          <a:noFill/>
        </p:spPr>
        <p:txBody>
          <a:bodyPr wrap="square" rtlCol="0" anchor="t">
            <a:spAutoFit/>
          </a:bodyPr>
          <a:lstStyle/>
          <a:p>
            <a:pPr algn="ctr"/>
            <a:r>
              <a:rPr lang="zh-CN" altLang="en-US" dirty="0"/>
              <a:t>匹配成功</a:t>
            </a: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常用机械匹配算法</a:t>
              </a:r>
              <a:endParaRPr kumimoji="0" lang="zh-CN" altLang="en-US" sz="2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Calibri" panose="020F0502020204030204"/>
                  <a:ea typeface="微软雅黑" panose="020B0503020204020204" pitchFamily="34" charset="-122"/>
                </a:rPr>
                <a:t>2</a:t>
              </a: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rPr>
                <a:t>.2</a:t>
              </a: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8" name="文本框 7"/>
          <p:cNvSpPr txBox="1"/>
          <p:nvPr/>
        </p:nvSpPr>
        <p:spPr>
          <a:xfrm>
            <a:off x="1184274" y="1795940"/>
            <a:ext cx="6757670" cy="2243050"/>
          </a:xfrm>
          <a:prstGeom prst="rect">
            <a:avLst/>
          </a:prstGeom>
          <a:noFill/>
        </p:spPr>
        <p:txBody>
          <a:bodyPr wrap="square" rtlCol="0" anchor="t">
            <a:spAutoFit/>
          </a:bodyPr>
          <a:lstStyle/>
          <a:p>
            <a:pPr>
              <a:lnSpc>
                <a:spcPct val="150000"/>
              </a:lnSpc>
            </a:pPr>
            <a:r>
              <a:rPr lang="en-US" altLang="zh-CN" sz="2400" dirty="0">
                <a:latin typeface="+mn-ea"/>
              </a:rPr>
              <a:t>1</a:t>
            </a:r>
            <a:r>
              <a:rPr lang="zh-CN" altLang="en-US" sz="2400" dirty="0">
                <a:latin typeface="+mn-ea"/>
              </a:rPr>
              <a:t>）</a:t>
            </a:r>
            <a:r>
              <a:rPr lang="zh-CN" altLang="en-US" sz="2400" dirty="0">
                <a:solidFill>
                  <a:schemeClr val="accent1">
                    <a:lumMod val="75000"/>
                  </a:schemeClr>
                </a:solidFill>
                <a:latin typeface="+mn-ea"/>
              </a:rPr>
              <a:t>正向</a:t>
            </a:r>
            <a:r>
              <a:rPr lang="zh-CN" altLang="en-US" sz="2400" dirty="0">
                <a:latin typeface="+mn-ea"/>
              </a:rPr>
              <a:t>最大匹配法</a:t>
            </a:r>
            <a:r>
              <a:rPr lang="en-US" altLang="zh-CN" sz="2400" dirty="0">
                <a:solidFill>
                  <a:schemeClr val="accent1">
                    <a:lumMod val="75000"/>
                  </a:schemeClr>
                </a:solidFill>
                <a:latin typeface="+mn-ea"/>
              </a:rPr>
              <a:t>FMM</a:t>
            </a:r>
            <a:r>
              <a:rPr lang="zh-CN" altLang="en-US" sz="2400" dirty="0">
                <a:latin typeface="+mn-ea"/>
              </a:rPr>
              <a:t>（</a:t>
            </a:r>
            <a:r>
              <a:rPr lang="zh-CN" altLang="en-US" sz="2400" dirty="0">
                <a:solidFill>
                  <a:schemeClr val="accent1">
                    <a:lumMod val="75000"/>
                  </a:schemeClr>
                </a:solidFill>
                <a:latin typeface="+mn-ea"/>
              </a:rPr>
              <a:t>由左到右</a:t>
            </a:r>
            <a:r>
              <a:rPr lang="zh-CN" altLang="en-US" sz="2400" dirty="0">
                <a:latin typeface="+mn-ea"/>
              </a:rPr>
              <a:t>的方向）</a:t>
            </a:r>
            <a:endParaRPr lang="zh-CN" altLang="en-US" sz="2400" dirty="0">
              <a:latin typeface="+mn-ea"/>
            </a:endParaRPr>
          </a:p>
          <a:p>
            <a:pPr>
              <a:lnSpc>
                <a:spcPct val="150000"/>
              </a:lnSpc>
            </a:pPr>
            <a:r>
              <a:rPr lang="en-US" altLang="zh-CN" sz="2400" dirty="0">
                <a:latin typeface="+mn-ea"/>
              </a:rPr>
              <a:t>2</a:t>
            </a:r>
            <a:r>
              <a:rPr lang="zh-CN" altLang="en-US" sz="2400" dirty="0">
                <a:latin typeface="+mn-ea"/>
              </a:rPr>
              <a:t>）</a:t>
            </a:r>
            <a:r>
              <a:rPr lang="zh-CN" altLang="en-US" sz="2400" dirty="0">
                <a:solidFill>
                  <a:schemeClr val="accent1">
                    <a:lumMod val="75000"/>
                  </a:schemeClr>
                </a:solidFill>
                <a:latin typeface="+mn-ea"/>
              </a:rPr>
              <a:t>逆向</a:t>
            </a:r>
            <a:r>
              <a:rPr lang="zh-CN" altLang="en-US" sz="2400" dirty="0">
                <a:latin typeface="+mn-ea"/>
              </a:rPr>
              <a:t>最大匹配法</a:t>
            </a:r>
            <a:r>
              <a:rPr lang="en-US" altLang="zh-CN" sz="2400" dirty="0">
                <a:solidFill>
                  <a:schemeClr val="accent1">
                    <a:lumMod val="75000"/>
                  </a:schemeClr>
                </a:solidFill>
                <a:latin typeface="+mn-ea"/>
              </a:rPr>
              <a:t>RMM</a:t>
            </a:r>
            <a:r>
              <a:rPr lang="zh-CN" altLang="en-US" sz="2400" dirty="0">
                <a:latin typeface="+mn-ea"/>
              </a:rPr>
              <a:t>（</a:t>
            </a:r>
            <a:r>
              <a:rPr lang="zh-CN" altLang="en-US" sz="2400" dirty="0">
                <a:solidFill>
                  <a:schemeClr val="accent1">
                    <a:lumMod val="75000"/>
                  </a:schemeClr>
                </a:solidFill>
                <a:latin typeface="+mn-ea"/>
              </a:rPr>
              <a:t>由右到左</a:t>
            </a:r>
            <a:r>
              <a:rPr lang="zh-CN" altLang="en-US" sz="2400" dirty="0">
                <a:latin typeface="+mn-ea"/>
              </a:rPr>
              <a:t>的方向）</a:t>
            </a:r>
            <a:endParaRPr lang="zh-CN" altLang="en-US" sz="2400" dirty="0">
              <a:latin typeface="+mn-ea"/>
            </a:endParaRPr>
          </a:p>
          <a:p>
            <a:pPr>
              <a:lnSpc>
                <a:spcPct val="150000"/>
              </a:lnSpc>
            </a:pPr>
            <a:r>
              <a:rPr lang="en-US" altLang="zh-CN" sz="2400" dirty="0">
                <a:latin typeface="+mn-ea"/>
              </a:rPr>
              <a:t>3</a:t>
            </a:r>
            <a:r>
              <a:rPr lang="zh-CN" altLang="en-US" sz="2400" dirty="0">
                <a:latin typeface="+mn-ea"/>
              </a:rPr>
              <a:t>）</a:t>
            </a:r>
            <a:r>
              <a:rPr lang="zh-CN" altLang="en-US" sz="2400" dirty="0">
                <a:solidFill>
                  <a:schemeClr val="accent1">
                    <a:lumMod val="75000"/>
                  </a:schemeClr>
                </a:solidFill>
                <a:latin typeface="+mn-ea"/>
              </a:rPr>
              <a:t>双向</a:t>
            </a:r>
            <a:r>
              <a:rPr lang="zh-CN" altLang="en-US" sz="2400" dirty="0">
                <a:latin typeface="+mn-ea"/>
              </a:rPr>
              <a:t>扫描算法（</a:t>
            </a:r>
            <a:r>
              <a:rPr lang="en-US" altLang="zh-CN" sz="2400" dirty="0">
                <a:solidFill>
                  <a:schemeClr val="accent1">
                    <a:lumMod val="75000"/>
                  </a:schemeClr>
                </a:solidFill>
                <a:latin typeface="+mn-ea"/>
              </a:rPr>
              <a:t>FMM+RMM</a:t>
            </a:r>
            <a:r>
              <a:rPr lang="zh-CN" altLang="en-US" sz="2400" dirty="0">
                <a:latin typeface="+mn-ea"/>
              </a:rPr>
              <a:t>）</a:t>
            </a:r>
            <a:endParaRPr lang="en-US" altLang="zh-CN" sz="2400" dirty="0">
              <a:latin typeface="+mn-ea"/>
            </a:endParaRPr>
          </a:p>
          <a:p>
            <a:pPr>
              <a:lnSpc>
                <a:spcPct val="150000"/>
              </a:lnSpc>
            </a:pPr>
            <a:r>
              <a:rPr lang="en-US" altLang="zh-CN" sz="2400" dirty="0">
                <a:latin typeface="+mn-ea"/>
              </a:rPr>
              <a:t>4</a:t>
            </a:r>
            <a:r>
              <a:rPr lang="zh-CN" altLang="en-US" sz="2400" dirty="0">
                <a:latin typeface="+mn-ea"/>
              </a:rPr>
              <a:t>）最短路径算法（</a:t>
            </a:r>
            <a:r>
              <a:rPr lang="en-US" altLang="zh-CN" sz="2400" dirty="0" err="1">
                <a:solidFill>
                  <a:schemeClr val="accent1">
                    <a:lumMod val="75000"/>
                  </a:schemeClr>
                </a:solidFill>
                <a:latin typeface="+mn-ea"/>
              </a:rPr>
              <a:t>Dijkstra</a:t>
            </a:r>
            <a:r>
              <a:rPr lang="zh-CN" altLang="en-US" sz="2400" dirty="0">
                <a:latin typeface="+mn-ea"/>
              </a:rPr>
              <a:t>）</a:t>
            </a:r>
            <a:endParaRPr lang="zh-CN" altLang="en-US" sz="2400" dirty="0">
              <a:latin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76587" y="1616364"/>
            <a:ext cx="424873" cy="369332"/>
          </a:xfrm>
          <a:prstGeom prst="rect">
            <a:avLst/>
          </a:prstGeom>
          <a:noFill/>
          <a:ln w="19050">
            <a:solidFill>
              <a:schemeClr val="tx1"/>
            </a:solidFill>
          </a:ln>
        </p:spPr>
        <p:txBody>
          <a:bodyPr wrap="square" rtlCol="0">
            <a:spAutoFit/>
          </a:bodyPr>
          <a:lstStyle/>
          <a:p>
            <a:pPr algn="ctr"/>
            <a:r>
              <a:rPr lang="zh-CN" altLang="en-US" dirty="0"/>
              <a:t>研</a:t>
            </a:r>
            <a:endParaRPr lang="zh-CN" altLang="en-US" dirty="0"/>
          </a:p>
        </p:txBody>
      </p:sp>
      <p:sp>
        <p:nvSpPr>
          <p:cNvPr id="9" name="文本框 8"/>
          <p:cNvSpPr txBox="1"/>
          <p:nvPr/>
        </p:nvSpPr>
        <p:spPr>
          <a:xfrm>
            <a:off x="1676951" y="1616364"/>
            <a:ext cx="424873" cy="369332"/>
          </a:xfrm>
          <a:prstGeom prst="rect">
            <a:avLst/>
          </a:prstGeom>
          <a:noFill/>
          <a:ln w="19050">
            <a:solidFill>
              <a:schemeClr val="tx1"/>
            </a:solidFill>
          </a:ln>
        </p:spPr>
        <p:txBody>
          <a:bodyPr wrap="square" rtlCol="0">
            <a:spAutoFit/>
          </a:bodyPr>
          <a:lstStyle/>
          <a:p>
            <a:pPr algn="ctr"/>
            <a:r>
              <a:rPr lang="zh-CN" altLang="en-US" dirty="0"/>
              <a:t>究</a:t>
            </a:r>
            <a:endParaRPr lang="zh-CN" altLang="en-US" dirty="0"/>
          </a:p>
        </p:txBody>
      </p:sp>
      <p:sp>
        <p:nvSpPr>
          <p:cNvPr id="10" name="文本框 9"/>
          <p:cNvSpPr txBox="1"/>
          <p:nvPr/>
        </p:nvSpPr>
        <p:spPr>
          <a:xfrm>
            <a:off x="2258842" y="1616364"/>
            <a:ext cx="424873" cy="369332"/>
          </a:xfrm>
          <a:prstGeom prst="rect">
            <a:avLst/>
          </a:prstGeom>
          <a:noFill/>
          <a:ln w="19050">
            <a:solidFill>
              <a:schemeClr val="tx1"/>
            </a:solidFill>
          </a:ln>
        </p:spPr>
        <p:txBody>
          <a:bodyPr wrap="square" rtlCol="0">
            <a:spAutoFit/>
          </a:bodyPr>
          <a:lstStyle/>
          <a:p>
            <a:pPr algn="ctr"/>
            <a:r>
              <a:rPr lang="zh-CN" altLang="en-US" dirty="0"/>
              <a:t>生</a:t>
            </a:r>
            <a:endParaRPr lang="zh-CN" altLang="en-US" dirty="0"/>
          </a:p>
        </p:txBody>
      </p:sp>
      <p:sp>
        <p:nvSpPr>
          <p:cNvPr id="11" name="文本框 10"/>
          <p:cNvSpPr txBox="1"/>
          <p:nvPr/>
        </p:nvSpPr>
        <p:spPr>
          <a:xfrm>
            <a:off x="2859206" y="1616364"/>
            <a:ext cx="424873" cy="369332"/>
          </a:xfrm>
          <a:prstGeom prst="rect">
            <a:avLst/>
          </a:prstGeom>
          <a:noFill/>
          <a:ln w="19050">
            <a:solidFill>
              <a:schemeClr val="tx1"/>
            </a:solidFill>
          </a:ln>
        </p:spPr>
        <p:txBody>
          <a:bodyPr wrap="square" rtlCol="0">
            <a:spAutoFit/>
          </a:bodyPr>
          <a:lstStyle/>
          <a:p>
            <a:pPr algn="ctr"/>
            <a:r>
              <a:rPr lang="zh-CN" altLang="en-US" dirty="0"/>
              <a:t>命</a:t>
            </a:r>
            <a:endParaRPr lang="zh-CN" altLang="en-US" dirty="0"/>
          </a:p>
        </p:txBody>
      </p:sp>
      <p:sp>
        <p:nvSpPr>
          <p:cNvPr id="12" name="文本框 11"/>
          <p:cNvSpPr txBox="1"/>
          <p:nvPr/>
        </p:nvSpPr>
        <p:spPr>
          <a:xfrm>
            <a:off x="3475440" y="1616364"/>
            <a:ext cx="424873" cy="369332"/>
          </a:xfrm>
          <a:prstGeom prst="rect">
            <a:avLst/>
          </a:prstGeom>
          <a:noFill/>
          <a:ln w="19050">
            <a:solidFill>
              <a:schemeClr val="tx1"/>
            </a:solidFill>
          </a:ln>
        </p:spPr>
        <p:txBody>
          <a:bodyPr wrap="square" rtlCol="0">
            <a:spAutoFit/>
          </a:bodyPr>
          <a:lstStyle/>
          <a:p>
            <a:pPr algn="ctr"/>
            <a:r>
              <a:rPr lang="zh-CN" altLang="en-US" dirty="0"/>
              <a:t>的</a:t>
            </a:r>
            <a:endParaRPr lang="zh-CN" altLang="en-US" dirty="0"/>
          </a:p>
        </p:txBody>
      </p:sp>
      <p:sp>
        <p:nvSpPr>
          <p:cNvPr id="13" name="文本框 12"/>
          <p:cNvSpPr txBox="1"/>
          <p:nvPr/>
        </p:nvSpPr>
        <p:spPr>
          <a:xfrm>
            <a:off x="4057331" y="1616364"/>
            <a:ext cx="424873" cy="369332"/>
          </a:xfrm>
          <a:prstGeom prst="rect">
            <a:avLst/>
          </a:prstGeom>
          <a:noFill/>
          <a:ln w="19050">
            <a:solidFill>
              <a:schemeClr val="tx1"/>
            </a:solidFill>
          </a:ln>
        </p:spPr>
        <p:txBody>
          <a:bodyPr wrap="square" rtlCol="0">
            <a:spAutoFit/>
          </a:bodyPr>
          <a:lstStyle/>
          <a:p>
            <a:pPr algn="ctr"/>
            <a:r>
              <a:rPr lang="zh-CN" altLang="en-US" dirty="0"/>
              <a:t>起</a:t>
            </a:r>
            <a:endParaRPr lang="zh-CN" altLang="en-US" dirty="0"/>
          </a:p>
        </p:txBody>
      </p:sp>
      <p:sp>
        <p:nvSpPr>
          <p:cNvPr id="14" name="文本框 13"/>
          <p:cNvSpPr txBox="1"/>
          <p:nvPr/>
        </p:nvSpPr>
        <p:spPr>
          <a:xfrm>
            <a:off x="4657695" y="1616364"/>
            <a:ext cx="424873" cy="369332"/>
          </a:xfrm>
          <a:prstGeom prst="rect">
            <a:avLst/>
          </a:prstGeom>
          <a:noFill/>
          <a:ln w="19050">
            <a:solidFill>
              <a:schemeClr val="tx1"/>
            </a:solidFill>
          </a:ln>
        </p:spPr>
        <p:txBody>
          <a:bodyPr wrap="square" rtlCol="0">
            <a:spAutoFit/>
          </a:bodyPr>
          <a:lstStyle/>
          <a:p>
            <a:pPr algn="ctr"/>
            <a:r>
              <a:rPr lang="zh-CN" altLang="en-US" dirty="0"/>
              <a:t>源</a:t>
            </a:r>
            <a:endParaRPr lang="zh-CN" altLang="en-US" dirty="0"/>
          </a:p>
        </p:txBody>
      </p:sp>
      <p:sp>
        <p:nvSpPr>
          <p:cNvPr id="36" name="文本框 35"/>
          <p:cNvSpPr txBox="1"/>
          <p:nvPr/>
        </p:nvSpPr>
        <p:spPr>
          <a:xfrm>
            <a:off x="7101471" y="1479017"/>
            <a:ext cx="939542" cy="1477328"/>
          </a:xfrm>
          <a:prstGeom prst="rect">
            <a:avLst/>
          </a:prstGeom>
          <a:solidFill>
            <a:schemeClr val="accent1">
              <a:lumMod val="60000"/>
              <a:lumOff val="40000"/>
            </a:schemeClr>
          </a:solidFill>
          <a:ln w="25400">
            <a:solidFill>
              <a:schemeClr val="tx1"/>
            </a:solidFill>
          </a:ln>
        </p:spPr>
        <p:txBody>
          <a:bodyPr wrap="square" rtlCol="0" anchor="t">
            <a:spAutoFit/>
          </a:bodyPr>
          <a:lstStyle/>
          <a:p>
            <a:r>
              <a:rPr lang="zh-CN" altLang="en-US" b="1" dirty="0"/>
              <a:t>字典：</a:t>
            </a:r>
            <a:endParaRPr lang="en-US" altLang="zh-CN" b="1" dirty="0"/>
          </a:p>
          <a:p>
            <a:r>
              <a:rPr lang="zh-CN" altLang="en-US" dirty="0"/>
              <a:t>研究</a:t>
            </a:r>
            <a:endParaRPr lang="en-US" altLang="zh-CN" dirty="0"/>
          </a:p>
          <a:p>
            <a:r>
              <a:rPr lang="zh-CN" altLang="en-US" dirty="0"/>
              <a:t>研究生</a:t>
            </a:r>
            <a:endParaRPr lang="en-US" altLang="zh-CN" dirty="0"/>
          </a:p>
          <a:p>
            <a:r>
              <a:rPr lang="zh-CN" altLang="en-US" dirty="0"/>
              <a:t>生命</a:t>
            </a:r>
            <a:endParaRPr lang="en-US" altLang="zh-CN" dirty="0"/>
          </a:p>
          <a:p>
            <a:r>
              <a:rPr lang="zh-CN" altLang="en-US" dirty="0"/>
              <a:t>起源</a:t>
            </a:r>
            <a:endParaRPr lang="zh-CN" altLang="en-US" dirty="0"/>
          </a:p>
        </p:txBody>
      </p:sp>
      <p:grpSp>
        <p:nvGrpSpPr>
          <p:cNvPr id="37" name="组合 36"/>
          <p:cNvGrpSpPr/>
          <p:nvPr/>
        </p:nvGrpSpPr>
        <p:grpSpPr>
          <a:xfrm>
            <a:off x="398663" y="196215"/>
            <a:ext cx="8365196" cy="863846"/>
            <a:chOff x="636" y="236"/>
            <a:chExt cx="16159" cy="1630"/>
          </a:xfrm>
        </p:grpSpPr>
        <p:sp>
          <p:nvSpPr>
            <p:cNvPr id="39" name="TextBox 2"/>
            <p:cNvSpPr txBox="1"/>
            <p:nvPr/>
          </p:nvSpPr>
          <p:spPr>
            <a:xfrm>
              <a:off x="2183" y="298"/>
              <a:ext cx="14612" cy="1568"/>
            </a:xfrm>
            <a:prstGeom prst="rect">
              <a:avLst/>
            </a:prstGeom>
            <a:noFill/>
          </p:spPr>
          <p:txBody>
            <a:bodyPr wrap="square" rtlCol="0">
              <a:spAutoFit/>
            </a:bodyPr>
            <a:lstStyle/>
            <a:p>
              <a:r>
                <a:rPr lang="zh-CN" altLang="en-US" sz="2400" b="1" dirty="0">
                  <a:solidFill>
                    <a:srgbClr val="0070C0"/>
                  </a:solidFill>
                  <a:sym typeface="+mn-lt"/>
                </a:rPr>
                <a:t>正向最大匹配算法</a:t>
              </a:r>
              <a:r>
                <a:rPr lang="en-US" altLang="zh-CN" sz="2400" b="1" dirty="0">
                  <a:solidFill>
                    <a:srgbClr val="0070C0"/>
                  </a:solidFill>
                  <a:sym typeface="+mn-lt"/>
                </a:rPr>
                <a:t>FMM</a:t>
              </a:r>
              <a:endParaRPr lang="zh-CN" altLang="en-US" sz="2400" b="1" dirty="0">
                <a:sym typeface="+mn-lt"/>
              </a:endParaRPr>
            </a:p>
            <a:p>
              <a:endParaRPr lang="zh-CN" altLang="en-US" sz="2400" b="1" dirty="0">
                <a:solidFill>
                  <a:srgbClr val="0070C0"/>
                </a:solidFill>
                <a:sym typeface="+mn-lt"/>
              </a:endParaRPr>
            </a:p>
          </p:txBody>
        </p:sp>
        <p:sp>
          <p:nvSpPr>
            <p:cNvPr id="40" name="矩形 39"/>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2.3</a:t>
              </a:r>
              <a:endParaRPr lang="en-US" altLang="zh-CN" sz="2400" b="1" dirty="0"/>
            </a:p>
          </p:txBody>
        </p:sp>
      </p:grpSp>
      <p:sp>
        <p:nvSpPr>
          <p:cNvPr id="41" name="文本框 40"/>
          <p:cNvSpPr txBox="1"/>
          <p:nvPr/>
        </p:nvSpPr>
        <p:spPr>
          <a:xfrm>
            <a:off x="1076587" y="4852629"/>
            <a:ext cx="5750277" cy="461665"/>
          </a:xfrm>
          <a:prstGeom prst="rect">
            <a:avLst/>
          </a:prstGeom>
          <a:noFill/>
        </p:spPr>
        <p:txBody>
          <a:bodyPr wrap="square" rtlCol="0" anchor="t">
            <a:spAutoFit/>
          </a:bodyPr>
          <a:lstStyle/>
          <a:p>
            <a:r>
              <a:rPr lang="zh-CN" altLang="en-US" sz="2400" dirty="0"/>
              <a:t>两个词在词典中</a:t>
            </a:r>
            <a:endParaRPr lang="zh-CN" altLang="en-US" sz="2400" dirty="0"/>
          </a:p>
        </p:txBody>
      </p:sp>
      <p:sp>
        <p:nvSpPr>
          <p:cNvPr id="48" name="文本框 47"/>
          <p:cNvSpPr txBox="1"/>
          <p:nvPr/>
        </p:nvSpPr>
        <p:spPr>
          <a:xfrm>
            <a:off x="1076587" y="2355028"/>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研</a:t>
            </a:r>
            <a:endParaRPr lang="zh-CN" altLang="en-US" dirty="0">
              <a:solidFill>
                <a:srgbClr val="FF0000"/>
              </a:solidFill>
            </a:endParaRPr>
          </a:p>
        </p:txBody>
      </p:sp>
      <p:sp>
        <p:nvSpPr>
          <p:cNvPr id="49" name="文本框 48"/>
          <p:cNvSpPr txBox="1"/>
          <p:nvPr/>
        </p:nvSpPr>
        <p:spPr>
          <a:xfrm>
            <a:off x="1676951" y="2355028"/>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究</a:t>
            </a:r>
            <a:endParaRPr lang="zh-CN" altLang="en-US" dirty="0">
              <a:solidFill>
                <a:srgbClr val="FF0000"/>
              </a:solidFill>
            </a:endParaRPr>
          </a:p>
        </p:txBody>
      </p:sp>
      <p:sp>
        <p:nvSpPr>
          <p:cNvPr id="50" name="文本框 49"/>
          <p:cNvSpPr txBox="1"/>
          <p:nvPr/>
        </p:nvSpPr>
        <p:spPr>
          <a:xfrm>
            <a:off x="2258842" y="2355028"/>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生</a:t>
            </a:r>
            <a:endParaRPr lang="zh-CN" altLang="en-US" dirty="0">
              <a:solidFill>
                <a:srgbClr val="FF0000"/>
              </a:solidFill>
            </a:endParaRPr>
          </a:p>
        </p:txBody>
      </p:sp>
      <p:sp>
        <p:nvSpPr>
          <p:cNvPr id="51" name="文本框 50"/>
          <p:cNvSpPr txBox="1"/>
          <p:nvPr/>
        </p:nvSpPr>
        <p:spPr>
          <a:xfrm>
            <a:off x="3459570" y="2355028"/>
            <a:ext cx="424873" cy="369332"/>
          </a:xfrm>
          <a:prstGeom prst="rect">
            <a:avLst/>
          </a:prstGeom>
          <a:noFill/>
          <a:ln w="19050">
            <a:solidFill>
              <a:schemeClr val="tx1"/>
            </a:solidFill>
          </a:ln>
        </p:spPr>
        <p:txBody>
          <a:bodyPr wrap="square" rtlCol="0">
            <a:spAutoFit/>
          </a:bodyPr>
          <a:lstStyle/>
          <a:p>
            <a:pPr algn="ctr"/>
            <a:r>
              <a:rPr lang="zh-CN" altLang="en-US" dirty="0"/>
              <a:t>命</a:t>
            </a:r>
            <a:endParaRPr lang="zh-CN" altLang="en-US" dirty="0"/>
          </a:p>
        </p:txBody>
      </p:sp>
      <p:sp>
        <p:nvSpPr>
          <p:cNvPr id="52" name="文本框 51"/>
          <p:cNvSpPr txBox="1"/>
          <p:nvPr/>
        </p:nvSpPr>
        <p:spPr>
          <a:xfrm>
            <a:off x="4075804" y="2355028"/>
            <a:ext cx="424873" cy="369332"/>
          </a:xfrm>
          <a:prstGeom prst="rect">
            <a:avLst/>
          </a:prstGeom>
          <a:noFill/>
          <a:ln w="19050">
            <a:solidFill>
              <a:schemeClr val="tx1"/>
            </a:solidFill>
          </a:ln>
        </p:spPr>
        <p:txBody>
          <a:bodyPr wrap="square" rtlCol="0">
            <a:spAutoFit/>
          </a:bodyPr>
          <a:lstStyle/>
          <a:p>
            <a:pPr algn="ctr"/>
            <a:r>
              <a:rPr lang="zh-CN" altLang="en-US" dirty="0"/>
              <a:t>的</a:t>
            </a:r>
            <a:endParaRPr lang="zh-CN" altLang="en-US" dirty="0"/>
          </a:p>
        </p:txBody>
      </p:sp>
      <p:sp>
        <p:nvSpPr>
          <p:cNvPr id="53" name="文本框 52"/>
          <p:cNvSpPr txBox="1"/>
          <p:nvPr/>
        </p:nvSpPr>
        <p:spPr>
          <a:xfrm>
            <a:off x="4657695" y="2355028"/>
            <a:ext cx="424873" cy="369332"/>
          </a:xfrm>
          <a:prstGeom prst="rect">
            <a:avLst/>
          </a:prstGeom>
          <a:noFill/>
          <a:ln w="19050">
            <a:solidFill>
              <a:schemeClr val="tx1"/>
            </a:solidFill>
          </a:ln>
        </p:spPr>
        <p:txBody>
          <a:bodyPr wrap="square" rtlCol="0">
            <a:spAutoFit/>
          </a:bodyPr>
          <a:lstStyle/>
          <a:p>
            <a:pPr algn="ctr"/>
            <a:r>
              <a:rPr lang="zh-CN" altLang="en-US" dirty="0"/>
              <a:t>起</a:t>
            </a:r>
            <a:endParaRPr lang="zh-CN" altLang="en-US" dirty="0"/>
          </a:p>
        </p:txBody>
      </p:sp>
      <p:sp>
        <p:nvSpPr>
          <p:cNvPr id="54" name="文本框 53"/>
          <p:cNvSpPr txBox="1"/>
          <p:nvPr/>
        </p:nvSpPr>
        <p:spPr>
          <a:xfrm>
            <a:off x="5258059" y="2355028"/>
            <a:ext cx="424873" cy="369332"/>
          </a:xfrm>
          <a:prstGeom prst="rect">
            <a:avLst/>
          </a:prstGeom>
          <a:noFill/>
          <a:ln w="19050">
            <a:solidFill>
              <a:schemeClr val="tx1"/>
            </a:solidFill>
          </a:ln>
        </p:spPr>
        <p:txBody>
          <a:bodyPr wrap="square" rtlCol="0">
            <a:spAutoFit/>
          </a:bodyPr>
          <a:lstStyle/>
          <a:p>
            <a:pPr algn="ctr"/>
            <a:r>
              <a:rPr lang="zh-CN" altLang="en-US" dirty="0"/>
              <a:t>源</a:t>
            </a:r>
            <a:endParaRPr lang="zh-CN" altLang="en-US" dirty="0"/>
          </a:p>
        </p:txBody>
      </p:sp>
      <p:sp>
        <p:nvSpPr>
          <p:cNvPr id="55" name="文本框 54"/>
          <p:cNvSpPr txBox="1"/>
          <p:nvPr/>
        </p:nvSpPr>
        <p:spPr>
          <a:xfrm>
            <a:off x="1076587" y="3085269"/>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研</a:t>
            </a:r>
            <a:endParaRPr lang="zh-CN" altLang="en-US" dirty="0">
              <a:solidFill>
                <a:srgbClr val="FF0000"/>
              </a:solidFill>
            </a:endParaRPr>
          </a:p>
        </p:txBody>
      </p:sp>
      <p:sp>
        <p:nvSpPr>
          <p:cNvPr id="56" name="文本框 55"/>
          <p:cNvSpPr txBox="1"/>
          <p:nvPr/>
        </p:nvSpPr>
        <p:spPr>
          <a:xfrm>
            <a:off x="1676951" y="3085269"/>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究</a:t>
            </a:r>
            <a:endParaRPr lang="zh-CN" altLang="en-US" dirty="0">
              <a:solidFill>
                <a:srgbClr val="FF0000"/>
              </a:solidFill>
            </a:endParaRPr>
          </a:p>
        </p:txBody>
      </p:sp>
      <p:sp>
        <p:nvSpPr>
          <p:cNvPr id="57" name="文本框 56"/>
          <p:cNvSpPr txBox="1"/>
          <p:nvPr/>
        </p:nvSpPr>
        <p:spPr>
          <a:xfrm>
            <a:off x="2258842" y="3085269"/>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生</a:t>
            </a:r>
            <a:endParaRPr lang="zh-CN" altLang="en-US" dirty="0">
              <a:solidFill>
                <a:srgbClr val="FF0000"/>
              </a:solidFill>
            </a:endParaRPr>
          </a:p>
        </p:txBody>
      </p:sp>
      <p:sp>
        <p:nvSpPr>
          <p:cNvPr id="58" name="文本框 57"/>
          <p:cNvSpPr txBox="1"/>
          <p:nvPr/>
        </p:nvSpPr>
        <p:spPr>
          <a:xfrm>
            <a:off x="3459570" y="3085269"/>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命</a:t>
            </a:r>
            <a:endParaRPr lang="zh-CN" altLang="en-US" dirty="0">
              <a:solidFill>
                <a:srgbClr val="FF0000"/>
              </a:solidFill>
            </a:endParaRPr>
          </a:p>
        </p:txBody>
      </p:sp>
      <p:sp>
        <p:nvSpPr>
          <p:cNvPr id="59" name="文本框 58"/>
          <p:cNvSpPr txBox="1"/>
          <p:nvPr/>
        </p:nvSpPr>
        <p:spPr>
          <a:xfrm>
            <a:off x="4657695" y="3085269"/>
            <a:ext cx="424873" cy="369332"/>
          </a:xfrm>
          <a:prstGeom prst="rect">
            <a:avLst/>
          </a:prstGeom>
          <a:noFill/>
          <a:ln w="19050">
            <a:solidFill>
              <a:schemeClr val="tx1"/>
            </a:solidFill>
          </a:ln>
        </p:spPr>
        <p:txBody>
          <a:bodyPr wrap="square" rtlCol="0">
            <a:spAutoFit/>
          </a:bodyPr>
          <a:lstStyle/>
          <a:p>
            <a:pPr algn="ctr"/>
            <a:r>
              <a:rPr lang="zh-CN" altLang="en-US" dirty="0"/>
              <a:t>的</a:t>
            </a:r>
            <a:endParaRPr lang="zh-CN" altLang="en-US" dirty="0"/>
          </a:p>
        </p:txBody>
      </p:sp>
      <p:sp>
        <p:nvSpPr>
          <p:cNvPr id="60" name="文本框 59"/>
          <p:cNvSpPr txBox="1"/>
          <p:nvPr/>
        </p:nvSpPr>
        <p:spPr>
          <a:xfrm>
            <a:off x="5239586" y="3085269"/>
            <a:ext cx="424873" cy="369332"/>
          </a:xfrm>
          <a:prstGeom prst="rect">
            <a:avLst/>
          </a:prstGeom>
          <a:noFill/>
          <a:ln w="19050">
            <a:solidFill>
              <a:schemeClr val="tx1"/>
            </a:solidFill>
          </a:ln>
        </p:spPr>
        <p:txBody>
          <a:bodyPr wrap="square" rtlCol="0">
            <a:spAutoFit/>
          </a:bodyPr>
          <a:lstStyle/>
          <a:p>
            <a:pPr algn="ctr"/>
            <a:r>
              <a:rPr lang="zh-CN" altLang="en-US" dirty="0"/>
              <a:t>起</a:t>
            </a:r>
            <a:endParaRPr lang="zh-CN" altLang="en-US" dirty="0"/>
          </a:p>
        </p:txBody>
      </p:sp>
      <p:sp>
        <p:nvSpPr>
          <p:cNvPr id="61" name="文本框 60"/>
          <p:cNvSpPr txBox="1"/>
          <p:nvPr/>
        </p:nvSpPr>
        <p:spPr>
          <a:xfrm>
            <a:off x="5839950" y="3085269"/>
            <a:ext cx="424873" cy="369332"/>
          </a:xfrm>
          <a:prstGeom prst="rect">
            <a:avLst/>
          </a:prstGeom>
          <a:noFill/>
          <a:ln w="19050">
            <a:solidFill>
              <a:schemeClr val="tx1"/>
            </a:solidFill>
          </a:ln>
        </p:spPr>
        <p:txBody>
          <a:bodyPr wrap="square" rtlCol="0">
            <a:spAutoFit/>
          </a:bodyPr>
          <a:lstStyle/>
          <a:p>
            <a:pPr algn="ctr"/>
            <a:r>
              <a:rPr lang="zh-CN" altLang="en-US" dirty="0"/>
              <a:t>源</a:t>
            </a:r>
            <a:endParaRPr lang="zh-CN" altLang="en-US" dirty="0"/>
          </a:p>
        </p:txBody>
      </p:sp>
      <p:sp>
        <p:nvSpPr>
          <p:cNvPr id="62" name="文本框 61"/>
          <p:cNvSpPr txBox="1"/>
          <p:nvPr/>
        </p:nvSpPr>
        <p:spPr>
          <a:xfrm>
            <a:off x="1076587" y="3834661"/>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研</a:t>
            </a:r>
            <a:endParaRPr lang="zh-CN" altLang="en-US" dirty="0">
              <a:solidFill>
                <a:srgbClr val="FF0000"/>
              </a:solidFill>
            </a:endParaRPr>
          </a:p>
        </p:txBody>
      </p:sp>
      <p:sp>
        <p:nvSpPr>
          <p:cNvPr id="63" name="文本框 62"/>
          <p:cNvSpPr txBox="1"/>
          <p:nvPr/>
        </p:nvSpPr>
        <p:spPr>
          <a:xfrm>
            <a:off x="1676951" y="3834661"/>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究</a:t>
            </a:r>
            <a:endParaRPr lang="zh-CN" altLang="en-US" dirty="0">
              <a:solidFill>
                <a:srgbClr val="FF0000"/>
              </a:solidFill>
            </a:endParaRPr>
          </a:p>
        </p:txBody>
      </p:sp>
      <p:sp>
        <p:nvSpPr>
          <p:cNvPr id="64" name="文本框 63"/>
          <p:cNvSpPr txBox="1"/>
          <p:nvPr/>
        </p:nvSpPr>
        <p:spPr>
          <a:xfrm>
            <a:off x="2258842" y="3834661"/>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生</a:t>
            </a:r>
            <a:endParaRPr lang="zh-CN" altLang="en-US" dirty="0">
              <a:solidFill>
                <a:srgbClr val="FF0000"/>
              </a:solidFill>
            </a:endParaRPr>
          </a:p>
        </p:txBody>
      </p:sp>
      <p:sp>
        <p:nvSpPr>
          <p:cNvPr id="65" name="文本框 64"/>
          <p:cNvSpPr txBox="1"/>
          <p:nvPr/>
        </p:nvSpPr>
        <p:spPr>
          <a:xfrm>
            <a:off x="3459570" y="3834661"/>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命</a:t>
            </a:r>
            <a:endParaRPr lang="zh-CN" altLang="en-US" dirty="0">
              <a:solidFill>
                <a:srgbClr val="FF0000"/>
              </a:solidFill>
            </a:endParaRPr>
          </a:p>
        </p:txBody>
      </p:sp>
      <p:sp>
        <p:nvSpPr>
          <p:cNvPr id="66" name="文本框 65"/>
          <p:cNvSpPr txBox="1"/>
          <p:nvPr/>
        </p:nvSpPr>
        <p:spPr>
          <a:xfrm>
            <a:off x="4657695" y="3834661"/>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的</a:t>
            </a:r>
            <a:endParaRPr lang="zh-CN" altLang="en-US" dirty="0">
              <a:solidFill>
                <a:srgbClr val="FF0000"/>
              </a:solidFill>
            </a:endParaRPr>
          </a:p>
        </p:txBody>
      </p:sp>
      <p:sp>
        <p:nvSpPr>
          <p:cNvPr id="67" name="文本框 66"/>
          <p:cNvSpPr txBox="1"/>
          <p:nvPr/>
        </p:nvSpPr>
        <p:spPr>
          <a:xfrm>
            <a:off x="5855820" y="3834661"/>
            <a:ext cx="424873" cy="369332"/>
          </a:xfrm>
          <a:prstGeom prst="rect">
            <a:avLst/>
          </a:prstGeom>
          <a:noFill/>
          <a:ln w="19050">
            <a:solidFill>
              <a:schemeClr val="tx1"/>
            </a:solidFill>
          </a:ln>
        </p:spPr>
        <p:txBody>
          <a:bodyPr wrap="square" rtlCol="0">
            <a:spAutoFit/>
          </a:bodyPr>
          <a:lstStyle/>
          <a:p>
            <a:pPr algn="ctr"/>
            <a:r>
              <a:rPr lang="zh-CN" altLang="en-US" dirty="0"/>
              <a:t>起</a:t>
            </a:r>
            <a:endParaRPr lang="zh-CN" altLang="en-US" dirty="0"/>
          </a:p>
        </p:txBody>
      </p:sp>
      <p:sp>
        <p:nvSpPr>
          <p:cNvPr id="68" name="文本框 67"/>
          <p:cNvSpPr txBox="1"/>
          <p:nvPr/>
        </p:nvSpPr>
        <p:spPr>
          <a:xfrm>
            <a:off x="6456184" y="3834661"/>
            <a:ext cx="424873" cy="369332"/>
          </a:xfrm>
          <a:prstGeom prst="rect">
            <a:avLst/>
          </a:prstGeom>
          <a:noFill/>
          <a:ln w="19050">
            <a:solidFill>
              <a:schemeClr val="tx1"/>
            </a:solidFill>
          </a:ln>
        </p:spPr>
        <p:txBody>
          <a:bodyPr wrap="square" rtlCol="0">
            <a:spAutoFit/>
          </a:bodyPr>
          <a:lstStyle/>
          <a:p>
            <a:pPr algn="ctr"/>
            <a:r>
              <a:rPr lang="zh-CN" altLang="en-US" dirty="0"/>
              <a:t>源</a:t>
            </a:r>
            <a:endParaRPr lang="zh-CN" altLang="en-US" dirty="0"/>
          </a:p>
        </p:txBody>
      </p:sp>
      <p:sp>
        <p:nvSpPr>
          <p:cNvPr id="3" name="右大括号 2"/>
          <p:cNvSpPr/>
          <p:nvPr/>
        </p:nvSpPr>
        <p:spPr>
          <a:xfrm rot="5400000">
            <a:off x="1870395" y="1204822"/>
            <a:ext cx="92615" cy="1752512"/>
          </a:xfrm>
          <a:prstGeom prst="rightBrace">
            <a:avLst>
              <a:gd name="adj1" fmla="val 4491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文本框 3"/>
          <p:cNvSpPr txBox="1"/>
          <p:nvPr/>
        </p:nvSpPr>
        <p:spPr>
          <a:xfrm>
            <a:off x="956829" y="2238016"/>
            <a:ext cx="1922106" cy="369332"/>
          </a:xfrm>
          <a:prstGeom prst="rect">
            <a:avLst/>
          </a:prstGeom>
          <a:noFill/>
        </p:spPr>
        <p:txBody>
          <a:bodyPr wrap="square" rtlCol="0">
            <a:spAutoFit/>
          </a:bodyPr>
          <a:lstStyle/>
          <a:p>
            <a:pPr algn="ctr"/>
            <a:r>
              <a:rPr lang="zh-CN" altLang="en-US" dirty="0"/>
              <a:t>最大匹配长度为</a:t>
            </a:r>
            <a:r>
              <a:rPr lang="en-US" altLang="zh-CN" dirty="0"/>
              <a:t>3</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0" nodeType="clickEffect">
                                  <p:stCondLst>
                                    <p:cond delay="0"/>
                                  </p:stCondLst>
                                  <p:childTnLst>
                                    <p:animClr clrSpc="rgb" dir="cw">
                                      <p:cBhvr override="childStyle">
                                        <p:cTn id="26" dur="500" fill="hold"/>
                                        <p:tgtEl>
                                          <p:spTgt spid="2"/>
                                        </p:tgtEl>
                                        <p:attrNameLst>
                                          <p:attrName>style.color</p:attrName>
                                        </p:attrNameLst>
                                      </p:cBhvr>
                                      <p:to>
                                        <a:srgbClr val="FF0000"/>
                                      </p:to>
                                    </p:animClr>
                                  </p:childTnLst>
                                </p:cTn>
                              </p:par>
                              <p:par>
                                <p:cTn id="27" presetID="3" presetClass="emph" presetSubtype="2" fill="hold" grpId="0" nodeType="withEffect">
                                  <p:stCondLst>
                                    <p:cond delay="0"/>
                                  </p:stCondLst>
                                  <p:childTnLst>
                                    <p:animClr clrSpc="rgb" dir="cw">
                                      <p:cBhvr override="childStyle">
                                        <p:cTn id="28" dur="500" fill="hold"/>
                                        <p:tgtEl>
                                          <p:spTgt spid="9"/>
                                        </p:tgtEl>
                                        <p:attrNameLst>
                                          <p:attrName>style.color</p:attrName>
                                        </p:attrNameLst>
                                      </p:cBhvr>
                                      <p:to>
                                        <a:srgbClr val="FF0000"/>
                                      </p:to>
                                    </p:animClr>
                                  </p:childTnLst>
                                </p:cTn>
                              </p:par>
                              <p:par>
                                <p:cTn id="29" presetID="3" presetClass="emph" presetSubtype="2" fill="hold" grpId="0" nodeType="withEffect">
                                  <p:stCondLst>
                                    <p:cond delay="0"/>
                                  </p:stCondLst>
                                  <p:childTnLst>
                                    <p:animClr clrSpc="rgb" dir="cw">
                                      <p:cBhvr override="childStyle">
                                        <p:cTn id="30" dur="500" fill="hold"/>
                                        <p:tgtEl>
                                          <p:spTgt spid="10"/>
                                        </p:tgtEl>
                                        <p:attrNameLst>
                                          <p:attrName>style.color</p:attrName>
                                        </p:attrNameLst>
                                      </p:cBhvr>
                                      <p:to>
                                        <a:srgbClr val="FF0000"/>
                                      </p:to>
                                    </p:animClr>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54"/>
                                        </p:tgtEl>
                                      </p:cBhvr>
                                    </p:animEffect>
                                    <p:set>
                                      <p:cBhvr>
                                        <p:cTn id="51" dur="1" fill="hold">
                                          <p:stCondLst>
                                            <p:cond delay="499"/>
                                          </p:stCondLst>
                                        </p:cTn>
                                        <p:tgtEl>
                                          <p:spTgt spid="5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xit" presetSubtype="2" fill="hold" grpId="1" nodeType="clickEffect">
                                  <p:stCondLst>
                                    <p:cond delay="0"/>
                                  </p:stCondLst>
                                  <p:childTnLst>
                                    <p:anim calcmode="lin" valueType="num">
                                      <p:cBhvr additive="base">
                                        <p:cTn id="55" dur="500"/>
                                        <p:tgtEl>
                                          <p:spTgt spid="53"/>
                                        </p:tgtEl>
                                        <p:attrNameLst>
                                          <p:attrName>ppt_x</p:attrName>
                                        </p:attrNameLst>
                                      </p:cBhvr>
                                      <p:tavLst>
                                        <p:tav tm="0">
                                          <p:val>
                                            <p:strVal val="ppt_x"/>
                                          </p:val>
                                        </p:tav>
                                        <p:tav tm="100000">
                                          <p:val>
                                            <p:strVal val="1+ppt_w/2"/>
                                          </p:val>
                                        </p:tav>
                                      </p:tavLst>
                                    </p:anim>
                                    <p:anim calcmode="lin" valueType="num">
                                      <p:cBhvr additive="base">
                                        <p:cTn id="56" dur="500"/>
                                        <p:tgtEl>
                                          <p:spTgt spid="53"/>
                                        </p:tgtEl>
                                        <p:attrNameLst>
                                          <p:attrName>ppt_y</p:attrName>
                                        </p:attrNameLst>
                                      </p:cBhvr>
                                      <p:tavLst>
                                        <p:tav tm="0">
                                          <p:val>
                                            <p:strVal val="ppt_y"/>
                                          </p:val>
                                        </p:tav>
                                        <p:tav tm="100000">
                                          <p:val>
                                            <p:strVal val="ppt_y"/>
                                          </p:val>
                                        </p:tav>
                                      </p:tavLst>
                                    </p:anim>
                                    <p:set>
                                      <p:cBhvr>
                                        <p:cTn id="57" dur="1" fill="hold">
                                          <p:stCondLst>
                                            <p:cond delay="499"/>
                                          </p:stCondLst>
                                        </p:cTn>
                                        <p:tgtEl>
                                          <p:spTgt spid="5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xit" presetSubtype="2" fill="hold" grpId="1" nodeType="clickEffect">
                                  <p:stCondLst>
                                    <p:cond delay="0"/>
                                  </p:stCondLst>
                                  <p:childTnLst>
                                    <p:anim calcmode="lin" valueType="num">
                                      <p:cBhvr additive="base">
                                        <p:cTn id="61" dur="500"/>
                                        <p:tgtEl>
                                          <p:spTgt spid="52"/>
                                        </p:tgtEl>
                                        <p:attrNameLst>
                                          <p:attrName>ppt_x</p:attrName>
                                        </p:attrNameLst>
                                      </p:cBhvr>
                                      <p:tavLst>
                                        <p:tav tm="0">
                                          <p:val>
                                            <p:strVal val="ppt_x"/>
                                          </p:val>
                                        </p:tav>
                                        <p:tav tm="100000">
                                          <p:val>
                                            <p:strVal val="1+ppt_w/2"/>
                                          </p:val>
                                        </p:tav>
                                      </p:tavLst>
                                    </p:anim>
                                    <p:anim calcmode="lin" valueType="num">
                                      <p:cBhvr additive="base">
                                        <p:cTn id="62" dur="500"/>
                                        <p:tgtEl>
                                          <p:spTgt spid="52"/>
                                        </p:tgtEl>
                                        <p:attrNameLst>
                                          <p:attrName>ppt_y</p:attrName>
                                        </p:attrNameLst>
                                      </p:cBhvr>
                                      <p:tavLst>
                                        <p:tav tm="0">
                                          <p:val>
                                            <p:strVal val="ppt_y"/>
                                          </p:val>
                                        </p:tav>
                                        <p:tav tm="100000">
                                          <p:val>
                                            <p:strVal val="ppt_y"/>
                                          </p:val>
                                        </p:tav>
                                      </p:tavLst>
                                    </p:anim>
                                    <p:set>
                                      <p:cBhvr>
                                        <p:cTn id="63" dur="1" fill="hold">
                                          <p:stCondLst>
                                            <p:cond delay="499"/>
                                          </p:stCondLst>
                                        </p:cTn>
                                        <p:tgtEl>
                                          <p:spTgt spid="5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3" presetClass="emph" presetSubtype="2" fill="hold" grpId="1" nodeType="clickEffect">
                                  <p:stCondLst>
                                    <p:cond delay="0"/>
                                  </p:stCondLst>
                                  <p:childTnLst>
                                    <p:animClr clrSpc="rgb" dir="cw">
                                      <p:cBhvr override="childStyle">
                                        <p:cTn id="67" dur="500" fill="hold"/>
                                        <p:tgtEl>
                                          <p:spTgt spid="51"/>
                                        </p:tgtEl>
                                        <p:attrNameLst>
                                          <p:attrName>style.color</p:attrName>
                                        </p:attrNameLst>
                                      </p:cBhvr>
                                      <p:to>
                                        <a:srgbClr val="FF0000"/>
                                      </p:to>
                                    </p:animClr>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5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58"/>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59"/>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grpId="1" nodeType="clickEffect">
                                  <p:stCondLst>
                                    <p:cond delay="0"/>
                                  </p:stCondLst>
                                  <p:childTnLst>
                                    <p:anim calcmode="lin" valueType="num">
                                      <p:cBhvr additive="base">
                                        <p:cTn id="87" dur="500"/>
                                        <p:tgtEl>
                                          <p:spTgt spid="61"/>
                                        </p:tgtEl>
                                        <p:attrNameLst>
                                          <p:attrName>ppt_x</p:attrName>
                                        </p:attrNameLst>
                                      </p:cBhvr>
                                      <p:tavLst>
                                        <p:tav tm="0">
                                          <p:val>
                                            <p:strVal val="ppt_x"/>
                                          </p:val>
                                        </p:tav>
                                        <p:tav tm="100000">
                                          <p:val>
                                            <p:strVal val="ppt_x"/>
                                          </p:val>
                                        </p:tav>
                                      </p:tavLst>
                                    </p:anim>
                                    <p:anim calcmode="lin" valueType="num">
                                      <p:cBhvr additive="base">
                                        <p:cTn id="88" dur="500"/>
                                        <p:tgtEl>
                                          <p:spTgt spid="61"/>
                                        </p:tgtEl>
                                        <p:attrNameLst>
                                          <p:attrName>ppt_y</p:attrName>
                                        </p:attrNameLst>
                                      </p:cBhvr>
                                      <p:tavLst>
                                        <p:tav tm="0">
                                          <p:val>
                                            <p:strVal val="ppt_y"/>
                                          </p:val>
                                        </p:tav>
                                        <p:tav tm="100000">
                                          <p:val>
                                            <p:strVal val="1+ppt_h/2"/>
                                          </p:val>
                                        </p:tav>
                                      </p:tavLst>
                                    </p:anim>
                                    <p:set>
                                      <p:cBhvr>
                                        <p:cTn id="89" dur="1" fill="hold">
                                          <p:stCondLst>
                                            <p:cond delay="499"/>
                                          </p:stCondLst>
                                        </p:cTn>
                                        <p:tgtEl>
                                          <p:spTgt spid="61"/>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 presetClass="exit" presetSubtype="4" fill="hold" grpId="1" nodeType="clickEffect">
                                  <p:stCondLst>
                                    <p:cond delay="0"/>
                                  </p:stCondLst>
                                  <p:childTnLst>
                                    <p:anim calcmode="lin" valueType="num">
                                      <p:cBhvr additive="base">
                                        <p:cTn id="93" dur="500"/>
                                        <p:tgtEl>
                                          <p:spTgt spid="60"/>
                                        </p:tgtEl>
                                        <p:attrNameLst>
                                          <p:attrName>ppt_x</p:attrName>
                                        </p:attrNameLst>
                                      </p:cBhvr>
                                      <p:tavLst>
                                        <p:tav tm="0">
                                          <p:val>
                                            <p:strVal val="ppt_x"/>
                                          </p:val>
                                        </p:tav>
                                        <p:tav tm="100000">
                                          <p:val>
                                            <p:strVal val="ppt_x"/>
                                          </p:val>
                                        </p:tav>
                                      </p:tavLst>
                                    </p:anim>
                                    <p:anim calcmode="lin" valueType="num">
                                      <p:cBhvr additive="base">
                                        <p:cTn id="94" dur="500"/>
                                        <p:tgtEl>
                                          <p:spTgt spid="60"/>
                                        </p:tgtEl>
                                        <p:attrNameLst>
                                          <p:attrName>ppt_y</p:attrName>
                                        </p:attrNameLst>
                                      </p:cBhvr>
                                      <p:tavLst>
                                        <p:tav tm="0">
                                          <p:val>
                                            <p:strVal val="ppt_y"/>
                                          </p:val>
                                        </p:tav>
                                        <p:tav tm="100000">
                                          <p:val>
                                            <p:strVal val="1+ppt_h/2"/>
                                          </p:val>
                                        </p:tav>
                                      </p:tavLst>
                                    </p:anim>
                                    <p:set>
                                      <p:cBhvr>
                                        <p:cTn id="95" dur="1" fill="hold">
                                          <p:stCondLst>
                                            <p:cond delay="499"/>
                                          </p:stCondLst>
                                        </p:cTn>
                                        <p:tgtEl>
                                          <p:spTgt spid="6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3" presetClass="emph" presetSubtype="2" fill="hold" grpId="1" nodeType="clickEffect">
                                  <p:stCondLst>
                                    <p:cond delay="0"/>
                                  </p:stCondLst>
                                  <p:childTnLst>
                                    <p:animClr clrSpc="rgb" dir="cw">
                                      <p:cBhvr override="childStyle">
                                        <p:cTn id="99" dur="500" fill="hold"/>
                                        <p:tgtEl>
                                          <p:spTgt spid="59"/>
                                        </p:tgtEl>
                                        <p:attrNameLst>
                                          <p:attrName>style.color</p:attrName>
                                        </p:attrNameLst>
                                      </p:cBhvr>
                                      <p:to>
                                        <a:srgbClr val="FF0000"/>
                                      </p:to>
                                    </p:animClr>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2"/>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63"/>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64"/>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5"/>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66"/>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67"/>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68"/>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3" presetClass="emph" presetSubtype="2" fill="hold" grpId="1" nodeType="clickEffect">
                                  <p:stCondLst>
                                    <p:cond delay="0"/>
                                  </p:stCondLst>
                                  <p:childTnLst>
                                    <p:animClr clrSpc="rgb" dir="cw">
                                      <p:cBhvr override="childStyle">
                                        <p:cTn id="119" dur="500" fill="hold"/>
                                        <p:tgtEl>
                                          <p:spTgt spid="67"/>
                                        </p:tgtEl>
                                        <p:attrNameLst>
                                          <p:attrName>style.color</p:attrName>
                                        </p:attrNameLst>
                                      </p:cBhvr>
                                      <p:to>
                                        <a:srgbClr val="FF0000"/>
                                      </p:to>
                                    </p:animClr>
                                  </p:childTnLst>
                                </p:cTn>
                              </p:par>
                              <p:par>
                                <p:cTn id="120" presetID="3" presetClass="emph" presetSubtype="2" fill="hold" grpId="1" nodeType="withEffect">
                                  <p:stCondLst>
                                    <p:cond delay="0"/>
                                  </p:stCondLst>
                                  <p:childTnLst>
                                    <p:animClr clrSpc="rgb" dir="cw">
                                      <p:cBhvr override="childStyle">
                                        <p:cTn id="121" dur="500" fill="hold"/>
                                        <p:tgtEl>
                                          <p:spTgt spid="68"/>
                                        </p:tgtEl>
                                        <p:attrNameLst>
                                          <p:attrName>style.color</p:attrName>
                                        </p:attrNameLst>
                                      </p:cBhvr>
                                      <p:to>
                                        <a:srgbClr val="FF0000"/>
                                      </p:to>
                                    </p:animClr>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41" grpId="0"/>
      <p:bldP spid="48" grpId="0" animBg="1"/>
      <p:bldP spid="49" grpId="0" animBg="1"/>
      <p:bldP spid="50" grpId="0" animBg="1"/>
      <p:bldP spid="51" grpId="0" animBg="1"/>
      <p:bldP spid="51" grpId="1" animBg="1"/>
      <p:bldP spid="52" grpId="0" animBg="1"/>
      <p:bldP spid="52" grpId="1" animBg="1"/>
      <p:bldP spid="53" grpId="0" animBg="1"/>
      <p:bldP spid="53" grpId="1" animBg="1"/>
      <p:bldP spid="54" grpId="0" animBg="1"/>
      <p:bldP spid="54" grpId="1" animBg="1"/>
      <p:bldP spid="55" grpId="0" animBg="1"/>
      <p:bldP spid="56" grpId="0" animBg="1"/>
      <p:bldP spid="57" grpId="0" animBg="1"/>
      <p:bldP spid="58" grpId="0" animBg="1"/>
      <p:bldP spid="59" grpId="0" animBg="1"/>
      <p:bldP spid="59" grpId="1" animBg="1"/>
      <p:bldP spid="60" grpId="0" animBg="1"/>
      <p:bldP spid="60" grpId="1" animBg="1"/>
      <p:bldP spid="61" grpId="0" animBg="1"/>
      <p:bldP spid="61" grpId="1" animBg="1"/>
      <p:bldP spid="62" grpId="0" animBg="1"/>
      <p:bldP spid="63" grpId="0" animBg="1"/>
      <p:bldP spid="64" grpId="0" animBg="1"/>
      <p:bldP spid="65" grpId="0" animBg="1"/>
      <p:bldP spid="66" grpId="0" animBg="1"/>
      <p:bldP spid="67" grpId="0" animBg="1"/>
      <p:bldP spid="67" grpId="1" animBg="1"/>
      <p:bldP spid="68" grpId="0" animBg="1"/>
      <p:bldP spid="68" grpId="1" animBg="1"/>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13751" y="1616364"/>
            <a:ext cx="424873" cy="369332"/>
          </a:xfrm>
          <a:prstGeom prst="rect">
            <a:avLst/>
          </a:prstGeom>
          <a:noFill/>
          <a:ln w="19050">
            <a:solidFill>
              <a:schemeClr val="tx1"/>
            </a:solidFill>
          </a:ln>
        </p:spPr>
        <p:txBody>
          <a:bodyPr wrap="square" rtlCol="0">
            <a:spAutoFit/>
          </a:bodyPr>
          <a:lstStyle/>
          <a:p>
            <a:pPr algn="ctr"/>
            <a:r>
              <a:rPr lang="zh-CN" altLang="en-US" dirty="0"/>
              <a:t>研</a:t>
            </a:r>
            <a:endParaRPr lang="zh-CN" altLang="en-US" dirty="0"/>
          </a:p>
        </p:txBody>
      </p:sp>
      <p:sp>
        <p:nvSpPr>
          <p:cNvPr id="9" name="文本框 8"/>
          <p:cNvSpPr txBox="1"/>
          <p:nvPr/>
        </p:nvSpPr>
        <p:spPr>
          <a:xfrm>
            <a:off x="4614115" y="1616364"/>
            <a:ext cx="424873" cy="369332"/>
          </a:xfrm>
          <a:prstGeom prst="rect">
            <a:avLst/>
          </a:prstGeom>
          <a:noFill/>
          <a:ln w="19050">
            <a:solidFill>
              <a:schemeClr val="tx1"/>
            </a:solidFill>
          </a:ln>
        </p:spPr>
        <p:txBody>
          <a:bodyPr wrap="square" rtlCol="0">
            <a:spAutoFit/>
          </a:bodyPr>
          <a:lstStyle/>
          <a:p>
            <a:pPr algn="ctr"/>
            <a:r>
              <a:rPr lang="zh-CN" altLang="en-US" dirty="0"/>
              <a:t>究</a:t>
            </a:r>
            <a:endParaRPr lang="zh-CN" altLang="en-US" dirty="0"/>
          </a:p>
        </p:txBody>
      </p:sp>
      <p:sp>
        <p:nvSpPr>
          <p:cNvPr id="10" name="文本框 9"/>
          <p:cNvSpPr txBox="1"/>
          <p:nvPr/>
        </p:nvSpPr>
        <p:spPr>
          <a:xfrm>
            <a:off x="5196006" y="1616364"/>
            <a:ext cx="424873" cy="369332"/>
          </a:xfrm>
          <a:prstGeom prst="rect">
            <a:avLst/>
          </a:prstGeom>
          <a:noFill/>
          <a:ln w="19050">
            <a:solidFill>
              <a:schemeClr val="tx1"/>
            </a:solidFill>
          </a:ln>
        </p:spPr>
        <p:txBody>
          <a:bodyPr wrap="square" rtlCol="0">
            <a:spAutoFit/>
          </a:bodyPr>
          <a:lstStyle/>
          <a:p>
            <a:pPr algn="ctr"/>
            <a:r>
              <a:rPr lang="zh-CN" altLang="en-US" dirty="0"/>
              <a:t>生</a:t>
            </a:r>
            <a:endParaRPr lang="zh-CN" altLang="en-US" dirty="0"/>
          </a:p>
        </p:txBody>
      </p:sp>
      <p:sp>
        <p:nvSpPr>
          <p:cNvPr id="11" name="文本框 10"/>
          <p:cNvSpPr txBox="1"/>
          <p:nvPr/>
        </p:nvSpPr>
        <p:spPr>
          <a:xfrm>
            <a:off x="5796370" y="1616364"/>
            <a:ext cx="424873" cy="369332"/>
          </a:xfrm>
          <a:prstGeom prst="rect">
            <a:avLst/>
          </a:prstGeom>
          <a:noFill/>
          <a:ln w="19050">
            <a:solidFill>
              <a:schemeClr val="tx1"/>
            </a:solidFill>
          </a:ln>
        </p:spPr>
        <p:txBody>
          <a:bodyPr wrap="square" rtlCol="0">
            <a:spAutoFit/>
          </a:bodyPr>
          <a:lstStyle/>
          <a:p>
            <a:pPr algn="ctr"/>
            <a:r>
              <a:rPr lang="zh-CN" altLang="en-US" dirty="0"/>
              <a:t>命</a:t>
            </a:r>
            <a:endParaRPr lang="zh-CN" altLang="en-US" dirty="0"/>
          </a:p>
        </p:txBody>
      </p:sp>
      <p:sp>
        <p:nvSpPr>
          <p:cNvPr id="12" name="文本框 11"/>
          <p:cNvSpPr txBox="1"/>
          <p:nvPr/>
        </p:nvSpPr>
        <p:spPr>
          <a:xfrm>
            <a:off x="6412604" y="1616364"/>
            <a:ext cx="424873" cy="369332"/>
          </a:xfrm>
          <a:prstGeom prst="rect">
            <a:avLst/>
          </a:prstGeom>
          <a:noFill/>
          <a:ln w="19050">
            <a:solidFill>
              <a:schemeClr val="tx1"/>
            </a:solidFill>
          </a:ln>
        </p:spPr>
        <p:txBody>
          <a:bodyPr wrap="square" rtlCol="0">
            <a:spAutoFit/>
          </a:bodyPr>
          <a:lstStyle/>
          <a:p>
            <a:pPr algn="ctr"/>
            <a:r>
              <a:rPr lang="zh-CN" altLang="en-US" dirty="0"/>
              <a:t>的</a:t>
            </a:r>
            <a:endParaRPr lang="zh-CN" altLang="en-US" dirty="0"/>
          </a:p>
        </p:txBody>
      </p:sp>
      <p:sp>
        <p:nvSpPr>
          <p:cNvPr id="13" name="文本框 12"/>
          <p:cNvSpPr txBox="1"/>
          <p:nvPr/>
        </p:nvSpPr>
        <p:spPr>
          <a:xfrm>
            <a:off x="6994495" y="1616364"/>
            <a:ext cx="424873" cy="369332"/>
          </a:xfrm>
          <a:prstGeom prst="rect">
            <a:avLst/>
          </a:prstGeom>
          <a:noFill/>
          <a:ln w="19050">
            <a:solidFill>
              <a:schemeClr val="tx1"/>
            </a:solidFill>
          </a:ln>
        </p:spPr>
        <p:txBody>
          <a:bodyPr wrap="square" rtlCol="0">
            <a:spAutoFit/>
          </a:bodyPr>
          <a:lstStyle/>
          <a:p>
            <a:pPr algn="ctr"/>
            <a:r>
              <a:rPr lang="zh-CN" altLang="en-US" dirty="0"/>
              <a:t>起</a:t>
            </a:r>
            <a:endParaRPr lang="zh-CN" altLang="en-US" dirty="0"/>
          </a:p>
        </p:txBody>
      </p:sp>
      <p:sp>
        <p:nvSpPr>
          <p:cNvPr id="14" name="文本框 13"/>
          <p:cNvSpPr txBox="1"/>
          <p:nvPr/>
        </p:nvSpPr>
        <p:spPr>
          <a:xfrm>
            <a:off x="7594859" y="1616364"/>
            <a:ext cx="424873" cy="369332"/>
          </a:xfrm>
          <a:prstGeom prst="rect">
            <a:avLst/>
          </a:prstGeom>
          <a:noFill/>
          <a:ln w="19050">
            <a:solidFill>
              <a:schemeClr val="tx1"/>
            </a:solidFill>
          </a:ln>
        </p:spPr>
        <p:txBody>
          <a:bodyPr wrap="square" rtlCol="0">
            <a:spAutoFit/>
          </a:bodyPr>
          <a:lstStyle/>
          <a:p>
            <a:pPr algn="ctr"/>
            <a:r>
              <a:rPr lang="zh-CN" altLang="en-US" dirty="0"/>
              <a:t>源</a:t>
            </a:r>
            <a:endParaRPr lang="zh-CN" altLang="en-US" dirty="0"/>
          </a:p>
        </p:txBody>
      </p:sp>
      <p:grpSp>
        <p:nvGrpSpPr>
          <p:cNvPr id="42" name="组合 41"/>
          <p:cNvGrpSpPr/>
          <p:nvPr/>
        </p:nvGrpSpPr>
        <p:grpSpPr>
          <a:xfrm>
            <a:off x="398663" y="196215"/>
            <a:ext cx="8365196" cy="517248"/>
            <a:chOff x="636" y="236"/>
            <a:chExt cx="16159" cy="976"/>
          </a:xfrm>
        </p:grpSpPr>
        <p:sp>
          <p:nvSpPr>
            <p:cNvPr id="44" name="TextBox 2"/>
            <p:cNvSpPr txBox="1"/>
            <p:nvPr/>
          </p:nvSpPr>
          <p:spPr>
            <a:xfrm>
              <a:off x="2183" y="298"/>
              <a:ext cx="14612" cy="871"/>
            </a:xfrm>
            <a:prstGeom prst="rect">
              <a:avLst/>
            </a:prstGeom>
            <a:noFill/>
          </p:spPr>
          <p:txBody>
            <a:bodyPr wrap="square" rtlCol="0">
              <a:spAutoFit/>
            </a:bodyPr>
            <a:lstStyle/>
            <a:p>
              <a:r>
                <a:rPr lang="zh-CN" altLang="en-US" sz="2400" b="1" dirty="0">
                  <a:solidFill>
                    <a:srgbClr val="0070C0"/>
                  </a:solidFill>
                  <a:sym typeface="+mn-lt"/>
                </a:rPr>
                <a:t>逆向最大匹配算法</a:t>
              </a:r>
              <a:r>
                <a:rPr lang="en-US" altLang="zh-CN" sz="2400" b="1" dirty="0">
                  <a:solidFill>
                    <a:srgbClr val="0070C0"/>
                  </a:solidFill>
                  <a:sym typeface="+mn-lt"/>
                </a:rPr>
                <a:t>RMM</a:t>
              </a:r>
              <a:endParaRPr lang="zh-CN" altLang="en-US" sz="2400" b="1" dirty="0">
                <a:sym typeface="+mn-lt"/>
              </a:endParaRPr>
            </a:p>
          </p:txBody>
        </p:sp>
        <p:sp>
          <p:nvSpPr>
            <p:cNvPr id="45" name="矩形 44"/>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2.4</a:t>
              </a:r>
              <a:endParaRPr lang="en-US" altLang="zh-CN" sz="2400" b="1" dirty="0"/>
            </a:p>
          </p:txBody>
        </p:sp>
      </p:grpSp>
      <p:sp>
        <p:nvSpPr>
          <p:cNvPr id="67" name="文本框 66"/>
          <p:cNvSpPr txBox="1"/>
          <p:nvPr/>
        </p:nvSpPr>
        <p:spPr>
          <a:xfrm>
            <a:off x="2269455" y="5008107"/>
            <a:ext cx="5750277" cy="461665"/>
          </a:xfrm>
          <a:prstGeom prst="rect">
            <a:avLst/>
          </a:prstGeom>
          <a:noFill/>
        </p:spPr>
        <p:txBody>
          <a:bodyPr wrap="square" rtlCol="0" anchor="t">
            <a:spAutoFit/>
          </a:bodyPr>
          <a:lstStyle/>
          <a:p>
            <a:pPr algn="r"/>
            <a:r>
              <a:rPr lang="zh-CN" altLang="en-US" sz="2400" dirty="0"/>
              <a:t>三个词在词典中</a:t>
            </a:r>
            <a:endParaRPr lang="zh-CN" altLang="en-US" sz="2400" dirty="0"/>
          </a:p>
        </p:txBody>
      </p:sp>
      <p:sp>
        <p:nvSpPr>
          <p:cNvPr id="68" name="文本框 67"/>
          <p:cNvSpPr txBox="1"/>
          <p:nvPr/>
        </p:nvSpPr>
        <p:spPr>
          <a:xfrm>
            <a:off x="729743" y="1287115"/>
            <a:ext cx="939542" cy="1477328"/>
          </a:xfrm>
          <a:prstGeom prst="rect">
            <a:avLst/>
          </a:prstGeom>
          <a:solidFill>
            <a:schemeClr val="accent1">
              <a:lumMod val="60000"/>
              <a:lumOff val="40000"/>
            </a:schemeClr>
          </a:solidFill>
          <a:ln w="25400">
            <a:solidFill>
              <a:schemeClr val="tx1"/>
            </a:solidFill>
          </a:ln>
        </p:spPr>
        <p:txBody>
          <a:bodyPr wrap="square" rtlCol="0" anchor="t">
            <a:spAutoFit/>
          </a:bodyPr>
          <a:lstStyle/>
          <a:p>
            <a:r>
              <a:rPr lang="zh-CN" altLang="en-US" b="1" dirty="0"/>
              <a:t>字典：</a:t>
            </a:r>
            <a:endParaRPr lang="en-US" altLang="zh-CN" b="1" dirty="0"/>
          </a:p>
          <a:p>
            <a:r>
              <a:rPr lang="zh-CN" altLang="en-US" dirty="0"/>
              <a:t>研究</a:t>
            </a:r>
            <a:endParaRPr lang="en-US" altLang="zh-CN" dirty="0"/>
          </a:p>
          <a:p>
            <a:r>
              <a:rPr lang="zh-CN" altLang="en-US" dirty="0"/>
              <a:t>研究生</a:t>
            </a:r>
            <a:endParaRPr lang="en-US" altLang="zh-CN" dirty="0"/>
          </a:p>
          <a:p>
            <a:r>
              <a:rPr lang="zh-CN" altLang="en-US" dirty="0"/>
              <a:t>生命</a:t>
            </a:r>
            <a:endParaRPr lang="en-US" altLang="zh-CN" dirty="0"/>
          </a:p>
          <a:p>
            <a:r>
              <a:rPr lang="zh-CN" altLang="en-US" dirty="0"/>
              <a:t>起源</a:t>
            </a:r>
            <a:endParaRPr lang="zh-CN" altLang="en-US" dirty="0"/>
          </a:p>
        </p:txBody>
      </p:sp>
      <p:sp>
        <p:nvSpPr>
          <p:cNvPr id="35" name="右大括号 34"/>
          <p:cNvSpPr/>
          <p:nvPr/>
        </p:nvSpPr>
        <p:spPr>
          <a:xfrm rot="5400000">
            <a:off x="7134809" y="1204822"/>
            <a:ext cx="92615" cy="1752512"/>
          </a:xfrm>
          <a:prstGeom prst="rightBrace">
            <a:avLst>
              <a:gd name="adj1" fmla="val 4491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6" name="文本框 35"/>
          <p:cNvSpPr txBox="1"/>
          <p:nvPr/>
        </p:nvSpPr>
        <p:spPr>
          <a:xfrm>
            <a:off x="6221243" y="2238016"/>
            <a:ext cx="1922106" cy="369332"/>
          </a:xfrm>
          <a:prstGeom prst="rect">
            <a:avLst/>
          </a:prstGeom>
          <a:noFill/>
        </p:spPr>
        <p:txBody>
          <a:bodyPr wrap="square" rtlCol="0">
            <a:spAutoFit/>
          </a:bodyPr>
          <a:lstStyle/>
          <a:p>
            <a:pPr algn="ctr"/>
            <a:r>
              <a:rPr lang="zh-CN" altLang="en-US" dirty="0"/>
              <a:t>最大匹配长度为</a:t>
            </a:r>
            <a:r>
              <a:rPr lang="en-US" altLang="zh-CN" dirty="0"/>
              <a:t>3</a:t>
            </a:r>
            <a:endParaRPr lang="zh-CN" altLang="en-US" dirty="0"/>
          </a:p>
        </p:txBody>
      </p:sp>
      <p:sp>
        <p:nvSpPr>
          <p:cNvPr id="70" name="文本框 69"/>
          <p:cNvSpPr txBox="1"/>
          <p:nvPr/>
        </p:nvSpPr>
        <p:spPr>
          <a:xfrm>
            <a:off x="3431860" y="2400784"/>
            <a:ext cx="424873" cy="369332"/>
          </a:xfrm>
          <a:prstGeom prst="rect">
            <a:avLst/>
          </a:prstGeom>
          <a:noFill/>
          <a:ln w="19050">
            <a:solidFill>
              <a:schemeClr val="tx1"/>
            </a:solidFill>
          </a:ln>
        </p:spPr>
        <p:txBody>
          <a:bodyPr wrap="square" rtlCol="0">
            <a:spAutoFit/>
          </a:bodyPr>
          <a:lstStyle/>
          <a:p>
            <a:pPr algn="ctr"/>
            <a:r>
              <a:rPr lang="zh-CN" altLang="en-US" dirty="0"/>
              <a:t>研</a:t>
            </a:r>
            <a:endParaRPr lang="zh-CN" altLang="en-US" dirty="0"/>
          </a:p>
        </p:txBody>
      </p:sp>
      <p:sp>
        <p:nvSpPr>
          <p:cNvPr id="71" name="文本框 70"/>
          <p:cNvSpPr txBox="1"/>
          <p:nvPr/>
        </p:nvSpPr>
        <p:spPr>
          <a:xfrm>
            <a:off x="4032224" y="2400784"/>
            <a:ext cx="424873" cy="369332"/>
          </a:xfrm>
          <a:prstGeom prst="rect">
            <a:avLst/>
          </a:prstGeom>
          <a:noFill/>
          <a:ln w="19050">
            <a:solidFill>
              <a:schemeClr val="tx1"/>
            </a:solidFill>
          </a:ln>
        </p:spPr>
        <p:txBody>
          <a:bodyPr wrap="square" rtlCol="0">
            <a:spAutoFit/>
          </a:bodyPr>
          <a:lstStyle/>
          <a:p>
            <a:pPr algn="ctr"/>
            <a:r>
              <a:rPr lang="zh-CN" altLang="en-US" dirty="0"/>
              <a:t>究</a:t>
            </a:r>
            <a:endParaRPr lang="zh-CN" altLang="en-US" dirty="0"/>
          </a:p>
        </p:txBody>
      </p:sp>
      <p:sp>
        <p:nvSpPr>
          <p:cNvPr id="72" name="文本框 71"/>
          <p:cNvSpPr txBox="1"/>
          <p:nvPr/>
        </p:nvSpPr>
        <p:spPr>
          <a:xfrm>
            <a:off x="4614115" y="2400784"/>
            <a:ext cx="424873" cy="369332"/>
          </a:xfrm>
          <a:prstGeom prst="rect">
            <a:avLst/>
          </a:prstGeom>
          <a:noFill/>
          <a:ln w="19050">
            <a:solidFill>
              <a:schemeClr val="tx1"/>
            </a:solidFill>
          </a:ln>
        </p:spPr>
        <p:txBody>
          <a:bodyPr wrap="square" rtlCol="0">
            <a:spAutoFit/>
          </a:bodyPr>
          <a:lstStyle/>
          <a:p>
            <a:pPr algn="ctr"/>
            <a:r>
              <a:rPr lang="zh-CN" altLang="en-US" dirty="0"/>
              <a:t>生</a:t>
            </a:r>
            <a:endParaRPr lang="zh-CN" altLang="en-US" dirty="0"/>
          </a:p>
        </p:txBody>
      </p:sp>
      <p:sp>
        <p:nvSpPr>
          <p:cNvPr id="73" name="文本框 72"/>
          <p:cNvSpPr txBox="1"/>
          <p:nvPr/>
        </p:nvSpPr>
        <p:spPr>
          <a:xfrm>
            <a:off x="5214479" y="2400784"/>
            <a:ext cx="424873" cy="369332"/>
          </a:xfrm>
          <a:prstGeom prst="rect">
            <a:avLst/>
          </a:prstGeom>
          <a:noFill/>
          <a:ln w="19050">
            <a:solidFill>
              <a:schemeClr val="tx1"/>
            </a:solidFill>
          </a:ln>
        </p:spPr>
        <p:txBody>
          <a:bodyPr wrap="square" rtlCol="0">
            <a:spAutoFit/>
          </a:bodyPr>
          <a:lstStyle/>
          <a:p>
            <a:pPr algn="ctr"/>
            <a:r>
              <a:rPr lang="zh-CN" altLang="en-US" dirty="0"/>
              <a:t>命</a:t>
            </a:r>
            <a:endParaRPr lang="zh-CN" altLang="en-US" dirty="0"/>
          </a:p>
        </p:txBody>
      </p:sp>
      <p:sp>
        <p:nvSpPr>
          <p:cNvPr id="74" name="文本框 73"/>
          <p:cNvSpPr txBox="1"/>
          <p:nvPr/>
        </p:nvSpPr>
        <p:spPr>
          <a:xfrm>
            <a:off x="5830713" y="2400784"/>
            <a:ext cx="424873" cy="369332"/>
          </a:xfrm>
          <a:prstGeom prst="rect">
            <a:avLst/>
          </a:prstGeom>
          <a:noFill/>
          <a:ln w="19050">
            <a:solidFill>
              <a:schemeClr val="tx1"/>
            </a:solidFill>
          </a:ln>
        </p:spPr>
        <p:txBody>
          <a:bodyPr wrap="square" rtlCol="0">
            <a:spAutoFit/>
          </a:bodyPr>
          <a:lstStyle/>
          <a:p>
            <a:pPr algn="ctr"/>
            <a:r>
              <a:rPr lang="zh-CN" altLang="en-US" dirty="0"/>
              <a:t>的</a:t>
            </a:r>
            <a:endParaRPr lang="zh-CN" altLang="en-US" dirty="0"/>
          </a:p>
        </p:txBody>
      </p:sp>
      <p:sp>
        <p:nvSpPr>
          <p:cNvPr id="75" name="文本框 74"/>
          <p:cNvSpPr txBox="1"/>
          <p:nvPr/>
        </p:nvSpPr>
        <p:spPr>
          <a:xfrm>
            <a:off x="6994495" y="2400784"/>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起</a:t>
            </a:r>
            <a:endParaRPr lang="zh-CN" altLang="en-US" dirty="0">
              <a:solidFill>
                <a:srgbClr val="FF0000"/>
              </a:solidFill>
            </a:endParaRPr>
          </a:p>
        </p:txBody>
      </p:sp>
      <p:sp>
        <p:nvSpPr>
          <p:cNvPr id="76" name="文本框 75"/>
          <p:cNvSpPr txBox="1"/>
          <p:nvPr/>
        </p:nvSpPr>
        <p:spPr>
          <a:xfrm>
            <a:off x="7594859" y="2400784"/>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源</a:t>
            </a:r>
            <a:endParaRPr lang="zh-CN" altLang="en-US" dirty="0">
              <a:solidFill>
                <a:srgbClr val="FF0000"/>
              </a:solidFill>
            </a:endParaRPr>
          </a:p>
        </p:txBody>
      </p:sp>
      <p:sp>
        <p:nvSpPr>
          <p:cNvPr id="77" name="文本框 76"/>
          <p:cNvSpPr txBox="1"/>
          <p:nvPr/>
        </p:nvSpPr>
        <p:spPr>
          <a:xfrm>
            <a:off x="2831496" y="3172345"/>
            <a:ext cx="424873" cy="369332"/>
          </a:xfrm>
          <a:prstGeom prst="rect">
            <a:avLst/>
          </a:prstGeom>
          <a:noFill/>
          <a:ln w="19050">
            <a:solidFill>
              <a:schemeClr val="tx1"/>
            </a:solidFill>
          </a:ln>
        </p:spPr>
        <p:txBody>
          <a:bodyPr wrap="square" rtlCol="0">
            <a:spAutoFit/>
          </a:bodyPr>
          <a:lstStyle/>
          <a:p>
            <a:pPr algn="ctr"/>
            <a:r>
              <a:rPr lang="zh-CN" altLang="en-US" dirty="0"/>
              <a:t>研</a:t>
            </a:r>
            <a:endParaRPr lang="zh-CN" altLang="en-US" dirty="0"/>
          </a:p>
        </p:txBody>
      </p:sp>
      <p:sp>
        <p:nvSpPr>
          <p:cNvPr id="78" name="文本框 77"/>
          <p:cNvSpPr txBox="1"/>
          <p:nvPr/>
        </p:nvSpPr>
        <p:spPr>
          <a:xfrm>
            <a:off x="3431860" y="3172345"/>
            <a:ext cx="424873" cy="369332"/>
          </a:xfrm>
          <a:prstGeom prst="rect">
            <a:avLst/>
          </a:prstGeom>
          <a:noFill/>
          <a:ln w="19050">
            <a:solidFill>
              <a:schemeClr val="tx1"/>
            </a:solidFill>
          </a:ln>
        </p:spPr>
        <p:txBody>
          <a:bodyPr wrap="square" rtlCol="0">
            <a:spAutoFit/>
          </a:bodyPr>
          <a:lstStyle/>
          <a:p>
            <a:pPr algn="ctr"/>
            <a:r>
              <a:rPr lang="zh-CN" altLang="en-US" dirty="0"/>
              <a:t>究</a:t>
            </a:r>
            <a:endParaRPr lang="zh-CN" altLang="en-US" dirty="0"/>
          </a:p>
        </p:txBody>
      </p:sp>
      <p:sp>
        <p:nvSpPr>
          <p:cNvPr id="79" name="文本框 78"/>
          <p:cNvSpPr txBox="1"/>
          <p:nvPr/>
        </p:nvSpPr>
        <p:spPr>
          <a:xfrm>
            <a:off x="4013751" y="3172345"/>
            <a:ext cx="424873" cy="369332"/>
          </a:xfrm>
          <a:prstGeom prst="rect">
            <a:avLst/>
          </a:prstGeom>
          <a:noFill/>
          <a:ln w="19050">
            <a:solidFill>
              <a:schemeClr val="tx1"/>
            </a:solidFill>
          </a:ln>
        </p:spPr>
        <p:txBody>
          <a:bodyPr wrap="square" rtlCol="0">
            <a:spAutoFit/>
          </a:bodyPr>
          <a:lstStyle/>
          <a:p>
            <a:pPr algn="ctr"/>
            <a:r>
              <a:rPr lang="zh-CN" altLang="en-US" dirty="0"/>
              <a:t>生</a:t>
            </a:r>
            <a:endParaRPr lang="zh-CN" altLang="en-US" dirty="0"/>
          </a:p>
        </p:txBody>
      </p:sp>
      <p:sp>
        <p:nvSpPr>
          <p:cNvPr id="80" name="文本框 79"/>
          <p:cNvSpPr txBox="1"/>
          <p:nvPr/>
        </p:nvSpPr>
        <p:spPr>
          <a:xfrm>
            <a:off x="4614115" y="3172345"/>
            <a:ext cx="424873" cy="369332"/>
          </a:xfrm>
          <a:prstGeom prst="rect">
            <a:avLst/>
          </a:prstGeom>
          <a:noFill/>
          <a:ln w="19050">
            <a:solidFill>
              <a:schemeClr val="tx1"/>
            </a:solidFill>
          </a:ln>
        </p:spPr>
        <p:txBody>
          <a:bodyPr wrap="square" rtlCol="0">
            <a:spAutoFit/>
          </a:bodyPr>
          <a:lstStyle/>
          <a:p>
            <a:pPr algn="ctr"/>
            <a:r>
              <a:rPr lang="zh-CN" altLang="en-US" dirty="0"/>
              <a:t>命</a:t>
            </a:r>
            <a:endParaRPr lang="zh-CN" altLang="en-US" dirty="0"/>
          </a:p>
        </p:txBody>
      </p:sp>
      <p:sp>
        <p:nvSpPr>
          <p:cNvPr id="81" name="文本框 80"/>
          <p:cNvSpPr txBox="1"/>
          <p:nvPr/>
        </p:nvSpPr>
        <p:spPr>
          <a:xfrm>
            <a:off x="5812240" y="3172345"/>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的</a:t>
            </a:r>
            <a:endParaRPr lang="zh-CN" altLang="en-US" dirty="0">
              <a:solidFill>
                <a:srgbClr val="FF0000"/>
              </a:solidFill>
            </a:endParaRPr>
          </a:p>
        </p:txBody>
      </p:sp>
      <p:sp>
        <p:nvSpPr>
          <p:cNvPr id="82" name="文本框 81"/>
          <p:cNvSpPr txBox="1"/>
          <p:nvPr/>
        </p:nvSpPr>
        <p:spPr>
          <a:xfrm>
            <a:off x="6994495" y="3172345"/>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起</a:t>
            </a:r>
            <a:endParaRPr lang="zh-CN" altLang="en-US" dirty="0">
              <a:solidFill>
                <a:srgbClr val="FF0000"/>
              </a:solidFill>
            </a:endParaRPr>
          </a:p>
        </p:txBody>
      </p:sp>
      <p:sp>
        <p:nvSpPr>
          <p:cNvPr id="83" name="文本框 82"/>
          <p:cNvSpPr txBox="1"/>
          <p:nvPr/>
        </p:nvSpPr>
        <p:spPr>
          <a:xfrm>
            <a:off x="7594859" y="3172345"/>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源</a:t>
            </a:r>
            <a:endParaRPr lang="zh-CN" altLang="en-US" dirty="0">
              <a:solidFill>
                <a:srgbClr val="FF0000"/>
              </a:solidFill>
            </a:endParaRPr>
          </a:p>
        </p:txBody>
      </p:sp>
      <p:sp>
        <p:nvSpPr>
          <p:cNvPr id="84" name="文本框 83"/>
          <p:cNvSpPr txBox="1"/>
          <p:nvPr/>
        </p:nvSpPr>
        <p:spPr>
          <a:xfrm>
            <a:off x="2231132" y="3996045"/>
            <a:ext cx="424873" cy="369332"/>
          </a:xfrm>
          <a:prstGeom prst="rect">
            <a:avLst/>
          </a:prstGeom>
          <a:noFill/>
          <a:ln w="19050">
            <a:solidFill>
              <a:schemeClr val="tx1"/>
            </a:solidFill>
          </a:ln>
        </p:spPr>
        <p:txBody>
          <a:bodyPr wrap="square" rtlCol="0">
            <a:spAutoFit/>
          </a:bodyPr>
          <a:lstStyle/>
          <a:p>
            <a:pPr algn="ctr"/>
            <a:r>
              <a:rPr lang="zh-CN" altLang="en-US" dirty="0"/>
              <a:t>研</a:t>
            </a:r>
            <a:endParaRPr lang="zh-CN" altLang="en-US" dirty="0"/>
          </a:p>
        </p:txBody>
      </p:sp>
      <p:sp>
        <p:nvSpPr>
          <p:cNvPr id="85" name="文本框 84"/>
          <p:cNvSpPr txBox="1"/>
          <p:nvPr/>
        </p:nvSpPr>
        <p:spPr>
          <a:xfrm>
            <a:off x="2831496" y="3996045"/>
            <a:ext cx="424873" cy="369332"/>
          </a:xfrm>
          <a:prstGeom prst="rect">
            <a:avLst/>
          </a:prstGeom>
          <a:noFill/>
          <a:ln w="19050">
            <a:solidFill>
              <a:schemeClr val="tx1"/>
            </a:solidFill>
          </a:ln>
        </p:spPr>
        <p:txBody>
          <a:bodyPr wrap="square" rtlCol="0">
            <a:spAutoFit/>
          </a:bodyPr>
          <a:lstStyle/>
          <a:p>
            <a:pPr algn="ctr"/>
            <a:r>
              <a:rPr lang="zh-CN" altLang="en-US" dirty="0"/>
              <a:t>究</a:t>
            </a:r>
            <a:endParaRPr lang="zh-CN" altLang="en-US" dirty="0"/>
          </a:p>
        </p:txBody>
      </p:sp>
      <p:sp>
        <p:nvSpPr>
          <p:cNvPr id="86" name="文本框 85"/>
          <p:cNvSpPr txBox="1"/>
          <p:nvPr/>
        </p:nvSpPr>
        <p:spPr>
          <a:xfrm>
            <a:off x="4013751" y="3996045"/>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生</a:t>
            </a:r>
            <a:endParaRPr lang="zh-CN" altLang="en-US" dirty="0">
              <a:solidFill>
                <a:srgbClr val="FF0000"/>
              </a:solidFill>
            </a:endParaRPr>
          </a:p>
        </p:txBody>
      </p:sp>
      <p:sp>
        <p:nvSpPr>
          <p:cNvPr id="87" name="文本框 86"/>
          <p:cNvSpPr txBox="1"/>
          <p:nvPr/>
        </p:nvSpPr>
        <p:spPr>
          <a:xfrm>
            <a:off x="4614115" y="3996045"/>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命</a:t>
            </a:r>
            <a:endParaRPr lang="zh-CN" altLang="en-US" dirty="0">
              <a:solidFill>
                <a:srgbClr val="FF0000"/>
              </a:solidFill>
            </a:endParaRPr>
          </a:p>
        </p:txBody>
      </p:sp>
      <p:sp>
        <p:nvSpPr>
          <p:cNvPr id="88" name="文本框 87"/>
          <p:cNvSpPr txBox="1"/>
          <p:nvPr/>
        </p:nvSpPr>
        <p:spPr>
          <a:xfrm>
            <a:off x="5830713" y="3996045"/>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的</a:t>
            </a:r>
            <a:endParaRPr lang="zh-CN" altLang="en-US" dirty="0">
              <a:solidFill>
                <a:srgbClr val="FF0000"/>
              </a:solidFill>
            </a:endParaRPr>
          </a:p>
        </p:txBody>
      </p:sp>
      <p:sp>
        <p:nvSpPr>
          <p:cNvPr id="89" name="文本框 88"/>
          <p:cNvSpPr txBox="1"/>
          <p:nvPr/>
        </p:nvSpPr>
        <p:spPr>
          <a:xfrm>
            <a:off x="6994495" y="3996045"/>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起</a:t>
            </a:r>
            <a:endParaRPr lang="zh-CN" altLang="en-US" dirty="0">
              <a:solidFill>
                <a:srgbClr val="FF0000"/>
              </a:solidFill>
            </a:endParaRPr>
          </a:p>
        </p:txBody>
      </p:sp>
      <p:sp>
        <p:nvSpPr>
          <p:cNvPr id="90" name="文本框 89"/>
          <p:cNvSpPr txBox="1"/>
          <p:nvPr/>
        </p:nvSpPr>
        <p:spPr>
          <a:xfrm>
            <a:off x="7594859" y="3996045"/>
            <a:ext cx="424873" cy="369332"/>
          </a:xfrm>
          <a:prstGeom prst="rect">
            <a:avLst/>
          </a:prstGeom>
          <a:noFill/>
          <a:ln w="19050">
            <a:solidFill>
              <a:schemeClr val="tx1"/>
            </a:solidFill>
          </a:ln>
        </p:spPr>
        <p:txBody>
          <a:bodyPr wrap="square" rtlCol="0">
            <a:spAutoFit/>
          </a:bodyPr>
          <a:lstStyle/>
          <a:p>
            <a:pPr algn="ctr"/>
            <a:r>
              <a:rPr lang="zh-CN" altLang="en-US" dirty="0">
                <a:solidFill>
                  <a:srgbClr val="FF0000"/>
                </a:solidFill>
              </a:rPr>
              <a:t>源</a:t>
            </a:r>
            <a:endParaRPr lang="zh-CN"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1" fill="hold" grpId="0" nodeType="click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0-ppt_h/2"/>
                                          </p:val>
                                        </p:tav>
                                      </p:tavLst>
                                    </p:anim>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0" nodeType="clickEffect">
                                  <p:stCondLst>
                                    <p:cond delay="0"/>
                                  </p:stCondLst>
                                  <p:childTnLst>
                                    <p:animClr clrSpc="rgb" dir="cw">
                                      <p:cBhvr override="childStyle">
                                        <p:cTn id="32" dur="500" fill="hold"/>
                                        <p:tgtEl>
                                          <p:spTgt spid="13"/>
                                        </p:tgtEl>
                                        <p:attrNameLst>
                                          <p:attrName>style.color</p:attrName>
                                        </p:attrNameLst>
                                      </p:cBhvr>
                                      <p:to>
                                        <a:srgbClr val="FF0000"/>
                                      </p:to>
                                    </p:animClr>
                                  </p:childTnLst>
                                </p:cTn>
                              </p:par>
                              <p:par>
                                <p:cTn id="33" presetID="3" presetClass="emph" presetSubtype="2" fill="hold" grpId="0" nodeType="withEffect">
                                  <p:stCondLst>
                                    <p:cond delay="0"/>
                                  </p:stCondLst>
                                  <p:childTnLst>
                                    <p:animClr clrSpc="rgb" dir="cw">
                                      <p:cBhvr override="childStyle">
                                        <p:cTn id="34" dur="500" fill="hold"/>
                                        <p:tgtEl>
                                          <p:spTgt spid="14"/>
                                        </p:tgtEl>
                                        <p:attrNameLst>
                                          <p:attrName>style.color</p:attrName>
                                        </p:attrNameLst>
                                      </p:cBhvr>
                                      <p:to>
                                        <a:srgbClr val="FF0000"/>
                                      </p:to>
                                    </p:animClr>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70"/>
                                        </p:tgtEl>
                                      </p:cBhvr>
                                    </p:animEffect>
                                    <p:set>
                                      <p:cBhvr>
                                        <p:cTn id="55" dur="1" fill="hold">
                                          <p:stCondLst>
                                            <p:cond delay="499"/>
                                          </p:stCondLst>
                                        </p:cTn>
                                        <p:tgtEl>
                                          <p:spTgt spid="7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1"/>
                                        </p:tgtEl>
                                      </p:cBhvr>
                                    </p:animEffect>
                                    <p:set>
                                      <p:cBhvr>
                                        <p:cTn id="58" dur="1" fill="hold">
                                          <p:stCondLst>
                                            <p:cond delay="499"/>
                                          </p:stCondLst>
                                        </p:cTn>
                                        <p:tgtEl>
                                          <p:spTgt spid="7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xit" presetSubtype="8" fill="hold" grpId="1" nodeType="clickEffect">
                                  <p:stCondLst>
                                    <p:cond delay="0"/>
                                  </p:stCondLst>
                                  <p:childTnLst>
                                    <p:anim calcmode="lin" valueType="num">
                                      <p:cBhvr additive="base">
                                        <p:cTn id="62" dur="500"/>
                                        <p:tgtEl>
                                          <p:spTgt spid="72"/>
                                        </p:tgtEl>
                                        <p:attrNameLst>
                                          <p:attrName>ppt_x</p:attrName>
                                        </p:attrNameLst>
                                      </p:cBhvr>
                                      <p:tavLst>
                                        <p:tav tm="0">
                                          <p:val>
                                            <p:strVal val="ppt_x"/>
                                          </p:val>
                                        </p:tav>
                                        <p:tav tm="100000">
                                          <p:val>
                                            <p:strVal val="0-ppt_w/2"/>
                                          </p:val>
                                        </p:tav>
                                      </p:tavLst>
                                    </p:anim>
                                    <p:anim calcmode="lin" valueType="num">
                                      <p:cBhvr additive="base">
                                        <p:cTn id="63" dur="500"/>
                                        <p:tgtEl>
                                          <p:spTgt spid="72"/>
                                        </p:tgtEl>
                                        <p:attrNameLst>
                                          <p:attrName>ppt_y</p:attrName>
                                        </p:attrNameLst>
                                      </p:cBhvr>
                                      <p:tavLst>
                                        <p:tav tm="0">
                                          <p:val>
                                            <p:strVal val="ppt_y"/>
                                          </p:val>
                                        </p:tav>
                                        <p:tav tm="100000">
                                          <p:val>
                                            <p:strVal val="ppt_y"/>
                                          </p:val>
                                        </p:tav>
                                      </p:tavLst>
                                    </p:anim>
                                    <p:set>
                                      <p:cBhvr>
                                        <p:cTn id="64" dur="1" fill="hold">
                                          <p:stCondLst>
                                            <p:cond delay="499"/>
                                          </p:stCondLst>
                                        </p:cTn>
                                        <p:tgtEl>
                                          <p:spTgt spid="7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xit" presetSubtype="8" fill="hold" grpId="1" nodeType="clickEffect">
                                  <p:stCondLst>
                                    <p:cond delay="0"/>
                                  </p:stCondLst>
                                  <p:childTnLst>
                                    <p:anim calcmode="lin" valueType="num">
                                      <p:cBhvr additive="base">
                                        <p:cTn id="68" dur="500"/>
                                        <p:tgtEl>
                                          <p:spTgt spid="73"/>
                                        </p:tgtEl>
                                        <p:attrNameLst>
                                          <p:attrName>ppt_x</p:attrName>
                                        </p:attrNameLst>
                                      </p:cBhvr>
                                      <p:tavLst>
                                        <p:tav tm="0">
                                          <p:val>
                                            <p:strVal val="ppt_x"/>
                                          </p:val>
                                        </p:tav>
                                        <p:tav tm="100000">
                                          <p:val>
                                            <p:strVal val="0-ppt_w/2"/>
                                          </p:val>
                                        </p:tav>
                                      </p:tavLst>
                                    </p:anim>
                                    <p:anim calcmode="lin" valueType="num">
                                      <p:cBhvr additive="base">
                                        <p:cTn id="69" dur="500"/>
                                        <p:tgtEl>
                                          <p:spTgt spid="73"/>
                                        </p:tgtEl>
                                        <p:attrNameLst>
                                          <p:attrName>ppt_y</p:attrName>
                                        </p:attrNameLst>
                                      </p:cBhvr>
                                      <p:tavLst>
                                        <p:tav tm="0">
                                          <p:val>
                                            <p:strVal val="ppt_y"/>
                                          </p:val>
                                        </p:tav>
                                        <p:tav tm="100000">
                                          <p:val>
                                            <p:strVal val="ppt_y"/>
                                          </p:val>
                                        </p:tav>
                                      </p:tavLst>
                                    </p:anim>
                                    <p:set>
                                      <p:cBhvr>
                                        <p:cTn id="70" dur="1" fill="hold">
                                          <p:stCondLst>
                                            <p:cond delay="499"/>
                                          </p:stCondLst>
                                        </p:cTn>
                                        <p:tgtEl>
                                          <p:spTgt spid="7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 presetClass="emph" presetSubtype="2" fill="hold" grpId="1" nodeType="clickEffect">
                                  <p:stCondLst>
                                    <p:cond delay="0"/>
                                  </p:stCondLst>
                                  <p:childTnLst>
                                    <p:animClr clrSpc="rgb" dir="cw">
                                      <p:cBhvr override="childStyle">
                                        <p:cTn id="74" dur="500" fill="hold"/>
                                        <p:tgtEl>
                                          <p:spTgt spid="74"/>
                                        </p:tgtEl>
                                        <p:attrNameLst>
                                          <p:attrName>style.color</p:attrName>
                                        </p:attrNameLst>
                                      </p:cBhvr>
                                      <p:to>
                                        <a:srgbClr val="FF0000"/>
                                      </p:to>
                                    </p:animClr>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77"/>
                                        </p:tgtEl>
                                      </p:cBhvr>
                                    </p:animEffect>
                                    <p:set>
                                      <p:cBhvr>
                                        <p:cTn id="95" dur="1" fill="hold">
                                          <p:stCondLst>
                                            <p:cond delay="499"/>
                                          </p:stCondLst>
                                        </p:cTn>
                                        <p:tgtEl>
                                          <p:spTgt spid="7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 presetClass="exit" presetSubtype="4" fill="hold" grpId="1" nodeType="clickEffect">
                                  <p:stCondLst>
                                    <p:cond delay="0"/>
                                  </p:stCondLst>
                                  <p:childTnLst>
                                    <p:anim calcmode="lin" valueType="num">
                                      <p:cBhvr additive="base">
                                        <p:cTn id="99" dur="500"/>
                                        <p:tgtEl>
                                          <p:spTgt spid="78"/>
                                        </p:tgtEl>
                                        <p:attrNameLst>
                                          <p:attrName>ppt_x</p:attrName>
                                        </p:attrNameLst>
                                      </p:cBhvr>
                                      <p:tavLst>
                                        <p:tav tm="0">
                                          <p:val>
                                            <p:strVal val="ppt_x"/>
                                          </p:val>
                                        </p:tav>
                                        <p:tav tm="100000">
                                          <p:val>
                                            <p:strVal val="ppt_x"/>
                                          </p:val>
                                        </p:tav>
                                      </p:tavLst>
                                    </p:anim>
                                    <p:anim calcmode="lin" valueType="num">
                                      <p:cBhvr additive="base">
                                        <p:cTn id="100" dur="500"/>
                                        <p:tgtEl>
                                          <p:spTgt spid="78"/>
                                        </p:tgtEl>
                                        <p:attrNameLst>
                                          <p:attrName>ppt_y</p:attrName>
                                        </p:attrNameLst>
                                      </p:cBhvr>
                                      <p:tavLst>
                                        <p:tav tm="0">
                                          <p:val>
                                            <p:strVal val="ppt_y"/>
                                          </p:val>
                                        </p:tav>
                                        <p:tav tm="100000">
                                          <p:val>
                                            <p:strVal val="1+ppt_h/2"/>
                                          </p:val>
                                        </p:tav>
                                      </p:tavLst>
                                    </p:anim>
                                    <p:set>
                                      <p:cBhvr>
                                        <p:cTn id="101" dur="1" fill="hold">
                                          <p:stCondLst>
                                            <p:cond delay="499"/>
                                          </p:stCondLst>
                                        </p:cTn>
                                        <p:tgtEl>
                                          <p:spTgt spid="78"/>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mph" presetSubtype="2" fill="hold" grpId="1" nodeType="clickEffect">
                                  <p:stCondLst>
                                    <p:cond delay="0"/>
                                  </p:stCondLst>
                                  <p:childTnLst>
                                    <p:animClr clrSpc="rgb" dir="cw">
                                      <p:cBhvr override="childStyle">
                                        <p:cTn id="105" dur="500" fill="hold"/>
                                        <p:tgtEl>
                                          <p:spTgt spid="79"/>
                                        </p:tgtEl>
                                        <p:attrNameLst>
                                          <p:attrName>style.color</p:attrName>
                                        </p:attrNameLst>
                                      </p:cBhvr>
                                      <p:to>
                                        <a:srgbClr val="FF0000"/>
                                      </p:to>
                                    </p:animClr>
                                  </p:childTnLst>
                                </p:cTn>
                              </p:par>
                              <p:par>
                                <p:cTn id="106" presetID="3" presetClass="emph" presetSubtype="2" fill="hold" grpId="1" nodeType="withEffect">
                                  <p:stCondLst>
                                    <p:cond delay="0"/>
                                  </p:stCondLst>
                                  <p:childTnLst>
                                    <p:animClr clrSpc="rgb" dir="cw">
                                      <p:cBhvr override="childStyle">
                                        <p:cTn id="107" dur="500" fill="hold"/>
                                        <p:tgtEl>
                                          <p:spTgt spid="80"/>
                                        </p:tgtEl>
                                        <p:attrNameLst>
                                          <p:attrName>style.color</p:attrName>
                                        </p:attrNameLst>
                                      </p:cBhvr>
                                      <p:to>
                                        <a:srgbClr val="FF0000"/>
                                      </p:to>
                                    </p:animClr>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84"/>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85"/>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86"/>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87"/>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88"/>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89"/>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90"/>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3" presetClass="emph" presetSubtype="2" fill="hold" grpId="1" nodeType="clickEffect">
                                  <p:stCondLst>
                                    <p:cond delay="0"/>
                                  </p:stCondLst>
                                  <p:childTnLst>
                                    <p:animClr clrSpc="rgb" dir="cw">
                                      <p:cBhvr override="childStyle">
                                        <p:cTn id="127" dur="500" fill="hold"/>
                                        <p:tgtEl>
                                          <p:spTgt spid="84"/>
                                        </p:tgtEl>
                                        <p:attrNameLst>
                                          <p:attrName>style.color</p:attrName>
                                        </p:attrNameLst>
                                      </p:cBhvr>
                                      <p:to>
                                        <a:srgbClr val="FF0000"/>
                                      </p:to>
                                    </p:animClr>
                                  </p:childTnLst>
                                </p:cTn>
                              </p:par>
                              <p:par>
                                <p:cTn id="128" presetID="3" presetClass="emph" presetSubtype="2" fill="hold" grpId="1" nodeType="withEffect">
                                  <p:stCondLst>
                                    <p:cond delay="0"/>
                                  </p:stCondLst>
                                  <p:childTnLst>
                                    <p:animClr clrSpc="rgb" dir="cw">
                                      <p:cBhvr override="childStyle">
                                        <p:cTn id="129" dur="500" fill="hold"/>
                                        <p:tgtEl>
                                          <p:spTgt spid="85"/>
                                        </p:tgtEl>
                                        <p:attrNameLst>
                                          <p:attrName>style.color</p:attrName>
                                        </p:attrNameLst>
                                      </p:cBhvr>
                                      <p:to>
                                        <a:srgbClr val="FF0000"/>
                                      </p:to>
                                    </p:animClr>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67" grpId="0"/>
      <p:bldP spid="35" grpId="0" animBg="1"/>
      <p:bldP spid="36" grpId="0"/>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6" grpId="0" animBg="1"/>
      <p:bldP spid="77" grpId="0" animBg="1"/>
      <p:bldP spid="77" grpId="1" animBg="1"/>
      <p:bldP spid="78" grpId="0" animBg="1"/>
      <p:bldP spid="78" grpId="1" animBg="1"/>
      <p:bldP spid="79" grpId="0" animBg="1"/>
      <p:bldP spid="79" grpId="1" animBg="1"/>
      <p:bldP spid="80" grpId="0" animBg="1"/>
      <p:bldP spid="80" grpId="1" animBg="1"/>
      <p:bldP spid="81" grpId="0" animBg="1"/>
      <p:bldP spid="82" grpId="0" animBg="1"/>
      <p:bldP spid="83" grpId="0" animBg="1"/>
      <p:bldP spid="84" grpId="0" animBg="1"/>
      <p:bldP spid="84" grpId="1" animBg="1"/>
      <p:bldP spid="85" grpId="0" animBg="1"/>
      <p:bldP spid="85" grpId="1" animBg="1"/>
      <p:bldP spid="86" grpId="0" animBg="1"/>
      <p:bldP spid="87" grpId="0" animBg="1"/>
      <p:bldP spid="88" grpId="0" animBg="1"/>
      <p:bldP spid="89" grpId="0" animBg="1"/>
      <p:bldP spid="9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53214" y="1949995"/>
            <a:ext cx="6449261" cy="1200329"/>
          </a:xfrm>
          <a:prstGeom prst="rect">
            <a:avLst/>
          </a:prstGeom>
          <a:noFill/>
        </p:spPr>
        <p:txBody>
          <a:bodyPr wrap="square" rtlCol="0" anchor="t">
            <a:spAutoFit/>
          </a:bodyPr>
          <a:lstStyle/>
          <a:p>
            <a:r>
              <a:rPr lang="zh-CN" altLang="en-US" sz="2400" dirty="0"/>
              <a:t>分别执行正向最大匹配法和逆向最大匹配法</a:t>
            </a:r>
            <a:endParaRPr lang="en-US" altLang="zh-CN" sz="2400" dirty="0"/>
          </a:p>
          <a:p>
            <a:endParaRPr lang="en-US" altLang="zh-CN" sz="2400" dirty="0"/>
          </a:p>
          <a:p>
            <a:r>
              <a:rPr lang="zh-CN" altLang="en-US" sz="2400" b="1" dirty="0"/>
              <a:t>原则：</a:t>
            </a:r>
            <a:r>
              <a:rPr lang="zh-CN" altLang="en-US" sz="2400" dirty="0"/>
              <a:t>大颗粒度词越多越好，单字越少越好</a:t>
            </a:r>
            <a:endParaRPr lang="zh-CN" altLang="en-US" sz="2400" dirty="0"/>
          </a:p>
        </p:txBody>
      </p:sp>
      <p:graphicFrame>
        <p:nvGraphicFramePr>
          <p:cNvPr id="10" name="表格 9"/>
          <p:cNvGraphicFramePr>
            <a:graphicFrameLocks noGrp="1"/>
          </p:cNvGraphicFramePr>
          <p:nvPr/>
        </p:nvGraphicFramePr>
        <p:xfrm>
          <a:off x="1253214" y="3438237"/>
          <a:ext cx="6096000" cy="993600"/>
        </p:xfrm>
        <a:graphic>
          <a:graphicData uri="http://schemas.openxmlformats.org/drawingml/2006/table">
            <a:tbl>
              <a:tblPr>
                <a:tableStyleId>{5C22544A-7EE6-4342-B048-85BDC9FD1C3A}</a:tableStyleId>
              </a:tblPr>
              <a:tblGrid>
                <a:gridCol w="2032000"/>
                <a:gridCol w="2032000"/>
                <a:gridCol w="2032000"/>
              </a:tblGrid>
              <a:tr h="496800">
                <a:tc gridSpan="2">
                  <a:txBody>
                    <a:bodyPr/>
                    <a:lstStyle/>
                    <a:p>
                      <a:pPr algn="ctr"/>
                      <a:r>
                        <a:rPr lang="en-US" altLang="zh-CN" dirty="0"/>
                        <a:t>91% </a:t>
                      </a:r>
                      <a:r>
                        <a:rPr lang="zh-CN" altLang="en-US" dirty="0"/>
                        <a:t>结果相同</a:t>
                      </a:r>
                      <a:endParaRPr lang="zh-CN" alt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t>9% </a:t>
                      </a:r>
                      <a:r>
                        <a:rPr lang="zh-CN" altLang="en-US" dirty="0"/>
                        <a:t>结果不同</a:t>
                      </a:r>
                      <a:endParaRPr lang="zh-CN"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6800">
                <a:tc>
                  <a:txBody>
                    <a:bodyPr/>
                    <a:lstStyle/>
                    <a:p>
                      <a:pPr algn="ctr"/>
                      <a:r>
                        <a:rPr lang="en-US" altLang="zh-CN" dirty="0"/>
                        <a:t>90% </a:t>
                      </a:r>
                      <a:r>
                        <a:rPr lang="zh-CN" altLang="en-US" dirty="0"/>
                        <a:t>全部正确</a:t>
                      </a:r>
                      <a:endParaRPr lang="zh-CN" alt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t>1% </a:t>
                      </a:r>
                      <a:r>
                        <a:rPr lang="zh-CN" altLang="en-US" dirty="0"/>
                        <a:t>全部错误</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有一个正确</a:t>
                      </a:r>
                      <a:endParaRPr lang="zh-CN"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pSp>
        <p:nvGrpSpPr>
          <p:cNvPr id="8" name="组合 7"/>
          <p:cNvGrpSpPr/>
          <p:nvPr/>
        </p:nvGrpSpPr>
        <p:grpSpPr>
          <a:xfrm>
            <a:off x="398663" y="196215"/>
            <a:ext cx="8365196" cy="863846"/>
            <a:chOff x="636" y="236"/>
            <a:chExt cx="16159" cy="1630"/>
          </a:xfrm>
        </p:grpSpPr>
        <p:sp>
          <p:nvSpPr>
            <p:cNvPr id="12" name="TextBox 2"/>
            <p:cNvSpPr txBox="1"/>
            <p:nvPr/>
          </p:nvSpPr>
          <p:spPr>
            <a:xfrm>
              <a:off x="2183" y="298"/>
              <a:ext cx="14612" cy="1568"/>
            </a:xfrm>
            <a:prstGeom prst="rect">
              <a:avLst/>
            </a:prstGeom>
            <a:noFill/>
          </p:spPr>
          <p:txBody>
            <a:bodyPr wrap="square" rtlCol="0">
              <a:spAutoFit/>
            </a:bodyPr>
            <a:lstStyle/>
            <a:p>
              <a:r>
                <a:rPr lang="zh-CN" altLang="en-US" sz="2400" b="1" dirty="0">
                  <a:solidFill>
                    <a:srgbClr val="0070C0"/>
                  </a:solidFill>
                  <a:sym typeface="+mn-lt"/>
                </a:rPr>
                <a:t>双向最大匹配方法</a:t>
              </a:r>
              <a:endParaRPr lang="zh-CN" altLang="en-US" sz="2400" b="1" dirty="0">
                <a:sym typeface="+mn-lt"/>
              </a:endParaRPr>
            </a:p>
            <a:p>
              <a:endParaRPr lang="zh-CN" altLang="en-US" sz="2400" b="1" dirty="0">
                <a:solidFill>
                  <a:srgbClr val="0070C0"/>
                </a:solidFill>
                <a:sym typeface="+mn-lt"/>
              </a:endParaRPr>
            </a:p>
          </p:txBody>
        </p:sp>
        <p:sp>
          <p:nvSpPr>
            <p:cNvPr id="13" name="矩形 12"/>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2.5</a:t>
              </a:r>
              <a:endParaRPr lang="en-US" altLang="zh-CN" sz="2400" b="1"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椭圆 55"/>
          <p:cNvSpPr/>
          <p:nvPr/>
        </p:nvSpPr>
        <p:spPr>
          <a:xfrm>
            <a:off x="3083554" y="1172710"/>
            <a:ext cx="511814" cy="51181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Century Gothic" panose="020B0502020202020204" pitchFamily="34" charset="0"/>
              </a:rPr>
              <a:t>1</a:t>
            </a:r>
            <a:endParaRPr lang="zh-CN" altLang="en-US" sz="2400" dirty="0">
              <a:latin typeface="Century Gothic" panose="020B0502020202020204" pitchFamily="34" charset="0"/>
            </a:endParaRPr>
          </a:p>
        </p:txBody>
      </p:sp>
      <p:sp>
        <p:nvSpPr>
          <p:cNvPr id="57" name="文本框 56"/>
          <p:cNvSpPr txBox="1"/>
          <p:nvPr/>
        </p:nvSpPr>
        <p:spPr>
          <a:xfrm>
            <a:off x="3867657" y="1228456"/>
            <a:ext cx="5059994" cy="383777"/>
          </a:xfrm>
          <a:prstGeom prst="rect">
            <a:avLst/>
          </a:prstGeom>
          <a:noFill/>
        </p:spPr>
        <p:txBody>
          <a:bodyPr wrap="square" lIns="0" tIns="0" rIns="0" bIns="0" rtlCol="0">
            <a:spAutoFit/>
          </a:bodyPr>
          <a:lstStyle/>
          <a:p>
            <a:r>
              <a:rPr lang="zh-CN" altLang="en-US" sz="2400" b="1" spc="300" dirty="0">
                <a:latin typeface="+mj-ea"/>
                <a:ea typeface="+mj-ea"/>
              </a:rPr>
              <a:t>概述</a:t>
            </a:r>
            <a:endParaRPr lang="zh-CN" altLang="en-US" sz="2400" b="1" spc="300" dirty="0">
              <a:solidFill>
                <a:schemeClr val="accent3"/>
              </a:solidFill>
            </a:endParaRPr>
          </a:p>
        </p:txBody>
      </p:sp>
      <p:sp>
        <p:nvSpPr>
          <p:cNvPr id="59" name="椭圆 58"/>
          <p:cNvSpPr/>
          <p:nvPr/>
        </p:nvSpPr>
        <p:spPr>
          <a:xfrm>
            <a:off x="3085470" y="1890732"/>
            <a:ext cx="511814" cy="51181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Century Gothic" panose="020B0502020202020204" pitchFamily="34" charset="0"/>
              </a:rPr>
              <a:t>2</a:t>
            </a:r>
            <a:endParaRPr lang="zh-CN" altLang="en-US" sz="2400" dirty="0">
              <a:latin typeface="Century Gothic" panose="020B0502020202020204" pitchFamily="34" charset="0"/>
            </a:endParaRPr>
          </a:p>
        </p:txBody>
      </p:sp>
      <p:sp>
        <p:nvSpPr>
          <p:cNvPr id="60" name="文本框 59"/>
          <p:cNvSpPr txBox="1"/>
          <p:nvPr/>
        </p:nvSpPr>
        <p:spPr>
          <a:xfrm>
            <a:off x="3869573" y="1941440"/>
            <a:ext cx="5059994" cy="383777"/>
          </a:xfrm>
          <a:prstGeom prst="rect">
            <a:avLst/>
          </a:prstGeom>
          <a:noFill/>
        </p:spPr>
        <p:txBody>
          <a:bodyPr wrap="square" lIns="0" tIns="0" rIns="0" bIns="0" rtlCol="0">
            <a:spAutoFit/>
          </a:bodyPr>
          <a:lstStyle/>
          <a:p>
            <a:r>
              <a:rPr lang="zh-CN" altLang="en-US" sz="2400" b="1" spc="300" dirty="0">
                <a:latin typeface="+mj-ea"/>
                <a:ea typeface="+mj-ea"/>
              </a:rPr>
              <a:t>机械匹配分词</a:t>
            </a:r>
            <a:endParaRPr lang="zh-CN" altLang="en-US" sz="2400" b="1" spc="300" dirty="0">
              <a:latin typeface="+mj-ea"/>
              <a:ea typeface="+mj-ea"/>
            </a:endParaRPr>
          </a:p>
        </p:txBody>
      </p:sp>
      <p:sp>
        <p:nvSpPr>
          <p:cNvPr id="62" name="椭圆 61"/>
          <p:cNvSpPr/>
          <p:nvPr/>
        </p:nvSpPr>
        <p:spPr>
          <a:xfrm>
            <a:off x="3083554" y="2609818"/>
            <a:ext cx="511814" cy="51181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Century Gothic" panose="020B0502020202020204" pitchFamily="34" charset="0"/>
              </a:rPr>
              <a:t>3</a:t>
            </a:r>
            <a:endParaRPr lang="zh-CN" altLang="en-US" sz="2400" dirty="0">
              <a:latin typeface="Century Gothic" panose="020B0502020202020204" pitchFamily="34" charset="0"/>
            </a:endParaRPr>
          </a:p>
        </p:txBody>
      </p:sp>
      <p:sp>
        <p:nvSpPr>
          <p:cNvPr id="63" name="文本框 62"/>
          <p:cNvSpPr txBox="1"/>
          <p:nvPr/>
        </p:nvSpPr>
        <p:spPr>
          <a:xfrm>
            <a:off x="3865334" y="2665564"/>
            <a:ext cx="5071794" cy="383777"/>
          </a:xfrm>
          <a:prstGeom prst="rect">
            <a:avLst/>
          </a:prstGeom>
          <a:noFill/>
        </p:spPr>
        <p:txBody>
          <a:bodyPr wrap="square" lIns="0" tIns="0" rIns="0" bIns="0" rtlCol="0">
            <a:spAutoFit/>
          </a:bodyPr>
          <a:lstStyle/>
          <a:p>
            <a:r>
              <a:rPr lang="zh-CN" altLang="en-US" sz="2400" b="1" spc="300" dirty="0">
                <a:latin typeface="+mj-ea"/>
                <a:ea typeface="+mj-ea"/>
              </a:rPr>
              <a:t>统计学习分词</a:t>
            </a:r>
            <a:endParaRPr lang="zh-CN" altLang="en-US" sz="2400" b="1" spc="300" dirty="0">
              <a:solidFill>
                <a:schemeClr val="accent3"/>
              </a:solidFill>
            </a:endParaRPr>
          </a:p>
        </p:txBody>
      </p:sp>
      <p:sp>
        <p:nvSpPr>
          <p:cNvPr id="65" name="椭圆 64"/>
          <p:cNvSpPr/>
          <p:nvPr/>
        </p:nvSpPr>
        <p:spPr>
          <a:xfrm>
            <a:off x="3083554" y="3326240"/>
            <a:ext cx="511814" cy="51181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Century Gothic" panose="020B0502020202020204" pitchFamily="34" charset="0"/>
              </a:rPr>
              <a:t>4</a:t>
            </a:r>
            <a:endParaRPr lang="zh-CN" altLang="en-US" sz="2400" dirty="0">
              <a:latin typeface="Century Gothic" panose="020B0502020202020204" pitchFamily="34" charset="0"/>
            </a:endParaRPr>
          </a:p>
        </p:txBody>
      </p:sp>
      <p:sp>
        <p:nvSpPr>
          <p:cNvPr id="66" name="文本框 65"/>
          <p:cNvSpPr txBox="1"/>
          <p:nvPr/>
        </p:nvSpPr>
        <p:spPr>
          <a:xfrm>
            <a:off x="3867657" y="3386622"/>
            <a:ext cx="5059994" cy="383777"/>
          </a:xfrm>
          <a:prstGeom prst="rect">
            <a:avLst/>
          </a:prstGeom>
          <a:noFill/>
        </p:spPr>
        <p:txBody>
          <a:bodyPr wrap="square" lIns="0" tIns="0" rIns="0" bIns="0" rtlCol="0">
            <a:spAutoFit/>
          </a:bodyPr>
          <a:lstStyle/>
          <a:p>
            <a:r>
              <a:rPr lang="zh-CN" altLang="en-US" sz="2400" b="1" spc="300" dirty="0">
                <a:latin typeface="+mj-ea"/>
                <a:ea typeface="+mj-ea"/>
              </a:rPr>
              <a:t>神经网络分词</a:t>
            </a:r>
            <a:endParaRPr lang="zh-CN" altLang="en-US" sz="2400" b="1" spc="300" dirty="0">
              <a:solidFill>
                <a:schemeClr val="accent3"/>
              </a:solidFill>
            </a:endParaRPr>
          </a:p>
        </p:txBody>
      </p:sp>
      <p:sp>
        <p:nvSpPr>
          <p:cNvPr id="68" name="椭圆 67"/>
          <p:cNvSpPr/>
          <p:nvPr/>
        </p:nvSpPr>
        <p:spPr>
          <a:xfrm>
            <a:off x="3083554" y="4042662"/>
            <a:ext cx="511814" cy="51181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Century Gothic" panose="020B0502020202020204" pitchFamily="34" charset="0"/>
              </a:rPr>
              <a:t>5</a:t>
            </a:r>
            <a:endParaRPr lang="zh-CN" altLang="en-US" sz="2400" dirty="0">
              <a:latin typeface="Century Gothic" panose="020B0502020202020204" pitchFamily="34" charset="0"/>
            </a:endParaRPr>
          </a:p>
        </p:txBody>
      </p:sp>
      <p:sp>
        <p:nvSpPr>
          <p:cNvPr id="69" name="文本框 68"/>
          <p:cNvSpPr txBox="1"/>
          <p:nvPr/>
        </p:nvSpPr>
        <p:spPr>
          <a:xfrm>
            <a:off x="3867657" y="4103044"/>
            <a:ext cx="5059994" cy="383777"/>
          </a:xfrm>
          <a:prstGeom prst="rect">
            <a:avLst/>
          </a:prstGeom>
          <a:noFill/>
        </p:spPr>
        <p:txBody>
          <a:bodyPr wrap="square" lIns="0" tIns="0" rIns="0" bIns="0" rtlCol="0">
            <a:spAutoFit/>
          </a:bodyPr>
          <a:lstStyle/>
          <a:p>
            <a:r>
              <a:rPr lang="zh-CN" altLang="en-US" sz="2400" b="1" spc="300" dirty="0">
                <a:latin typeface="+mj-ea"/>
                <a:ea typeface="+mj-ea"/>
              </a:rPr>
              <a:t>分词最新进展</a:t>
            </a:r>
            <a:endParaRPr lang="zh-CN" altLang="en-US" sz="2400" b="1" spc="300" dirty="0">
              <a:solidFill>
                <a:schemeClr val="accent3"/>
              </a:solidFill>
            </a:endParaRPr>
          </a:p>
        </p:txBody>
      </p:sp>
      <p:sp>
        <p:nvSpPr>
          <p:cNvPr id="85" name="椭圆 84"/>
          <p:cNvSpPr/>
          <p:nvPr/>
        </p:nvSpPr>
        <p:spPr>
          <a:xfrm>
            <a:off x="3083554" y="4759084"/>
            <a:ext cx="511814" cy="51181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Century Gothic" panose="020B0502020202020204" pitchFamily="34" charset="0"/>
              </a:rPr>
              <a:t>6</a:t>
            </a:r>
            <a:endParaRPr lang="zh-CN" altLang="en-US" sz="2400" dirty="0">
              <a:latin typeface="Century Gothic" panose="020B0502020202020204" pitchFamily="34" charset="0"/>
            </a:endParaRPr>
          </a:p>
        </p:txBody>
      </p:sp>
      <p:sp>
        <p:nvSpPr>
          <p:cNvPr id="86" name="文本框 85"/>
          <p:cNvSpPr txBox="1"/>
          <p:nvPr/>
        </p:nvSpPr>
        <p:spPr>
          <a:xfrm>
            <a:off x="3877134" y="4819466"/>
            <a:ext cx="5059994" cy="383777"/>
          </a:xfrm>
          <a:prstGeom prst="rect">
            <a:avLst/>
          </a:prstGeom>
          <a:noFill/>
        </p:spPr>
        <p:txBody>
          <a:bodyPr wrap="square" lIns="0" tIns="0" rIns="0" bIns="0" rtlCol="0">
            <a:spAutoFit/>
          </a:bodyPr>
          <a:lstStyle/>
          <a:p>
            <a:r>
              <a:rPr lang="zh-CN" altLang="en-US" sz="2400" b="1" spc="300" dirty="0">
                <a:latin typeface="+mj-ea"/>
                <a:ea typeface="+mj-ea"/>
              </a:rPr>
              <a:t>分词工具及评估</a:t>
            </a:r>
            <a:endParaRPr lang="zh-CN" altLang="en-US" sz="2400" b="1" spc="300" dirty="0">
              <a:solidFill>
                <a:schemeClr val="accent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最短路径算法</a:t>
              </a:r>
              <a:endParaRPr lang="zh-CN" altLang="en-US" sz="2400" b="1" dirty="0">
                <a:solidFill>
                  <a:schemeClr val="tx1"/>
                </a:solidFill>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2.6</a:t>
              </a:r>
              <a:endParaRPr lang="en-US" altLang="zh-CN" sz="2400" b="1" dirty="0"/>
            </a:p>
          </p:txBody>
        </p:sp>
      </p:gr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2905" y="3094691"/>
            <a:ext cx="8457386" cy="1673578"/>
          </a:xfrm>
          <a:prstGeom prst="rect">
            <a:avLst/>
          </a:prstGeom>
        </p:spPr>
      </p:pic>
      <p:sp>
        <p:nvSpPr>
          <p:cNvPr id="4" name="矩形 3"/>
          <p:cNvSpPr/>
          <p:nvPr/>
        </p:nvSpPr>
        <p:spPr>
          <a:xfrm>
            <a:off x="1232763" y="4864824"/>
            <a:ext cx="5788325" cy="656590"/>
          </a:xfrm>
          <a:prstGeom prst="rect">
            <a:avLst/>
          </a:prstGeom>
        </p:spPr>
        <p:txBody>
          <a:bodyPr wrap="square">
            <a:spAutoFit/>
          </a:bodyPr>
          <a:lstStyle/>
          <a:p>
            <a:pPr algn="just">
              <a:lnSpc>
                <a:spcPts val="2200"/>
              </a:lnSpc>
            </a:pP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最短路径：</a:t>
            </a: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0-1-2-4-6-7</a:t>
            </a:r>
            <a:endPar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ts val="2200"/>
              </a:lnSpc>
            </a:pP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分词结果：他</a:t>
            </a: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说</a:t>
            </a: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的确</a:t>
            </a: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实在</a:t>
            </a: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理</a:t>
            </a:r>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文本框 6"/>
          <p:cNvSpPr txBox="1"/>
          <p:nvPr/>
        </p:nvSpPr>
        <p:spPr>
          <a:xfrm>
            <a:off x="1184274" y="1157814"/>
            <a:ext cx="6757670" cy="1938992"/>
          </a:xfrm>
          <a:prstGeom prst="rect">
            <a:avLst/>
          </a:prstGeom>
          <a:noFill/>
        </p:spPr>
        <p:txBody>
          <a:bodyPr wrap="square" rtlCol="0" anchor="t">
            <a:spAutoFit/>
          </a:bodyPr>
          <a:lstStyle/>
          <a:p>
            <a:r>
              <a:rPr lang="zh-CN" altLang="en-US" sz="2400" dirty="0"/>
              <a:t>节点：字</a:t>
            </a:r>
            <a:endParaRPr lang="en-US" altLang="zh-CN" sz="2400" dirty="0"/>
          </a:p>
          <a:p>
            <a:endParaRPr lang="en-US" altLang="zh-CN" sz="2400" dirty="0"/>
          </a:p>
          <a:p>
            <a:r>
              <a:rPr lang="zh-CN" altLang="en-US" sz="2400" dirty="0"/>
              <a:t>边：相邻两个字 或 词尾的字与词前的字</a:t>
            </a:r>
            <a:endParaRPr lang="en-US" altLang="zh-CN" sz="2400" dirty="0"/>
          </a:p>
          <a:p>
            <a:endParaRPr lang="en-US" altLang="zh-CN" sz="2400" dirty="0"/>
          </a:p>
          <a:p>
            <a:r>
              <a:rPr lang="zh-CN" altLang="en-US" sz="2400" dirty="0"/>
              <a:t>权值：可以全为</a:t>
            </a:r>
            <a:r>
              <a:rPr lang="en-US" altLang="zh-CN" sz="2400" dirty="0"/>
              <a:t>1</a:t>
            </a:r>
            <a:r>
              <a:rPr lang="zh-CN" altLang="en-US" sz="2400" dirty="0"/>
              <a:t>，也可以与词频相关</a:t>
            </a:r>
            <a:endParaRPr lang="zh-CN" alt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366135" y="3390900"/>
            <a:ext cx="4313555" cy="36000"/>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TextBox 2"/>
          <p:cNvSpPr txBox="1"/>
          <p:nvPr/>
        </p:nvSpPr>
        <p:spPr>
          <a:xfrm>
            <a:off x="3422650" y="2449195"/>
            <a:ext cx="5067935" cy="707886"/>
          </a:xfrm>
          <a:prstGeom prst="rect">
            <a:avLst/>
          </a:prstGeom>
          <a:noFill/>
        </p:spPr>
        <p:txBody>
          <a:bodyPr wrap="square" rtlCol="0">
            <a:spAutoFit/>
          </a:bodyPr>
          <a:lstStyle/>
          <a:p>
            <a:pPr algn="l"/>
            <a:r>
              <a:rPr lang="zh-CN" altLang="en-US" sz="4000" b="1" dirty="0">
                <a:solidFill>
                  <a:srgbClr val="0070C0"/>
                </a:solidFill>
                <a:sym typeface="+mn-lt"/>
              </a:rPr>
              <a:t>统计学习分词</a:t>
            </a:r>
            <a:endParaRPr lang="zh-CN" altLang="en-US" sz="4000" b="1" dirty="0">
              <a:solidFill>
                <a:srgbClr val="0070C0"/>
              </a:solidFill>
              <a:sym typeface="+mn-lt"/>
            </a:endParaRPr>
          </a:p>
        </p:txBody>
      </p:sp>
      <p:sp>
        <p:nvSpPr>
          <p:cNvPr id="2" name="文本框 1"/>
          <p:cNvSpPr txBox="1"/>
          <p:nvPr/>
        </p:nvSpPr>
        <p:spPr>
          <a:xfrm>
            <a:off x="1350010" y="2091690"/>
            <a:ext cx="2226310" cy="1445260"/>
          </a:xfrm>
          <a:prstGeom prst="rect">
            <a:avLst/>
          </a:prstGeom>
          <a:noFill/>
        </p:spPr>
        <p:txBody>
          <a:bodyPr wrap="square" rtlCol="0">
            <a:spAutoFit/>
          </a:bodyPr>
          <a:lstStyle/>
          <a:p>
            <a:r>
              <a:rPr lang="en-US" altLang="zh-CN" sz="8800" b="1" dirty="0">
                <a:solidFill>
                  <a:srgbClr val="0070C0"/>
                </a:solidFill>
              </a:rPr>
              <a:t>03</a:t>
            </a:r>
            <a:endParaRPr lang="en-US" altLang="zh-CN" sz="8800" b="1" dirty="0">
              <a:solidFill>
                <a:srgbClr val="0070C0"/>
              </a:solidFill>
            </a:endParaRPr>
          </a:p>
        </p:txBody>
      </p:sp>
      <p:sp>
        <p:nvSpPr>
          <p:cNvPr id="8" name="矩形 7"/>
          <p:cNvSpPr/>
          <p:nvPr/>
        </p:nvSpPr>
        <p:spPr>
          <a:xfrm rot="5400000">
            <a:off x="2233295" y="2907665"/>
            <a:ext cx="1503045" cy="95250"/>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5856270" y="3536950"/>
            <a:ext cx="1823420" cy="369332"/>
          </a:xfrm>
          <a:prstGeom prst="rect">
            <a:avLst/>
          </a:prstGeom>
          <a:noFill/>
        </p:spPr>
        <p:txBody>
          <a:bodyPr wrap="square" rtlCol="0">
            <a:spAutoFit/>
          </a:bodyPr>
          <a:lstStyle/>
          <a:p>
            <a:r>
              <a:rPr lang="zh-CN" altLang="en-US" dirty="0"/>
              <a:t>汇报人：崔酉至</a:t>
            </a:r>
            <a:endParaRPr lang="zh-CN"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基于统计的分词算法简介</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3.1</a:t>
              </a:r>
              <a:endParaRPr lang="en-US" altLang="zh-CN" sz="2400" b="1" dirty="0"/>
            </a:p>
          </p:txBody>
        </p:sp>
      </p:grpSp>
      <p:sp>
        <p:nvSpPr>
          <p:cNvPr id="6" name="文本框 5"/>
          <p:cNvSpPr txBox="1"/>
          <p:nvPr/>
        </p:nvSpPr>
        <p:spPr>
          <a:xfrm>
            <a:off x="640766" y="2415038"/>
            <a:ext cx="7697008" cy="1661993"/>
          </a:xfrm>
          <a:prstGeom prst="rect">
            <a:avLst/>
          </a:prstGeom>
          <a:noFill/>
        </p:spPr>
        <p:txBody>
          <a:bodyPr wrap="square" rtlCol="0" anchor="t">
            <a:spAutoFit/>
          </a:bodyPr>
          <a:lstStyle/>
          <a:p>
            <a:r>
              <a:rPr lang="zh-CN" altLang="en-US" sz="2400" b="1" dirty="0">
                <a:latin typeface="+mn-ea"/>
              </a:rPr>
              <a:t>统计分词方法的核心思想： </a:t>
            </a:r>
            <a:endParaRPr lang="en-US" altLang="zh-CN" sz="2400" b="1" dirty="0">
              <a:latin typeface="+mn-ea"/>
            </a:endParaRPr>
          </a:p>
          <a:p>
            <a:endParaRPr lang="en-US" altLang="zh-CN" dirty="0">
              <a:latin typeface="+mn-ea"/>
            </a:endParaRPr>
          </a:p>
          <a:p>
            <a:endParaRPr lang="en-US" altLang="zh-CN" dirty="0">
              <a:latin typeface="+mn-ea"/>
            </a:endParaRPr>
          </a:p>
          <a:p>
            <a:endParaRPr lang="en-US" altLang="zh-CN" dirty="0">
              <a:latin typeface="+mn-ea"/>
            </a:endParaRPr>
          </a:p>
          <a:p>
            <a:r>
              <a:rPr lang="zh-CN" altLang="en-US" sz="2400" b="1" dirty="0">
                <a:latin typeface="+mn-ea"/>
              </a:rPr>
              <a:t>如果若干个字经常连在一起，那么这很可能就是一个词！</a:t>
            </a:r>
            <a:endParaRPr lang="zh-CN" altLang="en-US" sz="2400" b="1" dirty="0">
              <a:latin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常用统计分词算法</a:t>
              </a:r>
              <a:endParaRPr kumimoji="0" lang="zh-CN" altLang="en-US" sz="2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rPr>
                <a:t>3.2</a:t>
              </a: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8" name="文本框 7"/>
          <p:cNvSpPr txBox="1"/>
          <p:nvPr/>
        </p:nvSpPr>
        <p:spPr>
          <a:xfrm>
            <a:off x="1480534" y="1786181"/>
            <a:ext cx="6757670" cy="2308324"/>
          </a:xfrm>
          <a:prstGeom prst="rect">
            <a:avLst/>
          </a:prstGeom>
          <a:noFill/>
        </p:spPr>
        <p:txBody>
          <a:bodyPr wrap="square" rtlCol="0" anchor="t">
            <a:spAutoFit/>
          </a:bodyPr>
          <a:lstStyle/>
          <a:p>
            <a:pPr lvl="0">
              <a:lnSpc>
                <a:spcPct val="150000"/>
              </a:lnSpc>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N</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元语法模型（</a:t>
            </a:r>
            <a:r>
              <a:rPr lang="en-US" altLang="zh-CN" sz="2400" dirty="0">
                <a:solidFill>
                  <a:schemeClr val="accent1">
                    <a:lumMod val="75000"/>
                  </a:schemeClr>
                </a:solidFill>
                <a:latin typeface="微软雅黑" panose="020B0503020204020204" pitchFamily="34" charset="-122"/>
              </a:rPr>
              <a:t>N-Gram</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lang="zh-CN" altLang="en-US" sz="2400" dirty="0">
                <a:latin typeface="微软雅黑" panose="020B0503020204020204" pitchFamily="34" charset="-122"/>
                <a:ea typeface="微软雅黑" panose="020B0503020204020204" pitchFamily="34" charset="-122"/>
              </a:rPr>
              <a:t>互信息模型</a:t>
            </a:r>
            <a:endParaRPr kumimoji="0" lang="zh-CN" altLang="en-US" sz="2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3</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lang="zh-CN" altLang="en-US" sz="2400" dirty="0">
                <a:latin typeface="微软雅黑" panose="020B0503020204020204" pitchFamily="34" charset="-122"/>
                <a:ea typeface="微软雅黑" panose="020B0503020204020204" pitchFamily="34" charset="-122"/>
              </a:rPr>
              <a:t>最大熵模型（</a:t>
            </a:r>
            <a:r>
              <a:rPr lang="en-US" altLang="zh-CN" sz="2400" dirty="0">
                <a:solidFill>
                  <a:srgbClr val="5B9BD5">
                    <a:lumMod val="75000"/>
                  </a:srgbClr>
                </a:solidFill>
                <a:latin typeface="微软雅黑" panose="020B0503020204020204" pitchFamily="34" charset="-122"/>
                <a:ea typeface="微软雅黑" panose="020B0503020204020204" pitchFamily="34" charset="-122"/>
              </a:rPr>
              <a:t>ME</a:t>
            </a:r>
            <a:r>
              <a:rPr lang="zh-CN" altLang="en-US" sz="2400" dirty="0">
                <a:latin typeface="微软雅黑" panose="020B0503020204020204" pitchFamily="34" charset="-122"/>
                <a:ea typeface="微软雅黑" panose="020B0503020204020204" pitchFamily="34" charset="-122"/>
              </a:rPr>
              <a:t>）</a:t>
            </a:r>
            <a:endParaRPr kumimoji="0" lang="en-US" altLang="zh-CN" sz="2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a:p>
            <a:pPr lvl="0">
              <a:lnSpc>
                <a:spcPct val="150000"/>
              </a:lnSpc>
              <a:defRPr/>
            </a:pP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）隐马尔可夫（</a:t>
            </a:r>
            <a:r>
              <a:rPr lang="en-US" altLang="zh-CN" sz="2400" dirty="0">
                <a:solidFill>
                  <a:srgbClr val="5B9BD5">
                    <a:lumMod val="75000"/>
                  </a:srgbClr>
                </a:solidFill>
                <a:latin typeface="微软雅黑" panose="020B0503020204020204" pitchFamily="34" charset="-122"/>
              </a:rPr>
              <a:t>HMM</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en-US" altLang="zh-CN" sz="2400" b="1" dirty="0">
                  <a:solidFill>
                    <a:srgbClr val="0070C0"/>
                  </a:solidFill>
                  <a:sym typeface="+mn-lt"/>
                </a:rPr>
                <a:t>N</a:t>
              </a:r>
              <a:r>
                <a:rPr lang="zh-CN" altLang="en-US" sz="2400" b="1" dirty="0">
                  <a:solidFill>
                    <a:srgbClr val="0070C0"/>
                  </a:solidFill>
                  <a:sym typeface="+mn-lt"/>
                </a:rPr>
                <a:t>元语言模型（</a:t>
              </a:r>
              <a:r>
                <a:rPr lang="en-US" altLang="zh-CN" sz="2400" b="1" dirty="0">
                  <a:solidFill>
                    <a:srgbClr val="0070C0"/>
                  </a:solidFill>
                  <a:sym typeface="+mn-lt"/>
                </a:rPr>
                <a:t>N-Gram</a:t>
              </a:r>
              <a:r>
                <a:rPr lang="zh-CN" altLang="en-US" sz="2400" b="1" dirty="0">
                  <a:solidFill>
                    <a:srgbClr val="0070C0"/>
                  </a:solidFill>
                  <a:sym typeface="+mn-lt"/>
                </a:rPr>
                <a:t>）</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3.3</a:t>
              </a:r>
              <a:endParaRPr lang="en-US" altLang="zh-CN" sz="2400" b="1" dirty="0"/>
            </a:p>
          </p:txBody>
        </p:sp>
      </p:grpSp>
      <p:sp>
        <p:nvSpPr>
          <p:cNvPr id="15" name="文本框 14"/>
          <p:cNvSpPr txBox="1"/>
          <p:nvPr/>
        </p:nvSpPr>
        <p:spPr>
          <a:xfrm>
            <a:off x="1160659" y="1330826"/>
            <a:ext cx="6757670" cy="1754326"/>
          </a:xfrm>
          <a:prstGeom prst="rect">
            <a:avLst/>
          </a:prstGeom>
          <a:noFill/>
        </p:spPr>
        <p:txBody>
          <a:bodyPr wrap="square" rtlCol="0" anchor="t">
            <a:spAutoFit/>
          </a:bodyPr>
          <a:lstStyle/>
          <a:p>
            <a:r>
              <a:rPr lang="en-US" altLang="zh-CN" b="1" dirty="0">
                <a:latin typeface="微软雅黑" panose="020B0503020204020204" pitchFamily="34" charset="-122"/>
                <a:ea typeface="微软雅黑" panose="020B0503020204020204" pitchFamily="34" charset="-122"/>
              </a:rPr>
              <a:t>N-gram</a:t>
            </a:r>
            <a:r>
              <a:rPr lang="zh-CN" altLang="en-US" b="1" dirty="0">
                <a:latin typeface="微软雅黑" panose="020B0503020204020204" pitchFamily="34" charset="-122"/>
                <a:ea typeface="微软雅黑" panose="020B0503020204020204" pitchFamily="34" charset="-122"/>
              </a:rPr>
              <a:t>模型主要思想</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 </a:t>
            </a:r>
            <a:endParaRPr lang="zh-CN" altLang="en-US" sz="2400"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假设第</a:t>
            </a:r>
            <a:r>
              <a:rPr lang="en-US" altLang="zh-CN" dirty="0">
                <a:latin typeface="微软雅黑" panose="020B0503020204020204" pitchFamily="34" charset="-122"/>
                <a:ea typeface="微软雅黑" panose="020B0503020204020204" pitchFamily="34" charset="-122"/>
              </a:rPr>
              <a:t>N</a:t>
            </a:r>
            <a:r>
              <a:rPr lang="zh-CN" altLang="en-US" dirty="0">
                <a:latin typeface="微软雅黑" panose="020B0503020204020204" pitchFamily="34" charset="-122"/>
                <a:ea typeface="微软雅黑" panose="020B0503020204020204" pitchFamily="34" charset="-122"/>
              </a:rPr>
              <a:t>个词的出现只与前面</a:t>
            </a:r>
            <a:r>
              <a:rPr lang="en-US" altLang="zh-CN" dirty="0">
                <a:latin typeface="微软雅黑" panose="020B0503020204020204" pitchFamily="34" charset="-122"/>
                <a:ea typeface="微软雅黑" panose="020B0503020204020204" pitchFamily="34" charset="-122"/>
              </a:rPr>
              <a:t>N-1</a:t>
            </a:r>
            <a:r>
              <a:rPr lang="zh-CN" altLang="en-US" dirty="0">
                <a:latin typeface="微软雅黑" panose="020B0503020204020204" pitchFamily="34" charset="-122"/>
                <a:ea typeface="微软雅黑" panose="020B0503020204020204" pitchFamily="34" charset="-122"/>
              </a:rPr>
              <a:t>个词相关，而与其它任何词都 </a:t>
            </a:r>
            <a:endParaRPr lang="zh-CN" altLang="en-US" sz="2400"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不相关。</a:t>
            </a:r>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如果使用词有</a:t>
            </a:r>
            <a:r>
              <a:rPr lang="en-US" altLang="zh-CN" dirty="0">
                <a:latin typeface="微软雅黑" panose="020B0503020204020204" pitchFamily="34" charset="-122"/>
                <a:ea typeface="微软雅黑" panose="020B0503020204020204" pitchFamily="34" charset="-122"/>
              </a:rPr>
              <a:t>20000</a:t>
            </a:r>
            <a:r>
              <a:rPr lang="zh-CN" altLang="en-US" dirty="0">
                <a:latin typeface="微软雅黑" panose="020B0503020204020204" pitchFamily="34" charset="-122"/>
                <a:ea typeface="微软雅黑" panose="020B0503020204020204" pitchFamily="34" charset="-122"/>
              </a:rPr>
              <a:t>个，那么：</a:t>
            </a:r>
            <a:endParaRPr lang="zh-CN" altLang="en-US" dirty="0">
              <a:latin typeface="微软雅黑" panose="020B0503020204020204" pitchFamily="34" charset="-122"/>
              <a:ea typeface="微软雅黑" panose="020B0503020204020204" pitchFamily="34" charset="-122"/>
            </a:endParaRPr>
          </a:p>
        </p:txBody>
      </p:sp>
      <p:graphicFrame>
        <p:nvGraphicFramePr>
          <p:cNvPr id="8" name="表格 7"/>
          <p:cNvGraphicFramePr>
            <a:graphicFrameLocks noGrp="1"/>
          </p:cNvGraphicFramePr>
          <p:nvPr/>
        </p:nvGraphicFramePr>
        <p:xfrm>
          <a:off x="1281429" y="3502892"/>
          <a:ext cx="6096000" cy="1987200"/>
        </p:xfrm>
        <a:graphic>
          <a:graphicData uri="http://schemas.openxmlformats.org/drawingml/2006/table">
            <a:tbl>
              <a:tblPr>
                <a:tableStyleId>{5C22544A-7EE6-4342-B048-85BDC9FD1C3A}</a:tableStyleId>
              </a:tblPr>
              <a:tblGrid>
                <a:gridCol w="2339732"/>
                <a:gridCol w="3756268"/>
              </a:tblGrid>
              <a:tr h="496800">
                <a:tc>
                  <a:txBody>
                    <a:bodyPr/>
                    <a:lstStyle/>
                    <a:p>
                      <a:pPr algn="ctr"/>
                      <a:r>
                        <a:rPr lang="zh-CN" altLang="en-US" dirty="0"/>
                        <a:t>模型</a:t>
                      </a: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参数</a:t>
                      </a: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6800">
                <a:tc>
                  <a:txBody>
                    <a:bodyPr/>
                    <a:lstStyle/>
                    <a:p>
                      <a:pPr algn="ctr"/>
                      <a:r>
                        <a:rPr lang="zh-CN" altLang="en-US" dirty="0"/>
                        <a:t>二元语法模型</a:t>
                      </a: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dirty="0"/>
                        <a:t>20000</a:t>
                      </a:r>
                      <a:r>
                        <a:rPr lang="en-US" altLang="zh-CN" baseline="30000" dirty="0"/>
                        <a:t>1</a:t>
                      </a:r>
                      <a:r>
                        <a:rPr lang="en-US" altLang="zh-CN" dirty="0"/>
                        <a:t>×19999</a:t>
                      </a:r>
                      <a:r>
                        <a:rPr lang="zh-CN" altLang="en-US" dirty="0"/>
                        <a:t>＝</a:t>
                      </a:r>
                      <a:r>
                        <a:rPr lang="en-US" altLang="zh-CN" dirty="0"/>
                        <a:t>4×10</a:t>
                      </a:r>
                      <a:r>
                        <a:rPr lang="en-US" altLang="zh-CN" baseline="30000" dirty="0"/>
                        <a:t>8</a:t>
                      </a:r>
                      <a:endParaRPr lang="en-US" altLang="zh-CN" baseline="30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496800">
                <a:tc>
                  <a:txBody>
                    <a:bodyPr/>
                    <a:lstStyle/>
                    <a:p>
                      <a:pPr algn="ctr"/>
                      <a:r>
                        <a:rPr lang="zh-CN" altLang="en-US" dirty="0"/>
                        <a:t>三元语法模型</a:t>
                      </a: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altLang="zh-CN" dirty="0"/>
                        <a:t>20000</a:t>
                      </a:r>
                      <a:r>
                        <a:rPr lang="en-US" altLang="zh-CN" baseline="30000" dirty="0"/>
                        <a:t>2</a:t>
                      </a:r>
                      <a:r>
                        <a:rPr lang="en-US" altLang="zh-CN" dirty="0"/>
                        <a:t>×19999</a:t>
                      </a:r>
                      <a:r>
                        <a:rPr lang="zh-CN" altLang="en-US" dirty="0"/>
                        <a:t>＝</a:t>
                      </a:r>
                      <a:r>
                        <a:rPr lang="en-US" altLang="zh-CN" dirty="0"/>
                        <a:t>8×10</a:t>
                      </a:r>
                      <a:r>
                        <a:rPr lang="en-US" altLang="zh-CN" baseline="30000" dirty="0"/>
                        <a:t>12</a:t>
                      </a:r>
                      <a:endParaRPr lang="en-US" altLang="zh-CN" baseline="30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96800">
                <a:tc>
                  <a:txBody>
                    <a:bodyPr/>
                    <a:lstStyle/>
                    <a:p>
                      <a:pPr algn="ctr"/>
                      <a:r>
                        <a:rPr lang="zh-CN" altLang="en-US" dirty="0"/>
                        <a:t>四元语法模型</a:t>
                      </a:r>
                      <a:endParaRPr lang="zh-CN"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solidFill>
                            <a:srgbClr val="FF0000"/>
                          </a:solidFill>
                        </a:rPr>
                        <a:t>20000</a:t>
                      </a:r>
                      <a:r>
                        <a:rPr lang="en-US" altLang="zh-CN" baseline="30000" dirty="0">
                          <a:solidFill>
                            <a:srgbClr val="FF0000"/>
                          </a:solidFill>
                        </a:rPr>
                        <a:t>3</a:t>
                      </a:r>
                      <a:r>
                        <a:rPr lang="en-US" altLang="zh-CN" dirty="0">
                          <a:solidFill>
                            <a:srgbClr val="FF0000"/>
                          </a:solidFill>
                        </a:rPr>
                        <a:t>×19999</a:t>
                      </a:r>
                      <a:r>
                        <a:rPr lang="zh-CN" altLang="en-US" dirty="0">
                          <a:solidFill>
                            <a:srgbClr val="FF0000"/>
                          </a:solidFill>
                        </a:rPr>
                        <a:t>＝</a:t>
                      </a:r>
                      <a:r>
                        <a:rPr lang="en-US" altLang="zh-CN" dirty="0">
                          <a:solidFill>
                            <a:srgbClr val="FF0000"/>
                          </a:solidFill>
                        </a:rPr>
                        <a:t>1.6×10</a:t>
                      </a:r>
                      <a:r>
                        <a:rPr lang="en-US" altLang="zh-CN" baseline="30000" dirty="0">
                          <a:solidFill>
                            <a:srgbClr val="FF0000"/>
                          </a:solidFill>
                        </a:rPr>
                        <a:t>17</a:t>
                      </a:r>
                      <a:endParaRPr lang="en-US" altLang="zh-CN" baseline="30000" dirty="0">
                        <a:solidFill>
                          <a:srgbClr val="FF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en-US" altLang="zh-CN" sz="2400" b="1" dirty="0">
                  <a:solidFill>
                    <a:srgbClr val="0070C0"/>
                  </a:solidFill>
                  <a:sym typeface="+mn-lt"/>
                </a:rPr>
                <a:t>N</a:t>
              </a:r>
              <a:r>
                <a:rPr lang="zh-CN" altLang="en-US" sz="2400" b="1" dirty="0">
                  <a:solidFill>
                    <a:srgbClr val="0070C0"/>
                  </a:solidFill>
                  <a:sym typeface="+mn-lt"/>
                </a:rPr>
                <a:t>元语言模型（</a:t>
              </a:r>
              <a:r>
                <a:rPr lang="en-US" altLang="zh-CN" sz="2400" b="1" dirty="0">
                  <a:solidFill>
                    <a:srgbClr val="0070C0"/>
                  </a:solidFill>
                  <a:sym typeface="+mn-lt"/>
                </a:rPr>
                <a:t>N-Gram</a:t>
              </a:r>
              <a:r>
                <a:rPr lang="zh-CN" altLang="en-US" sz="2400" b="1" dirty="0">
                  <a:solidFill>
                    <a:srgbClr val="0070C0"/>
                  </a:solidFill>
                  <a:sym typeface="+mn-lt"/>
                </a:rPr>
                <a:t>）</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3.3</a:t>
              </a:r>
              <a:endParaRPr lang="en-US" altLang="zh-CN" sz="2400" b="1" dirty="0"/>
            </a:p>
          </p:txBody>
        </p:sp>
      </p:grpSp>
      <p:sp>
        <p:nvSpPr>
          <p:cNvPr id="15" name="文本框 14"/>
          <p:cNvSpPr txBox="1"/>
          <p:nvPr/>
        </p:nvSpPr>
        <p:spPr>
          <a:xfrm>
            <a:off x="1281429" y="1833218"/>
            <a:ext cx="6646247" cy="369332"/>
          </a:xfrm>
          <a:prstGeom prst="rect">
            <a:avLst/>
          </a:prstGeom>
          <a:noFill/>
        </p:spPr>
        <p:txBody>
          <a:bodyPr wrap="square" rtlCol="0" anchor="t">
            <a:spAutoFit/>
          </a:bodyPr>
          <a:lstStyle/>
          <a:p>
            <a:r>
              <a:rPr lang="zh-CN" altLang="en-US" b="1" dirty="0"/>
              <a:t>最大似然估计方法：以词频代替概率</a:t>
            </a:r>
            <a:endParaRPr lang="en-US" altLang="zh-CN" b="1" dirty="0"/>
          </a:p>
        </p:txBody>
      </p:sp>
      <p:graphicFrame>
        <p:nvGraphicFramePr>
          <p:cNvPr id="2" name="对象 1"/>
          <p:cNvGraphicFramePr>
            <a:graphicFrameLocks noChangeAspect="1"/>
          </p:cNvGraphicFramePr>
          <p:nvPr/>
        </p:nvGraphicFramePr>
        <p:xfrm>
          <a:off x="1342094" y="2442576"/>
          <a:ext cx="5681662" cy="801688"/>
        </p:xfrm>
        <a:graphic>
          <a:graphicData uri="http://schemas.openxmlformats.org/presentationml/2006/ole">
            <mc:AlternateContent xmlns:mc="http://schemas.openxmlformats.org/markup-compatibility/2006">
              <mc:Choice xmlns:v="urn:schemas-microsoft-com:vml" Requires="v">
                <p:oleObj spid="_x0000_s1235" name="公式" r:id="rId1" imgW="75590400" imgH="10668000" progId="Equation.3">
                  <p:embed/>
                </p:oleObj>
              </mc:Choice>
              <mc:Fallback>
                <p:oleObj name="公式" r:id="rId1" imgW="75590400" imgH="10668000" progId="Equation.3">
                  <p:embed/>
                  <p:pic>
                    <p:nvPicPr>
                      <p:cNvPr id="0" name="对象 1"/>
                      <p:cNvPicPr/>
                      <p:nvPr/>
                    </p:nvPicPr>
                    <p:blipFill>
                      <a:blip r:embed="rId2"/>
                      <a:stretch>
                        <a:fillRect/>
                      </a:stretch>
                    </p:blipFill>
                    <p:spPr>
                      <a:xfrm>
                        <a:off x="1342094" y="2442576"/>
                        <a:ext cx="5681662" cy="801688"/>
                      </a:xfrm>
                      <a:prstGeom prst="rect">
                        <a:avLst/>
                      </a:prstGeom>
                    </p:spPr>
                  </p:pic>
                </p:oleObj>
              </mc:Fallback>
            </mc:AlternateContent>
          </a:graphicData>
        </a:graphic>
      </p:graphicFrame>
      <p:sp>
        <p:nvSpPr>
          <p:cNvPr id="18" name="文本框 17"/>
          <p:cNvSpPr txBox="1"/>
          <p:nvPr/>
        </p:nvSpPr>
        <p:spPr>
          <a:xfrm>
            <a:off x="1294785" y="3484290"/>
            <a:ext cx="6646247" cy="369332"/>
          </a:xfrm>
          <a:prstGeom prst="rect">
            <a:avLst/>
          </a:prstGeom>
          <a:noFill/>
        </p:spPr>
        <p:txBody>
          <a:bodyPr wrap="square" rtlCol="0" anchor="t">
            <a:spAutoFit/>
          </a:bodyPr>
          <a:lstStyle/>
          <a:p>
            <a:r>
              <a:rPr lang="zh-CN" altLang="en-US" dirty="0"/>
              <a:t>借助此式可以得出整个句子的概率</a:t>
            </a:r>
            <a:endParaRPr lang="en-US" altLang="zh-CN" dirty="0"/>
          </a:p>
        </p:txBody>
      </p:sp>
      <p:graphicFrame>
        <p:nvGraphicFramePr>
          <p:cNvPr id="3" name="对象 2"/>
          <p:cNvGraphicFramePr>
            <a:graphicFrameLocks noChangeAspect="1"/>
          </p:cNvGraphicFramePr>
          <p:nvPr/>
        </p:nvGraphicFramePr>
        <p:xfrm>
          <a:off x="1342094" y="4093648"/>
          <a:ext cx="3497256" cy="799632"/>
        </p:xfrm>
        <a:graphic>
          <a:graphicData uri="http://schemas.openxmlformats.org/presentationml/2006/ole">
            <mc:AlternateContent xmlns:mc="http://schemas.openxmlformats.org/markup-compatibility/2006">
              <mc:Choice xmlns:v="urn:schemas-microsoft-com:vml" Requires="v">
                <p:oleObj spid="_x0000_s1236" name="公式" r:id="rId3" imgW="46634400" imgH="10668000" progId="Equation.3">
                  <p:embed/>
                </p:oleObj>
              </mc:Choice>
              <mc:Fallback>
                <p:oleObj name="公式" r:id="rId3" imgW="46634400" imgH="10668000" progId="Equation.3">
                  <p:embed/>
                  <p:pic>
                    <p:nvPicPr>
                      <p:cNvPr id="0" name="对象 2"/>
                      <p:cNvPicPr/>
                      <p:nvPr/>
                    </p:nvPicPr>
                    <p:blipFill>
                      <a:blip r:embed="rId4"/>
                      <a:stretch>
                        <a:fillRect/>
                      </a:stretch>
                    </p:blipFill>
                    <p:spPr>
                      <a:xfrm>
                        <a:off x="1342094" y="4093648"/>
                        <a:ext cx="3497256" cy="799632"/>
                      </a:xfrm>
                      <a:prstGeom prst="rect">
                        <a:avLst/>
                      </a:prstGeom>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en-US" altLang="zh-CN" sz="2400" b="1" dirty="0">
                  <a:solidFill>
                    <a:srgbClr val="0070C0"/>
                  </a:solidFill>
                  <a:sym typeface="+mn-lt"/>
                </a:rPr>
                <a:t>N</a:t>
              </a:r>
              <a:r>
                <a:rPr lang="zh-CN" altLang="en-US" sz="2400" b="1" dirty="0">
                  <a:solidFill>
                    <a:srgbClr val="0070C0"/>
                  </a:solidFill>
                  <a:sym typeface="+mn-lt"/>
                </a:rPr>
                <a:t>元语言模型（</a:t>
              </a:r>
              <a:r>
                <a:rPr lang="en-US" altLang="zh-CN" sz="2400" b="1" dirty="0">
                  <a:solidFill>
                    <a:srgbClr val="0070C0"/>
                  </a:solidFill>
                  <a:sym typeface="+mn-lt"/>
                </a:rPr>
                <a:t>N-Gram</a:t>
              </a:r>
              <a:r>
                <a:rPr lang="zh-CN" altLang="en-US" sz="2400" b="1" dirty="0">
                  <a:solidFill>
                    <a:srgbClr val="0070C0"/>
                  </a:solidFill>
                  <a:sym typeface="+mn-lt"/>
                </a:rPr>
                <a:t>）</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3.3</a:t>
              </a:r>
              <a:endParaRPr lang="en-US" altLang="zh-CN" sz="2400" b="1" dirty="0"/>
            </a:p>
          </p:txBody>
        </p:sp>
      </p:grpSp>
      <p:sp>
        <p:nvSpPr>
          <p:cNvPr id="18" name="文本框 17"/>
          <p:cNvSpPr txBox="1"/>
          <p:nvPr/>
        </p:nvSpPr>
        <p:spPr>
          <a:xfrm>
            <a:off x="1074873" y="1395109"/>
            <a:ext cx="6646247" cy="461665"/>
          </a:xfrm>
          <a:prstGeom prst="rect">
            <a:avLst/>
          </a:prstGeom>
          <a:noFill/>
        </p:spPr>
        <p:txBody>
          <a:bodyPr wrap="square" rtlCol="0" anchor="t">
            <a:spAutoFit/>
          </a:bodyPr>
          <a:lstStyle/>
          <a:p>
            <a:r>
              <a:rPr lang="zh-CN" altLang="en-US" sz="2400" dirty="0"/>
              <a:t>以二元语言模型为例</a:t>
            </a:r>
            <a:endParaRPr lang="en-US" altLang="zh-CN" sz="2400" dirty="0"/>
          </a:p>
        </p:txBody>
      </p:sp>
      <p:sp>
        <p:nvSpPr>
          <p:cNvPr id="10" name="文本框 9"/>
          <p:cNvSpPr txBox="1"/>
          <p:nvPr/>
        </p:nvSpPr>
        <p:spPr>
          <a:xfrm>
            <a:off x="1074873" y="2169568"/>
            <a:ext cx="6962524" cy="1569660"/>
          </a:xfrm>
          <a:prstGeom prst="rect">
            <a:avLst/>
          </a:prstGeom>
          <a:noFill/>
        </p:spPr>
        <p:txBody>
          <a:bodyPr wrap="square" rtlCol="0" anchor="t">
            <a:spAutoFit/>
          </a:bodyPr>
          <a:lstStyle/>
          <a:p>
            <a:r>
              <a:rPr lang="zh-CN" altLang="en-US" sz="2400" dirty="0"/>
              <a:t>例句：去北京旅游</a:t>
            </a:r>
            <a:endParaRPr lang="en-US" altLang="zh-CN" sz="2400" dirty="0"/>
          </a:p>
          <a:p>
            <a:endParaRPr lang="en-US" altLang="zh-CN" sz="2400" dirty="0"/>
          </a:p>
          <a:p>
            <a:r>
              <a:rPr lang="zh-CN" altLang="en-US" sz="2400" dirty="0"/>
              <a:t>可以切成</a:t>
            </a:r>
            <a:r>
              <a:rPr lang="en-US" altLang="zh-CN" sz="2400" dirty="0"/>
              <a:t>5</a:t>
            </a:r>
            <a:r>
              <a:rPr lang="zh-CN" altLang="en-US" sz="2400" dirty="0"/>
              <a:t>个词（</a:t>
            </a:r>
            <a:r>
              <a:rPr lang="en-US" altLang="zh-CN" sz="2400" dirty="0"/>
              <a:t>1</a:t>
            </a:r>
            <a:r>
              <a:rPr lang="zh-CN" altLang="en-US" sz="2400" dirty="0"/>
              <a:t>种切法）、</a:t>
            </a:r>
            <a:r>
              <a:rPr lang="en-US" altLang="zh-CN" sz="2400" dirty="0"/>
              <a:t>4</a:t>
            </a:r>
            <a:r>
              <a:rPr lang="zh-CN" altLang="en-US" sz="2400" dirty="0"/>
              <a:t>个词（</a:t>
            </a:r>
            <a:r>
              <a:rPr lang="en-US" altLang="zh-CN" sz="2400" dirty="0"/>
              <a:t>4</a:t>
            </a:r>
            <a:r>
              <a:rPr lang="zh-CN" altLang="en-US" sz="2400" dirty="0"/>
              <a:t>种切法）、</a:t>
            </a:r>
            <a:r>
              <a:rPr lang="en-US" altLang="zh-CN" sz="2400" dirty="0"/>
              <a:t>3</a:t>
            </a:r>
            <a:r>
              <a:rPr lang="zh-CN" altLang="en-US" sz="2400" dirty="0"/>
              <a:t>个词（</a:t>
            </a:r>
            <a:r>
              <a:rPr lang="en-US" altLang="zh-CN" sz="2400" dirty="0"/>
              <a:t>3</a:t>
            </a:r>
            <a:r>
              <a:rPr lang="zh-CN" altLang="en-US" sz="2400" dirty="0"/>
              <a:t>种切法）</a:t>
            </a:r>
            <a:endParaRPr lang="en-US" altLang="zh-CN" sz="2400" dirty="0"/>
          </a:p>
        </p:txBody>
      </p:sp>
      <p:sp>
        <p:nvSpPr>
          <p:cNvPr id="16" name="文本框 15"/>
          <p:cNvSpPr txBox="1"/>
          <p:nvPr/>
        </p:nvSpPr>
        <p:spPr>
          <a:xfrm>
            <a:off x="777726" y="4299449"/>
            <a:ext cx="7961550" cy="461665"/>
          </a:xfrm>
          <a:prstGeom prst="rect">
            <a:avLst/>
          </a:prstGeom>
          <a:noFill/>
        </p:spPr>
        <p:txBody>
          <a:bodyPr wrap="square" rtlCol="0" anchor="t">
            <a:spAutoFit/>
          </a:bodyPr>
          <a:lstStyle/>
          <a:p>
            <a:r>
              <a:rPr lang="en-US" altLang="zh-CN" sz="2400" dirty="0" err="1"/>
              <a:t>P</a:t>
            </a:r>
            <a:r>
              <a:rPr lang="en-US" altLang="zh-CN" sz="2400" baseline="-25000" dirty="0" err="1"/>
              <a:t>max</a:t>
            </a:r>
            <a:r>
              <a:rPr lang="en-US" altLang="zh-CN" sz="2400" dirty="0"/>
              <a:t>(s) = P(</a:t>
            </a:r>
            <a:r>
              <a:rPr lang="zh-CN" altLang="en-US" sz="2400" dirty="0"/>
              <a:t>去</a:t>
            </a:r>
            <a:r>
              <a:rPr lang="en-US" altLang="zh-CN" sz="2400" dirty="0"/>
              <a:t>|&lt;B&gt;) * P(</a:t>
            </a:r>
            <a:r>
              <a:rPr lang="zh-CN" altLang="en-US" sz="2400" dirty="0"/>
              <a:t>北京</a:t>
            </a:r>
            <a:r>
              <a:rPr lang="en-US" altLang="zh-CN" sz="2400" dirty="0"/>
              <a:t>|</a:t>
            </a:r>
            <a:r>
              <a:rPr lang="zh-CN" altLang="en-US" sz="2400" dirty="0"/>
              <a:t>去</a:t>
            </a:r>
            <a:r>
              <a:rPr lang="en-US" altLang="zh-CN" sz="2400" dirty="0"/>
              <a:t>) * P(</a:t>
            </a:r>
            <a:r>
              <a:rPr lang="zh-CN" altLang="en-US" sz="2400" dirty="0"/>
              <a:t>旅游</a:t>
            </a:r>
            <a:r>
              <a:rPr lang="en-US" altLang="zh-CN" sz="2400" dirty="0"/>
              <a:t>|</a:t>
            </a:r>
            <a:r>
              <a:rPr lang="zh-CN" altLang="en-US" sz="2400" dirty="0"/>
              <a:t>北京</a:t>
            </a:r>
            <a:r>
              <a:rPr lang="en-US" altLang="zh-CN" sz="2400" dirty="0"/>
              <a:t>) * P(&lt;E&gt;|</a:t>
            </a:r>
            <a:r>
              <a:rPr lang="zh-CN" altLang="en-US" sz="2400" dirty="0"/>
              <a:t>旅游</a:t>
            </a:r>
            <a:r>
              <a:rPr lang="en-US" altLang="zh-CN" sz="2400" dirty="0"/>
              <a:t>)</a:t>
            </a:r>
            <a:endParaRPr lang="en-US" altLang="zh-CN"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rgbClr val="0070C0"/>
                  </a:solidFill>
                  <a:latin typeface="Calibri" panose="020F0502020204030204"/>
                  <a:ea typeface="微软雅黑" panose="020B0503020204020204" pitchFamily="34" charset="-122"/>
                  <a:sym typeface="+mn-lt"/>
                </a:rPr>
                <a:t>互信息模型</a:t>
              </a:r>
              <a:endPar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Calibri" panose="020F0502020204030204"/>
                  <a:ea typeface="微软雅黑" panose="020B0503020204020204" pitchFamily="34" charset="-122"/>
                </a:rPr>
                <a:t>3.4</a:t>
              </a: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pic>
        <p:nvPicPr>
          <p:cNvPr id="2" name="图片 1"/>
          <p:cNvPicPr>
            <a:picLocks noChangeAspect="1"/>
          </p:cNvPicPr>
          <p:nvPr/>
        </p:nvPicPr>
        <p:blipFill>
          <a:blip r:embed="rId1"/>
          <a:stretch>
            <a:fillRect/>
          </a:stretch>
        </p:blipFill>
        <p:spPr>
          <a:xfrm>
            <a:off x="1281429" y="1389854"/>
            <a:ext cx="6600825" cy="3914775"/>
          </a:xfrm>
          <a:prstGeom prst="rect">
            <a:avLst/>
          </a:prstGeom>
        </p:spPr>
      </p:pic>
      <p:sp>
        <p:nvSpPr>
          <p:cNvPr id="3" name="文本框 2"/>
          <p:cNvSpPr txBox="1"/>
          <p:nvPr/>
        </p:nvSpPr>
        <p:spPr>
          <a:xfrm>
            <a:off x="1348510" y="1466169"/>
            <a:ext cx="840509" cy="523220"/>
          </a:xfrm>
          <a:prstGeom prst="rect">
            <a:avLst/>
          </a:prstGeom>
          <a:noFill/>
        </p:spPr>
        <p:txBody>
          <a:bodyPr wrap="square" rtlCol="0">
            <a:spAutoFit/>
          </a:bodyPr>
          <a:lstStyle/>
          <a:p>
            <a:r>
              <a:rPr lang="en-US" altLang="zh-CN" sz="2800" i="1" dirty="0"/>
              <a:t>H(X)</a:t>
            </a:r>
            <a:endParaRPr lang="zh-CN" altLang="en-US" sz="2800" i="1" dirty="0"/>
          </a:p>
        </p:txBody>
      </p:sp>
      <p:sp>
        <p:nvSpPr>
          <p:cNvPr id="17" name="文本框 16"/>
          <p:cNvSpPr txBox="1"/>
          <p:nvPr/>
        </p:nvSpPr>
        <p:spPr>
          <a:xfrm>
            <a:off x="6927274" y="1466169"/>
            <a:ext cx="840509" cy="523220"/>
          </a:xfrm>
          <a:prstGeom prst="rect">
            <a:avLst/>
          </a:prstGeom>
          <a:noFill/>
        </p:spPr>
        <p:txBody>
          <a:bodyPr wrap="square" rtlCol="0">
            <a:spAutoFit/>
          </a:bodyPr>
          <a:lstStyle/>
          <a:p>
            <a:r>
              <a:rPr lang="en-US" altLang="zh-CN" sz="2800" i="1" dirty="0"/>
              <a:t>H(Y)</a:t>
            </a:r>
            <a:endParaRPr lang="zh-CN" altLang="en-US" sz="2800" i="1" dirty="0"/>
          </a:p>
        </p:txBody>
      </p:sp>
      <p:sp>
        <p:nvSpPr>
          <p:cNvPr id="18" name="文本框 17"/>
          <p:cNvSpPr txBox="1"/>
          <p:nvPr/>
        </p:nvSpPr>
        <p:spPr>
          <a:xfrm>
            <a:off x="4045529" y="5151478"/>
            <a:ext cx="1043708" cy="523220"/>
          </a:xfrm>
          <a:prstGeom prst="rect">
            <a:avLst/>
          </a:prstGeom>
          <a:noFill/>
        </p:spPr>
        <p:txBody>
          <a:bodyPr wrap="square" rtlCol="0">
            <a:spAutoFit/>
          </a:bodyPr>
          <a:lstStyle/>
          <a:p>
            <a:r>
              <a:rPr lang="en-US" altLang="zh-CN" sz="2800" i="1" dirty="0"/>
              <a:t>H(X,Y)</a:t>
            </a:r>
            <a:endParaRPr lang="zh-CN" altLang="en-US" sz="2800" i="1" dirty="0"/>
          </a:p>
        </p:txBody>
      </p:sp>
      <p:sp>
        <p:nvSpPr>
          <p:cNvPr id="19" name="文本框 18"/>
          <p:cNvSpPr txBox="1"/>
          <p:nvPr/>
        </p:nvSpPr>
        <p:spPr>
          <a:xfrm>
            <a:off x="2299856" y="2824021"/>
            <a:ext cx="1043708" cy="523220"/>
          </a:xfrm>
          <a:prstGeom prst="rect">
            <a:avLst/>
          </a:prstGeom>
          <a:noFill/>
        </p:spPr>
        <p:txBody>
          <a:bodyPr wrap="square" rtlCol="0">
            <a:spAutoFit/>
          </a:bodyPr>
          <a:lstStyle/>
          <a:p>
            <a:r>
              <a:rPr lang="en-US" altLang="zh-CN" sz="2800" i="1" dirty="0"/>
              <a:t>H(X|Y)</a:t>
            </a:r>
            <a:endParaRPr lang="zh-CN" altLang="en-US" sz="2800" i="1" dirty="0"/>
          </a:p>
        </p:txBody>
      </p:sp>
      <p:sp>
        <p:nvSpPr>
          <p:cNvPr id="20" name="文本框 19"/>
          <p:cNvSpPr txBox="1"/>
          <p:nvPr/>
        </p:nvSpPr>
        <p:spPr>
          <a:xfrm>
            <a:off x="5698838" y="2824021"/>
            <a:ext cx="1043708" cy="523220"/>
          </a:xfrm>
          <a:prstGeom prst="rect">
            <a:avLst/>
          </a:prstGeom>
          <a:noFill/>
        </p:spPr>
        <p:txBody>
          <a:bodyPr wrap="square" rtlCol="0">
            <a:spAutoFit/>
          </a:bodyPr>
          <a:lstStyle/>
          <a:p>
            <a:r>
              <a:rPr lang="en-US" altLang="zh-CN" sz="2800" i="1" dirty="0"/>
              <a:t>H(Y|X)</a:t>
            </a:r>
            <a:endParaRPr lang="zh-CN" altLang="en-US" sz="2800" i="1" dirty="0"/>
          </a:p>
        </p:txBody>
      </p:sp>
      <p:sp>
        <p:nvSpPr>
          <p:cNvPr id="21" name="文本框 20"/>
          <p:cNvSpPr txBox="1"/>
          <p:nvPr/>
        </p:nvSpPr>
        <p:spPr>
          <a:xfrm>
            <a:off x="3999347" y="2824021"/>
            <a:ext cx="1043708" cy="523220"/>
          </a:xfrm>
          <a:prstGeom prst="rect">
            <a:avLst/>
          </a:prstGeom>
          <a:noFill/>
        </p:spPr>
        <p:txBody>
          <a:bodyPr wrap="square" rtlCol="0">
            <a:spAutoFit/>
          </a:bodyPr>
          <a:lstStyle/>
          <a:p>
            <a:pPr algn="ctr"/>
            <a:r>
              <a:rPr lang="en-US" altLang="zh-CN" sz="2800" i="1" dirty="0">
                <a:solidFill>
                  <a:srgbClr val="FF0000"/>
                </a:solidFill>
              </a:rPr>
              <a:t>I(X;Y)</a:t>
            </a:r>
            <a:endParaRPr lang="zh-CN" altLang="en-US" sz="2800" i="1" dirty="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最大熵模型（</a:t>
              </a:r>
              <a:r>
                <a:rPr kumimoji="0" lang="en-US" altLang="zh-CN"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ME</a:t>
              </a: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a:t>
              </a:r>
              <a:endPar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Calibri" panose="020F0502020204030204"/>
                  <a:ea typeface="微软雅黑" panose="020B0503020204020204" pitchFamily="34" charset="-122"/>
                </a:rPr>
                <a:t>3.5</a:t>
              </a: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15" name="文本框 14"/>
          <p:cNvSpPr txBox="1"/>
          <p:nvPr/>
        </p:nvSpPr>
        <p:spPr>
          <a:xfrm>
            <a:off x="1152030" y="1885792"/>
            <a:ext cx="6757670" cy="461665"/>
          </a:xfrm>
          <a:prstGeom prst="rect">
            <a:avLst/>
          </a:prstGeom>
          <a:noFill/>
        </p:spPr>
        <p:txBody>
          <a:bodyPr wrap="square" rtlCol="0" anchor="t">
            <a:spAutoFit/>
          </a:bodyPr>
          <a:lstStyle/>
          <a:p>
            <a:r>
              <a:rPr lang="zh-CN" altLang="en-US" sz="2400" b="1" dirty="0">
                <a:latin typeface="+mn-ea"/>
              </a:rPr>
              <a:t>最大熵模型的作用是词义消歧。</a:t>
            </a:r>
            <a:endParaRPr lang="en-US" altLang="zh-CN" sz="2400" b="1" dirty="0">
              <a:latin typeface="+mn-ea"/>
            </a:endParaRPr>
          </a:p>
        </p:txBody>
      </p:sp>
      <p:sp>
        <p:nvSpPr>
          <p:cNvPr id="9" name="文本框 8"/>
          <p:cNvSpPr txBox="1"/>
          <p:nvPr/>
        </p:nvSpPr>
        <p:spPr>
          <a:xfrm>
            <a:off x="1074875" y="2758302"/>
            <a:ext cx="6939883" cy="2203167"/>
          </a:xfrm>
          <a:prstGeom prst="rect">
            <a:avLst/>
          </a:prstGeom>
          <a:noFill/>
        </p:spPr>
        <p:txBody>
          <a:bodyPr wrap="square" rtlCol="0" anchor="t">
            <a:spAutoFit/>
          </a:bodyPr>
          <a:lstStyle/>
          <a:p>
            <a:pPr marL="285750" indent="-285750">
              <a:lnSpc>
                <a:spcPct val="200000"/>
              </a:lnSpc>
              <a:buFont typeface="Wingdings" panose="05000000000000000000" pitchFamily="2" charset="2"/>
              <a:buChar char="Ø"/>
            </a:pP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从语料库中获取足够的约束条件</a:t>
            </a:r>
            <a:endParaRPr kumimoji="0" lang="en-US" altLang="zh-CN" sz="2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a:p>
            <a:pPr marL="285750" indent="-285750">
              <a:lnSpc>
                <a:spcPct val="200000"/>
              </a:lnSpc>
              <a:buFont typeface="Wingdings" panose="05000000000000000000" pitchFamily="2" charset="2"/>
              <a:buChar char="Ø"/>
            </a:pPr>
            <a:r>
              <a:rPr lang="zh-CN" altLang="en-US" sz="2400" dirty="0">
                <a:solidFill>
                  <a:prstClr val="black"/>
                </a:solidFill>
                <a:latin typeface="Calibri" panose="020F0502020204030204"/>
                <a:ea typeface="微软雅黑" panose="020B0503020204020204" pitchFamily="34" charset="-122"/>
              </a:rPr>
              <a:t>将所有特征逐一加入集合</a:t>
            </a:r>
            <a:endParaRPr lang="en-US" altLang="zh-CN" sz="2400" dirty="0">
              <a:solidFill>
                <a:prstClr val="black"/>
              </a:solidFill>
              <a:latin typeface="Calibri" panose="020F0502020204030204"/>
              <a:ea typeface="微软雅黑" panose="020B0503020204020204" pitchFamily="34" charset="-122"/>
            </a:endParaRPr>
          </a:p>
          <a:p>
            <a:pPr marL="285750" indent="-285750">
              <a:lnSpc>
                <a:spcPct val="200000"/>
              </a:lnSpc>
              <a:buFont typeface="Wingdings" panose="05000000000000000000" pitchFamily="2" charset="2"/>
              <a:buChar char="Ø"/>
            </a:pPr>
            <a:r>
              <a:rPr lang="zh-CN" altLang="en-US" sz="2400" dirty="0">
                <a:solidFill>
                  <a:prstClr val="black"/>
                </a:solidFill>
                <a:latin typeface="Calibri" panose="020F0502020204030204"/>
                <a:ea typeface="微软雅黑" panose="020B0503020204020204" pitchFamily="34" charset="-122"/>
              </a:rPr>
              <a:t>选取使熵增加最大的特征加入集合</a:t>
            </a:r>
            <a:endParaRPr lang="en-US" altLang="zh-CN" sz="2400" dirty="0">
              <a:solidFill>
                <a:prstClr val="black"/>
              </a:solidFill>
              <a:latin typeface="Calibri" panose="020F0502020204030204"/>
              <a:ea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80578" y="177165"/>
            <a:ext cx="8365196" cy="517247"/>
            <a:chOff x="636" y="236"/>
            <a:chExt cx="16159" cy="976"/>
          </a:xfrm>
        </p:grpSpPr>
        <p:sp>
          <p:nvSpPr>
            <p:cNvPr id="6" name="TextBox 2"/>
            <p:cNvSpPr txBox="1"/>
            <p:nvPr/>
          </p:nvSpPr>
          <p:spPr>
            <a:xfrm>
              <a:off x="2183" y="298"/>
              <a:ext cx="14612" cy="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隐马尔可夫模型（</a:t>
              </a:r>
              <a:r>
                <a:rPr kumimoji="0" lang="en-US" altLang="zh-CN"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HMM</a:t>
              </a: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a:t>
              </a:r>
              <a:endPar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endParaRPr>
            </a:p>
          </p:txBody>
        </p:sp>
        <p:sp>
          <p:nvSpPr>
            <p:cNvPr id="7" name="矩形 6"/>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Calibri" panose="020F0502020204030204"/>
                  <a:ea typeface="微软雅黑" panose="020B0503020204020204" pitchFamily="34" charset="-122"/>
                </a:rPr>
                <a:t>3.6</a:t>
              </a: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8" name="文本框 7"/>
          <p:cNvSpPr txBox="1"/>
          <p:nvPr/>
        </p:nvSpPr>
        <p:spPr>
          <a:xfrm>
            <a:off x="480578" y="1239111"/>
            <a:ext cx="8034333" cy="1569660"/>
          </a:xfrm>
          <a:prstGeom prst="rect">
            <a:avLst/>
          </a:prstGeom>
          <a:noFill/>
        </p:spPr>
        <p:txBody>
          <a:bodyPr wrap="square" rtlCol="0" anchor="t">
            <a:spAutoFit/>
          </a:bodyPr>
          <a:lstStyle/>
          <a:p>
            <a:r>
              <a:rPr lang="zh-CN" altLang="en-US" sz="2400" dirty="0"/>
              <a:t>马尔可夫模型：当前状态只与上一个时间节点状态有关</a:t>
            </a:r>
            <a:endParaRPr lang="en-US" altLang="zh-CN" sz="2400" dirty="0"/>
          </a:p>
          <a:p>
            <a:endParaRPr kumimoji="0" lang="en-US" altLang="zh-CN" sz="2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a:p>
            <a:r>
              <a:rPr lang="zh-CN" altLang="en-US" sz="2400" b="1" dirty="0">
                <a:solidFill>
                  <a:prstClr val="black"/>
                </a:solidFill>
                <a:latin typeface="Calibri" panose="020F0502020204030204"/>
                <a:ea typeface="微软雅黑" panose="020B0503020204020204" pitchFamily="34" charset="-122"/>
              </a:rPr>
              <a:t>隐马尔可夫模型：</a:t>
            </a:r>
            <a:r>
              <a:rPr lang="zh-CN" altLang="en-US" sz="2400" dirty="0">
                <a:solidFill>
                  <a:prstClr val="black"/>
                </a:solidFill>
                <a:latin typeface="Calibri" panose="020F0502020204030204"/>
                <a:ea typeface="微软雅黑" panose="020B0503020204020204" pitchFamily="34" charset="-122"/>
              </a:rPr>
              <a:t>当前</a:t>
            </a:r>
            <a:r>
              <a:rPr lang="zh-CN" altLang="en-US" sz="2400" dirty="0">
                <a:solidFill>
                  <a:srgbClr val="FF0000"/>
                </a:solidFill>
                <a:latin typeface="Calibri" panose="020F0502020204030204"/>
                <a:ea typeface="微软雅黑" panose="020B0503020204020204" pitchFamily="34" charset="-122"/>
              </a:rPr>
              <a:t>隐含状态</a:t>
            </a:r>
            <a:r>
              <a:rPr lang="zh-CN" altLang="en-US" sz="2400" dirty="0">
                <a:solidFill>
                  <a:prstClr val="black"/>
                </a:solidFill>
                <a:latin typeface="Calibri" panose="020F0502020204030204"/>
                <a:ea typeface="微软雅黑" panose="020B0503020204020204" pitchFamily="34" charset="-122"/>
              </a:rPr>
              <a:t>只与上一个时间节点</a:t>
            </a:r>
            <a:r>
              <a:rPr lang="zh-CN" altLang="en-US" sz="2400" dirty="0">
                <a:solidFill>
                  <a:srgbClr val="FF0000"/>
                </a:solidFill>
                <a:latin typeface="Calibri" panose="020F0502020204030204"/>
                <a:ea typeface="微软雅黑" panose="020B0503020204020204" pitchFamily="34" charset="-122"/>
              </a:rPr>
              <a:t>隐含状态</a:t>
            </a:r>
            <a:r>
              <a:rPr lang="zh-CN" altLang="en-US" sz="2400" dirty="0">
                <a:solidFill>
                  <a:prstClr val="black"/>
                </a:solidFill>
                <a:latin typeface="Calibri" panose="020F0502020204030204"/>
                <a:ea typeface="微软雅黑" panose="020B0503020204020204" pitchFamily="34" charset="-122"/>
              </a:rPr>
              <a:t>有关</a:t>
            </a:r>
            <a:endParaRPr kumimoji="0" lang="zh-CN" altLang="en-US" sz="2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10" name="文本框 9"/>
          <p:cNvSpPr txBox="1"/>
          <p:nvPr/>
        </p:nvSpPr>
        <p:spPr>
          <a:xfrm>
            <a:off x="2408625" y="3377318"/>
            <a:ext cx="711201" cy="369332"/>
          </a:xfrm>
          <a:prstGeom prst="rect">
            <a:avLst/>
          </a:prstGeom>
          <a:noFill/>
          <a:ln w="19050">
            <a:solidFill>
              <a:schemeClr val="tx1"/>
            </a:solidFill>
          </a:ln>
        </p:spPr>
        <p:txBody>
          <a:bodyPr wrap="square" rtlCol="0" anchor="t">
            <a:spAutoFit/>
          </a:bodyPr>
          <a:lstStyle/>
          <a:p>
            <a:pPr algn="ctr"/>
            <a:r>
              <a:rPr lang="en-US" altLang="zh-CN" dirty="0">
                <a:solidFill>
                  <a:prstClr val="black"/>
                </a:solidFill>
                <a:latin typeface="Calibri" panose="020F0502020204030204"/>
                <a:ea typeface="微软雅黑" panose="020B0503020204020204" pitchFamily="34" charset="-122"/>
              </a:rPr>
              <a:t>x</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(t-1)</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cxnSp>
        <p:nvCxnSpPr>
          <p:cNvPr id="12" name="直接箭头连接符 11"/>
          <p:cNvCxnSpPr/>
          <p:nvPr/>
        </p:nvCxnSpPr>
        <p:spPr>
          <a:xfrm>
            <a:off x="2002225" y="3561984"/>
            <a:ext cx="40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2727280" y="3746650"/>
            <a:ext cx="0" cy="4922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2408625" y="4238882"/>
            <a:ext cx="711201" cy="369332"/>
          </a:xfrm>
          <a:prstGeom prst="rect">
            <a:avLst/>
          </a:prstGeom>
          <a:noFill/>
          <a:ln w="19050">
            <a:solidFill>
              <a:schemeClr val="tx1"/>
            </a:solidFill>
          </a:ln>
        </p:spPr>
        <p:txBody>
          <a:bodyPr wrap="square" rtlCol="0" anchor="t">
            <a:spAutoFit/>
          </a:bodyPr>
          <a:lstStyle/>
          <a:p>
            <a:pPr algn="ctr"/>
            <a:r>
              <a:rPr lang="en-US" altLang="zh-CN" dirty="0">
                <a:solidFill>
                  <a:prstClr val="black"/>
                </a:solidFill>
                <a:latin typeface="Calibri" panose="020F0502020204030204"/>
                <a:ea typeface="微软雅黑" panose="020B0503020204020204" pitchFamily="34" charset="-122"/>
              </a:rPr>
              <a:t>y</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(t-1)</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17" name="文本框 16"/>
          <p:cNvSpPr txBox="1"/>
          <p:nvPr/>
        </p:nvSpPr>
        <p:spPr>
          <a:xfrm>
            <a:off x="4052700" y="3377318"/>
            <a:ext cx="711201" cy="369332"/>
          </a:xfrm>
          <a:prstGeom prst="rect">
            <a:avLst/>
          </a:prstGeom>
          <a:noFill/>
          <a:ln w="19050">
            <a:solidFill>
              <a:schemeClr val="tx1"/>
            </a:solidFill>
          </a:ln>
        </p:spPr>
        <p:txBody>
          <a:bodyPr wrap="square" rtlCol="0" anchor="t">
            <a:spAutoFit/>
          </a:bodyPr>
          <a:lstStyle/>
          <a:p>
            <a:pPr algn="ctr"/>
            <a:r>
              <a:rPr lang="en-US" altLang="zh-CN" dirty="0">
                <a:solidFill>
                  <a:prstClr val="black"/>
                </a:solidFill>
                <a:latin typeface="Calibri" panose="020F0502020204030204"/>
                <a:ea typeface="微软雅黑" panose="020B0503020204020204" pitchFamily="34" charset="-122"/>
              </a:rPr>
              <a:t>x</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(t)</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cxnSp>
        <p:nvCxnSpPr>
          <p:cNvPr id="18" name="直接箭头连接符 17"/>
          <p:cNvCxnSpPr/>
          <p:nvPr/>
        </p:nvCxnSpPr>
        <p:spPr>
          <a:xfrm>
            <a:off x="3119826" y="3561984"/>
            <a:ext cx="93287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4371355" y="3746650"/>
            <a:ext cx="0" cy="4922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4052700" y="4238882"/>
            <a:ext cx="711201" cy="369332"/>
          </a:xfrm>
          <a:prstGeom prst="rect">
            <a:avLst/>
          </a:prstGeom>
          <a:noFill/>
          <a:ln w="19050">
            <a:solidFill>
              <a:schemeClr val="tx1"/>
            </a:solidFill>
          </a:ln>
        </p:spPr>
        <p:txBody>
          <a:bodyPr wrap="square" rtlCol="0" anchor="t">
            <a:spAutoFit/>
          </a:bodyPr>
          <a:lstStyle/>
          <a:p>
            <a:pPr algn="ctr"/>
            <a:r>
              <a:rPr lang="en-US" altLang="zh-CN" dirty="0">
                <a:solidFill>
                  <a:prstClr val="black"/>
                </a:solidFill>
                <a:latin typeface="Calibri" panose="020F0502020204030204"/>
                <a:ea typeface="微软雅黑" panose="020B0503020204020204" pitchFamily="34" charset="-122"/>
              </a:rPr>
              <a:t>y</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(t)</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21" name="文本框 20"/>
          <p:cNvSpPr txBox="1"/>
          <p:nvPr/>
        </p:nvSpPr>
        <p:spPr>
          <a:xfrm>
            <a:off x="5696774" y="3377318"/>
            <a:ext cx="711201" cy="369332"/>
          </a:xfrm>
          <a:prstGeom prst="rect">
            <a:avLst/>
          </a:prstGeom>
          <a:noFill/>
          <a:ln w="19050">
            <a:solidFill>
              <a:schemeClr val="tx1"/>
            </a:solidFill>
          </a:ln>
        </p:spPr>
        <p:txBody>
          <a:bodyPr wrap="square" rtlCol="0" anchor="t">
            <a:spAutoFit/>
          </a:bodyPr>
          <a:lstStyle/>
          <a:p>
            <a:pPr algn="ctr"/>
            <a:r>
              <a:rPr lang="en-US" altLang="zh-CN" dirty="0">
                <a:solidFill>
                  <a:prstClr val="black"/>
                </a:solidFill>
                <a:latin typeface="Calibri" panose="020F0502020204030204"/>
                <a:ea typeface="微软雅黑" panose="020B0503020204020204" pitchFamily="34" charset="-122"/>
              </a:rPr>
              <a:t>x</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(t+1)</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cxnSp>
        <p:nvCxnSpPr>
          <p:cNvPr id="23" name="直接箭头连接符 22"/>
          <p:cNvCxnSpPr/>
          <p:nvPr/>
        </p:nvCxnSpPr>
        <p:spPr>
          <a:xfrm>
            <a:off x="6015429" y="3746650"/>
            <a:ext cx="0" cy="4922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5696774" y="4238882"/>
            <a:ext cx="711201" cy="369332"/>
          </a:xfrm>
          <a:prstGeom prst="rect">
            <a:avLst/>
          </a:prstGeom>
          <a:noFill/>
          <a:ln w="19050">
            <a:solidFill>
              <a:schemeClr val="tx1"/>
            </a:solidFill>
          </a:ln>
        </p:spPr>
        <p:txBody>
          <a:bodyPr wrap="square" rtlCol="0" anchor="t">
            <a:spAutoFit/>
          </a:bodyPr>
          <a:lstStyle/>
          <a:p>
            <a:pPr algn="ctr"/>
            <a:r>
              <a:rPr lang="en-US" altLang="zh-CN" dirty="0">
                <a:solidFill>
                  <a:prstClr val="black"/>
                </a:solidFill>
                <a:latin typeface="Calibri" panose="020F0502020204030204"/>
                <a:ea typeface="微软雅黑" panose="020B0503020204020204" pitchFamily="34" charset="-122"/>
              </a:rPr>
              <a:t>y</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(t+1)</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cxnSp>
        <p:nvCxnSpPr>
          <p:cNvPr id="26" name="直接箭头连接符 25"/>
          <p:cNvCxnSpPr/>
          <p:nvPr/>
        </p:nvCxnSpPr>
        <p:spPr>
          <a:xfrm>
            <a:off x="4763901" y="3561984"/>
            <a:ext cx="93287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6407975" y="3561984"/>
            <a:ext cx="40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16" idx="3"/>
            <a:endCxn id="20" idx="1"/>
          </p:cNvCxnSpPr>
          <p:nvPr/>
        </p:nvCxnSpPr>
        <p:spPr>
          <a:xfrm>
            <a:off x="3119826" y="4423548"/>
            <a:ext cx="932874" cy="0"/>
          </a:xfrm>
          <a:prstGeom prst="straightConnector1">
            <a:avLst/>
          </a:prstGeom>
          <a:ln w="254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3333629" y="4445993"/>
            <a:ext cx="505267" cy="923330"/>
          </a:xfrm>
          <a:prstGeom prst="rect">
            <a:avLst/>
          </a:prstGeom>
          <a:noFill/>
        </p:spPr>
        <p:txBody>
          <a:bodyPr wrap="none" lIns="91440" tIns="45720" rIns="91440" bIns="45720">
            <a:spAutoFit/>
          </a:bodyPr>
          <a:lstStyle/>
          <a:p>
            <a:pPr algn="ctr"/>
            <a:r>
              <a:rPr lang="en-US" altLang="zh-CN" sz="5400" dirty="0">
                <a:ln w="0"/>
                <a:solidFill>
                  <a:schemeClr val="accent1"/>
                </a:solidFill>
                <a:effectLst>
                  <a:outerShdw blurRad="38100" dist="25400" dir="5400000" algn="ctr" rotWithShape="0">
                    <a:srgbClr val="6E747A">
                      <a:alpha val="43000"/>
                    </a:srgbClr>
                  </a:outerShdw>
                </a:effectLst>
              </a:rPr>
              <a:t>?</a:t>
            </a:r>
            <a:endParaRPr lang="zh-CN" altLang="en-US" sz="5400"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矩形 14"/>
          <p:cNvSpPr/>
          <p:nvPr/>
        </p:nvSpPr>
        <p:spPr>
          <a:xfrm>
            <a:off x="3366135" y="3390900"/>
            <a:ext cx="4313555" cy="36000"/>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TextBox 2"/>
          <p:cNvSpPr txBox="1"/>
          <p:nvPr/>
        </p:nvSpPr>
        <p:spPr>
          <a:xfrm>
            <a:off x="3422650" y="2449195"/>
            <a:ext cx="5067935" cy="706755"/>
          </a:xfrm>
          <a:prstGeom prst="rect">
            <a:avLst/>
          </a:prstGeom>
          <a:noFill/>
        </p:spPr>
        <p:txBody>
          <a:bodyPr wrap="square" rtlCol="0">
            <a:spAutoFit/>
          </a:bodyPr>
          <a:lstStyle/>
          <a:p>
            <a:r>
              <a:rPr lang="zh-CN" altLang="en-US" sz="4000" b="1" dirty="0">
                <a:solidFill>
                  <a:srgbClr val="0070C0"/>
                </a:solidFill>
                <a:sym typeface="+mn-lt"/>
              </a:rPr>
              <a:t>概述</a:t>
            </a:r>
            <a:endParaRPr lang="zh-CN" altLang="en-US" sz="4000" b="1" dirty="0">
              <a:solidFill>
                <a:srgbClr val="0070C0"/>
              </a:solidFill>
              <a:sym typeface="+mn-lt"/>
            </a:endParaRPr>
          </a:p>
        </p:txBody>
      </p:sp>
      <p:sp>
        <p:nvSpPr>
          <p:cNvPr id="2" name="文本框 1"/>
          <p:cNvSpPr txBox="1"/>
          <p:nvPr/>
        </p:nvSpPr>
        <p:spPr>
          <a:xfrm>
            <a:off x="1350010" y="2091690"/>
            <a:ext cx="2226310" cy="1445260"/>
          </a:xfrm>
          <a:prstGeom prst="rect">
            <a:avLst/>
          </a:prstGeom>
          <a:noFill/>
        </p:spPr>
        <p:txBody>
          <a:bodyPr wrap="square" rtlCol="0">
            <a:spAutoFit/>
          </a:bodyPr>
          <a:lstStyle/>
          <a:p>
            <a:r>
              <a:rPr lang="en-US" altLang="zh-CN" sz="8800" b="1">
                <a:solidFill>
                  <a:srgbClr val="0070C0"/>
                </a:solidFill>
              </a:rPr>
              <a:t>01</a:t>
            </a:r>
            <a:endParaRPr lang="en-US" altLang="zh-CN" sz="8800" b="1">
              <a:solidFill>
                <a:srgbClr val="0070C0"/>
              </a:solidFill>
            </a:endParaRPr>
          </a:p>
        </p:txBody>
      </p:sp>
      <p:sp>
        <p:nvSpPr>
          <p:cNvPr id="8" name="矩形 7"/>
          <p:cNvSpPr/>
          <p:nvPr/>
        </p:nvSpPr>
        <p:spPr>
          <a:xfrm rot="5400000">
            <a:off x="2233295" y="2907665"/>
            <a:ext cx="1503045" cy="95250"/>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nvSpPr>
        <p:spPr>
          <a:xfrm>
            <a:off x="5856270" y="3536950"/>
            <a:ext cx="1823420" cy="369332"/>
          </a:xfrm>
          <a:prstGeom prst="rect">
            <a:avLst/>
          </a:prstGeom>
          <a:noFill/>
        </p:spPr>
        <p:txBody>
          <a:bodyPr wrap="square" rtlCol="0">
            <a:spAutoFit/>
          </a:bodyPr>
          <a:lstStyle/>
          <a:p>
            <a:r>
              <a:rPr lang="zh-CN" altLang="en-US" dirty="0"/>
              <a:t>汇报人：庞皓阳</a:t>
            </a:r>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80578" y="177165"/>
            <a:ext cx="8365196" cy="517247"/>
            <a:chOff x="636" y="236"/>
            <a:chExt cx="16159" cy="976"/>
          </a:xfrm>
        </p:grpSpPr>
        <p:sp>
          <p:nvSpPr>
            <p:cNvPr id="6" name="TextBox 2"/>
            <p:cNvSpPr txBox="1"/>
            <p:nvPr/>
          </p:nvSpPr>
          <p:spPr>
            <a:xfrm>
              <a:off x="2183" y="298"/>
              <a:ext cx="14612" cy="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隐马尔可夫模型（</a:t>
              </a:r>
              <a:r>
                <a:rPr kumimoji="0" lang="en-US" altLang="zh-CN"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HMM</a:t>
              </a: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a:t>
              </a:r>
              <a:endPar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endParaRPr>
            </a:p>
          </p:txBody>
        </p:sp>
        <p:sp>
          <p:nvSpPr>
            <p:cNvPr id="7" name="矩形 6"/>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Calibri" panose="020F0502020204030204"/>
                  <a:ea typeface="微软雅黑" panose="020B0503020204020204" pitchFamily="34" charset="-122"/>
                </a:rPr>
                <a:t>3.6</a:t>
              </a: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8" name="文本框 7"/>
          <p:cNvSpPr txBox="1"/>
          <p:nvPr/>
        </p:nvSpPr>
        <p:spPr>
          <a:xfrm>
            <a:off x="1173018" y="1858082"/>
            <a:ext cx="6939883" cy="2941831"/>
          </a:xfrm>
          <a:prstGeom prst="rect">
            <a:avLst/>
          </a:prstGeom>
          <a:noFill/>
        </p:spPr>
        <p:txBody>
          <a:bodyPr wrap="square" rtlCol="0" anchor="t">
            <a:spAutoFit/>
          </a:bodyPr>
          <a:lstStyle/>
          <a:p>
            <a:r>
              <a:rPr lang="zh-CN" altLang="en-US" sz="2400" b="1" dirty="0"/>
              <a:t>隐马尔可夫模型的三个假设</a:t>
            </a:r>
            <a:endParaRPr lang="en-US" altLang="zh-CN" sz="2400" b="1" dirty="0"/>
          </a:p>
          <a:p>
            <a:endParaRPr kumimoji="0" lang="en-US" altLang="zh-CN" sz="2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a:p>
            <a:pPr marL="342900" indent="-342900">
              <a:lnSpc>
                <a:spcPct val="200000"/>
              </a:lnSpc>
              <a:buFont typeface="+mj-lt"/>
              <a:buAutoNum type="arabicPeriod"/>
            </a:pPr>
            <a:r>
              <a:rPr lang="zh-CN" altLang="en-US" sz="2400" dirty="0">
                <a:solidFill>
                  <a:prstClr val="black"/>
                </a:solidFill>
                <a:latin typeface="Calibri" panose="020F0502020204030204"/>
                <a:ea typeface="微软雅黑" panose="020B0503020204020204" pitchFamily="34" charset="-122"/>
              </a:rPr>
              <a:t>有限历史性假设（只与上一个时刻有关）</a:t>
            </a:r>
            <a:endParaRPr lang="en-US" altLang="zh-CN" sz="2400" dirty="0">
              <a:solidFill>
                <a:prstClr val="black"/>
              </a:solidFill>
              <a:latin typeface="Calibri" panose="020F0502020204030204"/>
              <a:ea typeface="微软雅黑" panose="020B0503020204020204" pitchFamily="34" charset="-122"/>
            </a:endParaRPr>
          </a:p>
          <a:p>
            <a:pPr marL="342900" indent="-342900">
              <a:lnSpc>
                <a:spcPct val="200000"/>
              </a:lnSpc>
              <a:buFont typeface="+mj-lt"/>
              <a:buAutoNum type="arabicPeriod"/>
            </a:pPr>
            <a:r>
              <a:rPr lang="zh-CN" altLang="en-US" sz="2400" dirty="0">
                <a:solidFill>
                  <a:prstClr val="black"/>
                </a:solidFill>
                <a:latin typeface="Calibri" panose="020F0502020204030204"/>
                <a:ea typeface="微软雅黑" panose="020B0503020204020204" pitchFamily="34" charset="-122"/>
              </a:rPr>
              <a:t>齐次性假设（状态和当前时刻无关）</a:t>
            </a:r>
            <a:endParaRPr lang="en-US" altLang="zh-CN" sz="2400" dirty="0">
              <a:solidFill>
                <a:prstClr val="black"/>
              </a:solidFill>
              <a:latin typeface="Calibri" panose="020F0502020204030204"/>
              <a:ea typeface="微软雅黑" panose="020B0503020204020204" pitchFamily="34" charset="-122"/>
            </a:endParaRPr>
          </a:p>
          <a:p>
            <a:pPr marL="342900" indent="-342900">
              <a:lnSpc>
                <a:spcPct val="200000"/>
              </a:lnSpc>
              <a:buFont typeface="+mj-lt"/>
              <a:buAutoNum type="arabicPeriod"/>
            </a:pP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观察值独立性假设（观察值只取决于当前状态值）</a:t>
            </a:r>
            <a:endParaRPr kumimoji="0" lang="en-US" altLang="zh-CN" sz="2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80578" y="177165"/>
            <a:ext cx="8365196" cy="517247"/>
            <a:chOff x="636" y="236"/>
            <a:chExt cx="16159" cy="976"/>
          </a:xfrm>
        </p:grpSpPr>
        <p:sp>
          <p:nvSpPr>
            <p:cNvPr id="6" name="TextBox 2"/>
            <p:cNvSpPr txBox="1"/>
            <p:nvPr/>
          </p:nvSpPr>
          <p:spPr>
            <a:xfrm>
              <a:off x="2183" y="298"/>
              <a:ext cx="14612" cy="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隐马尔可夫模型（</a:t>
              </a:r>
              <a:r>
                <a:rPr kumimoji="0" lang="en-US" altLang="zh-CN"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HMM</a:t>
              </a: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a:t>
              </a:r>
              <a:endPar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endParaRPr>
            </a:p>
          </p:txBody>
        </p:sp>
        <p:sp>
          <p:nvSpPr>
            <p:cNvPr id="7" name="矩形 6"/>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Calibri" panose="020F0502020204030204"/>
                  <a:ea typeface="微软雅黑" panose="020B0503020204020204" pitchFamily="34" charset="-122"/>
                </a:rPr>
                <a:t>3.6</a:t>
              </a: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8" name="文本框 7"/>
          <p:cNvSpPr txBox="1"/>
          <p:nvPr/>
        </p:nvSpPr>
        <p:spPr>
          <a:xfrm>
            <a:off x="1281429" y="1563550"/>
            <a:ext cx="6939883" cy="461665"/>
          </a:xfrm>
          <a:prstGeom prst="rect">
            <a:avLst/>
          </a:prstGeom>
          <a:noFill/>
        </p:spPr>
        <p:txBody>
          <a:bodyPr wrap="square" rtlCol="0" anchor="t">
            <a:spAutoFit/>
          </a:bodyPr>
          <a:lstStyle/>
          <a:p>
            <a:r>
              <a:rPr lang="zh-CN" altLang="en-US" sz="2400" b="1" dirty="0"/>
              <a:t>隐马尔可夫模型的结构</a:t>
            </a:r>
            <a:endParaRPr kumimoji="0" lang="en-US" altLang="zh-CN" sz="2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endParaRPr>
          </a:p>
        </p:txBody>
      </p:sp>
      <p:graphicFrame>
        <p:nvGraphicFramePr>
          <p:cNvPr id="2" name="表格 1"/>
          <p:cNvGraphicFramePr>
            <a:graphicFrameLocks noGrp="1"/>
          </p:cNvGraphicFramePr>
          <p:nvPr/>
        </p:nvGraphicFramePr>
        <p:xfrm>
          <a:off x="1373287" y="2597728"/>
          <a:ext cx="6096000" cy="2484000"/>
        </p:xfrm>
        <a:graphic>
          <a:graphicData uri="http://schemas.openxmlformats.org/drawingml/2006/table">
            <a:tbl>
              <a:tblPr>
                <a:tableStyleId>{5C22544A-7EE6-4342-B048-85BDC9FD1C3A}</a:tableStyleId>
              </a:tblPr>
              <a:tblGrid>
                <a:gridCol w="3048000"/>
                <a:gridCol w="3048000"/>
              </a:tblGrid>
              <a:tr h="496800">
                <a:tc>
                  <a:txBody>
                    <a:bodyPr/>
                    <a:lstStyle/>
                    <a:p>
                      <a:pPr algn="ctr"/>
                      <a:r>
                        <a:rPr lang="en-US" altLang="zh-CN" dirty="0" err="1"/>
                        <a:t>StatusSet</a:t>
                      </a:r>
                      <a:endParaRPr lang="zh-CN" alt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状态值集合</a:t>
                      </a:r>
                      <a:endParaRPr lang="zh-CN"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6800">
                <a:tc>
                  <a:txBody>
                    <a:bodyPr/>
                    <a:lstStyle/>
                    <a:p>
                      <a:pPr algn="ctr"/>
                      <a:r>
                        <a:rPr lang="en-US" altLang="zh-CN" dirty="0" err="1"/>
                        <a:t>ObservedSet</a:t>
                      </a:r>
                      <a:endParaRPr lang="zh-CN" alt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观察值集合</a:t>
                      </a:r>
                      <a:endParaRPr lang="zh-CN"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6800">
                <a:tc>
                  <a:txBody>
                    <a:bodyPr/>
                    <a:lstStyle/>
                    <a:p>
                      <a:pPr algn="ctr"/>
                      <a:r>
                        <a:rPr lang="en-US" altLang="zh-CN" dirty="0" err="1"/>
                        <a:t>TransProbMatrix</a:t>
                      </a:r>
                      <a:endParaRPr lang="zh-CN" alt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转移概率矩阵</a:t>
                      </a:r>
                      <a:endParaRPr lang="zh-CN"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6800">
                <a:tc>
                  <a:txBody>
                    <a:bodyPr/>
                    <a:lstStyle/>
                    <a:p>
                      <a:pPr algn="ctr"/>
                      <a:r>
                        <a:rPr lang="en-US" altLang="zh-CN" dirty="0" err="1"/>
                        <a:t>EmitProbMatrix</a:t>
                      </a:r>
                      <a:endParaRPr lang="zh-CN" alt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发射状态矩阵</a:t>
                      </a:r>
                      <a:endParaRPr lang="zh-CN"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6800">
                <a:tc>
                  <a:txBody>
                    <a:bodyPr/>
                    <a:lstStyle/>
                    <a:p>
                      <a:pPr algn="ctr"/>
                      <a:r>
                        <a:rPr lang="en-US" altLang="zh-CN" dirty="0" err="1"/>
                        <a:t>InitStatus</a:t>
                      </a:r>
                      <a:endParaRPr lang="zh-CN" alt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初始状态分布</a:t>
                      </a:r>
                      <a:endParaRPr lang="zh-CN"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80578" y="177165"/>
            <a:ext cx="8365196" cy="517247"/>
            <a:chOff x="636" y="236"/>
            <a:chExt cx="16159" cy="976"/>
          </a:xfrm>
        </p:grpSpPr>
        <p:sp>
          <p:nvSpPr>
            <p:cNvPr id="6" name="TextBox 2"/>
            <p:cNvSpPr txBox="1"/>
            <p:nvPr/>
          </p:nvSpPr>
          <p:spPr>
            <a:xfrm>
              <a:off x="2183" y="298"/>
              <a:ext cx="14612" cy="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隐马尔可夫模型（</a:t>
              </a:r>
              <a:r>
                <a:rPr kumimoji="0" lang="en-US" altLang="zh-CN"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HMM</a:t>
              </a: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a:t>
              </a:r>
              <a:endPar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endParaRPr>
            </a:p>
          </p:txBody>
        </p:sp>
        <p:sp>
          <p:nvSpPr>
            <p:cNvPr id="7" name="矩形 6"/>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Calibri" panose="020F0502020204030204"/>
                  <a:ea typeface="微软雅黑" panose="020B0503020204020204" pitchFamily="34" charset="-122"/>
                </a:rPr>
                <a:t>3.6</a:t>
              </a: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8" name="文本框 7"/>
          <p:cNvSpPr txBox="1"/>
          <p:nvPr/>
        </p:nvSpPr>
        <p:spPr>
          <a:xfrm>
            <a:off x="1209963" y="1658316"/>
            <a:ext cx="6008417" cy="461665"/>
          </a:xfrm>
          <a:prstGeom prst="rect">
            <a:avLst/>
          </a:prstGeom>
          <a:noFill/>
        </p:spPr>
        <p:txBody>
          <a:bodyPr wrap="square" rtlCol="0" anchor="t">
            <a:spAutoFit/>
          </a:bodyPr>
          <a:lstStyle/>
          <a:p>
            <a:r>
              <a:rPr lang="zh-CN" altLang="en-US" sz="2400" b="1" dirty="0"/>
              <a:t>状态值集合：</a:t>
            </a:r>
            <a:r>
              <a:rPr lang="en-US" altLang="zh-CN" sz="2400" dirty="0"/>
              <a:t>{Begin, Middle, End, Single}</a:t>
            </a:r>
            <a:endParaRPr lang="en-US" altLang="zh-CN" sz="2400" dirty="0">
              <a:solidFill>
                <a:prstClr val="black"/>
              </a:solidFill>
            </a:endParaRPr>
          </a:p>
        </p:txBody>
      </p:sp>
      <p:graphicFrame>
        <p:nvGraphicFramePr>
          <p:cNvPr id="10" name="表格 9"/>
          <p:cNvGraphicFramePr>
            <a:graphicFrameLocks noGrp="1"/>
          </p:cNvGraphicFramePr>
          <p:nvPr/>
        </p:nvGraphicFramePr>
        <p:xfrm>
          <a:off x="1074875" y="2266817"/>
          <a:ext cx="6551520" cy="993600"/>
        </p:xfrm>
        <a:graphic>
          <a:graphicData uri="http://schemas.openxmlformats.org/drawingml/2006/table">
            <a:tbl>
              <a:tblPr>
                <a:tableStyleId>{5C22544A-7EE6-4342-B048-85BDC9FD1C3A}</a:tableStyleId>
              </a:tblPr>
              <a:tblGrid>
                <a:gridCol w="545960"/>
                <a:gridCol w="545960"/>
                <a:gridCol w="545960"/>
                <a:gridCol w="545960"/>
                <a:gridCol w="545960"/>
                <a:gridCol w="545960"/>
                <a:gridCol w="545960"/>
                <a:gridCol w="545960"/>
                <a:gridCol w="545960"/>
                <a:gridCol w="545960"/>
                <a:gridCol w="545960"/>
                <a:gridCol w="545960"/>
              </a:tblGrid>
              <a:tr h="496800">
                <a:tc>
                  <a:txBody>
                    <a:bodyPr/>
                    <a:lstStyle/>
                    <a:p>
                      <a:pPr algn="ctr"/>
                      <a:r>
                        <a:rPr lang="zh-CN" altLang="en-US" dirty="0"/>
                        <a:t>外</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交</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部</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对</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钓</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鱼</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岛</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宣</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誓</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主</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权</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dirty="0"/>
                        <a:t>。</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6800">
                <a:tc>
                  <a:txBody>
                    <a:bodyPr/>
                    <a:lstStyle/>
                    <a:p>
                      <a:pPr algn="ctr"/>
                      <a:r>
                        <a:rPr lang="en-US" altLang="zh-CN" dirty="0"/>
                        <a:t>B</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t>M</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t>E</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t>S</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t>B</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t>M</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t>E</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t>B</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t>E</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t>B</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t>E</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t>S</a:t>
                      </a:r>
                      <a:endParaRPr lang="zh-CN"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1" name="文本框 10"/>
          <p:cNvSpPr txBox="1"/>
          <p:nvPr/>
        </p:nvSpPr>
        <p:spPr>
          <a:xfrm>
            <a:off x="1209964" y="4101298"/>
            <a:ext cx="6939883" cy="461665"/>
          </a:xfrm>
          <a:prstGeom prst="rect">
            <a:avLst/>
          </a:prstGeom>
          <a:noFill/>
        </p:spPr>
        <p:txBody>
          <a:bodyPr wrap="square" rtlCol="0" anchor="t">
            <a:spAutoFit/>
          </a:bodyPr>
          <a:lstStyle/>
          <a:p>
            <a:r>
              <a:rPr lang="zh-CN" altLang="en-US" sz="2400" b="1" dirty="0"/>
              <a:t>观察值集合：</a:t>
            </a:r>
            <a:r>
              <a:rPr lang="zh-CN" altLang="en-US" sz="2400" dirty="0"/>
              <a:t>所有汉字（包括标点符号）的集合</a:t>
            </a:r>
            <a:endParaRPr lang="en-US" altLang="zh-CN" sz="2400" dirty="0">
              <a:solidFill>
                <a:prstClr val="black"/>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80578" y="177165"/>
            <a:ext cx="8365196" cy="517247"/>
            <a:chOff x="636" y="236"/>
            <a:chExt cx="16159" cy="976"/>
          </a:xfrm>
        </p:grpSpPr>
        <p:sp>
          <p:nvSpPr>
            <p:cNvPr id="6" name="TextBox 2"/>
            <p:cNvSpPr txBox="1"/>
            <p:nvPr/>
          </p:nvSpPr>
          <p:spPr>
            <a:xfrm>
              <a:off x="2183" y="298"/>
              <a:ext cx="14612" cy="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隐马尔可夫模型（</a:t>
              </a:r>
              <a:r>
                <a:rPr kumimoji="0" lang="en-US" altLang="zh-CN"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HMM</a:t>
              </a: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a:t>
              </a:r>
              <a:endPar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endParaRPr>
            </a:p>
          </p:txBody>
        </p:sp>
        <p:sp>
          <p:nvSpPr>
            <p:cNvPr id="7" name="矩形 6"/>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Calibri" panose="020F0502020204030204"/>
                  <a:ea typeface="微软雅黑" panose="020B0503020204020204" pitchFamily="34" charset="-122"/>
                </a:rPr>
                <a:t>3.6</a:t>
              </a: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8" name="文本框 7"/>
          <p:cNvSpPr txBox="1"/>
          <p:nvPr/>
        </p:nvSpPr>
        <p:spPr>
          <a:xfrm>
            <a:off x="1139530" y="2018535"/>
            <a:ext cx="6548582" cy="830997"/>
          </a:xfrm>
          <a:prstGeom prst="rect">
            <a:avLst/>
          </a:prstGeom>
          <a:noFill/>
        </p:spPr>
        <p:txBody>
          <a:bodyPr wrap="square" rtlCol="0" anchor="t">
            <a:spAutoFit/>
          </a:bodyPr>
          <a:lstStyle/>
          <a:p>
            <a:r>
              <a:rPr lang="zh-CN" altLang="en-US" sz="2400" b="1" dirty="0"/>
              <a:t>初始概率分布：</a:t>
            </a:r>
            <a:r>
              <a:rPr lang="zh-CN" altLang="en-US" sz="2400" dirty="0"/>
              <a:t>句子第一个字属于</a:t>
            </a:r>
            <a:r>
              <a:rPr lang="en-US" altLang="zh-CN" sz="2400" dirty="0"/>
              <a:t>{B, M, E, S}</a:t>
            </a:r>
            <a:r>
              <a:rPr lang="zh-CN" altLang="en-US" sz="2400" dirty="0"/>
              <a:t>的概率（取对数）</a:t>
            </a:r>
            <a:endParaRPr lang="en-US" altLang="zh-CN" sz="2400" dirty="0">
              <a:solidFill>
                <a:prstClr val="black"/>
              </a:solidFill>
            </a:endParaRPr>
          </a:p>
        </p:txBody>
      </p:sp>
      <p:sp>
        <p:nvSpPr>
          <p:cNvPr id="9" name="文本框 8"/>
          <p:cNvSpPr txBox="1"/>
          <p:nvPr/>
        </p:nvSpPr>
        <p:spPr>
          <a:xfrm>
            <a:off x="1139530" y="3043233"/>
            <a:ext cx="6548582" cy="461665"/>
          </a:xfrm>
          <a:prstGeom prst="rect">
            <a:avLst/>
          </a:prstGeom>
          <a:noFill/>
        </p:spPr>
        <p:txBody>
          <a:bodyPr wrap="square" rtlCol="0" anchor="t">
            <a:spAutoFit/>
          </a:bodyPr>
          <a:lstStyle/>
          <a:p>
            <a:r>
              <a:rPr lang="zh-CN" altLang="en-US" sz="2400" b="1" dirty="0"/>
              <a:t>转移概率矩阵：</a:t>
            </a:r>
            <a:r>
              <a:rPr lang="en-US" altLang="zh-CN" sz="2400" dirty="0"/>
              <a:t>4×4</a:t>
            </a:r>
            <a:r>
              <a:rPr lang="zh-CN" altLang="en-US" sz="2400" dirty="0"/>
              <a:t>（</a:t>
            </a:r>
            <a:r>
              <a:rPr lang="en-US" altLang="zh-CN" sz="2400" dirty="0"/>
              <a:t>{B, M, E, S} × {B, M, E, S}</a:t>
            </a:r>
            <a:r>
              <a:rPr lang="zh-CN" altLang="en-US" sz="2400" dirty="0"/>
              <a:t>）</a:t>
            </a:r>
            <a:endParaRPr lang="en-US" altLang="zh-CN" sz="2400" dirty="0">
              <a:solidFill>
                <a:prstClr val="black"/>
              </a:solidFill>
            </a:endParaRPr>
          </a:p>
        </p:txBody>
      </p:sp>
      <p:sp>
        <p:nvSpPr>
          <p:cNvPr id="12" name="文本框 11"/>
          <p:cNvSpPr txBox="1"/>
          <p:nvPr/>
        </p:nvSpPr>
        <p:spPr>
          <a:xfrm>
            <a:off x="1139530" y="4067931"/>
            <a:ext cx="6548582" cy="461665"/>
          </a:xfrm>
          <a:prstGeom prst="rect">
            <a:avLst/>
          </a:prstGeom>
          <a:noFill/>
        </p:spPr>
        <p:txBody>
          <a:bodyPr wrap="square" rtlCol="0" anchor="t">
            <a:spAutoFit/>
          </a:bodyPr>
          <a:lstStyle/>
          <a:p>
            <a:r>
              <a:rPr lang="zh-CN" altLang="en-US" sz="2400" b="1" dirty="0"/>
              <a:t>发射概率矩阵：</a:t>
            </a:r>
            <a:r>
              <a:rPr lang="zh-CN" altLang="en-US" sz="2400" dirty="0"/>
              <a:t>直接来自带标注的语料库</a:t>
            </a:r>
            <a:endParaRPr lang="en-US" altLang="zh-CN" sz="2400" dirty="0">
              <a:solidFill>
                <a:prstClr val="black"/>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80578" y="177165"/>
            <a:ext cx="8365196" cy="517247"/>
            <a:chOff x="636" y="236"/>
            <a:chExt cx="16159" cy="976"/>
          </a:xfrm>
        </p:grpSpPr>
        <p:sp>
          <p:nvSpPr>
            <p:cNvPr id="6" name="TextBox 2"/>
            <p:cNvSpPr txBox="1"/>
            <p:nvPr/>
          </p:nvSpPr>
          <p:spPr>
            <a:xfrm>
              <a:off x="2183" y="298"/>
              <a:ext cx="14612" cy="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隐马尔可夫模型（</a:t>
              </a:r>
              <a:r>
                <a:rPr kumimoji="0" lang="en-US" altLang="zh-CN"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HMM</a:t>
              </a: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a:t>
              </a:r>
              <a:endPar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endParaRPr>
            </a:p>
          </p:txBody>
        </p:sp>
        <p:sp>
          <p:nvSpPr>
            <p:cNvPr id="7" name="矩形 6"/>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Calibri" panose="020F0502020204030204"/>
                  <a:ea typeface="微软雅黑" panose="020B0503020204020204" pitchFamily="34" charset="-122"/>
                </a:rPr>
                <a:t>3.6</a:t>
              </a: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8" name="文本框 7"/>
          <p:cNvSpPr txBox="1"/>
          <p:nvPr/>
        </p:nvSpPr>
        <p:spPr>
          <a:xfrm>
            <a:off x="1281429" y="1480064"/>
            <a:ext cx="6548582" cy="461665"/>
          </a:xfrm>
          <a:prstGeom prst="rect">
            <a:avLst/>
          </a:prstGeom>
          <a:noFill/>
        </p:spPr>
        <p:txBody>
          <a:bodyPr wrap="square" rtlCol="0" anchor="t">
            <a:spAutoFit/>
          </a:bodyPr>
          <a:lstStyle/>
          <a:p>
            <a:r>
              <a:rPr lang="en-US" altLang="zh-CN" sz="2400" b="1" dirty="0"/>
              <a:t>Viterbi</a:t>
            </a:r>
            <a:r>
              <a:rPr lang="zh-CN" altLang="en-US" sz="2400" b="1" dirty="0"/>
              <a:t>算法</a:t>
            </a:r>
            <a:endParaRPr lang="en-US" altLang="zh-CN" sz="2400" b="1" dirty="0">
              <a:solidFill>
                <a:prstClr val="black"/>
              </a:solidFill>
            </a:endParaRPr>
          </a:p>
        </p:txBody>
      </p:sp>
      <p:sp>
        <p:nvSpPr>
          <p:cNvPr id="10" name="文本框 9"/>
          <p:cNvSpPr txBox="1"/>
          <p:nvPr/>
        </p:nvSpPr>
        <p:spPr>
          <a:xfrm>
            <a:off x="1281429" y="2274070"/>
            <a:ext cx="6661844" cy="1569660"/>
          </a:xfrm>
          <a:prstGeom prst="rect">
            <a:avLst/>
          </a:prstGeom>
          <a:noFill/>
        </p:spPr>
        <p:txBody>
          <a:bodyPr wrap="square" rtlCol="0" anchor="t">
            <a:spAutoFit/>
          </a:bodyPr>
          <a:lstStyle/>
          <a:p>
            <a:r>
              <a:rPr lang="en-US" altLang="zh-CN" sz="2400" dirty="0"/>
              <a:t>Weight</a:t>
            </a:r>
            <a:r>
              <a:rPr lang="zh-CN" altLang="en-US" sz="2400" dirty="0"/>
              <a:t>：在某一隐含状态的前提下，出现句子中的字的可能性</a:t>
            </a:r>
            <a:endParaRPr lang="en-US" altLang="zh-CN" sz="2400" dirty="0"/>
          </a:p>
          <a:p>
            <a:endParaRPr kumimoji="0" lang="en-US" altLang="zh-CN" sz="2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a:p>
            <a:r>
              <a:rPr lang="en-US" altLang="zh-CN" sz="2400" dirty="0">
                <a:solidFill>
                  <a:prstClr val="black"/>
                </a:solidFill>
                <a:latin typeface="Calibri" panose="020F0502020204030204"/>
                <a:ea typeface="微软雅黑" panose="020B0503020204020204" pitchFamily="34" charset="-122"/>
              </a:rPr>
              <a:t>Path</a:t>
            </a:r>
            <a:r>
              <a:rPr lang="zh-CN" altLang="en-US" sz="2400" dirty="0">
                <a:solidFill>
                  <a:prstClr val="black"/>
                </a:solidFill>
                <a:latin typeface="Calibri" panose="020F0502020204030204"/>
                <a:ea typeface="微软雅黑" panose="020B0503020204020204" pitchFamily="34" charset="-122"/>
              </a:rPr>
              <a:t>：前一个字的状态，用于回溯</a:t>
            </a:r>
            <a:endParaRPr kumimoji="0" lang="zh-CN" altLang="en-US" sz="2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11" name="文本框 10"/>
          <p:cNvSpPr txBox="1"/>
          <p:nvPr/>
        </p:nvSpPr>
        <p:spPr>
          <a:xfrm>
            <a:off x="1281429" y="4327627"/>
            <a:ext cx="6548582" cy="369332"/>
          </a:xfrm>
          <a:prstGeom prst="rect">
            <a:avLst/>
          </a:prstGeom>
          <a:gradFill flip="none" rotWithShape="1">
            <a:gsLst>
              <a:gs pos="0">
                <a:srgbClr val="00B050"/>
              </a:gs>
              <a:gs pos="100000">
                <a:srgbClr val="FFFF00"/>
              </a:gs>
            </a:gsLst>
            <a:lin ang="0" scaled="1"/>
            <a:tileRect/>
          </a:gradFill>
        </p:spPr>
        <p:txBody>
          <a:bodyPr wrap="square" rtlCol="0" anchor="t">
            <a:spAutoFit/>
          </a:bodyPr>
          <a:lstStyle/>
          <a:p>
            <a:pPr algn="ctr"/>
            <a:r>
              <a:rPr lang="en-US" altLang="zh-CN" dirty="0"/>
              <a:t>Sentence</a:t>
            </a:r>
            <a:endParaRPr lang="en-US" altLang="zh-CN" dirty="0">
              <a:solidFill>
                <a:prstClr val="black"/>
              </a:solidFill>
            </a:endParaRPr>
          </a:p>
        </p:txBody>
      </p:sp>
      <p:cxnSp>
        <p:nvCxnSpPr>
          <p:cNvPr id="13" name="直接箭头连接符 12"/>
          <p:cNvCxnSpPr/>
          <p:nvPr/>
        </p:nvCxnSpPr>
        <p:spPr>
          <a:xfrm>
            <a:off x="1755889" y="4184073"/>
            <a:ext cx="548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1746652" y="4849091"/>
            <a:ext cx="549563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978329" y="3738675"/>
            <a:ext cx="1032281" cy="369332"/>
          </a:xfrm>
          <a:prstGeom prst="rect">
            <a:avLst/>
          </a:prstGeom>
          <a:noFill/>
        </p:spPr>
        <p:txBody>
          <a:bodyPr wrap="square" rtlCol="0" anchor="t">
            <a:spAutoFit/>
          </a:bodyPr>
          <a:lstStyle/>
          <a:p>
            <a:pPr algn="ctr"/>
            <a:r>
              <a:rPr lang="en-US" altLang="zh-CN" dirty="0"/>
              <a:t>Weight</a:t>
            </a:r>
            <a:endParaRPr lang="en-US" altLang="zh-CN" dirty="0">
              <a:solidFill>
                <a:prstClr val="black"/>
              </a:solidFill>
            </a:endParaRPr>
          </a:p>
        </p:txBody>
      </p:sp>
      <p:sp>
        <p:nvSpPr>
          <p:cNvPr id="17" name="文本框 16"/>
          <p:cNvSpPr txBox="1"/>
          <p:nvPr/>
        </p:nvSpPr>
        <p:spPr>
          <a:xfrm>
            <a:off x="4096210" y="4944969"/>
            <a:ext cx="1032281" cy="369332"/>
          </a:xfrm>
          <a:prstGeom prst="rect">
            <a:avLst/>
          </a:prstGeom>
          <a:noFill/>
        </p:spPr>
        <p:txBody>
          <a:bodyPr wrap="square" rtlCol="0" anchor="t">
            <a:spAutoFit/>
          </a:bodyPr>
          <a:lstStyle/>
          <a:p>
            <a:pPr algn="ctr"/>
            <a:r>
              <a:rPr lang="en-US" altLang="zh-CN" dirty="0"/>
              <a:t>Path</a:t>
            </a:r>
            <a:endParaRPr lang="en-US" altLang="zh-CN" dirty="0">
              <a:solidFill>
                <a:prstClr val="black"/>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80578" y="177165"/>
            <a:ext cx="8365196" cy="517247"/>
            <a:chOff x="636" y="236"/>
            <a:chExt cx="16159" cy="976"/>
          </a:xfrm>
        </p:grpSpPr>
        <p:sp>
          <p:nvSpPr>
            <p:cNvPr id="6" name="TextBox 2"/>
            <p:cNvSpPr txBox="1"/>
            <p:nvPr/>
          </p:nvSpPr>
          <p:spPr>
            <a:xfrm>
              <a:off x="2183" y="298"/>
              <a:ext cx="14612" cy="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隐马尔可夫模型（</a:t>
              </a:r>
              <a:r>
                <a:rPr kumimoji="0" lang="en-US" altLang="zh-CN"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HMM</a:t>
              </a: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a:t>
              </a:r>
              <a:endPar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endParaRPr>
            </a:p>
          </p:txBody>
        </p:sp>
        <p:sp>
          <p:nvSpPr>
            <p:cNvPr id="7" name="矩形 6"/>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Calibri" panose="020F0502020204030204"/>
                  <a:ea typeface="微软雅黑" panose="020B0503020204020204" pitchFamily="34" charset="-122"/>
                </a:rPr>
                <a:t>3.6</a:t>
              </a: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8" name="文本框 7"/>
          <p:cNvSpPr txBox="1"/>
          <p:nvPr/>
        </p:nvSpPr>
        <p:spPr>
          <a:xfrm>
            <a:off x="1453566" y="2286390"/>
            <a:ext cx="6548582" cy="1938992"/>
          </a:xfrm>
          <a:prstGeom prst="rect">
            <a:avLst/>
          </a:prstGeom>
          <a:noFill/>
        </p:spPr>
        <p:txBody>
          <a:bodyPr wrap="square" rtlCol="0" anchor="t">
            <a:spAutoFit/>
          </a:bodyPr>
          <a:lstStyle/>
          <a:p>
            <a:r>
              <a:rPr lang="zh-CN" altLang="en-US" sz="2400" dirty="0"/>
              <a:t>回溯路径：</a:t>
            </a:r>
            <a:r>
              <a:rPr lang="en-US" altLang="zh-CN" sz="2400" dirty="0"/>
              <a:t>S E B E B E M B S E M B</a:t>
            </a:r>
            <a:endParaRPr lang="en-US" altLang="zh-CN" sz="2400" dirty="0"/>
          </a:p>
          <a:p>
            <a:endParaRPr lang="en-US" altLang="zh-CN" sz="2400" dirty="0">
              <a:solidFill>
                <a:prstClr val="black"/>
              </a:solidFill>
            </a:endParaRPr>
          </a:p>
          <a:p>
            <a:r>
              <a:rPr lang="zh-CN" altLang="en-US" sz="2400" dirty="0">
                <a:solidFill>
                  <a:prstClr val="black"/>
                </a:solidFill>
              </a:rPr>
              <a:t>取倒叙，分割： </a:t>
            </a:r>
            <a:r>
              <a:rPr lang="en-US" altLang="zh-CN" sz="2400" dirty="0">
                <a:solidFill>
                  <a:prstClr val="black"/>
                </a:solidFill>
              </a:rPr>
              <a:t>B M E  / S / B M E  / B  E / B  E / S</a:t>
            </a:r>
            <a:endParaRPr lang="en-US" altLang="zh-CN" sz="2400" dirty="0">
              <a:solidFill>
                <a:prstClr val="black"/>
              </a:solidFill>
            </a:endParaRPr>
          </a:p>
          <a:p>
            <a:endParaRPr lang="en-US" altLang="zh-CN" sz="2400" dirty="0">
              <a:solidFill>
                <a:prstClr val="black"/>
              </a:solidFill>
            </a:endParaRPr>
          </a:p>
          <a:p>
            <a:r>
              <a:rPr lang="zh-CN" altLang="en-US" sz="2400" dirty="0">
                <a:solidFill>
                  <a:prstClr val="black"/>
                </a:solidFill>
              </a:rPr>
              <a:t>得到分词结果：外交部</a:t>
            </a:r>
            <a:r>
              <a:rPr lang="en-US" altLang="zh-CN" sz="2400" dirty="0">
                <a:solidFill>
                  <a:prstClr val="black"/>
                </a:solidFill>
              </a:rPr>
              <a:t>/</a:t>
            </a:r>
            <a:r>
              <a:rPr lang="zh-CN" altLang="en-US" sz="2400" dirty="0">
                <a:solidFill>
                  <a:prstClr val="black"/>
                </a:solidFill>
              </a:rPr>
              <a:t>对</a:t>
            </a:r>
            <a:r>
              <a:rPr lang="en-US" altLang="zh-CN" sz="2400" dirty="0">
                <a:solidFill>
                  <a:prstClr val="black"/>
                </a:solidFill>
              </a:rPr>
              <a:t>/</a:t>
            </a:r>
            <a:r>
              <a:rPr lang="zh-CN" altLang="en-US" sz="2400" dirty="0">
                <a:solidFill>
                  <a:prstClr val="black"/>
                </a:solidFill>
              </a:rPr>
              <a:t>钓鱼岛</a:t>
            </a:r>
            <a:r>
              <a:rPr lang="en-US" altLang="zh-CN" sz="2400" dirty="0">
                <a:solidFill>
                  <a:prstClr val="black"/>
                </a:solidFill>
              </a:rPr>
              <a:t>/</a:t>
            </a:r>
            <a:r>
              <a:rPr lang="zh-CN" altLang="en-US" sz="2400" dirty="0">
                <a:solidFill>
                  <a:prstClr val="black"/>
                </a:solidFill>
              </a:rPr>
              <a:t>宣誓</a:t>
            </a:r>
            <a:r>
              <a:rPr lang="en-US" altLang="zh-CN" sz="2400" dirty="0">
                <a:solidFill>
                  <a:prstClr val="black"/>
                </a:solidFill>
              </a:rPr>
              <a:t>/</a:t>
            </a:r>
            <a:r>
              <a:rPr lang="zh-CN" altLang="en-US" sz="2400" dirty="0">
                <a:solidFill>
                  <a:prstClr val="black"/>
                </a:solidFill>
              </a:rPr>
              <a:t>主权。</a:t>
            </a:r>
            <a:endParaRPr lang="en-US" altLang="zh-CN" sz="2400" dirty="0">
              <a:solidFill>
                <a:prstClr val="black"/>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80578" y="177165"/>
            <a:ext cx="8365196" cy="517247"/>
            <a:chOff x="636" y="236"/>
            <a:chExt cx="16159" cy="976"/>
          </a:xfrm>
        </p:grpSpPr>
        <p:sp>
          <p:nvSpPr>
            <p:cNvPr id="6" name="TextBox 2"/>
            <p:cNvSpPr txBox="1"/>
            <p:nvPr/>
          </p:nvSpPr>
          <p:spPr>
            <a:xfrm>
              <a:off x="2183" y="298"/>
              <a:ext cx="14612" cy="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rPr>
                <a:t>演示视频</a:t>
              </a:r>
              <a:endParaRPr kumimoji="0" lang="zh-CN" altLang="en-US" sz="2400" b="1" i="0" u="none" strike="noStrike" kern="1200" cap="none" spc="0" normalizeH="0" baseline="0" noProof="0" dirty="0">
                <a:ln>
                  <a:noFill/>
                </a:ln>
                <a:solidFill>
                  <a:srgbClr val="0070C0"/>
                </a:solidFill>
                <a:effectLst/>
                <a:uLnTx/>
                <a:uFillTx/>
                <a:latin typeface="Calibri" panose="020F0502020204030204"/>
                <a:ea typeface="微软雅黑" panose="020B0503020204020204" pitchFamily="34" charset="-122"/>
                <a:cs typeface="+mn-cs"/>
                <a:sym typeface="+mn-lt"/>
              </a:endParaRPr>
            </a:p>
          </p:txBody>
        </p:sp>
        <p:sp>
          <p:nvSpPr>
            <p:cNvPr id="7" name="矩形 6"/>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Calibri" panose="020F0502020204030204"/>
                  <a:ea typeface="微软雅黑" panose="020B0503020204020204" pitchFamily="34" charset="-122"/>
                </a:rPr>
                <a:t>3.7</a:t>
              </a: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pic>
        <p:nvPicPr>
          <p:cNvPr id="2" name="演示视频-wmv">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16973" y="1314450"/>
            <a:ext cx="7834745" cy="440704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366135" y="3390900"/>
            <a:ext cx="4313555" cy="36000"/>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TextBox 2"/>
          <p:cNvSpPr txBox="1"/>
          <p:nvPr/>
        </p:nvSpPr>
        <p:spPr>
          <a:xfrm>
            <a:off x="3422650" y="2449195"/>
            <a:ext cx="5067935" cy="1015663"/>
          </a:xfrm>
          <a:prstGeom prst="rect">
            <a:avLst/>
          </a:prstGeom>
          <a:noFill/>
        </p:spPr>
        <p:txBody>
          <a:bodyPr wrap="square" rtlCol="0">
            <a:spAutoFit/>
          </a:bodyPr>
          <a:lstStyle/>
          <a:p>
            <a:pPr algn="l"/>
            <a:r>
              <a:rPr lang="zh-CN" altLang="en-US" sz="4000" b="1" dirty="0">
                <a:solidFill>
                  <a:srgbClr val="0070C0"/>
                </a:solidFill>
                <a:sym typeface="+mn-lt"/>
              </a:rPr>
              <a:t>神经网络分词</a:t>
            </a:r>
            <a:endParaRPr lang="en-US" altLang="zh-CN" sz="4000" b="1" dirty="0">
              <a:solidFill>
                <a:srgbClr val="0070C0"/>
              </a:solidFill>
              <a:sym typeface="+mn-lt"/>
            </a:endParaRPr>
          </a:p>
          <a:p>
            <a:r>
              <a:rPr lang="en-US" altLang="zh-CN" sz="2000" b="1" dirty="0">
                <a:solidFill>
                  <a:srgbClr val="0070C0"/>
                </a:solidFill>
                <a:sym typeface="+mn-lt"/>
              </a:rPr>
              <a:t>     ----</a:t>
            </a:r>
            <a:r>
              <a:rPr lang="zh-CN" altLang="en-US" sz="2000" b="1" dirty="0">
                <a:solidFill>
                  <a:srgbClr val="0070C0"/>
                </a:solidFill>
                <a:sym typeface="+mn-lt"/>
              </a:rPr>
              <a:t>融合</a:t>
            </a:r>
            <a:r>
              <a:rPr lang="en-US" altLang="zh-CN" sz="2000" b="1" dirty="0">
                <a:solidFill>
                  <a:srgbClr val="0070C0"/>
                </a:solidFill>
                <a:sym typeface="+mn-lt"/>
              </a:rPr>
              <a:t>Bi-LSTM</a:t>
            </a:r>
            <a:r>
              <a:rPr lang="zh-CN" altLang="en-US" sz="2000" b="1" dirty="0">
                <a:solidFill>
                  <a:srgbClr val="0070C0"/>
                </a:solidFill>
                <a:sym typeface="+mn-lt"/>
              </a:rPr>
              <a:t>和</a:t>
            </a:r>
            <a:r>
              <a:rPr lang="en-US" altLang="zh-CN" sz="2000" b="1" dirty="0">
                <a:solidFill>
                  <a:srgbClr val="0070C0"/>
                </a:solidFill>
                <a:sym typeface="+mn-lt"/>
              </a:rPr>
              <a:t>CRF</a:t>
            </a:r>
            <a:r>
              <a:rPr lang="zh-CN" altLang="en-US" sz="2000" b="1" dirty="0">
                <a:solidFill>
                  <a:srgbClr val="0070C0"/>
                </a:solidFill>
                <a:sym typeface="+mn-lt"/>
              </a:rPr>
              <a:t>模型分词方法</a:t>
            </a:r>
            <a:endParaRPr lang="zh-CN" altLang="en-US" sz="2000" b="1" dirty="0">
              <a:solidFill>
                <a:srgbClr val="0070C0"/>
              </a:solidFill>
              <a:sym typeface="+mn-lt"/>
            </a:endParaRPr>
          </a:p>
        </p:txBody>
      </p:sp>
      <p:sp>
        <p:nvSpPr>
          <p:cNvPr id="2" name="文本框 1"/>
          <p:cNvSpPr txBox="1"/>
          <p:nvPr/>
        </p:nvSpPr>
        <p:spPr>
          <a:xfrm>
            <a:off x="1350010" y="2091690"/>
            <a:ext cx="2226310" cy="1445260"/>
          </a:xfrm>
          <a:prstGeom prst="rect">
            <a:avLst/>
          </a:prstGeom>
          <a:noFill/>
        </p:spPr>
        <p:txBody>
          <a:bodyPr wrap="square" rtlCol="0">
            <a:spAutoFit/>
          </a:bodyPr>
          <a:lstStyle/>
          <a:p>
            <a:r>
              <a:rPr lang="en-US" altLang="zh-CN" sz="8800" b="1" dirty="0">
                <a:solidFill>
                  <a:srgbClr val="0070C0"/>
                </a:solidFill>
              </a:rPr>
              <a:t>04</a:t>
            </a:r>
            <a:endParaRPr lang="en-US" altLang="zh-CN" sz="8800" b="1" dirty="0">
              <a:solidFill>
                <a:srgbClr val="0070C0"/>
              </a:solidFill>
            </a:endParaRPr>
          </a:p>
        </p:txBody>
      </p:sp>
      <p:sp>
        <p:nvSpPr>
          <p:cNvPr id="8" name="矩形 7"/>
          <p:cNvSpPr/>
          <p:nvPr/>
        </p:nvSpPr>
        <p:spPr>
          <a:xfrm rot="5400000">
            <a:off x="2233295" y="2907665"/>
            <a:ext cx="1503045" cy="95250"/>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5856270" y="3536950"/>
            <a:ext cx="1823420" cy="369332"/>
          </a:xfrm>
          <a:prstGeom prst="rect">
            <a:avLst/>
          </a:prstGeom>
          <a:noFill/>
        </p:spPr>
        <p:txBody>
          <a:bodyPr wrap="square" rtlCol="0">
            <a:spAutoFit/>
          </a:bodyPr>
          <a:lstStyle/>
          <a:p>
            <a:r>
              <a:rPr lang="zh-CN" altLang="en-US" dirty="0"/>
              <a:t>汇报人：高依萌</a:t>
            </a:r>
            <a:endParaRPr lang="zh-CN"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71655" y="1146660"/>
            <a:ext cx="8716849" cy="4154984"/>
          </a:xfrm>
          <a:prstGeom prst="rect">
            <a:avLst/>
          </a:prstGeom>
          <a:noFill/>
        </p:spPr>
        <p:txBody>
          <a:bodyPr wrap="square" rtlCol="0" anchor="t">
            <a:spAutoFit/>
          </a:bodyPr>
          <a:lstStyle/>
          <a:p>
            <a:r>
              <a:rPr lang="zh-CN" altLang="en-US" sz="2400" dirty="0">
                <a:latin typeface="微软雅黑" panose="020B0503020204020204" pitchFamily="34" charset="-122"/>
                <a:ea typeface="微软雅黑" panose="020B0503020204020204" pitchFamily="34" charset="-122"/>
              </a:rPr>
              <a:t>4标签字标注</a:t>
            </a:r>
            <a:r>
              <a:rPr lang="en-US" altLang="zh-CN" sz="2400" dirty="0">
                <a:latin typeface="微软雅黑" panose="020B0503020204020204" pitchFamily="34" charset="-122"/>
                <a:ea typeface="微软雅黑" panose="020B0503020204020204" pitchFamily="34" charset="-122"/>
              </a:rPr>
              <a:t>={B,M,E,S},</a:t>
            </a:r>
            <a:r>
              <a:rPr lang="zh-CN" altLang="en-US" sz="2400" dirty="0">
                <a:latin typeface="微软雅黑" panose="020B0503020204020204" pitchFamily="34" charset="-122"/>
                <a:ea typeface="微软雅黑" panose="020B0503020204020204" pitchFamily="34" charset="-122"/>
              </a:rPr>
              <a:t> </a:t>
            </a:r>
            <a:r>
              <a:rPr lang="en-US" altLang="zh-CN" sz="2400" dirty="0" err="1">
                <a:latin typeface="微软雅黑" panose="020B0503020204020204" pitchFamily="34" charset="-122"/>
                <a:ea typeface="微软雅黑" panose="020B0503020204020204" pitchFamily="34" charset="-122"/>
              </a:rPr>
              <a:t>Begin,Middle,End,Single</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	</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Input</a:t>
            </a:r>
            <a:r>
              <a:rPr lang="zh-CN" altLang="en-US" sz="2400" dirty="0">
                <a:latin typeface="微软雅黑" panose="020B0503020204020204" pitchFamily="34" charset="-122"/>
                <a:ea typeface="微软雅黑" panose="020B0503020204020204" pitchFamily="34" charset="-122"/>
              </a:rPr>
              <a:t>：    </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小明喜欢吃红苹果</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Tagging</a:t>
            </a:r>
            <a:r>
              <a:rPr lang="zh-CN" altLang="en-US" sz="2400" dirty="0">
                <a:latin typeface="微软雅黑" panose="020B0503020204020204" pitchFamily="34" charset="-122"/>
                <a:ea typeface="微软雅黑" panose="020B0503020204020204" pitchFamily="34" charset="-122"/>
              </a:rPr>
              <a:t>：“小/b  明/e  喜/</a:t>
            </a:r>
            <a:r>
              <a:rPr lang="en-US" altLang="zh-CN" sz="2400" dirty="0">
                <a:latin typeface="微软雅黑" panose="020B0503020204020204" pitchFamily="34" charset="-122"/>
                <a:ea typeface="微软雅黑" panose="020B0503020204020204" pitchFamily="34" charset="-122"/>
              </a:rPr>
              <a:t>b</a:t>
            </a:r>
            <a:r>
              <a:rPr lang="zh-CN" altLang="en-US" sz="2400" dirty="0">
                <a:latin typeface="微软雅黑" panose="020B0503020204020204" pitchFamily="34" charset="-122"/>
                <a:ea typeface="微软雅黑" panose="020B0503020204020204" pitchFamily="34" charset="-122"/>
              </a:rPr>
              <a:t>  欢/</a:t>
            </a:r>
            <a:r>
              <a:rPr lang="en-US" altLang="zh-CN" sz="2400" dirty="0">
                <a:latin typeface="微软雅黑" panose="020B0503020204020204" pitchFamily="34" charset="-122"/>
                <a:ea typeface="微软雅黑" panose="020B0503020204020204" pitchFamily="34" charset="-122"/>
              </a:rPr>
              <a:t>e</a:t>
            </a:r>
            <a:r>
              <a:rPr lang="zh-CN" altLang="en-US" sz="2400" dirty="0">
                <a:latin typeface="微软雅黑" panose="020B0503020204020204" pitchFamily="34" charset="-122"/>
                <a:ea typeface="微软雅黑" panose="020B0503020204020204" pitchFamily="34" charset="-122"/>
              </a:rPr>
              <a:t>  吃/s  红/b  苹/m  果/e”</a:t>
            </a:r>
            <a:endParaRPr lang="zh-CN" altLang="en-US"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Output</a:t>
            </a:r>
            <a:r>
              <a:rPr lang="zh-CN" altLang="en-US" sz="2400" dirty="0">
                <a:latin typeface="微软雅黑" panose="020B0503020204020204" pitchFamily="34" charset="-122"/>
                <a:ea typeface="微软雅黑" panose="020B0503020204020204" pitchFamily="34" charset="-122"/>
              </a:rPr>
              <a:t>： </a:t>
            </a: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小明</a:t>
            </a: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喜欢</a:t>
            </a: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吃</a:t>
            </a: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红苹果</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p:txBody>
      </p:sp>
      <p:cxnSp>
        <p:nvCxnSpPr>
          <p:cNvPr id="8" name="直接箭头连接符 7"/>
          <p:cNvCxnSpPr/>
          <p:nvPr/>
        </p:nvCxnSpPr>
        <p:spPr>
          <a:xfrm flipH="1">
            <a:off x="3496237" y="4509523"/>
            <a:ext cx="1" cy="308585"/>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a:off x="5096436" y="4509523"/>
            <a:ext cx="1" cy="283911"/>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5690930" y="4509523"/>
            <a:ext cx="0" cy="283911"/>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a:off x="8312786" y="4509523"/>
            <a:ext cx="1" cy="308585"/>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箭头: 下 3"/>
          <p:cNvSpPr/>
          <p:nvPr/>
        </p:nvSpPr>
        <p:spPr>
          <a:xfrm>
            <a:off x="3761892" y="2398817"/>
            <a:ext cx="968188" cy="1650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端到端模型</a:t>
            </a:r>
            <a:endParaRPr lang="zh-CN" altLang="en-US" dirty="0">
              <a:solidFill>
                <a:schemeClr val="tx1"/>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423179" y="155090"/>
            <a:ext cx="6282568" cy="524137"/>
            <a:chOff x="636" y="236"/>
            <a:chExt cx="12136" cy="989"/>
          </a:xfrm>
        </p:grpSpPr>
        <p:sp>
          <p:nvSpPr>
            <p:cNvPr id="13" name="TextBox 2"/>
            <p:cNvSpPr txBox="1"/>
            <p:nvPr/>
          </p:nvSpPr>
          <p:spPr>
            <a:xfrm>
              <a:off x="2048" y="238"/>
              <a:ext cx="10724" cy="987"/>
            </a:xfrm>
            <a:prstGeom prst="rect">
              <a:avLst/>
            </a:prstGeom>
            <a:noFill/>
          </p:spPr>
          <p:txBody>
            <a:bodyPr wrap="square" rtlCol="0">
              <a:spAutoFit/>
            </a:bodyPr>
            <a:lstStyle/>
            <a:p>
              <a:r>
                <a:rPr lang="zh-CN" altLang="en-US" sz="2800" b="1" dirty="0">
                  <a:solidFill>
                    <a:srgbClr val="0070C0"/>
                  </a:solidFill>
                  <a:sym typeface="+mn-lt"/>
                </a:rPr>
                <a:t>分词任务</a:t>
              </a:r>
              <a:endParaRPr lang="zh-CN" altLang="en-US" sz="2800" b="1" dirty="0">
                <a:solidFill>
                  <a:schemeClr val="tx1"/>
                </a:solidFill>
                <a:sym typeface="+mn-lt"/>
              </a:endParaRPr>
            </a:p>
          </p:txBody>
        </p:sp>
        <p:sp>
          <p:nvSpPr>
            <p:cNvPr id="15" name="矩形 14"/>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4.1</a:t>
              </a:r>
              <a:endParaRPr lang="en-US" altLang="zh-CN" sz="2400" b="1" dirty="0"/>
            </a:p>
          </p:txBody>
        </p:sp>
      </p:grpSp>
    </p:spTree>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3825" y="886420"/>
            <a:ext cx="3977530" cy="3905043"/>
          </a:xfrm>
          <a:prstGeom prst="rect">
            <a:avLst/>
          </a:prstGeom>
        </p:spPr>
        <p:txBody>
          <a:bodyPr wrap="square">
            <a:spAutoFit/>
          </a:bodyPr>
          <a:lstStyle/>
          <a:p>
            <a:pPr>
              <a:lnSpc>
                <a:spcPct val="150000"/>
              </a:lnSpc>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小 明 喜 欢 吃 红 苹 果</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小”：</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0,0,0,0,0,0,0}</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明”：</a:t>
            </a:r>
            <a:r>
              <a:rPr lang="en-US" altLang="zh-CN" sz="2400" dirty="0">
                <a:latin typeface="微软雅黑" panose="020B0503020204020204" pitchFamily="34" charset="-122"/>
                <a:ea typeface="微软雅黑" panose="020B0503020204020204" pitchFamily="34" charset="-122"/>
              </a:rPr>
              <a:t>{0</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1,0,0,0,0,0,0}</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喜”：</a:t>
            </a:r>
            <a:r>
              <a:rPr lang="en-US" altLang="zh-CN" sz="2400" dirty="0">
                <a:latin typeface="微软雅黑" panose="020B0503020204020204" pitchFamily="34" charset="-122"/>
                <a:ea typeface="微软雅黑" panose="020B0503020204020204" pitchFamily="34" charset="-122"/>
              </a:rPr>
              <a:t>{0</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0,1,0,0,0,0,0}</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   ····</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果”：</a:t>
            </a:r>
            <a:r>
              <a:rPr lang="en-US" altLang="zh-CN" sz="2400" dirty="0">
                <a:latin typeface="微软雅黑" panose="020B0503020204020204" pitchFamily="34" charset="-122"/>
                <a:ea typeface="微软雅黑" panose="020B0503020204020204" pitchFamily="34" charset="-122"/>
              </a:rPr>
              <a:t>{0</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0,0,0,0,0,0,1}</a:t>
            </a:r>
            <a:endParaRPr lang="en-US" altLang="zh-CN" sz="2400" dirty="0">
              <a:latin typeface="微软雅黑" panose="020B0503020204020204" pitchFamily="34" charset="-122"/>
              <a:ea typeface="微软雅黑" panose="020B0503020204020204" pitchFamily="34" charset="-122"/>
            </a:endParaRPr>
          </a:p>
          <a:p>
            <a:pPr>
              <a:lnSpc>
                <a:spcPct val="150000"/>
              </a:lnSpc>
            </a:pPr>
            <a:endParaRPr lang="en-US" altLang="zh-CN" sz="2400" dirty="0">
              <a:latin typeface="微软雅黑" panose="020B0503020204020204" pitchFamily="34" charset="-122"/>
              <a:ea typeface="微软雅黑" panose="020B0503020204020204" pitchFamily="34" charset="-122"/>
            </a:endParaRPr>
          </a:p>
        </p:txBody>
      </p:sp>
      <p:sp>
        <p:nvSpPr>
          <p:cNvPr id="4" name="矩形 3"/>
          <p:cNvSpPr/>
          <p:nvPr/>
        </p:nvSpPr>
        <p:spPr>
          <a:xfrm>
            <a:off x="860597" y="4403176"/>
            <a:ext cx="2069797" cy="1135054"/>
          </a:xfrm>
          <a:prstGeom prst="rect">
            <a:avLst/>
          </a:prstGeom>
        </p:spPr>
        <p:txBody>
          <a:bodyPr wrap="none">
            <a:spAutoFit/>
          </a:bodyPr>
          <a:lstStyle/>
          <a:p>
            <a:pPr marL="342900" indent="-342900">
              <a:lnSpc>
                <a:spcPct val="150000"/>
              </a:lnSpc>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高维，稀疏</a:t>
            </a:r>
            <a:endParaRPr lang="en-US" altLang="zh-CN" sz="2400" dirty="0">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语义相似度</a:t>
            </a:r>
            <a:endParaRPr lang="zh-CN" altLang="en-US" sz="2400" dirty="0">
              <a:latin typeface="微软雅黑" panose="020B0503020204020204" pitchFamily="34" charset="-122"/>
              <a:ea typeface="微软雅黑" panose="020B0503020204020204" pitchFamily="34" charset="-122"/>
            </a:endParaRPr>
          </a:p>
        </p:txBody>
      </p:sp>
      <p:sp>
        <p:nvSpPr>
          <p:cNvPr id="14" name="箭头: 右 13"/>
          <p:cNvSpPr/>
          <p:nvPr/>
        </p:nvSpPr>
        <p:spPr>
          <a:xfrm>
            <a:off x="4007225" y="3099627"/>
            <a:ext cx="1035424"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降维</a:t>
            </a:r>
            <a:endParaRPr lang="zh-CN" altLang="en-US" dirty="0">
              <a:latin typeface="微软雅黑" panose="020B0503020204020204" pitchFamily="34" charset="-122"/>
              <a:ea typeface="微软雅黑" panose="020B0503020204020204" pitchFamily="34" charset="-122"/>
            </a:endParaRPr>
          </a:p>
        </p:txBody>
      </p:sp>
      <p:sp>
        <p:nvSpPr>
          <p:cNvPr id="15" name="矩形 14"/>
          <p:cNvSpPr/>
          <p:nvPr/>
        </p:nvSpPr>
        <p:spPr>
          <a:xfrm>
            <a:off x="4921624" y="899364"/>
            <a:ext cx="4578636" cy="3351046"/>
          </a:xfrm>
          <a:prstGeom prst="rect">
            <a:avLst/>
          </a:prstGeom>
        </p:spPr>
        <p:txBody>
          <a:bodyPr wrap="square">
            <a:spAutoFit/>
          </a:bodyPr>
          <a:lstStyle/>
          <a:p>
            <a:pPr>
              <a:lnSpc>
                <a:spcPct val="150000"/>
              </a:lnSpc>
            </a:pP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小”：</a:t>
            </a:r>
            <a:r>
              <a:rPr lang="en-US" altLang="zh-CN" sz="2400" dirty="0">
                <a:latin typeface="微软雅黑" panose="020B0503020204020204" pitchFamily="34" charset="-122"/>
                <a:ea typeface="微软雅黑" panose="020B0503020204020204" pitchFamily="34" charset="-122"/>
              </a:rPr>
              <a:t>{0.99,0.99,0.05,0.7}</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明”：</a:t>
            </a:r>
            <a:r>
              <a:rPr lang="en-US" altLang="zh-CN" sz="2400" dirty="0">
                <a:latin typeface="微软雅黑" panose="020B0503020204020204" pitchFamily="34" charset="-122"/>
                <a:ea typeface="微软雅黑" panose="020B0503020204020204" pitchFamily="34" charset="-122"/>
              </a:rPr>
              <a:t>{0.99,0.05,0.93,0.6}</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喜”：</a:t>
            </a:r>
            <a:r>
              <a:rPr lang="en-US" altLang="zh-CN" sz="2400" dirty="0">
                <a:latin typeface="微软雅黑" panose="020B0503020204020204" pitchFamily="34" charset="-122"/>
                <a:ea typeface="微软雅黑" panose="020B0503020204020204" pitchFamily="34" charset="-122"/>
              </a:rPr>
              <a:t>{0.02,0.01,0.999,0.5}</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   ····</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果”：</a:t>
            </a:r>
            <a:r>
              <a:rPr lang="en-US" altLang="zh-CN" sz="2400" dirty="0">
                <a:latin typeface="微软雅黑" panose="020B0503020204020204" pitchFamily="34" charset="-122"/>
                <a:ea typeface="微软雅黑" panose="020B0503020204020204" pitchFamily="34" charset="-122"/>
              </a:rPr>
              <a:t>{0.98,0.02,0.94,0.1}</a:t>
            </a:r>
            <a:endParaRPr lang="en-US" altLang="zh-CN" sz="2400" dirty="0">
              <a:latin typeface="微软雅黑" panose="020B0503020204020204" pitchFamily="34" charset="-122"/>
              <a:ea typeface="微软雅黑" panose="020B0503020204020204" pitchFamily="34" charset="-122"/>
            </a:endParaRPr>
          </a:p>
        </p:txBody>
      </p:sp>
      <p:sp>
        <p:nvSpPr>
          <p:cNvPr id="16" name="矩形 15"/>
          <p:cNvSpPr/>
          <p:nvPr/>
        </p:nvSpPr>
        <p:spPr>
          <a:xfrm>
            <a:off x="6081403" y="4437502"/>
            <a:ext cx="2069797" cy="1135054"/>
          </a:xfrm>
          <a:prstGeom prst="rect">
            <a:avLst/>
          </a:prstGeom>
        </p:spPr>
        <p:txBody>
          <a:bodyPr wrap="none">
            <a:spAutoFit/>
          </a:bodyPr>
          <a:lstStyle/>
          <a:p>
            <a:pPr marL="342900" indent="-342900">
              <a:lnSpc>
                <a:spcPct val="150000"/>
              </a:lnSpc>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低维，稠密</a:t>
            </a:r>
            <a:endParaRPr lang="en-US" altLang="zh-CN" sz="2400" dirty="0">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距离向量</a:t>
            </a:r>
            <a:endParaRPr lang="zh-CN" altLang="en-US" sz="2400" dirty="0">
              <a:latin typeface="微软雅黑" panose="020B0503020204020204" pitchFamily="34" charset="-122"/>
              <a:ea typeface="微软雅黑" panose="020B0503020204020204" pitchFamily="34" charset="-122"/>
            </a:endParaRPr>
          </a:p>
        </p:txBody>
      </p:sp>
      <p:sp>
        <p:nvSpPr>
          <p:cNvPr id="17" name="矩形 16"/>
          <p:cNvSpPr/>
          <p:nvPr/>
        </p:nvSpPr>
        <p:spPr>
          <a:xfrm>
            <a:off x="3900727" y="2948184"/>
            <a:ext cx="891206" cy="276999"/>
          </a:xfrm>
          <a:prstGeom prst="rect">
            <a:avLst/>
          </a:prstGeom>
        </p:spPr>
        <p:txBody>
          <a:bodyPr wrap="none">
            <a:spAutoFit/>
          </a:bodyPr>
          <a:lstStyle/>
          <a:p>
            <a:r>
              <a:rPr lang="en-US" altLang="zh-CN" sz="1200" dirty="0">
                <a:latin typeface="微软雅黑" panose="020B0503020204020204" pitchFamily="34" charset="-122"/>
                <a:ea typeface="微软雅黑" panose="020B0503020204020204" pitchFamily="34" charset="-122"/>
              </a:rPr>
              <a:t>word2vec</a:t>
            </a:r>
            <a:endParaRPr lang="zh-CN" altLang="en-US" sz="1200" dirty="0">
              <a:latin typeface="微软雅黑" panose="020B0503020204020204" pitchFamily="34" charset="-122"/>
              <a:ea typeface="微软雅黑" panose="020B0503020204020204" pitchFamily="34" charset="-122"/>
            </a:endParaRPr>
          </a:p>
        </p:txBody>
      </p:sp>
      <p:grpSp>
        <p:nvGrpSpPr>
          <p:cNvPr id="9" name="组合 8"/>
          <p:cNvGrpSpPr/>
          <p:nvPr/>
        </p:nvGrpSpPr>
        <p:grpSpPr>
          <a:xfrm>
            <a:off x="423179" y="155090"/>
            <a:ext cx="6282568" cy="524137"/>
            <a:chOff x="636" y="236"/>
            <a:chExt cx="12136" cy="989"/>
          </a:xfrm>
        </p:grpSpPr>
        <p:sp>
          <p:nvSpPr>
            <p:cNvPr id="12" name="TextBox 2"/>
            <p:cNvSpPr txBox="1"/>
            <p:nvPr/>
          </p:nvSpPr>
          <p:spPr>
            <a:xfrm>
              <a:off x="2048" y="238"/>
              <a:ext cx="10724" cy="987"/>
            </a:xfrm>
            <a:prstGeom prst="rect">
              <a:avLst/>
            </a:prstGeom>
            <a:noFill/>
          </p:spPr>
          <p:txBody>
            <a:bodyPr wrap="square" rtlCol="0">
              <a:spAutoFit/>
            </a:bodyPr>
            <a:lstStyle/>
            <a:p>
              <a:r>
                <a:rPr lang="zh-CN" altLang="en-US" sz="2800" b="1" dirty="0">
                  <a:solidFill>
                    <a:srgbClr val="0070C0"/>
                  </a:solidFill>
                  <a:sym typeface="+mn-lt"/>
                </a:rPr>
                <a:t>词嵌入</a:t>
              </a:r>
              <a:endParaRPr lang="zh-CN" altLang="en-US" sz="2800" b="1" dirty="0">
                <a:solidFill>
                  <a:schemeClr val="tx1"/>
                </a:solidFill>
                <a:sym typeface="+mn-lt"/>
              </a:endParaRPr>
            </a:p>
          </p:txBody>
        </p:sp>
        <p:sp>
          <p:nvSpPr>
            <p:cNvPr id="13" name="矩形 12"/>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4.2</a:t>
              </a:r>
              <a:endParaRPr lang="en-US" altLang="zh-CN" sz="2400" b="1" dirty="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什么是分词</a:t>
              </a:r>
              <a:endParaRPr lang="zh-CN" altLang="en-US" sz="2400" b="1" dirty="0">
                <a:solidFill>
                  <a:srgbClr val="0070C0"/>
                </a:solidFill>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1.1</a:t>
              </a:r>
              <a:endParaRPr lang="en-US" altLang="zh-CN" sz="2400" b="1" dirty="0"/>
            </a:p>
          </p:txBody>
        </p:sp>
      </p:grpSp>
      <p:sp>
        <p:nvSpPr>
          <p:cNvPr id="3" name="文本框 2"/>
          <p:cNvSpPr txBox="1"/>
          <p:nvPr/>
        </p:nvSpPr>
        <p:spPr>
          <a:xfrm>
            <a:off x="382905" y="1279258"/>
            <a:ext cx="7849457" cy="461665"/>
          </a:xfrm>
          <a:prstGeom prst="rect">
            <a:avLst/>
          </a:prstGeom>
          <a:noFill/>
        </p:spPr>
        <p:txBody>
          <a:bodyPr wrap="square" rtlCol="0">
            <a:spAutoFit/>
          </a:bodyPr>
          <a:lstStyle/>
          <a:p>
            <a:r>
              <a:rPr lang="zh-CN" altLang="en-US" sz="2400" dirty="0"/>
              <a:t>我们：</a:t>
            </a:r>
            <a:r>
              <a:rPr lang="en-US" altLang="zh-CN" sz="2400" dirty="0"/>
              <a:t>import </a:t>
            </a:r>
            <a:r>
              <a:rPr lang="en-US" altLang="zh-CN" sz="2400" dirty="0" err="1"/>
              <a:t>jieba</a:t>
            </a:r>
            <a:r>
              <a:rPr lang="zh-CN" altLang="en-US" sz="2400" dirty="0"/>
              <a:t>；</a:t>
            </a:r>
            <a:r>
              <a:rPr lang="en-US" altLang="zh-CN" sz="2400" dirty="0" err="1"/>
              <a:t>jieba.cut</a:t>
            </a:r>
            <a:r>
              <a:rPr lang="en-US" altLang="zh-CN" sz="2400" dirty="0"/>
              <a:t>()</a:t>
            </a:r>
            <a:endParaRPr lang="en-US" altLang="zh-CN" b="1" dirty="0"/>
          </a:p>
        </p:txBody>
      </p:sp>
      <p:pic>
        <p:nvPicPr>
          <p:cNvPr id="4" name="图片 3"/>
          <p:cNvPicPr>
            <a:picLocks noChangeAspect="1"/>
          </p:cNvPicPr>
          <p:nvPr/>
        </p:nvPicPr>
        <p:blipFill>
          <a:blip r:embed="rId1"/>
          <a:stretch>
            <a:fillRect/>
          </a:stretch>
        </p:blipFill>
        <p:spPr>
          <a:xfrm>
            <a:off x="2341240" y="4422697"/>
            <a:ext cx="4905375" cy="1238250"/>
          </a:xfrm>
          <a:prstGeom prst="rect">
            <a:avLst/>
          </a:prstGeom>
        </p:spPr>
      </p:pic>
      <p:pic>
        <p:nvPicPr>
          <p:cNvPr id="1026" name="Picture 2" descr="https://ks3-cn-beijing.ksyun.com/weboffice/shapes/90874145674/06bede386b83a57a16098fc88c90c53823084ec5?Expires=1605940768&amp;KSSAccessKeyId=AKLT8UsQHPqzQva5fTr3vvnN1g&amp;Signature=Ac0Qx3IHQWAP5W%2FN2yOplNkZglo%3D"/>
          <p:cNvPicPr>
            <a:picLocks noChangeAspect="1" noChangeArrowheads="1"/>
          </p:cNvPicPr>
          <p:nvPr/>
        </p:nvPicPr>
        <p:blipFill rotWithShape="1">
          <a:blip r:embed="rId2">
            <a:extLst>
              <a:ext uri="{28A0092B-C50C-407E-A947-70E740481C1C}">
                <a14:useLocalDpi xmlns:a14="http://schemas.microsoft.com/office/drawing/2010/main" val="0"/>
              </a:ext>
            </a:extLst>
          </a:blip>
          <a:srcRect l="1021" t="4309"/>
          <a:stretch>
            <a:fillRect/>
          </a:stretch>
        </p:blipFill>
        <p:spPr bwMode="auto">
          <a:xfrm>
            <a:off x="776696" y="2009643"/>
            <a:ext cx="4797513" cy="101714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82904" y="2942965"/>
            <a:ext cx="6172441" cy="461665"/>
          </a:xfrm>
          <a:prstGeom prst="rect">
            <a:avLst/>
          </a:prstGeom>
        </p:spPr>
        <p:txBody>
          <a:bodyPr wrap="square">
            <a:spAutoFit/>
          </a:bodyPr>
          <a:lstStyle/>
          <a:p>
            <a:r>
              <a:rPr lang="zh-CN" altLang="en-US" sz="2400" dirty="0"/>
              <a:t>真正的分词：</a:t>
            </a:r>
            <a:r>
              <a:rPr lang="en-US" altLang="zh-CN" sz="2400" dirty="0"/>
              <a:t>n-gram</a:t>
            </a:r>
            <a:r>
              <a:rPr lang="zh-CN" altLang="en-US" sz="2400" dirty="0"/>
              <a:t>、词典、</a:t>
            </a:r>
            <a:r>
              <a:rPr lang="en-US" altLang="zh-CN" sz="2400" dirty="0"/>
              <a:t>HMM</a:t>
            </a:r>
            <a:r>
              <a:rPr lang="zh-CN" altLang="en-US" sz="2400" dirty="0"/>
              <a:t>序列标注</a:t>
            </a:r>
            <a:endParaRPr lang="en-US" altLang="zh-CN" sz="2400" dirty="0"/>
          </a:p>
        </p:txBody>
      </p:sp>
      <p:sp>
        <p:nvSpPr>
          <p:cNvPr id="5" name="矩形 4"/>
          <p:cNvSpPr/>
          <p:nvPr/>
        </p:nvSpPr>
        <p:spPr>
          <a:xfrm>
            <a:off x="382903" y="3755960"/>
            <a:ext cx="7099721" cy="461665"/>
          </a:xfrm>
          <a:prstGeom prst="rect">
            <a:avLst/>
          </a:prstGeom>
        </p:spPr>
        <p:txBody>
          <a:bodyPr wrap="square">
            <a:spAutoFit/>
          </a:bodyPr>
          <a:lstStyle/>
          <a:p>
            <a:r>
              <a:rPr lang="zh-CN" altLang="en-US" sz="2400" dirty="0"/>
              <a:t>分词是做自然语言处理问题的上游预处理的工具</a:t>
            </a:r>
            <a:endParaRPr lang="en-US" altLang="zh-CN" sz="2400" dirty="0"/>
          </a:p>
        </p:txBody>
      </p:sp>
      <p:pic>
        <p:nvPicPr>
          <p:cNvPr id="6" name="图片 5"/>
          <p:cNvPicPr>
            <a:picLocks noChangeAspect="1"/>
          </p:cNvPicPr>
          <p:nvPr/>
        </p:nvPicPr>
        <p:blipFill>
          <a:blip r:embed="rId3"/>
          <a:stretch>
            <a:fillRect/>
          </a:stretch>
        </p:blipFill>
        <p:spPr>
          <a:xfrm>
            <a:off x="0" y="1689416"/>
            <a:ext cx="9144000" cy="1272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2776" y="979364"/>
            <a:ext cx="6835818" cy="507831"/>
          </a:xfrm>
          <a:prstGeom prst="rect">
            <a:avLst/>
          </a:prstGeom>
          <a:noFill/>
        </p:spPr>
        <p:txBody>
          <a:bodyPr wrap="square" rtlCol="0">
            <a:spAutoFit/>
          </a:bodyPr>
          <a:lstStyle/>
          <a:p>
            <a:r>
              <a:rPr lang="zh-CN" altLang="en-US" sz="2700" b="1" dirty="0">
                <a:solidFill>
                  <a:schemeClr val="bg1"/>
                </a:solidFill>
                <a:latin typeface="微软雅黑" panose="020B0503020204020204" pitchFamily="34" charset="-122"/>
                <a:ea typeface="微软雅黑" panose="020B0503020204020204" pitchFamily="34" charset="-122"/>
                <a:sym typeface="+mn-ea"/>
              </a:rPr>
              <a:t>基于双向循环网络的词法分析</a:t>
            </a:r>
            <a:r>
              <a:rPr lang="en-US" altLang="zh-CN" sz="2700" b="1" dirty="0">
                <a:solidFill>
                  <a:schemeClr val="bg1"/>
                </a:solidFill>
                <a:latin typeface="微软雅黑" panose="020B0503020204020204" pitchFamily="34" charset="-122"/>
                <a:ea typeface="微软雅黑" panose="020B0503020204020204" pitchFamily="34" charset="-122"/>
                <a:sym typeface="+mn-ea"/>
              </a:rPr>
              <a:t>-</a:t>
            </a:r>
            <a:r>
              <a:rPr lang="zh-CN" altLang="en-US" sz="2700" b="1" dirty="0">
                <a:solidFill>
                  <a:schemeClr val="bg1"/>
                </a:solidFill>
                <a:latin typeface="微软雅黑" panose="020B0503020204020204" pitchFamily="34" charset="-122"/>
                <a:ea typeface="微软雅黑" panose="020B0503020204020204" pitchFamily="34" charset="-122"/>
                <a:sym typeface="+mn-ea"/>
              </a:rPr>
              <a:t>训练网络</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461593" y="1468648"/>
            <a:ext cx="3515611" cy="1857786"/>
          </a:xfrm>
          <a:prstGeom prst="rect">
            <a:avLst/>
          </a:prstGeom>
        </p:spPr>
      </p:pic>
      <p:pic>
        <p:nvPicPr>
          <p:cNvPr id="8" name="图片 7"/>
          <p:cNvPicPr>
            <a:picLocks noChangeAspect="1"/>
          </p:cNvPicPr>
          <p:nvPr/>
        </p:nvPicPr>
        <p:blipFill>
          <a:blip r:embed="rId2"/>
          <a:stretch>
            <a:fillRect/>
          </a:stretch>
        </p:blipFill>
        <p:spPr>
          <a:xfrm>
            <a:off x="4349925" y="1468648"/>
            <a:ext cx="4332482" cy="2134666"/>
          </a:xfrm>
          <a:prstGeom prst="rect">
            <a:avLst/>
          </a:prstGeom>
        </p:spPr>
      </p:pic>
      <p:sp>
        <p:nvSpPr>
          <p:cNvPr id="9" name="文本框 8"/>
          <p:cNvSpPr txBox="1"/>
          <p:nvPr/>
        </p:nvSpPr>
        <p:spPr>
          <a:xfrm>
            <a:off x="1897946" y="4132585"/>
            <a:ext cx="1164219" cy="369332"/>
          </a:xfrm>
          <a:prstGeom prst="rect">
            <a:avLst/>
          </a:prstGeom>
          <a:noFill/>
        </p:spPr>
        <p:txBody>
          <a:bodyPr wrap="square" rtlCol="0" anchor="t">
            <a:spAutoFit/>
          </a:bodyPr>
          <a:lstStyle/>
          <a:p>
            <a:r>
              <a:rPr lang="zh-CN" altLang="en-US" dirty="0">
                <a:latin typeface="微软雅黑" panose="020B0503020204020204" pitchFamily="34" charset="-122"/>
                <a:ea typeface="微软雅黑" panose="020B0503020204020204" pitchFamily="34" charset="-122"/>
              </a:rPr>
              <a:t>单向</a:t>
            </a:r>
            <a:r>
              <a:rPr lang="en-US" altLang="zh-CN" dirty="0">
                <a:latin typeface="微软雅黑" panose="020B0503020204020204" pitchFamily="34" charset="-122"/>
                <a:ea typeface="微软雅黑" panose="020B0503020204020204" pitchFamily="34" charset="-122"/>
              </a:rPr>
              <a:t>RNN</a:t>
            </a:r>
            <a:endParaRPr lang="zh-CN" altLang="en-US"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6179258" y="4132585"/>
            <a:ext cx="1741584" cy="369332"/>
          </a:xfrm>
          <a:prstGeom prst="rect">
            <a:avLst/>
          </a:prstGeom>
          <a:noFill/>
        </p:spPr>
        <p:txBody>
          <a:bodyPr wrap="square" rtlCol="0" anchor="t">
            <a:spAutoFit/>
          </a:bodyPr>
          <a:lstStyle/>
          <a:p>
            <a:r>
              <a:rPr lang="zh-CN" altLang="en-US" dirty="0">
                <a:latin typeface="微软雅黑" panose="020B0503020204020204" pitchFamily="34" charset="-122"/>
                <a:ea typeface="微软雅黑" panose="020B0503020204020204" pitchFamily="34" charset="-122"/>
              </a:rPr>
              <a:t>双向</a:t>
            </a:r>
            <a:r>
              <a:rPr lang="en-US" altLang="zh-CN" dirty="0">
                <a:latin typeface="微软雅黑" panose="020B0503020204020204" pitchFamily="34" charset="-122"/>
                <a:ea typeface="微软雅黑" panose="020B0503020204020204" pitchFamily="34" charset="-122"/>
              </a:rPr>
              <a:t>RNN</a:t>
            </a:r>
            <a:endParaRPr lang="zh-CN" altLang="en-US" dirty="0">
              <a:latin typeface="微软雅黑" panose="020B0503020204020204" pitchFamily="34" charset="-122"/>
              <a:ea typeface="微软雅黑" panose="020B0503020204020204" pitchFamily="34" charset="-122"/>
            </a:endParaRPr>
          </a:p>
        </p:txBody>
      </p:sp>
      <p:sp>
        <p:nvSpPr>
          <p:cNvPr id="2" name="矩形 1"/>
          <p:cNvSpPr/>
          <p:nvPr/>
        </p:nvSpPr>
        <p:spPr>
          <a:xfrm>
            <a:off x="1114939" y="3356803"/>
            <a:ext cx="2730235"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小           明</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喜</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3" name="矩形 2"/>
          <p:cNvSpPr/>
          <p:nvPr/>
        </p:nvSpPr>
        <p:spPr>
          <a:xfrm>
            <a:off x="1191301" y="1068947"/>
            <a:ext cx="2545890"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b          e             </a:t>
            </a:r>
            <a:r>
              <a:rPr lang="en-US" altLang="zh-CN" dirty="0">
                <a:latin typeface="微软雅黑" panose="020B0503020204020204" pitchFamily="34" charset="-122"/>
                <a:ea typeface="微软雅黑" panose="020B0503020204020204" pitchFamily="34" charset="-122"/>
              </a:rPr>
              <a:t>b·····</a:t>
            </a:r>
            <a:r>
              <a:rPr lang="zh-CN" altLang="en-US"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sp>
        <p:nvSpPr>
          <p:cNvPr id="11" name="矩形 10"/>
          <p:cNvSpPr/>
          <p:nvPr/>
        </p:nvSpPr>
        <p:spPr>
          <a:xfrm>
            <a:off x="5151048" y="3510982"/>
            <a:ext cx="3292889"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小        明</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喜           欢</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13" name="矩形 12"/>
          <p:cNvSpPr/>
          <p:nvPr/>
        </p:nvSpPr>
        <p:spPr>
          <a:xfrm>
            <a:off x="5151048" y="1039340"/>
            <a:ext cx="3272050"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b          e       </a:t>
            </a:r>
            <a:r>
              <a:rPr lang="en-US" altLang="zh-CN" dirty="0">
                <a:latin typeface="微软雅黑" panose="020B0503020204020204" pitchFamily="34" charset="-122"/>
                <a:ea typeface="微软雅黑" panose="020B0503020204020204" pitchFamily="34" charset="-122"/>
              </a:rPr>
              <a:t>b            e········</a:t>
            </a:r>
            <a:r>
              <a:rPr lang="zh-CN" altLang="en-US"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sp>
        <p:nvSpPr>
          <p:cNvPr id="5" name="矩形 4"/>
          <p:cNvSpPr/>
          <p:nvPr/>
        </p:nvSpPr>
        <p:spPr>
          <a:xfrm>
            <a:off x="1897946" y="4888556"/>
            <a:ext cx="6164098" cy="461665"/>
          </a:xfrm>
          <a:prstGeom prst="rect">
            <a:avLst/>
          </a:prstGeom>
        </p:spPr>
        <p:txBody>
          <a:bodyPr wrap="square">
            <a:spAutoFit/>
          </a:bodyPr>
          <a:lstStyle/>
          <a:p>
            <a:r>
              <a:rPr lang="en-US" altLang="zh-CN" sz="2400" dirty="0">
                <a:latin typeface="微软雅黑" panose="020B0503020204020204" pitchFamily="34" charset="-122"/>
                <a:ea typeface="微软雅黑" panose="020B0503020204020204" pitchFamily="34" charset="-122"/>
              </a:rPr>
              <a:t>Input</a:t>
            </a:r>
            <a:r>
              <a:rPr lang="zh-CN" altLang="en-US" sz="2400" dirty="0">
                <a:latin typeface="微软雅黑" panose="020B0503020204020204" pitchFamily="34" charset="-122"/>
                <a:ea typeface="微软雅黑" panose="020B0503020204020204" pitchFamily="34" charset="-122"/>
              </a:rPr>
              <a:t>：    </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小 明 喜 欢 吃 红 苹 果</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p:txBody>
      </p:sp>
      <p:grpSp>
        <p:nvGrpSpPr>
          <p:cNvPr id="23" name="组合 22"/>
          <p:cNvGrpSpPr/>
          <p:nvPr/>
        </p:nvGrpSpPr>
        <p:grpSpPr>
          <a:xfrm>
            <a:off x="423179" y="155090"/>
            <a:ext cx="6282568" cy="524137"/>
            <a:chOff x="636" y="236"/>
            <a:chExt cx="12136" cy="989"/>
          </a:xfrm>
        </p:grpSpPr>
        <p:sp>
          <p:nvSpPr>
            <p:cNvPr id="25" name="TextBox 2"/>
            <p:cNvSpPr txBox="1"/>
            <p:nvPr/>
          </p:nvSpPr>
          <p:spPr>
            <a:xfrm>
              <a:off x="2048" y="238"/>
              <a:ext cx="10724" cy="987"/>
            </a:xfrm>
            <a:prstGeom prst="rect">
              <a:avLst/>
            </a:prstGeom>
            <a:noFill/>
          </p:spPr>
          <p:txBody>
            <a:bodyPr wrap="square" rtlCol="0">
              <a:spAutoFit/>
            </a:bodyPr>
            <a:lstStyle/>
            <a:p>
              <a:r>
                <a:rPr lang="zh-CN" altLang="en-US" sz="2800" b="1" dirty="0">
                  <a:solidFill>
                    <a:srgbClr val="0070C0"/>
                  </a:solidFill>
                  <a:sym typeface="+mn-lt"/>
                </a:rPr>
                <a:t>模型构造</a:t>
              </a:r>
              <a:r>
                <a:rPr lang="en-US" altLang="zh-CN" sz="2800" b="1" dirty="0">
                  <a:solidFill>
                    <a:srgbClr val="0070C0"/>
                  </a:solidFill>
                  <a:sym typeface="+mn-lt"/>
                </a:rPr>
                <a:t>-BRNN</a:t>
              </a:r>
              <a:endParaRPr lang="zh-CN" altLang="en-US" sz="2800" b="1" dirty="0">
                <a:solidFill>
                  <a:schemeClr val="tx1"/>
                </a:solidFill>
                <a:sym typeface="+mn-lt"/>
              </a:endParaRPr>
            </a:p>
          </p:txBody>
        </p:sp>
        <p:sp>
          <p:nvSpPr>
            <p:cNvPr id="26" name="矩形 25"/>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4.3</a:t>
              </a:r>
              <a:endParaRPr lang="en-US" altLang="zh-CN" sz="2400" b="1" dirty="0"/>
            </a:p>
          </p:txBody>
        </p:sp>
      </p:grpSp>
    </p:spTree>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40444" t="38740" r="45134" b="39001"/>
          <a:stretch>
            <a:fillRect/>
          </a:stretch>
        </p:blipFill>
        <p:spPr>
          <a:xfrm>
            <a:off x="5989982" y="1407385"/>
            <a:ext cx="2118188" cy="2093843"/>
          </a:xfrm>
          <a:prstGeom prst="rect">
            <a:avLst/>
          </a:pr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93" y="1407386"/>
            <a:ext cx="4292669" cy="2257944"/>
          </a:xfrm>
          <a:prstGeom prst="rect">
            <a:avLst/>
          </a:prstGeom>
        </p:spPr>
      </p:pic>
      <p:sp>
        <p:nvSpPr>
          <p:cNvPr id="19" name="文本框 18"/>
          <p:cNvSpPr txBox="1"/>
          <p:nvPr/>
        </p:nvSpPr>
        <p:spPr>
          <a:xfrm>
            <a:off x="1665407" y="4115904"/>
            <a:ext cx="2646878"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好记性不如烂笔头</a:t>
            </a:r>
            <a:endParaRPr lang="zh-CN" altLang="en-US" sz="2400"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6353594" y="4115903"/>
            <a:ext cx="1959191" cy="461665"/>
          </a:xfrm>
          <a:prstGeom prst="rect">
            <a:avLst/>
          </a:prstGeom>
          <a:noFill/>
        </p:spPr>
        <p:txBody>
          <a:bodyPr wrap="none" rtlCol="0">
            <a:spAutoFit/>
          </a:bodyPr>
          <a:lstStyle/>
          <a:p>
            <a:r>
              <a:rPr lang="en-US" altLang="zh-CN" sz="2400" dirty="0">
                <a:latin typeface="微软雅黑" panose="020B0503020204020204" pitchFamily="34" charset="-122"/>
                <a:ea typeface="微软雅黑" panose="020B0503020204020204" pitchFamily="34" charset="-122"/>
              </a:rPr>
              <a:t>Cell</a:t>
            </a:r>
            <a:r>
              <a:rPr lang="zh-CN" altLang="en-US" sz="2400" dirty="0">
                <a:latin typeface="微软雅黑" panose="020B0503020204020204" pitchFamily="34" charset="-122"/>
                <a:ea typeface="微软雅黑" panose="020B0503020204020204" pitchFamily="34" charset="-122"/>
              </a:rPr>
              <a:t>记忆细胞</a:t>
            </a:r>
            <a:endParaRPr lang="zh-CN" altLang="en-US" sz="2400" dirty="0">
              <a:latin typeface="微软雅黑" panose="020B0503020204020204" pitchFamily="34" charset="-122"/>
              <a:ea typeface="微软雅黑" panose="020B0503020204020204" pitchFamily="34" charset="-122"/>
            </a:endParaRPr>
          </a:p>
        </p:txBody>
      </p:sp>
      <p:grpSp>
        <p:nvGrpSpPr>
          <p:cNvPr id="11" name="组合 10"/>
          <p:cNvGrpSpPr/>
          <p:nvPr/>
        </p:nvGrpSpPr>
        <p:grpSpPr>
          <a:xfrm>
            <a:off x="423179" y="155090"/>
            <a:ext cx="6282568" cy="524137"/>
            <a:chOff x="636" y="236"/>
            <a:chExt cx="12136" cy="989"/>
          </a:xfrm>
        </p:grpSpPr>
        <p:sp>
          <p:nvSpPr>
            <p:cNvPr id="13" name="TextBox 2"/>
            <p:cNvSpPr txBox="1"/>
            <p:nvPr/>
          </p:nvSpPr>
          <p:spPr>
            <a:xfrm>
              <a:off x="2048" y="238"/>
              <a:ext cx="10724" cy="987"/>
            </a:xfrm>
            <a:prstGeom prst="rect">
              <a:avLst/>
            </a:prstGeom>
            <a:noFill/>
          </p:spPr>
          <p:txBody>
            <a:bodyPr wrap="square" rtlCol="0">
              <a:spAutoFit/>
            </a:bodyPr>
            <a:lstStyle/>
            <a:p>
              <a:r>
                <a:rPr lang="zh-CN" altLang="en-US" sz="2800" b="1" dirty="0">
                  <a:solidFill>
                    <a:srgbClr val="0070C0"/>
                  </a:solidFill>
                  <a:sym typeface="+mn-lt"/>
                </a:rPr>
                <a:t>模型构造</a:t>
              </a:r>
              <a:r>
                <a:rPr lang="en-US" altLang="zh-CN" sz="2800" b="1" dirty="0">
                  <a:solidFill>
                    <a:srgbClr val="0070C0"/>
                  </a:solidFill>
                  <a:sym typeface="+mn-lt"/>
                </a:rPr>
                <a:t>-LSTM-Cell</a:t>
              </a:r>
              <a:endParaRPr lang="zh-CN" altLang="en-US" sz="2800" b="1" dirty="0">
                <a:solidFill>
                  <a:schemeClr val="tx1"/>
                </a:solidFill>
                <a:sym typeface="+mn-lt"/>
              </a:endParaRPr>
            </a:p>
          </p:txBody>
        </p:sp>
        <p:sp>
          <p:nvSpPr>
            <p:cNvPr id="15" name="矩形 14"/>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4.3</a:t>
              </a:r>
              <a:endParaRPr lang="en-US" altLang="zh-CN" sz="2400" b="1" dirty="0"/>
            </a:p>
          </p:txBody>
        </p:sp>
      </p:grpSp>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23375" t="58306" r="54061" b="18141"/>
          <a:stretch>
            <a:fillRect/>
          </a:stretch>
        </p:blipFill>
        <p:spPr>
          <a:xfrm>
            <a:off x="5549604" y="1613452"/>
            <a:ext cx="3151483" cy="2107096"/>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23" y="1241886"/>
            <a:ext cx="3646562" cy="2612264"/>
          </a:xfrm>
          <a:prstGeom prst="rect">
            <a:avLst/>
          </a:prstGeom>
        </p:spPr>
      </p:pic>
      <p:sp>
        <p:nvSpPr>
          <p:cNvPr id="9" name="文本框 8"/>
          <p:cNvSpPr txBox="1"/>
          <p:nvPr/>
        </p:nvSpPr>
        <p:spPr>
          <a:xfrm>
            <a:off x="1347355" y="4079435"/>
            <a:ext cx="2646878"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水龙头控制水流量</a:t>
            </a:r>
            <a:endParaRPr lang="zh-CN" altLang="en-US" sz="24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5549604" y="4079434"/>
            <a:ext cx="3262432"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门控结构控制信息流量</a:t>
            </a:r>
            <a:endParaRPr lang="zh-CN" altLang="en-US" sz="2400" dirty="0">
              <a:latin typeface="微软雅黑" panose="020B0503020204020204" pitchFamily="34" charset="-122"/>
              <a:ea typeface="微软雅黑" panose="020B0503020204020204" pitchFamily="34" charset="-122"/>
            </a:endParaRPr>
          </a:p>
        </p:txBody>
      </p:sp>
      <p:grpSp>
        <p:nvGrpSpPr>
          <p:cNvPr id="15" name="组合 14"/>
          <p:cNvGrpSpPr/>
          <p:nvPr/>
        </p:nvGrpSpPr>
        <p:grpSpPr>
          <a:xfrm>
            <a:off x="423179" y="155090"/>
            <a:ext cx="6282568" cy="524137"/>
            <a:chOff x="636" y="236"/>
            <a:chExt cx="12136" cy="989"/>
          </a:xfrm>
        </p:grpSpPr>
        <p:sp>
          <p:nvSpPr>
            <p:cNvPr id="17" name="TextBox 2"/>
            <p:cNvSpPr txBox="1"/>
            <p:nvPr/>
          </p:nvSpPr>
          <p:spPr>
            <a:xfrm>
              <a:off x="2048" y="238"/>
              <a:ext cx="10724" cy="987"/>
            </a:xfrm>
            <a:prstGeom prst="rect">
              <a:avLst/>
            </a:prstGeom>
            <a:noFill/>
          </p:spPr>
          <p:txBody>
            <a:bodyPr wrap="square" rtlCol="0">
              <a:spAutoFit/>
            </a:bodyPr>
            <a:lstStyle/>
            <a:p>
              <a:r>
                <a:rPr lang="zh-CN" altLang="en-US" sz="2800" b="1" dirty="0">
                  <a:solidFill>
                    <a:srgbClr val="0070C0"/>
                  </a:solidFill>
                  <a:sym typeface="+mn-lt"/>
                </a:rPr>
                <a:t>模型构造</a:t>
              </a:r>
              <a:r>
                <a:rPr lang="en-US" altLang="zh-CN" sz="2800" b="1" dirty="0">
                  <a:solidFill>
                    <a:srgbClr val="0070C0"/>
                  </a:solidFill>
                  <a:sym typeface="+mn-lt"/>
                </a:rPr>
                <a:t>-LSTM-</a:t>
              </a:r>
              <a:r>
                <a:rPr lang="zh-CN" altLang="en-US" sz="2800" b="1" dirty="0">
                  <a:solidFill>
                    <a:srgbClr val="0070C0"/>
                  </a:solidFill>
                  <a:sym typeface="+mn-lt"/>
                </a:rPr>
                <a:t>门控结构</a:t>
              </a:r>
              <a:endParaRPr lang="zh-CN" altLang="en-US" sz="2800" b="1" dirty="0">
                <a:solidFill>
                  <a:schemeClr val="tx1"/>
                </a:solidFill>
                <a:sym typeface="+mn-lt"/>
              </a:endParaRPr>
            </a:p>
          </p:txBody>
        </p:sp>
        <p:sp>
          <p:nvSpPr>
            <p:cNvPr id="18" name="矩形 17"/>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4.3</a:t>
              </a:r>
              <a:endParaRPr lang="en-US" altLang="zh-CN" sz="2400" b="1" dirty="0"/>
            </a:p>
          </p:txBody>
        </p:sp>
      </p:grpSp>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22772" r="24676" b="1470"/>
          <a:stretch>
            <a:fillRect/>
          </a:stretch>
        </p:blipFill>
        <p:spPr>
          <a:xfrm>
            <a:off x="86301" y="972739"/>
            <a:ext cx="4182357" cy="5022558"/>
          </a:xfrm>
          <a:prstGeom prst="rect">
            <a:avLst/>
          </a:prstGeom>
        </p:spPr>
      </p:pic>
      <p:pic>
        <p:nvPicPr>
          <p:cNvPr id="5122" name="Picture 2" descr="https://img-blog.csdn.net/201604182218428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284" y="1896035"/>
            <a:ext cx="4932370" cy="239355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714464" y="1958062"/>
            <a:ext cx="672029" cy="366497"/>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7" name="矩形 6"/>
          <p:cNvSpPr/>
          <p:nvPr/>
        </p:nvSpPr>
        <p:spPr>
          <a:xfrm>
            <a:off x="6278105" y="1909889"/>
            <a:ext cx="672029" cy="40782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8" name="矩形 7"/>
          <p:cNvSpPr/>
          <p:nvPr/>
        </p:nvSpPr>
        <p:spPr>
          <a:xfrm>
            <a:off x="6278106" y="2739732"/>
            <a:ext cx="672029" cy="41467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 name="矩形 8"/>
          <p:cNvSpPr/>
          <p:nvPr/>
        </p:nvSpPr>
        <p:spPr>
          <a:xfrm>
            <a:off x="4714465" y="2768197"/>
            <a:ext cx="672029" cy="27218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0" name="矩形 9"/>
          <p:cNvSpPr/>
          <p:nvPr/>
        </p:nvSpPr>
        <p:spPr>
          <a:xfrm>
            <a:off x="6278105" y="3182867"/>
            <a:ext cx="672029" cy="24613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1" name="矩形 10"/>
          <p:cNvSpPr/>
          <p:nvPr/>
        </p:nvSpPr>
        <p:spPr>
          <a:xfrm>
            <a:off x="4714464" y="3182867"/>
            <a:ext cx="672029" cy="30115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nvGrpSpPr>
          <p:cNvPr id="16" name="组合 15"/>
          <p:cNvGrpSpPr/>
          <p:nvPr/>
        </p:nvGrpSpPr>
        <p:grpSpPr>
          <a:xfrm>
            <a:off x="423179" y="155090"/>
            <a:ext cx="6282568" cy="524137"/>
            <a:chOff x="636" y="236"/>
            <a:chExt cx="12136" cy="989"/>
          </a:xfrm>
        </p:grpSpPr>
        <p:sp>
          <p:nvSpPr>
            <p:cNvPr id="18" name="TextBox 2"/>
            <p:cNvSpPr txBox="1"/>
            <p:nvPr/>
          </p:nvSpPr>
          <p:spPr>
            <a:xfrm>
              <a:off x="2048" y="238"/>
              <a:ext cx="10724" cy="987"/>
            </a:xfrm>
            <a:prstGeom prst="rect">
              <a:avLst/>
            </a:prstGeom>
            <a:noFill/>
          </p:spPr>
          <p:txBody>
            <a:bodyPr wrap="square" rtlCol="0">
              <a:spAutoFit/>
            </a:bodyPr>
            <a:lstStyle/>
            <a:p>
              <a:r>
                <a:rPr lang="zh-CN" altLang="en-US" sz="2800" b="1" dirty="0">
                  <a:solidFill>
                    <a:srgbClr val="0070C0"/>
                  </a:solidFill>
                  <a:sym typeface="+mn-lt"/>
                </a:rPr>
                <a:t>模型构造</a:t>
              </a:r>
              <a:r>
                <a:rPr lang="en-US" altLang="zh-CN" sz="2800" b="1" dirty="0">
                  <a:solidFill>
                    <a:srgbClr val="0070C0"/>
                  </a:solidFill>
                  <a:sym typeface="+mn-lt"/>
                </a:rPr>
                <a:t>-LSTM-Block</a:t>
              </a:r>
              <a:endParaRPr lang="zh-CN" altLang="en-US" sz="2800" b="1" dirty="0">
                <a:solidFill>
                  <a:schemeClr val="tx1"/>
                </a:solidFill>
                <a:sym typeface="+mn-lt"/>
              </a:endParaRPr>
            </a:p>
          </p:txBody>
        </p:sp>
        <p:sp>
          <p:nvSpPr>
            <p:cNvPr id="19" name="矩形 18"/>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4.3</a:t>
              </a:r>
              <a:endParaRPr lang="en-US" altLang="zh-CN" sz="2400" b="1" dirty="0"/>
            </a:p>
          </p:txBody>
        </p:sp>
      </p:grpSp>
    </p:spTree>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89293" y="1221957"/>
            <a:ext cx="5564620" cy="3790921"/>
          </a:xfrm>
          <a:prstGeom prst="rect">
            <a:avLst/>
          </a:prstGeom>
        </p:spPr>
      </p:pic>
      <p:graphicFrame>
        <p:nvGraphicFramePr>
          <p:cNvPr id="8" name="对象 7">
            <a:hlinkClick r:id="" action="ppaction://ole?verb=0"/>
          </p:cNvPr>
          <p:cNvGraphicFramePr>
            <a:graphicFrameLocks noChangeAspect="1"/>
          </p:cNvGraphicFramePr>
          <p:nvPr/>
        </p:nvGraphicFramePr>
        <p:xfrm>
          <a:off x="5611147" y="1729788"/>
          <a:ext cx="3433012" cy="2539390"/>
        </p:xfrm>
        <a:graphic>
          <a:graphicData uri="http://schemas.openxmlformats.org/presentationml/2006/ole">
            <mc:AlternateContent xmlns:mc="http://schemas.openxmlformats.org/markup-compatibility/2006">
              <mc:Choice xmlns:v="urn:schemas-microsoft-com:vml" Requires="v">
                <p:oleObj spid="_x0000_s2155" name="" r:id="rId2" imgW="1384300" imgH="1270000" progId="Equation.KSEE3">
                  <p:embed/>
                </p:oleObj>
              </mc:Choice>
              <mc:Fallback>
                <p:oleObj name="" r:id="rId2" imgW="1384300" imgH="1270000" progId="Equation.KSEE3">
                  <p:embed/>
                  <p:pic>
                    <p:nvPicPr>
                      <p:cNvPr id="0" name="对象 7">
                        <a:hlinkClick r:id="" action="ppaction://ole?verb=0"/>
                      </p:cNvPr>
                      <p:cNvPicPr/>
                      <p:nvPr/>
                    </p:nvPicPr>
                    <p:blipFill>
                      <a:blip r:embed="rId3"/>
                      <a:stretch>
                        <a:fillRect/>
                      </a:stretch>
                    </p:blipFill>
                    <p:spPr>
                      <a:xfrm>
                        <a:off x="5611147" y="1729788"/>
                        <a:ext cx="3433012" cy="2539390"/>
                      </a:xfrm>
                      <a:prstGeom prst="rect">
                        <a:avLst/>
                      </a:prstGeom>
                    </p:spPr>
                  </p:pic>
                </p:oleObj>
              </mc:Fallback>
            </mc:AlternateContent>
          </a:graphicData>
        </a:graphic>
      </p:graphicFrame>
      <p:sp>
        <p:nvSpPr>
          <p:cNvPr id="6" name="文本框 5"/>
          <p:cNvSpPr txBox="1"/>
          <p:nvPr/>
        </p:nvSpPr>
        <p:spPr>
          <a:xfrm>
            <a:off x="289528" y="1039937"/>
            <a:ext cx="6835818" cy="507831"/>
          </a:xfrm>
          <a:prstGeom prst="rect">
            <a:avLst/>
          </a:prstGeom>
          <a:noFill/>
        </p:spPr>
        <p:txBody>
          <a:bodyPr wrap="square" rtlCol="0">
            <a:spAutoFit/>
          </a:bodyPr>
          <a:lstStyle/>
          <a:p>
            <a:r>
              <a:rPr lang="zh-CN" altLang="en-US" sz="2700" b="1" dirty="0">
                <a:solidFill>
                  <a:schemeClr val="bg1"/>
                </a:solidFill>
                <a:sym typeface="+mn-ea"/>
              </a:rPr>
              <a:t>基于双向循环网络的词法分析</a:t>
            </a:r>
            <a:r>
              <a:rPr lang="en-US" altLang="zh-CN" sz="2700" b="1" dirty="0">
                <a:solidFill>
                  <a:schemeClr val="bg1"/>
                </a:solidFill>
                <a:sym typeface="+mn-ea"/>
              </a:rPr>
              <a:t>-</a:t>
            </a:r>
            <a:r>
              <a:rPr lang="zh-CN" altLang="en-US" sz="2700" b="1" dirty="0">
                <a:solidFill>
                  <a:schemeClr val="bg1"/>
                </a:solidFill>
                <a:sym typeface="+mn-ea"/>
              </a:rPr>
              <a:t>训练网络</a:t>
            </a:r>
            <a:endParaRPr lang="zh-CN" altLang="en-US" sz="3600" b="1" dirty="0">
              <a:solidFill>
                <a:schemeClr val="bg1"/>
              </a:solidFill>
            </a:endParaRPr>
          </a:p>
        </p:txBody>
      </p:sp>
      <p:grpSp>
        <p:nvGrpSpPr>
          <p:cNvPr id="12" name="组合 11"/>
          <p:cNvGrpSpPr/>
          <p:nvPr/>
        </p:nvGrpSpPr>
        <p:grpSpPr>
          <a:xfrm>
            <a:off x="423179" y="155090"/>
            <a:ext cx="6282568" cy="524137"/>
            <a:chOff x="636" y="236"/>
            <a:chExt cx="12136" cy="989"/>
          </a:xfrm>
        </p:grpSpPr>
        <p:sp>
          <p:nvSpPr>
            <p:cNvPr id="14" name="TextBox 2"/>
            <p:cNvSpPr txBox="1"/>
            <p:nvPr/>
          </p:nvSpPr>
          <p:spPr>
            <a:xfrm>
              <a:off x="2048" y="238"/>
              <a:ext cx="10724" cy="987"/>
            </a:xfrm>
            <a:prstGeom prst="rect">
              <a:avLst/>
            </a:prstGeom>
            <a:noFill/>
          </p:spPr>
          <p:txBody>
            <a:bodyPr wrap="square" rtlCol="0">
              <a:spAutoFit/>
            </a:bodyPr>
            <a:lstStyle/>
            <a:p>
              <a:r>
                <a:rPr lang="zh-CN" altLang="en-US" sz="2800" b="1" dirty="0">
                  <a:solidFill>
                    <a:srgbClr val="0070C0"/>
                  </a:solidFill>
                  <a:sym typeface="+mn-lt"/>
                </a:rPr>
                <a:t>模型构造</a:t>
              </a:r>
              <a:r>
                <a:rPr lang="en-US" altLang="zh-CN" sz="2800" b="1" dirty="0">
                  <a:solidFill>
                    <a:srgbClr val="0070C0"/>
                  </a:solidFill>
                  <a:sym typeface="+mn-lt"/>
                </a:rPr>
                <a:t>-</a:t>
              </a:r>
              <a:r>
                <a:rPr lang="en-US" altLang="zh-CN" sz="2800" b="1" dirty="0" err="1">
                  <a:solidFill>
                    <a:srgbClr val="0070C0"/>
                  </a:solidFill>
                  <a:sym typeface="+mn-lt"/>
                </a:rPr>
                <a:t>BiLSTM</a:t>
              </a:r>
              <a:endParaRPr lang="zh-CN" altLang="en-US" sz="2800" b="1" dirty="0">
                <a:solidFill>
                  <a:schemeClr val="tx1"/>
                </a:solidFill>
                <a:sym typeface="+mn-lt"/>
              </a:endParaRPr>
            </a:p>
          </p:txBody>
        </p:sp>
        <p:sp>
          <p:nvSpPr>
            <p:cNvPr id="15" name="矩形 14"/>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4.3</a:t>
              </a:r>
              <a:endParaRPr lang="en-US" altLang="zh-CN" sz="2400" b="1" dirty="0"/>
            </a:p>
          </p:txBody>
        </p:sp>
      </p:grpSp>
    </p:spTree>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p:cNvSpPr txBox="1"/>
          <p:nvPr/>
        </p:nvSpPr>
        <p:spPr>
          <a:xfrm>
            <a:off x="653364" y="1008063"/>
            <a:ext cx="7594270" cy="1569660"/>
          </a:xfrm>
          <a:prstGeom prst="rect">
            <a:avLst/>
          </a:prstGeom>
          <a:noFill/>
        </p:spPr>
        <p:txBody>
          <a:bodyPr wrap="square">
            <a:spAutoFit/>
          </a:bodyPr>
          <a:lstStyle/>
          <a:p>
            <a:r>
              <a:rPr lang="en-US" altLang="zh-CN" sz="2400" dirty="0">
                <a:latin typeface="微软雅黑" panose="020B0503020204020204" pitchFamily="34" charset="-122"/>
                <a:ea typeface="微软雅黑" panose="020B0503020204020204" pitchFamily="34" charset="-122"/>
              </a:rPr>
              <a:t>              ···                                       ···</a:t>
            </a:r>
            <a:endParaRPr lang="zh-CN" altLang="en-US"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“小/b  明/e  喜/</a:t>
            </a:r>
            <a:r>
              <a:rPr lang="en-US" altLang="zh-CN" sz="2400" dirty="0">
                <a:latin typeface="微软雅黑" panose="020B0503020204020204" pitchFamily="34" charset="-122"/>
                <a:ea typeface="微软雅黑" panose="020B0503020204020204" pitchFamily="34" charset="-122"/>
              </a:rPr>
              <a:t>b</a:t>
            </a:r>
            <a:r>
              <a:rPr lang="zh-CN" altLang="en-US" sz="2400" dirty="0">
                <a:latin typeface="微软雅黑" panose="020B0503020204020204" pitchFamily="34" charset="-122"/>
                <a:ea typeface="微软雅黑" panose="020B0503020204020204" pitchFamily="34" charset="-122"/>
              </a:rPr>
              <a:t>  欢/</a:t>
            </a:r>
            <a:r>
              <a:rPr lang="en-US" altLang="zh-CN" sz="2400" dirty="0">
                <a:solidFill>
                  <a:srgbClr val="FF0000"/>
                </a:solidFill>
                <a:latin typeface="微软雅黑" panose="020B0503020204020204" pitchFamily="34" charset="-122"/>
                <a:ea typeface="微软雅黑" panose="020B0503020204020204" pitchFamily="34" charset="-122"/>
              </a:rPr>
              <a:t>e</a:t>
            </a:r>
            <a:r>
              <a:rPr lang="zh-CN" altLang="en-US" sz="2400" dirty="0">
                <a:latin typeface="微软雅黑" panose="020B0503020204020204" pitchFamily="34" charset="-122"/>
                <a:ea typeface="微软雅黑" panose="020B0503020204020204" pitchFamily="34" charset="-122"/>
              </a:rPr>
              <a:t>  吃/s  红/b  苹/m  果/e”√</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“小/b  明/e  喜/</a:t>
            </a:r>
            <a:r>
              <a:rPr lang="en-US" altLang="zh-CN" sz="2400" dirty="0">
                <a:latin typeface="微软雅黑" panose="020B0503020204020204" pitchFamily="34" charset="-122"/>
                <a:ea typeface="微软雅黑" panose="020B0503020204020204" pitchFamily="34" charset="-122"/>
              </a:rPr>
              <a:t>b</a:t>
            </a:r>
            <a:r>
              <a:rPr lang="zh-CN" altLang="en-US" sz="2400" dirty="0">
                <a:latin typeface="微软雅黑" panose="020B0503020204020204" pitchFamily="34" charset="-122"/>
                <a:ea typeface="微软雅黑" panose="020B0503020204020204" pitchFamily="34" charset="-122"/>
              </a:rPr>
              <a:t>  欢/</a:t>
            </a:r>
            <a:r>
              <a:rPr lang="en-US" altLang="zh-CN" sz="2400" dirty="0">
                <a:solidFill>
                  <a:srgbClr val="FF0000"/>
                </a:solidFill>
                <a:latin typeface="微软雅黑" panose="020B0503020204020204" pitchFamily="34" charset="-122"/>
                <a:ea typeface="微软雅黑" panose="020B0503020204020204" pitchFamily="34" charset="-122"/>
              </a:rPr>
              <a:t>b</a:t>
            </a:r>
            <a:r>
              <a:rPr lang="zh-CN" altLang="en-US" sz="2400" dirty="0">
                <a:latin typeface="微软雅黑" panose="020B0503020204020204" pitchFamily="34" charset="-122"/>
                <a:ea typeface="微软雅黑" panose="020B0503020204020204" pitchFamily="34" charset="-122"/>
              </a:rPr>
              <a:t>  吃/s  红/b  苹/m  果/e”</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p:txBody>
      </p:sp>
      <mc:AlternateContent xmlns:mc="http://schemas.openxmlformats.org/markup-compatibility/2006">
        <mc:Choice xmlns:a14="http://schemas.microsoft.com/office/drawing/2010/main" Requires="a14">
          <p:sp>
            <p:nvSpPr>
              <p:cNvPr id="3" name="矩形 2">
                <a:extLst/>
              </p:cNvPr>
              <p:cNvSpPr/>
              <p:nvPr/>
            </p:nvSpPr>
            <p:spPr>
              <a:xfrm>
                <a:off x="3320234" y="985063"/>
                <a:ext cx="7484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400" i="1" dirty="0">
                              <a:latin typeface="Cambria Math" panose="02040503050406030204" pitchFamily="18" charset="0"/>
                            </a:rPr>
                          </m:ctrlPr>
                        </m:dPr>
                        <m:e>
                          <m:sSub>
                            <m:sSubPr>
                              <m:ctrlPr>
                                <a:rPr lang="en-US" altLang="zh-CN" sz="2400" i="1" dirty="0">
                                  <a:latin typeface="Cambria Math" panose="02040503050406030204" pitchFamily="18" charset="0"/>
                                </a:rPr>
                              </m:ctrlPr>
                            </m:sSubPr>
                            <m:e>
                              <m:r>
                                <m:rPr>
                                  <m:sty m:val="p"/>
                                </m:rPr>
                                <a:rPr lang="en-US" altLang="zh-CN" sz="2400" i="1" dirty="0">
                                  <a:latin typeface="Cambria Math" panose="02040503050406030204" pitchFamily="18" charset="0"/>
                                </a:rPr>
                                <m:t>y</m:t>
                              </m:r>
                            </m:e>
                            <m:sub>
                              <m:r>
                                <m:rPr>
                                  <m:sty m:val="p"/>
                                </m:rPr>
                                <a:rPr lang="en-US" altLang="zh-CN" sz="2400" i="1" dirty="0">
                                  <a:latin typeface="Cambria Math" panose="02040503050406030204" pitchFamily="18" charset="0"/>
                                </a:rPr>
                                <m:t>i</m:t>
                              </m:r>
                            </m:sub>
                          </m:sSub>
                        </m:e>
                      </m:d>
                    </m:oMath>
                  </m:oMathPara>
                </a14:m>
                <a:endParaRPr lang="zh-CN" altLang="en-US" dirty="0"/>
              </a:p>
            </p:txBody>
          </p:sp>
        </mc:Choice>
        <mc:Fallback>
          <p:sp>
            <p:nvSpPr>
              <p:cNvPr id="3" name="矩形 2"/>
              <p:cNvSpPr>
                <a:spLocks noRot="1" noChangeAspect="1" noMove="1" noResize="1" noEditPoints="1" noAdjustHandles="1" noChangeArrowheads="1" noChangeShapeType="1" noTextEdit="1"/>
              </p:cNvSpPr>
              <p:nvPr/>
            </p:nvSpPr>
            <p:spPr>
              <a:xfrm>
                <a:off x="3320234" y="985063"/>
                <a:ext cx="748410" cy="461665"/>
              </a:xfrm>
              <a:prstGeom prst="rect">
                <a:avLst/>
              </a:prstGeom>
              <a:blipFill rotWithShape="1">
                <a:blip r:embed="rId1"/>
                <a:stretch>
                  <a:fillRect b="-1066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mc:Choice xmlns:a14="http://schemas.microsoft.com/office/drawing/2010/main" Requires="a14">
          <p:sp>
            <p:nvSpPr>
              <p:cNvPr id="4" name="矩形 3">
                <a:extLst/>
              </p:cNvPr>
              <p:cNvSpPr/>
              <p:nvPr/>
            </p:nvSpPr>
            <p:spPr>
              <a:xfrm>
                <a:off x="3694439" y="995877"/>
                <a:ext cx="94604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rPr>
                        <m:t>     </m:t>
                      </m:r>
                      <m:d>
                        <m:dPr>
                          <m:begChr m:val="{"/>
                          <m:endChr m:val="}"/>
                          <m:ctrlPr>
                            <a:rPr lang="en-US" altLang="zh-CN" sz="2400" i="1" dirty="0" smtClean="0">
                              <a:latin typeface="Cambria Math" panose="02040503050406030204" pitchFamily="18" charset="0"/>
                            </a:rPr>
                          </m:ctrlPr>
                        </m:dPr>
                        <m:e>
                          <m:sSub>
                            <m:sSubPr>
                              <m:ctrlPr>
                                <a:rPr lang="en-US" altLang="zh-CN" sz="2400" i="1" dirty="0">
                                  <a:latin typeface="Cambria Math" panose="02040503050406030204" pitchFamily="18" charset="0"/>
                                </a:rPr>
                              </m:ctrlPr>
                            </m:sSubPr>
                            <m:e>
                              <m:r>
                                <m:rPr>
                                  <m:sty m:val="p"/>
                                </m:rPr>
                                <a:rPr lang="en-US" altLang="zh-CN" sz="2400" i="1" dirty="0">
                                  <a:latin typeface="Cambria Math" panose="02040503050406030204" pitchFamily="18" charset="0"/>
                                </a:rPr>
                                <m:t>y</m:t>
                              </m:r>
                            </m:e>
                            <m:sub>
                              <m:r>
                                <m:rPr>
                                  <m:sty m:val="p"/>
                                </m:rPr>
                                <a:rPr lang="en-US" altLang="zh-CN" sz="2400" i="1" dirty="0">
                                  <a:latin typeface="Cambria Math" panose="02040503050406030204" pitchFamily="18" charset="0"/>
                                </a:rPr>
                                <m:t>i</m:t>
                              </m:r>
                              <m:r>
                                <a:rPr lang="en-US" altLang="zh-CN" sz="2400" b="0" i="1" dirty="0" smtClean="0">
                                  <a:latin typeface="Cambria Math" panose="02040503050406030204" pitchFamily="18" charset="0"/>
                                </a:rPr>
                                <m:t>+1</m:t>
                              </m:r>
                            </m:sub>
                          </m:sSub>
                        </m:e>
                      </m:d>
                    </m:oMath>
                  </m:oMathPara>
                </a14:m>
                <a:endParaRPr lang="zh-CN" altLang="en-US" sz="2400" dirty="0"/>
              </a:p>
            </p:txBody>
          </p:sp>
        </mc:Choice>
        <mc:Fallback>
          <p:sp>
            <p:nvSpPr>
              <p:cNvPr id="4" name="矩形 3"/>
              <p:cNvSpPr>
                <a:spLocks noRot="1" noChangeAspect="1" noMove="1" noResize="1" noEditPoints="1" noAdjustHandles="1" noChangeArrowheads="1" noChangeShapeType="1" noTextEdit="1"/>
              </p:cNvSpPr>
              <p:nvPr/>
            </p:nvSpPr>
            <p:spPr>
              <a:xfrm>
                <a:off x="3694439" y="995877"/>
                <a:ext cx="946048" cy="461665"/>
              </a:xfrm>
              <a:prstGeom prst="rect">
                <a:avLst/>
              </a:prstGeom>
              <a:blipFill rotWithShape="1">
                <a:blip r:embed="rId2"/>
                <a:stretch>
                  <a:fillRect r="-25161" b="-10526"/>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mc:Choice xmlns:a14="http://schemas.microsoft.com/office/drawing/2010/main" Requires="a14">
          <p:sp>
            <p:nvSpPr>
              <p:cNvPr id="5" name="矩形 4">
                <a:extLst/>
              </p:cNvPr>
              <p:cNvSpPr/>
              <p:nvPr/>
            </p:nvSpPr>
            <p:spPr>
              <a:xfrm>
                <a:off x="2393999" y="964881"/>
                <a:ext cx="10417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400" i="1" dirty="0">
                              <a:latin typeface="Cambria Math" panose="02040503050406030204" pitchFamily="18" charset="0"/>
                            </a:rPr>
                          </m:ctrlPr>
                        </m:dPr>
                        <m:e>
                          <m:sSub>
                            <m:sSubPr>
                              <m:ctrlPr>
                                <a:rPr lang="en-US" altLang="zh-CN" sz="2400" i="1" dirty="0">
                                  <a:latin typeface="Cambria Math" panose="02040503050406030204" pitchFamily="18" charset="0"/>
                                </a:rPr>
                              </m:ctrlPr>
                            </m:sSubPr>
                            <m:e>
                              <m:r>
                                <m:rPr>
                                  <m:sty m:val="p"/>
                                </m:rPr>
                                <a:rPr lang="en-US" altLang="zh-CN" sz="2400" i="1" dirty="0">
                                  <a:latin typeface="Cambria Math" panose="02040503050406030204" pitchFamily="18" charset="0"/>
                                </a:rPr>
                                <m:t>y</m:t>
                              </m:r>
                            </m:e>
                            <m:sub>
                              <m:r>
                                <m:rPr>
                                  <m:sty m:val="p"/>
                                </m:rPr>
                                <a:rPr lang="en-US" altLang="zh-CN" sz="2400" i="1" dirty="0">
                                  <a:latin typeface="Cambria Math" panose="02040503050406030204" pitchFamily="18" charset="0"/>
                                </a:rPr>
                                <m:t>i</m:t>
                              </m:r>
                              <m:r>
                                <a:rPr lang="en-US" altLang="zh-CN" sz="2400" i="1" dirty="0">
                                  <a:latin typeface="Cambria Math" panose="02040503050406030204" pitchFamily="18" charset="0"/>
                                </a:rPr>
                                <m:t>−1</m:t>
                              </m:r>
                            </m:sub>
                          </m:sSub>
                        </m:e>
                      </m:d>
                    </m:oMath>
                  </m:oMathPara>
                </a14:m>
                <a:endParaRPr lang="zh-CN" altLang="en-US" sz="2400" dirty="0"/>
              </a:p>
            </p:txBody>
          </p:sp>
        </mc:Choice>
        <mc:Fallback>
          <p:sp>
            <p:nvSpPr>
              <p:cNvPr id="5" name="矩形 4"/>
              <p:cNvSpPr>
                <a:spLocks noRot="1" noChangeAspect="1" noMove="1" noResize="1" noEditPoints="1" noAdjustHandles="1" noChangeArrowheads="1" noChangeShapeType="1" noTextEdit="1"/>
              </p:cNvSpPr>
              <p:nvPr/>
            </p:nvSpPr>
            <p:spPr>
              <a:xfrm>
                <a:off x="2393999" y="964881"/>
                <a:ext cx="1041760" cy="461665"/>
              </a:xfrm>
              <a:prstGeom prst="rect">
                <a:avLst/>
              </a:prstGeom>
              <a:blipFill rotWithShape="1">
                <a:blip r:embed="rId3"/>
                <a:stretch>
                  <a:fillRect b="-10526"/>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mc:Choice xmlns:a14="http://schemas.microsoft.com/office/drawing/2010/main" Requires="a14">
          <p:sp>
            <p:nvSpPr>
              <p:cNvPr id="6" name="矩形 5">
                <a:extLst/>
              </p:cNvPr>
              <p:cNvSpPr/>
              <p:nvPr/>
            </p:nvSpPr>
            <p:spPr>
              <a:xfrm>
                <a:off x="497463" y="2600723"/>
                <a:ext cx="7906072" cy="2243050"/>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分词的标注规则中，当前位置的标签</a:t>
                </a:r>
                <a14:m>
                  <m:oMath xmlns:m="http://schemas.openxmlformats.org/officeDocument/2006/math">
                    <m:sSub>
                      <m:sSubPr>
                        <m:ctrlPr>
                          <a:rPr lang="en-US" altLang="zh-CN" sz="2400" i="1" dirty="0" smtClean="0">
                            <a:solidFill>
                              <a:srgbClr val="FF0000"/>
                            </a:solidFill>
                            <a:latin typeface="Cambria Math" panose="02040503050406030204" pitchFamily="18" charset="0"/>
                          </a:rPr>
                        </m:ctrlPr>
                      </m:sSubPr>
                      <m:e>
                        <m:r>
                          <m:rPr>
                            <m:sty m:val="p"/>
                          </m:rPr>
                          <a:rPr lang="en-US" altLang="zh-CN" sz="2400" i="1" dirty="0">
                            <a:solidFill>
                              <a:srgbClr val="FF0000"/>
                            </a:solidFill>
                            <a:latin typeface="Cambria Math" panose="02040503050406030204" pitchFamily="18" charset="0"/>
                          </a:rPr>
                          <m:t>y</m:t>
                        </m:r>
                      </m:e>
                      <m:sub>
                        <m:r>
                          <m:rPr>
                            <m:sty m:val="p"/>
                          </m:rPr>
                          <a:rPr lang="en-US" altLang="zh-CN" sz="2400" i="1" dirty="0">
                            <a:solidFill>
                              <a:srgbClr val="FF0000"/>
                            </a:solidFill>
                            <a:latin typeface="Cambria Math" panose="02040503050406030204" pitchFamily="18" charset="0"/>
                          </a:rPr>
                          <m:t>i</m:t>
                        </m:r>
                      </m:sub>
                    </m:sSub>
                  </m:oMath>
                </a14:m>
                <a:r>
                  <a:rPr lang="zh-CN" altLang="en-US" sz="2400" dirty="0">
                    <a:latin typeface="微软雅黑" panose="020B0503020204020204" pitchFamily="34" charset="-122"/>
                    <a:ea typeface="微软雅黑" panose="020B0503020204020204" pitchFamily="34" charset="-122"/>
                  </a:rPr>
                  <a:t>与前一个位置</a:t>
                </a:r>
                <a14:m>
                  <m:oMath xmlns:m="http://schemas.openxmlformats.org/officeDocument/2006/math">
                    <m:sSub>
                      <m:sSubPr>
                        <m:ctrlPr>
                          <a:rPr lang="en-US" altLang="zh-CN" sz="2400" i="1" dirty="0" smtClean="0">
                            <a:solidFill>
                              <a:srgbClr val="FF0000"/>
                            </a:solidFill>
                            <a:latin typeface="Cambria Math" panose="02040503050406030204" pitchFamily="18" charset="0"/>
                          </a:rPr>
                        </m:ctrlPr>
                      </m:sSubPr>
                      <m:e>
                        <m:r>
                          <m:rPr>
                            <m:sty m:val="p"/>
                          </m:rPr>
                          <a:rPr lang="en-US" altLang="zh-CN" sz="2400" i="1" dirty="0">
                            <a:solidFill>
                              <a:srgbClr val="FF0000"/>
                            </a:solidFill>
                            <a:latin typeface="Cambria Math" panose="02040503050406030204" pitchFamily="18" charset="0"/>
                          </a:rPr>
                          <m:t>y</m:t>
                        </m:r>
                      </m:e>
                      <m:sub>
                        <m:r>
                          <m:rPr>
                            <m:sty m:val="p"/>
                          </m:rPr>
                          <a:rPr lang="en-US" altLang="zh-CN" sz="2400" i="1" dirty="0">
                            <a:solidFill>
                              <a:srgbClr val="FF0000"/>
                            </a:solidFill>
                            <a:latin typeface="Cambria Math" panose="02040503050406030204" pitchFamily="18" charset="0"/>
                          </a:rPr>
                          <m:t>i</m:t>
                        </m:r>
                        <m:r>
                          <a:rPr lang="en-US" altLang="zh-CN" sz="2400" i="1" dirty="0">
                            <a:solidFill>
                              <a:srgbClr val="FF0000"/>
                            </a:solidFill>
                            <a:latin typeface="Cambria Math" panose="02040503050406030204" pitchFamily="18" charset="0"/>
                          </a:rPr>
                          <m:t>−1</m:t>
                        </m:r>
                      </m:sub>
                    </m:sSub>
                    <m:r>
                      <a:rPr lang="en-US" altLang="zh-CN" sz="2400" i="1" dirty="0">
                        <a:latin typeface="Cambria Math" panose="02040503050406030204" pitchFamily="18" charset="0"/>
                      </a:rPr>
                      <m:t> </m:t>
                    </m:r>
                  </m:oMath>
                </a14:m>
                <a:r>
                  <a:rPr lang="zh-CN" altLang="en-US" sz="2400" dirty="0">
                    <a:latin typeface="微软雅黑" panose="020B0503020204020204" pitchFamily="34" charset="-122"/>
                    <a:ea typeface="微软雅黑" panose="020B0503020204020204" pitchFamily="34" charset="-122"/>
                  </a:rPr>
                  <a:t>、后一个位置</a:t>
                </a:r>
                <a14:m>
                  <m:oMath xmlns:m="http://schemas.openxmlformats.org/officeDocument/2006/math">
                    <m:sSub>
                      <m:sSubPr>
                        <m:ctrlPr>
                          <a:rPr lang="en-US" altLang="zh-CN" sz="2400" i="1" dirty="0" smtClean="0">
                            <a:solidFill>
                              <a:srgbClr val="FF0000"/>
                            </a:solidFill>
                            <a:latin typeface="Cambria Math" panose="02040503050406030204" pitchFamily="18" charset="0"/>
                          </a:rPr>
                        </m:ctrlPr>
                      </m:sSubPr>
                      <m:e>
                        <m:r>
                          <m:rPr>
                            <m:sty m:val="p"/>
                          </m:rPr>
                          <a:rPr lang="en-US" altLang="zh-CN" sz="2400" i="1" dirty="0">
                            <a:solidFill>
                              <a:srgbClr val="FF0000"/>
                            </a:solidFill>
                            <a:latin typeface="Cambria Math" panose="02040503050406030204" pitchFamily="18" charset="0"/>
                          </a:rPr>
                          <m:t>y</m:t>
                        </m:r>
                      </m:e>
                      <m:sub>
                        <m:r>
                          <m:rPr>
                            <m:sty m:val="p"/>
                          </m:rPr>
                          <a:rPr lang="en-US" altLang="zh-CN" sz="2400" i="1" dirty="0">
                            <a:solidFill>
                              <a:srgbClr val="FF0000"/>
                            </a:solidFill>
                            <a:latin typeface="Cambria Math" panose="02040503050406030204" pitchFamily="18" charset="0"/>
                          </a:rPr>
                          <m:t>i</m:t>
                        </m:r>
                        <m:r>
                          <a:rPr lang="en-US" altLang="zh-CN" sz="2400" i="1" dirty="0">
                            <a:solidFill>
                              <a:srgbClr val="FF0000"/>
                            </a:solidFill>
                            <a:latin typeface="Cambria Math" panose="02040503050406030204" pitchFamily="18" charset="0"/>
                          </a:rPr>
                          <m:t>+1</m:t>
                        </m:r>
                      </m:sub>
                    </m:sSub>
                  </m:oMath>
                </a14:m>
                <a:r>
                  <a:rPr lang="zh-CN" altLang="en-US" sz="2400" dirty="0">
                    <a:latin typeface="微软雅黑" panose="020B0503020204020204" pitchFamily="34" charset="-122"/>
                    <a:ea typeface="微软雅黑" panose="020B0503020204020204" pitchFamily="34" charset="-122"/>
                  </a:rPr>
                  <a:t>都有潜在的</a:t>
                </a:r>
                <a:r>
                  <a:rPr lang="zh-CN" altLang="en-US" sz="2400" dirty="0">
                    <a:solidFill>
                      <a:srgbClr val="FF0000"/>
                    </a:solidFill>
                    <a:latin typeface="微软雅黑" panose="020B0503020204020204" pitchFamily="34" charset="-122"/>
                    <a:ea typeface="微软雅黑" panose="020B0503020204020204" pitchFamily="34" charset="-122"/>
                  </a:rPr>
                  <a:t>关系</a:t>
                </a:r>
                <a:endParaRPr lang="en-US" altLang="zh-CN" sz="2400" dirty="0">
                  <a:solidFill>
                    <a:srgbClr val="FF0000"/>
                  </a:solidFill>
                  <a:latin typeface="微软雅黑" panose="020B0503020204020204" pitchFamily="34" charset="-122"/>
                  <a:ea typeface="微软雅黑" panose="020B0503020204020204" pitchFamily="34" charset="-122"/>
                </a:endParaRPr>
              </a:p>
              <a:p>
                <a:pPr marL="800100" lvl="1" indent="-342900">
                  <a:lnSpc>
                    <a:spcPct val="150000"/>
                  </a:lnSpc>
                  <a:buFont typeface="等线" panose="02010600030101010101" pitchFamily="2" charset="-122"/>
                  <a:buChar char="–"/>
                </a:pPr>
                <a:r>
                  <a:rPr lang="en-US" altLang="zh-CN" sz="2400" dirty="0">
                    <a:latin typeface="微软雅黑" panose="020B0503020204020204" pitchFamily="34" charset="-122"/>
                    <a:ea typeface="微软雅黑" panose="020B0503020204020204" pitchFamily="34" charset="-122"/>
                  </a:rPr>
                  <a:t>b</a:t>
                </a:r>
                <a:r>
                  <a:rPr lang="zh-CN" altLang="en-US" sz="2400" dirty="0">
                    <a:latin typeface="微软雅黑" panose="020B0503020204020204" pitchFamily="34" charset="-122"/>
                    <a:ea typeface="微软雅黑" panose="020B0503020204020204" pitchFamily="34" charset="-122"/>
                  </a:rPr>
                  <a:t>标签后只能接</a:t>
                </a:r>
                <a:r>
                  <a:rPr lang="en-US" altLang="zh-CN" sz="2400" dirty="0">
                    <a:latin typeface="微软雅黑" panose="020B0503020204020204" pitchFamily="34" charset="-122"/>
                    <a:ea typeface="微软雅黑" panose="020B0503020204020204" pitchFamily="34" charset="-122"/>
                  </a:rPr>
                  <a:t>m</a:t>
                </a:r>
                <a:r>
                  <a:rPr lang="zh-CN" altLang="en-US" sz="2400" dirty="0">
                    <a:latin typeface="微软雅黑" panose="020B0503020204020204" pitchFamily="34" charset="-122"/>
                    <a:ea typeface="微软雅黑" panose="020B0503020204020204" pitchFamily="34" charset="-122"/>
                  </a:rPr>
                  <a:t>和</a:t>
                </a:r>
                <a:r>
                  <a:rPr lang="en-US" altLang="zh-CN" sz="2400" dirty="0">
                    <a:latin typeface="微软雅黑" panose="020B0503020204020204" pitchFamily="34" charset="-122"/>
                    <a:ea typeface="微软雅黑" panose="020B0503020204020204" pitchFamily="34" charset="-122"/>
                  </a:rPr>
                  <a:t>e</a:t>
                </a:r>
              </a:p>
              <a:p>
                <a:pPr marL="800100" lvl="1" indent="-342900">
                  <a:lnSpc>
                    <a:spcPct val="150000"/>
                  </a:lnSpc>
                  <a:buFont typeface="等线" panose="02010600030101010101" pitchFamily="2" charset="-122"/>
                  <a:buChar char="–"/>
                </a:pPr>
                <a:r>
                  <a:rPr lang="en-US" altLang="zh-CN" sz="2400" dirty="0">
                    <a:latin typeface="微软雅黑" panose="020B0503020204020204" pitchFamily="34" charset="-122"/>
                    <a:ea typeface="微软雅黑" panose="020B0503020204020204" pitchFamily="34" charset="-122"/>
                  </a:rPr>
                  <a:t>····</a:t>
                </a:r>
              </a:p>
            </p:txBody>
          </p:sp>
        </mc:Choice>
        <mc:Fallback>
          <p:sp>
            <p:nvSpPr>
              <p:cNvPr id="6" name="矩形 5"/>
              <p:cNvSpPr>
                <a:spLocks noRot="1" noChangeAspect="1" noMove="1" noResize="1" noEditPoints="1" noAdjustHandles="1" noChangeArrowheads="1" noChangeShapeType="1" noTextEdit="1"/>
              </p:cNvSpPr>
              <p:nvPr/>
            </p:nvSpPr>
            <p:spPr>
              <a:xfrm>
                <a:off x="497463" y="2600723"/>
                <a:ext cx="7906072" cy="2243050"/>
              </a:xfrm>
              <a:prstGeom prst="rect">
                <a:avLst/>
              </a:prstGeom>
              <a:blipFill rotWithShape="1">
                <a:blip r:embed="rId4"/>
                <a:stretch>
                  <a:fillRect l="-1079" b="-5435"/>
                </a:stretch>
              </a:blipFill>
            </p:spPr>
            <p:txBody>
              <a:bodyPr/>
              <a:lstStyle/>
              <a:p>
                <a:r>
                  <a:rPr lang="zh-CN" altLang="en-US">
                    <a:noFill/>
                  </a:rPr>
                  <a:t> </a:t>
                </a:r>
                <a:endParaRPr lang="zh-CN" altLang="en-US">
                  <a:noFill/>
                </a:endParaRPr>
              </a:p>
            </p:txBody>
          </p:sp>
        </mc:Fallback>
      </mc:AlternateContent>
      <p:grpSp>
        <p:nvGrpSpPr>
          <p:cNvPr id="15" name="组合 14"/>
          <p:cNvGrpSpPr/>
          <p:nvPr/>
        </p:nvGrpSpPr>
        <p:grpSpPr>
          <a:xfrm>
            <a:off x="383423" y="178435"/>
            <a:ext cx="6342618" cy="524137"/>
            <a:chOff x="636" y="236"/>
            <a:chExt cx="12252" cy="989"/>
          </a:xfrm>
        </p:grpSpPr>
        <p:sp>
          <p:nvSpPr>
            <p:cNvPr id="17" name="TextBox 2"/>
            <p:cNvSpPr txBox="1"/>
            <p:nvPr/>
          </p:nvSpPr>
          <p:spPr>
            <a:xfrm>
              <a:off x="2164" y="238"/>
              <a:ext cx="10724" cy="987"/>
            </a:xfrm>
            <a:prstGeom prst="rect">
              <a:avLst/>
            </a:prstGeom>
            <a:noFill/>
          </p:spPr>
          <p:txBody>
            <a:bodyPr wrap="square" rtlCol="0">
              <a:spAutoFit/>
            </a:bodyPr>
            <a:lstStyle/>
            <a:p>
              <a:r>
                <a:rPr lang="zh-CN" altLang="en-US" sz="2800" b="1" dirty="0">
                  <a:solidFill>
                    <a:srgbClr val="0070C0"/>
                  </a:solidFill>
                  <a:sym typeface="+mn-lt"/>
                </a:rPr>
                <a:t>条件随机场的引入</a:t>
              </a:r>
              <a:endParaRPr lang="zh-CN" altLang="en-US" sz="2800" b="1" dirty="0">
                <a:solidFill>
                  <a:schemeClr val="tx1"/>
                </a:solidFill>
                <a:sym typeface="+mn-lt"/>
              </a:endParaRPr>
            </a:p>
          </p:txBody>
        </p:sp>
        <p:sp>
          <p:nvSpPr>
            <p:cNvPr id="18" name="矩形 17"/>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4.4</a:t>
              </a:r>
              <a:endParaRPr lang="en-US" altLang="zh-CN"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56"/>
          <p:cNvSpPr txBox="1"/>
          <p:nvPr/>
        </p:nvSpPr>
        <p:spPr>
          <a:xfrm>
            <a:off x="653364" y="1008063"/>
            <a:ext cx="7594270" cy="1569660"/>
          </a:xfrm>
          <a:prstGeom prst="rect">
            <a:avLst/>
          </a:prstGeom>
          <a:noFill/>
        </p:spPr>
        <p:txBody>
          <a:bodyPr wrap="square">
            <a:spAutoFit/>
          </a:bodyPr>
          <a:lstStyle/>
          <a:p>
            <a:r>
              <a:rPr lang="en-US" altLang="zh-CN" sz="2400" dirty="0">
                <a:latin typeface="微软雅黑" panose="020B0503020204020204" pitchFamily="34" charset="-122"/>
                <a:ea typeface="微软雅黑" panose="020B0503020204020204" pitchFamily="34" charset="-122"/>
              </a:rPr>
              <a:t>              ···                                       ···</a:t>
            </a:r>
            <a:endParaRPr lang="zh-CN" altLang="en-US"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“小/b  明/e  喜/</a:t>
            </a:r>
            <a:r>
              <a:rPr lang="en-US" altLang="zh-CN" sz="2400" dirty="0">
                <a:latin typeface="微软雅黑" panose="020B0503020204020204" pitchFamily="34" charset="-122"/>
                <a:ea typeface="微软雅黑" panose="020B0503020204020204" pitchFamily="34" charset="-122"/>
              </a:rPr>
              <a:t>b</a:t>
            </a:r>
            <a:r>
              <a:rPr lang="zh-CN" altLang="en-US" sz="2400" dirty="0">
                <a:latin typeface="微软雅黑" panose="020B0503020204020204" pitchFamily="34" charset="-122"/>
                <a:ea typeface="微软雅黑" panose="020B0503020204020204" pitchFamily="34" charset="-122"/>
              </a:rPr>
              <a:t>  欢/</a:t>
            </a:r>
            <a:r>
              <a:rPr lang="en-US" altLang="zh-CN" sz="2400" dirty="0">
                <a:solidFill>
                  <a:srgbClr val="FF0000"/>
                </a:solidFill>
                <a:latin typeface="微软雅黑" panose="020B0503020204020204" pitchFamily="34" charset="-122"/>
                <a:ea typeface="微软雅黑" panose="020B0503020204020204" pitchFamily="34" charset="-122"/>
              </a:rPr>
              <a:t>e</a:t>
            </a:r>
            <a:r>
              <a:rPr lang="zh-CN" altLang="en-US" sz="2400" dirty="0">
                <a:latin typeface="微软雅黑" panose="020B0503020204020204" pitchFamily="34" charset="-122"/>
                <a:ea typeface="微软雅黑" panose="020B0503020204020204" pitchFamily="34" charset="-122"/>
              </a:rPr>
              <a:t>  吃/s  红/b  苹/m  果/e”√</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“小/b  明/e  喜/</a:t>
            </a:r>
            <a:r>
              <a:rPr lang="en-US" altLang="zh-CN" sz="2400" dirty="0">
                <a:latin typeface="微软雅黑" panose="020B0503020204020204" pitchFamily="34" charset="-122"/>
                <a:ea typeface="微软雅黑" panose="020B0503020204020204" pitchFamily="34" charset="-122"/>
              </a:rPr>
              <a:t>b</a:t>
            </a:r>
            <a:r>
              <a:rPr lang="zh-CN" altLang="en-US" sz="2400" dirty="0">
                <a:latin typeface="微软雅黑" panose="020B0503020204020204" pitchFamily="34" charset="-122"/>
                <a:ea typeface="微软雅黑" panose="020B0503020204020204" pitchFamily="34" charset="-122"/>
              </a:rPr>
              <a:t>  欢/</a:t>
            </a:r>
            <a:r>
              <a:rPr lang="en-US" altLang="zh-CN" sz="2400" dirty="0">
                <a:solidFill>
                  <a:srgbClr val="FF0000"/>
                </a:solidFill>
                <a:latin typeface="微软雅黑" panose="020B0503020204020204" pitchFamily="34" charset="-122"/>
                <a:ea typeface="微软雅黑" panose="020B0503020204020204" pitchFamily="34" charset="-122"/>
              </a:rPr>
              <a:t>b</a:t>
            </a:r>
            <a:r>
              <a:rPr lang="zh-CN" altLang="en-US" sz="2400" dirty="0">
                <a:latin typeface="微软雅黑" panose="020B0503020204020204" pitchFamily="34" charset="-122"/>
                <a:ea typeface="微软雅黑" panose="020B0503020204020204" pitchFamily="34" charset="-122"/>
              </a:rPr>
              <a:t>  吃/s  红/b  苹/m  果/e”</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p:txBody>
      </p:sp>
      <mc:AlternateContent xmlns:mc="http://schemas.openxmlformats.org/markup-compatibility/2006">
        <mc:Choice xmlns:a14="http://schemas.microsoft.com/office/drawing/2010/main" Requires="a14">
          <p:sp>
            <p:nvSpPr>
              <p:cNvPr id="3" name="矩形 2">
                <a:extLst/>
              </p:cNvPr>
              <p:cNvSpPr/>
              <p:nvPr/>
            </p:nvSpPr>
            <p:spPr>
              <a:xfrm>
                <a:off x="3320234" y="985063"/>
                <a:ext cx="7484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400" i="1" dirty="0">
                              <a:latin typeface="Cambria Math" panose="02040503050406030204" pitchFamily="18" charset="0"/>
                            </a:rPr>
                          </m:ctrlPr>
                        </m:dPr>
                        <m:e>
                          <m:sSub>
                            <m:sSubPr>
                              <m:ctrlPr>
                                <a:rPr lang="en-US" altLang="zh-CN" sz="2400" i="1" dirty="0">
                                  <a:latin typeface="Cambria Math" panose="02040503050406030204" pitchFamily="18" charset="0"/>
                                </a:rPr>
                              </m:ctrlPr>
                            </m:sSubPr>
                            <m:e>
                              <m:r>
                                <m:rPr>
                                  <m:sty m:val="p"/>
                                </m:rPr>
                                <a:rPr lang="en-US" altLang="zh-CN" sz="2400" i="1" dirty="0">
                                  <a:latin typeface="Cambria Math" panose="02040503050406030204" pitchFamily="18" charset="0"/>
                                </a:rPr>
                                <m:t>y</m:t>
                              </m:r>
                            </m:e>
                            <m:sub>
                              <m:r>
                                <m:rPr>
                                  <m:sty m:val="p"/>
                                </m:rPr>
                                <a:rPr lang="en-US" altLang="zh-CN" sz="2400" i="1" dirty="0">
                                  <a:latin typeface="Cambria Math" panose="02040503050406030204" pitchFamily="18" charset="0"/>
                                </a:rPr>
                                <m:t>i</m:t>
                              </m:r>
                            </m:sub>
                          </m:sSub>
                        </m:e>
                      </m:d>
                    </m:oMath>
                  </m:oMathPara>
                </a14:m>
                <a:endParaRPr lang="zh-CN" altLang="en-US" dirty="0"/>
              </a:p>
            </p:txBody>
          </p:sp>
        </mc:Choice>
        <mc:Fallback>
          <p:sp>
            <p:nvSpPr>
              <p:cNvPr id="3" name="矩形 2"/>
              <p:cNvSpPr>
                <a:spLocks noRot="1" noChangeAspect="1" noMove="1" noResize="1" noEditPoints="1" noAdjustHandles="1" noChangeArrowheads="1" noChangeShapeType="1" noTextEdit="1"/>
              </p:cNvSpPr>
              <p:nvPr/>
            </p:nvSpPr>
            <p:spPr>
              <a:xfrm>
                <a:off x="3320234" y="985063"/>
                <a:ext cx="748410" cy="461665"/>
              </a:xfrm>
              <a:prstGeom prst="rect">
                <a:avLst/>
              </a:prstGeom>
              <a:blipFill rotWithShape="1">
                <a:blip r:embed="rId1"/>
                <a:stretch>
                  <a:fillRect b="-1066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mc:Choice xmlns:a14="http://schemas.microsoft.com/office/drawing/2010/main" Requires="a14">
          <p:sp>
            <p:nvSpPr>
              <p:cNvPr id="4" name="矩形 3">
                <a:extLst/>
              </p:cNvPr>
              <p:cNvSpPr/>
              <p:nvPr/>
            </p:nvSpPr>
            <p:spPr>
              <a:xfrm>
                <a:off x="3694439" y="995877"/>
                <a:ext cx="94604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rPr>
                        <m:t>     </m:t>
                      </m:r>
                      <m:d>
                        <m:dPr>
                          <m:begChr m:val="{"/>
                          <m:endChr m:val="}"/>
                          <m:ctrlPr>
                            <a:rPr lang="en-US" altLang="zh-CN" sz="2400" i="1" dirty="0" smtClean="0">
                              <a:latin typeface="Cambria Math" panose="02040503050406030204" pitchFamily="18" charset="0"/>
                            </a:rPr>
                          </m:ctrlPr>
                        </m:dPr>
                        <m:e>
                          <m:sSub>
                            <m:sSubPr>
                              <m:ctrlPr>
                                <a:rPr lang="en-US" altLang="zh-CN" sz="2400" i="1" dirty="0">
                                  <a:latin typeface="Cambria Math" panose="02040503050406030204" pitchFamily="18" charset="0"/>
                                </a:rPr>
                              </m:ctrlPr>
                            </m:sSubPr>
                            <m:e>
                              <m:r>
                                <m:rPr>
                                  <m:sty m:val="p"/>
                                </m:rPr>
                                <a:rPr lang="en-US" altLang="zh-CN" sz="2400" i="1" dirty="0">
                                  <a:latin typeface="Cambria Math" panose="02040503050406030204" pitchFamily="18" charset="0"/>
                                </a:rPr>
                                <m:t>y</m:t>
                              </m:r>
                            </m:e>
                            <m:sub>
                              <m:r>
                                <m:rPr>
                                  <m:sty m:val="p"/>
                                </m:rPr>
                                <a:rPr lang="en-US" altLang="zh-CN" sz="2400" i="1" dirty="0">
                                  <a:latin typeface="Cambria Math" panose="02040503050406030204" pitchFamily="18" charset="0"/>
                                </a:rPr>
                                <m:t>i</m:t>
                              </m:r>
                              <m:r>
                                <a:rPr lang="en-US" altLang="zh-CN" sz="2400" b="0" i="1" dirty="0" smtClean="0">
                                  <a:latin typeface="Cambria Math" panose="02040503050406030204" pitchFamily="18" charset="0"/>
                                </a:rPr>
                                <m:t>+1</m:t>
                              </m:r>
                            </m:sub>
                          </m:sSub>
                        </m:e>
                      </m:d>
                    </m:oMath>
                  </m:oMathPara>
                </a14:m>
                <a:endParaRPr lang="zh-CN" altLang="en-US" sz="2400" dirty="0"/>
              </a:p>
            </p:txBody>
          </p:sp>
        </mc:Choice>
        <mc:Fallback>
          <p:sp>
            <p:nvSpPr>
              <p:cNvPr id="4" name="矩形 3"/>
              <p:cNvSpPr>
                <a:spLocks noRot="1" noChangeAspect="1" noMove="1" noResize="1" noEditPoints="1" noAdjustHandles="1" noChangeArrowheads="1" noChangeShapeType="1" noTextEdit="1"/>
              </p:cNvSpPr>
              <p:nvPr/>
            </p:nvSpPr>
            <p:spPr>
              <a:xfrm>
                <a:off x="3694439" y="995877"/>
                <a:ext cx="946048" cy="461665"/>
              </a:xfrm>
              <a:prstGeom prst="rect">
                <a:avLst/>
              </a:prstGeom>
              <a:blipFill rotWithShape="1">
                <a:blip r:embed="rId2"/>
                <a:stretch>
                  <a:fillRect r="-25161" b="-10526"/>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mc:Choice xmlns:a14="http://schemas.microsoft.com/office/drawing/2010/main" Requires="a14">
          <p:sp>
            <p:nvSpPr>
              <p:cNvPr id="5" name="矩形 4">
                <a:extLst/>
              </p:cNvPr>
              <p:cNvSpPr/>
              <p:nvPr/>
            </p:nvSpPr>
            <p:spPr>
              <a:xfrm>
                <a:off x="2393999" y="964881"/>
                <a:ext cx="10417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400" i="1" dirty="0">
                              <a:latin typeface="Cambria Math" panose="02040503050406030204" pitchFamily="18" charset="0"/>
                            </a:rPr>
                          </m:ctrlPr>
                        </m:dPr>
                        <m:e>
                          <m:sSub>
                            <m:sSubPr>
                              <m:ctrlPr>
                                <a:rPr lang="en-US" altLang="zh-CN" sz="2400" i="1" dirty="0">
                                  <a:latin typeface="Cambria Math" panose="02040503050406030204" pitchFamily="18" charset="0"/>
                                </a:rPr>
                              </m:ctrlPr>
                            </m:sSubPr>
                            <m:e>
                              <m:r>
                                <m:rPr>
                                  <m:sty m:val="p"/>
                                </m:rPr>
                                <a:rPr lang="en-US" altLang="zh-CN" sz="2400" i="1" dirty="0">
                                  <a:latin typeface="Cambria Math" panose="02040503050406030204" pitchFamily="18" charset="0"/>
                                </a:rPr>
                                <m:t>y</m:t>
                              </m:r>
                            </m:e>
                            <m:sub>
                              <m:r>
                                <m:rPr>
                                  <m:sty m:val="p"/>
                                </m:rPr>
                                <a:rPr lang="en-US" altLang="zh-CN" sz="2400" i="1" dirty="0">
                                  <a:latin typeface="Cambria Math" panose="02040503050406030204" pitchFamily="18" charset="0"/>
                                </a:rPr>
                                <m:t>i</m:t>
                              </m:r>
                              <m:r>
                                <a:rPr lang="en-US" altLang="zh-CN" sz="2400" i="1" dirty="0">
                                  <a:latin typeface="Cambria Math" panose="02040503050406030204" pitchFamily="18" charset="0"/>
                                </a:rPr>
                                <m:t>−1</m:t>
                              </m:r>
                            </m:sub>
                          </m:sSub>
                        </m:e>
                      </m:d>
                    </m:oMath>
                  </m:oMathPara>
                </a14:m>
                <a:endParaRPr lang="zh-CN" altLang="en-US" sz="2400" dirty="0"/>
              </a:p>
            </p:txBody>
          </p:sp>
        </mc:Choice>
        <mc:Fallback>
          <p:sp>
            <p:nvSpPr>
              <p:cNvPr id="5" name="矩形 4"/>
              <p:cNvSpPr>
                <a:spLocks noRot="1" noChangeAspect="1" noMove="1" noResize="1" noEditPoints="1" noAdjustHandles="1" noChangeArrowheads="1" noChangeShapeType="1" noTextEdit="1"/>
              </p:cNvSpPr>
              <p:nvPr/>
            </p:nvSpPr>
            <p:spPr>
              <a:xfrm>
                <a:off x="2393999" y="964881"/>
                <a:ext cx="1041760" cy="461665"/>
              </a:xfrm>
              <a:prstGeom prst="rect">
                <a:avLst/>
              </a:prstGeom>
              <a:blipFill rotWithShape="1">
                <a:blip r:embed="rId3"/>
                <a:stretch>
                  <a:fillRect b="-10526"/>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mc:Choice xmlns:a14="http://schemas.microsoft.com/office/drawing/2010/main" Requires="a14">
          <p:sp>
            <p:nvSpPr>
              <p:cNvPr id="11" name="文本框 10">
                <a:extLst/>
              </p:cNvPr>
              <p:cNvSpPr txBox="1"/>
              <p:nvPr/>
            </p:nvSpPr>
            <p:spPr>
              <a:xfrm>
                <a:off x="1033112" y="2293946"/>
                <a:ext cx="6528233" cy="113505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2400" dirty="0">
                    <a:solidFill>
                      <a:srgbClr val="FF0000"/>
                    </a:solidFill>
                    <a:latin typeface="微软雅黑" panose="020B0503020204020204" pitchFamily="34" charset="-122"/>
                    <a:ea typeface="微软雅黑" panose="020B0503020204020204" pitchFamily="34" charset="-122"/>
                  </a:rPr>
                  <a:t>单个</a:t>
                </a:r>
                <a:r>
                  <a:rPr lang="zh-CN" altLang="en-US" sz="2400" dirty="0">
                    <a:latin typeface="微软雅黑" panose="020B0503020204020204" pitchFamily="34" charset="-122"/>
                    <a:ea typeface="微软雅黑" panose="020B0503020204020204" pitchFamily="34" charset="-122"/>
                  </a:rPr>
                  <a:t>标记变量</a:t>
                </a:r>
                <a14:m>
                  <m:oMath xmlns:m="http://schemas.openxmlformats.org/officeDocument/2006/math">
                    <m:d>
                      <m:dPr>
                        <m:begChr m:val="{"/>
                        <m:endChr m:val="}"/>
                        <m:ctrlPr>
                          <a:rPr lang="en-US" altLang="zh-CN" sz="2400" i="1" dirty="0">
                            <a:latin typeface="Cambria Math" panose="02040503050406030204" pitchFamily="18" charset="0"/>
                          </a:rPr>
                        </m:ctrlPr>
                      </m:dPr>
                      <m:e>
                        <m:sSub>
                          <m:sSubPr>
                            <m:ctrlPr>
                              <a:rPr lang="en-US" altLang="zh-CN" sz="2400" i="1" dirty="0">
                                <a:latin typeface="Cambria Math" panose="02040503050406030204" pitchFamily="18" charset="0"/>
                              </a:rPr>
                            </m:ctrlPr>
                          </m:sSubPr>
                          <m:e>
                            <m:r>
                              <m:rPr>
                                <m:sty m:val="p"/>
                              </m:rPr>
                              <a:rPr lang="en-US" altLang="zh-CN" sz="2400" i="1" dirty="0">
                                <a:latin typeface="Cambria Math" panose="02040503050406030204" pitchFamily="18" charset="0"/>
                              </a:rPr>
                              <m:t>y</m:t>
                            </m:r>
                          </m:e>
                          <m:sub>
                            <m:r>
                              <m:rPr>
                                <m:sty m:val="p"/>
                              </m:rPr>
                              <a:rPr lang="en-US" altLang="zh-CN" sz="2400" i="1" dirty="0">
                                <a:latin typeface="Cambria Math" panose="02040503050406030204" pitchFamily="18" charset="0"/>
                              </a:rPr>
                              <m:t>i</m:t>
                            </m:r>
                          </m:sub>
                        </m:sSub>
                      </m:e>
                    </m:d>
                  </m:oMath>
                </a14:m>
                <a:endParaRPr lang="zh-CN" altLang="en-US" sz="2400" dirty="0">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sz="2400" dirty="0">
                    <a:solidFill>
                      <a:srgbClr val="FF0000"/>
                    </a:solidFill>
                    <a:latin typeface="微软雅黑" panose="020B0503020204020204" pitchFamily="34" charset="-122"/>
                    <a:ea typeface="微软雅黑" panose="020B0503020204020204" pitchFamily="34" charset="-122"/>
                  </a:rPr>
                  <a:t>相邻</a:t>
                </a:r>
                <a:r>
                  <a:rPr lang="zh-CN" altLang="en-US" sz="2400" dirty="0">
                    <a:latin typeface="微软雅黑" panose="020B0503020204020204" pitchFamily="34" charset="-122"/>
                    <a:ea typeface="微软雅黑" panose="020B0503020204020204" pitchFamily="34" charset="-122"/>
                  </a:rPr>
                  <a:t>标记变量之间的关系</a:t>
                </a:r>
                <a14:m>
                  <m:oMath xmlns:m="http://schemas.openxmlformats.org/officeDocument/2006/math">
                    <m:d>
                      <m:dPr>
                        <m:begChr m:val="{"/>
                        <m:endChr m:val="}"/>
                        <m:ctrlPr>
                          <a:rPr lang="en-US" altLang="zh-CN" sz="2400" i="1" dirty="0">
                            <a:latin typeface="Cambria Math" panose="02040503050406030204" pitchFamily="18" charset="0"/>
                          </a:rPr>
                        </m:ctrlPr>
                      </m:dPr>
                      <m:e>
                        <m:sSub>
                          <m:sSubPr>
                            <m:ctrlPr>
                              <a:rPr lang="en-US" altLang="zh-CN" sz="2400" i="1" dirty="0">
                                <a:latin typeface="Cambria Math" panose="02040503050406030204" pitchFamily="18" charset="0"/>
                              </a:rPr>
                            </m:ctrlPr>
                          </m:sSubPr>
                          <m:e>
                            <m:r>
                              <m:rPr>
                                <m:sty m:val="p"/>
                              </m:rPr>
                              <a:rPr lang="en-US" altLang="zh-CN" sz="2400" i="1" dirty="0">
                                <a:latin typeface="Cambria Math" panose="02040503050406030204" pitchFamily="18" charset="0"/>
                              </a:rPr>
                              <m:t>y</m:t>
                            </m:r>
                          </m:e>
                          <m:sub>
                            <m:r>
                              <m:rPr>
                                <m:sty m:val="p"/>
                              </m:rPr>
                              <a:rPr lang="en-US" altLang="zh-CN" sz="2400" i="1" dirty="0">
                                <a:latin typeface="Cambria Math" panose="02040503050406030204" pitchFamily="18" charset="0"/>
                              </a:rPr>
                              <m:t>i</m:t>
                            </m:r>
                            <m:r>
                              <a:rPr lang="en-US" altLang="zh-CN" sz="2400" i="1" dirty="0">
                                <a:latin typeface="Cambria Math" panose="02040503050406030204" pitchFamily="18" charset="0"/>
                              </a:rPr>
                              <m:t>−1</m:t>
                            </m:r>
                          </m:sub>
                        </m:sSub>
                        <m:r>
                          <a:rPr lang="zh-CN" altLang="en-US" sz="2400" i="1" dirty="0">
                            <a:latin typeface="Cambria Math" panose="02040503050406030204" pitchFamily="18" charset="0"/>
                          </a:rPr>
                          <m:t>，</m:t>
                        </m:r>
                        <m:sSub>
                          <m:sSubPr>
                            <m:ctrlPr>
                              <a:rPr lang="en-US" altLang="zh-CN" sz="2400" i="1" dirty="0">
                                <a:latin typeface="Cambria Math" panose="02040503050406030204" pitchFamily="18" charset="0"/>
                              </a:rPr>
                            </m:ctrlPr>
                          </m:sSubPr>
                          <m:e>
                            <m:r>
                              <m:rPr>
                                <m:sty m:val="p"/>
                              </m:rPr>
                              <a:rPr lang="en-US" altLang="zh-CN" sz="2400" i="1" dirty="0">
                                <a:latin typeface="Cambria Math" panose="02040503050406030204" pitchFamily="18" charset="0"/>
                              </a:rPr>
                              <m:t>y</m:t>
                            </m:r>
                          </m:e>
                          <m:sub>
                            <m:r>
                              <m:rPr>
                                <m:sty m:val="p"/>
                              </m:rPr>
                              <a:rPr lang="en-US" altLang="zh-CN" sz="2400" i="1" dirty="0">
                                <a:latin typeface="Cambria Math" panose="02040503050406030204" pitchFamily="18" charset="0"/>
                              </a:rPr>
                              <m:t>i</m:t>
                            </m:r>
                          </m:sub>
                        </m:sSub>
                      </m:e>
                    </m:d>
                  </m:oMath>
                </a14:m>
                <a:endParaRPr lang="en-US" altLang="zh-CN" sz="2400" dirty="0">
                  <a:latin typeface="微软雅黑" panose="020B0503020204020204" pitchFamily="34" charset="-122"/>
                  <a:ea typeface="微软雅黑" panose="020B0503020204020204" pitchFamily="34" charset="-122"/>
                </a:endParaRPr>
              </a:p>
            </p:txBody>
          </p:sp>
        </mc:Choice>
        <mc:Fallback>
          <p:sp>
            <p:nvSpPr>
              <p:cNvPr id="11" name="文本框 10"/>
              <p:cNvSpPr txBox="1">
                <a:spLocks noRot="1" noChangeAspect="1" noMove="1" noResize="1" noEditPoints="1" noAdjustHandles="1" noChangeArrowheads="1" noChangeShapeType="1" noTextEdit="1"/>
              </p:cNvSpPr>
              <p:nvPr/>
            </p:nvSpPr>
            <p:spPr>
              <a:xfrm>
                <a:off x="1033112" y="2293946"/>
                <a:ext cx="6528233" cy="1135054"/>
              </a:xfrm>
              <a:prstGeom prst="rect">
                <a:avLst/>
              </a:prstGeom>
              <a:blipFill rotWithShape="1">
                <a:blip r:embed="rId4"/>
                <a:stretch>
                  <a:fillRect l="-1214" b="-11230"/>
                </a:stretch>
              </a:blipFill>
            </p:spPr>
            <p:txBody>
              <a:bodyPr/>
              <a:lstStyle/>
              <a:p>
                <a:r>
                  <a:rPr lang="zh-CN" altLang="en-US">
                    <a:noFill/>
                  </a:rPr>
                  <a:t> </a:t>
                </a:r>
                <a:endParaRPr lang="zh-CN" altLang="en-US">
                  <a:noFill/>
                </a:endParaRPr>
              </a:p>
            </p:txBody>
          </p:sp>
        </mc:Fallback>
      </mc:AlternateContent>
      <p:pic>
        <p:nvPicPr>
          <p:cNvPr id="12" name="图片 11"/>
          <p:cNvPicPr>
            <a:picLocks noChangeAspect="1"/>
          </p:cNvPicPr>
          <p:nvPr/>
        </p:nvPicPr>
        <p:blipFill rotWithShape="1">
          <a:blip r:embed="rId5"/>
          <a:srcRect r="11095"/>
          <a:stretch>
            <a:fillRect/>
          </a:stretch>
        </p:blipFill>
        <p:spPr>
          <a:xfrm>
            <a:off x="6642284" y="3414127"/>
            <a:ext cx="2294888" cy="2505075"/>
          </a:xfrm>
          <a:prstGeom prst="rect">
            <a:avLst/>
          </a:prstGeom>
        </p:spPr>
      </p:pic>
      <p:sp>
        <p:nvSpPr>
          <p:cNvPr id="9" name="椭圆 8"/>
          <p:cNvSpPr/>
          <p:nvPr/>
        </p:nvSpPr>
        <p:spPr>
          <a:xfrm>
            <a:off x="2138679" y="4430820"/>
            <a:ext cx="2961641" cy="1135054"/>
          </a:xfrm>
          <a:prstGeom prst="ellipse">
            <a:avLst/>
          </a:prstGeom>
          <a:ln w="254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zh-CN" sz="2800" dirty="0">
              <a:solidFill>
                <a:srgbClr val="FF0000"/>
              </a:solidFill>
            </a:endParaRPr>
          </a:p>
          <a:p>
            <a:pPr algn="ctr"/>
            <a:r>
              <a:rPr lang="zh-CN" altLang="en-US" sz="2800" dirty="0">
                <a:solidFill>
                  <a:srgbClr val="FF0000"/>
                </a:solidFill>
              </a:rPr>
              <a:t>条件随机场</a:t>
            </a:r>
            <a:endParaRPr lang="zh-CN" altLang="en-US" sz="2800" dirty="0">
              <a:solidFill>
                <a:srgbClr val="FF0000"/>
              </a:solidFill>
            </a:endParaRPr>
          </a:p>
          <a:p>
            <a:pPr algn="ctr"/>
            <a:endParaRPr lang="zh-CN" altLang="en-US" sz="2800" dirty="0">
              <a:solidFill>
                <a:srgbClr val="FF0000"/>
              </a:solidFill>
            </a:endParaRPr>
          </a:p>
        </p:txBody>
      </p:sp>
      <p:cxnSp>
        <p:nvCxnSpPr>
          <p:cNvPr id="17" name="直接箭头连接符 16"/>
          <p:cNvCxnSpPr>
            <a:stCxn id="18" idx="2"/>
            <a:endCxn id="9" idx="0"/>
          </p:cNvCxnSpPr>
          <p:nvPr/>
        </p:nvCxnSpPr>
        <p:spPr>
          <a:xfrm flipH="1">
            <a:off x="3619500" y="3545840"/>
            <a:ext cx="936" cy="88498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8" name="矩形 17"/>
          <p:cNvSpPr/>
          <p:nvPr/>
        </p:nvSpPr>
        <p:spPr>
          <a:xfrm>
            <a:off x="1033112" y="2324942"/>
            <a:ext cx="5174648" cy="1220898"/>
          </a:xfrm>
          <a:prstGeom prst="rect">
            <a:avLst/>
          </a:prstGeom>
          <a:noFill/>
          <a:ln w="317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383423" y="178435"/>
            <a:ext cx="6342618" cy="524137"/>
            <a:chOff x="636" y="236"/>
            <a:chExt cx="12252" cy="989"/>
          </a:xfrm>
        </p:grpSpPr>
        <p:sp>
          <p:nvSpPr>
            <p:cNvPr id="19" name="TextBox 2"/>
            <p:cNvSpPr txBox="1"/>
            <p:nvPr/>
          </p:nvSpPr>
          <p:spPr>
            <a:xfrm>
              <a:off x="2164" y="238"/>
              <a:ext cx="10724" cy="987"/>
            </a:xfrm>
            <a:prstGeom prst="rect">
              <a:avLst/>
            </a:prstGeom>
            <a:noFill/>
          </p:spPr>
          <p:txBody>
            <a:bodyPr wrap="square" rtlCol="0">
              <a:spAutoFit/>
            </a:bodyPr>
            <a:lstStyle/>
            <a:p>
              <a:r>
                <a:rPr lang="zh-CN" altLang="en-US" sz="2800" b="1" dirty="0">
                  <a:solidFill>
                    <a:srgbClr val="0070C0"/>
                  </a:solidFill>
                  <a:sym typeface="+mn-lt"/>
                </a:rPr>
                <a:t>条件随机场的引入</a:t>
              </a:r>
              <a:endParaRPr lang="zh-CN" altLang="en-US" sz="2800" b="1" dirty="0">
                <a:solidFill>
                  <a:schemeClr val="tx1"/>
                </a:solidFill>
                <a:sym typeface="+mn-lt"/>
              </a:endParaRPr>
            </a:p>
          </p:txBody>
        </p:sp>
        <p:sp>
          <p:nvSpPr>
            <p:cNvPr id="20" name="矩形 19"/>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4.4</a:t>
              </a:r>
              <a:endParaRPr lang="en-US" altLang="zh-CN"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review"/>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44468" y="1071029"/>
            <a:ext cx="4329764" cy="25572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8" name="文本框 7">
                <a:extLst/>
              </p:cNvPr>
              <p:cNvSpPr txBox="1"/>
              <p:nvPr/>
            </p:nvSpPr>
            <p:spPr>
              <a:xfrm>
                <a:off x="2709349" y="4561838"/>
                <a:ext cx="472559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𝑃</m:t>
                      </m:r>
                      <m:d>
                        <m:dPr>
                          <m:ctrlPr>
                            <a:rPr lang="en-US" altLang="zh-CN" sz="2400" b="0" i="1" smtClean="0">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𝑢</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𝑌</m:t>
                              </m:r>
                            </m:e>
                            <m:sub>
                              <m:r>
                                <a:rPr lang="en-US" altLang="zh-CN" sz="2400" b="0" i="1" smtClean="0">
                                  <a:latin typeface="Cambria Math" panose="02040503050406030204" pitchFamily="18" charset="0"/>
                                </a:rPr>
                                <m:t>𝑣</m:t>
                              </m:r>
                            </m:sub>
                          </m:sSub>
                        </m:e>
                        <m:e>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𝑌</m:t>
                              </m:r>
                            </m:e>
                            <m:sub>
                              <m:r>
                                <a:rPr lang="en-US" altLang="zh-CN" sz="2400" b="0" i="1" smtClean="0">
                                  <a:latin typeface="Cambria Math" panose="02040503050406030204" pitchFamily="18" charset="0"/>
                                </a:rPr>
                                <m:t>𝑂</m:t>
                              </m:r>
                            </m:sub>
                          </m:sSub>
                        </m:e>
                      </m:d>
                      <m:r>
                        <a:rPr lang="en-US" altLang="zh-CN" sz="2400" b="0" i="1" smtClean="0">
                          <a:latin typeface="Cambria Math" panose="02040503050406030204" pitchFamily="18" charset="0"/>
                        </a:rPr>
                        <m:t>=</m:t>
                      </m:r>
                      <m:r>
                        <a:rPr lang="en-US" altLang="zh-CN" sz="2400" i="1">
                          <a:latin typeface="Cambria Math" panose="02040503050406030204" pitchFamily="18" charset="0"/>
                        </a:rPr>
                        <m:t>𝑃</m:t>
                      </m:r>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𝑢</m:t>
                              </m:r>
                            </m:sub>
                          </m:sSub>
                        </m:e>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𝑂</m:t>
                              </m:r>
                            </m:sub>
                          </m:sSub>
                        </m:e>
                      </m:d>
                      <m:r>
                        <a:rPr lang="en-US" altLang="zh-CN" sz="2400" i="1">
                          <a:latin typeface="Cambria Math" panose="02040503050406030204" pitchFamily="18" charset="0"/>
                        </a:rPr>
                        <m:t>𝑃</m:t>
                      </m:r>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b="0" i="1" smtClean="0">
                                  <a:latin typeface="Cambria Math" panose="02040503050406030204" pitchFamily="18" charset="0"/>
                                </a:rPr>
                                <m:t>𝑣</m:t>
                              </m:r>
                            </m:sub>
                          </m:sSub>
                        </m:e>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𝑂</m:t>
                              </m:r>
                            </m:sub>
                          </m:sSub>
                        </m:e>
                      </m:d>
                    </m:oMath>
                  </m:oMathPara>
                </a14:m>
                <a:endParaRPr lang="zh-CN" altLang="en-US" sz="2400" dirty="0">
                  <a:latin typeface="微软雅黑" panose="020B0503020204020204" pitchFamily="34" charset="-122"/>
                  <a:ea typeface="微软雅黑" panose="020B0503020204020204" pitchFamily="34" charset="-122"/>
                </a:endParaRPr>
              </a:p>
            </p:txBody>
          </p:sp>
        </mc:Choice>
        <mc:Fallback>
          <p:sp>
            <p:nvSpPr>
              <p:cNvPr id="8" name="文本框 7"/>
              <p:cNvSpPr txBox="1">
                <a:spLocks noRot="1" noChangeAspect="1" noMove="1" noResize="1" noEditPoints="1" noAdjustHandles="1" noChangeArrowheads="1" noChangeShapeType="1" noTextEdit="1"/>
              </p:cNvSpPr>
              <p:nvPr/>
            </p:nvSpPr>
            <p:spPr>
              <a:xfrm>
                <a:off x="2709349" y="4561838"/>
                <a:ext cx="4725594" cy="369332"/>
              </a:xfrm>
              <a:prstGeom prst="rect">
                <a:avLst/>
              </a:prstGeom>
              <a:blipFill rotWithShape="1">
                <a:blip r:embed="rId2"/>
                <a:stretch>
                  <a:fillRect b="-16393"/>
                </a:stretch>
              </a:blipFill>
            </p:spPr>
            <p:txBody>
              <a:bodyPr/>
              <a:lstStyle/>
              <a:p>
                <a:r>
                  <a:rPr lang="zh-CN" altLang="en-US">
                    <a:noFill/>
                  </a:rPr>
                  <a:t> </a:t>
                </a:r>
                <a:endParaRPr lang="zh-CN" altLang="en-US">
                  <a:noFill/>
                </a:endParaRPr>
              </a:p>
            </p:txBody>
          </p:sp>
        </mc:Fallback>
      </mc:AlternateContent>
      <p:sp>
        <p:nvSpPr>
          <p:cNvPr id="3" name="矩形 2"/>
          <p:cNvSpPr/>
          <p:nvPr/>
        </p:nvSpPr>
        <p:spPr>
          <a:xfrm>
            <a:off x="1898871" y="3784235"/>
            <a:ext cx="1620957"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rPr>
              <a:t>成对马尔科夫性</a:t>
            </a:r>
            <a:endParaRPr lang="zh-CN" altLang="en-US" sz="1600" dirty="0">
              <a:latin typeface="微软雅黑" panose="020B0503020204020204" pitchFamily="34" charset="-122"/>
              <a:ea typeface="微软雅黑" panose="020B0503020204020204" pitchFamily="34" charset="-122"/>
            </a:endParaRPr>
          </a:p>
        </p:txBody>
      </p:sp>
      <mc:AlternateContent xmlns:mc="http://schemas.openxmlformats.org/markup-compatibility/2006">
        <mc:Choice xmlns:a14="http://schemas.microsoft.com/office/drawing/2010/main" Requires="a14">
          <p:sp>
            <p:nvSpPr>
              <p:cNvPr id="10" name="文本框 9">
                <a:extLst/>
              </p:cNvPr>
              <p:cNvSpPr txBox="1"/>
              <p:nvPr/>
            </p:nvSpPr>
            <p:spPr>
              <a:xfrm>
                <a:off x="5617185" y="1376478"/>
                <a:ext cx="3396186" cy="1696875"/>
              </a:xfrm>
              <a:prstGeom prst="rect">
                <a:avLst/>
              </a:prstGeom>
              <a:noFill/>
            </p:spPr>
            <p:txBody>
              <a:bodyPr wrap="none" rtlCol="0">
                <a:spAutoFit/>
              </a:bodyPr>
              <a:lstStyle/>
              <a:p>
                <a:pPr marL="342900" indent="-342900">
                  <a:lnSpc>
                    <a:spcPct val="150000"/>
                  </a:lnSpc>
                  <a:buFont typeface="Arial" panose="020B0604020202020204" pitchFamily="34" charset="0"/>
                  <a:buChar char="•"/>
                </a:pPr>
                <a14:m>
                  <m:oMath xmlns:m="http://schemas.openxmlformats.org/officeDocument/2006/math">
                    <m:r>
                      <m:rPr>
                        <m:sty m:val="p"/>
                      </m:rPr>
                      <a:rPr lang="en-US" altLang="zh-CN" sz="2400" i="1" dirty="0">
                        <a:latin typeface="Cambria Math" panose="02040503050406030204" pitchFamily="18" charset="0"/>
                      </a:rPr>
                      <m:t>u</m:t>
                    </m:r>
                  </m:oMath>
                </a14:m>
                <a:r>
                  <a:rPr lang="zh-CN" altLang="en-US" sz="2400" dirty="0"/>
                  <a:t>，</a:t>
                </a:r>
                <a14:m>
                  <m:oMath xmlns:m="http://schemas.openxmlformats.org/officeDocument/2006/math">
                    <m:r>
                      <m:rPr>
                        <m:sty m:val="p"/>
                      </m:rPr>
                      <a:rPr lang="en-US" altLang="zh-CN" sz="2400" i="1" dirty="0">
                        <a:latin typeface="Cambria Math" panose="02040503050406030204" pitchFamily="18" charset="0"/>
                      </a:rPr>
                      <m:t>v</m:t>
                    </m:r>
                    <m:r>
                      <a:rPr lang="zh-CN" altLang="en-US" sz="2400" i="1" dirty="0">
                        <a:latin typeface="Cambria Math" panose="02040503050406030204" pitchFamily="18" charset="0"/>
                      </a:rPr>
                      <m:t>不连接</m:t>
                    </m:r>
                  </m:oMath>
                </a14:m>
                <a:r>
                  <a:rPr lang="zh-CN" altLang="en-US" sz="2400" dirty="0"/>
                  <a:t>节点</a:t>
                </a:r>
                <a:endParaRPr lang="en-US" altLang="zh-CN" sz="2400" dirty="0"/>
              </a:p>
              <a:p>
                <a:pPr marL="342900" indent="-342900">
                  <a:lnSpc>
                    <a:spcPct val="150000"/>
                  </a:lnSpc>
                  <a:buFont typeface="Arial" panose="020B0604020202020204" pitchFamily="34" charset="0"/>
                  <a:buChar char="•"/>
                </a:pPr>
                <a14:m>
                  <m:oMath xmlns:m="http://schemas.openxmlformats.org/officeDocument/2006/math">
                    <m:r>
                      <m:rPr>
                        <m:sty m:val="p"/>
                      </m:rPr>
                      <a:rPr lang="en-US" altLang="zh-CN" sz="2400" i="1" dirty="0">
                        <a:latin typeface="Cambria Math" panose="02040503050406030204" pitchFamily="18" charset="0"/>
                      </a:rPr>
                      <m:t>o</m:t>
                    </m:r>
                    <m:r>
                      <a:rPr lang="zh-CN" altLang="en-US" sz="2400" i="1" dirty="0">
                        <a:latin typeface="Cambria Math" panose="02040503050406030204" pitchFamily="18" charset="0"/>
                      </a:rPr>
                      <m:t>为</m:t>
                    </m:r>
                  </m:oMath>
                </a14:m>
                <a:r>
                  <a:rPr lang="zh-CN" altLang="en-US" sz="2400" dirty="0"/>
                  <a:t>剩余节点</a:t>
                </a:r>
              </a:p>
              <a:p>
                <a:pPr marL="342900" indent="-342900">
                  <a:lnSpc>
                    <a:spcPct val="150000"/>
                  </a:lnSpc>
                  <a:buFont typeface="Arial" panose="020B0604020202020204" pitchFamily="34" charset="0"/>
                  <a:buChar char="•"/>
                </a:pPr>
                <a14:m>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𝑌</m:t>
                        </m:r>
                      </m:e>
                      <m:sub>
                        <m:r>
                          <m:rPr>
                            <m:sty m:val="p"/>
                          </m:rPr>
                          <a:rPr lang="en-US" altLang="zh-CN" sz="2400" i="1">
                            <a:latin typeface="Cambria Math" panose="02040503050406030204" pitchFamily="18" charset="0"/>
                          </a:rPr>
                          <m:t>u</m:t>
                        </m:r>
                      </m:sub>
                    </m:sSub>
                  </m:oMath>
                </a14:m>
                <a:r>
                  <a:rPr lang="zh-CN" altLang="en-US" sz="2400" dirty="0"/>
                  <a:t>，</a:t>
                </a:r>
                <a:r>
                  <a:rPr lang="en-US" altLang="zh-CN" sz="2400" dirty="0"/>
                  <a:t> </a:t>
                </a:r>
                <a14:m>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m:rPr>
                            <m:sty m:val="p"/>
                          </m:rPr>
                          <a:rPr lang="en-US" altLang="zh-CN" sz="2400" i="1" smtClean="0">
                            <a:latin typeface="Cambria Math" panose="02040503050406030204" pitchFamily="18" charset="0"/>
                          </a:rPr>
                          <m:t>v</m:t>
                        </m:r>
                      </m:sub>
                    </m:sSub>
                  </m:oMath>
                </a14:m>
                <a:r>
                  <a:rPr lang="zh-CN" altLang="en-US" sz="2400" dirty="0"/>
                  <a:t>，</a:t>
                </a:r>
                <a:r>
                  <a:rPr lang="en-US" altLang="zh-CN" sz="2400" dirty="0"/>
                  <a:t> </a:t>
                </a:r>
                <a14:m>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m:rPr>
                            <m:sty m:val="p"/>
                          </m:rPr>
                          <a:rPr lang="en-US" altLang="zh-CN" sz="2400" i="1" smtClean="0">
                            <a:latin typeface="Cambria Math" panose="02040503050406030204" pitchFamily="18" charset="0"/>
                          </a:rPr>
                          <m:t>o</m:t>
                        </m:r>
                      </m:sub>
                    </m:sSub>
                  </m:oMath>
                </a14:m>
                <a:r>
                  <a:rPr lang="zh-CN" altLang="en-US" sz="2400" dirty="0"/>
                  <a:t>随机变量</a:t>
                </a:r>
                <a:endParaRPr lang="en-US" altLang="zh-CN" sz="2400" dirty="0"/>
              </a:p>
            </p:txBody>
          </p:sp>
        </mc:Choice>
        <mc:Fallback>
          <p:sp>
            <p:nvSpPr>
              <p:cNvPr id="10" name="文本框 9"/>
              <p:cNvSpPr txBox="1">
                <a:spLocks noRot="1" noChangeAspect="1" noMove="1" noResize="1" noEditPoints="1" noAdjustHandles="1" noChangeArrowheads="1" noChangeShapeType="1" noTextEdit="1"/>
              </p:cNvSpPr>
              <p:nvPr/>
            </p:nvSpPr>
            <p:spPr>
              <a:xfrm>
                <a:off x="5617185" y="1376478"/>
                <a:ext cx="3396186" cy="1696875"/>
              </a:xfrm>
              <a:prstGeom prst="rect">
                <a:avLst/>
              </a:prstGeom>
              <a:blipFill rotWithShape="1">
                <a:blip r:embed="rId3"/>
                <a:stretch>
                  <a:fillRect l="-2330" r="-1792" b="-7914"/>
                </a:stretch>
              </a:blipFill>
            </p:spPr>
            <p:txBody>
              <a:bodyPr/>
              <a:lstStyle/>
              <a:p>
                <a:r>
                  <a:rPr lang="zh-CN" altLang="en-US">
                    <a:noFill/>
                  </a:rPr>
                  <a:t> </a:t>
                </a:r>
                <a:endParaRPr lang="zh-CN" altLang="en-US">
                  <a:noFill/>
                </a:endParaRPr>
              </a:p>
            </p:txBody>
          </p:sp>
        </mc:Fallback>
      </mc:AlternateContent>
      <p:grpSp>
        <p:nvGrpSpPr>
          <p:cNvPr id="14" name="组合 13"/>
          <p:cNvGrpSpPr/>
          <p:nvPr/>
        </p:nvGrpSpPr>
        <p:grpSpPr>
          <a:xfrm>
            <a:off x="383423" y="159886"/>
            <a:ext cx="6312593" cy="535797"/>
            <a:chOff x="636" y="201"/>
            <a:chExt cx="12194" cy="1011"/>
          </a:xfrm>
        </p:grpSpPr>
        <p:sp>
          <p:nvSpPr>
            <p:cNvPr id="16" name="TextBox 2"/>
            <p:cNvSpPr txBox="1"/>
            <p:nvPr/>
          </p:nvSpPr>
          <p:spPr>
            <a:xfrm>
              <a:off x="2106" y="201"/>
              <a:ext cx="10724" cy="987"/>
            </a:xfrm>
            <a:prstGeom prst="rect">
              <a:avLst/>
            </a:prstGeom>
            <a:noFill/>
          </p:spPr>
          <p:txBody>
            <a:bodyPr wrap="square" rtlCol="0">
              <a:spAutoFit/>
            </a:bodyPr>
            <a:lstStyle/>
            <a:p>
              <a:r>
                <a:rPr lang="zh-CN" altLang="en-US" sz="2800" b="1" dirty="0">
                  <a:solidFill>
                    <a:srgbClr val="0070C0"/>
                  </a:solidFill>
                  <a:sym typeface="+mn-lt"/>
                </a:rPr>
                <a:t>马尔科夫性</a:t>
              </a:r>
              <a:endParaRPr lang="zh-CN" altLang="en-US" sz="2800" b="1" dirty="0">
                <a:sym typeface="+mn-lt"/>
              </a:endParaRPr>
            </a:p>
          </p:txBody>
        </p:sp>
        <p:sp>
          <p:nvSpPr>
            <p:cNvPr id="17" name="矩形 16"/>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4.5</a:t>
              </a:r>
              <a:endParaRPr lang="en-US" altLang="zh-CN" sz="2400" b="1" dirty="0"/>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review"/>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44468" y="1071029"/>
            <a:ext cx="4329764" cy="255726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898871" y="3784235"/>
            <a:ext cx="1620957"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rPr>
              <a:t>成对马尔科夫性</a:t>
            </a:r>
            <a:endParaRPr lang="zh-CN" altLang="en-US" sz="1600" dirty="0">
              <a:latin typeface="微软雅黑" panose="020B0503020204020204" pitchFamily="34" charset="-122"/>
              <a:ea typeface="微软雅黑" panose="020B0503020204020204" pitchFamily="34" charset="-122"/>
            </a:endParaRPr>
          </a:p>
        </p:txBody>
      </p:sp>
      <p:sp>
        <p:nvSpPr>
          <p:cNvPr id="2" name="思想气泡: 云 1"/>
          <p:cNvSpPr/>
          <p:nvPr/>
        </p:nvSpPr>
        <p:spPr>
          <a:xfrm>
            <a:off x="4720867" y="1601473"/>
            <a:ext cx="4526977" cy="324942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400" dirty="0">
                <a:solidFill>
                  <a:schemeClr val="tx1"/>
                </a:solidFill>
                <a:latin typeface="微软雅黑" panose="020B0503020204020204" pitchFamily="34" charset="-122"/>
                <a:ea typeface="微软雅黑" panose="020B0503020204020204" pitchFamily="34" charset="-122"/>
              </a:rPr>
              <a:t>若无向图G=(V,E)</a:t>
            </a:r>
            <a:r>
              <a:rPr lang="zh-CN" altLang="en-US" sz="2400" dirty="0">
                <a:solidFill>
                  <a:srgbClr val="FF0000"/>
                </a:solidFill>
                <a:latin typeface="微软雅黑" panose="020B0503020204020204" pitchFamily="34" charset="-122"/>
                <a:ea typeface="微软雅黑" panose="020B0503020204020204" pitchFamily="34" charset="-122"/>
              </a:rPr>
              <a:t>任意两节点</a:t>
            </a:r>
            <a:r>
              <a:rPr lang="zh-CN" altLang="en-US" sz="2400" dirty="0">
                <a:solidFill>
                  <a:schemeClr val="tx1"/>
                </a:solidFill>
                <a:latin typeface="微软雅黑" panose="020B0503020204020204" pitchFamily="34" charset="-122"/>
                <a:ea typeface="微软雅黑" panose="020B0503020204020204" pitchFamily="34" charset="-122"/>
              </a:rPr>
              <a:t>均满足</a:t>
            </a:r>
            <a:r>
              <a:rPr lang="zh-CN" altLang="en-US" sz="2400" dirty="0">
                <a:solidFill>
                  <a:srgbClr val="FF0000"/>
                </a:solidFill>
                <a:latin typeface="微软雅黑" panose="020B0503020204020204" pitchFamily="34" charset="-122"/>
                <a:ea typeface="微软雅黑" panose="020B0503020204020204" pitchFamily="34" charset="-122"/>
              </a:rPr>
              <a:t>成对马尔科夫性</a:t>
            </a:r>
            <a:r>
              <a:rPr lang="zh-CN" altLang="en-US" sz="2400" dirty="0">
                <a:solidFill>
                  <a:schemeClr val="tx1"/>
                </a:solidFill>
                <a:latin typeface="微软雅黑" panose="020B0503020204020204" pitchFamily="34" charset="-122"/>
                <a:ea typeface="微软雅黑" panose="020B0503020204020204" pitchFamily="34" charset="-122"/>
              </a:rPr>
              <a:t>，则G是一个</a:t>
            </a:r>
            <a:r>
              <a:rPr lang="zh-CN" altLang="en-US" sz="2400" dirty="0">
                <a:solidFill>
                  <a:srgbClr val="FF0000"/>
                </a:solidFill>
                <a:latin typeface="微软雅黑" panose="020B0503020204020204" pitchFamily="34" charset="-122"/>
                <a:ea typeface="微软雅黑" panose="020B0503020204020204" pitchFamily="34" charset="-122"/>
              </a:rPr>
              <a:t>马尔科夫随机场</a:t>
            </a:r>
            <a:r>
              <a:rPr lang="zh-CN" altLang="en-US" sz="2400" dirty="0">
                <a:solidFill>
                  <a:schemeClr val="tx1"/>
                </a:solidFill>
                <a:latin typeface="微软雅黑" panose="020B0503020204020204" pitchFamily="34" charset="-122"/>
                <a:ea typeface="微软雅黑" panose="020B0503020204020204" pitchFamily="34" charset="-122"/>
              </a:rPr>
              <a:t>。</a:t>
            </a:r>
            <a:endParaRPr lang="zh-CN" altLang="en-US" sz="2400" dirty="0">
              <a:solidFill>
                <a:schemeClr val="tx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383423" y="159886"/>
            <a:ext cx="6312593" cy="535797"/>
            <a:chOff x="636" y="201"/>
            <a:chExt cx="12194" cy="1011"/>
          </a:xfrm>
        </p:grpSpPr>
        <p:sp>
          <p:nvSpPr>
            <p:cNvPr id="10" name="TextBox 2"/>
            <p:cNvSpPr txBox="1"/>
            <p:nvPr/>
          </p:nvSpPr>
          <p:spPr>
            <a:xfrm>
              <a:off x="2106" y="201"/>
              <a:ext cx="10724" cy="987"/>
            </a:xfrm>
            <a:prstGeom prst="rect">
              <a:avLst/>
            </a:prstGeom>
            <a:noFill/>
          </p:spPr>
          <p:txBody>
            <a:bodyPr wrap="square" rtlCol="0">
              <a:spAutoFit/>
            </a:bodyPr>
            <a:lstStyle/>
            <a:p>
              <a:r>
                <a:rPr lang="zh-CN" altLang="en-US" sz="2800" b="1" dirty="0">
                  <a:solidFill>
                    <a:srgbClr val="0070C0"/>
                  </a:solidFill>
                  <a:sym typeface="+mn-lt"/>
                </a:rPr>
                <a:t>马尔科夫随机场</a:t>
              </a:r>
              <a:endParaRPr lang="zh-CN" altLang="en-US" sz="2800" b="1" dirty="0">
                <a:sym typeface="+mn-lt"/>
              </a:endParaRPr>
            </a:p>
          </p:txBody>
        </p:sp>
        <p:sp>
          <p:nvSpPr>
            <p:cNvPr id="11" name="矩形 10"/>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4.5</a:t>
              </a:r>
              <a:endParaRPr lang="en-US" altLang="zh-CN" sz="2400" b="1" dirty="0"/>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review"/>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44468" y="1071029"/>
            <a:ext cx="4329764" cy="255726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898871" y="3784235"/>
            <a:ext cx="1620957"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rPr>
              <a:t>成对马尔科夫性</a:t>
            </a:r>
            <a:endParaRPr lang="zh-CN" altLang="en-US" sz="1600" dirty="0">
              <a:latin typeface="微软雅黑" panose="020B0503020204020204" pitchFamily="34" charset="-122"/>
              <a:ea typeface="微软雅黑" panose="020B0503020204020204" pitchFamily="34" charset="-122"/>
            </a:endParaRPr>
          </a:p>
        </p:txBody>
      </p:sp>
      <p:sp>
        <p:nvSpPr>
          <p:cNvPr id="2" name="思想气泡: 云 1"/>
          <p:cNvSpPr/>
          <p:nvPr/>
        </p:nvSpPr>
        <p:spPr>
          <a:xfrm>
            <a:off x="4720867" y="1601473"/>
            <a:ext cx="4526977" cy="324942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400" dirty="0">
                <a:solidFill>
                  <a:schemeClr val="tx1"/>
                </a:solidFill>
                <a:latin typeface="微软雅黑" panose="020B0503020204020204" pitchFamily="34" charset="-122"/>
              </a:rPr>
              <a:t>若给定输入X，输出</a:t>
            </a:r>
            <a:r>
              <a:rPr lang="zh-CN" altLang="en-US" sz="2400" dirty="0">
                <a:solidFill>
                  <a:srgbClr val="FF0000"/>
                </a:solidFill>
                <a:latin typeface="微软雅黑" panose="020B0503020204020204" pitchFamily="34" charset="-122"/>
              </a:rPr>
              <a:t>Y</a:t>
            </a:r>
            <a:r>
              <a:rPr lang="zh-CN" altLang="en-US" sz="2400" dirty="0">
                <a:solidFill>
                  <a:schemeClr val="tx1"/>
                </a:solidFill>
                <a:latin typeface="微软雅黑" panose="020B0503020204020204" pitchFamily="34" charset="-122"/>
              </a:rPr>
              <a:t>构成的无向图</a:t>
            </a:r>
            <a:r>
              <a:rPr lang="en-US" altLang="zh-CN" sz="2400" dirty="0">
                <a:solidFill>
                  <a:schemeClr val="tx1"/>
                </a:solidFill>
                <a:latin typeface="微软雅黑" panose="020B0503020204020204" pitchFamily="34" charset="-122"/>
              </a:rPr>
              <a:t>G</a:t>
            </a:r>
            <a:r>
              <a:rPr lang="zh-CN" altLang="en-US" sz="2400" dirty="0">
                <a:solidFill>
                  <a:schemeClr val="tx1"/>
                </a:solidFill>
                <a:latin typeface="微软雅黑" panose="020B0503020204020204" pitchFamily="34" charset="-122"/>
              </a:rPr>
              <a:t>是</a:t>
            </a:r>
            <a:r>
              <a:rPr lang="zh-CN" altLang="en-US" sz="2400" dirty="0">
                <a:solidFill>
                  <a:srgbClr val="FF0000"/>
                </a:solidFill>
                <a:latin typeface="微软雅黑" panose="020B0503020204020204" pitchFamily="34" charset="-122"/>
              </a:rPr>
              <a:t>马尔科夫随机场</a:t>
            </a:r>
            <a:r>
              <a:rPr lang="zh-CN" altLang="en-US" sz="2400" dirty="0">
                <a:solidFill>
                  <a:schemeClr val="tx1"/>
                </a:solidFill>
                <a:latin typeface="微软雅黑" panose="020B0503020204020204" pitchFamily="34" charset="-122"/>
              </a:rPr>
              <a:t>，则</a:t>
            </a:r>
            <a:r>
              <a:rPr lang="zh-CN" altLang="en-US" sz="2400" dirty="0">
                <a:solidFill>
                  <a:srgbClr val="FF0000"/>
                </a:solidFill>
                <a:latin typeface="微软雅黑" panose="020B0503020204020204" pitchFamily="34" charset="-122"/>
              </a:rPr>
              <a:t>P(Y|X)</a:t>
            </a:r>
            <a:r>
              <a:rPr lang="zh-CN" altLang="en-US" sz="2400" dirty="0">
                <a:solidFill>
                  <a:schemeClr val="tx1"/>
                </a:solidFill>
                <a:latin typeface="微软雅黑" panose="020B0503020204020204" pitchFamily="34" charset="-122"/>
              </a:rPr>
              <a:t>为条件随机场。</a:t>
            </a:r>
            <a:endParaRPr lang="zh-CN" altLang="en-US" sz="2400" dirty="0">
              <a:solidFill>
                <a:schemeClr val="tx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383423" y="159886"/>
            <a:ext cx="6312593" cy="535797"/>
            <a:chOff x="636" y="201"/>
            <a:chExt cx="12194" cy="1011"/>
          </a:xfrm>
        </p:grpSpPr>
        <p:sp>
          <p:nvSpPr>
            <p:cNvPr id="10" name="TextBox 2"/>
            <p:cNvSpPr txBox="1"/>
            <p:nvPr/>
          </p:nvSpPr>
          <p:spPr>
            <a:xfrm>
              <a:off x="2106" y="201"/>
              <a:ext cx="10724" cy="987"/>
            </a:xfrm>
            <a:prstGeom prst="rect">
              <a:avLst/>
            </a:prstGeom>
            <a:noFill/>
          </p:spPr>
          <p:txBody>
            <a:bodyPr wrap="square" rtlCol="0">
              <a:spAutoFit/>
            </a:bodyPr>
            <a:lstStyle/>
            <a:p>
              <a:r>
                <a:rPr lang="zh-CN" altLang="en-US" sz="2800" b="1" dirty="0">
                  <a:solidFill>
                    <a:srgbClr val="0070C0"/>
                  </a:solidFill>
                  <a:sym typeface="+mn-lt"/>
                </a:rPr>
                <a:t>马尔科夫随机场</a:t>
              </a:r>
              <a:endParaRPr lang="zh-CN" altLang="en-US" sz="2800" b="1" dirty="0">
                <a:sym typeface="+mn-lt"/>
              </a:endParaRPr>
            </a:p>
          </p:txBody>
        </p:sp>
        <p:sp>
          <p:nvSpPr>
            <p:cNvPr id="11" name="矩形 10"/>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4.5</a:t>
              </a:r>
              <a:endParaRPr lang="en-US" altLang="zh-CN" sz="2400" b="1"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为什么要汉语分词</a:t>
              </a:r>
              <a:endParaRPr lang="zh-CN" altLang="en-US" sz="2400" b="1" dirty="0">
                <a:solidFill>
                  <a:srgbClr val="0070C0"/>
                </a:solidFill>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1.2</a:t>
              </a:r>
              <a:endParaRPr lang="en-US" altLang="zh-CN" sz="2400" b="1" dirty="0"/>
            </a:p>
          </p:txBody>
        </p:sp>
      </p:grpSp>
      <p:sp>
        <p:nvSpPr>
          <p:cNvPr id="2" name="矩形 1"/>
          <p:cNvSpPr/>
          <p:nvPr/>
        </p:nvSpPr>
        <p:spPr>
          <a:xfrm>
            <a:off x="565240" y="1419893"/>
            <a:ext cx="7316629" cy="1938992"/>
          </a:xfrm>
          <a:prstGeom prst="rect">
            <a:avLst/>
          </a:prstGeom>
        </p:spPr>
        <p:txBody>
          <a:bodyPr wrap="square">
            <a:spAutoFit/>
          </a:bodyPr>
          <a:lstStyle/>
          <a:p>
            <a:pPr marL="285750" indent="-285750">
              <a:buFont typeface="Arial" panose="020B0604020202020204" pitchFamily="34" charset="0"/>
              <a:buChar char="•"/>
            </a:pPr>
            <a:r>
              <a:rPr lang="zh-CN" altLang="en-US" sz="2400" dirty="0"/>
              <a:t>不像英语词与词之间有空格分开</a:t>
            </a:r>
            <a:endParaRPr lang="en-US" altLang="zh-CN" sz="2400" dirty="0"/>
          </a:p>
          <a:p>
            <a:pPr marL="285750" indent="-285750">
              <a:buFont typeface="Arial" panose="020B0604020202020204" pitchFamily="34" charset="0"/>
              <a:buChar char="•"/>
            </a:pPr>
            <a:r>
              <a:rPr lang="zh-CN" altLang="en-US" sz="2400" dirty="0"/>
              <a:t>词是最小的有意义的语言单元，不是字（如果要是字就一个一个</a:t>
            </a:r>
            <a:r>
              <a:rPr lang="zh-CN" altLang="en-US" sz="2400"/>
              <a:t>都拆分）</a:t>
            </a:r>
            <a:endParaRPr lang="zh-CN" altLang="en-US" sz="2400" dirty="0"/>
          </a:p>
          <a:p>
            <a:pPr marL="285750" indent="-285750">
              <a:buFont typeface="Arial" panose="020B0604020202020204" pitchFamily="34" charset="0"/>
              <a:buChar char="•"/>
            </a:pPr>
            <a:r>
              <a:rPr lang="zh-CN" altLang="en-US" sz="2400" dirty="0"/>
              <a:t>下游的应用，比如句法分析、情感分析、</a:t>
            </a:r>
            <a:r>
              <a:rPr lang="en-US" altLang="zh-CN" sz="2400" dirty="0"/>
              <a:t>QA</a:t>
            </a:r>
            <a:r>
              <a:rPr lang="zh-CN" altLang="en-US" sz="2400" dirty="0"/>
              <a:t>、文档分类都少不了分词</a:t>
            </a:r>
            <a:endParaRPr lang="zh-CN" altLang="en-US" sz="2400" dirty="0"/>
          </a:p>
        </p:txBody>
      </p:sp>
      <p:pic>
        <p:nvPicPr>
          <p:cNvPr id="3" name="图片 2"/>
          <p:cNvPicPr>
            <a:picLocks noChangeAspect="1"/>
          </p:cNvPicPr>
          <p:nvPr/>
        </p:nvPicPr>
        <p:blipFill>
          <a:blip r:embed="rId1"/>
          <a:stretch>
            <a:fillRect/>
          </a:stretch>
        </p:blipFill>
        <p:spPr>
          <a:xfrm>
            <a:off x="3213172" y="3651682"/>
            <a:ext cx="3267075" cy="1390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350517" y="5637918"/>
            <a:ext cx="3281668" cy="307777"/>
          </a:xfrm>
          <a:prstGeom prst="rect">
            <a:avLst/>
          </a:prstGeom>
        </p:spPr>
        <p:txBody>
          <a:bodyPr wrap="none">
            <a:spAutoFit/>
          </a:bodyPr>
          <a:lstStyle/>
          <a:p>
            <a:r>
              <a:rPr lang="en-US" altLang="zh-CN" sz="1400" dirty="0">
                <a:latin typeface="微软雅黑" panose="020B0503020204020204" pitchFamily="34" charset="-122"/>
                <a:ea typeface="微软雅黑" panose="020B0503020204020204" pitchFamily="34" charset="-122"/>
              </a:rPr>
              <a:t>X</a:t>
            </a:r>
            <a:r>
              <a:rPr lang="zh-CN" altLang="en-US" sz="1400" dirty="0">
                <a:latin typeface="微软雅黑" panose="020B0503020204020204" pitchFamily="34" charset="-122"/>
                <a:ea typeface="微软雅黑" panose="020B0503020204020204" pitchFamily="34" charset="-122"/>
              </a:rPr>
              <a:t>和</a:t>
            </a:r>
            <a:r>
              <a:rPr lang="en-US" altLang="zh-CN" sz="1400" dirty="0">
                <a:latin typeface="微软雅黑" panose="020B0503020204020204" pitchFamily="34" charset="-122"/>
                <a:ea typeface="微软雅黑" panose="020B0503020204020204" pitchFamily="34" charset="-122"/>
              </a:rPr>
              <a:t>Y</a:t>
            </a:r>
            <a:r>
              <a:rPr lang="zh-CN" altLang="en-US" sz="1400" dirty="0">
                <a:latin typeface="微软雅黑" panose="020B0503020204020204" pitchFamily="34" charset="-122"/>
                <a:ea typeface="微软雅黑" panose="020B0503020204020204" pitchFamily="34" charset="-122"/>
              </a:rPr>
              <a:t>有相同图结构的线性链条件随机场</a:t>
            </a:r>
            <a:endParaRPr lang="zh-CN" altLang="en-US" sz="1400" dirty="0">
              <a:latin typeface="微软雅黑" panose="020B0503020204020204" pitchFamily="34" charset="-122"/>
              <a:ea typeface="微软雅黑" panose="020B0503020204020204" pitchFamily="34" charset="-122"/>
            </a:endParaRPr>
          </a:p>
        </p:txBody>
      </p:sp>
      <p:sp>
        <p:nvSpPr>
          <p:cNvPr id="11" name="矩形 10"/>
          <p:cNvSpPr/>
          <p:nvPr/>
        </p:nvSpPr>
        <p:spPr>
          <a:xfrm>
            <a:off x="2902375" y="2299260"/>
            <a:ext cx="4001680"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小              明</a:t>
            </a:r>
            <a:r>
              <a:rPr lang="en-US" altLang="zh-CN" dirty="0">
                <a:latin typeface="微软雅黑" panose="020B0503020204020204" pitchFamily="34" charset="-122"/>
                <a:ea typeface="微软雅黑" panose="020B0503020204020204" pitchFamily="34" charset="-122"/>
              </a:rPr>
              <a:t>             ···   </a:t>
            </a:r>
            <a:r>
              <a:rPr lang="zh-CN" altLang="en-US" dirty="0">
                <a:latin typeface="微软雅黑" panose="020B0503020204020204" pitchFamily="34" charset="-122"/>
                <a:ea typeface="微软雅黑" panose="020B0503020204020204" pitchFamily="34" charset="-122"/>
              </a:rPr>
              <a:t>          果</a:t>
            </a:r>
            <a:r>
              <a:rPr lang="en-US" altLang="zh-CN"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sp>
        <p:nvSpPr>
          <p:cNvPr id="12" name="矩形 11"/>
          <p:cNvSpPr/>
          <p:nvPr/>
        </p:nvSpPr>
        <p:spPr>
          <a:xfrm>
            <a:off x="3073027" y="5104412"/>
            <a:ext cx="4069376"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b             e                </a:t>
            </a:r>
            <a:r>
              <a:rPr lang="en-US" altLang="zh-CN" dirty="0">
                <a:latin typeface="微软雅黑" panose="020B0503020204020204" pitchFamily="34" charset="-122"/>
                <a:ea typeface="微软雅黑" panose="020B0503020204020204" pitchFamily="34" charset="-122"/>
              </a:rPr>
              <a:t>···             e</a:t>
            </a:r>
            <a:endParaRPr lang="zh-CN" altLang="en-US" dirty="0">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1"/>
          <a:srcRect l="6059" t="7243" r="5198" b="7099"/>
          <a:stretch>
            <a:fillRect/>
          </a:stretch>
        </p:blipFill>
        <p:spPr>
          <a:xfrm>
            <a:off x="2834679" y="2668591"/>
            <a:ext cx="4069376" cy="2255315"/>
          </a:xfrm>
          <a:prstGeom prst="rect">
            <a:avLst/>
          </a:prstGeom>
        </p:spPr>
      </p:pic>
      <p:cxnSp>
        <p:nvCxnSpPr>
          <p:cNvPr id="5" name="直接箭头连接符 4"/>
          <p:cNvCxnSpPr/>
          <p:nvPr/>
        </p:nvCxnSpPr>
        <p:spPr>
          <a:xfrm>
            <a:off x="1996256" y="3194406"/>
            <a:ext cx="838423" cy="0"/>
          </a:xfrm>
          <a:prstGeom prst="straightConnector1">
            <a:avLst/>
          </a:prstGeom>
          <a:ln>
            <a:solidFill>
              <a:schemeClr val="accent6">
                <a:lumMod val="40000"/>
                <a:lumOff val="60000"/>
              </a:schemeClr>
            </a:solidFill>
            <a:tailEnd type="triangle"/>
          </a:ln>
        </p:spPr>
        <p:style>
          <a:lnRef idx="3">
            <a:schemeClr val="dk1"/>
          </a:lnRef>
          <a:fillRef idx="0">
            <a:schemeClr val="dk1"/>
          </a:fillRef>
          <a:effectRef idx="2">
            <a:schemeClr val="dk1"/>
          </a:effectRef>
          <a:fontRef idx="minor">
            <a:schemeClr val="tx1"/>
          </a:fontRef>
        </p:style>
      </p:cxnSp>
      <p:sp>
        <p:nvSpPr>
          <p:cNvPr id="6" name="文本框 5"/>
          <p:cNvSpPr txBox="1"/>
          <p:nvPr/>
        </p:nvSpPr>
        <p:spPr>
          <a:xfrm>
            <a:off x="921310" y="3009739"/>
            <a:ext cx="1107996" cy="369332"/>
          </a:xfrm>
          <a:prstGeom prst="rect">
            <a:avLst/>
          </a:prstGeom>
          <a:solidFill>
            <a:schemeClr val="accent6">
              <a:lumMod val="40000"/>
              <a:lumOff val="60000"/>
            </a:schemeClr>
          </a:solidFill>
        </p:spPr>
        <p:txBody>
          <a:bodyPr wrap="none" rtlCol="0">
            <a:spAutoFit/>
          </a:bodyPr>
          <a:lstStyle/>
          <a:p>
            <a:r>
              <a:rPr lang="zh-CN" altLang="en-US" b="1" dirty="0"/>
              <a:t>观测序列</a:t>
            </a:r>
            <a:endParaRPr lang="zh-CN" altLang="en-US" b="1" dirty="0"/>
          </a:p>
        </p:txBody>
      </p:sp>
      <p:cxnSp>
        <p:nvCxnSpPr>
          <p:cNvPr id="16" name="直接箭头连接符 15"/>
          <p:cNvCxnSpPr/>
          <p:nvPr/>
        </p:nvCxnSpPr>
        <p:spPr>
          <a:xfrm>
            <a:off x="2063952" y="4335126"/>
            <a:ext cx="838423" cy="0"/>
          </a:xfrm>
          <a:prstGeom prst="straightConnector1">
            <a:avLst/>
          </a:prstGeom>
          <a:ln>
            <a:solidFill>
              <a:schemeClr val="accent4">
                <a:lumMod val="40000"/>
                <a:lumOff val="60000"/>
              </a:schemeClr>
            </a:solidFill>
            <a:tailEnd type="triangle"/>
          </a:ln>
        </p:spPr>
        <p:style>
          <a:lnRef idx="3">
            <a:schemeClr val="dk1"/>
          </a:lnRef>
          <a:fillRef idx="0">
            <a:schemeClr val="dk1"/>
          </a:fillRef>
          <a:effectRef idx="2">
            <a:schemeClr val="dk1"/>
          </a:effectRef>
          <a:fontRef idx="minor">
            <a:schemeClr val="tx1"/>
          </a:fontRef>
        </p:style>
      </p:cxnSp>
      <p:sp>
        <p:nvSpPr>
          <p:cNvPr id="17" name="文本框 16"/>
          <p:cNvSpPr txBox="1"/>
          <p:nvPr/>
        </p:nvSpPr>
        <p:spPr>
          <a:xfrm>
            <a:off x="989006" y="4150459"/>
            <a:ext cx="1107996" cy="369332"/>
          </a:xfrm>
          <a:prstGeom prst="rect">
            <a:avLst/>
          </a:prstGeom>
          <a:solidFill>
            <a:schemeClr val="accent4">
              <a:lumMod val="60000"/>
              <a:lumOff val="40000"/>
            </a:schemeClr>
          </a:solidFill>
        </p:spPr>
        <p:txBody>
          <a:bodyPr wrap="none" rtlCol="0">
            <a:spAutoFit/>
          </a:bodyPr>
          <a:lstStyle/>
          <a:p>
            <a:r>
              <a:rPr lang="zh-CN" altLang="en-US" b="1" dirty="0"/>
              <a:t>标记序列</a:t>
            </a:r>
            <a:endParaRPr lang="zh-CN" altLang="en-US" b="1" dirty="0"/>
          </a:p>
        </p:txBody>
      </p:sp>
      <mc:AlternateContent xmlns:mc="http://schemas.openxmlformats.org/markup-compatibility/2006">
        <mc:Choice xmlns:a14="http://schemas.microsoft.com/office/drawing/2010/main" Requires="a14">
          <p:sp>
            <p:nvSpPr>
              <p:cNvPr id="7" name="矩形 6">
                <a:extLst/>
              </p:cNvPr>
              <p:cNvSpPr/>
              <p:nvPr/>
            </p:nvSpPr>
            <p:spPr>
              <a:xfrm>
                <a:off x="1236643" y="1454352"/>
                <a:ext cx="6670713" cy="461665"/>
              </a:xfrm>
              <a:prstGeom prst="rect">
                <a:avLst/>
              </a:prstGeom>
            </p:spPr>
            <p:txBody>
              <a:bodyPr wrap="square">
                <a:spAutoFit/>
              </a:bodyPr>
              <a:lstStyle/>
              <a:p>
                <a14:m>
                  <m:oMath xmlns:m="http://schemas.openxmlformats.org/officeDocument/2006/math">
                    <m:r>
                      <a:rPr lang="en-US" altLang="zh-CN" sz="2400" i="1">
                        <a:latin typeface="Cambria Math" panose="02040503050406030204" pitchFamily="18" charset="0"/>
                      </a:rPr>
                      <m:t>𝑃</m:t>
                    </m:r>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m:rPr>
                                <m:sty m:val="p"/>
                              </m:rPr>
                              <a:rPr lang="en-US" altLang="zh-CN" sz="2400" i="1">
                                <a:latin typeface="Cambria Math" panose="02040503050406030204" pitchFamily="18" charset="0"/>
                              </a:rPr>
                              <m:t>i</m:t>
                            </m:r>
                          </m:sub>
                        </m:sSub>
                      </m:e>
                      <m:e>
                        <m:r>
                          <a:rPr lang="en-US" altLang="zh-CN" sz="2400" i="1">
                            <a:latin typeface="Cambria Math" panose="02040503050406030204" pitchFamily="18" charset="0"/>
                          </a:rPr>
                          <m:t>𝑋</m:t>
                        </m:r>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1</m:t>
                            </m:r>
                          </m:sub>
                        </m:sSub>
                        <m: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m:rPr>
                                <m:sty m:val="p"/>
                              </m:rPr>
                              <a:rPr lang="en-US" altLang="zh-CN" sz="2400" i="1">
                                <a:latin typeface="Cambria Math" panose="02040503050406030204" pitchFamily="18" charset="0"/>
                              </a:rPr>
                              <m:t>i</m:t>
                            </m:r>
                            <m:r>
                              <a:rPr lang="en-US" altLang="zh-CN" sz="2400" i="1">
                                <a:latin typeface="Cambria Math" panose="02040503050406030204" pitchFamily="18" charset="0"/>
                              </a:rPr>
                              <m:t>−1</m:t>
                            </m:r>
                          </m:sub>
                        </m:sSub>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m:rPr>
                                <m:sty m:val="p"/>
                              </m:rPr>
                              <a:rPr lang="en-US" altLang="zh-CN" sz="2400" i="1">
                                <a:latin typeface="Cambria Math" panose="02040503050406030204" pitchFamily="18" charset="0"/>
                              </a:rPr>
                              <m:t>i</m:t>
                            </m:r>
                            <m:r>
                              <a:rPr lang="en-US" altLang="zh-CN" sz="2400" i="1">
                                <a:latin typeface="Cambria Math" panose="02040503050406030204" pitchFamily="18" charset="0"/>
                              </a:rPr>
                              <m:t>+1</m:t>
                            </m:r>
                          </m:sub>
                        </m:sSub>
                        <m: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𝑛</m:t>
                            </m:r>
                          </m:sub>
                        </m:sSub>
                      </m:e>
                    </m:d>
                    <m:r>
                      <a:rPr lang="en-US" altLang="zh-CN" sz="2400" i="1">
                        <a:latin typeface="Cambria Math" panose="02040503050406030204" pitchFamily="18" charset="0"/>
                      </a:rPr>
                      <m:t>=</m:t>
                    </m:r>
                  </m:oMath>
                </a14:m>
                <a:r>
                  <a:rPr lang="en-US" altLang="zh-CN" sz="2400" dirty="0">
                    <a:latin typeface="微软雅黑" panose="020B0503020204020204" pitchFamily="34" charset="-122"/>
                    <a:ea typeface="微软雅黑" panose="020B0503020204020204" pitchFamily="34" charset="-122"/>
                  </a:rPr>
                  <a:t> </a:t>
                </a:r>
                <a14:m>
                  <m:oMath xmlns:m="http://schemas.openxmlformats.org/officeDocument/2006/math">
                    <m:r>
                      <a:rPr lang="en-US" altLang="zh-CN" sz="2400" i="1">
                        <a:latin typeface="Cambria Math" panose="02040503050406030204" pitchFamily="18" charset="0"/>
                      </a:rPr>
                      <m:t>𝑃</m:t>
                    </m:r>
                    <m:d>
                      <m:dPr>
                        <m:ctrlPr>
                          <a:rPr lang="en-US" altLang="zh-CN" sz="2400" i="1">
                            <a:latin typeface="Cambria Math" panose="02040503050406030204" pitchFamily="18" charset="0"/>
                          </a:rPr>
                        </m:ctrlPr>
                      </m:dPr>
                      <m:e>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𝑌</m:t>
                            </m:r>
                          </m:e>
                          <m:sub>
                            <m:r>
                              <m:rPr>
                                <m:sty m:val="p"/>
                              </m:rPr>
                              <a:rPr lang="en-US" altLang="zh-CN" sz="2400" i="1">
                                <a:solidFill>
                                  <a:srgbClr val="FF0000"/>
                                </a:solidFill>
                                <a:latin typeface="Cambria Math" panose="02040503050406030204" pitchFamily="18" charset="0"/>
                              </a:rPr>
                              <m:t>i</m:t>
                            </m:r>
                          </m:sub>
                        </m:sSub>
                      </m:e>
                      <m:e>
                        <m:r>
                          <a:rPr lang="en-US" altLang="zh-CN" sz="2400" i="1">
                            <a:latin typeface="Cambria Math" panose="02040503050406030204" pitchFamily="18" charset="0"/>
                          </a:rPr>
                          <m:t>𝑋</m:t>
                        </m:r>
                        <m:r>
                          <a:rPr lang="en-US" altLang="zh-CN" sz="2400" i="1">
                            <a:latin typeface="Cambria Math" panose="02040503050406030204" pitchFamily="18" charset="0"/>
                          </a:rPr>
                          <m:t>, </m:t>
                        </m:r>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𝑌</m:t>
                            </m:r>
                          </m:e>
                          <m:sub>
                            <m:r>
                              <m:rPr>
                                <m:sty m:val="p"/>
                              </m:rPr>
                              <a:rPr lang="en-US" altLang="zh-CN" sz="2400" i="1">
                                <a:solidFill>
                                  <a:srgbClr val="FF0000"/>
                                </a:solidFill>
                                <a:latin typeface="Cambria Math" panose="02040503050406030204" pitchFamily="18" charset="0"/>
                              </a:rPr>
                              <m:t>i</m:t>
                            </m:r>
                            <m:r>
                              <a:rPr lang="en-US" altLang="zh-CN" sz="2400" i="1">
                                <a:solidFill>
                                  <a:srgbClr val="FF0000"/>
                                </a:solidFill>
                                <a:latin typeface="Cambria Math" panose="02040503050406030204" pitchFamily="18" charset="0"/>
                              </a:rPr>
                              <m:t>−1</m:t>
                            </m:r>
                          </m:sub>
                        </m:sSub>
                        <m:r>
                          <a:rPr lang="en-US" altLang="zh-CN" sz="2400" i="1">
                            <a:solidFill>
                              <a:srgbClr val="FF0000"/>
                            </a:solidFill>
                            <a:latin typeface="Cambria Math" panose="02040503050406030204" pitchFamily="18" charset="0"/>
                          </a:rPr>
                          <m:t>,</m:t>
                        </m:r>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𝑌</m:t>
                            </m:r>
                          </m:e>
                          <m:sub>
                            <m:r>
                              <m:rPr>
                                <m:sty m:val="p"/>
                              </m:rPr>
                              <a:rPr lang="en-US" altLang="zh-CN" sz="2400" i="1">
                                <a:solidFill>
                                  <a:srgbClr val="FF0000"/>
                                </a:solidFill>
                                <a:latin typeface="Cambria Math" panose="02040503050406030204" pitchFamily="18" charset="0"/>
                              </a:rPr>
                              <m:t>i</m:t>
                            </m:r>
                            <m:r>
                              <a:rPr lang="en-US" altLang="zh-CN" sz="2400" i="1">
                                <a:solidFill>
                                  <a:srgbClr val="FF0000"/>
                                </a:solidFill>
                                <a:latin typeface="Cambria Math" panose="02040503050406030204" pitchFamily="18" charset="0"/>
                              </a:rPr>
                              <m:t>+1</m:t>
                            </m:r>
                          </m:sub>
                        </m:sSub>
                        <m:r>
                          <a:rPr lang="en-US" altLang="zh-CN" sz="2400" i="1">
                            <a:solidFill>
                              <a:srgbClr val="FF0000"/>
                            </a:solidFill>
                            <a:latin typeface="Cambria Math" panose="02040503050406030204" pitchFamily="18" charset="0"/>
                            <a:ea typeface="Cambria Math" panose="02040503050406030204" pitchFamily="18" charset="0"/>
                          </a:rPr>
                          <m:t> </m:t>
                        </m:r>
                      </m:e>
                    </m:d>
                  </m:oMath>
                </a14:m>
                <a:endParaRPr lang="zh-CN" altLang="en-US" sz="2400" dirty="0"/>
              </a:p>
            </p:txBody>
          </p:sp>
        </mc:Choice>
        <mc:Fallback>
          <p:sp>
            <p:nvSpPr>
              <p:cNvPr id="7" name="矩形 6"/>
              <p:cNvSpPr>
                <a:spLocks noRot="1" noChangeAspect="1" noMove="1" noResize="1" noEditPoints="1" noAdjustHandles="1" noChangeArrowheads="1" noChangeShapeType="1" noTextEdit="1"/>
              </p:cNvSpPr>
              <p:nvPr/>
            </p:nvSpPr>
            <p:spPr>
              <a:xfrm>
                <a:off x="1236643" y="1454352"/>
                <a:ext cx="6670713" cy="461665"/>
              </a:xfrm>
              <a:prstGeom prst="rect">
                <a:avLst/>
              </a:prstGeom>
              <a:blipFill rotWithShape="1">
                <a:blip r:embed="rId2"/>
                <a:stretch>
                  <a:fillRect l="-274" b="-2667"/>
                </a:stretch>
              </a:blipFill>
            </p:spPr>
            <p:txBody>
              <a:bodyPr/>
              <a:lstStyle/>
              <a:p>
                <a:r>
                  <a:rPr lang="zh-CN" altLang="en-US">
                    <a:noFill/>
                  </a:rPr>
                  <a:t> </a:t>
                </a:r>
                <a:endParaRPr lang="zh-CN" altLang="en-US">
                  <a:noFill/>
                </a:endParaRPr>
              </a:p>
            </p:txBody>
          </p:sp>
        </mc:Fallback>
      </mc:AlternateContent>
      <p:grpSp>
        <p:nvGrpSpPr>
          <p:cNvPr id="22" name="组合 21"/>
          <p:cNvGrpSpPr/>
          <p:nvPr/>
        </p:nvGrpSpPr>
        <p:grpSpPr>
          <a:xfrm>
            <a:off x="383423" y="159886"/>
            <a:ext cx="6312593" cy="535797"/>
            <a:chOff x="636" y="201"/>
            <a:chExt cx="12194" cy="1011"/>
          </a:xfrm>
        </p:grpSpPr>
        <p:sp>
          <p:nvSpPr>
            <p:cNvPr id="24" name="TextBox 2"/>
            <p:cNvSpPr txBox="1"/>
            <p:nvPr/>
          </p:nvSpPr>
          <p:spPr>
            <a:xfrm>
              <a:off x="2106" y="201"/>
              <a:ext cx="10724" cy="987"/>
            </a:xfrm>
            <a:prstGeom prst="rect">
              <a:avLst/>
            </a:prstGeom>
            <a:noFill/>
          </p:spPr>
          <p:txBody>
            <a:bodyPr wrap="square" rtlCol="0">
              <a:spAutoFit/>
            </a:bodyPr>
            <a:lstStyle/>
            <a:p>
              <a:r>
                <a:rPr lang="zh-CN" altLang="en-US" sz="2800" b="1" dirty="0">
                  <a:solidFill>
                    <a:srgbClr val="0070C0"/>
                  </a:solidFill>
                  <a:sym typeface="+mn-lt"/>
                </a:rPr>
                <a:t>线性链条件随机场</a:t>
              </a:r>
              <a:endParaRPr lang="zh-CN" altLang="en-US" sz="2800" b="1" dirty="0">
                <a:sym typeface="+mn-lt"/>
              </a:endParaRPr>
            </a:p>
          </p:txBody>
        </p:sp>
        <p:sp>
          <p:nvSpPr>
            <p:cNvPr id="25" name="矩形 24"/>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4.6</a:t>
              </a:r>
              <a:endParaRPr lang="en-US" altLang="zh-CN" sz="2400" b="1" dirty="0"/>
            </a:p>
          </p:txBody>
        </p:sp>
      </p:grpSp>
      <mc:AlternateContent xmlns:mc="http://schemas.openxmlformats.org/markup-compatibility/2006">
        <mc:Choice xmlns:a14="http://schemas.microsoft.com/office/drawing/2010/main" Requires="a14">
          <p:sp>
            <p:nvSpPr>
              <p:cNvPr id="3" name="矩形 2">
                <a:extLst/>
              </p:cNvPr>
              <p:cNvSpPr/>
              <p:nvPr/>
            </p:nvSpPr>
            <p:spPr>
              <a:xfrm>
                <a:off x="1144413" y="970667"/>
                <a:ext cx="4279441" cy="464871"/>
              </a:xfrm>
              <a:prstGeom prst="rect">
                <a:avLst/>
              </a:prstGeom>
            </p:spPr>
            <p:txBody>
              <a:bodyPr wrap="none">
                <a:spAutoFit/>
              </a:bodyPr>
              <a:lstStyle/>
              <a:p>
                <a:pPr marL="342900" indent="-342900">
                  <a:buFont typeface="Arial" panose="020B0604020202020204" pitchFamily="34" charset="0"/>
                  <a:buChar char="•"/>
                </a:pPr>
                <a14:m>
                  <m:oMath xmlns:m="http://schemas.openxmlformats.org/officeDocument/2006/math">
                    <m:sSub>
                      <m:sSubPr>
                        <m:ctrlPr>
                          <a:rPr lang="en-US" altLang="zh-CN" sz="2400" i="1" smtClean="0">
                            <a:solidFill>
                              <a:srgbClr val="FF0000"/>
                            </a:solidFill>
                            <a:latin typeface="Cambria Math" panose="02040503050406030204" pitchFamily="18" charset="0"/>
                          </a:rPr>
                        </m:ctrlPr>
                      </m:sSubPr>
                      <m:e>
                        <m:r>
                          <a:rPr lang="en-US" altLang="zh-CN" sz="2400">
                            <a:solidFill>
                              <a:srgbClr val="FF0000"/>
                            </a:solidFill>
                            <a:latin typeface="Cambria Math" panose="02040503050406030204" pitchFamily="18" charset="0"/>
                          </a:rPr>
                          <m:t>𝑌</m:t>
                        </m:r>
                      </m:e>
                      <m:sub>
                        <m:r>
                          <m:rPr>
                            <m:sty m:val="p"/>
                          </m:rPr>
                          <a:rPr lang="en-US" altLang="zh-CN" sz="2400">
                            <a:solidFill>
                              <a:srgbClr val="FF0000"/>
                            </a:solidFill>
                            <a:latin typeface="Cambria Math" panose="02040503050406030204" pitchFamily="18" charset="0"/>
                          </a:rPr>
                          <m:t>i</m:t>
                        </m:r>
                      </m:sub>
                    </m:sSub>
                    <m:r>
                      <m:rPr>
                        <m:nor/>
                      </m:rPr>
                      <a:rPr lang="zh-CN" altLang="en-US" sz="2400" dirty="0">
                        <a:latin typeface="微软雅黑" panose="020B0503020204020204" pitchFamily="34" charset="-122"/>
                      </a:rPr>
                      <m:t>的概率只与</m:t>
                    </m:r>
                    <m:sSub>
                      <m:sSubPr>
                        <m:ctrlPr>
                          <a:rPr lang="en-US" altLang="zh-CN" sz="2400" i="1" smtClean="0">
                            <a:solidFill>
                              <a:srgbClr val="FF0000"/>
                            </a:solidFill>
                            <a:latin typeface="Cambria Math" panose="02040503050406030204" pitchFamily="18" charset="0"/>
                          </a:rPr>
                        </m:ctrlPr>
                      </m:sSubPr>
                      <m:e>
                        <m:r>
                          <a:rPr lang="en-US" altLang="zh-CN" sz="2400">
                            <a:solidFill>
                              <a:srgbClr val="FF0000"/>
                            </a:solidFill>
                            <a:latin typeface="Cambria Math" panose="02040503050406030204" pitchFamily="18" charset="0"/>
                          </a:rPr>
                          <m:t>𝑌</m:t>
                        </m:r>
                      </m:e>
                      <m:sub>
                        <m:r>
                          <m:rPr>
                            <m:sty m:val="p"/>
                          </m:rPr>
                          <a:rPr lang="en-US" altLang="zh-CN" sz="2400">
                            <a:solidFill>
                              <a:srgbClr val="FF0000"/>
                            </a:solidFill>
                            <a:latin typeface="Cambria Math" panose="02040503050406030204" pitchFamily="18" charset="0"/>
                          </a:rPr>
                          <m:t>i</m:t>
                        </m:r>
                        <m:r>
                          <a:rPr lang="en-US" altLang="zh-CN" sz="2400">
                            <a:solidFill>
                              <a:srgbClr val="FF0000"/>
                            </a:solidFill>
                            <a:latin typeface="Cambria Math" panose="02040503050406030204" pitchFamily="18" charset="0"/>
                          </a:rPr>
                          <m:t>−1</m:t>
                        </m:r>
                      </m:sub>
                    </m:sSub>
                    <m:r>
                      <a:rPr lang="en-US" altLang="zh-CN" sz="2400">
                        <a:latin typeface="Cambria Math" panose="02040503050406030204" pitchFamily="18" charset="0"/>
                      </a:rPr>
                      <m:t> </m:t>
                    </m:r>
                    <m:r>
                      <a:rPr lang="zh-CN" altLang="en-US" sz="2400">
                        <a:latin typeface="Cambria Math" panose="02040503050406030204" pitchFamily="18" charset="0"/>
                      </a:rPr>
                      <m:t>和</m:t>
                    </m:r>
                    <m:sSub>
                      <m:sSubPr>
                        <m:ctrlPr>
                          <a:rPr lang="en-US" altLang="zh-CN" sz="2400" i="1" smtClean="0">
                            <a:solidFill>
                              <a:srgbClr val="FF0000"/>
                            </a:solidFill>
                            <a:latin typeface="Cambria Math" panose="02040503050406030204" pitchFamily="18" charset="0"/>
                          </a:rPr>
                        </m:ctrlPr>
                      </m:sSubPr>
                      <m:e>
                        <m:r>
                          <a:rPr lang="en-US" altLang="zh-CN" sz="2400">
                            <a:solidFill>
                              <a:srgbClr val="FF0000"/>
                            </a:solidFill>
                            <a:latin typeface="Cambria Math" panose="02040503050406030204" pitchFamily="18" charset="0"/>
                          </a:rPr>
                          <m:t>𝑌</m:t>
                        </m:r>
                      </m:e>
                      <m:sub>
                        <m:r>
                          <m:rPr>
                            <m:sty m:val="p"/>
                          </m:rPr>
                          <a:rPr lang="en-US" altLang="zh-CN" sz="2400">
                            <a:solidFill>
                              <a:srgbClr val="FF0000"/>
                            </a:solidFill>
                            <a:latin typeface="Cambria Math" panose="02040503050406030204" pitchFamily="18" charset="0"/>
                          </a:rPr>
                          <m:t>i</m:t>
                        </m:r>
                        <m:r>
                          <a:rPr lang="en-US" altLang="zh-CN" sz="2400">
                            <a:solidFill>
                              <a:srgbClr val="FF0000"/>
                            </a:solidFill>
                            <a:latin typeface="Cambria Math" panose="02040503050406030204" pitchFamily="18" charset="0"/>
                          </a:rPr>
                          <m:t>+1</m:t>
                        </m:r>
                      </m:sub>
                    </m:sSub>
                    <m:r>
                      <m:rPr>
                        <m:nor/>
                      </m:rPr>
                      <a:rPr lang="zh-CN" altLang="en-US" sz="2400" dirty="0">
                        <a:latin typeface="微软雅黑" panose="020B0503020204020204" pitchFamily="34" charset="-122"/>
                      </a:rPr>
                      <m:t>有关</m:t>
                    </m:r>
                  </m:oMath>
                </a14:m>
                <a:endParaRPr lang="zh-CN" altLang="en-US" sz="2400" dirty="0">
                  <a:latin typeface="微软雅黑" panose="020B0503020204020204" pitchFamily="34" charset="-122"/>
                </a:endParaRPr>
              </a:p>
            </p:txBody>
          </p:sp>
        </mc:Choice>
        <mc:Fallback>
          <p:sp>
            <p:nvSpPr>
              <p:cNvPr id="3" name="矩形 2"/>
              <p:cNvSpPr>
                <a:spLocks noRot="1" noChangeAspect="1" noMove="1" noResize="1" noEditPoints="1" noAdjustHandles="1" noChangeArrowheads="1" noChangeShapeType="1" noTextEdit="1"/>
              </p:cNvSpPr>
              <p:nvPr/>
            </p:nvSpPr>
            <p:spPr>
              <a:xfrm>
                <a:off x="1144413" y="970667"/>
                <a:ext cx="4279441" cy="464871"/>
              </a:xfrm>
              <a:prstGeom prst="rect">
                <a:avLst/>
              </a:prstGeom>
              <a:blipFill rotWithShape="1">
                <a:blip r:embed="rId3"/>
                <a:stretch>
                  <a:fillRect l="-1994" t="-3947" r="-570" b="-26316"/>
                </a:stretch>
              </a:blipFill>
            </p:spPr>
            <p:txBody>
              <a:bodyPr/>
              <a:lstStyle/>
              <a:p>
                <a:r>
                  <a:rPr lang="zh-CN" altLang="en-US">
                    <a:noFill/>
                  </a:rPr>
                  <a:t> </a:t>
                </a:r>
                <a:endParaRPr lang="zh-CN" altLang="en-US">
                  <a:noFill/>
                </a:endParaRPr>
              </a:p>
            </p:txBody>
          </p:sp>
        </mc:Fallback>
      </mc:AlternateContent>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srcRect l="3281"/>
          <a:stretch>
            <a:fillRect/>
          </a:stretch>
        </p:blipFill>
        <p:spPr>
          <a:xfrm>
            <a:off x="1191416" y="671185"/>
            <a:ext cx="6859129" cy="1109235"/>
          </a:xfrm>
          <a:prstGeom prst="rect">
            <a:avLst/>
          </a:prstGeom>
        </p:spPr>
      </p:pic>
      <p:pic>
        <p:nvPicPr>
          <p:cNvPr id="11" name="图片 10"/>
          <p:cNvPicPr>
            <a:picLocks noChangeAspect="1"/>
          </p:cNvPicPr>
          <p:nvPr/>
        </p:nvPicPr>
        <p:blipFill>
          <a:blip r:embed="rId2"/>
          <a:stretch>
            <a:fillRect/>
          </a:stretch>
        </p:blipFill>
        <p:spPr>
          <a:xfrm>
            <a:off x="1117340" y="1823937"/>
            <a:ext cx="6933205" cy="1043128"/>
          </a:xfrm>
          <a:prstGeom prst="rect">
            <a:avLst/>
          </a:prstGeom>
        </p:spPr>
      </p:pic>
      <p:cxnSp>
        <p:nvCxnSpPr>
          <p:cNvPr id="3" name="直接连接符 2"/>
          <p:cNvCxnSpPr/>
          <p:nvPr/>
        </p:nvCxnSpPr>
        <p:spPr>
          <a:xfrm>
            <a:off x="4609737" y="1421876"/>
            <a:ext cx="1543792"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cxnSp>
        <p:nvCxnSpPr>
          <p:cNvPr id="10" name="直接连接符 9"/>
          <p:cNvCxnSpPr/>
          <p:nvPr/>
        </p:nvCxnSpPr>
        <p:spPr>
          <a:xfrm>
            <a:off x="4288048" y="2480099"/>
            <a:ext cx="1543792"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cxnSp>
        <p:nvCxnSpPr>
          <p:cNvPr id="13" name="直接连接符 12"/>
          <p:cNvCxnSpPr/>
          <p:nvPr/>
        </p:nvCxnSpPr>
        <p:spPr>
          <a:xfrm>
            <a:off x="7058071" y="1421876"/>
            <a:ext cx="821377" cy="0"/>
          </a:xfrm>
          <a:prstGeom prst="line">
            <a:avLst/>
          </a:prstGeom>
          <a:ln>
            <a:solidFill>
              <a:schemeClr val="accent1">
                <a:lumMod val="60000"/>
                <a:lumOff val="40000"/>
              </a:schemeClr>
            </a:solidFill>
          </a:ln>
        </p:spPr>
        <p:style>
          <a:lnRef idx="3">
            <a:schemeClr val="dk1"/>
          </a:lnRef>
          <a:fillRef idx="0">
            <a:schemeClr val="dk1"/>
          </a:fillRef>
          <a:effectRef idx="2">
            <a:schemeClr val="dk1"/>
          </a:effectRef>
          <a:fontRef idx="minor">
            <a:schemeClr val="tx1"/>
          </a:fontRef>
        </p:style>
      </p:cxnSp>
      <p:cxnSp>
        <p:nvCxnSpPr>
          <p:cNvPr id="14" name="直接连接符 13"/>
          <p:cNvCxnSpPr/>
          <p:nvPr/>
        </p:nvCxnSpPr>
        <p:spPr>
          <a:xfrm>
            <a:off x="6776165" y="2480099"/>
            <a:ext cx="821377" cy="0"/>
          </a:xfrm>
          <a:prstGeom prst="line">
            <a:avLst/>
          </a:prstGeom>
          <a:ln>
            <a:solidFill>
              <a:schemeClr val="accent1">
                <a:lumMod val="60000"/>
                <a:lumOff val="40000"/>
              </a:schemeClr>
            </a:solidFill>
          </a:ln>
        </p:spPr>
        <p:style>
          <a:lnRef idx="3">
            <a:schemeClr val="dk1"/>
          </a:lnRef>
          <a:fillRef idx="0">
            <a:schemeClr val="dk1"/>
          </a:fillRef>
          <a:effectRef idx="2">
            <a:schemeClr val="dk1"/>
          </a:effectRef>
          <a:fontRef idx="minor">
            <a:schemeClr val="tx1"/>
          </a:fontRef>
        </p:style>
      </p:cxnSp>
      <p:sp>
        <p:nvSpPr>
          <p:cNvPr id="8" name="AutoShape 2" descr="preview"/>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9" name="图片 18"/>
          <p:cNvPicPr>
            <a:picLocks noChangeAspect="1"/>
          </p:cNvPicPr>
          <p:nvPr/>
        </p:nvPicPr>
        <p:blipFill>
          <a:blip r:embed="rId3"/>
          <a:stretch>
            <a:fillRect/>
          </a:stretch>
        </p:blipFill>
        <p:spPr>
          <a:xfrm>
            <a:off x="625723" y="2810915"/>
            <a:ext cx="5982474" cy="2925822"/>
          </a:xfrm>
          <a:prstGeom prst="rect">
            <a:avLst/>
          </a:prstGeom>
        </p:spPr>
      </p:pic>
      <p:sp>
        <p:nvSpPr>
          <p:cNvPr id="21" name="文本框 20"/>
          <p:cNvSpPr txBox="1"/>
          <p:nvPr/>
        </p:nvSpPr>
        <p:spPr>
          <a:xfrm>
            <a:off x="2607873" y="5794192"/>
            <a:ext cx="2459328" cy="307777"/>
          </a:xfrm>
          <a:prstGeom prst="rect">
            <a:avLst/>
          </a:prstGeom>
          <a:noFill/>
        </p:spPr>
        <p:txBody>
          <a:bodyPr wrap="none" rtlCol="0">
            <a:spAutoFit/>
          </a:bodyPr>
          <a:lstStyle/>
          <a:p>
            <a:r>
              <a:rPr lang="zh-CN" altLang="en-US" sz="1400" dirty="0"/>
              <a:t>线性链条件随机场</a:t>
            </a:r>
            <a:r>
              <a:rPr lang="en-US" altLang="zh-CN" sz="1400" dirty="0"/>
              <a:t>CRF</a:t>
            </a:r>
            <a:r>
              <a:rPr lang="zh-CN" altLang="en-US" sz="1400" dirty="0"/>
              <a:t>图结构</a:t>
            </a:r>
            <a:endParaRPr lang="zh-CN" altLang="en-US" sz="1400" dirty="0"/>
          </a:p>
        </p:txBody>
      </p:sp>
      <p:pic>
        <p:nvPicPr>
          <p:cNvPr id="23" name="图片 22"/>
          <p:cNvPicPr>
            <a:picLocks noChangeAspect="1"/>
          </p:cNvPicPr>
          <p:nvPr/>
        </p:nvPicPr>
        <p:blipFill rotWithShape="1">
          <a:blip r:embed="rId4">
            <a:extLst>
              <a:ext uri="{28A0092B-C50C-407E-A947-70E740481C1C}">
                <a14:useLocalDpi xmlns:a14="http://schemas.microsoft.com/office/drawing/2010/main" val="0"/>
              </a:ext>
            </a:extLst>
          </a:blip>
          <a:srcRect l="14264" t="75809" r="69288" b="7659"/>
          <a:stretch>
            <a:fillRect/>
          </a:stretch>
        </p:blipFill>
        <p:spPr>
          <a:xfrm>
            <a:off x="6376344" y="3738879"/>
            <a:ext cx="2605656" cy="1473201"/>
          </a:xfrm>
          <a:prstGeom prst="rect">
            <a:avLst/>
          </a:prstGeom>
        </p:spPr>
      </p:pic>
      <p:grpSp>
        <p:nvGrpSpPr>
          <p:cNvPr id="15" name="组合 14"/>
          <p:cNvGrpSpPr/>
          <p:nvPr/>
        </p:nvGrpSpPr>
        <p:grpSpPr>
          <a:xfrm>
            <a:off x="382905" y="159886"/>
            <a:ext cx="6313111" cy="566535"/>
            <a:chOff x="635" y="201"/>
            <a:chExt cx="12195" cy="1069"/>
          </a:xfrm>
        </p:grpSpPr>
        <p:sp>
          <p:nvSpPr>
            <p:cNvPr id="16" name="矩形 15"/>
            <p:cNvSpPr/>
            <p:nvPr/>
          </p:nvSpPr>
          <p:spPr>
            <a:xfrm>
              <a:off x="635" y="1153"/>
              <a:ext cx="11556" cy="117"/>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17" name="TextBox 2"/>
            <p:cNvSpPr txBox="1"/>
            <p:nvPr/>
          </p:nvSpPr>
          <p:spPr>
            <a:xfrm>
              <a:off x="2106" y="201"/>
              <a:ext cx="10724" cy="987"/>
            </a:xfrm>
            <a:prstGeom prst="rect">
              <a:avLst/>
            </a:prstGeom>
            <a:noFill/>
          </p:spPr>
          <p:txBody>
            <a:bodyPr wrap="square" rtlCol="0">
              <a:spAutoFit/>
            </a:bodyPr>
            <a:lstStyle/>
            <a:p>
              <a:r>
                <a:rPr lang="zh-CN" altLang="en-US" sz="2800" b="1" dirty="0">
                  <a:solidFill>
                    <a:srgbClr val="0070C0"/>
                  </a:solidFill>
                  <a:sym typeface="+mn-lt"/>
                </a:rPr>
                <a:t>线性链条件随机场的参数化形式</a:t>
              </a:r>
              <a:endParaRPr lang="zh-CN" altLang="en-US" sz="2800" b="1" dirty="0">
                <a:sym typeface="+mn-lt"/>
              </a:endParaRPr>
            </a:p>
          </p:txBody>
        </p:sp>
        <p:sp>
          <p:nvSpPr>
            <p:cNvPr id="18" name="矩形 17"/>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4.6</a:t>
              </a:r>
              <a:endParaRPr lang="en-US" altLang="zh-CN" sz="2400" b="1" dirty="0"/>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文本框 11">
                <a:extLst/>
              </p:cNvPr>
              <p:cNvSpPr txBox="1"/>
              <p:nvPr/>
            </p:nvSpPr>
            <p:spPr>
              <a:xfrm>
                <a:off x="708267" y="4101214"/>
                <a:ext cx="8334494" cy="113447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2400" dirty="0">
                    <a:solidFill>
                      <a:schemeClr val="accent2">
                        <a:lumMod val="75000"/>
                      </a:schemeClr>
                    </a:solidFill>
                    <a:latin typeface="微软雅黑" panose="020B0503020204020204" pitchFamily="34" charset="-122"/>
                    <a:ea typeface="微软雅黑" panose="020B0503020204020204" pitchFamily="34" charset="-122"/>
                  </a:rPr>
                  <a:t>转移</a:t>
                </a:r>
                <a14:m>
                  <m:oMath xmlns:m="http://schemas.openxmlformats.org/officeDocument/2006/math">
                    <m:r>
                      <a:rPr lang="zh-CN" altLang="en-US" sz="2400" i="1" dirty="0">
                        <a:solidFill>
                          <a:schemeClr val="accent2">
                            <a:lumMod val="75000"/>
                          </a:schemeClr>
                        </a:solidFill>
                        <a:latin typeface="Cambria Math" panose="02040503050406030204" pitchFamily="18" charset="0"/>
                        <a:ea typeface="微软雅黑" panose="020B0503020204020204" pitchFamily="34" charset="-122"/>
                      </a:rPr>
                      <m:t>特征函数</m:t>
                    </m:r>
                    <m:sSub>
                      <m:sSubPr>
                        <m:ctrlPr>
                          <a:rPr lang="en-US" altLang="zh-CN" sz="2400" i="1" dirty="0">
                            <a:solidFill>
                              <a:schemeClr val="accent2">
                                <a:lumMod val="75000"/>
                              </a:schemeClr>
                            </a:solidFill>
                            <a:latin typeface="Cambria Math" panose="02040503050406030204" pitchFamily="18" charset="0"/>
                            <a:ea typeface="微软雅黑" panose="020B0503020204020204" pitchFamily="34" charset="-122"/>
                          </a:rPr>
                        </m:ctrlPr>
                      </m:sSubPr>
                      <m:e>
                        <m:r>
                          <a:rPr lang="en-US" altLang="zh-CN" sz="2400" i="1" dirty="0">
                            <a:solidFill>
                              <a:schemeClr val="accent2">
                                <a:lumMod val="75000"/>
                              </a:schemeClr>
                            </a:solidFill>
                            <a:latin typeface="Cambria Math" panose="02040503050406030204" pitchFamily="18" charset="0"/>
                            <a:ea typeface="微软雅黑" panose="020B0503020204020204" pitchFamily="34" charset="-122"/>
                          </a:rPr>
                          <m:t>𝑡</m:t>
                        </m:r>
                      </m:e>
                      <m:sub>
                        <m:r>
                          <a:rPr lang="en-US" altLang="zh-CN" sz="2400" i="1" dirty="0">
                            <a:solidFill>
                              <a:schemeClr val="accent2">
                                <a:lumMod val="75000"/>
                              </a:schemeClr>
                            </a:solidFill>
                            <a:latin typeface="Cambria Math" panose="02040503050406030204" pitchFamily="18" charset="0"/>
                            <a:ea typeface="微软雅黑" panose="020B0503020204020204" pitchFamily="34" charset="-122"/>
                          </a:rPr>
                          <m:t>𝑘</m:t>
                        </m:r>
                      </m:sub>
                    </m:sSub>
                  </m:oMath>
                </a14:m>
                <a:r>
                  <a:rPr lang="en-US" altLang="zh-CN" sz="2400" dirty="0">
                    <a:solidFill>
                      <a:schemeClr val="accent2">
                        <a:lumMod val="75000"/>
                      </a:schemeClr>
                    </a:solidFill>
                    <a:latin typeface="微软雅黑" panose="020B0503020204020204" pitchFamily="34" charset="-122"/>
                    <a:ea typeface="微软雅黑" panose="020B0503020204020204" pitchFamily="34" charset="-122"/>
                  </a:rPr>
                  <a:t> -&gt;</a:t>
                </a:r>
                <a:r>
                  <a:rPr lang="zh-CN" altLang="en-US" sz="2400" dirty="0">
                    <a:solidFill>
                      <a:schemeClr val="accent2">
                        <a:lumMod val="75000"/>
                      </a:schemeClr>
                    </a:solidFill>
                    <a:latin typeface="微软雅黑" panose="020B0503020204020204" pitchFamily="34" charset="-122"/>
                    <a:ea typeface="微软雅黑" panose="020B0503020204020204" pitchFamily="34" charset="-122"/>
                  </a:rPr>
                  <a:t>相邻标记变量之间的关系</a:t>
                </a:r>
                <a14:m>
                  <m:oMath xmlns:m="http://schemas.openxmlformats.org/officeDocument/2006/math">
                    <m:d>
                      <m:dPr>
                        <m:begChr m:val="{"/>
                        <m:endChr m:val="}"/>
                        <m:ctrlPr>
                          <a:rPr lang="en-US" altLang="zh-CN" sz="2400" i="1" dirty="0">
                            <a:solidFill>
                              <a:schemeClr val="accent2">
                                <a:lumMod val="75000"/>
                              </a:schemeClr>
                            </a:solidFill>
                            <a:latin typeface="Cambria Math" panose="02040503050406030204" pitchFamily="18" charset="0"/>
                          </a:rPr>
                        </m:ctrlPr>
                      </m:dPr>
                      <m:e>
                        <m:sSub>
                          <m:sSubPr>
                            <m:ctrlPr>
                              <a:rPr lang="en-US" altLang="zh-CN" sz="2400" i="1" dirty="0">
                                <a:solidFill>
                                  <a:schemeClr val="accent2">
                                    <a:lumMod val="75000"/>
                                  </a:schemeClr>
                                </a:solidFill>
                                <a:latin typeface="Cambria Math" panose="02040503050406030204" pitchFamily="18" charset="0"/>
                              </a:rPr>
                            </m:ctrlPr>
                          </m:sSubPr>
                          <m:e>
                            <m:r>
                              <m:rPr>
                                <m:sty m:val="p"/>
                              </m:rPr>
                              <a:rPr lang="en-US" altLang="zh-CN" sz="2400" i="1" dirty="0">
                                <a:solidFill>
                                  <a:schemeClr val="accent2">
                                    <a:lumMod val="75000"/>
                                  </a:schemeClr>
                                </a:solidFill>
                                <a:latin typeface="Cambria Math" panose="02040503050406030204" pitchFamily="18" charset="0"/>
                              </a:rPr>
                              <m:t>y</m:t>
                            </m:r>
                          </m:e>
                          <m:sub>
                            <m:r>
                              <m:rPr>
                                <m:sty m:val="p"/>
                              </m:rPr>
                              <a:rPr lang="en-US" altLang="zh-CN" sz="2400" i="1" dirty="0">
                                <a:solidFill>
                                  <a:schemeClr val="accent2">
                                    <a:lumMod val="75000"/>
                                  </a:schemeClr>
                                </a:solidFill>
                                <a:latin typeface="Cambria Math" panose="02040503050406030204" pitchFamily="18" charset="0"/>
                              </a:rPr>
                              <m:t>i</m:t>
                            </m:r>
                            <m:r>
                              <a:rPr lang="en-US" altLang="zh-CN" sz="2400" i="1" dirty="0">
                                <a:solidFill>
                                  <a:schemeClr val="accent2">
                                    <a:lumMod val="75000"/>
                                  </a:schemeClr>
                                </a:solidFill>
                                <a:latin typeface="Cambria Math" panose="02040503050406030204" pitchFamily="18" charset="0"/>
                              </a:rPr>
                              <m:t>−1</m:t>
                            </m:r>
                          </m:sub>
                        </m:sSub>
                        <m:r>
                          <a:rPr lang="zh-CN" altLang="en-US" sz="2400" i="1" dirty="0">
                            <a:solidFill>
                              <a:schemeClr val="accent2">
                                <a:lumMod val="75000"/>
                              </a:schemeClr>
                            </a:solidFill>
                            <a:latin typeface="Cambria Math" panose="02040503050406030204" pitchFamily="18" charset="0"/>
                          </a:rPr>
                          <m:t>，</m:t>
                        </m:r>
                        <m:sSub>
                          <m:sSubPr>
                            <m:ctrlPr>
                              <a:rPr lang="en-US" altLang="zh-CN" sz="2400" i="1" dirty="0">
                                <a:solidFill>
                                  <a:schemeClr val="accent2">
                                    <a:lumMod val="75000"/>
                                  </a:schemeClr>
                                </a:solidFill>
                                <a:latin typeface="Cambria Math" panose="02040503050406030204" pitchFamily="18" charset="0"/>
                              </a:rPr>
                            </m:ctrlPr>
                          </m:sSubPr>
                          <m:e>
                            <m:r>
                              <m:rPr>
                                <m:sty m:val="p"/>
                              </m:rPr>
                              <a:rPr lang="en-US" altLang="zh-CN" sz="2400" i="1" dirty="0">
                                <a:solidFill>
                                  <a:schemeClr val="accent2">
                                    <a:lumMod val="75000"/>
                                  </a:schemeClr>
                                </a:solidFill>
                                <a:latin typeface="Cambria Math" panose="02040503050406030204" pitchFamily="18" charset="0"/>
                              </a:rPr>
                              <m:t>y</m:t>
                            </m:r>
                          </m:e>
                          <m:sub>
                            <m:r>
                              <m:rPr>
                                <m:sty m:val="p"/>
                              </m:rPr>
                              <a:rPr lang="en-US" altLang="zh-CN" sz="2400" i="1" dirty="0">
                                <a:solidFill>
                                  <a:schemeClr val="accent2">
                                    <a:lumMod val="75000"/>
                                  </a:schemeClr>
                                </a:solidFill>
                                <a:latin typeface="Cambria Math" panose="02040503050406030204" pitchFamily="18" charset="0"/>
                              </a:rPr>
                              <m:t>i</m:t>
                            </m:r>
                          </m:sub>
                        </m:sSub>
                      </m:e>
                    </m:d>
                  </m:oMath>
                </a14:m>
                <a:endParaRPr lang="en-US" altLang="zh-CN" sz="2400" dirty="0">
                  <a:solidFill>
                    <a:schemeClr val="accent2">
                      <a:lumMod val="75000"/>
                    </a:schemeClr>
                  </a:solidFill>
                  <a:latin typeface="微软雅黑" panose="020B0503020204020204" pitchFamily="34" charset="-122"/>
                </a:endParaRPr>
              </a:p>
              <a:p>
                <a:pPr marL="342900" indent="-342900">
                  <a:lnSpc>
                    <a:spcPct val="150000"/>
                  </a:lnSpc>
                  <a:buFont typeface="Arial" panose="020B0604020202020204" pitchFamily="34" charset="0"/>
                  <a:buChar char="•"/>
                </a:pPr>
                <a14:m>
                  <m:oMath xmlns:m="http://schemas.openxmlformats.org/officeDocument/2006/math">
                    <m:r>
                      <a:rPr lang="zh-CN" altLang="en-US" sz="2400" i="1" dirty="0">
                        <a:solidFill>
                          <a:schemeClr val="accent1">
                            <a:lumMod val="75000"/>
                          </a:schemeClr>
                        </a:solidFill>
                        <a:latin typeface="Cambria Math" panose="02040503050406030204" pitchFamily="18" charset="0"/>
                      </a:rPr>
                      <m:t>状态特征函数</m:t>
                    </m:r>
                    <m:sSub>
                      <m:sSubPr>
                        <m:ctrlPr>
                          <a:rPr lang="en-US" altLang="zh-CN" sz="2400" i="1" dirty="0">
                            <a:solidFill>
                              <a:schemeClr val="accent1">
                                <a:lumMod val="75000"/>
                              </a:schemeClr>
                            </a:solidFill>
                            <a:latin typeface="Cambria Math" panose="02040503050406030204" pitchFamily="18" charset="0"/>
                          </a:rPr>
                        </m:ctrlPr>
                      </m:sSubPr>
                      <m:e>
                        <m:r>
                          <a:rPr lang="en-US" altLang="zh-CN" sz="2400" i="1" dirty="0">
                            <a:solidFill>
                              <a:schemeClr val="accent1">
                                <a:lumMod val="75000"/>
                              </a:schemeClr>
                            </a:solidFill>
                            <a:latin typeface="Cambria Math" panose="02040503050406030204" pitchFamily="18" charset="0"/>
                          </a:rPr>
                          <m:t>𝑠</m:t>
                        </m:r>
                      </m:e>
                      <m:sub>
                        <m:r>
                          <a:rPr lang="en-US" altLang="zh-CN" sz="2400" i="1" dirty="0">
                            <a:solidFill>
                              <a:schemeClr val="accent1">
                                <a:lumMod val="75000"/>
                              </a:schemeClr>
                            </a:solidFill>
                            <a:latin typeface="Cambria Math" panose="02040503050406030204" pitchFamily="18" charset="0"/>
                          </a:rPr>
                          <m:t>𝑙</m:t>
                        </m:r>
                      </m:sub>
                    </m:sSub>
                  </m:oMath>
                </a14:m>
                <a:r>
                  <a:rPr lang="en-US" altLang="zh-CN" sz="2400" dirty="0">
                    <a:solidFill>
                      <a:schemeClr val="accent1">
                        <a:lumMod val="75000"/>
                      </a:schemeClr>
                    </a:solidFill>
                    <a:latin typeface="微软雅黑" panose="020B0503020204020204" pitchFamily="34" charset="-122"/>
                  </a:rPr>
                  <a:t>-&gt;</a:t>
                </a:r>
                <a:r>
                  <a:rPr lang="zh-CN" altLang="en-US" sz="2400" dirty="0">
                    <a:solidFill>
                      <a:schemeClr val="accent1">
                        <a:lumMod val="75000"/>
                      </a:schemeClr>
                    </a:solidFill>
                    <a:latin typeface="微软雅黑" panose="020B0503020204020204" pitchFamily="34" charset="-122"/>
                  </a:rPr>
                  <a:t>单个标记变量</a:t>
                </a:r>
                <a14:m>
                  <m:oMath xmlns:m="http://schemas.openxmlformats.org/officeDocument/2006/math">
                    <m:d>
                      <m:dPr>
                        <m:begChr m:val="{"/>
                        <m:endChr m:val="}"/>
                        <m:ctrlPr>
                          <a:rPr lang="en-US" altLang="zh-CN" sz="2400" i="1" dirty="0">
                            <a:solidFill>
                              <a:schemeClr val="accent1">
                                <a:lumMod val="75000"/>
                              </a:schemeClr>
                            </a:solidFill>
                            <a:latin typeface="Cambria Math" panose="02040503050406030204" pitchFamily="18" charset="0"/>
                          </a:rPr>
                        </m:ctrlPr>
                      </m:dPr>
                      <m:e>
                        <m:sSub>
                          <m:sSubPr>
                            <m:ctrlPr>
                              <a:rPr lang="en-US" altLang="zh-CN" sz="2400" i="1" dirty="0">
                                <a:solidFill>
                                  <a:schemeClr val="accent1">
                                    <a:lumMod val="75000"/>
                                  </a:schemeClr>
                                </a:solidFill>
                                <a:latin typeface="Cambria Math" panose="02040503050406030204" pitchFamily="18" charset="0"/>
                              </a:rPr>
                            </m:ctrlPr>
                          </m:sSubPr>
                          <m:e>
                            <m:r>
                              <m:rPr>
                                <m:sty m:val="p"/>
                              </m:rPr>
                              <a:rPr lang="en-US" altLang="zh-CN" sz="2400" i="1" dirty="0">
                                <a:solidFill>
                                  <a:schemeClr val="accent1">
                                    <a:lumMod val="75000"/>
                                  </a:schemeClr>
                                </a:solidFill>
                                <a:latin typeface="Cambria Math" panose="02040503050406030204" pitchFamily="18" charset="0"/>
                              </a:rPr>
                              <m:t>y</m:t>
                            </m:r>
                          </m:e>
                          <m:sub>
                            <m:r>
                              <m:rPr>
                                <m:sty m:val="p"/>
                              </m:rPr>
                              <a:rPr lang="en-US" altLang="zh-CN" sz="2400" i="1" dirty="0">
                                <a:solidFill>
                                  <a:schemeClr val="accent1">
                                    <a:lumMod val="75000"/>
                                  </a:schemeClr>
                                </a:solidFill>
                                <a:latin typeface="Cambria Math" panose="02040503050406030204" pitchFamily="18" charset="0"/>
                              </a:rPr>
                              <m:t>i</m:t>
                            </m:r>
                          </m:sub>
                        </m:sSub>
                      </m:e>
                    </m:d>
                  </m:oMath>
                </a14:m>
                <a:r>
                  <a:rPr lang="en-US" altLang="zh-CN" sz="2400" dirty="0">
                    <a:solidFill>
                      <a:schemeClr val="accent1">
                        <a:lumMod val="75000"/>
                      </a:schemeClr>
                    </a:solidFill>
                    <a:latin typeface="微软雅黑" panose="020B0503020204020204" pitchFamily="34" charset="-122"/>
                  </a:rPr>
                  <a:t> </a:t>
                </a:r>
                <a:endParaRPr lang="en-US" altLang="zh-CN" sz="2400" dirty="0">
                  <a:solidFill>
                    <a:schemeClr val="accent2">
                      <a:lumMod val="75000"/>
                    </a:schemeClr>
                  </a:solidFill>
                  <a:latin typeface="微软雅黑" panose="020B0503020204020204" pitchFamily="34" charset="-122"/>
                </a:endParaRPr>
              </a:p>
            </p:txBody>
          </p:sp>
        </mc:Choice>
        <mc:Fallback>
          <p:sp>
            <p:nvSpPr>
              <p:cNvPr id="12" name="文本框 11"/>
              <p:cNvSpPr txBox="1">
                <a:spLocks noRot="1" noChangeAspect="1" noMove="1" noResize="1" noEditPoints="1" noAdjustHandles="1" noChangeArrowheads="1" noChangeShapeType="1" noTextEdit="1"/>
              </p:cNvSpPr>
              <p:nvPr/>
            </p:nvSpPr>
            <p:spPr>
              <a:xfrm>
                <a:off x="708267" y="4101214"/>
                <a:ext cx="8334494" cy="1134478"/>
              </a:xfrm>
              <a:prstGeom prst="rect">
                <a:avLst/>
              </a:prstGeom>
              <a:blipFill rotWithShape="1">
                <a:blip r:embed="rId1"/>
                <a:stretch>
                  <a:fillRect l="-951" b="-11828"/>
                </a:stretch>
              </a:blipFill>
            </p:spPr>
            <p:txBody>
              <a:bodyPr/>
              <a:lstStyle/>
              <a:p>
                <a:r>
                  <a:rPr lang="zh-CN" altLang="en-US">
                    <a:noFill/>
                  </a:rPr>
                  <a:t> </a:t>
                </a:r>
                <a:endParaRPr lang="zh-CN" altLang="en-US">
                  <a:noFill/>
                </a:endParaRPr>
              </a:p>
            </p:txBody>
          </p:sp>
        </mc:Fallback>
      </mc:AlternateContent>
      <p:pic>
        <p:nvPicPr>
          <p:cNvPr id="6" name="图片 5"/>
          <p:cNvPicPr>
            <a:picLocks noChangeAspect="1"/>
          </p:cNvPicPr>
          <p:nvPr/>
        </p:nvPicPr>
        <p:blipFill>
          <a:blip r:embed="rId2"/>
          <a:stretch>
            <a:fillRect/>
          </a:stretch>
        </p:blipFill>
        <p:spPr>
          <a:xfrm>
            <a:off x="1272503" y="953778"/>
            <a:ext cx="6214235" cy="3039168"/>
          </a:xfrm>
          <a:prstGeom prst="rect">
            <a:avLst/>
          </a:prstGeom>
        </p:spPr>
      </p:pic>
      <p:grpSp>
        <p:nvGrpSpPr>
          <p:cNvPr id="7" name="组合 6"/>
          <p:cNvGrpSpPr/>
          <p:nvPr/>
        </p:nvGrpSpPr>
        <p:grpSpPr>
          <a:xfrm>
            <a:off x="383423" y="159886"/>
            <a:ext cx="6312593" cy="535797"/>
            <a:chOff x="636" y="201"/>
            <a:chExt cx="12194" cy="1011"/>
          </a:xfrm>
        </p:grpSpPr>
        <p:sp>
          <p:nvSpPr>
            <p:cNvPr id="9" name="TextBox 2"/>
            <p:cNvSpPr txBox="1"/>
            <p:nvPr/>
          </p:nvSpPr>
          <p:spPr>
            <a:xfrm>
              <a:off x="2106" y="201"/>
              <a:ext cx="10724" cy="987"/>
            </a:xfrm>
            <a:prstGeom prst="rect">
              <a:avLst/>
            </a:prstGeom>
            <a:noFill/>
          </p:spPr>
          <p:txBody>
            <a:bodyPr wrap="square" rtlCol="0">
              <a:spAutoFit/>
            </a:bodyPr>
            <a:lstStyle/>
            <a:p>
              <a:r>
                <a:rPr lang="zh-CN" altLang="en-US" sz="2800" b="1" dirty="0">
                  <a:solidFill>
                    <a:srgbClr val="0070C0"/>
                  </a:solidFill>
                  <a:sym typeface="+mn-lt"/>
                </a:rPr>
                <a:t>线性链条件随机场的参数化形式</a:t>
              </a:r>
              <a:endParaRPr lang="zh-CN" altLang="en-US" sz="2800" b="1" dirty="0">
                <a:sym typeface="+mn-lt"/>
              </a:endParaRPr>
            </a:p>
          </p:txBody>
        </p:sp>
        <p:sp>
          <p:nvSpPr>
            <p:cNvPr id="10" name="矩形 9"/>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4.6</a:t>
              </a:r>
              <a:endParaRPr lang="en-US" altLang="zh-CN" sz="2400" b="1" dirty="0"/>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6576" y="1205783"/>
            <a:ext cx="8279554" cy="3905043"/>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标注观测序列问题：</a:t>
            </a:r>
            <a:endParaRPr lang="en-US" altLang="zh-CN" sz="2400" dirty="0">
              <a:latin typeface="微软雅黑" panose="020B0503020204020204" pitchFamily="34" charset="-122"/>
              <a:ea typeface="微软雅黑" panose="020B0503020204020204" pitchFamily="34" charset="-122"/>
            </a:endParaRPr>
          </a:p>
          <a:p>
            <a:pPr marL="800100" lvl="1" indent="-342900">
              <a:lnSpc>
                <a:spcPct val="150000"/>
              </a:lnSpc>
              <a:buFont typeface="微软雅黑" panose="020B0503020204020204" pitchFamily="34" charset="-122"/>
              <a:buChar char="–"/>
            </a:pPr>
            <a:r>
              <a:rPr lang="zh-CN" altLang="en-US" sz="2400" dirty="0">
                <a:latin typeface="微软雅黑" panose="020B0503020204020204" pitchFamily="34" charset="-122"/>
                <a:ea typeface="微软雅黑" panose="020B0503020204020204" pitchFamily="34" charset="-122"/>
              </a:rPr>
              <a:t>给定条件随机场</a:t>
            </a:r>
            <a:r>
              <a:rPr lang="en-US" altLang="zh-CN" sz="2400" dirty="0">
                <a:latin typeface="微软雅黑" panose="020B0503020204020204" pitchFamily="34" charset="-122"/>
                <a:ea typeface="微软雅黑" panose="020B0503020204020204" pitchFamily="34" charset="-122"/>
              </a:rPr>
              <a:t>P(Y|X)</a:t>
            </a:r>
            <a:r>
              <a:rPr lang="zh-CN" altLang="en-US" sz="2400" dirty="0">
                <a:latin typeface="微软雅黑" panose="020B0503020204020204" pitchFamily="34" charset="-122"/>
                <a:ea typeface="微软雅黑" panose="020B0503020204020204" pitchFamily="34" charset="-122"/>
              </a:rPr>
              <a:t>和输入序列</a:t>
            </a:r>
            <a:r>
              <a:rPr lang="en-US" altLang="zh-CN" sz="2400" dirty="0">
                <a:latin typeface="微软雅黑" panose="020B0503020204020204" pitchFamily="34" charset="-122"/>
                <a:ea typeface="微软雅黑" panose="020B0503020204020204" pitchFamily="34" charset="-122"/>
              </a:rPr>
              <a:t>X</a:t>
            </a:r>
            <a:r>
              <a:rPr lang="zh-CN" altLang="en-US" sz="2400" dirty="0">
                <a:latin typeface="微软雅黑" panose="020B0503020204020204" pitchFamily="34" charset="-122"/>
                <a:ea typeface="微软雅黑" panose="020B0503020204020204" pitchFamily="34" charset="-122"/>
              </a:rPr>
              <a:t>，求</a:t>
            </a:r>
            <a:r>
              <a:rPr lang="zh-CN" altLang="en-US" sz="2400" dirty="0">
                <a:solidFill>
                  <a:srgbClr val="FF0000"/>
                </a:solidFill>
                <a:latin typeface="微软雅黑" panose="020B0503020204020204" pitchFamily="34" charset="-122"/>
                <a:ea typeface="微软雅黑" panose="020B0503020204020204" pitchFamily="34" charset="-122"/>
              </a:rPr>
              <a:t>条件概率最大</a:t>
            </a:r>
            <a:r>
              <a:rPr lang="zh-CN" altLang="en-US" sz="2400" dirty="0">
                <a:latin typeface="微软雅黑" panose="020B0503020204020204" pitchFamily="34" charset="-122"/>
                <a:ea typeface="微软雅黑" panose="020B0503020204020204" pitchFamily="34" charset="-122"/>
              </a:rPr>
              <a:t>的标记序列</a:t>
            </a:r>
            <a:r>
              <a:rPr lang="en-US" altLang="zh-CN" sz="2400" dirty="0">
                <a:latin typeface="微软雅黑" panose="020B0503020204020204" pitchFamily="34" charset="-122"/>
                <a:ea typeface="微软雅黑" panose="020B0503020204020204" pitchFamily="34" charset="-122"/>
              </a:rPr>
              <a:t>Y</a:t>
            </a:r>
            <a:r>
              <a:rPr lang="zh-CN" altLang="en-US"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在整个序列上学习最优的标签序列：</a:t>
            </a:r>
            <a:r>
              <a:rPr lang="zh-CN" altLang="en-US" sz="2400" dirty="0">
                <a:solidFill>
                  <a:srgbClr val="FF0000"/>
                </a:solidFill>
                <a:latin typeface="微软雅黑" panose="020B0503020204020204" pitchFamily="34" charset="-122"/>
                <a:ea typeface="微软雅黑" panose="020B0503020204020204" pitchFamily="34" charset="-122"/>
              </a:rPr>
              <a:t>维特比算法</a:t>
            </a:r>
            <a:endParaRPr lang="en-US" altLang="zh-CN" sz="2400" dirty="0">
              <a:solidFill>
                <a:srgbClr val="FF0000"/>
              </a:solidFill>
              <a:latin typeface="微软雅黑" panose="020B0503020204020204" pitchFamily="34" charset="-122"/>
              <a:ea typeface="微软雅黑" panose="020B0503020204020204" pitchFamily="34" charset="-122"/>
            </a:endParaRPr>
          </a:p>
          <a:p>
            <a:pPr marL="800100" lvl="1" indent="-342900">
              <a:lnSpc>
                <a:spcPct val="150000"/>
              </a:lnSpc>
              <a:buFont typeface="微软雅黑" panose="020B0503020204020204" pitchFamily="34" charset="-122"/>
              <a:buChar char="–"/>
            </a:pPr>
            <a:r>
              <a:rPr lang="zh-CN" altLang="en-US" sz="2400" dirty="0">
                <a:latin typeface="微软雅黑" panose="020B0503020204020204" pitchFamily="34" charset="-122"/>
                <a:ea typeface="微软雅黑" panose="020B0503020204020204" pitchFamily="34" charset="-122"/>
              </a:rPr>
              <a:t>原点到</a:t>
            </a:r>
            <a:r>
              <a:rPr lang="en-US" altLang="zh-CN" sz="2400" dirty="0">
                <a:latin typeface="微软雅黑" panose="020B0503020204020204" pitchFamily="34" charset="-122"/>
                <a:ea typeface="微软雅黑" panose="020B0503020204020204" pitchFamily="34" charset="-122"/>
              </a:rPr>
              <a:t>B</a:t>
            </a:r>
            <a:r>
              <a:rPr lang="zh-CN" altLang="en-US" sz="2400" dirty="0">
                <a:latin typeface="微软雅黑" panose="020B0503020204020204" pitchFamily="34" charset="-122"/>
                <a:ea typeface="微软雅黑" panose="020B0503020204020204" pitchFamily="34" charset="-122"/>
              </a:rPr>
              <a:t>的最短路径只取决于原点到中间节点</a:t>
            </a:r>
            <a:r>
              <a:rPr lang="en-US" altLang="zh-CN" sz="2400" dirty="0">
                <a:latin typeface="微软雅黑" panose="020B0503020204020204" pitchFamily="34" charset="-122"/>
                <a:ea typeface="微软雅黑" panose="020B0503020204020204" pitchFamily="34" charset="-122"/>
              </a:rPr>
              <a:t>A</a:t>
            </a:r>
            <a:r>
              <a:rPr lang="zh-CN" altLang="en-US" sz="2400" dirty="0">
                <a:latin typeface="微软雅黑" panose="020B0503020204020204" pitchFamily="34" charset="-122"/>
                <a:ea typeface="微软雅黑" panose="020B0503020204020204" pitchFamily="34" charset="-122"/>
              </a:rPr>
              <a:t>的最短路径以及</a:t>
            </a:r>
            <a:r>
              <a:rPr lang="en-US" altLang="zh-CN" sz="2400" dirty="0">
                <a:latin typeface="微软雅黑" panose="020B0503020204020204" pitchFamily="34" charset="-122"/>
                <a:ea typeface="微软雅黑" panose="020B0503020204020204" pitchFamily="34" charset="-122"/>
              </a:rPr>
              <a:t>A</a:t>
            </a:r>
            <a:r>
              <a:rPr lang="zh-CN" altLang="en-US" sz="2400" dirty="0">
                <a:latin typeface="微软雅黑" panose="020B0503020204020204" pitchFamily="34" charset="-122"/>
                <a:ea typeface="微软雅黑" panose="020B0503020204020204" pitchFamily="34" charset="-122"/>
              </a:rPr>
              <a:t>到</a:t>
            </a:r>
            <a:r>
              <a:rPr lang="en-US" altLang="zh-CN" sz="2400" dirty="0">
                <a:latin typeface="微软雅黑" panose="020B0503020204020204" pitchFamily="34" charset="-122"/>
                <a:ea typeface="微软雅黑" panose="020B0503020204020204" pitchFamily="34" charset="-122"/>
              </a:rPr>
              <a:t>B</a:t>
            </a:r>
            <a:r>
              <a:rPr lang="zh-CN" altLang="en-US" sz="2400" dirty="0">
                <a:latin typeface="微软雅黑" panose="020B0503020204020204" pitchFamily="34" charset="-122"/>
                <a:ea typeface="微软雅黑" panose="020B0503020204020204" pitchFamily="34" charset="-122"/>
              </a:rPr>
              <a:t>的最短路径。</a:t>
            </a:r>
            <a:endParaRPr lang="zh-CN" altLang="en-US" sz="2400" dirty="0">
              <a:latin typeface="微软雅黑" panose="020B0503020204020204" pitchFamily="34" charset="-122"/>
              <a:ea typeface="微软雅黑" panose="020B0503020204020204" pitchFamily="34" charset="-122"/>
            </a:endParaRPr>
          </a:p>
          <a:p>
            <a:pPr>
              <a:lnSpc>
                <a:spcPct val="150000"/>
              </a:lnSpc>
            </a:pPr>
            <a:endParaRPr lang="zh-CN" altLang="en-US" sz="2400"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383423" y="159886"/>
            <a:ext cx="6312593" cy="535797"/>
            <a:chOff x="636" y="201"/>
            <a:chExt cx="12194" cy="1011"/>
          </a:xfrm>
        </p:grpSpPr>
        <p:sp>
          <p:nvSpPr>
            <p:cNvPr id="7" name="TextBox 2"/>
            <p:cNvSpPr txBox="1"/>
            <p:nvPr/>
          </p:nvSpPr>
          <p:spPr>
            <a:xfrm>
              <a:off x="2106" y="201"/>
              <a:ext cx="10724" cy="987"/>
            </a:xfrm>
            <a:prstGeom prst="rect">
              <a:avLst/>
            </a:prstGeom>
            <a:noFill/>
          </p:spPr>
          <p:txBody>
            <a:bodyPr wrap="square" rtlCol="0">
              <a:spAutoFit/>
            </a:bodyPr>
            <a:lstStyle/>
            <a:p>
              <a:r>
                <a:rPr lang="zh-CN" altLang="en-US" sz="2800" b="1" dirty="0">
                  <a:solidFill>
                    <a:srgbClr val="0070C0"/>
                  </a:solidFill>
                  <a:sym typeface="+mn-lt"/>
                </a:rPr>
                <a:t>条件随机场预测问题</a:t>
              </a:r>
              <a:endParaRPr lang="zh-CN" altLang="en-US" sz="2800" b="1" dirty="0">
                <a:sym typeface="+mn-lt"/>
              </a:endParaRPr>
            </a:p>
          </p:txBody>
        </p:sp>
        <p:sp>
          <p:nvSpPr>
            <p:cNvPr id="8" name="矩形 7"/>
            <p:cNvSpPr/>
            <p:nvPr/>
          </p:nvSpPr>
          <p:spPr>
            <a:xfrm>
              <a:off x="636" y="236"/>
              <a:ext cx="1255"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4.6</a:t>
              </a:r>
              <a:endParaRPr lang="en-US" altLang="zh-CN" sz="2400" b="1" dirty="0"/>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8663" y="196215"/>
            <a:ext cx="8365196" cy="517248"/>
            <a:chOff x="636" y="236"/>
            <a:chExt cx="16159" cy="976"/>
          </a:xfrm>
        </p:grpSpPr>
        <p:sp>
          <p:nvSpPr>
            <p:cNvPr id="10" name="TextBox 2"/>
            <p:cNvSpPr txBox="1"/>
            <p:nvPr/>
          </p:nvSpPr>
          <p:spPr>
            <a:xfrm>
              <a:off x="2183" y="298"/>
              <a:ext cx="14612" cy="869"/>
            </a:xfrm>
            <a:prstGeom prst="rect">
              <a:avLst/>
            </a:prstGeom>
            <a:noFill/>
          </p:spPr>
          <p:txBody>
            <a:bodyPr wrap="square" rtlCol="0">
              <a:spAutoFit/>
            </a:bodyPr>
            <a:lstStyle/>
            <a:p>
              <a:r>
                <a:rPr lang="en-US" altLang="zh-CN" sz="2400" b="1" dirty="0">
                  <a:solidFill>
                    <a:srgbClr val="0070C0"/>
                  </a:solidFill>
                  <a:sym typeface="+mn-lt"/>
                </a:rPr>
                <a:t>CRF</a:t>
              </a:r>
              <a:r>
                <a:rPr lang="zh-CN" altLang="en-US" sz="2400" b="1" dirty="0">
                  <a:solidFill>
                    <a:srgbClr val="0070C0"/>
                  </a:solidFill>
                  <a:sym typeface="+mn-lt"/>
                </a:rPr>
                <a:t>中文分词图结构</a:t>
              </a:r>
              <a:endParaRPr lang="zh-CN" altLang="en-US" sz="2400" b="1" dirty="0">
                <a:solidFill>
                  <a:srgbClr val="0070C0"/>
                </a:solidFill>
                <a:sym typeface="+mn-lt"/>
              </a:endParaRPr>
            </a:p>
          </p:txBody>
        </p:sp>
        <p:sp>
          <p:nvSpPr>
            <p:cNvPr id="11" name="矩形 10"/>
            <p:cNvSpPr/>
            <p:nvPr/>
          </p:nvSpPr>
          <p:spPr>
            <a:xfrm>
              <a:off x="636" y="236"/>
              <a:ext cx="1294"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4.6</a:t>
              </a:r>
              <a:endParaRPr lang="en-US" altLang="zh-CN" sz="2400" b="1" dirty="0"/>
            </a:p>
          </p:txBody>
        </p:sp>
      </p:gr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13284" r="9220" b="5019"/>
          <a:stretch>
            <a:fillRect/>
          </a:stretch>
        </p:blipFill>
        <p:spPr>
          <a:xfrm>
            <a:off x="800261" y="1489479"/>
            <a:ext cx="7543478" cy="3818685"/>
          </a:xfrm>
          <a:prstGeom prst="rect">
            <a:avLst/>
          </a:prstGeom>
        </p:spPr>
      </p:pic>
      <p:sp>
        <p:nvSpPr>
          <p:cNvPr id="2" name="矩形 1"/>
          <p:cNvSpPr/>
          <p:nvPr/>
        </p:nvSpPr>
        <p:spPr>
          <a:xfrm>
            <a:off x="3152897" y="1226670"/>
            <a:ext cx="5337959"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小                  明            喜欢吃红苹             果   </a:t>
            </a:r>
            <a:endParaRPr lang="zh-CN" altLang="en-US" dirty="0"/>
          </a:p>
        </p:txBody>
      </p:sp>
      <p:sp>
        <p:nvSpPr>
          <p:cNvPr id="4" name="矩形 3"/>
          <p:cNvSpPr/>
          <p:nvPr/>
        </p:nvSpPr>
        <p:spPr>
          <a:xfrm>
            <a:off x="3152897" y="5322410"/>
            <a:ext cx="5088578"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 b                    e                  </a:t>
            </a:r>
            <a:r>
              <a:rPr lang="en-US" altLang="zh-CN" dirty="0" err="1">
                <a:latin typeface="微软雅黑" panose="020B0503020204020204" pitchFamily="34" charset="-122"/>
                <a:ea typeface="微软雅黑" panose="020B0503020204020204" pitchFamily="34" charset="-122"/>
              </a:rPr>
              <a:t>besbm</a:t>
            </a:r>
            <a:r>
              <a:rPr lang="en-US" altLang="zh-CN" dirty="0">
                <a:latin typeface="微软雅黑" panose="020B0503020204020204" pitchFamily="34" charset="-122"/>
                <a:ea typeface="微软雅黑" panose="020B0503020204020204" pitchFamily="34" charset="-122"/>
              </a:rPr>
              <a:t>              e</a:t>
            </a:r>
            <a:endParaRPr lang="zh-CN" altLang="en-US" dirty="0"/>
          </a:p>
        </p:txBody>
      </p:sp>
      <p:cxnSp>
        <p:nvCxnSpPr>
          <p:cNvPr id="13" name="直接连接符 12"/>
          <p:cNvCxnSpPr/>
          <p:nvPr/>
        </p:nvCxnSpPr>
        <p:spPr>
          <a:xfrm>
            <a:off x="3526971" y="2624447"/>
            <a:ext cx="1140032" cy="1056904"/>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直接连接符 13"/>
          <p:cNvCxnSpPr/>
          <p:nvPr/>
        </p:nvCxnSpPr>
        <p:spPr>
          <a:xfrm flipV="1">
            <a:off x="5094514" y="3152899"/>
            <a:ext cx="1104405" cy="52845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 name="直接连接符 18"/>
          <p:cNvCxnSpPr/>
          <p:nvPr/>
        </p:nvCxnSpPr>
        <p:spPr>
          <a:xfrm>
            <a:off x="6519553" y="3152899"/>
            <a:ext cx="1163782" cy="52845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8663" y="196215"/>
            <a:ext cx="8365196" cy="517248"/>
            <a:chOff x="636" y="236"/>
            <a:chExt cx="16159" cy="976"/>
          </a:xfrm>
        </p:grpSpPr>
        <p:sp>
          <p:nvSpPr>
            <p:cNvPr id="10" name="TextBox 2"/>
            <p:cNvSpPr txBox="1"/>
            <p:nvPr/>
          </p:nvSpPr>
          <p:spPr>
            <a:xfrm>
              <a:off x="2183" y="298"/>
              <a:ext cx="14612" cy="869"/>
            </a:xfrm>
            <a:prstGeom prst="rect">
              <a:avLst/>
            </a:prstGeom>
            <a:noFill/>
          </p:spPr>
          <p:txBody>
            <a:bodyPr wrap="square" rtlCol="0">
              <a:spAutoFit/>
            </a:bodyPr>
            <a:lstStyle/>
            <a:p>
              <a:r>
                <a:rPr lang="en-US" altLang="zh-CN" sz="2400" b="1" dirty="0">
                  <a:solidFill>
                    <a:srgbClr val="0070C0"/>
                  </a:solidFill>
                  <a:sym typeface="+mn-lt"/>
                </a:rPr>
                <a:t>Bi-LSTM+CRF</a:t>
              </a:r>
              <a:r>
                <a:rPr lang="zh-CN" altLang="en-US" sz="2400" b="1" dirty="0">
                  <a:solidFill>
                    <a:srgbClr val="0070C0"/>
                  </a:solidFill>
                  <a:sym typeface="+mn-lt"/>
                </a:rPr>
                <a:t>分词模型框架</a:t>
              </a:r>
              <a:endParaRPr lang="zh-CN" altLang="en-US" sz="2400" b="1" dirty="0">
                <a:solidFill>
                  <a:srgbClr val="0070C0"/>
                </a:solidFill>
                <a:sym typeface="+mn-lt"/>
              </a:endParaRPr>
            </a:p>
          </p:txBody>
        </p:sp>
        <p:sp>
          <p:nvSpPr>
            <p:cNvPr id="11" name="矩形 10"/>
            <p:cNvSpPr/>
            <p:nvPr/>
          </p:nvSpPr>
          <p:spPr>
            <a:xfrm>
              <a:off x="636" y="236"/>
              <a:ext cx="1294"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4.7</a:t>
              </a:r>
              <a:endParaRPr lang="en-US" altLang="zh-CN" sz="2400" b="1" dirty="0"/>
            </a:p>
          </p:txBody>
        </p:sp>
      </p:grpSp>
      <p:pic>
        <p:nvPicPr>
          <p:cNvPr id="49" name="图片 48"/>
          <p:cNvPicPr>
            <a:picLocks noChangeAspect="1"/>
          </p:cNvPicPr>
          <p:nvPr/>
        </p:nvPicPr>
        <p:blipFill rotWithShape="1">
          <a:blip r:embed="rId1"/>
          <a:srcRect l="1733" b="2410"/>
          <a:stretch>
            <a:fillRect/>
          </a:stretch>
        </p:blipFill>
        <p:spPr>
          <a:xfrm>
            <a:off x="860661" y="887194"/>
            <a:ext cx="7202456" cy="529179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366135" y="3390900"/>
            <a:ext cx="4313555" cy="36000"/>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TextBox 2"/>
          <p:cNvSpPr txBox="1"/>
          <p:nvPr/>
        </p:nvSpPr>
        <p:spPr>
          <a:xfrm>
            <a:off x="3422650" y="2449195"/>
            <a:ext cx="5067935" cy="706755"/>
          </a:xfrm>
          <a:prstGeom prst="rect">
            <a:avLst/>
          </a:prstGeom>
          <a:noFill/>
        </p:spPr>
        <p:txBody>
          <a:bodyPr wrap="square" rtlCol="0">
            <a:spAutoFit/>
          </a:bodyPr>
          <a:lstStyle/>
          <a:p>
            <a:pPr algn="l"/>
            <a:r>
              <a:rPr lang="zh-CN" altLang="en-US" sz="4000" b="1" dirty="0">
                <a:solidFill>
                  <a:srgbClr val="0070C0"/>
                </a:solidFill>
                <a:sym typeface="+mn-lt"/>
              </a:rPr>
              <a:t>分词最新进展</a:t>
            </a:r>
            <a:endParaRPr lang="zh-CN" altLang="en-US" sz="4000" b="1" dirty="0">
              <a:solidFill>
                <a:srgbClr val="0070C0"/>
              </a:solidFill>
              <a:sym typeface="+mn-lt"/>
            </a:endParaRPr>
          </a:p>
        </p:txBody>
      </p:sp>
      <p:sp>
        <p:nvSpPr>
          <p:cNvPr id="2" name="文本框 1"/>
          <p:cNvSpPr txBox="1"/>
          <p:nvPr/>
        </p:nvSpPr>
        <p:spPr>
          <a:xfrm>
            <a:off x="1350010" y="2091690"/>
            <a:ext cx="2226310" cy="1445260"/>
          </a:xfrm>
          <a:prstGeom prst="rect">
            <a:avLst/>
          </a:prstGeom>
          <a:noFill/>
        </p:spPr>
        <p:txBody>
          <a:bodyPr wrap="square" rtlCol="0">
            <a:spAutoFit/>
          </a:bodyPr>
          <a:lstStyle/>
          <a:p>
            <a:r>
              <a:rPr lang="en-US" altLang="zh-CN" sz="8800" b="1" dirty="0">
                <a:solidFill>
                  <a:srgbClr val="0070C0"/>
                </a:solidFill>
              </a:rPr>
              <a:t>05</a:t>
            </a:r>
            <a:endParaRPr lang="en-US" altLang="zh-CN" sz="8800" b="1" dirty="0">
              <a:solidFill>
                <a:srgbClr val="0070C0"/>
              </a:solidFill>
            </a:endParaRPr>
          </a:p>
        </p:txBody>
      </p:sp>
      <p:sp>
        <p:nvSpPr>
          <p:cNvPr id="8" name="矩形 7"/>
          <p:cNvSpPr/>
          <p:nvPr/>
        </p:nvSpPr>
        <p:spPr>
          <a:xfrm rot="5400000">
            <a:off x="2233295" y="2907665"/>
            <a:ext cx="1503045" cy="95250"/>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5856270" y="3536950"/>
            <a:ext cx="1823420" cy="369332"/>
          </a:xfrm>
          <a:prstGeom prst="rect">
            <a:avLst/>
          </a:prstGeom>
          <a:noFill/>
        </p:spPr>
        <p:txBody>
          <a:bodyPr wrap="square" rtlCol="0">
            <a:spAutoFit/>
          </a:bodyPr>
          <a:lstStyle/>
          <a:p>
            <a:r>
              <a:rPr lang="zh-CN" altLang="en-US" dirty="0"/>
              <a:t>汇报</a:t>
            </a:r>
            <a:r>
              <a:rPr lang="zh-CN" altLang="en-US"/>
              <a:t>人：刘硕</a:t>
            </a:r>
            <a:endParaRPr lang="en-US" altLang="zh-CN"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宏观看数据</a:t>
              </a:r>
              <a:endParaRPr lang="zh-CN" altLang="en-US" sz="2400" b="1" dirty="0">
                <a:solidFill>
                  <a:schemeClr val="tx1"/>
                </a:solidFill>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5.1</a:t>
              </a:r>
              <a:endParaRPr lang="en-US" altLang="zh-CN" sz="2400" b="1" dirty="0"/>
            </a:p>
          </p:txBody>
        </p:sp>
      </p:gr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5006"/>
          <a:stretch>
            <a:fillRect/>
          </a:stretch>
        </p:blipFill>
        <p:spPr>
          <a:xfrm>
            <a:off x="1286539" y="2614577"/>
            <a:ext cx="6419223" cy="415763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l="1540" t="3200"/>
          <a:stretch>
            <a:fillRect/>
          </a:stretch>
        </p:blipFill>
        <p:spPr>
          <a:xfrm>
            <a:off x="1804295" y="875338"/>
            <a:ext cx="5063948" cy="204848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椭圆 13"/>
          <p:cNvSpPr/>
          <p:nvPr/>
        </p:nvSpPr>
        <p:spPr>
          <a:xfrm>
            <a:off x="5734040" y="3026527"/>
            <a:ext cx="1602419" cy="197077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635045" y="797868"/>
            <a:ext cx="1100832" cy="4705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7418879" y="3827248"/>
            <a:ext cx="877163" cy="369332"/>
          </a:xfrm>
          <a:prstGeom prst="rect">
            <a:avLst/>
          </a:prstGeom>
          <a:noFill/>
        </p:spPr>
        <p:txBody>
          <a:bodyPr wrap="none" rtlCol="0">
            <a:spAutoFit/>
          </a:bodyPr>
          <a:lstStyle/>
          <a:p>
            <a:r>
              <a:rPr lang="zh-CN" altLang="en-US" dirty="0">
                <a:solidFill>
                  <a:srgbClr val="FF0000"/>
                </a:solidFill>
              </a:rPr>
              <a:t>大样本</a:t>
            </a:r>
            <a:endParaRPr lang="zh-CN" altLang="en-US" dirty="0">
              <a:solidFill>
                <a:srgbClr val="FF0000"/>
              </a:solidFill>
            </a:endParaRPr>
          </a:p>
        </p:txBody>
      </p:sp>
      <p:sp>
        <p:nvSpPr>
          <p:cNvPr id="17" name="文本框 16"/>
          <p:cNvSpPr txBox="1"/>
          <p:nvPr/>
        </p:nvSpPr>
        <p:spPr>
          <a:xfrm>
            <a:off x="6947417" y="865132"/>
            <a:ext cx="877163" cy="369332"/>
          </a:xfrm>
          <a:prstGeom prst="rect">
            <a:avLst/>
          </a:prstGeom>
          <a:noFill/>
        </p:spPr>
        <p:txBody>
          <a:bodyPr wrap="none" rtlCol="0">
            <a:spAutoFit/>
          </a:bodyPr>
          <a:lstStyle/>
          <a:p>
            <a:r>
              <a:rPr lang="zh-CN" altLang="en-US" dirty="0">
                <a:solidFill>
                  <a:srgbClr val="FF0000"/>
                </a:solidFill>
              </a:rPr>
              <a:t>小样本</a:t>
            </a:r>
            <a:endParaRPr lang="zh-CN"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6"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403295" y="195733"/>
            <a:ext cx="6399045" cy="517248"/>
            <a:chOff x="1062" y="295"/>
            <a:chExt cx="12361" cy="976"/>
          </a:xfrm>
        </p:grpSpPr>
        <p:sp>
          <p:nvSpPr>
            <p:cNvPr id="55" name="TextBox 2"/>
            <p:cNvSpPr txBox="1"/>
            <p:nvPr/>
          </p:nvSpPr>
          <p:spPr>
            <a:xfrm>
              <a:off x="2699" y="329"/>
              <a:ext cx="10724" cy="871"/>
            </a:xfrm>
            <a:prstGeom prst="rect">
              <a:avLst/>
            </a:prstGeom>
            <a:noFill/>
          </p:spPr>
          <p:txBody>
            <a:bodyPr wrap="square" rtlCol="0">
              <a:spAutoFit/>
            </a:bodyPr>
            <a:lstStyle/>
            <a:p>
              <a:r>
                <a:rPr lang="zh-CN" altLang="en-US" sz="2400" b="1" dirty="0">
                  <a:solidFill>
                    <a:srgbClr val="0070C0"/>
                  </a:solidFill>
                  <a:sym typeface="+mn-lt"/>
                </a:rPr>
                <a:t>大样本</a:t>
              </a:r>
              <a:endParaRPr lang="zh-CN" altLang="en-US" sz="2400" b="1" dirty="0">
                <a:solidFill>
                  <a:schemeClr val="tx1"/>
                </a:solidFill>
                <a:sym typeface="+mn-lt"/>
              </a:endParaRPr>
            </a:p>
          </p:txBody>
        </p:sp>
        <p:sp>
          <p:nvSpPr>
            <p:cNvPr id="56" name="矩形 55"/>
            <p:cNvSpPr/>
            <p:nvPr/>
          </p:nvSpPr>
          <p:spPr>
            <a:xfrm>
              <a:off x="1062" y="295"/>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5.2</a:t>
              </a:r>
              <a:endParaRPr lang="en-US" altLang="zh-CN" sz="2400" b="1" dirty="0"/>
            </a:p>
          </p:txBody>
        </p:sp>
      </p:grpSp>
      <p:sp>
        <p:nvSpPr>
          <p:cNvPr id="29" name="TextBox 2"/>
          <p:cNvSpPr txBox="1"/>
          <p:nvPr/>
        </p:nvSpPr>
        <p:spPr>
          <a:xfrm>
            <a:off x="523784" y="981939"/>
            <a:ext cx="7945514" cy="1631216"/>
          </a:xfrm>
          <a:prstGeom prst="rect">
            <a:avLst/>
          </a:prstGeom>
          <a:noFill/>
        </p:spPr>
        <p:txBody>
          <a:bodyPr wrap="square" rtlCol="0">
            <a:spAutoFit/>
          </a:bodyPr>
          <a:lstStyle/>
          <a:p>
            <a:pPr marL="342900" indent="-342900">
              <a:buClr>
                <a:srgbClr val="1585F9"/>
              </a:buClr>
              <a:buFont typeface="Wingdings" panose="05000000000000000000" pitchFamily="2" charset="2"/>
              <a:buChar char="n"/>
            </a:pPr>
            <a:r>
              <a:rPr lang="zh-CN" altLang="en-US" sz="2000" dirty="0"/>
              <a:t> </a:t>
            </a:r>
            <a:r>
              <a:rPr lang="en-US" altLang="zh-CN" sz="2000" dirty="0"/>
              <a:t>2019 </a:t>
            </a:r>
            <a:r>
              <a:rPr lang="zh-CN" altLang="en-US" sz="2000" dirty="0"/>
              <a:t>年 </a:t>
            </a:r>
            <a:r>
              <a:rPr lang="en-US" altLang="zh-CN" sz="2000" dirty="0"/>
              <a:t>10 </a:t>
            </a:r>
            <a:r>
              <a:rPr lang="zh-CN" altLang="en-US" sz="2000" dirty="0"/>
              <a:t>月使用知网、万方，以“中文分词”、“汉语分词”为主题词检索相关文献，共获得</a:t>
            </a:r>
            <a:r>
              <a:rPr lang="en-US" altLang="zh-CN" sz="2000" b="1" dirty="0">
                <a:solidFill>
                  <a:srgbClr val="FF0000"/>
                </a:solidFill>
              </a:rPr>
              <a:t>5064</a:t>
            </a:r>
            <a:r>
              <a:rPr lang="zh-CN" altLang="en-US" sz="2000" dirty="0"/>
              <a:t>篇文献的标题、关键字和摘要。</a:t>
            </a:r>
            <a:endParaRPr lang="en-US" altLang="zh-CN" sz="2000" dirty="0"/>
          </a:p>
          <a:p>
            <a:pPr marL="342900" indent="-342900">
              <a:buClr>
                <a:srgbClr val="1585F9"/>
              </a:buClr>
              <a:buFont typeface="Wingdings" panose="05000000000000000000" pitchFamily="2" charset="2"/>
              <a:buChar char="n"/>
            </a:pPr>
            <a:r>
              <a:rPr lang="zh-CN" altLang="en-US" sz="2000" dirty="0"/>
              <a:t>人工阅读标题和摘要，筛选以汉语分词为主要研究目的的文献共计</a:t>
            </a:r>
            <a:r>
              <a:rPr lang="en-US" altLang="zh-CN" sz="2000" b="1" dirty="0">
                <a:solidFill>
                  <a:srgbClr val="FF0000"/>
                </a:solidFill>
              </a:rPr>
              <a:t>1884</a:t>
            </a:r>
            <a:r>
              <a:rPr lang="zh-CN" altLang="en-US" sz="2000" dirty="0"/>
              <a:t>篇，其中中文 </a:t>
            </a:r>
            <a:r>
              <a:rPr lang="en-US" altLang="zh-CN" sz="2000" dirty="0"/>
              <a:t>1504 </a:t>
            </a:r>
            <a:r>
              <a:rPr lang="zh-CN" altLang="en-US" sz="2000" dirty="0"/>
              <a:t>篇，英文 </a:t>
            </a:r>
            <a:r>
              <a:rPr lang="en-US" altLang="zh-CN" sz="2000" dirty="0"/>
              <a:t>380 </a:t>
            </a:r>
            <a:r>
              <a:rPr lang="zh-CN" altLang="en-US" sz="2000" dirty="0"/>
              <a:t>篇。</a:t>
            </a:r>
            <a:endParaRPr lang="en-US" altLang="zh-CN" sz="2000" dirty="0"/>
          </a:p>
          <a:p>
            <a:pPr marL="342900" indent="-342900">
              <a:buClr>
                <a:srgbClr val="1585F9"/>
              </a:buClr>
              <a:buFont typeface="Wingdings" panose="05000000000000000000" pitchFamily="2" charset="2"/>
              <a:buChar char="n"/>
            </a:pPr>
            <a:r>
              <a:rPr lang="zh-CN" altLang="en-US" sz="2000" dirty="0"/>
              <a:t>对</a:t>
            </a:r>
            <a:r>
              <a:rPr lang="en-US" altLang="zh-CN" sz="2000" dirty="0"/>
              <a:t>1884</a:t>
            </a:r>
            <a:r>
              <a:rPr lang="zh-CN" altLang="en-US" sz="2000" dirty="0"/>
              <a:t>篇文献中的关键字进行分析。</a:t>
            </a:r>
            <a:endParaRPr lang="zh-CN" altLang="en-US" sz="2000" b="1" dirty="0">
              <a:solidFill>
                <a:schemeClr val="tx1"/>
              </a:solidFill>
              <a:sym typeface="+mn-lt"/>
            </a:endParaRPr>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25118" y="2920931"/>
            <a:ext cx="6356411" cy="3840800"/>
          </a:xfrm>
          <a:prstGeom prst="rect">
            <a:avLst/>
          </a:prstGeom>
        </p:spPr>
      </p:pic>
      <p:sp>
        <p:nvSpPr>
          <p:cNvPr id="27" name="椭圆 26"/>
          <p:cNvSpPr/>
          <p:nvPr/>
        </p:nvSpPr>
        <p:spPr>
          <a:xfrm>
            <a:off x="6705600" y="3135085"/>
            <a:ext cx="783771" cy="23272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060" y="2868334"/>
            <a:ext cx="7716702" cy="3966039"/>
          </a:xfrm>
          <a:prstGeom prst="rect">
            <a:avLst/>
          </a:prstGeom>
        </p:spPr>
      </p:pic>
      <p:sp>
        <p:nvSpPr>
          <p:cNvPr id="2" name="文本框 1"/>
          <p:cNvSpPr txBox="1"/>
          <p:nvPr/>
        </p:nvSpPr>
        <p:spPr>
          <a:xfrm>
            <a:off x="1562471" y="594512"/>
            <a:ext cx="8229600" cy="307777"/>
          </a:xfrm>
          <a:prstGeom prst="rect">
            <a:avLst/>
          </a:prstGeom>
          <a:noFill/>
        </p:spPr>
        <p:txBody>
          <a:bodyPr wrap="square" rtlCol="0">
            <a:spAutoFit/>
          </a:bodyPr>
          <a:lstStyle/>
          <a:p>
            <a:r>
              <a:rPr lang="en-US" altLang="zh-CN" sz="1400" dirty="0">
                <a:solidFill>
                  <a:schemeClr val="accent5"/>
                </a:solidFill>
              </a:rPr>
              <a:t>[1]</a:t>
            </a:r>
            <a:r>
              <a:rPr lang="zh-CN" altLang="en-US" sz="1400" dirty="0">
                <a:solidFill>
                  <a:schemeClr val="accent5"/>
                </a:solidFill>
              </a:rPr>
              <a:t>唐琳</a:t>
            </a:r>
            <a:r>
              <a:rPr lang="en-US" altLang="zh-CN" sz="1400" dirty="0">
                <a:solidFill>
                  <a:schemeClr val="accent5"/>
                </a:solidFill>
              </a:rPr>
              <a:t>,</a:t>
            </a:r>
            <a:r>
              <a:rPr lang="zh-CN" altLang="en-US" sz="1400" dirty="0">
                <a:solidFill>
                  <a:schemeClr val="accent5"/>
                </a:solidFill>
              </a:rPr>
              <a:t>郭崇慧</a:t>
            </a:r>
            <a:r>
              <a:rPr lang="en-US" altLang="zh-CN" sz="1400" dirty="0">
                <a:solidFill>
                  <a:schemeClr val="accent5"/>
                </a:solidFill>
              </a:rPr>
              <a:t>,</a:t>
            </a:r>
            <a:r>
              <a:rPr lang="zh-CN" altLang="en-US" sz="1400" dirty="0">
                <a:solidFill>
                  <a:schemeClr val="accent5"/>
                </a:solidFill>
              </a:rPr>
              <a:t>陈静锋</a:t>
            </a:r>
            <a:r>
              <a:rPr lang="en-US" altLang="zh-CN" sz="1400" dirty="0">
                <a:solidFill>
                  <a:schemeClr val="accent5"/>
                </a:solidFill>
              </a:rPr>
              <a:t>.</a:t>
            </a:r>
            <a:r>
              <a:rPr lang="zh-CN" altLang="en-US" sz="1400" dirty="0">
                <a:solidFill>
                  <a:schemeClr val="accent5"/>
                </a:solidFill>
              </a:rPr>
              <a:t>中文分词技术研究综述</a:t>
            </a:r>
            <a:r>
              <a:rPr lang="en-US" altLang="zh-CN" sz="1400" dirty="0">
                <a:solidFill>
                  <a:schemeClr val="accent5"/>
                </a:solidFill>
              </a:rPr>
              <a:t>[J].</a:t>
            </a:r>
            <a:r>
              <a:rPr lang="zh-CN" altLang="en-US" sz="1400" dirty="0">
                <a:solidFill>
                  <a:schemeClr val="accent5"/>
                </a:solidFill>
              </a:rPr>
              <a:t>数据分析与知识发现</a:t>
            </a:r>
            <a:r>
              <a:rPr lang="en-US" altLang="zh-CN" sz="1400" dirty="0">
                <a:solidFill>
                  <a:schemeClr val="accent5"/>
                </a:solidFill>
              </a:rPr>
              <a:t>,2020,4(Z1):1-17.</a:t>
            </a:r>
            <a:endParaRPr lang="zh-CN" altLang="en-US" sz="1400" dirty="0">
              <a:solidFill>
                <a:schemeClr val="accent5"/>
              </a:solidFill>
            </a:endParaRPr>
          </a:p>
        </p:txBody>
      </p:sp>
      <p:sp>
        <p:nvSpPr>
          <p:cNvPr id="3" name="文本框 2"/>
          <p:cNvSpPr txBox="1"/>
          <p:nvPr/>
        </p:nvSpPr>
        <p:spPr>
          <a:xfrm>
            <a:off x="1957117" y="3059668"/>
            <a:ext cx="1569660" cy="369332"/>
          </a:xfrm>
          <a:prstGeom prst="rect">
            <a:avLst/>
          </a:prstGeom>
          <a:noFill/>
        </p:spPr>
        <p:txBody>
          <a:bodyPr wrap="none" rtlCol="0">
            <a:spAutoFit/>
          </a:bodyPr>
          <a:lstStyle/>
          <a:p>
            <a:r>
              <a:rPr lang="zh-CN" altLang="en-US" dirty="0">
                <a:solidFill>
                  <a:schemeClr val="accent5"/>
                </a:solidFill>
              </a:rPr>
              <a:t>关键词分布图</a:t>
            </a:r>
            <a:endParaRPr lang="zh-CN" altLang="en-US" dirty="0">
              <a:solidFill>
                <a:schemeClr val="accent5"/>
              </a:solidFill>
            </a:endParaRPr>
          </a:p>
        </p:txBody>
      </p:sp>
      <p:sp>
        <p:nvSpPr>
          <p:cNvPr id="16" name="文本框 15"/>
          <p:cNvSpPr txBox="1"/>
          <p:nvPr/>
        </p:nvSpPr>
        <p:spPr>
          <a:xfrm>
            <a:off x="7643968" y="3706400"/>
            <a:ext cx="1107996" cy="923330"/>
          </a:xfrm>
          <a:prstGeom prst="rect">
            <a:avLst/>
          </a:prstGeom>
          <a:noFill/>
        </p:spPr>
        <p:txBody>
          <a:bodyPr wrap="none" rtlCol="0">
            <a:spAutoFit/>
          </a:bodyPr>
          <a:lstStyle/>
          <a:p>
            <a:r>
              <a:rPr lang="zh-CN" altLang="en-US" dirty="0">
                <a:solidFill>
                  <a:schemeClr val="accent5"/>
                </a:solidFill>
              </a:rPr>
              <a:t>神经网络</a:t>
            </a:r>
            <a:endParaRPr lang="en-US" altLang="zh-CN" dirty="0">
              <a:solidFill>
                <a:schemeClr val="accent5"/>
              </a:solidFill>
            </a:endParaRPr>
          </a:p>
          <a:p>
            <a:r>
              <a:rPr lang="zh-CN" altLang="en-US" dirty="0">
                <a:solidFill>
                  <a:schemeClr val="accent5"/>
                </a:solidFill>
              </a:rPr>
              <a:t>深度学习</a:t>
            </a:r>
            <a:endParaRPr lang="en-US" altLang="zh-CN" dirty="0">
              <a:solidFill>
                <a:schemeClr val="accent5"/>
              </a:solidFill>
            </a:endParaRPr>
          </a:p>
          <a:p>
            <a:r>
              <a:rPr lang="en-US" altLang="zh-CN" dirty="0">
                <a:solidFill>
                  <a:schemeClr val="accent5"/>
                </a:solidFill>
              </a:rPr>
              <a:t>LSTM</a:t>
            </a:r>
            <a:endParaRPr lang="zh-CN" altLang="en-US" dirty="0">
              <a:solidFill>
                <a:schemeClr val="accent5"/>
              </a:solidFill>
            </a:endParaRPr>
          </a:p>
        </p:txBody>
      </p:sp>
      <p:sp>
        <p:nvSpPr>
          <p:cNvPr id="4" name="文本框 3"/>
          <p:cNvSpPr txBox="1"/>
          <p:nvPr/>
        </p:nvSpPr>
        <p:spPr>
          <a:xfrm>
            <a:off x="1562471" y="3337068"/>
            <a:ext cx="2723823" cy="369332"/>
          </a:xfrm>
          <a:prstGeom prst="rect">
            <a:avLst/>
          </a:prstGeom>
          <a:noFill/>
        </p:spPr>
        <p:txBody>
          <a:bodyPr wrap="none" rtlCol="0">
            <a:spAutoFit/>
          </a:bodyPr>
          <a:lstStyle/>
          <a:p>
            <a:r>
              <a:rPr lang="zh-CN" altLang="en-US" dirty="0">
                <a:solidFill>
                  <a:schemeClr val="accent5"/>
                </a:solidFill>
              </a:rPr>
              <a:t>神经网络和深度学习分布</a:t>
            </a:r>
            <a:endParaRPr lang="zh-CN" altLang="en-US" dirty="0">
              <a:solidFill>
                <a:schemeClr val="accent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P spid="3" grpId="1"/>
      <p:bldP spid="16" grpId="0"/>
      <p:bldP spid="16" grpId="1"/>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8663" y="196215"/>
            <a:ext cx="8365196" cy="517248"/>
            <a:chOff x="636" y="236"/>
            <a:chExt cx="16159" cy="976"/>
          </a:xfrm>
        </p:grpSpPr>
        <p:sp>
          <p:nvSpPr>
            <p:cNvPr id="10"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小样本</a:t>
              </a:r>
              <a:endParaRPr lang="zh-CN" altLang="en-US" sz="2400" b="1" dirty="0">
                <a:solidFill>
                  <a:srgbClr val="0070C0"/>
                </a:solidFill>
                <a:sym typeface="+mn-lt"/>
              </a:endParaRPr>
            </a:p>
          </p:txBody>
        </p:sp>
        <p:sp>
          <p:nvSpPr>
            <p:cNvPr id="11" name="矩形 10"/>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5.3</a:t>
              </a:r>
              <a:endParaRPr lang="en-US" altLang="zh-CN" sz="2400" b="1" dirty="0"/>
            </a:p>
          </p:txBody>
        </p:sp>
      </p:gr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2960" y="1337943"/>
            <a:ext cx="6939738" cy="5520057"/>
          </a:xfrm>
          <a:prstGeom prst="rect">
            <a:avLst/>
          </a:prstGeom>
        </p:spPr>
      </p:pic>
      <p:sp>
        <p:nvSpPr>
          <p:cNvPr id="12" name="文本框 11"/>
          <p:cNvSpPr txBox="1"/>
          <p:nvPr/>
        </p:nvSpPr>
        <p:spPr>
          <a:xfrm>
            <a:off x="4789579" y="987748"/>
            <a:ext cx="2723823" cy="369332"/>
          </a:xfrm>
          <a:prstGeom prst="rect">
            <a:avLst/>
          </a:prstGeom>
          <a:noFill/>
        </p:spPr>
        <p:txBody>
          <a:bodyPr wrap="none" rtlCol="0">
            <a:spAutoFit/>
          </a:bodyPr>
          <a:lstStyle/>
          <a:p>
            <a:r>
              <a:rPr lang="zh-CN" altLang="en-US" dirty="0">
                <a:solidFill>
                  <a:schemeClr val="accent5"/>
                </a:solidFill>
              </a:rPr>
              <a:t>深度学习和神经网络方法</a:t>
            </a:r>
            <a:endParaRPr lang="zh-CN" altLang="en-US" dirty="0">
              <a:solidFill>
                <a:schemeClr val="accent5"/>
              </a:solidFill>
            </a:endParaRPr>
          </a:p>
        </p:txBody>
      </p:sp>
      <p:sp>
        <p:nvSpPr>
          <p:cNvPr id="15" name="文本框 14"/>
          <p:cNvSpPr txBox="1"/>
          <p:nvPr/>
        </p:nvSpPr>
        <p:spPr>
          <a:xfrm>
            <a:off x="1733107" y="895415"/>
            <a:ext cx="4572000" cy="461665"/>
          </a:xfrm>
          <a:prstGeom prst="rect">
            <a:avLst/>
          </a:prstGeom>
          <a:noFill/>
        </p:spPr>
        <p:txBody>
          <a:bodyPr wrap="square">
            <a:spAutoFit/>
          </a:bodyPr>
          <a:lstStyle/>
          <a:p>
            <a:r>
              <a:rPr lang="en-US" altLang="zh-CN" sz="2400" dirty="0">
                <a:solidFill>
                  <a:schemeClr val="accent5"/>
                </a:solidFill>
              </a:rPr>
              <a:t>dblp2020CWS</a:t>
            </a:r>
            <a:endParaRPr lang="zh-CN" alt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汉语分词难点</a:t>
              </a:r>
              <a:endParaRPr lang="zh-CN" altLang="en-US" sz="2400" b="1" dirty="0">
                <a:solidFill>
                  <a:srgbClr val="0070C0"/>
                </a:solidFill>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1.3</a:t>
              </a:r>
              <a:endParaRPr lang="en-US" altLang="zh-CN" sz="2400" b="1" dirty="0"/>
            </a:p>
          </p:txBody>
        </p:sp>
      </p:grpSp>
      <p:sp>
        <p:nvSpPr>
          <p:cNvPr id="2" name="矩形 1"/>
          <p:cNvSpPr/>
          <p:nvPr/>
        </p:nvSpPr>
        <p:spPr>
          <a:xfrm>
            <a:off x="873465" y="1432193"/>
            <a:ext cx="7027361" cy="1569660"/>
          </a:xfrm>
          <a:prstGeom prst="rect">
            <a:avLst/>
          </a:prstGeom>
        </p:spPr>
        <p:txBody>
          <a:bodyPr wrap="square">
            <a:spAutoFit/>
          </a:bodyPr>
          <a:lstStyle/>
          <a:p>
            <a:pPr marL="285750" indent="-285750">
              <a:buFont typeface="Arial" panose="020B0604020202020204" pitchFamily="34" charset="0"/>
              <a:buChar char="•"/>
            </a:pPr>
            <a:r>
              <a:rPr lang="zh-CN" altLang="en-US" sz="2400" dirty="0"/>
              <a:t>重叠词、离合词、词缀</a:t>
            </a:r>
            <a:endParaRPr lang="en-US" altLang="zh-CN" sz="2400" dirty="0"/>
          </a:p>
          <a:p>
            <a:pPr marL="742950" lvl="1" indent="-285750">
              <a:buFont typeface="Arial" panose="020B0604020202020204" pitchFamily="34" charset="0"/>
              <a:buChar char="•"/>
            </a:pPr>
            <a:r>
              <a:rPr lang="zh-CN" altLang="en-US" sz="2400" dirty="0"/>
              <a:t>来</a:t>
            </a:r>
            <a:r>
              <a:rPr lang="zh-CN" altLang="en-US" sz="2400" dirty="0">
                <a:solidFill>
                  <a:srgbClr val="FF0000"/>
                </a:solidFill>
              </a:rPr>
              <a:t>来回</a:t>
            </a:r>
            <a:r>
              <a:rPr lang="zh-CN" altLang="en-US" sz="2400" dirty="0"/>
              <a:t>回，高</a:t>
            </a:r>
            <a:r>
              <a:rPr lang="zh-CN" altLang="en-US" sz="2400" dirty="0">
                <a:solidFill>
                  <a:srgbClr val="FF0000"/>
                </a:solidFill>
              </a:rPr>
              <a:t>高兴</a:t>
            </a:r>
            <a:r>
              <a:rPr lang="zh-CN" altLang="en-US" sz="2400" dirty="0"/>
              <a:t>兴</a:t>
            </a:r>
            <a:endParaRPr lang="en-US" altLang="zh-CN" sz="2400" dirty="0"/>
          </a:p>
          <a:p>
            <a:pPr marL="742950" lvl="1" indent="-285750">
              <a:buFont typeface="Arial" panose="020B0604020202020204" pitchFamily="34" charset="0"/>
              <a:buChar char="•"/>
            </a:pPr>
            <a:r>
              <a:rPr lang="zh-CN" altLang="en-US" sz="2400" dirty="0">
                <a:solidFill>
                  <a:srgbClr val="FF0000"/>
                </a:solidFill>
              </a:rPr>
              <a:t>洗</a:t>
            </a:r>
            <a:r>
              <a:rPr lang="zh-CN" altLang="en-US" sz="2400" dirty="0"/>
              <a:t>了一个</a:t>
            </a:r>
            <a:r>
              <a:rPr lang="zh-CN" altLang="en-US" sz="2400" dirty="0">
                <a:solidFill>
                  <a:srgbClr val="FF0000"/>
                </a:solidFill>
              </a:rPr>
              <a:t>澡</a:t>
            </a:r>
            <a:r>
              <a:rPr lang="zh-CN" altLang="en-US" sz="2400" dirty="0"/>
              <a:t>，</a:t>
            </a:r>
            <a:r>
              <a:rPr lang="zh-CN" altLang="en-US" sz="2400" dirty="0">
                <a:solidFill>
                  <a:srgbClr val="FF0000"/>
                </a:solidFill>
              </a:rPr>
              <a:t>担</a:t>
            </a:r>
            <a:r>
              <a:rPr lang="zh-CN" altLang="en-US" sz="2400" dirty="0"/>
              <a:t>什么</a:t>
            </a:r>
            <a:r>
              <a:rPr lang="zh-CN" altLang="en-US" sz="2400" dirty="0">
                <a:solidFill>
                  <a:srgbClr val="FF0000"/>
                </a:solidFill>
              </a:rPr>
              <a:t>心</a:t>
            </a:r>
            <a:endParaRPr lang="en-US" altLang="zh-CN" sz="2400" dirty="0">
              <a:solidFill>
                <a:srgbClr val="FF0000"/>
              </a:solidFill>
            </a:endParaRPr>
          </a:p>
          <a:p>
            <a:pPr marL="742950" lvl="1" indent="-285750">
              <a:buFont typeface="Arial" panose="020B0604020202020204" pitchFamily="34" charset="0"/>
              <a:buChar char="•"/>
            </a:pPr>
            <a:r>
              <a:rPr lang="zh-CN" altLang="en-US" sz="2400" dirty="0"/>
              <a:t>玩</a:t>
            </a:r>
            <a:r>
              <a:rPr lang="zh-CN" altLang="en-US" sz="2400" dirty="0">
                <a:solidFill>
                  <a:srgbClr val="FF0000"/>
                </a:solidFill>
              </a:rPr>
              <a:t>儿</a:t>
            </a:r>
            <a:r>
              <a:rPr lang="zh-CN" altLang="en-US" sz="2400" dirty="0"/>
              <a:t>，重要</a:t>
            </a:r>
            <a:r>
              <a:rPr lang="zh-CN" altLang="en-US" sz="2400" dirty="0">
                <a:solidFill>
                  <a:srgbClr val="FF0000"/>
                </a:solidFill>
              </a:rPr>
              <a:t>性</a:t>
            </a:r>
            <a:endParaRPr lang="en-US" altLang="zh-CN" sz="2400" dirty="0">
              <a:solidFill>
                <a:srgbClr val="FF0000"/>
              </a:solidFill>
            </a:endParaRPr>
          </a:p>
        </p:txBody>
      </p:sp>
      <p:sp>
        <p:nvSpPr>
          <p:cNvPr id="7" name="矩形 6"/>
          <p:cNvSpPr/>
          <p:nvPr/>
        </p:nvSpPr>
        <p:spPr>
          <a:xfrm>
            <a:off x="873464" y="3311085"/>
            <a:ext cx="7027361" cy="2308324"/>
          </a:xfrm>
          <a:prstGeom prst="rect">
            <a:avLst/>
          </a:prstGeom>
        </p:spPr>
        <p:txBody>
          <a:bodyPr wrap="square">
            <a:spAutoFit/>
          </a:bodyPr>
          <a:lstStyle/>
          <a:p>
            <a:pPr marL="285750" indent="-285750">
              <a:buFont typeface="Arial" panose="020B0604020202020204" pitchFamily="34" charset="0"/>
              <a:buChar char="•"/>
            </a:pPr>
            <a:r>
              <a:rPr lang="zh-CN" altLang="en-US" sz="2400" dirty="0"/>
              <a:t>歧义问题</a:t>
            </a:r>
            <a:endParaRPr lang="en-US" altLang="zh-CN" sz="2400" dirty="0"/>
          </a:p>
          <a:p>
            <a:pPr marL="742950" lvl="1" indent="-285750">
              <a:buFont typeface="Arial" panose="020B0604020202020204" pitchFamily="34" charset="0"/>
              <a:buChar char="•"/>
            </a:pPr>
            <a:r>
              <a:rPr lang="zh-CN" altLang="en-US" sz="2400" dirty="0"/>
              <a:t>我画了</a:t>
            </a:r>
            <a:r>
              <a:rPr lang="zh-CN" altLang="en-US" sz="2400" dirty="0">
                <a:solidFill>
                  <a:srgbClr val="FF0000"/>
                </a:solidFill>
              </a:rPr>
              <a:t>一</a:t>
            </a:r>
            <a:r>
              <a:rPr lang="en-US" altLang="zh-CN" sz="2400" dirty="0">
                <a:solidFill>
                  <a:srgbClr val="FF0000"/>
                </a:solidFill>
              </a:rPr>
              <a:t>/</a:t>
            </a:r>
            <a:r>
              <a:rPr lang="zh-CN" altLang="en-US" sz="2400" dirty="0">
                <a:solidFill>
                  <a:srgbClr val="FF0000"/>
                </a:solidFill>
              </a:rPr>
              <a:t>直</a:t>
            </a:r>
            <a:r>
              <a:rPr lang="zh-CN" altLang="en-US" sz="2400" dirty="0"/>
              <a:t>线     我</a:t>
            </a:r>
            <a:r>
              <a:rPr lang="en-US" altLang="zh-CN" sz="2400" dirty="0"/>
              <a:t>/</a:t>
            </a:r>
            <a:r>
              <a:rPr lang="zh-CN" altLang="en-US" sz="2400" dirty="0">
                <a:solidFill>
                  <a:srgbClr val="FF0000"/>
                </a:solidFill>
              </a:rPr>
              <a:t>一直</a:t>
            </a:r>
            <a:r>
              <a:rPr lang="en-US" altLang="zh-CN" sz="2400" dirty="0"/>
              <a:t>/</a:t>
            </a:r>
            <a:r>
              <a:rPr lang="zh-CN" altLang="en-US" sz="2400" dirty="0"/>
              <a:t>在写作业</a:t>
            </a:r>
            <a:endParaRPr lang="en-US" altLang="zh-CN" sz="2400" dirty="0"/>
          </a:p>
          <a:p>
            <a:pPr marL="742950" lvl="1" indent="-285750">
              <a:buFont typeface="Arial" panose="020B0604020202020204" pitchFamily="34" charset="0"/>
              <a:buChar char="•"/>
            </a:pPr>
            <a:r>
              <a:rPr lang="zh-CN" altLang="en-US" sz="2400" dirty="0"/>
              <a:t>南京</a:t>
            </a:r>
            <a:r>
              <a:rPr lang="zh-CN" altLang="en-US" sz="2400" dirty="0">
                <a:solidFill>
                  <a:srgbClr val="FF0000"/>
                </a:solidFill>
              </a:rPr>
              <a:t>市</a:t>
            </a:r>
            <a:r>
              <a:rPr lang="en-US" altLang="zh-CN" sz="2400" dirty="0">
                <a:solidFill>
                  <a:srgbClr val="FF0000"/>
                </a:solidFill>
              </a:rPr>
              <a:t>/</a:t>
            </a:r>
            <a:r>
              <a:rPr lang="zh-CN" altLang="en-US" sz="2400" dirty="0">
                <a:solidFill>
                  <a:srgbClr val="FF0000"/>
                </a:solidFill>
              </a:rPr>
              <a:t>长</a:t>
            </a:r>
            <a:r>
              <a:rPr lang="zh-CN" altLang="en-US" sz="2400" dirty="0"/>
              <a:t>江</a:t>
            </a:r>
            <a:r>
              <a:rPr lang="en-US" altLang="zh-CN" sz="2400" dirty="0"/>
              <a:t>/</a:t>
            </a:r>
            <a:r>
              <a:rPr lang="zh-CN" altLang="en-US" sz="2400" dirty="0"/>
              <a:t>大桥 南京</a:t>
            </a:r>
            <a:r>
              <a:rPr lang="en-US" altLang="zh-CN" sz="2400" dirty="0"/>
              <a:t>/</a:t>
            </a:r>
            <a:r>
              <a:rPr lang="zh-CN" altLang="en-US" sz="2400" dirty="0">
                <a:solidFill>
                  <a:srgbClr val="FF0000"/>
                </a:solidFill>
              </a:rPr>
              <a:t>市长</a:t>
            </a:r>
            <a:r>
              <a:rPr lang="en-US" altLang="zh-CN" sz="2400" dirty="0"/>
              <a:t>/</a:t>
            </a:r>
            <a:r>
              <a:rPr lang="zh-CN" altLang="en-US" sz="2400" dirty="0"/>
              <a:t>江大桥</a:t>
            </a:r>
            <a:endParaRPr lang="en-US" altLang="zh-CN" sz="2400" dirty="0"/>
          </a:p>
          <a:p>
            <a:pPr marL="742950" lvl="1" indent="-285750">
              <a:buFont typeface="Arial" panose="020B0604020202020204" pitchFamily="34" charset="0"/>
              <a:buChar char="•"/>
            </a:pPr>
            <a:r>
              <a:rPr lang="en-US" altLang="zh-CN" sz="2400" dirty="0"/>
              <a:t>[</a:t>
            </a:r>
            <a:r>
              <a:rPr lang="zh-CN" altLang="en-US" sz="2400" dirty="0"/>
              <a:t>医生对喝酒的病人说</a:t>
            </a:r>
            <a:r>
              <a:rPr lang="en-US" altLang="zh-CN" sz="2400" dirty="0"/>
              <a:t>:]“</a:t>
            </a:r>
            <a:r>
              <a:rPr lang="zh-CN" altLang="en-US" sz="2400" dirty="0"/>
              <a:t>小心</a:t>
            </a:r>
            <a:r>
              <a:rPr lang="en-US" altLang="zh-CN" sz="2400" dirty="0"/>
              <a:t>/</a:t>
            </a:r>
            <a:r>
              <a:rPr lang="zh-CN" altLang="en-US" sz="2400" dirty="0"/>
              <a:t>肝”</a:t>
            </a:r>
            <a:endParaRPr lang="en-US" altLang="zh-CN" sz="2400" dirty="0"/>
          </a:p>
          <a:p>
            <a:pPr marL="742950" lvl="1" indent="-285750">
              <a:buFont typeface="Arial" panose="020B0604020202020204" pitchFamily="34" charset="0"/>
              <a:buChar char="•"/>
            </a:pPr>
            <a:r>
              <a:rPr lang="en-US" altLang="zh-CN" sz="2400" dirty="0"/>
              <a:t>[</a:t>
            </a:r>
            <a:r>
              <a:rPr lang="zh-CN" altLang="en-US" sz="2400" dirty="0"/>
              <a:t>爱人对你说</a:t>
            </a:r>
            <a:r>
              <a:rPr lang="en-US" altLang="zh-CN" sz="2400" dirty="0"/>
              <a:t>:]“</a:t>
            </a:r>
            <a:r>
              <a:rPr lang="zh-CN" altLang="en-US" sz="2400" dirty="0"/>
              <a:t>小</a:t>
            </a:r>
            <a:r>
              <a:rPr lang="en-US" altLang="zh-CN" sz="2400" dirty="0"/>
              <a:t>/</a:t>
            </a:r>
            <a:r>
              <a:rPr lang="zh-CN" altLang="en-US" sz="2400" dirty="0"/>
              <a:t>心肝”</a:t>
            </a:r>
            <a:endParaRPr lang="en-US" altLang="zh-CN" sz="2400" dirty="0"/>
          </a:p>
          <a:p>
            <a:pPr marL="742950" lvl="1" indent="-285750">
              <a:buFont typeface="Arial" panose="020B0604020202020204" pitchFamily="34" charset="0"/>
              <a:buChar char="•"/>
            </a:pPr>
            <a:endParaRPr lang="en-US" altLang="zh-CN"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具体介绍</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5.4</a:t>
              </a:r>
              <a:endParaRPr lang="en-US" altLang="zh-CN" sz="2400" b="1" dirty="0"/>
            </a:p>
          </p:txBody>
        </p:sp>
      </p:grpSp>
      <p:sp>
        <p:nvSpPr>
          <p:cNvPr id="3" name="文本框 2"/>
          <p:cNvSpPr txBox="1"/>
          <p:nvPr/>
        </p:nvSpPr>
        <p:spPr>
          <a:xfrm>
            <a:off x="636608" y="3215087"/>
            <a:ext cx="8209166" cy="3139321"/>
          </a:xfrm>
          <a:prstGeom prst="rect">
            <a:avLst/>
          </a:prstGeom>
          <a:noFill/>
        </p:spPr>
        <p:txBody>
          <a:bodyPr wrap="square" rtlCol="0">
            <a:spAutoFit/>
          </a:bodyPr>
          <a:lstStyle/>
          <a:p>
            <a:pPr indent="360045"/>
            <a:r>
              <a:rPr lang="en-US" altLang="zh-CN" kern="100" dirty="0">
                <a:effectLst/>
                <a:latin typeface="+mn-ea"/>
                <a:cs typeface="Times New Roman" panose="02020603050405020304" pitchFamily="18" charset="0"/>
              </a:rPr>
              <a:t>2020 </a:t>
            </a:r>
            <a:r>
              <a:rPr lang="zh-CN" altLang="zh-CN" kern="100" dirty="0">
                <a:effectLst/>
                <a:latin typeface="+mn-ea"/>
                <a:cs typeface="Times New Roman" panose="02020603050405020304" pitchFamily="18" charset="0"/>
              </a:rPr>
              <a:t>年</a:t>
            </a:r>
            <a:r>
              <a:rPr lang="en-US" altLang="zh-CN" kern="100" dirty="0">
                <a:effectLst/>
                <a:latin typeface="+mn-ea"/>
                <a:cs typeface="Times New Roman" panose="02020603050405020304" pitchFamily="18" charset="0"/>
              </a:rPr>
              <a:t> 7 </a:t>
            </a:r>
            <a:r>
              <a:rPr lang="zh-CN" altLang="zh-CN" kern="100" dirty="0">
                <a:effectLst/>
                <a:latin typeface="+mn-ea"/>
                <a:cs typeface="Times New Roman" panose="02020603050405020304" pitchFamily="18" charset="0"/>
              </a:rPr>
              <a:t>月</a:t>
            </a:r>
            <a:r>
              <a:rPr lang="en-US" altLang="zh-CN" kern="100" dirty="0">
                <a:effectLst/>
                <a:latin typeface="+mn-ea"/>
                <a:cs typeface="Times New Roman" panose="02020603050405020304" pitchFamily="18" charset="0"/>
              </a:rPr>
              <a:t> 5 </a:t>
            </a:r>
            <a:r>
              <a:rPr lang="zh-CN" altLang="zh-CN" kern="100" dirty="0">
                <a:effectLst/>
                <a:latin typeface="+mn-ea"/>
                <a:cs typeface="Times New Roman" panose="02020603050405020304" pitchFamily="18" charset="0"/>
              </a:rPr>
              <a:t>日至</a:t>
            </a:r>
            <a:r>
              <a:rPr lang="en-US" altLang="zh-CN" kern="100" dirty="0">
                <a:effectLst/>
                <a:latin typeface="+mn-ea"/>
                <a:cs typeface="Times New Roman" panose="02020603050405020304" pitchFamily="18" charset="0"/>
              </a:rPr>
              <a:t> 7 </a:t>
            </a:r>
            <a:r>
              <a:rPr lang="zh-CN" altLang="zh-CN" kern="100" dirty="0">
                <a:effectLst/>
                <a:latin typeface="+mn-ea"/>
                <a:cs typeface="Times New Roman" panose="02020603050405020304" pitchFamily="18" charset="0"/>
              </a:rPr>
              <a:t>月</a:t>
            </a:r>
            <a:r>
              <a:rPr lang="en-US" altLang="zh-CN" kern="100" dirty="0">
                <a:effectLst/>
                <a:latin typeface="+mn-ea"/>
                <a:cs typeface="Times New Roman" panose="02020603050405020304" pitchFamily="18" charset="0"/>
              </a:rPr>
              <a:t> 10 </a:t>
            </a:r>
            <a:r>
              <a:rPr lang="zh-CN" altLang="zh-CN" kern="100" dirty="0">
                <a:effectLst/>
                <a:latin typeface="+mn-ea"/>
                <a:cs typeface="Times New Roman" panose="02020603050405020304" pitchFamily="18" charset="0"/>
              </a:rPr>
              <a:t>日，第</a:t>
            </a:r>
            <a:r>
              <a:rPr lang="en-US" altLang="zh-CN" kern="100" dirty="0">
                <a:effectLst/>
                <a:latin typeface="+mn-ea"/>
                <a:cs typeface="Times New Roman" panose="02020603050405020304" pitchFamily="18" charset="0"/>
              </a:rPr>
              <a:t> 58 </a:t>
            </a:r>
            <a:r>
              <a:rPr lang="zh-CN" altLang="zh-CN" kern="100" dirty="0">
                <a:effectLst/>
                <a:latin typeface="+mn-ea"/>
                <a:cs typeface="Times New Roman" panose="02020603050405020304" pitchFamily="18" charset="0"/>
              </a:rPr>
              <a:t>届自然语言处理领域（</a:t>
            </a:r>
            <a:r>
              <a:rPr lang="en-US" altLang="zh-CN" kern="100" dirty="0">
                <a:effectLst/>
                <a:latin typeface="+mn-ea"/>
                <a:cs typeface="Times New Roman" panose="02020603050405020304" pitchFamily="18" charset="0"/>
              </a:rPr>
              <a:t>NLP</a:t>
            </a:r>
            <a:r>
              <a:rPr lang="zh-CN" altLang="zh-CN" kern="100" dirty="0">
                <a:effectLst/>
                <a:latin typeface="+mn-ea"/>
                <a:cs typeface="Times New Roman" panose="02020603050405020304" pitchFamily="18" charset="0"/>
              </a:rPr>
              <a:t>）顶级学术会议</a:t>
            </a:r>
            <a:r>
              <a:rPr lang="en-US" altLang="zh-CN" kern="100" dirty="0">
                <a:effectLst/>
                <a:latin typeface="+mn-ea"/>
                <a:cs typeface="Times New Roman" panose="02020603050405020304" pitchFamily="18" charset="0"/>
              </a:rPr>
              <a:t> </a:t>
            </a:r>
            <a:r>
              <a:rPr lang="en-US" altLang="zh-CN" kern="100" dirty="0">
                <a:solidFill>
                  <a:srgbClr val="FF0000"/>
                </a:solidFill>
                <a:effectLst/>
                <a:latin typeface="+mn-ea"/>
                <a:cs typeface="Times New Roman" panose="02020603050405020304" pitchFamily="18" charset="0"/>
              </a:rPr>
              <a:t>ACL 2020 </a:t>
            </a:r>
            <a:r>
              <a:rPr lang="en-US" altLang="zh-CN" kern="100" dirty="0">
                <a:effectLst/>
                <a:latin typeface="+mn-ea"/>
                <a:cs typeface="Times New Roman" panose="02020603050405020304" pitchFamily="18" charset="0"/>
              </a:rPr>
              <a:t>(Association for Computational Linguistics) </a:t>
            </a:r>
            <a:r>
              <a:rPr lang="zh-CN" altLang="zh-CN" kern="100" dirty="0">
                <a:effectLst/>
                <a:latin typeface="+mn-ea"/>
                <a:cs typeface="Times New Roman" panose="02020603050405020304" pitchFamily="18" charset="0"/>
              </a:rPr>
              <a:t>在线上成功举行。</a:t>
            </a:r>
            <a:endParaRPr lang="en-US" altLang="zh-CN" kern="100" dirty="0">
              <a:effectLst/>
              <a:latin typeface="+mn-ea"/>
              <a:cs typeface="Times New Roman" panose="02020603050405020304" pitchFamily="18" charset="0"/>
            </a:endParaRPr>
          </a:p>
          <a:p>
            <a:pPr indent="360045"/>
            <a:r>
              <a:rPr lang="zh-CN" altLang="en-US" kern="100" dirty="0">
                <a:effectLst/>
                <a:latin typeface="+mn-ea"/>
                <a:cs typeface="Times New Roman" panose="02020603050405020304" pitchFamily="18" charset="0"/>
              </a:rPr>
              <a:t>来自创新工场大湾区人工智能研究院的两篇论文入选。</a:t>
            </a:r>
            <a:endParaRPr lang="en-US" altLang="zh-CN" kern="100" dirty="0">
              <a:effectLst/>
              <a:latin typeface="+mn-ea"/>
              <a:cs typeface="Times New Roman" panose="02020603050405020304" pitchFamily="18" charset="0"/>
            </a:endParaRPr>
          </a:p>
          <a:p>
            <a:pPr marL="800100" lvl="1" indent="-342900">
              <a:buFont typeface="+mj-lt"/>
              <a:buAutoNum type="circleNumDbPlain"/>
            </a:pPr>
            <a:r>
              <a:rPr lang="en-US" altLang="zh-CN" kern="100" dirty="0">
                <a:effectLst/>
                <a:latin typeface="+mn-ea"/>
                <a:cs typeface="Times New Roman" panose="02020603050405020304" pitchFamily="18" charset="0"/>
              </a:rPr>
              <a:t>Improving Chinese Word Segmentation with </a:t>
            </a:r>
            <a:r>
              <a:rPr lang="en-US" altLang="zh-CN" kern="100" dirty="0" err="1">
                <a:effectLst/>
                <a:latin typeface="+mn-ea"/>
                <a:cs typeface="Times New Roman" panose="02020603050405020304" pitchFamily="18" charset="0"/>
              </a:rPr>
              <a:t>Wordhood</a:t>
            </a:r>
            <a:r>
              <a:rPr lang="en-US" altLang="zh-CN" kern="100" dirty="0">
                <a:effectLst/>
                <a:latin typeface="+mn-ea"/>
                <a:cs typeface="Times New Roman" panose="02020603050405020304" pitchFamily="18" charset="0"/>
              </a:rPr>
              <a:t> Memory Networks</a:t>
            </a:r>
            <a:endParaRPr lang="en-US" altLang="zh-CN" kern="100" dirty="0">
              <a:effectLst/>
              <a:latin typeface="+mn-ea"/>
              <a:cs typeface="Times New Roman" panose="02020603050405020304" pitchFamily="18" charset="0"/>
            </a:endParaRPr>
          </a:p>
          <a:p>
            <a:pPr marL="800100" lvl="1" indent="-342900">
              <a:buFont typeface="+mj-lt"/>
              <a:buAutoNum type="circleNumDbPlain"/>
            </a:pPr>
            <a:r>
              <a:rPr lang="en-US" altLang="zh-CN" kern="100" dirty="0">
                <a:effectLst/>
                <a:latin typeface="+mn-ea"/>
                <a:cs typeface="Times New Roman" panose="02020603050405020304" pitchFamily="18" charset="0"/>
              </a:rPr>
              <a:t>Joint Chinese Word Segmentation and Part-of-speech Tagging via Two-way Attentions of Auto-analyzed Knowledge</a:t>
            </a:r>
            <a:endParaRPr lang="en-US" altLang="zh-CN" kern="100" dirty="0">
              <a:effectLst/>
              <a:latin typeface="+mn-ea"/>
              <a:cs typeface="Times New Roman" panose="02020603050405020304" pitchFamily="18" charset="0"/>
            </a:endParaRPr>
          </a:p>
          <a:p>
            <a:pPr indent="360045"/>
            <a:r>
              <a:rPr lang="zh-CN" altLang="en-US" kern="100" dirty="0">
                <a:effectLst/>
                <a:latin typeface="+mn-ea"/>
                <a:cs typeface="Times New Roman" panose="02020603050405020304" pitchFamily="18" charset="0"/>
              </a:rPr>
              <a:t>这两篇论文是在汉语分词领域引入</a:t>
            </a:r>
            <a:r>
              <a:rPr lang="zh-CN" altLang="en-US" kern="100" dirty="0">
                <a:solidFill>
                  <a:srgbClr val="FF0000"/>
                </a:solidFill>
                <a:effectLst/>
                <a:latin typeface="+mn-ea"/>
                <a:cs typeface="Times New Roman" panose="02020603050405020304" pitchFamily="18" charset="0"/>
              </a:rPr>
              <a:t>深度学习</a:t>
            </a:r>
            <a:r>
              <a:rPr lang="zh-CN" altLang="en-US" kern="100" dirty="0">
                <a:effectLst/>
                <a:latin typeface="+mn-ea"/>
                <a:cs typeface="Times New Roman" panose="02020603050405020304" pitchFamily="18" charset="0"/>
              </a:rPr>
              <a:t>后的有益尝试，将该领域近年来广泛使用的各数据集上的分数</a:t>
            </a:r>
            <a:r>
              <a:rPr lang="zh-CN" altLang="en-US" kern="100" dirty="0">
                <a:solidFill>
                  <a:srgbClr val="FF0000"/>
                </a:solidFill>
                <a:effectLst/>
                <a:latin typeface="+mn-ea"/>
                <a:cs typeface="Times New Roman" panose="02020603050405020304" pitchFamily="18" charset="0"/>
              </a:rPr>
              <a:t>全部刷至新高。</a:t>
            </a:r>
            <a:endParaRPr lang="en-US" altLang="zh-CN" kern="100" dirty="0">
              <a:latin typeface="+mn-ea"/>
              <a:cs typeface="Times New Roman" panose="02020603050405020304" pitchFamily="18" charset="0"/>
            </a:endParaRPr>
          </a:p>
          <a:p>
            <a:endParaRPr lang="zh-CN" altLang="en-US" dirty="0">
              <a:latin typeface="+mn-ea"/>
            </a:endParaRPr>
          </a:p>
        </p:txBody>
      </p:sp>
      <p:pic>
        <p:nvPicPr>
          <p:cNvPr id="4" name="图片 3"/>
          <p:cNvPicPr>
            <a:picLocks noChangeAspect="1"/>
          </p:cNvPicPr>
          <p:nvPr/>
        </p:nvPicPr>
        <p:blipFill>
          <a:blip r:embed="rId1"/>
          <a:stretch>
            <a:fillRect/>
          </a:stretch>
        </p:blipFill>
        <p:spPr>
          <a:xfrm>
            <a:off x="13161" y="1057590"/>
            <a:ext cx="9144000" cy="186055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863846"/>
            <a:chOff x="636" y="236"/>
            <a:chExt cx="16159" cy="1630"/>
          </a:xfrm>
        </p:grpSpPr>
        <p:sp>
          <p:nvSpPr>
            <p:cNvPr id="13" name="TextBox 2"/>
            <p:cNvSpPr txBox="1"/>
            <p:nvPr/>
          </p:nvSpPr>
          <p:spPr>
            <a:xfrm>
              <a:off x="2183" y="298"/>
              <a:ext cx="14612" cy="1568"/>
            </a:xfrm>
            <a:prstGeom prst="rect">
              <a:avLst/>
            </a:prstGeom>
            <a:noFill/>
          </p:spPr>
          <p:txBody>
            <a:bodyPr wrap="square" rtlCol="0">
              <a:spAutoFit/>
            </a:bodyPr>
            <a:lstStyle/>
            <a:p>
              <a:r>
                <a:rPr lang="zh-CN" altLang="en-US" sz="2400" b="1" dirty="0">
                  <a:solidFill>
                    <a:srgbClr val="0070C0"/>
                  </a:solidFill>
                  <a:sym typeface="+mn-lt"/>
                </a:rPr>
                <a:t>具体介绍</a:t>
              </a:r>
              <a:endParaRPr lang="en-US" altLang="zh-CN" sz="1400" b="1" dirty="0">
                <a:solidFill>
                  <a:srgbClr val="0070C0"/>
                </a:solidFill>
                <a:sym typeface="+mn-lt"/>
              </a:endParaRPr>
            </a:p>
            <a:p>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5.4</a:t>
              </a:r>
              <a:endParaRPr lang="en-US" altLang="zh-CN" sz="2400" b="1" dirty="0"/>
            </a:p>
          </p:txBody>
        </p:sp>
      </p:grpSp>
      <p:sp>
        <p:nvSpPr>
          <p:cNvPr id="3" name="文本框 2"/>
          <p:cNvSpPr txBox="1"/>
          <p:nvPr/>
        </p:nvSpPr>
        <p:spPr>
          <a:xfrm>
            <a:off x="636608" y="1131105"/>
            <a:ext cx="8209166" cy="400110"/>
          </a:xfrm>
          <a:prstGeom prst="rect">
            <a:avLst/>
          </a:prstGeom>
          <a:noFill/>
        </p:spPr>
        <p:txBody>
          <a:bodyPr wrap="square" rtlCol="0">
            <a:spAutoFit/>
          </a:bodyPr>
          <a:lstStyle/>
          <a:p>
            <a:r>
              <a:rPr lang="zh-CN" altLang="en-US" sz="2000" b="1" kern="100" dirty="0">
                <a:latin typeface="等线" panose="02010600030101010101" pitchFamily="2" charset="-122"/>
                <a:ea typeface="等线" panose="02010600030101010101" pitchFamily="2" charset="-122"/>
                <a:cs typeface="Times New Roman" panose="02020603050405020304" pitchFamily="18" charset="0"/>
              </a:rPr>
              <a:t>一、</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键 </a:t>
            </a:r>
            <a:r>
              <a:rPr lang="en-US" altLang="zh-CN" sz="2000" b="1" kern="1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值记忆神经网络的</a:t>
            </a:r>
            <a:r>
              <a:rPr lang="zh-CN" altLang="en-US" sz="2000" b="1" kern="100" dirty="0">
                <a:latin typeface="等线" panose="02010600030101010101" pitchFamily="2" charset="-122"/>
                <a:ea typeface="等线" panose="02010600030101010101" pitchFamily="2" charset="-122"/>
                <a:cs typeface="Times New Roman" panose="02020603050405020304" pitchFamily="18" charset="0"/>
              </a:rPr>
              <a:t>汉语</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分词模型</a:t>
            </a:r>
            <a:endPar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9" name="矩形 8"/>
          <p:cNvSpPr/>
          <p:nvPr/>
        </p:nvSpPr>
        <p:spPr>
          <a:xfrm>
            <a:off x="361350" y="2982717"/>
            <a:ext cx="490855" cy="1145187"/>
          </a:xfrm>
          <a:prstGeom prst="rect">
            <a:avLst/>
          </a:prstGeom>
          <a:ln w="47625" cmpd="sng">
            <a:solidFill>
              <a:srgbClr val="0070C0"/>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a:solidFill>
                  <a:srgbClr val="0070C0"/>
                </a:solidFill>
                <a:cs typeface="宋体" panose="02010600030101010101" pitchFamily="2" charset="-122"/>
                <a:sym typeface="+mn-ea"/>
              </a:rPr>
              <a:t>歧义</a:t>
            </a:r>
            <a:endParaRPr lang="zh-CN" b="1" dirty="0">
              <a:solidFill>
                <a:srgbClr val="0070C0"/>
              </a:solidFill>
              <a:cs typeface="宋体" panose="02010600030101010101" pitchFamily="2" charset="-122"/>
              <a:sym typeface="+mn-ea"/>
            </a:endParaRPr>
          </a:p>
        </p:txBody>
      </p:sp>
      <p:sp>
        <p:nvSpPr>
          <p:cNvPr id="10" name="矩形 9"/>
          <p:cNvSpPr/>
          <p:nvPr/>
        </p:nvSpPr>
        <p:spPr>
          <a:xfrm>
            <a:off x="361349" y="4659976"/>
            <a:ext cx="490855" cy="1145187"/>
          </a:xfrm>
          <a:prstGeom prst="rect">
            <a:avLst/>
          </a:prstGeom>
          <a:ln w="47625" cmpd="sng">
            <a:solidFill>
              <a:srgbClr val="0070C0"/>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b="1" dirty="0">
                <a:solidFill>
                  <a:srgbClr val="0070C0"/>
                </a:solidFill>
                <a:cs typeface="宋体" panose="02010600030101010101" pitchFamily="2" charset="-122"/>
                <a:sym typeface="+mn-ea"/>
              </a:rPr>
              <a:t>未登录</a:t>
            </a:r>
            <a:endParaRPr lang="zh-CN" b="1" dirty="0">
              <a:solidFill>
                <a:srgbClr val="0070C0"/>
              </a:solidFill>
              <a:cs typeface="宋体" panose="02010600030101010101" pitchFamily="2" charset="-122"/>
              <a:sym typeface="+mn-ea"/>
            </a:endParaRPr>
          </a:p>
        </p:txBody>
      </p:sp>
      <p:sp>
        <p:nvSpPr>
          <p:cNvPr id="4" name="文本框 3"/>
          <p:cNvSpPr txBox="1"/>
          <p:nvPr/>
        </p:nvSpPr>
        <p:spPr>
          <a:xfrm>
            <a:off x="911384" y="3195838"/>
            <a:ext cx="7573478" cy="646331"/>
          </a:xfrm>
          <a:prstGeom prst="rect">
            <a:avLst/>
          </a:prstGeom>
          <a:noFill/>
        </p:spPr>
        <p:txBody>
          <a:bodyPr wrap="square" rtlCol="0">
            <a:spAutoFit/>
          </a:bodyPr>
          <a:lstStyle/>
          <a:p>
            <a:r>
              <a:rPr lang="zh-CN" altLang="en-US" b="0" i="0" dirty="0">
                <a:solidFill>
                  <a:srgbClr val="333333"/>
                </a:solidFill>
                <a:effectLst/>
                <a:latin typeface="Helvetica" panose="020B0604020202020204" pitchFamily="34" charset="0"/>
              </a:rPr>
              <a:t>该模型利用 </a:t>
            </a:r>
            <a:r>
              <a:rPr lang="en-US" altLang="zh-CN" b="0" i="0" dirty="0">
                <a:solidFill>
                  <a:schemeClr val="accent5"/>
                </a:solidFill>
                <a:effectLst/>
                <a:latin typeface="Helvetica" panose="020B0604020202020204" pitchFamily="34" charset="0"/>
              </a:rPr>
              <a:t>n </a:t>
            </a:r>
            <a:r>
              <a:rPr lang="zh-CN" altLang="en-US" b="0" i="0" dirty="0">
                <a:solidFill>
                  <a:schemeClr val="accent5"/>
                </a:solidFill>
                <a:effectLst/>
                <a:latin typeface="Helvetica" panose="020B0604020202020204" pitchFamily="34" charset="0"/>
              </a:rPr>
              <a:t>元组</a:t>
            </a:r>
            <a:r>
              <a:rPr lang="zh-CN" altLang="en-US" b="0" i="0" dirty="0">
                <a:solidFill>
                  <a:srgbClr val="333333"/>
                </a:solidFill>
                <a:effectLst/>
                <a:latin typeface="Helvetica" panose="020B0604020202020204" pitchFamily="34" charset="0"/>
              </a:rPr>
              <a:t>提供的每个字的构词能力，通过加（降）权重实现特定语境下的歧义消解。</a:t>
            </a:r>
            <a:endParaRPr lang="zh-CN" altLang="en-US" dirty="0"/>
          </a:p>
        </p:txBody>
      </p:sp>
      <p:sp>
        <p:nvSpPr>
          <p:cNvPr id="15" name="文本框 14"/>
          <p:cNvSpPr txBox="1"/>
          <p:nvPr/>
        </p:nvSpPr>
        <p:spPr>
          <a:xfrm>
            <a:off x="911384" y="4909403"/>
            <a:ext cx="7330916" cy="646331"/>
          </a:xfrm>
          <a:prstGeom prst="rect">
            <a:avLst/>
          </a:prstGeom>
          <a:noFill/>
        </p:spPr>
        <p:txBody>
          <a:bodyPr wrap="square" rtlCol="0">
            <a:spAutoFit/>
          </a:bodyPr>
          <a:lstStyle/>
          <a:p>
            <a:r>
              <a:rPr lang="zh-CN" altLang="en-US" b="0" i="0" dirty="0">
                <a:solidFill>
                  <a:srgbClr val="333333"/>
                </a:solidFill>
                <a:effectLst/>
                <a:latin typeface="Helvetica" panose="020B0604020202020204" pitchFamily="34" charset="0"/>
              </a:rPr>
              <a:t>通过非监督方法</a:t>
            </a:r>
            <a:r>
              <a:rPr lang="zh-CN" altLang="en-US" b="0" i="0" dirty="0">
                <a:solidFill>
                  <a:schemeClr val="accent5"/>
                </a:solidFill>
                <a:effectLst/>
                <a:latin typeface="Helvetica" panose="020B0604020202020204" pitchFamily="34" charset="0"/>
              </a:rPr>
              <a:t>构建词表</a:t>
            </a:r>
            <a:r>
              <a:rPr lang="zh-CN" altLang="en-US" b="0" i="0" dirty="0">
                <a:solidFill>
                  <a:srgbClr val="333333"/>
                </a:solidFill>
                <a:effectLst/>
                <a:latin typeface="Helvetica" panose="020B0604020202020204" pitchFamily="34" charset="0"/>
              </a:rPr>
              <a:t>，实现对特定领域的未标注文本的利用，进而提升对未登录词的识别。</a:t>
            </a:r>
            <a:endParaRPr lang="zh-CN" altLang="en-US" dirty="0"/>
          </a:p>
        </p:txBody>
      </p:sp>
      <p:sp>
        <p:nvSpPr>
          <p:cNvPr id="2" name="文本框 1"/>
          <p:cNvSpPr txBox="1"/>
          <p:nvPr/>
        </p:nvSpPr>
        <p:spPr>
          <a:xfrm>
            <a:off x="2599859" y="142811"/>
            <a:ext cx="4572000" cy="646331"/>
          </a:xfrm>
          <a:prstGeom prst="rect">
            <a:avLst/>
          </a:prstGeom>
          <a:noFill/>
        </p:spPr>
        <p:txBody>
          <a:bodyPr wrap="square">
            <a:spAutoFit/>
          </a:bodyPr>
          <a:lstStyle/>
          <a:p>
            <a:pPr algn="r"/>
            <a:r>
              <a:rPr lang="en-US" altLang="zh-CN" sz="1800" b="1" dirty="0">
                <a:solidFill>
                  <a:srgbClr val="0070C0"/>
                </a:solidFill>
                <a:sym typeface="+mn-lt"/>
              </a:rPr>
              <a:t>Improving Chinese Word Segmentation with </a:t>
            </a:r>
            <a:r>
              <a:rPr lang="en-US" altLang="zh-CN" sz="1800" b="1" dirty="0" err="1">
                <a:solidFill>
                  <a:srgbClr val="0070C0"/>
                </a:solidFill>
                <a:sym typeface="+mn-lt"/>
              </a:rPr>
              <a:t>Wordhood</a:t>
            </a:r>
            <a:r>
              <a:rPr lang="en-US" altLang="zh-CN" sz="1800" b="1" dirty="0">
                <a:solidFill>
                  <a:srgbClr val="0070C0"/>
                </a:solidFill>
                <a:sym typeface="+mn-lt"/>
              </a:rPr>
              <a:t> Memory Networks</a:t>
            </a:r>
            <a:endParaRPr lang="zh-CN" altLang="en-US" dirty="0"/>
          </a:p>
        </p:txBody>
      </p:sp>
      <p:sp>
        <p:nvSpPr>
          <p:cNvPr id="12" name="文本框 11"/>
          <p:cNvSpPr txBox="1"/>
          <p:nvPr/>
        </p:nvSpPr>
        <p:spPr>
          <a:xfrm>
            <a:off x="480578" y="1856376"/>
            <a:ext cx="7573478" cy="646331"/>
          </a:xfrm>
          <a:prstGeom prst="rect">
            <a:avLst/>
          </a:prstGeom>
          <a:noFill/>
        </p:spPr>
        <p:txBody>
          <a:bodyPr wrap="square" rtlCol="0">
            <a:spAutoFit/>
          </a:bodyPr>
          <a:lstStyle/>
          <a:p>
            <a:r>
              <a:rPr lang="zh-CN" altLang="en-US" dirty="0">
                <a:solidFill>
                  <a:srgbClr val="333333"/>
                </a:solidFill>
                <a:latin typeface="Helvetica" panose="020B0604020202020204" pitchFamily="34" charset="0"/>
              </a:rPr>
              <a:t>这是目前</a:t>
            </a:r>
            <a:r>
              <a:rPr lang="zh-CN" altLang="en-US" dirty="0">
                <a:solidFill>
                  <a:srgbClr val="333333"/>
                </a:solidFill>
                <a:latin typeface="+mn-ea"/>
              </a:rPr>
              <a:t>中文分词的</a:t>
            </a:r>
            <a:r>
              <a:rPr lang="en-US" altLang="zh-CN" dirty="0">
                <a:solidFill>
                  <a:schemeClr val="accent5"/>
                </a:solidFill>
                <a:latin typeface="+mn-ea"/>
              </a:rPr>
              <a:t>SOTA</a:t>
            </a:r>
            <a:r>
              <a:rPr lang="zh-CN" altLang="en-US" dirty="0">
                <a:solidFill>
                  <a:schemeClr val="accent5"/>
                </a:solidFill>
                <a:latin typeface="+mn-ea"/>
              </a:rPr>
              <a:t>模型</a:t>
            </a:r>
            <a:r>
              <a:rPr lang="zh-CN" altLang="en-US" dirty="0">
                <a:solidFill>
                  <a:srgbClr val="333333"/>
                </a:solidFill>
                <a:latin typeface="+mn-ea"/>
              </a:rPr>
              <a:t>（</a:t>
            </a:r>
            <a:r>
              <a:rPr lang="zh-CN" altLang="zh-CN" sz="1800" dirty="0">
                <a:effectLst/>
                <a:latin typeface="+mn-ea"/>
                <a:cs typeface="Times New Roman" panose="02020603050405020304" pitchFamily="18" charset="0"/>
              </a:rPr>
              <a:t>目前最好</a:t>
            </a:r>
            <a:r>
              <a:rPr lang="en-US" altLang="zh-CN" sz="1800" dirty="0">
                <a:effectLst/>
                <a:latin typeface="+mn-ea"/>
                <a:cs typeface="Times New Roman" panose="02020603050405020304" pitchFamily="18" charset="0"/>
              </a:rPr>
              <a:t>/</a:t>
            </a:r>
            <a:r>
              <a:rPr lang="zh-CN" altLang="zh-CN" sz="1800" dirty="0">
                <a:effectLst/>
                <a:latin typeface="+mn-ea"/>
                <a:cs typeface="Times New Roman" panose="02020603050405020304" pitchFamily="18" charset="0"/>
              </a:rPr>
              <a:t>最先进的模型</a:t>
            </a:r>
            <a:r>
              <a:rPr lang="zh-CN" altLang="en-US" dirty="0">
                <a:solidFill>
                  <a:srgbClr val="333333"/>
                </a:solidFill>
                <a:latin typeface="+mn-ea"/>
              </a:rPr>
              <a:t>），</a:t>
            </a:r>
            <a:r>
              <a:rPr lang="zh-CN" altLang="en-US" b="0" i="0" dirty="0">
                <a:solidFill>
                  <a:srgbClr val="121212"/>
                </a:solidFill>
                <a:effectLst/>
                <a:latin typeface="+mn-ea"/>
              </a:rPr>
              <a:t>主要思想是使用</a:t>
            </a:r>
            <a:r>
              <a:rPr lang="zh-CN" altLang="en-US" sz="1800" kern="100" dirty="0">
                <a:effectLst/>
                <a:latin typeface="+mn-ea"/>
                <a:cs typeface="Times New Roman" panose="02020603050405020304" pitchFamily="18" charset="0"/>
              </a:rPr>
              <a:t>键 </a:t>
            </a:r>
            <a:r>
              <a:rPr lang="en-US" altLang="zh-CN" sz="1800" kern="100" dirty="0">
                <a:effectLst/>
                <a:latin typeface="+mn-ea"/>
                <a:cs typeface="Times New Roman" panose="02020603050405020304" pitchFamily="18" charset="0"/>
              </a:rPr>
              <a:t>- </a:t>
            </a:r>
            <a:r>
              <a:rPr lang="zh-CN" altLang="en-US" sz="1800" kern="100" dirty="0">
                <a:effectLst/>
                <a:latin typeface="+mn-ea"/>
                <a:cs typeface="Times New Roman" panose="02020603050405020304" pitchFamily="18" charset="0"/>
              </a:rPr>
              <a:t>值</a:t>
            </a:r>
            <a:r>
              <a:rPr lang="zh-CN" altLang="en-US" b="0" i="0" dirty="0">
                <a:solidFill>
                  <a:srgbClr val="121212"/>
                </a:solidFill>
                <a:effectLst/>
                <a:latin typeface="+mn-ea"/>
              </a:rPr>
              <a:t>记忆网络计算，怎样划分汉字</a:t>
            </a:r>
            <a:r>
              <a:rPr lang="zh-CN" altLang="en-US" b="0" i="0" dirty="0">
                <a:solidFill>
                  <a:schemeClr val="accent5"/>
                </a:solidFill>
                <a:effectLst/>
                <a:latin typeface="+mn-ea"/>
              </a:rPr>
              <a:t>使语义更完整</a:t>
            </a:r>
            <a:r>
              <a:rPr lang="zh-CN" altLang="en-US" b="0" i="0" dirty="0">
                <a:solidFill>
                  <a:srgbClr val="121212"/>
                </a:solidFill>
                <a:effectLst/>
                <a:latin typeface="+mn-ea"/>
              </a:rPr>
              <a:t>来进行分词</a:t>
            </a:r>
            <a:r>
              <a:rPr lang="zh-CN" altLang="en-US" b="0" i="0" dirty="0">
                <a:solidFill>
                  <a:srgbClr val="121212"/>
                </a:solidFill>
                <a:effectLst/>
                <a:latin typeface="-apple-system"/>
              </a:rPr>
              <a:t>。</a:t>
            </a:r>
            <a:endParaRPr lang="zh-CN"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具体介绍</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5.4</a:t>
              </a:r>
              <a:endParaRPr lang="en-US" altLang="zh-CN" sz="2400" b="1" dirty="0"/>
            </a:p>
          </p:txBody>
        </p:sp>
      </p:grpSp>
      <p:sp>
        <p:nvSpPr>
          <p:cNvPr id="3" name="文本框 2"/>
          <p:cNvSpPr txBox="1"/>
          <p:nvPr/>
        </p:nvSpPr>
        <p:spPr>
          <a:xfrm>
            <a:off x="636608" y="1131105"/>
            <a:ext cx="8209166" cy="400110"/>
          </a:xfrm>
          <a:prstGeom prst="rect">
            <a:avLst/>
          </a:prstGeom>
          <a:noFill/>
        </p:spPr>
        <p:txBody>
          <a:bodyPr wrap="square" rtlCol="0">
            <a:spAutoFit/>
          </a:bodyPr>
          <a:lstStyle/>
          <a:p>
            <a:r>
              <a:rPr lang="zh-CN" altLang="en-US" sz="2000" b="1" kern="100" dirty="0">
                <a:latin typeface="等线" panose="02010600030101010101" pitchFamily="2" charset="-122"/>
                <a:ea typeface="等线" panose="02010600030101010101" pitchFamily="2" charset="-122"/>
                <a:cs typeface="Times New Roman" panose="02020603050405020304" pitchFamily="18" charset="0"/>
              </a:rPr>
              <a:t>一、</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键 </a:t>
            </a:r>
            <a:r>
              <a:rPr lang="en-US" altLang="zh-CN" sz="2000" b="1" kern="1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值记忆神经网络的</a:t>
            </a:r>
            <a:r>
              <a:rPr lang="zh-CN" altLang="en-US" sz="2000" b="1" kern="100" dirty="0">
                <a:latin typeface="等线" panose="02010600030101010101" pitchFamily="2" charset="-122"/>
                <a:ea typeface="等线" panose="02010600030101010101" pitchFamily="2" charset="-122"/>
                <a:cs typeface="Times New Roman" panose="02020603050405020304" pitchFamily="18" charset="0"/>
              </a:rPr>
              <a:t>汉语</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分词模型</a:t>
            </a:r>
            <a:endPar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6" name="文本框 15"/>
          <p:cNvSpPr txBox="1"/>
          <p:nvPr/>
        </p:nvSpPr>
        <p:spPr>
          <a:xfrm>
            <a:off x="4113996" y="1643375"/>
            <a:ext cx="5285735" cy="1200329"/>
          </a:xfrm>
          <a:prstGeom prst="rect">
            <a:avLst/>
          </a:prstGeom>
          <a:noFill/>
        </p:spPr>
        <p:txBody>
          <a:bodyPr wrap="square">
            <a:spAutoFit/>
          </a:bodyPr>
          <a:lstStyle/>
          <a:p>
            <a:pPr marL="342900" indent="-342900">
              <a:buFont typeface="+mj-lt"/>
              <a:buAutoNum type="arabicPeriod"/>
            </a:pPr>
            <a:r>
              <a:rPr lang="zh-CN" altLang="en-US" b="0" i="0" dirty="0">
                <a:solidFill>
                  <a:srgbClr val="333333"/>
                </a:solidFill>
                <a:effectLst/>
                <a:latin typeface="+mn-ea"/>
              </a:rPr>
              <a:t>根据构词能力，找到所有的成词组合。</a:t>
            </a:r>
            <a:endParaRPr lang="en-US" altLang="zh-CN" dirty="0">
              <a:solidFill>
                <a:srgbClr val="333333"/>
              </a:solidFill>
              <a:latin typeface="+mn-ea"/>
            </a:endParaRPr>
          </a:p>
          <a:p>
            <a:pPr marL="342900" indent="-342900">
              <a:buFont typeface="+mj-lt"/>
              <a:buAutoNum type="arabicPeriod"/>
            </a:pPr>
            <a:r>
              <a:rPr lang="zh-CN" altLang="en-US" b="0" i="0" dirty="0">
                <a:solidFill>
                  <a:srgbClr val="333333"/>
                </a:solidFill>
                <a:effectLst/>
                <a:latin typeface="+mn-ea"/>
              </a:rPr>
              <a:t>全部找到，加入到分词模型。</a:t>
            </a:r>
            <a:endParaRPr lang="en-US" altLang="zh-CN" dirty="0">
              <a:solidFill>
                <a:srgbClr val="333333"/>
              </a:solidFill>
              <a:latin typeface="+mn-ea"/>
            </a:endParaRPr>
          </a:p>
          <a:p>
            <a:pPr marL="342900" indent="-342900">
              <a:buFont typeface="+mj-lt"/>
              <a:buAutoNum type="arabicPeriod"/>
            </a:pPr>
            <a:r>
              <a:rPr lang="zh-CN" altLang="en-US" b="0" i="0" dirty="0">
                <a:solidFill>
                  <a:srgbClr val="333333"/>
                </a:solidFill>
                <a:effectLst/>
                <a:latin typeface="+mn-ea"/>
              </a:rPr>
              <a:t>通过神经网络，学习</a:t>
            </a:r>
            <a:r>
              <a:rPr lang="zh-CN" altLang="en-US" b="0" i="0" dirty="0">
                <a:solidFill>
                  <a:schemeClr val="accent5"/>
                </a:solidFill>
                <a:effectLst/>
                <a:latin typeface="+mn-ea"/>
              </a:rPr>
              <a:t>哪些词对于最后完整表达句意</a:t>
            </a:r>
            <a:r>
              <a:rPr lang="zh-CN" altLang="en-US" b="0" i="0" dirty="0">
                <a:solidFill>
                  <a:srgbClr val="333333"/>
                </a:solidFill>
                <a:effectLst/>
                <a:latin typeface="+mn-ea"/>
              </a:rPr>
              <a:t>的帮助更大，进而分配不同的权重。</a:t>
            </a:r>
            <a:endParaRPr lang="zh-CN" altLang="en-US" dirty="0">
              <a:latin typeface="+mn-ea"/>
            </a:endParaRPr>
          </a:p>
        </p:txBody>
      </p:sp>
      <p:sp>
        <p:nvSpPr>
          <p:cNvPr id="22" name="文本框 21"/>
          <p:cNvSpPr txBox="1"/>
          <p:nvPr/>
        </p:nvSpPr>
        <p:spPr>
          <a:xfrm>
            <a:off x="1281429" y="1623812"/>
            <a:ext cx="2720623" cy="400110"/>
          </a:xfrm>
          <a:prstGeom prst="rect">
            <a:avLst/>
          </a:prstGeom>
          <a:noFill/>
        </p:spPr>
        <p:txBody>
          <a:bodyPr wrap="square" rtlCol="0">
            <a:spAutoFit/>
          </a:bodyPr>
          <a:lstStyle/>
          <a:p>
            <a:r>
              <a:rPr lang="zh-CN" altLang="en-US" sz="2000" b="0" i="0" dirty="0">
                <a:effectLst/>
                <a:latin typeface="Helvetica" panose="020B0604020202020204" pitchFamily="34" charset="0"/>
              </a:rPr>
              <a:t>部分居</a:t>
            </a:r>
            <a:r>
              <a:rPr lang="zh-CN" altLang="en-US" sz="2000" b="1" i="0" dirty="0">
                <a:effectLst/>
                <a:latin typeface="Helvetica" panose="020B0604020202020204" pitchFamily="34" charset="0"/>
              </a:rPr>
              <a:t>民</a:t>
            </a:r>
            <a:r>
              <a:rPr lang="zh-CN" altLang="en-US" sz="2000" b="0" i="0" dirty="0">
                <a:effectLst/>
                <a:latin typeface="Helvetica" panose="020B0604020202020204" pitchFamily="34" charset="0"/>
              </a:rPr>
              <a:t>生活水平</a:t>
            </a:r>
            <a:endParaRPr lang="zh-CN" altLang="en-US" sz="2000" dirty="0"/>
          </a:p>
        </p:txBody>
      </p:sp>
      <p:sp>
        <p:nvSpPr>
          <p:cNvPr id="23" name="文本框 22"/>
          <p:cNvSpPr txBox="1"/>
          <p:nvPr/>
        </p:nvSpPr>
        <p:spPr>
          <a:xfrm>
            <a:off x="2049498" y="1882517"/>
            <a:ext cx="4572000" cy="369332"/>
          </a:xfrm>
          <a:prstGeom prst="rect">
            <a:avLst/>
          </a:prstGeom>
          <a:noFill/>
        </p:spPr>
        <p:txBody>
          <a:bodyPr wrap="square">
            <a:spAutoFit/>
          </a:bodyPr>
          <a:lstStyle/>
          <a:p>
            <a:r>
              <a:rPr lang="zh-CN" altLang="en-US" b="1" i="0" dirty="0">
                <a:effectLst/>
                <a:latin typeface="Helvetica" panose="020B0604020202020204" pitchFamily="34" charset="0"/>
              </a:rPr>
              <a:t>民</a:t>
            </a:r>
            <a:endParaRPr lang="zh-CN" altLang="en-US" dirty="0"/>
          </a:p>
        </p:txBody>
      </p:sp>
      <p:sp>
        <p:nvSpPr>
          <p:cNvPr id="24" name="文本框 23"/>
          <p:cNvSpPr txBox="1"/>
          <p:nvPr/>
        </p:nvSpPr>
        <p:spPr>
          <a:xfrm>
            <a:off x="1822353" y="2120016"/>
            <a:ext cx="4572000" cy="369332"/>
          </a:xfrm>
          <a:prstGeom prst="rect">
            <a:avLst/>
          </a:prstGeom>
          <a:noFill/>
        </p:spPr>
        <p:txBody>
          <a:bodyPr wrap="square">
            <a:spAutoFit/>
          </a:bodyPr>
          <a:lstStyle/>
          <a:p>
            <a:r>
              <a:rPr lang="zh-CN" altLang="en-US" i="0" dirty="0">
                <a:effectLst/>
                <a:latin typeface="Helvetica" panose="020B0604020202020204" pitchFamily="34" charset="0"/>
              </a:rPr>
              <a:t>居</a:t>
            </a:r>
            <a:r>
              <a:rPr lang="zh-CN" altLang="en-US" b="1" i="0" dirty="0">
                <a:effectLst/>
                <a:latin typeface="Helvetica" panose="020B0604020202020204" pitchFamily="34" charset="0"/>
              </a:rPr>
              <a:t>民</a:t>
            </a:r>
            <a:endParaRPr lang="zh-CN" altLang="en-US" dirty="0"/>
          </a:p>
        </p:txBody>
      </p:sp>
      <p:sp>
        <p:nvSpPr>
          <p:cNvPr id="25" name="文本框 24"/>
          <p:cNvSpPr txBox="1"/>
          <p:nvPr/>
        </p:nvSpPr>
        <p:spPr>
          <a:xfrm>
            <a:off x="2048896" y="2356361"/>
            <a:ext cx="4572000" cy="369332"/>
          </a:xfrm>
          <a:prstGeom prst="rect">
            <a:avLst/>
          </a:prstGeom>
          <a:noFill/>
        </p:spPr>
        <p:txBody>
          <a:bodyPr wrap="square">
            <a:spAutoFit/>
          </a:bodyPr>
          <a:lstStyle/>
          <a:p>
            <a:r>
              <a:rPr lang="zh-CN" altLang="en-US" b="1" i="0" dirty="0">
                <a:effectLst/>
                <a:latin typeface="Helvetica" panose="020B0604020202020204" pitchFamily="34" charset="0"/>
              </a:rPr>
              <a:t>民</a:t>
            </a:r>
            <a:r>
              <a:rPr lang="zh-CN" altLang="en-US" i="0" dirty="0">
                <a:effectLst/>
                <a:latin typeface="Helvetica" panose="020B0604020202020204" pitchFamily="34" charset="0"/>
              </a:rPr>
              <a:t>生</a:t>
            </a:r>
            <a:endParaRPr lang="zh-CN" altLang="en-US" dirty="0"/>
          </a:p>
        </p:txBody>
      </p:sp>
      <p:sp>
        <p:nvSpPr>
          <p:cNvPr id="26" name="文本框 25"/>
          <p:cNvSpPr txBox="1"/>
          <p:nvPr/>
        </p:nvSpPr>
        <p:spPr>
          <a:xfrm>
            <a:off x="1812625" y="2592243"/>
            <a:ext cx="4572000" cy="369332"/>
          </a:xfrm>
          <a:prstGeom prst="rect">
            <a:avLst/>
          </a:prstGeom>
          <a:noFill/>
        </p:spPr>
        <p:txBody>
          <a:bodyPr wrap="square">
            <a:spAutoFit/>
          </a:bodyPr>
          <a:lstStyle/>
          <a:p>
            <a:r>
              <a:rPr lang="zh-CN" altLang="en-US" b="0" i="0" dirty="0">
                <a:effectLst/>
                <a:latin typeface="Helvetica" panose="020B0604020202020204" pitchFamily="34" charset="0"/>
              </a:rPr>
              <a:t>居</a:t>
            </a:r>
            <a:r>
              <a:rPr lang="zh-CN" altLang="en-US" b="1" i="0" dirty="0">
                <a:effectLst/>
                <a:latin typeface="Helvetica" panose="020B0604020202020204" pitchFamily="34" charset="0"/>
              </a:rPr>
              <a:t>民</a:t>
            </a:r>
            <a:r>
              <a:rPr lang="zh-CN" altLang="en-US" b="0" i="0" dirty="0">
                <a:effectLst/>
                <a:latin typeface="Helvetica" panose="020B0604020202020204" pitchFamily="34" charset="0"/>
              </a:rPr>
              <a:t>生活</a:t>
            </a:r>
            <a:endParaRPr lang="zh-CN" altLang="en-US" dirty="0"/>
          </a:p>
        </p:txBody>
      </p:sp>
      <p:pic>
        <p:nvPicPr>
          <p:cNvPr id="27" name="图片 26"/>
          <p:cNvPicPr>
            <a:picLocks noChangeAspect="1"/>
          </p:cNvPicPr>
          <p:nvPr/>
        </p:nvPicPr>
        <p:blipFill>
          <a:blip r:embed="rId1"/>
          <a:stretch>
            <a:fillRect/>
          </a:stretch>
        </p:blipFill>
        <p:spPr>
          <a:xfrm>
            <a:off x="0" y="1643375"/>
            <a:ext cx="9130673" cy="4671885"/>
          </a:xfrm>
          <a:prstGeom prst="rect">
            <a:avLst/>
          </a:prstGeom>
        </p:spPr>
      </p:pic>
      <p:sp>
        <p:nvSpPr>
          <p:cNvPr id="15" name="文本框 14"/>
          <p:cNvSpPr txBox="1"/>
          <p:nvPr/>
        </p:nvSpPr>
        <p:spPr>
          <a:xfrm>
            <a:off x="2599859" y="142811"/>
            <a:ext cx="4572000" cy="646331"/>
          </a:xfrm>
          <a:prstGeom prst="rect">
            <a:avLst/>
          </a:prstGeom>
          <a:noFill/>
        </p:spPr>
        <p:txBody>
          <a:bodyPr wrap="square">
            <a:spAutoFit/>
          </a:bodyPr>
          <a:lstStyle/>
          <a:p>
            <a:pPr algn="r"/>
            <a:r>
              <a:rPr lang="en-US" altLang="zh-CN" sz="1800" b="1" dirty="0">
                <a:solidFill>
                  <a:srgbClr val="0070C0"/>
                </a:solidFill>
                <a:sym typeface="+mn-lt"/>
              </a:rPr>
              <a:t>Improving Chinese Word Segmentation with </a:t>
            </a:r>
            <a:r>
              <a:rPr lang="en-US" altLang="zh-CN" sz="1800" b="1" dirty="0" err="1">
                <a:solidFill>
                  <a:srgbClr val="0070C0"/>
                </a:solidFill>
                <a:sym typeface="+mn-lt"/>
              </a:rPr>
              <a:t>Wordhood</a:t>
            </a:r>
            <a:r>
              <a:rPr lang="en-US" altLang="zh-CN" sz="1800" b="1" dirty="0">
                <a:solidFill>
                  <a:srgbClr val="0070C0"/>
                </a:solidFill>
                <a:sym typeface="+mn-lt"/>
              </a:rPr>
              <a:t> Memory Networks</a:t>
            </a:r>
            <a:endParaRPr lang="zh-CN" altLang="en-US" dirty="0"/>
          </a:p>
        </p:txBody>
      </p:sp>
      <p:sp>
        <p:nvSpPr>
          <p:cNvPr id="4" name="矩形 3"/>
          <p:cNvSpPr/>
          <p:nvPr/>
        </p:nvSpPr>
        <p:spPr>
          <a:xfrm>
            <a:off x="57039" y="4484073"/>
            <a:ext cx="312234" cy="1572322"/>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箭头: 右 4"/>
          <p:cNvSpPr/>
          <p:nvPr/>
        </p:nvSpPr>
        <p:spPr>
          <a:xfrm>
            <a:off x="1697420" y="2823956"/>
            <a:ext cx="872359" cy="467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箭头: 右 17"/>
          <p:cNvSpPr/>
          <p:nvPr/>
        </p:nvSpPr>
        <p:spPr>
          <a:xfrm rot="16200000">
            <a:off x="2608722" y="4404704"/>
            <a:ext cx="872359" cy="467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p:cNvSpPr/>
          <p:nvPr/>
        </p:nvSpPr>
        <p:spPr>
          <a:xfrm rot="16200000">
            <a:off x="4861134" y="4404704"/>
            <a:ext cx="872359" cy="467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p:cNvSpPr/>
          <p:nvPr/>
        </p:nvSpPr>
        <p:spPr>
          <a:xfrm>
            <a:off x="7010400" y="2850741"/>
            <a:ext cx="872359" cy="467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697420" y="3284639"/>
            <a:ext cx="6558306" cy="258720"/>
          </a:xfrm>
          <a:prstGeom prst="rect">
            <a:avLst/>
          </a:prstGeom>
          <a:solidFill>
            <a:srgbClr val="FFFF00">
              <a:alpha val="9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037566" y="3235819"/>
            <a:ext cx="5407249" cy="369332"/>
          </a:xfrm>
          <a:prstGeom prst="rect">
            <a:avLst/>
          </a:prstGeom>
          <a:noFill/>
        </p:spPr>
        <p:txBody>
          <a:bodyPr wrap="none" lIns="91440" tIns="45720" rIns="91440" bIns="45720">
            <a:spAutoFit/>
          </a:bodyPr>
          <a:lstStyle/>
          <a:p>
            <a:pPr algn="ctr"/>
            <a:r>
              <a:rPr lang="en-US" altLang="zh-CN" sz="1800" dirty="0">
                <a:effectLst/>
                <a:latin typeface="+mn-ea"/>
                <a:cs typeface="Times New Roman" panose="02020603050405020304" pitchFamily="18" charset="0"/>
              </a:rPr>
              <a:t>K4=</a:t>
            </a:r>
            <a:r>
              <a:rPr lang="en-US" altLang="zh-CN" dirty="0">
                <a:latin typeface="+mn-ea"/>
                <a:cs typeface="Times New Roman" panose="02020603050405020304" pitchFamily="18" charset="0"/>
              </a:rPr>
              <a:t>[</a:t>
            </a:r>
            <a:r>
              <a:rPr lang="zh-CN" altLang="zh-CN" sz="1800" dirty="0">
                <a:effectLst/>
                <a:latin typeface="+mn-ea"/>
                <a:cs typeface="Times New Roman" panose="02020603050405020304" pitchFamily="18" charset="0"/>
              </a:rPr>
              <a:t>“民”，“居民”，“民生”，“居民生活”</a:t>
            </a:r>
            <a:r>
              <a:rPr lang="en-US" altLang="zh-CN" sz="1800" dirty="0">
                <a:effectLst/>
                <a:latin typeface="+mn-ea"/>
                <a:cs typeface="Times New Roman" panose="02020603050405020304" pitchFamily="18" charset="0"/>
              </a:rPr>
              <a:t>]</a:t>
            </a:r>
            <a:endParaRPr lang="zh-CN" altLang="en-US" sz="5400" b="0" cap="none" spc="0" dirty="0">
              <a:ln w="0"/>
              <a:solidFill>
                <a:schemeClr val="tx1"/>
              </a:solidFill>
              <a:effectLst>
                <a:outerShdw blurRad="38100" dist="19050" dir="2700000" algn="tl" rotWithShape="0">
                  <a:schemeClr val="dk1">
                    <a:alpha val="40000"/>
                  </a:schemeClr>
                </a:outerShdw>
              </a:effectLst>
              <a:latin typeface="+mn-ea"/>
            </a:endParaRPr>
          </a:p>
        </p:txBody>
      </p:sp>
      <p:sp>
        <p:nvSpPr>
          <p:cNvPr id="29" name="矩形 28"/>
          <p:cNvSpPr/>
          <p:nvPr/>
        </p:nvSpPr>
        <p:spPr>
          <a:xfrm>
            <a:off x="1674270" y="3633471"/>
            <a:ext cx="6559135" cy="598996"/>
          </a:xfrm>
          <a:prstGeom prst="rect">
            <a:avLst/>
          </a:prstGeom>
          <a:solidFill>
            <a:srgbClr val="FFFF00">
              <a:alpha val="9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832816" y="3586135"/>
            <a:ext cx="5770447" cy="646331"/>
          </a:xfrm>
          <a:prstGeom prst="rect">
            <a:avLst/>
          </a:prstGeom>
          <a:noFill/>
        </p:spPr>
        <p:txBody>
          <a:bodyPr wrap="square">
            <a:spAutoFit/>
          </a:bodyPr>
          <a:lstStyle/>
          <a:p>
            <a:pPr algn="ctr"/>
            <a:r>
              <a:rPr lang="en-US" altLang="zh-CN" dirty="0">
                <a:latin typeface="+mn-ea"/>
                <a:cs typeface="Times New Roman" panose="02020603050405020304" pitchFamily="18" charset="0"/>
              </a:rPr>
              <a:t>BIES</a:t>
            </a:r>
            <a:r>
              <a:rPr lang="zh-CN" altLang="en-US" dirty="0">
                <a:latin typeface="+mn-ea"/>
                <a:cs typeface="Times New Roman" panose="02020603050405020304" pitchFamily="18" charset="0"/>
              </a:rPr>
              <a:t>标记法，</a:t>
            </a:r>
            <a:r>
              <a:rPr lang="en-US" altLang="zh-CN" dirty="0">
                <a:latin typeface="+mn-ea"/>
                <a:cs typeface="Times New Roman" panose="02020603050405020304" pitchFamily="18" charset="0"/>
              </a:rPr>
              <a:t>(</a:t>
            </a:r>
            <a:r>
              <a:rPr lang="en-US" altLang="zh-CN" dirty="0" err="1">
                <a:latin typeface="+mn-ea"/>
                <a:cs typeface="Times New Roman" panose="02020603050405020304" pitchFamily="18" charset="0"/>
              </a:rPr>
              <a:t>B:begin</a:t>
            </a:r>
            <a:r>
              <a:rPr lang="en-US" altLang="zh-CN" dirty="0">
                <a:latin typeface="+mn-ea"/>
                <a:cs typeface="Times New Roman" panose="02020603050405020304" pitchFamily="18" charset="0"/>
              </a:rPr>
              <a:t> </a:t>
            </a:r>
            <a:r>
              <a:rPr lang="zh-CN" altLang="en-US" dirty="0">
                <a:latin typeface="+mn-ea"/>
                <a:cs typeface="Times New Roman" panose="02020603050405020304" pitchFamily="18" charset="0"/>
              </a:rPr>
              <a:t>，</a:t>
            </a:r>
            <a:r>
              <a:rPr lang="en-US" altLang="zh-CN" dirty="0">
                <a:latin typeface="+mn-ea"/>
                <a:cs typeface="Times New Roman" panose="02020603050405020304" pitchFamily="18" charset="0"/>
              </a:rPr>
              <a:t>I:inside</a:t>
            </a:r>
            <a:r>
              <a:rPr lang="zh-CN" altLang="en-US" dirty="0">
                <a:latin typeface="+mn-ea"/>
                <a:cs typeface="Times New Roman" panose="02020603050405020304" pitchFamily="18" charset="0"/>
              </a:rPr>
              <a:t>，</a:t>
            </a:r>
            <a:r>
              <a:rPr lang="en-US" altLang="zh-CN" dirty="0">
                <a:latin typeface="+mn-ea"/>
                <a:cs typeface="Times New Roman" panose="02020603050405020304" pitchFamily="18" charset="0"/>
              </a:rPr>
              <a:t>E:end</a:t>
            </a:r>
            <a:r>
              <a:rPr lang="zh-CN" altLang="en-US" dirty="0">
                <a:latin typeface="+mn-ea"/>
                <a:cs typeface="Times New Roman" panose="02020603050405020304" pitchFamily="18" charset="0"/>
              </a:rPr>
              <a:t>，</a:t>
            </a:r>
            <a:r>
              <a:rPr lang="en-US" altLang="zh-CN" dirty="0">
                <a:latin typeface="+mn-ea"/>
                <a:cs typeface="Times New Roman" panose="02020603050405020304" pitchFamily="18" charset="0"/>
              </a:rPr>
              <a:t>S:single)</a:t>
            </a:r>
            <a:endParaRPr lang="en-US" altLang="zh-CN" dirty="0">
              <a:latin typeface="+mn-ea"/>
              <a:cs typeface="Times New Roman" panose="02020603050405020304" pitchFamily="18" charset="0"/>
            </a:endParaRPr>
          </a:p>
          <a:p>
            <a:pPr algn="ctr"/>
            <a:r>
              <a:rPr lang="en-US" altLang="zh-CN" dirty="0">
                <a:latin typeface="+mn-ea"/>
                <a:cs typeface="Times New Roman" panose="02020603050405020304" pitchFamily="18" charset="0"/>
              </a:rPr>
              <a:t>V</a:t>
            </a:r>
            <a:r>
              <a:rPr lang="en-US" altLang="zh-CN" sz="1800" dirty="0">
                <a:effectLst/>
                <a:latin typeface="+mn-ea"/>
                <a:cs typeface="Times New Roman" panose="02020603050405020304" pitchFamily="18" charset="0"/>
              </a:rPr>
              <a:t>4=</a:t>
            </a:r>
            <a:r>
              <a:rPr lang="en-US" altLang="zh-CN" dirty="0">
                <a:latin typeface="+mn-ea"/>
                <a:cs typeface="Times New Roman" panose="02020603050405020304" pitchFamily="18" charset="0"/>
              </a:rPr>
              <a:t>[</a:t>
            </a:r>
            <a:r>
              <a:rPr lang="en-US" altLang="zh-CN" sz="1800" dirty="0">
                <a:effectLst/>
                <a:latin typeface="+mn-ea"/>
                <a:cs typeface="Times New Roman" panose="02020603050405020304" pitchFamily="18" charset="0"/>
              </a:rPr>
              <a:t>VS</a:t>
            </a:r>
            <a:r>
              <a:rPr lang="zh-CN" altLang="en-US" sz="1800" dirty="0">
                <a:effectLst/>
                <a:latin typeface="+mn-ea"/>
                <a:cs typeface="Times New Roman" panose="02020603050405020304" pitchFamily="18" charset="0"/>
              </a:rPr>
              <a:t>，</a:t>
            </a:r>
            <a:r>
              <a:rPr lang="en-US" altLang="zh-CN" sz="1800" dirty="0">
                <a:effectLst/>
                <a:latin typeface="+mn-ea"/>
                <a:cs typeface="Times New Roman" panose="02020603050405020304" pitchFamily="18" charset="0"/>
              </a:rPr>
              <a:t>VE</a:t>
            </a:r>
            <a:r>
              <a:rPr lang="zh-CN" altLang="en-US" sz="1800" dirty="0">
                <a:effectLst/>
                <a:latin typeface="+mn-ea"/>
                <a:cs typeface="Times New Roman" panose="02020603050405020304" pitchFamily="18" charset="0"/>
              </a:rPr>
              <a:t>，</a:t>
            </a:r>
            <a:r>
              <a:rPr lang="en-US" altLang="zh-CN" sz="1800" dirty="0">
                <a:effectLst/>
                <a:latin typeface="+mn-ea"/>
                <a:cs typeface="Times New Roman" panose="02020603050405020304" pitchFamily="18" charset="0"/>
              </a:rPr>
              <a:t>VB</a:t>
            </a:r>
            <a:r>
              <a:rPr lang="zh-CN" altLang="en-US" sz="1800" dirty="0">
                <a:effectLst/>
                <a:latin typeface="+mn-ea"/>
                <a:cs typeface="Times New Roman" panose="02020603050405020304" pitchFamily="18" charset="0"/>
              </a:rPr>
              <a:t>，</a:t>
            </a:r>
            <a:r>
              <a:rPr lang="en-US" altLang="zh-CN" sz="1800" dirty="0">
                <a:effectLst/>
                <a:latin typeface="+mn-ea"/>
                <a:cs typeface="Times New Roman" panose="02020603050405020304" pitchFamily="18" charset="0"/>
              </a:rPr>
              <a:t>VI]</a:t>
            </a:r>
            <a:endParaRPr lang="zh-CN" altLang="en-US" sz="5400" b="0" cap="none" spc="0" dirty="0">
              <a:ln w="0"/>
              <a:solidFill>
                <a:schemeClr val="tx1"/>
              </a:solidFill>
              <a:effectLst>
                <a:outerShdw blurRad="38100" dist="19050" dir="2700000" algn="tl" rotWithShape="0">
                  <a:schemeClr val="dk1">
                    <a:alpha val="40000"/>
                  </a:schemeClr>
                </a:outerShdw>
              </a:effectLst>
              <a:latin typeface="+mn-ea"/>
            </a:endParaRPr>
          </a:p>
        </p:txBody>
      </p:sp>
      <p:sp>
        <p:nvSpPr>
          <p:cNvPr id="35" name="矩形 34"/>
          <p:cNvSpPr/>
          <p:nvPr/>
        </p:nvSpPr>
        <p:spPr>
          <a:xfrm>
            <a:off x="2417653" y="1643375"/>
            <a:ext cx="4212660" cy="2725278"/>
          </a:xfrm>
          <a:prstGeom prst="rect">
            <a:avLst/>
          </a:prstGeom>
          <a:solidFill>
            <a:srgbClr val="FFFF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矩形 35"/>
          <p:cNvSpPr/>
          <p:nvPr/>
        </p:nvSpPr>
        <p:spPr>
          <a:xfrm>
            <a:off x="543633" y="1643375"/>
            <a:ext cx="1539516" cy="2725278"/>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Bert</a:t>
            </a:r>
            <a:endParaRPr lang="en-US" altLang="zh-CN" sz="2800" b="1" dirty="0">
              <a:solidFill>
                <a:schemeClr val="tx1"/>
              </a:solidFill>
            </a:endParaRPr>
          </a:p>
          <a:p>
            <a:pPr algn="ctr"/>
            <a:r>
              <a:rPr lang="en-US" altLang="zh-CN" sz="2800" b="1" dirty="0">
                <a:solidFill>
                  <a:schemeClr val="tx1"/>
                </a:solidFill>
              </a:rPr>
              <a:t>LSTM</a:t>
            </a:r>
            <a:endParaRPr lang="zh-CN" altLang="en-US" sz="2800" b="1" dirty="0">
              <a:solidFill>
                <a:schemeClr val="tx1"/>
              </a:solidFill>
            </a:endParaRPr>
          </a:p>
        </p:txBody>
      </p:sp>
      <p:sp>
        <p:nvSpPr>
          <p:cNvPr id="37" name="矩形 36"/>
          <p:cNvSpPr/>
          <p:nvPr/>
        </p:nvSpPr>
        <p:spPr>
          <a:xfrm>
            <a:off x="6703261" y="1643375"/>
            <a:ext cx="766469" cy="2636428"/>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err="1">
                <a:solidFill>
                  <a:schemeClr val="tx1"/>
                </a:solidFill>
              </a:rPr>
              <a:t>softmaxCRF</a:t>
            </a:r>
            <a:endParaRPr lang="zh-CN" altLang="en-US" sz="24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18" grpId="0" animBg="1"/>
      <p:bldP spid="18" grpId="1" animBg="1"/>
      <p:bldP spid="19" grpId="0" animBg="1"/>
      <p:bldP spid="19" grpId="1" animBg="1"/>
      <p:bldP spid="20" grpId="0" animBg="1"/>
      <p:bldP spid="20" grpId="1" animBg="1"/>
      <p:bldP spid="21" grpId="0" animBg="1"/>
      <p:bldP spid="21" grpId="1" animBg="1"/>
      <p:bldP spid="6" grpId="0"/>
      <p:bldP spid="6" grpId="1"/>
      <p:bldP spid="29" grpId="0" animBg="1"/>
      <p:bldP spid="29" grpId="1" animBg="1"/>
      <p:bldP spid="30" grpId="0"/>
      <p:bldP spid="30" grpId="1"/>
      <p:bldP spid="35" grpId="0" animBg="1"/>
      <p:bldP spid="36" grpId="0" animBg="1"/>
      <p:bldP spid="3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具体介绍</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5.4</a:t>
              </a:r>
              <a:endParaRPr lang="en-US" altLang="zh-CN" sz="2400" b="1" dirty="0"/>
            </a:p>
          </p:txBody>
        </p:sp>
      </p:grpSp>
      <p:sp>
        <p:nvSpPr>
          <p:cNvPr id="3" name="文本框 2"/>
          <p:cNvSpPr txBox="1"/>
          <p:nvPr/>
        </p:nvSpPr>
        <p:spPr>
          <a:xfrm>
            <a:off x="636608" y="1131105"/>
            <a:ext cx="8209166" cy="400110"/>
          </a:xfrm>
          <a:prstGeom prst="rect">
            <a:avLst/>
          </a:prstGeom>
          <a:noFill/>
        </p:spPr>
        <p:txBody>
          <a:bodyPr wrap="square" rtlCol="0">
            <a:spAutoFit/>
          </a:bodyPr>
          <a:lstStyle/>
          <a:p>
            <a:r>
              <a:rPr lang="zh-CN" altLang="en-US" sz="2000" b="1" kern="100" dirty="0">
                <a:latin typeface="等线" panose="02010600030101010101" pitchFamily="2" charset="-122"/>
                <a:ea typeface="等线" panose="02010600030101010101" pitchFamily="2" charset="-122"/>
                <a:cs typeface="Times New Roman" panose="02020603050405020304" pitchFamily="18" charset="0"/>
              </a:rPr>
              <a:t>一、</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键 </a:t>
            </a:r>
            <a:r>
              <a:rPr lang="en-US" altLang="zh-CN" sz="2000" b="1" kern="1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值记忆神经网络的</a:t>
            </a:r>
            <a:r>
              <a:rPr lang="zh-CN" altLang="en-US" sz="2000" b="1" kern="100" dirty="0">
                <a:latin typeface="等线" panose="02010600030101010101" pitchFamily="2" charset="-122"/>
                <a:ea typeface="等线" panose="02010600030101010101" pitchFamily="2" charset="-122"/>
                <a:cs typeface="Times New Roman" panose="02020603050405020304" pitchFamily="18" charset="0"/>
              </a:rPr>
              <a:t>汉语</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分词模型</a:t>
            </a:r>
            <a:endPar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6" name="文本框 5"/>
          <p:cNvSpPr txBox="1"/>
          <p:nvPr/>
        </p:nvSpPr>
        <p:spPr>
          <a:xfrm>
            <a:off x="2599859" y="142811"/>
            <a:ext cx="4572000" cy="646331"/>
          </a:xfrm>
          <a:prstGeom prst="rect">
            <a:avLst/>
          </a:prstGeom>
          <a:noFill/>
        </p:spPr>
        <p:txBody>
          <a:bodyPr wrap="square">
            <a:spAutoFit/>
          </a:bodyPr>
          <a:lstStyle/>
          <a:p>
            <a:pPr algn="r"/>
            <a:r>
              <a:rPr lang="en-US" altLang="zh-CN" sz="1800" b="1" dirty="0">
                <a:solidFill>
                  <a:srgbClr val="0070C0"/>
                </a:solidFill>
                <a:sym typeface="+mn-lt"/>
              </a:rPr>
              <a:t>Improving Chinese Word Segmentation with </a:t>
            </a:r>
            <a:r>
              <a:rPr lang="en-US" altLang="zh-CN" sz="1800" b="1" dirty="0" err="1">
                <a:solidFill>
                  <a:srgbClr val="0070C0"/>
                </a:solidFill>
                <a:sym typeface="+mn-lt"/>
              </a:rPr>
              <a:t>Wordhood</a:t>
            </a:r>
            <a:r>
              <a:rPr lang="en-US" altLang="zh-CN" sz="1800" b="1" dirty="0">
                <a:solidFill>
                  <a:srgbClr val="0070C0"/>
                </a:solidFill>
                <a:sym typeface="+mn-lt"/>
              </a:rPr>
              <a:t> Memory Networks</a:t>
            </a:r>
            <a:endParaRPr lang="zh-CN" altLang="en-US" dirty="0"/>
          </a:p>
        </p:txBody>
      </p:sp>
      <p:sp>
        <p:nvSpPr>
          <p:cNvPr id="16" name="文本框 15"/>
          <p:cNvSpPr txBox="1"/>
          <p:nvPr/>
        </p:nvSpPr>
        <p:spPr>
          <a:xfrm>
            <a:off x="480578" y="1674473"/>
            <a:ext cx="9025125" cy="369332"/>
          </a:xfrm>
          <a:prstGeom prst="rect">
            <a:avLst/>
          </a:prstGeom>
          <a:noFill/>
        </p:spPr>
        <p:txBody>
          <a:bodyPr wrap="square">
            <a:spAutoFit/>
          </a:bodyPr>
          <a:lstStyle/>
          <a:p>
            <a:r>
              <a:rPr lang="zh-CN" altLang="en-US" b="0" i="0" dirty="0">
                <a:solidFill>
                  <a:srgbClr val="121212"/>
                </a:solidFill>
                <a:effectLst/>
                <a:latin typeface="-apple-system"/>
              </a:rPr>
              <a:t>对比模型：目前主流的公开分词模型分别加入</a:t>
            </a:r>
            <a:r>
              <a:rPr lang="en-US" altLang="zh-CN" b="0" i="0" dirty="0" err="1">
                <a:solidFill>
                  <a:srgbClr val="121212"/>
                </a:solidFill>
                <a:effectLst/>
                <a:latin typeface="-apple-system"/>
              </a:rPr>
              <a:t>Wordhood</a:t>
            </a:r>
            <a:r>
              <a:rPr lang="en-US" altLang="zh-CN" b="0" i="0" dirty="0">
                <a:solidFill>
                  <a:srgbClr val="121212"/>
                </a:solidFill>
                <a:effectLst/>
                <a:latin typeface="-apple-system"/>
              </a:rPr>
              <a:t> Memory Networks</a:t>
            </a:r>
            <a:r>
              <a:rPr lang="zh-CN" altLang="en-US" b="0" i="0" dirty="0">
                <a:solidFill>
                  <a:srgbClr val="121212"/>
                </a:solidFill>
                <a:effectLst/>
                <a:latin typeface="-apple-system"/>
              </a:rPr>
              <a:t>进行对比。</a:t>
            </a:r>
            <a:endParaRPr lang="zh-CN" altLang="en-US" dirty="0"/>
          </a:p>
        </p:txBody>
      </p:sp>
      <p:pic>
        <p:nvPicPr>
          <p:cNvPr id="7" name="图片 6"/>
          <p:cNvPicPr>
            <a:picLocks noChangeAspect="1"/>
          </p:cNvPicPr>
          <p:nvPr/>
        </p:nvPicPr>
        <p:blipFill>
          <a:blip r:embed="rId1"/>
          <a:stretch>
            <a:fillRect/>
          </a:stretch>
        </p:blipFill>
        <p:spPr>
          <a:xfrm>
            <a:off x="59437" y="2201963"/>
            <a:ext cx="9025125" cy="3697794"/>
          </a:xfrm>
          <a:prstGeom prst="rect">
            <a:avLst/>
          </a:prstGeom>
        </p:spPr>
      </p:pic>
      <p:sp>
        <p:nvSpPr>
          <p:cNvPr id="8" name="矩形 7"/>
          <p:cNvSpPr/>
          <p:nvPr/>
        </p:nvSpPr>
        <p:spPr>
          <a:xfrm>
            <a:off x="1881352" y="2355463"/>
            <a:ext cx="6964422" cy="304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060753" y="2056876"/>
            <a:ext cx="904415" cy="369332"/>
          </a:xfrm>
          <a:prstGeom prst="rect">
            <a:avLst/>
          </a:prstGeom>
          <a:noFill/>
        </p:spPr>
        <p:txBody>
          <a:bodyPr wrap="none" rtlCol="0">
            <a:spAutoFit/>
          </a:bodyPr>
          <a:lstStyle/>
          <a:p>
            <a:r>
              <a:rPr lang="zh-CN" altLang="en-US" dirty="0">
                <a:solidFill>
                  <a:srgbClr val="FF0000"/>
                </a:solidFill>
              </a:rPr>
              <a:t>数据集</a:t>
            </a:r>
            <a:endParaRPr lang="zh-CN" altLang="en-US" dirty="0">
              <a:solidFill>
                <a:srgbClr val="FF0000"/>
              </a:solidFill>
            </a:endParaRPr>
          </a:p>
        </p:txBody>
      </p:sp>
      <p:sp>
        <p:nvSpPr>
          <p:cNvPr id="19" name="矩形 18"/>
          <p:cNvSpPr/>
          <p:nvPr/>
        </p:nvSpPr>
        <p:spPr>
          <a:xfrm>
            <a:off x="298226" y="2660263"/>
            <a:ext cx="983203" cy="30666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184400" y="5773651"/>
            <a:ext cx="1178528" cy="369332"/>
          </a:xfrm>
          <a:prstGeom prst="rect">
            <a:avLst/>
          </a:prstGeom>
          <a:noFill/>
        </p:spPr>
        <p:txBody>
          <a:bodyPr wrap="none" rtlCol="0">
            <a:spAutoFit/>
          </a:bodyPr>
          <a:lstStyle/>
          <a:p>
            <a:r>
              <a:rPr lang="zh-CN" altLang="en-US" dirty="0">
                <a:solidFill>
                  <a:srgbClr val="FF0000"/>
                </a:solidFill>
              </a:rPr>
              <a:t>编码</a:t>
            </a:r>
            <a:r>
              <a:rPr lang="en-US" altLang="zh-CN" dirty="0">
                <a:solidFill>
                  <a:srgbClr val="FF0000"/>
                </a:solidFill>
              </a:rPr>
              <a:t>-</a:t>
            </a:r>
            <a:r>
              <a:rPr lang="zh-CN" altLang="en-US" dirty="0">
                <a:solidFill>
                  <a:srgbClr val="FF0000"/>
                </a:solidFill>
              </a:rPr>
              <a:t>解码</a:t>
            </a:r>
            <a:endParaRPr lang="zh-CN" altLang="en-US" dirty="0">
              <a:solidFill>
                <a:srgbClr val="FF0000"/>
              </a:solidFill>
            </a:endParaRPr>
          </a:p>
        </p:txBody>
      </p:sp>
      <p:sp>
        <p:nvSpPr>
          <p:cNvPr id="21" name="矩形 20"/>
          <p:cNvSpPr/>
          <p:nvPr/>
        </p:nvSpPr>
        <p:spPr>
          <a:xfrm>
            <a:off x="1362928" y="2660263"/>
            <a:ext cx="518424" cy="30900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881352" y="4576527"/>
            <a:ext cx="6964422" cy="226701"/>
          </a:xfrm>
          <a:prstGeom prst="rect">
            <a:avLst/>
          </a:prstGeom>
          <a:solidFill>
            <a:srgbClr val="FF0000">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9" grpId="0" animBg="1"/>
      <p:bldP spid="20" grpId="0"/>
      <p:bldP spid="21"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具体介绍</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5.4</a:t>
              </a:r>
              <a:endParaRPr lang="en-US" altLang="zh-CN" sz="2400" b="1" dirty="0"/>
            </a:p>
          </p:txBody>
        </p:sp>
      </p:grpSp>
      <p:sp>
        <p:nvSpPr>
          <p:cNvPr id="3" name="文本框 2"/>
          <p:cNvSpPr txBox="1"/>
          <p:nvPr/>
        </p:nvSpPr>
        <p:spPr>
          <a:xfrm>
            <a:off x="636608" y="1131105"/>
            <a:ext cx="8209166" cy="400110"/>
          </a:xfrm>
          <a:prstGeom prst="rect">
            <a:avLst/>
          </a:prstGeom>
          <a:noFill/>
        </p:spPr>
        <p:txBody>
          <a:bodyPr wrap="square" rtlCol="0">
            <a:spAutoFit/>
          </a:bodyPr>
          <a:lstStyle/>
          <a:p>
            <a:r>
              <a:rPr lang="zh-CN" altLang="en-US" sz="2000" b="1" kern="100" dirty="0">
                <a:latin typeface="等线" panose="02010600030101010101" pitchFamily="2" charset="-122"/>
                <a:ea typeface="等线" panose="02010600030101010101" pitchFamily="2" charset="-122"/>
                <a:cs typeface="Times New Roman" panose="02020603050405020304" pitchFamily="18" charset="0"/>
              </a:rPr>
              <a:t>一、</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键 </a:t>
            </a:r>
            <a:r>
              <a:rPr lang="en-US" altLang="zh-CN" sz="2000" b="1" kern="1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值记忆神经网络的</a:t>
            </a:r>
            <a:r>
              <a:rPr lang="zh-CN" altLang="en-US" sz="2000" b="1" kern="100" dirty="0">
                <a:latin typeface="等线" panose="02010600030101010101" pitchFamily="2" charset="-122"/>
                <a:ea typeface="等线" panose="02010600030101010101" pitchFamily="2" charset="-122"/>
                <a:cs typeface="Times New Roman" panose="02020603050405020304" pitchFamily="18" charset="0"/>
              </a:rPr>
              <a:t>汉语</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分词模型</a:t>
            </a:r>
            <a:endPar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6" name="文本框 5"/>
          <p:cNvSpPr txBox="1"/>
          <p:nvPr/>
        </p:nvSpPr>
        <p:spPr>
          <a:xfrm>
            <a:off x="2599859" y="142811"/>
            <a:ext cx="4572000" cy="646331"/>
          </a:xfrm>
          <a:prstGeom prst="rect">
            <a:avLst/>
          </a:prstGeom>
          <a:noFill/>
        </p:spPr>
        <p:txBody>
          <a:bodyPr wrap="square">
            <a:spAutoFit/>
          </a:bodyPr>
          <a:lstStyle/>
          <a:p>
            <a:pPr algn="r"/>
            <a:r>
              <a:rPr lang="en-US" altLang="zh-CN" sz="1800" b="1" dirty="0">
                <a:solidFill>
                  <a:srgbClr val="0070C0"/>
                </a:solidFill>
                <a:sym typeface="+mn-lt"/>
              </a:rPr>
              <a:t>Improving Chinese Word Segmentation with </a:t>
            </a:r>
            <a:r>
              <a:rPr lang="en-US" altLang="zh-CN" sz="1800" b="1" dirty="0" err="1">
                <a:solidFill>
                  <a:srgbClr val="0070C0"/>
                </a:solidFill>
                <a:sym typeface="+mn-lt"/>
              </a:rPr>
              <a:t>Wordhood</a:t>
            </a:r>
            <a:r>
              <a:rPr lang="en-US" altLang="zh-CN" sz="1800" b="1" dirty="0">
                <a:solidFill>
                  <a:srgbClr val="0070C0"/>
                </a:solidFill>
                <a:sym typeface="+mn-lt"/>
              </a:rPr>
              <a:t> Memory Networks</a:t>
            </a:r>
            <a:endParaRPr lang="zh-CN" altLang="en-US" dirty="0"/>
          </a:p>
        </p:txBody>
      </p:sp>
      <p:pic>
        <p:nvPicPr>
          <p:cNvPr id="2" name="图片 1"/>
          <p:cNvPicPr>
            <a:picLocks noChangeAspect="1"/>
          </p:cNvPicPr>
          <p:nvPr/>
        </p:nvPicPr>
        <p:blipFill>
          <a:blip r:embed="rId1"/>
          <a:stretch>
            <a:fillRect/>
          </a:stretch>
        </p:blipFill>
        <p:spPr>
          <a:xfrm>
            <a:off x="53272" y="1849908"/>
            <a:ext cx="9037456" cy="3891127"/>
          </a:xfrm>
          <a:prstGeom prst="rect">
            <a:avLst/>
          </a:prstGeom>
        </p:spPr>
      </p:pic>
      <p:sp>
        <p:nvSpPr>
          <p:cNvPr id="12" name="文本框 11"/>
          <p:cNvSpPr txBox="1"/>
          <p:nvPr/>
        </p:nvSpPr>
        <p:spPr>
          <a:xfrm>
            <a:off x="228628" y="1665242"/>
            <a:ext cx="9025125" cy="369332"/>
          </a:xfrm>
          <a:prstGeom prst="rect">
            <a:avLst/>
          </a:prstGeom>
          <a:noFill/>
        </p:spPr>
        <p:txBody>
          <a:bodyPr wrap="square">
            <a:spAutoFit/>
          </a:bodyPr>
          <a:lstStyle/>
          <a:p>
            <a:r>
              <a:rPr lang="zh-CN" altLang="en-US" dirty="0">
                <a:solidFill>
                  <a:srgbClr val="121212"/>
                </a:solidFill>
                <a:latin typeface="-apple-system"/>
              </a:rPr>
              <a:t>与前人的工作对比：</a:t>
            </a:r>
            <a:endParaRPr lang="zh-CN" altLang="en-US" dirty="0"/>
          </a:p>
        </p:txBody>
      </p:sp>
      <p:sp>
        <p:nvSpPr>
          <p:cNvPr id="4" name="矩形 3"/>
          <p:cNvSpPr/>
          <p:nvPr/>
        </p:nvSpPr>
        <p:spPr>
          <a:xfrm>
            <a:off x="361484" y="5192758"/>
            <a:ext cx="8484290" cy="3693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具体介绍</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5.4</a:t>
              </a:r>
              <a:endParaRPr lang="en-US" altLang="zh-CN" sz="2400" b="1" dirty="0"/>
            </a:p>
          </p:txBody>
        </p:sp>
      </p:grpSp>
      <p:sp>
        <p:nvSpPr>
          <p:cNvPr id="3" name="文本框 2"/>
          <p:cNvSpPr txBox="1"/>
          <p:nvPr/>
        </p:nvSpPr>
        <p:spPr>
          <a:xfrm>
            <a:off x="636608" y="1131105"/>
            <a:ext cx="8209166" cy="707886"/>
          </a:xfrm>
          <a:prstGeom prst="rect">
            <a:avLst/>
          </a:prstGeom>
          <a:noFill/>
        </p:spPr>
        <p:txBody>
          <a:bodyPr wrap="square" rtlCol="0">
            <a:spAutoFit/>
          </a:bodyPr>
          <a:lstStyle/>
          <a:p>
            <a:r>
              <a:rPr lang="zh-CN" altLang="en-US" sz="2000" b="1" kern="100" dirty="0">
                <a:latin typeface="等线" panose="02010600030101010101" pitchFamily="2" charset="-122"/>
                <a:ea typeface="等线" panose="02010600030101010101" pitchFamily="2" charset="-122"/>
                <a:cs typeface="Times New Roman" panose="02020603050405020304" pitchFamily="18" charset="0"/>
              </a:rPr>
              <a:t>二、</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基于双通道注意力机制的分词及词性标注模型</a:t>
            </a:r>
            <a:endParaRPr lang="zh-CN" alt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8" name="文本框 7"/>
          <p:cNvSpPr txBox="1"/>
          <p:nvPr/>
        </p:nvSpPr>
        <p:spPr>
          <a:xfrm>
            <a:off x="777726" y="1644019"/>
            <a:ext cx="7659138" cy="369332"/>
          </a:xfrm>
          <a:prstGeom prst="rect">
            <a:avLst/>
          </a:prstGeom>
          <a:noFill/>
        </p:spPr>
        <p:txBody>
          <a:bodyPr wrap="square">
            <a:spAutoFit/>
          </a:bodyPr>
          <a:lstStyle/>
          <a:p>
            <a:r>
              <a:rPr lang="zh-CN" altLang="en-US" b="0" i="0" dirty="0">
                <a:solidFill>
                  <a:srgbClr val="333333"/>
                </a:solidFill>
                <a:effectLst/>
                <a:latin typeface="Helvetica" panose="020B0604020202020204" pitchFamily="34" charset="0"/>
              </a:rPr>
              <a:t>该模型将中文分词和词性标注视作联合任务，可一体化完成。</a:t>
            </a:r>
            <a:endParaRPr lang="en-US" altLang="zh-CN" b="0" i="0" dirty="0">
              <a:solidFill>
                <a:srgbClr val="333333"/>
              </a:solidFill>
              <a:effectLst/>
              <a:latin typeface="Helvetica" panose="020B0604020202020204" pitchFamily="34" charset="0"/>
            </a:endParaRPr>
          </a:p>
        </p:txBody>
      </p:sp>
      <p:pic>
        <p:nvPicPr>
          <p:cNvPr id="4" name="图片 3"/>
          <p:cNvPicPr>
            <a:picLocks noChangeAspect="1"/>
          </p:cNvPicPr>
          <p:nvPr/>
        </p:nvPicPr>
        <p:blipFill>
          <a:blip r:embed="rId1"/>
          <a:stretch>
            <a:fillRect/>
          </a:stretch>
        </p:blipFill>
        <p:spPr>
          <a:xfrm>
            <a:off x="112067" y="2223217"/>
            <a:ext cx="8919865" cy="4392120"/>
          </a:xfrm>
          <a:prstGeom prst="rect">
            <a:avLst/>
          </a:prstGeom>
        </p:spPr>
      </p:pic>
      <p:sp>
        <p:nvSpPr>
          <p:cNvPr id="9" name="文本框 8"/>
          <p:cNvSpPr txBox="1"/>
          <p:nvPr/>
        </p:nvSpPr>
        <p:spPr>
          <a:xfrm>
            <a:off x="2549571" y="-68729"/>
            <a:ext cx="4572000" cy="923330"/>
          </a:xfrm>
          <a:prstGeom prst="rect">
            <a:avLst/>
          </a:prstGeom>
          <a:noFill/>
        </p:spPr>
        <p:txBody>
          <a:bodyPr wrap="square">
            <a:spAutoFit/>
          </a:bodyPr>
          <a:lstStyle/>
          <a:p>
            <a:pPr algn="r"/>
            <a:r>
              <a:rPr lang="en-US" altLang="zh-CN" b="1" dirty="0">
                <a:solidFill>
                  <a:srgbClr val="0070C0"/>
                </a:solidFill>
                <a:sym typeface="+mn-lt"/>
              </a:rPr>
              <a:t>Joint Chinese Word Segmentation and Part-of-speech Tagging via Two-way Attentions of Auto-analyzed Knowledge</a:t>
            </a:r>
            <a:endParaRPr lang="en-US" altLang="zh-CN" sz="2400" b="1" dirty="0">
              <a:solidFill>
                <a:srgbClr val="0070C0"/>
              </a:solidFill>
              <a:sym typeface="+mn-lt"/>
            </a:endParaRPr>
          </a:p>
        </p:txBody>
      </p:sp>
      <p:pic>
        <p:nvPicPr>
          <p:cNvPr id="2" name="图片 1"/>
          <p:cNvPicPr>
            <a:picLocks noChangeAspect="1"/>
          </p:cNvPicPr>
          <p:nvPr/>
        </p:nvPicPr>
        <p:blipFill>
          <a:blip r:embed="rId2"/>
          <a:stretch>
            <a:fillRect/>
          </a:stretch>
        </p:blipFill>
        <p:spPr>
          <a:xfrm>
            <a:off x="-3543" y="2690950"/>
            <a:ext cx="5101064" cy="875054"/>
          </a:xfrm>
          <a:prstGeom prst="rect">
            <a:avLst/>
          </a:prstGeom>
        </p:spPr>
      </p:pic>
      <p:pic>
        <p:nvPicPr>
          <p:cNvPr id="10" name="图片 9"/>
          <p:cNvPicPr>
            <a:picLocks noChangeAspect="1"/>
          </p:cNvPicPr>
          <p:nvPr/>
        </p:nvPicPr>
        <p:blipFill>
          <a:blip r:embed="rId2"/>
          <a:stretch>
            <a:fillRect/>
          </a:stretch>
        </p:blipFill>
        <p:spPr>
          <a:xfrm>
            <a:off x="0" y="4529959"/>
            <a:ext cx="5101064" cy="1529442"/>
          </a:xfrm>
          <a:prstGeom prst="rect">
            <a:avLst/>
          </a:prstGeom>
        </p:spPr>
      </p:pic>
      <p:pic>
        <p:nvPicPr>
          <p:cNvPr id="12" name="图片 11"/>
          <p:cNvPicPr>
            <a:picLocks noChangeAspect="1"/>
          </p:cNvPicPr>
          <p:nvPr/>
        </p:nvPicPr>
        <p:blipFill>
          <a:blip r:embed="rId2"/>
          <a:stretch>
            <a:fillRect/>
          </a:stretch>
        </p:blipFill>
        <p:spPr>
          <a:xfrm>
            <a:off x="5325198" y="2690950"/>
            <a:ext cx="1023050" cy="1366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具体介绍</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5.4</a:t>
              </a:r>
              <a:endParaRPr lang="en-US" altLang="zh-CN" sz="2400" b="1" dirty="0"/>
            </a:p>
          </p:txBody>
        </p:sp>
      </p:grpSp>
      <p:sp>
        <p:nvSpPr>
          <p:cNvPr id="3" name="文本框 2"/>
          <p:cNvSpPr txBox="1"/>
          <p:nvPr/>
        </p:nvSpPr>
        <p:spPr>
          <a:xfrm>
            <a:off x="636608" y="1131105"/>
            <a:ext cx="8209166" cy="707886"/>
          </a:xfrm>
          <a:prstGeom prst="rect">
            <a:avLst/>
          </a:prstGeom>
          <a:noFill/>
        </p:spPr>
        <p:txBody>
          <a:bodyPr wrap="square" rtlCol="0">
            <a:spAutoFit/>
          </a:bodyPr>
          <a:lstStyle/>
          <a:p>
            <a:r>
              <a:rPr lang="zh-CN" altLang="en-US" sz="2000" b="1" kern="100" dirty="0">
                <a:latin typeface="等线" panose="02010600030101010101" pitchFamily="2" charset="-122"/>
                <a:ea typeface="等线" panose="02010600030101010101" pitchFamily="2" charset="-122"/>
                <a:cs typeface="Times New Roman" panose="02020603050405020304" pitchFamily="18" charset="0"/>
              </a:rPr>
              <a:t>二、</a:t>
            </a: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基于双通道注意力机制的分词及词性标注模型</a:t>
            </a:r>
            <a:endParaRPr lang="zh-CN" alt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6608" y="1485048"/>
            <a:ext cx="7913153" cy="349436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594076" y="4451672"/>
            <a:ext cx="8039559" cy="3934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549571" y="-68729"/>
            <a:ext cx="4572000" cy="923330"/>
          </a:xfrm>
          <a:prstGeom prst="rect">
            <a:avLst/>
          </a:prstGeom>
          <a:noFill/>
        </p:spPr>
        <p:txBody>
          <a:bodyPr wrap="square">
            <a:spAutoFit/>
          </a:bodyPr>
          <a:lstStyle/>
          <a:p>
            <a:pPr algn="r"/>
            <a:r>
              <a:rPr lang="en-US" altLang="zh-CN" b="1" dirty="0">
                <a:solidFill>
                  <a:srgbClr val="0070C0"/>
                </a:solidFill>
                <a:sym typeface="+mn-lt"/>
              </a:rPr>
              <a:t>Joint Chinese Word Segmentation and Part-of-speech Tagging via Two-way Attentions of Auto-analyzed Knowledge</a:t>
            </a:r>
            <a:endParaRPr lang="en-US" altLang="zh-CN" sz="2400" b="1" dirty="0">
              <a:solidFill>
                <a:srgbClr val="0070C0"/>
              </a:solidFill>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小结</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5.5</a:t>
              </a:r>
              <a:endParaRPr lang="en-US" altLang="zh-CN" sz="2400" b="1" dirty="0"/>
            </a:p>
          </p:txBody>
        </p:sp>
      </p:grpSp>
      <p:sp>
        <p:nvSpPr>
          <p:cNvPr id="3" name="文本框 2"/>
          <p:cNvSpPr txBox="1"/>
          <p:nvPr/>
        </p:nvSpPr>
        <p:spPr>
          <a:xfrm>
            <a:off x="636608" y="1131105"/>
            <a:ext cx="8209166" cy="2862322"/>
          </a:xfrm>
          <a:prstGeom prst="rect">
            <a:avLst/>
          </a:prstGeom>
          <a:noFill/>
        </p:spPr>
        <p:txBody>
          <a:bodyPr wrap="square" rtlCol="0">
            <a:spAutoFit/>
          </a:bodyPr>
          <a:lstStyle/>
          <a:p>
            <a:r>
              <a:rPr lang="zh-CN" altLang="en-US" b="1" dirty="0">
                <a:solidFill>
                  <a:srgbClr val="333333"/>
                </a:solidFill>
                <a:latin typeface="+mn-ea"/>
              </a:rPr>
              <a:t>贡献</a:t>
            </a:r>
            <a:r>
              <a:rPr lang="zh-CN" altLang="en-US" b="1" i="0" dirty="0">
                <a:solidFill>
                  <a:srgbClr val="333333"/>
                </a:solidFill>
                <a:effectLst/>
                <a:latin typeface="+mn-ea"/>
              </a:rPr>
              <a:t>：</a:t>
            </a:r>
            <a:endParaRPr lang="zh-CN" altLang="en-US" b="1" i="0" dirty="0">
              <a:solidFill>
                <a:srgbClr val="333333"/>
              </a:solidFill>
              <a:effectLst/>
              <a:latin typeface="+mn-ea"/>
            </a:endParaRPr>
          </a:p>
          <a:p>
            <a:r>
              <a:rPr lang="en-US" altLang="zh-CN" b="0" i="0" dirty="0">
                <a:solidFill>
                  <a:srgbClr val="333333"/>
                </a:solidFill>
                <a:effectLst/>
                <a:latin typeface="+mn-ea"/>
              </a:rPr>
              <a:t>1</a:t>
            </a:r>
            <a:r>
              <a:rPr lang="zh-CN" altLang="en-US" b="0" i="0" dirty="0">
                <a:solidFill>
                  <a:srgbClr val="333333"/>
                </a:solidFill>
                <a:effectLst/>
                <a:latin typeface="+mn-ea"/>
              </a:rPr>
              <a:t>、现有技术的基础上提出</a:t>
            </a:r>
            <a:r>
              <a:rPr lang="zh-CN" altLang="en-US" b="1" i="0" dirty="0">
                <a:solidFill>
                  <a:srgbClr val="333333"/>
                </a:solidFill>
                <a:effectLst/>
                <a:latin typeface="+mn-ea"/>
              </a:rPr>
              <a:t>一体化框架</a:t>
            </a:r>
            <a:r>
              <a:rPr lang="zh-CN" altLang="en-US" b="0" i="0" dirty="0">
                <a:solidFill>
                  <a:srgbClr val="333333"/>
                </a:solidFill>
                <a:effectLst/>
                <a:latin typeface="+mn-ea"/>
              </a:rPr>
              <a:t>。</a:t>
            </a:r>
            <a:endParaRPr lang="en-US" altLang="zh-CN" b="0" i="0" dirty="0">
              <a:solidFill>
                <a:srgbClr val="333333"/>
              </a:solidFill>
              <a:effectLst/>
              <a:latin typeface="+mn-ea"/>
            </a:endParaRPr>
          </a:p>
          <a:p>
            <a:r>
              <a:rPr lang="en-US" altLang="zh-CN" b="0" i="0" dirty="0">
                <a:solidFill>
                  <a:srgbClr val="333333"/>
                </a:solidFill>
                <a:effectLst/>
                <a:latin typeface="+mn-ea"/>
              </a:rPr>
              <a:t>2</a:t>
            </a:r>
            <a:r>
              <a:rPr lang="zh-CN" altLang="en-US" b="0" i="0" dirty="0">
                <a:solidFill>
                  <a:srgbClr val="333333"/>
                </a:solidFill>
                <a:effectLst/>
                <a:latin typeface="+mn-ea"/>
              </a:rPr>
              <a:t>、主动吸收和分辨不同的</a:t>
            </a:r>
            <a:r>
              <a:rPr lang="zh-CN" altLang="en-US" b="1" i="0" dirty="0">
                <a:solidFill>
                  <a:srgbClr val="333333"/>
                </a:solidFill>
                <a:effectLst/>
                <a:latin typeface="+mn-ea"/>
              </a:rPr>
              <a:t>外部知识</a:t>
            </a:r>
            <a:r>
              <a:rPr lang="zh-CN" altLang="en-US" b="1" dirty="0">
                <a:solidFill>
                  <a:srgbClr val="333333"/>
                </a:solidFill>
                <a:latin typeface="+mn-ea"/>
              </a:rPr>
              <a:t>（</a:t>
            </a:r>
            <a:r>
              <a:rPr lang="zh-CN" altLang="en-US" b="1" i="0" dirty="0">
                <a:solidFill>
                  <a:srgbClr val="333333"/>
                </a:solidFill>
                <a:effectLst/>
                <a:latin typeface="+mn-ea"/>
              </a:rPr>
              <a:t>信息</a:t>
            </a:r>
            <a:r>
              <a:rPr lang="zh-CN" altLang="en-US" b="1" dirty="0">
                <a:solidFill>
                  <a:srgbClr val="333333"/>
                </a:solidFill>
                <a:latin typeface="+mn-ea"/>
              </a:rPr>
              <a:t>）</a:t>
            </a:r>
            <a:r>
              <a:rPr lang="zh-CN" altLang="en-US" b="0" i="0" dirty="0">
                <a:solidFill>
                  <a:srgbClr val="333333"/>
                </a:solidFill>
                <a:effectLst/>
                <a:latin typeface="+mn-ea"/>
              </a:rPr>
              <a:t>。通过键 </a:t>
            </a:r>
            <a:r>
              <a:rPr lang="en-US" altLang="zh-CN" b="0" i="0" dirty="0">
                <a:solidFill>
                  <a:srgbClr val="333333"/>
                </a:solidFill>
                <a:effectLst/>
                <a:latin typeface="+mn-ea"/>
              </a:rPr>
              <a:t>- </a:t>
            </a:r>
            <a:r>
              <a:rPr lang="zh-CN" altLang="en-US" b="0" i="0" dirty="0">
                <a:solidFill>
                  <a:srgbClr val="333333"/>
                </a:solidFill>
                <a:effectLst/>
                <a:latin typeface="+mn-ea"/>
              </a:rPr>
              <a:t>值记忆神经网络和双通道注意力机制，进行动态权重的分配，分辨知识是否有效。</a:t>
            </a:r>
            <a:endParaRPr lang="en-US" altLang="zh-CN" b="0" i="0" dirty="0">
              <a:solidFill>
                <a:srgbClr val="333333"/>
              </a:solidFill>
              <a:effectLst/>
              <a:latin typeface="+mn-ea"/>
            </a:endParaRPr>
          </a:p>
          <a:p>
            <a:endParaRPr lang="en-US" altLang="zh-CN" b="1" kern="100" dirty="0">
              <a:latin typeface="+mn-ea"/>
              <a:cs typeface="Times New Roman" panose="02020603050405020304" pitchFamily="18" charset="0"/>
            </a:endParaRPr>
          </a:p>
          <a:p>
            <a:endParaRPr lang="en-US" altLang="zh-CN" b="1" kern="100" dirty="0">
              <a:latin typeface="+mn-ea"/>
              <a:cs typeface="Times New Roman" panose="02020603050405020304" pitchFamily="18" charset="0"/>
            </a:endParaRPr>
          </a:p>
          <a:p>
            <a:r>
              <a:rPr lang="zh-CN" altLang="en-US" b="1" kern="100" dirty="0">
                <a:effectLst/>
                <a:latin typeface="+mn-ea"/>
                <a:cs typeface="Times New Roman" panose="02020603050405020304" pitchFamily="18" charset="0"/>
              </a:rPr>
              <a:t>小结：</a:t>
            </a:r>
            <a:endParaRPr lang="en-US" altLang="zh-CN" b="1" kern="100" dirty="0">
              <a:effectLst/>
              <a:latin typeface="+mn-ea"/>
              <a:cs typeface="Times New Roman" panose="02020603050405020304" pitchFamily="18" charset="0"/>
            </a:endParaRPr>
          </a:p>
          <a:p>
            <a:r>
              <a:rPr lang="zh-CN" altLang="en-US" kern="100" dirty="0">
                <a:effectLst/>
                <a:latin typeface="+mn-ea"/>
                <a:cs typeface="Times New Roman" panose="02020603050405020304" pitchFamily="18" charset="0"/>
              </a:rPr>
              <a:t>汉语分词最新进展，主要讨论了在神经网络和深度学习方面，刷新最高分数的两篇文章，一篇引入</a:t>
            </a:r>
            <a:r>
              <a:rPr lang="zh-CN" altLang="en-US" b="1" kern="100" dirty="0">
                <a:effectLst/>
                <a:latin typeface="+mn-ea"/>
                <a:cs typeface="Times New Roman" panose="02020603050405020304" pitchFamily="18" charset="0"/>
              </a:rPr>
              <a:t>词性信息</a:t>
            </a:r>
            <a:r>
              <a:rPr lang="zh-CN" altLang="en-US" kern="100" dirty="0">
                <a:effectLst/>
                <a:latin typeface="+mn-ea"/>
                <a:cs typeface="Times New Roman" panose="02020603050405020304" pitchFamily="18" charset="0"/>
              </a:rPr>
              <a:t>，一篇引入</a:t>
            </a:r>
            <a:r>
              <a:rPr lang="zh-CN" altLang="en-US" b="1" kern="100" dirty="0">
                <a:effectLst/>
                <a:latin typeface="+mn-ea"/>
                <a:cs typeface="Times New Roman" panose="02020603050405020304" pitchFamily="18" charset="0"/>
              </a:rPr>
              <a:t>句法知识</a:t>
            </a:r>
            <a:r>
              <a:rPr lang="zh-CN" altLang="en-US" kern="100" dirty="0">
                <a:effectLst/>
                <a:latin typeface="+mn-ea"/>
                <a:cs typeface="Times New Roman" panose="02020603050405020304" pitchFamily="18" charset="0"/>
              </a:rPr>
              <a:t>，这种通过引入</a:t>
            </a:r>
            <a:r>
              <a:rPr kumimoji="0" lang="zh-CN" altLang="en-US" sz="18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外部知识和信息的方法，</a:t>
            </a:r>
            <a:r>
              <a:rPr lang="zh-CN" altLang="en-US" kern="100" dirty="0">
                <a:effectLst/>
                <a:latin typeface="+mn-ea"/>
                <a:cs typeface="Times New Roman" panose="02020603050405020304" pitchFamily="18" charset="0"/>
              </a:rPr>
              <a:t>对现有</a:t>
            </a:r>
            <a:r>
              <a:rPr lang="en-US" altLang="zh-CN" kern="100" dirty="0">
                <a:latin typeface="+mn-ea"/>
                <a:cs typeface="Times New Roman" panose="02020603050405020304" pitchFamily="18" charset="0"/>
              </a:rPr>
              <a:t>NLP</a:t>
            </a:r>
            <a:r>
              <a:rPr lang="zh-CN" altLang="en-US" kern="100" dirty="0">
                <a:effectLst/>
                <a:latin typeface="+mn-ea"/>
                <a:cs typeface="Times New Roman" panose="02020603050405020304" pitchFamily="18" charset="0"/>
              </a:rPr>
              <a:t>改进，或许是一个新的方向。</a:t>
            </a:r>
            <a:endParaRPr lang="zh-CN" altLang="zh-CN" kern="100" dirty="0">
              <a:effectLst/>
              <a:latin typeface="+mn-ea"/>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366135" y="3390900"/>
            <a:ext cx="4313555" cy="36000"/>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TextBox 2"/>
          <p:cNvSpPr txBox="1"/>
          <p:nvPr/>
        </p:nvSpPr>
        <p:spPr>
          <a:xfrm>
            <a:off x="3422650" y="2449195"/>
            <a:ext cx="5067935" cy="706755"/>
          </a:xfrm>
          <a:prstGeom prst="rect">
            <a:avLst/>
          </a:prstGeom>
          <a:noFill/>
        </p:spPr>
        <p:txBody>
          <a:bodyPr wrap="square" rtlCol="0">
            <a:spAutoFit/>
          </a:bodyPr>
          <a:lstStyle/>
          <a:p>
            <a:pPr algn="l"/>
            <a:r>
              <a:rPr lang="zh-CN" altLang="en-US" sz="4000" b="1" dirty="0">
                <a:solidFill>
                  <a:srgbClr val="0070C0"/>
                </a:solidFill>
                <a:sym typeface="+mn-lt"/>
              </a:rPr>
              <a:t>分词工具及评估</a:t>
            </a:r>
            <a:endParaRPr lang="zh-CN" altLang="en-US" sz="4000" b="1" dirty="0">
              <a:solidFill>
                <a:srgbClr val="0070C0"/>
              </a:solidFill>
              <a:sym typeface="+mn-lt"/>
            </a:endParaRPr>
          </a:p>
        </p:txBody>
      </p:sp>
      <p:sp>
        <p:nvSpPr>
          <p:cNvPr id="2" name="文本框 1"/>
          <p:cNvSpPr txBox="1"/>
          <p:nvPr/>
        </p:nvSpPr>
        <p:spPr>
          <a:xfrm>
            <a:off x="1350010" y="2091690"/>
            <a:ext cx="2226310" cy="1445260"/>
          </a:xfrm>
          <a:prstGeom prst="rect">
            <a:avLst/>
          </a:prstGeom>
          <a:noFill/>
        </p:spPr>
        <p:txBody>
          <a:bodyPr wrap="square" rtlCol="0">
            <a:spAutoFit/>
          </a:bodyPr>
          <a:lstStyle/>
          <a:p>
            <a:r>
              <a:rPr lang="en-US" altLang="zh-CN" sz="8800" b="1">
                <a:solidFill>
                  <a:srgbClr val="0070C0"/>
                </a:solidFill>
              </a:rPr>
              <a:t>06</a:t>
            </a:r>
            <a:endParaRPr lang="en-US" altLang="zh-CN" sz="8800" b="1">
              <a:solidFill>
                <a:srgbClr val="0070C0"/>
              </a:solidFill>
            </a:endParaRPr>
          </a:p>
        </p:txBody>
      </p:sp>
      <p:sp>
        <p:nvSpPr>
          <p:cNvPr id="8" name="矩形 7"/>
          <p:cNvSpPr/>
          <p:nvPr/>
        </p:nvSpPr>
        <p:spPr>
          <a:xfrm rot="5400000">
            <a:off x="2233295" y="2907665"/>
            <a:ext cx="1503045" cy="95250"/>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5856270" y="3536950"/>
            <a:ext cx="1823420" cy="369332"/>
          </a:xfrm>
          <a:prstGeom prst="rect">
            <a:avLst/>
          </a:prstGeom>
          <a:noFill/>
        </p:spPr>
        <p:txBody>
          <a:bodyPr wrap="square" rtlCol="0">
            <a:spAutoFit/>
          </a:bodyPr>
          <a:lstStyle/>
          <a:p>
            <a:r>
              <a:rPr lang="zh-CN" altLang="en-US" dirty="0"/>
              <a:t>汇报人：党迎旭</a:t>
            </a:r>
            <a:endParaRPr lang="zh-CN"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分词工具及评估：</a:t>
              </a:r>
              <a:r>
                <a:rPr lang="zh-CN" altLang="en-US" sz="2400" b="1" dirty="0">
                  <a:solidFill>
                    <a:schemeClr val="tx1"/>
                  </a:solidFill>
                  <a:sym typeface="+mn-lt"/>
                </a:rPr>
                <a:t>常用分词工具</a:t>
              </a:r>
              <a:endParaRPr lang="zh-CN" altLang="en-US" sz="2400" b="1" dirty="0">
                <a:solidFill>
                  <a:schemeClr val="tx1"/>
                </a:solidFill>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6.1</a:t>
              </a:r>
              <a:endParaRPr lang="en-US" altLang="zh-CN" sz="2400" b="1"/>
            </a:p>
          </p:txBody>
        </p:sp>
      </p:grpSp>
      <p:sp>
        <p:nvSpPr>
          <p:cNvPr id="2" name="文本框 1"/>
          <p:cNvSpPr txBox="1"/>
          <p:nvPr/>
        </p:nvSpPr>
        <p:spPr>
          <a:xfrm>
            <a:off x="3851275" y="1047750"/>
            <a:ext cx="968375" cy="1106805"/>
          </a:xfrm>
          <a:prstGeom prst="rect">
            <a:avLst/>
          </a:prstGeom>
          <a:noFill/>
        </p:spPr>
        <p:txBody>
          <a:bodyPr wrap="square" rtlCol="0" anchor="t">
            <a:spAutoFit/>
          </a:bodyPr>
          <a:lstStyle/>
          <a:p>
            <a:r>
              <a:rPr lang="en-US" altLang="zh-CN" sz="2200" b="1" dirty="0" err="1">
                <a:solidFill>
                  <a:srgbClr val="0070C0"/>
                </a:solidFill>
                <a:cs typeface="宋体" panose="02010600030101010101" pitchFamily="2" charset="-122"/>
                <a:sym typeface="+mn-ea"/>
              </a:rPr>
              <a:t>jieba</a:t>
            </a:r>
            <a:endParaRPr lang="zh-CN" sz="2200" b="1" dirty="0">
              <a:solidFill>
                <a:srgbClr val="0070C0"/>
              </a:solidFill>
              <a:cs typeface="宋体" panose="02010600030101010101" pitchFamily="2" charset="-122"/>
              <a:sym typeface="+mn-ea"/>
            </a:endParaRPr>
          </a:p>
          <a:p>
            <a:r>
              <a:rPr lang="zh-CN" sz="2200" b="1" dirty="0">
                <a:solidFill>
                  <a:srgbClr val="0070C0"/>
                </a:solidFill>
                <a:cs typeface="宋体" panose="02010600030101010101" pitchFamily="2" charset="-122"/>
              </a:rPr>
              <a:t>HanLP</a:t>
            </a:r>
            <a:endParaRPr lang="zh-CN" sz="2200" b="1" dirty="0">
              <a:solidFill>
                <a:srgbClr val="0070C0"/>
              </a:solidFill>
              <a:cs typeface="宋体" panose="02010600030101010101" pitchFamily="2" charset="-122"/>
            </a:endParaRPr>
          </a:p>
          <a:p>
            <a:r>
              <a:rPr lang="en-US" altLang="zh-CN" sz="2200" b="1" dirty="0">
                <a:solidFill>
                  <a:schemeClr val="tx1"/>
                </a:solidFill>
                <a:cs typeface="宋体" panose="02010600030101010101" pitchFamily="2" charset="-122"/>
                <a:sym typeface="+mn-ea"/>
              </a:rPr>
              <a:t>Word</a:t>
            </a:r>
            <a:endParaRPr lang="en-US" altLang="zh-CN" sz="2200" b="1" dirty="0">
              <a:solidFill>
                <a:schemeClr val="tx1"/>
              </a:solidFill>
              <a:cs typeface="宋体" panose="02010600030101010101" pitchFamily="2" charset="-122"/>
              <a:sym typeface="+mn-ea"/>
            </a:endParaRPr>
          </a:p>
        </p:txBody>
      </p:sp>
      <p:sp>
        <p:nvSpPr>
          <p:cNvPr id="12" name="圆角矩形 11"/>
          <p:cNvSpPr/>
          <p:nvPr/>
        </p:nvSpPr>
        <p:spPr>
          <a:xfrm>
            <a:off x="539115" y="2315210"/>
            <a:ext cx="645160" cy="173926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2000" b="1"/>
              <a:t>分词工具</a:t>
            </a:r>
            <a:endParaRPr lang="zh-CN" altLang="en-US" sz="2000" b="1"/>
          </a:p>
        </p:txBody>
      </p:sp>
      <p:sp>
        <p:nvSpPr>
          <p:cNvPr id="13" name="圆角矩形 12"/>
          <p:cNvSpPr/>
          <p:nvPr/>
        </p:nvSpPr>
        <p:spPr>
          <a:xfrm>
            <a:off x="2078355" y="1306830"/>
            <a:ext cx="1348740" cy="58991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buClrTx/>
              <a:buSzTx/>
              <a:buFontTx/>
            </a:pPr>
            <a:r>
              <a:rPr lang="zh-CN" altLang="en-US" b="1"/>
              <a:t>开源工具</a:t>
            </a:r>
            <a:endParaRPr lang="zh-CN" altLang="en-US" b="1"/>
          </a:p>
        </p:txBody>
      </p:sp>
      <p:sp>
        <p:nvSpPr>
          <p:cNvPr id="16" name="圆角矩形 15"/>
          <p:cNvSpPr/>
          <p:nvPr/>
        </p:nvSpPr>
        <p:spPr>
          <a:xfrm>
            <a:off x="2078355" y="2992120"/>
            <a:ext cx="1348740" cy="58991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buClrTx/>
              <a:buSzTx/>
              <a:buFontTx/>
            </a:pPr>
            <a:r>
              <a:rPr lang="zh-CN" altLang="en-US" b="1"/>
              <a:t>高校工具</a:t>
            </a:r>
            <a:endParaRPr lang="zh-CN" altLang="en-US" b="1"/>
          </a:p>
        </p:txBody>
      </p:sp>
      <p:cxnSp>
        <p:nvCxnSpPr>
          <p:cNvPr id="18" name="直接连接符 17"/>
          <p:cNvCxnSpPr>
            <a:stCxn id="12" idx="3"/>
            <a:endCxn id="13" idx="1"/>
          </p:cNvCxnSpPr>
          <p:nvPr/>
        </p:nvCxnSpPr>
        <p:spPr>
          <a:xfrm flipV="1">
            <a:off x="1184275" y="1602105"/>
            <a:ext cx="894080" cy="1583055"/>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直接连接符 19"/>
          <p:cNvCxnSpPr>
            <a:stCxn id="12" idx="3"/>
            <a:endCxn id="16" idx="1"/>
          </p:cNvCxnSpPr>
          <p:nvPr/>
        </p:nvCxnSpPr>
        <p:spPr>
          <a:xfrm>
            <a:off x="1184275" y="3185160"/>
            <a:ext cx="894080" cy="102235"/>
          </a:xfrm>
          <a:prstGeom prst="line">
            <a:avLst/>
          </a:prstGeom>
        </p:spPr>
        <p:style>
          <a:lnRef idx="3">
            <a:schemeClr val="accent1"/>
          </a:lnRef>
          <a:fillRef idx="0">
            <a:schemeClr val="accent1"/>
          </a:fillRef>
          <a:effectRef idx="2">
            <a:schemeClr val="accent1"/>
          </a:effectRef>
          <a:fontRef idx="minor">
            <a:schemeClr val="tx1"/>
          </a:fontRef>
        </p:style>
      </p:cxnSp>
      <p:sp>
        <p:nvSpPr>
          <p:cNvPr id="21" name="圆角矩形 20"/>
          <p:cNvSpPr/>
          <p:nvPr/>
        </p:nvSpPr>
        <p:spPr>
          <a:xfrm>
            <a:off x="2078355" y="4982210"/>
            <a:ext cx="1348740" cy="58991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buClrTx/>
              <a:buSzTx/>
              <a:buFontTx/>
            </a:pPr>
            <a:r>
              <a:rPr lang="zh-CN" altLang="en-US" b="1"/>
              <a:t>商业工具</a:t>
            </a:r>
            <a:endParaRPr lang="zh-CN" altLang="en-US" b="1"/>
          </a:p>
        </p:txBody>
      </p:sp>
      <p:sp>
        <p:nvSpPr>
          <p:cNvPr id="22" name="文本框 21"/>
          <p:cNvSpPr txBox="1"/>
          <p:nvPr/>
        </p:nvSpPr>
        <p:spPr>
          <a:xfrm>
            <a:off x="3891915" y="2432050"/>
            <a:ext cx="2945765" cy="1938020"/>
          </a:xfrm>
          <a:prstGeom prst="rect">
            <a:avLst/>
          </a:prstGeom>
          <a:noFill/>
        </p:spPr>
        <p:txBody>
          <a:bodyPr wrap="square" rtlCol="0" anchor="t">
            <a:spAutoFit/>
          </a:bodyPr>
          <a:lstStyle/>
          <a:p>
            <a:r>
              <a:rPr lang="zh-CN" sz="2400" b="1" dirty="0">
                <a:solidFill>
                  <a:srgbClr val="0070C0"/>
                </a:solidFill>
                <a:cs typeface="宋体" panose="02010600030101010101" pitchFamily="2" charset="-122"/>
                <a:sym typeface="+mn-ea"/>
              </a:rPr>
              <a:t>NLPIR</a:t>
            </a:r>
            <a:endParaRPr lang="zh-CN" sz="2400" b="1" dirty="0">
              <a:cs typeface="宋体" panose="02010600030101010101" pitchFamily="2" charset="-122"/>
            </a:endParaRPr>
          </a:p>
          <a:p>
            <a:r>
              <a:rPr lang="zh-CN" sz="2400" b="1" dirty="0">
                <a:cs typeface="宋体" panose="02010600030101010101" pitchFamily="2" charset="-122"/>
              </a:rPr>
              <a:t>FudanNLP</a:t>
            </a:r>
            <a:endParaRPr lang="zh-CN" sz="2400" b="1" dirty="0">
              <a:cs typeface="宋体" panose="02010600030101010101" pitchFamily="2" charset="-122"/>
            </a:endParaRPr>
          </a:p>
          <a:p>
            <a:r>
              <a:rPr lang="zh-CN" sz="2400" b="1" dirty="0">
                <a:cs typeface="宋体" panose="02010600030101010101" pitchFamily="2" charset="-122"/>
              </a:rPr>
              <a:t>LTP</a:t>
            </a:r>
            <a:endParaRPr lang="zh-CN" sz="2400" b="1" dirty="0">
              <a:cs typeface="宋体" panose="02010600030101010101" pitchFamily="2" charset="-122"/>
            </a:endParaRPr>
          </a:p>
          <a:p>
            <a:r>
              <a:rPr lang="zh-CN" sz="2400" b="1" dirty="0">
                <a:cs typeface="宋体" panose="02010600030101010101" pitchFamily="2" charset="-122"/>
              </a:rPr>
              <a:t>THULAC</a:t>
            </a:r>
            <a:endParaRPr lang="zh-CN" sz="2400" b="1" dirty="0">
              <a:cs typeface="宋体" panose="02010600030101010101" pitchFamily="2" charset="-122"/>
            </a:endParaRPr>
          </a:p>
          <a:p>
            <a:r>
              <a:rPr lang="en-US" altLang="zh-CN" sz="2400" b="1" dirty="0">
                <a:cs typeface="宋体" panose="02010600030101010101" pitchFamily="2" charset="-122"/>
              </a:rPr>
              <a:t>pkuseg</a:t>
            </a:r>
            <a:endParaRPr lang="en-US" altLang="zh-CN" sz="2400" b="1" dirty="0">
              <a:cs typeface="宋体" panose="02010600030101010101" pitchFamily="2" charset="-122"/>
            </a:endParaRPr>
          </a:p>
        </p:txBody>
      </p:sp>
      <p:sp>
        <p:nvSpPr>
          <p:cNvPr id="23" name="文本框 22"/>
          <p:cNvSpPr txBox="1"/>
          <p:nvPr/>
        </p:nvSpPr>
        <p:spPr>
          <a:xfrm>
            <a:off x="4105910" y="4723130"/>
            <a:ext cx="1593850" cy="1106805"/>
          </a:xfrm>
          <a:prstGeom prst="rect">
            <a:avLst/>
          </a:prstGeom>
          <a:noFill/>
        </p:spPr>
        <p:txBody>
          <a:bodyPr wrap="square" rtlCol="0" anchor="t">
            <a:spAutoFit/>
          </a:bodyPr>
          <a:lstStyle/>
          <a:p>
            <a:r>
              <a:rPr lang="zh-CN" sz="2200" b="1" dirty="0">
                <a:solidFill>
                  <a:srgbClr val="0070C0"/>
                </a:solidFill>
                <a:cs typeface="宋体" panose="02010600030101010101" pitchFamily="2" charset="-122"/>
                <a:sym typeface="+mn-ea"/>
              </a:rPr>
              <a:t>阿里云NLP</a:t>
            </a:r>
            <a:endParaRPr lang="zh-CN" sz="2200" b="1" dirty="0">
              <a:cs typeface="宋体" panose="02010600030101010101" pitchFamily="2" charset="-122"/>
            </a:endParaRPr>
          </a:p>
          <a:p>
            <a:r>
              <a:rPr lang="zh-CN" sz="2200" b="1" dirty="0">
                <a:cs typeface="宋体" panose="02010600030101010101" pitchFamily="2" charset="-122"/>
                <a:sym typeface="+mn-ea"/>
              </a:rPr>
              <a:t>百度NLP</a:t>
            </a:r>
            <a:endParaRPr lang="zh-CN" sz="2200" b="1" dirty="0">
              <a:cs typeface="宋体" panose="02010600030101010101" pitchFamily="2" charset="-122"/>
            </a:endParaRPr>
          </a:p>
          <a:p>
            <a:r>
              <a:rPr lang="zh-CN" sz="2200" b="1" dirty="0">
                <a:cs typeface="宋体" panose="02010600030101010101" pitchFamily="2" charset="-122"/>
              </a:rPr>
              <a:t>BosonNLP</a:t>
            </a:r>
            <a:endParaRPr lang="zh-CN" sz="2200" b="1" dirty="0">
              <a:cs typeface="宋体" panose="02010600030101010101" pitchFamily="2" charset="-122"/>
            </a:endParaRPr>
          </a:p>
        </p:txBody>
      </p:sp>
      <p:sp>
        <p:nvSpPr>
          <p:cNvPr id="24" name="文本框 23"/>
          <p:cNvSpPr txBox="1"/>
          <p:nvPr/>
        </p:nvSpPr>
        <p:spPr>
          <a:xfrm>
            <a:off x="6086384" y="3582035"/>
            <a:ext cx="2018937" cy="398780"/>
          </a:xfrm>
          <a:prstGeom prst="rect">
            <a:avLst/>
          </a:prstGeom>
          <a:noFill/>
        </p:spPr>
        <p:txBody>
          <a:bodyPr wrap="square" rtlCol="0" anchor="t">
            <a:spAutoFit/>
          </a:bodyPr>
          <a:lstStyle/>
          <a:p>
            <a:r>
              <a:rPr lang="zh-CN" altLang="en-US" sz="2000" b="1" dirty="0"/>
              <a:t>清华大学</a:t>
            </a:r>
            <a:endParaRPr lang="zh-CN" altLang="en-US" sz="2000" b="1" dirty="0"/>
          </a:p>
        </p:txBody>
      </p:sp>
      <p:sp>
        <p:nvSpPr>
          <p:cNvPr id="28" name="文本框 27"/>
          <p:cNvSpPr txBox="1"/>
          <p:nvPr/>
        </p:nvSpPr>
        <p:spPr>
          <a:xfrm>
            <a:off x="6070535" y="2498725"/>
            <a:ext cx="2945765" cy="398780"/>
          </a:xfrm>
          <a:prstGeom prst="rect">
            <a:avLst/>
          </a:prstGeom>
          <a:noFill/>
        </p:spPr>
        <p:txBody>
          <a:bodyPr wrap="square" rtlCol="0" anchor="t">
            <a:spAutoFit/>
          </a:bodyPr>
          <a:lstStyle/>
          <a:p>
            <a:r>
              <a:rPr lang="zh-CN" altLang="en-US" sz="2000" b="1" dirty="0"/>
              <a:t>北京理工大学</a:t>
            </a:r>
            <a:endParaRPr lang="zh-CN" altLang="en-US" sz="2000" b="1" dirty="0"/>
          </a:p>
        </p:txBody>
      </p:sp>
      <p:sp>
        <p:nvSpPr>
          <p:cNvPr id="29" name="文本框 28"/>
          <p:cNvSpPr txBox="1"/>
          <p:nvPr/>
        </p:nvSpPr>
        <p:spPr>
          <a:xfrm>
            <a:off x="6070600" y="2870835"/>
            <a:ext cx="2945765" cy="398780"/>
          </a:xfrm>
          <a:prstGeom prst="rect">
            <a:avLst/>
          </a:prstGeom>
          <a:noFill/>
        </p:spPr>
        <p:txBody>
          <a:bodyPr wrap="square" rtlCol="0" anchor="t">
            <a:spAutoFit/>
          </a:bodyPr>
          <a:lstStyle/>
          <a:p>
            <a:r>
              <a:rPr lang="zh-CN" altLang="en-US" sz="2000" b="1"/>
              <a:t>复旦大学</a:t>
            </a:r>
            <a:endParaRPr lang="zh-CN" altLang="en-US" sz="2000" b="1"/>
          </a:p>
        </p:txBody>
      </p:sp>
      <p:sp>
        <p:nvSpPr>
          <p:cNvPr id="30" name="文本框 29"/>
          <p:cNvSpPr txBox="1"/>
          <p:nvPr/>
        </p:nvSpPr>
        <p:spPr>
          <a:xfrm>
            <a:off x="6061075" y="3237230"/>
            <a:ext cx="2945765" cy="398780"/>
          </a:xfrm>
          <a:prstGeom prst="rect">
            <a:avLst/>
          </a:prstGeom>
          <a:noFill/>
        </p:spPr>
        <p:txBody>
          <a:bodyPr wrap="square" rtlCol="0" anchor="t">
            <a:spAutoFit/>
          </a:bodyPr>
          <a:lstStyle/>
          <a:p>
            <a:r>
              <a:rPr lang="zh-CN" altLang="en-US" sz="2000" b="1"/>
              <a:t>哈尔滨工业大学</a:t>
            </a:r>
            <a:endParaRPr lang="zh-CN" altLang="en-US" sz="2000" b="1"/>
          </a:p>
        </p:txBody>
      </p:sp>
      <p:cxnSp>
        <p:nvCxnSpPr>
          <p:cNvPr id="5" name="直接连接符 4"/>
          <p:cNvCxnSpPr>
            <a:stCxn id="12" idx="3"/>
            <a:endCxn id="21" idx="1"/>
          </p:cNvCxnSpPr>
          <p:nvPr/>
        </p:nvCxnSpPr>
        <p:spPr>
          <a:xfrm>
            <a:off x="1184275" y="3185160"/>
            <a:ext cx="894080" cy="2092325"/>
          </a:xfrm>
          <a:prstGeom prst="line">
            <a:avLst/>
          </a:prstGeom>
        </p:spPr>
        <p:style>
          <a:lnRef idx="3">
            <a:schemeClr val="accent1"/>
          </a:lnRef>
          <a:fillRef idx="0">
            <a:schemeClr val="accent1"/>
          </a:fillRef>
          <a:effectRef idx="2">
            <a:schemeClr val="accent1"/>
          </a:effectRef>
          <a:fontRef idx="minor">
            <a:schemeClr val="tx1"/>
          </a:fontRef>
        </p:style>
      </p:cxnSp>
      <p:sp>
        <p:nvSpPr>
          <p:cNvPr id="7" name="文本框 6"/>
          <p:cNvSpPr txBox="1"/>
          <p:nvPr/>
        </p:nvSpPr>
        <p:spPr>
          <a:xfrm>
            <a:off x="466090" y="1203325"/>
            <a:ext cx="1202690" cy="398780"/>
          </a:xfrm>
          <a:prstGeom prst="rect">
            <a:avLst/>
          </a:prstGeom>
          <a:noFill/>
        </p:spPr>
        <p:txBody>
          <a:bodyPr wrap="none" rtlCol="0">
            <a:spAutoFit/>
          </a:bodyPr>
          <a:lstStyle/>
          <a:p>
            <a:pPr algn="l"/>
            <a:r>
              <a:rPr lang="zh-CN" sz="2000" b="1">
                <a:solidFill>
                  <a:srgbClr val="0070C0"/>
                </a:solidFill>
                <a:cs typeface="宋体" panose="02010600030101010101" pitchFamily="2" charset="-122"/>
                <a:sym typeface="+mn-ea"/>
              </a:rPr>
              <a:t>超过</a:t>
            </a:r>
            <a:r>
              <a:rPr lang="en-US" altLang="zh-CN" sz="2000" b="1">
                <a:solidFill>
                  <a:srgbClr val="0070C0"/>
                </a:solidFill>
                <a:cs typeface="宋体" panose="02010600030101010101" pitchFamily="2" charset="-122"/>
                <a:sym typeface="+mn-ea"/>
              </a:rPr>
              <a:t>2</a:t>
            </a:r>
            <a:r>
              <a:rPr lang="en-US" altLang="zh-CN" sz="2000" b="1">
                <a:solidFill>
                  <a:srgbClr val="0070C0"/>
                </a:solidFill>
                <a:cs typeface="宋体" panose="02010600030101010101" pitchFamily="2" charset="-122"/>
                <a:sym typeface="+mn-ea"/>
              </a:rPr>
              <a:t>0</a:t>
            </a:r>
            <a:r>
              <a:rPr lang="zh-CN" altLang="en-US" sz="2000" b="1">
                <a:solidFill>
                  <a:srgbClr val="0070C0"/>
                </a:solidFill>
                <a:cs typeface="宋体" panose="02010600030101010101" pitchFamily="2" charset="-122"/>
                <a:sym typeface="+mn-ea"/>
              </a:rPr>
              <a:t>种</a:t>
            </a:r>
            <a:endParaRPr lang="zh-CN" altLang="en-US" sz="2000" b="1">
              <a:solidFill>
                <a:srgbClr val="0070C0"/>
              </a:solidFill>
              <a:cs typeface="宋体" panose="02010600030101010101" pitchFamily="2" charset="-122"/>
              <a:sym typeface="+mn-ea"/>
            </a:endParaRPr>
          </a:p>
        </p:txBody>
      </p:sp>
      <p:sp>
        <p:nvSpPr>
          <p:cNvPr id="4" name="文本框 3"/>
          <p:cNvSpPr txBox="1"/>
          <p:nvPr/>
        </p:nvSpPr>
        <p:spPr>
          <a:xfrm>
            <a:off x="5924550" y="4723447"/>
            <a:ext cx="2540000" cy="1106805"/>
          </a:xfrm>
          <a:prstGeom prst="rect">
            <a:avLst/>
          </a:prstGeom>
          <a:noFill/>
        </p:spPr>
        <p:txBody>
          <a:bodyPr wrap="square" rtlCol="0" anchor="t">
            <a:spAutoFit/>
          </a:bodyPr>
          <a:lstStyle/>
          <a:p>
            <a:r>
              <a:rPr lang="zh-CN" sz="2200" b="1" dirty="0">
                <a:cs typeface="宋体" panose="02010600030101010101" pitchFamily="2" charset="-122"/>
              </a:rPr>
              <a:t>腾讯文智</a:t>
            </a:r>
            <a:endParaRPr lang="zh-CN" sz="2200" b="1" dirty="0">
              <a:cs typeface="宋体" panose="02010600030101010101" pitchFamily="2" charset="-122"/>
            </a:endParaRPr>
          </a:p>
          <a:p>
            <a:r>
              <a:rPr lang="zh-CN" sz="2200" b="1" dirty="0">
                <a:cs typeface="宋体" panose="02010600030101010101" pitchFamily="2" charset="-122"/>
                <a:sym typeface="+mn-ea"/>
              </a:rPr>
              <a:t>搜狗分词</a:t>
            </a:r>
            <a:endParaRPr lang="zh-CN" sz="2200" b="1" dirty="0">
              <a:cs typeface="宋体" panose="02010600030101010101" pitchFamily="2" charset="-122"/>
            </a:endParaRPr>
          </a:p>
          <a:p>
            <a:r>
              <a:rPr lang="zh-CN" sz="2200" b="1" dirty="0">
                <a:cs typeface="宋体" panose="02010600030101010101" pitchFamily="2" charset="-122"/>
              </a:rPr>
              <a:t>新浪云</a:t>
            </a:r>
            <a:endParaRPr lang="zh-CN" sz="2200" b="1" dirty="0">
              <a:cs typeface="宋体" panose="02010600030101010101" pitchFamily="2" charset="-122"/>
            </a:endParaRPr>
          </a:p>
        </p:txBody>
      </p:sp>
      <p:sp>
        <p:nvSpPr>
          <p:cNvPr id="6" name="矩形 5"/>
          <p:cNvSpPr/>
          <p:nvPr/>
        </p:nvSpPr>
        <p:spPr>
          <a:xfrm>
            <a:off x="2163196" y="3634675"/>
            <a:ext cx="1210588" cy="400110"/>
          </a:xfrm>
          <a:prstGeom prst="rect">
            <a:avLst/>
          </a:prstGeom>
        </p:spPr>
        <p:txBody>
          <a:bodyPr wrap="none">
            <a:spAutoFit/>
          </a:bodyPr>
          <a:lstStyle/>
          <a:p>
            <a:pPr algn="just"/>
            <a:r>
              <a:rPr lang="zh-CN" altLang="en-US" sz="2000" b="1" dirty="0"/>
              <a:t>部分开源</a:t>
            </a:r>
            <a:endParaRPr lang="zh-CN" altLang="en-US" sz="2000" b="1" dirty="0"/>
          </a:p>
        </p:txBody>
      </p:sp>
      <p:sp>
        <p:nvSpPr>
          <p:cNvPr id="8" name="文本框 7"/>
          <p:cNvSpPr txBox="1"/>
          <p:nvPr/>
        </p:nvSpPr>
        <p:spPr>
          <a:xfrm>
            <a:off x="6077494" y="3953510"/>
            <a:ext cx="2018937" cy="398780"/>
          </a:xfrm>
          <a:prstGeom prst="rect">
            <a:avLst/>
          </a:prstGeom>
          <a:noFill/>
        </p:spPr>
        <p:txBody>
          <a:bodyPr wrap="square" rtlCol="0" anchor="t">
            <a:spAutoFit/>
          </a:bodyPr>
          <a:p>
            <a:r>
              <a:rPr lang="zh-CN" altLang="en-US" sz="2000" b="1" dirty="0"/>
              <a:t>北京</a:t>
            </a:r>
            <a:r>
              <a:rPr lang="zh-CN" altLang="en-US" sz="2000" b="1" dirty="0"/>
              <a:t>大学</a:t>
            </a:r>
            <a:endParaRPr lang="zh-CN" altLang="en-US" sz="2000" b="1" dirty="0"/>
          </a:p>
        </p:txBody>
      </p:sp>
      <p:sp>
        <p:nvSpPr>
          <p:cNvPr id="9" name="文本框 8"/>
          <p:cNvSpPr txBox="1"/>
          <p:nvPr/>
        </p:nvSpPr>
        <p:spPr>
          <a:xfrm>
            <a:off x="5219065" y="1048385"/>
            <a:ext cx="1155700" cy="1106805"/>
          </a:xfrm>
          <a:prstGeom prst="rect">
            <a:avLst/>
          </a:prstGeom>
          <a:noFill/>
        </p:spPr>
        <p:txBody>
          <a:bodyPr wrap="square" rtlCol="0" anchor="t">
            <a:spAutoFit/>
          </a:bodyPr>
          <a:p>
            <a:r>
              <a:rPr lang="en-US" altLang="zh-CN" sz="2200" b="1" kern="100" dirty="0" err="1">
                <a:latin typeface="Calibri" panose="020F0502020204030204" charset="0"/>
                <a:ea typeface="宋体" panose="02010600030101010101" pitchFamily="2" charset="-122"/>
                <a:cs typeface="Times New Roman" panose="02020603050405020304" pitchFamily="18" charset="0"/>
                <a:sym typeface="+mn-ea"/>
              </a:rPr>
              <a:t>smartcn</a:t>
            </a:r>
            <a:endParaRPr lang="en-US" altLang="zh-CN" sz="2200" b="1" kern="100" dirty="0" err="1">
              <a:latin typeface="Calibri" panose="020F0502020204030204" charset="0"/>
              <a:ea typeface="宋体" panose="02010600030101010101" pitchFamily="2" charset="-122"/>
              <a:cs typeface="Times New Roman" panose="02020603050405020304" pitchFamily="18" charset="0"/>
              <a:sym typeface="+mn-ea"/>
            </a:endParaRPr>
          </a:p>
          <a:p>
            <a:r>
              <a:rPr lang="en-US" altLang="zh-CN" sz="2200" b="1" kern="100" dirty="0" err="1">
                <a:latin typeface="Calibri" panose="020F0502020204030204" charset="0"/>
                <a:ea typeface="宋体" panose="02010600030101010101" pitchFamily="2" charset="-122"/>
                <a:cs typeface="Times New Roman" panose="02020603050405020304" pitchFamily="18" charset="0"/>
                <a:sym typeface="+mn-ea"/>
              </a:rPr>
              <a:t>Ansj</a:t>
            </a:r>
            <a:endParaRPr lang="en-US" altLang="zh-CN" sz="2200" b="1" kern="100" dirty="0" err="1">
              <a:latin typeface="Calibri" panose="020F0502020204030204" charset="0"/>
              <a:ea typeface="宋体" panose="02010600030101010101" pitchFamily="2" charset="-122"/>
              <a:cs typeface="Times New Roman" panose="02020603050405020304" pitchFamily="18" charset="0"/>
              <a:sym typeface="+mn-ea"/>
            </a:endParaRPr>
          </a:p>
          <a:p>
            <a:r>
              <a:rPr lang="en-US" altLang="zh-CN" sz="2200" b="1" kern="100" dirty="0" err="1">
                <a:latin typeface="Calibri" panose="020F0502020204030204" charset="0"/>
                <a:ea typeface="宋体" panose="02010600030101010101" pitchFamily="2" charset="-122"/>
                <a:cs typeface="Times New Roman" panose="02020603050405020304" pitchFamily="18" charset="0"/>
                <a:sym typeface="+mn-ea"/>
              </a:rPr>
              <a:t>Jcseg</a:t>
            </a:r>
            <a:endParaRPr lang="en-US" altLang="zh-CN" sz="2200" b="1" dirty="0">
              <a:solidFill>
                <a:schemeClr val="tx1"/>
              </a:solidFill>
              <a:cs typeface="宋体" panose="02010600030101010101" pitchFamily="2" charset="-122"/>
              <a:sym typeface="+mn-ea"/>
            </a:endParaRPr>
          </a:p>
        </p:txBody>
      </p:sp>
      <p:sp>
        <p:nvSpPr>
          <p:cNvPr id="10" name="文本框 9"/>
          <p:cNvSpPr txBox="1"/>
          <p:nvPr/>
        </p:nvSpPr>
        <p:spPr>
          <a:xfrm>
            <a:off x="6736080" y="1048385"/>
            <a:ext cx="1952625" cy="1106805"/>
          </a:xfrm>
          <a:prstGeom prst="rect">
            <a:avLst/>
          </a:prstGeom>
          <a:noFill/>
        </p:spPr>
        <p:txBody>
          <a:bodyPr wrap="square" rtlCol="0" anchor="t">
            <a:spAutoFit/>
          </a:bodyPr>
          <a:p>
            <a:r>
              <a:rPr lang="en-US" altLang="zh-CN" sz="2200" b="1" kern="100" dirty="0" err="1">
                <a:latin typeface="Calibri" panose="020F0502020204030204" charset="0"/>
                <a:ea typeface="宋体" panose="02010600030101010101" pitchFamily="2" charset="-122"/>
                <a:cs typeface="Times New Roman" panose="02020603050405020304" pitchFamily="18" charset="0"/>
                <a:sym typeface="+mn-ea"/>
              </a:rPr>
              <a:t>MMSeg4j</a:t>
            </a:r>
            <a:endParaRPr lang="zh-CN" sz="2200" b="1" dirty="0">
              <a:solidFill>
                <a:srgbClr val="0070C0"/>
              </a:solidFill>
              <a:cs typeface="宋体" panose="02010600030101010101" pitchFamily="2" charset="-122"/>
              <a:sym typeface="+mn-ea"/>
            </a:endParaRPr>
          </a:p>
          <a:p>
            <a:r>
              <a:rPr lang="en-US" altLang="zh-CN" sz="2200" b="1" kern="100" dirty="0" err="1">
                <a:latin typeface="Calibri" panose="020F0502020204030204" charset="0"/>
                <a:ea typeface="宋体" panose="02010600030101010101" pitchFamily="2" charset="-122"/>
                <a:cs typeface="Times New Roman" panose="02020603050405020304" pitchFamily="18" charset="0"/>
                <a:sym typeface="+mn-ea"/>
              </a:rPr>
              <a:t>IKAnalyzer</a:t>
            </a:r>
            <a:endParaRPr lang="en-US" altLang="zh-CN" sz="2200" b="1" kern="100" dirty="0" err="1">
              <a:latin typeface="Calibri" panose="020F0502020204030204" charset="0"/>
              <a:ea typeface="宋体" panose="02010600030101010101" pitchFamily="2" charset="-122"/>
              <a:cs typeface="Times New Roman" panose="02020603050405020304" pitchFamily="18" charset="0"/>
              <a:sym typeface="+mn-ea"/>
            </a:endParaRPr>
          </a:p>
          <a:p>
            <a:endParaRPr lang="en-US" altLang="zh-CN" sz="2200" b="1" dirty="0">
              <a:solidFill>
                <a:schemeClr val="tx1"/>
              </a:solidFill>
              <a:cs typeface="宋体" panose="02010600030101010101" pitchFamily="2" charset="-122"/>
              <a:sym typeface="+mn-ea"/>
            </a:endParaRPr>
          </a:p>
        </p:txBody>
      </p:sp>
      <p:sp>
        <p:nvSpPr>
          <p:cNvPr id="31" name="Rectangle 7"/>
          <p:cNvSpPr/>
          <p:nvPr/>
        </p:nvSpPr>
        <p:spPr>
          <a:xfrm>
            <a:off x="3799205" y="1047750"/>
            <a:ext cx="4665980" cy="1183640"/>
          </a:xfrm>
          <a:prstGeom prst="rect">
            <a:avLst/>
          </a:prstGeom>
          <a:noFill/>
          <a:ln w="38100" cmpd="sng">
            <a:solidFill>
              <a:srgbClr val="0070C0"/>
            </a:solidFill>
          </a:ln>
          <a:extLst>
            <a:ext uri="{909E8E84-426E-40DD-AFC4-6F175D3DCCD1}">
              <a14:hiddenFill xmlns:a14="http://schemas.microsoft.com/office/drawing/2010/main">
                <a:solidFill>
                  <a:srgbClr val="0070C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endParaRPr lang="zh-CN" b="1">
              <a:cs typeface="宋体" panose="02010600030101010101" pitchFamily="2" charset="-122"/>
              <a:sym typeface="+mn-ea"/>
            </a:endParaRPr>
          </a:p>
        </p:txBody>
      </p:sp>
      <p:sp>
        <p:nvSpPr>
          <p:cNvPr id="15" name="Rectangle 7"/>
          <p:cNvSpPr/>
          <p:nvPr/>
        </p:nvSpPr>
        <p:spPr>
          <a:xfrm>
            <a:off x="3798570" y="2398395"/>
            <a:ext cx="4665980" cy="1971675"/>
          </a:xfrm>
          <a:prstGeom prst="rect">
            <a:avLst/>
          </a:prstGeom>
          <a:noFill/>
          <a:ln w="38100" cmpd="sng">
            <a:solidFill>
              <a:srgbClr val="0070C0"/>
            </a:solidFill>
          </a:ln>
          <a:extLst>
            <a:ext uri="{909E8E84-426E-40DD-AFC4-6F175D3DCCD1}">
              <a14:hiddenFill xmlns:a14="http://schemas.microsoft.com/office/drawing/2010/main">
                <a:solidFill>
                  <a:srgbClr val="0070C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endParaRPr lang="zh-CN" b="1">
              <a:cs typeface="宋体" panose="02010600030101010101" pitchFamily="2" charset="-122"/>
              <a:sym typeface="+mn-ea"/>
            </a:endParaRPr>
          </a:p>
        </p:txBody>
      </p:sp>
      <p:sp>
        <p:nvSpPr>
          <p:cNvPr id="17" name="Rectangle 7"/>
          <p:cNvSpPr/>
          <p:nvPr/>
        </p:nvSpPr>
        <p:spPr>
          <a:xfrm>
            <a:off x="3798570" y="4606290"/>
            <a:ext cx="4665980" cy="1386840"/>
          </a:xfrm>
          <a:prstGeom prst="rect">
            <a:avLst/>
          </a:prstGeom>
          <a:noFill/>
          <a:ln w="38100" cmpd="sng">
            <a:solidFill>
              <a:srgbClr val="0070C0"/>
            </a:solidFill>
          </a:ln>
          <a:extLst>
            <a:ext uri="{909E8E84-426E-40DD-AFC4-6F175D3DCCD1}">
              <a14:hiddenFill xmlns:a14="http://schemas.microsoft.com/office/drawing/2010/main">
                <a:solidFill>
                  <a:srgbClr val="0070C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endParaRPr lang="zh-CN" b="1">
              <a:cs typeface="宋体" panose="02010600030101010101" pitchFamily="2"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汉语分词难点</a:t>
              </a:r>
              <a:endParaRPr lang="zh-CN" altLang="en-US" sz="2400" b="1" dirty="0">
                <a:solidFill>
                  <a:srgbClr val="0070C0"/>
                </a:solidFill>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1.3</a:t>
              </a:r>
              <a:endParaRPr lang="en-US" altLang="zh-CN" sz="2400" b="1" dirty="0"/>
            </a:p>
          </p:txBody>
        </p:sp>
      </p:grpSp>
      <p:sp>
        <p:nvSpPr>
          <p:cNvPr id="4" name="文本框 3"/>
          <p:cNvSpPr txBox="1"/>
          <p:nvPr/>
        </p:nvSpPr>
        <p:spPr>
          <a:xfrm>
            <a:off x="893852" y="1193852"/>
            <a:ext cx="6976152" cy="1200329"/>
          </a:xfrm>
          <a:prstGeom prst="rect">
            <a:avLst/>
          </a:prstGeom>
          <a:noFill/>
        </p:spPr>
        <p:txBody>
          <a:bodyPr wrap="square" rtlCol="0">
            <a:spAutoFit/>
          </a:bodyPr>
          <a:lstStyle/>
          <a:p>
            <a:r>
              <a:rPr lang="zh-CN" altLang="en-US" sz="2400" dirty="0"/>
              <a:t>未登录词识别（</a:t>
            </a:r>
            <a:r>
              <a:rPr lang="en-US" altLang="zh-CN" sz="2400" dirty="0"/>
              <a:t>OOV</a:t>
            </a:r>
            <a:r>
              <a:rPr lang="zh-CN" altLang="en-US" sz="2400" dirty="0"/>
              <a:t>）：命名实体、新词术语往往不能全部收录到分词词典中，一般分词系统的词典是静态的。</a:t>
            </a:r>
            <a:endParaRPr lang="zh-CN" altLang="en-US" sz="2400" dirty="0"/>
          </a:p>
        </p:txBody>
      </p:sp>
      <p:sp>
        <p:nvSpPr>
          <p:cNvPr id="5" name="矩形 4"/>
          <p:cNvSpPr/>
          <p:nvPr/>
        </p:nvSpPr>
        <p:spPr>
          <a:xfrm>
            <a:off x="893852" y="2492707"/>
            <a:ext cx="2646878" cy="461665"/>
          </a:xfrm>
          <a:prstGeom prst="rect">
            <a:avLst/>
          </a:prstGeom>
        </p:spPr>
        <p:txBody>
          <a:bodyPr wrap="none">
            <a:spAutoFit/>
          </a:bodyPr>
          <a:lstStyle/>
          <a:p>
            <a:r>
              <a:rPr lang="zh-CN" altLang="en-US" sz="2400" dirty="0"/>
              <a:t>例：龚学</a:t>
            </a:r>
            <a:r>
              <a:rPr lang="zh-CN" altLang="en-US" sz="2400" dirty="0">
                <a:solidFill>
                  <a:srgbClr val="FF0000"/>
                </a:solidFill>
              </a:rPr>
              <a:t>平等</a:t>
            </a:r>
            <a:r>
              <a:rPr lang="zh-CN" altLang="en-US" sz="2400" dirty="0"/>
              <a:t>领导</a:t>
            </a:r>
            <a:endParaRPr lang="zh-CN" altLang="en-US" sz="2400" dirty="0"/>
          </a:p>
        </p:txBody>
      </p:sp>
      <p:sp>
        <p:nvSpPr>
          <p:cNvPr id="9" name="矩形 8"/>
          <p:cNvSpPr/>
          <p:nvPr/>
        </p:nvSpPr>
        <p:spPr>
          <a:xfrm>
            <a:off x="581328" y="3330198"/>
            <a:ext cx="6450496" cy="2677656"/>
          </a:xfrm>
          <a:prstGeom prst="rect">
            <a:avLst/>
          </a:prstGeom>
        </p:spPr>
        <p:txBody>
          <a:bodyPr wrap="square">
            <a:spAutoFit/>
          </a:bodyPr>
          <a:lstStyle/>
          <a:p>
            <a:r>
              <a:rPr lang="zh-CN" altLang="en-US" sz="2400" dirty="0">
                <a:solidFill>
                  <a:srgbClr val="FF0000"/>
                </a:solidFill>
              </a:rPr>
              <a:t>实体名词</a:t>
            </a:r>
            <a:r>
              <a:rPr lang="zh-CN" altLang="en-US" sz="2400" dirty="0"/>
              <a:t>包括有：</a:t>
            </a:r>
            <a:endParaRPr lang="zh-CN" altLang="en-US" sz="2400" dirty="0"/>
          </a:p>
          <a:p>
            <a:endParaRPr lang="zh-CN" altLang="en-US" sz="2400" dirty="0"/>
          </a:p>
          <a:p>
            <a:r>
              <a:rPr lang="zh-CN" altLang="en-US" sz="2400" dirty="0"/>
              <a:t>中国人名：张三</a:t>
            </a:r>
            <a:endParaRPr lang="en-US" altLang="zh-CN" sz="2400" dirty="0"/>
          </a:p>
          <a:p>
            <a:r>
              <a:rPr lang="zh-CN" altLang="en-US" sz="2400" dirty="0"/>
              <a:t>中国地名：白沟 </a:t>
            </a:r>
            <a:endParaRPr lang="en-US" altLang="zh-CN" sz="2400" dirty="0"/>
          </a:p>
          <a:p>
            <a:r>
              <a:rPr lang="zh-CN" altLang="en-US" sz="2400" dirty="0"/>
              <a:t>翻译人名：川普</a:t>
            </a:r>
            <a:endParaRPr lang="en-US" altLang="zh-CN" sz="2400" dirty="0"/>
          </a:p>
          <a:p>
            <a:r>
              <a:rPr lang="zh-CN" altLang="en-US" sz="2400" dirty="0"/>
              <a:t>翻译地名：河南</a:t>
            </a:r>
            <a:endParaRPr lang="en-US" altLang="zh-CN" sz="2400" dirty="0"/>
          </a:p>
          <a:p>
            <a:r>
              <a:rPr lang="zh-CN" altLang="en-US" sz="2400" dirty="0"/>
              <a:t>机构名　：联想集团 </a:t>
            </a:r>
            <a:endParaRPr lang="en-US" altLang="zh-CN" sz="2400" dirty="0"/>
          </a:p>
        </p:txBody>
      </p:sp>
      <p:sp>
        <p:nvSpPr>
          <p:cNvPr id="10" name="矩形 9"/>
          <p:cNvSpPr/>
          <p:nvPr/>
        </p:nvSpPr>
        <p:spPr>
          <a:xfrm>
            <a:off x="3960075" y="3330198"/>
            <a:ext cx="4572000" cy="2308324"/>
          </a:xfrm>
          <a:prstGeom prst="rect">
            <a:avLst/>
          </a:prstGeom>
        </p:spPr>
        <p:txBody>
          <a:bodyPr>
            <a:spAutoFit/>
          </a:bodyPr>
          <a:lstStyle/>
          <a:p>
            <a:r>
              <a:rPr lang="zh-CN" altLang="en-US" sz="2400" dirty="0">
                <a:solidFill>
                  <a:srgbClr val="FF0000"/>
                </a:solidFill>
              </a:rPr>
              <a:t>专业术语</a:t>
            </a:r>
            <a:r>
              <a:rPr lang="zh-CN" altLang="en-US" sz="2400" dirty="0"/>
              <a:t>和新词语</a:t>
            </a:r>
            <a:endParaRPr lang="zh-CN" altLang="en-US" sz="2400" dirty="0"/>
          </a:p>
          <a:p>
            <a:endParaRPr lang="zh-CN" altLang="en-US" sz="2400" dirty="0"/>
          </a:p>
          <a:p>
            <a:r>
              <a:rPr lang="zh-CN" altLang="en-US" sz="2400" dirty="0"/>
              <a:t>专业术语：逻辑回归 最大熵 支持向量机 </a:t>
            </a:r>
            <a:endParaRPr lang="en-US" altLang="zh-CN" sz="2400" dirty="0"/>
          </a:p>
          <a:p>
            <a:r>
              <a:rPr lang="zh-CN" altLang="en-US" sz="2400" dirty="0"/>
              <a:t>缩略语　：三个代表 五位一体</a:t>
            </a:r>
            <a:endParaRPr lang="en-US" altLang="zh-CN" sz="2400" dirty="0"/>
          </a:p>
          <a:p>
            <a:r>
              <a:rPr lang="zh-CN" altLang="en-US" sz="2400" dirty="0"/>
              <a:t>新词语　：吃鸡  走马灯  农药</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761421" cy="517248"/>
            <a:chOff x="636" y="236"/>
            <a:chExt cx="13061" cy="976"/>
          </a:xfrm>
        </p:grpSpPr>
        <p:sp>
          <p:nvSpPr>
            <p:cNvPr id="55" name="TextBox 2"/>
            <p:cNvSpPr txBox="1"/>
            <p:nvPr/>
          </p:nvSpPr>
          <p:spPr>
            <a:xfrm>
              <a:off x="2183" y="298"/>
              <a:ext cx="11514" cy="869"/>
            </a:xfrm>
            <a:prstGeom prst="rect">
              <a:avLst/>
            </a:prstGeom>
            <a:noFill/>
          </p:spPr>
          <p:txBody>
            <a:bodyPr wrap="square" rtlCol="0">
              <a:spAutoFit/>
            </a:bodyPr>
            <a:lstStyle/>
            <a:p>
              <a:r>
                <a:rPr lang="zh-CN" altLang="en-US" sz="2400" b="1" dirty="0">
                  <a:solidFill>
                    <a:srgbClr val="0070C0"/>
                  </a:solidFill>
                  <a:sym typeface="+mn-lt"/>
                </a:rPr>
                <a:t>分词工具及评估：</a:t>
              </a:r>
              <a:r>
                <a:rPr lang="en-US" altLang="zh-CN" sz="2400" b="1" dirty="0" err="1">
                  <a:cs typeface="宋体" panose="02010600030101010101" pitchFamily="2" charset="-122"/>
                  <a:sym typeface="+mn-lt"/>
                </a:rPr>
                <a:t>开源</a:t>
              </a:r>
              <a:r>
                <a:rPr lang="zh-CN" altLang="en-US" sz="2400" b="1" dirty="0" err="1">
                  <a:cs typeface="宋体" panose="02010600030101010101" pitchFamily="2" charset="-122"/>
                  <a:sym typeface="+mn-lt"/>
                </a:rPr>
                <a:t>工具</a:t>
              </a:r>
              <a:r>
                <a:rPr lang="en-US" altLang="zh-CN" sz="2400" b="1" dirty="0" err="1">
                  <a:solidFill>
                    <a:schemeClr val="tx1"/>
                  </a:solidFill>
                  <a:cs typeface="宋体" panose="02010600030101010101" pitchFamily="2" charset="-122"/>
                  <a:sym typeface="+mn-ea"/>
                </a:rPr>
                <a:t>jieba</a:t>
              </a:r>
              <a:r>
                <a:rPr lang="zh-CN" sz="2400" b="1" dirty="0">
                  <a:solidFill>
                    <a:schemeClr val="tx1"/>
                  </a:solidFill>
                  <a:cs typeface="宋体" panose="02010600030101010101" pitchFamily="2" charset="-122"/>
                  <a:sym typeface="+mn-ea"/>
                </a:rPr>
                <a:t>、HanLP</a:t>
              </a:r>
              <a:endParaRPr lang="zh-CN" sz="2400" b="1" dirty="0">
                <a:solidFill>
                  <a:schemeClr val="tx1"/>
                </a:solidFill>
                <a:cs typeface="宋体" panose="02010600030101010101" pitchFamily="2" charset="-122"/>
                <a:sym typeface="+mn-ea"/>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6.2</a:t>
              </a:r>
              <a:endParaRPr lang="en-US" altLang="zh-CN" sz="2400" b="1"/>
            </a:p>
          </p:txBody>
        </p:sp>
      </p:grpSp>
      <p:sp>
        <p:nvSpPr>
          <p:cNvPr id="5" name="Rectangle 7"/>
          <p:cNvSpPr/>
          <p:nvPr/>
        </p:nvSpPr>
        <p:spPr>
          <a:xfrm>
            <a:off x="763270" y="1037590"/>
            <a:ext cx="2093595"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jieba分词</a:t>
            </a:r>
            <a:endParaRPr lang="zh-CN" b="1">
              <a:cs typeface="宋体" panose="02010600030101010101" pitchFamily="2" charset="-122"/>
              <a:sym typeface="+mn-ea"/>
            </a:endParaRPr>
          </a:p>
        </p:txBody>
      </p:sp>
      <p:sp>
        <p:nvSpPr>
          <p:cNvPr id="4" name="文本框 3"/>
          <p:cNvSpPr txBox="1"/>
          <p:nvPr/>
        </p:nvSpPr>
        <p:spPr>
          <a:xfrm>
            <a:off x="1094105" y="1730375"/>
            <a:ext cx="944880" cy="398780"/>
          </a:xfrm>
          <a:prstGeom prst="rect">
            <a:avLst/>
          </a:prstGeom>
          <a:noFill/>
        </p:spPr>
        <p:txBody>
          <a:bodyPr wrap="none" rtlCol="0">
            <a:spAutoFit/>
          </a:bodyPr>
          <a:lstStyle/>
          <a:p>
            <a:pPr algn="l"/>
            <a:r>
              <a:rPr lang="zh-CN" sz="2000" b="1">
                <a:solidFill>
                  <a:srgbClr val="0070C0"/>
                </a:solidFill>
                <a:cs typeface="宋体" panose="02010600030101010101" pitchFamily="2" charset="-122"/>
                <a:sym typeface="+mn-ea"/>
              </a:rPr>
              <a:t>全模式</a:t>
            </a:r>
            <a:endParaRPr lang="zh-CN" altLang="en-US" sz="2000" b="1">
              <a:solidFill>
                <a:srgbClr val="0070C0"/>
              </a:solidFill>
              <a:cs typeface="宋体" panose="02010600030101010101" pitchFamily="2" charset="-122"/>
              <a:sym typeface="+mn-ea"/>
            </a:endParaRPr>
          </a:p>
        </p:txBody>
      </p:sp>
      <p:sp>
        <p:nvSpPr>
          <p:cNvPr id="6" name="文本框 5"/>
          <p:cNvSpPr txBox="1"/>
          <p:nvPr/>
        </p:nvSpPr>
        <p:spPr>
          <a:xfrm>
            <a:off x="977900" y="2318385"/>
            <a:ext cx="1198880" cy="398780"/>
          </a:xfrm>
          <a:prstGeom prst="rect">
            <a:avLst/>
          </a:prstGeom>
          <a:noFill/>
        </p:spPr>
        <p:txBody>
          <a:bodyPr wrap="none" rtlCol="0">
            <a:spAutoFit/>
          </a:bodyPr>
          <a:lstStyle/>
          <a:p>
            <a:pPr algn="l"/>
            <a:r>
              <a:rPr lang="zh-CN" sz="2000" b="1">
                <a:solidFill>
                  <a:srgbClr val="0070C0"/>
                </a:solidFill>
                <a:cs typeface="宋体" panose="02010600030101010101" pitchFamily="2" charset="-122"/>
                <a:sym typeface="+mn-ea"/>
              </a:rPr>
              <a:t>精确模式</a:t>
            </a:r>
            <a:endParaRPr lang="zh-CN" sz="2000" b="1">
              <a:solidFill>
                <a:srgbClr val="0070C0"/>
              </a:solidFill>
              <a:cs typeface="宋体" panose="02010600030101010101" pitchFamily="2" charset="-122"/>
              <a:sym typeface="+mn-ea"/>
            </a:endParaRPr>
          </a:p>
        </p:txBody>
      </p:sp>
      <p:sp>
        <p:nvSpPr>
          <p:cNvPr id="7" name="文本框 6"/>
          <p:cNvSpPr txBox="1"/>
          <p:nvPr/>
        </p:nvSpPr>
        <p:spPr>
          <a:xfrm>
            <a:off x="723900" y="2987040"/>
            <a:ext cx="1706880" cy="398780"/>
          </a:xfrm>
          <a:prstGeom prst="rect">
            <a:avLst/>
          </a:prstGeom>
          <a:noFill/>
        </p:spPr>
        <p:txBody>
          <a:bodyPr wrap="none" rtlCol="0">
            <a:spAutoFit/>
          </a:bodyPr>
          <a:lstStyle/>
          <a:p>
            <a:pPr algn="l"/>
            <a:r>
              <a:rPr lang="zh-CN" sz="2000" b="1">
                <a:solidFill>
                  <a:srgbClr val="0070C0"/>
                </a:solidFill>
                <a:cs typeface="宋体" panose="02010600030101010101" pitchFamily="2" charset="-122"/>
                <a:sym typeface="+mn-ea"/>
              </a:rPr>
              <a:t>搜索引擎模式</a:t>
            </a:r>
            <a:endParaRPr lang="zh-CN" sz="2000" b="1">
              <a:solidFill>
                <a:srgbClr val="0070C0"/>
              </a:solidFill>
              <a:cs typeface="宋体" panose="02010600030101010101" pitchFamily="2" charset="-122"/>
              <a:sym typeface="+mn-ea"/>
            </a:endParaRPr>
          </a:p>
        </p:txBody>
      </p:sp>
      <p:sp>
        <p:nvSpPr>
          <p:cNvPr id="8" name="文本框 7"/>
          <p:cNvSpPr txBox="1"/>
          <p:nvPr/>
        </p:nvSpPr>
        <p:spPr>
          <a:xfrm>
            <a:off x="2687955" y="1748790"/>
            <a:ext cx="5516880" cy="398780"/>
          </a:xfrm>
          <a:prstGeom prst="rect">
            <a:avLst/>
          </a:prstGeom>
          <a:noFill/>
        </p:spPr>
        <p:txBody>
          <a:bodyPr wrap="none" rtlCol="0" anchor="t">
            <a:spAutoFit/>
          </a:bodyPr>
          <a:lstStyle/>
          <a:p>
            <a:pPr algn="l"/>
            <a:r>
              <a:rPr lang="zh-CN" sz="2000" b="1">
                <a:solidFill>
                  <a:schemeClr val="tx1"/>
                </a:solidFill>
                <a:cs typeface="宋体" panose="02010600030101010101" pitchFamily="2" charset="-122"/>
                <a:sym typeface="+mn-ea"/>
              </a:rPr>
              <a:t>扫描所有可以成词词语、</a:t>
            </a:r>
            <a:r>
              <a:rPr lang="zh-CN" sz="2000" b="1">
                <a:cs typeface="宋体" panose="02010600030101010101" pitchFamily="2" charset="-122"/>
                <a:sym typeface="+mn-ea"/>
              </a:rPr>
              <a:t>速度快、</a:t>
            </a:r>
            <a:r>
              <a:rPr lang="zh-CN" sz="2000" b="1">
                <a:solidFill>
                  <a:srgbClr val="0070C0"/>
                </a:solidFill>
                <a:cs typeface="宋体" panose="02010600030101010101" pitchFamily="2" charset="-122"/>
                <a:sym typeface="+mn-ea"/>
              </a:rPr>
              <a:t>不能解决歧义</a:t>
            </a:r>
            <a:endParaRPr lang="zh-CN" sz="2000" b="1">
              <a:solidFill>
                <a:srgbClr val="0070C0"/>
              </a:solidFill>
              <a:cs typeface="宋体" panose="02010600030101010101" pitchFamily="2" charset="-122"/>
              <a:sym typeface="+mn-ea"/>
            </a:endParaRPr>
          </a:p>
        </p:txBody>
      </p:sp>
      <p:sp>
        <p:nvSpPr>
          <p:cNvPr id="9" name="文本框 8"/>
          <p:cNvSpPr txBox="1"/>
          <p:nvPr/>
        </p:nvSpPr>
        <p:spPr>
          <a:xfrm>
            <a:off x="2739390" y="2318385"/>
            <a:ext cx="3230880" cy="398780"/>
          </a:xfrm>
          <a:prstGeom prst="rect">
            <a:avLst/>
          </a:prstGeom>
          <a:noFill/>
        </p:spPr>
        <p:txBody>
          <a:bodyPr wrap="none" rtlCol="0" anchor="t">
            <a:spAutoFit/>
          </a:bodyPr>
          <a:lstStyle/>
          <a:p>
            <a:r>
              <a:rPr lang="zh-CN" sz="2000" b="1">
                <a:cs typeface="宋体" panose="02010600030101010101" pitchFamily="2" charset="-122"/>
                <a:sym typeface="+mn-ea"/>
              </a:rPr>
              <a:t>最精确切分</a:t>
            </a:r>
            <a:r>
              <a:rPr lang="zh-CN" sz="2000" b="1">
                <a:cs typeface="宋体" panose="02010600030101010101" pitchFamily="2" charset="-122"/>
                <a:sym typeface="+mn-ea"/>
              </a:rPr>
              <a:t>，适合文本分析</a:t>
            </a:r>
            <a:endParaRPr lang="zh-CN" sz="2000" b="1">
              <a:cs typeface="宋体" panose="02010600030101010101" pitchFamily="2" charset="-122"/>
            </a:endParaRPr>
          </a:p>
        </p:txBody>
      </p:sp>
      <p:sp>
        <p:nvSpPr>
          <p:cNvPr id="10" name="文本框 9"/>
          <p:cNvSpPr txBox="1"/>
          <p:nvPr/>
        </p:nvSpPr>
        <p:spPr>
          <a:xfrm>
            <a:off x="2739390" y="2987040"/>
            <a:ext cx="4500880" cy="398780"/>
          </a:xfrm>
          <a:prstGeom prst="rect">
            <a:avLst/>
          </a:prstGeom>
          <a:noFill/>
        </p:spPr>
        <p:txBody>
          <a:bodyPr wrap="none" rtlCol="0" anchor="t">
            <a:spAutoFit/>
          </a:bodyPr>
          <a:lstStyle/>
          <a:p>
            <a:r>
              <a:rPr lang="zh-CN" sz="2000" b="1">
                <a:cs typeface="宋体" panose="02010600030101010101" pitchFamily="2" charset="-122"/>
                <a:sym typeface="+mn-ea"/>
              </a:rPr>
              <a:t>对长词再次切分，适合于搜索引擎分词</a:t>
            </a:r>
            <a:endParaRPr lang="zh-CN" sz="2000" b="1">
              <a:cs typeface="宋体" panose="02010600030101010101" pitchFamily="2" charset="-122"/>
            </a:endParaRPr>
          </a:p>
        </p:txBody>
      </p:sp>
      <p:sp>
        <p:nvSpPr>
          <p:cNvPr id="12" name="Rectangle 7"/>
          <p:cNvSpPr/>
          <p:nvPr/>
        </p:nvSpPr>
        <p:spPr>
          <a:xfrm>
            <a:off x="645795" y="3738245"/>
            <a:ext cx="2093595"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HanLP分词</a:t>
            </a:r>
            <a:endParaRPr lang="zh-CN" b="1">
              <a:cs typeface="宋体" panose="02010600030101010101" pitchFamily="2" charset="-122"/>
              <a:sym typeface="+mn-ea"/>
            </a:endParaRPr>
          </a:p>
        </p:txBody>
      </p:sp>
      <p:pic>
        <p:nvPicPr>
          <p:cNvPr id="14" name="图片 13"/>
          <p:cNvPicPr>
            <a:picLocks noChangeAspect="1"/>
          </p:cNvPicPr>
          <p:nvPr/>
        </p:nvPicPr>
        <p:blipFill>
          <a:blip r:embed="rId1"/>
          <a:stretch>
            <a:fillRect/>
          </a:stretch>
        </p:blipFill>
        <p:spPr>
          <a:xfrm>
            <a:off x="578485" y="4900295"/>
            <a:ext cx="1329055" cy="1243330"/>
          </a:xfrm>
          <a:prstGeom prst="rect">
            <a:avLst/>
          </a:prstGeom>
        </p:spPr>
      </p:pic>
      <p:pic>
        <p:nvPicPr>
          <p:cNvPr id="15" name="图片 14"/>
          <p:cNvPicPr>
            <a:picLocks noChangeAspect="1"/>
          </p:cNvPicPr>
          <p:nvPr/>
        </p:nvPicPr>
        <p:blipFill>
          <a:blip r:embed="rId2"/>
          <a:stretch>
            <a:fillRect/>
          </a:stretch>
        </p:blipFill>
        <p:spPr>
          <a:xfrm>
            <a:off x="1881505" y="4845685"/>
            <a:ext cx="1238250" cy="1319530"/>
          </a:xfrm>
          <a:prstGeom prst="rect">
            <a:avLst/>
          </a:prstGeom>
        </p:spPr>
      </p:pic>
      <p:pic>
        <p:nvPicPr>
          <p:cNvPr id="17" name="图片 16"/>
          <p:cNvPicPr>
            <a:picLocks noChangeAspect="1"/>
          </p:cNvPicPr>
          <p:nvPr/>
        </p:nvPicPr>
        <p:blipFill>
          <a:blip r:embed="rId3"/>
          <a:stretch>
            <a:fillRect/>
          </a:stretch>
        </p:blipFill>
        <p:spPr>
          <a:xfrm>
            <a:off x="4070985" y="4886325"/>
            <a:ext cx="1285875" cy="1300480"/>
          </a:xfrm>
          <a:prstGeom prst="rect">
            <a:avLst/>
          </a:prstGeom>
        </p:spPr>
      </p:pic>
      <p:pic>
        <p:nvPicPr>
          <p:cNvPr id="18" name="图片 17"/>
          <p:cNvPicPr>
            <a:picLocks noChangeAspect="1"/>
          </p:cNvPicPr>
          <p:nvPr/>
        </p:nvPicPr>
        <p:blipFill>
          <a:blip r:embed="rId4"/>
          <a:stretch>
            <a:fillRect/>
          </a:stretch>
        </p:blipFill>
        <p:spPr>
          <a:xfrm>
            <a:off x="5338445" y="4926330"/>
            <a:ext cx="1123950" cy="1257300"/>
          </a:xfrm>
          <a:prstGeom prst="rect">
            <a:avLst/>
          </a:prstGeom>
        </p:spPr>
      </p:pic>
      <p:pic>
        <p:nvPicPr>
          <p:cNvPr id="19" name="图片 18"/>
          <p:cNvPicPr>
            <a:picLocks noChangeAspect="1"/>
          </p:cNvPicPr>
          <p:nvPr/>
        </p:nvPicPr>
        <p:blipFill>
          <a:blip r:embed="rId5"/>
          <a:stretch>
            <a:fillRect/>
          </a:stretch>
        </p:blipFill>
        <p:spPr>
          <a:xfrm>
            <a:off x="7253605" y="4960620"/>
            <a:ext cx="1066800" cy="1205230"/>
          </a:xfrm>
          <a:prstGeom prst="rect">
            <a:avLst/>
          </a:prstGeom>
        </p:spPr>
      </p:pic>
      <p:pic>
        <p:nvPicPr>
          <p:cNvPr id="20" name="图片 19"/>
          <p:cNvPicPr>
            <a:picLocks noChangeAspect="1"/>
          </p:cNvPicPr>
          <p:nvPr/>
        </p:nvPicPr>
        <p:blipFill>
          <a:blip r:embed="rId6"/>
          <a:stretch>
            <a:fillRect/>
          </a:stretch>
        </p:blipFill>
        <p:spPr>
          <a:xfrm>
            <a:off x="6374765" y="4880610"/>
            <a:ext cx="938530" cy="1262380"/>
          </a:xfrm>
          <a:prstGeom prst="rect">
            <a:avLst/>
          </a:prstGeom>
        </p:spPr>
      </p:pic>
      <p:pic>
        <p:nvPicPr>
          <p:cNvPr id="21" name="图片 20"/>
          <p:cNvPicPr>
            <a:picLocks noChangeAspect="1"/>
          </p:cNvPicPr>
          <p:nvPr/>
        </p:nvPicPr>
        <p:blipFill>
          <a:blip r:embed="rId7"/>
          <a:stretch>
            <a:fillRect/>
          </a:stretch>
        </p:blipFill>
        <p:spPr>
          <a:xfrm>
            <a:off x="3084830" y="4919980"/>
            <a:ext cx="986155" cy="1238250"/>
          </a:xfrm>
          <a:prstGeom prst="rect">
            <a:avLst/>
          </a:prstGeom>
        </p:spPr>
      </p:pic>
      <p:sp>
        <p:nvSpPr>
          <p:cNvPr id="2" name="文本框 1"/>
          <p:cNvSpPr txBox="1"/>
          <p:nvPr/>
        </p:nvSpPr>
        <p:spPr>
          <a:xfrm>
            <a:off x="2517775" y="4389755"/>
            <a:ext cx="4627880" cy="368300"/>
          </a:xfrm>
          <a:prstGeom prst="rect">
            <a:avLst/>
          </a:prstGeom>
          <a:noFill/>
        </p:spPr>
        <p:txBody>
          <a:bodyPr wrap="square" rtlCol="0" anchor="t">
            <a:spAutoFit/>
          </a:bodyPr>
          <a:lstStyle/>
          <a:p>
            <a:r>
              <a:rPr lang="zh-CN" b="1">
                <a:cs typeface="宋体" panose="02010600030101010101" pitchFamily="2" charset="-122"/>
              </a:rPr>
              <a:t>自然语义（青岛）科技有限公司</a:t>
            </a:r>
            <a:endParaRPr lang="zh-CN" b="1">
              <a:cs typeface="宋体" panose="02010600030101010101" pitchFamily="2" charset="-122"/>
            </a:endParaRPr>
          </a:p>
        </p:txBody>
      </p:sp>
      <p:pic>
        <p:nvPicPr>
          <p:cNvPr id="3" name="图片 2"/>
          <p:cNvPicPr>
            <a:picLocks noChangeAspect="1"/>
          </p:cNvPicPr>
          <p:nvPr/>
        </p:nvPicPr>
        <p:blipFill>
          <a:blip r:embed="rId8"/>
          <a:stretch>
            <a:fillRect/>
          </a:stretch>
        </p:blipFill>
        <p:spPr>
          <a:xfrm>
            <a:off x="3084830" y="963295"/>
            <a:ext cx="4168775" cy="582930"/>
          </a:xfrm>
          <a:prstGeom prst="rect">
            <a:avLst/>
          </a:prstGeom>
        </p:spPr>
      </p:pic>
      <p:pic>
        <p:nvPicPr>
          <p:cNvPr id="11" name="图片 10"/>
          <p:cNvPicPr>
            <a:picLocks noChangeAspect="1"/>
          </p:cNvPicPr>
          <p:nvPr/>
        </p:nvPicPr>
        <p:blipFill>
          <a:blip r:embed="rId9"/>
          <a:stretch>
            <a:fillRect/>
          </a:stretch>
        </p:blipFill>
        <p:spPr>
          <a:xfrm>
            <a:off x="3023870" y="3699510"/>
            <a:ext cx="4497070" cy="512445"/>
          </a:xfrm>
          <a:prstGeom prst="rect">
            <a:avLst/>
          </a:prstGeom>
        </p:spPr>
      </p:pic>
      <p:sp>
        <p:nvSpPr>
          <p:cNvPr id="13" name="文本框 12"/>
          <p:cNvSpPr txBox="1"/>
          <p:nvPr/>
        </p:nvSpPr>
        <p:spPr>
          <a:xfrm>
            <a:off x="840105" y="4389755"/>
            <a:ext cx="1452880" cy="398780"/>
          </a:xfrm>
          <a:prstGeom prst="rect">
            <a:avLst/>
          </a:prstGeom>
          <a:noFill/>
        </p:spPr>
        <p:txBody>
          <a:bodyPr wrap="none" rtlCol="0" anchor="t">
            <a:spAutoFit/>
          </a:bodyPr>
          <a:lstStyle/>
          <a:p>
            <a:r>
              <a:rPr lang="zh-CN" sz="2000" b="1">
                <a:cs typeface="宋体" panose="02010600030101010101" pitchFamily="2" charset="-122"/>
                <a:sym typeface="+mn-ea"/>
              </a:rPr>
              <a:t>公司化运营</a:t>
            </a:r>
            <a:endParaRPr lang="zh-CN" sz="2000" b="1">
              <a:cs typeface="宋体" panose="02010600030101010101" pitchFamily="2" charset="-122"/>
              <a:sym typeface="+mn-ea"/>
            </a:endParaRPr>
          </a:p>
        </p:txBody>
      </p:sp>
      <p:sp>
        <p:nvSpPr>
          <p:cNvPr id="16" name="文本框 15"/>
          <p:cNvSpPr txBox="1"/>
          <p:nvPr/>
        </p:nvSpPr>
        <p:spPr>
          <a:xfrm>
            <a:off x="6123940" y="4369435"/>
            <a:ext cx="4627880" cy="368300"/>
          </a:xfrm>
          <a:prstGeom prst="rect">
            <a:avLst/>
          </a:prstGeom>
          <a:noFill/>
        </p:spPr>
        <p:txBody>
          <a:bodyPr wrap="square" rtlCol="0" anchor="t">
            <a:spAutoFit/>
          </a:bodyPr>
          <a:lstStyle/>
          <a:p>
            <a:r>
              <a:rPr lang="zh-CN" b="1">
                <a:cs typeface="宋体" panose="02010600030101010101" pitchFamily="2" charset="-122"/>
              </a:rPr>
              <a:t>云端</a:t>
            </a:r>
            <a:r>
              <a:rPr lang="en-US" altLang="zh-CN" b="1">
                <a:cs typeface="宋体" panose="02010600030101010101" pitchFamily="2" charset="-122"/>
              </a:rPr>
              <a:t>API</a:t>
            </a:r>
            <a:r>
              <a:rPr lang="zh-CN" altLang="en-US" b="1">
                <a:cs typeface="宋体" panose="02010600030101010101" pitchFamily="2" charset="-122"/>
              </a:rPr>
              <a:t>服务</a:t>
            </a:r>
            <a:endParaRPr lang="zh-CN" altLang="en-US" b="1">
              <a:cs typeface="宋体" panose="02010600030101010101" pitchFamily="2" charset="-122"/>
            </a:endParaRPr>
          </a:p>
        </p:txBody>
      </p:sp>
      <p:sp>
        <p:nvSpPr>
          <p:cNvPr id="25" name="矩形 24"/>
          <p:cNvSpPr/>
          <p:nvPr/>
        </p:nvSpPr>
        <p:spPr>
          <a:xfrm>
            <a:off x="4653644" y="1022985"/>
            <a:ext cx="1331958" cy="4140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4653644" y="3745865"/>
            <a:ext cx="1370057" cy="4140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分词工具及评估：</a:t>
              </a:r>
              <a:r>
                <a:rPr lang="zh-CN" sz="2400" b="1">
                  <a:cs typeface="宋体" panose="02010600030101010101" pitchFamily="2" charset="-122"/>
                  <a:sym typeface="+mn-lt"/>
                </a:rPr>
                <a:t>高校工具</a:t>
              </a:r>
              <a:r>
                <a:rPr lang="zh-CN" sz="2400" b="1">
                  <a:solidFill>
                    <a:schemeClr val="tx1"/>
                  </a:solidFill>
                  <a:cs typeface="宋体" panose="02010600030101010101" pitchFamily="2" charset="-122"/>
                  <a:sym typeface="+mn-ea"/>
                </a:rPr>
                <a:t>NLPIR</a:t>
              </a:r>
              <a:endParaRPr lang="zh-CN" altLang="en-US" sz="2400" b="1" dirty="0">
                <a:solidFill>
                  <a:schemeClr val="tx1"/>
                </a:solidFill>
                <a:cs typeface="宋体" panose="02010600030101010101" pitchFamily="2" charset="-122"/>
                <a:sym typeface="+mn-ea"/>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6.3</a:t>
              </a:r>
              <a:endParaRPr lang="en-US" altLang="zh-CN" sz="2400" b="1"/>
            </a:p>
          </p:txBody>
        </p:sp>
      </p:grpSp>
      <p:pic>
        <p:nvPicPr>
          <p:cNvPr id="3" name="图片 2"/>
          <p:cNvPicPr>
            <a:picLocks noChangeAspect="1"/>
          </p:cNvPicPr>
          <p:nvPr/>
        </p:nvPicPr>
        <p:blipFill>
          <a:blip r:embed="rId1"/>
          <a:stretch>
            <a:fillRect/>
          </a:stretch>
        </p:blipFill>
        <p:spPr>
          <a:xfrm>
            <a:off x="383540" y="854075"/>
            <a:ext cx="4824730" cy="746125"/>
          </a:xfrm>
          <a:prstGeom prst="rect">
            <a:avLst/>
          </a:prstGeom>
        </p:spPr>
      </p:pic>
      <p:sp>
        <p:nvSpPr>
          <p:cNvPr id="5" name="文本框 4"/>
          <p:cNvSpPr txBox="1"/>
          <p:nvPr/>
        </p:nvSpPr>
        <p:spPr>
          <a:xfrm>
            <a:off x="3223260" y="3990975"/>
            <a:ext cx="1753870" cy="398780"/>
          </a:xfrm>
          <a:prstGeom prst="rect">
            <a:avLst/>
          </a:prstGeom>
          <a:noFill/>
        </p:spPr>
        <p:txBody>
          <a:bodyPr wrap="square" rtlCol="0" anchor="t">
            <a:spAutoFit/>
          </a:bodyPr>
          <a:lstStyle/>
          <a:p>
            <a:r>
              <a:rPr lang="zh-CN" sz="2000" b="1" dirty="0">
                <a:cs typeface="宋体" panose="02010600030101010101" pitchFamily="2" charset="-122"/>
              </a:rPr>
              <a:t>2000年发布</a:t>
            </a:r>
            <a:endParaRPr lang="zh-CN" sz="2000" b="1" dirty="0">
              <a:cs typeface="宋体" panose="02010600030101010101" pitchFamily="2" charset="-122"/>
            </a:endParaRPr>
          </a:p>
        </p:txBody>
      </p:sp>
      <p:sp>
        <p:nvSpPr>
          <p:cNvPr id="6" name="文本框 5"/>
          <p:cNvSpPr txBox="1"/>
          <p:nvPr/>
        </p:nvSpPr>
        <p:spPr>
          <a:xfrm>
            <a:off x="5485130" y="1070615"/>
            <a:ext cx="3142615" cy="398780"/>
          </a:xfrm>
          <a:prstGeom prst="rect">
            <a:avLst/>
          </a:prstGeom>
          <a:noFill/>
        </p:spPr>
        <p:txBody>
          <a:bodyPr wrap="square" rtlCol="0" anchor="t">
            <a:spAutoFit/>
          </a:bodyPr>
          <a:lstStyle/>
          <a:p>
            <a:r>
              <a:rPr lang="zh-CN" sz="2000" b="1" dirty="0">
                <a:cs typeface="宋体" panose="02010600030101010101" pitchFamily="2" charset="-122"/>
              </a:rPr>
              <a:t>北京理工大学</a:t>
            </a:r>
            <a:r>
              <a:rPr lang="en-US" altLang="zh-CN" sz="2000" b="1" dirty="0">
                <a:cs typeface="宋体" panose="02010600030101010101" pitchFamily="2" charset="-122"/>
              </a:rPr>
              <a:t> </a:t>
            </a:r>
            <a:r>
              <a:rPr lang="zh-CN" sz="2000" b="1" dirty="0">
                <a:cs typeface="宋体" panose="02010600030101010101" pitchFamily="2" charset="-122"/>
              </a:rPr>
              <a:t>张华平老师</a:t>
            </a:r>
            <a:endParaRPr lang="zh-CN" sz="2000" b="1" dirty="0">
              <a:cs typeface="宋体" panose="02010600030101010101" pitchFamily="2" charset="-122"/>
            </a:endParaRPr>
          </a:p>
        </p:txBody>
      </p:sp>
      <p:pic>
        <p:nvPicPr>
          <p:cNvPr id="7" name="图片 6"/>
          <p:cNvPicPr>
            <a:picLocks noChangeAspect="1"/>
          </p:cNvPicPr>
          <p:nvPr/>
        </p:nvPicPr>
        <p:blipFill>
          <a:blip r:embed="rId2"/>
          <a:stretch>
            <a:fillRect/>
          </a:stretch>
        </p:blipFill>
        <p:spPr>
          <a:xfrm>
            <a:off x="357687" y="1771650"/>
            <a:ext cx="2239917" cy="4331335"/>
          </a:xfrm>
          <a:prstGeom prst="rect">
            <a:avLst/>
          </a:prstGeom>
        </p:spPr>
      </p:pic>
      <p:sp>
        <p:nvSpPr>
          <p:cNvPr id="8" name="Rectangle 7"/>
          <p:cNvSpPr/>
          <p:nvPr/>
        </p:nvSpPr>
        <p:spPr>
          <a:xfrm>
            <a:off x="2996111" y="1577856"/>
            <a:ext cx="1641838"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主要特色</a:t>
            </a:r>
            <a:endParaRPr lang="zh-CN" b="1">
              <a:cs typeface="宋体" panose="02010600030101010101" pitchFamily="2" charset="-122"/>
              <a:sym typeface="+mn-ea"/>
            </a:endParaRPr>
          </a:p>
        </p:txBody>
      </p:sp>
      <p:sp>
        <p:nvSpPr>
          <p:cNvPr id="9" name="文本框 8"/>
          <p:cNvSpPr txBox="1"/>
          <p:nvPr/>
        </p:nvSpPr>
        <p:spPr>
          <a:xfrm>
            <a:off x="2821305" y="4788535"/>
            <a:ext cx="2278380" cy="1383665"/>
          </a:xfrm>
          <a:prstGeom prst="rect">
            <a:avLst/>
          </a:prstGeom>
          <a:noFill/>
        </p:spPr>
        <p:txBody>
          <a:bodyPr wrap="square" rtlCol="0" anchor="t">
            <a:spAutoFit/>
          </a:bodyPr>
          <a:lstStyle/>
          <a:p>
            <a:r>
              <a:rPr lang="zh-CN" altLang="en-US" sz="1400" dirty="0"/>
              <a:t>2010年  钱伟长中文信息处理科学技术奖一等奖</a:t>
            </a:r>
            <a:endParaRPr lang="zh-CN" altLang="en-US" sz="1400" dirty="0"/>
          </a:p>
          <a:p>
            <a:r>
              <a:rPr lang="zh-CN" altLang="en-US" sz="1400" dirty="0"/>
              <a:t>2002年   国内973评测综合第一名</a:t>
            </a:r>
            <a:endParaRPr lang="zh-CN" altLang="en-US" sz="1400" dirty="0"/>
          </a:p>
          <a:p>
            <a:r>
              <a:rPr lang="zh-CN" altLang="en-US" sz="1400" dirty="0"/>
              <a:t>2003年   国际SIGHAN分词大赛综合第一名</a:t>
            </a:r>
            <a:endParaRPr lang="zh-CN" altLang="en-US" sz="1400" dirty="0"/>
          </a:p>
        </p:txBody>
      </p:sp>
      <p:sp>
        <p:nvSpPr>
          <p:cNvPr id="10" name="文本框 9"/>
          <p:cNvSpPr txBox="1"/>
          <p:nvPr/>
        </p:nvSpPr>
        <p:spPr>
          <a:xfrm>
            <a:off x="2966901" y="3591901"/>
            <a:ext cx="3923665" cy="398780"/>
          </a:xfrm>
          <a:prstGeom prst="rect">
            <a:avLst/>
          </a:prstGeom>
          <a:noFill/>
        </p:spPr>
        <p:txBody>
          <a:bodyPr wrap="square" rtlCol="0" anchor="t">
            <a:spAutoFit/>
          </a:bodyPr>
          <a:lstStyle/>
          <a:p>
            <a:r>
              <a:rPr lang="en-US" altLang="zh-CN" sz="2000" b="1" dirty="0">
                <a:solidFill>
                  <a:srgbClr val="0070C0"/>
                </a:solidFill>
                <a:cs typeface="宋体" panose="02010600030101010101" pitchFamily="2" charset="-122"/>
              </a:rPr>
              <a:t>3.</a:t>
            </a:r>
            <a:r>
              <a:rPr lang="zh-CN" altLang="en-US" sz="2000" b="1" dirty="0">
                <a:solidFill>
                  <a:srgbClr val="0070C0"/>
                </a:solidFill>
                <a:cs typeface="宋体" panose="02010600030101010101" pitchFamily="2" charset="-122"/>
              </a:rPr>
              <a:t>起步早、获奖多、用户广</a:t>
            </a:r>
            <a:endParaRPr lang="zh-CN" altLang="en-US" sz="2000" b="1" dirty="0">
              <a:solidFill>
                <a:srgbClr val="0070C0"/>
              </a:solidFill>
              <a:cs typeface="宋体" panose="02010600030101010101" pitchFamily="2" charset="-122"/>
            </a:endParaRPr>
          </a:p>
        </p:txBody>
      </p:sp>
      <p:sp>
        <p:nvSpPr>
          <p:cNvPr id="11" name="文本框 10"/>
          <p:cNvSpPr txBox="1"/>
          <p:nvPr/>
        </p:nvSpPr>
        <p:spPr>
          <a:xfrm>
            <a:off x="2966901" y="2160017"/>
            <a:ext cx="5015230" cy="398780"/>
          </a:xfrm>
          <a:prstGeom prst="rect">
            <a:avLst/>
          </a:prstGeom>
          <a:noFill/>
        </p:spPr>
        <p:txBody>
          <a:bodyPr wrap="square" rtlCol="0" anchor="t">
            <a:spAutoFit/>
          </a:bodyPr>
          <a:lstStyle/>
          <a:p>
            <a:r>
              <a:rPr lang="en-US" altLang="zh-CN" sz="2000" b="1" dirty="0">
                <a:solidFill>
                  <a:srgbClr val="0070C0"/>
                </a:solidFill>
                <a:cs typeface="宋体" panose="02010600030101010101" pitchFamily="2" charset="-122"/>
              </a:rPr>
              <a:t>1.形成NLP完整的技术链条</a:t>
            </a:r>
            <a:endParaRPr lang="en-US" altLang="zh-CN" sz="2000" b="1" dirty="0">
              <a:solidFill>
                <a:srgbClr val="0070C0"/>
              </a:solidFill>
              <a:cs typeface="宋体" panose="02010600030101010101" pitchFamily="2" charset="-122"/>
            </a:endParaRPr>
          </a:p>
        </p:txBody>
      </p:sp>
      <p:sp>
        <p:nvSpPr>
          <p:cNvPr id="15" name="文本框 14"/>
          <p:cNvSpPr txBox="1"/>
          <p:nvPr/>
        </p:nvSpPr>
        <p:spPr>
          <a:xfrm>
            <a:off x="2966901" y="2695456"/>
            <a:ext cx="4889500" cy="398780"/>
          </a:xfrm>
          <a:prstGeom prst="rect">
            <a:avLst/>
          </a:prstGeom>
          <a:noFill/>
        </p:spPr>
        <p:txBody>
          <a:bodyPr wrap="square" rtlCol="0" anchor="t">
            <a:spAutoFit/>
          </a:bodyPr>
          <a:lstStyle/>
          <a:p>
            <a:r>
              <a:rPr lang="zh-CN" altLang="en-US" sz="2000" b="1" dirty="0">
                <a:solidFill>
                  <a:srgbClr val="0070C0"/>
                </a:solidFill>
                <a:cs typeface="宋体" panose="02010600030101010101" pitchFamily="2" charset="-122"/>
                <a:sym typeface="+mn-ea"/>
              </a:rPr>
              <a:t>2.语言和系统（国产）兼容性好</a:t>
            </a:r>
            <a:endParaRPr lang="zh-CN" altLang="en-US" sz="2000" b="1" dirty="0">
              <a:solidFill>
                <a:srgbClr val="0070C0"/>
              </a:solidFill>
              <a:cs typeface="宋体" panose="02010600030101010101" pitchFamily="2" charset="-122"/>
              <a:sym typeface="+mn-ea"/>
            </a:endParaRPr>
          </a:p>
        </p:txBody>
      </p:sp>
      <p:sp>
        <p:nvSpPr>
          <p:cNvPr id="16" name="文本框 15"/>
          <p:cNvSpPr txBox="1"/>
          <p:nvPr/>
        </p:nvSpPr>
        <p:spPr>
          <a:xfrm>
            <a:off x="3223260" y="3124066"/>
            <a:ext cx="2697480" cy="368300"/>
          </a:xfrm>
          <a:prstGeom prst="rect">
            <a:avLst/>
          </a:prstGeom>
          <a:noFill/>
        </p:spPr>
        <p:txBody>
          <a:bodyPr wrap="none" rtlCol="0" anchor="t">
            <a:spAutoFit/>
          </a:bodyPr>
          <a:lstStyle/>
          <a:p>
            <a:r>
              <a:rPr lang="zh-CN" altLang="en-US" sz="2000" b="1" dirty="0">
                <a:cs typeface="宋体" panose="02010600030101010101" pitchFamily="2" charset="-122"/>
                <a:sym typeface="+mn-ea"/>
              </a:rPr>
              <a:t>便于集成到其他业务系统</a:t>
            </a:r>
            <a:endParaRPr lang="zh-CN" altLang="en-US" sz="2000" b="1" dirty="0">
              <a:cs typeface="宋体" panose="02010600030101010101" pitchFamily="2" charset="-122"/>
            </a:endParaRPr>
          </a:p>
        </p:txBody>
      </p:sp>
      <p:sp>
        <p:nvSpPr>
          <p:cNvPr id="17" name="文本框 16"/>
          <p:cNvSpPr txBox="1"/>
          <p:nvPr/>
        </p:nvSpPr>
        <p:spPr>
          <a:xfrm>
            <a:off x="3223260" y="4389755"/>
            <a:ext cx="1753870" cy="398780"/>
          </a:xfrm>
          <a:prstGeom prst="rect">
            <a:avLst/>
          </a:prstGeom>
          <a:noFill/>
        </p:spPr>
        <p:txBody>
          <a:bodyPr wrap="square" rtlCol="0" anchor="t">
            <a:spAutoFit/>
          </a:bodyPr>
          <a:lstStyle/>
          <a:p>
            <a:r>
              <a:rPr lang="en-US" altLang="zh-CN" sz="2000" b="1" dirty="0">
                <a:cs typeface="宋体" panose="02010600030101010101" pitchFamily="2" charset="-122"/>
              </a:rPr>
              <a:t>30</a:t>
            </a:r>
            <a:r>
              <a:rPr lang="zh-CN" altLang="en-US" sz="2000" b="1" dirty="0">
                <a:cs typeface="宋体" panose="02010600030101010101" pitchFamily="2" charset="-122"/>
              </a:rPr>
              <a:t>万用户</a:t>
            </a:r>
            <a:endParaRPr lang="zh-CN" altLang="en-US" sz="2000" b="1" dirty="0">
              <a:cs typeface="宋体" panose="02010600030101010101" pitchFamily="2" charset="-122"/>
            </a:endParaRPr>
          </a:p>
        </p:txBody>
      </p:sp>
      <p:pic>
        <p:nvPicPr>
          <p:cNvPr id="18" name="图片 17"/>
          <p:cNvPicPr>
            <a:picLocks noChangeAspect="1"/>
          </p:cNvPicPr>
          <p:nvPr/>
        </p:nvPicPr>
        <p:blipFill>
          <a:blip r:embed="rId3"/>
          <a:srcRect l="4343" t="2096" r="7360" b="7686"/>
          <a:stretch>
            <a:fillRect/>
          </a:stretch>
        </p:blipFill>
        <p:spPr>
          <a:xfrm>
            <a:off x="5089525" y="3990975"/>
            <a:ext cx="4054475" cy="286131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分词工具及评估：</a:t>
              </a:r>
              <a:r>
                <a:rPr lang="zh-CN" sz="2400" b="1">
                  <a:cs typeface="宋体" panose="02010600030101010101" pitchFamily="2" charset="-122"/>
                  <a:sym typeface="+mn-lt"/>
                </a:rPr>
                <a:t>商业工具</a:t>
              </a:r>
              <a:r>
                <a:rPr lang="zh-CN" sz="2400" b="1">
                  <a:solidFill>
                    <a:schemeClr val="tx1"/>
                  </a:solidFill>
                  <a:cs typeface="宋体" panose="02010600030101010101" pitchFamily="2" charset="-122"/>
                  <a:sym typeface="+mn-ea"/>
                </a:rPr>
                <a:t>阿里云NLP</a:t>
              </a:r>
              <a:endParaRPr lang="zh-CN" altLang="en-US" sz="2400" b="1" dirty="0">
                <a:solidFill>
                  <a:schemeClr val="tx1"/>
                </a:solidFill>
                <a:cs typeface="宋体" panose="02010600030101010101" pitchFamily="2" charset="-122"/>
                <a:sym typeface="+mn-ea"/>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6.4</a:t>
              </a:r>
              <a:endParaRPr lang="en-US" altLang="zh-CN" sz="2400" b="1"/>
            </a:p>
          </p:txBody>
        </p:sp>
      </p:grpSp>
      <p:sp>
        <p:nvSpPr>
          <p:cNvPr id="4" name="Rectangle 7"/>
          <p:cNvSpPr/>
          <p:nvPr/>
        </p:nvSpPr>
        <p:spPr>
          <a:xfrm>
            <a:off x="836295" y="1120140"/>
            <a:ext cx="262636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b="1">
                <a:cs typeface="宋体" panose="02010600030101010101" pitchFamily="2" charset="-122"/>
                <a:sym typeface="+mn-ea"/>
              </a:rPr>
              <a:t>在线调用</a:t>
            </a:r>
            <a:r>
              <a:rPr lang="en-US" altLang="zh-CN" b="1">
                <a:cs typeface="宋体" panose="02010600030101010101" pitchFamily="2" charset="-122"/>
                <a:sym typeface="+mn-ea"/>
              </a:rPr>
              <a:t>API</a:t>
            </a:r>
            <a:r>
              <a:rPr lang="zh-CN" altLang="en-US" b="1">
                <a:cs typeface="宋体" panose="02010600030101010101" pitchFamily="2" charset="-122"/>
                <a:sym typeface="+mn-ea"/>
              </a:rPr>
              <a:t>分词服务</a:t>
            </a:r>
            <a:endParaRPr lang="zh-CN" altLang="en-US" b="1">
              <a:cs typeface="宋体" panose="02010600030101010101" pitchFamily="2" charset="-122"/>
              <a:sym typeface="+mn-ea"/>
            </a:endParaRPr>
          </a:p>
        </p:txBody>
      </p:sp>
      <p:pic>
        <p:nvPicPr>
          <p:cNvPr id="2" name="图片 1"/>
          <p:cNvPicPr>
            <a:picLocks noChangeAspect="1"/>
          </p:cNvPicPr>
          <p:nvPr/>
        </p:nvPicPr>
        <p:blipFill>
          <a:blip r:embed="rId1"/>
          <a:srcRect b="43717"/>
          <a:stretch>
            <a:fillRect/>
          </a:stretch>
        </p:blipFill>
        <p:spPr>
          <a:xfrm>
            <a:off x="495300" y="3449955"/>
            <a:ext cx="8152765" cy="2577465"/>
          </a:xfrm>
          <a:prstGeom prst="rect">
            <a:avLst/>
          </a:prstGeom>
        </p:spPr>
      </p:pic>
      <p:sp>
        <p:nvSpPr>
          <p:cNvPr id="9" name="文本框 8"/>
          <p:cNvSpPr txBox="1"/>
          <p:nvPr/>
        </p:nvSpPr>
        <p:spPr>
          <a:xfrm>
            <a:off x="2028190" y="1953260"/>
            <a:ext cx="6473190" cy="429895"/>
          </a:xfrm>
          <a:prstGeom prst="rect">
            <a:avLst/>
          </a:prstGeom>
          <a:noFill/>
        </p:spPr>
        <p:txBody>
          <a:bodyPr wrap="square" rtlCol="0" anchor="t">
            <a:spAutoFit/>
          </a:bodyPr>
          <a:lstStyle/>
          <a:p>
            <a:pPr algn="l">
              <a:buClrTx/>
              <a:buSzTx/>
              <a:buFontTx/>
            </a:pPr>
            <a:r>
              <a:rPr lang="zh-CN" sz="2200" b="1">
                <a:cs typeface="宋体" panose="02010600030101010101" pitchFamily="2" charset="-122"/>
              </a:rPr>
              <a:t>文本纠错      文本相似度     医疗文本分析</a:t>
            </a:r>
            <a:endParaRPr lang="zh-CN" sz="2200" b="1">
              <a:cs typeface="宋体" panose="02010600030101010101" pitchFamily="2" charset="-122"/>
            </a:endParaRPr>
          </a:p>
        </p:txBody>
      </p:sp>
      <p:sp>
        <p:nvSpPr>
          <p:cNvPr id="10" name="Rectangle 7"/>
          <p:cNvSpPr/>
          <p:nvPr/>
        </p:nvSpPr>
        <p:spPr>
          <a:xfrm>
            <a:off x="3828415" y="1120140"/>
            <a:ext cx="3932555"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自适应标注、训练和服务平台</a:t>
            </a:r>
            <a:endParaRPr lang="zh-CN" b="1">
              <a:cs typeface="宋体" panose="02010600030101010101" pitchFamily="2" charset="-122"/>
              <a:sym typeface="+mn-ea"/>
            </a:endParaRPr>
          </a:p>
        </p:txBody>
      </p:sp>
      <p:sp>
        <p:nvSpPr>
          <p:cNvPr id="12" name="Rectangle 7"/>
          <p:cNvSpPr/>
          <p:nvPr/>
        </p:nvSpPr>
        <p:spPr>
          <a:xfrm>
            <a:off x="511175" y="1816100"/>
            <a:ext cx="1116965" cy="704215"/>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特色</a:t>
            </a:r>
            <a:r>
              <a:rPr lang="en-US" altLang="zh-CN" b="1">
                <a:cs typeface="宋体" panose="02010600030101010101" pitchFamily="2" charset="-122"/>
                <a:sym typeface="+mn-ea"/>
              </a:rPr>
              <a:t>NLP</a:t>
            </a:r>
            <a:r>
              <a:rPr lang="zh-CN" b="1">
                <a:cs typeface="宋体" panose="02010600030101010101" pitchFamily="2" charset="-122"/>
                <a:sym typeface="+mn-ea"/>
              </a:rPr>
              <a:t>服务</a:t>
            </a:r>
            <a:endParaRPr lang="zh-CN" altLang="en-US" b="1">
              <a:cs typeface="宋体" panose="02010600030101010101" pitchFamily="2" charset="-122"/>
              <a:sym typeface="+mn-ea"/>
            </a:endParaRPr>
          </a:p>
        </p:txBody>
      </p:sp>
      <p:sp>
        <p:nvSpPr>
          <p:cNvPr id="13" name="文本框 12"/>
          <p:cNvSpPr txBox="1"/>
          <p:nvPr/>
        </p:nvSpPr>
        <p:spPr>
          <a:xfrm>
            <a:off x="977900" y="2817495"/>
            <a:ext cx="6843395" cy="429895"/>
          </a:xfrm>
          <a:prstGeom prst="rect">
            <a:avLst/>
          </a:prstGeom>
          <a:noFill/>
        </p:spPr>
        <p:txBody>
          <a:bodyPr wrap="square" rtlCol="0" anchor="t">
            <a:spAutoFit/>
          </a:bodyPr>
          <a:lstStyle/>
          <a:p>
            <a:pPr algn="l">
              <a:buClrTx/>
              <a:buSzTx/>
              <a:buFontTx/>
            </a:pPr>
            <a:r>
              <a:rPr lang="zh-CN" sz="2200" b="1">
                <a:cs typeface="宋体" panose="02010600030101010101" pitchFamily="2" charset="-122"/>
              </a:rPr>
              <a:t>按</a:t>
            </a:r>
            <a:r>
              <a:rPr lang="en-US" altLang="zh-CN" sz="2200" b="1">
                <a:cs typeface="宋体" panose="02010600030101010101" pitchFamily="2" charset="-122"/>
              </a:rPr>
              <a:t>API</a:t>
            </a:r>
            <a:r>
              <a:rPr lang="zh-CN" altLang="en-US" sz="2200" b="1">
                <a:cs typeface="宋体" panose="02010600030101010101" pitchFamily="2" charset="-122"/>
              </a:rPr>
              <a:t>调用次数收费           超出部分</a:t>
            </a:r>
            <a:r>
              <a:rPr lang="zh-CN" altLang="en-US" sz="2200" b="1">
                <a:solidFill>
                  <a:srgbClr val="0070C0"/>
                </a:solidFill>
                <a:cs typeface="宋体" panose="02010600030101010101" pitchFamily="2" charset="-122"/>
              </a:rPr>
              <a:t>27 元/万次</a:t>
            </a:r>
            <a:endParaRPr lang="zh-CN" altLang="en-US" sz="2200" b="1">
              <a:solidFill>
                <a:srgbClr val="0070C0"/>
              </a:solidFill>
              <a:cs typeface="宋体" panose="02010600030101010101" pitchFamily="2" charset="-122"/>
            </a:endParaRPr>
          </a:p>
        </p:txBody>
      </p:sp>
      <p:sp>
        <p:nvSpPr>
          <p:cNvPr id="16" name="矩形 15"/>
          <p:cNvSpPr/>
          <p:nvPr/>
        </p:nvSpPr>
        <p:spPr>
          <a:xfrm>
            <a:off x="6125845" y="3326765"/>
            <a:ext cx="2058670" cy="8191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分词工具及评估：</a:t>
              </a:r>
              <a:r>
                <a:rPr lang="zh-CN" altLang="en-US" sz="2400" b="1" dirty="0">
                  <a:solidFill>
                    <a:schemeClr val="tx1"/>
                  </a:solidFill>
                  <a:sym typeface="+mn-lt"/>
                </a:rPr>
                <a:t>评估标准</a:t>
              </a:r>
              <a:endParaRPr lang="zh-CN" altLang="en-US" sz="2400" b="1" dirty="0">
                <a:solidFill>
                  <a:schemeClr val="tx1"/>
                </a:solidFill>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6.5</a:t>
              </a:r>
              <a:endParaRPr lang="en-US" altLang="zh-CN" sz="2400" b="1"/>
            </a:p>
          </p:txBody>
        </p:sp>
      </p:grpSp>
      <p:sp>
        <p:nvSpPr>
          <p:cNvPr id="5" name="Rectangle 7"/>
          <p:cNvSpPr/>
          <p:nvPr/>
        </p:nvSpPr>
        <p:spPr>
          <a:xfrm>
            <a:off x="605790" y="1157605"/>
            <a:ext cx="202692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精度(Precision)</a:t>
            </a:r>
            <a:endParaRPr lang="zh-CN" b="1">
              <a:cs typeface="宋体" panose="02010600030101010101" pitchFamily="2" charset="-122"/>
              <a:sym typeface="+mn-ea"/>
            </a:endParaRPr>
          </a:p>
        </p:txBody>
      </p:sp>
      <p:sp>
        <p:nvSpPr>
          <p:cNvPr id="6" name="Rectangle 7"/>
          <p:cNvSpPr/>
          <p:nvPr/>
        </p:nvSpPr>
        <p:spPr>
          <a:xfrm>
            <a:off x="605790" y="2314575"/>
            <a:ext cx="202692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召回率(Recall)</a:t>
            </a:r>
            <a:endParaRPr lang="zh-CN" b="1">
              <a:cs typeface="宋体" panose="02010600030101010101" pitchFamily="2" charset="-122"/>
              <a:sym typeface="+mn-ea"/>
            </a:endParaRPr>
          </a:p>
        </p:txBody>
      </p:sp>
      <p:sp>
        <p:nvSpPr>
          <p:cNvPr id="8" name="Rectangle 7"/>
          <p:cNvSpPr/>
          <p:nvPr/>
        </p:nvSpPr>
        <p:spPr>
          <a:xfrm>
            <a:off x="605790" y="4298315"/>
            <a:ext cx="203581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F值(F-measure)</a:t>
            </a:r>
            <a:endParaRPr lang="zh-CN" b="1">
              <a:cs typeface="宋体" panose="02010600030101010101" pitchFamily="2" charset="-122"/>
              <a:sym typeface="+mn-ea"/>
            </a:endParaRPr>
          </a:p>
        </p:txBody>
      </p:sp>
      <p:sp>
        <p:nvSpPr>
          <p:cNvPr id="9" name="文本框 8"/>
          <p:cNvSpPr txBox="1"/>
          <p:nvPr/>
        </p:nvSpPr>
        <p:spPr>
          <a:xfrm>
            <a:off x="626110" y="1638935"/>
            <a:ext cx="2006600" cy="368300"/>
          </a:xfrm>
          <a:prstGeom prst="rect">
            <a:avLst/>
          </a:prstGeom>
          <a:noFill/>
          <a:ln w="9525">
            <a:noFill/>
          </a:ln>
        </p:spPr>
        <p:txBody>
          <a:bodyPr wrap="square">
            <a:spAutoFit/>
          </a:bodyPr>
          <a:lstStyle/>
          <a:p>
            <a:pPr indent="0"/>
            <a:r>
              <a:rPr lang="zh-CN" altLang="en-US" b="1" dirty="0">
                <a:solidFill>
                  <a:srgbClr val="0070C0"/>
                </a:solidFill>
              </a:rPr>
              <a:t>分词的准确程度</a:t>
            </a:r>
            <a:endParaRPr lang="zh-CN" altLang="en-US" b="1" dirty="0">
              <a:solidFill>
                <a:srgbClr val="0070C0"/>
              </a:solidFill>
            </a:endParaRPr>
          </a:p>
        </p:txBody>
      </p:sp>
      <p:sp>
        <p:nvSpPr>
          <p:cNvPr id="14" name="文本框 13"/>
          <p:cNvSpPr txBox="1"/>
          <p:nvPr/>
        </p:nvSpPr>
        <p:spPr>
          <a:xfrm>
            <a:off x="548005" y="2853055"/>
            <a:ext cx="5080000" cy="368300"/>
          </a:xfrm>
          <a:prstGeom prst="rect">
            <a:avLst/>
          </a:prstGeom>
          <a:noFill/>
          <a:ln w="9525">
            <a:noFill/>
          </a:ln>
        </p:spPr>
        <p:txBody>
          <a:bodyPr>
            <a:spAutoFit/>
          </a:bodyPr>
          <a:lstStyle/>
          <a:p>
            <a:pPr>
              <a:buClrTx/>
              <a:buSzTx/>
              <a:buFontTx/>
            </a:pPr>
            <a:r>
              <a:rPr lang="zh-CN" altLang="en-US" b="1" dirty="0">
                <a:solidFill>
                  <a:srgbClr val="0070C0"/>
                </a:solidFill>
              </a:rPr>
              <a:t>切分正确词全面程度</a:t>
            </a:r>
            <a:endParaRPr lang="zh-CN" altLang="en-US" b="1" dirty="0">
              <a:solidFill>
                <a:srgbClr val="0070C0"/>
              </a:solidFill>
            </a:endParaRPr>
          </a:p>
        </p:txBody>
      </p:sp>
      <p:sp>
        <p:nvSpPr>
          <p:cNvPr id="15" name="文本框 14"/>
          <p:cNvSpPr txBox="1"/>
          <p:nvPr/>
        </p:nvSpPr>
        <p:spPr>
          <a:xfrm>
            <a:off x="514350" y="4856480"/>
            <a:ext cx="2127250" cy="368300"/>
          </a:xfrm>
          <a:prstGeom prst="rect">
            <a:avLst/>
          </a:prstGeom>
          <a:noFill/>
          <a:ln w="9525">
            <a:noFill/>
          </a:ln>
        </p:spPr>
        <p:txBody>
          <a:bodyPr wrap="square">
            <a:spAutoFit/>
          </a:bodyPr>
          <a:lstStyle/>
          <a:p>
            <a:pPr>
              <a:buClrTx/>
              <a:buSzTx/>
              <a:buFontTx/>
            </a:pPr>
            <a:r>
              <a:rPr lang="zh-CN" altLang="en-US" b="1" dirty="0">
                <a:solidFill>
                  <a:srgbClr val="0070C0"/>
                </a:solidFill>
              </a:rPr>
              <a:t>综合反映整体指标</a:t>
            </a:r>
            <a:endParaRPr lang="zh-CN" altLang="en-US" b="1" dirty="0">
              <a:solidFill>
                <a:srgbClr val="0070C0"/>
              </a:solidFill>
            </a:endParaRPr>
          </a:p>
        </p:txBody>
      </p:sp>
      <p:pic>
        <p:nvPicPr>
          <p:cNvPr id="25" name="图片 24"/>
          <p:cNvPicPr/>
          <p:nvPr/>
        </p:nvPicPr>
        <p:blipFill>
          <a:blip r:embed="rId1"/>
          <a:stretch>
            <a:fillRect/>
          </a:stretch>
        </p:blipFill>
        <p:spPr>
          <a:xfrm>
            <a:off x="3188335" y="1061085"/>
            <a:ext cx="2755265" cy="857250"/>
          </a:xfrm>
          <a:prstGeom prst="rect">
            <a:avLst/>
          </a:prstGeom>
          <a:noFill/>
          <a:ln w="9525">
            <a:noFill/>
          </a:ln>
        </p:spPr>
      </p:pic>
      <p:sp>
        <p:nvSpPr>
          <p:cNvPr id="101" name="文本框 100"/>
          <p:cNvSpPr txBox="1"/>
          <p:nvPr/>
        </p:nvSpPr>
        <p:spPr>
          <a:xfrm>
            <a:off x="6012815" y="1290320"/>
            <a:ext cx="1068705" cy="398780"/>
          </a:xfrm>
          <a:prstGeom prst="rect">
            <a:avLst/>
          </a:prstGeom>
          <a:noFill/>
          <a:ln w="9525">
            <a:noFill/>
          </a:ln>
        </p:spPr>
        <p:txBody>
          <a:bodyPr wrap="square">
            <a:spAutoFit/>
          </a:bodyPr>
          <a:lstStyle/>
          <a:p>
            <a:pPr indent="0"/>
            <a:r>
              <a:rPr lang="en-US" sz="2000" b="1">
                <a:solidFill>
                  <a:srgbClr val="000000"/>
                </a:solidFill>
                <a:latin typeface="宋体" panose="02010600030101010101" pitchFamily="2" charset="-122"/>
                <a:ea typeface="宋体" panose="02010600030101010101" pitchFamily="2" charset="-122"/>
                <a:cs typeface="Times New Roman" panose="02020603050405020304" pitchFamily="18" charset="0"/>
              </a:rPr>
              <a:t>×100%</a:t>
            </a:r>
            <a:endParaRPr lang="en-US" altLang="en-US" sz="2000" b="1">
              <a:solidFill>
                <a:srgbClr val="00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6" name="文本框 25"/>
          <p:cNvSpPr txBox="1"/>
          <p:nvPr/>
        </p:nvSpPr>
        <p:spPr>
          <a:xfrm>
            <a:off x="2704465" y="1290320"/>
            <a:ext cx="490220" cy="460375"/>
          </a:xfrm>
          <a:prstGeom prst="rect">
            <a:avLst/>
          </a:prstGeom>
          <a:noFill/>
        </p:spPr>
        <p:txBody>
          <a:bodyPr wrap="none" rtlCol="0" anchor="t">
            <a:spAutoFit/>
          </a:bodyPr>
          <a:lstStyle/>
          <a:p>
            <a:pPr indent="0"/>
            <a:r>
              <a:rPr lang="en-US" sz="2400" b="1">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P=</a:t>
            </a:r>
            <a:endParaRPr lang="en-US" altLang="en-US" sz="2400" b="1">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p:txBody>
      </p:sp>
      <p:pic>
        <p:nvPicPr>
          <p:cNvPr id="27" name="图片 26"/>
          <p:cNvPicPr/>
          <p:nvPr/>
        </p:nvPicPr>
        <p:blipFill>
          <a:blip r:embed="rId2"/>
          <a:stretch>
            <a:fillRect/>
          </a:stretch>
        </p:blipFill>
        <p:spPr>
          <a:xfrm>
            <a:off x="3257550" y="2169795"/>
            <a:ext cx="2755265" cy="849630"/>
          </a:xfrm>
          <a:prstGeom prst="rect">
            <a:avLst/>
          </a:prstGeom>
          <a:noFill/>
          <a:ln w="9525">
            <a:noFill/>
          </a:ln>
        </p:spPr>
      </p:pic>
      <p:sp>
        <p:nvSpPr>
          <p:cNvPr id="33" name="文本框 32"/>
          <p:cNvSpPr txBox="1"/>
          <p:nvPr/>
        </p:nvSpPr>
        <p:spPr>
          <a:xfrm>
            <a:off x="2773680" y="2416810"/>
            <a:ext cx="490220" cy="460375"/>
          </a:xfrm>
          <a:prstGeom prst="rect">
            <a:avLst/>
          </a:prstGeom>
          <a:noFill/>
        </p:spPr>
        <p:txBody>
          <a:bodyPr wrap="none" rtlCol="0" anchor="t">
            <a:spAutoFit/>
          </a:bodyPr>
          <a:lstStyle/>
          <a:p>
            <a:pPr indent="0"/>
            <a:r>
              <a:rPr lang="en-US" sz="2400" b="1">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R=</a:t>
            </a:r>
            <a:endParaRPr lang="en-US" altLang="en-US" sz="2400" b="1">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endParaRPr>
          </a:p>
        </p:txBody>
      </p:sp>
      <p:sp>
        <p:nvSpPr>
          <p:cNvPr id="39" name="文本框 38"/>
          <p:cNvSpPr txBox="1"/>
          <p:nvPr/>
        </p:nvSpPr>
        <p:spPr>
          <a:xfrm>
            <a:off x="6012815" y="2416810"/>
            <a:ext cx="1095375" cy="398780"/>
          </a:xfrm>
          <a:prstGeom prst="rect">
            <a:avLst/>
          </a:prstGeom>
          <a:noFill/>
          <a:ln w="9525">
            <a:noFill/>
          </a:ln>
        </p:spPr>
        <p:txBody>
          <a:bodyPr wrap="square">
            <a:spAutoFit/>
          </a:bodyPr>
          <a:lstStyle/>
          <a:p>
            <a:pPr indent="0"/>
            <a:r>
              <a:rPr lang="en-US" sz="2000" b="1">
                <a:solidFill>
                  <a:srgbClr val="000000"/>
                </a:solidFill>
                <a:latin typeface="宋体" panose="02010600030101010101" pitchFamily="2" charset="-122"/>
                <a:ea typeface="宋体" panose="02010600030101010101" pitchFamily="2" charset="-122"/>
                <a:cs typeface="Times New Roman" panose="02020603050405020304" pitchFamily="18" charset="0"/>
              </a:rPr>
              <a:t>×100%</a:t>
            </a:r>
            <a:endParaRPr lang="en-US" altLang="en-US" sz="2000" b="1">
              <a:solidFill>
                <a:srgbClr val="000000"/>
              </a:solidFill>
              <a:latin typeface="宋体" panose="02010600030101010101" pitchFamily="2" charset="-122"/>
              <a:ea typeface="宋体" panose="02010600030101010101" pitchFamily="2" charset="-122"/>
              <a:cs typeface="Times New Roman" panose="02020603050405020304" pitchFamily="18" charset="0"/>
            </a:endParaRPr>
          </a:p>
        </p:txBody>
      </p:sp>
      <p:pic>
        <p:nvPicPr>
          <p:cNvPr id="57" name="图片 56"/>
          <p:cNvPicPr>
            <a:picLocks noChangeAspect="1"/>
          </p:cNvPicPr>
          <p:nvPr/>
        </p:nvPicPr>
        <p:blipFill>
          <a:blip r:embed="rId3"/>
          <a:stretch>
            <a:fillRect/>
          </a:stretch>
        </p:blipFill>
        <p:spPr>
          <a:xfrm>
            <a:off x="3043555" y="4049395"/>
            <a:ext cx="3044190" cy="1175385"/>
          </a:xfrm>
          <a:prstGeom prst="rect">
            <a:avLst/>
          </a:prstGeom>
        </p:spPr>
      </p:pic>
      <p:sp>
        <p:nvSpPr>
          <p:cNvPr id="18" name="矩形 17"/>
          <p:cNvSpPr/>
          <p:nvPr/>
        </p:nvSpPr>
        <p:spPr>
          <a:xfrm>
            <a:off x="3390900" y="2642870"/>
            <a:ext cx="1193800" cy="4140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004310" y="2169795"/>
            <a:ext cx="581025" cy="4140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3946525" y="1061085"/>
            <a:ext cx="509905" cy="4140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442335" y="1564005"/>
            <a:ext cx="1395730" cy="4140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Rectangle 7"/>
          <p:cNvSpPr/>
          <p:nvPr/>
        </p:nvSpPr>
        <p:spPr>
          <a:xfrm>
            <a:off x="605789" y="5351780"/>
            <a:ext cx="2098675"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dirty="0">
                <a:cs typeface="宋体" panose="02010600030101010101" pitchFamily="2" charset="-122"/>
                <a:sym typeface="+mn-ea"/>
              </a:rPr>
              <a:t>黄金标准</a:t>
            </a:r>
            <a:endParaRPr lang="zh-CN" b="1" dirty="0">
              <a:cs typeface="宋体" panose="02010600030101010101" pitchFamily="2" charset="-122"/>
              <a:sym typeface="+mn-ea"/>
            </a:endParaRPr>
          </a:p>
        </p:txBody>
      </p:sp>
      <p:sp>
        <p:nvSpPr>
          <p:cNvPr id="29" name="文本框 28"/>
          <p:cNvSpPr txBox="1"/>
          <p:nvPr/>
        </p:nvSpPr>
        <p:spPr>
          <a:xfrm>
            <a:off x="6497320" y="4488180"/>
            <a:ext cx="1097280" cy="368300"/>
          </a:xfrm>
          <a:prstGeom prst="rect">
            <a:avLst/>
          </a:prstGeom>
          <a:noFill/>
        </p:spPr>
        <p:txBody>
          <a:bodyPr wrap="none" rtlCol="0" anchor="t">
            <a:spAutoFit/>
          </a:bodyPr>
          <a:lstStyle/>
          <a:p>
            <a:r>
              <a:rPr lang="zh-CN" altLang="en-US" b="1">
                <a:solidFill>
                  <a:srgbClr val="0070C0"/>
                </a:solidFill>
                <a:sym typeface="+mn-ea"/>
              </a:rPr>
              <a:t>越大越好</a:t>
            </a:r>
            <a:endParaRPr lang="zh-CN" altLang="en-US" b="1">
              <a:solidFill>
                <a:srgbClr val="0070C0"/>
              </a:solidFill>
              <a:sym typeface="+mn-ea"/>
            </a:endParaRPr>
          </a:p>
        </p:txBody>
      </p:sp>
      <p:sp>
        <p:nvSpPr>
          <p:cNvPr id="100" name="文本框 99"/>
          <p:cNvSpPr txBox="1"/>
          <p:nvPr/>
        </p:nvSpPr>
        <p:spPr>
          <a:xfrm>
            <a:off x="3144520" y="5246370"/>
            <a:ext cx="4836795" cy="645160"/>
          </a:xfrm>
          <a:prstGeom prst="rect">
            <a:avLst/>
          </a:prstGeom>
          <a:noFill/>
          <a:ln w="9525">
            <a:noFill/>
          </a:ln>
        </p:spPr>
        <p:txBody>
          <a:bodyPr wrap="square">
            <a:spAutoFit/>
          </a:bodyPr>
          <a:lstStyle/>
          <a:p>
            <a:pPr indent="0"/>
            <a:r>
              <a:rPr lang="zh-CN" altLang="en-US" sz="1800" b="1" dirty="0"/>
              <a:t>SIGHAN</a:t>
            </a:r>
            <a:endParaRPr lang="zh-CN" altLang="en-US" sz="1800" b="1" dirty="0"/>
          </a:p>
          <a:p>
            <a:pPr indent="0"/>
            <a:r>
              <a:rPr lang="zh-CN" altLang="en-US" sz="1800" b="1" dirty="0"/>
              <a:t>国际计算语言学会（ACL）中文语言处理小组</a:t>
            </a:r>
            <a:endParaRPr lang="zh-CN" altLang="en-US" b="1" dirty="0"/>
          </a:p>
        </p:txBody>
      </p:sp>
      <p:sp>
        <p:nvSpPr>
          <p:cNvPr id="31" name="Rectangle 7"/>
          <p:cNvSpPr/>
          <p:nvPr/>
        </p:nvSpPr>
        <p:spPr>
          <a:xfrm>
            <a:off x="596900" y="3522980"/>
            <a:ext cx="203581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错误率</a:t>
            </a:r>
            <a:endParaRPr lang="zh-CN" b="1">
              <a:cs typeface="宋体" panose="02010600030101010101" pitchFamily="2" charset="-122"/>
              <a:sym typeface="+mn-ea"/>
            </a:endParaRPr>
          </a:p>
        </p:txBody>
      </p:sp>
      <p:sp>
        <p:nvSpPr>
          <p:cNvPr id="35" name="文本框 34"/>
          <p:cNvSpPr txBox="1"/>
          <p:nvPr/>
        </p:nvSpPr>
        <p:spPr>
          <a:xfrm>
            <a:off x="3194685" y="3244850"/>
            <a:ext cx="3109595" cy="645160"/>
          </a:xfrm>
          <a:prstGeom prst="rect">
            <a:avLst/>
          </a:prstGeom>
          <a:noFill/>
        </p:spPr>
        <p:txBody>
          <a:bodyPr wrap="square" rtlCol="0" anchor="t">
            <a:spAutoFit/>
          </a:bodyPr>
          <a:lstStyle/>
          <a:p>
            <a:r>
              <a:rPr lang="zh-CN" altLang="en-US"/>
              <a:t>分词器错误标注的单</a:t>
            </a:r>
            <a:r>
              <a:rPr lang="zh-CN" altLang="en-US">
                <a:sym typeface="+mn-ea"/>
              </a:rPr>
              <a:t>词数</a:t>
            </a:r>
            <a:endParaRPr lang="zh-CN" altLang="en-US"/>
          </a:p>
          <a:p>
            <a:endParaRPr lang="zh-CN" altLang="en-US"/>
          </a:p>
        </p:txBody>
      </p:sp>
      <p:sp>
        <p:nvSpPr>
          <p:cNvPr id="36" name="矩形 35"/>
          <p:cNvSpPr/>
          <p:nvPr/>
        </p:nvSpPr>
        <p:spPr>
          <a:xfrm flipV="1">
            <a:off x="3311525" y="3612515"/>
            <a:ext cx="2542540" cy="76835"/>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3263900" y="3689350"/>
            <a:ext cx="2468880" cy="368300"/>
          </a:xfrm>
          <a:prstGeom prst="rect">
            <a:avLst/>
          </a:prstGeom>
          <a:noFill/>
        </p:spPr>
        <p:txBody>
          <a:bodyPr wrap="none" rtlCol="0" anchor="t">
            <a:spAutoFit/>
          </a:bodyPr>
          <a:lstStyle/>
          <a:p>
            <a:r>
              <a:rPr lang="zh-CN" altLang="en-US">
                <a:sym typeface="+mn-ea"/>
              </a:rPr>
              <a:t>黄金标准分割的单词数</a:t>
            </a:r>
            <a:endParaRPr lang="zh-CN" altLang="en-US"/>
          </a:p>
        </p:txBody>
      </p:sp>
      <p:sp>
        <p:nvSpPr>
          <p:cNvPr id="40" name="文本框 39"/>
          <p:cNvSpPr txBox="1"/>
          <p:nvPr/>
        </p:nvSpPr>
        <p:spPr>
          <a:xfrm>
            <a:off x="6497320" y="3467100"/>
            <a:ext cx="1097280" cy="368300"/>
          </a:xfrm>
          <a:prstGeom prst="rect">
            <a:avLst/>
          </a:prstGeom>
          <a:noFill/>
        </p:spPr>
        <p:txBody>
          <a:bodyPr wrap="none" rtlCol="0" anchor="t">
            <a:spAutoFit/>
          </a:bodyPr>
          <a:lstStyle/>
          <a:p>
            <a:r>
              <a:rPr lang="zh-CN" altLang="en-US" b="1">
                <a:solidFill>
                  <a:srgbClr val="0070C0"/>
                </a:solidFill>
                <a:sym typeface="+mn-ea"/>
              </a:rPr>
              <a:t>越小越好</a:t>
            </a:r>
            <a:endParaRPr lang="zh-CN" altLang="en-US" b="1">
              <a:solidFill>
                <a:srgbClr val="0070C0"/>
              </a:solidFill>
              <a:sym typeface="+mn-ea"/>
            </a:endParaRPr>
          </a:p>
        </p:txBody>
      </p:sp>
      <p:sp>
        <p:nvSpPr>
          <p:cNvPr id="41" name="矩形 40"/>
          <p:cNvSpPr/>
          <p:nvPr/>
        </p:nvSpPr>
        <p:spPr>
          <a:xfrm>
            <a:off x="3257550" y="3689350"/>
            <a:ext cx="1078865" cy="4140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3961130" y="3198495"/>
            <a:ext cx="494665" cy="4140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分词工具及评估：</a:t>
              </a:r>
              <a:r>
                <a:rPr lang="zh-CN" altLang="en-US" sz="2400" b="1" dirty="0">
                  <a:solidFill>
                    <a:schemeClr val="tx1"/>
                  </a:solidFill>
                  <a:sym typeface="+mn-lt"/>
                </a:rPr>
                <a:t>分词效果比较</a:t>
              </a:r>
              <a:endParaRPr lang="zh-CN" altLang="en-US" sz="2400" b="1" dirty="0">
                <a:solidFill>
                  <a:schemeClr val="tx1"/>
                </a:solidFill>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6.6</a:t>
              </a:r>
              <a:endParaRPr lang="en-US" altLang="zh-CN" sz="2400" b="1"/>
            </a:p>
          </p:txBody>
        </p:sp>
      </p:grpSp>
      <p:sp>
        <p:nvSpPr>
          <p:cNvPr id="6" name="Rectangle 7"/>
          <p:cNvSpPr/>
          <p:nvPr/>
        </p:nvSpPr>
        <p:spPr>
          <a:xfrm>
            <a:off x="297180" y="3123565"/>
            <a:ext cx="1709420" cy="31496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结论</a:t>
            </a:r>
            <a:endParaRPr lang="zh-CN" b="1">
              <a:cs typeface="宋体" panose="02010600030101010101" pitchFamily="2" charset="-122"/>
              <a:sym typeface="+mn-ea"/>
            </a:endParaRPr>
          </a:p>
        </p:txBody>
      </p:sp>
      <p:sp>
        <p:nvSpPr>
          <p:cNvPr id="8" name="文本框 7"/>
          <p:cNvSpPr txBox="1"/>
          <p:nvPr/>
        </p:nvSpPr>
        <p:spPr>
          <a:xfrm>
            <a:off x="1189355" y="4946098"/>
            <a:ext cx="1695450" cy="368300"/>
          </a:xfrm>
          <a:prstGeom prst="rect">
            <a:avLst/>
          </a:prstGeom>
          <a:noFill/>
        </p:spPr>
        <p:txBody>
          <a:bodyPr wrap="none" rtlCol="0" anchor="t">
            <a:spAutoFit/>
          </a:bodyPr>
          <a:lstStyle/>
          <a:p>
            <a:r>
              <a:rPr lang="en-US" altLang="zh-CN" b="1" dirty="0" err="1">
                <a:cs typeface="宋体" panose="02010600030101010101" pitchFamily="2" charset="-122"/>
                <a:sym typeface="+mn-ea"/>
              </a:rPr>
              <a:t>HanLP</a:t>
            </a:r>
            <a:r>
              <a:rPr lang="zh-CN" altLang="en-US" b="1" dirty="0">
                <a:cs typeface="宋体" panose="02010600030101010101" pitchFamily="2" charset="-122"/>
                <a:sym typeface="+mn-ea"/>
              </a:rPr>
              <a:t>速度最快</a:t>
            </a:r>
            <a:endParaRPr lang="zh-CN" altLang="en-US" dirty="0"/>
          </a:p>
        </p:txBody>
      </p:sp>
      <p:sp>
        <p:nvSpPr>
          <p:cNvPr id="9" name="文本框 8"/>
          <p:cNvSpPr txBox="1"/>
          <p:nvPr/>
        </p:nvSpPr>
        <p:spPr>
          <a:xfrm>
            <a:off x="1127760" y="3557426"/>
            <a:ext cx="1818005" cy="368300"/>
          </a:xfrm>
          <a:prstGeom prst="rect">
            <a:avLst/>
          </a:prstGeom>
          <a:noFill/>
        </p:spPr>
        <p:txBody>
          <a:bodyPr wrap="none" rtlCol="0" anchor="t">
            <a:spAutoFit/>
          </a:bodyPr>
          <a:lstStyle/>
          <a:p>
            <a:r>
              <a:rPr lang="en-US" altLang="zh-CN" b="1" dirty="0" err="1">
                <a:cs typeface="宋体" panose="02010600030101010101" pitchFamily="2" charset="-122"/>
                <a:sym typeface="+mn-ea"/>
              </a:rPr>
              <a:t>word</a:t>
            </a:r>
            <a:r>
              <a:rPr lang="zh-CN" altLang="en-US" b="1" dirty="0" err="1">
                <a:cs typeface="宋体" panose="02010600030101010101" pitchFamily="2" charset="-122"/>
                <a:sym typeface="+mn-ea"/>
              </a:rPr>
              <a:t>综合效果好</a:t>
            </a:r>
            <a:endParaRPr lang="zh-CN" altLang="en-US" b="1" dirty="0" err="1">
              <a:cs typeface="宋体" panose="02010600030101010101" pitchFamily="2" charset="-122"/>
              <a:sym typeface="+mn-ea"/>
            </a:endParaRPr>
          </a:p>
        </p:txBody>
      </p:sp>
      <p:grpSp>
        <p:nvGrpSpPr>
          <p:cNvPr id="10" name="组合 9"/>
          <p:cNvGrpSpPr/>
          <p:nvPr/>
        </p:nvGrpSpPr>
        <p:grpSpPr>
          <a:xfrm>
            <a:off x="4067175" y="3818255"/>
            <a:ext cx="5113655" cy="2729865"/>
            <a:chOff x="1015" y="4573"/>
            <a:chExt cx="12090" cy="5714"/>
          </a:xfrm>
        </p:grpSpPr>
        <p:pic>
          <p:nvPicPr>
            <p:cNvPr id="15" name="图片 14"/>
            <p:cNvPicPr>
              <a:picLocks noChangeAspect="1"/>
            </p:cNvPicPr>
            <p:nvPr/>
          </p:nvPicPr>
          <p:blipFill>
            <a:blip r:embed="rId1"/>
            <a:srcRect t="10536"/>
            <a:stretch>
              <a:fillRect/>
            </a:stretch>
          </p:blipFill>
          <p:spPr>
            <a:xfrm>
              <a:off x="1015" y="4573"/>
              <a:ext cx="12090" cy="5714"/>
            </a:xfrm>
            <a:prstGeom prst="rect">
              <a:avLst/>
            </a:prstGeom>
          </p:spPr>
        </p:pic>
        <p:sp>
          <p:nvSpPr>
            <p:cNvPr id="16" name="Rectangle 7"/>
            <p:cNvSpPr/>
            <p:nvPr/>
          </p:nvSpPr>
          <p:spPr>
            <a:xfrm>
              <a:off x="10481" y="9592"/>
              <a:ext cx="2482" cy="450"/>
            </a:xfrm>
            <a:prstGeom prst="rect">
              <a:avLst/>
            </a:prstGeom>
            <a:solidFill>
              <a:schemeClr val="bg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endParaRPr lang="zh-CN" b="1">
                <a:cs typeface="宋体" panose="02010600030101010101" pitchFamily="2" charset="-122"/>
                <a:sym typeface="+mn-ea"/>
              </a:endParaRPr>
            </a:p>
          </p:txBody>
        </p:sp>
      </p:grpSp>
      <p:sp>
        <p:nvSpPr>
          <p:cNvPr id="17" name="文本框 16"/>
          <p:cNvSpPr txBox="1"/>
          <p:nvPr/>
        </p:nvSpPr>
        <p:spPr>
          <a:xfrm>
            <a:off x="5643880" y="3925570"/>
            <a:ext cx="1960880" cy="398780"/>
          </a:xfrm>
          <a:prstGeom prst="rect">
            <a:avLst/>
          </a:prstGeom>
          <a:noFill/>
        </p:spPr>
        <p:txBody>
          <a:bodyPr wrap="none" rtlCol="0" anchor="t">
            <a:spAutoFit/>
          </a:bodyPr>
          <a:lstStyle/>
          <a:p>
            <a:r>
              <a:rPr lang="zh-CN" altLang="en-US" sz="2000" b="1">
                <a:solidFill>
                  <a:srgbClr val="0070C0"/>
                </a:solidFill>
                <a:sym typeface="+mn-ea"/>
              </a:rPr>
              <a:t>分词器速度比较</a:t>
            </a:r>
            <a:endParaRPr lang="zh-CN" altLang="en-US" sz="2000" b="1">
              <a:solidFill>
                <a:srgbClr val="0070C0"/>
              </a:solidFill>
              <a:sym typeface="+mn-ea"/>
            </a:endParaRPr>
          </a:p>
        </p:txBody>
      </p:sp>
      <p:sp>
        <p:nvSpPr>
          <p:cNvPr id="18" name="Rectangle 7"/>
          <p:cNvSpPr/>
          <p:nvPr/>
        </p:nvSpPr>
        <p:spPr>
          <a:xfrm>
            <a:off x="6207125" y="4700270"/>
            <a:ext cx="153035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altLang="zh-CN" b="1">
                <a:cs typeface="宋体" panose="02010600030101010101" pitchFamily="2" charset="-122"/>
                <a:sym typeface="+mn-ea"/>
              </a:rPr>
              <a:t>HanLP</a:t>
            </a:r>
            <a:r>
              <a:rPr lang="zh-CN" altLang="en-US" b="1">
                <a:cs typeface="宋体" panose="02010600030101010101" pitchFamily="2" charset="-122"/>
                <a:sym typeface="+mn-ea"/>
              </a:rPr>
              <a:t>速度</a:t>
            </a:r>
            <a:endParaRPr lang="zh-CN" altLang="en-US" b="1">
              <a:cs typeface="宋体" panose="02010600030101010101" pitchFamily="2" charset="-122"/>
              <a:sym typeface="+mn-ea"/>
            </a:endParaRPr>
          </a:p>
        </p:txBody>
      </p:sp>
      <p:sp>
        <p:nvSpPr>
          <p:cNvPr id="21" name="右箭头 20"/>
          <p:cNvSpPr/>
          <p:nvPr/>
        </p:nvSpPr>
        <p:spPr>
          <a:xfrm rot="10800000">
            <a:off x="5457190" y="4872990"/>
            <a:ext cx="560070" cy="272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62230" y="5349875"/>
            <a:ext cx="3946525" cy="865505"/>
            <a:chOff x="112" y="7792"/>
            <a:chExt cx="6124" cy="1356"/>
          </a:xfrm>
        </p:grpSpPr>
        <p:pic>
          <p:nvPicPr>
            <p:cNvPr id="5" name="图片 4"/>
            <p:cNvPicPr>
              <a:picLocks noChangeAspect="1"/>
            </p:cNvPicPr>
            <p:nvPr/>
          </p:nvPicPr>
          <p:blipFill>
            <a:blip r:embed="rId2"/>
            <a:srcRect r="57680" b="8370"/>
            <a:stretch>
              <a:fillRect/>
            </a:stretch>
          </p:blipFill>
          <p:spPr>
            <a:xfrm>
              <a:off x="112" y="7792"/>
              <a:ext cx="6124" cy="1357"/>
            </a:xfrm>
            <a:prstGeom prst="rect">
              <a:avLst/>
            </a:prstGeom>
          </p:spPr>
        </p:pic>
        <p:sp>
          <p:nvSpPr>
            <p:cNvPr id="41" name="矩形 40"/>
            <p:cNvSpPr/>
            <p:nvPr/>
          </p:nvSpPr>
          <p:spPr>
            <a:xfrm>
              <a:off x="2194" y="8111"/>
              <a:ext cx="2765" cy="3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20201126_131244">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3959860" y="815340"/>
            <a:ext cx="5220335" cy="2812415"/>
          </a:xfrm>
          <a:prstGeom prst="rect">
            <a:avLst/>
          </a:prstGeom>
        </p:spPr>
      </p:pic>
      <p:sp>
        <p:nvSpPr>
          <p:cNvPr id="11" name="矩形 10"/>
          <p:cNvSpPr/>
          <p:nvPr/>
        </p:nvSpPr>
        <p:spPr>
          <a:xfrm>
            <a:off x="297063" y="1236735"/>
            <a:ext cx="1905131" cy="1476375"/>
          </a:xfrm>
          <a:prstGeom prst="rect">
            <a:avLst/>
          </a:prstGeom>
        </p:spPr>
        <p:txBody>
          <a:bodyPr wrap="square">
            <a:spAutoFit/>
          </a:bodyPr>
          <a:lstStyle/>
          <a:p>
            <a:pPr algn="just"/>
            <a:r>
              <a:rPr lang="en-US" altLang="zh-CN" b="1" kern="100" dirty="0">
                <a:latin typeface="宋体" panose="02010600030101010101" pitchFamily="2" charset="-122"/>
                <a:ea typeface="宋体" panose="02010600030101010101" pitchFamily="2" charset="-122"/>
                <a:cs typeface="Times New Roman" panose="02020603050405020304" pitchFamily="18" charset="0"/>
              </a:rPr>
              <a:t>1</a:t>
            </a:r>
            <a:r>
              <a:rPr lang="zh-CN" altLang="en-US" b="1" kern="100" dirty="0">
                <a:latin typeface="宋体" panose="02010600030101010101" pitchFamily="2" charset="-122"/>
                <a:ea typeface="宋体" panose="02010600030101010101" pitchFamily="2" charset="-122"/>
                <a:cs typeface="Times New Roman" panose="02020603050405020304" pitchFamily="18" charset="0"/>
              </a:rPr>
              <a:t>：</a:t>
            </a:r>
            <a:r>
              <a:rPr lang="en-US" altLang="zh-CN" b="1" kern="100" dirty="0">
                <a:latin typeface="Calibri" panose="020F0502020204030204" charset="0"/>
                <a:ea typeface="宋体" panose="02010600030101010101" pitchFamily="2" charset="-122"/>
                <a:cs typeface="Times New Roman" panose="02020603050405020304" pitchFamily="18" charset="0"/>
              </a:rPr>
              <a:t>Word</a:t>
            </a:r>
            <a:endParaRPr lang="en-US" altLang="zh-CN" sz="1100" b="1" kern="100" dirty="0">
              <a:latin typeface="Calibri" panose="020F0502020204030204" charset="0"/>
              <a:ea typeface="宋体" panose="02010600030101010101" pitchFamily="2" charset="-122"/>
              <a:cs typeface="Times New Roman" panose="02020603050405020304" pitchFamily="18" charset="0"/>
            </a:endParaRPr>
          </a:p>
          <a:p>
            <a:pPr algn="just"/>
            <a:r>
              <a:rPr lang="en-US" altLang="zh-CN" b="1" kern="100" dirty="0">
                <a:latin typeface="宋体" panose="02010600030101010101" pitchFamily="2" charset="-122"/>
                <a:ea typeface="宋体" panose="02010600030101010101" pitchFamily="2" charset="-122"/>
                <a:cs typeface="Times New Roman" panose="02020603050405020304" pitchFamily="18" charset="0"/>
              </a:rPr>
              <a:t>2</a:t>
            </a:r>
            <a:r>
              <a:rPr lang="zh-CN" altLang="en-US" b="1" kern="100" dirty="0">
                <a:latin typeface="宋体" panose="02010600030101010101" pitchFamily="2" charset="-122"/>
                <a:ea typeface="宋体" panose="02010600030101010101" pitchFamily="2" charset="-122"/>
                <a:cs typeface="Times New Roman" panose="02020603050405020304" pitchFamily="18" charset="0"/>
              </a:rPr>
              <a:t>：</a:t>
            </a:r>
            <a:r>
              <a:rPr lang="en-US" altLang="zh-CN" b="1" kern="100" dirty="0">
                <a:latin typeface="Calibri" panose="020F0502020204030204" charset="0"/>
                <a:ea typeface="宋体" panose="02010600030101010101" pitchFamily="2" charset="-122"/>
                <a:cs typeface="Times New Roman" panose="02020603050405020304" pitchFamily="18" charset="0"/>
              </a:rPr>
              <a:t>HanLP</a:t>
            </a:r>
            <a:endParaRPr lang="en-US" altLang="zh-CN" sz="1100" b="1" kern="100" dirty="0">
              <a:latin typeface="Calibri" panose="020F0502020204030204" charset="0"/>
              <a:ea typeface="宋体" panose="02010600030101010101" pitchFamily="2" charset="-122"/>
              <a:cs typeface="Times New Roman" panose="02020603050405020304" pitchFamily="18" charset="0"/>
            </a:endParaRPr>
          </a:p>
          <a:p>
            <a:pPr algn="just"/>
            <a:r>
              <a:rPr lang="en-US" altLang="zh-CN" b="1" kern="100" dirty="0">
                <a:latin typeface="宋体" panose="02010600030101010101" pitchFamily="2" charset="-122"/>
                <a:ea typeface="宋体" panose="02010600030101010101" pitchFamily="2" charset="-122"/>
                <a:cs typeface="Times New Roman" panose="02020603050405020304" pitchFamily="18" charset="0"/>
              </a:rPr>
              <a:t>3</a:t>
            </a:r>
            <a:r>
              <a:rPr lang="zh-CN" altLang="en-US" b="1" kern="100" dirty="0">
                <a:latin typeface="宋体" panose="02010600030101010101" pitchFamily="2" charset="-122"/>
                <a:ea typeface="宋体" panose="02010600030101010101" pitchFamily="2" charset="-122"/>
                <a:cs typeface="Times New Roman" panose="02020603050405020304" pitchFamily="18" charset="0"/>
              </a:rPr>
              <a:t>：</a:t>
            </a:r>
            <a:r>
              <a:rPr lang="en-US" altLang="zh-CN" b="1" kern="100" dirty="0" err="1">
                <a:latin typeface="Calibri" panose="020F0502020204030204" charset="0"/>
                <a:ea typeface="宋体" panose="02010600030101010101" pitchFamily="2" charset="-122"/>
                <a:cs typeface="Times New Roman" panose="02020603050405020304" pitchFamily="18" charset="0"/>
                <a:sym typeface="+mn-ea"/>
              </a:rPr>
              <a:t>Ansj</a:t>
            </a:r>
            <a:endParaRPr lang="en-US" altLang="zh-CN" sz="1100" b="1" kern="100" dirty="0">
              <a:latin typeface="Calibri" panose="020F0502020204030204" charset="0"/>
              <a:ea typeface="宋体" panose="02010600030101010101" pitchFamily="2" charset="-122"/>
              <a:cs typeface="Times New Roman" panose="02020603050405020304" pitchFamily="18" charset="0"/>
            </a:endParaRPr>
          </a:p>
          <a:p>
            <a:pPr algn="just"/>
            <a:r>
              <a:rPr lang="en-US" altLang="zh-CN" b="1" kern="100" dirty="0">
                <a:latin typeface="宋体" panose="02010600030101010101" pitchFamily="2" charset="-122"/>
                <a:ea typeface="宋体" panose="02010600030101010101" pitchFamily="2" charset="-122"/>
                <a:cs typeface="Times New Roman" panose="02020603050405020304" pitchFamily="18" charset="0"/>
              </a:rPr>
              <a:t>4</a:t>
            </a:r>
            <a:r>
              <a:rPr lang="zh-CN" altLang="en-US" b="1" kern="100" dirty="0">
                <a:latin typeface="宋体" panose="02010600030101010101" pitchFamily="2" charset="-122"/>
                <a:ea typeface="宋体" panose="02010600030101010101" pitchFamily="2" charset="-122"/>
                <a:cs typeface="Times New Roman" panose="02020603050405020304" pitchFamily="18" charset="0"/>
              </a:rPr>
              <a:t>：</a:t>
            </a:r>
            <a:r>
              <a:rPr lang="en-US" altLang="zh-CN" b="1" kern="100" dirty="0" err="1">
                <a:latin typeface="Calibri" panose="020F0502020204030204" charset="0"/>
                <a:ea typeface="宋体" panose="02010600030101010101" pitchFamily="2" charset="-122"/>
                <a:cs typeface="Times New Roman" panose="02020603050405020304" pitchFamily="18" charset="0"/>
              </a:rPr>
              <a:t>smartcn</a:t>
            </a:r>
            <a:endParaRPr lang="en-US" altLang="zh-CN" sz="1100" b="1" kern="100" dirty="0">
              <a:latin typeface="Calibri" panose="020F0502020204030204" charset="0"/>
              <a:ea typeface="宋体" panose="02010600030101010101" pitchFamily="2" charset="-122"/>
              <a:cs typeface="Times New Roman" panose="02020603050405020304" pitchFamily="18" charset="0"/>
            </a:endParaRPr>
          </a:p>
          <a:p>
            <a:pPr algn="just"/>
            <a:r>
              <a:rPr lang="en-US" altLang="zh-CN" b="1" kern="100" dirty="0">
                <a:latin typeface="宋体" panose="02010600030101010101" pitchFamily="2" charset="-122"/>
                <a:ea typeface="宋体" panose="02010600030101010101" pitchFamily="2" charset="-122"/>
                <a:cs typeface="Times New Roman" panose="02020603050405020304" pitchFamily="18" charset="0"/>
              </a:rPr>
              <a:t>5</a:t>
            </a:r>
            <a:r>
              <a:rPr lang="zh-CN" altLang="en-US" b="1"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800" b="1" kern="100" dirty="0" err="1">
                <a:latin typeface="Calibri" panose="020F0502020204030204" charset="0"/>
                <a:ea typeface="宋体" panose="02010600030101010101" pitchFamily="2" charset="-122"/>
                <a:cs typeface="Times New Roman" panose="02020603050405020304" pitchFamily="18" charset="0"/>
                <a:sym typeface="+mn-ea"/>
              </a:rPr>
              <a:t>FudanNLP</a:t>
            </a:r>
            <a:endParaRPr lang="en-US" altLang="zh-CN" sz="1800" b="1" kern="100" dirty="0" err="1">
              <a:latin typeface="Calibri" panose="020F0502020204030204" charset="0"/>
              <a:ea typeface="宋体" panose="02010600030101010101" pitchFamily="2" charset="-122"/>
              <a:cs typeface="Times New Roman" panose="02020603050405020304" pitchFamily="18" charset="0"/>
            </a:endParaRPr>
          </a:p>
        </p:txBody>
      </p:sp>
      <p:sp>
        <p:nvSpPr>
          <p:cNvPr id="22" name="矩形 21"/>
          <p:cNvSpPr/>
          <p:nvPr/>
        </p:nvSpPr>
        <p:spPr>
          <a:xfrm>
            <a:off x="2007450" y="1375146"/>
            <a:ext cx="1905131" cy="1198880"/>
          </a:xfrm>
          <a:prstGeom prst="rect">
            <a:avLst/>
          </a:prstGeom>
        </p:spPr>
        <p:txBody>
          <a:bodyPr wrap="square">
            <a:spAutoFit/>
          </a:bodyPr>
          <a:lstStyle/>
          <a:p>
            <a:pPr algn="just"/>
            <a:r>
              <a:rPr lang="en-US" altLang="zh-CN" b="1" kern="100" dirty="0">
                <a:latin typeface="宋体" panose="02010600030101010101" pitchFamily="2" charset="-122"/>
                <a:ea typeface="宋体" panose="02010600030101010101" pitchFamily="2" charset="-122"/>
                <a:cs typeface="Times New Roman" panose="02020603050405020304" pitchFamily="18" charset="0"/>
              </a:rPr>
              <a:t>6</a:t>
            </a:r>
            <a:r>
              <a:rPr lang="zh-CN" altLang="en-US" b="1" kern="100" dirty="0">
                <a:latin typeface="宋体" panose="02010600030101010101" pitchFamily="2" charset="-122"/>
                <a:ea typeface="宋体" panose="02010600030101010101" pitchFamily="2" charset="-122"/>
                <a:cs typeface="Times New Roman" panose="02020603050405020304" pitchFamily="18" charset="0"/>
              </a:rPr>
              <a:t>：</a:t>
            </a:r>
            <a:r>
              <a:rPr lang="en-US" altLang="zh-CN" b="1" kern="100" dirty="0" err="1">
                <a:latin typeface="Calibri" panose="020F0502020204030204" charset="0"/>
                <a:ea typeface="宋体" panose="02010600030101010101" pitchFamily="2" charset="-122"/>
                <a:cs typeface="Times New Roman" panose="02020603050405020304" pitchFamily="18" charset="0"/>
                <a:sym typeface="+mn-ea"/>
              </a:rPr>
              <a:t>Jieba</a:t>
            </a:r>
            <a:endParaRPr lang="en-US" altLang="zh-CN" sz="1100" b="1" kern="100" dirty="0">
              <a:latin typeface="Calibri" panose="020F0502020204030204" charset="0"/>
              <a:ea typeface="宋体" panose="02010600030101010101" pitchFamily="2" charset="-122"/>
              <a:cs typeface="Times New Roman" panose="02020603050405020304" pitchFamily="18" charset="0"/>
            </a:endParaRPr>
          </a:p>
          <a:p>
            <a:pPr algn="just"/>
            <a:r>
              <a:rPr lang="en-US" altLang="zh-CN" b="1" kern="100" dirty="0">
                <a:latin typeface="宋体" panose="02010600030101010101" pitchFamily="2" charset="-122"/>
                <a:ea typeface="宋体" panose="02010600030101010101" pitchFamily="2" charset="-122"/>
                <a:cs typeface="Times New Roman" panose="02020603050405020304" pitchFamily="18" charset="0"/>
              </a:rPr>
              <a:t>7</a:t>
            </a:r>
            <a:r>
              <a:rPr lang="zh-CN" altLang="en-US" b="1" kern="100" dirty="0">
                <a:latin typeface="宋体" panose="02010600030101010101" pitchFamily="2" charset="-122"/>
                <a:ea typeface="宋体" panose="02010600030101010101" pitchFamily="2" charset="-122"/>
                <a:cs typeface="Times New Roman" panose="02020603050405020304" pitchFamily="18" charset="0"/>
              </a:rPr>
              <a:t>：</a:t>
            </a:r>
            <a:r>
              <a:rPr lang="en-US" altLang="zh-CN" b="1" kern="100" dirty="0" err="1">
                <a:latin typeface="Calibri" panose="020F0502020204030204" charset="0"/>
                <a:ea typeface="宋体" panose="02010600030101010101" pitchFamily="2" charset="-122"/>
                <a:cs typeface="Times New Roman" panose="02020603050405020304" pitchFamily="18" charset="0"/>
                <a:sym typeface="+mn-ea"/>
              </a:rPr>
              <a:t>Jcseg</a:t>
            </a:r>
            <a:endParaRPr lang="en-US" altLang="zh-CN" sz="1100" b="1" kern="100" dirty="0">
              <a:latin typeface="Calibri" panose="020F0502020204030204" charset="0"/>
              <a:ea typeface="宋体" panose="02010600030101010101" pitchFamily="2" charset="-122"/>
              <a:cs typeface="Times New Roman" panose="02020603050405020304" pitchFamily="18" charset="0"/>
            </a:endParaRPr>
          </a:p>
          <a:p>
            <a:pPr algn="just">
              <a:buClrTx/>
              <a:buSzTx/>
              <a:buFontTx/>
            </a:pPr>
            <a:r>
              <a:rPr lang="en-US" altLang="zh-CN" b="1" kern="100" dirty="0">
                <a:latin typeface="宋体" panose="02010600030101010101" pitchFamily="2" charset="-122"/>
                <a:ea typeface="宋体" panose="02010600030101010101" pitchFamily="2" charset="-122"/>
                <a:cs typeface="Times New Roman" panose="02020603050405020304" pitchFamily="18" charset="0"/>
              </a:rPr>
              <a:t>8：</a:t>
            </a:r>
            <a:r>
              <a:rPr lang="en-US" altLang="zh-CN" sz="1800" b="1" kern="100" dirty="0" err="1">
                <a:latin typeface="Calibri" panose="020F0502020204030204" charset="0"/>
                <a:ea typeface="宋体" panose="02010600030101010101" pitchFamily="2" charset="-122"/>
                <a:cs typeface="Times New Roman" panose="02020603050405020304" pitchFamily="18" charset="0"/>
                <a:sym typeface="+mn-ea"/>
              </a:rPr>
              <a:t>MMSeg4j</a:t>
            </a:r>
            <a:endParaRPr lang="en-US" altLang="zh-CN" sz="1800" b="1" kern="100" dirty="0">
              <a:latin typeface="宋体" panose="02010600030101010101" pitchFamily="2" charset="-122"/>
              <a:ea typeface="宋体" panose="02010600030101010101" pitchFamily="2" charset="-122"/>
              <a:cs typeface="Times New Roman" panose="02020603050405020304" pitchFamily="18" charset="0"/>
            </a:endParaRPr>
          </a:p>
          <a:p>
            <a:pPr algn="just">
              <a:buClrTx/>
              <a:buSzTx/>
              <a:buFontTx/>
            </a:pPr>
            <a:r>
              <a:rPr lang="en-US" altLang="zh-CN" b="1" kern="100" dirty="0">
                <a:latin typeface="宋体" panose="02010600030101010101" pitchFamily="2" charset="-122"/>
                <a:ea typeface="宋体" panose="02010600030101010101" pitchFamily="2" charset="-122"/>
                <a:cs typeface="Times New Roman" panose="02020603050405020304" pitchFamily="18" charset="0"/>
              </a:rPr>
              <a:t>9：</a:t>
            </a:r>
            <a:r>
              <a:rPr lang="en-US" altLang="zh-CN" sz="1800" b="1" kern="100" dirty="0" err="1">
                <a:latin typeface="Calibri" panose="020F0502020204030204" charset="0"/>
                <a:ea typeface="宋体" panose="02010600030101010101" pitchFamily="2" charset="-122"/>
                <a:cs typeface="Times New Roman" panose="02020603050405020304" pitchFamily="18" charset="0"/>
                <a:sym typeface="+mn-ea"/>
              </a:rPr>
              <a:t>IKAnalyzer</a:t>
            </a:r>
            <a:endParaRPr lang="en-US" altLang="zh-CN" sz="1800" b="1" kern="100" dirty="0" err="1">
              <a:latin typeface="Calibri" panose="020F0502020204030204" charset="0"/>
              <a:ea typeface="宋体" panose="02010600030101010101" pitchFamily="2" charset="-122"/>
              <a:cs typeface="Times New Roman" panose="02020603050405020304" pitchFamily="18" charset="0"/>
            </a:endParaRPr>
          </a:p>
        </p:txBody>
      </p:sp>
      <p:sp>
        <p:nvSpPr>
          <p:cNvPr id="23" name="文本框 22"/>
          <p:cNvSpPr txBox="1"/>
          <p:nvPr/>
        </p:nvSpPr>
        <p:spPr>
          <a:xfrm>
            <a:off x="691515" y="926855"/>
            <a:ext cx="3446780" cy="368300"/>
          </a:xfrm>
          <a:prstGeom prst="rect">
            <a:avLst/>
          </a:prstGeom>
          <a:noFill/>
        </p:spPr>
        <p:txBody>
          <a:bodyPr wrap="square" rtlCol="0" anchor="t">
            <a:spAutoFit/>
          </a:bodyPr>
          <a:lstStyle/>
          <a:p>
            <a:r>
              <a:rPr lang="zh-CN" altLang="en-US" b="1" dirty="0">
                <a:solidFill>
                  <a:srgbClr val="0070C0"/>
                </a:solidFill>
              </a:rPr>
              <a:t>比较</a:t>
            </a:r>
            <a:r>
              <a:rPr lang="en-US" altLang="zh-CN" b="1" dirty="0">
                <a:solidFill>
                  <a:srgbClr val="0070C0"/>
                </a:solidFill>
              </a:rPr>
              <a:t>9</a:t>
            </a:r>
            <a:r>
              <a:rPr lang="zh-CN" altLang="en-US" b="1" dirty="0">
                <a:solidFill>
                  <a:srgbClr val="0070C0"/>
                </a:solidFill>
              </a:rPr>
              <a:t>种开源分词工具</a:t>
            </a:r>
            <a:endParaRPr lang="zh-CN" altLang="en-US" b="1" dirty="0">
              <a:solidFill>
                <a:srgbClr val="0070C0"/>
              </a:solidFill>
            </a:endParaRPr>
          </a:p>
        </p:txBody>
      </p:sp>
      <p:sp>
        <p:nvSpPr>
          <p:cNvPr id="3" name="文本框 2"/>
          <p:cNvSpPr txBox="1"/>
          <p:nvPr/>
        </p:nvSpPr>
        <p:spPr>
          <a:xfrm>
            <a:off x="824865" y="2713355"/>
            <a:ext cx="3282315" cy="368300"/>
          </a:xfrm>
          <a:prstGeom prst="rect">
            <a:avLst/>
          </a:prstGeom>
          <a:noFill/>
        </p:spPr>
        <p:txBody>
          <a:bodyPr wrap="square" rtlCol="0" anchor="t">
            <a:spAutoFit/>
          </a:bodyPr>
          <a:p>
            <a:r>
              <a:rPr lang="zh-CN" altLang="en-US" b="1" dirty="0" err="1">
                <a:cs typeface="宋体" panose="02010600030101010101" pitchFamily="2" charset="-122"/>
              </a:rPr>
              <a:t>测试文本：253万行</a:t>
            </a:r>
            <a:endParaRPr lang="zh-CN" altLang="en-US" b="1" dirty="0" err="1">
              <a:cs typeface="宋体" panose="02010600030101010101" pitchFamily="2" charset="-122"/>
            </a:endParaRPr>
          </a:p>
        </p:txBody>
      </p:sp>
      <p:pic>
        <p:nvPicPr>
          <p:cNvPr id="12" name="图片 11"/>
          <p:cNvPicPr>
            <a:picLocks noChangeAspect="1"/>
          </p:cNvPicPr>
          <p:nvPr/>
        </p:nvPicPr>
        <p:blipFill>
          <a:blip r:embed="rId6"/>
          <a:srcRect r="27831"/>
          <a:stretch>
            <a:fillRect/>
          </a:stretch>
        </p:blipFill>
        <p:spPr>
          <a:xfrm>
            <a:off x="62865" y="3924935"/>
            <a:ext cx="3945890" cy="948055"/>
          </a:xfrm>
          <a:prstGeom prst="rect">
            <a:avLst/>
          </a:prstGeom>
        </p:spPr>
      </p:pic>
      <p:sp>
        <p:nvSpPr>
          <p:cNvPr id="13" name="矩形 12"/>
          <p:cNvSpPr/>
          <p:nvPr/>
        </p:nvSpPr>
        <p:spPr>
          <a:xfrm>
            <a:off x="541655" y="4357370"/>
            <a:ext cx="1659890" cy="2501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分词工具及评估：</a:t>
              </a:r>
              <a:r>
                <a:rPr lang="zh-CN" altLang="en-US" sz="2400" b="1" dirty="0">
                  <a:sym typeface="+mn-lt"/>
                </a:rPr>
                <a:t>分词工具</a:t>
              </a:r>
              <a:r>
                <a:rPr lang="zh-CN" altLang="en-US" sz="2400" b="1" dirty="0">
                  <a:sym typeface="+mn-lt"/>
                </a:rPr>
                <a:t>选择</a:t>
              </a:r>
              <a:endParaRPr lang="zh-CN" altLang="en-US" sz="2400" b="1" dirty="0">
                <a:solidFill>
                  <a:schemeClr val="tx1"/>
                </a:solidFill>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6.7</a:t>
              </a:r>
              <a:endParaRPr lang="en-US" altLang="zh-CN" sz="2400" b="1"/>
            </a:p>
          </p:txBody>
        </p:sp>
      </p:grpSp>
      <p:sp>
        <p:nvSpPr>
          <p:cNvPr id="7" name="文本框 6"/>
          <p:cNvSpPr txBox="1"/>
          <p:nvPr/>
        </p:nvSpPr>
        <p:spPr>
          <a:xfrm>
            <a:off x="1299845" y="958850"/>
            <a:ext cx="6237605" cy="398780"/>
          </a:xfrm>
          <a:prstGeom prst="rect">
            <a:avLst/>
          </a:prstGeom>
          <a:noFill/>
        </p:spPr>
        <p:txBody>
          <a:bodyPr wrap="square" rtlCol="0" anchor="t">
            <a:spAutoFit/>
          </a:bodyPr>
          <a:lstStyle/>
          <a:p>
            <a:r>
              <a:rPr lang="zh-CN" sz="2000" b="1">
                <a:cs typeface="宋体" panose="02010600030101010101" pitchFamily="2" charset="-122"/>
              </a:rPr>
              <a:t>根据</a:t>
            </a:r>
            <a:r>
              <a:rPr lang="zh-CN" sz="2000" b="1">
                <a:solidFill>
                  <a:srgbClr val="0070C0"/>
                </a:solidFill>
                <a:cs typeface="宋体" panose="02010600030101010101" pitchFamily="2" charset="-122"/>
              </a:rPr>
              <a:t>应用场景</a:t>
            </a:r>
            <a:r>
              <a:rPr lang="zh-CN" sz="2000" b="1">
                <a:cs typeface="宋体" panose="02010600030101010101" pitchFamily="2" charset="-122"/>
              </a:rPr>
              <a:t>选择相应分词工具</a:t>
            </a:r>
            <a:endParaRPr lang="zh-CN" sz="2000" b="1">
              <a:cs typeface="宋体" panose="02010600030101010101" pitchFamily="2" charset="-122"/>
            </a:endParaRPr>
          </a:p>
        </p:txBody>
      </p:sp>
      <p:sp>
        <p:nvSpPr>
          <p:cNvPr id="6" name="Rectangle 7"/>
          <p:cNvSpPr/>
          <p:nvPr/>
        </p:nvSpPr>
        <p:spPr>
          <a:xfrm>
            <a:off x="748665" y="1949450"/>
            <a:ext cx="2168525"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dirty="0">
                <a:cs typeface="宋体" panose="02010600030101010101" pitchFamily="2" charset="-122"/>
                <a:sym typeface="+mn-ea"/>
              </a:rPr>
              <a:t>互联网</a:t>
            </a:r>
            <a:r>
              <a:rPr lang="zh-CN" b="1" dirty="0">
                <a:cs typeface="宋体" panose="02010600030101010101" pitchFamily="2" charset="-122"/>
                <a:sym typeface="+mn-ea"/>
              </a:rPr>
              <a:t>应用</a:t>
            </a:r>
            <a:endParaRPr lang="zh-CN" b="1" dirty="0">
              <a:cs typeface="宋体" panose="02010600030101010101" pitchFamily="2" charset="-122"/>
              <a:sym typeface="+mn-ea"/>
            </a:endParaRPr>
          </a:p>
        </p:txBody>
      </p:sp>
      <p:sp>
        <p:nvSpPr>
          <p:cNvPr id="2" name="Rectangle 7"/>
          <p:cNvSpPr/>
          <p:nvPr/>
        </p:nvSpPr>
        <p:spPr>
          <a:xfrm>
            <a:off x="3696970" y="1905000"/>
            <a:ext cx="216281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商业工具</a:t>
            </a:r>
            <a:endParaRPr lang="zh-CN" b="1">
              <a:cs typeface="宋体" panose="02010600030101010101" pitchFamily="2" charset="-122"/>
              <a:sym typeface="+mn-ea"/>
            </a:endParaRPr>
          </a:p>
        </p:txBody>
      </p:sp>
      <p:sp>
        <p:nvSpPr>
          <p:cNvPr id="3" name="Rectangle 7"/>
          <p:cNvSpPr/>
          <p:nvPr/>
        </p:nvSpPr>
        <p:spPr>
          <a:xfrm>
            <a:off x="702945" y="5028794"/>
            <a:ext cx="2168525"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b="1" dirty="0">
                <a:cs typeface="宋体" panose="02010600030101010101" pitchFamily="2" charset="-122"/>
                <a:sym typeface="+mn-ea"/>
              </a:rPr>
              <a:t>小规模</a:t>
            </a:r>
            <a:r>
              <a:rPr lang="zh-CN" b="1" dirty="0">
                <a:cs typeface="宋体" panose="02010600030101010101" pitchFamily="2" charset="-122"/>
                <a:sym typeface="+mn-ea"/>
              </a:rPr>
              <a:t>应用</a:t>
            </a:r>
            <a:endParaRPr lang="zh-CN" b="1" dirty="0">
              <a:cs typeface="宋体" panose="02010600030101010101" pitchFamily="2" charset="-122"/>
              <a:sym typeface="+mn-ea"/>
            </a:endParaRPr>
          </a:p>
        </p:txBody>
      </p:sp>
      <p:sp>
        <p:nvSpPr>
          <p:cNvPr id="4" name="Rectangle 7"/>
          <p:cNvSpPr/>
          <p:nvPr/>
        </p:nvSpPr>
        <p:spPr>
          <a:xfrm>
            <a:off x="3725545" y="3551555"/>
            <a:ext cx="216281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高校工具</a:t>
            </a:r>
            <a:endParaRPr lang="zh-CN" b="1">
              <a:cs typeface="宋体" panose="02010600030101010101" pitchFamily="2" charset="-122"/>
              <a:sym typeface="+mn-ea"/>
            </a:endParaRPr>
          </a:p>
        </p:txBody>
      </p:sp>
      <p:sp>
        <p:nvSpPr>
          <p:cNvPr id="5" name="Rectangle 7"/>
          <p:cNvSpPr/>
          <p:nvPr/>
        </p:nvSpPr>
        <p:spPr>
          <a:xfrm>
            <a:off x="3670300" y="5028794"/>
            <a:ext cx="216281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开源工具</a:t>
            </a:r>
            <a:endParaRPr lang="zh-CN" b="1">
              <a:cs typeface="宋体" panose="02010600030101010101" pitchFamily="2" charset="-122"/>
              <a:sym typeface="+mn-ea"/>
            </a:endParaRPr>
          </a:p>
        </p:txBody>
      </p:sp>
      <p:sp>
        <p:nvSpPr>
          <p:cNvPr id="8" name="Rectangle 7"/>
          <p:cNvSpPr/>
          <p:nvPr/>
        </p:nvSpPr>
        <p:spPr>
          <a:xfrm>
            <a:off x="6637655" y="2354897"/>
            <a:ext cx="185547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高并发</a:t>
            </a:r>
            <a:endParaRPr lang="zh-CN" b="1">
              <a:cs typeface="宋体" panose="02010600030101010101" pitchFamily="2" charset="-122"/>
              <a:sym typeface="+mn-ea"/>
            </a:endParaRPr>
          </a:p>
        </p:txBody>
      </p:sp>
      <p:sp>
        <p:nvSpPr>
          <p:cNvPr id="10" name="Rectangle 7"/>
          <p:cNvSpPr/>
          <p:nvPr/>
        </p:nvSpPr>
        <p:spPr>
          <a:xfrm>
            <a:off x="6637655" y="1887855"/>
            <a:ext cx="185547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弹性扩展</a:t>
            </a:r>
            <a:endParaRPr lang="zh-CN" b="1">
              <a:cs typeface="宋体" panose="02010600030101010101" pitchFamily="2" charset="-122"/>
              <a:sym typeface="+mn-ea"/>
            </a:endParaRPr>
          </a:p>
        </p:txBody>
      </p:sp>
      <p:sp>
        <p:nvSpPr>
          <p:cNvPr id="15" name="Rectangle 7"/>
          <p:cNvSpPr/>
          <p:nvPr/>
        </p:nvSpPr>
        <p:spPr>
          <a:xfrm>
            <a:off x="6637655" y="1429634"/>
            <a:ext cx="185547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b="1" dirty="0">
                <a:cs typeface="宋体" panose="02010600030101010101" pitchFamily="2" charset="-122"/>
                <a:sym typeface="+mn-ea"/>
              </a:rPr>
              <a:t>云端</a:t>
            </a:r>
            <a:r>
              <a:rPr lang="zh-CN" b="1" dirty="0">
                <a:cs typeface="宋体" panose="02010600030101010101" pitchFamily="2" charset="-122"/>
                <a:sym typeface="+mn-ea"/>
              </a:rPr>
              <a:t>API调用</a:t>
            </a:r>
            <a:endParaRPr lang="zh-CN" b="1" dirty="0">
              <a:cs typeface="宋体" panose="02010600030101010101" pitchFamily="2" charset="-122"/>
              <a:sym typeface="+mn-ea"/>
            </a:endParaRPr>
          </a:p>
        </p:txBody>
      </p:sp>
      <p:sp>
        <p:nvSpPr>
          <p:cNvPr id="16" name="Rectangle 7"/>
          <p:cNvSpPr/>
          <p:nvPr/>
        </p:nvSpPr>
        <p:spPr>
          <a:xfrm>
            <a:off x="6624320" y="4764634"/>
            <a:ext cx="185547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免费</a:t>
            </a:r>
            <a:endParaRPr lang="zh-CN" b="1">
              <a:cs typeface="宋体" panose="02010600030101010101" pitchFamily="2" charset="-122"/>
              <a:sym typeface="+mn-ea"/>
            </a:endParaRPr>
          </a:p>
        </p:txBody>
      </p:sp>
      <p:sp>
        <p:nvSpPr>
          <p:cNvPr id="18" name="Rectangle 7"/>
          <p:cNvSpPr/>
          <p:nvPr/>
        </p:nvSpPr>
        <p:spPr>
          <a:xfrm>
            <a:off x="6624320" y="5244059"/>
            <a:ext cx="185547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开源</a:t>
            </a:r>
            <a:endParaRPr lang="zh-CN" b="1">
              <a:cs typeface="宋体" panose="02010600030101010101" pitchFamily="2" charset="-122"/>
              <a:sym typeface="+mn-ea"/>
            </a:endParaRPr>
          </a:p>
        </p:txBody>
      </p:sp>
      <p:sp>
        <p:nvSpPr>
          <p:cNvPr id="19" name="右箭头 18"/>
          <p:cNvSpPr/>
          <p:nvPr/>
        </p:nvSpPr>
        <p:spPr>
          <a:xfrm>
            <a:off x="3051175" y="1949450"/>
            <a:ext cx="498475" cy="427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a:off x="5976620" y="1908810"/>
            <a:ext cx="498475" cy="427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nvSpPr>
        <p:spPr>
          <a:xfrm>
            <a:off x="3008630" y="5035779"/>
            <a:ext cx="498475" cy="427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右箭头 21"/>
          <p:cNvSpPr/>
          <p:nvPr/>
        </p:nvSpPr>
        <p:spPr>
          <a:xfrm>
            <a:off x="5997575" y="5045304"/>
            <a:ext cx="498475" cy="427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箭头 8"/>
          <p:cNvSpPr/>
          <p:nvPr/>
        </p:nvSpPr>
        <p:spPr>
          <a:xfrm>
            <a:off x="3007995" y="3532505"/>
            <a:ext cx="643255" cy="427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7"/>
          <p:cNvSpPr/>
          <p:nvPr/>
        </p:nvSpPr>
        <p:spPr>
          <a:xfrm>
            <a:off x="710565" y="3551555"/>
            <a:ext cx="2168525"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专业行业应用</a:t>
            </a:r>
            <a:endParaRPr lang="zh-CN" b="1">
              <a:cs typeface="宋体" panose="02010600030101010101" pitchFamily="2" charset="-122"/>
              <a:sym typeface="+mn-ea"/>
            </a:endParaRPr>
          </a:p>
        </p:txBody>
      </p:sp>
      <p:sp>
        <p:nvSpPr>
          <p:cNvPr id="12" name="右箭头 11"/>
          <p:cNvSpPr/>
          <p:nvPr/>
        </p:nvSpPr>
        <p:spPr>
          <a:xfrm>
            <a:off x="6005195" y="3532505"/>
            <a:ext cx="498475" cy="427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Rectangle 7"/>
          <p:cNvSpPr/>
          <p:nvPr/>
        </p:nvSpPr>
        <p:spPr>
          <a:xfrm>
            <a:off x="6637655" y="4074025"/>
            <a:ext cx="185547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b="1" dirty="0">
                <a:cs typeface="宋体" panose="02010600030101010101" pitchFamily="2" charset="-122"/>
                <a:sym typeface="+mn-ea"/>
              </a:rPr>
              <a:t>应用案例多</a:t>
            </a:r>
            <a:endParaRPr lang="zh-CN" b="1" dirty="0">
              <a:cs typeface="宋体" panose="02010600030101010101" pitchFamily="2" charset="-122"/>
              <a:sym typeface="+mn-ea"/>
            </a:endParaRPr>
          </a:p>
        </p:txBody>
      </p:sp>
      <p:sp>
        <p:nvSpPr>
          <p:cNvPr id="26" name="Rectangle 7"/>
          <p:cNvSpPr/>
          <p:nvPr/>
        </p:nvSpPr>
        <p:spPr>
          <a:xfrm>
            <a:off x="6637655" y="3106892"/>
            <a:ext cx="185547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b="1">
                <a:cs typeface="宋体" panose="02010600030101010101" pitchFamily="2" charset="-122"/>
                <a:sym typeface="+mn-ea"/>
              </a:rPr>
              <a:t>研发团队稳定</a:t>
            </a:r>
            <a:endParaRPr lang="zh-CN" b="1">
              <a:cs typeface="宋体" panose="02010600030101010101" pitchFamily="2" charset="-122"/>
              <a:sym typeface="+mn-ea"/>
            </a:endParaRPr>
          </a:p>
        </p:txBody>
      </p:sp>
      <p:sp>
        <p:nvSpPr>
          <p:cNvPr id="14" name="Rectangle 7"/>
          <p:cNvSpPr/>
          <p:nvPr/>
        </p:nvSpPr>
        <p:spPr>
          <a:xfrm>
            <a:off x="6637655" y="3592695"/>
            <a:ext cx="1855470" cy="434340"/>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zh-CN" altLang="en-US" b="1" dirty="0">
                <a:cs typeface="宋体" panose="02010600030101010101" pitchFamily="2" charset="-122"/>
                <a:sym typeface="+mn-ea"/>
              </a:rPr>
              <a:t>持续技术保障</a:t>
            </a:r>
            <a:endParaRPr lang="zh-CN" altLang="en-US" b="1" dirty="0">
              <a:cs typeface="宋体" panose="02010600030101010101" pitchFamily="2" charset="-122"/>
              <a:sym typeface="+mn-ea"/>
            </a:endParaRPr>
          </a:p>
        </p:txBody>
      </p:sp>
      <p:sp>
        <p:nvSpPr>
          <p:cNvPr id="17" name="Rectangle 7"/>
          <p:cNvSpPr/>
          <p:nvPr/>
        </p:nvSpPr>
        <p:spPr>
          <a:xfrm>
            <a:off x="6618605" y="5701894"/>
            <a:ext cx="1855470" cy="434340"/>
          </a:xfrm>
          <a:prstGeom prst="rect">
            <a:avLst/>
          </a:prstGeom>
          <a:solidFill>
            <a:srgbClr val="C0000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zh-CN" b="1">
                <a:cs typeface="宋体" panose="02010600030101010101" pitchFamily="2" charset="-122"/>
                <a:sym typeface="+mn-ea"/>
              </a:rPr>
              <a:t>维护</a:t>
            </a:r>
            <a:r>
              <a:rPr lang="zh-CN" b="1">
                <a:cs typeface="宋体" panose="02010600030101010101" pitchFamily="2" charset="-122"/>
                <a:sym typeface="+mn-ea"/>
              </a:rPr>
              <a:t>不稳定</a:t>
            </a:r>
            <a:endParaRPr lang="zh-CN" b="1">
              <a:cs typeface="宋体" panose="02010600030101010101" pitchFamily="2" charset="-122"/>
              <a:sym typeface="+mn-e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383423" y="178435"/>
            <a:ext cx="6352454" cy="517248"/>
            <a:chOff x="636" y="236"/>
            <a:chExt cx="12271" cy="976"/>
          </a:xfrm>
        </p:grpSpPr>
        <p:sp>
          <p:nvSpPr>
            <p:cNvPr id="55" name="TextBox 2"/>
            <p:cNvSpPr txBox="1"/>
            <p:nvPr/>
          </p:nvSpPr>
          <p:spPr>
            <a:xfrm>
              <a:off x="2183" y="298"/>
              <a:ext cx="10724" cy="869"/>
            </a:xfrm>
            <a:prstGeom prst="rect">
              <a:avLst/>
            </a:prstGeom>
            <a:noFill/>
          </p:spPr>
          <p:txBody>
            <a:bodyPr wrap="square" rtlCol="0">
              <a:spAutoFit/>
            </a:bodyPr>
            <a:lstStyle/>
            <a:p>
              <a:r>
                <a:rPr lang="zh-CN" altLang="en-US" sz="2400" b="1" dirty="0">
                  <a:solidFill>
                    <a:srgbClr val="0070C0"/>
                  </a:solidFill>
                  <a:sym typeface="+mn-lt"/>
                </a:rPr>
                <a:t>分词工具及评估：</a:t>
              </a:r>
              <a:r>
                <a:rPr lang="zh-CN" altLang="en-US" sz="2400" b="1" dirty="0">
                  <a:solidFill>
                    <a:schemeClr val="tx1"/>
                  </a:solidFill>
                  <a:sym typeface="+mn-lt"/>
                </a:rPr>
                <a:t>趋势</a:t>
              </a:r>
              <a:endParaRPr lang="zh-CN" altLang="en-US" sz="2400" b="1" dirty="0">
                <a:solidFill>
                  <a:schemeClr val="tx1"/>
                </a:solidFill>
                <a:sym typeface="+mn-lt"/>
              </a:endParaRPr>
            </a:p>
          </p:txBody>
        </p:sp>
        <p:sp>
          <p:nvSpPr>
            <p:cNvPr id="56" name="矩形 55"/>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6.8</a:t>
              </a:r>
              <a:endParaRPr lang="en-US" altLang="zh-CN" sz="2400" b="1"/>
            </a:p>
          </p:txBody>
        </p:sp>
      </p:grpSp>
      <p:sp>
        <p:nvSpPr>
          <p:cNvPr id="100" name="文本框 99"/>
          <p:cNvSpPr txBox="1"/>
          <p:nvPr/>
        </p:nvSpPr>
        <p:spPr>
          <a:xfrm>
            <a:off x="1184275" y="2576830"/>
            <a:ext cx="6919595" cy="398780"/>
          </a:xfrm>
          <a:prstGeom prst="rect">
            <a:avLst/>
          </a:prstGeom>
          <a:noFill/>
          <a:ln w="9525">
            <a:noFill/>
          </a:ln>
        </p:spPr>
        <p:txBody>
          <a:bodyPr wrap="square">
            <a:spAutoFit/>
          </a:bodyPr>
          <a:lstStyle/>
          <a:p>
            <a:pPr indent="0"/>
            <a:r>
              <a:rPr lang="en-US" altLang="zh-CN" sz="2000" b="1" dirty="0">
                <a:solidFill>
                  <a:srgbClr val="0070C0"/>
                </a:solidFill>
                <a:cs typeface="宋体" panose="02010600030101010101" pitchFamily="2" charset="-122"/>
              </a:rPr>
              <a:t>2.</a:t>
            </a:r>
            <a:r>
              <a:rPr lang="zh-CN" altLang="en-US" sz="2000" b="1" dirty="0">
                <a:solidFill>
                  <a:srgbClr val="0070C0"/>
                </a:solidFill>
                <a:cs typeface="宋体" panose="02010600030101010101" pitchFamily="2" charset="-122"/>
              </a:rPr>
              <a:t>分词工具</a:t>
            </a:r>
            <a:r>
              <a:rPr lang="zh-CN" sz="2000" b="1" dirty="0">
                <a:solidFill>
                  <a:srgbClr val="0070C0"/>
                </a:solidFill>
                <a:cs typeface="宋体" panose="02010600030101010101" pitchFamily="2" charset="-122"/>
              </a:rPr>
              <a:t>集成多个算法，扩展到NLP全业务链，提升云服务</a:t>
            </a:r>
            <a:endParaRPr lang="zh-CN" sz="2000" b="1" dirty="0">
              <a:solidFill>
                <a:srgbClr val="0070C0"/>
              </a:solidFill>
              <a:cs typeface="宋体" panose="02010600030101010101" pitchFamily="2" charset="-122"/>
            </a:endParaRPr>
          </a:p>
        </p:txBody>
      </p:sp>
      <p:sp>
        <p:nvSpPr>
          <p:cNvPr id="23" name="文本框 22"/>
          <p:cNvSpPr txBox="1"/>
          <p:nvPr/>
        </p:nvSpPr>
        <p:spPr>
          <a:xfrm>
            <a:off x="1236979" y="1144204"/>
            <a:ext cx="6867153" cy="398780"/>
          </a:xfrm>
          <a:prstGeom prst="rect">
            <a:avLst/>
          </a:prstGeom>
          <a:noFill/>
          <a:ln w="9525">
            <a:noFill/>
          </a:ln>
        </p:spPr>
        <p:txBody>
          <a:bodyPr wrap="square">
            <a:spAutoFit/>
          </a:bodyPr>
          <a:lstStyle/>
          <a:p>
            <a:pPr indent="0"/>
            <a:r>
              <a:rPr lang="en-US" altLang="zh-CN" sz="2000" b="1" dirty="0">
                <a:solidFill>
                  <a:srgbClr val="0070C0"/>
                </a:solidFill>
                <a:cs typeface="宋体" panose="02010600030101010101" pitchFamily="2" charset="-122"/>
              </a:rPr>
              <a:t>1.</a:t>
            </a:r>
            <a:r>
              <a:rPr lang="zh-CN" altLang="en-US" sz="2000" b="1" dirty="0">
                <a:solidFill>
                  <a:srgbClr val="0070C0"/>
                </a:solidFill>
                <a:cs typeface="宋体" panose="02010600030101010101" pitchFamily="2" charset="-122"/>
              </a:rPr>
              <a:t>汉语</a:t>
            </a:r>
            <a:r>
              <a:rPr lang="zh-CN" sz="2000" b="1" dirty="0">
                <a:solidFill>
                  <a:srgbClr val="0070C0"/>
                </a:solidFill>
                <a:cs typeface="宋体" panose="02010600030101010101" pitchFamily="2" charset="-122"/>
              </a:rPr>
              <a:t>分词工具领域市场</a:t>
            </a:r>
            <a:r>
              <a:rPr lang="zh-CN" altLang="en-US" sz="2000" b="1" dirty="0">
                <a:solidFill>
                  <a:srgbClr val="0070C0"/>
                </a:solidFill>
                <a:cs typeface="宋体" panose="02010600030101010101" pitchFamily="2" charset="-122"/>
              </a:rPr>
              <a:t>需要旺盛，</a:t>
            </a:r>
            <a:r>
              <a:rPr lang="zh-CN" sz="2000" b="1" dirty="0">
                <a:solidFill>
                  <a:srgbClr val="0070C0"/>
                </a:solidFill>
                <a:cs typeface="宋体" panose="02010600030101010101" pitchFamily="2" charset="-122"/>
              </a:rPr>
              <a:t>新工具不断推出</a:t>
            </a:r>
            <a:endParaRPr lang="zh-CN" sz="2000" b="1" dirty="0">
              <a:solidFill>
                <a:srgbClr val="0070C0"/>
              </a:solidFill>
              <a:cs typeface="宋体" panose="02010600030101010101" pitchFamily="2" charset="-122"/>
            </a:endParaRPr>
          </a:p>
        </p:txBody>
      </p:sp>
      <p:sp>
        <p:nvSpPr>
          <p:cNvPr id="24" name="文本框 23"/>
          <p:cNvSpPr txBox="1"/>
          <p:nvPr/>
        </p:nvSpPr>
        <p:spPr>
          <a:xfrm>
            <a:off x="1184275" y="5010150"/>
            <a:ext cx="7037705" cy="398780"/>
          </a:xfrm>
          <a:prstGeom prst="rect">
            <a:avLst/>
          </a:prstGeom>
          <a:noFill/>
          <a:ln w="9525">
            <a:noFill/>
          </a:ln>
        </p:spPr>
        <p:txBody>
          <a:bodyPr wrap="square">
            <a:spAutoFit/>
          </a:bodyPr>
          <a:lstStyle/>
          <a:p>
            <a:pPr indent="0"/>
            <a:r>
              <a:rPr lang="en-US" altLang="zh-CN" sz="2000" b="1" dirty="0">
                <a:solidFill>
                  <a:srgbClr val="0070C0"/>
                </a:solidFill>
                <a:cs typeface="宋体" panose="02010600030101010101" pitchFamily="2" charset="-122"/>
              </a:rPr>
              <a:t>4.</a:t>
            </a:r>
            <a:r>
              <a:rPr lang="zh-CN" altLang="en-US" sz="2000" b="1" dirty="0">
                <a:solidFill>
                  <a:srgbClr val="0070C0"/>
                </a:solidFill>
                <a:cs typeface="宋体" panose="02010600030101010101" pitchFamily="2" charset="-122"/>
              </a:rPr>
              <a:t>分词评估并不严谨，与测试集有关，要重视分词速度指标</a:t>
            </a:r>
            <a:endParaRPr lang="zh-CN" altLang="en-US" sz="2000" b="1" dirty="0">
              <a:solidFill>
                <a:srgbClr val="0070C0"/>
              </a:solidFill>
              <a:cs typeface="宋体" panose="02010600030101010101" pitchFamily="2" charset="-122"/>
            </a:endParaRPr>
          </a:p>
        </p:txBody>
      </p:sp>
      <p:pic>
        <p:nvPicPr>
          <p:cNvPr id="25" name="图片 24"/>
          <p:cNvPicPr>
            <a:picLocks noChangeAspect="1"/>
          </p:cNvPicPr>
          <p:nvPr/>
        </p:nvPicPr>
        <p:blipFill>
          <a:blip r:embed="rId1"/>
          <a:stretch>
            <a:fillRect/>
          </a:stretch>
        </p:blipFill>
        <p:spPr>
          <a:xfrm>
            <a:off x="1801495" y="1661729"/>
            <a:ext cx="734695" cy="732790"/>
          </a:xfrm>
          <a:prstGeom prst="rect">
            <a:avLst/>
          </a:prstGeom>
        </p:spPr>
      </p:pic>
      <p:sp>
        <p:nvSpPr>
          <p:cNvPr id="26" name="文本框 25"/>
          <p:cNvSpPr txBox="1"/>
          <p:nvPr/>
        </p:nvSpPr>
        <p:spPr>
          <a:xfrm>
            <a:off x="2888615" y="1828734"/>
            <a:ext cx="5840095" cy="398780"/>
          </a:xfrm>
          <a:prstGeom prst="rect">
            <a:avLst/>
          </a:prstGeom>
          <a:noFill/>
          <a:ln w="9525">
            <a:noFill/>
          </a:ln>
        </p:spPr>
        <p:txBody>
          <a:bodyPr wrap="square">
            <a:spAutoFit/>
          </a:bodyPr>
          <a:lstStyle/>
          <a:p>
            <a:pPr indent="0"/>
            <a:r>
              <a:rPr lang="zh-CN" altLang="en-US" sz="2000" b="1">
                <a:solidFill>
                  <a:schemeClr val="tx1"/>
                </a:solidFill>
                <a:cs typeface="宋体" panose="02010600030101010101" pitchFamily="2" charset="-122"/>
              </a:rPr>
              <a:t>上周发布</a:t>
            </a:r>
            <a:r>
              <a:rPr lang="en-US" altLang="zh-CN" sz="2000" b="1">
                <a:solidFill>
                  <a:schemeClr val="tx1"/>
                </a:solidFill>
                <a:cs typeface="宋体" panose="02010600030101010101" pitchFamily="2" charset="-122"/>
              </a:rPr>
              <a:t>MiNLP</a:t>
            </a:r>
            <a:r>
              <a:rPr lang="zh-CN" altLang="en-US" sz="2000" b="1">
                <a:solidFill>
                  <a:schemeClr val="tx1"/>
                </a:solidFill>
                <a:cs typeface="宋体" panose="02010600030101010101" pitchFamily="2" charset="-122"/>
              </a:rPr>
              <a:t>     开源分词模块</a:t>
            </a:r>
            <a:endParaRPr lang="zh-CN" altLang="en-US" sz="2000" b="1">
              <a:solidFill>
                <a:schemeClr val="tx1"/>
              </a:solidFill>
              <a:cs typeface="宋体" panose="02010600030101010101" pitchFamily="2" charset="-122"/>
            </a:endParaRPr>
          </a:p>
        </p:txBody>
      </p:sp>
      <p:sp>
        <p:nvSpPr>
          <p:cNvPr id="27" name="文本框 26"/>
          <p:cNvSpPr txBox="1"/>
          <p:nvPr/>
        </p:nvSpPr>
        <p:spPr>
          <a:xfrm>
            <a:off x="1246505" y="3436554"/>
            <a:ext cx="6361430" cy="398780"/>
          </a:xfrm>
          <a:prstGeom prst="rect">
            <a:avLst/>
          </a:prstGeom>
          <a:noFill/>
          <a:ln w="9525">
            <a:noFill/>
          </a:ln>
        </p:spPr>
        <p:txBody>
          <a:bodyPr wrap="square">
            <a:spAutoFit/>
          </a:bodyPr>
          <a:lstStyle/>
          <a:p>
            <a:pPr indent="0"/>
            <a:r>
              <a:rPr lang="en-US" altLang="zh-CN" sz="2000" b="1" dirty="0">
                <a:solidFill>
                  <a:srgbClr val="0070C0"/>
                </a:solidFill>
                <a:cs typeface="宋体" panose="02010600030101010101" pitchFamily="2" charset="-122"/>
              </a:rPr>
              <a:t>3.</a:t>
            </a:r>
            <a:r>
              <a:rPr lang="zh-CN" altLang="en-US" sz="2000" b="1" dirty="0">
                <a:solidFill>
                  <a:srgbClr val="0070C0"/>
                </a:solidFill>
                <a:cs typeface="宋体" panose="02010600030101010101" pitchFamily="2" charset="-122"/>
              </a:rPr>
              <a:t>从应用角度，</a:t>
            </a:r>
            <a:r>
              <a:rPr lang="zh-CN" altLang="en-US" sz="2000" b="1" dirty="0">
                <a:solidFill>
                  <a:srgbClr val="0070C0"/>
                </a:solidFill>
                <a:cs typeface="宋体" panose="02010600030101010101" pitchFamily="2" charset="-122"/>
                <a:sym typeface="+mn-ea"/>
              </a:rPr>
              <a:t>针对业务领域的</a:t>
            </a:r>
            <a:r>
              <a:rPr lang="zh-CN" altLang="en-US" sz="2000" b="1" dirty="0">
                <a:solidFill>
                  <a:srgbClr val="0070C0"/>
                </a:solidFill>
                <a:cs typeface="宋体" panose="02010600030101010101" pitchFamily="2" charset="-122"/>
              </a:rPr>
              <a:t>汉语分词研究有意义</a:t>
            </a:r>
            <a:endParaRPr lang="zh-CN" altLang="en-US" sz="2000" b="1" dirty="0">
              <a:solidFill>
                <a:srgbClr val="0070C0"/>
              </a:solidFill>
              <a:cs typeface="宋体" panose="02010600030101010101" pitchFamily="2" charset="-122"/>
            </a:endParaRPr>
          </a:p>
        </p:txBody>
      </p:sp>
      <p:sp>
        <p:nvSpPr>
          <p:cNvPr id="11" name="Rectangle 7"/>
          <p:cNvSpPr/>
          <p:nvPr/>
        </p:nvSpPr>
        <p:spPr>
          <a:xfrm>
            <a:off x="4770755" y="4094480"/>
            <a:ext cx="1569085" cy="700405"/>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zh-CN" b="1">
                <a:cs typeface="宋体" panose="02010600030101010101" pitchFamily="2" charset="-122"/>
                <a:sym typeface="+mn-ea"/>
              </a:rPr>
              <a:t>地址分词</a:t>
            </a:r>
            <a:endParaRPr lang="zh-CN" b="1">
              <a:cs typeface="宋体" panose="02010600030101010101" pitchFamily="2" charset="-122"/>
              <a:sym typeface="+mn-ea"/>
            </a:endParaRPr>
          </a:p>
        </p:txBody>
      </p:sp>
      <p:sp>
        <p:nvSpPr>
          <p:cNvPr id="2" name="Rectangle 7"/>
          <p:cNvSpPr/>
          <p:nvPr/>
        </p:nvSpPr>
        <p:spPr>
          <a:xfrm>
            <a:off x="2078990" y="4094480"/>
            <a:ext cx="2492375" cy="700405"/>
          </a:xfrm>
          <a:prstGeom prst="rect">
            <a:avLst/>
          </a:prstGeom>
          <a:solidFill>
            <a:srgbClr val="0070C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zh-CN" b="1">
                <a:cs typeface="宋体" panose="02010600030101010101" pitchFamily="2" charset="-122"/>
                <a:sym typeface="+mn-ea"/>
              </a:rPr>
              <a:t>特定领域文本分词</a:t>
            </a:r>
            <a:endParaRPr lang="zh-CN" b="1">
              <a:cs typeface="宋体" panose="02010600030101010101" pitchFamily="2" charset="-122"/>
              <a:sym typeface="+mn-e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06140" y="2559050"/>
            <a:ext cx="4112895" cy="1014730"/>
          </a:xfrm>
          <a:prstGeom prst="rect">
            <a:avLst/>
          </a:prstGeom>
          <a:noFill/>
          <a:ln w="9525">
            <a:noFill/>
          </a:ln>
        </p:spPr>
        <p:txBody>
          <a:bodyPr wrap="square">
            <a:spAutoFit/>
          </a:bodyPr>
          <a:lstStyle/>
          <a:p>
            <a:pPr indent="0"/>
            <a:r>
              <a:rPr lang="zh-CN" altLang="en-US" sz="6000" b="1">
                <a:solidFill>
                  <a:srgbClr val="0070C0"/>
                </a:solidFill>
                <a:cs typeface="宋体" panose="02010600030101010101" pitchFamily="2" charset="-122"/>
              </a:rPr>
              <a:t>谢  谢</a:t>
            </a:r>
            <a:endParaRPr lang="zh-CN" altLang="en-US" sz="6000" b="1">
              <a:solidFill>
                <a:srgbClr val="0070C0"/>
              </a:solidFill>
              <a:cs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分词发展和未来方向</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1.4</a:t>
              </a:r>
              <a:endParaRPr lang="en-US" altLang="zh-CN" sz="2400" b="1" dirty="0"/>
            </a:p>
          </p:txBody>
        </p:sp>
      </p:gr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131105"/>
            <a:ext cx="9214853" cy="39207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80578" y="177165"/>
            <a:ext cx="8365196" cy="517247"/>
            <a:chOff x="636" y="236"/>
            <a:chExt cx="16159" cy="976"/>
          </a:xfrm>
        </p:grpSpPr>
        <p:sp>
          <p:nvSpPr>
            <p:cNvPr id="13" name="TextBox 2"/>
            <p:cNvSpPr txBox="1"/>
            <p:nvPr/>
          </p:nvSpPr>
          <p:spPr>
            <a:xfrm>
              <a:off x="2183" y="298"/>
              <a:ext cx="14612" cy="869"/>
            </a:xfrm>
            <a:prstGeom prst="rect">
              <a:avLst/>
            </a:prstGeom>
            <a:noFill/>
          </p:spPr>
          <p:txBody>
            <a:bodyPr wrap="square" rtlCol="0">
              <a:spAutoFit/>
            </a:bodyPr>
            <a:lstStyle/>
            <a:p>
              <a:r>
                <a:rPr lang="zh-CN" altLang="en-US" sz="2400" b="1" dirty="0">
                  <a:solidFill>
                    <a:srgbClr val="0070C0"/>
                  </a:solidFill>
                  <a:sym typeface="+mn-lt"/>
                </a:rPr>
                <a:t>分词发展和未来方向</a:t>
              </a:r>
              <a:endParaRPr lang="zh-CN" altLang="en-US" sz="2400" b="1" dirty="0">
                <a:solidFill>
                  <a:srgbClr val="0070C0"/>
                </a:solidFill>
                <a:sym typeface="+mn-lt"/>
              </a:endParaRPr>
            </a:p>
          </p:txBody>
        </p:sp>
        <p:sp>
          <p:nvSpPr>
            <p:cNvPr id="14" name="矩形 13"/>
            <p:cNvSpPr/>
            <p:nvPr/>
          </p:nvSpPr>
          <p:spPr>
            <a:xfrm>
              <a:off x="636" y="236"/>
              <a:ext cx="1148" cy="976"/>
            </a:xfrm>
            <a:prstGeom prst="rect">
              <a:avLst/>
            </a:prstGeom>
            <a:solidFill>
              <a:srgbClr val="158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1.4</a:t>
              </a:r>
              <a:endParaRPr lang="en-US" altLang="zh-CN" sz="2400" b="1" dirty="0"/>
            </a:p>
          </p:txBody>
        </p:sp>
      </p:gr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163963"/>
            <a:ext cx="9144000" cy="3306980"/>
          </a:xfrm>
          <a:prstGeom prst="rect">
            <a:avLst/>
          </a:prstGeom>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ws</Template>
  <TotalTime>0</TotalTime>
  <Words>7161</Words>
  <Application>WPS 演示</Application>
  <PresentationFormat>全屏显示(4:3)</PresentationFormat>
  <Paragraphs>1201</Paragraphs>
  <Slides>77</Slides>
  <Notes>37</Notes>
  <HiddenSlides>0</HiddenSlides>
  <MMClips>2</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3</vt:i4>
      </vt:variant>
      <vt:variant>
        <vt:lpstr>幻灯片标题</vt:lpstr>
      </vt:variant>
      <vt:variant>
        <vt:i4>77</vt:i4>
      </vt:variant>
    </vt:vector>
  </HeadingPairs>
  <TitlesOfParts>
    <vt:vector size="95" baseType="lpstr">
      <vt:lpstr>Arial</vt:lpstr>
      <vt:lpstr>宋体</vt:lpstr>
      <vt:lpstr>Wingdings</vt:lpstr>
      <vt:lpstr>Century Gothic</vt:lpstr>
      <vt:lpstr>微软雅黑</vt:lpstr>
      <vt:lpstr>Helvetica</vt:lpstr>
      <vt:lpstr>等线</vt:lpstr>
      <vt:lpstr>Times New Roman</vt:lpstr>
      <vt:lpstr>Calibri</vt:lpstr>
      <vt:lpstr>Arial Unicode MS</vt:lpstr>
      <vt:lpstr>Calibri</vt:lpstr>
      <vt:lpstr>Cambria Math</vt:lpstr>
      <vt:lpstr>-apple-system</vt:lpstr>
      <vt:lpstr>Segoe Print</vt:lpstr>
      <vt:lpstr>Office 主题</vt:lpstr>
      <vt:lpstr>Equation.3</vt:lpstr>
      <vt:lpstr>Equation.3</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panghy</dc:creator>
  <cp:lastModifiedBy>dyxco</cp:lastModifiedBy>
  <cp:revision>208</cp:revision>
  <dcterms:created xsi:type="dcterms:W3CDTF">2020-11-22T05:11:00Z</dcterms:created>
  <dcterms:modified xsi:type="dcterms:W3CDTF">2020-12-03T03:49:17Z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2052-11.1.0.10024</vt:lpwstr>
  </property>
  <property fmtid="{D5CDD505-2E9C-101B-9397-08002B2CF9AE}" pid="3" name="ContentTypeId">
    <vt:lpwstr>0x010100732F23ECE576F44C9E8DE7F1AF0C31C4</vt:lpwstr>
  </property>
</Properties>
</file>