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67"/>
  </p:notesMasterIdLst>
  <p:sldIdLst>
    <p:sldId id="2054" r:id="rId2"/>
    <p:sldId id="1964" r:id="rId3"/>
    <p:sldId id="2141" r:id="rId4"/>
    <p:sldId id="2142" r:id="rId5"/>
    <p:sldId id="2125" r:id="rId6"/>
    <p:sldId id="2148" r:id="rId7"/>
    <p:sldId id="2126" r:id="rId8"/>
    <p:sldId id="2149" r:id="rId9"/>
    <p:sldId id="2150" r:id="rId10"/>
    <p:sldId id="2151" r:id="rId11"/>
    <p:sldId id="2144" r:id="rId12"/>
    <p:sldId id="2152" r:id="rId13"/>
    <p:sldId id="2176" r:id="rId14"/>
    <p:sldId id="2179" r:id="rId15"/>
    <p:sldId id="2153" r:id="rId16"/>
    <p:sldId id="2154" r:id="rId17"/>
    <p:sldId id="2178" r:id="rId18"/>
    <p:sldId id="2181" r:id="rId19"/>
    <p:sldId id="2204" r:id="rId20"/>
    <p:sldId id="2205" r:id="rId21"/>
    <p:sldId id="2206" r:id="rId22"/>
    <p:sldId id="2208" r:id="rId23"/>
    <p:sldId id="2203" r:id="rId24"/>
    <p:sldId id="2207" r:id="rId25"/>
    <p:sldId id="1795" r:id="rId26"/>
    <p:sldId id="2110" r:id="rId27"/>
    <p:sldId id="2139" r:id="rId28"/>
    <p:sldId id="2140" r:id="rId29"/>
    <p:sldId id="2135" r:id="rId30"/>
    <p:sldId id="2136" r:id="rId31"/>
    <p:sldId id="2137" r:id="rId32"/>
    <p:sldId id="2138" r:id="rId33"/>
    <p:sldId id="2182" r:id="rId34"/>
    <p:sldId id="2127" r:id="rId35"/>
    <p:sldId id="2128" r:id="rId36"/>
    <p:sldId id="2129" r:id="rId37"/>
    <p:sldId id="2183" r:id="rId38"/>
    <p:sldId id="2184" r:id="rId39"/>
    <p:sldId id="2185" r:id="rId40"/>
    <p:sldId id="2186" r:id="rId41"/>
    <p:sldId id="2187" r:id="rId42"/>
    <p:sldId id="2188" r:id="rId43"/>
    <p:sldId id="2145" r:id="rId44"/>
    <p:sldId id="2147" r:id="rId45"/>
    <p:sldId id="2180" r:id="rId46"/>
    <p:sldId id="2189" r:id="rId47"/>
    <p:sldId id="2130" r:id="rId48"/>
    <p:sldId id="2131" r:id="rId49"/>
    <p:sldId id="2191" r:id="rId50"/>
    <p:sldId id="2192" r:id="rId51"/>
    <p:sldId id="2190" r:id="rId52"/>
    <p:sldId id="2132" r:id="rId53"/>
    <p:sldId id="2133" r:id="rId54"/>
    <p:sldId id="2134" r:id="rId55"/>
    <p:sldId id="2193" r:id="rId56"/>
    <p:sldId id="2194" r:id="rId57"/>
    <p:sldId id="2195" r:id="rId58"/>
    <p:sldId id="2196" r:id="rId59"/>
    <p:sldId id="2197" r:id="rId60"/>
    <p:sldId id="2198" r:id="rId61"/>
    <p:sldId id="2199" r:id="rId62"/>
    <p:sldId id="2200" r:id="rId63"/>
    <p:sldId id="2201" r:id="rId64"/>
    <p:sldId id="2202" r:id="rId65"/>
    <p:sldId id="2055" r:id="rId6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969" autoAdjust="0"/>
  </p:normalViewPr>
  <p:slideViewPr>
    <p:cSldViewPr snapToGrid="0">
      <p:cViewPr varScale="1">
        <p:scale>
          <a:sx n="64" d="100"/>
          <a:sy n="64" d="100"/>
        </p:scale>
        <p:origin x="1397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6542A-7C8D-4250-AED4-E688E6B9A979}" type="datetimeFigureOut">
              <a:rPr lang="zh-CN" altLang="en-US" smtClean="0"/>
              <a:t>2020/11/18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6AABF-D2D3-4C21-B6A1-26D7E2DA4A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2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模型参数的数量增长迅速，而为了训练这些参数，就需要更大的数据集来避免过拟合，而大规模的标注数据集成本又非常高。而相比之下，大规模未标注的语料却很容易构建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552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83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194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66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每一层的</a:t>
            </a:r>
            <a:r>
              <a:rPr lang="en-US" altLang="zh-CN" dirty="0"/>
              <a:t>RNN</a:t>
            </a:r>
            <a:r>
              <a:rPr lang="zh-CN" altLang="en-US" dirty="0"/>
              <a:t>的输入是由输入</a:t>
            </a:r>
            <a:r>
              <a:rPr lang="en-US" altLang="zh-CN" dirty="0"/>
              <a:t>x</a:t>
            </a:r>
            <a:r>
              <a:rPr lang="zh-CN" altLang="en-US" dirty="0"/>
              <a:t>和上一层隐含层的输出</a:t>
            </a:r>
            <a:r>
              <a:rPr lang="en-US" altLang="zh-CN" dirty="0"/>
              <a:t>h</a:t>
            </a:r>
            <a:r>
              <a:rPr lang="zh-CN" altLang="en-US" dirty="0"/>
              <a:t>决定的</a:t>
            </a:r>
            <a:endParaRPr lang="en-US" altLang="zh-CN" dirty="0"/>
          </a:p>
          <a:p>
            <a:r>
              <a:rPr lang="zh-CN" altLang="en-US" dirty="0"/>
              <a:t>优势在于模拟人的阅读顺序去读取文本</a:t>
            </a:r>
            <a:r>
              <a:rPr lang="en-US" altLang="zh-CN" dirty="0"/>
              <a:t>/</a:t>
            </a:r>
            <a:r>
              <a:rPr lang="zh-CN" altLang="en-US" dirty="0"/>
              <a:t>序列化的数据，通过隐含层编码，上一层的神经元信息可以传到下一层，形成一系列的记忆能力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6AABF-D2D3-4C21-B6A1-26D7E2DA4A2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488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RNN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的缺陷</a:t>
            </a:r>
          </a:p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共享一组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UWB 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，不管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RNN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多大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UWB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只有一组，因为再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Uwb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不变的情况下，梯度再反向传播过程是一个连乘的过程，不是越来越大 就是越来越小，它会造成梯度爆炸和梯度消失</a:t>
            </a:r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LSTM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基于缺点提出了新的结构</a:t>
            </a:r>
          </a:p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多了一个控制全局记忆的东西</a:t>
            </a:r>
          </a:p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与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RNN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相比 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LSTM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还是基于输入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和上一级的隐含层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来计算，外部的结构没有变，知识内部的运算结构变化了。故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RNN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的各种结构都可以用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LSTM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来替换</a:t>
            </a:r>
          </a:p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遗忘门 输出们 输入们都有各自的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UWB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再输入序列不包含有用信息时，遗忘门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接近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0 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输出们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接近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LSTM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模型遗忘过去的记忆 记录重要的记忆 </a:t>
            </a:r>
          </a:p>
          <a:p>
            <a:pPr algn="just"/>
            <a:r>
              <a:rPr lang="zh-CN" altLang="en-US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遗忘门：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Helvetica Neue"/>
              </a:rPr>
              <a:t>该门会读取</a:t>
            </a:r>
            <a:r>
              <a:rPr lang="en-US" altLang="zh-CN" sz="2800" dirty="0"/>
              <a:t>h_{t-1}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Helvetica Neue"/>
              </a:rPr>
              <a:t>和</a:t>
            </a:r>
            <a:r>
              <a:rPr lang="en-US" altLang="zh-CN" sz="2800" dirty="0" err="1"/>
              <a:t>x_t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Helvetica Neue"/>
              </a:rPr>
              <a:t>，输出一个在 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Helvetica Neue"/>
              </a:rPr>
              <a:t>0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Helvetica Neue"/>
              </a:rPr>
              <a:t>到 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Helvetica Neue"/>
              </a:rPr>
              <a:t>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Helvetica Neue"/>
              </a:rPr>
              <a:t>之间的数值给每个在细胞状态</a:t>
            </a:r>
            <a:r>
              <a:rPr lang="en-US" altLang="zh-CN" sz="2800" dirty="0"/>
              <a:t>C_{t-1}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Helvetica Neue"/>
              </a:rPr>
              <a:t>中的数字。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Helvetica Neue"/>
              </a:rPr>
              <a:t>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Helvetica Neue"/>
              </a:rPr>
              <a:t>表示“完全保留”，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Helvetica Neue"/>
              </a:rPr>
              <a:t>0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Helvetica Neue"/>
              </a:rPr>
              <a:t>表示“完全舍弃”。</a:t>
            </a:r>
            <a:br>
              <a:rPr lang="zh-CN" altLang="en-US" sz="2800" dirty="0"/>
            </a:br>
            <a:r>
              <a:rPr lang="zh-CN" altLang="en-US" sz="2800" b="0" i="0" dirty="0">
                <a:solidFill>
                  <a:srgbClr val="000000"/>
                </a:solidFill>
                <a:effectLst/>
                <a:latin typeface="Helvetica Neue"/>
              </a:rPr>
              <a:t>让我们回到语言模型的例子中来基于已经看到的预测下一个词</a:t>
            </a:r>
            <a:endParaRPr lang="en-US" altLang="zh-CN" sz="2800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输入们：更新输入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和当前计算状态更新到记忆单元程度的大小，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Helvetica Neue"/>
              </a:rPr>
              <a:t>确定什么样的新信息被存放在细胞状态中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6AABF-D2D3-4C21-B6A1-26D7E2DA4A2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970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1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使用</a:t>
            </a:r>
            <a:r>
              <a:rPr lang="en-US" altLang="zh-CN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LSTM</a:t>
            </a: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提取特征，而</a:t>
            </a:r>
            <a:r>
              <a:rPr lang="en-US" altLang="zh-CN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LSTM</a:t>
            </a: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提取特征的能力弱于</a:t>
            </a:r>
            <a:r>
              <a:rPr lang="en-US" altLang="zh-CN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Transformer</a:t>
            </a:r>
          </a:p>
          <a:p>
            <a:pPr algn="l" latinLnBrk="1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使用向量拼接方式融合上下文特征，这种方式获取的上下文信息效果不如想象中好</a:t>
            </a:r>
          </a:p>
          <a:p>
            <a:endParaRPr lang="en-US" altLang="zh-CN" dirty="0"/>
          </a:p>
          <a:p>
            <a:pPr algn="l">
              <a:buFont typeface="+mj-lt"/>
              <a:buAutoNum type="arabicPeriod"/>
            </a:pPr>
            <a:r>
              <a:rPr lang="en-US" altLang="zh-CN" b="0" i="0" dirty="0">
                <a:effectLst/>
                <a:latin typeface="-apple-system"/>
              </a:rPr>
              <a:t>one-hot</a:t>
            </a:r>
            <a:r>
              <a:rPr lang="zh-CN" altLang="en-US" b="0" i="0" dirty="0">
                <a:effectLst/>
                <a:latin typeface="-apple-system"/>
              </a:rPr>
              <a:t>编码：稀疏，向量之间均是正交关系，不能表示语义。</a:t>
            </a:r>
          </a:p>
          <a:p>
            <a:pPr algn="l">
              <a:buFont typeface="+mj-lt"/>
              <a:buAutoNum type="arabicPeriod"/>
            </a:pPr>
            <a:r>
              <a:rPr lang="en-US" altLang="zh-CN" b="0" i="0" dirty="0">
                <a:effectLst/>
                <a:latin typeface="-apple-system"/>
              </a:rPr>
              <a:t>word class</a:t>
            </a:r>
            <a:r>
              <a:rPr lang="zh-CN" altLang="en-US" b="0" i="0" dirty="0">
                <a:effectLst/>
                <a:latin typeface="-apple-system"/>
              </a:rPr>
              <a:t>：将相同属性的词归为一类，但分类标准过意单一、片面。如</a:t>
            </a:r>
            <a:r>
              <a:rPr lang="en-US" altLang="zh-CN" b="0" i="0" dirty="0">
                <a:effectLst/>
                <a:latin typeface="-apple-system"/>
              </a:rPr>
              <a:t>cat</a:t>
            </a:r>
            <a:r>
              <a:rPr lang="zh-CN" altLang="en-US" b="0" i="0" dirty="0">
                <a:effectLst/>
                <a:latin typeface="-apple-system"/>
              </a:rPr>
              <a:t>、</a:t>
            </a:r>
            <a:r>
              <a:rPr lang="en-US" altLang="zh-CN" b="0" i="0" dirty="0" err="1">
                <a:effectLst/>
                <a:latin typeface="-apple-system"/>
              </a:rPr>
              <a:t>dag</a:t>
            </a:r>
            <a:r>
              <a:rPr lang="zh-CN" altLang="en-US" b="0" i="0" dirty="0">
                <a:effectLst/>
                <a:latin typeface="-apple-system"/>
              </a:rPr>
              <a:t>、</a:t>
            </a:r>
            <a:r>
              <a:rPr lang="en-US" altLang="zh-CN" b="0" i="0" dirty="0">
                <a:effectLst/>
                <a:latin typeface="-apple-system"/>
              </a:rPr>
              <a:t>bird</a:t>
            </a:r>
            <a:r>
              <a:rPr lang="zh-CN" altLang="en-US" b="0" i="0" dirty="0">
                <a:effectLst/>
                <a:latin typeface="-apple-system"/>
              </a:rPr>
              <a:t>都属于动物，但是</a:t>
            </a:r>
            <a:r>
              <a:rPr lang="en-US" altLang="zh-CN" b="0" i="0" dirty="0">
                <a:effectLst/>
                <a:latin typeface="-apple-system"/>
              </a:rPr>
              <a:t>dog</a:t>
            </a:r>
            <a:r>
              <a:rPr lang="zh-CN" altLang="en-US" b="0" i="0" dirty="0">
                <a:effectLst/>
                <a:latin typeface="-apple-system"/>
              </a:rPr>
              <a:t>、</a:t>
            </a:r>
            <a:r>
              <a:rPr lang="en-US" altLang="zh-CN" b="0" i="0" dirty="0">
                <a:effectLst/>
                <a:latin typeface="-apple-system"/>
              </a:rPr>
              <a:t>cat</a:t>
            </a:r>
            <a:r>
              <a:rPr lang="zh-CN" altLang="en-US" b="0" i="0" dirty="0">
                <a:effectLst/>
                <a:latin typeface="-apple-system"/>
              </a:rPr>
              <a:t>属于爬行动物，而</a:t>
            </a:r>
            <a:r>
              <a:rPr lang="en-US" altLang="zh-CN" b="0" i="0" dirty="0">
                <a:effectLst/>
                <a:latin typeface="-apple-system"/>
              </a:rPr>
              <a:t>bird</a:t>
            </a:r>
            <a:r>
              <a:rPr lang="zh-CN" altLang="en-US" b="0" i="0" dirty="0">
                <a:effectLst/>
                <a:latin typeface="-apple-system"/>
              </a:rPr>
              <a:t>属于飞行动物，难以区分。</a:t>
            </a:r>
          </a:p>
          <a:p>
            <a:pPr algn="l">
              <a:buFont typeface="+mj-lt"/>
              <a:buAutoNum type="arabicPeriod"/>
            </a:pPr>
            <a:r>
              <a:rPr lang="en-US" altLang="zh-CN" b="0" i="0" dirty="0">
                <a:effectLst/>
                <a:latin typeface="-apple-system"/>
              </a:rPr>
              <a:t>word embedding</a:t>
            </a:r>
            <a:r>
              <a:rPr lang="zh-CN" altLang="en-US" b="0" i="0" dirty="0">
                <a:effectLst/>
                <a:latin typeface="-apple-system"/>
              </a:rPr>
              <a:t>：使用词向量表示词特征，相似的词、向量接近，在空间较近。但无法解决一词多义问题，即每个</a:t>
            </a:r>
            <a:r>
              <a:rPr lang="en-US" altLang="zh-CN" b="0" i="0" dirty="0">
                <a:effectLst/>
                <a:latin typeface="-apple-system"/>
              </a:rPr>
              <a:t>word</a:t>
            </a:r>
            <a:r>
              <a:rPr lang="zh-CN" altLang="en-US" b="0" i="0" dirty="0">
                <a:effectLst/>
                <a:latin typeface="-apple-system"/>
              </a:rPr>
              <a:t>只有一个词向量。</a:t>
            </a:r>
          </a:p>
          <a:p>
            <a:pPr algn="l">
              <a:buFont typeface="+mj-lt"/>
              <a:buAutoNum type="arabicPeriod"/>
            </a:pPr>
            <a:r>
              <a:rPr lang="en-US" altLang="zh-CN" b="0" i="0" dirty="0">
                <a:effectLst/>
                <a:latin typeface="-apple-system"/>
              </a:rPr>
              <a:t>contextualized word embedding</a:t>
            </a:r>
            <a:r>
              <a:rPr lang="zh-CN" altLang="en-US" b="0" i="0" dirty="0">
                <a:effectLst/>
                <a:latin typeface="-apple-system"/>
              </a:rPr>
              <a:t>：同一个词在不同的上下文中有不同的表示。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6AABF-D2D3-4C21-B6A1-26D7E2DA4A2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502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ELMO</a:t>
            </a:r>
            <a:r>
              <a:rPr lang="zh-CN" altLang="en-US" dirty="0"/>
              <a:t>是</a:t>
            </a:r>
            <a:r>
              <a:rPr lang="en-US" altLang="zh-CN" dirty="0" err="1"/>
              <a:t>RNNbased</a:t>
            </a:r>
            <a:r>
              <a:rPr lang="zh-CN" altLang="en-US" dirty="0"/>
              <a:t>的语言模型</a:t>
            </a:r>
            <a:endParaRPr lang="en-US" altLang="zh-CN" dirty="0"/>
          </a:p>
          <a:p>
            <a:r>
              <a:rPr lang="zh-CN" altLang="en-US" dirty="0"/>
              <a:t>采用的是基于上下文的</a:t>
            </a:r>
            <a:r>
              <a:rPr lang="en-US" altLang="zh-CN" dirty="0"/>
              <a:t>word embedding</a:t>
            </a:r>
          </a:p>
          <a:p>
            <a:r>
              <a:rPr lang="zh-CN" altLang="en-US" dirty="0"/>
              <a:t>训练只需要大量的句子，不需要进行标注</a:t>
            </a:r>
            <a:endParaRPr lang="en-US" altLang="zh-CN" dirty="0"/>
          </a:p>
          <a:p>
            <a:endParaRPr lang="en-US" altLang="zh-CN" dirty="0"/>
          </a:p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就像我们做阅读理解一样，我们要根据上下文的不同来推测词义</a:t>
            </a:r>
          </a:p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有人可能会说 这样只包含了前文的上下文</a:t>
            </a:r>
          </a:p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并没有关注后文的上下文 所以再训练一个反向的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rnn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，从句子尾巴再来一遍，达到考虑后文的目的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6AABF-D2D3-4C21-B6A1-26D7E2DA4A2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8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需要注意的是，第一个单词和最后一个单词也是有上下文的，譬如说第一个单词的上文是一个特殊的</a:t>
            </a:r>
            <a:r>
              <a:rPr lang="en-US" altLang="zh-CN" dirty="0"/>
              <a:t>token &lt;BOS&gt;</a:t>
            </a:r>
            <a:r>
              <a:rPr lang="zh-CN" altLang="en-US" dirty="0"/>
              <a:t>，下文是除第一个单词外的所有单词，最后一个单词的下文是一个特殊的</a:t>
            </a:r>
            <a:r>
              <a:rPr lang="en-US" altLang="zh-CN" dirty="0"/>
              <a:t>token &lt;EOS&gt;</a:t>
            </a:r>
            <a:r>
              <a:rPr lang="zh-CN" altLang="en-US" dirty="0"/>
              <a:t>，上文是除最后一个单词外的所有单词。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6AABF-D2D3-4C21-B6A1-26D7E2DA4A2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719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ELMO</a:t>
            </a: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虽然能够看到上下文信息，但是它只能看到单向的上下文信息，这样说是因为</a:t>
            </a:r>
            <a:r>
              <a:rPr lang="en-US" altLang="zh-CN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ELMO</a:t>
            </a: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中前向</a:t>
            </a:r>
            <a:r>
              <a:rPr lang="en-US" altLang="zh-CN" b="0" i="0" dirty="0" err="1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lstm</a:t>
            </a: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和后向</a:t>
            </a:r>
            <a:r>
              <a:rPr lang="en-US" altLang="zh-CN" b="0" i="0" dirty="0" err="1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lstm</a:t>
            </a: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的网络是完全独立的，也就是说当使用前向</a:t>
            </a:r>
            <a:r>
              <a:rPr lang="en-US" altLang="zh-CN" b="0" i="0" dirty="0" err="1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lstm</a:t>
            </a: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训练时，词 </a:t>
            </a:r>
            <a:r>
              <a:rPr lang="en-US" altLang="zh-CN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t </a:t>
            </a: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看不到 </a:t>
            </a:r>
            <a:r>
              <a:rPr lang="en-US" altLang="zh-CN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t+1</a:t>
            </a: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及之后的所有词，同理使用后向</a:t>
            </a:r>
            <a:r>
              <a:rPr lang="en-US" altLang="zh-CN" b="0" i="0" dirty="0" err="1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lstm</a:t>
            </a: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训练时，词 </a:t>
            </a:r>
            <a:r>
              <a:rPr lang="en-US" altLang="zh-CN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t </a:t>
            </a: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看不到 </a:t>
            </a:r>
            <a:r>
              <a:rPr lang="en-US" altLang="zh-CN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t - 1</a:t>
            </a:r>
            <a:r>
              <a:rPr lang="zh-CN" alt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及之前的所有词，因此本质上来说它依然只能看到单向信息，所谓的“双向”只是将两个方向的信息进行拼接而已。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6AABF-D2D3-4C21-B6A1-26D7E2DA4A2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129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989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183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378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764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000" dirty="0"/>
              <a:t>对于预训练语言模型来说，这两种应用模式都是可行的，且各有优劣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6AABF-D2D3-4C21-B6A1-26D7E2DA4A2F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311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条件一是比较严格的情况，也就是说这种类型的任务想要使用</a:t>
            </a:r>
            <a:r>
              <a:rPr lang="en-US" altLang="zh-CN" dirty="0"/>
              <a:t>BERT</a:t>
            </a:r>
            <a:r>
              <a:rPr lang="zh-CN" altLang="en-US" dirty="0"/>
              <a:t>就只能使用特征抽取的方式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6AABF-D2D3-4C21-B6A1-26D7E2DA4A2F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773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6AABF-D2D3-4C21-B6A1-26D7E2DA4A2F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49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655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175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318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882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4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6AABF-D2D3-4C21-B6A1-26D7E2DA4A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61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样式1-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375" y="133072"/>
            <a:ext cx="6791691" cy="653579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02F5BB1-3479-4B75-8121-C76027E92312}"/>
              </a:ext>
            </a:extLst>
          </p:cNvPr>
          <p:cNvSpPr/>
          <p:nvPr userDrawn="1"/>
        </p:nvSpPr>
        <p:spPr>
          <a:xfrm>
            <a:off x="0" y="1484313"/>
            <a:ext cx="2930035" cy="4364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8ABF151-FDDE-4498-994E-B5F9476EF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9208" y="3871615"/>
            <a:ext cx="7287114" cy="781876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8CC37306-857E-4BB2-87D4-C5C227822D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9208" y="5438453"/>
            <a:ext cx="7287114" cy="41033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5" name="文本占位符 12">
            <a:extLst>
              <a:ext uri="{FF2B5EF4-FFF2-40B4-BE49-F238E27FC236}">
                <a16:creationId xmlns:a16="http://schemas.microsoft.com/office/drawing/2014/main" id="{F63B7C85-1073-4365-852C-DE0C04E61B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49208" y="4908366"/>
            <a:ext cx="7287114" cy="41033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2FF2961-8E0B-4CFB-9897-39262A918722}"/>
              </a:ext>
            </a:extLst>
          </p:cNvPr>
          <p:cNvSpPr/>
          <p:nvPr userDrawn="1"/>
        </p:nvSpPr>
        <p:spPr>
          <a:xfrm>
            <a:off x="11525250" y="1484311"/>
            <a:ext cx="666749" cy="4364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562B6659-3604-4A5D-84A6-6A47FE169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9208" y="1484311"/>
            <a:ext cx="7287114" cy="238680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6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</a:t>
            </a:r>
            <a:endParaRPr lang="en-US" altLang="zh-CN" dirty="0"/>
          </a:p>
          <a:p>
            <a:pPr lvl="0"/>
            <a:r>
              <a:rPr lang="zh-CN" altLang="en-US" dirty="0"/>
              <a:t>输入大标题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02F5BB1-3479-4B75-8121-C76027E92312}"/>
              </a:ext>
            </a:extLst>
          </p:cNvPr>
          <p:cNvSpPr/>
          <p:nvPr userDrawn="1"/>
        </p:nvSpPr>
        <p:spPr>
          <a:xfrm>
            <a:off x="2927998" y="1484310"/>
            <a:ext cx="377842" cy="4364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02F5BB1-3479-4B75-8121-C76027E92312}"/>
              </a:ext>
            </a:extLst>
          </p:cNvPr>
          <p:cNvSpPr/>
          <p:nvPr userDrawn="1"/>
        </p:nvSpPr>
        <p:spPr>
          <a:xfrm>
            <a:off x="11121340" y="1484310"/>
            <a:ext cx="403257" cy="4364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F269877-3713-4708-B674-1A813AB36FFC}"/>
              </a:ext>
            </a:extLst>
          </p:cNvPr>
          <p:cNvSpPr txBox="1"/>
          <p:nvPr userDrawn="1"/>
        </p:nvSpPr>
        <p:spPr>
          <a:xfrm rot="16200000">
            <a:off x="10462781" y="3524086"/>
            <a:ext cx="3170099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1100" b="1">
                <a:solidFill>
                  <a:schemeClr val="bg1">
                    <a:alpha val="2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chemeClr val="bg1">
                    <a:alpha val="5000"/>
                  </a:schemeClr>
                </a:solidFill>
              </a:rPr>
              <a:t>BEIJING INSTITUTE OF TECHNOLOGY</a:t>
            </a: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611819" y="2031917"/>
            <a:ext cx="1732861" cy="3286784"/>
            <a:chOff x="9778366" y="1977238"/>
            <a:chExt cx="1732861" cy="3286784"/>
          </a:xfrm>
          <a:solidFill>
            <a:schemeClr val="bg1">
              <a:alpha val="5000"/>
            </a:schemeClr>
          </a:solidFill>
        </p:grpSpPr>
        <p:grpSp>
          <p:nvGrpSpPr>
            <p:cNvPr id="17" name="组合 16"/>
            <p:cNvGrpSpPr/>
            <p:nvPr/>
          </p:nvGrpSpPr>
          <p:grpSpPr>
            <a:xfrm>
              <a:off x="9778366" y="2020414"/>
              <a:ext cx="567014" cy="3193100"/>
              <a:chOff x="11305242" y="2003776"/>
              <a:chExt cx="354194" cy="1994619"/>
            </a:xfrm>
            <a:grpFill/>
          </p:grpSpPr>
          <p:sp>
            <p:nvSpPr>
              <p:cNvPr id="32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07751" y="3052538"/>
                <a:ext cx="345981" cy="390126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82341" y="3698614"/>
                <a:ext cx="199170" cy="299781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1305242" y="2003776"/>
                <a:ext cx="354194" cy="439406"/>
                <a:chOff x="5548313" y="2084388"/>
                <a:chExt cx="547688" cy="679451"/>
              </a:xfrm>
              <a:grpFill/>
            </p:grpSpPr>
            <p:sp>
              <p:nvSpPr>
                <p:cNvPr id="39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380187" y="2628491"/>
                <a:ext cx="208353" cy="241263"/>
                <a:chOff x="3792874" y="3138488"/>
                <a:chExt cx="322175" cy="373063"/>
              </a:xfrm>
              <a:grpFill/>
            </p:grpSpPr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8" name="组合 17"/>
            <p:cNvGrpSpPr/>
            <p:nvPr/>
          </p:nvGrpSpPr>
          <p:grpSpPr>
            <a:xfrm>
              <a:off x="10861863" y="1977238"/>
              <a:ext cx="649364" cy="3286784"/>
              <a:chOff x="10232762" y="2216649"/>
              <a:chExt cx="405635" cy="2053139"/>
            </a:xfrm>
            <a:grpFill/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10279016" y="3306476"/>
                <a:ext cx="313128" cy="329555"/>
                <a:chOff x="6113463" y="3541713"/>
                <a:chExt cx="484188" cy="509588"/>
              </a:xfrm>
              <a:grpFill/>
            </p:grpSpPr>
            <p:sp>
              <p:nvSpPr>
                <p:cNvPr id="30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10268702" y="2216649"/>
                <a:ext cx="355220" cy="448646"/>
                <a:chOff x="6108700" y="2066926"/>
                <a:chExt cx="549275" cy="693738"/>
              </a:xfrm>
              <a:grpFill/>
            </p:grpSpPr>
            <p:sp>
              <p:nvSpPr>
                <p:cNvPr id="28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10332867" y="2868571"/>
                <a:ext cx="238182" cy="205330"/>
                <a:chOff x="6186488" y="2930526"/>
                <a:chExt cx="368300" cy="317500"/>
              </a:xfrm>
              <a:grpFill/>
            </p:grpSpPr>
            <p:sp>
              <p:nvSpPr>
                <p:cNvPr id="25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0232762" y="3871448"/>
                <a:ext cx="405635" cy="398340"/>
                <a:chOff x="11854992" y="1994536"/>
                <a:chExt cx="405635" cy="398340"/>
              </a:xfrm>
              <a:grpFill/>
            </p:grpSpPr>
            <p:sp>
              <p:nvSpPr>
                <p:cNvPr id="23" name="Freeform 11">
                  <a:extLst>
                    <a:ext uri="{FF2B5EF4-FFF2-40B4-BE49-F238E27FC236}">
                      <a16:creationId xmlns:a16="http://schemas.microsoft.com/office/drawing/2014/main" id="{9E7CBDC3-9BA0-4307-8967-3267E5966ED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976099" y="1994536"/>
                  <a:ext cx="284528" cy="398340"/>
                </a:xfrm>
                <a:custGeom>
                  <a:avLst/>
                  <a:gdLst>
                    <a:gd name="T0" fmla="*/ 29 w 72"/>
                    <a:gd name="T1" fmla="*/ 49 h 102"/>
                    <a:gd name="T2" fmla="*/ 15 w 72"/>
                    <a:gd name="T3" fmla="*/ 43 h 102"/>
                    <a:gd name="T4" fmla="*/ 10 w 72"/>
                    <a:gd name="T5" fmla="*/ 21 h 102"/>
                    <a:gd name="T6" fmla="*/ 13 w 72"/>
                    <a:gd name="T7" fmla="*/ 15 h 102"/>
                    <a:gd name="T8" fmla="*/ 19 w 72"/>
                    <a:gd name="T9" fmla="*/ 18 h 102"/>
                    <a:gd name="T10" fmla="*/ 20 w 72"/>
                    <a:gd name="T11" fmla="*/ 26 h 102"/>
                    <a:gd name="T12" fmla="*/ 35 w 72"/>
                    <a:gd name="T13" fmla="*/ 22 h 102"/>
                    <a:gd name="T14" fmla="*/ 40 w 72"/>
                    <a:gd name="T15" fmla="*/ 16 h 102"/>
                    <a:gd name="T16" fmla="*/ 43 w 72"/>
                    <a:gd name="T17" fmla="*/ 14 h 102"/>
                    <a:gd name="T18" fmla="*/ 44 w 72"/>
                    <a:gd name="T19" fmla="*/ 19 h 102"/>
                    <a:gd name="T20" fmla="*/ 43 w 72"/>
                    <a:gd name="T21" fmla="*/ 28 h 102"/>
                    <a:gd name="T22" fmla="*/ 36 w 72"/>
                    <a:gd name="T23" fmla="*/ 40 h 102"/>
                    <a:gd name="T24" fmla="*/ 37 w 72"/>
                    <a:gd name="T25" fmla="*/ 42 h 102"/>
                    <a:gd name="T26" fmla="*/ 44 w 72"/>
                    <a:gd name="T27" fmla="*/ 38 h 102"/>
                    <a:gd name="T28" fmla="*/ 56 w 72"/>
                    <a:gd name="T29" fmla="*/ 20 h 102"/>
                    <a:gd name="T30" fmla="*/ 49 w 72"/>
                    <a:gd name="T31" fmla="*/ 9 h 102"/>
                    <a:gd name="T32" fmla="*/ 28 w 72"/>
                    <a:gd name="T33" fmla="*/ 14 h 102"/>
                    <a:gd name="T34" fmla="*/ 20 w 72"/>
                    <a:gd name="T35" fmla="*/ 13 h 102"/>
                    <a:gd name="T36" fmla="*/ 22 w 72"/>
                    <a:gd name="T37" fmla="*/ 6 h 102"/>
                    <a:gd name="T38" fmla="*/ 50 w 72"/>
                    <a:gd name="T39" fmla="*/ 1 h 102"/>
                    <a:gd name="T40" fmla="*/ 68 w 72"/>
                    <a:gd name="T41" fmla="*/ 12 h 102"/>
                    <a:gd name="T42" fmla="*/ 67 w 72"/>
                    <a:gd name="T43" fmla="*/ 24 h 102"/>
                    <a:gd name="T44" fmla="*/ 49 w 72"/>
                    <a:gd name="T45" fmla="*/ 48 h 102"/>
                    <a:gd name="T46" fmla="*/ 42 w 72"/>
                    <a:gd name="T47" fmla="*/ 49 h 102"/>
                    <a:gd name="T48" fmla="*/ 37 w 72"/>
                    <a:gd name="T49" fmla="*/ 47 h 102"/>
                    <a:gd name="T50" fmla="*/ 35 w 72"/>
                    <a:gd name="T51" fmla="*/ 52 h 102"/>
                    <a:gd name="T52" fmla="*/ 41 w 72"/>
                    <a:gd name="T53" fmla="*/ 58 h 102"/>
                    <a:gd name="T54" fmla="*/ 48 w 72"/>
                    <a:gd name="T55" fmla="*/ 57 h 102"/>
                    <a:gd name="T56" fmla="*/ 53 w 72"/>
                    <a:gd name="T57" fmla="*/ 59 h 102"/>
                    <a:gd name="T58" fmla="*/ 53 w 72"/>
                    <a:gd name="T59" fmla="*/ 66 h 102"/>
                    <a:gd name="T60" fmla="*/ 48 w 72"/>
                    <a:gd name="T61" fmla="*/ 70 h 102"/>
                    <a:gd name="T62" fmla="*/ 37 w 72"/>
                    <a:gd name="T63" fmla="*/ 81 h 102"/>
                    <a:gd name="T64" fmla="*/ 45 w 72"/>
                    <a:gd name="T65" fmla="*/ 81 h 102"/>
                    <a:gd name="T66" fmla="*/ 57 w 72"/>
                    <a:gd name="T67" fmla="*/ 89 h 102"/>
                    <a:gd name="T68" fmla="*/ 51 w 72"/>
                    <a:gd name="T69" fmla="*/ 98 h 102"/>
                    <a:gd name="T70" fmla="*/ 26 w 72"/>
                    <a:gd name="T71" fmla="*/ 101 h 102"/>
                    <a:gd name="T72" fmla="*/ 17 w 72"/>
                    <a:gd name="T73" fmla="*/ 96 h 102"/>
                    <a:gd name="T74" fmla="*/ 15 w 72"/>
                    <a:gd name="T75" fmla="*/ 94 h 102"/>
                    <a:gd name="T76" fmla="*/ 19 w 72"/>
                    <a:gd name="T77" fmla="*/ 77 h 102"/>
                    <a:gd name="T78" fmla="*/ 27 w 72"/>
                    <a:gd name="T79" fmla="*/ 70 h 102"/>
                    <a:gd name="T80" fmla="*/ 27 w 72"/>
                    <a:gd name="T81" fmla="*/ 69 h 102"/>
                    <a:gd name="T82" fmla="*/ 21 w 72"/>
                    <a:gd name="T83" fmla="*/ 71 h 102"/>
                    <a:gd name="T84" fmla="*/ 9 w 72"/>
                    <a:gd name="T85" fmla="*/ 76 h 102"/>
                    <a:gd name="T86" fmla="*/ 3 w 72"/>
                    <a:gd name="T87" fmla="*/ 75 h 102"/>
                    <a:gd name="T88" fmla="*/ 4 w 72"/>
                    <a:gd name="T89" fmla="*/ 69 h 102"/>
                    <a:gd name="T90" fmla="*/ 26 w 72"/>
                    <a:gd name="T91" fmla="*/ 60 h 102"/>
                    <a:gd name="T92" fmla="*/ 28 w 72"/>
                    <a:gd name="T93" fmla="*/ 57 h 102"/>
                    <a:gd name="T94" fmla="*/ 29 w 72"/>
                    <a:gd name="T95" fmla="*/ 49 h 102"/>
                    <a:gd name="T96" fmla="*/ 34 w 72"/>
                    <a:gd name="T97" fmla="*/ 29 h 102"/>
                    <a:gd name="T98" fmla="*/ 33 w 72"/>
                    <a:gd name="T99" fmla="*/ 28 h 102"/>
                    <a:gd name="T100" fmla="*/ 26 w 72"/>
                    <a:gd name="T101" fmla="*/ 32 h 102"/>
                    <a:gd name="T102" fmla="*/ 23 w 72"/>
                    <a:gd name="T103" fmla="*/ 36 h 102"/>
                    <a:gd name="T104" fmla="*/ 26 w 72"/>
                    <a:gd name="T105" fmla="*/ 42 h 102"/>
                    <a:gd name="T106" fmla="*/ 31 w 72"/>
                    <a:gd name="T107" fmla="*/ 40 h 102"/>
                    <a:gd name="T108" fmla="*/ 34 w 72"/>
                    <a:gd name="T109" fmla="*/ 2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2" h="102">
                      <a:moveTo>
                        <a:pt x="29" y="49"/>
                      </a:moveTo>
                      <a:cubicBezTo>
                        <a:pt x="19" y="52"/>
                        <a:pt x="18" y="52"/>
                        <a:pt x="15" y="43"/>
                      </a:cubicBezTo>
                      <a:cubicBezTo>
                        <a:pt x="13" y="36"/>
                        <a:pt x="11" y="28"/>
                        <a:pt x="10" y="21"/>
                      </a:cubicBezTo>
                      <a:cubicBezTo>
                        <a:pt x="9" y="19"/>
                        <a:pt x="11" y="16"/>
                        <a:pt x="13" y="15"/>
                      </a:cubicBezTo>
                      <a:cubicBezTo>
                        <a:pt x="16" y="13"/>
                        <a:pt x="18" y="16"/>
                        <a:pt x="19" y="18"/>
                      </a:cubicBezTo>
                      <a:cubicBezTo>
                        <a:pt x="19" y="21"/>
                        <a:pt x="20" y="23"/>
                        <a:pt x="20" y="26"/>
                      </a:cubicBezTo>
                      <a:cubicBezTo>
                        <a:pt x="26" y="25"/>
                        <a:pt x="31" y="24"/>
                        <a:pt x="35" y="22"/>
                      </a:cubicBezTo>
                      <a:cubicBezTo>
                        <a:pt x="37" y="21"/>
                        <a:pt x="38" y="18"/>
                        <a:pt x="40" y="16"/>
                      </a:cubicBezTo>
                      <a:cubicBezTo>
                        <a:pt x="41" y="15"/>
                        <a:pt x="42" y="14"/>
                        <a:pt x="43" y="14"/>
                      </a:cubicBezTo>
                      <a:cubicBezTo>
                        <a:pt x="44" y="15"/>
                        <a:pt x="44" y="17"/>
                        <a:pt x="44" y="19"/>
                      </a:cubicBezTo>
                      <a:cubicBezTo>
                        <a:pt x="44" y="22"/>
                        <a:pt x="43" y="25"/>
                        <a:pt x="43" y="28"/>
                      </a:cubicBezTo>
                      <a:cubicBezTo>
                        <a:pt x="37" y="29"/>
                        <a:pt x="39" y="36"/>
                        <a:pt x="36" y="40"/>
                      </a:cubicBezTo>
                      <a:cubicBezTo>
                        <a:pt x="36" y="41"/>
                        <a:pt x="37" y="41"/>
                        <a:pt x="37" y="42"/>
                      </a:cubicBezTo>
                      <a:cubicBezTo>
                        <a:pt x="39" y="41"/>
                        <a:pt x="42" y="40"/>
                        <a:pt x="44" y="38"/>
                      </a:cubicBezTo>
                      <a:cubicBezTo>
                        <a:pt x="48" y="32"/>
                        <a:pt x="52" y="26"/>
                        <a:pt x="56" y="20"/>
                      </a:cubicBezTo>
                      <a:cubicBezTo>
                        <a:pt x="59" y="15"/>
                        <a:pt x="56" y="9"/>
                        <a:pt x="49" y="9"/>
                      </a:cubicBezTo>
                      <a:cubicBezTo>
                        <a:pt x="42" y="8"/>
                        <a:pt x="34" y="10"/>
                        <a:pt x="28" y="14"/>
                      </a:cubicBezTo>
                      <a:cubicBezTo>
                        <a:pt x="25" y="16"/>
                        <a:pt x="22" y="15"/>
                        <a:pt x="20" y="13"/>
                      </a:cubicBezTo>
                      <a:cubicBezTo>
                        <a:pt x="17" y="9"/>
                        <a:pt x="17" y="7"/>
                        <a:pt x="22" y="6"/>
                      </a:cubicBezTo>
                      <a:cubicBezTo>
                        <a:pt x="31" y="3"/>
                        <a:pt x="40" y="0"/>
                        <a:pt x="50" y="1"/>
                      </a:cubicBezTo>
                      <a:cubicBezTo>
                        <a:pt x="58" y="1"/>
                        <a:pt x="63" y="7"/>
                        <a:pt x="68" y="12"/>
                      </a:cubicBezTo>
                      <a:cubicBezTo>
                        <a:pt x="72" y="15"/>
                        <a:pt x="70" y="20"/>
                        <a:pt x="67" y="24"/>
                      </a:cubicBezTo>
                      <a:cubicBezTo>
                        <a:pt x="61" y="32"/>
                        <a:pt x="55" y="40"/>
                        <a:pt x="49" y="48"/>
                      </a:cubicBezTo>
                      <a:cubicBezTo>
                        <a:pt x="47" y="51"/>
                        <a:pt x="45" y="52"/>
                        <a:pt x="42" y="49"/>
                      </a:cubicBezTo>
                      <a:cubicBezTo>
                        <a:pt x="41" y="48"/>
                        <a:pt x="38" y="47"/>
                        <a:pt x="37" y="47"/>
                      </a:cubicBezTo>
                      <a:cubicBezTo>
                        <a:pt x="36" y="48"/>
                        <a:pt x="35" y="50"/>
                        <a:pt x="35" y="52"/>
                      </a:cubicBezTo>
                      <a:cubicBezTo>
                        <a:pt x="34" y="59"/>
                        <a:pt x="34" y="59"/>
                        <a:pt x="41" y="58"/>
                      </a:cubicBezTo>
                      <a:cubicBezTo>
                        <a:pt x="43" y="57"/>
                        <a:pt x="46" y="56"/>
                        <a:pt x="48" y="57"/>
                      </a:cubicBezTo>
                      <a:cubicBezTo>
                        <a:pt x="50" y="57"/>
                        <a:pt x="53" y="58"/>
                        <a:pt x="53" y="59"/>
                      </a:cubicBezTo>
                      <a:cubicBezTo>
                        <a:pt x="54" y="61"/>
                        <a:pt x="54" y="64"/>
                        <a:pt x="53" y="66"/>
                      </a:cubicBezTo>
                      <a:cubicBezTo>
                        <a:pt x="52" y="68"/>
                        <a:pt x="50" y="69"/>
                        <a:pt x="48" y="70"/>
                      </a:cubicBezTo>
                      <a:cubicBezTo>
                        <a:pt x="44" y="73"/>
                        <a:pt x="39" y="75"/>
                        <a:pt x="37" y="81"/>
                      </a:cubicBezTo>
                      <a:cubicBezTo>
                        <a:pt x="40" y="81"/>
                        <a:pt x="43" y="81"/>
                        <a:pt x="45" y="81"/>
                      </a:cubicBezTo>
                      <a:cubicBezTo>
                        <a:pt x="51" y="81"/>
                        <a:pt x="56" y="84"/>
                        <a:pt x="57" y="89"/>
                      </a:cubicBezTo>
                      <a:cubicBezTo>
                        <a:pt x="58" y="93"/>
                        <a:pt x="55" y="97"/>
                        <a:pt x="51" y="98"/>
                      </a:cubicBezTo>
                      <a:cubicBezTo>
                        <a:pt x="43" y="99"/>
                        <a:pt x="35" y="100"/>
                        <a:pt x="26" y="101"/>
                      </a:cubicBezTo>
                      <a:cubicBezTo>
                        <a:pt x="22" y="102"/>
                        <a:pt x="19" y="100"/>
                        <a:pt x="17" y="96"/>
                      </a:cubicBezTo>
                      <a:cubicBezTo>
                        <a:pt x="16" y="96"/>
                        <a:pt x="16" y="95"/>
                        <a:pt x="15" y="94"/>
                      </a:cubicBezTo>
                      <a:cubicBezTo>
                        <a:pt x="11" y="84"/>
                        <a:pt x="11" y="84"/>
                        <a:pt x="19" y="77"/>
                      </a:cubicBezTo>
                      <a:cubicBezTo>
                        <a:pt x="22" y="75"/>
                        <a:pt x="24" y="72"/>
                        <a:pt x="27" y="70"/>
                      </a:cubicBezTo>
                      <a:cubicBezTo>
                        <a:pt x="27" y="70"/>
                        <a:pt x="27" y="69"/>
                        <a:pt x="27" y="69"/>
                      </a:cubicBezTo>
                      <a:cubicBezTo>
                        <a:pt x="25" y="69"/>
                        <a:pt x="23" y="70"/>
                        <a:pt x="21" y="71"/>
                      </a:cubicBezTo>
                      <a:cubicBezTo>
                        <a:pt x="17" y="72"/>
                        <a:pt x="13" y="74"/>
                        <a:pt x="9" y="76"/>
                      </a:cubicBezTo>
                      <a:cubicBezTo>
                        <a:pt x="7" y="76"/>
                        <a:pt x="5" y="76"/>
                        <a:pt x="3" y="75"/>
                      </a:cubicBezTo>
                      <a:cubicBezTo>
                        <a:pt x="0" y="72"/>
                        <a:pt x="0" y="71"/>
                        <a:pt x="4" y="69"/>
                      </a:cubicBezTo>
                      <a:cubicBezTo>
                        <a:pt x="12" y="66"/>
                        <a:pt x="19" y="63"/>
                        <a:pt x="26" y="60"/>
                      </a:cubicBezTo>
                      <a:cubicBezTo>
                        <a:pt x="27" y="60"/>
                        <a:pt x="28" y="58"/>
                        <a:pt x="28" y="57"/>
                      </a:cubicBezTo>
                      <a:cubicBezTo>
                        <a:pt x="29" y="55"/>
                        <a:pt x="29" y="52"/>
                        <a:pt x="29" y="49"/>
                      </a:cubicBezTo>
                      <a:close/>
                      <a:moveTo>
                        <a:pt x="34" y="29"/>
                      </a:moveTo>
                      <a:cubicBezTo>
                        <a:pt x="34" y="29"/>
                        <a:pt x="34" y="29"/>
                        <a:pt x="33" y="28"/>
                      </a:cubicBezTo>
                      <a:cubicBezTo>
                        <a:pt x="31" y="29"/>
                        <a:pt x="28" y="30"/>
                        <a:pt x="26" y="32"/>
                      </a:cubicBezTo>
                      <a:cubicBezTo>
                        <a:pt x="24" y="32"/>
                        <a:pt x="22" y="34"/>
                        <a:pt x="23" y="36"/>
                      </a:cubicBezTo>
                      <a:cubicBezTo>
                        <a:pt x="23" y="38"/>
                        <a:pt x="25" y="40"/>
                        <a:pt x="26" y="42"/>
                      </a:cubicBezTo>
                      <a:cubicBezTo>
                        <a:pt x="27" y="42"/>
                        <a:pt x="30" y="41"/>
                        <a:pt x="31" y="40"/>
                      </a:cubicBezTo>
                      <a:cubicBezTo>
                        <a:pt x="32" y="37"/>
                        <a:pt x="33" y="33"/>
                        <a:pt x="3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D88D9717-3185-4A77-8E18-2A8659D44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54992" y="2009127"/>
                  <a:ext cx="153208" cy="383749"/>
                </a:xfrm>
                <a:custGeom>
                  <a:avLst/>
                  <a:gdLst>
                    <a:gd name="T0" fmla="*/ 30 w 39"/>
                    <a:gd name="T1" fmla="*/ 44 h 98"/>
                    <a:gd name="T2" fmla="*/ 36 w 39"/>
                    <a:gd name="T3" fmla="*/ 34 h 98"/>
                    <a:gd name="T4" fmla="*/ 37 w 39"/>
                    <a:gd name="T5" fmla="*/ 51 h 98"/>
                    <a:gd name="T6" fmla="*/ 25 w 39"/>
                    <a:gd name="T7" fmla="*/ 82 h 98"/>
                    <a:gd name="T8" fmla="*/ 21 w 39"/>
                    <a:gd name="T9" fmla="*/ 98 h 98"/>
                    <a:gd name="T10" fmla="*/ 13 w 39"/>
                    <a:gd name="T11" fmla="*/ 96 h 98"/>
                    <a:gd name="T12" fmla="*/ 5 w 39"/>
                    <a:gd name="T13" fmla="*/ 83 h 98"/>
                    <a:gd name="T14" fmla="*/ 11 w 39"/>
                    <a:gd name="T15" fmla="*/ 62 h 98"/>
                    <a:gd name="T16" fmla="*/ 9 w 39"/>
                    <a:gd name="T17" fmla="*/ 43 h 98"/>
                    <a:gd name="T18" fmla="*/ 12 w 39"/>
                    <a:gd name="T19" fmla="*/ 38 h 98"/>
                    <a:gd name="T20" fmla="*/ 18 w 39"/>
                    <a:gd name="T21" fmla="*/ 33 h 98"/>
                    <a:gd name="T22" fmla="*/ 23 w 39"/>
                    <a:gd name="T23" fmla="*/ 12 h 98"/>
                    <a:gd name="T24" fmla="*/ 11 w 39"/>
                    <a:gd name="T25" fmla="*/ 16 h 98"/>
                    <a:gd name="T26" fmla="*/ 2 w 39"/>
                    <a:gd name="T27" fmla="*/ 16 h 98"/>
                    <a:gd name="T28" fmla="*/ 0 w 39"/>
                    <a:gd name="T29" fmla="*/ 12 h 98"/>
                    <a:gd name="T30" fmla="*/ 3 w 39"/>
                    <a:gd name="T31" fmla="*/ 10 h 98"/>
                    <a:gd name="T32" fmla="*/ 16 w 39"/>
                    <a:gd name="T33" fmla="*/ 7 h 98"/>
                    <a:gd name="T34" fmla="*/ 26 w 39"/>
                    <a:gd name="T35" fmla="*/ 2 h 98"/>
                    <a:gd name="T36" fmla="*/ 32 w 39"/>
                    <a:gd name="T37" fmla="*/ 1 h 98"/>
                    <a:gd name="T38" fmla="*/ 35 w 39"/>
                    <a:gd name="T39" fmla="*/ 9 h 98"/>
                    <a:gd name="T40" fmla="*/ 34 w 39"/>
                    <a:gd name="T41" fmla="*/ 11 h 98"/>
                    <a:gd name="T42" fmla="*/ 27 w 39"/>
                    <a:gd name="T43" fmla="*/ 38 h 98"/>
                    <a:gd name="T44" fmla="*/ 28 w 39"/>
                    <a:gd name="T45" fmla="*/ 44 h 98"/>
                    <a:gd name="T46" fmla="*/ 30 w 39"/>
                    <a:gd name="T47" fmla="*/ 4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9" h="98">
                      <a:moveTo>
                        <a:pt x="30" y="44"/>
                      </a:moveTo>
                      <a:cubicBezTo>
                        <a:pt x="32" y="41"/>
                        <a:pt x="34" y="38"/>
                        <a:pt x="36" y="34"/>
                      </a:cubicBezTo>
                      <a:cubicBezTo>
                        <a:pt x="37" y="40"/>
                        <a:pt x="39" y="45"/>
                        <a:pt x="37" y="51"/>
                      </a:cubicBezTo>
                      <a:cubicBezTo>
                        <a:pt x="33" y="61"/>
                        <a:pt x="29" y="72"/>
                        <a:pt x="25" y="82"/>
                      </a:cubicBezTo>
                      <a:cubicBezTo>
                        <a:pt x="23" y="87"/>
                        <a:pt x="23" y="92"/>
                        <a:pt x="21" y="98"/>
                      </a:cubicBezTo>
                      <a:cubicBezTo>
                        <a:pt x="18" y="97"/>
                        <a:pt x="15" y="97"/>
                        <a:pt x="13" y="96"/>
                      </a:cubicBezTo>
                      <a:cubicBezTo>
                        <a:pt x="7" y="94"/>
                        <a:pt x="3" y="89"/>
                        <a:pt x="5" y="83"/>
                      </a:cubicBezTo>
                      <a:cubicBezTo>
                        <a:pt x="7" y="76"/>
                        <a:pt x="9" y="69"/>
                        <a:pt x="11" y="62"/>
                      </a:cubicBezTo>
                      <a:cubicBezTo>
                        <a:pt x="13" y="56"/>
                        <a:pt x="14" y="49"/>
                        <a:pt x="9" y="43"/>
                      </a:cubicBezTo>
                      <a:cubicBezTo>
                        <a:pt x="7" y="39"/>
                        <a:pt x="9" y="38"/>
                        <a:pt x="12" y="38"/>
                      </a:cubicBezTo>
                      <a:cubicBezTo>
                        <a:pt x="17" y="39"/>
                        <a:pt x="17" y="37"/>
                        <a:pt x="18" y="33"/>
                      </a:cubicBezTo>
                      <a:cubicBezTo>
                        <a:pt x="19" y="26"/>
                        <a:pt x="21" y="20"/>
                        <a:pt x="23" y="12"/>
                      </a:cubicBezTo>
                      <a:cubicBezTo>
                        <a:pt x="19" y="13"/>
                        <a:pt x="15" y="15"/>
                        <a:pt x="11" y="16"/>
                      </a:cubicBezTo>
                      <a:cubicBezTo>
                        <a:pt x="8" y="17"/>
                        <a:pt x="5" y="16"/>
                        <a:pt x="2" y="16"/>
                      </a:cubicBezTo>
                      <a:cubicBezTo>
                        <a:pt x="1" y="15"/>
                        <a:pt x="0" y="13"/>
                        <a:pt x="0" y="12"/>
                      </a:cubicBezTo>
                      <a:cubicBezTo>
                        <a:pt x="1" y="11"/>
                        <a:pt x="2" y="10"/>
                        <a:pt x="3" y="10"/>
                      </a:cubicBezTo>
                      <a:cubicBezTo>
                        <a:pt x="7" y="8"/>
                        <a:pt x="12" y="8"/>
                        <a:pt x="16" y="7"/>
                      </a:cubicBezTo>
                      <a:cubicBezTo>
                        <a:pt x="19" y="5"/>
                        <a:pt x="22" y="3"/>
                        <a:pt x="26" y="2"/>
                      </a:cubicBezTo>
                      <a:cubicBezTo>
                        <a:pt x="28" y="1"/>
                        <a:pt x="32" y="0"/>
                        <a:pt x="32" y="1"/>
                      </a:cubicBezTo>
                      <a:cubicBezTo>
                        <a:pt x="34" y="3"/>
                        <a:pt x="35" y="6"/>
                        <a:pt x="35" y="9"/>
                      </a:cubicBezTo>
                      <a:cubicBezTo>
                        <a:pt x="36" y="9"/>
                        <a:pt x="35" y="10"/>
                        <a:pt x="34" y="11"/>
                      </a:cubicBezTo>
                      <a:cubicBezTo>
                        <a:pt x="27" y="19"/>
                        <a:pt x="28" y="29"/>
                        <a:pt x="27" y="38"/>
                      </a:cubicBezTo>
                      <a:cubicBezTo>
                        <a:pt x="27" y="40"/>
                        <a:pt x="28" y="42"/>
                        <a:pt x="28" y="44"/>
                      </a:cubicBezTo>
                      <a:cubicBezTo>
                        <a:pt x="29" y="44"/>
                        <a:pt x="29" y="44"/>
                        <a:pt x="30" y="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41" name="图片 4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38" y="515429"/>
            <a:ext cx="2295327" cy="504694"/>
          </a:xfrm>
          <a:prstGeom prst="rect">
            <a:avLst/>
          </a:prstGeom>
        </p:spPr>
      </p:pic>
      <p:cxnSp>
        <p:nvCxnSpPr>
          <p:cNvPr id="42" name="直接连接符 41"/>
          <p:cNvCxnSpPr/>
          <p:nvPr userDrawn="1"/>
        </p:nvCxnSpPr>
        <p:spPr>
          <a:xfrm>
            <a:off x="2927998" y="1355988"/>
            <a:ext cx="0" cy="4589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 userDrawn="1"/>
        </p:nvCxnSpPr>
        <p:spPr>
          <a:xfrm>
            <a:off x="11522544" y="1400593"/>
            <a:ext cx="0" cy="454523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681763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4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14" y="0"/>
            <a:ext cx="8336943" cy="686004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4971C8F-15BA-41DC-9278-53FA77C2E557}"/>
              </a:ext>
            </a:extLst>
          </p:cNvPr>
          <p:cNvSpPr/>
          <p:nvPr userDrawn="1"/>
        </p:nvSpPr>
        <p:spPr>
          <a:xfrm>
            <a:off x="-10414" y="0"/>
            <a:ext cx="1220241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  <a:alpha val="0"/>
                </a:schemeClr>
              </a:gs>
              <a:gs pos="50000">
                <a:schemeClr val="accent1">
                  <a:lumMod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7382858" y="5927166"/>
            <a:ext cx="4041392" cy="448671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12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1"/>
            <a:tileRect/>
          </a:gradFill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7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6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566" y="501046"/>
            <a:ext cx="2203058" cy="6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37558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5-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2" y="0"/>
            <a:ext cx="12198351" cy="502452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67B1D1D-6BBC-4ED8-9FCC-DC0FA0BC2B89}"/>
              </a:ext>
            </a:extLst>
          </p:cNvPr>
          <p:cNvSpPr/>
          <p:nvPr userDrawn="1"/>
        </p:nvSpPr>
        <p:spPr>
          <a:xfrm>
            <a:off x="-6351" y="0"/>
            <a:ext cx="1219834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0"/>
                </a:schemeClr>
              </a:gs>
              <a:gs pos="66000">
                <a:schemeClr val="accent1">
                  <a:lumMod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5F45701-0E09-42AA-8D39-D350E0628036}"/>
              </a:ext>
            </a:extLst>
          </p:cNvPr>
          <p:cNvCxnSpPr>
            <a:cxnSpLocks/>
          </p:cNvCxnSpPr>
          <p:nvPr userDrawn="1"/>
        </p:nvCxnSpPr>
        <p:spPr>
          <a:xfrm>
            <a:off x="660400" y="4550546"/>
            <a:ext cx="10858500" cy="0"/>
          </a:xfrm>
          <a:prstGeom prst="line">
            <a:avLst/>
          </a:prstGeom>
          <a:ln w="9525" cmpd="sng">
            <a:gradFill>
              <a:gsLst>
                <a:gs pos="50000">
                  <a:srgbClr val="F3F8FF">
                    <a:alpha val="7700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F81FFCCD-913C-4418-B3A0-9DE71494BB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405" y="2402693"/>
            <a:ext cx="4785100" cy="47749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DB3C714-2045-4E13-8CB2-88E2204DF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0" b="12305"/>
          <a:stretch/>
        </p:blipFill>
        <p:spPr>
          <a:xfrm>
            <a:off x="14873" y="5340546"/>
            <a:ext cx="6018099" cy="15183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317F47-628C-44F6-87C6-7CCB3BA56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0" b="12305"/>
          <a:stretch/>
        </p:blipFill>
        <p:spPr>
          <a:xfrm flipH="1">
            <a:off x="6154789" y="5340546"/>
            <a:ext cx="6018099" cy="151836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002" y="2568943"/>
            <a:ext cx="2143294" cy="5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69535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5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2" y="0"/>
            <a:ext cx="12204702" cy="590249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67B1D1D-6BBC-4ED8-9FCC-DC0FA0BC2B89}"/>
              </a:ext>
            </a:extLst>
          </p:cNvPr>
          <p:cNvSpPr/>
          <p:nvPr userDrawn="1"/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60000">
                <a:schemeClr val="accent1">
                  <a:lumMod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5F45701-0E09-42AA-8D39-D350E0628036}"/>
              </a:ext>
            </a:extLst>
          </p:cNvPr>
          <p:cNvCxnSpPr>
            <a:cxnSpLocks/>
          </p:cNvCxnSpPr>
          <p:nvPr userDrawn="1"/>
        </p:nvCxnSpPr>
        <p:spPr>
          <a:xfrm>
            <a:off x="660400" y="4626145"/>
            <a:ext cx="10858500" cy="0"/>
          </a:xfrm>
          <a:prstGeom prst="line">
            <a:avLst/>
          </a:prstGeom>
          <a:ln w="9525" cmpd="sng">
            <a:gradFill>
              <a:gsLst>
                <a:gs pos="50000">
                  <a:srgbClr val="F3F8FF">
                    <a:alpha val="7700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F37F3A85-2261-46EC-A02C-83B9F4547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0" b="12305"/>
          <a:stretch/>
        </p:blipFill>
        <p:spPr>
          <a:xfrm flipV="1">
            <a:off x="14873" y="-15231"/>
            <a:ext cx="6018099" cy="15183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E77D16F-33CA-4E01-9DC4-2CB84AE10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0" b="12305"/>
          <a:stretch/>
        </p:blipFill>
        <p:spPr>
          <a:xfrm flipH="1" flipV="1">
            <a:off x="6154789" y="-15231"/>
            <a:ext cx="6018099" cy="15183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002" y="2577573"/>
            <a:ext cx="2143294" cy="599913"/>
          </a:xfrm>
          <a:prstGeom prst="rect">
            <a:avLst/>
          </a:prstGeom>
        </p:spPr>
      </p:pic>
      <p:grpSp>
        <p:nvGrpSpPr>
          <p:cNvPr id="17" name="组合 16"/>
          <p:cNvGrpSpPr/>
          <p:nvPr userDrawn="1"/>
        </p:nvGrpSpPr>
        <p:grpSpPr>
          <a:xfrm>
            <a:off x="3040886" y="5719548"/>
            <a:ext cx="6136451" cy="681262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900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  <a:tileRect/>
          </a:gradFill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2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9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30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8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5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4079466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样式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24"/>
            <a:ext cx="12193057" cy="3633531"/>
          </a:xfrm>
          <a:prstGeom prst="rect">
            <a:avLst/>
          </a:prstGeom>
        </p:spPr>
      </p:pic>
      <p:sp>
        <p:nvSpPr>
          <p:cNvPr id="37" name="任意形状 36">
            <a:extLst>
              <a:ext uri="{FF2B5EF4-FFF2-40B4-BE49-F238E27FC236}">
                <a16:creationId xmlns:a16="http://schemas.microsoft.com/office/drawing/2014/main" id="{094E4669-55C5-874C-A68C-6E431CC09A50}"/>
              </a:ext>
            </a:extLst>
          </p:cNvPr>
          <p:cNvSpPr/>
          <p:nvPr userDrawn="1"/>
        </p:nvSpPr>
        <p:spPr>
          <a:xfrm>
            <a:off x="-134112" y="-106934"/>
            <a:ext cx="12468264" cy="3829332"/>
          </a:xfrm>
          <a:custGeom>
            <a:avLst/>
            <a:gdLst>
              <a:gd name="connsiteX0" fmla="*/ 0 w 12192000"/>
              <a:gd name="connsiteY0" fmla="*/ 0 h 3632200"/>
              <a:gd name="connsiteX1" fmla="*/ 12192000 w 12192000"/>
              <a:gd name="connsiteY1" fmla="*/ 0 h 3632200"/>
              <a:gd name="connsiteX2" fmla="*/ 12192000 w 12192000"/>
              <a:gd name="connsiteY2" fmla="*/ 2602097 h 3632200"/>
              <a:gd name="connsiteX3" fmla="*/ 11858362 w 12192000"/>
              <a:gd name="connsiteY3" fmla="*/ 2747371 h 3632200"/>
              <a:gd name="connsiteX4" fmla="*/ 6859519 w 12192000"/>
              <a:gd name="connsiteY4" fmla="*/ 3619648 h 3632200"/>
              <a:gd name="connsiteX5" fmla="*/ 6096062 w 12192000"/>
              <a:gd name="connsiteY5" fmla="*/ 3632200 h 3632200"/>
              <a:gd name="connsiteX6" fmla="*/ 6095939 w 12192000"/>
              <a:gd name="connsiteY6" fmla="*/ 3632200 h 3632200"/>
              <a:gd name="connsiteX7" fmla="*/ 5332482 w 12192000"/>
              <a:gd name="connsiteY7" fmla="*/ 3619648 h 3632200"/>
              <a:gd name="connsiteX8" fmla="*/ 333638 w 12192000"/>
              <a:gd name="connsiteY8" fmla="*/ 2747371 h 3632200"/>
              <a:gd name="connsiteX9" fmla="*/ 0 w 12192000"/>
              <a:gd name="connsiteY9" fmla="*/ 2602097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632200">
                <a:moveTo>
                  <a:pt x="0" y="0"/>
                </a:moveTo>
                <a:lnTo>
                  <a:pt x="12192000" y="0"/>
                </a:lnTo>
                <a:lnTo>
                  <a:pt x="12192000" y="2602097"/>
                </a:lnTo>
                <a:lnTo>
                  <a:pt x="11858362" y="2747371"/>
                </a:lnTo>
                <a:cubicBezTo>
                  <a:pt x="10640880" y="3227716"/>
                  <a:pt x="8867829" y="3553239"/>
                  <a:pt x="6859519" y="3619648"/>
                </a:cubicBezTo>
                <a:lnTo>
                  <a:pt x="6096062" y="3632200"/>
                </a:lnTo>
                <a:lnTo>
                  <a:pt x="6095939" y="3632200"/>
                </a:lnTo>
                <a:lnTo>
                  <a:pt x="5332482" y="3619648"/>
                </a:lnTo>
                <a:cubicBezTo>
                  <a:pt x="3324171" y="3553239"/>
                  <a:pt x="1551120" y="3227716"/>
                  <a:pt x="333638" y="2747371"/>
                </a:cubicBezTo>
                <a:lnTo>
                  <a:pt x="0" y="2602097"/>
                </a:ln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52274E9-6CD8-164F-A448-48D8BF6118A2}"/>
              </a:ext>
            </a:extLst>
          </p:cNvPr>
          <p:cNvSpPr/>
          <p:nvPr userDrawn="1"/>
        </p:nvSpPr>
        <p:spPr>
          <a:xfrm>
            <a:off x="0" y="0"/>
            <a:ext cx="12192000" cy="1632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l">
              <a:lnSpc>
                <a:spcPct val="130000"/>
              </a:lnSpc>
            </a:pP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2" name="图片 4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91" y="3048198"/>
            <a:ext cx="1193467" cy="1192626"/>
          </a:xfrm>
          <a:prstGeom prst="rect">
            <a:avLst/>
          </a:prstGeom>
        </p:spPr>
      </p:pic>
      <p:sp>
        <p:nvSpPr>
          <p:cNvPr id="43" name="文本框 42"/>
          <p:cNvSpPr txBox="1"/>
          <p:nvPr userDrawn="1"/>
        </p:nvSpPr>
        <p:spPr>
          <a:xfrm>
            <a:off x="150844" y="6174148"/>
            <a:ext cx="2156520" cy="617431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i="0" spc="100" dirty="0">
                <a:solidFill>
                  <a:schemeClr val="accent3"/>
                </a:solidFill>
                <a:latin typeface="+mn-ea"/>
                <a:ea typeface="+mn-ea"/>
              </a:rPr>
              <a:t>BIT</a:t>
            </a:r>
            <a:r>
              <a:rPr lang="en-US" altLang="zh-CN" sz="1400" b="0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1400" b="1" i="0" spc="100" baseline="0" dirty="0">
                <a:solidFill>
                  <a:schemeClr val="accent3"/>
                </a:solidFill>
                <a:latin typeface="+mn-ea"/>
              </a:rPr>
              <a:t>|</a:t>
            </a:r>
            <a:r>
              <a:rPr lang="en-US" altLang="zh-CN" sz="1400" b="0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1400" b="1" i="0" spc="100" baseline="0" dirty="0">
                <a:solidFill>
                  <a:schemeClr val="accent3"/>
                </a:solidFill>
                <a:latin typeface="+mn-ea"/>
              </a:rPr>
              <a:t>SINCE 1940</a:t>
            </a:r>
            <a:endParaRPr lang="zh-CN" altLang="en-US" sz="1400" b="1" i="0" spc="1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44" name="组合 43"/>
          <p:cNvGrpSpPr/>
          <p:nvPr userDrawn="1"/>
        </p:nvGrpSpPr>
        <p:grpSpPr>
          <a:xfrm>
            <a:off x="10083479" y="6400645"/>
            <a:ext cx="1765866" cy="192031"/>
            <a:chOff x="598941" y="6399999"/>
            <a:chExt cx="2542613" cy="276499"/>
          </a:xfrm>
          <a:solidFill>
            <a:schemeClr val="bg1">
              <a:lumMod val="65000"/>
            </a:schemeClr>
          </a:solidFill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59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66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7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63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4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57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8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55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6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52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8992087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样式7-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057" cy="4066384"/>
          </a:xfrm>
          <a:prstGeom prst="rect">
            <a:avLst/>
          </a:prstGeom>
        </p:spPr>
      </p:pic>
      <p:sp>
        <p:nvSpPr>
          <p:cNvPr id="19" name="任意多边形: 形状 20">
            <a:extLst>
              <a:ext uri="{FF2B5EF4-FFF2-40B4-BE49-F238E27FC236}">
                <a16:creationId xmlns:a16="http://schemas.microsoft.com/office/drawing/2014/main" id="{EB508EBB-D4A6-41A3-BA79-D5276F572933}"/>
              </a:ext>
            </a:extLst>
          </p:cNvPr>
          <p:cNvSpPr/>
          <p:nvPr userDrawn="1"/>
        </p:nvSpPr>
        <p:spPr>
          <a:xfrm rot="10800000">
            <a:off x="-18" y="0"/>
            <a:ext cx="12192001" cy="4066750"/>
          </a:xfrm>
          <a:custGeom>
            <a:avLst/>
            <a:gdLst>
              <a:gd name="connsiteX0" fmla="*/ 12192000 w 12192001"/>
              <a:gd name="connsiteY0" fmla="*/ 4062881 h 4062881"/>
              <a:gd name="connsiteX1" fmla="*/ 0 w 12192001"/>
              <a:gd name="connsiteY1" fmla="*/ 4062881 h 4062881"/>
              <a:gd name="connsiteX2" fmla="*/ 0 w 12192001"/>
              <a:gd name="connsiteY2" fmla="*/ 1441627 h 4062881"/>
              <a:gd name="connsiteX3" fmla="*/ 7949 w 12192001"/>
              <a:gd name="connsiteY3" fmla="*/ 1441627 h 4062881"/>
              <a:gd name="connsiteX4" fmla="*/ 6105511 w 12192001"/>
              <a:gd name="connsiteY4" fmla="*/ 0 h 4062881"/>
              <a:gd name="connsiteX5" fmla="*/ 12184078 w 12192001"/>
              <a:gd name="connsiteY5" fmla="*/ 1441627 h 4062881"/>
              <a:gd name="connsiteX6" fmla="*/ 12192000 w 12192001"/>
              <a:gd name="connsiteY6" fmla="*/ 1441627 h 4062881"/>
              <a:gd name="connsiteX7" fmla="*/ 12192000 w 12192001"/>
              <a:gd name="connsiteY7" fmla="*/ 1443506 h 4062881"/>
              <a:gd name="connsiteX8" fmla="*/ 12192001 w 12192001"/>
              <a:gd name="connsiteY8" fmla="*/ 1443506 h 4062881"/>
              <a:gd name="connsiteX9" fmla="*/ 12192000 w 12192001"/>
              <a:gd name="connsiteY9" fmla="*/ 1443506 h 406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4062881">
                <a:moveTo>
                  <a:pt x="12192000" y="4062881"/>
                </a:moveTo>
                <a:lnTo>
                  <a:pt x="0" y="4062881"/>
                </a:lnTo>
                <a:lnTo>
                  <a:pt x="0" y="1441627"/>
                </a:lnTo>
                <a:lnTo>
                  <a:pt x="7949" y="1441627"/>
                </a:lnTo>
                <a:lnTo>
                  <a:pt x="6105511" y="0"/>
                </a:lnTo>
                <a:lnTo>
                  <a:pt x="12184078" y="1441627"/>
                </a:lnTo>
                <a:lnTo>
                  <a:pt x="12192000" y="1441627"/>
                </a:lnTo>
                <a:lnTo>
                  <a:pt x="12192000" y="1443506"/>
                </a:lnTo>
                <a:lnTo>
                  <a:pt x="12192001" y="1443506"/>
                </a:lnTo>
                <a:lnTo>
                  <a:pt x="12192000" y="1443506"/>
                </a:lnTo>
                <a:close/>
              </a:path>
            </a:pathLst>
          </a:custGeom>
          <a:solidFill>
            <a:srgbClr val="006434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任意多边形: 形状 44">
            <a:extLst>
              <a:ext uri="{FF2B5EF4-FFF2-40B4-BE49-F238E27FC236}">
                <a16:creationId xmlns:a16="http://schemas.microsoft.com/office/drawing/2014/main" id="{DE2D1209-7AA5-4F95-A441-DACDCD612E99}"/>
              </a:ext>
            </a:extLst>
          </p:cNvPr>
          <p:cNvSpPr/>
          <p:nvPr userDrawn="1"/>
        </p:nvSpPr>
        <p:spPr>
          <a:xfrm>
            <a:off x="0" y="2329236"/>
            <a:ext cx="12191985" cy="1809343"/>
          </a:xfrm>
          <a:custGeom>
            <a:avLst/>
            <a:gdLst>
              <a:gd name="connsiteX0" fmla="*/ 11511615 w 12185612"/>
              <a:gd name="connsiteY0" fmla="*/ 0 h 1809343"/>
              <a:gd name="connsiteX1" fmla="*/ 12185612 w 12185612"/>
              <a:gd name="connsiteY1" fmla="*/ 134799 h 1809343"/>
              <a:gd name="connsiteX2" fmla="*/ 12185612 w 12185612"/>
              <a:gd name="connsiteY2" fmla="*/ 319795 h 1809343"/>
              <a:gd name="connsiteX3" fmla="*/ 11769269 w 12185612"/>
              <a:gd name="connsiteY3" fmla="*/ 431005 h 1809343"/>
              <a:gd name="connsiteX4" fmla="*/ 6098388 w 12185612"/>
              <a:gd name="connsiteY4" fmla="*/ 1809343 h 1809343"/>
              <a:gd name="connsiteX5" fmla="*/ 1030855 w 12185612"/>
              <a:gd name="connsiteY5" fmla="*/ 612528 h 1809343"/>
              <a:gd name="connsiteX6" fmla="*/ 0 w 12185612"/>
              <a:gd name="connsiteY6" fmla="*/ 339538 h 1809343"/>
              <a:gd name="connsiteX7" fmla="*/ 0 w 12185612"/>
              <a:gd name="connsiteY7" fmla="*/ 81678 h 1809343"/>
              <a:gd name="connsiteX8" fmla="*/ 637104 w 12185612"/>
              <a:gd name="connsiteY8" fmla="*/ 607 h 1809343"/>
              <a:gd name="connsiteX9" fmla="*/ 6098821 w 12185612"/>
              <a:gd name="connsiteY9" fmla="*/ 1643974 h 1809343"/>
              <a:gd name="connsiteX10" fmla="*/ 11511615 w 12185612"/>
              <a:gd name="connsiteY10" fmla="*/ 0 h 180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85612" h="1809343">
                <a:moveTo>
                  <a:pt x="11511615" y="0"/>
                </a:moveTo>
                <a:lnTo>
                  <a:pt x="12185612" y="134799"/>
                </a:lnTo>
                <a:lnTo>
                  <a:pt x="12185612" y="319795"/>
                </a:lnTo>
                <a:lnTo>
                  <a:pt x="11769269" y="431005"/>
                </a:lnTo>
                <a:cubicBezTo>
                  <a:pt x="9878327" y="928737"/>
                  <a:pt x="8015827" y="1369040"/>
                  <a:pt x="6098388" y="1809343"/>
                </a:cubicBezTo>
                <a:cubicBezTo>
                  <a:pt x="4410640" y="1441212"/>
                  <a:pt x="2720033" y="1046292"/>
                  <a:pt x="1030855" y="612528"/>
                </a:cubicBezTo>
                <a:lnTo>
                  <a:pt x="0" y="339538"/>
                </a:lnTo>
                <a:lnTo>
                  <a:pt x="0" y="81678"/>
                </a:lnTo>
                <a:lnTo>
                  <a:pt x="637104" y="607"/>
                </a:lnTo>
                <a:cubicBezTo>
                  <a:pt x="2471646" y="662696"/>
                  <a:pt x="4302378" y="1200960"/>
                  <a:pt x="6098821" y="1643974"/>
                </a:cubicBezTo>
                <a:cubicBezTo>
                  <a:pt x="7974840" y="1162658"/>
                  <a:pt x="9749895" y="681341"/>
                  <a:pt x="115116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49">
            <a:extLst>
              <a:ext uri="{FF2B5EF4-FFF2-40B4-BE49-F238E27FC236}">
                <a16:creationId xmlns:a16="http://schemas.microsoft.com/office/drawing/2014/main" id="{4BD5183D-F6D1-4DEC-8FB6-46F3C5C8E2AB}"/>
              </a:ext>
            </a:extLst>
          </p:cNvPr>
          <p:cNvSpPr/>
          <p:nvPr userDrawn="1"/>
        </p:nvSpPr>
        <p:spPr>
          <a:xfrm>
            <a:off x="450423" y="2315566"/>
            <a:ext cx="11342509" cy="1691715"/>
          </a:xfrm>
          <a:custGeom>
            <a:avLst/>
            <a:gdLst>
              <a:gd name="connsiteX0" fmla="*/ 9728 w 12217941"/>
              <a:gd name="connsiteY0" fmla="*/ 0 h 1605064"/>
              <a:gd name="connsiteX1" fmla="*/ 6108971 w 12217941"/>
              <a:gd name="connsiteY1" fmla="*/ 1498060 h 1605064"/>
              <a:gd name="connsiteX2" fmla="*/ 12208213 w 12217941"/>
              <a:gd name="connsiteY2" fmla="*/ 19456 h 1605064"/>
              <a:gd name="connsiteX3" fmla="*/ 12217941 w 12217941"/>
              <a:gd name="connsiteY3" fmla="*/ 282103 h 1605064"/>
              <a:gd name="connsiteX4" fmla="*/ 6118698 w 12217941"/>
              <a:gd name="connsiteY4" fmla="*/ 1605064 h 1605064"/>
              <a:gd name="connsiteX5" fmla="*/ 0 w 12217941"/>
              <a:gd name="connsiteY5" fmla="*/ 233464 h 1605064"/>
              <a:gd name="connsiteX6" fmla="*/ 9728 w 12217941"/>
              <a:gd name="connsiteY6" fmla="*/ 0 h 1605064"/>
              <a:gd name="connsiteX0" fmla="*/ 0 w 12208213"/>
              <a:gd name="connsiteY0" fmla="*/ 0 h 1605064"/>
              <a:gd name="connsiteX1" fmla="*/ 6099243 w 12208213"/>
              <a:gd name="connsiteY1" fmla="*/ 1498060 h 1605064"/>
              <a:gd name="connsiteX2" fmla="*/ 12198485 w 12208213"/>
              <a:gd name="connsiteY2" fmla="*/ 19456 h 1605064"/>
              <a:gd name="connsiteX3" fmla="*/ 12208213 w 12208213"/>
              <a:gd name="connsiteY3" fmla="*/ 282103 h 1605064"/>
              <a:gd name="connsiteX4" fmla="*/ 6108970 w 12208213"/>
              <a:gd name="connsiteY4" fmla="*/ 1605064 h 1605064"/>
              <a:gd name="connsiteX5" fmla="*/ 0 w 12208213"/>
              <a:gd name="connsiteY5" fmla="*/ 544749 h 1605064"/>
              <a:gd name="connsiteX6" fmla="*/ 0 w 12208213"/>
              <a:gd name="connsiteY6" fmla="*/ 0 h 1605064"/>
              <a:gd name="connsiteX0" fmla="*/ 0 w 12198485"/>
              <a:gd name="connsiteY0" fmla="*/ 0 h 1605064"/>
              <a:gd name="connsiteX1" fmla="*/ 6099243 w 12198485"/>
              <a:gd name="connsiteY1" fmla="*/ 1498060 h 1605064"/>
              <a:gd name="connsiteX2" fmla="*/ 12198485 w 12198485"/>
              <a:gd name="connsiteY2" fmla="*/ 19456 h 1605064"/>
              <a:gd name="connsiteX3" fmla="*/ 12198485 w 12198485"/>
              <a:gd name="connsiteY3" fmla="*/ 603115 h 1605064"/>
              <a:gd name="connsiteX4" fmla="*/ 6108970 w 12198485"/>
              <a:gd name="connsiteY4" fmla="*/ 1605064 h 1605064"/>
              <a:gd name="connsiteX5" fmla="*/ 0 w 12198485"/>
              <a:gd name="connsiteY5" fmla="*/ 544749 h 1605064"/>
              <a:gd name="connsiteX6" fmla="*/ 0 w 12198485"/>
              <a:gd name="connsiteY6" fmla="*/ 0 h 1605064"/>
              <a:gd name="connsiteX0" fmla="*/ 0 w 12198485"/>
              <a:gd name="connsiteY0" fmla="*/ 0 h 1605064"/>
              <a:gd name="connsiteX1" fmla="*/ 6108970 w 12198485"/>
              <a:gd name="connsiteY1" fmla="*/ 1507788 h 1605064"/>
              <a:gd name="connsiteX2" fmla="*/ 12198485 w 12198485"/>
              <a:gd name="connsiteY2" fmla="*/ 19456 h 1605064"/>
              <a:gd name="connsiteX3" fmla="*/ 12198485 w 12198485"/>
              <a:gd name="connsiteY3" fmla="*/ 603115 h 1605064"/>
              <a:gd name="connsiteX4" fmla="*/ 6108970 w 12198485"/>
              <a:gd name="connsiteY4" fmla="*/ 1605064 h 1605064"/>
              <a:gd name="connsiteX5" fmla="*/ 0 w 12198485"/>
              <a:gd name="connsiteY5" fmla="*/ 544749 h 1605064"/>
              <a:gd name="connsiteX6" fmla="*/ 0 w 12198485"/>
              <a:gd name="connsiteY6" fmla="*/ 0 h 1605064"/>
              <a:gd name="connsiteX0" fmla="*/ 632298 w 12830783"/>
              <a:gd name="connsiteY0" fmla="*/ 0 h 1605064"/>
              <a:gd name="connsiteX1" fmla="*/ 6741268 w 12830783"/>
              <a:gd name="connsiteY1" fmla="*/ 1507788 h 1605064"/>
              <a:gd name="connsiteX2" fmla="*/ 12830783 w 12830783"/>
              <a:gd name="connsiteY2" fmla="*/ 19456 h 1605064"/>
              <a:gd name="connsiteX3" fmla="*/ 12830783 w 12830783"/>
              <a:gd name="connsiteY3" fmla="*/ 603115 h 1605064"/>
              <a:gd name="connsiteX4" fmla="*/ 6741268 w 12830783"/>
              <a:gd name="connsiteY4" fmla="*/ 1605064 h 1605064"/>
              <a:gd name="connsiteX5" fmla="*/ 0 w 12830783"/>
              <a:gd name="connsiteY5" fmla="*/ 29183 h 1605064"/>
              <a:gd name="connsiteX6" fmla="*/ 632298 w 12830783"/>
              <a:gd name="connsiteY6" fmla="*/ 0 h 1605064"/>
              <a:gd name="connsiteX0" fmla="*/ 836579 w 12830783"/>
              <a:gd name="connsiteY0" fmla="*/ 0 h 1634247"/>
              <a:gd name="connsiteX1" fmla="*/ 6741268 w 12830783"/>
              <a:gd name="connsiteY1" fmla="*/ 1536971 h 1634247"/>
              <a:gd name="connsiteX2" fmla="*/ 12830783 w 12830783"/>
              <a:gd name="connsiteY2" fmla="*/ 48639 h 1634247"/>
              <a:gd name="connsiteX3" fmla="*/ 12830783 w 12830783"/>
              <a:gd name="connsiteY3" fmla="*/ 632298 h 1634247"/>
              <a:gd name="connsiteX4" fmla="*/ 6741268 w 12830783"/>
              <a:gd name="connsiteY4" fmla="*/ 1634247 h 1634247"/>
              <a:gd name="connsiteX5" fmla="*/ 0 w 12830783"/>
              <a:gd name="connsiteY5" fmla="*/ 58366 h 1634247"/>
              <a:gd name="connsiteX6" fmla="*/ 836579 w 12830783"/>
              <a:gd name="connsiteY6" fmla="*/ 0 h 1634247"/>
              <a:gd name="connsiteX0" fmla="*/ 836579 w 12830783"/>
              <a:gd name="connsiteY0" fmla="*/ 0 h 1702340"/>
              <a:gd name="connsiteX1" fmla="*/ 6741268 w 12830783"/>
              <a:gd name="connsiteY1" fmla="*/ 1536971 h 1702340"/>
              <a:gd name="connsiteX2" fmla="*/ 12830783 w 12830783"/>
              <a:gd name="connsiteY2" fmla="*/ 48639 h 1702340"/>
              <a:gd name="connsiteX3" fmla="*/ 12830783 w 12830783"/>
              <a:gd name="connsiteY3" fmla="*/ 632298 h 1702340"/>
              <a:gd name="connsiteX4" fmla="*/ 6750996 w 12830783"/>
              <a:gd name="connsiteY4" fmla="*/ 1702340 h 1702340"/>
              <a:gd name="connsiteX5" fmla="*/ 0 w 12830783"/>
              <a:gd name="connsiteY5" fmla="*/ 58366 h 1702340"/>
              <a:gd name="connsiteX6" fmla="*/ 836579 w 12830783"/>
              <a:gd name="connsiteY6" fmla="*/ 0 h 1702340"/>
              <a:gd name="connsiteX0" fmla="*/ 836579 w 12830783"/>
              <a:gd name="connsiteY0" fmla="*/ 0 h 1702340"/>
              <a:gd name="connsiteX1" fmla="*/ 6741268 w 12830783"/>
              <a:gd name="connsiteY1" fmla="*/ 1536971 h 1702340"/>
              <a:gd name="connsiteX2" fmla="*/ 12470860 w 12830783"/>
              <a:gd name="connsiteY2" fmla="*/ 19456 h 1702340"/>
              <a:gd name="connsiteX3" fmla="*/ 12830783 w 12830783"/>
              <a:gd name="connsiteY3" fmla="*/ 632298 h 1702340"/>
              <a:gd name="connsiteX4" fmla="*/ 6750996 w 12830783"/>
              <a:gd name="connsiteY4" fmla="*/ 1702340 h 1702340"/>
              <a:gd name="connsiteX5" fmla="*/ 0 w 12830783"/>
              <a:gd name="connsiteY5" fmla="*/ 58366 h 1702340"/>
              <a:gd name="connsiteX6" fmla="*/ 836579 w 12830783"/>
              <a:gd name="connsiteY6" fmla="*/ 0 h 1702340"/>
              <a:gd name="connsiteX0" fmla="*/ 836579 w 13239345"/>
              <a:gd name="connsiteY0" fmla="*/ 0 h 1702340"/>
              <a:gd name="connsiteX1" fmla="*/ 6741268 w 13239345"/>
              <a:gd name="connsiteY1" fmla="*/ 1536971 h 1702340"/>
              <a:gd name="connsiteX2" fmla="*/ 12470860 w 13239345"/>
              <a:gd name="connsiteY2" fmla="*/ 19456 h 1702340"/>
              <a:gd name="connsiteX3" fmla="*/ 13239345 w 13239345"/>
              <a:gd name="connsiteY3" fmla="*/ 107004 h 1702340"/>
              <a:gd name="connsiteX4" fmla="*/ 6750996 w 13239345"/>
              <a:gd name="connsiteY4" fmla="*/ 1702340 h 1702340"/>
              <a:gd name="connsiteX5" fmla="*/ 0 w 13239345"/>
              <a:gd name="connsiteY5" fmla="*/ 58366 h 1702340"/>
              <a:gd name="connsiteX6" fmla="*/ 836579 w 13239345"/>
              <a:gd name="connsiteY6" fmla="*/ 0 h 1702340"/>
              <a:gd name="connsiteX0" fmla="*/ 836579 w 13239345"/>
              <a:gd name="connsiteY0" fmla="*/ 107003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836579 w 13239345"/>
              <a:gd name="connsiteY6" fmla="*/ 107003 h 1809343"/>
              <a:gd name="connsiteX0" fmla="*/ 1342417 w 13239345"/>
              <a:gd name="connsiteY0" fmla="*/ 29182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342417 w 13239345"/>
              <a:gd name="connsiteY6" fmla="*/ 29182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2651516"/>
              <a:gd name="connsiteY0" fmla="*/ 607 h 1809343"/>
              <a:gd name="connsiteX1" fmla="*/ 6741268 w 12651516"/>
              <a:gd name="connsiteY1" fmla="*/ 1643974 h 1809343"/>
              <a:gd name="connsiteX2" fmla="*/ 12169303 w 12651516"/>
              <a:gd name="connsiteY2" fmla="*/ 0 h 1809343"/>
              <a:gd name="connsiteX3" fmla="*/ 12651516 w 12651516"/>
              <a:gd name="connsiteY3" fmla="*/ 83379 h 1809343"/>
              <a:gd name="connsiteX4" fmla="*/ 6750996 w 12651516"/>
              <a:gd name="connsiteY4" fmla="*/ 1809343 h 1809343"/>
              <a:gd name="connsiteX5" fmla="*/ 0 w 12651516"/>
              <a:gd name="connsiteY5" fmla="*/ 165369 h 1809343"/>
              <a:gd name="connsiteX6" fmla="*/ 1294792 w 12651516"/>
              <a:gd name="connsiteY6" fmla="*/ 607 h 1809343"/>
              <a:gd name="connsiteX0" fmla="*/ 1294792 w 12564431"/>
              <a:gd name="connsiteY0" fmla="*/ 607 h 1809343"/>
              <a:gd name="connsiteX1" fmla="*/ 6741268 w 12564431"/>
              <a:gd name="connsiteY1" fmla="*/ 1643974 h 1809343"/>
              <a:gd name="connsiteX2" fmla="*/ 12169303 w 12564431"/>
              <a:gd name="connsiteY2" fmla="*/ 0 h 1809343"/>
              <a:gd name="connsiteX3" fmla="*/ 12564431 w 12564431"/>
              <a:gd name="connsiteY3" fmla="*/ 83379 h 1809343"/>
              <a:gd name="connsiteX4" fmla="*/ 6750996 w 12564431"/>
              <a:gd name="connsiteY4" fmla="*/ 1809343 h 1809343"/>
              <a:gd name="connsiteX5" fmla="*/ 0 w 12564431"/>
              <a:gd name="connsiteY5" fmla="*/ 165369 h 1809343"/>
              <a:gd name="connsiteX6" fmla="*/ 1294792 w 12564431"/>
              <a:gd name="connsiteY6" fmla="*/ 607 h 1809343"/>
              <a:gd name="connsiteX0" fmla="*/ 423935 w 11693574"/>
              <a:gd name="connsiteY0" fmla="*/ 607 h 1809343"/>
              <a:gd name="connsiteX1" fmla="*/ 5870411 w 11693574"/>
              <a:gd name="connsiteY1" fmla="*/ 1643974 h 1809343"/>
              <a:gd name="connsiteX2" fmla="*/ 11298446 w 11693574"/>
              <a:gd name="connsiteY2" fmla="*/ 0 h 1809343"/>
              <a:gd name="connsiteX3" fmla="*/ 11693574 w 11693574"/>
              <a:gd name="connsiteY3" fmla="*/ 83379 h 1809343"/>
              <a:gd name="connsiteX4" fmla="*/ 5880139 w 11693574"/>
              <a:gd name="connsiteY4" fmla="*/ 1809343 h 1809343"/>
              <a:gd name="connsiteX5" fmla="*/ 0 w 11693574"/>
              <a:gd name="connsiteY5" fmla="*/ 45626 h 1809343"/>
              <a:gd name="connsiteX6" fmla="*/ 423935 w 11693574"/>
              <a:gd name="connsiteY6" fmla="*/ 607 h 1809343"/>
              <a:gd name="connsiteX0" fmla="*/ 423935 w 11693574"/>
              <a:gd name="connsiteY0" fmla="*/ 607 h 1733143"/>
              <a:gd name="connsiteX1" fmla="*/ 5870411 w 11693574"/>
              <a:gd name="connsiteY1" fmla="*/ 1643974 h 1733143"/>
              <a:gd name="connsiteX2" fmla="*/ 11298446 w 11693574"/>
              <a:gd name="connsiteY2" fmla="*/ 0 h 1733143"/>
              <a:gd name="connsiteX3" fmla="*/ 11693574 w 11693574"/>
              <a:gd name="connsiteY3" fmla="*/ 83379 h 1733143"/>
              <a:gd name="connsiteX4" fmla="*/ 5880139 w 11693574"/>
              <a:gd name="connsiteY4" fmla="*/ 1733143 h 1733143"/>
              <a:gd name="connsiteX5" fmla="*/ 0 w 11693574"/>
              <a:gd name="connsiteY5" fmla="*/ 45626 h 1733143"/>
              <a:gd name="connsiteX6" fmla="*/ 423935 w 11693574"/>
              <a:gd name="connsiteY6" fmla="*/ 607 h 1733143"/>
              <a:gd name="connsiteX0" fmla="*/ 423935 w 11709902"/>
              <a:gd name="connsiteY0" fmla="*/ 607 h 1733143"/>
              <a:gd name="connsiteX1" fmla="*/ 5870411 w 11709902"/>
              <a:gd name="connsiteY1" fmla="*/ 1643974 h 1733143"/>
              <a:gd name="connsiteX2" fmla="*/ 11298446 w 11709902"/>
              <a:gd name="connsiteY2" fmla="*/ 0 h 1733143"/>
              <a:gd name="connsiteX3" fmla="*/ 11709902 w 11709902"/>
              <a:gd name="connsiteY3" fmla="*/ 83379 h 1733143"/>
              <a:gd name="connsiteX4" fmla="*/ 5880139 w 11709902"/>
              <a:gd name="connsiteY4" fmla="*/ 1733143 h 1733143"/>
              <a:gd name="connsiteX5" fmla="*/ 0 w 11709902"/>
              <a:gd name="connsiteY5" fmla="*/ 45626 h 1733143"/>
              <a:gd name="connsiteX6" fmla="*/ 423935 w 11709902"/>
              <a:gd name="connsiteY6" fmla="*/ 607 h 1733143"/>
              <a:gd name="connsiteX0" fmla="*/ 423935 w 11571109"/>
              <a:gd name="connsiteY0" fmla="*/ 607 h 1733143"/>
              <a:gd name="connsiteX1" fmla="*/ 5870411 w 11571109"/>
              <a:gd name="connsiteY1" fmla="*/ 1643974 h 1733143"/>
              <a:gd name="connsiteX2" fmla="*/ 11298446 w 11571109"/>
              <a:gd name="connsiteY2" fmla="*/ 0 h 1733143"/>
              <a:gd name="connsiteX3" fmla="*/ 11571109 w 11571109"/>
              <a:gd name="connsiteY3" fmla="*/ 116036 h 1733143"/>
              <a:gd name="connsiteX4" fmla="*/ 5880139 w 11571109"/>
              <a:gd name="connsiteY4" fmla="*/ 1733143 h 1733143"/>
              <a:gd name="connsiteX5" fmla="*/ 0 w 11571109"/>
              <a:gd name="connsiteY5" fmla="*/ 45626 h 1733143"/>
              <a:gd name="connsiteX6" fmla="*/ 423935 w 11571109"/>
              <a:gd name="connsiteY6" fmla="*/ 607 h 1733143"/>
              <a:gd name="connsiteX0" fmla="*/ 423935 w 11579274"/>
              <a:gd name="connsiteY0" fmla="*/ 607 h 1733143"/>
              <a:gd name="connsiteX1" fmla="*/ 5870411 w 11579274"/>
              <a:gd name="connsiteY1" fmla="*/ 1643974 h 1733143"/>
              <a:gd name="connsiteX2" fmla="*/ 11298446 w 11579274"/>
              <a:gd name="connsiteY2" fmla="*/ 0 h 1733143"/>
              <a:gd name="connsiteX3" fmla="*/ 11579274 w 11579274"/>
              <a:gd name="connsiteY3" fmla="*/ 116036 h 1733143"/>
              <a:gd name="connsiteX4" fmla="*/ 5880139 w 11579274"/>
              <a:gd name="connsiteY4" fmla="*/ 1733143 h 1733143"/>
              <a:gd name="connsiteX5" fmla="*/ 0 w 11579274"/>
              <a:gd name="connsiteY5" fmla="*/ 45626 h 1733143"/>
              <a:gd name="connsiteX6" fmla="*/ 423935 w 11579274"/>
              <a:gd name="connsiteY6" fmla="*/ 607 h 1733143"/>
              <a:gd name="connsiteX0" fmla="*/ 423935 w 11579274"/>
              <a:gd name="connsiteY0" fmla="*/ 0 h 1732536"/>
              <a:gd name="connsiteX1" fmla="*/ 5870411 w 11579274"/>
              <a:gd name="connsiteY1" fmla="*/ 1643367 h 1732536"/>
              <a:gd name="connsiteX2" fmla="*/ 11233132 w 11579274"/>
              <a:gd name="connsiteY2" fmla="*/ 48379 h 1732536"/>
              <a:gd name="connsiteX3" fmla="*/ 11579274 w 11579274"/>
              <a:gd name="connsiteY3" fmla="*/ 115429 h 1732536"/>
              <a:gd name="connsiteX4" fmla="*/ 5880139 w 11579274"/>
              <a:gd name="connsiteY4" fmla="*/ 1732536 h 1732536"/>
              <a:gd name="connsiteX5" fmla="*/ 0 w 11579274"/>
              <a:gd name="connsiteY5" fmla="*/ 45019 h 1732536"/>
              <a:gd name="connsiteX6" fmla="*/ 423935 w 11579274"/>
              <a:gd name="connsiteY6" fmla="*/ 0 h 1732536"/>
              <a:gd name="connsiteX0" fmla="*/ 423935 w 11579274"/>
              <a:gd name="connsiteY0" fmla="*/ 0 h 1732536"/>
              <a:gd name="connsiteX1" fmla="*/ 5870411 w 11579274"/>
              <a:gd name="connsiteY1" fmla="*/ 1643367 h 1732536"/>
              <a:gd name="connsiteX2" fmla="*/ 11241297 w 11579274"/>
              <a:gd name="connsiteY2" fmla="*/ 32050 h 1732536"/>
              <a:gd name="connsiteX3" fmla="*/ 11579274 w 11579274"/>
              <a:gd name="connsiteY3" fmla="*/ 115429 h 1732536"/>
              <a:gd name="connsiteX4" fmla="*/ 5880139 w 11579274"/>
              <a:gd name="connsiteY4" fmla="*/ 1732536 h 1732536"/>
              <a:gd name="connsiteX5" fmla="*/ 0 w 11579274"/>
              <a:gd name="connsiteY5" fmla="*/ 45019 h 1732536"/>
              <a:gd name="connsiteX6" fmla="*/ 423935 w 11579274"/>
              <a:gd name="connsiteY6" fmla="*/ 0 h 1732536"/>
              <a:gd name="connsiteX0" fmla="*/ 423935 w 11579274"/>
              <a:gd name="connsiteY0" fmla="*/ 0 h 1732536"/>
              <a:gd name="connsiteX1" fmla="*/ 5870411 w 11579274"/>
              <a:gd name="connsiteY1" fmla="*/ 1643367 h 1732536"/>
              <a:gd name="connsiteX2" fmla="*/ 11241297 w 11579274"/>
              <a:gd name="connsiteY2" fmla="*/ 32050 h 1732536"/>
              <a:gd name="connsiteX3" fmla="*/ 11579274 w 11579274"/>
              <a:gd name="connsiteY3" fmla="*/ 115429 h 1732536"/>
              <a:gd name="connsiteX4" fmla="*/ 5880139 w 11579274"/>
              <a:gd name="connsiteY4" fmla="*/ 1732536 h 1732536"/>
              <a:gd name="connsiteX5" fmla="*/ 0 w 11579274"/>
              <a:gd name="connsiteY5" fmla="*/ 45019 h 1732536"/>
              <a:gd name="connsiteX6" fmla="*/ 423935 w 11579274"/>
              <a:gd name="connsiteY6" fmla="*/ 0 h 1732536"/>
              <a:gd name="connsiteX0" fmla="*/ 423935 w 11579274"/>
              <a:gd name="connsiteY0" fmla="*/ 0 h 1732536"/>
              <a:gd name="connsiteX1" fmla="*/ 5870411 w 11579274"/>
              <a:gd name="connsiteY1" fmla="*/ 1643367 h 1732536"/>
              <a:gd name="connsiteX2" fmla="*/ 11224968 w 11579274"/>
              <a:gd name="connsiteY2" fmla="*/ 48379 h 1732536"/>
              <a:gd name="connsiteX3" fmla="*/ 11579274 w 11579274"/>
              <a:gd name="connsiteY3" fmla="*/ 115429 h 1732536"/>
              <a:gd name="connsiteX4" fmla="*/ 5880139 w 11579274"/>
              <a:gd name="connsiteY4" fmla="*/ 1732536 h 1732536"/>
              <a:gd name="connsiteX5" fmla="*/ 0 w 11579274"/>
              <a:gd name="connsiteY5" fmla="*/ 45019 h 1732536"/>
              <a:gd name="connsiteX6" fmla="*/ 423935 w 11579274"/>
              <a:gd name="connsiteY6" fmla="*/ 0 h 1732536"/>
              <a:gd name="connsiteX0" fmla="*/ 219828 w 11375167"/>
              <a:gd name="connsiteY0" fmla="*/ 0 h 1732536"/>
              <a:gd name="connsiteX1" fmla="*/ 5666304 w 11375167"/>
              <a:gd name="connsiteY1" fmla="*/ 1643367 h 1732536"/>
              <a:gd name="connsiteX2" fmla="*/ 11020861 w 11375167"/>
              <a:gd name="connsiteY2" fmla="*/ 48379 h 1732536"/>
              <a:gd name="connsiteX3" fmla="*/ 11375167 w 11375167"/>
              <a:gd name="connsiteY3" fmla="*/ 115429 h 1732536"/>
              <a:gd name="connsiteX4" fmla="*/ 5676032 w 11375167"/>
              <a:gd name="connsiteY4" fmla="*/ 1732536 h 1732536"/>
              <a:gd name="connsiteX5" fmla="*/ 0 w 11375167"/>
              <a:gd name="connsiteY5" fmla="*/ 77676 h 1732536"/>
              <a:gd name="connsiteX6" fmla="*/ 219828 w 11375167"/>
              <a:gd name="connsiteY6" fmla="*/ 0 h 1732536"/>
              <a:gd name="connsiteX0" fmla="*/ 293307 w 11375167"/>
              <a:gd name="connsiteY0" fmla="*/ 0 h 1708044"/>
              <a:gd name="connsiteX1" fmla="*/ 5666304 w 11375167"/>
              <a:gd name="connsiteY1" fmla="*/ 1618875 h 1708044"/>
              <a:gd name="connsiteX2" fmla="*/ 11020861 w 11375167"/>
              <a:gd name="connsiteY2" fmla="*/ 23887 h 1708044"/>
              <a:gd name="connsiteX3" fmla="*/ 11375167 w 11375167"/>
              <a:gd name="connsiteY3" fmla="*/ 90937 h 1708044"/>
              <a:gd name="connsiteX4" fmla="*/ 5676032 w 11375167"/>
              <a:gd name="connsiteY4" fmla="*/ 1708044 h 1708044"/>
              <a:gd name="connsiteX5" fmla="*/ 0 w 11375167"/>
              <a:gd name="connsiteY5" fmla="*/ 53184 h 1708044"/>
              <a:gd name="connsiteX6" fmla="*/ 293307 w 11375167"/>
              <a:gd name="connsiteY6" fmla="*/ 0 h 1708044"/>
              <a:gd name="connsiteX0" fmla="*/ 317800 w 11375167"/>
              <a:gd name="connsiteY0" fmla="*/ 606 h 1684157"/>
              <a:gd name="connsiteX1" fmla="*/ 5666304 w 11375167"/>
              <a:gd name="connsiteY1" fmla="*/ 1594988 h 1684157"/>
              <a:gd name="connsiteX2" fmla="*/ 11020861 w 11375167"/>
              <a:gd name="connsiteY2" fmla="*/ 0 h 1684157"/>
              <a:gd name="connsiteX3" fmla="*/ 11375167 w 11375167"/>
              <a:gd name="connsiteY3" fmla="*/ 67050 h 1684157"/>
              <a:gd name="connsiteX4" fmla="*/ 5676032 w 11375167"/>
              <a:gd name="connsiteY4" fmla="*/ 1684157 h 1684157"/>
              <a:gd name="connsiteX5" fmla="*/ 0 w 11375167"/>
              <a:gd name="connsiteY5" fmla="*/ 29297 h 1684157"/>
              <a:gd name="connsiteX6" fmla="*/ 317800 w 11375167"/>
              <a:gd name="connsiteY6" fmla="*/ 606 h 1684157"/>
              <a:gd name="connsiteX0" fmla="*/ 285142 w 11342509"/>
              <a:gd name="connsiteY0" fmla="*/ 606 h 1684157"/>
              <a:gd name="connsiteX1" fmla="*/ 5633646 w 11342509"/>
              <a:gd name="connsiteY1" fmla="*/ 1594988 h 1684157"/>
              <a:gd name="connsiteX2" fmla="*/ 10988203 w 11342509"/>
              <a:gd name="connsiteY2" fmla="*/ 0 h 1684157"/>
              <a:gd name="connsiteX3" fmla="*/ 11342509 w 11342509"/>
              <a:gd name="connsiteY3" fmla="*/ 67050 h 1684157"/>
              <a:gd name="connsiteX4" fmla="*/ 5643374 w 11342509"/>
              <a:gd name="connsiteY4" fmla="*/ 1684157 h 1684157"/>
              <a:gd name="connsiteX5" fmla="*/ 0 w 11342509"/>
              <a:gd name="connsiteY5" fmla="*/ 29297 h 1684157"/>
              <a:gd name="connsiteX6" fmla="*/ 285142 w 11342509"/>
              <a:gd name="connsiteY6" fmla="*/ 606 h 1684157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0988203 w 11342509"/>
              <a:gd name="connsiteY2" fmla="*/ 755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18020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18020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47837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80494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80494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80494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43806 w 11342509"/>
              <a:gd name="connsiteY1" fmla="*/ 1602546 h 1691715"/>
              <a:gd name="connsiteX2" fmla="*/ 11080494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42509" h="1691715">
                <a:moveTo>
                  <a:pt x="276977" y="0"/>
                </a:moveTo>
                <a:cubicBezTo>
                  <a:pt x="2111519" y="662089"/>
                  <a:pt x="3847364" y="1159532"/>
                  <a:pt x="5643806" y="1602546"/>
                </a:cubicBezTo>
                <a:cubicBezTo>
                  <a:pt x="7519826" y="1121230"/>
                  <a:pt x="9471175" y="643464"/>
                  <a:pt x="11080494" y="17498"/>
                </a:cubicBezTo>
                <a:lnTo>
                  <a:pt x="11342509" y="74608"/>
                </a:lnTo>
                <a:cubicBezTo>
                  <a:pt x="9170201" y="663537"/>
                  <a:pt x="7834732" y="1188511"/>
                  <a:pt x="5643374" y="1691715"/>
                </a:cubicBezTo>
                <a:cubicBezTo>
                  <a:pt x="3393042" y="1200874"/>
                  <a:pt x="2250332" y="651521"/>
                  <a:pt x="0" y="36855"/>
                </a:cubicBezTo>
                <a:lnTo>
                  <a:pt x="27697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990" y="1401505"/>
            <a:ext cx="3746000" cy="10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37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7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057" cy="4066384"/>
          </a:xfrm>
          <a:prstGeom prst="rect">
            <a:avLst/>
          </a:prstGeom>
        </p:spPr>
      </p:pic>
      <p:sp>
        <p:nvSpPr>
          <p:cNvPr id="19" name="任意多边形: 形状 20">
            <a:extLst>
              <a:ext uri="{FF2B5EF4-FFF2-40B4-BE49-F238E27FC236}">
                <a16:creationId xmlns:a16="http://schemas.microsoft.com/office/drawing/2014/main" id="{EB508EBB-D4A6-41A3-BA79-D5276F572933}"/>
              </a:ext>
            </a:extLst>
          </p:cNvPr>
          <p:cNvSpPr/>
          <p:nvPr userDrawn="1"/>
        </p:nvSpPr>
        <p:spPr>
          <a:xfrm rot="10800000">
            <a:off x="-18" y="0"/>
            <a:ext cx="12192001" cy="4066750"/>
          </a:xfrm>
          <a:custGeom>
            <a:avLst/>
            <a:gdLst>
              <a:gd name="connsiteX0" fmla="*/ 12192000 w 12192001"/>
              <a:gd name="connsiteY0" fmla="*/ 4062881 h 4062881"/>
              <a:gd name="connsiteX1" fmla="*/ 0 w 12192001"/>
              <a:gd name="connsiteY1" fmla="*/ 4062881 h 4062881"/>
              <a:gd name="connsiteX2" fmla="*/ 0 w 12192001"/>
              <a:gd name="connsiteY2" fmla="*/ 1441627 h 4062881"/>
              <a:gd name="connsiteX3" fmla="*/ 7949 w 12192001"/>
              <a:gd name="connsiteY3" fmla="*/ 1441627 h 4062881"/>
              <a:gd name="connsiteX4" fmla="*/ 6105511 w 12192001"/>
              <a:gd name="connsiteY4" fmla="*/ 0 h 4062881"/>
              <a:gd name="connsiteX5" fmla="*/ 12184078 w 12192001"/>
              <a:gd name="connsiteY5" fmla="*/ 1441627 h 4062881"/>
              <a:gd name="connsiteX6" fmla="*/ 12192000 w 12192001"/>
              <a:gd name="connsiteY6" fmla="*/ 1441627 h 4062881"/>
              <a:gd name="connsiteX7" fmla="*/ 12192000 w 12192001"/>
              <a:gd name="connsiteY7" fmla="*/ 1443506 h 4062881"/>
              <a:gd name="connsiteX8" fmla="*/ 12192001 w 12192001"/>
              <a:gd name="connsiteY8" fmla="*/ 1443506 h 4062881"/>
              <a:gd name="connsiteX9" fmla="*/ 12192000 w 12192001"/>
              <a:gd name="connsiteY9" fmla="*/ 1443506 h 406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4062881">
                <a:moveTo>
                  <a:pt x="12192000" y="4062881"/>
                </a:moveTo>
                <a:lnTo>
                  <a:pt x="0" y="4062881"/>
                </a:lnTo>
                <a:lnTo>
                  <a:pt x="0" y="1441627"/>
                </a:lnTo>
                <a:lnTo>
                  <a:pt x="7949" y="1441627"/>
                </a:lnTo>
                <a:lnTo>
                  <a:pt x="6105511" y="0"/>
                </a:lnTo>
                <a:lnTo>
                  <a:pt x="12184078" y="1441627"/>
                </a:lnTo>
                <a:lnTo>
                  <a:pt x="12192000" y="1441627"/>
                </a:lnTo>
                <a:lnTo>
                  <a:pt x="12192000" y="1443506"/>
                </a:lnTo>
                <a:lnTo>
                  <a:pt x="12192001" y="1443506"/>
                </a:lnTo>
                <a:lnTo>
                  <a:pt x="12192000" y="1443506"/>
                </a:lnTo>
                <a:close/>
              </a:path>
            </a:pathLst>
          </a:custGeom>
          <a:solidFill>
            <a:srgbClr val="006434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任意多边形: 形状 44">
            <a:extLst>
              <a:ext uri="{FF2B5EF4-FFF2-40B4-BE49-F238E27FC236}">
                <a16:creationId xmlns:a16="http://schemas.microsoft.com/office/drawing/2014/main" id="{DE2D1209-7AA5-4F95-A441-DACDCD612E99}"/>
              </a:ext>
            </a:extLst>
          </p:cNvPr>
          <p:cNvSpPr/>
          <p:nvPr userDrawn="1"/>
        </p:nvSpPr>
        <p:spPr>
          <a:xfrm>
            <a:off x="0" y="2329236"/>
            <a:ext cx="12191985" cy="1809343"/>
          </a:xfrm>
          <a:custGeom>
            <a:avLst/>
            <a:gdLst>
              <a:gd name="connsiteX0" fmla="*/ 11511615 w 12185612"/>
              <a:gd name="connsiteY0" fmla="*/ 0 h 1809343"/>
              <a:gd name="connsiteX1" fmla="*/ 12185612 w 12185612"/>
              <a:gd name="connsiteY1" fmla="*/ 134799 h 1809343"/>
              <a:gd name="connsiteX2" fmla="*/ 12185612 w 12185612"/>
              <a:gd name="connsiteY2" fmla="*/ 319795 h 1809343"/>
              <a:gd name="connsiteX3" fmla="*/ 11769269 w 12185612"/>
              <a:gd name="connsiteY3" fmla="*/ 431005 h 1809343"/>
              <a:gd name="connsiteX4" fmla="*/ 6098388 w 12185612"/>
              <a:gd name="connsiteY4" fmla="*/ 1809343 h 1809343"/>
              <a:gd name="connsiteX5" fmla="*/ 1030855 w 12185612"/>
              <a:gd name="connsiteY5" fmla="*/ 612528 h 1809343"/>
              <a:gd name="connsiteX6" fmla="*/ 0 w 12185612"/>
              <a:gd name="connsiteY6" fmla="*/ 339538 h 1809343"/>
              <a:gd name="connsiteX7" fmla="*/ 0 w 12185612"/>
              <a:gd name="connsiteY7" fmla="*/ 81678 h 1809343"/>
              <a:gd name="connsiteX8" fmla="*/ 637104 w 12185612"/>
              <a:gd name="connsiteY8" fmla="*/ 607 h 1809343"/>
              <a:gd name="connsiteX9" fmla="*/ 6098821 w 12185612"/>
              <a:gd name="connsiteY9" fmla="*/ 1643974 h 1809343"/>
              <a:gd name="connsiteX10" fmla="*/ 11511615 w 12185612"/>
              <a:gd name="connsiteY10" fmla="*/ 0 h 180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85612" h="1809343">
                <a:moveTo>
                  <a:pt x="11511615" y="0"/>
                </a:moveTo>
                <a:lnTo>
                  <a:pt x="12185612" y="134799"/>
                </a:lnTo>
                <a:lnTo>
                  <a:pt x="12185612" y="319795"/>
                </a:lnTo>
                <a:lnTo>
                  <a:pt x="11769269" y="431005"/>
                </a:lnTo>
                <a:cubicBezTo>
                  <a:pt x="9878327" y="928737"/>
                  <a:pt x="8015827" y="1369040"/>
                  <a:pt x="6098388" y="1809343"/>
                </a:cubicBezTo>
                <a:cubicBezTo>
                  <a:pt x="4410640" y="1441212"/>
                  <a:pt x="2720033" y="1046292"/>
                  <a:pt x="1030855" y="612528"/>
                </a:cubicBezTo>
                <a:lnTo>
                  <a:pt x="0" y="339538"/>
                </a:lnTo>
                <a:lnTo>
                  <a:pt x="0" y="81678"/>
                </a:lnTo>
                <a:lnTo>
                  <a:pt x="637104" y="607"/>
                </a:lnTo>
                <a:cubicBezTo>
                  <a:pt x="2471646" y="662696"/>
                  <a:pt x="4302378" y="1200960"/>
                  <a:pt x="6098821" y="1643974"/>
                </a:cubicBezTo>
                <a:cubicBezTo>
                  <a:pt x="7974840" y="1162658"/>
                  <a:pt x="9749895" y="681341"/>
                  <a:pt x="115116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49">
            <a:extLst>
              <a:ext uri="{FF2B5EF4-FFF2-40B4-BE49-F238E27FC236}">
                <a16:creationId xmlns:a16="http://schemas.microsoft.com/office/drawing/2014/main" id="{4BD5183D-F6D1-4DEC-8FB6-46F3C5C8E2AB}"/>
              </a:ext>
            </a:extLst>
          </p:cNvPr>
          <p:cNvSpPr/>
          <p:nvPr userDrawn="1"/>
        </p:nvSpPr>
        <p:spPr>
          <a:xfrm>
            <a:off x="450423" y="2315566"/>
            <a:ext cx="11342509" cy="1691715"/>
          </a:xfrm>
          <a:custGeom>
            <a:avLst/>
            <a:gdLst>
              <a:gd name="connsiteX0" fmla="*/ 9728 w 12217941"/>
              <a:gd name="connsiteY0" fmla="*/ 0 h 1605064"/>
              <a:gd name="connsiteX1" fmla="*/ 6108971 w 12217941"/>
              <a:gd name="connsiteY1" fmla="*/ 1498060 h 1605064"/>
              <a:gd name="connsiteX2" fmla="*/ 12208213 w 12217941"/>
              <a:gd name="connsiteY2" fmla="*/ 19456 h 1605064"/>
              <a:gd name="connsiteX3" fmla="*/ 12217941 w 12217941"/>
              <a:gd name="connsiteY3" fmla="*/ 282103 h 1605064"/>
              <a:gd name="connsiteX4" fmla="*/ 6118698 w 12217941"/>
              <a:gd name="connsiteY4" fmla="*/ 1605064 h 1605064"/>
              <a:gd name="connsiteX5" fmla="*/ 0 w 12217941"/>
              <a:gd name="connsiteY5" fmla="*/ 233464 h 1605064"/>
              <a:gd name="connsiteX6" fmla="*/ 9728 w 12217941"/>
              <a:gd name="connsiteY6" fmla="*/ 0 h 1605064"/>
              <a:gd name="connsiteX0" fmla="*/ 0 w 12208213"/>
              <a:gd name="connsiteY0" fmla="*/ 0 h 1605064"/>
              <a:gd name="connsiteX1" fmla="*/ 6099243 w 12208213"/>
              <a:gd name="connsiteY1" fmla="*/ 1498060 h 1605064"/>
              <a:gd name="connsiteX2" fmla="*/ 12198485 w 12208213"/>
              <a:gd name="connsiteY2" fmla="*/ 19456 h 1605064"/>
              <a:gd name="connsiteX3" fmla="*/ 12208213 w 12208213"/>
              <a:gd name="connsiteY3" fmla="*/ 282103 h 1605064"/>
              <a:gd name="connsiteX4" fmla="*/ 6108970 w 12208213"/>
              <a:gd name="connsiteY4" fmla="*/ 1605064 h 1605064"/>
              <a:gd name="connsiteX5" fmla="*/ 0 w 12208213"/>
              <a:gd name="connsiteY5" fmla="*/ 544749 h 1605064"/>
              <a:gd name="connsiteX6" fmla="*/ 0 w 12208213"/>
              <a:gd name="connsiteY6" fmla="*/ 0 h 1605064"/>
              <a:gd name="connsiteX0" fmla="*/ 0 w 12198485"/>
              <a:gd name="connsiteY0" fmla="*/ 0 h 1605064"/>
              <a:gd name="connsiteX1" fmla="*/ 6099243 w 12198485"/>
              <a:gd name="connsiteY1" fmla="*/ 1498060 h 1605064"/>
              <a:gd name="connsiteX2" fmla="*/ 12198485 w 12198485"/>
              <a:gd name="connsiteY2" fmla="*/ 19456 h 1605064"/>
              <a:gd name="connsiteX3" fmla="*/ 12198485 w 12198485"/>
              <a:gd name="connsiteY3" fmla="*/ 603115 h 1605064"/>
              <a:gd name="connsiteX4" fmla="*/ 6108970 w 12198485"/>
              <a:gd name="connsiteY4" fmla="*/ 1605064 h 1605064"/>
              <a:gd name="connsiteX5" fmla="*/ 0 w 12198485"/>
              <a:gd name="connsiteY5" fmla="*/ 544749 h 1605064"/>
              <a:gd name="connsiteX6" fmla="*/ 0 w 12198485"/>
              <a:gd name="connsiteY6" fmla="*/ 0 h 1605064"/>
              <a:gd name="connsiteX0" fmla="*/ 0 w 12198485"/>
              <a:gd name="connsiteY0" fmla="*/ 0 h 1605064"/>
              <a:gd name="connsiteX1" fmla="*/ 6108970 w 12198485"/>
              <a:gd name="connsiteY1" fmla="*/ 1507788 h 1605064"/>
              <a:gd name="connsiteX2" fmla="*/ 12198485 w 12198485"/>
              <a:gd name="connsiteY2" fmla="*/ 19456 h 1605064"/>
              <a:gd name="connsiteX3" fmla="*/ 12198485 w 12198485"/>
              <a:gd name="connsiteY3" fmla="*/ 603115 h 1605064"/>
              <a:gd name="connsiteX4" fmla="*/ 6108970 w 12198485"/>
              <a:gd name="connsiteY4" fmla="*/ 1605064 h 1605064"/>
              <a:gd name="connsiteX5" fmla="*/ 0 w 12198485"/>
              <a:gd name="connsiteY5" fmla="*/ 544749 h 1605064"/>
              <a:gd name="connsiteX6" fmla="*/ 0 w 12198485"/>
              <a:gd name="connsiteY6" fmla="*/ 0 h 1605064"/>
              <a:gd name="connsiteX0" fmla="*/ 632298 w 12830783"/>
              <a:gd name="connsiteY0" fmla="*/ 0 h 1605064"/>
              <a:gd name="connsiteX1" fmla="*/ 6741268 w 12830783"/>
              <a:gd name="connsiteY1" fmla="*/ 1507788 h 1605064"/>
              <a:gd name="connsiteX2" fmla="*/ 12830783 w 12830783"/>
              <a:gd name="connsiteY2" fmla="*/ 19456 h 1605064"/>
              <a:gd name="connsiteX3" fmla="*/ 12830783 w 12830783"/>
              <a:gd name="connsiteY3" fmla="*/ 603115 h 1605064"/>
              <a:gd name="connsiteX4" fmla="*/ 6741268 w 12830783"/>
              <a:gd name="connsiteY4" fmla="*/ 1605064 h 1605064"/>
              <a:gd name="connsiteX5" fmla="*/ 0 w 12830783"/>
              <a:gd name="connsiteY5" fmla="*/ 29183 h 1605064"/>
              <a:gd name="connsiteX6" fmla="*/ 632298 w 12830783"/>
              <a:gd name="connsiteY6" fmla="*/ 0 h 1605064"/>
              <a:gd name="connsiteX0" fmla="*/ 836579 w 12830783"/>
              <a:gd name="connsiteY0" fmla="*/ 0 h 1634247"/>
              <a:gd name="connsiteX1" fmla="*/ 6741268 w 12830783"/>
              <a:gd name="connsiteY1" fmla="*/ 1536971 h 1634247"/>
              <a:gd name="connsiteX2" fmla="*/ 12830783 w 12830783"/>
              <a:gd name="connsiteY2" fmla="*/ 48639 h 1634247"/>
              <a:gd name="connsiteX3" fmla="*/ 12830783 w 12830783"/>
              <a:gd name="connsiteY3" fmla="*/ 632298 h 1634247"/>
              <a:gd name="connsiteX4" fmla="*/ 6741268 w 12830783"/>
              <a:gd name="connsiteY4" fmla="*/ 1634247 h 1634247"/>
              <a:gd name="connsiteX5" fmla="*/ 0 w 12830783"/>
              <a:gd name="connsiteY5" fmla="*/ 58366 h 1634247"/>
              <a:gd name="connsiteX6" fmla="*/ 836579 w 12830783"/>
              <a:gd name="connsiteY6" fmla="*/ 0 h 1634247"/>
              <a:gd name="connsiteX0" fmla="*/ 836579 w 12830783"/>
              <a:gd name="connsiteY0" fmla="*/ 0 h 1702340"/>
              <a:gd name="connsiteX1" fmla="*/ 6741268 w 12830783"/>
              <a:gd name="connsiteY1" fmla="*/ 1536971 h 1702340"/>
              <a:gd name="connsiteX2" fmla="*/ 12830783 w 12830783"/>
              <a:gd name="connsiteY2" fmla="*/ 48639 h 1702340"/>
              <a:gd name="connsiteX3" fmla="*/ 12830783 w 12830783"/>
              <a:gd name="connsiteY3" fmla="*/ 632298 h 1702340"/>
              <a:gd name="connsiteX4" fmla="*/ 6750996 w 12830783"/>
              <a:gd name="connsiteY4" fmla="*/ 1702340 h 1702340"/>
              <a:gd name="connsiteX5" fmla="*/ 0 w 12830783"/>
              <a:gd name="connsiteY5" fmla="*/ 58366 h 1702340"/>
              <a:gd name="connsiteX6" fmla="*/ 836579 w 12830783"/>
              <a:gd name="connsiteY6" fmla="*/ 0 h 1702340"/>
              <a:gd name="connsiteX0" fmla="*/ 836579 w 12830783"/>
              <a:gd name="connsiteY0" fmla="*/ 0 h 1702340"/>
              <a:gd name="connsiteX1" fmla="*/ 6741268 w 12830783"/>
              <a:gd name="connsiteY1" fmla="*/ 1536971 h 1702340"/>
              <a:gd name="connsiteX2" fmla="*/ 12470860 w 12830783"/>
              <a:gd name="connsiteY2" fmla="*/ 19456 h 1702340"/>
              <a:gd name="connsiteX3" fmla="*/ 12830783 w 12830783"/>
              <a:gd name="connsiteY3" fmla="*/ 632298 h 1702340"/>
              <a:gd name="connsiteX4" fmla="*/ 6750996 w 12830783"/>
              <a:gd name="connsiteY4" fmla="*/ 1702340 h 1702340"/>
              <a:gd name="connsiteX5" fmla="*/ 0 w 12830783"/>
              <a:gd name="connsiteY5" fmla="*/ 58366 h 1702340"/>
              <a:gd name="connsiteX6" fmla="*/ 836579 w 12830783"/>
              <a:gd name="connsiteY6" fmla="*/ 0 h 1702340"/>
              <a:gd name="connsiteX0" fmla="*/ 836579 w 13239345"/>
              <a:gd name="connsiteY0" fmla="*/ 0 h 1702340"/>
              <a:gd name="connsiteX1" fmla="*/ 6741268 w 13239345"/>
              <a:gd name="connsiteY1" fmla="*/ 1536971 h 1702340"/>
              <a:gd name="connsiteX2" fmla="*/ 12470860 w 13239345"/>
              <a:gd name="connsiteY2" fmla="*/ 19456 h 1702340"/>
              <a:gd name="connsiteX3" fmla="*/ 13239345 w 13239345"/>
              <a:gd name="connsiteY3" fmla="*/ 107004 h 1702340"/>
              <a:gd name="connsiteX4" fmla="*/ 6750996 w 13239345"/>
              <a:gd name="connsiteY4" fmla="*/ 1702340 h 1702340"/>
              <a:gd name="connsiteX5" fmla="*/ 0 w 13239345"/>
              <a:gd name="connsiteY5" fmla="*/ 58366 h 1702340"/>
              <a:gd name="connsiteX6" fmla="*/ 836579 w 13239345"/>
              <a:gd name="connsiteY6" fmla="*/ 0 h 1702340"/>
              <a:gd name="connsiteX0" fmla="*/ 836579 w 13239345"/>
              <a:gd name="connsiteY0" fmla="*/ 107003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836579 w 13239345"/>
              <a:gd name="connsiteY6" fmla="*/ 107003 h 1809343"/>
              <a:gd name="connsiteX0" fmla="*/ 1342417 w 13239345"/>
              <a:gd name="connsiteY0" fmla="*/ 29182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342417 w 13239345"/>
              <a:gd name="connsiteY6" fmla="*/ 29182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2651516"/>
              <a:gd name="connsiteY0" fmla="*/ 607 h 1809343"/>
              <a:gd name="connsiteX1" fmla="*/ 6741268 w 12651516"/>
              <a:gd name="connsiteY1" fmla="*/ 1643974 h 1809343"/>
              <a:gd name="connsiteX2" fmla="*/ 12169303 w 12651516"/>
              <a:gd name="connsiteY2" fmla="*/ 0 h 1809343"/>
              <a:gd name="connsiteX3" fmla="*/ 12651516 w 12651516"/>
              <a:gd name="connsiteY3" fmla="*/ 83379 h 1809343"/>
              <a:gd name="connsiteX4" fmla="*/ 6750996 w 12651516"/>
              <a:gd name="connsiteY4" fmla="*/ 1809343 h 1809343"/>
              <a:gd name="connsiteX5" fmla="*/ 0 w 12651516"/>
              <a:gd name="connsiteY5" fmla="*/ 165369 h 1809343"/>
              <a:gd name="connsiteX6" fmla="*/ 1294792 w 12651516"/>
              <a:gd name="connsiteY6" fmla="*/ 607 h 1809343"/>
              <a:gd name="connsiteX0" fmla="*/ 1294792 w 12564431"/>
              <a:gd name="connsiteY0" fmla="*/ 607 h 1809343"/>
              <a:gd name="connsiteX1" fmla="*/ 6741268 w 12564431"/>
              <a:gd name="connsiteY1" fmla="*/ 1643974 h 1809343"/>
              <a:gd name="connsiteX2" fmla="*/ 12169303 w 12564431"/>
              <a:gd name="connsiteY2" fmla="*/ 0 h 1809343"/>
              <a:gd name="connsiteX3" fmla="*/ 12564431 w 12564431"/>
              <a:gd name="connsiteY3" fmla="*/ 83379 h 1809343"/>
              <a:gd name="connsiteX4" fmla="*/ 6750996 w 12564431"/>
              <a:gd name="connsiteY4" fmla="*/ 1809343 h 1809343"/>
              <a:gd name="connsiteX5" fmla="*/ 0 w 12564431"/>
              <a:gd name="connsiteY5" fmla="*/ 165369 h 1809343"/>
              <a:gd name="connsiteX6" fmla="*/ 1294792 w 12564431"/>
              <a:gd name="connsiteY6" fmla="*/ 607 h 1809343"/>
              <a:gd name="connsiteX0" fmla="*/ 423935 w 11693574"/>
              <a:gd name="connsiteY0" fmla="*/ 607 h 1809343"/>
              <a:gd name="connsiteX1" fmla="*/ 5870411 w 11693574"/>
              <a:gd name="connsiteY1" fmla="*/ 1643974 h 1809343"/>
              <a:gd name="connsiteX2" fmla="*/ 11298446 w 11693574"/>
              <a:gd name="connsiteY2" fmla="*/ 0 h 1809343"/>
              <a:gd name="connsiteX3" fmla="*/ 11693574 w 11693574"/>
              <a:gd name="connsiteY3" fmla="*/ 83379 h 1809343"/>
              <a:gd name="connsiteX4" fmla="*/ 5880139 w 11693574"/>
              <a:gd name="connsiteY4" fmla="*/ 1809343 h 1809343"/>
              <a:gd name="connsiteX5" fmla="*/ 0 w 11693574"/>
              <a:gd name="connsiteY5" fmla="*/ 45626 h 1809343"/>
              <a:gd name="connsiteX6" fmla="*/ 423935 w 11693574"/>
              <a:gd name="connsiteY6" fmla="*/ 607 h 1809343"/>
              <a:gd name="connsiteX0" fmla="*/ 423935 w 11693574"/>
              <a:gd name="connsiteY0" fmla="*/ 607 h 1733143"/>
              <a:gd name="connsiteX1" fmla="*/ 5870411 w 11693574"/>
              <a:gd name="connsiteY1" fmla="*/ 1643974 h 1733143"/>
              <a:gd name="connsiteX2" fmla="*/ 11298446 w 11693574"/>
              <a:gd name="connsiteY2" fmla="*/ 0 h 1733143"/>
              <a:gd name="connsiteX3" fmla="*/ 11693574 w 11693574"/>
              <a:gd name="connsiteY3" fmla="*/ 83379 h 1733143"/>
              <a:gd name="connsiteX4" fmla="*/ 5880139 w 11693574"/>
              <a:gd name="connsiteY4" fmla="*/ 1733143 h 1733143"/>
              <a:gd name="connsiteX5" fmla="*/ 0 w 11693574"/>
              <a:gd name="connsiteY5" fmla="*/ 45626 h 1733143"/>
              <a:gd name="connsiteX6" fmla="*/ 423935 w 11693574"/>
              <a:gd name="connsiteY6" fmla="*/ 607 h 1733143"/>
              <a:gd name="connsiteX0" fmla="*/ 423935 w 11709902"/>
              <a:gd name="connsiteY0" fmla="*/ 607 h 1733143"/>
              <a:gd name="connsiteX1" fmla="*/ 5870411 w 11709902"/>
              <a:gd name="connsiteY1" fmla="*/ 1643974 h 1733143"/>
              <a:gd name="connsiteX2" fmla="*/ 11298446 w 11709902"/>
              <a:gd name="connsiteY2" fmla="*/ 0 h 1733143"/>
              <a:gd name="connsiteX3" fmla="*/ 11709902 w 11709902"/>
              <a:gd name="connsiteY3" fmla="*/ 83379 h 1733143"/>
              <a:gd name="connsiteX4" fmla="*/ 5880139 w 11709902"/>
              <a:gd name="connsiteY4" fmla="*/ 1733143 h 1733143"/>
              <a:gd name="connsiteX5" fmla="*/ 0 w 11709902"/>
              <a:gd name="connsiteY5" fmla="*/ 45626 h 1733143"/>
              <a:gd name="connsiteX6" fmla="*/ 423935 w 11709902"/>
              <a:gd name="connsiteY6" fmla="*/ 607 h 1733143"/>
              <a:gd name="connsiteX0" fmla="*/ 423935 w 11571109"/>
              <a:gd name="connsiteY0" fmla="*/ 607 h 1733143"/>
              <a:gd name="connsiteX1" fmla="*/ 5870411 w 11571109"/>
              <a:gd name="connsiteY1" fmla="*/ 1643974 h 1733143"/>
              <a:gd name="connsiteX2" fmla="*/ 11298446 w 11571109"/>
              <a:gd name="connsiteY2" fmla="*/ 0 h 1733143"/>
              <a:gd name="connsiteX3" fmla="*/ 11571109 w 11571109"/>
              <a:gd name="connsiteY3" fmla="*/ 116036 h 1733143"/>
              <a:gd name="connsiteX4" fmla="*/ 5880139 w 11571109"/>
              <a:gd name="connsiteY4" fmla="*/ 1733143 h 1733143"/>
              <a:gd name="connsiteX5" fmla="*/ 0 w 11571109"/>
              <a:gd name="connsiteY5" fmla="*/ 45626 h 1733143"/>
              <a:gd name="connsiteX6" fmla="*/ 423935 w 11571109"/>
              <a:gd name="connsiteY6" fmla="*/ 607 h 1733143"/>
              <a:gd name="connsiteX0" fmla="*/ 423935 w 11579274"/>
              <a:gd name="connsiteY0" fmla="*/ 607 h 1733143"/>
              <a:gd name="connsiteX1" fmla="*/ 5870411 w 11579274"/>
              <a:gd name="connsiteY1" fmla="*/ 1643974 h 1733143"/>
              <a:gd name="connsiteX2" fmla="*/ 11298446 w 11579274"/>
              <a:gd name="connsiteY2" fmla="*/ 0 h 1733143"/>
              <a:gd name="connsiteX3" fmla="*/ 11579274 w 11579274"/>
              <a:gd name="connsiteY3" fmla="*/ 116036 h 1733143"/>
              <a:gd name="connsiteX4" fmla="*/ 5880139 w 11579274"/>
              <a:gd name="connsiteY4" fmla="*/ 1733143 h 1733143"/>
              <a:gd name="connsiteX5" fmla="*/ 0 w 11579274"/>
              <a:gd name="connsiteY5" fmla="*/ 45626 h 1733143"/>
              <a:gd name="connsiteX6" fmla="*/ 423935 w 11579274"/>
              <a:gd name="connsiteY6" fmla="*/ 607 h 1733143"/>
              <a:gd name="connsiteX0" fmla="*/ 423935 w 11579274"/>
              <a:gd name="connsiteY0" fmla="*/ 0 h 1732536"/>
              <a:gd name="connsiteX1" fmla="*/ 5870411 w 11579274"/>
              <a:gd name="connsiteY1" fmla="*/ 1643367 h 1732536"/>
              <a:gd name="connsiteX2" fmla="*/ 11233132 w 11579274"/>
              <a:gd name="connsiteY2" fmla="*/ 48379 h 1732536"/>
              <a:gd name="connsiteX3" fmla="*/ 11579274 w 11579274"/>
              <a:gd name="connsiteY3" fmla="*/ 115429 h 1732536"/>
              <a:gd name="connsiteX4" fmla="*/ 5880139 w 11579274"/>
              <a:gd name="connsiteY4" fmla="*/ 1732536 h 1732536"/>
              <a:gd name="connsiteX5" fmla="*/ 0 w 11579274"/>
              <a:gd name="connsiteY5" fmla="*/ 45019 h 1732536"/>
              <a:gd name="connsiteX6" fmla="*/ 423935 w 11579274"/>
              <a:gd name="connsiteY6" fmla="*/ 0 h 1732536"/>
              <a:gd name="connsiteX0" fmla="*/ 423935 w 11579274"/>
              <a:gd name="connsiteY0" fmla="*/ 0 h 1732536"/>
              <a:gd name="connsiteX1" fmla="*/ 5870411 w 11579274"/>
              <a:gd name="connsiteY1" fmla="*/ 1643367 h 1732536"/>
              <a:gd name="connsiteX2" fmla="*/ 11241297 w 11579274"/>
              <a:gd name="connsiteY2" fmla="*/ 32050 h 1732536"/>
              <a:gd name="connsiteX3" fmla="*/ 11579274 w 11579274"/>
              <a:gd name="connsiteY3" fmla="*/ 115429 h 1732536"/>
              <a:gd name="connsiteX4" fmla="*/ 5880139 w 11579274"/>
              <a:gd name="connsiteY4" fmla="*/ 1732536 h 1732536"/>
              <a:gd name="connsiteX5" fmla="*/ 0 w 11579274"/>
              <a:gd name="connsiteY5" fmla="*/ 45019 h 1732536"/>
              <a:gd name="connsiteX6" fmla="*/ 423935 w 11579274"/>
              <a:gd name="connsiteY6" fmla="*/ 0 h 1732536"/>
              <a:gd name="connsiteX0" fmla="*/ 423935 w 11579274"/>
              <a:gd name="connsiteY0" fmla="*/ 0 h 1732536"/>
              <a:gd name="connsiteX1" fmla="*/ 5870411 w 11579274"/>
              <a:gd name="connsiteY1" fmla="*/ 1643367 h 1732536"/>
              <a:gd name="connsiteX2" fmla="*/ 11241297 w 11579274"/>
              <a:gd name="connsiteY2" fmla="*/ 32050 h 1732536"/>
              <a:gd name="connsiteX3" fmla="*/ 11579274 w 11579274"/>
              <a:gd name="connsiteY3" fmla="*/ 115429 h 1732536"/>
              <a:gd name="connsiteX4" fmla="*/ 5880139 w 11579274"/>
              <a:gd name="connsiteY4" fmla="*/ 1732536 h 1732536"/>
              <a:gd name="connsiteX5" fmla="*/ 0 w 11579274"/>
              <a:gd name="connsiteY5" fmla="*/ 45019 h 1732536"/>
              <a:gd name="connsiteX6" fmla="*/ 423935 w 11579274"/>
              <a:gd name="connsiteY6" fmla="*/ 0 h 1732536"/>
              <a:gd name="connsiteX0" fmla="*/ 423935 w 11579274"/>
              <a:gd name="connsiteY0" fmla="*/ 0 h 1732536"/>
              <a:gd name="connsiteX1" fmla="*/ 5870411 w 11579274"/>
              <a:gd name="connsiteY1" fmla="*/ 1643367 h 1732536"/>
              <a:gd name="connsiteX2" fmla="*/ 11224968 w 11579274"/>
              <a:gd name="connsiteY2" fmla="*/ 48379 h 1732536"/>
              <a:gd name="connsiteX3" fmla="*/ 11579274 w 11579274"/>
              <a:gd name="connsiteY3" fmla="*/ 115429 h 1732536"/>
              <a:gd name="connsiteX4" fmla="*/ 5880139 w 11579274"/>
              <a:gd name="connsiteY4" fmla="*/ 1732536 h 1732536"/>
              <a:gd name="connsiteX5" fmla="*/ 0 w 11579274"/>
              <a:gd name="connsiteY5" fmla="*/ 45019 h 1732536"/>
              <a:gd name="connsiteX6" fmla="*/ 423935 w 11579274"/>
              <a:gd name="connsiteY6" fmla="*/ 0 h 1732536"/>
              <a:gd name="connsiteX0" fmla="*/ 219828 w 11375167"/>
              <a:gd name="connsiteY0" fmla="*/ 0 h 1732536"/>
              <a:gd name="connsiteX1" fmla="*/ 5666304 w 11375167"/>
              <a:gd name="connsiteY1" fmla="*/ 1643367 h 1732536"/>
              <a:gd name="connsiteX2" fmla="*/ 11020861 w 11375167"/>
              <a:gd name="connsiteY2" fmla="*/ 48379 h 1732536"/>
              <a:gd name="connsiteX3" fmla="*/ 11375167 w 11375167"/>
              <a:gd name="connsiteY3" fmla="*/ 115429 h 1732536"/>
              <a:gd name="connsiteX4" fmla="*/ 5676032 w 11375167"/>
              <a:gd name="connsiteY4" fmla="*/ 1732536 h 1732536"/>
              <a:gd name="connsiteX5" fmla="*/ 0 w 11375167"/>
              <a:gd name="connsiteY5" fmla="*/ 77676 h 1732536"/>
              <a:gd name="connsiteX6" fmla="*/ 219828 w 11375167"/>
              <a:gd name="connsiteY6" fmla="*/ 0 h 1732536"/>
              <a:gd name="connsiteX0" fmla="*/ 293307 w 11375167"/>
              <a:gd name="connsiteY0" fmla="*/ 0 h 1708044"/>
              <a:gd name="connsiteX1" fmla="*/ 5666304 w 11375167"/>
              <a:gd name="connsiteY1" fmla="*/ 1618875 h 1708044"/>
              <a:gd name="connsiteX2" fmla="*/ 11020861 w 11375167"/>
              <a:gd name="connsiteY2" fmla="*/ 23887 h 1708044"/>
              <a:gd name="connsiteX3" fmla="*/ 11375167 w 11375167"/>
              <a:gd name="connsiteY3" fmla="*/ 90937 h 1708044"/>
              <a:gd name="connsiteX4" fmla="*/ 5676032 w 11375167"/>
              <a:gd name="connsiteY4" fmla="*/ 1708044 h 1708044"/>
              <a:gd name="connsiteX5" fmla="*/ 0 w 11375167"/>
              <a:gd name="connsiteY5" fmla="*/ 53184 h 1708044"/>
              <a:gd name="connsiteX6" fmla="*/ 293307 w 11375167"/>
              <a:gd name="connsiteY6" fmla="*/ 0 h 1708044"/>
              <a:gd name="connsiteX0" fmla="*/ 317800 w 11375167"/>
              <a:gd name="connsiteY0" fmla="*/ 606 h 1684157"/>
              <a:gd name="connsiteX1" fmla="*/ 5666304 w 11375167"/>
              <a:gd name="connsiteY1" fmla="*/ 1594988 h 1684157"/>
              <a:gd name="connsiteX2" fmla="*/ 11020861 w 11375167"/>
              <a:gd name="connsiteY2" fmla="*/ 0 h 1684157"/>
              <a:gd name="connsiteX3" fmla="*/ 11375167 w 11375167"/>
              <a:gd name="connsiteY3" fmla="*/ 67050 h 1684157"/>
              <a:gd name="connsiteX4" fmla="*/ 5676032 w 11375167"/>
              <a:gd name="connsiteY4" fmla="*/ 1684157 h 1684157"/>
              <a:gd name="connsiteX5" fmla="*/ 0 w 11375167"/>
              <a:gd name="connsiteY5" fmla="*/ 29297 h 1684157"/>
              <a:gd name="connsiteX6" fmla="*/ 317800 w 11375167"/>
              <a:gd name="connsiteY6" fmla="*/ 606 h 1684157"/>
              <a:gd name="connsiteX0" fmla="*/ 285142 w 11342509"/>
              <a:gd name="connsiteY0" fmla="*/ 606 h 1684157"/>
              <a:gd name="connsiteX1" fmla="*/ 5633646 w 11342509"/>
              <a:gd name="connsiteY1" fmla="*/ 1594988 h 1684157"/>
              <a:gd name="connsiteX2" fmla="*/ 10988203 w 11342509"/>
              <a:gd name="connsiteY2" fmla="*/ 0 h 1684157"/>
              <a:gd name="connsiteX3" fmla="*/ 11342509 w 11342509"/>
              <a:gd name="connsiteY3" fmla="*/ 67050 h 1684157"/>
              <a:gd name="connsiteX4" fmla="*/ 5643374 w 11342509"/>
              <a:gd name="connsiteY4" fmla="*/ 1684157 h 1684157"/>
              <a:gd name="connsiteX5" fmla="*/ 0 w 11342509"/>
              <a:gd name="connsiteY5" fmla="*/ 29297 h 1684157"/>
              <a:gd name="connsiteX6" fmla="*/ 285142 w 11342509"/>
              <a:gd name="connsiteY6" fmla="*/ 606 h 1684157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0988203 w 11342509"/>
              <a:gd name="connsiteY2" fmla="*/ 755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18020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18020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47837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80494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80494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80494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43806 w 11342509"/>
              <a:gd name="connsiteY1" fmla="*/ 1602546 h 1691715"/>
              <a:gd name="connsiteX2" fmla="*/ 11080494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42509" h="1691715">
                <a:moveTo>
                  <a:pt x="276977" y="0"/>
                </a:moveTo>
                <a:cubicBezTo>
                  <a:pt x="2111519" y="662089"/>
                  <a:pt x="3847364" y="1159532"/>
                  <a:pt x="5643806" y="1602546"/>
                </a:cubicBezTo>
                <a:cubicBezTo>
                  <a:pt x="7519826" y="1121230"/>
                  <a:pt x="9471175" y="643464"/>
                  <a:pt x="11080494" y="17498"/>
                </a:cubicBezTo>
                <a:lnTo>
                  <a:pt x="11342509" y="74608"/>
                </a:lnTo>
                <a:cubicBezTo>
                  <a:pt x="9170201" y="663537"/>
                  <a:pt x="7834732" y="1188511"/>
                  <a:pt x="5643374" y="1691715"/>
                </a:cubicBezTo>
                <a:cubicBezTo>
                  <a:pt x="3393042" y="1200874"/>
                  <a:pt x="2250332" y="651521"/>
                  <a:pt x="0" y="36855"/>
                </a:cubicBezTo>
                <a:lnTo>
                  <a:pt x="27697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730" y="4619682"/>
            <a:ext cx="3284503" cy="7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68848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样式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394"/>
          <a:stretch/>
        </p:blipFill>
        <p:spPr>
          <a:xfrm>
            <a:off x="-3165" y="0"/>
            <a:ext cx="1219198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130999B-188C-4604-947C-E10578CBE607}"/>
              </a:ext>
            </a:extLst>
          </p:cNvPr>
          <p:cNvSpPr/>
          <p:nvPr userDrawn="1"/>
        </p:nvSpPr>
        <p:spPr>
          <a:xfrm>
            <a:off x="10" y="1"/>
            <a:ext cx="12191980" cy="6857994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  <a:lumMod val="85000"/>
                </a:schemeClr>
              </a:gs>
              <a:gs pos="50000">
                <a:schemeClr val="accent1">
                  <a:alpha val="90000"/>
                  <a:lumMod val="85000"/>
                </a:schemeClr>
              </a:gs>
              <a:gs pos="100000">
                <a:schemeClr val="accent1">
                  <a:alpha val="90000"/>
                  <a:lumMod val="8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00"/>
              </a:spcAft>
              <a:buFontTx/>
              <a:buNone/>
            </a:pPr>
            <a:endParaRPr lang="zh-CN" altLang="en-US"/>
          </a:p>
        </p:txBody>
      </p:sp>
      <p:sp>
        <p:nvSpPr>
          <p:cNvPr id="6" name="文本占位符 10">
            <a:extLst>
              <a:ext uri="{FF2B5EF4-FFF2-40B4-BE49-F238E27FC236}">
                <a16:creationId xmlns:a16="http://schemas.microsoft.com/office/drawing/2014/main" id="{5FEF66FF-5AB8-4AE1-BE6F-4F61084AFC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2100" y="3028371"/>
            <a:ext cx="9041450" cy="911074"/>
          </a:xfrm>
        </p:spPr>
        <p:txBody>
          <a:bodyPr/>
          <a:lstStyle>
            <a:lvl1pPr marL="0" indent="0" algn="ctr">
              <a:buFontTx/>
              <a:buNone/>
              <a:defRPr sz="48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北京理工大学毕业答辩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417" y="1018488"/>
            <a:ext cx="4650816" cy="130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18605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样式9-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566"/>
            <a:ext cx="12192000" cy="324493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3317875"/>
            <a:ext cx="12192000" cy="354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6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790632" y="109143"/>
            <a:ext cx="2286546" cy="297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85" y="-494144"/>
            <a:ext cx="3165893" cy="41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68970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样式9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5089582"/>
            <a:chOff x="0" y="0"/>
            <a:chExt cx="12192000" cy="5089582"/>
          </a:xfrm>
          <a:solidFill>
            <a:schemeClr val="accent1"/>
          </a:solidFill>
        </p:grpSpPr>
        <p:sp>
          <p:nvSpPr>
            <p:cNvPr id="3" name="等腰三角形 2"/>
            <p:cNvSpPr/>
            <p:nvPr/>
          </p:nvSpPr>
          <p:spPr>
            <a:xfrm flipV="1">
              <a:off x="0" y="4123423"/>
              <a:ext cx="12192000" cy="966159"/>
            </a:xfrm>
            <a:prstGeom prst="triangle">
              <a:avLst/>
            </a:prstGeom>
            <a:grpFill/>
            <a:ln>
              <a:noFill/>
            </a:ln>
            <a:effectLst>
              <a:outerShdw blurRad="76200" dist="12700" dir="5400000" sx="103000" sy="103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0"/>
              <a:ext cx="12192000" cy="41234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 userDrawn="1"/>
        </p:nvGrpSpPr>
        <p:grpSpPr>
          <a:xfrm>
            <a:off x="1866428" y="1872369"/>
            <a:ext cx="8481919" cy="863927"/>
            <a:chOff x="1797415" y="1328902"/>
            <a:chExt cx="8481919" cy="863927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6886532" y="1337094"/>
              <a:ext cx="3392802" cy="846135"/>
              <a:chOff x="10340336" y="2247899"/>
              <a:chExt cx="2724438" cy="679451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solidFill>
                <a:schemeClr val="bg1"/>
              </a:solidFill>
            </p:grpSpPr>
            <p:sp>
              <p:nvSpPr>
                <p:cNvPr id="27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solidFill>
                <a:schemeClr val="bg1"/>
              </a:solidFill>
            </p:grpSpPr>
            <p:sp>
              <p:nvSpPr>
                <p:cNvPr id="24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1797415" y="1328902"/>
              <a:ext cx="3445163" cy="863927"/>
              <a:chOff x="6738929" y="2270918"/>
              <a:chExt cx="2766486" cy="693738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solidFill>
                <a:schemeClr val="bg1"/>
              </a:solidFill>
            </p:grpSpPr>
            <p:sp>
              <p:nvSpPr>
                <p:cNvPr id="18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solidFill>
                <a:schemeClr val="bg1"/>
              </a:solidFill>
            </p:grpSpPr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solidFill>
                <a:schemeClr val="bg1"/>
              </a:solidFill>
            </p:grpSpPr>
            <p:sp>
              <p:nvSpPr>
                <p:cNvPr id="13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4058963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样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"/>
            <a:ext cx="5022689" cy="6857433"/>
          </a:xfrm>
          <a:prstGeom prst="rect">
            <a:avLst/>
          </a:prstGeom>
        </p:spPr>
      </p:pic>
      <p:sp>
        <p:nvSpPr>
          <p:cNvPr id="3" name="矩形 白1">
            <a:extLst>
              <a:ext uri="{FF2B5EF4-FFF2-40B4-BE49-F238E27FC236}">
                <a16:creationId xmlns:a16="http://schemas.microsoft.com/office/drawing/2014/main" id="{7A935A22-FEEB-4B78-9916-163644E822AB}"/>
              </a:ext>
            </a:extLst>
          </p:cNvPr>
          <p:cNvSpPr/>
          <p:nvPr userDrawn="1"/>
        </p:nvSpPr>
        <p:spPr>
          <a:xfrm rot="5400000">
            <a:off x="-917658" y="918223"/>
            <a:ext cx="6858002" cy="5022690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50000"/>
                </a:schemeClr>
              </a:gs>
              <a:gs pos="0">
                <a:schemeClr val="bg1"/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5925185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样式1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575" y="133072"/>
            <a:ext cx="6791691" cy="6535793"/>
          </a:xfrm>
          <a:prstGeom prst="rect">
            <a:avLst/>
          </a:prstGeom>
        </p:spPr>
      </p:pic>
      <p:sp>
        <p:nvSpPr>
          <p:cNvPr id="3" name="副标题 2">
            <a:extLst>
              <a:ext uri="{FF2B5EF4-FFF2-40B4-BE49-F238E27FC236}">
                <a16:creationId xmlns:a16="http://schemas.microsoft.com/office/drawing/2014/main" id="{38ABF151-FDDE-4498-994E-B5F9476EF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6315" y="3871615"/>
            <a:ext cx="7287114" cy="781876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8CC37306-857E-4BB2-87D4-C5C227822D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6315" y="5438453"/>
            <a:ext cx="7287114" cy="41033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5" name="文本占位符 12">
            <a:extLst>
              <a:ext uri="{FF2B5EF4-FFF2-40B4-BE49-F238E27FC236}">
                <a16:creationId xmlns:a16="http://schemas.microsoft.com/office/drawing/2014/main" id="{F63B7C85-1073-4365-852C-DE0C04E61B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6315" y="4908366"/>
            <a:ext cx="7287114" cy="41033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562B6659-3604-4A5D-84A6-6A47FE169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6315" y="1484311"/>
            <a:ext cx="7287114" cy="22675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66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en-US" altLang="zh-CN" dirty="0"/>
          </a:p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2FF2961-8E0B-4CFB-9897-39262A918722}"/>
              </a:ext>
            </a:extLst>
          </p:cNvPr>
          <p:cNvSpPr/>
          <p:nvPr userDrawn="1"/>
        </p:nvSpPr>
        <p:spPr>
          <a:xfrm>
            <a:off x="0" y="1484311"/>
            <a:ext cx="666749" cy="4364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02F5BB1-3479-4B75-8121-C76027E92312}"/>
              </a:ext>
            </a:extLst>
          </p:cNvPr>
          <p:cNvSpPr/>
          <p:nvPr userDrawn="1"/>
        </p:nvSpPr>
        <p:spPr>
          <a:xfrm>
            <a:off x="667561" y="1484310"/>
            <a:ext cx="403257" cy="4364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02F5BB1-3479-4B75-8121-C76027E92312}"/>
              </a:ext>
            </a:extLst>
          </p:cNvPr>
          <p:cNvSpPr/>
          <p:nvPr userDrawn="1"/>
        </p:nvSpPr>
        <p:spPr>
          <a:xfrm>
            <a:off x="9258300" y="1484313"/>
            <a:ext cx="2930035" cy="4364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02F5BB1-3479-4B75-8121-C76027E92312}"/>
              </a:ext>
            </a:extLst>
          </p:cNvPr>
          <p:cNvSpPr/>
          <p:nvPr userDrawn="1"/>
        </p:nvSpPr>
        <p:spPr>
          <a:xfrm>
            <a:off x="8882428" y="1484310"/>
            <a:ext cx="377842" cy="4364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832019" y="2031917"/>
            <a:ext cx="1732861" cy="3286784"/>
            <a:chOff x="9778366" y="1977238"/>
            <a:chExt cx="1732861" cy="3286784"/>
          </a:xfrm>
          <a:solidFill>
            <a:schemeClr val="bg1">
              <a:alpha val="5000"/>
            </a:schemeClr>
          </a:solidFill>
        </p:grpSpPr>
        <p:grpSp>
          <p:nvGrpSpPr>
            <p:cNvPr id="17" name="组合 16"/>
            <p:cNvGrpSpPr/>
            <p:nvPr/>
          </p:nvGrpSpPr>
          <p:grpSpPr>
            <a:xfrm>
              <a:off x="9778366" y="2020414"/>
              <a:ext cx="567014" cy="3193100"/>
              <a:chOff x="11305242" y="2003776"/>
              <a:chExt cx="354194" cy="1994619"/>
            </a:xfrm>
            <a:grpFill/>
          </p:grpSpPr>
          <p:sp>
            <p:nvSpPr>
              <p:cNvPr id="32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07751" y="3052538"/>
                <a:ext cx="345981" cy="390126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82341" y="3698614"/>
                <a:ext cx="199170" cy="299781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1305242" y="2003776"/>
                <a:ext cx="354194" cy="439406"/>
                <a:chOff x="5548313" y="2084388"/>
                <a:chExt cx="547688" cy="679451"/>
              </a:xfrm>
              <a:grpFill/>
            </p:grpSpPr>
            <p:sp>
              <p:nvSpPr>
                <p:cNvPr id="39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380187" y="2628491"/>
                <a:ext cx="208353" cy="241263"/>
                <a:chOff x="3792874" y="3138488"/>
                <a:chExt cx="322175" cy="373063"/>
              </a:xfrm>
              <a:grpFill/>
            </p:grpSpPr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8" name="组合 17"/>
            <p:cNvGrpSpPr/>
            <p:nvPr/>
          </p:nvGrpSpPr>
          <p:grpSpPr>
            <a:xfrm>
              <a:off x="10861863" y="1977238"/>
              <a:ext cx="649364" cy="3286784"/>
              <a:chOff x="10232762" y="2216649"/>
              <a:chExt cx="405635" cy="2053139"/>
            </a:xfrm>
            <a:grpFill/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10279016" y="3306476"/>
                <a:ext cx="313128" cy="329555"/>
                <a:chOff x="6113463" y="3541713"/>
                <a:chExt cx="484188" cy="509588"/>
              </a:xfrm>
              <a:grpFill/>
            </p:grpSpPr>
            <p:sp>
              <p:nvSpPr>
                <p:cNvPr id="30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10268702" y="2216649"/>
                <a:ext cx="355220" cy="448646"/>
                <a:chOff x="6108700" y="2066926"/>
                <a:chExt cx="549275" cy="693738"/>
              </a:xfrm>
              <a:grpFill/>
            </p:grpSpPr>
            <p:sp>
              <p:nvSpPr>
                <p:cNvPr id="28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10332867" y="2868571"/>
                <a:ext cx="238182" cy="205330"/>
                <a:chOff x="6186488" y="2930526"/>
                <a:chExt cx="368300" cy="317500"/>
              </a:xfrm>
              <a:grpFill/>
            </p:grpSpPr>
            <p:sp>
              <p:nvSpPr>
                <p:cNvPr id="25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0232762" y="3871448"/>
                <a:ext cx="405635" cy="398340"/>
                <a:chOff x="11854992" y="1994536"/>
                <a:chExt cx="405635" cy="398340"/>
              </a:xfrm>
              <a:grpFill/>
            </p:grpSpPr>
            <p:sp>
              <p:nvSpPr>
                <p:cNvPr id="23" name="Freeform 11">
                  <a:extLst>
                    <a:ext uri="{FF2B5EF4-FFF2-40B4-BE49-F238E27FC236}">
                      <a16:creationId xmlns:a16="http://schemas.microsoft.com/office/drawing/2014/main" id="{9E7CBDC3-9BA0-4307-8967-3267E5966ED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976099" y="1994536"/>
                  <a:ext cx="284528" cy="398340"/>
                </a:xfrm>
                <a:custGeom>
                  <a:avLst/>
                  <a:gdLst>
                    <a:gd name="T0" fmla="*/ 29 w 72"/>
                    <a:gd name="T1" fmla="*/ 49 h 102"/>
                    <a:gd name="T2" fmla="*/ 15 w 72"/>
                    <a:gd name="T3" fmla="*/ 43 h 102"/>
                    <a:gd name="T4" fmla="*/ 10 w 72"/>
                    <a:gd name="T5" fmla="*/ 21 h 102"/>
                    <a:gd name="T6" fmla="*/ 13 w 72"/>
                    <a:gd name="T7" fmla="*/ 15 h 102"/>
                    <a:gd name="T8" fmla="*/ 19 w 72"/>
                    <a:gd name="T9" fmla="*/ 18 h 102"/>
                    <a:gd name="T10" fmla="*/ 20 w 72"/>
                    <a:gd name="T11" fmla="*/ 26 h 102"/>
                    <a:gd name="T12" fmla="*/ 35 w 72"/>
                    <a:gd name="T13" fmla="*/ 22 h 102"/>
                    <a:gd name="T14" fmla="*/ 40 w 72"/>
                    <a:gd name="T15" fmla="*/ 16 h 102"/>
                    <a:gd name="T16" fmla="*/ 43 w 72"/>
                    <a:gd name="T17" fmla="*/ 14 h 102"/>
                    <a:gd name="T18" fmla="*/ 44 w 72"/>
                    <a:gd name="T19" fmla="*/ 19 h 102"/>
                    <a:gd name="T20" fmla="*/ 43 w 72"/>
                    <a:gd name="T21" fmla="*/ 28 h 102"/>
                    <a:gd name="T22" fmla="*/ 36 w 72"/>
                    <a:gd name="T23" fmla="*/ 40 h 102"/>
                    <a:gd name="T24" fmla="*/ 37 w 72"/>
                    <a:gd name="T25" fmla="*/ 42 h 102"/>
                    <a:gd name="T26" fmla="*/ 44 w 72"/>
                    <a:gd name="T27" fmla="*/ 38 h 102"/>
                    <a:gd name="T28" fmla="*/ 56 w 72"/>
                    <a:gd name="T29" fmla="*/ 20 h 102"/>
                    <a:gd name="T30" fmla="*/ 49 w 72"/>
                    <a:gd name="T31" fmla="*/ 9 h 102"/>
                    <a:gd name="T32" fmla="*/ 28 w 72"/>
                    <a:gd name="T33" fmla="*/ 14 h 102"/>
                    <a:gd name="T34" fmla="*/ 20 w 72"/>
                    <a:gd name="T35" fmla="*/ 13 h 102"/>
                    <a:gd name="T36" fmla="*/ 22 w 72"/>
                    <a:gd name="T37" fmla="*/ 6 h 102"/>
                    <a:gd name="T38" fmla="*/ 50 w 72"/>
                    <a:gd name="T39" fmla="*/ 1 h 102"/>
                    <a:gd name="T40" fmla="*/ 68 w 72"/>
                    <a:gd name="T41" fmla="*/ 12 h 102"/>
                    <a:gd name="T42" fmla="*/ 67 w 72"/>
                    <a:gd name="T43" fmla="*/ 24 h 102"/>
                    <a:gd name="T44" fmla="*/ 49 w 72"/>
                    <a:gd name="T45" fmla="*/ 48 h 102"/>
                    <a:gd name="T46" fmla="*/ 42 w 72"/>
                    <a:gd name="T47" fmla="*/ 49 h 102"/>
                    <a:gd name="T48" fmla="*/ 37 w 72"/>
                    <a:gd name="T49" fmla="*/ 47 h 102"/>
                    <a:gd name="T50" fmla="*/ 35 w 72"/>
                    <a:gd name="T51" fmla="*/ 52 h 102"/>
                    <a:gd name="T52" fmla="*/ 41 w 72"/>
                    <a:gd name="T53" fmla="*/ 58 h 102"/>
                    <a:gd name="T54" fmla="*/ 48 w 72"/>
                    <a:gd name="T55" fmla="*/ 57 h 102"/>
                    <a:gd name="T56" fmla="*/ 53 w 72"/>
                    <a:gd name="T57" fmla="*/ 59 h 102"/>
                    <a:gd name="T58" fmla="*/ 53 w 72"/>
                    <a:gd name="T59" fmla="*/ 66 h 102"/>
                    <a:gd name="T60" fmla="*/ 48 w 72"/>
                    <a:gd name="T61" fmla="*/ 70 h 102"/>
                    <a:gd name="T62" fmla="*/ 37 w 72"/>
                    <a:gd name="T63" fmla="*/ 81 h 102"/>
                    <a:gd name="T64" fmla="*/ 45 w 72"/>
                    <a:gd name="T65" fmla="*/ 81 h 102"/>
                    <a:gd name="T66" fmla="*/ 57 w 72"/>
                    <a:gd name="T67" fmla="*/ 89 h 102"/>
                    <a:gd name="T68" fmla="*/ 51 w 72"/>
                    <a:gd name="T69" fmla="*/ 98 h 102"/>
                    <a:gd name="T70" fmla="*/ 26 w 72"/>
                    <a:gd name="T71" fmla="*/ 101 h 102"/>
                    <a:gd name="T72" fmla="*/ 17 w 72"/>
                    <a:gd name="T73" fmla="*/ 96 h 102"/>
                    <a:gd name="T74" fmla="*/ 15 w 72"/>
                    <a:gd name="T75" fmla="*/ 94 h 102"/>
                    <a:gd name="T76" fmla="*/ 19 w 72"/>
                    <a:gd name="T77" fmla="*/ 77 h 102"/>
                    <a:gd name="T78" fmla="*/ 27 w 72"/>
                    <a:gd name="T79" fmla="*/ 70 h 102"/>
                    <a:gd name="T80" fmla="*/ 27 w 72"/>
                    <a:gd name="T81" fmla="*/ 69 h 102"/>
                    <a:gd name="T82" fmla="*/ 21 w 72"/>
                    <a:gd name="T83" fmla="*/ 71 h 102"/>
                    <a:gd name="T84" fmla="*/ 9 w 72"/>
                    <a:gd name="T85" fmla="*/ 76 h 102"/>
                    <a:gd name="T86" fmla="*/ 3 w 72"/>
                    <a:gd name="T87" fmla="*/ 75 h 102"/>
                    <a:gd name="T88" fmla="*/ 4 w 72"/>
                    <a:gd name="T89" fmla="*/ 69 h 102"/>
                    <a:gd name="T90" fmla="*/ 26 w 72"/>
                    <a:gd name="T91" fmla="*/ 60 h 102"/>
                    <a:gd name="T92" fmla="*/ 28 w 72"/>
                    <a:gd name="T93" fmla="*/ 57 h 102"/>
                    <a:gd name="T94" fmla="*/ 29 w 72"/>
                    <a:gd name="T95" fmla="*/ 49 h 102"/>
                    <a:gd name="T96" fmla="*/ 34 w 72"/>
                    <a:gd name="T97" fmla="*/ 29 h 102"/>
                    <a:gd name="T98" fmla="*/ 33 w 72"/>
                    <a:gd name="T99" fmla="*/ 28 h 102"/>
                    <a:gd name="T100" fmla="*/ 26 w 72"/>
                    <a:gd name="T101" fmla="*/ 32 h 102"/>
                    <a:gd name="T102" fmla="*/ 23 w 72"/>
                    <a:gd name="T103" fmla="*/ 36 h 102"/>
                    <a:gd name="T104" fmla="*/ 26 w 72"/>
                    <a:gd name="T105" fmla="*/ 42 h 102"/>
                    <a:gd name="T106" fmla="*/ 31 w 72"/>
                    <a:gd name="T107" fmla="*/ 40 h 102"/>
                    <a:gd name="T108" fmla="*/ 34 w 72"/>
                    <a:gd name="T109" fmla="*/ 2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2" h="102">
                      <a:moveTo>
                        <a:pt x="29" y="49"/>
                      </a:moveTo>
                      <a:cubicBezTo>
                        <a:pt x="19" y="52"/>
                        <a:pt x="18" y="52"/>
                        <a:pt x="15" y="43"/>
                      </a:cubicBezTo>
                      <a:cubicBezTo>
                        <a:pt x="13" y="36"/>
                        <a:pt x="11" y="28"/>
                        <a:pt x="10" y="21"/>
                      </a:cubicBezTo>
                      <a:cubicBezTo>
                        <a:pt x="9" y="19"/>
                        <a:pt x="11" y="16"/>
                        <a:pt x="13" y="15"/>
                      </a:cubicBezTo>
                      <a:cubicBezTo>
                        <a:pt x="16" y="13"/>
                        <a:pt x="18" y="16"/>
                        <a:pt x="19" y="18"/>
                      </a:cubicBezTo>
                      <a:cubicBezTo>
                        <a:pt x="19" y="21"/>
                        <a:pt x="20" y="23"/>
                        <a:pt x="20" y="26"/>
                      </a:cubicBezTo>
                      <a:cubicBezTo>
                        <a:pt x="26" y="25"/>
                        <a:pt x="31" y="24"/>
                        <a:pt x="35" y="22"/>
                      </a:cubicBezTo>
                      <a:cubicBezTo>
                        <a:pt x="37" y="21"/>
                        <a:pt x="38" y="18"/>
                        <a:pt x="40" y="16"/>
                      </a:cubicBezTo>
                      <a:cubicBezTo>
                        <a:pt x="41" y="15"/>
                        <a:pt x="42" y="14"/>
                        <a:pt x="43" y="14"/>
                      </a:cubicBezTo>
                      <a:cubicBezTo>
                        <a:pt x="44" y="15"/>
                        <a:pt x="44" y="17"/>
                        <a:pt x="44" y="19"/>
                      </a:cubicBezTo>
                      <a:cubicBezTo>
                        <a:pt x="44" y="22"/>
                        <a:pt x="43" y="25"/>
                        <a:pt x="43" y="28"/>
                      </a:cubicBezTo>
                      <a:cubicBezTo>
                        <a:pt x="37" y="29"/>
                        <a:pt x="39" y="36"/>
                        <a:pt x="36" y="40"/>
                      </a:cubicBezTo>
                      <a:cubicBezTo>
                        <a:pt x="36" y="41"/>
                        <a:pt x="37" y="41"/>
                        <a:pt x="37" y="42"/>
                      </a:cubicBezTo>
                      <a:cubicBezTo>
                        <a:pt x="39" y="41"/>
                        <a:pt x="42" y="40"/>
                        <a:pt x="44" y="38"/>
                      </a:cubicBezTo>
                      <a:cubicBezTo>
                        <a:pt x="48" y="32"/>
                        <a:pt x="52" y="26"/>
                        <a:pt x="56" y="20"/>
                      </a:cubicBezTo>
                      <a:cubicBezTo>
                        <a:pt x="59" y="15"/>
                        <a:pt x="56" y="9"/>
                        <a:pt x="49" y="9"/>
                      </a:cubicBezTo>
                      <a:cubicBezTo>
                        <a:pt x="42" y="8"/>
                        <a:pt x="34" y="10"/>
                        <a:pt x="28" y="14"/>
                      </a:cubicBezTo>
                      <a:cubicBezTo>
                        <a:pt x="25" y="16"/>
                        <a:pt x="22" y="15"/>
                        <a:pt x="20" y="13"/>
                      </a:cubicBezTo>
                      <a:cubicBezTo>
                        <a:pt x="17" y="9"/>
                        <a:pt x="17" y="7"/>
                        <a:pt x="22" y="6"/>
                      </a:cubicBezTo>
                      <a:cubicBezTo>
                        <a:pt x="31" y="3"/>
                        <a:pt x="40" y="0"/>
                        <a:pt x="50" y="1"/>
                      </a:cubicBezTo>
                      <a:cubicBezTo>
                        <a:pt x="58" y="1"/>
                        <a:pt x="63" y="7"/>
                        <a:pt x="68" y="12"/>
                      </a:cubicBezTo>
                      <a:cubicBezTo>
                        <a:pt x="72" y="15"/>
                        <a:pt x="70" y="20"/>
                        <a:pt x="67" y="24"/>
                      </a:cubicBezTo>
                      <a:cubicBezTo>
                        <a:pt x="61" y="32"/>
                        <a:pt x="55" y="40"/>
                        <a:pt x="49" y="48"/>
                      </a:cubicBezTo>
                      <a:cubicBezTo>
                        <a:pt x="47" y="51"/>
                        <a:pt x="45" y="52"/>
                        <a:pt x="42" y="49"/>
                      </a:cubicBezTo>
                      <a:cubicBezTo>
                        <a:pt x="41" y="48"/>
                        <a:pt x="38" y="47"/>
                        <a:pt x="37" y="47"/>
                      </a:cubicBezTo>
                      <a:cubicBezTo>
                        <a:pt x="36" y="48"/>
                        <a:pt x="35" y="50"/>
                        <a:pt x="35" y="52"/>
                      </a:cubicBezTo>
                      <a:cubicBezTo>
                        <a:pt x="34" y="59"/>
                        <a:pt x="34" y="59"/>
                        <a:pt x="41" y="58"/>
                      </a:cubicBezTo>
                      <a:cubicBezTo>
                        <a:pt x="43" y="57"/>
                        <a:pt x="46" y="56"/>
                        <a:pt x="48" y="57"/>
                      </a:cubicBezTo>
                      <a:cubicBezTo>
                        <a:pt x="50" y="57"/>
                        <a:pt x="53" y="58"/>
                        <a:pt x="53" y="59"/>
                      </a:cubicBezTo>
                      <a:cubicBezTo>
                        <a:pt x="54" y="61"/>
                        <a:pt x="54" y="64"/>
                        <a:pt x="53" y="66"/>
                      </a:cubicBezTo>
                      <a:cubicBezTo>
                        <a:pt x="52" y="68"/>
                        <a:pt x="50" y="69"/>
                        <a:pt x="48" y="70"/>
                      </a:cubicBezTo>
                      <a:cubicBezTo>
                        <a:pt x="44" y="73"/>
                        <a:pt x="39" y="75"/>
                        <a:pt x="37" y="81"/>
                      </a:cubicBezTo>
                      <a:cubicBezTo>
                        <a:pt x="40" y="81"/>
                        <a:pt x="43" y="81"/>
                        <a:pt x="45" y="81"/>
                      </a:cubicBezTo>
                      <a:cubicBezTo>
                        <a:pt x="51" y="81"/>
                        <a:pt x="56" y="84"/>
                        <a:pt x="57" y="89"/>
                      </a:cubicBezTo>
                      <a:cubicBezTo>
                        <a:pt x="58" y="93"/>
                        <a:pt x="55" y="97"/>
                        <a:pt x="51" y="98"/>
                      </a:cubicBezTo>
                      <a:cubicBezTo>
                        <a:pt x="43" y="99"/>
                        <a:pt x="35" y="100"/>
                        <a:pt x="26" y="101"/>
                      </a:cubicBezTo>
                      <a:cubicBezTo>
                        <a:pt x="22" y="102"/>
                        <a:pt x="19" y="100"/>
                        <a:pt x="17" y="96"/>
                      </a:cubicBezTo>
                      <a:cubicBezTo>
                        <a:pt x="16" y="96"/>
                        <a:pt x="16" y="95"/>
                        <a:pt x="15" y="94"/>
                      </a:cubicBezTo>
                      <a:cubicBezTo>
                        <a:pt x="11" y="84"/>
                        <a:pt x="11" y="84"/>
                        <a:pt x="19" y="77"/>
                      </a:cubicBezTo>
                      <a:cubicBezTo>
                        <a:pt x="22" y="75"/>
                        <a:pt x="24" y="72"/>
                        <a:pt x="27" y="70"/>
                      </a:cubicBezTo>
                      <a:cubicBezTo>
                        <a:pt x="27" y="70"/>
                        <a:pt x="27" y="69"/>
                        <a:pt x="27" y="69"/>
                      </a:cubicBezTo>
                      <a:cubicBezTo>
                        <a:pt x="25" y="69"/>
                        <a:pt x="23" y="70"/>
                        <a:pt x="21" y="71"/>
                      </a:cubicBezTo>
                      <a:cubicBezTo>
                        <a:pt x="17" y="72"/>
                        <a:pt x="13" y="74"/>
                        <a:pt x="9" y="76"/>
                      </a:cubicBezTo>
                      <a:cubicBezTo>
                        <a:pt x="7" y="76"/>
                        <a:pt x="5" y="76"/>
                        <a:pt x="3" y="75"/>
                      </a:cubicBezTo>
                      <a:cubicBezTo>
                        <a:pt x="0" y="72"/>
                        <a:pt x="0" y="71"/>
                        <a:pt x="4" y="69"/>
                      </a:cubicBezTo>
                      <a:cubicBezTo>
                        <a:pt x="12" y="66"/>
                        <a:pt x="19" y="63"/>
                        <a:pt x="26" y="60"/>
                      </a:cubicBezTo>
                      <a:cubicBezTo>
                        <a:pt x="27" y="60"/>
                        <a:pt x="28" y="58"/>
                        <a:pt x="28" y="57"/>
                      </a:cubicBezTo>
                      <a:cubicBezTo>
                        <a:pt x="29" y="55"/>
                        <a:pt x="29" y="52"/>
                        <a:pt x="29" y="49"/>
                      </a:cubicBezTo>
                      <a:close/>
                      <a:moveTo>
                        <a:pt x="34" y="29"/>
                      </a:moveTo>
                      <a:cubicBezTo>
                        <a:pt x="34" y="29"/>
                        <a:pt x="34" y="29"/>
                        <a:pt x="33" y="28"/>
                      </a:cubicBezTo>
                      <a:cubicBezTo>
                        <a:pt x="31" y="29"/>
                        <a:pt x="28" y="30"/>
                        <a:pt x="26" y="32"/>
                      </a:cubicBezTo>
                      <a:cubicBezTo>
                        <a:pt x="24" y="32"/>
                        <a:pt x="22" y="34"/>
                        <a:pt x="23" y="36"/>
                      </a:cubicBezTo>
                      <a:cubicBezTo>
                        <a:pt x="23" y="38"/>
                        <a:pt x="25" y="40"/>
                        <a:pt x="26" y="42"/>
                      </a:cubicBezTo>
                      <a:cubicBezTo>
                        <a:pt x="27" y="42"/>
                        <a:pt x="30" y="41"/>
                        <a:pt x="31" y="40"/>
                      </a:cubicBezTo>
                      <a:cubicBezTo>
                        <a:pt x="32" y="37"/>
                        <a:pt x="33" y="33"/>
                        <a:pt x="3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D88D9717-3185-4A77-8E18-2A8659D44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54992" y="2009127"/>
                  <a:ext cx="153208" cy="383749"/>
                </a:xfrm>
                <a:custGeom>
                  <a:avLst/>
                  <a:gdLst>
                    <a:gd name="T0" fmla="*/ 30 w 39"/>
                    <a:gd name="T1" fmla="*/ 44 h 98"/>
                    <a:gd name="T2" fmla="*/ 36 w 39"/>
                    <a:gd name="T3" fmla="*/ 34 h 98"/>
                    <a:gd name="T4" fmla="*/ 37 w 39"/>
                    <a:gd name="T5" fmla="*/ 51 h 98"/>
                    <a:gd name="T6" fmla="*/ 25 w 39"/>
                    <a:gd name="T7" fmla="*/ 82 h 98"/>
                    <a:gd name="T8" fmla="*/ 21 w 39"/>
                    <a:gd name="T9" fmla="*/ 98 h 98"/>
                    <a:gd name="T10" fmla="*/ 13 w 39"/>
                    <a:gd name="T11" fmla="*/ 96 h 98"/>
                    <a:gd name="T12" fmla="*/ 5 w 39"/>
                    <a:gd name="T13" fmla="*/ 83 h 98"/>
                    <a:gd name="T14" fmla="*/ 11 w 39"/>
                    <a:gd name="T15" fmla="*/ 62 h 98"/>
                    <a:gd name="T16" fmla="*/ 9 w 39"/>
                    <a:gd name="T17" fmla="*/ 43 h 98"/>
                    <a:gd name="T18" fmla="*/ 12 w 39"/>
                    <a:gd name="T19" fmla="*/ 38 h 98"/>
                    <a:gd name="T20" fmla="*/ 18 w 39"/>
                    <a:gd name="T21" fmla="*/ 33 h 98"/>
                    <a:gd name="T22" fmla="*/ 23 w 39"/>
                    <a:gd name="T23" fmla="*/ 12 h 98"/>
                    <a:gd name="T24" fmla="*/ 11 w 39"/>
                    <a:gd name="T25" fmla="*/ 16 h 98"/>
                    <a:gd name="T26" fmla="*/ 2 w 39"/>
                    <a:gd name="T27" fmla="*/ 16 h 98"/>
                    <a:gd name="T28" fmla="*/ 0 w 39"/>
                    <a:gd name="T29" fmla="*/ 12 h 98"/>
                    <a:gd name="T30" fmla="*/ 3 w 39"/>
                    <a:gd name="T31" fmla="*/ 10 h 98"/>
                    <a:gd name="T32" fmla="*/ 16 w 39"/>
                    <a:gd name="T33" fmla="*/ 7 h 98"/>
                    <a:gd name="T34" fmla="*/ 26 w 39"/>
                    <a:gd name="T35" fmla="*/ 2 h 98"/>
                    <a:gd name="T36" fmla="*/ 32 w 39"/>
                    <a:gd name="T37" fmla="*/ 1 h 98"/>
                    <a:gd name="T38" fmla="*/ 35 w 39"/>
                    <a:gd name="T39" fmla="*/ 9 h 98"/>
                    <a:gd name="T40" fmla="*/ 34 w 39"/>
                    <a:gd name="T41" fmla="*/ 11 h 98"/>
                    <a:gd name="T42" fmla="*/ 27 w 39"/>
                    <a:gd name="T43" fmla="*/ 38 h 98"/>
                    <a:gd name="T44" fmla="*/ 28 w 39"/>
                    <a:gd name="T45" fmla="*/ 44 h 98"/>
                    <a:gd name="T46" fmla="*/ 30 w 39"/>
                    <a:gd name="T47" fmla="*/ 4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9" h="98">
                      <a:moveTo>
                        <a:pt x="30" y="44"/>
                      </a:moveTo>
                      <a:cubicBezTo>
                        <a:pt x="32" y="41"/>
                        <a:pt x="34" y="38"/>
                        <a:pt x="36" y="34"/>
                      </a:cubicBezTo>
                      <a:cubicBezTo>
                        <a:pt x="37" y="40"/>
                        <a:pt x="39" y="45"/>
                        <a:pt x="37" y="51"/>
                      </a:cubicBezTo>
                      <a:cubicBezTo>
                        <a:pt x="33" y="61"/>
                        <a:pt x="29" y="72"/>
                        <a:pt x="25" y="82"/>
                      </a:cubicBezTo>
                      <a:cubicBezTo>
                        <a:pt x="23" y="87"/>
                        <a:pt x="23" y="92"/>
                        <a:pt x="21" y="98"/>
                      </a:cubicBezTo>
                      <a:cubicBezTo>
                        <a:pt x="18" y="97"/>
                        <a:pt x="15" y="97"/>
                        <a:pt x="13" y="96"/>
                      </a:cubicBezTo>
                      <a:cubicBezTo>
                        <a:pt x="7" y="94"/>
                        <a:pt x="3" y="89"/>
                        <a:pt x="5" y="83"/>
                      </a:cubicBezTo>
                      <a:cubicBezTo>
                        <a:pt x="7" y="76"/>
                        <a:pt x="9" y="69"/>
                        <a:pt x="11" y="62"/>
                      </a:cubicBezTo>
                      <a:cubicBezTo>
                        <a:pt x="13" y="56"/>
                        <a:pt x="14" y="49"/>
                        <a:pt x="9" y="43"/>
                      </a:cubicBezTo>
                      <a:cubicBezTo>
                        <a:pt x="7" y="39"/>
                        <a:pt x="9" y="38"/>
                        <a:pt x="12" y="38"/>
                      </a:cubicBezTo>
                      <a:cubicBezTo>
                        <a:pt x="17" y="39"/>
                        <a:pt x="17" y="37"/>
                        <a:pt x="18" y="33"/>
                      </a:cubicBezTo>
                      <a:cubicBezTo>
                        <a:pt x="19" y="26"/>
                        <a:pt x="21" y="20"/>
                        <a:pt x="23" y="12"/>
                      </a:cubicBezTo>
                      <a:cubicBezTo>
                        <a:pt x="19" y="13"/>
                        <a:pt x="15" y="15"/>
                        <a:pt x="11" y="16"/>
                      </a:cubicBezTo>
                      <a:cubicBezTo>
                        <a:pt x="8" y="17"/>
                        <a:pt x="5" y="16"/>
                        <a:pt x="2" y="16"/>
                      </a:cubicBezTo>
                      <a:cubicBezTo>
                        <a:pt x="1" y="15"/>
                        <a:pt x="0" y="13"/>
                        <a:pt x="0" y="12"/>
                      </a:cubicBezTo>
                      <a:cubicBezTo>
                        <a:pt x="1" y="11"/>
                        <a:pt x="2" y="10"/>
                        <a:pt x="3" y="10"/>
                      </a:cubicBezTo>
                      <a:cubicBezTo>
                        <a:pt x="7" y="8"/>
                        <a:pt x="12" y="8"/>
                        <a:pt x="16" y="7"/>
                      </a:cubicBezTo>
                      <a:cubicBezTo>
                        <a:pt x="19" y="5"/>
                        <a:pt x="22" y="3"/>
                        <a:pt x="26" y="2"/>
                      </a:cubicBezTo>
                      <a:cubicBezTo>
                        <a:pt x="28" y="1"/>
                        <a:pt x="32" y="0"/>
                        <a:pt x="32" y="1"/>
                      </a:cubicBezTo>
                      <a:cubicBezTo>
                        <a:pt x="34" y="3"/>
                        <a:pt x="35" y="6"/>
                        <a:pt x="35" y="9"/>
                      </a:cubicBezTo>
                      <a:cubicBezTo>
                        <a:pt x="36" y="9"/>
                        <a:pt x="35" y="10"/>
                        <a:pt x="34" y="11"/>
                      </a:cubicBezTo>
                      <a:cubicBezTo>
                        <a:pt x="27" y="19"/>
                        <a:pt x="28" y="29"/>
                        <a:pt x="27" y="38"/>
                      </a:cubicBezTo>
                      <a:cubicBezTo>
                        <a:pt x="27" y="40"/>
                        <a:pt x="28" y="42"/>
                        <a:pt x="28" y="44"/>
                      </a:cubicBezTo>
                      <a:cubicBezTo>
                        <a:pt x="29" y="44"/>
                        <a:pt x="29" y="44"/>
                        <a:pt x="30" y="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DF269877-3713-4708-B674-1A813AB36FFC}"/>
              </a:ext>
            </a:extLst>
          </p:cNvPr>
          <p:cNvSpPr txBox="1"/>
          <p:nvPr userDrawn="1"/>
        </p:nvSpPr>
        <p:spPr>
          <a:xfrm rot="16200000">
            <a:off x="-1443469" y="3524086"/>
            <a:ext cx="3170099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1100" b="1">
                <a:solidFill>
                  <a:schemeClr val="bg1">
                    <a:alpha val="2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chemeClr val="bg1">
                    <a:alpha val="5000"/>
                  </a:schemeClr>
                </a:solidFill>
              </a:rPr>
              <a:t>BEIJING INSTITUTE OF TECHNOLOGY</a:t>
            </a:r>
          </a:p>
        </p:txBody>
      </p:sp>
      <p:pic>
        <p:nvPicPr>
          <p:cNvPr id="42" name="图片 4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633" y="548450"/>
            <a:ext cx="2295327" cy="504694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/>
        </p:nvCxnSpPr>
        <p:spPr>
          <a:xfrm>
            <a:off x="666749" y="1329225"/>
            <a:ext cx="0" cy="47147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 userDrawn="1"/>
        </p:nvCxnSpPr>
        <p:spPr>
          <a:xfrm>
            <a:off x="9258300" y="1280160"/>
            <a:ext cx="0" cy="48351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98824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93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样式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1C37BF7-CAE8-4F93-8BE5-229FC17201DA}"/>
              </a:ext>
            </a:extLst>
          </p:cNvPr>
          <p:cNvSpPr/>
          <p:nvPr userDrawn="1"/>
        </p:nvSpPr>
        <p:spPr>
          <a:xfrm>
            <a:off x="0" y="2289050"/>
            <a:ext cx="12192001" cy="196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558" b="38705"/>
          <a:stretch/>
        </p:blipFill>
        <p:spPr>
          <a:xfrm>
            <a:off x="1" y="0"/>
            <a:ext cx="12192000" cy="229021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1C37BF7-CAE8-4F93-8BE5-229FC17201DA}"/>
              </a:ext>
            </a:extLst>
          </p:cNvPr>
          <p:cNvSpPr/>
          <p:nvPr userDrawn="1"/>
        </p:nvSpPr>
        <p:spPr>
          <a:xfrm>
            <a:off x="-1" y="-7884"/>
            <a:ext cx="12192001" cy="229810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002" y="973061"/>
            <a:ext cx="2143294" cy="599913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/>
        </p:nvCxnSpPr>
        <p:spPr>
          <a:xfrm>
            <a:off x="-81481" y="2289050"/>
            <a:ext cx="1233987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148906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样式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-矩形 7">
            <a:extLst>
              <a:ext uri="{FF2B5EF4-FFF2-40B4-BE49-F238E27FC236}">
                <a16:creationId xmlns:a16="http://schemas.microsoft.com/office/drawing/2014/main" id="{EEC7E5F7-20FD-444B-9E6C-FF353F66717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PA-矩形 7">
            <a:extLst>
              <a:ext uri="{FF2B5EF4-FFF2-40B4-BE49-F238E27FC236}">
                <a16:creationId xmlns:a16="http://schemas.microsoft.com/office/drawing/2014/main" id="{59644A98-44CE-4FDE-8172-3327AAE72C4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22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C809FD0-A9F1-4139-8386-4A9BEBA1CE80}"/>
              </a:ext>
            </a:extLst>
          </p:cNvPr>
          <p:cNvCxnSpPr/>
          <p:nvPr userDrawn="1"/>
        </p:nvCxnSpPr>
        <p:spPr>
          <a:xfrm>
            <a:off x="5723340" y="1294827"/>
            <a:ext cx="7453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D352C72-A8BD-49E0-9C6C-2C7B147AF3AE}"/>
              </a:ext>
            </a:extLst>
          </p:cNvPr>
          <p:cNvCxnSpPr/>
          <p:nvPr userDrawn="1"/>
        </p:nvCxnSpPr>
        <p:spPr>
          <a:xfrm>
            <a:off x="5723340" y="5613415"/>
            <a:ext cx="7453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71"/>
          <a:stretch/>
        </p:blipFill>
        <p:spPr>
          <a:xfrm>
            <a:off x="-34506" y="163259"/>
            <a:ext cx="3298317" cy="65314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12"/>
          <a:stretch/>
        </p:blipFill>
        <p:spPr>
          <a:xfrm>
            <a:off x="8928190" y="163258"/>
            <a:ext cx="3269562" cy="65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67323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样式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0F468BC7-46A2-4AAB-B3F7-1544FCFE8ABB}"/>
              </a:ext>
            </a:extLst>
          </p:cNvPr>
          <p:cNvSpPr txBox="1"/>
          <p:nvPr userDrawn="1"/>
        </p:nvSpPr>
        <p:spPr>
          <a:xfrm rot="16200000">
            <a:off x="-1538864" y="2653429"/>
            <a:ext cx="52296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spc="5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Contents</a:t>
            </a:r>
            <a:r>
              <a:rPr lang="en-US" altLang="zh-CN" sz="4400" b="1" spc="50" dirty="0">
                <a:solidFill>
                  <a:schemeClr val="accent4"/>
                </a:solidFill>
                <a:latin typeface="+mj-lt"/>
              </a:rPr>
              <a:t>■</a:t>
            </a:r>
            <a:endParaRPr lang="zh-CN" altLang="en-US" sz="4400" b="1" spc="5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09A0861-AF32-4D83-B541-5799200EE73D}"/>
              </a:ext>
            </a:extLst>
          </p:cNvPr>
          <p:cNvSpPr txBox="1"/>
          <p:nvPr userDrawn="1"/>
        </p:nvSpPr>
        <p:spPr>
          <a:xfrm>
            <a:off x="1116549" y="3752395"/>
            <a:ext cx="738664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/>
                </a:solidFill>
              </a:rPr>
              <a:t>结构大纲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5EC53DF-AF11-4D83-9B0B-ED5DB673B7B9}"/>
              </a:ext>
            </a:extLst>
          </p:cNvPr>
          <p:cNvSpPr txBox="1"/>
          <p:nvPr userDrawn="1"/>
        </p:nvSpPr>
        <p:spPr>
          <a:xfrm>
            <a:off x="9519824" y="6600901"/>
            <a:ext cx="25234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000" spc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BEIJING</a:t>
            </a:r>
            <a:r>
              <a:rPr lang="en-US" altLang="zh-CN" sz="1000" spc="0" baseline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INSTITUTE OF TECHNOLOGY</a:t>
            </a:r>
            <a:endParaRPr lang="zh-CN" altLang="en-US" sz="1000" spc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1148" y="78493"/>
            <a:ext cx="2025400" cy="566914"/>
          </a:xfrm>
          <a:prstGeom prst="rect">
            <a:avLst/>
          </a:prstGeom>
        </p:spPr>
      </p:pic>
      <p:sp>
        <p:nvSpPr>
          <p:cNvPr id="82" name="任意多边形: 形状 59">
            <a:extLst>
              <a:ext uri="{FF2B5EF4-FFF2-40B4-BE49-F238E27FC236}">
                <a16:creationId xmlns:a16="http://schemas.microsoft.com/office/drawing/2014/main" id="{AC1D2521-933E-409D-9088-BF7A7FA6A8E9}"/>
              </a:ext>
            </a:extLst>
          </p:cNvPr>
          <p:cNvSpPr/>
          <p:nvPr userDrawn="1"/>
        </p:nvSpPr>
        <p:spPr>
          <a:xfrm flipH="1">
            <a:off x="-1352550" y="-2"/>
            <a:ext cx="13544548" cy="1057277"/>
          </a:xfrm>
          <a:custGeom>
            <a:avLst/>
            <a:gdLst>
              <a:gd name="connsiteX0" fmla="*/ 12192000 w 12192000"/>
              <a:gd name="connsiteY0" fmla="*/ 0 h 723900"/>
              <a:gd name="connsiteX1" fmla="*/ 2755900 w 12192000"/>
              <a:gd name="connsiteY1" fmla="*/ 0 h 723900"/>
              <a:gd name="connsiteX2" fmla="*/ 4 w 12192000"/>
              <a:gd name="connsiteY2" fmla="*/ 0 h 723900"/>
              <a:gd name="connsiteX3" fmla="*/ 0 w 12192000"/>
              <a:gd name="connsiteY3" fmla="*/ 0 h 723900"/>
              <a:gd name="connsiteX4" fmla="*/ 0 w 12192000"/>
              <a:gd name="connsiteY4" fmla="*/ 723900 h 723900"/>
              <a:gd name="connsiteX5" fmla="*/ 1987354 w 12192000"/>
              <a:gd name="connsiteY5" fmla="*/ 723900 h 723900"/>
              <a:gd name="connsiteX6" fmla="*/ 2038350 w 12192000"/>
              <a:gd name="connsiteY6" fmla="*/ 717550 h 723900"/>
              <a:gd name="connsiteX7" fmla="*/ 2753650 w 12192000"/>
              <a:gd name="connsiteY7" fmla="*/ 288000 h 723900"/>
              <a:gd name="connsiteX8" fmla="*/ 12192000 w 12192000"/>
              <a:gd name="connsiteY8" fmla="*/ 2880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723900">
                <a:moveTo>
                  <a:pt x="12192000" y="0"/>
                </a:moveTo>
                <a:lnTo>
                  <a:pt x="2755900" y="0"/>
                </a:lnTo>
                <a:lnTo>
                  <a:pt x="4" y="0"/>
                </a:lnTo>
                <a:lnTo>
                  <a:pt x="0" y="0"/>
                </a:lnTo>
                <a:lnTo>
                  <a:pt x="0" y="723900"/>
                </a:lnTo>
                <a:lnTo>
                  <a:pt x="1987354" y="723900"/>
                </a:lnTo>
                <a:lnTo>
                  <a:pt x="2038350" y="717550"/>
                </a:lnTo>
                <a:cubicBezTo>
                  <a:pt x="2497291" y="642783"/>
                  <a:pt x="2432975" y="321492"/>
                  <a:pt x="2753650" y="288000"/>
                </a:cubicBezTo>
                <a:cubicBezTo>
                  <a:pt x="3074325" y="254508"/>
                  <a:pt x="9045883" y="288000"/>
                  <a:pt x="12192000" y="28800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3" name="图片 8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498" y="249943"/>
            <a:ext cx="2025400" cy="566914"/>
          </a:xfrm>
          <a:prstGeom prst="rect">
            <a:avLst/>
          </a:prstGeom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180A68EB-E97F-4BBF-9D90-3F845C9BE11A}"/>
              </a:ext>
            </a:extLst>
          </p:cNvPr>
          <p:cNvSpPr/>
          <p:nvPr userDrawn="1"/>
        </p:nvSpPr>
        <p:spPr>
          <a:xfrm>
            <a:off x="0" y="6188075"/>
            <a:ext cx="12192000" cy="66992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 userDrawn="1"/>
        </p:nvGrpSpPr>
        <p:grpSpPr>
          <a:xfrm>
            <a:off x="598941" y="6399999"/>
            <a:ext cx="2542613" cy="276499"/>
            <a:chOff x="598941" y="6399999"/>
            <a:chExt cx="2542613" cy="276499"/>
          </a:xfrm>
          <a:solidFill>
            <a:schemeClr val="bg1"/>
          </a:solidFill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100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102" name="组合 101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107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8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03" name="组合 102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104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5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6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88" name="组合 87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98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9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96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7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93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4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5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8368518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样式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525" y="0"/>
            <a:ext cx="7030596" cy="6765696"/>
          </a:xfrm>
          <a:prstGeom prst="rect">
            <a:avLst/>
          </a:prstGeom>
        </p:spPr>
      </p:pic>
      <p:sp>
        <p:nvSpPr>
          <p:cNvPr id="63" name="任意多边形: 形状 59">
            <a:extLst>
              <a:ext uri="{FF2B5EF4-FFF2-40B4-BE49-F238E27FC236}">
                <a16:creationId xmlns:a16="http://schemas.microsoft.com/office/drawing/2014/main" id="{AC1D2521-933E-409D-9088-BF7A7FA6A8E9}"/>
              </a:ext>
            </a:extLst>
          </p:cNvPr>
          <p:cNvSpPr/>
          <p:nvPr userDrawn="1"/>
        </p:nvSpPr>
        <p:spPr>
          <a:xfrm flipH="1">
            <a:off x="-1352550" y="-2"/>
            <a:ext cx="13544548" cy="1057277"/>
          </a:xfrm>
          <a:custGeom>
            <a:avLst/>
            <a:gdLst>
              <a:gd name="connsiteX0" fmla="*/ 12192000 w 12192000"/>
              <a:gd name="connsiteY0" fmla="*/ 0 h 723900"/>
              <a:gd name="connsiteX1" fmla="*/ 2755900 w 12192000"/>
              <a:gd name="connsiteY1" fmla="*/ 0 h 723900"/>
              <a:gd name="connsiteX2" fmla="*/ 4 w 12192000"/>
              <a:gd name="connsiteY2" fmla="*/ 0 h 723900"/>
              <a:gd name="connsiteX3" fmla="*/ 0 w 12192000"/>
              <a:gd name="connsiteY3" fmla="*/ 0 h 723900"/>
              <a:gd name="connsiteX4" fmla="*/ 0 w 12192000"/>
              <a:gd name="connsiteY4" fmla="*/ 723900 h 723900"/>
              <a:gd name="connsiteX5" fmla="*/ 1987354 w 12192000"/>
              <a:gd name="connsiteY5" fmla="*/ 723900 h 723900"/>
              <a:gd name="connsiteX6" fmla="*/ 2038350 w 12192000"/>
              <a:gd name="connsiteY6" fmla="*/ 717550 h 723900"/>
              <a:gd name="connsiteX7" fmla="*/ 2753650 w 12192000"/>
              <a:gd name="connsiteY7" fmla="*/ 288000 h 723900"/>
              <a:gd name="connsiteX8" fmla="*/ 12192000 w 12192000"/>
              <a:gd name="connsiteY8" fmla="*/ 2880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723900">
                <a:moveTo>
                  <a:pt x="12192000" y="0"/>
                </a:moveTo>
                <a:lnTo>
                  <a:pt x="2755900" y="0"/>
                </a:lnTo>
                <a:lnTo>
                  <a:pt x="4" y="0"/>
                </a:lnTo>
                <a:lnTo>
                  <a:pt x="0" y="0"/>
                </a:lnTo>
                <a:lnTo>
                  <a:pt x="0" y="723900"/>
                </a:lnTo>
                <a:lnTo>
                  <a:pt x="1987354" y="723900"/>
                </a:lnTo>
                <a:lnTo>
                  <a:pt x="2038350" y="717550"/>
                </a:lnTo>
                <a:cubicBezTo>
                  <a:pt x="2497291" y="642783"/>
                  <a:pt x="2432975" y="321492"/>
                  <a:pt x="2753650" y="288000"/>
                </a:cubicBezTo>
                <a:cubicBezTo>
                  <a:pt x="3074325" y="254508"/>
                  <a:pt x="9045883" y="288000"/>
                  <a:pt x="12192000" y="28800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4" name="图片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498" y="249943"/>
            <a:ext cx="2025400" cy="566914"/>
          </a:xfrm>
          <a:prstGeom prst="rect">
            <a:avLst/>
          </a:prstGeom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180A68EB-E97F-4BBF-9D90-3F845C9BE11A}"/>
              </a:ext>
            </a:extLst>
          </p:cNvPr>
          <p:cNvSpPr/>
          <p:nvPr userDrawn="1"/>
        </p:nvSpPr>
        <p:spPr>
          <a:xfrm>
            <a:off x="0" y="6188075"/>
            <a:ext cx="12192000" cy="66992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 userDrawn="1"/>
        </p:nvGrpSpPr>
        <p:grpSpPr>
          <a:xfrm>
            <a:off x="598941" y="6399999"/>
            <a:ext cx="2542613" cy="276499"/>
            <a:chOff x="598941" y="6399999"/>
            <a:chExt cx="2542613" cy="276499"/>
          </a:xfrm>
          <a:solidFill>
            <a:schemeClr val="bg1"/>
          </a:solidFill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81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83" name="组合 82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88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9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4" name="组合 83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85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6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7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79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77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8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74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5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6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2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1330803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样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椭圆 88">
            <a:extLst>
              <a:ext uri="{FF2B5EF4-FFF2-40B4-BE49-F238E27FC236}">
                <a16:creationId xmlns:a16="http://schemas.microsoft.com/office/drawing/2014/main" id="{D79543FB-05EA-4B9D-8AED-014B16BE890C}"/>
              </a:ext>
            </a:extLst>
          </p:cNvPr>
          <p:cNvSpPr/>
          <p:nvPr userDrawn="1"/>
        </p:nvSpPr>
        <p:spPr>
          <a:xfrm>
            <a:off x="-3831113" y="-1541834"/>
            <a:ext cx="8697505" cy="9941668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D79543FB-05EA-4B9D-8AED-014B16BE890C}"/>
              </a:ext>
            </a:extLst>
          </p:cNvPr>
          <p:cNvSpPr/>
          <p:nvPr userDrawn="1"/>
        </p:nvSpPr>
        <p:spPr>
          <a:xfrm>
            <a:off x="-4021339" y="-1541834"/>
            <a:ext cx="8697505" cy="9941668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87" name="图片 86">
            <a:extLst>
              <a:ext uri="{FF2B5EF4-FFF2-40B4-BE49-F238E27FC236}">
                <a16:creationId xmlns:a16="http://schemas.microsoft.com/office/drawing/2014/main" id="{0AD6C65D-0FE3-4E82-89A8-93A09AFFDC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16" t="7030" r="31559" b="11337"/>
          <a:stretch/>
        </p:blipFill>
        <p:spPr>
          <a:xfrm>
            <a:off x="-1260196" y="1"/>
            <a:ext cx="5919101" cy="6857999"/>
          </a:xfrm>
          <a:custGeom>
            <a:avLst/>
            <a:gdLst>
              <a:gd name="connsiteX0" fmla="*/ 0 w 5919101"/>
              <a:gd name="connsiteY0" fmla="*/ 0 h 6858000"/>
              <a:gd name="connsiteX1" fmla="*/ 4714485 w 5919101"/>
              <a:gd name="connsiteY1" fmla="*/ 0 h 6858000"/>
              <a:gd name="connsiteX2" fmla="*/ 4786974 w 5919101"/>
              <a:gd name="connsiteY2" fmla="*/ 86723 h 6858000"/>
              <a:gd name="connsiteX3" fmla="*/ 5919101 w 5919101"/>
              <a:gd name="connsiteY3" fmla="*/ 3429000 h 6858000"/>
              <a:gd name="connsiteX4" fmla="*/ 4786974 w 5919101"/>
              <a:gd name="connsiteY4" fmla="*/ 6771277 h 6858000"/>
              <a:gd name="connsiteX5" fmla="*/ 4714485 w 5919101"/>
              <a:gd name="connsiteY5" fmla="*/ 6858000 h 6858000"/>
              <a:gd name="connsiteX6" fmla="*/ 0 w 59191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9101" h="6858000">
                <a:moveTo>
                  <a:pt x="0" y="0"/>
                </a:moveTo>
                <a:lnTo>
                  <a:pt x="4714485" y="0"/>
                </a:lnTo>
                <a:lnTo>
                  <a:pt x="4786974" y="86723"/>
                </a:lnTo>
                <a:cubicBezTo>
                  <a:pt x="5490384" y="969480"/>
                  <a:pt x="5919101" y="2142133"/>
                  <a:pt x="5919101" y="3429000"/>
                </a:cubicBezTo>
                <a:cubicBezTo>
                  <a:pt x="5919101" y="4715867"/>
                  <a:pt x="5490384" y="5888521"/>
                  <a:pt x="4786974" y="6771277"/>
                </a:cubicBezTo>
                <a:lnTo>
                  <a:pt x="47144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6" name="椭圆 85">
            <a:extLst>
              <a:ext uri="{FF2B5EF4-FFF2-40B4-BE49-F238E27FC236}">
                <a16:creationId xmlns:a16="http://schemas.microsoft.com/office/drawing/2014/main" id="{D79543FB-05EA-4B9D-8AED-014B16BE890C}"/>
              </a:ext>
            </a:extLst>
          </p:cNvPr>
          <p:cNvSpPr/>
          <p:nvPr userDrawn="1"/>
        </p:nvSpPr>
        <p:spPr>
          <a:xfrm>
            <a:off x="-4038600" y="-1541834"/>
            <a:ext cx="8697505" cy="9941668"/>
          </a:xfrm>
          <a:prstGeom prst="ellipse">
            <a:avLst/>
          </a:prstGeom>
          <a:solidFill>
            <a:schemeClr val="accent1">
              <a:alpha val="8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90" name="图片 8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818" y="252089"/>
            <a:ext cx="1969223" cy="4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2491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样式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185" y="4400550"/>
            <a:ext cx="4601216" cy="46066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4" b="12515"/>
          <a:stretch/>
        </p:blipFill>
        <p:spPr>
          <a:xfrm>
            <a:off x="0" y="0"/>
            <a:ext cx="12191999" cy="44005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1C37BF7-CAE8-4F93-8BE5-229FC17201DA}"/>
              </a:ext>
            </a:extLst>
          </p:cNvPr>
          <p:cNvSpPr/>
          <p:nvPr userDrawn="1"/>
        </p:nvSpPr>
        <p:spPr>
          <a:xfrm>
            <a:off x="0" y="4408331"/>
            <a:ext cx="12192001" cy="19685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27000" dist="63500" dir="5400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C37BF7-CAE8-4F93-8BE5-229FC17201DA}"/>
              </a:ext>
            </a:extLst>
          </p:cNvPr>
          <p:cNvSpPr/>
          <p:nvPr userDrawn="1"/>
        </p:nvSpPr>
        <p:spPr>
          <a:xfrm>
            <a:off x="0" y="0"/>
            <a:ext cx="12192001" cy="440055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847" y="142154"/>
            <a:ext cx="2242503" cy="62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95737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样式6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63" r="32938"/>
          <a:stretch/>
        </p:blipFill>
        <p:spPr>
          <a:xfrm>
            <a:off x="-18278" y="0"/>
            <a:ext cx="3933053" cy="685799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9F2EAE9-B638-4AA2-8264-4D37EBBEE86D}"/>
              </a:ext>
            </a:extLst>
          </p:cNvPr>
          <p:cNvSpPr/>
          <p:nvPr userDrawn="1"/>
        </p:nvSpPr>
        <p:spPr>
          <a:xfrm>
            <a:off x="0" y="1"/>
            <a:ext cx="3914775" cy="6857999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FF6BFE1-1DD5-454F-BE20-A55DAB22A652}"/>
              </a:ext>
            </a:extLst>
          </p:cNvPr>
          <p:cNvSpPr/>
          <p:nvPr userDrawn="1"/>
        </p:nvSpPr>
        <p:spPr>
          <a:xfrm>
            <a:off x="-9523" y="0"/>
            <a:ext cx="3924297" cy="6858000"/>
          </a:xfrm>
          <a:prstGeom prst="rect">
            <a:avLst/>
          </a:prstGeom>
          <a:gradFill flip="none" rotWithShape="1">
            <a:gsLst>
              <a:gs pos="25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D14117E2-1B64-4454-AB72-FC04D0614552}"/>
              </a:ext>
            </a:extLst>
          </p:cNvPr>
          <p:cNvCxnSpPr>
            <a:cxnSpLocks/>
          </p:cNvCxnSpPr>
          <p:nvPr userDrawn="1"/>
        </p:nvCxnSpPr>
        <p:spPr>
          <a:xfrm>
            <a:off x="3960456" y="0"/>
            <a:ext cx="0" cy="6858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C6CB049-19D4-44DA-8BA3-2A55CACC560A}"/>
              </a:ext>
            </a:extLst>
          </p:cNvPr>
          <p:cNvGrpSpPr/>
          <p:nvPr userDrawn="1"/>
        </p:nvGrpSpPr>
        <p:grpSpPr>
          <a:xfrm>
            <a:off x="3961505" y="2797003"/>
            <a:ext cx="122686" cy="1263995"/>
            <a:chOff x="4630742" y="2258287"/>
            <a:chExt cx="122686" cy="1263995"/>
          </a:xfrm>
          <a:solidFill>
            <a:schemeClr val="accent4"/>
          </a:solidFill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8AAB1992-5EF7-487C-AD2A-01E2865C7E72}"/>
                </a:ext>
              </a:extLst>
            </p:cNvPr>
            <p:cNvSpPr/>
            <p:nvPr/>
          </p:nvSpPr>
          <p:spPr>
            <a:xfrm rot="5400000">
              <a:off x="4620926" y="2839164"/>
              <a:ext cx="142318" cy="122686"/>
            </a:xfrm>
            <a:prstGeom prst="triangl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E8C48E93-E5B1-4737-8427-44C095BEBB9E}"/>
                </a:ext>
              </a:extLst>
            </p:cNvPr>
            <p:cNvCxnSpPr>
              <a:cxnSpLocks/>
            </p:cNvCxnSpPr>
            <p:nvPr/>
          </p:nvCxnSpPr>
          <p:spPr>
            <a:xfrm>
              <a:off x="4630742" y="2258287"/>
              <a:ext cx="0" cy="1263995"/>
            </a:xfrm>
            <a:prstGeom prst="line">
              <a:avLst/>
            </a:prstGeom>
            <a:grpFill/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88499905-D7C1-4B31-8F42-54B3A36F0B1E}"/>
              </a:ext>
            </a:extLst>
          </p:cNvPr>
          <p:cNvCxnSpPr>
            <a:cxnSpLocks/>
          </p:cNvCxnSpPr>
          <p:nvPr userDrawn="1"/>
        </p:nvCxnSpPr>
        <p:spPr>
          <a:xfrm>
            <a:off x="1053541" y="2793542"/>
            <a:ext cx="172703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F1DFE5ED-5D7B-4B26-99EA-A40BED7DC14E}"/>
              </a:ext>
            </a:extLst>
          </p:cNvPr>
          <p:cNvSpPr/>
          <p:nvPr userDrawn="1"/>
        </p:nvSpPr>
        <p:spPr>
          <a:xfrm>
            <a:off x="846867" y="2752385"/>
            <a:ext cx="2197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zh-CN" altLang="en-US" sz="5400" spc="600" dirty="0">
                <a:solidFill>
                  <a:schemeClr val="bg1"/>
                </a:solidFill>
                <a:latin typeface="+mn-ea"/>
                <a:ea typeface="+mn-ea"/>
              </a:rPr>
              <a:t>目录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DD1A83F-A1E9-43D7-9CDC-7AC02BED1EE5}"/>
              </a:ext>
            </a:extLst>
          </p:cNvPr>
          <p:cNvSpPr/>
          <p:nvPr userDrawn="1"/>
        </p:nvSpPr>
        <p:spPr>
          <a:xfrm>
            <a:off x="963806" y="3595872"/>
            <a:ext cx="1906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en-US" altLang="zh-CN" sz="2400" dirty="0">
                <a:solidFill>
                  <a:schemeClr val="bg1"/>
                </a:solidFill>
              </a:rPr>
              <a:t>CONTENTS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3E103341-A23F-42AF-90B6-8B36EF542949}"/>
              </a:ext>
            </a:extLst>
          </p:cNvPr>
          <p:cNvCxnSpPr>
            <a:cxnSpLocks/>
          </p:cNvCxnSpPr>
          <p:nvPr userDrawn="1"/>
        </p:nvCxnSpPr>
        <p:spPr>
          <a:xfrm>
            <a:off x="1053541" y="4060998"/>
            <a:ext cx="172703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54" y="2218510"/>
            <a:ext cx="1715719" cy="4802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050" y="1942165"/>
            <a:ext cx="5886450" cy="58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00535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样式6-2">
    <p:bg>
      <p:bgPr>
        <a:gradFill>
          <a:gsLst>
            <a:gs pos="25000">
              <a:schemeClr val="accent1">
                <a:alpha val="0"/>
              </a:schemeClr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CEDD8B33-19AA-4632-BE4B-A5744CEC2C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E4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725" y="493231"/>
            <a:ext cx="5251028" cy="52541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1BADEE0-5304-4D64-BC33-E82C8C71DF4D}"/>
              </a:ext>
            </a:extLst>
          </p:cNvPr>
          <p:cNvSpPr/>
          <p:nvPr userDrawn="1"/>
        </p:nvSpPr>
        <p:spPr>
          <a:xfrm>
            <a:off x="6943725" y="0"/>
            <a:ext cx="5248273" cy="6858001"/>
          </a:xfrm>
          <a:prstGeom prst="rect">
            <a:avLst/>
          </a:prstGeom>
          <a:gradFill flip="none" rotWithShape="1">
            <a:gsLst>
              <a:gs pos="0">
                <a:srgbClr val="006C39">
                  <a:alpha val="0"/>
                </a:srgbClr>
              </a:gs>
              <a:gs pos="100000">
                <a:schemeClr val="accent1">
                  <a:alpha val="7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93E9B806-B3B5-4857-9763-985BB906449B}"/>
              </a:ext>
            </a:extLst>
          </p:cNvPr>
          <p:cNvSpPr/>
          <p:nvPr userDrawn="1"/>
        </p:nvSpPr>
        <p:spPr>
          <a:xfrm>
            <a:off x="660400" y="6054314"/>
            <a:ext cx="2014538" cy="143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98EFC2AF-0299-489A-9F1D-9F6AA1D1AE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342" y="982400"/>
            <a:ext cx="3551237" cy="6069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spc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第几部分 ▶</a:t>
            </a:r>
          </a:p>
        </p:txBody>
      </p:sp>
      <p:sp>
        <p:nvSpPr>
          <p:cNvPr id="122" name="文本占位符 15">
            <a:extLst>
              <a:ext uri="{FF2B5EF4-FFF2-40B4-BE49-F238E27FC236}">
                <a16:creationId xmlns:a16="http://schemas.microsoft.com/office/drawing/2014/main" id="{9F0152B4-A135-47ED-A86F-89E402C2B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342" y="2742089"/>
            <a:ext cx="7197752" cy="6069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spc="1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请在此处添加你的标题</a:t>
            </a:r>
          </a:p>
        </p:txBody>
      </p:sp>
      <p:sp>
        <p:nvSpPr>
          <p:cNvPr id="123" name="文本占位符 15">
            <a:extLst>
              <a:ext uri="{FF2B5EF4-FFF2-40B4-BE49-F238E27FC236}">
                <a16:creationId xmlns:a16="http://schemas.microsoft.com/office/drawing/2014/main" id="{CF347087-2148-4765-A644-2EF9176FD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172" y="3837713"/>
            <a:ext cx="7146922" cy="152291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400" spc="1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这里可以写一点点文字，介绍此章节主要内容</a:t>
            </a:r>
            <a:endParaRPr lang="en-US" altLang="zh-CN" dirty="0"/>
          </a:p>
          <a:p>
            <a:pPr lvl="0"/>
            <a:r>
              <a:rPr lang="zh-CN" altLang="en-US" dirty="0"/>
              <a:t>国外现状</a:t>
            </a:r>
            <a:endParaRPr lang="en-US" altLang="zh-CN" dirty="0"/>
          </a:p>
          <a:p>
            <a:pPr lvl="0"/>
            <a:r>
              <a:rPr lang="zh-CN" altLang="en-US" dirty="0"/>
              <a:t>国内现状</a:t>
            </a:r>
            <a:endParaRPr lang="en-US" altLang="zh-CN" dirty="0"/>
          </a:p>
          <a:p>
            <a:pPr lvl="0"/>
            <a:r>
              <a:rPr lang="en-US" altLang="zh-CN" dirty="0"/>
              <a:t>…</a:t>
            </a:r>
          </a:p>
          <a:p>
            <a:pPr lvl="0"/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F65482F-D2BD-4FA5-8FA9-E44AB00F6475}"/>
              </a:ext>
            </a:extLst>
          </p:cNvPr>
          <p:cNvSpPr/>
          <p:nvPr userDrawn="1"/>
        </p:nvSpPr>
        <p:spPr>
          <a:xfrm>
            <a:off x="0" y="6167300"/>
            <a:ext cx="12192000" cy="6906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endParaRPr lang="zh-CN" altLang="en-US">
              <a:cs typeface="+mn-ea"/>
            </a:endParaRPr>
          </a:p>
        </p:txBody>
      </p:sp>
      <p:grpSp>
        <p:nvGrpSpPr>
          <p:cNvPr id="115" name="组合 114"/>
          <p:cNvGrpSpPr/>
          <p:nvPr userDrawn="1"/>
        </p:nvGrpSpPr>
        <p:grpSpPr>
          <a:xfrm>
            <a:off x="684666" y="6423435"/>
            <a:ext cx="1915659" cy="208321"/>
            <a:chOff x="598941" y="6399999"/>
            <a:chExt cx="2542613" cy="276499"/>
          </a:xfrm>
          <a:solidFill>
            <a:schemeClr val="accent3"/>
          </a:solidFill>
        </p:grpSpPr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134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136" name="组合 135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141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2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37" name="组合 136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138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9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0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119" name="组合 118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132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3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1" name="组合 120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4" name="组合 123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127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8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9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125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143" name="图片 14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3766" y="6386257"/>
            <a:ext cx="1257421" cy="27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73601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1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550089" y="863157"/>
            <a:ext cx="1031862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10D966C-9DD4-4144-A316-29077EB905B4}"/>
              </a:ext>
            </a:extLst>
          </p:cNvPr>
          <p:cNvSpPr/>
          <p:nvPr userDrawn="1"/>
        </p:nvSpPr>
        <p:spPr>
          <a:xfrm>
            <a:off x="318632" y="0"/>
            <a:ext cx="1048735" cy="8731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1606550" y="34431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318631" y="6188075"/>
            <a:ext cx="10844339" cy="6699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0D966C-9DD4-4144-A316-29077EB905B4}"/>
              </a:ext>
            </a:extLst>
          </p:cNvPr>
          <p:cNvSpPr/>
          <p:nvPr userDrawn="1"/>
        </p:nvSpPr>
        <p:spPr>
          <a:xfrm>
            <a:off x="1378908" y="-1612"/>
            <a:ext cx="167082" cy="87473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grpSp>
        <p:nvGrpSpPr>
          <p:cNvPr id="56" name="组合 55"/>
          <p:cNvGrpSpPr/>
          <p:nvPr userDrawn="1"/>
        </p:nvGrpSpPr>
        <p:grpSpPr>
          <a:xfrm>
            <a:off x="598941" y="6399999"/>
            <a:ext cx="2542613" cy="276499"/>
            <a:chOff x="598941" y="6399999"/>
            <a:chExt cx="2542613" cy="276499"/>
          </a:xfrm>
          <a:solidFill>
            <a:schemeClr val="bg1"/>
          </a:solidFill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54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51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45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43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40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818" y="347339"/>
            <a:ext cx="1969223" cy="43299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366474" y="-17822"/>
            <a:ext cx="0" cy="10794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 userDrawn="1"/>
        </p:nvCxnSpPr>
        <p:spPr>
          <a:xfrm>
            <a:off x="11155416" y="6119786"/>
            <a:ext cx="0" cy="7606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992242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1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818" y="347339"/>
            <a:ext cx="1969223" cy="432990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11155416" y="6133167"/>
            <a:ext cx="0" cy="7561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68204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2-首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-矩形 7">
            <a:extLst>
              <a:ext uri="{FF2B5EF4-FFF2-40B4-BE49-F238E27FC236}">
                <a16:creationId xmlns:a16="http://schemas.microsoft.com/office/drawing/2014/main" id="{0761A886-F0D7-4C39-AFFF-052DB74E32F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PA-矩形 7">
            <a:extLst>
              <a:ext uri="{FF2B5EF4-FFF2-40B4-BE49-F238E27FC236}">
                <a16:creationId xmlns:a16="http://schemas.microsoft.com/office/drawing/2014/main" id="{61E30CDC-6882-4EF4-A98A-D29C1686BFE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824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8" name="任意多边形: 形状 39">
            <a:extLst>
              <a:ext uri="{FF2B5EF4-FFF2-40B4-BE49-F238E27FC236}">
                <a16:creationId xmlns:a16="http://schemas.microsoft.com/office/drawing/2014/main" id="{B18E0BAC-81B9-4AB0-A570-682285AF4673}"/>
              </a:ext>
            </a:extLst>
          </p:cNvPr>
          <p:cNvSpPr/>
          <p:nvPr userDrawn="1"/>
        </p:nvSpPr>
        <p:spPr>
          <a:xfrm>
            <a:off x="207372" y="0"/>
            <a:ext cx="7536857" cy="6858000"/>
          </a:xfrm>
          <a:custGeom>
            <a:avLst/>
            <a:gdLst>
              <a:gd name="connsiteX0" fmla="*/ 0 w 7536857"/>
              <a:gd name="connsiteY0" fmla="*/ 0 h 6858000"/>
              <a:gd name="connsiteX1" fmla="*/ 6351816 w 7536857"/>
              <a:gd name="connsiteY1" fmla="*/ 0 h 6858000"/>
              <a:gd name="connsiteX2" fmla="*/ 6432300 w 7536857"/>
              <a:gd name="connsiteY2" fmla="*/ 102417 h 6858000"/>
              <a:gd name="connsiteX3" fmla="*/ 7536857 w 7536857"/>
              <a:gd name="connsiteY3" fmla="*/ 3429000 h 6858000"/>
              <a:gd name="connsiteX4" fmla="*/ 6432300 w 7536857"/>
              <a:gd name="connsiteY4" fmla="*/ 6755583 h 6858000"/>
              <a:gd name="connsiteX5" fmla="*/ 6351816 w 7536857"/>
              <a:gd name="connsiteY5" fmla="*/ 6858000 h 6858000"/>
              <a:gd name="connsiteX6" fmla="*/ 0 w 753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6857" h="6858000">
                <a:moveTo>
                  <a:pt x="0" y="0"/>
                </a:moveTo>
                <a:lnTo>
                  <a:pt x="6351816" y="0"/>
                </a:lnTo>
                <a:lnTo>
                  <a:pt x="6432300" y="102417"/>
                </a:lnTo>
                <a:cubicBezTo>
                  <a:pt x="7126033" y="1030047"/>
                  <a:pt x="7536857" y="2181547"/>
                  <a:pt x="7536857" y="3429000"/>
                </a:cubicBezTo>
                <a:cubicBezTo>
                  <a:pt x="7536857" y="4676454"/>
                  <a:pt x="7126033" y="5827953"/>
                  <a:pt x="6432300" y="6755583"/>
                </a:cubicBezTo>
                <a:lnTo>
                  <a:pt x="6351816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190500" sx="101000" sy="101000" algn="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39">
            <a:extLst>
              <a:ext uri="{FF2B5EF4-FFF2-40B4-BE49-F238E27FC236}">
                <a16:creationId xmlns:a16="http://schemas.microsoft.com/office/drawing/2014/main" id="{B18E0BAC-81B9-4AB0-A570-682285AF4673}"/>
              </a:ext>
            </a:extLst>
          </p:cNvPr>
          <p:cNvSpPr/>
          <p:nvPr userDrawn="1"/>
        </p:nvSpPr>
        <p:spPr>
          <a:xfrm>
            <a:off x="189674" y="0"/>
            <a:ext cx="7536857" cy="6858000"/>
          </a:xfrm>
          <a:custGeom>
            <a:avLst/>
            <a:gdLst>
              <a:gd name="connsiteX0" fmla="*/ 0 w 7536857"/>
              <a:gd name="connsiteY0" fmla="*/ 0 h 6858000"/>
              <a:gd name="connsiteX1" fmla="*/ 6351816 w 7536857"/>
              <a:gd name="connsiteY1" fmla="*/ 0 h 6858000"/>
              <a:gd name="connsiteX2" fmla="*/ 6432300 w 7536857"/>
              <a:gd name="connsiteY2" fmla="*/ 102417 h 6858000"/>
              <a:gd name="connsiteX3" fmla="*/ 7536857 w 7536857"/>
              <a:gd name="connsiteY3" fmla="*/ 3429000 h 6858000"/>
              <a:gd name="connsiteX4" fmla="*/ 6432300 w 7536857"/>
              <a:gd name="connsiteY4" fmla="*/ 6755583 h 6858000"/>
              <a:gd name="connsiteX5" fmla="*/ 6351816 w 7536857"/>
              <a:gd name="connsiteY5" fmla="*/ 6858000 h 6858000"/>
              <a:gd name="connsiteX6" fmla="*/ 0 w 753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6857" h="6858000">
                <a:moveTo>
                  <a:pt x="0" y="0"/>
                </a:moveTo>
                <a:lnTo>
                  <a:pt x="6351816" y="0"/>
                </a:lnTo>
                <a:lnTo>
                  <a:pt x="6432300" y="102417"/>
                </a:lnTo>
                <a:cubicBezTo>
                  <a:pt x="7126033" y="1030047"/>
                  <a:pt x="7536857" y="2181547"/>
                  <a:pt x="7536857" y="3429000"/>
                </a:cubicBezTo>
                <a:cubicBezTo>
                  <a:pt x="7536857" y="4676454"/>
                  <a:pt x="7126033" y="5827953"/>
                  <a:pt x="6432300" y="6755583"/>
                </a:cubicBezTo>
                <a:lnTo>
                  <a:pt x="635181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3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39">
            <a:extLst>
              <a:ext uri="{FF2B5EF4-FFF2-40B4-BE49-F238E27FC236}">
                <a16:creationId xmlns:a16="http://schemas.microsoft.com/office/drawing/2014/main" id="{B18E0BAC-81B9-4AB0-A570-682285AF4673}"/>
              </a:ext>
            </a:extLst>
          </p:cNvPr>
          <p:cNvSpPr/>
          <p:nvPr userDrawn="1"/>
        </p:nvSpPr>
        <p:spPr>
          <a:xfrm>
            <a:off x="0" y="0"/>
            <a:ext cx="7536857" cy="6858000"/>
          </a:xfrm>
          <a:custGeom>
            <a:avLst/>
            <a:gdLst>
              <a:gd name="connsiteX0" fmla="*/ 0 w 7536857"/>
              <a:gd name="connsiteY0" fmla="*/ 0 h 6858000"/>
              <a:gd name="connsiteX1" fmla="*/ 6351816 w 7536857"/>
              <a:gd name="connsiteY1" fmla="*/ 0 h 6858000"/>
              <a:gd name="connsiteX2" fmla="*/ 6432300 w 7536857"/>
              <a:gd name="connsiteY2" fmla="*/ 102417 h 6858000"/>
              <a:gd name="connsiteX3" fmla="*/ 7536857 w 7536857"/>
              <a:gd name="connsiteY3" fmla="*/ 3429000 h 6858000"/>
              <a:gd name="connsiteX4" fmla="*/ 6432300 w 7536857"/>
              <a:gd name="connsiteY4" fmla="*/ 6755583 h 6858000"/>
              <a:gd name="connsiteX5" fmla="*/ 6351816 w 7536857"/>
              <a:gd name="connsiteY5" fmla="*/ 6858000 h 6858000"/>
              <a:gd name="connsiteX6" fmla="*/ 0 w 753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6857" h="6858000">
                <a:moveTo>
                  <a:pt x="0" y="0"/>
                </a:moveTo>
                <a:lnTo>
                  <a:pt x="6351816" y="0"/>
                </a:lnTo>
                <a:lnTo>
                  <a:pt x="6432300" y="102417"/>
                </a:lnTo>
                <a:cubicBezTo>
                  <a:pt x="7126033" y="1030047"/>
                  <a:pt x="7536857" y="2181547"/>
                  <a:pt x="7536857" y="3429000"/>
                </a:cubicBezTo>
                <a:cubicBezTo>
                  <a:pt x="7536857" y="4676454"/>
                  <a:pt x="7126033" y="5827953"/>
                  <a:pt x="6432300" y="6755583"/>
                </a:cubicBezTo>
                <a:lnTo>
                  <a:pt x="63518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6200" sx="101000" sy="101000" algn="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74">
            <a:extLst>
              <a:ext uri="{FF2B5EF4-FFF2-40B4-BE49-F238E27FC236}">
                <a16:creationId xmlns:a16="http://schemas.microsoft.com/office/drawing/2014/main" id="{4CEDE2BC-7BF6-4AE3-8B04-4514441E4040}"/>
              </a:ext>
            </a:extLst>
          </p:cNvPr>
          <p:cNvSpPr/>
          <p:nvPr userDrawn="1"/>
        </p:nvSpPr>
        <p:spPr>
          <a:xfrm flipV="1">
            <a:off x="660400" y="3829587"/>
            <a:ext cx="6489382" cy="193259"/>
          </a:xfrm>
          <a:custGeom>
            <a:avLst/>
            <a:gdLst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262847"/>
              <a:gd name="connsiteX1" fmla="*/ 6415214 w 6415214"/>
              <a:gd name="connsiteY1" fmla="*/ 171407 h 262847"/>
              <a:gd name="connsiteX2" fmla="*/ 6415214 w 6415214"/>
              <a:gd name="connsiteY2" fmla="*/ 100390 h 262847"/>
              <a:gd name="connsiteX3" fmla="*/ 511261 w 6415214"/>
              <a:gd name="connsiteY3" fmla="*/ 100390 h 262847"/>
              <a:gd name="connsiteX4" fmla="*/ 229919 w 6415214"/>
              <a:gd name="connsiteY4" fmla="*/ 0 h 262847"/>
              <a:gd name="connsiteX5" fmla="*/ 229919 w 6415214"/>
              <a:gd name="connsiteY5" fmla="*/ 100390 h 262847"/>
              <a:gd name="connsiteX6" fmla="*/ 0 w 6415214"/>
              <a:gd name="connsiteY6" fmla="*/ 100390 h 262847"/>
              <a:gd name="connsiteX7" fmla="*/ 91440 w 6415214"/>
              <a:gd name="connsiteY7" fmla="*/ 262847 h 262847"/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171407"/>
              <a:gd name="connsiteX1" fmla="*/ 6415214 w 6415214"/>
              <a:gd name="connsiteY1" fmla="*/ 100390 h 171407"/>
              <a:gd name="connsiteX2" fmla="*/ 511261 w 6415214"/>
              <a:gd name="connsiteY2" fmla="*/ 100390 h 171407"/>
              <a:gd name="connsiteX3" fmla="*/ 229919 w 6415214"/>
              <a:gd name="connsiteY3" fmla="*/ 0 h 171407"/>
              <a:gd name="connsiteX4" fmla="*/ 229919 w 6415214"/>
              <a:gd name="connsiteY4" fmla="*/ 100390 h 171407"/>
              <a:gd name="connsiteX5" fmla="*/ 0 w 6415214"/>
              <a:gd name="connsiteY5" fmla="*/ 100390 h 171407"/>
              <a:gd name="connsiteX0" fmla="*/ 6415214 w 6415214"/>
              <a:gd name="connsiteY0" fmla="*/ 100390 h 100390"/>
              <a:gd name="connsiteX1" fmla="*/ 511261 w 6415214"/>
              <a:gd name="connsiteY1" fmla="*/ 100390 h 100390"/>
              <a:gd name="connsiteX2" fmla="*/ 229919 w 6415214"/>
              <a:gd name="connsiteY2" fmla="*/ 0 h 100390"/>
              <a:gd name="connsiteX3" fmla="*/ 229919 w 6415214"/>
              <a:gd name="connsiteY3" fmla="*/ 100390 h 100390"/>
              <a:gd name="connsiteX4" fmla="*/ 0 w 6415214"/>
              <a:gd name="connsiteY4" fmla="*/ 100390 h 100390"/>
              <a:gd name="connsiteX0" fmla="*/ 6415214 w 6415214"/>
              <a:gd name="connsiteY0" fmla="*/ 195640 h 195640"/>
              <a:gd name="connsiteX1" fmla="*/ 511261 w 6415214"/>
              <a:gd name="connsiteY1" fmla="*/ 195640 h 195640"/>
              <a:gd name="connsiteX2" fmla="*/ 227538 w 6415214"/>
              <a:gd name="connsiteY2" fmla="*/ 0 h 195640"/>
              <a:gd name="connsiteX3" fmla="*/ 229919 w 6415214"/>
              <a:gd name="connsiteY3" fmla="*/ 195640 h 195640"/>
              <a:gd name="connsiteX4" fmla="*/ 0 w 6415214"/>
              <a:gd name="connsiteY4" fmla="*/ 195640 h 195640"/>
              <a:gd name="connsiteX0" fmla="*/ 6415214 w 6415214"/>
              <a:gd name="connsiteY0" fmla="*/ 193259 h 193259"/>
              <a:gd name="connsiteX1" fmla="*/ 511261 w 6415214"/>
              <a:gd name="connsiteY1" fmla="*/ 193259 h 193259"/>
              <a:gd name="connsiteX2" fmla="*/ 232301 w 6415214"/>
              <a:gd name="connsiteY2" fmla="*/ 0 h 193259"/>
              <a:gd name="connsiteX3" fmla="*/ 229919 w 6415214"/>
              <a:gd name="connsiteY3" fmla="*/ 193259 h 193259"/>
              <a:gd name="connsiteX4" fmla="*/ 0 w 6415214"/>
              <a:gd name="connsiteY4" fmla="*/ 193259 h 19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214" h="193259">
                <a:moveTo>
                  <a:pt x="6415214" y="193259"/>
                </a:moveTo>
                <a:lnTo>
                  <a:pt x="511261" y="193259"/>
                </a:ln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标题 47">
            <a:extLst>
              <a:ext uri="{FF2B5EF4-FFF2-40B4-BE49-F238E27FC236}">
                <a16:creationId xmlns:a16="http://schemas.microsoft.com/office/drawing/2014/main" id="{26FA9A66-DBB6-484A-829A-BC30DE672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418" y="2616692"/>
            <a:ext cx="7055958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>
              <a:lnSpc>
                <a:spcPct val="100000"/>
              </a:lnSpc>
              <a:defRPr lang="zh-CN" altLang="en-US" sz="3600" b="1" spc="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marL="0" lvl="0"/>
            <a:r>
              <a:rPr lang="zh-CN" altLang="en-US" dirty="0"/>
              <a:t>请在此输入标题</a:t>
            </a:r>
            <a:br>
              <a:rPr lang="zh-CN" altLang="en-US" dirty="0"/>
            </a:br>
            <a:r>
              <a:rPr lang="zh-CN" altLang="en-US" dirty="0"/>
              <a:t>尽量回车保证标题为两行</a:t>
            </a:r>
          </a:p>
        </p:txBody>
      </p:sp>
      <p:sp>
        <p:nvSpPr>
          <p:cNvPr id="13" name="文本占位符 87">
            <a:extLst>
              <a:ext uri="{FF2B5EF4-FFF2-40B4-BE49-F238E27FC236}">
                <a16:creationId xmlns:a16="http://schemas.microsoft.com/office/drawing/2014/main" id="{F56DEE86-1AA4-4820-A7A1-E4F78790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709" y="2352090"/>
            <a:ext cx="5154585" cy="2585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 marL="0" indent="0">
              <a:buNone/>
              <a:def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Wingdings 3" panose="05040102010807070707" pitchFamily="18" charset="2"/>
              </a:defRPr>
            </a:lvl1pPr>
          </a:lstStyle>
          <a:p>
            <a:pPr marL="228600" lvl="0" indent="-228600"/>
            <a:r>
              <a:rPr lang="zh-CN" altLang="en-US" dirty="0"/>
              <a:t>请在此输入你的副标题</a:t>
            </a:r>
          </a:p>
        </p:txBody>
      </p:sp>
      <p:sp>
        <p:nvSpPr>
          <p:cNvPr id="14" name="文本占位符 53">
            <a:extLst>
              <a:ext uri="{FF2B5EF4-FFF2-40B4-BE49-F238E27FC236}">
                <a16:creationId xmlns:a16="http://schemas.microsoft.com/office/drawing/2014/main" id="{28747CEA-1C37-4144-A247-245AD1393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638" y="4304189"/>
            <a:ext cx="4065361" cy="344710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>
            <a:lvl1pPr marL="0" indent="0">
              <a:lnSpc>
                <a:spcPct val="130000"/>
              </a:lnSpc>
              <a:buNone/>
              <a:defRPr lang="zh-CN" altLang="en-US" sz="1400" spc="10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指导教师： </a:t>
            </a:r>
            <a:r>
              <a:rPr lang="en-US" altLang="zh-CN" dirty="0"/>
              <a:t>XXX	</a:t>
            </a:r>
            <a:r>
              <a:rPr lang="zh-CN" altLang="en-US" dirty="0"/>
              <a:t>答辩学生： 芃苇</a:t>
            </a: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474450" y="318256"/>
            <a:ext cx="1899117" cy="792864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400" b="1" i="0" spc="100" dirty="0">
                <a:solidFill>
                  <a:schemeClr val="accent3"/>
                </a:solidFill>
                <a:latin typeface="+mn-ea"/>
              </a:rPr>
              <a:t>◀ BIT</a:t>
            </a:r>
            <a:r>
              <a:rPr lang="en-US" altLang="zh-CN" sz="2400" b="1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2400" b="1" i="0" spc="100" dirty="0">
                <a:solidFill>
                  <a:schemeClr val="accent3"/>
                </a:solidFill>
                <a:latin typeface="+mn-ea"/>
              </a:rPr>
              <a:t>▶</a:t>
            </a:r>
            <a:endParaRPr lang="zh-CN" altLang="en-US" sz="2400" b="1" i="0" spc="100" dirty="0">
              <a:solidFill>
                <a:schemeClr val="accent3"/>
              </a:solidFill>
              <a:latin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362" y="-730381"/>
            <a:ext cx="7885491" cy="75883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874" y="2196869"/>
            <a:ext cx="3243162" cy="2464261"/>
          </a:xfrm>
          <a:prstGeom prst="rect">
            <a:avLst/>
          </a:prstGeom>
        </p:spPr>
      </p:pic>
      <p:grpSp>
        <p:nvGrpSpPr>
          <p:cNvPr id="24" name="组合 23"/>
          <p:cNvGrpSpPr/>
          <p:nvPr userDrawn="1"/>
        </p:nvGrpSpPr>
        <p:grpSpPr>
          <a:xfrm>
            <a:off x="671368" y="6083135"/>
            <a:ext cx="2542613" cy="276499"/>
            <a:chOff x="598941" y="6399999"/>
            <a:chExt cx="2542613" cy="276499"/>
          </a:xfrm>
          <a:solidFill>
            <a:schemeClr val="bg1">
              <a:lumMod val="65000"/>
            </a:schemeClr>
          </a:solidFill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46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43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37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35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32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0498823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2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577850" y="24906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56" name="组合 55"/>
          <p:cNvGrpSpPr/>
          <p:nvPr userDrawn="1"/>
        </p:nvGrpSpPr>
        <p:grpSpPr>
          <a:xfrm>
            <a:off x="598941" y="6399999"/>
            <a:ext cx="2542613" cy="276499"/>
            <a:chOff x="598941" y="6399999"/>
            <a:chExt cx="2542613" cy="276499"/>
          </a:xfrm>
          <a:solidFill>
            <a:schemeClr val="accent3"/>
          </a:solidFill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54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51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45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43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40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818" y="252089"/>
            <a:ext cx="1969223" cy="43299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-9524" y="122428"/>
            <a:ext cx="559928" cy="699303"/>
            <a:chOff x="-9524" y="122428"/>
            <a:chExt cx="559928" cy="699303"/>
          </a:xfrm>
        </p:grpSpPr>
        <p:sp>
          <p:nvSpPr>
            <p:cNvPr id="85" name="任意多边形: 形状 56">
              <a:extLst>
                <a:ext uri="{FF2B5EF4-FFF2-40B4-BE49-F238E27FC236}">
                  <a16:creationId xmlns:a16="http://schemas.microsoft.com/office/drawing/2014/main" id="{77A3E9FF-E8D6-4864-AD9A-BC3E704158E7}"/>
                </a:ext>
              </a:extLst>
            </p:cNvPr>
            <p:cNvSpPr/>
            <p:nvPr userDrawn="1"/>
          </p:nvSpPr>
          <p:spPr>
            <a:xfrm>
              <a:off x="-9524" y="122428"/>
              <a:ext cx="559928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任意多边形: 形状 57">
              <a:extLst>
                <a:ext uri="{FF2B5EF4-FFF2-40B4-BE49-F238E27FC236}">
                  <a16:creationId xmlns:a16="http://schemas.microsoft.com/office/drawing/2014/main" id="{0B39D90D-B980-4ADB-95FB-F043B008E76D}"/>
                </a:ext>
              </a:extLst>
            </p:cNvPr>
            <p:cNvSpPr/>
            <p:nvPr userDrawn="1"/>
          </p:nvSpPr>
          <p:spPr>
            <a:xfrm>
              <a:off x="417309" y="379233"/>
              <a:ext cx="96622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1375EC85-F9E6-44D2-9F15-53B5B6F75476}"/>
              </a:ext>
            </a:extLst>
          </p:cNvPr>
          <p:cNvCxnSpPr>
            <a:cxnSpLocks/>
          </p:cNvCxnSpPr>
          <p:nvPr userDrawn="1"/>
        </p:nvCxnSpPr>
        <p:spPr>
          <a:xfrm>
            <a:off x="442913" y="821731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矩形 87">
            <a:extLst>
              <a:ext uri="{FF2B5EF4-FFF2-40B4-BE49-F238E27FC236}">
                <a16:creationId xmlns:a16="http://schemas.microsoft.com/office/drawing/2014/main" id="{CE6666C3-355D-4A5C-A830-6BBD90D5F1FE}"/>
              </a:ext>
            </a:extLst>
          </p:cNvPr>
          <p:cNvSpPr/>
          <p:nvPr userDrawn="1"/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70DEE229-ACC1-4297-A1E3-DEA16F9B9C28}"/>
              </a:ext>
            </a:extLst>
          </p:cNvPr>
          <p:cNvCxnSpPr>
            <a:cxnSpLocks/>
          </p:cNvCxnSpPr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46365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2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818" y="252089"/>
            <a:ext cx="1969223" cy="432990"/>
          </a:xfrm>
          <a:prstGeom prst="rect">
            <a:avLst/>
          </a:prstGeom>
        </p:spPr>
      </p:pic>
      <p:sp>
        <p:nvSpPr>
          <p:cNvPr id="88" name="矩形 87">
            <a:extLst>
              <a:ext uri="{FF2B5EF4-FFF2-40B4-BE49-F238E27FC236}">
                <a16:creationId xmlns:a16="http://schemas.microsoft.com/office/drawing/2014/main" id="{CE6666C3-355D-4A5C-A830-6BBD90D5F1FE}"/>
              </a:ext>
            </a:extLst>
          </p:cNvPr>
          <p:cNvSpPr/>
          <p:nvPr userDrawn="1"/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343665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3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77">
            <a:extLst>
              <a:ext uri="{FF2B5EF4-FFF2-40B4-BE49-F238E27FC236}">
                <a16:creationId xmlns:a16="http://schemas.microsoft.com/office/drawing/2014/main" id="{234BC7E1-028A-4463-99ED-1994A3ADEC14}"/>
              </a:ext>
            </a:extLst>
          </p:cNvPr>
          <p:cNvSpPr/>
          <p:nvPr userDrawn="1"/>
        </p:nvSpPr>
        <p:spPr>
          <a:xfrm>
            <a:off x="10114068" y="210207"/>
            <a:ext cx="2789025" cy="573228"/>
          </a:xfrm>
          <a:custGeom>
            <a:avLst/>
            <a:gdLst>
              <a:gd name="connsiteX0" fmla="*/ 83399 w 1678507"/>
              <a:gd name="connsiteY0" fmla="*/ 0 h 573228"/>
              <a:gd name="connsiteX1" fmla="*/ 1678507 w 1678507"/>
              <a:gd name="connsiteY1" fmla="*/ 0 h 573228"/>
              <a:gd name="connsiteX2" fmla="*/ 1678507 w 1678507"/>
              <a:gd name="connsiteY2" fmla="*/ 573228 h 573228"/>
              <a:gd name="connsiteX3" fmla="*/ 0 w 1678507"/>
              <a:gd name="connsiteY3" fmla="*/ 573228 h 57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07" h="573228">
                <a:moveTo>
                  <a:pt x="83399" y="0"/>
                </a:moveTo>
                <a:lnTo>
                  <a:pt x="1678507" y="0"/>
                </a:lnTo>
                <a:lnTo>
                  <a:pt x="1678507" y="573228"/>
                </a:lnTo>
                <a:lnTo>
                  <a:pt x="0" y="5732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91BC6857-420C-4F20-ABBF-78DDE1D9F36B}"/>
              </a:ext>
            </a:extLst>
          </p:cNvPr>
          <p:cNvSpPr/>
          <p:nvPr userDrawn="1"/>
        </p:nvSpPr>
        <p:spPr>
          <a:xfrm>
            <a:off x="198120" y="302341"/>
            <a:ext cx="746398" cy="342128"/>
          </a:xfrm>
          <a:prstGeom prst="parallelogram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文本框 7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72" name="组合 71"/>
          <p:cNvGrpSpPr/>
          <p:nvPr userDrawn="1"/>
        </p:nvGrpSpPr>
        <p:grpSpPr>
          <a:xfrm>
            <a:off x="598941" y="6399999"/>
            <a:ext cx="2542613" cy="276499"/>
            <a:chOff x="598941" y="6399999"/>
            <a:chExt cx="2542613" cy="276499"/>
          </a:xfrm>
          <a:solidFill>
            <a:schemeClr val="accent3"/>
          </a:solidFill>
        </p:grpSpPr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87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94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5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91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2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3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75" name="组合 74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85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6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6" name="组合 75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83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7" name="组合 76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80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cxnSp>
        <p:nvCxnSpPr>
          <p:cNvPr id="96" name="直接连接符 95">
            <a:extLst>
              <a:ext uri="{FF2B5EF4-FFF2-40B4-BE49-F238E27FC236}">
                <a16:creationId xmlns:a16="http://schemas.microsoft.com/office/drawing/2014/main" id="{70DEE229-ACC1-4297-A1E3-DEA16F9B9C28}"/>
              </a:ext>
            </a:extLst>
          </p:cNvPr>
          <p:cNvCxnSpPr>
            <a:cxnSpLocks/>
          </p:cNvCxnSpPr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标题 11"/>
          <p:cNvSpPr>
            <a:spLocks noGrp="1"/>
          </p:cNvSpPr>
          <p:nvPr>
            <p:ph type="title"/>
          </p:nvPr>
        </p:nvSpPr>
        <p:spPr>
          <a:xfrm>
            <a:off x="949325" y="24906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pic>
        <p:nvPicPr>
          <p:cNvPr id="98" name="图片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475" y="241566"/>
            <a:ext cx="1819275" cy="5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08829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3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77">
            <a:extLst>
              <a:ext uri="{FF2B5EF4-FFF2-40B4-BE49-F238E27FC236}">
                <a16:creationId xmlns:a16="http://schemas.microsoft.com/office/drawing/2014/main" id="{234BC7E1-028A-4463-99ED-1994A3ADEC14}"/>
              </a:ext>
            </a:extLst>
          </p:cNvPr>
          <p:cNvSpPr/>
          <p:nvPr userDrawn="1"/>
        </p:nvSpPr>
        <p:spPr>
          <a:xfrm>
            <a:off x="10114068" y="210207"/>
            <a:ext cx="2789025" cy="573228"/>
          </a:xfrm>
          <a:custGeom>
            <a:avLst/>
            <a:gdLst>
              <a:gd name="connsiteX0" fmla="*/ 83399 w 1678507"/>
              <a:gd name="connsiteY0" fmla="*/ 0 h 573228"/>
              <a:gd name="connsiteX1" fmla="*/ 1678507 w 1678507"/>
              <a:gd name="connsiteY1" fmla="*/ 0 h 573228"/>
              <a:gd name="connsiteX2" fmla="*/ 1678507 w 1678507"/>
              <a:gd name="connsiteY2" fmla="*/ 573228 h 573228"/>
              <a:gd name="connsiteX3" fmla="*/ 0 w 1678507"/>
              <a:gd name="connsiteY3" fmla="*/ 573228 h 57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07" h="573228">
                <a:moveTo>
                  <a:pt x="83399" y="0"/>
                </a:moveTo>
                <a:lnTo>
                  <a:pt x="1678507" y="0"/>
                </a:lnTo>
                <a:lnTo>
                  <a:pt x="1678507" y="573228"/>
                </a:lnTo>
                <a:lnTo>
                  <a:pt x="0" y="5732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1" name="文本框 7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98" name="图片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475" y="241566"/>
            <a:ext cx="1819275" cy="5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89570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４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366474" y="863157"/>
            <a:ext cx="1050223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10D966C-9DD4-4144-A316-29077EB905B4}"/>
              </a:ext>
            </a:extLst>
          </p:cNvPr>
          <p:cNvSpPr/>
          <p:nvPr userDrawn="1"/>
        </p:nvSpPr>
        <p:spPr>
          <a:xfrm>
            <a:off x="318632" y="0"/>
            <a:ext cx="1048735" cy="87312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1606550" y="34431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318631" y="6188075"/>
            <a:ext cx="10844339" cy="6699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8" name="直接连接符 57"/>
          <p:cNvCxnSpPr/>
          <p:nvPr userDrawn="1"/>
        </p:nvCxnSpPr>
        <p:spPr>
          <a:xfrm>
            <a:off x="11155416" y="6188075"/>
            <a:ext cx="0" cy="6655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01715" y="214313"/>
            <a:ext cx="186440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图片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" y="6269038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925408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４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0185149" y="863157"/>
            <a:ext cx="168356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8" name="直接连接符 57"/>
          <p:cNvCxnSpPr/>
          <p:nvPr userDrawn="1"/>
        </p:nvCxnSpPr>
        <p:spPr>
          <a:xfrm>
            <a:off x="11155416" y="6188075"/>
            <a:ext cx="0" cy="6655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01715" y="214313"/>
            <a:ext cx="186440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666896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5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9863" y="24906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56" name="组合 55"/>
          <p:cNvGrpSpPr/>
          <p:nvPr userDrawn="1"/>
        </p:nvGrpSpPr>
        <p:grpSpPr>
          <a:xfrm>
            <a:off x="522741" y="6399999"/>
            <a:ext cx="2542613" cy="276499"/>
            <a:chOff x="598941" y="6399999"/>
            <a:chExt cx="2542613" cy="276499"/>
          </a:xfrm>
          <a:solidFill>
            <a:schemeClr val="accent3"/>
          </a:solidFill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54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51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45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43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40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57" name="图片 5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3"/>
          <a:stretch/>
        </p:blipFill>
        <p:spPr>
          <a:xfrm>
            <a:off x="11282579" y="252089"/>
            <a:ext cx="432990" cy="432990"/>
          </a:xfrm>
          <a:prstGeom prst="rect">
            <a:avLst/>
          </a:prstGeom>
        </p:spPr>
      </p:pic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1375EC85-F9E6-44D2-9F15-53B5B6F75476}"/>
              </a:ext>
            </a:extLst>
          </p:cNvPr>
          <p:cNvCxnSpPr>
            <a:cxnSpLocks/>
          </p:cNvCxnSpPr>
          <p:nvPr userDrawn="1"/>
        </p:nvCxnSpPr>
        <p:spPr>
          <a:xfrm>
            <a:off x="442913" y="821731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70DEE229-ACC1-4297-A1E3-DEA16F9B9C28}"/>
              </a:ext>
            </a:extLst>
          </p:cNvPr>
          <p:cNvCxnSpPr>
            <a:cxnSpLocks/>
          </p:cNvCxnSpPr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-511603" y="273355"/>
            <a:ext cx="1221064" cy="438825"/>
            <a:chOff x="-529708" y="381991"/>
            <a:chExt cx="1221064" cy="438825"/>
          </a:xfrm>
        </p:grpSpPr>
        <p:sp>
          <p:nvSpPr>
            <p:cNvPr id="58" name="梯形 57">
              <a:extLst>
                <a:ext uri="{FF2B5EF4-FFF2-40B4-BE49-F238E27FC236}">
                  <a16:creationId xmlns:a16="http://schemas.microsoft.com/office/drawing/2014/main" id="{5065A524-15E6-4769-B9ED-7868E19ADB1E}"/>
                </a:ext>
              </a:extLst>
            </p:cNvPr>
            <p:cNvSpPr/>
            <p:nvPr userDrawn="1"/>
          </p:nvSpPr>
          <p:spPr>
            <a:xfrm rot="16200000">
              <a:off x="-107121" y="-40596"/>
              <a:ext cx="375890" cy="1221064"/>
            </a:xfrm>
            <a:prstGeom prst="trapezoid">
              <a:avLst>
                <a:gd name="adj" fmla="val 7230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梯形 58">
              <a:extLst>
                <a:ext uri="{FF2B5EF4-FFF2-40B4-BE49-F238E27FC236}">
                  <a16:creationId xmlns:a16="http://schemas.microsoft.com/office/drawing/2014/main" id="{AC403C93-604F-4B72-B919-463ACA49C29B}"/>
                </a:ext>
              </a:extLst>
            </p:cNvPr>
            <p:cNvSpPr/>
            <p:nvPr userDrawn="1"/>
          </p:nvSpPr>
          <p:spPr>
            <a:xfrm rot="16200000">
              <a:off x="-79397" y="146495"/>
              <a:ext cx="267255" cy="1058332"/>
            </a:xfrm>
            <a:prstGeom prst="trapezoid">
              <a:avLst>
                <a:gd name="adj" fmla="val 723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梯形 59">
              <a:extLst>
                <a:ext uri="{FF2B5EF4-FFF2-40B4-BE49-F238E27FC236}">
                  <a16:creationId xmlns:a16="http://schemas.microsoft.com/office/drawing/2014/main" id="{AC403C93-604F-4B72-B919-463ACA49C29B}"/>
                </a:ext>
              </a:extLst>
            </p:cNvPr>
            <p:cNvSpPr/>
            <p:nvPr userDrawn="1"/>
          </p:nvSpPr>
          <p:spPr>
            <a:xfrm rot="16200000">
              <a:off x="-95133" y="158023"/>
              <a:ext cx="267255" cy="1058332"/>
            </a:xfrm>
            <a:prstGeom prst="trapezoid">
              <a:avLst>
                <a:gd name="adj" fmla="val 7230"/>
              </a:avLst>
            </a:prstGeom>
            <a:gradFill flip="none" rotWithShape="1">
              <a:gsLst>
                <a:gs pos="100000">
                  <a:schemeClr val="accent4"/>
                </a:gs>
                <a:gs pos="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160408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5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86" name="图片 8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3"/>
          <a:stretch/>
        </p:blipFill>
        <p:spPr>
          <a:xfrm>
            <a:off x="11282579" y="252089"/>
            <a:ext cx="432990" cy="4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75131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322110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2-首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A-矩形 7">
            <a:extLst>
              <a:ext uri="{FF2B5EF4-FFF2-40B4-BE49-F238E27FC236}">
                <a16:creationId xmlns:a16="http://schemas.microsoft.com/office/drawing/2014/main" id="{F617AE56-2DFD-4B3C-9381-5F4B6AA7F4D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1373037" y="1"/>
            <a:ext cx="81896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PA-矩形 7">
            <a:extLst>
              <a:ext uri="{FF2B5EF4-FFF2-40B4-BE49-F238E27FC236}">
                <a16:creationId xmlns:a16="http://schemas.microsoft.com/office/drawing/2014/main" id="{F617AE56-2DFD-4B3C-9381-5F4B6AA7F4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13793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37303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0651" y="161103"/>
            <a:ext cx="6791691" cy="653579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9BCF8FA-A10E-4A84-94FB-9EE190AFE929}"/>
              </a:ext>
            </a:extLst>
          </p:cNvPr>
          <p:cNvSpPr/>
          <p:nvPr userDrawn="1"/>
        </p:nvSpPr>
        <p:spPr>
          <a:xfrm>
            <a:off x="0" y="1504950"/>
            <a:ext cx="12192000" cy="3848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1000" sy="101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C46A2DAE-C2C5-44C0-8C41-6B17019A21CC}"/>
              </a:ext>
            </a:extLst>
          </p:cNvPr>
          <p:cNvSpPr/>
          <p:nvPr userDrawn="1"/>
        </p:nvSpPr>
        <p:spPr>
          <a:xfrm flipV="1">
            <a:off x="5143364" y="3786901"/>
            <a:ext cx="6236023" cy="193259"/>
          </a:xfrm>
          <a:custGeom>
            <a:avLst/>
            <a:gdLst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262847"/>
              <a:gd name="connsiteX1" fmla="*/ 6415214 w 6415214"/>
              <a:gd name="connsiteY1" fmla="*/ 171407 h 262847"/>
              <a:gd name="connsiteX2" fmla="*/ 6415214 w 6415214"/>
              <a:gd name="connsiteY2" fmla="*/ 100390 h 262847"/>
              <a:gd name="connsiteX3" fmla="*/ 511261 w 6415214"/>
              <a:gd name="connsiteY3" fmla="*/ 100390 h 262847"/>
              <a:gd name="connsiteX4" fmla="*/ 229919 w 6415214"/>
              <a:gd name="connsiteY4" fmla="*/ 0 h 262847"/>
              <a:gd name="connsiteX5" fmla="*/ 229919 w 6415214"/>
              <a:gd name="connsiteY5" fmla="*/ 100390 h 262847"/>
              <a:gd name="connsiteX6" fmla="*/ 0 w 6415214"/>
              <a:gd name="connsiteY6" fmla="*/ 100390 h 262847"/>
              <a:gd name="connsiteX7" fmla="*/ 91440 w 6415214"/>
              <a:gd name="connsiteY7" fmla="*/ 262847 h 262847"/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171407"/>
              <a:gd name="connsiteX1" fmla="*/ 6415214 w 6415214"/>
              <a:gd name="connsiteY1" fmla="*/ 100390 h 171407"/>
              <a:gd name="connsiteX2" fmla="*/ 511261 w 6415214"/>
              <a:gd name="connsiteY2" fmla="*/ 100390 h 171407"/>
              <a:gd name="connsiteX3" fmla="*/ 229919 w 6415214"/>
              <a:gd name="connsiteY3" fmla="*/ 0 h 171407"/>
              <a:gd name="connsiteX4" fmla="*/ 229919 w 6415214"/>
              <a:gd name="connsiteY4" fmla="*/ 100390 h 171407"/>
              <a:gd name="connsiteX5" fmla="*/ 0 w 6415214"/>
              <a:gd name="connsiteY5" fmla="*/ 100390 h 171407"/>
              <a:gd name="connsiteX0" fmla="*/ 6415214 w 6415214"/>
              <a:gd name="connsiteY0" fmla="*/ 100390 h 100390"/>
              <a:gd name="connsiteX1" fmla="*/ 511261 w 6415214"/>
              <a:gd name="connsiteY1" fmla="*/ 100390 h 100390"/>
              <a:gd name="connsiteX2" fmla="*/ 229919 w 6415214"/>
              <a:gd name="connsiteY2" fmla="*/ 0 h 100390"/>
              <a:gd name="connsiteX3" fmla="*/ 229919 w 6415214"/>
              <a:gd name="connsiteY3" fmla="*/ 100390 h 100390"/>
              <a:gd name="connsiteX4" fmla="*/ 0 w 6415214"/>
              <a:gd name="connsiteY4" fmla="*/ 100390 h 100390"/>
              <a:gd name="connsiteX0" fmla="*/ 6415214 w 6415214"/>
              <a:gd name="connsiteY0" fmla="*/ 195640 h 195640"/>
              <a:gd name="connsiteX1" fmla="*/ 511261 w 6415214"/>
              <a:gd name="connsiteY1" fmla="*/ 195640 h 195640"/>
              <a:gd name="connsiteX2" fmla="*/ 227538 w 6415214"/>
              <a:gd name="connsiteY2" fmla="*/ 0 h 195640"/>
              <a:gd name="connsiteX3" fmla="*/ 229919 w 6415214"/>
              <a:gd name="connsiteY3" fmla="*/ 195640 h 195640"/>
              <a:gd name="connsiteX4" fmla="*/ 0 w 6415214"/>
              <a:gd name="connsiteY4" fmla="*/ 195640 h 195640"/>
              <a:gd name="connsiteX0" fmla="*/ 6415214 w 6415214"/>
              <a:gd name="connsiteY0" fmla="*/ 193259 h 193259"/>
              <a:gd name="connsiteX1" fmla="*/ 511261 w 6415214"/>
              <a:gd name="connsiteY1" fmla="*/ 193259 h 193259"/>
              <a:gd name="connsiteX2" fmla="*/ 232301 w 6415214"/>
              <a:gd name="connsiteY2" fmla="*/ 0 h 193259"/>
              <a:gd name="connsiteX3" fmla="*/ 229919 w 6415214"/>
              <a:gd name="connsiteY3" fmla="*/ 193259 h 193259"/>
              <a:gd name="connsiteX4" fmla="*/ 0 w 6415214"/>
              <a:gd name="connsiteY4" fmla="*/ 193259 h 19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214" h="193259">
                <a:moveTo>
                  <a:pt x="6415214" y="193259"/>
                </a:moveTo>
                <a:lnTo>
                  <a:pt x="511261" y="193259"/>
                </a:ln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标题 47">
            <a:extLst>
              <a:ext uri="{FF2B5EF4-FFF2-40B4-BE49-F238E27FC236}">
                <a16:creationId xmlns:a16="http://schemas.microsoft.com/office/drawing/2014/main" id="{253B7C5E-3F08-4EBF-9056-30949C85A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3420" y="2558484"/>
            <a:ext cx="623602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>
              <a:lnSpc>
                <a:spcPct val="100000"/>
              </a:lnSpc>
              <a:defRPr lang="zh-CN" altLang="en-US" sz="3600" b="1" spc="100" dirty="0">
                <a:latin typeface="+mn-ea"/>
                <a:ea typeface="+mn-ea"/>
                <a:cs typeface="+mn-ea"/>
              </a:defRPr>
            </a:lvl1pPr>
          </a:lstStyle>
          <a:p>
            <a:pPr marL="0" lvl="0"/>
            <a:r>
              <a:rPr lang="zh-CN" altLang="en-US" dirty="0"/>
              <a:t>请在此输入标题</a:t>
            </a:r>
            <a:br>
              <a:rPr lang="zh-CN" altLang="en-US" dirty="0"/>
            </a:br>
            <a:r>
              <a:rPr lang="zh-CN" altLang="en-US" dirty="0"/>
              <a:t>尽量回车保证标题为两行</a:t>
            </a:r>
          </a:p>
        </p:txBody>
      </p:sp>
      <p:sp>
        <p:nvSpPr>
          <p:cNvPr id="60" name="文本占位符 87">
            <a:extLst>
              <a:ext uri="{FF2B5EF4-FFF2-40B4-BE49-F238E27FC236}">
                <a16:creationId xmlns:a16="http://schemas.microsoft.com/office/drawing/2014/main" id="{00D06366-D345-4DCE-A938-EC3BB7836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014" y="2329801"/>
            <a:ext cx="5154585" cy="2585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 marL="0" indent="0">
              <a:buNone/>
              <a:def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Wingdings 3" panose="05040102010807070707" pitchFamily="18" charset="2"/>
              </a:defRPr>
            </a:lvl1pPr>
          </a:lstStyle>
          <a:p>
            <a:pPr marL="228600" lvl="0" indent="-228600"/>
            <a:r>
              <a:rPr lang="zh-CN" altLang="en-US" dirty="0"/>
              <a:t>请在此输入你的副标题</a:t>
            </a:r>
          </a:p>
        </p:txBody>
      </p:sp>
      <p:sp>
        <p:nvSpPr>
          <p:cNvPr id="38" name="文本占位符 53">
            <a:extLst>
              <a:ext uri="{FF2B5EF4-FFF2-40B4-BE49-F238E27FC236}">
                <a16:creationId xmlns:a16="http://schemas.microsoft.com/office/drawing/2014/main" id="{6465F7BF-7316-4A2A-9ECF-AB9E637FFC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3364" y="4198880"/>
            <a:ext cx="4065361" cy="344710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>
            <a:lvl1pPr marL="0" indent="0">
              <a:lnSpc>
                <a:spcPct val="130000"/>
              </a:lnSpc>
              <a:buNone/>
              <a:defRPr lang="zh-CN" altLang="en-US" sz="1400" spc="10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指导教师： </a:t>
            </a:r>
            <a:r>
              <a:rPr lang="en-US" altLang="zh-CN" dirty="0"/>
              <a:t>XXX	</a:t>
            </a:r>
            <a:r>
              <a:rPr lang="zh-CN" altLang="en-US" dirty="0"/>
              <a:t>答辩学生： 芃苇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61" y="2359437"/>
            <a:ext cx="2855386" cy="216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00222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2-首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-矩形 7">
            <a:extLst>
              <a:ext uri="{FF2B5EF4-FFF2-40B4-BE49-F238E27FC236}">
                <a16:creationId xmlns:a16="http://schemas.microsoft.com/office/drawing/2014/main" id="{F617AE56-2DFD-4B3C-9381-5F4B6AA7F4D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id="{2598B5BD-9CE3-4414-BCF1-860652297EE0}"/>
              </a:ext>
            </a:extLst>
          </p:cNvPr>
          <p:cNvSpPr/>
          <p:nvPr userDrawn="1"/>
        </p:nvSpPr>
        <p:spPr>
          <a:xfrm rot="1916941">
            <a:off x="-628945" y="-604401"/>
            <a:ext cx="12918999" cy="10347422"/>
          </a:xfrm>
          <a:custGeom>
            <a:avLst/>
            <a:gdLst>
              <a:gd name="connsiteX0" fmla="*/ 3910821 w 12918999"/>
              <a:gd name="connsiteY0" fmla="*/ 3392979 h 10347422"/>
              <a:gd name="connsiteX1" fmla="*/ 10262073 w 12918999"/>
              <a:gd name="connsiteY1" fmla="*/ 135295 h 10347422"/>
              <a:gd name="connsiteX2" fmla="*/ 10593809 w 12918999"/>
              <a:gd name="connsiteY2" fmla="*/ 0 h 10347422"/>
              <a:gd name="connsiteX3" fmla="*/ 12918999 w 12918999"/>
              <a:gd name="connsiteY3" fmla="*/ 3728462 h 10347422"/>
              <a:gd name="connsiteX4" fmla="*/ 11966464 w 12918999"/>
              <a:gd name="connsiteY4" fmla="*/ 4224159 h 10347422"/>
              <a:gd name="connsiteX5" fmla="*/ 3050273 w 12918999"/>
              <a:gd name="connsiteY5" fmla="*/ 10050202 h 10347422"/>
              <a:gd name="connsiteX6" fmla="*/ 2678241 w 12918999"/>
              <a:gd name="connsiteY6" fmla="*/ 10347422 h 10347422"/>
              <a:gd name="connsiteX7" fmla="*/ 0 w 12918999"/>
              <a:gd name="connsiteY7" fmla="*/ 6052840 h 10347422"/>
              <a:gd name="connsiteX8" fmla="*/ 4301 w 12918999"/>
              <a:gd name="connsiteY8" fmla="*/ 6049545 h 10347422"/>
              <a:gd name="connsiteX9" fmla="*/ 3049697 w 12918999"/>
              <a:gd name="connsiteY9" fmla="*/ 3931365 h 10347422"/>
              <a:gd name="connsiteX10" fmla="*/ 3910821 w 12918999"/>
              <a:gd name="connsiteY10" fmla="*/ 3392979 h 1034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18999" h="10347422">
                <a:moveTo>
                  <a:pt x="3910821" y="3392979"/>
                </a:moveTo>
                <a:cubicBezTo>
                  <a:pt x="5934272" y="2157348"/>
                  <a:pt x="8056184" y="1066634"/>
                  <a:pt x="10262073" y="135295"/>
                </a:cubicBezTo>
                <a:lnTo>
                  <a:pt x="10593809" y="0"/>
                </a:lnTo>
                <a:lnTo>
                  <a:pt x="12918999" y="3728462"/>
                </a:lnTo>
                <a:lnTo>
                  <a:pt x="11966464" y="4224159"/>
                </a:lnTo>
                <a:cubicBezTo>
                  <a:pt x="8816355" y="5904658"/>
                  <a:pt x="5833798" y="7857148"/>
                  <a:pt x="3050273" y="10050202"/>
                </a:cubicBezTo>
                <a:lnTo>
                  <a:pt x="2678241" y="10347422"/>
                </a:lnTo>
                <a:lnTo>
                  <a:pt x="0" y="6052840"/>
                </a:lnTo>
                <a:lnTo>
                  <a:pt x="4301" y="6049545"/>
                </a:lnTo>
                <a:cubicBezTo>
                  <a:pt x="990558" y="5305797"/>
                  <a:pt x="2006380" y="4599047"/>
                  <a:pt x="3049697" y="3931365"/>
                </a:cubicBezTo>
                <a:cubicBezTo>
                  <a:pt x="3334701" y="3748973"/>
                  <a:pt x="3621756" y="3569497"/>
                  <a:pt x="3910821" y="3392979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2">
                  <a:alpha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71EDBCA9-8B80-4A76-9586-83EE76079DF6}"/>
              </a:ext>
            </a:extLst>
          </p:cNvPr>
          <p:cNvSpPr/>
          <p:nvPr userDrawn="1"/>
        </p:nvSpPr>
        <p:spPr>
          <a:xfrm rot="2885786">
            <a:off x="1087929" y="-2969595"/>
            <a:ext cx="10843749" cy="12155155"/>
          </a:xfrm>
          <a:custGeom>
            <a:avLst/>
            <a:gdLst>
              <a:gd name="connsiteX0" fmla="*/ 6051751 w 10843749"/>
              <a:gd name="connsiteY0" fmla="*/ 1433305 h 12155155"/>
              <a:gd name="connsiteX1" fmla="*/ 6837805 w 10843749"/>
              <a:gd name="connsiteY1" fmla="*/ 587393 h 12155155"/>
              <a:gd name="connsiteX2" fmla="*/ 7410328 w 10843749"/>
              <a:gd name="connsiteY2" fmla="*/ 0 h 12155155"/>
              <a:gd name="connsiteX3" fmla="*/ 10843749 w 10843749"/>
              <a:gd name="connsiteY3" fmla="*/ 3081016 h 12155155"/>
              <a:gd name="connsiteX4" fmla="*/ 2700969 w 10843749"/>
              <a:gd name="connsiteY4" fmla="*/ 12155155 h 12155155"/>
              <a:gd name="connsiteX5" fmla="*/ 0 w 10843749"/>
              <a:gd name="connsiteY5" fmla="*/ 9731411 h 12155155"/>
              <a:gd name="connsiteX6" fmla="*/ 261077 w 10843749"/>
              <a:gd name="connsiteY6" fmla="*/ 9278934 h 12155155"/>
              <a:gd name="connsiteX7" fmla="*/ 6051751 w 10843749"/>
              <a:gd name="connsiteY7" fmla="*/ 1433305 h 1215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43749" h="12155155">
                <a:moveTo>
                  <a:pt x="6051751" y="1433305"/>
                </a:moveTo>
                <a:cubicBezTo>
                  <a:pt x="6310424" y="1148193"/>
                  <a:pt x="6572461" y="866201"/>
                  <a:pt x="6837805" y="587393"/>
                </a:cubicBezTo>
                <a:lnTo>
                  <a:pt x="7410328" y="0"/>
                </a:lnTo>
                <a:lnTo>
                  <a:pt x="10843749" y="3081016"/>
                </a:lnTo>
                <a:lnTo>
                  <a:pt x="2700969" y="12155155"/>
                </a:lnTo>
                <a:lnTo>
                  <a:pt x="0" y="9731411"/>
                </a:lnTo>
                <a:lnTo>
                  <a:pt x="261077" y="9278934"/>
                </a:lnTo>
                <a:cubicBezTo>
                  <a:pt x="1926385" y="6466781"/>
                  <a:pt x="3869211" y="3838947"/>
                  <a:pt x="6051751" y="1433305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2">
                  <a:alpha val="1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8" name="任意多边形: 形状 117">
            <a:extLst>
              <a:ext uri="{FF2B5EF4-FFF2-40B4-BE49-F238E27FC236}">
                <a16:creationId xmlns:a16="http://schemas.microsoft.com/office/drawing/2014/main" id="{D3BDC8EB-D763-47E3-A6AE-FBF19E39A979}"/>
              </a:ext>
            </a:extLst>
          </p:cNvPr>
          <p:cNvSpPr/>
          <p:nvPr userDrawn="1"/>
        </p:nvSpPr>
        <p:spPr>
          <a:xfrm rot="1846855">
            <a:off x="-307281" y="-539696"/>
            <a:ext cx="12650822" cy="11532482"/>
          </a:xfrm>
          <a:custGeom>
            <a:avLst/>
            <a:gdLst>
              <a:gd name="connsiteX0" fmla="*/ 7956679 w 12650822"/>
              <a:gd name="connsiteY0" fmla="*/ 1195248 h 11532482"/>
              <a:gd name="connsiteX1" fmla="*/ 9978822 w 12650822"/>
              <a:gd name="connsiteY1" fmla="*/ 62012 h 11532482"/>
              <a:gd name="connsiteX2" fmla="*/ 10098991 w 12650822"/>
              <a:gd name="connsiteY2" fmla="*/ 0 h 11532482"/>
              <a:gd name="connsiteX3" fmla="*/ 12650822 w 12650822"/>
              <a:gd name="connsiteY3" fmla="*/ 4283979 h 11532482"/>
              <a:gd name="connsiteX4" fmla="*/ 12245569 w 12650822"/>
              <a:gd name="connsiteY4" fmla="*/ 4531370 h 11532482"/>
              <a:gd name="connsiteX5" fmla="*/ 3166697 w 12650822"/>
              <a:gd name="connsiteY5" fmla="*/ 11321300 h 11532482"/>
              <a:gd name="connsiteX6" fmla="*/ 2933905 w 12650822"/>
              <a:gd name="connsiteY6" fmla="*/ 11532482 h 11532482"/>
              <a:gd name="connsiteX7" fmla="*/ 1718627 w 12650822"/>
              <a:gd name="connsiteY7" fmla="*/ 9865697 h 11532482"/>
              <a:gd name="connsiteX8" fmla="*/ 0 w 12650822"/>
              <a:gd name="connsiteY8" fmla="*/ 6980488 h 11532482"/>
              <a:gd name="connsiteX9" fmla="*/ 22022 w 12650822"/>
              <a:gd name="connsiteY9" fmla="*/ 6960742 h 11532482"/>
              <a:gd name="connsiteX10" fmla="*/ 4718407 w 12650822"/>
              <a:gd name="connsiteY10" fmla="*/ 3273000 h 11532482"/>
              <a:gd name="connsiteX11" fmla="*/ 7956679 w 12650822"/>
              <a:gd name="connsiteY11" fmla="*/ 1195248 h 115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50822" h="11532482">
                <a:moveTo>
                  <a:pt x="7956679" y="1195248"/>
                </a:moveTo>
                <a:cubicBezTo>
                  <a:pt x="8621077" y="803084"/>
                  <a:pt x="9295272" y="425195"/>
                  <a:pt x="9978822" y="62012"/>
                </a:cubicBezTo>
                <a:lnTo>
                  <a:pt x="10098991" y="0"/>
                </a:lnTo>
                <a:lnTo>
                  <a:pt x="12650822" y="4283979"/>
                </a:lnTo>
                <a:lnTo>
                  <a:pt x="12245569" y="4531370"/>
                </a:lnTo>
                <a:cubicBezTo>
                  <a:pt x="9012618" y="6531229"/>
                  <a:pt x="5974903" y="8805712"/>
                  <a:pt x="3166697" y="11321300"/>
                </a:cubicBezTo>
                <a:lnTo>
                  <a:pt x="2933905" y="11532482"/>
                </a:lnTo>
                <a:lnTo>
                  <a:pt x="1718627" y="9865697"/>
                </a:lnTo>
                <a:lnTo>
                  <a:pt x="0" y="6980488"/>
                </a:lnTo>
                <a:lnTo>
                  <a:pt x="22022" y="6960742"/>
                </a:lnTo>
                <a:cubicBezTo>
                  <a:pt x="1511041" y="5644986"/>
                  <a:pt x="3079104" y="4413194"/>
                  <a:pt x="4718407" y="3273000"/>
                </a:cubicBezTo>
                <a:cubicBezTo>
                  <a:pt x="5769244" y="2542106"/>
                  <a:pt x="6849352" y="1848853"/>
                  <a:pt x="7956679" y="1195248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000"/>
                </a:schemeClr>
              </a:gs>
              <a:gs pos="100000">
                <a:schemeClr val="accent2">
                  <a:alpha val="1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9" name="任意多边形: 形状 83">
            <a:extLst>
              <a:ext uri="{FF2B5EF4-FFF2-40B4-BE49-F238E27FC236}">
                <a16:creationId xmlns:a16="http://schemas.microsoft.com/office/drawing/2014/main" id="{BF5A8484-2D5B-4F59-A3A8-5B9369A9154A}"/>
              </a:ext>
            </a:extLst>
          </p:cNvPr>
          <p:cNvSpPr/>
          <p:nvPr userDrawn="1"/>
        </p:nvSpPr>
        <p:spPr>
          <a:xfrm>
            <a:off x="-1" y="2998308"/>
            <a:ext cx="12191999" cy="3656014"/>
          </a:xfrm>
          <a:custGeom>
            <a:avLst/>
            <a:gdLst>
              <a:gd name="connsiteX0" fmla="*/ 6096002 w 12191999"/>
              <a:gd name="connsiteY0" fmla="*/ 0 h 3656014"/>
              <a:gd name="connsiteX1" fmla="*/ 11517301 w 12191999"/>
              <a:gd name="connsiteY1" fmla="*/ 568339 h 3656014"/>
              <a:gd name="connsiteX2" fmla="*/ 12191999 w 12191999"/>
              <a:gd name="connsiteY2" fmla="*/ 741496 h 3656014"/>
              <a:gd name="connsiteX3" fmla="*/ 12191999 w 12191999"/>
              <a:gd name="connsiteY3" fmla="*/ 3656014 h 3656014"/>
              <a:gd name="connsiteX4" fmla="*/ 0 w 12191999"/>
              <a:gd name="connsiteY4" fmla="*/ 3656014 h 3656014"/>
              <a:gd name="connsiteX5" fmla="*/ 0 w 12191999"/>
              <a:gd name="connsiteY5" fmla="*/ 741497 h 3656014"/>
              <a:gd name="connsiteX6" fmla="*/ 674702 w 12191999"/>
              <a:gd name="connsiteY6" fmla="*/ 568339 h 3656014"/>
              <a:gd name="connsiteX7" fmla="*/ 6096002 w 12191999"/>
              <a:gd name="connsiteY7" fmla="*/ 0 h 36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3656014">
                <a:moveTo>
                  <a:pt x="6096002" y="0"/>
                </a:move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  <a:lnTo>
                  <a:pt x="12191999" y="3656014"/>
                </a:lnTo>
                <a:lnTo>
                  <a:pt x="0" y="3656014"/>
                </a:lnTo>
                <a:lnTo>
                  <a:pt x="0" y="741497"/>
                </a:ln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130000"/>
              </a:lnSpc>
            </a:pPr>
            <a:endParaRPr lang="zh-CN" altLang="en-US">
              <a:cs typeface="+mn-ea"/>
            </a:endParaRPr>
          </a:p>
        </p:txBody>
      </p:sp>
      <p:sp>
        <p:nvSpPr>
          <p:cNvPr id="50" name="任意多边形: 形状 83">
            <a:extLst>
              <a:ext uri="{FF2B5EF4-FFF2-40B4-BE49-F238E27FC236}">
                <a16:creationId xmlns:a16="http://schemas.microsoft.com/office/drawing/2014/main" id="{BF5A8484-2D5B-4F59-A3A8-5B9369A9154A}"/>
              </a:ext>
            </a:extLst>
          </p:cNvPr>
          <p:cNvSpPr/>
          <p:nvPr userDrawn="1"/>
        </p:nvSpPr>
        <p:spPr>
          <a:xfrm>
            <a:off x="-2" y="3019587"/>
            <a:ext cx="12191999" cy="3656014"/>
          </a:xfrm>
          <a:custGeom>
            <a:avLst/>
            <a:gdLst>
              <a:gd name="connsiteX0" fmla="*/ 6096002 w 12191999"/>
              <a:gd name="connsiteY0" fmla="*/ 0 h 3656014"/>
              <a:gd name="connsiteX1" fmla="*/ 11517301 w 12191999"/>
              <a:gd name="connsiteY1" fmla="*/ 568339 h 3656014"/>
              <a:gd name="connsiteX2" fmla="*/ 12191999 w 12191999"/>
              <a:gd name="connsiteY2" fmla="*/ 741496 h 3656014"/>
              <a:gd name="connsiteX3" fmla="*/ 12191999 w 12191999"/>
              <a:gd name="connsiteY3" fmla="*/ 3656014 h 3656014"/>
              <a:gd name="connsiteX4" fmla="*/ 0 w 12191999"/>
              <a:gd name="connsiteY4" fmla="*/ 3656014 h 3656014"/>
              <a:gd name="connsiteX5" fmla="*/ 0 w 12191999"/>
              <a:gd name="connsiteY5" fmla="*/ 741497 h 3656014"/>
              <a:gd name="connsiteX6" fmla="*/ 674702 w 12191999"/>
              <a:gd name="connsiteY6" fmla="*/ 568339 h 3656014"/>
              <a:gd name="connsiteX7" fmla="*/ 6096002 w 12191999"/>
              <a:gd name="connsiteY7" fmla="*/ 0 h 36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3656014">
                <a:moveTo>
                  <a:pt x="6096002" y="0"/>
                </a:move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  <a:lnTo>
                  <a:pt x="12191999" y="3656014"/>
                </a:lnTo>
                <a:lnTo>
                  <a:pt x="0" y="3656014"/>
                </a:lnTo>
                <a:lnTo>
                  <a:pt x="0" y="741497"/>
                </a:ln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130000"/>
              </a:lnSpc>
            </a:pPr>
            <a:endParaRPr lang="zh-CN" altLang="en-US">
              <a:cs typeface="+mn-ea"/>
            </a:endParaRPr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0EDC3667-87B7-4232-9F74-2F0E9CE7574F}"/>
              </a:ext>
            </a:extLst>
          </p:cNvPr>
          <p:cNvSpPr/>
          <p:nvPr userDrawn="1"/>
        </p:nvSpPr>
        <p:spPr>
          <a:xfrm rot="2676034">
            <a:off x="-1681418" y="5021332"/>
            <a:ext cx="3362838" cy="3410056"/>
          </a:xfrm>
          <a:custGeom>
            <a:avLst/>
            <a:gdLst>
              <a:gd name="connsiteX0" fmla="*/ 0 w 3362838"/>
              <a:gd name="connsiteY0" fmla="*/ 0 h 3410056"/>
              <a:gd name="connsiteX1" fmla="*/ 3362838 w 3362838"/>
              <a:gd name="connsiteY1" fmla="*/ 3410056 h 3410056"/>
              <a:gd name="connsiteX2" fmla="*/ 3362837 w 3362838"/>
              <a:gd name="connsiteY2" fmla="*/ 3410056 h 3410056"/>
              <a:gd name="connsiteX3" fmla="*/ 0 w 3362838"/>
              <a:gd name="connsiteY3" fmla="*/ 1 h 34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2838" h="3410056">
                <a:moveTo>
                  <a:pt x="0" y="0"/>
                </a:moveTo>
                <a:lnTo>
                  <a:pt x="3362838" y="3410056"/>
                </a:lnTo>
                <a:lnTo>
                  <a:pt x="3362837" y="341005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BF5A8484-2D5B-4F59-A3A8-5B9369A9154A}"/>
              </a:ext>
            </a:extLst>
          </p:cNvPr>
          <p:cNvSpPr/>
          <p:nvPr userDrawn="1"/>
        </p:nvSpPr>
        <p:spPr>
          <a:xfrm>
            <a:off x="0" y="3201986"/>
            <a:ext cx="12191999" cy="3656014"/>
          </a:xfrm>
          <a:custGeom>
            <a:avLst/>
            <a:gdLst>
              <a:gd name="connsiteX0" fmla="*/ 6096002 w 12191999"/>
              <a:gd name="connsiteY0" fmla="*/ 0 h 3656014"/>
              <a:gd name="connsiteX1" fmla="*/ 11517301 w 12191999"/>
              <a:gd name="connsiteY1" fmla="*/ 568339 h 3656014"/>
              <a:gd name="connsiteX2" fmla="*/ 12191999 w 12191999"/>
              <a:gd name="connsiteY2" fmla="*/ 741496 h 3656014"/>
              <a:gd name="connsiteX3" fmla="*/ 12191999 w 12191999"/>
              <a:gd name="connsiteY3" fmla="*/ 3656014 h 3656014"/>
              <a:gd name="connsiteX4" fmla="*/ 0 w 12191999"/>
              <a:gd name="connsiteY4" fmla="*/ 3656014 h 3656014"/>
              <a:gd name="connsiteX5" fmla="*/ 0 w 12191999"/>
              <a:gd name="connsiteY5" fmla="*/ 741497 h 3656014"/>
              <a:gd name="connsiteX6" fmla="*/ 674702 w 12191999"/>
              <a:gd name="connsiteY6" fmla="*/ 568339 h 3656014"/>
              <a:gd name="connsiteX7" fmla="*/ 6096002 w 12191999"/>
              <a:gd name="connsiteY7" fmla="*/ 0 h 36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3656014">
                <a:moveTo>
                  <a:pt x="6096002" y="0"/>
                </a:move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  <a:lnTo>
                  <a:pt x="12191999" y="3656014"/>
                </a:lnTo>
                <a:lnTo>
                  <a:pt x="0" y="3656014"/>
                </a:lnTo>
                <a:lnTo>
                  <a:pt x="0" y="741497"/>
                </a:ln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130000"/>
              </a:lnSpc>
            </a:pPr>
            <a:endParaRPr lang="zh-CN" altLang="en-US">
              <a:cs typeface="+mn-ea"/>
            </a:endParaRPr>
          </a:p>
        </p:txBody>
      </p:sp>
      <p:sp>
        <p:nvSpPr>
          <p:cNvPr id="48" name="标题 47">
            <a:extLst>
              <a:ext uri="{FF2B5EF4-FFF2-40B4-BE49-F238E27FC236}">
                <a16:creationId xmlns:a16="http://schemas.microsoft.com/office/drawing/2014/main" id="{253B7C5E-3F08-4EBF-9056-30949C85AEF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5939" y="3758091"/>
            <a:ext cx="11160124" cy="132343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 algn="ctr">
              <a:lnSpc>
                <a:spcPct val="100000"/>
              </a:lnSpc>
              <a:defRPr lang="zh-CN" altLang="en-US" sz="4000" b="1" spc="100" dirty="0">
                <a:solidFill>
                  <a:schemeClr val="tx1"/>
                </a:solidFill>
                <a:latin typeface="+mn-ea"/>
                <a:ea typeface="+mn-ea"/>
                <a:cs typeface="+mn-ea"/>
              </a:defRPr>
            </a:lvl1pPr>
          </a:lstStyle>
          <a:p>
            <a:pPr marL="0" lvl="0"/>
            <a:r>
              <a:rPr lang="zh-CN" altLang="en-US" dirty="0"/>
              <a:t>北京理工大学</a:t>
            </a:r>
            <a:br>
              <a:rPr lang="zh-CN" altLang="en-US" dirty="0"/>
            </a:br>
            <a:r>
              <a:rPr lang="zh-CN" altLang="en-US" dirty="0"/>
              <a:t>毕业设计论文答辩模板</a:t>
            </a:r>
          </a:p>
        </p:txBody>
      </p:sp>
      <p:sp>
        <p:nvSpPr>
          <p:cNvPr id="38" name="文本占位符 53">
            <a:extLst>
              <a:ext uri="{FF2B5EF4-FFF2-40B4-BE49-F238E27FC236}">
                <a16:creationId xmlns:a16="http://schemas.microsoft.com/office/drawing/2014/main" id="{6465F7BF-7316-4A2A-9ECF-AB9E637FFCF4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063320" y="5540739"/>
            <a:ext cx="4065361" cy="344710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>
            <a:lvl1pPr marL="0" indent="0" algn="ctr">
              <a:lnSpc>
                <a:spcPct val="130000"/>
              </a:lnSpc>
              <a:buNone/>
              <a:defRPr lang="zh-CN" altLang="en-US" sz="1400" spc="10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指导教师： </a:t>
            </a:r>
            <a:r>
              <a:rPr lang="en-US" altLang="zh-CN" dirty="0"/>
              <a:t>XXX	</a:t>
            </a:r>
            <a:r>
              <a:rPr lang="zh-CN" altLang="en-US" dirty="0"/>
              <a:t>答辩学生： 芃苇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98AF966-7C79-45DC-9C70-AB081DBECE7D}"/>
              </a:ext>
            </a:extLst>
          </p:cNvPr>
          <p:cNvCxnSpPr>
            <a:cxnSpLocks/>
          </p:cNvCxnSpPr>
          <p:nvPr userDrawn="1"/>
        </p:nvCxnSpPr>
        <p:spPr>
          <a:xfrm>
            <a:off x="2108522" y="5295418"/>
            <a:ext cx="797495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200" y="944838"/>
            <a:ext cx="4510874" cy="1262604"/>
          </a:xfrm>
          <a:prstGeom prst="rect">
            <a:avLst/>
          </a:prstGeom>
        </p:spPr>
      </p:pic>
      <p:sp>
        <p:nvSpPr>
          <p:cNvPr id="51" name="文本框 50"/>
          <p:cNvSpPr txBox="1"/>
          <p:nvPr userDrawn="1"/>
        </p:nvSpPr>
        <p:spPr>
          <a:xfrm>
            <a:off x="150844" y="6088688"/>
            <a:ext cx="2156520" cy="617431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i="0" spc="100" dirty="0">
                <a:solidFill>
                  <a:schemeClr val="accent3"/>
                </a:solidFill>
                <a:latin typeface="+mn-ea"/>
                <a:ea typeface="+mn-ea"/>
              </a:rPr>
              <a:t>BIT</a:t>
            </a:r>
            <a:r>
              <a:rPr lang="en-US" altLang="zh-CN" sz="1400" b="0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1400" b="1" i="0" spc="100" baseline="0" dirty="0">
                <a:solidFill>
                  <a:schemeClr val="accent3"/>
                </a:solidFill>
                <a:latin typeface="+mn-ea"/>
              </a:rPr>
              <a:t>|</a:t>
            </a:r>
            <a:r>
              <a:rPr lang="en-US" altLang="zh-CN" sz="1400" b="0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1400" b="1" i="0" spc="100" baseline="0" dirty="0">
                <a:solidFill>
                  <a:schemeClr val="accent3"/>
                </a:solidFill>
                <a:latin typeface="+mn-ea"/>
              </a:rPr>
              <a:t>SINCE 1940</a:t>
            </a:r>
            <a:endParaRPr lang="zh-CN" altLang="en-US" sz="1400" b="1" i="0" spc="1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52" name="组合 51"/>
          <p:cNvGrpSpPr/>
          <p:nvPr userDrawn="1"/>
        </p:nvGrpSpPr>
        <p:grpSpPr>
          <a:xfrm>
            <a:off x="10083479" y="6315185"/>
            <a:ext cx="1765866" cy="192031"/>
            <a:chOff x="598941" y="6399999"/>
            <a:chExt cx="2542613" cy="276499"/>
          </a:xfrm>
          <a:solidFill>
            <a:schemeClr val="bg1">
              <a:lumMod val="65000"/>
            </a:schemeClr>
          </a:solidFill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89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91" name="组合 90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96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7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2" name="组合 91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93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4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5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87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8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85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6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60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2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8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91181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样式2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-矩形 7">
            <a:extLst>
              <a:ext uri="{FF2B5EF4-FFF2-40B4-BE49-F238E27FC236}">
                <a16:creationId xmlns:a16="http://schemas.microsoft.com/office/drawing/2014/main" id="{EEC7E5F7-20FD-444B-9E6C-FF353F66717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PA-矩形 7">
            <a:extLst>
              <a:ext uri="{FF2B5EF4-FFF2-40B4-BE49-F238E27FC236}">
                <a16:creationId xmlns:a16="http://schemas.microsoft.com/office/drawing/2014/main" id="{59644A98-44CE-4FDE-8172-3327AAE72C4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22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任意多边形: 形状 19">
            <a:extLst>
              <a:ext uri="{FF2B5EF4-FFF2-40B4-BE49-F238E27FC236}">
                <a16:creationId xmlns:a16="http://schemas.microsoft.com/office/drawing/2014/main" id="{17BF7535-8F01-44D8-BF44-00C5CD915389}"/>
              </a:ext>
            </a:extLst>
          </p:cNvPr>
          <p:cNvSpPr/>
          <p:nvPr userDrawn="1"/>
        </p:nvSpPr>
        <p:spPr>
          <a:xfrm flipH="1" flipV="1">
            <a:off x="4442085" y="3759199"/>
            <a:ext cx="3307830" cy="2335892"/>
          </a:xfrm>
          <a:custGeom>
            <a:avLst/>
            <a:gdLst>
              <a:gd name="connsiteX0" fmla="*/ 3162300 w 3162300"/>
              <a:gd name="connsiteY0" fmla="*/ 2147409 h 2147409"/>
              <a:gd name="connsiteX1" fmla="*/ 0 w 3162300"/>
              <a:gd name="connsiteY1" fmla="*/ 2147409 h 2147409"/>
              <a:gd name="connsiteX2" fmla="*/ 0 w 3162300"/>
              <a:gd name="connsiteY2" fmla="*/ 1565265 h 2147409"/>
              <a:gd name="connsiteX3" fmla="*/ 0 w 3162300"/>
              <a:gd name="connsiteY3" fmla="*/ 1544697 h 2147409"/>
              <a:gd name="connsiteX4" fmla="*/ 0 w 3162300"/>
              <a:gd name="connsiteY4" fmla="*/ 0 h 2147409"/>
              <a:gd name="connsiteX5" fmla="*/ 1585774 w 3162300"/>
              <a:gd name="connsiteY5" fmla="*/ 1112898 h 2147409"/>
              <a:gd name="connsiteX6" fmla="*/ 3162300 w 3162300"/>
              <a:gd name="connsiteY6" fmla="*/ 0 h 2147409"/>
              <a:gd name="connsiteX7" fmla="*/ 3162300 w 3162300"/>
              <a:gd name="connsiteY7" fmla="*/ 1544697 h 2147409"/>
              <a:gd name="connsiteX8" fmla="*/ 3162300 w 3162300"/>
              <a:gd name="connsiteY8" fmla="*/ 1565265 h 2147409"/>
              <a:gd name="connsiteX0" fmla="*/ 0 w 3162300"/>
              <a:gd name="connsiteY0" fmla="*/ 2147409 h 2238849"/>
              <a:gd name="connsiteX1" fmla="*/ 0 w 3162300"/>
              <a:gd name="connsiteY1" fmla="*/ 1565265 h 2238849"/>
              <a:gd name="connsiteX2" fmla="*/ 0 w 3162300"/>
              <a:gd name="connsiteY2" fmla="*/ 1544697 h 2238849"/>
              <a:gd name="connsiteX3" fmla="*/ 0 w 3162300"/>
              <a:gd name="connsiteY3" fmla="*/ 0 h 2238849"/>
              <a:gd name="connsiteX4" fmla="*/ 1585774 w 3162300"/>
              <a:gd name="connsiteY4" fmla="*/ 1112898 h 2238849"/>
              <a:gd name="connsiteX5" fmla="*/ 3162300 w 3162300"/>
              <a:gd name="connsiteY5" fmla="*/ 0 h 2238849"/>
              <a:gd name="connsiteX6" fmla="*/ 3162300 w 3162300"/>
              <a:gd name="connsiteY6" fmla="*/ 1544697 h 2238849"/>
              <a:gd name="connsiteX7" fmla="*/ 3162300 w 3162300"/>
              <a:gd name="connsiteY7" fmla="*/ 1565265 h 2238849"/>
              <a:gd name="connsiteX8" fmla="*/ 3162300 w 3162300"/>
              <a:gd name="connsiteY8" fmla="*/ 2147409 h 2238849"/>
              <a:gd name="connsiteX9" fmla="*/ 91440 w 3162300"/>
              <a:gd name="connsiteY9" fmla="*/ 2238849 h 2238849"/>
              <a:gd name="connsiteX0" fmla="*/ 0 w 3162300"/>
              <a:gd name="connsiteY0" fmla="*/ 2147409 h 2147409"/>
              <a:gd name="connsiteX1" fmla="*/ 0 w 3162300"/>
              <a:gd name="connsiteY1" fmla="*/ 1565265 h 2147409"/>
              <a:gd name="connsiteX2" fmla="*/ 0 w 3162300"/>
              <a:gd name="connsiteY2" fmla="*/ 1544697 h 2147409"/>
              <a:gd name="connsiteX3" fmla="*/ 0 w 3162300"/>
              <a:gd name="connsiteY3" fmla="*/ 0 h 2147409"/>
              <a:gd name="connsiteX4" fmla="*/ 1585774 w 3162300"/>
              <a:gd name="connsiteY4" fmla="*/ 1112898 h 2147409"/>
              <a:gd name="connsiteX5" fmla="*/ 3162300 w 3162300"/>
              <a:gd name="connsiteY5" fmla="*/ 0 h 2147409"/>
              <a:gd name="connsiteX6" fmla="*/ 3162300 w 3162300"/>
              <a:gd name="connsiteY6" fmla="*/ 1544697 h 2147409"/>
              <a:gd name="connsiteX7" fmla="*/ 3162300 w 3162300"/>
              <a:gd name="connsiteY7" fmla="*/ 1565265 h 2147409"/>
              <a:gd name="connsiteX8" fmla="*/ 3162300 w 3162300"/>
              <a:gd name="connsiteY8" fmla="*/ 2147409 h 2147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2300" h="2147409">
                <a:moveTo>
                  <a:pt x="0" y="2147409"/>
                </a:moveTo>
                <a:lnTo>
                  <a:pt x="0" y="1565265"/>
                </a:lnTo>
                <a:lnTo>
                  <a:pt x="0" y="1544697"/>
                </a:lnTo>
                <a:lnTo>
                  <a:pt x="0" y="0"/>
                </a:lnTo>
                <a:lnTo>
                  <a:pt x="1585774" y="1112898"/>
                </a:lnTo>
                <a:lnTo>
                  <a:pt x="3162300" y="0"/>
                </a:lnTo>
                <a:lnTo>
                  <a:pt x="3162300" y="1544697"/>
                </a:lnTo>
                <a:lnTo>
                  <a:pt x="3162300" y="1565265"/>
                </a:lnTo>
                <a:lnTo>
                  <a:pt x="3162300" y="2147409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65B2E1B6-E350-4024-A69C-C064D4BB9540}"/>
              </a:ext>
            </a:extLst>
          </p:cNvPr>
          <p:cNvSpPr/>
          <p:nvPr userDrawn="1"/>
        </p:nvSpPr>
        <p:spPr>
          <a:xfrm>
            <a:off x="4442085" y="1015093"/>
            <a:ext cx="3307830" cy="1428368"/>
          </a:xfrm>
          <a:custGeom>
            <a:avLst/>
            <a:gdLst>
              <a:gd name="connsiteX0" fmla="*/ 0 w 3162300"/>
              <a:gd name="connsiteY0" fmla="*/ 0 h 1871961"/>
              <a:gd name="connsiteX1" fmla="*/ 3162300 w 3162300"/>
              <a:gd name="connsiteY1" fmla="*/ 0 h 1871961"/>
              <a:gd name="connsiteX2" fmla="*/ 3162300 w 3162300"/>
              <a:gd name="connsiteY2" fmla="*/ 1871961 h 1871961"/>
              <a:gd name="connsiteX3" fmla="*/ 0 w 3162300"/>
              <a:gd name="connsiteY3" fmla="*/ 1871961 h 1871961"/>
              <a:gd name="connsiteX4" fmla="*/ 0 w 3162300"/>
              <a:gd name="connsiteY4" fmla="*/ 0 h 1871961"/>
              <a:gd name="connsiteX0" fmla="*/ 0 w 3162300"/>
              <a:gd name="connsiteY0" fmla="*/ 1871961 h 1963401"/>
              <a:gd name="connsiteX1" fmla="*/ 0 w 3162300"/>
              <a:gd name="connsiteY1" fmla="*/ 0 h 1963401"/>
              <a:gd name="connsiteX2" fmla="*/ 3162300 w 3162300"/>
              <a:gd name="connsiteY2" fmla="*/ 0 h 1963401"/>
              <a:gd name="connsiteX3" fmla="*/ 3162300 w 3162300"/>
              <a:gd name="connsiteY3" fmla="*/ 1871961 h 1963401"/>
              <a:gd name="connsiteX4" fmla="*/ 91440 w 3162300"/>
              <a:gd name="connsiteY4" fmla="*/ 1963401 h 1963401"/>
              <a:gd name="connsiteX0" fmla="*/ 0 w 3162300"/>
              <a:gd name="connsiteY0" fmla="*/ 1871961 h 1871961"/>
              <a:gd name="connsiteX1" fmla="*/ 0 w 3162300"/>
              <a:gd name="connsiteY1" fmla="*/ 0 h 1871961"/>
              <a:gd name="connsiteX2" fmla="*/ 3162300 w 3162300"/>
              <a:gd name="connsiteY2" fmla="*/ 0 h 1871961"/>
              <a:gd name="connsiteX3" fmla="*/ 3162300 w 3162300"/>
              <a:gd name="connsiteY3" fmla="*/ 1871961 h 187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300" h="1871961">
                <a:moveTo>
                  <a:pt x="0" y="1871961"/>
                </a:moveTo>
                <a:lnTo>
                  <a:pt x="0" y="0"/>
                </a:lnTo>
                <a:lnTo>
                  <a:pt x="3162300" y="0"/>
                </a:lnTo>
                <a:lnTo>
                  <a:pt x="3162300" y="1871961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F3B0B805-869F-4D89-BEB0-0E0DA525C8EE}"/>
              </a:ext>
            </a:extLst>
          </p:cNvPr>
          <p:cNvSpPr/>
          <p:nvPr userDrawn="1"/>
        </p:nvSpPr>
        <p:spPr>
          <a:xfrm flipV="1">
            <a:off x="6007269" y="3832178"/>
            <a:ext cx="177462" cy="152984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749" y="1401223"/>
            <a:ext cx="2256308" cy="63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452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3-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" r="23340"/>
          <a:stretch/>
        </p:blipFill>
        <p:spPr>
          <a:xfrm>
            <a:off x="4303956" y="0"/>
            <a:ext cx="7888043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4971C8F-15BA-41DC-9278-53FA77C2E55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lumMod val="100000"/>
                  <a:alpha val="0"/>
                </a:schemeClr>
              </a:gs>
              <a:gs pos="50000">
                <a:schemeClr val="accent1">
                  <a:lumMod val="100000"/>
                </a:schemeClr>
              </a:gs>
              <a:gs pos="0">
                <a:schemeClr val="accent1">
                  <a:lumMod val="10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52" y="479393"/>
            <a:ext cx="2203058" cy="616640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706026" y="5927166"/>
            <a:ext cx="4041392" cy="448671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12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1"/>
            <a:tileRect/>
          </a:gradFill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7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6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6516743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3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73" r="198"/>
          <a:stretch/>
        </p:blipFill>
        <p:spPr>
          <a:xfrm>
            <a:off x="0" y="0"/>
            <a:ext cx="8678174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4971C8F-15BA-41DC-9278-53FA77C2E55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  <a:alpha val="0"/>
                </a:schemeClr>
              </a:gs>
              <a:gs pos="59000">
                <a:schemeClr val="accent1">
                  <a:lumMod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566" y="501046"/>
            <a:ext cx="2203058" cy="616640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7382858" y="5927166"/>
            <a:ext cx="4041392" cy="448671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12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1"/>
            <a:tileRect/>
          </a:gradFill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7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6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6410492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4-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810" y="7452"/>
            <a:ext cx="7423189" cy="68505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4971C8F-15BA-41DC-9278-53FA77C2E557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100000">
                <a:schemeClr val="accent1">
                  <a:lumMod val="100000"/>
                  <a:alpha val="0"/>
                </a:schemeClr>
              </a:gs>
              <a:gs pos="50000">
                <a:schemeClr val="accent1">
                  <a:lumMod val="100000"/>
                </a:schemeClr>
              </a:gs>
              <a:gs pos="0">
                <a:schemeClr val="accent1">
                  <a:lumMod val="10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706026" y="5927166"/>
            <a:ext cx="4041392" cy="448671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12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1"/>
            <a:tileRect/>
          </a:gradFill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7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6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52" y="479393"/>
            <a:ext cx="2203058" cy="6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20487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07D9317-7C4B-477D-9FCD-CD5482370328}" type="datetimeFigureOut">
              <a:rPr lang="zh-CN" altLang="en-US"/>
              <a:pPr>
                <a:defRPr/>
              </a:pPr>
              <a:t>2020/11/18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0B3BC9-7090-482A-AB63-1945A9C9F1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95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</p:sldLayoutIdLst>
  <p:transition spd="med">
    <p:pull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8.emf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5459" y="2663817"/>
            <a:ext cx="7386349" cy="6463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预训练语言模型与应用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6"/>
          </p:nvPr>
        </p:nvSpPr>
        <p:spPr>
          <a:xfrm>
            <a:off x="949067" y="4462132"/>
            <a:ext cx="6339131" cy="1161152"/>
          </a:xfrm>
        </p:spPr>
        <p:txBody>
          <a:bodyPr/>
          <a:lstStyle/>
          <a:p>
            <a:r>
              <a:rPr lang="zh-CN" altLang="en-US" dirty="0"/>
              <a:t>小组成员：</a:t>
            </a:r>
            <a:endParaRPr lang="en-US" altLang="zh-CN" dirty="0"/>
          </a:p>
          <a:p>
            <a:r>
              <a:rPr lang="zh-CN" altLang="en-US" dirty="0"/>
              <a:t>刘东阳</a:t>
            </a:r>
            <a:r>
              <a:rPr lang="en-US" altLang="zh-CN" dirty="0"/>
              <a:t>	</a:t>
            </a:r>
            <a:r>
              <a:rPr lang="zh-CN" altLang="en-US" dirty="0"/>
              <a:t>赵董成</a:t>
            </a:r>
            <a:r>
              <a:rPr lang="en-US" altLang="zh-CN" dirty="0"/>
              <a:t>	</a:t>
            </a:r>
            <a:r>
              <a:rPr lang="zh-CN" altLang="en-US" dirty="0"/>
              <a:t>张靖宇</a:t>
            </a:r>
            <a:endParaRPr lang="en-US" altLang="zh-CN" dirty="0"/>
          </a:p>
          <a:p>
            <a:r>
              <a:rPr lang="zh-CN" altLang="en-US" dirty="0"/>
              <a:t>徐志涛</a:t>
            </a:r>
            <a:r>
              <a:rPr lang="en-US" altLang="zh-CN" dirty="0"/>
              <a:t>	</a:t>
            </a:r>
            <a:r>
              <a:rPr lang="zh-CN" altLang="en-US" dirty="0"/>
              <a:t>田雄辉</a:t>
            </a:r>
            <a:r>
              <a:rPr lang="en-US" altLang="zh-CN" dirty="0"/>
              <a:t>	</a:t>
            </a:r>
            <a:r>
              <a:rPr lang="zh-CN" altLang="en-US" dirty="0"/>
              <a:t>徐宇航</a:t>
            </a:r>
          </a:p>
        </p:txBody>
      </p:sp>
    </p:spTree>
    <p:extLst>
      <p:ext uri="{BB962C8B-B14F-4D97-AF65-F5344CB8AC3E}">
        <p14:creationId xmlns:p14="http://schemas.microsoft.com/office/powerpoint/2010/main" val="3043369918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Word Embedding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19613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Word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Embedding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存在的主要问题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C359F10-9346-4495-B5DB-B8005ECCA46A}"/>
              </a:ext>
            </a:extLst>
          </p:cNvPr>
          <p:cNvSpPr txBox="1"/>
          <p:nvPr/>
        </p:nvSpPr>
        <p:spPr>
          <a:xfrm>
            <a:off x="2296391" y="2296391"/>
            <a:ext cx="6639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…The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51C3F9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Bank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has plan to branch throughout the country…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…They Throttled the watchman and robbed the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51C3F9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bank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…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33099BC-1E5E-42D8-8563-0EEB0577B030}"/>
              </a:ext>
            </a:extLst>
          </p:cNvPr>
          <p:cNvSpPr txBox="1"/>
          <p:nvPr/>
        </p:nvSpPr>
        <p:spPr>
          <a:xfrm>
            <a:off x="2712027" y="4696691"/>
            <a:ext cx="553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词向量是静态固定的，无法根据上下文语义调整向量</a:t>
            </a:r>
          </a:p>
        </p:txBody>
      </p:sp>
    </p:spTree>
    <p:extLst>
      <p:ext uri="{BB962C8B-B14F-4D97-AF65-F5344CB8AC3E}">
        <p14:creationId xmlns:p14="http://schemas.microsoft.com/office/powerpoint/2010/main" val="42548147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预训练语言模型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-ELMO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19613"/>
            <a:ext cx="113196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背景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   Word embedding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本质上属于静态模型，词向量是静态的，无法跟据上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下文语义而改变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EF316B5-0F89-4FAB-A584-145DFAFEA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922" y="3694780"/>
            <a:ext cx="6797629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3982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预训练语言模型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-ELMO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19613"/>
            <a:ext cx="11319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思想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2018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年由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AllenAI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提出。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0437B27-CBEE-4ACA-AE38-0E83F2CE0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44" y="2573775"/>
            <a:ext cx="8562909" cy="347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80401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预训练语言模型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-Bert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675170" y="1346876"/>
            <a:ext cx="11319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背景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·Transformer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在机器翻译是任务上取得了巨大成功，而且可以做的很深。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·NLP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的许多任务都存在标注数据少的问题，挖掘无标注数据十分必要。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51084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预训练语言模型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-Bert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675170" y="1346876"/>
            <a:ext cx="11319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思想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2018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Google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提出。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8DDD9D-42CE-41A1-9701-F3C6C534B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558" y="2259672"/>
            <a:ext cx="4840687" cy="3692399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6F1F6A7C-8D84-4886-BAC9-3161FF3DD6D0}"/>
              </a:ext>
            </a:extLst>
          </p:cNvPr>
          <p:cNvCxnSpPr>
            <a:cxnSpLocks/>
          </p:cNvCxnSpPr>
          <p:nvPr/>
        </p:nvCxnSpPr>
        <p:spPr>
          <a:xfrm flipH="1" flipV="1">
            <a:off x="5309755" y="4998027"/>
            <a:ext cx="1413165" cy="394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D054C9D7-A253-44E6-956C-0AA8DAF7AC1B}"/>
              </a:ext>
            </a:extLst>
          </p:cNvPr>
          <p:cNvCxnSpPr/>
          <p:nvPr/>
        </p:nvCxnSpPr>
        <p:spPr>
          <a:xfrm flipH="1" flipV="1">
            <a:off x="6702136" y="4998027"/>
            <a:ext cx="2275609" cy="394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DD986F98-DECD-415B-B539-6A5E3A6EB85B}"/>
              </a:ext>
            </a:extLst>
          </p:cNvPr>
          <p:cNvCxnSpPr/>
          <p:nvPr/>
        </p:nvCxnSpPr>
        <p:spPr>
          <a:xfrm flipH="1" flipV="1">
            <a:off x="5309755" y="4998027"/>
            <a:ext cx="3667990" cy="394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B5712D32-F1D9-4A39-A3AF-5832221D1E28}"/>
              </a:ext>
            </a:extLst>
          </p:cNvPr>
          <p:cNvCxnSpPr>
            <a:cxnSpLocks/>
          </p:cNvCxnSpPr>
          <p:nvPr/>
        </p:nvCxnSpPr>
        <p:spPr>
          <a:xfrm flipH="1" flipV="1">
            <a:off x="5351318" y="3886200"/>
            <a:ext cx="1350819" cy="509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101133F-EE72-4771-9A2B-40625F33BF1A}"/>
              </a:ext>
            </a:extLst>
          </p:cNvPr>
          <p:cNvCxnSpPr/>
          <p:nvPr/>
        </p:nvCxnSpPr>
        <p:spPr>
          <a:xfrm flipH="1" flipV="1">
            <a:off x="5309755" y="3844636"/>
            <a:ext cx="3667990" cy="594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D5DB1E77-6587-4670-99C1-323327445C48}"/>
              </a:ext>
            </a:extLst>
          </p:cNvPr>
          <p:cNvCxnSpPr>
            <a:cxnSpLocks/>
          </p:cNvCxnSpPr>
          <p:nvPr/>
        </p:nvCxnSpPr>
        <p:spPr>
          <a:xfrm flipH="1" flipV="1">
            <a:off x="6743700" y="3844636"/>
            <a:ext cx="2234046" cy="550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2ABD9135-4911-4929-8B89-EC82B8CEDE1E}"/>
              </a:ext>
            </a:extLst>
          </p:cNvPr>
          <p:cNvCxnSpPr/>
          <p:nvPr/>
        </p:nvCxnSpPr>
        <p:spPr>
          <a:xfrm flipH="1" flipV="1">
            <a:off x="5351318" y="2737062"/>
            <a:ext cx="1350818" cy="548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7DCA12F5-51F0-408C-89BC-4EC850365D09}"/>
              </a:ext>
            </a:extLst>
          </p:cNvPr>
          <p:cNvCxnSpPr>
            <a:cxnSpLocks/>
          </p:cNvCxnSpPr>
          <p:nvPr/>
        </p:nvCxnSpPr>
        <p:spPr>
          <a:xfrm flipH="1" flipV="1">
            <a:off x="5403273" y="2701636"/>
            <a:ext cx="3574472" cy="583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A51262E7-711E-443A-83B3-5F53D115D309}"/>
              </a:ext>
            </a:extLst>
          </p:cNvPr>
          <p:cNvCxnSpPr/>
          <p:nvPr/>
        </p:nvCxnSpPr>
        <p:spPr>
          <a:xfrm flipH="1" flipV="1">
            <a:off x="6743700" y="2760248"/>
            <a:ext cx="2234045" cy="512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116025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预训练语言模型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-GPT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19613"/>
            <a:ext cx="113196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背景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目前大多数深度学习依靠大量人工标注的信息。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在大规模语料监督情况下，无监督学习的方式学习到的表示也可提供显著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的性能提升。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一个对文本有效地抽象方法可以减轻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NLP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对有监督学习的依赖。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6683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预训练语言模型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-GPT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19613"/>
            <a:ext cx="11319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GPT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OpenAI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2018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年首次提出，随后相继更新了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GPT 2.0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3.0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版本。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BDD1B303-B751-43F7-9D23-9FD60BE7FDE4}"/>
              </a:ext>
            </a:extLst>
          </p:cNvPr>
          <p:cNvSpPr/>
          <p:nvPr/>
        </p:nvSpPr>
        <p:spPr>
          <a:xfrm>
            <a:off x="5071070" y="2899064"/>
            <a:ext cx="613064" cy="350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1EF18A-5FE7-48AE-B43C-8F141A79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437" y="2889457"/>
            <a:ext cx="615749" cy="359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61FE-9B40-469C-ACC7-37880E5C9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987" y="2889457"/>
            <a:ext cx="615749" cy="359695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94ED4F72-A431-4799-B143-199314B89282}"/>
              </a:ext>
            </a:extLst>
          </p:cNvPr>
          <p:cNvSpPr/>
          <p:nvPr/>
        </p:nvSpPr>
        <p:spPr>
          <a:xfrm>
            <a:off x="4873643" y="3819055"/>
            <a:ext cx="1007918" cy="457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Trm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45A4559-1221-4AF0-9133-F0DD8F402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801" y="3780449"/>
            <a:ext cx="1018120" cy="46943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4B65ED9-4948-4C94-B536-DE9A7A549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251" y="3792682"/>
            <a:ext cx="1018120" cy="46943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26C9D87-327C-47F4-A1E0-83A5028D5199}"/>
              </a:ext>
            </a:extLst>
          </p:cNvPr>
          <p:cNvSpPr/>
          <p:nvPr/>
        </p:nvSpPr>
        <p:spPr>
          <a:xfrm>
            <a:off x="4951575" y="5633475"/>
            <a:ext cx="852055" cy="3844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6" name="图片 15" descr="E2">
            <a:extLst>
              <a:ext uri="{FF2B5EF4-FFF2-40B4-BE49-F238E27FC236}">
                <a16:creationId xmlns:a16="http://schemas.microsoft.com/office/drawing/2014/main" id="{90DE9E49-613A-401B-80B2-A51AAD74D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161" y="5626251"/>
            <a:ext cx="859611" cy="3901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3D13B22-E8AA-47C4-BD9C-46E6A6414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513" y="5629863"/>
            <a:ext cx="859611" cy="3901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394267E-1FAA-4418-934E-B637C9713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251" y="4761963"/>
            <a:ext cx="1018120" cy="46943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0B121D6-15E0-4CC1-8B23-F2283D3F5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801" y="4756437"/>
            <a:ext cx="1018120" cy="46943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F54904E-0257-40F6-8417-557C71D72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120" y="4768946"/>
            <a:ext cx="1018120" cy="46943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DDFD7F59-BED1-4D73-A7ED-BEFEF74ECF23}"/>
              </a:ext>
            </a:extLst>
          </p:cNvPr>
          <p:cNvSpPr txBox="1"/>
          <p:nvPr/>
        </p:nvSpPr>
        <p:spPr>
          <a:xfrm>
            <a:off x="6391677" y="291169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C521F1F-36DE-4570-832F-D6A52A992BC6}"/>
              </a:ext>
            </a:extLst>
          </p:cNvPr>
          <p:cNvSpPr txBox="1"/>
          <p:nvPr/>
        </p:nvSpPr>
        <p:spPr>
          <a:xfrm>
            <a:off x="8387786" y="289204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4F84889-F2CF-42C6-BB5E-09E278F78A31}"/>
              </a:ext>
            </a:extLst>
          </p:cNvPr>
          <p:cNvSpPr txBox="1"/>
          <p:nvPr/>
        </p:nvSpPr>
        <p:spPr>
          <a:xfrm>
            <a:off x="6299883" y="3842732"/>
            <a:ext cx="600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Trm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890F0813-D1B4-4953-B023-4F550E8FA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005" y="4778991"/>
            <a:ext cx="707197" cy="49991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71A4F1-3C4F-45FE-A30F-E159205C3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711" y="3792682"/>
            <a:ext cx="707197" cy="49991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5AD6E02-564D-48E4-8726-C11A505B7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6367" y="4778991"/>
            <a:ext cx="707197" cy="49991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FFCF84A-181C-48B5-B503-68C3CF069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614" y="4768946"/>
            <a:ext cx="707197" cy="499915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485EB146-5CC6-4E90-93FB-11E5EEBFC65C}"/>
              </a:ext>
            </a:extLst>
          </p:cNvPr>
          <p:cNvSpPr txBox="1"/>
          <p:nvPr/>
        </p:nvSpPr>
        <p:spPr>
          <a:xfrm>
            <a:off x="6376987" y="5647839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E9108BB-3039-48E0-89D4-8507E2075AE0}"/>
              </a:ext>
            </a:extLst>
          </p:cNvPr>
          <p:cNvSpPr txBox="1"/>
          <p:nvPr/>
        </p:nvSpPr>
        <p:spPr>
          <a:xfrm>
            <a:off x="8387786" y="5636674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6812059-512E-4B9E-8711-DC6FEE1C23F6}"/>
              </a:ext>
            </a:extLst>
          </p:cNvPr>
          <p:cNvSpPr txBox="1"/>
          <p:nvPr/>
        </p:nvSpPr>
        <p:spPr>
          <a:xfrm>
            <a:off x="7316225" y="288945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…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12256D10-EDF0-4A56-970A-6AF4B8A3B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487" y="4768945"/>
            <a:ext cx="475529" cy="49991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8A7E121E-DFAD-4890-84EF-28E3229CE1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286" y="3842732"/>
            <a:ext cx="475529" cy="49991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5457DBC-6566-43D5-A178-E6E3157528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2212" y="5626251"/>
            <a:ext cx="475529" cy="499915"/>
          </a:xfrm>
          <a:prstGeom prst="rect">
            <a:avLst/>
          </a:prstGeom>
        </p:spPr>
      </p:pic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96445657-1FC1-4356-959A-9DC9F4AE553B}"/>
              </a:ext>
            </a:extLst>
          </p:cNvPr>
          <p:cNvCxnSpPr>
            <a:stCxn id="14" idx="0"/>
            <a:endCxn id="29" idx="2"/>
          </p:cNvCxnSpPr>
          <p:nvPr/>
        </p:nvCxnSpPr>
        <p:spPr>
          <a:xfrm flipV="1">
            <a:off x="5377603" y="5278906"/>
            <a:ext cx="1" cy="354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0C4BC8F1-EA3B-45A0-B655-6366DFC98793}"/>
              </a:ext>
            </a:extLst>
          </p:cNvPr>
          <p:cNvCxnSpPr>
            <a:stCxn id="14" idx="0"/>
            <a:endCxn id="33" idx="2"/>
          </p:cNvCxnSpPr>
          <p:nvPr/>
        </p:nvCxnSpPr>
        <p:spPr>
          <a:xfrm flipV="1">
            <a:off x="5377603" y="5278906"/>
            <a:ext cx="1222363" cy="354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55E0DE18-0CE7-46D0-8734-549BB526ECE4}"/>
              </a:ext>
            </a:extLst>
          </p:cNvPr>
          <p:cNvCxnSpPr>
            <a:stCxn id="14" idx="0"/>
            <a:endCxn id="35" idx="2"/>
          </p:cNvCxnSpPr>
          <p:nvPr/>
        </p:nvCxnSpPr>
        <p:spPr>
          <a:xfrm flipV="1">
            <a:off x="5377603" y="5268861"/>
            <a:ext cx="3259610" cy="364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877D4A11-02E4-4CA3-B5B0-6A744BE69426}"/>
              </a:ext>
            </a:extLst>
          </p:cNvPr>
          <p:cNvCxnSpPr>
            <a:stCxn id="29" idx="0"/>
            <a:endCxn id="9" idx="4"/>
          </p:cNvCxnSpPr>
          <p:nvPr/>
        </p:nvCxnSpPr>
        <p:spPr>
          <a:xfrm flipH="1" flipV="1">
            <a:off x="5377602" y="4276255"/>
            <a:ext cx="2" cy="502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738FC87D-7B62-4D05-B23A-C45316A57275}"/>
              </a:ext>
            </a:extLst>
          </p:cNvPr>
          <p:cNvCxnSpPr>
            <a:stCxn id="24" idx="0"/>
            <a:endCxn id="27" idx="2"/>
          </p:cNvCxnSpPr>
          <p:nvPr/>
        </p:nvCxnSpPr>
        <p:spPr>
          <a:xfrm flipV="1">
            <a:off x="5403180" y="4212064"/>
            <a:ext cx="1196785" cy="556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6B5AE039-5CBD-4ACE-9A30-CD138F45E723}"/>
              </a:ext>
            </a:extLst>
          </p:cNvPr>
          <p:cNvCxnSpPr>
            <a:stCxn id="24" idx="0"/>
            <a:endCxn id="31" idx="2"/>
          </p:cNvCxnSpPr>
          <p:nvPr/>
        </p:nvCxnSpPr>
        <p:spPr>
          <a:xfrm flipV="1">
            <a:off x="5403180" y="4292597"/>
            <a:ext cx="3245130" cy="476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15C682F6-714F-4870-8FE2-53A2771FDAF1}"/>
              </a:ext>
            </a:extLst>
          </p:cNvPr>
          <p:cNvCxnSpPr>
            <a:stCxn id="9" idx="0"/>
            <a:endCxn id="4" idx="2"/>
          </p:cNvCxnSpPr>
          <p:nvPr/>
        </p:nvCxnSpPr>
        <p:spPr>
          <a:xfrm flipV="1">
            <a:off x="5377602" y="3249152"/>
            <a:ext cx="0" cy="569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FFECBC53-B29E-40E5-BE9D-F49D69846D31}"/>
              </a:ext>
            </a:extLst>
          </p:cNvPr>
          <p:cNvCxnSpPr>
            <a:stCxn id="9" idx="0"/>
            <a:endCxn id="25" idx="2"/>
          </p:cNvCxnSpPr>
          <p:nvPr/>
        </p:nvCxnSpPr>
        <p:spPr>
          <a:xfrm flipV="1">
            <a:off x="5377602" y="3281026"/>
            <a:ext cx="1240259" cy="538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C9D1BBEB-5CA1-4D0C-999B-CB100BF08A81}"/>
              </a:ext>
            </a:extLst>
          </p:cNvPr>
          <p:cNvCxnSpPr>
            <a:stCxn id="9" idx="0"/>
            <a:endCxn id="26" idx="2"/>
          </p:cNvCxnSpPr>
          <p:nvPr/>
        </p:nvCxnSpPr>
        <p:spPr>
          <a:xfrm flipV="1">
            <a:off x="5377602" y="3261376"/>
            <a:ext cx="3262818" cy="557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93A20DD6-D42B-4BD9-A82E-1F2909B38B36}"/>
              </a:ext>
            </a:extLst>
          </p:cNvPr>
          <p:cNvCxnSpPr>
            <a:stCxn id="16" idx="0"/>
            <a:endCxn id="33" idx="2"/>
          </p:cNvCxnSpPr>
          <p:nvPr/>
        </p:nvCxnSpPr>
        <p:spPr>
          <a:xfrm flipH="1" flipV="1">
            <a:off x="6599966" y="5278906"/>
            <a:ext cx="1" cy="347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F25A706F-D413-4899-90B8-845D40A58761}"/>
              </a:ext>
            </a:extLst>
          </p:cNvPr>
          <p:cNvCxnSpPr>
            <a:stCxn id="36" idx="0"/>
            <a:endCxn id="35" idx="2"/>
          </p:cNvCxnSpPr>
          <p:nvPr/>
        </p:nvCxnSpPr>
        <p:spPr>
          <a:xfrm flipV="1">
            <a:off x="6599965" y="5268861"/>
            <a:ext cx="2037248" cy="37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DBA9FC9E-836A-4923-B694-261C6234B3AB}"/>
              </a:ext>
            </a:extLst>
          </p:cNvPr>
          <p:cNvCxnSpPr>
            <a:stCxn id="33" idx="0"/>
            <a:endCxn id="27" idx="2"/>
          </p:cNvCxnSpPr>
          <p:nvPr/>
        </p:nvCxnSpPr>
        <p:spPr>
          <a:xfrm flipH="1" flipV="1">
            <a:off x="6599965" y="4212064"/>
            <a:ext cx="1" cy="566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D6A30E23-2D5C-481D-A17D-48BE43695B52}"/>
              </a:ext>
            </a:extLst>
          </p:cNvPr>
          <p:cNvCxnSpPr>
            <a:stCxn id="33" idx="0"/>
            <a:endCxn id="31" idx="2"/>
          </p:cNvCxnSpPr>
          <p:nvPr/>
        </p:nvCxnSpPr>
        <p:spPr>
          <a:xfrm flipV="1">
            <a:off x="6599966" y="4292597"/>
            <a:ext cx="2048344" cy="486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98FC6457-9033-428C-A690-5DE631304914}"/>
              </a:ext>
            </a:extLst>
          </p:cNvPr>
          <p:cNvCxnSpPr>
            <a:stCxn id="11" idx="0"/>
            <a:endCxn id="25" idx="2"/>
          </p:cNvCxnSpPr>
          <p:nvPr/>
        </p:nvCxnSpPr>
        <p:spPr>
          <a:xfrm flipV="1">
            <a:off x="6617861" y="3281026"/>
            <a:ext cx="0" cy="499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83A89C23-55D6-4915-8B5F-4D8E60BE5C89}"/>
              </a:ext>
            </a:extLst>
          </p:cNvPr>
          <p:cNvCxnSpPr>
            <a:stCxn id="11" idx="0"/>
            <a:endCxn id="26" idx="2"/>
          </p:cNvCxnSpPr>
          <p:nvPr/>
        </p:nvCxnSpPr>
        <p:spPr>
          <a:xfrm flipV="1">
            <a:off x="6617861" y="3261376"/>
            <a:ext cx="2022559" cy="519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8F0C8C47-CC86-430D-AAD3-6B750A1DFF47}"/>
              </a:ext>
            </a:extLst>
          </p:cNvPr>
          <p:cNvCxnSpPr>
            <a:stCxn id="37" idx="0"/>
            <a:endCxn id="35" idx="2"/>
          </p:cNvCxnSpPr>
          <p:nvPr/>
        </p:nvCxnSpPr>
        <p:spPr>
          <a:xfrm flipH="1" flipV="1">
            <a:off x="8637213" y="5268861"/>
            <a:ext cx="1" cy="367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2DA7AC73-8523-42F9-A5C4-16DDECCD78AF}"/>
              </a:ext>
            </a:extLst>
          </p:cNvPr>
          <p:cNvCxnSpPr>
            <a:stCxn id="35" idx="0"/>
            <a:endCxn id="31" idx="2"/>
          </p:cNvCxnSpPr>
          <p:nvPr/>
        </p:nvCxnSpPr>
        <p:spPr>
          <a:xfrm flipV="1">
            <a:off x="8637213" y="4292597"/>
            <a:ext cx="11097" cy="476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95C36331-184B-4E08-937D-93FAE850588C}"/>
              </a:ext>
            </a:extLst>
          </p:cNvPr>
          <p:cNvCxnSpPr>
            <a:stCxn id="31" idx="0"/>
            <a:endCxn id="26" idx="2"/>
          </p:cNvCxnSpPr>
          <p:nvPr/>
        </p:nvCxnSpPr>
        <p:spPr>
          <a:xfrm flipH="1" flipV="1">
            <a:off x="8640420" y="3261376"/>
            <a:ext cx="7890" cy="531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箭头: 右 88">
            <a:extLst>
              <a:ext uri="{FF2B5EF4-FFF2-40B4-BE49-F238E27FC236}">
                <a16:creationId xmlns:a16="http://schemas.microsoft.com/office/drawing/2014/main" id="{18EAF5C6-87AA-48BA-9558-E5185C853A94}"/>
              </a:ext>
            </a:extLst>
          </p:cNvPr>
          <p:cNvSpPr/>
          <p:nvPr/>
        </p:nvSpPr>
        <p:spPr>
          <a:xfrm>
            <a:off x="1139552" y="3986906"/>
            <a:ext cx="2677934" cy="22515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62ED8CA6-2548-443B-BD85-E19C4435C3A1}"/>
              </a:ext>
            </a:extLst>
          </p:cNvPr>
          <p:cNvSpPr txBox="1"/>
          <p:nvPr/>
        </p:nvSpPr>
        <p:spPr>
          <a:xfrm>
            <a:off x="984089" y="3669498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GPT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9524F910-6FBF-4079-8CB1-F661D98341F5}"/>
              </a:ext>
            </a:extLst>
          </p:cNvPr>
          <p:cNvSpPr txBox="1"/>
          <p:nvPr/>
        </p:nvSpPr>
        <p:spPr>
          <a:xfrm>
            <a:off x="2974866" y="3678323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GPT3.0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6DE12197-1884-414C-AC81-D99EE8B87FFC}"/>
              </a:ext>
            </a:extLst>
          </p:cNvPr>
          <p:cNvSpPr txBox="1"/>
          <p:nvPr/>
        </p:nvSpPr>
        <p:spPr>
          <a:xfrm>
            <a:off x="1614390" y="4342647"/>
            <a:ext cx="1625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更大的数据集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更大的参数量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更优的性能</a:t>
            </a:r>
          </a:p>
        </p:txBody>
      </p:sp>
    </p:spTree>
    <p:extLst>
      <p:ext uri="{BB962C8B-B14F-4D97-AF65-F5344CB8AC3E}">
        <p14:creationId xmlns:p14="http://schemas.microsoft.com/office/powerpoint/2010/main" val="3093040784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预训练语言模型发展趋势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675170" y="1346876"/>
            <a:ext cx="113196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更强大。更大的数据，更多的参数。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更小巧。把模型做的更小，更快。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更优秀。功能更多，性能更高，训练更快。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更聪明。如何引入外部知识。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更能干。预训练语言模型如何应用到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NLP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以外的领域。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869709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79886" y="3000270"/>
            <a:ext cx="5319129" cy="857460"/>
            <a:chOff x="5588007" y="1590635"/>
            <a:chExt cx="5319129" cy="85746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1B256AE-680D-4CCC-B51F-B69BF45F0365}"/>
                </a:ext>
              </a:extLst>
            </p:cNvPr>
            <p:cNvSpPr txBox="1"/>
            <p:nvPr/>
          </p:nvSpPr>
          <p:spPr>
            <a:xfrm>
              <a:off x="6549853" y="1696200"/>
              <a:ext cx="4357283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ELMo</a:t>
              </a:r>
              <a:r>
                <a:rPr lang="zh-CN" altLang="en-US" sz="3600" b="1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预训练语言模型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4CD969C8-E62F-446D-85AA-293C5C9F7396}"/>
                </a:ext>
              </a:extLst>
            </p:cNvPr>
            <p:cNvSpPr/>
            <p:nvPr/>
          </p:nvSpPr>
          <p:spPr>
            <a:xfrm>
              <a:off x="5588007" y="1590635"/>
              <a:ext cx="857459" cy="8574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prstClr val="white"/>
                  </a:solidFill>
                  <a:latin typeface="微软雅黑"/>
                  <a:ea typeface="微软雅黑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59084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RNN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B452815-3242-4126-A11F-569905E54B9C}"/>
              </a:ext>
            </a:extLst>
          </p:cNvPr>
          <p:cNvSpPr/>
          <p:nvPr/>
        </p:nvSpPr>
        <p:spPr>
          <a:xfrm>
            <a:off x="632178" y="2621077"/>
            <a:ext cx="1016000" cy="10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B3F6C19E-84E1-4208-AD1D-FE6AC3E33C78}"/>
              </a:ext>
            </a:extLst>
          </p:cNvPr>
          <p:cNvSpPr/>
          <p:nvPr/>
        </p:nvSpPr>
        <p:spPr>
          <a:xfrm>
            <a:off x="2240845" y="2621077"/>
            <a:ext cx="1016000" cy="10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Rounded MT Bold" panose="020F0704030504030204" pitchFamily="34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2917847-4B06-4188-9D73-D39D3CBC333E}"/>
              </a:ext>
            </a:extLst>
          </p:cNvPr>
          <p:cNvSpPr/>
          <p:nvPr/>
        </p:nvSpPr>
        <p:spPr>
          <a:xfrm>
            <a:off x="3849512" y="2621077"/>
            <a:ext cx="1016000" cy="10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9BA9AC1E-DC05-4CF5-A812-89BA39BBDC8B}"/>
              </a:ext>
            </a:extLst>
          </p:cNvPr>
          <p:cNvSpPr/>
          <p:nvPr/>
        </p:nvSpPr>
        <p:spPr>
          <a:xfrm>
            <a:off x="5458179" y="2621077"/>
            <a:ext cx="1016000" cy="10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9FF669B1-86EF-42C9-8C26-6FBDC90932B9}"/>
              </a:ext>
            </a:extLst>
          </p:cNvPr>
          <p:cNvCxnSpPr>
            <a:stCxn id="4" idx="6"/>
            <a:endCxn id="6" idx="2"/>
          </p:cNvCxnSpPr>
          <p:nvPr/>
        </p:nvCxnSpPr>
        <p:spPr>
          <a:xfrm>
            <a:off x="1648178" y="3129077"/>
            <a:ext cx="5926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37C550D-3279-473F-B9F6-0EB1D51004BC}"/>
              </a:ext>
            </a:extLst>
          </p:cNvPr>
          <p:cNvCxnSpPr/>
          <p:nvPr/>
        </p:nvCxnSpPr>
        <p:spPr>
          <a:xfrm>
            <a:off x="3256845" y="3129077"/>
            <a:ext cx="5926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61F50D7-474B-4F6F-B370-3B6F0AFEE3A2}"/>
              </a:ext>
            </a:extLst>
          </p:cNvPr>
          <p:cNvCxnSpPr/>
          <p:nvPr/>
        </p:nvCxnSpPr>
        <p:spPr>
          <a:xfrm>
            <a:off x="4865512" y="3146010"/>
            <a:ext cx="5926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F7F9F70E-9483-450C-A60F-62BEB7254990}"/>
              </a:ext>
            </a:extLst>
          </p:cNvPr>
          <p:cNvSpPr/>
          <p:nvPr/>
        </p:nvSpPr>
        <p:spPr>
          <a:xfrm>
            <a:off x="2468038" y="4232566"/>
            <a:ext cx="595482" cy="5954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5247C8E-8E82-4AAD-89DB-AB98EDBEC7C2}"/>
              </a:ext>
            </a:extLst>
          </p:cNvPr>
          <p:cNvSpPr/>
          <p:nvPr/>
        </p:nvSpPr>
        <p:spPr>
          <a:xfrm>
            <a:off x="4059771" y="4232566"/>
            <a:ext cx="595482" cy="5954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5E9E041-E7F7-4FC9-984A-FBC33F45DE23}"/>
              </a:ext>
            </a:extLst>
          </p:cNvPr>
          <p:cNvSpPr/>
          <p:nvPr/>
        </p:nvSpPr>
        <p:spPr>
          <a:xfrm>
            <a:off x="5668438" y="4232566"/>
            <a:ext cx="595482" cy="5954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6C1DA0C-D398-4FFC-B77C-0EB4A02652A4}"/>
              </a:ext>
            </a:extLst>
          </p:cNvPr>
          <p:cNvSpPr txBox="1"/>
          <p:nvPr/>
        </p:nvSpPr>
        <p:spPr>
          <a:xfrm>
            <a:off x="914402" y="2951021"/>
            <a:ext cx="55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 Rounded MT Bold" panose="020F0704030504030204" pitchFamily="34" charset="0"/>
              </a:rPr>
              <a:t>h0</a:t>
            </a:r>
            <a:endParaRPr lang="zh-CN" alt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400ED1E-FB36-4C10-A667-2553314F91D9}"/>
              </a:ext>
            </a:extLst>
          </p:cNvPr>
          <p:cNvSpPr txBox="1"/>
          <p:nvPr/>
        </p:nvSpPr>
        <p:spPr>
          <a:xfrm>
            <a:off x="2509338" y="2944411"/>
            <a:ext cx="55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 Rounded MT Bold" panose="020F0704030504030204" pitchFamily="34" charset="0"/>
              </a:rPr>
              <a:t>h1</a:t>
            </a:r>
            <a:endParaRPr lang="zh-CN" alt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B424004-003B-4BF7-B8FD-90FF8DA43D2A}"/>
              </a:ext>
            </a:extLst>
          </p:cNvPr>
          <p:cNvSpPr txBox="1"/>
          <p:nvPr/>
        </p:nvSpPr>
        <p:spPr>
          <a:xfrm>
            <a:off x="4101071" y="2961344"/>
            <a:ext cx="55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 Rounded MT Bold" panose="020F0704030504030204" pitchFamily="34" charset="0"/>
              </a:rPr>
              <a:t>h2</a:t>
            </a:r>
            <a:endParaRPr lang="zh-CN" alt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8AB0400-9D7E-4D7D-8A32-C157A582F613}"/>
              </a:ext>
            </a:extLst>
          </p:cNvPr>
          <p:cNvSpPr txBox="1"/>
          <p:nvPr/>
        </p:nvSpPr>
        <p:spPr>
          <a:xfrm>
            <a:off x="5709738" y="2961344"/>
            <a:ext cx="55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 Rounded MT Bold" panose="020F0704030504030204" pitchFamily="34" charset="0"/>
              </a:rPr>
              <a:t>h3</a:t>
            </a:r>
            <a:endParaRPr lang="zh-CN" alt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7A408FA-3EF9-43FB-963E-AAD371F99A22}"/>
              </a:ext>
            </a:extLst>
          </p:cNvPr>
          <p:cNvSpPr txBox="1"/>
          <p:nvPr/>
        </p:nvSpPr>
        <p:spPr>
          <a:xfrm>
            <a:off x="2509338" y="4320077"/>
            <a:ext cx="55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 Rounded MT Bold" panose="020F0704030504030204" pitchFamily="34" charset="0"/>
              </a:rPr>
              <a:t>x1</a:t>
            </a:r>
            <a:endParaRPr lang="zh-CN" alt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0DAE25A-A750-4DC1-8A2F-E0964112DF9F}"/>
              </a:ext>
            </a:extLst>
          </p:cNvPr>
          <p:cNvSpPr txBox="1"/>
          <p:nvPr/>
        </p:nvSpPr>
        <p:spPr>
          <a:xfrm>
            <a:off x="4101647" y="4320077"/>
            <a:ext cx="55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 Rounded MT Bold" panose="020F0704030504030204" pitchFamily="34" charset="0"/>
              </a:rPr>
              <a:t>x2</a:t>
            </a:r>
            <a:endParaRPr lang="zh-CN" alt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8DFA3B0-649B-4271-AE84-DB8B2B2F8020}"/>
              </a:ext>
            </a:extLst>
          </p:cNvPr>
          <p:cNvSpPr txBox="1"/>
          <p:nvPr/>
        </p:nvSpPr>
        <p:spPr>
          <a:xfrm>
            <a:off x="5709738" y="4351318"/>
            <a:ext cx="55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 Rounded MT Bold" panose="020F0704030504030204" pitchFamily="34" charset="0"/>
              </a:rPr>
              <a:t>x3</a:t>
            </a:r>
            <a:endParaRPr lang="zh-CN" alt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2C08301F-6DB9-4269-86E0-281C4D1177B6}"/>
              </a:ext>
            </a:extLst>
          </p:cNvPr>
          <p:cNvCxnSpPr>
            <a:stCxn id="15" idx="0"/>
          </p:cNvCxnSpPr>
          <p:nvPr/>
        </p:nvCxnSpPr>
        <p:spPr>
          <a:xfrm flipV="1">
            <a:off x="2765779" y="3637077"/>
            <a:ext cx="0" cy="595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025F4B67-9353-461C-935B-8128C12BD10A}"/>
              </a:ext>
            </a:extLst>
          </p:cNvPr>
          <p:cNvCxnSpPr/>
          <p:nvPr/>
        </p:nvCxnSpPr>
        <p:spPr>
          <a:xfrm flipV="1">
            <a:off x="4400741" y="3637076"/>
            <a:ext cx="0" cy="595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C0932FFE-BA91-42D0-8B0E-A611F19EFA06}"/>
              </a:ext>
            </a:extLst>
          </p:cNvPr>
          <p:cNvCxnSpPr/>
          <p:nvPr/>
        </p:nvCxnSpPr>
        <p:spPr>
          <a:xfrm flipV="1">
            <a:off x="6016467" y="3632842"/>
            <a:ext cx="0" cy="595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2A148093-E906-4CFC-838D-8901D3F8C47B}"/>
              </a:ext>
            </a:extLst>
          </p:cNvPr>
          <p:cNvSpPr/>
          <p:nvPr/>
        </p:nvSpPr>
        <p:spPr>
          <a:xfrm>
            <a:off x="5730652" y="1470515"/>
            <a:ext cx="595482" cy="5954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82566B8-F14F-49E3-9F02-CF8AFD6532D5}"/>
              </a:ext>
            </a:extLst>
          </p:cNvPr>
          <p:cNvSpPr txBox="1"/>
          <p:nvPr/>
        </p:nvSpPr>
        <p:spPr>
          <a:xfrm>
            <a:off x="5901205" y="1556155"/>
            <a:ext cx="55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 Rounded MT Bold" panose="020F0704030504030204" pitchFamily="34" charset="0"/>
              </a:rPr>
              <a:t>y</a:t>
            </a:r>
            <a:endParaRPr lang="zh-CN" alt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AFF6BE9D-556D-461D-BF8E-1F747A0292C0}"/>
              </a:ext>
            </a:extLst>
          </p:cNvPr>
          <p:cNvCxnSpPr/>
          <p:nvPr/>
        </p:nvCxnSpPr>
        <p:spPr>
          <a:xfrm flipV="1">
            <a:off x="5990424" y="2065997"/>
            <a:ext cx="0" cy="595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B4870D7D-B9A2-4ADE-B821-32FA1F733828}"/>
                  </a:ext>
                </a:extLst>
              </p:cNvPr>
              <p:cNvSpPr txBox="1"/>
              <p:nvPr/>
            </p:nvSpPr>
            <p:spPr>
              <a:xfrm>
                <a:off x="4819743" y="2370690"/>
                <a:ext cx="929873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3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zh-CN" altLang="en-US" sz="32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altLang="zh-CN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zh-CN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zh-CN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CN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B4870D7D-B9A2-4ADE-B821-32FA1F733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743" y="2370690"/>
                <a:ext cx="9298733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CAADA884-B65B-43DD-9A99-551462D8BC5E}"/>
                  </a:ext>
                </a:extLst>
              </p:cNvPr>
              <p:cNvSpPr txBox="1"/>
              <p:nvPr/>
            </p:nvSpPr>
            <p:spPr>
              <a:xfrm>
                <a:off x="7308176" y="1614565"/>
                <a:ext cx="523892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zh-CN" altLang="en-US" sz="32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𝑊h</m:t>
                          </m:r>
                        </m:e>
                        <m:sub>
                          <m:r>
                            <a:rPr lang="en-US" altLang="zh-CN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CN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CAADA884-B65B-43DD-9A99-551462D8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176" y="1614565"/>
                <a:ext cx="523892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>
            <a:extLst>
              <a:ext uri="{FF2B5EF4-FFF2-40B4-BE49-F238E27FC236}">
                <a16:creationId xmlns:a16="http://schemas.microsoft.com/office/drawing/2014/main" id="{1D886556-1642-42DD-A8F6-ACE42FAD9B99}"/>
              </a:ext>
            </a:extLst>
          </p:cNvPr>
          <p:cNvSpPr txBox="1"/>
          <p:nvPr/>
        </p:nvSpPr>
        <p:spPr>
          <a:xfrm>
            <a:off x="7879645" y="3858999"/>
            <a:ext cx="3502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rial Rounded MT Bold" panose="020F0704030504030204" pitchFamily="34" charset="0"/>
              </a:rPr>
              <a:t>共享权值</a:t>
            </a:r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7E591ECE-AD73-472F-A06C-B753F906A198}"/>
              </a:ext>
            </a:extLst>
          </p:cNvPr>
          <p:cNvCxnSpPr/>
          <p:nvPr/>
        </p:nvCxnSpPr>
        <p:spPr>
          <a:xfrm>
            <a:off x="1876282" y="5636870"/>
            <a:ext cx="473404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274D4DDC-62AE-485E-BEDD-D4C76C859560}"/>
              </a:ext>
            </a:extLst>
          </p:cNvPr>
          <p:cNvSpPr txBox="1"/>
          <p:nvPr/>
        </p:nvSpPr>
        <p:spPr>
          <a:xfrm>
            <a:off x="3320712" y="5141716"/>
            <a:ext cx="3502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rial Rounded MT Bold" panose="020F0704030504030204" pitchFamily="34" charset="0"/>
              </a:rPr>
              <a:t>序列化数据</a:t>
            </a:r>
          </a:p>
        </p:txBody>
      </p:sp>
    </p:spTree>
    <p:extLst>
      <p:ext uri="{BB962C8B-B14F-4D97-AF65-F5344CB8AC3E}">
        <p14:creationId xmlns:p14="http://schemas.microsoft.com/office/powerpoint/2010/main" val="69174569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>
            <a:extLst>
              <a:ext uri="{FF2B5EF4-FFF2-40B4-BE49-F238E27FC236}">
                <a16:creationId xmlns:a16="http://schemas.microsoft.com/office/drawing/2014/main" id="{D6C6CD6F-C4DD-4132-B940-A678FA889E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9525" y="2528666"/>
            <a:ext cx="1806575" cy="675057"/>
          </a:xfrm>
        </p:spPr>
        <p:txBody>
          <a:bodyPr/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</a:rPr>
              <a:t>目录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CF7F6C6B-EBA6-4DCB-ABA7-830DDD2F433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22361" y="3936012"/>
            <a:ext cx="2120900" cy="399586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2000" dirty="0">
                <a:solidFill>
                  <a:schemeClr val="bg1"/>
                </a:solidFill>
              </a:rPr>
              <a:t>CONTENTS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022EDC2-0163-4D59-8AEE-B77C7B56ACDC}"/>
              </a:ext>
            </a:extLst>
          </p:cNvPr>
          <p:cNvGrpSpPr/>
          <p:nvPr/>
        </p:nvGrpSpPr>
        <p:grpSpPr>
          <a:xfrm>
            <a:off x="5191379" y="545487"/>
            <a:ext cx="4966774" cy="1098506"/>
            <a:chOff x="5337036" y="1031947"/>
            <a:chExt cx="4966774" cy="1098506"/>
          </a:xfrm>
        </p:grpSpPr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49C81708-2DD4-42D2-8E80-8ABAEF83EBE2}"/>
                </a:ext>
              </a:extLst>
            </p:cNvPr>
            <p:cNvSpPr txBox="1"/>
            <p:nvPr/>
          </p:nvSpPr>
          <p:spPr>
            <a:xfrm>
              <a:off x="5337036" y="1031947"/>
              <a:ext cx="612668" cy="109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000" b="1" i="1" dirty="0">
                  <a:solidFill>
                    <a:schemeClr val="accent1"/>
                  </a:solidFill>
                  <a:cs typeface="+mn-ea"/>
                  <a:sym typeface="+mn-lt"/>
                </a:rPr>
                <a:t>1</a:t>
              </a:r>
              <a:endParaRPr lang="zh-CN" altLang="en-US" sz="5400" b="1" i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DA740C2E-C38D-4F96-A002-B3F79BAE1788}"/>
                </a:ext>
              </a:extLst>
            </p:cNvPr>
            <p:cNvSpPr txBox="1"/>
            <p:nvPr/>
          </p:nvSpPr>
          <p:spPr>
            <a:xfrm>
              <a:off x="6384010" y="1248904"/>
              <a:ext cx="3919800" cy="512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预训练语言模型介绍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9F9E3ED5-E505-453B-A89D-2EA83CC5BC39}"/>
              </a:ext>
            </a:extLst>
          </p:cNvPr>
          <p:cNvGrpSpPr/>
          <p:nvPr/>
        </p:nvGrpSpPr>
        <p:grpSpPr>
          <a:xfrm>
            <a:off x="5191379" y="3513552"/>
            <a:ext cx="5171501" cy="1098506"/>
            <a:chOff x="5337036" y="1031947"/>
            <a:chExt cx="5171501" cy="1098506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621B0BAD-FF0C-45F5-AC06-04605D027D58}"/>
                </a:ext>
              </a:extLst>
            </p:cNvPr>
            <p:cNvSpPr txBox="1"/>
            <p:nvPr/>
          </p:nvSpPr>
          <p:spPr>
            <a:xfrm>
              <a:off x="5337036" y="1031947"/>
              <a:ext cx="612668" cy="109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000" b="1" i="1" dirty="0">
                  <a:solidFill>
                    <a:schemeClr val="accent1"/>
                  </a:solidFill>
                  <a:cs typeface="+mn-ea"/>
                  <a:sym typeface="+mn-lt"/>
                </a:rPr>
                <a:t>4</a:t>
              </a:r>
              <a:endParaRPr lang="zh-CN" altLang="en-US" sz="6000" b="1" i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A75B273F-6ABE-4AF7-8C0C-AA24DBBF2AA9}"/>
                </a:ext>
              </a:extLst>
            </p:cNvPr>
            <p:cNvSpPr txBox="1"/>
            <p:nvPr/>
          </p:nvSpPr>
          <p:spPr>
            <a:xfrm>
              <a:off x="6384010" y="1248904"/>
              <a:ext cx="4124527" cy="5124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GPT3.0</a:t>
              </a:r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预训练语言模型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BE300563-CF9C-4E5F-98A6-A489FEF59EBB}"/>
              </a:ext>
            </a:extLst>
          </p:cNvPr>
          <p:cNvGrpSpPr/>
          <p:nvPr/>
        </p:nvGrpSpPr>
        <p:grpSpPr>
          <a:xfrm>
            <a:off x="5191379" y="1542313"/>
            <a:ext cx="4757926" cy="1098506"/>
            <a:chOff x="5337036" y="1031947"/>
            <a:chExt cx="4757926" cy="1098506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C93C7166-B910-44BC-9A1A-11B7DFB2D36D}"/>
                </a:ext>
              </a:extLst>
            </p:cNvPr>
            <p:cNvSpPr txBox="1"/>
            <p:nvPr/>
          </p:nvSpPr>
          <p:spPr>
            <a:xfrm>
              <a:off x="5337036" y="1031947"/>
              <a:ext cx="612668" cy="109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000" b="1" i="1" dirty="0">
                  <a:solidFill>
                    <a:schemeClr val="accent1"/>
                  </a:solidFill>
                  <a:cs typeface="+mn-ea"/>
                  <a:sym typeface="+mn-lt"/>
                </a:rPr>
                <a:t>2</a:t>
              </a:r>
              <a:endParaRPr lang="zh-CN" altLang="en-US" sz="6000" b="1" i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6CF46444-6738-4E06-AA31-F49884B01C20}"/>
                </a:ext>
              </a:extLst>
            </p:cNvPr>
            <p:cNvSpPr txBox="1"/>
            <p:nvPr/>
          </p:nvSpPr>
          <p:spPr>
            <a:xfrm>
              <a:off x="6384010" y="1248904"/>
              <a:ext cx="3710952" cy="5124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 b="1" dirty="0" err="1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ELMo</a:t>
              </a:r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预训练语言模型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8604B901-DEF0-4DA5-8081-584EDB1B10EB}"/>
              </a:ext>
            </a:extLst>
          </p:cNvPr>
          <p:cNvGrpSpPr/>
          <p:nvPr/>
        </p:nvGrpSpPr>
        <p:grpSpPr>
          <a:xfrm>
            <a:off x="5191379" y="2516726"/>
            <a:ext cx="4757926" cy="1098506"/>
            <a:chOff x="5337036" y="1031947"/>
            <a:chExt cx="4757926" cy="1098506"/>
          </a:xfrm>
        </p:grpSpPr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F93BA0B9-4FDA-4DEE-A82A-8733841DB5D6}"/>
                </a:ext>
              </a:extLst>
            </p:cNvPr>
            <p:cNvSpPr txBox="1"/>
            <p:nvPr/>
          </p:nvSpPr>
          <p:spPr>
            <a:xfrm>
              <a:off x="5337036" y="1031947"/>
              <a:ext cx="612668" cy="109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000" b="1" i="1" dirty="0">
                  <a:solidFill>
                    <a:schemeClr val="accent1"/>
                  </a:solidFill>
                  <a:cs typeface="+mn-ea"/>
                  <a:sym typeface="+mn-lt"/>
                </a:rPr>
                <a:t>3</a:t>
              </a:r>
              <a:endParaRPr lang="zh-CN" altLang="en-US" sz="6000" b="1" i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EAF4F4A3-E3E5-4ACB-B7C5-0D9279E93E0F}"/>
                </a:ext>
              </a:extLst>
            </p:cNvPr>
            <p:cNvSpPr txBox="1"/>
            <p:nvPr/>
          </p:nvSpPr>
          <p:spPr>
            <a:xfrm>
              <a:off x="6384010" y="1248904"/>
              <a:ext cx="3710952" cy="5124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BERT</a:t>
              </a:r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预训练语言模型</a:t>
              </a: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1778395" y="3607163"/>
            <a:ext cx="80883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3293421-CE52-4011-9438-1C98C79D8B24}"/>
              </a:ext>
            </a:extLst>
          </p:cNvPr>
          <p:cNvGrpSpPr/>
          <p:nvPr/>
        </p:nvGrpSpPr>
        <p:grpSpPr>
          <a:xfrm>
            <a:off x="5191379" y="4487965"/>
            <a:ext cx="5578664" cy="1106457"/>
            <a:chOff x="5337036" y="1031947"/>
            <a:chExt cx="5578664" cy="110645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3260BE8-E8BA-4342-AAD8-15E78697D852}"/>
                </a:ext>
              </a:extLst>
            </p:cNvPr>
            <p:cNvSpPr txBox="1"/>
            <p:nvPr/>
          </p:nvSpPr>
          <p:spPr>
            <a:xfrm>
              <a:off x="5337036" y="1031947"/>
              <a:ext cx="659155" cy="1106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000" b="1" i="1" dirty="0">
                  <a:solidFill>
                    <a:schemeClr val="accent1"/>
                  </a:solidFill>
                  <a:cs typeface="+mn-ea"/>
                  <a:sym typeface="+mn-lt"/>
                </a:rPr>
                <a:t>5</a:t>
              </a:r>
              <a:endParaRPr lang="zh-CN" altLang="en-US" sz="6000" b="1" i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AB096AA-D3CC-4125-81D5-2945AB743142}"/>
                </a:ext>
              </a:extLst>
            </p:cNvPr>
            <p:cNvSpPr txBox="1"/>
            <p:nvPr/>
          </p:nvSpPr>
          <p:spPr>
            <a:xfrm>
              <a:off x="6384010" y="1248904"/>
              <a:ext cx="4531690" cy="5124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预训练语言模型最新进展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8BDA53E-B481-4880-A2F7-2E5921502EA1}"/>
              </a:ext>
            </a:extLst>
          </p:cNvPr>
          <p:cNvGrpSpPr/>
          <p:nvPr/>
        </p:nvGrpSpPr>
        <p:grpSpPr>
          <a:xfrm>
            <a:off x="5191379" y="5484791"/>
            <a:ext cx="5166692" cy="1106457"/>
            <a:chOff x="5337036" y="1031947"/>
            <a:chExt cx="5166692" cy="1106457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D9D3F8BC-C868-421B-9BFB-D73B2BDE4C65}"/>
                </a:ext>
              </a:extLst>
            </p:cNvPr>
            <p:cNvSpPr txBox="1"/>
            <p:nvPr/>
          </p:nvSpPr>
          <p:spPr>
            <a:xfrm>
              <a:off x="5337036" y="1031947"/>
              <a:ext cx="659155" cy="1106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000" b="1" i="1" dirty="0">
                  <a:solidFill>
                    <a:schemeClr val="accent1"/>
                  </a:solidFill>
                  <a:cs typeface="+mn-ea"/>
                  <a:sym typeface="+mn-lt"/>
                </a:rPr>
                <a:t>6</a:t>
              </a:r>
              <a:endParaRPr lang="zh-CN" altLang="en-US" sz="6000" b="1" i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7303C5B-150C-457E-8F12-8BCCAF56E19B}"/>
                </a:ext>
              </a:extLst>
            </p:cNvPr>
            <p:cNvSpPr txBox="1"/>
            <p:nvPr/>
          </p:nvSpPr>
          <p:spPr>
            <a:xfrm>
              <a:off x="6384010" y="1248904"/>
              <a:ext cx="4119718" cy="5124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预训练语言模型的应用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1946446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LSTM(Long Short-term Memory Network)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55280ED-345E-4CCE-B996-CA96F7214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239" y="1119347"/>
            <a:ext cx="6345010" cy="23096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BDFBCA8-24F8-4345-8127-7EB7ABB53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85" y="4026780"/>
            <a:ext cx="2667200" cy="156322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EFB3A08-2255-47EB-9B23-C270D0B1E8EA}"/>
              </a:ext>
            </a:extLst>
          </p:cNvPr>
          <p:cNvSpPr txBox="1"/>
          <p:nvPr/>
        </p:nvSpPr>
        <p:spPr>
          <a:xfrm>
            <a:off x="1242666" y="3595996"/>
            <a:ext cx="145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遗忘门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025FB6F-5E37-4545-B9E1-B7A76A41F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098" y="3941671"/>
            <a:ext cx="2511291" cy="157339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F70D11E-56BA-4B7C-B18F-F312071C8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03" y="5622766"/>
            <a:ext cx="1879657" cy="33636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2874814-5BA1-4419-8845-3431A01AF1A7}"/>
              </a:ext>
            </a:extLst>
          </p:cNvPr>
          <p:cNvSpPr txBox="1"/>
          <p:nvPr/>
        </p:nvSpPr>
        <p:spPr>
          <a:xfrm>
            <a:off x="6456276" y="3524989"/>
            <a:ext cx="191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内部记忆单元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FFD7145-07BA-4D64-830A-F88DEB36D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9256" y="5566470"/>
            <a:ext cx="1879658" cy="34436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793346F-7EDA-4DD6-8D61-4A77110897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8151" y="3896304"/>
            <a:ext cx="2911007" cy="16187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CF52162-3A75-4799-9A21-D629F55207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098" y="5490372"/>
            <a:ext cx="1615112" cy="840926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E255B35B-3B9D-41B7-8B0C-E34E3ECCF924}"/>
              </a:ext>
            </a:extLst>
          </p:cNvPr>
          <p:cNvSpPr txBox="1"/>
          <p:nvPr/>
        </p:nvSpPr>
        <p:spPr>
          <a:xfrm>
            <a:off x="4108438" y="3543224"/>
            <a:ext cx="145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输入门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C576729C-4E60-411F-BA91-3D1EEA963F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0912" y="4057985"/>
            <a:ext cx="2768992" cy="157339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86F38338-5223-4279-834F-7DFF78E96FC6}"/>
              </a:ext>
            </a:extLst>
          </p:cNvPr>
          <p:cNvSpPr txBox="1"/>
          <p:nvPr/>
        </p:nvSpPr>
        <p:spPr>
          <a:xfrm>
            <a:off x="9647174" y="3543224"/>
            <a:ext cx="191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输出门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AD345A5F-CD2A-4A89-BBBA-6D1746B16F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9826" y="5622766"/>
            <a:ext cx="2255715" cy="8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286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词的表示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F45D04-30D7-4442-AEA7-665F7B491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38" y="1132393"/>
            <a:ext cx="3606969" cy="22966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A6BC39E-62EE-4F2E-B87B-901DDE9DE8FC}"/>
              </a:ext>
            </a:extLst>
          </p:cNvPr>
          <p:cNvSpPr txBox="1"/>
          <p:nvPr/>
        </p:nvSpPr>
        <p:spPr>
          <a:xfrm>
            <a:off x="1147666" y="3647529"/>
            <a:ext cx="162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One-hot</a:t>
            </a:r>
            <a:r>
              <a:rPr lang="zh-CN" altLang="en-US" dirty="0"/>
              <a:t>编码</a:t>
            </a: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1693B09A-AA50-498F-9941-AE32E1E3EAD2}"/>
              </a:ext>
            </a:extLst>
          </p:cNvPr>
          <p:cNvSpPr/>
          <p:nvPr/>
        </p:nvSpPr>
        <p:spPr>
          <a:xfrm>
            <a:off x="4329404" y="2118050"/>
            <a:ext cx="643812" cy="559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ACDF57C-7B99-4074-928B-DE033FBB751F}"/>
              </a:ext>
            </a:extLst>
          </p:cNvPr>
          <p:cNvSpPr/>
          <p:nvPr/>
        </p:nvSpPr>
        <p:spPr>
          <a:xfrm>
            <a:off x="5327780" y="1278287"/>
            <a:ext cx="1548881" cy="8677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C1AEC03-0E87-4137-A924-6641B2347B16}"/>
              </a:ext>
            </a:extLst>
          </p:cNvPr>
          <p:cNvSpPr/>
          <p:nvPr/>
        </p:nvSpPr>
        <p:spPr>
          <a:xfrm>
            <a:off x="7181461" y="1304085"/>
            <a:ext cx="1548881" cy="8677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EA86985-9211-4C98-A71D-CEA8698D93BF}"/>
              </a:ext>
            </a:extLst>
          </p:cNvPr>
          <p:cNvSpPr/>
          <p:nvPr/>
        </p:nvSpPr>
        <p:spPr>
          <a:xfrm>
            <a:off x="6716914" y="2402626"/>
            <a:ext cx="1548881" cy="8677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0DD0015-3114-41EB-8278-9FCA3D8D611E}"/>
              </a:ext>
            </a:extLst>
          </p:cNvPr>
          <p:cNvSpPr txBox="1"/>
          <p:nvPr/>
        </p:nvSpPr>
        <p:spPr>
          <a:xfrm>
            <a:off x="5487527" y="1573660"/>
            <a:ext cx="1389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Bird, cat, dog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64D6DE6-AAA0-4135-8235-01488A39045D}"/>
              </a:ext>
            </a:extLst>
          </p:cNvPr>
          <p:cNvSpPr txBox="1"/>
          <p:nvPr/>
        </p:nvSpPr>
        <p:spPr>
          <a:xfrm>
            <a:off x="7341208" y="1599458"/>
            <a:ext cx="1389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Jump, run, walk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F3F57AE-F231-43D0-9A03-998E858F0D68}"/>
              </a:ext>
            </a:extLst>
          </p:cNvPr>
          <p:cNvSpPr txBox="1"/>
          <p:nvPr/>
        </p:nvSpPr>
        <p:spPr>
          <a:xfrm>
            <a:off x="7025951" y="2697999"/>
            <a:ext cx="1389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pear, apple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1D84A04-0034-414B-9669-A040F07243F3}"/>
              </a:ext>
            </a:extLst>
          </p:cNvPr>
          <p:cNvSpPr txBox="1"/>
          <p:nvPr/>
        </p:nvSpPr>
        <p:spPr>
          <a:xfrm>
            <a:off x="6332375" y="3453008"/>
            <a:ext cx="162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Word class</a:t>
            </a:r>
            <a:endParaRPr lang="zh-CN" altLang="en-US" dirty="0"/>
          </a:p>
        </p:txBody>
      </p:sp>
      <p:sp>
        <p:nvSpPr>
          <p:cNvPr id="21" name="箭头: 右弧形 20">
            <a:extLst>
              <a:ext uri="{FF2B5EF4-FFF2-40B4-BE49-F238E27FC236}">
                <a16:creationId xmlns:a16="http://schemas.microsoft.com/office/drawing/2014/main" id="{CC34D75B-B728-4FED-A1BF-534BA8618977}"/>
              </a:ext>
            </a:extLst>
          </p:cNvPr>
          <p:cNvSpPr/>
          <p:nvPr/>
        </p:nvSpPr>
        <p:spPr>
          <a:xfrm>
            <a:off x="8857861" y="2015412"/>
            <a:ext cx="1548881" cy="3195735"/>
          </a:xfrm>
          <a:prstGeom prst="curvedLeftArrow">
            <a:avLst>
              <a:gd name="adj1" fmla="val 25000"/>
              <a:gd name="adj2" fmla="val 50000"/>
              <a:gd name="adj3" fmla="val 2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8CD1498-AA58-4922-8E85-A40A84184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641" y="4346578"/>
            <a:ext cx="2918713" cy="207282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1F83C3B-2B85-4D05-916E-4B97815127A7}"/>
              </a:ext>
            </a:extLst>
          </p:cNvPr>
          <p:cNvSpPr/>
          <p:nvPr/>
        </p:nvSpPr>
        <p:spPr>
          <a:xfrm>
            <a:off x="74645" y="970384"/>
            <a:ext cx="3851562" cy="25472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</a:t>
            </a:r>
            <a:endParaRPr lang="zh-CN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49D87E1-C8E1-44F6-B0C3-F39F1F8287DD}"/>
              </a:ext>
            </a:extLst>
          </p:cNvPr>
          <p:cNvSpPr/>
          <p:nvPr/>
        </p:nvSpPr>
        <p:spPr>
          <a:xfrm>
            <a:off x="5292714" y="1054359"/>
            <a:ext cx="3509728" cy="22860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85CCC56-89E9-4BCE-AD20-C703627727BB}"/>
              </a:ext>
            </a:extLst>
          </p:cNvPr>
          <p:cNvSpPr/>
          <p:nvPr/>
        </p:nvSpPr>
        <p:spPr>
          <a:xfrm>
            <a:off x="4572642" y="4180114"/>
            <a:ext cx="2997382" cy="23862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2D618CF-AA56-4FE4-869F-15EC7A3534CF}"/>
              </a:ext>
            </a:extLst>
          </p:cNvPr>
          <p:cNvSpPr txBox="1"/>
          <p:nvPr/>
        </p:nvSpPr>
        <p:spPr>
          <a:xfrm>
            <a:off x="7565783" y="5631979"/>
            <a:ext cx="2268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Word embedding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8822097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ELMO(Embedding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from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Language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Model)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7F00709-029C-46C0-9552-C321BAE33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32" y="1691598"/>
            <a:ext cx="8562909" cy="347480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9AAD688-6125-4491-A79C-B565995657F5}"/>
              </a:ext>
            </a:extLst>
          </p:cNvPr>
          <p:cNvSpPr txBox="1"/>
          <p:nvPr/>
        </p:nvSpPr>
        <p:spPr>
          <a:xfrm>
            <a:off x="396240" y="1143001"/>
            <a:ext cx="440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Contextualized word embedding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0FBEB1A-898D-4539-B22F-758DAB544AA0}"/>
              </a:ext>
            </a:extLst>
          </p:cNvPr>
          <p:cNvSpPr txBox="1"/>
          <p:nvPr/>
        </p:nvSpPr>
        <p:spPr>
          <a:xfrm>
            <a:off x="1005840" y="5246174"/>
            <a:ext cx="4866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一词多义→结合上下文推测</a:t>
            </a:r>
            <a:endParaRPr lang="en-US" altLang="zh-CN" dirty="0"/>
          </a:p>
          <a:p>
            <a:r>
              <a:rPr lang="zh-CN" altLang="en-US" dirty="0"/>
              <a:t>通过训练一个反向的</a:t>
            </a:r>
            <a:r>
              <a:rPr lang="en-US" altLang="zh-CN" dirty="0"/>
              <a:t>LSTM</a:t>
            </a:r>
            <a:r>
              <a:rPr lang="zh-CN" altLang="en-US" dirty="0"/>
              <a:t>来实现考虑后文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AFFC52A-A8B0-47B7-82BB-65FC8F556D6D}"/>
              </a:ext>
            </a:extLst>
          </p:cNvPr>
          <p:cNvSpPr txBox="1"/>
          <p:nvPr/>
        </p:nvSpPr>
        <p:spPr>
          <a:xfrm>
            <a:off x="10224442" y="3766065"/>
            <a:ext cx="288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embedding</a:t>
            </a:r>
            <a:r>
              <a:rPr lang="zh-CN" altLang="en-US" dirty="0"/>
              <a:t>拼接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D36080C-F0CE-4FE6-B067-E1D30CFB7DD1}"/>
              </a:ext>
            </a:extLst>
          </p:cNvPr>
          <p:cNvCxnSpPr>
            <a:cxnSpLocks/>
          </p:cNvCxnSpPr>
          <p:nvPr/>
        </p:nvCxnSpPr>
        <p:spPr>
          <a:xfrm>
            <a:off x="1676400" y="2830576"/>
            <a:ext cx="7650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D2DCF453-754F-44DC-9781-815EA489B3B2}"/>
              </a:ext>
            </a:extLst>
          </p:cNvPr>
          <p:cNvCxnSpPr>
            <a:cxnSpLocks/>
          </p:cNvCxnSpPr>
          <p:nvPr/>
        </p:nvCxnSpPr>
        <p:spPr>
          <a:xfrm>
            <a:off x="8359140" y="3305539"/>
            <a:ext cx="1865302" cy="487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49DC83A3-0628-4F5C-9DA8-33B083FEE83A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8522208" y="3950731"/>
            <a:ext cx="1702234" cy="268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A539A6BD-6B01-4262-BE8D-09EF5BAEBDB5}"/>
              </a:ext>
            </a:extLst>
          </p:cNvPr>
          <p:cNvCxnSpPr>
            <a:cxnSpLocks/>
          </p:cNvCxnSpPr>
          <p:nvPr/>
        </p:nvCxnSpPr>
        <p:spPr>
          <a:xfrm flipV="1">
            <a:off x="6757416" y="4156862"/>
            <a:ext cx="3467026" cy="4390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椭圆 17">
            <a:extLst>
              <a:ext uri="{FF2B5EF4-FFF2-40B4-BE49-F238E27FC236}">
                <a16:creationId xmlns:a16="http://schemas.microsoft.com/office/drawing/2014/main" id="{364D4BD9-4D72-4D41-BCB0-A79AE6E7C477}"/>
              </a:ext>
            </a:extLst>
          </p:cNvPr>
          <p:cNvSpPr/>
          <p:nvPr/>
        </p:nvSpPr>
        <p:spPr>
          <a:xfrm>
            <a:off x="10224442" y="3696336"/>
            <a:ext cx="1967558" cy="4605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EEB52FA6-7C17-406D-9F65-EA2222FF39D5}"/>
              </a:ext>
            </a:extLst>
          </p:cNvPr>
          <p:cNvCxnSpPr>
            <a:cxnSpLocks/>
          </p:cNvCxnSpPr>
          <p:nvPr/>
        </p:nvCxnSpPr>
        <p:spPr>
          <a:xfrm flipH="1">
            <a:off x="7443216" y="2830576"/>
            <a:ext cx="7955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DDCB0075-2BB1-4581-A73B-58E0624FB943}"/>
              </a:ext>
            </a:extLst>
          </p:cNvPr>
          <p:cNvSpPr txBox="1"/>
          <p:nvPr/>
        </p:nvSpPr>
        <p:spPr>
          <a:xfrm>
            <a:off x="1676400" y="2423160"/>
            <a:ext cx="76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正向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D5F211F-1ACF-4584-BC6C-FD5BDC397BAB}"/>
              </a:ext>
            </a:extLst>
          </p:cNvPr>
          <p:cNvSpPr txBox="1"/>
          <p:nvPr/>
        </p:nvSpPr>
        <p:spPr>
          <a:xfrm>
            <a:off x="7473696" y="2415278"/>
            <a:ext cx="76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逆向</a:t>
            </a:r>
          </a:p>
        </p:txBody>
      </p:sp>
    </p:spTree>
    <p:extLst>
      <p:ext uri="{BB962C8B-B14F-4D97-AF65-F5344CB8AC3E}">
        <p14:creationId xmlns:p14="http://schemas.microsoft.com/office/powerpoint/2010/main" val="4250479236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ELMO(Embedding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from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Language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Model)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1783CB9-2871-4E6F-A958-6E5F749A0DB4}"/>
              </a:ext>
            </a:extLst>
          </p:cNvPr>
          <p:cNvSpPr txBox="1"/>
          <p:nvPr/>
        </p:nvSpPr>
        <p:spPr>
          <a:xfrm>
            <a:off x="863600" y="1361440"/>
            <a:ext cx="5390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为什么可以达到区分同义词的效果？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在</a:t>
            </a:r>
            <a:r>
              <a:rPr lang="en-US" altLang="zh-CN" dirty="0" err="1"/>
              <a:t>ELMo</a:t>
            </a:r>
            <a:r>
              <a:rPr lang="zh-CN" altLang="en-US" dirty="0"/>
              <a:t>第一阶段训练完成之后，将句子输入模型中在线提取各层</a:t>
            </a:r>
            <a:r>
              <a:rPr lang="en-US" altLang="zh-CN" dirty="0"/>
              <a:t>embedding</a:t>
            </a:r>
            <a:r>
              <a:rPr lang="zh-CN" altLang="en-US" dirty="0"/>
              <a:t>的时候，每个单词</a:t>
            </a:r>
            <a:r>
              <a:rPr lang="en-US" altLang="zh-CN" dirty="0"/>
              <a:t>(token)</a:t>
            </a:r>
            <a:r>
              <a:rPr lang="zh-CN" altLang="en-US" dirty="0"/>
              <a:t>对应两边</a:t>
            </a:r>
            <a:r>
              <a:rPr lang="en-US" altLang="zh-CN" dirty="0"/>
              <a:t>LSTM</a:t>
            </a:r>
            <a:r>
              <a:rPr lang="zh-CN" altLang="en-US" dirty="0"/>
              <a:t>网络的对应节点，那两个节点得到的</a:t>
            </a:r>
            <a:r>
              <a:rPr lang="en-US" altLang="zh-CN" dirty="0"/>
              <a:t>embedding</a:t>
            </a:r>
            <a:r>
              <a:rPr lang="zh-CN" altLang="en-US" dirty="0"/>
              <a:t>是动态改变的，会受到上下文单词的影响，进而会强化某种语义，弱化其它语义，这样就达到区分多义词的效果了。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1E1E4C-90C5-413E-881A-22446B1E9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267099"/>
            <a:ext cx="5320392" cy="21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7930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ELMO(Embedding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from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Language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Model)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1783CB9-2871-4E6F-A958-6E5F749A0DB4}"/>
              </a:ext>
            </a:extLst>
          </p:cNvPr>
          <p:cNvSpPr txBox="1"/>
          <p:nvPr/>
        </p:nvSpPr>
        <p:spPr>
          <a:xfrm>
            <a:off x="863600" y="1361441"/>
            <a:ext cx="101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缺点：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双向</a:t>
            </a:r>
            <a:r>
              <a:rPr lang="en-US" altLang="zh-CN" dirty="0"/>
              <a:t>LSTM</a:t>
            </a:r>
            <a:r>
              <a:rPr lang="zh-CN" altLang="en-US" dirty="0"/>
              <a:t>是两个单向</a:t>
            </a:r>
            <a:r>
              <a:rPr lang="en-US" altLang="zh-CN" dirty="0"/>
              <a:t>LSTM</a:t>
            </a:r>
            <a:r>
              <a:rPr lang="zh-CN" altLang="en-US" dirty="0"/>
              <a:t>拼接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 ELMO</a:t>
            </a:r>
            <a:r>
              <a:rPr lang="zh-CN" altLang="en-US" dirty="0"/>
              <a:t>使用了</a:t>
            </a:r>
            <a:r>
              <a:rPr lang="en-US" altLang="zh-CN" dirty="0"/>
              <a:t>LSTM</a:t>
            </a:r>
            <a:r>
              <a:rPr lang="zh-CN" altLang="en-US" dirty="0"/>
              <a:t>作为特征抽取器，而非</a:t>
            </a:r>
            <a:r>
              <a:rPr lang="en-US" altLang="zh-CN" dirty="0"/>
              <a:t>Transformer(</a:t>
            </a:r>
            <a:r>
              <a:rPr lang="zh-CN" altLang="en-US" dirty="0"/>
              <a:t>研究表明</a:t>
            </a:r>
            <a:r>
              <a:rPr lang="en-US" altLang="zh-CN" dirty="0"/>
              <a:t>Transformer</a:t>
            </a:r>
            <a:r>
              <a:rPr lang="zh-CN" altLang="en-US" dirty="0"/>
              <a:t>特征提取能力远强于</a:t>
            </a:r>
            <a:r>
              <a:rPr lang="en-US" altLang="zh-CN" dirty="0"/>
              <a:t>LSTM)</a:t>
            </a:r>
          </a:p>
          <a:p>
            <a:endParaRPr lang="en-US" altLang="zh-CN" dirty="0"/>
          </a:p>
          <a:p>
            <a:r>
              <a:rPr lang="zh-CN" altLang="en-US" dirty="0"/>
              <a:t>由</a:t>
            </a:r>
            <a:r>
              <a:rPr lang="en-US" altLang="zh-CN" dirty="0"/>
              <a:t>RNN</a:t>
            </a:r>
            <a:r>
              <a:rPr lang="zh-CN" altLang="en-US" dirty="0"/>
              <a:t>导致训练时间长</a:t>
            </a:r>
          </a:p>
        </p:txBody>
      </p:sp>
    </p:spTree>
    <p:extLst>
      <p:ext uri="{BB962C8B-B14F-4D97-AF65-F5344CB8AC3E}">
        <p14:creationId xmlns:p14="http://schemas.microsoft.com/office/powerpoint/2010/main" val="3967102186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79886" y="3000270"/>
            <a:ext cx="5319129" cy="857460"/>
            <a:chOff x="5588007" y="1590635"/>
            <a:chExt cx="5319129" cy="85746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1B256AE-680D-4CCC-B51F-B69BF45F0365}"/>
                </a:ext>
              </a:extLst>
            </p:cNvPr>
            <p:cNvSpPr txBox="1"/>
            <p:nvPr/>
          </p:nvSpPr>
          <p:spPr>
            <a:xfrm>
              <a:off x="6549853" y="1696200"/>
              <a:ext cx="4357283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BERT</a:t>
              </a:r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预训练语言模型</a:t>
              </a: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4CD969C8-E62F-446D-85AA-293C5C9F7396}"/>
                </a:ext>
              </a:extLst>
            </p:cNvPr>
            <p:cNvSpPr/>
            <p:nvPr/>
          </p:nvSpPr>
          <p:spPr>
            <a:xfrm>
              <a:off x="5588007" y="1590635"/>
              <a:ext cx="857459" cy="8574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/>
                <a:t>3</a:t>
              </a:r>
              <a:endParaRPr lang="zh-CN" alt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67670668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预训练语言模型简介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5B09E2-AEAE-470B-BE59-020838C9E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99" y="1629450"/>
            <a:ext cx="5031776" cy="44470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7E58A34-39F8-42DA-B51B-6D2917B7B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26" y="953023"/>
            <a:ext cx="5624617" cy="52322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A534FB1-13A5-44F8-8999-FDDE3EC9E5A5}"/>
              </a:ext>
            </a:extLst>
          </p:cNvPr>
          <p:cNvSpPr/>
          <p:nvPr/>
        </p:nvSpPr>
        <p:spPr>
          <a:xfrm>
            <a:off x="1067253" y="917714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zh-CN" altLang="en-US" sz="2800" b="1" kern="100">
                <a:latin typeface="+mn-ea"/>
                <a:cs typeface="Times New Roman" panose="02020603050405020304" pitchFamily="18" charset="0"/>
              </a:rPr>
              <a:t>注意力机制</a:t>
            </a:r>
            <a:endParaRPr lang="zh-CN" altLang="zh-CN" sz="2800" b="1" kern="10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2CE4FFA-0B00-4ED0-8EF7-4B94C5113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04281" y="2157785"/>
            <a:ext cx="5104762" cy="2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431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预训练语言模型简介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EB38B1-A7EB-48D5-A152-6599D6E9B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905" y="909952"/>
            <a:ext cx="3876190" cy="503809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C8EA698-FEFA-4A74-91B0-68611FFFE7D7}"/>
              </a:ext>
            </a:extLst>
          </p:cNvPr>
          <p:cNvSpPr/>
          <p:nvPr/>
        </p:nvSpPr>
        <p:spPr>
          <a:xfrm>
            <a:off x="1067253" y="917714"/>
            <a:ext cx="2754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altLang="zh-CN" sz="2800" b="1" kern="100">
                <a:latin typeface="+mn-ea"/>
                <a:cs typeface="Times New Roman" panose="02020603050405020304" pitchFamily="18" charset="0"/>
              </a:rPr>
              <a:t>Transform</a:t>
            </a:r>
            <a:r>
              <a:rPr lang="zh-CN" altLang="en-US" sz="2800" b="1" kern="100">
                <a:latin typeface="+mn-ea"/>
                <a:cs typeface="Times New Roman" panose="02020603050405020304" pitchFamily="18" charset="0"/>
              </a:rPr>
              <a:t>模型</a:t>
            </a:r>
            <a:endParaRPr lang="zh-CN" altLang="zh-CN" sz="2800" b="1" kern="10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5CD254-F281-4D52-AD4E-294A2108A260}"/>
              </a:ext>
            </a:extLst>
          </p:cNvPr>
          <p:cNvSpPr/>
          <p:nvPr/>
        </p:nvSpPr>
        <p:spPr>
          <a:xfrm>
            <a:off x="4412975" y="2305879"/>
            <a:ext cx="1683026" cy="31672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28F15B-3A57-47EA-987D-03A0764B8288}"/>
              </a:ext>
            </a:extLst>
          </p:cNvPr>
          <p:cNvSpPr txBox="1"/>
          <p:nvPr/>
        </p:nvSpPr>
        <p:spPr>
          <a:xfrm>
            <a:off x="4320209" y="1936547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encoder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E762CFE-51C6-47E1-A885-26C930146CFE}"/>
              </a:ext>
            </a:extLst>
          </p:cNvPr>
          <p:cNvSpPr/>
          <p:nvPr/>
        </p:nvSpPr>
        <p:spPr>
          <a:xfrm>
            <a:off x="6188767" y="1440934"/>
            <a:ext cx="1683026" cy="40322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50F6444-8170-46D6-9B41-5CD4E685F1FF}"/>
              </a:ext>
            </a:extLst>
          </p:cNvPr>
          <p:cNvSpPr txBox="1"/>
          <p:nvPr/>
        </p:nvSpPr>
        <p:spPr>
          <a:xfrm>
            <a:off x="7276770" y="1075514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decoder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09CCB6A-FC75-497A-B280-99E04E009706}"/>
              </a:ext>
            </a:extLst>
          </p:cNvPr>
          <p:cNvSpPr/>
          <p:nvPr/>
        </p:nvSpPr>
        <p:spPr>
          <a:xfrm>
            <a:off x="397527" y="2228670"/>
            <a:ext cx="3841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rgbClr val="4D4D4D"/>
                </a:solidFill>
                <a:latin typeface="-apple-system"/>
              </a:rPr>
              <a:t>Position-wise feed-forward networks</a:t>
            </a:r>
            <a:br>
              <a:rPr lang="en-US" altLang="zh-CN"/>
            </a:br>
            <a:r>
              <a:rPr lang="zh-CN" altLang="en-US">
                <a:solidFill>
                  <a:srgbClr val="4D4D4D"/>
                </a:solidFill>
                <a:latin typeface="-apple-system"/>
              </a:rPr>
              <a:t>是个全连接层，之所以是</a:t>
            </a:r>
            <a:r>
              <a:rPr lang="en-US" altLang="zh-CN">
                <a:solidFill>
                  <a:srgbClr val="4D4D4D"/>
                </a:solidFill>
                <a:latin typeface="-apple-system"/>
              </a:rPr>
              <a:t>position-wise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是因为处理的</a:t>
            </a:r>
            <a:r>
              <a:rPr lang="en-US" altLang="zh-CN">
                <a:solidFill>
                  <a:srgbClr val="4D4D4D"/>
                </a:solidFill>
                <a:latin typeface="-apple-system"/>
              </a:rPr>
              <a:t>attention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输出是某一个位置</a:t>
            </a:r>
            <a:r>
              <a:rPr lang="en-US" altLang="zh-CN">
                <a:solidFill>
                  <a:srgbClr val="4D4D4D"/>
                </a:solidFill>
                <a:latin typeface="-apple-system"/>
              </a:rPr>
              <a:t>i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的</a:t>
            </a:r>
            <a:r>
              <a:rPr lang="en-US" altLang="zh-CN">
                <a:solidFill>
                  <a:srgbClr val="4D4D4D"/>
                </a:solidFill>
                <a:latin typeface="-apple-system"/>
              </a:rPr>
              <a:t>attention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输出。</a:t>
            </a:r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A4A2342-D5FF-43D6-941F-971440698E14}"/>
              </a:ext>
            </a:extLst>
          </p:cNvPr>
          <p:cNvSpPr/>
          <p:nvPr/>
        </p:nvSpPr>
        <p:spPr>
          <a:xfrm>
            <a:off x="868125" y="3882889"/>
            <a:ext cx="2725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rgbClr val="4D4D4D"/>
                </a:solidFill>
                <a:latin typeface="-apple-system"/>
              </a:rPr>
              <a:t>Multi-head self-attention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是一个自注意层。</a:t>
            </a:r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A40854C-58DF-4B56-BA17-608E90F3149D}"/>
              </a:ext>
            </a:extLst>
          </p:cNvPr>
          <p:cNvSpPr/>
          <p:nvPr/>
        </p:nvSpPr>
        <p:spPr>
          <a:xfrm>
            <a:off x="8540016" y="2807519"/>
            <a:ext cx="27252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rgbClr val="4D4D4D"/>
                </a:solidFill>
                <a:latin typeface="-apple-system"/>
              </a:rPr>
              <a:t>Masked Multi-head self-attention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是一个带有掩码自注意层，其会将位置</a:t>
            </a:r>
            <a:r>
              <a:rPr lang="en-US" altLang="zh-CN">
                <a:solidFill>
                  <a:srgbClr val="4D4D4D"/>
                </a:solidFill>
                <a:latin typeface="-apple-system"/>
              </a:rPr>
              <a:t>i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后的输入掩盖起来，使得对位置</a:t>
            </a:r>
            <a:r>
              <a:rPr lang="en-US" altLang="zh-CN">
                <a:solidFill>
                  <a:srgbClr val="4D4D4D"/>
                </a:solidFill>
                <a:latin typeface="-apple-system"/>
              </a:rPr>
              <a:t>i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的预测不会接触到未来的信息。</a:t>
            </a:r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5609D625-8FDC-434F-B9A1-55743B0CCCEC}"/>
              </a:ext>
            </a:extLst>
          </p:cNvPr>
          <p:cNvCxnSpPr>
            <a:cxnSpLocks/>
          </p:cNvCxnSpPr>
          <p:nvPr/>
        </p:nvCxnSpPr>
        <p:spPr>
          <a:xfrm flipH="1" flipV="1">
            <a:off x="4157905" y="2807519"/>
            <a:ext cx="986509" cy="4138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BEFD97B8-EDA0-4D05-93D6-BBE6C09D79A5}"/>
              </a:ext>
            </a:extLst>
          </p:cNvPr>
          <p:cNvCxnSpPr>
            <a:cxnSpLocks/>
          </p:cNvCxnSpPr>
          <p:nvPr/>
        </p:nvCxnSpPr>
        <p:spPr>
          <a:xfrm flipH="1">
            <a:off x="3907054" y="4092616"/>
            <a:ext cx="1237360" cy="477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5B3C5B8-8020-4E85-9729-957FAB20EF4A}"/>
              </a:ext>
            </a:extLst>
          </p:cNvPr>
          <p:cNvCxnSpPr>
            <a:cxnSpLocks/>
          </p:cNvCxnSpPr>
          <p:nvPr/>
        </p:nvCxnSpPr>
        <p:spPr>
          <a:xfrm flipV="1">
            <a:off x="7136523" y="3684682"/>
            <a:ext cx="1374062" cy="3436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1334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预训练语言模型简介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DF1C11-857D-42EF-975C-5C4B2BBBFD52}"/>
              </a:ext>
            </a:extLst>
          </p:cNvPr>
          <p:cNvSpPr/>
          <p:nvPr/>
        </p:nvSpPr>
        <p:spPr>
          <a:xfrm>
            <a:off x="855880" y="1652401"/>
            <a:ext cx="549191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333333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BERT</a:t>
            </a:r>
            <a:r>
              <a:rPr lang="zh-CN" altLang="zh-CN" sz="2800">
                <a:solidFill>
                  <a:srgbClr val="333333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模型的全称是</a:t>
            </a:r>
            <a:r>
              <a:rPr lang="en-US" altLang="zh-CN" sz="2800">
                <a:solidFill>
                  <a:srgbClr val="333333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Bidirectional Encoder Representations from Transformers</a:t>
            </a:r>
            <a:r>
              <a:rPr lang="zh-CN" altLang="zh-CN" sz="2800">
                <a:solidFill>
                  <a:srgbClr val="333333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，它通过联合调节所有层中的双向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Times New Roman" panose="02020603050405020304" pitchFamily="18" charset="0"/>
              </a:rPr>
              <a:t>Transformer</a:t>
            </a:r>
            <a:r>
              <a:rPr lang="zh-CN" altLang="zh-CN" sz="2800">
                <a:solidFill>
                  <a:srgbClr val="333333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来训练预训练深度双向表示</a:t>
            </a:r>
            <a:r>
              <a:rPr lang="zh-CN" altLang="en-US" sz="2800">
                <a:solidFill>
                  <a:srgbClr val="333333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zh-CN" altLang="en-US" sz="2800">
                <a:latin typeface="+mj-lt"/>
              </a:rPr>
              <a:t>它的提出推动了</a:t>
            </a:r>
            <a:r>
              <a:rPr lang="en-US" altLang="zh-CN" sz="2800">
                <a:latin typeface="+mj-lt"/>
              </a:rPr>
              <a:t>11</a:t>
            </a:r>
            <a:r>
              <a:rPr lang="zh-CN" altLang="en-US" sz="2800">
                <a:latin typeface="+mj-lt"/>
              </a:rPr>
              <a:t>项自然语言处理任务的</a:t>
            </a:r>
            <a:r>
              <a:rPr lang="zh-CN" altLang="en-US" sz="2800"/>
              <a:t>精度大幅提升</a:t>
            </a:r>
            <a:r>
              <a:rPr lang="zh-CN" altLang="en-US" sz="2800">
                <a:latin typeface="+mn-ea"/>
              </a:rPr>
              <a:t>，可以说是近年来自残差网络最有突破性的一项技术了。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AD29490-21AD-488F-A022-4E10062F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165" y="1178755"/>
            <a:ext cx="4908104" cy="430764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383B8A-7E24-4341-B488-D780B49A1739}"/>
              </a:ext>
            </a:extLst>
          </p:cNvPr>
          <p:cNvSpPr/>
          <p:nvPr/>
        </p:nvSpPr>
        <p:spPr>
          <a:xfrm>
            <a:off x="1067253" y="917714"/>
            <a:ext cx="1819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altLang="zh-CN" sz="2800" b="1" kern="100">
                <a:latin typeface="+mn-ea"/>
                <a:cs typeface="Times New Roman" panose="02020603050405020304" pitchFamily="18" charset="0"/>
              </a:rPr>
              <a:t>BERT</a:t>
            </a:r>
            <a:r>
              <a:rPr lang="zh-CN" altLang="en-US" sz="2800" b="1" kern="100">
                <a:latin typeface="+mn-ea"/>
                <a:cs typeface="Times New Roman" panose="02020603050405020304" pitchFamily="18" charset="0"/>
              </a:rPr>
              <a:t>模型</a:t>
            </a:r>
            <a:endParaRPr lang="zh-CN" altLang="zh-CN" sz="2800" b="1" kern="10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52603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C27218-1432-4ACA-A902-007413359F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70991" y="1447799"/>
            <a:ext cx="9250017" cy="45189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8959BC-6FA7-4131-BCBB-F0B6B9EE4550}"/>
              </a:ext>
            </a:extLst>
          </p:cNvPr>
          <p:cNvSpPr/>
          <p:nvPr/>
        </p:nvSpPr>
        <p:spPr>
          <a:xfrm>
            <a:off x="1067253" y="917714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zh-CN" altLang="en-US" sz="2800" b="1" kern="100">
                <a:latin typeface="+mn-ea"/>
                <a:cs typeface="Times New Roman" panose="02020603050405020304" pitchFamily="18" charset="0"/>
              </a:rPr>
              <a:t>输入表示</a:t>
            </a:r>
            <a:endParaRPr lang="zh-CN" altLang="zh-CN" sz="2800" b="1" kern="10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972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79886" y="3000270"/>
            <a:ext cx="5315923" cy="857460"/>
            <a:chOff x="5588007" y="1590635"/>
            <a:chExt cx="5315923" cy="85746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1B256AE-680D-4CCC-B51F-B69BF45F0365}"/>
                </a:ext>
              </a:extLst>
            </p:cNvPr>
            <p:cNvSpPr txBox="1"/>
            <p:nvPr/>
          </p:nvSpPr>
          <p:spPr>
            <a:xfrm>
              <a:off x="6549853" y="1696200"/>
              <a:ext cx="4354077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预训练语言模型介绍</a:t>
              </a: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4CD969C8-E62F-446D-85AA-293C5C9F7396}"/>
                </a:ext>
              </a:extLst>
            </p:cNvPr>
            <p:cNvSpPr/>
            <p:nvPr/>
          </p:nvSpPr>
          <p:spPr>
            <a:xfrm>
              <a:off x="5588007" y="1590635"/>
              <a:ext cx="857459" cy="8574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/>
                <a:t>1</a:t>
              </a:r>
              <a:endParaRPr lang="zh-CN" alt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85076233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F5F6014-BD0E-4800-A85F-8E925D392659}"/>
              </a:ext>
            </a:extLst>
          </p:cNvPr>
          <p:cNvSpPr/>
          <p:nvPr/>
        </p:nvSpPr>
        <p:spPr>
          <a:xfrm>
            <a:off x="967409" y="991281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0">
                <a:solidFill>
                  <a:srgbClr val="333333"/>
                </a:solidFill>
                <a:latin typeface="微软雅黑" panose="020B0503020204020204" pitchFamily="34" charset="-122"/>
                <a:cs typeface="宋体" panose="02010600030101010101" pitchFamily="2" charset="-122"/>
              </a:rPr>
              <a:t>BERT</a:t>
            </a:r>
            <a:r>
              <a:rPr lang="zh-CN" altLang="zh-CN" kern="0">
                <a:solidFill>
                  <a:srgbClr val="333333"/>
                </a:solidFill>
                <a:ea typeface="微软雅黑" panose="020B0503020204020204" pitchFamily="34" charset="-122"/>
                <a:cs typeface="宋体" panose="02010600030101010101" pitchFamily="2" charset="-122"/>
              </a:rPr>
              <a:t>模型使用两个新的无监督预测任务对</a:t>
            </a:r>
            <a:r>
              <a:rPr lang="en-US" altLang="zh-CN" kern="0">
                <a:solidFill>
                  <a:srgbClr val="333333"/>
                </a:solidFill>
                <a:ea typeface="微软雅黑" panose="020B0503020204020204" pitchFamily="34" charset="-122"/>
                <a:cs typeface="宋体" panose="02010600030101010101" pitchFamily="2" charset="-122"/>
              </a:rPr>
              <a:t>BERT</a:t>
            </a:r>
            <a:r>
              <a:rPr lang="zh-CN" altLang="zh-CN" kern="0">
                <a:solidFill>
                  <a:srgbClr val="333333"/>
                </a:solidFill>
                <a:ea typeface="微软雅黑" panose="020B0503020204020204" pitchFamily="34" charset="-122"/>
                <a:cs typeface="宋体" panose="02010600030101010101" pitchFamily="2" charset="-122"/>
              </a:rPr>
              <a:t>进行预训练，分别是</a:t>
            </a:r>
            <a:r>
              <a:rPr lang="en-US" altLang="zh-CN" b="1" kern="0">
                <a:solidFill>
                  <a:srgbClr val="333333"/>
                </a:solidFill>
                <a:ea typeface="微软雅黑" panose="020B0503020204020204" pitchFamily="34" charset="-122"/>
                <a:cs typeface="宋体" panose="02010600030101010101" pitchFamily="2" charset="-122"/>
              </a:rPr>
              <a:t>Masked Language Model</a:t>
            </a:r>
            <a:r>
              <a:rPr lang="zh-CN" altLang="zh-CN" b="1" kern="0">
                <a:solidFill>
                  <a:srgbClr val="333333"/>
                </a:solidFill>
                <a:ea typeface="微软雅黑" panose="020B0503020204020204" pitchFamily="34" charset="-122"/>
                <a:cs typeface="宋体" panose="02010600030101010101" pitchFamily="2" charset="-122"/>
              </a:rPr>
              <a:t>和</a:t>
            </a:r>
            <a:r>
              <a:rPr lang="en-US" altLang="zh-CN" b="1" kern="0">
                <a:solidFill>
                  <a:srgbClr val="333333"/>
                </a:solidFill>
                <a:ea typeface="微软雅黑" panose="020B0503020204020204" pitchFamily="34" charset="-122"/>
                <a:cs typeface="宋体" panose="02010600030101010101" pitchFamily="2" charset="-122"/>
              </a:rPr>
              <a:t>Next Sentence Prediction</a:t>
            </a:r>
            <a:r>
              <a:rPr lang="zh-CN" altLang="en-US" b="1" kern="0">
                <a:solidFill>
                  <a:srgbClr val="333333"/>
                </a:solidFill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757B993-2EC6-4545-A5BF-76ABBA9588EC}"/>
              </a:ext>
            </a:extLst>
          </p:cNvPr>
          <p:cNvSpPr/>
          <p:nvPr/>
        </p:nvSpPr>
        <p:spPr>
          <a:xfrm>
            <a:off x="967409" y="1927655"/>
            <a:ext cx="9925878" cy="1395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altLang="zh-CN" sz="2400" b="1" kern="0">
                <a:solidFill>
                  <a:srgbClr val="333333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1.Masked Language Model</a:t>
            </a:r>
            <a:endParaRPr lang="zh-CN" altLang="zh-CN" kern="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为了训练深度双向</a:t>
            </a:r>
            <a:r>
              <a:rPr lang="en-US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Transformer</a:t>
            </a:r>
            <a:r>
              <a:rPr lang="zh-CN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表示，采用了一种简单的方法：</a:t>
            </a:r>
            <a:r>
              <a:rPr lang="zh-CN" altLang="zh-CN" b="1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随机掩盖部分输入词，然后对那些被掩盖的词进行预测</a:t>
            </a:r>
            <a:r>
              <a:rPr lang="zh-CN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。在训练的过程中，随机地掩盖每个序列中</a:t>
            </a:r>
            <a:r>
              <a:rPr lang="en-US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15</a:t>
            </a:r>
            <a:r>
              <a:rPr lang="zh-CN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％的</a:t>
            </a:r>
            <a:r>
              <a:rPr lang="en-US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token</a:t>
            </a:r>
            <a:r>
              <a:rPr lang="zh-CN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，其目标是基于其上下文来预测被掩盖单词的原始词汇。</a:t>
            </a:r>
            <a:endParaRPr lang="zh-CN" altLang="zh-CN" kern="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62F5D2E-9DD9-4EEC-BE3C-48C9B673E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31" y="3557032"/>
            <a:ext cx="7354956" cy="1620583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4D223BA-6111-4A90-9EFF-4473DE6D6F18}"/>
              </a:ext>
            </a:extLst>
          </p:cNvPr>
          <p:cNvCxnSpPr/>
          <p:nvPr/>
        </p:nvCxnSpPr>
        <p:spPr>
          <a:xfrm>
            <a:off x="2491409" y="4586549"/>
            <a:ext cx="6732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417CEFB0-0301-45EC-BAB5-CCD652FAB413}"/>
              </a:ext>
            </a:extLst>
          </p:cNvPr>
          <p:cNvCxnSpPr/>
          <p:nvPr/>
        </p:nvCxnSpPr>
        <p:spPr>
          <a:xfrm flipV="1">
            <a:off x="9183757" y="4336103"/>
            <a:ext cx="450574" cy="755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9AB0B4D-F934-41AF-96C9-6EEC02C59E6F}"/>
              </a:ext>
            </a:extLst>
          </p:cNvPr>
          <p:cNvCxnSpPr/>
          <p:nvPr/>
        </p:nvCxnSpPr>
        <p:spPr>
          <a:xfrm>
            <a:off x="2451653" y="5091477"/>
            <a:ext cx="6732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B40BF03-2770-4F03-9A47-B1979976E3FF}"/>
              </a:ext>
            </a:extLst>
          </p:cNvPr>
          <p:cNvCxnSpPr/>
          <p:nvPr/>
        </p:nvCxnSpPr>
        <p:spPr>
          <a:xfrm flipH="1" flipV="1">
            <a:off x="2080591" y="4367323"/>
            <a:ext cx="410818" cy="2192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3E4D25F7-5DAB-458B-94D9-083E38DDFED2}"/>
              </a:ext>
            </a:extLst>
          </p:cNvPr>
          <p:cNvSpPr/>
          <p:nvPr/>
        </p:nvSpPr>
        <p:spPr>
          <a:xfrm>
            <a:off x="477080" y="3599773"/>
            <a:ext cx="16035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-apple-system"/>
              </a:rPr>
              <a:t>保持对每个输入</a:t>
            </a:r>
            <a:r>
              <a:rPr lang="en-US" altLang="zh-CN">
                <a:solidFill>
                  <a:srgbClr val="FF0000"/>
                </a:solidFill>
                <a:latin typeface="-apple-system"/>
              </a:rPr>
              <a:t>token</a:t>
            </a:r>
            <a:r>
              <a:rPr lang="zh-CN" altLang="en-US">
                <a:solidFill>
                  <a:srgbClr val="FF0000"/>
                </a:solidFill>
                <a:latin typeface="-apple-system"/>
              </a:rPr>
              <a:t>的分布式表征，否则模型就会记住这个</a:t>
            </a:r>
            <a:r>
              <a:rPr lang="en-US" altLang="zh-CN">
                <a:solidFill>
                  <a:srgbClr val="FF0000"/>
                </a:solidFill>
                <a:latin typeface="-apple-system"/>
              </a:rPr>
              <a:t>[mask]</a:t>
            </a:r>
            <a:r>
              <a:rPr lang="zh-CN" altLang="en-US">
                <a:solidFill>
                  <a:srgbClr val="FF0000"/>
                </a:solidFill>
                <a:latin typeface="-apple-system"/>
              </a:rPr>
              <a:t>是</a:t>
            </a:r>
            <a:r>
              <a:rPr lang="en-US" altLang="zh-CN">
                <a:solidFill>
                  <a:srgbClr val="FF0000"/>
                </a:solidFill>
                <a:latin typeface="-apple-system"/>
              </a:rPr>
              <a:t>token ’hairy‘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423AD15-A7FB-4F8E-937F-C2F3DC5428C0}"/>
              </a:ext>
            </a:extLst>
          </p:cNvPr>
          <p:cNvSpPr/>
          <p:nvPr/>
        </p:nvSpPr>
        <p:spPr>
          <a:xfrm>
            <a:off x="9674087" y="3599773"/>
            <a:ext cx="20010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若某</a:t>
            </a:r>
            <a:r>
              <a:rPr lang="en-US" altLang="zh-CN">
                <a:solidFill>
                  <a:srgbClr val="FF0000"/>
                </a:solidFill>
              </a:rPr>
              <a:t>Token100%</a:t>
            </a:r>
            <a:r>
              <a:rPr lang="zh-CN" altLang="en-US">
                <a:solidFill>
                  <a:srgbClr val="FF0000"/>
                </a:solidFill>
              </a:rPr>
              <a:t>都会被</a:t>
            </a:r>
            <a:r>
              <a:rPr lang="en-US" altLang="zh-CN">
                <a:solidFill>
                  <a:srgbClr val="FF0000"/>
                </a:solidFill>
              </a:rPr>
              <a:t>mask</a:t>
            </a:r>
            <a:r>
              <a:rPr lang="zh-CN" altLang="en-US">
                <a:solidFill>
                  <a:srgbClr val="FF0000"/>
                </a:solidFill>
              </a:rPr>
              <a:t>掉</a:t>
            </a:r>
            <a:r>
              <a:rPr lang="zh-CN" altLang="en-US">
                <a:solidFill>
                  <a:srgbClr val="FF0000"/>
                </a:solidFill>
                <a:latin typeface="-apple-system"/>
              </a:rPr>
              <a:t>，模型就会有没见过的单词，以致于模型无法正确预测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A227D1E-91B3-408C-83C0-D9884B9B3059}"/>
              </a:ext>
            </a:extLst>
          </p:cNvPr>
          <p:cNvSpPr/>
          <p:nvPr/>
        </p:nvSpPr>
        <p:spPr>
          <a:xfrm>
            <a:off x="967409" y="5397061"/>
            <a:ext cx="8971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此外，由于随机替换在所有词中只发生</a:t>
            </a:r>
            <a:r>
              <a:rPr lang="en-US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1.5%</a:t>
            </a:r>
            <a:r>
              <a:rPr lang="zh-CN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，所以并不会影响模型对于语言的理解。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4161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7870D10-AA3E-482B-82FD-C1A82D0AE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159" y="2834773"/>
            <a:ext cx="6065682" cy="319176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59C037F-ACAE-42C6-BF91-843075357F41}"/>
              </a:ext>
            </a:extLst>
          </p:cNvPr>
          <p:cNvSpPr/>
          <p:nvPr/>
        </p:nvSpPr>
        <p:spPr>
          <a:xfrm>
            <a:off x="1001654" y="1059928"/>
            <a:ext cx="10434972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altLang="zh-CN" sz="2400" b="1" kern="0">
                <a:solidFill>
                  <a:srgbClr val="333333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2.Next Sentence Prediction</a:t>
            </a:r>
            <a:endParaRPr lang="zh-CN" altLang="zh-CN" kern="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zh-CN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很多句子级别的任务如自动问答（</a:t>
            </a:r>
            <a:r>
              <a:rPr lang="en-US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QA</a:t>
            </a:r>
            <a:r>
              <a:rPr lang="zh-CN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）和自然语言推理（</a:t>
            </a:r>
            <a:r>
              <a:rPr lang="en-US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NLI</a:t>
            </a:r>
            <a:r>
              <a:rPr lang="zh-CN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）都需要理解两个句子之间的关系，在这一任务中随机将数据划分为等大小的两部分，一部分数据中的两个语句对是上下文连续的，另一部分数据中的两个语句对是上下文不连续的。然后让</a:t>
            </a:r>
            <a:r>
              <a:rPr lang="en-US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Transformer</a:t>
            </a:r>
            <a:r>
              <a:rPr lang="zh-CN" altLang="zh-CN" kern="0">
                <a:solidFill>
                  <a:srgbClr val="33333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模型来识别这些语句对中，哪些语句对是连续的，哪些对子不连续。</a:t>
            </a:r>
            <a:endParaRPr lang="zh-CN" altLang="zh-CN" kern="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133928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预训练语言模型最新应用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8959BC-6FA7-4131-BCBB-F0B6B9EE4550}"/>
              </a:ext>
            </a:extLst>
          </p:cNvPr>
          <p:cNvSpPr/>
          <p:nvPr/>
        </p:nvSpPr>
        <p:spPr>
          <a:xfrm>
            <a:off x="807166" y="842233"/>
            <a:ext cx="8692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altLang="zh-CN" sz="2800" b="1" kern="100">
                <a:latin typeface="+mn-ea"/>
                <a:cs typeface="Times New Roman" panose="02020603050405020304" pitchFamily="18" charset="0"/>
              </a:rPr>
              <a:t>TaBERT </a:t>
            </a:r>
            <a:r>
              <a:rPr lang="en-US" altLang="zh-CN"/>
              <a:t>: Pretraining for Joint Understanding of Textual and Tabular Data</a:t>
            </a:r>
            <a:endParaRPr lang="zh-CN" altLang="zh-CN" sz="2800" b="1" kern="10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78A59C4-0236-4032-8B83-21675635452F}"/>
              </a:ext>
            </a:extLst>
          </p:cNvPr>
          <p:cNvSpPr/>
          <p:nvPr/>
        </p:nvSpPr>
        <p:spPr>
          <a:xfrm>
            <a:off x="1019201" y="1327624"/>
            <a:ext cx="10577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/>
              <a:t>TaBERT</a:t>
            </a:r>
            <a:r>
              <a:rPr lang="zh-CN" altLang="en-US"/>
              <a:t>是以语言处理模型</a:t>
            </a:r>
            <a:r>
              <a:rPr lang="en-US" altLang="zh-CN"/>
              <a:t>BERT</a:t>
            </a:r>
            <a:r>
              <a:rPr lang="zh-CN" altLang="en-US"/>
              <a:t>作为基础，把自然语言查询以及表格作为输入，让</a:t>
            </a:r>
            <a:r>
              <a:rPr lang="en-US" altLang="zh-CN"/>
              <a:t>TaBERT</a:t>
            </a:r>
            <a:r>
              <a:rPr lang="zh-CN" altLang="en-US"/>
              <a:t>学习句子以及数据库的上下文表示，而该表示也可以用在其他神经网络下游，以产生数据库命令，并且能以任务相关的训练资料，来微调</a:t>
            </a:r>
            <a:r>
              <a:rPr lang="en-US" altLang="zh-CN"/>
              <a:t>TaBERT</a:t>
            </a:r>
            <a:r>
              <a:rPr lang="zh-CN" altLang="en-US"/>
              <a:t>表示。</a:t>
            </a:r>
            <a:r>
              <a:rPr lang="en-US" altLang="zh-CN"/>
              <a:t>TaBERT</a:t>
            </a:r>
            <a:r>
              <a:rPr lang="zh-CN" altLang="en-US">
                <a:solidFill>
                  <a:srgbClr val="303030"/>
                </a:solidFill>
                <a:latin typeface="+mn-ea"/>
              </a:rPr>
              <a:t>使用了</a:t>
            </a:r>
            <a:r>
              <a:rPr lang="en-US" altLang="zh-CN">
                <a:solidFill>
                  <a:srgbClr val="303030"/>
                </a:solidFill>
                <a:latin typeface="+mn-ea"/>
              </a:rPr>
              <a:t>2,600</a:t>
            </a:r>
            <a:r>
              <a:rPr lang="zh-CN" altLang="en-US">
                <a:solidFill>
                  <a:srgbClr val="303030"/>
                </a:solidFill>
                <a:latin typeface="+mn-ea"/>
              </a:rPr>
              <a:t>万张表格和关联的英文句子来训练</a:t>
            </a:r>
            <a:r>
              <a:rPr lang="en-US" altLang="zh-CN">
                <a:solidFill>
                  <a:srgbClr val="303030"/>
                </a:solidFill>
                <a:latin typeface="+mn-ea"/>
              </a:rPr>
              <a:t>TaBERT</a:t>
            </a:r>
            <a:r>
              <a:rPr lang="zh-CN" altLang="en-US">
                <a:solidFill>
                  <a:srgbClr val="303030"/>
                </a:solidFill>
                <a:latin typeface="+mn-ea"/>
              </a:rPr>
              <a:t>。</a:t>
            </a:r>
            <a:endParaRPr lang="zh-CN" altLang="en-US">
              <a:latin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8DB8E8D-F04D-4C00-930D-EF441DEDE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57" y="2250954"/>
            <a:ext cx="8105685" cy="398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78710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79886" y="3000270"/>
            <a:ext cx="5086693" cy="857460"/>
            <a:chOff x="5588007" y="1590635"/>
            <a:chExt cx="5086693" cy="85746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1B256AE-680D-4CCC-B51F-B69BF45F0365}"/>
                </a:ext>
              </a:extLst>
            </p:cNvPr>
            <p:cNvSpPr txBox="1"/>
            <p:nvPr/>
          </p:nvSpPr>
          <p:spPr>
            <a:xfrm>
              <a:off x="6549853" y="1696200"/>
              <a:ext cx="4124847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GPT</a:t>
              </a:r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预训练语言模型</a:t>
              </a: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4CD969C8-E62F-446D-85AA-293C5C9F7396}"/>
                </a:ext>
              </a:extLst>
            </p:cNvPr>
            <p:cNvSpPr/>
            <p:nvPr/>
          </p:nvSpPr>
          <p:spPr>
            <a:xfrm>
              <a:off x="5588007" y="1590635"/>
              <a:ext cx="857459" cy="8574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/>
                <a:t>4</a:t>
              </a:r>
              <a:endParaRPr lang="zh-CN" alt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12283634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导言：巨大的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GPT3.0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3767E43-87B6-43B0-A2A5-F6F58856270B}"/>
              </a:ext>
            </a:extLst>
          </p:cNvPr>
          <p:cNvGrpSpPr/>
          <p:nvPr/>
        </p:nvGrpSpPr>
        <p:grpSpPr>
          <a:xfrm>
            <a:off x="1691138" y="4673571"/>
            <a:ext cx="833120" cy="836064"/>
            <a:chOff x="1691138" y="4673571"/>
            <a:chExt cx="833120" cy="83606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1E9DC62-E36B-45B7-A769-C72C635683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74916" y="5473635"/>
              <a:ext cx="15600" cy="36000"/>
              <a:chOff x="1568918" y="2800952"/>
              <a:chExt cx="279132" cy="647782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00A09813-F2D9-4502-B5BB-C529F53D374A}"/>
                  </a:ext>
                </a:extLst>
              </p:cNvPr>
              <p:cNvSpPr/>
              <p:nvPr/>
            </p:nvSpPr>
            <p:spPr>
              <a:xfrm>
                <a:off x="1636295" y="2800952"/>
                <a:ext cx="144379" cy="13475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9950A16E-202C-49A4-9770-7DF5EB2C0F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87340" y="2935705"/>
                <a:ext cx="21144" cy="51302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5CE5C622-198E-4442-9CB1-8DE19D5F2EFC}"/>
                  </a:ext>
                </a:extLst>
              </p:cNvPr>
              <p:cNvCxnSpPr/>
              <p:nvPr/>
            </p:nvCxnSpPr>
            <p:spPr>
              <a:xfrm>
                <a:off x="1696965" y="3201844"/>
                <a:ext cx="93334" cy="23678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C3C20E9C-1871-40E3-B17E-78B2333C6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8918" y="3054215"/>
                <a:ext cx="279132" cy="649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AAC07AD-53D5-4C75-8774-8D8C2E8651F2}"/>
                </a:ext>
              </a:extLst>
            </p:cNvPr>
            <p:cNvSpPr txBox="1"/>
            <p:nvPr/>
          </p:nvSpPr>
          <p:spPr>
            <a:xfrm>
              <a:off x="1691138" y="4673571"/>
              <a:ext cx="833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ELMo</a:t>
              </a:r>
            </a:p>
            <a:p>
              <a:r>
                <a:rPr lang="en-US" altLang="zh-CN" dirty="0"/>
                <a:t>94M</a:t>
              </a:r>
              <a:endParaRPr lang="zh-CN" altLang="en-US" dirty="0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0559F4C-7D01-4516-A002-03F4C6D8DF87}"/>
              </a:ext>
            </a:extLst>
          </p:cNvPr>
          <p:cNvGrpSpPr/>
          <p:nvPr/>
        </p:nvGrpSpPr>
        <p:grpSpPr>
          <a:xfrm>
            <a:off x="2927232" y="4536531"/>
            <a:ext cx="833120" cy="1038834"/>
            <a:chOff x="2927232" y="4536531"/>
            <a:chExt cx="833120" cy="103883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B9B784AE-40B8-42AB-B160-8529D8DA8B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43792" y="5452965"/>
              <a:ext cx="53040" cy="122400"/>
              <a:chOff x="1568918" y="2800952"/>
              <a:chExt cx="279132" cy="647782"/>
            </a:xfrm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A2E4E130-4115-4AE9-8FAA-28394AC7030B}"/>
                  </a:ext>
                </a:extLst>
              </p:cNvPr>
              <p:cNvSpPr/>
              <p:nvPr/>
            </p:nvSpPr>
            <p:spPr>
              <a:xfrm>
                <a:off x="1636295" y="2800952"/>
                <a:ext cx="144379" cy="13475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D61CDD02-0DF7-4C2E-AB85-D9DECA8D98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87340" y="2935705"/>
                <a:ext cx="21144" cy="51302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8AA061BC-C5A4-433C-BAC3-A70825AE07EC}"/>
                  </a:ext>
                </a:extLst>
              </p:cNvPr>
              <p:cNvCxnSpPr/>
              <p:nvPr/>
            </p:nvCxnSpPr>
            <p:spPr>
              <a:xfrm>
                <a:off x="1696965" y="3201844"/>
                <a:ext cx="93334" cy="23678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7287F2D5-2D16-4F73-9559-A4FEC2786D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8918" y="3054215"/>
                <a:ext cx="279132" cy="649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39F2A08-1D08-4DE2-88BE-BC45C1142850}"/>
                </a:ext>
              </a:extLst>
            </p:cNvPr>
            <p:cNvSpPr txBox="1"/>
            <p:nvPr/>
          </p:nvSpPr>
          <p:spPr>
            <a:xfrm>
              <a:off x="2927232" y="4536531"/>
              <a:ext cx="833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BERT</a:t>
              </a:r>
            </a:p>
            <a:p>
              <a:r>
                <a:rPr lang="en-US" altLang="zh-CN" dirty="0"/>
                <a:t>340M</a:t>
              </a:r>
              <a:endParaRPr lang="zh-CN" altLang="en-US" dirty="0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9296E02-8D19-43F6-946B-4FDA94AE0B1D}"/>
              </a:ext>
            </a:extLst>
          </p:cNvPr>
          <p:cNvGrpSpPr/>
          <p:nvPr/>
        </p:nvGrpSpPr>
        <p:grpSpPr>
          <a:xfrm>
            <a:off x="4163326" y="4027240"/>
            <a:ext cx="1129657" cy="1548125"/>
            <a:chOff x="4163326" y="4027240"/>
            <a:chExt cx="1129657" cy="1548125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C56F353F-D8BF-4A8C-BFD7-5D300CE8E9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79195" y="5071365"/>
              <a:ext cx="218400" cy="504000"/>
              <a:chOff x="1568918" y="2800952"/>
              <a:chExt cx="279132" cy="647782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657E9A29-D392-44AB-8473-DA5F8BD4AF2F}"/>
                  </a:ext>
                </a:extLst>
              </p:cNvPr>
              <p:cNvSpPr/>
              <p:nvPr/>
            </p:nvSpPr>
            <p:spPr>
              <a:xfrm>
                <a:off x="1636295" y="2800952"/>
                <a:ext cx="144379" cy="13475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36076ACF-FC10-4C6F-BFCA-4710ED1F3A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87340" y="2935705"/>
                <a:ext cx="21144" cy="51302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26889E6E-7FAE-4FDB-BE3D-0C20CD0B91CD}"/>
                  </a:ext>
                </a:extLst>
              </p:cNvPr>
              <p:cNvCxnSpPr/>
              <p:nvPr/>
            </p:nvCxnSpPr>
            <p:spPr>
              <a:xfrm>
                <a:off x="1696965" y="3201844"/>
                <a:ext cx="93334" cy="23678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2938D89F-9195-490F-BC4B-F8322BF3F0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8918" y="3054215"/>
                <a:ext cx="279132" cy="649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782A57E7-6C4C-4FF0-B918-8B307EFDAE5B}"/>
                </a:ext>
              </a:extLst>
            </p:cNvPr>
            <p:cNvSpPr txBox="1"/>
            <p:nvPr/>
          </p:nvSpPr>
          <p:spPr>
            <a:xfrm>
              <a:off x="4163326" y="4027240"/>
              <a:ext cx="1129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GPT-2</a:t>
              </a:r>
            </a:p>
            <a:p>
              <a:r>
                <a:rPr lang="en-US" altLang="zh-CN" dirty="0"/>
                <a:t>1542M</a:t>
              </a:r>
              <a:endParaRPr lang="zh-CN" altLang="en-US" dirty="0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57FEE20E-227A-4663-A7FA-57347FDCA3C1}"/>
              </a:ext>
            </a:extLst>
          </p:cNvPr>
          <p:cNvGrpSpPr/>
          <p:nvPr/>
        </p:nvGrpSpPr>
        <p:grpSpPr>
          <a:xfrm>
            <a:off x="5965381" y="236855"/>
            <a:ext cx="3441590" cy="5760000"/>
            <a:chOff x="5965381" y="236855"/>
            <a:chExt cx="3441590" cy="5760000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B5345088-AC44-4A3B-9275-2B40F9B2A0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10971" y="236855"/>
              <a:ext cx="2496000" cy="5760000"/>
              <a:chOff x="1568918" y="2800952"/>
              <a:chExt cx="279132" cy="647782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2178F957-83CF-4A50-A952-C55AA47A7B14}"/>
                  </a:ext>
                </a:extLst>
              </p:cNvPr>
              <p:cNvSpPr/>
              <p:nvPr/>
            </p:nvSpPr>
            <p:spPr>
              <a:xfrm>
                <a:off x="1636295" y="2800952"/>
                <a:ext cx="144379" cy="13475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2819FC81-508D-4EEB-A94D-69BB871F89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87340" y="2935705"/>
                <a:ext cx="21144" cy="51302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84EE53C1-861E-4F85-978D-E9F41273C1BA}"/>
                  </a:ext>
                </a:extLst>
              </p:cNvPr>
              <p:cNvCxnSpPr/>
              <p:nvPr/>
            </p:nvCxnSpPr>
            <p:spPr>
              <a:xfrm>
                <a:off x="1696965" y="3201844"/>
                <a:ext cx="93334" cy="23678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6AE4FACE-03B1-4566-B4A4-EEED2228F9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8918" y="3054215"/>
                <a:ext cx="279132" cy="649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C5D8A64E-4E07-45A0-A226-82CA72AF59A3}"/>
                </a:ext>
              </a:extLst>
            </p:cNvPr>
            <p:cNvSpPr txBox="1"/>
            <p:nvPr/>
          </p:nvSpPr>
          <p:spPr>
            <a:xfrm>
              <a:off x="5965381" y="1900287"/>
              <a:ext cx="1129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GPT-2</a:t>
              </a:r>
            </a:p>
            <a:p>
              <a:r>
                <a:rPr lang="en-US" altLang="zh-CN" dirty="0"/>
                <a:t>175B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122507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工作原理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:GPT1.0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框架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594F950-FDA5-4819-B558-5520F112C5DA}"/>
              </a:ext>
            </a:extLst>
          </p:cNvPr>
          <p:cNvSpPr txBox="1"/>
          <p:nvPr/>
        </p:nvSpPr>
        <p:spPr>
          <a:xfrm>
            <a:off x="640080" y="944880"/>
            <a:ext cx="965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1.</a:t>
            </a:r>
            <a:r>
              <a:rPr lang="zh-CN" altLang="en-US" sz="2800" dirty="0"/>
              <a:t>预训练阶段：用无标签的的文本去训练生成语言模型（</a:t>
            </a:r>
            <a:r>
              <a:rPr lang="en-US" altLang="zh-CN" sz="2800" dirty="0"/>
              <a:t>Unsupervised pre-training</a:t>
            </a:r>
            <a:r>
              <a:rPr lang="zh-CN" altLang="en-US" sz="2800" dirty="0"/>
              <a:t>）</a:t>
            </a:r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微调阶段：根据具体任务，通过有标签的数据进行微调</a:t>
            </a:r>
            <a:endParaRPr lang="en-US" altLang="zh-CN" sz="2800" dirty="0"/>
          </a:p>
          <a:p>
            <a:r>
              <a:rPr lang="zh-CN" altLang="en-US" sz="2800" dirty="0"/>
              <a:t>（</a:t>
            </a:r>
            <a:r>
              <a:rPr lang="en-US" altLang="zh-CN" sz="2800" dirty="0"/>
              <a:t>Supervised fine-tuning</a:t>
            </a:r>
            <a:r>
              <a:rPr lang="zh-CN" altLang="en-US" sz="2800" dirty="0"/>
              <a:t>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D5D980-89FB-4E5D-88D6-5DE344423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944880"/>
            <a:ext cx="9652000" cy="49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0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GPT1.0-&gt;GPT2.0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BC191E-DF46-4DD2-A664-72C500E1214D}"/>
              </a:ext>
            </a:extLst>
          </p:cNvPr>
          <p:cNvSpPr txBox="1"/>
          <p:nvPr/>
        </p:nvSpPr>
        <p:spPr>
          <a:xfrm>
            <a:off x="530354" y="1081376"/>
            <a:ext cx="47444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常见的任务模型：</a:t>
            </a:r>
            <a:endParaRPr lang="en-US" altLang="zh-CN" sz="2800" dirty="0"/>
          </a:p>
          <a:p>
            <a:r>
              <a:rPr lang="en-US" altLang="zh-CN" sz="2800" dirty="0"/>
              <a:t>	p(output|input)</a:t>
            </a:r>
          </a:p>
          <a:p>
            <a:endParaRPr lang="en-US" altLang="zh-CN" sz="2800" dirty="0"/>
          </a:p>
          <a:p>
            <a:r>
              <a:rPr lang="en-US" altLang="zh-CN" sz="2800" dirty="0"/>
              <a:t>GPT2.0</a:t>
            </a:r>
            <a:r>
              <a:rPr lang="zh-CN" altLang="en-US" sz="2800" dirty="0"/>
              <a:t>的任务模型：</a:t>
            </a:r>
            <a:endParaRPr lang="en-US" altLang="zh-CN" sz="2800" dirty="0"/>
          </a:p>
          <a:p>
            <a:r>
              <a:rPr lang="en-US" altLang="zh-CN" sz="2800" dirty="0"/>
              <a:t>	p(output|input,task</a:t>
            </a:r>
            <a:r>
              <a:rPr lang="en-US" altLang="zh-CN" dirty="0"/>
              <a:t>)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759D51C-0413-4371-826E-3D55360C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26" y="2409927"/>
            <a:ext cx="6167295" cy="254079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59BABF0-35D0-450B-8C4A-733BAB4BF433}"/>
              </a:ext>
            </a:extLst>
          </p:cNvPr>
          <p:cNvSpPr txBox="1"/>
          <p:nvPr/>
        </p:nvSpPr>
        <p:spPr>
          <a:xfrm>
            <a:off x="6917160" y="1081376"/>
            <a:ext cx="3180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GPT1.0</a:t>
            </a:r>
            <a:r>
              <a:rPr lang="zh-CN" altLang="en-US" dirty="0"/>
              <a:t>共</a:t>
            </a:r>
            <a:r>
              <a:rPr lang="en-US" altLang="zh-CN" dirty="0"/>
              <a:t>12</a:t>
            </a:r>
            <a:r>
              <a:rPr lang="zh-CN" altLang="en-US" dirty="0"/>
              <a:t>层</a:t>
            </a:r>
            <a:r>
              <a:rPr lang="en-US" altLang="zh-CN" dirty="0"/>
              <a:t>Transformer</a:t>
            </a:r>
            <a:r>
              <a:rPr lang="zh-CN" altLang="en-US" dirty="0"/>
              <a:t>，</a:t>
            </a:r>
            <a:r>
              <a:rPr lang="en-US" altLang="zh-CN" dirty="0"/>
              <a:t>1.1</a:t>
            </a:r>
            <a:r>
              <a:rPr lang="zh-CN" altLang="en-US" dirty="0"/>
              <a:t>亿个参数量；</a:t>
            </a:r>
            <a:endParaRPr lang="en-US" altLang="zh-CN" dirty="0"/>
          </a:p>
          <a:p>
            <a:r>
              <a:rPr lang="en-US" altLang="zh-CN" dirty="0"/>
              <a:t>GPT2.0</a:t>
            </a:r>
            <a:r>
              <a:rPr lang="zh-CN" altLang="en-US" dirty="0"/>
              <a:t>共</a:t>
            </a:r>
            <a:r>
              <a:rPr lang="en-US" altLang="zh-CN" dirty="0"/>
              <a:t>48</a:t>
            </a:r>
            <a:r>
              <a:rPr lang="zh-CN" altLang="en-US" dirty="0"/>
              <a:t>层</a:t>
            </a:r>
            <a:r>
              <a:rPr lang="en-US" altLang="zh-CN" dirty="0"/>
              <a:t>Transformer</a:t>
            </a:r>
            <a:r>
              <a:rPr lang="zh-CN" altLang="en-US" dirty="0"/>
              <a:t>，</a:t>
            </a:r>
            <a:r>
              <a:rPr lang="en-US" altLang="zh-CN" dirty="0"/>
              <a:t>15</a:t>
            </a:r>
            <a:r>
              <a:rPr lang="zh-CN" altLang="en-US" dirty="0"/>
              <a:t>亿参数量。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049362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GPT3.0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2B7B580-872D-4F65-AA4B-DF082BEA4A03}"/>
              </a:ext>
            </a:extLst>
          </p:cNvPr>
          <p:cNvSpPr txBox="1"/>
          <p:nvPr/>
        </p:nvSpPr>
        <p:spPr>
          <a:xfrm>
            <a:off x="749863" y="904663"/>
            <a:ext cx="10668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  1.</a:t>
            </a:r>
            <a:r>
              <a:rPr lang="zh-CN" altLang="en-US" sz="2800" dirty="0"/>
              <a:t>模型包括</a:t>
            </a:r>
            <a:r>
              <a:rPr lang="en-US" altLang="zh-CN" sz="2800" dirty="0">
                <a:solidFill>
                  <a:srgbClr val="FF0000"/>
                </a:solidFill>
              </a:rPr>
              <a:t>1750</a:t>
            </a:r>
            <a:r>
              <a:rPr lang="zh-CN" altLang="en-US" sz="2800" dirty="0">
                <a:solidFill>
                  <a:srgbClr val="FF0000"/>
                </a:solidFill>
              </a:rPr>
              <a:t>亿</a:t>
            </a:r>
            <a:r>
              <a:rPr lang="zh-CN" altLang="en-US" sz="2800" dirty="0"/>
              <a:t>个参数，</a:t>
            </a:r>
            <a:r>
              <a:rPr lang="en-US" altLang="zh-CN" sz="2800" dirty="0"/>
              <a:t>96</a:t>
            </a:r>
            <a:r>
              <a:rPr lang="zh-CN" altLang="en-US" sz="2800" dirty="0"/>
              <a:t>层，使用</a:t>
            </a:r>
            <a:r>
              <a:rPr lang="en-US" altLang="zh-CN" sz="2800" dirty="0"/>
              <a:t>45TB</a:t>
            </a:r>
            <a:r>
              <a:rPr lang="zh-CN" altLang="en-US" sz="2800" dirty="0"/>
              <a:t>数据训练，仍然沿用了</a:t>
            </a:r>
            <a:r>
              <a:rPr lang="en-US" altLang="zh-CN" sz="2800" dirty="0"/>
              <a:t>GPT2.0</a:t>
            </a:r>
            <a:r>
              <a:rPr lang="zh-CN" altLang="en-US" sz="2800" dirty="0"/>
              <a:t>的</a:t>
            </a:r>
            <a:r>
              <a:rPr lang="en-US" altLang="zh-CN" sz="2800" dirty="0"/>
              <a:t>Transformer</a:t>
            </a:r>
            <a:r>
              <a:rPr lang="zh-CN" altLang="en-US" sz="2800" dirty="0"/>
              <a:t>框架模型，没有引入新的技术。</a:t>
            </a:r>
            <a:endParaRPr lang="en-US" altLang="zh-CN" sz="2800" dirty="0"/>
          </a:p>
          <a:p>
            <a:r>
              <a:rPr lang="en-US" altLang="zh-CN" sz="2800" b="0" i="0" dirty="0">
                <a:solidFill>
                  <a:srgbClr val="121212"/>
                </a:solidFill>
                <a:effectLst/>
              </a:rPr>
              <a:t>        2.</a:t>
            </a:r>
            <a:r>
              <a:rPr lang="zh-CN" altLang="en-US" sz="2800" b="0" i="0" dirty="0">
                <a:solidFill>
                  <a:srgbClr val="121212"/>
                </a:solidFill>
                <a:effectLst/>
              </a:rPr>
              <a:t>核心是不使用</a:t>
            </a:r>
            <a:r>
              <a:rPr lang="en-US" altLang="zh-CN" sz="2800" b="0" i="0" dirty="0">
                <a:solidFill>
                  <a:srgbClr val="121212"/>
                </a:solidFill>
                <a:effectLst/>
              </a:rPr>
              <a:t>fine-tuning,</a:t>
            </a:r>
            <a:r>
              <a:rPr lang="zh-CN" altLang="en-US" sz="2800" b="0" i="0" dirty="0">
                <a:solidFill>
                  <a:srgbClr val="121212"/>
                </a:solidFill>
                <a:effectLst/>
              </a:rPr>
              <a:t>针对</a:t>
            </a:r>
            <a:r>
              <a:rPr lang="en-US" altLang="zh-CN" sz="2800" b="0" i="0" dirty="0">
                <a:solidFill>
                  <a:srgbClr val="121212"/>
                </a:solidFill>
                <a:effectLst/>
              </a:rPr>
              <a:t>few-shot</a:t>
            </a:r>
            <a:r>
              <a:rPr lang="zh-CN" altLang="en-US" sz="2800" b="0" i="0" dirty="0">
                <a:solidFill>
                  <a:srgbClr val="121212"/>
                </a:solidFill>
                <a:effectLst/>
              </a:rPr>
              <a:t>，</a:t>
            </a:r>
            <a:r>
              <a:rPr lang="en-US" altLang="zh-CN" sz="2800" b="0" i="0" dirty="0">
                <a:solidFill>
                  <a:srgbClr val="121212"/>
                </a:solidFill>
                <a:effectLst/>
              </a:rPr>
              <a:t>one-shot</a:t>
            </a:r>
            <a:r>
              <a:rPr lang="zh-CN" altLang="en-US" sz="2800" b="0" i="0" dirty="0">
                <a:solidFill>
                  <a:srgbClr val="121212"/>
                </a:solidFill>
                <a:effectLst/>
              </a:rPr>
              <a:t>，</a:t>
            </a:r>
            <a:r>
              <a:rPr lang="en-US" altLang="zh-CN" sz="2800" b="0" i="0" dirty="0">
                <a:solidFill>
                  <a:srgbClr val="121212"/>
                </a:solidFill>
                <a:effectLst/>
              </a:rPr>
              <a:t>zero-shot</a:t>
            </a:r>
            <a:r>
              <a:rPr lang="zh-CN" altLang="en-US" sz="2800" b="0" i="0" dirty="0">
                <a:solidFill>
                  <a:srgbClr val="121212"/>
                </a:solidFill>
                <a:effectLst/>
              </a:rPr>
              <a:t>问题</a:t>
            </a:r>
            <a:r>
              <a:rPr lang="zh-CN" altLang="en-US" sz="2800" dirty="0">
                <a:solidFill>
                  <a:srgbClr val="121212"/>
                </a:solidFill>
              </a:rPr>
              <a:t>。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089FBB-4C3D-4B65-AFE2-22BF2E337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75" y="2720545"/>
            <a:ext cx="8976450" cy="298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28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GPT3.0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的野心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C5676D33-874F-4A1F-8300-94C9E994C5FE}"/>
              </a:ext>
            </a:extLst>
          </p:cNvPr>
          <p:cNvGrpSpPr/>
          <p:nvPr/>
        </p:nvGrpSpPr>
        <p:grpSpPr>
          <a:xfrm>
            <a:off x="2289975" y="1205612"/>
            <a:ext cx="6854025" cy="4190672"/>
            <a:chOff x="2289975" y="839854"/>
            <a:chExt cx="6854025" cy="4190672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25FA862-7B23-4185-A99B-FE909D91AFA4}"/>
                </a:ext>
              </a:extLst>
            </p:cNvPr>
            <p:cNvSpPr txBox="1"/>
            <p:nvPr/>
          </p:nvSpPr>
          <p:spPr>
            <a:xfrm>
              <a:off x="4257921" y="2502414"/>
              <a:ext cx="1320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Fine-tune</a:t>
              </a:r>
              <a:endParaRPr lang="zh-CN" altLang="en-US" dirty="0"/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5C9B7AD9-88AB-43E5-B377-09775815567B}"/>
                </a:ext>
              </a:extLst>
            </p:cNvPr>
            <p:cNvGrpSpPr/>
            <p:nvPr/>
          </p:nvGrpSpPr>
          <p:grpSpPr>
            <a:xfrm>
              <a:off x="2289975" y="839854"/>
              <a:ext cx="6854025" cy="4190672"/>
              <a:chOff x="2289975" y="839854"/>
              <a:chExt cx="6854025" cy="4190672"/>
            </a:xfrm>
          </p:grpSpPr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1E0BE368-A834-4470-9DCD-07A93E6207B4}"/>
                  </a:ext>
                </a:extLst>
              </p:cNvPr>
              <p:cNvGrpSpPr/>
              <p:nvPr/>
            </p:nvGrpSpPr>
            <p:grpSpPr>
              <a:xfrm>
                <a:off x="2289975" y="839854"/>
                <a:ext cx="6854025" cy="4190672"/>
                <a:chOff x="2289975" y="839854"/>
                <a:chExt cx="6854025" cy="4190672"/>
              </a:xfrm>
            </p:grpSpPr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6E128F53-E38E-4650-9587-801DB85DECF2}"/>
                    </a:ext>
                  </a:extLst>
                </p:cNvPr>
                <p:cNvGrpSpPr/>
                <p:nvPr/>
              </p:nvGrpSpPr>
              <p:grpSpPr>
                <a:xfrm>
                  <a:off x="4864871" y="839854"/>
                  <a:ext cx="1709530" cy="1606164"/>
                  <a:chOff x="4941736" y="839854"/>
                  <a:chExt cx="1709530" cy="1606164"/>
                </a:xfrm>
              </p:grpSpPr>
              <p:grpSp>
                <p:nvGrpSpPr>
                  <p:cNvPr id="30" name="组合 29">
                    <a:extLst>
                      <a:ext uri="{FF2B5EF4-FFF2-40B4-BE49-F238E27FC236}">
                        <a16:creationId xmlns:a16="http://schemas.microsoft.com/office/drawing/2014/main" id="{DE2A75E5-3056-4F52-A9CD-1DCD43FDD735}"/>
                      </a:ext>
                    </a:extLst>
                  </p:cNvPr>
                  <p:cNvGrpSpPr/>
                  <p:nvPr/>
                </p:nvGrpSpPr>
                <p:grpSpPr>
                  <a:xfrm>
                    <a:off x="4941736" y="839854"/>
                    <a:ext cx="1709530" cy="1606164"/>
                    <a:chOff x="4941736" y="839854"/>
                    <a:chExt cx="1709530" cy="1606164"/>
                  </a:xfrm>
                </p:grpSpPr>
                <p:sp>
                  <p:nvSpPr>
                    <p:cNvPr id="4" name="矩形: 圆角 3">
                      <a:extLst>
                        <a:ext uri="{FF2B5EF4-FFF2-40B4-BE49-F238E27FC236}">
                          <a16:creationId xmlns:a16="http://schemas.microsoft.com/office/drawing/2014/main" id="{93F0A251-798E-4879-9A2E-3FC9413562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1736" y="839854"/>
                      <a:ext cx="1709530" cy="1606164"/>
                    </a:xfrm>
                    <a:prstGeom prst="round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" name="矩形: 圆角 5">
                      <a:extLst>
                        <a:ext uri="{FF2B5EF4-FFF2-40B4-BE49-F238E27FC236}">
                          <a16:creationId xmlns:a16="http://schemas.microsoft.com/office/drawing/2014/main" id="{C6EF7636-38E3-4DAC-AF93-C27B110AF3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6894" y="995238"/>
                      <a:ext cx="1005840" cy="571169"/>
                    </a:xfrm>
                    <a:prstGeom prst="round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Model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" name="矩形: 圆角 8">
                      <a:extLst>
                        <a:ext uri="{FF2B5EF4-FFF2-40B4-BE49-F238E27FC236}">
                          <a16:creationId xmlns:a16="http://schemas.microsoft.com/office/drawing/2014/main" id="{FA04A186-2CA9-4B04-901D-E3F0791D1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6948" y="1942440"/>
                      <a:ext cx="799106" cy="429036"/>
                    </a:xfrm>
                    <a:prstGeom prst="round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Data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11" name="直接箭头连接符 10">
                    <a:extLst>
                      <a:ext uri="{FF2B5EF4-FFF2-40B4-BE49-F238E27FC236}">
                        <a16:creationId xmlns:a16="http://schemas.microsoft.com/office/drawing/2014/main" id="{AB4A85D9-FDBF-42E3-8346-23731CC9ACC9}"/>
                      </a:ext>
                    </a:extLst>
                  </p:cNvPr>
                  <p:cNvCxnSpPr>
                    <a:stCxn id="9" idx="0"/>
                    <a:endCxn id="6" idx="2"/>
                  </p:cNvCxnSpPr>
                  <p:nvPr/>
                </p:nvCxnSpPr>
                <p:spPr>
                  <a:xfrm flipV="1">
                    <a:off x="5796501" y="1566407"/>
                    <a:ext cx="3313" cy="376033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组合 32">
                  <a:extLst>
                    <a:ext uri="{FF2B5EF4-FFF2-40B4-BE49-F238E27FC236}">
                      <a16:creationId xmlns:a16="http://schemas.microsoft.com/office/drawing/2014/main" id="{BA002B4F-1CF1-4CC1-90EB-ADBA19FBA784}"/>
                    </a:ext>
                  </a:extLst>
                </p:cNvPr>
                <p:cNvGrpSpPr/>
                <p:nvPr/>
              </p:nvGrpSpPr>
              <p:grpSpPr>
                <a:xfrm>
                  <a:off x="2289975" y="2934031"/>
                  <a:ext cx="6854025" cy="2096495"/>
                  <a:chOff x="2289975" y="2934031"/>
                  <a:chExt cx="6854025" cy="2096495"/>
                </a:xfrm>
              </p:grpSpPr>
              <p:sp>
                <p:nvSpPr>
                  <p:cNvPr id="13" name="矩形: 圆角 12">
                    <a:extLst>
                      <a:ext uri="{FF2B5EF4-FFF2-40B4-BE49-F238E27FC236}">
                        <a16:creationId xmlns:a16="http://schemas.microsoft.com/office/drawing/2014/main" id="{CA3C4B29-E287-46C5-96DE-4779C8A28ACE}"/>
                      </a:ext>
                    </a:extLst>
                  </p:cNvPr>
                  <p:cNvSpPr/>
                  <p:nvPr/>
                </p:nvSpPr>
                <p:spPr>
                  <a:xfrm>
                    <a:off x="2289975" y="2934031"/>
                    <a:ext cx="6854025" cy="2096495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矩形: 圆角 14">
                    <a:extLst>
                      <a:ext uri="{FF2B5EF4-FFF2-40B4-BE49-F238E27FC236}">
                        <a16:creationId xmlns:a16="http://schemas.microsoft.com/office/drawing/2014/main" id="{489A01E5-20B8-433A-A2E2-508AA5A5FD64}"/>
                      </a:ext>
                    </a:extLst>
                  </p:cNvPr>
                  <p:cNvSpPr/>
                  <p:nvPr/>
                </p:nvSpPr>
                <p:spPr>
                  <a:xfrm>
                    <a:off x="2618628" y="3204376"/>
                    <a:ext cx="1213900" cy="732845"/>
                  </a:xfrm>
                  <a:prstGeom prst="roundRect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Task</a:t>
                    </a:r>
                  </a:p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Specific</a:t>
                    </a:r>
                    <a:endParaRPr lang="zh-CN" alt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" name="矩形: 圆角 16">
                    <a:extLst>
                      <a:ext uri="{FF2B5EF4-FFF2-40B4-BE49-F238E27FC236}">
                        <a16:creationId xmlns:a16="http://schemas.microsoft.com/office/drawing/2014/main" id="{883700C4-7761-413F-8A78-EAED44BB2CEC}"/>
                      </a:ext>
                    </a:extLst>
                  </p:cNvPr>
                  <p:cNvSpPr/>
                  <p:nvPr/>
                </p:nvSpPr>
                <p:spPr>
                  <a:xfrm>
                    <a:off x="2618627" y="4047877"/>
                    <a:ext cx="1213900" cy="732845"/>
                  </a:xfrm>
                  <a:prstGeom prst="roundRect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Model</a:t>
                    </a:r>
                    <a:endParaRPr lang="zh-CN" alt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" name="矩形: 圆角 18">
                    <a:extLst>
                      <a:ext uri="{FF2B5EF4-FFF2-40B4-BE49-F238E27FC236}">
                        <a16:creationId xmlns:a16="http://schemas.microsoft.com/office/drawing/2014/main" id="{FD5EDE21-F1E9-4DA7-A736-8C1C1AF38500}"/>
                      </a:ext>
                    </a:extLst>
                  </p:cNvPr>
                  <p:cNvSpPr/>
                  <p:nvPr/>
                </p:nvSpPr>
                <p:spPr>
                  <a:xfrm>
                    <a:off x="4257922" y="3220614"/>
                    <a:ext cx="1213900" cy="732845"/>
                  </a:xfrm>
                  <a:prstGeom prst="roundRect">
                    <a:avLst/>
                  </a:prstGeom>
                  <a:noFill/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Task</a:t>
                    </a:r>
                  </a:p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Specific</a:t>
                    </a:r>
                    <a:endParaRPr lang="zh-CN" alt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矩形: 圆角 20">
                    <a:extLst>
                      <a:ext uri="{FF2B5EF4-FFF2-40B4-BE49-F238E27FC236}">
                        <a16:creationId xmlns:a16="http://schemas.microsoft.com/office/drawing/2014/main" id="{1FD56060-D1E5-4C83-95A6-2B7C1B3F862C}"/>
                      </a:ext>
                    </a:extLst>
                  </p:cNvPr>
                  <p:cNvSpPr/>
                  <p:nvPr/>
                </p:nvSpPr>
                <p:spPr>
                  <a:xfrm>
                    <a:off x="4257921" y="4064115"/>
                    <a:ext cx="1213900" cy="732845"/>
                  </a:xfrm>
                  <a:prstGeom prst="roundRect">
                    <a:avLst/>
                  </a:prstGeom>
                  <a:noFill/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Model</a:t>
                    </a:r>
                    <a:endParaRPr lang="zh-CN" alt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" name="矩形: 圆角 22">
                    <a:extLst>
                      <a:ext uri="{FF2B5EF4-FFF2-40B4-BE49-F238E27FC236}">
                        <a16:creationId xmlns:a16="http://schemas.microsoft.com/office/drawing/2014/main" id="{C6579C65-2660-49F3-8CB3-3A338F967351}"/>
                      </a:ext>
                    </a:extLst>
                  </p:cNvPr>
                  <p:cNvSpPr/>
                  <p:nvPr/>
                </p:nvSpPr>
                <p:spPr>
                  <a:xfrm>
                    <a:off x="5897215" y="3220614"/>
                    <a:ext cx="1213900" cy="732845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Task</a:t>
                    </a:r>
                  </a:p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Specific</a:t>
                    </a:r>
                    <a:endParaRPr lang="zh-CN" alt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" name="矩形: 圆角 24">
                    <a:extLst>
                      <a:ext uri="{FF2B5EF4-FFF2-40B4-BE49-F238E27FC236}">
                        <a16:creationId xmlns:a16="http://schemas.microsoft.com/office/drawing/2014/main" id="{0CCD2FB1-8FEF-479D-8BDE-AB11C27E6ED0}"/>
                      </a:ext>
                    </a:extLst>
                  </p:cNvPr>
                  <p:cNvSpPr/>
                  <p:nvPr/>
                </p:nvSpPr>
                <p:spPr>
                  <a:xfrm>
                    <a:off x="5897214" y="4064115"/>
                    <a:ext cx="1213900" cy="732845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Model</a:t>
                    </a:r>
                    <a:endParaRPr lang="zh-CN" alt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" name="矩形: 圆角 26">
                    <a:extLst>
                      <a:ext uri="{FF2B5EF4-FFF2-40B4-BE49-F238E27FC236}">
                        <a16:creationId xmlns:a16="http://schemas.microsoft.com/office/drawing/2014/main" id="{3ADDF905-6B2A-4BCE-B886-03B6270D2CE2}"/>
                      </a:ext>
                    </a:extLst>
                  </p:cNvPr>
                  <p:cNvSpPr/>
                  <p:nvPr/>
                </p:nvSpPr>
                <p:spPr>
                  <a:xfrm>
                    <a:off x="7536508" y="3204376"/>
                    <a:ext cx="1213900" cy="732845"/>
                  </a:xfrm>
                  <a:prstGeom prst="roundRect">
                    <a:avLst/>
                  </a:prstGeom>
                  <a:noFill/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Task</a:t>
                    </a:r>
                  </a:p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Specific</a:t>
                    </a:r>
                    <a:endParaRPr lang="zh-CN" alt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9" name="矩形: 圆角 28">
                    <a:extLst>
                      <a:ext uri="{FF2B5EF4-FFF2-40B4-BE49-F238E27FC236}">
                        <a16:creationId xmlns:a16="http://schemas.microsoft.com/office/drawing/2014/main" id="{E9FA652D-A61B-4727-995A-D6B5962B6BA8}"/>
                      </a:ext>
                    </a:extLst>
                  </p:cNvPr>
                  <p:cNvSpPr/>
                  <p:nvPr/>
                </p:nvSpPr>
                <p:spPr>
                  <a:xfrm>
                    <a:off x="7536507" y="4047877"/>
                    <a:ext cx="1213900" cy="732845"/>
                  </a:xfrm>
                  <a:prstGeom prst="roundRect">
                    <a:avLst/>
                  </a:prstGeom>
                  <a:noFill/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Model</a:t>
                    </a:r>
                    <a:endParaRPr lang="zh-CN" alt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2" name="箭头: 下 31">
                  <a:extLst>
                    <a:ext uri="{FF2B5EF4-FFF2-40B4-BE49-F238E27FC236}">
                      <a16:creationId xmlns:a16="http://schemas.microsoft.com/office/drawing/2014/main" id="{24CA250D-3410-4F2C-AD42-42B652F5853E}"/>
                    </a:ext>
                  </a:extLst>
                </p:cNvPr>
                <p:cNvSpPr/>
                <p:nvPr/>
              </p:nvSpPr>
              <p:spPr>
                <a:xfrm>
                  <a:off x="5636150" y="2446018"/>
                  <a:ext cx="161673" cy="488013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7" name="矩形: 圆角 36">
                <a:extLst>
                  <a:ext uri="{FF2B5EF4-FFF2-40B4-BE49-F238E27FC236}">
                    <a16:creationId xmlns:a16="http://schemas.microsoft.com/office/drawing/2014/main" id="{FF692FC1-7F7F-42D3-A08F-732EAEA029C6}"/>
                  </a:ext>
                </a:extLst>
              </p:cNvPr>
              <p:cNvSpPr/>
              <p:nvPr/>
            </p:nvSpPr>
            <p:spPr>
              <a:xfrm>
                <a:off x="6790414" y="1794748"/>
                <a:ext cx="2205732" cy="72853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Task-specific data with annotation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箭头: 下 39">
                <a:extLst>
                  <a:ext uri="{FF2B5EF4-FFF2-40B4-BE49-F238E27FC236}">
                    <a16:creationId xmlns:a16="http://schemas.microsoft.com/office/drawing/2014/main" id="{5741B32F-8CCA-43EC-BC3C-0E837E2DA962}"/>
                  </a:ext>
                </a:extLst>
              </p:cNvPr>
              <p:cNvSpPr/>
              <p:nvPr/>
            </p:nvSpPr>
            <p:spPr>
              <a:xfrm>
                <a:off x="7812443" y="2523284"/>
                <a:ext cx="161673" cy="410747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AA485512-D1F6-4FC9-A0E1-BF478C74979C}"/>
              </a:ext>
            </a:extLst>
          </p:cNvPr>
          <p:cNvGrpSpPr/>
          <p:nvPr/>
        </p:nvGrpSpPr>
        <p:grpSpPr>
          <a:xfrm>
            <a:off x="4629360" y="2308015"/>
            <a:ext cx="3883458" cy="960632"/>
            <a:chOff x="4614120" y="1973399"/>
            <a:chExt cx="3883458" cy="960632"/>
          </a:xfrm>
        </p:grpSpPr>
        <p:sp>
          <p:nvSpPr>
            <p:cNvPr id="44" name="乘号 43">
              <a:extLst>
                <a:ext uri="{FF2B5EF4-FFF2-40B4-BE49-F238E27FC236}">
                  <a16:creationId xmlns:a16="http://schemas.microsoft.com/office/drawing/2014/main" id="{E5C39E43-C182-432A-831A-6BC369AF204E}"/>
                </a:ext>
              </a:extLst>
            </p:cNvPr>
            <p:cNvSpPr/>
            <p:nvPr/>
          </p:nvSpPr>
          <p:spPr>
            <a:xfrm>
              <a:off x="4614120" y="2453900"/>
              <a:ext cx="508883" cy="480131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乘号 45">
              <a:extLst>
                <a:ext uri="{FF2B5EF4-FFF2-40B4-BE49-F238E27FC236}">
                  <a16:creationId xmlns:a16="http://schemas.microsoft.com/office/drawing/2014/main" id="{7BC06019-2B36-4CC7-BFA6-107689F2FA19}"/>
                </a:ext>
              </a:extLst>
            </p:cNvPr>
            <p:cNvSpPr/>
            <p:nvPr/>
          </p:nvSpPr>
          <p:spPr>
            <a:xfrm>
              <a:off x="7288979" y="1973399"/>
              <a:ext cx="1208599" cy="945237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00256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GPT3.0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测试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4ABD566-C60D-447B-957A-C5E830F0B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9"/>
          <a:stretch/>
        </p:blipFill>
        <p:spPr>
          <a:xfrm>
            <a:off x="207257" y="828675"/>
            <a:ext cx="11777486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9865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C463D-6C34-45F3-8F53-4872698C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什么是语言模型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9BCADBB-50DD-427C-89E1-CA3AED14E5DA}"/>
              </a:ext>
            </a:extLst>
          </p:cNvPr>
          <p:cNvSpPr txBox="1"/>
          <p:nvPr/>
        </p:nvSpPr>
        <p:spPr>
          <a:xfrm>
            <a:off x="2036618" y="1174173"/>
            <a:ext cx="834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Sentence 1: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美联储主席本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·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伯南昨天告诉媒体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7000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亿美元的救助资金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Sentence 2: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美主席联储本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·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伯南告诉昨天媒体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7000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亿美元的资金救助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Sentence 3: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美主车席联储本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·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克告诉昨天公司媒体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7000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伯南亿美行元</a:t>
            </a: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EB8C125F-7344-4E91-AFE9-1BFDE2B7BF15}"/>
              </a:ext>
            </a:extLst>
          </p:cNvPr>
          <p:cNvSpPr/>
          <p:nvPr/>
        </p:nvSpPr>
        <p:spPr>
          <a:xfrm>
            <a:off x="5618018" y="2180630"/>
            <a:ext cx="477982" cy="56257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5FE243-943A-4F24-825C-DB8D3020AA37}"/>
              </a:ext>
            </a:extLst>
          </p:cNvPr>
          <p:cNvSpPr txBox="1"/>
          <p:nvPr/>
        </p:nvSpPr>
        <p:spPr>
          <a:xfrm>
            <a:off x="2400300" y="3065318"/>
            <a:ext cx="946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1C3F9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哪个句子更像一个合理的句子？如何量化评估这句话的“合理程度”？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8FE3FE6-1A05-4B90-B6BE-E4B06CE60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09" y="3513448"/>
            <a:ext cx="7681399" cy="105527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E860916-6C80-42F6-A75F-75437C5EF6B9}"/>
              </a:ext>
            </a:extLst>
          </p:cNvPr>
          <p:cNvSpPr txBox="1"/>
          <p:nvPr/>
        </p:nvSpPr>
        <p:spPr>
          <a:xfrm>
            <a:off x="3148446" y="5499161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1C3F9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语言模型：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91BD514-7B16-4ED1-989B-0F9AD0F95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852" y="5274274"/>
            <a:ext cx="3870677" cy="819106"/>
          </a:xfrm>
          <a:prstGeom prst="rect">
            <a:avLst/>
          </a:prstGeom>
        </p:spPr>
      </p:pic>
      <p:sp>
        <p:nvSpPr>
          <p:cNvPr id="11" name="箭头: 下 10">
            <a:extLst>
              <a:ext uri="{FF2B5EF4-FFF2-40B4-BE49-F238E27FC236}">
                <a16:creationId xmlns:a16="http://schemas.microsoft.com/office/drawing/2014/main" id="{0B2CFC67-465F-4841-86C6-FAC076F28CF5}"/>
              </a:ext>
            </a:extLst>
          </p:cNvPr>
          <p:cNvSpPr/>
          <p:nvPr/>
        </p:nvSpPr>
        <p:spPr>
          <a:xfrm>
            <a:off x="5618018" y="4708197"/>
            <a:ext cx="519545" cy="62675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004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8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GPT3.0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测试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E3FDD-9585-4DA5-852E-E65EBCF13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02"/>
          <a:stretch/>
        </p:blipFill>
        <p:spPr>
          <a:xfrm>
            <a:off x="165731" y="729198"/>
            <a:ext cx="12026269" cy="55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4240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GPT3.0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测试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72DCADC-3E89-4259-8309-F27B1E5CF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" b="19352"/>
          <a:stretch/>
        </p:blipFill>
        <p:spPr>
          <a:xfrm>
            <a:off x="170326" y="825154"/>
            <a:ext cx="11709229" cy="546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39964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GPT3.0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的应用场景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631B5A1-595C-4B9C-945B-FAB98FE60207}"/>
              </a:ext>
            </a:extLst>
          </p:cNvPr>
          <p:cNvSpPr txBox="1"/>
          <p:nvPr/>
        </p:nvSpPr>
        <p:spPr>
          <a:xfrm>
            <a:off x="749863" y="1025718"/>
            <a:ext cx="49457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Reading</a:t>
            </a:r>
            <a:r>
              <a:rPr lang="zh-CN" altLang="en-US" sz="2800" dirty="0"/>
              <a:t> </a:t>
            </a:r>
            <a:r>
              <a:rPr lang="en-US" altLang="zh-CN" sz="2800" dirty="0"/>
              <a:t>Comprehension</a:t>
            </a:r>
          </a:p>
          <a:p>
            <a:endParaRPr lang="en-US" altLang="zh-CN" sz="2800" dirty="0"/>
          </a:p>
          <a:p>
            <a:r>
              <a:rPr lang="en-US" altLang="zh-CN" sz="2800" dirty="0"/>
              <a:t>Summarization</a:t>
            </a:r>
          </a:p>
          <a:p>
            <a:endParaRPr lang="en-US" altLang="zh-CN" sz="2800" dirty="0"/>
          </a:p>
          <a:p>
            <a:r>
              <a:rPr lang="en-US" altLang="zh-CN" sz="2800" dirty="0"/>
              <a:t>Translation</a:t>
            </a:r>
          </a:p>
          <a:p>
            <a:endParaRPr lang="en-US" altLang="zh-CN" sz="2800" dirty="0"/>
          </a:p>
          <a:p>
            <a:r>
              <a:rPr lang="en-US" altLang="zh-CN" sz="2800" dirty="0"/>
              <a:t>Generation</a:t>
            </a:r>
          </a:p>
          <a:p>
            <a:endParaRPr lang="en-US" altLang="zh-CN" sz="2800" dirty="0"/>
          </a:p>
          <a:p>
            <a:r>
              <a:rPr lang="en-US" altLang="zh-CN" sz="2800" dirty="0"/>
              <a:t>Q&amp;A</a:t>
            </a:r>
          </a:p>
          <a:p>
            <a:endParaRPr lang="en-US" altLang="zh-CN" sz="2800" dirty="0"/>
          </a:p>
          <a:p>
            <a:r>
              <a:rPr lang="en-US" altLang="zh-CN" sz="2800" dirty="0"/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647506209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预训练语言模型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-ELMO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19613"/>
            <a:ext cx="113196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1C3F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优点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51C3F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多义词方面极大改善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NLP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任务均有不同程度的提升（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SQuAD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, SNLI, SRL,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Coref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, NER, SST-5)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1C3F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缺点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51C3F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·Encoder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采用了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LSTM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而不是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Transformer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训练时间长，这样也是又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RNN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的本质导致的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ELMo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采取双向拼接这种融合特征的能力可能比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Bert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一体化的融合特征方式弱，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但是只是理论推断，并没有实验证明。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8253378"/>
      </p:ext>
    </p:extLst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预训练语言模型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-GPT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675170" y="1346876"/>
            <a:ext cx="113196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1C3F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优点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51C3F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·RNN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捕捉到的信息较少，而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Transformer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可以捕捉更长范围的信息。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计算速度比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RNN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更快，易于并行化。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实验效果比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ELMO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更好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1C3F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缺点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51C3F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对于某些类型的任务需要对输入数据的结构做调整。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相比于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Bert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，没有采用双向形式削弱了模型的能力。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24688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预训练语言模型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-Bert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675170" y="1346876"/>
            <a:ext cx="113196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51C3F9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优点</a:t>
            </a:r>
            <a:endParaRPr lang="en-US" altLang="zh-CN" sz="2400" dirty="0">
              <a:solidFill>
                <a:srgbClr val="51C3F9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相对于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GPT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，采用了双向拼接方式。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采用了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Transformer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作为特征提取器。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采用了超大的数据集。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性能卓越。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400" dirty="0">
                <a:solidFill>
                  <a:srgbClr val="51C3F9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缺点</a:t>
            </a:r>
            <a:endParaRPr lang="en-US" altLang="zh-CN" sz="2400" dirty="0">
              <a:solidFill>
                <a:srgbClr val="51C3F9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对计算能力的要求更高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另外就是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BERT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Mask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机制，虽然通过它可以实现双向语言模型的训练，但是这  样会导致预训练和在下游任务上进行微调时的不一致（后者语料中没有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MASK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）。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72535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79886" y="3000270"/>
            <a:ext cx="6242459" cy="857460"/>
            <a:chOff x="5588007" y="1590635"/>
            <a:chExt cx="6242459" cy="85746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1B256AE-680D-4CCC-B51F-B69BF45F0365}"/>
                </a:ext>
              </a:extLst>
            </p:cNvPr>
            <p:cNvSpPr txBox="1"/>
            <p:nvPr/>
          </p:nvSpPr>
          <p:spPr>
            <a:xfrm>
              <a:off x="6549853" y="1696200"/>
              <a:ext cx="5280613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预训练语言模型最新进展</a:t>
              </a: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4CD969C8-E62F-446D-85AA-293C5C9F7396}"/>
                </a:ext>
              </a:extLst>
            </p:cNvPr>
            <p:cNvSpPr/>
            <p:nvPr/>
          </p:nvSpPr>
          <p:spPr>
            <a:xfrm>
              <a:off x="5588007" y="1590635"/>
              <a:ext cx="857459" cy="8574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/>
                <a:t>5</a:t>
              </a:r>
              <a:endParaRPr lang="zh-CN" alt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07683838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预训练语言模型最新进展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81958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最新进展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流程图: 磁盘 3">
            <a:extLst>
              <a:ext uri="{FF2B5EF4-FFF2-40B4-BE49-F238E27FC236}">
                <a16:creationId xmlns:a16="http://schemas.microsoft.com/office/drawing/2014/main" id="{B4CAB84F-998A-445B-812D-CD0A3520E2E0}"/>
              </a:ext>
            </a:extLst>
          </p:cNvPr>
          <p:cNvSpPr/>
          <p:nvPr/>
        </p:nvSpPr>
        <p:spPr>
          <a:xfrm>
            <a:off x="3106836" y="3096485"/>
            <a:ext cx="2063504" cy="1465073"/>
          </a:xfrm>
          <a:prstGeom prst="flowChartMagneticDisk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Bidirectional</a:t>
            </a:r>
          </a:p>
          <a:p>
            <a:pPr algn="ctr"/>
            <a:r>
              <a:rPr lang="en-US" altLang="zh-CN" b="1" dirty="0"/>
              <a:t>LSTM</a:t>
            </a:r>
            <a:endParaRPr lang="zh-CN" altLang="en-US" b="1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13508549-6F6D-437F-843D-F3B23412D5DC}"/>
              </a:ext>
            </a:extLst>
          </p:cNvPr>
          <p:cNvGraphicFramePr>
            <a:graphicFrameLocks noGrp="1"/>
          </p:cNvGraphicFramePr>
          <p:nvPr/>
        </p:nvGraphicFramePr>
        <p:xfrm>
          <a:off x="2798619" y="1943623"/>
          <a:ext cx="8126154" cy="69119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08718">
                  <a:extLst>
                    <a:ext uri="{9D8B030D-6E8A-4147-A177-3AD203B41FA5}">
                      <a16:colId xmlns:a16="http://schemas.microsoft.com/office/drawing/2014/main" val="2102534255"/>
                    </a:ext>
                  </a:extLst>
                </a:gridCol>
                <a:gridCol w="2708718">
                  <a:extLst>
                    <a:ext uri="{9D8B030D-6E8A-4147-A177-3AD203B41FA5}">
                      <a16:colId xmlns:a16="http://schemas.microsoft.com/office/drawing/2014/main" val="4111962589"/>
                    </a:ext>
                  </a:extLst>
                </a:gridCol>
                <a:gridCol w="2708718">
                  <a:extLst>
                    <a:ext uri="{9D8B030D-6E8A-4147-A177-3AD203B41FA5}">
                      <a16:colId xmlns:a16="http://schemas.microsoft.com/office/drawing/2014/main" val="1840405330"/>
                    </a:ext>
                  </a:extLst>
                </a:gridCol>
              </a:tblGrid>
              <a:tr h="6911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2000" dirty="0" err="1"/>
                        <a:t>ELMo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2000" dirty="0"/>
                        <a:t>GPT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2000" dirty="0"/>
                        <a:t>BERT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216791"/>
                  </a:ext>
                </a:extLst>
              </a:tr>
            </a:tbl>
          </a:graphicData>
        </a:graphic>
      </p:graphicFrame>
      <p:sp>
        <p:nvSpPr>
          <p:cNvPr id="6" name="流程图: 磁盘 5">
            <a:extLst>
              <a:ext uri="{FF2B5EF4-FFF2-40B4-BE49-F238E27FC236}">
                <a16:creationId xmlns:a16="http://schemas.microsoft.com/office/drawing/2014/main" id="{4C9EDB6F-B489-4F96-9451-4A034C77BDB8}"/>
              </a:ext>
            </a:extLst>
          </p:cNvPr>
          <p:cNvSpPr/>
          <p:nvPr/>
        </p:nvSpPr>
        <p:spPr>
          <a:xfrm>
            <a:off x="5919309" y="3054604"/>
            <a:ext cx="2063504" cy="1465073"/>
          </a:xfrm>
          <a:prstGeom prst="flowChartMagneticDisk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Transformer</a:t>
            </a:r>
          </a:p>
          <a:p>
            <a:pPr algn="ctr"/>
            <a:r>
              <a:rPr lang="zh-CN" altLang="en-US" b="1" dirty="0"/>
              <a:t>（</a:t>
            </a:r>
            <a:r>
              <a:rPr lang="en-US" altLang="zh-CN" b="1" dirty="0"/>
              <a:t>Decoder</a:t>
            </a:r>
            <a:r>
              <a:rPr lang="zh-CN" altLang="en-US" b="1" dirty="0"/>
              <a:t>部分）</a:t>
            </a:r>
          </a:p>
        </p:txBody>
      </p:sp>
      <p:sp>
        <p:nvSpPr>
          <p:cNvPr id="7" name="流程图: 磁盘 6">
            <a:extLst>
              <a:ext uri="{FF2B5EF4-FFF2-40B4-BE49-F238E27FC236}">
                <a16:creationId xmlns:a16="http://schemas.microsoft.com/office/drawing/2014/main" id="{332AB2BC-E28A-46BE-A50C-D545B031281D}"/>
              </a:ext>
            </a:extLst>
          </p:cNvPr>
          <p:cNvSpPr/>
          <p:nvPr/>
        </p:nvSpPr>
        <p:spPr>
          <a:xfrm>
            <a:off x="8731782" y="3096485"/>
            <a:ext cx="2063504" cy="1465073"/>
          </a:xfrm>
          <a:prstGeom prst="flowChartMagneticDisk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Bidirectional</a:t>
            </a:r>
          </a:p>
          <a:p>
            <a:pPr algn="ctr"/>
            <a:r>
              <a:rPr lang="en-US" altLang="zh-CN" b="1" dirty="0"/>
              <a:t>Transformer</a:t>
            </a:r>
          </a:p>
          <a:p>
            <a:pPr algn="ctr"/>
            <a:r>
              <a:rPr lang="zh-CN" altLang="en-US" b="1" dirty="0"/>
              <a:t>（</a:t>
            </a:r>
            <a:r>
              <a:rPr lang="en-US" altLang="zh-CN" b="1" dirty="0"/>
              <a:t>Encoder</a:t>
            </a:r>
            <a:r>
              <a:rPr lang="zh-CN" altLang="en-US" b="1" dirty="0"/>
              <a:t>部分）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5BF46CF-575F-4DD6-BAB9-6509D11928C1}"/>
              </a:ext>
            </a:extLst>
          </p:cNvPr>
          <p:cNvSpPr/>
          <p:nvPr/>
        </p:nvSpPr>
        <p:spPr>
          <a:xfrm>
            <a:off x="6242860" y="5145132"/>
            <a:ext cx="1237672" cy="461819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GPT-3.0</a:t>
            </a:r>
            <a:endParaRPr lang="zh-CN" altLang="en-US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8B4C903-0AF8-41E6-99EE-9581B842E39E}"/>
              </a:ext>
            </a:extLst>
          </p:cNvPr>
          <p:cNvSpPr/>
          <p:nvPr/>
        </p:nvSpPr>
        <p:spPr>
          <a:xfrm>
            <a:off x="8539120" y="5145130"/>
            <a:ext cx="1237672" cy="461819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提升效果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BBB871E-639B-414B-971A-76F7A2CFABDF}"/>
              </a:ext>
            </a:extLst>
          </p:cNvPr>
          <p:cNvSpPr/>
          <p:nvPr/>
        </p:nvSpPr>
        <p:spPr>
          <a:xfrm>
            <a:off x="9967985" y="5145130"/>
            <a:ext cx="1237672" cy="461819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提高速度</a:t>
            </a:r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id="{90105232-26B5-441A-B006-9888C88019FD}"/>
              </a:ext>
            </a:extLst>
          </p:cNvPr>
          <p:cNvSpPr/>
          <p:nvPr/>
        </p:nvSpPr>
        <p:spPr>
          <a:xfrm>
            <a:off x="6761018" y="4696709"/>
            <a:ext cx="221673" cy="271391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FBD4E70C-D291-40E1-BF3D-5CC7B37B5C45}"/>
              </a:ext>
            </a:extLst>
          </p:cNvPr>
          <p:cNvSpPr/>
          <p:nvPr/>
        </p:nvSpPr>
        <p:spPr>
          <a:xfrm rot="2105266">
            <a:off x="9484001" y="4739068"/>
            <a:ext cx="221673" cy="271391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AF82ECF1-AEC2-4F56-8DF5-19A4BB038933}"/>
              </a:ext>
            </a:extLst>
          </p:cNvPr>
          <p:cNvSpPr/>
          <p:nvPr/>
        </p:nvSpPr>
        <p:spPr>
          <a:xfrm rot="19262609">
            <a:off x="10028653" y="4736219"/>
            <a:ext cx="221673" cy="271391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635770"/>
      </p:ext>
    </p:extLst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预训练语言模型最新进展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81958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FastBERT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D126944-F2BC-4B8C-89E5-F818764B5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591" y="1736436"/>
            <a:ext cx="8800837" cy="40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73989"/>
      </p:ext>
    </p:extLst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预训练语言模型最新进展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81958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FastBERT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0ECBD6-E4DC-4E16-A34F-5460E3D1E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3" y="1481958"/>
            <a:ext cx="6613400" cy="467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04574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什么是预训练模型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81958"/>
            <a:ext cx="11319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预训练模型就是利用大量的未标注文本数据，先学了一个好的表示，然后再代入到其他任务中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EF65B-FCE0-4A90-90CA-1B1F073C8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694" y="3538903"/>
            <a:ext cx="3267075" cy="26289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BA4AA3-E806-4A87-928B-F8937BEBE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48" y="3636962"/>
            <a:ext cx="3037009" cy="2530841"/>
          </a:xfrm>
          <a:prstGeom prst="rect">
            <a:avLst/>
          </a:prstGeom>
        </p:spPr>
      </p:pic>
      <p:sp>
        <p:nvSpPr>
          <p:cNvPr id="14" name="箭头: 右 13">
            <a:extLst>
              <a:ext uri="{FF2B5EF4-FFF2-40B4-BE49-F238E27FC236}">
                <a16:creationId xmlns:a16="http://schemas.microsoft.com/office/drawing/2014/main" id="{B9FB75F1-AC6C-4249-8AEE-8D3922B3E3AB}"/>
              </a:ext>
            </a:extLst>
          </p:cNvPr>
          <p:cNvSpPr/>
          <p:nvPr/>
        </p:nvSpPr>
        <p:spPr>
          <a:xfrm>
            <a:off x="6355388" y="4672406"/>
            <a:ext cx="975854" cy="58908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7" name="云形 16">
            <a:extLst>
              <a:ext uri="{FF2B5EF4-FFF2-40B4-BE49-F238E27FC236}">
                <a16:creationId xmlns:a16="http://schemas.microsoft.com/office/drawing/2014/main" id="{31E9508E-A5D4-4174-BB74-028592D43180}"/>
              </a:ext>
            </a:extLst>
          </p:cNvPr>
          <p:cNvSpPr/>
          <p:nvPr/>
        </p:nvSpPr>
        <p:spPr>
          <a:xfrm>
            <a:off x="1229640" y="3498956"/>
            <a:ext cx="1354015" cy="694592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数学</a:t>
            </a:r>
          </a:p>
        </p:txBody>
      </p:sp>
      <p:sp>
        <p:nvSpPr>
          <p:cNvPr id="23" name="云形 22">
            <a:extLst>
              <a:ext uri="{FF2B5EF4-FFF2-40B4-BE49-F238E27FC236}">
                <a16:creationId xmlns:a16="http://schemas.microsoft.com/office/drawing/2014/main" id="{4256BE50-4BD5-4CDE-8CA0-E6CD6F1F4130}"/>
              </a:ext>
            </a:extLst>
          </p:cNvPr>
          <p:cNvSpPr/>
          <p:nvPr/>
        </p:nvSpPr>
        <p:spPr>
          <a:xfrm>
            <a:off x="951399" y="4506057"/>
            <a:ext cx="1354015" cy="694592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语文</a:t>
            </a:r>
          </a:p>
        </p:txBody>
      </p:sp>
      <p:sp>
        <p:nvSpPr>
          <p:cNvPr id="25" name="云形 24">
            <a:extLst>
              <a:ext uri="{FF2B5EF4-FFF2-40B4-BE49-F238E27FC236}">
                <a16:creationId xmlns:a16="http://schemas.microsoft.com/office/drawing/2014/main" id="{9BE18842-3BBD-44CB-B007-55DEFAC8C909}"/>
              </a:ext>
            </a:extLst>
          </p:cNvPr>
          <p:cNvSpPr/>
          <p:nvPr/>
        </p:nvSpPr>
        <p:spPr>
          <a:xfrm>
            <a:off x="2419555" y="2627662"/>
            <a:ext cx="1354015" cy="694592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英语</a:t>
            </a:r>
          </a:p>
        </p:txBody>
      </p:sp>
      <p:sp>
        <p:nvSpPr>
          <p:cNvPr id="27" name="云形 26">
            <a:extLst>
              <a:ext uri="{FF2B5EF4-FFF2-40B4-BE49-F238E27FC236}">
                <a16:creationId xmlns:a16="http://schemas.microsoft.com/office/drawing/2014/main" id="{05A0D121-BCC2-49BD-838E-75C705F7F93F}"/>
              </a:ext>
            </a:extLst>
          </p:cNvPr>
          <p:cNvSpPr/>
          <p:nvPr/>
        </p:nvSpPr>
        <p:spPr>
          <a:xfrm>
            <a:off x="4097948" y="3062210"/>
            <a:ext cx="1354015" cy="694592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化学</a:t>
            </a:r>
          </a:p>
        </p:txBody>
      </p:sp>
      <p:sp>
        <p:nvSpPr>
          <p:cNvPr id="31" name="云形 30">
            <a:extLst>
              <a:ext uri="{FF2B5EF4-FFF2-40B4-BE49-F238E27FC236}">
                <a16:creationId xmlns:a16="http://schemas.microsoft.com/office/drawing/2014/main" id="{17CEF45D-F68E-4F34-8EA9-D7E88514EBE1}"/>
              </a:ext>
            </a:extLst>
          </p:cNvPr>
          <p:cNvSpPr/>
          <p:nvPr/>
        </p:nvSpPr>
        <p:spPr>
          <a:xfrm>
            <a:off x="4486270" y="5063664"/>
            <a:ext cx="1354015" cy="694592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…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3" name="云形 32">
            <a:extLst>
              <a:ext uri="{FF2B5EF4-FFF2-40B4-BE49-F238E27FC236}">
                <a16:creationId xmlns:a16="http://schemas.microsoft.com/office/drawing/2014/main" id="{82CDAF81-8EAF-46B4-9356-9EA9EAB0F976}"/>
              </a:ext>
            </a:extLst>
          </p:cNvPr>
          <p:cNvSpPr/>
          <p:nvPr/>
        </p:nvSpPr>
        <p:spPr>
          <a:xfrm>
            <a:off x="4790525" y="4071510"/>
            <a:ext cx="1354015" cy="694592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物理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A2BFBF6-A78B-408D-B7A5-7935E5EEC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572" y="4281029"/>
            <a:ext cx="1565270" cy="1565270"/>
          </a:xfrm>
          <a:prstGeom prst="rect">
            <a:avLst/>
          </a:prstGeom>
        </p:spPr>
      </p:pic>
      <p:sp>
        <p:nvSpPr>
          <p:cNvPr id="38" name="思想气泡: 云 37">
            <a:extLst>
              <a:ext uri="{FF2B5EF4-FFF2-40B4-BE49-F238E27FC236}">
                <a16:creationId xmlns:a16="http://schemas.microsoft.com/office/drawing/2014/main" id="{915588DB-0D06-4BC1-9781-EE0AEC887010}"/>
              </a:ext>
            </a:extLst>
          </p:cNvPr>
          <p:cNvSpPr/>
          <p:nvPr/>
        </p:nvSpPr>
        <p:spPr>
          <a:xfrm>
            <a:off x="8620653" y="2525018"/>
            <a:ext cx="1151792" cy="1074383"/>
          </a:xfrm>
          <a:prstGeom prst="cloudCallou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So easy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0240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3" grpId="0" animBg="1"/>
      <p:bldP spid="25" grpId="0" animBg="1"/>
      <p:bldP spid="27" grpId="0" animBg="1"/>
      <p:bldP spid="31" grpId="0" animBg="1"/>
      <p:bldP spid="33" grpId="0" animBg="1"/>
      <p:bldP spid="3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预训练语言模型最新进展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81958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DeeBERT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3238F1-97B3-4A63-8F04-68E2252AB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77" y="1943623"/>
            <a:ext cx="6927244" cy="247903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E5EDB6F-C158-4499-A814-DA89872B7FCB}"/>
              </a:ext>
            </a:extLst>
          </p:cNvPr>
          <p:cNvSpPr txBox="1"/>
          <p:nvPr/>
        </p:nvSpPr>
        <p:spPr>
          <a:xfrm>
            <a:off x="7656722" y="4498108"/>
            <a:ext cx="4099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灰色块：</a:t>
            </a:r>
            <a:r>
              <a:rPr lang="en-US" altLang="zh-CN" dirty="0"/>
              <a:t>Transformer</a:t>
            </a:r>
            <a:r>
              <a:rPr lang="zh-CN" altLang="en-US" dirty="0"/>
              <a:t>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橙色圆圈：分类层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蓝色箭头：不同层的推理样本</a:t>
            </a:r>
          </a:p>
        </p:txBody>
      </p:sp>
    </p:spTree>
    <p:extLst>
      <p:ext uri="{BB962C8B-B14F-4D97-AF65-F5344CB8AC3E}">
        <p14:creationId xmlns:p14="http://schemas.microsoft.com/office/powerpoint/2010/main" val="1962419328"/>
      </p:ext>
    </p:extLst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79886" y="3000270"/>
            <a:ext cx="5319129" cy="857460"/>
            <a:chOff x="5588007" y="1590635"/>
            <a:chExt cx="5319129" cy="85746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1B256AE-680D-4CCC-B51F-B69BF45F0365}"/>
                </a:ext>
              </a:extLst>
            </p:cNvPr>
            <p:cNvSpPr txBox="1"/>
            <p:nvPr/>
          </p:nvSpPr>
          <p:spPr>
            <a:xfrm>
              <a:off x="6549853" y="1696200"/>
              <a:ext cx="4357283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预训练语言模型</a:t>
              </a:r>
              <a:r>
                <a:rPr lang="en-US" altLang="zh-CN" sz="36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Demo</a:t>
              </a: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4CD969C8-E62F-446D-85AA-293C5C9F7396}"/>
                </a:ext>
              </a:extLst>
            </p:cNvPr>
            <p:cNvSpPr/>
            <p:nvPr/>
          </p:nvSpPr>
          <p:spPr>
            <a:xfrm>
              <a:off x="5588007" y="1590635"/>
              <a:ext cx="857459" cy="8574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dirty="0"/>
                <a:t>6</a:t>
              </a:r>
              <a:endParaRPr lang="zh-CN" alt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88923442"/>
      </p:ext>
    </p:extLst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63" y="193649"/>
            <a:ext cx="8643848" cy="480131"/>
          </a:xfrm>
        </p:spPr>
        <p:txBody>
          <a:bodyPr/>
          <a:lstStyle/>
          <a:p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ELMo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下游任务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Demo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668693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应用于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文本分类任务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流程图: 磁盘 3">
            <a:extLst>
              <a:ext uri="{FF2B5EF4-FFF2-40B4-BE49-F238E27FC236}">
                <a16:creationId xmlns:a16="http://schemas.microsoft.com/office/drawing/2014/main" id="{FB4BBD52-B597-4954-8985-18CD8EC292F6}"/>
              </a:ext>
            </a:extLst>
          </p:cNvPr>
          <p:cNvSpPr/>
          <p:nvPr/>
        </p:nvSpPr>
        <p:spPr>
          <a:xfrm>
            <a:off x="1721659" y="2562166"/>
            <a:ext cx="1945178" cy="1496291"/>
          </a:xfrm>
          <a:prstGeom prst="flowChartMagneticDisk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Word</a:t>
            </a:r>
          </a:p>
          <a:p>
            <a:pPr algn="ctr"/>
            <a:r>
              <a:rPr lang="en-US" altLang="zh-CN" b="1" dirty="0"/>
              <a:t>Embedding</a:t>
            </a:r>
            <a:endParaRPr lang="zh-CN" altLang="en-US" b="1" dirty="0"/>
          </a:p>
        </p:txBody>
      </p:sp>
      <p:sp>
        <p:nvSpPr>
          <p:cNvPr id="5" name="流程图: 磁盘 4">
            <a:extLst>
              <a:ext uri="{FF2B5EF4-FFF2-40B4-BE49-F238E27FC236}">
                <a16:creationId xmlns:a16="http://schemas.microsoft.com/office/drawing/2014/main" id="{882A14D3-6953-41AD-8E3E-4341328051DD}"/>
              </a:ext>
            </a:extLst>
          </p:cNvPr>
          <p:cNvSpPr/>
          <p:nvPr/>
        </p:nvSpPr>
        <p:spPr>
          <a:xfrm>
            <a:off x="4894349" y="2562165"/>
            <a:ext cx="1945178" cy="1496291"/>
          </a:xfrm>
          <a:prstGeom prst="flowChartMagneticDisk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Encoder</a:t>
            </a:r>
            <a:endParaRPr lang="zh-CN" altLang="en-US" b="1" dirty="0"/>
          </a:p>
        </p:txBody>
      </p:sp>
      <p:sp>
        <p:nvSpPr>
          <p:cNvPr id="6" name="流程图: 磁盘 5">
            <a:extLst>
              <a:ext uri="{FF2B5EF4-FFF2-40B4-BE49-F238E27FC236}">
                <a16:creationId xmlns:a16="http://schemas.microsoft.com/office/drawing/2014/main" id="{9B3F7F58-00E1-4784-8735-F82B1A6D457C}"/>
              </a:ext>
            </a:extLst>
          </p:cNvPr>
          <p:cNvSpPr/>
          <p:nvPr/>
        </p:nvSpPr>
        <p:spPr>
          <a:xfrm>
            <a:off x="8067039" y="2562165"/>
            <a:ext cx="1945178" cy="1496291"/>
          </a:xfrm>
          <a:prstGeom prst="flowChartMagneticDisk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Pooling</a:t>
            </a:r>
            <a:endParaRPr lang="zh-CN" altLang="en-US" b="1" dirty="0"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5AD20022-5A72-4685-86B8-057C26A79414}"/>
              </a:ext>
            </a:extLst>
          </p:cNvPr>
          <p:cNvSpPr/>
          <p:nvPr/>
        </p:nvSpPr>
        <p:spPr>
          <a:xfrm>
            <a:off x="4056611" y="4812147"/>
            <a:ext cx="3620654" cy="95119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文本分类工作流程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8A3D5FD2-DB7A-416B-9C8F-C2ADC416C1D1}"/>
              </a:ext>
            </a:extLst>
          </p:cNvPr>
          <p:cNvCxnSpPr>
            <a:endCxn id="4" idx="2"/>
          </p:cNvCxnSpPr>
          <p:nvPr/>
        </p:nvCxnSpPr>
        <p:spPr>
          <a:xfrm>
            <a:off x="436179" y="3308465"/>
            <a:ext cx="1285480" cy="18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B20F5C6D-6CE5-4C7A-8FC9-071A214BA1DB}"/>
              </a:ext>
            </a:extLst>
          </p:cNvPr>
          <p:cNvCxnSpPr>
            <a:cxnSpLocks/>
            <a:stCxn id="4" idx="4"/>
            <a:endCxn id="5" idx="2"/>
          </p:cNvCxnSpPr>
          <p:nvPr/>
        </p:nvCxnSpPr>
        <p:spPr>
          <a:xfrm flipV="1">
            <a:off x="3666837" y="3310311"/>
            <a:ext cx="1227512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E4D7F569-A5DB-4BB0-A546-2E83242EBC92}"/>
              </a:ext>
            </a:extLst>
          </p:cNvPr>
          <p:cNvCxnSpPr>
            <a:cxnSpLocks/>
          </p:cNvCxnSpPr>
          <p:nvPr/>
        </p:nvCxnSpPr>
        <p:spPr>
          <a:xfrm flipV="1">
            <a:off x="6839527" y="3308464"/>
            <a:ext cx="1227512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9160F30-66A7-4C3A-A5E7-9360B41EB33B}"/>
              </a:ext>
            </a:extLst>
          </p:cNvPr>
          <p:cNvCxnSpPr>
            <a:cxnSpLocks/>
          </p:cNvCxnSpPr>
          <p:nvPr/>
        </p:nvCxnSpPr>
        <p:spPr>
          <a:xfrm flipV="1">
            <a:off x="10012217" y="3308464"/>
            <a:ext cx="1227512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79003A94-18CA-4038-92FD-47006E19F83F}"/>
              </a:ext>
            </a:extLst>
          </p:cNvPr>
          <p:cNvSpPr txBox="1"/>
          <p:nvPr/>
        </p:nvSpPr>
        <p:spPr>
          <a:xfrm>
            <a:off x="749863" y="2906275"/>
            <a:ext cx="128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input</a:t>
            </a:r>
            <a:endParaRPr lang="zh-CN" altLang="en-US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9FB5357-ABF5-41F4-9ECC-F80EEC38FB0A}"/>
              </a:ext>
            </a:extLst>
          </p:cNvPr>
          <p:cNvSpPr txBox="1"/>
          <p:nvPr/>
        </p:nvSpPr>
        <p:spPr>
          <a:xfrm>
            <a:off x="10086109" y="2906275"/>
            <a:ext cx="1338767" cy="372634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/>
              <a:t>output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162675880"/>
      </p:ext>
    </p:extLst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ELMo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下游任务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Demo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81958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实验设置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流程图: 终止 4">
            <a:extLst>
              <a:ext uri="{FF2B5EF4-FFF2-40B4-BE49-F238E27FC236}">
                <a16:creationId xmlns:a16="http://schemas.microsoft.com/office/drawing/2014/main" id="{455AD16F-3198-47AA-98D9-333A80B385F9}"/>
              </a:ext>
            </a:extLst>
          </p:cNvPr>
          <p:cNvSpPr/>
          <p:nvPr/>
        </p:nvSpPr>
        <p:spPr>
          <a:xfrm>
            <a:off x="2923309" y="2346036"/>
            <a:ext cx="1976582" cy="572655"/>
          </a:xfrm>
          <a:prstGeom prst="flowChartTerminator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三类词向量</a:t>
            </a:r>
          </a:p>
        </p:txBody>
      </p:sp>
      <p:sp>
        <p:nvSpPr>
          <p:cNvPr id="6" name="流程图: 终止 5">
            <a:extLst>
              <a:ext uri="{FF2B5EF4-FFF2-40B4-BE49-F238E27FC236}">
                <a16:creationId xmlns:a16="http://schemas.microsoft.com/office/drawing/2014/main" id="{462FF747-EA18-44EA-9E20-1DB51FEA9E83}"/>
              </a:ext>
            </a:extLst>
          </p:cNvPr>
          <p:cNvSpPr/>
          <p:nvPr/>
        </p:nvSpPr>
        <p:spPr>
          <a:xfrm>
            <a:off x="5828144" y="2346035"/>
            <a:ext cx="2249055" cy="572655"/>
          </a:xfrm>
          <a:prstGeom prst="flowChartTerminator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四类</a:t>
            </a:r>
            <a:r>
              <a:rPr lang="en-US" altLang="zh-CN" dirty="0"/>
              <a:t>Encoder</a:t>
            </a:r>
            <a:r>
              <a:rPr lang="zh-CN" altLang="en-US" dirty="0"/>
              <a:t>方法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EB27D7-7574-4567-B7C6-8A01D221BB92}"/>
              </a:ext>
            </a:extLst>
          </p:cNvPr>
          <p:cNvSpPr txBox="1"/>
          <p:nvPr/>
        </p:nvSpPr>
        <p:spPr>
          <a:xfrm>
            <a:off x="3246581" y="3620654"/>
            <a:ext cx="1330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GloVe</a:t>
            </a:r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r>
              <a:rPr lang="en-US" altLang="zh-CN" dirty="0" err="1"/>
              <a:t>ELMo</a:t>
            </a:r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Bert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9308FC-2C90-4A6F-ADF9-7305352539B5}"/>
              </a:ext>
            </a:extLst>
          </p:cNvPr>
          <p:cNvSpPr txBox="1"/>
          <p:nvPr/>
        </p:nvSpPr>
        <p:spPr>
          <a:xfrm>
            <a:off x="5925125" y="3344717"/>
            <a:ext cx="20550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Mean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RNN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CNN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Transformer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4274640"/>
      </p:ext>
    </p:extLst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BC62DE8D-B82F-4DE7-BB30-C8A06B361BA5}"/>
              </a:ext>
            </a:extLst>
          </p:cNvPr>
          <p:cNvSpPr/>
          <p:nvPr/>
        </p:nvSpPr>
        <p:spPr>
          <a:xfrm>
            <a:off x="7647709" y="4572000"/>
            <a:ext cx="1479666" cy="63176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ELMo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下游任务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Demo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81958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实验结果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D2AE11D-4A55-4219-AB23-1340F8E9E371}"/>
              </a:ext>
            </a:extLst>
          </p:cNvPr>
          <p:cNvGraphicFramePr>
            <a:graphicFrameLocks noGrp="1"/>
          </p:cNvGraphicFramePr>
          <p:nvPr/>
        </p:nvGraphicFramePr>
        <p:xfrm>
          <a:off x="1197033" y="2277686"/>
          <a:ext cx="9742515" cy="309835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247505">
                  <a:extLst>
                    <a:ext uri="{9D8B030D-6E8A-4147-A177-3AD203B41FA5}">
                      <a16:colId xmlns:a16="http://schemas.microsoft.com/office/drawing/2014/main" val="1221313605"/>
                    </a:ext>
                  </a:extLst>
                </a:gridCol>
                <a:gridCol w="3247505">
                  <a:extLst>
                    <a:ext uri="{9D8B030D-6E8A-4147-A177-3AD203B41FA5}">
                      <a16:colId xmlns:a16="http://schemas.microsoft.com/office/drawing/2014/main" val="391228145"/>
                    </a:ext>
                  </a:extLst>
                </a:gridCol>
                <a:gridCol w="3247505">
                  <a:extLst>
                    <a:ext uri="{9D8B030D-6E8A-4147-A177-3AD203B41FA5}">
                      <a16:colId xmlns:a16="http://schemas.microsoft.com/office/drawing/2014/main" val="136236315"/>
                    </a:ext>
                  </a:extLst>
                </a:gridCol>
              </a:tblGrid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Embedding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Encoder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Accuracy</a:t>
                      </a:r>
                      <a:endParaRPr lang="en-US" altLang="zh-CN" sz="2400" b="1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865151"/>
                  </a:ext>
                </a:extLst>
              </a:tr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 err="1"/>
                        <a:t>GloVe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Mean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0.8003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192253"/>
                  </a:ext>
                </a:extLst>
              </a:tr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 err="1"/>
                        <a:t>ELMo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Mean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0.7572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182235"/>
                  </a:ext>
                </a:extLst>
              </a:tr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Bert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Mean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0.8031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307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6044384"/>
      </p:ext>
    </p:extLst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47888410-B4C2-4084-B75A-57C07B619A5D}"/>
              </a:ext>
            </a:extLst>
          </p:cNvPr>
          <p:cNvSpPr/>
          <p:nvPr/>
        </p:nvSpPr>
        <p:spPr>
          <a:xfrm>
            <a:off x="7647709" y="4572000"/>
            <a:ext cx="1479666" cy="63176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ELMo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下游任务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Demo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81958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实验结果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D2AE11D-4A55-4219-AB23-1340F8E9E371}"/>
              </a:ext>
            </a:extLst>
          </p:cNvPr>
          <p:cNvGraphicFramePr>
            <a:graphicFrameLocks noGrp="1"/>
          </p:cNvGraphicFramePr>
          <p:nvPr/>
        </p:nvGraphicFramePr>
        <p:xfrm>
          <a:off x="1197033" y="2277686"/>
          <a:ext cx="9742515" cy="309835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247505">
                  <a:extLst>
                    <a:ext uri="{9D8B030D-6E8A-4147-A177-3AD203B41FA5}">
                      <a16:colId xmlns:a16="http://schemas.microsoft.com/office/drawing/2014/main" val="1221313605"/>
                    </a:ext>
                  </a:extLst>
                </a:gridCol>
                <a:gridCol w="3247505">
                  <a:extLst>
                    <a:ext uri="{9D8B030D-6E8A-4147-A177-3AD203B41FA5}">
                      <a16:colId xmlns:a16="http://schemas.microsoft.com/office/drawing/2014/main" val="391228145"/>
                    </a:ext>
                  </a:extLst>
                </a:gridCol>
                <a:gridCol w="3247505">
                  <a:extLst>
                    <a:ext uri="{9D8B030D-6E8A-4147-A177-3AD203B41FA5}">
                      <a16:colId xmlns:a16="http://schemas.microsoft.com/office/drawing/2014/main" val="136236315"/>
                    </a:ext>
                  </a:extLst>
                </a:gridCol>
              </a:tblGrid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Embedding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Encoder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Accuracy</a:t>
                      </a:r>
                      <a:endParaRPr lang="en-US" altLang="zh-CN" sz="2400" b="1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865151"/>
                  </a:ext>
                </a:extLst>
              </a:tr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 err="1"/>
                        <a:t>GloVe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RNN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0.8219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192253"/>
                  </a:ext>
                </a:extLst>
              </a:tr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 err="1"/>
                        <a:t>ELMo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RNN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0.8266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182235"/>
                  </a:ext>
                </a:extLst>
              </a:tr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Bert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RNN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0.8444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307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650313"/>
      </p:ext>
    </p:extLst>
  </p:cSld>
  <p:clrMapOvr>
    <a:masterClrMapping/>
  </p:clrMapOvr>
  <p:transition spd="med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8355FA15-0138-426D-9CD7-E650F29E83EA}"/>
              </a:ext>
            </a:extLst>
          </p:cNvPr>
          <p:cNvSpPr/>
          <p:nvPr/>
        </p:nvSpPr>
        <p:spPr>
          <a:xfrm>
            <a:off x="7647709" y="4572000"/>
            <a:ext cx="1479666" cy="63176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ELMo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下游任务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Demo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81958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实验结果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D2AE11D-4A55-4219-AB23-1340F8E9E371}"/>
              </a:ext>
            </a:extLst>
          </p:cNvPr>
          <p:cNvGraphicFramePr>
            <a:graphicFrameLocks noGrp="1"/>
          </p:cNvGraphicFramePr>
          <p:nvPr/>
        </p:nvGraphicFramePr>
        <p:xfrm>
          <a:off x="1197033" y="2277686"/>
          <a:ext cx="9742515" cy="309835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247505">
                  <a:extLst>
                    <a:ext uri="{9D8B030D-6E8A-4147-A177-3AD203B41FA5}">
                      <a16:colId xmlns:a16="http://schemas.microsoft.com/office/drawing/2014/main" val="1221313605"/>
                    </a:ext>
                  </a:extLst>
                </a:gridCol>
                <a:gridCol w="3247505">
                  <a:extLst>
                    <a:ext uri="{9D8B030D-6E8A-4147-A177-3AD203B41FA5}">
                      <a16:colId xmlns:a16="http://schemas.microsoft.com/office/drawing/2014/main" val="391228145"/>
                    </a:ext>
                  </a:extLst>
                </a:gridCol>
                <a:gridCol w="3247505">
                  <a:extLst>
                    <a:ext uri="{9D8B030D-6E8A-4147-A177-3AD203B41FA5}">
                      <a16:colId xmlns:a16="http://schemas.microsoft.com/office/drawing/2014/main" val="136236315"/>
                    </a:ext>
                  </a:extLst>
                </a:gridCol>
              </a:tblGrid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Embedding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Encoder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Accuracy</a:t>
                      </a:r>
                      <a:endParaRPr lang="en-US" altLang="zh-CN" sz="2400" b="1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865151"/>
                  </a:ext>
                </a:extLst>
              </a:tr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 err="1"/>
                        <a:t>GloVe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CNN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0.8031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192253"/>
                  </a:ext>
                </a:extLst>
              </a:tr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 err="1"/>
                        <a:t>ELMo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CNN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0.8219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182235"/>
                  </a:ext>
                </a:extLst>
              </a:tr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Bert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CNN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0.8397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307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907509"/>
      </p:ext>
    </p:extLst>
  </p:cSld>
  <p:clrMapOvr>
    <a:masterClrMapping/>
  </p:clrMapOvr>
  <p:transition spd="med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61E2CC4A-F289-44E1-981B-8FB9DD95C0D8}"/>
              </a:ext>
            </a:extLst>
          </p:cNvPr>
          <p:cNvSpPr/>
          <p:nvPr/>
        </p:nvSpPr>
        <p:spPr>
          <a:xfrm>
            <a:off x="7647709" y="4572000"/>
            <a:ext cx="1479666" cy="63176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ELMo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下游任务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Demo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81958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实验结果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D2AE11D-4A55-4219-AB23-1340F8E9E371}"/>
              </a:ext>
            </a:extLst>
          </p:cNvPr>
          <p:cNvGraphicFramePr>
            <a:graphicFrameLocks noGrp="1"/>
          </p:cNvGraphicFramePr>
          <p:nvPr/>
        </p:nvGraphicFramePr>
        <p:xfrm>
          <a:off x="1197033" y="2277686"/>
          <a:ext cx="9742515" cy="309835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247505">
                  <a:extLst>
                    <a:ext uri="{9D8B030D-6E8A-4147-A177-3AD203B41FA5}">
                      <a16:colId xmlns:a16="http://schemas.microsoft.com/office/drawing/2014/main" val="1221313605"/>
                    </a:ext>
                  </a:extLst>
                </a:gridCol>
                <a:gridCol w="3247505">
                  <a:extLst>
                    <a:ext uri="{9D8B030D-6E8A-4147-A177-3AD203B41FA5}">
                      <a16:colId xmlns:a16="http://schemas.microsoft.com/office/drawing/2014/main" val="391228145"/>
                    </a:ext>
                  </a:extLst>
                </a:gridCol>
                <a:gridCol w="3247505">
                  <a:extLst>
                    <a:ext uri="{9D8B030D-6E8A-4147-A177-3AD203B41FA5}">
                      <a16:colId xmlns:a16="http://schemas.microsoft.com/office/drawing/2014/main" val="136236315"/>
                    </a:ext>
                  </a:extLst>
                </a:gridCol>
              </a:tblGrid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Embedding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Encoder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Accuracy</a:t>
                      </a:r>
                      <a:endParaRPr lang="en-US" altLang="zh-CN" sz="2400" b="1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865151"/>
                  </a:ext>
                </a:extLst>
              </a:tr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 err="1"/>
                        <a:t>GloVe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Transformer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0.8153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192253"/>
                  </a:ext>
                </a:extLst>
              </a:tr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 err="1"/>
                        <a:t>ELMo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Transformer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0.8051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182235"/>
                  </a:ext>
                </a:extLst>
              </a:tr>
              <a:tr h="774589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Bert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Transformer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0.8472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307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8361209"/>
      </p:ext>
    </p:extLst>
  </p:cSld>
  <p:clrMapOvr>
    <a:masterClrMapping/>
  </p:clrMapOvr>
  <p:transition spd="med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ELMo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下游任务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Demo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81958"/>
            <a:ext cx="113196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结果分析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</a:p>
          <a:p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在文本分类任务中：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	</a:t>
            </a: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	Bert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在所有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Encoder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中均取得了最高的准确率。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	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相比于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Glove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ELMo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，效果最好。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88754"/>
      </p:ext>
    </p:extLst>
  </p:cSld>
  <p:clrMapOvr>
    <a:masterClrMapping/>
  </p:clrMapOvr>
  <p:transition spd="med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预训练语言模型的应用模式：特征抽取与微调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277416"/>
            <a:ext cx="113196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特征抽取：将句子输入到预训练模型中，取模型输出作为句子或句子内词语的特征表示。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微调：以预训练语言模型为主要的网络结构，使用当前任务的训练数据直接对网络进行训练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47D94BB-DAF2-4411-AAB5-8E4ADD34A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687" y="3208448"/>
            <a:ext cx="8608412" cy="27125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AD950EC-4965-4BB1-B6E9-846FE9924ABA}"/>
              </a:ext>
            </a:extLst>
          </p:cNvPr>
          <p:cNvSpPr txBox="1"/>
          <p:nvPr/>
        </p:nvSpPr>
        <p:spPr>
          <a:xfrm>
            <a:off x="3904375" y="5920995"/>
            <a:ext cx="4383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微调还是不微调？将预训练模型应用于各种任务</a:t>
            </a:r>
          </a:p>
        </p:txBody>
      </p:sp>
    </p:spTree>
    <p:extLst>
      <p:ext uri="{BB962C8B-B14F-4D97-AF65-F5344CB8AC3E}">
        <p14:creationId xmlns:p14="http://schemas.microsoft.com/office/powerpoint/2010/main" val="364166700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为什么引入预训练模型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19613"/>
            <a:ext cx="113196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在大语料下预训练的模型可以学习到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universal language representations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，来帮助下游任务。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PTMs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提供了一个更好的初始化模型，可以提高目标任务的效果和加速收敛。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PTMs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可以看做是一种正则，防止模型在小数据集上的过拟合。</a:t>
            </a:r>
          </a:p>
        </p:txBody>
      </p:sp>
    </p:spTree>
    <p:extLst>
      <p:ext uri="{BB962C8B-B14F-4D97-AF65-F5344CB8AC3E}">
        <p14:creationId xmlns:p14="http://schemas.microsoft.com/office/powerpoint/2010/main" val="3255656049"/>
      </p:ext>
    </p:extLst>
  </p:cSld>
  <p:clrMapOvr>
    <a:masterClrMapping/>
  </p:clrMapOvr>
  <p:transition spd="med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模型的应用：特征抽取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28710D-8942-4629-A359-904410591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1" y="2245469"/>
            <a:ext cx="4650207" cy="3546158"/>
          </a:xfrm>
          <a:prstGeom prst="rect">
            <a:avLst/>
          </a:prstGeom>
        </p:spPr>
      </p:pic>
      <p:sp>
        <p:nvSpPr>
          <p:cNvPr id="8" name="箭头: 上 7">
            <a:extLst>
              <a:ext uri="{FF2B5EF4-FFF2-40B4-BE49-F238E27FC236}">
                <a16:creationId xmlns:a16="http://schemas.microsoft.com/office/drawing/2014/main" id="{2C1568C4-EB13-4322-8818-134E029B6F05}"/>
              </a:ext>
            </a:extLst>
          </p:cNvPr>
          <p:cNvSpPr/>
          <p:nvPr/>
        </p:nvSpPr>
        <p:spPr>
          <a:xfrm>
            <a:off x="1430815" y="1765336"/>
            <a:ext cx="240630" cy="4801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右大括号 8">
            <a:extLst>
              <a:ext uri="{FF2B5EF4-FFF2-40B4-BE49-F238E27FC236}">
                <a16:creationId xmlns:a16="http://schemas.microsoft.com/office/drawing/2014/main" id="{B5F26638-2559-4687-9E8D-0C4E22191927}"/>
              </a:ext>
            </a:extLst>
          </p:cNvPr>
          <p:cNvSpPr/>
          <p:nvPr/>
        </p:nvSpPr>
        <p:spPr>
          <a:xfrm rot="16200000">
            <a:off x="3285189" y="441296"/>
            <a:ext cx="480130" cy="3128211"/>
          </a:xfrm>
          <a:prstGeom prst="rightBrace">
            <a:avLst>
              <a:gd name="adj1" fmla="val 8333"/>
              <a:gd name="adj2" fmla="val 5038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C35E510-0611-441C-A29B-D4AEA0D6A0D5}"/>
              </a:ext>
            </a:extLst>
          </p:cNvPr>
          <p:cNvSpPr txBox="1"/>
          <p:nvPr/>
        </p:nvSpPr>
        <p:spPr>
          <a:xfrm>
            <a:off x="1011129" y="1272944"/>
            <a:ext cx="110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句子向量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75D4E61-AE9B-4418-9ECD-67A4A7A87DF2}"/>
              </a:ext>
            </a:extLst>
          </p:cNvPr>
          <p:cNvSpPr txBox="1"/>
          <p:nvPr/>
        </p:nvSpPr>
        <p:spPr>
          <a:xfrm>
            <a:off x="3094599" y="1272742"/>
            <a:ext cx="87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字向量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F287E21-5A82-423D-B8F5-6201662F7172}"/>
              </a:ext>
            </a:extLst>
          </p:cNvPr>
          <p:cNvSpPr txBox="1"/>
          <p:nvPr/>
        </p:nvSpPr>
        <p:spPr>
          <a:xfrm>
            <a:off x="5553048" y="1481958"/>
            <a:ext cx="6202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使用字、词或句子的特征向量表示作为模型输入的下游任务。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无法直接套用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的网络结构来解决的下游任务，比如指代消解、句法分析等任务，只能够使用特征抽取的方式使用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28F0091-2581-4446-8CA1-269CCC661997}"/>
              </a:ext>
            </a:extLst>
          </p:cNvPr>
          <p:cNvSpPr txBox="1"/>
          <p:nvPr/>
        </p:nvSpPr>
        <p:spPr>
          <a:xfrm>
            <a:off x="2284266" y="5791627"/>
            <a:ext cx="1887355" cy="308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2. BERT</a:t>
            </a: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的输入输出</a:t>
            </a:r>
          </a:p>
        </p:txBody>
      </p:sp>
    </p:spTree>
    <p:extLst>
      <p:ext uri="{BB962C8B-B14F-4D97-AF65-F5344CB8AC3E}">
        <p14:creationId xmlns:p14="http://schemas.microsoft.com/office/powerpoint/2010/main" val="14723812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应用于指代消解和依存句法分析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042E15-BD74-480E-A2CA-821402197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24" y="3801211"/>
            <a:ext cx="3223991" cy="24585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2684E6-3E7E-4F5E-8ED1-A428E1291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56" y="888351"/>
            <a:ext cx="6630325" cy="2267266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33CFB9A-890A-4B0A-9F42-A6D95803377C}"/>
              </a:ext>
            </a:extLst>
          </p:cNvPr>
          <p:cNvCxnSpPr>
            <a:cxnSpLocks/>
          </p:cNvCxnSpPr>
          <p:nvPr/>
        </p:nvCxnSpPr>
        <p:spPr>
          <a:xfrm flipH="1" flipV="1">
            <a:off x="4493924" y="3155618"/>
            <a:ext cx="882080" cy="7339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BE329224-6D19-4956-818A-D3101F56E85E}"/>
              </a:ext>
            </a:extLst>
          </p:cNvPr>
          <p:cNvCxnSpPr>
            <a:cxnSpLocks/>
          </p:cNvCxnSpPr>
          <p:nvPr/>
        </p:nvCxnSpPr>
        <p:spPr>
          <a:xfrm flipH="1" flipV="1">
            <a:off x="5081709" y="3155619"/>
            <a:ext cx="763527" cy="7339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275E515-9084-4977-B749-1966BA407950}"/>
              </a:ext>
            </a:extLst>
          </p:cNvPr>
          <p:cNvCxnSpPr>
            <a:cxnSpLocks/>
          </p:cNvCxnSpPr>
          <p:nvPr/>
        </p:nvCxnSpPr>
        <p:spPr>
          <a:xfrm flipV="1">
            <a:off x="7216836" y="3155616"/>
            <a:ext cx="1949116" cy="733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AE1C2E07-DA4C-4C97-ABE7-F866E4A46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85" y="887345"/>
            <a:ext cx="6710945" cy="2205912"/>
          </a:xfrm>
          <a:prstGeom prst="rect">
            <a:avLst/>
          </a:prstGeom>
        </p:spPr>
      </p:pic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7201115B-46C5-4B61-9FE4-37114AA10470}"/>
              </a:ext>
            </a:extLst>
          </p:cNvPr>
          <p:cNvCxnSpPr>
            <a:cxnSpLocks/>
          </p:cNvCxnSpPr>
          <p:nvPr/>
        </p:nvCxnSpPr>
        <p:spPr>
          <a:xfrm flipV="1">
            <a:off x="5442012" y="3093256"/>
            <a:ext cx="367937" cy="7962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2E935EFA-0541-4D52-9BF2-43C3693806F5}"/>
              </a:ext>
            </a:extLst>
          </p:cNvPr>
          <p:cNvCxnSpPr>
            <a:cxnSpLocks/>
          </p:cNvCxnSpPr>
          <p:nvPr/>
        </p:nvCxnSpPr>
        <p:spPr>
          <a:xfrm flipV="1">
            <a:off x="7216836" y="3108777"/>
            <a:ext cx="334525" cy="7807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4D1A0528-4B28-4D05-BE08-EA81552666BD}"/>
              </a:ext>
            </a:extLst>
          </p:cNvPr>
          <p:cNvSpPr txBox="1"/>
          <p:nvPr/>
        </p:nvSpPr>
        <p:spPr>
          <a:xfrm>
            <a:off x="6313654" y="3173371"/>
            <a:ext cx="43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6C2748A-1D59-4499-B031-2D93B1ACC2D4}"/>
              </a:ext>
            </a:extLst>
          </p:cNvPr>
          <p:cNvSpPr txBox="1"/>
          <p:nvPr/>
        </p:nvSpPr>
        <p:spPr>
          <a:xfrm>
            <a:off x="351337" y="1275114"/>
            <a:ext cx="2263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指代消解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C0354CE-9C5F-4AEA-A769-7FCADEA2AAE0}"/>
              </a:ext>
            </a:extLst>
          </p:cNvPr>
          <p:cNvSpPr txBox="1"/>
          <p:nvPr/>
        </p:nvSpPr>
        <p:spPr>
          <a:xfrm>
            <a:off x="348202" y="1275137"/>
            <a:ext cx="242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依存句法分析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3F26C2B-CCEE-492A-BF36-D9EC2E13EA24}"/>
              </a:ext>
            </a:extLst>
          </p:cNvPr>
          <p:cNvSpPr txBox="1"/>
          <p:nvPr/>
        </p:nvSpPr>
        <p:spPr>
          <a:xfrm>
            <a:off x="4977578" y="6260771"/>
            <a:ext cx="2236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3. BERT</a:t>
            </a: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应用于指代消解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8BFD4AE-3847-4AB9-91B6-E8EA45A4DA0C}"/>
              </a:ext>
            </a:extLst>
          </p:cNvPr>
          <p:cNvSpPr txBox="1"/>
          <p:nvPr/>
        </p:nvSpPr>
        <p:spPr>
          <a:xfrm>
            <a:off x="4977578" y="6259764"/>
            <a:ext cx="259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4. BERT</a:t>
            </a: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应用于依存句法分析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EBF82FD7-5EEE-4BD6-ABF5-6CA362B97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8075" y="3913941"/>
            <a:ext cx="4342486" cy="134965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813ECDF-E99D-4EF5-A0FD-795709668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075" y="3912934"/>
            <a:ext cx="3604565" cy="83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367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0" grpId="2"/>
      <p:bldP spid="32" grpId="0"/>
      <p:bldP spid="32" grpId="1"/>
      <p:bldP spid="34" grpId="0"/>
      <p:bldP spid="41" grpId="0"/>
      <p:bldP spid="41" grpId="1"/>
      <p:bldP spid="4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应用于中文的处理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351956" y="1277415"/>
            <a:ext cx="11319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的训练是基于字符的，对于英文来说是单词，对于中文来说是字，而中文的自然语言处理任务中使用比较多的是词向量。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09F7A8B-0E7D-4DB6-9BE8-0EF917146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59" y="2273968"/>
            <a:ext cx="4220640" cy="331864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D50FF28-2681-42DD-BD6A-70C470E43408}"/>
              </a:ext>
            </a:extLst>
          </p:cNvPr>
          <p:cNvSpPr txBox="1"/>
          <p:nvPr/>
        </p:nvSpPr>
        <p:spPr>
          <a:xfrm>
            <a:off x="2164379" y="5604284"/>
            <a:ext cx="260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5. </a:t>
            </a: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使用</a:t>
            </a:r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BERT</a:t>
            </a: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生成中文词向量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10AFE82-E454-4BF5-BFA2-F3A597953E05}"/>
              </a:ext>
            </a:extLst>
          </p:cNvPr>
          <p:cNvSpPr txBox="1"/>
          <p:nvPr/>
        </p:nvSpPr>
        <p:spPr>
          <a:xfrm>
            <a:off x="6107817" y="2717193"/>
            <a:ext cx="5563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将句子输入到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时，在句首添加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[CLS]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标志和在句尾添加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[SEP]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标志很重要，添加相比于不添加，最终的实验结果会有所提高。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91907"/>
      </p:ext>
    </p:extLst>
  </p:cSld>
  <p:clrMapOvr>
    <a:masterClrMapping/>
  </p:clrMapOvr>
  <p:transition spd="med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模型的应用：微调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F9E3FF-B51C-4587-A889-BA578626D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63" y="1274097"/>
            <a:ext cx="3538538" cy="30813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04B943-C3EE-468E-A6CE-D5798B982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43" y="1307435"/>
            <a:ext cx="3490913" cy="304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208535-421C-4CE7-84C7-66CC10E5E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99" y="1378872"/>
            <a:ext cx="3462338" cy="297656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518B87F-7F39-461E-B8A4-2A2F3690D43E}"/>
              </a:ext>
            </a:extLst>
          </p:cNvPr>
          <p:cNvSpPr txBox="1"/>
          <p:nvPr/>
        </p:nvSpPr>
        <p:spPr>
          <a:xfrm>
            <a:off x="1225076" y="4400051"/>
            <a:ext cx="258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6. BERT</a:t>
            </a: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用于句子对分类任务如：文本语义相似度，自然语言推断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2B68D2F-9C0F-42A7-AEA4-759242182623}"/>
              </a:ext>
            </a:extLst>
          </p:cNvPr>
          <p:cNvSpPr txBox="1"/>
          <p:nvPr/>
        </p:nvSpPr>
        <p:spPr>
          <a:xfrm>
            <a:off x="4889942" y="4405800"/>
            <a:ext cx="2412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7. BERT</a:t>
            </a: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用于单句分类任务如：情感分析、语言可接受性检测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43DAC73-1A77-4043-B357-82E587EC6392}"/>
              </a:ext>
            </a:extLst>
          </p:cNvPr>
          <p:cNvSpPr txBox="1"/>
          <p:nvPr/>
        </p:nvSpPr>
        <p:spPr>
          <a:xfrm>
            <a:off x="8504910" y="4400050"/>
            <a:ext cx="2412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8. BERT</a:t>
            </a: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用于序列标注任务如：分词、命名实体识别</a:t>
            </a:r>
          </a:p>
        </p:txBody>
      </p:sp>
    </p:spTree>
    <p:extLst>
      <p:ext uri="{BB962C8B-B14F-4D97-AF65-F5344CB8AC3E}">
        <p14:creationId xmlns:p14="http://schemas.microsoft.com/office/powerpoint/2010/main" val="24123479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BERT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模型的改进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8A9AA75-2FD8-4106-A1BF-74D68709C8DB}"/>
              </a:ext>
            </a:extLst>
          </p:cNvPr>
          <p:cNvSpPr txBox="1"/>
          <p:nvPr/>
        </p:nvSpPr>
        <p:spPr>
          <a:xfrm>
            <a:off x="749863" y="1027319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Whole Word Mask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B2C9027-DDAF-4D13-88CC-75FABF58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63" y="1480130"/>
            <a:ext cx="6986346" cy="169877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BEAD4BB-4734-4454-B3D7-17DCB1634FD4}"/>
              </a:ext>
            </a:extLst>
          </p:cNvPr>
          <p:cNvSpPr txBox="1"/>
          <p:nvPr/>
        </p:nvSpPr>
        <p:spPr>
          <a:xfrm>
            <a:off x="749862" y="3473068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ERNIE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：“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Whole Phrase and Entity Mask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DF7EBB5-49AA-4FA6-B9A5-C69A856C5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62" y="3934733"/>
            <a:ext cx="8548072" cy="22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53096"/>
      </p:ext>
    </p:extLst>
  </p:cSld>
  <p:clrMapOvr>
    <a:masterClrMapping/>
  </p:clrMapOvr>
  <p:transition spd="med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2BFA38D-9A8C-4E0C-9C6C-2CB34BEACF7B}"/>
              </a:ext>
            </a:extLst>
          </p:cNvPr>
          <p:cNvCxnSpPr>
            <a:cxnSpLocks/>
          </p:cNvCxnSpPr>
          <p:nvPr/>
        </p:nvCxnSpPr>
        <p:spPr>
          <a:xfrm>
            <a:off x="4230912" y="4042946"/>
            <a:ext cx="7287114" cy="0"/>
          </a:xfrm>
          <a:prstGeom prst="line">
            <a:avLst/>
          </a:prstGeom>
          <a:ln w="9525" cmpd="sng">
            <a:gradFill>
              <a:gsLst>
                <a:gs pos="1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1000"/>
                  </a:schemeClr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D21A0AC7-8073-4C40-8F36-F45903884EC7}"/>
              </a:ext>
            </a:extLst>
          </p:cNvPr>
          <p:cNvSpPr txBox="1"/>
          <p:nvPr/>
        </p:nvSpPr>
        <p:spPr>
          <a:xfrm>
            <a:off x="4622801" y="2011086"/>
            <a:ext cx="6914815" cy="19605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感谢各位同学老师</a:t>
            </a:r>
            <a:endParaRPr kumimoji="0" lang="en-US" altLang="zh-CN" sz="6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spc="300" dirty="0">
                <a:solidFill>
                  <a:prstClr val="white"/>
                </a:solidFill>
                <a:latin typeface="微软雅黑"/>
                <a:ea typeface="微软雅黑"/>
              </a:rPr>
              <a:t>欢迎</a:t>
            </a:r>
            <a:r>
              <a: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批评指正</a:t>
            </a:r>
          </a:p>
        </p:txBody>
      </p:sp>
    </p:spTree>
    <p:extLst>
      <p:ext uri="{BB962C8B-B14F-4D97-AF65-F5344CB8AC3E}">
        <p14:creationId xmlns:p14="http://schemas.microsoft.com/office/powerpoint/2010/main" val="66263304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预训练模型发展历程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81958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从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Word Embedding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到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Bert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E4A6B00-141E-4467-848B-DE18D0FAE658}"/>
              </a:ext>
            </a:extLst>
          </p:cNvPr>
          <p:cNvSpPr/>
          <p:nvPr/>
        </p:nvSpPr>
        <p:spPr>
          <a:xfrm>
            <a:off x="1643495" y="5663045"/>
            <a:ext cx="8905009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流程图: 接点 6">
            <a:extLst>
              <a:ext uri="{FF2B5EF4-FFF2-40B4-BE49-F238E27FC236}">
                <a16:creationId xmlns:a16="http://schemas.microsoft.com/office/drawing/2014/main" id="{894372B8-D028-4084-A572-742AD45D0A66}"/>
              </a:ext>
            </a:extLst>
          </p:cNvPr>
          <p:cNvSpPr/>
          <p:nvPr/>
        </p:nvSpPr>
        <p:spPr>
          <a:xfrm>
            <a:off x="2389909" y="5579918"/>
            <a:ext cx="197427" cy="203663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流程图: 接点 8">
            <a:extLst>
              <a:ext uri="{FF2B5EF4-FFF2-40B4-BE49-F238E27FC236}">
                <a16:creationId xmlns:a16="http://schemas.microsoft.com/office/drawing/2014/main" id="{5C57BC24-C136-46C9-8CC7-F7D0D7B1006A}"/>
              </a:ext>
            </a:extLst>
          </p:cNvPr>
          <p:cNvSpPr/>
          <p:nvPr/>
        </p:nvSpPr>
        <p:spPr>
          <a:xfrm>
            <a:off x="5997285" y="5579917"/>
            <a:ext cx="197427" cy="203663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流程图: 接点 10">
            <a:extLst>
              <a:ext uri="{FF2B5EF4-FFF2-40B4-BE49-F238E27FC236}">
                <a16:creationId xmlns:a16="http://schemas.microsoft.com/office/drawing/2014/main" id="{1814FD63-D764-4CD9-88AF-9D10BE97EA1A}"/>
              </a:ext>
            </a:extLst>
          </p:cNvPr>
          <p:cNvSpPr/>
          <p:nvPr/>
        </p:nvSpPr>
        <p:spPr>
          <a:xfrm>
            <a:off x="9802089" y="5579917"/>
            <a:ext cx="197427" cy="203663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1F5D825-C4BE-48AD-BE32-27AB24CF1E35}"/>
              </a:ext>
            </a:extLst>
          </p:cNvPr>
          <p:cNvSpPr/>
          <p:nvPr/>
        </p:nvSpPr>
        <p:spPr>
          <a:xfrm>
            <a:off x="1558636" y="4572000"/>
            <a:ext cx="3106882" cy="1122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49EA7B1-A9DF-48FE-B1DD-28866501095C}"/>
              </a:ext>
            </a:extLst>
          </p:cNvPr>
          <p:cNvSpPr/>
          <p:nvPr/>
        </p:nvSpPr>
        <p:spPr>
          <a:xfrm>
            <a:off x="4343400" y="3990109"/>
            <a:ext cx="3501736" cy="112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981A8B-8420-42AB-9346-D41686BB95A0}"/>
              </a:ext>
            </a:extLst>
          </p:cNvPr>
          <p:cNvSpPr/>
          <p:nvPr/>
        </p:nvSpPr>
        <p:spPr>
          <a:xfrm>
            <a:off x="6941133" y="3375488"/>
            <a:ext cx="4145968" cy="112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流程图: 接点 15">
            <a:extLst>
              <a:ext uri="{FF2B5EF4-FFF2-40B4-BE49-F238E27FC236}">
                <a16:creationId xmlns:a16="http://schemas.microsoft.com/office/drawing/2014/main" id="{4FE8B995-6428-4F71-97B6-87B01192809A}"/>
              </a:ext>
            </a:extLst>
          </p:cNvPr>
          <p:cNvSpPr/>
          <p:nvPr/>
        </p:nvSpPr>
        <p:spPr>
          <a:xfrm>
            <a:off x="1558636" y="2473036"/>
            <a:ext cx="197428" cy="22334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流程图: 接点 17">
            <a:extLst>
              <a:ext uri="{FF2B5EF4-FFF2-40B4-BE49-F238E27FC236}">
                <a16:creationId xmlns:a16="http://schemas.microsoft.com/office/drawing/2014/main" id="{1FE04D62-1E87-46A8-BD62-47A1AAB0D098}"/>
              </a:ext>
            </a:extLst>
          </p:cNvPr>
          <p:cNvSpPr/>
          <p:nvPr/>
        </p:nvSpPr>
        <p:spPr>
          <a:xfrm>
            <a:off x="4475018" y="2041852"/>
            <a:ext cx="190500" cy="200891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流程图: 接点 19">
            <a:extLst>
              <a:ext uri="{FF2B5EF4-FFF2-40B4-BE49-F238E27FC236}">
                <a16:creationId xmlns:a16="http://schemas.microsoft.com/office/drawing/2014/main" id="{0881D005-E2A4-43F7-97A4-C9E4A77A5988}"/>
              </a:ext>
            </a:extLst>
          </p:cNvPr>
          <p:cNvSpPr/>
          <p:nvPr/>
        </p:nvSpPr>
        <p:spPr>
          <a:xfrm>
            <a:off x="7238999" y="1138676"/>
            <a:ext cx="221673" cy="245053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22EA6955-B0D3-4043-82F7-B0D7002C08CC}"/>
              </a:ext>
            </a:extLst>
          </p:cNvPr>
          <p:cNvCxnSpPr>
            <a:cxnSpLocks/>
            <a:stCxn id="16" idx="4"/>
          </p:cNvCxnSpPr>
          <p:nvPr/>
        </p:nvCxnSpPr>
        <p:spPr>
          <a:xfrm>
            <a:off x="1657350" y="2696383"/>
            <a:ext cx="0" cy="18756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E9307EC8-E7D3-47F0-8229-13AFE671C423}"/>
              </a:ext>
            </a:extLst>
          </p:cNvPr>
          <p:cNvCxnSpPr>
            <a:cxnSpLocks/>
          </p:cNvCxnSpPr>
          <p:nvPr/>
        </p:nvCxnSpPr>
        <p:spPr>
          <a:xfrm>
            <a:off x="4570268" y="2085863"/>
            <a:ext cx="0" cy="19042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41BA27CB-4CB9-444B-94D9-C36576710C25}"/>
              </a:ext>
            </a:extLst>
          </p:cNvPr>
          <p:cNvCxnSpPr>
            <a:cxnSpLocks/>
          </p:cNvCxnSpPr>
          <p:nvPr/>
        </p:nvCxnSpPr>
        <p:spPr>
          <a:xfrm flipH="1">
            <a:off x="7367152" y="1261203"/>
            <a:ext cx="1" cy="21142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A0C9031C-ED09-442E-9679-DB8A1BD70570}"/>
              </a:ext>
            </a:extLst>
          </p:cNvPr>
          <p:cNvSpPr txBox="1"/>
          <p:nvPr/>
        </p:nvSpPr>
        <p:spPr>
          <a:xfrm>
            <a:off x="1854440" y="2421054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Neural language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5DB96D2-929C-434E-A126-FCE1BEA19CEA}"/>
              </a:ext>
            </a:extLst>
          </p:cNvPr>
          <p:cNvSpPr txBox="1"/>
          <p:nvPr/>
        </p:nvSpPr>
        <p:spPr>
          <a:xfrm>
            <a:off x="4698422" y="1993790"/>
            <a:ext cx="213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Word Embedding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A0F468B-988D-4A15-A502-39554AB06CB0}"/>
              </a:ext>
            </a:extLst>
          </p:cNvPr>
          <p:cNvSpPr txBox="1"/>
          <p:nvPr/>
        </p:nvSpPr>
        <p:spPr>
          <a:xfrm>
            <a:off x="7495306" y="1112626"/>
            <a:ext cx="330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Pretrained language models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F7EA423-EC14-4B93-9486-8C6EB9DAEFED}"/>
              </a:ext>
            </a:extLst>
          </p:cNvPr>
          <p:cNvSpPr txBox="1"/>
          <p:nvPr/>
        </p:nvSpPr>
        <p:spPr>
          <a:xfrm>
            <a:off x="1683650" y="2912358"/>
            <a:ext cx="2387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·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第一个神经语言模型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NNLM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）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78DCBCE-6855-4A59-AE54-2348B7AD96E9}"/>
              </a:ext>
            </a:extLst>
          </p:cNvPr>
          <p:cNvSpPr txBox="1"/>
          <p:nvPr/>
        </p:nvSpPr>
        <p:spPr>
          <a:xfrm>
            <a:off x="4720815" y="2413289"/>
            <a:ext cx="1373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词向量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· word2vec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·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GloVe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C6F8E66-6468-4944-8099-6BF7D7625DD8}"/>
              </a:ext>
            </a:extLst>
          </p:cNvPr>
          <p:cNvSpPr txBox="1"/>
          <p:nvPr/>
        </p:nvSpPr>
        <p:spPr>
          <a:xfrm>
            <a:off x="7626927" y="1712790"/>
            <a:ext cx="1800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预训练语言模型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· ELMO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·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OpenAI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GPT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· Bert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3" name="箭头: 上 42">
            <a:extLst>
              <a:ext uri="{FF2B5EF4-FFF2-40B4-BE49-F238E27FC236}">
                <a16:creationId xmlns:a16="http://schemas.microsoft.com/office/drawing/2014/main" id="{743CC515-AFB1-4443-8B33-69787CE90259}"/>
              </a:ext>
            </a:extLst>
          </p:cNvPr>
          <p:cNvSpPr/>
          <p:nvPr/>
        </p:nvSpPr>
        <p:spPr>
          <a:xfrm>
            <a:off x="2389909" y="4684225"/>
            <a:ext cx="197427" cy="895692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4" name="箭头: 上 43">
            <a:extLst>
              <a:ext uri="{FF2B5EF4-FFF2-40B4-BE49-F238E27FC236}">
                <a16:creationId xmlns:a16="http://schemas.microsoft.com/office/drawing/2014/main" id="{32C8E7F2-0545-4B0E-B044-B9B20897BF6A}"/>
              </a:ext>
            </a:extLst>
          </p:cNvPr>
          <p:cNvSpPr/>
          <p:nvPr/>
        </p:nvSpPr>
        <p:spPr>
          <a:xfrm>
            <a:off x="5997285" y="4118956"/>
            <a:ext cx="197415" cy="1460961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5" name="箭头: 上 44">
            <a:extLst>
              <a:ext uri="{FF2B5EF4-FFF2-40B4-BE49-F238E27FC236}">
                <a16:creationId xmlns:a16="http://schemas.microsoft.com/office/drawing/2014/main" id="{ED1E5D4B-99DE-4840-86CA-79FAEC7F2C47}"/>
              </a:ext>
            </a:extLst>
          </p:cNvPr>
          <p:cNvSpPr/>
          <p:nvPr/>
        </p:nvSpPr>
        <p:spPr>
          <a:xfrm>
            <a:off x="9802077" y="3487712"/>
            <a:ext cx="197414" cy="2092205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76CAB81-8974-4B0A-ADF2-3D2BB451207C}"/>
              </a:ext>
            </a:extLst>
          </p:cNvPr>
          <p:cNvSpPr txBox="1"/>
          <p:nvPr/>
        </p:nvSpPr>
        <p:spPr>
          <a:xfrm>
            <a:off x="2153971" y="586670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2001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85F2D82-C869-4CFC-9C28-03D1EB443CB7}"/>
              </a:ext>
            </a:extLst>
          </p:cNvPr>
          <p:cNvSpPr txBox="1"/>
          <p:nvPr/>
        </p:nvSpPr>
        <p:spPr>
          <a:xfrm>
            <a:off x="5763970" y="582900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2013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79FF007-F321-4F7B-8DD4-5F794617F772}"/>
              </a:ext>
            </a:extLst>
          </p:cNvPr>
          <p:cNvSpPr txBox="1"/>
          <p:nvPr/>
        </p:nvSpPr>
        <p:spPr>
          <a:xfrm>
            <a:off x="9539146" y="582900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2018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8369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神经网络语言模型（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NNLM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419613"/>
            <a:ext cx="1131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跟据前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个单词，通过前馈神经网络预测下一个单词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49AE9C4-6F8C-4F48-A0C4-6E1BAAC34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619" y="1981199"/>
            <a:ext cx="51244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8058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6EF55-6D66-4372-BC28-8E064B9E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Word Embedding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BA890-4C3C-4EDB-8E60-F42E4284A821}"/>
              </a:ext>
            </a:extLst>
          </p:cNvPr>
          <p:cNvSpPr txBox="1"/>
          <p:nvPr/>
        </p:nvSpPr>
        <p:spPr>
          <a:xfrm>
            <a:off x="436179" y="1315704"/>
            <a:ext cx="11319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CBOW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Skip-gram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2BECFF8-3EBC-4476-886D-D8BFD4BB8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03" y="2463944"/>
            <a:ext cx="2945182" cy="32094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963FF34-317E-4372-BE62-326423F0D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741" y="2463944"/>
            <a:ext cx="2945182" cy="324228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730966F-929C-4D16-AE94-E06732F877EE}"/>
              </a:ext>
            </a:extLst>
          </p:cNvPr>
          <p:cNvSpPr txBox="1"/>
          <p:nvPr/>
        </p:nvSpPr>
        <p:spPr>
          <a:xfrm>
            <a:off x="2576945" y="5818909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CBOW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12C9B4-E64A-44FD-A54A-DE6C90E0A89D}"/>
              </a:ext>
            </a:extLst>
          </p:cNvPr>
          <p:cNvSpPr txBox="1"/>
          <p:nvPr/>
        </p:nvSpPr>
        <p:spPr>
          <a:xfrm>
            <a:off x="7378226" y="5818909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Skip-gram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254160"/>
      </p:ext>
    </p:extLst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1_Office 主题​​">
  <a:themeElements>
    <a:clrScheme name="自定义 34">
      <a:dk1>
        <a:sysClr val="windowText" lastClr="000000"/>
      </a:dk1>
      <a:lt1>
        <a:sysClr val="window" lastClr="FFFFFF"/>
      </a:lt1>
      <a:dk2>
        <a:srgbClr val="006C39"/>
      </a:dk2>
      <a:lt2>
        <a:srgbClr val="FFFFFF"/>
      </a:lt2>
      <a:accent1>
        <a:srgbClr val="006C39"/>
      </a:accent1>
      <a:accent2>
        <a:srgbClr val="3F3F3F"/>
      </a:accent2>
      <a:accent3>
        <a:srgbClr val="A2A2A2"/>
      </a:accent3>
      <a:accent4>
        <a:srgbClr val="A13F0B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3302</Words>
  <Application>Microsoft Office PowerPoint</Application>
  <PresentationFormat>宽屏</PresentationFormat>
  <Paragraphs>506</Paragraphs>
  <Slides>65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80" baseType="lpstr">
      <vt:lpstr>-apple-system</vt:lpstr>
      <vt:lpstr>Helvetica Neue</vt:lpstr>
      <vt:lpstr>等线</vt:lpstr>
      <vt:lpstr>黑体</vt:lpstr>
      <vt:lpstr>宋体</vt:lpstr>
      <vt:lpstr>微软雅黑</vt:lpstr>
      <vt:lpstr>微软雅黑 Light</vt:lpstr>
      <vt:lpstr>Arial</vt:lpstr>
      <vt:lpstr>Arial Rounded MT Bold</vt:lpstr>
      <vt:lpstr>Calibri</vt:lpstr>
      <vt:lpstr>Cambria Math</vt:lpstr>
      <vt:lpstr>Century Gothic</vt:lpstr>
      <vt:lpstr>Times New Roman</vt:lpstr>
      <vt:lpstr>Wingdings</vt:lpstr>
      <vt:lpstr>1_Office 主题​​</vt:lpstr>
      <vt:lpstr>预训练语言模型与应用</vt:lpstr>
      <vt:lpstr>目录</vt:lpstr>
      <vt:lpstr>PowerPoint 演示文稿</vt:lpstr>
      <vt:lpstr>什么是语言模型</vt:lpstr>
      <vt:lpstr>什么是预训练模型</vt:lpstr>
      <vt:lpstr>为什么引入预训练模型</vt:lpstr>
      <vt:lpstr>预训练模型发展历程</vt:lpstr>
      <vt:lpstr>神经网络语言模型（NNLM）</vt:lpstr>
      <vt:lpstr>Word Embedding</vt:lpstr>
      <vt:lpstr>Word Embedding</vt:lpstr>
      <vt:lpstr>预训练语言模型-ELMO</vt:lpstr>
      <vt:lpstr>预训练语言模型-ELMO</vt:lpstr>
      <vt:lpstr>预训练语言模型-Bert</vt:lpstr>
      <vt:lpstr>预训练语言模型-Bert</vt:lpstr>
      <vt:lpstr>预训练语言模型-GPT</vt:lpstr>
      <vt:lpstr>预训练语言模型-GPT</vt:lpstr>
      <vt:lpstr>预训练语言模型发展趋势</vt:lpstr>
      <vt:lpstr>PowerPoint 演示文稿</vt:lpstr>
      <vt:lpstr>RNN</vt:lpstr>
      <vt:lpstr>LSTM(Long Short-term Memory Network)</vt:lpstr>
      <vt:lpstr>词的表示</vt:lpstr>
      <vt:lpstr>ELMO(Embedding from Language Model)</vt:lpstr>
      <vt:lpstr>ELMO(Embedding from Language Model)</vt:lpstr>
      <vt:lpstr>ELMO(Embedding from Language Model)</vt:lpstr>
      <vt:lpstr>PowerPoint 演示文稿</vt:lpstr>
      <vt:lpstr>BERT预训练语言模型简介</vt:lpstr>
      <vt:lpstr>BERT预训练语言模型简介</vt:lpstr>
      <vt:lpstr>BERT预训练语言模型简介</vt:lpstr>
      <vt:lpstr>BERT预训练语言模型讲解</vt:lpstr>
      <vt:lpstr>BERT预训练语言模型讲解</vt:lpstr>
      <vt:lpstr>BERT预训练语言模型讲解</vt:lpstr>
      <vt:lpstr>BERT预训练语言模型最新应用</vt:lpstr>
      <vt:lpstr>PowerPoint 演示文稿</vt:lpstr>
      <vt:lpstr>导言：巨大的GPT3.0</vt:lpstr>
      <vt:lpstr>工作原理:GPT1.0框架</vt:lpstr>
      <vt:lpstr>GPT1.0-&gt;GPT2.0</vt:lpstr>
      <vt:lpstr>GPT3.0</vt:lpstr>
      <vt:lpstr>GPT3.0的野心</vt:lpstr>
      <vt:lpstr>GPT3.0测试</vt:lpstr>
      <vt:lpstr>GPT3.0测试</vt:lpstr>
      <vt:lpstr>GPT3.0测试</vt:lpstr>
      <vt:lpstr>GPT3.0的应用场景</vt:lpstr>
      <vt:lpstr>预训练语言模型-ELMO</vt:lpstr>
      <vt:lpstr>预训练语言模型-GPT</vt:lpstr>
      <vt:lpstr>预训练语言模型-Bert</vt:lpstr>
      <vt:lpstr>PowerPoint 演示文稿</vt:lpstr>
      <vt:lpstr>预训练语言模型最新进展</vt:lpstr>
      <vt:lpstr>预训练语言模型最新进展</vt:lpstr>
      <vt:lpstr>预训练语言模型最新进展</vt:lpstr>
      <vt:lpstr>预训练语言模型最新进展</vt:lpstr>
      <vt:lpstr>PowerPoint 演示文稿</vt:lpstr>
      <vt:lpstr>ELMo、Bert下游任务Demo</vt:lpstr>
      <vt:lpstr>ELMo、Bert下游任务Demo</vt:lpstr>
      <vt:lpstr>ELMo、Bert下游任务Demo</vt:lpstr>
      <vt:lpstr>ELMo、Bert下游任务Demo</vt:lpstr>
      <vt:lpstr>ELMo、Bert下游任务Demo</vt:lpstr>
      <vt:lpstr>ELMo、Bert下游任务Demo</vt:lpstr>
      <vt:lpstr>ELMo、Bert下游任务Demo</vt:lpstr>
      <vt:lpstr>预训练语言模型的应用模式：特征抽取与微调</vt:lpstr>
      <vt:lpstr>BERT模型的应用：特征抽取</vt:lpstr>
      <vt:lpstr>BERT应用于指代消解和依存句法分析</vt:lpstr>
      <vt:lpstr>BERT应用于中文的处理</vt:lpstr>
      <vt:lpstr>BERT模型的应用：微调</vt:lpstr>
      <vt:lpstr>BERT模型的改进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北京理工大学 毕业设计论文答辩模板</dc:title>
  <dc:creator>佳星 胡</dc:creator>
  <cp:lastModifiedBy>slim shady</cp:lastModifiedBy>
  <cp:revision>113</cp:revision>
  <dcterms:created xsi:type="dcterms:W3CDTF">2019-05-13T07:21:41Z</dcterms:created>
  <dcterms:modified xsi:type="dcterms:W3CDTF">2020-11-18T06:23:55Z</dcterms:modified>
</cp:coreProperties>
</file>