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0.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5.xml" ContentType="application/vnd.openxmlformats-officedocument.theme+xml"/>
  <Override PartName="/ppt/slideLayouts/slideLayout30.xml" ContentType="application/vnd.openxmlformats-officedocument.presentationml.slideLayout+xml"/>
  <Override PartName="/ppt/theme/theme1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5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7.xml" ContentType="application/vnd.openxmlformats-officedocument.themeOverride+xml"/>
  <Override PartName="/ppt/notesSlides/notesSlide56.xml" ContentType="application/vnd.openxmlformats-officedocument.presentationml.notesSlide+xml"/>
  <Override PartName="/ppt/theme/themeOverride8.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7" r:id="rId1"/>
    <p:sldMasterId id="2147483823" r:id="rId2"/>
    <p:sldMasterId id="2147483826" r:id="rId3"/>
    <p:sldMasterId id="2147483829" r:id="rId4"/>
    <p:sldMasterId id="2147483832" r:id="rId5"/>
    <p:sldMasterId id="2147483834" r:id="rId6"/>
    <p:sldMasterId id="2147483837" r:id="rId7"/>
    <p:sldMasterId id="2147483839" r:id="rId8"/>
    <p:sldMasterId id="2147483842" r:id="rId9"/>
    <p:sldMasterId id="2147483844" r:id="rId10"/>
    <p:sldMasterId id="2147483847" r:id="rId11"/>
    <p:sldMasterId id="2147483850" r:id="rId12"/>
    <p:sldMasterId id="2147483852" r:id="rId13"/>
    <p:sldMasterId id="2147483854" r:id="rId14"/>
    <p:sldMasterId id="2147483857" r:id="rId15"/>
    <p:sldMasterId id="2147483862" r:id="rId16"/>
    <p:sldMasterId id="2147483648" r:id="rId17"/>
    <p:sldMasterId id="2147483864" r:id="rId18"/>
    <p:sldMasterId id="2147483882" r:id="rId19"/>
    <p:sldMasterId id="2147483905" r:id="rId20"/>
    <p:sldMasterId id="2147483923" r:id="rId21"/>
    <p:sldMasterId id="2147483939" r:id="rId22"/>
  </p:sldMasterIdLst>
  <p:notesMasterIdLst>
    <p:notesMasterId r:id="rId101"/>
  </p:notesMasterIdLst>
  <p:sldIdLst>
    <p:sldId id="1832" r:id="rId23"/>
    <p:sldId id="1964" r:id="rId24"/>
    <p:sldId id="2573" r:id="rId25"/>
    <p:sldId id="2574" r:id="rId26"/>
    <p:sldId id="2575" r:id="rId27"/>
    <p:sldId id="2576" r:id="rId28"/>
    <p:sldId id="2549" r:id="rId29"/>
    <p:sldId id="2577" r:id="rId30"/>
    <p:sldId id="2578" r:id="rId31"/>
    <p:sldId id="2552" r:id="rId32"/>
    <p:sldId id="2553" r:id="rId33"/>
    <p:sldId id="2554" r:id="rId34"/>
    <p:sldId id="2556" r:id="rId35"/>
    <p:sldId id="2557" r:id="rId36"/>
    <p:sldId id="2564" r:id="rId37"/>
    <p:sldId id="2599" r:id="rId38"/>
    <p:sldId id="2605" r:id="rId39"/>
    <p:sldId id="2606" r:id="rId40"/>
    <p:sldId id="2530" r:id="rId41"/>
    <p:sldId id="2531" r:id="rId42"/>
    <p:sldId id="2532" r:id="rId43"/>
    <p:sldId id="2533" r:id="rId44"/>
    <p:sldId id="2534" r:id="rId45"/>
    <p:sldId id="2535" r:id="rId46"/>
    <p:sldId id="2529" r:id="rId47"/>
    <p:sldId id="2607" r:id="rId48"/>
    <p:sldId id="2608" r:id="rId49"/>
    <p:sldId id="2609" r:id="rId50"/>
    <p:sldId id="2610" r:id="rId51"/>
    <p:sldId id="2611" r:id="rId52"/>
    <p:sldId id="2612" r:id="rId53"/>
    <p:sldId id="2613" r:id="rId54"/>
    <p:sldId id="2614" r:id="rId55"/>
    <p:sldId id="2615" r:id="rId56"/>
    <p:sldId id="2616" r:id="rId57"/>
    <p:sldId id="2585" r:id="rId58"/>
    <p:sldId id="2617" r:id="rId59"/>
    <p:sldId id="2510" r:id="rId60"/>
    <p:sldId id="2511" r:id="rId61"/>
    <p:sldId id="2512" r:id="rId62"/>
    <p:sldId id="2513" r:id="rId63"/>
    <p:sldId id="2514" r:id="rId64"/>
    <p:sldId id="2515" r:id="rId65"/>
    <p:sldId id="2618" r:id="rId66"/>
    <p:sldId id="2619" r:id="rId67"/>
    <p:sldId id="2620" r:id="rId68"/>
    <p:sldId id="2621" r:id="rId69"/>
    <p:sldId id="2636" r:id="rId70"/>
    <p:sldId id="259" r:id="rId71"/>
    <p:sldId id="2634" r:id="rId72"/>
    <p:sldId id="260" r:id="rId73"/>
    <p:sldId id="268" r:id="rId74"/>
    <p:sldId id="2635" r:id="rId75"/>
    <p:sldId id="264" r:id="rId76"/>
    <p:sldId id="2583" r:id="rId77"/>
    <p:sldId id="263" r:id="rId78"/>
    <p:sldId id="275" r:id="rId79"/>
    <p:sldId id="2584" r:id="rId80"/>
    <p:sldId id="2631" r:id="rId81"/>
    <p:sldId id="265" r:id="rId82"/>
    <p:sldId id="274" r:id="rId83"/>
    <p:sldId id="2579" r:id="rId84"/>
    <p:sldId id="269" r:id="rId85"/>
    <p:sldId id="261" r:id="rId86"/>
    <p:sldId id="270" r:id="rId87"/>
    <p:sldId id="272" r:id="rId88"/>
    <p:sldId id="273" r:id="rId89"/>
    <p:sldId id="271" r:id="rId90"/>
    <p:sldId id="266" r:id="rId91"/>
    <p:sldId id="1969" r:id="rId92"/>
    <p:sldId id="2551" r:id="rId93"/>
    <p:sldId id="2558" r:id="rId94"/>
    <p:sldId id="2637" r:id="rId95"/>
    <p:sldId id="2560" r:id="rId96"/>
    <p:sldId id="2638" r:id="rId97"/>
    <p:sldId id="2630" r:id="rId98"/>
    <p:sldId id="2639" r:id="rId99"/>
    <p:sldId id="1842" r:id="rId100"/>
  </p:sldIdLst>
  <p:sldSz cx="12192000" cy="6858000"/>
  <p:notesSz cx="6858000" cy="9144000"/>
  <p:embeddedFontLst>
    <p:embeddedFont>
      <p:font typeface="Cambria Math" panose="02040503050406030204" pitchFamily="18" charset="0"/>
      <p:regular r:id="rId102"/>
    </p:embeddedFont>
    <p:embeddedFont>
      <p:font typeface="Century Gothic" panose="020B0502020202020204" pitchFamily="34" charset="0"/>
      <p:regular r:id="rId103"/>
      <p:bold r:id="rId104"/>
      <p:italic r:id="rId105"/>
      <p:boldItalic r:id="rId106"/>
    </p:embeddedFont>
    <p:embeddedFont>
      <p:font typeface="Consolas" panose="020B0609020204030204" pitchFamily="49" charset="0"/>
      <p:regular r:id="rId107"/>
      <p:bold r:id="rId108"/>
      <p:italic r:id="rId109"/>
      <p:boldItalic r:id="rId110"/>
    </p:embeddedFont>
    <p:embeddedFont>
      <p:font typeface="等线" panose="02010600030101010101" pitchFamily="2" charset="-122"/>
      <p:regular r:id="rId111"/>
      <p:bold r:id="rId112"/>
    </p:embeddedFont>
    <p:embeddedFont>
      <p:font typeface="等线 Light" panose="02010600030101010101" pitchFamily="2" charset="-122"/>
      <p:regular r:id="rId113"/>
    </p:embeddedFont>
    <p:embeddedFont>
      <p:font typeface="仿宋" panose="02010609060101010101" pitchFamily="49" charset="-122"/>
      <p:regular r:id="rId114"/>
    </p:embeddedFont>
    <p:embeddedFont>
      <p:font typeface="黑体" panose="02010609060101010101" pitchFamily="49" charset="-122"/>
      <p:regular r:id="rId115"/>
    </p:embeddedFont>
    <p:embeddedFont>
      <p:font typeface="华文行楷" panose="02010800040101010101" pitchFamily="2" charset="-122"/>
      <p:regular r:id="rId116"/>
    </p:embeddedFont>
    <p:embeddedFont>
      <p:font typeface="华文宋体" panose="02010600040101010101" pitchFamily="2" charset="-122"/>
      <p:regular r:id="rId117"/>
    </p:embeddedFont>
    <p:embeddedFont>
      <p:font typeface="楷体" panose="02010609060101010101" pitchFamily="49" charset="-122"/>
      <p:regular r:id="rId118"/>
    </p:embeddedFont>
    <p:embeddedFont>
      <p:font typeface="微软雅黑" panose="020B0503020204020204" pitchFamily="34" charset="-122"/>
      <p:regular r:id="rId119"/>
      <p:bold r:id="rId120"/>
    </p:embeddedFont>
    <p:embeddedFont>
      <p:font typeface="微软雅黑 Light" panose="020B0502040204020203" pitchFamily="34" charset="-122"/>
      <p:regular r:id="rId121"/>
    </p:embeddedFont>
  </p:embeddedFontLst>
  <p:defaultTextStyle>
    <a:defPPr>
      <a:defRPr lang="zh-CN"/>
    </a:defPPr>
    <a:lvl1pPr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326"/>
    <a:srgbClr val="006434"/>
    <a:srgbClr val="006C39"/>
    <a:srgbClr val="007E42"/>
    <a:srgbClr val="008646"/>
    <a:srgbClr val="A13F0B"/>
    <a:srgbClr val="8E0309"/>
    <a:srgbClr val="FFFFFF"/>
    <a:srgbClr val="E7D7B7"/>
    <a:srgbClr val="D5B97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65503" autoAdjust="0"/>
  </p:normalViewPr>
  <p:slideViewPr>
    <p:cSldViewPr snapToGrid="0">
      <p:cViewPr varScale="1">
        <p:scale>
          <a:sx n="44" d="100"/>
          <a:sy n="44" d="100"/>
        </p:scale>
        <p:origin x="1392" y="32"/>
      </p:cViewPr>
      <p:guideLst/>
    </p:cSldViewPr>
  </p:slideViewPr>
  <p:notesTextViewPr>
    <p:cViewPr>
      <p:scale>
        <a:sx n="1" d="1"/>
        <a:sy n="1" d="1"/>
      </p:scale>
      <p:origin x="0" y="0"/>
    </p:cViewPr>
  </p:notesTextViewPr>
  <p:sorterViewPr>
    <p:cViewPr>
      <p:scale>
        <a:sx n="100" d="100"/>
        <a:sy n="100" d="100"/>
      </p:scale>
      <p:origin x="0" y="-179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16.fntdata"/><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font" Target="fonts/font11.fntdata"/><Relationship Id="rId16" Type="http://schemas.openxmlformats.org/officeDocument/2006/relationships/slideMaster" Target="slideMasters/slideMaster16.xml"/><Relationship Id="rId107" Type="http://schemas.openxmlformats.org/officeDocument/2006/relationships/font" Target="fonts/font6.fntdata"/><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font" Target="fonts/font1.fntdata"/><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12.fntdata"/><Relationship Id="rId118" Type="http://schemas.openxmlformats.org/officeDocument/2006/relationships/font" Target="fonts/font17.fntdata"/><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theme" Target="theme/theme1.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font" Target="fonts/font8.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font" Target="fonts/font9.fntdata"/><Relationship Id="rId115" Type="http://schemas.openxmlformats.org/officeDocument/2006/relationships/font" Target="fonts/font14.fntdata"/><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font" Target="fonts/font4.fntdata"/><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15.fntdata"/><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font" Target="fonts/font10.fntdata"/><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notesMaster" Target="notesMasters/notesMaster1.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24037;&#20316;&#31807;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258"/>
          <c:y val="7.3329128705328414E-2"/>
          <c:w val="0.57246354402074373"/>
          <c:h val="0.85869506069205093"/>
        </c:manualLayout>
      </c:layout>
      <c:doughnutChart>
        <c:varyColors val="1"/>
        <c:ser>
          <c:idx val="0"/>
          <c:order val="0"/>
          <c:tx>
            <c:strRef>
              <c:f>Sheet1!$B$1</c:f>
              <c:strCache>
                <c:ptCount val="1"/>
                <c:pt idx="0">
                  <c:v>销售额</c:v>
                </c:pt>
              </c:strCache>
            </c:strRef>
          </c:tx>
          <c:spPr>
            <a:solidFill>
              <a:schemeClr val="accent1"/>
            </a:solidFill>
          </c:spPr>
          <c:dPt>
            <c:idx val="0"/>
            <c:bubble3D val="0"/>
            <c:spPr>
              <a:gradFill rotWithShape="1">
                <a:gsLst>
                  <a:gs pos="8000">
                    <a:schemeClr val="accent1"/>
                  </a:gs>
                  <a:gs pos="100000">
                    <a:schemeClr val="accent2"/>
                  </a:gs>
                </a:gsLst>
                <a:lin ang="5400000" scaled="1"/>
              </a:gradFill>
              <a:ln>
                <a:noFill/>
              </a:ln>
              <a:effectLst/>
            </c:spPr>
            <c:extLst>
              <c:ext xmlns:c16="http://schemas.microsoft.com/office/drawing/2014/chart" uri="{C3380CC4-5D6E-409C-BE32-E72D297353CC}">
                <c16:uniqueId val="{00000001-0C12-4D83-BFAE-31A542475B04}"/>
              </c:ext>
            </c:extLst>
          </c:dPt>
          <c:dPt>
            <c:idx val="1"/>
            <c:bubble3D val="0"/>
            <c:spPr>
              <a:solidFill>
                <a:schemeClr val="bg1"/>
              </a:solidFill>
              <a:ln>
                <a:noFill/>
              </a:ln>
              <a:effectLst/>
            </c:spPr>
            <c:extLst>
              <c:ext xmlns:c16="http://schemas.microsoft.com/office/drawing/2014/chart" uri="{C3380CC4-5D6E-409C-BE32-E72D297353CC}">
                <c16:uniqueId val="{00000003-0C12-4D83-BFAE-31A542475B04}"/>
              </c:ext>
            </c:extLst>
          </c:dPt>
          <c:cat>
            <c:strRef>
              <c:f>Sheet1!$A$2:$A$3</c:f>
              <c:strCache>
                <c:ptCount val="2"/>
                <c:pt idx="0">
                  <c:v>第一季度</c:v>
                </c:pt>
                <c:pt idx="1">
                  <c:v>第二季度</c:v>
                </c:pt>
              </c:strCache>
            </c:strRef>
          </c:cat>
          <c:val>
            <c:numRef>
              <c:f>Sheet1!$B$2:$B$3</c:f>
              <c:numCache>
                <c:formatCode>General</c:formatCode>
                <c:ptCount val="2"/>
                <c:pt idx="0">
                  <c:v>1</c:v>
                </c:pt>
                <c:pt idx="1">
                  <c:v>5</c:v>
                </c:pt>
              </c:numCache>
            </c:numRef>
          </c:val>
          <c:extLst>
            <c:ext xmlns:c16="http://schemas.microsoft.com/office/drawing/2014/chart" uri="{C3380CC4-5D6E-409C-BE32-E72D297353CC}">
              <c16:uniqueId val="{00000004-0C12-4D83-BFAE-31A542475B04}"/>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258"/>
          <c:y val="7.3329128705328414E-2"/>
          <c:w val="0.57246354402074373"/>
          <c:h val="0.85869506069205093"/>
        </c:manualLayout>
      </c:layout>
      <c:doughnutChart>
        <c:varyColors val="1"/>
        <c:ser>
          <c:idx val="0"/>
          <c:order val="0"/>
          <c:tx>
            <c:strRef>
              <c:f>Sheet1!$B$1</c:f>
              <c:strCache>
                <c:ptCount val="1"/>
                <c:pt idx="0">
                  <c:v>销售额</c:v>
                </c:pt>
              </c:strCache>
            </c:strRef>
          </c:tx>
          <c:spPr>
            <a:solidFill>
              <a:schemeClr val="accent1"/>
            </a:solidFill>
          </c:spPr>
          <c:dPt>
            <c:idx val="0"/>
            <c:bubble3D val="0"/>
            <c:spPr>
              <a:gradFill rotWithShape="1">
                <a:gsLst>
                  <a:gs pos="8000">
                    <a:schemeClr val="accent1"/>
                  </a:gs>
                  <a:gs pos="100000">
                    <a:schemeClr val="accent2"/>
                  </a:gs>
                </a:gsLst>
                <a:lin ang="5400000" scaled="1"/>
              </a:gradFill>
              <a:ln>
                <a:noFill/>
              </a:ln>
              <a:effectLst/>
            </c:spPr>
            <c:extLst>
              <c:ext xmlns:c16="http://schemas.microsoft.com/office/drawing/2014/chart" uri="{C3380CC4-5D6E-409C-BE32-E72D297353CC}">
                <c16:uniqueId val="{00000001-DF20-4DB4-BEFB-46CB5A98C11E}"/>
              </c:ext>
            </c:extLst>
          </c:dPt>
          <c:dPt>
            <c:idx val="1"/>
            <c:bubble3D val="0"/>
            <c:spPr>
              <a:solidFill>
                <a:schemeClr val="bg1"/>
              </a:solidFill>
              <a:ln>
                <a:noFill/>
              </a:ln>
              <a:effectLst/>
            </c:spPr>
            <c:extLst>
              <c:ext xmlns:c16="http://schemas.microsoft.com/office/drawing/2014/chart" uri="{C3380CC4-5D6E-409C-BE32-E72D297353CC}">
                <c16:uniqueId val="{00000003-DF20-4DB4-BEFB-46CB5A98C11E}"/>
              </c:ext>
            </c:extLst>
          </c:dPt>
          <c:cat>
            <c:strRef>
              <c:f>Sheet1!$A$2:$A$3</c:f>
              <c:strCache>
                <c:ptCount val="2"/>
                <c:pt idx="0">
                  <c:v>第一季度</c:v>
                </c:pt>
                <c:pt idx="1">
                  <c:v>第二季度</c:v>
                </c:pt>
              </c:strCache>
            </c:strRef>
          </c:cat>
          <c:val>
            <c:numRef>
              <c:f>Sheet1!$B$2:$B$3</c:f>
              <c:numCache>
                <c:formatCode>General</c:formatCode>
                <c:ptCount val="2"/>
                <c:pt idx="0">
                  <c:v>3</c:v>
                </c:pt>
                <c:pt idx="1">
                  <c:v>3</c:v>
                </c:pt>
              </c:numCache>
            </c:numRef>
          </c:val>
          <c:extLst>
            <c:ext xmlns:c16="http://schemas.microsoft.com/office/drawing/2014/chart" uri="{C3380CC4-5D6E-409C-BE32-E72D297353CC}">
              <c16:uniqueId val="{00000004-DF20-4DB4-BEFB-46CB5A98C11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258"/>
          <c:y val="7.3329128705328414E-2"/>
          <c:w val="0.57246354402074373"/>
          <c:h val="0.85869506069205093"/>
        </c:manualLayout>
      </c:layout>
      <c:doughnutChart>
        <c:varyColors val="1"/>
        <c:ser>
          <c:idx val="0"/>
          <c:order val="0"/>
          <c:tx>
            <c:strRef>
              <c:f>Sheet1!$B$1</c:f>
              <c:strCache>
                <c:ptCount val="1"/>
                <c:pt idx="0">
                  <c:v>销售额</c:v>
                </c:pt>
              </c:strCache>
            </c:strRef>
          </c:tx>
          <c:spPr>
            <a:solidFill>
              <a:schemeClr val="accent1"/>
            </a:solidFill>
          </c:spPr>
          <c:dPt>
            <c:idx val="0"/>
            <c:bubble3D val="0"/>
            <c:spPr>
              <a:gradFill rotWithShape="1">
                <a:gsLst>
                  <a:gs pos="8000">
                    <a:schemeClr val="accent1"/>
                  </a:gs>
                  <a:gs pos="100000">
                    <a:schemeClr val="accent2"/>
                  </a:gs>
                </a:gsLst>
                <a:lin ang="5400000" scaled="1"/>
              </a:gradFill>
              <a:ln>
                <a:noFill/>
              </a:ln>
              <a:effectLst/>
            </c:spPr>
            <c:extLst>
              <c:ext xmlns:c16="http://schemas.microsoft.com/office/drawing/2014/chart" uri="{C3380CC4-5D6E-409C-BE32-E72D297353CC}">
                <c16:uniqueId val="{00000001-DF20-4DB4-BEFB-46CB5A98C11E}"/>
              </c:ext>
            </c:extLst>
          </c:dPt>
          <c:dPt>
            <c:idx val="1"/>
            <c:bubble3D val="0"/>
            <c:spPr>
              <a:solidFill>
                <a:schemeClr val="bg1"/>
              </a:solidFill>
              <a:ln>
                <a:noFill/>
              </a:ln>
              <a:effectLst/>
            </c:spPr>
            <c:extLst>
              <c:ext xmlns:c16="http://schemas.microsoft.com/office/drawing/2014/chart" uri="{C3380CC4-5D6E-409C-BE32-E72D297353CC}">
                <c16:uniqueId val="{00000003-DF20-4DB4-BEFB-46CB5A98C11E}"/>
              </c:ext>
            </c:extLst>
          </c:dPt>
          <c:cat>
            <c:strRef>
              <c:f>Sheet1!$A$2:$A$3</c:f>
              <c:strCache>
                <c:ptCount val="2"/>
                <c:pt idx="0">
                  <c:v>第一季度</c:v>
                </c:pt>
                <c:pt idx="1">
                  <c:v>第二季度</c:v>
                </c:pt>
              </c:strCache>
            </c:strRef>
          </c:cat>
          <c:val>
            <c:numRef>
              <c:f>Sheet1!$B$2:$B$3</c:f>
              <c:numCache>
                <c:formatCode>General</c:formatCode>
                <c:ptCount val="2"/>
                <c:pt idx="0">
                  <c:v>3</c:v>
                </c:pt>
                <c:pt idx="1">
                  <c:v>3</c:v>
                </c:pt>
              </c:numCache>
            </c:numRef>
          </c:val>
          <c:extLst>
            <c:ext xmlns:c16="http://schemas.microsoft.com/office/drawing/2014/chart" uri="{C3380CC4-5D6E-409C-BE32-E72D297353CC}">
              <c16:uniqueId val="{00000004-DF20-4DB4-BEFB-46CB5A98C11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258"/>
          <c:y val="7.3329128705328414E-2"/>
          <c:w val="0.57246354402074373"/>
          <c:h val="0.85869506069205093"/>
        </c:manualLayout>
      </c:layout>
      <c:doughnutChart>
        <c:varyColors val="1"/>
        <c:ser>
          <c:idx val="0"/>
          <c:order val="0"/>
          <c:tx>
            <c:strRef>
              <c:f>Sheet1!$B$1</c:f>
              <c:strCache>
                <c:ptCount val="1"/>
                <c:pt idx="0">
                  <c:v>销售额</c:v>
                </c:pt>
              </c:strCache>
            </c:strRef>
          </c:tx>
          <c:spPr>
            <a:solidFill>
              <a:schemeClr val="accent1"/>
            </a:solidFill>
          </c:spPr>
          <c:dPt>
            <c:idx val="0"/>
            <c:bubble3D val="0"/>
            <c:spPr>
              <a:gradFill rotWithShape="1">
                <a:gsLst>
                  <a:gs pos="8000">
                    <a:schemeClr val="accent1"/>
                  </a:gs>
                  <a:gs pos="100000">
                    <a:schemeClr val="accent2"/>
                  </a:gs>
                </a:gsLst>
                <a:lin ang="5400000" scaled="1"/>
              </a:gradFill>
              <a:ln>
                <a:noFill/>
              </a:ln>
              <a:effectLst/>
            </c:spPr>
            <c:extLst>
              <c:ext xmlns:c16="http://schemas.microsoft.com/office/drawing/2014/chart" uri="{C3380CC4-5D6E-409C-BE32-E72D297353CC}">
                <c16:uniqueId val="{00000001-DF20-4DB4-BEFB-46CB5A98C11E}"/>
              </c:ext>
            </c:extLst>
          </c:dPt>
          <c:dPt>
            <c:idx val="1"/>
            <c:bubble3D val="0"/>
            <c:spPr>
              <a:solidFill>
                <a:schemeClr val="bg1"/>
              </a:solidFill>
              <a:ln>
                <a:noFill/>
              </a:ln>
              <a:effectLst/>
            </c:spPr>
            <c:extLst>
              <c:ext xmlns:c16="http://schemas.microsoft.com/office/drawing/2014/chart" uri="{C3380CC4-5D6E-409C-BE32-E72D297353CC}">
                <c16:uniqueId val="{00000003-DF20-4DB4-BEFB-46CB5A98C11E}"/>
              </c:ext>
            </c:extLst>
          </c:dPt>
          <c:cat>
            <c:strRef>
              <c:f>Sheet1!$A$2:$A$3</c:f>
              <c:strCache>
                <c:ptCount val="2"/>
                <c:pt idx="0">
                  <c:v>第一季度</c:v>
                </c:pt>
                <c:pt idx="1">
                  <c:v>第二季度</c:v>
                </c:pt>
              </c:strCache>
            </c:strRef>
          </c:cat>
          <c:val>
            <c:numRef>
              <c:f>Sheet1!$B$2:$B$3</c:f>
              <c:numCache>
                <c:formatCode>General</c:formatCode>
                <c:ptCount val="2"/>
                <c:pt idx="0">
                  <c:v>3</c:v>
                </c:pt>
                <c:pt idx="1">
                  <c:v>3</c:v>
                </c:pt>
              </c:numCache>
            </c:numRef>
          </c:val>
          <c:extLst>
            <c:ext xmlns:c16="http://schemas.microsoft.com/office/drawing/2014/chart" uri="{C3380CC4-5D6E-409C-BE32-E72D297353CC}">
              <c16:uniqueId val="{00000004-DF20-4DB4-BEFB-46CB5A98C11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258"/>
          <c:y val="7.3329128705328414E-2"/>
          <c:w val="0.57246354402074373"/>
          <c:h val="0.85869506069205093"/>
        </c:manualLayout>
      </c:layout>
      <c:doughnutChart>
        <c:varyColors val="1"/>
        <c:ser>
          <c:idx val="0"/>
          <c:order val="0"/>
          <c:tx>
            <c:strRef>
              <c:f>Sheet1!$B$1</c:f>
              <c:strCache>
                <c:ptCount val="1"/>
                <c:pt idx="0">
                  <c:v>销售额</c:v>
                </c:pt>
              </c:strCache>
            </c:strRef>
          </c:tx>
          <c:spPr>
            <a:solidFill>
              <a:schemeClr val="accent1"/>
            </a:solidFill>
          </c:spPr>
          <c:dPt>
            <c:idx val="0"/>
            <c:bubble3D val="0"/>
            <c:spPr>
              <a:gradFill rotWithShape="1">
                <a:gsLst>
                  <a:gs pos="8000">
                    <a:schemeClr val="accent1"/>
                  </a:gs>
                  <a:gs pos="100000">
                    <a:schemeClr val="accent2"/>
                  </a:gs>
                </a:gsLst>
                <a:lin ang="5400000" scaled="1"/>
              </a:gradFill>
              <a:ln>
                <a:noFill/>
              </a:ln>
              <a:effectLst/>
            </c:spPr>
            <c:extLst>
              <c:ext xmlns:c16="http://schemas.microsoft.com/office/drawing/2014/chart" uri="{C3380CC4-5D6E-409C-BE32-E72D297353CC}">
                <c16:uniqueId val="{00000001-DF20-4DB4-BEFB-46CB5A98C11E}"/>
              </c:ext>
            </c:extLst>
          </c:dPt>
          <c:dPt>
            <c:idx val="1"/>
            <c:bubble3D val="0"/>
            <c:spPr>
              <a:solidFill>
                <a:schemeClr val="bg1"/>
              </a:solidFill>
              <a:ln>
                <a:noFill/>
              </a:ln>
              <a:effectLst/>
            </c:spPr>
            <c:extLst>
              <c:ext xmlns:c16="http://schemas.microsoft.com/office/drawing/2014/chart" uri="{C3380CC4-5D6E-409C-BE32-E72D297353CC}">
                <c16:uniqueId val="{00000003-DF20-4DB4-BEFB-46CB5A98C11E}"/>
              </c:ext>
            </c:extLst>
          </c:dPt>
          <c:cat>
            <c:strRef>
              <c:f>Sheet1!$A$2:$A$3</c:f>
              <c:strCache>
                <c:ptCount val="2"/>
                <c:pt idx="0">
                  <c:v>第一季度</c:v>
                </c:pt>
                <c:pt idx="1">
                  <c:v>第二季度</c:v>
                </c:pt>
              </c:strCache>
            </c:strRef>
          </c:cat>
          <c:val>
            <c:numRef>
              <c:f>Sheet1!$B$2:$B$3</c:f>
              <c:numCache>
                <c:formatCode>General</c:formatCode>
                <c:ptCount val="2"/>
                <c:pt idx="0">
                  <c:v>3</c:v>
                </c:pt>
                <c:pt idx="1">
                  <c:v>3</c:v>
                </c:pt>
              </c:numCache>
            </c:numRef>
          </c:val>
          <c:extLst>
            <c:ext xmlns:c16="http://schemas.microsoft.com/office/drawing/2014/chart" uri="{C3380CC4-5D6E-409C-BE32-E72D297353CC}">
              <c16:uniqueId val="{00000004-DF20-4DB4-BEFB-46CB5A98C11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近十年句法分析领域在</a:t>
            </a:r>
            <a:r>
              <a:rPr lang="en-US" altLang="zh-CN"/>
              <a:t>ACL</a:t>
            </a:r>
            <a:r>
              <a:rPr lang="zh-CN" altLang="en-US"/>
              <a:t>的投稿占比</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cked"/>
        <c:varyColors val="0"/>
        <c:ser>
          <c:idx val="0"/>
          <c:order val="0"/>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Sheet1!$A$1:$K$1</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Sheet1!$A$2:$K$2</c:f>
              <c:numCache>
                <c:formatCode>0.00%</c:formatCode>
                <c:ptCount val="11"/>
                <c:pt idx="0">
                  <c:v>0.14499999999999999</c:v>
                </c:pt>
                <c:pt idx="1">
                  <c:v>0.128</c:v>
                </c:pt>
                <c:pt idx="2">
                  <c:v>0.13</c:v>
                </c:pt>
                <c:pt idx="3">
                  <c:v>8.1000000000000003E-2</c:v>
                </c:pt>
                <c:pt idx="4">
                  <c:v>0.121</c:v>
                </c:pt>
                <c:pt idx="5">
                  <c:v>0.13900000000000001</c:v>
                </c:pt>
                <c:pt idx="6">
                  <c:v>7.5999999999999998E-2</c:v>
                </c:pt>
                <c:pt idx="7">
                  <c:v>7.4999999999999997E-2</c:v>
                </c:pt>
                <c:pt idx="8">
                  <c:v>0.06</c:v>
                </c:pt>
                <c:pt idx="9">
                  <c:v>0.04</c:v>
                </c:pt>
                <c:pt idx="10">
                  <c:v>5.8000000000000003E-2</c:v>
                </c:pt>
              </c:numCache>
            </c:numRef>
          </c:val>
          <c:smooth val="0"/>
          <c:extLst>
            <c:ext xmlns:c16="http://schemas.microsoft.com/office/drawing/2014/chart" uri="{C3380CC4-5D6E-409C-BE32-E72D297353CC}">
              <c16:uniqueId val="{00000000-4823-4508-A75C-DBF71C985842}"/>
            </c:ext>
          </c:extLst>
        </c:ser>
        <c:dLbls>
          <c:showLegendKey val="0"/>
          <c:showVal val="0"/>
          <c:showCatName val="0"/>
          <c:showSerName val="0"/>
          <c:showPercent val="0"/>
          <c:showBubbleSize val="0"/>
        </c:dLbls>
        <c:marker val="1"/>
        <c:smooth val="0"/>
        <c:axId val="1565509296"/>
        <c:axId val="1565514288"/>
      </c:lineChart>
      <c:catAx>
        <c:axId val="156550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565514288"/>
        <c:crosses val="autoZero"/>
        <c:auto val="1"/>
        <c:lblAlgn val="ctr"/>
        <c:lblOffset val="100"/>
        <c:noMultiLvlLbl val="0"/>
      </c:catAx>
      <c:valAx>
        <c:axId val="15655142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565509296"/>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258"/>
          <c:y val="7.3329128705328414E-2"/>
          <c:w val="0.57246354402074373"/>
          <c:h val="0.85869506069205093"/>
        </c:manualLayout>
      </c:layout>
      <c:doughnutChart>
        <c:varyColors val="1"/>
        <c:ser>
          <c:idx val="0"/>
          <c:order val="0"/>
          <c:tx>
            <c:strRef>
              <c:f>Sheet1!$B$1</c:f>
              <c:strCache>
                <c:ptCount val="1"/>
                <c:pt idx="0">
                  <c:v>销售额</c:v>
                </c:pt>
              </c:strCache>
            </c:strRef>
          </c:tx>
          <c:spPr>
            <a:solidFill>
              <a:schemeClr val="accent1"/>
            </a:solidFill>
          </c:spPr>
          <c:dPt>
            <c:idx val="0"/>
            <c:bubble3D val="0"/>
            <c:spPr>
              <a:gradFill rotWithShape="1">
                <a:gsLst>
                  <a:gs pos="8000">
                    <a:schemeClr val="accent1"/>
                  </a:gs>
                  <a:gs pos="100000">
                    <a:schemeClr val="accent2"/>
                  </a:gs>
                </a:gsLst>
                <a:lin ang="5400000" scaled="1"/>
              </a:gradFill>
              <a:ln>
                <a:noFill/>
              </a:ln>
              <a:effectLst/>
            </c:spPr>
            <c:extLst>
              <c:ext xmlns:c16="http://schemas.microsoft.com/office/drawing/2014/chart" uri="{C3380CC4-5D6E-409C-BE32-E72D297353CC}">
                <c16:uniqueId val="{00000001-DF20-4DB4-BEFB-46CB5A98C11E}"/>
              </c:ext>
            </c:extLst>
          </c:dPt>
          <c:dPt>
            <c:idx val="1"/>
            <c:bubble3D val="0"/>
            <c:spPr>
              <a:solidFill>
                <a:schemeClr val="bg1"/>
              </a:solidFill>
              <a:ln>
                <a:noFill/>
              </a:ln>
              <a:effectLst/>
            </c:spPr>
            <c:extLst>
              <c:ext xmlns:c16="http://schemas.microsoft.com/office/drawing/2014/chart" uri="{C3380CC4-5D6E-409C-BE32-E72D297353CC}">
                <c16:uniqueId val="{00000003-DF20-4DB4-BEFB-46CB5A98C11E}"/>
              </c:ext>
            </c:extLst>
          </c:dPt>
          <c:cat>
            <c:strRef>
              <c:f>Sheet1!$A$2:$A$3</c:f>
              <c:strCache>
                <c:ptCount val="2"/>
                <c:pt idx="0">
                  <c:v>第一季度</c:v>
                </c:pt>
                <c:pt idx="1">
                  <c:v>第二季度</c:v>
                </c:pt>
              </c:strCache>
            </c:strRef>
          </c:cat>
          <c:val>
            <c:numRef>
              <c:f>Sheet1!$B$2:$B$3</c:f>
              <c:numCache>
                <c:formatCode>General</c:formatCode>
                <c:ptCount val="2"/>
                <c:pt idx="0">
                  <c:v>3</c:v>
                </c:pt>
                <c:pt idx="1">
                  <c:v>3</c:v>
                </c:pt>
              </c:numCache>
            </c:numRef>
          </c:val>
          <c:extLst>
            <c:ext xmlns:c16="http://schemas.microsoft.com/office/drawing/2014/chart" uri="{C3380CC4-5D6E-409C-BE32-E72D297353CC}">
              <c16:uniqueId val="{00000004-DF20-4DB4-BEFB-46CB5A98C11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258"/>
          <c:y val="7.3329128705328414E-2"/>
          <c:w val="0.57246354402074373"/>
          <c:h val="0.85869506069205093"/>
        </c:manualLayout>
      </c:layout>
      <c:doughnutChart>
        <c:varyColors val="1"/>
        <c:ser>
          <c:idx val="0"/>
          <c:order val="0"/>
          <c:tx>
            <c:strRef>
              <c:f>Sheet1!$B$1</c:f>
              <c:strCache>
                <c:ptCount val="1"/>
                <c:pt idx="0">
                  <c:v>销售额</c:v>
                </c:pt>
              </c:strCache>
            </c:strRef>
          </c:tx>
          <c:spPr>
            <a:solidFill>
              <a:schemeClr val="accent1"/>
            </a:solidFill>
          </c:spPr>
          <c:dPt>
            <c:idx val="0"/>
            <c:bubble3D val="0"/>
            <c:spPr>
              <a:gradFill rotWithShape="1">
                <a:gsLst>
                  <a:gs pos="8000">
                    <a:schemeClr val="accent1"/>
                  </a:gs>
                  <a:gs pos="100000">
                    <a:schemeClr val="accent2"/>
                  </a:gs>
                </a:gsLst>
                <a:lin ang="5400000" scaled="1"/>
              </a:gradFill>
              <a:ln>
                <a:noFill/>
              </a:ln>
              <a:effectLst/>
            </c:spPr>
            <c:extLst>
              <c:ext xmlns:c16="http://schemas.microsoft.com/office/drawing/2014/chart" uri="{C3380CC4-5D6E-409C-BE32-E72D297353CC}">
                <c16:uniqueId val="{00000001-DF20-4DB4-BEFB-46CB5A98C11E}"/>
              </c:ext>
            </c:extLst>
          </c:dPt>
          <c:dPt>
            <c:idx val="1"/>
            <c:bubble3D val="0"/>
            <c:spPr>
              <a:solidFill>
                <a:schemeClr val="bg1"/>
              </a:solidFill>
              <a:ln>
                <a:noFill/>
              </a:ln>
              <a:effectLst/>
            </c:spPr>
            <c:extLst>
              <c:ext xmlns:c16="http://schemas.microsoft.com/office/drawing/2014/chart" uri="{C3380CC4-5D6E-409C-BE32-E72D297353CC}">
                <c16:uniqueId val="{00000003-DF20-4DB4-BEFB-46CB5A98C11E}"/>
              </c:ext>
            </c:extLst>
          </c:dPt>
          <c:cat>
            <c:strRef>
              <c:f>Sheet1!$A$2:$A$3</c:f>
              <c:strCache>
                <c:ptCount val="2"/>
                <c:pt idx="0">
                  <c:v>第一季度</c:v>
                </c:pt>
                <c:pt idx="1">
                  <c:v>第二季度</c:v>
                </c:pt>
              </c:strCache>
            </c:strRef>
          </c:cat>
          <c:val>
            <c:numRef>
              <c:f>Sheet1!$B$2:$B$3</c:f>
              <c:numCache>
                <c:formatCode>General</c:formatCode>
                <c:ptCount val="2"/>
                <c:pt idx="0">
                  <c:v>3</c:v>
                </c:pt>
                <c:pt idx="1">
                  <c:v>3</c:v>
                </c:pt>
              </c:numCache>
            </c:numRef>
          </c:val>
          <c:extLst>
            <c:ext xmlns:c16="http://schemas.microsoft.com/office/drawing/2014/chart" uri="{C3380CC4-5D6E-409C-BE32-E72D297353CC}">
              <c16:uniqueId val="{00000004-DF20-4DB4-BEFB-46CB5A98C11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29692889597258"/>
          <c:y val="7.3329128705328414E-2"/>
          <c:w val="0.57246354402074373"/>
          <c:h val="0.85869506069205093"/>
        </c:manualLayout>
      </c:layout>
      <c:doughnutChart>
        <c:varyColors val="1"/>
        <c:ser>
          <c:idx val="0"/>
          <c:order val="0"/>
          <c:tx>
            <c:strRef>
              <c:f>Sheet1!$B$1</c:f>
              <c:strCache>
                <c:ptCount val="1"/>
                <c:pt idx="0">
                  <c:v>销售额</c:v>
                </c:pt>
              </c:strCache>
            </c:strRef>
          </c:tx>
          <c:spPr>
            <a:solidFill>
              <a:schemeClr val="accent1"/>
            </a:solidFill>
          </c:spPr>
          <c:dPt>
            <c:idx val="0"/>
            <c:bubble3D val="0"/>
            <c:spPr>
              <a:gradFill rotWithShape="1">
                <a:gsLst>
                  <a:gs pos="8000">
                    <a:schemeClr val="accent1"/>
                  </a:gs>
                  <a:gs pos="100000">
                    <a:schemeClr val="accent2"/>
                  </a:gs>
                </a:gsLst>
                <a:lin ang="5400000" scaled="1"/>
              </a:gradFill>
              <a:ln>
                <a:noFill/>
              </a:ln>
              <a:effectLst/>
            </c:spPr>
            <c:extLst>
              <c:ext xmlns:c16="http://schemas.microsoft.com/office/drawing/2014/chart" uri="{C3380CC4-5D6E-409C-BE32-E72D297353CC}">
                <c16:uniqueId val="{00000001-E4B4-46D9-A782-3ED8C2AFA9CA}"/>
              </c:ext>
            </c:extLst>
          </c:dPt>
          <c:dPt>
            <c:idx val="1"/>
            <c:bubble3D val="0"/>
            <c:spPr>
              <a:solidFill>
                <a:schemeClr val="bg1"/>
              </a:solidFill>
              <a:ln>
                <a:noFill/>
              </a:ln>
              <a:effectLst/>
            </c:spPr>
            <c:extLst>
              <c:ext xmlns:c16="http://schemas.microsoft.com/office/drawing/2014/chart" uri="{C3380CC4-5D6E-409C-BE32-E72D297353CC}">
                <c16:uniqueId val="{00000003-E4B4-46D9-A782-3ED8C2AFA9CA}"/>
              </c:ext>
            </c:extLst>
          </c:dPt>
          <c:cat>
            <c:strRef>
              <c:f>Sheet1!$A$2:$A$3</c:f>
              <c:strCache>
                <c:ptCount val="2"/>
                <c:pt idx="0">
                  <c:v>第一季度</c:v>
                </c:pt>
                <c:pt idx="1">
                  <c:v>第二季度</c:v>
                </c:pt>
              </c:strCache>
            </c:strRef>
          </c:cat>
          <c:val>
            <c:numRef>
              <c:f>Sheet1!$B$2:$B$3</c:f>
              <c:numCache>
                <c:formatCode>General</c:formatCode>
                <c:ptCount val="2"/>
                <c:pt idx="0">
                  <c:v>4</c:v>
                </c:pt>
                <c:pt idx="1">
                  <c:v>2</c:v>
                </c:pt>
              </c:numCache>
            </c:numRef>
          </c:val>
          <c:extLst>
            <c:ext xmlns:c16="http://schemas.microsoft.com/office/drawing/2014/chart" uri="{C3380CC4-5D6E-409C-BE32-E72D297353CC}">
              <c16:uniqueId val="{00000004-E4B4-46D9-A782-3ED8C2AFA9CA}"/>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276123E4-4C7F-4FE4-BE3C-67F6514FFE8D}" type="datetimeFigureOut">
              <a:rPr lang="zh-CN" altLang="en-US" smtClean="0"/>
              <a:pPr>
                <a:defRPr/>
              </a:pPr>
              <a:t>2020/12/3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CD7A2CCA-E5D5-4859-8035-B358016F08F8}" type="slidenum">
              <a:rPr lang="zh-CN" altLang="en-US" smtClean="0"/>
              <a:pPr>
                <a:defRPr/>
              </a:pPr>
              <a:t>‹#›</a:t>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5888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4000" dirty="0"/>
              <a:t>首先的话句法分析可以用于文本理解当中。</a:t>
            </a:r>
            <a:endParaRPr lang="en-US" altLang="zh-CN" sz="4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4000" dirty="0"/>
              <a:t>比如说“谢霆锋的儿子是谁？”和“谢霆锋是谁的儿子？”很明显这两个问题是不一样的，但是如果使用传统的基于关键字匹配的搜索就会导致搜索结果完全一致，这样就很难给用户返回正确的结果。</a:t>
            </a:r>
            <a:endParaRPr lang="en-US" altLang="zh-CN" sz="4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4000" dirty="0"/>
              <a:t>在加入依存句法分析后，通过获取</a:t>
            </a:r>
            <a:r>
              <a:rPr lang="en-US" altLang="zh-CN" sz="4000" dirty="0"/>
              <a:t>HED</a:t>
            </a:r>
            <a:r>
              <a:rPr lang="zh-CN" altLang="en-US" sz="4000" dirty="0"/>
              <a:t>（核心关系）、</a:t>
            </a:r>
            <a:r>
              <a:rPr lang="en-US" altLang="zh-CN" sz="4000" dirty="0"/>
              <a:t>SBV</a:t>
            </a:r>
            <a:r>
              <a:rPr lang="zh-CN" altLang="en-US" sz="4000" dirty="0"/>
              <a:t>（主谓关系）、</a:t>
            </a:r>
            <a:r>
              <a:rPr lang="en-US" altLang="zh-CN" sz="4000" dirty="0"/>
              <a:t>VOB</a:t>
            </a:r>
            <a:r>
              <a:rPr lang="zh-CN" altLang="en-US" sz="4000" dirty="0"/>
              <a:t>（动宾关系）这三个关系的信息作为句子的二元组，对于句子“谢霆锋的儿子是谁？”，其二元组抽取为“儿子”，“是”，“谁”。而句子“谢霆锋是谁的儿子？”，其二元组抽取为“谢霆锋”，“是”，“谁”。</a:t>
            </a:r>
            <a:endParaRPr lang="en-US" altLang="zh-CN" sz="4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4000" dirty="0"/>
              <a:t>也就是通过确定好真正的询问对象然后得到正确的搜索结果。</a:t>
            </a:r>
            <a:endParaRPr lang="en-US" altLang="zh-CN" sz="400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5590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句法分析同样可以应用于语义消歧当中，比如说“去医院看癌症病人”，“看”在这里既可以是“治疗”的意思，也可以是“看望”的意思，通过对该句进行句法分析之后，可以确定“看”的意思是“看望”，因为“看”的宾语是“病人”而不是“病”。</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38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句法分析还可以应用于主干抽取当中，比如对于“</a:t>
            </a:r>
            <a:r>
              <a:rPr lang="zh-CN" altLang="en-US" spc="300" dirty="0">
                <a:solidFill>
                  <a:schemeClr val="tx1">
                    <a:lumMod val="85000"/>
                    <a:lumOff val="15000"/>
                  </a:schemeClr>
                </a:solidFill>
              </a:rPr>
              <a:t>给我推荐一家能够听到古典音乐的餐厅”进行句法分析可以通过句话中的核心关系、状中关系和动宾关系很容易获得这句话的主干是“给推荐餐厅”。</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374362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句法分析还可以用在情感分析中。</a:t>
            </a:r>
            <a:endParaRPr lang="en-US" altLang="zh-CN" dirty="0"/>
          </a:p>
          <a:p>
            <a:r>
              <a:rPr lang="zh-CN" altLang="en-US" dirty="0"/>
              <a:t>一般因为领域问题，比如说“我家音响声音很大”</a:t>
            </a:r>
            <a:r>
              <a:rPr lang="en-US" altLang="zh-CN" dirty="0"/>
              <a:t>VS</a:t>
            </a:r>
            <a:r>
              <a:rPr lang="zh-CN" altLang="en-US" dirty="0"/>
              <a:t>“我家洗衣机声音很大”，目前的情感分析大多是基于规则而不是基于统计的，基于规则的情感分析一般是使用句法分析确定和验证一些情感词、主观词的句法结构，然后判定句子的情感倾向。</a:t>
            </a:r>
            <a:endParaRPr lang="en-US" altLang="zh-CN" dirty="0"/>
          </a:p>
          <a:p>
            <a:r>
              <a:rPr lang="zh-CN" altLang="en-US" dirty="0"/>
              <a:t>句法分析同样可以应用在机器翻译当中，机器翻译中最简单的一种方法是通过句法分析确定句子结构，然后逐词翻译，再根据句法结构整理和修改翻译结果。</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48200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句法分析也可以用于问答系统中的唯一答案搜索，比如用户搜索“陈道明身高”，“陈道明年龄”，经过句法分析可以得知这两个定中结构的中心语一个是身高，一个是年龄，从而给出相应的搜索结果。</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07653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47795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7233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基本的句法分析方法，整个句子如何产生句法分析树，常用的方法。我们重点介绍</a:t>
            </a:r>
            <a:r>
              <a:rPr lang="en-US" altLang="zh-CN" dirty="0"/>
              <a:t>CFG</a:t>
            </a:r>
            <a:r>
              <a:rPr lang="zh-CN" altLang="en-US" dirty="0"/>
              <a:t>上下文无关文法的分析方法。</a:t>
            </a:r>
            <a:endParaRPr lang="en-US" altLang="zh-CN" dirty="0"/>
          </a:p>
          <a:p>
            <a:r>
              <a:rPr lang="zh-CN" altLang="en-US" dirty="0"/>
              <a:t>由于时间关系，我们重点介绍线图分析法和</a:t>
            </a:r>
            <a:r>
              <a:rPr lang="en-US" altLang="zh-CN" dirty="0"/>
              <a:t>CYK</a:t>
            </a:r>
            <a:r>
              <a:rPr lang="zh-CN" altLang="en-US" dirty="0"/>
              <a:t>算法。</a:t>
            </a:r>
            <a:endParaRPr lang="en-US" altLang="zh-CN" dirty="0"/>
          </a:p>
          <a:p>
            <a:endParaRPr lang="en-US" altLang="zh-CN" dirty="0"/>
          </a:p>
          <a:p>
            <a:r>
              <a:rPr lang="zh-CN" altLang="en-US" dirty="0"/>
              <a:t>线图分析：类似于贪心</a:t>
            </a:r>
            <a:endParaRPr lang="en-US" altLang="zh-CN" dirty="0"/>
          </a:p>
          <a:p>
            <a:r>
              <a:rPr lang="en-US" altLang="zh-CN" dirty="0"/>
              <a:t>CYK</a:t>
            </a:r>
            <a:r>
              <a:rPr lang="zh-CN" altLang="en-US" dirty="0"/>
              <a:t>：类似于动态规划。</a:t>
            </a:r>
            <a:endParaRPr lang="en-US" altLang="zh-CN" dirty="0"/>
          </a:p>
          <a:p>
            <a:r>
              <a:rPr lang="zh-CN" altLang="en-US" dirty="0"/>
              <a:t>总的来说目的是找最优解析树。（因为一个句子可能有多种解析树，要找到最优的）</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75963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什么意思呢？我们来举个例子</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015843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92289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00628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74455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341717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775170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807065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52232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946772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61314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高质量的规则：因为有的词可以是动词，可以是名词，机器不能分清</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880607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把</a:t>
            </a:r>
            <a:r>
              <a:rPr lang="en-US" altLang="zh-CN" dirty="0"/>
              <a:t>Chomsky</a:t>
            </a:r>
            <a:r>
              <a:rPr lang="zh-CN" altLang="en-US" dirty="0"/>
              <a:t>文法的规则分成两类，一类非终结符号推导出终结符号就结束了；另一个是一个非终结符推导出两个非终结符，在这两种形势下做分析。我们看一下自下而上的分析方法：构造这样一个矩阵，</a:t>
            </a:r>
            <a:r>
              <a:rPr lang="en-US" altLang="zh-CN" dirty="0"/>
              <a:t>n</a:t>
            </a:r>
            <a:r>
              <a:rPr lang="zh-CN" altLang="en-US" dirty="0"/>
              <a:t>是句子长度，</a:t>
            </a:r>
            <a:r>
              <a:rPr lang="en-US" altLang="zh-CN" dirty="0"/>
              <a:t>n+1</a:t>
            </a:r>
            <a:r>
              <a:rPr lang="zh-CN" altLang="en-US" dirty="0"/>
              <a:t>就是给他加一个节点</a:t>
            </a:r>
            <a:endParaRPr lang="en-US" altLang="zh-CN" dirty="0"/>
          </a:p>
          <a:p>
            <a:endParaRPr lang="en-US" altLang="zh-CN" dirty="0"/>
          </a:p>
          <a:p>
            <a:r>
              <a:rPr lang="zh-CN" altLang="en-US" dirty="0"/>
              <a:t>（运用动态规划）</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75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构造识别矩阵，这里我们用对角线以上的</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28942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33280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如图所示，对角线上的元素是句子中的单词，上部放的是词性的标记，我们看的是相邻两个词性标记</a:t>
            </a:r>
            <a:r>
              <a:rPr lang="en-US" altLang="zh-CN" dirty="0"/>
              <a:t>(</a:t>
            </a:r>
            <a:r>
              <a:rPr lang="zh-CN" altLang="en-US" dirty="0"/>
              <a:t>非终结符</a:t>
            </a:r>
            <a:r>
              <a:rPr lang="en-US" altLang="zh-CN" dirty="0"/>
              <a:t>)</a:t>
            </a:r>
            <a:r>
              <a:rPr lang="zh-CN" altLang="en-US" dirty="0"/>
              <a:t>能否合并成一个新的标记。即用之前</a:t>
            </a:r>
            <a:r>
              <a:rPr lang="en-US" altLang="zh-CN" dirty="0"/>
              <a:t>A-&gt;BC</a:t>
            </a:r>
            <a:r>
              <a:rPr lang="zh-CN" altLang="en-US" dirty="0"/>
              <a:t>这条规则，非终结符</a:t>
            </a:r>
            <a:r>
              <a:rPr lang="en-US" altLang="zh-CN" dirty="0"/>
              <a:t>BC</a:t>
            </a:r>
            <a:r>
              <a:rPr lang="zh-CN" altLang="en-US" dirty="0"/>
              <a:t>能否规约成</a:t>
            </a:r>
            <a:r>
              <a:rPr lang="en-US" altLang="zh-CN" dirty="0"/>
              <a:t>A</a:t>
            </a:r>
            <a:r>
              <a:rPr lang="zh-CN" altLang="en-US" dirty="0"/>
              <a:t>。思路是不断地向上规约这样的思路。</a:t>
            </a:r>
            <a:endParaRPr lang="en-US" altLang="zh-CN" dirty="0"/>
          </a:p>
          <a:p>
            <a:r>
              <a:rPr lang="zh-CN" altLang="en-US" dirty="0"/>
              <a:t>注意（</a:t>
            </a:r>
            <a:r>
              <a:rPr lang="en-US" altLang="zh-CN" dirty="0"/>
              <a:t>0</a:t>
            </a:r>
            <a:r>
              <a:rPr lang="zh-CN" altLang="en-US" dirty="0"/>
              <a:t>，</a:t>
            </a:r>
            <a:r>
              <a:rPr lang="en-US" altLang="zh-CN" dirty="0"/>
              <a:t>0</a:t>
            </a:r>
            <a:r>
              <a:rPr lang="zh-CN" altLang="en-US" dirty="0"/>
              <a:t>）位置为空，只是做一个标记</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11010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我们来看一个例子，共有</a:t>
            </a:r>
            <a:r>
              <a:rPr lang="en-US" altLang="zh-CN" dirty="0"/>
              <a:t>7</a:t>
            </a:r>
            <a:r>
              <a:rPr lang="zh-CN" altLang="en-US" dirty="0"/>
              <a:t>条规则，其中有三条属于</a:t>
            </a:r>
            <a:r>
              <a:rPr lang="en-US" altLang="zh-CN" dirty="0"/>
              <a:t>A</a:t>
            </a:r>
            <a:r>
              <a:rPr lang="zh-CN" altLang="en-US" dirty="0"/>
              <a:t>推导出</a:t>
            </a:r>
            <a:r>
              <a:rPr lang="en-US" altLang="zh-CN" dirty="0"/>
              <a:t>BC</a:t>
            </a:r>
            <a:r>
              <a:rPr lang="zh-CN" altLang="en-US" dirty="0"/>
              <a:t>的形式。分析他喜欢读书</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80135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构造方阵，标记符号从</a:t>
            </a:r>
            <a:r>
              <a:rPr lang="en-US" altLang="zh-CN" dirty="0"/>
              <a:t>0</a:t>
            </a:r>
            <a:r>
              <a:rPr lang="zh-CN" altLang="en-US" dirty="0"/>
              <a:t>开始，放上词和写出词性，看下相邻的词性能否规约，没有得到匹配的词性顺着往下写就行。</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24156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注意，只有到最右上角的时候才能规约的</a:t>
            </a:r>
            <a:r>
              <a:rPr lang="en-US" altLang="zh-CN" dirty="0"/>
              <a:t>S</a:t>
            </a:r>
            <a:r>
              <a:rPr lang="zh-CN" altLang="en-US" dirty="0"/>
              <a:t>，之前归约到</a:t>
            </a:r>
            <a:r>
              <a:rPr lang="en-US" altLang="zh-CN" dirty="0"/>
              <a:t>S</a:t>
            </a:r>
            <a:r>
              <a:rPr lang="zh-CN" altLang="en-US" dirty="0"/>
              <a:t>的情况都要放弃</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68680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用这样的规则，会形成这样一个图</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684469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规范化：因为这种方法的规则文法必须满足那两种形式</a:t>
            </a:r>
            <a:r>
              <a:rPr lang="en-US" altLang="zh-CN" dirty="0"/>
              <a:t>A-&gt;BC</a:t>
            </a:r>
            <a:r>
              <a:rPr lang="zh-CN" altLang="en-US" dirty="0"/>
              <a:t>和</a:t>
            </a:r>
            <a:r>
              <a:rPr lang="en-US" altLang="zh-CN" dirty="0"/>
              <a:t>A-&gt;a</a:t>
            </a:r>
            <a:r>
              <a:rPr lang="zh-CN" altLang="en-US" dirty="0"/>
              <a:t>。</a:t>
            </a:r>
            <a:endParaRPr lang="en-US" altLang="zh-CN" dirty="0"/>
          </a:p>
          <a:p>
            <a:r>
              <a:rPr lang="zh-CN" altLang="en-US" dirty="0"/>
              <a:t>无法区分歧义：若一个词有多个词性的话可能要构造多个方阵，得到不同的结果，但是无法知道哪种结果是对的</a:t>
            </a:r>
            <a:endParaRPr lang="en-US" altLang="zh-CN" dirty="0"/>
          </a:p>
          <a:p>
            <a:endParaRPr lang="en-US" altLang="zh-CN" dirty="0"/>
          </a:p>
          <a:p>
            <a:endParaRPr lang="en-US" altLang="zh-CN" dirty="0"/>
          </a:p>
          <a:p>
            <a:r>
              <a:rPr lang="zh-CN" altLang="en-US" dirty="0"/>
              <a:t>（其实这两种方法都无法区分歧义，概率的上下文无关文法可以</a:t>
            </a:r>
            <a:r>
              <a:rPr lang="en-US" altLang="zh-CN" dirty="0"/>
              <a:t>A-&gt;</a:t>
            </a:r>
            <a:r>
              <a:rPr lang="en-US" altLang="zh-CN" dirty="0" err="1"/>
              <a:t>a,P</a:t>
            </a:r>
            <a:r>
              <a:rPr lang="zh-CN" altLang="en-US" dirty="0"/>
              <a:t>（</a:t>
            </a:r>
            <a:r>
              <a:rPr lang="en-US" altLang="zh-CN" dirty="0"/>
              <a:t>p:</a:t>
            </a:r>
            <a:r>
              <a:rPr lang="zh-CN" altLang="en-US" dirty="0"/>
              <a:t>这条规则使用时，使用它的概率是多少），简单的来说，就是给各个形成的句法树加概率，概率最大的即为最可能的</a:t>
            </a:r>
            <a:r>
              <a:rPr lang="en-US" altLang="zh-CN" dirty="0"/>
              <a:t>【</a:t>
            </a:r>
            <a:r>
              <a:rPr lang="zh-CN" altLang="en-US" dirty="0"/>
              <a:t>消歧义</a:t>
            </a:r>
            <a:r>
              <a:rPr lang="en-US" altLang="zh-CN" dirty="0"/>
              <a:t>】</a:t>
            </a:r>
            <a:r>
              <a:rPr lang="zh-CN" altLang="en-US" dirty="0"/>
              <a: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70524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18484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在前面的短语结构分析讲过，短语结构分析的作用是识别出句子中的短语结构以及短语之间的层次句法关系。而依存句法分析的作用是识别句子中词汇与词汇之间的相互依存关系。</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65984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在“北京是中国的首都”这句话中，“是”作为谓语动词，是句子的核心。“北京”是它的动词的主语的关系。“首都”作为它的宾语</a:t>
            </a:r>
            <a:endParaRPr lang="en-US" altLang="zh-CN" dirty="0"/>
          </a:p>
          <a:p>
            <a:r>
              <a:rPr lang="zh-CN" altLang="en-US" dirty="0"/>
              <a:t>在</a:t>
            </a:r>
            <a:r>
              <a:rPr lang="zh-CN" altLang="en-US"/>
              <a:t>依存树中，</a:t>
            </a:r>
            <a:r>
              <a:rPr lang="zh-CN" altLang="en-US" dirty="0"/>
              <a:t>层次越高说明支配关系越靠前。</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5944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2488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0" dirty="0">
                <a:effectLst/>
                <a:latin typeface="等线" panose="02010600030101010101" pitchFamily="2" charset="-122"/>
                <a:ea typeface="宋体" panose="02010600030101010101" pitchFamily="2" charset="-122"/>
                <a:cs typeface="宋体" panose="02010600030101010101" pitchFamily="2" charset="-122"/>
              </a:rPr>
              <a:t>主谓宾定状补，一般以句法数来表示句法分析的结果</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29378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175988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类似于我们平常使用深度优先或者广度优先搜索一样，都是遍历搜索空间，然后对每种情况计算它出现的概率，然后返回一个概率最高的结果。</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20439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对于生成式句法分析模型来说，他的优点是决策全面，因为对于一个句子来说它是在所有情况中挑选出概率最大的树作为最后的结果。但是由于生成情况数量很多，并且每种情况还要使用</a:t>
            </a:r>
            <a:r>
              <a:rPr lang="en-US" altLang="zh-CN" dirty="0"/>
              <a:t>prim</a:t>
            </a:r>
            <a:r>
              <a:rPr lang="zh-CN" altLang="en-US" dirty="0"/>
              <a:t>算法得到最大生成树，因此这个算法正常情况下的复杂度应该在</a:t>
            </a:r>
            <a:r>
              <a:rPr lang="en-US" altLang="zh-CN" dirty="0"/>
              <a:t>O(n^4)</a:t>
            </a:r>
            <a:r>
              <a:rPr lang="zh-CN" altLang="en-US" dirty="0"/>
              <a:t>左右，经过优化后能够达到</a:t>
            </a:r>
            <a:r>
              <a:rPr lang="en-US" altLang="zh-CN" dirty="0"/>
              <a:t>O(n^3)</a:t>
            </a:r>
            <a:r>
              <a:rPr lang="zh-CN" altLang="en-US" dirty="0"/>
              <a:t>的复杂度，时间花销非常大。并且生成式模型使用的是联合概率模型，联合概率模型要求各变量之间相互独立，但是在真实的情况中并不一定符合这个条件，因此会产生一些误差。</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866300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判别式模型和生成式模型的区别是采用了条件概率模型，而其他部分流程是类似的。</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17540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前面说过生成式模型采用联合概率要求各变量相互独立，而判别式模型采用条件概率对变量间的相关性没有要求，因此它更符合实际情况，准确度会更高，并且也是寻找最优解，但是它的缺点是需要重复训练迭代参数，类似我们平常使用神经网络模型，就是要反复训练，找到在输入为</a:t>
            </a:r>
            <a:r>
              <a:rPr lang="en-US" altLang="zh-CN" dirty="0"/>
              <a:t>x</a:t>
            </a:r>
            <a:r>
              <a:rPr lang="zh-CN" altLang="en-US" dirty="0"/>
              <a:t>的条件下，出现概率最大的</a:t>
            </a:r>
            <a:r>
              <a:rPr lang="en-US" altLang="zh-CN" dirty="0"/>
              <a:t>y</a:t>
            </a:r>
            <a:r>
              <a:rPr lang="zh-CN" altLang="en-US" dirty="0"/>
              <a: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51127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82495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决策式模型由于是输入一个词就决策一次，最快甚至可以在</a:t>
            </a:r>
            <a:r>
              <a:rPr lang="en-US" altLang="zh-CN" dirty="0"/>
              <a:t>O</a:t>
            </a:r>
            <a:r>
              <a:rPr lang="zh-CN" altLang="en-US" dirty="0"/>
              <a:t>（</a:t>
            </a:r>
            <a:r>
              <a:rPr lang="en-US" altLang="zh-CN" dirty="0"/>
              <a:t>n</a:t>
            </a:r>
            <a:r>
              <a:rPr lang="zh-CN" altLang="en-US" dirty="0"/>
              <a:t>）时间复杂度内得到结果，因此它的速度非常快，并且易于实现。但是这个模型各个决策动作是相互独立的，它只能根据当前状态进行决策，只能达到局部最优，因此可能会出现刚开始特别顺利，但是后面的效果很差。比较类似于神经网络中梯度下降容易找到局部最优解的情况。</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607632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约束满足问题：一组变量，每个变量有自己的值。然后手动得添加一些约束，比如</a:t>
            </a:r>
            <a:r>
              <a:rPr lang="en-US" altLang="zh-CN" dirty="0"/>
              <a:t>x&lt;10,y</a:t>
            </a:r>
            <a:r>
              <a:rPr lang="zh-CN" altLang="en-US" dirty="0"/>
              <a:t>必须是正数等等，然后对变量赋值，当每个变量都有自己的值并且同时满足所有关于变量的约束时，问题就得到了解决。</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182502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约束满足模型的优点是具有较强的分析能力，因为只要约束定义的足够完善，就能得到很好的效果。</a:t>
            </a:r>
            <a:endParaRPr lang="en-US" altLang="zh-CN" dirty="0"/>
          </a:p>
          <a:p>
            <a:r>
              <a:rPr lang="zh-CN" altLang="en-US" dirty="0"/>
              <a:t>但是这种模型的缺点在于模型的好坏和约束规则的质量关系非常大。约束规则需要人工编写，效率非常低，并且人工分析过程是繁琐的，很</a:t>
            </a:r>
            <a:r>
              <a:rPr lang="zh-CN" altLang="en-US"/>
              <a:t>容易出错，从而影响了模型的质量。</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40964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2140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384964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这种模型可以将句法分析转化为构造问题，只要构造出满足约束条件的依存树就说明解决了问题，具有较强的分析能力。</a:t>
            </a:r>
            <a:endParaRPr lang="en-US" altLang="zh-CN" dirty="0"/>
          </a:p>
          <a:p>
            <a:r>
              <a:rPr lang="zh-CN" altLang="en-US" dirty="0"/>
              <a:t>但是这种模型的缺点在于模型的好坏和约束规则的质量关系非常大。约束规则需要人工编写，效率非常低，并且人工分析过程是繁琐的，很容易出错。</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781843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24933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01684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06941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91083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045305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76960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069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5506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82638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它</a:t>
            </a:r>
            <a:r>
              <a:rPr kumimoji="0" lang="zh-CN" altLang="en-US" sz="1200" b="0" i="0" u="none" strike="noStrike" kern="1200" cap="none" spc="0" normalizeH="0" baseline="0" noProof="0" dirty="0">
                <a:ln>
                  <a:noFill/>
                </a:ln>
                <a:solidFill>
                  <a:srgbClr val="FF0000"/>
                </a:solidFill>
                <a:effectLst/>
                <a:uLnTx/>
                <a:uFillTx/>
                <a:latin typeface="Century Gothic" panose="020B0502020202020204" pitchFamily="34" charset="0"/>
                <a:ea typeface="微软雅黑" panose="020B0503020204020204" pitchFamily="34" charset="-122"/>
                <a:cs typeface="+mn-cs"/>
              </a:rPr>
              <a:t>不是</a:t>
            </a:r>
            <a:r>
              <a:rPr kumimoji="0" lang="zh-CN" altLang="en-US" sz="12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一个自然语言处理任务的</a:t>
            </a:r>
            <a:r>
              <a:rPr kumimoji="0" lang="zh-CN" altLang="en-US" sz="1200" b="0" i="0" u="none" strike="noStrike" kern="1200" cap="none" spc="0" normalizeH="0" baseline="0" noProof="0" dirty="0">
                <a:ln>
                  <a:noFill/>
                </a:ln>
                <a:solidFill>
                  <a:srgbClr val="FF0000"/>
                </a:solidFill>
                <a:effectLst/>
                <a:uLnTx/>
                <a:uFillTx/>
                <a:latin typeface="Century Gothic" panose="020B0502020202020204" pitchFamily="34" charset="0"/>
                <a:ea typeface="微软雅黑" panose="020B0503020204020204" pitchFamily="34" charset="-122"/>
                <a:cs typeface="+mn-cs"/>
              </a:rPr>
              <a:t>最终目标</a:t>
            </a:r>
            <a:r>
              <a:rPr kumimoji="0" lang="zh-CN" altLang="en-US" sz="12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，但它往往是实现最终目标的</a:t>
            </a:r>
            <a:r>
              <a:rPr kumimoji="0" lang="zh-CN" altLang="en-US" sz="1200" b="0" i="0" u="none" strike="noStrike" kern="1200" cap="none" spc="0" normalizeH="0" baseline="0" noProof="0" dirty="0">
                <a:ln>
                  <a:noFill/>
                </a:ln>
                <a:solidFill>
                  <a:srgbClr val="FF0000"/>
                </a:solidFill>
                <a:effectLst/>
                <a:uLnTx/>
                <a:uFillTx/>
                <a:latin typeface="Century Gothic" panose="020B0502020202020204" pitchFamily="34" charset="0"/>
                <a:ea typeface="微软雅黑" panose="020B0503020204020204" pitchFamily="34" charset="-122"/>
                <a:cs typeface="+mn-cs"/>
              </a:rPr>
              <a:t>关键环节</a:t>
            </a:r>
            <a:r>
              <a:rPr kumimoji="0" lang="zh-CN" altLang="en-US" sz="12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a:t>
            </a:r>
            <a:endParaRPr kumimoji="0" lang="en-US" altLang="zh-CN" sz="12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53418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083745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8353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016847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562605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深度学习里面的表示学习</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79852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深度学习里面的表示学习</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9135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深度学习里面的表示学习</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980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深度学习里面的表示学习</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55824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ＤＩＯＲＡ 与其他自编码 器方法都有所不同，它并没有把句法结构作为中间 变量。 受 启 发 于 经 典 的 ｉｎｓｉｄｅ－ｏｕｔｓｉｄｅ 算 法， ＤＩＯＲＡ 通 过 递 归 神 经 网 络，首 先 自 底 向 上 计 算 句 子的每个子串的向量表示和分数（内过程），然后自 顶向下计算每个子串的上下文的向量表示和分数，（外过程）。图</a:t>
            </a:r>
            <a:r>
              <a:rPr lang="en-US" altLang="zh-CN" dirty="0"/>
              <a:t>1</a:t>
            </a:r>
            <a:r>
              <a:rPr lang="zh-CN" altLang="en-US" dirty="0"/>
              <a:t>图</a:t>
            </a:r>
            <a:r>
              <a:rPr lang="en-US" altLang="zh-CN" dirty="0"/>
              <a:t>2</a:t>
            </a:r>
            <a:r>
              <a:rPr lang="zh-CN" altLang="en-US" dirty="0"/>
              <a:t>分别示出了这两个过程。 最后，ＤＩＯＲＡ 使用上述过程所计算的每个词的上 下文向量表示去预测这个词，训练目标是最大化预 测准确率。</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405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深度学习里面的表示学习</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507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562474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70</a:t>
            </a:fld>
            <a:endParaRPr lang="zh-CN" altLang="en-US" dirty="0"/>
          </a:p>
        </p:txBody>
      </p:sp>
    </p:spTree>
    <p:extLst>
      <p:ext uri="{BB962C8B-B14F-4D97-AF65-F5344CB8AC3E}">
        <p14:creationId xmlns:p14="http://schemas.microsoft.com/office/powerpoint/2010/main" val="21481760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下面我们给出了一些常用的句法分析工具，分别是复旦大学</a:t>
            </a:r>
            <a:r>
              <a:rPr lang="en-US" altLang="zh-CN" dirty="0"/>
              <a:t>FNLP</a:t>
            </a:r>
            <a:r>
              <a:rPr lang="zh-CN" altLang="en-US" dirty="0"/>
              <a:t>，斯坦福</a:t>
            </a:r>
            <a:r>
              <a:rPr lang="en-US" altLang="zh-CN" dirty="0"/>
              <a:t>NLP</a:t>
            </a:r>
            <a:r>
              <a:rPr lang="zh-CN" altLang="en-US" dirty="0"/>
              <a:t>，哈工大</a:t>
            </a:r>
            <a:r>
              <a:rPr lang="en-US" altLang="zh-CN" dirty="0"/>
              <a:t>LTP</a:t>
            </a:r>
            <a:r>
              <a:rPr lang="zh-CN" altLang="en-US" dirty="0"/>
              <a:t>和</a:t>
            </a:r>
            <a:r>
              <a:rPr lang="en-US" altLang="zh-CN" dirty="0" err="1"/>
              <a:t>HanLP</a:t>
            </a:r>
            <a:r>
              <a:rPr lang="zh-CN" altLang="en-US" dirty="0"/>
              <a:t>。其中复旦</a:t>
            </a:r>
            <a:r>
              <a:rPr lang="en-US" altLang="zh-CN" dirty="0"/>
              <a:t>FNLP</a:t>
            </a:r>
            <a:r>
              <a:rPr lang="zh-CN" altLang="en-US" dirty="0"/>
              <a:t>、</a:t>
            </a:r>
            <a:r>
              <a:rPr lang="en-US" altLang="zh-CN" dirty="0" err="1"/>
              <a:t>HanLP</a:t>
            </a:r>
            <a:r>
              <a:rPr lang="zh-CN" altLang="en-US" dirty="0"/>
              <a:t>、哈工大</a:t>
            </a:r>
            <a:r>
              <a:rPr lang="en-US" altLang="zh-CN" dirty="0"/>
              <a:t>LTP</a:t>
            </a:r>
            <a:r>
              <a:rPr lang="zh-CN" altLang="en-US" dirty="0"/>
              <a:t>目前都是支持中文的依存句法分析，而斯坦福</a:t>
            </a:r>
            <a:r>
              <a:rPr lang="en-US" altLang="zh-CN" dirty="0"/>
              <a:t>NLP</a:t>
            </a:r>
            <a:r>
              <a:rPr lang="zh-CN" altLang="en-US" dirty="0"/>
              <a:t>支持了中文、英文、法语、西班牙语等多种语言的句法结构分析和依存句法分析。</a:t>
            </a:r>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71</a:t>
            </a:fld>
            <a:endParaRPr lang="zh-CN" altLang="en-US" dirty="0"/>
          </a:p>
        </p:txBody>
      </p:sp>
    </p:spTree>
    <p:extLst>
      <p:ext uri="{BB962C8B-B14F-4D97-AF65-F5344CB8AC3E}">
        <p14:creationId xmlns:p14="http://schemas.microsoft.com/office/powerpoint/2010/main" val="694055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在使用斯坦福</a:t>
            </a:r>
            <a:r>
              <a:rPr lang="en-US" altLang="zh-CN" dirty="0"/>
              <a:t>NLP</a:t>
            </a:r>
            <a:r>
              <a:rPr lang="zh-CN" altLang="en-US" dirty="0"/>
              <a:t>时，为了使结果更只管你，我们一般会进行</a:t>
            </a:r>
            <a:r>
              <a:rPr lang="en-US" altLang="zh-CN" dirty="0"/>
              <a:t>5</a:t>
            </a:r>
            <a:r>
              <a:rPr lang="zh-CN" altLang="en-US" dirty="0"/>
              <a:t>个步骤，，第一个是分词、第二个是词性标注、第三个是命名实体识别、第四个是句法成分分析、第五个是依存句法分析。我们使用该工具分析了“</a:t>
            </a:r>
            <a:r>
              <a:rPr lang="zh-CN" altLang="en-US" b="0" dirty="0">
                <a:solidFill>
                  <a:srgbClr val="98C379"/>
                </a:solidFill>
                <a:effectLst/>
                <a:latin typeface="Consolas" panose="020B0609020204030204" pitchFamily="49" charset="0"/>
              </a:rPr>
              <a:t>句法分析是自然语言处理的关键技术之一。</a:t>
            </a:r>
            <a:r>
              <a:rPr lang="zh-CN" altLang="en-US" dirty="0"/>
              <a:t>”的句法，以及这个句子的英语表达的句法。</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779077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左边是句法结构分析得到的结果，然后右边是对它进行可视化之后的结果，可以看到，句法结构分析是对每个句子进行了划分，然后分析了这句话的各个成分。</a:t>
            </a:r>
            <a:endParaRPr lang="en-US" altLang="zh-CN"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pPr>
                <a:defRPr/>
              </a:pPr>
              <a:t>73</a:t>
            </a:fld>
            <a:endParaRPr lang="zh-CN" altLang="en-US" dirty="0"/>
          </a:p>
        </p:txBody>
      </p:sp>
    </p:spTree>
    <p:extLst>
      <p:ext uri="{BB962C8B-B14F-4D97-AF65-F5344CB8AC3E}">
        <p14:creationId xmlns:p14="http://schemas.microsoft.com/office/powerpoint/2010/main" val="27448978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这张图给出了依存句法分析的结果。这些不同的词代表了不同的关系。比如说句法是分析的名词性主语。</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133614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34456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420607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同时，我们还使用了哈工大</a:t>
            </a:r>
            <a:r>
              <a:rPr lang="en-US" altLang="zh-CN" dirty="0"/>
              <a:t>LTP</a:t>
            </a:r>
            <a:r>
              <a:rPr lang="zh-CN" altLang="en-US" dirty="0"/>
              <a:t>进行了句法分析，通过依存关系分析可以知道</a:t>
            </a:r>
            <a:endParaRPr lang="en-US" altLang="zh-CN" dirty="0"/>
          </a:p>
          <a:p>
            <a:r>
              <a:rPr lang="zh-CN" altLang="en-US" dirty="0"/>
              <a:t>“是”是整个句子的核心，句法是分析的前置宾语，分析和是是主谓关系，是和之一是动宾关系。自然语言是处理的前置宾语。中和处理，技术和中，技术和关键以及之一和技术都是定中关系。中和的是右附加关系，然后句号是整个句子的标点符号。</a:t>
            </a:r>
            <a:endParaRPr lang="en-US" altLang="zh-CN" dirty="0"/>
          </a:p>
          <a:p>
            <a:endParaRPr lang="en-US" altLang="zh-CN" dirty="0"/>
          </a:p>
          <a:p>
            <a:r>
              <a:rPr lang="zh-CN" altLang="en-US" dirty="0"/>
              <a:t>句法、语法和语义有什么不同？</a:t>
            </a:r>
            <a:endParaRPr lang="en-US" altLang="zh-CN" dirty="0"/>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807408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9556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31089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深度学习里面的表示学习</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76169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22.xml"/><Relationship Id="rId4" Type="http://schemas.openxmlformats.org/officeDocument/2006/relationships/image" Target="../media/image12.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14.xml"/><Relationship Id="rId4"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20.xml"/><Relationship Id="rId4"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0761A886-F0D7-4C39-AFFF-052DB74E32F7}"/>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7" name="PA-矩形 7">
            <a:extLst>
              <a:ext uri="{FF2B5EF4-FFF2-40B4-BE49-F238E27FC236}">
                <a16:creationId xmlns:a16="http://schemas.microsoft.com/office/drawing/2014/main" id="{61E30CDC-6882-4EF4-A98A-D29C1686BFEA}"/>
              </a:ext>
            </a:extLst>
          </p:cNvPr>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8" name="任意多边形: 形状 39">
            <a:extLst>
              <a:ext uri="{FF2B5EF4-FFF2-40B4-BE49-F238E27FC236}">
                <a16:creationId xmlns:a16="http://schemas.microsoft.com/office/drawing/2014/main" id="{B18E0BAC-81B9-4AB0-A570-682285AF4673}"/>
              </a:ext>
            </a:extLst>
          </p:cNvPr>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任意多边形: 形状 39">
            <a:extLst>
              <a:ext uri="{FF2B5EF4-FFF2-40B4-BE49-F238E27FC236}">
                <a16:creationId xmlns:a16="http://schemas.microsoft.com/office/drawing/2014/main" id="{B18E0BAC-81B9-4AB0-A570-682285AF4673}"/>
              </a:ext>
            </a:extLst>
          </p:cNvPr>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任意多边形: 形状 39">
            <a:extLst>
              <a:ext uri="{FF2B5EF4-FFF2-40B4-BE49-F238E27FC236}">
                <a16:creationId xmlns:a16="http://schemas.microsoft.com/office/drawing/2014/main" id="{B18E0BAC-81B9-4AB0-A570-682285AF4673}"/>
              </a:ext>
            </a:extLst>
          </p:cNvPr>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任意多边形: 形状 74">
            <a:extLst>
              <a:ext uri="{FF2B5EF4-FFF2-40B4-BE49-F238E27FC236}">
                <a16:creationId xmlns:a16="http://schemas.microsoft.com/office/drawing/2014/main" id="{4CEDE2BC-7BF6-4AE3-8B04-4514441E4040}"/>
              </a:ext>
            </a:extLst>
          </p:cNvPr>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262847"/>
              <a:gd name="connsiteX1" fmla="*/ 6415214 w 6415214"/>
              <a:gd name="connsiteY1" fmla="*/ 171407 h 262847"/>
              <a:gd name="connsiteX2" fmla="*/ 6415214 w 6415214"/>
              <a:gd name="connsiteY2" fmla="*/ 100390 h 262847"/>
              <a:gd name="connsiteX3" fmla="*/ 511261 w 6415214"/>
              <a:gd name="connsiteY3" fmla="*/ 100390 h 262847"/>
              <a:gd name="connsiteX4" fmla="*/ 229919 w 6415214"/>
              <a:gd name="connsiteY4" fmla="*/ 0 h 262847"/>
              <a:gd name="connsiteX5" fmla="*/ 229919 w 6415214"/>
              <a:gd name="connsiteY5" fmla="*/ 100390 h 262847"/>
              <a:gd name="connsiteX6" fmla="*/ 0 w 6415214"/>
              <a:gd name="connsiteY6" fmla="*/ 100390 h 262847"/>
              <a:gd name="connsiteX7" fmla="*/ 91440 w 6415214"/>
              <a:gd name="connsiteY7" fmla="*/ 262847 h 262847"/>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171407"/>
              <a:gd name="connsiteX1" fmla="*/ 6415214 w 6415214"/>
              <a:gd name="connsiteY1" fmla="*/ 100390 h 171407"/>
              <a:gd name="connsiteX2" fmla="*/ 511261 w 6415214"/>
              <a:gd name="connsiteY2" fmla="*/ 100390 h 171407"/>
              <a:gd name="connsiteX3" fmla="*/ 229919 w 6415214"/>
              <a:gd name="connsiteY3" fmla="*/ 0 h 171407"/>
              <a:gd name="connsiteX4" fmla="*/ 229919 w 6415214"/>
              <a:gd name="connsiteY4" fmla="*/ 100390 h 171407"/>
              <a:gd name="connsiteX5" fmla="*/ 0 w 6415214"/>
              <a:gd name="connsiteY5" fmla="*/ 100390 h 171407"/>
              <a:gd name="connsiteX0" fmla="*/ 6415214 w 6415214"/>
              <a:gd name="connsiteY0" fmla="*/ 100390 h 100390"/>
              <a:gd name="connsiteX1" fmla="*/ 511261 w 6415214"/>
              <a:gd name="connsiteY1" fmla="*/ 100390 h 100390"/>
              <a:gd name="connsiteX2" fmla="*/ 229919 w 6415214"/>
              <a:gd name="connsiteY2" fmla="*/ 0 h 100390"/>
              <a:gd name="connsiteX3" fmla="*/ 229919 w 6415214"/>
              <a:gd name="connsiteY3" fmla="*/ 100390 h 100390"/>
              <a:gd name="connsiteX4" fmla="*/ 0 w 6415214"/>
              <a:gd name="connsiteY4" fmla="*/ 100390 h 100390"/>
              <a:gd name="connsiteX0" fmla="*/ 6415214 w 6415214"/>
              <a:gd name="connsiteY0" fmla="*/ 195640 h 195640"/>
              <a:gd name="connsiteX1" fmla="*/ 511261 w 6415214"/>
              <a:gd name="connsiteY1" fmla="*/ 195640 h 195640"/>
              <a:gd name="connsiteX2" fmla="*/ 227538 w 6415214"/>
              <a:gd name="connsiteY2" fmla="*/ 0 h 195640"/>
              <a:gd name="connsiteX3" fmla="*/ 229919 w 6415214"/>
              <a:gd name="connsiteY3" fmla="*/ 195640 h 195640"/>
              <a:gd name="connsiteX4" fmla="*/ 0 w 6415214"/>
              <a:gd name="connsiteY4" fmla="*/ 195640 h 195640"/>
              <a:gd name="connsiteX0" fmla="*/ 6415214 w 6415214"/>
              <a:gd name="connsiteY0" fmla="*/ 193259 h 193259"/>
              <a:gd name="connsiteX1" fmla="*/ 511261 w 6415214"/>
              <a:gd name="connsiteY1" fmla="*/ 193259 h 193259"/>
              <a:gd name="connsiteX2" fmla="*/ 232301 w 6415214"/>
              <a:gd name="connsiteY2" fmla="*/ 0 h 193259"/>
              <a:gd name="connsiteX3" fmla="*/ 229919 w 6415214"/>
              <a:gd name="connsiteY3" fmla="*/ 193259 h 193259"/>
              <a:gd name="connsiteX4" fmla="*/ 0 w 6415214"/>
              <a:gd name="connsiteY4" fmla="*/ 193259 h 1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3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2" name="标题 47">
            <a:extLst>
              <a:ext uri="{FF2B5EF4-FFF2-40B4-BE49-F238E27FC236}">
                <a16:creationId xmlns:a16="http://schemas.microsoft.com/office/drawing/2014/main" id="{26FA9A66-DBB6-484A-829A-BC30DE67252C}"/>
              </a:ext>
            </a:extLst>
          </p:cNvPr>
          <p:cNvSpPr>
            <a:spLocks noGrp="1"/>
          </p:cNvSpPr>
          <p:nvPr>
            <p:ph type="title" hasCustomPrompt="1"/>
          </p:nvPr>
        </p:nvSpPr>
        <p:spPr>
          <a:xfrm>
            <a:off x="671368" y="2616692"/>
            <a:ext cx="701500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a:extLst>
              <a:ext uri="{FF2B5EF4-FFF2-40B4-BE49-F238E27FC236}">
                <a16:creationId xmlns:a16="http://schemas.microsoft.com/office/drawing/2014/main" id="{F56DEE86-1AA4-4820-A7A1-E4F787904C00}"/>
              </a:ext>
            </a:extLst>
          </p:cNvPr>
          <p:cNvSpPr>
            <a:spLocks noGrp="1"/>
          </p:cNvSpPr>
          <p:nvPr>
            <p:ph type="body" sz="quarter" idx="13" hasCustomPrompt="1"/>
          </p:nvPr>
        </p:nvSpPr>
        <p:spPr>
          <a:xfrm>
            <a:off x="671367" y="2352090"/>
            <a:ext cx="5137927"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a:extLst>
              <a:ext uri="{FF2B5EF4-FFF2-40B4-BE49-F238E27FC236}">
                <a16:creationId xmlns:a16="http://schemas.microsoft.com/office/drawing/2014/main" id="{28747CEA-1C37-4144-A247-245AD1393504}"/>
              </a:ext>
            </a:extLst>
          </p:cNvPr>
          <p:cNvSpPr>
            <a:spLocks noGrp="1"/>
          </p:cNvSpPr>
          <p:nvPr>
            <p:ph type="body" sz="quarter" idx="16" hasCustomPrompt="1"/>
          </p:nvPr>
        </p:nvSpPr>
        <p:spPr>
          <a:xfrm>
            <a:off x="671366" y="4094394"/>
            <a:ext cx="6221139" cy="3724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答辩人：北小理　　　导　师： 京小工　　　时　间：</a:t>
            </a:r>
            <a:r>
              <a:rPr lang="en-US" altLang="zh-CN" dirty="0"/>
              <a:t>XXX</a:t>
            </a:r>
            <a:endParaRPr lang="zh-CN" altLang="en-US" dirty="0"/>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CN" sz="2400" b="1"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 BIT ▶</a:t>
            </a:r>
            <a:endParaRPr kumimoji="0" lang="zh-CN" altLang="en-US" sz="2400" b="1"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endParaRPr>
          </a:p>
        </p:txBody>
      </p:sp>
      <p:pic>
        <p:nvPicPr>
          <p:cNvPr id="23" name="图片 2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250874" y="2196869"/>
            <a:ext cx="3243162" cy="2464261"/>
          </a:xfrm>
          <a:prstGeom prst="rect">
            <a:avLst/>
          </a:prstGeom>
        </p:spPr>
      </p:pic>
      <p:grpSp>
        <p:nvGrpSpPr>
          <p:cNvPr id="2" name="组合 1"/>
          <p:cNvGrpSpPr/>
          <p:nvPr userDrawn="1"/>
        </p:nvGrpSpPr>
        <p:grpSpPr>
          <a:xfrm>
            <a:off x="671368" y="6061309"/>
            <a:ext cx="2479573" cy="304965"/>
            <a:chOff x="671368" y="6061309"/>
            <a:chExt cx="2479573" cy="304965"/>
          </a:xfrm>
        </p:grpSpPr>
        <p:grpSp>
          <p:nvGrpSpPr>
            <p:cNvPr id="74" name="组合 73"/>
            <p:cNvGrpSpPr/>
            <p:nvPr userDrawn="1"/>
          </p:nvGrpSpPr>
          <p:grpSpPr>
            <a:xfrm>
              <a:off x="2098445" y="6064781"/>
              <a:ext cx="1052496" cy="298683"/>
              <a:chOff x="2373567" y="1096524"/>
              <a:chExt cx="2578404" cy="731714"/>
            </a:xfrm>
          </p:grpSpPr>
          <p:sp>
            <p:nvSpPr>
              <p:cNvPr id="89"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0" name="Freeform 6">
                <a:extLst>
                  <a:ext uri="{FF2B5EF4-FFF2-40B4-BE49-F238E27FC236}">
                    <a16:creationId xmlns:a16="http://schemas.microsoft.com/office/drawing/2014/main" id="{CC1FA68D-3307-481A-8E89-D3CB2E8693F4}"/>
                  </a:ext>
                </a:extLst>
              </p:cNvPr>
              <p:cNvSpPr>
                <a:spLocks/>
              </p:cNvSpPr>
              <p:nvPr/>
            </p:nvSpPr>
            <p:spPr bwMode="auto">
              <a:xfrm>
                <a:off x="4620305" y="1246611"/>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91" name="组合 90">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solidFill>
                <a:schemeClr val="accent3"/>
              </a:solidFill>
            </p:grpSpPr>
            <p:sp>
              <p:nvSpPr>
                <p:cNvPr id="9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2" name="组合 91">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solidFill>
                <a:schemeClr val="accent3"/>
              </a:solidFill>
            </p:grpSpPr>
            <p:sp>
              <p:nvSpPr>
                <p:cNvPr id="9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4"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5"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75" name="组合 74"/>
            <p:cNvGrpSpPr/>
            <p:nvPr userDrawn="1"/>
          </p:nvGrpSpPr>
          <p:grpSpPr>
            <a:xfrm>
              <a:off x="671368" y="6061309"/>
              <a:ext cx="1100339" cy="304965"/>
              <a:chOff x="2372715" y="161759"/>
              <a:chExt cx="2695608" cy="747103"/>
            </a:xfrm>
          </p:grpSpPr>
          <p:grpSp>
            <p:nvGrpSpPr>
              <p:cNvPr id="76" name="组合 75">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solidFill>
                <a:schemeClr val="accent3"/>
              </a:solidFill>
            </p:grpSpPr>
            <p:sp>
              <p:nvSpPr>
                <p:cNvPr id="8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7" name="组合 76">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solidFill>
                <a:schemeClr val="accent3"/>
              </a:solidFill>
            </p:grpSpPr>
            <p:sp>
              <p:nvSpPr>
                <p:cNvPr id="8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8" name="组合 77">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solidFill>
                <a:schemeClr val="accent3"/>
              </a:solidFill>
            </p:grpSpPr>
            <p:sp>
              <p:nvSpPr>
                <p:cNvPr id="8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9" name="组合 78"/>
              <p:cNvGrpSpPr/>
              <p:nvPr/>
            </p:nvGrpSpPr>
            <p:grpSpPr>
              <a:xfrm>
                <a:off x="4613362" y="313351"/>
                <a:ext cx="454961" cy="453362"/>
                <a:chOff x="11893465" y="1994536"/>
                <a:chExt cx="274986" cy="274018"/>
              </a:xfrm>
              <a:solidFill>
                <a:schemeClr val="accent3"/>
              </a:solidFill>
            </p:grpSpPr>
            <p:sp>
              <p:nvSpPr>
                <p:cNvPr id="80"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321058007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5902493"/>
          </a:xfrm>
          <a:prstGeom prst="rect">
            <a:avLst/>
          </a:prstGeom>
        </p:spPr>
      </p:pic>
      <p:sp>
        <p:nvSpPr>
          <p:cNvPr id="7" name="矩形 6">
            <a:extLst>
              <a:ext uri="{FF2B5EF4-FFF2-40B4-BE49-F238E27FC236}">
                <a16:creationId xmlns:a16="http://schemas.microsoft.com/office/drawing/2014/main" id="{967B1D1D-6BBC-4ED8-9FCC-DC0FA0BC2B89}"/>
              </a:ext>
            </a:extLst>
          </p:cNvPr>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cxnSp>
        <p:nvCxnSpPr>
          <p:cNvPr id="9" name="直接连接符 8">
            <a:extLst>
              <a:ext uri="{FF2B5EF4-FFF2-40B4-BE49-F238E27FC236}">
                <a16:creationId xmlns:a16="http://schemas.microsoft.com/office/drawing/2014/main" id="{15F45701-0E09-42AA-8D39-D350E0628036}"/>
              </a:ext>
            </a:extLst>
          </p:cNvPr>
          <p:cNvCxnSpPr>
            <a:cxnSpLocks/>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F37F3A85-2261-46EC-A02C-83B9F454765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10" b="12305"/>
          <a:stretch/>
        </p:blipFill>
        <p:spPr>
          <a:xfrm flipV="1">
            <a:off x="14873" y="-15231"/>
            <a:ext cx="6018099" cy="1518363"/>
          </a:xfrm>
          <a:prstGeom prst="rect">
            <a:avLst/>
          </a:prstGeom>
        </p:spPr>
      </p:pic>
      <p:pic>
        <p:nvPicPr>
          <p:cNvPr id="15" name="图片 14">
            <a:extLst>
              <a:ext uri="{FF2B5EF4-FFF2-40B4-BE49-F238E27FC236}">
                <a16:creationId xmlns:a16="http://schemas.microsoft.com/office/drawing/2014/main" id="{5E77D16F-33CA-4E01-9DC4-2CB84AE10E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10" b="12305"/>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18002" y="2577573"/>
            <a:ext cx="2143294" cy="599913"/>
          </a:xfrm>
          <a:prstGeom prst="rect">
            <a:avLst/>
          </a:prstGeom>
        </p:spPr>
      </p:pic>
      <p:grpSp>
        <p:nvGrpSpPr>
          <p:cNvPr id="66" name="组合 65"/>
          <p:cNvGrpSpPr/>
          <p:nvPr userDrawn="1"/>
        </p:nvGrpSpPr>
        <p:grpSpPr>
          <a:xfrm>
            <a:off x="3040886" y="5672444"/>
            <a:ext cx="6136452" cy="754729"/>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67" name="组合 66"/>
            <p:cNvGrpSpPr/>
            <p:nvPr userDrawn="1"/>
          </p:nvGrpSpPr>
          <p:grpSpPr>
            <a:xfrm>
              <a:off x="2098445" y="6064781"/>
              <a:ext cx="1052496" cy="298683"/>
              <a:chOff x="2373567" y="1096524"/>
              <a:chExt cx="2578404" cy="731714"/>
            </a:xfrm>
            <a:grpFill/>
          </p:grpSpPr>
          <p:sp>
            <p:nvSpPr>
              <p:cNvPr id="82"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3" name="Freeform 6">
                <a:extLst>
                  <a:ext uri="{FF2B5EF4-FFF2-40B4-BE49-F238E27FC236}">
                    <a16:creationId xmlns:a16="http://schemas.microsoft.com/office/drawing/2014/main" id="{CC1FA68D-3307-481A-8E89-D3CB2E8693F4}"/>
                  </a:ext>
                </a:extLst>
              </p:cNvPr>
              <p:cNvSpPr>
                <a:spLocks/>
              </p:cNvSpPr>
              <p:nvPr/>
            </p:nvSpPr>
            <p:spPr bwMode="auto">
              <a:xfrm>
                <a:off x="4620306" y="1264461"/>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84" name="组合 83">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89"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0"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5" name="组合 84">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86"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7"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8"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68" name="组合 67"/>
            <p:cNvGrpSpPr/>
            <p:nvPr userDrawn="1"/>
          </p:nvGrpSpPr>
          <p:grpSpPr>
            <a:xfrm>
              <a:off x="671368" y="6061309"/>
              <a:ext cx="1100339" cy="304965"/>
              <a:chOff x="2372715" y="161759"/>
              <a:chExt cx="2695608" cy="747103"/>
            </a:xfrm>
            <a:grpFill/>
          </p:grpSpPr>
          <p:grpSp>
            <p:nvGrpSpPr>
              <p:cNvPr id="69" name="组合 68">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80"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0" name="组合 69">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78"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9"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1" name="组合 70">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75"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6"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7"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2" name="组合 71"/>
              <p:cNvGrpSpPr/>
              <p:nvPr/>
            </p:nvGrpSpPr>
            <p:grpSpPr>
              <a:xfrm>
                <a:off x="4613362" y="313351"/>
                <a:ext cx="454961" cy="453362"/>
                <a:chOff x="11893465" y="1994536"/>
                <a:chExt cx="274986" cy="274018"/>
              </a:xfrm>
              <a:grpFill/>
            </p:grpSpPr>
            <p:sp>
              <p:nvSpPr>
                <p:cNvPr id="73"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1621888408"/>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611916-1206-4A0B-BA62-E6C59577DB4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2AC66-C26E-4B8E-BD27-B90234A2410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239752-79DB-46FE-A0DE-8D6EF91B1659}"/>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5" name="页脚占位符 4">
            <a:extLst>
              <a:ext uri="{FF2B5EF4-FFF2-40B4-BE49-F238E27FC236}">
                <a16:creationId xmlns:a16="http://schemas.microsoft.com/office/drawing/2014/main" id="{A38513AF-D236-4117-9FE4-3D6DD599DB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0092E2-1CD2-4E88-80A2-72AF5CFB8E3C}"/>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5040526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989046-3FEA-409F-B292-A5EFB1A3B22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AD4C889-0E4A-4D78-8B2D-7346585F42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E38D978-4462-4551-BD46-6566D3E8C752}"/>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5" name="页脚占位符 4">
            <a:extLst>
              <a:ext uri="{FF2B5EF4-FFF2-40B4-BE49-F238E27FC236}">
                <a16:creationId xmlns:a16="http://schemas.microsoft.com/office/drawing/2014/main" id="{7327DD32-F9F1-4448-88C9-E5B59D5033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18A683-BF14-4971-B619-89781CAF0666}"/>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406681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9FF9CD-7F28-4E71-B512-56C52106F2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035698-CF3A-49A6-8833-CBB838BCA29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6CC227-C4DD-4BFA-9786-5E6EB9B8B92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976F456-510C-4128-82EF-9C89A184B2E8}"/>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6" name="页脚占位符 5">
            <a:extLst>
              <a:ext uri="{FF2B5EF4-FFF2-40B4-BE49-F238E27FC236}">
                <a16:creationId xmlns:a16="http://schemas.microsoft.com/office/drawing/2014/main" id="{630413F5-BCDD-459A-A4A6-2EC71C1388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98A429-A44C-4E6B-99A0-0DA4DF984385}"/>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1918799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AE7493-2C3D-4271-8296-8CDCC6CCA06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F015D16-FA03-4A03-B287-8203D08766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7825B1B-98B9-4A8C-922A-A4FD3F3DF3C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37DF506-61BE-468E-A567-D7B43EF7B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45655C6-4057-4F79-A939-0B0E0C03DA8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B3F1B27-005A-4B67-B9E3-6EAAB8A2EDD1}"/>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8" name="页脚占位符 7">
            <a:extLst>
              <a:ext uri="{FF2B5EF4-FFF2-40B4-BE49-F238E27FC236}">
                <a16:creationId xmlns:a16="http://schemas.microsoft.com/office/drawing/2014/main" id="{4ED43B56-D7DD-419F-B474-0F485BBCBD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540BFA7-B6B1-4385-A9AA-3B4FF04DF4B1}"/>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205427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FBE0ED-60D6-48D1-8C45-86881C63B76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6892236-F64D-41F7-A421-9F487DDF9BBA}"/>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4" name="页脚占位符 3">
            <a:extLst>
              <a:ext uri="{FF2B5EF4-FFF2-40B4-BE49-F238E27FC236}">
                <a16:creationId xmlns:a16="http://schemas.microsoft.com/office/drawing/2014/main" id="{1330DB00-59F5-448F-9B6A-1226F51AC28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A9E976B-2F2F-4459-B7BA-725255161E87}"/>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27914427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758A71E-B639-42AE-B30E-5937E84737ED}"/>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3" name="页脚占位符 2">
            <a:extLst>
              <a:ext uri="{FF2B5EF4-FFF2-40B4-BE49-F238E27FC236}">
                <a16:creationId xmlns:a16="http://schemas.microsoft.com/office/drawing/2014/main" id="{9C8C27E8-E7EE-495F-960D-16426536470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2E1887E-60E8-43A4-98C0-7786AB457234}"/>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4080554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BAC15-C7D4-4325-A966-563EEDF759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3BC0BCF-FA1E-4F56-8410-F6CC4171D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D2D150F-8B27-431E-8E39-93682BE8F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C2541E-857E-42B9-8E1F-90532C89FEF7}"/>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6" name="页脚占位符 5">
            <a:extLst>
              <a:ext uri="{FF2B5EF4-FFF2-40B4-BE49-F238E27FC236}">
                <a16:creationId xmlns:a16="http://schemas.microsoft.com/office/drawing/2014/main" id="{E9D6F5B5-9C85-4EA5-B3F5-2C45D1D1ED2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B37954-90C5-4595-8804-54BF4DE57381}"/>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3802934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7C8DF-6BF6-43C0-9A0A-FFA6CB1DB28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EDA88B-6750-425D-8270-1DBF322273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4E978E8-2805-4212-A083-91B5D7F01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C2A7479-31F7-400A-B36F-4FD797D2473C}"/>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6" name="页脚占位符 5">
            <a:extLst>
              <a:ext uri="{FF2B5EF4-FFF2-40B4-BE49-F238E27FC236}">
                <a16:creationId xmlns:a16="http://schemas.microsoft.com/office/drawing/2014/main" id="{7F221C0E-5574-44D3-B729-65D7189ECC0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AE8A82-C1D1-4634-B0F7-6E898D3F0219}"/>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32668045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64D0D-3D36-4D3F-B909-4DDE1B16B77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3E347FA-4E0F-4E8A-833E-CCA22C38E69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F85F74-98F8-4704-80DC-685CE39DA34C}"/>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5" name="页脚占位符 4">
            <a:extLst>
              <a:ext uri="{FF2B5EF4-FFF2-40B4-BE49-F238E27FC236}">
                <a16:creationId xmlns:a16="http://schemas.microsoft.com/office/drawing/2014/main" id="{D9386B8E-375F-4AC0-8F89-820719239F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74B2FA-3360-4D7C-A94B-315D76B58622}"/>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2000560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BFEF26-BF6C-4BF2-90AF-1DF8EE3B687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0049B4C-DD50-4EBA-9B7C-A91E14F31B1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E8C467-D298-44F4-8FF9-BE4EE2613C6E}"/>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5" name="页脚占位符 4">
            <a:extLst>
              <a:ext uri="{FF2B5EF4-FFF2-40B4-BE49-F238E27FC236}">
                <a16:creationId xmlns:a16="http://schemas.microsoft.com/office/drawing/2014/main" id="{892B4D6E-EA62-49DD-BAF9-7776F7F0BE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22B683D-BDDF-403B-BBE3-C8FF58FA355A}"/>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3942355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a:extLst>
              <a:ext uri="{FF2B5EF4-FFF2-40B4-BE49-F238E27FC236}">
                <a16:creationId xmlns:a16="http://schemas.microsoft.com/office/drawing/2014/main" id="{094E4669-55C5-874C-A68C-6E431CC09A50}"/>
              </a:ext>
            </a:extLst>
          </p:cNvPr>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endParaRPr kumimoji="1" lang="zh-CN" altLang="en-US" sz="20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p:txBody>
      </p:sp>
      <p:sp>
        <p:nvSpPr>
          <p:cNvPr id="41" name="矩形 40">
            <a:extLst>
              <a:ext uri="{FF2B5EF4-FFF2-40B4-BE49-F238E27FC236}">
                <a16:creationId xmlns:a16="http://schemas.microsoft.com/office/drawing/2014/main" id="{752274E9-6CD8-164F-A448-48D8BF6118A2}"/>
              </a:ext>
            </a:extLst>
          </p:cNvPr>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rmAutofit fontScale="25000" lnSpcReduction="20000"/>
          </a:bodyPr>
          <a:lstStyle/>
          <a:p>
            <a:pPr marL="0" marR="0" lvl="0" indent="0" algn="l" defTabSz="914400" rtl="0" eaLnBrk="0" fontAlgn="base" latinLnBrk="0" hangingPunct="0">
              <a:lnSpc>
                <a:spcPct val="130000"/>
              </a:lnSpc>
              <a:spcBef>
                <a:spcPct val="0"/>
              </a:spcBef>
              <a:spcAft>
                <a:spcPct val="0"/>
              </a:spcAft>
              <a:buClrTx/>
              <a:buSzTx/>
              <a:buFontTx/>
              <a:buNone/>
              <a:tabLst/>
              <a:defRPr/>
            </a:pPr>
            <a:endParaRPr kumimoji="1" lang="zh-CN" altLang="en-US" sz="20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p:txBody>
      </p:sp>
      <p:pic>
        <p:nvPicPr>
          <p:cNvPr id="42" name="图片 4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CN" sz="1400" b="1" i="0" u="none" strike="noStrike" kern="1200" cap="none" spc="100" normalizeH="0" baseline="0" noProof="0" dirty="0">
                <a:ln>
                  <a:noFill/>
                </a:ln>
                <a:solidFill>
                  <a:srgbClr val="A2A2A2"/>
                </a:solidFill>
                <a:effectLst/>
                <a:uLnTx/>
                <a:uFillTx/>
                <a:latin typeface="微软雅黑"/>
                <a:ea typeface="微软雅黑"/>
                <a:cs typeface="+mn-cs"/>
              </a:rPr>
              <a:t>BIT</a:t>
            </a:r>
            <a:r>
              <a:rPr kumimoji="0" lang="en-US" altLang="zh-CN" sz="1400" b="0"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 </a:t>
            </a:r>
            <a:r>
              <a:rPr kumimoji="0" lang="en-US" altLang="zh-CN" sz="1400" b="1"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a:t>
            </a:r>
            <a:r>
              <a:rPr kumimoji="0" lang="en-US" altLang="zh-CN" sz="1400" b="0"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 </a:t>
            </a:r>
            <a:r>
              <a:rPr kumimoji="0" lang="en-US" altLang="zh-CN" sz="1400" b="1"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SINCE 1940</a:t>
            </a:r>
            <a:endParaRPr kumimoji="0" lang="zh-CN" altLang="en-US" sz="1400" b="1" i="0" u="none" strike="noStrike" kern="1200" cap="none" spc="100" normalizeH="0" baseline="0" noProof="0" dirty="0">
              <a:ln>
                <a:noFill/>
              </a:ln>
              <a:solidFill>
                <a:srgbClr val="A2A2A2"/>
              </a:solidFill>
              <a:effectLst/>
              <a:uLnTx/>
              <a:uFillTx/>
              <a:latin typeface="微软雅黑 Light" panose="020B0502040204020203" pitchFamily="34" charset="-122"/>
              <a:ea typeface="微软雅黑 Light" panose="020B0502040204020203" pitchFamily="34" charset="-122"/>
              <a:cs typeface="+mn-cs"/>
            </a:endParaRPr>
          </a:p>
        </p:txBody>
      </p:sp>
      <p:grpSp>
        <p:nvGrpSpPr>
          <p:cNvPr id="31" name="组合 30"/>
          <p:cNvGrpSpPr/>
          <p:nvPr userDrawn="1"/>
        </p:nvGrpSpPr>
        <p:grpSpPr>
          <a:xfrm>
            <a:off x="10272478" y="6396638"/>
            <a:ext cx="1629576" cy="198576"/>
            <a:chOff x="10272478" y="6308389"/>
            <a:chExt cx="1629576" cy="198576"/>
          </a:xfrm>
        </p:grpSpPr>
        <p:grpSp>
          <p:nvGrpSpPr>
            <p:cNvPr id="32" name="组合 31"/>
            <p:cNvGrpSpPr/>
            <p:nvPr userDrawn="1"/>
          </p:nvGrpSpPr>
          <p:grpSpPr>
            <a:xfrm>
              <a:off x="11216726" y="6310650"/>
              <a:ext cx="685328" cy="194486"/>
              <a:chOff x="2373567" y="1096524"/>
              <a:chExt cx="2578404" cy="731714"/>
            </a:xfrm>
          </p:grpSpPr>
          <p:sp>
            <p:nvSpPr>
              <p:cNvPr id="75"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6" name="Freeform 6">
                <a:extLst>
                  <a:ext uri="{FF2B5EF4-FFF2-40B4-BE49-F238E27FC236}">
                    <a16:creationId xmlns:a16="http://schemas.microsoft.com/office/drawing/2014/main" id="{CC1FA68D-3307-481A-8E89-D3CB2E8693F4}"/>
                  </a:ext>
                </a:extLst>
              </p:cNvPr>
              <p:cNvSpPr>
                <a:spLocks/>
              </p:cNvSpPr>
              <p:nvPr/>
            </p:nvSpPr>
            <p:spPr bwMode="auto">
              <a:xfrm>
                <a:off x="4620306" y="1229886"/>
                <a:ext cx="331665" cy="499208"/>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77" name="组合 76">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solidFill>
                <a:schemeClr val="accent3"/>
              </a:solidFill>
            </p:grpSpPr>
            <p:sp>
              <p:nvSpPr>
                <p:cNvPr id="82"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3"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8" name="组合 77">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solidFill>
                <a:schemeClr val="accent3"/>
              </a:solidFill>
            </p:grpSpPr>
            <p:sp>
              <p:nvSpPr>
                <p:cNvPr id="79"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0"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3" name="组合 32"/>
            <p:cNvGrpSpPr/>
            <p:nvPr userDrawn="1"/>
          </p:nvGrpSpPr>
          <p:grpSpPr>
            <a:xfrm>
              <a:off x="10272478" y="6308389"/>
              <a:ext cx="716480" cy="198576"/>
              <a:chOff x="2372715" y="161759"/>
              <a:chExt cx="2695608" cy="747103"/>
            </a:xfrm>
          </p:grpSpPr>
          <p:grpSp>
            <p:nvGrpSpPr>
              <p:cNvPr id="34" name="组合 33">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solidFill>
                <a:schemeClr val="accent3"/>
              </a:solidFill>
            </p:grpSpPr>
            <p:sp>
              <p:nvSpPr>
                <p:cNvPr id="73"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5" name="组合 34">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solidFill>
                <a:schemeClr val="accent3"/>
              </a:solidFill>
            </p:grpSpPr>
            <p:sp>
              <p:nvSpPr>
                <p:cNvPr id="71"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2"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6" name="组合 35">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solidFill>
                <a:schemeClr val="accent3"/>
              </a:solidFill>
            </p:grpSpPr>
            <p:sp>
              <p:nvSpPr>
                <p:cNvPr id="68"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9"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0"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8" name="组合 37"/>
              <p:cNvGrpSpPr/>
              <p:nvPr/>
            </p:nvGrpSpPr>
            <p:grpSpPr>
              <a:xfrm>
                <a:off x="4613362" y="313351"/>
                <a:ext cx="454961" cy="453362"/>
                <a:chOff x="11893465" y="1994536"/>
                <a:chExt cx="274986" cy="274018"/>
              </a:xfrm>
              <a:solidFill>
                <a:schemeClr val="accent3"/>
              </a:solidFill>
            </p:grpSpPr>
            <p:sp>
              <p:nvSpPr>
                <p:cNvPr id="39"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0"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41269907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a:extLst>
                <a:ext uri="{FF2B5EF4-FFF2-40B4-BE49-F238E27FC236}">
                  <a16:creationId xmlns:a16="http://schemas.microsoft.com/office/drawing/2014/main" id="{77A3E9FF-E8D6-4864-AD9A-BC3E704158E7}"/>
                </a:ext>
              </a:extLst>
            </p:cNvPr>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a:extLst>
                <a:ext uri="{FF2B5EF4-FFF2-40B4-BE49-F238E27FC236}">
                  <a16:creationId xmlns:a16="http://schemas.microsoft.com/office/drawing/2014/main" id="{0B39D90D-B980-4ADB-95FB-F043B008E76D}"/>
                </a:ext>
              </a:extLst>
            </p:cNvPr>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587288" y="6381747"/>
            <a:ext cx="2479573" cy="304965"/>
            <a:chOff x="671368" y="6061309"/>
            <a:chExt cx="2479573" cy="304965"/>
          </a:xfrm>
          <a:solidFill>
            <a:schemeClr val="accent3"/>
          </a:solidFill>
        </p:grpSpPr>
        <p:grpSp>
          <p:nvGrpSpPr>
            <p:cNvPr id="84" name="组合 83"/>
            <p:cNvGrpSpPr/>
            <p:nvPr userDrawn="1"/>
          </p:nvGrpSpPr>
          <p:grpSpPr>
            <a:xfrm>
              <a:off x="2098445" y="6064781"/>
              <a:ext cx="1052496" cy="298683"/>
              <a:chOff x="2373567" y="1096524"/>
              <a:chExt cx="2578404" cy="731714"/>
            </a:xfrm>
            <a:grpFill/>
          </p:grpSpPr>
          <p:sp>
            <p:nvSpPr>
              <p:cNvPr id="10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6" name="组合 10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1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7" name="组合 10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9" name="组合 88"/>
            <p:cNvGrpSpPr/>
            <p:nvPr userDrawn="1"/>
          </p:nvGrpSpPr>
          <p:grpSpPr>
            <a:xfrm>
              <a:off x="671368" y="6061309"/>
              <a:ext cx="1100339" cy="304965"/>
              <a:chOff x="2372715" y="161759"/>
              <a:chExt cx="2695608" cy="747103"/>
            </a:xfrm>
            <a:grpFill/>
          </p:grpSpPr>
          <p:grpSp>
            <p:nvGrpSpPr>
              <p:cNvPr id="91" name="组合 9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10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2" name="组合 9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10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3" name="组合 9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4" name="组合 93"/>
              <p:cNvGrpSpPr/>
              <p:nvPr/>
            </p:nvGrpSpPr>
            <p:grpSpPr>
              <a:xfrm>
                <a:off x="4613362" y="313351"/>
                <a:ext cx="454961" cy="453362"/>
                <a:chOff x="11893465" y="1994536"/>
                <a:chExt cx="274986" cy="274018"/>
              </a:xfrm>
              <a:grpFill/>
            </p:grpSpPr>
            <p:sp>
              <p:nvSpPr>
                <p:cNvPr id="9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3357773514"/>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目录样式2-1">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1C37BF7-CAE8-4F93-8BE5-229FC17201DA}"/>
              </a:ext>
            </a:extLst>
          </p:cNvPr>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15558" b="38705"/>
          <a:stretch/>
        </p:blipFill>
        <p:spPr>
          <a:xfrm>
            <a:off x="1" y="0"/>
            <a:ext cx="12192000" cy="2290219"/>
          </a:xfrm>
          <a:prstGeom prst="rect">
            <a:avLst/>
          </a:prstGeom>
        </p:spPr>
      </p:pic>
      <p:sp>
        <p:nvSpPr>
          <p:cNvPr id="10" name="矩形 9">
            <a:extLst>
              <a:ext uri="{FF2B5EF4-FFF2-40B4-BE49-F238E27FC236}">
                <a16:creationId xmlns:a16="http://schemas.microsoft.com/office/drawing/2014/main" id="{41C37BF7-CAE8-4F93-8BE5-229FC17201DA}"/>
              </a:ext>
            </a:extLst>
          </p:cNvPr>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445303"/>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a:extLst>
              <a:ext uri="{FF2B5EF4-FFF2-40B4-BE49-F238E27FC236}">
                <a16:creationId xmlns:a16="http://schemas.microsoft.com/office/drawing/2014/main" id="{EB508EBB-D4A6-41A3-BA79-D5276F572933}"/>
              </a:ext>
            </a:extLst>
          </p:cNvPr>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20" name="任意多边形: 形状 44">
            <a:extLst>
              <a:ext uri="{FF2B5EF4-FFF2-40B4-BE49-F238E27FC236}">
                <a16:creationId xmlns:a16="http://schemas.microsoft.com/office/drawing/2014/main" id="{DE2D1209-7AA5-4F95-A441-DACDCD612E99}"/>
              </a:ext>
            </a:extLst>
          </p:cNvPr>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1" name="任意多边形: 形状 49">
            <a:extLst>
              <a:ext uri="{FF2B5EF4-FFF2-40B4-BE49-F238E27FC236}">
                <a16:creationId xmlns:a16="http://schemas.microsoft.com/office/drawing/2014/main" id="{4BD5183D-F6D1-4DEC-8FB6-46F3C5C8E2AB}"/>
              </a:ext>
            </a:extLst>
          </p:cNvPr>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 fmla="*/ 0 w 12208213"/>
              <a:gd name="connsiteY0" fmla="*/ 0 h 1605064"/>
              <a:gd name="connsiteX1" fmla="*/ 6099243 w 12208213"/>
              <a:gd name="connsiteY1" fmla="*/ 1498060 h 1605064"/>
              <a:gd name="connsiteX2" fmla="*/ 12198485 w 12208213"/>
              <a:gd name="connsiteY2" fmla="*/ 19456 h 1605064"/>
              <a:gd name="connsiteX3" fmla="*/ 12208213 w 12208213"/>
              <a:gd name="connsiteY3" fmla="*/ 282103 h 1605064"/>
              <a:gd name="connsiteX4" fmla="*/ 6108970 w 12208213"/>
              <a:gd name="connsiteY4" fmla="*/ 1605064 h 1605064"/>
              <a:gd name="connsiteX5" fmla="*/ 0 w 12208213"/>
              <a:gd name="connsiteY5" fmla="*/ 544749 h 1605064"/>
              <a:gd name="connsiteX6" fmla="*/ 0 w 12208213"/>
              <a:gd name="connsiteY6" fmla="*/ 0 h 1605064"/>
              <a:gd name="connsiteX0" fmla="*/ 0 w 12198485"/>
              <a:gd name="connsiteY0" fmla="*/ 0 h 1605064"/>
              <a:gd name="connsiteX1" fmla="*/ 6099243 w 12198485"/>
              <a:gd name="connsiteY1" fmla="*/ 1498060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0 w 12198485"/>
              <a:gd name="connsiteY0" fmla="*/ 0 h 1605064"/>
              <a:gd name="connsiteX1" fmla="*/ 6108970 w 12198485"/>
              <a:gd name="connsiteY1" fmla="*/ 1507788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632298 w 12830783"/>
              <a:gd name="connsiteY0" fmla="*/ 0 h 1605064"/>
              <a:gd name="connsiteX1" fmla="*/ 6741268 w 12830783"/>
              <a:gd name="connsiteY1" fmla="*/ 1507788 h 1605064"/>
              <a:gd name="connsiteX2" fmla="*/ 12830783 w 12830783"/>
              <a:gd name="connsiteY2" fmla="*/ 19456 h 1605064"/>
              <a:gd name="connsiteX3" fmla="*/ 12830783 w 12830783"/>
              <a:gd name="connsiteY3" fmla="*/ 603115 h 1605064"/>
              <a:gd name="connsiteX4" fmla="*/ 6741268 w 12830783"/>
              <a:gd name="connsiteY4" fmla="*/ 1605064 h 1605064"/>
              <a:gd name="connsiteX5" fmla="*/ 0 w 12830783"/>
              <a:gd name="connsiteY5" fmla="*/ 29183 h 1605064"/>
              <a:gd name="connsiteX6" fmla="*/ 632298 w 12830783"/>
              <a:gd name="connsiteY6" fmla="*/ 0 h 1605064"/>
              <a:gd name="connsiteX0" fmla="*/ 836579 w 12830783"/>
              <a:gd name="connsiteY0" fmla="*/ 0 h 1634247"/>
              <a:gd name="connsiteX1" fmla="*/ 6741268 w 12830783"/>
              <a:gd name="connsiteY1" fmla="*/ 1536971 h 1634247"/>
              <a:gd name="connsiteX2" fmla="*/ 12830783 w 12830783"/>
              <a:gd name="connsiteY2" fmla="*/ 48639 h 1634247"/>
              <a:gd name="connsiteX3" fmla="*/ 12830783 w 12830783"/>
              <a:gd name="connsiteY3" fmla="*/ 632298 h 1634247"/>
              <a:gd name="connsiteX4" fmla="*/ 6741268 w 12830783"/>
              <a:gd name="connsiteY4" fmla="*/ 1634247 h 1634247"/>
              <a:gd name="connsiteX5" fmla="*/ 0 w 12830783"/>
              <a:gd name="connsiteY5" fmla="*/ 58366 h 1634247"/>
              <a:gd name="connsiteX6" fmla="*/ 836579 w 12830783"/>
              <a:gd name="connsiteY6" fmla="*/ 0 h 1634247"/>
              <a:gd name="connsiteX0" fmla="*/ 836579 w 12830783"/>
              <a:gd name="connsiteY0" fmla="*/ 0 h 1702340"/>
              <a:gd name="connsiteX1" fmla="*/ 6741268 w 12830783"/>
              <a:gd name="connsiteY1" fmla="*/ 1536971 h 1702340"/>
              <a:gd name="connsiteX2" fmla="*/ 12830783 w 12830783"/>
              <a:gd name="connsiteY2" fmla="*/ 48639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2830783"/>
              <a:gd name="connsiteY0" fmla="*/ 0 h 1702340"/>
              <a:gd name="connsiteX1" fmla="*/ 6741268 w 12830783"/>
              <a:gd name="connsiteY1" fmla="*/ 1536971 h 1702340"/>
              <a:gd name="connsiteX2" fmla="*/ 12470860 w 12830783"/>
              <a:gd name="connsiteY2" fmla="*/ 19456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3239345"/>
              <a:gd name="connsiteY0" fmla="*/ 0 h 1702340"/>
              <a:gd name="connsiteX1" fmla="*/ 6741268 w 13239345"/>
              <a:gd name="connsiteY1" fmla="*/ 1536971 h 1702340"/>
              <a:gd name="connsiteX2" fmla="*/ 12470860 w 13239345"/>
              <a:gd name="connsiteY2" fmla="*/ 19456 h 1702340"/>
              <a:gd name="connsiteX3" fmla="*/ 13239345 w 13239345"/>
              <a:gd name="connsiteY3" fmla="*/ 107004 h 1702340"/>
              <a:gd name="connsiteX4" fmla="*/ 6750996 w 13239345"/>
              <a:gd name="connsiteY4" fmla="*/ 1702340 h 1702340"/>
              <a:gd name="connsiteX5" fmla="*/ 0 w 13239345"/>
              <a:gd name="connsiteY5" fmla="*/ 58366 h 1702340"/>
              <a:gd name="connsiteX6" fmla="*/ 836579 w 13239345"/>
              <a:gd name="connsiteY6" fmla="*/ 0 h 1702340"/>
              <a:gd name="connsiteX0" fmla="*/ 836579 w 13239345"/>
              <a:gd name="connsiteY0" fmla="*/ 107003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836579 w 13239345"/>
              <a:gd name="connsiteY6" fmla="*/ 107003 h 1809343"/>
              <a:gd name="connsiteX0" fmla="*/ 1342417 w 13239345"/>
              <a:gd name="connsiteY0" fmla="*/ 29182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342417 w 13239345"/>
              <a:gd name="connsiteY6" fmla="*/ 29182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2651516"/>
              <a:gd name="connsiteY0" fmla="*/ 607 h 1809343"/>
              <a:gd name="connsiteX1" fmla="*/ 6741268 w 12651516"/>
              <a:gd name="connsiteY1" fmla="*/ 1643974 h 1809343"/>
              <a:gd name="connsiteX2" fmla="*/ 12169303 w 12651516"/>
              <a:gd name="connsiteY2" fmla="*/ 0 h 1809343"/>
              <a:gd name="connsiteX3" fmla="*/ 12651516 w 12651516"/>
              <a:gd name="connsiteY3" fmla="*/ 83379 h 1809343"/>
              <a:gd name="connsiteX4" fmla="*/ 6750996 w 12651516"/>
              <a:gd name="connsiteY4" fmla="*/ 1809343 h 1809343"/>
              <a:gd name="connsiteX5" fmla="*/ 0 w 12651516"/>
              <a:gd name="connsiteY5" fmla="*/ 165369 h 1809343"/>
              <a:gd name="connsiteX6" fmla="*/ 1294792 w 12651516"/>
              <a:gd name="connsiteY6" fmla="*/ 607 h 1809343"/>
              <a:gd name="connsiteX0" fmla="*/ 1294792 w 12564431"/>
              <a:gd name="connsiteY0" fmla="*/ 607 h 1809343"/>
              <a:gd name="connsiteX1" fmla="*/ 6741268 w 12564431"/>
              <a:gd name="connsiteY1" fmla="*/ 1643974 h 1809343"/>
              <a:gd name="connsiteX2" fmla="*/ 12169303 w 12564431"/>
              <a:gd name="connsiteY2" fmla="*/ 0 h 1809343"/>
              <a:gd name="connsiteX3" fmla="*/ 12564431 w 12564431"/>
              <a:gd name="connsiteY3" fmla="*/ 83379 h 1809343"/>
              <a:gd name="connsiteX4" fmla="*/ 6750996 w 12564431"/>
              <a:gd name="connsiteY4" fmla="*/ 1809343 h 1809343"/>
              <a:gd name="connsiteX5" fmla="*/ 0 w 12564431"/>
              <a:gd name="connsiteY5" fmla="*/ 165369 h 1809343"/>
              <a:gd name="connsiteX6" fmla="*/ 1294792 w 12564431"/>
              <a:gd name="connsiteY6" fmla="*/ 607 h 1809343"/>
              <a:gd name="connsiteX0" fmla="*/ 423935 w 11693574"/>
              <a:gd name="connsiteY0" fmla="*/ 607 h 1809343"/>
              <a:gd name="connsiteX1" fmla="*/ 5870411 w 11693574"/>
              <a:gd name="connsiteY1" fmla="*/ 1643974 h 1809343"/>
              <a:gd name="connsiteX2" fmla="*/ 11298446 w 11693574"/>
              <a:gd name="connsiteY2" fmla="*/ 0 h 1809343"/>
              <a:gd name="connsiteX3" fmla="*/ 11693574 w 11693574"/>
              <a:gd name="connsiteY3" fmla="*/ 83379 h 1809343"/>
              <a:gd name="connsiteX4" fmla="*/ 5880139 w 11693574"/>
              <a:gd name="connsiteY4" fmla="*/ 1809343 h 1809343"/>
              <a:gd name="connsiteX5" fmla="*/ 0 w 11693574"/>
              <a:gd name="connsiteY5" fmla="*/ 45626 h 1809343"/>
              <a:gd name="connsiteX6" fmla="*/ 423935 w 11693574"/>
              <a:gd name="connsiteY6" fmla="*/ 607 h 1809343"/>
              <a:gd name="connsiteX0" fmla="*/ 423935 w 11693574"/>
              <a:gd name="connsiteY0" fmla="*/ 607 h 1733143"/>
              <a:gd name="connsiteX1" fmla="*/ 5870411 w 11693574"/>
              <a:gd name="connsiteY1" fmla="*/ 1643974 h 1733143"/>
              <a:gd name="connsiteX2" fmla="*/ 11298446 w 11693574"/>
              <a:gd name="connsiteY2" fmla="*/ 0 h 1733143"/>
              <a:gd name="connsiteX3" fmla="*/ 11693574 w 11693574"/>
              <a:gd name="connsiteY3" fmla="*/ 83379 h 1733143"/>
              <a:gd name="connsiteX4" fmla="*/ 5880139 w 11693574"/>
              <a:gd name="connsiteY4" fmla="*/ 1733143 h 1733143"/>
              <a:gd name="connsiteX5" fmla="*/ 0 w 11693574"/>
              <a:gd name="connsiteY5" fmla="*/ 45626 h 1733143"/>
              <a:gd name="connsiteX6" fmla="*/ 423935 w 11693574"/>
              <a:gd name="connsiteY6" fmla="*/ 607 h 1733143"/>
              <a:gd name="connsiteX0" fmla="*/ 423935 w 11709902"/>
              <a:gd name="connsiteY0" fmla="*/ 607 h 1733143"/>
              <a:gd name="connsiteX1" fmla="*/ 5870411 w 11709902"/>
              <a:gd name="connsiteY1" fmla="*/ 1643974 h 1733143"/>
              <a:gd name="connsiteX2" fmla="*/ 11298446 w 11709902"/>
              <a:gd name="connsiteY2" fmla="*/ 0 h 1733143"/>
              <a:gd name="connsiteX3" fmla="*/ 11709902 w 11709902"/>
              <a:gd name="connsiteY3" fmla="*/ 83379 h 1733143"/>
              <a:gd name="connsiteX4" fmla="*/ 5880139 w 11709902"/>
              <a:gd name="connsiteY4" fmla="*/ 1733143 h 1733143"/>
              <a:gd name="connsiteX5" fmla="*/ 0 w 11709902"/>
              <a:gd name="connsiteY5" fmla="*/ 45626 h 1733143"/>
              <a:gd name="connsiteX6" fmla="*/ 423935 w 11709902"/>
              <a:gd name="connsiteY6" fmla="*/ 607 h 1733143"/>
              <a:gd name="connsiteX0" fmla="*/ 423935 w 11571109"/>
              <a:gd name="connsiteY0" fmla="*/ 607 h 1733143"/>
              <a:gd name="connsiteX1" fmla="*/ 5870411 w 11571109"/>
              <a:gd name="connsiteY1" fmla="*/ 1643974 h 1733143"/>
              <a:gd name="connsiteX2" fmla="*/ 11298446 w 11571109"/>
              <a:gd name="connsiteY2" fmla="*/ 0 h 1733143"/>
              <a:gd name="connsiteX3" fmla="*/ 11571109 w 11571109"/>
              <a:gd name="connsiteY3" fmla="*/ 116036 h 1733143"/>
              <a:gd name="connsiteX4" fmla="*/ 5880139 w 11571109"/>
              <a:gd name="connsiteY4" fmla="*/ 1733143 h 1733143"/>
              <a:gd name="connsiteX5" fmla="*/ 0 w 11571109"/>
              <a:gd name="connsiteY5" fmla="*/ 45626 h 1733143"/>
              <a:gd name="connsiteX6" fmla="*/ 423935 w 11571109"/>
              <a:gd name="connsiteY6" fmla="*/ 607 h 1733143"/>
              <a:gd name="connsiteX0" fmla="*/ 423935 w 11579274"/>
              <a:gd name="connsiteY0" fmla="*/ 607 h 1733143"/>
              <a:gd name="connsiteX1" fmla="*/ 5870411 w 11579274"/>
              <a:gd name="connsiteY1" fmla="*/ 1643974 h 1733143"/>
              <a:gd name="connsiteX2" fmla="*/ 11298446 w 11579274"/>
              <a:gd name="connsiteY2" fmla="*/ 0 h 1733143"/>
              <a:gd name="connsiteX3" fmla="*/ 11579274 w 11579274"/>
              <a:gd name="connsiteY3" fmla="*/ 116036 h 1733143"/>
              <a:gd name="connsiteX4" fmla="*/ 5880139 w 11579274"/>
              <a:gd name="connsiteY4" fmla="*/ 1733143 h 1733143"/>
              <a:gd name="connsiteX5" fmla="*/ 0 w 11579274"/>
              <a:gd name="connsiteY5" fmla="*/ 45626 h 1733143"/>
              <a:gd name="connsiteX6" fmla="*/ 423935 w 11579274"/>
              <a:gd name="connsiteY6" fmla="*/ 607 h 1733143"/>
              <a:gd name="connsiteX0" fmla="*/ 423935 w 11579274"/>
              <a:gd name="connsiteY0" fmla="*/ 0 h 1732536"/>
              <a:gd name="connsiteX1" fmla="*/ 5870411 w 11579274"/>
              <a:gd name="connsiteY1" fmla="*/ 1643367 h 1732536"/>
              <a:gd name="connsiteX2" fmla="*/ 11233132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24968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219828 w 11375167"/>
              <a:gd name="connsiteY0" fmla="*/ 0 h 1732536"/>
              <a:gd name="connsiteX1" fmla="*/ 5666304 w 11375167"/>
              <a:gd name="connsiteY1" fmla="*/ 1643367 h 1732536"/>
              <a:gd name="connsiteX2" fmla="*/ 11020861 w 11375167"/>
              <a:gd name="connsiteY2" fmla="*/ 48379 h 1732536"/>
              <a:gd name="connsiteX3" fmla="*/ 11375167 w 11375167"/>
              <a:gd name="connsiteY3" fmla="*/ 115429 h 1732536"/>
              <a:gd name="connsiteX4" fmla="*/ 5676032 w 11375167"/>
              <a:gd name="connsiteY4" fmla="*/ 1732536 h 1732536"/>
              <a:gd name="connsiteX5" fmla="*/ 0 w 11375167"/>
              <a:gd name="connsiteY5" fmla="*/ 77676 h 1732536"/>
              <a:gd name="connsiteX6" fmla="*/ 219828 w 11375167"/>
              <a:gd name="connsiteY6" fmla="*/ 0 h 1732536"/>
              <a:gd name="connsiteX0" fmla="*/ 293307 w 11375167"/>
              <a:gd name="connsiteY0" fmla="*/ 0 h 1708044"/>
              <a:gd name="connsiteX1" fmla="*/ 5666304 w 11375167"/>
              <a:gd name="connsiteY1" fmla="*/ 1618875 h 1708044"/>
              <a:gd name="connsiteX2" fmla="*/ 11020861 w 11375167"/>
              <a:gd name="connsiteY2" fmla="*/ 23887 h 1708044"/>
              <a:gd name="connsiteX3" fmla="*/ 11375167 w 11375167"/>
              <a:gd name="connsiteY3" fmla="*/ 90937 h 1708044"/>
              <a:gd name="connsiteX4" fmla="*/ 5676032 w 11375167"/>
              <a:gd name="connsiteY4" fmla="*/ 1708044 h 1708044"/>
              <a:gd name="connsiteX5" fmla="*/ 0 w 11375167"/>
              <a:gd name="connsiteY5" fmla="*/ 53184 h 1708044"/>
              <a:gd name="connsiteX6" fmla="*/ 293307 w 11375167"/>
              <a:gd name="connsiteY6" fmla="*/ 0 h 1708044"/>
              <a:gd name="connsiteX0" fmla="*/ 317800 w 11375167"/>
              <a:gd name="connsiteY0" fmla="*/ 606 h 1684157"/>
              <a:gd name="connsiteX1" fmla="*/ 5666304 w 11375167"/>
              <a:gd name="connsiteY1" fmla="*/ 1594988 h 1684157"/>
              <a:gd name="connsiteX2" fmla="*/ 11020861 w 11375167"/>
              <a:gd name="connsiteY2" fmla="*/ 0 h 1684157"/>
              <a:gd name="connsiteX3" fmla="*/ 11375167 w 11375167"/>
              <a:gd name="connsiteY3" fmla="*/ 67050 h 1684157"/>
              <a:gd name="connsiteX4" fmla="*/ 5676032 w 11375167"/>
              <a:gd name="connsiteY4" fmla="*/ 1684157 h 1684157"/>
              <a:gd name="connsiteX5" fmla="*/ 0 w 11375167"/>
              <a:gd name="connsiteY5" fmla="*/ 29297 h 1684157"/>
              <a:gd name="connsiteX6" fmla="*/ 317800 w 11375167"/>
              <a:gd name="connsiteY6" fmla="*/ 606 h 1684157"/>
              <a:gd name="connsiteX0" fmla="*/ 285142 w 11342509"/>
              <a:gd name="connsiteY0" fmla="*/ 606 h 1684157"/>
              <a:gd name="connsiteX1" fmla="*/ 5633646 w 11342509"/>
              <a:gd name="connsiteY1" fmla="*/ 1594988 h 1684157"/>
              <a:gd name="connsiteX2" fmla="*/ 10988203 w 11342509"/>
              <a:gd name="connsiteY2" fmla="*/ 0 h 1684157"/>
              <a:gd name="connsiteX3" fmla="*/ 11342509 w 11342509"/>
              <a:gd name="connsiteY3" fmla="*/ 67050 h 1684157"/>
              <a:gd name="connsiteX4" fmla="*/ 5643374 w 11342509"/>
              <a:gd name="connsiteY4" fmla="*/ 1684157 h 1684157"/>
              <a:gd name="connsiteX5" fmla="*/ 0 w 11342509"/>
              <a:gd name="connsiteY5" fmla="*/ 29297 h 1684157"/>
              <a:gd name="connsiteX6" fmla="*/ 285142 w 11342509"/>
              <a:gd name="connsiteY6" fmla="*/ 606 h 1684157"/>
              <a:gd name="connsiteX0" fmla="*/ 276977 w 11342509"/>
              <a:gd name="connsiteY0" fmla="*/ 0 h 1691715"/>
              <a:gd name="connsiteX1" fmla="*/ 5633646 w 11342509"/>
              <a:gd name="connsiteY1" fmla="*/ 1602546 h 1691715"/>
              <a:gd name="connsiteX2" fmla="*/ 10988203 w 11342509"/>
              <a:gd name="connsiteY2" fmla="*/ 755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47837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4380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53730" y="4619682"/>
            <a:ext cx="3284503" cy="722193"/>
          </a:xfrm>
          <a:prstGeom prst="rect">
            <a:avLst/>
          </a:prstGeom>
        </p:spPr>
      </p:pic>
    </p:spTree>
    <p:extLst>
      <p:ext uri="{BB962C8B-B14F-4D97-AF65-F5344CB8AC3E}">
        <p14:creationId xmlns:p14="http://schemas.microsoft.com/office/powerpoint/2010/main" val="4166233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a:extLst>
              <a:ext uri="{FF2B5EF4-FFF2-40B4-BE49-F238E27FC236}">
                <a16:creationId xmlns:a16="http://schemas.microsoft.com/office/drawing/2014/main" id="{EB508EBB-D4A6-41A3-BA79-D5276F572933}"/>
              </a:ext>
            </a:extLst>
          </p:cNvPr>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20" name="任意多边形: 形状 44">
            <a:extLst>
              <a:ext uri="{FF2B5EF4-FFF2-40B4-BE49-F238E27FC236}">
                <a16:creationId xmlns:a16="http://schemas.microsoft.com/office/drawing/2014/main" id="{DE2D1209-7AA5-4F95-A441-DACDCD612E99}"/>
              </a:ext>
            </a:extLst>
          </p:cNvPr>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1" name="任意多边形: 形状 49">
            <a:extLst>
              <a:ext uri="{FF2B5EF4-FFF2-40B4-BE49-F238E27FC236}">
                <a16:creationId xmlns:a16="http://schemas.microsoft.com/office/drawing/2014/main" id="{4BD5183D-F6D1-4DEC-8FB6-46F3C5C8E2AB}"/>
              </a:ext>
            </a:extLst>
          </p:cNvPr>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 fmla="*/ 0 w 12208213"/>
              <a:gd name="connsiteY0" fmla="*/ 0 h 1605064"/>
              <a:gd name="connsiteX1" fmla="*/ 6099243 w 12208213"/>
              <a:gd name="connsiteY1" fmla="*/ 1498060 h 1605064"/>
              <a:gd name="connsiteX2" fmla="*/ 12198485 w 12208213"/>
              <a:gd name="connsiteY2" fmla="*/ 19456 h 1605064"/>
              <a:gd name="connsiteX3" fmla="*/ 12208213 w 12208213"/>
              <a:gd name="connsiteY3" fmla="*/ 282103 h 1605064"/>
              <a:gd name="connsiteX4" fmla="*/ 6108970 w 12208213"/>
              <a:gd name="connsiteY4" fmla="*/ 1605064 h 1605064"/>
              <a:gd name="connsiteX5" fmla="*/ 0 w 12208213"/>
              <a:gd name="connsiteY5" fmla="*/ 544749 h 1605064"/>
              <a:gd name="connsiteX6" fmla="*/ 0 w 12208213"/>
              <a:gd name="connsiteY6" fmla="*/ 0 h 1605064"/>
              <a:gd name="connsiteX0" fmla="*/ 0 w 12198485"/>
              <a:gd name="connsiteY0" fmla="*/ 0 h 1605064"/>
              <a:gd name="connsiteX1" fmla="*/ 6099243 w 12198485"/>
              <a:gd name="connsiteY1" fmla="*/ 1498060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0 w 12198485"/>
              <a:gd name="connsiteY0" fmla="*/ 0 h 1605064"/>
              <a:gd name="connsiteX1" fmla="*/ 6108970 w 12198485"/>
              <a:gd name="connsiteY1" fmla="*/ 1507788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632298 w 12830783"/>
              <a:gd name="connsiteY0" fmla="*/ 0 h 1605064"/>
              <a:gd name="connsiteX1" fmla="*/ 6741268 w 12830783"/>
              <a:gd name="connsiteY1" fmla="*/ 1507788 h 1605064"/>
              <a:gd name="connsiteX2" fmla="*/ 12830783 w 12830783"/>
              <a:gd name="connsiteY2" fmla="*/ 19456 h 1605064"/>
              <a:gd name="connsiteX3" fmla="*/ 12830783 w 12830783"/>
              <a:gd name="connsiteY3" fmla="*/ 603115 h 1605064"/>
              <a:gd name="connsiteX4" fmla="*/ 6741268 w 12830783"/>
              <a:gd name="connsiteY4" fmla="*/ 1605064 h 1605064"/>
              <a:gd name="connsiteX5" fmla="*/ 0 w 12830783"/>
              <a:gd name="connsiteY5" fmla="*/ 29183 h 1605064"/>
              <a:gd name="connsiteX6" fmla="*/ 632298 w 12830783"/>
              <a:gd name="connsiteY6" fmla="*/ 0 h 1605064"/>
              <a:gd name="connsiteX0" fmla="*/ 836579 w 12830783"/>
              <a:gd name="connsiteY0" fmla="*/ 0 h 1634247"/>
              <a:gd name="connsiteX1" fmla="*/ 6741268 w 12830783"/>
              <a:gd name="connsiteY1" fmla="*/ 1536971 h 1634247"/>
              <a:gd name="connsiteX2" fmla="*/ 12830783 w 12830783"/>
              <a:gd name="connsiteY2" fmla="*/ 48639 h 1634247"/>
              <a:gd name="connsiteX3" fmla="*/ 12830783 w 12830783"/>
              <a:gd name="connsiteY3" fmla="*/ 632298 h 1634247"/>
              <a:gd name="connsiteX4" fmla="*/ 6741268 w 12830783"/>
              <a:gd name="connsiteY4" fmla="*/ 1634247 h 1634247"/>
              <a:gd name="connsiteX5" fmla="*/ 0 w 12830783"/>
              <a:gd name="connsiteY5" fmla="*/ 58366 h 1634247"/>
              <a:gd name="connsiteX6" fmla="*/ 836579 w 12830783"/>
              <a:gd name="connsiteY6" fmla="*/ 0 h 1634247"/>
              <a:gd name="connsiteX0" fmla="*/ 836579 w 12830783"/>
              <a:gd name="connsiteY0" fmla="*/ 0 h 1702340"/>
              <a:gd name="connsiteX1" fmla="*/ 6741268 w 12830783"/>
              <a:gd name="connsiteY1" fmla="*/ 1536971 h 1702340"/>
              <a:gd name="connsiteX2" fmla="*/ 12830783 w 12830783"/>
              <a:gd name="connsiteY2" fmla="*/ 48639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2830783"/>
              <a:gd name="connsiteY0" fmla="*/ 0 h 1702340"/>
              <a:gd name="connsiteX1" fmla="*/ 6741268 w 12830783"/>
              <a:gd name="connsiteY1" fmla="*/ 1536971 h 1702340"/>
              <a:gd name="connsiteX2" fmla="*/ 12470860 w 12830783"/>
              <a:gd name="connsiteY2" fmla="*/ 19456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3239345"/>
              <a:gd name="connsiteY0" fmla="*/ 0 h 1702340"/>
              <a:gd name="connsiteX1" fmla="*/ 6741268 w 13239345"/>
              <a:gd name="connsiteY1" fmla="*/ 1536971 h 1702340"/>
              <a:gd name="connsiteX2" fmla="*/ 12470860 w 13239345"/>
              <a:gd name="connsiteY2" fmla="*/ 19456 h 1702340"/>
              <a:gd name="connsiteX3" fmla="*/ 13239345 w 13239345"/>
              <a:gd name="connsiteY3" fmla="*/ 107004 h 1702340"/>
              <a:gd name="connsiteX4" fmla="*/ 6750996 w 13239345"/>
              <a:gd name="connsiteY4" fmla="*/ 1702340 h 1702340"/>
              <a:gd name="connsiteX5" fmla="*/ 0 w 13239345"/>
              <a:gd name="connsiteY5" fmla="*/ 58366 h 1702340"/>
              <a:gd name="connsiteX6" fmla="*/ 836579 w 13239345"/>
              <a:gd name="connsiteY6" fmla="*/ 0 h 1702340"/>
              <a:gd name="connsiteX0" fmla="*/ 836579 w 13239345"/>
              <a:gd name="connsiteY0" fmla="*/ 107003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836579 w 13239345"/>
              <a:gd name="connsiteY6" fmla="*/ 107003 h 1809343"/>
              <a:gd name="connsiteX0" fmla="*/ 1342417 w 13239345"/>
              <a:gd name="connsiteY0" fmla="*/ 29182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342417 w 13239345"/>
              <a:gd name="connsiteY6" fmla="*/ 29182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2651516"/>
              <a:gd name="connsiteY0" fmla="*/ 607 h 1809343"/>
              <a:gd name="connsiteX1" fmla="*/ 6741268 w 12651516"/>
              <a:gd name="connsiteY1" fmla="*/ 1643974 h 1809343"/>
              <a:gd name="connsiteX2" fmla="*/ 12169303 w 12651516"/>
              <a:gd name="connsiteY2" fmla="*/ 0 h 1809343"/>
              <a:gd name="connsiteX3" fmla="*/ 12651516 w 12651516"/>
              <a:gd name="connsiteY3" fmla="*/ 83379 h 1809343"/>
              <a:gd name="connsiteX4" fmla="*/ 6750996 w 12651516"/>
              <a:gd name="connsiteY4" fmla="*/ 1809343 h 1809343"/>
              <a:gd name="connsiteX5" fmla="*/ 0 w 12651516"/>
              <a:gd name="connsiteY5" fmla="*/ 165369 h 1809343"/>
              <a:gd name="connsiteX6" fmla="*/ 1294792 w 12651516"/>
              <a:gd name="connsiteY6" fmla="*/ 607 h 1809343"/>
              <a:gd name="connsiteX0" fmla="*/ 1294792 w 12564431"/>
              <a:gd name="connsiteY0" fmla="*/ 607 h 1809343"/>
              <a:gd name="connsiteX1" fmla="*/ 6741268 w 12564431"/>
              <a:gd name="connsiteY1" fmla="*/ 1643974 h 1809343"/>
              <a:gd name="connsiteX2" fmla="*/ 12169303 w 12564431"/>
              <a:gd name="connsiteY2" fmla="*/ 0 h 1809343"/>
              <a:gd name="connsiteX3" fmla="*/ 12564431 w 12564431"/>
              <a:gd name="connsiteY3" fmla="*/ 83379 h 1809343"/>
              <a:gd name="connsiteX4" fmla="*/ 6750996 w 12564431"/>
              <a:gd name="connsiteY4" fmla="*/ 1809343 h 1809343"/>
              <a:gd name="connsiteX5" fmla="*/ 0 w 12564431"/>
              <a:gd name="connsiteY5" fmla="*/ 165369 h 1809343"/>
              <a:gd name="connsiteX6" fmla="*/ 1294792 w 12564431"/>
              <a:gd name="connsiteY6" fmla="*/ 607 h 1809343"/>
              <a:gd name="connsiteX0" fmla="*/ 423935 w 11693574"/>
              <a:gd name="connsiteY0" fmla="*/ 607 h 1809343"/>
              <a:gd name="connsiteX1" fmla="*/ 5870411 w 11693574"/>
              <a:gd name="connsiteY1" fmla="*/ 1643974 h 1809343"/>
              <a:gd name="connsiteX2" fmla="*/ 11298446 w 11693574"/>
              <a:gd name="connsiteY2" fmla="*/ 0 h 1809343"/>
              <a:gd name="connsiteX3" fmla="*/ 11693574 w 11693574"/>
              <a:gd name="connsiteY3" fmla="*/ 83379 h 1809343"/>
              <a:gd name="connsiteX4" fmla="*/ 5880139 w 11693574"/>
              <a:gd name="connsiteY4" fmla="*/ 1809343 h 1809343"/>
              <a:gd name="connsiteX5" fmla="*/ 0 w 11693574"/>
              <a:gd name="connsiteY5" fmla="*/ 45626 h 1809343"/>
              <a:gd name="connsiteX6" fmla="*/ 423935 w 11693574"/>
              <a:gd name="connsiteY6" fmla="*/ 607 h 1809343"/>
              <a:gd name="connsiteX0" fmla="*/ 423935 w 11693574"/>
              <a:gd name="connsiteY0" fmla="*/ 607 h 1733143"/>
              <a:gd name="connsiteX1" fmla="*/ 5870411 w 11693574"/>
              <a:gd name="connsiteY1" fmla="*/ 1643974 h 1733143"/>
              <a:gd name="connsiteX2" fmla="*/ 11298446 w 11693574"/>
              <a:gd name="connsiteY2" fmla="*/ 0 h 1733143"/>
              <a:gd name="connsiteX3" fmla="*/ 11693574 w 11693574"/>
              <a:gd name="connsiteY3" fmla="*/ 83379 h 1733143"/>
              <a:gd name="connsiteX4" fmla="*/ 5880139 w 11693574"/>
              <a:gd name="connsiteY4" fmla="*/ 1733143 h 1733143"/>
              <a:gd name="connsiteX5" fmla="*/ 0 w 11693574"/>
              <a:gd name="connsiteY5" fmla="*/ 45626 h 1733143"/>
              <a:gd name="connsiteX6" fmla="*/ 423935 w 11693574"/>
              <a:gd name="connsiteY6" fmla="*/ 607 h 1733143"/>
              <a:gd name="connsiteX0" fmla="*/ 423935 w 11709902"/>
              <a:gd name="connsiteY0" fmla="*/ 607 h 1733143"/>
              <a:gd name="connsiteX1" fmla="*/ 5870411 w 11709902"/>
              <a:gd name="connsiteY1" fmla="*/ 1643974 h 1733143"/>
              <a:gd name="connsiteX2" fmla="*/ 11298446 w 11709902"/>
              <a:gd name="connsiteY2" fmla="*/ 0 h 1733143"/>
              <a:gd name="connsiteX3" fmla="*/ 11709902 w 11709902"/>
              <a:gd name="connsiteY3" fmla="*/ 83379 h 1733143"/>
              <a:gd name="connsiteX4" fmla="*/ 5880139 w 11709902"/>
              <a:gd name="connsiteY4" fmla="*/ 1733143 h 1733143"/>
              <a:gd name="connsiteX5" fmla="*/ 0 w 11709902"/>
              <a:gd name="connsiteY5" fmla="*/ 45626 h 1733143"/>
              <a:gd name="connsiteX6" fmla="*/ 423935 w 11709902"/>
              <a:gd name="connsiteY6" fmla="*/ 607 h 1733143"/>
              <a:gd name="connsiteX0" fmla="*/ 423935 w 11571109"/>
              <a:gd name="connsiteY0" fmla="*/ 607 h 1733143"/>
              <a:gd name="connsiteX1" fmla="*/ 5870411 w 11571109"/>
              <a:gd name="connsiteY1" fmla="*/ 1643974 h 1733143"/>
              <a:gd name="connsiteX2" fmla="*/ 11298446 w 11571109"/>
              <a:gd name="connsiteY2" fmla="*/ 0 h 1733143"/>
              <a:gd name="connsiteX3" fmla="*/ 11571109 w 11571109"/>
              <a:gd name="connsiteY3" fmla="*/ 116036 h 1733143"/>
              <a:gd name="connsiteX4" fmla="*/ 5880139 w 11571109"/>
              <a:gd name="connsiteY4" fmla="*/ 1733143 h 1733143"/>
              <a:gd name="connsiteX5" fmla="*/ 0 w 11571109"/>
              <a:gd name="connsiteY5" fmla="*/ 45626 h 1733143"/>
              <a:gd name="connsiteX6" fmla="*/ 423935 w 11571109"/>
              <a:gd name="connsiteY6" fmla="*/ 607 h 1733143"/>
              <a:gd name="connsiteX0" fmla="*/ 423935 w 11579274"/>
              <a:gd name="connsiteY0" fmla="*/ 607 h 1733143"/>
              <a:gd name="connsiteX1" fmla="*/ 5870411 w 11579274"/>
              <a:gd name="connsiteY1" fmla="*/ 1643974 h 1733143"/>
              <a:gd name="connsiteX2" fmla="*/ 11298446 w 11579274"/>
              <a:gd name="connsiteY2" fmla="*/ 0 h 1733143"/>
              <a:gd name="connsiteX3" fmla="*/ 11579274 w 11579274"/>
              <a:gd name="connsiteY3" fmla="*/ 116036 h 1733143"/>
              <a:gd name="connsiteX4" fmla="*/ 5880139 w 11579274"/>
              <a:gd name="connsiteY4" fmla="*/ 1733143 h 1733143"/>
              <a:gd name="connsiteX5" fmla="*/ 0 w 11579274"/>
              <a:gd name="connsiteY5" fmla="*/ 45626 h 1733143"/>
              <a:gd name="connsiteX6" fmla="*/ 423935 w 11579274"/>
              <a:gd name="connsiteY6" fmla="*/ 607 h 1733143"/>
              <a:gd name="connsiteX0" fmla="*/ 423935 w 11579274"/>
              <a:gd name="connsiteY0" fmla="*/ 0 h 1732536"/>
              <a:gd name="connsiteX1" fmla="*/ 5870411 w 11579274"/>
              <a:gd name="connsiteY1" fmla="*/ 1643367 h 1732536"/>
              <a:gd name="connsiteX2" fmla="*/ 11233132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24968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219828 w 11375167"/>
              <a:gd name="connsiteY0" fmla="*/ 0 h 1732536"/>
              <a:gd name="connsiteX1" fmla="*/ 5666304 w 11375167"/>
              <a:gd name="connsiteY1" fmla="*/ 1643367 h 1732536"/>
              <a:gd name="connsiteX2" fmla="*/ 11020861 w 11375167"/>
              <a:gd name="connsiteY2" fmla="*/ 48379 h 1732536"/>
              <a:gd name="connsiteX3" fmla="*/ 11375167 w 11375167"/>
              <a:gd name="connsiteY3" fmla="*/ 115429 h 1732536"/>
              <a:gd name="connsiteX4" fmla="*/ 5676032 w 11375167"/>
              <a:gd name="connsiteY4" fmla="*/ 1732536 h 1732536"/>
              <a:gd name="connsiteX5" fmla="*/ 0 w 11375167"/>
              <a:gd name="connsiteY5" fmla="*/ 77676 h 1732536"/>
              <a:gd name="connsiteX6" fmla="*/ 219828 w 11375167"/>
              <a:gd name="connsiteY6" fmla="*/ 0 h 1732536"/>
              <a:gd name="connsiteX0" fmla="*/ 293307 w 11375167"/>
              <a:gd name="connsiteY0" fmla="*/ 0 h 1708044"/>
              <a:gd name="connsiteX1" fmla="*/ 5666304 w 11375167"/>
              <a:gd name="connsiteY1" fmla="*/ 1618875 h 1708044"/>
              <a:gd name="connsiteX2" fmla="*/ 11020861 w 11375167"/>
              <a:gd name="connsiteY2" fmla="*/ 23887 h 1708044"/>
              <a:gd name="connsiteX3" fmla="*/ 11375167 w 11375167"/>
              <a:gd name="connsiteY3" fmla="*/ 90937 h 1708044"/>
              <a:gd name="connsiteX4" fmla="*/ 5676032 w 11375167"/>
              <a:gd name="connsiteY4" fmla="*/ 1708044 h 1708044"/>
              <a:gd name="connsiteX5" fmla="*/ 0 w 11375167"/>
              <a:gd name="connsiteY5" fmla="*/ 53184 h 1708044"/>
              <a:gd name="connsiteX6" fmla="*/ 293307 w 11375167"/>
              <a:gd name="connsiteY6" fmla="*/ 0 h 1708044"/>
              <a:gd name="connsiteX0" fmla="*/ 317800 w 11375167"/>
              <a:gd name="connsiteY0" fmla="*/ 606 h 1684157"/>
              <a:gd name="connsiteX1" fmla="*/ 5666304 w 11375167"/>
              <a:gd name="connsiteY1" fmla="*/ 1594988 h 1684157"/>
              <a:gd name="connsiteX2" fmla="*/ 11020861 w 11375167"/>
              <a:gd name="connsiteY2" fmla="*/ 0 h 1684157"/>
              <a:gd name="connsiteX3" fmla="*/ 11375167 w 11375167"/>
              <a:gd name="connsiteY3" fmla="*/ 67050 h 1684157"/>
              <a:gd name="connsiteX4" fmla="*/ 5676032 w 11375167"/>
              <a:gd name="connsiteY4" fmla="*/ 1684157 h 1684157"/>
              <a:gd name="connsiteX5" fmla="*/ 0 w 11375167"/>
              <a:gd name="connsiteY5" fmla="*/ 29297 h 1684157"/>
              <a:gd name="connsiteX6" fmla="*/ 317800 w 11375167"/>
              <a:gd name="connsiteY6" fmla="*/ 606 h 1684157"/>
              <a:gd name="connsiteX0" fmla="*/ 285142 w 11342509"/>
              <a:gd name="connsiteY0" fmla="*/ 606 h 1684157"/>
              <a:gd name="connsiteX1" fmla="*/ 5633646 w 11342509"/>
              <a:gd name="connsiteY1" fmla="*/ 1594988 h 1684157"/>
              <a:gd name="connsiteX2" fmla="*/ 10988203 w 11342509"/>
              <a:gd name="connsiteY2" fmla="*/ 0 h 1684157"/>
              <a:gd name="connsiteX3" fmla="*/ 11342509 w 11342509"/>
              <a:gd name="connsiteY3" fmla="*/ 67050 h 1684157"/>
              <a:gd name="connsiteX4" fmla="*/ 5643374 w 11342509"/>
              <a:gd name="connsiteY4" fmla="*/ 1684157 h 1684157"/>
              <a:gd name="connsiteX5" fmla="*/ 0 w 11342509"/>
              <a:gd name="connsiteY5" fmla="*/ 29297 h 1684157"/>
              <a:gd name="connsiteX6" fmla="*/ 285142 w 11342509"/>
              <a:gd name="connsiteY6" fmla="*/ 606 h 1684157"/>
              <a:gd name="connsiteX0" fmla="*/ 276977 w 11342509"/>
              <a:gd name="connsiteY0" fmla="*/ 0 h 1691715"/>
              <a:gd name="connsiteX1" fmla="*/ 5633646 w 11342509"/>
              <a:gd name="connsiteY1" fmla="*/ 1602546 h 1691715"/>
              <a:gd name="connsiteX2" fmla="*/ 10988203 w 11342509"/>
              <a:gd name="connsiteY2" fmla="*/ 755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47837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4380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22" name="图片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2990" y="1401505"/>
            <a:ext cx="3746000" cy="1048514"/>
          </a:xfrm>
          <a:prstGeom prst="rect">
            <a:avLst/>
          </a:prstGeom>
        </p:spPr>
      </p:pic>
    </p:spTree>
    <p:extLst>
      <p:ext uri="{BB962C8B-B14F-4D97-AF65-F5344CB8AC3E}">
        <p14:creationId xmlns:p14="http://schemas.microsoft.com/office/powerpoint/2010/main" val="8156966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a:ext>
            </a:extLst>
          </a:blip>
          <a:srcRect r="30571" b="46397"/>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9" name="矩形 8">
            <a:extLst>
              <a:ext uri="{FF2B5EF4-FFF2-40B4-BE49-F238E27FC236}">
                <a16:creationId xmlns:a16="http://schemas.microsoft.com/office/drawing/2014/main" id="{41C37BF7-CAE8-4F93-8BE5-229FC17201DA}"/>
              </a:ext>
            </a:extLst>
          </p:cNvPr>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2" name="矩形 11">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15" name="矩形 14">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sp>
        <p:nvSpPr>
          <p:cNvPr id="18" name="矩形: 圆角 162">
            <a:extLst>
              <a:ext uri="{FF2B5EF4-FFF2-40B4-BE49-F238E27FC236}">
                <a16:creationId xmlns:a16="http://schemas.microsoft.com/office/drawing/2014/main" id="{73EA18D4-72CA-45CF-AE53-812904BBD9F8}"/>
              </a:ext>
            </a:extLst>
          </p:cNvPr>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19" name="矩形: 圆角 163">
            <a:extLst>
              <a:ext uri="{FF2B5EF4-FFF2-40B4-BE49-F238E27FC236}">
                <a16:creationId xmlns:a16="http://schemas.microsoft.com/office/drawing/2014/main" id="{892230CE-A9FF-48DB-861E-D9073D5E9011}"/>
              </a:ext>
            </a:extLst>
          </p:cNvPr>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20" name="矩形: 圆角 164">
            <a:extLst>
              <a:ext uri="{FF2B5EF4-FFF2-40B4-BE49-F238E27FC236}">
                <a16:creationId xmlns:a16="http://schemas.microsoft.com/office/drawing/2014/main" id="{15AB3CB8-C895-4E8E-9CCA-7C80BF894F94}"/>
              </a:ext>
            </a:extLst>
          </p:cNvPr>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prstTxWarp prst="textNoShape">
              <a:avLst/>
            </a:prstTxWarp>
            <a:noAutofit/>
          </a:bodyPr>
          <a:lstStyle/>
          <a:p>
            <a:pPr marL="0" marR="0" lvl="0" indent="457200" algn="l"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Arial" panose="020F0502020204030204"/>
              <a:ea typeface="微软雅黑" panose="020B0503020204020204" pitchFamily="34" charset="-122"/>
              <a:cs typeface="+mn-ea"/>
              <a:sym typeface="+mn-lt"/>
            </a:endParaRPr>
          </a:p>
        </p:txBody>
      </p:sp>
    </p:spTree>
    <p:extLst>
      <p:ext uri="{BB962C8B-B14F-4D97-AF65-F5344CB8AC3E}">
        <p14:creationId xmlns:p14="http://schemas.microsoft.com/office/powerpoint/2010/main" val="2129521495"/>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userDrawn="1"/>
        </p:nvGrpSpPr>
        <p:grpSpPr>
          <a:xfrm>
            <a:off x="587288" y="6381747"/>
            <a:ext cx="2479573" cy="304965"/>
            <a:chOff x="671368" y="6061309"/>
            <a:chExt cx="2479573" cy="304965"/>
          </a:xfrm>
          <a:solidFill>
            <a:schemeClr val="accent3"/>
          </a:solidFill>
        </p:grpSpPr>
        <p:grpSp>
          <p:nvGrpSpPr>
            <p:cNvPr id="37" name="组合 36"/>
            <p:cNvGrpSpPr/>
            <p:nvPr userDrawn="1"/>
          </p:nvGrpSpPr>
          <p:grpSpPr>
            <a:xfrm>
              <a:off x="2098445" y="6064781"/>
              <a:ext cx="1052496" cy="298683"/>
              <a:chOff x="2373567" y="1096524"/>
              <a:chExt cx="2578404" cy="731714"/>
            </a:xfrm>
            <a:grpFill/>
          </p:grpSpPr>
          <p:sp>
            <p:nvSpPr>
              <p:cNvPr id="6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62" name="组合 6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3" name="组合 6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6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0" name="组合 39">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组合 4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组合 4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5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p:cNvGrpSpPr/>
              <p:nvPr/>
            </p:nvGrpSpPr>
            <p:grpSpPr>
              <a:xfrm>
                <a:off x="4613362" y="313351"/>
                <a:ext cx="454961" cy="453362"/>
                <a:chOff x="11893465" y="1994536"/>
                <a:chExt cx="274986" cy="274018"/>
              </a:xfrm>
              <a:grpFill/>
            </p:grpSpPr>
            <p:sp>
              <p:nvSpPr>
                <p:cNvPr id="5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382943290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a:extLst>
              <a:ext uri="{FF2B5EF4-FFF2-40B4-BE49-F238E27FC236}">
                <a16:creationId xmlns:a16="http://schemas.microsoft.com/office/drawing/2014/main" id="{EB508EBB-D4A6-41A3-BA79-D5276F572933}"/>
              </a:ext>
            </a:extLst>
          </p:cNvPr>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20" name="任意多边形: 形状 44">
            <a:extLst>
              <a:ext uri="{FF2B5EF4-FFF2-40B4-BE49-F238E27FC236}">
                <a16:creationId xmlns:a16="http://schemas.microsoft.com/office/drawing/2014/main" id="{DE2D1209-7AA5-4F95-A441-DACDCD612E99}"/>
              </a:ext>
            </a:extLst>
          </p:cNvPr>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1" name="任意多边形: 形状 49">
            <a:extLst>
              <a:ext uri="{FF2B5EF4-FFF2-40B4-BE49-F238E27FC236}">
                <a16:creationId xmlns:a16="http://schemas.microsoft.com/office/drawing/2014/main" id="{4BD5183D-F6D1-4DEC-8FB6-46F3C5C8E2AB}"/>
              </a:ext>
            </a:extLst>
          </p:cNvPr>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 fmla="*/ 0 w 12208213"/>
              <a:gd name="connsiteY0" fmla="*/ 0 h 1605064"/>
              <a:gd name="connsiteX1" fmla="*/ 6099243 w 12208213"/>
              <a:gd name="connsiteY1" fmla="*/ 1498060 h 1605064"/>
              <a:gd name="connsiteX2" fmla="*/ 12198485 w 12208213"/>
              <a:gd name="connsiteY2" fmla="*/ 19456 h 1605064"/>
              <a:gd name="connsiteX3" fmla="*/ 12208213 w 12208213"/>
              <a:gd name="connsiteY3" fmla="*/ 282103 h 1605064"/>
              <a:gd name="connsiteX4" fmla="*/ 6108970 w 12208213"/>
              <a:gd name="connsiteY4" fmla="*/ 1605064 h 1605064"/>
              <a:gd name="connsiteX5" fmla="*/ 0 w 12208213"/>
              <a:gd name="connsiteY5" fmla="*/ 544749 h 1605064"/>
              <a:gd name="connsiteX6" fmla="*/ 0 w 12208213"/>
              <a:gd name="connsiteY6" fmla="*/ 0 h 1605064"/>
              <a:gd name="connsiteX0" fmla="*/ 0 w 12198485"/>
              <a:gd name="connsiteY0" fmla="*/ 0 h 1605064"/>
              <a:gd name="connsiteX1" fmla="*/ 6099243 w 12198485"/>
              <a:gd name="connsiteY1" fmla="*/ 1498060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0 w 12198485"/>
              <a:gd name="connsiteY0" fmla="*/ 0 h 1605064"/>
              <a:gd name="connsiteX1" fmla="*/ 6108970 w 12198485"/>
              <a:gd name="connsiteY1" fmla="*/ 1507788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632298 w 12830783"/>
              <a:gd name="connsiteY0" fmla="*/ 0 h 1605064"/>
              <a:gd name="connsiteX1" fmla="*/ 6741268 w 12830783"/>
              <a:gd name="connsiteY1" fmla="*/ 1507788 h 1605064"/>
              <a:gd name="connsiteX2" fmla="*/ 12830783 w 12830783"/>
              <a:gd name="connsiteY2" fmla="*/ 19456 h 1605064"/>
              <a:gd name="connsiteX3" fmla="*/ 12830783 w 12830783"/>
              <a:gd name="connsiteY3" fmla="*/ 603115 h 1605064"/>
              <a:gd name="connsiteX4" fmla="*/ 6741268 w 12830783"/>
              <a:gd name="connsiteY4" fmla="*/ 1605064 h 1605064"/>
              <a:gd name="connsiteX5" fmla="*/ 0 w 12830783"/>
              <a:gd name="connsiteY5" fmla="*/ 29183 h 1605064"/>
              <a:gd name="connsiteX6" fmla="*/ 632298 w 12830783"/>
              <a:gd name="connsiteY6" fmla="*/ 0 h 1605064"/>
              <a:gd name="connsiteX0" fmla="*/ 836579 w 12830783"/>
              <a:gd name="connsiteY0" fmla="*/ 0 h 1634247"/>
              <a:gd name="connsiteX1" fmla="*/ 6741268 w 12830783"/>
              <a:gd name="connsiteY1" fmla="*/ 1536971 h 1634247"/>
              <a:gd name="connsiteX2" fmla="*/ 12830783 w 12830783"/>
              <a:gd name="connsiteY2" fmla="*/ 48639 h 1634247"/>
              <a:gd name="connsiteX3" fmla="*/ 12830783 w 12830783"/>
              <a:gd name="connsiteY3" fmla="*/ 632298 h 1634247"/>
              <a:gd name="connsiteX4" fmla="*/ 6741268 w 12830783"/>
              <a:gd name="connsiteY4" fmla="*/ 1634247 h 1634247"/>
              <a:gd name="connsiteX5" fmla="*/ 0 w 12830783"/>
              <a:gd name="connsiteY5" fmla="*/ 58366 h 1634247"/>
              <a:gd name="connsiteX6" fmla="*/ 836579 w 12830783"/>
              <a:gd name="connsiteY6" fmla="*/ 0 h 1634247"/>
              <a:gd name="connsiteX0" fmla="*/ 836579 w 12830783"/>
              <a:gd name="connsiteY0" fmla="*/ 0 h 1702340"/>
              <a:gd name="connsiteX1" fmla="*/ 6741268 w 12830783"/>
              <a:gd name="connsiteY1" fmla="*/ 1536971 h 1702340"/>
              <a:gd name="connsiteX2" fmla="*/ 12830783 w 12830783"/>
              <a:gd name="connsiteY2" fmla="*/ 48639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2830783"/>
              <a:gd name="connsiteY0" fmla="*/ 0 h 1702340"/>
              <a:gd name="connsiteX1" fmla="*/ 6741268 w 12830783"/>
              <a:gd name="connsiteY1" fmla="*/ 1536971 h 1702340"/>
              <a:gd name="connsiteX2" fmla="*/ 12470860 w 12830783"/>
              <a:gd name="connsiteY2" fmla="*/ 19456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3239345"/>
              <a:gd name="connsiteY0" fmla="*/ 0 h 1702340"/>
              <a:gd name="connsiteX1" fmla="*/ 6741268 w 13239345"/>
              <a:gd name="connsiteY1" fmla="*/ 1536971 h 1702340"/>
              <a:gd name="connsiteX2" fmla="*/ 12470860 w 13239345"/>
              <a:gd name="connsiteY2" fmla="*/ 19456 h 1702340"/>
              <a:gd name="connsiteX3" fmla="*/ 13239345 w 13239345"/>
              <a:gd name="connsiteY3" fmla="*/ 107004 h 1702340"/>
              <a:gd name="connsiteX4" fmla="*/ 6750996 w 13239345"/>
              <a:gd name="connsiteY4" fmla="*/ 1702340 h 1702340"/>
              <a:gd name="connsiteX5" fmla="*/ 0 w 13239345"/>
              <a:gd name="connsiteY5" fmla="*/ 58366 h 1702340"/>
              <a:gd name="connsiteX6" fmla="*/ 836579 w 13239345"/>
              <a:gd name="connsiteY6" fmla="*/ 0 h 1702340"/>
              <a:gd name="connsiteX0" fmla="*/ 836579 w 13239345"/>
              <a:gd name="connsiteY0" fmla="*/ 107003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836579 w 13239345"/>
              <a:gd name="connsiteY6" fmla="*/ 107003 h 1809343"/>
              <a:gd name="connsiteX0" fmla="*/ 1342417 w 13239345"/>
              <a:gd name="connsiteY0" fmla="*/ 29182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342417 w 13239345"/>
              <a:gd name="connsiteY6" fmla="*/ 29182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2651516"/>
              <a:gd name="connsiteY0" fmla="*/ 607 h 1809343"/>
              <a:gd name="connsiteX1" fmla="*/ 6741268 w 12651516"/>
              <a:gd name="connsiteY1" fmla="*/ 1643974 h 1809343"/>
              <a:gd name="connsiteX2" fmla="*/ 12169303 w 12651516"/>
              <a:gd name="connsiteY2" fmla="*/ 0 h 1809343"/>
              <a:gd name="connsiteX3" fmla="*/ 12651516 w 12651516"/>
              <a:gd name="connsiteY3" fmla="*/ 83379 h 1809343"/>
              <a:gd name="connsiteX4" fmla="*/ 6750996 w 12651516"/>
              <a:gd name="connsiteY4" fmla="*/ 1809343 h 1809343"/>
              <a:gd name="connsiteX5" fmla="*/ 0 w 12651516"/>
              <a:gd name="connsiteY5" fmla="*/ 165369 h 1809343"/>
              <a:gd name="connsiteX6" fmla="*/ 1294792 w 12651516"/>
              <a:gd name="connsiteY6" fmla="*/ 607 h 1809343"/>
              <a:gd name="connsiteX0" fmla="*/ 1294792 w 12564431"/>
              <a:gd name="connsiteY0" fmla="*/ 607 h 1809343"/>
              <a:gd name="connsiteX1" fmla="*/ 6741268 w 12564431"/>
              <a:gd name="connsiteY1" fmla="*/ 1643974 h 1809343"/>
              <a:gd name="connsiteX2" fmla="*/ 12169303 w 12564431"/>
              <a:gd name="connsiteY2" fmla="*/ 0 h 1809343"/>
              <a:gd name="connsiteX3" fmla="*/ 12564431 w 12564431"/>
              <a:gd name="connsiteY3" fmla="*/ 83379 h 1809343"/>
              <a:gd name="connsiteX4" fmla="*/ 6750996 w 12564431"/>
              <a:gd name="connsiteY4" fmla="*/ 1809343 h 1809343"/>
              <a:gd name="connsiteX5" fmla="*/ 0 w 12564431"/>
              <a:gd name="connsiteY5" fmla="*/ 165369 h 1809343"/>
              <a:gd name="connsiteX6" fmla="*/ 1294792 w 12564431"/>
              <a:gd name="connsiteY6" fmla="*/ 607 h 1809343"/>
              <a:gd name="connsiteX0" fmla="*/ 423935 w 11693574"/>
              <a:gd name="connsiteY0" fmla="*/ 607 h 1809343"/>
              <a:gd name="connsiteX1" fmla="*/ 5870411 w 11693574"/>
              <a:gd name="connsiteY1" fmla="*/ 1643974 h 1809343"/>
              <a:gd name="connsiteX2" fmla="*/ 11298446 w 11693574"/>
              <a:gd name="connsiteY2" fmla="*/ 0 h 1809343"/>
              <a:gd name="connsiteX3" fmla="*/ 11693574 w 11693574"/>
              <a:gd name="connsiteY3" fmla="*/ 83379 h 1809343"/>
              <a:gd name="connsiteX4" fmla="*/ 5880139 w 11693574"/>
              <a:gd name="connsiteY4" fmla="*/ 1809343 h 1809343"/>
              <a:gd name="connsiteX5" fmla="*/ 0 w 11693574"/>
              <a:gd name="connsiteY5" fmla="*/ 45626 h 1809343"/>
              <a:gd name="connsiteX6" fmla="*/ 423935 w 11693574"/>
              <a:gd name="connsiteY6" fmla="*/ 607 h 1809343"/>
              <a:gd name="connsiteX0" fmla="*/ 423935 w 11693574"/>
              <a:gd name="connsiteY0" fmla="*/ 607 h 1733143"/>
              <a:gd name="connsiteX1" fmla="*/ 5870411 w 11693574"/>
              <a:gd name="connsiteY1" fmla="*/ 1643974 h 1733143"/>
              <a:gd name="connsiteX2" fmla="*/ 11298446 w 11693574"/>
              <a:gd name="connsiteY2" fmla="*/ 0 h 1733143"/>
              <a:gd name="connsiteX3" fmla="*/ 11693574 w 11693574"/>
              <a:gd name="connsiteY3" fmla="*/ 83379 h 1733143"/>
              <a:gd name="connsiteX4" fmla="*/ 5880139 w 11693574"/>
              <a:gd name="connsiteY4" fmla="*/ 1733143 h 1733143"/>
              <a:gd name="connsiteX5" fmla="*/ 0 w 11693574"/>
              <a:gd name="connsiteY5" fmla="*/ 45626 h 1733143"/>
              <a:gd name="connsiteX6" fmla="*/ 423935 w 11693574"/>
              <a:gd name="connsiteY6" fmla="*/ 607 h 1733143"/>
              <a:gd name="connsiteX0" fmla="*/ 423935 w 11709902"/>
              <a:gd name="connsiteY0" fmla="*/ 607 h 1733143"/>
              <a:gd name="connsiteX1" fmla="*/ 5870411 w 11709902"/>
              <a:gd name="connsiteY1" fmla="*/ 1643974 h 1733143"/>
              <a:gd name="connsiteX2" fmla="*/ 11298446 w 11709902"/>
              <a:gd name="connsiteY2" fmla="*/ 0 h 1733143"/>
              <a:gd name="connsiteX3" fmla="*/ 11709902 w 11709902"/>
              <a:gd name="connsiteY3" fmla="*/ 83379 h 1733143"/>
              <a:gd name="connsiteX4" fmla="*/ 5880139 w 11709902"/>
              <a:gd name="connsiteY4" fmla="*/ 1733143 h 1733143"/>
              <a:gd name="connsiteX5" fmla="*/ 0 w 11709902"/>
              <a:gd name="connsiteY5" fmla="*/ 45626 h 1733143"/>
              <a:gd name="connsiteX6" fmla="*/ 423935 w 11709902"/>
              <a:gd name="connsiteY6" fmla="*/ 607 h 1733143"/>
              <a:gd name="connsiteX0" fmla="*/ 423935 w 11571109"/>
              <a:gd name="connsiteY0" fmla="*/ 607 h 1733143"/>
              <a:gd name="connsiteX1" fmla="*/ 5870411 w 11571109"/>
              <a:gd name="connsiteY1" fmla="*/ 1643974 h 1733143"/>
              <a:gd name="connsiteX2" fmla="*/ 11298446 w 11571109"/>
              <a:gd name="connsiteY2" fmla="*/ 0 h 1733143"/>
              <a:gd name="connsiteX3" fmla="*/ 11571109 w 11571109"/>
              <a:gd name="connsiteY3" fmla="*/ 116036 h 1733143"/>
              <a:gd name="connsiteX4" fmla="*/ 5880139 w 11571109"/>
              <a:gd name="connsiteY4" fmla="*/ 1733143 h 1733143"/>
              <a:gd name="connsiteX5" fmla="*/ 0 w 11571109"/>
              <a:gd name="connsiteY5" fmla="*/ 45626 h 1733143"/>
              <a:gd name="connsiteX6" fmla="*/ 423935 w 11571109"/>
              <a:gd name="connsiteY6" fmla="*/ 607 h 1733143"/>
              <a:gd name="connsiteX0" fmla="*/ 423935 w 11579274"/>
              <a:gd name="connsiteY0" fmla="*/ 607 h 1733143"/>
              <a:gd name="connsiteX1" fmla="*/ 5870411 w 11579274"/>
              <a:gd name="connsiteY1" fmla="*/ 1643974 h 1733143"/>
              <a:gd name="connsiteX2" fmla="*/ 11298446 w 11579274"/>
              <a:gd name="connsiteY2" fmla="*/ 0 h 1733143"/>
              <a:gd name="connsiteX3" fmla="*/ 11579274 w 11579274"/>
              <a:gd name="connsiteY3" fmla="*/ 116036 h 1733143"/>
              <a:gd name="connsiteX4" fmla="*/ 5880139 w 11579274"/>
              <a:gd name="connsiteY4" fmla="*/ 1733143 h 1733143"/>
              <a:gd name="connsiteX5" fmla="*/ 0 w 11579274"/>
              <a:gd name="connsiteY5" fmla="*/ 45626 h 1733143"/>
              <a:gd name="connsiteX6" fmla="*/ 423935 w 11579274"/>
              <a:gd name="connsiteY6" fmla="*/ 607 h 1733143"/>
              <a:gd name="connsiteX0" fmla="*/ 423935 w 11579274"/>
              <a:gd name="connsiteY0" fmla="*/ 0 h 1732536"/>
              <a:gd name="connsiteX1" fmla="*/ 5870411 w 11579274"/>
              <a:gd name="connsiteY1" fmla="*/ 1643367 h 1732536"/>
              <a:gd name="connsiteX2" fmla="*/ 11233132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24968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219828 w 11375167"/>
              <a:gd name="connsiteY0" fmla="*/ 0 h 1732536"/>
              <a:gd name="connsiteX1" fmla="*/ 5666304 w 11375167"/>
              <a:gd name="connsiteY1" fmla="*/ 1643367 h 1732536"/>
              <a:gd name="connsiteX2" fmla="*/ 11020861 w 11375167"/>
              <a:gd name="connsiteY2" fmla="*/ 48379 h 1732536"/>
              <a:gd name="connsiteX3" fmla="*/ 11375167 w 11375167"/>
              <a:gd name="connsiteY3" fmla="*/ 115429 h 1732536"/>
              <a:gd name="connsiteX4" fmla="*/ 5676032 w 11375167"/>
              <a:gd name="connsiteY4" fmla="*/ 1732536 h 1732536"/>
              <a:gd name="connsiteX5" fmla="*/ 0 w 11375167"/>
              <a:gd name="connsiteY5" fmla="*/ 77676 h 1732536"/>
              <a:gd name="connsiteX6" fmla="*/ 219828 w 11375167"/>
              <a:gd name="connsiteY6" fmla="*/ 0 h 1732536"/>
              <a:gd name="connsiteX0" fmla="*/ 293307 w 11375167"/>
              <a:gd name="connsiteY0" fmla="*/ 0 h 1708044"/>
              <a:gd name="connsiteX1" fmla="*/ 5666304 w 11375167"/>
              <a:gd name="connsiteY1" fmla="*/ 1618875 h 1708044"/>
              <a:gd name="connsiteX2" fmla="*/ 11020861 w 11375167"/>
              <a:gd name="connsiteY2" fmla="*/ 23887 h 1708044"/>
              <a:gd name="connsiteX3" fmla="*/ 11375167 w 11375167"/>
              <a:gd name="connsiteY3" fmla="*/ 90937 h 1708044"/>
              <a:gd name="connsiteX4" fmla="*/ 5676032 w 11375167"/>
              <a:gd name="connsiteY4" fmla="*/ 1708044 h 1708044"/>
              <a:gd name="connsiteX5" fmla="*/ 0 w 11375167"/>
              <a:gd name="connsiteY5" fmla="*/ 53184 h 1708044"/>
              <a:gd name="connsiteX6" fmla="*/ 293307 w 11375167"/>
              <a:gd name="connsiteY6" fmla="*/ 0 h 1708044"/>
              <a:gd name="connsiteX0" fmla="*/ 317800 w 11375167"/>
              <a:gd name="connsiteY0" fmla="*/ 606 h 1684157"/>
              <a:gd name="connsiteX1" fmla="*/ 5666304 w 11375167"/>
              <a:gd name="connsiteY1" fmla="*/ 1594988 h 1684157"/>
              <a:gd name="connsiteX2" fmla="*/ 11020861 w 11375167"/>
              <a:gd name="connsiteY2" fmla="*/ 0 h 1684157"/>
              <a:gd name="connsiteX3" fmla="*/ 11375167 w 11375167"/>
              <a:gd name="connsiteY3" fmla="*/ 67050 h 1684157"/>
              <a:gd name="connsiteX4" fmla="*/ 5676032 w 11375167"/>
              <a:gd name="connsiteY4" fmla="*/ 1684157 h 1684157"/>
              <a:gd name="connsiteX5" fmla="*/ 0 w 11375167"/>
              <a:gd name="connsiteY5" fmla="*/ 29297 h 1684157"/>
              <a:gd name="connsiteX6" fmla="*/ 317800 w 11375167"/>
              <a:gd name="connsiteY6" fmla="*/ 606 h 1684157"/>
              <a:gd name="connsiteX0" fmla="*/ 285142 w 11342509"/>
              <a:gd name="connsiteY0" fmla="*/ 606 h 1684157"/>
              <a:gd name="connsiteX1" fmla="*/ 5633646 w 11342509"/>
              <a:gd name="connsiteY1" fmla="*/ 1594988 h 1684157"/>
              <a:gd name="connsiteX2" fmla="*/ 10988203 w 11342509"/>
              <a:gd name="connsiteY2" fmla="*/ 0 h 1684157"/>
              <a:gd name="connsiteX3" fmla="*/ 11342509 w 11342509"/>
              <a:gd name="connsiteY3" fmla="*/ 67050 h 1684157"/>
              <a:gd name="connsiteX4" fmla="*/ 5643374 w 11342509"/>
              <a:gd name="connsiteY4" fmla="*/ 1684157 h 1684157"/>
              <a:gd name="connsiteX5" fmla="*/ 0 w 11342509"/>
              <a:gd name="connsiteY5" fmla="*/ 29297 h 1684157"/>
              <a:gd name="connsiteX6" fmla="*/ 285142 w 11342509"/>
              <a:gd name="connsiteY6" fmla="*/ 606 h 1684157"/>
              <a:gd name="connsiteX0" fmla="*/ 276977 w 11342509"/>
              <a:gd name="connsiteY0" fmla="*/ 0 h 1691715"/>
              <a:gd name="connsiteX1" fmla="*/ 5633646 w 11342509"/>
              <a:gd name="connsiteY1" fmla="*/ 1602546 h 1691715"/>
              <a:gd name="connsiteX2" fmla="*/ 10988203 w 11342509"/>
              <a:gd name="connsiteY2" fmla="*/ 755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47837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4380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22" name="图片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22990" y="1401505"/>
            <a:ext cx="3746000" cy="1048514"/>
          </a:xfrm>
          <a:prstGeom prst="rect">
            <a:avLst/>
          </a:prstGeom>
        </p:spPr>
      </p:pic>
    </p:spTree>
    <p:extLst>
      <p:ext uri="{BB962C8B-B14F-4D97-AF65-F5344CB8AC3E}">
        <p14:creationId xmlns:p14="http://schemas.microsoft.com/office/powerpoint/2010/main" val="3445493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a:extLst>
              <a:ext uri="{FF2B5EF4-FFF2-40B4-BE49-F238E27FC236}">
                <a16:creationId xmlns:a16="http://schemas.microsoft.com/office/drawing/2014/main" id="{EB508EBB-D4A6-41A3-BA79-D5276F572933}"/>
              </a:ext>
            </a:extLst>
          </p:cNvPr>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20" name="任意多边形: 形状 44">
            <a:extLst>
              <a:ext uri="{FF2B5EF4-FFF2-40B4-BE49-F238E27FC236}">
                <a16:creationId xmlns:a16="http://schemas.microsoft.com/office/drawing/2014/main" id="{DE2D1209-7AA5-4F95-A441-DACDCD612E99}"/>
              </a:ext>
            </a:extLst>
          </p:cNvPr>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1" name="任意多边形: 形状 49">
            <a:extLst>
              <a:ext uri="{FF2B5EF4-FFF2-40B4-BE49-F238E27FC236}">
                <a16:creationId xmlns:a16="http://schemas.microsoft.com/office/drawing/2014/main" id="{4BD5183D-F6D1-4DEC-8FB6-46F3C5C8E2AB}"/>
              </a:ext>
            </a:extLst>
          </p:cNvPr>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 fmla="*/ 0 w 12208213"/>
              <a:gd name="connsiteY0" fmla="*/ 0 h 1605064"/>
              <a:gd name="connsiteX1" fmla="*/ 6099243 w 12208213"/>
              <a:gd name="connsiteY1" fmla="*/ 1498060 h 1605064"/>
              <a:gd name="connsiteX2" fmla="*/ 12198485 w 12208213"/>
              <a:gd name="connsiteY2" fmla="*/ 19456 h 1605064"/>
              <a:gd name="connsiteX3" fmla="*/ 12208213 w 12208213"/>
              <a:gd name="connsiteY3" fmla="*/ 282103 h 1605064"/>
              <a:gd name="connsiteX4" fmla="*/ 6108970 w 12208213"/>
              <a:gd name="connsiteY4" fmla="*/ 1605064 h 1605064"/>
              <a:gd name="connsiteX5" fmla="*/ 0 w 12208213"/>
              <a:gd name="connsiteY5" fmla="*/ 544749 h 1605064"/>
              <a:gd name="connsiteX6" fmla="*/ 0 w 12208213"/>
              <a:gd name="connsiteY6" fmla="*/ 0 h 1605064"/>
              <a:gd name="connsiteX0" fmla="*/ 0 w 12198485"/>
              <a:gd name="connsiteY0" fmla="*/ 0 h 1605064"/>
              <a:gd name="connsiteX1" fmla="*/ 6099243 w 12198485"/>
              <a:gd name="connsiteY1" fmla="*/ 1498060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0 w 12198485"/>
              <a:gd name="connsiteY0" fmla="*/ 0 h 1605064"/>
              <a:gd name="connsiteX1" fmla="*/ 6108970 w 12198485"/>
              <a:gd name="connsiteY1" fmla="*/ 1507788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632298 w 12830783"/>
              <a:gd name="connsiteY0" fmla="*/ 0 h 1605064"/>
              <a:gd name="connsiteX1" fmla="*/ 6741268 w 12830783"/>
              <a:gd name="connsiteY1" fmla="*/ 1507788 h 1605064"/>
              <a:gd name="connsiteX2" fmla="*/ 12830783 w 12830783"/>
              <a:gd name="connsiteY2" fmla="*/ 19456 h 1605064"/>
              <a:gd name="connsiteX3" fmla="*/ 12830783 w 12830783"/>
              <a:gd name="connsiteY3" fmla="*/ 603115 h 1605064"/>
              <a:gd name="connsiteX4" fmla="*/ 6741268 w 12830783"/>
              <a:gd name="connsiteY4" fmla="*/ 1605064 h 1605064"/>
              <a:gd name="connsiteX5" fmla="*/ 0 w 12830783"/>
              <a:gd name="connsiteY5" fmla="*/ 29183 h 1605064"/>
              <a:gd name="connsiteX6" fmla="*/ 632298 w 12830783"/>
              <a:gd name="connsiteY6" fmla="*/ 0 h 1605064"/>
              <a:gd name="connsiteX0" fmla="*/ 836579 w 12830783"/>
              <a:gd name="connsiteY0" fmla="*/ 0 h 1634247"/>
              <a:gd name="connsiteX1" fmla="*/ 6741268 w 12830783"/>
              <a:gd name="connsiteY1" fmla="*/ 1536971 h 1634247"/>
              <a:gd name="connsiteX2" fmla="*/ 12830783 w 12830783"/>
              <a:gd name="connsiteY2" fmla="*/ 48639 h 1634247"/>
              <a:gd name="connsiteX3" fmla="*/ 12830783 w 12830783"/>
              <a:gd name="connsiteY3" fmla="*/ 632298 h 1634247"/>
              <a:gd name="connsiteX4" fmla="*/ 6741268 w 12830783"/>
              <a:gd name="connsiteY4" fmla="*/ 1634247 h 1634247"/>
              <a:gd name="connsiteX5" fmla="*/ 0 w 12830783"/>
              <a:gd name="connsiteY5" fmla="*/ 58366 h 1634247"/>
              <a:gd name="connsiteX6" fmla="*/ 836579 w 12830783"/>
              <a:gd name="connsiteY6" fmla="*/ 0 h 1634247"/>
              <a:gd name="connsiteX0" fmla="*/ 836579 w 12830783"/>
              <a:gd name="connsiteY0" fmla="*/ 0 h 1702340"/>
              <a:gd name="connsiteX1" fmla="*/ 6741268 w 12830783"/>
              <a:gd name="connsiteY1" fmla="*/ 1536971 h 1702340"/>
              <a:gd name="connsiteX2" fmla="*/ 12830783 w 12830783"/>
              <a:gd name="connsiteY2" fmla="*/ 48639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2830783"/>
              <a:gd name="connsiteY0" fmla="*/ 0 h 1702340"/>
              <a:gd name="connsiteX1" fmla="*/ 6741268 w 12830783"/>
              <a:gd name="connsiteY1" fmla="*/ 1536971 h 1702340"/>
              <a:gd name="connsiteX2" fmla="*/ 12470860 w 12830783"/>
              <a:gd name="connsiteY2" fmla="*/ 19456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3239345"/>
              <a:gd name="connsiteY0" fmla="*/ 0 h 1702340"/>
              <a:gd name="connsiteX1" fmla="*/ 6741268 w 13239345"/>
              <a:gd name="connsiteY1" fmla="*/ 1536971 h 1702340"/>
              <a:gd name="connsiteX2" fmla="*/ 12470860 w 13239345"/>
              <a:gd name="connsiteY2" fmla="*/ 19456 h 1702340"/>
              <a:gd name="connsiteX3" fmla="*/ 13239345 w 13239345"/>
              <a:gd name="connsiteY3" fmla="*/ 107004 h 1702340"/>
              <a:gd name="connsiteX4" fmla="*/ 6750996 w 13239345"/>
              <a:gd name="connsiteY4" fmla="*/ 1702340 h 1702340"/>
              <a:gd name="connsiteX5" fmla="*/ 0 w 13239345"/>
              <a:gd name="connsiteY5" fmla="*/ 58366 h 1702340"/>
              <a:gd name="connsiteX6" fmla="*/ 836579 w 13239345"/>
              <a:gd name="connsiteY6" fmla="*/ 0 h 1702340"/>
              <a:gd name="connsiteX0" fmla="*/ 836579 w 13239345"/>
              <a:gd name="connsiteY0" fmla="*/ 107003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836579 w 13239345"/>
              <a:gd name="connsiteY6" fmla="*/ 107003 h 1809343"/>
              <a:gd name="connsiteX0" fmla="*/ 1342417 w 13239345"/>
              <a:gd name="connsiteY0" fmla="*/ 29182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342417 w 13239345"/>
              <a:gd name="connsiteY6" fmla="*/ 29182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2651516"/>
              <a:gd name="connsiteY0" fmla="*/ 607 h 1809343"/>
              <a:gd name="connsiteX1" fmla="*/ 6741268 w 12651516"/>
              <a:gd name="connsiteY1" fmla="*/ 1643974 h 1809343"/>
              <a:gd name="connsiteX2" fmla="*/ 12169303 w 12651516"/>
              <a:gd name="connsiteY2" fmla="*/ 0 h 1809343"/>
              <a:gd name="connsiteX3" fmla="*/ 12651516 w 12651516"/>
              <a:gd name="connsiteY3" fmla="*/ 83379 h 1809343"/>
              <a:gd name="connsiteX4" fmla="*/ 6750996 w 12651516"/>
              <a:gd name="connsiteY4" fmla="*/ 1809343 h 1809343"/>
              <a:gd name="connsiteX5" fmla="*/ 0 w 12651516"/>
              <a:gd name="connsiteY5" fmla="*/ 165369 h 1809343"/>
              <a:gd name="connsiteX6" fmla="*/ 1294792 w 12651516"/>
              <a:gd name="connsiteY6" fmla="*/ 607 h 1809343"/>
              <a:gd name="connsiteX0" fmla="*/ 1294792 w 12564431"/>
              <a:gd name="connsiteY0" fmla="*/ 607 h 1809343"/>
              <a:gd name="connsiteX1" fmla="*/ 6741268 w 12564431"/>
              <a:gd name="connsiteY1" fmla="*/ 1643974 h 1809343"/>
              <a:gd name="connsiteX2" fmla="*/ 12169303 w 12564431"/>
              <a:gd name="connsiteY2" fmla="*/ 0 h 1809343"/>
              <a:gd name="connsiteX3" fmla="*/ 12564431 w 12564431"/>
              <a:gd name="connsiteY3" fmla="*/ 83379 h 1809343"/>
              <a:gd name="connsiteX4" fmla="*/ 6750996 w 12564431"/>
              <a:gd name="connsiteY4" fmla="*/ 1809343 h 1809343"/>
              <a:gd name="connsiteX5" fmla="*/ 0 w 12564431"/>
              <a:gd name="connsiteY5" fmla="*/ 165369 h 1809343"/>
              <a:gd name="connsiteX6" fmla="*/ 1294792 w 12564431"/>
              <a:gd name="connsiteY6" fmla="*/ 607 h 1809343"/>
              <a:gd name="connsiteX0" fmla="*/ 423935 w 11693574"/>
              <a:gd name="connsiteY0" fmla="*/ 607 h 1809343"/>
              <a:gd name="connsiteX1" fmla="*/ 5870411 w 11693574"/>
              <a:gd name="connsiteY1" fmla="*/ 1643974 h 1809343"/>
              <a:gd name="connsiteX2" fmla="*/ 11298446 w 11693574"/>
              <a:gd name="connsiteY2" fmla="*/ 0 h 1809343"/>
              <a:gd name="connsiteX3" fmla="*/ 11693574 w 11693574"/>
              <a:gd name="connsiteY3" fmla="*/ 83379 h 1809343"/>
              <a:gd name="connsiteX4" fmla="*/ 5880139 w 11693574"/>
              <a:gd name="connsiteY4" fmla="*/ 1809343 h 1809343"/>
              <a:gd name="connsiteX5" fmla="*/ 0 w 11693574"/>
              <a:gd name="connsiteY5" fmla="*/ 45626 h 1809343"/>
              <a:gd name="connsiteX6" fmla="*/ 423935 w 11693574"/>
              <a:gd name="connsiteY6" fmla="*/ 607 h 1809343"/>
              <a:gd name="connsiteX0" fmla="*/ 423935 w 11693574"/>
              <a:gd name="connsiteY0" fmla="*/ 607 h 1733143"/>
              <a:gd name="connsiteX1" fmla="*/ 5870411 w 11693574"/>
              <a:gd name="connsiteY1" fmla="*/ 1643974 h 1733143"/>
              <a:gd name="connsiteX2" fmla="*/ 11298446 w 11693574"/>
              <a:gd name="connsiteY2" fmla="*/ 0 h 1733143"/>
              <a:gd name="connsiteX3" fmla="*/ 11693574 w 11693574"/>
              <a:gd name="connsiteY3" fmla="*/ 83379 h 1733143"/>
              <a:gd name="connsiteX4" fmla="*/ 5880139 w 11693574"/>
              <a:gd name="connsiteY4" fmla="*/ 1733143 h 1733143"/>
              <a:gd name="connsiteX5" fmla="*/ 0 w 11693574"/>
              <a:gd name="connsiteY5" fmla="*/ 45626 h 1733143"/>
              <a:gd name="connsiteX6" fmla="*/ 423935 w 11693574"/>
              <a:gd name="connsiteY6" fmla="*/ 607 h 1733143"/>
              <a:gd name="connsiteX0" fmla="*/ 423935 w 11709902"/>
              <a:gd name="connsiteY0" fmla="*/ 607 h 1733143"/>
              <a:gd name="connsiteX1" fmla="*/ 5870411 w 11709902"/>
              <a:gd name="connsiteY1" fmla="*/ 1643974 h 1733143"/>
              <a:gd name="connsiteX2" fmla="*/ 11298446 w 11709902"/>
              <a:gd name="connsiteY2" fmla="*/ 0 h 1733143"/>
              <a:gd name="connsiteX3" fmla="*/ 11709902 w 11709902"/>
              <a:gd name="connsiteY3" fmla="*/ 83379 h 1733143"/>
              <a:gd name="connsiteX4" fmla="*/ 5880139 w 11709902"/>
              <a:gd name="connsiteY4" fmla="*/ 1733143 h 1733143"/>
              <a:gd name="connsiteX5" fmla="*/ 0 w 11709902"/>
              <a:gd name="connsiteY5" fmla="*/ 45626 h 1733143"/>
              <a:gd name="connsiteX6" fmla="*/ 423935 w 11709902"/>
              <a:gd name="connsiteY6" fmla="*/ 607 h 1733143"/>
              <a:gd name="connsiteX0" fmla="*/ 423935 w 11571109"/>
              <a:gd name="connsiteY0" fmla="*/ 607 h 1733143"/>
              <a:gd name="connsiteX1" fmla="*/ 5870411 w 11571109"/>
              <a:gd name="connsiteY1" fmla="*/ 1643974 h 1733143"/>
              <a:gd name="connsiteX2" fmla="*/ 11298446 w 11571109"/>
              <a:gd name="connsiteY2" fmla="*/ 0 h 1733143"/>
              <a:gd name="connsiteX3" fmla="*/ 11571109 w 11571109"/>
              <a:gd name="connsiteY3" fmla="*/ 116036 h 1733143"/>
              <a:gd name="connsiteX4" fmla="*/ 5880139 w 11571109"/>
              <a:gd name="connsiteY4" fmla="*/ 1733143 h 1733143"/>
              <a:gd name="connsiteX5" fmla="*/ 0 w 11571109"/>
              <a:gd name="connsiteY5" fmla="*/ 45626 h 1733143"/>
              <a:gd name="connsiteX6" fmla="*/ 423935 w 11571109"/>
              <a:gd name="connsiteY6" fmla="*/ 607 h 1733143"/>
              <a:gd name="connsiteX0" fmla="*/ 423935 w 11579274"/>
              <a:gd name="connsiteY0" fmla="*/ 607 h 1733143"/>
              <a:gd name="connsiteX1" fmla="*/ 5870411 w 11579274"/>
              <a:gd name="connsiteY1" fmla="*/ 1643974 h 1733143"/>
              <a:gd name="connsiteX2" fmla="*/ 11298446 w 11579274"/>
              <a:gd name="connsiteY2" fmla="*/ 0 h 1733143"/>
              <a:gd name="connsiteX3" fmla="*/ 11579274 w 11579274"/>
              <a:gd name="connsiteY3" fmla="*/ 116036 h 1733143"/>
              <a:gd name="connsiteX4" fmla="*/ 5880139 w 11579274"/>
              <a:gd name="connsiteY4" fmla="*/ 1733143 h 1733143"/>
              <a:gd name="connsiteX5" fmla="*/ 0 w 11579274"/>
              <a:gd name="connsiteY5" fmla="*/ 45626 h 1733143"/>
              <a:gd name="connsiteX6" fmla="*/ 423935 w 11579274"/>
              <a:gd name="connsiteY6" fmla="*/ 607 h 1733143"/>
              <a:gd name="connsiteX0" fmla="*/ 423935 w 11579274"/>
              <a:gd name="connsiteY0" fmla="*/ 0 h 1732536"/>
              <a:gd name="connsiteX1" fmla="*/ 5870411 w 11579274"/>
              <a:gd name="connsiteY1" fmla="*/ 1643367 h 1732536"/>
              <a:gd name="connsiteX2" fmla="*/ 11233132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24968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219828 w 11375167"/>
              <a:gd name="connsiteY0" fmla="*/ 0 h 1732536"/>
              <a:gd name="connsiteX1" fmla="*/ 5666304 w 11375167"/>
              <a:gd name="connsiteY1" fmla="*/ 1643367 h 1732536"/>
              <a:gd name="connsiteX2" fmla="*/ 11020861 w 11375167"/>
              <a:gd name="connsiteY2" fmla="*/ 48379 h 1732536"/>
              <a:gd name="connsiteX3" fmla="*/ 11375167 w 11375167"/>
              <a:gd name="connsiteY3" fmla="*/ 115429 h 1732536"/>
              <a:gd name="connsiteX4" fmla="*/ 5676032 w 11375167"/>
              <a:gd name="connsiteY4" fmla="*/ 1732536 h 1732536"/>
              <a:gd name="connsiteX5" fmla="*/ 0 w 11375167"/>
              <a:gd name="connsiteY5" fmla="*/ 77676 h 1732536"/>
              <a:gd name="connsiteX6" fmla="*/ 219828 w 11375167"/>
              <a:gd name="connsiteY6" fmla="*/ 0 h 1732536"/>
              <a:gd name="connsiteX0" fmla="*/ 293307 w 11375167"/>
              <a:gd name="connsiteY0" fmla="*/ 0 h 1708044"/>
              <a:gd name="connsiteX1" fmla="*/ 5666304 w 11375167"/>
              <a:gd name="connsiteY1" fmla="*/ 1618875 h 1708044"/>
              <a:gd name="connsiteX2" fmla="*/ 11020861 w 11375167"/>
              <a:gd name="connsiteY2" fmla="*/ 23887 h 1708044"/>
              <a:gd name="connsiteX3" fmla="*/ 11375167 w 11375167"/>
              <a:gd name="connsiteY3" fmla="*/ 90937 h 1708044"/>
              <a:gd name="connsiteX4" fmla="*/ 5676032 w 11375167"/>
              <a:gd name="connsiteY4" fmla="*/ 1708044 h 1708044"/>
              <a:gd name="connsiteX5" fmla="*/ 0 w 11375167"/>
              <a:gd name="connsiteY5" fmla="*/ 53184 h 1708044"/>
              <a:gd name="connsiteX6" fmla="*/ 293307 w 11375167"/>
              <a:gd name="connsiteY6" fmla="*/ 0 h 1708044"/>
              <a:gd name="connsiteX0" fmla="*/ 317800 w 11375167"/>
              <a:gd name="connsiteY0" fmla="*/ 606 h 1684157"/>
              <a:gd name="connsiteX1" fmla="*/ 5666304 w 11375167"/>
              <a:gd name="connsiteY1" fmla="*/ 1594988 h 1684157"/>
              <a:gd name="connsiteX2" fmla="*/ 11020861 w 11375167"/>
              <a:gd name="connsiteY2" fmla="*/ 0 h 1684157"/>
              <a:gd name="connsiteX3" fmla="*/ 11375167 w 11375167"/>
              <a:gd name="connsiteY3" fmla="*/ 67050 h 1684157"/>
              <a:gd name="connsiteX4" fmla="*/ 5676032 w 11375167"/>
              <a:gd name="connsiteY4" fmla="*/ 1684157 h 1684157"/>
              <a:gd name="connsiteX5" fmla="*/ 0 w 11375167"/>
              <a:gd name="connsiteY5" fmla="*/ 29297 h 1684157"/>
              <a:gd name="connsiteX6" fmla="*/ 317800 w 11375167"/>
              <a:gd name="connsiteY6" fmla="*/ 606 h 1684157"/>
              <a:gd name="connsiteX0" fmla="*/ 285142 w 11342509"/>
              <a:gd name="connsiteY0" fmla="*/ 606 h 1684157"/>
              <a:gd name="connsiteX1" fmla="*/ 5633646 w 11342509"/>
              <a:gd name="connsiteY1" fmla="*/ 1594988 h 1684157"/>
              <a:gd name="connsiteX2" fmla="*/ 10988203 w 11342509"/>
              <a:gd name="connsiteY2" fmla="*/ 0 h 1684157"/>
              <a:gd name="connsiteX3" fmla="*/ 11342509 w 11342509"/>
              <a:gd name="connsiteY3" fmla="*/ 67050 h 1684157"/>
              <a:gd name="connsiteX4" fmla="*/ 5643374 w 11342509"/>
              <a:gd name="connsiteY4" fmla="*/ 1684157 h 1684157"/>
              <a:gd name="connsiteX5" fmla="*/ 0 w 11342509"/>
              <a:gd name="connsiteY5" fmla="*/ 29297 h 1684157"/>
              <a:gd name="connsiteX6" fmla="*/ 285142 w 11342509"/>
              <a:gd name="connsiteY6" fmla="*/ 606 h 1684157"/>
              <a:gd name="connsiteX0" fmla="*/ 276977 w 11342509"/>
              <a:gd name="connsiteY0" fmla="*/ 0 h 1691715"/>
              <a:gd name="connsiteX1" fmla="*/ 5633646 w 11342509"/>
              <a:gd name="connsiteY1" fmla="*/ 1602546 h 1691715"/>
              <a:gd name="connsiteX2" fmla="*/ 10988203 w 11342509"/>
              <a:gd name="connsiteY2" fmla="*/ 755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47837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4380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53730" y="4619682"/>
            <a:ext cx="3284503" cy="722193"/>
          </a:xfrm>
          <a:prstGeom prst="rect">
            <a:avLst/>
          </a:prstGeom>
        </p:spPr>
      </p:pic>
    </p:spTree>
    <p:extLst>
      <p:ext uri="{BB962C8B-B14F-4D97-AF65-F5344CB8AC3E}">
        <p14:creationId xmlns:p14="http://schemas.microsoft.com/office/powerpoint/2010/main" val="4282396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a:ext>
            </a:extLst>
          </a:blip>
          <a:srcRect b="7394"/>
          <a:stretch/>
        </p:blipFill>
        <p:spPr>
          <a:xfrm>
            <a:off x="-3165" y="0"/>
            <a:ext cx="12191980" cy="6858000"/>
          </a:xfrm>
          <a:prstGeom prst="rect">
            <a:avLst/>
          </a:prstGeom>
        </p:spPr>
      </p:pic>
      <p:sp>
        <p:nvSpPr>
          <p:cNvPr id="5" name="矩形 4">
            <a:extLst>
              <a:ext uri="{FF2B5EF4-FFF2-40B4-BE49-F238E27FC236}">
                <a16:creationId xmlns:a16="http://schemas.microsoft.com/office/drawing/2014/main" id="{1130999B-188C-4604-947C-E10578CBE607}"/>
              </a:ext>
            </a:extLst>
          </p:cNvPr>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ts val="10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占位符 10">
            <a:extLst>
              <a:ext uri="{FF2B5EF4-FFF2-40B4-BE49-F238E27FC236}">
                <a16:creationId xmlns:a16="http://schemas.microsoft.com/office/drawing/2014/main" id="{5FEF66FF-5AB8-4AE1-BE6F-4F61084AFC7A}"/>
              </a:ext>
            </a:extLst>
          </p:cNvPr>
          <p:cNvSpPr>
            <a:spLocks noGrp="1"/>
          </p:cNvSpPr>
          <p:nvPr>
            <p:ph type="body" sz="quarter" idx="1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417" y="1018488"/>
            <a:ext cx="4650816" cy="1301774"/>
          </a:xfrm>
          <a:prstGeom prst="rect">
            <a:avLst/>
          </a:prstGeom>
        </p:spPr>
      </p:pic>
    </p:spTree>
    <p:extLst>
      <p:ext uri="{BB962C8B-B14F-4D97-AF65-F5344CB8AC3E}">
        <p14:creationId xmlns:p14="http://schemas.microsoft.com/office/powerpoint/2010/main" val="574717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封面样式9-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81566"/>
            <a:ext cx="12192000" cy="3244934"/>
          </a:xfrm>
          <a:prstGeom prst="rect">
            <a:avLst/>
          </a:prstGeom>
        </p:spPr>
      </p:pic>
      <p:sp>
        <p:nvSpPr>
          <p:cNvPr id="3" name="矩形 2"/>
          <p:cNvSpPr/>
          <p:nvPr userDrawn="1"/>
        </p:nvSpPr>
        <p:spPr>
          <a:xfrm>
            <a:off x="0" y="3317875"/>
            <a:ext cx="12192000" cy="354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6" name="图片 6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9790632" y="109143"/>
            <a:ext cx="2286546" cy="297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24285" y="-494144"/>
            <a:ext cx="3165893" cy="4124368"/>
          </a:xfrm>
          <a:prstGeom prst="rect">
            <a:avLst/>
          </a:prstGeom>
        </p:spPr>
      </p:pic>
    </p:spTree>
    <p:extLst>
      <p:ext uri="{BB962C8B-B14F-4D97-AF65-F5344CB8AC3E}">
        <p14:creationId xmlns:p14="http://schemas.microsoft.com/office/powerpoint/2010/main" val="827703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29" name="组合 28"/>
          <p:cNvGrpSpPr/>
          <p:nvPr userDrawn="1"/>
        </p:nvGrpSpPr>
        <p:grpSpPr>
          <a:xfrm>
            <a:off x="2055967" y="1793453"/>
            <a:ext cx="8080066" cy="993775"/>
            <a:chOff x="671368" y="6061309"/>
            <a:chExt cx="2479573" cy="304965"/>
          </a:xfrm>
          <a:solidFill>
            <a:schemeClr val="bg1"/>
          </a:solidFill>
        </p:grpSpPr>
        <p:grpSp>
          <p:nvGrpSpPr>
            <p:cNvPr id="30" name="组合 29"/>
            <p:cNvGrpSpPr/>
            <p:nvPr userDrawn="1"/>
          </p:nvGrpSpPr>
          <p:grpSpPr>
            <a:xfrm>
              <a:off x="2098445" y="6064781"/>
              <a:ext cx="1052496" cy="298683"/>
              <a:chOff x="2373567" y="1096524"/>
              <a:chExt cx="2578404" cy="731714"/>
            </a:xfrm>
            <a:grpFill/>
          </p:grpSpPr>
          <p:sp>
            <p:nvSpPr>
              <p:cNvPr id="45"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6">
                <a:extLst>
                  <a:ext uri="{FF2B5EF4-FFF2-40B4-BE49-F238E27FC236}">
                    <a16:creationId xmlns:a16="http://schemas.microsoft.com/office/drawing/2014/main" id="{CC1FA68D-3307-481A-8E89-D3CB2E8693F4}"/>
                  </a:ext>
                </a:extLst>
              </p:cNvPr>
              <p:cNvSpPr>
                <a:spLocks/>
              </p:cNvSpPr>
              <p:nvPr/>
            </p:nvSpPr>
            <p:spPr bwMode="auto">
              <a:xfrm>
                <a:off x="4620306" y="1254098"/>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47" name="组合 46">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52"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3"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8" name="组合 47">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49"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0"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1" name="组合 30"/>
            <p:cNvGrpSpPr/>
            <p:nvPr userDrawn="1"/>
          </p:nvGrpSpPr>
          <p:grpSpPr>
            <a:xfrm>
              <a:off x="671368" y="6061309"/>
              <a:ext cx="1100339" cy="304965"/>
              <a:chOff x="2372715" y="161759"/>
              <a:chExt cx="2695608" cy="747103"/>
            </a:xfrm>
            <a:grpFill/>
          </p:grpSpPr>
          <p:grpSp>
            <p:nvGrpSpPr>
              <p:cNvPr id="32" name="组合 31">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43"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4"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3" name="组合 32">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41"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2"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4" name="组合 33">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38"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39"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0"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5" name="组合 34"/>
              <p:cNvGrpSpPr/>
              <p:nvPr/>
            </p:nvGrpSpPr>
            <p:grpSpPr>
              <a:xfrm>
                <a:off x="4613362" y="313351"/>
                <a:ext cx="454961" cy="453362"/>
                <a:chOff x="11893465" y="1994536"/>
                <a:chExt cx="274986" cy="274018"/>
              </a:xfrm>
              <a:grpFill/>
            </p:grpSpPr>
            <p:sp>
              <p:nvSpPr>
                <p:cNvPr id="36"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37"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4039076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67"/>
            <a:ext cx="5022689" cy="6857433"/>
          </a:xfrm>
          <a:prstGeom prst="rect">
            <a:avLst/>
          </a:prstGeom>
        </p:spPr>
      </p:pic>
      <p:sp>
        <p:nvSpPr>
          <p:cNvPr id="3" name="矩形 白1">
            <a:extLst>
              <a:ext uri="{FF2B5EF4-FFF2-40B4-BE49-F238E27FC236}">
                <a16:creationId xmlns:a16="http://schemas.microsoft.com/office/drawing/2014/main" id="{7A935A22-FEEB-4B78-9916-163644E822AB}"/>
              </a:ext>
            </a:extLst>
          </p:cNvPr>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Tree>
    <p:extLst>
      <p:ext uri="{BB962C8B-B14F-4D97-AF65-F5344CB8AC3E}">
        <p14:creationId xmlns:p14="http://schemas.microsoft.com/office/powerpoint/2010/main" val="1853947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1C37BF7-CAE8-4F93-8BE5-229FC17201DA}"/>
              </a:ext>
            </a:extLst>
          </p:cNvPr>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15558" b="38705"/>
          <a:stretch/>
        </p:blipFill>
        <p:spPr>
          <a:xfrm>
            <a:off x="1" y="0"/>
            <a:ext cx="12192000" cy="2290219"/>
          </a:xfrm>
          <a:prstGeom prst="rect">
            <a:avLst/>
          </a:prstGeom>
        </p:spPr>
      </p:pic>
      <p:sp>
        <p:nvSpPr>
          <p:cNvPr id="10" name="矩形 9">
            <a:extLst>
              <a:ext uri="{FF2B5EF4-FFF2-40B4-BE49-F238E27FC236}">
                <a16:creationId xmlns:a16="http://schemas.microsoft.com/office/drawing/2014/main" id="{41C37BF7-CAE8-4F93-8BE5-229FC17201DA}"/>
              </a:ext>
            </a:extLst>
          </p:cNvPr>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15124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EEC7E5F7-20FD-444B-9E6C-FF353F66717A}"/>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7" name="PA-矩形 7">
            <a:extLst>
              <a:ext uri="{FF2B5EF4-FFF2-40B4-BE49-F238E27FC236}">
                <a16:creationId xmlns:a16="http://schemas.microsoft.com/office/drawing/2014/main" id="{59644A98-44CE-4FDE-8172-3327AAE72C45}"/>
              </a:ext>
            </a:extLst>
          </p:cNvPr>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cxnSp>
        <p:nvCxnSpPr>
          <p:cNvPr id="4" name="直接连接符 3">
            <a:extLst>
              <a:ext uri="{FF2B5EF4-FFF2-40B4-BE49-F238E27FC236}">
                <a16:creationId xmlns:a16="http://schemas.microsoft.com/office/drawing/2014/main" id="{BC809FD0-A9F1-4139-8386-4A9BEBA1CE80}"/>
              </a:ext>
            </a:extLst>
          </p:cNvPr>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8D352C72-A8BD-49E0-9C6C-2C7B147AF3AE}"/>
              </a:ext>
            </a:extLst>
          </p:cNvPr>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a:ext>
            </a:extLst>
          </a:blip>
          <a:srcRect l="49471"/>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extLst>
              <a:ext uri="{28A0092B-C50C-407E-A947-70E740481C1C}">
                <a14:useLocalDpi xmlns:a14="http://schemas.microsoft.com/office/drawing/2010/main"/>
              </a:ext>
            </a:extLst>
          </a:blip>
          <a:srcRect r="49912"/>
          <a:stretch/>
        </p:blipFill>
        <p:spPr>
          <a:xfrm>
            <a:off x="8928190" y="163258"/>
            <a:ext cx="3269562" cy="6531481"/>
          </a:xfrm>
          <a:prstGeom prst="rect">
            <a:avLst/>
          </a:prstGeom>
        </p:spPr>
      </p:pic>
    </p:spTree>
    <p:extLst>
      <p:ext uri="{BB962C8B-B14F-4D97-AF65-F5344CB8AC3E}">
        <p14:creationId xmlns:p14="http://schemas.microsoft.com/office/powerpoint/2010/main" val="407948008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a:extLst>
              <a:ext uri="{FF2B5EF4-FFF2-40B4-BE49-F238E27FC236}">
                <a16:creationId xmlns:a16="http://schemas.microsoft.com/office/drawing/2014/main" id="{F617AE56-2DFD-4B3C-9381-5F4B6AA7F4D0}"/>
              </a:ext>
            </a:extLst>
          </p:cNvPr>
          <p:cNvSpPr/>
          <p:nvPr userDrawn="1">
            <p:custDataLst>
              <p:tags r:id="rId1"/>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33" name="PA-矩形 7">
            <a:extLst>
              <a:ext uri="{FF2B5EF4-FFF2-40B4-BE49-F238E27FC236}">
                <a16:creationId xmlns:a16="http://schemas.microsoft.com/office/drawing/2014/main" id="{F617AE56-2DFD-4B3C-9381-5F4B6AA7F4D0}"/>
              </a:ext>
            </a:extLst>
          </p:cNvPr>
          <p:cNvSpPr/>
          <p:nvPr userDrawn="1">
            <p:custDataLst>
              <p:tags r:id="rId2"/>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10651" y="161103"/>
            <a:ext cx="6791691" cy="6535792"/>
          </a:xfrm>
          <a:prstGeom prst="rect">
            <a:avLst/>
          </a:prstGeom>
        </p:spPr>
      </p:pic>
      <p:sp>
        <p:nvSpPr>
          <p:cNvPr id="3" name="矩形 2">
            <a:extLst>
              <a:ext uri="{FF2B5EF4-FFF2-40B4-BE49-F238E27FC236}">
                <a16:creationId xmlns:a16="http://schemas.microsoft.com/office/drawing/2014/main" id="{B9BCF8FA-A10E-4A84-94FB-9EE190AFE929}"/>
              </a:ext>
            </a:extLst>
          </p:cNvPr>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31" name="任意多边形: 形状 30">
            <a:extLst>
              <a:ext uri="{FF2B5EF4-FFF2-40B4-BE49-F238E27FC236}">
                <a16:creationId xmlns:a16="http://schemas.microsoft.com/office/drawing/2014/main" id="{C46A2DAE-C2C5-44C0-8C41-6B17019A21CC}"/>
              </a:ext>
            </a:extLst>
          </p:cNvPr>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262847"/>
              <a:gd name="connsiteX1" fmla="*/ 6415214 w 6415214"/>
              <a:gd name="connsiteY1" fmla="*/ 171407 h 262847"/>
              <a:gd name="connsiteX2" fmla="*/ 6415214 w 6415214"/>
              <a:gd name="connsiteY2" fmla="*/ 100390 h 262847"/>
              <a:gd name="connsiteX3" fmla="*/ 511261 w 6415214"/>
              <a:gd name="connsiteY3" fmla="*/ 100390 h 262847"/>
              <a:gd name="connsiteX4" fmla="*/ 229919 w 6415214"/>
              <a:gd name="connsiteY4" fmla="*/ 0 h 262847"/>
              <a:gd name="connsiteX5" fmla="*/ 229919 w 6415214"/>
              <a:gd name="connsiteY5" fmla="*/ 100390 h 262847"/>
              <a:gd name="connsiteX6" fmla="*/ 0 w 6415214"/>
              <a:gd name="connsiteY6" fmla="*/ 100390 h 262847"/>
              <a:gd name="connsiteX7" fmla="*/ 91440 w 6415214"/>
              <a:gd name="connsiteY7" fmla="*/ 262847 h 262847"/>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 fmla="*/ 0 w 6415214"/>
              <a:gd name="connsiteY0" fmla="*/ 171407 h 171407"/>
              <a:gd name="connsiteX1" fmla="*/ 6415214 w 6415214"/>
              <a:gd name="connsiteY1" fmla="*/ 100390 h 171407"/>
              <a:gd name="connsiteX2" fmla="*/ 511261 w 6415214"/>
              <a:gd name="connsiteY2" fmla="*/ 100390 h 171407"/>
              <a:gd name="connsiteX3" fmla="*/ 229919 w 6415214"/>
              <a:gd name="connsiteY3" fmla="*/ 0 h 171407"/>
              <a:gd name="connsiteX4" fmla="*/ 229919 w 6415214"/>
              <a:gd name="connsiteY4" fmla="*/ 100390 h 171407"/>
              <a:gd name="connsiteX5" fmla="*/ 0 w 6415214"/>
              <a:gd name="connsiteY5" fmla="*/ 100390 h 171407"/>
              <a:gd name="connsiteX0" fmla="*/ 6415214 w 6415214"/>
              <a:gd name="connsiteY0" fmla="*/ 100390 h 100390"/>
              <a:gd name="connsiteX1" fmla="*/ 511261 w 6415214"/>
              <a:gd name="connsiteY1" fmla="*/ 100390 h 100390"/>
              <a:gd name="connsiteX2" fmla="*/ 229919 w 6415214"/>
              <a:gd name="connsiteY2" fmla="*/ 0 h 100390"/>
              <a:gd name="connsiteX3" fmla="*/ 229919 w 6415214"/>
              <a:gd name="connsiteY3" fmla="*/ 100390 h 100390"/>
              <a:gd name="connsiteX4" fmla="*/ 0 w 6415214"/>
              <a:gd name="connsiteY4" fmla="*/ 100390 h 100390"/>
              <a:gd name="connsiteX0" fmla="*/ 6415214 w 6415214"/>
              <a:gd name="connsiteY0" fmla="*/ 195640 h 195640"/>
              <a:gd name="connsiteX1" fmla="*/ 511261 w 6415214"/>
              <a:gd name="connsiteY1" fmla="*/ 195640 h 195640"/>
              <a:gd name="connsiteX2" fmla="*/ 227538 w 6415214"/>
              <a:gd name="connsiteY2" fmla="*/ 0 h 195640"/>
              <a:gd name="connsiteX3" fmla="*/ 229919 w 6415214"/>
              <a:gd name="connsiteY3" fmla="*/ 195640 h 195640"/>
              <a:gd name="connsiteX4" fmla="*/ 0 w 6415214"/>
              <a:gd name="connsiteY4" fmla="*/ 195640 h 195640"/>
              <a:gd name="connsiteX0" fmla="*/ 6415214 w 6415214"/>
              <a:gd name="connsiteY0" fmla="*/ 193259 h 193259"/>
              <a:gd name="connsiteX1" fmla="*/ 511261 w 6415214"/>
              <a:gd name="connsiteY1" fmla="*/ 193259 h 193259"/>
              <a:gd name="connsiteX2" fmla="*/ 232301 w 6415214"/>
              <a:gd name="connsiteY2" fmla="*/ 0 h 193259"/>
              <a:gd name="connsiteX3" fmla="*/ 229919 w 6415214"/>
              <a:gd name="connsiteY3" fmla="*/ 193259 h 193259"/>
              <a:gd name="connsiteX4" fmla="*/ 0 w 6415214"/>
              <a:gd name="connsiteY4" fmla="*/ 193259 h 1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3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48" name="标题 47">
            <a:extLst>
              <a:ext uri="{FF2B5EF4-FFF2-40B4-BE49-F238E27FC236}">
                <a16:creationId xmlns:a16="http://schemas.microsoft.com/office/drawing/2014/main" id="{253B7C5E-3F08-4EBF-9056-30949C85AEF8}"/>
              </a:ext>
            </a:extLst>
          </p:cNvPr>
          <p:cNvSpPr>
            <a:spLocks noGrp="1"/>
          </p:cNvSpPr>
          <p:nvPr>
            <p:ph type="title" hasCustomPrompt="1"/>
          </p:nvPr>
        </p:nvSpPr>
        <p:spPr>
          <a:xfrm>
            <a:off x="5143364" y="2558484"/>
            <a:ext cx="6206079"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60" name="文本占位符 87">
            <a:extLst>
              <a:ext uri="{FF2B5EF4-FFF2-40B4-BE49-F238E27FC236}">
                <a16:creationId xmlns:a16="http://schemas.microsoft.com/office/drawing/2014/main" id="{00D06366-D345-4DCE-A938-EC3BB78363D4}"/>
              </a:ext>
            </a:extLst>
          </p:cNvPr>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38" name="文本占位符 53">
            <a:extLst>
              <a:ext uri="{FF2B5EF4-FFF2-40B4-BE49-F238E27FC236}">
                <a16:creationId xmlns:a16="http://schemas.microsoft.com/office/drawing/2014/main" id="{6465F7BF-7316-4A2A-9ECF-AB9E637FFCF4}"/>
              </a:ext>
            </a:extLst>
          </p:cNvPr>
          <p:cNvSpPr>
            <a:spLocks noGrp="1"/>
          </p:cNvSpPr>
          <p:nvPr>
            <p:ph type="body" sz="quarter" idx="16" hasCustomPrompt="1"/>
          </p:nvPr>
        </p:nvSpPr>
        <p:spPr>
          <a:xfrm>
            <a:off x="5143364" y="4185030"/>
            <a:ext cx="6229674" cy="3724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答辩人：北小理　　　导　师： 京小工　　　时　间：</a:t>
            </a:r>
            <a:r>
              <a:rPr lang="en-US" altLang="zh-CN" dirty="0"/>
              <a:t>XXX</a:t>
            </a:r>
            <a:endParaRPr lang="zh-CN" altLang="en-US" dirty="0"/>
          </a:p>
        </p:txBody>
      </p:sp>
      <p:pic>
        <p:nvPicPr>
          <p:cNvPr id="8" name="图片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11261" y="2359437"/>
            <a:ext cx="2855386" cy="2169616"/>
          </a:xfrm>
          <a:prstGeom prst="rect">
            <a:avLst/>
          </a:prstGeom>
        </p:spPr>
      </p:pic>
    </p:spTree>
    <p:extLst>
      <p:ext uri="{BB962C8B-B14F-4D97-AF65-F5344CB8AC3E}">
        <p14:creationId xmlns:p14="http://schemas.microsoft.com/office/powerpoint/2010/main" val="212345520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样式3-1">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F468BC7-46A2-4AAB-B3F7-1544FCFE8ABB}"/>
              </a:ext>
            </a:extLst>
          </p:cNvPr>
          <p:cNvSpPr txBox="1"/>
          <p:nvPr userDrawn="1"/>
        </p:nvSpPr>
        <p:spPr>
          <a:xfrm rot="16200000">
            <a:off x="-1538864" y="2653429"/>
            <a:ext cx="5229637"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0" b="1" i="0" u="none" strike="noStrike" kern="1200" cap="none" spc="50" normalizeH="0" baseline="0" noProof="0" dirty="0">
                <a:ln>
                  <a:noFill/>
                </a:ln>
                <a:solidFill>
                  <a:prstClr val="white">
                    <a:lumMod val="85000"/>
                  </a:prstClr>
                </a:solidFill>
                <a:effectLst/>
                <a:uLnTx/>
                <a:uFillTx/>
                <a:latin typeface="微软雅黑"/>
                <a:ea typeface="微软雅黑" panose="020B0503020204020204" pitchFamily="34" charset="-122"/>
                <a:cs typeface="+mn-cs"/>
              </a:rPr>
              <a:t>Contents</a:t>
            </a:r>
            <a:r>
              <a:rPr kumimoji="0" lang="en-US" altLang="zh-CN" sz="4400" b="1" i="0" u="none" strike="noStrike" kern="1200" cap="none" spc="50" normalizeH="0" baseline="0" noProof="0" dirty="0">
                <a:ln>
                  <a:noFill/>
                </a:ln>
                <a:solidFill>
                  <a:srgbClr val="A13F0B"/>
                </a:solidFill>
                <a:effectLst/>
                <a:uLnTx/>
                <a:uFillTx/>
                <a:latin typeface="微软雅黑"/>
                <a:ea typeface="微软雅黑" panose="020B0503020204020204" pitchFamily="34" charset="-122"/>
                <a:cs typeface="+mn-cs"/>
              </a:rPr>
              <a:t>■</a:t>
            </a:r>
            <a:endParaRPr kumimoji="0" lang="zh-CN" altLang="en-US" sz="4400" b="1" i="0" u="none" strike="noStrike" kern="1200" cap="none" spc="50" normalizeH="0" baseline="0" noProof="0" dirty="0">
              <a:ln>
                <a:noFill/>
              </a:ln>
              <a:solidFill>
                <a:srgbClr val="A13F0B"/>
              </a:solidFill>
              <a:effectLst/>
              <a:uLnTx/>
              <a:uFillTx/>
              <a:latin typeface="微软雅黑"/>
              <a:ea typeface="微软雅黑" panose="020B0503020204020204" pitchFamily="34" charset="-122"/>
              <a:cs typeface="+mn-cs"/>
            </a:endParaRPr>
          </a:p>
        </p:txBody>
      </p:sp>
      <p:sp>
        <p:nvSpPr>
          <p:cNvPr id="9" name="文本框 8">
            <a:extLst>
              <a:ext uri="{FF2B5EF4-FFF2-40B4-BE49-F238E27FC236}">
                <a16:creationId xmlns:a16="http://schemas.microsoft.com/office/drawing/2014/main" id="{009A0861-AF32-4D83-B541-5799200EE73D}"/>
              </a:ext>
            </a:extLst>
          </p:cNvPr>
          <p:cNvSpPr txBox="1"/>
          <p:nvPr userDrawn="1"/>
        </p:nvSpPr>
        <p:spPr>
          <a:xfrm>
            <a:off x="1116549" y="3752395"/>
            <a:ext cx="738664" cy="2246769"/>
          </a:xfrm>
          <a:prstGeom prst="rect">
            <a:avLst/>
          </a:prstGeom>
          <a:noFill/>
        </p:spPr>
        <p:txBody>
          <a:bodyPr vert="eaVert"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6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rPr>
              <a:t>结构大纲</a:t>
            </a:r>
          </a:p>
        </p:txBody>
      </p:sp>
      <p:sp>
        <p:nvSpPr>
          <p:cNvPr id="12" name="文本框 11">
            <a:extLst>
              <a:ext uri="{FF2B5EF4-FFF2-40B4-BE49-F238E27FC236}">
                <a16:creationId xmlns:a16="http://schemas.microsoft.com/office/drawing/2014/main" id="{85EC53DF-AF11-4D83-9B0B-ED5DB673B7B9}"/>
              </a:ext>
            </a:extLst>
          </p:cNvPr>
          <p:cNvSpPr txBox="1"/>
          <p:nvPr userDrawn="1"/>
        </p:nvSpPr>
        <p:spPr>
          <a:xfrm>
            <a:off x="9519824" y="6600901"/>
            <a:ext cx="2523448" cy="24622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BEIJING INSTITUTE OF TECHNOLOGY</a:t>
            </a:r>
            <a:endParaRPr kumimoji="0" lang="zh-CN" altLang="en-US" sz="1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41148" y="78493"/>
            <a:ext cx="2025400" cy="566914"/>
          </a:xfrm>
          <a:prstGeom prst="rect">
            <a:avLst/>
          </a:prstGeom>
        </p:spPr>
      </p:pic>
      <p:sp>
        <p:nvSpPr>
          <p:cNvPr id="82" name="任意多边形: 形状 59">
            <a:extLst>
              <a:ext uri="{FF2B5EF4-FFF2-40B4-BE49-F238E27FC236}">
                <a16:creationId xmlns:a16="http://schemas.microsoft.com/office/drawing/2014/main" id="{AC1D2521-933E-409D-9088-BF7A7FA6A8E9}"/>
              </a:ext>
            </a:extLst>
          </p:cNvPr>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83" name="图片 8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3498" y="249943"/>
            <a:ext cx="2025400" cy="566914"/>
          </a:xfrm>
          <a:prstGeom prst="rect">
            <a:avLst/>
          </a:prstGeom>
        </p:spPr>
      </p:pic>
      <p:sp>
        <p:nvSpPr>
          <p:cNvPr id="84" name="矩形 83">
            <a:extLst>
              <a:ext uri="{FF2B5EF4-FFF2-40B4-BE49-F238E27FC236}">
                <a16:creationId xmlns:a16="http://schemas.microsoft.com/office/drawing/2014/main" id="{180A68EB-E97F-4BBF-9D90-3F845C9BE11A}"/>
              </a:ext>
            </a:extLst>
          </p:cNvPr>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33" name="组合 32"/>
          <p:cNvGrpSpPr/>
          <p:nvPr userDrawn="1"/>
        </p:nvGrpSpPr>
        <p:grpSpPr>
          <a:xfrm>
            <a:off x="587288" y="6381747"/>
            <a:ext cx="2479573" cy="304965"/>
            <a:chOff x="671368" y="6061309"/>
            <a:chExt cx="2479573" cy="304965"/>
          </a:xfrm>
          <a:solidFill>
            <a:schemeClr val="bg1"/>
          </a:solidFill>
        </p:grpSpPr>
        <p:grpSp>
          <p:nvGrpSpPr>
            <p:cNvPr id="34" name="组合 33"/>
            <p:cNvGrpSpPr/>
            <p:nvPr userDrawn="1"/>
          </p:nvGrpSpPr>
          <p:grpSpPr>
            <a:xfrm>
              <a:off x="2098445" y="6064781"/>
              <a:ext cx="1052496" cy="298683"/>
              <a:chOff x="2373567" y="1096524"/>
              <a:chExt cx="2578404" cy="731714"/>
            </a:xfrm>
            <a:grpFill/>
          </p:grpSpPr>
          <p:sp>
            <p:nvSpPr>
              <p:cNvPr id="49"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0"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1" name="组合 50">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5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2" name="组合 51">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5" name="组合 34"/>
            <p:cNvGrpSpPr/>
            <p:nvPr userDrawn="1"/>
          </p:nvGrpSpPr>
          <p:grpSpPr>
            <a:xfrm>
              <a:off x="671368" y="6061309"/>
              <a:ext cx="1100339" cy="304965"/>
              <a:chOff x="2372715" y="161759"/>
              <a:chExt cx="2695608" cy="747103"/>
            </a:xfrm>
            <a:grpFill/>
          </p:grpSpPr>
          <p:grpSp>
            <p:nvGrpSpPr>
              <p:cNvPr id="36" name="组合 35">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4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4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8" name="组合 37">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9" name="组合 38"/>
              <p:cNvGrpSpPr/>
              <p:nvPr/>
            </p:nvGrpSpPr>
            <p:grpSpPr>
              <a:xfrm>
                <a:off x="4613362" y="313351"/>
                <a:ext cx="454961" cy="453362"/>
                <a:chOff x="11893465" y="1994536"/>
                <a:chExt cx="274986" cy="274018"/>
              </a:xfrm>
              <a:grpFill/>
            </p:grpSpPr>
            <p:sp>
              <p:nvSpPr>
                <p:cNvPr id="40"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1"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3308895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a:ext>
            </a:extLst>
          </a:blip>
          <a:srcRect r="20215"/>
          <a:stretch/>
        </p:blipFill>
        <p:spPr>
          <a:xfrm>
            <a:off x="6592525" y="0"/>
            <a:ext cx="5609371" cy="6765696"/>
          </a:xfrm>
          <a:prstGeom prst="rect">
            <a:avLst/>
          </a:prstGeom>
        </p:spPr>
      </p:pic>
      <p:sp>
        <p:nvSpPr>
          <p:cNvPr id="63" name="任意多边形: 形状 59">
            <a:extLst>
              <a:ext uri="{FF2B5EF4-FFF2-40B4-BE49-F238E27FC236}">
                <a16:creationId xmlns:a16="http://schemas.microsoft.com/office/drawing/2014/main" id="{AC1D2521-933E-409D-9088-BF7A7FA6A8E9}"/>
              </a:ext>
            </a:extLst>
          </p:cNvPr>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64" name="图片 6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93498" y="249943"/>
            <a:ext cx="2025400" cy="566914"/>
          </a:xfrm>
          <a:prstGeom prst="rect">
            <a:avLst/>
          </a:prstGeom>
        </p:spPr>
      </p:pic>
      <p:sp>
        <p:nvSpPr>
          <p:cNvPr id="65" name="矩形 64">
            <a:extLst>
              <a:ext uri="{FF2B5EF4-FFF2-40B4-BE49-F238E27FC236}">
                <a16:creationId xmlns:a16="http://schemas.microsoft.com/office/drawing/2014/main" id="{180A68EB-E97F-4BBF-9D90-3F845C9BE11A}"/>
              </a:ext>
            </a:extLst>
          </p:cNvPr>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30" name="组合 29"/>
          <p:cNvGrpSpPr/>
          <p:nvPr userDrawn="1"/>
        </p:nvGrpSpPr>
        <p:grpSpPr>
          <a:xfrm>
            <a:off x="587288" y="6381747"/>
            <a:ext cx="2479573" cy="304965"/>
            <a:chOff x="671368" y="6061309"/>
            <a:chExt cx="2479573" cy="304965"/>
          </a:xfrm>
          <a:solidFill>
            <a:schemeClr val="bg1"/>
          </a:solidFill>
        </p:grpSpPr>
        <p:grpSp>
          <p:nvGrpSpPr>
            <p:cNvPr id="31" name="组合 30"/>
            <p:cNvGrpSpPr/>
            <p:nvPr userDrawn="1"/>
          </p:nvGrpSpPr>
          <p:grpSpPr>
            <a:xfrm>
              <a:off x="2098445" y="6064781"/>
              <a:ext cx="1052496" cy="298683"/>
              <a:chOff x="2373567" y="1096524"/>
              <a:chExt cx="2578404" cy="731714"/>
            </a:xfrm>
            <a:grpFill/>
          </p:grpSpPr>
          <p:sp>
            <p:nvSpPr>
              <p:cNvPr id="46"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7"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48" name="组合 47">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53"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9" name="组合 48">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0"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2" name="组合 31"/>
            <p:cNvGrpSpPr/>
            <p:nvPr userDrawn="1"/>
          </p:nvGrpSpPr>
          <p:grpSpPr>
            <a:xfrm>
              <a:off x="671368" y="6061309"/>
              <a:ext cx="1100339" cy="304965"/>
              <a:chOff x="2372715" y="161759"/>
              <a:chExt cx="2695608" cy="747103"/>
            </a:xfrm>
            <a:grpFill/>
          </p:grpSpPr>
          <p:grpSp>
            <p:nvGrpSpPr>
              <p:cNvPr id="33" name="组合 32">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44"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5"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4" name="组合 33">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42"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3"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5" name="组合 34">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39"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0"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1"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6" name="组合 35"/>
              <p:cNvGrpSpPr/>
              <p:nvPr/>
            </p:nvGrpSpPr>
            <p:grpSpPr>
              <a:xfrm>
                <a:off x="4613362" y="313351"/>
                <a:ext cx="454961" cy="453362"/>
                <a:chOff x="11893465" y="1994536"/>
                <a:chExt cx="274986" cy="274018"/>
              </a:xfrm>
              <a:grpFill/>
            </p:grpSpPr>
            <p:sp>
              <p:nvSpPr>
                <p:cNvPr id="37"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38"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3024300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样式4">
    <p:spTree>
      <p:nvGrpSpPr>
        <p:cNvPr id="1" name=""/>
        <p:cNvGrpSpPr/>
        <p:nvPr/>
      </p:nvGrpSpPr>
      <p:grpSpPr>
        <a:xfrm>
          <a:off x="0" y="0"/>
          <a:ext cx="0" cy="0"/>
          <a:chOff x="0" y="0"/>
          <a:chExt cx="0" cy="0"/>
        </a:xfrm>
      </p:grpSpPr>
      <p:sp>
        <p:nvSpPr>
          <p:cNvPr id="89" name="椭圆 88">
            <a:extLst>
              <a:ext uri="{FF2B5EF4-FFF2-40B4-BE49-F238E27FC236}">
                <a16:creationId xmlns:a16="http://schemas.microsoft.com/office/drawing/2014/main" id="{D79543FB-05EA-4B9D-8AED-014B16BE890C}"/>
              </a:ext>
            </a:extLst>
          </p:cNvPr>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88" name="椭圆 87">
            <a:extLst>
              <a:ext uri="{FF2B5EF4-FFF2-40B4-BE49-F238E27FC236}">
                <a16:creationId xmlns:a16="http://schemas.microsoft.com/office/drawing/2014/main" id="{D79543FB-05EA-4B9D-8AED-014B16BE890C}"/>
              </a:ext>
            </a:extLst>
          </p:cNvPr>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87" name="图片 86">
            <a:extLst>
              <a:ext uri="{FF2B5EF4-FFF2-40B4-BE49-F238E27FC236}">
                <a16:creationId xmlns:a16="http://schemas.microsoft.com/office/drawing/2014/main" id="{0AD6C65D-0FE3-4E82-89A8-93A09AFFDC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8116" t="7030" r="31559" b="11337"/>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a:extLst>
              <a:ext uri="{FF2B5EF4-FFF2-40B4-BE49-F238E27FC236}">
                <a16:creationId xmlns:a16="http://schemas.microsoft.com/office/drawing/2014/main" id="{D79543FB-05EA-4B9D-8AED-014B16BE890C}"/>
              </a:ext>
            </a:extLst>
          </p:cNvPr>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90" name="图片 8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37818" y="252089"/>
            <a:ext cx="1969223" cy="432990"/>
          </a:xfrm>
          <a:prstGeom prst="rect">
            <a:avLst/>
          </a:prstGeom>
        </p:spPr>
      </p:pic>
    </p:spTree>
    <p:extLst>
      <p:ext uri="{BB962C8B-B14F-4D97-AF65-F5344CB8AC3E}">
        <p14:creationId xmlns:p14="http://schemas.microsoft.com/office/powerpoint/2010/main" val="142284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a:ext>
            </a:extLst>
          </a:blip>
          <a:srcRect r="30571" b="46397"/>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9" name="矩形 8">
            <a:extLst>
              <a:ext uri="{FF2B5EF4-FFF2-40B4-BE49-F238E27FC236}">
                <a16:creationId xmlns:a16="http://schemas.microsoft.com/office/drawing/2014/main" id="{41C37BF7-CAE8-4F93-8BE5-229FC17201DA}"/>
              </a:ext>
            </a:extLst>
          </p:cNvPr>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2" name="矩形 11">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15" name="矩形 14">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sp>
        <p:nvSpPr>
          <p:cNvPr id="18" name="矩形: 圆角 162">
            <a:extLst>
              <a:ext uri="{FF2B5EF4-FFF2-40B4-BE49-F238E27FC236}">
                <a16:creationId xmlns:a16="http://schemas.microsoft.com/office/drawing/2014/main" id="{73EA18D4-72CA-45CF-AE53-812904BBD9F8}"/>
              </a:ext>
            </a:extLst>
          </p:cNvPr>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19" name="矩形: 圆角 163">
            <a:extLst>
              <a:ext uri="{FF2B5EF4-FFF2-40B4-BE49-F238E27FC236}">
                <a16:creationId xmlns:a16="http://schemas.microsoft.com/office/drawing/2014/main" id="{892230CE-A9FF-48DB-861E-D9073D5E9011}"/>
              </a:ext>
            </a:extLst>
          </p:cNvPr>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20" name="矩形: 圆角 164">
            <a:extLst>
              <a:ext uri="{FF2B5EF4-FFF2-40B4-BE49-F238E27FC236}">
                <a16:creationId xmlns:a16="http://schemas.microsoft.com/office/drawing/2014/main" id="{15AB3CB8-C895-4E8E-9CCA-7C80BF894F94}"/>
              </a:ext>
            </a:extLst>
          </p:cNvPr>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prstTxWarp prst="textNoShape">
              <a:avLst/>
            </a:prstTxWarp>
            <a:noAutofit/>
          </a:bodyPr>
          <a:lstStyle/>
          <a:p>
            <a:pPr marL="0" marR="0" lvl="0" indent="457200" algn="l"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Arial" panose="020F0502020204030204"/>
              <a:ea typeface="微软雅黑" panose="020B0503020204020204" pitchFamily="34" charset="-122"/>
              <a:cs typeface="+mn-ea"/>
              <a:sym typeface="+mn-lt"/>
            </a:endParaRPr>
          </a:p>
        </p:txBody>
      </p:sp>
    </p:spTree>
    <p:extLst>
      <p:ext uri="{BB962C8B-B14F-4D97-AF65-F5344CB8AC3E}">
        <p14:creationId xmlns:p14="http://schemas.microsoft.com/office/powerpoint/2010/main" val="101922481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a:ext>
            </a:extLst>
          </a:blip>
          <a:srcRect l="29063" r="32938"/>
          <a:stretch/>
        </p:blipFill>
        <p:spPr>
          <a:xfrm>
            <a:off x="0" y="0"/>
            <a:ext cx="3914775" cy="6857999"/>
          </a:xfrm>
          <a:prstGeom prst="rect">
            <a:avLst/>
          </a:prstGeom>
        </p:spPr>
      </p:pic>
      <p:sp>
        <p:nvSpPr>
          <p:cNvPr id="13" name="矩形 12">
            <a:extLst>
              <a:ext uri="{FF2B5EF4-FFF2-40B4-BE49-F238E27FC236}">
                <a16:creationId xmlns:a16="http://schemas.microsoft.com/office/drawing/2014/main" id="{79F2EAE9-B638-4AA2-8264-4D37EBBEE86D}"/>
              </a:ext>
            </a:extLst>
          </p:cNvPr>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4" name="矩形 13">
            <a:extLst>
              <a:ext uri="{FF2B5EF4-FFF2-40B4-BE49-F238E27FC236}">
                <a16:creationId xmlns:a16="http://schemas.microsoft.com/office/drawing/2014/main" id="{DFF6BFE1-1DD5-454F-BE20-A55DAB22A652}"/>
              </a:ext>
            </a:extLst>
          </p:cNvPr>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16" name="直接连接符 15">
            <a:extLst>
              <a:ext uri="{FF2B5EF4-FFF2-40B4-BE49-F238E27FC236}">
                <a16:creationId xmlns:a16="http://schemas.microsoft.com/office/drawing/2014/main" id="{D14117E2-1B64-4454-AB72-FC04D0614552}"/>
              </a:ext>
            </a:extLst>
          </p:cNvPr>
          <p:cNvCxnSpPr>
            <a:cxnSpLocks/>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DC6CB049-19D4-44DA-8BA3-2A55CACC560A}"/>
              </a:ext>
            </a:extLst>
          </p:cNvPr>
          <p:cNvGrpSpPr/>
          <p:nvPr userDrawn="1"/>
        </p:nvGrpSpPr>
        <p:grpSpPr>
          <a:xfrm>
            <a:off x="3961505" y="2797003"/>
            <a:ext cx="122686" cy="1263995"/>
            <a:chOff x="4630742" y="2258287"/>
            <a:chExt cx="122686" cy="1263995"/>
          </a:xfrm>
          <a:solidFill>
            <a:schemeClr val="accent4"/>
          </a:solidFill>
        </p:grpSpPr>
        <p:sp>
          <p:nvSpPr>
            <p:cNvPr id="22" name="等腰三角形 21">
              <a:extLst>
                <a:ext uri="{FF2B5EF4-FFF2-40B4-BE49-F238E27FC236}">
                  <a16:creationId xmlns:a16="http://schemas.microsoft.com/office/drawing/2014/main" id="{8AAB1992-5EF7-487C-AD2A-01E2865C7E72}"/>
                </a:ext>
              </a:extLst>
            </p:cNvPr>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23" name="直接连接符 22">
              <a:extLst>
                <a:ext uri="{FF2B5EF4-FFF2-40B4-BE49-F238E27FC236}">
                  <a16:creationId xmlns:a16="http://schemas.microsoft.com/office/drawing/2014/main" id="{E8C48E93-E5B1-4737-8427-44C095BEBB9E}"/>
                </a:ext>
              </a:extLst>
            </p:cNvPr>
            <p:cNvCxnSpPr>
              <a:cxnSpLocks/>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a:extLst>
              <a:ext uri="{FF2B5EF4-FFF2-40B4-BE49-F238E27FC236}">
                <a16:creationId xmlns:a16="http://schemas.microsoft.com/office/drawing/2014/main" id="{88499905-D7C1-4B31-8F42-54B3A36F0B1E}"/>
              </a:ext>
            </a:extLst>
          </p:cNvPr>
          <p:cNvCxnSpPr>
            <a:cxnSpLocks/>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F1DFE5ED-5D7B-4B26-99EA-A40BED7DC14E}"/>
              </a:ext>
            </a:extLst>
          </p:cNvPr>
          <p:cNvSpPr/>
          <p:nvPr userDrawn="1"/>
        </p:nvSpPr>
        <p:spPr>
          <a:xfrm>
            <a:off x="846867" y="2752385"/>
            <a:ext cx="2197100" cy="923330"/>
          </a:xfrm>
          <a:prstGeom prst="rect">
            <a:avLst/>
          </a:prstGeom>
        </p:spPr>
        <p:txBody>
          <a:bodyPr wrap="square">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600" normalizeH="0" baseline="0" noProof="0" dirty="0">
                <a:ln>
                  <a:noFill/>
                </a:ln>
                <a:solidFill>
                  <a:prstClr val="white"/>
                </a:solidFill>
                <a:effectLst/>
                <a:uLnTx/>
                <a:uFillTx/>
                <a:latin typeface="微软雅黑"/>
                <a:ea typeface="微软雅黑"/>
                <a:cs typeface="+mn-cs"/>
              </a:rPr>
              <a:t>目录</a:t>
            </a:r>
          </a:p>
        </p:txBody>
      </p:sp>
      <p:sp>
        <p:nvSpPr>
          <p:cNvPr id="44" name="矩形 43">
            <a:extLst>
              <a:ext uri="{FF2B5EF4-FFF2-40B4-BE49-F238E27FC236}">
                <a16:creationId xmlns:a16="http://schemas.microsoft.com/office/drawing/2014/main" id="{2DD1A83F-A1E9-43D7-9CDC-7AC02BED1EE5}"/>
              </a:ext>
            </a:extLst>
          </p:cNvPr>
          <p:cNvSpPr/>
          <p:nvPr userDrawn="1"/>
        </p:nvSpPr>
        <p:spPr>
          <a:xfrm>
            <a:off x="963806" y="3595872"/>
            <a:ext cx="1906502" cy="461665"/>
          </a:xfrm>
          <a:prstGeom prst="rect">
            <a:avLst/>
          </a:prstGeom>
        </p:spPr>
        <p:txBody>
          <a:bodyPr wrap="square">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CONTENTS</a:t>
            </a:r>
          </a:p>
        </p:txBody>
      </p:sp>
      <p:cxnSp>
        <p:nvCxnSpPr>
          <p:cNvPr id="45" name="直接连接符 44">
            <a:extLst>
              <a:ext uri="{FF2B5EF4-FFF2-40B4-BE49-F238E27FC236}">
                <a16:creationId xmlns:a16="http://schemas.microsoft.com/office/drawing/2014/main" id="{3E103341-A23F-42AF-90B6-8B36EF542949}"/>
              </a:ext>
            </a:extLst>
          </p:cNvPr>
          <p:cNvCxnSpPr>
            <a:cxnSpLocks/>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extLst>
              <a:ext uri="{28A0092B-C50C-407E-A947-70E740481C1C}">
                <a14:useLocalDpi xmlns:a14="http://schemas.microsoft.com/office/drawing/2010/main"/>
              </a:ext>
            </a:extLst>
          </a:blip>
          <a:srcRect r="15912" b="16285"/>
          <a:stretch/>
        </p:blipFill>
        <p:spPr>
          <a:xfrm>
            <a:off x="7258050" y="1942165"/>
            <a:ext cx="4949784" cy="4933648"/>
          </a:xfrm>
          <a:prstGeom prst="rect">
            <a:avLst/>
          </a:prstGeom>
        </p:spPr>
      </p:pic>
    </p:spTree>
    <p:extLst>
      <p:ext uri="{BB962C8B-B14F-4D97-AF65-F5344CB8AC3E}">
        <p14:creationId xmlns:p14="http://schemas.microsoft.com/office/powerpoint/2010/main" val="835888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EDD8B33-19AA-4632-BE4B-A5744CEC2C45}"/>
              </a:ext>
            </a:extLst>
          </p:cNvPr>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43725" y="493231"/>
            <a:ext cx="5251028" cy="5254131"/>
          </a:xfrm>
          <a:prstGeom prst="rect">
            <a:avLst/>
          </a:prstGeom>
        </p:spPr>
      </p:pic>
      <p:sp>
        <p:nvSpPr>
          <p:cNvPr id="10" name="矩形 9">
            <a:extLst>
              <a:ext uri="{FF2B5EF4-FFF2-40B4-BE49-F238E27FC236}">
                <a16:creationId xmlns:a16="http://schemas.microsoft.com/office/drawing/2014/main" id="{D1BADEE0-5304-4D64-BC33-E82C8C71DF4D}"/>
              </a:ext>
            </a:extLst>
          </p:cNvPr>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20" name="矩形 119">
            <a:extLst>
              <a:ext uri="{FF2B5EF4-FFF2-40B4-BE49-F238E27FC236}">
                <a16:creationId xmlns:a16="http://schemas.microsoft.com/office/drawing/2014/main" id="{93E9B806-B3B5-4857-9763-985BB906449B}"/>
              </a:ext>
            </a:extLst>
          </p:cNvPr>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6" name="文本占位符 15">
            <a:extLst>
              <a:ext uri="{FF2B5EF4-FFF2-40B4-BE49-F238E27FC236}">
                <a16:creationId xmlns:a16="http://schemas.microsoft.com/office/drawing/2014/main" id="{98EFC2AF-0299-489A-9F1D-9F6AA1D1AED1}"/>
              </a:ext>
            </a:extLst>
          </p:cNvPr>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p>
        </p:txBody>
      </p:sp>
      <p:sp>
        <p:nvSpPr>
          <p:cNvPr id="122" name="文本占位符 15">
            <a:extLst>
              <a:ext uri="{FF2B5EF4-FFF2-40B4-BE49-F238E27FC236}">
                <a16:creationId xmlns:a16="http://schemas.microsoft.com/office/drawing/2014/main" id="{9F0152B4-A135-47ED-A86F-89E402C2B1C0}"/>
              </a:ext>
            </a:extLst>
          </p:cNvPr>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p>
        </p:txBody>
      </p:sp>
      <p:sp>
        <p:nvSpPr>
          <p:cNvPr id="123" name="文本占位符 15">
            <a:extLst>
              <a:ext uri="{FF2B5EF4-FFF2-40B4-BE49-F238E27FC236}">
                <a16:creationId xmlns:a16="http://schemas.microsoft.com/office/drawing/2014/main" id="{CF347087-2148-4765-A644-2EF9176FD633}"/>
              </a:ext>
            </a:extLst>
          </p:cNvPr>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p>
          <a:p>
            <a:pPr lvl="0"/>
            <a:endParaRPr lang="zh-CN" altLang="en-US" dirty="0"/>
          </a:p>
        </p:txBody>
      </p:sp>
      <p:sp>
        <p:nvSpPr>
          <p:cNvPr id="2" name="矩形 1">
            <a:extLst>
              <a:ext uri="{FF2B5EF4-FFF2-40B4-BE49-F238E27FC236}">
                <a16:creationId xmlns:a16="http://schemas.microsoft.com/office/drawing/2014/main" id="{AF65482F-D2BD-4FA5-8FA9-E44AB00F6475}"/>
              </a:ext>
            </a:extLst>
          </p:cNvPr>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3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endParaRPr>
          </a:p>
        </p:txBody>
      </p:sp>
      <p:pic>
        <p:nvPicPr>
          <p:cNvPr id="143" name="图片 14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3766" y="6386257"/>
            <a:ext cx="1257421" cy="276480"/>
          </a:xfrm>
          <a:prstGeom prst="rect">
            <a:avLst/>
          </a:prstGeom>
        </p:spPr>
      </p:pic>
      <p:grpSp>
        <p:nvGrpSpPr>
          <p:cNvPr id="85" name="组合 84"/>
          <p:cNvGrpSpPr/>
          <p:nvPr userDrawn="1"/>
        </p:nvGrpSpPr>
        <p:grpSpPr>
          <a:xfrm>
            <a:off x="694004" y="6394741"/>
            <a:ext cx="1931864" cy="235412"/>
            <a:chOff x="10272478" y="6308389"/>
            <a:chExt cx="1629576" cy="198576"/>
          </a:xfrm>
        </p:grpSpPr>
        <p:grpSp>
          <p:nvGrpSpPr>
            <p:cNvPr id="86" name="组合 85"/>
            <p:cNvGrpSpPr/>
            <p:nvPr userDrawn="1"/>
          </p:nvGrpSpPr>
          <p:grpSpPr>
            <a:xfrm>
              <a:off x="11216726" y="6310650"/>
              <a:ext cx="685328" cy="194486"/>
              <a:chOff x="2373567" y="1096524"/>
              <a:chExt cx="2578404" cy="731714"/>
            </a:xfrm>
          </p:grpSpPr>
          <p:sp>
            <p:nvSpPr>
              <p:cNvPr id="101"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2" name="Freeform 6">
                <a:extLst>
                  <a:ext uri="{FF2B5EF4-FFF2-40B4-BE49-F238E27FC236}">
                    <a16:creationId xmlns:a16="http://schemas.microsoft.com/office/drawing/2014/main" id="{CC1FA68D-3307-481A-8E89-D3CB2E8693F4}"/>
                  </a:ext>
                </a:extLst>
              </p:cNvPr>
              <p:cNvSpPr>
                <a:spLocks/>
              </p:cNvSpPr>
              <p:nvPr/>
            </p:nvSpPr>
            <p:spPr bwMode="auto">
              <a:xfrm>
                <a:off x="4620306" y="1235296"/>
                <a:ext cx="331665" cy="499207"/>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103" name="组合 102">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solidFill>
                <a:schemeClr val="accent3"/>
              </a:solidFill>
            </p:grpSpPr>
            <p:sp>
              <p:nvSpPr>
                <p:cNvPr id="108"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9"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104" name="组合 103">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solidFill>
                <a:schemeClr val="accent3"/>
              </a:solidFill>
            </p:grpSpPr>
            <p:sp>
              <p:nvSpPr>
                <p:cNvPr id="105"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6"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7"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87" name="组合 86"/>
            <p:cNvGrpSpPr/>
            <p:nvPr userDrawn="1"/>
          </p:nvGrpSpPr>
          <p:grpSpPr>
            <a:xfrm>
              <a:off x="10272478" y="6308389"/>
              <a:ext cx="716480" cy="198576"/>
              <a:chOff x="2372715" y="161759"/>
              <a:chExt cx="2695608" cy="747103"/>
            </a:xfrm>
          </p:grpSpPr>
          <p:grpSp>
            <p:nvGrpSpPr>
              <p:cNvPr id="88" name="组合 87">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solidFill>
                <a:schemeClr val="accent3"/>
              </a:solidFill>
            </p:grpSpPr>
            <p:sp>
              <p:nvSpPr>
                <p:cNvPr id="99"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0"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9" name="组合 88">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solidFill>
                <a:schemeClr val="accent3"/>
              </a:solidFill>
            </p:grpSpPr>
            <p:sp>
              <p:nvSpPr>
                <p:cNvPr id="97"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8"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0" name="组合 89">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solidFill>
                <a:schemeClr val="accent3"/>
              </a:solidFill>
            </p:grpSpPr>
            <p:sp>
              <p:nvSpPr>
                <p:cNvPr id="94"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5"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6"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1" name="组合 90"/>
              <p:cNvGrpSpPr/>
              <p:nvPr/>
            </p:nvGrpSpPr>
            <p:grpSpPr>
              <a:xfrm>
                <a:off x="4613362" y="313351"/>
                <a:ext cx="454961" cy="453362"/>
                <a:chOff x="11893465" y="1994536"/>
                <a:chExt cx="274986" cy="274018"/>
              </a:xfrm>
              <a:solidFill>
                <a:schemeClr val="accent3"/>
              </a:solidFill>
            </p:grpSpPr>
            <p:sp>
              <p:nvSpPr>
                <p:cNvPr id="92"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3"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292330630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74" b="196"/>
          <a:stretch/>
        </p:blipFill>
        <p:spPr>
          <a:xfrm>
            <a:off x="0" y="-1"/>
            <a:ext cx="12191999" cy="5019675"/>
          </a:xfrm>
          <a:prstGeom prst="rect">
            <a:avLst/>
          </a:prstGeom>
        </p:spPr>
      </p:pic>
      <p:sp>
        <p:nvSpPr>
          <p:cNvPr id="5" name="矩形 4">
            <a:extLst>
              <a:ext uri="{FF2B5EF4-FFF2-40B4-BE49-F238E27FC236}">
                <a16:creationId xmlns:a16="http://schemas.microsoft.com/office/drawing/2014/main" id="{41C37BF7-CAE8-4F93-8BE5-229FC17201DA}"/>
              </a:ext>
            </a:extLst>
          </p:cNvPr>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矩形 9">
            <a:extLst>
              <a:ext uri="{FF2B5EF4-FFF2-40B4-BE49-F238E27FC236}">
                <a16:creationId xmlns:a16="http://schemas.microsoft.com/office/drawing/2014/main" id="{41C37BF7-CAE8-4F93-8BE5-229FC17201DA}"/>
              </a:ext>
            </a:extLst>
          </p:cNvPr>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77144AF-E247-4A51-BF9C-A0E75712D941}"/>
              </a:ext>
            </a:extLst>
          </p:cNvPr>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4" name="图片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54764" y="1532412"/>
            <a:ext cx="3082473" cy="862791"/>
          </a:xfrm>
          <a:prstGeom prst="rect">
            <a:avLst/>
          </a:prstGeom>
        </p:spPr>
      </p:pic>
    </p:spTree>
    <p:extLst>
      <p:ext uri="{BB962C8B-B14F-4D97-AF65-F5344CB8AC3E}">
        <p14:creationId xmlns:p14="http://schemas.microsoft.com/office/powerpoint/2010/main" val="22633173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t="-74" b="196"/>
          <a:stretch/>
        </p:blipFill>
        <p:spPr>
          <a:xfrm>
            <a:off x="0" y="-1"/>
            <a:ext cx="12191999" cy="5019675"/>
          </a:xfrm>
          <a:prstGeom prst="rect">
            <a:avLst/>
          </a:prstGeom>
        </p:spPr>
      </p:pic>
      <p:sp>
        <p:nvSpPr>
          <p:cNvPr id="5" name="矩形 4">
            <a:extLst>
              <a:ext uri="{FF2B5EF4-FFF2-40B4-BE49-F238E27FC236}">
                <a16:creationId xmlns:a16="http://schemas.microsoft.com/office/drawing/2014/main" id="{41C37BF7-CAE8-4F93-8BE5-229FC17201DA}"/>
              </a:ext>
            </a:extLst>
          </p:cNvPr>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矩形 9">
            <a:extLst>
              <a:ext uri="{FF2B5EF4-FFF2-40B4-BE49-F238E27FC236}">
                <a16:creationId xmlns:a16="http://schemas.microsoft.com/office/drawing/2014/main" id="{41C37BF7-CAE8-4F93-8BE5-229FC17201DA}"/>
              </a:ext>
            </a:extLst>
          </p:cNvPr>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77144AF-E247-4A51-BF9C-A0E75712D941}"/>
              </a:ext>
            </a:extLst>
          </p:cNvPr>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11" name="图片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54764" y="1532412"/>
            <a:ext cx="3082473" cy="862791"/>
          </a:xfrm>
          <a:prstGeom prst="rect">
            <a:avLst/>
          </a:prstGeom>
        </p:spPr>
      </p:pic>
    </p:spTree>
    <p:extLst>
      <p:ext uri="{BB962C8B-B14F-4D97-AF65-F5344CB8AC3E}">
        <p14:creationId xmlns:p14="http://schemas.microsoft.com/office/powerpoint/2010/main" val="421814680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a:ext>
            </a:extLst>
          </a:blip>
          <a:srcRect l="1" t="13078" r="-1" b="115"/>
          <a:stretch/>
        </p:blipFill>
        <p:spPr>
          <a:xfrm>
            <a:off x="0" y="-1"/>
            <a:ext cx="12191999" cy="4362681"/>
          </a:xfrm>
          <a:prstGeom prst="rect">
            <a:avLst/>
          </a:prstGeom>
        </p:spPr>
      </p:pic>
      <p:sp>
        <p:nvSpPr>
          <p:cNvPr id="5" name="矩形 4">
            <a:extLst>
              <a:ext uri="{FF2B5EF4-FFF2-40B4-BE49-F238E27FC236}">
                <a16:creationId xmlns:a16="http://schemas.microsoft.com/office/drawing/2014/main" id="{41C37BF7-CAE8-4F93-8BE5-229FC17201DA}"/>
              </a:ext>
            </a:extLst>
          </p:cNvPr>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矩形 9">
            <a:extLst>
              <a:ext uri="{FF2B5EF4-FFF2-40B4-BE49-F238E27FC236}">
                <a16:creationId xmlns:a16="http://schemas.microsoft.com/office/drawing/2014/main" id="{41C37BF7-CAE8-4F93-8BE5-229FC17201DA}"/>
              </a:ext>
            </a:extLst>
          </p:cNvPr>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E77144AF-E247-4A51-BF9C-A0E75712D941}"/>
              </a:ext>
            </a:extLst>
          </p:cNvPr>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69" name="图片 6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54764" y="861200"/>
            <a:ext cx="3082473" cy="862791"/>
          </a:xfrm>
          <a:prstGeom prst="rect">
            <a:avLst/>
          </a:prstGeom>
        </p:spPr>
      </p:pic>
    </p:spTree>
    <p:extLst>
      <p:ext uri="{BB962C8B-B14F-4D97-AF65-F5344CB8AC3E}">
        <p14:creationId xmlns:p14="http://schemas.microsoft.com/office/powerpoint/2010/main" val="11994060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EDD8B33-19AA-4632-BE4B-A5744CEC2C45}"/>
              </a:ext>
            </a:extLst>
          </p:cNvPr>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43725" y="1087685"/>
            <a:ext cx="5251028" cy="5254131"/>
          </a:xfrm>
          <a:prstGeom prst="rect">
            <a:avLst/>
          </a:prstGeom>
        </p:spPr>
      </p:pic>
      <p:sp>
        <p:nvSpPr>
          <p:cNvPr id="12" name="矩形 11">
            <a:extLst>
              <a:ext uri="{FF2B5EF4-FFF2-40B4-BE49-F238E27FC236}">
                <a16:creationId xmlns:a16="http://schemas.microsoft.com/office/drawing/2014/main" id="{D1BADEE0-5304-4D64-BC33-E82C8C71DF4D}"/>
              </a:ext>
            </a:extLst>
          </p:cNvPr>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3" name="矩形 42">
            <a:extLst>
              <a:ext uri="{FF2B5EF4-FFF2-40B4-BE49-F238E27FC236}">
                <a16:creationId xmlns:a16="http://schemas.microsoft.com/office/drawing/2014/main" id="{E77144AF-E247-4A51-BF9C-A0E75712D941}"/>
              </a:ext>
            </a:extLst>
          </p:cNvPr>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44" name="矩形 43">
            <a:extLst>
              <a:ext uri="{FF2B5EF4-FFF2-40B4-BE49-F238E27FC236}">
                <a16:creationId xmlns:a16="http://schemas.microsoft.com/office/drawing/2014/main" id="{E77144AF-E247-4A51-BF9C-A0E75712D941}"/>
              </a:ext>
            </a:extLst>
          </p:cNvPr>
          <p:cNvSpPr/>
          <p:nvPr userDrawn="1"/>
        </p:nvSpPr>
        <p:spPr>
          <a:xfrm>
            <a:off x="6873734" y="3188522"/>
            <a:ext cx="549449" cy="1205348"/>
          </a:xfrm>
          <a:prstGeom prst="rect">
            <a:avLst/>
          </a:prstGeom>
          <a:solidFill>
            <a:schemeClr val="accent4"/>
          </a:solidFill>
          <a:ln w="762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45" name="文本框 44">
            <a:extLst>
              <a:ext uri="{FF2B5EF4-FFF2-40B4-BE49-F238E27FC236}">
                <a16:creationId xmlns:a16="http://schemas.microsoft.com/office/drawing/2014/main" id="{A04A170D-2187-4825-AF2D-C8F1D0BDF5F4}"/>
              </a:ext>
            </a:extLst>
          </p:cNvPr>
          <p:cNvSpPr txBox="1"/>
          <p:nvPr userDrawn="1"/>
        </p:nvSpPr>
        <p:spPr>
          <a:xfrm>
            <a:off x="-2647787" y="-2281727"/>
            <a:ext cx="6031920" cy="1117228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72000" b="0" i="0" u="none" strike="noStrike" kern="1200" cap="none" spc="0" normalizeH="0" baseline="0" noProof="0" dirty="0">
                <a:ln>
                  <a:noFill/>
                </a:ln>
                <a:solidFill>
                  <a:prstClr val="white">
                    <a:alpha val="40000"/>
                  </a:prstClr>
                </a:solidFill>
                <a:effectLst/>
                <a:uLnTx/>
                <a:uFillTx/>
                <a:latin typeface="Century Gothic" panose="020B0502020202020204" pitchFamily="34" charset="0"/>
                <a:ea typeface="微软雅黑" panose="020B0503020204020204" pitchFamily="34" charset="-122"/>
                <a:cs typeface="+mn-cs"/>
              </a:rPr>
              <a:t>0</a:t>
            </a:r>
            <a:endParaRPr kumimoji="0" lang="zh-CN" altLang="en-US" sz="72000" b="0" i="0" u="none" strike="noStrike" kern="1200" cap="none" spc="0" normalizeH="0" baseline="0" noProof="0" dirty="0">
              <a:ln>
                <a:noFill/>
              </a:ln>
              <a:solidFill>
                <a:prstClr val="white">
                  <a:alpha val="40000"/>
                </a:prstClr>
              </a:solidFill>
              <a:effectLst/>
              <a:uLnTx/>
              <a:uFillTx/>
              <a:latin typeface="Century Gothic" panose="020B0502020202020204" pitchFamily="34" charset="0"/>
              <a:ea typeface="微软雅黑" panose="020B0503020204020204" pitchFamily="34" charset="-122"/>
              <a:cs typeface="+mn-cs"/>
            </a:endParaRPr>
          </a:p>
        </p:txBody>
      </p:sp>
      <p:pic>
        <p:nvPicPr>
          <p:cNvPr id="46" name="图片 4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5140" y="203173"/>
            <a:ext cx="2510452" cy="702681"/>
          </a:xfrm>
          <a:prstGeom prst="rect">
            <a:avLst/>
          </a:prstGeom>
        </p:spPr>
      </p:pic>
    </p:spTree>
    <p:extLst>
      <p:ext uri="{BB962C8B-B14F-4D97-AF65-F5344CB8AC3E}">
        <p14:creationId xmlns:p14="http://schemas.microsoft.com/office/powerpoint/2010/main" val="190243475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a:extLst>
              <a:ext uri="{FF2B5EF4-FFF2-40B4-BE49-F238E27FC236}">
                <a16:creationId xmlns:a16="http://schemas.microsoft.com/office/drawing/2014/main" id="{F617AE56-2DFD-4B3C-9381-5F4B6AA7F4D0}"/>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19" name="任意多边形: 形状 118">
            <a:extLst>
              <a:ext uri="{FF2B5EF4-FFF2-40B4-BE49-F238E27FC236}">
                <a16:creationId xmlns:a16="http://schemas.microsoft.com/office/drawing/2014/main" id="{2598B5BD-9CE3-4414-BCF1-860652297EE0}"/>
              </a:ext>
            </a:extLst>
          </p:cNvPr>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06" name="任意多边形: 形状 105">
            <a:extLst>
              <a:ext uri="{FF2B5EF4-FFF2-40B4-BE49-F238E27FC236}">
                <a16:creationId xmlns:a16="http://schemas.microsoft.com/office/drawing/2014/main" id="{71EDBCA9-8B80-4A76-9586-83EE76079DF6}"/>
              </a:ext>
            </a:extLst>
          </p:cNvPr>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8" name="任意多边形: 形状 117">
            <a:extLst>
              <a:ext uri="{FF2B5EF4-FFF2-40B4-BE49-F238E27FC236}">
                <a16:creationId xmlns:a16="http://schemas.microsoft.com/office/drawing/2014/main" id="{D3BDC8EB-D763-47E3-A6AE-FBF19E39A979}"/>
              </a:ext>
            </a:extLst>
          </p:cNvPr>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49" name="任意多边形: 形状 83">
            <a:extLst>
              <a:ext uri="{FF2B5EF4-FFF2-40B4-BE49-F238E27FC236}">
                <a16:creationId xmlns:a16="http://schemas.microsoft.com/office/drawing/2014/main" id="{BF5A8484-2D5B-4F59-A3A8-5B9369A9154A}"/>
              </a:ext>
            </a:extLst>
          </p:cNvPr>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3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endParaRPr>
          </a:p>
        </p:txBody>
      </p:sp>
      <p:sp>
        <p:nvSpPr>
          <p:cNvPr id="50" name="任意多边形: 形状 83">
            <a:extLst>
              <a:ext uri="{FF2B5EF4-FFF2-40B4-BE49-F238E27FC236}">
                <a16:creationId xmlns:a16="http://schemas.microsoft.com/office/drawing/2014/main" id="{BF5A8484-2D5B-4F59-A3A8-5B9369A9154A}"/>
              </a:ext>
            </a:extLst>
          </p:cNvPr>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3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endParaRPr>
          </a:p>
        </p:txBody>
      </p:sp>
      <p:sp>
        <p:nvSpPr>
          <p:cNvPr id="102" name="任意多边形: 形状 101">
            <a:extLst>
              <a:ext uri="{FF2B5EF4-FFF2-40B4-BE49-F238E27FC236}">
                <a16:creationId xmlns:a16="http://schemas.microsoft.com/office/drawing/2014/main" id="{0EDC3667-87B7-4232-9F74-2F0E9CE7574F}"/>
              </a:ext>
            </a:extLst>
          </p:cNvPr>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4" name="任意多边形: 形状 83">
            <a:extLst>
              <a:ext uri="{FF2B5EF4-FFF2-40B4-BE49-F238E27FC236}">
                <a16:creationId xmlns:a16="http://schemas.microsoft.com/office/drawing/2014/main" id="{BF5A8484-2D5B-4F59-A3A8-5B9369A9154A}"/>
              </a:ext>
            </a:extLst>
          </p:cNvPr>
          <p:cNvSpPr/>
          <p:nvPr userDrawn="1"/>
        </p:nvSpPr>
        <p:spPr>
          <a:xfrm>
            <a:off x="1"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3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endParaRPr>
          </a:p>
        </p:txBody>
      </p:sp>
      <p:sp>
        <p:nvSpPr>
          <p:cNvPr id="48" name="标题 47">
            <a:extLst>
              <a:ext uri="{FF2B5EF4-FFF2-40B4-BE49-F238E27FC236}">
                <a16:creationId xmlns:a16="http://schemas.microsoft.com/office/drawing/2014/main" id="{253B7C5E-3F08-4EBF-9056-30949C85AEF8}"/>
              </a:ext>
            </a:extLst>
          </p:cNvPr>
          <p:cNvSpPr>
            <a:spLocks noGrp="1"/>
          </p:cNvSpPr>
          <p:nvPr userDrawn="1">
            <p:ph type="title" hasCustomPrompt="1"/>
          </p:nvPr>
        </p:nvSpPr>
        <p:spPr>
          <a:xfrm>
            <a:off x="515938"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p>
        </p:txBody>
      </p:sp>
      <p:sp>
        <p:nvSpPr>
          <p:cNvPr id="38" name="文本占位符 53">
            <a:extLst>
              <a:ext uri="{FF2B5EF4-FFF2-40B4-BE49-F238E27FC236}">
                <a16:creationId xmlns:a16="http://schemas.microsoft.com/office/drawing/2014/main" id="{6465F7BF-7316-4A2A-9ECF-AB9E637FFCF4}"/>
              </a:ext>
            </a:extLst>
          </p:cNvPr>
          <p:cNvSpPr>
            <a:spLocks noGrp="1"/>
          </p:cNvSpPr>
          <p:nvPr userDrawn="1">
            <p:ph type="body" sz="quarter" idx="16" hasCustomPrompt="1"/>
          </p:nvPr>
        </p:nvSpPr>
        <p:spPr>
          <a:xfrm>
            <a:off x="2141362" y="5528219"/>
            <a:ext cx="7909277" cy="3724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答辩人：北小理　　　导　师： 京小工　　　时　间：</a:t>
            </a:r>
            <a:r>
              <a:rPr lang="en-US" altLang="zh-CN" dirty="0"/>
              <a:t>XXX</a:t>
            </a:r>
            <a:endParaRPr lang="zh-CN" altLang="en-US" dirty="0"/>
          </a:p>
        </p:txBody>
      </p:sp>
      <p:cxnSp>
        <p:nvCxnSpPr>
          <p:cNvPr id="18" name="直接连接符 17">
            <a:extLst>
              <a:ext uri="{FF2B5EF4-FFF2-40B4-BE49-F238E27FC236}">
                <a16:creationId xmlns:a16="http://schemas.microsoft.com/office/drawing/2014/main" id="{598AF966-7C79-45DC-9C70-AB081DBECE7D}"/>
              </a:ext>
            </a:extLst>
          </p:cNvPr>
          <p:cNvCxnSpPr>
            <a:cxnSpLocks/>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CN" sz="1400" b="1" i="0" u="none" strike="noStrike" kern="1200" cap="none" spc="100" normalizeH="0" baseline="0" noProof="0" dirty="0">
                <a:ln>
                  <a:noFill/>
                </a:ln>
                <a:solidFill>
                  <a:srgbClr val="A2A2A2"/>
                </a:solidFill>
                <a:effectLst/>
                <a:uLnTx/>
                <a:uFillTx/>
                <a:latin typeface="微软雅黑"/>
                <a:ea typeface="微软雅黑"/>
                <a:cs typeface="+mn-cs"/>
              </a:rPr>
              <a:t>BIT</a:t>
            </a:r>
            <a:r>
              <a:rPr kumimoji="0" lang="en-US" altLang="zh-CN" sz="1400" b="0"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 </a:t>
            </a:r>
            <a:r>
              <a:rPr kumimoji="0" lang="en-US" altLang="zh-CN" sz="1400" b="1"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a:t>
            </a:r>
            <a:r>
              <a:rPr kumimoji="0" lang="en-US" altLang="zh-CN" sz="1400" b="0"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 </a:t>
            </a:r>
            <a:r>
              <a:rPr kumimoji="0" lang="en-US" altLang="zh-CN" sz="1400" b="1" i="0" u="none" strike="noStrike" kern="1200" cap="none" spc="100" normalizeH="0" baseline="0" noProof="0" dirty="0">
                <a:ln>
                  <a:noFill/>
                </a:ln>
                <a:solidFill>
                  <a:srgbClr val="A2A2A2"/>
                </a:solidFill>
                <a:effectLst/>
                <a:uLnTx/>
                <a:uFillTx/>
                <a:latin typeface="微软雅黑"/>
                <a:ea typeface="微软雅黑" panose="020B0503020204020204" pitchFamily="34" charset="-122"/>
                <a:cs typeface="+mn-cs"/>
              </a:rPr>
              <a:t>SINCE 1940</a:t>
            </a:r>
            <a:endParaRPr kumimoji="0" lang="zh-CN" altLang="en-US" sz="1400" b="1" i="0" u="none" strike="noStrike" kern="1200" cap="none" spc="100" normalizeH="0" baseline="0" noProof="0" dirty="0">
              <a:ln>
                <a:noFill/>
              </a:ln>
              <a:solidFill>
                <a:srgbClr val="A2A2A2"/>
              </a:solidFill>
              <a:effectLst/>
              <a:uLnTx/>
              <a:uFillTx/>
              <a:latin typeface="微软雅黑 Light" panose="020B0502040204020203" pitchFamily="34" charset="-122"/>
              <a:ea typeface="微软雅黑 Light" panose="020B0502040204020203" pitchFamily="34" charset="-122"/>
              <a:cs typeface="+mn-cs"/>
            </a:endParaRPr>
          </a:p>
        </p:txBody>
      </p:sp>
      <p:grpSp>
        <p:nvGrpSpPr>
          <p:cNvPr id="3" name="组合 2"/>
          <p:cNvGrpSpPr/>
          <p:nvPr userDrawn="1"/>
        </p:nvGrpSpPr>
        <p:grpSpPr>
          <a:xfrm>
            <a:off x="10272478" y="6308389"/>
            <a:ext cx="1629576" cy="198576"/>
            <a:chOff x="10272478" y="6308389"/>
            <a:chExt cx="1629576" cy="198576"/>
          </a:xfrm>
        </p:grpSpPr>
        <p:grpSp>
          <p:nvGrpSpPr>
            <p:cNvPr id="40" name="组合 39"/>
            <p:cNvGrpSpPr/>
            <p:nvPr userDrawn="1"/>
          </p:nvGrpSpPr>
          <p:grpSpPr>
            <a:xfrm>
              <a:off x="11216726" y="6310650"/>
              <a:ext cx="685328" cy="194486"/>
              <a:chOff x="2373567" y="1096524"/>
              <a:chExt cx="2578404" cy="731714"/>
            </a:xfrm>
          </p:grpSpPr>
          <p:sp>
            <p:nvSpPr>
              <p:cNvPr id="7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1" name="Freeform 6">
                <a:extLst>
                  <a:ext uri="{FF2B5EF4-FFF2-40B4-BE49-F238E27FC236}">
                    <a16:creationId xmlns:a16="http://schemas.microsoft.com/office/drawing/2014/main" id="{CC1FA68D-3307-481A-8E89-D3CB2E8693F4}"/>
                  </a:ext>
                </a:extLst>
              </p:cNvPr>
              <p:cNvSpPr>
                <a:spLocks/>
              </p:cNvSpPr>
              <p:nvPr/>
            </p:nvSpPr>
            <p:spPr bwMode="auto">
              <a:xfrm>
                <a:off x="4620306" y="1237050"/>
                <a:ext cx="331665" cy="499208"/>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72" name="组合 7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solidFill>
                <a:schemeClr val="accent3"/>
              </a:solidFill>
            </p:grpSpPr>
            <p:sp>
              <p:nvSpPr>
                <p:cNvPr id="7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3" name="组合 7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solidFill>
                <a:schemeClr val="accent3"/>
              </a:solidFill>
            </p:grpSpPr>
            <p:sp>
              <p:nvSpPr>
                <p:cNvPr id="7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41" name="组合 40"/>
            <p:cNvGrpSpPr/>
            <p:nvPr userDrawn="1"/>
          </p:nvGrpSpPr>
          <p:grpSpPr>
            <a:xfrm>
              <a:off x="10272478" y="6308389"/>
              <a:ext cx="721622" cy="198576"/>
              <a:chOff x="2372715" y="161759"/>
              <a:chExt cx="2714952" cy="747103"/>
            </a:xfrm>
          </p:grpSpPr>
          <p:grpSp>
            <p:nvGrpSpPr>
              <p:cNvPr id="42" name="组合 41">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solidFill>
                <a:schemeClr val="accent3"/>
              </a:solidFill>
            </p:grpSpPr>
            <p:sp>
              <p:nvSpPr>
                <p:cNvPr id="6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3" name="组合 42">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solidFill>
                <a:schemeClr val="accent3"/>
              </a:solidFill>
            </p:grpSpPr>
            <p:sp>
              <p:nvSpPr>
                <p:cNvPr id="6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4" name="组合 43">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solidFill>
                <a:schemeClr val="accent3"/>
              </a:solidFill>
            </p:grpSpPr>
            <p:sp>
              <p:nvSpPr>
                <p:cNvPr id="6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5" name="组合 44"/>
              <p:cNvGrpSpPr/>
              <p:nvPr/>
            </p:nvGrpSpPr>
            <p:grpSpPr>
              <a:xfrm>
                <a:off x="4613354" y="313344"/>
                <a:ext cx="474313" cy="479486"/>
                <a:chOff x="11893474" y="1994534"/>
                <a:chExt cx="286683" cy="289808"/>
              </a:xfrm>
              <a:solidFill>
                <a:schemeClr val="accent3"/>
              </a:solidFill>
            </p:grpSpPr>
            <p:sp>
              <p:nvSpPr>
                <p:cNvPr id="46" name="Freeform 11">
                  <a:extLst>
                    <a:ext uri="{FF2B5EF4-FFF2-40B4-BE49-F238E27FC236}">
                      <a16:creationId xmlns:a16="http://schemas.microsoft.com/office/drawing/2014/main" id="{9E7CBDC3-9BA0-4307-8967-3267E5966ED9}"/>
                    </a:ext>
                  </a:extLst>
                </p:cNvPr>
                <p:cNvSpPr>
                  <a:spLocks noEditPoints="1"/>
                </p:cNvSpPr>
                <p:nvPr/>
              </p:nvSpPr>
              <p:spPr bwMode="auto">
                <a:xfrm>
                  <a:off x="11976099" y="1994534"/>
                  <a:ext cx="204058" cy="285679"/>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7" name="Freeform 12">
                  <a:extLst>
                    <a:ext uri="{FF2B5EF4-FFF2-40B4-BE49-F238E27FC236}">
                      <a16:creationId xmlns:a16="http://schemas.microsoft.com/office/drawing/2014/main" id="{D88D9717-3185-4A77-8E18-2A8659D441F7}"/>
                    </a:ext>
                  </a:extLst>
                </p:cNvPr>
                <p:cNvSpPr>
                  <a:spLocks/>
                </p:cNvSpPr>
                <p:nvPr/>
              </p:nvSpPr>
              <p:spPr bwMode="auto">
                <a:xfrm>
                  <a:off x="11893474" y="2009126"/>
                  <a:ext cx="109877" cy="275216"/>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387776513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CEDD8B33-19AA-4632-BE4B-A5744CEC2C45}"/>
              </a:ext>
            </a:extLst>
          </p:cNvPr>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11" name="图片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43725" y="1087685"/>
            <a:ext cx="5251028" cy="5254131"/>
          </a:xfrm>
          <a:prstGeom prst="rect">
            <a:avLst/>
          </a:prstGeom>
        </p:spPr>
      </p:pic>
      <p:sp>
        <p:nvSpPr>
          <p:cNvPr id="12" name="矩形 11">
            <a:extLst>
              <a:ext uri="{FF2B5EF4-FFF2-40B4-BE49-F238E27FC236}">
                <a16:creationId xmlns:a16="http://schemas.microsoft.com/office/drawing/2014/main" id="{D1BADEE0-5304-4D64-BC33-E82C8C71DF4D}"/>
              </a:ext>
            </a:extLst>
          </p:cNvPr>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3" name="矩形 42">
            <a:extLst>
              <a:ext uri="{FF2B5EF4-FFF2-40B4-BE49-F238E27FC236}">
                <a16:creationId xmlns:a16="http://schemas.microsoft.com/office/drawing/2014/main" id="{E77144AF-E247-4A51-BF9C-A0E75712D941}"/>
              </a:ext>
            </a:extLst>
          </p:cNvPr>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44" name="矩形 43">
            <a:extLst>
              <a:ext uri="{FF2B5EF4-FFF2-40B4-BE49-F238E27FC236}">
                <a16:creationId xmlns:a16="http://schemas.microsoft.com/office/drawing/2014/main" id="{E77144AF-E247-4A51-BF9C-A0E75712D941}"/>
              </a:ext>
            </a:extLst>
          </p:cNvPr>
          <p:cNvSpPr/>
          <p:nvPr userDrawn="1"/>
        </p:nvSpPr>
        <p:spPr>
          <a:xfrm>
            <a:off x="6873734" y="3188522"/>
            <a:ext cx="549449" cy="1205348"/>
          </a:xfrm>
          <a:prstGeom prst="rect">
            <a:avLst/>
          </a:prstGeom>
          <a:solidFill>
            <a:schemeClr val="accent4"/>
          </a:solidFill>
          <a:ln w="762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46" name="图片 4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85140" y="203173"/>
            <a:ext cx="2510452" cy="702681"/>
          </a:xfrm>
          <a:prstGeom prst="rect">
            <a:avLst/>
          </a:prstGeom>
        </p:spPr>
      </p:pic>
      <p:grpSp>
        <p:nvGrpSpPr>
          <p:cNvPr id="9" name="Group 6"/>
          <p:cNvGrpSpPr>
            <a:grpSpLocks/>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Tree>
    <p:extLst>
      <p:ext uri="{BB962C8B-B14F-4D97-AF65-F5344CB8AC3E}">
        <p14:creationId xmlns:p14="http://schemas.microsoft.com/office/powerpoint/2010/main" val="261444738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sp>
        <p:nvSpPr>
          <p:cNvPr id="25" name="矩形 24">
            <a:extLst>
              <a:ext uri="{FF2B5EF4-FFF2-40B4-BE49-F238E27FC236}">
                <a16:creationId xmlns:a16="http://schemas.microsoft.com/office/drawing/2014/main" id="{C10D966C-9DD4-4144-A316-29077EB905B4}"/>
              </a:ext>
            </a:extLst>
          </p:cNvPr>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userDrawn="1"/>
        </p:nvGrpSpPr>
        <p:grpSpPr>
          <a:xfrm>
            <a:off x="587288" y="6381747"/>
            <a:ext cx="2479573" cy="304965"/>
            <a:chOff x="671368" y="6061309"/>
            <a:chExt cx="2479573" cy="304965"/>
          </a:xfrm>
          <a:solidFill>
            <a:schemeClr val="bg1"/>
          </a:solidFill>
        </p:grpSpPr>
        <p:grpSp>
          <p:nvGrpSpPr>
            <p:cNvPr id="85" name="组合 84"/>
            <p:cNvGrpSpPr/>
            <p:nvPr userDrawn="1"/>
          </p:nvGrpSpPr>
          <p:grpSpPr>
            <a:xfrm>
              <a:off x="2098445" y="6064781"/>
              <a:ext cx="1052496" cy="298683"/>
              <a:chOff x="2373567" y="1096524"/>
              <a:chExt cx="2578404" cy="731714"/>
            </a:xfrm>
            <a:grpFill/>
          </p:grpSpPr>
          <p:sp>
            <p:nvSpPr>
              <p:cNvPr id="10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2" name="组合 10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0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3" name="组合 10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6" name="组合 85"/>
            <p:cNvGrpSpPr/>
            <p:nvPr userDrawn="1"/>
          </p:nvGrpSpPr>
          <p:grpSpPr>
            <a:xfrm>
              <a:off x="671368" y="6061309"/>
              <a:ext cx="1100339" cy="304965"/>
              <a:chOff x="2372715" y="161759"/>
              <a:chExt cx="2695608" cy="747103"/>
            </a:xfrm>
            <a:grpFill/>
          </p:grpSpPr>
          <p:grpSp>
            <p:nvGrpSpPr>
              <p:cNvPr id="87" name="组合 8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9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8" name="组合 8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9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9" name="组合 8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89"/>
              <p:cNvGrpSpPr/>
              <p:nvPr/>
            </p:nvGrpSpPr>
            <p:grpSpPr>
              <a:xfrm>
                <a:off x="4613362" y="313351"/>
                <a:ext cx="454961" cy="453362"/>
                <a:chOff x="11893465" y="1994536"/>
                <a:chExt cx="274986" cy="274018"/>
              </a:xfrm>
              <a:grpFill/>
            </p:grpSpPr>
            <p:sp>
              <p:nvSpPr>
                <p:cNvPr id="9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45785044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86924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a:extLst>
                <a:ext uri="{FF2B5EF4-FFF2-40B4-BE49-F238E27FC236}">
                  <a16:creationId xmlns:a16="http://schemas.microsoft.com/office/drawing/2014/main" id="{77A3E9FF-E8D6-4864-AD9A-BC3E704158E7}"/>
                </a:ext>
              </a:extLst>
            </p:cNvPr>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a:extLst>
                <a:ext uri="{FF2B5EF4-FFF2-40B4-BE49-F238E27FC236}">
                  <a16:creationId xmlns:a16="http://schemas.microsoft.com/office/drawing/2014/main" id="{0B39D90D-B980-4ADB-95FB-F043B008E76D}"/>
                </a:ext>
              </a:extLst>
            </p:cNvPr>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587288" y="6381747"/>
            <a:ext cx="2479573" cy="304965"/>
            <a:chOff x="671368" y="6061309"/>
            <a:chExt cx="2479573" cy="304965"/>
          </a:xfrm>
          <a:solidFill>
            <a:schemeClr val="accent3"/>
          </a:solidFill>
        </p:grpSpPr>
        <p:grpSp>
          <p:nvGrpSpPr>
            <p:cNvPr id="84" name="组合 83"/>
            <p:cNvGrpSpPr/>
            <p:nvPr userDrawn="1"/>
          </p:nvGrpSpPr>
          <p:grpSpPr>
            <a:xfrm>
              <a:off x="2098445" y="6064781"/>
              <a:ext cx="1052496" cy="298683"/>
              <a:chOff x="2373567" y="1096524"/>
              <a:chExt cx="2578404" cy="731714"/>
            </a:xfrm>
            <a:grpFill/>
          </p:grpSpPr>
          <p:sp>
            <p:nvSpPr>
              <p:cNvPr id="10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6" name="组合 10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1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7" name="组合 10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9" name="组合 88"/>
            <p:cNvGrpSpPr/>
            <p:nvPr userDrawn="1"/>
          </p:nvGrpSpPr>
          <p:grpSpPr>
            <a:xfrm>
              <a:off x="671368" y="6061309"/>
              <a:ext cx="1100339" cy="304965"/>
              <a:chOff x="2372715" y="161759"/>
              <a:chExt cx="2695608" cy="747103"/>
            </a:xfrm>
            <a:grpFill/>
          </p:grpSpPr>
          <p:grpSp>
            <p:nvGrpSpPr>
              <p:cNvPr id="91" name="组合 9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10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2" name="组合 9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10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3" name="组合 9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4" name="组合 93"/>
              <p:cNvGrpSpPr/>
              <p:nvPr/>
            </p:nvGrpSpPr>
            <p:grpSpPr>
              <a:xfrm>
                <a:off x="4613362" y="313351"/>
                <a:ext cx="454961" cy="453362"/>
                <a:chOff x="11893465" y="1994536"/>
                <a:chExt cx="274986" cy="274018"/>
              </a:xfrm>
              <a:grpFill/>
            </p:grpSpPr>
            <p:sp>
              <p:nvSpPr>
                <p:cNvPr id="9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2623030551"/>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spTree>
    <p:extLst>
      <p:ext uri="{BB962C8B-B14F-4D97-AF65-F5344CB8AC3E}">
        <p14:creationId xmlns:p14="http://schemas.microsoft.com/office/powerpoint/2010/main" val="53681254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a:extLst>
              <a:ext uri="{FF2B5EF4-FFF2-40B4-BE49-F238E27FC236}">
                <a16:creationId xmlns:a16="http://schemas.microsoft.com/office/drawing/2014/main" id="{91BC6857-420C-4F20-ABBF-78DDE1D9F36B}"/>
              </a:ext>
            </a:extLst>
          </p:cNvPr>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cxnSp>
        <p:nvCxnSpPr>
          <p:cNvPr id="96" name="直接连接符 95">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grpSp>
        <p:nvGrpSpPr>
          <p:cNvPr id="33" name="组合 32"/>
          <p:cNvGrpSpPr/>
          <p:nvPr userDrawn="1"/>
        </p:nvGrpSpPr>
        <p:grpSpPr>
          <a:xfrm>
            <a:off x="587288" y="6381747"/>
            <a:ext cx="2479573" cy="304965"/>
            <a:chOff x="671368" y="6061309"/>
            <a:chExt cx="2479573" cy="304965"/>
          </a:xfrm>
          <a:solidFill>
            <a:schemeClr val="accent3"/>
          </a:solidFill>
        </p:grpSpPr>
        <p:grpSp>
          <p:nvGrpSpPr>
            <p:cNvPr id="34" name="组合 33"/>
            <p:cNvGrpSpPr/>
            <p:nvPr userDrawn="1"/>
          </p:nvGrpSpPr>
          <p:grpSpPr>
            <a:xfrm>
              <a:off x="2098445" y="6064781"/>
              <a:ext cx="1052496" cy="298683"/>
              <a:chOff x="2373567" y="1096524"/>
              <a:chExt cx="2578404" cy="731714"/>
            </a:xfrm>
            <a:grpFill/>
          </p:grpSpPr>
          <p:sp>
            <p:nvSpPr>
              <p:cNvPr id="49"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1" name="组合 50">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5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2" name="组合 51">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5" name="组合 34"/>
            <p:cNvGrpSpPr/>
            <p:nvPr userDrawn="1"/>
          </p:nvGrpSpPr>
          <p:grpSpPr>
            <a:xfrm>
              <a:off x="671368" y="6061309"/>
              <a:ext cx="1100339" cy="304965"/>
              <a:chOff x="2372715" y="161759"/>
              <a:chExt cx="2695608" cy="747103"/>
            </a:xfrm>
            <a:grpFill/>
          </p:grpSpPr>
          <p:grpSp>
            <p:nvGrpSpPr>
              <p:cNvPr id="36" name="组合 35">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4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4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8" name="组合 37">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9" name="组合 38"/>
              <p:cNvGrpSpPr/>
              <p:nvPr/>
            </p:nvGrpSpPr>
            <p:grpSpPr>
              <a:xfrm>
                <a:off x="4613362" y="313351"/>
                <a:ext cx="454961" cy="453362"/>
                <a:chOff x="11893465" y="1994536"/>
                <a:chExt cx="274986" cy="274018"/>
              </a:xfrm>
              <a:grpFill/>
            </p:grpSpPr>
            <p:sp>
              <p:nvSpPr>
                <p:cNvPr id="40"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22985584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spTree>
    <p:extLst>
      <p:ext uri="{BB962C8B-B14F-4D97-AF65-F5344CB8AC3E}">
        <p14:creationId xmlns:p14="http://schemas.microsoft.com/office/powerpoint/2010/main" val="264003567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61318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09569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rotWithShape="1">
          <a:blip r:embed="rId2" cstate="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a:extLst>
                <a:ext uri="{FF2B5EF4-FFF2-40B4-BE49-F238E27FC236}">
                  <a16:creationId xmlns:a16="http://schemas.microsoft.com/office/drawing/2014/main" id="{5065A524-15E6-4769-B9ED-7868E19ADB1E}"/>
                </a:ext>
              </a:extLst>
            </p:cNvPr>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a:extLst>
                <a:ext uri="{FF2B5EF4-FFF2-40B4-BE49-F238E27FC236}">
                  <a16:creationId xmlns:a16="http://schemas.microsoft.com/office/drawing/2014/main" id="{AC403C93-604F-4B72-B919-463ACA49C29B}"/>
                </a:ext>
              </a:extLst>
            </p:cNvPr>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a:extLst>
                <a:ext uri="{FF2B5EF4-FFF2-40B4-BE49-F238E27FC236}">
                  <a16:creationId xmlns:a16="http://schemas.microsoft.com/office/drawing/2014/main" id="{AC403C93-604F-4B72-B919-463ACA49C29B}"/>
                </a:ext>
              </a:extLst>
            </p:cNvPr>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userDrawn="1"/>
        </p:nvGrpSpPr>
        <p:grpSpPr>
          <a:xfrm>
            <a:off x="587288" y="6381747"/>
            <a:ext cx="2479573" cy="304965"/>
            <a:chOff x="671368" y="6061309"/>
            <a:chExt cx="2479573" cy="304965"/>
          </a:xfrm>
          <a:solidFill>
            <a:schemeClr val="accent3"/>
          </a:solidFill>
        </p:grpSpPr>
        <p:grpSp>
          <p:nvGrpSpPr>
            <p:cNvPr id="62" name="组合 61"/>
            <p:cNvGrpSpPr/>
            <p:nvPr userDrawn="1"/>
          </p:nvGrpSpPr>
          <p:grpSpPr>
            <a:xfrm>
              <a:off x="2098445" y="6064781"/>
              <a:ext cx="1052496" cy="298683"/>
              <a:chOff x="2373567" y="1096524"/>
              <a:chExt cx="2578404" cy="731714"/>
            </a:xfrm>
            <a:grpFill/>
          </p:grpSpPr>
          <p:sp>
            <p:nvSpPr>
              <p:cNvPr id="77"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8"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79" name="组合 78">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8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0" name="组合 79">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8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3" name="组合 62"/>
            <p:cNvGrpSpPr/>
            <p:nvPr userDrawn="1"/>
          </p:nvGrpSpPr>
          <p:grpSpPr>
            <a:xfrm>
              <a:off x="671368" y="6061309"/>
              <a:ext cx="1100339" cy="304965"/>
              <a:chOff x="2372715" y="161759"/>
              <a:chExt cx="2695608" cy="747103"/>
            </a:xfrm>
            <a:grpFill/>
          </p:grpSpPr>
          <p:grpSp>
            <p:nvGrpSpPr>
              <p:cNvPr id="64" name="组合 63">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7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5" name="组合 64">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7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6" name="组合 65">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7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7" name="组合 66"/>
              <p:cNvGrpSpPr/>
              <p:nvPr/>
            </p:nvGrpSpPr>
            <p:grpSpPr>
              <a:xfrm>
                <a:off x="4613362" y="313351"/>
                <a:ext cx="454961" cy="453362"/>
                <a:chOff x="11893465" y="1994536"/>
                <a:chExt cx="274986" cy="274018"/>
              </a:xfrm>
              <a:grpFill/>
            </p:grpSpPr>
            <p:sp>
              <p:nvSpPr>
                <p:cNvPr id="68"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9"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391445739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样式2-尾页">
    <p:spTree>
      <p:nvGrpSpPr>
        <p:cNvPr id="1" name=""/>
        <p:cNvGrpSpPr/>
        <p:nvPr/>
      </p:nvGrpSpPr>
      <p:grpSpPr>
        <a:xfrm>
          <a:off x="0" y="0"/>
          <a:ext cx="0" cy="0"/>
          <a:chOff x="0" y="0"/>
          <a:chExt cx="0" cy="0"/>
        </a:xfrm>
      </p:grpSpPr>
      <p:sp>
        <p:nvSpPr>
          <p:cNvPr id="6" name="PA-矩形 7">
            <a:extLst>
              <a:ext uri="{FF2B5EF4-FFF2-40B4-BE49-F238E27FC236}">
                <a16:creationId xmlns:a16="http://schemas.microsoft.com/office/drawing/2014/main" id="{EEC7E5F7-20FD-444B-9E6C-FF353F66717A}"/>
              </a:ext>
            </a:extLst>
          </p:cNvPr>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a:extLst>
              <a:ext uri="{FF2B5EF4-FFF2-40B4-BE49-F238E27FC236}">
                <a16:creationId xmlns:a16="http://schemas.microsoft.com/office/drawing/2014/main" id="{59644A98-44CE-4FDE-8172-3327AAE72C45}"/>
              </a:ext>
            </a:extLst>
          </p:cNvPr>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19">
            <a:extLst>
              <a:ext uri="{FF2B5EF4-FFF2-40B4-BE49-F238E27FC236}">
                <a16:creationId xmlns:a16="http://schemas.microsoft.com/office/drawing/2014/main" id="{17BF7535-8F01-44D8-BF44-00C5CD915389}"/>
              </a:ext>
            </a:extLst>
          </p:cNvPr>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 fmla="*/ 0 w 3162300"/>
              <a:gd name="connsiteY0" fmla="*/ 2147409 h 2238849"/>
              <a:gd name="connsiteX1" fmla="*/ 0 w 3162300"/>
              <a:gd name="connsiteY1" fmla="*/ 1565265 h 2238849"/>
              <a:gd name="connsiteX2" fmla="*/ 0 w 3162300"/>
              <a:gd name="connsiteY2" fmla="*/ 1544697 h 2238849"/>
              <a:gd name="connsiteX3" fmla="*/ 0 w 3162300"/>
              <a:gd name="connsiteY3" fmla="*/ 0 h 2238849"/>
              <a:gd name="connsiteX4" fmla="*/ 1585774 w 3162300"/>
              <a:gd name="connsiteY4" fmla="*/ 1112898 h 2238849"/>
              <a:gd name="connsiteX5" fmla="*/ 3162300 w 3162300"/>
              <a:gd name="connsiteY5" fmla="*/ 0 h 2238849"/>
              <a:gd name="connsiteX6" fmla="*/ 3162300 w 3162300"/>
              <a:gd name="connsiteY6" fmla="*/ 1544697 h 2238849"/>
              <a:gd name="connsiteX7" fmla="*/ 3162300 w 3162300"/>
              <a:gd name="connsiteY7" fmla="*/ 1565265 h 2238849"/>
              <a:gd name="connsiteX8" fmla="*/ 3162300 w 3162300"/>
              <a:gd name="connsiteY8" fmla="*/ 2147409 h 2238849"/>
              <a:gd name="connsiteX9" fmla="*/ 91440 w 3162300"/>
              <a:gd name="connsiteY9" fmla="*/ 2238849 h 2238849"/>
              <a:gd name="connsiteX0" fmla="*/ 0 w 3162300"/>
              <a:gd name="connsiteY0" fmla="*/ 2147409 h 2147409"/>
              <a:gd name="connsiteX1" fmla="*/ 0 w 3162300"/>
              <a:gd name="connsiteY1" fmla="*/ 1565265 h 2147409"/>
              <a:gd name="connsiteX2" fmla="*/ 0 w 3162300"/>
              <a:gd name="connsiteY2" fmla="*/ 1544697 h 2147409"/>
              <a:gd name="connsiteX3" fmla="*/ 0 w 3162300"/>
              <a:gd name="connsiteY3" fmla="*/ 0 h 2147409"/>
              <a:gd name="connsiteX4" fmla="*/ 1585774 w 3162300"/>
              <a:gd name="connsiteY4" fmla="*/ 1112898 h 2147409"/>
              <a:gd name="connsiteX5" fmla="*/ 3162300 w 3162300"/>
              <a:gd name="connsiteY5" fmla="*/ 0 h 2147409"/>
              <a:gd name="connsiteX6" fmla="*/ 3162300 w 3162300"/>
              <a:gd name="connsiteY6" fmla="*/ 1544697 h 2147409"/>
              <a:gd name="connsiteX7" fmla="*/ 3162300 w 3162300"/>
              <a:gd name="connsiteY7" fmla="*/ 1565265 h 2147409"/>
              <a:gd name="connsiteX8" fmla="*/ 3162300 w 3162300"/>
              <a:gd name="connsiteY8" fmla="*/ 2147409 h 214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cs typeface="+mn-ea"/>
              <a:sym typeface="+mn-lt"/>
            </a:endParaRPr>
          </a:p>
        </p:txBody>
      </p:sp>
      <p:sp>
        <p:nvSpPr>
          <p:cNvPr id="11" name="矩形 3">
            <a:extLst>
              <a:ext uri="{FF2B5EF4-FFF2-40B4-BE49-F238E27FC236}">
                <a16:creationId xmlns:a16="http://schemas.microsoft.com/office/drawing/2014/main" id="{65B2E1B6-E350-4024-A69C-C064D4BB9540}"/>
              </a:ext>
            </a:extLst>
          </p:cNvPr>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 fmla="*/ 0 w 3162300"/>
              <a:gd name="connsiteY0" fmla="*/ 1871961 h 1963401"/>
              <a:gd name="connsiteX1" fmla="*/ 0 w 3162300"/>
              <a:gd name="connsiteY1" fmla="*/ 0 h 1963401"/>
              <a:gd name="connsiteX2" fmla="*/ 3162300 w 3162300"/>
              <a:gd name="connsiteY2" fmla="*/ 0 h 1963401"/>
              <a:gd name="connsiteX3" fmla="*/ 3162300 w 3162300"/>
              <a:gd name="connsiteY3" fmla="*/ 1871961 h 1963401"/>
              <a:gd name="connsiteX4" fmla="*/ 91440 w 3162300"/>
              <a:gd name="connsiteY4" fmla="*/ 1963401 h 1963401"/>
              <a:gd name="connsiteX0" fmla="*/ 0 w 3162300"/>
              <a:gd name="connsiteY0" fmla="*/ 1871961 h 1871961"/>
              <a:gd name="connsiteX1" fmla="*/ 0 w 3162300"/>
              <a:gd name="connsiteY1" fmla="*/ 0 h 1871961"/>
              <a:gd name="connsiteX2" fmla="*/ 3162300 w 3162300"/>
              <a:gd name="connsiteY2" fmla="*/ 0 h 1871961"/>
              <a:gd name="connsiteX3" fmla="*/ 3162300 w 3162300"/>
              <a:gd name="connsiteY3" fmla="*/ 1871961 h 1871961"/>
            </a:gdLst>
            <a:ahLst/>
            <a:cxnLst>
              <a:cxn ang="0">
                <a:pos x="connsiteX0" y="connsiteY0"/>
              </a:cxn>
              <a:cxn ang="0">
                <a:pos x="connsiteX1" y="connsiteY1"/>
              </a:cxn>
              <a:cxn ang="0">
                <a:pos x="connsiteX2" y="connsiteY2"/>
              </a:cxn>
              <a:cxn ang="0">
                <a:pos x="connsiteX3" y="connsiteY3"/>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cs typeface="+mn-ea"/>
              <a:sym typeface="+mn-lt"/>
            </a:endParaRPr>
          </a:p>
        </p:txBody>
      </p:sp>
      <p:sp>
        <p:nvSpPr>
          <p:cNvPr id="12" name="等腰三角形 11">
            <a:extLst>
              <a:ext uri="{FF2B5EF4-FFF2-40B4-BE49-F238E27FC236}">
                <a16:creationId xmlns:a16="http://schemas.microsoft.com/office/drawing/2014/main" id="{F3B0B805-869F-4D89-BEB0-0E0DA525C8EE}"/>
              </a:ext>
            </a:extLst>
          </p:cNvPr>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74749" y="1401223"/>
            <a:ext cx="2256308" cy="631546"/>
          </a:xfrm>
          <a:prstGeom prst="rect">
            <a:avLst/>
          </a:prstGeom>
        </p:spPr>
      </p:pic>
    </p:spTree>
    <p:extLst>
      <p:ext uri="{BB962C8B-B14F-4D97-AF65-F5344CB8AC3E}">
        <p14:creationId xmlns:p14="http://schemas.microsoft.com/office/powerpoint/2010/main" val="3936786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spTree>
    <p:extLst>
      <p:ext uri="{BB962C8B-B14F-4D97-AF65-F5344CB8AC3E}">
        <p14:creationId xmlns:p14="http://schemas.microsoft.com/office/powerpoint/2010/main" val="312629778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userDrawn="1"/>
        </p:nvGrpSpPr>
        <p:grpSpPr>
          <a:xfrm>
            <a:off x="587288" y="6381747"/>
            <a:ext cx="2479573" cy="304965"/>
            <a:chOff x="671368" y="6061309"/>
            <a:chExt cx="2479573" cy="304965"/>
          </a:xfrm>
          <a:solidFill>
            <a:schemeClr val="accent3"/>
          </a:solidFill>
        </p:grpSpPr>
        <p:grpSp>
          <p:nvGrpSpPr>
            <p:cNvPr id="37" name="组合 36"/>
            <p:cNvGrpSpPr/>
            <p:nvPr userDrawn="1"/>
          </p:nvGrpSpPr>
          <p:grpSpPr>
            <a:xfrm>
              <a:off x="2098445" y="6064781"/>
              <a:ext cx="1052496" cy="298683"/>
              <a:chOff x="2373567" y="1096524"/>
              <a:chExt cx="2578404" cy="731714"/>
            </a:xfrm>
            <a:grpFill/>
          </p:grpSpPr>
          <p:sp>
            <p:nvSpPr>
              <p:cNvPr id="6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62" name="组合 6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3" name="组合 6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6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0" name="组合 39">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组合 4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组合 4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5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p:cNvGrpSpPr/>
              <p:nvPr/>
            </p:nvGrpSpPr>
            <p:grpSpPr>
              <a:xfrm>
                <a:off x="4613362" y="313351"/>
                <a:ext cx="454961" cy="453362"/>
                <a:chOff x="11893465" y="1994536"/>
                <a:chExt cx="274986" cy="274018"/>
              </a:xfrm>
              <a:grpFill/>
            </p:grpSpPr>
            <p:sp>
              <p:nvSpPr>
                <p:cNvPr id="5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289334057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spTree>
    <p:extLst>
      <p:ext uri="{BB962C8B-B14F-4D97-AF65-F5344CB8AC3E}">
        <p14:creationId xmlns:p14="http://schemas.microsoft.com/office/powerpoint/2010/main" val="345118347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userDrawn="1"/>
        </p:nvGrpSpPr>
        <p:grpSpPr>
          <a:xfrm>
            <a:off x="587288" y="6381747"/>
            <a:ext cx="2479573" cy="304965"/>
            <a:chOff x="671368" y="6061309"/>
            <a:chExt cx="2479573" cy="304965"/>
          </a:xfrm>
          <a:solidFill>
            <a:schemeClr val="accent3"/>
          </a:solidFill>
        </p:grpSpPr>
        <p:grpSp>
          <p:nvGrpSpPr>
            <p:cNvPr id="35" name="组合 34"/>
            <p:cNvGrpSpPr/>
            <p:nvPr userDrawn="1"/>
          </p:nvGrpSpPr>
          <p:grpSpPr>
            <a:xfrm>
              <a:off x="2098445" y="6064781"/>
              <a:ext cx="1052496" cy="298683"/>
              <a:chOff x="2373567" y="1096524"/>
              <a:chExt cx="2578404" cy="731714"/>
            </a:xfrm>
            <a:grpFill/>
          </p:grpSpPr>
          <p:sp>
            <p:nvSpPr>
              <p:cNvPr id="55"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7" name="组合 56">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2"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8" name="组合 57">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9"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6" name="组合 35"/>
            <p:cNvGrpSpPr/>
            <p:nvPr userDrawn="1"/>
          </p:nvGrpSpPr>
          <p:grpSpPr>
            <a:xfrm>
              <a:off x="671368" y="6061309"/>
              <a:ext cx="1100339" cy="304965"/>
              <a:chOff x="2372715" y="161759"/>
              <a:chExt cx="2695608" cy="747103"/>
            </a:xfrm>
            <a:grpFill/>
          </p:grpSpPr>
          <p:grpSp>
            <p:nvGrpSpPr>
              <p:cNvPr id="37" name="组合 3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3"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9" name="组合 38">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1"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0" name="组合 39">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8"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199699018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Tree>
    <p:extLst>
      <p:ext uri="{BB962C8B-B14F-4D97-AF65-F5344CB8AC3E}">
        <p14:creationId xmlns:p14="http://schemas.microsoft.com/office/powerpoint/2010/main" val="2346273391"/>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a:extLst>
              <a:ext uri="{FF2B5EF4-FFF2-40B4-BE49-F238E27FC236}">
                <a16:creationId xmlns:a16="http://schemas.microsoft.com/office/drawing/2014/main" id="{C10D966C-9DD4-4144-A316-29077EB905B4}"/>
              </a:ext>
            </a:extLst>
          </p:cNvPr>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grpSp>
        <p:nvGrpSpPr>
          <p:cNvPr id="37" name="组合 36"/>
          <p:cNvGrpSpPr/>
          <p:nvPr userDrawn="1"/>
        </p:nvGrpSpPr>
        <p:grpSpPr>
          <a:xfrm>
            <a:off x="587288" y="6381747"/>
            <a:ext cx="2479573" cy="304965"/>
            <a:chOff x="671368" y="6061309"/>
            <a:chExt cx="2479573" cy="304965"/>
          </a:xfrm>
          <a:solidFill>
            <a:schemeClr val="bg1"/>
          </a:solidFill>
        </p:grpSpPr>
        <p:grpSp>
          <p:nvGrpSpPr>
            <p:cNvPr id="38" name="组合 37"/>
            <p:cNvGrpSpPr/>
            <p:nvPr userDrawn="1"/>
          </p:nvGrpSpPr>
          <p:grpSpPr>
            <a:xfrm>
              <a:off x="2098445" y="6064781"/>
              <a:ext cx="1052496" cy="298683"/>
              <a:chOff x="2373567" y="1096524"/>
              <a:chExt cx="2578404" cy="731714"/>
            </a:xfrm>
            <a:grpFill/>
          </p:grpSpPr>
          <p:sp>
            <p:nvSpPr>
              <p:cNvPr id="5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6" name="组合 5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7" name="组合 5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1" name="组合 4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3" name="组合 4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231380716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a:extLst>
              <a:ext uri="{FF2B5EF4-FFF2-40B4-BE49-F238E27FC236}">
                <a16:creationId xmlns:a16="http://schemas.microsoft.com/office/drawing/2014/main" id="{C10D966C-9DD4-4144-A316-29077EB905B4}"/>
              </a:ext>
            </a:extLst>
          </p:cNvPr>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spTree>
    <p:extLst>
      <p:ext uri="{BB962C8B-B14F-4D97-AF65-F5344CB8AC3E}">
        <p14:creationId xmlns:p14="http://schemas.microsoft.com/office/powerpoint/2010/main" val="225367071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sp>
        <p:nvSpPr>
          <p:cNvPr id="25" name="矩形 24">
            <a:extLst>
              <a:ext uri="{FF2B5EF4-FFF2-40B4-BE49-F238E27FC236}">
                <a16:creationId xmlns:a16="http://schemas.microsoft.com/office/drawing/2014/main" id="{C10D966C-9DD4-4144-A316-29077EB905B4}"/>
              </a:ext>
            </a:extLst>
          </p:cNvPr>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userDrawn="1"/>
        </p:nvGrpSpPr>
        <p:grpSpPr>
          <a:xfrm>
            <a:off x="587288" y="6381747"/>
            <a:ext cx="2479573" cy="304965"/>
            <a:chOff x="671368" y="6061309"/>
            <a:chExt cx="2479573" cy="304965"/>
          </a:xfrm>
          <a:solidFill>
            <a:schemeClr val="bg1"/>
          </a:solidFill>
        </p:grpSpPr>
        <p:grpSp>
          <p:nvGrpSpPr>
            <p:cNvPr id="85" name="组合 84"/>
            <p:cNvGrpSpPr/>
            <p:nvPr userDrawn="1"/>
          </p:nvGrpSpPr>
          <p:grpSpPr>
            <a:xfrm>
              <a:off x="2098445" y="6064781"/>
              <a:ext cx="1052496" cy="298683"/>
              <a:chOff x="2373567" y="1096524"/>
              <a:chExt cx="2578404" cy="731714"/>
            </a:xfrm>
            <a:grpFill/>
          </p:grpSpPr>
          <p:sp>
            <p:nvSpPr>
              <p:cNvPr id="10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102" name="组合 10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0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103" name="组合 10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86" name="组合 85"/>
            <p:cNvGrpSpPr/>
            <p:nvPr userDrawn="1"/>
          </p:nvGrpSpPr>
          <p:grpSpPr>
            <a:xfrm>
              <a:off x="671368" y="6061309"/>
              <a:ext cx="1100339" cy="304965"/>
              <a:chOff x="2372715" y="161759"/>
              <a:chExt cx="2695608" cy="747103"/>
            </a:xfrm>
            <a:grpFill/>
          </p:grpSpPr>
          <p:grpSp>
            <p:nvGrpSpPr>
              <p:cNvPr id="87" name="组合 8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9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8" name="组合 8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9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9" name="组合 8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0" name="组合 89"/>
              <p:cNvGrpSpPr/>
              <p:nvPr/>
            </p:nvGrpSpPr>
            <p:grpSpPr>
              <a:xfrm>
                <a:off x="4613362" y="313351"/>
                <a:ext cx="454961" cy="453362"/>
                <a:chOff x="11893465" y="1994536"/>
                <a:chExt cx="274986" cy="274018"/>
              </a:xfrm>
              <a:grpFill/>
            </p:grpSpPr>
            <p:sp>
              <p:nvSpPr>
                <p:cNvPr id="9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2456192977"/>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944253"/>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a:extLst>
                <a:ext uri="{FF2B5EF4-FFF2-40B4-BE49-F238E27FC236}">
                  <a16:creationId xmlns:a16="http://schemas.microsoft.com/office/drawing/2014/main" id="{77A3E9FF-E8D6-4864-AD9A-BC3E704158E7}"/>
                </a:ext>
              </a:extLst>
            </p:cNvPr>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6" name="任意多边形: 形状 57">
              <a:extLst>
                <a:ext uri="{FF2B5EF4-FFF2-40B4-BE49-F238E27FC236}">
                  <a16:creationId xmlns:a16="http://schemas.microsoft.com/office/drawing/2014/main" id="{0B39D90D-B980-4ADB-95FB-F043B008E76D}"/>
                </a:ext>
              </a:extLst>
            </p:cNvPr>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587288" y="6381747"/>
            <a:ext cx="2479573" cy="304965"/>
            <a:chOff x="671368" y="6061309"/>
            <a:chExt cx="2479573" cy="304965"/>
          </a:xfrm>
          <a:solidFill>
            <a:schemeClr val="accent3"/>
          </a:solidFill>
        </p:grpSpPr>
        <p:grpSp>
          <p:nvGrpSpPr>
            <p:cNvPr id="84" name="组合 83"/>
            <p:cNvGrpSpPr/>
            <p:nvPr userDrawn="1"/>
          </p:nvGrpSpPr>
          <p:grpSpPr>
            <a:xfrm>
              <a:off x="2098445" y="6064781"/>
              <a:ext cx="1052496" cy="298683"/>
              <a:chOff x="2373567" y="1096524"/>
              <a:chExt cx="2578404" cy="731714"/>
            </a:xfrm>
            <a:grpFill/>
          </p:grpSpPr>
          <p:sp>
            <p:nvSpPr>
              <p:cNvPr id="10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106" name="组合 10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1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1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107" name="组合 10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1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89" name="组合 88"/>
            <p:cNvGrpSpPr/>
            <p:nvPr userDrawn="1"/>
          </p:nvGrpSpPr>
          <p:grpSpPr>
            <a:xfrm>
              <a:off x="671368" y="6061309"/>
              <a:ext cx="1100339" cy="304965"/>
              <a:chOff x="2372715" y="161759"/>
              <a:chExt cx="2695608" cy="747103"/>
            </a:xfrm>
            <a:grpFill/>
          </p:grpSpPr>
          <p:grpSp>
            <p:nvGrpSpPr>
              <p:cNvPr id="91" name="组合 9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10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2" name="组合 9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10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3" name="组合 9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4" name="组合 93"/>
              <p:cNvGrpSpPr/>
              <p:nvPr/>
            </p:nvGrpSpPr>
            <p:grpSpPr>
              <a:xfrm>
                <a:off x="4613362" y="313351"/>
                <a:ext cx="454961" cy="453362"/>
                <a:chOff x="11893465" y="1994536"/>
                <a:chExt cx="274986" cy="274018"/>
              </a:xfrm>
              <a:grpFill/>
            </p:grpSpPr>
            <p:sp>
              <p:nvSpPr>
                <p:cNvPr id="9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41587421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a:ext>
            </a:extLst>
          </a:blip>
          <a:srcRect l="128" r="23340"/>
          <a:stretch/>
        </p:blipFill>
        <p:spPr>
          <a:xfrm>
            <a:off x="4303956" y="0"/>
            <a:ext cx="7888043" cy="6858000"/>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0452" y="479393"/>
            <a:ext cx="2203058" cy="616640"/>
          </a:xfrm>
          <a:prstGeom prst="rect">
            <a:avLst/>
          </a:prstGeom>
        </p:spPr>
      </p:pic>
      <p:grpSp>
        <p:nvGrpSpPr>
          <p:cNvPr id="64" name="组合 63"/>
          <p:cNvGrpSpPr/>
          <p:nvPr userDrawn="1"/>
        </p:nvGrpSpPr>
        <p:grpSpPr>
          <a:xfrm>
            <a:off x="691959" y="5891503"/>
            <a:ext cx="4041392" cy="497055"/>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65" name="组合 64"/>
            <p:cNvGrpSpPr/>
            <p:nvPr userDrawn="1"/>
          </p:nvGrpSpPr>
          <p:grpSpPr>
            <a:xfrm>
              <a:off x="2098445" y="6064781"/>
              <a:ext cx="1052496" cy="298683"/>
              <a:chOff x="2373567" y="1096524"/>
              <a:chExt cx="2578404" cy="731714"/>
            </a:xfrm>
            <a:grpFill/>
          </p:grpSpPr>
          <p:sp>
            <p:nvSpPr>
              <p:cNvPr id="8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6">
                <a:extLst>
                  <a:ext uri="{FF2B5EF4-FFF2-40B4-BE49-F238E27FC236}">
                    <a16:creationId xmlns:a16="http://schemas.microsoft.com/office/drawing/2014/main" id="{CC1FA68D-3307-481A-8E89-D3CB2E8693F4}"/>
                  </a:ext>
                </a:extLst>
              </p:cNvPr>
              <p:cNvSpPr>
                <a:spLocks/>
              </p:cNvSpPr>
              <p:nvPr/>
            </p:nvSpPr>
            <p:spPr bwMode="auto">
              <a:xfrm>
                <a:off x="4620306" y="1240665"/>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82" name="组合 8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8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3" name="组合 8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8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66" name="组合 65"/>
            <p:cNvGrpSpPr/>
            <p:nvPr userDrawn="1"/>
          </p:nvGrpSpPr>
          <p:grpSpPr>
            <a:xfrm>
              <a:off x="671368" y="6061309"/>
              <a:ext cx="1100339" cy="304965"/>
              <a:chOff x="2372715" y="161759"/>
              <a:chExt cx="2695608" cy="747103"/>
            </a:xfrm>
            <a:grpFill/>
          </p:grpSpPr>
          <p:grpSp>
            <p:nvGrpSpPr>
              <p:cNvPr id="67" name="组合 6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7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8" name="组合 6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7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9" name="组合 6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7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0" name="组合 69"/>
              <p:cNvGrpSpPr/>
              <p:nvPr/>
            </p:nvGrpSpPr>
            <p:grpSpPr>
              <a:xfrm>
                <a:off x="4613362" y="313351"/>
                <a:ext cx="454961" cy="453362"/>
                <a:chOff x="11893465" y="1994536"/>
                <a:chExt cx="274986" cy="274018"/>
              </a:xfrm>
              <a:grpFill/>
            </p:grpSpPr>
            <p:sp>
              <p:nvSpPr>
                <p:cNvPr id="7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217871306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spTree>
    <p:extLst>
      <p:ext uri="{BB962C8B-B14F-4D97-AF65-F5344CB8AC3E}">
        <p14:creationId xmlns:p14="http://schemas.microsoft.com/office/powerpoint/2010/main" val="238641239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4" name="平行四边形 3">
            <a:extLst>
              <a:ext uri="{FF2B5EF4-FFF2-40B4-BE49-F238E27FC236}">
                <a16:creationId xmlns:a16="http://schemas.microsoft.com/office/drawing/2014/main" id="{91BC6857-420C-4F20-ABBF-78DDE1D9F36B}"/>
              </a:ext>
            </a:extLst>
          </p:cNvPr>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cxnSp>
        <p:nvCxnSpPr>
          <p:cNvPr id="96" name="直接连接符 95">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grpSp>
        <p:nvGrpSpPr>
          <p:cNvPr id="33" name="组合 32"/>
          <p:cNvGrpSpPr/>
          <p:nvPr userDrawn="1"/>
        </p:nvGrpSpPr>
        <p:grpSpPr>
          <a:xfrm>
            <a:off x="587288" y="6381747"/>
            <a:ext cx="2479573" cy="304965"/>
            <a:chOff x="671368" y="6061309"/>
            <a:chExt cx="2479573" cy="304965"/>
          </a:xfrm>
          <a:solidFill>
            <a:schemeClr val="accent3"/>
          </a:solidFill>
        </p:grpSpPr>
        <p:grpSp>
          <p:nvGrpSpPr>
            <p:cNvPr id="34" name="组合 33"/>
            <p:cNvGrpSpPr/>
            <p:nvPr userDrawn="1"/>
          </p:nvGrpSpPr>
          <p:grpSpPr>
            <a:xfrm>
              <a:off x="2098445" y="6064781"/>
              <a:ext cx="1052496" cy="298683"/>
              <a:chOff x="2373567" y="1096524"/>
              <a:chExt cx="2578404" cy="731714"/>
            </a:xfrm>
            <a:grpFill/>
          </p:grpSpPr>
          <p:sp>
            <p:nvSpPr>
              <p:cNvPr id="49"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0"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1" name="组合 50">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5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2" name="组合 51">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5" name="组合 34"/>
            <p:cNvGrpSpPr/>
            <p:nvPr userDrawn="1"/>
          </p:nvGrpSpPr>
          <p:grpSpPr>
            <a:xfrm>
              <a:off x="671368" y="6061309"/>
              <a:ext cx="1100339" cy="304965"/>
              <a:chOff x="2372715" y="161759"/>
              <a:chExt cx="2695608" cy="747103"/>
            </a:xfrm>
            <a:grpFill/>
          </p:grpSpPr>
          <p:grpSp>
            <p:nvGrpSpPr>
              <p:cNvPr id="36" name="组合 35">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4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4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8" name="组合 37">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9" name="组合 38"/>
              <p:cNvGrpSpPr/>
              <p:nvPr/>
            </p:nvGrpSpPr>
            <p:grpSpPr>
              <a:xfrm>
                <a:off x="4613362" y="313351"/>
                <a:ext cx="454961" cy="453362"/>
                <a:chOff x="11893465" y="1994536"/>
                <a:chExt cx="274986" cy="274018"/>
              </a:xfrm>
              <a:grpFill/>
            </p:grpSpPr>
            <p:sp>
              <p:nvSpPr>
                <p:cNvPr id="40"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1"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119634613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spTree>
    <p:extLst>
      <p:ext uri="{BB962C8B-B14F-4D97-AF65-F5344CB8AC3E}">
        <p14:creationId xmlns:p14="http://schemas.microsoft.com/office/powerpoint/2010/main" val="185739931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96617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710134"/>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57" name="图片 56"/>
          <p:cNvPicPr>
            <a:picLocks noChangeAspect="1"/>
          </p:cNvPicPr>
          <p:nvPr userDrawn="1"/>
        </p:nvPicPr>
        <p:blipFill rotWithShape="1">
          <a:blip r:embed="rId2" cstate="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a:extLst>
                <a:ext uri="{FF2B5EF4-FFF2-40B4-BE49-F238E27FC236}">
                  <a16:creationId xmlns:a16="http://schemas.microsoft.com/office/drawing/2014/main" id="{5065A524-15E6-4769-B9ED-7868E19ADB1E}"/>
                </a:ext>
              </a:extLst>
            </p:cNvPr>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9" name="梯形 58">
              <a:extLst>
                <a:ext uri="{FF2B5EF4-FFF2-40B4-BE49-F238E27FC236}">
                  <a16:creationId xmlns:a16="http://schemas.microsoft.com/office/drawing/2014/main" id="{AC403C93-604F-4B72-B919-463ACA49C29B}"/>
                </a:ext>
              </a:extLst>
            </p:cNvPr>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0" name="梯形 59">
              <a:extLst>
                <a:ext uri="{FF2B5EF4-FFF2-40B4-BE49-F238E27FC236}">
                  <a16:creationId xmlns:a16="http://schemas.microsoft.com/office/drawing/2014/main" id="{AC403C93-604F-4B72-B919-463ACA49C29B}"/>
                </a:ext>
              </a:extLst>
            </p:cNvPr>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61" name="组合 60"/>
          <p:cNvGrpSpPr/>
          <p:nvPr userDrawn="1"/>
        </p:nvGrpSpPr>
        <p:grpSpPr>
          <a:xfrm>
            <a:off x="587288" y="6381747"/>
            <a:ext cx="2479573" cy="304965"/>
            <a:chOff x="671368" y="6061309"/>
            <a:chExt cx="2479573" cy="304965"/>
          </a:xfrm>
          <a:solidFill>
            <a:schemeClr val="accent3"/>
          </a:solidFill>
        </p:grpSpPr>
        <p:grpSp>
          <p:nvGrpSpPr>
            <p:cNvPr id="62" name="组合 61"/>
            <p:cNvGrpSpPr/>
            <p:nvPr userDrawn="1"/>
          </p:nvGrpSpPr>
          <p:grpSpPr>
            <a:xfrm>
              <a:off x="2098445" y="6064781"/>
              <a:ext cx="1052496" cy="298683"/>
              <a:chOff x="2373567" y="1096524"/>
              <a:chExt cx="2578404" cy="731714"/>
            </a:xfrm>
            <a:grpFill/>
          </p:grpSpPr>
          <p:sp>
            <p:nvSpPr>
              <p:cNvPr id="77"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8"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79" name="组合 78">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8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0" name="组合 79">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8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2"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3"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63" name="组合 62"/>
            <p:cNvGrpSpPr/>
            <p:nvPr userDrawn="1"/>
          </p:nvGrpSpPr>
          <p:grpSpPr>
            <a:xfrm>
              <a:off x="671368" y="6061309"/>
              <a:ext cx="1100339" cy="304965"/>
              <a:chOff x="2372715" y="161759"/>
              <a:chExt cx="2695608" cy="747103"/>
            </a:xfrm>
            <a:grpFill/>
          </p:grpSpPr>
          <p:grpSp>
            <p:nvGrpSpPr>
              <p:cNvPr id="64" name="组合 63">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7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5" name="组合 64">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7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6" name="组合 65">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7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7" name="组合 66"/>
              <p:cNvGrpSpPr/>
              <p:nvPr/>
            </p:nvGrpSpPr>
            <p:grpSpPr>
              <a:xfrm>
                <a:off x="4613362" y="313351"/>
                <a:ext cx="454961" cy="453362"/>
                <a:chOff x="11893465" y="1994536"/>
                <a:chExt cx="274986" cy="274018"/>
              </a:xfrm>
              <a:grpFill/>
            </p:grpSpPr>
            <p:sp>
              <p:nvSpPr>
                <p:cNvPr id="68"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9"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568406272"/>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86" name="图片 85"/>
          <p:cNvPicPr>
            <a:picLocks noChangeAspect="1"/>
          </p:cNvPicPr>
          <p:nvPr userDrawn="1"/>
        </p:nvPicPr>
        <p:blipFill rotWithShape="1">
          <a:blip r:embed="rId2" cstate="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spTree>
    <p:extLst>
      <p:ext uri="{BB962C8B-B14F-4D97-AF65-F5344CB8AC3E}">
        <p14:creationId xmlns:p14="http://schemas.microsoft.com/office/powerpoint/2010/main" val="343116739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36" name="组合 35"/>
          <p:cNvGrpSpPr/>
          <p:nvPr userDrawn="1"/>
        </p:nvGrpSpPr>
        <p:grpSpPr>
          <a:xfrm>
            <a:off x="587288" y="6381747"/>
            <a:ext cx="2479573" cy="304965"/>
            <a:chOff x="671368" y="6061309"/>
            <a:chExt cx="2479573" cy="304965"/>
          </a:xfrm>
          <a:solidFill>
            <a:schemeClr val="accent3"/>
          </a:solidFill>
        </p:grpSpPr>
        <p:grpSp>
          <p:nvGrpSpPr>
            <p:cNvPr id="37" name="组合 36"/>
            <p:cNvGrpSpPr/>
            <p:nvPr userDrawn="1"/>
          </p:nvGrpSpPr>
          <p:grpSpPr>
            <a:xfrm>
              <a:off x="2098445" y="6064781"/>
              <a:ext cx="1052496" cy="298683"/>
              <a:chOff x="2373567" y="1096524"/>
              <a:chExt cx="2578404" cy="731714"/>
            </a:xfrm>
            <a:grpFill/>
          </p:grpSpPr>
          <p:sp>
            <p:nvSpPr>
              <p:cNvPr id="6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62" name="组合 6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3" name="组合 6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6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9" name="组合 38"/>
            <p:cNvGrpSpPr/>
            <p:nvPr userDrawn="1"/>
          </p:nvGrpSpPr>
          <p:grpSpPr>
            <a:xfrm>
              <a:off x="671368" y="6061309"/>
              <a:ext cx="1100339" cy="304965"/>
              <a:chOff x="2372715" y="161759"/>
              <a:chExt cx="2695608" cy="747103"/>
            </a:xfrm>
            <a:grpFill/>
          </p:grpSpPr>
          <p:grpSp>
            <p:nvGrpSpPr>
              <p:cNvPr id="40" name="组合 39">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8" name="组合 4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9" name="组合 4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5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0" name="组合 49"/>
              <p:cNvGrpSpPr/>
              <p:nvPr/>
            </p:nvGrpSpPr>
            <p:grpSpPr>
              <a:xfrm>
                <a:off x="4613362" y="313351"/>
                <a:ext cx="454961" cy="453362"/>
                <a:chOff x="11893465" y="1994536"/>
                <a:chExt cx="274986" cy="274018"/>
              </a:xfrm>
              <a:grpFill/>
            </p:grpSpPr>
            <p:sp>
              <p:nvSpPr>
                <p:cNvPr id="5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40024939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39" name="图片 3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spTree>
    <p:extLst>
      <p:ext uri="{BB962C8B-B14F-4D97-AF65-F5344CB8AC3E}">
        <p14:creationId xmlns:p14="http://schemas.microsoft.com/office/powerpoint/2010/main" val="141645182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34" name="组合 33"/>
          <p:cNvGrpSpPr/>
          <p:nvPr userDrawn="1"/>
        </p:nvGrpSpPr>
        <p:grpSpPr>
          <a:xfrm>
            <a:off x="587288" y="6381747"/>
            <a:ext cx="2479573" cy="304965"/>
            <a:chOff x="671368" y="6061309"/>
            <a:chExt cx="2479573" cy="304965"/>
          </a:xfrm>
          <a:solidFill>
            <a:schemeClr val="accent3"/>
          </a:solidFill>
        </p:grpSpPr>
        <p:grpSp>
          <p:nvGrpSpPr>
            <p:cNvPr id="35" name="组合 34"/>
            <p:cNvGrpSpPr/>
            <p:nvPr userDrawn="1"/>
          </p:nvGrpSpPr>
          <p:grpSpPr>
            <a:xfrm>
              <a:off x="2098445" y="6064781"/>
              <a:ext cx="1052496" cy="298683"/>
              <a:chOff x="2373567" y="1096524"/>
              <a:chExt cx="2578404" cy="731714"/>
            </a:xfrm>
            <a:grpFill/>
          </p:grpSpPr>
          <p:sp>
            <p:nvSpPr>
              <p:cNvPr id="55"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6"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7" name="组合 56">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2"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3"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8" name="组合 57">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9"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0"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1"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6" name="组合 35"/>
            <p:cNvGrpSpPr/>
            <p:nvPr userDrawn="1"/>
          </p:nvGrpSpPr>
          <p:grpSpPr>
            <a:xfrm>
              <a:off x="671368" y="6061309"/>
              <a:ext cx="1100339" cy="304965"/>
              <a:chOff x="2372715" y="161759"/>
              <a:chExt cx="2695608" cy="747103"/>
            </a:xfrm>
            <a:grpFill/>
          </p:grpSpPr>
          <p:grpSp>
            <p:nvGrpSpPr>
              <p:cNvPr id="37" name="组合 3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3"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9" name="组合 38">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1"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0" name="组合 39">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8"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9"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0"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4" name="组合 43"/>
              <p:cNvGrpSpPr/>
              <p:nvPr/>
            </p:nvGrpSpPr>
            <p:grpSpPr>
              <a:xfrm>
                <a:off x="4613362" y="313351"/>
                <a:ext cx="454961" cy="453362"/>
                <a:chOff x="11893465" y="1994536"/>
                <a:chExt cx="274986" cy="274018"/>
              </a:xfrm>
              <a:grpFill/>
            </p:grpSpPr>
            <p:sp>
              <p:nvSpPr>
                <p:cNvPr id="4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13473949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a:ext>
            </a:extLst>
          </a:blip>
          <a:srcRect l="15573" r="198"/>
          <a:stretch/>
        </p:blipFill>
        <p:spPr>
          <a:xfrm>
            <a:off x="0" y="0"/>
            <a:ext cx="8678174" cy="6858000"/>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14" name="图片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03566" y="501046"/>
            <a:ext cx="2203058" cy="616640"/>
          </a:xfrm>
          <a:prstGeom prst="rect">
            <a:avLst/>
          </a:prstGeom>
        </p:spPr>
      </p:pic>
      <p:grpSp>
        <p:nvGrpSpPr>
          <p:cNvPr id="64" name="组合 63"/>
          <p:cNvGrpSpPr/>
          <p:nvPr userDrawn="1"/>
        </p:nvGrpSpPr>
        <p:grpSpPr>
          <a:xfrm>
            <a:off x="7388034" y="5891503"/>
            <a:ext cx="4041392" cy="497055"/>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65" name="组合 64"/>
            <p:cNvGrpSpPr/>
            <p:nvPr userDrawn="1"/>
          </p:nvGrpSpPr>
          <p:grpSpPr>
            <a:xfrm>
              <a:off x="2098445" y="6064781"/>
              <a:ext cx="1052496" cy="298683"/>
              <a:chOff x="2373567" y="1096524"/>
              <a:chExt cx="2578404" cy="731714"/>
            </a:xfrm>
            <a:grpFill/>
          </p:grpSpPr>
          <p:sp>
            <p:nvSpPr>
              <p:cNvPr id="8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1" name="Freeform 6">
                <a:extLst>
                  <a:ext uri="{FF2B5EF4-FFF2-40B4-BE49-F238E27FC236}">
                    <a16:creationId xmlns:a16="http://schemas.microsoft.com/office/drawing/2014/main" id="{CC1FA68D-3307-481A-8E89-D3CB2E8693F4}"/>
                  </a:ext>
                </a:extLst>
              </p:cNvPr>
              <p:cNvSpPr>
                <a:spLocks/>
              </p:cNvSpPr>
              <p:nvPr/>
            </p:nvSpPr>
            <p:spPr bwMode="auto">
              <a:xfrm>
                <a:off x="4620306" y="1240665"/>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82" name="组合 8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8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3" name="组合 8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8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66" name="组合 65"/>
            <p:cNvGrpSpPr/>
            <p:nvPr userDrawn="1"/>
          </p:nvGrpSpPr>
          <p:grpSpPr>
            <a:xfrm>
              <a:off x="671368" y="6061309"/>
              <a:ext cx="1100339" cy="304965"/>
              <a:chOff x="2372715" y="161759"/>
              <a:chExt cx="2695608" cy="747103"/>
            </a:xfrm>
            <a:grpFill/>
          </p:grpSpPr>
          <p:grpSp>
            <p:nvGrpSpPr>
              <p:cNvPr id="67" name="组合 6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7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8" name="组合 6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7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9" name="组合 6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7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70" name="组合 69"/>
              <p:cNvGrpSpPr/>
              <p:nvPr/>
            </p:nvGrpSpPr>
            <p:grpSpPr>
              <a:xfrm>
                <a:off x="4613362" y="313351"/>
                <a:ext cx="454961" cy="453362"/>
                <a:chOff x="11893465" y="1994536"/>
                <a:chExt cx="274986" cy="274018"/>
              </a:xfrm>
              <a:grpFill/>
            </p:grpSpPr>
            <p:sp>
              <p:nvSpPr>
                <p:cNvPr id="7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416359417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Tree>
    <p:extLst>
      <p:ext uri="{BB962C8B-B14F-4D97-AF65-F5344CB8AC3E}">
        <p14:creationId xmlns:p14="http://schemas.microsoft.com/office/powerpoint/2010/main" val="309904922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C10D966C-9DD4-4144-A316-29077EB905B4}"/>
              </a:ext>
            </a:extLst>
          </p:cNvPr>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grpSp>
        <p:nvGrpSpPr>
          <p:cNvPr id="37" name="组合 36"/>
          <p:cNvGrpSpPr/>
          <p:nvPr userDrawn="1"/>
        </p:nvGrpSpPr>
        <p:grpSpPr>
          <a:xfrm>
            <a:off x="587288" y="6381747"/>
            <a:ext cx="2479573" cy="304965"/>
            <a:chOff x="671368" y="6061309"/>
            <a:chExt cx="2479573" cy="304965"/>
          </a:xfrm>
          <a:solidFill>
            <a:schemeClr val="bg1"/>
          </a:solidFill>
        </p:grpSpPr>
        <p:grpSp>
          <p:nvGrpSpPr>
            <p:cNvPr id="38" name="组合 37"/>
            <p:cNvGrpSpPr/>
            <p:nvPr userDrawn="1"/>
          </p:nvGrpSpPr>
          <p:grpSpPr>
            <a:xfrm>
              <a:off x="2098445" y="6064781"/>
              <a:ext cx="1052496" cy="298683"/>
              <a:chOff x="2373567" y="1096524"/>
              <a:chExt cx="2578404" cy="731714"/>
            </a:xfrm>
            <a:grpFill/>
          </p:grpSpPr>
          <p:sp>
            <p:nvSpPr>
              <p:cNvPr id="5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6" name="组合 5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7" name="组合 5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9" name="组合 38"/>
            <p:cNvGrpSpPr/>
            <p:nvPr userDrawn="1"/>
          </p:nvGrpSpPr>
          <p:grpSpPr>
            <a:xfrm>
              <a:off x="671368" y="6061309"/>
              <a:ext cx="1100339" cy="304965"/>
              <a:chOff x="2372715" y="161759"/>
              <a:chExt cx="2695608" cy="747103"/>
            </a:xfrm>
            <a:grpFill/>
          </p:grpSpPr>
          <p:grpSp>
            <p:nvGrpSpPr>
              <p:cNvPr id="41" name="组合 4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2" name="组合 4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3" name="组合 4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4" name="组合 43"/>
              <p:cNvGrpSpPr/>
              <p:nvPr/>
            </p:nvGrpSpPr>
            <p:grpSpPr>
              <a:xfrm>
                <a:off x="4613362" y="313351"/>
                <a:ext cx="454961" cy="453362"/>
                <a:chOff x="11893465" y="1994536"/>
                <a:chExt cx="274986" cy="274018"/>
              </a:xfrm>
              <a:grpFill/>
            </p:grpSpPr>
            <p:sp>
              <p:nvSpPr>
                <p:cNvPr id="4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2846625941"/>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C10D966C-9DD4-4144-A316-29077EB905B4}"/>
              </a:ext>
            </a:extLst>
          </p:cNvPr>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spTree>
    <p:extLst>
      <p:ext uri="{BB962C8B-B14F-4D97-AF65-F5344CB8AC3E}">
        <p14:creationId xmlns:p14="http://schemas.microsoft.com/office/powerpoint/2010/main" val="352742721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3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sp>
        <p:nvSpPr>
          <p:cNvPr id="25" name="矩形 24">
            <a:extLst>
              <a:ext uri="{FF2B5EF4-FFF2-40B4-BE49-F238E27FC236}">
                <a16:creationId xmlns:a16="http://schemas.microsoft.com/office/drawing/2014/main" id="{C10D966C-9DD4-4144-A316-29077EB905B4}"/>
              </a:ext>
            </a:extLst>
          </p:cNvPr>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userDrawn="1"/>
        </p:nvGrpSpPr>
        <p:grpSpPr>
          <a:xfrm>
            <a:off x="587288" y="6381747"/>
            <a:ext cx="2479573" cy="304965"/>
            <a:chOff x="671368" y="6061309"/>
            <a:chExt cx="2479573" cy="304965"/>
          </a:xfrm>
          <a:solidFill>
            <a:schemeClr val="bg1"/>
          </a:solidFill>
        </p:grpSpPr>
        <p:grpSp>
          <p:nvGrpSpPr>
            <p:cNvPr id="85" name="组合 84"/>
            <p:cNvGrpSpPr/>
            <p:nvPr userDrawn="1"/>
          </p:nvGrpSpPr>
          <p:grpSpPr>
            <a:xfrm>
              <a:off x="2098445" y="6064781"/>
              <a:ext cx="1052496" cy="298683"/>
              <a:chOff x="2373567" y="1096524"/>
              <a:chExt cx="2578404" cy="731714"/>
            </a:xfrm>
            <a:grpFill/>
          </p:grpSpPr>
          <p:sp>
            <p:nvSpPr>
              <p:cNvPr id="10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102" name="组合 10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0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103" name="组合 10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86" name="组合 85"/>
            <p:cNvGrpSpPr/>
            <p:nvPr userDrawn="1"/>
          </p:nvGrpSpPr>
          <p:grpSpPr>
            <a:xfrm>
              <a:off x="671368" y="6061309"/>
              <a:ext cx="1100339" cy="304965"/>
              <a:chOff x="2372715" y="161759"/>
              <a:chExt cx="2695608" cy="747103"/>
            </a:xfrm>
            <a:grpFill/>
          </p:grpSpPr>
          <p:grpSp>
            <p:nvGrpSpPr>
              <p:cNvPr id="87" name="组合 8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9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8" name="组合 8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9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9" name="组合 8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0" name="组合 89"/>
              <p:cNvGrpSpPr/>
              <p:nvPr/>
            </p:nvGrpSpPr>
            <p:grpSpPr>
              <a:xfrm>
                <a:off x="4613362" y="313351"/>
                <a:ext cx="454961" cy="453362"/>
                <a:chOff x="11893465" y="1994536"/>
                <a:chExt cx="274986" cy="274018"/>
              </a:xfrm>
              <a:grpFill/>
            </p:grpSpPr>
            <p:sp>
              <p:nvSpPr>
                <p:cNvPr id="9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1635277433"/>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411623"/>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a:extLst>
                <a:ext uri="{FF2B5EF4-FFF2-40B4-BE49-F238E27FC236}">
                  <a16:creationId xmlns:a16="http://schemas.microsoft.com/office/drawing/2014/main" id="{77A3E9FF-E8D6-4864-AD9A-BC3E704158E7}"/>
                </a:ext>
              </a:extLst>
            </p:cNvPr>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6" name="任意多边形: 形状 57">
              <a:extLst>
                <a:ext uri="{FF2B5EF4-FFF2-40B4-BE49-F238E27FC236}">
                  <a16:creationId xmlns:a16="http://schemas.microsoft.com/office/drawing/2014/main" id="{0B39D90D-B980-4ADB-95FB-F043B008E76D}"/>
                </a:ext>
              </a:extLst>
            </p:cNvPr>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587288" y="6381747"/>
            <a:ext cx="2479573" cy="304965"/>
            <a:chOff x="671368" y="6061309"/>
            <a:chExt cx="2479573" cy="304965"/>
          </a:xfrm>
          <a:solidFill>
            <a:schemeClr val="accent3"/>
          </a:solidFill>
        </p:grpSpPr>
        <p:grpSp>
          <p:nvGrpSpPr>
            <p:cNvPr id="84" name="组合 83"/>
            <p:cNvGrpSpPr/>
            <p:nvPr userDrawn="1"/>
          </p:nvGrpSpPr>
          <p:grpSpPr>
            <a:xfrm>
              <a:off x="2098445" y="6064781"/>
              <a:ext cx="1052496" cy="298683"/>
              <a:chOff x="2373567" y="1096524"/>
              <a:chExt cx="2578404" cy="731714"/>
            </a:xfrm>
            <a:grpFill/>
          </p:grpSpPr>
          <p:sp>
            <p:nvSpPr>
              <p:cNvPr id="10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106" name="组合 10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1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1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107" name="组合 10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1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89" name="组合 88"/>
            <p:cNvGrpSpPr/>
            <p:nvPr userDrawn="1"/>
          </p:nvGrpSpPr>
          <p:grpSpPr>
            <a:xfrm>
              <a:off x="671368" y="6061309"/>
              <a:ext cx="1100339" cy="304965"/>
              <a:chOff x="2372715" y="161759"/>
              <a:chExt cx="2695608" cy="747103"/>
            </a:xfrm>
            <a:grpFill/>
          </p:grpSpPr>
          <p:grpSp>
            <p:nvGrpSpPr>
              <p:cNvPr id="91" name="组合 9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10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2" name="组合 9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10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0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3" name="组合 9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94" name="组合 93"/>
              <p:cNvGrpSpPr/>
              <p:nvPr/>
            </p:nvGrpSpPr>
            <p:grpSpPr>
              <a:xfrm>
                <a:off x="4613362" y="313351"/>
                <a:ext cx="454961" cy="453362"/>
                <a:chOff x="11893465" y="1994536"/>
                <a:chExt cx="274986" cy="274018"/>
              </a:xfrm>
              <a:grpFill/>
            </p:grpSpPr>
            <p:sp>
              <p:nvSpPr>
                <p:cNvPr id="9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9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2160500449"/>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spTree>
    <p:extLst>
      <p:ext uri="{BB962C8B-B14F-4D97-AF65-F5344CB8AC3E}">
        <p14:creationId xmlns:p14="http://schemas.microsoft.com/office/powerpoint/2010/main" val="1628886838"/>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4" name="平行四边形 3">
            <a:extLst>
              <a:ext uri="{FF2B5EF4-FFF2-40B4-BE49-F238E27FC236}">
                <a16:creationId xmlns:a16="http://schemas.microsoft.com/office/drawing/2014/main" id="{91BC6857-420C-4F20-ABBF-78DDE1D9F36B}"/>
              </a:ext>
            </a:extLst>
          </p:cNvPr>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cxnSp>
        <p:nvCxnSpPr>
          <p:cNvPr id="96" name="直接连接符 95">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grpSp>
        <p:nvGrpSpPr>
          <p:cNvPr id="33" name="组合 32"/>
          <p:cNvGrpSpPr/>
          <p:nvPr userDrawn="1"/>
        </p:nvGrpSpPr>
        <p:grpSpPr>
          <a:xfrm>
            <a:off x="587288" y="6381747"/>
            <a:ext cx="2479573" cy="304965"/>
            <a:chOff x="671368" y="6061309"/>
            <a:chExt cx="2479573" cy="304965"/>
          </a:xfrm>
          <a:solidFill>
            <a:schemeClr val="accent3"/>
          </a:solidFill>
        </p:grpSpPr>
        <p:grpSp>
          <p:nvGrpSpPr>
            <p:cNvPr id="34" name="组合 33"/>
            <p:cNvGrpSpPr/>
            <p:nvPr userDrawn="1"/>
          </p:nvGrpSpPr>
          <p:grpSpPr>
            <a:xfrm>
              <a:off x="2098445" y="6064781"/>
              <a:ext cx="1052496" cy="298683"/>
              <a:chOff x="2373567" y="1096524"/>
              <a:chExt cx="2578404" cy="731714"/>
            </a:xfrm>
            <a:grpFill/>
          </p:grpSpPr>
          <p:sp>
            <p:nvSpPr>
              <p:cNvPr id="49"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0"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1" name="组合 50">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5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2" name="组合 51">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5" name="组合 34"/>
            <p:cNvGrpSpPr/>
            <p:nvPr userDrawn="1"/>
          </p:nvGrpSpPr>
          <p:grpSpPr>
            <a:xfrm>
              <a:off x="671368" y="6061309"/>
              <a:ext cx="1100339" cy="304965"/>
              <a:chOff x="2372715" y="161759"/>
              <a:chExt cx="2695608" cy="747103"/>
            </a:xfrm>
            <a:grpFill/>
          </p:grpSpPr>
          <p:grpSp>
            <p:nvGrpSpPr>
              <p:cNvPr id="36" name="组合 35">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4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4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8" name="组合 37">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9" name="组合 38"/>
              <p:cNvGrpSpPr/>
              <p:nvPr/>
            </p:nvGrpSpPr>
            <p:grpSpPr>
              <a:xfrm>
                <a:off x="4613362" y="313351"/>
                <a:ext cx="454961" cy="453362"/>
                <a:chOff x="11893465" y="1994536"/>
                <a:chExt cx="274986" cy="274018"/>
              </a:xfrm>
              <a:grpFill/>
            </p:grpSpPr>
            <p:sp>
              <p:nvSpPr>
                <p:cNvPr id="40"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1"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198121994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spTree>
    <p:extLst>
      <p:ext uri="{BB962C8B-B14F-4D97-AF65-F5344CB8AC3E}">
        <p14:creationId xmlns:p14="http://schemas.microsoft.com/office/powerpoint/2010/main" val="303658206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768810" y="7452"/>
            <a:ext cx="7423189" cy="6850548"/>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40" name="图片 3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0452" y="479393"/>
            <a:ext cx="2203058" cy="616640"/>
          </a:xfrm>
          <a:prstGeom prst="rect">
            <a:avLst/>
          </a:prstGeom>
        </p:spPr>
      </p:pic>
      <p:grpSp>
        <p:nvGrpSpPr>
          <p:cNvPr id="41" name="组合 40"/>
          <p:cNvGrpSpPr/>
          <p:nvPr userDrawn="1"/>
        </p:nvGrpSpPr>
        <p:grpSpPr>
          <a:xfrm>
            <a:off x="691959" y="5891503"/>
            <a:ext cx="4041392" cy="497055"/>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42" name="组合 41"/>
            <p:cNvGrpSpPr/>
            <p:nvPr userDrawn="1"/>
          </p:nvGrpSpPr>
          <p:grpSpPr>
            <a:xfrm>
              <a:off x="2098445" y="6064781"/>
              <a:ext cx="1052496" cy="298683"/>
              <a:chOff x="2373567" y="1096524"/>
              <a:chExt cx="2578404" cy="731714"/>
            </a:xfrm>
            <a:grpFill/>
          </p:grpSpPr>
          <p:sp>
            <p:nvSpPr>
              <p:cNvPr id="57"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8" name="Freeform 6">
                <a:extLst>
                  <a:ext uri="{FF2B5EF4-FFF2-40B4-BE49-F238E27FC236}">
                    <a16:creationId xmlns:a16="http://schemas.microsoft.com/office/drawing/2014/main" id="{CC1FA68D-3307-481A-8E89-D3CB2E8693F4}"/>
                  </a:ext>
                </a:extLst>
              </p:cNvPr>
              <p:cNvSpPr>
                <a:spLocks/>
              </p:cNvSpPr>
              <p:nvPr/>
            </p:nvSpPr>
            <p:spPr bwMode="auto">
              <a:xfrm>
                <a:off x="4620306" y="1225926"/>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9" name="组合 58">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0" name="组合 59">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6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2"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3"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43" name="组合 42"/>
            <p:cNvGrpSpPr/>
            <p:nvPr userDrawn="1"/>
          </p:nvGrpSpPr>
          <p:grpSpPr>
            <a:xfrm>
              <a:off x="671368" y="6061309"/>
              <a:ext cx="1100339" cy="304965"/>
              <a:chOff x="2372715" y="161759"/>
              <a:chExt cx="2695608" cy="747103"/>
            </a:xfrm>
            <a:grpFill/>
          </p:grpSpPr>
          <p:grpSp>
            <p:nvGrpSpPr>
              <p:cNvPr id="44" name="组合 43">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5" name="组合 44">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6" name="组合 45">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5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7" name="组合 46"/>
              <p:cNvGrpSpPr/>
              <p:nvPr/>
            </p:nvGrpSpPr>
            <p:grpSpPr>
              <a:xfrm>
                <a:off x="4613362" y="313351"/>
                <a:ext cx="454961" cy="453362"/>
                <a:chOff x="11893465" y="1994536"/>
                <a:chExt cx="274986" cy="274018"/>
              </a:xfrm>
              <a:grpFill/>
            </p:grpSpPr>
            <p:sp>
              <p:nvSpPr>
                <p:cNvPr id="48"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9"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1733883810"/>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296711"/>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874189"/>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57" name="图片 56"/>
          <p:cNvPicPr>
            <a:picLocks noChangeAspect="1"/>
          </p:cNvPicPr>
          <p:nvPr userDrawn="1"/>
        </p:nvPicPr>
        <p:blipFill rotWithShape="1">
          <a:blip r:embed="rId2" cstate="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a:extLst>
                <a:ext uri="{FF2B5EF4-FFF2-40B4-BE49-F238E27FC236}">
                  <a16:creationId xmlns:a16="http://schemas.microsoft.com/office/drawing/2014/main" id="{5065A524-15E6-4769-B9ED-7868E19ADB1E}"/>
                </a:ext>
              </a:extLst>
            </p:cNvPr>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9" name="梯形 58">
              <a:extLst>
                <a:ext uri="{FF2B5EF4-FFF2-40B4-BE49-F238E27FC236}">
                  <a16:creationId xmlns:a16="http://schemas.microsoft.com/office/drawing/2014/main" id="{AC403C93-604F-4B72-B919-463ACA49C29B}"/>
                </a:ext>
              </a:extLst>
            </p:cNvPr>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0" name="梯形 59">
              <a:extLst>
                <a:ext uri="{FF2B5EF4-FFF2-40B4-BE49-F238E27FC236}">
                  <a16:creationId xmlns:a16="http://schemas.microsoft.com/office/drawing/2014/main" id="{AC403C93-604F-4B72-B919-463ACA49C29B}"/>
                </a:ext>
              </a:extLst>
            </p:cNvPr>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61" name="组合 60"/>
          <p:cNvGrpSpPr/>
          <p:nvPr userDrawn="1"/>
        </p:nvGrpSpPr>
        <p:grpSpPr>
          <a:xfrm>
            <a:off x="587288" y="6381747"/>
            <a:ext cx="2479573" cy="304965"/>
            <a:chOff x="671368" y="6061309"/>
            <a:chExt cx="2479573" cy="304965"/>
          </a:xfrm>
          <a:solidFill>
            <a:schemeClr val="accent3"/>
          </a:solidFill>
        </p:grpSpPr>
        <p:grpSp>
          <p:nvGrpSpPr>
            <p:cNvPr id="62" name="组合 61"/>
            <p:cNvGrpSpPr/>
            <p:nvPr userDrawn="1"/>
          </p:nvGrpSpPr>
          <p:grpSpPr>
            <a:xfrm>
              <a:off x="2098445" y="6064781"/>
              <a:ext cx="1052496" cy="298683"/>
              <a:chOff x="2373567" y="1096524"/>
              <a:chExt cx="2578404" cy="731714"/>
            </a:xfrm>
            <a:grpFill/>
          </p:grpSpPr>
          <p:sp>
            <p:nvSpPr>
              <p:cNvPr id="77"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8"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79" name="组合 78">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8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80" name="组合 79">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8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2"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83"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63" name="组合 62"/>
            <p:cNvGrpSpPr/>
            <p:nvPr userDrawn="1"/>
          </p:nvGrpSpPr>
          <p:grpSpPr>
            <a:xfrm>
              <a:off x="671368" y="6061309"/>
              <a:ext cx="1100339" cy="304965"/>
              <a:chOff x="2372715" y="161759"/>
              <a:chExt cx="2695608" cy="747103"/>
            </a:xfrm>
            <a:grpFill/>
          </p:grpSpPr>
          <p:grpSp>
            <p:nvGrpSpPr>
              <p:cNvPr id="64" name="组合 63">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7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5" name="组合 64">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7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6" name="组合 65">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7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7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7" name="组合 66"/>
              <p:cNvGrpSpPr/>
              <p:nvPr/>
            </p:nvGrpSpPr>
            <p:grpSpPr>
              <a:xfrm>
                <a:off x="4613362" y="313351"/>
                <a:ext cx="454961" cy="453362"/>
                <a:chOff x="11893465" y="1994536"/>
                <a:chExt cx="274986" cy="274018"/>
              </a:xfrm>
              <a:grpFill/>
            </p:grpSpPr>
            <p:sp>
              <p:nvSpPr>
                <p:cNvPr id="68"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9"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925298507"/>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pic>
        <p:nvPicPr>
          <p:cNvPr id="86" name="图片 85"/>
          <p:cNvPicPr>
            <a:picLocks noChangeAspect="1"/>
          </p:cNvPicPr>
          <p:nvPr userDrawn="1"/>
        </p:nvPicPr>
        <p:blipFill rotWithShape="1">
          <a:blip r:embed="rId2" cstate="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spTree>
    <p:extLst>
      <p:ext uri="{BB962C8B-B14F-4D97-AF65-F5344CB8AC3E}">
        <p14:creationId xmlns:p14="http://schemas.microsoft.com/office/powerpoint/2010/main" val="180751614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grpSp>
        <p:nvGrpSpPr>
          <p:cNvPr id="36" name="组合 35"/>
          <p:cNvGrpSpPr/>
          <p:nvPr userDrawn="1"/>
        </p:nvGrpSpPr>
        <p:grpSpPr>
          <a:xfrm>
            <a:off x="587288" y="6381747"/>
            <a:ext cx="2479573" cy="304965"/>
            <a:chOff x="671368" y="6061309"/>
            <a:chExt cx="2479573" cy="304965"/>
          </a:xfrm>
          <a:solidFill>
            <a:schemeClr val="accent3"/>
          </a:solidFill>
        </p:grpSpPr>
        <p:grpSp>
          <p:nvGrpSpPr>
            <p:cNvPr id="37" name="组合 36"/>
            <p:cNvGrpSpPr/>
            <p:nvPr userDrawn="1"/>
          </p:nvGrpSpPr>
          <p:grpSpPr>
            <a:xfrm>
              <a:off x="2098445" y="6064781"/>
              <a:ext cx="1052496" cy="298683"/>
              <a:chOff x="2373567" y="1096524"/>
              <a:chExt cx="2578404" cy="731714"/>
            </a:xfrm>
            <a:grpFill/>
          </p:grpSpPr>
          <p:sp>
            <p:nvSpPr>
              <p:cNvPr id="6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62" name="组合 6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3" name="组合 6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6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9" name="组合 38"/>
            <p:cNvGrpSpPr/>
            <p:nvPr userDrawn="1"/>
          </p:nvGrpSpPr>
          <p:grpSpPr>
            <a:xfrm>
              <a:off x="671368" y="6061309"/>
              <a:ext cx="1100339" cy="304965"/>
              <a:chOff x="2372715" y="161759"/>
              <a:chExt cx="2695608" cy="747103"/>
            </a:xfrm>
            <a:grpFill/>
          </p:grpSpPr>
          <p:grpSp>
            <p:nvGrpSpPr>
              <p:cNvPr id="40" name="组合 39">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8" name="组合 4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9" name="组合 4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5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0" name="组合 49"/>
              <p:cNvGrpSpPr/>
              <p:nvPr/>
            </p:nvGrpSpPr>
            <p:grpSpPr>
              <a:xfrm>
                <a:off x="4613362" y="313351"/>
                <a:ext cx="454961" cy="453362"/>
                <a:chOff x="11893465" y="1994536"/>
                <a:chExt cx="274986" cy="274018"/>
              </a:xfrm>
              <a:grpFill/>
            </p:grpSpPr>
            <p:sp>
              <p:nvSpPr>
                <p:cNvPr id="5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216879639"/>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39" name="图片 3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spTree>
    <p:extLst>
      <p:ext uri="{BB962C8B-B14F-4D97-AF65-F5344CB8AC3E}">
        <p14:creationId xmlns:p14="http://schemas.microsoft.com/office/powerpoint/2010/main" val="448069338"/>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grpSp>
        <p:nvGrpSpPr>
          <p:cNvPr id="34" name="组合 33"/>
          <p:cNvGrpSpPr/>
          <p:nvPr userDrawn="1"/>
        </p:nvGrpSpPr>
        <p:grpSpPr>
          <a:xfrm>
            <a:off x="587288" y="6381747"/>
            <a:ext cx="2479573" cy="304965"/>
            <a:chOff x="671368" y="6061309"/>
            <a:chExt cx="2479573" cy="304965"/>
          </a:xfrm>
          <a:solidFill>
            <a:schemeClr val="accent3"/>
          </a:solidFill>
        </p:grpSpPr>
        <p:grpSp>
          <p:nvGrpSpPr>
            <p:cNvPr id="35" name="组合 34"/>
            <p:cNvGrpSpPr/>
            <p:nvPr userDrawn="1"/>
          </p:nvGrpSpPr>
          <p:grpSpPr>
            <a:xfrm>
              <a:off x="2098445" y="6064781"/>
              <a:ext cx="1052496" cy="298683"/>
              <a:chOff x="2373567" y="1096524"/>
              <a:chExt cx="2578404" cy="731714"/>
            </a:xfrm>
            <a:grpFill/>
          </p:grpSpPr>
          <p:sp>
            <p:nvSpPr>
              <p:cNvPr id="55"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6"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7" name="组合 56">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2"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3"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8" name="组合 57">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9"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0"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1"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6" name="组合 35"/>
            <p:cNvGrpSpPr/>
            <p:nvPr userDrawn="1"/>
          </p:nvGrpSpPr>
          <p:grpSpPr>
            <a:xfrm>
              <a:off x="671368" y="6061309"/>
              <a:ext cx="1100339" cy="304965"/>
              <a:chOff x="2372715" y="161759"/>
              <a:chExt cx="2695608" cy="747103"/>
            </a:xfrm>
            <a:grpFill/>
          </p:grpSpPr>
          <p:grpSp>
            <p:nvGrpSpPr>
              <p:cNvPr id="37" name="组合 3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3"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9" name="组合 38">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1"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0" name="组合 39">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8"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9"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0"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4" name="组合 43"/>
              <p:cNvGrpSpPr/>
              <p:nvPr/>
            </p:nvGrpSpPr>
            <p:grpSpPr>
              <a:xfrm>
                <a:off x="4613362" y="313351"/>
                <a:ext cx="454961" cy="453362"/>
                <a:chOff x="11893465" y="1994536"/>
                <a:chExt cx="274986" cy="274018"/>
              </a:xfrm>
              <a:grpFill/>
            </p:grpSpPr>
            <p:sp>
              <p:nvSpPr>
                <p:cNvPr id="4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535814808"/>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A2A2A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A2A2A2"/>
              </a:solidFill>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Tree>
    <p:extLst>
      <p:ext uri="{BB962C8B-B14F-4D97-AF65-F5344CB8AC3E}">
        <p14:creationId xmlns:p14="http://schemas.microsoft.com/office/powerpoint/2010/main" val="3512027304"/>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C10D966C-9DD4-4144-A316-29077EB905B4}"/>
              </a:ext>
            </a:extLst>
          </p:cNvPr>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grpSp>
        <p:nvGrpSpPr>
          <p:cNvPr id="37" name="组合 36"/>
          <p:cNvGrpSpPr/>
          <p:nvPr userDrawn="1"/>
        </p:nvGrpSpPr>
        <p:grpSpPr>
          <a:xfrm>
            <a:off x="587288" y="6381747"/>
            <a:ext cx="2479573" cy="304965"/>
            <a:chOff x="671368" y="6061309"/>
            <a:chExt cx="2479573" cy="304965"/>
          </a:xfrm>
          <a:solidFill>
            <a:schemeClr val="bg1"/>
          </a:solidFill>
        </p:grpSpPr>
        <p:grpSp>
          <p:nvGrpSpPr>
            <p:cNvPr id="38" name="组合 37"/>
            <p:cNvGrpSpPr/>
            <p:nvPr userDrawn="1"/>
          </p:nvGrpSpPr>
          <p:grpSpPr>
            <a:xfrm>
              <a:off x="2098445" y="6064781"/>
              <a:ext cx="1052496" cy="298683"/>
              <a:chOff x="2373567" y="1096524"/>
              <a:chExt cx="2578404" cy="731714"/>
            </a:xfrm>
            <a:grpFill/>
          </p:grpSpPr>
          <p:sp>
            <p:nvSpPr>
              <p:cNvPr id="5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6" name="组合 5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7" name="组合 5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39" name="组合 38"/>
            <p:cNvGrpSpPr/>
            <p:nvPr userDrawn="1"/>
          </p:nvGrpSpPr>
          <p:grpSpPr>
            <a:xfrm>
              <a:off x="671368" y="6061309"/>
              <a:ext cx="1100339" cy="304965"/>
              <a:chOff x="2372715" y="161759"/>
              <a:chExt cx="2695608" cy="747103"/>
            </a:xfrm>
            <a:grpFill/>
          </p:grpSpPr>
          <p:grpSp>
            <p:nvGrpSpPr>
              <p:cNvPr id="41" name="组合 4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2" name="组合 4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3" name="组合 4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4" name="组合 43"/>
              <p:cNvGrpSpPr/>
              <p:nvPr/>
            </p:nvGrpSpPr>
            <p:grpSpPr>
              <a:xfrm>
                <a:off x="4613362" y="313351"/>
                <a:ext cx="454961" cy="453362"/>
                <a:chOff x="11893465" y="1994536"/>
                <a:chExt cx="274986" cy="274018"/>
              </a:xfrm>
              <a:grpFill/>
            </p:grpSpPr>
            <p:sp>
              <p:nvSpPr>
                <p:cNvPr id="4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3409426795"/>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C10D966C-9DD4-4144-A316-29077EB905B4}"/>
              </a:ext>
            </a:extLst>
          </p:cNvPr>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CE2CC6A-3CD6-4EB2-A6B9-76993E7CF1F2}" type="slidenum">
              <a:rPr kumimoji="0" lang="zh-CN" altLang="en-US" sz="1600" b="0" i="0" u="none" strike="noStrike" kern="1200" cap="none" spc="0" normalizeH="0" baseline="0" noProof="0" smtClean="0">
                <a:ln>
                  <a:noFill/>
                </a:ln>
                <a:solidFill>
                  <a:srgbClr val="F2F2F2"/>
                </a:solidFill>
                <a:effectLst/>
                <a:uLnTx/>
                <a:uFillTx/>
                <a:latin typeface="微软雅黑" panose="020B0503020204020204" pitchFamily="34" charset="-122"/>
                <a:ea typeface="微软雅黑" panose="020B0503020204020204" pitchFamily="34"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dirty="0">
              <a:ln>
                <a:noFill/>
              </a:ln>
              <a:solidFill>
                <a:srgbClr val="F2F2F2"/>
              </a:solidFill>
              <a:effectLst/>
              <a:uLnTx/>
              <a:uFillTx/>
              <a:latin typeface="微软雅黑" panose="020B0503020204020204" pitchFamily="34" charset="-122"/>
              <a:ea typeface="微软雅黑" panose="020B0503020204020204" pitchFamily="34" charset="-122"/>
              <a:cs typeface="+mn-cs"/>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spTree>
    <p:extLst>
      <p:ext uri="{BB962C8B-B14F-4D97-AF65-F5344CB8AC3E}">
        <p14:creationId xmlns:p14="http://schemas.microsoft.com/office/powerpoint/2010/main" val="186103085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414" y="0"/>
            <a:ext cx="8336943" cy="6860043"/>
          </a:xfrm>
          <a:prstGeom prst="rect">
            <a:avLst/>
          </a:prstGeom>
        </p:spPr>
      </p:pic>
      <p:sp>
        <p:nvSpPr>
          <p:cNvPr id="7" name="矩形 6">
            <a:extLst>
              <a:ext uri="{FF2B5EF4-FFF2-40B4-BE49-F238E27FC236}">
                <a16:creationId xmlns:a16="http://schemas.microsoft.com/office/drawing/2014/main" id="{84971C8F-15BA-41DC-9278-53FA77C2E557}"/>
              </a:ext>
            </a:extLst>
          </p:cNvPr>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40" name="图片 3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03566" y="501046"/>
            <a:ext cx="2203058" cy="616640"/>
          </a:xfrm>
          <a:prstGeom prst="rect">
            <a:avLst/>
          </a:prstGeom>
        </p:spPr>
      </p:pic>
      <p:grpSp>
        <p:nvGrpSpPr>
          <p:cNvPr id="41" name="组合 40"/>
          <p:cNvGrpSpPr/>
          <p:nvPr userDrawn="1"/>
        </p:nvGrpSpPr>
        <p:grpSpPr>
          <a:xfrm>
            <a:off x="7388034" y="5891503"/>
            <a:ext cx="4041392" cy="497055"/>
            <a:chOff x="671368" y="6061309"/>
            <a:chExt cx="2479573" cy="304965"/>
          </a:xfrm>
          <a:gradFill>
            <a:gsLst>
              <a:gs pos="0">
                <a:schemeClr val="accent1">
                  <a:lumMod val="5000"/>
                  <a:lumOff val="95000"/>
                  <a:alpha val="4000"/>
                </a:schemeClr>
              </a:gs>
              <a:gs pos="100000">
                <a:schemeClr val="bg1">
                  <a:alpha val="12000"/>
                </a:schemeClr>
              </a:gs>
            </a:gsLst>
            <a:lin ang="16200000" scaled="0"/>
          </a:gradFill>
        </p:grpSpPr>
        <p:grpSp>
          <p:nvGrpSpPr>
            <p:cNvPr id="42" name="组合 41"/>
            <p:cNvGrpSpPr/>
            <p:nvPr userDrawn="1"/>
          </p:nvGrpSpPr>
          <p:grpSpPr>
            <a:xfrm>
              <a:off x="2098445" y="6064781"/>
              <a:ext cx="1052496" cy="298683"/>
              <a:chOff x="2373567" y="1096524"/>
              <a:chExt cx="2578404" cy="731714"/>
            </a:xfrm>
            <a:grpFill/>
          </p:grpSpPr>
          <p:sp>
            <p:nvSpPr>
              <p:cNvPr id="57"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8" name="Freeform 6">
                <a:extLst>
                  <a:ext uri="{FF2B5EF4-FFF2-40B4-BE49-F238E27FC236}">
                    <a16:creationId xmlns:a16="http://schemas.microsoft.com/office/drawing/2014/main" id="{CC1FA68D-3307-481A-8E89-D3CB2E8693F4}"/>
                  </a:ext>
                </a:extLst>
              </p:cNvPr>
              <p:cNvSpPr>
                <a:spLocks/>
              </p:cNvSpPr>
              <p:nvPr/>
            </p:nvSpPr>
            <p:spPr bwMode="auto">
              <a:xfrm>
                <a:off x="4620306" y="1225926"/>
                <a:ext cx="331665"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nvGrpSpPr>
              <p:cNvPr id="59" name="组合 58">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60" name="组合 59">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6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2"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63"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nvGrpSpPr>
            <p:cNvPr id="43" name="组合 42"/>
            <p:cNvGrpSpPr/>
            <p:nvPr userDrawn="1"/>
          </p:nvGrpSpPr>
          <p:grpSpPr>
            <a:xfrm>
              <a:off x="671368" y="6061309"/>
              <a:ext cx="1100339" cy="304965"/>
              <a:chOff x="2372715" y="161759"/>
              <a:chExt cx="2695608" cy="747103"/>
            </a:xfrm>
            <a:grpFill/>
          </p:grpSpPr>
          <p:grpSp>
            <p:nvGrpSpPr>
              <p:cNvPr id="44" name="组合 43">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5" name="组合 44">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6" name="组合 45">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5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5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47" name="组合 46"/>
              <p:cNvGrpSpPr/>
              <p:nvPr/>
            </p:nvGrpSpPr>
            <p:grpSpPr>
              <a:xfrm>
                <a:off x="4613362" y="313351"/>
                <a:ext cx="454961" cy="453362"/>
                <a:chOff x="11893465" y="1994536"/>
                <a:chExt cx="274986" cy="274018"/>
              </a:xfrm>
              <a:grpFill/>
            </p:grpSpPr>
            <p:sp>
              <p:nvSpPr>
                <p:cNvPr id="48"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49"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grpSp>
    </p:spTree>
    <p:extLst>
      <p:ext uri="{BB962C8B-B14F-4D97-AF65-F5344CB8AC3E}">
        <p14:creationId xmlns:p14="http://schemas.microsoft.com/office/powerpoint/2010/main" val="2456218950"/>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48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a:ext>
            </a:extLst>
          </a:blip>
          <a:srcRect r="30571" b="46397"/>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9" name="矩形 8">
            <a:extLst>
              <a:ext uri="{FF2B5EF4-FFF2-40B4-BE49-F238E27FC236}">
                <a16:creationId xmlns:a16="http://schemas.microsoft.com/office/drawing/2014/main" id="{41C37BF7-CAE8-4F93-8BE5-229FC17201DA}"/>
              </a:ext>
            </a:extLst>
          </p:cNvPr>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2" name="矩形 11">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15" name="矩形 14">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sp>
        <p:nvSpPr>
          <p:cNvPr id="18" name="矩形: 圆角 162">
            <a:extLst>
              <a:ext uri="{FF2B5EF4-FFF2-40B4-BE49-F238E27FC236}">
                <a16:creationId xmlns:a16="http://schemas.microsoft.com/office/drawing/2014/main" id="{73EA18D4-72CA-45CF-AE53-812904BBD9F8}"/>
              </a:ext>
            </a:extLst>
          </p:cNvPr>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19" name="矩形: 圆角 163">
            <a:extLst>
              <a:ext uri="{FF2B5EF4-FFF2-40B4-BE49-F238E27FC236}">
                <a16:creationId xmlns:a16="http://schemas.microsoft.com/office/drawing/2014/main" id="{892230CE-A9FF-48DB-861E-D9073D5E9011}"/>
              </a:ext>
            </a:extLst>
          </p:cNvPr>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20" name="矩形: 圆角 164">
            <a:extLst>
              <a:ext uri="{FF2B5EF4-FFF2-40B4-BE49-F238E27FC236}">
                <a16:creationId xmlns:a16="http://schemas.microsoft.com/office/drawing/2014/main" id="{15AB3CB8-C895-4E8E-9CCA-7C80BF894F94}"/>
              </a:ext>
            </a:extLst>
          </p:cNvPr>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prstTxWarp prst="textNoShape">
              <a:avLst/>
            </a:prstTxWarp>
            <a:noAutofit/>
          </a:bodyPr>
          <a:lstStyle/>
          <a:p>
            <a:pPr marL="0" marR="0" lvl="0" indent="457200" algn="l"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Arial" panose="020F0502020204030204"/>
              <a:ea typeface="微软雅黑" panose="020B0503020204020204" pitchFamily="34" charset="-122"/>
              <a:cs typeface="+mn-ea"/>
              <a:sym typeface="+mn-lt"/>
            </a:endParaRPr>
          </a:p>
        </p:txBody>
      </p:sp>
    </p:spTree>
    <p:extLst>
      <p:ext uri="{BB962C8B-B14F-4D97-AF65-F5344CB8AC3E}">
        <p14:creationId xmlns:p14="http://schemas.microsoft.com/office/powerpoint/2010/main" val="375533177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sp>
        <p:nvSpPr>
          <p:cNvPr id="25" name="矩形 24">
            <a:extLst>
              <a:ext uri="{FF2B5EF4-FFF2-40B4-BE49-F238E27FC236}">
                <a16:creationId xmlns:a16="http://schemas.microsoft.com/office/drawing/2014/main" id="{C10D966C-9DD4-4144-A316-29077EB905B4}"/>
              </a:ext>
            </a:extLst>
          </p:cNvPr>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4" name="组合 83"/>
          <p:cNvGrpSpPr/>
          <p:nvPr userDrawn="1"/>
        </p:nvGrpSpPr>
        <p:grpSpPr>
          <a:xfrm>
            <a:off x="587288" y="6381747"/>
            <a:ext cx="2479573" cy="304965"/>
            <a:chOff x="671368" y="6061309"/>
            <a:chExt cx="2479573" cy="304965"/>
          </a:xfrm>
          <a:solidFill>
            <a:schemeClr val="bg1"/>
          </a:solidFill>
        </p:grpSpPr>
        <p:grpSp>
          <p:nvGrpSpPr>
            <p:cNvPr id="85" name="组合 84"/>
            <p:cNvGrpSpPr/>
            <p:nvPr userDrawn="1"/>
          </p:nvGrpSpPr>
          <p:grpSpPr>
            <a:xfrm>
              <a:off x="2098445" y="6064781"/>
              <a:ext cx="1052496" cy="298683"/>
              <a:chOff x="2373567" y="1096524"/>
              <a:chExt cx="2578404" cy="731714"/>
            </a:xfrm>
            <a:grpFill/>
          </p:grpSpPr>
          <p:sp>
            <p:nvSpPr>
              <p:cNvPr id="10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2" name="组合 10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0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3" name="组合 10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6" name="组合 85"/>
            <p:cNvGrpSpPr/>
            <p:nvPr userDrawn="1"/>
          </p:nvGrpSpPr>
          <p:grpSpPr>
            <a:xfrm>
              <a:off x="671368" y="6061309"/>
              <a:ext cx="1100339" cy="304965"/>
              <a:chOff x="2372715" y="161759"/>
              <a:chExt cx="2695608" cy="747103"/>
            </a:xfrm>
            <a:grpFill/>
          </p:grpSpPr>
          <p:grpSp>
            <p:nvGrpSpPr>
              <p:cNvPr id="87" name="组合 8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9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8" name="组合 8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9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9" name="组合 8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0" name="组合 89"/>
              <p:cNvGrpSpPr/>
              <p:nvPr/>
            </p:nvGrpSpPr>
            <p:grpSpPr>
              <a:xfrm>
                <a:off x="4613362" y="313351"/>
                <a:ext cx="454961" cy="453362"/>
                <a:chOff x="11893465" y="1994536"/>
                <a:chExt cx="274986" cy="274018"/>
              </a:xfrm>
              <a:grpFill/>
            </p:grpSpPr>
            <p:sp>
              <p:nvSpPr>
                <p:cNvPr id="9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3869590014"/>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497269"/>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a:extLst>
                <a:ext uri="{FF2B5EF4-FFF2-40B4-BE49-F238E27FC236}">
                  <a16:creationId xmlns:a16="http://schemas.microsoft.com/office/drawing/2014/main" id="{77A3E9FF-E8D6-4864-AD9A-BC3E704158E7}"/>
                </a:ext>
              </a:extLst>
            </p:cNvPr>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a:extLst>
                <a:ext uri="{FF2B5EF4-FFF2-40B4-BE49-F238E27FC236}">
                  <a16:creationId xmlns:a16="http://schemas.microsoft.com/office/drawing/2014/main" id="{0B39D90D-B980-4ADB-95FB-F043B008E76D}"/>
                </a:ext>
              </a:extLst>
            </p:cNvPr>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3" name="组合 82"/>
          <p:cNvGrpSpPr/>
          <p:nvPr userDrawn="1"/>
        </p:nvGrpSpPr>
        <p:grpSpPr>
          <a:xfrm>
            <a:off x="587288" y="6381747"/>
            <a:ext cx="2479573" cy="304965"/>
            <a:chOff x="671368" y="6061309"/>
            <a:chExt cx="2479573" cy="304965"/>
          </a:xfrm>
          <a:solidFill>
            <a:schemeClr val="accent3"/>
          </a:solidFill>
        </p:grpSpPr>
        <p:grpSp>
          <p:nvGrpSpPr>
            <p:cNvPr id="84" name="组合 83"/>
            <p:cNvGrpSpPr/>
            <p:nvPr userDrawn="1"/>
          </p:nvGrpSpPr>
          <p:grpSpPr>
            <a:xfrm>
              <a:off x="2098445" y="6064781"/>
              <a:ext cx="1052496" cy="298683"/>
              <a:chOff x="2373567" y="1096524"/>
              <a:chExt cx="2578404" cy="731714"/>
            </a:xfrm>
            <a:grpFill/>
          </p:grpSpPr>
          <p:sp>
            <p:nvSpPr>
              <p:cNvPr id="10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06" name="组合 10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11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7" name="组合 10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10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9" name="组合 88"/>
            <p:cNvGrpSpPr/>
            <p:nvPr userDrawn="1"/>
          </p:nvGrpSpPr>
          <p:grpSpPr>
            <a:xfrm>
              <a:off x="671368" y="6061309"/>
              <a:ext cx="1100339" cy="304965"/>
              <a:chOff x="2372715" y="161759"/>
              <a:chExt cx="2695608" cy="747103"/>
            </a:xfrm>
            <a:grpFill/>
          </p:grpSpPr>
          <p:grpSp>
            <p:nvGrpSpPr>
              <p:cNvPr id="91" name="组合 9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10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2" name="组合 9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10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3" name="组合 9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9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4" name="组合 93"/>
              <p:cNvGrpSpPr/>
              <p:nvPr/>
            </p:nvGrpSpPr>
            <p:grpSpPr>
              <a:xfrm>
                <a:off x="4613362" y="313351"/>
                <a:ext cx="454961" cy="453362"/>
                <a:chOff x="11893465" y="1994536"/>
                <a:chExt cx="274986" cy="274018"/>
              </a:xfrm>
              <a:grpFill/>
            </p:grpSpPr>
            <p:sp>
              <p:nvSpPr>
                <p:cNvPr id="9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2465244251"/>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88" name="矩形 87">
            <a:extLst>
              <a:ext uri="{FF2B5EF4-FFF2-40B4-BE49-F238E27FC236}">
                <a16:creationId xmlns:a16="http://schemas.microsoft.com/office/drawing/2014/main" id="{CE6666C3-355D-4A5C-A830-6BBD90D5F1FE}"/>
              </a:ext>
            </a:extLst>
          </p:cNvPr>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0193" y="252089"/>
            <a:ext cx="1969223" cy="432990"/>
          </a:xfrm>
          <a:prstGeom prst="rect">
            <a:avLst/>
          </a:prstGeom>
        </p:spPr>
      </p:pic>
    </p:spTree>
    <p:extLst>
      <p:ext uri="{BB962C8B-B14F-4D97-AF65-F5344CB8AC3E}">
        <p14:creationId xmlns:p14="http://schemas.microsoft.com/office/powerpoint/2010/main" val="1140069364"/>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a:extLst>
              <a:ext uri="{FF2B5EF4-FFF2-40B4-BE49-F238E27FC236}">
                <a16:creationId xmlns:a16="http://schemas.microsoft.com/office/drawing/2014/main" id="{91BC6857-420C-4F20-ABBF-78DDE1D9F36B}"/>
              </a:ext>
            </a:extLst>
          </p:cNvPr>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cxnSp>
        <p:nvCxnSpPr>
          <p:cNvPr id="96" name="直接连接符 95">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grpSp>
        <p:nvGrpSpPr>
          <p:cNvPr id="33" name="组合 32"/>
          <p:cNvGrpSpPr/>
          <p:nvPr userDrawn="1"/>
        </p:nvGrpSpPr>
        <p:grpSpPr>
          <a:xfrm>
            <a:off x="587288" y="6381747"/>
            <a:ext cx="2479573" cy="304965"/>
            <a:chOff x="671368" y="6061309"/>
            <a:chExt cx="2479573" cy="304965"/>
          </a:xfrm>
          <a:solidFill>
            <a:schemeClr val="accent3"/>
          </a:solidFill>
        </p:grpSpPr>
        <p:grpSp>
          <p:nvGrpSpPr>
            <p:cNvPr id="34" name="组合 33"/>
            <p:cNvGrpSpPr/>
            <p:nvPr userDrawn="1"/>
          </p:nvGrpSpPr>
          <p:grpSpPr>
            <a:xfrm>
              <a:off x="2098445" y="6064781"/>
              <a:ext cx="1052496" cy="298683"/>
              <a:chOff x="2373567" y="1096524"/>
              <a:chExt cx="2578404" cy="731714"/>
            </a:xfrm>
            <a:grpFill/>
          </p:grpSpPr>
          <p:sp>
            <p:nvSpPr>
              <p:cNvPr id="49"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1" name="组合 50">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56"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2" name="组合 51">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3"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5" name="组合 34"/>
            <p:cNvGrpSpPr/>
            <p:nvPr userDrawn="1"/>
          </p:nvGrpSpPr>
          <p:grpSpPr>
            <a:xfrm>
              <a:off x="671368" y="6061309"/>
              <a:ext cx="1100339" cy="304965"/>
              <a:chOff x="2372715" y="161759"/>
              <a:chExt cx="2695608" cy="747103"/>
            </a:xfrm>
            <a:grpFill/>
          </p:grpSpPr>
          <p:grpSp>
            <p:nvGrpSpPr>
              <p:cNvPr id="36" name="组合 35">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47"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45"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8" name="组合 37">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2"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9" name="组合 38"/>
              <p:cNvGrpSpPr/>
              <p:nvPr/>
            </p:nvGrpSpPr>
            <p:grpSpPr>
              <a:xfrm>
                <a:off x="4613362" y="313351"/>
                <a:ext cx="454961" cy="453362"/>
                <a:chOff x="11893465" y="1994536"/>
                <a:chExt cx="274986" cy="274018"/>
              </a:xfrm>
              <a:grpFill/>
            </p:grpSpPr>
            <p:sp>
              <p:nvSpPr>
                <p:cNvPr id="40"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594445691"/>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a:extLst>
              <a:ext uri="{FF2B5EF4-FFF2-40B4-BE49-F238E27FC236}">
                <a16:creationId xmlns:a16="http://schemas.microsoft.com/office/drawing/2014/main" id="{234BC7E1-028A-4463-99ED-1994A3ADEC14}"/>
              </a:ext>
            </a:extLst>
          </p:cNvPr>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77475" y="241566"/>
            <a:ext cx="1819275" cy="509219"/>
          </a:xfrm>
          <a:prstGeom prst="rect">
            <a:avLst/>
          </a:prstGeom>
        </p:spPr>
      </p:pic>
    </p:spTree>
    <p:extLst>
      <p:ext uri="{BB962C8B-B14F-4D97-AF65-F5344CB8AC3E}">
        <p14:creationId xmlns:p14="http://schemas.microsoft.com/office/powerpoint/2010/main" val="1154018536"/>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a:extLst>
              <a:ext uri="{FF2B5EF4-FFF2-40B4-BE49-F238E27FC236}">
                <a16:creationId xmlns:a16="http://schemas.microsoft.com/office/drawing/2014/main" id="{C10D966C-9DD4-4144-A316-29077EB905B4}"/>
              </a:ext>
            </a:extLst>
          </p:cNvPr>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a:extLst>
              <a:ext uri="{FF2B5EF4-FFF2-40B4-BE49-F238E27FC236}">
                <a16:creationId xmlns:a16="http://schemas.microsoft.com/office/drawing/2014/main" id="{6833366C-F485-4B9F-89F5-27A807162B12}"/>
              </a:ext>
            </a:extLst>
          </p:cNvPr>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902140"/>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833366C-F485-4B9F-89F5-27A807162B12}"/>
              </a:ext>
            </a:extLst>
          </p:cNvPr>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27279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52" y="0"/>
            <a:ext cx="12198351" cy="5024521"/>
          </a:xfrm>
          <a:prstGeom prst="rect">
            <a:avLst/>
          </a:prstGeom>
        </p:spPr>
      </p:pic>
      <p:sp>
        <p:nvSpPr>
          <p:cNvPr id="7" name="矩形 6">
            <a:extLst>
              <a:ext uri="{FF2B5EF4-FFF2-40B4-BE49-F238E27FC236}">
                <a16:creationId xmlns:a16="http://schemas.microsoft.com/office/drawing/2014/main" id="{967B1D1D-6BBC-4ED8-9FCC-DC0FA0BC2B89}"/>
              </a:ext>
            </a:extLst>
          </p:cNvPr>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endParaRPr>
          </a:p>
        </p:txBody>
      </p:sp>
      <p:cxnSp>
        <p:nvCxnSpPr>
          <p:cNvPr id="9" name="直接连接符 8">
            <a:extLst>
              <a:ext uri="{FF2B5EF4-FFF2-40B4-BE49-F238E27FC236}">
                <a16:creationId xmlns:a16="http://schemas.microsoft.com/office/drawing/2014/main" id="{15F45701-0E09-42AA-8D39-D350E0628036}"/>
              </a:ext>
            </a:extLst>
          </p:cNvPr>
          <p:cNvCxnSpPr>
            <a:cxnSpLocks/>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F81FFCCD-913C-4418-B3A0-9DE71494BB9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23405" y="2402693"/>
            <a:ext cx="4785100" cy="4774940"/>
          </a:xfrm>
          <a:prstGeom prst="rect">
            <a:avLst/>
          </a:prstGeom>
        </p:spPr>
      </p:pic>
      <p:pic>
        <p:nvPicPr>
          <p:cNvPr id="11" name="图片 10">
            <a:extLst>
              <a:ext uri="{FF2B5EF4-FFF2-40B4-BE49-F238E27FC236}">
                <a16:creationId xmlns:a16="http://schemas.microsoft.com/office/drawing/2014/main" id="{BDB3C714-2045-4E13-8CB2-88E2204DFF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610" b="12305"/>
          <a:stretch/>
        </p:blipFill>
        <p:spPr>
          <a:xfrm>
            <a:off x="14873" y="5340546"/>
            <a:ext cx="6018099" cy="1518363"/>
          </a:xfrm>
          <a:prstGeom prst="rect">
            <a:avLst/>
          </a:prstGeom>
        </p:spPr>
      </p:pic>
      <p:pic>
        <p:nvPicPr>
          <p:cNvPr id="12" name="图片 11">
            <a:extLst>
              <a:ext uri="{FF2B5EF4-FFF2-40B4-BE49-F238E27FC236}">
                <a16:creationId xmlns:a16="http://schemas.microsoft.com/office/drawing/2014/main" id="{3D317F47-628C-44F6-87C6-7CCB3BA5607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6610" b="12305"/>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018002" y="2568943"/>
            <a:ext cx="2143294" cy="599913"/>
          </a:xfrm>
          <a:prstGeom prst="rect">
            <a:avLst/>
          </a:prstGeom>
        </p:spPr>
      </p:pic>
    </p:spTree>
    <p:extLst>
      <p:ext uri="{BB962C8B-B14F-4D97-AF65-F5344CB8AC3E}">
        <p14:creationId xmlns:p14="http://schemas.microsoft.com/office/powerpoint/2010/main" val="3790885700"/>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57" name="图片 56"/>
          <p:cNvPicPr>
            <a:picLocks noChangeAspect="1"/>
          </p:cNvPicPr>
          <p:nvPr userDrawn="1"/>
        </p:nvPicPr>
        <p:blipFill rotWithShape="1">
          <a:blip r:embed="rId2" cstate="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cxnSp>
        <p:nvCxnSpPr>
          <p:cNvPr id="87" name="直接连接符 86">
            <a:extLst>
              <a:ext uri="{FF2B5EF4-FFF2-40B4-BE49-F238E27FC236}">
                <a16:creationId xmlns:a16="http://schemas.microsoft.com/office/drawing/2014/main" id="{1375EC85-F9E6-44D2-9F15-53B5B6F75476}"/>
              </a:ext>
            </a:extLst>
          </p:cNvPr>
          <p:cNvCxnSpPr>
            <a:cxnSpLocks/>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a:extLst>
                <a:ext uri="{FF2B5EF4-FFF2-40B4-BE49-F238E27FC236}">
                  <a16:creationId xmlns:a16="http://schemas.microsoft.com/office/drawing/2014/main" id="{5065A524-15E6-4769-B9ED-7868E19ADB1E}"/>
                </a:ext>
              </a:extLst>
            </p:cNvPr>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a:extLst>
                <a:ext uri="{FF2B5EF4-FFF2-40B4-BE49-F238E27FC236}">
                  <a16:creationId xmlns:a16="http://schemas.microsoft.com/office/drawing/2014/main" id="{AC403C93-604F-4B72-B919-463ACA49C29B}"/>
                </a:ext>
              </a:extLst>
            </p:cNvPr>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a:extLst>
                <a:ext uri="{FF2B5EF4-FFF2-40B4-BE49-F238E27FC236}">
                  <a16:creationId xmlns:a16="http://schemas.microsoft.com/office/drawing/2014/main" id="{AC403C93-604F-4B72-B919-463ACA49C29B}"/>
                </a:ext>
              </a:extLst>
            </p:cNvPr>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userDrawn="1"/>
        </p:nvGrpSpPr>
        <p:grpSpPr>
          <a:xfrm>
            <a:off x="587288" y="6381747"/>
            <a:ext cx="2479573" cy="304965"/>
            <a:chOff x="671368" y="6061309"/>
            <a:chExt cx="2479573" cy="304965"/>
          </a:xfrm>
          <a:solidFill>
            <a:schemeClr val="accent3"/>
          </a:solidFill>
        </p:grpSpPr>
        <p:grpSp>
          <p:nvGrpSpPr>
            <p:cNvPr id="62" name="组合 61"/>
            <p:cNvGrpSpPr/>
            <p:nvPr userDrawn="1"/>
          </p:nvGrpSpPr>
          <p:grpSpPr>
            <a:xfrm>
              <a:off x="2098445" y="6064781"/>
              <a:ext cx="1052496" cy="298683"/>
              <a:chOff x="2373567" y="1096524"/>
              <a:chExt cx="2578404" cy="731714"/>
            </a:xfrm>
            <a:grpFill/>
          </p:grpSpPr>
          <p:sp>
            <p:nvSpPr>
              <p:cNvPr id="77"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8"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79" name="组合 78">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84"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0" name="组合 79">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81"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3" name="组合 62"/>
            <p:cNvGrpSpPr/>
            <p:nvPr userDrawn="1"/>
          </p:nvGrpSpPr>
          <p:grpSpPr>
            <a:xfrm>
              <a:off x="671368" y="6061309"/>
              <a:ext cx="1100339" cy="304965"/>
              <a:chOff x="2372715" y="161759"/>
              <a:chExt cx="2695608" cy="747103"/>
            </a:xfrm>
            <a:grpFill/>
          </p:grpSpPr>
          <p:grpSp>
            <p:nvGrpSpPr>
              <p:cNvPr id="64" name="组合 63">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75"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5" name="组合 64">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73"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6" name="组合 65">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70"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7" name="组合 66"/>
              <p:cNvGrpSpPr/>
              <p:nvPr/>
            </p:nvGrpSpPr>
            <p:grpSpPr>
              <a:xfrm>
                <a:off x="4613362" y="313351"/>
                <a:ext cx="454961" cy="453362"/>
                <a:chOff x="11893465" y="1994536"/>
                <a:chExt cx="274986" cy="274018"/>
              </a:xfrm>
              <a:grpFill/>
            </p:grpSpPr>
            <p:sp>
              <p:nvSpPr>
                <p:cNvPr id="68"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9"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2317313735"/>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print">
            <a:extLst>
              <a:ext uri="{28A0092B-C50C-407E-A947-70E740481C1C}">
                <a14:useLocalDpi xmlns:a14="http://schemas.microsoft.com/office/drawing/2010/main"/>
              </a:ext>
            </a:extLst>
          </a:blip>
          <a:srcRect l="-333"/>
          <a:stretch/>
        </p:blipFill>
        <p:spPr>
          <a:xfrm>
            <a:off x="11282579" y="252089"/>
            <a:ext cx="432990" cy="432990"/>
          </a:xfrm>
          <a:prstGeom prst="rect">
            <a:avLst/>
          </a:prstGeom>
        </p:spPr>
      </p:pic>
    </p:spTree>
    <p:extLst>
      <p:ext uri="{BB962C8B-B14F-4D97-AF65-F5344CB8AC3E}">
        <p14:creationId xmlns:p14="http://schemas.microsoft.com/office/powerpoint/2010/main" val="1711110560"/>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userDrawn="1"/>
        </p:nvGrpSpPr>
        <p:grpSpPr>
          <a:xfrm>
            <a:off x="587288" y="6381747"/>
            <a:ext cx="2479573" cy="304965"/>
            <a:chOff x="671368" y="6061309"/>
            <a:chExt cx="2479573" cy="304965"/>
          </a:xfrm>
          <a:solidFill>
            <a:schemeClr val="accent3"/>
          </a:solidFill>
        </p:grpSpPr>
        <p:grpSp>
          <p:nvGrpSpPr>
            <p:cNvPr id="37" name="组合 36"/>
            <p:cNvGrpSpPr/>
            <p:nvPr userDrawn="1"/>
          </p:nvGrpSpPr>
          <p:grpSpPr>
            <a:xfrm>
              <a:off x="2098445" y="6064781"/>
              <a:ext cx="1052496" cy="298683"/>
              <a:chOff x="2373567" y="1096524"/>
              <a:chExt cx="2578404" cy="731714"/>
            </a:xfrm>
            <a:grpFill/>
          </p:grpSpPr>
          <p:sp>
            <p:nvSpPr>
              <p:cNvPr id="60"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1"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62" name="组合 61">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7"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3" name="组合 62">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64"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0" name="组合 39">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8"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组合 47">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6"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组合 48">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53"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p:cNvGrpSpPr/>
              <p:nvPr/>
            </p:nvGrpSpPr>
            <p:grpSpPr>
              <a:xfrm>
                <a:off x="4613362" y="313351"/>
                <a:ext cx="454961" cy="453362"/>
                <a:chOff x="11893465" y="1994536"/>
                <a:chExt cx="274986" cy="274018"/>
              </a:xfrm>
              <a:grpFill/>
            </p:grpSpPr>
            <p:sp>
              <p:nvSpPr>
                <p:cNvPr id="51"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2030300959"/>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252089"/>
            <a:ext cx="1969223" cy="432990"/>
          </a:xfrm>
          <a:prstGeom prst="rect">
            <a:avLst/>
          </a:prstGeom>
        </p:spPr>
      </p:pic>
    </p:spTree>
    <p:extLst>
      <p:ext uri="{BB962C8B-B14F-4D97-AF65-F5344CB8AC3E}">
        <p14:creationId xmlns:p14="http://schemas.microsoft.com/office/powerpoint/2010/main" val="610058860"/>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cxnSp>
        <p:nvCxnSpPr>
          <p:cNvPr id="38" name="直接连接符 37">
            <a:extLst>
              <a:ext uri="{FF2B5EF4-FFF2-40B4-BE49-F238E27FC236}">
                <a16:creationId xmlns:a16="http://schemas.microsoft.com/office/drawing/2014/main" id="{70DEE229-ACC1-4297-A1E3-DEA16F9B9C28}"/>
              </a:ext>
            </a:extLst>
          </p:cNvPr>
          <p:cNvCxnSpPr>
            <a:cxnSpLocks/>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userDrawn="1"/>
        </p:nvGrpSpPr>
        <p:grpSpPr>
          <a:xfrm>
            <a:off x="587288" y="6381747"/>
            <a:ext cx="2479573" cy="304965"/>
            <a:chOff x="671368" y="6061309"/>
            <a:chExt cx="2479573" cy="304965"/>
          </a:xfrm>
          <a:solidFill>
            <a:schemeClr val="accent3"/>
          </a:solidFill>
        </p:grpSpPr>
        <p:grpSp>
          <p:nvGrpSpPr>
            <p:cNvPr id="35" name="组合 34"/>
            <p:cNvGrpSpPr/>
            <p:nvPr userDrawn="1"/>
          </p:nvGrpSpPr>
          <p:grpSpPr>
            <a:xfrm>
              <a:off x="2098445" y="6064781"/>
              <a:ext cx="1052496" cy="298683"/>
              <a:chOff x="2373567" y="1096524"/>
              <a:chExt cx="2578404" cy="731714"/>
            </a:xfrm>
            <a:grpFill/>
          </p:grpSpPr>
          <p:sp>
            <p:nvSpPr>
              <p:cNvPr id="55"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7" name="组合 56">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2"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8" name="组合 57">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9"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6" name="组合 35"/>
            <p:cNvGrpSpPr/>
            <p:nvPr userDrawn="1"/>
          </p:nvGrpSpPr>
          <p:grpSpPr>
            <a:xfrm>
              <a:off x="671368" y="6061309"/>
              <a:ext cx="1100339" cy="304965"/>
              <a:chOff x="2372715" y="161759"/>
              <a:chExt cx="2695608" cy="747103"/>
            </a:xfrm>
            <a:grpFill/>
          </p:grpSpPr>
          <p:grpSp>
            <p:nvGrpSpPr>
              <p:cNvPr id="37" name="组合 36">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3"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9" name="组合 38">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1"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0" name="组合 39">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8"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1539182153"/>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pPr algn="ctr" eaLnBrk="1" hangingPunct="1">
                <a:defRPr/>
              </a:pPr>
              <a:t>‹#›</a:t>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90168" y="188589"/>
            <a:ext cx="1969223" cy="432990"/>
          </a:xfrm>
          <a:prstGeom prst="rect">
            <a:avLst/>
          </a:prstGeom>
        </p:spPr>
      </p:pic>
    </p:spTree>
    <p:extLst>
      <p:ext uri="{BB962C8B-B14F-4D97-AF65-F5344CB8AC3E}">
        <p14:creationId xmlns:p14="http://schemas.microsoft.com/office/powerpoint/2010/main" val="2461330953"/>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a:extLst>
              <a:ext uri="{FF2B5EF4-FFF2-40B4-BE49-F238E27FC236}">
                <a16:creationId xmlns:a16="http://schemas.microsoft.com/office/drawing/2014/main" id="{C10D966C-9DD4-4144-A316-29077EB905B4}"/>
              </a:ext>
            </a:extLst>
          </p:cNvPr>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grpSp>
        <p:nvGrpSpPr>
          <p:cNvPr id="37" name="组合 36"/>
          <p:cNvGrpSpPr/>
          <p:nvPr userDrawn="1"/>
        </p:nvGrpSpPr>
        <p:grpSpPr>
          <a:xfrm>
            <a:off x="587288" y="6381747"/>
            <a:ext cx="2479573" cy="304965"/>
            <a:chOff x="671368" y="6061309"/>
            <a:chExt cx="2479573" cy="304965"/>
          </a:xfrm>
          <a:solidFill>
            <a:schemeClr val="bg1"/>
          </a:solidFill>
        </p:grpSpPr>
        <p:grpSp>
          <p:nvGrpSpPr>
            <p:cNvPr id="38" name="组合 37"/>
            <p:cNvGrpSpPr/>
            <p:nvPr userDrawn="1"/>
          </p:nvGrpSpPr>
          <p:grpSpPr>
            <a:xfrm>
              <a:off x="2098445" y="6064781"/>
              <a:ext cx="1052496" cy="298683"/>
              <a:chOff x="2373567" y="1096524"/>
              <a:chExt cx="2578404" cy="731714"/>
            </a:xfrm>
            <a:grpFill/>
          </p:grpSpPr>
          <p:sp>
            <p:nvSpPr>
              <p:cNvPr id="54" name="Freeform 5">
                <a:extLst>
                  <a:ext uri="{FF2B5EF4-FFF2-40B4-BE49-F238E27FC236}">
                    <a16:creationId xmlns:a16="http://schemas.microsoft.com/office/drawing/2014/main" id="{7EF8326A-A460-4F1F-A35E-22F6C0E02782}"/>
                  </a:ext>
                </a:extLst>
              </p:cNvPr>
              <p:cNvSpPr>
                <a:spLocks/>
              </p:cNvSpPr>
              <p:nvPr/>
            </p:nvSpPr>
            <p:spPr bwMode="auto">
              <a:xfrm>
                <a:off x="3797881" y="1143043"/>
                <a:ext cx="576140" cy="649652"/>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6">
                <a:extLst>
                  <a:ext uri="{FF2B5EF4-FFF2-40B4-BE49-F238E27FC236}">
                    <a16:creationId xmlns:a16="http://schemas.microsoft.com/office/drawing/2014/main" id="{CC1FA68D-3307-481A-8E89-D3CB2E8693F4}"/>
                  </a:ext>
                </a:extLst>
              </p:cNvPr>
              <p:cNvSpPr>
                <a:spLocks/>
              </p:cNvSpPr>
              <p:nvPr/>
            </p:nvSpPr>
            <p:spPr bwMode="auto">
              <a:xfrm>
                <a:off x="4620305" y="1241947"/>
                <a:ext cx="331666" cy="499206"/>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6" name="组合 55">
                <a:extLst>
                  <a:ext uri="{FF2B5EF4-FFF2-40B4-BE49-F238E27FC236}">
                    <a16:creationId xmlns:a16="http://schemas.microsoft.com/office/drawing/2014/main" id="{C7A6E3E5-9A1F-4E06-9E71-F1D7E5C11C32}"/>
                  </a:ext>
                </a:extLst>
              </p:cNvPr>
              <p:cNvGrpSpPr/>
              <p:nvPr/>
            </p:nvGrpSpPr>
            <p:grpSpPr>
              <a:xfrm>
                <a:off x="2373567" y="1096524"/>
                <a:ext cx="589817" cy="731714"/>
                <a:chOff x="5548313" y="2084388"/>
                <a:chExt cx="547688" cy="679451"/>
              </a:xfrm>
              <a:grpFill/>
            </p:grpSpPr>
            <p:sp>
              <p:nvSpPr>
                <p:cNvPr id="61" name="Freeform 7">
                  <a:extLst>
                    <a:ext uri="{FF2B5EF4-FFF2-40B4-BE49-F238E27FC236}">
                      <a16:creationId xmlns:a16="http://schemas.microsoft.com/office/drawing/2014/main" id="{02368C72-9CA0-44B0-93EC-F396645A3423}"/>
                    </a:ext>
                  </a:extLst>
                </p:cNvPr>
                <p:cNvSpPr>
                  <a:spLocks/>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8">
                  <a:extLst>
                    <a:ext uri="{FF2B5EF4-FFF2-40B4-BE49-F238E27FC236}">
                      <a16:creationId xmlns:a16="http://schemas.microsoft.com/office/drawing/2014/main" id="{68AB8704-3F31-41E0-B209-31D0A83BAA2E}"/>
                    </a:ext>
                  </a:extLst>
                </p:cNvPr>
                <p:cNvSpPr>
                  <a:spLocks/>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7" name="组合 56">
                <a:extLst>
                  <a:ext uri="{FF2B5EF4-FFF2-40B4-BE49-F238E27FC236}">
                    <a16:creationId xmlns:a16="http://schemas.microsoft.com/office/drawing/2014/main" id="{B92E7EB9-3312-4310-B5FA-50F0FA6CFB99}"/>
                  </a:ext>
                </a:extLst>
              </p:cNvPr>
              <p:cNvGrpSpPr/>
              <p:nvPr/>
            </p:nvGrpSpPr>
            <p:grpSpPr>
              <a:xfrm>
                <a:off x="3194779" y="1296598"/>
                <a:ext cx="356817" cy="382445"/>
                <a:chOff x="3792874" y="3156423"/>
                <a:chExt cx="331330" cy="355128"/>
              </a:xfrm>
              <a:grpFill/>
            </p:grpSpPr>
            <p:sp>
              <p:nvSpPr>
                <p:cNvPr id="58" name="Freeform 15">
                  <a:extLst>
                    <a:ext uri="{FF2B5EF4-FFF2-40B4-BE49-F238E27FC236}">
                      <a16:creationId xmlns:a16="http://schemas.microsoft.com/office/drawing/2014/main" id="{4A24723D-38DD-4916-B1AF-76A903317407}"/>
                    </a:ext>
                  </a:extLst>
                </p:cNvPr>
                <p:cNvSpPr>
                  <a:spLocks/>
                </p:cNvSpPr>
                <p:nvPr/>
              </p:nvSpPr>
              <p:spPr bwMode="auto">
                <a:xfrm>
                  <a:off x="3792874" y="3235325"/>
                  <a:ext cx="152877"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6">
                  <a:extLst>
                    <a:ext uri="{FF2B5EF4-FFF2-40B4-BE49-F238E27FC236}">
                      <a16:creationId xmlns:a16="http://schemas.microsoft.com/office/drawing/2014/main" id="{FB4C6AFE-87EF-4FB7-829C-F7529116EE44}"/>
                    </a:ext>
                  </a:extLst>
                </p:cNvPr>
                <p:cNvSpPr>
                  <a:spLocks/>
                </p:cNvSpPr>
                <p:nvPr/>
              </p:nvSpPr>
              <p:spPr bwMode="auto">
                <a:xfrm>
                  <a:off x="3957518" y="3164747"/>
                  <a:ext cx="166686" cy="346804"/>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7">
                  <a:extLst>
                    <a:ext uri="{FF2B5EF4-FFF2-40B4-BE49-F238E27FC236}">
                      <a16:creationId xmlns:a16="http://schemas.microsoft.com/office/drawing/2014/main" id="{7BBE01C1-D3BA-489E-BE5E-C63059DA7AF9}"/>
                    </a:ext>
                  </a:extLst>
                </p:cNvPr>
                <p:cNvSpPr>
                  <a:spLocks/>
                </p:cNvSpPr>
                <p:nvPr/>
              </p:nvSpPr>
              <p:spPr bwMode="auto">
                <a:xfrm>
                  <a:off x="3879593" y="3156423"/>
                  <a:ext cx="109753" cy="63837"/>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9" name="组合 38"/>
            <p:cNvGrpSpPr/>
            <p:nvPr userDrawn="1"/>
          </p:nvGrpSpPr>
          <p:grpSpPr>
            <a:xfrm>
              <a:off x="671368" y="6061309"/>
              <a:ext cx="1100339" cy="304965"/>
              <a:chOff x="2372715" y="161759"/>
              <a:chExt cx="2695608" cy="747103"/>
            </a:xfrm>
            <a:grpFill/>
          </p:grpSpPr>
          <p:grpSp>
            <p:nvGrpSpPr>
              <p:cNvPr id="41" name="组合 40">
                <a:extLst>
                  <a:ext uri="{FF2B5EF4-FFF2-40B4-BE49-F238E27FC236}">
                    <a16:creationId xmlns:a16="http://schemas.microsoft.com/office/drawing/2014/main" id="{4EB45816-40C4-4065-9181-C29D2BECD84E}"/>
                  </a:ext>
                </a:extLst>
              </p:cNvPr>
              <p:cNvGrpSpPr/>
              <p:nvPr/>
            </p:nvGrpSpPr>
            <p:grpSpPr>
              <a:xfrm>
                <a:off x="3804781" y="283376"/>
                <a:ext cx="521428" cy="548788"/>
                <a:chOff x="6113463" y="3541713"/>
                <a:chExt cx="484188" cy="509588"/>
              </a:xfrm>
              <a:grpFill/>
            </p:grpSpPr>
            <p:sp>
              <p:nvSpPr>
                <p:cNvPr id="52" name="Freeform 9">
                  <a:extLst>
                    <a:ext uri="{FF2B5EF4-FFF2-40B4-BE49-F238E27FC236}">
                      <a16:creationId xmlns:a16="http://schemas.microsoft.com/office/drawing/2014/main" id="{70888479-5294-457A-8111-462CE4F104F2}"/>
                    </a:ext>
                  </a:extLst>
                </p:cNvPr>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0">
                  <a:extLst>
                    <a:ext uri="{FF2B5EF4-FFF2-40B4-BE49-F238E27FC236}">
                      <a16:creationId xmlns:a16="http://schemas.microsoft.com/office/drawing/2014/main" id="{3C581795-C09D-460E-9472-8181F266F0EF}"/>
                    </a:ext>
                  </a:extLst>
                </p:cNvPr>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2" name="组合 41">
                <a:extLst>
                  <a:ext uri="{FF2B5EF4-FFF2-40B4-BE49-F238E27FC236}">
                    <a16:creationId xmlns:a16="http://schemas.microsoft.com/office/drawing/2014/main" id="{C43281D5-D15F-4210-8FEF-5D0B83A54FD6}"/>
                  </a:ext>
                </a:extLst>
              </p:cNvPr>
              <p:cNvGrpSpPr/>
              <p:nvPr/>
            </p:nvGrpSpPr>
            <p:grpSpPr>
              <a:xfrm>
                <a:off x="2372715" y="161759"/>
                <a:ext cx="591521" cy="747103"/>
                <a:chOff x="6108700" y="2066926"/>
                <a:chExt cx="549275" cy="693738"/>
              </a:xfrm>
              <a:grpFill/>
            </p:grpSpPr>
            <p:sp>
              <p:nvSpPr>
                <p:cNvPr id="50" name="Freeform 13">
                  <a:extLst>
                    <a:ext uri="{FF2B5EF4-FFF2-40B4-BE49-F238E27FC236}">
                      <a16:creationId xmlns:a16="http://schemas.microsoft.com/office/drawing/2014/main" id="{0965091B-D712-42AC-844D-24578409DB9A}"/>
                    </a:ext>
                  </a:extLst>
                </p:cNvPr>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4">
                  <a:extLst>
                    <a:ext uri="{FF2B5EF4-FFF2-40B4-BE49-F238E27FC236}">
                      <a16:creationId xmlns:a16="http://schemas.microsoft.com/office/drawing/2014/main" id="{EDF1A89C-87D3-4066-B020-1AF4B9A41344}"/>
                    </a:ext>
                  </a:extLst>
                </p:cNvPr>
                <p:cNvSpPr>
                  <a:spLocks/>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3" name="组合 42">
                <a:extLst>
                  <a:ext uri="{FF2B5EF4-FFF2-40B4-BE49-F238E27FC236}">
                    <a16:creationId xmlns:a16="http://schemas.microsoft.com/office/drawing/2014/main" id="{CD1C2EA2-DECB-4C4E-997D-8417E76BE944}"/>
                  </a:ext>
                </a:extLst>
              </p:cNvPr>
              <p:cNvGrpSpPr/>
              <p:nvPr/>
            </p:nvGrpSpPr>
            <p:grpSpPr>
              <a:xfrm>
                <a:off x="3173775" y="375308"/>
                <a:ext cx="396626" cy="341923"/>
                <a:chOff x="6186488" y="2930526"/>
                <a:chExt cx="368300" cy="317500"/>
              </a:xfrm>
              <a:grpFill/>
            </p:grpSpPr>
            <p:sp>
              <p:nvSpPr>
                <p:cNvPr id="47" name="Freeform 18">
                  <a:extLst>
                    <a:ext uri="{FF2B5EF4-FFF2-40B4-BE49-F238E27FC236}">
                      <a16:creationId xmlns:a16="http://schemas.microsoft.com/office/drawing/2014/main" id="{58E0037C-7932-4788-ADA9-47256329EEB7}"/>
                    </a:ext>
                  </a:extLst>
                </p:cNvPr>
                <p:cNvSpPr>
                  <a:spLocks/>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9">
                  <a:extLst>
                    <a:ext uri="{FF2B5EF4-FFF2-40B4-BE49-F238E27FC236}">
                      <a16:creationId xmlns:a16="http://schemas.microsoft.com/office/drawing/2014/main" id="{B78F413E-1D51-491F-A6EC-02810949F837}"/>
                    </a:ext>
                  </a:extLst>
                </p:cNvPr>
                <p:cNvSpPr>
                  <a:spLocks/>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0">
                  <a:extLst>
                    <a:ext uri="{FF2B5EF4-FFF2-40B4-BE49-F238E27FC236}">
                      <a16:creationId xmlns:a16="http://schemas.microsoft.com/office/drawing/2014/main" id="{28D425C4-CE02-4413-BBE1-2E9FA0CC0E90}"/>
                    </a:ext>
                  </a:extLst>
                </p:cNvPr>
                <p:cNvSpPr>
                  <a:spLocks/>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4" name="组合 43"/>
              <p:cNvGrpSpPr/>
              <p:nvPr/>
            </p:nvGrpSpPr>
            <p:grpSpPr>
              <a:xfrm>
                <a:off x="4613362" y="313351"/>
                <a:ext cx="454961" cy="453362"/>
                <a:chOff x="11893465" y="1994536"/>
                <a:chExt cx="274986" cy="274018"/>
              </a:xfrm>
              <a:grpFill/>
            </p:grpSpPr>
            <p:sp>
              <p:nvSpPr>
                <p:cNvPr id="45" name="Freeform 11">
                  <a:extLst>
                    <a:ext uri="{FF2B5EF4-FFF2-40B4-BE49-F238E27FC236}">
                      <a16:creationId xmlns:a16="http://schemas.microsoft.com/office/drawing/2014/main" id="{9E7CBDC3-9BA0-4307-8967-3267E5966ED9}"/>
                    </a:ext>
                  </a:extLst>
                </p:cNvPr>
                <p:cNvSpPr>
                  <a:spLocks noEditPoints="1"/>
                </p:cNvSpPr>
                <p:nvPr/>
              </p:nvSpPr>
              <p:spPr bwMode="auto">
                <a:xfrm>
                  <a:off x="11976100" y="1994536"/>
                  <a:ext cx="192351" cy="269291"/>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6" name="Freeform 12">
                  <a:extLst>
                    <a:ext uri="{FF2B5EF4-FFF2-40B4-BE49-F238E27FC236}">
                      <a16:creationId xmlns:a16="http://schemas.microsoft.com/office/drawing/2014/main" id="{D88D9717-3185-4A77-8E18-2A8659D441F7}"/>
                    </a:ext>
                  </a:extLst>
                </p:cNvPr>
                <p:cNvSpPr>
                  <a:spLocks/>
                </p:cNvSpPr>
                <p:nvPr/>
              </p:nvSpPr>
              <p:spPr bwMode="auto">
                <a:xfrm>
                  <a:off x="11893465" y="2009127"/>
                  <a:ext cx="103574" cy="259427"/>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490748919"/>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833366C-F485-4B9F-89F5-27A807162B12}"/>
              </a:ext>
            </a:extLst>
          </p:cNvPr>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a:extLst>
              <a:ext uri="{FF2B5EF4-FFF2-40B4-BE49-F238E27FC236}">
                <a16:creationId xmlns:a16="http://schemas.microsoft.com/office/drawing/2014/main" id="{C10D966C-9DD4-4144-A316-29077EB905B4}"/>
              </a:ext>
            </a:extLst>
          </p:cNvPr>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pPr algn="ctr" eaLnBrk="1" hangingPunct="1">
                <a:defRPr/>
              </a:p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64050" y="131404"/>
            <a:ext cx="2243119" cy="627854"/>
          </a:xfrm>
          <a:prstGeom prst="rect">
            <a:avLst/>
          </a:prstGeom>
        </p:spPr>
      </p:pic>
    </p:spTree>
    <p:extLst>
      <p:ext uri="{BB962C8B-B14F-4D97-AF65-F5344CB8AC3E}">
        <p14:creationId xmlns:p14="http://schemas.microsoft.com/office/powerpoint/2010/main" val="1509223214"/>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a:ext>
            </a:extLst>
          </a:blip>
          <a:srcRect r="30571" b="46397"/>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9" name="矩形 8">
            <a:extLst>
              <a:ext uri="{FF2B5EF4-FFF2-40B4-BE49-F238E27FC236}">
                <a16:creationId xmlns:a16="http://schemas.microsoft.com/office/drawing/2014/main" id="{41C37BF7-CAE8-4F93-8BE5-229FC17201DA}"/>
              </a:ext>
            </a:extLst>
          </p:cNvPr>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2" name="矩形 11">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3" name="图片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a:ext>
            </a:extLst>
          </a:blip>
          <a:srcRect t="-74" b="12515"/>
          <a:stretch/>
        </p:blipFill>
        <p:spPr>
          <a:xfrm>
            <a:off x="0" y="0"/>
            <a:ext cx="12191999" cy="4400550"/>
          </a:xfrm>
          <a:prstGeom prst="rect">
            <a:avLst/>
          </a:prstGeom>
        </p:spPr>
      </p:pic>
      <p:sp>
        <p:nvSpPr>
          <p:cNvPr id="15" name="矩形 14">
            <a:extLst>
              <a:ext uri="{FF2B5EF4-FFF2-40B4-BE49-F238E27FC236}">
                <a16:creationId xmlns:a16="http://schemas.microsoft.com/office/drawing/2014/main" id="{41C37BF7-CAE8-4F93-8BE5-229FC17201DA}"/>
              </a:ext>
            </a:extLst>
          </p:cNvPr>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01847" y="142154"/>
            <a:ext cx="2242503" cy="627682"/>
          </a:xfrm>
          <a:prstGeom prst="rect">
            <a:avLst/>
          </a:prstGeom>
        </p:spPr>
      </p:pic>
      <p:sp>
        <p:nvSpPr>
          <p:cNvPr id="18" name="矩形: 圆角 162">
            <a:extLst>
              <a:ext uri="{FF2B5EF4-FFF2-40B4-BE49-F238E27FC236}">
                <a16:creationId xmlns:a16="http://schemas.microsoft.com/office/drawing/2014/main" id="{73EA18D4-72CA-45CF-AE53-812904BBD9F8}"/>
              </a:ext>
            </a:extLst>
          </p:cNvPr>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19" name="矩形: 圆角 163">
            <a:extLst>
              <a:ext uri="{FF2B5EF4-FFF2-40B4-BE49-F238E27FC236}">
                <a16:creationId xmlns:a16="http://schemas.microsoft.com/office/drawing/2014/main" id="{892230CE-A9FF-48DB-861E-D9073D5E9011}"/>
              </a:ext>
            </a:extLst>
          </p:cNvPr>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panose="020B0503020204020204" pitchFamily="34" charset="-122"/>
              <a:cs typeface="+mn-ea"/>
              <a:sym typeface="+mn-lt"/>
            </a:endParaRPr>
          </a:p>
        </p:txBody>
      </p:sp>
      <p:sp>
        <p:nvSpPr>
          <p:cNvPr id="20" name="矩形: 圆角 164">
            <a:extLst>
              <a:ext uri="{FF2B5EF4-FFF2-40B4-BE49-F238E27FC236}">
                <a16:creationId xmlns:a16="http://schemas.microsoft.com/office/drawing/2014/main" id="{15AB3CB8-C895-4E8E-9CCA-7C80BF894F94}"/>
              </a:ext>
            </a:extLst>
          </p:cNvPr>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prstTxWarp prst="textNoShape">
              <a:avLst/>
            </a:prstTxWarp>
            <a:noAutofit/>
          </a:bodyPr>
          <a:lstStyle/>
          <a:p>
            <a:pPr marL="0" marR="0" lvl="0" indent="457200" algn="l" defTabSz="914400" rtl="0" eaLnBrk="1" fontAlgn="auto" latinLnBrk="0" hangingPunct="1">
              <a:lnSpc>
                <a:spcPct val="12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Arial" panose="020F0502020204030204"/>
              <a:ea typeface="微软雅黑" panose="020B0503020204020204" pitchFamily="34" charset="-122"/>
              <a:cs typeface="+mn-ea"/>
              <a:sym typeface="+mn-lt"/>
            </a:endParaRPr>
          </a:p>
        </p:txBody>
      </p:sp>
    </p:spTree>
    <p:extLst>
      <p:ext uri="{BB962C8B-B14F-4D97-AF65-F5344CB8AC3E}">
        <p14:creationId xmlns:p14="http://schemas.microsoft.com/office/powerpoint/2010/main" val="3828176613"/>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BA3C0-07C1-41EA-9AA2-8A0283C1EEF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EB81ED1-CF43-412C-B458-42373557E5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239BF1-822E-46E4-A7F0-565F8AADC685}"/>
              </a:ext>
            </a:extLst>
          </p:cNvPr>
          <p:cNvSpPr>
            <a:spLocks noGrp="1"/>
          </p:cNvSpPr>
          <p:nvPr>
            <p:ph type="dt" sz="half" idx="10"/>
          </p:nvPr>
        </p:nvSpPr>
        <p:spPr/>
        <p:txBody>
          <a:bodyPr/>
          <a:lstStyle/>
          <a:p>
            <a:fld id="{ABF28DEF-57B2-43A1-9D88-DFA9C9DF62FB}" type="datetimeFigureOut">
              <a:rPr lang="zh-CN" altLang="en-US" smtClean="0"/>
              <a:t>2020/12/3</a:t>
            </a:fld>
            <a:endParaRPr lang="zh-CN" altLang="en-US"/>
          </a:p>
        </p:txBody>
      </p:sp>
      <p:sp>
        <p:nvSpPr>
          <p:cNvPr id="5" name="页脚占位符 4">
            <a:extLst>
              <a:ext uri="{FF2B5EF4-FFF2-40B4-BE49-F238E27FC236}">
                <a16:creationId xmlns:a16="http://schemas.microsoft.com/office/drawing/2014/main" id="{98BD401B-4BFB-4B3B-8820-480DCE3AD6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AD2887-5A8F-4DA7-A1E0-D92D6FA95181}"/>
              </a:ext>
            </a:extLst>
          </p:cNvPr>
          <p:cNvSpPr>
            <a:spLocks noGrp="1"/>
          </p:cNvSpPr>
          <p:nvPr>
            <p:ph type="sldNum" sz="quarter" idx="12"/>
          </p:nvPr>
        </p:nvSpPr>
        <p:spPr/>
        <p:txBody>
          <a:body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16282895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15.xml"/><Relationship Id="rId4" Type="http://schemas.openxmlformats.org/officeDocument/2006/relationships/slideLayout" Target="../slideLayouts/slideLayout2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1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18.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theme" Target="../theme/theme19.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20.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6" Type="http://schemas.openxmlformats.org/officeDocument/2006/relationships/theme" Target="../theme/theme21.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115.xml"/><Relationship Id="rId1" Type="http://schemas.openxmlformats.org/officeDocument/2006/relationships/slideLayout" Target="../slideLayouts/slideLayout1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197137328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1776531760"/>
      </p:ext>
    </p:extLst>
  </p:cSld>
  <p:clrMap bg1="lt1" tx1="dk1" bg2="lt2" tx2="dk2" accent1="accent1" accent2="accent2" accent3="accent3" accent4="accent4" accent5="accent5" accent6="accent6" hlink="hlink" folHlink="folHlink"/>
  <p:sldLayoutIdLst>
    <p:sldLayoutId id="2147483845" r:id="rId1"/>
    <p:sldLayoutId id="2147483846"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697531665"/>
      </p:ext>
    </p:extLst>
  </p:cSld>
  <p:clrMap bg1="lt1" tx1="dk1" bg2="lt2" tx2="dk2" accent1="accent1" accent2="accent2" accent3="accent3" accent4="accent4" accent5="accent5" accent6="accent6" hlink="hlink" folHlink="folHlink"/>
  <p:sldLayoutIdLst>
    <p:sldLayoutId id="2147483848" r:id="rId1"/>
    <p:sldLayoutId id="2147483849"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562872483"/>
      </p:ext>
    </p:extLst>
  </p:cSld>
  <p:clrMap bg1="lt1" tx1="dk1" bg2="lt2" tx2="dk2" accent1="accent1" accent2="accent2" accent3="accent3" accent4="accent4" accent5="accent5" accent6="accent6" hlink="hlink" folHlink="folHlink"/>
  <p:sldLayoutIdLst>
    <p:sldLayoutId id="2147483851"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788422417"/>
      </p:ext>
    </p:extLst>
  </p:cSld>
  <p:clrMap bg1="lt1" tx1="dk1" bg2="lt2" tx2="dk2" accent1="accent1" accent2="accent2" accent3="accent3" accent4="accent4" accent5="accent5" accent6="accent6" hlink="hlink" folHlink="folHlink"/>
  <p:sldLayoutIdLst>
    <p:sldLayoutId id="2147483853"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675256554"/>
      </p:ext>
    </p:extLst>
  </p:cSld>
  <p:clrMap bg1="lt1" tx1="dk1" bg2="lt2" tx2="dk2" accent1="accent1" accent2="accent2" accent3="accent3" accent4="accent4" accent5="accent5" accent6="accent6" hlink="hlink" folHlink="folHlink"/>
  <p:sldLayoutIdLst>
    <p:sldLayoutId id="2147483855" r:id="rId1"/>
    <p:sldLayoutId id="2147483856"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5302452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799553330"/>
      </p:ext>
    </p:extLst>
  </p:cSld>
  <p:clrMap bg1="lt1" tx1="dk1" bg2="lt2" tx2="dk2" accent1="accent1" accent2="accent2" accent3="accent3" accent4="accent4" accent5="accent5" accent6="accent6" hlink="hlink" folHlink="folHlink"/>
  <p:sldLayoutIdLst>
    <p:sldLayoutId id="2147483863"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pPr>
                <a:defRPr/>
              </a:pPr>
              <a:t>2020/12/3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31" r:id="rId1"/>
    <p:sldLayoutId id="2147483785" r:id="rId2"/>
    <p:sldLayoutId id="2147483789" r:id="rId3"/>
    <p:sldLayoutId id="2147483797" r:id="rId4"/>
    <p:sldLayoutId id="2147483783" r:id="rId5"/>
    <p:sldLayoutId id="2147483798" r:id="rId6"/>
    <p:sldLayoutId id="2147483793" r:id="rId7"/>
    <p:sldLayoutId id="2147483794" r:id="rId8"/>
    <p:sldLayoutId id="2147483796" r:id="rId9"/>
    <p:sldLayoutId id="2147483799" r:id="rId10"/>
    <p:sldLayoutId id="2147483807" r:id="rId11"/>
    <p:sldLayoutId id="2147483808" r:id="rId12"/>
    <p:sldLayoutId id="2147483811" r:id="rId13"/>
    <p:sldLayoutId id="2147483812" r:id="rId14"/>
    <p:sldLayoutId id="2147483809" r:id="rId15"/>
    <p:sldLayoutId id="2147483810" r:id="rId16"/>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83714051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52561390"/>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103105202"/>
      </p:ext>
    </p:extLst>
  </p:cSld>
  <p:clrMap bg1="lt1" tx1="dk1" bg2="lt2" tx2="dk2" accent1="accent1" accent2="accent2" accent3="accent3" accent4="accent4" accent5="accent5" accent6="accent6" hlink="hlink" folHlink="folHlink"/>
  <p:sldLayoutIdLst>
    <p:sldLayoutId id="2147483824" r:id="rId1"/>
    <p:sldLayoutId id="2147483825"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pPr>
                <a:defRPr/>
              </a:pPr>
              <a:t>2020/12/3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pPr>
                <a:defRPr/>
              </a:pPr>
              <a:t>‹#›</a:t>
            </a:fld>
            <a:endParaRPr lang="zh-CN" altLang="en-US"/>
          </a:p>
        </p:txBody>
      </p:sp>
    </p:spTree>
    <p:extLst>
      <p:ext uri="{BB962C8B-B14F-4D97-AF65-F5344CB8AC3E}">
        <p14:creationId xmlns:p14="http://schemas.microsoft.com/office/powerpoint/2010/main" val="21099614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702C59-FC47-4D7D-B826-8C5468EC4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6877485-8A54-495C-82CC-FE80B8A0E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1DBBD4-7836-4721-A91D-AF5BB9B2F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28DEF-57B2-43A1-9D88-DFA9C9DF62FB}" type="datetimeFigureOut">
              <a:rPr lang="zh-CN" altLang="en-US" smtClean="0"/>
              <a:t>2020/12/3</a:t>
            </a:fld>
            <a:endParaRPr lang="zh-CN" altLang="en-US"/>
          </a:p>
        </p:txBody>
      </p:sp>
      <p:sp>
        <p:nvSpPr>
          <p:cNvPr id="5" name="页脚占位符 4">
            <a:extLst>
              <a:ext uri="{FF2B5EF4-FFF2-40B4-BE49-F238E27FC236}">
                <a16:creationId xmlns:a16="http://schemas.microsoft.com/office/drawing/2014/main" id="{FD0499DC-DE69-4DFA-BB76-26E55BC34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718C647-7ADD-4A0F-AC34-35D34E3BA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81A7C-C169-4680-9142-8957ABD77D17}" type="slidenum">
              <a:rPr lang="zh-CN" altLang="en-US" smtClean="0"/>
              <a:t>‹#›</a:t>
            </a:fld>
            <a:endParaRPr lang="zh-CN" altLang="en-US"/>
          </a:p>
        </p:txBody>
      </p:sp>
    </p:spTree>
    <p:extLst>
      <p:ext uri="{BB962C8B-B14F-4D97-AF65-F5344CB8AC3E}">
        <p14:creationId xmlns:p14="http://schemas.microsoft.com/office/powerpoint/2010/main" val="354808700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266337914"/>
      </p:ext>
    </p:extLst>
  </p:cSld>
  <p:clrMap bg1="lt1" tx1="dk1" bg2="lt2" tx2="dk2" accent1="accent1" accent2="accent2" accent3="accent3" accent4="accent4" accent5="accent5" accent6="accent6" hlink="hlink" folHlink="folHlink"/>
  <p:sldLayoutIdLst>
    <p:sldLayoutId id="2147483940" r:id="rId1"/>
    <p:sldLayoutId id="2147483941"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705390882"/>
      </p:ext>
    </p:extLst>
  </p:cSld>
  <p:clrMap bg1="lt1" tx1="dk1" bg2="lt2" tx2="dk2" accent1="accent1" accent2="accent2" accent3="accent3" accent4="accent4" accent5="accent5" accent6="accent6" hlink="hlink" folHlink="folHlink"/>
  <p:sldLayoutIdLst>
    <p:sldLayoutId id="2147483827" r:id="rId1"/>
    <p:sldLayoutId id="2147483828"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931798961"/>
      </p:ext>
    </p:extLst>
  </p:cSld>
  <p:clrMap bg1="lt1" tx1="dk1" bg2="lt2" tx2="dk2" accent1="accent1" accent2="accent2" accent3="accent3" accent4="accent4" accent5="accent5" accent6="accent6" hlink="hlink" folHlink="folHlink"/>
  <p:sldLayoutIdLst>
    <p:sldLayoutId id="2147483830" r:id="rId1"/>
    <p:sldLayoutId id="2147483831"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1979046446"/>
      </p:ext>
    </p:extLst>
  </p:cSld>
  <p:clrMap bg1="lt1" tx1="dk1" bg2="lt2" tx2="dk2" accent1="accent1" accent2="accent2" accent3="accent3" accent4="accent4" accent5="accent5" accent6="accent6" hlink="hlink" folHlink="folHlink"/>
  <p:sldLayoutIdLst>
    <p:sldLayoutId id="2147483833"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622630538"/>
      </p:ext>
    </p:extLst>
  </p:cSld>
  <p:clrMap bg1="lt1" tx1="dk1" bg2="lt2" tx2="dk2" accent1="accent1" accent2="accent2" accent3="accent3" accent4="accent4" accent5="accent5" accent6="accent6" hlink="hlink" folHlink="folHlink"/>
  <p:sldLayoutIdLst>
    <p:sldLayoutId id="2147483835" r:id="rId1"/>
    <p:sldLayoutId id="2147483836"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974798245"/>
      </p:ext>
    </p:extLst>
  </p:cSld>
  <p:clrMap bg1="lt1" tx1="dk1" bg2="lt2" tx2="dk2" accent1="accent1" accent2="accent2" accent3="accent3" accent4="accent4" accent5="accent5" accent6="accent6" hlink="hlink" folHlink="folHlink"/>
  <p:sldLayoutIdLst>
    <p:sldLayoutId id="2147483838"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977571197"/>
      </p:ext>
    </p:extLst>
  </p:cSld>
  <p:clrMap bg1="lt1" tx1="dk1" bg2="lt2" tx2="dk2" accent1="accent1" accent2="accent2" accent3="accent3" accent4="accent4" accent5="accent5" accent6="accent6" hlink="hlink" folHlink="folHlink"/>
  <p:sldLayoutIdLst>
    <p:sldLayoutId id="2147483840" r:id="rId1"/>
    <p:sldLayoutId id="2147483841" r:id="rId2"/>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7D9317-7C4B-477D-9FCD-CD5482370328}" type="datetimeFigureOut">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2020/12/3</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0B3BC9-7090-482A-AB63-1945A9C9F1E4}" type="slidenum">
              <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742085025"/>
      </p:ext>
    </p:extLst>
  </p:cSld>
  <p:clrMap bg1="lt1" tx1="dk1" bg2="lt2" tx2="dk2" accent1="accent1" accent2="accent2" accent3="accent3" accent4="accent4" accent5="accent5" accent6="accent6" hlink="hlink" folHlink="folHlink"/>
  <p:sldLayoutIdLst>
    <p:sldLayoutId id="2147483843" r:id="rId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9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92.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9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9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9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1.xml"/><Relationship Id="rId1" Type="http://schemas.openxmlformats.org/officeDocument/2006/relationships/tags" Target="../tags/tag10.xml"/><Relationship Id="rId4" Type="http://schemas.openxmlformats.org/officeDocument/2006/relationships/image" Target="../media/image36.tm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55.xml"/><Relationship Id="rId1" Type="http://schemas.openxmlformats.org/officeDocument/2006/relationships/slideLayout" Target="../slideLayouts/slideLayout57.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7.xml"/><Relationship Id="rId1" Type="http://schemas.openxmlformats.org/officeDocument/2006/relationships/themeOverride" Target="../theme/themeOverride7.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7.xml"/><Relationship Id="rId1" Type="http://schemas.openxmlformats.org/officeDocument/2006/relationships/themeOverride" Target="../theme/themeOverride8.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39.tmp"/></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2.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115.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115.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15.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115.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15.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hyperlink" Target="https://github.com/FudanNLP/fnlp" TargetMode="External"/><Relationship Id="rId2" Type="http://schemas.openxmlformats.org/officeDocument/2006/relationships/notesSlide" Target="../notesSlides/notesSlide71.xml"/><Relationship Id="rId1" Type="http://schemas.openxmlformats.org/officeDocument/2006/relationships/slideLayout" Target="../slideLayouts/slideLayout41.xml"/><Relationship Id="rId5" Type="http://schemas.openxmlformats.org/officeDocument/2006/relationships/hyperlink" Target="https://www.hanlp.com/" TargetMode="External"/><Relationship Id="rId4" Type="http://schemas.openxmlformats.org/officeDocument/2006/relationships/hyperlink" Target="http://hanlp.linrunsoft.co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41.xml"/><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41.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41.xml"/><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1368" y="2893691"/>
            <a:ext cx="7015008" cy="646331"/>
          </a:xfrm>
        </p:spPr>
        <p:txBody>
          <a:bodyPr/>
          <a:lstStyle/>
          <a:p>
            <a:pPr>
              <a:lnSpc>
                <a:spcPct val="100000"/>
              </a:lnSpc>
            </a:pPr>
            <a:r>
              <a:rPr lang="zh-CN" altLang="en-US" dirty="0"/>
              <a:t>句法分析</a:t>
            </a:r>
          </a:p>
        </p:txBody>
      </p:sp>
      <p:sp>
        <p:nvSpPr>
          <p:cNvPr id="4" name="文本占位符 3"/>
          <p:cNvSpPr>
            <a:spLocks noGrp="1"/>
          </p:cNvSpPr>
          <p:nvPr>
            <p:ph type="body" sz="quarter" idx="16"/>
          </p:nvPr>
        </p:nvSpPr>
        <p:spPr>
          <a:xfrm>
            <a:off x="671366" y="3619879"/>
            <a:ext cx="6221139" cy="1161728"/>
          </a:xfrm>
        </p:spPr>
        <p:txBody>
          <a:bodyPr/>
          <a:lstStyle/>
          <a:p>
            <a:endParaRPr lang="en-US" altLang="zh-CN" dirty="0"/>
          </a:p>
          <a:p>
            <a:r>
              <a:rPr lang="zh-CN" altLang="en-US" dirty="0"/>
              <a:t>答辩人： 王彩文 朱志浩 李亚辉 徐昊  彭林涛 罗晓青</a:t>
            </a:r>
            <a:endParaRPr lang="en-US" altLang="zh-CN" dirty="0"/>
          </a:p>
          <a:p>
            <a:r>
              <a:rPr lang="zh-CN" altLang="en-US" dirty="0"/>
              <a:t>时间： </a:t>
            </a:r>
            <a:r>
              <a:rPr lang="en-US" altLang="zh-CN" dirty="0"/>
              <a:t>2020.12.03</a:t>
            </a:r>
            <a:endParaRPr lang="zh-CN" altLang="en-US" dirty="0"/>
          </a:p>
        </p:txBody>
      </p:sp>
    </p:spTree>
    <p:extLst>
      <p:ext uri="{BB962C8B-B14F-4D97-AF65-F5344CB8AC3E}">
        <p14:creationId xmlns:p14="http://schemas.microsoft.com/office/powerpoint/2010/main" val="3864052646"/>
      </p:ext>
    </p:extLst>
  </p:cSld>
  <p:clrMapOvr>
    <a:masterClrMapping/>
  </p:clrMapOvr>
  <p:transition spd="med" advTm="368">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句法分析应用</a:t>
            </a:r>
          </a:p>
        </p:txBody>
      </p:sp>
      <p:sp>
        <p:nvSpPr>
          <p:cNvPr id="8" name="矩形 7">
            <a:extLst>
              <a:ext uri="{FF2B5EF4-FFF2-40B4-BE49-F238E27FC236}">
                <a16:creationId xmlns:a16="http://schemas.microsoft.com/office/drawing/2014/main" id="{1146C583-4FC6-48D4-B5D5-04AD6013357F}"/>
              </a:ext>
            </a:extLst>
          </p:cNvPr>
          <p:cNvSpPr/>
          <p:nvPr/>
        </p:nvSpPr>
        <p:spPr>
          <a:xfrm>
            <a:off x="442914" y="2496630"/>
            <a:ext cx="11270173" cy="2398426"/>
          </a:xfrm>
          <a:prstGeom prst="rect">
            <a:avLst/>
          </a:prstGeom>
          <a:gradFill flip="none" rotWithShape="1">
            <a:gsLst>
              <a:gs pos="100000">
                <a:schemeClr val="accent1"/>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文本框 8">
            <a:extLst>
              <a:ext uri="{FF2B5EF4-FFF2-40B4-BE49-F238E27FC236}">
                <a16:creationId xmlns:a16="http://schemas.microsoft.com/office/drawing/2014/main" id="{B0D354E4-5E0C-4227-9260-51FCB2F27172}"/>
              </a:ext>
            </a:extLst>
          </p:cNvPr>
          <p:cNvSpPr txBox="1"/>
          <p:nvPr/>
        </p:nvSpPr>
        <p:spPr>
          <a:xfrm>
            <a:off x="6174686" y="2636035"/>
            <a:ext cx="5418207" cy="2097890"/>
          </a:xfrm>
          <a:prstGeom prst="rect">
            <a:avLst/>
          </a:prstGeom>
          <a:noFill/>
          <a:ln>
            <a:solidFill>
              <a:schemeClr val="bg1">
                <a:lumMod val="85000"/>
                <a:alpha val="50000"/>
              </a:schemeClr>
            </a:solidFill>
          </a:ln>
        </p:spPr>
        <p:txBody>
          <a:bodyPr wrap="square" lIns="180000" tIns="180000" rIns="180000" bIns="18000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1800" b="0" i="0" u="none" strike="noStrike" kern="1200" cap="none" spc="10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“谢霆锋的儿子是谁？”</a:t>
            </a:r>
            <a:endParaRPr kumimoji="0" lang="en-US" altLang="zh-CN" sz="1800" b="0" i="0" u="none" strike="noStrike" kern="1200" cap="none" spc="10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a:p>
            <a:pPr marL="0" marR="0" lvl="0" indent="0" algn="just" defTabSz="914400" rtl="0" eaLnBrk="0" fontAlgn="base" latinLnBrk="0" hangingPunct="0">
              <a:lnSpc>
                <a:spcPct val="130000"/>
              </a:lnSpc>
              <a:spcBef>
                <a:spcPct val="0"/>
              </a:spcBef>
              <a:spcAft>
                <a:spcPct val="0"/>
              </a:spcAft>
              <a:buClrTx/>
              <a:buSzTx/>
              <a:buFontTx/>
              <a:buNone/>
              <a:tabLst/>
              <a:defRPr/>
            </a:pPr>
            <a:endParaRPr kumimoji="0" lang="en-US" altLang="zh-CN" sz="1800" b="0" i="0" u="none" strike="noStrike" kern="1200" cap="none" spc="10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1800" b="0" i="0" u="none" strike="noStrike" kern="1200" cap="none" spc="10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“谢霆锋是谁的儿子？”</a:t>
            </a:r>
          </a:p>
        </p:txBody>
      </p:sp>
      <p:sp>
        <p:nvSpPr>
          <p:cNvPr id="10" name="矩形: 圆角 93">
            <a:extLst>
              <a:ext uri="{FF2B5EF4-FFF2-40B4-BE49-F238E27FC236}">
                <a16:creationId xmlns:a16="http://schemas.microsoft.com/office/drawing/2014/main" id="{71899987-5CE6-4E24-90B4-EBDD3128D869}"/>
              </a:ext>
            </a:extLst>
          </p:cNvPr>
          <p:cNvSpPr/>
          <p:nvPr/>
        </p:nvSpPr>
        <p:spPr>
          <a:xfrm>
            <a:off x="6211455" y="1924534"/>
            <a:ext cx="3032502" cy="5437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A13F0B"/>
                </a:solidFill>
                <a:effectLst/>
                <a:uLnTx/>
                <a:uFillTx/>
                <a:latin typeface="微软雅黑"/>
                <a:ea typeface="微软雅黑"/>
                <a:cs typeface="+mn-cs"/>
              </a:rPr>
              <a:t>文本理解</a:t>
            </a:r>
          </a:p>
        </p:txBody>
      </p:sp>
      <p:grpSp>
        <p:nvGrpSpPr>
          <p:cNvPr id="11" name="组合 10">
            <a:extLst>
              <a:ext uri="{FF2B5EF4-FFF2-40B4-BE49-F238E27FC236}">
                <a16:creationId xmlns:a16="http://schemas.microsoft.com/office/drawing/2014/main" id="{61BA3E40-D8E1-4191-92E0-05705FBE3ECA}"/>
              </a:ext>
            </a:extLst>
          </p:cNvPr>
          <p:cNvGrpSpPr/>
          <p:nvPr/>
        </p:nvGrpSpPr>
        <p:grpSpPr>
          <a:xfrm>
            <a:off x="10811838" y="5034461"/>
            <a:ext cx="937250" cy="175081"/>
            <a:chOff x="10802319" y="5357813"/>
            <a:chExt cx="937250" cy="175081"/>
          </a:xfrm>
        </p:grpSpPr>
        <p:cxnSp>
          <p:nvCxnSpPr>
            <p:cNvPr id="12" name="直接连接符 11">
              <a:extLst>
                <a:ext uri="{FF2B5EF4-FFF2-40B4-BE49-F238E27FC236}">
                  <a16:creationId xmlns:a16="http://schemas.microsoft.com/office/drawing/2014/main" id="{5F4041EA-9EB4-40AF-8BD3-1671128F9F4C}"/>
                </a:ext>
              </a:extLst>
            </p:cNvPr>
            <p:cNvCxnSpPr>
              <a:cxnSpLocks/>
            </p:cNvCxnSpPr>
            <p:nvPr/>
          </p:nvCxnSpPr>
          <p:spPr>
            <a:xfrm flipH="1">
              <a:off x="10802319"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1E14C44-ADB3-47BA-9AFC-35936769149F}"/>
                </a:ext>
              </a:extLst>
            </p:cNvPr>
            <p:cNvCxnSpPr>
              <a:cxnSpLocks/>
            </p:cNvCxnSpPr>
            <p:nvPr/>
          </p:nvCxnSpPr>
          <p:spPr>
            <a:xfrm flipH="1">
              <a:off x="10899951"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1AC89FDA-7CA6-4716-A77E-D3B93C98A016}"/>
                </a:ext>
              </a:extLst>
            </p:cNvPr>
            <p:cNvCxnSpPr>
              <a:cxnSpLocks/>
            </p:cNvCxnSpPr>
            <p:nvPr/>
          </p:nvCxnSpPr>
          <p:spPr>
            <a:xfrm flipH="1">
              <a:off x="10997583"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8936284F-31A7-4B48-977B-71183F6A79A4}"/>
                </a:ext>
              </a:extLst>
            </p:cNvPr>
            <p:cNvCxnSpPr>
              <a:cxnSpLocks/>
            </p:cNvCxnSpPr>
            <p:nvPr/>
          </p:nvCxnSpPr>
          <p:spPr>
            <a:xfrm flipH="1">
              <a:off x="11095215"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A5EAE44-C66F-4E0F-B19C-C8A9CA23F2CC}"/>
                </a:ext>
              </a:extLst>
            </p:cNvPr>
            <p:cNvCxnSpPr>
              <a:cxnSpLocks/>
            </p:cNvCxnSpPr>
            <p:nvPr/>
          </p:nvCxnSpPr>
          <p:spPr>
            <a:xfrm flipH="1">
              <a:off x="11192847"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BA06B37-5E7C-40E0-9AF3-943F5CF000D6}"/>
                </a:ext>
              </a:extLst>
            </p:cNvPr>
            <p:cNvCxnSpPr>
              <a:cxnSpLocks/>
            </p:cNvCxnSpPr>
            <p:nvPr/>
          </p:nvCxnSpPr>
          <p:spPr>
            <a:xfrm flipH="1">
              <a:off x="11290479"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026236DB-0A8A-4EDB-B0AB-1D3E5A9F8EA7}"/>
                </a:ext>
              </a:extLst>
            </p:cNvPr>
            <p:cNvCxnSpPr>
              <a:cxnSpLocks/>
            </p:cNvCxnSpPr>
            <p:nvPr/>
          </p:nvCxnSpPr>
          <p:spPr>
            <a:xfrm flipH="1">
              <a:off x="11388111"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C49F4B6-0BBC-4817-9F98-B837E321C082}"/>
                </a:ext>
              </a:extLst>
            </p:cNvPr>
            <p:cNvCxnSpPr>
              <a:cxnSpLocks/>
            </p:cNvCxnSpPr>
            <p:nvPr/>
          </p:nvCxnSpPr>
          <p:spPr>
            <a:xfrm flipH="1">
              <a:off x="11485743"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44715D70-543C-45F1-AE76-AB5BCE8F0C52}"/>
                </a:ext>
              </a:extLst>
            </p:cNvPr>
            <p:cNvCxnSpPr>
              <a:cxnSpLocks/>
            </p:cNvCxnSpPr>
            <p:nvPr/>
          </p:nvCxnSpPr>
          <p:spPr>
            <a:xfrm flipH="1">
              <a:off x="11583375"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6F1EEA1-01B4-4A82-BCC0-0E9DB2CA88B4}"/>
                </a:ext>
              </a:extLst>
            </p:cNvPr>
            <p:cNvCxnSpPr>
              <a:cxnSpLocks/>
            </p:cNvCxnSpPr>
            <p:nvPr/>
          </p:nvCxnSpPr>
          <p:spPr>
            <a:xfrm flipH="1">
              <a:off x="11681007" y="5357813"/>
              <a:ext cx="58562" cy="17508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a16="http://schemas.microsoft.com/office/drawing/2014/main" id="{C7930245-D8F2-45E5-8B42-5F1D09701BDF}"/>
              </a:ext>
            </a:extLst>
          </p:cNvPr>
          <p:cNvSpPr/>
          <p:nvPr/>
        </p:nvSpPr>
        <p:spPr>
          <a:xfrm>
            <a:off x="11713087" y="2496631"/>
            <a:ext cx="36000" cy="23984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4" name="图片 3">
            <a:extLst>
              <a:ext uri="{FF2B5EF4-FFF2-40B4-BE49-F238E27FC236}">
                <a16:creationId xmlns:a16="http://schemas.microsoft.com/office/drawing/2014/main" id="{4ADA4BE9-8119-475A-8062-543D1F21CBCE}"/>
              </a:ext>
            </a:extLst>
          </p:cNvPr>
          <p:cNvPicPr>
            <a:picLocks noChangeAspect="1"/>
          </p:cNvPicPr>
          <p:nvPr/>
        </p:nvPicPr>
        <p:blipFill>
          <a:blip r:embed="rId3"/>
          <a:stretch>
            <a:fillRect/>
          </a:stretch>
        </p:blipFill>
        <p:spPr>
          <a:xfrm>
            <a:off x="445329" y="895941"/>
            <a:ext cx="5545163" cy="2759316"/>
          </a:xfrm>
          <a:prstGeom prst="rect">
            <a:avLst/>
          </a:prstGeom>
        </p:spPr>
      </p:pic>
      <p:pic>
        <p:nvPicPr>
          <p:cNvPr id="6" name="图片 5">
            <a:extLst>
              <a:ext uri="{FF2B5EF4-FFF2-40B4-BE49-F238E27FC236}">
                <a16:creationId xmlns:a16="http://schemas.microsoft.com/office/drawing/2014/main" id="{45FB2BB7-F049-427A-B0D6-53EB5CE59A38}"/>
              </a:ext>
            </a:extLst>
          </p:cNvPr>
          <p:cNvPicPr>
            <a:picLocks noChangeAspect="1"/>
          </p:cNvPicPr>
          <p:nvPr/>
        </p:nvPicPr>
        <p:blipFill>
          <a:blip r:embed="rId4"/>
          <a:stretch>
            <a:fillRect/>
          </a:stretch>
        </p:blipFill>
        <p:spPr>
          <a:xfrm>
            <a:off x="409941" y="3656867"/>
            <a:ext cx="5592274" cy="2470696"/>
          </a:xfrm>
          <a:prstGeom prst="rect">
            <a:avLst/>
          </a:prstGeom>
        </p:spPr>
      </p:pic>
    </p:spTree>
    <p:extLst>
      <p:ext uri="{BB962C8B-B14F-4D97-AF65-F5344CB8AC3E}">
        <p14:creationId xmlns:p14="http://schemas.microsoft.com/office/powerpoint/2010/main" val="1969242268"/>
      </p:ext>
    </p:extLst>
  </p:cSld>
  <p:clrMapOvr>
    <a:masterClrMapping/>
  </p:clrMapOvr>
  <p:transition spd="med" advTm="163">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句法分析应用</a:t>
            </a:r>
          </a:p>
        </p:txBody>
      </p:sp>
      <p:sp>
        <p:nvSpPr>
          <p:cNvPr id="3" name="矩形 2">
            <a:extLst>
              <a:ext uri="{FF2B5EF4-FFF2-40B4-BE49-F238E27FC236}">
                <a16:creationId xmlns:a16="http://schemas.microsoft.com/office/drawing/2014/main" id="{99ADA82B-83D2-48F0-A550-9D9BDCF57FDE}"/>
              </a:ext>
            </a:extLst>
          </p:cNvPr>
          <p:cNvSpPr/>
          <p:nvPr/>
        </p:nvSpPr>
        <p:spPr>
          <a:xfrm>
            <a:off x="660400" y="1571760"/>
            <a:ext cx="10858500" cy="39138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08B56156-A3AA-4FFB-B931-CAAEC09043C2}"/>
              </a:ext>
            </a:extLst>
          </p:cNvPr>
          <p:cNvSpPr txBox="1"/>
          <p:nvPr/>
        </p:nvSpPr>
        <p:spPr>
          <a:xfrm>
            <a:off x="6828092" y="1925736"/>
            <a:ext cx="4230700" cy="631526"/>
          </a:xfrm>
          <a:prstGeom prst="roundRect">
            <a:avLst>
              <a:gd name="adj" fmla="val 0"/>
            </a:avLst>
          </a:prstGeom>
          <a:noFill/>
          <a:ln>
            <a:noFill/>
          </a:ln>
        </p:spPr>
        <p:txBody>
          <a:bodyPr wrap="square" lIns="0" tIns="0" rIns="0" bIns="0" rtlCol="0" anchor="t" anchorCtr="0">
            <a:no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40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语义消歧</a:t>
            </a:r>
          </a:p>
        </p:txBody>
      </p:sp>
      <p:sp>
        <p:nvSpPr>
          <p:cNvPr id="6" name="文本框 5">
            <a:extLst>
              <a:ext uri="{FF2B5EF4-FFF2-40B4-BE49-F238E27FC236}">
                <a16:creationId xmlns:a16="http://schemas.microsoft.com/office/drawing/2014/main" id="{E16B8B4F-D51D-4838-A10F-4D88DEC2D300}"/>
              </a:ext>
            </a:extLst>
          </p:cNvPr>
          <p:cNvSpPr txBox="1"/>
          <p:nvPr/>
        </p:nvSpPr>
        <p:spPr>
          <a:xfrm>
            <a:off x="6828092" y="3347846"/>
            <a:ext cx="4248387" cy="324320"/>
          </a:xfrm>
          <a:prstGeom prst="rect">
            <a:avLst/>
          </a:prstGeom>
          <a:noFill/>
        </p:spPr>
        <p:txBody>
          <a:bodyPr wrap="square" lIns="0" tIns="0" rIns="0" bIns="0" rtlCol="0">
            <a:spAutoFit/>
          </a:body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1800" b="0" i="0" u="none" strike="noStrike" kern="1200" cap="none" spc="30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“去医院看癌症病人”。</a:t>
            </a:r>
          </a:p>
        </p:txBody>
      </p:sp>
      <p:sp>
        <p:nvSpPr>
          <p:cNvPr id="7" name="等腰三角形 6">
            <a:extLst>
              <a:ext uri="{FF2B5EF4-FFF2-40B4-BE49-F238E27FC236}">
                <a16:creationId xmlns:a16="http://schemas.microsoft.com/office/drawing/2014/main" id="{AB00999B-7E9F-474A-A1B5-C48517C7E69C}"/>
              </a:ext>
            </a:extLst>
          </p:cNvPr>
          <p:cNvSpPr/>
          <p:nvPr/>
        </p:nvSpPr>
        <p:spPr>
          <a:xfrm rot="16200000" flipV="1">
            <a:off x="5958342" y="2081108"/>
            <a:ext cx="392979" cy="320783"/>
          </a:xfrm>
          <a:prstGeom prst="triangle">
            <a:avLst/>
          </a:prstGeom>
          <a:solidFill>
            <a:schemeClr val="bg1">
              <a:alpha val="82000"/>
            </a:schemeClr>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9" name="图片 8">
            <a:extLst>
              <a:ext uri="{FF2B5EF4-FFF2-40B4-BE49-F238E27FC236}">
                <a16:creationId xmlns:a16="http://schemas.microsoft.com/office/drawing/2014/main" id="{09C96107-F04D-44CE-8C0B-AEBD0E9EECEE}"/>
              </a:ext>
            </a:extLst>
          </p:cNvPr>
          <p:cNvPicPr>
            <a:picLocks noChangeAspect="1"/>
          </p:cNvPicPr>
          <p:nvPr/>
        </p:nvPicPr>
        <p:blipFill rotWithShape="1">
          <a:blip r:embed="rId3"/>
          <a:srcRect r="10456"/>
          <a:stretch/>
        </p:blipFill>
        <p:spPr>
          <a:xfrm>
            <a:off x="762506" y="1927273"/>
            <a:ext cx="5174060" cy="3165467"/>
          </a:xfrm>
          <a:prstGeom prst="rect">
            <a:avLst/>
          </a:prstGeom>
        </p:spPr>
      </p:pic>
    </p:spTree>
    <p:extLst>
      <p:ext uri="{BB962C8B-B14F-4D97-AF65-F5344CB8AC3E}">
        <p14:creationId xmlns:p14="http://schemas.microsoft.com/office/powerpoint/2010/main" val="2292536508"/>
      </p:ext>
    </p:extLst>
  </p:cSld>
  <p:clrMapOvr>
    <a:masterClrMapping/>
  </p:clrMapOvr>
  <p:transition spd="med" advTm="143">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句法分析应用</a:t>
            </a:r>
          </a:p>
        </p:txBody>
      </p:sp>
      <p:sp>
        <p:nvSpPr>
          <p:cNvPr id="3" name="矩形 2">
            <a:extLst>
              <a:ext uri="{FF2B5EF4-FFF2-40B4-BE49-F238E27FC236}">
                <a16:creationId xmlns:a16="http://schemas.microsoft.com/office/drawing/2014/main" id="{03A2DB49-A34F-415C-BDCB-6167DF90484C}"/>
              </a:ext>
            </a:extLst>
          </p:cNvPr>
          <p:cNvSpPr/>
          <p:nvPr/>
        </p:nvSpPr>
        <p:spPr>
          <a:xfrm>
            <a:off x="660400" y="1026788"/>
            <a:ext cx="10858500" cy="5003800"/>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783EB24E-FE0D-4498-8616-DAE4D7B97315}"/>
              </a:ext>
            </a:extLst>
          </p:cNvPr>
          <p:cNvSpPr txBox="1"/>
          <p:nvPr/>
        </p:nvSpPr>
        <p:spPr>
          <a:xfrm>
            <a:off x="1139788" y="1866432"/>
            <a:ext cx="3807349" cy="722249"/>
          </a:xfrm>
          <a:prstGeom prst="rect">
            <a:avLst/>
          </a:prstGeom>
          <a:noFill/>
        </p:spPr>
        <p:txBody>
          <a:bodyPr wrap="square" lIns="0" tIns="0" rIns="0" bIns="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4000" b="1" i="0" u="none" strike="noStrike" kern="1200" cap="none" spc="300" normalizeH="0" baseline="0" noProof="0" dirty="0">
                <a:ln>
                  <a:noFill/>
                </a:ln>
                <a:solidFill>
                  <a:srgbClr val="006C39"/>
                </a:solidFill>
                <a:effectLst/>
                <a:uLnTx/>
                <a:uFillTx/>
                <a:latin typeface="微软雅黑" panose="020B0503020204020204" pitchFamily="34" charset="-122"/>
                <a:ea typeface="微软雅黑" panose="020B0503020204020204" pitchFamily="34" charset="-122"/>
                <a:cs typeface="+mn-cs"/>
              </a:rPr>
              <a:t>主干抽取</a:t>
            </a:r>
          </a:p>
        </p:txBody>
      </p:sp>
      <p:sp>
        <p:nvSpPr>
          <p:cNvPr id="6" name="文本框 5">
            <a:extLst>
              <a:ext uri="{FF2B5EF4-FFF2-40B4-BE49-F238E27FC236}">
                <a16:creationId xmlns:a16="http://schemas.microsoft.com/office/drawing/2014/main" id="{4EB6D056-BA36-4095-8BCC-5DBB420ACAD9}"/>
              </a:ext>
            </a:extLst>
          </p:cNvPr>
          <p:cNvSpPr txBox="1"/>
          <p:nvPr/>
        </p:nvSpPr>
        <p:spPr>
          <a:xfrm>
            <a:off x="1173494" y="3854557"/>
            <a:ext cx="3927929" cy="684418"/>
          </a:xfrm>
          <a:prstGeom prst="rect">
            <a:avLst/>
          </a:prstGeom>
          <a:noFill/>
        </p:spPr>
        <p:txBody>
          <a:bodyPr wrap="square" lIns="0" tIns="0" rIns="0" bIns="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“给我推荐一家能够听到古典音乐的餐厅。”</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p:txBody>
      </p:sp>
      <p:cxnSp>
        <p:nvCxnSpPr>
          <p:cNvPr id="7" name="直接连接符 6">
            <a:extLst>
              <a:ext uri="{FF2B5EF4-FFF2-40B4-BE49-F238E27FC236}">
                <a16:creationId xmlns:a16="http://schemas.microsoft.com/office/drawing/2014/main" id="{6DAE3BEC-0D40-461A-A5E2-07A3B7AD813B}"/>
              </a:ext>
            </a:extLst>
          </p:cNvPr>
          <p:cNvCxnSpPr>
            <a:cxnSpLocks/>
          </p:cNvCxnSpPr>
          <p:nvPr/>
        </p:nvCxnSpPr>
        <p:spPr>
          <a:xfrm>
            <a:off x="1121924" y="2661234"/>
            <a:ext cx="370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D0060908-8159-46E7-B46D-3F708320C147}"/>
              </a:ext>
            </a:extLst>
          </p:cNvPr>
          <p:cNvPicPr>
            <a:picLocks noChangeAspect="1"/>
          </p:cNvPicPr>
          <p:nvPr/>
        </p:nvPicPr>
        <p:blipFill>
          <a:blip r:embed="rId3"/>
          <a:stretch>
            <a:fillRect/>
          </a:stretch>
        </p:blipFill>
        <p:spPr>
          <a:xfrm>
            <a:off x="4937759" y="1722349"/>
            <a:ext cx="6552175" cy="3782954"/>
          </a:xfrm>
          <a:prstGeom prst="rect">
            <a:avLst/>
          </a:prstGeom>
        </p:spPr>
      </p:pic>
    </p:spTree>
    <p:extLst>
      <p:ext uri="{BB962C8B-B14F-4D97-AF65-F5344CB8AC3E}">
        <p14:creationId xmlns:p14="http://schemas.microsoft.com/office/powerpoint/2010/main" val="2921517481"/>
      </p:ext>
    </p:extLst>
  </p:cSld>
  <p:clrMapOvr>
    <a:masterClrMapping/>
  </p:clrMapOvr>
  <p:transition spd="med" advTm="229">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句法分析应用</a:t>
            </a:r>
          </a:p>
        </p:txBody>
      </p:sp>
      <p:sp>
        <p:nvSpPr>
          <p:cNvPr id="11" name="文本框 10">
            <a:extLst>
              <a:ext uri="{FF2B5EF4-FFF2-40B4-BE49-F238E27FC236}">
                <a16:creationId xmlns:a16="http://schemas.microsoft.com/office/drawing/2014/main" id="{0F6C1D3A-8883-489A-9010-FCACBD19E490}"/>
              </a:ext>
            </a:extLst>
          </p:cNvPr>
          <p:cNvSpPr txBox="1"/>
          <p:nvPr/>
        </p:nvSpPr>
        <p:spPr>
          <a:xfrm>
            <a:off x="761200" y="2666582"/>
            <a:ext cx="5435601" cy="1044517"/>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“我家音响声音很大。”</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a:p>
            <a:pPr marL="0" marR="0" lvl="0" indent="0" algn="just" defTabSz="914400" rtl="0" eaLnBrk="0" fontAlgn="base" latinLnBrk="0" hangingPunct="0">
              <a:lnSpc>
                <a:spcPct val="130000"/>
              </a:lnSpc>
              <a:spcBef>
                <a:spcPct val="0"/>
              </a:spcBef>
              <a:spcAft>
                <a:spcPct val="0"/>
              </a:spcAft>
              <a:buClrTx/>
              <a:buSzTx/>
              <a:buFontTx/>
              <a:buNone/>
              <a:tabLst/>
              <a:defRPr/>
            </a:pP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“我家洗衣机声音很大。”</a:t>
            </a:r>
          </a:p>
        </p:txBody>
      </p:sp>
      <p:sp>
        <p:nvSpPr>
          <p:cNvPr id="12" name="文本框 11">
            <a:extLst>
              <a:ext uri="{FF2B5EF4-FFF2-40B4-BE49-F238E27FC236}">
                <a16:creationId xmlns:a16="http://schemas.microsoft.com/office/drawing/2014/main" id="{8DD9C6B7-CF61-4922-AAA6-B85AE1628331}"/>
              </a:ext>
            </a:extLst>
          </p:cNvPr>
          <p:cNvSpPr txBox="1"/>
          <p:nvPr/>
        </p:nvSpPr>
        <p:spPr>
          <a:xfrm>
            <a:off x="768626" y="1542094"/>
            <a:ext cx="2710375" cy="659941"/>
          </a:xfrm>
          <a:prstGeom prst="rect">
            <a:avLst/>
          </a:prstGeom>
          <a:solidFill>
            <a:schemeClr val="accent1"/>
          </a:solidFill>
        </p:spPr>
        <p:txBody>
          <a:bodyPr wrap="square" lIns="0" tIns="0" rIns="0" bIns="0" rtlCol="0" anchor="ctr" anchorCtr="0">
            <a:noAutofit/>
          </a:bodyPr>
          <a:lstStyle>
            <a:defPPr>
              <a:defRPr lang="zh-CN"/>
            </a:defPPr>
            <a:lvl1pPr>
              <a:lnSpc>
                <a:spcPct val="130000"/>
              </a:lnSpc>
              <a:defRPr sz="4000" spc="300">
                <a:solidFill>
                  <a:schemeClr val="accent1"/>
                </a:solidFill>
                <a:latin typeface="+mj-ea"/>
                <a:ea typeface="+mj-ea"/>
              </a:defRPr>
            </a:lvl1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36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情感分析</a:t>
            </a:r>
          </a:p>
        </p:txBody>
      </p:sp>
      <p:sp>
        <p:nvSpPr>
          <p:cNvPr id="20" name="文本框 19">
            <a:extLst>
              <a:ext uri="{FF2B5EF4-FFF2-40B4-BE49-F238E27FC236}">
                <a16:creationId xmlns:a16="http://schemas.microsoft.com/office/drawing/2014/main" id="{58FD7F51-F933-4C16-AF77-363679D2D4D6}"/>
              </a:ext>
            </a:extLst>
          </p:cNvPr>
          <p:cNvSpPr txBox="1"/>
          <p:nvPr/>
        </p:nvSpPr>
        <p:spPr>
          <a:xfrm>
            <a:off x="831884" y="5126224"/>
            <a:ext cx="4415977" cy="1044517"/>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通过句法分析确定句子结构，然后逐词翻译，再根据句法结构整理和修改翻译结果。</a:t>
            </a:r>
          </a:p>
        </p:txBody>
      </p:sp>
      <p:sp>
        <p:nvSpPr>
          <p:cNvPr id="21" name="文本框 20">
            <a:extLst>
              <a:ext uri="{FF2B5EF4-FFF2-40B4-BE49-F238E27FC236}">
                <a16:creationId xmlns:a16="http://schemas.microsoft.com/office/drawing/2014/main" id="{B7738CD3-2509-4EB1-81C5-87AF35740910}"/>
              </a:ext>
            </a:extLst>
          </p:cNvPr>
          <p:cNvSpPr txBox="1"/>
          <p:nvPr/>
        </p:nvSpPr>
        <p:spPr>
          <a:xfrm>
            <a:off x="831884" y="4175646"/>
            <a:ext cx="2780714" cy="655330"/>
          </a:xfrm>
          <a:prstGeom prst="rect">
            <a:avLst/>
          </a:prstGeom>
          <a:solidFill>
            <a:schemeClr val="accent4"/>
          </a:solidFill>
        </p:spPr>
        <p:txBody>
          <a:bodyPr wrap="square" lIns="0" tIns="0" rIns="0" bIns="0" rtlCol="0" anchor="ctr" anchorCtr="0">
            <a:noAutofit/>
          </a:bodyPr>
          <a:lstStyle>
            <a:defPPr>
              <a:defRPr lang="zh-CN"/>
            </a:defPPr>
            <a:lvl1pPr>
              <a:lnSpc>
                <a:spcPct val="130000"/>
              </a:lnSpc>
              <a:defRPr sz="4000" spc="300">
                <a:solidFill>
                  <a:schemeClr val="accent1"/>
                </a:solidFill>
                <a:latin typeface="+mj-ea"/>
                <a:ea typeface="+mj-ea"/>
              </a:defRPr>
            </a:lvl1pPr>
          </a:lstStyle>
          <a:p>
            <a:pPr marL="0" marR="0" lvl="0" indent="0" algn="ctr" defTabSz="914400" rtl="0" eaLnBrk="0" fontAlgn="base" latinLnBrk="0" hangingPunct="0">
              <a:lnSpc>
                <a:spcPct val="130000"/>
              </a:lnSpc>
              <a:spcBef>
                <a:spcPct val="0"/>
              </a:spcBef>
              <a:spcAft>
                <a:spcPct val="0"/>
              </a:spcAft>
              <a:buClrTx/>
              <a:buSzTx/>
              <a:buFontTx/>
              <a:buNone/>
              <a:tabLst/>
              <a:defRPr/>
            </a:pPr>
            <a:r>
              <a:rPr kumimoji="0" lang="zh-CN" altLang="en-US" sz="40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机器翻译</a:t>
            </a:r>
          </a:p>
        </p:txBody>
      </p:sp>
      <p:pic>
        <p:nvPicPr>
          <p:cNvPr id="5" name="图片 4">
            <a:extLst>
              <a:ext uri="{FF2B5EF4-FFF2-40B4-BE49-F238E27FC236}">
                <a16:creationId xmlns:a16="http://schemas.microsoft.com/office/drawing/2014/main" id="{48D5BB1D-F92F-416B-9D49-B5221B37B296}"/>
              </a:ext>
            </a:extLst>
          </p:cNvPr>
          <p:cNvPicPr>
            <a:picLocks noChangeAspect="1"/>
          </p:cNvPicPr>
          <p:nvPr/>
        </p:nvPicPr>
        <p:blipFill>
          <a:blip r:embed="rId3"/>
          <a:stretch>
            <a:fillRect/>
          </a:stretch>
        </p:blipFill>
        <p:spPr>
          <a:xfrm>
            <a:off x="5453872" y="1152967"/>
            <a:ext cx="4111158" cy="1948840"/>
          </a:xfrm>
          <a:prstGeom prst="rect">
            <a:avLst/>
          </a:prstGeom>
        </p:spPr>
      </p:pic>
      <p:pic>
        <p:nvPicPr>
          <p:cNvPr id="8" name="图片 7">
            <a:extLst>
              <a:ext uri="{FF2B5EF4-FFF2-40B4-BE49-F238E27FC236}">
                <a16:creationId xmlns:a16="http://schemas.microsoft.com/office/drawing/2014/main" id="{25B11568-5AC0-41FB-9552-5D6A49449731}"/>
              </a:ext>
            </a:extLst>
          </p:cNvPr>
          <p:cNvPicPr>
            <a:picLocks noChangeAspect="1"/>
          </p:cNvPicPr>
          <p:nvPr/>
        </p:nvPicPr>
        <p:blipFill>
          <a:blip r:embed="rId4"/>
          <a:stretch>
            <a:fillRect/>
          </a:stretch>
        </p:blipFill>
        <p:spPr>
          <a:xfrm>
            <a:off x="5453872" y="3535917"/>
            <a:ext cx="4192782" cy="2004054"/>
          </a:xfrm>
          <a:prstGeom prst="rect">
            <a:avLst/>
          </a:prstGeom>
        </p:spPr>
      </p:pic>
    </p:spTree>
    <p:extLst>
      <p:ext uri="{BB962C8B-B14F-4D97-AF65-F5344CB8AC3E}">
        <p14:creationId xmlns:p14="http://schemas.microsoft.com/office/powerpoint/2010/main" val="1478576582"/>
      </p:ext>
    </p:extLst>
  </p:cSld>
  <p:clrMapOvr>
    <a:masterClrMapping/>
  </p:clrMapOvr>
  <p:transition spd="med" advTm="21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句法分析应用</a:t>
            </a:r>
          </a:p>
        </p:txBody>
      </p:sp>
      <p:sp>
        <p:nvSpPr>
          <p:cNvPr id="16" name="文本框 15">
            <a:extLst>
              <a:ext uri="{FF2B5EF4-FFF2-40B4-BE49-F238E27FC236}">
                <a16:creationId xmlns:a16="http://schemas.microsoft.com/office/drawing/2014/main" id="{7587453F-D03C-4CB4-A239-C6ED27AD6E94}"/>
              </a:ext>
            </a:extLst>
          </p:cNvPr>
          <p:cNvSpPr txBox="1"/>
          <p:nvPr/>
        </p:nvSpPr>
        <p:spPr>
          <a:xfrm>
            <a:off x="821693" y="3143635"/>
            <a:ext cx="4548553" cy="1160511"/>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2000" b="0"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用户搜索“陈道明身高”、“陈道明年龄”，经过依存句法分析就会给出搜索结果。</a:t>
            </a:r>
            <a:endParaRPr kumimoji="0" lang="en-US" altLang="zh-CN" sz="2000" b="0"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7" name="直接连接符 16">
            <a:extLst>
              <a:ext uri="{FF2B5EF4-FFF2-40B4-BE49-F238E27FC236}">
                <a16:creationId xmlns:a16="http://schemas.microsoft.com/office/drawing/2014/main" id="{60CD6661-74AA-4B7C-922D-456914E521D3}"/>
              </a:ext>
            </a:extLst>
          </p:cNvPr>
          <p:cNvCxnSpPr>
            <a:cxnSpLocks/>
          </p:cNvCxnSpPr>
          <p:nvPr/>
        </p:nvCxnSpPr>
        <p:spPr>
          <a:xfrm rot="16200000">
            <a:off x="1317828" y="4035537"/>
            <a:ext cx="0" cy="93600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B4649176-4C0D-4EBC-A4C0-18050DB4270C}"/>
              </a:ext>
            </a:extLst>
          </p:cNvPr>
          <p:cNvCxnSpPr/>
          <p:nvPr/>
        </p:nvCxnSpPr>
        <p:spPr>
          <a:xfrm>
            <a:off x="5867492" y="3603482"/>
            <a:ext cx="0" cy="2278411"/>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98F9219E-7AE6-4CE9-AFB2-9BB994DBDC2A}"/>
              </a:ext>
            </a:extLst>
          </p:cNvPr>
          <p:cNvCxnSpPr/>
          <p:nvPr/>
        </p:nvCxnSpPr>
        <p:spPr>
          <a:xfrm>
            <a:off x="5867492" y="1218666"/>
            <a:ext cx="0" cy="2278411"/>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7ED8E43-0DBF-4B0D-99D3-E2AEFB13EF3D}"/>
              </a:ext>
            </a:extLst>
          </p:cNvPr>
          <p:cNvSpPr txBox="1"/>
          <p:nvPr/>
        </p:nvSpPr>
        <p:spPr>
          <a:xfrm>
            <a:off x="713935" y="2340020"/>
            <a:ext cx="6098344"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A13F0B"/>
                </a:solidFill>
                <a:effectLst/>
                <a:uLnTx/>
                <a:uFillTx/>
                <a:latin typeface="微软雅黑"/>
                <a:ea typeface="微软雅黑"/>
                <a:cs typeface="+mn-cs"/>
              </a:rPr>
              <a:t>问答系统</a:t>
            </a:r>
          </a:p>
        </p:txBody>
      </p:sp>
      <p:pic>
        <p:nvPicPr>
          <p:cNvPr id="6" name="图片 5">
            <a:extLst>
              <a:ext uri="{FF2B5EF4-FFF2-40B4-BE49-F238E27FC236}">
                <a16:creationId xmlns:a16="http://schemas.microsoft.com/office/drawing/2014/main" id="{E971271C-EEE5-4023-8E49-A986806DE303}"/>
              </a:ext>
            </a:extLst>
          </p:cNvPr>
          <p:cNvPicPr>
            <a:picLocks noChangeAspect="1"/>
          </p:cNvPicPr>
          <p:nvPr/>
        </p:nvPicPr>
        <p:blipFill rotWithShape="1">
          <a:blip r:embed="rId3"/>
          <a:srcRect r="1652"/>
          <a:stretch/>
        </p:blipFill>
        <p:spPr>
          <a:xfrm>
            <a:off x="5961753" y="1101969"/>
            <a:ext cx="5655817" cy="2228190"/>
          </a:xfrm>
          <a:prstGeom prst="rect">
            <a:avLst/>
          </a:prstGeom>
        </p:spPr>
      </p:pic>
      <p:pic>
        <p:nvPicPr>
          <p:cNvPr id="8" name="图片 7">
            <a:extLst>
              <a:ext uri="{FF2B5EF4-FFF2-40B4-BE49-F238E27FC236}">
                <a16:creationId xmlns:a16="http://schemas.microsoft.com/office/drawing/2014/main" id="{F59BEF9E-FA6A-4DB2-819C-EFF055F218E4}"/>
              </a:ext>
            </a:extLst>
          </p:cNvPr>
          <p:cNvPicPr>
            <a:picLocks noChangeAspect="1"/>
          </p:cNvPicPr>
          <p:nvPr/>
        </p:nvPicPr>
        <p:blipFill rotWithShape="1">
          <a:blip r:embed="rId4"/>
          <a:srcRect r="2825"/>
          <a:stretch/>
        </p:blipFill>
        <p:spPr>
          <a:xfrm>
            <a:off x="5931877" y="3558898"/>
            <a:ext cx="5920153" cy="2385581"/>
          </a:xfrm>
          <a:prstGeom prst="rect">
            <a:avLst/>
          </a:prstGeom>
        </p:spPr>
      </p:pic>
    </p:spTree>
    <p:extLst>
      <p:ext uri="{BB962C8B-B14F-4D97-AF65-F5344CB8AC3E}">
        <p14:creationId xmlns:p14="http://schemas.microsoft.com/office/powerpoint/2010/main" val="926563224"/>
      </p:ext>
    </p:extLst>
  </p:cSld>
  <p:clrMapOvr>
    <a:masterClrMapping/>
  </p:clrMapOvr>
  <p:transition spd="med" advTm="211">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74">
            <a:extLst>
              <a:ext uri="{FF2B5EF4-FFF2-40B4-BE49-F238E27FC236}">
                <a16:creationId xmlns:a16="http://schemas.microsoft.com/office/drawing/2014/main" id="{75405C06-4731-4EF6-893C-41C608DBBCF9}"/>
              </a:ext>
            </a:extLst>
          </p:cNvPr>
          <p:cNvSpPr txBox="1">
            <a:spLocks/>
          </p:cNvSpPr>
          <p:nvPr/>
        </p:nvSpPr>
        <p:spPr>
          <a:xfrm>
            <a:off x="3345511" y="4213404"/>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zh-CN" altLang="en-US">
                <a:solidFill>
                  <a:sysClr val="windowText" lastClr="000000"/>
                </a:solidFill>
                <a:latin typeface="微软雅黑" panose="020B0503020204020204" pitchFamily="34" charset="-122"/>
                <a:ea typeface="微软雅黑" panose="020B0503020204020204" pitchFamily="34" charset="-122"/>
              </a:rPr>
              <a:t>经典算法</a:t>
            </a:r>
            <a:endParaRPr kumimoji="0" lang="zh-CN" altLang="en-US" sz="4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24" name="图表 23">
            <a:extLst>
              <a:ext uri="{FF2B5EF4-FFF2-40B4-BE49-F238E27FC236}">
                <a16:creationId xmlns:a16="http://schemas.microsoft.com/office/drawing/2014/main" id="{ACEDD81A-A8E3-4C2A-93D0-C3AC8A32FA10}"/>
              </a:ext>
            </a:extLst>
          </p:cNvPr>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3"/>
          </a:graphicData>
        </a:graphic>
      </p:graphicFrame>
      <p:sp>
        <p:nvSpPr>
          <p:cNvPr id="25" name="椭圆 24">
            <a:extLst>
              <a:ext uri="{FF2B5EF4-FFF2-40B4-BE49-F238E27FC236}">
                <a16:creationId xmlns:a16="http://schemas.microsoft.com/office/drawing/2014/main" id="{943F6FD5-BDD5-44C2-9046-852C70855DF2}"/>
              </a:ext>
            </a:extLst>
          </p:cNvPr>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kern="0" dirty="0">
                <a:solidFill>
                  <a:prstClr val="white"/>
                </a:solidFill>
                <a:effectLst>
                  <a:innerShdw blurRad="127000">
                    <a:prstClr val="white">
                      <a:lumMod val="50000"/>
                      <a:alpha val="85000"/>
                    </a:prstClr>
                  </a:innerShdw>
                </a:effectLst>
                <a:cs typeface="+mn-ea"/>
                <a:sym typeface="+mn-lt"/>
              </a:rPr>
              <a:t>2</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2311233369"/>
      </p:ext>
    </p:extLst>
  </p:cSld>
  <p:clrMapOvr>
    <a:masterClrMapping/>
  </p:clrMapOvr>
  <p:transition spd="med" advTm="189">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74">
            <a:extLst>
              <a:ext uri="{FF2B5EF4-FFF2-40B4-BE49-F238E27FC236}">
                <a16:creationId xmlns:a16="http://schemas.microsoft.com/office/drawing/2014/main" id="{75405C06-4731-4EF6-893C-41C608DBBCF9}"/>
              </a:ext>
            </a:extLst>
          </p:cNvPr>
          <p:cNvSpPr txBox="1">
            <a:spLocks/>
          </p:cNvSpPr>
          <p:nvPr/>
        </p:nvSpPr>
        <p:spPr>
          <a:xfrm>
            <a:off x="3425024" y="4213404"/>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zh-CN" altLang="en-US" dirty="0">
                <a:solidFill>
                  <a:sysClr val="windowText" lastClr="000000"/>
                </a:solidFill>
                <a:latin typeface="微软雅黑" panose="020B0503020204020204" pitchFamily="34" charset="-122"/>
                <a:ea typeface="微软雅黑" panose="020B0503020204020204" pitchFamily="34" charset="-122"/>
              </a:rPr>
              <a:t>成分</a:t>
            </a:r>
            <a:r>
              <a:rPr kumimoji="0" lang="zh-CN" altLang="en-US" sz="4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j-cs"/>
              </a:rPr>
              <a:t>句法分析</a:t>
            </a:r>
          </a:p>
        </p:txBody>
      </p:sp>
      <p:graphicFrame>
        <p:nvGraphicFramePr>
          <p:cNvPr id="24" name="图表 23">
            <a:extLst>
              <a:ext uri="{FF2B5EF4-FFF2-40B4-BE49-F238E27FC236}">
                <a16:creationId xmlns:a16="http://schemas.microsoft.com/office/drawing/2014/main" id="{ACEDD81A-A8E3-4C2A-93D0-C3AC8A32FA10}"/>
              </a:ext>
            </a:extLst>
          </p:cNvPr>
          <p:cNvGraphicFramePr/>
          <p:nvPr>
            <p:extLst>
              <p:ext uri="{D42A27DB-BD31-4B8C-83A1-F6EECF244321}">
                <p14:modId xmlns:p14="http://schemas.microsoft.com/office/powerpoint/2010/main" val="173388753"/>
              </p:ext>
            </p:extLst>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3"/>
          </a:graphicData>
        </a:graphic>
      </p:graphicFrame>
      <p:sp>
        <p:nvSpPr>
          <p:cNvPr id="25" name="椭圆 24">
            <a:extLst>
              <a:ext uri="{FF2B5EF4-FFF2-40B4-BE49-F238E27FC236}">
                <a16:creationId xmlns:a16="http://schemas.microsoft.com/office/drawing/2014/main" id="{943F6FD5-BDD5-44C2-9046-852C70855DF2}"/>
              </a:ext>
            </a:extLst>
          </p:cNvPr>
          <p:cNvSpPr/>
          <p:nvPr/>
        </p:nvSpPr>
        <p:spPr>
          <a:xfrm>
            <a:off x="1934818" y="4099848"/>
            <a:ext cx="1727198"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2.1</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11626800-09C8-4D1A-84E5-11F43A5C7F8A}"/>
              </a:ext>
            </a:extLst>
          </p:cNvPr>
          <p:cNvSpPr txBox="1"/>
          <p:nvPr/>
        </p:nvSpPr>
        <p:spPr>
          <a:xfrm>
            <a:off x="4030554" y="5135319"/>
            <a:ext cx="622662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rPr>
              <a:t>讲解：</a:t>
            </a:r>
            <a:r>
              <a:rPr lang="zh-CN" altLang="en-US" sz="2400" dirty="0">
                <a:solidFill>
                  <a:sysClr val="window" lastClr="FFFFFF">
                    <a:lumMod val="65000"/>
                  </a:sysClr>
                </a:solidFill>
              </a:rPr>
              <a:t>朱志浩</a:t>
            </a:r>
            <a:endParaRPr kumimoji="0" lang="en-US"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943690326"/>
      </p:ext>
    </p:extLst>
  </p:cSld>
  <p:clrMapOvr>
    <a:masterClrMapping/>
  </p:clrMapOvr>
  <p:transition spd="med" advTm="529">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成分句法分析</a:t>
            </a:r>
          </a:p>
        </p:txBody>
      </p:sp>
      <p:sp>
        <p:nvSpPr>
          <p:cNvPr id="5" name="文本框 4">
            <a:extLst>
              <a:ext uri="{FF2B5EF4-FFF2-40B4-BE49-F238E27FC236}">
                <a16:creationId xmlns:a16="http://schemas.microsoft.com/office/drawing/2014/main" id="{645CDC19-82AA-4108-96FA-A807B33103A8}"/>
              </a:ext>
            </a:extLst>
          </p:cNvPr>
          <p:cNvSpPr txBox="1"/>
          <p:nvPr/>
        </p:nvSpPr>
        <p:spPr>
          <a:xfrm>
            <a:off x="1173494" y="969083"/>
            <a:ext cx="8275052" cy="743986"/>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基本方法</a:t>
            </a:r>
            <a:endPar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
        <p:nvSpPr>
          <p:cNvPr id="6" name="文本框 5">
            <a:extLst>
              <a:ext uri="{FF2B5EF4-FFF2-40B4-BE49-F238E27FC236}">
                <a16:creationId xmlns:a16="http://schemas.microsoft.com/office/drawing/2014/main" id="{4493D83E-9D8D-4467-8AB7-314C969B9EB5}"/>
              </a:ext>
            </a:extLst>
          </p:cNvPr>
          <p:cNvSpPr txBox="1"/>
          <p:nvPr/>
        </p:nvSpPr>
        <p:spPr>
          <a:xfrm>
            <a:off x="1626933" y="1539596"/>
            <a:ext cx="8275052" cy="5268302"/>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基于</a:t>
            </a: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CFG</a:t>
            </a: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（上下文无关）规则的分析方法：</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线图分析法（</a:t>
            </a: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chart parsing</a:t>
            </a: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CYK</a:t>
            </a: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算法</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zh-CN" sz="2800" b="0" i="0" u="none" strike="noStrike" kern="1200" cap="none" spc="0" normalizeH="0" baseline="0" noProof="0" dirty="0" err="1">
                <a:ln>
                  <a:noFill/>
                </a:ln>
                <a:solidFill>
                  <a:prstClr val="black"/>
                </a:solidFill>
                <a:effectLst/>
                <a:uLnTx/>
                <a:uFillTx/>
                <a:latin typeface="微软雅黑"/>
                <a:ea typeface="微软雅黑"/>
                <a:cs typeface="Arial Black" panose="020B0A04020102020204" charset="0"/>
              </a:rPr>
              <a:t>Earley</a:t>
            </a: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（厄尔利）算法</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LR</a:t>
            </a: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算法</a:t>
            </a: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/Tomita</a:t>
            </a: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算法</a:t>
            </a: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     - Top-down: Depth-first/Breadth-first</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     - Bottom-up</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1395895751"/>
      </p:ext>
    </p:extLst>
  </p:cSld>
  <p:clrMapOvr>
    <a:masterClrMapping/>
  </p:clrMapOvr>
  <p:transition spd="med" advTm="215">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sp>
        <p:nvSpPr>
          <p:cNvPr id="6" name="文本框 5">
            <a:extLst>
              <a:ext uri="{FF2B5EF4-FFF2-40B4-BE49-F238E27FC236}">
                <a16:creationId xmlns:a16="http://schemas.microsoft.com/office/drawing/2014/main" id="{4493D83E-9D8D-4467-8AB7-314C969B9EB5}"/>
              </a:ext>
            </a:extLst>
          </p:cNvPr>
          <p:cNvSpPr txBox="1"/>
          <p:nvPr/>
        </p:nvSpPr>
        <p:spPr>
          <a:xfrm>
            <a:off x="1060069" y="975925"/>
            <a:ext cx="10526506" cy="130888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基本流程：类似于贪心的策略，不断地从新加入的边中取得可以规约的最长的边，代替较短的边。</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p:txBody>
      </p:sp>
      <p:pic>
        <p:nvPicPr>
          <p:cNvPr id="4" name="图片 3">
            <a:extLst>
              <a:ext uri="{FF2B5EF4-FFF2-40B4-BE49-F238E27FC236}">
                <a16:creationId xmlns:a16="http://schemas.microsoft.com/office/drawing/2014/main" id="{ABB5DB82-5F00-4B89-BE8A-0F34F3FA576E}"/>
              </a:ext>
            </a:extLst>
          </p:cNvPr>
          <p:cNvPicPr>
            <a:picLocks noChangeAspect="1"/>
          </p:cNvPicPr>
          <p:nvPr/>
        </p:nvPicPr>
        <p:blipFill>
          <a:blip r:embed="rId3"/>
          <a:stretch>
            <a:fillRect/>
          </a:stretch>
        </p:blipFill>
        <p:spPr>
          <a:xfrm>
            <a:off x="1243012" y="2531536"/>
            <a:ext cx="9705975" cy="2686050"/>
          </a:xfrm>
          <a:prstGeom prst="rect">
            <a:avLst/>
          </a:prstGeom>
        </p:spPr>
      </p:pic>
    </p:spTree>
    <p:extLst>
      <p:ext uri="{BB962C8B-B14F-4D97-AF65-F5344CB8AC3E}">
        <p14:creationId xmlns:p14="http://schemas.microsoft.com/office/powerpoint/2010/main" val="3118668374"/>
      </p:ext>
    </p:extLst>
  </p:cSld>
  <p:clrMapOvr>
    <a:masterClrMapping/>
  </p:clrMapOvr>
  <p:transition spd="med" advTm="183">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pic>
        <p:nvPicPr>
          <p:cNvPr id="3" name="图片 2">
            <a:extLst>
              <a:ext uri="{FF2B5EF4-FFF2-40B4-BE49-F238E27FC236}">
                <a16:creationId xmlns:a16="http://schemas.microsoft.com/office/drawing/2014/main" id="{1E3660FA-B9C1-4665-962B-763DCF9AD29E}"/>
              </a:ext>
            </a:extLst>
          </p:cNvPr>
          <p:cNvPicPr>
            <a:picLocks noChangeAspect="1"/>
          </p:cNvPicPr>
          <p:nvPr/>
        </p:nvPicPr>
        <p:blipFill>
          <a:blip r:embed="rId3"/>
          <a:stretch>
            <a:fillRect/>
          </a:stretch>
        </p:blipFill>
        <p:spPr>
          <a:xfrm>
            <a:off x="1173494" y="1299592"/>
            <a:ext cx="8814763" cy="4741210"/>
          </a:xfrm>
          <a:prstGeom prst="rect">
            <a:avLst/>
          </a:prstGeom>
        </p:spPr>
      </p:pic>
    </p:spTree>
    <p:extLst>
      <p:ext uri="{BB962C8B-B14F-4D97-AF65-F5344CB8AC3E}">
        <p14:creationId xmlns:p14="http://schemas.microsoft.com/office/powerpoint/2010/main" val="3466804194"/>
      </p:ext>
    </p:extLst>
  </p:cSld>
  <p:clrMapOvr>
    <a:masterClrMapping/>
  </p:clrMapOvr>
  <p:transition spd="med" advTm="177">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F022EDC2-0163-4D59-8AEE-B77C7B56ACDC}"/>
              </a:ext>
            </a:extLst>
          </p:cNvPr>
          <p:cNvGrpSpPr/>
          <p:nvPr/>
        </p:nvGrpSpPr>
        <p:grpSpPr>
          <a:xfrm>
            <a:off x="6395581" y="994374"/>
            <a:ext cx="3622875" cy="1098506"/>
            <a:chOff x="5337036" y="1031947"/>
            <a:chExt cx="3622875" cy="1098506"/>
          </a:xfrm>
        </p:grpSpPr>
        <p:sp>
          <p:nvSpPr>
            <p:cNvPr id="46" name="文本框 45">
              <a:extLst>
                <a:ext uri="{FF2B5EF4-FFF2-40B4-BE49-F238E27FC236}">
                  <a16:creationId xmlns:a16="http://schemas.microsoft.com/office/drawing/2014/main" id="{49C81708-2DD4-42D2-8E80-8ABAEF83EBE2}"/>
                </a:ext>
              </a:extLst>
            </p:cNvPr>
            <p:cNvSpPr txBox="1"/>
            <p:nvPr/>
          </p:nvSpPr>
          <p:spPr>
            <a:xfrm>
              <a:off x="5337036" y="1031947"/>
              <a:ext cx="612668" cy="1098506"/>
            </a:xfrm>
            <a:prstGeom prst="rect">
              <a:avLst/>
            </a:prstGeom>
            <a:noFill/>
          </p:spPr>
          <p:txBody>
            <a:bodyPr wrap="none"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6000" b="1" i="1" u="none" strike="noStrike" kern="1200" cap="none" spc="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ea"/>
                  <a:sym typeface="+mn-lt"/>
                </a:rPr>
                <a:t>1</a:t>
              </a:r>
              <a:endParaRPr kumimoji="0" lang="zh-CN" altLang="en-US" sz="5400" b="1" i="1" u="none" strike="noStrike" kern="1200" cap="none" spc="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ea"/>
                <a:sym typeface="+mn-lt"/>
              </a:endParaRPr>
            </a:p>
          </p:txBody>
        </p:sp>
        <p:grpSp>
          <p:nvGrpSpPr>
            <p:cNvPr id="47" name="组合 46">
              <a:extLst>
                <a:ext uri="{FF2B5EF4-FFF2-40B4-BE49-F238E27FC236}">
                  <a16:creationId xmlns:a16="http://schemas.microsoft.com/office/drawing/2014/main" id="{5C5D337B-57EC-400D-BC7A-F1EF82A84720}"/>
                </a:ext>
              </a:extLst>
            </p:cNvPr>
            <p:cNvGrpSpPr/>
            <p:nvPr/>
          </p:nvGrpSpPr>
          <p:grpSpPr>
            <a:xfrm>
              <a:off x="6384010" y="1248904"/>
              <a:ext cx="2575901" cy="798646"/>
              <a:chOff x="6384011" y="1247332"/>
              <a:chExt cx="2575901" cy="791687"/>
            </a:xfrm>
          </p:grpSpPr>
          <p:sp>
            <p:nvSpPr>
              <p:cNvPr id="48" name="文本框 47">
                <a:extLst>
                  <a:ext uri="{FF2B5EF4-FFF2-40B4-BE49-F238E27FC236}">
                    <a16:creationId xmlns:a16="http://schemas.microsoft.com/office/drawing/2014/main" id="{DA740C2E-C38D-4F96-A002-B3F79BAE1788}"/>
                  </a:ext>
                </a:extLst>
              </p:cNvPr>
              <p:cNvSpPr txBox="1"/>
              <p:nvPr/>
            </p:nvSpPr>
            <p:spPr>
              <a:xfrm>
                <a:off x="6384011" y="1247332"/>
                <a:ext cx="820738" cy="536141"/>
              </a:xfrm>
              <a:prstGeom prst="rect">
                <a:avLst/>
              </a:prstGeom>
              <a:noFill/>
            </p:spPr>
            <p:txBody>
              <a:bodyPr wrap="none" lIns="0" tIns="0" rIns="0" bIns="0"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介绍</a:t>
                </a:r>
              </a:p>
            </p:txBody>
          </p:sp>
          <p:sp>
            <p:nvSpPr>
              <p:cNvPr id="49" name="文本框 48">
                <a:extLst>
                  <a:ext uri="{FF2B5EF4-FFF2-40B4-BE49-F238E27FC236}">
                    <a16:creationId xmlns:a16="http://schemas.microsoft.com/office/drawing/2014/main" id="{8CA0DF6C-F8E1-46CD-840C-DFE27F91D659}"/>
                  </a:ext>
                </a:extLst>
              </p:cNvPr>
              <p:cNvSpPr txBox="1"/>
              <p:nvPr/>
            </p:nvSpPr>
            <p:spPr>
              <a:xfrm>
                <a:off x="6384142" y="1773078"/>
                <a:ext cx="2575770" cy="265941"/>
              </a:xfrm>
              <a:prstGeom prst="rect">
                <a:avLst/>
              </a:prstGeom>
              <a:noFill/>
            </p:spPr>
            <p:txBody>
              <a:bodyPr wrap="none" lIns="0" tIns="0" rIns="0" bIns="0"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lumMod val="75000"/>
                      </a:srgbClr>
                    </a:solidFill>
                    <a:effectLst/>
                    <a:uLnTx/>
                    <a:uFillTx/>
                    <a:latin typeface="Century Gothic" panose="020B0502020202020204" pitchFamily="34" charset="0"/>
                    <a:ea typeface="微软雅黑" panose="020B0503020204020204" pitchFamily="34" charset="-122"/>
                    <a:cs typeface="+mn-ea"/>
                    <a:sym typeface="+mn-lt"/>
                  </a:rPr>
                  <a:t>Please Enter Your Title Here</a:t>
                </a:r>
                <a:endParaRPr kumimoji="0" lang="zh-CN" altLang="en-US" sz="1600" b="0" i="0" u="none" strike="noStrike" kern="1200" cap="none" spc="0" normalizeH="0" baseline="0" noProof="0" dirty="0">
                  <a:ln>
                    <a:noFill/>
                  </a:ln>
                  <a:solidFill>
                    <a:srgbClr val="FFFFFF">
                      <a:lumMod val="75000"/>
                    </a:srgbClr>
                  </a:solidFill>
                  <a:effectLst/>
                  <a:uLnTx/>
                  <a:uFillTx/>
                  <a:latin typeface="Century Gothic" panose="020B0502020202020204" pitchFamily="34" charset="0"/>
                  <a:ea typeface="微软雅黑" panose="020B0503020204020204" pitchFamily="34" charset="-122"/>
                  <a:cs typeface="+mn-ea"/>
                  <a:sym typeface="+mn-lt"/>
                </a:endParaRPr>
              </a:p>
            </p:txBody>
          </p:sp>
        </p:grpSp>
      </p:grpSp>
      <p:grpSp>
        <p:nvGrpSpPr>
          <p:cNvPr id="52" name="组合 51">
            <a:extLst>
              <a:ext uri="{FF2B5EF4-FFF2-40B4-BE49-F238E27FC236}">
                <a16:creationId xmlns:a16="http://schemas.microsoft.com/office/drawing/2014/main" id="{9F9E3ED5-E505-453B-A89D-2EA83CC5BC39}"/>
              </a:ext>
            </a:extLst>
          </p:cNvPr>
          <p:cNvGrpSpPr/>
          <p:nvPr/>
        </p:nvGrpSpPr>
        <p:grpSpPr>
          <a:xfrm>
            <a:off x="6395581" y="5038533"/>
            <a:ext cx="3622875" cy="1098506"/>
            <a:chOff x="5337036" y="1031947"/>
            <a:chExt cx="3622875" cy="1098506"/>
          </a:xfrm>
        </p:grpSpPr>
        <p:sp>
          <p:nvSpPr>
            <p:cNvPr id="53" name="文本框 52">
              <a:extLst>
                <a:ext uri="{FF2B5EF4-FFF2-40B4-BE49-F238E27FC236}">
                  <a16:creationId xmlns:a16="http://schemas.microsoft.com/office/drawing/2014/main" id="{621B0BAD-FF0C-45F5-AC06-04605D027D58}"/>
                </a:ext>
              </a:extLst>
            </p:cNvPr>
            <p:cNvSpPr txBox="1"/>
            <p:nvPr/>
          </p:nvSpPr>
          <p:spPr>
            <a:xfrm>
              <a:off x="5337036" y="1031947"/>
              <a:ext cx="612668" cy="1098506"/>
            </a:xfrm>
            <a:prstGeom prst="rect">
              <a:avLst/>
            </a:prstGeom>
            <a:noFill/>
          </p:spPr>
          <p:txBody>
            <a:bodyPr wrap="none"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6000" b="1" i="1" u="none" strike="noStrike" kern="1200" cap="none" spc="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ea"/>
                  <a:sym typeface="+mn-lt"/>
                </a:rPr>
                <a:t>4</a:t>
              </a:r>
              <a:endParaRPr kumimoji="0" lang="zh-CN" altLang="en-US" sz="6000" b="1" i="1" u="none" strike="noStrike" kern="1200" cap="none" spc="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ea"/>
                <a:sym typeface="+mn-lt"/>
              </a:endParaRPr>
            </a:p>
          </p:txBody>
        </p:sp>
        <p:grpSp>
          <p:nvGrpSpPr>
            <p:cNvPr id="54" name="组合 53">
              <a:extLst>
                <a:ext uri="{FF2B5EF4-FFF2-40B4-BE49-F238E27FC236}">
                  <a16:creationId xmlns:a16="http://schemas.microsoft.com/office/drawing/2014/main" id="{0C3F2E44-81D1-4A88-8996-8AD8E73C1E80}"/>
                </a:ext>
              </a:extLst>
            </p:cNvPr>
            <p:cNvGrpSpPr/>
            <p:nvPr/>
          </p:nvGrpSpPr>
          <p:grpSpPr>
            <a:xfrm>
              <a:off x="6384010" y="1248904"/>
              <a:ext cx="2575901" cy="798646"/>
              <a:chOff x="6384011" y="1247332"/>
              <a:chExt cx="2575901" cy="791687"/>
            </a:xfrm>
          </p:grpSpPr>
          <p:sp>
            <p:nvSpPr>
              <p:cNvPr id="55" name="文本框 54">
                <a:extLst>
                  <a:ext uri="{FF2B5EF4-FFF2-40B4-BE49-F238E27FC236}">
                    <a16:creationId xmlns:a16="http://schemas.microsoft.com/office/drawing/2014/main" id="{A75B273F-6ABE-4AF7-8C0C-AA24DBBF2AA9}"/>
                  </a:ext>
                </a:extLst>
              </p:cNvPr>
              <p:cNvSpPr txBox="1"/>
              <p:nvPr/>
            </p:nvSpPr>
            <p:spPr>
              <a:xfrm>
                <a:off x="6384011" y="1247332"/>
                <a:ext cx="2056653" cy="536141"/>
              </a:xfrm>
              <a:prstGeom prst="rect">
                <a:avLst/>
              </a:prstGeom>
              <a:noFill/>
            </p:spPr>
            <p:txBody>
              <a:bodyPr wrap="none" lIns="0" tIns="0" rIns="0" bIns="0"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Demo</a:t>
                </a: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展示</a:t>
                </a:r>
              </a:p>
            </p:txBody>
          </p:sp>
          <p:sp>
            <p:nvSpPr>
              <p:cNvPr id="56" name="文本框 55">
                <a:extLst>
                  <a:ext uri="{FF2B5EF4-FFF2-40B4-BE49-F238E27FC236}">
                    <a16:creationId xmlns:a16="http://schemas.microsoft.com/office/drawing/2014/main" id="{D632C253-4FE6-4709-87B3-C18FA7038DD8}"/>
                  </a:ext>
                </a:extLst>
              </p:cNvPr>
              <p:cNvSpPr txBox="1"/>
              <p:nvPr/>
            </p:nvSpPr>
            <p:spPr>
              <a:xfrm>
                <a:off x="6384142" y="1773078"/>
                <a:ext cx="2575770" cy="265941"/>
              </a:xfrm>
              <a:prstGeom prst="rect">
                <a:avLst/>
              </a:prstGeom>
              <a:noFill/>
            </p:spPr>
            <p:txBody>
              <a:bodyPr wrap="none" lIns="0" tIns="0" rIns="0" bIns="0"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lumMod val="75000"/>
                      </a:srgbClr>
                    </a:solidFill>
                    <a:effectLst/>
                    <a:uLnTx/>
                    <a:uFillTx/>
                    <a:latin typeface="Century Gothic" panose="020B0502020202020204" pitchFamily="34" charset="0"/>
                    <a:ea typeface="微软雅黑" panose="020B0503020204020204" pitchFamily="34" charset="-122"/>
                    <a:cs typeface="+mn-ea"/>
                    <a:sym typeface="+mn-lt"/>
                  </a:rPr>
                  <a:t>Please Enter Your Title Here</a:t>
                </a:r>
                <a:endParaRPr kumimoji="0" lang="zh-CN" altLang="en-US" sz="1600" b="0" i="0" u="none" strike="noStrike" kern="1200" cap="none" spc="0" normalizeH="0" baseline="0" noProof="0" dirty="0">
                  <a:ln>
                    <a:noFill/>
                  </a:ln>
                  <a:solidFill>
                    <a:srgbClr val="FFFFFF">
                      <a:lumMod val="75000"/>
                    </a:srgbClr>
                  </a:solidFill>
                  <a:effectLst/>
                  <a:uLnTx/>
                  <a:uFillTx/>
                  <a:latin typeface="Century Gothic" panose="020B0502020202020204" pitchFamily="34" charset="0"/>
                  <a:ea typeface="微软雅黑" panose="020B0503020204020204" pitchFamily="34" charset="-122"/>
                  <a:cs typeface="+mn-ea"/>
                  <a:sym typeface="+mn-lt"/>
                </a:endParaRPr>
              </a:p>
            </p:txBody>
          </p:sp>
        </p:grpSp>
      </p:grpSp>
      <p:grpSp>
        <p:nvGrpSpPr>
          <p:cNvPr id="59" name="组合 58">
            <a:extLst>
              <a:ext uri="{FF2B5EF4-FFF2-40B4-BE49-F238E27FC236}">
                <a16:creationId xmlns:a16="http://schemas.microsoft.com/office/drawing/2014/main" id="{BE300563-CF9C-4E5F-98A6-A489FEF59EBB}"/>
              </a:ext>
            </a:extLst>
          </p:cNvPr>
          <p:cNvGrpSpPr/>
          <p:nvPr/>
        </p:nvGrpSpPr>
        <p:grpSpPr>
          <a:xfrm>
            <a:off x="6395581" y="2342427"/>
            <a:ext cx="3622875" cy="1098506"/>
            <a:chOff x="5337036" y="1031947"/>
            <a:chExt cx="3622875" cy="1098506"/>
          </a:xfrm>
        </p:grpSpPr>
        <p:sp>
          <p:nvSpPr>
            <p:cNvPr id="60" name="文本框 59">
              <a:extLst>
                <a:ext uri="{FF2B5EF4-FFF2-40B4-BE49-F238E27FC236}">
                  <a16:creationId xmlns:a16="http://schemas.microsoft.com/office/drawing/2014/main" id="{C93C7166-B910-44BC-9A1A-11B7DFB2D36D}"/>
                </a:ext>
              </a:extLst>
            </p:cNvPr>
            <p:cNvSpPr txBox="1"/>
            <p:nvPr/>
          </p:nvSpPr>
          <p:spPr>
            <a:xfrm>
              <a:off x="5337036" y="1031947"/>
              <a:ext cx="612668" cy="1098506"/>
            </a:xfrm>
            <a:prstGeom prst="rect">
              <a:avLst/>
            </a:prstGeom>
            <a:noFill/>
          </p:spPr>
          <p:txBody>
            <a:bodyPr wrap="none"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6000" b="1" i="1" u="none" strike="noStrike" kern="1200" cap="none" spc="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ea"/>
                  <a:sym typeface="+mn-lt"/>
                </a:rPr>
                <a:t>2</a:t>
              </a:r>
              <a:endParaRPr kumimoji="0" lang="zh-CN" altLang="en-US" sz="6000" b="1" i="1" u="none" strike="noStrike" kern="1200" cap="none" spc="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ea"/>
                <a:sym typeface="+mn-lt"/>
              </a:endParaRPr>
            </a:p>
          </p:txBody>
        </p:sp>
        <p:grpSp>
          <p:nvGrpSpPr>
            <p:cNvPr id="61" name="组合 60">
              <a:extLst>
                <a:ext uri="{FF2B5EF4-FFF2-40B4-BE49-F238E27FC236}">
                  <a16:creationId xmlns:a16="http://schemas.microsoft.com/office/drawing/2014/main" id="{B659A6B8-5979-4C40-B01D-250DCE134000}"/>
                </a:ext>
              </a:extLst>
            </p:cNvPr>
            <p:cNvGrpSpPr/>
            <p:nvPr/>
          </p:nvGrpSpPr>
          <p:grpSpPr>
            <a:xfrm>
              <a:off x="6384010" y="1248904"/>
              <a:ext cx="2575901" cy="798646"/>
              <a:chOff x="6384011" y="1247332"/>
              <a:chExt cx="2575901" cy="791687"/>
            </a:xfrm>
          </p:grpSpPr>
          <p:sp>
            <p:nvSpPr>
              <p:cNvPr id="62" name="文本框 61">
                <a:extLst>
                  <a:ext uri="{FF2B5EF4-FFF2-40B4-BE49-F238E27FC236}">
                    <a16:creationId xmlns:a16="http://schemas.microsoft.com/office/drawing/2014/main" id="{6CF46444-6738-4E06-AA31-F49884B01C20}"/>
                  </a:ext>
                </a:extLst>
              </p:cNvPr>
              <p:cNvSpPr txBox="1"/>
              <p:nvPr/>
            </p:nvSpPr>
            <p:spPr>
              <a:xfrm>
                <a:off x="6384011" y="1247332"/>
                <a:ext cx="1641475" cy="536141"/>
              </a:xfrm>
              <a:prstGeom prst="rect">
                <a:avLst/>
              </a:prstGeom>
              <a:noFill/>
            </p:spPr>
            <p:txBody>
              <a:bodyPr wrap="none" lIns="0" tIns="0" rIns="0" bIns="0"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经典算法</a:t>
                </a:r>
              </a:p>
            </p:txBody>
          </p:sp>
          <p:sp>
            <p:nvSpPr>
              <p:cNvPr id="63" name="文本框 62">
                <a:extLst>
                  <a:ext uri="{FF2B5EF4-FFF2-40B4-BE49-F238E27FC236}">
                    <a16:creationId xmlns:a16="http://schemas.microsoft.com/office/drawing/2014/main" id="{15401AAD-A138-42AD-AFE0-A9635F662C46}"/>
                  </a:ext>
                </a:extLst>
              </p:cNvPr>
              <p:cNvSpPr txBox="1"/>
              <p:nvPr/>
            </p:nvSpPr>
            <p:spPr>
              <a:xfrm>
                <a:off x="6384142" y="1773078"/>
                <a:ext cx="2575770" cy="265941"/>
              </a:xfrm>
              <a:prstGeom prst="rect">
                <a:avLst/>
              </a:prstGeom>
              <a:noFill/>
            </p:spPr>
            <p:txBody>
              <a:bodyPr wrap="none" lIns="0" tIns="0" rIns="0" bIns="0"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lumMod val="75000"/>
                      </a:srgbClr>
                    </a:solidFill>
                    <a:effectLst/>
                    <a:uLnTx/>
                    <a:uFillTx/>
                    <a:latin typeface="Century Gothic" panose="020B0502020202020204" pitchFamily="34" charset="0"/>
                    <a:ea typeface="微软雅黑" panose="020B0503020204020204" pitchFamily="34" charset="-122"/>
                    <a:cs typeface="+mn-ea"/>
                    <a:sym typeface="+mn-lt"/>
                  </a:rPr>
                  <a:t>Please Enter Your Title Here</a:t>
                </a:r>
                <a:endParaRPr kumimoji="0" lang="zh-CN" altLang="en-US" sz="1600" b="0" i="0" u="none" strike="noStrike" kern="1200" cap="none" spc="0" normalizeH="0" baseline="0" noProof="0" dirty="0">
                  <a:ln>
                    <a:noFill/>
                  </a:ln>
                  <a:solidFill>
                    <a:srgbClr val="FFFFFF">
                      <a:lumMod val="75000"/>
                    </a:srgbClr>
                  </a:solidFill>
                  <a:effectLst/>
                  <a:uLnTx/>
                  <a:uFillTx/>
                  <a:latin typeface="Century Gothic" panose="020B0502020202020204" pitchFamily="34" charset="0"/>
                  <a:ea typeface="微软雅黑" panose="020B0503020204020204" pitchFamily="34" charset="-122"/>
                  <a:cs typeface="+mn-ea"/>
                  <a:sym typeface="+mn-lt"/>
                </a:endParaRPr>
              </a:p>
            </p:txBody>
          </p:sp>
        </p:grpSp>
      </p:grpSp>
      <p:grpSp>
        <p:nvGrpSpPr>
          <p:cNvPr id="66" name="组合 65">
            <a:extLst>
              <a:ext uri="{FF2B5EF4-FFF2-40B4-BE49-F238E27FC236}">
                <a16:creationId xmlns:a16="http://schemas.microsoft.com/office/drawing/2014/main" id="{8604B901-DEF0-4DA5-8081-584EDB1B10EB}"/>
              </a:ext>
            </a:extLst>
          </p:cNvPr>
          <p:cNvGrpSpPr/>
          <p:nvPr/>
        </p:nvGrpSpPr>
        <p:grpSpPr>
          <a:xfrm>
            <a:off x="6395581" y="3690480"/>
            <a:ext cx="3622875" cy="1098506"/>
            <a:chOff x="5337036" y="1031947"/>
            <a:chExt cx="3622875" cy="1098506"/>
          </a:xfrm>
        </p:grpSpPr>
        <p:sp>
          <p:nvSpPr>
            <p:cNvPr id="67" name="文本框 66">
              <a:extLst>
                <a:ext uri="{FF2B5EF4-FFF2-40B4-BE49-F238E27FC236}">
                  <a16:creationId xmlns:a16="http://schemas.microsoft.com/office/drawing/2014/main" id="{F93BA0B9-4FDA-4DEE-A82A-8733841DB5D6}"/>
                </a:ext>
              </a:extLst>
            </p:cNvPr>
            <p:cNvSpPr txBox="1"/>
            <p:nvPr/>
          </p:nvSpPr>
          <p:spPr>
            <a:xfrm>
              <a:off x="5337036" y="1031947"/>
              <a:ext cx="612668" cy="1098506"/>
            </a:xfrm>
            <a:prstGeom prst="rect">
              <a:avLst/>
            </a:prstGeom>
            <a:noFill/>
          </p:spPr>
          <p:txBody>
            <a:bodyPr wrap="none"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6000" b="1" i="1" u="none" strike="noStrike" kern="1200" cap="none" spc="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ea"/>
                  <a:sym typeface="+mn-lt"/>
                </a:rPr>
                <a:t>3</a:t>
              </a:r>
              <a:endParaRPr kumimoji="0" lang="zh-CN" altLang="en-US" sz="6000" b="1" i="1" u="none" strike="noStrike" kern="1200" cap="none" spc="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ea"/>
                <a:sym typeface="+mn-lt"/>
              </a:endParaRPr>
            </a:p>
          </p:txBody>
        </p:sp>
        <p:grpSp>
          <p:nvGrpSpPr>
            <p:cNvPr id="68" name="组合 67">
              <a:extLst>
                <a:ext uri="{FF2B5EF4-FFF2-40B4-BE49-F238E27FC236}">
                  <a16:creationId xmlns:a16="http://schemas.microsoft.com/office/drawing/2014/main" id="{39E73199-5063-4C49-B0F2-EB4D0DE1A904}"/>
                </a:ext>
              </a:extLst>
            </p:cNvPr>
            <p:cNvGrpSpPr/>
            <p:nvPr/>
          </p:nvGrpSpPr>
          <p:grpSpPr>
            <a:xfrm>
              <a:off x="6384010" y="1248904"/>
              <a:ext cx="2575901" cy="798646"/>
              <a:chOff x="6384011" y="1247332"/>
              <a:chExt cx="2575901" cy="791687"/>
            </a:xfrm>
          </p:grpSpPr>
          <p:sp>
            <p:nvSpPr>
              <p:cNvPr id="69" name="文本框 68">
                <a:extLst>
                  <a:ext uri="{FF2B5EF4-FFF2-40B4-BE49-F238E27FC236}">
                    <a16:creationId xmlns:a16="http://schemas.microsoft.com/office/drawing/2014/main" id="{EAF4F4A3-E3E5-4ACB-B7C5-0D9279E93E0F}"/>
                  </a:ext>
                </a:extLst>
              </p:cNvPr>
              <p:cNvSpPr txBox="1"/>
              <p:nvPr/>
            </p:nvSpPr>
            <p:spPr>
              <a:xfrm>
                <a:off x="6384011" y="1247332"/>
                <a:ext cx="1641475" cy="536141"/>
              </a:xfrm>
              <a:prstGeom prst="rect">
                <a:avLst/>
              </a:prstGeom>
              <a:noFill/>
            </p:spPr>
            <p:txBody>
              <a:bodyPr wrap="none" lIns="0" tIns="0" rIns="0" bIns="0"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前沿研究</a:t>
                </a:r>
              </a:p>
            </p:txBody>
          </p:sp>
          <p:sp>
            <p:nvSpPr>
              <p:cNvPr id="70" name="文本框 69">
                <a:extLst>
                  <a:ext uri="{FF2B5EF4-FFF2-40B4-BE49-F238E27FC236}">
                    <a16:creationId xmlns:a16="http://schemas.microsoft.com/office/drawing/2014/main" id="{FA9F0505-2260-4EBA-9C18-F0E4167E158E}"/>
                  </a:ext>
                </a:extLst>
              </p:cNvPr>
              <p:cNvSpPr txBox="1"/>
              <p:nvPr/>
            </p:nvSpPr>
            <p:spPr>
              <a:xfrm>
                <a:off x="6384142" y="1773078"/>
                <a:ext cx="2575770" cy="265941"/>
              </a:xfrm>
              <a:prstGeom prst="rect">
                <a:avLst/>
              </a:prstGeom>
              <a:noFill/>
            </p:spPr>
            <p:txBody>
              <a:bodyPr wrap="none" lIns="0" tIns="0" rIns="0" bIns="0"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lumMod val="75000"/>
                      </a:srgbClr>
                    </a:solidFill>
                    <a:effectLst/>
                    <a:uLnTx/>
                    <a:uFillTx/>
                    <a:latin typeface="Century Gothic" panose="020B0502020202020204" pitchFamily="34" charset="0"/>
                    <a:ea typeface="微软雅黑" panose="020B0503020204020204" pitchFamily="34" charset="-122"/>
                    <a:cs typeface="+mn-ea"/>
                    <a:sym typeface="+mn-lt"/>
                  </a:rPr>
                  <a:t>Please Enter Your Title Here</a:t>
                </a:r>
                <a:endParaRPr kumimoji="0" lang="zh-CN" altLang="en-US" sz="1600" b="0" i="0" u="none" strike="noStrike" kern="1200" cap="none" spc="0" normalizeH="0" baseline="0" noProof="0" dirty="0">
                  <a:ln>
                    <a:noFill/>
                  </a:ln>
                  <a:solidFill>
                    <a:srgbClr val="FFFFFF">
                      <a:lumMod val="75000"/>
                    </a:srgbClr>
                  </a:solidFill>
                  <a:effectLst/>
                  <a:uLnTx/>
                  <a:uFillTx/>
                  <a:latin typeface="Century Gothic" panose="020B0502020202020204" pitchFamily="34" charset="0"/>
                  <a:ea typeface="微软雅黑" panose="020B0503020204020204" pitchFamily="34" charset="-122"/>
                  <a:cs typeface="+mn-ea"/>
                  <a:sym typeface="+mn-lt"/>
                </a:endParaRPr>
              </a:p>
            </p:txBody>
          </p:sp>
        </p:grpSp>
      </p:grpSp>
      <p:sp>
        <p:nvSpPr>
          <p:cNvPr id="25" name="标题 9">
            <a:extLst>
              <a:ext uri="{FF2B5EF4-FFF2-40B4-BE49-F238E27FC236}">
                <a16:creationId xmlns:a16="http://schemas.microsoft.com/office/drawing/2014/main" id="{D6C6CD6F-C4DD-4132-B940-A678FA889E35}"/>
              </a:ext>
            </a:extLst>
          </p:cNvPr>
          <p:cNvSpPr txBox="1">
            <a:spLocks/>
          </p:cNvSpPr>
          <p:nvPr/>
        </p:nvSpPr>
        <p:spPr bwMode="auto">
          <a:xfrm>
            <a:off x="1431925" y="2681066"/>
            <a:ext cx="1806575" cy="67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6000" b="1" i="0" u="none" strike="noStrike" kern="1200" cap="none" spc="0" normalizeH="0" baseline="0" noProof="0">
                <a:ln>
                  <a:noFill/>
                </a:ln>
                <a:solidFill>
                  <a:prstClr val="white"/>
                </a:solidFill>
                <a:effectLst/>
                <a:uLnTx/>
                <a:uFillTx/>
                <a:latin typeface="微软雅黑"/>
                <a:ea typeface="微软雅黑"/>
                <a:cs typeface="+mj-cs"/>
              </a:rPr>
              <a:t>目录</a:t>
            </a:r>
            <a:endParaRPr kumimoji="0" lang="zh-CN" altLang="en-US" sz="6000" b="1" i="0" u="none" strike="noStrike" kern="1200" cap="none" spc="0" normalizeH="0" baseline="0" noProof="0" dirty="0">
              <a:ln>
                <a:noFill/>
              </a:ln>
              <a:solidFill>
                <a:prstClr val="white"/>
              </a:solidFill>
              <a:effectLst/>
              <a:uLnTx/>
              <a:uFillTx/>
              <a:latin typeface="微软雅黑"/>
              <a:ea typeface="微软雅黑"/>
              <a:cs typeface="+mj-cs"/>
            </a:endParaRPr>
          </a:p>
        </p:txBody>
      </p:sp>
      <p:sp>
        <p:nvSpPr>
          <p:cNvPr id="26" name="内容占位符 10">
            <a:extLst>
              <a:ext uri="{FF2B5EF4-FFF2-40B4-BE49-F238E27FC236}">
                <a16:creationId xmlns:a16="http://schemas.microsoft.com/office/drawing/2014/main" id="{CF7F6C6B-EBA6-4DCB-ABA7-830DDD2F4334}"/>
              </a:ext>
            </a:extLst>
          </p:cNvPr>
          <p:cNvSpPr txBox="1">
            <a:spLocks/>
          </p:cNvSpPr>
          <p:nvPr/>
        </p:nvSpPr>
        <p:spPr bwMode="auto">
          <a:xfrm>
            <a:off x="1274761" y="4088412"/>
            <a:ext cx="2120900" cy="39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altLang="zh-CN" sz="2000" b="0" i="0" u="none" strike="noStrike" kern="1200" cap="none" spc="0" normalizeH="0" baseline="0" noProof="0">
                <a:ln>
                  <a:noFill/>
                </a:ln>
                <a:solidFill>
                  <a:prstClr val="white"/>
                </a:solidFill>
                <a:effectLst/>
                <a:uLnTx/>
                <a:uFillTx/>
                <a:latin typeface="微软雅黑"/>
                <a:ea typeface="微软雅黑"/>
                <a:cs typeface="+mn-cs"/>
              </a:rPr>
              <a:t>CONTENTS</a:t>
            </a:r>
            <a:endParaRPr kumimoji="0" lang="zh-CN" altLang="en-US" sz="2000" b="0" i="0" u="none" strike="noStrike" kern="1200" cap="none" spc="0" normalizeH="0" baseline="0" noProof="0" dirty="0">
              <a:ln>
                <a:noFill/>
              </a:ln>
              <a:solidFill>
                <a:prstClr val="white"/>
              </a:solidFill>
              <a:effectLst/>
              <a:uLnTx/>
              <a:uFillTx/>
              <a:latin typeface="微软雅黑"/>
              <a:ea typeface="微软雅黑"/>
              <a:cs typeface="+mn-cs"/>
            </a:endParaRPr>
          </a:p>
        </p:txBody>
      </p:sp>
      <p:cxnSp>
        <p:nvCxnSpPr>
          <p:cNvPr id="27" name="直接连接符 26"/>
          <p:cNvCxnSpPr/>
          <p:nvPr/>
        </p:nvCxnSpPr>
        <p:spPr>
          <a:xfrm>
            <a:off x="1930795" y="3759563"/>
            <a:ext cx="80883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946446"/>
      </p:ext>
    </p:extLst>
  </p:cSld>
  <p:clrMapOvr>
    <a:masterClrMapping/>
  </p:clrMapOvr>
  <p:transition spd="med" advTm="165">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pic>
        <p:nvPicPr>
          <p:cNvPr id="4" name="图片 3">
            <a:extLst>
              <a:ext uri="{FF2B5EF4-FFF2-40B4-BE49-F238E27FC236}">
                <a16:creationId xmlns:a16="http://schemas.microsoft.com/office/drawing/2014/main" id="{9A3F0FB8-9784-4142-9E76-17FDA5C62F65}"/>
              </a:ext>
            </a:extLst>
          </p:cNvPr>
          <p:cNvPicPr>
            <a:picLocks noChangeAspect="1"/>
          </p:cNvPicPr>
          <p:nvPr/>
        </p:nvPicPr>
        <p:blipFill>
          <a:blip r:embed="rId3"/>
          <a:stretch>
            <a:fillRect/>
          </a:stretch>
        </p:blipFill>
        <p:spPr>
          <a:xfrm>
            <a:off x="865437" y="2966385"/>
            <a:ext cx="9144000" cy="1304925"/>
          </a:xfrm>
          <a:prstGeom prst="rect">
            <a:avLst/>
          </a:prstGeom>
        </p:spPr>
      </p:pic>
      <p:pic>
        <p:nvPicPr>
          <p:cNvPr id="6" name="图片 5">
            <a:extLst>
              <a:ext uri="{FF2B5EF4-FFF2-40B4-BE49-F238E27FC236}">
                <a16:creationId xmlns:a16="http://schemas.microsoft.com/office/drawing/2014/main" id="{0FF5009E-17B9-4EDA-805B-F9C1CA99D032}"/>
              </a:ext>
            </a:extLst>
          </p:cNvPr>
          <p:cNvPicPr>
            <a:picLocks noChangeAspect="1"/>
          </p:cNvPicPr>
          <p:nvPr/>
        </p:nvPicPr>
        <p:blipFill>
          <a:blip r:embed="rId4"/>
          <a:stretch>
            <a:fillRect/>
          </a:stretch>
        </p:blipFill>
        <p:spPr>
          <a:xfrm>
            <a:off x="1278425" y="891915"/>
            <a:ext cx="7655713" cy="1694776"/>
          </a:xfrm>
          <a:prstGeom prst="rect">
            <a:avLst/>
          </a:prstGeom>
        </p:spPr>
      </p:pic>
    </p:spTree>
    <p:extLst>
      <p:ext uri="{BB962C8B-B14F-4D97-AF65-F5344CB8AC3E}">
        <p14:creationId xmlns:p14="http://schemas.microsoft.com/office/powerpoint/2010/main" val="1214457001"/>
      </p:ext>
    </p:extLst>
  </p:cSld>
  <p:clrMapOvr>
    <a:masterClrMapping/>
  </p:clrMapOvr>
  <p:transition spd="med" advTm="190">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pic>
        <p:nvPicPr>
          <p:cNvPr id="4" name="图片 3">
            <a:extLst>
              <a:ext uri="{FF2B5EF4-FFF2-40B4-BE49-F238E27FC236}">
                <a16:creationId xmlns:a16="http://schemas.microsoft.com/office/drawing/2014/main" id="{9A3F0FB8-9784-4142-9E76-17FDA5C62F65}"/>
              </a:ext>
            </a:extLst>
          </p:cNvPr>
          <p:cNvPicPr>
            <a:picLocks noChangeAspect="1"/>
          </p:cNvPicPr>
          <p:nvPr/>
        </p:nvPicPr>
        <p:blipFill>
          <a:blip r:embed="rId3"/>
          <a:stretch>
            <a:fillRect/>
          </a:stretch>
        </p:blipFill>
        <p:spPr>
          <a:xfrm>
            <a:off x="865437" y="2966385"/>
            <a:ext cx="9144000" cy="1304925"/>
          </a:xfrm>
          <a:prstGeom prst="rect">
            <a:avLst/>
          </a:prstGeom>
        </p:spPr>
      </p:pic>
      <p:pic>
        <p:nvPicPr>
          <p:cNvPr id="6" name="图片 5">
            <a:extLst>
              <a:ext uri="{FF2B5EF4-FFF2-40B4-BE49-F238E27FC236}">
                <a16:creationId xmlns:a16="http://schemas.microsoft.com/office/drawing/2014/main" id="{0FF5009E-17B9-4EDA-805B-F9C1CA99D032}"/>
              </a:ext>
            </a:extLst>
          </p:cNvPr>
          <p:cNvPicPr>
            <a:picLocks noChangeAspect="1"/>
          </p:cNvPicPr>
          <p:nvPr/>
        </p:nvPicPr>
        <p:blipFill>
          <a:blip r:embed="rId4"/>
          <a:stretch>
            <a:fillRect/>
          </a:stretch>
        </p:blipFill>
        <p:spPr>
          <a:xfrm>
            <a:off x="1278425" y="891915"/>
            <a:ext cx="7655713" cy="1694776"/>
          </a:xfrm>
          <a:prstGeom prst="rect">
            <a:avLst/>
          </a:prstGeom>
        </p:spPr>
      </p:pic>
      <p:pic>
        <p:nvPicPr>
          <p:cNvPr id="8" name="图片 7">
            <a:extLst>
              <a:ext uri="{FF2B5EF4-FFF2-40B4-BE49-F238E27FC236}">
                <a16:creationId xmlns:a16="http://schemas.microsoft.com/office/drawing/2014/main" id="{20B2CA0D-7D13-48B1-9913-60CA4826BDE8}"/>
              </a:ext>
            </a:extLst>
          </p:cNvPr>
          <p:cNvPicPr>
            <a:picLocks noChangeAspect="1"/>
          </p:cNvPicPr>
          <p:nvPr/>
        </p:nvPicPr>
        <p:blipFill>
          <a:blip r:embed="rId5"/>
          <a:stretch>
            <a:fillRect/>
          </a:stretch>
        </p:blipFill>
        <p:spPr>
          <a:xfrm>
            <a:off x="984560" y="3014009"/>
            <a:ext cx="9105900" cy="1209675"/>
          </a:xfrm>
          <a:prstGeom prst="rect">
            <a:avLst/>
          </a:prstGeom>
        </p:spPr>
      </p:pic>
    </p:spTree>
    <p:extLst>
      <p:ext uri="{BB962C8B-B14F-4D97-AF65-F5344CB8AC3E}">
        <p14:creationId xmlns:p14="http://schemas.microsoft.com/office/powerpoint/2010/main" val="209146202"/>
      </p:ext>
    </p:extLst>
  </p:cSld>
  <p:clrMapOvr>
    <a:masterClrMapping/>
  </p:clrMapOvr>
  <p:transition spd="med" advTm="174">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pic>
        <p:nvPicPr>
          <p:cNvPr id="4" name="图片 3">
            <a:extLst>
              <a:ext uri="{FF2B5EF4-FFF2-40B4-BE49-F238E27FC236}">
                <a16:creationId xmlns:a16="http://schemas.microsoft.com/office/drawing/2014/main" id="{9A3F0FB8-9784-4142-9E76-17FDA5C62F65}"/>
              </a:ext>
            </a:extLst>
          </p:cNvPr>
          <p:cNvPicPr>
            <a:picLocks noChangeAspect="1"/>
          </p:cNvPicPr>
          <p:nvPr/>
        </p:nvPicPr>
        <p:blipFill>
          <a:blip r:embed="rId3"/>
          <a:stretch>
            <a:fillRect/>
          </a:stretch>
        </p:blipFill>
        <p:spPr>
          <a:xfrm>
            <a:off x="865437" y="2966385"/>
            <a:ext cx="9144000" cy="1304925"/>
          </a:xfrm>
          <a:prstGeom prst="rect">
            <a:avLst/>
          </a:prstGeom>
        </p:spPr>
      </p:pic>
      <p:pic>
        <p:nvPicPr>
          <p:cNvPr id="6" name="图片 5">
            <a:extLst>
              <a:ext uri="{FF2B5EF4-FFF2-40B4-BE49-F238E27FC236}">
                <a16:creationId xmlns:a16="http://schemas.microsoft.com/office/drawing/2014/main" id="{0FF5009E-17B9-4EDA-805B-F9C1CA99D032}"/>
              </a:ext>
            </a:extLst>
          </p:cNvPr>
          <p:cNvPicPr>
            <a:picLocks noChangeAspect="1"/>
          </p:cNvPicPr>
          <p:nvPr/>
        </p:nvPicPr>
        <p:blipFill>
          <a:blip r:embed="rId4"/>
          <a:stretch>
            <a:fillRect/>
          </a:stretch>
        </p:blipFill>
        <p:spPr>
          <a:xfrm>
            <a:off x="1278425" y="891915"/>
            <a:ext cx="7655713" cy="1694776"/>
          </a:xfrm>
          <a:prstGeom prst="rect">
            <a:avLst/>
          </a:prstGeom>
        </p:spPr>
      </p:pic>
      <p:pic>
        <p:nvPicPr>
          <p:cNvPr id="8" name="图片 7">
            <a:extLst>
              <a:ext uri="{FF2B5EF4-FFF2-40B4-BE49-F238E27FC236}">
                <a16:creationId xmlns:a16="http://schemas.microsoft.com/office/drawing/2014/main" id="{20B2CA0D-7D13-48B1-9913-60CA4826BDE8}"/>
              </a:ext>
            </a:extLst>
          </p:cNvPr>
          <p:cNvPicPr>
            <a:picLocks noChangeAspect="1"/>
          </p:cNvPicPr>
          <p:nvPr/>
        </p:nvPicPr>
        <p:blipFill>
          <a:blip r:embed="rId5"/>
          <a:stretch>
            <a:fillRect/>
          </a:stretch>
        </p:blipFill>
        <p:spPr>
          <a:xfrm>
            <a:off x="984560" y="3014009"/>
            <a:ext cx="9105900" cy="1209675"/>
          </a:xfrm>
          <a:prstGeom prst="rect">
            <a:avLst/>
          </a:prstGeom>
        </p:spPr>
      </p:pic>
      <p:pic>
        <p:nvPicPr>
          <p:cNvPr id="3" name="图片 2">
            <a:extLst>
              <a:ext uri="{FF2B5EF4-FFF2-40B4-BE49-F238E27FC236}">
                <a16:creationId xmlns:a16="http://schemas.microsoft.com/office/drawing/2014/main" id="{8B73D302-8FC0-45D4-BFD9-B0137FE9C9B0}"/>
              </a:ext>
            </a:extLst>
          </p:cNvPr>
          <p:cNvPicPr>
            <a:picLocks noChangeAspect="1"/>
          </p:cNvPicPr>
          <p:nvPr/>
        </p:nvPicPr>
        <p:blipFill>
          <a:blip r:embed="rId6"/>
          <a:stretch>
            <a:fillRect/>
          </a:stretch>
        </p:blipFill>
        <p:spPr>
          <a:xfrm>
            <a:off x="894012" y="3014009"/>
            <a:ext cx="9144000" cy="1657350"/>
          </a:xfrm>
          <a:prstGeom prst="rect">
            <a:avLst/>
          </a:prstGeom>
        </p:spPr>
      </p:pic>
    </p:spTree>
    <p:extLst>
      <p:ext uri="{BB962C8B-B14F-4D97-AF65-F5344CB8AC3E}">
        <p14:creationId xmlns:p14="http://schemas.microsoft.com/office/powerpoint/2010/main" val="1115926118"/>
      </p:ext>
    </p:extLst>
  </p:cSld>
  <p:clrMapOvr>
    <a:masterClrMapping/>
  </p:clrMapOvr>
  <p:transition spd="med" advTm="174">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pic>
        <p:nvPicPr>
          <p:cNvPr id="4" name="图片 3">
            <a:extLst>
              <a:ext uri="{FF2B5EF4-FFF2-40B4-BE49-F238E27FC236}">
                <a16:creationId xmlns:a16="http://schemas.microsoft.com/office/drawing/2014/main" id="{9A3F0FB8-9784-4142-9E76-17FDA5C62F65}"/>
              </a:ext>
            </a:extLst>
          </p:cNvPr>
          <p:cNvPicPr>
            <a:picLocks noChangeAspect="1"/>
          </p:cNvPicPr>
          <p:nvPr/>
        </p:nvPicPr>
        <p:blipFill>
          <a:blip r:embed="rId3"/>
          <a:stretch>
            <a:fillRect/>
          </a:stretch>
        </p:blipFill>
        <p:spPr>
          <a:xfrm>
            <a:off x="865437" y="2966385"/>
            <a:ext cx="9144000" cy="1304925"/>
          </a:xfrm>
          <a:prstGeom prst="rect">
            <a:avLst/>
          </a:prstGeom>
        </p:spPr>
      </p:pic>
      <p:pic>
        <p:nvPicPr>
          <p:cNvPr id="6" name="图片 5">
            <a:extLst>
              <a:ext uri="{FF2B5EF4-FFF2-40B4-BE49-F238E27FC236}">
                <a16:creationId xmlns:a16="http://schemas.microsoft.com/office/drawing/2014/main" id="{0FF5009E-17B9-4EDA-805B-F9C1CA99D032}"/>
              </a:ext>
            </a:extLst>
          </p:cNvPr>
          <p:cNvPicPr>
            <a:picLocks noChangeAspect="1"/>
          </p:cNvPicPr>
          <p:nvPr/>
        </p:nvPicPr>
        <p:blipFill>
          <a:blip r:embed="rId4"/>
          <a:stretch>
            <a:fillRect/>
          </a:stretch>
        </p:blipFill>
        <p:spPr>
          <a:xfrm>
            <a:off x="1278425" y="891915"/>
            <a:ext cx="7655713" cy="1694776"/>
          </a:xfrm>
          <a:prstGeom prst="rect">
            <a:avLst/>
          </a:prstGeom>
        </p:spPr>
      </p:pic>
      <p:pic>
        <p:nvPicPr>
          <p:cNvPr id="8" name="图片 7">
            <a:extLst>
              <a:ext uri="{FF2B5EF4-FFF2-40B4-BE49-F238E27FC236}">
                <a16:creationId xmlns:a16="http://schemas.microsoft.com/office/drawing/2014/main" id="{20B2CA0D-7D13-48B1-9913-60CA4826BDE8}"/>
              </a:ext>
            </a:extLst>
          </p:cNvPr>
          <p:cNvPicPr>
            <a:picLocks noChangeAspect="1"/>
          </p:cNvPicPr>
          <p:nvPr/>
        </p:nvPicPr>
        <p:blipFill>
          <a:blip r:embed="rId5"/>
          <a:stretch>
            <a:fillRect/>
          </a:stretch>
        </p:blipFill>
        <p:spPr>
          <a:xfrm>
            <a:off x="984560" y="3014009"/>
            <a:ext cx="9105900" cy="1209675"/>
          </a:xfrm>
          <a:prstGeom prst="rect">
            <a:avLst/>
          </a:prstGeom>
        </p:spPr>
      </p:pic>
      <p:pic>
        <p:nvPicPr>
          <p:cNvPr id="3" name="图片 2">
            <a:extLst>
              <a:ext uri="{FF2B5EF4-FFF2-40B4-BE49-F238E27FC236}">
                <a16:creationId xmlns:a16="http://schemas.microsoft.com/office/drawing/2014/main" id="{8B73D302-8FC0-45D4-BFD9-B0137FE9C9B0}"/>
              </a:ext>
            </a:extLst>
          </p:cNvPr>
          <p:cNvPicPr>
            <a:picLocks noChangeAspect="1"/>
          </p:cNvPicPr>
          <p:nvPr/>
        </p:nvPicPr>
        <p:blipFill>
          <a:blip r:embed="rId6"/>
          <a:stretch>
            <a:fillRect/>
          </a:stretch>
        </p:blipFill>
        <p:spPr>
          <a:xfrm>
            <a:off x="894012" y="3014009"/>
            <a:ext cx="9144000" cy="1657350"/>
          </a:xfrm>
          <a:prstGeom prst="rect">
            <a:avLst/>
          </a:prstGeom>
        </p:spPr>
      </p:pic>
      <p:pic>
        <p:nvPicPr>
          <p:cNvPr id="5" name="图片 4">
            <a:extLst>
              <a:ext uri="{FF2B5EF4-FFF2-40B4-BE49-F238E27FC236}">
                <a16:creationId xmlns:a16="http://schemas.microsoft.com/office/drawing/2014/main" id="{33BE36A1-159F-4B7D-B7AF-77C53E9AC8E3}"/>
              </a:ext>
            </a:extLst>
          </p:cNvPr>
          <p:cNvPicPr>
            <a:picLocks noChangeAspect="1"/>
          </p:cNvPicPr>
          <p:nvPr/>
        </p:nvPicPr>
        <p:blipFill>
          <a:blip r:embed="rId7"/>
          <a:stretch>
            <a:fillRect/>
          </a:stretch>
        </p:blipFill>
        <p:spPr>
          <a:xfrm>
            <a:off x="894011" y="3090208"/>
            <a:ext cx="9115425" cy="1628775"/>
          </a:xfrm>
          <a:prstGeom prst="rect">
            <a:avLst/>
          </a:prstGeom>
        </p:spPr>
      </p:pic>
    </p:spTree>
    <p:extLst>
      <p:ext uri="{BB962C8B-B14F-4D97-AF65-F5344CB8AC3E}">
        <p14:creationId xmlns:p14="http://schemas.microsoft.com/office/powerpoint/2010/main" val="1433259590"/>
      </p:ext>
    </p:extLst>
  </p:cSld>
  <p:clrMapOvr>
    <a:masterClrMapping/>
  </p:clrMapOvr>
  <p:transition spd="med" advTm="179">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pic>
        <p:nvPicPr>
          <p:cNvPr id="4" name="图片 3">
            <a:extLst>
              <a:ext uri="{FF2B5EF4-FFF2-40B4-BE49-F238E27FC236}">
                <a16:creationId xmlns:a16="http://schemas.microsoft.com/office/drawing/2014/main" id="{9A3F0FB8-9784-4142-9E76-17FDA5C62F65}"/>
              </a:ext>
            </a:extLst>
          </p:cNvPr>
          <p:cNvPicPr>
            <a:picLocks noChangeAspect="1"/>
          </p:cNvPicPr>
          <p:nvPr/>
        </p:nvPicPr>
        <p:blipFill>
          <a:blip r:embed="rId3"/>
          <a:stretch>
            <a:fillRect/>
          </a:stretch>
        </p:blipFill>
        <p:spPr>
          <a:xfrm>
            <a:off x="865437" y="2966385"/>
            <a:ext cx="9144000" cy="1304925"/>
          </a:xfrm>
          <a:prstGeom prst="rect">
            <a:avLst/>
          </a:prstGeom>
        </p:spPr>
      </p:pic>
      <p:pic>
        <p:nvPicPr>
          <p:cNvPr id="6" name="图片 5">
            <a:extLst>
              <a:ext uri="{FF2B5EF4-FFF2-40B4-BE49-F238E27FC236}">
                <a16:creationId xmlns:a16="http://schemas.microsoft.com/office/drawing/2014/main" id="{0FF5009E-17B9-4EDA-805B-F9C1CA99D032}"/>
              </a:ext>
            </a:extLst>
          </p:cNvPr>
          <p:cNvPicPr>
            <a:picLocks noChangeAspect="1"/>
          </p:cNvPicPr>
          <p:nvPr/>
        </p:nvPicPr>
        <p:blipFill>
          <a:blip r:embed="rId4"/>
          <a:stretch>
            <a:fillRect/>
          </a:stretch>
        </p:blipFill>
        <p:spPr>
          <a:xfrm>
            <a:off x="1278425" y="891915"/>
            <a:ext cx="7655713" cy="1694776"/>
          </a:xfrm>
          <a:prstGeom prst="rect">
            <a:avLst/>
          </a:prstGeom>
        </p:spPr>
      </p:pic>
      <p:pic>
        <p:nvPicPr>
          <p:cNvPr id="8" name="图片 7">
            <a:extLst>
              <a:ext uri="{FF2B5EF4-FFF2-40B4-BE49-F238E27FC236}">
                <a16:creationId xmlns:a16="http://schemas.microsoft.com/office/drawing/2014/main" id="{20B2CA0D-7D13-48B1-9913-60CA4826BDE8}"/>
              </a:ext>
            </a:extLst>
          </p:cNvPr>
          <p:cNvPicPr>
            <a:picLocks noChangeAspect="1"/>
          </p:cNvPicPr>
          <p:nvPr/>
        </p:nvPicPr>
        <p:blipFill>
          <a:blip r:embed="rId5"/>
          <a:stretch>
            <a:fillRect/>
          </a:stretch>
        </p:blipFill>
        <p:spPr>
          <a:xfrm>
            <a:off x="984560" y="3014009"/>
            <a:ext cx="9105900" cy="1209675"/>
          </a:xfrm>
          <a:prstGeom prst="rect">
            <a:avLst/>
          </a:prstGeom>
        </p:spPr>
      </p:pic>
      <p:pic>
        <p:nvPicPr>
          <p:cNvPr id="3" name="图片 2">
            <a:extLst>
              <a:ext uri="{FF2B5EF4-FFF2-40B4-BE49-F238E27FC236}">
                <a16:creationId xmlns:a16="http://schemas.microsoft.com/office/drawing/2014/main" id="{8B73D302-8FC0-45D4-BFD9-B0137FE9C9B0}"/>
              </a:ext>
            </a:extLst>
          </p:cNvPr>
          <p:cNvPicPr>
            <a:picLocks noChangeAspect="1"/>
          </p:cNvPicPr>
          <p:nvPr/>
        </p:nvPicPr>
        <p:blipFill>
          <a:blip r:embed="rId6"/>
          <a:stretch>
            <a:fillRect/>
          </a:stretch>
        </p:blipFill>
        <p:spPr>
          <a:xfrm>
            <a:off x="894012" y="3014009"/>
            <a:ext cx="9144000" cy="1657350"/>
          </a:xfrm>
          <a:prstGeom prst="rect">
            <a:avLst/>
          </a:prstGeom>
        </p:spPr>
      </p:pic>
      <p:pic>
        <p:nvPicPr>
          <p:cNvPr id="5" name="图片 4">
            <a:extLst>
              <a:ext uri="{FF2B5EF4-FFF2-40B4-BE49-F238E27FC236}">
                <a16:creationId xmlns:a16="http://schemas.microsoft.com/office/drawing/2014/main" id="{33BE36A1-159F-4B7D-B7AF-77C53E9AC8E3}"/>
              </a:ext>
            </a:extLst>
          </p:cNvPr>
          <p:cNvPicPr>
            <a:picLocks noChangeAspect="1"/>
          </p:cNvPicPr>
          <p:nvPr/>
        </p:nvPicPr>
        <p:blipFill>
          <a:blip r:embed="rId7"/>
          <a:stretch>
            <a:fillRect/>
          </a:stretch>
        </p:blipFill>
        <p:spPr>
          <a:xfrm>
            <a:off x="894011" y="3090208"/>
            <a:ext cx="9115425" cy="1628775"/>
          </a:xfrm>
          <a:prstGeom prst="rect">
            <a:avLst/>
          </a:prstGeom>
        </p:spPr>
      </p:pic>
      <p:pic>
        <p:nvPicPr>
          <p:cNvPr id="7" name="图片 6">
            <a:extLst>
              <a:ext uri="{FF2B5EF4-FFF2-40B4-BE49-F238E27FC236}">
                <a16:creationId xmlns:a16="http://schemas.microsoft.com/office/drawing/2014/main" id="{A7C73189-3EC4-443F-A961-0A73B2C40096}"/>
              </a:ext>
            </a:extLst>
          </p:cNvPr>
          <p:cNvPicPr>
            <a:picLocks noChangeAspect="1"/>
          </p:cNvPicPr>
          <p:nvPr/>
        </p:nvPicPr>
        <p:blipFill>
          <a:blip r:embed="rId8"/>
          <a:stretch>
            <a:fillRect/>
          </a:stretch>
        </p:blipFill>
        <p:spPr>
          <a:xfrm>
            <a:off x="913060" y="3014009"/>
            <a:ext cx="9077325" cy="2076450"/>
          </a:xfrm>
          <a:prstGeom prst="rect">
            <a:avLst/>
          </a:prstGeom>
        </p:spPr>
      </p:pic>
    </p:spTree>
    <p:extLst>
      <p:ext uri="{BB962C8B-B14F-4D97-AF65-F5344CB8AC3E}">
        <p14:creationId xmlns:p14="http://schemas.microsoft.com/office/powerpoint/2010/main" val="3535135326"/>
      </p:ext>
    </p:extLst>
  </p:cSld>
  <p:clrMapOvr>
    <a:masterClrMapping/>
  </p:clrMapOvr>
  <p:transition spd="med" advTm="198">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sp>
        <p:nvSpPr>
          <p:cNvPr id="6" name="文本框 5">
            <a:extLst>
              <a:ext uri="{FF2B5EF4-FFF2-40B4-BE49-F238E27FC236}">
                <a16:creationId xmlns:a16="http://schemas.microsoft.com/office/drawing/2014/main" id="{4493D83E-9D8D-4467-8AB7-314C969B9EB5}"/>
              </a:ext>
            </a:extLst>
          </p:cNvPr>
          <p:cNvSpPr txBox="1"/>
          <p:nvPr/>
        </p:nvSpPr>
        <p:spPr>
          <a:xfrm>
            <a:off x="1060069" y="975925"/>
            <a:ext cx="10526506" cy="637675"/>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Black" panose="020B0A04020102020204" charset="0"/>
              </a:rPr>
              <a:t>最后分析结果：</a:t>
            </a:r>
            <a:endParaRPr kumimoji="0" lang="en-US" altLang="zh-CN" sz="2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Black" panose="020B0A04020102020204" charset="0"/>
            </a:endParaRPr>
          </a:p>
        </p:txBody>
      </p:sp>
      <p:pic>
        <p:nvPicPr>
          <p:cNvPr id="3" name="图片 2">
            <a:extLst>
              <a:ext uri="{FF2B5EF4-FFF2-40B4-BE49-F238E27FC236}">
                <a16:creationId xmlns:a16="http://schemas.microsoft.com/office/drawing/2014/main" id="{52A08DE1-5F9E-49F5-8339-F7B298E05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900" y="2356834"/>
            <a:ext cx="6934200" cy="3752850"/>
          </a:xfrm>
          <a:prstGeom prst="rect">
            <a:avLst/>
          </a:prstGeom>
        </p:spPr>
      </p:pic>
    </p:spTree>
    <p:extLst>
      <p:ext uri="{BB962C8B-B14F-4D97-AF65-F5344CB8AC3E}">
        <p14:creationId xmlns:p14="http://schemas.microsoft.com/office/powerpoint/2010/main" val="1889119499"/>
      </p:ext>
    </p:extLst>
  </p:cSld>
  <p:clrMapOvr>
    <a:masterClrMapping/>
  </p:clrMapOvr>
  <p:transition spd="med" advTm="159">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pic>
        <p:nvPicPr>
          <p:cNvPr id="4" name="图片 3">
            <a:extLst>
              <a:ext uri="{FF2B5EF4-FFF2-40B4-BE49-F238E27FC236}">
                <a16:creationId xmlns:a16="http://schemas.microsoft.com/office/drawing/2014/main" id="{51601BC3-01C9-43AC-A996-91E44A2C9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806" y="1143325"/>
            <a:ext cx="8641327" cy="4571350"/>
          </a:xfrm>
          <a:prstGeom prst="rect">
            <a:avLst/>
          </a:prstGeom>
        </p:spPr>
      </p:pic>
      <p:sp>
        <p:nvSpPr>
          <p:cNvPr id="5" name="矩形 4">
            <a:extLst>
              <a:ext uri="{FF2B5EF4-FFF2-40B4-BE49-F238E27FC236}">
                <a16:creationId xmlns:a16="http://schemas.microsoft.com/office/drawing/2014/main" id="{6E95E8EE-5C66-4E5B-B69C-E2865818A05E}"/>
              </a:ext>
            </a:extLst>
          </p:cNvPr>
          <p:cNvSpPr/>
          <p:nvPr/>
        </p:nvSpPr>
        <p:spPr>
          <a:xfrm>
            <a:off x="638828" y="967193"/>
            <a:ext cx="2104373" cy="986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Tree>
    <p:extLst>
      <p:ext uri="{BB962C8B-B14F-4D97-AF65-F5344CB8AC3E}">
        <p14:creationId xmlns:p14="http://schemas.microsoft.com/office/powerpoint/2010/main" val="1984358524"/>
      </p:ext>
    </p:extLst>
  </p:cSld>
  <p:clrMapOvr>
    <a:masterClrMapping/>
  </p:clrMapOvr>
  <p:transition spd="med" advTm="189">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线图分析法</a:t>
            </a:r>
          </a:p>
        </p:txBody>
      </p:sp>
      <p:sp>
        <p:nvSpPr>
          <p:cNvPr id="3" name="文本框 2">
            <a:extLst>
              <a:ext uri="{FF2B5EF4-FFF2-40B4-BE49-F238E27FC236}">
                <a16:creationId xmlns:a16="http://schemas.microsoft.com/office/drawing/2014/main" id="{9C6EE135-A897-456A-BDC7-1578162A3249}"/>
              </a:ext>
            </a:extLst>
          </p:cNvPr>
          <p:cNvSpPr txBox="1"/>
          <p:nvPr/>
        </p:nvSpPr>
        <p:spPr>
          <a:xfrm>
            <a:off x="1173494" y="1562756"/>
            <a:ext cx="9861936" cy="3894208"/>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优点：</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算法简单，容易实现，开发周期短。</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缺点：</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算法效率低；</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需要高质量的规则，分析结果与规则质量密切相关；</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难以区分歧义结构。</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p:txBody>
      </p:sp>
      <p:sp>
        <p:nvSpPr>
          <p:cNvPr id="8" name="文本框 7">
            <a:extLst>
              <a:ext uri="{FF2B5EF4-FFF2-40B4-BE49-F238E27FC236}">
                <a16:creationId xmlns:a16="http://schemas.microsoft.com/office/drawing/2014/main" id="{0B360BE3-6565-4A55-8802-2452477C0EE9}"/>
              </a:ext>
            </a:extLst>
          </p:cNvPr>
          <p:cNvSpPr txBox="1"/>
          <p:nvPr/>
        </p:nvSpPr>
        <p:spPr>
          <a:xfrm>
            <a:off x="1173494" y="729198"/>
            <a:ext cx="8275052" cy="743986"/>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defRPr/>
            </a:pPr>
            <a:r>
              <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Chart parsing</a:t>
            </a: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算法评价</a:t>
            </a:r>
            <a:endPar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3209654423"/>
      </p:ext>
    </p:extLst>
  </p:cSld>
  <p:clrMapOvr>
    <a:masterClrMapping/>
  </p:clrMapOvr>
  <p:transition spd="med" advTm="204">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CYK</a:t>
            </a:r>
            <a:r>
              <a:rPr lang="zh-CN" altLang="en-US" dirty="0"/>
              <a:t>分析算法</a:t>
            </a:r>
          </a:p>
        </p:txBody>
      </p:sp>
      <p:sp>
        <p:nvSpPr>
          <p:cNvPr id="8" name="文本框 7">
            <a:extLst>
              <a:ext uri="{FF2B5EF4-FFF2-40B4-BE49-F238E27FC236}">
                <a16:creationId xmlns:a16="http://schemas.microsoft.com/office/drawing/2014/main" id="{0B360BE3-6565-4A55-8802-2452477C0EE9}"/>
              </a:ext>
            </a:extLst>
          </p:cNvPr>
          <p:cNvSpPr txBox="1"/>
          <p:nvPr/>
        </p:nvSpPr>
        <p:spPr>
          <a:xfrm>
            <a:off x="1173494" y="729198"/>
            <a:ext cx="8275052" cy="743986"/>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defRPr/>
            </a:pPr>
            <a:r>
              <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Coke-Younger-</a:t>
            </a:r>
            <a:r>
              <a:rPr kumimoji="0" lang="en-US" altLang="zh-CN" sz="3200" b="1" i="0" u="none" strike="noStrike" kern="1200" cap="none" spc="0" normalizeH="0" baseline="0" noProof="0" dirty="0" err="1">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Kasami</a:t>
            </a:r>
            <a:r>
              <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 (CYK)</a:t>
            </a: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算法</a:t>
            </a:r>
            <a:endPar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pic>
        <p:nvPicPr>
          <p:cNvPr id="4" name="图片 3">
            <a:extLst>
              <a:ext uri="{FF2B5EF4-FFF2-40B4-BE49-F238E27FC236}">
                <a16:creationId xmlns:a16="http://schemas.microsoft.com/office/drawing/2014/main" id="{70F36A9A-D44B-4F24-9830-678395E4C6E7}"/>
              </a:ext>
            </a:extLst>
          </p:cNvPr>
          <p:cNvPicPr>
            <a:picLocks noChangeAspect="1"/>
          </p:cNvPicPr>
          <p:nvPr/>
        </p:nvPicPr>
        <p:blipFill>
          <a:blip r:embed="rId3"/>
          <a:stretch>
            <a:fillRect/>
          </a:stretch>
        </p:blipFill>
        <p:spPr>
          <a:xfrm>
            <a:off x="1409076" y="1774606"/>
            <a:ext cx="8495753" cy="3971624"/>
          </a:xfrm>
          <a:prstGeom prst="rect">
            <a:avLst/>
          </a:prstGeom>
        </p:spPr>
      </p:pic>
    </p:spTree>
    <p:extLst>
      <p:ext uri="{BB962C8B-B14F-4D97-AF65-F5344CB8AC3E}">
        <p14:creationId xmlns:p14="http://schemas.microsoft.com/office/powerpoint/2010/main" val="95269234"/>
      </p:ext>
    </p:extLst>
  </p:cSld>
  <p:clrMapOvr>
    <a:masterClrMapping/>
  </p:clrMapOvr>
  <p:transition spd="med" advTm="295">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CYK</a:t>
            </a:r>
            <a:r>
              <a:rPr lang="zh-CN" altLang="en-US" dirty="0"/>
              <a:t>分析算法</a:t>
            </a:r>
          </a:p>
        </p:txBody>
      </p:sp>
      <p:sp>
        <p:nvSpPr>
          <p:cNvPr id="5" name="文本框 4">
            <a:extLst>
              <a:ext uri="{FF2B5EF4-FFF2-40B4-BE49-F238E27FC236}">
                <a16:creationId xmlns:a16="http://schemas.microsoft.com/office/drawing/2014/main" id="{0E4E7388-153E-46DF-A4BD-EC2E388D6A54}"/>
              </a:ext>
            </a:extLst>
          </p:cNvPr>
          <p:cNvSpPr txBox="1"/>
          <p:nvPr/>
        </p:nvSpPr>
        <p:spPr>
          <a:xfrm>
            <a:off x="1173494" y="729198"/>
            <a:ext cx="8275052" cy="743986"/>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defRPr/>
            </a:pPr>
            <a:r>
              <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识别矩阵的构成</a:t>
            </a:r>
            <a:endParaRPr kumimoji="0" lang="en-US" altLang="zh-CN"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pic>
        <p:nvPicPr>
          <p:cNvPr id="3" name="图片 2">
            <a:extLst>
              <a:ext uri="{FF2B5EF4-FFF2-40B4-BE49-F238E27FC236}">
                <a16:creationId xmlns:a16="http://schemas.microsoft.com/office/drawing/2014/main" id="{8CE5AFA3-2092-4368-A9A8-E69519D15898}"/>
              </a:ext>
            </a:extLst>
          </p:cNvPr>
          <p:cNvPicPr>
            <a:picLocks noChangeAspect="1"/>
          </p:cNvPicPr>
          <p:nvPr/>
        </p:nvPicPr>
        <p:blipFill>
          <a:blip r:embed="rId3"/>
          <a:stretch>
            <a:fillRect/>
          </a:stretch>
        </p:blipFill>
        <p:spPr>
          <a:xfrm>
            <a:off x="1430467" y="1616673"/>
            <a:ext cx="9810750" cy="2905125"/>
          </a:xfrm>
          <a:prstGeom prst="rect">
            <a:avLst/>
          </a:prstGeom>
        </p:spPr>
      </p:pic>
    </p:spTree>
    <p:extLst>
      <p:ext uri="{BB962C8B-B14F-4D97-AF65-F5344CB8AC3E}">
        <p14:creationId xmlns:p14="http://schemas.microsoft.com/office/powerpoint/2010/main" val="1456119569"/>
      </p:ext>
    </p:extLst>
  </p:cSld>
  <p:clrMapOvr>
    <a:masterClrMapping/>
  </p:clrMapOvr>
  <p:transition spd="med" advTm="184">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占位符 75">
            <a:extLst>
              <a:ext uri="{FF2B5EF4-FFF2-40B4-BE49-F238E27FC236}">
                <a16:creationId xmlns:a16="http://schemas.microsoft.com/office/drawing/2014/main" id="{3E188E70-2D76-471B-86F0-E40E079078D6}"/>
              </a:ext>
            </a:extLst>
          </p:cNvPr>
          <p:cNvSpPr txBox="1">
            <a:spLocks/>
          </p:cNvSpPr>
          <p:nvPr/>
        </p:nvSpPr>
        <p:spPr>
          <a:xfrm>
            <a:off x="4621212" y="4887502"/>
            <a:ext cx="5723791" cy="373949"/>
          </a:xfrm>
          <a:prstGeom prst="rect">
            <a:avLst/>
          </a:prstGeom>
          <a:noFill/>
        </p:spPr>
        <p:txBody>
          <a:bodyPr vert="horz" wrap="square"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400" kern="1200" dirty="0">
                <a:solidFill>
                  <a:schemeClr val="bg1">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rPr>
              <a:t>讲解：王彩文 罗晓青</a:t>
            </a:r>
            <a:endParaRPr kumimoji="0" lang="en-US"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endParaRPr>
          </a:p>
        </p:txBody>
      </p:sp>
      <p:sp>
        <p:nvSpPr>
          <p:cNvPr id="23" name="标题 74">
            <a:extLst>
              <a:ext uri="{FF2B5EF4-FFF2-40B4-BE49-F238E27FC236}">
                <a16:creationId xmlns:a16="http://schemas.microsoft.com/office/drawing/2014/main" id="{75405C06-4731-4EF6-893C-41C608DBBCF9}"/>
              </a:ext>
            </a:extLst>
          </p:cNvPr>
          <p:cNvSpPr txBox="1">
            <a:spLocks/>
          </p:cNvSpPr>
          <p:nvPr/>
        </p:nvSpPr>
        <p:spPr>
          <a:xfrm>
            <a:off x="4621212" y="3946413"/>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j-cs"/>
              </a:rPr>
              <a:t>句法分析介绍</a:t>
            </a:r>
          </a:p>
        </p:txBody>
      </p:sp>
      <p:graphicFrame>
        <p:nvGraphicFramePr>
          <p:cNvPr id="24" name="图表 23">
            <a:extLst>
              <a:ext uri="{FF2B5EF4-FFF2-40B4-BE49-F238E27FC236}">
                <a16:creationId xmlns:a16="http://schemas.microsoft.com/office/drawing/2014/main" id="{8E738D1C-67CA-4F8B-BCAA-4563A8C7154B}"/>
              </a:ext>
            </a:extLst>
          </p:cNvPr>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3"/>
          </a:graphicData>
        </a:graphic>
      </p:graphicFrame>
      <p:sp>
        <p:nvSpPr>
          <p:cNvPr id="25" name="椭圆 24">
            <a:extLst>
              <a:ext uri="{FF2B5EF4-FFF2-40B4-BE49-F238E27FC236}">
                <a16:creationId xmlns:a16="http://schemas.microsoft.com/office/drawing/2014/main" id="{0B0C40D8-0A12-4FD4-8915-0F1C6BFE5450}"/>
              </a:ext>
            </a:extLst>
          </p:cNvPr>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1</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3264730234"/>
      </p:ext>
    </p:extLst>
  </p:cSld>
  <p:clrMapOvr>
    <a:masterClrMapping/>
  </p:clrMapOvr>
  <p:transition spd="med" advTm="160">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CYK</a:t>
            </a:r>
            <a:r>
              <a:rPr lang="zh-CN" altLang="en-US" dirty="0"/>
              <a:t>分析算法</a:t>
            </a:r>
          </a:p>
        </p:txBody>
      </p:sp>
      <p:pic>
        <p:nvPicPr>
          <p:cNvPr id="4" name="图片 3">
            <a:extLst>
              <a:ext uri="{FF2B5EF4-FFF2-40B4-BE49-F238E27FC236}">
                <a16:creationId xmlns:a16="http://schemas.microsoft.com/office/drawing/2014/main" id="{9DC29D53-4A8A-4B1E-BFBC-4EA75F4671F6}"/>
              </a:ext>
            </a:extLst>
          </p:cNvPr>
          <p:cNvPicPr>
            <a:picLocks noChangeAspect="1"/>
          </p:cNvPicPr>
          <p:nvPr/>
        </p:nvPicPr>
        <p:blipFill>
          <a:blip r:embed="rId3"/>
          <a:stretch>
            <a:fillRect/>
          </a:stretch>
        </p:blipFill>
        <p:spPr>
          <a:xfrm>
            <a:off x="1173494" y="729198"/>
            <a:ext cx="8829675" cy="5772150"/>
          </a:xfrm>
          <a:prstGeom prst="rect">
            <a:avLst/>
          </a:prstGeom>
        </p:spPr>
      </p:pic>
    </p:spTree>
    <p:extLst>
      <p:ext uri="{BB962C8B-B14F-4D97-AF65-F5344CB8AC3E}">
        <p14:creationId xmlns:p14="http://schemas.microsoft.com/office/powerpoint/2010/main" val="3567414879"/>
      </p:ext>
    </p:extLst>
  </p:cSld>
  <p:clrMapOvr>
    <a:masterClrMapping/>
  </p:clrMapOvr>
  <p:transition spd="med" advTm="165">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CYK</a:t>
            </a:r>
            <a:r>
              <a:rPr lang="zh-CN" altLang="en-US" dirty="0"/>
              <a:t>分析算法</a:t>
            </a:r>
          </a:p>
        </p:txBody>
      </p:sp>
      <p:sp>
        <p:nvSpPr>
          <p:cNvPr id="5" name="文本框 4">
            <a:extLst>
              <a:ext uri="{FF2B5EF4-FFF2-40B4-BE49-F238E27FC236}">
                <a16:creationId xmlns:a16="http://schemas.microsoft.com/office/drawing/2014/main" id="{3E77031E-F264-469F-B5A9-05440E2C3B81}"/>
              </a:ext>
            </a:extLst>
          </p:cNvPr>
          <p:cNvSpPr txBox="1"/>
          <p:nvPr/>
        </p:nvSpPr>
        <p:spPr>
          <a:xfrm>
            <a:off x="1173494" y="729198"/>
            <a:ext cx="8275052" cy="743986"/>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例子</a:t>
            </a:r>
            <a:endPar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pic>
        <p:nvPicPr>
          <p:cNvPr id="3" name="图片 2">
            <a:extLst>
              <a:ext uri="{FF2B5EF4-FFF2-40B4-BE49-F238E27FC236}">
                <a16:creationId xmlns:a16="http://schemas.microsoft.com/office/drawing/2014/main" id="{8EC9BB0B-1D6A-4216-88FD-B91725D95B53}"/>
              </a:ext>
            </a:extLst>
          </p:cNvPr>
          <p:cNvPicPr>
            <a:picLocks noChangeAspect="1"/>
          </p:cNvPicPr>
          <p:nvPr/>
        </p:nvPicPr>
        <p:blipFill>
          <a:blip r:embed="rId3"/>
          <a:stretch>
            <a:fillRect/>
          </a:stretch>
        </p:blipFill>
        <p:spPr>
          <a:xfrm>
            <a:off x="1173494" y="1473184"/>
            <a:ext cx="8524875" cy="4076700"/>
          </a:xfrm>
          <a:prstGeom prst="rect">
            <a:avLst/>
          </a:prstGeom>
        </p:spPr>
      </p:pic>
    </p:spTree>
    <p:extLst>
      <p:ext uri="{BB962C8B-B14F-4D97-AF65-F5344CB8AC3E}">
        <p14:creationId xmlns:p14="http://schemas.microsoft.com/office/powerpoint/2010/main" val="3256257857"/>
      </p:ext>
    </p:extLst>
  </p:cSld>
  <p:clrMapOvr>
    <a:masterClrMapping/>
  </p:clrMapOvr>
  <p:transition spd="med" advTm="213">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CYK</a:t>
            </a:r>
            <a:r>
              <a:rPr lang="zh-CN" altLang="en-US" dirty="0"/>
              <a:t>分析算法</a:t>
            </a:r>
          </a:p>
        </p:txBody>
      </p:sp>
      <p:pic>
        <p:nvPicPr>
          <p:cNvPr id="4" name="图片 3">
            <a:extLst>
              <a:ext uri="{FF2B5EF4-FFF2-40B4-BE49-F238E27FC236}">
                <a16:creationId xmlns:a16="http://schemas.microsoft.com/office/drawing/2014/main" id="{E8EBBCC0-BF4B-4A0C-A6E1-6B8DCD133D79}"/>
              </a:ext>
            </a:extLst>
          </p:cNvPr>
          <p:cNvPicPr>
            <a:picLocks noChangeAspect="1"/>
          </p:cNvPicPr>
          <p:nvPr/>
        </p:nvPicPr>
        <p:blipFill>
          <a:blip r:embed="rId3"/>
          <a:stretch>
            <a:fillRect/>
          </a:stretch>
        </p:blipFill>
        <p:spPr>
          <a:xfrm>
            <a:off x="1173495" y="893934"/>
            <a:ext cx="8720014" cy="5360664"/>
          </a:xfrm>
          <a:prstGeom prst="rect">
            <a:avLst/>
          </a:prstGeom>
        </p:spPr>
      </p:pic>
    </p:spTree>
    <p:extLst>
      <p:ext uri="{BB962C8B-B14F-4D97-AF65-F5344CB8AC3E}">
        <p14:creationId xmlns:p14="http://schemas.microsoft.com/office/powerpoint/2010/main" val="1805694188"/>
      </p:ext>
    </p:extLst>
  </p:cSld>
  <p:clrMapOvr>
    <a:masterClrMapping/>
  </p:clrMapOvr>
  <p:transition spd="med" advTm="220">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CYK</a:t>
            </a:r>
            <a:r>
              <a:rPr lang="zh-CN" altLang="en-US" dirty="0"/>
              <a:t>分析算法</a:t>
            </a:r>
          </a:p>
        </p:txBody>
      </p:sp>
      <p:pic>
        <p:nvPicPr>
          <p:cNvPr id="3" name="图片 2">
            <a:extLst>
              <a:ext uri="{FF2B5EF4-FFF2-40B4-BE49-F238E27FC236}">
                <a16:creationId xmlns:a16="http://schemas.microsoft.com/office/drawing/2014/main" id="{A67E4477-A23B-4C58-ACAA-B41055D26C5C}"/>
              </a:ext>
            </a:extLst>
          </p:cNvPr>
          <p:cNvPicPr>
            <a:picLocks noChangeAspect="1"/>
          </p:cNvPicPr>
          <p:nvPr/>
        </p:nvPicPr>
        <p:blipFill>
          <a:blip r:embed="rId3"/>
          <a:stretch>
            <a:fillRect/>
          </a:stretch>
        </p:blipFill>
        <p:spPr>
          <a:xfrm>
            <a:off x="1173494" y="915010"/>
            <a:ext cx="8720014" cy="5289189"/>
          </a:xfrm>
          <a:prstGeom prst="rect">
            <a:avLst/>
          </a:prstGeom>
        </p:spPr>
      </p:pic>
    </p:spTree>
    <p:extLst>
      <p:ext uri="{BB962C8B-B14F-4D97-AF65-F5344CB8AC3E}">
        <p14:creationId xmlns:p14="http://schemas.microsoft.com/office/powerpoint/2010/main" val="1338619913"/>
      </p:ext>
    </p:extLst>
  </p:cSld>
  <p:clrMapOvr>
    <a:masterClrMapping/>
  </p:clrMapOvr>
  <p:transition spd="med" advTm="242">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CYK</a:t>
            </a:r>
            <a:r>
              <a:rPr lang="zh-CN" altLang="en-US" dirty="0"/>
              <a:t>分析算法</a:t>
            </a:r>
          </a:p>
        </p:txBody>
      </p:sp>
      <p:pic>
        <p:nvPicPr>
          <p:cNvPr id="4" name="图片 3">
            <a:extLst>
              <a:ext uri="{FF2B5EF4-FFF2-40B4-BE49-F238E27FC236}">
                <a16:creationId xmlns:a16="http://schemas.microsoft.com/office/drawing/2014/main" id="{08BE6828-56A8-41C8-A3AB-AD0167D0280A}"/>
              </a:ext>
            </a:extLst>
          </p:cNvPr>
          <p:cNvPicPr>
            <a:picLocks noChangeAspect="1"/>
          </p:cNvPicPr>
          <p:nvPr/>
        </p:nvPicPr>
        <p:blipFill>
          <a:blip r:embed="rId3"/>
          <a:stretch>
            <a:fillRect/>
          </a:stretch>
        </p:blipFill>
        <p:spPr>
          <a:xfrm>
            <a:off x="2135550" y="1212173"/>
            <a:ext cx="6375918" cy="4433653"/>
          </a:xfrm>
          <a:prstGeom prst="rect">
            <a:avLst/>
          </a:prstGeom>
        </p:spPr>
      </p:pic>
    </p:spTree>
    <p:extLst>
      <p:ext uri="{BB962C8B-B14F-4D97-AF65-F5344CB8AC3E}">
        <p14:creationId xmlns:p14="http://schemas.microsoft.com/office/powerpoint/2010/main" val="2204407982"/>
      </p:ext>
    </p:extLst>
  </p:cSld>
  <p:clrMapOvr>
    <a:masterClrMapping/>
  </p:clrMapOvr>
  <p:transition spd="med" advTm="181">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CYK</a:t>
            </a:r>
            <a:r>
              <a:rPr lang="zh-CN" altLang="en-US" dirty="0"/>
              <a:t>分析算法</a:t>
            </a:r>
          </a:p>
        </p:txBody>
      </p:sp>
      <p:sp>
        <p:nvSpPr>
          <p:cNvPr id="5" name="文本框 4">
            <a:extLst>
              <a:ext uri="{FF2B5EF4-FFF2-40B4-BE49-F238E27FC236}">
                <a16:creationId xmlns:a16="http://schemas.microsoft.com/office/drawing/2014/main" id="{3AC65128-B938-4E19-B4D5-E726EB4FD68B}"/>
              </a:ext>
            </a:extLst>
          </p:cNvPr>
          <p:cNvSpPr txBox="1"/>
          <p:nvPr/>
        </p:nvSpPr>
        <p:spPr>
          <a:xfrm>
            <a:off x="1173494" y="1562756"/>
            <a:ext cx="9861936" cy="3222998"/>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优点：</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简单易行，执行效率高。</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缺点：</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必须对文法进行范式化处理；</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rPr>
              <a:t>无法区分歧义。</a:t>
            </a:r>
            <a:endParaRPr kumimoji="0" lang="en-US" altLang="zh-CN" sz="2800" b="0" i="0" u="none" strike="noStrike" kern="1200" cap="none" spc="0" normalizeH="0" baseline="0" noProof="0" dirty="0">
              <a:ln>
                <a:noFill/>
              </a:ln>
              <a:solidFill>
                <a:prstClr val="black"/>
              </a:solidFill>
              <a:effectLst/>
              <a:uLnTx/>
              <a:uFillTx/>
              <a:latin typeface="微软雅黑"/>
              <a:ea typeface="微软雅黑"/>
              <a:cs typeface="Arial Black" panose="020B0A04020102020204" charset="0"/>
            </a:endParaRPr>
          </a:p>
        </p:txBody>
      </p:sp>
      <p:sp>
        <p:nvSpPr>
          <p:cNvPr id="6" name="文本框 5">
            <a:extLst>
              <a:ext uri="{FF2B5EF4-FFF2-40B4-BE49-F238E27FC236}">
                <a16:creationId xmlns:a16="http://schemas.microsoft.com/office/drawing/2014/main" id="{8797A72B-8B40-4176-AAE0-9837DEA53DE7}"/>
              </a:ext>
            </a:extLst>
          </p:cNvPr>
          <p:cNvSpPr txBox="1"/>
          <p:nvPr/>
        </p:nvSpPr>
        <p:spPr>
          <a:xfrm>
            <a:off x="1173494" y="729198"/>
            <a:ext cx="8275052" cy="743986"/>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n"/>
              <a:tabLst/>
              <a:defRPr/>
            </a:pPr>
            <a:r>
              <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CYK </a:t>
            </a: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rPr>
              <a:t>算法评价</a:t>
            </a:r>
            <a:endParaRPr kumimoji="0" lang="en-US" altLang="zh-CN"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453420211"/>
      </p:ext>
    </p:extLst>
  </p:cSld>
  <p:clrMapOvr>
    <a:masterClrMapping/>
  </p:clrMapOvr>
  <p:transition spd="med" advTm="639">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74">
            <a:extLst>
              <a:ext uri="{FF2B5EF4-FFF2-40B4-BE49-F238E27FC236}">
                <a16:creationId xmlns:a16="http://schemas.microsoft.com/office/drawing/2014/main" id="{75405C06-4731-4EF6-893C-41C608DBBCF9}"/>
              </a:ext>
            </a:extLst>
          </p:cNvPr>
          <p:cNvSpPr txBox="1">
            <a:spLocks/>
          </p:cNvSpPr>
          <p:nvPr/>
        </p:nvSpPr>
        <p:spPr>
          <a:xfrm>
            <a:off x="3345511" y="4213404"/>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j-cs"/>
              </a:rPr>
              <a:t>依存句法分析</a:t>
            </a:r>
          </a:p>
        </p:txBody>
      </p:sp>
      <p:graphicFrame>
        <p:nvGraphicFramePr>
          <p:cNvPr id="24" name="图表 23">
            <a:extLst>
              <a:ext uri="{FF2B5EF4-FFF2-40B4-BE49-F238E27FC236}">
                <a16:creationId xmlns:a16="http://schemas.microsoft.com/office/drawing/2014/main" id="{ACEDD81A-A8E3-4C2A-93D0-C3AC8A32FA10}"/>
              </a:ext>
            </a:extLst>
          </p:cNvPr>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3"/>
          </a:graphicData>
        </a:graphic>
      </p:graphicFrame>
      <p:sp>
        <p:nvSpPr>
          <p:cNvPr id="25" name="椭圆 24">
            <a:extLst>
              <a:ext uri="{FF2B5EF4-FFF2-40B4-BE49-F238E27FC236}">
                <a16:creationId xmlns:a16="http://schemas.microsoft.com/office/drawing/2014/main" id="{943F6FD5-BDD5-44C2-9046-852C70855DF2}"/>
              </a:ext>
            </a:extLst>
          </p:cNvPr>
          <p:cNvSpPr/>
          <p:nvPr/>
        </p:nvSpPr>
        <p:spPr>
          <a:xfrm>
            <a:off x="1934818" y="4099848"/>
            <a:ext cx="1727198"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2.2</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8D276F0A-BEE9-41E3-8089-A6836C4979FB}"/>
              </a:ext>
            </a:extLst>
          </p:cNvPr>
          <p:cNvSpPr txBox="1"/>
          <p:nvPr/>
        </p:nvSpPr>
        <p:spPr>
          <a:xfrm>
            <a:off x="4366949" y="5234129"/>
            <a:ext cx="622662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rPr>
              <a:t>讲解：</a:t>
            </a:r>
            <a:r>
              <a:rPr lang="zh-CN" altLang="en-US" sz="2400" dirty="0">
                <a:solidFill>
                  <a:sysClr val="window" lastClr="FFFFFF">
                    <a:lumMod val="65000"/>
                  </a:sysClr>
                </a:solidFill>
              </a:rPr>
              <a:t>李亚辉</a:t>
            </a:r>
            <a:endParaRPr kumimoji="0" lang="en-US"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920238809"/>
      </p:ext>
    </p:extLst>
  </p:cSld>
  <p:clrMapOvr>
    <a:masterClrMapping/>
  </p:clrMapOvr>
  <p:transition spd="med" advTm="230">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依存句法分析</a:t>
            </a:r>
          </a:p>
        </p:txBody>
      </p:sp>
      <p:sp>
        <p:nvSpPr>
          <p:cNvPr id="3" name="文本框 2">
            <a:extLst>
              <a:ext uri="{FF2B5EF4-FFF2-40B4-BE49-F238E27FC236}">
                <a16:creationId xmlns:a16="http://schemas.microsoft.com/office/drawing/2014/main" id="{9C6EE135-A897-456A-BDC7-1578162A3249}"/>
              </a:ext>
            </a:extLst>
          </p:cNvPr>
          <p:cNvSpPr txBox="1"/>
          <p:nvPr/>
        </p:nvSpPr>
        <p:spPr>
          <a:xfrm>
            <a:off x="984913" y="1473785"/>
            <a:ext cx="9374112" cy="2601546"/>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apple-system"/>
                <a:ea typeface="微软雅黑" panose="020B0503020204020204" pitchFamily="34" charset="-122"/>
                <a:cs typeface="+mn-cs"/>
              </a:rPr>
              <a:t>依存句法分析通过分析单词之间的</a:t>
            </a:r>
            <a:r>
              <a:rPr kumimoji="0" lang="zh-CN" altLang="en-US" sz="2800" b="0" i="0" u="none" strike="noStrike" kern="1200" cap="none" spc="0" normalizeH="0" baseline="0" noProof="0" dirty="0">
                <a:ln>
                  <a:noFill/>
                </a:ln>
                <a:solidFill>
                  <a:srgbClr val="FF0000"/>
                </a:solidFill>
                <a:effectLst/>
                <a:uLnTx/>
                <a:uFillTx/>
                <a:latin typeface="-apple-system"/>
                <a:ea typeface="微软雅黑" panose="020B0503020204020204" pitchFamily="34" charset="-122"/>
                <a:cs typeface="+mn-cs"/>
              </a:rPr>
              <a:t>依存关系</a:t>
            </a:r>
            <a:r>
              <a:rPr kumimoji="0" lang="zh-CN" altLang="en-US" sz="2800" b="0" i="0" u="none" strike="noStrike" kern="1200" cap="none" spc="0" normalizeH="0" baseline="0" noProof="0" dirty="0">
                <a:ln>
                  <a:noFill/>
                </a:ln>
                <a:solidFill>
                  <a:prstClr val="black"/>
                </a:solidFill>
                <a:effectLst/>
                <a:uLnTx/>
                <a:uFillTx/>
                <a:latin typeface="-apple-system"/>
                <a:ea typeface="微软雅黑" panose="020B0503020204020204" pitchFamily="34" charset="-122"/>
                <a:cs typeface="+mn-cs"/>
              </a:rPr>
              <a:t>揭示其句法结构。</a:t>
            </a:r>
            <a:endParaRPr kumimoji="0" lang="en-US" altLang="zh-CN" sz="2800" b="0" i="0" u="none" strike="noStrike" kern="1200" cap="none" spc="0" normalizeH="0" baseline="0" noProof="0" dirty="0">
              <a:ln>
                <a:noFill/>
              </a:ln>
              <a:solidFill>
                <a:prstClr val="black"/>
              </a:solidFill>
              <a:effectLst/>
              <a:uLnTx/>
              <a:uFillTx/>
              <a:latin typeface="-apple-system"/>
              <a:ea typeface="微软雅黑" panose="020B0503020204020204" pitchFamily="34" charset="-122"/>
              <a:cs typeface="+mn-cs"/>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动词是句子的核心，并支配其他成分，它本身不受任何成分的支配。</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3942471779"/>
      </p:ext>
    </p:extLst>
  </p:cSld>
  <p:clrMapOvr>
    <a:masterClrMapping/>
  </p:clrMapOvr>
  <p:transition spd="med" advTm="207">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依存句法分析</a:t>
            </a:r>
          </a:p>
        </p:txBody>
      </p:sp>
      <p:pic>
        <p:nvPicPr>
          <p:cNvPr id="3" name="图片 2">
            <a:extLst>
              <a:ext uri="{FF2B5EF4-FFF2-40B4-BE49-F238E27FC236}">
                <a16:creationId xmlns:a16="http://schemas.microsoft.com/office/drawing/2014/main" id="{55B709F5-428A-46DE-8C3C-911ED0438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282" y="1135432"/>
            <a:ext cx="9079436" cy="5027373"/>
          </a:xfrm>
          <a:prstGeom prst="rect">
            <a:avLst/>
          </a:prstGeom>
        </p:spPr>
      </p:pic>
      <p:sp>
        <p:nvSpPr>
          <p:cNvPr id="4" name="矩形 3">
            <a:extLst>
              <a:ext uri="{FF2B5EF4-FFF2-40B4-BE49-F238E27FC236}">
                <a16:creationId xmlns:a16="http://schemas.microsoft.com/office/drawing/2014/main" id="{1CF24FF3-3AAF-4E88-B337-BFFE37D0DC2F}"/>
              </a:ext>
            </a:extLst>
          </p:cNvPr>
          <p:cNvSpPr/>
          <p:nvPr/>
        </p:nvSpPr>
        <p:spPr>
          <a:xfrm>
            <a:off x="701458" y="1014608"/>
            <a:ext cx="2041742" cy="9770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646185281"/>
      </p:ext>
    </p:extLst>
  </p:cSld>
  <p:clrMapOvr>
    <a:masterClrMapping/>
  </p:clrMapOvr>
  <p:transition spd="med" advTm="188">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依存句法分析</a:t>
            </a:r>
          </a:p>
        </p:txBody>
      </p:sp>
      <p:sp>
        <p:nvSpPr>
          <p:cNvPr id="4" name="矩形 3">
            <a:extLst>
              <a:ext uri="{FF2B5EF4-FFF2-40B4-BE49-F238E27FC236}">
                <a16:creationId xmlns:a16="http://schemas.microsoft.com/office/drawing/2014/main" id="{1CF24FF3-3AAF-4E88-B337-BFFE37D0DC2F}"/>
              </a:ext>
            </a:extLst>
          </p:cNvPr>
          <p:cNvSpPr/>
          <p:nvPr/>
        </p:nvSpPr>
        <p:spPr>
          <a:xfrm>
            <a:off x="701458" y="1014608"/>
            <a:ext cx="2041742" cy="9770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 name="文本框 1">
            <a:extLst>
              <a:ext uri="{FF2B5EF4-FFF2-40B4-BE49-F238E27FC236}">
                <a16:creationId xmlns:a16="http://schemas.microsoft.com/office/drawing/2014/main" id="{5EC1EE7C-0AD2-4DF8-A9FF-08A4DC6B3F1F}"/>
              </a:ext>
            </a:extLst>
          </p:cNvPr>
          <p:cNvSpPr txBox="1"/>
          <p:nvPr/>
        </p:nvSpPr>
        <p:spPr>
          <a:xfrm>
            <a:off x="1022491" y="840569"/>
            <a:ext cx="9374112" cy="662554"/>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依存句法的优势</a:t>
            </a:r>
            <a:endPar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
        <p:nvSpPr>
          <p:cNvPr id="6" name="文本框 5">
            <a:extLst>
              <a:ext uri="{FF2B5EF4-FFF2-40B4-BE49-F238E27FC236}">
                <a16:creationId xmlns:a16="http://schemas.microsoft.com/office/drawing/2014/main" id="{B83FFF07-F158-43DD-ADF4-BCF4A48DC0F8}"/>
              </a:ext>
            </a:extLst>
          </p:cNvPr>
          <p:cNvSpPr txBox="1"/>
          <p:nvPr/>
        </p:nvSpPr>
        <p:spPr>
          <a:xfrm>
            <a:off x="1498480" y="1428630"/>
            <a:ext cx="9374112" cy="3894208"/>
          </a:xfrm>
          <a:prstGeom prst="rect">
            <a:avLst/>
          </a:prstGeom>
          <a:noFill/>
        </p:spPr>
        <p:txBody>
          <a:bodyPr wrap="square" rtlCol="0">
            <a:spAutoFit/>
          </a:bodyPr>
          <a:lstStyle/>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简单，直接按照词语之间的依存关系工作，是天然词汇化的；</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不过多强调句子中的固定词序，对自由语序的语言分析更有优势；</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形式化程度较短语结构语法浅，对句法结构的表述更为灵活。</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4007565634"/>
      </p:ext>
    </p:extLst>
  </p:cSld>
  <p:clrMapOvr>
    <a:masterClrMapping/>
  </p:clrMapOvr>
  <p:transition spd="med" advTm="194">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句法分析（</a:t>
            </a:r>
            <a:r>
              <a:rPr lang="en-US" altLang="zh-CN" dirty="0"/>
              <a:t>Parsing</a:t>
            </a:r>
            <a:r>
              <a:rPr lang="zh-CN" altLang="en-US" dirty="0"/>
              <a:t>）定义</a:t>
            </a:r>
          </a:p>
        </p:txBody>
      </p:sp>
      <p:sp>
        <p:nvSpPr>
          <p:cNvPr id="11" name="内容占位符 1">
            <a:extLst>
              <a:ext uri="{FF2B5EF4-FFF2-40B4-BE49-F238E27FC236}">
                <a16:creationId xmlns:a16="http://schemas.microsoft.com/office/drawing/2014/main" id="{9220699B-30D4-4073-91F7-02313840C09E}"/>
              </a:ext>
            </a:extLst>
          </p:cNvPr>
          <p:cNvSpPr txBox="1">
            <a:spLocks/>
          </p:cNvSpPr>
          <p:nvPr/>
        </p:nvSpPr>
        <p:spPr>
          <a:xfrm>
            <a:off x="1539632" y="1700198"/>
            <a:ext cx="5011998" cy="3610708"/>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000" b="0" i="0" u="none" strike="noStrike" kern="1200" cap="none" spc="300" normalizeH="0" baseline="0" noProof="0" dirty="0">
                <a:ln>
                  <a:noFill/>
                </a:ln>
                <a:solidFill>
                  <a:prstClr val="black"/>
                </a:solidFill>
                <a:effectLst/>
                <a:uLnTx/>
                <a:uFillTx/>
                <a:latin typeface="+mn-ea"/>
                <a:cs typeface="Times New Roman" panose="02020603050405020304" pitchFamily="18" charset="0"/>
              </a:rPr>
              <a:t>定位：</a:t>
            </a:r>
            <a:r>
              <a:rPr kumimoji="0" lang="zh-CN" altLang="zh-CN" sz="2000" b="0" i="0" u="none" strike="noStrike" kern="1200" cap="none" spc="300" normalizeH="0" baseline="0" noProof="0" dirty="0">
                <a:ln>
                  <a:noFill/>
                </a:ln>
                <a:solidFill>
                  <a:prstClr val="black"/>
                </a:solidFill>
                <a:effectLst/>
                <a:uLnTx/>
                <a:uFillTx/>
                <a:latin typeface="+mn-ea"/>
                <a:cs typeface="Times New Roman" panose="02020603050405020304" pitchFamily="18" charset="0"/>
              </a:rPr>
              <a:t>是自然语言处理</a:t>
            </a:r>
            <a:r>
              <a:rPr kumimoji="0" lang="zh-CN" altLang="en-US" sz="2000" b="0" i="0" u="none" strike="noStrike" kern="1200" cap="none" spc="300" normalizeH="0" baseline="0" noProof="0" dirty="0">
                <a:ln>
                  <a:noFill/>
                </a:ln>
                <a:solidFill>
                  <a:prstClr val="black"/>
                </a:solidFill>
                <a:effectLst/>
                <a:uLnTx/>
                <a:uFillTx/>
                <a:latin typeface="+mn-ea"/>
                <a:cs typeface="Times New Roman" panose="02020603050405020304" pitchFamily="18" charset="0"/>
              </a:rPr>
              <a:t>（</a:t>
            </a:r>
            <a:r>
              <a:rPr kumimoji="0" lang="en-US" altLang="zh-CN" sz="2000" b="0" i="0" u="none" strike="noStrike" kern="1200" cap="none" spc="300" normalizeH="0" baseline="0" noProof="0" dirty="0">
                <a:ln>
                  <a:noFill/>
                </a:ln>
                <a:solidFill>
                  <a:prstClr val="black"/>
                </a:solidFill>
                <a:effectLst/>
                <a:uLnTx/>
                <a:uFillTx/>
                <a:latin typeface="+mn-ea"/>
                <a:cs typeface="Times New Roman" panose="02020603050405020304" pitchFamily="18" charset="0"/>
              </a:rPr>
              <a:t>NLP</a:t>
            </a:r>
            <a:r>
              <a:rPr kumimoji="0" lang="zh-CN" altLang="en-US" sz="2000" b="0" i="0" u="none" strike="noStrike" kern="1200" cap="none" spc="300" normalizeH="0" baseline="0" noProof="0" dirty="0">
                <a:ln>
                  <a:noFill/>
                </a:ln>
                <a:solidFill>
                  <a:prstClr val="black"/>
                </a:solidFill>
                <a:effectLst/>
                <a:uLnTx/>
                <a:uFillTx/>
                <a:latin typeface="+mn-ea"/>
                <a:cs typeface="Times New Roman" panose="02020603050405020304" pitchFamily="18" charset="0"/>
              </a:rPr>
              <a:t>）</a:t>
            </a:r>
            <a:r>
              <a:rPr kumimoji="0" lang="zh-CN" altLang="zh-CN" sz="2000" b="0" i="0" u="none" strike="noStrike" kern="1200" cap="none" spc="300" normalizeH="0" baseline="0" noProof="0" dirty="0">
                <a:ln>
                  <a:noFill/>
                </a:ln>
                <a:solidFill>
                  <a:prstClr val="black"/>
                </a:solidFill>
                <a:effectLst/>
                <a:uLnTx/>
                <a:uFillTx/>
                <a:latin typeface="+mn-ea"/>
                <a:cs typeface="Times New Roman" panose="02020603050405020304" pitchFamily="18" charset="0"/>
              </a:rPr>
              <a:t>中的关键底层技术之一</a:t>
            </a:r>
            <a:endParaRPr kumimoji="0" lang="en-US" altLang="zh-CN" sz="2000" b="0" i="0" u="none" strike="noStrike" kern="100" cap="none" spc="300" normalizeH="0" baseline="0" noProof="0" dirty="0">
              <a:ln>
                <a:noFill/>
              </a:ln>
              <a:solidFill>
                <a:prstClr val="black"/>
              </a:solidFill>
              <a:effectLst/>
              <a:uLnTx/>
              <a:uFillTx/>
              <a:latin typeface="+mn-ea"/>
              <a:cs typeface="Times New Roman" panose="02020603050405020304" pitchFamily="18" charset="0"/>
            </a:endParaRP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000" b="0" i="0" u="none" strike="noStrike" kern="100" cap="none" spc="300" normalizeH="0" baseline="0" noProof="0" dirty="0">
                <a:ln>
                  <a:noFill/>
                </a:ln>
                <a:solidFill>
                  <a:prstClr val="black"/>
                </a:solidFill>
                <a:effectLst/>
                <a:uLnTx/>
                <a:uFillTx/>
                <a:latin typeface="+mn-ea"/>
                <a:cs typeface="Times New Roman" panose="02020603050405020304" pitchFamily="18" charset="0"/>
              </a:rPr>
              <a:t>定义：是从单词串得到句法结构的过程；指对输入的单词序列（一般为句子）判断其构成是否合乎给定的语法，分析这些成分之间的关系</a:t>
            </a:r>
            <a:endParaRPr kumimoji="0" lang="en-US" altLang="zh-CN" sz="2000" b="0" i="0" u="none" strike="noStrike" kern="100" cap="none" spc="300" normalizeH="0" baseline="0" noProof="0" dirty="0">
              <a:ln>
                <a:noFill/>
              </a:ln>
              <a:solidFill>
                <a:prstClr val="black"/>
              </a:solidFill>
              <a:effectLst/>
              <a:uLnTx/>
              <a:uFillTx/>
              <a:latin typeface="+mn-ea"/>
              <a:cs typeface="Times New Roman" panose="02020603050405020304" pitchFamily="18" charset="0"/>
            </a:endParaRPr>
          </a:p>
          <a:p>
            <a:pPr marL="228600" marR="0" lvl="0" indent="-228600" algn="l" defTabSz="914400" rtl="0" eaLnBrk="1" fontAlgn="base" latinLnBrk="0" hangingPunct="1">
              <a:lnSpc>
                <a:spcPct val="120000"/>
              </a:lnSpc>
              <a:spcBef>
                <a:spcPts val="1000"/>
              </a:spcBef>
              <a:spcAft>
                <a:spcPct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mn-ea"/>
                <a:cs typeface="+mn-cs"/>
              </a:rPr>
              <a:t>为什么：</a:t>
            </a:r>
            <a:endParaRPr kumimoji="0" lang="en-US" altLang="zh-CN" sz="20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base" latinLnBrk="0" hangingPunct="1">
              <a:lnSpc>
                <a:spcPct val="120000"/>
              </a:lnSpc>
              <a:spcBef>
                <a:spcPts val="1000"/>
              </a:spcBef>
              <a:spcAft>
                <a:spcPct val="0"/>
              </a:spcAft>
              <a:buClrTx/>
              <a:buSzTx/>
              <a:buFont typeface="Arial" panose="020B0604020202020204" pitchFamily="34" charset="0"/>
              <a:buNone/>
              <a:tabLst/>
              <a:defRPr/>
            </a:pPr>
            <a:r>
              <a:rPr kumimoji="0" lang="en-US" altLang="zh-CN" sz="2000" b="0" i="0" u="none" strike="noStrike" kern="1200" cap="none" spc="0" normalizeH="0" baseline="0" noProof="0" dirty="0">
                <a:ln>
                  <a:noFill/>
                </a:ln>
                <a:solidFill>
                  <a:prstClr val="black"/>
                </a:solidFill>
                <a:effectLst/>
                <a:uLnTx/>
                <a:uFillTx/>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prstClr val="black"/>
                </a:solidFill>
                <a:effectLst/>
                <a:uLnTx/>
                <a:uFillTx/>
                <a:latin typeface="+mn-ea"/>
                <a:cs typeface="Times New Roman" panose="02020603050405020304" pitchFamily="18" charset="0"/>
              </a:rPr>
              <a:t>谢霆锋是谁的儿子？</a:t>
            </a:r>
            <a:endParaRPr kumimoji="0" lang="en-US" altLang="zh-CN" sz="2000" b="0" i="0" u="none" strike="noStrike" kern="1200" cap="none" spc="0" normalizeH="0" baseline="0" noProof="0" dirty="0">
              <a:ln>
                <a:noFill/>
              </a:ln>
              <a:solidFill>
                <a:prstClr val="black"/>
              </a:solidFill>
              <a:effectLst/>
              <a:uLnTx/>
              <a:uFillTx/>
              <a:latin typeface="+mn-ea"/>
              <a:cs typeface="Times New Roman" panose="02020603050405020304" pitchFamily="18" charset="0"/>
            </a:endParaRPr>
          </a:p>
          <a:p>
            <a:pPr marL="0" marR="0" lvl="0" indent="0" algn="l" defTabSz="914400" rtl="0" eaLnBrk="1" fontAlgn="base" latinLnBrk="0" hangingPunct="1">
              <a:lnSpc>
                <a:spcPct val="120000"/>
              </a:lnSpc>
              <a:spcBef>
                <a:spcPts val="1000"/>
              </a:spcBef>
              <a:spcAft>
                <a:spcPct val="0"/>
              </a:spcAft>
              <a:buClrTx/>
              <a:buSzTx/>
              <a:buFont typeface="Arial" panose="020B0604020202020204" pitchFamily="34" charset="0"/>
              <a:buNone/>
              <a:tabLst/>
              <a:defRPr/>
            </a:pPr>
            <a:r>
              <a:rPr kumimoji="0" lang="en-US" altLang="zh-CN" sz="2000" b="0" i="0" u="none" strike="noStrike" kern="100" cap="none" spc="0" normalizeH="0" baseline="0" noProof="0" dirty="0">
                <a:ln>
                  <a:noFill/>
                </a:ln>
                <a:solidFill>
                  <a:prstClr val="black"/>
                </a:solidFill>
                <a:effectLst/>
                <a:uLnTx/>
                <a:uFillTx/>
                <a:latin typeface="+mn-ea"/>
                <a:cs typeface="Times New Roman" panose="02020603050405020304" pitchFamily="18" charset="0"/>
              </a:rPr>
              <a:t>     </a:t>
            </a:r>
            <a:r>
              <a:rPr kumimoji="0" lang="zh-CN" altLang="en-US" sz="2000" b="0" i="0" u="none" strike="noStrike" kern="100" cap="none" spc="0" normalizeH="0" baseline="0" noProof="0" dirty="0">
                <a:ln>
                  <a:noFill/>
                </a:ln>
                <a:solidFill>
                  <a:prstClr val="black"/>
                </a:solidFill>
                <a:effectLst/>
                <a:uLnTx/>
                <a:uFillTx/>
                <a:latin typeface="+mn-ea"/>
                <a:cs typeface="Times New Roman" panose="02020603050405020304" pitchFamily="18" charset="0"/>
              </a:rPr>
              <a:t>谢霆锋的儿子是谁？</a:t>
            </a:r>
            <a:endParaRPr kumimoji="0" lang="zh-CN" altLang="zh-CN" sz="2000" b="0" i="0" u="none" strike="noStrike" kern="100" cap="none" spc="300" normalizeH="0" baseline="0" noProof="0" dirty="0">
              <a:ln>
                <a:noFill/>
              </a:ln>
              <a:solidFill>
                <a:prstClr val="black"/>
              </a:solidFill>
              <a:effectLst/>
              <a:uLnTx/>
              <a:uFillTx/>
              <a:latin typeface="+mn-ea"/>
              <a:cs typeface="Times New Roman" panose="02020603050405020304" pitchFamily="18" charset="0"/>
            </a:endParaRPr>
          </a:p>
        </p:txBody>
      </p:sp>
      <p:sp>
        <p:nvSpPr>
          <p:cNvPr id="12" name="半闭框 11">
            <a:extLst>
              <a:ext uri="{FF2B5EF4-FFF2-40B4-BE49-F238E27FC236}">
                <a16:creationId xmlns:a16="http://schemas.microsoft.com/office/drawing/2014/main" id="{0D90A06A-B605-4CDB-9B13-1BB6C4658928}"/>
              </a:ext>
            </a:extLst>
          </p:cNvPr>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13" name="半闭框 12">
            <a:extLst>
              <a:ext uri="{FF2B5EF4-FFF2-40B4-BE49-F238E27FC236}">
                <a16:creationId xmlns:a16="http://schemas.microsoft.com/office/drawing/2014/main" id="{F77F212D-4F59-4957-9187-E73A42BE8E9D}"/>
              </a:ext>
            </a:extLst>
          </p:cNvPr>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微软雅黑"/>
              <a:ea typeface="微软雅黑"/>
              <a:cs typeface="+mn-cs"/>
            </a:endParaRPr>
          </a:p>
        </p:txBody>
      </p:sp>
      <p:pic>
        <p:nvPicPr>
          <p:cNvPr id="4" name="图片 3">
            <a:extLst>
              <a:ext uri="{FF2B5EF4-FFF2-40B4-BE49-F238E27FC236}">
                <a16:creationId xmlns:a16="http://schemas.microsoft.com/office/drawing/2014/main" id="{0FAC25D3-9FDE-47B0-B1AB-2B317A4C4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0913" y="1459875"/>
            <a:ext cx="4132728" cy="3942293"/>
          </a:xfrm>
          <a:prstGeom prst="rect">
            <a:avLst/>
          </a:prstGeom>
        </p:spPr>
      </p:pic>
      <p:sp>
        <p:nvSpPr>
          <p:cNvPr id="7" name="矩形: 圆角 6">
            <a:extLst>
              <a:ext uri="{FF2B5EF4-FFF2-40B4-BE49-F238E27FC236}">
                <a16:creationId xmlns:a16="http://schemas.microsoft.com/office/drawing/2014/main" id="{BBFDD4A6-05E1-4107-9618-983B0307FD3A}"/>
              </a:ext>
            </a:extLst>
          </p:cNvPr>
          <p:cNvSpPr/>
          <p:nvPr/>
        </p:nvSpPr>
        <p:spPr>
          <a:xfrm>
            <a:off x="5341088" y="5157802"/>
            <a:ext cx="3116179" cy="549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微软雅黑"/>
                <a:ea typeface="微软雅黑"/>
                <a:cs typeface="+mn-cs"/>
              </a:rPr>
              <a:t>对语言进行深层次的理解</a:t>
            </a:r>
          </a:p>
        </p:txBody>
      </p:sp>
      <p:sp>
        <p:nvSpPr>
          <p:cNvPr id="8" name="箭头: 下 7">
            <a:extLst>
              <a:ext uri="{FF2B5EF4-FFF2-40B4-BE49-F238E27FC236}">
                <a16:creationId xmlns:a16="http://schemas.microsoft.com/office/drawing/2014/main" id="{BA986A31-BE25-448D-B7F6-87AEB217067C}"/>
              </a:ext>
            </a:extLst>
          </p:cNvPr>
          <p:cNvSpPr/>
          <p:nvPr/>
        </p:nvSpPr>
        <p:spPr>
          <a:xfrm rot="16903591">
            <a:off x="4709610" y="4766121"/>
            <a:ext cx="228600" cy="7381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Tree>
    <p:custDataLst>
      <p:tags r:id="rId1"/>
    </p:custDataLst>
    <p:extLst>
      <p:ext uri="{BB962C8B-B14F-4D97-AF65-F5344CB8AC3E}">
        <p14:creationId xmlns:p14="http://schemas.microsoft.com/office/powerpoint/2010/main" val="1979870966"/>
      </p:ext>
    </p:extLst>
  </p:cSld>
  <p:clrMapOvr>
    <a:masterClrMapping/>
  </p:clrMapOvr>
  <p:transition spd="med" advTm="489">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依存句法分析</a:t>
            </a:r>
          </a:p>
        </p:txBody>
      </p:sp>
      <p:sp>
        <p:nvSpPr>
          <p:cNvPr id="6" name="文本框 5">
            <a:extLst>
              <a:ext uri="{FF2B5EF4-FFF2-40B4-BE49-F238E27FC236}">
                <a16:creationId xmlns:a16="http://schemas.microsoft.com/office/drawing/2014/main" id="{B83FFF07-F158-43DD-ADF4-BCF4A48DC0F8}"/>
              </a:ext>
            </a:extLst>
          </p:cNvPr>
          <p:cNvSpPr txBox="1"/>
          <p:nvPr/>
        </p:nvSpPr>
        <p:spPr>
          <a:xfrm>
            <a:off x="809549" y="990219"/>
            <a:ext cx="9374112" cy="3247877"/>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目前较为成熟的依存句法分析方法有以下四种：</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生成式句法分析模型</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判别式句法分析模型</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决策式句法分析模型</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约束满足句法分析模型</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4286880583"/>
      </p:ext>
    </p:extLst>
  </p:cSld>
  <p:clrMapOvr>
    <a:masterClrMapping/>
  </p:clrMapOvr>
  <p:transition spd="med" advTm="255">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生成式句法分析模型</a:t>
            </a:r>
          </a:p>
        </p:txBody>
      </p:sp>
      <p:sp>
        <p:nvSpPr>
          <p:cNvPr id="2" name="文本框 1">
            <a:extLst>
              <a:ext uri="{FF2B5EF4-FFF2-40B4-BE49-F238E27FC236}">
                <a16:creationId xmlns:a16="http://schemas.microsoft.com/office/drawing/2014/main" id="{CFDF45EF-6342-46B1-AA44-662DDA8A634C}"/>
              </a:ext>
            </a:extLst>
          </p:cNvPr>
          <p:cNvSpPr txBox="1"/>
          <p:nvPr/>
        </p:nvSpPr>
        <p:spPr>
          <a:xfrm>
            <a:off x="723900" y="1257301"/>
            <a:ext cx="9923225" cy="3266928"/>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基本思想</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0" marR="0" lvl="0" indent="720000" algn="just"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采用</a:t>
            </a:r>
            <a:r>
              <a:rPr kumimoji="0" lang="zh-CN" altLang="en-US" sz="2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Black" panose="020B0A04020102020204" charset="0"/>
              </a:rPr>
              <a:t>联合概率模型</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进行全局搜索，生成</a:t>
            </a:r>
            <a:r>
              <a:rPr kumimoji="0" lang="zh-CN" altLang="en-US" sz="2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Black" panose="020B0A04020102020204" charset="0"/>
              </a:rPr>
              <a:t>一系列</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的依存句法树，并赋予其概率分值（采用词性、词汇等信息），然后采用相关算法找到</a:t>
            </a:r>
            <a:r>
              <a:rPr kumimoji="0" lang="zh-CN" altLang="en-US" sz="2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Black" panose="020B0A04020102020204" charset="0"/>
              </a:rPr>
              <a:t>概率打分最高</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的分析结果（例如</a:t>
            </a: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Prim</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算法）作为最后输出。</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3430763336"/>
      </p:ext>
    </p:extLst>
  </p:cSld>
  <p:clrMapOvr>
    <a:masterClrMapping/>
  </p:clrMapOvr>
  <p:transition spd="med" advTm="214">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生成式句法分析模型</a:t>
            </a:r>
          </a:p>
        </p:txBody>
      </p:sp>
      <p:sp>
        <p:nvSpPr>
          <p:cNvPr id="2" name="文本框 1">
            <a:extLst>
              <a:ext uri="{FF2B5EF4-FFF2-40B4-BE49-F238E27FC236}">
                <a16:creationId xmlns:a16="http://schemas.microsoft.com/office/drawing/2014/main" id="{CFDF45EF-6342-46B1-AA44-662DDA8A634C}"/>
              </a:ext>
            </a:extLst>
          </p:cNvPr>
          <p:cNvSpPr txBox="1"/>
          <p:nvPr/>
        </p:nvSpPr>
        <p:spPr>
          <a:xfrm>
            <a:off x="762000" y="971549"/>
            <a:ext cx="9785606" cy="4540538"/>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方法评价</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优点：</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此类方法准确率较高，决策全面</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缺点：</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使用联合概率模型，要求独立性假设</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采用全局搜索，算法复杂度较高</a:t>
            </a: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(O(n^3)~O(n^5))</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     </a:t>
            </a:r>
          </a:p>
        </p:txBody>
      </p:sp>
    </p:spTree>
    <p:extLst>
      <p:ext uri="{BB962C8B-B14F-4D97-AF65-F5344CB8AC3E}">
        <p14:creationId xmlns:p14="http://schemas.microsoft.com/office/powerpoint/2010/main" val="1075637372"/>
      </p:ext>
    </p:extLst>
  </p:cSld>
  <p:clrMapOvr>
    <a:masterClrMapping/>
  </p:clrMapOvr>
  <p:transition spd="med" advTm="196">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判别式句法分析模型</a:t>
            </a:r>
          </a:p>
        </p:txBody>
      </p:sp>
      <p:sp>
        <p:nvSpPr>
          <p:cNvPr id="2" name="文本框 1">
            <a:extLst>
              <a:ext uri="{FF2B5EF4-FFF2-40B4-BE49-F238E27FC236}">
                <a16:creationId xmlns:a16="http://schemas.microsoft.com/office/drawing/2014/main" id="{CFDF45EF-6342-46B1-AA44-662DDA8A634C}"/>
              </a:ext>
            </a:extLst>
          </p:cNvPr>
          <p:cNvSpPr txBox="1"/>
          <p:nvPr/>
        </p:nvSpPr>
        <p:spPr>
          <a:xfrm>
            <a:off x="1273012" y="1652773"/>
            <a:ext cx="9374112" cy="1955215"/>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基本思想</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：采用</a:t>
            </a:r>
            <a:r>
              <a:rPr kumimoji="0" lang="zh-CN" altLang="en-US" sz="2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Black" panose="020B0A04020102020204" charset="0"/>
              </a:rPr>
              <a:t>条件概率模型</a:t>
            </a: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score(x,y|</a:t>
            </a:r>
            <a:r>
              <a:rPr kumimoji="0" lang="el-GR"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θ)</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，避开联合概率模型的独立性假设，使得目标函数取得最大值的</a:t>
            </a:r>
            <a:r>
              <a:rPr kumimoji="0" lang="el-GR"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θ</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作为模型参数。</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1953488867"/>
      </p:ext>
    </p:extLst>
  </p:cSld>
  <p:clrMapOvr>
    <a:masterClrMapping/>
  </p:clrMapOvr>
  <p:transition spd="med" advTm="209">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判别式句法分析模型</a:t>
            </a:r>
          </a:p>
        </p:txBody>
      </p:sp>
      <p:sp>
        <p:nvSpPr>
          <p:cNvPr id="2" name="文本框 1">
            <a:extLst>
              <a:ext uri="{FF2B5EF4-FFF2-40B4-BE49-F238E27FC236}">
                <a16:creationId xmlns:a16="http://schemas.microsoft.com/office/drawing/2014/main" id="{CFDF45EF-6342-46B1-AA44-662DDA8A634C}"/>
              </a:ext>
            </a:extLst>
          </p:cNvPr>
          <p:cNvSpPr txBox="1"/>
          <p:nvPr/>
        </p:nvSpPr>
        <p:spPr>
          <a:xfrm>
            <a:off x="762000" y="971549"/>
            <a:ext cx="9785606" cy="3894208"/>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方法评价</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优点：</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准确率高，全局最优</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不考虑词与词之间的独立性</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缺点：</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训练方法繁琐，需要重复分析训练集迭代参数</a:t>
            </a:r>
            <a:r>
              <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     </a:t>
            </a:r>
          </a:p>
        </p:txBody>
      </p:sp>
    </p:spTree>
    <p:extLst>
      <p:ext uri="{BB962C8B-B14F-4D97-AF65-F5344CB8AC3E}">
        <p14:creationId xmlns:p14="http://schemas.microsoft.com/office/powerpoint/2010/main" val="1431806314"/>
      </p:ext>
    </p:extLst>
  </p:cSld>
  <p:clrMapOvr>
    <a:masterClrMapping/>
  </p:clrMapOvr>
  <p:transition spd="med" advTm="181">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决策式句法分析模型</a:t>
            </a:r>
          </a:p>
        </p:txBody>
      </p:sp>
      <p:sp>
        <p:nvSpPr>
          <p:cNvPr id="2" name="文本框 1">
            <a:extLst>
              <a:ext uri="{FF2B5EF4-FFF2-40B4-BE49-F238E27FC236}">
                <a16:creationId xmlns:a16="http://schemas.microsoft.com/office/drawing/2014/main" id="{CFDF45EF-6342-46B1-AA44-662DDA8A634C}"/>
              </a:ext>
            </a:extLst>
          </p:cNvPr>
          <p:cNvSpPr txBox="1"/>
          <p:nvPr/>
        </p:nvSpPr>
        <p:spPr>
          <a:xfrm>
            <a:off x="723900" y="1257301"/>
            <a:ext cx="9923225" cy="2601546"/>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基本思想</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0" marR="0" lvl="0" indent="720000" algn="just"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模仿</a:t>
            </a:r>
            <a:r>
              <a:rPr kumimoji="0" lang="zh-CN" altLang="en-US" sz="2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Black" panose="020B0A04020102020204" charset="0"/>
              </a:rPr>
              <a:t>人的认知过程</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，按照特定的方向每次读入一个词。每读入一个词，都要根据当前状态做出决策。分析过程可以看作是一步步作用于输入句子之上的分析动作的序列。</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1054119061"/>
      </p:ext>
    </p:extLst>
  </p:cSld>
  <p:clrMapOvr>
    <a:masterClrMapping/>
  </p:clrMapOvr>
  <p:transition spd="med" advTm="164">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决策式句法分析模型</a:t>
            </a:r>
          </a:p>
        </p:txBody>
      </p:sp>
      <p:sp>
        <p:nvSpPr>
          <p:cNvPr id="2" name="文本框 1">
            <a:extLst>
              <a:ext uri="{FF2B5EF4-FFF2-40B4-BE49-F238E27FC236}">
                <a16:creationId xmlns:a16="http://schemas.microsoft.com/office/drawing/2014/main" id="{CFDF45EF-6342-46B1-AA44-662DDA8A634C}"/>
              </a:ext>
            </a:extLst>
          </p:cNvPr>
          <p:cNvSpPr txBox="1"/>
          <p:nvPr/>
        </p:nvSpPr>
        <p:spPr>
          <a:xfrm>
            <a:off x="762000" y="971549"/>
            <a:ext cx="9785606" cy="4540538"/>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方法评价</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优点：</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速度快，高效</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易于实现</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缺点：</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各步分析动作相对独立，容易造成错误累积</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局部最优</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1074011298"/>
      </p:ext>
    </p:extLst>
  </p:cSld>
  <p:clrMapOvr>
    <a:masterClrMapping/>
  </p:clrMapOvr>
  <p:transition spd="med" advTm="184">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约束满足句法分析模型</a:t>
            </a:r>
          </a:p>
        </p:txBody>
      </p:sp>
      <p:sp>
        <p:nvSpPr>
          <p:cNvPr id="2" name="文本框 1">
            <a:extLst>
              <a:ext uri="{FF2B5EF4-FFF2-40B4-BE49-F238E27FC236}">
                <a16:creationId xmlns:a16="http://schemas.microsoft.com/office/drawing/2014/main" id="{CFDF45EF-6342-46B1-AA44-662DDA8A634C}"/>
              </a:ext>
            </a:extLst>
          </p:cNvPr>
          <p:cNvSpPr txBox="1"/>
          <p:nvPr/>
        </p:nvSpPr>
        <p:spPr>
          <a:xfrm>
            <a:off x="723900" y="1257301"/>
            <a:ext cx="9923225" cy="3247877"/>
          </a:xfrm>
          <a:prstGeom prst="rect">
            <a:avLst/>
          </a:prstGeom>
          <a:noFill/>
        </p:spPr>
        <p:txBody>
          <a:bodyPr wrap="square" rtlCol="0">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基本思想</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p>
          <a:p>
            <a:pPr marL="0" marR="0" lvl="0" indent="720000" algn="just" defTabSz="914400" rtl="0" eaLnBrk="0" fontAlgn="base" latinLnBrk="0" hangingPunct="0">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将依存句法分析看作可以用</a:t>
            </a:r>
            <a:r>
              <a:rPr kumimoji="0" lang="zh-CN" altLang="en-US" sz="2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Black" panose="020B0A04020102020204" charset="0"/>
              </a:rPr>
              <a:t>约束满足问题</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来描述的有限构造问题。使用一系列形式化、描述性的</a:t>
            </a:r>
            <a:r>
              <a:rPr kumimoji="0" lang="zh-CN" altLang="en-US" sz="28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Black" panose="020B0A04020102020204" charset="0"/>
              </a:rPr>
              <a:t>约束</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来表达依存句法树的合法结构。然后根据这些约束将不符合约束的分析去掉，留下一颗合法的依存树。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3205638145"/>
      </p:ext>
    </p:extLst>
  </p:cSld>
  <p:clrMapOvr>
    <a:masterClrMapping/>
  </p:clrMapOvr>
  <p:transition spd="med" advTm="188">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约束满足句法分析模型</a:t>
            </a:r>
          </a:p>
        </p:txBody>
      </p:sp>
      <p:sp>
        <p:nvSpPr>
          <p:cNvPr id="2" name="文本框 1">
            <a:extLst>
              <a:ext uri="{FF2B5EF4-FFF2-40B4-BE49-F238E27FC236}">
                <a16:creationId xmlns:a16="http://schemas.microsoft.com/office/drawing/2014/main" id="{CFDF45EF-6342-46B1-AA44-662DDA8A634C}"/>
              </a:ext>
            </a:extLst>
          </p:cNvPr>
          <p:cNvSpPr txBox="1"/>
          <p:nvPr/>
        </p:nvSpPr>
        <p:spPr>
          <a:xfrm>
            <a:off x="762000" y="971549"/>
            <a:ext cx="9785606" cy="4540538"/>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方法评价</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优点：</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较强的分析能力</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457200" marR="0" lvl="0"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缺点：</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分析过程繁琐</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人工编写约束规则困难</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L="914400" marR="0" lvl="1" indent="-4572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p:txBody>
      </p:sp>
    </p:spTree>
    <p:extLst>
      <p:ext uri="{BB962C8B-B14F-4D97-AF65-F5344CB8AC3E}">
        <p14:creationId xmlns:p14="http://schemas.microsoft.com/office/powerpoint/2010/main" val="3396772136"/>
      </p:ext>
    </p:extLst>
  </p:cSld>
  <p:clrMapOvr>
    <a:masterClrMapping/>
  </p:clrMapOvr>
  <p:transition spd="med" advTm="355">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74">
            <a:extLst>
              <a:ext uri="{FF2B5EF4-FFF2-40B4-BE49-F238E27FC236}">
                <a16:creationId xmlns:a16="http://schemas.microsoft.com/office/drawing/2014/main" id="{75405C06-4731-4EF6-893C-41C608DBBCF9}"/>
              </a:ext>
            </a:extLst>
          </p:cNvPr>
          <p:cNvSpPr txBox="1">
            <a:spLocks/>
          </p:cNvSpPr>
          <p:nvPr/>
        </p:nvSpPr>
        <p:spPr>
          <a:xfrm>
            <a:off x="3345511" y="4213404"/>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j-cs"/>
              </a:rPr>
              <a:t>前沿研究</a:t>
            </a:r>
          </a:p>
        </p:txBody>
      </p:sp>
      <p:graphicFrame>
        <p:nvGraphicFramePr>
          <p:cNvPr id="24" name="图表 23">
            <a:extLst>
              <a:ext uri="{FF2B5EF4-FFF2-40B4-BE49-F238E27FC236}">
                <a16:creationId xmlns:a16="http://schemas.microsoft.com/office/drawing/2014/main" id="{ACEDD81A-A8E3-4C2A-93D0-C3AC8A32FA10}"/>
              </a:ext>
            </a:extLst>
          </p:cNvPr>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3"/>
          </a:graphicData>
        </a:graphic>
      </p:graphicFrame>
      <p:sp>
        <p:nvSpPr>
          <p:cNvPr id="25" name="椭圆 24">
            <a:extLst>
              <a:ext uri="{FF2B5EF4-FFF2-40B4-BE49-F238E27FC236}">
                <a16:creationId xmlns:a16="http://schemas.microsoft.com/office/drawing/2014/main" id="{943F6FD5-BDD5-44C2-9046-852C70855DF2}"/>
              </a:ext>
            </a:extLst>
          </p:cNvPr>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3</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3346832907"/>
      </p:ext>
    </p:extLst>
  </p:cSld>
  <p:clrMapOvr>
    <a:masterClrMapping/>
  </p:clrMapOvr>
  <p:transition spd="med" advTm="739">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8">
            <a:extLst>
              <a:ext uri="{FF2B5EF4-FFF2-40B4-BE49-F238E27FC236}">
                <a16:creationId xmlns:a16="http://schemas.microsoft.com/office/drawing/2014/main" id="{98F2F531-076B-4693-801D-2A1A06B455F1}"/>
              </a:ext>
            </a:extLst>
          </p:cNvPr>
          <p:cNvSpPr txBox="1">
            <a:spLocks/>
          </p:cNvSpPr>
          <p:nvPr/>
        </p:nvSpPr>
        <p:spPr bwMode="auto">
          <a:xfrm>
            <a:off x="1174069" y="272999"/>
            <a:ext cx="813961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lnSpc>
                <a:spcPct val="90000"/>
              </a:lnSpc>
              <a:spcBef>
                <a:spcPct val="0"/>
              </a:spcBef>
              <a:spcAft>
                <a:spcPct val="0"/>
              </a:spcAft>
              <a:defRPr lang="zh-CN" altLang="en-US" sz="2800" b="1" kern="1200" baseline="0">
                <a:solidFill>
                  <a:schemeClr val="tx1"/>
                </a:solidFill>
                <a:latin typeface="微软雅黑" panose="020B0503020204020204" pitchFamily="34" charset="-122"/>
                <a:ea typeface="微软雅黑" panose="020B0503020204020204" pitchFamily="34" charset="-122"/>
                <a:cs typeface="+mn-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基本类型</a:t>
            </a:r>
          </a:p>
        </p:txBody>
      </p:sp>
      <p:sp>
        <p:nvSpPr>
          <p:cNvPr id="4" name="矩形 3">
            <a:extLst>
              <a:ext uri="{FF2B5EF4-FFF2-40B4-BE49-F238E27FC236}">
                <a16:creationId xmlns:a16="http://schemas.microsoft.com/office/drawing/2014/main" id="{7AA65C21-548F-4F9D-948B-0E573420CADB}"/>
              </a:ext>
            </a:extLst>
          </p:cNvPr>
          <p:cNvSpPr/>
          <p:nvPr/>
        </p:nvSpPr>
        <p:spPr>
          <a:xfrm>
            <a:off x="1041400" y="1293252"/>
            <a:ext cx="10109200" cy="4847572"/>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F74E5621-E5CC-4609-B79A-7E1710F7ECC4}"/>
              </a:ext>
            </a:extLst>
          </p:cNvPr>
          <p:cNvSpPr txBox="1"/>
          <p:nvPr/>
        </p:nvSpPr>
        <p:spPr>
          <a:xfrm>
            <a:off x="255307" y="717176"/>
            <a:ext cx="2487168" cy="2554545"/>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600" b="0" i="0" u="none" strike="noStrike" kern="1200" cap="none" spc="300" normalizeH="0" baseline="0" noProof="0" dirty="0">
                <a:ln>
                  <a:noFill/>
                </a:ln>
                <a:solidFill>
                  <a:srgbClr val="006C39"/>
                </a:solidFill>
                <a:effectLst/>
                <a:uLnTx/>
                <a:uFillTx/>
                <a:latin typeface="黑体" panose="02010609060101010101" pitchFamily="49" charset="-122"/>
                <a:ea typeface="黑体" panose="02010609060101010101" pitchFamily="49" charset="-122"/>
                <a:cs typeface="+mn-cs"/>
              </a:rPr>
              <a:t>“</a:t>
            </a:r>
          </a:p>
        </p:txBody>
      </p:sp>
      <p:sp>
        <p:nvSpPr>
          <p:cNvPr id="6" name="文本框 5">
            <a:extLst>
              <a:ext uri="{FF2B5EF4-FFF2-40B4-BE49-F238E27FC236}">
                <a16:creationId xmlns:a16="http://schemas.microsoft.com/office/drawing/2014/main" id="{E6849091-FD06-4F17-BAE1-0062B5A45DE6}"/>
              </a:ext>
            </a:extLst>
          </p:cNvPr>
          <p:cNvSpPr txBox="1"/>
          <p:nvPr/>
        </p:nvSpPr>
        <p:spPr>
          <a:xfrm>
            <a:off x="1534193" y="1994448"/>
            <a:ext cx="9067800" cy="2360839"/>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0" fontAlgn="base" latinLnBrk="0" hangingPunct="0">
              <a:lnSpc>
                <a:spcPct val="130000"/>
              </a:lnSpc>
              <a:spcBef>
                <a:spcPct val="0"/>
              </a:spcBef>
              <a:spcAft>
                <a:spcPct val="0"/>
              </a:spcAft>
              <a:buClr>
                <a:srgbClr val="006C39"/>
              </a:buClr>
              <a:buSzTx/>
              <a:buFontTx/>
              <a:buNone/>
              <a:tabLst/>
              <a:defRPr/>
            </a:pPr>
            <a:r>
              <a:rPr kumimoji="0" lang="zh-CN" altLang="en-US" sz="20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句法分析的任务是确定句子的句法结构或句子中词汇之间的依存关系，主要包括</a:t>
            </a:r>
            <a:r>
              <a:rPr kumimoji="0" lang="zh-CN" altLang="en-US" sz="2000" b="1"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句法结构分析和依存关系分析</a:t>
            </a:r>
            <a:endParaRPr kumimoji="0" lang="en-US" altLang="zh-CN" sz="2000" b="1"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a:p>
            <a:pPr marL="342900" indent="-342900" algn="just">
              <a:buClr>
                <a:srgbClr val="006C39"/>
              </a:buClr>
              <a:buFont typeface="Wingdings" panose="05000000000000000000" pitchFamily="2" charset="2"/>
              <a:buChar char="n"/>
              <a:defRPr/>
            </a:pPr>
            <a:r>
              <a:rPr kumimoji="0" lang="zh-CN" altLang="en-US" sz="20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以获取整个句子的句法结构为目的的句法分析，被称为</a:t>
            </a:r>
            <a:r>
              <a:rPr lang="zh-CN" altLang="en-US" sz="2000" dirty="0">
                <a:solidFill>
                  <a:srgbClr val="A13F0B"/>
                </a:solidFill>
              </a:rPr>
              <a:t>完全句法结构分析，</a:t>
            </a:r>
            <a:r>
              <a:rPr lang="zh-CN" altLang="en-US" sz="2000" dirty="0"/>
              <a:t>以获取局部成分为目的的句法分析为</a:t>
            </a:r>
            <a:r>
              <a:rPr lang="zh-CN" altLang="en-US" sz="2000" dirty="0">
                <a:solidFill>
                  <a:srgbClr val="A13F0B"/>
                </a:solidFill>
              </a:rPr>
              <a:t>浅层分析</a:t>
            </a:r>
            <a:endParaRPr lang="en-US" altLang="zh-CN" sz="2000" dirty="0">
              <a:solidFill>
                <a:srgbClr val="A13F0B"/>
              </a:solidFill>
            </a:endParaRPr>
          </a:p>
          <a:p>
            <a:pPr marL="342900" marR="0" lvl="0" indent="-342900" algn="just" defTabSz="914400" rtl="0" eaLnBrk="0" fontAlgn="base" latinLnBrk="0" hangingPunct="0">
              <a:lnSpc>
                <a:spcPct val="130000"/>
              </a:lnSpc>
              <a:spcBef>
                <a:spcPct val="0"/>
              </a:spcBef>
              <a:spcAft>
                <a:spcPct val="0"/>
              </a:spcAft>
              <a:buClr>
                <a:srgbClr val="006C39"/>
              </a:buClr>
              <a:buSzTx/>
              <a:buFont typeface="Wingdings" panose="05000000000000000000" pitchFamily="2" charset="2"/>
              <a:buChar char="n"/>
              <a:tabLst/>
              <a:defRPr/>
            </a:pPr>
            <a:r>
              <a:rPr kumimoji="0" lang="zh-CN" altLang="en-US" sz="20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分析语言单位内成分之间的依存关系的句法分析，被称为</a:t>
            </a:r>
            <a:r>
              <a:rPr kumimoji="0" lang="zh-CN" altLang="en-US" sz="2000" b="0" i="0" u="none" strike="noStrike" kern="1200" cap="none" spc="300" normalizeH="0" baseline="0" noProof="0" dirty="0">
                <a:ln>
                  <a:noFill/>
                </a:ln>
                <a:solidFill>
                  <a:srgbClr val="A13F0B"/>
                </a:solidFill>
                <a:effectLst/>
                <a:uLnTx/>
                <a:uFillTx/>
                <a:latin typeface="Century Gothic" panose="020B0502020202020204" pitchFamily="34" charset="0"/>
                <a:ea typeface="微软雅黑" panose="020B0503020204020204" pitchFamily="34" charset="-122"/>
                <a:cs typeface="+mn-cs"/>
              </a:rPr>
              <a:t>依存关系分析</a:t>
            </a:r>
          </a:p>
        </p:txBody>
      </p:sp>
      <p:sp>
        <p:nvSpPr>
          <p:cNvPr id="7" name="文本框 6">
            <a:extLst>
              <a:ext uri="{FF2B5EF4-FFF2-40B4-BE49-F238E27FC236}">
                <a16:creationId xmlns:a16="http://schemas.microsoft.com/office/drawing/2014/main" id="{6D91BEBB-7DED-4DF7-9CDA-5CE3600C8A64}"/>
              </a:ext>
            </a:extLst>
          </p:cNvPr>
          <p:cNvSpPr txBox="1"/>
          <p:nvPr/>
        </p:nvSpPr>
        <p:spPr>
          <a:xfrm>
            <a:off x="4385343" y="1103728"/>
            <a:ext cx="3365500" cy="743665"/>
          </a:xfrm>
          <a:prstGeom prst="rect">
            <a:avLst/>
          </a:prstGeom>
          <a:noFill/>
        </p:spPr>
        <p:txBody>
          <a:bodyPr wrap="square" lIns="0" tIns="0" rIns="0" bIns="0" rtlCol="0">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zh-CN" altLang="en-US" sz="4400" b="1" i="0" u="none" strike="noStrike" kern="1200" cap="none" spc="300" normalizeH="0" baseline="0" noProof="0" dirty="0">
                <a:ln>
                  <a:noFill/>
                </a:ln>
                <a:solidFill>
                  <a:srgbClr val="A13F0B"/>
                </a:solidFill>
                <a:effectLst/>
                <a:uLnTx/>
                <a:uFillTx/>
                <a:latin typeface="微软雅黑"/>
                <a:ea typeface="微软雅黑" panose="020B0503020204020204" pitchFamily="34" charset="-122"/>
                <a:cs typeface="+mn-cs"/>
              </a:rPr>
              <a:t>句法分析</a:t>
            </a:r>
          </a:p>
        </p:txBody>
      </p:sp>
      <p:pic>
        <p:nvPicPr>
          <p:cNvPr id="8" name="Picture 2">
            <a:extLst>
              <a:ext uri="{FF2B5EF4-FFF2-40B4-BE49-F238E27FC236}">
                <a16:creationId xmlns:a16="http://schemas.microsoft.com/office/drawing/2014/main" id="{80E1BEB0-7676-4904-8108-F4F85310E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784" y="4219530"/>
            <a:ext cx="4388269" cy="18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998477"/>
      </p:ext>
    </p:extLst>
  </p:cSld>
  <p:clrMapOvr>
    <a:masterClrMapping/>
  </p:clrMapOvr>
  <p:transition spd="med" advTm="156">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研究现状</a:t>
            </a:r>
          </a:p>
        </p:txBody>
      </p:sp>
      <p:sp>
        <p:nvSpPr>
          <p:cNvPr id="2" name="文本框 1">
            <a:extLst>
              <a:ext uri="{FF2B5EF4-FFF2-40B4-BE49-F238E27FC236}">
                <a16:creationId xmlns:a16="http://schemas.microsoft.com/office/drawing/2014/main" id="{CFDF45EF-6342-46B1-AA44-662DDA8A634C}"/>
              </a:ext>
            </a:extLst>
          </p:cNvPr>
          <p:cNvSpPr txBox="1"/>
          <p:nvPr/>
        </p:nvSpPr>
        <p:spPr>
          <a:xfrm>
            <a:off x="762000" y="971549"/>
            <a:ext cx="9785606" cy="5262979"/>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研究趋势</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rPr>
              <a:t>：</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R="0" lvl="1" algn="l" defTabSz="914400" rtl="0" eaLnBrk="0" fontAlgn="base" latinLnBrk="0" hangingPunct="0">
              <a:lnSpc>
                <a:spcPct val="150000"/>
              </a:lnSpc>
              <a:spcBef>
                <a:spcPct val="0"/>
              </a:spcBef>
              <a:spcAft>
                <a:spcPct val="0"/>
              </a:spcAft>
              <a:buClrTx/>
              <a:buSzTx/>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R="0" lvl="1" algn="l" defTabSz="914400" rtl="0" eaLnBrk="0" fontAlgn="base" latinLnBrk="0" hangingPunct="0">
              <a:lnSpc>
                <a:spcPct val="150000"/>
              </a:lnSpc>
              <a:spcBef>
                <a:spcPct val="0"/>
              </a:spcBef>
              <a:spcAft>
                <a:spcPct val="0"/>
              </a:spcAft>
              <a:buClrTx/>
              <a:buSzTx/>
              <a:tabLst/>
              <a:defRPr/>
            </a:pPr>
            <a:endParaRPr lang="en-US" altLang="zh-CN" sz="2800" dirty="0">
              <a:solidFill>
                <a:prstClr val="black"/>
              </a:solidFill>
              <a:latin typeface="微软雅黑" panose="020B0503020204020204" pitchFamily="34" charset="-122"/>
              <a:cs typeface="Arial Black" panose="020B0A04020102020204" charset="0"/>
            </a:endParaRPr>
          </a:p>
          <a:p>
            <a:pPr marR="0" lvl="1" algn="l" defTabSz="914400" rtl="0" eaLnBrk="0" fontAlgn="base" latinLnBrk="0" hangingPunct="0">
              <a:lnSpc>
                <a:spcPct val="150000"/>
              </a:lnSpc>
              <a:spcBef>
                <a:spcPct val="0"/>
              </a:spcBef>
              <a:spcAft>
                <a:spcPct val="0"/>
              </a:spcAft>
              <a:buClrTx/>
              <a:buSzTx/>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Black" panose="020B0A04020102020204" charset="0"/>
            </a:endParaRPr>
          </a:p>
          <a:p>
            <a:pPr marR="0" lvl="1" algn="l" defTabSz="914400" rtl="0" eaLnBrk="0" fontAlgn="base" latinLnBrk="0" hangingPunct="0">
              <a:lnSpc>
                <a:spcPct val="150000"/>
              </a:lnSpc>
              <a:spcBef>
                <a:spcPct val="0"/>
              </a:spcBef>
              <a:spcAft>
                <a:spcPct val="0"/>
              </a:spcAft>
              <a:buClrTx/>
              <a:buSzTx/>
              <a:tabLst/>
              <a:defRPr/>
            </a:pPr>
            <a:endParaRPr lang="en-US" altLang="zh-CN" sz="2800" dirty="0">
              <a:solidFill>
                <a:prstClr val="black"/>
              </a:solidFill>
              <a:latin typeface="微软雅黑" panose="020B0503020204020204" pitchFamily="34" charset="-122"/>
              <a:cs typeface="Arial Black" panose="020B0A04020102020204" charset="0"/>
            </a:endParaRPr>
          </a:p>
          <a:p>
            <a:pPr marR="0" lvl="1" algn="l" defTabSz="914400" rtl="0" eaLnBrk="0" fontAlgn="base" latinLnBrk="0" hangingPunct="0">
              <a:lnSpc>
                <a:spcPct val="150000"/>
              </a:lnSpc>
              <a:spcBef>
                <a:spcPct val="0"/>
              </a:spcBef>
              <a:spcAft>
                <a:spcPct val="0"/>
              </a:spcAft>
              <a:buClrTx/>
              <a:buSzTx/>
              <a:tabLst/>
              <a:defRPr/>
            </a:pPr>
            <a:endParaRPr lang="en-US" altLang="zh-CN" sz="2800" dirty="0">
              <a:solidFill>
                <a:prstClr val="black"/>
              </a:solidFill>
              <a:latin typeface="微软雅黑" panose="020B0503020204020204" pitchFamily="34" charset="-122"/>
              <a:cs typeface="Arial Black" panose="020B0A04020102020204" charset="0"/>
            </a:endParaRPr>
          </a:p>
          <a:p>
            <a:pPr marR="0" lvl="1" algn="l" defTabSz="914400" rtl="0" eaLnBrk="0" fontAlgn="base" latinLnBrk="0" hangingPunct="0">
              <a:lnSpc>
                <a:spcPct val="150000"/>
              </a:lnSpc>
              <a:spcBef>
                <a:spcPct val="0"/>
              </a:spcBef>
              <a:spcAft>
                <a:spcPct val="0"/>
              </a:spcAft>
              <a:buClrTx/>
              <a:buSzTx/>
              <a:tabLst/>
              <a:defRPr/>
            </a:pPr>
            <a:r>
              <a:rPr lang="zh-CN" altLang="en-US" sz="2800" dirty="0">
                <a:solidFill>
                  <a:prstClr val="black"/>
                </a:solidFill>
                <a:latin typeface="微软雅黑" panose="020B0503020204020204" pitchFamily="34" charset="-122"/>
                <a:cs typeface="Arial Black" panose="020B0A04020102020204" charset="0"/>
              </a:rPr>
              <a:t>       </a:t>
            </a:r>
            <a:r>
              <a:rPr lang="zh-CN" altLang="en-US" sz="2800" dirty="0">
                <a:solidFill>
                  <a:prstClr val="black"/>
                </a:solidFill>
                <a:latin typeface="华文行楷" panose="02010800040101010101" pitchFamily="2" charset="-122"/>
                <a:ea typeface="华文行楷" panose="02010800040101010101" pitchFamily="2" charset="-122"/>
                <a:cs typeface="Arial Black" panose="020B0A04020102020204" charset="0"/>
              </a:rPr>
              <a:t>句法分析逐渐式微，预训练模型的提出使得句法分析的研究热点大幅下降。</a:t>
            </a:r>
            <a:endParaRPr lang="en-US" altLang="zh-CN" sz="2800" dirty="0">
              <a:solidFill>
                <a:prstClr val="black"/>
              </a:solidFill>
              <a:latin typeface="华文行楷" panose="02010800040101010101" pitchFamily="2" charset="-122"/>
              <a:ea typeface="华文行楷" panose="02010800040101010101" pitchFamily="2" charset="-122"/>
              <a:cs typeface="Arial Black" panose="020B0A04020102020204" charset="0"/>
            </a:endParaRPr>
          </a:p>
        </p:txBody>
      </p:sp>
      <p:graphicFrame>
        <p:nvGraphicFramePr>
          <p:cNvPr id="4" name="图表 3"/>
          <p:cNvGraphicFramePr>
            <a:graphicFrameLocks/>
          </p:cNvGraphicFramePr>
          <p:nvPr/>
        </p:nvGraphicFramePr>
        <p:xfrm>
          <a:off x="3368803" y="166404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8799268"/>
      </p:ext>
    </p:extLst>
  </p:cSld>
  <p:clrMapOvr>
    <a:masterClrMapping/>
  </p:clrMapOvr>
  <p:transition spd="med" advTm="4207">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研究类型</a:t>
            </a:r>
          </a:p>
        </p:txBody>
      </p:sp>
      <p:sp>
        <p:nvSpPr>
          <p:cNvPr id="32" name="矩形 31">
            <a:extLst>
              <a:ext uri="{FF2B5EF4-FFF2-40B4-BE49-F238E27FC236}">
                <a16:creationId xmlns:a16="http://schemas.microsoft.com/office/drawing/2014/main" id="{C26FDF4B-DF2A-42A0-AC9A-44EB3A58DC57}"/>
              </a:ext>
            </a:extLst>
          </p:cNvPr>
          <p:cNvSpPr/>
          <p:nvPr/>
        </p:nvSpPr>
        <p:spPr>
          <a:xfrm>
            <a:off x="1104619" y="2290203"/>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3" name="文本框 32">
            <a:extLst>
              <a:ext uri="{FF2B5EF4-FFF2-40B4-BE49-F238E27FC236}">
                <a16:creationId xmlns:a16="http://schemas.microsoft.com/office/drawing/2014/main" id="{BD6F4000-594E-40D3-940D-643B631BB399}"/>
              </a:ext>
            </a:extLst>
          </p:cNvPr>
          <p:cNvSpPr txBox="1"/>
          <p:nvPr/>
        </p:nvSpPr>
        <p:spPr>
          <a:xfrm>
            <a:off x="1104619" y="1705428"/>
            <a:ext cx="3054682" cy="58477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1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rPr>
              <a:t>有监督句法分析</a:t>
            </a:r>
          </a:p>
        </p:txBody>
      </p:sp>
      <p:sp>
        <p:nvSpPr>
          <p:cNvPr id="34" name="文本框 33">
            <a:extLst>
              <a:ext uri="{FF2B5EF4-FFF2-40B4-BE49-F238E27FC236}">
                <a16:creationId xmlns:a16="http://schemas.microsoft.com/office/drawing/2014/main" id="{D3C07288-9E2C-41A0-9BD8-FC6941580CF1}"/>
              </a:ext>
            </a:extLst>
          </p:cNvPr>
          <p:cNvSpPr txBox="1"/>
          <p:nvPr/>
        </p:nvSpPr>
        <p:spPr>
          <a:xfrm>
            <a:off x="1104619" y="2721973"/>
            <a:ext cx="2895615" cy="2405522"/>
          </a:xfrm>
          <a:prstGeom prst="rect">
            <a:avLst/>
          </a:prstGeom>
          <a:noFill/>
        </p:spPr>
        <p:txBody>
          <a:bodyPr wrap="square" lIns="0" rtlCol="0">
            <a:normAutofit/>
          </a:bodyPr>
          <a:lstStyle/>
          <a:p>
            <a:pPr marL="0" marR="0" lvl="0" indent="0" algn="just" defTabSz="914400" rtl="0" eaLnBrk="1" fontAlgn="base" latinLnBrk="0" hangingPunct="0">
              <a:lnSpc>
                <a:spcPct val="150000"/>
              </a:lnSpc>
              <a:spcBef>
                <a:spcPct val="0"/>
              </a:spcBef>
              <a:spcAft>
                <a:spcPct val="0"/>
              </a:spcAft>
              <a:buClrTx/>
              <a:buSzTx/>
              <a:buFontTx/>
              <a:buNone/>
              <a:tabLst/>
              <a:defRPr/>
            </a:pPr>
            <a:r>
              <a:rPr kumimoji="0" lang="zh-CN" altLang="en-US" sz="1600" b="0" i="0" u="none" strike="noStrike" kern="1200" cap="none" spc="100" normalizeH="0" baseline="0" noProof="0" dirty="0">
                <a:ln>
                  <a:noFill/>
                </a:ln>
                <a:solidFill>
                  <a:prstClr val="black"/>
                </a:solidFill>
                <a:effectLst/>
                <a:uLnTx/>
                <a:uFillTx/>
                <a:latin typeface="+mn-ea"/>
                <a:ea typeface="+mn-ea"/>
                <a:cs typeface="+mn-cs"/>
              </a:rPr>
              <a:t>训练语料中的句子都有句法分析标注。</a:t>
            </a:r>
            <a:endParaRPr kumimoji="0" lang="en-US" altLang="zh-CN" sz="1600" b="0" i="0" u="none" strike="noStrike" kern="1200" cap="none" spc="100" normalizeH="0" baseline="0" noProof="0" dirty="0">
              <a:ln>
                <a:noFill/>
              </a:ln>
              <a:solidFill>
                <a:prstClr val="black"/>
              </a:solidFill>
              <a:effectLst/>
              <a:uLnTx/>
              <a:uFillTx/>
              <a:latin typeface="+mn-ea"/>
              <a:ea typeface="+mn-ea"/>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endParaRPr kumimoji="0" lang="en-US" altLang="zh-CN" sz="1600" b="0" i="0" u="none" strike="noStrike" kern="1200" cap="none" spc="100" normalizeH="0" baseline="0" noProof="0" dirty="0">
              <a:ln>
                <a:noFill/>
              </a:ln>
              <a:solidFill>
                <a:prstClr val="black"/>
              </a:solidFill>
              <a:effectLst/>
              <a:uLnTx/>
              <a:uFillTx/>
              <a:latin typeface="+mn-ea"/>
              <a:ea typeface="+mn-ea"/>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r>
              <a:rPr kumimoji="0" lang="zh-CN" altLang="en-US" sz="1600" b="0" i="0" u="none" strike="noStrike" kern="1200" cap="none" spc="100" normalizeH="0" baseline="0" noProof="0" dirty="0">
                <a:ln>
                  <a:noFill/>
                </a:ln>
                <a:solidFill>
                  <a:prstClr val="black"/>
                </a:solidFill>
                <a:effectLst/>
                <a:uLnTx/>
                <a:uFillTx/>
                <a:latin typeface="+mn-ea"/>
                <a:ea typeface="+mn-ea"/>
                <a:cs typeface="+mn-cs"/>
              </a:rPr>
              <a:t>近年来研究热度下降。</a:t>
            </a:r>
          </a:p>
        </p:txBody>
      </p:sp>
      <p:sp>
        <p:nvSpPr>
          <p:cNvPr id="35" name="矩形 34">
            <a:extLst>
              <a:ext uri="{FF2B5EF4-FFF2-40B4-BE49-F238E27FC236}">
                <a16:creationId xmlns:a16="http://schemas.microsoft.com/office/drawing/2014/main" id="{678EE4BB-86C1-4632-85D4-AFD8DA732254}"/>
              </a:ext>
            </a:extLst>
          </p:cNvPr>
          <p:cNvSpPr/>
          <p:nvPr/>
        </p:nvSpPr>
        <p:spPr>
          <a:xfrm>
            <a:off x="4524090" y="2290203"/>
            <a:ext cx="720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文本框 35">
            <a:extLst>
              <a:ext uri="{FF2B5EF4-FFF2-40B4-BE49-F238E27FC236}">
                <a16:creationId xmlns:a16="http://schemas.microsoft.com/office/drawing/2014/main" id="{7E57FC14-8070-4F3F-87EA-DA88182E25E6}"/>
              </a:ext>
            </a:extLst>
          </p:cNvPr>
          <p:cNvSpPr txBox="1"/>
          <p:nvPr/>
        </p:nvSpPr>
        <p:spPr>
          <a:xfrm>
            <a:off x="4542329" y="1705427"/>
            <a:ext cx="3054682" cy="58477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100" normalizeH="0" baseline="0" noProof="0" dirty="0">
                <a:ln>
                  <a:noFill/>
                </a:ln>
                <a:solidFill>
                  <a:srgbClr val="A13F0B"/>
                </a:solidFill>
                <a:effectLst/>
                <a:uLnTx/>
                <a:uFillTx/>
                <a:latin typeface="Century Gothic" panose="020B0502020202020204" pitchFamily="34" charset="0"/>
                <a:ea typeface="微软雅黑" panose="020B0503020204020204" pitchFamily="34" charset="-122"/>
                <a:cs typeface="+mn-cs"/>
              </a:rPr>
              <a:t>无监督句法分析</a:t>
            </a:r>
          </a:p>
        </p:txBody>
      </p:sp>
      <p:sp>
        <p:nvSpPr>
          <p:cNvPr id="37" name="文本框 36">
            <a:extLst>
              <a:ext uri="{FF2B5EF4-FFF2-40B4-BE49-F238E27FC236}">
                <a16:creationId xmlns:a16="http://schemas.microsoft.com/office/drawing/2014/main" id="{9813BEEA-754F-47C9-8A5D-B53A56379029}"/>
              </a:ext>
            </a:extLst>
          </p:cNvPr>
          <p:cNvSpPr txBox="1"/>
          <p:nvPr/>
        </p:nvSpPr>
        <p:spPr>
          <a:xfrm>
            <a:off x="4587722" y="2721973"/>
            <a:ext cx="2786590" cy="2405522"/>
          </a:xfrm>
          <a:prstGeom prst="rect">
            <a:avLst/>
          </a:prstGeom>
          <a:noFill/>
        </p:spPr>
        <p:txBody>
          <a:bodyPr wrap="square" lIns="0" rtlCol="0">
            <a:normAutofit/>
          </a:bodyPr>
          <a:lstStyle/>
          <a:p>
            <a:pPr marL="0" marR="0" lvl="0" indent="0" algn="just" defTabSz="914400" rtl="0" eaLnBrk="1" fontAlgn="base" latinLnBrk="0" hangingPunct="0">
              <a:lnSpc>
                <a:spcPct val="150000"/>
              </a:lnSpc>
              <a:spcBef>
                <a:spcPct val="0"/>
              </a:spcBef>
              <a:spcAft>
                <a:spcPct val="0"/>
              </a:spcAft>
              <a:buClrTx/>
              <a:buSzTx/>
              <a:buFontTx/>
              <a:buNone/>
              <a:tabLst/>
              <a:defRPr/>
            </a:pPr>
            <a:r>
              <a:rPr kumimoji="0" lang="zh-CN" altLang="en-US" sz="1600" b="0" i="0" u="none" strike="noStrike" kern="1200" cap="none" spc="100" normalizeH="0" baseline="0" noProof="0" dirty="0">
                <a:ln>
                  <a:noFill/>
                </a:ln>
                <a:solidFill>
                  <a:prstClr val="black"/>
                </a:solidFill>
                <a:effectLst/>
                <a:uLnTx/>
                <a:uFillTx/>
                <a:latin typeface="+mn-ea"/>
                <a:ea typeface="+mn-ea"/>
                <a:cs typeface="+mn-cs"/>
              </a:rPr>
              <a:t>训练语料中的句子没有句法分析标注。</a:t>
            </a:r>
            <a:endParaRPr kumimoji="0" lang="en-US" altLang="zh-CN" sz="1600" b="0" i="0" u="none" strike="noStrike" kern="1200" cap="none" spc="100" normalizeH="0" baseline="0" noProof="0" dirty="0">
              <a:ln>
                <a:noFill/>
              </a:ln>
              <a:solidFill>
                <a:prstClr val="black"/>
              </a:solidFill>
              <a:effectLst/>
              <a:uLnTx/>
              <a:uFillTx/>
              <a:latin typeface="+mn-ea"/>
              <a:ea typeface="+mn-ea"/>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endParaRPr kumimoji="0" lang="en-US" altLang="zh-CN" sz="1600" b="0" i="0" u="none" strike="noStrike" kern="1200" cap="none" spc="100" normalizeH="0" baseline="0" noProof="0" dirty="0">
              <a:ln>
                <a:noFill/>
              </a:ln>
              <a:solidFill>
                <a:prstClr val="black"/>
              </a:solidFill>
              <a:effectLst/>
              <a:uLnTx/>
              <a:uFillTx/>
              <a:latin typeface="+mn-ea"/>
              <a:ea typeface="+mn-ea"/>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r>
              <a:rPr kumimoji="0" lang="zh-CN" altLang="en-US" sz="1600" b="0" i="0" u="none" strike="noStrike" kern="1200" cap="none" spc="100" normalizeH="0" baseline="0" noProof="0" dirty="0">
                <a:ln>
                  <a:noFill/>
                </a:ln>
                <a:solidFill>
                  <a:prstClr val="black"/>
                </a:solidFill>
                <a:effectLst/>
                <a:uLnTx/>
                <a:uFillTx/>
                <a:latin typeface="+mn-ea"/>
                <a:ea typeface="+mn-ea"/>
                <a:cs typeface="+mn-cs"/>
              </a:rPr>
              <a:t>近年研究热度大幅上升。</a:t>
            </a:r>
            <a:endParaRPr kumimoji="0" lang="en-US" altLang="zh-CN" sz="1600" b="0" i="0" u="none" strike="noStrike" kern="1200" cap="none" spc="100" normalizeH="0" baseline="0" noProof="0" dirty="0">
              <a:ln>
                <a:noFill/>
              </a:ln>
              <a:solidFill>
                <a:prstClr val="black"/>
              </a:solidFill>
              <a:effectLst/>
              <a:uLnTx/>
              <a:uFillTx/>
              <a:latin typeface="+mn-ea"/>
              <a:ea typeface="+mn-ea"/>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endParaRPr kumimoji="0" lang="en-US" altLang="zh-CN" sz="16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38" name="直接连接符 37">
            <a:extLst>
              <a:ext uri="{FF2B5EF4-FFF2-40B4-BE49-F238E27FC236}">
                <a16:creationId xmlns:a16="http://schemas.microsoft.com/office/drawing/2014/main" id="{C14ACC5A-7664-41DD-9813-A2F68F0E03E2}"/>
              </a:ext>
            </a:extLst>
          </p:cNvPr>
          <p:cNvCxnSpPr>
            <a:cxnSpLocks/>
          </p:cNvCxnSpPr>
          <p:nvPr/>
        </p:nvCxnSpPr>
        <p:spPr>
          <a:xfrm>
            <a:off x="4383262" y="1705428"/>
            <a:ext cx="0" cy="3198298"/>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C14ACC5A-7664-41DD-9813-A2F68F0E03E2}"/>
              </a:ext>
            </a:extLst>
          </p:cNvPr>
          <p:cNvCxnSpPr>
            <a:cxnSpLocks/>
          </p:cNvCxnSpPr>
          <p:nvPr/>
        </p:nvCxnSpPr>
        <p:spPr>
          <a:xfrm>
            <a:off x="7578772" y="1705428"/>
            <a:ext cx="0" cy="3198298"/>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7E57FC14-8070-4F3F-87EA-DA88182E25E6}"/>
              </a:ext>
            </a:extLst>
          </p:cNvPr>
          <p:cNvSpPr txBox="1"/>
          <p:nvPr/>
        </p:nvSpPr>
        <p:spPr>
          <a:xfrm>
            <a:off x="7980039" y="1705427"/>
            <a:ext cx="3054682" cy="58477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100" normalizeH="0" baseline="0" noProof="0" dirty="0">
                <a:ln>
                  <a:noFill/>
                </a:ln>
                <a:solidFill>
                  <a:srgbClr val="0070C0"/>
                </a:solidFill>
                <a:effectLst/>
                <a:uLnTx/>
                <a:uFillTx/>
                <a:latin typeface="Century Gothic" panose="020B0502020202020204" pitchFamily="34" charset="0"/>
                <a:ea typeface="微软雅黑" panose="020B0503020204020204" pitchFamily="34" charset="-122"/>
                <a:cs typeface="+mn-cs"/>
              </a:rPr>
              <a:t>跨领域句法分析</a:t>
            </a:r>
          </a:p>
        </p:txBody>
      </p:sp>
      <p:sp>
        <p:nvSpPr>
          <p:cNvPr id="13" name="矩形 12">
            <a:extLst>
              <a:ext uri="{FF2B5EF4-FFF2-40B4-BE49-F238E27FC236}">
                <a16:creationId xmlns:a16="http://schemas.microsoft.com/office/drawing/2014/main" id="{678EE4BB-86C1-4632-85D4-AFD8DA732254}"/>
              </a:ext>
            </a:extLst>
          </p:cNvPr>
          <p:cNvSpPr/>
          <p:nvPr/>
        </p:nvSpPr>
        <p:spPr>
          <a:xfrm>
            <a:off x="7961801" y="2244483"/>
            <a:ext cx="720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9813BEEA-754F-47C9-8A5D-B53A56379029}"/>
              </a:ext>
            </a:extLst>
          </p:cNvPr>
          <p:cNvSpPr txBox="1"/>
          <p:nvPr/>
        </p:nvSpPr>
        <p:spPr>
          <a:xfrm>
            <a:off x="8114085" y="2721973"/>
            <a:ext cx="2786590" cy="2405522"/>
          </a:xfrm>
          <a:prstGeom prst="rect">
            <a:avLst/>
          </a:prstGeom>
          <a:noFill/>
        </p:spPr>
        <p:txBody>
          <a:bodyPr wrap="square" lIns="0" rtlCol="0">
            <a:normAutofit/>
          </a:bodyPr>
          <a:lstStyle/>
          <a:p>
            <a:pPr marL="0" marR="0" lvl="0" indent="0" algn="just" defTabSz="914400" rtl="0" eaLnBrk="1" fontAlgn="base" latinLnBrk="0" hangingPunct="0">
              <a:lnSpc>
                <a:spcPct val="15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mn-ea"/>
                <a:ea typeface="+mn-ea"/>
                <a:cs typeface="+mn-cs"/>
              </a:rPr>
              <a:t>从</a:t>
            </a:r>
            <a:r>
              <a:rPr kumimoji="0" lang="zh-CN" altLang="en-US" sz="1600" b="0" i="0" u="none" strike="noStrike" kern="1200" cap="none" spc="100" normalizeH="0" baseline="0" noProof="0" dirty="0">
                <a:ln>
                  <a:noFill/>
                </a:ln>
                <a:solidFill>
                  <a:prstClr val="black"/>
                </a:solidFill>
                <a:effectLst/>
                <a:uLnTx/>
                <a:uFillTx/>
                <a:latin typeface="+mn-ea"/>
                <a:ea typeface="+mn-ea"/>
                <a:cs typeface="+mn-cs"/>
              </a:rPr>
              <a:t>多领域、多语言的训练语料来学习句法分析器。</a:t>
            </a:r>
            <a:endParaRPr kumimoji="0" lang="en-US" altLang="zh-CN" sz="1600" b="0" i="0" u="none" strike="noStrike" kern="1200" cap="none" spc="100" normalizeH="0" baseline="0" noProof="0" dirty="0">
              <a:ln>
                <a:noFill/>
              </a:ln>
              <a:solidFill>
                <a:prstClr val="black"/>
              </a:solidFill>
              <a:effectLst/>
              <a:uLnTx/>
              <a:uFillTx/>
              <a:latin typeface="+mn-ea"/>
              <a:ea typeface="+mn-ea"/>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endParaRPr kumimoji="0" lang="en-US" altLang="zh-CN" sz="1600" b="0" i="0" u="none" strike="noStrike" kern="1200" cap="none" spc="100" normalizeH="0" baseline="0" noProof="0" dirty="0">
              <a:ln>
                <a:noFill/>
              </a:ln>
              <a:solidFill>
                <a:prstClr val="black"/>
              </a:solidFill>
              <a:effectLst/>
              <a:uLnTx/>
              <a:uFillTx/>
              <a:latin typeface="+mn-ea"/>
              <a:ea typeface="+mn-ea"/>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r>
              <a:rPr kumimoji="0" lang="zh-CN" altLang="en-US" sz="1600" b="0" i="0" u="none" strike="noStrike" kern="1200" cap="none" spc="100" normalizeH="0" baseline="0" noProof="0" dirty="0">
                <a:ln>
                  <a:noFill/>
                </a:ln>
                <a:solidFill>
                  <a:prstClr val="black"/>
                </a:solidFill>
                <a:effectLst/>
                <a:uLnTx/>
                <a:uFillTx/>
                <a:latin typeface="+mn-ea"/>
                <a:ea typeface="+mn-ea"/>
                <a:cs typeface="+mn-cs"/>
              </a:rPr>
              <a:t>研究具有较大实用价值。</a:t>
            </a:r>
            <a:endParaRPr kumimoji="0" lang="en-US" altLang="zh-CN" sz="1600" b="0" i="0" u="none" strike="noStrike" kern="1200" cap="none" spc="100" normalizeH="0" baseline="0" noProof="0" dirty="0">
              <a:ln>
                <a:noFill/>
              </a:ln>
              <a:solidFill>
                <a:prstClr val="black"/>
              </a:solidFill>
              <a:effectLst/>
              <a:uLnTx/>
              <a:uFillTx/>
              <a:latin typeface="+mn-ea"/>
              <a:ea typeface="+mn-ea"/>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endParaRPr kumimoji="0" lang="en-US" altLang="zh-CN" sz="16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33671642"/>
      </p:ext>
    </p:extLst>
  </p:cSld>
  <p:clrMapOvr>
    <a:masterClrMapping/>
  </p:clrMapOvr>
  <p:transition spd="med" advTm="290">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74">
            <a:extLst>
              <a:ext uri="{FF2B5EF4-FFF2-40B4-BE49-F238E27FC236}">
                <a16:creationId xmlns:a16="http://schemas.microsoft.com/office/drawing/2014/main" id="{75405C06-4731-4EF6-893C-41C608DBBCF9}"/>
              </a:ext>
            </a:extLst>
          </p:cNvPr>
          <p:cNvSpPr txBox="1">
            <a:spLocks/>
          </p:cNvSpPr>
          <p:nvPr/>
        </p:nvSpPr>
        <p:spPr>
          <a:xfrm>
            <a:off x="3345511" y="4213404"/>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j-cs"/>
              </a:rPr>
              <a:t>有监督句法分析</a:t>
            </a:r>
          </a:p>
        </p:txBody>
      </p:sp>
      <p:graphicFrame>
        <p:nvGraphicFramePr>
          <p:cNvPr id="24" name="图表 23">
            <a:extLst>
              <a:ext uri="{FF2B5EF4-FFF2-40B4-BE49-F238E27FC236}">
                <a16:creationId xmlns:a16="http://schemas.microsoft.com/office/drawing/2014/main" id="{ACEDD81A-A8E3-4C2A-93D0-C3AC8A32FA10}"/>
              </a:ext>
            </a:extLst>
          </p:cNvPr>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3"/>
          </a:graphicData>
        </a:graphic>
      </p:graphicFrame>
      <p:sp>
        <p:nvSpPr>
          <p:cNvPr id="25" name="椭圆 24">
            <a:extLst>
              <a:ext uri="{FF2B5EF4-FFF2-40B4-BE49-F238E27FC236}">
                <a16:creationId xmlns:a16="http://schemas.microsoft.com/office/drawing/2014/main" id="{943F6FD5-BDD5-44C2-9046-852C70855DF2}"/>
              </a:ext>
            </a:extLst>
          </p:cNvPr>
          <p:cNvSpPr/>
          <p:nvPr/>
        </p:nvSpPr>
        <p:spPr>
          <a:xfrm>
            <a:off x="1934818" y="4099848"/>
            <a:ext cx="1727198"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3.1</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7731DDF3-6814-4B98-ADBD-6865770D8F62}"/>
              </a:ext>
            </a:extLst>
          </p:cNvPr>
          <p:cNvSpPr txBox="1"/>
          <p:nvPr/>
        </p:nvSpPr>
        <p:spPr>
          <a:xfrm>
            <a:off x="4030554" y="5234129"/>
            <a:ext cx="622662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rPr>
              <a:t>讲解：</a:t>
            </a:r>
            <a:r>
              <a:rPr lang="zh-CN" altLang="en-US" sz="2400" dirty="0">
                <a:solidFill>
                  <a:sysClr val="window" lastClr="FFFFFF">
                    <a:lumMod val="65000"/>
                  </a:sysClr>
                </a:solidFill>
              </a:rPr>
              <a:t>徐昊</a:t>
            </a:r>
            <a:endParaRPr kumimoji="0" lang="en-US"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92927978"/>
      </p:ext>
    </p:extLst>
  </p:cSld>
  <p:clrMapOvr>
    <a:masterClrMapping/>
  </p:clrMapOvr>
  <p:transition spd="med" advTm="235">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研究方法</a:t>
            </a:r>
          </a:p>
        </p:txBody>
      </p:sp>
      <p:sp>
        <p:nvSpPr>
          <p:cNvPr id="32" name="矩形 31">
            <a:extLst>
              <a:ext uri="{FF2B5EF4-FFF2-40B4-BE49-F238E27FC236}">
                <a16:creationId xmlns:a16="http://schemas.microsoft.com/office/drawing/2014/main" id="{C26FDF4B-DF2A-42A0-AC9A-44EB3A58DC57}"/>
              </a:ext>
            </a:extLst>
          </p:cNvPr>
          <p:cNvSpPr/>
          <p:nvPr/>
        </p:nvSpPr>
        <p:spPr>
          <a:xfrm>
            <a:off x="1104619" y="2290203"/>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3" name="文本框 32">
            <a:extLst>
              <a:ext uri="{FF2B5EF4-FFF2-40B4-BE49-F238E27FC236}">
                <a16:creationId xmlns:a16="http://schemas.microsoft.com/office/drawing/2014/main" id="{BD6F4000-594E-40D3-940D-643B631BB399}"/>
              </a:ext>
            </a:extLst>
          </p:cNvPr>
          <p:cNvSpPr txBox="1"/>
          <p:nvPr/>
        </p:nvSpPr>
        <p:spPr>
          <a:xfrm>
            <a:off x="1104619" y="1705428"/>
            <a:ext cx="2977738" cy="461665"/>
          </a:xfrm>
          <a:prstGeom prst="rect">
            <a:avLst/>
          </a:prstGeom>
          <a:noFill/>
        </p:spPr>
        <p:txBody>
          <a:bodyPr wrap="none" lIns="0" rtlCol="0">
            <a:spAutoFit/>
          </a:bodyPr>
          <a:lstStyle/>
          <a:p>
            <a:pPr lvl="0" eaLnBrk="0" fontAlgn="base" hangingPunct="0">
              <a:spcBef>
                <a:spcPct val="0"/>
              </a:spcBef>
              <a:spcAft>
                <a:spcPct val="0"/>
              </a:spcAft>
              <a:defRPr/>
            </a:pPr>
            <a:r>
              <a:rPr lang="zh-CN" altLang="en-US" sz="2400" b="1" spc="100" dirty="0">
                <a:solidFill>
                  <a:srgbClr val="006C39"/>
                </a:solidFill>
                <a:latin typeface="Century Gothic" panose="020B0502020202020204" pitchFamily="34" charset="0"/>
                <a:ea typeface="微软雅黑" panose="020B0503020204020204" pitchFamily="34" charset="-122"/>
              </a:rPr>
              <a:t>基于序列标注的方法</a:t>
            </a:r>
          </a:p>
        </p:txBody>
      </p:sp>
      <p:sp>
        <p:nvSpPr>
          <p:cNvPr id="34" name="文本框 33">
            <a:extLst>
              <a:ext uri="{FF2B5EF4-FFF2-40B4-BE49-F238E27FC236}">
                <a16:creationId xmlns:a16="http://schemas.microsoft.com/office/drawing/2014/main" id="{D3C07288-9E2C-41A0-9BD8-FC6941580CF1}"/>
              </a:ext>
            </a:extLst>
          </p:cNvPr>
          <p:cNvSpPr txBox="1"/>
          <p:nvPr/>
        </p:nvSpPr>
        <p:spPr>
          <a:xfrm>
            <a:off x="1104619" y="2721973"/>
            <a:ext cx="2895615" cy="2405522"/>
          </a:xfrm>
          <a:prstGeom prst="rect">
            <a:avLst/>
          </a:prstGeom>
          <a:noFill/>
        </p:spPr>
        <p:txBody>
          <a:bodyPr wrap="square" lIns="0" rtlCol="0">
            <a:normAutofit/>
          </a:bodyPr>
          <a:lstStyle/>
          <a:p>
            <a:pPr algn="just" eaLnBrk="0" fontAlgn="base" hangingPunct="0">
              <a:lnSpc>
                <a:spcPct val="150000"/>
              </a:lnSpc>
              <a:spcBef>
                <a:spcPct val="0"/>
              </a:spcBef>
              <a:spcAft>
                <a:spcPct val="0"/>
              </a:spcAft>
              <a:defRPr/>
            </a:pPr>
            <a:r>
              <a:rPr lang="zh-CN" altLang="en-US" dirty="0">
                <a:solidFill>
                  <a:prstClr val="black"/>
                </a:solidFill>
                <a:latin typeface="Century Gothic" panose="020B0502020202020204" pitchFamily="34" charset="0"/>
                <a:ea typeface="微软雅黑" panose="020B0503020204020204" pitchFamily="34" charset="-122"/>
              </a:rPr>
              <a:t>序列标注方法是自然语言处理中常见的模型，将语句输出为一个标签序列，标签之间相互联系，构成标签之间的结构信息。</a:t>
            </a:r>
          </a:p>
        </p:txBody>
      </p:sp>
      <p:sp>
        <p:nvSpPr>
          <p:cNvPr id="35" name="矩形 34">
            <a:extLst>
              <a:ext uri="{FF2B5EF4-FFF2-40B4-BE49-F238E27FC236}">
                <a16:creationId xmlns:a16="http://schemas.microsoft.com/office/drawing/2014/main" id="{678EE4BB-86C1-4632-85D4-AFD8DA732254}"/>
              </a:ext>
            </a:extLst>
          </p:cNvPr>
          <p:cNvSpPr/>
          <p:nvPr/>
        </p:nvSpPr>
        <p:spPr>
          <a:xfrm>
            <a:off x="4524090" y="2290203"/>
            <a:ext cx="720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文本框 35">
            <a:extLst>
              <a:ext uri="{FF2B5EF4-FFF2-40B4-BE49-F238E27FC236}">
                <a16:creationId xmlns:a16="http://schemas.microsoft.com/office/drawing/2014/main" id="{7E57FC14-8070-4F3F-87EA-DA88182E25E6}"/>
              </a:ext>
            </a:extLst>
          </p:cNvPr>
          <p:cNvSpPr txBox="1"/>
          <p:nvPr/>
        </p:nvSpPr>
        <p:spPr>
          <a:xfrm>
            <a:off x="4542329" y="1705427"/>
            <a:ext cx="3298339" cy="461665"/>
          </a:xfrm>
          <a:prstGeom prst="rect">
            <a:avLst/>
          </a:prstGeom>
          <a:noFill/>
        </p:spPr>
        <p:txBody>
          <a:bodyPr wrap="none" lIns="0" rtlCol="0">
            <a:spAutoFit/>
          </a:bodyPr>
          <a:lstStyle/>
          <a:p>
            <a:pPr lvl="0" eaLnBrk="0" fontAlgn="base" hangingPunct="0">
              <a:spcBef>
                <a:spcPct val="0"/>
              </a:spcBef>
              <a:spcAft>
                <a:spcPct val="0"/>
              </a:spcAft>
              <a:defRPr/>
            </a:pPr>
            <a:r>
              <a:rPr lang="zh-CN" altLang="en-US" sz="2400" b="1" spc="100" dirty="0">
                <a:solidFill>
                  <a:srgbClr val="006C39"/>
                </a:solidFill>
                <a:latin typeface="Century Gothic" panose="020B0502020202020204" pitchFamily="34" charset="0"/>
                <a:ea typeface="微软雅黑" panose="020B0503020204020204" pitchFamily="34" charset="-122"/>
              </a:rPr>
              <a:t>基于图神经网络的方法</a:t>
            </a:r>
          </a:p>
        </p:txBody>
      </p:sp>
      <p:sp>
        <p:nvSpPr>
          <p:cNvPr id="37" name="文本框 36">
            <a:extLst>
              <a:ext uri="{FF2B5EF4-FFF2-40B4-BE49-F238E27FC236}">
                <a16:creationId xmlns:a16="http://schemas.microsoft.com/office/drawing/2014/main" id="{9813BEEA-754F-47C9-8A5D-B53A56379029}"/>
              </a:ext>
            </a:extLst>
          </p:cNvPr>
          <p:cNvSpPr txBox="1"/>
          <p:nvPr/>
        </p:nvSpPr>
        <p:spPr>
          <a:xfrm>
            <a:off x="4542329" y="2721973"/>
            <a:ext cx="2786590" cy="2405522"/>
          </a:xfrm>
          <a:prstGeom prst="rect">
            <a:avLst/>
          </a:prstGeom>
          <a:noFill/>
        </p:spPr>
        <p:txBody>
          <a:bodyPr wrap="square" lIns="0" rtlCol="0">
            <a:normAutofit lnSpcReduction="10000"/>
          </a:bodyPr>
          <a:lstStyle/>
          <a:p>
            <a:pPr algn="just" eaLnBrk="0" fontAlgn="base" hangingPunct="0">
              <a:lnSpc>
                <a:spcPct val="150000"/>
              </a:lnSpc>
              <a:spcBef>
                <a:spcPct val="0"/>
              </a:spcBef>
              <a:spcAft>
                <a:spcPct val="0"/>
              </a:spcAft>
              <a:defRPr/>
            </a:pPr>
            <a:r>
              <a:rPr lang="zh-CN" altLang="zh-CN" dirty="0">
                <a:solidFill>
                  <a:prstClr val="black"/>
                </a:solidFill>
                <a:latin typeface="Century Gothic" panose="020B0502020202020204" pitchFamily="34" charset="0"/>
                <a:ea typeface="微软雅黑" panose="020B0503020204020204" pitchFamily="34" charset="-122"/>
              </a:rPr>
              <a:t>图神经网络近几年间在很多领域得到广泛应用，其基本思想是在图结构上进行神经网络运算，每个节点的向量表示通过其相邻节点进行更新</a:t>
            </a:r>
            <a:r>
              <a:rPr lang="zh-CN" altLang="en-US" dirty="0">
                <a:solidFill>
                  <a:prstClr val="black"/>
                </a:solidFill>
                <a:latin typeface="Century Gothic" panose="020B0502020202020204" pitchFamily="34" charset="0"/>
                <a:ea typeface="微软雅黑" panose="020B0503020204020204" pitchFamily="34" charset="-122"/>
              </a:rPr>
              <a:t>。</a:t>
            </a:r>
            <a:endParaRPr lang="en-US" altLang="zh-CN" dirty="0">
              <a:solidFill>
                <a:prstClr val="black"/>
              </a:solidFill>
              <a:latin typeface="Century Gothic" panose="020B0502020202020204" pitchFamily="34" charset="0"/>
              <a:ea typeface="微软雅黑" panose="020B0503020204020204" pitchFamily="34" charset="-122"/>
            </a:endParaRPr>
          </a:p>
          <a:p>
            <a:pPr lvl="0" algn="just" fontAlgn="base" hangingPunct="0">
              <a:lnSpc>
                <a:spcPct val="150000"/>
              </a:lnSpc>
              <a:spcBef>
                <a:spcPct val="0"/>
              </a:spcBef>
              <a:spcAft>
                <a:spcPct val="0"/>
              </a:spcAft>
              <a:defRPr/>
            </a:pPr>
            <a:endParaRPr lang="en-US" altLang="zh-CN" sz="1600" spc="100" dirty="0">
              <a:solidFill>
                <a:prstClr val="black"/>
              </a:solidFill>
              <a:latin typeface="Century Gothic" panose="020B0502020202020204" pitchFamily="34" charset="0"/>
              <a:ea typeface="微软雅黑" panose="020B0503020204020204" pitchFamily="34" charset="-122"/>
            </a:endParaRPr>
          </a:p>
          <a:p>
            <a:pPr lvl="0" algn="just" fontAlgn="base" hangingPunct="0">
              <a:lnSpc>
                <a:spcPct val="150000"/>
              </a:lnSpc>
              <a:spcBef>
                <a:spcPct val="0"/>
              </a:spcBef>
              <a:spcAft>
                <a:spcPct val="0"/>
              </a:spcAft>
              <a:defRPr/>
            </a:pPr>
            <a:endParaRPr kumimoji="0" lang="zh-CN" altLang="en-US" sz="16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7E57FC14-8070-4F3F-87EA-DA88182E25E6}"/>
              </a:ext>
            </a:extLst>
          </p:cNvPr>
          <p:cNvSpPr txBox="1"/>
          <p:nvPr/>
        </p:nvSpPr>
        <p:spPr>
          <a:xfrm>
            <a:off x="7980039" y="1705427"/>
            <a:ext cx="2336537" cy="954107"/>
          </a:xfrm>
          <a:prstGeom prst="rect">
            <a:avLst/>
          </a:prstGeom>
          <a:noFill/>
        </p:spPr>
        <p:txBody>
          <a:bodyPr wrap="none" lIns="0" rtlCol="0">
            <a:spAutoFit/>
          </a:bodyPr>
          <a:lstStyle/>
          <a:p>
            <a:pPr eaLnBrk="0" fontAlgn="base" hangingPunct="0">
              <a:spcBef>
                <a:spcPct val="0"/>
              </a:spcBef>
              <a:spcAft>
                <a:spcPct val="0"/>
              </a:spcAft>
              <a:defRPr/>
            </a:pPr>
            <a:r>
              <a:rPr lang="zh-CN" altLang="en-US" sz="2400" b="1" spc="100" dirty="0">
                <a:solidFill>
                  <a:srgbClr val="006C39"/>
                </a:solidFill>
                <a:latin typeface="Century Gothic" panose="020B0502020202020204" pitchFamily="34" charset="0"/>
                <a:ea typeface="微软雅黑" panose="020B0503020204020204" pitchFamily="34" charset="-122"/>
              </a:rPr>
              <a:t>基于转移的方法</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100" normalizeH="0" baseline="0" noProof="0" dirty="0">
              <a:ln>
                <a:noFill/>
              </a:ln>
              <a:solidFill>
                <a:srgbClr val="0070C0"/>
              </a:solidFill>
              <a:effectLst/>
              <a:uLnTx/>
              <a:uFillTx/>
              <a:latin typeface="Century Gothic" panose="020B0502020202020204" pitchFamily="34" charset="0"/>
              <a:ea typeface="微软雅黑" panose="020B0503020204020204" pitchFamily="34" charset="-122"/>
              <a:cs typeface="+mn-cs"/>
            </a:endParaRPr>
          </a:p>
        </p:txBody>
      </p:sp>
      <p:sp>
        <p:nvSpPr>
          <p:cNvPr id="13" name="矩形 12">
            <a:extLst>
              <a:ext uri="{FF2B5EF4-FFF2-40B4-BE49-F238E27FC236}">
                <a16:creationId xmlns:a16="http://schemas.microsoft.com/office/drawing/2014/main" id="{678EE4BB-86C1-4632-85D4-AFD8DA732254}"/>
              </a:ext>
            </a:extLst>
          </p:cNvPr>
          <p:cNvSpPr/>
          <p:nvPr/>
        </p:nvSpPr>
        <p:spPr>
          <a:xfrm>
            <a:off x="7961801" y="2244483"/>
            <a:ext cx="720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70C0"/>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9813BEEA-754F-47C9-8A5D-B53A56379029}"/>
              </a:ext>
            </a:extLst>
          </p:cNvPr>
          <p:cNvSpPr txBox="1"/>
          <p:nvPr/>
        </p:nvSpPr>
        <p:spPr>
          <a:xfrm>
            <a:off x="7980039" y="2710474"/>
            <a:ext cx="2786590" cy="2405522"/>
          </a:xfrm>
          <a:prstGeom prst="rect">
            <a:avLst/>
          </a:prstGeom>
          <a:noFill/>
        </p:spPr>
        <p:txBody>
          <a:bodyPr wrap="square" lIns="0" rtlCol="0">
            <a:normAutofit fontScale="92500" lnSpcReduction="10000"/>
          </a:bodyPr>
          <a:lstStyle/>
          <a:p>
            <a:pPr lvl="0" algn="just" eaLnBrk="0" fontAlgn="base" hangingPunct="0">
              <a:lnSpc>
                <a:spcPct val="150000"/>
              </a:lnSpc>
              <a:spcBef>
                <a:spcPct val="0"/>
              </a:spcBef>
              <a:spcAft>
                <a:spcPct val="0"/>
              </a:spcAft>
              <a:defRPr/>
            </a:pPr>
            <a:r>
              <a:rPr lang="zh-CN" altLang="en-US" dirty="0">
                <a:solidFill>
                  <a:prstClr val="black"/>
                </a:solidFill>
                <a:latin typeface="Century Gothic" panose="020B0502020202020204" pitchFamily="34" charset="0"/>
                <a:ea typeface="微软雅黑" panose="020B0503020204020204" pitchFamily="34" charset="-122"/>
              </a:rPr>
              <a:t>基于转移的方法</a:t>
            </a:r>
            <a:r>
              <a:rPr lang="zh-CN" altLang="zh-CN" dirty="0">
                <a:solidFill>
                  <a:prstClr val="black"/>
                </a:solidFill>
                <a:latin typeface="Century Gothic" panose="020B0502020202020204" pitchFamily="34" charset="0"/>
                <a:ea typeface="微软雅黑" panose="020B0503020204020204" pitchFamily="34" charset="-122"/>
              </a:rPr>
              <a:t>利用转移状态和转移活动定义一个转移系统，其中转移状态表示部分解析输出，转移活动指定了下一步的状态转移操作并展示出增量树的构造过程</a:t>
            </a:r>
            <a:r>
              <a:rPr lang="zh-CN" altLang="en-US" dirty="0">
                <a:solidFill>
                  <a:prstClr val="black"/>
                </a:solidFill>
                <a:latin typeface="Century Gothic" panose="020B0502020202020204" pitchFamily="34" charset="0"/>
                <a:ea typeface="微软雅黑" panose="020B0503020204020204" pitchFamily="34" charset="-122"/>
              </a:rPr>
              <a:t>。</a:t>
            </a:r>
          </a:p>
          <a:p>
            <a:pPr lvl="0" algn="just" fontAlgn="base" hangingPunct="0">
              <a:lnSpc>
                <a:spcPct val="150000"/>
              </a:lnSpc>
              <a:spcBef>
                <a:spcPct val="0"/>
              </a:spcBef>
              <a:spcAft>
                <a:spcPct val="0"/>
              </a:spcAft>
              <a:defRPr/>
            </a:pPr>
            <a:endParaRPr lang="en-US" altLang="zh-CN" sz="1600" spc="100" dirty="0">
              <a:solidFill>
                <a:prstClr val="black"/>
              </a:solidFill>
              <a:latin typeface="Century Gothic" panose="020B0502020202020204" pitchFamily="34" charset="0"/>
              <a:ea typeface="微软雅黑" panose="020B0503020204020204" pitchFamily="34" charset="-122"/>
            </a:endParaRPr>
          </a:p>
          <a:p>
            <a:pPr lvl="0" algn="just" fontAlgn="base" hangingPunct="0">
              <a:lnSpc>
                <a:spcPct val="150000"/>
              </a:lnSpc>
              <a:spcBef>
                <a:spcPct val="0"/>
              </a:spcBef>
              <a:spcAft>
                <a:spcPct val="0"/>
              </a:spcAft>
              <a:defRPr/>
            </a:pPr>
            <a:endParaRPr kumimoji="0" lang="zh-CN" altLang="en-US" sz="16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351861352"/>
      </p:ext>
    </p:extLst>
  </p:cSld>
  <p:clrMapOvr>
    <a:masterClrMapping/>
  </p:clrMapOvr>
  <p:transition spd="med" advTm="171">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基于序列标注的方法</a:t>
            </a:r>
          </a:p>
        </p:txBody>
      </p:sp>
      <p:sp>
        <p:nvSpPr>
          <p:cNvPr id="3" name="矩形 2">
            <a:extLst>
              <a:ext uri="{FF2B5EF4-FFF2-40B4-BE49-F238E27FC236}">
                <a16:creationId xmlns:a16="http://schemas.microsoft.com/office/drawing/2014/main" id="{99ADA82B-83D2-48F0-A550-9D9BDCF57FDE}"/>
              </a:ext>
            </a:extLst>
          </p:cNvPr>
          <p:cNvSpPr/>
          <p:nvPr/>
        </p:nvSpPr>
        <p:spPr>
          <a:xfrm>
            <a:off x="564204" y="1571760"/>
            <a:ext cx="10954696" cy="4595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08B56156-A3AA-4FFB-B931-CAAEC09043C2}"/>
              </a:ext>
            </a:extLst>
          </p:cNvPr>
          <p:cNvSpPr txBox="1"/>
          <p:nvPr/>
        </p:nvSpPr>
        <p:spPr>
          <a:xfrm>
            <a:off x="6446982" y="1609973"/>
            <a:ext cx="4645891" cy="631526"/>
          </a:xfrm>
          <a:prstGeom prst="roundRect">
            <a:avLst>
              <a:gd name="adj" fmla="val 0"/>
            </a:avLst>
          </a:prstGeom>
          <a:noFill/>
          <a:ln>
            <a:noFill/>
          </a:ln>
        </p:spPr>
        <p:txBody>
          <a:bodyPr wrap="square" lIns="0" tIns="0" rIns="0" bIns="0" rtlCol="0" anchor="t" anchorCtr="0">
            <a:no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序列标注的成分句法分析</a:t>
            </a:r>
          </a:p>
        </p:txBody>
      </p:sp>
      <p:sp>
        <p:nvSpPr>
          <p:cNvPr id="6" name="文本框 5">
            <a:extLst>
              <a:ext uri="{FF2B5EF4-FFF2-40B4-BE49-F238E27FC236}">
                <a16:creationId xmlns:a16="http://schemas.microsoft.com/office/drawing/2014/main" id="{E16B8B4F-D51D-4838-A10F-4D88DEC2D300}"/>
              </a:ext>
            </a:extLst>
          </p:cNvPr>
          <p:cNvSpPr txBox="1"/>
          <p:nvPr/>
        </p:nvSpPr>
        <p:spPr>
          <a:xfrm>
            <a:off x="6539733" y="2296506"/>
            <a:ext cx="4553140" cy="3600986"/>
          </a:xfrm>
          <a:prstGeom prst="rect">
            <a:avLst/>
          </a:prstGeom>
          <a:noFill/>
        </p:spPr>
        <p:txBody>
          <a:bodyPr wrap="square" lIns="0" tIns="0" rIns="0" bIns="0" rtlCol="0">
            <a:spAutoFit/>
          </a:body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zh-CN" sz="1800" b="0" i="0" u="none" strike="noStrike" kern="1200" cap="none" spc="300" normalizeH="0" baseline="0" noProof="0" dirty="0">
                <a:ln>
                  <a:noFill/>
                </a:ln>
                <a:solidFill>
                  <a:prstClr val="white"/>
                </a:solidFill>
                <a:effectLst/>
                <a:uLnTx/>
                <a:uFillTx/>
                <a:latin typeface="+mn-ea"/>
                <a:ea typeface="+mn-ea"/>
                <a:cs typeface="+mn-cs"/>
              </a:rPr>
              <a:t>一棵成分句法树可以用输入语句的单词标注序列来唯一表示。每个单词的标注包含三个部分，分别对应当前单词与下一个单词的公共祖先个数、当前单词与下一单词的最低公共祖先节点、该最低公共祖先节点到该单词的单链内容。通过使用快速的序列标注模型（</a:t>
            </a:r>
            <a:r>
              <a:rPr kumimoji="0" lang="en-US" altLang="zh-CN" sz="1800" b="0" i="0" u="none" strike="noStrike" kern="1200" cap="none" spc="300" normalizeH="0" baseline="0" noProof="0" dirty="0" err="1">
                <a:ln>
                  <a:noFill/>
                </a:ln>
                <a:solidFill>
                  <a:prstClr val="white"/>
                </a:solidFill>
                <a:effectLst/>
                <a:uLnTx/>
                <a:uFillTx/>
                <a:latin typeface="+mn-ea"/>
                <a:ea typeface="+mn-ea"/>
                <a:cs typeface="+mn-cs"/>
              </a:rPr>
              <a:t>BiLSTM</a:t>
            </a:r>
            <a:r>
              <a:rPr kumimoji="0" lang="zh-CN" altLang="zh-CN" sz="1800" b="0" i="0" u="none" strike="noStrike" kern="1200" cap="none" spc="300" normalizeH="0" baseline="0" noProof="0" dirty="0">
                <a:ln>
                  <a:noFill/>
                </a:ln>
                <a:solidFill>
                  <a:prstClr val="white"/>
                </a:solidFill>
                <a:effectLst/>
                <a:uLnTx/>
                <a:uFillTx/>
                <a:latin typeface="+mn-ea"/>
                <a:ea typeface="+mn-ea"/>
                <a:cs typeface="+mn-cs"/>
              </a:rPr>
              <a:t>模型），该方法在保持了较快的成分句法分析速度的同时仅损失了少量准确率</a:t>
            </a:r>
            <a:r>
              <a:rPr kumimoji="0" lang="zh-CN" altLang="en-US" sz="1800" b="0" i="0" u="none" strike="noStrike" kern="1200" cap="none" spc="300" normalizeH="0" baseline="0" noProof="0" dirty="0">
                <a:ln>
                  <a:noFill/>
                </a:ln>
                <a:solidFill>
                  <a:prstClr val="white"/>
                </a:solidFill>
                <a:effectLst/>
                <a:uLnTx/>
                <a:uFillTx/>
                <a:latin typeface="+mn-ea"/>
                <a:ea typeface="+mn-ea"/>
                <a:cs typeface="+mn-cs"/>
              </a:rPr>
              <a:t>。</a:t>
            </a:r>
          </a:p>
        </p:txBody>
      </p:sp>
      <p:sp>
        <p:nvSpPr>
          <p:cNvPr id="7" name="等腰三角形 6">
            <a:extLst>
              <a:ext uri="{FF2B5EF4-FFF2-40B4-BE49-F238E27FC236}">
                <a16:creationId xmlns:a16="http://schemas.microsoft.com/office/drawing/2014/main" id="{AB00999B-7E9F-474A-A1B5-C48517C7E69C}"/>
              </a:ext>
            </a:extLst>
          </p:cNvPr>
          <p:cNvSpPr/>
          <p:nvPr/>
        </p:nvSpPr>
        <p:spPr>
          <a:xfrm rot="16200000" flipV="1">
            <a:off x="5958342" y="2081108"/>
            <a:ext cx="392979" cy="320783"/>
          </a:xfrm>
          <a:prstGeom prst="triangle">
            <a:avLst/>
          </a:prstGeom>
          <a:solidFill>
            <a:schemeClr val="bg1">
              <a:alpha val="82000"/>
            </a:schemeClr>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8" name="图片 7" descr="C:\Users\xuhao\Documents\Tencent Files\1105585174\FileRecv\MobileFile\Image\YQY~@B5A4_DJK}R%~ZUQZFH.png"/>
          <p:cNvPicPr/>
          <p:nvPr/>
        </p:nvPicPr>
        <p:blipFill>
          <a:blip r:embed="rId3">
            <a:extLst>
              <a:ext uri="{28A0092B-C50C-407E-A947-70E740481C1C}">
                <a14:useLocalDpi xmlns:a14="http://schemas.microsoft.com/office/drawing/2010/main" val="0"/>
              </a:ext>
            </a:extLst>
          </a:blip>
          <a:srcRect/>
          <a:stretch>
            <a:fillRect/>
          </a:stretch>
        </p:blipFill>
        <p:spPr bwMode="auto">
          <a:xfrm>
            <a:off x="738909" y="1778074"/>
            <a:ext cx="5255531" cy="4119418"/>
          </a:xfrm>
          <a:prstGeom prst="rect">
            <a:avLst/>
          </a:prstGeom>
          <a:noFill/>
          <a:ln>
            <a:noFill/>
          </a:ln>
        </p:spPr>
      </p:pic>
    </p:spTree>
    <p:extLst>
      <p:ext uri="{BB962C8B-B14F-4D97-AF65-F5344CB8AC3E}">
        <p14:creationId xmlns:p14="http://schemas.microsoft.com/office/powerpoint/2010/main" val="1626286752"/>
      </p:ext>
    </p:extLst>
  </p:cSld>
  <p:clrMapOvr>
    <a:masterClrMapping/>
  </p:clrMapOvr>
  <p:transition spd="med" advTm="178">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基于序列标注的方法</a:t>
            </a:r>
          </a:p>
        </p:txBody>
      </p:sp>
      <p:sp>
        <p:nvSpPr>
          <p:cNvPr id="3" name="矩形 2">
            <a:extLst>
              <a:ext uri="{FF2B5EF4-FFF2-40B4-BE49-F238E27FC236}">
                <a16:creationId xmlns:a16="http://schemas.microsoft.com/office/drawing/2014/main" id="{99ADA82B-83D2-48F0-A550-9D9BDCF57FDE}"/>
              </a:ext>
            </a:extLst>
          </p:cNvPr>
          <p:cNvSpPr/>
          <p:nvPr/>
        </p:nvSpPr>
        <p:spPr>
          <a:xfrm>
            <a:off x="564204" y="1571760"/>
            <a:ext cx="10954696" cy="4595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08B56156-A3AA-4FFB-B931-CAAEC09043C2}"/>
              </a:ext>
            </a:extLst>
          </p:cNvPr>
          <p:cNvSpPr txBox="1"/>
          <p:nvPr/>
        </p:nvSpPr>
        <p:spPr>
          <a:xfrm>
            <a:off x="6446982" y="1609973"/>
            <a:ext cx="4645891" cy="631526"/>
          </a:xfrm>
          <a:prstGeom prst="roundRect">
            <a:avLst>
              <a:gd name="adj" fmla="val 0"/>
            </a:avLst>
          </a:prstGeom>
          <a:noFill/>
          <a:ln>
            <a:noFill/>
          </a:ln>
        </p:spPr>
        <p:txBody>
          <a:bodyPr wrap="square" lIns="0" tIns="0" rIns="0" bIns="0" rtlCol="0" anchor="t" anchorCtr="0">
            <a:no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编码方式</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E16B8B4F-D51D-4838-A10F-4D88DEC2D300}"/>
                  </a:ext>
                </a:extLst>
              </p:cNvPr>
              <p:cNvSpPr txBox="1"/>
              <p:nvPr/>
            </p:nvSpPr>
            <p:spPr>
              <a:xfrm>
                <a:off x="6446982" y="2437989"/>
                <a:ext cx="4553140" cy="2360839"/>
              </a:xfrm>
              <a:prstGeom prst="rect">
                <a:avLst/>
              </a:prstGeom>
              <a:noFill/>
            </p:spPr>
            <p:txBody>
              <a:bodyPr wrap="square" lIns="0" tIns="0" rIns="0" bIns="0" rtlCol="0">
                <a:spAutoFit/>
              </a:body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2000" b="0" i="0" u="none" strike="noStrike" kern="1200" cap="none" spc="300" normalizeH="0" baseline="0" noProof="0" dirty="0">
                    <a:ln>
                      <a:noFill/>
                    </a:ln>
                    <a:solidFill>
                      <a:prstClr val="white"/>
                    </a:solidFill>
                    <a:effectLst/>
                    <a:uLnTx/>
                    <a:uFillTx/>
                    <a:latin typeface="+mn-ea"/>
                    <a:ea typeface="+mn-ea"/>
                    <a:cs typeface="+mn-cs"/>
                  </a:rPr>
                  <a:t>将一棵有</a:t>
                </a:r>
                <a:r>
                  <a:rPr kumimoji="0" lang="en-US" altLang="zh-CN" sz="2000" b="0" i="0" u="none" strike="noStrike" kern="1200" cap="none" spc="300" normalizeH="0" baseline="0" noProof="0" dirty="0">
                    <a:ln>
                      <a:noFill/>
                    </a:ln>
                    <a:solidFill>
                      <a:prstClr val="white"/>
                    </a:solidFill>
                    <a:effectLst/>
                    <a:uLnTx/>
                    <a:uFillTx/>
                    <a:latin typeface="+mn-ea"/>
                    <a:ea typeface="+mn-ea"/>
                    <a:cs typeface="+mn-cs"/>
                  </a:rPr>
                  <a:t>N</a:t>
                </a:r>
                <a:r>
                  <a:rPr kumimoji="0" lang="zh-CN" altLang="en-US" sz="2000" b="0" i="0" u="none" strike="noStrike" kern="1200" cap="none" spc="300" normalizeH="0" baseline="0" noProof="0" dirty="0">
                    <a:ln>
                      <a:noFill/>
                    </a:ln>
                    <a:solidFill>
                      <a:prstClr val="white"/>
                    </a:solidFill>
                    <a:effectLst/>
                    <a:uLnTx/>
                    <a:uFillTx/>
                    <a:latin typeface="+mn-ea"/>
                    <a:ea typeface="+mn-ea"/>
                    <a:cs typeface="+mn-cs"/>
                  </a:rPr>
                  <a:t>个子节点的句法树转化为长度为</a:t>
                </a:r>
                <a:r>
                  <a:rPr kumimoji="0" lang="en-US" altLang="zh-CN" sz="2000" b="0" i="0" u="none" strike="noStrike" kern="1200" cap="none" spc="300" normalizeH="0" baseline="0" noProof="0" dirty="0">
                    <a:ln>
                      <a:noFill/>
                    </a:ln>
                    <a:solidFill>
                      <a:prstClr val="white"/>
                    </a:solidFill>
                    <a:effectLst/>
                    <a:uLnTx/>
                    <a:uFillTx/>
                    <a:latin typeface="+mn-ea"/>
                    <a:ea typeface="+mn-ea"/>
                    <a:cs typeface="+mn-cs"/>
                  </a:rPr>
                  <a:t>N-1</a:t>
                </a:r>
                <a:r>
                  <a:rPr kumimoji="0" lang="zh-CN" altLang="en-US" sz="2000" b="0" i="0" u="none" strike="noStrike" kern="1200" cap="none" spc="300" normalizeH="0" baseline="0" noProof="0" dirty="0">
                    <a:ln>
                      <a:noFill/>
                    </a:ln>
                    <a:solidFill>
                      <a:prstClr val="white"/>
                    </a:solidFill>
                    <a:effectLst/>
                    <a:uLnTx/>
                    <a:uFillTx/>
                    <a:latin typeface="+mn-ea"/>
                    <a:ea typeface="+mn-ea"/>
                    <a:cs typeface="+mn-cs"/>
                  </a:rPr>
                  <a:t>的序列，该序列的生成方式如下：对于每个单词</a:t>
                </a:r>
                <a14:m>
                  <m:oMath xmlns:m="http://schemas.openxmlformats.org/officeDocument/2006/math">
                    <m:sSub>
                      <m:sSubPr>
                        <m:ctrlP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ctrlPr>
                      </m:sSubPr>
                      <m:e>
                        <m:r>
                          <m:rPr>
                            <m:sty m:val="p"/>
                          </m:rPr>
                          <a:rPr kumimoji="0" lang="el-GR"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ω</m:t>
                        </m:r>
                      </m:e>
                      <m:sub>
                        <m: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𝑖</m:t>
                        </m:r>
                      </m:sub>
                    </m:sSub>
                  </m:oMath>
                </a14:m>
                <a:r>
                  <a:rPr kumimoji="0" lang="zh-CN" altLang="en-US" sz="2000" b="0" i="0" u="none" strike="noStrike" kern="1200" cap="none" spc="300" normalizeH="0" baseline="0" noProof="0" dirty="0">
                    <a:ln>
                      <a:noFill/>
                    </a:ln>
                    <a:solidFill>
                      <a:prstClr val="white"/>
                    </a:solidFill>
                    <a:effectLst/>
                    <a:uLnTx/>
                    <a:uFillTx/>
                    <a:latin typeface="+mn-ea"/>
                    <a:ea typeface="+mn-ea"/>
                    <a:cs typeface="+mn-cs"/>
                  </a:rPr>
                  <a:t>，分配给一个二元组</a:t>
                </a:r>
                <a14:m>
                  <m:oMath xmlns:m="http://schemas.openxmlformats.org/officeDocument/2006/math">
                    <m:sSub>
                      <m:sSubPr>
                        <m:ctrlP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𝑙</m:t>
                        </m:r>
                      </m:e>
                      <m:sub>
                        <m: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𝑖</m:t>
                        </m:r>
                      </m:sub>
                    </m:sSub>
                    <m: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𝑛</m:t>
                        </m:r>
                      </m:e>
                      <m:sub>
                        <m: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𝑖</m:t>
                        </m:r>
                      </m:sub>
                    </m:sSub>
                    <m: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ctrlPr>
                      </m:sSubPr>
                      <m:e>
                        <m: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𝑐</m:t>
                        </m:r>
                      </m:e>
                      <m:sub>
                        <m: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𝑖</m:t>
                        </m:r>
                      </m:sub>
                    </m:sSub>
                    <m:r>
                      <a:rPr kumimoji="0" lang="en-US" altLang="zh-CN" sz="2000" b="0" i="1" u="none" strike="noStrike" kern="1200" cap="none" spc="300" normalizeH="0" baseline="0" noProof="0" smtClean="0">
                        <a:ln>
                          <a:noFill/>
                        </a:ln>
                        <a:solidFill>
                          <a:prstClr val="white"/>
                        </a:solidFill>
                        <a:effectLst/>
                        <a:uLnTx/>
                        <a:uFillTx/>
                        <a:latin typeface="Cambria Math" panose="02040503050406030204" pitchFamily="18" charset="0"/>
                        <a:ea typeface="+mn-ea"/>
                        <a:cs typeface="+mn-cs"/>
                      </a:rPr>
                      <m:t>)</m:t>
                    </m:r>
                    <m:r>
                      <a:rPr kumimoji="0" lang="zh-CN" altLang="en-US"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m:t>
                    </m:r>
                  </m:oMath>
                </a14:m>
                <a:r>
                  <a:rPr kumimoji="0" lang="zh-CN" altLang="en-US" sz="2000" b="0" i="0" u="none" strike="noStrike" kern="1200" cap="none" spc="300" normalizeH="0" baseline="0" noProof="0" dirty="0">
                    <a:ln>
                      <a:noFill/>
                    </a:ln>
                    <a:solidFill>
                      <a:prstClr val="white"/>
                    </a:solidFill>
                    <a:effectLst/>
                    <a:uLnTx/>
                    <a:uFillTx/>
                    <a:latin typeface="+mn-ea"/>
                    <a:ea typeface="+mn-ea"/>
                    <a:cs typeface="+mn-cs"/>
                  </a:rPr>
                  <a:t>其中</a:t>
                </a:r>
                <a14:m>
                  <m:oMath xmlns:m="http://schemas.openxmlformats.org/officeDocument/2006/math">
                    <m:sSub>
                      <m:sSubPr>
                        <m:ctrlP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ctrlPr>
                      </m:sSubPr>
                      <m:e>
                        <m: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𝑛</m:t>
                        </m:r>
                      </m:e>
                      <m:sub>
                        <m: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𝑖</m:t>
                        </m:r>
                      </m:sub>
                    </m:sSub>
                  </m:oMath>
                </a14:m>
                <a:r>
                  <a:rPr kumimoji="0" lang="zh-CN" altLang="en-US" sz="2000" b="0" i="0" u="none" strike="noStrike" kern="1200" cap="none" spc="300" normalizeH="0" baseline="0" noProof="0" dirty="0">
                    <a:ln>
                      <a:noFill/>
                    </a:ln>
                    <a:solidFill>
                      <a:prstClr val="white"/>
                    </a:solidFill>
                    <a:effectLst/>
                    <a:uLnTx/>
                    <a:uFillTx/>
                    <a:latin typeface="+mn-ea"/>
                    <a:ea typeface="+mn-ea"/>
                    <a:cs typeface="+mn-cs"/>
                  </a:rPr>
                  <a:t>为</a:t>
                </a:r>
                <a14:m>
                  <m:oMath xmlns:m="http://schemas.openxmlformats.org/officeDocument/2006/math">
                    <m:sSub>
                      <m:sSubPr>
                        <m:ctrlP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ctrlPr>
                      </m:sSubPr>
                      <m:e>
                        <m:r>
                          <m:rPr>
                            <m:sty m:val="p"/>
                          </m:rPr>
                          <a:rPr kumimoji="0" lang="el-GR"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ω</m:t>
                        </m:r>
                      </m:e>
                      <m:sub>
                        <m: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𝑖</m:t>
                        </m:r>
                      </m:sub>
                    </m:sSub>
                  </m:oMath>
                </a14:m>
                <a:r>
                  <a:rPr kumimoji="0" lang="zh-CN" altLang="en-US" sz="2000" b="0" i="0" u="none" strike="noStrike" kern="1200" cap="none" spc="300" normalizeH="0" baseline="0" noProof="0" dirty="0">
                    <a:ln>
                      <a:noFill/>
                    </a:ln>
                    <a:solidFill>
                      <a:prstClr val="white"/>
                    </a:solidFill>
                    <a:effectLst/>
                    <a:uLnTx/>
                    <a:uFillTx/>
                    <a:latin typeface="+mn-ea"/>
                    <a:ea typeface="+mn-ea"/>
                    <a:cs typeface="+mn-cs"/>
                  </a:rPr>
                  <a:t>和</a:t>
                </a:r>
                <a14:m>
                  <m:oMath xmlns:m="http://schemas.openxmlformats.org/officeDocument/2006/math">
                    <m:sSub>
                      <m:sSubPr>
                        <m:ctrlP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ctrlPr>
                      </m:sSubPr>
                      <m:e>
                        <m:r>
                          <m:rPr>
                            <m:sty m:val="p"/>
                          </m:rPr>
                          <a:rPr kumimoji="0" lang="el-GR"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ω</m:t>
                        </m:r>
                      </m:e>
                      <m:sub>
                        <m: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𝑖</m:t>
                        </m:r>
                        <m:r>
                          <a:rPr kumimoji="0" lang="en-US" altLang="zh-CN" sz="2000" b="0" i="1" u="none" strike="noStrike" kern="1200" cap="none" spc="300" normalizeH="0" baseline="0" noProof="0">
                            <a:ln>
                              <a:noFill/>
                            </a:ln>
                            <a:solidFill>
                              <a:prstClr val="white"/>
                            </a:solidFill>
                            <a:effectLst/>
                            <a:uLnTx/>
                            <a:uFillTx/>
                            <a:latin typeface="Cambria Math" panose="02040503050406030204" pitchFamily="18" charset="0"/>
                            <a:ea typeface="+mn-ea"/>
                            <a:cs typeface="+mn-cs"/>
                          </a:rPr>
                          <m:t>+1</m:t>
                        </m:r>
                      </m:sub>
                    </m:sSub>
                  </m:oMath>
                </a14:m>
                <a:r>
                  <a:rPr kumimoji="0" lang="zh-CN" altLang="en-US" sz="2000" b="0" i="0" u="none" strike="noStrike" kern="1200" cap="none" spc="300" normalizeH="0" baseline="0" noProof="0" dirty="0">
                    <a:ln>
                      <a:noFill/>
                    </a:ln>
                    <a:solidFill>
                      <a:prstClr val="white"/>
                    </a:solidFill>
                    <a:effectLst/>
                    <a:uLnTx/>
                    <a:uFillTx/>
                    <a:latin typeface="+mn-ea"/>
                    <a:ea typeface="+mn-ea"/>
                    <a:cs typeface="+mn-cs"/>
                  </a:rPr>
                  <a:t>公共祖先数量，为它们的最近公共祖先的标志。</a:t>
                </a:r>
              </a:p>
            </p:txBody>
          </p:sp>
        </mc:Choice>
        <mc:Fallback xmlns="">
          <p:sp>
            <p:nvSpPr>
              <p:cNvPr id="6" name="文本框 5">
                <a:extLst>
                  <a:ext uri="{FF2B5EF4-FFF2-40B4-BE49-F238E27FC236}">
                    <a16:creationId xmlns:a16="http://schemas.microsoft.com/office/drawing/2014/main" id="{E16B8B4F-D51D-4838-A10F-4D88DEC2D300}"/>
                  </a:ext>
                </a:extLst>
              </p:cNvPr>
              <p:cNvSpPr txBox="1">
                <a:spLocks noRot="1" noChangeAspect="1" noMove="1" noResize="1" noEditPoints="1" noAdjustHandles="1" noChangeArrowheads="1" noChangeShapeType="1" noTextEdit="1"/>
              </p:cNvSpPr>
              <p:nvPr/>
            </p:nvSpPr>
            <p:spPr>
              <a:xfrm>
                <a:off x="6446982" y="2437989"/>
                <a:ext cx="4553140" cy="2360839"/>
              </a:xfrm>
              <a:prstGeom prst="rect">
                <a:avLst/>
              </a:prstGeom>
              <a:blipFill>
                <a:blip r:embed="rId3"/>
                <a:stretch>
                  <a:fillRect l="-3485" t="-1034" r="-3485" b="-5685"/>
                </a:stretch>
              </a:blipFill>
            </p:spPr>
            <p:txBody>
              <a:bodyPr/>
              <a:lstStyle/>
              <a:p>
                <a:r>
                  <a:rPr lang="zh-CN" altLang="en-US">
                    <a:noFill/>
                  </a:rPr>
                  <a:t> </a:t>
                </a:r>
              </a:p>
            </p:txBody>
          </p:sp>
        </mc:Fallback>
      </mc:AlternateContent>
      <p:sp>
        <p:nvSpPr>
          <p:cNvPr id="7" name="等腰三角形 6">
            <a:extLst>
              <a:ext uri="{FF2B5EF4-FFF2-40B4-BE49-F238E27FC236}">
                <a16:creationId xmlns:a16="http://schemas.microsoft.com/office/drawing/2014/main" id="{AB00999B-7E9F-474A-A1B5-C48517C7E69C}"/>
              </a:ext>
            </a:extLst>
          </p:cNvPr>
          <p:cNvSpPr/>
          <p:nvPr/>
        </p:nvSpPr>
        <p:spPr>
          <a:xfrm rot="16200000" flipV="1">
            <a:off x="5958342" y="2081108"/>
            <a:ext cx="392979" cy="320783"/>
          </a:xfrm>
          <a:prstGeom prst="triangle">
            <a:avLst/>
          </a:prstGeom>
          <a:solidFill>
            <a:schemeClr val="bg1">
              <a:alpha val="82000"/>
            </a:schemeClr>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4" name="图片 3"/>
          <p:cNvPicPr>
            <a:picLocks noChangeAspect="1"/>
          </p:cNvPicPr>
          <p:nvPr/>
        </p:nvPicPr>
        <p:blipFill>
          <a:blip r:embed="rId4"/>
          <a:stretch>
            <a:fillRect/>
          </a:stretch>
        </p:blipFill>
        <p:spPr>
          <a:xfrm>
            <a:off x="950750" y="1925736"/>
            <a:ext cx="5043690" cy="3564482"/>
          </a:xfrm>
          <a:prstGeom prst="rect">
            <a:avLst/>
          </a:prstGeom>
        </p:spPr>
      </p:pic>
      <p:sp>
        <p:nvSpPr>
          <p:cNvPr id="10" name="AutoShape 2" descr="N"/>
          <p:cNvSpPr>
            <a:spLocks noChangeAspect="1" noChangeArrowheads="1"/>
          </p:cNvSpPr>
          <p:nvPr/>
        </p:nvSpPr>
        <p:spPr bwMode="auto">
          <a:xfrm>
            <a:off x="153511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AutoShape 3" descr="N-1"/>
          <p:cNvSpPr>
            <a:spLocks noChangeAspect="1" noChangeArrowheads="1"/>
          </p:cNvSpPr>
          <p:nvPr/>
        </p:nvSpPr>
        <p:spPr bwMode="auto">
          <a:xfrm>
            <a:off x="39878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AutoShape 4" descr="w_i"/>
          <p:cNvSpPr>
            <a:spLocks noChangeAspect="1" noChangeArrowheads="1"/>
          </p:cNvSpPr>
          <p:nvPr/>
        </p:nvSpPr>
        <p:spPr bwMode="auto">
          <a:xfrm>
            <a:off x="705008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AutoShape 5" descr="l_i = (n_i, c_i)"/>
          <p:cNvSpPr>
            <a:spLocks noChangeAspect="1" noChangeArrowheads="1"/>
          </p:cNvSpPr>
          <p:nvPr/>
        </p:nvSpPr>
        <p:spPr bwMode="auto">
          <a:xfrm>
            <a:off x="89074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AutoShape 6" descr="n_i"/>
          <p:cNvSpPr>
            <a:spLocks noChangeAspect="1" noChangeArrowheads="1"/>
          </p:cNvSpPr>
          <p:nvPr/>
        </p:nvSpPr>
        <p:spPr bwMode="auto">
          <a:xfrm>
            <a:off x="95313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AutoShape 7" descr="w_i"/>
          <p:cNvSpPr>
            <a:spLocks noChangeAspect="1" noChangeArrowheads="1"/>
          </p:cNvSpPr>
          <p:nvPr/>
        </p:nvSpPr>
        <p:spPr bwMode="auto">
          <a:xfrm>
            <a:off x="101552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AutoShape 8" descr="w_{i + 1}"/>
          <p:cNvSpPr>
            <a:spLocks noChangeAspect="1" noChangeArrowheads="1"/>
          </p:cNvSpPr>
          <p:nvPr/>
        </p:nvSpPr>
        <p:spPr bwMode="auto">
          <a:xfrm>
            <a:off x="104743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AutoShape 9" descr="c_i"/>
          <p:cNvSpPr>
            <a:spLocks noChangeAspect="1" noChangeArrowheads="1"/>
          </p:cNvSpPr>
          <p:nvPr/>
        </p:nvSpPr>
        <p:spPr bwMode="auto">
          <a:xfrm>
            <a:off x="11461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3391382918"/>
      </p:ext>
    </p:extLst>
  </p:cSld>
  <p:clrMapOvr>
    <a:masterClrMapping/>
  </p:clrMapOvr>
  <p:transition spd="med" advTm="162">
    <p:pull/>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基于序列标注的方法</a:t>
            </a:r>
          </a:p>
        </p:txBody>
      </p:sp>
      <p:sp>
        <p:nvSpPr>
          <p:cNvPr id="3" name="矩形 2">
            <a:extLst>
              <a:ext uri="{FF2B5EF4-FFF2-40B4-BE49-F238E27FC236}">
                <a16:creationId xmlns:a16="http://schemas.microsoft.com/office/drawing/2014/main" id="{03A2DB49-A34F-415C-BDCB-6167DF90484C}"/>
              </a:ext>
            </a:extLst>
          </p:cNvPr>
          <p:cNvSpPr/>
          <p:nvPr/>
        </p:nvSpPr>
        <p:spPr>
          <a:xfrm>
            <a:off x="660400" y="1026788"/>
            <a:ext cx="10858500" cy="5003800"/>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783EB24E-FE0D-4498-8616-DAE4D7B97315}"/>
              </a:ext>
            </a:extLst>
          </p:cNvPr>
          <p:cNvSpPr txBox="1"/>
          <p:nvPr/>
        </p:nvSpPr>
        <p:spPr>
          <a:xfrm>
            <a:off x="316089" y="1376299"/>
            <a:ext cx="5171888" cy="361125"/>
          </a:xfrm>
          <a:prstGeom prst="rect">
            <a:avLst/>
          </a:prstGeom>
          <a:noFill/>
        </p:spPr>
        <p:txBody>
          <a:bodyPr wrap="square" lIns="0" tIns="0" rIns="0" bIns="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1" i="0" u="none" strike="noStrike" kern="1200" cap="none" spc="300" normalizeH="0" baseline="0" noProof="0" dirty="0">
                <a:ln>
                  <a:noFill/>
                </a:ln>
                <a:solidFill>
                  <a:srgbClr val="006C39"/>
                </a:solidFill>
                <a:effectLst/>
                <a:uLnTx/>
                <a:uFillTx/>
                <a:latin typeface="微软雅黑" panose="020B0503020204020204" pitchFamily="34" charset="-122"/>
                <a:ea typeface="微软雅黑" panose="020B0503020204020204" pitchFamily="34" charset="-122"/>
                <a:cs typeface="+mn-cs"/>
              </a:rPr>
              <a:t>序列标注</a:t>
            </a:r>
          </a:p>
        </p:txBody>
      </p:sp>
      <p:sp>
        <p:nvSpPr>
          <p:cNvPr id="6" name="文本框 5">
            <a:extLst>
              <a:ext uri="{FF2B5EF4-FFF2-40B4-BE49-F238E27FC236}">
                <a16:creationId xmlns:a16="http://schemas.microsoft.com/office/drawing/2014/main" id="{4EB6D056-BA36-4095-8BCC-5DBB420ACAD9}"/>
              </a:ext>
            </a:extLst>
          </p:cNvPr>
          <p:cNvSpPr txBox="1"/>
          <p:nvPr/>
        </p:nvSpPr>
        <p:spPr>
          <a:xfrm>
            <a:off x="999617" y="2668452"/>
            <a:ext cx="4452399" cy="1720471"/>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采用方法：</a:t>
            </a:r>
            <a:r>
              <a:rPr kumimoji="0" lang="en-US" altLang="zh-CN" sz="1800" b="0" i="0" u="none" strike="noStrike" kern="1200" cap="none" spc="0" normalizeH="0" baseline="0" noProof="0" dirty="0" err="1">
                <a:ln>
                  <a:noFill/>
                </a:ln>
                <a:solidFill>
                  <a:prstClr val="black"/>
                </a:solidFill>
                <a:effectLst/>
                <a:uLnTx/>
                <a:uFillTx/>
                <a:latin typeface="+mn-ea"/>
                <a:ea typeface="+mn-ea"/>
                <a:cs typeface="+mn-cs"/>
              </a:rPr>
              <a:t>BiLSTM</a:t>
            </a:r>
            <a:r>
              <a:rPr kumimoji="0" lang="en-US" altLang="zh-CN" sz="1800" b="0" i="0" u="none" strike="noStrike" kern="1200" cap="none" spc="0" normalizeH="0" baseline="0" noProof="0" dirty="0">
                <a:ln>
                  <a:noFill/>
                </a:ln>
                <a:solidFill>
                  <a:prstClr val="black"/>
                </a:solidFill>
                <a:effectLst/>
                <a:uLnTx/>
                <a:uFillTx/>
                <a:latin typeface="+mn-ea"/>
                <a:ea typeface="+mn-ea"/>
                <a:cs typeface="+mn-cs"/>
              </a:rPr>
              <a:t> + CRF</a:t>
            </a:r>
            <a:r>
              <a:rPr kumimoji="0" lang="zh-CN" altLang="en-US" sz="1800" b="0" i="0" u="none" strike="noStrike" kern="1200" cap="none" spc="0" normalizeH="0" baseline="0" noProof="0" dirty="0">
                <a:ln>
                  <a:noFill/>
                </a:ln>
                <a:solidFill>
                  <a:prstClr val="black"/>
                </a:solidFill>
                <a:effectLst/>
                <a:uLnTx/>
                <a:uFillTx/>
                <a:latin typeface="+mn-ea"/>
                <a:ea typeface="+mn-ea"/>
                <a:cs typeface="+mn-cs"/>
              </a:rPr>
              <a:t>序列标注模型</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mn-ea"/>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altLang="zh-CN" sz="1600" b="1" i="0" u="none" strike="noStrike" kern="1200" cap="none" spc="300" normalizeH="0" baseline="0" noProof="0" dirty="0">
              <a:ln>
                <a:noFill/>
              </a:ln>
              <a:solidFill>
                <a:prstClr val="black">
                  <a:lumMod val="85000"/>
                  <a:lumOff val="15000"/>
                </a:prstClr>
              </a:solidFill>
              <a:effectLst/>
              <a:uLnTx/>
              <a:uFillTx/>
              <a:latin typeface="+mn-ea"/>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altLang="zh-CN" sz="1600" b="0" i="0" u="none" strike="noStrike" kern="1200" cap="none" spc="300" normalizeH="0" baseline="0" noProof="0" dirty="0">
              <a:ln>
                <a:noFill/>
              </a:ln>
              <a:solidFill>
                <a:prstClr val="black">
                  <a:lumMod val="85000"/>
                  <a:lumOff val="15000"/>
                </a:prstClr>
              </a:solidFill>
              <a:effectLst/>
              <a:uLnTx/>
              <a:uFillTx/>
              <a:latin typeface="+mn-ea"/>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步骤一：用</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Character-level CNN</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获得词表示</a:t>
            </a:r>
          </a:p>
        </p:txBody>
      </p:sp>
      <p:cxnSp>
        <p:nvCxnSpPr>
          <p:cNvPr id="7" name="直接连接符 6">
            <a:extLst>
              <a:ext uri="{FF2B5EF4-FFF2-40B4-BE49-F238E27FC236}">
                <a16:creationId xmlns:a16="http://schemas.microsoft.com/office/drawing/2014/main" id="{6DAE3BEC-0D40-461A-A5E2-07A3B7AD813B}"/>
              </a:ext>
            </a:extLst>
          </p:cNvPr>
          <p:cNvCxnSpPr>
            <a:cxnSpLocks/>
          </p:cNvCxnSpPr>
          <p:nvPr/>
        </p:nvCxnSpPr>
        <p:spPr>
          <a:xfrm>
            <a:off x="1048033" y="1886219"/>
            <a:ext cx="370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4"/>
          <a:stretch>
            <a:fillRect/>
          </a:stretch>
        </p:blipFill>
        <p:spPr>
          <a:xfrm>
            <a:off x="5791233" y="1767815"/>
            <a:ext cx="4398646" cy="3521746"/>
          </a:xfrm>
          <a:prstGeom prst="rect">
            <a:avLst/>
          </a:prstGeom>
        </p:spPr>
      </p:pic>
    </p:spTree>
    <p:extLst>
      <p:ext uri="{BB962C8B-B14F-4D97-AF65-F5344CB8AC3E}">
        <p14:creationId xmlns:p14="http://schemas.microsoft.com/office/powerpoint/2010/main" val="3629579365"/>
      </p:ext>
    </p:extLst>
  </p:cSld>
  <p:clrMapOvr>
    <a:overrideClrMapping bg1="lt1" tx1="dk1" bg2="lt2" tx2="dk2" accent1="accent1" accent2="accent2" accent3="accent3" accent4="accent4" accent5="accent5" accent6="accent6" hlink="hlink" folHlink="folHlink"/>
  </p:clrMapOvr>
  <p:transition spd="med" advTm="151">
    <p:pull/>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基于序列标注的方法</a:t>
            </a:r>
          </a:p>
        </p:txBody>
      </p:sp>
      <p:sp>
        <p:nvSpPr>
          <p:cNvPr id="3" name="矩形 2">
            <a:extLst>
              <a:ext uri="{FF2B5EF4-FFF2-40B4-BE49-F238E27FC236}">
                <a16:creationId xmlns:a16="http://schemas.microsoft.com/office/drawing/2014/main" id="{03A2DB49-A34F-415C-BDCB-6167DF90484C}"/>
              </a:ext>
            </a:extLst>
          </p:cNvPr>
          <p:cNvSpPr/>
          <p:nvPr/>
        </p:nvSpPr>
        <p:spPr>
          <a:xfrm>
            <a:off x="660400" y="1026788"/>
            <a:ext cx="10858500" cy="5003800"/>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5" name="文本框 4">
            <a:extLst>
              <a:ext uri="{FF2B5EF4-FFF2-40B4-BE49-F238E27FC236}">
                <a16:creationId xmlns:a16="http://schemas.microsoft.com/office/drawing/2014/main" id="{783EB24E-FE0D-4498-8616-DAE4D7B97315}"/>
              </a:ext>
            </a:extLst>
          </p:cNvPr>
          <p:cNvSpPr txBox="1"/>
          <p:nvPr/>
        </p:nvSpPr>
        <p:spPr>
          <a:xfrm>
            <a:off x="316089" y="1376299"/>
            <a:ext cx="5171888" cy="361125"/>
          </a:xfrm>
          <a:prstGeom prst="rect">
            <a:avLst/>
          </a:prstGeom>
          <a:noFill/>
        </p:spPr>
        <p:txBody>
          <a:bodyPr wrap="square" lIns="0" tIns="0" rIns="0" bIns="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1" i="0" u="none" strike="noStrike" kern="1200" cap="none" spc="300" normalizeH="0" baseline="0" noProof="0" dirty="0">
                <a:ln>
                  <a:noFill/>
                </a:ln>
                <a:solidFill>
                  <a:srgbClr val="006C39"/>
                </a:solidFill>
                <a:effectLst/>
                <a:uLnTx/>
                <a:uFillTx/>
                <a:latin typeface="微软雅黑" panose="020B0503020204020204" pitchFamily="34" charset="-122"/>
                <a:ea typeface="微软雅黑" panose="020B0503020204020204" pitchFamily="34" charset="-122"/>
                <a:cs typeface="+mn-cs"/>
              </a:rPr>
              <a:t>序列标注</a:t>
            </a:r>
          </a:p>
        </p:txBody>
      </p:sp>
      <p:sp>
        <p:nvSpPr>
          <p:cNvPr id="6" name="文本框 5">
            <a:extLst>
              <a:ext uri="{FF2B5EF4-FFF2-40B4-BE49-F238E27FC236}">
                <a16:creationId xmlns:a16="http://schemas.microsoft.com/office/drawing/2014/main" id="{4EB6D056-BA36-4095-8BCC-5DBB420ACAD9}"/>
              </a:ext>
            </a:extLst>
          </p:cNvPr>
          <p:cNvSpPr txBox="1"/>
          <p:nvPr/>
        </p:nvSpPr>
        <p:spPr>
          <a:xfrm>
            <a:off x="1173494" y="2448392"/>
            <a:ext cx="3927929" cy="2485617"/>
          </a:xfrm>
          <a:prstGeom prst="rect">
            <a:avLst/>
          </a:prstGeom>
          <a:noFill/>
        </p:spPr>
        <p:txBody>
          <a:bodyPr wrap="square" lIns="0" tIns="0" rIns="0" bIns="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步骤二：把步骤一的词表示和事先训练好的词向量拼接起来，输入</a:t>
            </a:r>
            <a:r>
              <a:rPr kumimoji="0" lang="en-US" altLang="zh-CN" sz="1800" b="0" i="0" u="none" strike="noStrike" kern="1200" cap="none" spc="300" normalizeH="0" baseline="0" noProof="0" dirty="0" err="1">
                <a:ln>
                  <a:noFill/>
                </a:ln>
                <a:solidFill>
                  <a:prstClr val="black">
                    <a:lumMod val="85000"/>
                    <a:lumOff val="15000"/>
                  </a:prstClr>
                </a:solidFill>
                <a:effectLst/>
                <a:uLnTx/>
                <a:uFillTx/>
                <a:latin typeface="+mn-ea"/>
                <a:ea typeface="+mn-ea"/>
                <a:cs typeface="+mn-cs"/>
              </a:rPr>
              <a:t>BiLSTM</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，得到每个状态的表示。</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mn-ea"/>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mn-ea"/>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步骤三：用步骤二的输出输入</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CRF</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mn-ea"/>
                <a:ea typeface="+mn-ea"/>
                <a:cs typeface="+mn-cs"/>
              </a:rPr>
              <a:t>层，得到最终预测。</a:t>
            </a:r>
          </a:p>
        </p:txBody>
      </p:sp>
      <p:cxnSp>
        <p:nvCxnSpPr>
          <p:cNvPr id="7" name="直接连接符 6">
            <a:extLst>
              <a:ext uri="{FF2B5EF4-FFF2-40B4-BE49-F238E27FC236}">
                <a16:creationId xmlns:a16="http://schemas.microsoft.com/office/drawing/2014/main" id="{6DAE3BEC-0D40-461A-A5E2-07A3B7AD813B}"/>
              </a:ext>
            </a:extLst>
          </p:cNvPr>
          <p:cNvCxnSpPr>
            <a:cxnSpLocks/>
          </p:cNvCxnSpPr>
          <p:nvPr/>
        </p:nvCxnSpPr>
        <p:spPr>
          <a:xfrm>
            <a:off x="1048033" y="1886219"/>
            <a:ext cx="370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4"/>
          <a:stretch>
            <a:fillRect/>
          </a:stretch>
        </p:blipFill>
        <p:spPr>
          <a:xfrm>
            <a:off x="5875610" y="1189723"/>
            <a:ext cx="4310558" cy="4689207"/>
          </a:xfrm>
          <a:prstGeom prst="rect">
            <a:avLst/>
          </a:prstGeom>
        </p:spPr>
      </p:pic>
    </p:spTree>
    <p:extLst>
      <p:ext uri="{BB962C8B-B14F-4D97-AF65-F5344CB8AC3E}">
        <p14:creationId xmlns:p14="http://schemas.microsoft.com/office/powerpoint/2010/main" val="592652761"/>
      </p:ext>
    </p:extLst>
  </p:cSld>
  <p:clrMapOvr>
    <a:overrideClrMapping bg1="lt1" tx1="dk1" bg2="lt2" tx2="dk2" accent1="accent1" accent2="accent2" accent3="accent3" accent4="accent4" accent5="accent5" accent6="accent6" hlink="hlink" folHlink="folHlink"/>
  </p:clrMapOvr>
  <p:transition spd="med" advTm="159">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一段二图</a:t>
            </a:r>
          </a:p>
        </p:txBody>
      </p:sp>
      <p:sp>
        <p:nvSpPr>
          <p:cNvPr id="16" name="文本框 15">
            <a:extLst>
              <a:ext uri="{FF2B5EF4-FFF2-40B4-BE49-F238E27FC236}">
                <a16:creationId xmlns:a16="http://schemas.microsoft.com/office/drawing/2014/main" id="{7587453F-D03C-4CB4-A239-C6ED27AD6E94}"/>
              </a:ext>
            </a:extLst>
          </p:cNvPr>
          <p:cNvSpPr txBox="1"/>
          <p:nvPr/>
        </p:nvSpPr>
        <p:spPr>
          <a:xfrm>
            <a:off x="948300" y="2980098"/>
            <a:ext cx="4548553" cy="913455"/>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2400" b="0" i="0" u="none" strike="noStrike" kern="1200" cap="none" spc="300" normalizeH="0" baseline="0" noProof="0" dirty="0">
                <a:ln>
                  <a:noFill/>
                </a:ln>
                <a:solidFill>
                  <a:prstClr val="black"/>
                </a:solidFill>
                <a:effectLst/>
                <a:uLnTx/>
                <a:uFillTx/>
                <a:latin typeface="+mn-ea"/>
                <a:ea typeface="+mn-ea"/>
                <a:cs typeface="+mn-cs"/>
              </a:rPr>
              <a:t>在获得较高精度的同时运算速度很快。</a:t>
            </a:r>
            <a:endParaRPr kumimoji="0" lang="en-US" altLang="zh-CN" sz="2400" b="0" i="0" u="none" strike="noStrike" kern="1200" cap="none" spc="300" normalizeH="0" baseline="0" noProof="0" dirty="0">
              <a:ln>
                <a:noFill/>
              </a:ln>
              <a:solidFill>
                <a:prstClr val="black"/>
              </a:solidFill>
              <a:effectLst/>
              <a:uLnTx/>
              <a:uFillTx/>
              <a:latin typeface="+mn-ea"/>
              <a:ea typeface="+mn-ea"/>
              <a:cs typeface="+mn-cs"/>
            </a:endParaRPr>
          </a:p>
        </p:txBody>
      </p:sp>
      <p:cxnSp>
        <p:nvCxnSpPr>
          <p:cNvPr id="17" name="直接连接符 16">
            <a:extLst>
              <a:ext uri="{FF2B5EF4-FFF2-40B4-BE49-F238E27FC236}">
                <a16:creationId xmlns:a16="http://schemas.microsoft.com/office/drawing/2014/main" id="{60CD6661-74AA-4B7C-922D-456914E521D3}"/>
              </a:ext>
            </a:extLst>
          </p:cNvPr>
          <p:cNvCxnSpPr>
            <a:cxnSpLocks/>
          </p:cNvCxnSpPr>
          <p:nvPr/>
        </p:nvCxnSpPr>
        <p:spPr>
          <a:xfrm rot="16200000">
            <a:off x="1367632" y="1800205"/>
            <a:ext cx="0" cy="93600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B4649176-4C0D-4EBC-A4C0-18050DB4270C}"/>
              </a:ext>
            </a:extLst>
          </p:cNvPr>
          <p:cNvCxnSpPr/>
          <p:nvPr/>
        </p:nvCxnSpPr>
        <p:spPr>
          <a:xfrm>
            <a:off x="5861229" y="3080825"/>
            <a:ext cx="6263" cy="2801068"/>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98F9219E-7AE6-4CE9-AFB2-9BB994DBDC2A}"/>
              </a:ext>
            </a:extLst>
          </p:cNvPr>
          <p:cNvCxnSpPr/>
          <p:nvPr/>
        </p:nvCxnSpPr>
        <p:spPr>
          <a:xfrm>
            <a:off x="5861229" y="1015743"/>
            <a:ext cx="6263" cy="2481334"/>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4649176-4C0D-4EBC-A4C0-18050DB4270C}"/>
              </a:ext>
            </a:extLst>
          </p:cNvPr>
          <p:cNvCxnSpPr/>
          <p:nvPr/>
        </p:nvCxnSpPr>
        <p:spPr>
          <a:xfrm>
            <a:off x="10703292" y="3080825"/>
            <a:ext cx="6263" cy="2801068"/>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98F9219E-7AE6-4CE9-AFB2-9BB994DBDC2A}"/>
              </a:ext>
            </a:extLst>
          </p:cNvPr>
          <p:cNvCxnSpPr/>
          <p:nvPr/>
        </p:nvCxnSpPr>
        <p:spPr>
          <a:xfrm>
            <a:off x="10709555" y="1218666"/>
            <a:ext cx="0" cy="2278411"/>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08B56156-A3AA-4FFB-B931-CAAEC09043C2}"/>
              </a:ext>
            </a:extLst>
          </p:cNvPr>
          <p:cNvSpPr txBox="1"/>
          <p:nvPr/>
        </p:nvSpPr>
        <p:spPr>
          <a:xfrm>
            <a:off x="899632" y="1636679"/>
            <a:ext cx="4645891" cy="631526"/>
          </a:xfrm>
          <a:prstGeom prst="roundRect">
            <a:avLst>
              <a:gd name="adj" fmla="val 0"/>
            </a:avLst>
          </a:prstGeom>
          <a:noFill/>
          <a:ln>
            <a:noFill/>
          </a:ln>
        </p:spPr>
        <p:txBody>
          <a:bodyPr wrap="square" lIns="0" tIns="0" rIns="0" bIns="0" rtlCol="0" anchor="t" anchorCtr="0">
            <a:no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贡献</a:t>
            </a:r>
          </a:p>
        </p:txBody>
      </p:sp>
      <p:pic>
        <p:nvPicPr>
          <p:cNvPr id="5" name="图片 4"/>
          <p:cNvPicPr>
            <a:picLocks noChangeAspect="1"/>
          </p:cNvPicPr>
          <p:nvPr/>
        </p:nvPicPr>
        <p:blipFill>
          <a:blip r:embed="rId3"/>
          <a:stretch>
            <a:fillRect/>
          </a:stretch>
        </p:blipFill>
        <p:spPr>
          <a:xfrm>
            <a:off x="5909897" y="1015743"/>
            <a:ext cx="5382257" cy="4866150"/>
          </a:xfrm>
          <a:prstGeom prst="rect">
            <a:avLst/>
          </a:prstGeom>
        </p:spPr>
      </p:pic>
    </p:spTree>
    <p:extLst>
      <p:ext uri="{BB962C8B-B14F-4D97-AF65-F5344CB8AC3E}">
        <p14:creationId xmlns:p14="http://schemas.microsoft.com/office/powerpoint/2010/main" val="1201347307"/>
      </p:ext>
    </p:extLst>
  </p:cSld>
  <p:clrMapOvr>
    <a:masterClrMapping/>
  </p:clrMapOvr>
  <p:transition spd="med" advTm="157">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基于序列标注的方法</a:t>
            </a:r>
          </a:p>
        </p:txBody>
      </p:sp>
      <p:sp>
        <p:nvSpPr>
          <p:cNvPr id="8" name="矩形 7">
            <a:extLst>
              <a:ext uri="{FF2B5EF4-FFF2-40B4-BE49-F238E27FC236}">
                <a16:creationId xmlns:a16="http://schemas.microsoft.com/office/drawing/2014/main" id="{1146C583-4FC6-48D4-B5D5-04AD6013357F}"/>
              </a:ext>
            </a:extLst>
          </p:cNvPr>
          <p:cNvSpPr/>
          <p:nvPr/>
        </p:nvSpPr>
        <p:spPr>
          <a:xfrm>
            <a:off x="442914" y="1551678"/>
            <a:ext cx="11306173" cy="4368799"/>
          </a:xfrm>
          <a:prstGeom prst="rect">
            <a:avLst/>
          </a:prstGeom>
          <a:gradFill flip="none" rotWithShape="1">
            <a:gsLst>
              <a:gs pos="100000">
                <a:schemeClr val="accent1"/>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文本框 8">
            <a:extLst>
              <a:ext uri="{FF2B5EF4-FFF2-40B4-BE49-F238E27FC236}">
                <a16:creationId xmlns:a16="http://schemas.microsoft.com/office/drawing/2014/main" id="{B0D354E4-5E0C-4227-9260-51FCB2F27172}"/>
              </a:ext>
            </a:extLst>
          </p:cNvPr>
          <p:cNvSpPr txBox="1"/>
          <p:nvPr/>
        </p:nvSpPr>
        <p:spPr>
          <a:xfrm>
            <a:off x="6174686" y="2636034"/>
            <a:ext cx="5382207" cy="2351601"/>
          </a:xfrm>
          <a:prstGeom prst="rect">
            <a:avLst/>
          </a:prstGeom>
          <a:noFill/>
          <a:ln>
            <a:solidFill>
              <a:schemeClr val="bg1">
                <a:lumMod val="85000"/>
                <a:alpha val="50000"/>
              </a:schemeClr>
            </a:solidFill>
          </a:ln>
        </p:spPr>
        <p:txBody>
          <a:bodyPr wrap="square" lIns="180000" tIns="180000" rIns="180000" bIns="18000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2400" b="0" i="0" u="none" strike="noStrike" kern="1200" cap="none" spc="100" normalizeH="0" baseline="0" noProof="0" dirty="0">
                <a:ln>
                  <a:noFill/>
                </a:ln>
                <a:solidFill>
                  <a:prstClr val="white"/>
                </a:solidFill>
                <a:effectLst/>
                <a:uLnTx/>
                <a:uFillTx/>
                <a:latin typeface="+mn-ea"/>
                <a:ea typeface="+mn-ea"/>
                <a:cs typeface="+mn-cs"/>
              </a:rPr>
              <a:t>存在的问题：过长短语的高错误率</a:t>
            </a:r>
            <a:endParaRPr kumimoji="0" lang="en-US" altLang="zh-CN" sz="2400" b="0" i="0" u="none" strike="noStrike" kern="1200" cap="none" spc="100" normalizeH="0" baseline="0" noProof="0" dirty="0">
              <a:ln>
                <a:noFill/>
              </a:ln>
              <a:solidFill>
                <a:prstClr val="white"/>
              </a:solidFill>
              <a:effectLst/>
              <a:uLnTx/>
              <a:uFillTx/>
              <a:latin typeface="+mn-ea"/>
              <a:ea typeface="+mn-ea"/>
              <a:cs typeface="+mn-cs"/>
            </a:endParaRPr>
          </a:p>
        </p:txBody>
      </p:sp>
      <p:sp>
        <p:nvSpPr>
          <p:cNvPr id="10" name="矩形: 圆角 93">
            <a:extLst>
              <a:ext uri="{FF2B5EF4-FFF2-40B4-BE49-F238E27FC236}">
                <a16:creationId xmlns:a16="http://schemas.microsoft.com/office/drawing/2014/main" id="{71899987-5CE6-4E24-90B4-EBDD3128D869}"/>
              </a:ext>
            </a:extLst>
          </p:cNvPr>
          <p:cNvSpPr/>
          <p:nvPr/>
        </p:nvSpPr>
        <p:spPr>
          <a:xfrm>
            <a:off x="6276110" y="1952877"/>
            <a:ext cx="3032502" cy="5437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92D050"/>
                </a:solidFill>
                <a:effectLst/>
                <a:uLnTx/>
                <a:uFillTx/>
                <a:latin typeface="微软雅黑"/>
                <a:ea typeface="微软雅黑"/>
                <a:cs typeface="+mn-cs"/>
              </a:rPr>
              <a:t>改进</a:t>
            </a:r>
            <a:r>
              <a:rPr kumimoji="0" lang="en-US" altLang="zh-CN" sz="2800" b="1" i="0" u="none" strike="noStrike" kern="1200" cap="none" spc="0" normalizeH="0" baseline="0" noProof="0" dirty="0">
                <a:ln>
                  <a:noFill/>
                </a:ln>
                <a:solidFill>
                  <a:srgbClr val="92D050"/>
                </a:solidFill>
                <a:effectLst/>
                <a:uLnTx/>
                <a:uFillTx/>
                <a:latin typeface="微软雅黑"/>
                <a:ea typeface="微软雅黑"/>
                <a:cs typeface="+mn-cs"/>
              </a:rPr>
              <a:t>1</a:t>
            </a:r>
            <a:endParaRPr kumimoji="0" lang="zh-CN" altLang="en-US" sz="2800" b="1" i="0" u="none" strike="noStrike" kern="1200" cap="none" spc="0" normalizeH="0" baseline="0" noProof="0" dirty="0">
              <a:ln>
                <a:noFill/>
              </a:ln>
              <a:solidFill>
                <a:srgbClr val="92D050"/>
              </a:solidFill>
              <a:effectLst/>
              <a:uLnTx/>
              <a:uFillTx/>
              <a:latin typeface="微软雅黑"/>
              <a:ea typeface="微软雅黑"/>
              <a:cs typeface="+mn-cs"/>
            </a:endParaRPr>
          </a:p>
        </p:txBody>
      </p:sp>
      <p:grpSp>
        <p:nvGrpSpPr>
          <p:cNvPr id="11" name="组合 10">
            <a:extLst>
              <a:ext uri="{FF2B5EF4-FFF2-40B4-BE49-F238E27FC236}">
                <a16:creationId xmlns:a16="http://schemas.microsoft.com/office/drawing/2014/main" id="{61BA3E40-D8E1-4191-92E0-05705FBE3ECA}"/>
              </a:ext>
            </a:extLst>
          </p:cNvPr>
          <p:cNvGrpSpPr/>
          <p:nvPr/>
        </p:nvGrpSpPr>
        <p:grpSpPr>
          <a:xfrm>
            <a:off x="10811837" y="6011037"/>
            <a:ext cx="937250" cy="175081"/>
            <a:chOff x="10802319" y="5357813"/>
            <a:chExt cx="937250" cy="175081"/>
          </a:xfrm>
        </p:grpSpPr>
        <p:cxnSp>
          <p:nvCxnSpPr>
            <p:cNvPr id="12" name="直接连接符 11">
              <a:extLst>
                <a:ext uri="{FF2B5EF4-FFF2-40B4-BE49-F238E27FC236}">
                  <a16:creationId xmlns:a16="http://schemas.microsoft.com/office/drawing/2014/main" id="{5F4041EA-9EB4-40AF-8BD3-1671128F9F4C}"/>
                </a:ext>
              </a:extLst>
            </p:cNvPr>
            <p:cNvCxnSpPr>
              <a:cxnSpLocks/>
            </p:cNvCxnSpPr>
            <p:nvPr/>
          </p:nvCxnSpPr>
          <p:spPr>
            <a:xfrm flipH="1">
              <a:off x="10802319"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1E14C44-ADB3-47BA-9AFC-35936769149F}"/>
                </a:ext>
              </a:extLst>
            </p:cNvPr>
            <p:cNvCxnSpPr>
              <a:cxnSpLocks/>
            </p:cNvCxnSpPr>
            <p:nvPr/>
          </p:nvCxnSpPr>
          <p:spPr>
            <a:xfrm flipH="1">
              <a:off x="10899951"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1AC89FDA-7CA6-4716-A77E-D3B93C98A016}"/>
                </a:ext>
              </a:extLst>
            </p:cNvPr>
            <p:cNvCxnSpPr>
              <a:cxnSpLocks/>
            </p:cNvCxnSpPr>
            <p:nvPr/>
          </p:nvCxnSpPr>
          <p:spPr>
            <a:xfrm flipH="1">
              <a:off x="10997583"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8936284F-31A7-4B48-977B-71183F6A79A4}"/>
                </a:ext>
              </a:extLst>
            </p:cNvPr>
            <p:cNvCxnSpPr>
              <a:cxnSpLocks/>
            </p:cNvCxnSpPr>
            <p:nvPr/>
          </p:nvCxnSpPr>
          <p:spPr>
            <a:xfrm flipH="1">
              <a:off x="11095215"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A5EAE44-C66F-4E0F-B19C-C8A9CA23F2CC}"/>
                </a:ext>
              </a:extLst>
            </p:cNvPr>
            <p:cNvCxnSpPr>
              <a:cxnSpLocks/>
            </p:cNvCxnSpPr>
            <p:nvPr/>
          </p:nvCxnSpPr>
          <p:spPr>
            <a:xfrm flipH="1">
              <a:off x="11192847"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BA06B37-5E7C-40E0-9AF3-943F5CF000D6}"/>
                </a:ext>
              </a:extLst>
            </p:cNvPr>
            <p:cNvCxnSpPr>
              <a:cxnSpLocks/>
            </p:cNvCxnSpPr>
            <p:nvPr/>
          </p:nvCxnSpPr>
          <p:spPr>
            <a:xfrm flipH="1">
              <a:off x="11290479"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026236DB-0A8A-4EDB-B0AB-1D3E5A9F8EA7}"/>
                </a:ext>
              </a:extLst>
            </p:cNvPr>
            <p:cNvCxnSpPr>
              <a:cxnSpLocks/>
            </p:cNvCxnSpPr>
            <p:nvPr/>
          </p:nvCxnSpPr>
          <p:spPr>
            <a:xfrm flipH="1">
              <a:off x="11388111"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C49F4B6-0BBC-4817-9F98-B837E321C082}"/>
                </a:ext>
              </a:extLst>
            </p:cNvPr>
            <p:cNvCxnSpPr>
              <a:cxnSpLocks/>
            </p:cNvCxnSpPr>
            <p:nvPr/>
          </p:nvCxnSpPr>
          <p:spPr>
            <a:xfrm flipH="1">
              <a:off x="11485743"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44715D70-543C-45F1-AE76-AB5BCE8F0C52}"/>
                </a:ext>
              </a:extLst>
            </p:cNvPr>
            <p:cNvCxnSpPr>
              <a:cxnSpLocks/>
            </p:cNvCxnSpPr>
            <p:nvPr/>
          </p:nvCxnSpPr>
          <p:spPr>
            <a:xfrm flipH="1">
              <a:off x="11583375"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6F1EEA1-01B4-4A82-BCC0-0E9DB2CA88B4}"/>
                </a:ext>
              </a:extLst>
            </p:cNvPr>
            <p:cNvCxnSpPr>
              <a:cxnSpLocks/>
            </p:cNvCxnSpPr>
            <p:nvPr/>
          </p:nvCxnSpPr>
          <p:spPr>
            <a:xfrm flipH="1">
              <a:off x="11681007" y="5357813"/>
              <a:ext cx="58562" cy="17508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a16="http://schemas.microsoft.com/office/drawing/2014/main" id="{C7930245-D8F2-45E5-8B42-5F1D09701BDF}"/>
              </a:ext>
            </a:extLst>
          </p:cNvPr>
          <p:cNvSpPr/>
          <p:nvPr/>
        </p:nvSpPr>
        <p:spPr>
          <a:xfrm>
            <a:off x="11713087" y="2496631"/>
            <a:ext cx="36000" cy="23984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3" name="图片 2"/>
          <p:cNvPicPr>
            <a:picLocks noChangeAspect="1"/>
          </p:cNvPicPr>
          <p:nvPr/>
        </p:nvPicPr>
        <p:blipFill>
          <a:blip r:embed="rId3"/>
          <a:stretch>
            <a:fillRect/>
          </a:stretch>
        </p:blipFill>
        <p:spPr>
          <a:xfrm>
            <a:off x="479362" y="2190232"/>
            <a:ext cx="5557453" cy="3091689"/>
          </a:xfrm>
          <a:prstGeom prst="rect">
            <a:avLst/>
          </a:prstGeom>
        </p:spPr>
      </p:pic>
    </p:spTree>
    <p:extLst>
      <p:ext uri="{BB962C8B-B14F-4D97-AF65-F5344CB8AC3E}">
        <p14:creationId xmlns:p14="http://schemas.microsoft.com/office/powerpoint/2010/main" val="1415995050"/>
      </p:ext>
    </p:extLst>
  </p:cSld>
  <p:clrMapOvr>
    <a:masterClrMapping/>
  </p:clrMapOvr>
  <p:transition spd="med" advTm="152">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对‘</a:t>
            </a:r>
            <a:r>
              <a:rPr lang="en-US" altLang="zh-CN" dirty="0"/>
              <a:t>John ate the fish</a:t>
            </a:r>
            <a:r>
              <a:rPr lang="zh-CN" altLang="en-US" dirty="0"/>
              <a:t>’进行分析</a:t>
            </a:r>
          </a:p>
        </p:txBody>
      </p:sp>
      <p:sp>
        <p:nvSpPr>
          <p:cNvPr id="12" name="文本占位符 4">
            <a:extLst>
              <a:ext uri="{FF2B5EF4-FFF2-40B4-BE49-F238E27FC236}">
                <a16:creationId xmlns:a16="http://schemas.microsoft.com/office/drawing/2014/main" id="{16C043AE-4B23-4674-A761-47EA2C95E47F}"/>
              </a:ext>
            </a:extLst>
          </p:cNvPr>
          <p:cNvSpPr txBox="1">
            <a:spLocks/>
          </p:cNvSpPr>
          <p:nvPr/>
        </p:nvSpPr>
        <p:spPr>
          <a:xfrm>
            <a:off x="1513578" y="2057325"/>
            <a:ext cx="3768032" cy="3886271"/>
          </a:xfrm>
          <a:prstGeom prst="rect">
            <a:avLst/>
          </a:prstGeom>
          <a:solidFill>
            <a:srgbClr val="FFFFFF"/>
          </a:solidFill>
          <a:ln w="28575">
            <a:solidFill>
              <a:schemeClr val="accent1"/>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en-US" altLang="zh-CN" sz="20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a:p>
            <a:pPr marL="0" marR="0" lvl="0" indent="0" algn="just"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判断其构成是否合乎给定的语法</a:t>
            </a:r>
            <a:endParaRPr kumimoji="0" lang="zh-CN" altLang="en-US" sz="3200" b="0" i="0" u="none" strike="noStrike" kern="1200" cap="none" spc="0" normalizeH="0" baseline="0" noProof="0" dirty="0">
              <a:ln>
                <a:noFill/>
              </a:ln>
              <a:solidFill>
                <a:srgbClr val="000000"/>
              </a:solidFill>
              <a:effectLst/>
              <a:uLnTx/>
              <a:uFillTx/>
              <a:latin typeface="微软雅黑"/>
              <a:ea typeface="微软雅黑"/>
              <a:cs typeface="+mn-cs"/>
              <a:sym typeface="+mn-lt"/>
            </a:endParaRPr>
          </a:p>
        </p:txBody>
      </p:sp>
      <p:sp>
        <p:nvSpPr>
          <p:cNvPr id="13" name="文本占位符 5">
            <a:extLst>
              <a:ext uri="{FF2B5EF4-FFF2-40B4-BE49-F238E27FC236}">
                <a16:creationId xmlns:a16="http://schemas.microsoft.com/office/drawing/2014/main" id="{707394A7-2539-488D-A6A8-FAF18D311986}"/>
              </a:ext>
            </a:extLst>
          </p:cNvPr>
          <p:cNvSpPr txBox="1">
            <a:spLocks/>
          </p:cNvSpPr>
          <p:nvPr/>
        </p:nvSpPr>
        <p:spPr>
          <a:xfrm>
            <a:off x="6910390" y="2045293"/>
            <a:ext cx="3768032" cy="3886271"/>
          </a:xfrm>
          <a:prstGeom prst="rect">
            <a:avLst/>
          </a:prstGeom>
          <a:solidFill>
            <a:srgbClr val="FFFFFF"/>
          </a:solidFill>
          <a:ln w="28575">
            <a:solidFill>
              <a:schemeClr val="accent4"/>
            </a:solidFill>
          </a:ln>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20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zh-CN" altLang="en-US" sz="2000" b="0" i="0" u="none" strike="noStrike" kern="1200" cap="none" spc="0" normalizeH="0" baseline="0" noProof="0" dirty="0">
              <a:ln>
                <a:noFill/>
              </a:ln>
              <a:solidFill>
                <a:srgbClr val="000000"/>
              </a:solidFill>
              <a:effectLst/>
              <a:uLnTx/>
              <a:uFillTx/>
              <a:latin typeface="微软雅黑 Light"/>
              <a:ea typeface="微软雅黑 Light"/>
              <a:cs typeface="+mn-cs"/>
              <a:sym typeface="+mn-lt"/>
            </a:endParaRP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zh-CN" altLang="en-US" sz="2000" b="0" i="0" u="none" strike="noStrike" kern="1200" cap="none" spc="300" normalizeH="0" baseline="0" noProof="0" dirty="0">
                <a:ln>
                  <a:noFill/>
                </a:ln>
                <a:solidFill>
                  <a:prstClr val="black"/>
                </a:solidFill>
                <a:effectLst/>
                <a:uLnTx/>
                <a:uFillTx/>
                <a:latin typeface="微软雅黑"/>
                <a:ea typeface="微软雅黑"/>
                <a:cs typeface="+mn-cs"/>
              </a:rPr>
              <a:t>词之间的依赖关系</a:t>
            </a:r>
            <a:endParaRPr kumimoji="0" lang="zh-CN" altLang="en-US" sz="2000" b="0" i="0" u="none" strike="noStrike" kern="1200" cap="none" spc="0" normalizeH="0" baseline="0" noProof="0" dirty="0">
              <a:ln>
                <a:noFill/>
              </a:ln>
              <a:solidFill>
                <a:srgbClr val="000000"/>
              </a:solidFill>
              <a:effectLst/>
              <a:uLnTx/>
              <a:uFillTx/>
              <a:latin typeface="微软雅黑 Light"/>
              <a:ea typeface="微软雅黑 Light"/>
              <a:cs typeface="+mn-cs"/>
              <a:sym typeface="+mn-lt"/>
            </a:endParaRPr>
          </a:p>
          <a:p>
            <a:pPr marL="0" marR="0" lvl="0" indent="0" algn="l" defTabSz="914400" rtl="0" eaLnBrk="1" fontAlgn="auto" latinLnBrk="0" hangingPunct="1">
              <a:lnSpc>
                <a:spcPct val="125000"/>
              </a:lnSpc>
              <a:spcBef>
                <a:spcPts val="0"/>
              </a:spcBef>
              <a:spcAft>
                <a:spcPts val="0"/>
              </a:spcAft>
              <a:buClrTx/>
              <a:buSzTx/>
              <a:buFont typeface="Arial" panose="020B0604020202020204" pitchFamily="34" charset="0"/>
              <a:buNone/>
              <a:tabLst/>
              <a:defRPr/>
            </a:pPr>
            <a:endParaRPr kumimoji="0" lang="zh-CN" altLang="en-US" sz="2000" b="0" i="0" u="none" strike="noStrike" kern="1200" cap="none" spc="0" normalizeH="0" baseline="0" noProof="0" dirty="0">
              <a:ln>
                <a:noFill/>
              </a:ln>
              <a:solidFill>
                <a:srgbClr val="000000"/>
              </a:solidFill>
              <a:effectLst/>
              <a:uLnTx/>
              <a:uFillTx/>
              <a:latin typeface="Arial"/>
              <a:ea typeface="微软雅黑 Light"/>
              <a:cs typeface="+mn-cs"/>
              <a:sym typeface="+mn-lt"/>
            </a:endParaRPr>
          </a:p>
        </p:txBody>
      </p:sp>
      <p:sp>
        <p:nvSpPr>
          <p:cNvPr id="14" name="文本占位符 6">
            <a:extLst>
              <a:ext uri="{FF2B5EF4-FFF2-40B4-BE49-F238E27FC236}">
                <a16:creationId xmlns:a16="http://schemas.microsoft.com/office/drawing/2014/main" id="{E12A4151-F143-4505-A654-CF3ED1B4A021}"/>
              </a:ext>
            </a:extLst>
          </p:cNvPr>
          <p:cNvSpPr txBox="1">
            <a:spLocks/>
          </p:cNvSpPr>
          <p:nvPr/>
        </p:nvSpPr>
        <p:spPr>
          <a:xfrm>
            <a:off x="1513578" y="1191990"/>
            <a:ext cx="3768032" cy="865335"/>
          </a:xfrm>
          <a:prstGeom prst="rect">
            <a:avLst/>
          </a:prstGeom>
          <a:solidFill>
            <a:schemeClr val="accent1"/>
          </a:solidFill>
          <a:ln w="28575">
            <a:solidFill>
              <a:schemeClr val="accent1"/>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微软雅黑"/>
                <a:cs typeface="+mn-cs"/>
                <a:sym typeface="+mn-lt"/>
              </a:rPr>
              <a:t>句法结构分析</a:t>
            </a:r>
          </a:p>
        </p:txBody>
      </p:sp>
      <p:sp>
        <p:nvSpPr>
          <p:cNvPr id="15" name="文本占位符 7">
            <a:extLst>
              <a:ext uri="{FF2B5EF4-FFF2-40B4-BE49-F238E27FC236}">
                <a16:creationId xmlns:a16="http://schemas.microsoft.com/office/drawing/2014/main" id="{436178C4-56CB-4878-B6E0-9D272DCC0BC9}"/>
              </a:ext>
            </a:extLst>
          </p:cNvPr>
          <p:cNvSpPr txBox="1">
            <a:spLocks/>
          </p:cNvSpPr>
          <p:nvPr/>
        </p:nvSpPr>
        <p:spPr>
          <a:xfrm>
            <a:off x="6910390" y="1179959"/>
            <a:ext cx="3768032" cy="865335"/>
          </a:xfrm>
          <a:prstGeom prst="rect">
            <a:avLst/>
          </a:prstGeom>
          <a:solidFill>
            <a:schemeClr val="accent4"/>
          </a:solidFill>
          <a:ln w="28575">
            <a:solidFill>
              <a:schemeClr val="accent4"/>
            </a:solidFill>
          </a:ln>
          <a:effectLst/>
        </p:spPr>
        <p:txBody>
          <a:bodyPr vert="horz" lIns="91440" tIns="45720" rIns="91440" bIns="45720" rtlCol="0" anchor="ctr">
            <a:normAutofit/>
          </a:bodyPr>
          <a:lstStyle>
            <a:lvl1pPr marL="0" indent="0" algn="ctr" defTabSz="914400" rtl="0" eaLnBrk="1" latinLnBrk="0" hangingPunct="1">
              <a:lnSpc>
                <a:spcPct val="125000"/>
              </a:lnSpc>
              <a:spcBef>
                <a:spcPts val="0"/>
              </a:spcBef>
              <a:buFont typeface="Arial" panose="020B0604020202020204" pitchFamily="34" charset="0"/>
              <a:buNone/>
              <a:defRPr sz="2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微软雅黑"/>
                <a:cs typeface="+mn-cs"/>
                <a:sym typeface="+mn-lt"/>
              </a:rPr>
              <a:t>依存句法分析</a:t>
            </a:r>
          </a:p>
        </p:txBody>
      </p:sp>
      <p:pic>
        <p:nvPicPr>
          <p:cNvPr id="3" name="图片 2">
            <a:extLst>
              <a:ext uri="{FF2B5EF4-FFF2-40B4-BE49-F238E27FC236}">
                <a16:creationId xmlns:a16="http://schemas.microsoft.com/office/drawing/2014/main" id="{683F1527-1718-4ECA-A798-E16D13436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610" y="3016829"/>
            <a:ext cx="2872990" cy="2649181"/>
          </a:xfrm>
          <a:prstGeom prst="rect">
            <a:avLst/>
          </a:prstGeom>
        </p:spPr>
      </p:pic>
      <p:pic>
        <p:nvPicPr>
          <p:cNvPr id="5" name="图片 4">
            <a:extLst>
              <a:ext uri="{FF2B5EF4-FFF2-40B4-BE49-F238E27FC236}">
                <a16:creationId xmlns:a16="http://schemas.microsoft.com/office/drawing/2014/main" id="{9462D1DB-B4FF-4AE4-BAD5-0A269A295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2422" y="3063863"/>
            <a:ext cx="3640180" cy="1923618"/>
          </a:xfrm>
          <a:prstGeom prst="rect">
            <a:avLst/>
          </a:prstGeom>
        </p:spPr>
      </p:pic>
      <p:sp>
        <p:nvSpPr>
          <p:cNvPr id="2" name="矩形 1">
            <a:extLst>
              <a:ext uri="{FF2B5EF4-FFF2-40B4-BE49-F238E27FC236}">
                <a16:creationId xmlns:a16="http://schemas.microsoft.com/office/drawing/2014/main" id="{BB81384A-86C3-48F8-9C0E-6CB9960A006E}"/>
              </a:ext>
            </a:extLst>
          </p:cNvPr>
          <p:cNvSpPr/>
          <p:nvPr/>
        </p:nvSpPr>
        <p:spPr>
          <a:xfrm>
            <a:off x="4319335" y="5438273"/>
            <a:ext cx="565484" cy="2277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微软雅黑"/>
                <a:ea typeface="微软雅黑"/>
                <a:cs typeface="+mn-cs"/>
              </a:rPr>
              <a:t>fish</a:t>
            </a:r>
            <a:endParaRPr kumimoji="0" lang="zh-CN" altLang="en-US" sz="1100" b="1"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11" name="矩形 10">
            <a:extLst>
              <a:ext uri="{FF2B5EF4-FFF2-40B4-BE49-F238E27FC236}">
                <a16:creationId xmlns:a16="http://schemas.microsoft.com/office/drawing/2014/main" id="{6054A5FB-0DAC-474F-8706-D3BAD4A58686}"/>
              </a:ext>
            </a:extLst>
          </p:cNvPr>
          <p:cNvSpPr/>
          <p:nvPr/>
        </p:nvSpPr>
        <p:spPr>
          <a:xfrm>
            <a:off x="9625261" y="4487779"/>
            <a:ext cx="830174" cy="35532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微软雅黑"/>
                <a:ea typeface="微软雅黑"/>
                <a:cs typeface="+mn-cs"/>
              </a:rPr>
              <a:t>fish</a:t>
            </a:r>
            <a:endParaRPr kumimoji="0" lang="zh-CN" altLang="en-US" sz="2800" b="0" i="0" u="none" strike="noStrike" kern="1200" cap="none" spc="0" normalizeH="0" baseline="0" noProof="0" dirty="0">
              <a:ln>
                <a:noFill/>
              </a:ln>
              <a:solidFill>
                <a:prstClr val="black"/>
              </a:solidFill>
              <a:effectLst/>
              <a:uLnTx/>
              <a:uFillTx/>
              <a:latin typeface="微软雅黑"/>
              <a:ea typeface="微软雅黑"/>
              <a:cs typeface="+mn-cs"/>
            </a:endParaRPr>
          </a:p>
        </p:txBody>
      </p:sp>
    </p:spTree>
    <p:extLst>
      <p:ext uri="{BB962C8B-B14F-4D97-AF65-F5344CB8AC3E}">
        <p14:creationId xmlns:p14="http://schemas.microsoft.com/office/powerpoint/2010/main" val="2974628802"/>
      </p:ext>
    </p:extLst>
  </p:cSld>
  <p:clrMapOvr>
    <a:masterClrMapping/>
  </p:clrMapOvr>
  <p:transition spd="med" advTm="165">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基于序列标注的方法</a:t>
            </a:r>
          </a:p>
        </p:txBody>
      </p:sp>
      <p:sp>
        <p:nvSpPr>
          <p:cNvPr id="8" name="矩形 7">
            <a:extLst>
              <a:ext uri="{FF2B5EF4-FFF2-40B4-BE49-F238E27FC236}">
                <a16:creationId xmlns:a16="http://schemas.microsoft.com/office/drawing/2014/main" id="{1146C583-4FC6-48D4-B5D5-04AD6013357F}"/>
              </a:ext>
            </a:extLst>
          </p:cNvPr>
          <p:cNvSpPr/>
          <p:nvPr/>
        </p:nvSpPr>
        <p:spPr>
          <a:xfrm>
            <a:off x="442914" y="1551678"/>
            <a:ext cx="11306173" cy="4368799"/>
          </a:xfrm>
          <a:prstGeom prst="rect">
            <a:avLst/>
          </a:prstGeom>
          <a:gradFill flip="none" rotWithShape="1">
            <a:gsLst>
              <a:gs pos="100000">
                <a:schemeClr val="accent1"/>
              </a:gs>
              <a:gs pos="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文本框 8">
            <a:extLst>
              <a:ext uri="{FF2B5EF4-FFF2-40B4-BE49-F238E27FC236}">
                <a16:creationId xmlns:a16="http://schemas.microsoft.com/office/drawing/2014/main" id="{B0D354E4-5E0C-4227-9260-51FCB2F27172}"/>
              </a:ext>
            </a:extLst>
          </p:cNvPr>
          <p:cNvSpPr txBox="1"/>
          <p:nvPr/>
        </p:nvSpPr>
        <p:spPr>
          <a:xfrm>
            <a:off x="6276110" y="2636033"/>
            <a:ext cx="5382207" cy="2351601"/>
          </a:xfrm>
          <a:prstGeom prst="rect">
            <a:avLst/>
          </a:prstGeom>
          <a:noFill/>
          <a:ln>
            <a:solidFill>
              <a:schemeClr val="bg1">
                <a:lumMod val="85000"/>
                <a:alpha val="50000"/>
              </a:schemeClr>
            </a:solidFill>
          </a:ln>
        </p:spPr>
        <p:txBody>
          <a:bodyPr wrap="square" lIns="180000" tIns="180000" rIns="180000" bIns="18000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2400" b="0" i="0" u="none" strike="noStrike" kern="1200" cap="none" spc="10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解决方法：采用动态编码的形式</a:t>
            </a:r>
          </a:p>
        </p:txBody>
      </p:sp>
      <p:sp>
        <p:nvSpPr>
          <p:cNvPr id="10" name="矩形: 圆角 93">
            <a:extLst>
              <a:ext uri="{FF2B5EF4-FFF2-40B4-BE49-F238E27FC236}">
                <a16:creationId xmlns:a16="http://schemas.microsoft.com/office/drawing/2014/main" id="{71899987-5CE6-4E24-90B4-EBDD3128D869}"/>
              </a:ext>
            </a:extLst>
          </p:cNvPr>
          <p:cNvSpPr/>
          <p:nvPr/>
        </p:nvSpPr>
        <p:spPr>
          <a:xfrm>
            <a:off x="6276110" y="1952877"/>
            <a:ext cx="3032502" cy="5437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92D050"/>
                </a:solidFill>
                <a:effectLst/>
                <a:uLnTx/>
                <a:uFillTx/>
                <a:latin typeface="微软雅黑"/>
                <a:ea typeface="微软雅黑"/>
                <a:cs typeface="+mn-cs"/>
              </a:rPr>
              <a:t>改进</a:t>
            </a:r>
            <a:r>
              <a:rPr kumimoji="0" lang="en-US" altLang="zh-CN" sz="2800" b="1" i="0" u="none" strike="noStrike" kern="1200" cap="none" spc="0" normalizeH="0" baseline="0" noProof="0" dirty="0">
                <a:ln>
                  <a:noFill/>
                </a:ln>
                <a:solidFill>
                  <a:srgbClr val="92D050"/>
                </a:solidFill>
                <a:effectLst/>
                <a:uLnTx/>
                <a:uFillTx/>
                <a:latin typeface="微软雅黑"/>
                <a:ea typeface="微软雅黑"/>
                <a:cs typeface="+mn-cs"/>
              </a:rPr>
              <a:t>1</a:t>
            </a:r>
            <a:endParaRPr kumimoji="0" lang="zh-CN" altLang="en-US" sz="2800" b="1" i="0" u="none" strike="noStrike" kern="1200" cap="none" spc="0" normalizeH="0" baseline="0" noProof="0" dirty="0">
              <a:ln>
                <a:noFill/>
              </a:ln>
              <a:solidFill>
                <a:srgbClr val="92D050"/>
              </a:solidFill>
              <a:effectLst/>
              <a:uLnTx/>
              <a:uFillTx/>
              <a:latin typeface="微软雅黑"/>
              <a:ea typeface="微软雅黑"/>
              <a:cs typeface="+mn-cs"/>
            </a:endParaRPr>
          </a:p>
        </p:txBody>
      </p:sp>
      <p:grpSp>
        <p:nvGrpSpPr>
          <p:cNvPr id="11" name="组合 10">
            <a:extLst>
              <a:ext uri="{FF2B5EF4-FFF2-40B4-BE49-F238E27FC236}">
                <a16:creationId xmlns:a16="http://schemas.microsoft.com/office/drawing/2014/main" id="{61BA3E40-D8E1-4191-92E0-05705FBE3ECA}"/>
              </a:ext>
            </a:extLst>
          </p:cNvPr>
          <p:cNvGrpSpPr/>
          <p:nvPr/>
        </p:nvGrpSpPr>
        <p:grpSpPr>
          <a:xfrm>
            <a:off x="10811837" y="6011037"/>
            <a:ext cx="937250" cy="175081"/>
            <a:chOff x="10802319" y="5357813"/>
            <a:chExt cx="937250" cy="175081"/>
          </a:xfrm>
        </p:grpSpPr>
        <p:cxnSp>
          <p:nvCxnSpPr>
            <p:cNvPr id="12" name="直接连接符 11">
              <a:extLst>
                <a:ext uri="{FF2B5EF4-FFF2-40B4-BE49-F238E27FC236}">
                  <a16:creationId xmlns:a16="http://schemas.microsoft.com/office/drawing/2014/main" id="{5F4041EA-9EB4-40AF-8BD3-1671128F9F4C}"/>
                </a:ext>
              </a:extLst>
            </p:cNvPr>
            <p:cNvCxnSpPr>
              <a:cxnSpLocks/>
            </p:cNvCxnSpPr>
            <p:nvPr/>
          </p:nvCxnSpPr>
          <p:spPr>
            <a:xfrm flipH="1">
              <a:off x="10802319"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1E14C44-ADB3-47BA-9AFC-35936769149F}"/>
                </a:ext>
              </a:extLst>
            </p:cNvPr>
            <p:cNvCxnSpPr>
              <a:cxnSpLocks/>
            </p:cNvCxnSpPr>
            <p:nvPr/>
          </p:nvCxnSpPr>
          <p:spPr>
            <a:xfrm flipH="1">
              <a:off x="10899951"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1AC89FDA-7CA6-4716-A77E-D3B93C98A016}"/>
                </a:ext>
              </a:extLst>
            </p:cNvPr>
            <p:cNvCxnSpPr>
              <a:cxnSpLocks/>
            </p:cNvCxnSpPr>
            <p:nvPr/>
          </p:nvCxnSpPr>
          <p:spPr>
            <a:xfrm flipH="1">
              <a:off x="10997583"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8936284F-31A7-4B48-977B-71183F6A79A4}"/>
                </a:ext>
              </a:extLst>
            </p:cNvPr>
            <p:cNvCxnSpPr>
              <a:cxnSpLocks/>
            </p:cNvCxnSpPr>
            <p:nvPr/>
          </p:nvCxnSpPr>
          <p:spPr>
            <a:xfrm flipH="1">
              <a:off x="11095215"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A5EAE44-C66F-4E0F-B19C-C8A9CA23F2CC}"/>
                </a:ext>
              </a:extLst>
            </p:cNvPr>
            <p:cNvCxnSpPr>
              <a:cxnSpLocks/>
            </p:cNvCxnSpPr>
            <p:nvPr/>
          </p:nvCxnSpPr>
          <p:spPr>
            <a:xfrm flipH="1">
              <a:off x="11192847"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BA06B37-5E7C-40E0-9AF3-943F5CF000D6}"/>
                </a:ext>
              </a:extLst>
            </p:cNvPr>
            <p:cNvCxnSpPr>
              <a:cxnSpLocks/>
            </p:cNvCxnSpPr>
            <p:nvPr/>
          </p:nvCxnSpPr>
          <p:spPr>
            <a:xfrm flipH="1">
              <a:off x="11290479"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026236DB-0A8A-4EDB-B0AB-1D3E5A9F8EA7}"/>
                </a:ext>
              </a:extLst>
            </p:cNvPr>
            <p:cNvCxnSpPr>
              <a:cxnSpLocks/>
            </p:cNvCxnSpPr>
            <p:nvPr/>
          </p:nvCxnSpPr>
          <p:spPr>
            <a:xfrm flipH="1">
              <a:off x="11388111"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C49F4B6-0BBC-4817-9F98-B837E321C082}"/>
                </a:ext>
              </a:extLst>
            </p:cNvPr>
            <p:cNvCxnSpPr>
              <a:cxnSpLocks/>
            </p:cNvCxnSpPr>
            <p:nvPr/>
          </p:nvCxnSpPr>
          <p:spPr>
            <a:xfrm flipH="1">
              <a:off x="11485743"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44715D70-543C-45F1-AE76-AB5BCE8F0C52}"/>
                </a:ext>
              </a:extLst>
            </p:cNvPr>
            <p:cNvCxnSpPr>
              <a:cxnSpLocks/>
            </p:cNvCxnSpPr>
            <p:nvPr/>
          </p:nvCxnSpPr>
          <p:spPr>
            <a:xfrm flipH="1">
              <a:off x="11583375" y="5357813"/>
              <a:ext cx="58562" cy="1750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6F1EEA1-01B4-4A82-BCC0-0E9DB2CA88B4}"/>
                </a:ext>
              </a:extLst>
            </p:cNvPr>
            <p:cNvCxnSpPr>
              <a:cxnSpLocks/>
            </p:cNvCxnSpPr>
            <p:nvPr/>
          </p:nvCxnSpPr>
          <p:spPr>
            <a:xfrm flipH="1">
              <a:off x="11681007" y="5357813"/>
              <a:ext cx="58562" cy="17508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3" name="矩形 22">
            <a:extLst>
              <a:ext uri="{FF2B5EF4-FFF2-40B4-BE49-F238E27FC236}">
                <a16:creationId xmlns:a16="http://schemas.microsoft.com/office/drawing/2014/main" id="{C7930245-D8F2-45E5-8B42-5F1D09701BDF}"/>
              </a:ext>
            </a:extLst>
          </p:cNvPr>
          <p:cNvSpPr/>
          <p:nvPr/>
        </p:nvSpPr>
        <p:spPr>
          <a:xfrm>
            <a:off x="11713087" y="2496631"/>
            <a:ext cx="36000" cy="23984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3" name="图片 2"/>
          <p:cNvPicPr>
            <a:picLocks noChangeAspect="1"/>
          </p:cNvPicPr>
          <p:nvPr/>
        </p:nvPicPr>
        <p:blipFill>
          <a:blip r:embed="rId3"/>
          <a:stretch>
            <a:fillRect/>
          </a:stretch>
        </p:blipFill>
        <p:spPr>
          <a:xfrm>
            <a:off x="475467" y="2225711"/>
            <a:ext cx="5666667" cy="3172246"/>
          </a:xfrm>
          <a:prstGeom prst="rect">
            <a:avLst/>
          </a:prstGeom>
        </p:spPr>
      </p:pic>
    </p:spTree>
    <p:extLst>
      <p:ext uri="{BB962C8B-B14F-4D97-AF65-F5344CB8AC3E}">
        <p14:creationId xmlns:p14="http://schemas.microsoft.com/office/powerpoint/2010/main" val="3217198471"/>
      </p:ext>
    </p:extLst>
  </p:cSld>
  <p:clrMapOvr>
    <a:masterClrMapping/>
  </p:clrMapOvr>
  <p:transition spd="med" advTm="273">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基于序列标注的方法</a:t>
            </a:r>
          </a:p>
        </p:txBody>
      </p:sp>
      <p:sp>
        <p:nvSpPr>
          <p:cNvPr id="9" name="矩形 8">
            <a:extLst>
              <a:ext uri="{FF2B5EF4-FFF2-40B4-BE49-F238E27FC236}">
                <a16:creationId xmlns:a16="http://schemas.microsoft.com/office/drawing/2014/main" id="{AF7B4A2B-F0E5-4620-A649-2EF0DCC16A14}"/>
              </a:ext>
            </a:extLst>
          </p:cNvPr>
          <p:cNvSpPr/>
          <p:nvPr/>
        </p:nvSpPr>
        <p:spPr>
          <a:xfrm>
            <a:off x="660399" y="1131263"/>
            <a:ext cx="4732215" cy="435218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0" name="图片 9">
            <a:extLst>
              <a:ext uri="{FF2B5EF4-FFF2-40B4-BE49-F238E27FC236}">
                <a16:creationId xmlns:a16="http://schemas.microsoft.com/office/drawing/2014/main" id="{2E944B43-EC4B-4B55-995F-67087A240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521" y="1485677"/>
            <a:ext cx="4998741" cy="3997768"/>
          </a:xfrm>
          <a:prstGeom prst="rect">
            <a:avLst/>
          </a:prstGeom>
        </p:spPr>
      </p:pic>
      <p:sp>
        <p:nvSpPr>
          <p:cNvPr id="11" name="文本框 10">
            <a:extLst>
              <a:ext uri="{FF2B5EF4-FFF2-40B4-BE49-F238E27FC236}">
                <a16:creationId xmlns:a16="http://schemas.microsoft.com/office/drawing/2014/main" id="{0F6C1D3A-8883-489A-9010-FCACBD19E490}"/>
              </a:ext>
            </a:extLst>
          </p:cNvPr>
          <p:cNvSpPr txBox="1"/>
          <p:nvPr/>
        </p:nvSpPr>
        <p:spPr>
          <a:xfrm>
            <a:off x="6087384" y="3069962"/>
            <a:ext cx="5435601" cy="1561453"/>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300" normalizeH="0" baseline="0" noProof="0" dirty="0">
                <a:ln>
                  <a:noFill/>
                </a:ln>
                <a:solidFill>
                  <a:prstClr val="black">
                    <a:lumMod val="85000"/>
                    <a:lumOff val="15000"/>
                  </a:prstClr>
                </a:solidFill>
                <a:effectLst/>
                <a:uLnTx/>
                <a:uFillTx/>
                <a:latin typeface="+mn-ea"/>
                <a:ea typeface="+mn-ea"/>
                <a:cs typeface="+mn-cs"/>
              </a:rPr>
              <a:t>存在的问题：贪心解码导致的错误传播</a:t>
            </a:r>
            <a:endParaRPr kumimoji="0" lang="en-US" altLang="zh-CN" sz="2000" b="0" i="0" u="none" strike="noStrike" kern="1200" cap="none" spc="300" normalizeH="0" baseline="0" noProof="0" dirty="0">
              <a:ln>
                <a:noFill/>
              </a:ln>
              <a:solidFill>
                <a:prstClr val="black">
                  <a:lumMod val="85000"/>
                  <a:lumOff val="15000"/>
                </a:prstClr>
              </a:solidFill>
              <a:effectLst/>
              <a:uLnTx/>
              <a:uFillTx/>
              <a:latin typeface="+mn-ea"/>
              <a:ea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altLang="zh-CN" sz="2000" b="0" i="0" u="none" strike="noStrike" kern="1200" cap="none" spc="300" normalizeH="0" baseline="0" noProof="0" dirty="0">
              <a:ln>
                <a:noFill/>
              </a:ln>
              <a:solidFill>
                <a:prstClr val="black">
                  <a:lumMod val="85000"/>
                  <a:lumOff val="15000"/>
                </a:prstClr>
              </a:solidFill>
              <a:effectLst/>
              <a:uLnTx/>
              <a:uFillTx/>
              <a:latin typeface="+mn-ea"/>
              <a:ea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altLang="zh-CN" sz="2000" b="0" i="0" u="none" strike="noStrike" kern="1200" cap="none" spc="300" normalizeH="0" baseline="0" noProof="0" dirty="0">
              <a:ln>
                <a:noFill/>
              </a:ln>
              <a:solidFill>
                <a:prstClr val="black">
                  <a:lumMod val="85000"/>
                  <a:lumOff val="15000"/>
                </a:prstClr>
              </a:solidFill>
              <a:effectLst/>
              <a:uLnTx/>
              <a:uFillTx/>
              <a:latin typeface="+mn-ea"/>
              <a:ea typeface="+mn-ea"/>
              <a:cs typeface="+mn-cs"/>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300" normalizeH="0" baseline="0" noProof="0" dirty="0">
                <a:ln>
                  <a:noFill/>
                </a:ln>
                <a:solidFill>
                  <a:prstClr val="black">
                    <a:lumMod val="85000"/>
                    <a:lumOff val="15000"/>
                  </a:prstClr>
                </a:solidFill>
                <a:effectLst/>
                <a:uLnTx/>
                <a:uFillTx/>
                <a:latin typeface="+mn-ea"/>
                <a:ea typeface="+mn-ea"/>
                <a:cs typeface="+mn-cs"/>
              </a:rPr>
              <a:t>改进方法：辅助任务</a:t>
            </a:r>
          </a:p>
        </p:txBody>
      </p:sp>
      <p:sp>
        <p:nvSpPr>
          <p:cNvPr id="12" name="文本框 11">
            <a:extLst>
              <a:ext uri="{FF2B5EF4-FFF2-40B4-BE49-F238E27FC236}">
                <a16:creationId xmlns:a16="http://schemas.microsoft.com/office/drawing/2014/main" id="{8DD9C6B7-CF61-4922-AAA6-B85AE1628331}"/>
              </a:ext>
            </a:extLst>
          </p:cNvPr>
          <p:cNvSpPr txBox="1"/>
          <p:nvPr/>
        </p:nvSpPr>
        <p:spPr>
          <a:xfrm>
            <a:off x="6063890" y="2238078"/>
            <a:ext cx="2685691" cy="560153"/>
          </a:xfrm>
          <a:prstGeom prst="rect">
            <a:avLst/>
          </a:prstGeom>
          <a:solidFill>
            <a:schemeClr val="accent1"/>
          </a:solidFill>
        </p:spPr>
        <p:txBody>
          <a:bodyPr wrap="square" lIns="0" tIns="0" rIns="0" bIns="0" rtlCol="0" anchor="ctr" anchorCtr="0">
            <a:noAutofit/>
          </a:bodyPr>
          <a:lstStyle>
            <a:defPPr>
              <a:defRPr lang="zh-CN"/>
            </a:defPPr>
            <a:lvl1pPr>
              <a:lnSpc>
                <a:spcPct val="130000"/>
              </a:lnSpc>
              <a:defRPr sz="4000" spc="300">
                <a:solidFill>
                  <a:schemeClr val="accent1"/>
                </a:solidFill>
                <a:latin typeface="+mj-ea"/>
                <a:ea typeface="+mj-ea"/>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改进</a:t>
            </a:r>
            <a:r>
              <a:rPr kumimoji="0" lang="en-US" altLang="zh-CN" sz="28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endParaRPr kumimoji="0" lang="zh-CN" altLang="en-US" sz="28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矩形 12">
            <a:extLst>
              <a:ext uri="{FF2B5EF4-FFF2-40B4-BE49-F238E27FC236}">
                <a16:creationId xmlns:a16="http://schemas.microsoft.com/office/drawing/2014/main" id="{778149A0-7B66-4522-BEDE-3946C60F53BE}"/>
              </a:ext>
            </a:extLst>
          </p:cNvPr>
          <p:cNvSpPr/>
          <p:nvPr/>
        </p:nvSpPr>
        <p:spPr>
          <a:xfrm>
            <a:off x="874521" y="5483445"/>
            <a:ext cx="4998741" cy="2983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300" normalizeH="0" baseline="0" noProof="0" dirty="0">
                <a:ln>
                  <a:noFill/>
                </a:ln>
                <a:solidFill>
                  <a:prstClr val="white"/>
                </a:solidFill>
                <a:effectLst/>
                <a:uLnTx/>
                <a:uFillTx/>
                <a:latin typeface="仿宋" panose="02010609060101010101" pitchFamily="49" charset="-122"/>
                <a:ea typeface="仿宋" panose="02010609060101010101" pitchFamily="49" charset="-122"/>
                <a:cs typeface="+mn-cs"/>
              </a:rPr>
              <a:t>辅助任务</a:t>
            </a:r>
          </a:p>
        </p:txBody>
      </p:sp>
    </p:spTree>
    <p:extLst>
      <p:ext uri="{BB962C8B-B14F-4D97-AF65-F5344CB8AC3E}">
        <p14:creationId xmlns:p14="http://schemas.microsoft.com/office/powerpoint/2010/main" val="3838928476"/>
      </p:ext>
    </p:extLst>
  </p:cSld>
  <p:clrMapOvr>
    <a:masterClrMapping/>
  </p:clrMapOvr>
  <p:transition spd="med" advTm="186">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74">
            <a:extLst>
              <a:ext uri="{FF2B5EF4-FFF2-40B4-BE49-F238E27FC236}">
                <a16:creationId xmlns:a16="http://schemas.microsoft.com/office/drawing/2014/main" id="{75405C06-4731-4EF6-893C-41C608DBBCF9}"/>
              </a:ext>
            </a:extLst>
          </p:cNvPr>
          <p:cNvSpPr txBox="1">
            <a:spLocks/>
          </p:cNvSpPr>
          <p:nvPr/>
        </p:nvSpPr>
        <p:spPr>
          <a:xfrm>
            <a:off x="3345511" y="4213404"/>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j-cs"/>
              </a:rPr>
              <a:t>无监督句法分析</a:t>
            </a:r>
            <a:endParaRPr kumimoji="0" lang="zh-CN" altLang="en-US" sz="44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24" name="图表 23">
            <a:extLst>
              <a:ext uri="{FF2B5EF4-FFF2-40B4-BE49-F238E27FC236}">
                <a16:creationId xmlns:a16="http://schemas.microsoft.com/office/drawing/2014/main" id="{ACEDD81A-A8E3-4C2A-93D0-C3AC8A32FA10}"/>
              </a:ext>
            </a:extLst>
          </p:cNvPr>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3"/>
          </a:graphicData>
        </a:graphic>
      </p:graphicFrame>
      <p:sp>
        <p:nvSpPr>
          <p:cNvPr id="25" name="椭圆 24">
            <a:extLst>
              <a:ext uri="{FF2B5EF4-FFF2-40B4-BE49-F238E27FC236}">
                <a16:creationId xmlns:a16="http://schemas.microsoft.com/office/drawing/2014/main" id="{943F6FD5-BDD5-44C2-9046-852C70855DF2}"/>
              </a:ext>
            </a:extLst>
          </p:cNvPr>
          <p:cNvSpPr/>
          <p:nvPr/>
        </p:nvSpPr>
        <p:spPr>
          <a:xfrm>
            <a:off x="1921566" y="4099848"/>
            <a:ext cx="1740450"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3</a:t>
            </a:r>
            <a:r>
              <a:rPr lang="en-US" altLang="zh-CN" sz="5400" b="1" kern="0" dirty="0">
                <a:solidFill>
                  <a:prstClr val="white"/>
                </a:solidFill>
                <a:effectLst>
                  <a:innerShdw blurRad="127000">
                    <a:prstClr val="white">
                      <a:lumMod val="50000"/>
                      <a:alpha val="85000"/>
                    </a:prstClr>
                  </a:innerShdw>
                </a:effectLst>
                <a:cs typeface="+mn-ea"/>
                <a:sym typeface="+mn-lt"/>
              </a:rPr>
              <a:t>.</a:t>
            </a: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rPr>
              <a:t>2</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latin typeface="Century Gothic" panose="020B0502020202020204" pitchFamily="34" charset="0"/>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D1CF7106-DDDB-4D3F-87BC-BCD16004ACE2}"/>
              </a:ext>
            </a:extLst>
          </p:cNvPr>
          <p:cNvSpPr txBox="1"/>
          <p:nvPr/>
        </p:nvSpPr>
        <p:spPr>
          <a:xfrm>
            <a:off x="4288046" y="5284731"/>
            <a:ext cx="622662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rPr>
              <a:t>讲解：</a:t>
            </a:r>
            <a:r>
              <a:rPr lang="zh-CN" altLang="en-US" sz="2400" dirty="0">
                <a:solidFill>
                  <a:sysClr val="window" lastClr="FFFFFF">
                    <a:lumMod val="65000"/>
                  </a:sysClr>
                </a:solidFill>
              </a:rPr>
              <a:t>彭林涛</a:t>
            </a:r>
            <a:endParaRPr kumimoji="0" lang="en-US"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265316938"/>
      </p:ext>
    </p:extLst>
  </p:cSld>
  <p:clrMapOvr>
    <a:masterClrMapping/>
  </p:clrMapOvr>
  <p:transition spd="med" advTm="270">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研究方法</a:t>
            </a:r>
          </a:p>
        </p:txBody>
      </p:sp>
      <p:sp>
        <p:nvSpPr>
          <p:cNvPr id="32" name="矩形 31">
            <a:extLst>
              <a:ext uri="{FF2B5EF4-FFF2-40B4-BE49-F238E27FC236}">
                <a16:creationId xmlns:a16="http://schemas.microsoft.com/office/drawing/2014/main" id="{C26FDF4B-DF2A-42A0-AC9A-44EB3A58DC57}"/>
              </a:ext>
            </a:extLst>
          </p:cNvPr>
          <p:cNvSpPr/>
          <p:nvPr/>
        </p:nvSpPr>
        <p:spPr>
          <a:xfrm>
            <a:off x="1104619" y="2290203"/>
            <a:ext cx="720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3" name="文本框 32">
            <a:extLst>
              <a:ext uri="{FF2B5EF4-FFF2-40B4-BE49-F238E27FC236}">
                <a16:creationId xmlns:a16="http://schemas.microsoft.com/office/drawing/2014/main" id="{BD6F4000-594E-40D3-940D-643B631BB399}"/>
              </a:ext>
            </a:extLst>
          </p:cNvPr>
          <p:cNvSpPr txBox="1"/>
          <p:nvPr/>
        </p:nvSpPr>
        <p:spPr>
          <a:xfrm>
            <a:off x="1104619" y="1705428"/>
            <a:ext cx="1695336" cy="46166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1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rPr>
              <a:t>生成式模型</a:t>
            </a:r>
          </a:p>
        </p:txBody>
      </p:sp>
      <p:sp>
        <p:nvSpPr>
          <p:cNvPr id="34" name="文本框 33">
            <a:extLst>
              <a:ext uri="{FF2B5EF4-FFF2-40B4-BE49-F238E27FC236}">
                <a16:creationId xmlns:a16="http://schemas.microsoft.com/office/drawing/2014/main" id="{D3C07288-9E2C-41A0-9BD8-FC6941580CF1}"/>
              </a:ext>
            </a:extLst>
          </p:cNvPr>
          <p:cNvSpPr txBox="1"/>
          <p:nvPr/>
        </p:nvSpPr>
        <p:spPr>
          <a:xfrm>
            <a:off x="1104619" y="2485313"/>
            <a:ext cx="3966145" cy="3374070"/>
          </a:xfrm>
          <a:prstGeom prst="rect">
            <a:avLst/>
          </a:prstGeom>
          <a:noFill/>
        </p:spPr>
        <p:txBody>
          <a:bodyPr wrap="square" lIns="0" rtlCol="0">
            <a:no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生成式模型建模句子和句法结构的联合概率分布，通过最大化训练句子的边缘概率来学习模型参数。传统的生成式模型大都基于概率文法，并使用 期望最大算法（</a:t>
            </a:r>
            <a:r>
              <a:rPr kumimoji="0" lang="en-US" altLang="zh-CN"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EM</a:t>
            </a:r>
            <a:r>
              <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算法）进行训练。但近几年的一些工作开始引入神经网络参数化技术，使用神经网络计算概率文法中的规则概率。</a:t>
            </a:r>
          </a:p>
        </p:txBody>
      </p:sp>
      <p:sp>
        <p:nvSpPr>
          <p:cNvPr id="35" name="矩形 34">
            <a:extLst>
              <a:ext uri="{FF2B5EF4-FFF2-40B4-BE49-F238E27FC236}">
                <a16:creationId xmlns:a16="http://schemas.microsoft.com/office/drawing/2014/main" id="{678EE4BB-86C1-4632-85D4-AFD8DA732254}"/>
              </a:ext>
            </a:extLst>
          </p:cNvPr>
          <p:cNvSpPr/>
          <p:nvPr/>
        </p:nvSpPr>
        <p:spPr>
          <a:xfrm>
            <a:off x="6096000" y="2290203"/>
            <a:ext cx="720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36" name="文本框 35">
            <a:extLst>
              <a:ext uri="{FF2B5EF4-FFF2-40B4-BE49-F238E27FC236}">
                <a16:creationId xmlns:a16="http://schemas.microsoft.com/office/drawing/2014/main" id="{7E57FC14-8070-4F3F-87EA-DA88182E25E6}"/>
              </a:ext>
            </a:extLst>
          </p:cNvPr>
          <p:cNvSpPr txBox="1"/>
          <p:nvPr/>
        </p:nvSpPr>
        <p:spPr>
          <a:xfrm>
            <a:off x="6114239" y="1705427"/>
            <a:ext cx="2015936" cy="461665"/>
          </a:xfrm>
          <a:prstGeom prst="rect">
            <a:avLst/>
          </a:prstGeom>
          <a:noFill/>
        </p:spPr>
        <p:txBody>
          <a:bodyPr wrap="non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100" normalizeH="0" baseline="0" noProof="0" dirty="0">
                <a:ln>
                  <a:noFill/>
                </a:ln>
                <a:solidFill>
                  <a:srgbClr val="006C39"/>
                </a:solidFill>
                <a:effectLst/>
                <a:uLnTx/>
                <a:uFillTx/>
                <a:latin typeface="Century Gothic" panose="020B0502020202020204" pitchFamily="34" charset="0"/>
                <a:ea typeface="微软雅黑" panose="020B0503020204020204" pitchFamily="34" charset="-122"/>
                <a:cs typeface="+mn-cs"/>
              </a:rPr>
              <a:t>自编码器模型</a:t>
            </a:r>
          </a:p>
        </p:txBody>
      </p:sp>
      <p:sp>
        <p:nvSpPr>
          <p:cNvPr id="37" name="文本框 36">
            <a:extLst>
              <a:ext uri="{FF2B5EF4-FFF2-40B4-BE49-F238E27FC236}">
                <a16:creationId xmlns:a16="http://schemas.microsoft.com/office/drawing/2014/main" id="{9813BEEA-754F-47C9-8A5D-B53A56379029}"/>
              </a:ext>
            </a:extLst>
          </p:cNvPr>
          <p:cNvSpPr txBox="1"/>
          <p:nvPr/>
        </p:nvSpPr>
        <p:spPr>
          <a:xfrm>
            <a:off x="6114239" y="2485313"/>
            <a:ext cx="3811157" cy="3328349"/>
          </a:xfrm>
          <a:prstGeom prst="rect">
            <a:avLst/>
          </a:prstGeom>
          <a:noFill/>
        </p:spPr>
        <p:txBody>
          <a:bodyPr wrap="square" lIns="0" rtlCol="0">
            <a:normAutofit fontScale="92500" lnSpcReduction="20000"/>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zh-CN" altLang="en-US" sz="19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无监督句法分析的自编码器模型，其基本思想是先将句子通过编码器映射到一个中介空间，通常是句法结构空间，再用解码器将句子从该空间还原。现有自编码器模型有两种类型，一种尝试重构输入，其学习目标是使得重构句子与输入句子尽可能一致；另一种是变分自编码器，其学习目标函数是证据下界。</a:t>
            </a:r>
            <a:endParaRPr kumimoji="0" lang="en-US" altLang="zh-CN" sz="1900" b="0" i="0" u="none" strike="noStrike" kern="1200" cap="none" spc="10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a:p>
            <a:pPr marL="0" marR="0" lvl="0" indent="0" algn="just" defTabSz="914400" rtl="0" eaLnBrk="1" fontAlgn="base" latinLnBrk="0" hangingPunct="0">
              <a:lnSpc>
                <a:spcPct val="150000"/>
              </a:lnSpc>
              <a:spcBef>
                <a:spcPct val="0"/>
              </a:spcBef>
              <a:spcAft>
                <a:spcPct val="0"/>
              </a:spcAft>
              <a:buClrTx/>
              <a:buSzTx/>
              <a:buFontTx/>
              <a:buNone/>
              <a:tabLst/>
              <a:defRPr/>
            </a:pPr>
            <a:endParaRPr kumimoji="0" lang="zh-CN" altLang="en-US" sz="1600" b="0" i="0" u="none" strike="noStrike" kern="1200" cap="none" spc="1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584661296"/>
      </p:ext>
    </p:extLst>
  </p:cSld>
  <p:clrMapOvr>
    <a:masterClrMapping/>
  </p:clrMapOvr>
  <p:transition spd="med" advTm="341">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6996" y="858875"/>
            <a:ext cx="10498347" cy="1829925"/>
          </a:xfrm>
          <a:prstGeom prst="rect">
            <a:avLst/>
          </a:prstGeom>
          <a:noFill/>
        </p:spPr>
        <p:txBody>
          <a:bodyPr wrap="square" rtlCol="0">
            <a:spAutoFit/>
          </a:bodyPr>
          <a:lstStyle/>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en-US" sz="22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依存句法分析</a:t>
            </a:r>
            <a:endParaRPr kumimoji="0" lang="en-US" altLang="zh-CN" sz="22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Jiang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等人于</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2016</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年提出了神经</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DMV</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，使用神经网络计算文法规则的概率，神经网络的输入是文法规则各组成部分（如支配词和从属词）的向量化表示。由此带来的好处是可以自动建模单词之间的相似性，帮助平滑文法规则概率的学习。</a:t>
            </a:r>
            <a:endPar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9" name="标题 8"/>
          <p:cNvSpPr>
            <a:spLocks noGrp="1"/>
          </p:cNvSpPr>
          <p:nvPr>
            <p:ph type="title"/>
          </p:nvPr>
        </p:nvSpPr>
        <p:spPr>
          <a:xfrm>
            <a:off x="1173494" y="249067"/>
            <a:ext cx="8048203" cy="480131"/>
          </a:xfrm>
        </p:spPr>
        <p:txBody>
          <a:bodyPr/>
          <a:lstStyle/>
          <a:p>
            <a:pPr lvl="0">
              <a:defRPr/>
            </a:pPr>
            <a:r>
              <a:rPr lang="zh-CN" altLang="en-US" spc="100" dirty="0">
                <a:solidFill>
                  <a:srgbClr val="006C39"/>
                </a:solidFill>
                <a:latin typeface="Century Gothic" panose="020B0502020202020204" pitchFamily="34" charset="0"/>
              </a:rPr>
              <a:t>生成式模型</a:t>
            </a:r>
          </a:p>
        </p:txBody>
      </p:sp>
      <p:pic>
        <p:nvPicPr>
          <p:cNvPr id="3" name="图片 2">
            <a:extLst>
              <a:ext uri="{FF2B5EF4-FFF2-40B4-BE49-F238E27FC236}">
                <a16:creationId xmlns:a16="http://schemas.microsoft.com/office/drawing/2014/main" id="{D26B0B1C-9883-4FAD-927F-87F4BF818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351" y="2706560"/>
            <a:ext cx="5451297" cy="3490066"/>
          </a:xfrm>
          <a:prstGeom prst="rect">
            <a:avLst/>
          </a:prstGeom>
        </p:spPr>
      </p:pic>
    </p:spTree>
    <p:extLst>
      <p:ext uri="{BB962C8B-B14F-4D97-AF65-F5344CB8AC3E}">
        <p14:creationId xmlns:p14="http://schemas.microsoft.com/office/powerpoint/2010/main" val="1286714236"/>
      </p:ext>
    </p:extLst>
  </p:cSld>
  <p:clrMapOvr>
    <a:masterClrMapping/>
  </p:clrMapOvr>
  <p:transition spd="med" advTm="230">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7120" y="942002"/>
            <a:ext cx="10498347" cy="1653786"/>
          </a:xfrm>
          <a:prstGeom prst="rect">
            <a:avLst/>
          </a:prstGeom>
          <a:noFill/>
        </p:spPr>
        <p:txBody>
          <a:bodyPr wrap="square" rtlCol="0">
            <a:spAutoFit/>
          </a:bodyPr>
          <a:lstStyle/>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尽管神经</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DMV</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的学习效果相对</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DMV</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有显著提升，但是其依然使用了</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DMV</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的上下文无关假设，从而限制了模型的表达能力为了解决这个问题，</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HAN</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等人提出了判别式神经</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DMV</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，通过一个</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LSTM</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得到句子的向量表示，作为计算规则概率的神经网络的一个额外输入，从而使句子上下文可以影响规则概率，打破了上下文无关性。</a:t>
            </a:r>
            <a:endPar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9" name="标题 8"/>
          <p:cNvSpPr>
            <a:spLocks noGrp="1"/>
          </p:cNvSpPr>
          <p:nvPr>
            <p:ph type="title"/>
          </p:nvPr>
        </p:nvSpPr>
        <p:spPr>
          <a:xfrm>
            <a:off x="1173494" y="249067"/>
            <a:ext cx="8048203" cy="480131"/>
          </a:xfrm>
        </p:spPr>
        <p:txBody>
          <a:bodyPr/>
          <a:lstStyle/>
          <a:p>
            <a:pPr lvl="0">
              <a:defRPr/>
            </a:pPr>
            <a:r>
              <a:rPr lang="zh-CN" altLang="en-US" spc="100" dirty="0">
                <a:solidFill>
                  <a:srgbClr val="006C39"/>
                </a:solidFill>
                <a:latin typeface="Century Gothic" panose="020B0502020202020204" pitchFamily="34" charset="0"/>
              </a:rPr>
              <a:t>生成式模型</a:t>
            </a:r>
          </a:p>
        </p:txBody>
      </p:sp>
      <p:pic>
        <p:nvPicPr>
          <p:cNvPr id="5" name="图片 4">
            <a:extLst>
              <a:ext uri="{FF2B5EF4-FFF2-40B4-BE49-F238E27FC236}">
                <a16:creationId xmlns:a16="http://schemas.microsoft.com/office/drawing/2014/main" id="{F6854563-2467-42C9-B6EC-5FC07C09F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180" y="2595788"/>
            <a:ext cx="7511640" cy="3664897"/>
          </a:xfrm>
          <a:prstGeom prst="rect">
            <a:avLst/>
          </a:prstGeom>
        </p:spPr>
      </p:pic>
    </p:spTree>
    <p:extLst>
      <p:ext uri="{BB962C8B-B14F-4D97-AF65-F5344CB8AC3E}">
        <p14:creationId xmlns:p14="http://schemas.microsoft.com/office/powerpoint/2010/main" val="3314470140"/>
      </p:ext>
    </p:extLst>
  </p:cSld>
  <p:clrMapOvr>
    <a:masterClrMapping/>
  </p:clrMapOvr>
  <p:transition spd="med" advTm="204">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7120" y="942002"/>
            <a:ext cx="10498347" cy="2761782"/>
          </a:xfrm>
          <a:prstGeom prst="rect">
            <a:avLst/>
          </a:prstGeom>
          <a:noFill/>
        </p:spPr>
        <p:txBody>
          <a:bodyPr wrap="square" rtlCol="0">
            <a:spAutoFit/>
          </a:bodyPr>
          <a:lstStyle/>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成分句法分析</a:t>
            </a:r>
            <a:endPar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生成式的无监督成分句法分析模型大都基于概率上下文无关文法（</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probabilistic context-free </a:t>
            </a:r>
            <a:r>
              <a:rPr kumimoji="0" lang="en-US" altLang="zh-CN" sz="2000" b="0" i="0" u="none" strike="noStrike" kern="1200" cap="none" spc="0" normalizeH="0" baseline="0" noProof="0" dirty="0" err="1">
                <a:ln>
                  <a:noFill/>
                </a:ln>
                <a:solidFill>
                  <a:prstClr val="black"/>
                </a:solidFill>
                <a:effectLst/>
                <a:uLnTx/>
                <a:uFillTx/>
                <a:latin typeface="宋体" panose="02010600030101010101" pitchFamily="2" charset="-122"/>
                <a:ea typeface="宋体" panose="02010600030101010101" pitchFamily="2" charset="-122"/>
                <a:cs typeface="+mn-cs"/>
              </a:rPr>
              <a:t>grammar,PCFG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t>
            </a:r>
            <a:endPar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Kim</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等人提出将</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PCFG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用神经网络参数化，把每个终结符和非终结符用向量表示，使用神经网络计算每个规则的概率。下图是神经</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PCFG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的概率图模型，其中</a:t>
            </a:r>
            <a:r>
              <a:rPr kumimoji="0" lang="en-US" altLang="zh-CN" sz="2000" b="0" i="0" u="none" strike="noStrike" kern="1200" cap="none" spc="0" normalizeH="0" baseline="0" noProof="0" dirty="0" err="1">
                <a:ln>
                  <a:noFill/>
                </a:ln>
                <a:solidFill>
                  <a:prstClr val="black"/>
                </a:solidFill>
                <a:effectLst/>
                <a:uLnTx/>
                <a:uFillTx/>
                <a:latin typeface="宋体" panose="02010600030101010101" pitchFamily="2" charset="-122"/>
                <a:ea typeface="宋体" panose="02010600030101010101" pitchFamily="2" charset="-122"/>
                <a:cs typeface="+mn-cs"/>
              </a:rPr>
              <a:t>Eg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是所有符号的向量表 示，</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π</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Ｓ、</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π</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Ｎ 、</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π</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Ｐ 分别是各类产生式规则的概率。</a:t>
            </a:r>
            <a:endPar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9" name="标题 8"/>
          <p:cNvSpPr>
            <a:spLocks noGrp="1"/>
          </p:cNvSpPr>
          <p:nvPr>
            <p:ph type="title"/>
          </p:nvPr>
        </p:nvSpPr>
        <p:spPr>
          <a:xfrm>
            <a:off x="1173494" y="249067"/>
            <a:ext cx="8048203" cy="480131"/>
          </a:xfrm>
        </p:spPr>
        <p:txBody>
          <a:bodyPr/>
          <a:lstStyle/>
          <a:p>
            <a:pPr lvl="0">
              <a:defRPr/>
            </a:pPr>
            <a:r>
              <a:rPr lang="zh-CN" altLang="en-US" spc="100" dirty="0">
                <a:solidFill>
                  <a:srgbClr val="006C39"/>
                </a:solidFill>
                <a:latin typeface="Century Gothic" panose="020B0502020202020204" pitchFamily="34" charset="0"/>
              </a:rPr>
              <a:t>生成式模型</a:t>
            </a:r>
          </a:p>
        </p:txBody>
      </p:sp>
      <p:pic>
        <p:nvPicPr>
          <p:cNvPr id="3" name="图片 2">
            <a:extLst>
              <a:ext uri="{FF2B5EF4-FFF2-40B4-BE49-F238E27FC236}">
                <a16:creationId xmlns:a16="http://schemas.microsoft.com/office/drawing/2014/main" id="{33BA318D-677A-4E37-97B8-E6BA84E24EB5}"/>
              </a:ext>
            </a:extLst>
          </p:cNvPr>
          <p:cNvPicPr>
            <a:picLocks noChangeAspect="1"/>
          </p:cNvPicPr>
          <p:nvPr/>
        </p:nvPicPr>
        <p:blipFill>
          <a:blip r:embed="rId3"/>
          <a:stretch>
            <a:fillRect/>
          </a:stretch>
        </p:blipFill>
        <p:spPr>
          <a:xfrm>
            <a:off x="4037921" y="3614922"/>
            <a:ext cx="4039279" cy="2669380"/>
          </a:xfrm>
          <a:prstGeom prst="rect">
            <a:avLst/>
          </a:prstGeom>
        </p:spPr>
      </p:pic>
    </p:spTree>
    <p:extLst>
      <p:ext uri="{BB962C8B-B14F-4D97-AF65-F5344CB8AC3E}">
        <p14:creationId xmlns:p14="http://schemas.microsoft.com/office/powerpoint/2010/main" val="651962089"/>
      </p:ext>
    </p:extLst>
  </p:cSld>
  <p:clrMapOvr>
    <a:masterClrMapping/>
  </p:clrMapOvr>
  <p:transition spd="med" advTm="186">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7120" y="942002"/>
            <a:ext cx="10985537" cy="1653786"/>
          </a:xfrm>
          <a:prstGeom prst="rect">
            <a:avLst/>
          </a:prstGeom>
          <a:noFill/>
        </p:spPr>
        <p:txBody>
          <a:bodyPr wrap="square" rtlCol="0">
            <a:spAutoFit/>
          </a:bodyPr>
          <a:lstStyle/>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神经</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PCFG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依然受限于</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PCFG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本身的上下文无关假设，因此</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Kim</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等人又提出了复合</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PCFG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，复合</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PCFG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在神经</a:t>
            </a:r>
            <a:r>
              <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PCFG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的基础上，对于每一个句子定义了一个隐变量ｚ，用于和</a:t>
            </a:r>
            <a:r>
              <a:rPr kumimoji="0" lang="en-US" altLang="zh-CN" sz="2000" b="0" i="0" u="none" strike="noStrike" kern="1200" cap="none" spc="0" normalizeH="0" baseline="0" noProof="0" dirty="0" err="1">
                <a:ln>
                  <a:noFill/>
                </a:ln>
                <a:solidFill>
                  <a:prstClr val="black"/>
                </a:solidFill>
                <a:effectLst/>
                <a:uLnTx/>
                <a:uFillTx/>
                <a:latin typeface="宋体" panose="02010600030101010101" pitchFamily="2" charset="-122"/>
                <a:ea typeface="宋体" panose="02010600030101010101" pitchFamily="2" charset="-122"/>
                <a:cs typeface="+mn-cs"/>
              </a:rPr>
              <a:t>Eg</a:t>
            </a:r>
            <a:r>
              <a:rPr kumimoji="0" lang="zh-CN" altLang="en-US"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一起生成所有的规则概率。这样做的好处是，每一个句子都有自己特有的规则概率，从而减轻了上下文无关假设带来的限制。</a:t>
            </a:r>
            <a:endParaRPr kumimoji="0" lang="en-US" altLang="zh-CN" sz="20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9" name="标题 8"/>
          <p:cNvSpPr>
            <a:spLocks noGrp="1"/>
          </p:cNvSpPr>
          <p:nvPr>
            <p:ph type="title"/>
          </p:nvPr>
        </p:nvSpPr>
        <p:spPr>
          <a:xfrm>
            <a:off x="1173494" y="249067"/>
            <a:ext cx="8048203" cy="480131"/>
          </a:xfrm>
        </p:spPr>
        <p:txBody>
          <a:bodyPr/>
          <a:lstStyle/>
          <a:p>
            <a:pPr lvl="0">
              <a:defRPr/>
            </a:pPr>
            <a:r>
              <a:rPr lang="zh-CN" altLang="en-US" spc="100" dirty="0">
                <a:solidFill>
                  <a:srgbClr val="006C39"/>
                </a:solidFill>
                <a:latin typeface="Century Gothic" panose="020B0502020202020204" pitchFamily="34" charset="0"/>
              </a:rPr>
              <a:t>生成式模型</a:t>
            </a:r>
          </a:p>
        </p:txBody>
      </p:sp>
      <p:pic>
        <p:nvPicPr>
          <p:cNvPr id="5" name="图片 4">
            <a:extLst>
              <a:ext uri="{FF2B5EF4-FFF2-40B4-BE49-F238E27FC236}">
                <a16:creationId xmlns:a16="http://schemas.microsoft.com/office/drawing/2014/main" id="{A73A5778-2FF9-4825-B4DB-EBB9DDB5B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086" y="2595788"/>
            <a:ext cx="4665828" cy="3666007"/>
          </a:xfrm>
          <a:prstGeom prst="rect">
            <a:avLst/>
          </a:prstGeom>
        </p:spPr>
      </p:pic>
    </p:spTree>
    <p:extLst>
      <p:ext uri="{BB962C8B-B14F-4D97-AF65-F5344CB8AC3E}">
        <p14:creationId xmlns:p14="http://schemas.microsoft.com/office/powerpoint/2010/main" val="2589500993"/>
      </p:ext>
    </p:extLst>
  </p:cSld>
  <p:clrMapOvr>
    <a:masterClrMapping/>
  </p:clrMapOvr>
  <p:transition spd="med" advTm="978">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7120" y="908751"/>
            <a:ext cx="10498347" cy="1890710"/>
          </a:xfrm>
          <a:prstGeom prst="rect">
            <a:avLst/>
          </a:prstGeom>
          <a:noFill/>
        </p:spPr>
        <p:txBody>
          <a:bodyPr wrap="square" rtlCol="0">
            <a:spAutoFit/>
          </a:bodyPr>
          <a:lstStyle/>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en-US" sz="2200" b="0" i="0" u="none" strike="noStrike" kern="1200" cap="none" spc="0" normalizeH="0" baseline="0" noProof="0" dirty="0">
                <a:ln>
                  <a:noFill/>
                </a:ln>
                <a:solidFill>
                  <a:prstClr val="black"/>
                </a:solidFill>
                <a:effectLst/>
                <a:uLnTx/>
                <a:uFillTx/>
                <a:latin typeface="微软雅黑"/>
                <a:ea typeface="微软雅黑"/>
                <a:cs typeface="+mn-cs"/>
              </a:rPr>
              <a:t>近年来研究进展</a:t>
            </a:r>
            <a:endParaRPr kumimoji="0" lang="en-US" altLang="zh-CN" sz="2200" b="0" i="0" u="none" strike="noStrike" kern="1200" cap="none" spc="0" normalizeH="0" baseline="0" noProof="0" dirty="0">
              <a:ln>
                <a:noFill/>
              </a:ln>
              <a:solidFill>
                <a:prstClr val="black"/>
              </a:solidFill>
              <a:effectLst/>
              <a:uLnTx/>
              <a:uFillTx/>
              <a:latin typeface="微软雅黑"/>
              <a:ea typeface="微软雅黑"/>
              <a:cs typeface="+mn-cs"/>
            </a:endParaRPr>
          </a:p>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无监督句法分析的第一个自编码器模型是蔡炯等人于</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2017</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年提出的基于条件随机场自编码器（</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CRFAE)</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的方法，用于无监督依存句法分析。 </a:t>
            </a: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en-US" altLang="zh-CN" sz="1800" b="0" i="0" u="none" strike="noStrike" kern="1200" cap="none" spc="0" normalizeH="0" baseline="0" noProof="0" dirty="0" err="1">
                <a:ln>
                  <a:noFill/>
                </a:ln>
                <a:solidFill>
                  <a:prstClr val="black"/>
                </a:solidFill>
                <a:effectLst/>
                <a:uLnTx/>
                <a:uFillTx/>
                <a:latin typeface="微软雅黑"/>
                <a:ea typeface="微软雅黑"/>
                <a:cs typeface="+mn-cs"/>
              </a:rPr>
              <a:t>Drozdov</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等人在</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2019</a:t>
            </a:r>
            <a:r>
              <a:rPr kumimoji="0" lang="zh-CN" altLang="en-US"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年提出了深度内外递归自编码器</a:t>
            </a:r>
            <a:r>
              <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(DIORA)</a:t>
            </a:r>
            <a:r>
              <a:rPr kumimoji="0" lang="zh-CN" altLang="en-US"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9" name="标题 8"/>
          <p:cNvSpPr>
            <a:spLocks noGrp="1"/>
          </p:cNvSpPr>
          <p:nvPr>
            <p:ph type="title"/>
          </p:nvPr>
        </p:nvSpPr>
        <p:spPr>
          <a:xfrm>
            <a:off x="1173494" y="258300"/>
            <a:ext cx="8048203" cy="461665"/>
          </a:xfrm>
        </p:spPr>
        <p:txBody>
          <a:bodyPr/>
          <a:lstStyle/>
          <a:p>
            <a:pPr lvl="0">
              <a:lnSpc>
                <a:spcPct val="100000"/>
              </a:lnSpc>
              <a:defRPr/>
            </a:pPr>
            <a:r>
              <a:rPr lang="zh-CN" altLang="en-US" sz="2400" spc="100" dirty="0">
                <a:solidFill>
                  <a:srgbClr val="006C39"/>
                </a:solidFill>
                <a:latin typeface="Century Gothic" panose="020B0502020202020204" pitchFamily="34" charset="0"/>
              </a:rPr>
              <a:t>自编码器模型</a:t>
            </a:r>
          </a:p>
        </p:txBody>
      </p:sp>
      <p:pic>
        <p:nvPicPr>
          <p:cNvPr id="3" name="图片 2">
            <a:extLst>
              <a:ext uri="{FF2B5EF4-FFF2-40B4-BE49-F238E27FC236}">
                <a16:creationId xmlns:a16="http://schemas.microsoft.com/office/drawing/2014/main" id="{1DC1F9CB-F4E6-4831-B9FF-8DA5B0E0B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93" y="3228184"/>
            <a:ext cx="6657143" cy="2628571"/>
          </a:xfrm>
          <a:prstGeom prst="rect">
            <a:avLst/>
          </a:prstGeom>
        </p:spPr>
      </p:pic>
      <p:pic>
        <p:nvPicPr>
          <p:cNvPr id="6" name="图片 5">
            <a:extLst>
              <a:ext uri="{FF2B5EF4-FFF2-40B4-BE49-F238E27FC236}">
                <a16:creationId xmlns:a16="http://schemas.microsoft.com/office/drawing/2014/main" id="{16DA0D52-B24C-435D-B183-8EA009C51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0660" y="3228184"/>
            <a:ext cx="2498725" cy="2474347"/>
          </a:xfrm>
          <a:prstGeom prst="rect">
            <a:avLst/>
          </a:prstGeom>
        </p:spPr>
      </p:pic>
    </p:spTree>
    <p:extLst>
      <p:ext uri="{BB962C8B-B14F-4D97-AF65-F5344CB8AC3E}">
        <p14:creationId xmlns:p14="http://schemas.microsoft.com/office/powerpoint/2010/main" val="3604504718"/>
      </p:ext>
    </p:extLst>
  </p:cSld>
  <p:clrMapOvr>
    <a:masterClrMapping/>
  </p:clrMapOvr>
  <p:transition spd="med" advTm="123">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3993" y="1025129"/>
            <a:ext cx="10498347" cy="1137556"/>
          </a:xfrm>
          <a:prstGeom prst="rect">
            <a:avLst/>
          </a:prstGeom>
          <a:noFill/>
        </p:spPr>
        <p:txBody>
          <a:bodyPr wrap="square" rtlCol="0">
            <a:spAutoFit/>
          </a:bodyPr>
          <a:lstStyle/>
          <a:p>
            <a:pPr marL="342900" marR="0" lvl="0" indent="-342900" algn="just" defTabSz="914400" rtl="0" eaLnBrk="1" fontAlgn="auto" latinLnBrk="0" hangingPunct="1">
              <a:lnSpc>
                <a:spcPct val="130000"/>
              </a:lnSpc>
              <a:spcBef>
                <a:spcPts val="600"/>
              </a:spcBef>
              <a:spcAft>
                <a:spcPts val="600"/>
              </a:spcAft>
              <a:buClr>
                <a:srgbClr val="006C39"/>
              </a:buClr>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Kim</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等人提出了无监督</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RNNG</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，采用生成式</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RNNG</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作为解码器，对编码器采用了条件随机场句法分析器。由于条件随机场句法分析器含有较强的独立性假设，因此在一定程度上减轻了过强的</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RNNG</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解码器所带来的易于过拟合的问题。下图显示了无监督</a:t>
            </a:r>
            <a:r>
              <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rPr>
              <a:t>RNNG</a:t>
            </a:r>
            <a:r>
              <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rPr>
              <a:t>的模型架构。</a:t>
            </a:r>
            <a:endParaRPr kumimoji="0" lang="en-US" altLang="zh-CN"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9" name="标题 8"/>
          <p:cNvSpPr>
            <a:spLocks noGrp="1"/>
          </p:cNvSpPr>
          <p:nvPr>
            <p:ph type="title"/>
          </p:nvPr>
        </p:nvSpPr>
        <p:spPr>
          <a:xfrm>
            <a:off x="1173494" y="258300"/>
            <a:ext cx="8048203" cy="461665"/>
          </a:xfrm>
        </p:spPr>
        <p:txBody>
          <a:bodyPr/>
          <a:lstStyle/>
          <a:p>
            <a:pPr lvl="0">
              <a:lnSpc>
                <a:spcPct val="100000"/>
              </a:lnSpc>
              <a:defRPr/>
            </a:pPr>
            <a:r>
              <a:rPr lang="zh-CN" altLang="en-US" sz="2400" spc="100" dirty="0">
                <a:solidFill>
                  <a:srgbClr val="006C39"/>
                </a:solidFill>
                <a:latin typeface="Century Gothic" panose="020B0502020202020204" pitchFamily="34" charset="0"/>
              </a:rPr>
              <a:t>自编码器模型</a:t>
            </a:r>
          </a:p>
        </p:txBody>
      </p:sp>
      <p:pic>
        <p:nvPicPr>
          <p:cNvPr id="3" name="图片 2">
            <a:extLst>
              <a:ext uri="{FF2B5EF4-FFF2-40B4-BE49-F238E27FC236}">
                <a16:creationId xmlns:a16="http://schemas.microsoft.com/office/drawing/2014/main" id="{24D0DA97-CE7F-4987-9CDB-3629843CF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29" y="2162685"/>
            <a:ext cx="5425541" cy="4082325"/>
          </a:xfrm>
          <a:prstGeom prst="rect">
            <a:avLst/>
          </a:prstGeom>
        </p:spPr>
      </p:pic>
    </p:spTree>
    <p:extLst>
      <p:ext uri="{BB962C8B-B14F-4D97-AF65-F5344CB8AC3E}">
        <p14:creationId xmlns:p14="http://schemas.microsoft.com/office/powerpoint/2010/main" val="3733231174"/>
      </p:ext>
    </p:extLst>
  </p:cSld>
  <p:clrMapOvr>
    <a:masterClrMapping/>
  </p:clrMapOvr>
  <p:transition spd="med" advTm="219">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E6C1F-4586-47C4-A362-ED54C86CD699}"/>
              </a:ext>
            </a:extLst>
          </p:cNvPr>
          <p:cNvSpPr>
            <a:spLocks noGrp="1"/>
          </p:cNvSpPr>
          <p:nvPr>
            <p:ph type="title"/>
          </p:nvPr>
        </p:nvSpPr>
        <p:spPr/>
        <p:txBody>
          <a:bodyPr/>
          <a:lstStyle/>
          <a:p>
            <a:r>
              <a:rPr lang="zh-CN" altLang="en-US" dirty="0"/>
              <a:t>与形式语言句法分析的比较</a:t>
            </a:r>
          </a:p>
        </p:txBody>
      </p:sp>
      <p:sp>
        <p:nvSpPr>
          <p:cNvPr id="4" name="平行四边形 3">
            <a:extLst>
              <a:ext uri="{FF2B5EF4-FFF2-40B4-BE49-F238E27FC236}">
                <a16:creationId xmlns:a16="http://schemas.microsoft.com/office/drawing/2014/main" id="{0BBEBBEC-490C-4DB4-A397-160CEE539881}"/>
              </a:ext>
            </a:extLst>
          </p:cNvPr>
          <p:cNvSpPr/>
          <p:nvPr/>
        </p:nvSpPr>
        <p:spPr>
          <a:xfrm>
            <a:off x="594202" y="1144751"/>
            <a:ext cx="5724000" cy="3207658"/>
          </a:xfrm>
          <a:prstGeom prst="parallelogram">
            <a:avLst/>
          </a:prstGeom>
          <a:noFill/>
          <a:ln w="38100">
            <a:gradFill>
              <a:gsLst>
                <a:gs pos="20000">
                  <a:srgbClr val="003378">
                    <a:alpha val="0"/>
                  </a:srgbClr>
                </a:gs>
                <a:gs pos="0">
                  <a:schemeClr val="accent1">
                    <a:alpha val="0"/>
                  </a:schemeClr>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6" name="平行四边形 5">
            <a:extLst>
              <a:ext uri="{FF2B5EF4-FFF2-40B4-BE49-F238E27FC236}">
                <a16:creationId xmlns:a16="http://schemas.microsoft.com/office/drawing/2014/main" id="{1F72AE4B-D4D9-433E-869E-B14EE9C14805}"/>
              </a:ext>
            </a:extLst>
          </p:cNvPr>
          <p:cNvSpPr/>
          <p:nvPr/>
        </p:nvSpPr>
        <p:spPr>
          <a:xfrm>
            <a:off x="5741836" y="1884981"/>
            <a:ext cx="5724000" cy="3207658"/>
          </a:xfrm>
          <a:prstGeom prst="parallelogram">
            <a:avLst/>
          </a:prstGeom>
          <a:noFill/>
          <a:ln w="38100">
            <a:gradFill>
              <a:gsLst>
                <a:gs pos="20000">
                  <a:srgbClr val="003378">
                    <a:alpha val="0"/>
                  </a:srgbClr>
                </a:gs>
                <a:gs pos="0">
                  <a:schemeClr val="accent1">
                    <a:alpha val="0"/>
                  </a:schemeClr>
                </a:gs>
                <a:gs pos="100000">
                  <a:schemeClr val="accent4"/>
                </a:gs>
              </a:gsLst>
              <a:lin ang="96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文本框 7">
            <a:extLst>
              <a:ext uri="{FF2B5EF4-FFF2-40B4-BE49-F238E27FC236}">
                <a16:creationId xmlns:a16="http://schemas.microsoft.com/office/drawing/2014/main" id="{94BFFF36-8C81-4852-8804-96FF94721B4C}"/>
              </a:ext>
            </a:extLst>
          </p:cNvPr>
          <p:cNvSpPr txBox="1"/>
          <p:nvPr/>
        </p:nvSpPr>
        <p:spPr>
          <a:xfrm>
            <a:off x="4898190" y="2077650"/>
            <a:ext cx="2235200" cy="1653914"/>
          </a:xfrm>
          <a:prstGeom prst="rect">
            <a:avLst/>
          </a:prstGeom>
          <a:noFill/>
        </p:spPr>
        <p:txBody>
          <a:bodyPr wrap="square" lIns="0" tIns="0" rIns="0" bIns="0" rtlCol="0">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zh-CN" sz="9600" b="0" i="1" u="none" strike="noStrike" kern="1200" cap="none" spc="300" normalizeH="0" baseline="0" noProof="0" dirty="0">
                <a:ln>
                  <a:noFill/>
                </a:ln>
                <a:solidFill>
                  <a:srgbClr val="006C39">
                    <a:alpha val="11000"/>
                  </a:srgbClr>
                </a:solidFill>
                <a:effectLst/>
                <a:uLnTx/>
                <a:uFillTx/>
                <a:latin typeface="微软雅黑"/>
                <a:ea typeface="微软雅黑" panose="020B0503020204020204" pitchFamily="34" charset="-122"/>
                <a:cs typeface="+mn-cs"/>
              </a:rPr>
              <a:t>VS</a:t>
            </a:r>
            <a:endParaRPr kumimoji="0" lang="zh-CN" altLang="en-US" sz="9600" b="0" i="1" u="none" strike="noStrike" kern="1200" cap="none" spc="300" normalizeH="0" baseline="0" noProof="0" dirty="0">
              <a:ln>
                <a:noFill/>
              </a:ln>
              <a:solidFill>
                <a:srgbClr val="006C39">
                  <a:alpha val="11000"/>
                </a:srgbClr>
              </a:solidFill>
              <a:effectLst/>
              <a:uLnTx/>
              <a:uFillTx/>
              <a:latin typeface="微软雅黑"/>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80E15CC8-FA9B-42CE-AF5C-120C1DD4514D}"/>
              </a:ext>
            </a:extLst>
          </p:cNvPr>
          <p:cNvSpPr txBox="1"/>
          <p:nvPr/>
        </p:nvSpPr>
        <p:spPr>
          <a:xfrm>
            <a:off x="6643499" y="3103523"/>
            <a:ext cx="4537848" cy="196073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20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自然语言中，歧义现象是天然的大量存在着，而且这些歧义的解释往往都有可能是合理的，因此，对歧义现象的处理是自然语言句法分析器最本质的要求</a:t>
            </a:r>
          </a:p>
        </p:txBody>
      </p:sp>
      <p:sp>
        <p:nvSpPr>
          <p:cNvPr id="12" name="文本框 11">
            <a:extLst>
              <a:ext uri="{FF2B5EF4-FFF2-40B4-BE49-F238E27FC236}">
                <a16:creationId xmlns:a16="http://schemas.microsoft.com/office/drawing/2014/main" id="{B157A747-705F-42E6-9B0D-7429EBE6B8DF}"/>
              </a:ext>
            </a:extLst>
          </p:cNvPr>
          <p:cNvSpPr txBox="1"/>
          <p:nvPr/>
        </p:nvSpPr>
        <p:spPr>
          <a:xfrm>
            <a:off x="6643498" y="2411428"/>
            <a:ext cx="3463027" cy="505588"/>
          </a:xfrm>
          <a:prstGeom prst="rect">
            <a:avLst/>
          </a:prstGeom>
          <a:noFill/>
        </p:spPr>
        <p:txBody>
          <a:bodyPr wrap="square" lIns="0" tIns="0" rIns="0" bIns="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300" normalizeH="0" baseline="0" noProof="0" dirty="0">
                <a:ln>
                  <a:noFill/>
                </a:ln>
                <a:solidFill>
                  <a:srgbClr val="A13F0B"/>
                </a:solidFill>
                <a:effectLst/>
                <a:uLnTx/>
                <a:uFillTx/>
                <a:latin typeface="微软雅黑"/>
                <a:ea typeface="微软雅黑"/>
                <a:cs typeface="+mn-cs"/>
              </a:rPr>
              <a:t>自然语言句法分析</a:t>
            </a:r>
          </a:p>
        </p:txBody>
      </p:sp>
      <p:sp>
        <p:nvSpPr>
          <p:cNvPr id="14" name="文本框 13">
            <a:extLst>
              <a:ext uri="{FF2B5EF4-FFF2-40B4-BE49-F238E27FC236}">
                <a16:creationId xmlns:a16="http://schemas.microsoft.com/office/drawing/2014/main" id="{C89B3424-4386-4A1D-B08D-93E0F9E49534}"/>
              </a:ext>
            </a:extLst>
          </p:cNvPr>
          <p:cNvSpPr txBox="1"/>
          <p:nvPr/>
        </p:nvSpPr>
        <p:spPr>
          <a:xfrm>
            <a:off x="268905" y="2237888"/>
            <a:ext cx="5044189" cy="196073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0" marR="0" lvl="0" indent="0" algn="r" defTabSz="914400" rtl="0" eaLnBrk="0" fontAlgn="base" latinLnBrk="0" hangingPunct="0">
              <a:lnSpc>
                <a:spcPct val="130000"/>
              </a:lnSpc>
              <a:spcBef>
                <a:spcPct val="0"/>
              </a:spcBef>
              <a:spcAft>
                <a:spcPct val="0"/>
              </a:spcAft>
              <a:buClrTx/>
              <a:buSzTx/>
              <a:buFontTx/>
              <a:buNone/>
              <a:tabLst/>
              <a:defRPr/>
            </a:pPr>
            <a:r>
              <a:rPr kumimoji="0" lang="zh-CN" altLang="en-US" sz="20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rPr>
              <a:t>一般是指人工构造的语言，是一种确定性的语言，即对于语言中的任何一个句子，只有唯一的一种句法结构是合理的，即使语法本身存在歧义，也往往通过人为的方式规定一种合理的解释</a:t>
            </a:r>
          </a:p>
        </p:txBody>
      </p:sp>
      <p:sp>
        <p:nvSpPr>
          <p:cNvPr id="16" name="文本框 15">
            <a:extLst>
              <a:ext uri="{FF2B5EF4-FFF2-40B4-BE49-F238E27FC236}">
                <a16:creationId xmlns:a16="http://schemas.microsoft.com/office/drawing/2014/main" id="{6082028A-2253-4694-94C1-9069852CCB95}"/>
              </a:ext>
            </a:extLst>
          </p:cNvPr>
          <p:cNvSpPr txBox="1"/>
          <p:nvPr/>
        </p:nvSpPr>
        <p:spPr>
          <a:xfrm>
            <a:off x="1408750" y="1545793"/>
            <a:ext cx="3904343" cy="505588"/>
          </a:xfrm>
          <a:prstGeom prst="rect">
            <a:avLst/>
          </a:prstGeom>
          <a:noFill/>
        </p:spPr>
        <p:txBody>
          <a:bodyPr wrap="square" lIns="0" tIns="0" rIns="0" bIns="0" rtlCol="0">
            <a:spAutoFit/>
          </a:bodyPr>
          <a:lstStyle/>
          <a:p>
            <a:pPr marL="0" marR="0" lvl="0" indent="0" algn="r"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300" normalizeH="0" baseline="0" noProof="0" dirty="0">
                <a:ln>
                  <a:noFill/>
                </a:ln>
                <a:solidFill>
                  <a:srgbClr val="006C39"/>
                </a:solidFill>
                <a:effectLst/>
                <a:uLnTx/>
                <a:uFillTx/>
                <a:latin typeface="微软雅黑"/>
                <a:ea typeface="微软雅黑"/>
                <a:cs typeface="+mn-cs"/>
              </a:rPr>
              <a:t>形式语言句法分析</a:t>
            </a:r>
          </a:p>
        </p:txBody>
      </p:sp>
      <p:sp>
        <p:nvSpPr>
          <p:cNvPr id="17" name="文本框 16">
            <a:extLst>
              <a:ext uri="{FF2B5EF4-FFF2-40B4-BE49-F238E27FC236}">
                <a16:creationId xmlns:a16="http://schemas.microsoft.com/office/drawing/2014/main" id="{4FD428F8-3352-4DE6-BAF0-70FEF740C822}"/>
              </a:ext>
            </a:extLst>
          </p:cNvPr>
          <p:cNvSpPr txBox="1"/>
          <p:nvPr/>
        </p:nvSpPr>
        <p:spPr>
          <a:xfrm>
            <a:off x="594201" y="5085085"/>
            <a:ext cx="10587145" cy="1200329"/>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由于要处理大量的歧义现象，导致自然语言句法分析器的复杂程度远高于形式语言的句法分析器</a:t>
            </a:r>
            <a:endParaRPr kumimoji="0" lang="en-US" altLang="zh-CN" sz="24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zh-CN" altLang="en-US" sz="2400" dirty="0">
                <a:latin typeface="Arial" panose="020B0604020202020204" pitchFamily="34" charset="0"/>
              </a:rPr>
              <a:t>目前汉语</a:t>
            </a:r>
            <a:r>
              <a:rPr lang="zh-CN" altLang="en-US" sz="2400" dirty="0">
                <a:effectLst/>
                <a:latin typeface="Arial" panose="020B0604020202020204" pitchFamily="34" charset="0"/>
              </a:rPr>
              <a:t>的计算机句法分析的精度达到</a:t>
            </a:r>
            <a:r>
              <a:rPr lang="en-US" altLang="zh-CN" sz="2400" dirty="0">
                <a:effectLst/>
                <a:latin typeface="Arial" panose="020B0604020202020204" pitchFamily="34" charset="0"/>
              </a:rPr>
              <a:t>92%</a:t>
            </a:r>
            <a:endParaRPr kumimoji="0" lang="zh-CN"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283469983"/>
      </p:ext>
    </p:extLst>
  </p:cSld>
  <p:clrMapOvr>
    <a:masterClrMapping/>
  </p:clrMapOvr>
  <p:transition spd="med" advTm="142">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74">
            <a:extLst>
              <a:ext uri="{FF2B5EF4-FFF2-40B4-BE49-F238E27FC236}">
                <a16:creationId xmlns:a16="http://schemas.microsoft.com/office/drawing/2014/main" id="{75405C06-4731-4EF6-893C-41C608DBBCF9}"/>
              </a:ext>
            </a:extLst>
          </p:cNvPr>
          <p:cNvSpPr txBox="1">
            <a:spLocks/>
          </p:cNvSpPr>
          <p:nvPr/>
        </p:nvSpPr>
        <p:spPr>
          <a:xfrm>
            <a:off x="4621212" y="3946413"/>
            <a:ext cx="5723791" cy="10207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zh-CN" altLang="en-US" sz="44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dirty="0">
                <a:solidFill>
                  <a:sysClr val="windowText" lastClr="000000"/>
                </a:solidFill>
                <a:latin typeface="微软雅黑" panose="020B0503020204020204" pitchFamily="34" charset="-122"/>
                <a:ea typeface="微软雅黑" panose="020B0503020204020204" pitchFamily="34" charset="-122"/>
              </a:rPr>
              <a:t>Demo</a:t>
            </a:r>
            <a:r>
              <a:rPr lang="zh-CN" altLang="en-US" dirty="0">
                <a:solidFill>
                  <a:sysClr val="windowText" lastClr="000000"/>
                </a:solidFill>
                <a:latin typeface="微软雅黑" panose="020B0503020204020204" pitchFamily="34" charset="-122"/>
                <a:ea typeface="微软雅黑" panose="020B0503020204020204" pitchFamily="34" charset="-122"/>
              </a:rPr>
              <a:t>展示</a:t>
            </a:r>
            <a:endParaRPr kumimoji="0" lang="zh-CN" altLang="en-US" sz="4400" b="0" i="0" u="none" strike="noStrike" kern="1200" cap="none" spc="0" normalizeH="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j-cs"/>
            </a:endParaRPr>
          </a:p>
        </p:txBody>
      </p:sp>
      <p:graphicFrame>
        <p:nvGraphicFramePr>
          <p:cNvPr id="16" name="图表 15">
            <a:extLst>
              <a:ext uri="{FF2B5EF4-FFF2-40B4-BE49-F238E27FC236}">
                <a16:creationId xmlns:a16="http://schemas.microsoft.com/office/drawing/2014/main" id="{082A7125-A116-404F-82F0-1F524BEA1396}"/>
              </a:ext>
            </a:extLst>
          </p:cNvPr>
          <p:cNvGraphicFramePr/>
          <p:nvPr/>
        </p:nvGraphicFramePr>
        <p:xfrm>
          <a:off x="1381561" y="3754939"/>
          <a:ext cx="2906485" cy="1937657"/>
        </p:xfrm>
        <a:graphic>
          <a:graphicData uri="http://schemas.openxmlformats.org/drawingml/2006/chart">
            <c:chart xmlns:c="http://schemas.openxmlformats.org/drawingml/2006/chart" xmlns:r="http://schemas.openxmlformats.org/officeDocument/2006/relationships" r:id="rId3"/>
          </a:graphicData>
        </a:graphic>
      </p:graphicFrame>
      <p:sp>
        <p:nvSpPr>
          <p:cNvPr id="17" name="椭圆 16">
            <a:extLst>
              <a:ext uri="{FF2B5EF4-FFF2-40B4-BE49-F238E27FC236}">
                <a16:creationId xmlns:a16="http://schemas.microsoft.com/office/drawing/2014/main" id="{8F8AD9DD-F434-408A-8216-DC6F68B834E1}"/>
              </a:ext>
            </a:extLst>
          </p:cNvPr>
          <p:cNvSpPr/>
          <p:nvPr/>
        </p:nvSpPr>
        <p:spPr>
          <a:xfrm>
            <a:off x="2414176" y="4099848"/>
            <a:ext cx="1247839" cy="1247839"/>
          </a:xfrm>
          <a:prstGeom prst="ellipse">
            <a:avLst/>
          </a:prstGeom>
          <a:solidFill>
            <a:srgbClr val="006C39"/>
          </a:solidFill>
          <a:ln w="12700" cap="flat" cmpd="sng" algn="ctr">
            <a:noFill/>
            <a:prstDash val="solid"/>
            <a:miter lim="800000"/>
          </a:ln>
          <a:effectLst>
            <a:outerShdw blurRad="101600" dist="38100" dir="5400000" algn="t" rotWithShape="0">
              <a:srgbClr val="E7E6E6">
                <a:lumMod val="50000"/>
                <a:alpha val="40000"/>
              </a:srgbClr>
            </a:outerShdw>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en-US" altLang="zh-CN"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cs typeface="+mn-ea"/>
                <a:sym typeface="+mn-lt"/>
              </a:rPr>
              <a:t>4</a:t>
            </a:r>
            <a:endParaRPr kumimoji="0" lang="zh-CN" altLang="en-US" sz="5400" b="1" i="0" u="none" strike="noStrike" kern="0" cap="none" spc="0" normalizeH="0" baseline="0" noProof="0" dirty="0">
              <a:ln>
                <a:noFill/>
              </a:ln>
              <a:solidFill>
                <a:prstClr val="white"/>
              </a:solidFill>
              <a:effectLst>
                <a:innerShdw blurRad="127000">
                  <a:prstClr val="white">
                    <a:lumMod val="50000"/>
                    <a:alpha val="85000"/>
                  </a:prstClr>
                </a:innerShdw>
              </a:effectLst>
              <a:uLnTx/>
              <a:uFillTx/>
              <a:cs typeface="+mn-ea"/>
              <a:sym typeface="+mn-lt"/>
            </a:endParaRPr>
          </a:p>
        </p:txBody>
      </p:sp>
      <p:sp>
        <p:nvSpPr>
          <p:cNvPr id="6" name="文本框 5">
            <a:extLst>
              <a:ext uri="{FF2B5EF4-FFF2-40B4-BE49-F238E27FC236}">
                <a16:creationId xmlns:a16="http://schemas.microsoft.com/office/drawing/2014/main" id="{A89733A1-9EA4-423C-A0FF-DF436D75C7A4}"/>
              </a:ext>
            </a:extLst>
          </p:cNvPr>
          <p:cNvSpPr txBox="1"/>
          <p:nvPr/>
        </p:nvSpPr>
        <p:spPr>
          <a:xfrm>
            <a:off x="4583811" y="4967138"/>
            <a:ext cx="622662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rPr>
              <a:t>讲解：</a:t>
            </a:r>
            <a:r>
              <a:rPr lang="zh-CN" altLang="en-US" sz="2400" dirty="0">
                <a:solidFill>
                  <a:sysClr val="window" lastClr="FFFFFF">
                    <a:lumMod val="65000"/>
                  </a:sysClr>
                </a:solidFill>
              </a:rPr>
              <a:t>罗晓青</a:t>
            </a:r>
            <a:endParaRPr kumimoji="0" lang="en-US" altLang="en-US" sz="2400" b="0" i="0" u="none" strike="noStrike" kern="1200" cap="none" spc="0" normalizeH="0" baseline="0" noProof="0" dirty="0">
              <a:ln>
                <a:noFill/>
              </a:ln>
              <a:solidFill>
                <a:sysClr val="window" lastClr="FFFFFF">
                  <a:lumMod val="65000"/>
                </a:sysClr>
              </a:solidFill>
              <a:effectLst/>
              <a:uLnTx/>
              <a:uFillTx/>
              <a:latin typeface="Century Gothic" panose="020B0502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4130248119"/>
      </p:ext>
    </p:extLst>
  </p:cSld>
  <p:clrMapOvr>
    <a:masterClrMapping/>
  </p:clrMapOvr>
  <p:transition spd="med" advTm="713">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常用句法分析工具 </a:t>
            </a:r>
          </a:p>
        </p:txBody>
      </p:sp>
      <p:sp>
        <p:nvSpPr>
          <p:cNvPr id="20" name="文本框 19">
            <a:extLst>
              <a:ext uri="{FF2B5EF4-FFF2-40B4-BE49-F238E27FC236}">
                <a16:creationId xmlns:a16="http://schemas.microsoft.com/office/drawing/2014/main" id="{2A293663-D3EA-41D6-B7D2-3C1270AE30EF}"/>
              </a:ext>
            </a:extLst>
          </p:cNvPr>
          <p:cNvSpPr txBox="1"/>
          <p:nvPr/>
        </p:nvSpPr>
        <p:spPr>
          <a:xfrm>
            <a:off x="774917" y="1669896"/>
            <a:ext cx="10971619" cy="4426661"/>
          </a:xfrm>
          <a:prstGeom prst="rect">
            <a:avLst/>
          </a:prstGeom>
          <a:noFill/>
        </p:spPr>
        <p:txBody>
          <a:bodyPr wrap="square" lIns="0" tIns="0" rIns="0" bIns="0" rtlCol="0">
            <a:spAutoFit/>
          </a:bodyPr>
          <a:lstStyle/>
          <a:p>
            <a:pPr marL="342900" indent="-342900" eaLnBrk="1" fontAlgn="auto" hangingPunct="1">
              <a:lnSpc>
                <a:spcPct val="130000"/>
              </a:lnSpc>
              <a:spcBef>
                <a:spcPts val="0"/>
              </a:spcBef>
              <a:spcAft>
                <a:spcPts val="0"/>
              </a:spcAft>
              <a:buFont typeface="Wingdings" panose="05000000000000000000" pitchFamily="2" charset="2"/>
              <a:buChar char="u"/>
            </a:pPr>
            <a:r>
              <a:rPr lang="zh-CN" altLang="en-US" sz="2800" spc="300" dirty="0">
                <a:solidFill>
                  <a:srgbClr val="000000">
                    <a:lumMod val="85000"/>
                    <a:lumOff val="15000"/>
                  </a:srgbClr>
                </a:solidFill>
                <a:latin typeface="微软雅黑"/>
                <a:ea typeface="微软雅黑"/>
              </a:rPr>
              <a:t>复旦</a:t>
            </a:r>
            <a:r>
              <a:rPr lang="en-US" altLang="zh-CN" sz="2800" spc="300" dirty="0">
                <a:solidFill>
                  <a:srgbClr val="000000">
                    <a:lumMod val="85000"/>
                    <a:lumOff val="15000"/>
                  </a:srgbClr>
                </a:solidFill>
                <a:latin typeface="微软雅黑"/>
                <a:ea typeface="微软雅黑"/>
              </a:rPr>
              <a:t>FNLP: </a:t>
            </a:r>
            <a:r>
              <a:rPr lang="en-US" altLang="zh-CN" sz="2800" spc="300" dirty="0">
                <a:solidFill>
                  <a:srgbClr val="000000">
                    <a:lumMod val="85000"/>
                    <a:lumOff val="15000"/>
                  </a:srgbClr>
                </a:solidFill>
                <a:latin typeface="微软雅黑"/>
                <a:ea typeface="微软雅黑"/>
                <a:hlinkClick r:id="rId3"/>
              </a:rPr>
              <a:t>https://github.com/FudanNLP/fnlp</a:t>
            </a:r>
            <a:endParaRPr lang="en-US" altLang="zh-CN" sz="2800" spc="300" dirty="0">
              <a:solidFill>
                <a:srgbClr val="000000">
                  <a:lumMod val="85000"/>
                  <a:lumOff val="15000"/>
                </a:srgbClr>
              </a:solidFill>
              <a:latin typeface="微软雅黑"/>
              <a:ea typeface="微软雅黑"/>
            </a:endParaRPr>
          </a:p>
          <a:p>
            <a:pPr eaLnBrk="1" fontAlgn="auto" hangingPunct="1">
              <a:lnSpc>
                <a:spcPct val="130000"/>
              </a:lnSpc>
              <a:spcBef>
                <a:spcPts val="0"/>
              </a:spcBef>
              <a:spcAft>
                <a:spcPts val="0"/>
              </a:spcAft>
            </a:pPr>
            <a:endParaRPr lang="en-US" altLang="zh-CN" sz="2800" spc="300" dirty="0">
              <a:solidFill>
                <a:srgbClr val="000000">
                  <a:lumMod val="85000"/>
                  <a:lumOff val="15000"/>
                </a:srgbClr>
              </a:solidFill>
              <a:latin typeface="微软雅黑"/>
              <a:ea typeface="微软雅黑"/>
            </a:endParaRPr>
          </a:p>
          <a:p>
            <a:pPr marL="342900" indent="-342900" eaLnBrk="1" fontAlgn="auto" hangingPunct="1">
              <a:lnSpc>
                <a:spcPct val="130000"/>
              </a:lnSpc>
              <a:spcBef>
                <a:spcPts val="0"/>
              </a:spcBef>
              <a:spcAft>
                <a:spcPts val="0"/>
              </a:spcAft>
              <a:buFont typeface="Wingdings" panose="05000000000000000000" pitchFamily="2" charset="2"/>
              <a:buChar char="u"/>
            </a:pPr>
            <a:r>
              <a:rPr lang="zh-CN" altLang="en-US" sz="2800" spc="300" dirty="0">
                <a:solidFill>
                  <a:srgbClr val="000000">
                    <a:lumMod val="85000"/>
                    <a:lumOff val="15000"/>
                  </a:srgbClr>
                </a:solidFill>
                <a:latin typeface="微软雅黑"/>
                <a:ea typeface="微软雅黑"/>
              </a:rPr>
              <a:t>斯坦福</a:t>
            </a:r>
            <a:r>
              <a:rPr lang="en-US" altLang="zh-CN" sz="2800" spc="300" dirty="0">
                <a:solidFill>
                  <a:srgbClr val="000000">
                    <a:lumMod val="85000"/>
                    <a:lumOff val="15000"/>
                  </a:srgbClr>
                </a:solidFill>
                <a:latin typeface="微软雅黑"/>
                <a:ea typeface="微软雅黑"/>
              </a:rPr>
              <a:t>NLP</a:t>
            </a:r>
            <a:r>
              <a:rPr lang="zh-CN" altLang="en-US" sz="2800" spc="300" dirty="0">
                <a:solidFill>
                  <a:srgbClr val="000000">
                    <a:lumMod val="85000"/>
                    <a:lumOff val="15000"/>
                  </a:srgbClr>
                </a:solidFill>
                <a:latin typeface="微软雅黑"/>
                <a:ea typeface="微软雅黑"/>
              </a:rPr>
              <a:t>：</a:t>
            </a:r>
            <a:r>
              <a:rPr lang="en-US" altLang="zh-CN" sz="2800" spc="300" dirty="0">
                <a:solidFill>
                  <a:srgbClr val="000000">
                    <a:lumMod val="85000"/>
                    <a:lumOff val="15000"/>
                  </a:srgbClr>
                </a:solidFill>
                <a:latin typeface="微软雅黑"/>
                <a:ea typeface="微软雅黑"/>
                <a:hlinkClick r:id="rId4"/>
              </a:rPr>
              <a:t>http://nlp.stanford.edu/software/lex-parser.shtml</a:t>
            </a:r>
            <a:endParaRPr lang="en-US" altLang="zh-CN" sz="2800" spc="300" dirty="0">
              <a:solidFill>
                <a:srgbClr val="000000">
                  <a:lumMod val="85000"/>
                  <a:lumOff val="15000"/>
                </a:srgbClr>
              </a:solidFill>
              <a:latin typeface="微软雅黑"/>
              <a:ea typeface="微软雅黑"/>
            </a:endParaRPr>
          </a:p>
          <a:p>
            <a:pPr eaLnBrk="1" fontAlgn="auto" hangingPunct="1">
              <a:lnSpc>
                <a:spcPct val="130000"/>
              </a:lnSpc>
              <a:spcBef>
                <a:spcPts val="0"/>
              </a:spcBef>
              <a:spcAft>
                <a:spcPts val="0"/>
              </a:spcAft>
            </a:pPr>
            <a:endParaRPr lang="en-US" altLang="zh-CN" sz="2800" spc="300" dirty="0">
              <a:solidFill>
                <a:srgbClr val="000000">
                  <a:lumMod val="85000"/>
                  <a:lumOff val="15000"/>
                </a:srgbClr>
              </a:solidFill>
              <a:latin typeface="微软雅黑"/>
              <a:ea typeface="微软雅黑"/>
            </a:endParaRPr>
          </a:p>
          <a:p>
            <a:pPr marL="342900" indent="-342900" eaLnBrk="1" fontAlgn="auto" hangingPunct="1">
              <a:lnSpc>
                <a:spcPct val="130000"/>
              </a:lnSpc>
              <a:spcBef>
                <a:spcPts val="0"/>
              </a:spcBef>
              <a:spcAft>
                <a:spcPts val="0"/>
              </a:spcAft>
              <a:buFont typeface="Wingdings" panose="05000000000000000000" pitchFamily="2" charset="2"/>
              <a:buChar char="u"/>
            </a:pPr>
            <a:r>
              <a:rPr lang="en-US" altLang="zh-CN" sz="2800" spc="300" dirty="0" err="1">
                <a:solidFill>
                  <a:srgbClr val="000000">
                    <a:lumMod val="85000"/>
                    <a:lumOff val="15000"/>
                  </a:srgbClr>
                </a:solidFill>
                <a:latin typeface="微软雅黑"/>
                <a:ea typeface="微软雅黑"/>
              </a:rPr>
              <a:t>HanLP</a:t>
            </a:r>
            <a:r>
              <a:rPr lang="zh-CN" altLang="en-US" sz="2800" spc="300" dirty="0">
                <a:solidFill>
                  <a:srgbClr val="000000">
                    <a:lumMod val="85000"/>
                    <a:lumOff val="15000"/>
                  </a:srgbClr>
                </a:solidFill>
                <a:latin typeface="微软雅黑"/>
                <a:ea typeface="微软雅黑"/>
              </a:rPr>
              <a:t>：</a:t>
            </a:r>
            <a:r>
              <a:rPr lang="en-US" altLang="zh-CN" sz="2800" spc="300" dirty="0">
                <a:solidFill>
                  <a:srgbClr val="000000">
                    <a:lumMod val="85000"/>
                    <a:lumOff val="15000"/>
                  </a:srgbClr>
                </a:solidFill>
                <a:latin typeface="微软雅黑"/>
                <a:ea typeface="微软雅黑"/>
                <a:hlinkClick r:id="rId5"/>
              </a:rPr>
              <a:t>https://www.hanlp.com/</a:t>
            </a:r>
            <a:endParaRPr lang="en-US" altLang="zh-CN" sz="2800" spc="300" dirty="0">
              <a:solidFill>
                <a:srgbClr val="000000">
                  <a:lumMod val="85000"/>
                  <a:lumOff val="15000"/>
                </a:srgbClr>
              </a:solidFill>
              <a:latin typeface="微软雅黑"/>
              <a:ea typeface="微软雅黑"/>
            </a:endParaRPr>
          </a:p>
          <a:p>
            <a:pPr eaLnBrk="1" fontAlgn="auto" hangingPunct="1">
              <a:lnSpc>
                <a:spcPct val="130000"/>
              </a:lnSpc>
              <a:spcBef>
                <a:spcPts val="0"/>
              </a:spcBef>
              <a:spcAft>
                <a:spcPts val="0"/>
              </a:spcAft>
            </a:pPr>
            <a:endParaRPr lang="en-US" altLang="zh-CN" sz="2800" spc="300" dirty="0">
              <a:solidFill>
                <a:srgbClr val="000000">
                  <a:lumMod val="85000"/>
                  <a:lumOff val="15000"/>
                </a:srgbClr>
              </a:solidFill>
              <a:latin typeface="微软雅黑"/>
              <a:ea typeface="微软雅黑"/>
            </a:endParaRPr>
          </a:p>
          <a:p>
            <a:pPr marL="342900" indent="-342900" eaLnBrk="1" fontAlgn="auto" hangingPunct="1">
              <a:lnSpc>
                <a:spcPct val="130000"/>
              </a:lnSpc>
              <a:spcBef>
                <a:spcPts val="0"/>
              </a:spcBef>
              <a:spcAft>
                <a:spcPts val="0"/>
              </a:spcAft>
              <a:buFont typeface="Wingdings" panose="05000000000000000000" pitchFamily="2" charset="2"/>
              <a:buChar char="u"/>
            </a:pPr>
            <a:r>
              <a:rPr lang="zh-CN" altLang="en-US" sz="2800" spc="300" dirty="0">
                <a:solidFill>
                  <a:srgbClr val="000000">
                    <a:lumMod val="85000"/>
                    <a:lumOff val="15000"/>
                  </a:srgbClr>
                </a:solidFill>
                <a:latin typeface="微软雅黑"/>
                <a:ea typeface="微软雅黑"/>
              </a:rPr>
              <a:t>哈工大</a:t>
            </a:r>
            <a:r>
              <a:rPr lang="en-US" altLang="zh-CN" sz="2800" spc="300" dirty="0">
                <a:solidFill>
                  <a:srgbClr val="000000">
                    <a:lumMod val="85000"/>
                    <a:lumOff val="15000"/>
                  </a:srgbClr>
                </a:solidFill>
                <a:latin typeface="微软雅黑"/>
                <a:ea typeface="微软雅黑"/>
              </a:rPr>
              <a:t>LTP</a:t>
            </a:r>
            <a:r>
              <a:rPr lang="zh-CN" altLang="en-US" sz="2800" spc="300" dirty="0">
                <a:solidFill>
                  <a:srgbClr val="000000">
                    <a:lumMod val="85000"/>
                    <a:lumOff val="15000"/>
                  </a:srgbClr>
                </a:solidFill>
                <a:latin typeface="微软雅黑"/>
                <a:ea typeface="微软雅黑"/>
              </a:rPr>
              <a:t>：</a:t>
            </a:r>
            <a:r>
              <a:rPr lang="en-US" altLang="zh-CN" sz="2800" spc="300" dirty="0">
                <a:solidFill>
                  <a:srgbClr val="000000">
                    <a:lumMod val="85000"/>
                    <a:lumOff val="15000"/>
                  </a:srgbClr>
                </a:solidFill>
                <a:latin typeface="微软雅黑"/>
                <a:ea typeface="微软雅黑"/>
                <a:hlinkClick r:id="rId4"/>
              </a:rPr>
              <a:t>https://ltp.ai/</a:t>
            </a:r>
            <a:endParaRPr lang="zh-CN" altLang="en-US" sz="2800" spc="300" dirty="0">
              <a:solidFill>
                <a:srgbClr val="000000">
                  <a:lumMod val="85000"/>
                  <a:lumOff val="15000"/>
                </a:srgbClr>
              </a:solidFill>
              <a:latin typeface="微软雅黑"/>
              <a:ea typeface="微软雅黑"/>
            </a:endParaRPr>
          </a:p>
        </p:txBody>
      </p:sp>
    </p:spTree>
    <p:extLst>
      <p:ext uri="{BB962C8B-B14F-4D97-AF65-F5344CB8AC3E}">
        <p14:creationId xmlns:p14="http://schemas.microsoft.com/office/powerpoint/2010/main" val="632411950"/>
      </p:ext>
    </p:extLst>
  </p:cSld>
  <p:clrMapOvr>
    <a:masterClrMapping/>
  </p:clrMapOvr>
  <p:transition spd="med" advTm="1565">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基于斯坦福</a:t>
            </a:r>
            <a:r>
              <a:rPr lang="en-US" altLang="zh-CN" dirty="0"/>
              <a:t>NLP</a:t>
            </a:r>
            <a:r>
              <a:rPr lang="zh-CN" altLang="en-US" dirty="0"/>
              <a:t>的句法分析</a:t>
            </a:r>
          </a:p>
        </p:txBody>
      </p:sp>
      <p:sp>
        <p:nvSpPr>
          <p:cNvPr id="14" name="文本框 13">
            <a:extLst>
              <a:ext uri="{FF2B5EF4-FFF2-40B4-BE49-F238E27FC236}">
                <a16:creationId xmlns:a16="http://schemas.microsoft.com/office/drawing/2014/main" id="{47E2459E-B67F-4D55-A86C-6669A97C7BCB}"/>
              </a:ext>
            </a:extLst>
          </p:cNvPr>
          <p:cNvSpPr txBox="1"/>
          <p:nvPr/>
        </p:nvSpPr>
        <p:spPr>
          <a:xfrm>
            <a:off x="7223067" y="1405526"/>
            <a:ext cx="4413482" cy="1065741"/>
          </a:xfrm>
          <a:prstGeom prst="rect">
            <a:avLst/>
          </a:prstGeom>
          <a:noFill/>
        </p:spPr>
        <p:txBody>
          <a:bodyPr wrap="square" lIns="0" tIns="0" rIns="0" bIns="0" rtlCol="0">
            <a:spAutoFit/>
          </a:bodyPr>
          <a:lstStyle/>
          <a:p>
            <a:pPr marL="0" marR="0" lvl="0" indent="0" algn="just"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300" normalizeH="0" baseline="0" noProof="0" dirty="0">
                <a:ln>
                  <a:noFill/>
                </a:ln>
                <a:solidFill>
                  <a:srgbClr val="006C39"/>
                </a:solidFill>
                <a:effectLst/>
                <a:uLnTx/>
                <a:uFillTx/>
                <a:latin typeface="微软雅黑" panose="020B0503020204020204" pitchFamily="34" charset="-122"/>
                <a:ea typeface="微软雅黑" panose="020B0503020204020204" pitchFamily="34" charset="-122"/>
                <a:cs typeface="+mn-cs"/>
              </a:rPr>
              <a:t>使用斯坦福</a:t>
            </a:r>
            <a:r>
              <a:rPr kumimoji="0" lang="en-US" altLang="zh-CN" sz="2800" b="1" i="0" u="none" strike="noStrike" kern="1200" cap="none" spc="300" normalizeH="0" baseline="0" noProof="0" dirty="0">
                <a:ln>
                  <a:noFill/>
                </a:ln>
                <a:solidFill>
                  <a:srgbClr val="006C39"/>
                </a:solidFill>
                <a:effectLst/>
                <a:uLnTx/>
                <a:uFillTx/>
                <a:latin typeface="微软雅黑" panose="020B0503020204020204" pitchFamily="34" charset="-122"/>
                <a:ea typeface="微软雅黑" panose="020B0503020204020204" pitchFamily="34" charset="-122"/>
                <a:cs typeface="+mn-cs"/>
              </a:rPr>
              <a:t>NLP</a:t>
            </a:r>
            <a:r>
              <a:rPr kumimoji="0" lang="zh-CN" altLang="en-US" sz="2800" b="1" i="0" u="none" strike="noStrike" kern="1200" cap="none" spc="300" normalizeH="0" baseline="0" noProof="0" dirty="0">
                <a:ln>
                  <a:noFill/>
                </a:ln>
                <a:solidFill>
                  <a:srgbClr val="006C39"/>
                </a:solidFill>
                <a:effectLst/>
                <a:uLnTx/>
                <a:uFillTx/>
                <a:latin typeface="微软雅黑" panose="020B0503020204020204" pitchFamily="34" charset="-122"/>
                <a:ea typeface="微软雅黑" panose="020B0503020204020204" pitchFamily="34" charset="-122"/>
                <a:cs typeface="+mn-cs"/>
              </a:rPr>
              <a:t>进行句法分析的步骤</a:t>
            </a:r>
            <a:endParaRPr kumimoji="0" lang="en-US" altLang="zh-CN" sz="2800" b="1" i="0" u="none" strike="noStrike" kern="1200" cap="none" spc="300" normalizeH="0" baseline="0" noProof="0" dirty="0">
              <a:ln>
                <a:noFill/>
              </a:ln>
              <a:solidFill>
                <a:srgbClr val="006C39"/>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A8556209-24C5-473E-8CF5-173C597F7B42}"/>
              </a:ext>
            </a:extLst>
          </p:cNvPr>
          <p:cNvSpPr txBox="1"/>
          <p:nvPr/>
        </p:nvSpPr>
        <p:spPr>
          <a:xfrm>
            <a:off x="7223067" y="2504759"/>
            <a:ext cx="4589327" cy="3202095"/>
          </a:xfrm>
          <a:prstGeom prst="rect">
            <a:avLst/>
          </a:prstGeom>
          <a:noFill/>
        </p:spPr>
        <p:txBody>
          <a:bodyPr wrap="square" lIns="0" tIns="0" rIns="0" bIns="0" rtlCol="0">
            <a:spAutoFit/>
          </a:bodyPr>
          <a:lstStyle/>
          <a:p>
            <a:pPr marL="342900" marR="0" lvl="0" indent="-342900" algn="just" defTabSz="914400" rtl="0" eaLnBrk="0" fontAlgn="base" latinLnBrk="0" hangingPunct="0">
              <a:lnSpc>
                <a:spcPct val="130000"/>
              </a:lnSpc>
              <a:spcBef>
                <a:spcPct val="0"/>
              </a:spcBef>
              <a:spcAft>
                <a:spcPct val="0"/>
              </a:spcAft>
              <a:buClrTx/>
              <a:buSzTx/>
              <a:buFont typeface="+mj-lt"/>
              <a:buAutoNum type="arabicPeriod"/>
              <a:tabLst/>
              <a:defRPr/>
            </a:pP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342900" marR="0" lvl="0" indent="-342900" algn="l" defTabSz="914400" rtl="0" eaLnBrk="0" fontAlgn="base" latinLnBrk="0" hangingPunct="0">
              <a:lnSpc>
                <a:spcPct val="130000"/>
              </a:lnSpc>
              <a:spcBef>
                <a:spcPct val="0"/>
              </a:spcBef>
              <a:spcAft>
                <a:spcPct val="0"/>
              </a:spcAft>
              <a:buClrTx/>
              <a:buSzTx/>
              <a:buFont typeface="+mj-lt"/>
              <a:buAutoNum type="arabicPeriod"/>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分词（</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Tokenize</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endParaRPr>
          </a:p>
          <a:p>
            <a:pPr marL="342900" marR="0" lvl="0" indent="-342900" algn="l" defTabSz="914400" rtl="0" eaLnBrk="0" fontAlgn="base" latinLnBrk="0" hangingPunct="0">
              <a:lnSpc>
                <a:spcPct val="130000"/>
              </a:lnSpc>
              <a:spcBef>
                <a:spcPct val="0"/>
              </a:spcBef>
              <a:spcAft>
                <a:spcPct val="0"/>
              </a:spcAft>
              <a:buClrTx/>
              <a:buSzTx/>
              <a:buFont typeface="+mj-lt"/>
              <a:buAutoNum type="arabicPeriod"/>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词性标注（</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Part of Speech</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endParaRPr>
          </a:p>
          <a:p>
            <a:pPr marL="342900" marR="0" lvl="0" indent="-342900" algn="l" defTabSz="914400" rtl="0" eaLnBrk="0" fontAlgn="base" latinLnBrk="0" hangingPunct="0">
              <a:lnSpc>
                <a:spcPct val="130000"/>
              </a:lnSpc>
              <a:spcBef>
                <a:spcPct val="0"/>
              </a:spcBef>
              <a:spcAft>
                <a:spcPct val="0"/>
              </a:spcAft>
              <a:buClrTx/>
              <a:buSzTx/>
              <a:buFont typeface="+mj-lt"/>
              <a:buAutoNum type="arabicPeriod"/>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命名实体识别（</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Named Entity</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endParaRPr>
          </a:p>
          <a:p>
            <a:pPr marL="342900" marR="0" lvl="0" indent="-342900" algn="l" defTabSz="914400" rtl="0" eaLnBrk="0" fontAlgn="base" latinLnBrk="0" hangingPunct="0">
              <a:lnSpc>
                <a:spcPct val="130000"/>
              </a:lnSpc>
              <a:spcBef>
                <a:spcPct val="0"/>
              </a:spcBef>
              <a:spcAft>
                <a:spcPct val="0"/>
              </a:spcAft>
              <a:buClrTx/>
              <a:buSzTx/>
              <a:buFont typeface="+mj-lt"/>
              <a:buAutoNum type="arabicPeriod"/>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句法成分分析（</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Constituency Parse</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endParaRPr>
          </a:p>
          <a:p>
            <a:pPr marL="342900" marR="0" lvl="0" indent="-342900" algn="l" defTabSz="914400" rtl="0" eaLnBrk="0" fontAlgn="base" latinLnBrk="0" hangingPunct="0">
              <a:lnSpc>
                <a:spcPct val="130000"/>
              </a:lnSpc>
              <a:spcBef>
                <a:spcPct val="0"/>
              </a:spcBef>
              <a:spcAft>
                <a:spcPct val="0"/>
              </a:spcAft>
              <a:buClrTx/>
              <a:buSzTx/>
              <a:buFont typeface="+mj-lt"/>
              <a:buAutoNum type="arabicPeriod"/>
              <a:tabLst/>
              <a:defRPr/>
            </a:pP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依存句法分析（</a:t>
            </a:r>
            <a:r>
              <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Dependency Parse</a:t>
            </a:r>
            <a:r>
              <a:rPr kumimoji="0" lang="zh-CN" altLang="en-US"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rPr>
              <a:t>）</a:t>
            </a:r>
            <a:endParaRPr kumimoji="0" lang="en-US" altLang="zh-CN" sz="1800" b="0" i="0" u="none" strike="noStrike" kern="1200" cap="none" spc="300" normalizeH="0" baseline="0" noProof="0" dirty="0">
              <a:ln>
                <a:noFill/>
              </a:ln>
              <a:solidFill>
                <a:prstClr val="black">
                  <a:lumMod val="85000"/>
                  <a:lumOff val="15000"/>
                </a:prstClr>
              </a:solidFill>
              <a:effectLst/>
              <a:uLnTx/>
              <a:uFillTx/>
              <a:latin typeface="微软雅黑"/>
              <a:ea typeface="微软雅黑"/>
              <a:cs typeface="Times New Roman" panose="02020603050405020304" pitchFamily="18" charset="0"/>
            </a:endParaRPr>
          </a:p>
          <a:p>
            <a:pPr marL="342900" marR="0" lvl="0" indent="-342900" algn="just" defTabSz="914400" rtl="0" eaLnBrk="0" fontAlgn="base" latinLnBrk="0" hangingPunct="0">
              <a:lnSpc>
                <a:spcPct val="130000"/>
              </a:lnSpc>
              <a:spcBef>
                <a:spcPct val="0"/>
              </a:spcBef>
              <a:spcAft>
                <a:spcPct val="0"/>
              </a:spcAft>
              <a:buClrTx/>
              <a:buSzTx/>
              <a:buFont typeface="+mj-lt"/>
              <a:buAutoNum type="arabicPeriod"/>
              <a:tabLst/>
              <a:defRPr/>
            </a:pPr>
            <a:endParaRPr kumimoji="0" lang="zh-CN" altLang="en-US" sz="1800" b="0" i="0" u="none" strike="noStrike" kern="1200" cap="none" spc="300" normalizeH="0" baseline="0" noProof="0" dirty="0">
              <a:ln>
                <a:noFill/>
              </a:ln>
              <a:solidFill>
                <a:prstClr val="black">
                  <a:lumMod val="85000"/>
                  <a:lumOff val="15000"/>
                </a:prstClr>
              </a:solidFill>
              <a:effectLst/>
              <a:uLnTx/>
              <a:uFillTx/>
              <a:latin typeface="Century Gothic" panose="020B0502020202020204" pitchFamily="34" charset="0"/>
              <a:ea typeface="微软雅黑" panose="020B0503020204020204" pitchFamily="34" charset="-122"/>
              <a:cs typeface="+mn-cs"/>
            </a:endParaRPr>
          </a:p>
        </p:txBody>
      </p:sp>
      <p:pic>
        <p:nvPicPr>
          <p:cNvPr id="5" name="图片 4">
            <a:extLst>
              <a:ext uri="{FF2B5EF4-FFF2-40B4-BE49-F238E27FC236}">
                <a16:creationId xmlns:a16="http://schemas.microsoft.com/office/drawing/2014/main" id="{1FFB9A92-FCA6-4C88-9451-F9002FD14807}"/>
              </a:ext>
            </a:extLst>
          </p:cNvPr>
          <p:cNvPicPr>
            <a:picLocks noChangeAspect="1"/>
          </p:cNvPicPr>
          <p:nvPr/>
        </p:nvPicPr>
        <p:blipFill>
          <a:blip r:embed="rId3"/>
          <a:stretch>
            <a:fillRect/>
          </a:stretch>
        </p:blipFill>
        <p:spPr>
          <a:xfrm>
            <a:off x="740228" y="1409664"/>
            <a:ext cx="6368673" cy="4038671"/>
          </a:xfrm>
          <a:prstGeom prst="rect">
            <a:avLst/>
          </a:prstGeom>
        </p:spPr>
      </p:pic>
    </p:spTree>
    <p:extLst>
      <p:ext uri="{BB962C8B-B14F-4D97-AF65-F5344CB8AC3E}">
        <p14:creationId xmlns:p14="http://schemas.microsoft.com/office/powerpoint/2010/main" val="3793208182"/>
      </p:ext>
    </p:extLst>
  </p:cSld>
  <p:clrMapOvr>
    <a:masterClrMapping/>
  </p:clrMapOvr>
  <p:transition spd="med" advTm="15659">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9399C7E-A646-423A-A81A-33CB60BD2B9B}"/>
              </a:ext>
            </a:extLst>
          </p:cNvPr>
          <p:cNvSpPr/>
          <p:nvPr/>
        </p:nvSpPr>
        <p:spPr>
          <a:xfrm>
            <a:off x="675861" y="1333141"/>
            <a:ext cx="10843039" cy="4389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9"/>
          <p:cNvSpPr>
            <a:spLocks noGrp="1"/>
          </p:cNvSpPr>
          <p:nvPr>
            <p:ph type="title"/>
          </p:nvPr>
        </p:nvSpPr>
        <p:spPr>
          <a:xfrm>
            <a:off x="1173494" y="-138731"/>
            <a:ext cx="8048203" cy="1255728"/>
          </a:xfrm>
        </p:spPr>
        <p:txBody>
          <a:bodyPr/>
          <a:lstStyle/>
          <a:p>
            <a:br>
              <a:rPr lang="en-US" altLang="zh-CN" dirty="0"/>
            </a:br>
            <a:r>
              <a:rPr lang="zh-CN" altLang="en-US" dirty="0"/>
              <a:t>基于斯坦福</a:t>
            </a:r>
            <a:r>
              <a:rPr lang="en-US" altLang="zh-CN" dirty="0"/>
              <a:t>NLP</a:t>
            </a:r>
            <a:r>
              <a:rPr lang="zh-CN" altLang="en-US" dirty="0"/>
              <a:t>的句法分析</a:t>
            </a:r>
            <a:br>
              <a:rPr lang="zh-CN" altLang="en-US" dirty="0"/>
            </a:br>
            <a:endParaRPr lang="zh-CN" altLang="en-US" dirty="0"/>
          </a:p>
        </p:txBody>
      </p:sp>
      <p:pic>
        <p:nvPicPr>
          <p:cNvPr id="2" name="图片 1">
            <a:extLst>
              <a:ext uri="{FF2B5EF4-FFF2-40B4-BE49-F238E27FC236}">
                <a16:creationId xmlns:a16="http://schemas.microsoft.com/office/drawing/2014/main" id="{904821CF-27E1-4B6C-9302-D8A64A1A87A2}"/>
              </a:ext>
            </a:extLst>
          </p:cNvPr>
          <p:cNvPicPr>
            <a:picLocks noChangeAspect="1"/>
          </p:cNvPicPr>
          <p:nvPr/>
        </p:nvPicPr>
        <p:blipFill>
          <a:blip r:embed="rId3"/>
          <a:stretch>
            <a:fillRect/>
          </a:stretch>
        </p:blipFill>
        <p:spPr>
          <a:xfrm>
            <a:off x="946608" y="1445879"/>
            <a:ext cx="2817617" cy="4063243"/>
          </a:xfrm>
          <a:prstGeom prst="rect">
            <a:avLst/>
          </a:prstGeom>
        </p:spPr>
      </p:pic>
      <p:cxnSp>
        <p:nvCxnSpPr>
          <p:cNvPr id="8" name="直接箭头连接符 7">
            <a:extLst>
              <a:ext uri="{FF2B5EF4-FFF2-40B4-BE49-F238E27FC236}">
                <a16:creationId xmlns:a16="http://schemas.microsoft.com/office/drawing/2014/main" id="{962AB173-880D-4286-81BD-76A70D9F1D63}"/>
              </a:ext>
            </a:extLst>
          </p:cNvPr>
          <p:cNvCxnSpPr>
            <a:cxnSpLocks/>
          </p:cNvCxnSpPr>
          <p:nvPr/>
        </p:nvCxnSpPr>
        <p:spPr>
          <a:xfrm>
            <a:off x="4034971" y="3617686"/>
            <a:ext cx="3802743" cy="0"/>
          </a:xfrm>
          <a:prstGeom prst="straightConnector1">
            <a:avLst/>
          </a:prstGeom>
          <a:ln w="762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文本框 11">
            <a:extLst>
              <a:ext uri="{FF2B5EF4-FFF2-40B4-BE49-F238E27FC236}">
                <a16:creationId xmlns:a16="http://schemas.microsoft.com/office/drawing/2014/main" id="{20C5AD62-960D-417B-9544-B49BA577D152}"/>
              </a:ext>
            </a:extLst>
          </p:cNvPr>
          <p:cNvSpPr txBox="1"/>
          <p:nvPr/>
        </p:nvSpPr>
        <p:spPr>
          <a:xfrm>
            <a:off x="5355772" y="3103218"/>
            <a:ext cx="1752585" cy="369332"/>
          </a:xfrm>
          <a:prstGeom prst="rect">
            <a:avLst/>
          </a:prstGeom>
          <a:noFill/>
        </p:spPr>
        <p:txBody>
          <a:bodyPr wrap="square" rtlCol="0">
            <a:spAutoFit/>
          </a:bodyPr>
          <a:lstStyle/>
          <a:p>
            <a:r>
              <a:rPr lang="zh-CN" altLang="en-US" dirty="0"/>
              <a:t>可视化</a:t>
            </a:r>
          </a:p>
        </p:txBody>
      </p:sp>
      <p:pic>
        <p:nvPicPr>
          <p:cNvPr id="5" name="图片 4">
            <a:extLst>
              <a:ext uri="{FF2B5EF4-FFF2-40B4-BE49-F238E27FC236}">
                <a16:creationId xmlns:a16="http://schemas.microsoft.com/office/drawing/2014/main" id="{ACB03E73-9216-45A4-B2EB-2AEAD2D8DFF3}"/>
              </a:ext>
            </a:extLst>
          </p:cNvPr>
          <p:cNvPicPr>
            <a:picLocks noChangeAspect="1"/>
          </p:cNvPicPr>
          <p:nvPr/>
        </p:nvPicPr>
        <p:blipFill>
          <a:blip r:embed="rId4"/>
          <a:stretch>
            <a:fillRect/>
          </a:stretch>
        </p:blipFill>
        <p:spPr>
          <a:xfrm>
            <a:off x="8234048" y="1496207"/>
            <a:ext cx="2669483" cy="4063244"/>
          </a:xfrm>
          <a:prstGeom prst="rect">
            <a:avLst/>
          </a:prstGeom>
        </p:spPr>
      </p:pic>
    </p:spTree>
    <p:extLst>
      <p:ext uri="{BB962C8B-B14F-4D97-AF65-F5344CB8AC3E}">
        <p14:creationId xmlns:p14="http://schemas.microsoft.com/office/powerpoint/2010/main" val="2034782891"/>
      </p:ext>
    </p:extLst>
  </p:cSld>
  <p:clrMapOvr>
    <a:masterClrMapping/>
  </p:clrMapOvr>
  <p:transition spd="med" advTm="59209">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73494" y="-138731"/>
            <a:ext cx="8048203" cy="1255728"/>
          </a:xfrm>
        </p:spPr>
        <p:txBody>
          <a:bodyPr/>
          <a:lstStyle/>
          <a:p>
            <a:br>
              <a:rPr lang="en-US" altLang="zh-CN" dirty="0"/>
            </a:br>
            <a:r>
              <a:rPr lang="zh-CN" altLang="en-US" dirty="0"/>
              <a:t>基于斯坦福</a:t>
            </a:r>
            <a:r>
              <a:rPr lang="en-US" altLang="zh-CN" dirty="0"/>
              <a:t>NLP</a:t>
            </a:r>
            <a:r>
              <a:rPr lang="zh-CN" altLang="en-US" dirty="0"/>
              <a:t>的句法分析</a:t>
            </a:r>
            <a:br>
              <a:rPr lang="zh-CN" altLang="en-US" dirty="0"/>
            </a:br>
            <a:endParaRPr lang="zh-CN" altLang="en-US" dirty="0"/>
          </a:p>
        </p:txBody>
      </p:sp>
      <p:cxnSp>
        <p:nvCxnSpPr>
          <p:cNvPr id="33" name="直接连接符 32">
            <a:extLst>
              <a:ext uri="{FF2B5EF4-FFF2-40B4-BE49-F238E27FC236}">
                <a16:creationId xmlns:a16="http://schemas.microsoft.com/office/drawing/2014/main" id="{2CD65917-32AC-487D-A210-C43A5172AAFA}"/>
              </a:ext>
            </a:extLst>
          </p:cNvPr>
          <p:cNvCxnSpPr>
            <a:cxnSpLocks/>
          </p:cNvCxnSpPr>
          <p:nvPr/>
        </p:nvCxnSpPr>
        <p:spPr>
          <a:xfrm>
            <a:off x="673100" y="1254369"/>
            <a:ext cx="0" cy="455507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îŝḷïḓè">
            <a:extLst>
              <a:ext uri="{FF2B5EF4-FFF2-40B4-BE49-F238E27FC236}">
                <a16:creationId xmlns:a16="http://schemas.microsoft.com/office/drawing/2014/main" id="{E94D2D48-849F-405A-84B2-75B6AF185143}"/>
              </a:ext>
            </a:extLst>
          </p:cNvPr>
          <p:cNvSpPr/>
          <p:nvPr/>
        </p:nvSpPr>
        <p:spPr>
          <a:xfrm>
            <a:off x="782260" y="5292587"/>
            <a:ext cx="493289" cy="516860"/>
          </a:xfrm>
          <a:custGeom>
            <a:avLst/>
            <a:gdLst>
              <a:gd name="connsiteX0" fmla="*/ 345269 w 578992"/>
              <a:gd name="connsiteY0" fmla="*/ 346719 h 606657"/>
              <a:gd name="connsiteX1" fmla="*/ 527264 w 578992"/>
              <a:gd name="connsiteY1" fmla="*/ 395415 h 606657"/>
              <a:gd name="connsiteX2" fmla="*/ 536965 w 578992"/>
              <a:gd name="connsiteY2" fmla="*/ 431758 h 606657"/>
              <a:gd name="connsiteX3" fmla="*/ 512135 w 578992"/>
              <a:gd name="connsiteY3" fmla="*/ 456550 h 606657"/>
              <a:gd name="connsiteX4" fmla="*/ 572652 w 578992"/>
              <a:gd name="connsiteY4" fmla="*/ 516975 h 606657"/>
              <a:gd name="connsiteX5" fmla="*/ 572652 w 578992"/>
              <a:gd name="connsiteY5" fmla="*/ 547632 h 606657"/>
              <a:gd name="connsiteX6" fmla="*/ 519877 w 578992"/>
              <a:gd name="connsiteY6" fmla="*/ 600326 h 606657"/>
              <a:gd name="connsiteX7" fmla="*/ 489174 w 578992"/>
              <a:gd name="connsiteY7" fmla="*/ 600326 h 606657"/>
              <a:gd name="connsiteX8" fmla="*/ 428657 w 578992"/>
              <a:gd name="connsiteY8" fmla="*/ 539901 h 606657"/>
              <a:gd name="connsiteX9" fmla="*/ 403739 w 578992"/>
              <a:gd name="connsiteY9" fmla="*/ 564782 h 606657"/>
              <a:gd name="connsiteX10" fmla="*/ 366628 w 578992"/>
              <a:gd name="connsiteY10" fmla="*/ 552075 h 606657"/>
              <a:gd name="connsiteX11" fmla="*/ 318659 w 578992"/>
              <a:gd name="connsiteY11" fmla="*/ 373288 h 606657"/>
              <a:gd name="connsiteX12" fmla="*/ 345269 w 578992"/>
              <a:gd name="connsiteY12" fmla="*/ 346719 h 606657"/>
              <a:gd name="connsiteX13" fmla="*/ 233275 w 578992"/>
              <a:gd name="connsiteY13" fmla="*/ 312148 h 606657"/>
              <a:gd name="connsiteX14" fmla="*/ 255262 w 578992"/>
              <a:gd name="connsiteY14" fmla="*/ 334095 h 606657"/>
              <a:gd name="connsiteX15" fmla="*/ 281255 w 578992"/>
              <a:gd name="connsiteY15" fmla="*/ 357464 h 606657"/>
              <a:gd name="connsiteX16" fmla="*/ 289000 w 578992"/>
              <a:gd name="connsiteY16" fmla="*/ 365016 h 606657"/>
              <a:gd name="connsiteX17" fmla="*/ 300127 w 578992"/>
              <a:gd name="connsiteY17" fmla="*/ 416019 h 606657"/>
              <a:gd name="connsiteX18" fmla="*/ 298791 w 578992"/>
              <a:gd name="connsiteY18" fmla="*/ 422416 h 606657"/>
              <a:gd name="connsiteX19" fmla="*/ 260514 w 578992"/>
              <a:gd name="connsiteY19" fmla="*/ 407844 h 606657"/>
              <a:gd name="connsiteX20" fmla="*/ 260514 w 578992"/>
              <a:gd name="connsiteY20" fmla="*/ 398159 h 606657"/>
              <a:gd name="connsiteX21" fmla="*/ 211822 w 578992"/>
              <a:gd name="connsiteY21" fmla="*/ 335339 h 606657"/>
              <a:gd name="connsiteX22" fmla="*/ 233275 w 578992"/>
              <a:gd name="connsiteY22" fmla="*/ 312148 h 606657"/>
              <a:gd name="connsiteX23" fmla="*/ 283295 w 578992"/>
              <a:gd name="connsiteY23" fmla="*/ 133638 h 606657"/>
              <a:gd name="connsiteX24" fmla="*/ 303944 w 578992"/>
              <a:gd name="connsiteY24" fmla="*/ 155858 h 606657"/>
              <a:gd name="connsiteX25" fmla="*/ 303944 w 578992"/>
              <a:gd name="connsiteY25" fmla="*/ 165457 h 606657"/>
              <a:gd name="connsiteX26" fmla="*/ 352630 w 578992"/>
              <a:gd name="connsiteY26" fmla="*/ 228294 h 606657"/>
              <a:gd name="connsiteX27" fmla="*/ 331180 w 578992"/>
              <a:gd name="connsiteY27" fmla="*/ 251580 h 606657"/>
              <a:gd name="connsiteX28" fmla="*/ 309196 w 578992"/>
              <a:gd name="connsiteY28" fmla="*/ 229538 h 606657"/>
              <a:gd name="connsiteX29" fmla="*/ 283206 w 578992"/>
              <a:gd name="connsiteY29" fmla="*/ 206252 h 606657"/>
              <a:gd name="connsiteX30" fmla="*/ 256327 w 578992"/>
              <a:gd name="connsiteY30" fmla="*/ 240648 h 606657"/>
              <a:gd name="connsiteX31" fmla="*/ 282583 w 578992"/>
              <a:gd name="connsiteY31" fmla="*/ 260112 h 606657"/>
              <a:gd name="connsiteX32" fmla="*/ 348625 w 578992"/>
              <a:gd name="connsiteY32" fmla="*/ 307306 h 606657"/>
              <a:gd name="connsiteX33" fmla="*/ 341594 w 578992"/>
              <a:gd name="connsiteY33" fmla="*/ 317083 h 606657"/>
              <a:gd name="connsiteX34" fmla="*/ 316494 w 578992"/>
              <a:gd name="connsiteY34" fmla="*/ 322594 h 606657"/>
              <a:gd name="connsiteX35" fmla="*/ 306792 w 578992"/>
              <a:gd name="connsiteY35" fmla="*/ 319305 h 606657"/>
              <a:gd name="connsiteX36" fmla="*/ 282227 w 578992"/>
              <a:gd name="connsiteY36" fmla="*/ 303485 h 606657"/>
              <a:gd name="connsiteX37" fmla="*/ 211825 w 578992"/>
              <a:gd name="connsiteY37" fmla="*/ 234604 h 606657"/>
              <a:gd name="connsiteX38" fmla="*/ 260510 w 578992"/>
              <a:gd name="connsiteY38" fmla="*/ 166612 h 606657"/>
              <a:gd name="connsiteX39" fmla="*/ 260510 w 578992"/>
              <a:gd name="connsiteY39" fmla="*/ 155236 h 606657"/>
              <a:gd name="connsiteX40" fmla="*/ 283295 w 578992"/>
              <a:gd name="connsiteY40" fmla="*/ 133638 h 606657"/>
              <a:gd name="connsiteX41" fmla="*/ 282248 w 578992"/>
              <a:gd name="connsiteY41" fmla="*/ 0 h 606657"/>
              <a:gd name="connsiteX42" fmla="*/ 551768 w 578992"/>
              <a:gd name="connsiteY42" fmla="*/ 365640 h 606657"/>
              <a:gd name="connsiteX43" fmla="*/ 541888 w 578992"/>
              <a:gd name="connsiteY43" fmla="*/ 369995 h 606657"/>
              <a:gd name="connsiteX44" fmla="*/ 534768 w 578992"/>
              <a:gd name="connsiteY44" fmla="*/ 367507 h 606657"/>
              <a:gd name="connsiteX45" fmla="*/ 487148 w 578992"/>
              <a:gd name="connsiteY45" fmla="*/ 354797 h 606657"/>
              <a:gd name="connsiteX46" fmla="*/ 482163 w 578992"/>
              <a:gd name="connsiteY46" fmla="*/ 345554 h 606657"/>
              <a:gd name="connsiteX47" fmla="*/ 282248 w 578992"/>
              <a:gd name="connsiteY47" fmla="*/ 72257 h 606657"/>
              <a:gd name="connsiteX48" fmla="*/ 72364 w 578992"/>
              <a:gd name="connsiteY48" fmla="*/ 281829 h 606657"/>
              <a:gd name="connsiteX49" fmla="*/ 313134 w 578992"/>
              <a:gd name="connsiteY49" fmla="*/ 489180 h 606657"/>
              <a:gd name="connsiteX50" fmla="*/ 321145 w 578992"/>
              <a:gd name="connsiteY50" fmla="*/ 494423 h 606657"/>
              <a:gd name="connsiteX51" fmla="*/ 336277 w 578992"/>
              <a:gd name="connsiteY51" fmla="*/ 550771 h 606657"/>
              <a:gd name="connsiteX52" fmla="*/ 330580 w 578992"/>
              <a:gd name="connsiteY52" fmla="*/ 559748 h 606657"/>
              <a:gd name="connsiteX53" fmla="*/ 0 w 578992"/>
              <a:gd name="connsiteY53" fmla="*/ 281829 h 606657"/>
              <a:gd name="connsiteX54" fmla="*/ 282248 w 578992"/>
              <a:gd name="connsiteY54" fmla="*/ 0 h 60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992" h="606657">
                <a:moveTo>
                  <a:pt x="345269" y="346719"/>
                </a:moveTo>
                <a:lnTo>
                  <a:pt x="527264" y="395415"/>
                </a:lnTo>
                <a:cubicBezTo>
                  <a:pt x="543372" y="399769"/>
                  <a:pt x="548801" y="419940"/>
                  <a:pt x="536965" y="431758"/>
                </a:cubicBezTo>
                <a:lnTo>
                  <a:pt x="512135" y="456550"/>
                </a:lnTo>
                <a:lnTo>
                  <a:pt x="572652" y="516975"/>
                </a:lnTo>
                <a:cubicBezTo>
                  <a:pt x="581106" y="525506"/>
                  <a:pt x="581106" y="539190"/>
                  <a:pt x="572652" y="547632"/>
                </a:cubicBezTo>
                <a:lnTo>
                  <a:pt x="519877" y="600326"/>
                </a:lnTo>
                <a:cubicBezTo>
                  <a:pt x="511334" y="608768"/>
                  <a:pt x="497629" y="608768"/>
                  <a:pt x="489174" y="600326"/>
                </a:cubicBezTo>
                <a:lnTo>
                  <a:pt x="428657" y="539901"/>
                </a:lnTo>
                <a:lnTo>
                  <a:pt x="403739" y="564782"/>
                </a:lnTo>
                <a:cubicBezTo>
                  <a:pt x="393148" y="575357"/>
                  <a:pt x="372501" y="574024"/>
                  <a:pt x="366628" y="552075"/>
                </a:cubicBezTo>
                <a:cubicBezTo>
                  <a:pt x="366005" y="549854"/>
                  <a:pt x="319015" y="374799"/>
                  <a:pt x="318659" y="373288"/>
                </a:cubicBezTo>
                <a:cubicBezTo>
                  <a:pt x="314298" y="357205"/>
                  <a:pt x="329071" y="342454"/>
                  <a:pt x="345269" y="346719"/>
                </a:cubicBezTo>
                <a:close/>
                <a:moveTo>
                  <a:pt x="233275" y="312148"/>
                </a:moveTo>
                <a:cubicBezTo>
                  <a:pt x="245470" y="311970"/>
                  <a:pt x="255440" y="321922"/>
                  <a:pt x="255262" y="334095"/>
                </a:cubicBezTo>
                <a:cubicBezTo>
                  <a:pt x="255084" y="345646"/>
                  <a:pt x="263986" y="357464"/>
                  <a:pt x="281255" y="357464"/>
                </a:cubicBezTo>
                <a:cubicBezTo>
                  <a:pt x="286329" y="357464"/>
                  <a:pt x="289267" y="361195"/>
                  <a:pt x="289000" y="365016"/>
                </a:cubicBezTo>
                <a:cubicBezTo>
                  <a:pt x="288465" y="375412"/>
                  <a:pt x="290068" y="378611"/>
                  <a:pt x="300127" y="416019"/>
                </a:cubicBezTo>
                <a:cubicBezTo>
                  <a:pt x="300750" y="418240"/>
                  <a:pt x="300305" y="420639"/>
                  <a:pt x="298791" y="422416"/>
                </a:cubicBezTo>
                <a:cubicBezTo>
                  <a:pt x="285706" y="437788"/>
                  <a:pt x="260514" y="428458"/>
                  <a:pt x="260514" y="407844"/>
                </a:cubicBezTo>
                <a:lnTo>
                  <a:pt x="260514" y="398159"/>
                </a:lnTo>
                <a:cubicBezTo>
                  <a:pt x="232919" y="390340"/>
                  <a:pt x="212534" y="365283"/>
                  <a:pt x="211822" y="335339"/>
                </a:cubicBezTo>
                <a:cubicBezTo>
                  <a:pt x="211555" y="323077"/>
                  <a:pt x="220902" y="312237"/>
                  <a:pt x="233275" y="312148"/>
                </a:cubicBezTo>
                <a:close/>
                <a:moveTo>
                  <a:pt x="283295" y="133638"/>
                </a:moveTo>
                <a:cubicBezTo>
                  <a:pt x="294955" y="134171"/>
                  <a:pt x="303944" y="144215"/>
                  <a:pt x="303944" y="155858"/>
                </a:cubicBezTo>
                <a:lnTo>
                  <a:pt x="303944" y="165457"/>
                </a:lnTo>
                <a:cubicBezTo>
                  <a:pt x="331536" y="173367"/>
                  <a:pt x="351918" y="198430"/>
                  <a:pt x="352630" y="228294"/>
                </a:cubicBezTo>
                <a:cubicBezTo>
                  <a:pt x="352897" y="240648"/>
                  <a:pt x="343552" y="251402"/>
                  <a:pt x="331180" y="251580"/>
                </a:cubicBezTo>
                <a:cubicBezTo>
                  <a:pt x="318987" y="251757"/>
                  <a:pt x="309018" y="241803"/>
                  <a:pt x="309196" y="229538"/>
                </a:cubicBezTo>
                <a:cubicBezTo>
                  <a:pt x="309374" y="218073"/>
                  <a:pt x="300473" y="206252"/>
                  <a:pt x="283206" y="206252"/>
                </a:cubicBezTo>
                <a:cubicBezTo>
                  <a:pt x="265583" y="206252"/>
                  <a:pt x="251076" y="222783"/>
                  <a:pt x="256327" y="240648"/>
                </a:cubicBezTo>
                <a:cubicBezTo>
                  <a:pt x="259709" y="252202"/>
                  <a:pt x="270568" y="260112"/>
                  <a:pt x="282583" y="260112"/>
                </a:cubicBezTo>
                <a:cubicBezTo>
                  <a:pt x="312845" y="260290"/>
                  <a:pt x="339013" y="280021"/>
                  <a:pt x="348625" y="307306"/>
                </a:cubicBezTo>
                <a:cubicBezTo>
                  <a:pt x="350405" y="312106"/>
                  <a:pt x="346756" y="317350"/>
                  <a:pt x="341594" y="317083"/>
                </a:cubicBezTo>
                <a:cubicBezTo>
                  <a:pt x="332960" y="316728"/>
                  <a:pt x="324327" y="318594"/>
                  <a:pt x="316494" y="322594"/>
                </a:cubicBezTo>
                <a:cubicBezTo>
                  <a:pt x="312934" y="324460"/>
                  <a:pt x="308484" y="322949"/>
                  <a:pt x="306792" y="319305"/>
                </a:cubicBezTo>
                <a:cubicBezTo>
                  <a:pt x="302520" y="310062"/>
                  <a:pt x="293086" y="303485"/>
                  <a:pt x="282227" y="303485"/>
                </a:cubicBezTo>
                <a:cubicBezTo>
                  <a:pt x="244133" y="303485"/>
                  <a:pt x="212537" y="272555"/>
                  <a:pt x="211825" y="234604"/>
                </a:cubicBezTo>
                <a:cubicBezTo>
                  <a:pt x="211202" y="203141"/>
                  <a:pt x="231673" y="176300"/>
                  <a:pt x="260510" y="166612"/>
                </a:cubicBezTo>
                <a:lnTo>
                  <a:pt x="260510" y="155236"/>
                </a:lnTo>
                <a:cubicBezTo>
                  <a:pt x="260510" y="142970"/>
                  <a:pt x="270835" y="133016"/>
                  <a:pt x="283295" y="133638"/>
                </a:cubicBezTo>
                <a:close/>
                <a:moveTo>
                  <a:pt x="282248" y="0"/>
                </a:moveTo>
                <a:cubicBezTo>
                  <a:pt x="471126" y="0"/>
                  <a:pt x="608556" y="183353"/>
                  <a:pt x="551768" y="365640"/>
                </a:cubicBezTo>
                <a:cubicBezTo>
                  <a:pt x="550522" y="369729"/>
                  <a:pt x="545894" y="371773"/>
                  <a:pt x="541888" y="369995"/>
                </a:cubicBezTo>
                <a:cubicBezTo>
                  <a:pt x="539574" y="369018"/>
                  <a:pt x="537260" y="368218"/>
                  <a:pt x="534768" y="367507"/>
                </a:cubicBezTo>
                <a:lnTo>
                  <a:pt x="487148" y="354797"/>
                </a:lnTo>
                <a:cubicBezTo>
                  <a:pt x="483142" y="353731"/>
                  <a:pt x="480917" y="349554"/>
                  <a:pt x="482163" y="345554"/>
                </a:cubicBezTo>
                <a:cubicBezTo>
                  <a:pt x="525600" y="210372"/>
                  <a:pt x="423773" y="72257"/>
                  <a:pt x="282248" y="72257"/>
                </a:cubicBezTo>
                <a:cubicBezTo>
                  <a:pt x="166536" y="72257"/>
                  <a:pt x="72364" y="166289"/>
                  <a:pt x="72364" y="281829"/>
                </a:cubicBezTo>
                <a:cubicBezTo>
                  <a:pt x="72364" y="410257"/>
                  <a:pt x="187453" y="507933"/>
                  <a:pt x="313134" y="489180"/>
                </a:cubicBezTo>
                <a:cubicBezTo>
                  <a:pt x="316784" y="488646"/>
                  <a:pt x="320255" y="490957"/>
                  <a:pt x="321145" y="494423"/>
                </a:cubicBezTo>
                <a:lnTo>
                  <a:pt x="336277" y="550771"/>
                </a:lnTo>
                <a:cubicBezTo>
                  <a:pt x="337345" y="554860"/>
                  <a:pt x="334764" y="559037"/>
                  <a:pt x="330580" y="559748"/>
                </a:cubicBezTo>
                <a:cubicBezTo>
                  <a:pt x="163332" y="589433"/>
                  <a:pt x="0" y="461006"/>
                  <a:pt x="0" y="281829"/>
                </a:cubicBezTo>
                <a:cubicBezTo>
                  <a:pt x="0" y="126472"/>
                  <a:pt x="126571" y="0"/>
                  <a:pt x="282248"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微软雅黑"/>
              <a:ea typeface="微软雅黑"/>
              <a:cs typeface="+mn-cs"/>
            </a:endParaRPr>
          </a:p>
        </p:txBody>
      </p:sp>
      <p:pic>
        <p:nvPicPr>
          <p:cNvPr id="11" name="图片 10">
            <a:extLst>
              <a:ext uri="{FF2B5EF4-FFF2-40B4-BE49-F238E27FC236}">
                <a16:creationId xmlns:a16="http://schemas.microsoft.com/office/drawing/2014/main" id="{52654536-FD99-49B0-BCCE-1ECA14CD5548}"/>
              </a:ext>
            </a:extLst>
          </p:cNvPr>
          <p:cNvPicPr>
            <a:picLocks noChangeAspect="1"/>
          </p:cNvPicPr>
          <p:nvPr/>
        </p:nvPicPr>
        <p:blipFill>
          <a:blip r:embed="rId3"/>
          <a:stretch>
            <a:fillRect/>
          </a:stretch>
        </p:blipFill>
        <p:spPr>
          <a:xfrm>
            <a:off x="923574" y="1665854"/>
            <a:ext cx="3762879" cy="3526291"/>
          </a:xfrm>
          <a:prstGeom prst="rect">
            <a:avLst/>
          </a:prstGeom>
        </p:spPr>
      </p:pic>
      <p:pic>
        <p:nvPicPr>
          <p:cNvPr id="15" name="图片 14">
            <a:extLst>
              <a:ext uri="{FF2B5EF4-FFF2-40B4-BE49-F238E27FC236}">
                <a16:creationId xmlns:a16="http://schemas.microsoft.com/office/drawing/2014/main" id="{45648908-5D38-41CE-A6E2-1ACA0E2BDBB6}"/>
              </a:ext>
            </a:extLst>
          </p:cNvPr>
          <p:cNvPicPr>
            <a:picLocks noChangeAspect="1"/>
          </p:cNvPicPr>
          <p:nvPr/>
        </p:nvPicPr>
        <p:blipFill rotWithShape="1">
          <a:blip r:embed="rId4"/>
          <a:srcRect r="5263"/>
          <a:stretch/>
        </p:blipFill>
        <p:spPr>
          <a:xfrm>
            <a:off x="4936926" y="2504703"/>
            <a:ext cx="7255074" cy="1400175"/>
          </a:xfrm>
          <a:prstGeom prst="rect">
            <a:avLst/>
          </a:prstGeom>
        </p:spPr>
      </p:pic>
    </p:spTree>
    <p:extLst>
      <p:ext uri="{BB962C8B-B14F-4D97-AF65-F5344CB8AC3E}">
        <p14:creationId xmlns:p14="http://schemas.microsoft.com/office/powerpoint/2010/main" val="1708548661"/>
      </p:ext>
    </p:extLst>
  </p:cSld>
  <p:clrMapOvr>
    <a:masterClrMapping/>
  </p:clrMapOvr>
  <p:transition spd="med" advTm="24235">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9399C7E-A646-423A-A81A-33CB60BD2B9B}"/>
              </a:ext>
            </a:extLst>
          </p:cNvPr>
          <p:cNvSpPr/>
          <p:nvPr/>
        </p:nvSpPr>
        <p:spPr>
          <a:xfrm>
            <a:off x="675861" y="1333141"/>
            <a:ext cx="10843039" cy="4389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标题 9"/>
          <p:cNvSpPr>
            <a:spLocks noGrp="1"/>
          </p:cNvSpPr>
          <p:nvPr>
            <p:ph type="title"/>
          </p:nvPr>
        </p:nvSpPr>
        <p:spPr>
          <a:xfrm>
            <a:off x="1173494" y="-138731"/>
            <a:ext cx="8048203" cy="1255728"/>
          </a:xfrm>
        </p:spPr>
        <p:txBody>
          <a:bodyPr/>
          <a:lstStyle/>
          <a:p>
            <a:br>
              <a:rPr lang="en-US" altLang="zh-CN" dirty="0"/>
            </a:br>
            <a:r>
              <a:rPr lang="zh-CN" altLang="en-US" dirty="0"/>
              <a:t>基于斯坦福</a:t>
            </a:r>
            <a:r>
              <a:rPr lang="en-US" altLang="zh-CN" dirty="0"/>
              <a:t>NLP</a:t>
            </a:r>
            <a:r>
              <a:rPr lang="zh-CN" altLang="en-US" dirty="0"/>
              <a:t>的句法分析</a:t>
            </a:r>
            <a:br>
              <a:rPr lang="zh-CN" altLang="en-US" dirty="0"/>
            </a:br>
            <a:endParaRPr lang="zh-CN" altLang="en-US" dirty="0"/>
          </a:p>
        </p:txBody>
      </p:sp>
      <p:pic>
        <p:nvPicPr>
          <p:cNvPr id="16" name="图片 15">
            <a:extLst>
              <a:ext uri="{FF2B5EF4-FFF2-40B4-BE49-F238E27FC236}">
                <a16:creationId xmlns:a16="http://schemas.microsoft.com/office/drawing/2014/main" id="{6CC2AF1C-1856-421D-8E11-A63868842D70}"/>
              </a:ext>
            </a:extLst>
          </p:cNvPr>
          <p:cNvPicPr>
            <a:picLocks noChangeAspect="1"/>
          </p:cNvPicPr>
          <p:nvPr/>
        </p:nvPicPr>
        <p:blipFill>
          <a:blip r:embed="rId3"/>
          <a:stretch>
            <a:fillRect/>
          </a:stretch>
        </p:blipFill>
        <p:spPr>
          <a:xfrm>
            <a:off x="722841" y="2505075"/>
            <a:ext cx="2466975" cy="1847850"/>
          </a:xfrm>
          <a:prstGeom prst="rect">
            <a:avLst/>
          </a:prstGeom>
        </p:spPr>
      </p:pic>
      <p:pic>
        <p:nvPicPr>
          <p:cNvPr id="3" name="图片 2">
            <a:extLst>
              <a:ext uri="{FF2B5EF4-FFF2-40B4-BE49-F238E27FC236}">
                <a16:creationId xmlns:a16="http://schemas.microsoft.com/office/drawing/2014/main" id="{D967C0CE-3EE4-40B9-B31D-0B77A456A782}"/>
              </a:ext>
            </a:extLst>
          </p:cNvPr>
          <p:cNvPicPr>
            <a:picLocks noChangeAspect="1"/>
          </p:cNvPicPr>
          <p:nvPr/>
        </p:nvPicPr>
        <p:blipFill>
          <a:blip r:embed="rId4"/>
          <a:stretch>
            <a:fillRect/>
          </a:stretch>
        </p:blipFill>
        <p:spPr>
          <a:xfrm>
            <a:off x="4081386" y="1395476"/>
            <a:ext cx="6545943" cy="4264706"/>
          </a:xfrm>
          <a:prstGeom prst="rect">
            <a:avLst/>
          </a:prstGeom>
        </p:spPr>
      </p:pic>
    </p:spTree>
    <p:extLst>
      <p:ext uri="{BB962C8B-B14F-4D97-AF65-F5344CB8AC3E}">
        <p14:creationId xmlns:p14="http://schemas.microsoft.com/office/powerpoint/2010/main" val="736665669"/>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9399C7E-A646-423A-A81A-33CB60BD2B9B}"/>
              </a:ext>
            </a:extLst>
          </p:cNvPr>
          <p:cNvSpPr/>
          <p:nvPr/>
        </p:nvSpPr>
        <p:spPr>
          <a:xfrm>
            <a:off x="6083300" y="1333141"/>
            <a:ext cx="5435600" cy="4389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标题 9"/>
          <p:cNvSpPr>
            <a:spLocks noGrp="1"/>
          </p:cNvSpPr>
          <p:nvPr>
            <p:ph type="title"/>
          </p:nvPr>
        </p:nvSpPr>
        <p:spPr/>
        <p:txBody>
          <a:bodyPr/>
          <a:lstStyle/>
          <a:p>
            <a:r>
              <a:rPr lang="zh-CN" altLang="en-US" dirty="0"/>
              <a:t>基于斯坦福</a:t>
            </a:r>
            <a:r>
              <a:rPr lang="en-US" altLang="zh-CN" dirty="0"/>
              <a:t>NLP</a:t>
            </a:r>
            <a:r>
              <a:rPr lang="zh-CN" altLang="en-US" dirty="0"/>
              <a:t>的句法分析</a:t>
            </a:r>
          </a:p>
        </p:txBody>
      </p:sp>
      <p:sp>
        <p:nvSpPr>
          <p:cNvPr id="12" name="矩形 11">
            <a:extLst>
              <a:ext uri="{FF2B5EF4-FFF2-40B4-BE49-F238E27FC236}">
                <a16:creationId xmlns:a16="http://schemas.microsoft.com/office/drawing/2014/main" id="{639F7488-70A1-4EFE-B7FB-1D1F5A9136B3}"/>
              </a:ext>
            </a:extLst>
          </p:cNvPr>
          <p:cNvSpPr/>
          <p:nvPr/>
        </p:nvSpPr>
        <p:spPr>
          <a:xfrm>
            <a:off x="673100" y="1333141"/>
            <a:ext cx="10845800" cy="4389376"/>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4" name="等腰三角形 13">
            <a:extLst>
              <a:ext uri="{FF2B5EF4-FFF2-40B4-BE49-F238E27FC236}">
                <a16:creationId xmlns:a16="http://schemas.microsoft.com/office/drawing/2014/main" id="{D82B473C-24BC-4079-8D28-B96C26E2642F}"/>
              </a:ext>
            </a:extLst>
          </p:cNvPr>
          <p:cNvSpPr/>
          <p:nvPr/>
        </p:nvSpPr>
        <p:spPr>
          <a:xfrm rot="5400000">
            <a:off x="6051370" y="3430202"/>
            <a:ext cx="292707" cy="19513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4" name="文本框 23">
            <a:extLst>
              <a:ext uri="{FF2B5EF4-FFF2-40B4-BE49-F238E27FC236}">
                <a16:creationId xmlns:a16="http://schemas.microsoft.com/office/drawing/2014/main" id="{ACFFC922-C1F3-419D-B1E7-D7E0BBB372A6}"/>
              </a:ext>
            </a:extLst>
          </p:cNvPr>
          <p:cNvSpPr txBox="1"/>
          <p:nvPr/>
        </p:nvSpPr>
        <p:spPr>
          <a:xfrm>
            <a:off x="1084285" y="1572096"/>
            <a:ext cx="4031053" cy="505588"/>
          </a:xfrm>
          <a:prstGeom prst="rect">
            <a:avLst/>
          </a:prstGeom>
          <a:noFill/>
        </p:spPr>
        <p:txBody>
          <a:bodyPr wrap="square" lIns="0" tIns="0" rIns="0" bIns="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300" normalizeH="0" baseline="0" noProof="0" dirty="0">
                <a:ln>
                  <a:noFill/>
                </a:ln>
                <a:solidFill>
                  <a:prstClr val="white"/>
                </a:solidFill>
                <a:effectLst/>
                <a:uLnTx/>
                <a:uFillTx/>
                <a:latin typeface="微软雅黑"/>
                <a:ea typeface="微软雅黑"/>
                <a:cs typeface="+mn-cs"/>
              </a:rPr>
              <a:t>依存句法分析结果</a:t>
            </a:r>
          </a:p>
        </p:txBody>
      </p:sp>
      <p:cxnSp>
        <p:nvCxnSpPr>
          <p:cNvPr id="26" name="直接连接符 25">
            <a:extLst>
              <a:ext uri="{FF2B5EF4-FFF2-40B4-BE49-F238E27FC236}">
                <a16:creationId xmlns:a16="http://schemas.microsoft.com/office/drawing/2014/main" id="{B0702481-5665-4A69-8FB5-75A4186979DC}"/>
              </a:ext>
            </a:extLst>
          </p:cNvPr>
          <p:cNvCxnSpPr>
            <a:cxnSpLocks/>
          </p:cNvCxnSpPr>
          <p:nvPr/>
        </p:nvCxnSpPr>
        <p:spPr>
          <a:xfrm flipV="1">
            <a:off x="1084285" y="2201540"/>
            <a:ext cx="3925036" cy="334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477453D9-4551-495A-9B09-E901528AB3A3}"/>
              </a:ext>
            </a:extLst>
          </p:cNvPr>
          <p:cNvPicPr>
            <a:picLocks noChangeAspect="1"/>
          </p:cNvPicPr>
          <p:nvPr/>
        </p:nvPicPr>
        <p:blipFill>
          <a:blip r:embed="rId3"/>
          <a:stretch>
            <a:fillRect/>
          </a:stretch>
        </p:blipFill>
        <p:spPr>
          <a:xfrm>
            <a:off x="1052614" y="3483411"/>
            <a:ext cx="10061372" cy="1464555"/>
          </a:xfrm>
          <a:prstGeom prst="rect">
            <a:avLst/>
          </a:prstGeom>
        </p:spPr>
      </p:pic>
    </p:spTree>
    <p:extLst>
      <p:ext uri="{BB962C8B-B14F-4D97-AF65-F5344CB8AC3E}">
        <p14:creationId xmlns:p14="http://schemas.microsoft.com/office/powerpoint/2010/main" val="942560535"/>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9399C7E-A646-423A-A81A-33CB60BD2B9B}"/>
              </a:ext>
            </a:extLst>
          </p:cNvPr>
          <p:cNvSpPr/>
          <p:nvPr/>
        </p:nvSpPr>
        <p:spPr>
          <a:xfrm>
            <a:off x="6083300" y="1333141"/>
            <a:ext cx="5435600" cy="4389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0" name="标题 9"/>
          <p:cNvSpPr>
            <a:spLocks noGrp="1"/>
          </p:cNvSpPr>
          <p:nvPr>
            <p:ph type="title"/>
          </p:nvPr>
        </p:nvSpPr>
        <p:spPr/>
        <p:txBody>
          <a:bodyPr/>
          <a:lstStyle/>
          <a:p>
            <a:r>
              <a:rPr lang="zh-CN" altLang="en-US" dirty="0"/>
              <a:t>基于哈工大</a:t>
            </a:r>
            <a:r>
              <a:rPr lang="en-US" altLang="zh-CN" dirty="0"/>
              <a:t>LTP</a:t>
            </a:r>
            <a:r>
              <a:rPr lang="zh-CN" altLang="en-US" dirty="0"/>
              <a:t>的句法分析</a:t>
            </a:r>
          </a:p>
        </p:txBody>
      </p:sp>
      <p:sp>
        <p:nvSpPr>
          <p:cNvPr id="12" name="矩形 11">
            <a:extLst>
              <a:ext uri="{FF2B5EF4-FFF2-40B4-BE49-F238E27FC236}">
                <a16:creationId xmlns:a16="http://schemas.microsoft.com/office/drawing/2014/main" id="{639F7488-70A1-4EFE-B7FB-1D1F5A9136B3}"/>
              </a:ext>
            </a:extLst>
          </p:cNvPr>
          <p:cNvSpPr/>
          <p:nvPr/>
        </p:nvSpPr>
        <p:spPr>
          <a:xfrm>
            <a:off x="673100" y="1333141"/>
            <a:ext cx="10845800" cy="4389376"/>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4" name="等腰三角形 13">
            <a:extLst>
              <a:ext uri="{FF2B5EF4-FFF2-40B4-BE49-F238E27FC236}">
                <a16:creationId xmlns:a16="http://schemas.microsoft.com/office/drawing/2014/main" id="{D82B473C-24BC-4079-8D28-B96C26E2642F}"/>
              </a:ext>
            </a:extLst>
          </p:cNvPr>
          <p:cNvSpPr/>
          <p:nvPr/>
        </p:nvSpPr>
        <p:spPr>
          <a:xfrm rot="5400000">
            <a:off x="6051370" y="3430202"/>
            <a:ext cx="292707" cy="19513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4" name="文本框 23">
            <a:extLst>
              <a:ext uri="{FF2B5EF4-FFF2-40B4-BE49-F238E27FC236}">
                <a16:creationId xmlns:a16="http://schemas.microsoft.com/office/drawing/2014/main" id="{ACFFC922-C1F3-419D-B1E7-D7E0BBB372A6}"/>
              </a:ext>
            </a:extLst>
          </p:cNvPr>
          <p:cNvSpPr txBox="1"/>
          <p:nvPr/>
        </p:nvSpPr>
        <p:spPr>
          <a:xfrm>
            <a:off x="1084285" y="1572096"/>
            <a:ext cx="4031053" cy="505588"/>
          </a:xfrm>
          <a:prstGeom prst="rect">
            <a:avLst/>
          </a:prstGeom>
          <a:noFill/>
        </p:spPr>
        <p:txBody>
          <a:bodyPr wrap="square" lIns="0" tIns="0" rIns="0" bIns="0" rtlCol="0">
            <a:spAutoFit/>
          </a:body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zh-CN" altLang="en-US" sz="2800" b="1" i="0" u="none" strike="noStrike" kern="1200" cap="none" spc="300" normalizeH="0" baseline="0" noProof="0" dirty="0">
                <a:ln>
                  <a:noFill/>
                </a:ln>
                <a:solidFill>
                  <a:prstClr val="white"/>
                </a:solidFill>
                <a:effectLst/>
                <a:uLnTx/>
                <a:uFillTx/>
                <a:latin typeface="微软雅黑"/>
                <a:ea typeface="微软雅黑"/>
                <a:cs typeface="+mn-cs"/>
              </a:rPr>
              <a:t>依存句法分析结果</a:t>
            </a:r>
          </a:p>
        </p:txBody>
      </p:sp>
      <p:cxnSp>
        <p:nvCxnSpPr>
          <p:cNvPr id="26" name="直接连接符 25">
            <a:extLst>
              <a:ext uri="{FF2B5EF4-FFF2-40B4-BE49-F238E27FC236}">
                <a16:creationId xmlns:a16="http://schemas.microsoft.com/office/drawing/2014/main" id="{B0702481-5665-4A69-8FB5-75A4186979DC}"/>
              </a:ext>
            </a:extLst>
          </p:cNvPr>
          <p:cNvCxnSpPr>
            <a:cxnSpLocks/>
          </p:cNvCxnSpPr>
          <p:nvPr/>
        </p:nvCxnSpPr>
        <p:spPr>
          <a:xfrm flipV="1">
            <a:off x="1084285" y="2201540"/>
            <a:ext cx="3925036" cy="334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4CE20AF-8B3A-4240-9289-ECDFA0419D62}"/>
              </a:ext>
            </a:extLst>
          </p:cNvPr>
          <p:cNvPicPr>
            <a:picLocks noChangeAspect="1"/>
          </p:cNvPicPr>
          <p:nvPr/>
        </p:nvPicPr>
        <p:blipFill>
          <a:blip r:embed="rId3"/>
          <a:stretch>
            <a:fillRect/>
          </a:stretch>
        </p:blipFill>
        <p:spPr>
          <a:xfrm>
            <a:off x="866775" y="2492871"/>
            <a:ext cx="10458450" cy="2971800"/>
          </a:xfrm>
          <a:prstGeom prst="rect">
            <a:avLst/>
          </a:prstGeom>
        </p:spPr>
      </p:pic>
    </p:spTree>
    <p:extLst>
      <p:ext uri="{BB962C8B-B14F-4D97-AF65-F5344CB8AC3E}">
        <p14:creationId xmlns:p14="http://schemas.microsoft.com/office/powerpoint/2010/main" val="2662655715"/>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9AD49C07-86CE-4B54-8AD5-7CCA6EB6A941}"/>
              </a:ext>
            </a:extLst>
          </p:cNvPr>
          <p:cNvSpPr txBox="1"/>
          <p:nvPr/>
        </p:nvSpPr>
        <p:spPr>
          <a:xfrm>
            <a:off x="2153383" y="1484569"/>
            <a:ext cx="78010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6000" dirty="0">
                <a:solidFill>
                  <a:prstClr val="white"/>
                </a:solidFill>
                <a:latin typeface="+mj-lt"/>
                <a:ea typeface="微软雅黑"/>
              </a:rPr>
              <a:t>谢谢大家</a:t>
            </a:r>
            <a:endParaRPr kumimoji="0" lang="en-US" altLang="zh-CN" sz="6000" b="0" i="0" u="none" strike="noStrike" kern="1200" cap="none" spc="0" normalizeH="0" baseline="0" noProof="0" dirty="0">
              <a:ln>
                <a:noFill/>
              </a:ln>
              <a:solidFill>
                <a:prstClr val="white"/>
              </a:solidFill>
              <a:effectLst/>
              <a:uLnTx/>
              <a:uFillTx/>
              <a:latin typeface="+mj-lt"/>
              <a:ea typeface="微软雅黑"/>
              <a:cs typeface="+mn-cs"/>
            </a:endParaRPr>
          </a:p>
        </p:txBody>
      </p:sp>
      <p:sp>
        <p:nvSpPr>
          <p:cNvPr id="50" name="任意多边形: 形状 49">
            <a:extLst>
              <a:ext uri="{FF2B5EF4-FFF2-40B4-BE49-F238E27FC236}">
                <a16:creationId xmlns:a16="http://schemas.microsoft.com/office/drawing/2014/main" id="{4BD5183D-F6D1-4DEC-8FB6-46F3C5C8E2AB}"/>
              </a:ext>
            </a:extLst>
          </p:cNvPr>
          <p:cNvSpPr/>
          <p:nvPr/>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 fmla="*/ 0 w 12208213"/>
              <a:gd name="connsiteY0" fmla="*/ 0 h 1605064"/>
              <a:gd name="connsiteX1" fmla="*/ 6099243 w 12208213"/>
              <a:gd name="connsiteY1" fmla="*/ 1498060 h 1605064"/>
              <a:gd name="connsiteX2" fmla="*/ 12198485 w 12208213"/>
              <a:gd name="connsiteY2" fmla="*/ 19456 h 1605064"/>
              <a:gd name="connsiteX3" fmla="*/ 12208213 w 12208213"/>
              <a:gd name="connsiteY3" fmla="*/ 282103 h 1605064"/>
              <a:gd name="connsiteX4" fmla="*/ 6108970 w 12208213"/>
              <a:gd name="connsiteY4" fmla="*/ 1605064 h 1605064"/>
              <a:gd name="connsiteX5" fmla="*/ 0 w 12208213"/>
              <a:gd name="connsiteY5" fmla="*/ 544749 h 1605064"/>
              <a:gd name="connsiteX6" fmla="*/ 0 w 12208213"/>
              <a:gd name="connsiteY6" fmla="*/ 0 h 1605064"/>
              <a:gd name="connsiteX0" fmla="*/ 0 w 12198485"/>
              <a:gd name="connsiteY0" fmla="*/ 0 h 1605064"/>
              <a:gd name="connsiteX1" fmla="*/ 6099243 w 12198485"/>
              <a:gd name="connsiteY1" fmla="*/ 1498060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0 w 12198485"/>
              <a:gd name="connsiteY0" fmla="*/ 0 h 1605064"/>
              <a:gd name="connsiteX1" fmla="*/ 6108970 w 12198485"/>
              <a:gd name="connsiteY1" fmla="*/ 1507788 h 1605064"/>
              <a:gd name="connsiteX2" fmla="*/ 12198485 w 12198485"/>
              <a:gd name="connsiteY2" fmla="*/ 19456 h 1605064"/>
              <a:gd name="connsiteX3" fmla="*/ 12198485 w 12198485"/>
              <a:gd name="connsiteY3" fmla="*/ 603115 h 1605064"/>
              <a:gd name="connsiteX4" fmla="*/ 6108970 w 12198485"/>
              <a:gd name="connsiteY4" fmla="*/ 1605064 h 1605064"/>
              <a:gd name="connsiteX5" fmla="*/ 0 w 12198485"/>
              <a:gd name="connsiteY5" fmla="*/ 544749 h 1605064"/>
              <a:gd name="connsiteX6" fmla="*/ 0 w 12198485"/>
              <a:gd name="connsiteY6" fmla="*/ 0 h 1605064"/>
              <a:gd name="connsiteX0" fmla="*/ 632298 w 12830783"/>
              <a:gd name="connsiteY0" fmla="*/ 0 h 1605064"/>
              <a:gd name="connsiteX1" fmla="*/ 6741268 w 12830783"/>
              <a:gd name="connsiteY1" fmla="*/ 1507788 h 1605064"/>
              <a:gd name="connsiteX2" fmla="*/ 12830783 w 12830783"/>
              <a:gd name="connsiteY2" fmla="*/ 19456 h 1605064"/>
              <a:gd name="connsiteX3" fmla="*/ 12830783 w 12830783"/>
              <a:gd name="connsiteY3" fmla="*/ 603115 h 1605064"/>
              <a:gd name="connsiteX4" fmla="*/ 6741268 w 12830783"/>
              <a:gd name="connsiteY4" fmla="*/ 1605064 h 1605064"/>
              <a:gd name="connsiteX5" fmla="*/ 0 w 12830783"/>
              <a:gd name="connsiteY5" fmla="*/ 29183 h 1605064"/>
              <a:gd name="connsiteX6" fmla="*/ 632298 w 12830783"/>
              <a:gd name="connsiteY6" fmla="*/ 0 h 1605064"/>
              <a:gd name="connsiteX0" fmla="*/ 836579 w 12830783"/>
              <a:gd name="connsiteY0" fmla="*/ 0 h 1634247"/>
              <a:gd name="connsiteX1" fmla="*/ 6741268 w 12830783"/>
              <a:gd name="connsiteY1" fmla="*/ 1536971 h 1634247"/>
              <a:gd name="connsiteX2" fmla="*/ 12830783 w 12830783"/>
              <a:gd name="connsiteY2" fmla="*/ 48639 h 1634247"/>
              <a:gd name="connsiteX3" fmla="*/ 12830783 w 12830783"/>
              <a:gd name="connsiteY3" fmla="*/ 632298 h 1634247"/>
              <a:gd name="connsiteX4" fmla="*/ 6741268 w 12830783"/>
              <a:gd name="connsiteY4" fmla="*/ 1634247 h 1634247"/>
              <a:gd name="connsiteX5" fmla="*/ 0 w 12830783"/>
              <a:gd name="connsiteY5" fmla="*/ 58366 h 1634247"/>
              <a:gd name="connsiteX6" fmla="*/ 836579 w 12830783"/>
              <a:gd name="connsiteY6" fmla="*/ 0 h 1634247"/>
              <a:gd name="connsiteX0" fmla="*/ 836579 w 12830783"/>
              <a:gd name="connsiteY0" fmla="*/ 0 h 1702340"/>
              <a:gd name="connsiteX1" fmla="*/ 6741268 w 12830783"/>
              <a:gd name="connsiteY1" fmla="*/ 1536971 h 1702340"/>
              <a:gd name="connsiteX2" fmla="*/ 12830783 w 12830783"/>
              <a:gd name="connsiteY2" fmla="*/ 48639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2830783"/>
              <a:gd name="connsiteY0" fmla="*/ 0 h 1702340"/>
              <a:gd name="connsiteX1" fmla="*/ 6741268 w 12830783"/>
              <a:gd name="connsiteY1" fmla="*/ 1536971 h 1702340"/>
              <a:gd name="connsiteX2" fmla="*/ 12470860 w 12830783"/>
              <a:gd name="connsiteY2" fmla="*/ 19456 h 1702340"/>
              <a:gd name="connsiteX3" fmla="*/ 12830783 w 12830783"/>
              <a:gd name="connsiteY3" fmla="*/ 632298 h 1702340"/>
              <a:gd name="connsiteX4" fmla="*/ 6750996 w 12830783"/>
              <a:gd name="connsiteY4" fmla="*/ 1702340 h 1702340"/>
              <a:gd name="connsiteX5" fmla="*/ 0 w 12830783"/>
              <a:gd name="connsiteY5" fmla="*/ 58366 h 1702340"/>
              <a:gd name="connsiteX6" fmla="*/ 836579 w 12830783"/>
              <a:gd name="connsiteY6" fmla="*/ 0 h 1702340"/>
              <a:gd name="connsiteX0" fmla="*/ 836579 w 13239345"/>
              <a:gd name="connsiteY0" fmla="*/ 0 h 1702340"/>
              <a:gd name="connsiteX1" fmla="*/ 6741268 w 13239345"/>
              <a:gd name="connsiteY1" fmla="*/ 1536971 h 1702340"/>
              <a:gd name="connsiteX2" fmla="*/ 12470860 w 13239345"/>
              <a:gd name="connsiteY2" fmla="*/ 19456 h 1702340"/>
              <a:gd name="connsiteX3" fmla="*/ 13239345 w 13239345"/>
              <a:gd name="connsiteY3" fmla="*/ 107004 h 1702340"/>
              <a:gd name="connsiteX4" fmla="*/ 6750996 w 13239345"/>
              <a:gd name="connsiteY4" fmla="*/ 1702340 h 1702340"/>
              <a:gd name="connsiteX5" fmla="*/ 0 w 13239345"/>
              <a:gd name="connsiteY5" fmla="*/ 58366 h 1702340"/>
              <a:gd name="connsiteX6" fmla="*/ 836579 w 13239345"/>
              <a:gd name="connsiteY6" fmla="*/ 0 h 1702340"/>
              <a:gd name="connsiteX0" fmla="*/ 836579 w 13239345"/>
              <a:gd name="connsiteY0" fmla="*/ 107003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836579 w 13239345"/>
              <a:gd name="connsiteY6" fmla="*/ 107003 h 1809343"/>
              <a:gd name="connsiteX0" fmla="*/ 1342417 w 13239345"/>
              <a:gd name="connsiteY0" fmla="*/ 29182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342417 w 13239345"/>
              <a:gd name="connsiteY6" fmla="*/ 29182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3239345"/>
              <a:gd name="connsiteY0" fmla="*/ 607 h 1809343"/>
              <a:gd name="connsiteX1" fmla="*/ 6741268 w 13239345"/>
              <a:gd name="connsiteY1" fmla="*/ 1643974 h 1809343"/>
              <a:gd name="connsiteX2" fmla="*/ 12169303 w 13239345"/>
              <a:gd name="connsiteY2" fmla="*/ 0 h 1809343"/>
              <a:gd name="connsiteX3" fmla="*/ 13239345 w 13239345"/>
              <a:gd name="connsiteY3" fmla="*/ 214007 h 1809343"/>
              <a:gd name="connsiteX4" fmla="*/ 6750996 w 13239345"/>
              <a:gd name="connsiteY4" fmla="*/ 1809343 h 1809343"/>
              <a:gd name="connsiteX5" fmla="*/ 0 w 13239345"/>
              <a:gd name="connsiteY5" fmla="*/ 165369 h 1809343"/>
              <a:gd name="connsiteX6" fmla="*/ 1294792 w 13239345"/>
              <a:gd name="connsiteY6" fmla="*/ 607 h 1809343"/>
              <a:gd name="connsiteX0" fmla="*/ 1294792 w 12651516"/>
              <a:gd name="connsiteY0" fmla="*/ 607 h 1809343"/>
              <a:gd name="connsiteX1" fmla="*/ 6741268 w 12651516"/>
              <a:gd name="connsiteY1" fmla="*/ 1643974 h 1809343"/>
              <a:gd name="connsiteX2" fmla="*/ 12169303 w 12651516"/>
              <a:gd name="connsiteY2" fmla="*/ 0 h 1809343"/>
              <a:gd name="connsiteX3" fmla="*/ 12651516 w 12651516"/>
              <a:gd name="connsiteY3" fmla="*/ 83379 h 1809343"/>
              <a:gd name="connsiteX4" fmla="*/ 6750996 w 12651516"/>
              <a:gd name="connsiteY4" fmla="*/ 1809343 h 1809343"/>
              <a:gd name="connsiteX5" fmla="*/ 0 w 12651516"/>
              <a:gd name="connsiteY5" fmla="*/ 165369 h 1809343"/>
              <a:gd name="connsiteX6" fmla="*/ 1294792 w 12651516"/>
              <a:gd name="connsiteY6" fmla="*/ 607 h 1809343"/>
              <a:gd name="connsiteX0" fmla="*/ 1294792 w 12564431"/>
              <a:gd name="connsiteY0" fmla="*/ 607 h 1809343"/>
              <a:gd name="connsiteX1" fmla="*/ 6741268 w 12564431"/>
              <a:gd name="connsiteY1" fmla="*/ 1643974 h 1809343"/>
              <a:gd name="connsiteX2" fmla="*/ 12169303 w 12564431"/>
              <a:gd name="connsiteY2" fmla="*/ 0 h 1809343"/>
              <a:gd name="connsiteX3" fmla="*/ 12564431 w 12564431"/>
              <a:gd name="connsiteY3" fmla="*/ 83379 h 1809343"/>
              <a:gd name="connsiteX4" fmla="*/ 6750996 w 12564431"/>
              <a:gd name="connsiteY4" fmla="*/ 1809343 h 1809343"/>
              <a:gd name="connsiteX5" fmla="*/ 0 w 12564431"/>
              <a:gd name="connsiteY5" fmla="*/ 165369 h 1809343"/>
              <a:gd name="connsiteX6" fmla="*/ 1294792 w 12564431"/>
              <a:gd name="connsiteY6" fmla="*/ 607 h 1809343"/>
              <a:gd name="connsiteX0" fmla="*/ 423935 w 11693574"/>
              <a:gd name="connsiteY0" fmla="*/ 607 h 1809343"/>
              <a:gd name="connsiteX1" fmla="*/ 5870411 w 11693574"/>
              <a:gd name="connsiteY1" fmla="*/ 1643974 h 1809343"/>
              <a:gd name="connsiteX2" fmla="*/ 11298446 w 11693574"/>
              <a:gd name="connsiteY2" fmla="*/ 0 h 1809343"/>
              <a:gd name="connsiteX3" fmla="*/ 11693574 w 11693574"/>
              <a:gd name="connsiteY3" fmla="*/ 83379 h 1809343"/>
              <a:gd name="connsiteX4" fmla="*/ 5880139 w 11693574"/>
              <a:gd name="connsiteY4" fmla="*/ 1809343 h 1809343"/>
              <a:gd name="connsiteX5" fmla="*/ 0 w 11693574"/>
              <a:gd name="connsiteY5" fmla="*/ 45626 h 1809343"/>
              <a:gd name="connsiteX6" fmla="*/ 423935 w 11693574"/>
              <a:gd name="connsiteY6" fmla="*/ 607 h 1809343"/>
              <a:gd name="connsiteX0" fmla="*/ 423935 w 11693574"/>
              <a:gd name="connsiteY0" fmla="*/ 607 h 1733143"/>
              <a:gd name="connsiteX1" fmla="*/ 5870411 w 11693574"/>
              <a:gd name="connsiteY1" fmla="*/ 1643974 h 1733143"/>
              <a:gd name="connsiteX2" fmla="*/ 11298446 w 11693574"/>
              <a:gd name="connsiteY2" fmla="*/ 0 h 1733143"/>
              <a:gd name="connsiteX3" fmla="*/ 11693574 w 11693574"/>
              <a:gd name="connsiteY3" fmla="*/ 83379 h 1733143"/>
              <a:gd name="connsiteX4" fmla="*/ 5880139 w 11693574"/>
              <a:gd name="connsiteY4" fmla="*/ 1733143 h 1733143"/>
              <a:gd name="connsiteX5" fmla="*/ 0 w 11693574"/>
              <a:gd name="connsiteY5" fmla="*/ 45626 h 1733143"/>
              <a:gd name="connsiteX6" fmla="*/ 423935 w 11693574"/>
              <a:gd name="connsiteY6" fmla="*/ 607 h 1733143"/>
              <a:gd name="connsiteX0" fmla="*/ 423935 w 11709902"/>
              <a:gd name="connsiteY0" fmla="*/ 607 h 1733143"/>
              <a:gd name="connsiteX1" fmla="*/ 5870411 w 11709902"/>
              <a:gd name="connsiteY1" fmla="*/ 1643974 h 1733143"/>
              <a:gd name="connsiteX2" fmla="*/ 11298446 w 11709902"/>
              <a:gd name="connsiteY2" fmla="*/ 0 h 1733143"/>
              <a:gd name="connsiteX3" fmla="*/ 11709902 w 11709902"/>
              <a:gd name="connsiteY3" fmla="*/ 83379 h 1733143"/>
              <a:gd name="connsiteX4" fmla="*/ 5880139 w 11709902"/>
              <a:gd name="connsiteY4" fmla="*/ 1733143 h 1733143"/>
              <a:gd name="connsiteX5" fmla="*/ 0 w 11709902"/>
              <a:gd name="connsiteY5" fmla="*/ 45626 h 1733143"/>
              <a:gd name="connsiteX6" fmla="*/ 423935 w 11709902"/>
              <a:gd name="connsiteY6" fmla="*/ 607 h 1733143"/>
              <a:gd name="connsiteX0" fmla="*/ 423935 w 11571109"/>
              <a:gd name="connsiteY0" fmla="*/ 607 h 1733143"/>
              <a:gd name="connsiteX1" fmla="*/ 5870411 w 11571109"/>
              <a:gd name="connsiteY1" fmla="*/ 1643974 h 1733143"/>
              <a:gd name="connsiteX2" fmla="*/ 11298446 w 11571109"/>
              <a:gd name="connsiteY2" fmla="*/ 0 h 1733143"/>
              <a:gd name="connsiteX3" fmla="*/ 11571109 w 11571109"/>
              <a:gd name="connsiteY3" fmla="*/ 116036 h 1733143"/>
              <a:gd name="connsiteX4" fmla="*/ 5880139 w 11571109"/>
              <a:gd name="connsiteY4" fmla="*/ 1733143 h 1733143"/>
              <a:gd name="connsiteX5" fmla="*/ 0 w 11571109"/>
              <a:gd name="connsiteY5" fmla="*/ 45626 h 1733143"/>
              <a:gd name="connsiteX6" fmla="*/ 423935 w 11571109"/>
              <a:gd name="connsiteY6" fmla="*/ 607 h 1733143"/>
              <a:gd name="connsiteX0" fmla="*/ 423935 w 11579274"/>
              <a:gd name="connsiteY0" fmla="*/ 607 h 1733143"/>
              <a:gd name="connsiteX1" fmla="*/ 5870411 w 11579274"/>
              <a:gd name="connsiteY1" fmla="*/ 1643974 h 1733143"/>
              <a:gd name="connsiteX2" fmla="*/ 11298446 w 11579274"/>
              <a:gd name="connsiteY2" fmla="*/ 0 h 1733143"/>
              <a:gd name="connsiteX3" fmla="*/ 11579274 w 11579274"/>
              <a:gd name="connsiteY3" fmla="*/ 116036 h 1733143"/>
              <a:gd name="connsiteX4" fmla="*/ 5880139 w 11579274"/>
              <a:gd name="connsiteY4" fmla="*/ 1733143 h 1733143"/>
              <a:gd name="connsiteX5" fmla="*/ 0 w 11579274"/>
              <a:gd name="connsiteY5" fmla="*/ 45626 h 1733143"/>
              <a:gd name="connsiteX6" fmla="*/ 423935 w 11579274"/>
              <a:gd name="connsiteY6" fmla="*/ 607 h 1733143"/>
              <a:gd name="connsiteX0" fmla="*/ 423935 w 11579274"/>
              <a:gd name="connsiteY0" fmla="*/ 0 h 1732536"/>
              <a:gd name="connsiteX1" fmla="*/ 5870411 w 11579274"/>
              <a:gd name="connsiteY1" fmla="*/ 1643367 h 1732536"/>
              <a:gd name="connsiteX2" fmla="*/ 11233132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41297 w 11579274"/>
              <a:gd name="connsiteY2" fmla="*/ 32050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423935 w 11579274"/>
              <a:gd name="connsiteY0" fmla="*/ 0 h 1732536"/>
              <a:gd name="connsiteX1" fmla="*/ 5870411 w 11579274"/>
              <a:gd name="connsiteY1" fmla="*/ 1643367 h 1732536"/>
              <a:gd name="connsiteX2" fmla="*/ 11224968 w 11579274"/>
              <a:gd name="connsiteY2" fmla="*/ 48379 h 1732536"/>
              <a:gd name="connsiteX3" fmla="*/ 11579274 w 11579274"/>
              <a:gd name="connsiteY3" fmla="*/ 115429 h 1732536"/>
              <a:gd name="connsiteX4" fmla="*/ 5880139 w 11579274"/>
              <a:gd name="connsiteY4" fmla="*/ 1732536 h 1732536"/>
              <a:gd name="connsiteX5" fmla="*/ 0 w 11579274"/>
              <a:gd name="connsiteY5" fmla="*/ 45019 h 1732536"/>
              <a:gd name="connsiteX6" fmla="*/ 423935 w 11579274"/>
              <a:gd name="connsiteY6" fmla="*/ 0 h 1732536"/>
              <a:gd name="connsiteX0" fmla="*/ 219828 w 11375167"/>
              <a:gd name="connsiteY0" fmla="*/ 0 h 1732536"/>
              <a:gd name="connsiteX1" fmla="*/ 5666304 w 11375167"/>
              <a:gd name="connsiteY1" fmla="*/ 1643367 h 1732536"/>
              <a:gd name="connsiteX2" fmla="*/ 11020861 w 11375167"/>
              <a:gd name="connsiteY2" fmla="*/ 48379 h 1732536"/>
              <a:gd name="connsiteX3" fmla="*/ 11375167 w 11375167"/>
              <a:gd name="connsiteY3" fmla="*/ 115429 h 1732536"/>
              <a:gd name="connsiteX4" fmla="*/ 5676032 w 11375167"/>
              <a:gd name="connsiteY4" fmla="*/ 1732536 h 1732536"/>
              <a:gd name="connsiteX5" fmla="*/ 0 w 11375167"/>
              <a:gd name="connsiteY5" fmla="*/ 77676 h 1732536"/>
              <a:gd name="connsiteX6" fmla="*/ 219828 w 11375167"/>
              <a:gd name="connsiteY6" fmla="*/ 0 h 1732536"/>
              <a:gd name="connsiteX0" fmla="*/ 293307 w 11375167"/>
              <a:gd name="connsiteY0" fmla="*/ 0 h 1708044"/>
              <a:gd name="connsiteX1" fmla="*/ 5666304 w 11375167"/>
              <a:gd name="connsiteY1" fmla="*/ 1618875 h 1708044"/>
              <a:gd name="connsiteX2" fmla="*/ 11020861 w 11375167"/>
              <a:gd name="connsiteY2" fmla="*/ 23887 h 1708044"/>
              <a:gd name="connsiteX3" fmla="*/ 11375167 w 11375167"/>
              <a:gd name="connsiteY3" fmla="*/ 90937 h 1708044"/>
              <a:gd name="connsiteX4" fmla="*/ 5676032 w 11375167"/>
              <a:gd name="connsiteY4" fmla="*/ 1708044 h 1708044"/>
              <a:gd name="connsiteX5" fmla="*/ 0 w 11375167"/>
              <a:gd name="connsiteY5" fmla="*/ 53184 h 1708044"/>
              <a:gd name="connsiteX6" fmla="*/ 293307 w 11375167"/>
              <a:gd name="connsiteY6" fmla="*/ 0 h 1708044"/>
              <a:gd name="connsiteX0" fmla="*/ 317800 w 11375167"/>
              <a:gd name="connsiteY0" fmla="*/ 606 h 1684157"/>
              <a:gd name="connsiteX1" fmla="*/ 5666304 w 11375167"/>
              <a:gd name="connsiteY1" fmla="*/ 1594988 h 1684157"/>
              <a:gd name="connsiteX2" fmla="*/ 11020861 w 11375167"/>
              <a:gd name="connsiteY2" fmla="*/ 0 h 1684157"/>
              <a:gd name="connsiteX3" fmla="*/ 11375167 w 11375167"/>
              <a:gd name="connsiteY3" fmla="*/ 67050 h 1684157"/>
              <a:gd name="connsiteX4" fmla="*/ 5676032 w 11375167"/>
              <a:gd name="connsiteY4" fmla="*/ 1684157 h 1684157"/>
              <a:gd name="connsiteX5" fmla="*/ 0 w 11375167"/>
              <a:gd name="connsiteY5" fmla="*/ 29297 h 1684157"/>
              <a:gd name="connsiteX6" fmla="*/ 317800 w 11375167"/>
              <a:gd name="connsiteY6" fmla="*/ 606 h 1684157"/>
              <a:gd name="connsiteX0" fmla="*/ 285142 w 11342509"/>
              <a:gd name="connsiteY0" fmla="*/ 606 h 1684157"/>
              <a:gd name="connsiteX1" fmla="*/ 5633646 w 11342509"/>
              <a:gd name="connsiteY1" fmla="*/ 1594988 h 1684157"/>
              <a:gd name="connsiteX2" fmla="*/ 10988203 w 11342509"/>
              <a:gd name="connsiteY2" fmla="*/ 0 h 1684157"/>
              <a:gd name="connsiteX3" fmla="*/ 11342509 w 11342509"/>
              <a:gd name="connsiteY3" fmla="*/ 67050 h 1684157"/>
              <a:gd name="connsiteX4" fmla="*/ 5643374 w 11342509"/>
              <a:gd name="connsiteY4" fmla="*/ 1684157 h 1684157"/>
              <a:gd name="connsiteX5" fmla="*/ 0 w 11342509"/>
              <a:gd name="connsiteY5" fmla="*/ 29297 h 1684157"/>
              <a:gd name="connsiteX6" fmla="*/ 285142 w 11342509"/>
              <a:gd name="connsiteY6" fmla="*/ 606 h 1684157"/>
              <a:gd name="connsiteX0" fmla="*/ 276977 w 11342509"/>
              <a:gd name="connsiteY0" fmla="*/ 0 h 1691715"/>
              <a:gd name="connsiteX1" fmla="*/ 5633646 w 11342509"/>
              <a:gd name="connsiteY1" fmla="*/ 1602546 h 1691715"/>
              <a:gd name="connsiteX2" fmla="*/ 10988203 w 11342509"/>
              <a:gd name="connsiteY2" fmla="*/ 755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18020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47837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3364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 name="connsiteX0" fmla="*/ 276977 w 11342509"/>
              <a:gd name="connsiteY0" fmla="*/ 0 h 1691715"/>
              <a:gd name="connsiteX1" fmla="*/ 5643806 w 11342509"/>
              <a:gd name="connsiteY1" fmla="*/ 1602546 h 1691715"/>
              <a:gd name="connsiteX2" fmla="*/ 11080494 w 11342509"/>
              <a:gd name="connsiteY2" fmla="*/ 17498 h 1691715"/>
              <a:gd name="connsiteX3" fmla="*/ 11342509 w 11342509"/>
              <a:gd name="connsiteY3" fmla="*/ 74608 h 1691715"/>
              <a:gd name="connsiteX4" fmla="*/ 5643374 w 11342509"/>
              <a:gd name="connsiteY4" fmla="*/ 1691715 h 1691715"/>
              <a:gd name="connsiteX5" fmla="*/ 0 w 11342509"/>
              <a:gd name="connsiteY5" fmla="*/ 36855 h 1691715"/>
              <a:gd name="connsiteX6" fmla="*/ 276977 w 11342509"/>
              <a:gd name="connsiteY6" fmla="*/ 0 h 169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4" name="直接连接符 13">
            <a:extLst>
              <a:ext uri="{FF2B5EF4-FFF2-40B4-BE49-F238E27FC236}">
                <a16:creationId xmlns:a16="http://schemas.microsoft.com/office/drawing/2014/main" id="{54B006F8-FFCC-4D4E-9B32-5CD67F56025B}"/>
              </a:ext>
            </a:extLst>
          </p:cNvPr>
          <p:cNvCxnSpPr>
            <a:cxnSpLocks/>
          </p:cNvCxnSpPr>
          <p:nvPr/>
        </p:nvCxnSpPr>
        <p:spPr>
          <a:xfrm>
            <a:off x="5199005" y="2523843"/>
            <a:ext cx="1709837" cy="0"/>
          </a:xfrm>
          <a:prstGeom prst="line">
            <a:avLst/>
          </a:prstGeom>
          <a:ln w="19050">
            <a:gradFill>
              <a:gsLst>
                <a:gs pos="0">
                  <a:schemeClr val="bg1">
                    <a:alpha val="0"/>
                  </a:schemeClr>
                </a:gs>
                <a:gs pos="49400">
                  <a:srgbClr val="FFFFFF"/>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6835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优秀句法的特征</a:t>
            </a:r>
          </a:p>
        </p:txBody>
      </p:sp>
      <p:sp>
        <p:nvSpPr>
          <p:cNvPr id="23" name="矩形 22">
            <a:extLst>
              <a:ext uri="{FF2B5EF4-FFF2-40B4-BE49-F238E27FC236}">
                <a16:creationId xmlns:a16="http://schemas.microsoft.com/office/drawing/2014/main" id="{88808EA3-88AC-48E0-8B63-CF0A11088905}"/>
              </a:ext>
            </a:extLst>
          </p:cNvPr>
          <p:cNvSpPr/>
          <p:nvPr/>
        </p:nvSpPr>
        <p:spPr>
          <a:xfrm>
            <a:off x="673101" y="1343220"/>
            <a:ext cx="10674576" cy="484451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5" name="文本框 24">
            <a:extLst>
              <a:ext uri="{FF2B5EF4-FFF2-40B4-BE49-F238E27FC236}">
                <a16:creationId xmlns:a16="http://schemas.microsoft.com/office/drawing/2014/main" id="{D399A8DF-DB0D-4928-A78D-A2BD4636C142}"/>
              </a:ext>
            </a:extLst>
          </p:cNvPr>
          <p:cNvSpPr txBox="1"/>
          <p:nvPr/>
        </p:nvSpPr>
        <p:spPr>
          <a:xfrm>
            <a:off x="1257194" y="1639715"/>
            <a:ext cx="10037612" cy="4454553"/>
          </a:xfrm>
          <a:prstGeom prst="rect">
            <a:avLst/>
          </a:prstGeom>
          <a:noFill/>
        </p:spPr>
        <p:txBody>
          <a:bodyPr wrap="square" rtlCol="0">
            <a:spAutoFit/>
          </a:bodyPr>
          <a:lstStyle/>
          <a:p>
            <a:pPr marL="342900" marR="0" lvl="0" indent="-342900" algn="l" defTabSz="914400" rtl="0" eaLnBrk="0" fontAlgn="base" latinLnBrk="0" hangingPunct="0">
              <a:lnSpc>
                <a:spcPct val="130000"/>
              </a:lnSpc>
              <a:spcBef>
                <a:spcPct val="0"/>
              </a:spcBef>
              <a:spcAft>
                <a:spcPct val="0"/>
              </a:spcAft>
              <a:buClrTx/>
              <a:buSzTx/>
              <a:buFont typeface="Wingdings" panose="05000000000000000000" pitchFamily="2" charset="2"/>
              <a:buChar char="p"/>
              <a:tabLst/>
              <a:defRPr/>
            </a:pPr>
            <a:r>
              <a:rPr kumimoji="0" lang="zh-CN" altLang="en-US" sz="2400" b="1" i="0" u="none" strike="noStrike" kern="1200" cap="none" spc="300" normalizeH="0" baseline="0" noProof="0" dirty="0">
                <a:ln>
                  <a:noFill/>
                </a:ln>
                <a:solidFill>
                  <a:srgbClr val="006C39"/>
                </a:solidFill>
                <a:effectLst/>
                <a:uLnTx/>
                <a:uFillTx/>
                <a:latin typeface="微软雅黑"/>
                <a:ea typeface="微软雅黑"/>
                <a:cs typeface="+mn-cs"/>
              </a:rPr>
              <a:t>通用性</a:t>
            </a:r>
            <a:endParaRPr kumimoji="0" lang="en-US" altLang="zh-CN" sz="2800" b="1" i="0" u="none" strike="noStrike" kern="1200" cap="none" spc="300" normalizeH="0" baseline="0" noProof="0" dirty="0">
              <a:ln>
                <a:noFill/>
              </a:ln>
              <a:solidFill>
                <a:srgbClr val="006C39"/>
              </a:solidFill>
              <a:effectLst/>
              <a:uLnTx/>
              <a:uFillTx/>
              <a:latin typeface="微软雅黑"/>
              <a:ea typeface="微软雅黑"/>
              <a:cs typeface="+mn-cs"/>
            </a:endParaRPr>
          </a:p>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CN" sz="2800" b="1" i="0" u="none" strike="noStrike" kern="1200" cap="none" spc="300" normalizeH="0" baseline="0" noProof="0" dirty="0">
                <a:ln>
                  <a:noFill/>
                </a:ln>
                <a:solidFill>
                  <a:srgbClr val="006C39"/>
                </a:solidFill>
                <a:effectLst/>
                <a:uLnTx/>
                <a:uFillTx/>
                <a:latin typeface="微软雅黑"/>
                <a:ea typeface="微软雅黑"/>
                <a:cs typeface="+mn-cs"/>
              </a:rPr>
              <a:t>    </a:t>
            </a:r>
            <a:r>
              <a:rPr kumimoji="0" lang="zh-CN" altLang="en-US" sz="2000" b="0" i="0" u="none" strike="noStrike" kern="1200" cap="none" spc="300" normalizeH="0" baseline="0" noProof="0" dirty="0">
                <a:ln>
                  <a:noFill/>
                </a:ln>
                <a:solidFill>
                  <a:prstClr val="black"/>
                </a:solidFill>
                <a:effectLst/>
                <a:uLnTx/>
                <a:uFillTx/>
                <a:latin typeface="微软雅黑"/>
                <a:ea typeface="微软雅黑"/>
                <a:cs typeface="+mn-cs"/>
              </a:rPr>
              <a:t>能正确分析句子的范围</a:t>
            </a:r>
            <a:endParaRPr kumimoji="0" lang="en-US" altLang="zh-CN" sz="2000" b="0" i="0" u="none" strike="noStrike" kern="1200" cap="none" spc="300" normalizeH="0" baseline="0" noProof="0" dirty="0">
              <a:ln>
                <a:noFill/>
              </a:ln>
              <a:solidFill>
                <a:prstClr val="black"/>
              </a:solidFill>
              <a:effectLst/>
              <a:uLnTx/>
              <a:uFillTx/>
              <a:latin typeface="微软雅黑"/>
              <a:ea typeface="微软雅黑"/>
              <a:cs typeface="+mn-cs"/>
            </a:endParaRPr>
          </a:p>
          <a:p>
            <a:pPr marL="342900" marR="0" lvl="0" indent="-342900" algn="l" defTabSz="914400" rtl="0" eaLnBrk="0" fontAlgn="base" latinLnBrk="0" hangingPunct="0">
              <a:lnSpc>
                <a:spcPct val="130000"/>
              </a:lnSpc>
              <a:spcBef>
                <a:spcPct val="0"/>
              </a:spcBef>
              <a:spcAft>
                <a:spcPct val="0"/>
              </a:spcAft>
              <a:buClrTx/>
              <a:buSzTx/>
              <a:buFont typeface="Wingdings" panose="05000000000000000000" pitchFamily="2" charset="2"/>
              <a:buChar char="p"/>
              <a:tabLst/>
              <a:defRPr/>
            </a:pPr>
            <a:r>
              <a:rPr kumimoji="0" lang="zh-CN" altLang="en-US" sz="2400" b="1" i="0" u="none" strike="noStrike" kern="1200" cap="none" spc="300" normalizeH="0" baseline="0" noProof="0" dirty="0">
                <a:ln>
                  <a:noFill/>
                </a:ln>
                <a:solidFill>
                  <a:srgbClr val="006C39"/>
                </a:solidFill>
                <a:effectLst/>
                <a:uLnTx/>
                <a:uFillTx/>
                <a:latin typeface="微软雅黑"/>
                <a:ea typeface="微软雅黑"/>
                <a:cs typeface="+mn-cs"/>
              </a:rPr>
              <a:t>选择性</a:t>
            </a:r>
            <a:endParaRPr kumimoji="0" lang="en-US" altLang="zh-CN" sz="2400" b="1" i="0" u="none" strike="noStrike" kern="1200" cap="none" spc="300" normalizeH="0" baseline="0" noProof="0" dirty="0">
              <a:ln>
                <a:noFill/>
              </a:ln>
              <a:solidFill>
                <a:srgbClr val="006C39"/>
              </a:solidFill>
              <a:effectLst/>
              <a:uLnTx/>
              <a:uFillTx/>
              <a:latin typeface="微软雅黑"/>
              <a:ea typeface="微软雅黑"/>
              <a:cs typeface="+mn-cs"/>
            </a:endParaRPr>
          </a:p>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CN" sz="2400" b="1" i="0" u="none" strike="noStrike" kern="1200" cap="none" spc="300" normalizeH="0" baseline="0" noProof="0" dirty="0">
                <a:ln>
                  <a:noFill/>
                </a:ln>
                <a:solidFill>
                  <a:srgbClr val="006C39"/>
                </a:solidFill>
                <a:effectLst/>
                <a:uLnTx/>
                <a:uFillTx/>
                <a:latin typeface="微软雅黑"/>
                <a:ea typeface="微软雅黑"/>
                <a:cs typeface="+mn-cs"/>
              </a:rPr>
              <a:t>     </a:t>
            </a:r>
            <a:r>
              <a:rPr kumimoji="0" lang="zh-CN" altLang="en-US" sz="2000" b="0" i="0" u="none" strike="noStrike" kern="1200" cap="none" spc="300" normalizeH="0" baseline="0" noProof="0" dirty="0">
                <a:ln>
                  <a:noFill/>
                </a:ln>
                <a:solidFill>
                  <a:prstClr val="black"/>
                </a:solidFill>
                <a:effectLst/>
                <a:uLnTx/>
                <a:uFillTx/>
                <a:latin typeface="微软雅黑"/>
                <a:ea typeface="微软雅黑"/>
                <a:cs typeface="+mn-cs"/>
              </a:rPr>
              <a:t>能判断出错误句子的范围</a:t>
            </a:r>
            <a:endParaRPr kumimoji="0" lang="en-US" altLang="zh-CN" sz="2000" b="0" i="0" u="none" strike="noStrike" kern="1200" cap="none" spc="300" normalizeH="0" baseline="0" noProof="0" dirty="0">
              <a:ln>
                <a:noFill/>
              </a:ln>
              <a:solidFill>
                <a:prstClr val="black"/>
              </a:solidFill>
              <a:effectLst/>
              <a:uLnTx/>
              <a:uFillTx/>
              <a:latin typeface="微软雅黑"/>
              <a:ea typeface="微软雅黑"/>
              <a:cs typeface="+mn-cs"/>
            </a:endParaRPr>
          </a:p>
          <a:p>
            <a:pPr marL="342900" marR="0" lvl="0" indent="-342900" algn="l" defTabSz="914400" rtl="0" eaLnBrk="0" fontAlgn="base" latinLnBrk="0" hangingPunct="0">
              <a:lnSpc>
                <a:spcPct val="130000"/>
              </a:lnSpc>
              <a:spcBef>
                <a:spcPct val="0"/>
              </a:spcBef>
              <a:spcAft>
                <a:spcPct val="0"/>
              </a:spcAft>
              <a:buClrTx/>
              <a:buSzTx/>
              <a:buFont typeface="Wingdings" panose="05000000000000000000" pitchFamily="2" charset="2"/>
              <a:buChar char="p"/>
              <a:tabLst/>
              <a:defRPr/>
            </a:pPr>
            <a:r>
              <a:rPr kumimoji="0" lang="zh-CN" altLang="en-US" sz="2400" b="1" i="0" u="none" strike="noStrike" kern="1200" cap="none" spc="300" normalizeH="0" baseline="0" noProof="0" dirty="0">
                <a:ln>
                  <a:noFill/>
                </a:ln>
                <a:solidFill>
                  <a:srgbClr val="006C39"/>
                </a:solidFill>
                <a:effectLst/>
                <a:uLnTx/>
                <a:uFillTx/>
                <a:latin typeface="微软雅黑"/>
                <a:ea typeface="微软雅黑"/>
                <a:cs typeface="+mn-cs"/>
              </a:rPr>
              <a:t>可理解性</a:t>
            </a:r>
            <a:endParaRPr kumimoji="0" lang="en-US" altLang="zh-CN" sz="2400" b="1" i="0" u="none" strike="noStrike" kern="1200" cap="none" spc="300" normalizeH="0" baseline="0" noProof="0" dirty="0">
              <a:ln>
                <a:noFill/>
              </a:ln>
              <a:solidFill>
                <a:srgbClr val="006C39"/>
              </a:solidFill>
              <a:effectLst/>
              <a:uLnTx/>
              <a:uFillTx/>
              <a:latin typeface="微软雅黑"/>
              <a:ea typeface="微软雅黑"/>
              <a:cs typeface="+mn-cs"/>
            </a:endParaRPr>
          </a:p>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CN" sz="2400" b="1" i="0" u="none" strike="noStrike" kern="1200" cap="none" spc="300" normalizeH="0" baseline="0" noProof="0" dirty="0">
                <a:ln>
                  <a:noFill/>
                </a:ln>
                <a:solidFill>
                  <a:srgbClr val="006C39"/>
                </a:solidFill>
                <a:effectLst/>
                <a:uLnTx/>
                <a:uFillTx/>
                <a:latin typeface="微软雅黑"/>
                <a:ea typeface="微软雅黑"/>
                <a:cs typeface="+mn-cs"/>
              </a:rPr>
              <a:t>     </a:t>
            </a:r>
            <a:r>
              <a:rPr kumimoji="0" lang="zh-CN" altLang="en-US" sz="2000" b="0" i="0" u="none" strike="noStrike" kern="1200" cap="none" spc="300" normalizeH="0" baseline="0" noProof="0" dirty="0">
                <a:ln>
                  <a:noFill/>
                </a:ln>
                <a:solidFill>
                  <a:prstClr val="black"/>
                </a:solidFill>
                <a:effectLst/>
                <a:uLnTx/>
                <a:uFillTx/>
                <a:latin typeface="微软雅黑"/>
                <a:ea typeface="微软雅黑"/>
                <a:cs typeface="+mn-cs"/>
              </a:rPr>
              <a:t>自身的简易程度</a:t>
            </a:r>
            <a:endParaRPr kumimoji="0" lang="en-US" altLang="zh-CN" sz="2000" b="0" i="0" u="none" strike="noStrike" kern="1200" cap="none" spc="300" normalizeH="0" baseline="0" noProof="0" dirty="0">
              <a:ln>
                <a:noFill/>
              </a:ln>
              <a:solidFill>
                <a:prstClr val="black"/>
              </a:solidFill>
              <a:effectLst/>
              <a:uLnTx/>
              <a:uFillTx/>
              <a:latin typeface="微软雅黑"/>
              <a:ea typeface="微软雅黑"/>
              <a:cs typeface="+mn-cs"/>
            </a:endParaRPr>
          </a:p>
          <a:p>
            <a:pPr marL="342900" marR="0" lvl="0" indent="-342900" algn="l" defTabSz="914400" rtl="0" eaLnBrk="0" fontAlgn="base" latinLnBrk="0" hangingPunct="0">
              <a:lnSpc>
                <a:spcPct val="130000"/>
              </a:lnSpc>
              <a:spcBef>
                <a:spcPct val="0"/>
              </a:spcBef>
              <a:spcAft>
                <a:spcPct val="0"/>
              </a:spcAft>
              <a:buClrTx/>
              <a:buSzTx/>
              <a:buFont typeface="Wingdings" panose="05000000000000000000" pitchFamily="2" charset="2"/>
              <a:buChar char="p"/>
              <a:tabLst/>
              <a:defRPr/>
            </a:pPr>
            <a:r>
              <a:rPr kumimoji="0" lang="zh-CN" altLang="en-US" sz="2400" b="1" i="0" u="none" strike="noStrike" kern="1200" cap="none" spc="300" normalizeH="0" baseline="0" noProof="0" dirty="0">
                <a:ln>
                  <a:noFill/>
                </a:ln>
                <a:solidFill>
                  <a:srgbClr val="006C39"/>
                </a:solidFill>
                <a:effectLst/>
                <a:uLnTx/>
                <a:uFillTx/>
                <a:latin typeface="微软雅黑"/>
                <a:ea typeface="微软雅黑"/>
                <a:cs typeface="+mn-cs"/>
              </a:rPr>
              <a:t>鲁棒性</a:t>
            </a:r>
            <a:endParaRPr kumimoji="0" lang="en-US" altLang="zh-CN" sz="2400" b="1" i="0" u="none" strike="noStrike" kern="1200" cap="none" spc="300" normalizeH="0" baseline="0" noProof="0" dirty="0">
              <a:ln>
                <a:noFill/>
              </a:ln>
              <a:solidFill>
                <a:srgbClr val="006C39"/>
              </a:solidFill>
              <a:effectLst/>
              <a:uLnTx/>
              <a:uFillTx/>
              <a:latin typeface="微软雅黑"/>
              <a:ea typeface="微软雅黑"/>
              <a:cs typeface="+mn-cs"/>
            </a:endParaRPr>
          </a:p>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altLang="zh-CN" sz="2400" b="1" i="0" u="none" strike="noStrike" kern="1200" cap="none" spc="300" normalizeH="0" baseline="0" noProof="0" dirty="0">
                <a:ln>
                  <a:noFill/>
                </a:ln>
                <a:solidFill>
                  <a:srgbClr val="006C39"/>
                </a:solidFill>
                <a:effectLst/>
                <a:uLnTx/>
                <a:uFillTx/>
                <a:latin typeface="微软雅黑"/>
                <a:ea typeface="微软雅黑"/>
                <a:cs typeface="+mn-cs"/>
              </a:rPr>
              <a:t>     </a:t>
            </a:r>
            <a:r>
              <a:rPr kumimoji="0" lang="zh-CN" altLang="en-US" sz="2000" b="0" i="0" u="none" strike="noStrike" kern="1200" cap="none" spc="300" normalizeH="0" baseline="0" noProof="0" dirty="0">
                <a:ln>
                  <a:noFill/>
                </a:ln>
                <a:solidFill>
                  <a:prstClr val="black"/>
                </a:solidFill>
                <a:effectLst/>
                <a:uLnTx/>
                <a:uFillTx/>
                <a:latin typeface="微软雅黑"/>
                <a:ea typeface="微软雅黑"/>
                <a:cs typeface="+mn-cs"/>
              </a:rPr>
              <a:t>对不合法句子的容忍度（通用性），通用性与选择性矛盾的处理，如：忽略主谓一致性检查将导致无法区分下面句子的不同</a:t>
            </a:r>
            <a:endParaRPr kumimoji="0" lang="en-US" altLang="zh-CN" sz="2000" b="0" i="0" u="none" strike="noStrike" kern="1200" cap="none" spc="300" normalizeH="0" baseline="0" noProof="0" dirty="0">
              <a:ln>
                <a:noFill/>
              </a:ln>
              <a:solidFill>
                <a:prstClr val="black"/>
              </a:solidFill>
              <a:effectLst/>
              <a:uLnTx/>
              <a:uFillTx/>
              <a:latin typeface="微软雅黑"/>
              <a:ea typeface="微软雅黑"/>
              <a:cs typeface="+mn-cs"/>
            </a:endParaRPr>
          </a:p>
        </p:txBody>
      </p:sp>
      <p:grpSp>
        <p:nvGrpSpPr>
          <p:cNvPr id="48" name="组合 47">
            <a:extLst>
              <a:ext uri="{FF2B5EF4-FFF2-40B4-BE49-F238E27FC236}">
                <a16:creationId xmlns:a16="http://schemas.microsoft.com/office/drawing/2014/main" id="{E138031F-FDB6-4E53-A27A-EB83080EF0D4}"/>
              </a:ext>
            </a:extLst>
          </p:cNvPr>
          <p:cNvGrpSpPr/>
          <p:nvPr/>
        </p:nvGrpSpPr>
        <p:grpSpPr>
          <a:xfrm>
            <a:off x="844323" y="1510210"/>
            <a:ext cx="360000" cy="360000"/>
            <a:chOff x="6334127" y="2228854"/>
            <a:chExt cx="481013" cy="481013"/>
          </a:xfrm>
          <a:solidFill>
            <a:schemeClr val="bg1"/>
          </a:solidFill>
        </p:grpSpPr>
        <p:sp>
          <p:nvSpPr>
            <p:cNvPr id="49" name="Freeform 113">
              <a:extLst>
                <a:ext uri="{FF2B5EF4-FFF2-40B4-BE49-F238E27FC236}">
                  <a16:creationId xmlns:a16="http://schemas.microsoft.com/office/drawing/2014/main" id="{5DAAE761-1C8A-4DEE-B80B-46FBECF16E0E}"/>
                </a:ext>
              </a:extLst>
            </p:cNvPr>
            <p:cNvSpPr>
              <a:spLocks/>
            </p:cNvSpPr>
            <p:nvPr/>
          </p:nvSpPr>
          <p:spPr bwMode="auto">
            <a:xfrm>
              <a:off x="6645277" y="2228854"/>
              <a:ext cx="169863" cy="173038"/>
            </a:xfrm>
            <a:custGeom>
              <a:avLst/>
              <a:gdLst>
                <a:gd name="T0" fmla="*/ 4 w 45"/>
                <a:gd name="T1" fmla="*/ 45 h 46"/>
                <a:gd name="T2" fmla="*/ 40 w 45"/>
                <a:gd name="T3" fmla="*/ 8 h 46"/>
                <a:gd name="T4" fmla="*/ 40 w 45"/>
                <a:gd name="T5" fmla="*/ 32 h 46"/>
                <a:gd name="T6" fmla="*/ 43 w 45"/>
                <a:gd name="T7" fmla="*/ 34 h 46"/>
                <a:gd name="T8" fmla="*/ 45 w 45"/>
                <a:gd name="T9" fmla="*/ 32 h 46"/>
                <a:gd name="T10" fmla="*/ 45 w 45"/>
                <a:gd name="T11" fmla="*/ 2 h 46"/>
                <a:gd name="T12" fmla="*/ 43 w 45"/>
                <a:gd name="T13" fmla="*/ 0 h 46"/>
                <a:gd name="T14" fmla="*/ 13 w 45"/>
                <a:gd name="T15" fmla="*/ 0 h 46"/>
                <a:gd name="T16" fmla="*/ 11 w 45"/>
                <a:gd name="T17" fmla="*/ 2 h 46"/>
                <a:gd name="T18" fmla="*/ 13 w 45"/>
                <a:gd name="T19" fmla="*/ 5 h 46"/>
                <a:gd name="T20" fmla="*/ 37 w 45"/>
                <a:gd name="T21" fmla="*/ 5 h 46"/>
                <a:gd name="T22" fmla="*/ 1 w 45"/>
                <a:gd name="T23" fmla="*/ 41 h 46"/>
                <a:gd name="T24" fmla="*/ 0 w 45"/>
                <a:gd name="T25" fmla="*/ 43 h 46"/>
                <a:gd name="T26" fmla="*/ 1 w 45"/>
                <a:gd name="T27" fmla="*/ 45 h 46"/>
                <a:gd name="T28" fmla="*/ 4 w 45"/>
                <a:gd name="T29"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6">
                  <a:moveTo>
                    <a:pt x="4" y="45"/>
                  </a:moveTo>
                  <a:cubicBezTo>
                    <a:pt x="40" y="8"/>
                    <a:pt x="40" y="8"/>
                    <a:pt x="40" y="8"/>
                  </a:cubicBezTo>
                  <a:cubicBezTo>
                    <a:pt x="40" y="32"/>
                    <a:pt x="40" y="32"/>
                    <a:pt x="40" y="32"/>
                  </a:cubicBezTo>
                  <a:cubicBezTo>
                    <a:pt x="40" y="33"/>
                    <a:pt x="41" y="34"/>
                    <a:pt x="43" y="34"/>
                  </a:cubicBezTo>
                  <a:cubicBezTo>
                    <a:pt x="44" y="34"/>
                    <a:pt x="45" y="33"/>
                    <a:pt x="45" y="32"/>
                  </a:cubicBezTo>
                  <a:cubicBezTo>
                    <a:pt x="45" y="2"/>
                    <a:pt x="45" y="2"/>
                    <a:pt x="45" y="2"/>
                  </a:cubicBezTo>
                  <a:cubicBezTo>
                    <a:pt x="45" y="1"/>
                    <a:pt x="44" y="0"/>
                    <a:pt x="43" y="0"/>
                  </a:cubicBezTo>
                  <a:cubicBezTo>
                    <a:pt x="13" y="0"/>
                    <a:pt x="13" y="0"/>
                    <a:pt x="13" y="0"/>
                  </a:cubicBezTo>
                  <a:cubicBezTo>
                    <a:pt x="12" y="0"/>
                    <a:pt x="11" y="1"/>
                    <a:pt x="11" y="2"/>
                  </a:cubicBezTo>
                  <a:cubicBezTo>
                    <a:pt x="11" y="4"/>
                    <a:pt x="12" y="5"/>
                    <a:pt x="13" y="5"/>
                  </a:cubicBezTo>
                  <a:cubicBezTo>
                    <a:pt x="37" y="5"/>
                    <a:pt x="37" y="5"/>
                    <a:pt x="37" y="5"/>
                  </a:cubicBezTo>
                  <a:cubicBezTo>
                    <a:pt x="1" y="41"/>
                    <a:pt x="1" y="41"/>
                    <a:pt x="1" y="41"/>
                  </a:cubicBezTo>
                  <a:cubicBezTo>
                    <a:pt x="0" y="42"/>
                    <a:pt x="0" y="42"/>
                    <a:pt x="0" y="43"/>
                  </a:cubicBezTo>
                  <a:cubicBezTo>
                    <a:pt x="0" y="44"/>
                    <a:pt x="0" y="44"/>
                    <a:pt x="1" y="45"/>
                  </a:cubicBezTo>
                  <a:cubicBezTo>
                    <a:pt x="1" y="46"/>
                    <a:pt x="3" y="46"/>
                    <a:pt x="4" y="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50" name="Freeform 114">
              <a:extLst>
                <a:ext uri="{FF2B5EF4-FFF2-40B4-BE49-F238E27FC236}">
                  <a16:creationId xmlns:a16="http://schemas.microsoft.com/office/drawing/2014/main" id="{B35D2BA3-7796-403D-AC58-C4B677F0A685}"/>
                </a:ext>
              </a:extLst>
            </p:cNvPr>
            <p:cNvSpPr>
              <a:spLocks/>
            </p:cNvSpPr>
            <p:nvPr/>
          </p:nvSpPr>
          <p:spPr bwMode="auto">
            <a:xfrm>
              <a:off x="6334127" y="2540004"/>
              <a:ext cx="169863" cy="169863"/>
            </a:xfrm>
            <a:custGeom>
              <a:avLst/>
              <a:gdLst>
                <a:gd name="T0" fmla="*/ 41 w 45"/>
                <a:gd name="T1" fmla="*/ 1 h 45"/>
                <a:gd name="T2" fmla="*/ 5 w 45"/>
                <a:gd name="T3" fmla="*/ 37 h 45"/>
                <a:gd name="T4" fmla="*/ 5 w 45"/>
                <a:gd name="T5" fmla="*/ 13 h 45"/>
                <a:gd name="T6" fmla="*/ 2 w 45"/>
                <a:gd name="T7" fmla="*/ 11 h 45"/>
                <a:gd name="T8" fmla="*/ 0 w 45"/>
                <a:gd name="T9" fmla="*/ 13 h 45"/>
                <a:gd name="T10" fmla="*/ 0 w 45"/>
                <a:gd name="T11" fmla="*/ 43 h 45"/>
                <a:gd name="T12" fmla="*/ 2 w 45"/>
                <a:gd name="T13" fmla="*/ 45 h 45"/>
                <a:gd name="T14" fmla="*/ 32 w 45"/>
                <a:gd name="T15" fmla="*/ 45 h 45"/>
                <a:gd name="T16" fmla="*/ 34 w 45"/>
                <a:gd name="T17" fmla="*/ 43 h 45"/>
                <a:gd name="T18" fmla="*/ 32 w 45"/>
                <a:gd name="T19" fmla="*/ 41 h 45"/>
                <a:gd name="T20" fmla="*/ 8 w 45"/>
                <a:gd name="T21" fmla="*/ 41 h 45"/>
                <a:gd name="T22" fmla="*/ 44 w 45"/>
                <a:gd name="T23" fmla="*/ 4 h 45"/>
                <a:gd name="T24" fmla="*/ 45 w 45"/>
                <a:gd name="T25" fmla="*/ 2 h 45"/>
                <a:gd name="T26" fmla="*/ 44 w 45"/>
                <a:gd name="T27" fmla="*/ 1 h 45"/>
                <a:gd name="T28" fmla="*/ 41 w 45"/>
                <a:gd name="T2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41" y="1"/>
                  </a:moveTo>
                  <a:cubicBezTo>
                    <a:pt x="5" y="37"/>
                    <a:pt x="5" y="37"/>
                    <a:pt x="5" y="37"/>
                  </a:cubicBezTo>
                  <a:cubicBezTo>
                    <a:pt x="5" y="13"/>
                    <a:pt x="5" y="13"/>
                    <a:pt x="5" y="13"/>
                  </a:cubicBezTo>
                  <a:cubicBezTo>
                    <a:pt x="5" y="12"/>
                    <a:pt x="4" y="11"/>
                    <a:pt x="2" y="11"/>
                  </a:cubicBezTo>
                  <a:cubicBezTo>
                    <a:pt x="1" y="11"/>
                    <a:pt x="0" y="12"/>
                    <a:pt x="0" y="13"/>
                  </a:cubicBezTo>
                  <a:cubicBezTo>
                    <a:pt x="0" y="43"/>
                    <a:pt x="0" y="43"/>
                    <a:pt x="0" y="43"/>
                  </a:cubicBezTo>
                  <a:cubicBezTo>
                    <a:pt x="0" y="44"/>
                    <a:pt x="1" y="45"/>
                    <a:pt x="2" y="45"/>
                  </a:cubicBezTo>
                  <a:cubicBezTo>
                    <a:pt x="32" y="45"/>
                    <a:pt x="32" y="45"/>
                    <a:pt x="32" y="45"/>
                  </a:cubicBezTo>
                  <a:cubicBezTo>
                    <a:pt x="33" y="45"/>
                    <a:pt x="34" y="44"/>
                    <a:pt x="34" y="43"/>
                  </a:cubicBezTo>
                  <a:cubicBezTo>
                    <a:pt x="34" y="42"/>
                    <a:pt x="33" y="41"/>
                    <a:pt x="32" y="41"/>
                  </a:cubicBezTo>
                  <a:cubicBezTo>
                    <a:pt x="8" y="41"/>
                    <a:pt x="8" y="41"/>
                    <a:pt x="8" y="41"/>
                  </a:cubicBezTo>
                  <a:cubicBezTo>
                    <a:pt x="44" y="4"/>
                    <a:pt x="44" y="4"/>
                    <a:pt x="44" y="4"/>
                  </a:cubicBezTo>
                  <a:cubicBezTo>
                    <a:pt x="45" y="4"/>
                    <a:pt x="45" y="3"/>
                    <a:pt x="45" y="2"/>
                  </a:cubicBezTo>
                  <a:cubicBezTo>
                    <a:pt x="45" y="2"/>
                    <a:pt x="45" y="1"/>
                    <a:pt x="44" y="1"/>
                  </a:cubicBezTo>
                  <a:cubicBezTo>
                    <a:pt x="44" y="0"/>
                    <a:pt x="42" y="0"/>
                    <a:pt x="4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51" name="Freeform 115">
              <a:extLst>
                <a:ext uri="{FF2B5EF4-FFF2-40B4-BE49-F238E27FC236}">
                  <a16:creationId xmlns:a16="http://schemas.microsoft.com/office/drawing/2014/main" id="{C1D28959-884E-4C7E-BD89-BD02AB9C37C1}"/>
                </a:ext>
              </a:extLst>
            </p:cNvPr>
            <p:cNvSpPr>
              <a:spLocks/>
            </p:cNvSpPr>
            <p:nvPr/>
          </p:nvSpPr>
          <p:spPr bwMode="auto">
            <a:xfrm>
              <a:off x="6645277" y="2540004"/>
              <a:ext cx="169863" cy="169863"/>
            </a:xfrm>
            <a:custGeom>
              <a:avLst/>
              <a:gdLst>
                <a:gd name="T0" fmla="*/ 43 w 45"/>
                <a:gd name="T1" fmla="*/ 11 h 45"/>
                <a:gd name="T2" fmla="*/ 40 w 45"/>
                <a:gd name="T3" fmla="*/ 13 h 45"/>
                <a:gd name="T4" fmla="*/ 40 w 45"/>
                <a:gd name="T5" fmla="*/ 37 h 45"/>
                <a:gd name="T6" fmla="*/ 4 w 45"/>
                <a:gd name="T7" fmla="*/ 1 h 45"/>
                <a:gd name="T8" fmla="*/ 1 w 45"/>
                <a:gd name="T9" fmla="*/ 1 h 45"/>
                <a:gd name="T10" fmla="*/ 0 w 45"/>
                <a:gd name="T11" fmla="*/ 2 h 45"/>
                <a:gd name="T12" fmla="*/ 1 w 45"/>
                <a:gd name="T13" fmla="*/ 4 h 45"/>
                <a:gd name="T14" fmla="*/ 37 w 45"/>
                <a:gd name="T15" fmla="*/ 41 h 45"/>
                <a:gd name="T16" fmla="*/ 13 w 45"/>
                <a:gd name="T17" fmla="*/ 41 h 45"/>
                <a:gd name="T18" fmla="*/ 11 w 45"/>
                <a:gd name="T19" fmla="*/ 43 h 45"/>
                <a:gd name="T20" fmla="*/ 13 w 45"/>
                <a:gd name="T21" fmla="*/ 45 h 45"/>
                <a:gd name="T22" fmla="*/ 43 w 45"/>
                <a:gd name="T23" fmla="*/ 45 h 45"/>
                <a:gd name="T24" fmla="*/ 45 w 45"/>
                <a:gd name="T25" fmla="*/ 43 h 45"/>
                <a:gd name="T26" fmla="*/ 45 w 45"/>
                <a:gd name="T27" fmla="*/ 13 h 45"/>
                <a:gd name="T28" fmla="*/ 43 w 45"/>
                <a:gd name="T29"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43" y="11"/>
                  </a:moveTo>
                  <a:cubicBezTo>
                    <a:pt x="41" y="11"/>
                    <a:pt x="40" y="12"/>
                    <a:pt x="40" y="13"/>
                  </a:cubicBezTo>
                  <a:cubicBezTo>
                    <a:pt x="40" y="37"/>
                    <a:pt x="40" y="37"/>
                    <a:pt x="40" y="37"/>
                  </a:cubicBezTo>
                  <a:cubicBezTo>
                    <a:pt x="4" y="1"/>
                    <a:pt x="4" y="1"/>
                    <a:pt x="4" y="1"/>
                  </a:cubicBezTo>
                  <a:cubicBezTo>
                    <a:pt x="3" y="0"/>
                    <a:pt x="1" y="0"/>
                    <a:pt x="1" y="1"/>
                  </a:cubicBezTo>
                  <a:cubicBezTo>
                    <a:pt x="0" y="1"/>
                    <a:pt x="0" y="2"/>
                    <a:pt x="0" y="2"/>
                  </a:cubicBezTo>
                  <a:cubicBezTo>
                    <a:pt x="0" y="3"/>
                    <a:pt x="0" y="4"/>
                    <a:pt x="1" y="4"/>
                  </a:cubicBezTo>
                  <a:cubicBezTo>
                    <a:pt x="37" y="41"/>
                    <a:pt x="37" y="41"/>
                    <a:pt x="37" y="41"/>
                  </a:cubicBezTo>
                  <a:cubicBezTo>
                    <a:pt x="13" y="41"/>
                    <a:pt x="13" y="41"/>
                    <a:pt x="13" y="41"/>
                  </a:cubicBezTo>
                  <a:cubicBezTo>
                    <a:pt x="12" y="41"/>
                    <a:pt x="11" y="42"/>
                    <a:pt x="11" y="43"/>
                  </a:cubicBezTo>
                  <a:cubicBezTo>
                    <a:pt x="11" y="44"/>
                    <a:pt x="12" y="45"/>
                    <a:pt x="13" y="45"/>
                  </a:cubicBezTo>
                  <a:cubicBezTo>
                    <a:pt x="43" y="45"/>
                    <a:pt x="43" y="45"/>
                    <a:pt x="43" y="45"/>
                  </a:cubicBezTo>
                  <a:cubicBezTo>
                    <a:pt x="44" y="45"/>
                    <a:pt x="45" y="44"/>
                    <a:pt x="45" y="43"/>
                  </a:cubicBezTo>
                  <a:cubicBezTo>
                    <a:pt x="45" y="13"/>
                    <a:pt x="45" y="13"/>
                    <a:pt x="45" y="13"/>
                  </a:cubicBezTo>
                  <a:cubicBezTo>
                    <a:pt x="45" y="12"/>
                    <a:pt x="44" y="11"/>
                    <a:pt x="43"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52" name="Freeform 116">
              <a:extLst>
                <a:ext uri="{FF2B5EF4-FFF2-40B4-BE49-F238E27FC236}">
                  <a16:creationId xmlns:a16="http://schemas.microsoft.com/office/drawing/2014/main" id="{D2FECB05-BDFF-4637-BCA6-042FB80DF2DB}"/>
                </a:ext>
              </a:extLst>
            </p:cNvPr>
            <p:cNvSpPr>
              <a:spLocks/>
            </p:cNvSpPr>
            <p:nvPr/>
          </p:nvSpPr>
          <p:spPr bwMode="auto">
            <a:xfrm>
              <a:off x="6334127" y="2228854"/>
              <a:ext cx="169863" cy="173038"/>
            </a:xfrm>
            <a:custGeom>
              <a:avLst/>
              <a:gdLst>
                <a:gd name="T0" fmla="*/ 8 w 45"/>
                <a:gd name="T1" fmla="*/ 5 h 46"/>
                <a:gd name="T2" fmla="*/ 32 w 45"/>
                <a:gd name="T3" fmla="*/ 5 h 46"/>
                <a:gd name="T4" fmla="*/ 34 w 45"/>
                <a:gd name="T5" fmla="*/ 2 h 46"/>
                <a:gd name="T6" fmla="*/ 32 w 45"/>
                <a:gd name="T7" fmla="*/ 0 h 46"/>
                <a:gd name="T8" fmla="*/ 2 w 45"/>
                <a:gd name="T9" fmla="*/ 0 h 46"/>
                <a:gd name="T10" fmla="*/ 0 w 45"/>
                <a:gd name="T11" fmla="*/ 2 h 46"/>
                <a:gd name="T12" fmla="*/ 0 w 45"/>
                <a:gd name="T13" fmla="*/ 32 h 46"/>
                <a:gd name="T14" fmla="*/ 2 w 45"/>
                <a:gd name="T15" fmla="*/ 34 h 46"/>
                <a:gd name="T16" fmla="*/ 5 w 45"/>
                <a:gd name="T17" fmla="*/ 32 h 46"/>
                <a:gd name="T18" fmla="*/ 5 w 45"/>
                <a:gd name="T19" fmla="*/ 8 h 46"/>
                <a:gd name="T20" fmla="*/ 41 w 45"/>
                <a:gd name="T21" fmla="*/ 45 h 46"/>
                <a:gd name="T22" fmla="*/ 44 w 45"/>
                <a:gd name="T23" fmla="*/ 45 h 46"/>
                <a:gd name="T24" fmla="*/ 45 w 45"/>
                <a:gd name="T25" fmla="*/ 43 h 46"/>
                <a:gd name="T26" fmla="*/ 44 w 45"/>
                <a:gd name="T27" fmla="*/ 41 h 46"/>
                <a:gd name="T28" fmla="*/ 8 w 45"/>
                <a:gd name="T2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6">
                  <a:moveTo>
                    <a:pt x="8" y="5"/>
                  </a:moveTo>
                  <a:cubicBezTo>
                    <a:pt x="32" y="5"/>
                    <a:pt x="32" y="5"/>
                    <a:pt x="32" y="5"/>
                  </a:cubicBezTo>
                  <a:cubicBezTo>
                    <a:pt x="33" y="5"/>
                    <a:pt x="34" y="4"/>
                    <a:pt x="34" y="2"/>
                  </a:cubicBezTo>
                  <a:cubicBezTo>
                    <a:pt x="34" y="1"/>
                    <a:pt x="33" y="0"/>
                    <a:pt x="32" y="0"/>
                  </a:cubicBezTo>
                  <a:cubicBezTo>
                    <a:pt x="2" y="0"/>
                    <a:pt x="2" y="0"/>
                    <a:pt x="2" y="0"/>
                  </a:cubicBezTo>
                  <a:cubicBezTo>
                    <a:pt x="1" y="0"/>
                    <a:pt x="0" y="1"/>
                    <a:pt x="0" y="2"/>
                  </a:cubicBezTo>
                  <a:cubicBezTo>
                    <a:pt x="0" y="32"/>
                    <a:pt x="0" y="32"/>
                    <a:pt x="0" y="32"/>
                  </a:cubicBezTo>
                  <a:cubicBezTo>
                    <a:pt x="0" y="33"/>
                    <a:pt x="1" y="34"/>
                    <a:pt x="2" y="34"/>
                  </a:cubicBezTo>
                  <a:cubicBezTo>
                    <a:pt x="4" y="34"/>
                    <a:pt x="5" y="33"/>
                    <a:pt x="5" y="32"/>
                  </a:cubicBezTo>
                  <a:cubicBezTo>
                    <a:pt x="5" y="8"/>
                    <a:pt x="5" y="8"/>
                    <a:pt x="5" y="8"/>
                  </a:cubicBezTo>
                  <a:cubicBezTo>
                    <a:pt x="41" y="45"/>
                    <a:pt x="41" y="45"/>
                    <a:pt x="41" y="45"/>
                  </a:cubicBezTo>
                  <a:cubicBezTo>
                    <a:pt x="42" y="46"/>
                    <a:pt x="44" y="46"/>
                    <a:pt x="44" y="45"/>
                  </a:cubicBezTo>
                  <a:cubicBezTo>
                    <a:pt x="45" y="44"/>
                    <a:pt x="45" y="44"/>
                    <a:pt x="45" y="43"/>
                  </a:cubicBezTo>
                  <a:cubicBezTo>
                    <a:pt x="45" y="42"/>
                    <a:pt x="45" y="42"/>
                    <a:pt x="44" y="41"/>
                  </a:cubicBezTo>
                  <a:lnTo>
                    <a:pt x="8"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spTree>
    <p:extLst>
      <p:ext uri="{BB962C8B-B14F-4D97-AF65-F5344CB8AC3E}">
        <p14:creationId xmlns:p14="http://schemas.microsoft.com/office/powerpoint/2010/main" val="4064279991"/>
      </p:ext>
    </p:extLst>
  </p:cSld>
  <p:clrMapOvr>
    <a:masterClrMapping/>
  </p:clrMapOvr>
  <p:transition spd="med" advTm="145">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264448"/>
            <a:ext cx="10498347" cy="2191562"/>
          </a:xfrm>
          <a:prstGeom prst="rect">
            <a:avLst/>
          </a:prstGeom>
          <a:noFill/>
        </p:spPr>
        <p:txBody>
          <a:bodyPr wrap="square" rtlCol="0">
            <a:spAutoFit/>
          </a:bodyPr>
          <a:lstStyle/>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en-US" sz="2200" b="0" i="0" u="none" strike="noStrike" kern="1200" cap="none" spc="0" normalizeH="0" baseline="0" noProof="0" dirty="0">
                <a:ln>
                  <a:noFill/>
                </a:ln>
                <a:solidFill>
                  <a:prstClr val="black"/>
                </a:solidFill>
                <a:effectLst/>
                <a:uLnTx/>
                <a:uFillTx/>
                <a:latin typeface="微软雅黑"/>
                <a:ea typeface="微软雅黑"/>
                <a:cs typeface="+mn-cs"/>
              </a:rPr>
              <a:t>词法分析</a:t>
            </a:r>
            <a:r>
              <a:rPr kumimoji="0" lang="en-US" altLang="zh-CN" sz="22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2200" b="0" i="0" u="none" strike="noStrike" kern="1200" cap="none" spc="0" normalizeH="0" baseline="0" noProof="0" dirty="0">
                <a:ln>
                  <a:noFill/>
                </a:ln>
                <a:solidFill>
                  <a:prstClr val="black"/>
                </a:solidFill>
                <a:effectLst/>
                <a:uLnTx/>
                <a:uFillTx/>
                <a:latin typeface="微软雅黑"/>
                <a:ea typeface="微软雅黑"/>
                <a:cs typeface="+mn-cs"/>
              </a:rPr>
              <a:t>句法分析</a:t>
            </a:r>
            <a:r>
              <a:rPr kumimoji="0" lang="en-US" altLang="zh-CN" sz="2200" b="0" i="0" u="none" strike="noStrike" kern="1200" cap="none" spc="0" normalizeH="0" baseline="0" noProof="0" dirty="0">
                <a:ln>
                  <a:noFill/>
                </a:ln>
                <a:solidFill>
                  <a:prstClr val="black"/>
                </a:solidFill>
                <a:effectLst/>
                <a:uLnTx/>
                <a:uFillTx/>
                <a:latin typeface="微软雅黑"/>
                <a:ea typeface="微软雅黑"/>
                <a:cs typeface="+mn-cs"/>
              </a:rPr>
              <a:t>—</a:t>
            </a:r>
            <a:r>
              <a:rPr kumimoji="0" lang="zh-CN" altLang="en-US" sz="2200" b="0" i="0" u="none" strike="noStrike" kern="1200" cap="none" spc="0" normalizeH="0" baseline="0" noProof="0" dirty="0">
                <a:ln>
                  <a:noFill/>
                </a:ln>
                <a:solidFill>
                  <a:prstClr val="black"/>
                </a:solidFill>
                <a:effectLst/>
                <a:uLnTx/>
                <a:uFillTx/>
                <a:latin typeface="微软雅黑"/>
                <a:ea typeface="微软雅黑"/>
                <a:cs typeface="+mn-cs"/>
              </a:rPr>
              <a:t>语义分析</a:t>
            </a:r>
            <a:endParaRPr kumimoji="0" lang="en-US" altLang="zh-CN" sz="2200" b="0" i="0" u="none" strike="noStrike" kern="1200" cap="none" spc="0" normalizeH="0" baseline="0" noProof="0" dirty="0">
              <a:ln>
                <a:noFill/>
              </a:ln>
              <a:solidFill>
                <a:prstClr val="black"/>
              </a:solidFill>
              <a:effectLst/>
              <a:uLnTx/>
              <a:uFillTx/>
              <a:latin typeface="微软雅黑"/>
              <a:ea typeface="微软雅黑"/>
              <a:cs typeface="+mn-cs"/>
            </a:endParaRP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zh-CN" sz="1800" b="0" i="0" u="none" strike="noStrike" kern="100" cap="none" spc="0" normalizeH="0" baseline="0" noProof="0" dirty="0">
                <a:ln>
                  <a:noFill/>
                </a:ln>
                <a:solidFill>
                  <a:prstClr val="black"/>
                </a:solidFill>
                <a:effectLst/>
                <a:uLnTx/>
                <a:uFillTx/>
                <a:latin typeface="+mn-ea"/>
                <a:ea typeface="+mn-ea"/>
                <a:cs typeface="Times New Roman" panose="02020603050405020304" pitchFamily="18" charset="0"/>
              </a:rPr>
              <a:t>词性标注是句法分析的基础，</a:t>
            </a:r>
            <a:r>
              <a:rPr kumimoji="0" lang="en-US" altLang="zh-CN" sz="1800" b="0" i="0" u="none" strike="noStrike" kern="100" cap="none" spc="0" normalizeH="0" baseline="0" noProof="0" dirty="0">
                <a:ln>
                  <a:noFill/>
                </a:ln>
                <a:solidFill>
                  <a:prstClr val="black"/>
                </a:solidFill>
                <a:effectLst/>
                <a:uLnTx/>
                <a:uFillTx/>
                <a:latin typeface="+mn-ea"/>
                <a:ea typeface="+mn-ea"/>
                <a:cs typeface="Times New Roman" panose="02020603050405020304" pitchFamily="18" charset="0"/>
              </a:rPr>
              <a:t>4%</a:t>
            </a:r>
            <a:r>
              <a:rPr kumimoji="0" lang="zh-CN" altLang="zh-CN" sz="1800" b="0" i="0" u="none" strike="noStrike" kern="100" cap="none" spc="0" normalizeH="0" baseline="0" noProof="0" dirty="0">
                <a:ln>
                  <a:noFill/>
                </a:ln>
                <a:solidFill>
                  <a:prstClr val="black"/>
                </a:solidFill>
                <a:effectLst/>
                <a:uLnTx/>
                <a:uFillTx/>
                <a:latin typeface="+mn-ea"/>
                <a:ea typeface="+mn-ea"/>
                <a:cs typeface="Times New Roman" panose="02020603050405020304" pitchFamily="18" charset="0"/>
              </a:rPr>
              <a:t>的词性标注错误将导致句子一级</a:t>
            </a:r>
            <a:r>
              <a:rPr kumimoji="0" lang="en-US" altLang="zh-CN" sz="1800" b="0" i="0" u="none" strike="noStrike" kern="100" cap="none" spc="0" normalizeH="0" baseline="0" noProof="0" dirty="0">
                <a:ln>
                  <a:noFill/>
                </a:ln>
                <a:solidFill>
                  <a:prstClr val="black"/>
                </a:solidFill>
                <a:effectLst/>
                <a:uLnTx/>
                <a:uFillTx/>
                <a:latin typeface="+mn-ea"/>
                <a:ea typeface="+mn-ea"/>
                <a:cs typeface="Times New Roman" panose="02020603050405020304" pitchFamily="18" charset="0"/>
              </a:rPr>
              <a:t> 10%</a:t>
            </a:r>
            <a:r>
              <a:rPr kumimoji="0" lang="zh-CN" altLang="zh-CN" sz="1800" b="0" i="0" u="none" strike="noStrike" kern="100" cap="none" spc="0" normalizeH="0" baseline="0" noProof="0" dirty="0">
                <a:ln>
                  <a:noFill/>
                </a:ln>
                <a:solidFill>
                  <a:prstClr val="black"/>
                </a:solidFill>
                <a:effectLst/>
                <a:uLnTx/>
                <a:uFillTx/>
                <a:latin typeface="+mn-ea"/>
                <a:ea typeface="+mn-ea"/>
                <a:cs typeface="Times New Roman" panose="02020603050405020304" pitchFamily="18" charset="0"/>
              </a:rPr>
              <a:t>的错误</a:t>
            </a:r>
            <a:r>
              <a:rPr kumimoji="0" lang="zh-CN"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a:t>
            </a:r>
            <a:endParaRPr kumimoji="0" lang="en-US" altLang="zh-CN" sz="18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tabLst/>
              <a:defRPr/>
            </a:pPr>
            <a:r>
              <a:rPr kumimoji="0" lang="zh-CN" altLang="zh-CN" sz="1800" b="0" i="0" u="none" strike="noStrike" kern="1200" cap="none" spc="0" normalizeH="0" baseline="0" noProof="0" dirty="0">
                <a:ln>
                  <a:noFill/>
                </a:ln>
                <a:solidFill>
                  <a:prstClr val="black"/>
                </a:solidFill>
                <a:effectLst/>
                <a:uLnTx/>
                <a:uFillTx/>
                <a:latin typeface="+mn-ea"/>
                <a:ea typeface="+mn-ea"/>
                <a:cs typeface="Times New Roman" panose="02020603050405020304" pitchFamily="18" charset="0"/>
              </a:rPr>
              <a:t>句法分析是非常关键的一个步骤，是后续语义分析的基础</a:t>
            </a:r>
            <a:endParaRPr kumimoji="0" lang="en-US" altLang="zh-CN" sz="2200" b="0" i="0" u="none" strike="noStrike" kern="1200" cap="none" spc="0" normalizeH="0" baseline="0" noProof="0" dirty="0">
              <a:ln>
                <a:noFill/>
              </a:ln>
              <a:solidFill>
                <a:prstClr val="black"/>
              </a:solidFill>
              <a:effectLst/>
              <a:uLnTx/>
              <a:uFillTx/>
              <a:latin typeface="+mn-ea"/>
              <a:ea typeface="+mn-ea"/>
              <a:cs typeface="+mn-cs"/>
            </a:endParaRPr>
          </a:p>
          <a:p>
            <a:pPr marL="342900" marR="0" lvl="0" indent="-342900" algn="just" defTabSz="914400" rtl="0" eaLnBrk="1" fontAlgn="base" latinLnBrk="0" hangingPunct="0">
              <a:lnSpc>
                <a:spcPct val="130000"/>
              </a:lnSpc>
              <a:spcBef>
                <a:spcPts val="600"/>
              </a:spcBef>
              <a:spcAft>
                <a:spcPts val="600"/>
              </a:spcAft>
              <a:buClr>
                <a:srgbClr val="006C39"/>
              </a:buClr>
              <a:buSzTx/>
              <a:buFont typeface="Wingdings" panose="05000000000000000000" pitchFamily="2" charset="2"/>
              <a:buChar char="n"/>
              <a:tabLst/>
              <a:defRPr/>
            </a:pPr>
            <a:endParaRPr kumimoji="0" lang="en-US" altLang="zh-CN" sz="22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9" name="标题 8"/>
          <p:cNvSpPr>
            <a:spLocks noGrp="1"/>
          </p:cNvSpPr>
          <p:nvPr>
            <p:ph type="title"/>
          </p:nvPr>
        </p:nvSpPr>
        <p:spPr/>
        <p:txBody>
          <a:bodyPr/>
          <a:lstStyle/>
          <a:p>
            <a:r>
              <a:rPr lang="zh-CN" altLang="en-US" dirty="0"/>
              <a:t>词法、句法和语义的关系</a:t>
            </a:r>
          </a:p>
        </p:txBody>
      </p:sp>
      <p:pic>
        <p:nvPicPr>
          <p:cNvPr id="3" name="图片 2">
            <a:extLst>
              <a:ext uri="{FF2B5EF4-FFF2-40B4-BE49-F238E27FC236}">
                <a16:creationId xmlns:a16="http://schemas.microsoft.com/office/drawing/2014/main" id="{C71D8890-9597-4166-9825-06BD774E1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018" y="2895642"/>
            <a:ext cx="9281964" cy="3452159"/>
          </a:xfrm>
          <a:prstGeom prst="rect">
            <a:avLst/>
          </a:prstGeom>
        </p:spPr>
      </p:pic>
      <p:sp>
        <p:nvSpPr>
          <p:cNvPr id="7" name="矩形 6">
            <a:extLst>
              <a:ext uri="{FF2B5EF4-FFF2-40B4-BE49-F238E27FC236}">
                <a16:creationId xmlns:a16="http://schemas.microsoft.com/office/drawing/2014/main" id="{9658BC3E-B205-4CA9-8669-EE8645DB34A5}"/>
              </a:ext>
            </a:extLst>
          </p:cNvPr>
          <p:cNvSpPr/>
          <p:nvPr/>
        </p:nvSpPr>
        <p:spPr>
          <a:xfrm>
            <a:off x="7158789" y="3248526"/>
            <a:ext cx="1383632" cy="87830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rPr>
              <a:t>S</a:t>
            </a:r>
            <a:r>
              <a:rPr lang="en-US" altLang="zh-CN" sz="2400" b="1" i="0" u="none" strike="noStrike" dirty="0">
                <a:solidFill>
                  <a:schemeClr val="tx1"/>
                </a:solidFill>
                <a:effectLst/>
                <a:latin typeface="华文宋体" panose="02010600040101010101" pitchFamily="2" charset="-122"/>
                <a:ea typeface="华文宋体" panose="02010600040101010101" pitchFamily="2" charset="-122"/>
                <a:cs typeface="Times New Roman" panose="02020603050405020304" pitchFamily="18" charset="0"/>
              </a:rPr>
              <a:t>emantic</a:t>
            </a:r>
            <a:r>
              <a:rPr lang="en-US" altLang="zh-CN" sz="2400" b="1" i="0" dirty="0">
                <a:solidFill>
                  <a:schemeClr val="tx1"/>
                </a:solidFill>
                <a:effectLst/>
                <a:latin typeface="华文宋体" panose="02010600040101010101" pitchFamily="2" charset="-122"/>
                <a:ea typeface="华文宋体" panose="02010600040101010101" pitchFamily="2" charset="-122"/>
                <a:cs typeface="Times New Roman" panose="02020603050405020304" pitchFamily="18" charset="0"/>
              </a:rPr>
              <a:t> A</a:t>
            </a:r>
            <a:r>
              <a:rPr lang="en-US" altLang="zh-CN" sz="2400" b="1" i="0" u="none" strike="noStrike" dirty="0">
                <a:solidFill>
                  <a:schemeClr val="tx1"/>
                </a:solidFill>
                <a:effectLst/>
                <a:latin typeface="华文宋体" panose="02010600040101010101" pitchFamily="2" charset="-122"/>
                <a:ea typeface="华文宋体" panose="02010600040101010101" pitchFamily="2" charset="-122"/>
                <a:cs typeface="Times New Roman" panose="02020603050405020304" pitchFamily="18" charset="0"/>
              </a:rPr>
              <a:t>nalysis</a:t>
            </a:r>
            <a:endParaRPr lang="zh-CN" altLang="en-US" sz="2400" b="1"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626905237"/>
      </p:ext>
    </p:extLst>
  </p:cSld>
  <p:clrMapOvr>
    <a:masterClrMapping/>
  </p:clrMapOvr>
  <p:transition spd="med" advTm="141">
    <p:pull/>
  </p:transition>
</p:sld>
</file>

<file path=ppt/tags/tag1.xml><?xml version="1.0" encoding="utf-8"?>
<p:tagLst xmlns:a="http://schemas.openxmlformats.org/drawingml/2006/main" xmlns:r="http://schemas.openxmlformats.org/officeDocument/2006/relationships" xmlns:p="http://schemas.openxmlformats.org/presentationml/2006/main">
  <p:tag name="PA" val="v5.1.2"/>
</p:tagLst>
</file>

<file path=ppt/tags/tag10.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5.1.2"/>
</p:tagLst>
</file>

<file path=ppt/tags/tag9.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封2​​">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目2​​">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目3​​">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目4​​">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目5​​">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目6​​">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目7​​">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目8​​">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内页​​">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内页​​">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内页​​">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封3​​">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内页​​">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主题​​">
  <a:themeElements>
    <a:clrScheme name="自定义 1">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目5​​">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封4​​">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封5​​">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封6​​">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封7​​">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封8​​">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封9​​">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目1​​">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themeOverride>
</file>

<file path=ppt/theme/themeOverride8.xml><?xml version="1.0" encoding="utf-8"?>
<a:themeOverride xmlns:a="http://schemas.openxmlformats.org/drawingml/2006/main">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themeOverride>
</file>

<file path=ppt/theme/themeOverride9.xml><?xml version="1.0" encoding="utf-8"?>
<a:themeOverride xmlns:a="http://schemas.openxmlformats.org/drawingml/2006/main">
  <a:clrScheme name="自定义 44">
    <a:dk1>
      <a:sysClr val="windowText" lastClr="000000"/>
    </a:dk1>
    <a:lt1>
      <a:sysClr val="window" lastClr="FFFFFF"/>
    </a:lt1>
    <a:dk2>
      <a:srgbClr val="44546A"/>
    </a:dk2>
    <a:lt2>
      <a:srgbClr val="E7E6E6"/>
    </a:lt2>
    <a:accent1>
      <a:srgbClr val="006C39"/>
    </a:accent1>
    <a:accent2>
      <a:srgbClr val="006C39"/>
    </a:accent2>
    <a:accent3>
      <a:srgbClr val="FF9393"/>
    </a:accent3>
    <a:accent4>
      <a:srgbClr val="94B6CE"/>
    </a:accent4>
    <a:accent5>
      <a:srgbClr val="A7DDDD"/>
    </a:accent5>
    <a:accent6>
      <a:srgbClr val="F5F4B3"/>
    </a:accent6>
    <a:hlink>
      <a:srgbClr val="0563C1"/>
    </a:hlink>
    <a:folHlink>
      <a:srgbClr val="954F72"/>
    </a:folHlink>
  </a:clrScheme>
  <a:fontScheme name="x4dipb1j">
    <a:majorFont>
      <a:latin typeface="Arial" panose="020F0302020204030204"/>
      <a:ea typeface="Microsoft YaHei"/>
      <a:cs typeface=""/>
    </a:majorFont>
    <a:minorFont>
      <a:latin typeface="Arial"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18516</TotalTime>
  <Words>4772</Words>
  <Application>Microsoft Office PowerPoint</Application>
  <PresentationFormat>宽屏</PresentationFormat>
  <Paragraphs>457</Paragraphs>
  <Slides>78</Slides>
  <Notes>78</Notes>
  <HiddenSlides>0</HiddenSlides>
  <MMClips>0</MMClips>
  <ScaleCrop>false</ScaleCrop>
  <HeadingPairs>
    <vt:vector size="6" baseType="variant">
      <vt:variant>
        <vt:lpstr>已用的字体</vt:lpstr>
      </vt:variant>
      <vt:variant>
        <vt:i4>17</vt:i4>
      </vt:variant>
      <vt:variant>
        <vt:lpstr>主题</vt:lpstr>
      </vt:variant>
      <vt:variant>
        <vt:i4>22</vt:i4>
      </vt:variant>
      <vt:variant>
        <vt:lpstr>幻灯片标题</vt:lpstr>
      </vt:variant>
      <vt:variant>
        <vt:i4>78</vt:i4>
      </vt:variant>
    </vt:vector>
  </HeadingPairs>
  <TitlesOfParts>
    <vt:vector size="117" baseType="lpstr">
      <vt:lpstr>Cambria Math</vt:lpstr>
      <vt:lpstr>黑体</vt:lpstr>
      <vt:lpstr>微软雅黑 Light</vt:lpstr>
      <vt:lpstr>等线 Light</vt:lpstr>
      <vt:lpstr>仿宋</vt:lpstr>
      <vt:lpstr>微软雅黑</vt:lpstr>
      <vt:lpstr>Wingdings</vt:lpstr>
      <vt:lpstr>宋体</vt:lpstr>
      <vt:lpstr>Century Gothic</vt:lpstr>
      <vt:lpstr>华文宋体</vt:lpstr>
      <vt:lpstr>Arial</vt:lpstr>
      <vt:lpstr>-apple-system</vt:lpstr>
      <vt:lpstr>Consolas</vt:lpstr>
      <vt:lpstr>华文行楷</vt:lpstr>
      <vt:lpstr>Times New Roman</vt:lpstr>
      <vt:lpstr>楷体</vt:lpstr>
      <vt:lpstr>等线</vt:lpstr>
      <vt:lpstr>封2​​</vt:lpstr>
      <vt:lpstr>封3​​</vt:lpstr>
      <vt:lpstr>封4​​</vt:lpstr>
      <vt:lpstr>封5​​</vt:lpstr>
      <vt:lpstr>封6​​</vt:lpstr>
      <vt:lpstr>封7​​</vt:lpstr>
      <vt:lpstr>封8​​</vt:lpstr>
      <vt:lpstr>封9​​</vt:lpstr>
      <vt:lpstr>目1​​</vt:lpstr>
      <vt:lpstr>目2​​</vt:lpstr>
      <vt:lpstr>目3​​</vt:lpstr>
      <vt:lpstr>目4​​</vt:lpstr>
      <vt:lpstr>目5​​</vt:lpstr>
      <vt:lpstr>目6​​</vt:lpstr>
      <vt:lpstr>目7​​</vt:lpstr>
      <vt:lpstr>目8​​</vt:lpstr>
      <vt:lpstr>内页​​</vt:lpstr>
      <vt:lpstr>1_内页​​</vt:lpstr>
      <vt:lpstr>2_内页​​</vt:lpstr>
      <vt:lpstr>3_内页​​</vt:lpstr>
      <vt:lpstr>Office 主题​​</vt:lpstr>
      <vt:lpstr>2_目5​​</vt:lpstr>
      <vt:lpstr>句法分析</vt:lpstr>
      <vt:lpstr>PowerPoint 演示文稿</vt:lpstr>
      <vt:lpstr>PowerPoint 演示文稿</vt:lpstr>
      <vt:lpstr>句法分析（Parsing）定义</vt:lpstr>
      <vt:lpstr>PowerPoint 演示文稿</vt:lpstr>
      <vt:lpstr>对‘John ate the fish’进行分析</vt:lpstr>
      <vt:lpstr>与形式语言句法分析的比较</vt:lpstr>
      <vt:lpstr>优秀句法的特征</vt:lpstr>
      <vt:lpstr>词法、句法和语义的关系</vt:lpstr>
      <vt:lpstr>句法分析应用</vt:lpstr>
      <vt:lpstr>句法分析应用</vt:lpstr>
      <vt:lpstr>句法分析应用</vt:lpstr>
      <vt:lpstr>句法分析应用</vt:lpstr>
      <vt:lpstr>句法分析应用</vt:lpstr>
      <vt:lpstr>PowerPoint 演示文稿</vt:lpstr>
      <vt:lpstr>PowerPoint 演示文稿</vt:lpstr>
      <vt:lpstr>成分句法分析</vt:lpstr>
      <vt:lpstr>线图分析法</vt:lpstr>
      <vt:lpstr>线图分析法</vt:lpstr>
      <vt:lpstr>线图分析法</vt:lpstr>
      <vt:lpstr>线图分析法</vt:lpstr>
      <vt:lpstr>线图分析法</vt:lpstr>
      <vt:lpstr>线图分析法</vt:lpstr>
      <vt:lpstr>线图分析法</vt:lpstr>
      <vt:lpstr>线图分析法</vt:lpstr>
      <vt:lpstr>线图分析法</vt:lpstr>
      <vt:lpstr>线图分析法</vt:lpstr>
      <vt:lpstr>CYK分析算法</vt:lpstr>
      <vt:lpstr>CYK分析算法</vt:lpstr>
      <vt:lpstr>CYK分析算法</vt:lpstr>
      <vt:lpstr>CYK分析算法</vt:lpstr>
      <vt:lpstr>CYK分析算法</vt:lpstr>
      <vt:lpstr>CYK分析算法</vt:lpstr>
      <vt:lpstr>CYK分析算法</vt:lpstr>
      <vt:lpstr>CYK分析算法</vt:lpstr>
      <vt:lpstr>PowerPoint 演示文稿</vt:lpstr>
      <vt:lpstr>依存句法分析</vt:lpstr>
      <vt:lpstr>依存句法分析</vt:lpstr>
      <vt:lpstr>依存句法分析</vt:lpstr>
      <vt:lpstr>依存句法分析</vt:lpstr>
      <vt:lpstr>生成式句法分析模型</vt:lpstr>
      <vt:lpstr>生成式句法分析模型</vt:lpstr>
      <vt:lpstr>判别式句法分析模型</vt:lpstr>
      <vt:lpstr>判别式句法分析模型</vt:lpstr>
      <vt:lpstr>决策式句法分析模型</vt:lpstr>
      <vt:lpstr>决策式句法分析模型</vt:lpstr>
      <vt:lpstr>约束满足句法分析模型</vt:lpstr>
      <vt:lpstr>约束满足句法分析模型</vt:lpstr>
      <vt:lpstr>PowerPoint 演示文稿</vt:lpstr>
      <vt:lpstr>研究现状</vt:lpstr>
      <vt:lpstr>研究类型</vt:lpstr>
      <vt:lpstr>PowerPoint 演示文稿</vt:lpstr>
      <vt:lpstr>研究方法</vt:lpstr>
      <vt:lpstr>基于序列标注的方法</vt:lpstr>
      <vt:lpstr>基于序列标注的方法</vt:lpstr>
      <vt:lpstr>基于序列标注的方法</vt:lpstr>
      <vt:lpstr>基于序列标注的方法</vt:lpstr>
      <vt:lpstr>一段二图</vt:lpstr>
      <vt:lpstr>基于序列标注的方法</vt:lpstr>
      <vt:lpstr>基于序列标注的方法</vt:lpstr>
      <vt:lpstr>基于序列标注的方法</vt:lpstr>
      <vt:lpstr>PowerPoint 演示文稿</vt:lpstr>
      <vt:lpstr>研究方法</vt:lpstr>
      <vt:lpstr>生成式模型</vt:lpstr>
      <vt:lpstr>生成式模型</vt:lpstr>
      <vt:lpstr>生成式模型</vt:lpstr>
      <vt:lpstr>生成式模型</vt:lpstr>
      <vt:lpstr>自编码器模型</vt:lpstr>
      <vt:lpstr>自编码器模型</vt:lpstr>
      <vt:lpstr>PowerPoint 演示文稿</vt:lpstr>
      <vt:lpstr>常用句法分析工具 </vt:lpstr>
      <vt:lpstr>基于斯坦福NLP的句法分析</vt:lpstr>
      <vt:lpstr> 基于斯坦福NLP的句法分析 </vt:lpstr>
      <vt:lpstr> 基于斯坦福NLP的句法分析 </vt:lpstr>
      <vt:lpstr> 基于斯坦福NLP的句法分析 </vt:lpstr>
      <vt:lpstr>基于斯坦福NLP的句法分析</vt:lpstr>
      <vt:lpstr>基于哈工大LTP的句法分析</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韩宇</dc:creator>
  <cp:lastModifiedBy>晓青 luo</cp:lastModifiedBy>
  <cp:revision>771</cp:revision>
  <dcterms:created xsi:type="dcterms:W3CDTF">2016-11-28T11:30:35Z</dcterms:created>
  <dcterms:modified xsi:type="dcterms:W3CDTF">2020-12-03T05:02:01Z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2019-04-12T06:42:33.4777185Z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f2877715-b2cf-4189-b763-9fb10023ee09</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