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1824" r:id="rId4"/>
    <p:sldId id="1889" r:id="rId6"/>
    <p:sldId id="1890" r:id="rId7"/>
    <p:sldId id="2209" r:id="rId8"/>
    <p:sldId id="2183" r:id="rId9"/>
    <p:sldId id="2230" r:id="rId10"/>
    <p:sldId id="2241" r:id="rId11"/>
    <p:sldId id="2244" r:id="rId12"/>
    <p:sldId id="2245" r:id="rId13"/>
    <p:sldId id="2240" r:id="rId14"/>
    <p:sldId id="2246" r:id="rId15"/>
    <p:sldId id="2248" r:id="rId16"/>
    <p:sldId id="2250" r:id="rId17"/>
    <p:sldId id="2247" r:id="rId18"/>
    <p:sldId id="2249" r:id="rId19"/>
    <p:sldId id="265" r:id="rId20"/>
    <p:sldId id="273" r:id="rId21"/>
    <p:sldId id="284" r:id="rId22"/>
    <p:sldId id="266" r:id="rId23"/>
    <p:sldId id="277" r:id="rId24"/>
    <p:sldId id="278" r:id="rId25"/>
    <p:sldId id="279" r:id="rId26"/>
    <p:sldId id="282" r:id="rId27"/>
    <p:sldId id="280" r:id="rId28"/>
    <p:sldId id="281" r:id="rId29"/>
    <p:sldId id="274" r:id="rId30"/>
    <p:sldId id="283" r:id="rId31"/>
    <p:sldId id="276" r:id="rId32"/>
    <p:sldId id="2251" r:id="rId33"/>
    <p:sldId id="2252" r:id="rId34"/>
    <p:sldId id="2253" r:id="rId35"/>
    <p:sldId id="2254" r:id="rId36"/>
    <p:sldId id="2242" r:id="rId37"/>
    <p:sldId id="2243" r:id="rId38"/>
    <p:sldId id="2232" r:id="rId39"/>
    <p:sldId id="2239" r:id="rId40"/>
    <p:sldId id="2237" r:id="rId41"/>
    <p:sldId id="2236" r:id="rId42"/>
    <p:sldId id="2333" r:id="rId43"/>
    <p:sldId id="2332" r:id="rId44"/>
    <p:sldId id="2238" r:id="rId45"/>
    <p:sldId id="2233" r:id="rId46"/>
    <p:sldId id="2234" r:id="rId47"/>
    <p:sldId id="2231" r:id="rId48"/>
    <p:sldId id="1892" r:id="rId49"/>
    <p:sldId id="2256" r:id="rId50"/>
    <p:sldId id="2362" r:id="rId51"/>
    <p:sldId id="2363" r:id="rId52"/>
    <p:sldId id="2257" r:id="rId53"/>
    <p:sldId id="2258" r:id="rId54"/>
    <p:sldId id="2259" r:id="rId55"/>
    <p:sldId id="2260" r:id="rId56"/>
    <p:sldId id="2309" r:id="rId57"/>
    <p:sldId id="2310" r:id="rId58"/>
    <p:sldId id="2261" r:id="rId59"/>
    <p:sldId id="2319" r:id="rId60"/>
    <p:sldId id="2320" r:id="rId61"/>
    <p:sldId id="2321" r:id="rId62"/>
    <p:sldId id="2322" r:id="rId63"/>
    <p:sldId id="2324" r:id="rId64"/>
    <p:sldId id="2325" r:id="rId65"/>
    <p:sldId id="2326" r:id="rId66"/>
    <p:sldId id="2327" r:id="rId67"/>
    <p:sldId id="2328" r:id="rId68"/>
    <p:sldId id="2329" r:id="rId69"/>
    <p:sldId id="2330" r:id="rId70"/>
    <p:sldId id="1793" r:id="rId7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ngfei"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791"/>
  </p:normalViewPr>
  <p:slideViewPr>
    <p:cSldViewPr snapToGrid="0">
      <p:cViewPr varScale="1">
        <p:scale>
          <a:sx n="72" d="100"/>
          <a:sy n="72" d="100"/>
        </p:scale>
        <p:origin x="107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4DE87A2-90C2-4954-AE88-68CE368F1B8A}" type="doc">
      <dgm:prSet loTypeId="urn:microsoft.com/office/officeart/2008/layout/PictureStrips" loCatId="list" qsTypeId="urn:microsoft.com/office/officeart/2005/8/quickstyle/simple3#1" qsCatId="simple" csTypeId="urn:microsoft.com/office/officeart/2005/8/colors/accent1_2#2" csCatId="accent1" phldr="0"/>
      <dgm:spPr/>
      <dgm:t>
        <a:bodyPr/>
        <a:lstStyle/>
        <a:p>
          <a:endParaRPr lang="zh-CN" altLang="en-US"/>
        </a:p>
      </dgm:t>
    </dgm:pt>
    <dgm:pt modelId="{9C927FE2-659C-4ADB-99F5-03AF78EC645E}" type="pres">
      <dgm:prSet presAssocID="{C4DE87A2-90C2-4954-AE88-68CE368F1B8A}" presName="Name0" presStyleCnt="0">
        <dgm:presLayoutVars>
          <dgm:dir/>
          <dgm:resizeHandles val="exact"/>
        </dgm:presLayoutVars>
      </dgm:prSet>
      <dgm:spPr/>
    </dgm:pt>
  </dgm:ptLst>
  <dgm:cxnLst>
    <dgm:cxn modelId="{F583DAE2-6CC0-42E3-A864-E0BD42482C9A}" type="presOf" srcId="{C4DE87A2-90C2-4954-AE88-68CE368F1B8A}" destId="{9C927FE2-659C-4ADB-99F5-03AF78EC645E}" srcOrd="0"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6BD899-5C5C-4011-9EED-2AB0DE600DAA}" type="doc">
      <dgm:prSet loTypeId="urn:microsoft.com/office/officeart/2008/layout/LinedList" loCatId="hierarchy" qsTypeId="urn:microsoft.com/office/officeart/2005/8/quickstyle/simple1#3" qsCatId="simple" csTypeId="urn:microsoft.com/office/officeart/2005/8/colors/accent1_2#3" csCatId="accent1" phldr="0"/>
      <dgm:spPr/>
      <dgm:t>
        <a:bodyPr/>
        <a:lstStyle/>
        <a:p>
          <a:endParaRPr lang="zh-CN" altLang="en-US"/>
        </a:p>
      </dgm:t>
    </dgm:pt>
    <dgm:pt modelId="{FCFE85F6-B077-498B-92F5-2B62BC192196}">
      <dgm:prSet phldrT="[文本]" phldr="0" custT="0"/>
      <dgm:spPr/>
      <dgm:t>
        <a:bodyPr vert="horz" wrap="square"/>
        <a:lstStyle/>
        <a:p>
          <a:pPr>
            <a:lnSpc>
              <a:spcPct val="100000"/>
            </a:lnSpc>
            <a:spcBef>
              <a:spcPct val="0"/>
            </a:spcBef>
            <a:spcAft>
              <a:spcPct val="35000"/>
            </a:spcAft>
          </a:pPr>
          <a:endParaRPr lang="zh-CN" altLang="en-US"/>
        </a:p>
      </dgm:t>
    </dgm:pt>
    <dgm:pt modelId="{09C091E1-9403-4708-BDFD-DAAAD68964DF}" cxnId="{74D53683-C7FB-4A9D-8B01-E0E8CC018623}" type="parTrans">
      <dgm:prSet/>
      <dgm:spPr/>
      <dgm:t>
        <a:bodyPr/>
        <a:lstStyle/>
        <a:p>
          <a:endParaRPr lang="zh-CN" altLang="en-US"/>
        </a:p>
      </dgm:t>
    </dgm:pt>
    <dgm:pt modelId="{0FD6F236-3391-4B89-8FC5-854F6A220676}" cxnId="{74D53683-C7FB-4A9D-8B01-E0E8CC018623}" type="sibTrans">
      <dgm:prSet/>
      <dgm:spPr/>
      <dgm:t>
        <a:bodyPr/>
        <a:lstStyle/>
        <a:p>
          <a:endParaRPr lang="zh-CN" altLang="en-US"/>
        </a:p>
      </dgm:t>
    </dgm:pt>
    <dgm:pt modelId="{00021300-0F81-42C2-8EA0-6AF1014EE09E}">
      <dgm:prSet phldrT="[文本]" phldr="0" custT="1"/>
      <dgm:spPr/>
      <dgm:t>
        <a:bodyPr vert="horz" wrap="square"/>
        <a:lstStyle/>
        <a:p>
          <a:pPr>
            <a:lnSpc>
              <a:spcPct val="100000"/>
            </a:lnSpc>
            <a:spcBef>
              <a:spcPct val="0"/>
            </a:spcBef>
            <a:spcAft>
              <a:spcPct val="35000"/>
            </a:spcAft>
          </a:pPr>
          <a:r>
            <a:rPr lang="zh-CN" altLang="en-US" sz="1600"/>
            <a:t>评分、评论信息盗取</a:t>
          </a:r>
        </a:p>
      </dgm:t>
    </dgm:pt>
    <dgm:pt modelId="{38BC0258-B189-45F6-B5BE-53976450D368}" cxnId="{9367BB52-AF7D-43A8-8315-76CFA6705B0D}" type="parTrans">
      <dgm:prSet/>
      <dgm:spPr/>
      <dgm:t>
        <a:bodyPr/>
        <a:lstStyle/>
        <a:p>
          <a:endParaRPr lang="zh-CN" altLang="en-US"/>
        </a:p>
      </dgm:t>
    </dgm:pt>
    <dgm:pt modelId="{81C7C63E-2650-48E4-B1B1-9ED69F34852C}" cxnId="{9367BB52-AF7D-43A8-8315-76CFA6705B0D}" type="sibTrans">
      <dgm:prSet/>
      <dgm:spPr/>
      <dgm:t>
        <a:bodyPr/>
        <a:lstStyle/>
        <a:p>
          <a:endParaRPr lang="zh-CN" altLang="en-US"/>
        </a:p>
      </dgm:t>
    </dgm:pt>
    <dgm:pt modelId="{DCE60B07-EDBE-4359-B065-4531128E8340}">
      <dgm:prSet phldrT="[文本]" phldr="0" custT="1"/>
      <dgm:spPr/>
      <dgm:t>
        <a:bodyPr vert="horz" wrap="square"/>
        <a:lstStyle/>
        <a:p>
          <a:pPr>
            <a:lnSpc>
              <a:spcPct val="100000"/>
            </a:lnSpc>
            <a:spcBef>
              <a:spcPct val="0"/>
            </a:spcBef>
            <a:spcAft>
              <a:spcPct val="35000"/>
            </a:spcAft>
          </a:pPr>
          <a:r>
            <a:rPr lang="zh-CN" altLang="en-US" sz="1600"/>
            <a:t>价格、商品信息盗取</a:t>
          </a:r>
        </a:p>
      </dgm:t>
    </dgm:pt>
    <dgm:pt modelId="{69ED1C20-A93F-4767-AD53-CE1D12105555}" cxnId="{1BE7A4CE-ED26-4402-AA85-24A221878544}" type="parTrans">
      <dgm:prSet/>
      <dgm:spPr/>
      <dgm:t>
        <a:bodyPr/>
        <a:lstStyle/>
        <a:p>
          <a:endParaRPr lang="zh-CN" altLang="en-US"/>
        </a:p>
      </dgm:t>
    </dgm:pt>
    <dgm:pt modelId="{E5201F47-493A-4FBC-83E4-59E64E9445DB}" cxnId="{1BE7A4CE-ED26-4402-AA85-24A221878544}" type="sibTrans">
      <dgm:prSet/>
      <dgm:spPr/>
      <dgm:t>
        <a:bodyPr/>
        <a:lstStyle/>
        <a:p>
          <a:endParaRPr lang="zh-CN" altLang="en-US"/>
        </a:p>
      </dgm:t>
    </dgm:pt>
    <dgm:pt modelId="{FFFC2AC3-1A38-497F-95BC-32764EC2582B}">
      <dgm:prSet phldrT="[文本]" phldr="0" custT="1"/>
      <dgm:spPr/>
      <dgm:t>
        <a:bodyPr vert="horz" wrap="square"/>
        <a:lstStyle/>
        <a:p>
          <a:pPr>
            <a:lnSpc>
              <a:spcPct val="100000"/>
            </a:lnSpc>
            <a:spcBef>
              <a:spcPct val="0"/>
            </a:spcBef>
            <a:spcAft>
              <a:spcPct val="35000"/>
            </a:spcAft>
          </a:pPr>
          <a:r>
            <a:rPr lang="zh-CN" altLang="en-US" sz="1600"/>
            <a:t>原创内容盗取</a:t>
          </a:r>
        </a:p>
      </dgm:t>
    </dgm:pt>
    <dgm:pt modelId="{ADB291FF-1A63-4BFA-87B7-541268AAA7A1}" cxnId="{8A219828-053A-48A3-A0BC-E9E368BC917E}" type="parTrans">
      <dgm:prSet/>
      <dgm:spPr/>
      <dgm:t>
        <a:bodyPr/>
        <a:lstStyle/>
        <a:p>
          <a:endParaRPr lang="zh-CN" altLang="en-US"/>
        </a:p>
      </dgm:t>
    </dgm:pt>
    <dgm:pt modelId="{B477E929-B0FF-4D30-ADF9-58F779AB3475}" cxnId="{8A219828-053A-48A3-A0BC-E9E368BC917E}" type="sibTrans">
      <dgm:prSet/>
      <dgm:spPr/>
      <dgm:t>
        <a:bodyPr/>
        <a:lstStyle/>
        <a:p>
          <a:endParaRPr lang="zh-CN" altLang="en-US"/>
        </a:p>
      </dgm:t>
    </dgm:pt>
    <dgm:pt modelId="{875EF6B1-AE5C-463F-9955-7F0963FF555C}" type="pres">
      <dgm:prSet presAssocID="{FE6BD899-5C5C-4011-9EED-2AB0DE600DAA}" presName="vert0" presStyleCnt="0">
        <dgm:presLayoutVars>
          <dgm:dir/>
          <dgm:animOne val="branch"/>
          <dgm:animLvl val="lvl"/>
        </dgm:presLayoutVars>
      </dgm:prSet>
      <dgm:spPr/>
    </dgm:pt>
    <dgm:pt modelId="{7653844C-BDD2-4C9E-B63A-175B83793DF9}" type="pres">
      <dgm:prSet presAssocID="{FCFE85F6-B077-498B-92F5-2B62BC192196}" presName="thickLine" presStyleLbl="alignNode1" presStyleIdx="0" presStyleCnt="1"/>
      <dgm:spPr/>
    </dgm:pt>
    <dgm:pt modelId="{18B56ADC-D6A5-4D13-AB02-1D35E74FD7B6}" type="pres">
      <dgm:prSet presAssocID="{FCFE85F6-B077-498B-92F5-2B62BC192196}" presName="horz1" presStyleCnt="0"/>
      <dgm:spPr/>
    </dgm:pt>
    <dgm:pt modelId="{3A17F332-CF75-4F2F-B66E-230323E8FB66}" type="pres">
      <dgm:prSet presAssocID="{FCFE85F6-B077-498B-92F5-2B62BC192196}" presName="tx1" presStyleLbl="revTx" presStyleIdx="0" presStyleCnt="4"/>
      <dgm:spPr/>
    </dgm:pt>
    <dgm:pt modelId="{042B18AA-70AF-4E28-A52C-50676B51A287}" type="pres">
      <dgm:prSet presAssocID="{FCFE85F6-B077-498B-92F5-2B62BC192196}" presName="vert1" presStyleCnt="0"/>
      <dgm:spPr/>
    </dgm:pt>
    <dgm:pt modelId="{3ABEC3DD-FF74-42EF-AC84-EDCB6E709EAB}" type="pres">
      <dgm:prSet presAssocID="{00021300-0F81-42C2-8EA0-6AF1014EE09E}" presName="vertSpace2a" presStyleCnt="0"/>
      <dgm:spPr/>
    </dgm:pt>
    <dgm:pt modelId="{FFC3C51F-3047-42FC-847C-5CA33C559037}" type="pres">
      <dgm:prSet presAssocID="{00021300-0F81-42C2-8EA0-6AF1014EE09E}" presName="horz2" presStyleCnt="0"/>
      <dgm:spPr/>
    </dgm:pt>
    <dgm:pt modelId="{3641F73C-6D52-4E6C-9881-E55D34A64453}" type="pres">
      <dgm:prSet presAssocID="{00021300-0F81-42C2-8EA0-6AF1014EE09E}" presName="horzSpace2" presStyleCnt="0"/>
      <dgm:spPr/>
    </dgm:pt>
    <dgm:pt modelId="{4B6BF950-00B4-44A5-8C15-34C8D97692EF}" type="pres">
      <dgm:prSet presAssocID="{00021300-0F81-42C2-8EA0-6AF1014EE09E}" presName="tx2" presStyleLbl="revTx" presStyleIdx="1" presStyleCnt="4"/>
      <dgm:spPr/>
    </dgm:pt>
    <dgm:pt modelId="{CA62F65C-AA2E-4863-999B-C2BC2F85CEC2}" type="pres">
      <dgm:prSet presAssocID="{00021300-0F81-42C2-8EA0-6AF1014EE09E}" presName="vert2" presStyleCnt="0"/>
      <dgm:spPr/>
    </dgm:pt>
    <dgm:pt modelId="{8A3CE341-7BCF-45C6-99BF-5C93DEC138A0}" type="pres">
      <dgm:prSet presAssocID="{00021300-0F81-42C2-8EA0-6AF1014EE09E}" presName="thinLine2b" presStyleLbl="callout" presStyleIdx="0" presStyleCnt="3"/>
      <dgm:spPr/>
    </dgm:pt>
    <dgm:pt modelId="{D4877467-6E28-4E21-8AF9-2A1925DFD45D}" type="pres">
      <dgm:prSet presAssocID="{00021300-0F81-42C2-8EA0-6AF1014EE09E}" presName="vertSpace2b" presStyleCnt="0"/>
      <dgm:spPr/>
    </dgm:pt>
    <dgm:pt modelId="{5DD4E426-A3B8-448F-8153-5FFB951AE88B}" type="pres">
      <dgm:prSet presAssocID="{DCE60B07-EDBE-4359-B065-4531128E8340}" presName="horz2" presStyleCnt="0"/>
      <dgm:spPr/>
    </dgm:pt>
    <dgm:pt modelId="{A87A666E-C90B-4A12-A15E-F0EEDAA5C453}" type="pres">
      <dgm:prSet presAssocID="{DCE60B07-EDBE-4359-B065-4531128E8340}" presName="horzSpace2" presStyleCnt="0"/>
      <dgm:spPr/>
    </dgm:pt>
    <dgm:pt modelId="{63E44FC5-9EEE-4797-80DE-F81C39EB2BA3}" type="pres">
      <dgm:prSet presAssocID="{DCE60B07-EDBE-4359-B065-4531128E8340}" presName="tx2" presStyleLbl="revTx" presStyleIdx="2" presStyleCnt="4"/>
      <dgm:spPr/>
    </dgm:pt>
    <dgm:pt modelId="{5B3E0EA9-67C2-4B8F-BB30-38641E4ED9E8}" type="pres">
      <dgm:prSet presAssocID="{DCE60B07-EDBE-4359-B065-4531128E8340}" presName="vert2" presStyleCnt="0"/>
      <dgm:spPr/>
    </dgm:pt>
    <dgm:pt modelId="{41290723-F512-4CCE-8805-7EBFC17C077B}" type="pres">
      <dgm:prSet presAssocID="{DCE60B07-EDBE-4359-B065-4531128E8340}" presName="thinLine2b" presStyleLbl="callout" presStyleIdx="1" presStyleCnt="3"/>
      <dgm:spPr/>
    </dgm:pt>
    <dgm:pt modelId="{E7290C8A-CE93-48AA-BD68-B11B838A14CB}" type="pres">
      <dgm:prSet presAssocID="{DCE60B07-EDBE-4359-B065-4531128E8340}" presName="vertSpace2b" presStyleCnt="0"/>
      <dgm:spPr/>
    </dgm:pt>
    <dgm:pt modelId="{86CDED68-A835-4E3D-88DF-D95E4230812E}" type="pres">
      <dgm:prSet presAssocID="{FFFC2AC3-1A38-497F-95BC-32764EC2582B}" presName="horz2" presStyleCnt="0"/>
      <dgm:spPr/>
    </dgm:pt>
    <dgm:pt modelId="{EF64B683-305A-4D4A-8A1A-57E7CE15E390}" type="pres">
      <dgm:prSet presAssocID="{FFFC2AC3-1A38-497F-95BC-32764EC2582B}" presName="horzSpace2" presStyleCnt="0"/>
      <dgm:spPr/>
    </dgm:pt>
    <dgm:pt modelId="{2DBF34BB-3F4A-454D-9FAD-6C9F48575974}" type="pres">
      <dgm:prSet presAssocID="{FFFC2AC3-1A38-497F-95BC-32764EC2582B}" presName="tx2" presStyleLbl="revTx" presStyleIdx="3" presStyleCnt="4"/>
      <dgm:spPr/>
    </dgm:pt>
    <dgm:pt modelId="{3934FCC1-D3F7-4B88-83DB-970E77B3F0E0}" type="pres">
      <dgm:prSet presAssocID="{FFFC2AC3-1A38-497F-95BC-32764EC2582B}" presName="vert2" presStyleCnt="0"/>
      <dgm:spPr/>
    </dgm:pt>
    <dgm:pt modelId="{5F691AA7-41B2-4E8C-83B5-522F2EAF4EB3}" type="pres">
      <dgm:prSet presAssocID="{FFFC2AC3-1A38-497F-95BC-32764EC2582B}" presName="thinLine2b" presStyleLbl="callout" presStyleIdx="2" presStyleCnt="3"/>
      <dgm:spPr/>
    </dgm:pt>
    <dgm:pt modelId="{CFCE2EE3-91CA-4264-A26E-835808A3255E}" type="pres">
      <dgm:prSet presAssocID="{FFFC2AC3-1A38-497F-95BC-32764EC2582B}" presName="vertSpace2b" presStyleCnt="0"/>
      <dgm:spPr/>
    </dgm:pt>
  </dgm:ptLst>
  <dgm:cxnLst>
    <dgm:cxn modelId="{A04BE60A-F8EB-4584-922B-145FCAD5569D}" type="presOf" srcId="{DCE60B07-EDBE-4359-B065-4531128E8340}" destId="{63E44FC5-9EEE-4797-80DE-F81C39EB2BA3}" srcOrd="0" destOrd="0" presId="urn:microsoft.com/office/officeart/2008/layout/LinedList"/>
    <dgm:cxn modelId="{8A219828-053A-48A3-A0BC-E9E368BC917E}" srcId="{FCFE85F6-B077-498B-92F5-2B62BC192196}" destId="{FFFC2AC3-1A38-497F-95BC-32764EC2582B}" srcOrd="2" destOrd="0" parTransId="{ADB291FF-1A63-4BFA-87B7-541268AAA7A1}" sibTransId="{B477E929-B0FF-4D30-ADF9-58F779AB3475}"/>
    <dgm:cxn modelId="{9367BB52-AF7D-43A8-8315-76CFA6705B0D}" srcId="{FCFE85F6-B077-498B-92F5-2B62BC192196}" destId="{00021300-0F81-42C2-8EA0-6AF1014EE09E}" srcOrd="0" destOrd="0" parTransId="{38BC0258-B189-45F6-B5BE-53976450D368}" sibTransId="{81C7C63E-2650-48E4-B1B1-9ED69F34852C}"/>
    <dgm:cxn modelId="{74D53683-C7FB-4A9D-8B01-E0E8CC018623}" srcId="{FE6BD899-5C5C-4011-9EED-2AB0DE600DAA}" destId="{FCFE85F6-B077-498B-92F5-2B62BC192196}" srcOrd="0" destOrd="0" parTransId="{09C091E1-9403-4708-BDFD-DAAAD68964DF}" sibTransId="{0FD6F236-3391-4B89-8FC5-854F6A220676}"/>
    <dgm:cxn modelId="{568DBB9B-5A78-4265-B004-6248D273E2EE}" type="presOf" srcId="{FFFC2AC3-1A38-497F-95BC-32764EC2582B}" destId="{2DBF34BB-3F4A-454D-9FAD-6C9F48575974}" srcOrd="0" destOrd="0" presId="urn:microsoft.com/office/officeart/2008/layout/LinedList"/>
    <dgm:cxn modelId="{CC6942AE-5206-45D6-938C-435E3D7D31BA}" type="presOf" srcId="{00021300-0F81-42C2-8EA0-6AF1014EE09E}" destId="{4B6BF950-00B4-44A5-8C15-34C8D97692EF}" srcOrd="0" destOrd="0" presId="urn:microsoft.com/office/officeart/2008/layout/LinedList"/>
    <dgm:cxn modelId="{8EA912C3-2039-430F-94DC-29D044BEFAAC}" type="presOf" srcId="{FE6BD899-5C5C-4011-9EED-2AB0DE600DAA}" destId="{875EF6B1-AE5C-463F-9955-7F0963FF555C}" srcOrd="0" destOrd="0" presId="urn:microsoft.com/office/officeart/2008/layout/LinedList"/>
    <dgm:cxn modelId="{1BE7A4CE-ED26-4402-AA85-24A221878544}" srcId="{FCFE85F6-B077-498B-92F5-2B62BC192196}" destId="{DCE60B07-EDBE-4359-B065-4531128E8340}" srcOrd="1" destOrd="0" parTransId="{69ED1C20-A93F-4767-AD53-CE1D12105555}" sibTransId="{E5201F47-493A-4FBC-83E4-59E64E9445DB}"/>
    <dgm:cxn modelId="{74B422EC-D300-409B-9AFB-2A5EB81F3A40}" type="presOf" srcId="{FCFE85F6-B077-498B-92F5-2B62BC192196}" destId="{3A17F332-CF75-4F2F-B66E-230323E8FB66}" srcOrd="0" destOrd="0" presId="urn:microsoft.com/office/officeart/2008/layout/LinedList"/>
    <dgm:cxn modelId="{9F6B5BE0-33CE-4CD6-A686-A160C298E384}" type="presParOf" srcId="{875EF6B1-AE5C-463F-9955-7F0963FF555C}" destId="{7653844C-BDD2-4C9E-B63A-175B83793DF9}" srcOrd="0" destOrd="0" presId="urn:microsoft.com/office/officeart/2008/layout/LinedList"/>
    <dgm:cxn modelId="{B9210E7B-C5D0-41A8-B6A7-6BFFA759E857}" type="presParOf" srcId="{875EF6B1-AE5C-463F-9955-7F0963FF555C}" destId="{18B56ADC-D6A5-4D13-AB02-1D35E74FD7B6}" srcOrd="1" destOrd="0" presId="urn:microsoft.com/office/officeart/2008/layout/LinedList"/>
    <dgm:cxn modelId="{F7DBFDB2-ACBE-4C6B-A0AB-D975A236DAAB}" type="presParOf" srcId="{18B56ADC-D6A5-4D13-AB02-1D35E74FD7B6}" destId="{3A17F332-CF75-4F2F-B66E-230323E8FB66}" srcOrd="0" destOrd="0" presId="urn:microsoft.com/office/officeart/2008/layout/LinedList"/>
    <dgm:cxn modelId="{0184B1F2-C761-4CAC-B91E-0D6A0440851F}" type="presParOf" srcId="{18B56ADC-D6A5-4D13-AB02-1D35E74FD7B6}" destId="{042B18AA-70AF-4E28-A52C-50676B51A287}" srcOrd="1" destOrd="0" presId="urn:microsoft.com/office/officeart/2008/layout/LinedList"/>
    <dgm:cxn modelId="{32422ABD-BFB0-4414-9326-75D977ED098D}" type="presParOf" srcId="{042B18AA-70AF-4E28-A52C-50676B51A287}" destId="{3ABEC3DD-FF74-42EF-AC84-EDCB6E709EAB}" srcOrd="0" destOrd="0" presId="urn:microsoft.com/office/officeart/2008/layout/LinedList"/>
    <dgm:cxn modelId="{C92BCAE0-AD1A-40B8-B3E0-C3DBDF5DCDB8}" type="presParOf" srcId="{042B18AA-70AF-4E28-A52C-50676B51A287}" destId="{FFC3C51F-3047-42FC-847C-5CA33C559037}" srcOrd="1" destOrd="0" presId="urn:microsoft.com/office/officeart/2008/layout/LinedList"/>
    <dgm:cxn modelId="{08E4B36C-91A5-4B74-B444-12B9F43E362E}" type="presParOf" srcId="{FFC3C51F-3047-42FC-847C-5CA33C559037}" destId="{3641F73C-6D52-4E6C-9881-E55D34A64453}" srcOrd="0" destOrd="0" presId="urn:microsoft.com/office/officeart/2008/layout/LinedList"/>
    <dgm:cxn modelId="{197654AC-A889-4B8A-9B61-7AD046C772F3}" type="presParOf" srcId="{FFC3C51F-3047-42FC-847C-5CA33C559037}" destId="{4B6BF950-00B4-44A5-8C15-34C8D97692EF}" srcOrd="1" destOrd="0" presId="urn:microsoft.com/office/officeart/2008/layout/LinedList"/>
    <dgm:cxn modelId="{76B6ECDB-9321-40A5-A74F-EF6867AAE003}" type="presParOf" srcId="{FFC3C51F-3047-42FC-847C-5CA33C559037}" destId="{CA62F65C-AA2E-4863-999B-C2BC2F85CEC2}" srcOrd="2" destOrd="0" presId="urn:microsoft.com/office/officeart/2008/layout/LinedList"/>
    <dgm:cxn modelId="{5ACA71EB-624F-402B-88D0-B5D13286D3AF}" type="presParOf" srcId="{042B18AA-70AF-4E28-A52C-50676B51A287}" destId="{8A3CE341-7BCF-45C6-99BF-5C93DEC138A0}" srcOrd="2" destOrd="0" presId="urn:microsoft.com/office/officeart/2008/layout/LinedList"/>
    <dgm:cxn modelId="{CCF02B48-AAC1-41FE-8D7F-89D824206861}" type="presParOf" srcId="{042B18AA-70AF-4E28-A52C-50676B51A287}" destId="{D4877467-6E28-4E21-8AF9-2A1925DFD45D}" srcOrd="3" destOrd="0" presId="urn:microsoft.com/office/officeart/2008/layout/LinedList"/>
    <dgm:cxn modelId="{8F65D63B-8190-40BD-BE73-C501BC16CBD6}" type="presParOf" srcId="{042B18AA-70AF-4E28-A52C-50676B51A287}" destId="{5DD4E426-A3B8-448F-8153-5FFB951AE88B}" srcOrd="4" destOrd="0" presId="urn:microsoft.com/office/officeart/2008/layout/LinedList"/>
    <dgm:cxn modelId="{C41EB6C2-07EB-41ED-95A1-1879BF3AFFCD}" type="presParOf" srcId="{5DD4E426-A3B8-448F-8153-5FFB951AE88B}" destId="{A87A666E-C90B-4A12-A15E-F0EEDAA5C453}" srcOrd="0" destOrd="0" presId="urn:microsoft.com/office/officeart/2008/layout/LinedList"/>
    <dgm:cxn modelId="{EFFDB32D-263F-4050-8D59-D80706104396}" type="presParOf" srcId="{5DD4E426-A3B8-448F-8153-5FFB951AE88B}" destId="{63E44FC5-9EEE-4797-80DE-F81C39EB2BA3}" srcOrd="1" destOrd="0" presId="urn:microsoft.com/office/officeart/2008/layout/LinedList"/>
    <dgm:cxn modelId="{8C1918D2-6E48-4347-ADCA-BC074BF68BA7}" type="presParOf" srcId="{5DD4E426-A3B8-448F-8153-5FFB951AE88B}" destId="{5B3E0EA9-67C2-4B8F-BB30-38641E4ED9E8}" srcOrd="2" destOrd="0" presId="urn:microsoft.com/office/officeart/2008/layout/LinedList"/>
    <dgm:cxn modelId="{294C0517-CC80-4D2F-A2AD-A3061D6639F2}" type="presParOf" srcId="{042B18AA-70AF-4E28-A52C-50676B51A287}" destId="{41290723-F512-4CCE-8805-7EBFC17C077B}" srcOrd="5" destOrd="0" presId="urn:microsoft.com/office/officeart/2008/layout/LinedList"/>
    <dgm:cxn modelId="{A28AA07E-7298-4BF1-9337-B1A7101360E5}" type="presParOf" srcId="{042B18AA-70AF-4E28-A52C-50676B51A287}" destId="{E7290C8A-CE93-48AA-BD68-B11B838A14CB}" srcOrd="6" destOrd="0" presId="urn:microsoft.com/office/officeart/2008/layout/LinedList"/>
    <dgm:cxn modelId="{382D2656-42E8-4B73-89A2-96D14A8BE071}" type="presParOf" srcId="{042B18AA-70AF-4E28-A52C-50676B51A287}" destId="{86CDED68-A835-4E3D-88DF-D95E4230812E}" srcOrd="7" destOrd="0" presId="urn:microsoft.com/office/officeart/2008/layout/LinedList"/>
    <dgm:cxn modelId="{475562E5-8459-41D5-A0D5-7933EDEBFB93}" type="presParOf" srcId="{86CDED68-A835-4E3D-88DF-D95E4230812E}" destId="{EF64B683-305A-4D4A-8A1A-57E7CE15E390}" srcOrd="0" destOrd="0" presId="urn:microsoft.com/office/officeart/2008/layout/LinedList"/>
    <dgm:cxn modelId="{1D70D437-9BFE-4292-8A5A-5522F603E65D}" type="presParOf" srcId="{86CDED68-A835-4E3D-88DF-D95E4230812E}" destId="{2DBF34BB-3F4A-454D-9FAD-6C9F48575974}" srcOrd="1" destOrd="0" presId="urn:microsoft.com/office/officeart/2008/layout/LinedList"/>
    <dgm:cxn modelId="{7D6C9564-D8CA-4AED-AF26-D43E5AC8277B}" type="presParOf" srcId="{86CDED68-A835-4E3D-88DF-D95E4230812E}" destId="{3934FCC1-D3F7-4B88-83DB-970E77B3F0E0}" srcOrd="2" destOrd="0" presId="urn:microsoft.com/office/officeart/2008/layout/LinedList"/>
    <dgm:cxn modelId="{52F29BC9-0D6F-4386-ADAC-1FEBCDDAB4C7}" type="presParOf" srcId="{042B18AA-70AF-4E28-A52C-50676B51A287}" destId="{5F691AA7-41B2-4E8C-83B5-522F2EAF4EB3}" srcOrd="8" destOrd="0" presId="urn:microsoft.com/office/officeart/2008/layout/LinedList"/>
    <dgm:cxn modelId="{A5A75773-356B-4042-B3A1-D4D38E74AA87}" type="presParOf" srcId="{042B18AA-70AF-4E28-A52C-50676B51A287}" destId="{CFCE2EE3-91CA-4264-A26E-835808A3255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6BD899-5C5C-4011-9EED-2AB0DE600DAA}" type="doc">
      <dgm:prSet loTypeId="urn:microsoft.com/office/officeart/2008/layout/LinedList" loCatId="hierarchy" qsTypeId="urn:microsoft.com/office/officeart/2005/8/quickstyle/simple1#4" qsCatId="simple" csTypeId="urn:microsoft.com/office/officeart/2005/8/colors/accent1_2#4" csCatId="accent1" phldr="0"/>
      <dgm:spPr/>
      <dgm:t>
        <a:bodyPr/>
        <a:lstStyle/>
        <a:p>
          <a:endParaRPr lang="zh-CN" altLang="en-US"/>
        </a:p>
      </dgm:t>
    </dgm:pt>
    <dgm:pt modelId="{FCFE85F6-B077-498B-92F5-2B62BC192196}">
      <dgm:prSet phldrT="[文本]" phldr="0" custT="0"/>
      <dgm:spPr/>
      <dgm:t>
        <a:bodyPr vert="horz" wrap="square"/>
        <a:lstStyle/>
        <a:p>
          <a:pPr>
            <a:lnSpc>
              <a:spcPct val="100000"/>
            </a:lnSpc>
            <a:spcBef>
              <a:spcPct val="0"/>
            </a:spcBef>
            <a:spcAft>
              <a:spcPct val="35000"/>
            </a:spcAft>
          </a:pPr>
          <a:endParaRPr lang="zh-CN" altLang="en-US"/>
        </a:p>
      </dgm:t>
    </dgm:pt>
    <dgm:pt modelId="{09C091E1-9403-4708-BDFD-DAAAD68964DF}" cxnId="{01C6FCFD-BBA7-45DD-BF1B-17EEBDEDE51A}" type="parTrans">
      <dgm:prSet/>
      <dgm:spPr/>
      <dgm:t>
        <a:bodyPr/>
        <a:lstStyle/>
        <a:p>
          <a:endParaRPr lang="zh-CN" altLang="en-US"/>
        </a:p>
      </dgm:t>
    </dgm:pt>
    <dgm:pt modelId="{0FD6F236-3391-4B89-8FC5-854F6A220676}" cxnId="{01C6FCFD-BBA7-45DD-BF1B-17EEBDEDE51A}" type="sibTrans">
      <dgm:prSet/>
      <dgm:spPr/>
      <dgm:t>
        <a:bodyPr/>
        <a:lstStyle/>
        <a:p>
          <a:endParaRPr lang="zh-CN" altLang="en-US"/>
        </a:p>
      </dgm:t>
    </dgm:pt>
    <dgm:pt modelId="{00021300-0F81-42C2-8EA0-6AF1014EE09E}">
      <dgm:prSet phldrT="[文本]" phldr="0" custT="1"/>
      <dgm:spPr/>
      <dgm:t>
        <a:bodyPr vert="horz" wrap="square"/>
        <a:lstStyle/>
        <a:p>
          <a:pPr>
            <a:lnSpc>
              <a:spcPct val="100000"/>
            </a:lnSpc>
            <a:spcBef>
              <a:spcPct val="0"/>
            </a:spcBef>
            <a:spcAft>
              <a:spcPct val="35000"/>
            </a:spcAft>
          </a:pPr>
          <a:r>
            <a:rPr lang="zh-CN" altLang="en-US" sz="1600"/>
            <a:t>占用宽带资源</a:t>
          </a:r>
        </a:p>
      </dgm:t>
    </dgm:pt>
    <dgm:pt modelId="{38BC0258-B189-45F6-B5BE-53976450D368}" cxnId="{7405F879-565F-443B-8F46-FF798286664F}" type="parTrans">
      <dgm:prSet/>
      <dgm:spPr/>
      <dgm:t>
        <a:bodyPr/>
        <a:lstStyle/>
        <a:p>
          <a:endParaRPr lang="zh-CN" altLang="en-US"/>
        </a:p>
      </dgm:t>
    </dgm:pt>
    <dgm:pt modelId="{81C7C63E-2650-48E4-B1B1-9ED69F34852C}" cxnId="{7405F879-565F-443B-8F46-FF798286664F}" type="sibTrans">
      <dgm:prSet/>
      <dgm:spPr/>
      <dgm:t>
        <a:bodyPr/>
        <a:lstStyle/>
        <a:p>
          <a:endParaRPr lang="zh-CN" altLang="en-US"/>
        </a:p>
      </dgm:t>
    </dgm:pt>
    <dgm:pt modelId="{DCE60B07-EDBE-4359-B065-4531128E8340}">
      <dgm:prSet phldrT="[文本]" phldr="0" custT="1"/>
      <dgm:spPr/>
      <dgm:t>
        <a:bodyPr vert="horz" wrap="square"/>
        <a:lstStyle/>
        <a:p>
          <a:pPr>
            <a:lnSpc>
              <a:spcPct val="100000"/>
            </a:lnSpc>
            <a:spcBef>
              <a:spcPct val="0"/>
            </a:spcBef>
            <a:spcAft>
              <a:spcPct val="35000"/>
            </a:spcAft>
          </a:pPr>
          <a:r>
            <a:rPr lang="zh-CN" altLang="en-US" sz="1600"/>
            <a:t>引起服务器宕机</a:t>
          </a:r>
        </a:p>
      </dgm:t>
    </dgm:pt>
    <dgm:pt modelId="{69ED1C20-A93F-4767-AD53-CE1D12105555}" cxnId="{D4F5C350-94D3-4A7F-8B52-E2DD9E74DC49}" type="parTrans">
      <dgm:prSet/>
      <dgm:spPr/>
      <dgm:t>
        <a:bodyPr/>
        <a:lstStyle/>
        <a:p>
          <a:endParaRPr lang="zh-CN" altLang="en-US"/>
        </a:p>
      </dgm:t>
    </dgm:pt>
    <dgm:pt modelId="{E5201F47-493A-4FBC-83E4-59E64E9445DB}" cxnId="{D4F5C350-94D3-4A7F-8B52-E2DD9E74DC49}" type="sibTrans">
      <dgm:prSet/>
      <dgm:spPr/>
      <dgm:t>
        <a:bodyPr/>
        <a:lstStyle/>
        <a:p>
          <a:endParaRPr lang="zh-CN" altLang="en-US"/>
        </a:p>
      </dgm:t>
    </dgm:pt>
    <dgm:pt modelId="{FFFC2AC3-1A38-497F-95BC-32764EC2582B}">
      <dgm:prSet phldrT="[文本]" phldr="0" custT="1"/>
      <dgm:spPr/>
      <dgm:t>
        <a:bodyPr vert="horz" wrap="square"/>
        <a:lstStyle/>
        <a:p>
          <a:pPr>
            <a:lnSpc>
              <a:spcPct val="100000"/>
            </a:lnSpc>
            <a:spcBef>
              <a:spcPct val="0"/>
            </a:spcBef>
            <a:spcAft>
              <a:spcPct val="35000"/>
            </a:spcAft>
          </a:pPr>
          <a:r>
            <a:rPr lang="zh-CN" altLang="en-US" sz="1600"/>
            <a:t>影响用户访问体验</a:t>
          </a:r>
        </a:p>
      </dgm:t>
    </dgm:pt>
    <dgm:pt modelId="{ADB291FF-1A63-4BFA-87B7-541268AAA7A1}" cxnId="{94C3614C-B06E-4F77-9ECE-AFC273B5F97F}" type="parTrans">
      <dgm:prSet/>
      <dgm:spPr/>
      <dgm:t>
        <a:bodyPr/>
        <a:lstStyle/>
        <a:p>
          <a:endParaRPr lang="zh-CN" altLang="en-US"/>
        </a:p>
      </dgm:t>
    </dgm:pt>
    <dgm:pt modelId="{B477E929-B0FF-4D30-ADF9-58F779AB3475}" cxnId="{94C3614C-B06E-4F77-9ECE-AFC273B5F97F}" type="sibTrans">
      <dgm:prSet/>
      <dgm:spPr/>
      <dgm:t>
        <a:bodyPr/>
        <a:lstStyle/>
        <a:p>
          <a:endParaRPr lang="zh-CN" altLang="en-US"/>
        </a:p>
      </dgm:t>
    </dgm:pt>
    <dgm:pt modelId="{875EF6B1-AE5C-463F-9955-7F0963FF555C}" type="pres">
      <dgm:prSet presAssocID="{FE6BD899-5C5C-4011-9EED-2AB0DE600DAA}" presName="vert0" presStyleCnt="0">
        <dgm:presLayoutVars>
          <dgm:dir/>
          <dgm:animOne val="branch"/>
          <dgm:animLvl val="lvl"/>
        </dgm:presLayoutVars>
      </dgm:prSet>
      <dgm:spPr/>
    </dgm:pt>
    <dgm:pt modelId="{7653844C-BDD2-4C9E-B63A-175B83793DF9}" type="pres">
      <dgm:prSet presAssocID="{FCFE85F6-B077-498B-92F5-2B62BC192196}" presName="thickLine" presStyleLbl="alignNode1" presStyleIdx="0" presStyleCnt="1"/>
      <dgm:spPr/>
    </dgm:pt>
    <dgm:pt modelId="{18B56ADC-D6A5-4D13-AB02-1D35E74FD7B6}" type="pres">
      <dgm:prSet presAssocID="{FCFE85F6-B077-498B-92F5-2B62BC192196}" presName="horz1" presStyleCnt="0"/>
      <dgm:spPr/>
    </dgm:pt>
    <dgm:pt modelId="{3A17F332-CF75-4F2F-B66E-230323E8FB66}" type="pres">
      <dgm:prSet presAssocID="{FCFE85F6-B077-498B-92F5-2B62BC192196}" presName="tx1" presStyleLbl="revTx" presStyleIdx="0" presStyleCnt="4"/>
      <dgm:spPr/>
    </dgm:pt>
    <dgm:pt modelId="{042B18AA-70AF-4E28-A52C-50676B51A287}" type="pres">
      <dgm:prSet presAssocID="{FCFE85F6-B077-498B-92F5-2B62BC192196}" presName="vert1" presStyleCnt="0"/>
      <dgm:spPr/>
    </dgm:pt>
    <dgm:pt modelId="{3ABEC3DD-FF74-42EF-AC84-EDCB6E709EAB}" type="pres">
      <dgm:prSet presAssocID="{00021300-0F81-42C2-8EA0-6AF1014EE09E}" presName="vertSpace2a" presStyleCnt="0"/>
      <dgm:spPr/>
    </dgm:pt>
    <dgm:pt modelId="{FFC3C51F-3047-42FC-847C-5CA33C559037}" type="pres">
      <dgm:prSet presAssocID="{00021300-0F81-42C2-8EA0-6AF1014EE09E}" presName="horz2" presStyleCnt="0"/>
      <dgm:spPr/>
    </dgm:pt>
    <dgm:pt modelId="{3641F73C-6D52-4E6C-9881-E55D34A64453}" type="pres">
      <dgm:prSet presAssocID="{00021300-0F81-42C2-8EA0-6AF1014EE09E}" presName="horzSpace2" presStyleCnt="0"/>
      <dgm:spPr/>
    </dgm:pt>
    <dgm:pt modelId="{4B6BF950-00B4-44A5-8C15-34C8D97692EF}" type="pres">
      <dgm:prSet presAssocID="{00021300-0F81-42C2-8EA0-6AF1014EE09E}" presName="tx2" presStyleLbl="revTx" presStyleIdx="1" presStyleCnt="4"/>
      <dgm:spPr/>
    </dgm:pt>
    <dgm:pt modelId="{CA62F65C-AA2E-4863-999B-C2BC2F85CEC2}" type="pres">
      <dgm:prSet presAssocID="{00021300-0F81-42C2-8EA0-6AF1014EE09E}" presName="vert2" presStyleCnt="0"/>
      <dgm:spPr/>
    </dgm:pt>
    <dgm:pt modelId="{8A3CE341-7BCF-45C6-99BF-5C93DEC138A0}" type="pres">
      <dgm:prSet presAssocID="{00021300-0F81-42C2-8EA0-6AF1014EE09E}" presName="thinLine2b" presStyleLbl="callout" presStyleIdx="0" presStyleCnt="3"/>
      <dgm:spPr/>
    </dgm:pt>
    <dgm:pt modelId="{D4877467-6E28-4E21-8AF9-2A1925DFD45D}" type="pres">
      <dgm:prSet presAssocID="{00021300-0F81-42C2-8EA0-6AF1014EE09E}" presName="vertSpace2b" presStyleCnt="0"/>
      <dgm:spPr/>
    </dgm:pt>
    <dgm:pt modelId="{5DD4E426-A3B8-448F-8153-5FFB951AE88B}" type="pres">
      <dgm:prSet presAssocID="{DCE60B07-EDBE-4359-B065-4531128E8340}" presName="horz2" presStyleCnt="0"/>
      <dgm:spPr/>
    </dgm:pt>
    <dgm:pt modelId="{A87A666E-C90B-4A12-A15E-F0EEDAA5C453}" type="pres">
      <dgm:prSet presAssocID="{DCE60B07-EDBE-4359-B065-4531128E8340}" presName="horzSpace2" presStyleCnt="0"/>
      <dgm:spPr/>
    </dgm:pt>
    <dgm:pt modelId="{63E44FC5-9EEE-4797-80DE-F81C39EB2BA3}" type="pres">
      <dgm:prSet presAssocID="{DCE60B07-EDBE-4359-B065-4531128E8340}" presName="tx2" presStyleLbl="revTx" presStyleIdx="2" presStyleCnt="4"/>
      <dgm:spPr/>
    </dgm:pt>
    <dgm:pt modelId="{5B3E0EA9-67C2-4B8F-BB30-38641E4ED9E8}" type="pres">
      <dgm:prSet presAssocID="{DCE60B07-EDBE-4359-B065-4531128E8340}" presName="vert2" presStyleCnt="0"/>
      <dgm:spPr/>
    </dgm:pt>
    <dgm:pt modelId="{41290723-F512-4CCE-8805-7EBFC17C077B}" type="pres">
      <dgm:prSet presAssocID="{DCE60B07-EDBE-4359-B065-4531128E8340}" presName="thinLine2b" presStyleLbl="callout" presStyleIdx="1" presStyleCnt="3"/>
      <dgm:spPr/>
    </dgm:pt>
    <dgm:pt modelId="{E7290C8A-CE93-48AA-BD68-B11B838A14CB}" type="pres">
      <dgm:prSet presAssocID="{DCE60B07-EDBE-4359-B065-4531128E8340}" presName="vertSpace2b" presStyleCnt="0"/>
      <dgm:spPr/>
    </dgm:pt>
    <dgm:pt modelId="{86CDED68-A835-4E3D-88DF-D95E4230812E}" type="pres">
      <dgm:prSet presAssocID="{FFFC2AC3-1A38-497F-95BC-32764EC2582B}" presName="horz2" presStyleCnt="0"/>
      <dgm:spPr/>
    </dgm:pt>
    <dgm:pt modelId="{EF64B683-305A-4D4A-8A1A-57E7CE15E390}" type="pres">
      <dgm:prSet presAssocID="{FFFC2AC3-1A38-497F-95BC-32764EC2582B}" presName="horzSpace2" presStyleCnt="0"/>
      <dgm:spPr/>
    </dgm:pt>
    <dgm:pt modelId="{2DBF34BB-3F4A-454D-9FAD-6C9F48575974}" type="pres">
      <dgm:prSet presAssocID="{FFFC2AC3-1A38-497F-95BC-32764EC2582B}" presName="tx2" presStyleLbl="revTx" presStyleIdx="3" presStyleCnt="4"/>
      <dgm:spPr/>
    </dgm:pt>
    <dgm:pt modelId="{3934FCC1-D3F7-4B88-83DB-970E77B3F0E0}" type="pres">
      <dgm:prSet presAssocID="{FFFC2AC3-1A38-497F-95BC-32764EC2582B}" presName="vert2" presStyleCnt="0"/>
      <dgm:spPr/>
    </dgm:pt>
    <dgm:pt modelId="{5F691AA7-41B2-4E8C-83B5-522F2EAF4EB3}" type="pres">
      <dgm:prSet presAssocID="{FFFC2AC3-1A38-497F-95BC-32764EC2582B}" presName="thinLine2b" presStyleLbl="callout" presStyleIdx="2" presStyleCnt="3"/>
      <dgm:spPr/>
    </dgm:pt>
    <dgm:pt modelId="{CFCE2EE3-91CA-4264-A26E-835808A3255E}" type="pres">
      <dgm:prSet presAssocID="{FFFC2AC3-1A38-497F-95BC-32764EC2582B}" presName="vertSpace2b" presStyleCnt="0"/>
      <dgm:spPr/>
    </dgm:pt>
  </dgm:ptLst>
  <dgm:cxnLst>
    <dgm:cxn modelId="{9C18C23E-377A-42A9-8CB4-328236E5BD5E}" type="presOf" srcId="{FFFC2AC3-1A38-497F-95BC-32764EC2582B}" destId="{2DBF34BB-3F4A-454D-9FAD-6C9F48575974}" srcOrd="0" destOrd="0" presId="urn:microsoft.com/office/officeart/2008/layout/LinedList"/>
    <dgm:cxn modelId="{94C3614C-B06E-4F77-9ECE-AFC273B5F97F}" srcId="{FCFE85F6-B077-498B-92F5-2B62BC192196}" destId="{FFFC2AC3-1A38-497F-95BC-32764EC2582B}" srcOrd="2" destOrd="0" parTransId="{ADB291FF-1A63-4BFA-87B7-541268AAA7A1}" sibTransId="{B477E929-B0FF-4D30-ADF9-58F779AB3475}"/>
    <dgm:cxn modelId="{D4F5C350-94D3-4A7F-8B52-E2DD9E74DC49}" srcId="{FCFE85F6-B077-498B-92F5-2B62BC192196}" destId="{DCE60B07-EDBE-4359-B065-4531128E8340}" srcOrd="1" destOrd="0" parTransId="{69ED1C20-A93F-4767-AD53-CE1D12105555}" sibTransId="{E5201F47-493A-4FBC-83E4-59E64E9445DB}"/>
    <dgm:cxn modelId="{7405F879-565F-443B-8F46-FF798286664F}" srcId="{FCFE85F6-B077-498B-92F5-2B62BC192196}" destId="{00021300-0F81-42C2-8EA0-6AF1014EE09E}" srcOrd="0" destOrd="0" parTransId="{38BC0258-B189-45F6-B5BE-53976450D368}" sibTransId="{81C7C63E-2650-48E4-B1B1-9ED69F34852C}"/>
    <dgm:cxn modelId="{68DFA584-9F4F-48BF-9DC4-A61A5979F7A5}" type="presOf" srcId="{DCE60B07-EDBE-4359-B065-4531128E8340}" destId="{63E44FC5-9EEE-4797-80DE-F81C39EB2BA3}" srcOrd="0" destOrd="0" presId="urn:microsoft.com/office/officeart/2008/layout/LinedList"/>
    <dgm:cxn modelId="{FA87AC8F-E758-4FD7-A35F-F8F8E0377F95}" type="presOf" srcId="{FCFE85F6-B077-498B-92F5-2B62BC192196}" destId="{3A17F332-CF75-4F2F-B66E-230323E8FB66}" srcOrd="0" destOrd="0" presId="urn:microsoft.com/office/officeart/2008/layout/LinedList"/>
    <dgm:cxn modelId="{60ED9F92-53E8-42F5-98C5-7329803AFBD1}" type="presOf" srcId="{FE6BD899-5C5C-4011-9EED-2AB0DE600DAA}" destId="{875EF6B1-AE5C-463F-9955-7F0963FF555C}" srcOrd="0" destOrd="0" presId="urn:microsoft.com/office/officeart/2008/layout/LinedList"/>
    <dgm:cxn modelId="{3FD349F3-F4A6-41DB-BE2A-2BACA9678696}" type="presOf" srcId="{00021300-0F81-42C2-8EA0-6AF1014EE09E}" destId="{4B6BF950-00B4-44A5-8C15-34C8D97692EF}" srcOrd="0" destOrd="0" presId="urn:microsoft.com/office/officeart/2008/layout/LinedList"/>
    <dgm:cxn modelId="{01C6FCFD-BBA7-45DD-BF1B-17EEBDEDE51A}" srcId="{FE6BD899-5C5C-4011-9EED-2AB0DE600DAA}" destId="{FCFE85F6-B077-498B-92F5-2B62BC192196}" srcOrd="0" destOrd="0" parTransId="{09C091E1-9403-4708-BDFD-DAAAD68964DF}" sibTransId="{0FD6F236-3391-4B89-8FC5-854F6A220676}"/>
    <dgm:cxn modelId="{62FDD49E-0DA6-4299-BD4A-6733DDB27055}" type="presParOf" srcId="{875EF6B1-AE5C-463F-9955-7F0963FF555C}" destId="{7653844C-BDD2-4C9E-B63A-175B83793DF9}" srcOrd="0" destOrd="0" presId="urn:microsoft.com/office/officeart/2008/layout/LinedList"/>
    <dgm:cxn modelId="{239B9A8D-53E5-4F3C-8102-63393A422DBF}" type="presParOf" srcId="{875EF6B1-AE5C-463F-9955-7F0963FF555C}" destId="{18B56ADC-D6A5-4D13-AB02-1D35E74FD7B6}" srcOrd="1" destOrd="0" presId="urn:microsoft.com/office/officeart/2008/layout/LinedList"/>
    <dgm:cxn modelId="{3A189A4E-E50F-4AA9-9979-EE57338A240C}" type="presParOf" srcId="{18B56ADC-D6A5-4D13-AB02-1D35E74FD7B6}" destId="{3A17F332-CF75-4F2F-B66E-230323E8FB66}" srcOrd="0" destOrd="0" presId="urn:microsoft.com/office/officeart/2008/layout/LinedList"/>
    <dgm:cxn modelId="{3BC80174-8C71-4F3A-9ADB-C7ECCDC1CC60}" type="presParOf" srcId="{18B56ADC-D6A5-4D13-AB02-1D35E74FD7B6}" destId="{042B18AA-70AF-4E28-A52C-50676B51A287}" srcOrd="1" destOrd="0" presId="urn:microsoft.com/office/officeart/2008/layout/LinedList"/>
    <dgm:cxn modelId="{045F116C-38AF-4597-87C7-07FD2AA5B7FB}" type="presParOf" srcId="{042B18AA-70AF-4E28-A52C-50676B51A287}" destId="{3ABEC3DD-FF74-42EF-AC84-EDCB6E709EAB}" srcOrd="0" destOrd="0" presId="urn:microsoft.com/office/officeart/2008/layout/LinedList"/>
    <dgm:cxn modelId="{ED8DBD49-17D4-42BB-934E-3AF8174D1970}" type="presParOf" srcId="{042B18AA-70AF-4E28-A52C-50676B51A287}" destId="{FFC3C51F-3047-42FC-847C-5CA33C559037}" srcOrd="1" destOrd="0" presId="urn:microsoft.com/office/officeart/2008/layout/LinedList"/>
    <dgm:cxn modelId="{44F9AFBE-8734-4FF8-9BF0-F7EA6290AB61}" type="presParOf" srcId="{FFC3C51F-3047-42FC-847C-5CA33C559037}" destId="{3641F73C-6D52-4E6C-9881-E55D34A64453}" srcOrd="0" destOrd="0" presId="urn:microsoft.com/office/officeart/2008/layout/LinedList"/>
    <dgm:cxn modelId="{88E27A0C-E77F-4865-A770-F609F16DE501}" type="presParOf" srcId="{FFC3C51F-3047-42FC-847C-5CA33C559037}" destId="{4B6BF950-00B4-44A5-8C15-34C8D97692EF}" srcOrd="1" destOrd="0" presId="urn:microsoft.com/office/officeart/2008/layout/LinedList"/>
    <dgm:cxn modelId="{E8A09FBF-BF77-4460-809A-5BE2B0F4B001}" type="presParOf" srcId="{FFC3C51F-3047-42FC-847C-5CA33C559037}" destId="{CA62F65C-AA2E-4863-999B-C2BC2F85CEC2}" srcOrd="2" destOrd="0" presId="urn:microsoft.com/office/officeart/2008/layout/LinedList"/>
    <dgm:cxn modelId="{1F04BA3B-6583-4622-B098-A4A495CBEC17}" type="presParOf" srcId="{042B18AA-70AF-4E28-A52C-50676B51A287}" destId="{8A3CE341-7BCF-45C6-99BF-5C93DEC138A0}" srcOrd="2" destOrd="0" presId="urn:microsoft.com/office/officeart/2008/layout/LinedList"/>
    <dgm:cxn modelId="{471209B7-87F0-43BA-8ED8-C055FB1E6CB6}" type="presParOf" srcId="{042B18AA-70AF-4E28-A52C-50676B51A287}" destId="{D4877467-6E28-4E21-8AF9-2A1925DFD45D}" srcOrd="3" destOrd="0" presId="urn:microsoft.com/office/officeart/2008/layout/LinedList"/>
    <dgm:cxn modelId="{A9EAFD80-51A7-490C-92B1-4713C22DE97B}" type="presParOf" srcId="{042B18AA-70AF-4E28-A52C-50676B51A287}" destId="{5DD4E426-A3B8-448F-8153-5FFB951AE88B}" srcOrd="4" destOrd="0" presId="urn:microsoft.com/office/officeart/2008/layout/LinedList"/>
    <dgm:cxn modelId="{40DDEE5C-B98B-4373-96F4-343433EEDBF0}" type="presParOf" srcId="{5DD4E426-A3B8-448F-8153-5FFB951AE88B}" destId="{A87A666E-C90B-4A12-A15E-F0EEDAA5C453}" srcOrd="0" destOrd="0" presId="urn:microsoft.com/office/officeart/2008/layout/LinedList"/>
    <dgm:cxn modelId="{220F53B1-0094-4210-ACF2-EB0F9BA7012E}" type="presParOf" srcId="{5DD4E426-A3B8-448F-8153-5FFB951AE88B}" destId="{63E44FC5-9EEE-4797-80DE-F81C39EB2BA3}" srcOrd="1" destOrd="0" presId="urn:microsoft.com/office/officeart/2008/layout/LinedList"/>
    <dgm:cxn modelId="{EB9587F2-3DB6-4AC6-A96E-05F6E9BE9D1D}" type="presParOf" srcId="{5DD4E426-A3B8-448F-8153-5FFB951AE88B}" destId="{5B3E0EA9-67C2-4B8F-BB30-38641E4ED9E8}" srcOrd="2" destOrd="0" presId="urn:microsoft.com/office/officeart/2008/layout/LinedList"/>
    <dgm:cxn modelId="{F5EF9905-6B63-49C1-89CA-B00D834F993E}" type="presParOf" srcId="{042B18AA-70AF-4E28-A52C-50676B51A287}" destId="{41290723-F512-4CCE-8805-7EBFC17C077B}" srcOrd="5" destOrd="0" presId="urn:microsoft.com/office/officeart/2008/layout/LinedList"/>
    <dgm:cxn modelId="{15CC8491-B401-4F50-96DC-BFA139A63410}" type="presParOf" srcId="{042B18AA-70AF-4E28-A52C-50676B51A287}" destId="{E7290C8A-CE93-48AA-BD68-B11B838A14CB}" srcOrd="6" destOrd="0" presId="urn:microsoft.com/office/officeart/2008/layout/LinedList"/>
    <dgm:cxn modelId="{7ACD7BE5-CE71-4DED-9B26-B855FDB25143}" type="presParOf" srcId="{042B18AA-70AF-4E28-A52C-50676B51A287}" destId="{86CDED68-A835-4E3D-88DF-D95E4230812E}" srcOrd="7" destOrd="0" presId="urn:microsoft.com/office/officeart/2008/layout/LinedList"/>
    <dgm:cxn modelId="{9AE97003-EF04-49B1-B104-37F4215F6C18}" type="presParOf" srcId="{86CDED68-A835-4E3D-88DF-D95E4230812E}" destId="{EF64B683-305A-4D4A-8A1A-57E7CE15E390}" srcOrd="0" destOrd="0" presId="urn:microsoft.com/office/officeart/2008/layout/LinedList"/>
    <dgm:cxn modelId="{DF59F8A2-7697-4CD5-A871-9FB7D0377817}" type="presParOf" srcId="{86CDED68-A835-4E3D-88DF-D95E4230812E}" destId="{2DBF34BB-3F4A-454D-9FAD-6C9F48575974}" srcOrd="1" destOrd="0" presId="urn:microsoft.com/office/officeart/2008/layout/LinedList"/>
    <dgm:cxn modelId="{BE26CE99-FC23-4427-92AE-ED6D5CF3CB7D}" type="presParOf" srcId="{86CDED68-A835-4E3D-88DF-D95E4230812E}" destId="{3934FCC1-D3F7-4B88-83DB-970E77B3F0E0}" srcOrd="2" destOrd="0" presId="urn:microsoft.com/office/officeart/2008/layout/LinedList"/>
    <dgm:cxn modelId="{4C7083F5-BBE8-4200-9872-6906DF7835B3}" type="presParOf" srcId="{042B18AA-70AF-4E28-A52C-50676B51A287}" destId="{5F691AA7-41B2-4E8C-83B5-522F2EAF4EB3}" srcOrd="8" destOrd="0" presId="urn:microsoft.com/office/officeart/2008/layout/LinedList"/>
    <dgm:cxn modelId="{D85B2139-C941-47DF-91BE-9E8A54AEBBEB}" type="presParOf" srcId="{042B18AA-70AF-4E28-A52C-50676B51A287}" destId="{CFCE2EE3-91CA-4264-A26E-835808A3255E}" srcOrd="9"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6BD899-5C5C-4011-9EED-2AB0DE600DAA}" type="doc">
      <dgm:prSet loTypeId="urn:microsoft.com/office/officeart/2008/layout/LinedList" loCatId="hierarchy" qsTypeId="urn:microsoft.com/office/officeart/2005/8/quickstyle/simple1#5" qsCatId="simple" csTypeId="urn:microsoft.com/office/officeart/2005/8/colors/accent1_2#5" csCatId="accent1" phldr="0"/>
      <dgm:spPr/>
      <dgm:t>
        <a:bodyPr/>
        <a:lstStyle/>
        <a:p>
          <a:endParaRPr lang="zh-CN" altLang="en-US"/>
        </a:p>
      </dgm:t>
    </dgm:pt>
    <dgm:pt modelId="{FCFE85F6-B077-498B-92F5-2B62BC192196}">
      <dgm:prSet phldrT="[文本]" phldr="0" custT="0"/>
      <dgm:spPr/>
      <dgm:t>
        <a:bodyPr vert="horz" wrap="square"/>
        <a:lstStyle/>
        <a:p>
          <a:pPr>
            <a:lnSpc>
              <a:spcPct val="100000"/>
            </a:lnSpc>
            <a:spcBef>
              <a:spcPct val="0"/>
            </a:spcBef>
            <a:spcAft>
              <a:spcPct val="35000"/>
            </a:spcAft>
          </a:pPr>
          <a:endParaRPr lang="zh-CN" altLang="en-US"/>
        </a:p>
      </dgm:t>
    </dgm:pt>
    <dgm:pt modelId="{09C091E1-9403-4708-BDFD-DAAAD68964DF}" cxnId="{DF29E967-85D8-47E3-A18A-E618634ADD9D}" type="parTrans">
      <dgm:prSet/>
      <dgm:spPr/>
      <dgm:t>
        <a:bodyPr/>
        <a:lstStyle/>
        <a:p>
          <a:endParaRPr lang="zh-CN" altLang="en-US"/>
        </a:p>
      </dgm:t>
    </dgm:pt>
    <dgm:pt modelId="{0FD6F236-3391-4B89-8FC5-854F6A220676}" cxnId="{DF29E967-85D8-47E3-A18A-E618634ADD9D}" type="sibTrans">
      <dgm:prSet/>
      <dgm:spPr/>
      <dgm:t>
        <a:bodyPr/>
        <a:lstStyle/>
        <a:p>
          <a:endParaRPr lang="zh-CN" altLang="en-US"/>
        </a:p>
      </dgm:t>
    </dgm:pt>
    <dgm:pt modelId="{00021300-0F81-42C2-8EA0-6AF1014EE09E}">
      <dgm:prSet phldrT="[文本]" phldr="0" custT="1"/>
      <dgm:spPr/>
      <dgm:t>
        <a:bodyPr vert="horz" wrap="square"/>
        <a:lstStyle/>
        <a:p>
          <a:pPr>
            <a:lnSpc>
              <a:spcPct val="100000"/>
            </a:lnSpc>
            <a:spcBef>
              <a:spcPct val="0"/>
            </a:spcBef>
            <a:spcAft>
              <a:spcPct val="35000"/>
            </a:spcAft>
          </a:pPr>
          <a:r>
            <a:rPr lang="zh-CN" altLang="en-US" sz="1600"/>
            <a:t>影响数据统计</a:t>
          </a:r>
        </a:p>
      </dgm:t>
    </dgm:pt>
    <dgm:pt modelId="{38BC0258-B189-45F6-B5BE-53976450D368}" cxnId="{FDA0535D-6055-40A6-B8E5-2B77B54C521E}" type="parTrans">
      <dgm:prSet/>
      <dgm:spPr/>
      <dgm:t>
        <a:bodyPr/>
        <a:lstStyle/>
        <a:p>
          <a:endParaRPr lang="zh-CN" altLang="en-US"/>
        </a:p>
      </dgm:t>
    </dgm:pt>
    <dgm:pt modelId="{81C7C63E-2650-48E4-B1B1-9ED69F34852C}" cxnId="{FDA0535D-6055-40A6-B8E5-2B77B54C521E}" type="sibTrans">
      <dgm:prSet/>
      <dgm:spPr/>
      <dgm:t>
        <a:bodyPr/>
        <a:lstStyle/>
        <a:p>
          <a:endParaRPr lang="zh-CN" altLang="en-US"/>
        </a:p>
      </dgm:t>
    </dgm:pt>
    <dgm:pt modelId="{DCE60B07-EDBE-4359-B065-4531128E8340}">
      <dgm:prSet phldrT="[文本]" phldr="0" custT="1"/>
      <dgm:spPr/>
      <dgm:t>
        <a:bodyPr vert="horz" wrap="square"/>
        <a:lstStyle/>
        <a:p>
          <a:pPr>
            <a:lnSpc>
              <a:spcPct val="100000"/>
            </a:lnSpc>
            <a:spcBef>
              <a:spcPct val="0"/>
            </a:spcBef>
            <a:spcAft>
              <a:spcPct val="35000"/>
            </a:spcAft>
          </a:pPr>
          <a:r>
            <a:rPr lang="zh-CN" altLang="en-US" sz="1600"/>
            <a:t>羊毛党薅羊毛</a:t>
          </a:r>
        </a:p>
      </dgm:t>
    </dgm:pt>
    <dgm:pt modelId="{69ED1C20-A93F-4767-AD53-CE1D12105555}" cxnId="{78B74EBA-389E-4E6D-9361-563CCDA0420C}" type="parTrans">
      <dgm:prSet/>
      <dgm:spPr/>
      <dgm:t>
        <a:bodyPr/>
        <a:lstStyle/>
        <a:p>
          <a:endParaRPr lang="zh-CN" altLang="en-US"/>
        </a:p>
      </dgm:t>
    </dgm:pt>
    <dgm:pt modelId="{E5201F47-493A-4FBC-83E4-59E64E9445DB}" cxnId="{78B74EBA-389E-4E6D-9361-563CCDA0420C}" type="sibTrans">
      <dgm:prSet/>
      <dgm:spPr/>
      <dgm:t>
        <a:bodyPr/>
        <a:lstStyle/>
        <a:p>
          <a:endParaRPr lang="zh-CN" altLang="en-US"/>
        </a:p>
      </dgm:t>
    </dgm:pt>
    <dgm:pt modelId="{FFFC2AC3-1A38-497F-95BC-32764EC2582B}">
      <dgm:prSet phldrT="[文本]" phldr="0" custT="1"/>
      <dgm:spPr/>
      <dgm:t>
        <a:bodyPr vert="horz" wrap="square"/>
        <a:lstStyle/>
        <a:p>
          <a:pPr>
            <a:lnSpc>
              <a:spcPct val="100000"/>
            </a:lnSpc>
            <a:spcBef>
              <a:spcPct val="0"/>
            </a:spcBef>
            <a:spcAft>
              <a:spcPct val="35000"/>
            </a:spcAft>
          </a:pPr>
          <a:r>
            <a:rPr lang="zh-CN" altLang="en-US" sz="1600"/>
            <a:t>广告点击欺诈</a:t>
          </a:r>
        </a:p>
      </dgm:t>
    </dgm:pt>
    <dgm:pt modelId="{ADB291FF-1A63-4BFA-87B7-541268AAA7A1}" cxnId="{96862AA9-89EF-4DC5-857A-A3B3A4F91EF0}" type="parTrans">
      <dgm:prSet/>
      <dgm:spPr/>
      <dgm:t>
        <a:bodyPr/>
        <a:lstStyle/>
        <a:p>
          <a:endParaRPr lang="zh-CN" altLang="en-US"/>
        </a:p>
      </dgm:t>
    </dgm:pt>
    <dgm:pt modelId="{B477E929-B0FF-4D30-ADF9-58F779AB3475}" cxnId="{96862AA9-89EF-4DC5-857A-A3B3A4F91EF0}" type="sibTrans">
      <dgm:prSet/>
      <dgm:spPr/>
      <dgm:t>
        <a:bodyPr/>
        <a:lstStyle/>
        <a:p>
          <a:endParaRPr lang="zh-CN" altLang="en-US"/>
        </a:p>
      </dgm:t>
    </dgm:pt>
    <dgm:pt modelId="{875EF6B1-AE5C-463F-9955-7F0963FF555C}" type="pres">
      <dgm:prSet presAssocID="{FE6BD899-5C5C-4011-9EED-2AB0DE600DAA}" presName="vert0" presStyleCnt="0">
        <dgm:presLayoutVars>
          <dgm:dir/>
          <dgm:animOne val="branch"/>
          <dgm:animLvl val="lvl"/>
        </dgm:presLayoutVars>
      </dgm:prSet>
      <dgm:spPr/>
    </dgm:pt>
    <dgm:pt modelId="{7653844C-BDD2-4C9E-B63A-175B83793DF9}" type="pres">
      <dgm:prSet presAssocID="{FCFE85F6-B077-498B-92F5-2B62BC192196}" presName="thickLine" presStyleLbl="alignNode1" presStyleIdx="0" presStyleCnt="1"/>
      <dgm:spPr/>
    </dgm:pt>
    <dgm:pt modelId="{18B56ADC-D6A5-4D13-AB02-1D35E74FD7B6}" type="pres">
      <dgm:prSet presAssocID="{FCFE85F6-B077-498B-92F5-2B62BC192196}" presName="horz1" presStyleCnt="0"/>
      <dgm:spPr/>
    </dgm:pt>
    <dgm:pt modelId="{3A17F332-CF75-4F2F-B66E-230323E8FB66}" type="pres">
      <dgm:prSet presAssocID="{FCFE85F6-B077-498B-92F5-2B62BC192196}" presName="tx1" presStyleLbl="revTx" presStyleIdx="0" presStyleCnt="4"/>
      <dgm:spPr/>
    </dgm:pt>
    <dgm:pt modelId="{042B18AA-70AF-4E28-A52C-50676B51A287}" type="pres">
      <dgm:prSet presAssocID="{FCFE85F6-B077-498B-92F5-2B62BC192196}" presName="vert1" presStyleCnt="0"/>
      <dgm:spPr/>
    </dgm:pt>
    <dgm:pt modelId="{3ABEC3DD-FF74-42EF-AC84-EDCB6E709EAB}" type="pres">
      <dgm:prSet presAssocID="{00021300-0F81-42C2-8EA0-6AF1014EE09E}" presName="vertSpace2a" presStyleCnt="0"/>
      <dgm:spPr/>
    </dgm:pt>
    <dgm:pt modelId="{FFC3C51F-3047-42FC-847C-5CA33C559037}" type="pres">
      <dgm:prSet presAssocID="{00021300-0F81-42C2-8EA0-6AF1014EE09E}" presName="horz2" presStyleCnt="0"/>
      <dgm:spPr/>
    </dgm:pt>
    <dgm:pt modelId="{3641F73C-6D52-4E6C-9881-E55D34A64453}" type="pres">
      <dgm:prSet presAssocID="{00021300-0F81-42C2-8EA0-6AF1014EE09E}" presName="horzSpace2" presStyleCnt="0"/>
      <dgm:spPr/>
    </dgm:pt>
    <dgm:pt modelId="{4B6BF950-00B4-44A5-8C15-34C8D97692EF}" type="pres">
      <dgm:prSet presAssocID="{00021300-0F81-42C2-8EA0-6AF1014EE09E}" presName="tx2" presStyleLbl="revTx" presStyleIdx="1" presStyleCnt="4"/>
      <dgm:spPr/>
    </dgm:pt>
    <dgm:pt modelId="{CA62F65C-AA2E-4863-999B-C2BC2F85CEC2}" type="pres">
      <dgm:prSet presAssocID="{00021300-0F81-42C2-8EA0-6AF1014EE09E}" presName="vert2" presStyleCnt="0"/>
      <dgm:spPr/>
    </dgm:pt>
    <dgm:pt modelId="{8A3CE341-7BCF-45C6-99BF-5C93DEC138A0}" type="pres">
      <dgm:prSet presAssocID="{00021300-0F81-42C2-8EA0-6AF1014EE09E}" presName="thinLine2b" presStyleLbl="callout" presStyleIdx="0" presStyleCnt="3"/>
      <dgm:spPr/>
    </dgm:pt>
    <dgm:pt modelId="{D4877467-6E28-4E21-8AF9-2A1925DFD45D}" type="pres">
      <dgm:prSet presAssocID="{00021300-0F81-42C2-8EA0-6AF1014EE09E}" presName="vertSpace2b" presStyleCnt="0"/>
      <dgm:spPr/>
    </dgm:pt>
    <dgm:pt modelId="{5DD4E426-A3B8-448F-8153-5FFB951AE88B}" type="pres">
      <dgm:prSet presAssocID="{DCE60B07-EDBE-4359-B065-4531128E8340}" presName="horz2" presStyleCnt="0"/>
      <dgm:spPr/>
    </dgm:pt>
    <dgm:pt modelId="{A87A666E-C90B-4A12-A15E-F0EEDAA5C453}" type="pres">
      <dgm:prSet presAssocID="{DCE60B07-EDBE-4359-B065-4531128E8340}" presName="horzSpace2" presStyleCnt="0"/>
      <dgm:spPr/>
    </dgm:pt>
    <dgm:pt modelId="{63E44FC5-9EEE-4797-80DE-F81C39EB2BA3}" type="pres">
      <dgm:prSet presAssocID="{DCE60B07-EDBE-4359-B065-4531128E8340}" presName="tx2" presStyleLbl="revTx" presStyleIdx="2" presStyleCnt="4"/>
      <dgm:spPr/>
    </dgm:pt>
    <dgm:pt modelId="{5B3E0EA9-67C2-4B8F-BB30-38641E4ED9E8}" type="pres">
      <dgm:prSet presAssocID="{DCE60B07-EDBE-4359-B065-4531128E8340}" presName="vert2" presStyleCnt="0"/>
      <dgm:spPr/>
    </dgm:pt>
    <dgm:pt modelId="{41290723-F512-4CCE-8805-7EBFC17C077B}" type="pres">
      <dgm:prSet presAssocID="{DCE60B07-EDBE-4359-B065-4531128E8340}" presName="thinLine2b" presStyleLbl="callout" presStyleIdx="1" presStyleCnt="3"/>
      <dgm:spPr/>
    </dgm:pt>
    <dgm:pt modelId="{E7290C8A-CE93-48AA-BD68-B11B838A14CB}" type="pres">
      <dgm:prSet presAssocID="{DCE60B07-EDBE-4359-B065-4531128E8340}" presName="vertSpace2b" presStyleCnt="0"/>
      <dgm:spPr/>
    </dgm:pt>
    <dgm:pt modelId="{86CDED68-A835-4E3D-88DF-D95E4230812E}" type="pres">
      <dgm:prSet presAssocID="{FFFC2AC3-1A38-497F-95BC-32764EC2582B}" presName="horz2" presStyleCnt="0"/>
      <dgm:spPr/>
    </dgm:pt>
    <dgm:pt modelId="{EF64B683-305A-4D4A-8A1A-57E7CE15E390}" type="pres">
      <dgm:prSet presAssocID="{FFFC2AC3-1A38-497F-95BC-32764EC2582B}" presName="horzSpace2" presStyleCnt="0"/>
      <dgm:spPr/>
    </dgm:pt>
    <dgm:pt modelId="{2DBF34BB-3F4A-454D-9FAD-6C9F48575974}" type="pres">
      <dgm:prSet presAssocID="{FFFC2AC3-1A38-497F-95BC-32764EC2582B}" presName="tx2" presStyleLbl="revTx" presStyleIdx="3" presStyleCnt="4"/>
      <dgm:spPr/>
    </dgm:pt>
    <dgm:pt modelId="{3934FCC1-D3F7-4B88-83DB-970E77B3F0E0}" type="pres">
      <dgm:prSet presAssocID="{FFFC2AC3-1A38-497F-95BC-32764EC2582B}" presName="vert2" presStyleCnt="0"/>
      <dgm:spPr/>
    </dgm:pt>
    <dgm:pt modelId="{5F691AA7-41B2-4E8C-83B5-522F2EAF4EB3}" type="pres">
      <dgm:prSet presAssocID="{FFFC2AC3-1A38-497F-95BC-32764EC2582B}" presName="thinLine2b" presStyleLbl="callout" presStyleIdx="2" presStyleCnt="3"/>
      <dgm:spPr/>
    </dgm:pt>
    <dgm:pt modelId="{CFCE2EE3-91CA-4264-A26E-835808A3255E}" type="pres">
      <dgm:prSet presAssocID="{FFFC2AC3-1A38-497F-95BC-32764EC2582B}" presName="vertSpace2b" presStyleCnt="0"/>
      <dgm:spPr/>
    </dgm:pt>
  </dgm:ptLst>
  <dgm:cxnLst>
    <dgm:cxn modelId="{BE15DA37-1772-498C-ACF5-311068EA063A}" type="presOf" srcId="{FCFE85F6-B077-498B-92F5-2B62BC192196}" destId="{3A17F332-CF75-4F2F-B66E-230323E8FB66}" srcOrd="0" destOrd="0" presId="urn:microsoft.com/office/officeart/2008/layout/LinedList"/>
    <dgm:cxn modelId="{38D4303C-C0C4-4E31-A6B2-D0E9449A19A8}" type="presOf" srcId="{FFFC2AC3-1A38-497F-95BC-32764EC2582B}" destId="{2DBF34BB-3F4A-454D-9FAD-6C9F48575974}" srcOrd="0" destOrd="0" presId="urn:microsoft.com/office/officeart/2008/layout/LinedList"/>
    <dgm:cxn modelId="{6DCB3F5B-5AF4-4A21-B5DF-C48C6493F725}" type="presOf" srcId="{DCE60B07-EDBE-4359-B065-4531128E8340}" destId="{63E44FC5-9EEE-4797-80DE-F81C39EB2BA3}" srcOrd="0" destOrd="0" presId="urn:microsoft.com/office/officeart/2008/layout/LinedList"/>
    <dgm:cxn modelId="{FDA0535D-6055-40A6-B8E5-2B77B54C521E}" srcId="{FCFE85F6-B077-498B-92F5-2B62BC192196}" destId="{00021300-0F81-42C2-8EA0-6AF1014EE09E}" srcOrd="0" destOrd="0" parTransId="{38BC0258-B189-45F6-B5BE-53976450D368}" sibTransId="{81C7C63E-2650-48E4-B1B1-9ED69F34852C}"/>
    <dgm:cxn modelId="{DF29E967-85D8-47E3-A18A-E618634ADD9D}" srcId="{FE6BD899-5C5C-4011-9EED-2AB0DE600DAA}" destId="{FCFE85F6-B077-498B-92F5-2B62BC192196}" srcOrd="0" destOrd="0" parTransId="{09C091E1-9403-4708-BDFD-DAAAD68964DF}" sibTransId="{0FD6F236-3391-4B89-8FC5-854F6A220676}"/>
    <dgm:cxn modelId="{B62C3886-BDB2-45C9-B845-5CB9FEDC2BD6}" type="presOf" srcId="{FE6BD899-5C5C-4011-9EED-2AB0DE600DAA}" destId="{875EF6B1-AE5C-463F-9955-7F0963FF555C}" srcOrd="0" destOrd="0" presId="urn:microsoft.com/office/officeart/2008/layout/LinedList"/>
    <dgm:cxn modelId="{96862AA9-89EF-4DC5-857A-A3B3A4F91EF0}" srcId="{FCFE85F6-B077-498B-92F5-2B62BC192196}" destId="{FFFC2AC3-1A38-497F-95BC-32764EC2582B}" srcOrd="2" destOrd="0" parTransId="{ADB291FF-1A63-4BFA-87B7-541268AAA7A1}" sibTransId="{B477E929-B0FF-4D30-ADF9-58F779AB3475}"/>
    <dgm:cxn modelId="{78B74EBA-389E-4E6D-9361-563CCDA0420C}" srcId="{FCFE85F6-B077-498B-92F5-2B62BC192196}" destId="{DCE60B07-EDBE-4359-B065-4531128E8340}" srcOrd="1" destOrd="0" parTransId="{69ED1C20-A93F-4767-AD53-CE1D12105555}" sibTransId="{E5201F47-493A-4FBC-83E4-59E64E9445DB}"/>
    <dgm:cxn modelId="{72A8CBE3-CEF3-4441-9301-925FF4EE1416}" type="presOf" srcId="{00021300-0F81-42C2-8EA0-6AF1014EE09E}" destId="{4B6BF950-00B4-44A5-8C15-34C8D97692EF}" srcOrd="0" destOrd="0" presId="urn:microsoft.com/office/officeart/2008/layout/LinedList"/>
    <dgm:cxn modelId="{4E518141-AFF4-4157-8A9F-2E1889D8B749}" type="presParOf" srcId="{875EF6B1-AE5C-463F-9955-7F0963FF555C}" destId="{7653844C-BDD2-4C9E-B63A-175B83793DF9}" srcOrd="0" destOrd="0" presId="urn:microsoft.com/office/officeart/2008/layout/LinedList"/>
    <dgm:cxn modelId="{461126AA-F19F-4208-9C77-5846123C14DD}" type="presParOf" srcId="{875EF6B1-AE5C-463F-9955-7F0963FF555C}" destId="{18B56ADC-D6A5-4D13-AB02-1D35E74FD7B6}" srcOrd="1" destOrd="0" presId="urn:microsoft.com/office/officeart/2008/layout/LinedList"/>
    <dgm:cxn modelId="{405CDA81-91AA-4F28-853F-250B4FE9F2BA}" type="presParOf" srcId="{18B56ADC-D6A5-4D13-AB02-1D35E74FD7B6}" destId="{3A17F332-CF75-4F2F-B66E-230323E8FB66}" srcOrd="0" destOrd="0" presId="urn:microsoft.com/office/officeart/2008/layout/LinedList"/>
    <dgm:cxn modelId="{B6A50EC9-0246-4F9F-92D3-73A0E9BCAC72}" type="presParOf" srcId="{18B56ADC-D6A5-4D13-AB02-1D35E74FD7B6}" destId="{042B18AA-70AF-4E28-A52C-50676B51A287}" srcOrd="1" destOrd="0" presId="urn:microsoft.com/office/officeart/2008/layout/LinedList"/>
    <dgm:cxn modelId="{88276BC3-FC99-4D87-8A9D-330F309D2A75}" type="presParOf" srcId="{042B18AA-70AF-4E28-A52C-50676B51A287}" destId="{3ABEC3DD-FF74-42EF-AC84-EDCB6E709EAB}" srcOrd="0" destOrd="0" presId="urn:microsoft.com/office/officeart/2008/layout/LinedList"/>
    <dgm:cxn modelId="{0543590A-3009-4820-B2B6-2775E1E29ABF}" type="presParOf" srcId="{042B18AA-70AF-4E28-A52C-50676B51A287}" destId="{FFC3C51F-3047-42FC-847C-5CA33C559037}" srcOrd="1" destOrd="0" presId="urn:microsoft.com/office/officeart/2008/layout/LinedList"/>
    <dgm:cxn modelId="{52DB94B0-06E7-45EC-AB5B-BB68A79FDB9F}" type="presParOf" srcId="{FFC3C51F-3047-42FC-847C-5CA33C559037}" destId="{3641F73C-6D52-4E6C-9881-E55D34A64453}" srcOrd="0" destOrd="0" presId="urn:microsoft.com/office/officeart/2008/layout/LinedList"/>
    <dgm:cxn modelId="{8CC09BF7-A835-4B01-A4CA-61816A96FA0A}" type="presParOf" srcId="{FFC3C51F-3047-42FC-847C-5CA33C559037}" destId="{4B6BF950-00B4-44A5-8C15-34C8D97692EF}" srcOrd="1" destOrd="0" presId="urn:microsoft.com/office/officeart/2008/layout/LinedList"/>
    <dgm:cxn modelId="{83E6C448-EF57-4D86-AC40-B65C0E7F6D21}" type="presParOf" srcId="{FFC3C51F-3047-42FC-847C-5CA33C559037}" destId="{CA62F65C-AA2E-4863-999B-C2BC2F85CEC2}" srcOrd="2" destOrd="0" presId="urn:microsoft.com/office/officeart/2008/layout/LinedList"/>
    <dgm:cxn modelId="{83286C23-B277-4F5C-ABD8-42F99CBDFD57}" type="presParOf" srcId="{042B18AA-70AF-4E28-A52C-50676B51A287}" destId="{8A3CE341-7BCF-45C6-99BF-5C93DEC138A0}" srcOrd="2" destOrd="0" presId="urn:microsoft.com/office/officeart/2008/layout/LinedList"/>
    <dgm:cxn modelId="{EDD7DC35-014C-4A1F-B51C-7883C4F96076}" type="presParOf" srcId="{042B18AA-70AF-4E28-A52C-50676B51A287}" destId="{D4877467-6E28-4E21-8AF9-2A1925DFD45D}" srcOrd="3" destOrd="0" presId="urn:microsoft.com/office/officeart/2008/layout/LinedList"/>
    <dgm:cxn modelId="{36CF3ACD-888C-407C-8397-6AC4C5BF8C5D}" type="presParOf" srcId="{042B18AA-70AF-4E28-A52C-50676B51A287}" destId="{5DD4E426-A3B8-448F-8153-5FFB951AE88B}" srcOrd="4" destOrd="0" presId="urn:microsoft.com/office/officeart/2008/layout/LinedList"/>
    <dgm:cxn modelId="{8095834D-9E57-4E9F-9E91-EFBA5ADF7D2D}" type="presParOf" srcId="{5DD4E426-A3B8-448F-8153-5FFB951AE88B}" destId="{A87A666E-C90B-4A12-A15E-F0EEDAA5C453}" srcOrd="0" destOrd="0" presId="urn:microsoft.com/office/officeart/2008/layout/LinedList"/>
    <dgm:cxn modelId="{8D067748-7253-45C0-841F-3DB485638817}" type="presParOf" srcId="{5DD4E426-A3B8-448F-8153-5FFB951AE88B}" destId="{63E44FC5-9EEE-4797-80DE-F81C39EB2BA3}" srcOrd="1" destOrd="0" presId="urn:microsoft.com/office/officeart/2008/layout/LinedList"/>
    <dgm:cxn modelId="{FC39CF7A-A08D-4594-A561-22F724C3BC3F}" type="presParOf" srcId="{5DD4E426-A3B8-448F-8153-5FFB951AE88B}" destId="{5B3E0EA9-67C2-4B8F-BB30-38641E4ED9E8}" srcOrd="2" destOrd="0" presId="urn:microsoft.com/office/officeart/2008/layout/LinedList"/>
    <dgm:cxn modelId="{04300F17-E563-4AFF-B34F-729962CE52D0}" type="presParOf" srcId="{042B18AA-70AF-4E28-A52C-50676B51A287}" destId="{41290723-F512-4CCE-8805-7EBFC17C077B}" srcOrd="5" destOrd="0" presId="urn:microsoft.com/office/officeart/2008/layout/LinedList"/>
    <dgm:cxn modelId="{0AC9EB02-2C05-42F4-8584-3322A9E0D019}" type="presParOf" srcId="{042B18AA-70AF-4E28-A52C-50676B51A287}" destId="{E7290C8A-CE93-48AA-BD68-B11B838A14CB}" srcOrd="6" destOrd="0" presId="urn:microsoft.com/office/officeart/2008/layout/LinedList"/>
    <dgm:cxn modelId="{5A618C50-6DBB-42BA-973C-3143C7F3BD3D}" type="presParOf" srcId="{042B18AA-70AF-4E28-A52C-50676B51A287}" destId="{86CDED68-A835-4E3D-88DF-D95E4230812E}" srcOrd="7" destOrd="0" presId="urn:microsoft.com/office/officeart/2008/layout/LinedList"/>
    <dgm:cxn modelId="{0D6600E0-7DCA-42B1-A5C0-3DB2F2D5F66B}" type="presParOf" srcId="{86CDED68-A835-4E3D-88DF-D95E4230812E}" destId="{EF64B683-305A-4D4A-8A1A-57E7CE15E390}" srcOrd="0" destOrd="0" presId="urn:microsoft.com/office/officeart/2008/layout/LinedList"/>
    <dgm:cxn modelId="{CC04116A-4895-4D00-A48C-5BCACB3A656E}" type="presParOf" srcId="{86CDED68-A835-4E3D-88DF-D95E4230812E}" destId="{2DBF34BB-3F4A-454D-9FAD-6C9F48575974}" srcOrd="1" destOrd="0" presId="urn:microsoft.com/office/officeart/2008/layout/LinedList"/>
    <dgm:cxn modelId="{BC956AE3-F1C5-41BC-AEB8-6DB0268A56F0}" type="presParOf" srcId="{86CDED68-A835-4E3D-88DF-D95E4230812E}" destId="{3934FCC1-D3F7-4B88-83DB-970E77B3F0E0}" srcOrd="2" destOrd="0" presId="urn:microsoft.com/office/officeart/2008/layout/LinedList"/>
    <dgm:cxn modelId="{860F4A32-6A1C-4B08-9326-B800DC4BA679}" type="presParOf" srcId="{042B18AA-70AF-4E28-A52C-50676B51A287}" destId="{5F691AA7-41B2-4E8C-83B5-522F2EAF4EB3}" srcOrd="8" destOrd="0" presId="urn:microsoft.com/office/officeart/2008/layout/LinedList"/>
    <dgm:cxn modelId="{9C23D8B6-58CA-4AF0-B5A8-0EF29BFFCE79}" type="presParOf" srcId="{042B18AA-70AF-4E28-A52C-50676B51A287}" destId="{CFCE2EE3-91CA-4264-A26E-835808A3255E}" srcOrd="9" destOrd="0" presId="urn:microsoft.com/office/officeart/2008/layout/Lined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E87A2-90C2-4954-AE88-68CE368F1B8A}" type="doc">
      <dgm:prSet loTypeId="urn:microsoft.com/office/officeart/2008/layout/PictureStrips" loCatId="list" qsTypeId="urn:microsoft.com/office/officeart/2005/8/quickstyle/simple3#1" qsCatId="simple" csTypeId="urn:microsoft.com/office/officeart/2005/8/colors/accent1_2#2" csCatId="accent1" phldr="0"/>
      <dgm:spPr/>
      <dgm:t>
        <a:bodyPr/>
        <a:lstStyle/>
        <a:p>
          <a:endParaRPr lang="zh-CN" altLang="en-US"/>
        </a:p>
      </dgm:t>
    </dgm:pt>
    <dgm:pt modelId="{9C927FE2-659C-4ADB-99F5-03AF78EC645E}" type="pres">
      <dgm:prSet presAssocID="{C4DE87A2-90C2-4954-AE88-68CE368F1B8A}" presName="Name0" presStyleCnt="0">
        <dgm:presLayoutVars>
          <dgm:dir/>
          <dgm:resizeHandles val="exact"/>
        </dgm:presLayoutVars>
      </dgm:prSet>
      <dgm:spPr/>
    </dgm:pt>
  </dgm:ptLst>
  <dgm:cxnLst>
    <dgm:cxn modelId="{F583DAE2-6CC0-42E3-A864-E0BD42482C9A}" type="presOf" srcId="{C4DE87A2-90C2-4954-AE88-68CE368F1B8A}" destId="{9C927FE2-659C-4ADB-99F5-03AF78EC645E}" srcOrd="0"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DE87A2-90C2-4954-AE88-68CE368F1B8A}" type="doc">
      <dgm:prSet loTypeId="urn:microsoft.com/office/officeart/2008/layout/PictureStrips" loCatId="list" qsTypeId="urn:microsoft.com/office/officeart/2005/8/quickstyle/simple3#1" qsCatId="simple" csTypeId="urn:microsoft.com/office/officeart/2005/8/colors/accent1_2#2" csCatId="accent1" phldr="0"/>
      <dgm:spPr/>
      <dgm:t>
        <a:bodyPr/>
        <a:lstStyle/>
        <a:p>
          <a:endParaRPr lang="zh-CN" altLang="en-US"/>
        </a:p>
      </dgm:t>
    </dgm:pt>
    <dgm:pt modelId="{9C927FE2-659C-4ADB-99F5-03AF78EC645E}" type="pres">
      <dgm:prSet presAssocID="{C4DE87A2-90C2-4954-AE88-68CE368F1B8A}" presName="Name0" presStyleCnt="0">
        <dgm:presLayoutVars>
          <dgm:dir/>
          <dgm:resizeHandles val="exact"/>
        </dgm:presLayoutVars>
      </dgm:prSet>
      <dgm:spPr/>
    </dgm:pt>
  </dgm:ptLst>
  <dgm:cxnLst>
    <dgm:cxn modelId="{F583DAE2-6CC0-42E3-A864-E0BD42482C9A}" type="presOf" srcId="{C4DE87A2-90C2-4954-AE88-68CE368F1B8A}" destId="{9C927FE2-659C-4ADB-99F5-03AF78EC645E}" srcOrd="0" destOrd="0" presId="urn:microsoft.com/office/officeart/2008/layout/PictureStrip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844C-BDD2-4C9E-B63A-175B83793DF9}">
      <dsp:nvSpPr>
        <dsp:cNvPr id="0" name=""/>
        <dsp:cNvSpPr/>
      </dsp:nvSpPr>
      <dsp:spPr>
        <a:xfrm>
          <a:off x="0" y="0"/>
          <a:ext cx="26904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17F332-CF75-4F2F-B66E-230323E8FB66}">
      <dsp:nvSpPr>
        <dsp:cNvPr id="0" name=""/>
        <dsp:cNvSpPr/>
      </dsp:nvSpPr>
      <dsp:spPr bwMode="white">
        <a:xfrm>
          <a:off x="0" y="0"/>
          <a:ext cx="538099" cy="19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100000"/>
            </a:lnSpc>
            <a:spcBef>
              <a:spcPct val="0"/>
            </a:spcBef>
            <a:spcAft>
              <a:spcPct val="35000"/>
            </a:spcAft>
            <a:buNone/>
          </a:pPr>
          <a:endParaRPr lang="zh-CN" altLang="en-US" sz="6500" kern="1200"/>
        </a:p>
      </dsp:txBody>
      <dsp:txXfrm>
        <a:off x="0" y="0"/>
        <a:ext cx="538099" cy="1914525"/>
      </dsp:txXfrm>
    </dsp:sp>
    <dsp:sp modelId="{4B6BF950-00B4-44A5-8C15-34C8D97692EF}">
      <dsp:nvSpPr>
        <dsp:cNvPr id="0" name=""/>
        <dsp:cNvSpPr/>
      </dsp:nvSpPr>
      <dsp:spPr bwMode="white">
        <a:xfrm>
          <a:off x="578456" y="29914"/>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评分、评论信息盗取</a:t>
          </a:r>
        </a:p>
      </dsp:txBody>
      <dsp:txXfrm>
        <a:off x="578456" y="29914"/>
        <a:ext cx="2112038" cy="598289"/>
      </dsp:txXfrm>
    </dsp:sp>
    <dsp:sp modelId="{8A3CE341-7BCF-45C6-99BF-5C93DEC138A0}">
      <dsp:nvSpPr>
        <dsp:cNvPr id="0" name=""/>
        <dsp:cNvSpPr/>
      </dsp:nvSpPr>
      <dsp:spPr>
        <a:xfrm>
          <a:off x="538099" y="628203"/>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44FC5-9EEE-4797-80DE-F81C39EB2BA3}">
      <dsp:nvSpPr>
        <dsp:cNvPr id="0" name=""/>
        <dsp:cNvSpPr/>
      </dsp:nvSpPr>
      <dsp:spPr bwMode="white">
        <a:xfrm>
          <a:off x="578456" y="658117"/>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价格、商品信息盗取</a:t>
          </a:r>
        </a:p>
      </dsp:txBody>
      <dsp:txXfrm>
        <a:off x="578456" y="658117"/>
        <a:ext cx="2112038" cy="598289"/>
      </dsp:txXfrm>
    </dsp:sp>
    <dsp:sp modelId="{41290723-F512-4CCE-8805-7EBFC17C077B}">
      <dsp:nvSpPr>
        <dsp:cNvPr id="0" name=""/>
        <dsp:cNvSpPr/>
      </dsp:nvSpPr>
      <dsp:spPr>
        <a:xfrm>
          <a:off x="538099" y="1256407"/>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BF34BB-3F4A-454D-9FAD-6C9F48575974}">
      <dsp:nvSpPr>
        <dsp:cNvPr id="0" name=""/>
        <dsp:cNvSpPr/>
      </dsp:nvSpPr>
      <dsp:spPr bwMode="white">
        <a:xfrm>
          <a:off x="578456" y="1286321"/>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原创内容盗取</a:t>
          </a:r>
        </a:p>
      </dsp:txBody>
      <dsp:txXfrm>
        <a:off x="578456" y="1286321"/>
        <a:ext cx="2112038" cy="598289"/>
      </dsp:txXfrm>
    </dsp:sp>
    <dsp:sp modelId="{5F691AA7-41B2-4E8C-83B5-522F2EAF4EB3}">
      <dsp:nvSpPr>
        <dsp:cNvPr id="0" name=""/>
        <dsp:cNvSpPr/>
      </dsp:nvSpPr>
      <dsp:spPr>
        <a:xfrm>
          <a:off x="538099" y="1884610"/>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844C-BDD2-4C9E-B63A-175B83793DF9}">
      <dsp:nvSpPr>
        <dsp:cNvPr id="0" name=""/>
        <dsp:cNvSpPr/>
      </dsp:nvSpPr>
      <dsp:spPr>
        <a:xfrm>
          <a:off x="0" y="0"/>
          <a:ext cx="26904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17F332-CF75-4F2F-B66E-230323E8FB66}">
      <dsp:nvSpPr>
        <dsp:cNvPr id="0" name=""/>
        <dsp:cNvSpPr/>
      </dsp:nvSpPr>
      <dsp:spPr>
        <a:xfrm>
          <a:off x="0" y="0"/>
          <a:ext cx="538099" cy="19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100000"/>
            </a:lnSpc>
            <a:spcBef>
              <a:spcPct val="0"/>
            </a:spcBef>
            <a:spcAft>
              <a:spcPct val="35000"/>
            </a:spcAft>
            <a:buNone/>
          </a:pPr>
          <a:endParaRPr lang="zh-CN" altLang="en-US" sz="6500" kern="1200"/>
        </a:p>
      </dsp:txBody>
      <dsp:txXfrm>
        <a:off x="0" y="0"/>
        <a:ext cx="538099" cy="1914525"/>
      </dsp:txXfrm>
    </dsp:sp>
    <dsp:sp modelId="{4B6BF950-00B4-44A5-8C15-34C8D97692EF}">
      <dsp:nvSpPr>
        <dsp:cNvPr id="0" name=""/>
        <dsp:cNvSpPr/>
      </dsp:nvSpPr>
      <dsp:spPr>
        <a:xfrm>
          <a:off x="578456" y="29914"/>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占用宽带资源</a:t>
          </a:r>
        </a:p>
      </dsp:txBody>
      <dsp:txXfrm>
        <a:off x="578456" y="29914"/>
        <a:ext cx="2112038" cy="598289"/>
      </dsp:txXfrm>
    </dsp:sp>
    <dsp:sp modelId="{8A3CE341-7BCF-45C6-99BF-5C93DEC138A0}">
      <dsp:nvSpPr>
        <dsp:cNvPr id="0" name=""/>
        <dsp:cNvSpPr/>
      </dsp:nvSpPr>
      <dsp:spPr>
        <a:xfrm>
          <a:off x="538099" y="628203"/>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44FC5-9EEE-4797-80DE-F81C39EB2BA3}">
      <dsp:nvSpPr>
        <dsp:cNvPr id="0" name=""/>
        <dsp:cNvSpPr/>
      </dsp:nvSpPr>
      <dsp:spPr>
        <a:xfrm>
          <a:off x="578456" y="658117"/>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引起服务器宕机</a:t>
          </a:r>
        </a:p>
      </dsp:txBody>
      <dsp:txXfrm>
        <a:off x="578456" y="658117"/>
        <a:ext cx="2112038" cy="598289"/>
      </dsp:txXfrm>
    </dsp:sp>
    <dsp:sp modelId="{41290723-F512-4CCE-8805-7EBFC17C077B}">
      <dsp:nvSpPr>
        <dsp:cNvPr id="0" name=""/>
        <dsp:cNvSpPr/>
      </dsp:nvSpPr>
      <dsp:spPr>
        <a:xfrm>
          <a:off x="538099" y="1256407"/>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BF34BB-3F4A-454D-9FAD-6C9F48575974}">
      <dsp:nvSpPr>
        <dsp:cNvPr id="0" name=""/>
        <dsp:cNvSpPr/>
      </dsp:nvSpPr>
      <dsp:spPr>
        <a:xfrm>
          <a:off x="578456" y="1286321"/>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影响用户访问体验</a:t>
          </a:r>
        </a:p>
      </dsp:txBody>
      <dsp:txXfrm>
        <a:off x="578456" y="1286321"/>
        <a:ext cx="2112038" cy="598289"/>
      </dsp:txXfrm>
    </dsp:sp>
    <dsp:sp modelId="{5F691AA7-41B2-4E8C-83B5-522F2EAF4EB3}">
      <dsp:nvSpPr>
        <dsp:cNvPr id="0" name=""/>
        <dsp:cNvSpPr/>
      </dsp:nvSpPr>
      <dsp:spPr>
        <a:xfrm>
          <a:off x="538099" y="1884610"/>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3844C-BDD2-4C9E-B63A-175B83793DF9}">
      <dsp:nvSpPr>
        <dsp:cNvPr id="0" name=""/>
        <dsp:cNvSpPr/>
      </dsp:nvSpPr>
      <dsp:spPr>
        <a:xfrm>
          <a:off x="0" y="0"/>
          <a:ext cx="269049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17F332-CF75-4F2F-B66E-230323E8FB66}">
      <dsp:nvSpPr>
        <dsp:cNvPr id="0" name=""/>
        <dsp:cNvSpPr/>
      </dsp:nvSpPr>
      <dsp:spPr bwMode="white">
        <a:xfrm>
          <a:off x="0" y="0"/>
          <a:ext cx="538099" cy="191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100000"/>
            </a:lnSpc>
            <a:spcBef>
              <a:spcPct val="0"/>
            </a:spcBef>
            <a:spcAft>
              <a:spcPct val="35000"/>
            </a:spcAft>
            <a:buNone/>
          </a:pPr>
          <a:endParaRPr lang="zh-CN" altLang="en-US" sz="6500" kern="1200"/>
        </a:p>
      </dsp:txBody>
      <dsp:txXfrm>
        <a:off x="0" y="0"/>
        <a:ext cx="538099" cy="1914525"/>
      </dsp:txXfrm>
    </dsp:sp>
    <dsp:sp modelId="{4B6BF950-00B4-44A5-8C15-34C8D97692EF}">
      <dsp:nvSpPr>
        <dsp:cNvPr id="0" name=""/>
        <dsp:cNvSpPr/>
      </dsp:nvSpPr>
      <dsp:spPr bwMode="white">
        <a:xfrm>
          <a:off x="578456" y="29914"/>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影响数据统计</a:t>
          </a:r>
        </a:p>
      </dsp:txBody>
      <dsp:txXfrm>
        <a:off x="578456" y="29914"/>
        <a:ext cx="2112038" cy="598289"/>
      </dsp:txXfrm>
    </dsp:sp>
    <dsp:sp modelId="{8A3CE341-7BCF-45C6-99BF-5C93DEC138A0}">
      <dsp:nvSpPr>
        <dsp:cNvPr id="0" name=""/>
        <dsp:cNvSpPr/>
      </dsp:nvSpPr>
      <dsp:spPr>
        <a:xfrm>
          <a:off x="538099" y="628203"/>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E44FC5-9EEE-4797-80DE-F81C39EB2BA3}">
      <dsp:nvSpPr>
        <dsp:cNvPr id="0" name=""/>
        <dsp:cNvSpPr/>
      </dsp:nvSpPr>
      <dsp:spPr bwMode="white">
        <a:xfrm>
          <a:off x="578456" y="658117"/>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羊毛党薅羊毛</a:t>
          </a:r>
        </a:p>
      </dsp:txBody>
      <dsp:txXfrm>
        <a:off x="578456" y="658117"/>
        <a:ext cx="2112038" cy="598289"/>
      </dsp:txXfrm>
    </dsp:sp>
    <dsp:sp modelId="{41290723-F512-4CCE-8805-7EBFC17C077B}">
      <dsp:nvSpPr>
        <dsp:cNvPr id="0" name=""/>
        <dsp:cNvSpPr/>
      </dsp:nvSpPr>
      <dsp:spPr>
        <a:xfrm>
          <a:off x="538099" y="1256407"/>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BF34BB-3F4A-454D-9FAD-6C9F48575974}">
      <dsp:nvSpPr>
        <dsp:cNvPr id="0" name=""/>
        <dsp:cNvSpPr/>
      </dsp:nvSpPr>
      <dsp:spPr bwMode="white">
        <a:xfrm>
          <a:off x="578456" y="1286321"/>
          <a:ext cx="2112038" cy="598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100000"/>
            </a:lnSpc>
            <a:spcBef>
              <a:spcPct val="0"/>
            </a:spcBef>
            <a:spcAft>
              <a:spcPct val="35000"/>
            </a:spcAft>
            <a:buNone/>
          </a:pPr>
          <a:r>
            <a:rPr lang="zh-CN" altLang="en-US" sz="1600" kern="1200"/>
            <a:t>广告点击欺诈</a:t>
          </a:r>
        </a:p>
      </dsp:txBody>
      <dsp:txXfrm>
        <a:off x="578456" y="1286321"/>
        <a:ext cx="2112038" cy="598289"/>
      </dsp:txXfrm>
    </dsp:sp>
    <dsp:sp modelId="{5F691AA7-41B2-4E8C-83B5-522F2EAF4EB3}">
      <dsp:nvSpPr>
        <dsp:cNvPr id="0" name=""/>
        <dsp:cNvSpPr/>
      </dsp:nvSpPr>
      <dsp:spPr>
        <a:xfrm>
          <a:off x="538099" y="1884610"/>
          <a:ext cx="215239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rSet qsTypeId="urn:microsoft.com/office/officeart/2005/8/quickstyle/simple5"/>
        </dgm:pt>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A3AAA-7909-49FA-B3C1-F1D36D2952E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87BB5-B4E7-4BE3-BA65-CFF9F27146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Twisted</a:t>
            </a:r>
            <a:r>
              <a:rPr lang="zh-CN" altLang="en-US" sz="1200" b="0" i="0" kern="1200" dirty="0">
                <a:solidFill>
                  <a:schemeClr val="tx1"/>
                </a:solidFill>
                <a:effectLst/>
                <a:latin typeface="+mn-lt"/>
                <a:ea typeface="+mn-ea"/>
                <a:cs typeface="+mn-cs"/>
              </a:rPr>
              <a:t>是一个事件驱动型的网络引擎</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实际就是未解析的网页</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rPr>
              <a:t>Downloader Middleware </a:t>
            </a:r>
            <a:r>
              <a:rPr lang="zh-CN" altLang="en-US" dirty="0">
                <a:effectLst/>
              </a:rPr>
              <a:t>的功能十分强大，修改 </a:t>
            </a:r>
            <a:r>
              <a:rPr lang="en-US" altLang="zh-CN" dirty="0">
                <a:effectLst/>
              </a:rPr>
              <a:t>User-Agent</a:t>
            </a:r>
            <a:r>
              <a:rPr lang="zh-CN" altLang="en-US" dirty="0">
                <a:effectLst/>
              </a:rPr>
              <a:t>、处理重定向、设置代理、失败重试、设置 </a:t>
            </a:r>
            <a:r>
              <a:rPr lang="en-US" altLang="zh-CN" dirty="0">
                <a:effectLst/>
              </a:rPr>
              <a:t>Cookies </a:t>
            </a:r>
            <a:r>
              <a:rPr lang="zh-CN" altLang="en-US" dirty="0">
                <a:effectLst/>
              </a:rPr>
              <a:t>等功能都需要借助它来实现。</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下载器中间件的作用对象是请求</a:t>
            </a:r>
            <a:r>
              <a:rPr lang="en-US" altLang="zh-CN" sz="1200" b="0" i="0" kern="1200" dirty="0">
                <a:solidFill>
                  <a:schemeClr val="tx1"/>
                </a:solidFill>
                <a:effectLst/>
                <a:latin typeface="+mn-lt"/>
                <a:ea typeface="+mn-ea"/>
                <a:cs typeface="+mn-cs"/>
              </a:rPr>
              <a:t>request</a:t>
            </a:r>
            <a:r>
              <a:rPr lang="zh-CN" altLang="en-US" sz="1200" b="0" i="0" kern="1200" dirty="0">
                <a:solidFill>
                  <a:schemeClr val="tx1"/>
                </a:solidFill>
                <a:effectLst/>
                <a:latin typeface="+mn-lt"/>
                <a:ea typeface="+mn-ea"/>
                <a:cs typeface="+mn-cs"/>
              </a:rPr>
              <a:t>和返回</a:t>
            </a:r>
            <a:r>
              <a:rPr lang="en-US" altLang="zh-CN" sz="1200" b="0" i="0" kern="1200" dirty="0">
                <a:solidFill>
                  <a:schemeClr val="tx1"/>
                </a:solidFill>
                <a:effectLst/>
                <a:latin typeface="+mn-lt"/>
                <a:ea typeface="+mn-ea"/>
                <a:cs typeface="+mn-cs"/>
              </a:rPr>
              <a:t>response</a:t>
            </a:r>
            <a:r>
              <a:rPr lang="zh-CN" altLang="en-US" sz="1200" b="0" i="0" kern="1200" dirty="0">
                <a:solidFill>
                  <a:schemeClr val="tx1"/>
                </a:solidFill>
                <a:effectLst/>
                <a:latin typeface="+mn-lt"/>
                <a:ea typeface="+mn-ea"/>
                <a:cs typeface="+mn-cs"/>
              </a:rPr>
              <a:t>；爬虫中间件的作用对象是爬虫，更具体地来说，就是写在</a:t>
            </a:r>
            <a:r>
              <a:rPr lang="en-US" altLang="zh-CN" sz="1200" b="0" i="0" kern="1200" dirty="0">
                <a:solidFill>
                  <a:schemeClr val="tx1"/>
                </a:solidFill>
                <a:effectLst/>
                <a:latin typeface="+mn-lt"/>
                <a:ea typeface="+mn-ea"/>
                <a:cs typeface="+mn-cs"/>
              </a:rPr>
              <a:t>spiders</a:t>
            </a:r>
            <a:r>
              <a:rPr lang="zh-CN" altLang="en-US" sz="1200" b="0" i="0" kern="1200" dirty="0">
                <a:solidFill>
                  <a:schemeClr val="tx1"/>
                </a:solidFill>
                <a:effectLst/>
                <a:latin typeface="+mn-lt"/>
                <a:ea typeface="+mn-ea"/>
                <a:cs typeface="+mn-cs"/>
              </a:rPr>
              <a:t>文件夹下面的各个文件。</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下载器中间件</a:t>
            </a:r>
            <a:r>
              <a:rPr lang="zh-CN" altLang="en-US" sz="1200" kern="1200" dirty="0">
                <a:solidFill>
                  <a:schemeClr val="tx1"/>
                </a:solidFill>
                <a:effectLst/>
                <a:latin typeface="+mn-lt"/>
                <a:ea typeface="+mn-ea"/>
                <a:cs typeface="+mn-cs"/>
              </a:rPr>
              <a:t>主要功能在请求到网页后</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页面被下载时进行一些处理</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浏览器返回响应</a:t>
            </a:r>
            <a:r>
              <a:rPr lang="en-US" altLang="zh-CN" sz="1200" kern="1200" dirty="0">
                <a:solidFill>
                  <a:schemeClr val="tx1"/>
                </a:solidFill>
                <a:effectLst/>
                <a:latin typeface="+mn-lt"/>
                <a:ea typeface="+mn-ea"/>
                <a:cs typeface="+mn-cs"/>
              </a:rPr>
              <a:t>response</a:t>
            </a:r>
            <a:r>
              <a:rPr lang="zh-CN" altLang="en-US" sz="1200" kern="1200" dirty="0">
                <a:solidFill>
                  <a:schemeClr val="tx1"/>
                </a:solidFill>
                <a:effectLst/>
                <a:latin typeface="+mn-lt"/>
                <a:ea typeface="+mn-ea"/>
                <a:cs typeface="+mn-cs"/>
              </a:rPr>
              <a:t>的时候调用，无效的数据，特殊情况进行重试</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Downloader Middleware</a:t>
            </a:r>
            <a:r>
              <a:rPr lang="zh-CN" altLang="en-US" sz="1200" kern="1200" dirty="0">
                <a:solidFill>
                  <a:schemeClr val="tx1"/>
                </a:solidFill>
                <a:effectLst/>
                <a:latin typeface="+mn-lt"/>
                <a:ea typeface="+mn-ea"/>
                <a:cs typeface="+mn-cs"/>
              </a:rPr>
              <a:t>有以下几个函数被管理</a:t>
            </a:r>
            <a:endParaRPr lang="zh-CN" altLang="en-US"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process_request</a:t>
            </a:r>
            <a:r>
              <a:rPr lang="en-US" altLang="zh-CN" sz="1200" kern="1200" dirty="0">
                <a:solidFill>
                  <a:schemeClr val="tx1"/>
                </a:solidFill>
                <a:effectLst/>
                <a:latin typeface="+mn-lt"/>
                <a:ea typeface="+mn-ea"/>
                <a:cs typeface="+mn-cs"/>
              </a:rPr>
              <a:t>  request</a:t>
            </a:r>
            <a:r>
              <a:rPr lang="zh-CN" altLang="en-US" sz="1200" kern="1200" dirty="0">
                <a:solidFill>
                  <a:schemeClr val="tx1"/>
                </a:solidFill>
                <a:effectLst/>
                <a:latin typeface="+mn-lt"/>
                <a:ea typeface="+mn-ea"/>
                <a:cs typeface="+mn-cs"/>
              </a:rPr>
              <a:t>通过下载中间件时，该方法被调</a:t>
            </a:r>
            <a:endParaRPr lang="zh-CN" altLang="en-US"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process_response</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下载结果经过中间件时被此方法处理</a:t>
            </a:r>
            <a:endParaRPr lang="zh-CN" altLang="en-US" sz="1200" kern="1200" dirty="0">
              <a:solidFill>
                <a:schemeClr val="tx1"/>
              </a:solidFill>
              <a:effectLst/>
              <a:latin typeface="+mn-lt"/>
              <a:ea typeface="+mn-ea"/>
              <a:cs typeface="+mn-cs"/>
            </a:endParaRPr>
          </a:p>
          <a:p>
            <a:r>
              <a:rPr lang="en-US" altLang="zh-CN" sz="1200" kern="1200" dirty="0" err="1">
                <a:solidFill>
                  <a:schemeClr val="tx1"/>
                </a:solidFill>
                <a:effectLst/>
                <a:latin typeface="+mn-lt"/>
                <a:ea typeface="+mn-ea"/>
                <a:cs typeface="+mn-cs"/>
              </a:rPr>
              <a:t>process_exception</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下载过程中出现异常时被调用</a:t>
            </a:r>
            <a:endParaRPr lang="zh-CN" altLang="en-US" sz="120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爬虫中间件：主要功能是在爬虫运行过程中进行一些处理</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爬虫发起请求</a:t>
            </a:r>
            <a:r>
              <a:rPr lang="en-US" altLang="zh-CN" sz="1200" kern="1200" dirty="0">
                <a:solidFill>
                  <a:schemeClr val="tx1"/>
                </a:solidFill>
                <a:effectLst/>
                <a:latin typeface="+mn-lt"/>
                <a:ea typeface="+mn-ea"/>
                <a:cs typeface="+mn-cs"/>
              </a:rPr>
              <a:t>request</a:t>
            </a:r>
            <a:r>
              <a:rPr lang="zh-CN" altLang="en-US" sz="1200" kern="1200" dirty="0">
                <a:solidFill>
                  <a:schemeClr val="tx1"/>
                </a:solidFill>
                <a:effectLst/>
                <a:latin typeface="+mn-lt"/>
                <a:ea typeface="+mn-ea"/>
                <a:cs typeface="+mn-cs"/>
              </a:rPr>
              <a:t>的时候调用，列如更换修改代理</a:t>
            </a:r>
            <a:r>
              <a:rPr lang="en-US" altLang="zh-CN" sz="1200" kern="1200" dirty="0" err="1">
                <a:solidFill>
                  <a:schemeClr val="tx1"/>
                </a:solidFill>
                <a:effectLst/>
                <a:latin typeface="+mn-lt"/>
                <a:ea typeface="+mn-ea"/>
                <a:cs typeface="+mn-cs"/>
              </a:rPr>
              <a:t>ip</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修改</a:t>
            </a:r>
            <a:r>
              <a:rPr lang="en-US" altLang="zh-CN" sz="1200" kern="1200" dirty="0">
                <a:solidFill>
                  <a:schemeClr val="tx1"/>
                </a:solidFill>
                <a:effectLst/>
                <a:latin typeface="+mn-lt"/>
                <a:ea typeface="+mn-ea"/>
                <a:cs typeface="+mn-cs"/>
              </a:rPr>
              <a:t>UA,</a:t>
            </a:r>
            <a:endParaRPr lang="en-US" altLang="zh-CN" sz="120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在爬虫中间件里面可以处理爬虫本身的异常。</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当运行到</a:t>
            </a:r>
            <a:r>
              <a:rPr lang="en-US" altLang="zh-CN" sz="1200" b="0" i="0" kern="1200" dirty="0">
                <a:solidFill>
                  <a:schemeClr val="tx1"/>
                </a:solidFill>
                <a:effectLst/>
                <a:latin typeface="+mn-lt"/>
                <a:ea typeface="+mn-ea"/>
                <a:cs typeface="+mn-cs"/>
              </a:rPr>
              <a:t>yield </a:t>
            </a:r>
            <a:r>
              <a:rPr lang="en-US" altLang="zh-CN" sz="1200" b="0" i="0" kern="1200" dirty="0" err="1">
                <a:solidFill>
                  <a:schemeClr val="tx1"/>
                </a:solidFill>
                <a:effectLst/>
                <a:latin typeface="+mn-lt"/>
                <a:ea typeface="+mn-ea"/>
                <a:cs typeface="+mn-cs"/>
              </a:rPr>
              <a:t>scrapy.Request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或者</a:t>
            </a:r>
            <a:r>
              <a:rPr lang="en-US" altLang="zh-CN" sz="1200" b="0" i="0" kern="1200" dirty="0">
                <a:solidFill>
                  <a:schemeClr val="tx1"/>
                </a:solidFill>
                <a:effectLst/>
                <a:latin typeface="+mn-lt"/>
                <a:ea typeface="+mn-ea"/>
                <a:cs typeface="+mn-cs"/>
              </a:rPr>
              <a:t>yield item</a:t>
            </a:r>
            <a:r>
              <a:rPr lang="zh-CN" altLang="en-US" sz="1200" b="0" i="0" kern="1200" dirty="0">
                <a:solidFill>
                  <a:schemeClr val="tx1"/>
                </a:solidFill>
                <a:effectLst/>
                <a:latin typeface="+mn-lt"/>
                <a:ea typeface="+mn-ea"/>
                <a:cs typeface="+mn-cs"/>
              </a:rPr>
              <a:t>的时候，爬虫中间件的</a:t>
            </a:r>
            <a:r>
              <a:rPr lang="en-US" altLang="zh-CN" sz="1200" b="0" i="0" kern="1200" dirty="0" err="1">
                <a:solidFill>
                  <a:schemeClr val="tx1"/>
                </a:solidFill>
                <a:effectLst/>
                <a:latin typeface="+mn-lt"/>
                <a:ea typeface="+mn-ea"/>
                <a:cs typeface="+mn-cs"/>
              </a:rPr>
              <a:t>process_spider_output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方法被调用。</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当爬虫本身的代码出现了</a:t>
            </a:r>
            <a:r>
              <a:rPr lang="en-US" altLang="zh-CN" sz="1200" b="0" i="0" kern="1200" dirty="0">
                <a:solidFill>
                  <a:schemeClr val="tx1"/>
                </a:solidFill>
                <a:effectLst/>
                <a:latin typeface="+mn-lt"/>
                <a:ea typeface="+mn-ea"/>
                <a:cs typeface="+mn-cs"/>
              </a:rPr>
              <a:t>Exception</a:t>
            </a:r>
            <a:r>
              <a:rPr lang="zh-CN" altLang="en-US" sz="1200" b="0" i="0" kern="1200" dirty="0">
                <a:solidFill>
                  <a:schemeClr val="tx1"/>
                </a:solidFill>
                <a:effectLst/>
                <a:latin typeface="+mn-lt"/>
                <a:ea typeface="+mn-ea"/>
                <a:cs typeface="+mn-cs"/>
              </a:rPr>
              <a:t>的时候，爬虫中间件的</a:t>
            </a:r>
            <a:r>
              <a:rPr lang="en-US" altLang="zh-CN" sz="1200" b="0" i="0" kern="1200" dirty="0" err="1">
                <a:solidFill>
                  <a:schemeClr val="tx1"/>
                </a:solidFill>
                <a:effectLst/>
                <a:latin typeface="+mn-lt"/>
                <a:ea typeface="+mn-ea"/>
                <a:cs typeface="+mn-cs"/>
              </a:rPr>
              <a:t>process_spider_exception</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方法被调用。</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当爬虫里面的某一个回调函数</a:t>
            </a:r>
            <a:r>
              <a:rPr lang="en-US" altLang="zh-CN" sz="1200" b="0" i="0" kern="1200" dirty="0" err="1">
                <a:solidFill>
                  <a:schemeClr val="tx1"/>
                </a:solidFill>
                <a:effectLst/>
                <a:latin typeface="+mn-lt"/>
                <a:ea typeface="+mn-ea"/>
                <a:cs typeface="+mn-cs"/>
              </a:rPr>
              <a:t>parse_xxx</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被调用之前，爬虫中间件的</a:t>
            </a:r>
            <a:r>
              <a:rPr lang="en-US" altLang="zh-CN" sz="1200" b="0" i="0" kern="1200" dirty="0" err="1">
                <a:solidFill>
                  <a:schemeClr val="tx1"/>
                </a:solidFill>
                <a:effectLst/>
                <a:latin typeface="+mn-lt"/>
                <a:ea typeface="+mn-ea"/>
                <a:cs typeface="+mn-cs"/>
              </a:rPr>
              <a:t>process_spider_input</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方法被调用。</a:t>
            </a:r>
            <a:endParaRPr lang="zh-CN"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当运行到</a:t>
            </a:r>
            <a:r>
              <a:rPr lang="en-US" altLang="zh-CN" sz="1200" b="0" i="0" kern="1200" dirty="0" err="1">
                <a:solidFill>
                  <a:schemeClr val="tx1"/>
                </a:solidFill>
                <a:effectLst/>
                <a:latin typeface="+mn-lt"/>
                <a:ea typeface="+mn-ea"/>
                <a:cs typeface="+mn-cs"/>
              </a:rPr>
              <a:t>start_requests</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的时候，爬虫中间件的</a:t>
            </a:r>
            <a:r>
              <a:rPr lang="en-US" altLang="zh-CN" sz="1200" b="0" i="0" kern="1200" dirty="0" err="1">
                <a:solidFill>
                  <a:schemeClr val="tx1"/>
                </a:solidFill>
                <a:effectLst/>
                <a:latin typeface="+mn-lt"/>
                <a:ea typeface="+mn-ea"/>
                <a:cs typeface="+mn-cs"/>
              </a:rPr>
              <a:t>process_start_requests</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方法被调用。</a:t>
            </a:r>
            <a:endParaRPr lang="en-US" altLang="zh-CN"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Scrapy</a:t>
            </a:r>
            <a:r>
              <a:rPr lang="en-US" altLang="zh-CN" dirty="0"/>
              <a:t> </a:t>
            </a:r>
            <a:r>
              <a:rPr lang="zh-CN" altLang="en-US" dirty="0"/>
              <a:t>中的数据流由引擎控制，其过程如下</a:t>
            </a:r>
            <a:r>
              <a:rPr lang="en-US" altLang="zh-CN" dirty="0"/>
              <a:t>:</a:t>
            </a:r>
            <a:endParaRPr lang="en-US" altLang="zh-CN" dirty="0"/>
          </a:p>
          <a:p>
            <a:r>
              <a:rPr lang="en-US" altLang="zh-CN" dirty="0"/>
              <a:t>Engine </a:t>
            </a:r>
            <a:r>
              <a:rPr lang="zh-CN" altLang="en-US" dirty="0"/>
              <a:t>首先打开一个网站，找到处理该网站的 </a:t>
            </a:r>
            <a:r>
              <a:rPr lang="en-US" altLang="zh-CN" dirty="0"/>
              <a:t>Spider </a:t>
            </a:r>
            <a:r>
              <a:rPr lang="zh-CN" altLang="en-US" dirty="0"/>
              <a:t>并向该 </a:t>
            </a:r>
            <a:r>
              <a:rPr lang="en-US" altLang="zh-CN" dirty="0"/>
              <a:t>Spider </a:t>
            </a:r>
            <a:r>
              <a:rPr lang="zh-CN" altLang="en-US" dirty="0"/>
              <a:t>请求第一个要爬取的 </a:t>
            </a:r>
            <a:r>
              <a:rPr lang="en-US" altLang="zh-CN" dirty="0"/>
              <a:t>URL</a:t>
            </a:r>
            <a:r>
              <a:rPr lang="zh-CN" altLang="en-US" dirty="0"/>
              <a:t>。</a:t>
            </a:r>
            <a:endParaRPr lang="zh-CN" altLang="en-US" dirty="0"/>
          </a:p>
          <a:p>
            <a:r>
              <a:rPr lang="en-US" altLang="zh-CN" dirty="0"/>
              <a:t>Engine </a:t>
            </a:r>
            <a:r>
              <a:rPr lang="zh-CN" altLang="en-US" dirty="0"/>
              <a:t>从 </a:t>
            </a:r>
            <a:r>
              <a:rPr lang="en-US" altLang="zh-CN" dirty="0"/>
              <a:t>Spider </a:t>
            </a:r>
            <a:r>
              <a:rPr lang="zh-CN" altLang="en-US" dirty="0"/>
              <a:t>中获取到第一个要爬取的 </a:t>
            </a:r>
            <a:r>
              <a:rPr lang="en-US" altLang="zh-CN" dirty="0"/>
              <a:t>URL </a:t>
            </a:r>
            <a:r>
              <a:rPr lang="zh-CN" altLang="en-US" dirty="0"/>
              <a:t>并通过 </a:t>
            </a:r>
            <a:r>
              <a:rPr lang="en-US" altLang="zh-CN" dirty="0"/>
              <a:t>Scheduler </a:t>
            </a:r>
            <a:r>
              <a:rPr lang="zh-CN" altLang="en-US" dirty="0"/>
              <a:t>以 </a:t>
            </a:r>
            <a:r>
              <a:rPr lang="en-US" altLang="zh-CN" dirty="0"/>
              <a:t>Request </a:t>
            </a:r>
            <a:r>
              <a:rPr lang="zh-CN" altLang="en-US" dirty="0"/>
              <a:t>的形式调度。</a:t>
            </a:r>
            <a:endParaRPr lang="zh-CN" altLang="en-US" dirty="0"/>
          </a:p>
          <a:p>
            <a:r>
              <a:rPr lang="en-US" altLang="zh-CN" dirty="0"/>
              <a:t>Engine </a:t>
            </a:r>
            <a:r>
              <a:rPr lang="zh-CN" altLang="en-US" dirty="0"/>
              <a:t>向 </a:t>
            </a:r>
            <a:r>
              <a:rPr lang="en-US" altLang="zh-CN" dirty="0"/>
              <a:t>Scheduler </a:t>
            </a:r>
            <a:r>
              <a:rPr lang="zh-CN" altLang="en-US" dirty="0"/>
              <a:t>请求下一个要爬取的 </a:t>
            </a:r>
            <a:r>
              <a:rPr lang="en-US" altLang="zh-CN" dirty="0"/>
              <a:t>URL</a:t>
            </a:r>
            <a:r>
              <a:rPr lang="zh-CN" altLang="en-US" dirty="0"/>
              <a:t>。</a:t>
            </a:r>
            <a:endParaRPr lang="zh-CN" altLang="en-US" dirty="0"/>
          </a:p>
          <a:p>
            <a:r>
              <a:rPr lang="en-US" altLang="zh-CN" dirty="0"/>
              <a:t>Scheduler </a:t>
            </a:r>
            <a:r>
              <a:rPr lang="zh-CN" altLang="en-US" dirty="0"/>
              <a:t>返回下一个要爬取的 </a:t>
            </a:r>
            <a:r>
              <a:rPr lang="en-US" altLang="zh-CN" dirty="0"/>
              <a:t>URL </a:t>
            </a:r>
            <a:r>
              <a:rPr lang="zh-CN" altLang="en-US" dirty="0"/>
              <a:t>给 </a:t>
            </a:r>
            <a:r>
              <a:rPr lang="en-US" altLang="zh-CN" dirty="0"/>
              <a:t>Engine</a:t>
            </a:r>
            <a:r>
              <a:rPr lang="zh-CN" altLang="en-US" dirty="0"/>
              <a:t>，</a:t>
            </a:r>
            <a:r>
              <a:rPr lang="en-US" altLang="zh-CN" dirty="0"/>
              <a:t>Engine </a:t>
            </a:r>
            <a:r>
              <a:rPr lang="zh-CN" altLang="en-US" dirty="0"/>
              <a:t>将 </a:t>
            </a:r>
            <a:r>
              <a:rPr lang="en-US" altLang="zh-CN" dirty="0"/>
              <a:t>URL </a:t>
            </a:r>
            <a:r>
              <a:rPr lang="zh-CN" altLang="en-US" dirty="0"/>
              <a:t>通过 </a:t>
            </a:r>
            <a:r>
              <a:rPr lang="en-US" altLang="zh-CN" dirty="0"/>
              <a:t>Downloader </a:t>
            </a:r>
            <a:r>
              <a:rPr lang="en-US" altLang="zh-CN" dirty="0" err="1"/>
              <a:t>Middlewares</a:t>
            </a:r>
            <a:r>
              <a:rPr lang="en-US" altLang="zh-CN" dirty="0"/>
              <a:t> </a:t>
            </a:r>
            <a:r>
              <a:rPr lang="zh-CN" altLang="en-US" dirty="0"/>
              <a:t>转发给 </a:t>
            </a:r>
            <a:r>
              <a:rPr lang="en-US" altLang="zh-CN" dirty="0"/>
              <a:t>Downloader </a:t>
            </a:r>
            <a:r>
              <a:rPr lang="zh-CN" altLang="en-US" dirty="0"/>
              <a:t>下载。</a:t>
            </a:r>
            <a:endParaRPr lang="zh-CN" altLang="en-US" dirty="0"/>
          </a:p>
          <a:p>
            <a:r>
              <a:rPr lang="zh-CN" altLang="en-US" dirty="0"/>
              <a:t>一旦页面下载完毕， </a:t>
            </a:r>
            <a:r>
              <a:rPr lang="en-US" altLang="zh-CN" dirty="0"/>
              <a:t>Downloader </a:t>
            </a:r>
            <a:r>
              <a:rPr lang="zh-CN" altLang="en-US" dirty="0"/>
              <a:t>生成一个该页面的 </a:t>
            </a:r>
            <a:r>
              <a:rPr lang="en-US" altLang="zh-CN" dirty="0"/>
              <a:t>Response</a:t>
            </a:r>
            <a:r>
              <a:rPr lang="zh-CN" altLang="en-US" dirty="0"/>
              <a:t>，并将其通过 </a:t>
            </a:r>
            <a:r>
              <a:rPr lang="en-US" altLang="zh-CN" dirty="0"/>
              <a:t>Downloader </a:t>
            </a:r>
            <a:r>
              <a:rPr lang="en-US" altLang="zh-CN" dirty="0" err="1"/>
              <a:t>Middlewares</a:t>
            </a:r>
            <a:r>
              <a:rPr lang="en-US" altLang="zh-CN" dirty="0"/>
              <a:t> </a:t>
            </a:r>
            <a:r>
              <a:rPr lang="zh-CN" altLang="en-US" dirty="0"/>
              <a:t>发送给 </a:t>
            </a:r>
            <a:r>
              <a:rPr lang="en-US" altLang="zh-CN" dirty="0"/>
              <a:t>Engine</a:t>
            </a:r>
            <a:r>
              <a:rPr lang="zh-CN" altLang="en-US" dirty="0"/>
              <a:t>。</a:t>
            </a:r>
            <a:endParaRPr lang="zh-CN" altLang="en-US" dirty="0"/>
          </a:p>
          <a:p>
            <a:r>
              <a:rPr lang="en-US" altLang="zh-CN" dirty="0"/>
              <a:t>Engine </a:t>
            </a:r>
            <a:r>
              <a:rPr lang="zh-CN" altLang="en-US" dirty="0"/>
              <a:t>从下载器中接收到 </a:t>
            </a:r>
            <a:r>
              <a:rPr lang="en-US" altLang="zh-CN" dirty="0"/>
              <a:t>Response </a:t>
            </a:r>
            <a:r>
              <a:rPr lang="zh-CN" altLang="en-US" dirty="0"/>
              <a:t>并通过 </a:t>
            </a:r>
            <a:r>
              <a:rPr lang="en-US" altLang="zh-CN" dirty="0"/>
              <a:t>Spider </a:t>
            </a:r>
            <a:r>
              <a:rPr lang="en-US" altLang="zh-CN" dirty="0" err="1"/>
              <a:t>Middlewares</a:t>
            </a:r>
            <a:r>
              <a:rPr lang="en-US" altLang="zh-CN" dirty="0"/>
              <a:t> </a:t>
            </a:r>
            <a:r>
              <a:rPr lang="zh-CN" altLang="en-US" dirty="0"/>
              <a:t>发送给 </a:t>
            </a:r>
            <a:r>
              <a:rPr lang="en-US" altLang="zh-CN" dirty="0"/>
              <a:t>Spider </a:t>
            </a:r>
            <a:r>
              <a:rPr lang="zh-CN" altLang="en-US" dirty="0"/>
              <a:t>处理。</a:t>
            </a:r>
            <a:endParaRPr lang="zh-CN" altLang="en-US" dirty="0"/>
          </a:p>
          <a:p>
            <a:r>
              <a:rPr lang="en-US" altLang="zh-CN" dirty="0"/>
              <a:t>Spider </a:t>
            </a:r>
            <a:r>
              <a:rPr lang="zh-CN" altLang="en-US" dirty="0"/>
              <a:t>处理 </a:t>
            </a:r>
            <a:r>
              <a:rPr lang="en-US" altLang="zh-CN" dirty="0"/>
              <a:t>Response </a:t>
            </a:r>
            <a:r>
              <a:rPr lang="zh-CN" altLang="en-US" dirty="0"/>
              <a:t>并返回爬取到的 </a:t>
            </a:r>
            <a:r>
              <a:rPr lang="en-US" altLang="zh-CN" dirty="0"/>
              <a:t>Item </a:t>
            </a:r>
            <a:r>
              <a:rPr lang="zh-CN" altLang="en-US" dirty="0"/>
              <a:t>及新的 </a:t>
            </a:r>
            <a:r>
              <a:rPr lang="en-US" altLang="zh-CN" dirty="0"/>
              <a:t>Request </a:t>
            </a:r>
            <a:r>
              <a:rPr lang="zh-CN" altLang="en-US" dirty="0"/>
              <a:t>给 </a:t>
            </a:r>
            <a:r>
              <a:rPr lang="en-US" altLang="zh-CN" dirty="0"/>
              <a:t>Engine</a:t>
            </a:r>
            <a:r>
              <a:rPr lang="zh-CN" altLang="en-US" dirty="0"/>
              <a:t>。</a:t>
            </a:r>
            <a:endParaRPr lang="zh-CN" altLang="en-US" dirty="0"/>
          </a:p>
          <a:p>
            <a:r>
              <a:rPr lang="en-US" altLang="zh-CN" dirty="0"/>
              <a:t>Engine </a:t>
            </a:r>
            <a:r>
              <a:rPr lang="zh-CN" altLang="en-US" dirty="0"/>
              <a:t>将 </a:t>
            </a:r>
            <a:r>
              <a:rPr lang="en-US" altLang="zh-CN" dirty="0"/>
              <a:t>Spider </a:t>
            </a:r>
            <a:r>
              <a:rPr lang="zh-CN" altLang="en-US" dirty="0"/>
              <a:t>返回的 </a:t>
            </a:r>
            <a:r>
              <a:rPr lang="en-US" altLang="zh-CN" dirty="0"/>
              <a:t>Item </a:t>
            </a:r>
            <a:r>
              <a:rPr lang="zh-CN" altLang="en-US" dirty="0"/>
              <a:t>给 </a:t>
            </a:r>
            <a:r>
              <a:rPr lang="en-US" altLang="zh-CN" dirty="0"/>
              <a:t>Item Pipeline</a:t>
            </a:r>
            <a:r>
              <a:rPr lang="zh-CN" altLang="en-US" dirty="0"/>
              <a:t>，将新的 </a:t>
            </a:r>
            <a:r>
              <a:rPr lang="en-US" altLang="zh-CN" dirty="0"/>
              <a:t>Request </a:t>
            </a:r>
            <a:r>
              <a:rPr lang="zh-CN" altLang="en-US" dirty="0"/>
              <a:t>给 </a:t>
            </a:r>
            <a:r>
              <a:rPr lang="en-US" altLang="zh-CN" dirty="0"/>
              <a:t>Scheduler</a:t>
            </a:r>
            <a:r>
              <a:rPr lang="zh-CN" altLang="en-US" dirty="0"/>
              <a:t>。</a:t>
            </a:r>
            <a:endParaRPr lang="zh-CN" altLang="en-US" dirty="0"/>
          </a:p>
          <a:p>
            <a:r>
              <a:rPr lang="zh-CN" altLang="en-US" dirty="0"/>
              <a:t>重复第二步到最后一步，直到 </a:t>
            </a:r>
            <a:r>
              <a:rPr lang="en-US" altLang="zh-CN" dirty="0"/>
              <a:t>Scheduler </a:t>
            </a:r>
            <a:r>
              <a:rPr lang="zh-CN" altLang="en-US" dirty="0"/>
              <a:t>中没有更多的 </a:t>
            </a:r>
            <a:r>
              <a:rPr lang="en-US" altLang="zh-CN" dirty="0"/>
              <a:t>Request</a:t>
            </a:r>
            <a:r>
              <a:rPr lang="zh-CN" altLang="en-US" dirty="0"/>
              <a:t>，</a:t>
            </a:r>
            <a:r>
              <a:rPr lang="en-US" altLang="zh-CN" dirty="0"/>
              <a:t>Engine </a:t>
            </a:r>
            <a:r>
              <a:rPr lang="zh-CN" altLang="en-US" dirty="0"/>
              <a:t>关闭该网站，爬取结束。</a:t>
            </a:r>
            <a:endParaRPr lang="zh-CN" altLang="en-US" dirty="0"/>
          </a:p>
          <a:p>
            <a:r>
              <a:rPr lang="zh-CN" altLang="en-US" dirty="0"/>
              <a:t>通过多个组件的相互协作、不同组件完成工作的不同、组件对异步处理的支持，</a:t>
            </a:r>
            <a:r>
              <a:rPr lang="en-US" altLang="zh-CN" dirty="0" err="1"/>
              <a:t>Scrapy</a:t>
            </a:r>
            <a:r>
              <a:rPr lang="en-US" altLang="zh-CN" dirty="0"/>
              <a:t> </a:t>
            </a:r>
            <a:r>
              <a:rPr lang="zh-CN" altLang="en-US" dirty="0"/>
              <a:t>最大限度地利用了网络带宽，大大提高了数据爬取和处理的效率。</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在命令行，用</a:t>
            </a:r>
            <a:r>
              <a:rPr lang="en-US" altLang="zh-CN" dirty="0" err="1"/>
              <a:t>scrapy</a:t>
            </a:r>
            <a:r>
              <a:rPr lang="en-US" altLang="zh-CN" dirty="0"/>
              <a:t> </a:t>
            </a:r>
            <a:r>
              <a:rPr lang="zh-CN" altLang="en-US"/>
              <a:t>命令生成</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“套路贷是主犯，而爬虫公司是从犯”。</a:t>
            </a:r>
            <a:endParaRPr lang="zh-CN" altLang="en-US"/>
          </a:p>
          <a:p>
            <a:r>
              <a:rPr lang="zh-CN" altLang="en-US"/>
              <a:t>大数据服务公司聚信立只要获取用户的手机号码和服务码，就可登录各大运营商的系统爬取通话记录的数据，形成“个人用户报告”，包括通话号码、次数、时长等，借款人的通讯信息就会成为借贷机构向借款人及其家人朋友催收的“利器”。这时，这类公司相当于协助了贷款平台的暴力催收。</a:t>
            </a:r>
            <a:endParaRPr lang="zh-CN" altLang="en-US"/>
          </a:p>
          <a:p>
            <a:r>
              <a:rPr lang="zh-CN" altLang="en-US"/>
              <a:t>摩羯科技的支付宝爬虫产品只需要用支付宝扫描一下登录“二维码”（第三方生成），后台就可爬取用户的真实姓名、手机号、收货地址、近一年的购物信息，甚至详细到每笔交易的金额。而经过授权的微信爬虫则可以获取用户联系人、关注的公众号、自己是群主的群、微信交易记录、绑定的手机号码等信息。</a:t>
            </a:r>
            <a:endParaRPr lang="zh-CN" altLang="en-US"/>
          </a:p>
          <a:p>
            <a:endParaRPr lang="zh-CN" altLang="en-US"/>
          </a:p>
          <a:p>
            <a:r>
              <a:rPr lang="zh-CN" altLang="en-US"/>
              <a:t>这项技术并无原罪。一位互金公司的大数据风控从业人员告诉界面新闻，业内稍具规模的公司为了业务发展，比如更加精确的用户定位和风险控制，都会做爬虫。通过爬虫将目标用户在互联网上的分散数据收集起来，再作为参数输入到模型代码中，从而实现更为精准的风控。</a:t>
            </a:r>
            <a:endParaRPr lang="zh-CN" altLang="en-US"/>
          </a:p>
          <a:p>
            <a:r>
              <a:rPr lang="zh-CN" altLang="en-US"/>
              <a:t>但问题在于，在隐私保护薄弱、数据安全存在漏洞的国内互联网环境中，爬虫技术往往与信息来源违法、滥用等问题交织在一起。尤其在互联网金融行业，这项技术滥用会造成严重的社会危害，甚至扰乱金融行业秩序。</a:t>
            </a:r>
            <a:endParaRPr lang="zh-CN" altLang="en-US"/>
          </a:p>
          <a:p>
            <a:r>
              <a:rPr lang="zh-CN" altLang="en-US"/>
              <a:t>“公开的数据，你去爬那就是捡，但是私密的数据，你去爬那就是偷。”前述风控人员告诉界面新闻记者，很多公司都在利用爬虫技术去抓个人隐私数据或者政府机关、银行机构的数据，“有些网站的反爬虫策略做得不够到位，但是又有着比较敏感的数据，被爬取数据的风险很大。”</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endParaRPr lang="zh-CN" altLang="en-US"/>
          </a:p>
          <a:p>
            <a:pPr marL="285750" indent="-285750">
              <a:buFont typeface="Arial" panose="020B0604020202020204" pitchFamily="34" charset="0"/>
              <a:buChar char="•"/>
            </a:pPr>
            <a:r>
              <a:rPr lang="zh-CN" altLang="en-US" dirty="0">
                <a:sym typeface="+mn-ea"/>
              </a:rPr>
              <a:t>首先是为什么要设计爬虫，设计它的动机是什么呢。上世纪</a:t>
            </a:r>
            <a:r>
              <a:rPr lang="en-US" altLang="zh-CN" dirty="0">
                <a:sym typeface="+mn-ea"/>
              </a:rPr>
              <a:t>90</a:t>
            </a:r>
            <a:r>
              <a:rPr lang="zh-CN" altLang="en-US" dirty="0">
                <a:sym typeface="+mn-ea"/>
              </a:rPr>
              <a:t>年代，信息化的时代，互联网刚刚起步，当时网络上的网站数量很少，所以可以采用人工的方式去整理网页的信息，但是随着互联网的不断发展，网页域名不断增加，导致人工整合不再现实。</a:t>
            </a:r>
            <a:endParaRPr lang="zh-CN" altLang="en-US" dirty="0">
              <a:sym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8AA5F0-770B-410C-90B7-ECBA0CF9027F}"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利用可配置的方式构建软件。以配置表述业务，以配置组织架构元素（服务、组件、数据），并对配置进行规范化、自动化的管理。</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Twisted</a:t>
            </a:r>
            <a:r>
              <a:rPr lang="zh-CN" altLang="en-US" sz="1200" b="0" i="0" kern="1200" dirty="0">
                <a:solidFill>
                  <a:schemeClr val="tx1"/>
                </a:solidFill>
                <a:effectLst/>
                <a:latin typeface="+mn-lt"/>
                <a:ea typeface="+mn-ea"/>
                <a:cs typeface="+mn-cs"/>
              </a:rPr>
              <a:t>是一个事件驱动型的网络引擎</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rPr>
              <a:t>Item</a:t>
            </a:r>
            <a:r>
              <a:rPr lang="zh-CN" altLang="en-US" dirty="0">
                <a:effectLst/>
              </a:rPr>
              <a:t>，项目，它定义了爬取结果的数据结构，爬取的数据会被赋值成该对象。</a:t>
            </a:r>
            <a:endParaRPr lang="en-US" altLang="zh-CN" dirty="0">
              <a:effectLst/>
            </a:endParaRPr>
          </a:p>
          <a:p>
            <a:r>
              <a:rPr lang="zh-CN" altLang="en-US" dirty="0">
                <a:effectLst/>
              </a:rPr>
              <a:t>降低耦合</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7A2CCA-E5D5-4859-8035-B358016F08F8}"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3.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24.png"/><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endParaRPr lang="zh-CN" altLang="en-US" dirty="0"/>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endParaRPr lang="zh-CN" altLang="en-US" dirty="0"/>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endParaRPr lang="zh-CN" altLang="en-US" dirty="0"/>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endParaRPr lang="en-US" altLang="zh-CN" dirty="0">
              <a:solidFill>
                <a:schemeClr val="bg1">
                  <a:alpha val="5000"/>
                </a:schemeClr>
              </a:solidFill>
            </a:endParaRP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2"/>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p:cNvSpPr/>
          <p:nvPr userDrawn="1">
            <p:custDataLst>
              <p:tags r:id="rId3"/>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endParaRPr lang="zh-CN" altLang="en-US" dirty="0"/>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endParaRPr lang="zh-CN" altLang="en-US" dirty="0"/>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endParaRPr lang="zh-CN" altLang="en-US" dirty="0"/>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endParaRPr lang="zh-CN" altLang="en-US" dirty="0"/>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endParaRPr lang="zh-CN" altLang="en-US" dirty="0"/>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2"/>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3"/>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endParaRPr lang="zh-CN" altLang="en-US" sz="3600" b="1" spc="600" dirty="0">
              <a:solidFill>
                <a:schemeClr val="accent1"/>
              </a:solidFill>
            </a:endParaRP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defTabSz="9144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endParaRPr lang="zh-CN" altLang="en-US" sz="5400" spc="600" dirty="0">
              <a:solidFill>
                <a:schemeClr val="bg1"/>
              </a:solidFill>
              <a:latin typeface="+mn-ea"/>
              <a:ea typeface="+mn-ea"/>
            </a:endParaRPr>
          </a:p>
        </p:txBody>
      </p:sp>
      <p:sp>
        <p:nvSpPr>
          <p:cNvPr id="44" name="矩形 43"/>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endParaRPr lang="en-US" altLang="zh-CN" sz="2400" dirty="0">
              <a:solidFill>
                <a:schemeClr val="bg1"/>
              </a:solidFill>
            </a:endParaRP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endParaRPr lang="zh-CN" altLang="en-US" dirty="0"/>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endParaRPr lang="zh-CN" altLang="en-US" dirty="0"/>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endParaRPr lang="en-US" altLang="zh-CN" dirty="0"/>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endParaRPr lang="zh-CN" altLang="en-US" dirty="0"/>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933DBE4-8F7F-4C55-B72E-6500CD68982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B68898B-EFB6-4985-8517-8EB2A4B50AB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8" Type="http://schemas.openxmlformats.org/officeDocument/2006/relationships/theme" Target="../theme/theme2.xml"/><Relationship Id="rId47" Type="http://schemas.openxmlformats.org/officeDocument/2006/relationships/slideLayout" Target="../slideLayouts/slideLayout5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3DBE4-8F7F-4C55-B72E-6500CD68982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8898B-EFB6-4985-8517-8EB2A4B50AB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6.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3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2.xml"/><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2.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48.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3.png"/><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5.png"/><Relationship Id="rId1" Type="http://schemas.openxmlformats.org/officeDocument/2006/relationships/image" Target="../media/image5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58.png"/><Relationship Id="rId1" Type="http://schemas.openxmlformats.org/officeDocument/2006/relationships/image" Target="../media/image57.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42.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image" Target="../media/image34.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63.png"/><Relationship Id="rId2" Type="http://schemas.microsoft.com/office/2007/relationships/media" Target="../media/media1.mp4"/><Relationship Id="rId1" Type="http://schemas.openxmlformats.org/officeDocument/2006/relationships/video" Target="../media/media1.mp4"/></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64.png"/><Relationship Id="rId2" Type="http://schemas.microsoft.com/office/2007/relationships/media" Target="../media/media2.mp4"/><Relationship Id="rId1" Type="http://schemas.openxmlformats.org/officeDocument/2006/relationships/video" Target="../media/media2.mp4"/></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67.png"/><Relationship Id="rId1"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5" Type="http://schemas.openxmlformats.org/officeDocument/2006/relationships/notesSlide" Target="../notesSlides/notesSlide21.xml"/><Relationship Id="rId24" Type="http://schemas.openxmlformats.org/officeDocument/2006/relationships/slideLayout" Target="../slideLayouts/slideLayout42.xml"/><Relationship Id="rId23" Type="http://schemas.microsoft.com/office/2007/relationships/diagramDrawing" Target="../diagrams/drawing4.xml"/><Relationship Id="rId22" Type="http://schemas.openxmlformats.org/officeDocument/2006/relationships/diagramColors" Target="../diagrams/colors4.xml"/><Relationship Id="rId21" Type="http://schemas.openxmlformats.org/officeDocument/2006/relationships/diagramQuickStyle" Target="../diagrams/quickStyle4.xml"/><Relationship Id="rId20" Type="http://schemas.openxmlformats.org/officeDocument/2006/relationships/diagramLayout" Target="../diagrams/layout4.xml"/><Relationship Id="rId2" Type="http://schemas.openxmlformats.org/officeDocument/2006/relationships/diagramData" Target="../diagrams/data1.xml"/><Relationship Id="rId19" Type="http://schemas.openxmlformats.org/officeDocument/2006/relationships/diagramData" Target="../diagrams/data4.xml"/><Relationship Id="rId18" Type="http://schemas.openxmlformats.org/officeDocument/2006/relationships/image" Target="../media/image70.png"/><Relationship Id="rId17" Type="http://schemas.microsoft.com/office/2007/relationships/diagramDrawing" Target="../diagrams/drawing3.xml"/><Relationship Id="rId16" Type="http://schemas.openxmlformats.org/officeDocument/2006/relationships/diagramColors" Target="../diagrams/colors3.xml"/><Relationship Id="rId15" Type="http://schemas.openxmlformats.org/officeDocument/2006/relationships/diagramQuickStyle" Target="../diagrams/quickStyle3.xml"/><Relationship Id="rId14" Type="http://schemas.openxmlformats.org/officeDocument/2006/relationships/diagramLayout" Target="../diagrams/layout3.xml"/><Relationship Id="rId13" Type="http://schemas.openxmlformats.org/officeDocument/2006/relationships/diagramData" Target="../diagrams/data3.xml"/><Relationship Id="rId12" Type="http://schemas.openxmlformats.org/officeDocument/2006/relationships/image" Target="../media/image69.png"/><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image" Target="../media/image68.png"/></Relationships>
</file>

<file path=ppt/slides/_rels/slide47.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42.xml"/><Relationship Id="rId7" Type="http://schemas.openxmlformats.org/officeDocument/2006/relationships/image" Target="../media/image71.png"/><Relationship Id="rId6" Type="http://schemas.openxmlformats.org/officeDocument/2006/relationships/tags" Target="../tags/tag8.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42.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2.xml"/><Relationship Id="rId1"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4" Type="http://schemas.openxmlformats.org/officeDocument/2006/relationships/notesSlide" Target="../notesSlides/notesSlide25.xml"/><Relationship Id="rId13" Type="http://schemas.openxmlformats.org/officeDocument/2006/relationships/slideLayout" Target="../slideLayouts/slideLayout42.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2.xml"/><Relationship Id="rId1" Type="http://schemas.openxmlformats.org/officeDocument/2006/relationships/image" Target="../media/image73.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2.xml"/><Relationship Id="rId2" Type="http://schemas.openxmlformats.org/officeDocument/2006/relationships/image" Target="../media/image75.png"/><Relationship Id="rId1"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2.xml"/><Relationship Id="rId1" Type="http://schemas.openxmlformats.org/officeDocument/2006/relationships/image" Target="../media/image76.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4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2.xml"/><Relationship Id="rId1" Type="http://schemas.openxmlformats.org/officeDocument/2006/relationships/image" Target="../media/image80.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42.xml"/><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image" Target="../media/image81.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42.xml"/><Relationship Id="rId3" Type="http://schemas.openxmlformats.org/officeDocument/2006/relationships/image" Target="../media/image86.GIF"/><Relationship Id="rId2" Type="http://schemas.openxmlformats.org/officeDocument/2006/relationships/image" Target="../media/image85.GIF"/><Relationship Id="rId1" Type="http://schemas.openxmlformats.org/officeDocument/2006/relationships/image" Target="../media/image84.GIF"/></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42.xml"/><Relationship Id="rId2" Type="http://schemas.openxmlformats.org/officeDocument/2006/relationships/image" Target="../media/image88.png"/><Relationship Id="rId1"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2.xml"/><Relationship Id="rId1"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42.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tags" Target="../tags/tag21.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2.xml"/><Relationship Id="rId2" Type="http://schemas.openxmlformats.org/officeDocument/2006/relationships/image" Target="../media/image93.png"/><Relationship Id="rId1"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2.xml"/><Relationship Id="rId1"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2.xml"/><Relationship Id="rId1"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image" Target="../media/image3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2"/>
          </p:nvPr>
        </p:nvSpPr>
        <p:spPr>
          <a:xfrm>
            <a:off x="3549208" y="4270263"/>
            <a:ext cx="7287114" cy="1578523"/>
          </a:xfrm>
        </p:spPr>
        <p:txBody>
          <a:bodyPr>
            <a:normAutofit/>
          </a:bodyPr>
          <a:lstStyle/>
          <a:p>
            <a:pPr>
              <a:lnSpc>
                <a:spcPct val="150000"/>
              </a:lnSpc>
            </a:pPr>
            <a:r>
              <a:rPr lang="zh-CN" altLang="en-US" dirty="0"/>
              <a:t>答辩人：郑和奇，李斌，文明</a:t>
            </a:r>
            <a:r>
              <a:rPr lang="zh-CN" altLang="en-US" dirty="0">
                <a:sym typeface="+mn-ea"/>
              </a:rPr>
              <a:t>，池浩瀚</a:t>
            </a:r>
            <a:r>
              <a:rPr lang="zh-CN" altLang="en-US" dirty="0"/>
              <a:t>，王腾飞</a:t>
            </a:r>
            <a:endParaRPr lang="en-US" altLang="zh-CN" dirty="0"/>
          </a:p>
          <a:p>
            <a:pPr>
              <a:lnSpc>
                <a:spcPct val="150000"/>
              </a:lnSpc>
            </a:pPr>
            <a:r>
              <a:rPr lang="zh-CN" altLang="en-US" dirty="0"/>
              <a:t>时　间：</a:t>
            </a:r>
            <a:r>
              <a:rPr lang="en-US" altLang="zh-CN" dirty="0"/>
              <a:t>2020.11.12</a:t>
            </a:r>
            <a:endParaRPr lang="en-US" dirty="0"/>
          </a:p>
        </p:txBody>
      </p:sp>
      <p:sp>
        <p:nvSpPr>
          <p:cNvPr id="28" name="文本占位符 27"/>
          <p:cNvSpPr>
            <a:spLocks noGrp="1"/>
          </p:cNvSpPr>
          <p:nvPr>
            <p:ph type="body" sz="quarter" idx="13"/>
          </p:nvPr>
        </p:nvSpPr>
        <p:spPr/>
        <p:txBody>
          <a:bodyPr>
            <a:normAutofit/>
          </a:bodyPr>
          <a:lstStyle/>
          <a:p>
            <a:pPr>
              <a:lnSpc>
                <a:spcPct val="150000"/>
              </a:lnSpc>
            </a:pPr>
            <a:r>
              <a:rPr lang="zh-CN" altLang="en-US" sz="6000" dirty="0"/>
              <a:t>网络爬虫采集：</a:t>
            </a:r>
            <a:endParaRPr lang="en-US" altLang="zh-CN" sz="6000" b="1" dirty="0">
              <a:latin typeface="+mn-ea"/>
              <a:ea typeface="+mn-ea"/>
            </a:endParaRPr>
          </a:p>
          <a:p>
            <a:pPr>
              <a:lnSpc>
                <a:spcPct val="150000"/>
              </a:lnSpc>
            </a:pPr>
            <a:endParaRPr lang="zh-CN" altLang="en-US" sz="6000" b="1" dirty="0">
              <a:latin typeface="+mn-ea"/>
              <a:ea typeface="+mn-ea"/>
            </a:endParaRPr>
          </a:p>
        </p:txBody>
      </p:sp>
      <p:cxnSp>
        <p:nvCxnSpPr>
          <p:cNvPr id="33" name="直接连接符 32"/>
          <p:cNvCxnSpPr/>
          <p:nvPr/>
        </p:nvCxnSpPr>
        <p:spPr>
          <a:xfrm>
            <a:off x="3549208" y="4010868"/>
            <a:ext cx="7287114" cy="0"/>
          </a:xfrm>
          <a:prstGeom prst="line">
            <a:avLst/>
          </a:prstGeom>
          <a:ln w="28575"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爬虫基本流程</a:t>
            </a:r>
            <a:endParaRPr lang="zh-CN" altLang="en-US" dirty="0"/>
          </a:p>
        </p:txBody>
      </p:sp>
      <p:pic>
        <p:nvPicPr>
          <p:cNvPr id="6" name="图片 5"/>
          <p:cNvPicPr>
            <a:picLocks noChangeAspect="1"/>
          </p:cNvPicPr>
          <p:nvPr/>
        </p:nvPicPr>
        <p:blipFill>
          <a:blip r:embed="rId1"/>
          <a:stretch>
            <a:fillRect/>
          </a:stretch>
        </p:blipFill>
        <p:spPr>
          <a:xfrm>
            <a:off x="1633537" y="2871787"/>
            <a:ext cx="8924925" cy="1114425"/>
          </a:xfrm>
          <a:prstGeom prst="rect">
            <a:avLst/>
          </a:prstGeom>
        </p:spPr>
      </p:pic>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通用框架</a:t>
            </a:r>
            <a:endParaRPr lang="zh-CN" altLang="en-US" dirty="0"/>
          </a:p>
        </p:txBody>
      </p:sp>
      <p:pic>
        <p:nvPicPr>
          <p:cNvPr id="5" name="图片 4"/>
          <p:cNvPicPr>
            <a:picLocks noChangeAspect="1"/>
          </p:cNvPicPr>
          <p:nvPr/>
        </p:nvPicPr>
        <p:blipFill>
          <a:blip r:embed="rId1"/>
          <a:stretch>
            <a:fillRect/>
          </a:stretch>
        </p:blipFill>
        <p:spPr>
          <a:xfrm>
            <a:off x="2329333" y="1461403"/>
            <a:ext cx="7533333" cy="3600000"/>
          </a:xfrm>
          <a:prstGeom prst="rect">
            <a:avLst/>
          </a:prstGeom>
        </p:spPr>
      </p:pic>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常用库</a:t>
            </a:r>
            <a:endParaRPr lang="zh-CN" altLang="en-US" dirty="0"/>
          </a:p>
        </p:txBody>
      </p:sp>
      <p:sp>
        <p:nvSpPr>
          <p:cNvPr id="3" name="TextBox 2"/>
          <p:cNvSpPr txBox="1"/>
          <p:nvPr/>
        </p:nvSpPr>
        <p:spPr>
          <a:xfrm>
            <a:off x="2815612" y="1881642"/>
            <a:ext cx="8889024" cy="212090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en-US" altLang="zh-CN" dirty="0"/>
              <a:t>Requests</a:t>
            </a:r>
            <a:r>
              <a:rPr lang="zh-CN" altLang="en-US" dirty="0"/>
              <a:t>库</a:t>
            </a:r>
            <a:endParaRPr lang="en-US" altLang="zh-CN" dirty="0"/>
          </a:p>
          <a:p>
            <a:pPr marL="285750" indent="-285750" algn="just">
              <a:lnSpc>
                <a:spcPct val="150000"/>
              </a:lnSpc>
              <a:buFont typeface="Wingdings" panose="05000000000000000000" pitchFamily="2" charset="2"/>
              <a:buChar char="l"/>
            </a:pPr>
            <a:endParaRPr lang="en-US" altLang="zh-CN" dirty="0"/>
          </a:p>
          <a:p>
            <a:pPr marL="285750" indent="-285750" algn="just">
              <a:lnSpc>
                <a:spcPct val="150000"/>
              </a:lnSpc>
              <a:buFont typeface="Wingdings" panose="05000000000000000000" pitchFamily="2" charset="2"/>
              <a:buChar char="l"/>
            </a:pPr>
            <a:r>
              <a:rPr lang="en-US" altLang="zh-CN" dirty="0"/>
              <a:t>Re</a:t>
            </a:r>
            <a:r>
              <a:rPr lang="zh-CN" altLang="en-US" dirty="0"/>
              <a:t>库</a:t>
            </a:r>
            <a:endParaRPr lang="en-US" altLang="zh-CN" dirty="0"/>
          </a:p>
          <a:p>
            <a:pPr marL="285750" indent="-285750" algn="just">
              <a:lnSpc>
                <a:spcPct val="150000"/>
              </a:lnSpc>
              <a:buFont typeface="Wingdings" panose="05000000000000000000" pitchFamily="2" charset="2"/>
              <a:buChar char="l"/>
            </a:pPr>
            <a:endParaRPr lang="en-US" altLang="zh-CN" b="1" dirty="0"/>
          </a:p>
          <a:p>
            <a:pPr marL="285750" indent="-285750" algn="just">
              <a:lnSpc>
                <a:spcPct val="150000"/>
              </a:lnSpc>
              <a:buFont typeface="Wingdings" panose="05000000000000000000" pitchFamily="2" charset="2"/>
              <a:buChar char="l"/>
            </a:pPr>
            <a:r>
              <a:rPr lang="en-US" altLang="zh-CN" dirty="0"/>
              <a:t>Beautiful Soup</a:t>
            </a:r>
            <a:r>
              <a:rPr lang="zh-CN" altLang="en-US" dirty="0"/>
              <a:t>库</a:t>
            </a:r>
            <a:endParaRPr lang="en-US" altLang="zh-CN" dirty="0"/>
          </a:p>
        </p:txBody>
      </p:sp>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Requests</a:t>
            </a:r>
            <a:r>
              <a:rPr lang="zh-CN" altLang="en-US" dirty="0"/>
              <a:t>库</a:t>
            </a:r>
            <a:endParaRPr lang="zh-CN" altLang="en-US" dirty="0"/>
          </a:p>
        </p:txBody>
      </p:sp>
      <p:sp>
        <p:nvSpPr>
          <p:cNvPr id="3" name="TextBox 2"/>
          <p:cNvSpPr txBox="1"/>
          <p:nvPr/>
        </p:nvSpPr>
        <p:spPr>
          <a:xfrm>
            <a:off x="491361" y="1248882"/>
            <a:ext cx="4568911" cy="458908"/>
          </a:xfrm>
          <a:prstGeom prst="rect">
            <a:avLst/>
          </a:prstGeom>
          <a:noFill/>
        </p:spPr>
        <p:txBody>
          <a:bodyPr wrap="square" rtlCol="0">
            <a:spAutoFit/>
          </a:bodyPr>
          <a:lstStyle/>
          <a:p>
            <a:pPr algn="just">
              <a:lnSpc>
                <a:spcPct val="150000"/>
              </a:lnSpc>
            </a:pPr>
            <a:r>
              <a:rPr lang="en-US" altLang="zh-CN" dirty="0"/>
              <a:t>7</a:t>
            </a:r>
            <a:r>
              <a:rPr lang="zh-CN" altLang="en-US" dirty="0"/>
              <a:t>个主要方法：</a:t>
            </a:r>
            <a:endParaRPr lang="zh-CN" altLang="en-US" dirty="0"/>
          </a:p>
        </p:txBody>
      </p:sp>
      <p:pic>
        <p:nvPicPr>
          <p:cNvPr id="5" name="图片 4"/>
          <p:cNvPicPr>
            <a:picLocks noChangeAspect="1"/>
          </p:cNvPicPr>
          <p:nvPr/>
        </p:nvPicPr>
        <p:blipFill>
          <a:blip r:embed="rId1"/>
          <a:stretch>
            <a:fillRect/>
          </a:stretch>
        </p:blipFill>
        <p:spPr>
          <a:xfrm>
            <a:off x="287045" y="2066095"/>
            <a:ext cx="5847619" cy="2428571"/>
          </a:xfrm>
          <a:prstGeom prst="rect">
            <a:avLst/>
          </a:prstGeom>
        </p:spPr>
      </p:pic>
      <p:pic>
        <p:nvPicPr>
          <p:cNvPr id="6" name="图片 5"/>
          <p:cNvPicPr>
            <a:picLocks noChangeAspect="1"/>
          </p:cNvPicPr>
          <p:nvPr/>
        </p:nvPicPr>
        <p:blipFill>
          <a:blip r:embed="rId2"/>
          <a:stretch>
            <a:fillRect/>
          </a:stretch>
        </p:blipFill>
        <p:spPr>
          <a:xfrm>
            <a:off x="7095928" y="2062052"/>
            <a:ext cx="4480583" cy="2432614"/>
          </a:xfrm>
          <a:prstGeom prst="rect">
            <a:avLst/>
          </a:prstGeom>
        </p:spPr>
      </p:pic>
      <p:sp>
        <p:nvSpPr>
          <p:cNvPr id="7" name="TextBox 2"/>
          <p:cNvSpPr txBox="1"/>
          <p:nvPr/>
        </p:nvSpPr>
        <p:spPr>
          <a:xfrm>
            <a:off x="7051765" y="1252902"/>
            <a:ext cx="4568911" cy="646331"/>
          </a:xfrm>
          <a:prstGeom prst="rect">
            <a:avLst/>
          </a:prstGeom>
          <a:noFill/>
        </p:spPr>
        <p:txBody>
          <a:bodyPr wrap="square" rtlCol="0">
            <a:spAutoFit/>
          </a:bodyPr>
          <a:lstStyle/>
          <a:p>
            <a:r>
              <a:rPr lang="en-US" altLang="zh-CN" dirty="0"/>
              <a:t>request</a:t>
            </a:r>
            <a:r>
              <a:rPr lang="zh-CN" altLang="en-US" dirty="0"/>
              <a:t>对象就是我们要请求的</a:t>
            </a:r>
            <a:r>
              <a:rPr lang="en-US" altLang="zh-CN" dirty="0" err="1"/>
              <a:t>url</a:t>
            </a:r>
            <a:r>
              <a:rPr lang="zh-CN" altLang="en-US" dirty="0"/>
              <a:t>，</a:t>
            </a:r>
            <a:r>
              <a:rPr lang="en-US" altLang="zh-CN" dirty="0"/>
              <a:t>response</a:t>
            </a:r>
            <a:r>
              <a:rPr lang="zh-CN" altLang="en-US" dirty="0"/>
              <a:t>对象是返回的内容：</a:t>
            </a:r>
            <a:endParaRPr lang="zh-CN" altLang="en-US" dirty="0"/>
          </a:p>
        </p:txBody>
      </p:sp>
      <p:sp>
        <p:nvSpPr>
          <p:cNvPr id="8" name="文本框 7"/>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a:t>
            </a:r>
            <a:r>
              <a:rPr lang="zh-CN" altLang="en-US" dirty="0"/>
              <a:t>库</a:t>
            </a:r>
            <a:endParaRPr lang="zh-CN" altLang="en-US" dirty="0"/>
          </a:p>
        </p:txBody>
      </p:sp>
      <p:sp>
        <p:nvSpPr>
          <p:cNvPr id="3" name="TextBox 2"/>
          <p:cNvSpPr txBox="1"/>
          <p:nvPr/>
        </p:nvSpPr>
        <p:spPr>
          <a:xfrm>
            <a:off x="921863" y="1355414"/>
            <a:ext cx="10348274" cy="1289905"/>
          </a:xfrm>
          <a:prstGeom prst="rect">
            <a:avLst/>
          </a:prstGeom>
          <a:noFill/>
        </p:spPr>
        <p:txBody>
          <a:bodyPr wrap="square" rtlCol="0">
            <a:spAutoFit/>
          </a:bodyPr>
          <a:lstStyle/>
          <a:p>
            <a:pPr algn="just">
              <a:lnSpc>
                <a:spcPct val="150000"/>
              </a:lnSpc>
            </a:pPr>
            <a:r>
              <a:rPr lang="en-US" altLang="zh-CN" dirty="0"/>
              <a:t>       Re</a:t>
            </a:r>
            <a:r>
              <a:rPr lang="zh-CN" altLang="en-US" dirty="0"/>
              <a:t>库是</a:t>
            </a:r>
            <a:r>
              <a:rPr lang="en-US" altLang="zh-CN" dirty="0"/>
              <a:t>Python</a:t>
            </a:r>
            <a:r>
              <a:rPr lang="zh-CN" altLang="en-US" dirty="0"/>
              <a:t>的标准库，是正则表达式库，主要用于字符串匹配，用于从网页源码或者数据文件中提取我们所需的数据。</a:t>
            </a:r>
            <a:endParaRPr lang="en-US" altLang="zh-CN" dirty="0"/>
          </a:p>
          <a:p>
            <a:pPr algn="just">
              <a:lnSpc>
                <a:spcPct val="150000"/>
              </a:lnSpc>
            </a:pPr>
            <a:r>
              <a:rPr lang="en-US" altLang="zh-CN" dirty="0"/>
              <a:t>       Re</a:t>
            </a:r>
            <a:r>
              <a:rPr lang="zh-CN" altLang="en-US" dirty="0"/>
              <a:t>库主要功能函数有：</a:t>
            </a:r>
            <a:endParaRPr lang="zh-CN" altLang="en-US" dirty="0"/>
          </a:p>
        </p:txBody>
      </p:sp>
      <p:pic>
        <p:nvPicPr>
          <p:cNvPr id="8" name="图片 7"/>
          <p:cNvPicPr>
            <a:picLocks noChangeAspect="1"/>
          </p:cNvPicPr>
          <p:nvPr/>
        </p:nvPicPr>
        <p:blipFill>
          <a:blip r:embed="rId1"/>
          <a:stretch>
            <a:fillRect/>
          </a:stretch>
        </p:blipFill>
        <p:spPr>
          <a:xfrm>
            <a:off x="2697598" y="2958007"/>
            <a:ext cx="6461751" cy="2509349"/>
          </a:xfrm>
          <a:prstGeom prst="rect">
            <a:avLst/>
          </a:prstGeom>
        </p:spPr>
      </p:pic>
      <p:sp>
        <p:nvSpPr>
          <p:cNvPr id="5" name="文本框 4"/>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a:t>BeautifulSoup</a:t>
            </a:r>
            <a:r>
              <a:rPr lang="zh-CN" altLang="en-US" dirty="0"/>
              <a:t>库</a:t>
            </a:r>
            <a:endParaRPr lang="zh-CN" altLang="en-US" dirty="0"/>
          </a:p>
        </p:txBody>
      </p:sp>
      <p:sp>
        <p:nvSpPr>
          <p:cNvPr id="3" name="TextBox 2"/>
          <p:cNvSpPr txBox="1"/>
          <p:nvPr/>
        </p:nvSpPr>
        <p:spPr>
          <a:xfrm>
            <a:off x="1086165" y="1216430"/>
            <a:ext cx="10295008" cy="2120902"/>
          </a:xfrm>
          <a:prstGeom prst="rect">
            <a:avLst/>
          </a:prstGeom>
          <a:noFill/>
        </p:spPr>
        <p:txBody>
          <a:bodyPr wrap="square" rtlCol="0">
            <a:spAutoFit/>
          </a:bodyPr>
          <a:lstStyle/>
          <a:p>
            <a:pPr algn="just">
              <a:lnSpc>
                <a:spcPct val="150000"/>
              </a:lnSpc>
            </a:pPr>
            <a:r>
              <a:rPr lang="en-US" altLang="zh-CN" dirty="0"/>
              <a:t>       </a:t>
            </a:r>
            <a:r>
              <a:rPr lang="en-US" altLang="zh-CN" dirty="0" err="1"/>
              <a:t>BeautifulSoup</a:t>
            </a:r>
            <a:r>
              <a:rPr lang="zh-CN" altLang="en-US" dirty="0"/>
              <a:t>库是一个可以从</a:t>
            </a:r>
            <a:r>
              <a:rPr lang="en-US" altLang="zh-CN" dirty="0"/>
              <a:t>HTML</a:t>
            </a:r>
            <a:r>
              <a:rPr lang="zh-CN" altLang="en-US" dirty="0"/>
              <a:t>或</a:t>
            </a:r>
            <a:r>
              <a:rPr lang="en-US" altLang="zh-CN" dirty="0"/>
              <a:t>XML</a:t>
            </a:r>
            <a:r>
              <a:rPr lang="zh-CN" altLang="en-US" dirty="0"/>
              <a:t>文件中提取数据的</a:t>
            </a:r>
            <a:r>
              <a:rPr lang="en-US" altLang="zh-CN" dirty="0"/>
              <a:t>Python</a:t>
            </a:r>
            <a:r>
              <a:rPr lang="zh-CN" altLang="en-US" dirty="0"/>
              <a:t>库，灵活方便，处理高效，并且支持多种解析器。利用它不用编写正则表达式即可方便地实现网页信息的提取。</a:t>
            </a:r>
            <a:r>
              <a:rPr lang="en-US" altLang="zh-CN" dirty="0" err="1"/>
              <a:t>BeautifulSoup</a:t>
            </a:r>
            <a:r>
              <a:rPr lang="zh-CN" altLang="en-US" dirty="0"/>
              <a:t>库支持</a:t>
            </a:r>
            <a:r>
              <a:rPr lang="en-US" altLang="zh-CN" dirty="0"/>
              <a:t>Python</a:t>
            </a:r>
            <a:r>
              <a:rPr lang="zh-CN" altLang="en-US" dirty="0"/>
              <a:t>标准库中的</a:t>
            </a:r>
            <a:r>
              <a:rPr lang="en-US" altLang="zh-CN" dirty="0"/>
              <a:t>HTML</a:t>
            </a:r>
            <a:r>
              <a:rPr lang="zh-CN" altLang="en-US" dirty="0"/>
              <a:t>解析器</a:t>
            </a:r>
            <a:r>
              <a:rPr lang="en-US" altLang="zh-CN" dirty="0"/>
              <a:t>,</a:t>
            </a:r>
            <a:r>
              <a:rPr lang="zh-CN" altLang="en-US" dirty="0"/>
              <a:t>还支持一些第三方的解析器</a:t>
            </a:r>
            <a:r>
              <a:rPr lang="en-US" altLang="zh-CN" dirty="0"/>
              <a:t>,</a:t>
            </a:r>
            <a:r>
              <a:rPr lang="zh-CN" altLang="en-US" dirty="0"/>
              <a:t>如</a:t>
            </a:r>
            <a:r>
              <a:rPr lang="en-US" altLang="zh-CN" dirty="0" err="1"/>
              <a:t>lxml</a:t>
            </a:r>
            <a:r>
              <a:rPr lang="zh-CN" altLang="en-US" dirty="0"/>
              <a:t>，以及纯</a:t>
            </a:r>
            <a:r>
              <a:rPr lang="en-US" altLang="zh-CN" dirty="0"/>
              <a:t>Python</a:t>
            </a:r>
            <a:r>
              <a:rPr lang="zh-CN" altLang="en-US" dirty="0"/>
              <a:t>实现的</a:t>
            </a:r>
            <a:r>
              <a:rPr lang="en-US" altLang="zh-CN" dirty="0"/>
              <a:t>html5lib</a:t>
            </a:r>
            <a:r>
              <a:rPr lang="zh-CN" altLang="en-US" dirty="0"/>
              <a:t>。</a:t>
            </a:r>
            <a:endParaRPr lang="en-US" altLang="zh-CN" dirty="0"/>
          </a:p>
          <a:p>
            <a:pPr algn="just">
              <a:lnSpc>
                <a:spcPct val="150000"/>
              </a:lnSpc>
            </a:pPr>
            <a:r>
              <a:rPr lang="zh-CN" altLang="en-US" dirty="0"/>
              <a:t>       得到一个</a:t>
            </a:r>
            <a:r>
              <a:rPr lang="en-US" altLang="zh-CN" dirty="0" err="1"/>
              <a:t>BeautifulSoup</a:t>
            </a:r>
            <a:r>
              <a:rPr lang="zh-CN" altLang="en-US" dirty="0"/>
              <a:t>对象后，一般通过</a:t>
            </a:r>
            <a:r>
              <a:rPr lang="en-US" altLang="zh-CN" dirty="0" err="1"/>
              <a:t>BeautifulSoup</a:t>
            </a:r>
            <a:r>
              <a:rPr lang="zh-CN" altLang="en-US" dirty="0"/>
              <a:t>类的基本元素来提取</a:t>
            </a:r>
            <a:r>
              <a:rPr lang="en-US" altLang="zh-CN" dirty="0"/>
              <a:t>html</a:t>
            </a:r>
            <a:r>
              <a:rPr lang="zh-CN" altLang="en-US" dirty="0"/>
              <a:t>中的内容。</a:t>
            </a:r>
            <a:endParaRPr lang="zh-CN" altLang="en-US" dirty="0"/>
          </a:p>
        </p:txBody>
      </p:sp>
      <p:pic>
        <p:nvPicPr>
          <p:cNvPr id="1026" name="Picture 2" descr="https://images2018.cnblogs.com/blog/1158674/201804/1158674-20180405201803471-1308841470.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4324" y="3729315"/>
            <a:ext cx="5448300"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02</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2935419" cy="707886"/>
          </a:xfrm>
          <a:prstGeom prst="rect">
            <a:avLst/>
          </a:prstGeom>
          <a:noFill/>
        </p:spPr>
        <p:txBody>
          <a:bodyPr wrap="none" rtlCol="0">
            <a:spAutoFit/>
          </a:bodyPr>
          <a:lstStyle/>
          <a:p>
            <a:pPr lvl="0" eaLnBrk="0" fontAlgn="base" hangingPunct="0">
              <a:spcBef>
                <a:spcPct val="0"/>
              </a:spcBef>
              <a:spcAft>
                <a:spcPct val="0"/>
              </a:spcAft>
              <a:defRPr/>
            </a:pPr>
            <a:r>
              <a:rPr lang="en-US" altLang="zh-CN" sz="4000" b="1" dirty="0" err="1"/>
              <a:t>Scrapy</a:t>
            </a:r>
            <a:r>
              <a:rPr lang="zh-CN" altLang="en-US" sz="4000" b="1" dirty="0"/>
              <a:t>框架</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p:cNvGrpSpPr/>
          <p:nvPr/>
        </p:nvGrpSpPr>
        <p:grpSpPr>
          <a:xfrm>
            <a:off x="10467218" y="5850000"/>
            <a:ext cx="816490" cy="108000"/>
            <a:chOff x="10467218" y="6126091"/>
            <a:chExt cx="816490" cy="108000"/>
          </a:xfrm>
        </p:grpSpPr>
        <p:sp>
          <p:nvSpPr>
            <p:cNvPr id="14" name="椭圆 13"/>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10703381"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3" name="矩形 2"/>
          <p:cNvSpPr/>
          <p:nvPr/>
        </p:nvSpPr>
        <p:spPr>
          <a:xfrm>
            <a:off x="9747201" y="5114177"/>
            <a:ext cx="902811" cy="523220"/>
          </a:xfrm>
          <a:prstGeom prst="rect">
            <a:avLst/>
          </a:prstGeom>
        </p:spPr>
        <p:txBody>
          <a:bodyPr wrap="none">
            <a:spAutoFit/>
          </a:bodyPr>
          <a:lstStyle/>
          <a:p>
            <a:r>
              <a:rPr lang="zh-CN" altLang="en-US" sz="2800" dirty="0">
                <a:solidFill>
                  <a:srgbClr val="3E3E3E"/>
                </a:solidFill>
              </a:rPr>
              <a:t>文明</a:t>
            </a:r>
            <a:endParaRPr lang="zh-CN" altLang="en-US" dirty="0"/>
          </a:p>
        </p:txBody>
      </p: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err="1"/>
              <a:t>Scrapy</a:t>
            </a:r>
            <a:r>
              <a:rPr lang="zh-CN" altLang="en-US" dirty="0"/>
              <a:t>简介：</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14" name="文本框 13"/>
          <p:cNvSpPr txBox="1"/>
          <p:nvPr/>
        </p:nvSpPr>
        <p:spPr>
          <a:xfrm>
            <a:off x="1779001" y="1647771"/>
            <a:ext cx="8736599" cy="3906724"/>
          </a:xfrm>
          <a:prstGeom prst="rect">
            <a:avLst/>
          </a:prstGeom>
          <a:noFill/>
        </p:spPr>
        <p:txBody>
          <a:bodyPr wrap="square" lIns="0" rtlCol="0">
            <a:noAutofit/>
          </a:bodyPr>
          <a:lstStyle/>
          <a:p>
            <a:pPr lvl="0" eaLnBrk="0" fontAlgn="base" hangingPunct="0">
              <a:lnSpc>
                <a:spcPct val="150000"/>
              </a:lnSpc>
              <a:spcBef>
                <a:spcPct val="0"/>
              </a:spcBef>
              <a:spcAft>
                <a:spcPct val="0"/>
              </a:spcAft>
              <a:defRPr/>
            </a:pPr>
            <a:r>
              <a:rPr lang="en-US" altLang="zh-CN" sz="2800" dirty="0">
                <a:solidFill>
                  <a:srgbClr val="3E3E3E"/>
                </a:solidFill>
                <a:latin typeface="+mj-ea"/>
                <a:ea typeface="+mj-ea"/>
              </a:rPr>
              <a:t>	</a:t>
            </a:r>
            <a:r>
              <a:rPr lang="en-US" altLang="zh-CN" sz="2800" dirty="0" err="1">
                <a:solidFill>
                  <a:srgbClr val="3E3E3E"/>
                </a:solidFill>
                <a:latin typeface="+mj-ea"/>
                <a:ea typeface="+mj-ea"/>
              </a:rPr>
              <a:t>Scrapy</a:t>
            </a:r>
            <a:r>
              <a:rPr lang="en-US" altLang="zh-CN" sz="2800" dirty="0">
                <a:solidFill>
                  <a:srgbClr val="3E3E3E"/>
                </a:solidFill>
                <a:latin typeface="+mj-ea"/>
                <a:ea typeface="+mj-ea"/>
              </a:rPr>
              <a:t> </a:t>
            </a:r>
            <a:r>
              <a:rPr lang="zh-CN" altLang="en-US" sz="2800" dirty="0">
                <a:solidFill>
                  <a:srgbClr val="3E3E3E"/>
                </a:solidFill>
                <a:latin typeface="+mj-ea"/>
                <a:ea typeface="+mj-ea"/>
              </a:rPr>
              <a:t>是一个基于 </a:t>
            </a:r>
            <a:r>
              <a:rPr lang="en-US" altLang="zh-CN" sz="2800" dirty="0">
                <a:solidFill>
                  <a:srgbClr val="3E3E3E"/>
                </a:solidFill>
                <a:latin typeface="+mj-ea"/>
                <a:ea typeface="+mj-ea"/>
              </a:rPr>
              <a:t>Twisted </a:t>
            </a:r>
            <a:r>
              <a:rPr lang="zh-CN" altLang="en-US" sz="2800" dirty="0">
                <a:solidFill>
                  <a:srgbClr val="3E3E3E"/>
                </a:solidFill>
                <a:latin typeface="+mj-ea"/>
                <a:ea typeface="+mj-ea"/>
              </a:rPr>
              <a:t>的异步处理框架，是纯 </a:t>
            </a:r>
            <a:r>
              <a:rPr lang="en-US" altLang="zh-CN" sz="2800" dirty="0">
                <a:solidFill>
                  <a:srgbClr val="3E3E3E"/>
                </a:solidFill>
                <a:latin typeface="+mj-ea"/>
                <a:ea typeface="+mj-ea"/>
              </a:rPr>
              <a:t>Python </a:t>
            </a:r>
            <a:r>
              <a:rPr lang="zh-CN" altLang="en-US" sz="2800" dirty="0">
                <a:solidFill>
                  <a:srgbClr val="3E3E3E"/>
                </a:solidFill>
                <a:latin typeface="+mj-ea"/>
                <a:ea typeface="+mj-ea"/>
              </a:rPr>
              <a:t>实现的爬虫框架，其架构清晰，模块之间的耦合程度低，可扩展性极强，可以灵活完成各种需求。是目前 </a:t>
            </a:r>
            <a:r>
              <a:rPr lang="en-US" altLang="zh-CN" sz="2800" dirty="0">
                <a:solidFill>
                  <a:srgbClr val="3E3E3E"/>
                </a:solidFill>
                <a:latin typeface="+mj-ea"/>
                <a:ea typeface="+mj-ea"/>
              </a:rPr>
              <a:t>Python </a:t>
            </a:r>
            <a:r>
              <a:rPr lang="zh-CN" altLang="en-US" sz="2800" dirty="0">
                <a:solidFill>
                  <a:srgbClr val="3E3E3E"/>
                </a:solidFill>
                <a:latin typeface="+mj-ea"/>
                <a:ea typeface="+mj-ea"/>
              </a:rPr>
              <a:t>中使用最广泛的爬虫框架。我们只需要定制开发几个模块就可以轻松实现一个爬虫。</a:t>
            </a:r>
            <a:endParaRPr lang="en-US" altLang="zh-CN" sz="1600" dirty="0">
              <a:solidFill>
                <a:srgbClr val="3E3E3E"/>
              </a:solidFill>
              <a:latin typeface="+mj-ea"/>
              <a:ea typeface="+mj-ea"/>
            </a:endParaRPr>
          </a:p>
          <a:p>
            <a:pPr lvl="0" algn="r" eaLnBrk="0" fontAlgn="base" hangingPunct="0">
              <a:lnSpc>
                <a:spcPct val="150000"/>
              </a:lnSpc>
              <a:spcBef>
                <a:spcPct val="0"/>
              </a:spcBef>
              <a:spcAft>
                <a:spcPct val="0"/>
              </a:spcAft>
              <a:defRPr/>
            </a:pPr>
            <a:endParaRPr lang="en-US" altLang="zh-CN" sz="1600" dirty="0">
              <a:solidFill>
                <a:srgbClr val="3E3E3E"/>
              </a:solidFill>
              <a:latin typeface="+mj-ea"/>
              <a:ea typeface="+mj-ea"/>
            </a:endParaRPr>
          </a:p>
          <a:p>
            <a:pPr lvl="0" algn="r" eaLnBrk="0" fontAlgn="base" hangingPunct="0">
              <a:lnSpc>
                <a:spcPct val="150000"/>
              </a:lnSpc>
              <a:spcBef>
                <a:spcPct val="0"/>
              </a:spcBef>
              <a:spcAft>
                <a:spcPct val="0"/>
              </a:spcAft>
              <a:defRPr/>
            </a:pPr>
            <a:r>
              <a:rPr lang="en-US" altLang="zh-CN" sz="1600" dirty="0">
                <a:solidFill>
                  <a:srgbClr val="3E3E3E"/>
                </a:solidFill>
                <a:latin typeface="+mj-ea"/>
                <a:ea typeface="+mj-ea"/>
              </a:rPr>
              <a:t> GitHub: https://github.com/scrapy/scrapy/</a:t>
            </a:r>
            <a:endParaRPr lang="zh-CN" altLang="en-US" sz="1600" dirty="0">
              <a:solidFill>
                <a:srgbClr val="3E3E3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err="1"/>
              <a:t>Scrapy</a:t>
            </a:r>
            <a:r>
              <a:rPr lang="zh-CN" altLang="en-US" dirty="0"/>
              <a:t>简介：</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aphicFrame>
        <p:nvGraphicFramePr>
          <p:cNvPr id="2" name="表格 1"/>
          <p:cNvGraphicFramePr>
            <a:graphicFrameLocks noGrp="1"/>
          </p:cNvGraphicFramePr>
          <p:nvPr/>
        </p:nvGraphicFramePr>
        <p:xfrm>
          <a:off x="1864474" y="1663249"/>
          <a:ext cx="8485756" cy="4216400"/>
        </p:xfrm>
        <a:graphic>
          <a:graphicData uri="http://schemas.openxmlformats.org/drawingml/2006/table">
            <a:tbl>
              <a:tblPr firstRow="1" bandRow="1">
                <a:tableStyleId>{5C22544A-7EE6-4342-B048-85BDC9FD1C3A}</a:tableStyleId>
              </a:tblPr>
              <a:tblGrid>
                <a:gridCol w="4242878"/>
                <a:gridCol w="4242878"/>
              </a:tblGrid>
              <a:tr h="370840">
                <a:tc>
                  <a:txBody>
                    <a:bodyPr/>
                    <a:lstStyle/>
                    <a:p>
                      <a:r>
                        <a:rPr lang="en-US" altLang="zh-CN" dirty="0"/>
                        <a:t>Beautiful Soup is Wheel</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800" b="1" kern="1200" dirty="0" err="1">
                          <a:solidFill>
                            <a:schemeClr val="bg2"/>
                          </a:solidFill>
                          <a:latin typeface="+mj-ea"/>
                          <a:ea typeface="+mn-ea"/>
                          <a:cs typeface="+mn-cs"/>
                        </a:rPr>
                        <a:t>Scrapy</a:t>
                      </a:r>
                      <a:r>
                        <a:rPr lang="en-US" altLang="zh-CN" sz="1800" b="1" kern="1200" dirty="0">
                          <a:solidFill>
                            <a:schemeClr val="bg2"/>
                          </a:solidFill>
                          <a:latin typeface="+mj-ea"/>
                          <a:ea typeface="+mn-ea"/>
                          <a:cs typeface="+mn-cs"/>
                        </a:rPr>
                        <a:t> is Car</a:t>
                      </a:r>
                      <a:endParaRPr lang="zh-CN" altLang="en-US" dirty="0">
                        <a:solidFill>
                          <a:schemeClr val="bg2"/>
                        </a:solidFill>
                      </a:endParaRPr>
                    </a:p>
                    <a:p>
                      <a:endParaRPr lang="zh-CN" altLang="en-US" dirty="0"/>
                    </a:p>
                  </a:txBody>
                  <a:tcPr/>
                </a:tc>
              </a:tr>
              <a:tr h="370840">
                <a:tc>
                  <a:txBody>
                    <a:bodyPr/>
                    <a:lstStyle/>
                    <a:p>
                      <a:r>
                        <a:rPr lang="en-US" altLang="zh-CN" dirty="0"/>
                        <a:t>Html</a:t>
                      </a:r>
                      <a:r>
                        <a:rPr lang="zh-CN" altLang="en-US" dirty="0"/>
                        <a:t>、</a:t>
                      </a:r>
                      <a:r>
                        <a:rPr lang="en-US" altLang="zh-CN" dirty="0"/>
                        <a:t>xml</a:t>
                      </a:r>
                      <a:r>
                        <a:rPr lang="zh-CN" altLang="en-US" dirty="0"/>
                        <a:t>解析用的库</a:t>
                      </a:r>
                      <a:endParaRPr lang="zh-CN" altLang="en-US" dirty="0"/>
                    </a:p>
                  </a:txBody>
                  <a:tcPr/>
                </a:tc>
                <a:tc>
                  <a:txBody>
                    <a:bodyPr/>
                    <a:lstStyle/>
                    <a:p>
                      <a:r>
                        <a:rPr lang="zh-CN" altLang="en-US" dirty="0"/>
                        <a:t>爬虫框架（基于 </a:t>
                      </a:r>
                      <a:r>
                        <a:rPr lang="en-US" altLang="zh-CN" dirty="0"/>
                        <a:t>Twisted </a:t>
                      </a:r>
                      <a:r>
                        <a:rPr lang="zh-CN" altLang="en-US" dirty="0"/>
                        <a:t>的异步处理框架）</a:t>
                      </a:r>
                      <a:endParaRPr lang="zh-CN" altLang="en-US" dirty="0"/>
                    </a:p>
                  </a:txBody>
                  <a:tcPr/>
                </a:tc>
              </a:tr>
              <a:tr h="370840">
                <a:tc>
                  <a:txBody>
                    <a:bodyPr/>
                    <a:lstStyle/>
                    <a:p>
                      <a:r>
                        <a:rPr lang="zh-CN" altLang="en-US" dirty="0"/>
                        <a:t>可以作为模块灵活应用到各种框架</a:t>
                      </a:r>
                      <a:endParaRPr lang="zh-CN" altLang="en-US" dirty="0"/>
                    </a:p>
                  </a:txBody>
                  <a:tcPr/>
                </a:tc>
                <a:tc>
                  <a:txBody>
                    <a:bodyPr/>
                    <a:lstStyle/>
                    <a:p>
                      <a:r>
                        <a:rPr lang="zh-CN" altLang="en-US" dirty="0"/>
                        <a:t>是一个完善的框架来完成</a:t>
                      </a:r>
                      <a:r>
                        <a:rPr lang="en-US" altLang="zh-CN" dirty="0"/>
                        <a:t>web</a:t>
                      </a:r>
                      <a:r>
                        <a:rPr lang="zh-CN" altLang="en-US" dirty="0"/>
                        <a:t>爬取，包含各种工具</a:t>
                      </a:r>
                      <a:endParaRPr lang="zh-CN" altLang="en-US" dirty="0"/>
                    </a:p>
                  </a:txBody>
                  <a:tcPr/>
                </a:tc>
              </a:tr>
              <a:tr h="370840">
                <a:tc>
                  <a:txBody>
                    <a:bodyPr/>
                    <a:lstStyle/>
                    <a:p>
                      <a:r>
                        <a:rPr lang="zh-CN" altLang="en-US" dirty="0"/>
                        <a:t>只能爬取特定网址</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边跑边解析出新的网址，能进行网站级爬取</a:t>
                      </a:r>
                      <a:endParaRPr lang="zh-CN" altLang="en-US" dirty="0"/>
                    </a:p>
                    <a:p>
                      <a:endParaRPr lang="zh-CN" altLang="en-US" dirty="0"/>
                    </a:p>
                  </a:txBody>
                  <a:tcPr/>
                </a:tc>
              </a:tr>
              <a:tr h="370840">
                <a:tc>
                  <a:txBody>
                    <a:bodyPr/>
                    <a:lstStyle/>
                    <a:p>
                      <a:r>
                        <a:rPr lang="zh-CN" altLang="en-US" dirty="0"/>
                        <a:t>初学容易上手，快速进行简单爬取</a:t>
                      </a:r>
                      <a:endParaRPr lang="zh-CN" altLang="en-US" dirty="0"/>
                    </a:p>
                  </a:txBody>
                  <a:tcPr/>
                </a:tc>
                <a:tc>
                  <a:txBody>
                    <a:bodyPr/>
                    <a:lstStyle/>
                    <a:p>
                      <a:r>
                        <a:rPr lang="zh-CN" altLang="en-US" dirty="0"/>
                        <a:t>封装好的功能，适合大型开发</a:t>
                      </a:r>
                      <a:endParaRPr lang="zh-CN" altLang="en-US" dirty="0"/>
                    </a:p>
                  </a:txBody>
                  <a:tcPr/>
                </a:tc>
              </a:tr>
              <a:tr h="370840">
                <a:tc>
                  <a:txBody>
                    <a:bodyPr/>
                    <a:lstStyle/>
                    <a:p>
                      <a:r>
                        <a:rPr lang="zh-CN" altLang="en-US" dirty="0"/>
                        <a:t>页面级</a:t>
                      </a:r>
                      <a:endParaRPr lang="zh-CN" altLang="en-US" dirty="0"/>
                    </a:p>
                  </a:txBody>
                  <a:tcPr/>
                </a:tc>
                <a:tc>
                  <a:txBody>
                    <a:bodyPr/>
                    <a:lstStyle/>
                    <a:p>
                      <a:r>
                        <a:rPr lang="zh-CN" altLang="en-US" dirty="0"/>
                        <a:t>网站级</a:t>
                      </a:r>
                      <a:endParaRPr lang="zh-CN" altLang="en-US" dirty="0"/>
                    </a:p>
                  </a:txBody>
                  <a:tcPr/>
                </a:tc>
              </a:tr>
              <a:tr h="370840">
                <a:tc>
                  <a:txBody>
                    <a:bodyPr/>
                    <a:lstStyle/>
                    <a:p>
                      <a:r>
                        <a:rPr lang="zh-CN" altLang="en-US" dirty="0"/>
                        <a:t>并发性差，</a:t>
                      </a:r>
                      <a:r>
                        <a:rPr lang="en-US" altLang="zh-CN" dirty="0"/>
                        <a:t>I/O</a:t>
                      </a:r>
                      <a:r>
                        <a:rPr lang="zh-CN" altLang="en-US" dirty="0"/>
                        <a:t>阻塞</a:t>
                      </a:r>
                      <a:endParaRPr lang="zh-CN" altLang="en-US" dirty="0"/>
                    </a:p>
                  </a:txBody>
                  <a:tcPr/>
                </a:tc>
                <a:tc>
                  <a:txBody>
                    <a:bodyPr/>
                    <a:lstStyle/>
                    <a:p>
                      <a:r>
                        <a:rPr lang="zh-CN" altLang="en-US" dirty="0"/>
                        <a:t>并发性好，集成异步网络框架加快下载速度</a:t>
                      </a:r>
                      <a:endParaRPr lang="zh-CN" altLang="en-US"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经典图：</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5" name="Picture 2" descr="https://kingname-1257411235.cos.ap-chengdu.myqcloud.com/2018-11-20-22-49-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748" y="0"/>
            <a:ext cx="117206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3512820" y="1224915"/>
            <a:ext cx="5949315" cy="768350"/>
            <a:chOff x="4690095" y="854250"/>
            <a:chExt cx="5470684" cy="1563356"/>
          </a:xfrm>
        </p:grpSpPr>
        <p:sp>
          <p:nvSpPr>
            <p:cNvPr id="29" name="文本框 28"/>
            <p:cNvSpPr txBox="1"/>
            <p:nvPr/>
          </p:nvSpPr>
          <p:spPr>
            <a:xfrm>
              <a:off x="4690095" y="854250"/>
              <a:ext cx="886781" cy="15633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01</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0" name="文本框 9"/>
            <p:cNvSpPr txBox="1"/>
            <p:nvPr/>
          </p:nvSpPr>
          <p:spPr>
            <a:xfrm>
              <a:off x="6040899" y="950540"/>
              <a:ext cx="4119880" cy="10620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800" b="1" spc="300" dirty="0">
                  <a:solidFill>
                    <a:prstClr val="black"/>
                  </a:solidFill>
                  <a:latin typeface="Century Gothic" panose="020B0502020202020204" pitchFamily="34" charset="0"/>
                  <a:ea typeface="微软雅黑" panose="020B0503020204020204" pitchFamily="34" charset="-122"/>
                </a:rPr>
                <a:t>网络爬虫的起源及原理</a:t>
              </a:r>
              <a:endParaRPr lang="zh-CN" altLang="en-US" sz="2800" b="1" spc="300" dirty="0">
                <a:solidFill>
                  <a:prstClr val="black"/>
                </a:solidFill>
                <a:latin typeface="Century Gothic" panose="020B0502020202020204" pitchFamily="34" charset="0"/>
                <a:ea typeface="微软雅黑" panose="020B0503020204020204" pitchFamily="34" charset="-122"/>
              </a:endParaRPr>
            </a:p>
          </p:txBody>
        </p:sp>
      </p:grpSp>
      <p:grpSp>
        <p:nvGrpSpPr>
          <p:cNvPr id="35" name="组合 34"/>
          <p:cNvGrpSpPr/>
          <p:nvPr/>
        </p:nvGrpSpPr>
        <p:grpSpPr>
          <a:xfrm>
            <a:off x="3512820" y="1993265"/>
            <a:ext cx="4105275" cy="768350"/>
            <a:chOff x="7817639" y="806531"/>
            <a:chExt cx="3774867" cy="1563356"/>
          </a:xfrm>
        </p:grpSpPr>
        <p:sp>
          <p:nvSpPr>
            <p:cNvPr id="30" name="文本框 29"/>
            <p:cNvSpPr txBox="1"/>
            <p:nvPr/>
          </p:nvSpPr>
          <p:spPr>
            <a:xfrm>
              <a:off x="7817639" y="806531"/>
              <a:ext cx="886781" cy="15633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02</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4" name="文本框 13"/>
            <p:cNvSpPr txBox="1"/>
            <p:nvPr/>
          </p:nvSpPr>
          <p:spPr>
            <a:xfrm>
              <a:off x="9168444" y="898907"/>
              <a:ext cx="2424062" cy="10620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Scrapy</a:t>
              </a:r>
              <a:r>
                <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框架</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7" name="组合 36"/>
          <p:cNvGrpSpPr/>
          <p:nvPr/>
        </p:nvGrpSpPr>
        <p:grpSpPr>
          <a:xfrm>
            <a:off x="3503295" y="2761615"/>
            <a:ext cx="4593590" cy="768350"/>
            <a:chOff x="4690093" y="2503386"/>
            <a:chExt cx="4223707" cy="1563356"/>
          </a:xfrm>
        </p:grpSpPr>
        <p:sp>
          <p:nvSpPr>
            <p:cNvPr id="31" name="文本框 30"/>
            <p:cNvSpPr txBox="1"/>
            <p:nvPr/>
          </p:nvSpPr>
          <p:spPr>
            <a:xfrm>
              <a:off x="4690093" y="2503386"/>
              <a:ext cx="886781" cy="15633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03</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17" name="文本框 16"/>
            <p:cNvSpPr txBox="1"/>
            <p:nvPr/>
          </p:nvSpPr>
          <p:spPr>
            <a:xfrm>
              <a:off x="6040898" y="2597903"/>
              <a:ext cx="2872902" cy="10620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Selenium</a:t>
              </a:r>
              <a:r>
                <a:rPr lang="zh-CN" altLang="en-US" sz="2800" b="1" spc="300" dirty="0">
                  <a:solidFill>
                    <a:prstClr val="black"/>
                  </a:solidFill>
                  <a:latin typeface="Century Gothic" panose="020B0502020202020204" pitchFamily="34" charset="0"/>
                  <a:ea typeface="微软雅黑" panose="020B0503020204020204" pitchFamily="34" charset="-122"/>
                </a:rPr>
                <a:t>框架</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36" name="组合 35"/>
          <p:cNvGrpSpPr/>
          <p:nvPr/>
        </p:nvGrpSpPr>
        <p:grpSpPr>
          <a:xfrm>
            <a:off x="3503295" y="3539490"/>
            <a:ext cx="6426200" cy="768350"/>
            <a:chOff x="7817637" y="2462336"/>
            <a:chExt cx="5908464" cy="1563356"/>
          </a:xfrm>
        </p:grpSpPr>
        <p:sp>
          <p:nvSpPr>
            <p:cNvPr id="32" name="文本框 31"/>
            <p:cNvSpPr txBox="1"/>
            <p:nvPr/>
          </p:nvSpPr>
          <p:spPr>
            <a:xfrm>
              <a:off x="7817637" y="2462336"/>
              <a:ext cx="886781" cy="15633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04</a:t>
              </a:r>
              <a:endParaRPr kumimoji="0" lang="zh-CN" alt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20" name="文本框 19"/>
            <p:cNvSpPr txBox="1"/>
            <p:nvPr/>
          </p:nvSpPr>
          <p:spPr>
            <a:xfrm>
              <a:off x="9168443" y="2585446"/>
              <a:ext cx="4557658" cy="10620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爬虫，反爬虫与反反爬虫</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grpSp>
        <p:nvGrpSpPr>
          <p:cNvPr id="5" name="组合 4"/>
          <p:cNvGrpSpPr/>
          <p:nvPr/>
        </p:nvGrpSpPr>
        <p:grpSpPr>
          <a:xfrm>
            <a:off x="9977633" y="5715246"/>
            <a:ext cx="816490" cy="108000"/>
            <a:chOff x="10467218" y="6126091"/>
            <a:chExt cx="816490" cy="108000"/>
          </a:xfrm>
          <a:solidFill>
            <a:schemeClr val="accent1"/>
          </a:solidFill>
        </p:grpSpPr>
        <p:sp>
          <p:nvSpPr>
            <p:cNvPr id="3" name="椭圆 2"/>
            <p:cNvSpPr/>
            <p:nvPr/>
          </p:nvSpPr>
          <p:spPr>
            <a:xfrm>
              <a:off x="10467218"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2" name="椭圆 91"/>
            <p:cNvSpPr/>
            <p:nvPr/>
          </p:nvSpPr>
          <p:spPr>
            <a:xfrm>
              <a:off x="10703381"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3" name="椭圆 92"/>
            <p:cNvSpPr/>
            <p:nvPr/>
          </p:nvSpPr>
          <p:spPr>
            <a:xfrm>
              <a:off x="10939545"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4" name="椭圆 93"/>
            <p:cNvSpPr/>
            <p:nvPr/>
          </p:nvSpPr>
          <p:spPr>
            <a:xfrm>
              <a:off x="11175708" y="6126091"/>
              <a:ext cx="108000" cy="1080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2" name="组合 1"/>
          <p:cNvGrpSpPr/>
          <p:nvPr/>
        </p:nvGrpSpPr>
        <p:grpSpPr>
          <a:xfrm>
            <a:off x="3522345" y="4317365"/>
            <a:ext cx="6426200" cy="768350"/>
            <a:chOff x="7817637" y="2462336"/>
            <a:chExt cx="5908464" cy="1563356"/>
          </a:xfrm>
        </p:grpSpPr>
        <p:sp>
          <p:nvSpPr>
            <p:cNvPr id="4" name="文本框 3"/>
            <p:cNvSpPr txBox="1"/>
            <p:nvPr/>
          </p:nvSpPr>
          <p:spPr>
            <a:xfrm>
              <a:off x="7817637" y="2462336"/>
              <a:ext cx="886781" cy="15633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a:t>
              </a:r>
              <a:r>
                <a:rPr kumimoji="0" 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5</a:t>
              </a:r>
              <a:endParaRPr kumimoji="0" lang="en-US" sz="44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6" name="文本框 5"/>
            <p:cNvSpPr txBox="1"/>
            <p:nvPr/>
          </p:nvSpPr>
          <p:spPr>
            <a:xfrm>
              <a:off x="9168443" y="2585446"/>
              <a:ext cx="4557658" cy="106204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爬虫展示</a:t>
              </a:r>
              <a:endParaRPr kumimoji="0" lang="zh-CN" altLang="en-US" sz="2800" b="1" i="0" u="none" strike="noStrike" kern="1200" cap="none" spc="3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en-US" altLang="zh-CN" dirty="0"/>
              <a:t>1.</a:t>
            </a:r>
            <a:r>
              <a:rPr lang="zh-CN" altLang="en-US" dirty="0"/>
              <a:t>引擎（</a:t>
            </a:r>
            <a:r>
              <a:rPr lang="en-US" altLang="zh-CN" dirty="0" err="1"/>
              <a:t>Scrapy</a:t>
            </a:r>
            <a:r>
              <a:rPr lang="en-US" altLang="zh-CN" dirty="0"/>
              <a:t> Engine</a:t>
            </a:r>
            <a:r>
              <a:rPr lang="zh-CN" altLang="en-US" dirty="0"/>
              <a:t>） ：</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 name="矩形 1"/>
          <p:cNvSpPr/>
          <p:nvPr/>
        </p:nvSpPr>
        <p:spPr>
          <a:xfrm>
            <a:off x="2074876" y="1935489"/>
            <a:ext cx="8042247" cy="2246769"/>
          </a:xfrm>
          <a:prstGeom prst="rect">
            <a:avLst/>
          </a:prstGeom>
        </p:spPr>
        <p:txBody>
          <a:bodyPr wrap="square">
            <a:spAutoFit/>
          </a:bodyPr>
          <a:lstStyle/>
          <a:p>
            <a:r>
              <a:rPr lang="en-US" altLang="zh-CN" sz="2800" dirty="0" err="1">
                <a:solidFill>
                  <a:srgbClr val="3E3E3E"/>
                </a:solidFill>
                <a:latin typeface="+mj-ea"/>
                <a:ea typeface="+mj-ea"/>
              </a:rPr>
              <a:t>Scrapy</a:t>
            </a:r>
            <a:r>
              <a:rPr lang="zh-CN" altLang="en-US" sz="2800" dirty="0">
                <a:solidFill>
                  <a:srgbClr val="3E3E3E"/>
                </a:solidFill>
                <a:latin typeface="+mj-ea"/>
                <a:ea typeface="+mj-ea"/>
              </a:rPr>
              <a:t>的核心组件</a:t>
            </a:r>
            <a:endParaRPr lang="en-US" altLang="zh-CN" sz="2800" dirty="0">
              <a:solidFill>
                <a:srgbClr val="3E3E3E"/>
              </a:solidFill>
              <a:latin typeface="+mj-ea"/>
              <a:ea typeface="+mj-ea"/>
            </a:endParaRPr>
          </a:p>
          <a:p>
            <a:r>
              <a:rPr lang="zh-CN" altLang="en-US" sz="2800" dirty="0">
                <a:solidFill>
                  <a:srgbClr val="3E3E3E"/>
                </a:solidFill>
                <a:latin typeface="+mj-ea"/>
                <a:ea typeface="+mj-ea"/>
              </a:rPr>
              <a:t>用于请求（</a:t>
            </a:r>
            <a:r>
              <a:rPr lang="en-US" altLang="zh-CN" sz="2800" dirty="0">
                <a:solidFill>
                  <a:srgbClr val="3E3E3E"/>
                </a:solidFill>
                <a:latin typeface="+mj-ea"/>
                <a:ea typeface="+mj-ea"/>
              </a:rPr>
              <a:t>Request</a:t>
            </a:r>
            <a:r>
              <a:rPr lang="zh-CN" altLang="en-US" sz="2800" dirty="0">
                <a:solidFill>
                  <a:srgbClr val="3E3E3E"/>
                </a:solidFill>
                <a:latin typeface="+mj-ea"/>
                <a:ea typeface="+mj-ea"/>
              </a:rPr>
              <a:t>）、响应（</a:t>
            </a:r>
            <a:r>
              <a:rPr lang="en-US" altLang="zh-CN" sz="2800" dirty="0">
                <a:solidFill>
                  <a:srgbClr val="3E3E3E"/>
                </a:solidFill>
                <a:latin typeface="+mj-ea"/>
                <a:ea typeface="+mj-ea"/>
              </a:rPr>
              <a:t>Response</a:t>
            </a:r>
            <a:r>
              <a:rPr lang="zh-CN" altLang="en-US" sz="2800" dirty="0">
                <a:solidFill>
                  <a:srgbClr val="3E3E3E"/>
                </a:solidFill>
                <a:latin typeface="+mj-ea"/>
                <a:ea typeface="+mj-ea"/>
              </a:rPr>
              <a:t>）、数据（</a:t>
            </a:r>
            <a:r>
              <a:rPr lang="en-US" altLang="zh-CN" sz="2800" dirty="0">
                <a:solidFill>
                  <a:srgbClr val="3E3E3E"/>
                </a:solidFill>
                <a:latin typeface="+mj-ea"/>
                <a:ea typeface="+mj-ea"/>
              </a:rPr>
              <a:t>Item</a:t>
            </a:r>
            <a:r>
              <a:rPr lang="zh-CN" altLang="en-US" sz="2800" dirty="0">
                <a:solidFill>
                  <a:srgbClr val="3E3E3E"/>
                </a:solidFill>
                <a:latin typeface="+mj-ea"/>
                <a:ea typeface="+mj-ea"/>
              </a:rPr>
              <a:t>）和信号（</a:t>
            </a:r>
            <a:r>
              <a:rPr lang="en-US" altLang="zh-CN" sz="2800" dirty="0">
                <a:solidFill>
                  <a:srgbClr val="3E3E3E"/>
                </a:solidFill>
                <a:latin typeface="+mj-ea"/>
                <a:ea typeface="+mj-ea"/>
              </a:rPr>
              <a:t>Signal</a:t>
            </a:r>
            <a:r>
              <a:rPr lang="zh-CN" altLang="en-US" sz="2800" dirty="0">
                <a:solidFill>
                  <a:srgbClr val="3E3E3E"/>
                </a:solidFill>
                <a:latin typeface="+mj-ea"/>
                <a:ea typeface="+mj-ea"/>
              </a:rPr>
              <a:t>）的转发和调度等</a:t>
            </a:r>
            <a:endParaRPr lang="en-US" altLang="zh-CN" sz="2800" dirty="0">
              <a:solidFill>
                <a:srgbClr val="3E3E3E"/>
              </a:solidFill>
              <a:latin typeface="+mj-ea"/>
              <a:ea typeface="+mj-ea"/>
            </a:endParaRPr>
          </a:p>
          <a:p>
            <a:r>
              <a:rPr lang="zh-CN" altLang="en-US" sz="2800" dirty="0">
                <a:solidFill>
                  <a:srgbClr val="3E3E3E"/>
                </a:solidFill>
                <a:latin typeface="+mj-ea"/>
                <a:ea typeface="+mj-ea"/>
              </a:rPr>
              <a:t>负责组件之间的数据交互，控制整个爬虫的数据处理流程，进行不同事务的触发。</a:t>
            </a:r>
            <a:endParaRPr lang="zh-CN" altLang="en-US" sz="2800"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4317"/>
            <a:ext cx="8643848" cy="480131"/>
          </a:xfrm>
        </p:spPr>
        <p:txBody>
          <a:bodyPr/>
          <a:lstStyle/>
          <a:p>
            <a:r>
              <a:rPr lang="en-US" altLang="zh-CN" dirty="0"/>
              <a:t>2.</a:t>
            </a:r>
            <a:r>
              <a:rPr lang="zh-CN" altLang="en-US" dirty="0"/>
              <a:t>调度器（</a:t>
            </a:r>
            <a:r>
              <a:rPr lang="en-US" altLang="zh-CN" dirty="0"/>
              <a:t>Scheduler</a:t>
            </a:r>
            <a:r>
              <a:rPr lang="zh-CN" altLang="en-US" dirty="0"/>
              <a:t>）：</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 name="矩形 3"/>
          <p:cNvSpPr/>
          <p:nvPr/>
        </p:nvSpPr>
        <p:spPr>
          <a:xfrm>
            <a:off x="2074876" y="1935489"/>
            <a:ext cx="8042247" cy="2246769"/>
          </a:xfrm>
          <a:prstGeom prst="rect">
            <a:avLst/>
          </a:prstGeom>
        </p:spPr>
        <p:txBody>
          <a:bodyPr wrap="square">
            <a:spAutoFit/>
          </a:bodyPr>
          <a:lstStyle/>
          <a:p>
            <a:r>
              <a:rPr lang="zh-CN" altLang="en-US" sz="2800" dirty="0"/>
              <a:t>调度器，用来接受引擎发过来的请求并加入队列中，并在引擎再次请求的时候提供给引擎。即</a:t>
            </a:r>
            <a:r>
              <a:rPr lang="zh-CN" altLang="en-US" sz="2800" dirty="0">
                <a:solidFill>
                  <a:srgbClr val="3E3E3E"/>
                </a:solidFill>
                <a:latin typeface="+mj-ea"/>
                <a:ea typeface="+mj-ea"/>
              </a:rPr>
              <a:t>存放未发出的请求，将其加入队列并</a:t>
            </a:r>
            <a:r>
              <a:rPr lang="zh-CN" altLang="en-US" sz="2800" b="1" dirty="0">
                <a:solidFill>
                  <a:srgbClr val="3E3E3E"/>
                </a:solidFill>
                <a:latin typeface="+mj-ea"/>
                <a:ea typeface="+mj-ea"/>
              </a:rPr>
              <a:t>按照权重调整顺序</a:t>
            </a:r>
            <a:r>
              <a:rPr lang="zh-CN" altLang="en-US" sz="2800" dirty="0">
                <a:solidFill>
                  <a:srgbClr val="3E3E3E"/>
                </a:solidFill>
                <a:latin typeface="+mj-ea"/>
                <a:ea typeface="+mj-ea"/>
              </a:rPr>
              <a:t>，供引擎取用；</a:t>
            </a:r>
            <a:endParaRPr lang="en-US" altLang="zh-CN" sz="2800" dirty="0">
              <a:solidFill>
                <a:srgbClr val="3E3E3E"/>
              </a:solidFill>
              <a:latin typeface="+mj-ea"/>
              <a:ea typeface="+mj-ea"/>
            </a:endParaRPr>
          </a:p>
          <a:p>
            <a:endParaRPr lang="zh-CN" altLang="en-US" sz="2800"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4317"/>
            <a:ext cx="8643848" cy="480131"/>
          </a:xfrm>
        </p:spPr>
        <p:txBody>
          <a:bodyPr/>
          <a:lstStyle/>
          <a:p>
            <a:r>
              <a:rPr lang="en-US" altLang="zh-CN" dirty="0"/>
              <a:t>3.</a:t>
            </a:r>
            <a:r>
              <a:rPr lang="zh-CN" altLang="en-US" dirty="0"/>
              <a:t>爬虫（</a:t>
            </a:r>
            <a:r>
              <a:rPr lang="en-US" altLang="zh-CN" dirty="0"/>
              <a:t>Spider</a:t>
            </a:r>
            <a:r>
              <a:rPr lang="zh-CN" altLang="en-US" dirty="0"/>
              <a:t>）：</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 name="矩形 3"/>
          <p:cNvSpPr/>
          <p:nvPr/>
        </p:nvSpPr>
        <p:spPr>
          <a:xfrm>
            <a:off x="2074876" y="1935489"/>
            <a:ext cx="8042247" cy="1384995"/>
          </a:xfrm>
          <a:prstGeom prst="rect">
            <a:avLst/>
          </a:prstGeom>
        </p:spPr>
        <p:txBody>
          <a:bodyPr wrap="square">
            <a:spAutoFit/>
          </a:bodyPr>
          <a:lstStyle/>
          <a:p>
            <a:r>
              <a:rPr lang="zh-CN" altLang="en-US" sz="2800" dirty="0"/>
              <a:t>最核心的类，类似</a:t>
            </a:r>
            <a:r>
              <a:rPr lang="en-US" altLang="zh-CN" sz="2800" dirty="0"/>
              <a:t>Beautiful Soup</a:t>
            </a:r>
            <a:endParaRPr lang="en-US" altLang="zh-CN" sz="2800" dirty="0"/>
          </a:p>
          <a:p>
            <a:r>
              <a:rPr lang="zh-CN" altLang="en-US" sz="2800" dirty="0"/>
              <a:t>定义了爬取的逻辑和网页的解析规则。</a:t>
            </a:r>
            <a:endParaRPr lang="en-US" altLang="zh-CN" sz="2800" dirty="0"/>
          </a:p>
          <a:p>
            <a:r>
              <a:rPr lang="zh-CN" altLang="en-US" sz="2800" dirty="0"/>
              <a:t>它主要负责解析响应并生成提取结果和新的请求。</a:t>
            </a:r>
            <a:endParaRPr lang="en-US" altLang="zh-CN" sz="2800" dirty="0">
              <a:solidFill>
                <a:srgbClr val="3E3E3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4317"/>
            <a:ext cx="8643848" cy="480131"/>
          </a:xfrm>
        </p:spPr>
        <p:txBody>
          <a:bodyPr/>
          <a:lstStyle/>
          <a:p>
            <a:r>
              <a:rPr lang="en-US" altLang="zh-CN" dirty="0"/>
              <a:t>4.</a:t>
            </a:r>
            <a:r>
              <a:rPr lang="zh-CN" altLang="en-US" dirty="0"/>
              <a:t>数据管道（</a:t>
            </a:r>
            <a:r>
              <a:rPr lang="en-US" altLang="zh-CN" dirty="0"/>
              <a:t>Pipelines</a:t>
            </a:r>
            <a:r>
              <a:rPr lang="zh-CN" altLang="en-US" dirty="0"/>
              <a:t>）：</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 name="矩形 3"/>
          <p:cNvSpPr/>
          <p:nvPr/>
        </p:nvSpPr>
        <p:spPr>
          <a:xfrm>
            <a:off x="2074876" y="1935489"/>
            <a:ext cx="8042247" cy="1384995"/>
          </a:xfrm>
          <a:prstGeom prst="rect">
            <a:avLst/>
          </a:prstGeom>
        </p:spPr>
        <p:txBody>
          <a:bodyPr wrap="square">
            <a:spAutoFit/>
          </a:bodyPr>
          <a:lstStyle/>
          <a:p>
            <a:r>
              <a:rPr lang="en-US" altLang="zh-CN" sz="2800" dirty="0">
                <a:solidFill>
                  <a:srgbClr val="3E3E3E"/>
                </a:solidFill>
                <a:latin typeface="+mj-ea"/>
                <a:ea typeface="+mj-ea"/>
              </a:rPr>
              <a:t>Item Pipelines</a:t>
            </a:r>
            <a:r>
              <a:rPr lang="zh-CN" altLang="en-US" sz="2800" dirty="0">
                <a:solidFill>
                  <a:srgbClr val="3E3E3E"/>
                </a:solidFill>
                <a:latin typeface="+mj-ea"/>
                <a:ea typeface="+mj-ea"/>
              </a:rPr>
              <a:t>。负责处理由</a:t>
            </a:r>
            <a:r>
              <a:rPr lang="en-US" altLang="zh-CN" sz="2800" dirty="0">
                <a:solidFill>
                  <a:srgbClr val="3E3E3E"/>
                </a:solidFill>
                <a:latin typeface="+mj-ea"/>
                <a:ea typeface="+mj-ea"/>
              </a:rPr>
              <a:t>Spider</a:t>
            </a:r>
            <a:r>
              <a:rPr lang="zh-CN" altLang="en-US" sz="2800" dirty="0">
                <a:solidFill>
                  <a:srgbClr val="3E3E3E"/>
                </a:solidFill>
                <a:latin typeface="+mj-ea"/>
                <a:ea typeface="+mj-ea"/>
              </a:rPr>
              <a:t>从网页中抽取的项目，它的主要任务是存放</a:t>
            </a:r>
            <a:r>
              <a:rPr lang="en-US" altLang="zh-CN" sz="2800" dirty="0">
                <a:solidFill>
                  <a:srgbClr val="3E3E3E"/>
                </a:solidFill>
                <a:latin typeface="+mj-ea"/>
                <a:ea typeface="+mj-ea"/>
              </a:rPr>
              <a:t>outputs</a:t>
            </a:r>
            <a:r>
              <a:rPr lang="zh-CN" altLang="en-US" sz="2800" dirty="0">
                <a:solidFill>
                  <a:srgbClr val="3E3E3E"/>
                </a:solidFill>
                <a:latin typeface="+mj-ea"/>
                <a:ea typeface="+mj-ea"/>
              </a:rPr>
              <a:t>（清洗、验证和存储数据）</a:t>
            </a:r>
            <a:endParaRPr lang="en-US" altLang="zh-CN" sz="2800" dirty="0">
              <a:solidFill>
                <a:srgbClr val="3E3E3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1606550" y="344317"/>
            <a:ext cx="8643848" cy="480131"/>
          </a:xfrm>
        </p:spPr>
        <p:txBody>
          <a:bodyPr/>
          <a:lstStyle/>
          <a:p>
            <a:r>
              <a:rPr lang="en-US" altLang="zh-CN" dirty="0"/>
              <a:t>5.</a:t>
            </a:r>
            <a:r>
              <a:rPr lang="zh-CN" altLang="en-US" dirty="0"/>
              <a:t>下载器（</a:t>
            </a:r>
            <a:r>
              <a:rPr lang="en-US" altLang="zh-CN" dirty="0"/>
              <a:t>Downloader</a:t>
            </a:r>
            <a:r>
              <a:rPr lang="zh-CN" altLang="en-US" dirty="0"/>
              <a:t>）：</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4" name="矩形 3"/>
          <p:cNvSpPr/>
          <p:nvPr/>
        </p:nvSpPr>
        <p:spPr>
          <a:xfrm>
            <a:off x="2074876" y="1935489"/>
            <a:ext cx="8042247" cy="1815882"/>
          </a:xfrm>
          <a:prstGeom prst="rect">
            <a:avLst/>
          </a:prstGeom>
        </p:spPr>
        <p:txBody>
          <a:bodyPr wrap="square">
            <a:spAutoFit/>
          </a:bodyPr>
          <a:lstStyle/>
          <a:p>
            <a:r>
              <a:rPr lang="zh-CN" altLang="en-US" sz="2800" dirty="0">
                <a:solidFill>
                  <a:srgbClr val="3E3E3E"/>
                </a:solidFill>
                <a:latin typeface="+mj-ea"/>
                <a:ea typeface="+mj-ea"/>
              </a:rPr>
              <a:t>下载器，用于下载网页内容，并将网页内容返回给</a:t>
            </a:r>
            <a:r>
              <a:rPr lang="en-US" altLang="zh-CN" sz="2800" dirty="0">
                <a:solidFill>
                  <a:srgbClr val="3E3E3E"/>
                </a:solidFill>
                <a:latin typeface="+mj-ea"/>
                <a:ea typeface="+mj-ea"/>
              </a:rPr>
              <a:t>Spider</a:t>
            </a:r>
            <a:r>
              <a:rPr lang="zh-CN" altLang="en-US" sz="2800" dirty="0">
                <a:solidFill>
                  <a:srgbClr val="3E3E3E"/>
                </a:solidFill>
                <a:latin typeface="+mj-ea"/>
                <a:ea typeface="+mj-ea"/>
              </a:rPr>
              <a:t>。</a:t>
            </a:r>
            <a:r>
              <a:rPr lang="en-US" altLang="zh-CN" sz="2800" dirty="0">
                <a:solidFill>
                  <a:srgbClr val="3E3E3E"/>
                </a:solidFill>
                <a:latin typeface="+mj-ea"/>
                <a:ea typeface="+mj-ea"/>
              </a:rPr>
              <a:t>INPUT</a:t>
            </a:r>
            <a:r>
              <a:rPr lang="zh-CN" altLang="en-US" sz="2800" dirty="0">
                <a:solidFill>
                  <a:srgbClr val="3E3E3E"/>
                </a:solidFill>
                <a:latin typeface="+mj-ea"/>
                <a:ea typeface="+mj-ea"/>
              </a:rPr>
              <a:t>是从引擎获取的请求（</a:t>
            </a:r>
            <a:r>
              <a:rPr lang="en-US" altLang="zh-CN" sz="2800" dirty="0">
                <a:solidFill>
                  <a:srgbClr val="3E3E3E"/>
                </a:solidFill>
                <a:latin typeface="+mj-ea"/>
                <a:ea typeface="+mj-ea"/>
              </a:rPr>
              <a:t>Request</a:t>
            </a:r>
            <a:r>
              <a:rPr lang="zh-CN" altLang="en-US" sz="2800" dirty="0">
                <a:solidFill>
                  <a:srgbClr val="3E3E3E"/>
                </a:solidFill>
                <a:latin typeface="+mj-ea"/>
                <a:ea typeface="+mj-ea"/>
              </a:rPr>
              <a:t>），并等待请求的响应（</a:t>
            </a:r>
            <a:r>
              <a:rPr lang="en-US" altLang="zh-CN" sz="2800" dirty="0">
                <a:solidFill>
                  <a:srgbClr val="3E3E3E"/>
                </a:solidFill>
                <a:latin typeface="+mj-ea"/>
                <a:ea typeface="+mj-ea"/>
              </a:rPr>
              <a:t>Response</a:t>
            </a:r>
            <a:r>
              <a:rPr lang="zh-CN" altLang="en-US" sz="2800" dirty="0">
                <a:solidFill>
                  <a:srgbClr val="3E3E3E"/>
                </a:solidFill>
                <a:latin typeface="+mj-ea"/>
                <a:ea typeface="+mj-ea"/>
              </a:rPr>
              <a:t>），将其作为</a:t>
            </a:r>
            <a:r>
              <a:rPr lang="en-US" altLang="zh-CN" sz="2800" dirty="0">
                <a:solidFill>
                  <a:srgbClr val="3E3E3E"/>
                </a:solidFill>
                <a:latin typeface="+mj-ea"/>
                <a:ea typeface="+mj-ea"/>
              </a:rPr>
              <a:t>OUTPUT</a:t>
            </a:r>
            <a:r>
              <a:rPr lang="zh-CN" altLang="en-US" sz="2800" dirty="0">
                <a:solidFill>
                  <a:srgbClr val="3E3E3E"/>
                </a:solidFill>
                <a:latin typeface="+mj-ea"/>
                <a:ea typeface="+mj-ea"/>
              </a:rPr>
              <a:t>交给引擎；类似</a:t>
            </a:r>
            <a:r>
              <a:rPr lang="en-US" altLang="zh-CN" sz="2800" dirty="0">
                <a:solidFill>
                  <a:srgbClr val="3E3E3E"/>
                </a:solidFill>
                <a:latin typeface="+mj-ea"/>
                <a:ea typeface="+mj-ea"/>
              </a:rPr>
              <a:t>Requests</a:t>
            </a:r>
            <a:endParaRPr lang="zh-CN" altLang="en-US" sz="2800" dirty="0">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06689" y="2665927"/>
            <a:ext cx="7555561" cy="4192074"/>
          </a:xfrm>
          <a:prstGeom prst="rect">
            <a:avLst/>
          </a:prstGeom>
        </p:spPr>
      </p:pic>
      <p:sp>
        <p:nvSpPr>
          <p:cNvPr id="10" name="标题 9"/>
          <p:cNvSpPr>
            <a:spLocks noGrp="1"/>
          </p:cNvSpPr>
          <p:nvPr>
            <p:ph type="title"/>
          </p:nvPr>
        </p:nvSpPr>
        <p:spPr>
          <a:xfrm>
            <a:off x="1606550" y="344317"/>
            <a:ext cx="8643848" cy="480131"/>
          </a:xfrm>
        </p:spPr>
        <p:txBody>
          <a:bodyPr/>
          <a:lstStyle/>
          <a:p>
            <a:r>
              <a:rPr lang="en-US" altLang="zh-CN" dirty="0"/>
              <a:t>6.</a:t>
            </a:r>
            <a:r>
              <a:rPr lang="zh-CN" altLang="en-US" dirty="0"/>
              <a:t>中间件（</a:t>
            </a:r>
            <a:r>
              <a:rPr lang="en-US" altLang="zh-CN" dirty="0"/>
              <a:t>Middleware</a:t>
            </a:r>
            <a:r>
              <a:rPr lang="zh-CN" altLang="en-US" dirty="0"/>
              <a:t>）：</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矩形 2"/>
          <p:cNvSpPr/>
          <p:nvPr/>
        </p:nvSpPr>
        <p:spPr>
          <a:xfrm>
            <a:off x="5447763" y="3258355"/>
            <a:ext cx="2459865" cy="2576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3607463" y="1896852"/>
            <a:ext cx="8042247" cy="2246769"/>
          </a:xfrm>
          <a:prstGeom prst="rect">
            <a:avLst/>
          </a:prstGeom>
        </p:spPr>
        <p:txBody>
          <a:bodyPr wrap="square">
            <a:spAutoFit/>
          </a:bodyPr>
          <a:lstStyle/>
          <a:p>
            <a:r>
              <a:rPr lang="zh-CN" altLang="en-US" sz="2800" dirty="0">
                <a:solidFill>
                  <a:srgbClr val="3E3E3E"/>
                </a:solidFill>
                <a:latin typeface="+mj-ea"/>
                <a:ea typeface="+mj-ea"/>
              </a:rPr>
              <a:t>下载器中间件（</a:t>
            </a:r>
            <a:r>
              <a:rPr lang="en-US" altLang="zh-CN" sz="2800" dirty="0">
                <a:solidFill>
                  <a:srgbClr val="3E3E3E"/>
                </a:solidFill>
                <a:latin typeface="+mj-ea"/>
                <a:ea typeface="+mj-ea"/>
              </a:rPr>
              <a:t>Download Middleware</a:t>
            </a:r>
            <a:r>
              <a:rPr lang="zh-CN" altLang="en-US" sz="2800" dirty="0">
                <a:solidFill>
                  <a:srgbClr val="3E3E3E"/>
                </a:solidFill>
                <a:latin typeface="+mj-ea"/>
                <a:ea typeface="+mj-ea"/>
              </a:rPr>
              <a:t>），</a:t>
            </a:r>
            <a:r>
              <a:rPr lang="zh-CN" altLang="en-US" sz="2800" dirty="0">
                <a:solidFill>
                  <a:srgbClr val="3E3E3E"/>
                </a:solidFill>
                <a:latin typeface="+mj-ea"/>
              </a:rPr>
              <a:t>位于引擎和下载器之间的钩子框架，功能强大。</a:t>
            </a:r>
            <a:endParaRPr lang="en-US" altLang="zh-CN" sz="2800" dirty="0">
              <a:solidFill>
                <a:srgbClr val="3E3E3E"/>
              </a:solidFill>
              <a:latin typeface="+mj-ea"/>
            </a:endParaRPr>
          </a:p>
          <a:p>
            <a:endParaRPr lang="en-US" altLang="zh-CN" sz="2800" dirty="0">
              <a:solidFill>
                <a:srgbClr val="3E3E3E"/>
              </a:solidFill>
              <a:latin typeface="+mj-ea"/>
            </a:endParaRPr>
          </a:p>
          <a:p>
            <a:r>
              <a:rPr lang="zh-CN" altLang="en-US" sz="2800" dirty="0">
                <a:solidFill>
                  <a:srgbClr val="3E3E3E"/>
                </a:solidFill>
                <a:latin typeface="+mj-ea"/>
                <a:ea typeface="+mj-ea"/>
              </a:rPr>
              <a:t>爬虫中间件（</a:t>
            </a:r>
            <a:r>
              <a:rPr lang="en-US" altLang="zh-CN" sz="2800" dirty="0">
                <a:solidFill>
                  <a:srgbClr val="3E3E3E"/>
                </a:solidFill>
                <a:latin typeface="+mj-ea"/>
                <a:ea typeface="+mj-ea"/>
              </a:rPr>
              <a:t>Spider Middleware</a:t>
            </a:r>
            <a:r>
              <a:rPr lang="zh-CN" altLang="en-US" sz="2800" dirty="0">
                <a:solidFill>
                  <a:srgbClr val="3E3E3E"/>
                </a:solidFill>
                <a:latin typeface="+mj-ea"/>
                <a:ea typeface="+mj-ea"/>
              </a:rPr>
              <a:t>）是</a:t>
            </a:r>
            <a:r>
              <a:rPr lang="zh-CN" altLang="en-US" sz="2800" dirty="0">
                <a:solidFill>
                  <a:srgbClr val="3E3E3E"/>
                </a:solidFill>
                <a:latin typeface="+mj-ea"/>
              </a:rPr>
              <a:t>位于引擎和蜘蛛之间的钩子框架</a:t>
            </a:r>
            <a:r>
              <a:rPr lang="zh-CN" altLang="en-US" sz="2800" dirty="0">
                <a:solidFill>
                  <a:srgbClr val="3E3E3E"/>
                </a:solidFill>
                <a:latin typeface="+mj-ea"/>
                <a:ea typeface="+mj-ea"/>
              </a:rPr>
              <a:t>。</a:t>
            </a:r>
            <a:endParaRPr lang="zh-CN" altLang="en-US" sz="2800" dirty="0">
              <a:solidFill>
                <a:srgbClr val="3E3E3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一个完整工作流程：</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2050" name="Picture 2" descr="https://kingname-1257411235.cos.ap-chengdu.myqcloud.com/2018-11-20-22-49-1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5748" y="0"/>
            <a:ext cx="117206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项目结构：</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3" name="图片 2"/>
          <p:cNvPicPr>
            <a:picLocks noChangeAspect="1"/>
          </p:cNvPicPr>
          <p:nvPr/>
        </p:nvPicPr>
        <p:blipFill>
          <a:blip r:embed="rId1"/>
          <a:stretch>
            <a:fillRect/>
          </a:stretch>
        </p:blipFill>
        <p:spPr>
          <a:xfrm>
            <a:off x="3171417" y="2185814"/>
            <a:ext cx="5849166" cy="24863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dirty="0"/>
              <a:t>小结：</a:t>
            </a:r>
            <a:endParaRPr lang="zh-CN" altLang="en-US" dirty="0"/>
          </a:p>
        </p:txBody>
      </p:sp>
      <p:sp>
        <p:nvSpPr>
          <p:cNvPr id="53" name="文本框 52"/>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6" name="矩形 5"/>
          <p:cNvSpPr/>
          <p:nvPr/>
        </p:nvSpPr>
        <p:spPr>
          <a:xfrm>
            <a:off x="9085811" y="5677593"/>
            <a:ext cx="2884516" cy="10972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353012" y="1138668"/>
            <a:ext cx="9175057" cy="4757200"/>
          </a:xfrm>
          <a:prstGeom prst="rect">
            <a:avLst/>
          </a:prstGeom>
        </p:spPr>
        <p:txBody>
          <a:bodyPr wrap="square">
            <a:spAutoFit/>
          </a:bodyPr>
          <a:lstStyle/>
          <a:p>
            <a:pPr lvl="0">
              <a:lnSpc>
                <a:spcPct val="90000"/>
              </a:lnSpc>
              <a:spcBef>
                <a:spcPts val="1000"/>
              </a:spcBef>
            </a:pPr>
            <a:r>
              <a:rPr lang="zh-CN" altLang="en-US" sz="2800" dirty="0">
                <a:solidFill>
                  <a:srgbClr val="3E3E3E"/>
                </a:solidFill>
                <a:latin typeface="+mj-ea"/>
              </a:rPr>
              <a:t>优点：</a:t>
            </a:r>
            <a:endParaRPr lang="en-US" altLang="zh-CN" sz="2800" dirty="0">
              <a:solidFill>
                <a:srgbClr val="3E3E3E"/>
              </a:solidFill>
              <a:latin typeface="+mj-ea"/>
            </a:endParaRPr>
          </a:p>
          <a:p>
            <a:pPr marL="514350" lvl="0" indent="-514350">
              <a:lnSpc>
                <a:spcPct val="90000"/>
              </a:lnSpc>
              <a:spcBef>
                <a:spcPts val="1000"/>
              </a:spcBef>
              <a:buFont typeface="+mj-lt"/>
              <a:buAutoNum type="arabicPeriod"/>
            </a:pPr>
            <a:r>
              <a:rPr lang="en-US" altLang="zh-CN" sz="2400" dirty="0" err="1">
                <a:solidFill>
                  <a:srgbClr val="3E3E3E"/>
                </a:solidFill>
                <a:latin typeface="+mj-ea"/>
              </a:rPr>
              <a:t>Scrapy</a:t>
            </a:r>
            <a:r>
              <a:rPr lang="en-US" altLang="zh-CN" sz="2400" dirty="0">
                <a:solidFill>
                  <a:srgbClr val="3E3E3E"/>
                </a:solidFill>
                <a:latin typeface="+mj-ea"/>
              </a:rPr>
              <a:t> </a:t>
            </a:r>
            <a:r>
              <a:rPr lang="zh-CN" altLang="en-US" sz="2400" dirty="0">
                <a:solidFill>
                  <a:srgbClr val="3E3E3E"/>
                </a:solidFill>
                <a:latin typeface="+mj-ea"/>
              </a:rPr>
              <a:t>使用异步网络框架，可以加快下载速度，可以灵活调节并发量。</a:t>
            </a:r>
            <a:endParaRPr lang="en-US" altLang="zh-CN" sz="2400" dirty="0">
              <a:solidFill>
                <a:srgbClr val="3E3E3E"/>
              </a:solidFill>
              <a:latin typeface="+mj-ea"/>
            </a:endParaRPr>
          </a:p>
          <a:p>
            <a:pPr marL="514350" lvl="0" indent="-514350">
              <a:lnSpc>
                <a:spcPct val="90000"/>
              </a:lnSpc>
              <a:spcBef>
                <a:spcPts val="1000"/>
              </a:spcBef>
              <a:buFont typeface="+mj-lt"/>
              <a:buAutoNum type="arabicPeriod"/>
            </a:pPr>
            <a:r>
              <a:rPr lang="en-US" altLang="zh-CN" sz="2400" dirty="0" err="1">
                <a:solidFill>
                  <a:srgbClr val="3E3E3E"/>
                </a:solidFill>
                <a:latin typeface="+mj-ea"/>
              </a:rPr>
              <a:t>Scrapy</a:t>
            </a:r>
            <a:r>
              <a:rPr lang="en-US" altLang="zh-CN" sz="2400" dirty="0">
                <a:solidFill>
                  <a:srgbClr val="3E3E3E"/>
                </a:solidFill>
                <a:latin typeface="+mj-ea"/>
              </a:rPr>
              <a:t> </a:t>
            </a:r>
            <a:r>
              <a:rPr lang="zh-CN" altLang="en-US" sz="2400" dirty="0">
                <a:solidFill>
                  <a:srgbClr val="3E3E3E"/>
                </a:solidFill>
                <a:latin typeface="+mj-ea"/>
              </a:rPr>
              <a:t>功能完善，相关扩展组件多，比如有丰富的反爬虫工具，几乎可以应对所有反爬网站。</a:t>
            </a:r>
            <a:endParaRPr lang="en-US" altLang="zh-CN" sz="2400" dirty="0">
              <a:solidFill>
                <a:srgbClr val="3E3E3E"/>
              </a:solidFill>
              <a:latin typeface="+mj-ea"/>
            </a:endParaRPr>
          </a:p>
          <a:p>
            <a:pPr marL="514350" lvl="0" indent="-514350">
              <a:lnSpc>
                <a:spcPct val="90000"/>
              </a:lnSpc>
              <a:spcBef>
                <a:spcPts val="1000"/>
              </a:spcBef>
              <a:buFont typeface="+mj-lt"/>
              <a:buAutoNum type="arabicPeriod"/>
            </a:pPr>
            <a:r>
              <a:rPr lang="zh-CN" altLang="en-US" sz="2400" dirty="0">
                <a:solidFill>
                  <a:srgbClr val="3E3E3E"/>
                </a:solidFill>
                <a:latin typeface="+mj-ea"/>
              </a:rPr>
              <a:t>模块间低耦合</a:t>
            </a:r>
            <a:endParaRPr lang="en-US" altLang="zh-CN" sz="2400" dirty="0">
              <a:solidFill>
                <a:srgbClr val="3E3E3E"/>
              </a:solidFill>
              <a:latin typeface="+mj-ea"/>
            </a:endParaRPr>
          </a:p>
          <a:p>
            <a:pPr marL="514350" lvl="0" indent="-514350">
              <a:lnSpc>
                <a:spcPct val="90000"/>
              </a:lnSpc>
              <a:spcBef>
                <a:spcPts val="1000"/>
              </a:spcBef>
              <a:buFont typeface="+mj-lt"/>
              <a:buAutoNum type="arabicPeriod"/>
            </a:pPr>
            <a:endParaRPr lang="en-US" altLang="zh-CN" sz="2400" dirty="0">
              <a:solidFill>
                <a:prstClr val="black"/>
              </a:solidFill>
              <a:latin typeface="等线" panose="02010600030101010101" charset="-122"/>
              <a:ea typeface="等线" panose="02010600030101010101" charset="-122"/>
            </a:endParaRPr>
          </a:p>
          <a:p>
            <a:pPr>
              <a:lnSpc>
                <a:spcPct val="90000"/>
              </a:lnSpc>
              <a:spcBef>
                <a:spcPts val="1000"/>
              </a:spcBef>
            </a:pPr>
            <a:r>
              <a:rPr lang="zh-CN" altLang="en-US" sz="2800" dirty="0">
                <a:solidFill>
                  <a:srgbClr val="3E3E3E"/>
                </a:solidFill>
                <a:latin typeface="+mj-ea"/>
              </a:rPr>
              <a:t>缺点</a:t>
            </a:r>
            <a:r>
              <a:rPr lang="en-US" altLang="zh-CN" sz="2800" dirty="0">
                <a:solidFill>
                  <a:srgbClr val="3E3E3E"/>
                </a:solidFill>
                <a:latin typeface="+mj-ea"/>
              </a:rPr>
              <a:t>:</a:t>
            </a:r>
            <a:endParaRPr lang="en-US" altLang="zh-CN" sz="2800" dirty="0">
              <a:solidFill>
                <a:srgbClr val="3E3E3E"/>
              </a:solidFill>
              <a:latin typeface="+mj-ea"/>
            </a:endParaRPr>
          </a:p>
          <a:p>
            <a:pPr marL="514350" indent="-514350">
              <a:lnSpc>
                <a:spcPct val="90000"/>
              </a:lnSpc>
              <a:spcBef>
                <a:spcPts val="1000"/>
              </a:spcBef>
              <a:buFont typeface="+mj-lt"/>
              <a:buAutoNum type="arabicPeriod"/>
            </a:pPr>
            <a:r>
              <a:rPr lang="zh-CN" altLang="en-US" sz="2400" dirty="0">
                <a:solidFill>
                  <a:srgbClr val="3E3E3E"/>
                </a:solidFill>
                <a:latin typeface="+mj-ea"/>
              </a:rPr>
              <a:t>和</a:t>
            </a:r>
            <a:r>
              <a:rPr lang="en-US" altLang="zh-CN" sz="2400" dirty="0">
                <a:solidFill>
                  <a:srgbClr val="3E3E3E"/>
                </a:solidFill>
                <a:latin typeface="+mj-ea"/>
              </a:rPr>
              <a:t>requests</a:t>
            </a:r>
            <a:r>
              <a:rPr lang="zh-CN" altLang="en-US" sz="2400" dirty="0">
                <a:solidFill>
                  <a:srgbClr val="3E3E3E"/>
                </a:solidFill>
                <a:latin typeface="+mj-ea"/>
              </a:rPr>
              <a:t>、</a:t>
            </a:r>
            <a:r>
              <a:rPr lang="en-US" altLang="zh-CN" sz="2400" dirty="0">
                <a:solidFill>
                  <a:srgbClr val="3E3E3E"/>
                </a:solidFill>
                <a:latin typeface="+mj-ea"/>
              </a:rPr>
              <a:t>Beautiful Soup</a:t>
            </a:r>
            <a:r>
              <a:rPr lang="zh-CN" altLang="en-US" sz="2400" dirty="0">
                <a:solidFill>
                  <a:srgbClr val="3E3E3E"/>
                </a:solidFill>
                <a:latin typeface="+mj-ea"/>
              </a:rPr>
              <a:t>、</a:t>
            </a:r>
            <a:r>
              <a:rPr lang="en-US" altLang="zh-CN" sz="2400" dirty="0" err="1">
                <a:solidFill>
                  <a:srgbClr val="3E3E3E"/>
                </a:solidFill>
                <a:latin typeface="+mj-ea"/>
              </a:rPr>
              <a:t>Pyspider</a:t>
            </a:r>
            <a:r>
              <a:rPr lang="zh-CN" altLang="en-US" sz="2400" dirty="0">
                <a:solidFill>
                  <a:srgbClr val="3E3E3E"/>
                </a:solidFill>
                <a:latin typeface="+mj-ea"/>
              </a:rPr>
              <a:t>比上手难度略高。</a:t>
            </a:r>
            <a:endParaRPr lang="en-US" altLang="zh-CN" sz="2400" dirty="0">
              <a:solidFill>
                <a:srgbClr val="3E3E3E"/>
              </a:solidFill>
              <a:latin typeface="+mj-ea"/>
            </a:endParaRPr>
          </a:p>
          <a:p>
            <a:pPr marL="514350" indent="-514350">
              <a:lnSpc>
                <a:spcPct val="90000"/>
              </a:lnSpc>
              <a:spcBef>
                <a:spcPts val="1000"/>
              </a:spcBef>
              <a:buFont typeface="+mj-lt"/>
              <a:buAutoNum type="arabicPeriod"/>
            </a:pPr>
            <a:r>
              <a:rPr lang="zh-CN" altLang="en-US" sz="2400" dirty="0">
                <a:solidFill>
                  <a:srgbClr val="3E3E3E"/>
                </a:solidFill>
                <a:latin typeface="+mj-ea"/>
              </a:rPr>
              <a:t>处理较为简单的需求有优势、但是对于特定的复杂场景（分布式、高并发）不够灵活。</a:t>
            </a:r>
            <a:endParaRPr lang="en-US" altLang="zh-CN" sz="2400" dirty="0">
              <a:solidFill>
                <a:srgbClr val="3E3E3E"/>
              </a:solidFill>
              <a:latin typeface="+mj-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03</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4248279" cy="70788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4000" b="1" spc="600" dirty="0">
                <a:solidFill>
                  <a:prstClr val="black"/>
                </a:solidFill>
                <a:latin typeface="Century Gothic" panose="020B0502020202020204" pitchFamily="34" charset="0"/>
                <a:ea typeface="微软雅黑" panose="020B0503020204020204" pitchFamily="34" charset="-122"/>
              </a:rPr>
              <a:t>Selenium</a:t>
            </a:r>
            <a:r>
              <a:rPr lang="zh-CN" altLang="en-US" sz="4000" b="1" spc="600" dirty="0">
                <a:solidFill>
                  <a:prstClr val="black"/>
                </a:solidFill>
                <a:latin typeface="Century Gothic" panose="020B0502020202020204" pitchFamily="34" charset="0"/>
                <a:ea typeface="微软雅黑" panose="020B0503020204020204" pitchFamily="34" charset="-122"/>
              </a:rPr>
              <a:t>框架</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10467217" y="5850000"/>
            <a:ext cx="816491" cy="108000"/>
            <a:chOff x="10467217" y="6126091"/>
            <a:chExt cx="816491" cy="108000"/>
          </a:xfrm>
        </p:grpSpPr>
        <p:sp>
          <p:nvSpPr>
            <p:cNvPr id="23" name="椭圆 22"/>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椭圆 23"/>
            <p:cNvSpPr/>
            <p:nvPr/>
          </p:nvSpPr>
          <p:spPr>
            <a:xfrm>
              <a:off x="10467217"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椭圆 24"/>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矩形 1"/>
          <p:cNvSpPr/>
          <p:nvPr/>
        </p:nvSpPr>
        <p:spPr>
          <a:xfrm>
            <a:off x="9747201" y="5114177"/>
            <a:ext cx="1261884" cy="523220"/>
          </a:xfrm>
          <a:prstGeom prst="rect">
            <a:avLst/>
          </a:prstGeom>
        </p:spPr>
        <p:txBody>
          <a:bodyPr wrap="none">
            <a:spAutoFit/>
          </a:bodyPr>
          <a:lstStyle/>
          <a:p>
            <a:r>
              <a:rPr lang="zh-CN" altLang="en-US" sz="2800" dirty="0">
                <a:solidFill>
                  <a:srgbClr val="3E3E3E"/>
                </a:solidFill>
              </a:rPr>
              <a:t>池浩瀚</a:t>
            </a:r>
            <a:endParaRPr lang="zh-CN" altLang="en-US" dirty="0"/>
          </a:p>
        </p:txBody>
      </p:sp>
      <p:sp>
        <p:nvSpPr>
          <p:cNvPr id="3" name="椭圆 2"/>
          <p:cNvSpPr/>
          <p:nvPr/>
        </p:nvSpPr>
        <p:spPr>
          <a:xfrm>
            <a:off x="10939544" y="5850000"/>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01</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550367" y="2400894"/>
            <a:ext cx="5643880" cy="70675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4000" b="1" spc="300" dirty="0">
                <a:solidFill>
                  <a:prstClr val="black"/>
                </a:solidFill>
                <a:latin typeface="Century Gothic" panose="020B0502020202020204" pitchFamily="34" charset="0"/>
                <a:ea typeface="微软雅黑" panose="020B0503020204020204" pitchFamily="34" charset="-122"/>
                <a:sym typeface="+mn-ea"/>
              </a:rPr>
              <a:t>网络爬虫的起源及原理</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10467218" y="5850000"/>
            <a:ext cx="816490" cy="108000"/>
            <a:chOff x="10467218" y="6126091"/>
            <a:chExt cx="816490" cy="108000"/>
          </a:xfrm>
        </p:grpSpPr>
        <p:sp>
          <p:nvSpPr>
            <p:cNvPr id="22" name="椭圆 21"/>
            <p:cNvSpPr/>
            <p:nvPr/>
          </p:nvSpPr>
          <p:spPr>
            <a:xfrm>
              <a:off x="10467218"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椭圆 23"/>
            <p:cNvSpPr/>
            <p:nvPr/>
          </p:nvSpPr>
          <p:spPr>
            <a:xfrm>
              <a:off x="10939545"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椭圆 24"/>
            <p:cNvSpPr/>
            <p:nvPr/>
          </p:nvSpPr>
          <p:spPr>
            <a:xfrm>
              <a:off x="1117570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1.Selenium</a:t>
            </a:r>
            <a:r>
              <a:rPr lang="zh-CN" altLang="en-US" dirty="0"/>
              <a:t>介绍</a:t>
            </a:r>
            <a:endParaRPr lang="zh-CN" altLang="en-US" dirty="0"/>
          </a:p>
        </p:txBody>
      </p:sp>
      <p:sp>
        <p:nvSpPr>
          <p:cNvPr id="3" name="TextBox 2"/>
          <p:cNvSpPr txBox="1"/>
          <p:nvPr/>
        </p:nvSpPr>
        <p:spPr>
          <a:xfrm>
            <a:off x="1254011" y="1573618"/>
            <a:ext cx="9683977" cy="2862322"/>
          </a:xfrm>
          <a:prstGeom prst="rect">
            <a:avLst/>
          </a:prstGeom>
          <a:noFill/>
        </p:spPr>
        <p:txBody>
          <a:bodyPr wrap="square" rtlCol="0">
            <a:spAutoFit/>
          </a:bodyPr>
          <a:lstStyle/>
          <a:p>
            <a:pPr indent="457200"/>
            <a:r>
              <a:rPr lang="en-US" altLang="zh-CN" sz="2400" dirty="0"/>
              <a:t>Selenium </a:t>
            </a:r>
            <a:r>
              <a:rPr lang="zh-CN" altLang="en-US" sz="2400" dirty="0"/>
              <a:t>是一个用于</a:t>
            </a:r>
            <a:r>
              <a:rPr lang="en-US" altLang="zh-CN" sz="2400" dirty="0"/>
              <a:t>Web</a:t>
            </a:r>
            <a:r>
              <a:rPr lang="zh-CN" altLang="en-US" sz="2400" dirty="0"/>
              <a:t>应用程序测试的框架。</a:t>
            </a:r>
            <a:r>
              <a:rPr lang="en-US" altLang="zh-CN" sz="2400" dirty="0"/>
              <a:t>Selenium</a:t>
            </a:r>
            <a:r>
              <a:rPr lang="zh-CN" altLang="en-US" sz="2400" dirty="0"/>
              <a:t>直接运行在浏览器中，就像真正的用户在操作一样，驱动浏览器执行特定动作，完全模拟真实用户对网页进行的操作。</a:t>
            </a:r>
            <a:endParaRPr lang="en-US" altLang="zh-CN" sz="2400" dirty="0"/>
          </a:p>
          <a:p>
            <a:pPr indent="457200"/>
            <a:r>
              <a:rPr lang="zh-CN" altLang="en-US" sz="2400" dirty="0"/>
              <a:t>这个工具的主要功能包括：测试与浏览器的兼容性、测试系统功能。</a:t>
            </a:r>
            <a:endParaRPr lang="en-US" altLang="zh-CN" sz="2400" dirty="0"/>
          </a:p>
          <a:p>
            <a:pPr indent="457200"/>
            <a:r>
              <a:rPr lang="zh-CN" altLang="en-US" sz="2400" dirty="0"/>
              <a:t>使用 </a:t>
            </a:r>
            <a:r>
              <a:rPr lang="en-US" altLang="zh-CN" sz="2400" dirty="0"/>
              <a:t>Selenium </a:t>
            </a:r>
            <a:r>
              <a:rPr lang="zh-CN" altLang="en-US" sz="2400" dirty="0"/>
              <a:t>甚至可以抓取浏览器实时的页面源码，实现可见即可爬，这对于网页中存在异步渲染的页面获取是非常有用的。</a:t>
            </a:r>
            <a:endParaRPr lang="zh-CN" altLang="en-US" sz="2400" dirty="0"/>
          </a:p>
          <a:p>
            <a:br>
              <a:rPr lang="zh-CN" altLang="en-US" dirty="0"/>
            </a:br>
            <a:endParaRPr lang="zh-CN" altLang="en-US" dirty="0"/>
          </a:p>
        </p:txBody>
      </p:sp>
      <p:sp>
        <p:nvSpPr>
          <p:cNvPr id="4" name="文本框 3"/>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元素操作</a:t>
            </a:r>
            <a:endParaRPr lang="zh-CN" altLang="en-US" dirty="0"/>
          </a:p>
        </p:txBody>
      </p:sp>
      <p:sp>
        <p:nvSpPr>
          <p:cNvPr id="3" name="TextBox 2"/>
          <p:cNvSpPr txBox="1"/>
          <p:nvPr/>
        </p:nvSpPr>
        <p:spPr>
          <a:xfrm>
            <a:off x="1361374" y="985140"/>
            <a:ext cx="8889024" cy="1200329"/>
          </a:xfrm>
          <a:prstGeom prst="rect">
            <a:avLst/>
          </a:prstGeom>
          <a:noFill/>
        </p:spPr>
        <p:txBody>
          <a:bodyPr wrap="square" rtlCol="0">
            <a:spAutoFit/>
          </a:bodyPr>
          <a:lstStyle/>
          <a:p>
            <a:pPr indent="457200"/>
            <a:r>
              <a:rPr lang="zh-CN" altLang="en-US" sz="2400" b="1" dirty="0"/>
              <a:t>元素定位</a:t>
            </a:r>
            <a:endParaRPr lang="en-US" altLang="zh-CN" dirty="0"/>
          </a:p>
          <a:p>
            <a:pPr indent="457200"/>
            <a:r>
              <a:rPr lang="zh-CN" altLang="en-US" sz="2400" dirty="0"/>
              <a:t>对网页页面的操作，通常操作的都是特定元素，因此对 </a:t>
            </a:r>
            <a:r>
              <a:rPr lang="en-US" altLang="zh-CN" sz="2400" dirty="0"/>
              <a:t>Html </a:t>
            </a:r>
            <a:r>
              <a:rPr lang="zh-CN" altLang="en-US" sz="2400" dirty="0"/>
              <a:t>页面元素的定位是一个十分重要的操作。</a:t>
            </a:r>
            <a:endParaRPr lang="zh-CN" altLang="en-US" sz="2400" dirty="0"/>
          </a:p>
        </p:txBody>
      </p:sp>
      <p:pic>
        <p:nvPicPr>
          <p:cNvPr id="409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3241" y="2161495"/>
            <a:ext cx="5525233" cy="367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2"/>
          <a:stretch>
            <a:fillRect/>
          </a:stretch>
        </p:blipFill>
        <p:spPr>
          <a:xfrm>
            <a:off x="6096000" y="2161495"/>
            <a:ext cx="5919974" cy="1576097"/>
          </a:xfrm>
          <a:prstGeom prst="rect">
            <a:avLst/>
          </a:prstGeom>
        </p:spPr>
      </p:pic>
      <p:pic>
        <p:nvPicPr>
          <p:cNvPr id="9" name="图片 8"/>
          <p:cNvPicPr>
            <a:picLocks noChangeAspect="1"/>
          </p:cNvPicPr>
          <p:nvPr/>
        </p:nvPicPr>
        <p:blipFill>
          <a:blip r:embed="rId3"/>
          <a:stretch>
            <a:fillRect/>
          </a:stretch>
        </p:blipFill>
        <p:spPr>
          <a:xfrm>
            <a:off x="6450142" y="3898284"/>
            <a:ext cx="3495136" cy="2277625"/>
          </a:xfrm>
          <a:prstGeom prst="rect">
            <a:avLst/>
          </a:prstGeom>
        </p:spPr>
      </p:pic>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en-US" dirty="0"/>
              <a:t>元素操作</a:t>
            </a:r>
            <a:endParaRPr lang="zh-CN" altLang="en-US" dirty="0"/>
          </a:p>
        </p:txBody>
      </p:sp>
      <p:sp>
        <p:nvSpPr>
          <p:cNvPr id="3" name="TextBox 2"/>
          <p:cNvSpPr txBox="1"/>
          <p:nvPr/>
        </p:nvSpPr>
        <p:spPr>
          <a:xfrm>
            <a:off x="202019" y="881223"/>
            <a:ext cx="8889024" cy="2893100"/>
          </a:xfrm>
          <a:prstGeom prst="rect">
            <a:avLst/>
          </a:prstGeom>
          <a:noFill/>
        </p:spPr>
        <p:txBody>
          <a:bodyPr wrap="square" rtlCol="0">
            <a:spAutoFit/>
          </a:bodyPr>
          <a:lstStyle/>
          <a:p>
            <a:pPr indent="457200"/>
            <a:r>
              <a:rPr lang="zh-CN" altLang="en-US" sz="2400" b="1" dirty="0"/>
              <a:t>元素获取</a:t>
            </a:r>
            <a:endParaRPr lang="en-US" altLang="zh-CN" sz="2400" b="1" dirty="0"/>
          </a:p>
          <a:p>
            <a:pPr indent="457200"/>
            <a:endParaRPr lang="en-US" altLang="zh-CN" dirty="0"/>
          </a:p>
          <a:p>
            <a:pPr indent="457200"/>
            <a:r>
              <a:rPr lang="en-US" altLang="zh-CN" sz="2000" dirty="0"/>
              <a:t>Selenium </a:t>
            </a:r>
            <a:r>
              <a:rPr lang="en-US" altLang="zh-CN" sz="2000" dirty="0" err="1"/>
              <a:t>WebDriver</a:t>
            </a:r>
            <a:r>
              <a:rPr lang="en-US" altLang="zh-CN" sz="2000" dirty="0"/>
              <a:t> </a:t>
            </a:r>
            <a:r>
              <a:rPr lang="zh-CN" altLang="en-US" sz="2000" dirty="0"/>
              <a:t>中元素类型为</a:t>
            </a:r>
            <a:r>
              <a:rPr lang="en-US" altLang="zh-CN" sz="2000" dirty="0" err="1"/>
              <a:t>WebElement</a:t>
            </a:r>
            <a:r>
              <a:rPr lang="zh-CN" altLang="en-US" sz="2000" dirty="0"/>
              <a:t>，对元素的操作都封装到该类里面。</a:t>
            </a:r>
            <a:endParaRPr lang="en-US" altLang="zh-CN" sz="2000" dirty="0"/>
          </a:p>
          <a:p>
            <a:pPr indent="457200"/>
            <a:r>
              <a:rPr lang="en-US" altLang="zh-CN" sz="2000" dirty="0" err="1"/>
              <a:t>WebElement.get_attribute</a:t>
            </a:r>
            <a:r>
              <a:rPr lang="zh-CN" altLang="en-US" sz="2000" dirty="0"/>
              <a:t>：获取元素属性</a:t>
            </a:r>
            <a:endParaRPr lang="en-US" altLang="zh-CN" sz="2000" dirty="0"/>
          </a:p>
          <a:p>
            <a:pPr indent="457200"/>
            <a:r>
              <a:rPr lang="en-US" altLang="zh-CN" sz="2000" dirty="0" err="1"/>
              <a:t>WebElement.text</a:t>
            </a:r>
            <a:r>
              <a:rPr lang="zh-CN" altLang="en-US" sz="2000" dirty="0"/>
              <a:t>：获取元素文本内容</a:t>
            </a:r>
            <a:endParaRPr lang="en-US" altLang="zh-CN" sz="2000" dirty="0"/>
          </a:p>
          <a:p>
            <a:pPr indent="457200"/>
            <a:r>
              <a:rPr lang="en-US" altLang="zh-CN" sz="2000" dirty="0" err="1"/>
              <a:t>WebElement.tag_name</a:t>
            </a:r>
            <a:r>
              <a:rPr lang="zh-CN" altLang="en-US" sz="2000" dirty="0"/>
              <a:t>：获取元素标签名</a:t>
            </a:r>
            <a:endParaRPr lang="en-US" altLang="zh-CN" sz="2000" dirty="0"/>
          </a:p>
          <a:p>
            <a:pPr indent="457200"/>
            <a:r>
              <a:rPr lang="en-US" altLang="zh-CN" sz="2000" dirty="0" err="1"/>
              <a:t>WebElement.size</a:t>
            </a:r>
            <a:r>
              <a:rPr lang="zh-CN" altLang="en-US" sz="2000" dirty="0"/>
              <a:t>：获取元素大小</a:t>
            </a:r>
            <a:endParaRPr lang="en-US" altLang="zh-CN" sz="2000" dirty="0"/>
          </a:p>
          <a:p>
            <a:pPr indent="457200"/>
            <a:r>
              <a:rPr lang="en-US" altLang="zh-CN" sz="2000" dirty="0" err="1"/>
              <a:t>WebElement.location</a:t>
            </a:r>
            <a:r>
              <a:rPr lang="zh-CN" altLang="en-US" sz="2000" dirty="0"/>
              <a:t>：获取元素位置</a:t>
            </a:r>
            <a:endParaRPr lang="zh-CN" altLang="en-US" dirty="0"/>
          </a:p>
        </p:txBody>
      </p:sp>
      <p:pic>
        <p:nvPicPr>
          <p:cNvPr id="11" name="图片 10"/>
          <p:cNvPicPr>
            <a:picLocks noChangeAspect="1"/>
          </p:cNvPicPr>
          <p:nvPr/>
        </p:nvPicPr>
        <p:blipFill>
          <a:blip r:embed="rId1"/>
          <a:stretch>
            <a:fillRect/>
          </a:stretch>
        </p:blipFill>
        <p:spPr>
          <a:xfrm>
            <a:off x="5303749" y="3176911"/>
            <a:ext cx="6505479" cy="2893100"/>
          </a:xfrm>
          <a:prstGeom prst="rect">
            <a:avLst/>
          </a:prstGeom>
        </p:spPr>
      </p:pic>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鼠标操作</a:t>
            </a:r>
            <a:endParaRPr lang="zh-CN" altLang="en-US" dirty="0"/>
          </a:p>
        </p:txBody>
      </p:sp>
      <p:sp>
        <p:nvSpPr>
          <p:cNvPr id="3" name="TextBox 2"/>
          <p:cNvSpPr txBox="1"/>
          <p:nvPr/>
        </p:nvSpPr>
        <p:spPr>
          <a:xfrm>
            <a:off x="1793629" y="1135440"/>
            <a:ext cx="8889024" cy="1107996"/>
          </a:xfrm>
          <a:prstGeom prst="rect">
            <a:avLst/>
          </a:prstGeom>
          <a:noFill/>
        </p:spPr>
        <p:txBody>
          <a:bodyPr wrap="square" rtlCol="0">
            <a:spAutoFit/>
          </a:bodyPr>
          <a:lstStyle/>
          <a:p>
            <a:pPr indent="457200"/>
            <a:r>
              <a:rPr lang="en-US" altLang="zh-CN" sz="2400" dirty="0"/>
              <a:t>Selenium </a:t>
            </a:r>
            <a:r>
              <a:rPr lang="en-US" altLang="zh-CN" sz="2400" dirty="0" err="1"/>
              <a:t>WebDriver</a:t>
            </a:r>
            <a:r>
              <a:rPr lang="en-US" altLang="zh-CN" sz="2400" dirty="0"/>
              <a:t> </a:t>
            </a:r>
            <a:r>
              <a:rPr lang="zh-CN" altLang="en-US" sz="2400" dirty="0"/>
              <a:t>中，将有关鼠标操作的接口都封装到 </a:t>
            </a:r>
            <a:r>
              <a:rPr lang="en-US" altLang="zh-CN" sz="2400" dirty="0" err="1"/>
              <a:t>ActionChains</a:t>
            </a:r>
            <a:r>
              <a:rPr lang="en-US" altLang="zh-CN" sz="2400" dirty="0"/>
              <a:t> </a:t>
            </a:r>
            <a:r>
              <a:rPr lang="zh-CN" altLang="en-US" sz="2400" dirty="0"/>
              <a:t>类中，其鼠标操作相关接口如下表所示：</a:t>
            </a:r>
            <a:endParaRPr lang="en-US" altLang="zh-CN" sz="2400" dirty="0"/>
          </a:p>
          <a:p>
            <a:pPr indent="457200"/>
            <a:endParaRPr lang="en-US" altLang="zh-CN"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8262" y="1898514"/>
            <a:ext cx="652462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p:cNvPicPr>
            <a:picLocks noChangeAspect="1"/>
          </p:cNvPicPr>
          <p:nvPr/>
        </p:nvPicPr>
        <p:blipFill>
          <a:blip r:embed="rId2"/>
          <a:stretch>
            <a:fillRect/>
          </a:stretch>
        </p:blipFill>
        <p:spPr>
          <a:xfrm>
            <a:off x="7127012" y="2228452"/>
            <a:ext cx="4781550" cy="800100"/>
          </a:xfrm>
          <a:prstGeom prst="rect">
            <a:avLst/>
          </a:prstGeom>
        </p:spPr>
      </p:pic>
      <p:pic>
        <p:nvPicPr>
          <p:cNvPr id="9" name="图片 8"/>
          <p:cNvPicPr>
            <a:picLocks noChangeAspect="1"/>
          </p:cNvPicPr>
          <p:nvPr/>
        </p:nvPicPr>
        <p:blipFill>
          <a:blip r:embed="rId3"/>
          <a:stretch>
            <a:fillRect/>
          </a:stretch>
        </p:blipFill>
        <p:spPr>
          <a:xfrm>
            <a:off x="7127012" y="3641318"/>
            <a:ext cx="4876309" cy="790625"/>
          </a:xfrm>
          <a:prstGeom prst="rect">
            <a:avLst/>
          </a:prstGeom>
        </p:spPr>
      </p:pic>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zh-CN" altLang="en-US" dirty="0"/>
              <a:t>键盘操作</a:t>
            </a:r>
            <a:endParaRPr lang="zh-CN" altLang="en-US" dirty="0"/>
          </a:p>
        </p:txBody>
      </p:sp>
      <p:sp>
        <p:nvSpPr>
          <p:cNvPr id="3" name="TextBox 2"/>
          <p:cNvSpPr txBox="1"/>
          <p:nvPr/>
        </p:nvSpPr>
        <p:spPr>
          <a:xfrm>
            <a:off x="1793629" y="1135440"/>
            <a:ext cx="8889024" cy="1107996"/>
          </a:xfrm>
          <a:prstGeom prst="rect">
            <a:avLst/>
          </a:prstGeom>
          <a:noFill/>
        </p:spPr>
        <p:txBody>
          <a:bodyPr wrap="square" rtlCol="0">
            <a:spAutoFit/>
          </a:bodyPr>
          <a:lstStyle/>
          <a:p>
            <a:pPr indent="457200"/>
            <a:r>
              <a:rPr lang="en-US" altLang="zh-CN" sz="2400" dirty="0"/>
              <a:t>Selenium </a:t>
            </a:r>
            <a:r>
              <a:rPr lang="en-US" altLang="zh-CN" sz="2400" dirty="0" err="1"/>
              <a:t>WebDriver</a:t>
            </a:r>
            <a:r>
              <a:rPr lang="en-US" altLang="zh-CN" sz="2400" dirty="0"/>
              <a:t> </a:t>
            </a:r>
            <a:r>
              <a:rPr lang="zh-CN" altLang="en-US" sz="2400" dirty="0"/>
              <a:t>中，将有关鼠标操作的接口都封装到 </a:t>
            </a:r>
            <a:r>
              <a:rPr lang="en-US" altLang="zh-CN" sz="2400" dirty="0" err="1"/>
              <a:t>ActionChains</a:t>
            </a:r>
            <a:r>
              <a:rPr lang="en-US" altLang="zh-CN" sz="2400" dirty="0"/>
              <a:t> </a:t>
            </a:r>
            <a:r>
              <a:rPr lang="zh-CN" altLang="en-US" sz="2400" dirty="0"/>
              <a:t>类中，其鼠标操作相关接口如下表所示：</a:t>
            </a:r>
            <a:endParaRPr lang="en-US" altLang="zh-CN" sz="2400" dirty="0"/>
          </a:p>
          <a:p>
            <a:pPr indent="457200"/>
            <a:endParaRPr lang="en-US" altLang="zh-CN" dirty="0"/>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42491" y="1893279"/>
            <a:ext cx="65913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841" y="4331679"/>
            <a:ext cx="632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5" name="TextBox 4"/>
          <p:cNvSpPr txBox="1"/>
          <p:nvPr/>
        </p:nvSpPr>
        <p:spPr>
          <a:xfrm>
            <a:off x="1606550" y="2180492"/>
            <a:ext cx="9578901" cy="2492990"/>
          </a:xfrm>
          <a:prstGeom prst="rect">
            <a:avLst/>
          </a:prstGeom>
          <a:noFill/>
        </p:spPr>
        <p:txBody>
          <a:bodyPr wrap="square" rtlCol="0">
            <a:spAutoFit/>
          </a:bodyPr>
          <a:lstStyle/>
          <a:p>
            <a:pPr indent="457200"/>
            <a:r>
              <a:rPr lang="zh-CN" altLang="en-US" sz="2400" dirty="0"/>
              <a:t>默认情况下，</a:t>
            </a:r>
            <a:r>
              <a:rPr lang="en-US" altLang="zh-CN" sz="2400" dirty="0"/>
              <a:t>Selenium </a:t>
            </a:r>
            <a:r>
              <a:rPr lang="en-US" altLang="zh-CN" sz="2400" dirty="0" err="1"/>
              <a:t>WebDriver</a:t>
            </a:r>
            <a:r>
              <a:rPr lang="en-US" altLang="zh-CN" sz="2400" dirty="0"/>
              <a:t> </a:t>
            </a:r>
            <a:r>
              <a:rPr lang="zh-CN" altLang="en-US" sz="2400" dirty="0"/>
              <a:t>使用的页面加载策略为</a:t>
            </a:r>
            <a:r>
              <a:rPr lang="en-US" altLang="zh-CN" sz="2400" dirty="0"/>
              <a:t>normal</a:t>
            </a:r>
            <a:r>
              <a:rPr lang="zh-CN" altLang="en-US" sz="2400" dirty="0"/>
              <a:t>模式，也即会阻塞等待直到页面完全加载，这种情况下，页面中的任何元素我们都是可以获取得到的。</a:t>
            </a:r>
            <a:endParaRPr lang="en-US" altLang="zh-CN" sz="2400" dirty="0"/>
          </a:p>
          <a:p>
            <a:pPr indent="457200"/>
            <a:r>
              <a:rPr lang="zh-CN" altLang="en-US" sz="2400" dirty="0"/>
              <a:t>但是，如果页面存在元素异步生成的情况，那么我们是存在可能无法直接获取得到生成的元素的。</a:t>
            </a:r>
            <a:endParaRPr lang="zh-CN" altLang="en-US" sz="2400" dirty="0"/>
          </a:p>
          <a:p>
            <a:br>
              <a:rPr lang="zh-CN" altLang="en-US" dirty="0"/>
            </a:br>
            <a:endParaRPr lang="zh-CN" altLang="en-US" dirty="0"/>
          </a:p>
        </p:txBody>
      </p:sp>
      <p:sp>
        <p:nvSpPr>
          <p:cNvPr id="6" name="矩形 5"/>
          <p:cNvSpPr/>
          <p:nvPr/>
        </p:nvSpPr>
        <p:spPr>
          <a:xfrm>
            <a:off x="1934307" y="1371572"/>
            <a:ext cx="1987061" cy="461665"/>
          </a:xfrm>
          <a:prstGeom prst="rect">
            <a:avLst/>
          </a:prstGeom>
        </p:spPr>
        <p:txBody>
          <a:bodyPr wrap="square">
            <a:spAutoFit/>
          </a:bodyPr>
          <a:lstStyle/>
          <a:p>
            <a:r>
              <a:rPr lang="zh-CN" altLang="en-US" sz="2400" b="1" dirty="0"/>
              <a:t>延时等待</a:t>
            </a:r>
            <a:endParaRPr lang="zh-CN" altLang="en-US" sz="2400" b="1" dirty="0"/>
          </a:p>
        </p:txBody>
      </p:sp>
      <p:sp>
        <p:nvSpPr>
          <p:cNvPr id="7" name="文本框 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5" name="TextBox 4"/>
          <p:cNvSpPr txBox="1"/>
          <p:nvPr/>
        </p:nvSpPr>
        <p:spPr>
          <a:xfrm>
            <a:off x="1934307" y="2180492"/>
            <a:ext cx="8379069" cy="646331"/>
          </a:xfrm>
          <a:prstGeom prst="rect">
            <a:avLst/>
          </a:prstGeom>
          <a:noFill/>
        </p:spPr>
        <p:txBody>
          <a:bodyPr wrap="square" rtlCol="0">
            <a:spAutoFit/>
          </a:bodyPr>
          <a:lstStyle/>
          <a:p>
            <a:br>
              <a:rPr lang="zh-CN" altLang="en-US" dirty="0"/>
            </a:br>
            <a:endParaRPr lang="zh-CN" altLang="en-US" dirty="0"/>
          </a:p>
        </p:txBody>
      </p:sp>
      <p:sp>
        <p:nvSpPr>
          <p:cNvPr id="6" name="矩形 5"/>
          <p:cNvSpPr/>
          <p:nvPr/>
        </p:nvSpPr>
        <p:spPr>
          <a:xfrm>
            <a:off x="1934306" y="1371572"/>
            <a:ext cx="1987061" cy="461665"/>
          </a:xfrm>
          <a:prstGeom prst="rect">
            <a:avLst/>
          </a:prstGeom>
        </p:spPr>
        <p:txBody>
          <a:bodyPr wrap="square">
            <a:spAutoFit/>
          </a:bodyPr>
          <a:lstStyle/>
          <a:p>
            <a:r>
              <a:rPr lang="zh-CN" altLang="en-US" sz="2400" b="1" dirty="0"/>
              <a:t>强制等待</a:t>
            </a:r>
            <a:endParaRPr lang="zh-CN" altLang="en-US" sz="2400" b="1"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47350" y="1975019"/>
            <a:ext cx="47529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1934307" y="3402595"/>
            <a:ext cx="2708031" cy="461665"/>
          </a:xfrm>
          <a:prstGeom prst="rect">
            <a:avLst/>
          </a:prstGeom>
        </p:spPr>
        <p:txBody>
          <a:bodyPr wrap="square">
            <a:spAutoFit/>
          </a:bodyPr>
          <a:lstStyle/>
          <a:p>
            <a:r>
              <a:rPr lang="zh-CN" altLang="en-US" sz="2400" b="1" dirty="0"/>
              <a:t>隐式等待</a:t>
            </a:r>
            <a:endParaRPr lang="zh-CN" altLang="en-US" sz="2400" b="1" dirty="0"/>
          </a:p>
        </p:txBody>
      </p:sp>
      <p:sp>
        <p:nvSpPr>
          <p:cNvPr id="4" name="矩形 3"/>
          <p:cNvSpPr/>
          <p:nvPr/>
        </p:nvSpPr>
        <p:spPr>
          <a:xfrm>
            <a:off x="1327150" y="5024764"/>
            <a:ext cx="10167793" cy="1200329"/>
          </a:xfrm>
          <a:prstGeom prst="rect">
            <a:avLst/>
          </a:prstGeom>
        </p:spPr>
        <p:txBody>
          <a:bodyPr wrap="square">
            <a:spAutoFit/>
          </a:bodyPr>
          <a:lstStyle/>
          <a:p>
            <a:pPr indent="457200"/>
            <a:r>
              <a:rPr lang="zh-CN" altLang="en-US" sz="2400" dirty="0"/>
              <a:t>隐形等待是设置了一个最长等待时间，如果在规定时间内网页加载完成，则执行下一步，否则一直等到时间截止，然后执行下一步。</a:t>
            </a:r>
            <a:endParaRPr lang="en-US" altLang="zh-CN" sz="2400" dirty="0"/>
          </a:p>
          <a:p>
            <a:pPr indent="457200"/>
            <a:r>
              <a:rPr lang="zh-CN" altLang="en-US" sz="2400" dirty="0"/>
              <a:t>隐性等待对整个</a:t>
            </a:r>
            <a:r>
              <a:rPr lang="en-US" altLang="zh-CN" sz="2400" dirty="0"/>
              <a:t>driver</a:t>
            </a:r>
            <a:r>
              <a:rPr lang="zh-CN" altLang="en-US" sz="2400" dirty="0"/>
              <a:t>的周期都起作用，并且作用在整个页面。</a:t>
            </a:r>
            <a:endParaRPr lang="zh-CN" alt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7350" y="3864260"/>
            <a:ext cx="4752976" cy="108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8"/>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6" name="矩形 5"/>
          <p:cNvSpPr/>
          <p:nvPr/>
        </p:nvSpPr>
        <p:spPr>
          <a:xfrm>
            <a:off x="1934306" y="1402304"/>
            <a:ext cx="2708031" cy="461665"/>
          </a:xfrm>
          <a:prstGeom prst="rect">
            <a:avLst/>
          </a:prstGeom>
        </p:spPr>
        <p:txBody>
          <a:bodyPr wrap="square">
            <a:spAutoFit/>
          </a:bodyPr>
          <a:lstStyle/>
          <a:p>
            <a:r>
              <a:rPr lang="zh-CN" altLang="en-US" sz="2400" b="1" dirty="0"/>
              <a:t>显式等待</a:t>
            </a:r>
            <a:endParaRPr lang="zh-CN" altLang="en-US" sz="2400" b="1" dirty="0"/>
          </a:p>
        </p:txBody>
      </p:sp>
      <p:sp>
        <p:nvSpPr>
          <p:cNvPr id="7" name="TextBox 6"/>
          <p:cNvSpPr txBox="1"/>
          <p:nvPr/>
        </p:nvSpPr>
        <p:spPr>
          <a:xfrm>
            <a:off x="1327150" y="4202721"/>
            <a:ext cx="9847669" cy="1569660"/>
          </a:xfrm>
          <a:prstGeom prst="rect">
            <a:avLst/>
          </a:prstGeom>
          <a:noFill/>
        </p:spPr>
        <p:txBody>
          <a:bodyPr wrap="square" rtlCol="0">
            <a:spAutoFit/>
          </a:bodyPr>
          <a:lstStyle/>
          <a:p>
            <a:pPr indent="457200"/>
            <a:r>
              <a:rPr lang="en-US" altLang="zh-CN" sz="2400" dirty="0" err="1"/>
              <a:t>WebDriverWait</a:t>
            </a:r>
            <a:r>
              <a:rPr lang="zh-CN" altLang="en-US" sz="2400" dirty="0"/>
              <a:t>为显型等待，配合</a:t>
            </a:r>
            <a:r>
              <a:rPr lang="en-US" altLang="zh-CN" sz="2400" dirty="0"/>
              <a:t>until()</a:t>
            </a:r>
            <a:r>
              <a:rPr lang="zh-CN" altLang="en-US" sz="2400" dirty="0"/>
              <a:t>和</a:t>
            </a:r>
            <a:r>
              <a:rPr lang="en-US" altLang="zh-CN" sz="2400" dirty="0" err="1"/>
              <a:t>until_not</a:t>
            </a:r>
            <a:r>
              <a:rPr lang="en-US" altLang="zh-CN" sz="2400" dirty="0"/>
              <a:t>()</a:t>
            </a:r>
            <a:r>
              <a:rPr lang="zh-CN" altLang="en-US" sz="2400" dirty="0"/>
              <a:t>方法，就能够根据</a:t>
            </a:r>
            <a:r>
              <a:rPr lang="en-US" altLang="zh-CN" sz="2400" dirty="0" err="1"/>
              <a:t>expected_conditions</a:t>
            </a:r>
            <a:r>
              <a:rPr lang="zh-CN" altLang="en-US" sz="2400" dirty="0"/>
              <a:t>而进行灵活地等待了。它主要的意思就是：程序每隔</a:t>
            </a:r>
            <a:r>
              <a:rPr lang="en-US" altLang="zh-CN" sz="2400" dirty="0"/>
              <a:t>xx</a:t>
            </a:r>
            <a:r>
              <a:rPr lang="zh-CN" altLang="en-US" sz="2400" dirty="0"/>
              <a:t>秒检查一次，如果条件成立了，则执行下一步，否则继续等待，直到超过设置的最长时间，然后抛出</a:t>
            </a:r>
            <a:r>
              <a:rPr lang="en-US" altLang="zh-CN" sz="2400" dirty="0" err="1"/>
              <a:t>TimeoutException</a:t>
            </a:r>
            <a:r>
              <a:rPr lang="zh-CN" altLang="en-US" sz="2400" dirty="0"/>
              <a:t>。</a:t>
            </a:r>
            <a:endParaRPr lang="zh-CN" altLang="en-US" sz="2400" dirty="0"/>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33750" y="2134333"/>
            <a:ext cx="55245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3" name="矩形 2"/>
          <p:cNvSpPr/>
          <p:nvPr/>
        </p:nvSpPr>
        <p:spPr>
          <a:xfrm>
            <a:off x="1703692" y="1040380"/>
            <a:ext cx="2708031" cy="461665"/>
          </a:xfrm>
          <a:prstGeom prst="rect">
            <a:avLst/>
          </a:prstGeom>
        </p:spPr>
        <p:txBody>
          <a:bodyPr wrap="square">
            <a:spAutoFit/>
          </a:bodyPr>
          <a:lstStyle/>
          <a:p>
            <a:r>
              <a:rPr lang="en-US" altLang="zh-CN" sz="2400" b="1" dirty="0" err="1"/>
              <a:t>Javascript</a:t>
            </a:r>
            <a:r>
              <a:rPr lang="zh-CN" altLang="en-US" sz="2400" b="1" dirty="0"/>
              <a:t>链接</a:t>
            </a:r>
            <a:endParaRPr lang="zh-CN" altLang="en-US" sz="2400" b="1" dirty="0"/>
          </a:p>
        </p:txBody>
      </p:sp>
      <p:pic>
        <p:nvPicPr>
          <p:cNvPr id="921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97315" y="3156486"/>
            <a:ext cx="6536455" cy="208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101" y="2912711"/>
            <a:ext cx="3679214" cy="2904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67571" y="2013436"/>
            <a:ext cx="9403210" cy="830997"/>
          </a:xfrm>
          <a:prstGeom prst="rect">
            <a:avLst/>
          </a:prstGeom>
          <a:noFill/>
        </p:spPr>
        <p:txBody>
          <a:bodyPr wrap="square" rtlCol="0">
            <a:spAutoFit/>
          </a:bodyPr>
          <a:lstStyle/>
          <a:p>
            <a:pPr indent="457200"/>
            <a:r>
              <a:rPr lang="en-US" altLang="zh-CN" sz="2400" dirty="0" err="1"/>
              <a:t>href</a:t>
            </a:r>
            <a:r>
              <a:rPr lang="en-US" altLang="zh-CN" sz="2400" dirty="0"/>
              <a:t>=“</a:t>
            </a:r>
            <a:r>
              <a:rPr lang="en-US" altLang="zh-CN" sz="2400" dirty="0" err="1"/>
              <a:t>javascript:void</a:t>
            </a:r>
            <a:r>
              <a:rPr lang="en-US" altLang="zh-CN" sz="2400" dirty="0"/>
              <a:t>(0);”</a:t>
            </a:r>
            <a:r>
              <a:rPr lang="zh-CN" altLang="en-US" sz="2400" dirty="0"/>
              <a:t>或</a:t>
            </a:r>
            <a:r>
              <a:rPr lang="en-US" altLang="zh-CN" sz="2400" dirty="0" err="1"/>
              <a:t>href</a:t>
            </a:r>
            <a:r>
              <a:rPr lang="en-US" altLang="zh-CN" sz="2400" dirty="0"/>
              <a:t>=“</a:t>
            </a:r>
            <a:r>
              <a:rPr lang="en-US" altLang="zh-CN" sz="2400" dirty="0" err="1"/>
              <a:t>javascript</a:t>
            </a:r>
            <a:r>
              <a:rPr lang="en-US" altLang="zh-CN" sz="2400" dirty="0"/>
              <a:t>:;”</a:t>
            </a:r>
            <a:r>
              <a:rPr lang="zh-CN" altLang="en-US" sz="2400" dirty="0"/>
              <a:t>，含义是留在原处不跳转，此时无法直接从</a:t>
            </a:r>
            <a:r>
              <a:rPr lang="en-US" altLang="zh-CN" sz="2400" dirty="0" err="1"/>
              <a:t>href</a:t>
            </a:r>
            <a:r>
              <a:rPr lang="zh-CN" altLang="en-US" sz="2400" dirty="0"/>
              <a:t>中获取链接。</a:t>
            </a:r>
            <a:endParaRPr lang="zh-CN" altLang="en-US" sz="2400" dirty="0"/>
          </a:p>
        </p:txBody>
      </p:sp>
      <p:sp>
        <p:nvSpPr>
          <p:cNvPr id="7" name="文本框 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3" name="矩形 2"/>
          <p:cNvSpPr/>
          <p:nvPr/>
        </p:nvSpPr>
        <p:spPr>
          <a:xfrm>
            <a:off x="991625" y="1132789"/>
            <a:ext cx="2708031" cy="461665"/>
          </a:xfrm>
          <a:prstGeom prst="rect">
            <a:avLst/>
          </a:prstGeom>
        </p:spPr>
        <p:txBody>
          <a:bodyPr wrap="square">
            <a:spAutoFit/>
          </a:bodyPr>
          <a:lstStyle/>
          <a:p>
            <a:r>
              <a:rPr lang="en-US" altLang="zh-CN" sz="2400" b="1" dirty="0" err="1"/>
              <a:t>Javascript</a:t>
            </a:r>
            <a:r>
              <a:rPr lang="zh-CN" altLang="en-US" sz="2400" b="1" dirty="0"/>
              <a:t>链接</a:t>
            </a:r>
            <a:endParaRPr lang="zh-CN" altLang="en-US" sz="2400" b="1" dirty="0"/>
          </a:p>
        </p:txBody>
      </p:sp>
      <p:pic>
        <p:nvPicPr>
          <p:cNvPr id="922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48608" y="1132789"/>
            <a:ext cx="6301790" cy="69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p:nvPicPr>
        <p:blipFill>
          <a:blip r:embed="rId2"/>
          <a:stretch>
            <a:fillRect/>
          </a:stretch>
        </p:blipFill>
        <p:spPr>
          <a:xfrm>
            <a:off x="1277872" y="3225394"/>
            <a:ext cx="4406333" cy="2875175"/>
          </a:xfrm>
          <a:prstGeom prst="rect">
            <a:avLst/>
          </a:prstGeom>
        </p:spPr>
      </p:pic>
      <p:pic>
        <p:nvPicPr>
          <p:cNvPr id="7" name="图片 6"/>
          <p:cNvPicPr>
            <a:picLocks noChangeAspect="1"/>
          </p:cNvPicPr>
          <p:nvPr/>
        </p:nvPicPr>
        <p:blipFill>
          <a:blip r:embed="rId3"/>
          <a:stretch>
            <a:fillRect/>
          </a:stretch>
        </p:blipFill>
        <p:spPr>
          <a:xfrm>
            <a:off x="5928474" y="3225394"/>
            <a:ext cx="4406333" cy="2875175"/>
          </a:xfrm>
          <a:prstGeom prst="rect">
            <a:avLst/>
          </a:prstGeom>
        </p:spPr>
      </p:pic>
      <p:pic>
        <p:nvPicPr>
          <p:cNvPr id="12" name="图片 11"/>
          <p:cNvPicPr>
            <a:picLocks noChangeAspect="1"/>
          </p:cNvPicPr>
          <p:nvPr/>
        </p:nvPicPr>
        <p:blipFill>
          <a:blip r:embed="rId4"/>
          <a:stretch>
            <a:fillRect/>
          </a:stretch>
        </p:blipFill>
        <p:spPr>
          <a:xfrm>
            <a:off x="3948608" y="1995975"/>
            <a:ext cx="6301790" cy="1125968"/>
          </a:xfrm>
          <a:prstGeom prst="rect">
            <a:avLst/>
          </a:prstGeom>
        </p:spPr>
      </p:pic>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6550" y="345305"/>
            <a:ext cx="8643848" cy="478155"/>
          </a:xfrm>
        </p:spPr>
        <p:txBody>
          <a:bodyPr/>
          <a:lstStyle/>
          <a:p>
            <a:r>
              <a:rPr lang="zh-CN" altLang="en-US" dirty="0"/>
              <a:t>什么是爬虫</a:t>
            </a:r>
            <a:endParaRPr lang="zh-CN" altLang="en-US" dirty="0"/>
          </a:p>
        </p:txBody>
      </p:sp>
      <p:sp>
        <p:nvSpPr>
          <p:cNvPr id="3" name="矩形 2"/>
          <p:cNvSpPr/>
          <p:nvPr/>
        </p:nvSpPr>
        <p:spPr>
          <a:xfrm>
            <a:off x="901992" y="1347714"/>
            <a:ext cx="10616907" cy="4682873"/>
          </a:xfrm>
          <a:prstGeom prst="rect">
            <a:avLst/>
          </a:prstGeom>
          <a:solidFill>
            <a:schemeClr val="bg1"/>
          </a:solidFill>
          <a:ln>
            <a:noFill/>
          </a:ln>
          <a:effectLst>
            <a:outerShdw blurRad="165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159893" y="1888081"/>
            <a:ext cx="3927929" cy="2157730"/>
          </a:xfrm>
          <a:prstGeom prst="rect">
            <a:avLst/>
          </a:prstGeom>
          <a:noFill/>
        </p:spPr>
        <p:txBody>
          <a:bodyPr wrap="square" lIns="0" tIns="0" rIns="0" bIns="0" rtlCol="0">
            <a:spAutoFit/>
          </a:bodyPr>
          <a:lstStyle/>
          <a:p>
            <a:pPr>
              <a:lnSpc>
                <a:spcPct val="130000"/>
              </a:lnSpc>
            </a:pPr>
            <a:r>
              <a:rPr spc="300" dirty="0">
                <a:solidFill>
                  <a:schemeClr val="tx1">
                    <a:lumMod val="85000"/>
                    <a:lumOff val="15000"/>
                  </a:schemeClr>
                </a:solidFill>
              </a:rPr>
              <a:t>网络爬虫，也称为网页抓取和网页数据提取，基本上是指通过超文本传输协议(HTTP)或通过网页浏览器获取万维网上可用的数据。（摘自Wikipedia）</a:t>
            </a:r>
            <a:endParaRPr spc="300" dirty="0">
              <a:solidFill>
                <a:schemeClr val="tx1">
                  <a:lumMod val="85000"/>
                  <a:lumOff val="15000"/>
                </a:schemeClr>
              </a:solidFill>
            </a:endParaRPr>
          </a:p>
          <a:p>
            <a:pPr>
              <a:lnSpc>
                <a:spcPct val="130000"/>
              </a:lnSpc>
            </a:pPr>
            <a:endParaRPr spc="300" dirty="0">
              <a:solidFill>
                <a:schemeClr val="tx1">
                  <a:lumMod val="85000"/>
                  <a:lumOff val="15000"/>
                </a:schemeClr>
              </a:solidFill>
            </a:endParaRPr>
          </a:p>
        </p:txBody>
      </p:sp>
      <p:pic>
        <p:nvPicPr>
          <p:cNvPr id="4" name="图片 3"/>
          <p:cNvPicPr>
            <a:picLocks noChangeAspect="1"/>
          </p:cNvPicPr>
          <p:nvPr/>
        </p:nvPicPr>
        <p:blipFill>
          <a:blip r:embed="rId1"/>
          <a:stretch>
            <a:fillRect/>
          </a:stretch>
        </p:blipFill>
        <p:spPr>
          <a:xfrm>
            <a:off x="6095365" y="2395220"/>
            <a:ext cx="4613910" cy="2587625"/>
          </a:xfrm>
          <a:prstGeom prst="rect">
            <a:avLst/>
          </a:prstGeom>
        </p:spPr>
      </p:pic>
      <p:sp>
        <p:nvSpPr>
          <p:cNvPr id="8" name="文本框 7"/>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06550" y="344317"/>
            <a:ext cx="8643848" cy="480131"/>
          </a:xfrm>
        </p:spPr>
        <p:txBody>
          <a:bodyPr/>
          <a:lstStyle/>
          <a:p>
            <a:r>
              <a:rPr lang="en-US" altLang="zh-CN" dirty="0"/>
              <a:t>5.</a:t>
            </a:r>
            <a:r>
              <a:rPr lang="en-US" altLang="zh-CN" sz="2800" b="1" dirty="0"/>
              <a:t> </a:t>
            </a:r>
            <a:r>
              <a:rPr lang="en-US" altLang="zh-CN" sz="2800" b="1" dirty="0" err="1"/>
              <a:t>Javascript</a:t>
            </a:r>
            <a:r>
              <a:rPr lang="zh-CN" altLang="en-US" sz="2800" b="1" dirty="0"/>
              <a:t>链接</a:t>
            </a:r>
            <a:r>
              <a:rPr lang="en-US" altLang="zh-CN" dirty="0"/>
              <a:t>——</a:t>
            </a:r>
            <a:r>
              <a:rPr lang="zh-CN" altLang="en-US" dirty="0"/>
              <a:t>微博点赞</a:t>
            </a:r>
            <a:endParaRPr lang="zh-CN" altLang="en-US" dirty="0"/>
          </a:p>
        </p:txBody>
      </p:sp>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5" name="屏幕录制 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476153" y="881223"/>
            <a:ext cx="9239693" cy="519732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5.</a:t>
            </a:r>
            <a:r>
              <a:rPr lang="zh-CN" altLang="en-US" dirty="0"/>
              <a:t>获取异步加载内容</a:t>
            </a:r>
            <a:endParaRPr lang="zh-CN" altLang="en-US" dirty="0"/>
          </a:p>
        </p:txBody>
      </p:sp>
      <p:sp>
        <p:nvSpPr>
          <p:cNvPr id="5" name="矩形 4"/>
          <p:cNvSpPr/>
          <p:nvPr/>
        </p:nvSpPr>
        <p:spPr>
          <a:xfrm>
            <a:off x="83245" y="974258"/>
            <a:ext cx="2708031" cy="830997"/>
          </a:xfrm>
          <a:prstGeom prst="rect">
            <a:avLst/>
          </a:prstGeom>
        </p:spPr>
        <p:txBody>
          <a:bodyPr wrap="square">
            <a:spAutoFit/>
          </a:bodyPr>
          <a:lstStyle/>
          <a:p>
            <a:r>
              <a:rPr lang="zh-CN" altLang="en-US" sz="2400" b="1" dirty="0"/>
              <a:t>下拉滚动条</a:t>
            </a:r>
            <a:endParaRPr lang="en-US" altLang="zh-CN" sz="2400" b="1" dirty="0"/>
          </a:p>
          <a:p>
            <a:r>
              <a:rPr lang="zh-CN" altLang="en-US" sz="2400" b="1" dirty="0"/>
              <a:t>与自动登录</a:t>
            </a:r>
            <a:endParaRPr lang="zh-CN" altLang="en-US" sz="2400" b="1" dirty="0"/>
          </a:p>
        </p:txBody>
      </p:sp>
      <p:sp>
        <p:nvSpPr>
          <p:cNvPr id="8" name="文本框 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pic>
        <p:nvPicPr>
          <p:cNvPr id="3" name="屏幕录制 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786269" y="881222"/>
            <a:ext cx="9415631" cy="529629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6.Selenium</a:t>
            </a:r>
            <a:r>
              <a:rPr lang="zh-CN" altLang="en-US" dirty="0"/>
              <a:t>的</a:t>
            </a:r>
            <a:r>
              <a:rPr lang="en-US" altLang="zh-CN" dirty="0"/>
              <a:t>Cookie</a:t>
            </a:r>
            <a:r>
              <a:rPr lang="zh-CN" altLang="en-US" dirty="0"/>
              <a:t>操作</a:t>
            </a:r>
            <a:endParaRPr lang="zh-CN" altLang="en-US"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27150" y="1632097"/>
            <a:ext cx="10493305" cy="359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7.Selenium</a:t>
            </a:r>
            <a:r>
              <a:rPr lang="zh-CN" altLang="en-US" dirty="0"/>
              <a:t>模拟登录</a:t>
            </a:r>
            <a:endParaRPr lang="zh-CN" altLang="en-US" dirty="0"/>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80062" y="3781058"/>
            <a:ext cx="851535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062" y="914032"/>
            <a:ext cx="8515350" cy="27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8.</a:t>
            </a:r>
            <a:r>
              <a:rPr lang="zh-CN" altLang="en-US" dirty="0"/>
              <a:t>缺点</a:t>
            </a:r>
            <a:endParaRPr lang="zh-CN" altLang="en-US" dirty="0"/>
          </a:p>
        </p:txBody>
      </p:sp>
      <p:sp>
        <p:nvSpPr>
          <p:cNvPr id="6" name="TextBox 5"/>
          <p:cNvSpPr txBox="1"/>
          <p:nvPr/>
        </p:nvSpPr>
        <p:spPr>
          <a:xfrm>
            <a:off x="1995854" y="1776048"/>
            <a:ext cx="8783515" cy="3970318"/>
          </a:xfrm>
          <a:prstGeom prst="rect">
            <a:avLst/>
          </a:prstGeom>
          <a:noFill/>
        </p:spPr>
        <p:txBody>
          <a:bodyPr wrap="square" rtlCol="0">
            <a:spAutoFit/>
          </a:bodyPr>
          <a:lstStyle/>
          <a:p>
            <a:pPr marL="285750" indent="-285750">
              <a:buFont typeface="Wingdings" panose="05000000000000000000" pitchFamily="2" charset="2"/>
              <a:buChar char="l"/>
            </a:pPr>
            <a:r>
              <a:rPr lang="zh-CN" altLang="en-US" sz="2400" b="1" dirty="0"/>
              <a:t>速度慢</a:t>
            </a:r>
            <a:r>
              <a:rPr lang="zh-CN" altLang="en-US" sz="2400" dirty="0"/>
              <a:t>。每次运行爬虫都打开一个浏览器，如果没有设置，还会加载图片、</a:t>
            </a:r>
            <a:r>
              <a:rPr lang="en-US" altLang="zh-CN" sz="2400" dirty="0"/>
              <a:t>JS</a:t>
            </a:r>
            <a:r>
              <a:rPr lang="zh-CN" altLang="en-US" sz="2400" dirty="0"/>
              <a:t>等等；</a:t>
            </a:r>
            <a:endParaRPr lang="en-US" altLang="zh-CN" sz="2400" dirty="0"/>
          </a:p>
          <a:p>
            <a:pPr marL="285750" indent="-285750">
              <a:buFont typeface="Wingdings" panose="05000000000000000000" pitchFamily="2" charset="2"/>
              <a:buChar char="l"/>
            </a:pPr>
            <a:endParaRPr lang="zh-CN" altLang="en-US" sz="2400" dirty="0"/>
          </a:p>
          <a:p>
            <a:pPr marL="285750" indent="-285750">
              <a:buFont typeface="Wingdings" panose="05000000000000000000" pitchFamily="2" charset="2"/>
              <a:buChar char="l"/>
            </a:pPr>
            <a:r>
              <a:rPr lang="zh-CN" altLang="en-US" sz="2400" b="1" dirty="0"/>
              <a:t>对网络的要求会更高</a:t>
            </a:r>
            <a:r>
              <a:rPr lang="zh-CN" altLang="en-US" sz="2400" dirty="0"/>
              <a:t>。 </a:t>
            </a:r>
            <a:r>
              <a:rPr lang="en-US" altLang="zh-CN" sz="2400" dirty="0"/>
              <a:t>Selenium </a:t>
            </a:r>
            <a:r>
              <a:rPr lang="zh-CN" altLang="en-US" sz="2400" dirty="0"/>
              <a:t>加载了很多可能对您没有价值的补充文件（如</a:t>
            </a:r>
            <a:r>
              <a:rPr lang="en-US" altLang="zh-CN" sz="2400" dirty="0" err="1"/>
              <a:t>css</a:t>
            </a:r>
            <a:r>
              <a:rPr lang="zh-CN" altLang="en-US" sz="2400" dirty="0"/>
              <a:t>，</a:t>
            </a:r>
            <a:r>
              <a:rPr lang="en-US" altLang="zh-CN" sz="2400" dirty="0" err="1"/>
              <a:t>js</a:t>
            </a:r>
            <a:r>
              <a:rPr lang="zh-CN" altLang="en-US" sz="2400" dirty="0"/>
              <a:t>和图像文件），这可能会产生更多的流量；</a:t>
            </a:r>
            <a:endParaRPr lang="en-US" altLang="zh-CN" sz="2400" dirty="0"/>
          </a:p>
          <a:p>
            <a:pPr marL="285750" indent="-285750">
              <a:buFont typeface="Wingdings" panose="05000000000000000000" pitchFamily="2" charset="2"/>
              <a:buChar char="l"/>
            </a:pPr>
            <a:endParaRPr lang="en-US" altLang="zh-CN" sz="2400" dirty="0"/>
          </a:p>
          <a:p>
            <a:pPr marL="285750" indent="-285750">
              <a:buFont typeface="Wingdings" panose="05000000000000000000" pitchFamily="2" charset="2"/>
              <a:buChar char="l"/>
            </a:pPr>
            <a:r>
              <a:rPr lang="zh-CN" altLang="en-US" sz="2400" b="1" dirty="0"/>
              <a:t>浏览器兼容性问题。</a:t>
            </a:r>
            <a:r>
              <a:rPr lang="zh-CN" altLang="en-US" sz="2400" dirty="0"/>
              <a:t>可视化的采集容易遇到浏览器问题，比较不稳健。</a:t>
            </a:r>
            <a:endParaRPr lang="zh-CN" altLang="en-US" sz="2400" dirty="0"/>
          </a:p>
          <a:p>
            <a:pPr marL="285750" indent="-285750">
              <a:buFont typeface="Wingdings" panose="05000000000000000000" pitchFamily="2" charset="2"/>
              <a:buChar char="l"/>
            </a:pPr>
            <a:endParaRPr lang="zh-CN" altLang="en-US" dirty="0"/>
          </a:p>
          <a:p>
            <a:endParaRPr lang="zh-CN" altLang="en-US" dirty="0"/>
          </a:p>
        </p:txBody>
      </p:sp>
      <p:sp>
        <p:nvSpPr>
          <p:cNvPr id="4" name="文本框 3"/>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3</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646878" cy="264687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04</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100152" y="2445979"/>
            <a:ext cx="6609080" cy="70675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爬虫、反爬虫与反反爬虫</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10467218" y="5850000"/>
            <a:ext cx="580327" cy="108000"/>
            <a:chOff x="10467218" y="6126091"/>
            <a:chExt cx="580327" cy="108000"/>
          </a:xfrm>
        </p:grpSpPr>
        <p:sp>
          <p:nvSpPr>
            <p:cNvPr id="20" name="椭圆 19"/>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p:cNvSpPr/>
            <p:nvPr/>
          </p:nvSpPr>
          <p:spPr>
            <a:xfrm>
              <a:off x="10939545"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3" name="椭圆 12"/>
          <p:cNvSpPr/>
          <p:nvPr/>
        </p:nvSpPr>
        <p:spPr>
          <a:xfrm>
            <a:off x="10244257" y="5850000"/>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a:t>
            </a: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zh-CN" altLang="en-US" dirty="0"/>
              <a:t>反爬虫的由来</a:t>
            </a:r>
            <a:endParaRPr lang="zh-CN" altLang="en-US" dirty="0"/>
          </a:p>
        </p:txBody>
      </p:sp>
      <p:sp>
        <p:nvSpPr>
          <p:cNvPr id="6" name="文本框 5"/>
          <p:cNvSpPr txBox="1"/>
          <p:nvPr/>
        </p:nvSpPr>
        <p:spPr>
          <a:xfrm>
            <a:off x="640080" y="1278890"/>
            <a:ext cx="10580370" cy="368300"/>
          </a:xfrm>
          <a:prstGeom prst="rect">
            <a:avLst/>
          </a:prstGeom>
          <a:noFill/>
        </p:spPr>
        <p:txBody>
          <a:bodyPr wrap="square" rtlCol="0">
            <a:spAutoFit/>
          </a:bodyPr>
          <a:lstStyle/>
          <a:p>
            <a:r>
              <a:rPr lang="zh-CN" altLang="en-US" dirty="0"/>
              <a:t>大数据时代，爬虫技术在方便数据收集的同时，也可用于盗取商业数据，为企业业务带来一定的风险</a:t>
            </a:r>
            <a:endParaRPr lang="zh-CN" altLang="en-US" dirty="0"/>
          </a:p>
        </p:txBody>
      </p:sp>
      <p:pic>
        <p:nvPicPr>
          <p:cNvPr id="7" name="图片 6"/>
          <p:cNvPicPr>
            <a:picLocks noChangeAspect="1"/>
          </p:cNvPicPr>
          <p:nvPr/>
        </p:nvPicPr>
        <p:blipFill>
          <a:blip r:embed="rId1"/>
          <a:stretch>
            <a:fillRect/>
          </a:stretch>
        </p:blipFill>
        <p:spPr>
          <a:xfrm>
            <a:off x="1887220" y="1967865"/>
            <a:ext cx="1557020" cy="1189355"/>
          </a:xfrm>
          <a:prstGeom prst="rect">
            <a:avLst/>
          </a:prstGeom>
        </p:spPr>
      </p:pic>
      <p:sp>
        <p:nvSpPr>
          <p:cNvPr id="9" name="文本框 8"/>
          <p:cNvSpPr txBox="1"/>
          <p:nvPr/>
        </p:nvSpPr>
        <p:spPr>
          <a:xfrm>
            <a:off x="1887855" y="3157220"/>
            <a:ext cx="2052955" cy="368300"/>
          </a:xfrm>
          <a:prstGeom prst="rect">
            <a:avLst/>
          </a:prstGeom>
          <a:noFill/>
        </p:spPr>
        <p:txBody>
          <a:bodyPr wrap="square" rtlCol="0">
            <a:spAutoFit/>
          </a:bodyPr>
          <a:lstStyle/>
          <a:p>
            <a:r>
              <a:rPr lang="zh-CN" altLang="en-US"/>
              <a:t>核心内容被盗</a:t>
            </a:r>
            <a:endParaRPr lang="zh-CN" altLang="en-US"/>
          </a:p>
        </p:txBody>
      </p:sp>
      <p:graphicFrame>
        <p:nvGraphicFramePr>
          <p:cNvPr id="11" name="图示 10"/>
          <p:cNvGraphicFramePr/>
          <p:nvPr/>
        </p:nvGraphicFramePr>
        <p:xfrm>
          <a:off x="832485" y="4001770"/>
          <a:ext cx="2897505" cy="1871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图示 12"/>
          <p:cNvGraphicFramePr/>
          <p:nvPr/>
        </p:nvGraphicFramePr>
        <p:xfrm>
          <a:off x="1250315" y="3802380"/>
          <a:ext cx="2690495" cy="19145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图片 13"/>
          <p:cNvPicPr>
            <a:picLocks noChangeAspect="1"/>
          </p:cNvPicPr>
          <p:nvPr/>
        </p:nvPicPr>
        <p:blipFill>
          <a:blip r:embed="rId12"/>
          <a:stretch>
            <a:fillRect/>
          </a:stretch>
        </p:blipFill>
        <p:spPr>
          <a:xfrm>
            <a:off x="5106670" y="1967865"/>
            <a:ext cx="1647190" cy="1235710"/>
          </a:xfrm>
          <a:prstGeom prst="rect">
            <a:avLst/>
          </a:prstGeom>
        </p:spPr>
      </p:pic>
      <p:sp>
        <p:nvSpPr>
          <p:cNvPr id="15" name="文本框 14"/>
          <p:cNvSpPr txBox="1"/>
          <p:nvPr/>
        </p:nvSpPr>
        <p:spPr>
          <a:xfrm>
            <a:off x="5198745" y="3157220"/>
            <a:ext cx="2611755" cy="368300"/>
          </a:xfrm>
          <a:prstGeom prst="rect">
            <a:avLst/>
          </a:prstGeom>
          <a:noFill/>
        </p:spPr>
        <p:txBody>
          <a:bodyPr wrap="square" rtlCol="0">
            <a:spAutoFit/>
          </a:bodyPr>
          <a:lstStyle/>
          <a:p>
            <a:r>
              <a:rPr lang="zh-CN" altLang="en-US"/>
              <a:t>侵占企业资源</a:t>
            </a:r>
            <a:endParaRPr lang="zh-CN" altLang="en-US"/>
          </a:p>
        </p:txBody>
      </p:sp>
      <p:graphicFrame>
        <p:nvGraphicFramePr>
          <p:cNvPr id="16" name="图示 15"/>
          <p:cNvGraphicFramePr/>
          <p:nvPr/>
        </p:nvGraphicFramePr>
        <p:xfrm>
          <a:off x="4585335" y="3802380"/>
          <a:ext cx="2690495" cy="19145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8" name="图片 17"/>
          <p:cNvPicPr>
            <a:picLocks noChangeAspect="1"/>
          </p:cNvPicPr>
          <p:nvPr/>
        </p:nvPicPr>
        <p:blipFill>
          <a:blip r:embed="rId18"/>
          <a:stretch>
            <a:fillRect/>
          </a:stretch>
        </p:blipFill>
        <p:spPr>
          <a:xfrm>
            <a:off x="8496935" y="2007870"/>
            <a:ext cx="1753235" cy="1156335"/>
          </a:xfrm>
          <a:prstGeom prst="rect">
            <a:avLst/>
          </a:prstGeom>
        </p:spPr>
      </p:pic>
      <p:sp>
        <p:nvSpPr>
          <p:cNvPr id="19" name="文本框 18"/>
          <p:cNvSpPr txBox="1"/>
          <p:nvPr/>
        </p:nvSpPr>
        <p:spPr>
          <a:xfrm>
            <a:off x="8754110" y="3164205"/>
            <a:ext cx="2611755" cy="368300"/>
          </a:xfrm>
          <a:prstGeom prst="rect">
            <a:avLst/>
          </a:prstGeom>
          <a:noFill/>
        </p:spPr>
        <p:txBody>
          <a:bodyPr wrap="square" rtlCol="0">
            <a:spAutoFit/>
          </a:bodyPr>
          <a:lstStyle/>
          <a:p>
            <a:r>
              <a:rPr lang="zh-CN" altLang="en-US"/>
              <a:t>影响正常运营</a:t>
            </a:r>
            <a:endParaRPr lang="zh-CN" altLang="en-US"/>
          </a:p>
        </p:txBody>
      </p:sp>
      <p:graphicFrame>
        <p:nvGraphicFramePr>
          <p:cNvPr id="20" name="图示 19"/>
          <p:cNvGraphicFramePr/>
          <p:nvPr/>
        </p:nvGraphicFramePr>
        <p:xfrm>
          <a:off x="8028305" y="3802380"/>
          <a:ext cx="2690495" cy="191452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a:t>
            </a: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zh-CN" altLang="en-US" dirty="0"/>
              <a:t>反爬虫的由来</a:t>
            </a:r>
            <a:endParaRPr lang="zh-CN" altLang="en-US" dirty="0"/>
          </a:p>
        </p:txBody>
      </p:sp>
      <p:graphicFrame>
        <p:nvGraphicFramePr>
          <p:cNvPr id="11" name="图示 10"/>
          <p:cNvGraphicFramePr/>
          <p:nvPr/>
        </p:nvGraphicFramePr>
        <p:xfrm>
          <a:off x="832485" y="3992880"/>
          <a:ext cx="2897505" cy="18719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2" name="图片 1"/>
          <p:cNvPicPr>
            <a:picLocks noChangeAspect="1"/>
          </p:cNvPicPr>
          <p:nvPr>
            <p:custDataLst>
              <p:tags r:id="rId6"/>
            </p:custDataLst>
          </p:nvPr>
        </p:nvPicPr>
        <p:blipFill>
          <a:blip r:embed="rId7"/>
          <a:stretch>
            <a:fillRect/>
          </a:stretch>
        </p:blipFill>
        <p:spPr>
          <a:xfrm>
            <a:off x="5460365" y="234950"/>
            <a:ext cx="5522595" cy="5343525"/>
          </a:xfrm>
          <a:prstGeom prst="rect">
            <a:avLst/>
          </a:prstGeom>
        </p:spPr>
      </p:pic>
      <p:sp>
        <p:nvSpPr>
          <p:cNvPr id="4" name="文本框 3"/>
          <p:cNvSpPr txBox="1"/>
          <p:nvPr/>
        </p:nvSpPr>
        <p:spPr>
          <a:xfrm>
            <a:off x="832485" y="1598930"/>
            <a:ext cx="3609340" cy="3384550"/>
          </a:xfrm>
          <a:prstGeom prst="rect">
            <a:avLst/>
          </a:prstGeom>
          <a:noFill/>
        </p:spPr>
        <p:txBody>
          <a:bodyPr wrap="square" rtlCol="0">
            <a:spAutoFit/>
          </a:bodyPr>
          <a:p>
            <a:r>
              <a:rPr lang="zh-CN" altLang="en-US" sz="2000"/>
              <a:t>机器流量的定义：</a:t>
            </a:r>
            <a:endParaRPr lang="zh-CN" altLang="en-US" sz="2000"/>
          </a:p>
          <a:p>
            <a:endParaRPr lang="zh-CN" altLang="en-US"/>
          </a:p>
          <a:p>
            <a:r>
              <a:rPr lang="en-US" altLang="zh-CN" sz="1600" b="1"/>
              <a:t>Good Bot</a:t>
            </a:r>
            <a:r>
              <a:rPr lang="zh-CN" altLang="en-US" sz="1600"/>
              <a:t>：通过脚本自动执行简单且重复的任务。</a:t>
            </a:r>
            <a:endParaRPr lang="zh-CN" altLang="en-US" sz="1600"/>
          </a:p>
          <a:p>
            <a:pPr marL="285750" indent="-285750">
              <a:buFont typeface="Arial" panose="020B0604020202020204" pitchFamily="34" charset="0"/>
              <a:buChar char="•"/>
            </a:pPr>
            <a:r>
              <a:rPr lang="zh-CN" altLang="en-US" sz="1600" b="1"/>
              <a:t>搜索引擎爬虫</a:t>
            </a:r>
            <a:endParaRPr lang="zh-CN" altLang="en-US" sz="1600"/>
          </a:p>
          <a:p>
            <a:pPr marL="285750" indent="-285750">
              <a:buFont typeface="Arial" panose="020B0604020202020204" pitchFamily="34" charset="0"/>
              <a:buChar char="•"/>
            </a:pPr>
            <a:r>
              <a:rPr lang="zh-CN" altLang="en-US" sz="1600"/>
              <a:t>自动交易程序</a:t>
            </a:r>
            <a:endParaRPr lang="zh-CN" altLang="en-US" sz="1600"/>
          </a:p>
          <a:p>
            <a:pPr marL="285750" indent="-285750">
              <a:buFont typeface="Arial" panose="020B0604020202020204" pitchFamily="34" charset="0"/>
              <a:buChar char="•"/>
            </a:pPr>
            <a:r>
              <a:rPr lang="zh-CN" altLang="en-US" sz="1600"/>
              <a:t>网站监控软件</a:t>
            </a:r>
            <a:endParaRPr lang="zh-CN" altLang="en-US" sz="1600"/>
          </a:p>
          <a:p>
            <a:pPr marL="285750" indent="-285750">
              <a:buFont typeface="Arial" panose="020B0604020202020204" pitchFamily="34" charset="0"/>
              <a:buChar char="•"/>
            </a:pPr>
            <a:r>
              <a:rPr lang="zh-CN" altLang="en-US" sz="1600"/>
              <a:t>自动订阅机器人</a:t>
            </a:r>
            <a:endParaRPr lang="zh-CN" altLang="en-US" sz="1600"/>
          </a:p>
          <a:p>
            <a:pPr marL="285750" indent="-285750">
              <a:buFont typeface="Arial" panose="020B0604020202020204" pitchFamily="34" charset="0"/>
              <a:buChar char="•"/>
            </a:pPr>
            <a:endParaRPr lang="zh-CN" altLang="en-US" sz="1600"/>
          </a:p>
          <a:p>
            <a:pPr indent="0">
              <a:buFont typeface="Arial" panose="020B0604020202020204" pitchFamily="34" charset="0"/>
              <a:buNone/>
            </a:pPr>
            <a:r>
              <a:rPr lang="en-US" altLang="zh-CN" sz="1600" b="1"/>
              <a:t>Bad Bot</a:t>
            </a:r>
            <a:r>
              <a:rPr lang="zh-CN" altLang="en-US" sz="1600"/>
              <a:t>：为网站带来虚假流量，可能涉及到</a:t>
            </a:r>
            <a:r>
              <a:rPr lang="zh-CN" altLang="en-US" sz="1600" b="1"/>
              <a:t>爬取有价值的数据</a:t>
            </a:r>
            <a:r>
              <a:rPr lang="zh-CN" altLang="en-US" sz="1600"/>
              <a:t>（文章内容、商品价格、评论信息等）、发布垃圾评论和网络钓鱼链接</a:t>
            </a:r>
            <a:endParaRPr lang="zh-CN" altLang="en-US" sz="1600"/>
          </a:p>
        </p:txBody>
      </p:sp>
      <p:sp>
        <p:nvSpPr>
          <p:cNvPr id="5" name="文本框 4"/>
          <p:cNvSpPr txBox="1"/>
          <p:nvPr/>
        </p:nvSpPr>
        <p:spPr>
          <a:xfrm>
            <a:off x="7519670" y="5589270"/>
            <a:ext cx="4358005" cy="275590"/>
          </a:xfrm>
          <a:prstGeom prst="rect">
            <a:avLst/>
          </a:prstGeom>
          <a:noFill/>
        </p:spPr>
        <p:txBody>
          <a:bodyPr wrap="none" rtlCol="0">
            <a:spAutoFit/>
          </a:bodyPr>
          <a:p>
            <a:r>
              <a:rPr lang="en-US" altLang="zh-CN" sz="1200"/>
              <a:t>    </a:t>
            </a:r>
            <a:r>
              <a:rPr lang="zh-CN" altLang="en-US" sz="1200"/>
              <a:t>网络流量占比                     数据来源：极验交互安全实验室  </a:t>
            </a:r>
            <a:endParaRPr lang="zh-CN" altLang="en-US" sz="1200"/>
          </a:p>
        </p:txBody>
      </p:sp>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a:t>
            </a:r>
            <a:r>
              <a:rPr kumimoji="0" lang="en-US" altLang="zh-CN"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zh-CN" altLang="en-US" dirty="0"/>
              <a:t>规范爬虫的必要性</a:t>
            </a:r>
            <a:endParaRPr lang="zh-CN" altLang="en-US" dirty="0"/>
          </a:p>
        </p:txBody>
      </p:sp>
      <p:graphicFrame>
        <p:nvGraphicFramePr>
          <p:cNvPr id="11" name="图示 10"/>
          <p:cNvGraphicFramePr/>
          <p:nvPr/>
        </p:nvGraphicFramePr>
        <p:xfrm>
          <a:off x="832485" y="3992880"/>
          <a:ext cx="2897505" cy="18719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文本框 5"/>
          <p:cNvSpPr txBox="1"/>
          <p:nvPr/>
        </p:nvSpPr>
        <p:spPr>
          <a:xfrm>
            <a:off x="1327150" y="1749425"/>
            <a:ext cx="6595745" cy="337185"/>
          </a:xfrm>
          <a:prstGeom prst="rect">
            <a:avLst/>
          </a:prstGeom>
          <a:noFill/>
        </p:spPr>
        <p:txBody>
          <a:bodyPr wrap="square" rtlCol="0" anchor="t">
            <a:spAutoFit/>
          </a:bodyPr>
          <a:p>
            <a:r>
              <a:rPr lang="zh-CN" altLang="en-US" sz="1600"/>
              <a:t>《祸起“套</a:t>
            </a:r>
            <a:r>
              <a:rPr lang="zh-CN" altLang="en-US" sz="1600"/>
              <a:t>路贷”：违规爬虫被查，大数据风控公司遭遇生死劫》</a:t>
            </a:r>
            <a:endParaRPr lang="zh-CN" altLang="en-US" sz="1600"/>
          </a:p>
        </p:txBody>
      </p:sp>
      <p:sp>
        <p:nvSpPr>
          <p:cNvPr id="7" name="文本框 6"/>
          <p:cNvSpPr txBox="1"/>
          <p:nvPr/>
        </p:nvSpPr>
        <p:spPr>
          <a:xfrm>
            <a:off x="1327150" y="2086610"/>
            <a:ext cx="2540000" cy="337185"/>
          </a:xfrm>
          <a:prstGeom prst="rect">
            <a:avLst/>
          </a:prstGeom>
          <a:noFill/>
        </p:spPr>
        <p:txBody>
          <a:bodyPr wrap="square" rtlCol="0" anchor="t">
            <a:spAutoFit/>
          </a:bodyPr>
          <a:p>
            <a:r>
              <a:rPr lang="zh-CN" altLang="en-US" sz="1600"/>
              <a:t>《大数据倒在2019》</a:t>
            </a:r>
            <a:endParaRPr lang="zh-CN" altLang="en-US" sz="1600"/>
          </a:p>
        </p:txBody>
      </p:sp>
      <p:sp>
        <p:nvSpPr>
          <p:cNvPr id="8" name="文本框 7"/>
          <p:cNvSpPr txBox="1"/>
          <p:nvPr/>
        </p:nvSpPr>
        <p:spPr>
          <a:xfrm>
            <a:off x="1327150" y="2423795"/>
            <a:ext cx="6837680" cy="337185"/>
          </a:xfrm>
          <a:prstGeom prst="rect">
            <a:avLst/>
          </a:prstGeom>
          <a:noFill/>
        </p:spPr>
        <p:txBody>
          <a:bodyPr wrap="square" rtlCol="0" anchor="t">
            <a:spAutoFit/>
          </a:bodyPr>
          <a:p>
            <a:r>
              <a:rPr lang="zh-CN" altLang="en-US" sz="1600"/>
              <a:t>《大数据生死时刻：七成数据接口被切断，数万员工离开行业》</a:t>
            </a:r>
            <a:endParaRPr lang="zh-CN" altLang="en-US" sz="1600"/>
          </a:p>
        </p:txBody>
      </p:sp>
      <p:sp>
        <p:nvSpPr>
          <p:cNvPr id="9" name="文本框 8"/>
          <p:cNvSpPr txBox="1"/>
          <p:nvPr/>
        </p:nvSpPr>
        <p:spPr>
          <a:xfrm>
            <a:off x="1327150" y="1299210"/>
            <a:ext cx="3416935" cy="368300"/>
          </a:xfrm>
          <a:prstGeom prst="rect">
            <a:avLst/>
          </a:prstGeom>
          <a:noFill/>
        </p:spPr>
        <p:txBody>
          <a:bodyPr wrap="square" rtlCol="0">
            <a:spAutoFit/>
          </a:bodyPr>
          <a:p>
            <a:r>
              <a:rPr lang="en-US" altLang="zh-CN" b="1"/>
              <a:t>“</a:t>
            </a:r>
            <a:r>
              <a:rPr lang="zh-CN" altLang="en-US" b="1"/>
              <a:t>标题党</a:t>
            </a:r>
            <a:r>
              <a:rPr lang="en-US" altLang="zh-CN" b="1"/>
              <a:t>”</a:t>
            </a:r>
            <a:endParaRPr lang="en-US" altLang="zh-CN" b="1"/>
          </a:p>
        </p:txBody>
      </p:sp>
      <p:sp>
        <p:nvSpPr>
          <p:cNvPr id="10" name="文本框 9"/>
          <p:cNvSpPr txBox="1"/>
          <p:nvPr/>
        </p:nvSpPr>
        <p:spPr>
          <a:xfrm>
            <a:off x="1464945" y="3287395"/>
            <a:ext cx="7294880" cy="1322070"/>
          </a:xfrm>
          <a:prstGeom prst="rect">
            <a:avLst/>
          </a:prstGeom>
          <a:noFill/>
        </p:spPr>
        <p:txBody>
          <a:bodyPr wrap="square" rtlCol="0">
            <a:spAutoFit/>
          </a:bodyPr>
          <a:p>
            <a:r>
              <a:rPr lang="zh-CN" altLang="en-US" sz="1600"/>
              <a:t>网贷平台：获取</a:t>
            </a:r>
            <a:r>
              <a:rPr lang="zh-CN" altLang="en-US" sz="1600" b="1"/>
              <a:t>低成本</a:t>
            </a:r>
            <a:r>
              <a:rPr lang="zh-CN" altLang="en-US" sz="1600"/>
              <a:t>第三方信息建立用户风控模型，</a:t>
            </a:r>
            <a:r>
              <a:rPr lang="zh-CN" altLang="en-US" sz="1600" b="1"/>
              <a:t>滥用</a:t>
            </a:r>
            <a:r>
              <a:rPr lang="zh-CN" altLang="en-US" sz="1600"/>
              <a:t>用户信息暴力催收。</a:t>
            </a:r>
            <a:endParaRPr lang="zh-CN" altLang="en-US" sz="1600"/>
          </a:p>
          <a:p>
            <a:endParaRPr lang="zh-CN" altLang="en-US" sz="1600"/>
          </a:p>
          <a:p>
            <a:r>
              <a:rPr lang="zh-CN" altLang="en-US" sz="1600"/>
              <a:t>第三方数据平台：自有数据；</a:t>
            </a:r>
            <a:r>
              <a:rPr lang="zh-CN" altLang="en-US" sz="1600" b="1"/>
              <a:t>爬虫抓取</a:t>
            </a:r>
            <a:r>
              <a:rPr lang="zh-CN" altLang="en-US" sz="1600"/>
              <a:t>；用户协议二次授权；地下黑产交易</a:t>
            </a:r>
            <a:endParaRPr lang="zh-CN" altLang="en-US" sz="1600"/>
          </a:p>
          <a:p>
            <a:endParaRPr lang="zh-CN" altLang="en-US" sz="1600"/>
          </a:p>
          <a:p>
            <a:r>
              <a:rPr lang="zh-CN" altLang="en-US" sz="1600"/>
              <a:t>生死时刻：部分大数据公司爬虫团队全部</a:t>
            </a:r>
            <a:r>
              <a:rPr lang="zh-CN" altLang="en-US" sz="1600" b="1"/>
              <a:t>裁员</a:t>
            </a:r>
            <a:r>
              <a:rPr lang="zh-CN" altLang="en-US" sz="1600"/>
              <a:t>，</a:t>
            </a:r>
            <a:r>
              <a:rPr lang="en-US" altLang="zh-CN" sz="1600"/>
              <a:t>80%</a:t>
            </a:r>
            <a:r>
              <a:rPr lang="zh-CN" altLang="en-US" sz="1600"/>
              <a:t>金融公司</a:t>
            </a:r>
            <a:r>
              <a:rPr lang="zh-CN" altLang="en-US" sz="1600" b="1"/>
              <a:t>收缩</a:t>
            </a:r>
            <a:endParaRPr lang="zh-CN" altLang="en-US" sz="1600" b="1"/>
          </a:p>
        </p:txBody>
      </p:sp>
      <p:sp>
        <p:nvSpPr>
          <p:cNvPr id="12" name="文本框 11"/>
          <p:cNvSpPr txBox="1"/>
          <p:nvPr/>
        </p:nvSpPr>
        <p:spPr>
          <a:xfrm>
            <a:off x="1360170" y="5016500"/>
            <a:ext cx="7505065" cy="368300"/>
          </a:xfrm>
          <a:prstGeom prst="rect">
            <a:avLst/>
          </a:prstGeom>
          <a:noFill/>
        </p:spPr>
        <p:txBody>
          <a:bodyPr wrap="square" rtlCol="0" anchor="t">
            <a:spAutoFit/>
          </a:bodyPr>
          <a:p>
            <a:r>
              <a:rPr lang="zh-CN" altLang="en-US"/>
              <a:t>“大数据发展和利用从野蛮生长时代进入了正规化管理的关键时代。</a:t>
            </a:r>
            <a:r>
              <a:rPr lang="en-US" altLang="zh-CN"/>
              <a:t>”</a:t>
            </a:r>
            <a:endParaRPr lang="en-US" altLang="zh-CN"/>
          </a:p>
        </p:txBody>
      </p:sp>
      <p:sp>
        <p:nvSpPr>
          <p:cNvPr id="13" name="文本框 12"/>
          <p:cNvSpPr txBox="1"/>
          <p:nvPr/>
        </p:nvSpPr>
        <p:spPr>
          <a:xfrm>
            <a:off x="1520190" y="2827655"/>
            <a:ext cx="640080" cy="368300"/>
          </a:xfrm>
          <a:prstGeom prst="rect">
            <a:avLst/>
          </a:prstGeom>
          <a:noFill/>
        </p:spPr>
        <p:txBody>
          <a:bodyPr wrap="none" rtlCol="0" anchor="t">
            <a:spAutoFit/>
          </a:bodyPr>
          <a:p>
            <a:r>
              <a:rPr lang="zh-CN" altLang="en-US" b="1">
                <a:sym typeface="+mn-ea"/>
              </a:rPr>
              <a:t>要点</a:t>
            </a:r>
            <a:endParaRPr lang="zh-CN" altLang="en-US"/>
          </a:p>
        </p:txBody>
      </p:sp>
    </p:spTree>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爬虫与反爬虫的对抗史</a:t>
            </a:r>
            <a:endParaRPr dirty="0"/>
          </a:p>
        </p:txBody>
      </p:sp>
      <p:pic>
        <p:nvPicPr>
          <p:cNvPr id="4" name="ECB019B1-382A-4266-B25C-5B523AA43C14-1" descr="qt_temp"/>
          <p:cNvPicPr>
            <a:picLocks noChangeAspect="1"/>
          </p:cNvPicPr>
          <p:nvPr/>
        </p:nvPicPr>
        <p:blipFill>
          <a:blip r:embed="rId1"/>
          <a:stretch>
            <a:fillRect/>
          </a:stretch>
        </p:blipFill>
        <p:spPr>
          <a:xfrm>
            <a:off x="1717040" y="715645"/>
            <a:ext cx="8587740" cy="5718810"/>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606550" y="345305"/>
            <a:ext cx="8643848" cy="478155"/>
          </a:xfrm>
        </p:spPr>
        <p:txBody>
          <a:bodyPr/>
          <a:lstStyle/>
          <a:p>
            <a:r>
              <a:rPr lang="zh-CN" altLang="en-US" dirty="0"/>
              <a:t>爬虫起源</a:t>
            </a:r>
            <a:endParaRPr lang="zh-CN" altLang="en-US" dirty="0"/>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1327150" y="1834515"/>
            <a:ext cx="8527415" cy="721995"/>
          </a:xfrm>
          <a:prstGeom prst="rect">
            <a:avLst/>
          </a:prstGeom>
          <a:noFill/>
        </p:spPr>
        <p:txBody>
          <a:bodyPr wrap="square" rtlCol="0">
            <a:spAutoFit/>
          </a:bodyPr>
          <a:lstStyle/>
          <a:p>
            <a:pPr marL="285750" indent="-285750" fontAlgn="auto">
              <a:spcBef>
                <a:spcPts val="600"/>
              </a:spcBef>
              <a:spcAft>
                <a:spcPts val="600"/>
              </a:spcAft>
              <a:buFont typeface="Arial" panose="020B0604020202020204" pitchFamily="34" charset="0"/>
              <a:buChar char="•"/>
            </a:pPr>
            <a:r>
              <a:rPr lang="zh-CN" altLang="en-US"/>
              <a:t>互联网中网站的规模增大，人工整理收集不再现实。</a:t>
            </a:r>
            <a:endParaRPr lang="zh-CN" altLang="en-US"/>
          </a:p>
          <a:p>
            <a:pPr marL="285750" indent="-285750">
              <a:buFont typeface="Arial" panose="020B0604020202020204" pitchFamily="34" charset="0"/>
              <a:buChar char="•"/>
            </a:pPr>
            <a:r>
              <a:rPr lang="zh-CN" altLang="en-US"/>
              <a:t>对于一些网站上的数据获取不便捷。</a:t>
            </a:r>
            <a:endParaRPr lang="zh-CN" altLang="en-US"/>
          </a:p>
        </p:txBody>
      </p:sp>
      <p:sp>
        <p:nvSpPr>
          <p:cNvPr id="7" name="文本框 6"/>
          <p:cNvSpPr txBox="1"/>
          <p:nvPr/>
        </p:nvSpPr>
        <p:spPr>
          <a:xfrm>
            <a:off x="1327150" y="1149350"/>
            <a:ext cx="8527415" cy="460375"/>
          </a:xfrm>
          <a:prstGeom prst="rect">
            <a:avLst/>
          </a:prstGeom>
          <a:noFill/>
        </p:spPr>
        <p:txBody>
          <a:bodyPr wrap="square" rtlCol="0">
            <a:spAutoFit/>
          </a:bodyPr>
          <a:lstStyle/>
          <a:p>
            <a:r>
              <a:rPr lang="zh-CN" altLang="en-US" sz="2400" b="1"/>
              <a:t>爬虫的</a:t>
            </a:r>
            <a:r>
              <a:rPr lang="zh-CN" altLang="en-US" sz="2400" b="1">
                <a:sym typeface="+mn-ea"/>
              </a:rPr>
              <a:t>设计</a:t>
            </a:r>
            <a:r>
              <a:rPr lang="zh-CN" altLang="en-US" sz="2400" b="1"/>
              <a:t>动机：</a:t>
            </a:r>
            <a:endParaRPr lang="zh-CN" altLang="en-US" sz="2400" b="1"/>
          </a:p>
        </p:txBody>
      </p:sp>
      <p:sp>
        <p:nvSpPr>
          <p:cNvPr id="10" name="文本框 9"/>
          <p:cNvSpPr txBox="1"/>
          <p:nvPr/>
        </p:nvSpPr>
        <p:spPr>
          <a:xfrm>
            <a:off x="1327150" y="2954655"/>
            <a:ext cx="8527415" cy="460375"/>
          </a:xfrm>
          <a:prstGeom prst="rect">
            <a:avLst/>
          </a:prstGeom>
          <a:noFill/>
        </p:spPr>
        <p:txBody>
          <a:bodyPr wrap="square" rtlCol="0">
            <a:spAutoFit/>
          </a:bodyPr>
          <a:lstStyle/>
          <a:p>
            <a:r>
              <a:rPr lang="zh-CN" altLang="en-US" sz="2400" b="1" dirty="0"/>
              <a:t>爬虫的发展：</a:t>
            </a:r>
            <a:endParaRPr lang="zh-CN" altLang="en-US" sz="2400" b="1" dirty="0"/>
          </a:p>
        </p:txBody>
      </p:sp>
      <p:sp>
        <p:nvSpPr>
          <p:cNvPr id="14" name="文本框 13"/>
          <p:cNvSpPr txBox="1"/>
          <p:nvPr/>
        </p:nvSpPr>
        <p:spPr>
          <a:xfrm>
            <a:off x="1377697" y="3558932"/>
            <a:ext cx="3742944" cy="368300"/>
          </a:xfrm>
          <a:prstGeom prst="rect">
            <a:avLst/>
          </a:prstGeom>
          <a:noFill/>
        </p:spPr>
        <p:txBody>
          <a:bodyPr wrap="square" rtlCol="0">
            <a:spAutoFit/>
          </a:bodyPr>
          <a:lstStyle/>
          <a:p>
            <a:r>
              <a:rPr lang="zh-CN" altLang="en-US" dirty="0"/>
              <a:t>网页机器人（测量网络规模大小）</a:t>
            </a:r>
            <a:endParaRPr lang="zh-CN" altLang="en-US" dirty="0"/>
          </a:p>
        </p:txBody>
      </p:sp>
      <p:sp>
        <p:nvSpPr>
          <p:cNvPr id="12" name="文本框 11"/>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2" name="右箭头 1"/>
          <p:cNvSpPr/>
          <p:nvPr/>
        </p:nvSpPr>
        <p:spPr>
          <a:xfrm>
            <a:off x="5120640" y="3583316"/>
            <a:ext cx="807834"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6263528" y="3558932"/>
            <a:ext cx="5245622" cy="368300"/>
          </a:xfrm>
          <a:prstGeom prst="rect">
            <a:avLst/>
          </a:prstGeom>
          <a:noFill/>
        </p:spPr>
        <p:txBody>
          <a:bodyPr wrap="square" rtlCol="0">
            <a:spAutoFit/>
          </a:bodyPr>
          <a:lstStyle/>
          <a:p>
            <a:r>
              <a:rPr lang="zh-CN" altLang="en-US" dirty="0"/>
              <a:t>搜索引擎的前身（自动收集网页信息）</a:t>
            </a:r>
            <a:endParaRPr lang="zh-CN" altLang="en-US" dirty="0"/>
          </a:p>
        </p:txBody>
      </p:sp>
      <p:sp>
        <p:nvSpPr>
          <p:cNvPr id="4" name="下箭头 3"/>
          <p:cNvSpPr/>
          <p:nvPr/>
        </p:nvSpPr>
        <p:spPr>
          <a:xfrm>
            <a:off x="7815072" y="4071134"/>
            <a:ext cx="621792" cy="315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7326152" y="4452858"/>
            <a:ext cx="1929496" cy="369332"/>
          </a:xfrm>
          <a:prstGeom prst="rect">
            <a:avLst/>
          </a:prstGeom>
          <a:noFill/>
        </p:spPr>
        <p:txBody>
          <a:bodyPr wrap="square" rtlCol="0">
            <a:spAutoFit/>
          </a:bodyPr>
          <a:lstStyle/>
          <a:p>
            <a:r>
              <a:rPr lang="zh-CN" altLang="en-US" dirty="0"/>
              <a:t>网站的</a:t>
            </a:r>
            <a:r>
              <a:rPr lang="en-US" altLang="zh-CN" dirty="0"/>
              <a:t>API</a:t>
            </a:r>
            <a:r>
              <a:rPr lang="zh-CN" altLang="en-US" dirty="0"/>
              <a:t>爬虫</a:t>
            </a:r>
            <a:endParaRPr lang="zh-CN" altLang="en-US" dirty="0"/>
          </a:p>
        </p:txBody>
      </p:sp>
      <p:sp>
        <p:nvSpPr>
          <p:cNvPr id="16" name="右箭头 15"/>
          <p:cNvSpPr/>
          <p:nvPr/>
        </p:nvSpPr>
        <p:spPr>
          <a:xfrm rot="10800000">
            <a:off x="5120640" y="4443390"/>
            <a:ext cx="807834"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2294016" y="4443390"/>
            <a:ext cx="3742944" cy="368300"/>
          </a:xfrm>
          <a:prstGeom prst="rect">
            <a:avLst/>
          </a:prstGeom>
          <a:noFill/>
        </p:spPr>
        <p:txBody>
          <a:bodyPr wrap="square" rtlCol="0">
            <a:spAutoFit/>
          </a:bodyPr>
          <a:lstStyle/>
          <a:p>
            <a:r>
              <a:rPr lang="zh-CN" altLang="en-US" dirty="0"/>
              <a:t>可视化爬虫软件</a:t>
            </a:r>
            <a:endParaRPr lang="zh-CN" altLang="en-US" dirty="0"/>
          </a:p>
        </p:txBody>
      </p:sp>
    </p:spTree>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4.31</a:t>
            </a:r>
            <a:endParaRPr lang="en-US" altLang="zh-CN" sz="3600" b="1" dirty="0">
              <a:solidFill>
                <a:prstClr val="white"/>
              </a:solidFill>
            </a:endParaRPr>
          </a:p>
        </p:txBody>
      </p:sp>
      <p:sp>
        <p:nvSpPr>
          <p:cNvPr id="3" name="标题 2"/>
          <p:cNvSpPr>
            <a:spLocks noGrp="1"/>
          </p:cNvSpPr>
          <p:nvPr>
            <p:ph type="title"/>
          </p:nvPr>
        </p:nvSpPr>
        <p:spPr>
          <a:xfrm>
            <a:off x="1606550" y="319270"/>
            <a:ext cx="8643848" cy="478155"/>
          </a:xfrm>
        </p:spPr>
        <p:txBody>
          <a:bodyPr/>
          <a:lstStyle/>
          <a:p>
            <a:r>
              <a:rPr dirty="0"/>
              <a:t>常见反爬措施</a:t>
            </a:r>
            <a:endParaRPr dirty="0"/>
          </a:p>
        </p:txBody>
      </p:sp>
      <p:sp>
        <p:nvSpPr>
          <p:cNvPr id="20" name="立方体 19"/>
          <p:cNvSpPr/>
          <p:nvPr>
            <p:custDataLst>
              <p:tags r:id="rId1"/>
            </p:custDataLst>
          </p:nvPr>
        </p:nvSpPr>
        <p:spPr>
          <a:xfrm>
            <a:off x="1221740" y="1609138"/>
            <a:ext cx="1533845" cy="3677199"/>
          </a:xfrm>
          <a:prstGeom prst="cube">
            <a:avLst>
              <a:gd name="adj" fmla="val 88345"/>
            </a:avLst>
          </a:prstGeom>
          <a:solidFill>
            <a:srgbClr val="1AA3AA"/>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 name="椭圆 7"/>
          <p:cNvSpPr/>
          <p:nvPr>
            <p:custDataLst>
              <p:tags r:id="rId2"/>
            </p:custDataLst>
          </p:nvPr>
        </p:nvSpPr>
        <p:spPr bwMode="auto">
          <a:xfrm flipH="1">
            <a:off x="5028239" y="1662381"/>
            <a:ext cx="173169" cy="173173"/>
          </a:xfrm>
          <a:prstGeom prst="ellipse">
            <a:avLst/>
          </a:prstGeom>
          <a:solidFill>
            <a:srgbClr val="1F74AD"/>
          </a:solidFill>
          <a:ln w="9525">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custDataLst>
              <p:tags r:id="rId3"/>
            </p:custDataLst>
          </p:nvPr>
        </p:nvSpPr>
        <p:spPr bwMode="auto">
          <a:xfrm>
            <a:off x="5293625" y="1531764"/>
            <a:ext cx="5790443" cy="434407"/>
          </a:xfrm>
          <a:prstGeom prst="rect">
            <a:avLst/>
          </a:prstGeom>
          <a:noFill/>
        </p:spPr>
        <p:txBody>
          <a:bodyPr wrap="square" lIns="90000" tIns="46800" rIns="90000" bIns="0" anchor="b" anchorCtr="0">
            <a:normAutofit/>
          </a:bodyPr>
          <a:lstStyle/>
          <a:p>
            <a:pPr>
              <a:lnSpc>
                <a:spcPct val="130000"/>
              </a:lnSpc>
            </a:pPr>
            <a:r>
              <a:rPr lang="zh-CN" altLang="en-US" sz="2000" b="1" spc="300">
                <a:solidFill>
                  <a:srgbClr val="1F74AD"/>
                </a:solidFill>
                <a:latin typeface="Arial" panose="020B0604020202020204" pitchFamily="34" charset="0"/>
                <a:ea typeface="微软雅黑" panose="020B0503020204020204" pitchFamily="34" charset="-122"/>
                <a:cs typeface="+mn-ea"/>
                <a:sym typeface="Arial" panose="020B0604020202020204" pitchFamily="34" charset="0"/>
              </a:rPr>
              <a:t>动态页面加载</a:t>
            </a:r>
            <a:endParaRPr lang="zh-CN" altLang="en-US" sz="2000" b="1" spc="300">
              <a:solidFill>
                <a:srgbClr val="1F74AD"/>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文本框 18"/>
          <p:cNvSpPr txBox="1"/>
          <p:nvPr>
            <p:custDataLst>
              <p:tags r:id="rId4"/>
            </p:custDataLst>
          </p:nvPr>
        </p:nvSpPr>
        <p:spPr bwMode="auto">
          <a:xfrm>
            <a:off x="5293625" y="2057573"/>
            <a:ext cx="5790444" cy="434407"/>
          </a:xfrm>
          <a:prstGeom prst="rect">
            <a:avLst/>
          </a:prstGeom>
          <a:noFill/>
        </p:spPr>
        <p:txBody>
          <a:bodyPr wrap="square" lIns="90000" tIns="0" rIns="90000" bIns="46800">
            <a:normAutofit/>
          </a:bodyPr>
          <a:lstStyle/>
          <a:p>
            <a:pPr>
              <a:lnSpc>
                <a:spcPct val="120000"/>
              </a:lnSpc>
            </a:pPr>
            <a:r>
              <a:rPr lang="en-US" altLang="zh-CN" sz="1400" spc="150">
                <a:latin typeface="Arial" panose="020B0604020202020204" pitchFamily="34" charset="0"/>
                <a:ea typeface="微软雅黑" panose="020B0503020204020204" pitchFamily="34" charset="-122"/>
                <a:sym typeface="Arial" panose="020B0604020202020204" pitchFamily="34" charset="0"/>
              </a:rPr>
              <a:t>Ajax</a:t>
            </a:r>
            <a:r>
              <a:rPr lang="zh-CN" altLang="en-US" sz="1400" spc="150">
                <a:latin typeface="Arial" panose="020B0604020202020204" pitchFamily="34" charset="0"/>
                <a:ea typeface="微软雅黑" panose="020B0503020204020204" pitchFamily="34" charset="-122"/>
                <a:sym typeface="Arial" panose="020B0604020202020204" pitchFamily="34" charset="0"/>
              </a:rPr>
              <a:t>数据爬取、动态渲染页面抓取</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9" name="椭圆 8"/>
          <p:cNvSpPr/>
          <p:nvPr>
            <p:custDataLst>
              <p:tags r:id="rId5"/>
            </p:custDataLst>
          </p:nvPr>
        </p:nvSpPr>
        <p:spPr bwMode="auto">
          <a:xfrm flipH="1">
            <a:off x="5028239" y="2702073"/>
            <a:ext cx="173169" cy="173173"/>
          </a:xfrm>
          <a:prstGeom prst="ellipse">
            <a:avLst/>
          </a:prstGeom>
          <a:solidFill>
            <a:srgbClr val="3498DB"/>
          </a:solidFill>
          <a:ln w="9525">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p:cNvSpPr txBox="1"/>
          <p:nvPr>
            <p:custDataLst>
              <p:tags r:id="rId6"/>
            </p:custDataLst>
          </p:nvPr>
        </p:nvSpPr>
        <p:spPr bwMode="auto">
          <a:xfrm>
            <a:off x="5293625" y="2491614"/>
            <a:ext cx="5790443" cy="434407"/>
          </a:xfrm>
          <a:prstGeom prst="rect">
            <a:avLst/>
          </a:prstGeom>
          <a:noFill/>
        </p:spPr>
        <p:txBody>
          <a:bodyPr wrap="square" lIns="90000" tIns="46800" rIns="90000" bIns="0" anchor="b" anchorCtr="0">
            <a:normAutofit/>
          </a:bodyPr>
          <a:lstStyle/>
          <a:p>
            <a:pPr>
              <a:lnSpc>
                <a:spcPct val="130000"/>
              </a:lnSpc>
            </a:pPr>
            <a:r>
              <a:rPr lang="zh-CN" altLang="en-US" sz="2000" b="1" spc="300">
                <a:solidFill>
                  <a:srgbClr val="3498DB"/>
                </a:solidFill>
                <a:latin typeface="Arial" panose="020B0604020202020204" pitchFamily="34" charset="0"/>
                <a:ea typeface="微软雅黑" panose="020B0503020204020204" pitchFamily="34" charset="-122"/>
                <a:cs typeface="+mn-ea"/>
                <a:sym typeface="Arial" panose="020B0604020202020204" pitchFamily="34" charset="0"/>
              </a:rPr>
              <a:t>验证码</a:t>
            </a:r>
            <a:endParaRPr lang="zh-CN" altLang="en-US" sz="2000" b="1" spc="300">
              <a:solidFill>
                <a:srgbClr val="3498DB"/>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custDataLst>
              <p:tags r:id="rId7"/>
            </p:custDataLst>
          </p:nvPr>
        </p:nvSpPr>
        <p:spPr bwMode="auto">
          <a:xfrm>
            <a:off x="5293625" y="3016788"/>
            <a:ext cx="5790444" cy="434407"/>
          </a:xfrm>
          <a:prstGeom prst="rect">
            <a:avLst/>
          </a:prstGeom>
          <a:noFill/>
        </p:spPr>
        <p:txBody>
          <a:bodyPr wrap="square" lIns="90000" tIns="0" rIns="90000" bIns="46800">
            <a:normAutofit/>
          </a:body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图形验证码、滑动验证码、点触验证码</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p:cNvSpPr/>
          <p:nvPr>
            <p:custDataLst>
              <p:tags r:id="rId8"/>
            </p:custDataLst>
          </p:nvPr>
        </p:nvSpPr>
        <p:spPr bwMode="auto">
          <a:xfrm flipH="1">
            <a:off x="5028239" y="3582082"/>
            <a:ext cx="173169" cy="173173"/>
          </a:xfrm>
          <a:prstGeom prst="ellipse">
            <a:avLst/>
          </a:prstGeom>
          <a:solidFill>
            <a:srgbClr val="1AA3AA"/>
          </a:solidFill>
          <a:ln w="9525">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9"/>
            </p:custDataLst>
          </p:nvPr>
        </p:nvSpPr>
        <p:spPr bwMode="auto">
          <a:xfrm>
            <a:off x="5293625" y="3451465"/>
            <a:ext cx="5790443" cy="434407"/>
          </a:xfrm>
          <a:prstGeom prst="rect">
            <a:avLst/>
          </a:prstGeom>
          <a:noFill/>
        </p:spPr>
        <p:txBody>
          <a:bodyPr wrap="square" lIns="90000" tIns="46800" rIns="90000" bIns="0" anchor="b" anchorCtr="0">
            <a:normAutofit/>
          </a:bodyPr>
          <a:lstStyle/>
          <a:p>
            <a:pPr>
              <a:lnSpc>
                <a:spcPct val="130000"/>
              </a:lnSpc>
            </a:pPr>
            <a:r>
              <a:rPr lang="zh-CN" altLang="en-US" sz="2000" b="1" spc="300">
                <a:solidFill>
                  <a:srgbClr val="1AA3AA"/>
                </a:solidFill>
                <a:latin typeface="Arial" panose="020B0604020202020204" pitchFamily="34" charset="0"/>
                <a:ea typeface="微软雅黑" panose="020B0503020204020204" pitchFamily="34" charset="-122"/>
                <a:cs typeface="+mn-ea"/>
                <a:sym typeface="Arial" panose="020B0604020202020204" pitchFamily="34" charset="0"/>
              </a:rPr>
              <a:t>更多精彩</a:t>
            </a:r>
            <a:endParaRPr lang="zh-CN" altLang="en-US" sz="2000" b="1" spc="300">
              <a:solidFill>
                <a:srgbClr val="1AA3AA"/>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文本框 14"/>
          <p:cNvSpPr txBox="1"/>
          <p:nvPr>
            <p:custDataLst>
              <p:tags r:id="rId10"/>
            </p:custDataLst>
          </p:nvPr>
        </p:nvSpPr>
        <p:spPr bwMode="auto">
          <a:xfrm>
            <a:off x="5293625" y="3977629"/>
            <a:ext cx="5790444" cy="434407"/>
          </a:xfrm>
          <a:prstGeom prst="rect">
            <a:avLst/>
          </a:prstGeom>
          <a:noFill/>
        </p:spPr>
        <p:txBody>
          <a:bodyPr wrap="square" lIns="90000" tIns="0" rIns="90000" bIns="46800">
            <a:normAutofit/>
          </a:bodyPr>
          <a:lstStyle/>
          <a:p>
            <a:pPr>
              <a:lnSpc>
                <a:spcPct val="120000"/>
              </a:lnSpc>
            </a:pPr>
            <a:r>
              <a:rPr lang="zh-CN" altLang="en-US" sz="1400" spc="150">
                <a:latin typeface="Arial" panose="020B0604020202020204" pitchFamily="34" charset="0"/>
                <a:ea typeface="微软雅黑" panose="020B0503020204020204" pitchFamily="34" charset="-122"/>
                <a:sym typeface="Arial" panose="020B0604020202020204" pitchFamily="34" charset="0"/>
              </a:rPr>
              <a:t>FONT-FACE拼凑式、元素定位覆盖式</a:t>
            </a:r>
            <a:endParaRPr lang="zh-CN" altLang="en-US" sz="1400" spc="150">
              <a:latin typeface="Arial" panose="020B0604020202020204" pitchFamily="34" charset="0"/>
              <a:ea typeface="微软雅黑" panose="020B0503020204020204" pitchFamily="34" charset="-122"/>
              <a:sym typeface="Arial" panose="020B0604020202020204" pitchFamily="34" charset="0"/>
            </a:endParaRPr>
          </a:p>
        </p:txBody>
      </p:sp>
      <p:sp>
        <p:nvSpPr>
          <p:cNvPr id="35" name="立方体 34"/>
          <p:cNvSpPr/>
          <p:nvPr>
            <p:custDataLst>
              <p:tags r:id="rId11"/>
            </p:custDataLst>
          </p:nvPr>
        </p:nvSpPr>
        <p:spPr>
          <a:xfrm>
            <a:off x="1970012" y="1975440"/>
            <a:ext cx="1380908" cy="3310897"/>
          </a:xfrm>
          <a:prstGeom prst="cube">
            <a:avLst>
              <a:gd name="adj" fmla="val 85731"/>
            </a:avLst>
          </a:prstGeom>
          <a:solidFill>
            <a:srgbClr val="3498D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6" name="立方体 35"/>
          <p:cNvSpPr/>
          <p:nvPr>
            <p:custDataLst>
              <p:tags r:id="rId12"/>
            </p:custDataLst>
          </p:nvPr>
        </p:nvSpPr>
        <p:spPr>
          <a:xfrm>
            <a:off x="2622045" y="2542426"/>
            <a:ext cx="1144415" cy="2743911"/>
          </a:xfrm>
          <a:prstGeom prst="cube">
            <a:avLst>
              <a:gd name="adj" fmla="val 85731"/>
            </a:avLst>
          </a:prstGeom>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505" y="234950"/>
            <a:ext cx="9512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.3.1</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en-US" altLang="zh-CN" dirty="0"/>
              <a:t>Ajax</a:t>
            </a:r>
            <a:endParaRPr lang="en-US" altLang="zh-CN" dirty="0"/>
          </a:p>
        </p:txBody>
      </p:sp>
      <p:sp>
        <p:nvSpPr>
          <p:cNvPr id="4" name="文本框 3"/>
          <p:cNvSpPr txBox="1"/>
          <p:nvPr/>
        </p:nvSpPr>
        <p:spPr>
          <a:xfrm>
            <a:off x="532130" y="1506855"/>
            <a:ext cx="5068570" cy="1889760"/>
          </a:xfrm>
          <a:prstGeom prst="rect">
            <a:avLst/>
          </a:prstGeom>
          <a:noFill/>
        </p:spPr>
        <p:txBody>
          <a:bodyPr wrap="square" rtlCol="0" anchor="t">
            <a:spAutoFit/>
          </a:bodyPr>
          <a:lstStyle/>
          <a:p>
            <a:pPr>
              <a:lnSpc>
                <a:spcPct val="130000"/>
              </a:lnSpc>
            </a:pPr>
            <a:r>
              <a:rPr lang="zh-CN" altLang="en-US" dirty="0">
                <a:latin typeface="+mn-ea"/>
              </a:rPr>
              <a:t>Ajax，全称为 Asynchronous JavaScript and XML，即异步的 JavaScript 和 XML。它不是一门编程语言，而是利用 JavaScript 在保证页面不被刷新、页面链接不改变的情况下与服务器交换数据并更新部分网页的技术。</a:t>
            </a:r>
            <a:endParaRPr lang="zh-CN" altLang="en-US" dirty="0">
              <a:latin typeface="+mn-ea"/>
            </a:endParaRPr>
          </a:p>
        </p:txBody>
      </p:sp>
      <p:pic>
        <p:nvPicPr>
          <p:cNvPr id="2" name="图片 1" descr="Ajax加载"/>
          <p:cNvPicPr>
            <a:picLocks noChangeAspect="1"/>
          </p:cNvPicPr>
          <p:nvPr/>
        </p:nvPicPr>
        <p:blipFill>
          <a:blip r:embed="rId1"/>
          <a:stretch>
            <a:fillRect/>
          </a:stretch>
        </p:blipFill>
        <p:spPr>
          <a:xfrm>
            <a:off x="5654040" y="1607820"/>
            <a:ext cx="5628640" cy="3151505"/>
          </a:xfrm>
          <a:prstGeom prst="rect">
            <a:avLst/>
          </a:prstGeom>
        </p:spPr>
      </p:pic>
      <p:sp>
        <p:nvSpPr>
          <p:cNvPr id="6" name="文本框 5"/>
          <p:cNvSpPr txBox="1"/>
          <p:nvPr/>
        </p:nvSpPr>
        <p:spPr>
          <a:xfrm>
            <a:off x="613410" y="3707130"/>
            <a:ext cx="4906645" cy="922020"/>
          </a:xfrm>
          <a:prstGeom prst="rect">
            <a:avLst/>
          </a:prstGeom>
          <a:noFill/>
        </p:spPr>
        <p:txBody>
          <a:bodyPr wrap="square" rtlCol="0" anchor="t">
            <a:spAutoFit/>
          </a:bodyPr>
          <a:lstStyle/>
          <a:p>
            <a:r>
              <a:rPr lang="zh-CN" altLang="en-US"/>
              <a:t>微博的下拉刷新，这其实就是 JavaScript 向服务器发送了一个 Ajax 请求，然后获取新的微博数据，将其解析，并将其渲染在网页中。</a:t>
            </a:r>
            <a:endParaRPr lang="zh-CN" altLang="en-US"/>
          </a:p>
        </p:txBody>
      </p:sp>
    </p:spTree>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.3.1</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lang="en-US" altLang="zh-CN" dirty="0"/>
              <a:t>Ajax</a:t>
            </a:r>
            <a:endParaRPr lang="en-US" altLang="zh-CN" dirty="0"/>
          </a:p>
        </p:txBody>
      </p:sp>
      <p:sp>
        <p:nvSpPr>
          <p:cNvPr id="2" name="文本框 1"/>
          <p:cNvSpPr txBox="1"/>
          <p:nvPr/>
        </p:nvSpPr>
        <p:spPr>
          <a:xfrm>
            <a:off x="474980" y="1390015"/>
            <a:ext cx="4624705" cy="2306955"/>
          </a:xfrm>
          <a:prstGeom prst="rect">
            <a:avLst/>
          </a:prstGeom>
          <a:noFill/>
        </p:spPr>
        <p:txBody>
          <a:bodyPr wrap="square" rtlCol="0" anchor="t">
            <a:spAutoFit/>
          </a:bodyPr>
          <a:lstStyle/>
          <a:p>
            <a:r>
              <a:rPr lang="zh-CN" altLang="en-US"/>
              <a:t>Ajax 其实有其特殊的请求类型，它叫作 xhr。</a:t>
            </a:r>
            <a:endParaRPr lang="zh-CN" altLang="en-US"/>
          </a:p>
          <a:p>
            <a:r>
              <a:rPr lang="zh-CN" altLang="en-US"/>
              <a:t>可以通过浏览器中打开</a:t>
            </a:r>
            <a:r>
              <a:rPr lang="en-US" altLang="zh-CN"/>
              <a:t>Ajax</a:t>
            </a:r>
            <a:r>
              <a:rPr lang="zh-CN" altLang="en-US"/>
              <a:t>的</a:t>
            </a:r>
            <a:r>
              <a:rPr lang="en-US" altLang="zh-CN"/>
              <a:t>XHR</a:t>
            </a:r>
            <a:r>
              <a:rPr lang="zh-CN" altLang="en-US"/>
              <a:t>过滤器，然后一直滑动加载新的内容，筛选其中的</a:t>
            </a:r>
            <a:r>
              <a:rPr lang="en-US" altLang="zh-CN"/>
              <a:t>Ajax</a:t>
            </a:r>
            <a:r>
              <a:rPr lang="zh-CN" altLang="en-US"/>
              <a:t>请求，分析请求参数。</a:t>
            </a:r>
            <a:endParaRPr lang="zh-CN" altLang="en-US"/>
          </a:p>
          <a:p>
            <a:r>
              <a:rPr lang="zh-CN" altLang="en-US"/>
              <a:t>接下来用程序构造参数模拟</a:t>
            </a:r>
            <a:r>
              <a:rPr lang="en-US" altLang="zh-CN"/>
              <a:t>Ajax</a:t>
            </a:r>
            <a:r>
              <a:rPr lang="zh-CN" altLang="en-US"/>
              <a:t>请求，从而实现数据的抓取。</a:t>
            </a:r>
            <a:endParaRPr lang="zh-CN" altLang="en-US"/>
          </a:p>
          <a:p>
            <a:endParaRPr lang="zh-CN" altLang="en-US"/>
          </a:p>
          <a:p>
            <a:endParaRPr lang="zh-CN" altLang="en-US"/>
          </a:p>
        </p:txBody>
      </p:sp>
      <p:pic>
        <p:nvPicPr>
          <p:cNvPr id="4" name="图片 3" descr="Ajax电脑版"/>
          <p:cNvPicPr>
            <a:picLocks noChangeAspect="1"/>
          </p:cNvPicPr>
          <p:nvPr/>
        </p:nvPicPr>
        <p:blipFill>
          <a:blip r:embed="rId1"/>
          <a:srcRect l="4641" t="22546" r="-1941"/>
          <a:stretch>
            <a:fillRect/>
          </a:stretch>
        </p:blipFill>
        <p:spPr>
          <a:xfrm>
            <a:off x="5906135" y="1371600"/>
            <a:ext cx="5125085" cy="4315460"/>
          </a:xfrm>
          <a:prstGeom prst="rect">
            <a:avLst/>
          </a:prstGeom>
        </p:spPr>
      </p:pic>
      <p:pic>
        <p:nvPicPr>
          <p:cNvPr id="5" name="图片 4" descr="Ajax参数手机"/>
          <p:cNvPicPr>
            <a:picLocks noChangeAspect="1"/>
          </p:cNvPicPr>
          <p:nvPr/>
        </p:nvPicPr>
        <p:blipFill>
          <a:blip r:embed="rId2"/>
          <a:srcRect l="2795" t="1916"/>
          <a:stretch>
            <a:fillRect/>
          </a:stretch>
        </p:blipFill>
        <p:spPr>
          <a:xfrm>
            <a:off x="541655" y="3683635"/>
            <a:ext cx="4813935" cy="1820545"/>
          </a:xfrm>
          <a:prstGeom prst="rect">
            <a:avLst/>
          </a:prstGeom>
        </p:spPr>
      </p:pic>
    </p:spTree>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.3.1</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spc="150">
                <a:latin typeface="Arial" panose="020B0604020202020204" pitchFamily="34" charset="0"/>
                <a:sym typeface="Arial" panose="020B0604020202020204" pitchFamily="34" charset="0"/>
              </a:rPr>
              <a:t>动态渲染页面抓取</a:t>
            </a:r>
            <a:endParaRPr dirty="0"/>
          </a:p>
        </p:txBody>
      </p:sp>
      <p:sp>
        <p:nvSpPr>
          <p:cNvPr id="5" name="文本框 4"/>
          <p:cNvSpPr txBox="1"/>
          <p:nvPr/>
        </p:nvSpPr>
        <p:spPr>
          <a:xfrm>
            <a:off x="735330" y="1670050"/>
            <a:ext cx="5112385" cy="3138170"/>
          </a:xfrm>
          <a:prstGeom prst="rect">
            <a:avLst/>
          </a:prstGeom>
          <a:noFill/>
        </p:spPr>
        <p:txBody>
          <a:bodyPr wrap="square" rtlCol="0" anchor="t">
            <a:spAutoFit/>
          </a:bodyPr>
          <a:lstStyle/>
          <a:p>
            <a:r>
              <a:rPr lang="zh-CN" altLang="en-US"/>
              <a:t>Ajax 的分析和抓取方式，其实也是JavaScript 动态渲染的页面的一种情形，通过直接分析 Ajax，我们仍然可以借助 requests 或 urllib 来实现数据爬取。</a:t>
            </a:r>
            <a:endParaRPr lang="zh-CN" altLang="en-US"/>
          </a:p>
          <a:p>
            <a:endParaRPr lang="zh-CN" altLang="en-US"/>
          </a:p>
          <a:p>
            <a:r>
              <a:rPr lang="zh-CN" altLang="en-US"/>
              <a:t>当出现</a:t>
            </a:r>
            <a:r>
              <a:rPr lang="zh-CN" altLang="en-US" b="1"/>
              <a:t>非</a:t>
            </a:r>
            <a:r>
              <a:rPr lang="en-US" altLang="zh-CN" b="1"/>
              <a:t>Ajax</a:t>
            </a:r>
            <a:r>
              <a:rPr lang="zh-CN" altLang="en-US" b="1"/>
              <a:t>类型的</a:t>
            </a:r>
            <a:r>
              <a:rPr lang="en-US" altLang="zh-CN" b="1"/>
              <a:t>JavaScript</a:t>
            </a:r>
            <a:r>
              <a:rPr lang="zh-CN" altLang="en-US" b="1"/>
              <a:t>动态渲染或</a:t>
            </a:r>
            <a:r>
              <a:rPr lang="en-US" altLang="zh-CN" b="1"/>
              <a:t>Ajax</a:t>
            </a:r>
            <a:r>
              <a:rPr lang="zh-CN" altLang="en-US" b="1"/>
              <a:t>接口含有很多加密参数</a:t>
            </a:r>
            <a:r>
              <a:rPr lang="zh-CN" altLang="en-US"/>
              <a:t>时，可以直接使用模拟浏览器运行的方式来实现完整网页内容的获取。</a:t>
            </a:r>
            <a:endParaRPr lang="zh-CN" altLang="en-US"/>
          </a:p>
          <a:p>
            <a:endParaRPr lang="zh-CN" altLang="en-US"/>
          </a:p>
          <a:p>
            <a:r>
              <a:t>Python 提供了许多模拟浏览器运行的库，如 Selenium、Splash、PyV8、Ghost 等。</a:t>
            </a:r>
          </a:p>
        </p:txBody>
      </p:sp>
      <p:pic>
        <p:nvPicPr>
          <p:cNvPr id="8" name="图片 7" descr="Selnuim"/>
          <p:cNvPicPr>
            <a:picLocks noChangeAspect="1"/>
          </p:cNvPicPr>
          <p:nvPr/>
        </p:nvPicPr>
        <p:blipFill>
          <a:blip r:embed="rId1"/>
          <a:stretch>
            <a:fillRect/>
          </a:stretch>
        </p:blipFill>
        <p:spPr>
          <a:xfrm>
            <a:off x="6673850" y="1610995"/>
            <a:ext cx="4398645" cy="3256280"/>
          </a:xfrm>
          <a:prstGeom prst="rect">
            <a:avLst/>
          </a:prstGeom>
        </p:spPr>
      </p:pic>
    </p:spTree>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图形验证码</a:t>
            </a:r>
            <a:endParaRPr dirty="0"/>
          </a:p>
        </p:txBody>
      </p:sp>
      <p:sp>
        <p:nvSpPr>
          <p:cNvPr id="2" name="文本框 1"/>
          <p:cNvSpPr txBox="1"/>
          <p:nvPr/>
        </p:nvSpPr>
        <p:spPr>
          <a:xfrm>
            <a:off x="961390" y="1417320"/>
            <a:ext cx="4426585" cy="922020"/>
          </a:xfrm>
          <a:prstGeom prst="rect">
            <a:avLst/>
          </a:prstGeom>
          <a:noFill/>
        </p:spPr>
        <p:txBody>
          <a:bodyPr wrap="square" rtlCol="0" anchor="t">
            <a:spAutoFit/>
          </a:bodyPr>
          <a:lstStyle/>
          <a:p>
            <a:r>
              <a:rPr lang="zh-CN" altLang="en-US"/>
              <a:t>随着技术的发展，验证码的花样越来越多。验证码最初是几个数字组合的简单的图形验证码，后来加入了英文字母和混淆曲线。</a:t>
            </a:r>
            <a:endParaRPr lang="zh-CN" altLang="en-US"/>
          </a:p>
        </p:txBody>
      </p:sp>
      <p:pic>
        <p:nvPicPr>
          <p:cNvPr id="5" name="图片 4"/>
          <p:cNvPicPr>
            <a:picLocks noChangeAspect="1"/>
          </p:cNvPicPr>
          <p:nvPr/>
        </p:nvPicPr>
        <p:blipFill>
          <a:blip r:embed="rId1"/>
          <a:stretch>
            <a:fillRect/>
          </a:stretch>
        </p:blipFill>
        <p:spPr>
          <a:xfrm>
            <a:off x="7432675" y="1756410"/>
            <a:ext cx="2178685" cy="798195"/>
          </a:xfrm>
          <a:prstGeom prst="rect">
            <a:avLst/>
          </a:prstGeom>
        </p:spPr>
      </p:pic>
      <p:pic>
        <p:nvPicPr>
          <p:cNvPr id="6" name="图片 5"/>
          <p:cNvPicPr>
            <a:picLocks noChangeAspect="1"/>
          </p:cNvPicPr>
          <p:nvPr/>
        </p:nvPicPr>
        <p:blipFill>
          <a:blip r:embed="rId2"/>
          <a:stretch>
            <a:fillRect/>
          </a:stretch>
        </p:blipFill>
        <p:spPr>
          <a:xfrm>
            <a:off x="5600700" y="2994025"/>
            <a:ext cx="5842635" cy="2352040"/>
          </a:xfrm>
          <a:prstGeom prst="rect">
            <a:avLst/>
          </a:prstGeom>
        </p:spPr>
      </p:pic>
      <p:sp>
        <p:nvSpPr>
          <p:cNvPr id="7" name="文本框 6"/>
          <p:cNvSpPr txBox="1"/>
          <p:nvPr/>
        </p:nvSpPr>
        <p:spPr>
          <a:xfrm>
            <a:off x="961390" y="2554605"/>
            <a:ext cx="3899535" cy="922020"/>
          </a:xfrm>
          <a:prstGeom prst="rect">
            <a:avLst/>
          </a:prstGeom>
          <a:noFill/>
        </p:spPr>
        <p:txBody>
          <a:bodyPr wrap="square" rtlCol="0">
            <a:spAutoFit/>
          </a:bodyPr>
          <a:lstStyle/>
          <a:p>
            <a:r>
              <a:rPr lang="zh-CN" altLang="en-US"/>
              <a:t>对于图形验证码，可以使用</a:t>
            </a:r>
            <a:r>
              <a:rPr lang="en-US" altLang="zh-CN"/>
              <a:t>OCR</a:t>
            </a:r>
            <a:r>
              <a:rPr lang="zh-CN" altLang="en-US"/>
              <a:t>技术，P</a:t>
            </a:r>
            <a:r>
              <a:rPr lang="en-US" altLang="zh-CN"/>
              <a:t>ython</a:t>
            </a:r>
            <a:r>
              <a:rPr lang="zh-CN" altLang="en-US"/>
              <a:t>中可以使用</a:t>
            </a:r>
            <a:r>
              <a:rPr lang="en-US" altLang="zh-CN"/>
              <a:t>pytesseract</a:t>
            </a:r>
            <a:r>
              <a:rPr lang="zh-CN" altLang="en-US"/>
              <a:t>模块进行图像验证码的识别。</a:t>
            </a:r>
            <a:endParaRPr lang="zh-CN" altLang="en-US"/>
          </a:p>
        </p:txBody>
      </p:sp>
      <p:pic>
        <p:nvPicPr>
          <p:cNvPr id="9" name="图片 8"/>
          <p:cNvPicPr>
            <a:picLocks noChangeAspect="1"/>
          </p:cNvPicPr>
          <p:nvPr/>
        </p:nvPicPr>
        <p:blipFill>
          <a:blip r:embed="rId3"/>
          <a:stretch>
            <a:fillRect/>
          </a:stretch>
        </p:blipFill>
        <p:spPr>
          <a:xfrm>
            <a:off x="1035050" y="3851910"/>
            <a:ext cx="4100195" cy="1330960"/>
          </a:xfrm>
          <a:prstGeom prst="rect">
            <a:avLst/>
          </a:prstGeom>
        </p:spPr>
      </p:pic>
    </p:spTree>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滑动验证码</a:t>
            </a:r>
            <a:endParaRPr dirty="0"/>
          </a:p>
        </p:txBody>
      </p:sp>
      <p:pic>
        <p:nvPicPr>
          <p:cNvPr id="4" name="图片 3"/>
          <p:cNvPicPr>
            <a:picLocks noChangeAspect="1"/>
          </p:cNvPicPr>
          <p:nvPr/>
        </p:nvPicPr>
        <p:blipFill>
          <a:blip r:embed="rId1"/>
          <a:stretch>
            <a:fillRect/>
          </a:stretch>
        </p:blipFill>
        <p:spPr>
          <a:xfrm>
            <a:off x="7579995" y="1515745"/>
            <a:ext cx="3517900" cy="3606800"/>
          </a:xfrm>
          <a:prstGeom prst="rect">
            <a:avLst/>
          </a:prstGeom>
        </p:spPr>
      </p:pic>
      <p:sp>
        <p:nvSpPr>
          <p:cNvPr id="7" name="文本框 6"/>
          <p:cNvSpPr txBox="1"/>
          <p:nvPr/>
        </p:nvSpPr>
        <p:spPr>
          <a:xfrm>
            <a:off x="767715" y="1461135"/>
            <a:ext cx="5379085" cy="3692525"/>
          </a:xfrm>
          <a:prstGeom prst="rect">
            <a:avLst/>
          </a:prstGeom>
          <a:noFill/>
        </p:spPr>
        <p:txBody>
          <a:bodyPr wrap="square" rtlCol="0" anchor="t">
            <a:spAutoFit/>
          </a:bodyPr>
          <a:lstStyle/>
          <a:p>
            <a:r>
              <a:rPr lang="zh-CN" altLang="en-US"/>
              <a:t>近几年出现了一些新型验证码，其中比较有代表性的是极验滑动验证码，需要拖动拼合滑块才可以完成验证。</a:t>
            </a:r>
            <a:endParaRPr lang="zh-CN" altLang="en-US"/>
          </a:p>
          <a:p>
            <a:endParaRPr lang="zh-CN" altLang="en-US"/>
          </a:p>
          <a:p>
            <a:r>
              <a:rPr lang="zh-CN" altLang="en-US"/>
              <a:t>特点：针对模拟，极验拥有超过 4000 万人机行为样本的海量数据。利用机器学习和神经网络构建线上线下的多重静态、动态防御模型。识别</a:t>
            </a:r>
            <a:r>
              <a:rPr lang="zh-CN" altLang="en-US" b="1"/>
              <a:t>模拟轨迹</a:t>
            </a:r>
            <a:r>
              <a:rPr lang="zh-CN" altLang="en-US"/>
              <a:t>，界定人机边界。</a:t>
            </a:r>
            <a:endParaRPr lang="zh-CN" altLang="en-US"/>
          </a:p>
          <a:p>
            <a:endParaRPr lang="zh-CN" altLang="en-US"/>
          </a:p>
          <a:p>
            <a:r>
              <a:rPr lang="zh-CN" altLang="en-US"/>
              <a:t>破解方法：</a:t>
            </a:r>
            <a:endParaRPr lang="zh-CN" altLang="en-US"/>
          </a:p>
          <a:p>
            <a:pPr marL="285750" indent="-285750">
              <a:buFont typeface="Arial" panose="020B0604020202020204" pitchFamily="34" charset="0"/>
              <a:buChar char="•"/>
            </a:pPr>
            <a:r>
              <a:rPr lang="en-US" altLang="zh-CN"/>
              <a:t>Selenium</a:t>
            </a:r>
            <a:r>
              <a:rPr lang="zh-CN" altLang="en-US"/>
              <a:t>模拟</a:t>
            </a:r>
            <a:endParaRPr lang="zh-CN" altLang="en-US"/>
          </a:p>
          <a:p>
            <a:pPr marL="285750" indent="-285750">
              <a:buFont typeface="Arial" panose="020B0604020202020204" pitchFamily="34" charset="0"/>
              <a:buChar char="•"/>
            </a:pPr>
            <a:r>
              <a:rPr lang="zh-CN" altLang="en-US"/>
              <a:t>深度学习训练识别</a:t>
            </a:r>
            <a:endParaRPr lang="zh-CN" altLang="en-US"/>
          </a:p>
          <a:p>
            <a:pPr marL="285750" indent="-285750">
              <a:buFont typeface="Arial" panose="020B0604020202020204" pitchFamily="34" charset="0"/>
              <a:buChar char="•"/>
            </a:pPr>
            <a:r>
              <a:rPr lang="zh-CN" altLang="en-US"/>
              <a:t>第三方验证码服务平台（超级鹰、图鉴等）</a:t>
            </a:r>
            <a:endParaRPr lang="zh-CN" altLang="en-US"/>
          </a:p>
        </p:txBody>
      </p:sp>
    </p:spTree>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.3.2</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点触验证码</a:t>
            </a:r>
            <a:endParaRPr dirty="0"/>
          </a:p>
        </p:txBody>
      </p:sp>
      <p:pic>
        <p:nvPicPr>
          <p:cNvPr id="6" name="图片 5"/>
          <p:cNvPicPr>
            <a:picLocks noChangeAspect="1"/>
          </p:cNvPicPr>
          <p:nvPr/>
        </p:nvPicPr>
        <p:blipFill>
          <a:blip r:embed="rId1"/>
          <a:stretch>
            <a:fillRect/>
          </a:stretch>
        </p:blipFill>
        <p:spPr>
          <a:xfrm>
            <a:off x="1072515" y="3530600"/>
            <a:ext cx="5257800" cy="2095500"/>
          </a:xfrm>
          <a:prstGeom prst="rect">
            <a:avLst/>
          </a:prstGeom>
        </p:spPr>
      </p:pic>
      <p:sp>
        <p:nvSpPr>
          <p:cNvPr id="8" name="文本框 7"/>
          <p:cNvSpPr txBox="1"/>
          <p:nvPr/>
        </p:nvSpPr>
        <p:spPr>
          <a:xfrm>
            <a:off x="1127125" y="1304290"/>
            <a:ext cx="4885690" cy="2030095"/>
          </a:xfrm>
          <a:prstGeom prst="rect">
            <a:avLst/>
          </a:prstGeom>
          <a:noFill/>
        </p:spPr>
        <p:txBody>
          <a:bodyPr wrap="square" rtlCol="0">
            <a:spAutoFit/>
          </a:bodyPr>
          <a:lstStyle/>
          <a:p>
            <a:r>
              <a:rPr lang="zh-CN" altLang="en-US"/>
              <a:t>另一种常见且应用广泛的验证码：点触验证码。</a:t>
            </a:r>
            <a:endParaRPr lang="zh-CN" altLang="en-US"/>
          </a:p>
          <a:p>
            <a:endParaRPr lang="zh-CN" altLang="en-US"/>
          </a:p>
          <a:p>
            <a:r>
              <a:rPr lang="zh-CN" altLang="en-US"/>
              <a:t>原理：给出一张复杂的图片，根据图片上的指示，点击图片特点区域。前端通过js收集点击坐标，后台进行校验。</a:t>
            </a:r>
            <a:endParaRPr lang="zh-CN" altLang="en-US"/>
          </a:p>
          <a:p>
            <a:endParaRPr lang="zh-CN" altLang="en-US"/>
          </a:p>
          <a:p>
            <a:r>
              <a:rPr lang="zh-CN" altLang="en-US"/>
              <a:t>识别思路：图像识别，神经网络？</a:t>
            </a:r>
            <a:endParaRPr lang="zh-CN" altLang="en-US"/>
          </a:p>
        </p:txBody>
      </p:sp>
      <p:pic>
        <p:nvPicPr>
          <p:cNvPr id="9" name="图片 8" descr="文字点选"/>
          <p:cNvPicPr>
            <a:picLocks noChangeAspect="1"/>
          </p:cNvPicPr>
          <p:nvPr/>
        </p:nvPicPr>
        <p:blipFill>
          <a:blip r:embed="rId2"/>
          <a:stretch>
            <a:fillRect/>
          </a:stretch>
        </p:blipFill>
        <p:spPr>
          <a:xfrm>
            <a:off x="7255510" y="1198245"/>
            <a:ext cx="3103880" cy="2284095"/>
          </a:xfrm>
          <a:prstGeom prst="rect">
            <a:avLst/>
          </a:prstGeom>
        </p:spPr>
      </p:pic>
      <p:pic>
        <p:nvPicPr>
          <p:cNvPr id="10" name="图片 9" descr="语序点选"/>
          <p:cNvPicPr>
            <a:picLocks noChangeAspect="1"/>
          </p:cNvPicPr>
          <p:nvPr/>
        </p:nvPicPr>
        <p:blipFill>
          <a:blip r:embed="rId3"/>
          <a:stretch>
            <a:fillRect/>
          </a:stretch>
        </p:blipFill>
        <p:spPr>
          <a:xfrm>
            <a:off x="7255510" y="3502025"/>
            <a:ext cx="3103245" cy="2283460"/>
          </a:xfrm>
          <a:prstGeom prst="rect">
            <a:avLst/>
          </a:prstGeom>
        </p:spPr>
      </p:pic>
    </p:spTree>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4.3.2</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其他验证码</a:t>
            </a:r>
            <a:endParaRPr dirty="0"/>
          </a:p>
        </p:txBody>
      </p:sp>
      <p:sp>
        <p:nvSpPr>
          <p:cNvPr id="7" name="文本框 6"/>
          <p:cNvSpPr txBox="1"/>
          <p:nvPr/>
        </p:nvSpPr>
        <p:spPr>
          <a:xfrm>
            <a:off x="1606550" y="4079240"/>
            <a:ext cx="2540000" cy="337185"/>
          </a:xfrm>
          <a:prstGeom prst="rect">
            <a:avLst/>
          </a:prstGeom>
          <a:noFill/>
        </p:spPr>
        <p:txBody>
          <a:bodyPr wrap="square" rtlCol="0" anchor="t">
            <a:spAutoFit/>
          </a:bodyPr>
          <a:lstStyle/>
          <a:p>
            <a:r>
              <a:rPr lang="zh-CN" altLang="en-US" sz="1600"/>
              <a:t>图标点选验证</a:t>
            </a:r>
            <a:endParaRPr lang="zh-CN" altLang="en-US" sz="1600"/>
          </a:p>
        </p:txBody>
      </p:sp>
      <p:sp>
        <p:nvSpPr>
          <p:cNvPr id="10" name="文本框 9"/>
          <p:cNvSpPr txBox="1"/>
          <p:nvPr/>
        </p:nvSpPr>
        <p:spPr>
          <a:xfrm>
            <a:off x="5347970" y="4079240"/>
            <a:ext cx="2540000" cy="337185"/>
          </a:xfrm>
          <a:prstGeom prst="rect">
            <a:avLst/>
          </a:prstGeom>
          <a:noFill/>
        </p:spPr>
        <p:txBody>
          <a:bodyPr wrap="square" rtlCol="0" anchor="t">
            <a:spAutoFit/>
          </a:bodyPr>
          <a:lstStyle/>
          <a:p>
            <a:r>
              <a:rPr lang="zh-CN" altLang="en-US" sz="1600"/>
              <a:t>空间推理验证</a:t>
            </a:r>
            <a:endParaRPr lang="zh-CN" altLang="en-US" sz="1600"/>
          </a:p>
        </p:txBody>
      </p:sp>
      <p:sp>
        <p:nvSpPr>
          <p:cNvPr id="14" name="文本框 13"/>
          <p:cNvSpPr txBox="1"/>
          <p:nvPr/>
        </p:nvSpPr>
        <p:spPr>
          <a:xfrm>
            <a:off x="9038590" y="4071620"/>
            <a:ext cx="2540000" cy="337185"/>
          </a:xfrm>
          <a:prstGeom prst="rect">
            <a:avLst/>
          </a:prstGeom>
          <a:noFill/>
        </p:spPr>
        <p:txBody>
          <a:bodyPr wrap="square" rtlCol="0" anchor="t">
            <a:spAutoFit/>
          </a:bodyPr>
          <a:lstStyle/>
          <a:p>
            <a:r>
              <a:rPr lang="zh-CN" altLang="en-US" sz="1600"/>
              <a:t>推理拼图验证</a:t>
            </a:r>
            <a:endParaRPr lang="zh-CN" altLang="en-US" sz="1600"/>
          </a:p>
        </p:txBody>
      </p:sp>
      <p:pic>
        <p:nvPicPr>
          <p:cNvPr id="15" name="图片 14" descr="图标点选"/>
          <p:cNvPicPr>
            <a:picLocks noChangeAspect="1"/>
          </p:cNvPicPr>
          <p:nvPr/>
        </p:nvPicPr>
        <p:blipFill>
          <a:blip r:embed="rId1"/>
          <a:stretch>
            <a:fillRect/>
          </a:stretch>
        </p:blipFill>
        <p:spPr>
          <a:xfrm>
            <a:off x="709930" y="1564005"/>
            <a:ext cx="3319145" cy="2441575"/>
          </a:xfrm>
          <a:prstGeom prst="rect">
            <a:avLst/>
          </a:prstGeom>
        </p:spPr>
      </p:pic>
      <p:pic>
        <p:nvPicPr>
          <p:cNvPr id="16" name="图片 15" descr="空间推理"/>
          <p:cNvPicPr>
            <a:picLocks noChangeAspect="1"/>
          </p:cNvPicPr>
          <p:nvPr/>
        </p:nvPicPr>
        <p:blipFill>
          <a:blip r:embed="rId2"/>
          <a:stretch>
            <a:fillRect/>
          </a:stretch>
        </p:blipFill>
        <p:spPr>
          <a:xfrm>
            <a:off x="4439920" y="1569085"/>
            <a:ext cx="3312160" cy="2436495"/>
          </a:xfrm>
          <a:prstGeom prst="rect">
            <a:avLst/>
          </a:prstGeom>
        </p:spPr>
      </p:pic>
      <p:pic>
        <p:nvPicPr>
          <p:cNvPr id="18" name="图片 17" descr="推理拼图"/>
          <p:cNvPicPr>
            <a:picLocks noChangeAspect="1"/>
          </p:cNvPicPr>
          <p:nvPr/>
        </p:nvPicPr>
        <p:blipFill>
          <a:blip r:embed="rId3"/>
          <a:stretch>
            <a:fillRect/>
          </a:stretch>
        </p:blipFill>
        <p:spPr>
          <a:xfrm>
            <a:off x="8162925" y="1558925"/>
            <a:ext cx="3415665" cy="2512695"/>
          </a:xfrm>
          <a:prstGeom prst="rect">
            <a:avLst/>
          </a:prstGeom>
        </p:spPr>
      </p:pic>
    </p:spTree>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.3.3</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spc="150">
                <a:latin typeface="Arial" panose="020B0604020202020204" pitchFamily="34" charset="0"/>
                <a:sym typeface="Arial" panose="020B0604020202020204" pitchFamily="34" charset="0"/>
              </a:rPr>
              <a:t>FONT-FACE拼凑式</a:t>
            </a:r>
            <a:endParaRPr dirty="0"/>
          </a:p>
        </p:txBody>
      </p:sp>
      <p:sp>
        <p:nvSpPr>
          <p:cNvPr id="4" name="文本框 3"/>
          <p:cNvSpPr txBox="1"/>
          <p:nvPr/>
        </p:nvSpPr>
        <p:spPr>
          <a:xfrm>
            <a:off x="929640" y="4883150"/>
            <a:ext cx="9020175" cy="368300"/>
          </a:xfrm>
          <a:prstGeom prst="rect">
            <a:avLst/>
          </a:prstGeom>
          <a:noFill/>
        </p:spPr>
        <p:txBody>
          <a:bodyPr wrap="square" rtlCol="0" anchor="t">
            <a:spAutoFit/>
          </a:bodyPr>
          <a:lstStyle/>
          <a:p>
            <a:r>
              <a:rPr lang="zh-CN" altLang="en-US"/>
              <a:t>应对方案：同时爬取字符集，下载后定义字符转换函数将</a:t>
            </a:r>
            <a:r>
              <a:rPr lang="en-US" altLang="zh-CN"/>
              <a:t>woff</a:t>
            </a:r>
            <a:r>
              <a:rPr lang="zh-CN" altLang="en-US"/>
              <a:t>字符转换成正常字符。</a:t>
            </a:r>
            <a:endParaRPr lang="zh-CN" altLang="en-US"/>
          </a:p>
        </p:txBody>
      </p:sp>
      <p:pic>
        <p:nvPicPr>
          <p:cNvPr id="5" name="图片 4"/>
          <p:cNvPicPr>
            <a:picLocks noChangeAspect="1"/>
          </p:cNvPicPr>
          <p:nvPr/>
        </p:nvPicPr>
        <p:blipFill>
          <a:blip r:embed="rId1"/>
          <a:stretch>
            <a:fillRect/>
          </a:stretch>
        </p:blipFill>
        <p:spPr>
          <a:xfrm>
            <a:off x="4908550" y="1362710"/>
            <a:ext cx="2765425" cy="1532255"/>
          </a:xfrm>
          <a:prstGeom prst="rect">
            <a:avLst/>
          </a:prstGeom>
        </p:spPr>
      </p:pic>
      <p:pic>
        <p:nvPicPr>
          <p:cNvPr id="6" name="图片 5"/>
          <p:cNvPicPr>
            <a:picLocks noChangeAspect="1"/>
          </p:cNvPicPr>
          <p:nvPr/>
        </p:nvPicPr>
        <p:blipFill>
          <a:blip r:embed="rId2"/>
          <a:stretch>
            <a:fillRect/>
          </a:stretch>
        </p:blipFill>
        <p:spPr>
          <a:xfrm>
            <a:off x="7857490" y="1605915"/>
            <a:ext cx="3018155" cy="1045845"/>
          </a:xfrm>
          <a:prstGeom prst="rect">
            <a:avLst/>
          </a:prstGeom>
        </p:spPr>
      </p:pic>
      <p:sp>
        <p:nvSpPr>
          <p:cNvPr id="8" name="文本框 7"/>
          <p:cNvSpPr txBox="1"/>
          <p:nvPr/>
        </p:nvSpPr>
        <p:spPr>
          <a:xfrm>
            <a:off x="929640" y="3228340"/>
            <a:ext cx="10134600" cy="1476375"/>
          </a:xfrm>
          <a:prstGeom prst="rect">
            <a:avLst/>
          </a:prstGeom>
          <a:noFill/>
        </p:spPr>
        <p:txBody>
          <a:bodyPr wrap="square" rtlCol="0" anchor="t">
            <a:spAutoFit/>
          </a:bodyPr>
          <a:lstStyle/>
          <a:p>
            <a:r>
              <a:rPr lang="zh-CN" altLang="en-US" b="1"/>
              <a:t>font-face规则</a:t>
            </a:r>
            <a:r>
              <a:rPr lang="zh-CN" altLang="en-US"/>
              <a:t>：</a:t>
            </a:r>
            <a:endParaRPr lang="zh-CN" altLang="en-US"/>
          </a:p>
          <a:p>
            <a:r>
              <a:rPr lang="zh-CN" altLang="en-US"/>
              <a:t>字体的名称，font - face规则：font-family: myFirstFont;</a:t>
            </a:r>
            <a:endParaRPr lang="zh-CN" altLang="en-US"/>
          </a:p>
          <a:p>
            <a:r>
              <a:rPr lang="zh-CN" altLang="en-US"/>
              <a:t>字体文件包含服务器上的某个地方，参考CSS：src: url('Sansation_Light.ttf')</a:t>
            </a:r>
            <a:endParaRPr lang="zh-CN" altLang="en-US"/>
          </a:p>
          <a:p>
            <a:r>
              <a:rPr lang="zh-CN" altLang="en-US"/>
              <a:t>如果字体文件是在不同的位置，请使用完整的URL：</a:t>
            </a:r>
            <a:endParaRPr lang="zh-CN" altLang="en-US"/>
          </a:p>
          <a:p>
            <a:r>
              <a:rPr lang="zh-CN" altLang="en-US"/>
              <a:t>src: url('http://www.w3cschool.css/css3/Sansation_Light.ttf')</a:t>
            </a:r>
            <a:endParaRPr lang="zh-CN" altLang="en-US"/>
          </a:p>
        </p:txBody>
      </p:sp>
      <p:sp>
        <p:nvSpPr>
          <p:cNvPr id="9" name="文本框 8"/>
          <p:cNvSpPr txBox="1"/>
          <p:nvPr/>
        </p:nvSpPr>
        <p:spPr>
          <a:xfrm>
            <a:off x="929640" y="1489710"/>
            <a:ext cx="3731260" cy="2030095"/>
          </a:xfrm>
          <a:prstGeom prst="rect">
            <a:avLst/>
          </a:prstGeom>
          <a:noFill/>
        </p:spPr>
        <p:txBody>
          <a:bodyPr wrap="square" rtlCol="0" anchor="t">
            <a:spAutoFit/>
          </a:bodyPr>
          <a:lstStyle/>
          <a:p>
            <a:r>
              <a:rPr lang="zh-CN" altLang="en-US"/>
              <a:t>实例：猫眼电影票房数据</a:t>
            </a:r>
            <a:endParaRPr lang="zh-CN" altLang="en-US"/>
          </a:p>
          <a:p>
            <a:endParaRPr lang="zh-CN" altLang="en-US"/>
          </a:p>
          <a:p>
            <a:r>
              <a:rPr lang="zh-CN" altLang="en-US"/>
              <a:t>页面使用了font-face定义了字符集，并通过unicode去映射展示。也就是说，必须同时爬取字符集，才能识别出数字。</a:t>
            </a:r>
            <a:endParaRPr lang="zh-CN" altLang="en-US"/>
          </a:p>
          <a:p>
            <a:endParaRPr lang="zh-CN" altLang="en-US"/>
          </a:p>
        </p:txBody>
      </p:sp>
    </p:spTree>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2400" b="1" dirty="0">
                <a:solidFill>
                  <a:prstClr val="white"/>
                </a:solidFill>
              </a:rPr>
              <a:t>4</a:t>
            </a:r>
            <a:r>
              <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.3.3</a:t>
            </a:r>
            <a:endParaRPr kumimoji="0" lang="en-US" altLang="zh-CN" sz="24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spc="150">
                <a:latin typeface="Arial" panose="020B0604020202020204" pitchFamily="34" charset="0"/>
                <a:sym typeface="Arial" panose="020B0604020202020204" pitchFamily="34" charset="0"/>
              </a:rPr>
              <a:t>元素定位覆盖式</a:t>
            </a:r>
            <a:endParaRPr dirty="0"/>
          </a:p>
        </p:txBody>
      </p:sp>
      <p:pic>
        <p:nvPicPr>
          <p:cNvPr id="2" name="图片 1"/>
          <p:cNvPicPr>
            <a:picLocks noChangeAspect="1"/>
          </p:cNvPicPr>
          <p:nvPr/>
        </p:nvPicPr>
        <p:blipFill>
          <a:blip r:embed="rId1"/>
          <a:stretch>
            <a:fillRect/>
          </a:stretch>
        </p:blipFill>
        <p:spPr>
          <a:xfrm>
            <a:off x="4639310" y="1505585"/>
            <a:ext cx="6620510" cy="2118995"/>
          </a:xfrm>
          <a:prstGeom prst="rect">
            <a:avLst/>
          </a:prstGeom>
        </p:spPr>
      </p:pic>
      <p:sp>
        <p:nvSpPr>
          <p:cNvPr id="7" name="文本框 6"/>
          <p:cNvSpPr txBox="1"/>
          <p:nvPr/>
        </p:nvSpPr>
        <p:spPr>
          <a:xfrm>
            <a:off x="1035685" y="2203450"/>
            <a:ext cx="3115945" cy="1476375"/>
          </a:xfrm>
          <a:prstGeom prst="rect">
            <a:avLst/>
          </a:prstGeom>
          <a:noFill/>
        </p:spPr>
        <p:txBody>
          <a:bodyPr wrap="square" rtlCol="0" anchor="t">
            <a:spAutoFit/>
          </a:bodyPr>
          <a:lstStyle/>
          <a:p>
            <a:r>
              <a:rPr lang="zh-CN" altLang="en-US"/>
              <a:t>对于一个4位数字的机票价格，使用</a:t>
            </a:r>
            <a:r>
              <a:rPr lang="en-US" altLang="zh-CN"/>
              <a:t>4</a:t>
            </a:r>
            <a:r>
              <a:rPr lang="zh-CN" altLang="en-US"/>
              <a:t>个b标签去绝对定位每一个数字的偏移量，覆盖故意展示错误的i标签，最后在视觉上形成正确的价格。</a:t>
            </a:r>
            <a:endParaRPr lang="zh-CN" altLang="en-US"/>
          </a:p>
        </p:txBody>
      </p:sp>
      <p:sp>
        <p:nvSpPr>
          <p:cNvPr id="9" name="文本框 8"/>
          <p:cNvSpPr txBox="1"/>
          <p:nvPr/>
        </p:nvSpPr>
        <p:spPr>
          <a:xfrm>
            <a:off x="1035685" y="1570990"/>
            <a:ext cx="3115945" cy="368300"/>
          </a:xfrm>
          <a:prstGeom prst="rect">
            <a:avLst/>
          </a:prstGeom>
          <a:noFill/>
        </p:spPr>
        <p:txBody>
          <a:bodyPr wrap="square" rtlCol="0">
            <a:spAutoFit/>
          </a:bodyPr>
          <a:lstStyle/>
          <a:p>
            <a:r>
              <a:rPr lang="zh-CN" altLang="en-US"/>
              <a:t>实例：去哪网飞机票价格</a:t>
            </a:r>
            <a:endParaRPr lang="zh-CN" altLang="en-US"/>
          </a:p>
        </p:txBody>
      </p:sp>
      <p:sp>
        <p:nvSpPr>
          <p:cNvPr id="10" name="文本框 9"/>
          <p:cNvSpPr txBox="1"/>
          <p:nvPr/>
        </p:nvSpPr>
        <p:spPr>
          <a:xfrm>
            <a:off x="1035685" y="4109085"/>
            <a:ext cx="5445125" cy="922020"/>
          </a:xfrm>
          <a:prstGeom prst="rect">
            <a:avLst/>
          </a:prstGeom>
          <a:noFill/>
        </p:spPr>
        <p:txBody>
          <a:bodyPr wrap="square" rtlCol="0">
            <a:spAutoFit/>
          </a:bodyPr>
          <a:lstStyle/>
          <a:p>
            <a:r>
              <a:rPr lang="zh-CN" altLang="en-US"/>
              <a:t>应对方案：</a:t>
            </a:r>
            <a:endParaRPr lang="zh-CN" altLang="en-US"/>
          </a:p>
          <a:p>
            <a:pPr marL="285750" indent="-285750">
              <a:buFont typeface="Arial" panose="020B0604020202020204" pitchFamily="34" charset="0"/>
              <a:buChar char="•"/>
            </a:pPr>
            <a:r>
              <a:rPr lang="zh-CN" altLang="en-US"/>
              <a:t>对</a:t>
            </a:r>
            <a:r>
              <a:rPr lang="en-US" altLang="zh-CN"/>
              <a:t>style</a:t>
            </a:r>
            <a:r>
              <a:rPr lang="zh-CN" altLang="en-US"/>
              <a:t>中</a:t>
            </a:r>
            <a:r>
              <a:rPr lang="en-US" altLang="zh-CN"/>
              <a:t>left</a:t>
            </a:r>
            <a:r>
              <a:rPr lang="zh-CN" altLang="en-US"/>
              <a:t>值进行排序生成正确数值</a:t>
            </a:r>
            <a:endParaRPr lang="zh-CN" altLang="en-US"/>
          </a:p>
          <a:p>
            <a:pPr marL="285750" indent="-285750">
              <a:buFont typeface="Arial" panose="020B0604020202020204" pitchFamily="34" charset="0"/>
              <a:buChar char="•"/>
            </a:pPr>
            <a:r>
              <a:rPr lang="zh-CN" altLang="en-US"/>
              <a:t>爬取</a:t>
            </a:r>
            <a:r>
              <a:rPr lang="en-US" altLang="zh-CN"/>
              <a:t>m.qunar.com</a:t>
            </a:r>
            <a:endParaRPr lang="en-US" altLang="zh-CN"/>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基本原理</a:t>
            </a:r>
            <a:endParaRPr lang="zh-CN" altLang="en-US" dirty="0"/>
          </a:p>
        </p:txBody>
      </p:sp>
      <p:sp>
        <p:nvSpPr>
          <p:cNvPr id="3" name="TextBox 2"/>
          <p:cNvSpPr txBox="1"/>
          <p:nvPr/>
        </p:nvSpPr>
        <p:spPr>
          <a:xfrm>
            <a:off x="1651488" y="1661820"/>
            <a:ext cx="8889024" cy="2951898"/>
          </a:xfrm>
          <a:prstGeom prst="rect">
            <a:avLst/>
          </a:prstGeom>
          <a:noFill/>
        </p:spPr>
        <p:txBody>
          <a:bodyPr wrap="square" rtlCol="0">
            <a:spAutoFit/>
          </a:bodyPr>
          <a:lstStyle/>
          <a:p>
            <a:pPr indent="457200" algn="just">
              <a:lnSpc>
                <a:spcPct val="150000"/>
              </a:lnSpc>
            </a:pPr>
            <a:r>
              <a:rPr lang="zh-CN" altLang="en-US" dirty="0"/>
              <a:t>我们可以把互联网比作一张大网，而爬虫（即网络爬虫）便是在网上爬行的蜘蛛。把网的节点比作一个个网页，爬虫爬到这就相当于访向了该页面，获取了其信息。可以把节点间的连线比作网页与网页之间的链接关系，这样蜘蛛通过一个节点后，可以顺着节点连线继续爬行到达下一个节点，即通过一个网页继续获取后续的网页，这样整个网的节点便可以被蜘蛛全部爬行到，网站的数据就可以被抓取下来了。</a:t>
            </a:r>
            <a:endParaRPr lang="en-US" altLang="zh-CN" dirty="0"/>
          </a:p>
          <a:p>
            <a:pPr indent="457200" algn="just">
              <a:lnSpc>
                <a:spcPct val="150000"/>
              </a:lnSpc>
            </a:pPr>
            <a:r>
              <a:rPr lang="zh-CN" altLang="en-US" dirty="0"/>
              <a:t>简单来说，爬虫就是获取网页并提取和保存信息的自动化程序，来提取出网页中我们所需要的数据信息，可以理解成代替繁琐的复制粘贴操作的手段。</a:t>
            </a:r>
            <a:endParaRPr lang="zh-CN" altLang="en-US" dirty="0"/>
          </a:p>
        </p:txBody>
      </p:sp>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58412" y="2105561"/>
            <a:ext cx="2383790" cy="264604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rPr>
              <a:t>05</a:t>
            </a:r>
            <a:endParaRPr kumimoji="0" lang="zh-CN" altLang="en-US" sz="16600" b="1" i="0" u="none" strike="noStrike" kern="1200" cap="none" spc="300" normalizeH="0" baseline="0" noProof="0" dirty="0">
              <a:ln>
                <a:noFill/>
              </a:ln>
              <a:gradFill>
                <a:gsLst>
                  <a:gs pos="0">
                    <a:srgbClr val="006C39"/>
                  </a:gs>
                  <a:gs pos="90000">
                    <a:srgbClr val="006C39">
                      <a:alpha val="0"/>
                    </a:srgbClr>
                  </a:gs>
                </a:gsLst>
                <a:lin ang="5400000" scaled="1"/>
              </a:gradFill>
              <a:effectLst/>
              <a:uLnTx/>
              <a:uFillTx/>
              <a:latin typeface="Century Gothic" panose="020B0502020202020204" pitchFamily="34" charset="0"/>
              <a:ea typeface="微软雅黑" panose="020B0503020204020204" pitchFamily="34" charset="-122"/>
              <a:cs typeface="+mn-cs"/>
            </a:endParaRPr>
          </a:p>
        </p:txBody>
      </p:sp>
      <p:sp>
        <p:nvSpPr>
          <p:cNvPr id="7" name="文本框 6"/>
          <p:cNvSpPr txBox="1"/>
          <p:nvPr/>
        </p:nvSpPr>
        <p:spPr>
          <a:xfrm>
            <a:off x="5100152" y="2445979"/>
            <a:ext cx="2519680" cy="70675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rPr>
              <a:t>爬虫展示</a:t>
            </a:r>
            <a:endParaRPr kumimoji="0" lang="zh-CN" altLang="en-US" sz="4000" b="1" i="0" u="none" strike="noStrike" kern="1200" cap="none" spc="600" normalizeH="0" baseline="0" noProof="0" dirty="0">
              <a:ln>
                <a:noFill/>
              </a:ln>
              <a:solidFill>
                <a:prstClr val="black"/>
              </a:solidFill>
              <a:effectLst/>
              <a:uLnTx/>
              <a:uFillTx/>
              <a:latin typeface="Century Gothic" panose="020B0502020202020204" pitchFamily="34" charset="0"/>
              <a:ea typeface="微软雅黑" panose="020B0503020204020204" pitchFamily="34" charset="-122"/>
              <a:cs typeface="+mn-cs"/>
            </a:endParaRPr>
          </a:p>
        </p:txBody>
      </p:sp>
      <p:cxnSp>
        <p:nvCxnSpPr>
          <p:cNvPr id="10" name="直接连接符 9"/>
          <p:cNvCxnSpPr/>
          <p:nvPr/>
        </p:nvCxnSpPr>
        <p:spPr>
          <a:xfrm>
            <a:off x="4728480"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669549" y="3432579"/>
            <a:ext cx="720000" cy="101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10467218" y="5850000"/>
            <a:ext cx="580327" cy="108000"/>
            <a:chOff x="10467218" y="6126091"/>
            <a:chExt cx="580327" cy="108000"/>
          </a:xfrm>
        </p:grpSpPr>
        <p:sp>
          <p:nvSpPr>
            <p:cNvPr id="20" name="椭圆 19"/>
            <p:cNvSpPr/>
            <p:nvPr/>
          </p:nvSpPr>
          <p:spPr>
            <a:xfrm>
              <a:off x="10467218"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椭圆 20"/>
            <p:cNvSpPr/>
            <p:nvPr/>
          </p:nvSpPr>
          <p:spPr>
            <a:xfrm>
              <a:off x="10703381" y="6126091"/>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椭圆 21"/>
            <p:cNvSpPr/>
            <p:nvPr/>
          </p:nvSpPr>
          <p:spPr>
            <a:xfrm>
              <a:off x="10939545" y="6126091"/>
              <a:ext cx="108000" cy="108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3" name="椭圆 12"/>
          <p:cNvSpPr/>
          <p:nvPr/>
        </p:nvSpPr>
        <p:spPr>
          <a:xfrm>
            <a:off x="10244257" y="5850000"/>
            <a:ext cx="108000" cy="108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微信小程序信息爬取</a:t>
            </a:r>
            <a:endParaRPr dirty="0"/>
          </a:p>
        </p:txBody>
      </p:sp>
      <p:sp>
        <p:nvSpPr>
          <p:cNvPr id="9" name="文本框 8"/>
          <p:cNvSpPr txBox="1"/>
          <p:nvPr/>
        </p:nvSpPr>
        <p:spPr>
          <a:xfrm>
            <a:off x="718820" y="1132205"/>
            <a:ext cx="3162935" cy="922020"/>
          </a:xfrm>
          <a:prstGeom prst="rect">
            <a:avLst/>
          </a:prstGeom>
          <a:noFill/>
        </p:spPr>
        <p:txBody>
          <a:bodyPr wrap="square" rtlCol="0">
            <a:spAutoFit/>
          </a:bodyPr>
          <a:lstStyle/>
          <a:p>
            <a:r>
              <a:rPr lang="en-US" altLang="zh-CN"/>
              <a:t>1. </a:t>
            </a:r>
            <a:r>
              <a:rPr lang="zh-CN" altLang="en-US"/>
              <a:t>将手机的代理设置为在同一局域网下的电脑的</a:t>
            </a:r>
            <a:r>
              <a:rPr lang="en-US" altLang="zh-CN"/>
              <a:t>IP</a:t>
            </a:r>
            <a:r>
              <a:rPr lang="zh-CN" altLang="en-US"/>
              <a:t>地址和端口</a:t>
            </a:r>
            <a:endParaRPr lang="zh-CN" altLang="en-US"/>
          </a:p>
        </p:txBody>
      </p:sp>
      <p:pic>
        <p:nvPicPr>
          <p:cNvPr id="2" name="图片 1"/>
          <p:cNvPicPr>
            <a:picLocks noChangeAspect="1"/>
          </p:cNvPicPr>
          <p:nvPr>
            <p:custDataLst>
              <p:tags r:id="rId1"/>
            </p:custDataLst>
          </p:nvPr>
        </p:nvPicPr>
        <p:blipFill>
          <a:blip r:embed="rId2"/>
          <a:stretch>
            <a:fillRect/>
          </a:stretch>
        </p:blipFill>
        <p:spPr>
          <a:xfrm>
            <a:off x="1157605" y="2143125"/>
            <a:ext cx="1979930" cy="3733165"/>
          </a:xfrm>
          <a:prstGeom prst="rect">
            <a:avLst/>
          </a:prstGeom>
        </p:spPr>
      </p:pic>
      <p:pic>
        <p:nvPicPr>
          <p:cNvPr id="5" name="图片 4"/>
          <p:cNvPicPr>
            <a:picLocks noChangeAspect="1"/>
          </p:cNvPicPr>
          <p:nvPr/>
        </p:nvPicPr>
        <p:blipFill>
          <a:blip r:embed="rId3"/>
          <a:stretch>
            <a:fillRect/>
          </a:stretch>
        </p:blipFill>
        <p:spPr>
          <a:xfrm>
            <a:off x="3881755" y="1726565"/>
            <a:ext cx="8219440" cy="1758315"/>
          </a:xfrm>
          <a:prstGeom prst="rect">
            <a:avLst/>
          </a:prstGeom>
        </p:spPr>
      </p:pic>
      <p:sp>
        <p:nvSpPr>
          <p:cNvPr id="6" name="圆角矩形 5"/>
          <p:cNvSpPr/>
          <p:nvPr/>
        </p:nvSpPr>
        <p:spPr>
          <a:xfrm>
            <a:off x="4660900" y="2471420"/>
            <a:ext cx="1870710" cy="24955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075690" y="3304540"/>
            <a:ext cx="2061210" cy="77724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微信小程序信息爬取</a:t>
            </a:r>
            <a:endParaRPr dirty="0"/>
          </a:p>
        </p:txBody>
      </p:sp>
      <p:sp>
        <p:nvSpPr>
          <p:cNvPr id="9" name="文本框 8"/>
          <p:cNvSpPr txBox="1"/>
          <p:nvPr/>
        </p:nvSpPr>
        <p:spPr>
          <a:xfrm>
            <a:off x="718820" y="1132205"/>
            <a:ext cx="3162935" cy="645160"/>
          </a:xfrm>
          <a:prstGeom prst="rect">
            <a:avLst/>
          </a:prstGeom>
          <a:noFill/>
        </p:spPr>
        <p:txBody>
          <a:bodyPr wrap="square" rtlCol="0">
            <a:spAutoFit/>
          </a:bodyPr>
          <a:lstStyle/>
          <a:p>
            <a:r>
              <a:rPr lang="en-US" altLang="zh-CN"/>
              <a:t>2. </a:t>
            </a:r>
            <a:r>
              <a:rPr lang="zh-CN" altLang="en-US"/>
              <a:t>利用</a:t>
            </a:r>
            <a:r>
              <a:rPr lang="en-US" altLang="zh-CN"/>
              <a:t>Charles</a:t>
            </a:r>
            <a:r>
              <a:rPr lang="zh-CN" altLang="en-US"/>
              <a:t>抓包软件，允许手机的代理建立。</a:t>
            </a:r>
            <a:endParaRPr lang="zh-CN" altLang="en-US"/>
          </a:p>
        </p:txBody>
      </p:sp>
      <p:pic>
        <p:nvPicPr>
          <p:cNvPr id="4" name="图片 3"/>
          <p:cNvPicPr>
            <a:picLocks noChangeAspect="1"/>
          </p:cNvPicPr>
          <p:nvPr/>
        </p:nvPicPr>
        <p:blipFill>
          <a:blip r:embed="rId1"/>
          <a:stretch>
            <a:fillRect/>
          </a:stretch>
        </p:blipFill>
        <p:spPr>
          <a:xfrm>
            <a:off x="357505" y="1890395"/>
            <a:ext cx="6360795" cy="1295400"/>
          </a:xfrm>
          <a:prstGeom prst="rect">
            <a:avLst/>
          </a:prstGeom>
        </p:spPr>
      </p:pic>
      <p:sp>
        <p:nvSpPr>
          <p:cNvPr id="8" name="文本框 7"/>
          <p:cNvSpPr txBox="1"/>
          <p:nvPr/>
        </p:nvSpPr>
        <p:spPr>
          <a:xfrm>
            <a:off x="7769225" y="1132205"/>
            <a:ext cx="3162935" cy="645160"/>
          </a:xfrm>
          <a:prstGeom prst="rect">
            <a:avLst/>
          </a:prstGeom>
          <a:noFill/>
        </p:spPr>
        <p:txBody>
          <a:bodyPr wrap="square" rtlCol="0">
            <a:spAutoFit/>
          </a:bodyPr>
          <a:lstStyle/>
          <a:p>
            <a:r>
              <a:rPr lang="en-US" altLang="zh-CN"/>
              <a:t>3. </a:t>
            </a:r>
            <a:r>
              <a:rPr lang="zh-CN" altLang="en-US"/>
              <a:t>利用手机访问丁香医生小程序。</a:t>
            </a:r>
            <a:endParaRPr lang="zh-CN" altLang="en-US"/>
          </a:p>
        </p:txBody>
      </p:sp>
      <p:pic>
        <p:nvPicPr>
          <p:cNvPr id="11" name="图片 10"/>
          <p:cNvPicPr>
            <a:picLocks noChangeAspect="1"/>
          </p:cNvPicPr>
          <p:nvPr/>
        </p:nvPicPr>
        <p:blipFill>
          <a:blip r:embed="rId2"/>
          <a:stretch>
            <a:fillRect/>
          </a:stretch>
        </p:blipFill>
        <p:spPr>
          <a:xfrm>
            <a:off x="8553450" y="1671955"/>
            <a:ext cx="2218055" cy="4418965"/>
          </a:xfrm>
          <a:prstGeom prst="rect">
            <a:avLst/>
          </a:prstGeom>
        </p:spPr>
      </p:pic>
      <p:sp>
        <p:nvSpPr>
          <p:cNvPr id="6" name="圆角矩形 5"/>
          <p:cNvSpPr/>
          <p:nvPr/>
        </p:nvSpPr>
        <p:spPr>
          <a:xfrm>
            <a:off x="8622665" y="1890395"/>
            <a:ext cx="2148840" cy="642620"/>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微信小程序信息爬取</a:t>
            </a:r>
            <a:endParaRPr dirty="0"/>
          </a:p>
        </p:txBody>
      </p:sp>
      <p:pic>
        <p:nvPicPr>
          <p:cNvPr id="13" name="图片 12"/>
          <p:cNvPicPr>
            <a:picLocks noChangeAspect="1"/>
          </p:cNvPicPr>
          <p:nvPr/>
        </p:nvPicPr>
        <p:blipFill>
          <a:blip r:embed="rId1"/>
          <a:stretch>
            <a:fillRect/>
          </a:stretch>
        </p:blipFill>
        <p:spPr>
          <a:xfrm>
            <a:off x="3496945" y="697865"/>
            <a:ext cx="8306435" cy="5988685"/>
          </a:xfrm>
          <a:prstGeom prst="rect">
            <a:avLst/>
          </a:prstGeom>
        </p:spPr>
      </p:pic>
      <p:sp>
        <p:nvSpPr>
          <p:cNvPr id="2" name="文本框 1"/>
          <p:cNvSpPr txBox="1"/>
          <p:nvPr/>
        </p:nvSpPr>
        <p:spPr>
          <a:xfrm>
            <a:off x="450215" y="1038860"/>
            <a:ext cx="3162935" cy="645160"/>
          </a:xfrm>
          <a:prstGeom prst="rect">
            <a:avLst/>
          </a:prstGeom>
          <a:noFill/>
        </p:spPr>
        <p:txBody>
          <a:bodyPr wrap="square" rtlCol="0">
            <a:spAutoFit/>
          </a:bodyPr>
          <a:lstStyle/>
          <a:p>
            <a:r>
              <a:rPr lang="en-US" altLang="zh-CN"/>
              <a:t>4. </a:t>
            </a:r>
            <a:r>
              <a:rPr lang="zh-CN" altLang="en-US"/>
              <a:t>抓取对应的访问包，分析包内的服务器地址，</a:t>
            </a:r>
            <a:r>
              <a:rPr lang="en-US" altLang="zh-CN"/>
              <a:t>query</a:t>
            </a:r>
            <a:r>
              <a:rPr lang="zh-CN" altLang="en-US"/>
              <a:t>。</a:t>
            </a:r>
            <a:endParaRPr lang="zh-CN" altLang="en-US"/>
          </a:p>
        </p:txBody>
      </p:sp>
      <p:sp>
        <p:nvSpPr>
          <p:cNvPr id="5" name="圆角矩形 4"/>
          <p:cNvSpPr/>
          <p:nvPr/>
        </p:nvSpPr>
        <p:spPr>
          <a:xfrm>
            <a:off x="5370830" y="3181350"/>
            <a:ext cx="3914140" cy="134302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5582285" y="1751965"/>
            <a:ext cx="3740785" cy="13398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微信小程序信息爬取</a:t>
            </a:r>
            <a:endParaRPr dirty="0"/>
          </a:p>
        </p:txBody>
      </p:sp>
      <p:pic>
        <p:nvPicPr>
          <p:cNvPr id="13" name="图片 12"/>
          <p:cNvPicPr>
            <a:picLocks noChangeAspect="1"/>
          </p:cNvPicPr>
          <p:nvPr/>
        </p:nvPicPr>
        <p:blipFill>
          <a:blip r:embed="rId1"/>
          <a:stretch>
            <a:fillRect/>
          </a:stretch>
        </p:blipFill>
        <p:spPr>
          <a:xfrm>
            <a:off x="3496945" y="697865"/>
            <a:ext cx="8306435" cy="5988685"/>
          </a:xfrm>
          <a:prstGeom prst="rect">
            <a:avLst/>
          </a:prstGeom>
        </p:spPr>
      </p:pic>
      <p:sp>
        <p:nvSpPr>
          <p:cNvPr id="2" name="文本框 1"/>
          <p:cNvSpPr txBox="1"/>
          <p:nvPr/>
        </p:nvSpPr>
        <p:spPr>
          <a:xfrm>
            <a:off x="450215" y="1038860"/>
            <a:ext cx="3162935" cy="645160"/>
          </a:xfrm>
          <a:prstGeom prst="rect">
            <a:avLst/>
          </a:prstGeom>
          <a:noFill/>
        </p:spPr>
        <p:txBody>
          <a:bodyPr wrap="square" rtlCol="0">
            <a:spAutoFit/>
          </a:bodyPr>
          <a:lstStyle/>
          <a:p>
            <a:r>
              <a:rPr lang="en-US" altLang="zh-CN"/>
              <a:t>4. </a:t>
            </a:r>
            <a:r>
              <a:rPr lang="zh-CN" altLang="en-US"/>
              <a:t>抓取对应的访问包，分析包内的服务器地址，</a:t>
            </a:r>
            <a:r>
              <a:rPr lang="en-US" altLang="zh-CN"/>
              <a:t>query</a:t>
            </a:r>
            <a:r>
              <a:rPr lang="zh-CN" altLang="en-US"/>
              <a:t>。</a:t>
            </a:r>
            <a:endParaRPr lang="zh-CN" altLang="en-US"/>
          </a:p>
        </p:txBody>
      </p:sp>
      <p:sp>
        <p:nvSpPr>
          <p:cNvPr id="5" name="圆角矩形 4"/>
          <p:cNvSpPr/>
          <p:nvPr/>
        </p:nvSpPr>
        <p:spPr>
          <a:xfrm>
            <a:off x="5370830" y="3181350"/>
            <a:ext cx="3914140" cy="134302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5582285" y="1751965"/>
            <a:ext cx="3740785" cy="133985"/>
          </a:xfrm>
          <a:prstGeom prst="round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5.2</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推特</a:t>
            </a:r>
            <a:r>
              <a:rPr lang="en-US" altLang="zh-CN" dirty="0"/>
              <a:t>Selenium</a:t>
            </a:r>
            <a:r>
              <a:rPr dirty="0"/>
              <a:t>爬取</a:t>
            </a:r>
            <a:endParaRPr dirty="0"/>
          </a:p>
        </p:txBody>
      </p:sp>
    </p:spTree>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a:spLocks noChangeArrowheads="1"/>
          </p:cNvSpPr>
          <p:nvPr/>
        </p:nvSpPr>
        <p:spPr bwMode="auto">
          <a:xfrm>
            <a:off x="357352" y="235111"/>
            <a:ext cx="9697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5.</a:t>
            </a:r>
            <a:r>
              <a:rPr lang="en-US" sz="3600" b="1" dirty="0">
                <a:solidFill>
                  <a:prstClr val="white"/>
                </a:solidFill>
              </a:rPr>
              <a:t>3</a:t>
            </a:r>
            <a:endPar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
        <p:nvSpPr>
          <p:cNvPr id="3" name="标题 2"/>
          <p:cNvSpPr>
            <a:spLocks noGrp="1"/>
          </p:cNvSpPr>
          <p:nvPr>
            <p:ph type="title"/>
          </p:nvPr>
        </p:nvSpPr>
        <p:spPr>
          <a:xfrm>
            <a:off x="1606550" y="319270"/>
            <a:ext cx="8643848" cy="478155"/>
          </a:xfrm>
        </p:spPr>
        <p:txBody>
          <a:bodyPr/>
          <a:lstStyle/>
          <a:p>
            <a:r>
              <a:rPr dirty="0"/>
              <a:t>社会舆情爬虫平台展示</a:t>
            </a:r>
            <a:endParaRPr dirty="0"/>
          </a:p>
        </p:txBody>
      </p:sp>
    </p:spTree>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5101601" y="4009504"/>
            <a:ext cx="1988798" cy="1988798"/>
            <a:chOff x="5101601" y="4009504"/>
            <a:chExt cx="1988798" cy="1988798"/>
          </a:xfrm>
        </p:grpSpPr>
        <p:pic>
          <p:nvPicPr>
            <p:cNvPr id="31" name="图片 30"/>
            <p:cNvPicPr>
              <a:picLocks noChangeAspect="1"/>
            </p:cNvPicPr>
            <p:nvPr/>
          </p:nvPicPr>
          <p:blipFill>
            <a:blip r:embed="rId1" cstate="print"/>
            <a:stretch>
              <a:fillRect/>
            </a:stretch>
          </p:blipFill>
          <p:spPr>
            <a:xfrm>
              <a:off x="5101601" y="4009504"/>
              <a:ext cx="1988798" cy="1988798"/>
            </a:xfrm>
            <a:prstGeom prst="rect">
              <a:avLst/>
            </a:prstGeom>
          </p:spPr>
        </p:pic>
        <p:sp>
          <p:nvSpPr>
            <p:cNvPr id="30" name="椭圆 29"/>
            <p:cNvSpPr/>
            <p:nvPr/>
          </p:nvSpPr>
          <p:spPr>
            <a:xfrm>
              <a:off x="5271802" y="4538044"/>
              <a:ext cx="1616075" cy="931718"/>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E7D7B7"/>
                  </a:solidFill>
                  <a:effectLst>
                    <a:outerShdw blurRad="12700" dist="25400" dir="5400000" algn="t" rotWithShape="0">
                      <a:prstClr val="black">
                        <a:alpha val="40000"/>
                      </a:prstClr>
                    </a:outerShdw>
                  </a:effectLst>
                  <a:uLnTx/>
                  <a:uFillTx/>
                  <a:latin typeface="微软雅黑" panose="020B0503020204020204" pitchFamily="34" charset="-122"/>
                  <a:ea typeface="微软雅黑" panose="020B0503020204020204" pitchFamily="34" charset="-122"/>
                  <a:cs typeface="+mn-cs"/>
                </a:rPr>
                <a:t>谢谢</a:t>
              </a:r>
              <a:endParaRPr kumimoji="0" lang="zh-CN" altLang="en-US" sz="3600" b="1" i="0" u="none" strike="noStrike" kern="1200" cap="none" spc="0" normalizeH="0" baseline="0" noProof="0" dirty="0">
                <a:ln>
                  <a:noFill/>
                </a:ln>
                <a:solidFill>
                  <a:srgbClr val="E7D7B7"/>
                </a:solidFill>
                <a:effectLst>
                  <a:outerShdw blurRad="12700" dist="25400" dir="5400000" algn="t"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概念介绍</a:t>
            </a:r>
            <a:endParaRPr lang="zh-CN" altLang="en-US" dirty="0"/>
          </a:p>
        </p:txBody>
      </p:sp>
      <p:sp>
        <p:nvSpPr>
          <p:cNvPr id="3" name="TextBox 2"/>
          <p:cNvSpPr txBox="1"/>
          <p:nvPr/>
        </p:nvSpPr>
        <p:spPr>
          <a:xfrm>
            <a:off x="1606550" y="1441364"/>
            <a:ext cx="8889024" cy="1936236"/>
          </a:xfrm>
          <a:prstGeom prst="rect">
            <a:avLst/>
          </a:prstGeom>
          <a:noFill/>
        </p:spPr>
        <p:txBody>
          <a:bodyPr wrap="square" rtlCol="0">
            <a:spAutoFit/>
          </a:bodyPr>
          <a:lstStyle/>
          <a:p>
            <a:r>
              <a:rPr lang="en-US" altLang="zh-CN" sz="2400" b="1" dirty="0"/>
              <a:t>URL</a:t>
            </a:r>
            <a:endParaRPr lang="en-US" altLang="zh-CN" sz="2400" b="1" dirty="0"/>
          </a:p>
          <a:p>
            <a:endParaRPr lang="en-US" altLang="zh-CN" dirty="0"/>
          </a:p>
          <a:p>
            <a:pPr algn="just">
              <a:lnSpc>
                <a:spcPct val="150000"/>
              </a:lnSpc>
            </a:pPr>
            <a:r>
              <a:rPr lang="en-US" altLang="zh-CN" dirty="0"/>
              <a:t>       URL</a:t>
            </a:r>
            <a:r>
              <a:rPr lang="zh-CN" altLang="en-US" dirty="0"/>
              <a:t>中文称为统一资源定位符，可以理解成网页的链接。但是更广义的</a:t>
            </a:r>
            <a:r>
              <a:rPr lang="en-US" altLang="zh-CN" dirty="0"/>
              <a:t>URL</a:t>
            </a:r>
            <a:r>
              <a:rPr lang="zh-CN" altLang="en-US" dirty="0"/>
              <a:t>不只是我们常看到的网页资源链接，而是资源在网页中的定位标识。我们通常说的网页是一个资源，网页中加载的每一张图片也是一个资源，它们在互联网中也有唯一的定位</a:t>
            </a:r>
            <a:r>
              <a:rPr lang="en-US" altLang="zh-CN" dirty="0"/>
              <a:t>URL</a:t>
            </a:r>
            <a:r>
              <a:rPr lang="zh-CN" altLang="en-US" dirty="0"/>
              <a:t>。</a:t>
            </a:r>
            <a:endParaRPr lang="zh-CN" altLang="en-US" dirty="0"/>
          </a:p>
        </p:txBody>
      </p:sp>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概念介绍</a:t>
            </a:r>
            <a:endParaRPr lang="zh-CN" altLang="en-US" dirty="0"/>
          </a:p>
        </p:txBody>
      </p:sp>
      <p:sp>
        <p:nvSpPr>
          <p:cNvPr id="3" name="TextBox 2"/>
          <p:cNvSpPr txBox="1"/>
          <p:nvPr/>
        </p:nvSpPr>
        <p:spPr>
          <a:xfrm>
            <a:off x="1606550" y="1441364"/>
            <a:ext cx="8889024" cy="2767232"/>
          </a:xfrm>
          <a:prstGeom prst="rect">
            <a:avLst/>
          </a:prstGeom>
          <a:noFill/>
        </p:spPr>
        <p:txBody>
          <a:bodyPr wrap="square" rtlCol="0">
            <a:spAutoFit/>
          </a:bodyPr>
          <a:lstStyle/>
          <a:p>
            <a:r>
              <a:rPr lang="zh-CN" altLang="en-US" sz="2400" b="1" dirty="0"/>
              <a:t>网页请求（</a:t>
            </a:r>
            <a:r>
              <a:rPr lang="en-US" altLang="zh-CN" sz="2400" b="1" dirty="0"/>
              <a:t>Request</a:t>
            </a:r>
            <a:r>
              <a:rPr lang="zh-CN" altLang="en-US" sz="2400" b="1" dirty="0"/>
              <a:t>和</a:t>
            </a:r>
            <a:r>
              <a:rPr lang="en-US" altLang="zh-CN" sz="2400" b="1" dirty="0"/>
              <a:t>Response</a:t>
            </a:r>
            <a:r>
              <a:rPr lang="zh-CN" altLang="en-US" sz="2400" b="1" dirty="0"/>
              <a:t>）</a:t>
            </a:r>
            <a:endParaRPr lang="en-US" altLang="zh-CN" sz="2400" b="1" dirty="0"/>
          </a:p>
          <a:p>
            <a:endParaRPr lang="en-US" altLang="zh-CN" dirty="0"/>
          </a:p>
          <a:p>
            <a:pPr algn="just">
              <a:lnSpc>
                <a:spcPct val="150000"/>
              </a:lnSpc>
            </a:pPr>
            <a:r>
              <a:rPr lang="zh-CN" altLang="en-US" dirty="0"/>
              <a:t>       我们平常浏览网页时的信息交互模式是：当你点击一个链接时，浏览器帮你向这个网站的服务器发送了请求（</a:t>
            </a:r>
            <a:r>
              <a:rPr lang="en-US" altLang="zh-CN" dirty="0"/>
              <a:t>request</a:t>
            </a:r>
            <a:r>
              <a:rPr lang="zh-CN" altLang="en-US" dirty="0"/>
              <a:t>），维护网页的服务器收到了这个请求，判定这个请求是否是有效的。如果是有效的，根据浏览器发送消息的内容，做相应处理，返回一些响应信息（</a:t>
            </a:r>
            <a:r>
              <a:rPr lang="en-US" altLang="zh-CN" dirty="0"/>
              <a:t>response</a:t>
            </a:r>
            <a:r>
              <a:rPr lang="zh-CN" altLang="en-US" dirty="0"/>
              <a:t>）到浏览器。浏览器收到服务器的</a:t>
            </a:r>
            <a:r>
              <a:rPr lang="en-US" altLang="zh-CN" dirty="0"/>
              <a:t>response</a:t>
            </a:r>
            <a:r>
              <a:rPr lang="zh-CN" altLang="en-US" dirty="0"/>
              <a:t>信息后，对这些信息进行解析</a:t>
            </a:r>
            <a:r>
              <a:rPr lang="en-US" altLang="zh-CN" dirty="0"/>
              <a:t>/</a:t>
            </a:r>
            <a:r>
              <a:rPr lang="zh-CN" altLang="en-US" dirty="0"/>
              <a:t>渲染处理，然后展示，就是我们平常所看到的网页的样子了。</a:t>
            </a:r>
            <a:endParaRPr lang="zh-CN" altLang="en-US" dirty="0"/>
          </a:p>
        </p:txBody>
      </p:sp>
      <p:pic>
        <p:nvPicPr>
          <p:cNvPr id="5" name="图片 4"/>
          <p:cNvPicPr>
            <a:picLocks noChangeAspect="1"/>
          </p:cNvPicPr>
          <p:nvPr/>
        </p:nvPicPr>
        <p:blipFill>
          <a:blip r:embed="rId1"/>
          <a:stretch>
            <a:fillRect/>
          </a:stretch>
        </p:blipFill>
        <p:spPr>
          <a:xfrm>
            <a:off x="3432924" y="4621752"/>
            <a:ext cx="4991100" cy="952500"/>
          </a:xfrm>
          <a:prstGeom prst="rect">
            <a:avLst/>
          </a:prstGeom>
        </p:spPr>
      </p:pic>
      <p:sp>
        <p:nvSpPr>
          <p:cNvPr id="6" name="文本框 5"/>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概念介绍</a:t>
            </a:r>
            <a:endParaRPr lang="zh-CN" altLang="en-US" dirty="0"/>
          </a:p>
        </p:txBody>
      </p:sp>
      <p:sp>
        <p:nvSpPr>
          <p:cNvPr id="3" name="TextBox 2"/>
          <p:cNvSpPr txBox="1"/>
          <p:nvPr/>
        </p:nvSpPr>
        <p:spPr>
          <a:xfrm>
            <a:off x="1606550" y="1441364"/>
            <a:ext cx="8889024" cy="1936236"/>
          </a:xfrm>
          <a:prstGeom prst="rect">
            <a:avLst/>
          </a:prstGeom>
          <a:noFill/>
        </p:spPr>
        <p:txBody>
          <a:bodyPr wrap="square" rtlCol="0">
            <a:spAutoFit/>
          </a:bodyPr>
          <a:lstStyle/>
          <a:p>
            <a:r>
              <a:rPr lang="zh-CN" altLang="en-US" sz="2400" b="1" dirty="0"/>
              <a:t>网页解析</a:t>
            </a:r>
            <a:endParaRPr lang="en-US" altLang="zh-CN" sz="2400" b="1" dirty="0"/>
          </a:p>
          <a:p>
            <a:endParaRPr lang="en-US" altLang="zh-CN" dirty="0"/>
          </a:p>
          <a:p>
            <a:pPr algn="just">
              <a:lnSpc>
                <a:spcPct val="150000"/>
              </a:lnSpc>
            </a:pPr>
            <a:r>
              <a:rPr lang="zh-CN" altLang="en-US" dirty="0"/>
              <a:t>       网页解析就是从网页服务器返回给我们的信息中提取出我们想要的数据的过程。提取信息是爬虫非常重要的部分，它可以使杂乱的数据变得条理清晰，以便我们后续处理和分析数据。</a:t>
            </a:r>
            <a:endParaRPr lang="zh-CN" altLang="en-US" dirty="0"/>
          </a:p>
        </p:txBody>
      </p:sp>
      <p:sp>
        <p:nvSpPr>
          <p:cNvPr id="4" name="文本框 3"/>
          <p:cNvSpPr txBox="1">
            <a:spLocks noChangeArrowheads="1"/>
          </p:cNvSpPr>
          <p:nvPr/>
        </p:nvSpPr>
        <p:spPr bwMode="auto">
          <a:xfrm>
            <a:off x="320776" y="161060"/>
            <a:ext cx="105692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marL="228600" marR="0" lvl="0" indent="-228600" algn="ctr" defTabSz="914400" rtl="0" eaLnBrk="1" fontAlgn="base" latinLnBrk="0" hangingPunct="1">
              <a:lnSpc>
                <a:spcPct val="100000"/>
              </a:lnSpc>
              <a:spcBef>
                <a:spcPct val="0"/>
              </a:spcBef>
              <a:spcAft>
                <a:spcPct val="0"/>
              </a:spcAft>
              <a:buClrTx/>
              <a:buSzTx/>
              <a:buFontTx/>
              <a:buNone/>
              <a:defRPr/>
            </a:pPr>
            <a:r>
              <a:rPr lang="en-US" altLang="zh-CN" sz="3600" b="1" dirty="0">
                <a:solidFill>
                  <a:prstClr val="white"/>
                </a:solidFill>
              </a:rPr>
              <a:t>1</a:t>
            </a:r>
            <a:endParaRPr kumimoji="0" lang="zh-CN" altLang="en-US" sz="3600" b="1" i="0" u="none" strike="noStrike" kern="120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spTree>
  </p:cSld>
  <p:clrMapOvr>
    <a:masterClrMapping/>
  </p:clrMapOvr>
  <p:transition spd="med">
    <p:fade/>
  </p:transition>
</p:sld>
</file>

<file path=ppt/tags/tag1.xml><?xml version="1.0" encoding="utf-8"?>
<p:tagLst xmlns:p="http://schemas.openxmlformats.org/presentationml/2006/main">
  <p:tag name="PA" val="v5.1.2"/>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06_3*l_h_i*1_1_1"/>
  <p:tag name="KSO_WM_TEMPLATE_CATEGORY" val="diagram"/>
  <p:tag name="KSO_WM_TEMPLATE_INDEX" val="2018770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1.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06_3*l_h_a*1_1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2.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06_3*l_h_f*1_1_1"/>
  <p:tag name="KSO_WM_TEMPLATE_CATEGORY" val="diagram"/>
  <p:tag name="KSO_WM_TEMPLATE_INDEX" val="201877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06_3*l_h_i*1_2_1"/>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4.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06_3*l_h_a*1_2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15.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06_3*l_h_f*1_2_1"/>
  <p:tag name="KSO_WM_TEMPLATE_CATEGORY" val="diagram"/>
  <p:tag name="KSO_WM_TEMPLATE_INDEX" val="201877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7.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06_3*l_h_a*1_3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1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06_3*l_h_f*1_3_1"/>
  <p:tag name="KSO_WM_TEMPLATE_CATEGORY" val="diagram"/>
  <p:tag name="KSO_WM_TEMPLATE_INDEX" val="20187706"/>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706_3*l_h_i*1_2_2"/>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xml><?xml version="1.0" encoding="utf-8"?>
<p:tagLst xmlns:p="http://schemas.openxmlformats.org/presentationml/2006/main">
  <p:tag name="PA" val="v5.1.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706_3*l_h_i*1_1_2"/>
  <p:tag name="KSO_WM_TEMPLATE_CATEGORY" val="diagram"/>
  <p:tag name="KSO_WM_TEMPLATE_INDEX" val="201877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UNIT_PLACING_PICTURE_USER_VIEWPORT" val="{&quot;height&quot;:10605,&quot;width&quot;:5625}"/>
</p:tagLst>
</file>

<file path=ppt/tags/tag3.xml><?xml version="1.0" encoding="utf-8"?>
<p:tagLst xmlns:p="http://schemas.openxmlformats.org/presentationml/2006/main">
  <p:tag name="PA" val="v5.1.2"/>
</p:tagLst>
</file>

<file path=ppt/tags/tag4.xml><?xml version="1.0" encoding="utf-8"?>
<p:tagLst xmlns:p="http://schemas.openxmlformats.org/presentationml/2006/main">
  <p:tag name="PA" val="v5.1.2"/>
</p:tagLst>
</file>

<file path=ppt/tags/tag5.xml><?xml version="1.0" encoding="utf-8"?>
<p:tagLst xmlns:p="http://schemas.openxmlformats.org/presentationml/2006/main">
  <p:tag name="PA" val="v5.1.2"/>
</p:tagLst>
</file>

<file path=ppt/tags/tag6.xml><?xml version="1.0" encoding="utf-8"?>
<p:tagLst xmlns:p="http://schemas.openxmlformats.org/presentationml/2006/main">
  <p:tag name="PA" val="v5.1.2"/>
</p:tagLst>
</file>

<file path=ppt/tags/tag7.xml><?xml version="1.0" encoding="utf-8"?>
<p:tagLst xmlns:p="http://schemas.openxmlformats.org/presentationml/2006/main">
  <p:tag name="PA" val="v5.1.2"/>
</p:tagLst>
</file>

<file path=ppt/tags/tag8.xml><?xml version="1.0" encoding="utf-8"?>
<p:tagLst xmlns:p="http://schemas.openxmlformats.org/presentationml/2006/main">
  <p:tag name="KSO_WM_UNIT_PLACING_PICTURE_USER_VIEWPORT" val="{&quot;height&quot;:8080,&quot;width&quot;:835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706_3*l_h_i*1_3_2"/>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6193</Words>
  <Application>WPS 演示</Application>
  <PresentationFormat>宽屏</PresentationFormat>
  <Paragraphs>580</Paragraphs>
  <Slides>67</Slides>
  <Notes>40</Notes>
  <HiddenSlides>0</HiddenSlides>
  <MMClips>2</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67</vt:i4>
      </vt:variant>
    </vt:vector>
  </HeadingPairs>
  <TitlesOfParts>
    <vt:vector size="82" baseType="lpstr">
      <vt:lpstr>Arial</vt:lpstr>
      <vt:lpstr>宋体</vt:lpstr>
      <vt:lpstr>Wingdings</vt:lpstr>
      <vt:lpstr>Century Gothic</vt:lpstr>
      <vt:lpstr>微软雅黑</vt:lpstr>
      <vt:lpstr>微软雅黑 Light</vt:lpstr>
      <vt:lpstr>Wingdings 3</vt:lpstr>
      <vt:lpstr>Symbol</vt:lpstr>
      <vt:lpstr>Arial</vt:lpstr>
      <vt:lpstr>Arial Unicode MS</vt:lpstr>
      <vt:lpstr>等线</vt:lpstr>
      <vt:lpstr>等线 Light</vt:lpstr>
      <vt:lpstr>Calibri</vt:lpstr>
      <vt:lpstr>Office 主题​​</vt:lpstr>
      <vt:lpstr>1_Office 主题​​</vt:lpstr>
      <vt:lpstr>PowerPoint 演示文稿</vt:lpstr>
      <vt:lpstr>PowerPoint 演示文稿</vt:lpstr>
      <vt:lpstr>PowerPoint 演示文稿</vt:lpstr>
      <vt:lpstr>什么是爬虫</vt:lpstr>
      <vt:lpstr>爬虫起源</vt:lpstr>
      <vt:lpstr>基本原理</vt:lpstr>
      <vt:lpstr>概念介绍</vt:lpstr>
      <vt:lpstr>概念介绍</vt:lpstr>
      <vt:lpstr>概念介绍</vt:lpstr>
      <vt:lpstr>爬虫基本流程</vt:lpstr>
      <vt:lpstr>通用框架</vt:lpstr>
      <vt:lpstr>常用库</vt:lpstr>
      <vt:lpstr>Requests库</vt:lpstr>
      <vt:lpstr>Re库</vt:lpstr>
      <vt:lpstr>BeautifulSoup库</vt:lpstr>
      <vt:lpstr>PowerPoint 演示文稿</vt:lpstr>
      <vt:lpstr>Scrapy简介：</vt:lpstr>
      <vt:lpstr>Scrapy简介：</vt:lpstr>
      <vt:lpstr>经典图：</vt:lpstr>
      <vt:lpstr>1.引擎（Scrapy Engine） ：</vt:lpstr>
      <vt:lpstr>2.调度器（Scheduler）：</vt:lpstr>
      <vt:lpstr>3.爬虫（Spider）：</vt:lpstr>
      <vt:lpstr>4.数据管道（Pipelines）：</vt:lpstr>
      <vt:lpstr>5.下载器（Downloader）：</vt:lpstr>
      <vt:lpstr>6.中间件（Middleware）：</vt:lpstr>
      <vt:lpstr>一个完整工作流程：</vt:lpstr>
      <vt:lpstr>项目结构：</vt:lpstr>
      <vt:lpstr>小结：</vt:lpstr>
      <vt:lpstr>PowerPoint 演示文稿</vt:lpstr>
      <vt:lpstr>1.Selenium介绍</vt:lpstr>
      <vt:lpstr>2.元素操作</vt:lpstr>
      <vt:lpstr>2.元素操作</vt:lpstr>
      <vt:lpstr>3.鼠标操作</vt:lpstr>
      <vt:lpstr>4.键盘操作</vt:lpstr>
      <vt:lpstr>5.获取异步加载内容</vt:lpstr>
      <vt:lpstr>5.获取异步加载内容</vt:lpstr>
      <vt:lpstr>5.获取异步加载内容</vt:lpstr>
      <vt:lpstr>5.获取异步加载内容</vt:lpstr>
      <vt:lpstr>5.获取异步加载内容</vt:lpstr>
      <vt:lpstr>5. Javascript链接——微博点赞</vt:lpstr>
      <vt:lpstr>5.获取异步加载内容</vt:lpstr>
      <vt:lpstr>6.Selenium的Cookie操作</vt:lpstr>
      <vt:lpstr>7.Selenium模拟登录</vt:lpstr>
      <vt:lpstr>8.缺点</vt:lpstr>
      <vt:lpstr>PowerPoint 演示文稿</vt:lpstr>
      <vt:lpstr>反爬虫的由来</vt:lpstr>
      <vt:lpstr>反爬虫的由来</vt:lpstr>
      <vt:lpstr>反爬虫的由来</vt:lpstr>
      <vt:lpstr>爬虫与反爬虫的对抗史</vt:lpstr>
      <vt:lpstr>常见反爬措施</vt:lpstr>
      <vt:lpstr>Ajax</vt:lpstr>
      <vt:lpstr>Ajax</vt:lpstr>
      <vt:lpstr>动态渲染页面抓取</vt:lpstr>
      <vt:lpstr>图形验证码</vt:lpstr>
      <vt:lpstr>滑动验证码</vt:lpstr>
      <vt:lpstr>点触验证码</vt:lpstr>
      <vt:lpstr>其他验证码</vt:lpstr>
      <vt:lpstr>FONT-FACE拼凑式</vt:lpstr>
      <vt:lpstr>元素定位覆盖式</vt:lpstr>
      <vt:lpstr>PowerPoint 演示文稿</vt:lpstr>
      <vt:lpstr>微信小程序信息爬取</vt:lpstr>
      <vt:lpstr>微信小程序信息爬取</vt:lpstr>
      <vt:lpstr>微信小程序信息爬取</vt:lpstr>
      <vt:lpstr>微信小程序信息爬取</vt:lpstr>
      <vt:lpstr>推特Selenium爬取</vt:lpstr>
      <vt:lpstr>社会舆情爬虫平台展示</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xuyaxin</dc:creator>
  <cp:lastModifiedBy>平衡的十字架</cp:lastModifiedBy>
  <cp:revision>329</cp:revision>
  <dcterms:created xsi:type="dcterms:W3CDTF">2020-10-12T08:27:00Z</dcterms:created>
  <dcterms:modified xsi:type="dcterms:W3CDTF">2020-11-18T13:02:23Z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