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1832" r:id="rId2"/>
    <p:sldId id="1844" r:id="rId3"/>
    <p:sldId id="1852" r:id="rId4"/>
    <p:sldId id="2092" r:id="rId5"/>
    <p:sldId id="2129" r:id="rId6"/>
    <p:sldId id="2130" r:id="rId7"/>
    <p:sldId id="2093" r:id="rId8"/>
    <p:sldId id="2098" r:id="rId9"/>
    <p:sldId id="2100" r:id="rId10"/>
    <p:sldId id="2101" r:id="rId11"/>
    <p:sldId id="2099" r:id="rId12"/>
    <p:sldId id="2102" r:id="rId13"/>
    <p:sldId id="2103" r:id="rId14"/>
    <p:sldId id="2104" r:id="rId15"/>
    <p:sldId id="2105" r:id="rId16"/>
    <p:sldId id="2094" r:id="rId17"/>
    <p:sldId id="2120" r:id="rId18"/>
    <p:sldId id="2121" r:id="rId19"/>
    <p:sldId id="2122" r:id="rId20"/>
    <p:sldId id="2123" r:id="rId21"/>
    <p:sldId id="2124" r:id="rId22"/>
    <p:sldId id="2125" r:id="rId23"/>
    <p:sldId id="2127" r:id="rId24"/>
    <p:sldId id="2126" r:id="rId25"/>
    <p:sldId id="2117" r:id="rId26"/>
    <p:sldId id="2116" r:id="rId27"/>
    <p:sldId id="2119" r:id="rId28"/>
    <p:sldId id="2118" r:id="rId29"/>
    <p:sldId id="2096" r:id="rId30"/>
    <p:sldId id="2106" r:id="rId31"/>
    <p:sldId id="2108" r:id="rId32"/>
    <p:sldId id="2109" r:id="rId33"/>
    <p:sldId id="2110" r:id="rId34"/>
    <p:sldId id="2128" r:id="rId35"/>
    <p:sldId id="2097" r:id="rId36"/>
    <p:sldId id="2111" r:id="rId37"/>
    <p:sldId id="2114" r:id="rId38"/>
    <p:sldId id="2112" r:id="rId39"/>
    <p:sldId id="2113" r:id="rId40"/>
    <p:sldId id="2115" r:id="rId41"/>
    <p:sldId id="1837"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54" autoAdjust="0"/>
  </p:normalViewPr>
  <p:slideViewPr>
    <p:cSldViewPr snapToGrid="0">
      <p:cViewPr varScale="1">
        <p:scale>
          <a:sx n="73" d="100"/>
          <a:sy n="73" d="100"/>
        </p:scale>
        <p:origin x="72" y="346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D70AB-09C1-436F-812E-F3422465F481}" type="datetimeFigureOut">
              <a:rPr lang="zh-CN" altLang="en-US" smtClean="0"/>
              <a:t>2020/11/18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7D783-8C8F-4195-8149-E220F0784CE4}" type="slidenum">
              <a:rPr lang="zh-CN" altLang="en-US" smtClean="0"/>
              <a:t>‹#›</a:t>
            </a:fld>
            <a:endParaRPr lang="zh-CN" altLang="en-US"/>
          </a:p>
        </p:txBody>
      </p:sp>
    </p:spTree>
    <p:extLst>
      <p:ext uri="{BB962C8B-B14F-4D97-AF65-F5344CB8AC3E}">
        <p14:creationId xmlns:p14="http://schemas.microsoft.com/office/powerpoint/2010/main" val="2831990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59D6C-57DC-491F-9A1B-81488B12CED8}" type="slidenum">
              <a:rPr lang="zh-CN" altLang="en-US" smtClean="0"/>
              <a:t>2</a:t>
            </a:fld>
            <a:endParaRPr lang="zh-CN" altLang="en-US"/>
          </a:p>
        </p:txBody>
      </p:sp>
    </p:spTree>
    <p:extLst>
      <p:ext uri="{BB962C8B-B14F-4D97-AF65-F5344CB8AC3E}">
        <p14:creationId xmlns:p14="http://schemas.microsoft.com/office/powerpoint/2010/main" val="4275247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2838DD-EEAC-420E-B795-53E49AD3B34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0007C2-7719-44D9-B2CC-63C8172BA8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D92149-5581-42E0-A477-50BBDA289DB9}"/>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5" name="页脚占位符 4">
            <a:extLst>
              <a:ext uri="{FF2B5EF4-FFF2-40B4-BE49-F238E27FC236}">
                <a16:creationId xmlns:a16="http://schemas.microsoft.com/office/drawing/2014/main" id="{F0ABDDED-B0D6-41C7-9A02-1A48599064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F995D4-BBFA-4616-99D0-E4B7FFE8DAD6}"/>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191945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FB816C-EA3C-4463-B341-3A04F6CB1B8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B34176B-15A5-44EC-9492-20C374637BC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4332161-6673-4D5E-AE17-57382102A907}"/>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5" name="页脚占位符 4">
            <a:extLst>
              <a:ext uri="{FF2B5EF4-FFF2-40B4-BE49-F238E27FC236}">
                <a16:creationId xmlns:a16="http://schemas.microsoft.com/office/drawing/2014/main" id="{E16F7103-DD05-4884-80AA-0F68AED628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A6A39-216E-4443-9AA3-5DDBB9072EF3}"/>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1774185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3087FC-C29F-46C9-B5A8-62D78AA54C5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F5508C-E034-430C-8594-79A08769405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DF56D02-B83F-4F21-84F7-6018741E765D}"/>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5" name="页脚占位符 4">
            <a:extLst>
              <a:ext uri="{FF2B5EF4-FFF2-40B4-BE49-F238E27FC236}">
                <a16:creationId xmlns:a16="http://schemas.microsoft.com/office/drawing/2014/main" id="{58C0D3A2-57CA-4C5B-9351-E31578FDBE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A718D5-5A29-46A4-8787-C9B08C271537}"/>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328614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封面样式2-首页1">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0761A886-F0D7-4C39-AFFF-052DB74E32F7}"/>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61E30CDC-6882-4EF4-A98A-D29C1686BFEA}"/>
              </a:ext>
            </a:extLst>
          </p:cNvPr>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a:extLst>
              <a:ext uri="{FF2B5EF4-FFF2-40B4-BE49-F238E27FC236}">
                <a16:creationId xmlns:a16="http://schemas.microsoft.com/office/drawing/2014/main" id="{B18E0BAC-81B9-4AB0-A570-682285AF4673}"/>
              </a:ext>
            </a:extLst>
          </p:cNvPr>
          <p:cNvSpPr/>
          <p:nvPr userDrawn="1"/>
        </p:nvSpPr>
        <p:spPr>
          <a:xfrm>
            <a:off x="207372"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a:extLst>
              <a:ext uri="{FF2B5EF4-FFF2-40B4-BE49-F238E27FC236}">
                <a16:creationId xmlns:a16="http://schemas.microsoft.com/office/drawing/2014/main" id="{B18E0BAC-81B9-4AB0-A570-682285AF4673}"/>
              </a:ext>
            </a:extLst>
          </p:cNvPr>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a:extLst>
              <a:ext uri="{FF2B5EF4-FFF2-40B4-BE49-F238E27FC236}">
                <a16:creationId xmlns:a16="http://schemas.microsoft.com/office/drawing/2014/main" id="{B18E0BAC-81B9-4AB0-A570-682285AF4673}"/>
              </a:ext>
            </a:extLst>
          </p:cNvPr>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a:extLst>
              <a:ext uri="{FF2B5EF4-FFF2-40B4-BE49-F238E27FC236}">
                <a16:creationId xmlns:a16="http://schemas.microsoft.com/office/drawing/2014/main" id="{4CEDE2BC-7BF6-4AE3-8B04-4514441E4040}"/>
              </a:ext>
            </a:extLst>
          </p:cNvPr>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262847"/>
              <a:gd name="connsiteX1" fmla="*/ 6415214 w 6415214"/>
              <a:gd name="connsiteY1" fmla="*/ 171407 h 262847"/>
              <a:gd name="connsiteX2" fmla="*/ 6415214 w 6415214"/>
              <a:gd name="connsiteY2" fmla="*/ 100390 h 262847"/>
              <a:gd name="connsiteX3" fmla="*/ 511261 w 6415214"/>
              <a:gd name="connsiteY3" fmla="*/ 100390 h 262847"/>
              <a:gd name="connsiteX4" fmla="*/ 229919 w 6415214"/>
              <a:gd name="connsiteY4" fmla="*/ 0 h 262847"/>
              <a:gd name="connsiteX5" fmla="*/ 229919 w 6415214"/>
              <a:gd name="connsiteY5" fmla="*/ 100390 h 262847"/>
              <a:gd name="connsiteX6" fmla="*/ 0 w 6415214"/>
              <a:gd name="connsiteY6" fmla="*/ 100390 h 262847"/>
              <a:gd name="connsiteX7" fmla="*/ 91440 w 6415214"/>
              <a:gd name="connsiteY7" fmla="*/ 262847 h 262847"/>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171407"/>
              <a:gd name="connsiteX1" fmla="*/ 6415214 w 6415214"/>
              <a:gd name="connsiteY1" fmla="*/ 100390 h 171407"/>
              <a:gd name="connsiteX2" fmla="*/ 511261 w 6415214"/>
              <a:gd name="connsiteY2" fmla="*/ 100390 h 171407"/>
              <a:gd name="connsiteX3" fmla="*/ 229919 w 6415214"/>
              <a:gd name="connsiteY3" fmla="*/ 0 h 171407"/>
              <a:gd name="connsiteX4" fmla="*/ 229919 w 6415214"/>
              <a:gd name="connsiteY4" fmla="*/ 100390 h 171407"/>
              <a:gd name="connsiteX5" fmla="*/ 0 w 6415214"/>
              <a:gd name="connsiteY5" fmla="*/ 100390 h 171407"/>
              <a:gd name="connsiteX0" fmla="*/ 6415214 w 6415214"/>
              <a:gd name="connsiteY0" fmla="*/ 100390 h 100390"/>
              <a:gd name="connsiteX1" fmla="*/ 511261 w 6415214"/>
              <a:gd name="connsiteY1" fmla="*/ 100390 h 100390"/>
              <a:gd name="connsiteX2" fmla="*/ 229919 w 6415214"/>
              <a:gd name="connsiteY2" fmla="*/ 0 h 100390"/>
              <a:gd name="connsiteX3" fmla="*/ 229919 w 6415214"/>
              <a:gd name="connsiteY3" fmla="*/ 100390 h 100390"/>
              <a:gd name="connsiteX4" fmla="*/ 0 w 6415214"/>
              <a:gd name="connsiteY4" fmla="*/ 100390 h 100390"/>
              <a:gd name="connsiteX0" fmla="*/ 6415214 w 6415214"/>
              <a:gd name="connsiteY0" fmla="*/ 195640 h 195640"/>
              <a:gd name="connsiteX1" fmla="*/ 511261 w 6415214"/>
              <a:gd name="connsiteY1" fmla="*/ 195640 h 195640"/>
              <a:gd name="connsiteX2" fmla="*/ 227538 w 6415214"/>
              <a:gd name="connsiteY2" fmla="*/ 0 h 195640"/>
              <a:gd name="connsiteX3" fmla="*/ 229919 w 6415214"/>
              <a:gd name="connsiteY3" fmla="*/ 195640 h 195640"/>
              <a:gd name="connsiteX4" fmla="*/ 0 w 6415214"/>
              <a:gd name="connsiteY4" fmla="*/ 195640 h 195640"/>
              <a:gd name="connsiteX0" fmla="*/ 6415214 w 6415214"/>
              <a:gd name="connsiteY0" fmla="*/ 193259 h 193259"/>
              <a:gd name="connsiteX1" fmla="*/ 511261 w 6415214"/>
              <a:gd name="connsiteY1" fmla="*/ 193259 h 193259"/>
              <a:gd name="connsiteX2" fmla="*/ 232301 w 6415214"/>
              <a:gd name="connsiteY2" fmla="*/ 0 h 193259"/>
              <a:gd name="connsiteX3" fmla="*/ 229919 w 6415214"/>
              <a:gd name="connsiteY3" fmla="*/ 193259 h 193259"/>
              <a:gd name="connsiteX4" fmla="*/ 0 w 6415214"/>
              <a:gd name="connsiteY4" fmla="*/ 193259 h 1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a:extLst>
              <a:ext uri="{FF2B5EF4-FFF2-40B4-BE49-F238E27FC236}">
                <a16:creationId xmlns:a16="http://schemas.microsoft.com/office/drawing/2014/main" id="{26FA9A66-DBB6-484A-829A-BC30DE67252C}"/>
              </a:ext>
            </a:extLst>
          </p:cNvPr>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a:extLst>
              <a:ext uri="{FF2B5EF4-FFF2-40B4-BE49-F238E27FC236}">
                <a16:creationId xmlns:a16="http://schemas.microsoft.com/office/drawing/2014/main" id="{F56DEE86-1AA4-4820-A7A1-E4F787904C00}"/>
              </a:ext>
            </a:extLst>
          </p:cNvPr>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a:extLst>
              <a:ext uri="{FF2B5EF4-FFF2-40B4-BE49-F238E27FC236}">
                <a16:creationId xmlns:a16="http://schemas.microsoft.com/office/drawing/2014/main" id="{28747CEA-1C37-4144-A247-245AD1393504}"/>
              </a:ext>
            </a:extLst>
          </p:cNvPr>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39"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1" name="组合 40">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4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4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6" name="组合 25">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27" name="组合 26">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3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8" name="组合 27">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3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3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0"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92019564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样式2-1">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1C37BF7-CAE8-4F93-8BE5-229FC17201DA}"/>
              </a:ext>
            </a:extLst>
          </p:cNvPr>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15558" b="38705"/>
          <a:stretch/>
        </p:blipFill>
        <p:spPr>
          <a:xfrm>
            <a:off x="1" y="0"/>
            <a:ext cx="12192000" cy="2290219"/>
          </a:xfrm>
          <a:prstGeom prst="rect">
            <a:avLst/>
          </a:prstGeom>
        </p:spPr>
      </p:pic>
      <p:sp>
        <p:nvSpPr>
          <p:cNvPr id="10" name="矩形 9">
            <a:extLst>
              <a:ext uri="{FF2B5EF4-FFF2-40B4-BE49-F238E27FC236}">
                <a16:creationId xmlns:a16="http://schemas.microsoft.com/office/drawing/2014/main" id="{41C37BF7-CAE8-4F93-8BE5-229FC17201DA}"/>
              </a:ext>
            </a:extLst>
          </p:cNvPr>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18002" y="973061"/>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09450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样式2-2">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EEC7E5F7-20FD-444B-9E6C-FF353F66717A}"/>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59644A98-44CE-4FDE-8172-3327AAE72C45}"/>
              </a:ext>
            </a:extLst>
          </p:cNvPr>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a:extLst>
              <a:ext uri="{FF2B5EF4-FFF2-40B4-BE49-F238E27FC236}">
                <a16:creationId xmlns:a16="http://schemas.microsoft.com/office/drawing/2014/main" id="{BC809FD0-A9F1-4139-8386-4A9BEBA1CE80}"/>
              </a:ext>
            </a:extLst>
          </p:cNvPr>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8D352C72-A8BD-49E0-9C6C-2C7B147AF3AE}"/>
              </a:ext>
            </a:extLst>
          </p:cNvPr>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a:ext>
            </a:extLst>
          </a:blip>
          <a:srcRect l="49471"/>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a:ext>
            </a:extLst>
          </a:blip>
          <a:srcRect r="49912"/>
          <a:stretch/>
        </p:blipFill>
        <p:spPr>
          <a:xfrm>
            <a:off x="8928190" y="163258"/>
            <a:ext cx="3269562" cy="6531481"/>
          </a:xfrm>
          <a:prstGeom prst="rect">
            <a:avLst/>
          </a:prstGeom>
        </p:spPr>
      </p:pic>
    </p:spTree>
    <p:extLst>
      <p:ext uri="{BB962C8B-B14F-4D97-AF65-F5344CB8AC3E}">
        <p14:creationId xmlns:p14="http://schemas.microsoft.com/office/powerpoint/2010/main" val="259616388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4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4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5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5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4" name="组合 3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35" name="组合 3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4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 name="组合 3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4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4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57" name="图片 56"/>
          <p:cNvPicPr>
            <a:picLocks noChangeAspect="1"/>
          </p:cNvPicPr>
          <p:nvPr userDrawn="1"/>
        </p:nvPicPr>
        <p:blipFill rotWithShape="1">
          <a:blip r:embed="rId2" cstate="hq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73355"/>
            <a:ext cx="1221064" cy="438825"/>
            <a:chOff x="-529708" y="381991"/>
            <a:chExt cx="1221064" cy="438825"/>
          </a:xfrm>
        </p:grpSpPr>
        <p:sp>
          <p:nvSpPr>
            <p:cNvPr id="58" name="梯形 57">
              <a:extLst>
                <a:ext uri="{FF2B5EF4-FFF2-40B4-BE49-F238E27FC236}">
                  <a16:creationId xmlns:a16="http://schemas.microsoft.com/office/drawing/2014/main" id="{5065A524-15E6-4769-B9ED-7868E19ADB1E}"/>
                </a:ext>
              </a:extLst>
            </p:cNvPr>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a:extLst>
                <a:ext uri="{FF2B5EF4-FFF2-40B4-BE49-F238E27FC236}">
                  <a16:creationId xmlns:a16="http://schemas.microsoft.com/office/drawing/2014/main" id="{AC403C93-604F-4B72-B919-463ACA49C29B}"/>
                </a:ext>
              </a:extLst>
            </p:cNvPr>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a:extLst>
                <a:ext uri="{FF2B5EF4-FFF2-40B4-BE49-F238E27FC236}">
                  <a16:creationId xmlns:a16="http://schemas.microsoft.com/office/drawing/2014/main" id="{AC403C93-604F-4B72-B919-463ACA49C29B}"/>
                </a:ext>
              </a:extLst>
            </p:cNvPr>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1877784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a:extLst>
              <a:ext uri="{FF2B5EF4-FFF2-40B4-BE49-F238E27FC236}">
                <a16:creationId xmlns:a16="http://schemas.microsoft.com/office/drawing/2014/main" id="{094E4669-55C5-874C-A68C-6E431CC09A50}"/>
              </a:ext>
            </a:extLst>
          </p:cNvPr>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l">
              <a:lnSpc>
                <a:spcPct val="130000"/>
              </a:lnSpc>
            </a:pPr>
            <a:endParaRPr kumimoji="1" lang="zh-CN" altLang="en-US" sz="2000" dirty="0">
              <a:solidFill>
                <a:schemeClr val="tx1">
                  <a:lumMod val="75000"/>
                  <a:lumOff val="25000"/>
                </a:schemeClr>
              </a:solidFill>
            </a:endParaRPr>
          </a:p>
        </p:txBody>
      </p:sp>
      <p:sp>
        <p:nvSpPr>
          <p:cNvPr id="41" name="矩形 40">
            <a:extLst>
              <a:ext uri="{FF2B5EF4-FFF2-40B4-BE49-F238E27FC236}">
                <a16:creationId xmlns:a16="http://schemas.microsoft.com/office/drawing/2014/main" id="{752274E9-6CD8-164F-A448-48D8BF6118A2}"/>
              </a:ext>
            </a:extLst>
          </p:cNvPr>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rmAutofit fontScale="25000" lnSpcReduction="20000"/>
          </a:bodyPr>
          <a:lstStyle/>
          <a:p>
            <a:pPr algn="l">
              <a:lnSpc>
                <a:spcPct val="130000"/>
              </a:lnSpc>
            </a:pPr>
            <a:endParaRPr kumimoji="1" lang="zh-CN" altLang="en-US" sz="2000" dirty="0">
              <a:solidFill>
                <a:schemeClr val="tx1">
                  <a:lumMod val="75000"/>
                  <a:lumOff val="25000"/>
                </a:schemeClr>
              </a:solidFill>
            </a:endParaRPr>
          </a:p>
        </p:txBody>
      </p:sp>
      <p:pic>
        <p:nvPicPr>
          <p:cNvPr id="42" name="图片 4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59"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61" name="组合 60">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6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2" name="组合 61">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6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6" name="组合 45">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47" name="组合 46">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5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5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48">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5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0"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408310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307858-EF54-46A0-BAF1-52C24689C1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2B1D660-4306-4A27-9732-1B4901E30C2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1CDE1A0-6BF8-450F-9F00-4336C04933A4}"/>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5" name="页脚占位符 4">
            <a:extLst>
              <a:ext uri="{FF2B5EF4-FFF2-40B4-BE49-F238E27FC236}">
                <a16:creationId xmlns:a16="http://schemas.microsoft.com/office/drawing/2014/main" id="{F0A8501B-FA1E-481A-B799-EB6A17E29D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3E7F5D-BC25-4E26-A693-2122C9239B56}"/>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55002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36C95-AB8C-4925-9EC7-ECD6A235D9C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846B5A-731A-4B8E-98EE-9EAD44580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5F843D3-8B9A-46AD-9177-9BD5AC971312}"/>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5" name="页脚占位符 4">
            <a:extLst>
              <a:ext uri="{FF2B5EF4-FFF2-40B4-BE49-F238E27FC236}">
                <a16:creationId xmlns:a16="http://schemas.microsoft.com/office/drawing/2014/main" id="{B8F5CCF6-397F-4B62-B9FD-865840C096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775487-E1BC-45CF-97F2-83D09BDE33CB}"/>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201865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25EC7B-B64A-448F-8F37-20B251F57E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70E393C-1E33-4591-B7EC-00E289493E6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AA31765-0BDB-4128-AFF8-B92F361A96F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1D64EEA-DDCB-41FA-892E-58A7F4956A0F}"/>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6" name="页脚占位符 5">
            <a:extLst>
              <a:ext uri="{FF2B5EF4-FFF2-40B4-BE49-F238E27FC236}">
                <a16:creationId xmlns:a16="http://schemas.microsoft.com/office/drawing/2014/main" id="{05B3DFFD-47A7-432E-9718-D96C187738A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9C0420-0650-4756-9E64-CBA11F208807}"/>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06785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0E3B5E-93D1-4E19-B98A-E9D80049F5B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8D013C3-809A-4822-8917-C7B10D1650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39CCB3C-1F12-4E0A-BB1D-612B03AB96F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7A9809C-C8A9-4493-8FB5-58466EA91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E96ECCE-38D3-47E4-A43A-C20425284AC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C958AC-6973-4F7C-80E4-0DCEDAA25375}"/>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8" name="页脚占位符 7">
            <a:extLst>
              <a:ext uri="{FF2B5EF4-FFF2-40B4-BE49-F238E27FC236}">
                <a16:creationId xmlns:a16="http://schemas.microsoft.com/office/drawing/2014/main" id="{5D4A253C-CC5B-493B-8847-5BBF20A6EBC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7ACBC3-A8A0-4F38-AF49-A7F1B1FC839B}"/>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2010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F2F8B-4481-4BF2-BA24-A05231CAB2B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E49D947-93EA-4819-BEF9-F971EF8A5553}"/>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4" name="页脚占位符 3">
            <a:extLst>
              <a:ext uri="{FF2B5EF4-FFF2-40B4-BE49-F238E27FC236}">
                <a16:creationId xmlns:a16="http://schemas.microsoft.com/office/drawing/2014/main" id="{BCB08468-2595-4F32-B2AA-6FC18251920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C38298B-69E7-43C7-A498-911413420435}"/>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482676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ABFAD43-2640-44EF-A848-06D0871BBFF7}"/>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3" name="页脚占位符 2">
            <a:extLst>
              <a:ext uri="{FF2B5EF4-FFF2-40B4-BE49-F238E27FC236}">
                <a16:creationId xmlns:a16="http://schemas.microsoft.com/office/drawing/2014/main" id="{860556E0-673C-4FBA-BD8A-2B9C52D2105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0777771-6697-483C-8A76-34C1FD8BAFFB}"/>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53475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63D82E-236F-466C-B744-B78C4BB576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0D00EB-44FE-4CDD-81CD-E88D1D32A4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819737D-7809-4174-AAA8-F0A47459C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7A63AA-DF5D-4AA6-995F-44226E850DCF}"/>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6" name="页脚占位符 5">
            <a:extLst>
              <a:ext uri="{FF2B5EF4-FFF2-40B4-BE49-F238E27FC236}">
                <a16:creationId xmlns:a16="http://schemas.microsoft.com/office/drawing/2014/main" id="{C109E919-6FE8-4AC1-8C4F-60343F388D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F3FCF4B-CA3A-4897-8BBD-8F98D51F18F8}"/>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45593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EFA5B-8E88-4A41-9870-24EB30D630B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8BDD18C-D399-4807-BE8B-EF0B4BBAF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7EBF7DC-3174-4F6E-9650-177622F4E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0DFBDB-7825-43C6-87BA-7D4BE4FEC9C4}"/>
              </a:ext>
            </a:extLst>
          </p:cNvPr>
          <p:cNvSpPr>
            <a:spLocks noGrp="1"/>
          </p:cNvSpPr>
          <p:nvPr>
            <p:ph type="dt" sz="half" idx="10"/>
          </p:nvPr>
        </p:nvSpPr>
        <p:spPr/>
        <p:txBody>
          <a:bodyPr/>
          <a:lstStyle/>
          <a:p>
            <a:fld id="{9831E7FB-B7F3-4D0B-9F50-30E731281379}" type="datetimeFigureOut">
              <a:rPr lang="zh-CN" altLang="en-US" smtClean="0"/>
              <a:t>2020/11/18</a:t>
            </a:fld>
            <a:endParaRPr lang="zh-CN" altLang="en-US"/>
          </a:p>
        </p:txBody>
      </p:sp>
      <p:sp>
        <p:nvSpPr>
          <p:cNvPr id="6" name="页脚占位符 5">
            <a:extLst>
              <a:ext uri="{FF2B5EF4-FFF2-40B4-BE49-F238E27FC236}">
                <a16:creationId xmlns:a16="http://schemas.microsoft.com/office/drawing/2014/main" id="{FA7AA774-E6E1-4FE9-90A9-7D8E8EA70E2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6F39C3-D12D-4871-97A3-964C0339FDB7}"/>
              </a:ext>
            </a:extLst>
          </p:cNvPr>
          <p:cNvSpPr>
            <a:spLocks noGrp="1"/>
          </p:cNvSpPr>
          <p:nvPr>
            <p:ph type="sldNum" sz="quarter" idx="12"/>
          </p:nvPr>
        </p:nvSpPr>
        <p:spPr/>
        <p:txBody>
          <a:body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194864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5AB817A-7B9C-4277-BF9C-2BF76BE7E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69DED39-722A-49B0-A46C-EFB9F3A523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525A29A-FD39-467B-8C22-420D8D81D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1E7FB-B7F3-4D0B-9F50-30E731281379}" type="datetimeFigureOut">
              <a:rPr lang="zh-CN" altLang="en-US" smtClean="0"/>
              <a:t>2020/11/18</a:t>
            </a:fld>
            <a:endParaRPr lang="zh-CN" altLang="en-US"/>
          </a:p>
        </p:txBody>
      </p:sp>
      <p:sp>
        <p:nvSpPr>
          <p:cNvPr id="5" name="页脚占位符 4">
            <a:extLst>
              <a:ext uri="{FF2B5EF4-FFF2-40B4-BE49-F238E27FC236}">
                <a16:creationId xmlns:a16="http://schemas.microsoft.com/office/drawing/2014/main" id="{DBC1EDDA-6A3C-4716-92E4-5F2C9091C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DA41499-43BE-4473-8BD9-5E76EFC65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F7E77-88B4-4EBB-90D8-751A5CC7C1C1}" type="slidenum">
              <a:rPr lang="zh-CN" altLang="en-US" smtClean="0"/>
              <a:t>‹#›</a:t>
            </a:fld>
            <a:endParaRPr lang="zh-CN" altLang="en-US"/>
          </a:p>
        </p:txBody>
      </p:sp>
    </p:spTree>
    <p:extLst>
      <p:ext uri="{BB962C8B-B14F-4D97-AF65-F5344CB8AC3E}">
        <p14:creationId xmlns:p14="http://schemas.microsoft.com/office/powerpoint/2010/main" val="3390427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5.xml"/><Relationship Id="rId5" Type="http://schemas.openxmlformats.org/officeDocument/2006/relationships/image" Target="../media/image55.jp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4328" y="2982362"/>
            <a:ext cx="7181493" cy="646331"/>
          </a:xfrm>
        </p:spPr>
        <p:txBody>
          <a:bodyPr/>
          <a:lstStyle/>
          <a:p>
            <a:pPr algn="ctr">
              <a:lnSpc>
                <a:spcPct val="100000"/>
              </a:lnSpc>
            </a:pPr>
            <a:r>
              <a:rPr lang="en-US" altLang="zh-CN" dirty="0"/>
              <a:t>OCR</a:t>
            </a:r>
            <a:endParaRPr lang="zh-CN" altLang="en-US" dirty="0"/>
          </a:p>
        </p:txBody>
      </p:sp>
      <p:sp>
        <p:nvSpPr>
          <p:cNvPr id="4" name="文本占位符 3"/>
          <p:cNvSpPr>
            <a:spLocks noGrp="1"/>
          </p:cNvSpPr>
          <p:nvPr>
            <p:ph type="body" sz="quarter" idx="16"/>
          </p:nvPr>
        </p:nvSpPr>
        <p:spPr>
          <a:xfrm>
            <a:off x="2073255" y="4161827"/>
            <a:ext cx="3663638" cy="350352"/>
          </a:xfrm>
        </p:spPr>
        <p:txBody>
          <a:bodyPr/>
          <a:lstStyle/>
          <a:p>
            <a:pPr algn="ctr"/>
            <a:r>
              <a:rPr lang="zh-CN" altLang="en-US" b="1" dirty="0"/>
              <a:t>陈俊豹 杨清杨 刘博润 汪隽晖 田源 张浩强</a:t>
            </a:r>
          </a:p>
        </p:txBody>
      </p:sp>
    </p:spTree>
    <p:extLst>
      <p:ext uri="{BB962C8B-B14F-4D97-AF65-F5344CB8AC3E}">
        <p14:creationId xmlns:p14="http://schemas.microsoft.com/office/powerpoint/2010/main" val="3864052646"/>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柔性匹配</a:t>
            </a:r>
          </a:p>
        </p:txBody>
      </p:sp>
      <p:pic>
        <p:nvPicPr>
          <p:cNvPr id="7" name="内容占位符 3">
            <a:extLst>
              <a:ext uri="{FF2B5EF4-FFF2-40B4-BE49-F238E27FC236}">
                <a16:creationId xmlns:a16="http://schemas.microsoft.com/office/drawing/2014/main" id="{8319D674-52DC-426E-AE0A-313E8B85D840}"/>
              </a:ext>
            </a:extLst>
          </p:cNvPr>
          <p:cNvPicPr>
            <a:picLocks noChangeAspect="1"/>
          </p:cNvPicPr>
          <p:nvPr/>
        </p:nvPicPr>
        <p:blipFill>
          <a:blip r:embed="rId2"/>
          <a:stretch>
            <a:fillRect/>
          </a:stretch>
        </p:blipFill>
        <p:spPr>
          <a:xfrm>
            <a:off x="0" y="1259205"/>
            <a:ext cx="6563995" cy="4339590"/>
          </a:xfrm>
          <a:prstGeom prst="rect">
            <a:avLst/>
          </a:prstGeom>
        </p:spPr>
      </p:pic>
      <p:sp>
        <p:nvSpPr>
          <p:cNvPr id="8" name="文本框 7">
            <a:extLst>
              <a:ext uri="{FF2B5EF4-FFF2-40B4-BE49-F238E27FC236}">
                <a16:creationId xmlns:a16="http://schemas.microsoft.com/office/drawing/2014/main" id="{DAD4BBF8-4D45-4444-BC55-8CB337645987}"/>
              </a:ext>
            </a:extLst>
          </p:cNvPr>
          <p:cNvSpPr txBox="1"/>
          <p:nvPr/>
        </p:nvSpPr>
        <p:spPr>
          <a:xfrm>
            <a:off x="6753084" y="1503029"/>
            <a:ext cx="4218940" cy="3415030"/>
          </a:xfrm>
          <a:prstGeom prst="rect">
            <a:avLst/>
          </a:prstGeom>
          <a:noFill/>
        </p:spPr>
        <p:txBody>
          <a:bodyPr wrap="square" rtlCol="0">
            <a:spAutoFit/>
          </a:bodyPr>
          <a:lstStyle/>
          <a:p>
            <a:r>
              <a:rPr lang="zh-CN" altLang="en-US" dirty="0"/>
              <a:t>通过变形一个字符的轮廓来匹配另一个字符的边缘。</a:t>
            </a:r>
          </a:p>
          <a:p>
            <a:endParaRPr lang="zh-CN" altLang="en-US" dirty="0"/>
          </a:p>
          <a:p>
            <a:r>
              <a:rPr lang="zh-CN" altLang="en-US" dirty="0"/>
              <a:t>将未知字符与每个</a:t>
            </a:r>
            <a:r>
              <a:rPr lang="zh-CN" altLang="en-US" b="1" dirty="0"/>
              <a:t>原型（prototype）</a:t>
            </a:r>
            <a:r>
              <a:rPr lang="zh-CN" altLang="en-US" dirty="0"/>
              <a:t>的所有可能的弹性拉伸和压缩进行最佳匹配</a:t>
            </a:r>
          </a:p>
          <a:p>
            <a:endParaRPr lang="zh-CN" altLang="en-US" dirty="0"/>
          </a:p>
          <a:p>
            <a:r>
              <a:rPr lang="zh-CN" altLang="en-US" dirty="0"/>
              <a:t>从所需的变形量、边缘的拟合程度和变形形状之间的内部重叠程度导出相似度</a:t>
            </a:r>
          </a:p>
          <a:p>
            <a:endParaRPr lang="zh-CN" altLang="en-US" dirty="0"/>
          </a:p>
          <a:p>
            <a:r>
              <a:rPr lang="zh-CN" altLang="en-US" dirty="0"/>
              <a:t>由于不同人手写风格不同，柔性匹配更有鲁棒性，更常用。</a:t>
            </a:r>
            <a:endParaRPr lang="en-US" altLang="zh-CN" dirty="0"/>
          </a:p>
        </p:txBody>
      </p:sp>
    </p:spTree>
    <p:extLst>
      <p:ext uri="{BB962C8B-B14F-4D97-AF65-F5344CB8AC3E}">
        <p14:creationId xmlns:p14="http://schemas.microsoft.com/office/powerpoint/2010/main" val="391428657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刚性匹配</a:t>
            </a:r>
          </a:p>
        </p:txBody>
      </p:sp>
      <p:pic>
        <p:nvPicPr>
          <p:cNvPr id="14" name="图片 13">
            <a:extLst>
              <a:ext uri="{FF2B5EF4-FFF2-40B4-BE49-F238E27FC236}">
                <a16:creationId xmlns:a16="http://schemas.microsoft.com/office/drawing/2014/main" id="{B27FBAAB-4435-4A00-BF17-1A41E69BC68E}"/>
              </a:ext>
            </a:extLst>
          </p:cNvPr>
          <p:cNvPicPr>
            <a:picLocks noChangeAspect="1"/>
          </p:cNvPicPr>
          <p:nvPr/>
        </p:nvPicPr>
        <p:blipFill>
          <a:blip r:embed="rId2"/>
          <a:stretch>
            <a:fillRect/>
          </a:stretch>
        </p:blipFill>
        <p:spPr>
          <a:xfrm>
            <a:off x="6147591" y="969929"/>
            <a:ext cx="3246120" cy="2009775"/>
          </a:xfrm>
          <a:prstGeom prst="rect">
            <a:avLst/>
          </a:prstGeom>
        </p:spPr>
      </p:pic>
      <p:pic>
        <p:nvPicPr>
          <p:cNvPr id="16" name="内容占位符 3">
            <a:extLst>
              <a:ext uri="{FF2B5EF4-FFF2-40B4-BE49-F238E27FC236}">
                <a16:creationId xmlns:a16="http://schemas.microsoft.com/office/drawing/2014/main" id="{822C97AC-15B4-4285-89FB-C4C6E4CCFA48}"/>
              </a:ext>
            </a:extLst>
          </p:cNvPr>
          <p:cNvPicPr>
            <a:picLocks noChangeAspect="1"/>
          </p:cNvPicPr>
          <p:nvPr/>
        </p:nvPicPr>
        <p:blipFill>
          <a:blip r:embed="rId3"/>
          <a:stretch>
            <a:fillRect/>
          </a:stretch>
        </p:blipFill>
        <p:spPr>
          <a:xfrm>
            <a:off x="749863" y="3331163"/>
            <a:ext cx="4111620" cy="2120503"/>
          </a:xfrm>
          <a:prstGeom prst="rect">
            <a:avLst/>
          </a:prstGeom>
        </p:spPr>
      </p:pic>
      <p:sp>
        <p:nvSpPr>
          <p:cNvPr id="17" name="文本框 16">
            <a:extLst>
              <a:ext uri="{FF2B5EF4-FFF2-40B4-BE49-F238E27FC236}">
                <a16:creationId xmlns:a16="http://schemas.microsoft.com/office/drawing/2014/main" id="{E55C9914-C9A7-4B35-A030-6D0BB91466A5}"/>
              </a:ext>
            </a:extLst>
          </p:cNvPr>
          <p:cNvSpPr txBox="1"/>
          <p:nvPr/>
        </p:nvSpPr>
        <p:spPr>
          <a:xfrm>
            <a:off x="6147591" y="3220435"/>
            <a:ext cx="5715000" cy="2030095"/>
          </a:xfrm>
          <a:prstGeom prst="rect">
            <a:avLst/>
          </a:prstGeom>
          <a:noFill/>
        </p:spPr>
        <p:txBody>
          <a:bodyPr wrap="square" rtlCol="0">
            <a:spAutoFit/>
          </a:bodyPr>
          <a:lstStyle/>
          <a:p>
            <a:r>
              <a:rPr lang="zh-CN" altLang="en-US" dirty="0"/>
              <a:t>将一个灰度图像</a:t>
            </a:r>
            <a:r>
              <a:rPr lang="en-US" altLang="zh-CN" dirty="0"/>
              <a:t>(Fig.1)</a:t>
            </a:r>
            <a:r>
              <a:rPr lang="zh-CN" altLang="en-US" dirty="0"/>
              <a:t>或二进制输入字符（</a:t>
            </a:r>
            <a:r>
              <a:rPr lang="en-US" altLang="zh-CN" dirty="0"/>
              <a:t>Fig2</a:t>
            </a:r>
            <a:r>
              <a:rPr lang="zh-CN" altLang="en-US" dirty="0"/>
              <a:t>）直接与一组</a:t>
            </a:r>
            <a:r>
              <a:rPr lang="zh-CN" altLang="en-US" b="1" dirty="0"/>
              <a:t>标准的存储原型</a:t>
            </a:r>
            <a:r>
              <a:rPr lang="zh-CN" altLang="en-US" dirty="0"/>
              <a:t>进行比较。根据不同的距离相似性度量，进行匹配识别：</a:t>
            </a:r>
          </a:p>
          <a:p>
            <a:r>
              <a:rPr lang="zh-CN" altLang="en-US" dirty="0"/>
              <a:t>例如:</a:t>
            </a:r>
          </a:p>
          <a:p>
            <a:r>
              <a:rPr lang="zh-CN" altLang="en-US" dirty="0"/>
              <a:t>欧式距离 Euclidean</a:t>
            </a:r>
          </a:p>
          <a:p>
            <a:r>
              <a:rPr lang="zh-CN" altLang="en-US" dirty="0"/>
              <a:t>马氏距离 Mahalanobis（对欧式距离的一种修正）</a:t>
            </a:r>
          </a:p>
          <a:p>
            <a:r>
              <a:rPr lang="zh-CN" altLang="en-US" dirty="0"/>
              <a:t>曼哈顿距离 </a:t>
            </a:r>
            <a:r>
              <a:rPr lang="en-US" altLang="zh-CN" dirty="0" err="1"/>
              <a:t>Cityblock</a:t>
            </a:r>
            <a:r>
              <a:rPr lang="en-US" altLang="zh-CN" dirty="0"/>
              <a:t>  </a:t>
            </a:r>
          </a:p>
        </p:txBody>
      </p:sp>
      <p:pic>
        <p:nvPicPr>
          <p:cNvPr id="18" name="图片 17">
            <a:extLst>
              <a:ext uri="{FF2B5EF4-FFF2-40B4-BE49-F238E27FC236}">
                <a16:creationId xmlns:a16="http://schemas.microsoft.com/office/drawing/2014/main" id="{3912F4B4-8437-48DF-8CFF-5A29FC3AEB33}"/>
              </a:ext>
            </a:extLst>
          </p:cNvPr>
          <p:cNvPicPr>
            <a:picLocks noChangeAspect="1"/>
          </p:cNvPicPr>
          <p:nvPr/>
        </p:nvPicPr>
        <p:blipFill>
          <a:blip r:embed="rId4"/>
          <a:stretch>
            <a:fillRect/>
          </a:stretch>
        </p:blipFill>
        <p:spPr>
          <a:xfrm>
            <a:off x="377372" y="969929"/>
            <a:ext cx="5322545" cy="2120502"/>
          </a:xfrm>
          <a:prstGeom prst="rect">
            <a:avLst/>
          </a:prstGeom>
        </p:spPr>
      </p:pic>
    </p:spTree>
    <p:extLst>
      <p:ext uri="{BB962C8B-B14F-4D97-AF65-F5344CB8AC3E}">
        <p14:creationId xmlns:p14="http://schemas.microsoft.com/office/powerpoint/2010/main" val="364596065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动态窗口和霍夫变换</a:t>
            </a:r>
          </a:p>
        </p:txBody>
      </p:sp>
      <p:pic>
        <p:nvPicPr>
          <p:cNvPr id="5" name="内容占位符 3">
            <a:extLst>
              <a:ext uri="{FF2B5EF4-FFF2-40B4-BE49-F238E27FC236}">
                <a16:creationId xmlns:a16="http://schemas.microsoft.com/office/drawing/2014/main" id="{C1B792FD-8D87-47B1-AD47-DEB8130E1FEB}"/>
              </a:ext>
            </a:extLst>
          </p:cNvPr>
          <p:cNvPicPr>
            <a:picLocks noChangeAspect="1"/>
          </p:cNvPicPr>
          <p:nvPr/>
        </p:nvPicPr>
        <p:blipFill>
          <a:blip r:embed="rId2"/>
          <a:stretch>
            <a:fillRect/>
          </a:stretch>
        </p:blipFill>
        <p:spPr>
          <a:xfrm>
            <a:off x="749863" y="1095375"/>
            <a:ext cx="8648700" cy="4667250"/>
          </a:xfrm>
          <a:prstGeom prst="rect">
            <a:avLst/>
          </a:prstGeom>
        </p:spPr>
      </p:pic>
      <p:sp>
        <p:nvSpPr>
          <p:cNvPr id="6" name="文本框 5">
            <a:extLst>
              <a:ext uri="{FF2B5EF4-FFF2-40B4-BE49-F238E27FC236}">
                <a16:creationId xmlns:a16="http://schemas.microsoft.com/office/drawing/2014/main" id="{B43B671E-0544-4FF4-ADD3-8ED85F423D5D}"/>
              </a:ext>
            </a:extLst>
          </p:cNvPr>
          <p:cNvSpPr txBox="1"/>
          <p:nvPr/>
        </p:nvSpPr>
        <p:spPr>
          <a:xfrm>
            <a:off x="9393711" y="3106420"/>
            <a:ext cx="2526030" cy="645160"/>
          </a:xfrm>
          <a:prstGeom prst="rect">
            <a:avLst/>
          </a:prstGeom>
          <a:noFill/>
        </p:spPr>
        <p:txBody>
          <a:bodyPr wrap="square" rtlCol="0">
            <a:spAutoFit/>
          </a:bodyPr>
          <a:lstStyle/>
          <a:p>
            <a:r>
              <a:rPr lang="zh-CN" altLang="en-US" dirty="0"/>
              <a:t>霍夫变换用于对字符图像进行特征提取。</a:t>
            </a:r>
          </a:p>
        </p:txBody>
      </p:sp>
    </p:spTree>
    <p:extLst>
      <p:ext uri="{BB962C8B-B14F-4D97-AF65-F5344CB8AC3E}">
        <p14:creationId xmlns:p14="http://schemas.microsoft.com/office/powerpoint/2010/main" val="173198378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动态窗口和霍夫变换</a:t>
            </a:r>
          </a:p>
        </p:txBody>
      </p:sp>
      <p:pic>
        <p:nvPicPr>
          <p:cNvPr id="7" name="内容占位符 3">
            <a:extLst>
              <a:ext uri="{FF2B5EF4-FFF2-40B4-BE49-F238E27FC236}">
                <a16:creationId xmlns:a16="http://schemas.microsoft.com/office/drawing/2014/main" id="{42A9998E-56FA-4EC2-901B-20CC24DFE670}"/>
              </a:ext>
            </a:extLst>
          </p:cNvPr>
          <p:cNvPicPr>
            <a:picLocks noChangeAspect="1"/>
          </p:cNvPicPr>
          <p:nvPr/>
        </p:nvPicPr>
        <p:blipFill>
          <a:blip r:embed="rId2"/>
          <a:stretch>
            <a:fillRect/>
          </a:stretch>
        </p:blipFill>
        <p:spPr>
          <a:xfrm>
            <a:off x="1523367" y="1628999"/>
            <a:ext cx="3630051" cy="4268651"/>
          </a:xfrm>
          <a:prstGeom prst="rect">
            <a:avLst/>
          </a:prstGeom>
        </p:spPr>
      </p:pic>
      <p:sp>
        <p:nvSpPr>
          <p:cNvPr id="2" name="文本框 1">
            <a:extLst>
              <a:ext uri="{FF2B5EF4-FFF2-40B4-BE49-F238E27FC236}">
                <a16:creationId xmlns:a16="http://schemas.microsoft.com/office/drawing/2014/main" id="{3FB62401-5E6C-407A-A092-B2B35D246AA5}"/>
              </a:ext>
            </a:extLst>
          </p:cNvPr>
          <p:cNvSpPr txBox="1"/>
          <p:nvPr/>
        </p:nvSpPr>
        <p:spPr>
          <a:xfrm>
            <a:off x="749863" y="960350"/>
            <a:ext cx="1723549" cy="461665"/>
          </a:xfrm>
          <a:prstGeom prst="rect">
            <a:avLst/>
          </a:prstGeom>
          <a:noFill/>
        </p:spPr>
        <p:txBody>
          <a:bodyPr wrap="none" rtlCol="0">
            <a:spAutoFit/>
          </a:bodyPr>
          <a:lstStyle/>
          <a:p>
            <a:r>
              <a:rPr lang="zh-CN" altLang="en-US" sz="2400" b="1" dirty="0"/>
              <a:t>数据预处理</a:t>
            </a:r>
          </a:p>
        </p:txBody>
      </p:sp>
      <p:sp>
        <p:nvSpPr>
          <p:cNvPr id="8" name="文本框 7">
            <a:extLst>
              <a:ext uri="{FF2B5EF4-FFF2-40B4-BE49-F238E27FC236}">
                <a16:creationId xmlns:a16="http://schemas.microsoft.com/office/drawing/2014/main" id="{56055E20-B8B2-40A6-BBA5-921723C5AF8B}"/>
              </a:ext>
            </a:extLst>
          </p:cNvPr>
          <p:cNvSpPr txBox="1"/>
          <p:nvPr/>
        </p:nvSpPr>
        <p:spPr>
          <a:xfrm>
            <a:off x="5599131" y="2796497"/>
            <a:ext cx="5969000" cy="1477328"/>
          </a:xfrm>
          <a:prstGeom prst="rect">
            <a:avLst/>
          </a:prstGeom>
          <a:noFill/>
        </p:spPr>
        <p:txBody>
          <a:bodyPr wrap="square" rtlCol="0">
            <a:spAutoFit/>
          </a:bodyPr>
          <a:lstStyle/>
          <a:p>
            <a:pPr marL="342900" indent="-342900">
              <a:buAutoNum type="arabicPeriod"/>
            </a:pPr>
            <a:r>
              <a:rPr lang="zh-CN" altLang="en-US" dirty="0"/>
              <a:t>扫描获取字符图像</a:t>
            </a:r>
            <a:endParaRPr lang="en-US" altLang="zh-CN" dirty="0"/>
          </a:p>
          <a:p>
            <a:pPr marL="342900" indent="-342900">
              <a:buAutoNum type="arabicPeriod"/>
            </a:pPr>
            <a:r>
              <a:rPr lang="zh-CN" altLang="en-US" dirty="0"/>
              <a:t>中值滤波去除噪音</a:t>
            </a:r>
            <a:endParaRPr lang="en-US" altLang="zh-CN" dirty="0"/>
          </a:p>
          <a:p>
            <a:pPr marL="342900" indent="-342900">
              <a:buAutoNum type="arabicPeriod"/>
            </a:pPr>
            <a:r>
              <a:rPr lang="zh-CN" altLang="en-US" dirty="0"/>
              <a:t>细化将字符减少到最小一个像素的厚度</a:t>
            </a:r>
            <a:endParaRPr lang="en-US" altLang="zh-CN" dirty="0"/>
          </a:p>
          <a:p>
            <a:pPr marL="342900" indent="-342900">
              <a:buAutoNum type="arabicPeriod"/>
            </a:pPr>
            <a:r>
              <a:rPr lang="zh-CN" altLang="en-US" dirty="0"/>
              <a:t>计算字符重心</a:t>
            </a:r>
            <a:endParaRPr lang="en-US" altLang="zh-CN" dirty="0"/>
          </a:p>
          <a:p>
            <a:pPr marL="342900" indent="-342900">
              <a:buAutoNum type="arabicPeriod"/>
            </a:pPr>
            <a:r>
              <a:rPr lang="zh-CN" altLang="en-US" dirty="0"/>
              <a:t>字符在60x48像素的固定尺寸图像中居中</a:t>
            </a:r>
          </a:p>
        </p:txBody>
      </p:sp>
    </p:spTree>
    <p:extLst>
      <p:ext uri="{BB962C8B-B14F-4D97-AF65-F5344CB8AC3E}">
        <p14:creationId xmlns:p14="http://schemas.microsoft.com/office/powerpoint/2010/main" val="177930958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动态窗口和霍夫变换</a:t>
            </a:r>
          </a:p>
        </p:txBody>
      </p:sp>
      <p:sp>
        <p:nvSpPr>
          <p:cNvPr id="2" name="文本框 1">
            <a:extLst>
              <a:ext uri="{FF2B5EF4-FFF2-40B4-BE49-F238E27FC236}">
                <a16:creationId xmlns:a16="http://schemas.microsoft.com/office/drawing/2014/main" id="{3FB62401-5E6C-407A-A092-B2B35D246AA5}"/>
              </a:ext>
            </a:extLst>
          </p:cNvPr>
          <p:cNvSpPr txBox="1"/>
          <p:nvPr/>
        </p:nvSpPr>
        <p:spPr>
          <a:xfrm>
            <a:off x="749863" y="960350"/>
            <a:ext cx="2595582" cy="461665"/>
          </a:xfrm>
          <a:prstGeom prst="rect">
            <a:avLst/>
          </a:prstGeom>
          <a:noFill/>
        </p:spPr>
        <p:txBody>
          <a:bodyPr wrap="none" rtlCol="0">
            <a:spAutoFit/>
          </a:bodyPr>
          <a:lstStyle/>
          <a:p>
            <a:r>
              <a:rPr lang="zh-CN" altLang="en-US" sz="2400" b="1" dirty="0"/>
              <a:t>特征提取（</a:t>
            </a:r>
            <a:r>
              <a:rPr lang="en-US" altLang="zh-CN" sz="2400" b="1" dirty="0"/>
              <a:t>SHT</a:t>
            </a:r>
            <a:r>
              <a:rPr lang="zh-CN" altLang="en-US" sz="2400" b="1" dirty="0"/>
              <a:t>）</a:t>
            </a:r>
          </a:p>
        </p:txBody>
      </p:sp>
      <p:pic>
        <p:nvPicPr>
          <p:cNvPr id="6" name="内容占位符 3">
            <a:extLst>
              <a:ext uri="{FF2B5EF4-FFF2-40B4-BE49-F238E27FC236}">
                <a16:creationId xmlns:a16="http://schemas.microsoft.com/office/drawing/2014/main" id="{BA51B3C9-9472-408B-8CE4-2A2F819F88A9}"/>
              </a:ext>
            </a:extLst>
          </p:cNvPr>
          <p:cNvPicPr>
            <a:picLocks noChangeAspect="1"/>
          </p:cNvPicPr>
          <p:nvPr/>
        </p:nvPicPr>
        <p:blipFill>
          <a:blip r:embed="rId2"/>
          <a:stretch>
            <a:fillRect/>
          </a:stretch>
        </p:blipFill>
        <p:spPr>
          <a:xfrm>
            <a:off x="749863" y="1653167"/>
            <a:ext cx="3897836" cy="3805715"/>
          </a:xfrm>
          <a:prstGeom prst="rect">
            <a:avLst/>
          </a:prstGeom>
        </p:spPr>
      </p:pic>
      <p:sp>
        <p:nvSpPr>
          <p:cNvPr id="9" name="文本框 8">
            <a:extLst>
              <a:ext uri="{FF2B5EF4-FFF2-40B4-BE49-F238E27FC236}">
                <a16:creationId xmlns:a16="http://schemas.microsoft.com/office/drawing/2014/main" id="{B7691E7B-D4AE-4234-9178-24F2906C8E58}"/>
              </a:ext>
            </a:extLst>
          </p:cNvPr>
          <p:cNvSpPr txBox="1"/>
          <p:nvPr/>
        </p:nvSpPr>
        <p:spPr>
          <a:xfrm>
            <a:off x="5175222" y="1422015"/>
            <a:ext cx="4882515" cy="922020"/>
          </a:xfrm>
          <a:prstGeom prst="rect">
            <a:avLst/>
          </a:prstGeom>
          <a:noFill/>
        </p:spPr>
        <p:txBody>
          <a:bodyPr wrap="square" rtlCol="0">
            <a:spAutoFit/>
          </a:bodyPr>
          <a:lstStyle/>
          <a:p>
            <a:r>
              <a:rPr lang="en-US" altLang="zh-CN" dirty="0"/>
              <a:t>1. </a:t>
            </a:r>
            <a:r>
              <a:rPr lang="zh-CN" altLang="en-US" dirty="0"/>
              <a:t>扫描霍夫空间，计算</a:t>
            </a:r>
            <a:r>
              <a:rPr lang="en-US" altLang="zh-CN" dirty="0"/>
              <a:t>6</a:t>
            </a:r>
            <a:r>
              <a:rPr lang="zh-CN" altLang="en-US" dirty="0"/>
              <a:t>个不同角度下的特征图（</a:t>
            </a:r>
            <a:r>
              <a:rPr lang="en-US" altLang="zh-CN" dirty="0"/>
              <a:t>feature maps</a:t>
            </a:r>
            <a:r>
              <a:rPr lang="zh-CN" altLang="en-US" dirty="0"/>
              <a:t>）</a:t>
            </a:r>
          </a:p>
          <a:p>
            <a:endParaRPr lang="zh-CN" altLang="en-US" dirty="0"/>
          </a:p>
        </p:txBody>
      </p:sp>
      <p:pic>
        <p:nvPicPr>
          <p:cNvPr id="11" name="图片 10">
            <a:extLst>
              <a:ext uri="{FF2B5EF4-FFF2-40B4-BE49-F238E27FC236}">
                <a16:creationId xmlns:a16="http://schemas.microsoft.com/office/drawing/2014/main" id="{97037541-4E44-464B-A2C9-BC5FC1A8A60E}"/>
              </a:ext>
            </a:extLst>
          </p:cNvPr>
          <p:cNvPicPr>
            <a:picLocks noChangeAspect="1"/>
          </p:cNvPicPr>
          <p:nvPr/>
        </p:nvPicPr>
        <p:blipFill rotWithShape="1">
          <a:blip r:embed="rId3"/>
          <a:srcRect t="14537" r="709"/>
          <a:stretch/>
        </p:blipFill>
        <p:spPr>
          <a:xfrm>
            <a:off x="5175222" y="2162425"/>
            <a:ext cx="3830268" cy="586105"/>
          </a:xfrm>
          <a:prstGeom prst="rect">
            <a:avLst/>
          </a:prstGeom>
        </p:spPr>
      </p:pic>
      <p:sp>
        <p:nvSpPr>
          <p:cNvPr id="12" name="文本框 11">
            <a:extLst>
              <a:ext uri="{FF2B5EF4-FFF2-40B4-BE49-F238E27FC236}">
                <a16:creationId xmlns:a16="http://schemas.microsoft.com/office/drawing/2014/main" id="{15590C10-948B-402C-8CE1-01DFC7C95B72}"/>
              </a:ext>
            </a:extLst>
          </p:cNvPr>
          <p:cNvSpPr txBox="1"/>
          <p:nvPr/>
        </p:nvSpPr>
        <p:spPr>
          <a:xfrm>
            <a:off x="5231737" y="2889500"/>
            <a:ext cx="5249545" cy="645160"/>
          </a:xfrm>
          <a:prstGeom prst="rect">
            <a:avLst/>
          </a:prstGeom>
          <a:noFill/>
        </p:spPr>
        <p:txBody>
          <a:bodyPr wrap="square" rtlCol="0">
            <a:spAutoFit/>
          </a:bodyPr>
          <a:lstStyle/>
          <a:p>
            <a:r>
              <a:rPr lang="en-US" altLang="zh-CN" dirty="0"/>
              <a:t>2. </a:t>
            </a:r>
            <a:r>
              <a:rPr lang="zh-CN" altLang="en-US" dirty="0"/>
              <a:t>计算</a:t>
            </a:r>
            <a:r>
              <a:rPr lang="en-US" altLang="zh-CN" dirty="0"/>
              <a:t>6</a:t>
            </a:r>
            <a:r>
              <a:rPr lang="zh-CN" altLang="en-US" dirty="0"/>
              <a:t>个有向量化图</a:t>
            </a:r>
          </a:p>
          <a:p>
            <a:endParaRPr lang="zh-CN" altLang="en-US" dirty="0"/>
          </a:p>
        </p:txBody>
      </p:sp>
      <p:pic>
        <p:nvPicPr>
          <p:cNvPr id="13" name="图片 12">
            <a:extLst>
              <a:ext uri="{FF2B5EF4-FFF2-40B4-BE49-F238E27FC236}">
                <a16:creationId xmlns:a16="http://schemas.microsoft.com/office/drawing/2014/main" id="{C6D2A758-5CBB-4D85-B617-635ECC0B4534}"/>
              </a:ext>
            </a:extLst>
          </p:cNvPr>
          <p:cNvPicPr>
            <a:picLocks noChangeAspect="1"/>
          </p:cNvPicPr>
          <p:nvPr/>
        </p:nvPicPr>
        <p:blipFill>
          <a:blip r:embed="rId4"/>
          <a:stretch>
            <a:fillRect/>
          </a:stretch>
        </p:blipFill>
        <p:spPr>
          <a:xfrm>
            <a:off x="5231737" y="3343525"/>
            <a:ext cx="3295650" cy="971550"/>
          </a:xfrm>
          <a:prstGeom prst="rect">
            <a:avLst/>
          </a:prstGeom>
        </p:spPr>
      </p:pic>
      <p:sp>
        <p:nvSpPr>
          <p:cNvPr id="14" name="文本框 13">
            <a:extLst>
              <a:ext uri="{FF2B5EF4-FFF2-40B4-BE49-F238E27FC236}">
                <a16:creationId xmlns:a16="http://schemas.microsoft.com/office/drawing/2014/main" id="{C53E052E-AF03-4920-92D7-808EE15A9570}"/>
              </a:ext>
            </a:extLst>
          </p:cNvPr>
          <p:cNvSpPr txBox="1"/>
          <p:nvPr/>
        </p:nvSpPr>
        <p:spPr>
          <a:xfrm>
            <a:off x="5231737" y="4315075"/>
            <a:ext cx="5122545" cy="1200329"/>
          </a:xfrm>
          <a:prstGeom prst="rect">
            <a:avLst/>
          </a:prstGeom>
          <a:noFill/>
        </p:spPr>
        <p:txBody>
          <a:bodyPr wrap="square" rtlCol="0">
            <a:spAutoFit/>
          </a:bodyPr>
          <a:lstStyle/>
          <a:p>
            <a:r>
              <a:rPr lang="en-US" altLang="zh-CN" dirty="0"/>
              <a:t>3. </a:t>
            </a:r>
            <a:r>
              <a:rPr lang="zh-CN" altLang="en-US" dirty="0"/>
              <a:t>形成唯一的主导方向图</a:t>
            </a:r>
            <a:endParaRPr lang="en-US" altLang="zh-CN" dirty="0"/>
          </a:p>
          <a:p>
            <a:endParaRPr lang="zh-CN" altLang="en-US" dirty="0"/>
          </a:p>
          <a:p>
            <a:r>
              <a:rPr lang="en-US" altLang="zh-CN" dirty="0"/>
              <a:t>4. </a:t>
            </a:r>
            <a:r>
              <a:rPr lang="zh-CN" altLang="en-US" dirty="0"/>
              <a:t>生成有序的方向观察序列（可用于</a:t>
            </a:r>
            <a:r>
              <a:rPr lang="en-US" altLang="zh-CN" dirty="0"/>
              <a:t>HMM</a:t>
            </a:r>
            <a:r>
              <a:rPr lang="zh-CN" altLang="en-US" dirty="0"/>
              <a:t>识别算法）</a:t>
            </a:r>
          </a:p>
        </p:txBody>
      </p:sp>
    </p:spTree>
    <p:extLst>
      <p:ext uri="{BB962C8B-B14F-4D97-AF65-F5344CB8AC3E}">
        <p14:creationId xmlns:p14="http://schemas.microsoft.com/office/powerpoint/2010/main" val="65573112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动态窗口和霍夫变换</a:t>
            </a:r>
          </a:p>
        </p:txBody>
      </p:sp>
      <p:sp>
        <p:nvSpPr>
          <p:cNvPr id="2" name="文本框 1">
            <a:extLst>
              <a:ext uri="{FF2B5EF4-FFF2-40B4-BE49-F238E27FC236}">
                <a16:creationId xmlns:a16="http://schemas.microsoft.com/office/drawing/2014/main" id="{3FB62401-5E6C-407A-A092-B2B35D246AA5}"/>
              </a:ext>
            </a:extLst>
          </p:cNvPr>
          <p:cNvSpPr txBox="1"/>
          <p:nvPr/>
        </p:nvSpPr>
        <p:spPr>
          <a:xfrm>
            <a:off x="749863" y="960350"/>
            <a:ext cx="2031325" cy="461665"/>
          </a:xfrm>
          <a:prstGeom prst="rect">
            <a:avLst/>
          </a:prstGeom>
          <a:noFill/>
        </p:spPr>
        <p:txBody>
          <a:bodyPr wrap="none" rtlCol="0">
            <a:spAutoFit/>
          </a:bodyPr>
          <a:lstStyle/>
          <a:p>
            <a:r>
              <a:rPr lang="zh-CN" altLang="en-US" sz="2400" b="1" dirty="0"/>
              <a:t>滑动窗口识别</a:t>
            </a:r>
          </a:p>
        </p:txBody>
      </p:sp>
      <p:pic>
        <p:nvPicPr>
          <p:cNvPr id="6" name="内容占位符 3">
            <a:extLst>
              <a:ext uri="{FF2B5EF4-FFF2-40B4-BE49-F238E27FC236}">
                <a16:creationId xmlns:a16="http://schemas.microsoft.com/office/drawing/2014/main" id="{65352364-04CD-401D-80F5-2B4724BCFE95}"/>
              </a:ext>
            </a:extLst>
          </p:cNvPr>
          <p:cNvPicPr>
            <a:picLocks noChangeAspect="1"/>
          </p:cNvPicPr>
          <p:nvPr/>
        </p:nvPicPr>
        <p:blipFill>
          <a:blip r:embed="rId2"/>
          <a:stretch>
            <a:fillRect/>
          </a:stretch>
        </p:blipFill>
        <p:spPr>
          <a:xfrm>
            <a:off x="0" y="2122136"/>
            <a:ext cx="7250871" cy="2613728"/>
          </a:xfrm>
          <a:prstGeom prst="rect">
            <a:avLst/>
          </a:prstGeom>
        </p:spPr>
      </p:pic>
      <p:sp>
        <p:nvSpPr>
          <p:cNvPr id="9" name="文本框 8">
            <a:extLst>
              <a:ext uri="{FF2B5EF4-FFF2-40B4-BE49-F238E27FC236}">
                <a16:creationId xmlns:a16="http://schemas.microsoft.com/office/drawing/2014/main" id="{8D1F3D42-5973-44E9-9E91-90B08D514B5A}"/>
              </a:ext>
            </a:extLst>
          </p:cNvPr>
          <p:cNvSpPr txBox="1"/>
          <p:nvPr/>
        </p:nvSpPr>
        <p:spPr>
          <a:xfrm>
            <a:off x="7250871" y="1444307"/>
            <a:ext cx="4035425" cy="3969385"/>
          </a:xfrm>
          <a:prstGeom prst="rect">
            <a:avLst/>
          </a:prstGeom>
          <a:noFill/>
        </p:spPr>
        <p:txBody>
          <a:bodyPr wrap="square" rtlCol="0">
            <a:spAutoFit/>
          </a:bodyPr>
          <a:lstStyle/>
          <a:p>
            <a:r>
              <a:rPr lang="en-US" altLang="zh-CN" dirty="0"/>
              <a:t>1</a:t>
            </a:r>
            <a:r>
              <a:rPr lang="zh-CN" altLang="en-US" dirty="0"/>
              <a:t>、对于已存储的起始字符模型，计算图像右侧的动态窗口的宽度。为每个窗口图像部分计算相应的霍夫空间。最后，使用</a:t>
            </a:r>
            <a:r>
              <a:rPr lang="en-US" altLang="zh-CN" dirty="0"/>
              <a:t>SHT</a:t>
            </a:r>
            <a:r>
              <a:rPr lang="zh-CN" altLang="en-US" dirty="0"/>
              <a:t>识别引擎完成</a:t>
            </a:r>
            <a:r>
              <a:rPr lang="zh-CN" altLang="en-US" b="1" dirty="0"/>
              <a:t>起始字符</a:t>
            </a:r>
            <a:r>
              <a:rPr lang="zh-CN" altLang="en-US" dirty="0"/>
              <a:t>的识别。</a:t>
            </a:r>
          </a:p>
          <a:p>
            <a:endParaRPr lang="zh-CN" altLang="en-US" dirty="0"/>
          </a:p>
          <a:p>
            <a:r>
              <a:rPr lang="en-US" altLang="zh-CN" dirty="0"/>
              <a:t>2</a:t>
            </a:r>
            <a:r>
              <a:rPr lang="zh-CN" altLang="en-US" dirty="0"/>
              <a:t>、对于存储在字典中的结束字符的每个模型，从子单词图像的左侧重复相同的动态窗口技术来识别</a:t>
            </a:r>
            <a:r>
              <a:rPr lang="zh-CN" altLang="en-US" b="1" dirty="0"/>
              <a:t>结束字符</a:t>
            </a:r>
            <a:r>
              <a:rPr lang="zh-CN" altLang="en-US" dirty="0"/>
              <a:t>。</a:t>
            </a:r>
          </a:p>
          <a:p>
            <a:endParaRPr lang="zh-CN" altLang="en-US" dirty="0"/>
          </a:p>
          <a:p>
            <a:r>
              <a:rPr lang="en-US" altLang="zh-CN" dirty="0"/>
              <a:t>3</a:t>
            </a:r>
            <a:r>
              <a:rPr lang="zh-CN" altLang="en-US" dirty="0"/>
              <a:t>、中间字符模型的模板在中间滑动，识别</a:t>
            </a:r>
            <a:r>
              <a:rPr lang="zh-CN" altLang="en-US" b="1" dirty="0"/>
              <a:t>中间字符</a:t>
            </a:r>
            <a:r>
              <a:rPr lang="zh-CN" altLang="en-US" dirty="0"/>
              <a:t>。</a:t>
            </a:r>
          </a:p>
          <a:p>
            <a:endParaRPr lang="zh-CN" altLang="en-US" dirty="0"/>
          </a:p>
          <a:p>
            <a:r>
              <a:rPr lang="en-US" altLang="zh-CN" dirty="0"/>
              <a:t>4</a:t>
            </a:r>
            <a:r>
              <a:rPr lang="zh-CN" altLang="en-US" dirty="0"/>
              <a:t>、最终识别出整个字符</a:t>
            </a:r>
          </a:p>
        </p:txBody>
      </p:sp>
    </p:spTree>
    <p:extLst>
      <p:ext uri="{BB962C8B-B14F-4D97-AF65-F5344CB8AC3E}">
        <p14:creationId xmlns:p14="http://schemas.microsoft.com/office/powerpoint/2010/main" val="268661988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1">
            <a:extLst>
              <a:ext uri="{FF2B5EF4-FFF2-40B4-BE49-F238E27FC236}">
                <a16:creationId xmlns:a16="http://schemas.microsoft.com/office/drawing/2014/main" id="{3A9B4238-93F2-4EBC-92EA-A1D040BCAE7D}"/>
              </a:ext>
            </a:extLst>
          </p:cNvPr>
          <p:cNvSpPr txBox="1">
            <a:spLocks/>
          </p:cNvSpPr>
          <p:nvPr/>
        </p:nvSpPr>
        <p:spPr>
          <a:xfrm>
            <a:off x="4418011" y="1689433"/>
            <a:ext cx="3355975" cy="1157287"/>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7200" kern="1200" spc="300" dirty="0">
                <a:solidFill>
                  <a:schemeClr val="lt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en-US" altLang="zh-CN" sz="7200" b="0" i="0" u="none" strike="noStrike" kern="1200" cap="none" spc="300" normalizeH="0" baseline="0" noProof="0" dirty="0">
                <a:ln>
                  <a:noFill/>
                </a:ln>
                <a:solidFill>
                  <a:srgbClr val="FFFFFF"/>
                </a:solidFill>
                <a:effectLst/>
                <a:uLnTx/>
                <a:uFillTx/>
                <a:latin typeface="Arial"/>
                <a:ea typeface="微软雅黑"/>
                <a:cs typeface="+mn-cs"/>
              </a:rPr>
              <a:t>03</a:t>
            </a:r>
            <a:endParaRPr kumimoji="0" lang="en-US" altLang="en-US" sz="7200" b="0" i="0" u="none" strike="noStrike" kern="1200" cap="none" spc="300" normalizeH="0" baseline="0" noProof="0" dirty="0">
              <a:ln>
                <a:noFill/>
              </a:ln>
              <a:solidFill>
                <a:srgbClr val="FFFFFF"/>
              </a:solidFill>
              <a:effectLst/>
              <a:uLnTx/>
              <a:uFillTx/>
              <a:latin typeface="Arial"/>
              <a:ea typeface="微软雅黑"/>
              <a:cs typeface="+mn-cs"/>
            </a:endParaRPr>
          </a:p>
        </p:txBody>
      </p:sp>
      <p:sp>
        <p:nvSpPr>
          <p:cNvPr id="8" name="文本占位符 2">
            <a:extLst>
              <a:ext uri="{FF2B5EF4-FFF2-40B4-BE49-F238E27FC236}">
                <a16:creationId xmlns:a16="http://schemas.microsoft.com/office/drawing/2014/main" id="{E457EBA7-D96D-4F8F-AA98-EB75E8861C08}"/>
              </a:ext>
            </a:extLst>
          </p:cNvPr>
          <p:cNvSpPr txBox="1">
            <a:spLocks/>
          </p:cNvSpPr>
          <p:nvPr/>
        </p:nvSpPr>
        <p:spPr>
          <a:xfrm>
            <a:off x="1800814" y="2846720"/>
            <a:ext cx="8590367" cy="1296003"/>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8000" kern="1200" spc="300" dirty="0" smtClean="0">
                <a:solidFill>
                  <a:schemeClr val="bg1"/>
                </a:solidFill>
                <a:latin typeface="+mj-ea"/>
                <a:ea typeface="+mj-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1000"/>
              </a:spcBef>
              <a:spcAft>
                <a:spcPts val="0"/>
              </a:spcAft>
              <a:buClrTx/>
              <a:buSzTx/>
              <a:buFontTx/>
              <a:buNone/>
              <a:tabLst/>
              <a:defRPr/>
            </a:pPr>
            <a:r>
              <a:rPr kumimoji="0" lang="zh-CN" altLang="en-US" sz="7200" b="0" i="0" u="none" strike="noStrike" kern="1200" cap="none" spc="300" normalizeH="0" baseline="0" noProof="0" dirty="0">
                <a:ln>
                  <a:noFill/>
                </a:ln>
                <a:solidFill>
                  <a:srgbClr val="FFFFFF"/>
                </a:solidFill>
                <a:effectLst/>
                <a:uLnTx/>
                <a:uFillTx/>
                <a:latin typeface="+mn-ea"/>
                <a:ea typeface="+mn-ea"/>
                <a:cs typeface="+mn-cs"/>
              </a:rPr>
              <a:t>基于机器学习的</a:t>
            </a:r>
            <a:r>
              <a:rPr kumimoji="0" lang="en-US" altLang="zh-CN" sz="7200" b="0" i="0" u="none" strike="noStrike" kern="1200" cap="none" spc="300" normalizeH="0" baseline="0" noProof="0" dirty="0">
                <a:ln>
                  <a:noFill/>
                </a:ln>
                <a:solidFill>
                  <a:srgbClr val="FFFFFF"/>
                </a:solidFill>
                <a:effectLst/>
                <a:uLnTx/>
                <a:uFillTx/>
                <a:latin typeface="+mn-ea"/>
                <a:ea typeface="+mn-ea"/>
                <a:cs typeface="+mn-cs"/>
              </a:rPr>
              <a:t>OCR</a:t>
            </a:r>
            <a:endParaRPr kumimoji="0" lang="zh-CN" altLang="en-US" sz="7200" b="0" i="0" u="none" strike="noStrike" kern="1200" cap="none" spc="30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1388899658"/>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pic>
        <p:nvPicPr>
          <p:cNvPr id="7" name="内容占位符 3">
            <a:extLst>
              <a:ext uri="{FF2B5EF4-FFF2-40B4-BE49-F238E27FC236}">
                <a16:creationId xmlns:a16="http://schemas.microsoft.com/office/drawing/2014/main" id="{958CC603-04AB-4D41-B755-5E0F67C98D7E}"/>
              </a:ext>
            </a:extLst>
          </p:cNvPr>
          <p:cNvPicPr>
            <a:picLocks noChangeAspect="1"/>
          </p:cNvPicPr>
          <p:nvPr/>
        </p:nvPicPr>
        <p:blipFill>
          <a:blip r:embed="rId2"/>
          <a:stretch>
            <a:fillRect/>
          </a:stretch>
        </p:blipFill>
        <p:spPr>
          <a:xfrm>
            <a:off x="838200" y="2588092"/>
            <a:ext cx="10515600" cy="1681816"/>
          </a:xfrm>
          <a:prstGeom prst="rect">
            <a:avLst/>
          </a:prstGeom>
        </p:spPr>
      </p:pic>
      <p:sp>
        <p:nvSpPr>
          <p:cNvPr id="3" name="文本框 2">
            <a:extLst>
              <a:ext uri="{FF2B5EF4-FFF2-40B4-BE49-F238E27FC236}">
                <a16:creationId xmlns:a16="http://schemas.microsoft.com/office/drawing/2014/main" id="{94D43BE9-A216-4C42-A626-9A15EF42C49E}"/>
              </a:ext>
            </a:extLst>
          </p:cNvPr>
          <p:cNvSpPr txBox="1"/>
          <p:nvPr/>
        </p:nvSpPr>
        <p:spPr>
          <a:xfrm>
            <a:off x="749863" y="1111984"/>
            <a:ext cx="1415772" cy="461665"/>
          </a:xfrm>
          <a:prstGeom prst="rect">
            <a:avLst/>
          </a:prstGeom>
          <a:noFill/>
        </p:spPr>
        <p:txBody>
          <a:bodyPr wrap="none" rtlCol="0">
            <a:spAutoFit/>
          </a:bodyPr>
          <a:lstStyle/>
          <a:p>
            <a:r>
              <a:rPr lang="zh-CN" altLang="en-US" sz="2400" b="1" dirty="0"/>
              <a:t>处理流程</a:t>
            </a:r>
          </a:p>
        </p:txBody>
      </p:sp>
    </p:spTree>
    <p:extLst>
      <p:ext uri="{BB962C8B-B14F-4D97-AF65-F5344CB8AC3E}">
        <p14:creationId xmlns:p14="http://schemas.microsoft.com/office/powerpoint/2010/main" val="64522567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sp>
        <p:nvSpPr>
          <p:cNvPr id="5" name="文本框 4">
            <a:extLst>
              <a:ext uri="{FF2B5EF4-FFF2-40B4-BE49-F238E27FC236}">
                <a16:creationId xmlns:a16="http://schemas.microsoft.com/office/drawing/2014/main" id="{C43512CD-9B66-421B-8365-883C103E9FB4}"/>
              </a:ext>
            </a:extLst>
          </p:cNvPr>
          <p:cNvSpPr txBox="1"/>
          <p:nvPr/>
        </p:nvSpPr>
        <p:spPr>
          <a:xfrm>
            <a:off x="743748" y="1354477"/>
            <a:ext cx="10133214" cy="923330"/>
          </a:xfrm>
          <a:prstGeom prst="rect">
            <a:avLst/>
          </a:prstGeom>
          <a:noFill/>
        </p:spPr>
        <p:txBody>
          <a:bodyPr wrap="square" rtlCol="0">
            <a:spAutoFit/>
          </a:bodyPr>
          <a:lstStyle/>
          <a:p>
            <a:r>
              <a:rPr lang="zh-CN" altLang="en-US" b="0" i="0" dirty="0">
                <a:solidFill>
                  <a:srgbClr val="4D4D4D"/>
                </a:solidFill>
                <a:effectLst/>
                <a:latin typeface="宋体" panose="02010600030101010101" pitchFamily="2" charset="-122"/>
                <a:ea typeface="宋体" panose="02010600030101010101" pitchFamily="2" charset="-122"/>
              </a:rPr>
              <a:t>支持向量机（</a:t>
            </a:r>
            <a:r>
              <a:rPr lang="en-US" altLang="zh-CN" b="0" i="0" dirty="0">
                <a:solidFill>
                  <a:srgbClr val="4D4D4D"/>
                </a:solidFill>
                <a:effectLst/>
                <a:latin typeface="宋体" panose="02010600030101010101" pitchFamily="2" charset="-122"/>
                <a:ea typeface="宋体" panose="02010600030101010101" pitchFamily="2" charset="-122"/>
              </a:rPr>
              <a:t>support vector machines</a:t>
            </a:r>
            <a:r>
              <a:rPr lang="zh-CN" altLang="en-US" b="0" i="0" dirty="0">
                <a:solidFill>
                  <a:srgbClr val="4D4D4D"/>
                </a:solidFill>
                <a:effectLst/>
                <a:latin typeface="宋体" panose="02010600030101010101" pitchFamily="2" charset="-122"/>
                <a:ea typeface="宋体" panose="02010600030101010101" pitchFamily="2" charset="-122"/>
              </a:rPr>
              <a:t>，</a:t>
            </a:r>
            <a:r>
              <a:rPr lang="en-US" altLang="zh-CN" b="0" i="0" dirty="0">
                <a:solidFill>
                  <a:srgbClr val="4D4D4D"/>
                </a:solidFill>
                <a:effectLst/>
                <a:latin typeface="宋体" panose="02010600030101010101" pitchFamily="2" charset="-122"/>
                <a:ea typeface="宋体" panose="02010600030101010101" pitchFamily="2" charset="-122"/>
              </a:rPr>
              <a:t>SVM</a:t>
            </a:r>
            <a:r>
              <a:rPr lang="zh-CN" altLang="en-US" b="0" i="0" dirty="0">
                <a:solidFill>
                  <a:srgbClr val="4D4D4D"/>
                </a:solidFill>
                <a:effectLst/>
                <a:latin typeface="宋体" panose="02010600030101010101" pitchFamily="2" charset="-122"/>
                <a:ea typeface="宋体" panose="02010600030101010101" pitchFamily="2" charset="-122"/>
              </a:rPr>
              <a:t>）是一种</a:t>
            </a:r>
            <a:r>
              <a:rPr lang="zh-CN" altLang="en-US" b="0" i="0" dirty="0">
                <a:effectLst/>
                <a:latin typeface="宋体" panose="02010600030101010101" pitchFamily="2" charset="-122"/>
                <a:ea typeface="宋体" panose="02010600030101010101" pitchFamily="2" charset="-122"/>
              </a:rPr>
              <a:t>二分类模型</a:t>
            </a:r>
            <a:r>
              <a:rPr lang="zh-CN" altLang="en-US" b="0" i="0" dirty="0">
                <a:solidFill>
                  <a:srgbClr val="4D4D4D"/>
                </a:solidFill>
                <a:effectLst/>
                <a:latin typeface="宋体" panose="02010600030101010101" pitchFamily="2" charset="-122"/>
                <a:ea typeface="宋体" panose="02010600030101010101" pitchFamily="2" charset="-122"/>
              </a:rPr>
              <a:t>，它将实例的特征向量映射为空间中的一些点，</a:t>
            </a:r>
            <a:r>
              <a:rPr lang="en-US" altLang="zh-CN" b="0" i="0" dirty="0">
                <a:solidFill>
                  <a:srgbClr val="4D4D4D"/>
                </a:solidFill>
                <a:effectLst/>
                <a:latin typeface="宋体" panose="02010600030101010101" pitchFamily="2" charset="-122"/>
                <a:ea typeface="宋体" panose="02010600030101010101" pitchFamily="2" charset="-122"/>
              </a:rPr>
              <a:t>SVM </a:t>
            </a:r>
            <a:r>
              <a:rPr lang="zh-CN" altLang="en-US" b="0" i="0" dirty="0">
                <a:solidFill>
                  <a:srgbClr val="4D4D4D"/>
                </a:solidFill>
                <a:effectLst/>
                <a:latin typeface="宋体" panose="02010600030101010101" pitchFamily="2" charset="-122"/>
                <a:ea typeface="宋体" panose="02010600030101010101" pitchFamily="2" charset="-122"/>
              </a:rPr>
              <a:t>的目的就是想要画出一条线，以 “最好地” 区分这两类点，以至如果以后有了新的点，这条线也能做出很好的分类。</a:t>
            </a:r>
            <a:endParaRPr lang="zh-CN" altLang="en-US" dirty="0">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A603D85A-879A-49F5-AF3A-616F1A1F89F1}"/>
              </a:ext>
            </a:extLst>
          </p:cNvPr>
          <p:cNvSpPr txBox="1"/>
          <p:nvPr/>
        </p:nvSpPr>
        <p:spPr>
          <a:xfrm>
            <a:off x="749863" y="858432"/>
            <a:ext cx="833883" cy="461665"/>
          </a:xfrm>
          <a:prstGeom prst="rect">
            <a:avLst/>
          </a:prstGeom>
          <a:noFill/>
        </p:spPr>
        <p:txBody>
          <a:bodyPr wrap="none" rtlCol="0">
            <a:spAutoFit/>
          </a:bodyPr>
          <a:lstStyle/>
          <a:p>
            <a:r>
              <a:rPr lang="en-US" altLang="zh-CN" sz="2400" b="1" dirty="0"/>
              <a:t>SVM</a:t>
            </a:r>
            <a:endParaRPr lang="zh-CN" altLang="en-US" sz="2400" b="1" dirty="0"/>
          </a:p>
        </p:txBody>
      </p:sp>
      <p:pic>
        <p:nvPicPr>
          <p:cNvPr id="8" name="Picture 2">
            <a:extLst>
              <a:ext uri="{FF2B5EF4-FFF2-40B4-BE49-F238E27FC236}">
                <a16:creationId xmlns:a16="http://schemas.microsoft.com/office/drawing/2014/main" id="{ACD5D354-D560-40CC-98E1-3C0A0B345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48" y="2402234"/>
            <a:ext cx="3464565" cy="37058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9FD1B21C-AE8C-4826-AB00-34C551133FED}"/>
              </a:ext>
            </a:extLst>
          </p:cNvPr>
          <p:cNvPicPr>
            <a:picLocks noChangeAspect="1"/>
          </p:cNvPicPr>
          <p:nvPr/>
        </p:nvPicPr>
        <p:blipFill>
          <a:blip r:embed="rId3"/>
          <a:stretch>
            <a:fillRect/>
          </a:stretch>
        </p:blipFill>
        <p:spPr>
          <a:xfrm>
            <a:off x="6185710" y="4144723"/>
            <a:ext cx="3114286" cy="552381"/>
          </a:xfrm>
          <a:prstGeom prst="rect">
            <a:avLst/>
          </a:prstGeom>
        </p:spPr>
      </p:pic>
      <p:sp>
        <p:nvSpPr>
          <p:cNvPr id="11" name="文本框 10">
            <a:extLst>
              <a:ext uri="{FF2B5EF4-FFF2-40B4-BE49-F238E27FC236}">
                <a16:creationId xmlns:a16="http://schemas.microsoft.com/office/drawing/2014/main" id="{FCDD3E97-A6FA-4D1B-B5BE-0CD65615A177}"/>
              </a:ext>
            </a:extLst>
          </p:cNvPr>
          <p:cNvSpPr txBox="1"/>
          <p:nvPr/>
        </p:nvSpPr>
        <p:spPr>
          <a:xfrm>
            <a:off x="6096000" y="3574907"/>
            <a:ext cx="3461657" cy="369332"/>
          </a:xfrm>
          <a:prstGeom prst="rect">
            <a:avLst/>
          </a:prstGeom>
          <a:noFill/>
        </p:spPr>
        <p:txBody>
          <a:bodyPr wrap="square" rtlCol="0">
            <a:spAutoFit/>
          </a:bodyPr>
          <a:lstStyle/>
          <a:p>
            <a:r>
              <a:rPr lang="zh-CN" altLang="en-US" dirty="0"/>
              <a:t>数学表达：</a:t>
            </a:r>
          </a:p>
        </p:txBody>
      </p:sp>
    </p:spTree>
    <p:extLst>
      <p:ext uri="{BB962C8B-B14F-4D97-AF65-F5344CB8AC3E}">
        <p14:creationId xmlns:p14="http://schemas.microsoft.com/office/powerpoint/2010/main" val="46110790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sp>
        <p:nvSpPr>
          <p:cNvPr id="5" name="文本框 4">
            <a:extLst>
              <a:ext uri="{FF2B5EF4-FFF2-40B4-BE49-F238E27FC236}">
                <a16:creationId xmlns:a16="http://schemas.microsoft.com/office/drawing/2014/main" id="{00823C11-8535-497F-A45B-9F0552E08D05}"/>
              </a:ext>
            </a:extLst>
          </p:cNvPr>
          <p:cNvSpPr txBox="1"/>
          <p:nvPr/>
        </p:nvSpPr>
        <p:spPr>
          <a:xfrm>
            <a:off x="838199" y="1459800"/>
            <a:ext cx="4513810" cy="369332"/>
          </a:xfrm>
          <a:prstGeom prst="rect">
            <a:avLst/>
          </a:prstGeom>
          <a:noFill/>
        </p:spPr>
        <p:txBody>
          <a:bodyPr wrap="square" rtlCol="0">
            <a:spAutoFit/>
          </a:bodyPr>
          <a:lstStyle/>
          <a:p>
            <a:r>
              <a:rPr lang="en-US" altLang="zh-CN" dirty="0">
                <a:latin typeface="宋体" panose="02010600030101010101" pitchFamily="2" charset="-122"/>
                <a:ea typeface="宋体" panose="02010600030101010101" pitchFamily="2" charset="-122"/>
              </a:rPr>
              <a:t>Q</a:t>
            </a:r>
            <a:r>
              <a:rPr lang="zh-CN" altLang="en-US" dirty="0">
                <a:latin typeface="宋体" panose="02010600030101010101" pitchFamily="2" charset="-122"/>
                <a:ea typeface="宋体" panose="02010600030101010101" pitchFamily="2" charset="-122"/>
              </a:rPr>
              <a:t>：如何衡量划分效果</a:t>
            </a:r>
          </a:p>
        </p:txBody>
      </p:sp>
      <p:pic>
        <p:nvPicPr>
          <p:cNvPr id="6" name="Picture 4">
            <a:extLst>
              <a:ext uri="{FF2B5EF4-FFF2-40B4-BE49-F238E27FC236}">
                <a16:creationId xmlns:a16="http://schemas.microsoft.com/office/drawing/2014/main" id="{8E6E88BE-423D-4600-922D-9B075A3F3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992" y="1459800"/>
            <a:ext cx="3681977" cy="39384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9BB682A9-7FBC-4693-86F6-3C891C163B59}"/>
              </a:ext>
            </a:extLst>
          </p:cNvPr>
          <p:cNvSpPr txBox="1"/>
          <p:nvPr/>
        </p:nvSpPr>
        <p:spPr>
          <a:xfrm>
            <a:off x="837809" y="1829132"/>
            <a:ext cx="4513810" cy="646331"/>
          </a:xfrm>
          <a:prstGeom prst="rect">
            <a:avLst/>
          </a:prstGeom>
          <a:noFill/>
        </p:spPr>
        <p:txBody>
          <a:bodyPr wrap="square" rtlCol="0">
            <a:spAutoFit/>
          </a:bodyPr>
          <a:lstStyle/>
          <a:p>
            <a:r>
              <a:rPr lang="en-US" altLang="zh-CN" dirty="0">
                <a:latin typeface="宋体" panose="02010600030101010101" pitchFamily="2" charset="-122"/>
                <a:ea typeface="宋体" panose="02010600030101010101" pitchFamily="2" charset="-122"/>
              </a:rPr>
              <a:t>A</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SVM </a:t>
            </a:r>
            <a:r>
              <a:rPr lang="zh-CN" altLang="en-US" dirty="0">
                <a:latin typeface="宋体" panose="02010600030101010101" pitchFamily="2" charset="-122"/>
                <a:ea typeface="宋体" panose="02010600030101010101" pitchFamily="2" charset="-122"/>
              </a:rPr>
              <a:t>将会寻找可以区分两个类别并且能使间隔（</a:t>
            </a:r>
            <a:r>
              <a:rPr lang="en-US" altLang="zh-CN" dirty="0">
                <a:latin typeface="宋体" panose="02010600030101010101" pitchFamily="2" charset="-122"/>
                <a:ea typeface="宋体" panose="02010600030101010101" pitchFamily="2" charset="-122"/>
              </a:rPr>
              <a:t>margin</a:t>
            </a:r>
            <a:r>
              <a:rPr lang="zh-CN" altLang="en-US" dirty="0">
                <a:latin typeface="宋体" panose="02010600030101010101" pitchFamily="2" charset="-122"/>
                <a:ea typeface="宋体" panose="02010600030101010101" pitchFamily="2" charset="-122"/>
              </a:rPr>
              <a:t>）最大的划分超平面</a:t>
            </a:r>
            <a:endParaRPr lang="zh-CN" altLang="en-US" sz="2400" dirty="0">
              <a:latin typeface="宋体" panose="02010600030101010101" pitchFamily="2" charset="-122"/>
              <a:ea typeface="宋体" panose="02010600030101010101" pitchFamily="2" charset="-122"/>
            </a:endParaRPr>
          </a:p>
        </p:txBody>
      </p:sp>
      <p:sp>
        <p:nvSpPr>
          <p:cNvPr id="9" name="文本框 8">
            <a:extLst>
              <a:ext uri="{FF2B5EF4-FFF2-40B4-BE49-F238E27FC236}">
                <a16:creationId xmlns:a16="http://schemas.microsoft.com/office/drawing/2014/main" id="{92301234-570B-4A85-BFCE-7A0D1571999C}"/>
              </a:ext>
            </a:extLst>
          </p:cNvPr>
          <p:cNvSpPr txBox="1"/>
          <p:nvPr/>
        </p:nvSpPr>
        <p:spPr>
          <a:xfrm>
            <a:off x="837809" y="2844795"/>
            <a:ext cx="4513810" cy="369332"/>
          </a:xfrm>
          <a:prstGeom prst="rect">
            <a:avLst/>
          </a:prstGeom>
          <a:noFill/>
        </p:spPr>
        <p:txBody>
          <a:bodyPr wrap="square" rtlCol="0">
            <a:spAutoFit/>
          </a:bodyPr>
          <a:lstStyle/>
          <a:p>
            <a:r>
              <a:rPr lang="en-US" altLang="zh-CN" dirty="0">
                <a:latin typeface="宋体" panose="02010600030101010101" pitchFamily="2" charset="-122"/>
                <a:ea typeface="宋体" panose="02010600030101010101" pitchFamily="2" charset="-122"/>
              </a:rPr>
              <a:t>Q</a:t>
            </a:r>
            <a:r>
              <a:rPr lang="zh-CN" altLang="en-US" dirty="0">
                <a:latin typeface="宋体" panose="02010600030101010101" pitchFamily="2" charset="-122"/>
                <a:ea typeface="宋体" panose="02010600030101010101" pitchFamily="2" charset="-122"/>
              </a:rPr>
              <a:t>：什么是间隔</a:t>
            </a:r>
          </a:p>
        </p:txBody>
      </p:sp>
      <p:sp>
        <p:nvSpPr>
          <p:cNvPr id="11" name="文本框 10">
            <a:extLst>
              <a:ext uri="{FF2B5EF4-FFF2-40B4-BE49-F238E27FC236}">
                <a16:creationId xmlns:a16="http://schemas.microsoft.com/office/drawing/2014/main" id="{448B27CF-D6A1-43E8-B3A2-8C2C76D0D9CE}"/>
              </a:ext>
            </a:extLst>
          </p:cNvPr>
          <p:cNvSpPr txBox="1"/>
          <p:nvPr/>
        </p:nvSpPr>
        <p:spPr>
          <a:xfrm>
            <a:off x="837809" y="4383678"/>
            <a:ext cx="4513810" cy="369332"/>
          </a:xfrm>
          <a:prstGeom prst="rect">
            <a:avLst/>
          </a:prstGeom>
          <a:noFill/>
        </p:spPr>
        <p:txBody>
          <a:bodyPr wrap="square" rtlCol="0">
            <a:spAutoFit/>
          </a:bodyPr>
          <a:lstStyle/>
          <a:p>
            <a:r>
              <a:rPr lang="en-US" altLang="zh-CN" dirty="0">
                <a:latin typeface="宋体" panose="02010600030101010101" pitchFamily="2" charset="-122"/>
                <a:ea typeface="宋体" panose="02010600030101010101" pitchFamily="2" charset="-122"/>
              </a:rPr>
              <a:t>Q</a:t>
            </a:r>
            <a:r>
              <a:rPr lang="zh-CN" altLang="en-US" dirty="0">
                <a:latin typeface="宋体" panose="02010600030101010101" pitchFamily="2" charset="-122"/>
                <a:ea typeface="宋体" panose="02010600030101010101" pitchFamily="2" charset="-122"/>
              </a:rPr>
              <a:t>：支持向量是什么</a:t>
            </a:r>
          </a:p>
        </p:txBody>
      </p:sp>
      <p:sp>
        <p:nvSpPr>
          <p:cNvPr id="12" name="文本框 11">
            <a:extLst>
              <a:ext uri="{FF2B5EF4-FFF2-40B4-BE49-F238E27FC236}">
                <a16:creationId xmlns:a16="http://schemas.microsoft.com/office/drawing/2014/main" id="{A9233EF8-4AD6-4195-90FE-80DBDB61DF32}"/>
              </a:ext>
            </a:extLst>
          </p:cNvPr>
          <p:cNvSpPr txBox="1"/>
          <p:nvPr/>
        </p:nvSpPr>
        <p:spPr>
          <a:xfrm>
            <a:off x="837809" y="3214127"/>
            <a:ext cx="5917941" cy="646331"/>
          </a:xfrm>
          <a:prstGeom prst="rect">
            <a:avLst/>
          </a:prstGeom>
          <a:noFill/>
        </p:spPr>
        <p:txBody>
          <a:bodyPr wrap="square">
            <a:spAutoFit/>
          </a:bodyPr>
          <a:lstStyle/>
          <a:p>
            <a:r>
              <a:rPr lang="zh-CN" altLang="en-US" b="0" i="0" dirty="0">
                <a:solidFill>
                  <a:srgbClr val="4D4D4D"/>
                </a:solidFill>
                <a:effectLst/>
                <a:latin typeface="宋体" panose="02010600030101010101" pitchFamily="2" charset="-122"/>
                <a:ea typeface="宋体" panose="02010600030101010101" pitchFamily="2" charset="-122"/>
              </a:rPr>
              <a:t>对于任意一个超平面，其两侧数据点都距离它有一个最小距离（垂直距离），这两个最小距离的和就是间隔。</a:t>
            </a:r>
            <a:endParaRPr lang="zh-CN" altLang="en-US" dirty="0">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F33FE60A-1843-4B5C-B75D-4E0FE7EE30D9}"/>
              </a:ext>
            </a:extLst>
          </p:cNvPr>
          <p:cNvSpPr txBox="1"/>
          <p:nvPr/>
        </p:nvSpPr>
        <p:spPr>
          <a:xfrm>
            <a:off x="837808" y="4753010"/>
            <a:ext cx="5917941" cy="646331"/>
          </a:xfrm>
          <a:prstGeom prst="rect">
            <a:avLst/>
          </a:prstGeom>
          <a:noFill/>
        </p:spPr>
        <p:txBody>
          <a:bodyPr wrap="square">
            <a:spAutoFit/>
          </a:bodyPr>
          <a:lstStyle/>
          <a:p>
            <a:r>
              <a:rPr lang="zh-CN" altLang="en-US" b="0" i="0" dirty="0">
                <a:solidFill>
                  <a:srgbClr val="4D4D4D"/>
                </a:solidFill>
                <a:effectLst/>
                <a:latin typeface="宋体" panose="02010600030101010101" pitchFamily="2" charset="-122"/>
                <a:ea typeface="宋体" panose="02010600030101010101" pitchFamily="2" charset="-122"/>
              </a:rPr>
              <a:t>最接近超平面的那几个点，实际上也就是这几个点共同确定了超平面的位置，所以叫做“</a:t>
            </a:r>
            <a:r>
              <a:rPr lang="en-US" altLang="zh-CN" b="0" i="0" dirty="0">
                <a:solidFill>
                  <a:srgbClr val="4D4D4D"/>
                </a:solidFill>
                <a:effectLst/>
                <a:latin typeface="宋体" panose="02010600030101010101" pitchFamily="2" charset="-122"/>
                <a:ea typeface="宋体" panose="02010600030101010101" pitchFamily="2" charset="-122"/>
              </a:rPr>
              <a:t>support vector</a:t>
            </a:r>
            <a:r>
              <a:rPr lang="zh-CN" altLang="en-US" sz="1400" b="0" i="0" dirty="0">
                <a:solidFill>
                  <a:srgbClr val="4D4D4D"/>
                </a:solidFill>
                <a:effectLst/>
                <a:latin typeface="宋体" panose="02010600030101010101" pitchFamily="2" charset="-122"/>
                <a:ea typeface="宋体" panose="02010600030101010101" pitchFamily="2" charset="-122"/>
              </a:rPr>
              <a:t>”</a:t>
            </a:r>
            <a:endParaRPr lang="zh-CN" altLang="en-US" sz="1400" dirty="0">
              <a:latin typeface="宋体" panose="02010600030101010101" pitchFamily="2" charset="-122"/>
              <a:ea typeface="宋体" panose="02010600030101010101" pitchFamily="2" charset="-122"/>
            </a:endParaRPr>
          </a:p>
        </p:txBody>
      </p:sp>
      <p:pic>
        <p:nvPicPr>
          <p:cNvPr id="14" name="Picture 2">
            <a:extLst>
              <a:ext uri="{FF2B5EF4-FFF2-40B4-BE49-F238E27FC236}">
                <a16:creationId xmlns:a16="http://schemas.microsoft.com/office/drawing/2014/main" id="{3BFEC20F-7043-4B91-9E2F-C2E8D4B97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403" y="769004"/>
            <a:ext cx="2524125"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097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6100355" y="2917186"/>
            <a:ext cx="5844097" cy="511814"/>
            <a:chOff x="5181690" y="2820871"/>
            <a:chExt cx="6290318" cy="550893"/>
          </a:xfrm>
        </p:grpSpPr>
        <p:sp>
          <p:nvSpPr>
            <p:cNvPr id="4" name="椭圆 3">
              <a:extLst>
                <a:ext uri="{FF2B5EF4-FFF2-40B4-BE49-F238E27FC236}">
                  <a16:creationId xmlns:a16="http://schemas.microsoft.com/office/drawing/2014/main" id="{4E038620-75A5-4520-8E25-F9C7B2B6904E}"/>
                </a:ext>
              </a:extLst>
            </p:cNvPr>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sp>
          <p:nvSpPr>
            <p:cNvPr id="8" name="文本框 7">
              <a:extLst>
                <a:ext uri="{FF2B5EF4-FFF2-40B4-BE49-F238E27FC236}">
                  <a16:creationId xmlns:a16="http://schemas.microsoft.com/office/drawing/2014/main" id="{7B507C22-58B8-463E-AFBC-7B1028DAA2A5}"/>
                </a:ext>
              </a:extLst>
            </p:cNvPr>
            <p:cNvSpPr txBox="1"/>
            <p:nvPr/>
          </p:nvSpPr>
          <p:spPr>
            <a:xfrm>
              <a:off x="6025662" y="2880873"/>
              <a:ext cx="5446346" cy="413080"/>
            </a:xfrm>
            <a:prstGeom prst="rect">
              <a:avLst/>
            </a:prstGeom>
            <a:noFill/>
          </p:spPr>
          <p:txBody>
            <a:bodyPr wrap="square" lIns="0" tIns="0" rIns="0" bIns="0" rtlCol="0">
              <a:spAutoFit/>
            </a:bodyPr>
            <a:lstStyle/>
            <a:p>
              <a:r>
                <a:rPr lang="en-US" altLang="zh-CN" sz="2400" b="1" spc="300" dirty="0">
                  <a:latin typeface="+mj-ea"/>
                  <a:ea typeface="+mj-ea"/>
                </a:rPr>
                <a:t>OCR</a:t>
              </a:r>
              <a:r>
                <a:rPr lang="zh-CN" altLang="en-US" sz="2400" b="1" spc="300" dirty="0">
                  <a:latin typeface="+mj-ea"/>
                  <a:ea typeface="+mj-ea"/>
                </a:rPr>
                <a:t>概述及</a:t>
              </a:r>
              <a:r>
                <a:rPr lang="en-US" altLang="zh-CN" sz="2400" b="1" spc="300" dirty="0">
                  <a:latin typeface="+mj-ea"/>
                  <a:ea typeface="+mj-ea"/>
                </a:rPr>
                <a:t>Demo</a:t>
              </a:r>
              <a:endParaRPr lang="zh-CN" altLang="en-US" sz="2400" b="1" spc="300" dirty="0">
                <a:solidFill>
                  <a:schemeClr val="accent3"/>
                </a:solidFill>
              </a:endParaRPr>
            </a:p>
          </p:txBody>
        </p:sp>
      </p:grpSp>
      <p:grpSp>
        <p:nvGrpSpPr>
          <p:cNvPr id="18" name="组合 17"/>
          <p:cNvGrpSpPr/>
          <p:nvPr/>
        </p:nvGrpSpPr>
        <p:grpSpPr>
          <a:xfrm>
            <a:off x="6102272" y="3635208"/>
            <a:ext cx="5844097" cy="511814"/>
            <a:chOff x="5181690" y="3693789"/>
            <a:chExt cx="6290317" cy="550893"/>
          </a:xfrm>
        </p:grpSpPr>
        <p:sp>
          <p:nvSpPr>
            <p:cNvPr id="5" name="椭圆 4">
              <a:extLst>
                <a:ext uri="{FF2B5EF4-FFF2-40B4-BE49-F238E27FC236}">
                  <a16:creationId xmlns:a16="http://schemas.microsoft.com/office/drawing/2014/main" id="{856CB06E-E9F3-4F92-A312-20763F3CB8E7}"/>
                </a:ext>
              </a:extLst>
            </p:cNvPr>
            <p:cNvSpPr/>
            <p:nvPr/>
          </p:nvSpPr>
          <p:spPr>
            <a:xfrm>
              <a:off x="5181690" y="3693789"/>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2</a:t>
              </a:r>
              <a:endParaRPr lang="zh-CN" altLang="en-US" sz="2400" dirty="0"/>
            </a:p>
          </p:txBody>
        </p:sp>
        <p:sp>
          <p:nvSpPr>
            <p:cNvPr id="10" name="文本框 9">
              <a:extLst>
                <a:ext uri="{FF2B5EF4-FFF2-40B4-BE49-F238E27FC236}">
                  <a16:creationId xmlns:a16="http://schemas.microsoft.com/office/drawing/2014/main" id="{B2FA74BE-E344-48C4-8EF0-E837820A0AC8}"/>
                </a:ext>
              </a:extLst>
            </p:cNvPr>
            <p:cNvSpPr txBox="1"/>
            <p:nvPr/>
          </p:nvSpPr>
          <p:spPr>
            <a:xfrm>
              <a:off x="6025662" y="3748369"/>
              <a:ext cx="5446345" cy="413080"/>
            </a:xfrm>
            <a:prstGeom prst="rect">
              <a:avLst/>
            </a:prstGeom>
            <a:noFill/>
          </p:spPr>
          <p:txBody>
            <a:bodyPr wrap="square" lIns="0" tIns="0" rIns="0" bIns="0" rtlCol="0">
              <a:spAutoFit/>
            </a:bodyPr>
            <a:lstStyle/>
            <a:p>
              <a:r>
                <a:rPr lang="zh-CN" altLang="en-US" sz="2400" b="1" spc="300" dirty="0">
                  <a:latin typeface="+mj-ea"/>
                  <a:ea typeface="+mj-ea"/>
                </a:rPr>
                <a:t>基于模板匹配的</a:t>
              </a:r>
              <a:r>
                <a:rPr lang="en-US" altLang="zh-CN" sz="2400" b="1" spc="300" dirty="0">
                  <a:latin typeface="+mj-ea"/>
                  <a:ea typeface="+mj-ea"/>
                </a:rPr>
                <a:t>OCR</a:t>
              </a:r>
              <a:endParaRPr lang="zh-CN" altLang="en-US" sz="2400" b="1" spc="300" dirty="0">
                <a:latin typeface="+mj-ea"/>
                <a:ea typeface="+mj-ea"/>
              </a:endParaRPr>
            </a:p>
          </p:txBody>
        </p:sp>
      </p:grpSp>
      <p:grpSp>
        <p:nvGrpSpPr>
          <p:cNvPr id="16" name="组合 15"/>
          <p:cNvGrpSpPr/>
          <p:nvPr/>
        </p:nvGrpSpPr>
        <p:grpSpPr>
          <a:xfrm>
            <a:off x="6096000" y="4353230"/>
            <a:ext cx="5844097" cy="511814"/>
            <a:chOff x="5181690" y="5404127"/>
            <a:chExt cx="6290318" cy="550893"/>
          </a:xfrm>
        </p:grpSpPr>
        <p:sp>
          <p:nvSpPr>
            <p:cNvPr id="7" name="椭圆 6">
              <a:extLst>
                <a:ext uri="{FF2B5EF4-FFF2-40B4-BE49-F238E27FC236}">
                  <a16:creationId xmlns:a16="http://schemas.microsoft.com/office/drawing/2014/main" id="{BC1540A9-C516-4101-B8E5-F2680A075844}"/>
                </a:ext>
              </a:extLst>
            </p:cNvPr>
            <p:cNvSpPr/>
            <p:nvPr/>
          </p:nvSpPr>
          <p:spPr>
            <a:xfrm>
              <a:off x="5181690" y="5404127"/>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3</a:t>
              </a:r>
              <a:endParaRPr lang="zh-CN" altLang="en-US" sz="2400" dirty="0"/>
            </a:p>
          </p:txBody>
        </p:sp>
        <p:sp>
          <p:nvSpPr>
            <p:cNvPr id="14" name="文本框 13">
              <a:extLst>
                <a:ext uri="{FF2B5EF4-FFF2-40B4-BE49-F238E27FC236}">
                  <a16:creationId xmlns:a16="http://schemas.microsoft.com/office/drawing/2014/main" id="{6251B830-D03E-4AA6-96D0-40413DCE8882}"/>
                </a:ext>
              </a:extLst>
            </p:cNvPr>
            <p:cNvSpPr txBox="1"/>
            <p:nvPr/>
          </p:nvSpPr>
          <p:spPr>
            <a:xfrm>
              <a:off x="6025662" y="5469119"/>
              <a:ext cx="5446346" cy="413080"/>
            </a:xfrm>
            <a:prstGeom prst="rect">
              <a:avLst/>
            </a:prstGeom>
            <a:noFill/>
          </p:spPr>
          <p:txBody>
            <a:bodyPr wrap="square" lIns="0" tIns="0" rIns="0" bIns="0" rtlCol="0">
              <a:spAutoFit/>
            </a:bodyPr>
            <a:lstStyle/>
            <a:p>
              <a:r>
                <a:rPr lang="zh-CN" altLang="en-US" sz="2400" b="1" spc="300" dirty="0">
                  <a:latin typeface="+mj-ea"/>
                  <a:ea typeface="+mj-ea"/>
                </a:rPr>
                <a:t>基于机器学习的</a:t>
              </a:r>
              <a:r>
                <a:rPr lang="en-US" altLang="zh-CN" sz="2400" b="1" spc="300" dirty="0">
                  <a:latin typeface="+mj-ea"/>
                  <a:ea typeface="+mj-ea"/>
                </a:rPr>
                <a:t>OCR</a:t>
              </a:r>
              <a:endParaRPr lang="zh-CN" altLang="en-US" sz="2400" b="1" spc="300" dirty="0"/>
            </a:p>
          </p:txBody>
        </p:sp>
      </p:grpSp>
      <p:sp>
        <p:nvSpPr>
          <p:cNvPr id="23" name="文本占位符 5">
            <a:extLst>
              <a:ext uri="{FF2B5EF4-FFF2-40B4-BE49-F238E27FC236}">
                <a16:creationId xmlns:a16="http://schemas.microsoft.com/office/drawing/2014/main" id="{E51A67F7-2D5D-449D-9AE5-2FF7DEEFA49F}"/>
              </a:ext>
            </a:extLst>
          </p:cNvPr>
          <p:cNvSpPr txBox="1">
            <a:spLocks/>
          </p:cNvSpPr>
          <p:nvPr/>
        </p:nvSpPr>
        <p:spPr>
          <a:xfrm>
            <a:off x="1678166" y="3775845"/>
            <a:ext cx="2762739" cy="914398"/>
          </a:xfrm>
          <a:prstGeom prst="rect">
            <a:avLst/>
          </a:prstGeom>
        </p:spPr>
        <p:txBody>
          <a:bodyPr>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6000" b="1" kern="1200">
                <a:solidFill>
                  <a:schemeClr val="accent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目录</a:t>
            </a:r>
          </a:p>
        </p:txBody>
      </p:sp>
      <p:sp>
        <p:nvSpPr>
          <p:cNvPr id="24" name="文本占位符 8">
            <a:extLst>
              <a:ext uri="{FF2B5EF4-FFF2-40B4-BE49-F238E27FC236}">
                <a16:creationId xmlns:a16="http://schemas.microsoft.com/office/drawing/2014/main" id="{7239F040-8C2F-4B38-8A30-4607B537A64A}"/>
              </a:ext>
            </a:extLst>
          </p:cNvPr>
          <p:cNvSpPr txBox="1">
            <a:spLocks/>
          </p:cNvSpPr>
          <p:nvPr/>
        </p:nvSpPr>
        <p:spPr>
          <a:xfrm>
            <a:off x="2063073" y="4793977"/>
            <a:ext cx="1992924" cy="360850"/>
          </a:xfrm>
          <a:prstGeom prst="rect">
            <a:avLst/>
          </a:prstGeom>
        </p:spPr>
        <p:txBody>
          <a:bodyPr>
            <a:noAutofit/>
          </a:bodyPr>
          <a:lstStyle>
            <a:lvl1pPr marL="0" indent="0" algn="ctr" rtl="0" eaLnBrk="0" fontAlgn="base" hangingPunct="0">
              <a:lnSpc>
                <a:spcPct val="90000"/>
              </a:lnSpc>
              <a:spcBef>
                <a:spcPts val="1000"/>
              </a:spcBef>
              <a:spcAft>
                <a:spcPct val="0"/>
              </a:spcAft>
              <a:buFontTx/>
              <a:buNone/>
              <a:defRPr sz="2000" b="0" kern="1200" baseline="0">
                <a:solidFill>
                  <a:schemeClr val="accent2"/>
                </a:solidFill>
                <a:latin typeface="微软雅黑 Light" panose="020B0502040204020203" pitchFamily="34" charset="-122"/>
                <a:ea typeface="微软雅黑 Light" panose="020B0502040204020203"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CONTENTS</a:t>
            </a:r>
            <a:endParaRPr lang="zh-CN" altLang="en-US" dirty="0"/>
          </a:p>
        </p:txBody>
      </p:sp>
      <p:sp>
        <p:nvSpPr>
          <p:cNvPr id="25" name="矩形 24"/>
          <p:cNvSpPr/>
          <p:nvPr/>
        </p:nvSpPr>
        <p:spPr>
          <a:xfrm>
            <a:off x="2767873" y="5369423"/>
            <a:ext cx="583324" cy="61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45711BB9-0DF4-415F-8139-B073D6E5BA3C}"/>
              </a:ext>
            </a:extLst>
          </p:cNvPr>
          <p:cNvGrpSpPr/>
          <p:nvPr/>
        </p:nvGrpSpPr>
        <p:grpSpPr>
          <a:xfrm>
            <a:off x="6096000" y="5070210"/>
            <a:ext cx="5844097" cy="511814"/>
            <a:chOff x="5181690" y="5404127"/>
            <a:chExt cx="6290318" cy="550893"/>
          </a:xfrm>
        </p:grpSpPr>
        <p:sp>
          <p:nvSpPr>
            <p:cNvPr id="21" name="椭圆 20">
              <a:extLst>
                <a:ext uri="{FF2B5EF4-FFF2-40B4-BE49-F238E27FC236}">
                  <a16:creationId xmlns:a16="http://schemas.microsoft.com/office/drawing/2014/main" id="{AEF5F72A-507F-42C7-9F66-D71D4FABC5BE}"/>
                </a:ext>
              </a:extLst>
            </p:cNvPr>
            <p:cNvSpPr/>
            <p:nvPr/>
          </p:nvSpPr>
          <p:spPr>
            <a:xfrm>
              <a:off x="5181690" y="5404127"/>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4</a:t>
              </a:r>
              <a:endParaRPr lang="zh-CN" altLang="en-US" sz="2400" dirty="0"/>
            </a:p>
          </p:txBody>
        </p:sp>
        <p:sp>
          <p:nvSpPr>
            <p:cNvPr id="22" name="文本框 21">
              <a:extLst>
                <a:ext uri="{FF2B5EF4-FFF2-40B4-BE49-F238E27FC236}">
                  <a16:creationId xmlns:a16="http://schemas.microsoft.com/office/drawing/2014/main" id="{89B4FAFC-BEB2-4EF5-932A-12B6B7A44B2E}"/>
                </a:ext>
              </a:extLst>
            </p:cNvPr>
            <p:cNvSpPr txBox="1"/>
            <p:nvPr/>
          </p:nvSpPr>
          <p:spPr>
            <a:xfrm>
              <a:off x="6025662" y="5469119"/>
              <a:ext cx="5446346" cy="413080"/>
            </a:xfrm>
            <a:prstGeom prst="rect">
              <a:avLst/>
            </a:prstGeom>
            <a:noFill/>
          </p:spPr>
          <p:txBody>
            <a:bodyPr wrap="square" lIns="0" tIns="0" rIns="0" bIns="0" rtlCol="0">
              <a:spAutoFit/>
            </a:bodyPr>
            <a:lstStyle/>
            <a:p>
              <a:r>
                <a:rPr lang="zh-CN" altLang="en-US" sz="2400" b="1" spc="300" dirty="0">
                  <a:latin typeface="+mj-ea"/>
                  <a:ea typeface="+mj-ea"/>
                </a:rPr>
                <a:t>基于神经网络的</a:t>
              </a:r>
              <a:r>
                <a:rPr lang="en-US" altLang="zh-CN" sz="2400" b="1" spc="300" dirty="0">
                  <a:latin typeface="+mj-ea"/>
                  <a:ea typeface="+mj-ea"/>
                </a:rPr>
                <a:t>OCR</a:t>
              </a:r>
              <a:endParaRPr lang="zh-CN" altLang="en-US" sz="2400" b="1" spc="300" dirty="0"/>
            </a:p>
          </p:txBody>
        </p:sp>
      </p:grpSp>
      <p:grpSp>
        <p:nvGrpSpPr>
          <p:cNvPr id="26" name="组合 25">
            <a:extLst>
              <a:ext uri="{FF2B5EF4-FFF2-40B4-BE49-F238E27FC236}">
                <a16:creationId xmlns:a16="http://schemas.microsoft.com/office/drawing/2014/main" id="{9CC754D8-CB79-4F2A-9449-1A09F1A582C4}"/>
              </a:ext>
            </a:extLst>
          </p:cNvPr>
          <p:cNvGrpSpPr/>
          <p:nvPr/>
        </p:nvGrpSpPr>
        <p:grpSpPr>
          <a:xfrm>
            <a:off x="6096000" y="5787190"/>
            <a:ext cx="5844097" cy="511814"/>
            <a:chOff x="5181690" y="5404127"/>
            <a:chExt cx="6290318" cy="550893"/>
          </a:xfrm>
        </p:grpSpPr>
        <p:sp>
          <p:nvSpPr>
            <p:cNvPr id="27" name="椭圆 26">
              <a:extLst>
                <a:ext uri="{FF2B5EF4-FFF2-40B4-BE49-F238E27FC236}">
                  <a16:creationId xmlns:a16="http://schemas.microsoft.com/office/drawing/2014/main" id="{E4299C20-7744-4263-B6AA-CB834F5CBBCC}"/>
                </a:ext>
              </a:extLst>
            </p:cNvPr>
            <p:cNvSpPr/>
            <p:nvPr/>
          </p:nvSpPr>
          <p:spPr>
            <a:xfrm>
              <a:off x="5181690" y="5404127"/>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5</a:t>
              </a:r>
              <a:endParaRPr lang="zh-CN" altLang="en-US" sz="2400" dirty="0"/>
            </a:p>
          </p:txBody>
        </p:sp>
        <p:sp>
          <p:nvSpPr>
            <p:cNvPr id="28" name="文本框 27">
              <a:extLst>
                <a:ext uri="{FF2B5EF4-FFF2-40B4-BE49-F238E27FC236}">
                  <a16:creationId xmlns:a16="http://schemas.microsoft.com/office/drawing/2014/main" id="{CDD5C8B5-5285-4563-A6FE-61095A9FB683}"/>
                </a:ext>
              </a:extLst>
            </p:cNvPr>
            <p:cNvSpPr txBox="1"/>
            <p:nvPr/>
          </p:nvSpPr>
          <p:spPr>
            <a:xfrm>
              <a:off x="6025662" y="5469119"/>
              <a:ext cx="5446346" cy="413080"/>
            </a:xfrm>
            <a:prstGeom prst="rect">
              <a:avLst/>
            </a:prstGeom>
            <a:noFill/>
          </p:spPr>
          <p:txBody>
            <a:bodyPr wrap="square" lIns="0" tIns="0" rIns="0" bIns="0" rtlCol="0">
              <a:spAutoFit/>
            </a:bodyPr>
            <a:lstStyle/>
            <a:p>
              <a:r>
                <a:rPr lang="en-US" altLang="zh-CN" sz="2400" b="1" spc="300" dirty="0">
                  <a:latin typeface="+mj-ea"/>
                  <a:ea typeface="+mj-ea"/>
                </a:rPr>
                <a:t>Facebook Rosetta</a:t>
              </a:r>
              <a:r>
                <a:rPr lang="zh-CN" altLang="en-US" sz="2400" b="1" spc="300" dirty="0">
                  <a:latin typeface="+mj-ea"/>
                  <a:ea typeface="+mj-ea"/>
                </a:rPr>
                <a:t>及多语言</a:t>
              </a:r>
              <a:r>
                <a:rPr lang="en-US" altLang="zh-CN" sz="2400" b="1" spc="300" dirty="0">
                  <a:latin typeface="+mj-ea"/>
                  <a:ea typeface="+mj-ea"/>
                </a:rPr>
                <a:t>OCR</a:t>
              </a:r>
              <a:endParaRPr lang="zh-CN" altLang="en-US" sz="2400" b="1" spc="300" dirty="0"/>
            </a:p>
          </p:txBody>
        </p:sp>
      </p:grpSp>
    </p:spTree>
    <p:extLst>
      <p:ext uri="{BB962C8B-B14F-4D97-AF65-F5344CB8AC3E}">
        <p14:creationId xmlns:p14="http://schemas.microsoft.com/office/powerpoint/2010/main" val="396444134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sp>
        <p:nvSpPr>
          <p:cNvPr id="5" name="标题 1">
            <a:extLst>
              <a:ext uri="{FF2B5EF4-FFF2-40B4-BE49-F238E27FC236}">
                <a16:creationId xmlns:a16="http://schemas.microsoft.com/office/drawing/2014/main" id="{51613E6E-BB2E-4B10-8541-5CA7E61C8167}"/>
              </a:ext>
            </a:extLst>
          </p:cNvPr>
          <p:cNvSpPr txBox="1">
            <a:spLocks/>
          </p:cNvSpPr>
          <p:nvPr/>
        </p:nvSpPr>
        <p:spPr>
          <a:xfrm>
            <a:off x="709540" y="659204"/>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stStyle>
          <a:p>
            <a:r>
              <a:rPr lang="en-US" altLang="zh-CN"/>
              <a:t>SVM</a:t>
            </a:r>
            <a:endParaRPr lang="en-US" dirty="0"/>
          </a:p>
        </p:txBody>
      </p:sp>
      <p:pic>
        <p:nvPicPr>
          <p:cNvPr id="6" name="Picture 2" descr="preview">
            <a:extLst>
              <a:ext uri="{FF2B5EF4-FFF2-40B4-BE49-F238E27FC236}">
                <a16:creationId xmlns:a16="http://schemas.microsoft.com/office/drawing/2014/main" id="{0DE666A4-F612-4507-BF44-8F3B6F3AF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157" y="2399232"/>
            <a:ext cx="2948363" cy="26476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2418CE8-E717-449B-9C9D-C63263DBE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20" y="2348661"/>
            <a:ext cx="2840818" cy="303866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A778AE41-C473-41A6-9DC9-EAF8541654D3}"/>
              </a:ext>
            </a:extLst>
          </p:cNvPr>
          <p:cNvSpPr txBox="1"/>
          <p:nvPr/>
        </p:nvSpPr>
        <p:spPr>
          <a:xfrm>
            <a:off x="2536514" y="5636873"/>
            <a:ext cx="7128588" cy="461665"/>
          </a:xfrm>
          <a:prstGeom prst="rect">
            <a:avLst/>
          </a:prstGeom>
          <a:noFill/>
        </p:spPr>
        <p:txBody>
          <a:bodyPr wrap="square" rtlCol="0">
            <a:spAutoFit/>
          </a:bodyPr>
          <a:lstStyle/>
          <a:p>
            <a:r>
              <a:rPr lang="zh-CN" altLang="en-US" sz="2400" b="1" dirty="0">
                <a:latin typeface="宋体" panose="02010600030101010101" pitchFamily="2" charset="-122"/>
                <a:ea typeface="宋体" panose="02010600030101010101" pitchFamily="2" charset="-122"/>
              </a:rPr>
              <a:t>低维空间线性不可分数据转换到高维是线性可分的</a:t>
            </a:r>
          </a:p>
        </p:txBody>
      </p:sp>
      <p:pic>
        <p:nvPicPr>
          <p:cNvPr id="11" name="Picture 4" descr="preview">
            <a:extLst>
              <a:ext uri="{FF2B5EF4-FFF2-40B4-BE49-F238E27FC236}">
                <a16:creationId xmlns:a16="http://schemas.microsoft.com/office/drawing/2014/main" id="{3D16C830-F981-45CE-B09C-006C4CBD1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5064" y="2162697"/>
            <a:ext cx="3120076" cy="2884228"/>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14BB9E34-BD03-405D-A6DC-DE3A6275949E}"/>
              </a:ext>
            </a:extLst>
          </p:cNvPr>
          <p:cNvSpPr txBox="1"/>
          <p:nvPr/>
        </p:nvSpPr>
        <p:spPr>
          <a:xfrm>
            <a:off x="709540" y="1688016"/>
            <a:ext cx="7128588" cy="461665"/>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如何处理非线性数据</a:t>
            </a:r>
          </a:p>
        </p:txBody>
      </p:sp>
    </p:spTree>
    <p:extLst>
      <p:ext uri="{BB962C8B-B14F-4D97-AF65-F5344CB8AC3E}">
        <p14:creationId xmlns:p14="http://schemas.microsoft.com/office/powerpoint/2010/main" val="16357123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sp>
        <p:nvSpPr>
          <p:cNvPr id="5" name="标题 1">
            <a:extLst>
              <a:ext uri="{FF2B5EF4-FFF2-40B4-BE49-F238E27FC236}">
                <a16:creationId xmlns:a16="http://schemas.microsoft.com/office/drawing/2014/main" id="{2F4068FF-5E6F-41E1-B184-14EB8C028104}"/>
              </a:ext>
            </a:extLst>
          </p:cNvPr>
          <p:cNvSpPr txBox="1">
            <a:spLocks/>
          </p:cNvSpPr>
          <p:nvPr/>
        </p:nvSpPr>
        <p:spPr>
          <a:xfrm>
            <a:off x="713103" y="97166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stStyle>
          <a:p>
            <a:r>
              <a:rPr lang="zh-CN" altLang="en-US" dirty="0">
                <a:latin typeface="宋体" panose="02010600030101010101" pitchFamily="2" charset="-122"/>
                <a:ea typeface="宋体" panose="02010600030101010101" pitchFamily="2" charset="-122"/>
              </a:rPr>
              <a:t>核函数</a:t>
            </a:r>
          </a:p>
        </p:txBody>
      </p:sp>
      <p:sp>
        <p:nvSpPr>
          <p:cNvPr id="6" name="内容占位符 2">
            <a:extLst>
              <a:ext uri="{FF2B5EF4-FFF2-40B4-BE49-F238E27FC236}">
                <a16:creationId xmlns:a16="http://schemas.microsoft.com/office/drawing/2014/main" id="{75D13703-D915-41F7-8C4A-8C4EAAEBF20D}"/>
              </a:ext>
            </a:extLst>
          </p:cNvPr>
          <p:cNvSpPr txBox="1">
            <a:spLocks/>
          </p:cNvSpPr>
          <p:nvPr/>
        </p:nvSpPr>
        <p:spPr>
          <a:xfrm>
            <a:off x="713103" y="2455136"/>
            <a:ext cx="10515600" cy="1570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latin typeface="宋体" panose="02010600030101010101" pitchFamily="2" charset="-122"/>
                <a:ea typeface="宋体" panose="02010600030101010101" pitchFamily="2" charset="-122"/>
              </a:rPr>
              <a:t>处理线性不可分的步骤</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首先使用一个非线性映射将数据变换到一个特征空间</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然后在特征空间使用线性学习器分类</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1121349-1475-40D0-89E4-EA89BA545328}"/>
                  </a:ext>
                </a:extLst>
              </p:cNvPr>
              <p:cNvSpPr txBox="1"/>
              <p:nvPr/>
            </p:nvSpPr>
            <p:spPr>
              <a:xfrm>
                <a:off x="4042974" y="4143739"/>
                <a:ext cx="3956762"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𝑓</m:t>
                      </m:r>
                      <m:d>
                        <m:dPr>
                          <m:ctrlPr>
                            <a:rPr lang="en-US" altLang="zh-CN" sz="3200" b="0" i="1" smtClean="0">
                              <a:latin typeface="Cambria Math" panose="02040503050406030204" pitchFamily="18" charset="0"/>
                            </a:rPr>
                          </m:ctrlPr>
                        </m:dPr>
                        <m:e>
                          <m:r>
                            <a:rPr lang="en-US" altLang="zh-CN" sz="3200" b="0" i="1" smtClean="0">
                              <a:latin typeface="Cambria Math" panose="02040503050406030204" pitchFamily="18" charset="0"/>
                            </a:rPr>
                            <m:t>𝑥</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𝑦</m:t>
                          </m:r>
                        </m:e>
                      </m:d>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𝑧</m:t>
                      </m:r>
                      <m:r>
                        <a:rPr lang="en-US" altLang="zh-CN" sz="3200" b="0" i="1" smtClean="0">
                          <a:latin typeface="Cambria Math" panose="02040503050406030204" pitchFamily="18" charset="0"/>
                        </a:rPr>
                        <m:t>=</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𝑥</m:t>
                          </m:r>
                        </m:e>
                        <m:sup>
                          <m:r>
                            <a:rPr lang="en-US" altLang="zh-CN" sz="3200" b="0" i="1" smtClean="0">
                              <a:latin typeface="Cambria Math" panose="02040503050406030204" pitchFamily="18" charset="0"/>
                            </a:rPr>
                            <m:t>2</m:t>
                          </m:r>
                        </m:sup>
                      </m:sSup>
                      <m:r>
                        <a:rPr lang="en-US" altLang="zh-CN" sz="3200" b="0" i="1" smtClean="0">
                          <a:latin typeface="Cambria Math" panose="02040503050406030204" pitchFamily="18" charset="0"/>
                        </a:rPr>
                        <m:t>+</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𝑦</m:t>
                          </m:r>
                        </m:e>
                        <m:sup>
                          <m:r>
                            <a:rPr lang="en-US" altLang="zh-CN" sz="3200" b="0" i="1" smtClean="0">
                              <a:latin typeface="Cambria Math" panose="02040503050406030204" pitchFamily="18" charset="0"/>
                            </a:rPr>
                            <m:t>2</m:t>
                          </m:r>
                        </m:sup>
                      </m:sSup>
                    </m:oMath>
                  </m:oMathPara>
                </a14:m>
                <a:endParaRPr lang="zh-CN" altLang="en-US" sz="3200" dirty="0"/>
              </a:p>
            </p:txBody>
          </p:sp>
        </mc:Choice>
        <mc:Fallback xmlns="">
          <p:sp>
            <p:nvSpPr>
              <p:cNvPr id="8" name="文本框 7">
                <a:extLst>
                  <a:ext uri="{FF2B5EF4-FFF2-40B4-BE49-F238E27FC236}">
                    <a16:creationId xmlns:a16="http://schemas.microsoft.com/office/drawing/2014/main" id="{D1121349-1475-40D0-89E4-EA89BA545328}"/>
                  </a:ext>
                </a:extLst>
              </p:cNvPr>
              <p:cNvSpPr txBox="1">
                <a:spLocks noRot="1" noChangeAspect="1" noMove="1" noResize="1" noEditPoints="1" noAdjustHandles="1" noChangeArrowheads="1" noChangeShapeType="1" noTextEdit="1"/>
              </p:cNvSpPr>
              <p:nvPr/>
            </p:nvSpPr>
            <p:spPr>
              <a:xfrm>
                <a:off x="4042974" y="4143739"/>
                <a:ext cx="3956762" cy="492443"/>
              </a:xfrm>
              <a:prstGeom prst="rect">
                <a:avLst/>
              </a:prstGeom>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289362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sp>
        <p:nvSpPr>
          <p:cNvPr id="6" name="内容占位符 5">
            <a:extLst>
              <a:ext uri="{FF2B5EF4-FFF2-40B4-BE49-F238E27FC236}">
                <a16:creationId xmlns:a16="http://schemas.microsoft.com/office/drawing/2014/main" id="{A161B865-B4EB-4983-B058-9072E397E921}"/>
              </a:ext>
            </a:extLst>
          </p:cNvPr>
          <p:cNvSpPr txBox="1">
            <a:spLocks/>
          </p:cNvSpPr>
          <p:nvPr/>
        </p:nvSpPr>
        <p:spPr>
          <a:xfrm>
            <a:off x="749863" y="117313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latin typeface="宋体" panose="02010600030101010101" pitchFamily="2" charset="-122"/>
                <a:ea typeface="宋体" panose="02010600030101010101" pitchFamily="2" charset="-122"/>
              </a:rPr>
              <a:t>常用的核函数</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线性核函数：</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多项式核函数：</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solidFill>
                  <a:srgbClr val="000000"/>
                </a:solidFill>
                <a:latin typeface="宋体" panose="02010600030101010101" pitchFamily="2" charset="-122"/>
                <a:ea typeface="宋体" panose="02010600030101010101" pitchFamily="2" charset="-122"/>
              </a:rPr>
              <a:t>高斯核函数：</a:t>
            </a:r>
            <a:endParaRPr lang="en-US" altLang="zh-CN" dirty="0">
              <a:solidFill>
                <a:srgbClr val="000000"/>
              </a:solidFill>
              <a:latin typeface="宋体" panose="02010600030101010101" pitchFamily="2" charset="-122"/>
              <a:ea typeface="宋体" panose="02010600030101010101" pitchFamily="2" charset="-122"/>
            </a:endParaRPr>
          </a:p>
          <a:p>
            <a:pPr>
              <a:lnSpc>
                <a:spcPct val="150000"/>
              </a:lnSpc>
            </a:pPr>
            <a:r>
              <a:rPr lang="zh-CN" altLang="en-US" dirty="0">
                <a:solidFill>
                  <a:srgbClr val="000000"/>
                </a:solidFill>
                <a:latin typeface="宋体" panose="02010600030101010101" pitchFamily="2" charset="-122"/>
                <a:ea typeface="宋体" panose="02010600030101010101" pitchFamily="2" charset="-122"/>
              </a:rPr>
              <a:t>拉普拉斯核函数：</a:t>
            </a:r>
            <a:endParaRPr lang="en-US" altLang="zh-CN" dirty="0">
              <a:solidFill>
                <a:srgbClr val="000000"/>
              </a:solidFill>
              <a:latin typeface="宋体" panose="02010600030101010101" pitchFamily="2" charset="-122"/>
              <a:ea typeface="宋体" panose="02010600030101010101" pitchFamily="2" charset="-122"/>
            </a:endParaRPr>
          </a:p>
          <a:p>
            <a:pPr>
              <a:lnSpc>
                <a:spcPct val="150000"/>
              </a:lnSpc>
            </a:pPr>
            <a:r>
              <a:rPr lang="en-US" altLang="zh-CN" dirty="0" err="1">
                <a:solidFill>
                  <a:srgbClr val="000000"/>
                </a:solidFill>
                <a:latin typeface="宋体" panose="02010600030101010101" pitchFamily="2" charset="-122"/>
                <a:ea typeface="宋体" panose="02010600030101010101" pitchFamily="2" charset="-122"/>
              </a:rPr>
              <a:t>sigmod</a:t>
            </a:r>
            <a:r>
              <a:rPr lang="zh-CN" altLang="en-US" dirty="0">
                <a:solidFill>
                  <a:srgbClr val="000000"/>
                </a:solidFill>
                <a:latin typeface="宋体" panose="02010600030101010101" pitchFamily="2" charset="-122"/>
                <a:ea typeface="宋体" panose="02010600030101010101" pitchFamily="2" charset="-122"/>
              </a:rPr>
              <a:t>核函数</a:t>
            </a:r>
            <a:r>
              <a:rPr lang="zh-CN" altLang="en-US" dirty="0">
                <a:solidFill>
                  <a:srgbClr val="000000"/>
                </a:solidFill>
                <a:latin typeface="Verdana" panose="020B0604030504040204" pitchFamily="34" charset="0"/>
              </a:rPr>
              <a:t>：</a:t>
            </a:r>
            <a:endParaRPr lang="zh-CN" altLang="en-US" dirty="0"/>
          </a:p>
        </p:txBody>
      </p:sp>
      <p:pic>
        <p:nvPicPr>
          <p:cNvPr id="8" name="Picture 4">
            <a:extLst>
              <a:ext uri="{FF2B5EF4-FFF2-40B4-BE49-F238E27FC236}">
                <a16:creationId xmlns:a16="http://schemas.microsoft.com/office/drawing/2014/main" id="{D54D44B1-A35D-4505-A10B-1E593709C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976" y="2711960"/>
            <a:ext cx="2942995" cy="503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22B70A87-5E04-4B35-BC0F-87B8F2CA4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976" y="1969482"/>
            <a:ext cx="2085445" cy="446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E97C1DBA-6A34-41A8-987A-94D111701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976" y="3238799"/>
            <a:ext cx="2806421" cy="719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D24FD1F8-47E8-4D99-BAE9-246226E12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072" y="4078827"/>
            <a:ext cx="2732022" cy="719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41FF4AC-2DD0-4E31-B297-16E72EF1BD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125" y="4917359"/>
            <a:ext cx="3391085" cy="460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31396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sp>
        <p:nvSpPr>
          <p:cNvPr id="2" name="文本框 1">
            <a:extLst>
              <a:ext uri="{FF2B5EF4-FFF2-40B4-BE49-F238E27FC236}">
                <a16:creationId xmlns:a16="http://schemas.microsoft.com/office/drawing/2014/main" id="{9E0CE282-DEF0-4CB8-970F-401F80E965BF}"/>
              </a:ext>
            </a:extLst>
          </p:cNvPr>
          <p:cNvSpPr txBox="1"/>
          <p:nvPr/>
        </p:nvSpPr>
        <p:spPr>
          <a:xfrm>
            <a:off x="749863" y="964945"/>
            <a:ext cx="2492990" cy="369332"/>
          </a:xfrm>
          <a:prstGeom prst="rect">
            <a:avLst/>
          </a:prstGeom>
          <a:noFill/>
        </p:spPr>
        <p:txBody>
          <a:bodyPr wrap="none" rtlCol="0">
            <a:spAutoFit/>
          </a:bodyPr>
          <a:lstStyle/>
          <a:p>
            <a:r>
              <a:rPr lang="zh-CN" altLang="en-US" dirty="0">
                <a:latin typeface="宋体" panose="02010600030101010101" pitchFamily="2" charset="-122"/>
                <a:ea typeface="宋体" panose="02010600030101010101" pitchFamily="2" charset="-122"/>
              </a:rPr>
              <a:t>将二分类应用于多分类</a:t>
            </a:r>
            <a:endParaRPr lang="en-US" altLang="zh-CN" dirty="0">
              <a:latin typeface="宋体" panose="02010600030101010101" pitchFamily="2" charset="-122"/>
              <a:ea typeface="宋体" panose="02010600030101010101" pitchFamily="2" charset="-122"/>
            </a:endParaRPr>
          </a:p>
        </p:txBody>
      </p:sp>
      <p:sp>
        <p:nvSpPr>
          <p:cNvPr id="4" name="文本框 3">
            <a:extLst>
              <a:ext uri="{FF2B5EF4-FFF2-40B4-BE49-F238E27FC236}">
                <a16:creationId xmlns:a16="http://schemas.microsoft.com/office/drawing/2014/main" id="{674D7D4D-FD3D-401A-8BE9-95F473DBC5DC}"/>
              </a:ext>
            </a:extLst>
          </p:cNvPr>
          <p:cNvSpPr txBox="1"/>
          <p:nvPr/>
        </p:nvSpPr>
        <p:spPr>
          <a:xfrm>
            <a:off x="854665" y="1580671"/>
            <a:ext cx="1165704" cy="369332"/>
          </a:xfrm>
          <a:prstGeom prst="rect">
            <a:avLst/>
          </a:prstGeom>
          <a:noFill/>
        </p:spPr>
        <p:txBody>
          <a:bodyPr wrap="none" rtlCol="0">
            <a:spAutoFit/>
          </a:bodyPr>
          <a:lstStyle/>
          <a:p>
            <a:pPr marL="285750" indent="-285750">
              <a:buFont typeface="Wingdings" panose="05000000000000000000" pitchFamily="2" charset="2"/>
              <a:buChar char="p"/>
            </a:pPr>
            <a:r>
              <a:rPr lang="zh-CN" altLang="en-US" dirty="0"/>
              <a:t>直接法</a:t>
            </a:r>
          </a:p>
        </p:txBody>
      </p:sp>
      <p:sp>
        <p:nvSpPr>
          <p:cNvPr id="9" name="文本框 8">
            <a:extLst>
              <a:ext uri="{FF2B5EF4-FFF2-40B4-BE49-F238E27FC236}">
                <a16:creationId xmlns:a16="http://schemas.microsoft.com/office/drawing/2014/main" id="{EF6B5238-A6E6-4FD3-B72F-4F3ED0B9F578}"/>
              </a:ext>
            </a:extLst>
          </p:cNvPr>
          <p:cNvSpPr txBox="1"/>
          <p:nvPr/>
        </p:nvSpPr>
        <p:spPr>
          <a:xfrm>
            <a:off x="854665" y="3244334"/>
            <a:ext cx="1165704" cy="369332"/>
          </a:xfrm>
          <a:prstGeom prst="rect">
            <a:avLst/>
          </a:prstGeom>
          <a:noFill/>
        </p:spPr>
        <p:txBody>
          <a:bodyPr wrap="none" rtlCol="0">
            <a:spAutoFit/>
          </a:bodyPr>
          <a:lstStyle/>
          <a:p>
            <a:pPr marL="285750" indent="-285750">
              <a:buFont typeface="Wingdings" panose="05000000000000000000" pitchFamily="2" charset="2"/>
              <a:buChar char="p"/>
            </a:pPr>
            <a:r>
              <a:rPr lang="zh-CN" altLang="en-US" dirty="0"/>
              <a:t>间接法</a:t>
            </a:r>
          </a:p>
        </p:txBody>
      </p:sp>
      <p:sp>
        <p:nvSpPr>
          <p:cNvPr id="8" name="文本框 7">
            <a:extLst>
              <a:ext uri="{FF2B5EF4-FFF2-40B4-BE49-F238E27FC236}">
                <a16:creationId xmlns:a16="http://schemas.microsoft.com/office/drawing/2014/main" id="{02B506DC-82E3-4CEE-B05C-7E87A18B22BA}"/>
              </a:ext>
            </a:extLst>
          </p:cNvPr>
          <p:cNvSpPr txBox="1"/>
          <p:nvPr/>
        </p:nvSpPr>
        <p:spPr>
          <a:xfrm>
            <a:off x="1130365" y="2090714"/>
            <a:ext cx="8032016" cy="923330"/>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直接在目标函数上进行修改，将多个分类面的参数求解合并到一个最优化问题中，通过求解该最优化问题“一次性” 实现 多类分类。这种方法看似简单，但其计算复杂度比较高，实现起来比较困难，只适合用于小型问题中</a:t>
            </a:r>
            <a:endParaRPr lang="zh-CN" altLang="en-US" dirty="0"/>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14407CE-5026-457B-8D8E-4E28E30D749A}"/>
                  </a:ext>
                </a:extLst>
              </p:cNvPr>
              <p:cNvSpPr txBox="1"/>
              <p:nvPr/>
            </p:nvSpPr>
            <p:spPr>
              <a:xfrm>
                <a:off x="606538" y="3770481"/>
                <a:ext cx="8643848" cy="1881349"/>
              </a:xfrm>
              <a:prstGeom prst="rect">
                <a:avLst/>
              </a:prstGeom>
              <a:noFill/>
            </p:spPr>
            <p:txBody>
              <a:bodyPr wrap="square" rtlCol="0">
                <a:spAutoFit/>
              </a:bodyPr>
              <a:lstStyle/>
              <a:p>
                <a:pPr marL="742950" lvl="1" indent="-28575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一对多法</a:t>
                </a:r>
                <a:endParaRPr lang="en-US" altLang="zh-CN" dirty="0">
                  <a:latin typeface="宋体" panose="02010600030101010101" pitchFamily="2" charset="-122"/>
                  <a:ea typeface="宋体" panose="02010600030101010101" pitchFamily="2" charset="-122"/>
                </a:endParaRPr>
              </a:p>
              <a:p>
                <a:pPr lvl="1"/>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训练时依次把某个类别的样本归为一类</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其他剩余的样本归为另一类，这样</a:t>
                </a:r>
                <a:r>
                  <a:rPr lang="en-US" altLang="zh-CN" dirty="0">
                    <a:latin typeface="宋体" panose="02010600030101010101" pitchFamily="2" charset="-122"/>
                    <a:ea typeface="宋体" panose="02010600030101010101" pitchFamily="2" charset="-122"/>
                  </a:rPr>
                  <a:t>k</a:t>
                </a:r>
                <a:r>
                  <a:rPr lang="zh-CN" altLang="en-US" dirty="0">
                    <a:latin typeface="宋体" panose="02010600030101010101" pitchFamily="2" charset="-122"/>
                    <a:ea typeface="宋体" panose="02010600030101010101" pitchFamily="2" charset="-122"/>
                  </a:rPr>
                  <a:t>个类别的样本就构造出了</a:t>
                </a:r>
                <a:r>
                  <a:rPr lang="en-US" altLang="zh-CN" dirty="0">
                    <a:latin typeface="宋体" panose="02010600030101010101" pitchFamily="2" charset="-122"/>
                    <a:ea typeface="宋体" panose="02010600030101010101" pitchFamily="2" charset="-122"/>
                  </a:rPr>
                  <a:t>k</a:t>
                </a:r>
                <a:r>
                  <a:rPr lang="zh-CN" altLang="en-US" dirty="0">
                    <a:latin typeface="宋体" panose="02010600030101010101" pitchFamily="2" charset="-122"/>
                    <a:ea typeface="宋体" panose="02010600030101010101" pitchFamily="2" charset="-122"/>
                  </a:rPr>
                  <a:t>个</a:t>
                </a:r>
                <a:r>
                  <a:rPr lang="en-US" altLang="zh-CN" dirty="0">
                    <a:latin typeface="宋体" panose="02010600030101010101" pitchFamily="2" charset="-122"/>
                    <a:ea typeface="宋体" panose="02010600030101010101" pitchFamily="2" charset="-122"/>
                  </a:rPr>
                  <a:t>SVM</a:t>
                </a:r>
                <a:r>
                  <a:rPr lang="zh-CN" altLang="en-US" dirty="0">
                    <a:latin typeface="宋体" panose="02010600030101010101" pitchFamily="2" charset="-122"/>
                    <a:ea typeface="宋体" panose="02010600030101010101" pitchFamily="2" charset="-122"/>
                  </a:rPr>
                  <a:t>。分类时将未知样本分类为具有最大分类函数值的那类</a:t>
                </a:r>
                <a:endParaRPr lang="en-US" altLang="zh-CN" dirty="0">
                  <a:latin typeface="宋体" panose="02010600030101010101" pitchFamily="2" charset="-122"/>
                  <a:ea typeface="宋体" panose="02010600030101010101" pitchFamily="2" charset="-122"/>
                </a:endParaRPr>
              </a:p>
              <a:p>
                <a:pPr marL="742950" lvl="1" indent="-28575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一对一法</a:t>
                </a:r>
                <a:endParaRPr lang="en-US" altLang="zh-CN" dirty="0">
                  <a:latin typeface="宋体" panose="02010600030101010101" pitchFamily="2" charset="-122"/>
                  <a:ea typeface="宋体" panose="02010600030101010101" pitchFamily="2" charset="-122"/>
                </a:endParaRPr>
              </a:p>
              <a:p>
                <a:pPr lvl="1"/>
                <a:r>
                  <a:rPr lang="zh-CN" altLang="en-US" dirty="0">
                    <a:latin typeface="宋体" panose="02010600030101010101" pitchFamily="2" charset="-122"/>
                    <a:ea typeface="宋体" panose="02010600030101010101" pitchFamily="2" charset="-122"/>
                  </a:rPr>
                  <a:t>在任意两类样本之间设计一个</a:t>
                </a:r>
                <a:r>
                  <a:rPr lang="en-US" altLang="zh-CN" dirty="0">
                    <a:latin typeface="宋体" panose="02010600030101010101" pitchFamily="2" charset="-122"/>
                    <a:ea typeface="宋体" panose="02010600030101010101" pitchFamily="2" charset="-122"/>
                  </a:rPr>
                  <a:t>SVM</a:t>
                </a:r>
                <a:r>
                  <a:rPr lang="zh-CN" altLang="en-US" dirty="0">
                    <a:latin typeface="宋体" panose="02010600030101010101" pitchFamily="2" charset="-122"/>
                    <a:ea typeface="宋体" panose="02010600030101010101" pitchFamily="2" charset="-122"/>
                  </a:rPr>
                  <a:t>，因此</a:t>
                </a:r>
                <a:r>
                  <a:rPr lang="en-US" altLang="zh-CN" dirty="0">
                    <a:latin typeface="宋体" panose="02010600030101010101" pitchFamily="2" charset="-122"/>
                    <a:ea typeface="宋体" panose="02010600030101010101" pitchFamily="2" charset="-122"/>
                  </a:rPr>
                  <a:t>k</a:t>
                </a:r>
                <a:r>
                  <a:rPr lang="zh-CN" altLang="en-US" dirty="0">
                    <a:latin typeface="宋体" panose="02010600030101010101" pitchFamily="2" charset="-122"/>
                    <a:ea typeface="宋体" panose="02010600030101010101" pitchFamily="2" charset="-122"/>
                  </a:rPr>
                  <a:t>个类别的样本就需要设计</a:t>
                </a:r>
                <a14:m>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𝑘</m:t>
                        </m:r>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−1)</m:t>
                        </m:r>
                      </m:num>
                      <m:den>
                        <m:r>
                          <a:rPr lang="en-US" altLang="zh-CN" i="1">
                            <a:latin typeface="Cambria Math" panose="02040503050406030204" pitchFamily="18" charset="0"/>
                          </a:rPr>
                          <m:t>2</m:t>
                        </m:r>
                      </m:den>
                    </m:f>
                  </m:oMath>
                </a14:m>
                <a:r>
                  <a:rPr lang="zh-CN" altLang="en-US" dirty="0">
                    <a:latin typeface="宋体" panose="02010600030101010101" pitchFamily="2" charset="-122"/>
                    <a:ea typeface="宋体" panose="02010600030101010101" pitchFamily="2" charset="-122"/>
                  </a:rPr>
                  <a:t>个</a:t>
                </a:r>
                <a:r>
                  <a:rPr lang="en-US" altLang="zh-CN" dirty="0">
                    <a:latin typeface="宋体" panose="02010600030101010101" pitchFamily="2" charset="-122"/>
                    <a:ea typeface="宋体" panose="02010600030101010101" pitchFamily="2" charset="-122"/>
                  </a:rPr>
                  <a:t>SVM</a:t>
                </a:r>
                <a:endParaRPr lang="zh-CN" altLang="en-US" dirty="0">
                  <a:latin typeface="宋体" panose="02010600030101010101" pitchFamily="2" charset="-122"/>
                  <a:ea typeface="宋体" panose="02010600030101010101" pitchFamily="2" charset="-122"/>
                </a:endParaRPr>
              </a:p>
            </p:txBody>
          </p:sp>
        </mc:Choice>
        <mc:Fallback xmlns="">
          <p:sp>
            <p:nvSpPr>
              <p:cNvPr id="13" name="文本框 12">
                <a:extLst>
                  <a:ext uri="{FF2B5EF4-FFF2-40B4-BE49-F238E27FC236}">
                    <a16:creationId xmlns:a16="http://schemas.microsoft.com/office/drawing/2014/main" id="{C14407CE-5026-457B-8D8E-4E28E30D749A}"/>
                  </a:ext>
                </a:extLst>
              </p:cNvPr>
              <p:cNvSpPr txBox="1">
                <a:spLocks noRot="1" noChangeAspect="1" noMove="1" noResize="1" noEditPoints="1" noAdjustHandles="1" noChangeArrowheads="1" noChangeShapeType="1" noTextEdit="1"/>
              </p:cNvSpPr>
              <p:nvPr/>
            </p:nvSpPr>
            <p:spPr>
              <a:xfrm>
                <a:off x="606538" y="3770481"/>
                <a:ext cx="8643848" cy="1881349"/>
              </a:xfrm>
              <a:prstGeom prst="rect">
                <a:avLst/>
              </a:prstGeom>
              <a:blipFill>
                <a:blip r:embed="rId2"/>
                <a:stretch>
                  <a:fillRect t="-1948" r="-635" b="-3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55802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基于核方法的</a:t>
            </a:r>
            <a:r>
              <a:rPr lang="en-US" altLang="zh-CN" dirty="0"/>
              <a:t>OCR</a:t>
            </a:r>
            <a:endParaRPr lang="zh-CN" altLang="en-US" dirty="0"/>
          </a:p>
        </p:txBody>
      </p:sp>
      <p:sp>
        <p:nvSpPr>
          <p:cNvPr id="6" name="内容占位符 2">
            <a:extLst>
              <a:ext uri="{FF2B5EF4-FFF2-40B4-BE49-F238E27FC236}">
                <a16:creationId xmlns:a16="http://schemas.microsoft.com/office/drawing/2014/main" id="{4B6E503F-B4A4-4F76-AAE7-C0C3944CE542}"/>
              </a:ext>
            </a:extLst>
          </p:cNvPr>
          <p:cNvSpPr txBox="1">
            <a:spLocks/>
          </p:cNvSpPr>
          <p:nvPr/>
        </p:nvSpPr>
        <p:spPr>
          <a:xfrm>
            <a:off x="749863" y="1306393"/>
            <a:ext cx="10515600" cy="3159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p"/>
            </a:pPr>
            <a:r>
              <a:rPr lang="zh-CN" altLang="en-US" sz="2400" dirty="0">
                <a:latin typeface="宋体" panose="02010600030101010101" pitchFamily="2" charset="-122"/>
                <a:ea typeface="宋体" panose="02010600030101010101" pitchFamily="2" charset="-122"/>
              </a:rPr>
              <a:t>优点</a:t>
            </a:r>
            <a:endParaRPr lang="en-US" altLang="zh-CN" sz="2400" dirty="0">
              <a:latin typeface="宋体" panose="02010600030101010101" pitchFamily="2" charset="-122"/>
              <a:ea typeface="宋体" panose="02010600030101010101" pitchFamily="2" charset="-122"/>
            </a:endParaRPr>
          </a:p>
          <a:p>
            <a:pPr marL="914400" lvl="1" indent="-457200">
              <a:buFont typeface="+mj-lt"/>
              <a:buAutoNum type="arabicPeriod"/>
            </a:pPr>
            <a:r>
              <a:rPr lang="zh-CN" altLang="en-US" sz="2000" dirty="0">
                <a:latin typeface="宋体" panose="02010600030101010101" pitchFamily="2" charset="-122"/>
                <a:ea typeface="宋体" panose="02010600030101010101" pitchFamily="2" charset="-122"/>
              </a:rPr>
              <a:t>训练好的模型的算法复杂度是由支持向量的个数决定的，而不是由数据的维度决定的，所以 </a:t>
            </a:r>
            <a:r>
              <a:rPr lang="en-US" altLang="zh-CN" sz="2000" dirty="0">
                <a:latin typeface="宋体" panose="02010600030101010101" pitchFamily="2" charset="-122"/>
                <a:ea typeface="宋体" panose="02010600030101010101" pitchFamily="2" charset="-122"/>
              </a:rPr>
              <a:t>SVM </a:t>
            </a:r>
            <a:r>
              <a:rPr lang="zh-CN" altLang="en-US" sz="2000" dirty="0">
                <a:latin typeface="宋体" panose="02010600030101010101" pitchFamily="2" charset="-122"/>
                <a:ea typeface="宋体" panose="02010600030101010101" pitchFamily="2" charset="-122"/>
              </a:rPr>
              <a:t>不太容易产生过拟合。</a:t>
            </a:r>
            <a:endParaRPr lang="en-US" altLang="zh-CN" sz="2000" dirty="0">
              <a:latin typeface="宋体" panose="02010600030101010101" pitchFamily="2" charset="-122"/>
              <a:ea typeface="宋体" panose="02010600030101010101" pitchFamily="2" charset="-122"/>
            </a:endParaRPr>
          </a:p>
          <a:p>
            <a:pPr marL="914400" lvl="1" indent="-457200">
              <a:buFont typeface="+mj-lt"/>
              <a:buAutoNum type="arabicPeriod"/>
            </a:pPr>
            <a:r>
              <a:rPr lang="en-US" altLang="zh-CN" sz="2000" dirty="0">
                <a:latin typeface="宋体" panose="02010600030101010101" pitchFamily="2" charset="-122"/>
                <a:ea typeface="宋体" panose="02010600030101010101" pitchFamily="2" charset="-122"/>
              </a:rPr>
              <a:t>SVM</a:t>
            </a:r>
            <a:r>
              <a:rPr lang="zh-CN" altLang="en-US" sz="2000" dirty="0">
                <a:latin typeface="宋体" panose="02010600030101010101" pitchFamily="2" charset="-122"/>
                <a:ea typeface="宋体" panose="02010600030101010101" pitchFamily="2" charset="-122"/>
              </a:rPr>
              <a:t>理论提供了一种避开高维空间的复杂性</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直接用此空间的内积函数</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即是核函数</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再利用在线性可分的情况下的求解方法直接求解对应的高维空间的决策问题</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当核函数已知</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可以简化高维空间问题的求解难度。</a:t>
            </a:r>
            <a:endParaRPr lang="en-US" altLang="zh-CN" sz="2000" dirty="0">
              <a:latin typeface="宋体" panose="02010600030101010101" pitchFamily="2" charset="-122"/>
              <a:ea typeface="宋体" panose="02010600030101010101" pitchFamily="2" charset="-122"/>
            </a:endParaRPr>
          </a:p>
          <a:p>
            <a:pPr>
              <a:buFont typeface="Wingdings" panose="05000000000000000000" pitchFamily="2" charset="2"/>
              <a:buChar char="p"/>
            </a:pPr>
            <a:r>
              <a:rPr lang="zh-CN" altLang="en-US" sz="2400" dirty="0">
                <a:latin typeface="宋体" panose="02010600030101010101" pitchFamily="2" charset="-122"/>
                <a:ea typeface="宋体" panose="02010600030101010101" pitchFamily="2" charset="-122"/>
              </a:rPr>
              <a:t>缺点</a:t>
            </a:r>
            <a:endParaRPr lang="en-US" altLang="zh-CN" sz="2400" dirty="0">
              <a:latin typeface="宋体" panose="02010600030101010101" pitchFamily="2" charset="-122"/>
              <a:ea typeface="宋体" panose="02010600030101010101" pitchFamily="2" charset="-122"/>
            </a:endParaRPr>
          </a:p>
          <a:p>
            <a:pPr marL="457200" lvl="1" indent="0">
              <a:buNone/>
            </a:pPr>
            <a:r>
              <a:rPr lang="zh-CN" altLang="en-US" sz="2000" dirty="0">
                <a:latin typeface="宋体" panose="02010600030101010101" pitchFamily="2" charset="-122"/>
                <a:ea typeface="宋体" panose="02010600030101010101" pitchFamily="2" charset="-122"/>
              </a:rPr>
              <a:t>对于每个高维空间在此空间的映射</a:t>
            </a:r>
            <a:r>
              <a:rPr lang="en-US" altLang="zh-CN" sz="2000" dirty="0">
                <a:latin typeface="宋体" panose="02010600030101010101" pitchFamily="2" charset="-122"/>
                <a:ea typeface="宋体" panose="02010600030101010101" pitchFamily="2" charset="-122"/>
              </a:rPr>
              <a:t>F,</a:t>
            </a:r>
            <a:r>
              <a:rPr lang="zh-CN" altLang="en-US" sz="2000" dirty="0">
                <a:latin typeface="宋体" panose="02010600030101010101" pitchFamily="2" charset="-122"/>
                <a:ea typeface="宋体" panose="02010600030101010101" pitchFamily="2" charset="-122"/>
              </a:rPr>
              <a:t>如何确定</a:t>
            </a:r>
            <a:r>
              <a:rPr lang="en-US" altLang="zh-CN" sz="2000" dirty="0">
                <a:latin typeface="宋体" panose="02010600030101010101" pitchFamily="2" charset="-122"/>
                <a:ea typeface="宋体" panose="02010600030101010101" pitchFamily="2" charset="-122"/>
              </a:rPr>
              <a:t>F</a:t>
            </a:r>
            <a:r>
              <a:rPr lang="zh-CN" altLang="en-US" sz="2000" dirty="0">
                <a:latin typeface="宋体" panose="02010600030101010101" pitchFamily="2" charset="-122"/>
                <a:ea typeface="宋体" panose="02010600030101010101" pitchFamily="2" charset="-122"/>
              </a:rPr>
              <a:t>也就是核函数</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现在还没有合适的方法</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所以对于一般的问题</a:t>
            </a:r>
            <a:r>
              <a:rPr lang="en-US" altLang="zh-CN" sz="2000" dirty="0">
                <a:latin typeface="宋体" panose="02010600030101010101" pitchFamily="2" charset="-122"/>
                <a:ea typeface="宋体" panose="02010600030101010101" pitchFamily="2" charset="-122"/>
              </a:rPr>
              <a:t>,SVM</a:t>
            </a:r>
            <a:r>
              <a:rPr lang="zh-CN" altLang="en-US" sz="2000" dirty="0">
                <a:latin typeface="宋体" panose="02010600030101010101" pitchFamily="2" charset="-122"/>
                <a:ea typeface="宋体" panose="02010600030101010101" pitchFamily="2" charset="-122"/>
              </a:rPr>
              <a:t>只是把高维空间的复杂性的困难转为了求核函数的困难。</a:t>
            </a:r>
            <a:endParaRPr lang="en-US" altLang="zh-CN" sz="20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08317473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基于机器学习的</a:t>
            </a:r>
            <a:r>
              <a:rPr lang="en-US" altLang="zh-CN" dirty="0"/>
              <a:t>OCR</a:t>
            </a:r>
            <a:endParaRPr lang="zh-CN" altLang="en-US" dirty="0"/>
          </a:p>
        </p:txBody>
      </p:sp>
      <p:pic>
        <p:nvPicPr>
          <p:cNvPr id="2" name="图片 1">
            <a:extLst>
              <a:ext uri="{FF2B5EF4-FFF2-40B4-BE49-F238E27FC236}">
                <a16:creationId xmlns:a16="http://schemas.microsoft.com/office/drawing/2014/main" id="{AD27AEDD-2BFE-43CD-89B5-68B7143F0416}"/>
              </a:ext>
            </a:extLst>
          </p:cNvPr>
          <p:cNvPicPr>
            <a:picLocks noChangeAspect="1"/>
          </p:cNvPicPr>
          <p:nvPr/>
        </p:nvPicPr>
        <p:blipFill>
          <a:blip r:embed="rId2"/>
          <a:stretch>
            <a:fillRect/>
          </a:stretch>
        </p:blipFill>
        <p:spPr>
          <a:xfrm>
            <a:off x="1191108" y="2803878"/>
            <a:ext cx="2391105" cy="2159240"/>
          </a:xfrm>
          <a:prstGeom prst="rect">
            <a:avLst/>
          </a:prstGeom>
        </p:spPr>
      </p:pic>
      <p:sp>
        <p:nvSpPr>
          <p:cNvPr id="5" name="文本框 4">
            <a:extLst>
              <a:ext uri="{FF2B5EF4-FFF2-40B4-BE49-F238E27FC236}">
                <a16:creationId xmlns:a16="http://schemas.microsoft.com/office/drawing/2014/main" id="{85ABFCA9-F62B-4F69-A937-04C9C7EBA62B}"/>
              </a:ext>
            </a:extLst>
          </p:cNvPr>
          <p:cNvSpPr txBox="1"/>
          <p:nvPr/>
        </p:nvSpPr>
        <p:spPr>
          <a:xfrm>
            <a:off x="4033838" y="2803878"/>
            <a:ext cx="7160935" cy="369332"/>
          </a:xfrm>
          <a:prstGeom prst="rect">
            <a:avLst/>
          </a:prstGeom>
          <a:noFill/>
        </p:spPr>
        <p:txBody>
          <a:bodyPr wrap="none" rtlCol="0">
            <a:spAutoFit/>
          </a:bodyPr>
          <a:lstStyle/>
          <a:p>
            <a:r>
              <a:rPr lang="en-US" altLang="zh-CN" dirty="0"/>
              <a:t>K = 3</a:t>
            </a:r>
            <a:r>
              <a:rPr lang="zh-CN" altLang="en-US" dirty="0"/>
              <a:t>，</a:t>
            </a:r>
            <a:r>
              <a:rPr lang="en-US" altLang="zh-CN" dirty="0"/>
              <a:t>2</a:t>
            </a:r>
            <a:r>
              <a:rPr lang="zh-CN" altLang="en-US" dirty="0"/>
              <a:t>个红色三角形、</a:t>
            </a:r>
            <a:r>
              <a:rPr lang="en-US" altLang="zh-CN" dirty="0"/>
              <a:t>1</a:t>
            </a:r>
            <a:r>
              <a:rPr lang="zh-CN" altLang="en-US" dirty="0"/>
              <a:t>个蓝色正方形 </a:t>
            </a:r>
            <a:r>
              <a:rPr lang="en-US" altLang="zh-CN" dirty="0"/>
              <a:t>=&gt; </a:t>
            </a:r>
            <a:r>
              <a:rPr lang="zh-CN" altLang="en-US" dirty="0"/>
              <a:t>绿色圆圈属于红色三角形</a:t>
            </a:r>
          </a:p>
        </p:txBody>
      </p:sp>
      <p:sp>
        <p:nvSpPr>
          <p:cNvPr id="20" name="文本框 19">
            <a:extLst>
              <a:ext uri="{FF2B5EF4-FFF2-40B4-BE49-F238E27FC236}">
                <a16:creationId xmlns:a16="http://schemas.microsoft.com/office/drawing/2014/main" id="{DF90210F-49D0-4B31-AD0E-0114DEC2F595}"/>
              </a:ext>
            </a:extLst>
          </p:cNvPr>
          <p:cNvSpPr txBox="1"/>
          <p:nvPr/>
        </p:nvSpPr>
        <p:spPr>
          <a:xfrm>
            <a:off x="4033837" y="3309082"/>
            <a:ext cx="7160935" cy="369332"/>
          </a:xfrm>
          <a:prstGeom prst="rect">
            <a:avLst/>
          </a:prstGeom>
          <a:noFill/>
        </p:spPr>
        <p:txBody>
          <a:bodyPr wrap="none" rtlCol="0">
            <a:spAutoFit/>
          </a:bodyPr>
          <a:lstStyle/>
          <a:p>
            <a:r>
              <a:rPr lang="en-US" altLang="zh-CN" dirty="0"/>
              <a:t>K = 5</a:t>
            </a:r>
            <a:r>
              <a:rPr lang="zh-CN" altLang="en-US" dirty="0"/>
              <a:t>，</a:t>
            </a:r>
            <a:r>
              <a:rPr lang="en-US" altLang="zh-CN" dirty="0"/>
              <a:t>2</a:t>
            </a:r>
            <a:r>
              <a:rPr lang="zh-CN" altLang="en-US" dirty="0"/>
              <a:t>个红色三角形、</a:t>
            </a:r>
            <a:r>
              <a:rPr lang="en-US" altLang="zh-CN" dirty="0"/>
              <a:t>3</a:t>
            </a:r>
            <a:r>
              <a:rPr lang="zh-CN" altLang="en-US" dirty="0"/>
              <a:t>个蓝色正方形 </a:t>
            </a:r>
            <a:r>
              <a:rPr lang="en-US" altLang="zh-CN" dirty="0"/>
              <a:t>=&gt; </a:t>
            </a:r>
            <a:r>
              <a:rPr lang="zh-CN" altLang="en-US" dirty="0"/>
              <a:t>绿色圆圈属于蓝色正方形</a:t>
            </a:r>
          </a:p>
        </p:txBody>
      </p:sp>
      <p:sp>
        <p:nvSpPr>
          <p:cNvPr id="6" name="文本框 5">
            <a:extLst>
              <a:ext uri="{FF2B5EF4-FFF2-40B4-BE49-F238E27FC236}">
                <a16:creationId xmlns:a16="http://schemas.microsoft.com/office/drawing/2014/main" id="{9229223B-7F04-4A30-AAD6-192BBE31304B}"/>
              </a:ext>
            </a:extLst>
          </p:cNvPr>
          <p:cNvSpPr txBox="1"/>
          <p:nvPr/>
        </p:nvSpPr>
        <p:spPr>
          <a:xfrm>
            <a:off x="761500" y="904876"/>
            <a:ext cx="843501" cy="461665"/>
          </a:xfrm>
          <a:prstGeom prst="rect">
            <a:avLst/>
          </a:prstGeom>
          <a:noFill/>
        </p:spPr>
        <p:txBody>
          <a:bodyPr wrap="none" rtlCol="0">
            <a:spAutoFit/>
          </a:bodyPr>
          <a:lstStyle/>
          <a:p>
            <a:r>
              <a:rPr lang="en-US" altLang="zh-CN" sz="2400" b="1" dirty="0"/>
              <a:t>KNN</a:t>
            </a:r>
            <a:endParaRPr lang="zh-CN" altLang="en-US" sz="2400" b="1" dirty="0"/>
          </a:p>
        </p:txBody>
      </p:sp>
      <p:sp>
        <p:nvSpPr>
          <p:cNvPr id="9" name="文本框 8">
            <a:extLst>
              <a:ext uri="{FF2B5EF4-FFF2-40B4-BE49-F238E27FC236}">
                <a16:creationId xmlns:a16="http://schemas.microsoft.com/office/drawing/2014/main" id="{B348FBDA-EDD1-43A6-A180-690D5A4556F6}"/>
              </a:ext>
            </a:extLst>
          </p:cNvPr>
          <p:cNvSpPr txBox="1"/>
          <p:nvPr/>
        </p:nvSpPr>
        <p:spPr>
          <a:xfrm>
            <a:off x="4033837" y="4380563"/>
            <a:ext cx="1107996" cy="369332"/>
          </a:xfrm>
          <a:prstGeom prst="rect">
            <a:avLst/>
          </a:prstGeom>
          <a:noFill/>
        </p:spPr>
        <p:txBody>
          <a:bodyPr wrap="none" rtlCol="0">
            <a:spAutoFit/>
          </a:bodyPr>
          <a:lstStyle/>
          <a:p>
            <a:r>
              <a:rPr lang="zh-CN" altLang="en-US" dirty="0"/>
              <a:t>距离公式</a:t>
            </a:r>
          </a:p>
        </p:txBody>
      </p:sp>
      <p:sp>
        <p:nvSpPr>
          <p:cNvPr id="21" name="文本框 20">
            <a:extLst>
              <a:ext uri="{FF2B5EF4-FFF2-40B4-BE49-F238E27FC236}">
                <a16:creationId xmlns:a16="http://schemas.microsoft.com/office/drawing/2014/main" id="{88EE4A41-F4B6-4C59-B980-E792C2D9D334}"/>
              </a:ext>
            </a:extLst>
          </p:cNvPr>
          <p:cNvSpPr txBox="1"/>
          <p:nvPr/>
        </p:nvSpPr>
        <p:spPr>
          <a:xfrm>
            <a:off x="4253640" y="4881318"/>
            <a:ext cx="1107996" cy="369332"/>
          </a:xfrm>
          <a:prstGeom prst="rect">
            <a:avLst/>
          </a:prstGeom>
          <a:noFill/>
        </p:spPr>
        <p:txBody>
          <a:bodyPr wrap="none" rtlCol="0">
            <a:spAutoFit/>
          </a:bodyPr>
          <a:lstStyle/>
          <a:p>
            <a:r>
              <a:rPr lang="zh-CN" altLang="en-US" dirty="0"/>
              <a:t>欧式距离</a:t>
            </a:r>
          </a:p>
        </p:txBody>
      </p:sp>
      <p:pic>
        <p:nvPicPr>
          <p:cNvPr id="24" name="图片 23">
            <a:extLst>
              <a:ext uri="{FF2B5EF4-FFF2-40B4-BE49-F238E27FC236}">
                <a16:creationId xmlns:a16="http://schemas.microsoft.com/office/drawing/2014/main" id="{E39510F2-555C-41EB-B07D-AD5D557CCAFE}"/>
              </a:ext>
            </a:extLst>
          </p:cNvPr>
          <p:cNvPicPr>
            <a:picLocks noChangeAspect="1"/>
          </p:cNvPicPr>
          <p:nvPr/>
        </p:nvPicPr>
        <p:blipFill>
          <a:blip r:embed="rId3"/>
          <a:stretch>
            <a:fillRect/>
          </a:stretch>
        </p:blipFill>
        <p:spPr>
          <a:xfrm>
            <a:off x="5449048" y="4749895"/>
            <a:ext cx="2762636" cy="495369"/>
          </a:xfrm>
          <a:prstGeom prst="rect">
            <a:avLst/>
          </a:prstGeom>
        </p:spPr>
      </p:pic>
      <p:sp>
        <p:nvSpPr>
          <p:cNvPr id="25" name="矩形 24">
            <a:extLst>
              <a:ext uri="{FF2B5EF4-FFF2-40B4-BE49-F238E27FC236}">
                <a16:creationId xmlns:a16="http://schemas.microsoft.com/office/drawing/2014/main" id="{241039FE-AC84-452E-969C-BAAD208DE260}"/>
              </a:ext>
            </a:extLst>
          </p:cNvPr>
          <p:cNvSpPr/>
          <p:nvPr/>
        </p:nvSpPr>
        <p:spPr>
          <a:xfrm>
            <a:off x="1191108" y="1441110"/>
            <a:ext cx="8905392" cy="650856"/>
          </a:xfrm>
          <a:prstGeom prst="rect">
            <a:avLst/>
          </a:prstGeom>
        </p:spPr>
        <p:txBody>
          <a:bodyPr wrap="square">
            <a:spAutoFit/>
          </a:bodyPr>
          <a:lstStyle/>
          <a:p>
            <a:r>
              <a:rPr lang="en-US" altLang="zh-CN" dirty="0">
                <a:solidFill>
                  <a:srgbClr val="121212"/>
                </a:solidFill>
                <a:latin typeface="-apple-system"/>
              </a:rPr>
              <a:t>K</a:t>
            </a:r>
            <a:r>
              <a:rPr lang="zh-CN" altLang="en-US" dirty="0">
                <a:solidFill>
                  <a:srgbClr val="121212"/>
                </a:solidFill>
                <a:latin typeface="-apple-system"/>
              </a:rPr>
              <a:t>近邻算法，即是给定一个训练数据集，对新的输入实例，在训练数据集中找到与该实例</a:t>
            </a:r>
            <a:r>
              <a:rPr lang="zh-CN" altLang="en-US" b="1" dirty="0">
                <a:solidFill>
                  <a:srgbClr val="121212"/>
                </a:solidFill>
                <a:latin typeface="-apple-system"/>
              </a:rPr>
              <a:t>最邻近</a:t>
            </a:r>
            <a:r>
              <a:rPr lang="zh-CN" altLang="en-US" dirty="0">
                <a:solidFill>
                  <a:srgbClr val="121212"/>
                </a:solidFill>
                <a:latin typeface="-apple-system"/>
              </a:rPr>
              <a:t>的</a:t>
            </a:r>
            <a:r>
              <a:rPr lang="en-US" altLang="zh-CN" dirty="0">
                <a:solidFill>
                  <a:srgbClr val="121212"/>
                </a:solidFill>
                <a:latin typeface="-apple-system"/>
              </a:rPr>
              <a:t>K</a:t>
            </a:r>
            <a:r>
              <a:rPr lang="zh-CN" altLang="en-US" dirty="0">
                <a:solidFill>
                  <a:srgbClr val="121212"/>
                </a:solidFill>
                <a:latin typeface="-apple-system"/>
              </a:rPr>
              <a:t>个实例，</a:t>
            </a:r>
            <a:r>
              <a:rPr lang="zh-CN" altLang="en-US" b="1" dirty="0">
                <a:solidFill>
                  <a:srgbClr val="121212"/>
                </a:solidFill>
                <a:latin typeface="-apple-system"/>
              </a:rPr>
              <a:t>这</a:t>
            </a:r>
            <a:r>
              <a:rPr lang="en-US" altLang="zh-CN" b="1" dirty="0">
                <a:solidFill>
                  <a:srgbClr val="121212"/>
                </a:solidFill>
                <a:latin typeface="-apple-system"/>
              </a:rPr>
              <a:t>K</a:t>
            </a:r>
            <a:r>
              <a:rPr lang="zh-CN" altLang="en-US" b="1" dirty="0">
                <a:solidFill>
                  <a:srgbClr val="121212"/>
                </a:solidFill>
                <a:latin typeface="-apple-system"/>
              </a:rPr>
              <a:t>个实例的多数属于某个类</a:t>
            </a:r>
            <a:r>
              <a:rPr lang="zh-CN" altLang="en-US" dirty="0">
                <a:solidFill>
                  <a:srgbClr val="121212"/>
                </a:solidFill>
                <a:latin typeface="-apple-system"/>
              </a:rPr>
              <a:t>，就把该输入实例分类到这个类中。</a:t>
            </a:r>
            <a:endParaRPr lang="zh-CN" altLang="en-US" dirty="0"/>
          </a:p>
        </p:txBody>
      </p:sp>
    </p:spTree>
    <p:extLst>
      <p:ext uri="{BB962C8B-B14F-4D97-AF65-F5344CB8AC3E}">
        <p14:creationId xmlns:p14="http://schemas.microsoft.com/office/powerpoint/2010/main" val="216220130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基于机器学习的</a:t>
            </a:r>
            <a:r>
              <a:rPr lang="en-US" altLang="zh-CN" dirty="0"/>
              <a:t>OCR</a:t>
            </a:r>
            <a:endParaRPr lang="zh-CN" altLang="en-US" dirty="0"/>
          </a:p>
        </p:txBody>
      </p:sp>
      <p:pic>
        <p:nvPicPr>
          <p:cNvPr id="3" name="图片 2">
            <a:extLst>
              <a:ext uri="{FF2B5EF4-FFF2-40B4-BE49-F238E27FC236}">
                <a16:creationId xmlns:a16="http://schemas.microsoft.com/office/drawing/2014/main" id="{80668109-017F-419D-8793-03E5F6FE20CD}"/>
              </a:ext>
            </a:extLst>
          </p:cNvPr>
          <p:cNvPicPr>
            <a:picLocks noChangeAspect="1"/>
          </p:cNvPicPr>
          <p:nvPr/>
        </p:nvPicPr>
        <p:blipFill>
          <a:blip r:embed="rId2"/>
          <a:stretch>
            <a:fillRect/>
          </a:stretch>
        </p:blipFill>
        <p:spPr>
          <a:xfrm>
            <a:off x="7467784" y="1008509"/>
            <a:ext cx="3618429" cy="4840982"/>
          </a:xfrm>
          <a:prstGeom prst="rect">
            <a:avLst/>
          </a:prstGeom>
        </p:spPr>
      </p:pic>
      <p:sp>
        <p:nvSpPr>
          <p:cNvPr id="7" name="文本框 6">
            <a:extLst>
              <a:ext uri="{FF2B5EF4-FFF2-40B4-BE49-F238E27FC236}">
                <a16:creationId xmlns:a16="http://schemas.microsoft.com/office/drawing/2014/main" id="{2AEDE4A6-5A27-46CD-ADAB-2BD6664A2F02}"/>
              </a:ext>
            </a:extLst>
          </p:cNvPr>
          <p:cNvSpPr txBox="1"/>
          <p:nvPr/>
        </p:nvSpPr>
        <p:spPr>
          <a:xfrm>
            <a:off x="713994" y="1487776"/>
            <a:ext cx="2909771" cy="369332"/>
          </a:xfrm>
          <a:prstGeom prst="rect">
            <a:avLst/>
          </a:prstGeom>
          <a:noFill/>
        </p:spPr>
        <p:txBody>
          <a:bodyPr wrap="none" rtlCol="0">
            <a:spAutoFit/>
          </a:bodyPr>
          <a:lstStyle/>
          <a:p>
            <a:pPr algn="ctr"/>
            <a:r>
              <a:rPr lang="zh-CN" altLang="en-US" dirty="0"/>
              <a:t>扫描图像（获取</a:t>
            </a:r>
            <a:r>
              <a:rPr lang="en-US" altLang="zh-CN" dirty="0"/>
              <a:t>RGB</a:t>
            </a:r>
            <a:r>
              <a:rPr lang="zh-CN" altLang="en-US" dirty="0"/>
              <a:t>图像）</a:t>
            </a:r>
          </a:p>
        </p:txBody>
      </p:sp>
      <p:sp>
        <p:nvSpPr>
          <p:cNvPr id="8" name="right-arrow_339913">
            <a:extLst>
              <a:ext uri="{FF2B5EF4-FFF2-40B4-BE49-F238E27FC236}">
                <a16:creationId xmlns:a16="http://schemas.microsoft.com/office/drawing/2014/main" id="{0C485C47-4056-4D1A-86F7-316FAD37C70F}"/>
              </a:ext>
            </a:extLst>
          </p:cNvPr>
          <p:cNvSpPr>
            <a:spLocks noChangeAspect="1"/>
          </p:cNvSpPr>
          <p:nvPr/>
        </p:nvSpPr>
        <p:spPr bwMode="auto">
          <a:xfrm rot="5400000">
            <a:off x="2038324" y="1945584"/>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1" name="文本框 10">
            <a:extLst>
              <a:ext uri="{FF2B5EF4-FFF2-40B4-BE49-F238E27FC236}">
                <a16:creationId xmlns:a16="http://schemas.microsoft.com/office/drawing/2014/main" id="{9E1084D5-7C0F-4375-96ED-1C5E7F01A49C}"/>
              </a:ext>
            </a:extLst>
          </p:cNvPr>
          <p:cNvSpPr txBox="1"/>
          <p:nvPr/>
        </p:nvSpPr>
        <p:spPr>
          <a:xfrm>
            <a:off x="306951" y="2244132"/>
            <a:ext cx="3890809" cy="369332"/>
          </a:xfrm>
          <a:prstGeom prst="rect">
            <a:avLst/>
          </a:prstGeom>
          <a:noFill/>
        </p:spPr>
        <p:txBody>
          <a:bodyPr wrap="none" rtlCol="0">
            <a:spAutoFit/>
          </a:bodyPr>
          <a:lstStyle/>
          <a:p>
            <a:pPr algn="ctr"/>
            <a:r>
              <a:rPr lang="zh-CN" altLang="en-US" dirty="0"/>
              <a:t>图像二值化（</a:t>
            </a:r>
            <a:r>
              <a:rPr lang="en-US" altLang="zh-CN" dirty="0"/>
              <a:t>0</a:t>
            </a:r>
            <a:r>
              <a:rPr lang="zh-CN" altLang="en-US" dirty="0"/>
              <a:t>和</a:t>
            </a:r>
            <a:r>
              <a:rPr lang="en-US" altLang="zh-CN" dirty="0"/>
              <a:t>1</a:t>
            </a:r>
            <a:r>
              <a:rPr lang="zh-CN" altLang="en-US" dirty="0"/>
              <a:t>构成的黑白图像）</a:t>
            </a:r>
          </a:p>
        </p:txBody>
      </p:sp>
      <p:sp>
        <p:nvSpPr>
          <p:cNvPr id="12" name="right-arrow_339913">
            <a:extLst>
              <a:ext uri="{FF2B5EF4-FFF2-40B4-BE49-F238E27FC236}">
                <a16:creationId xmlns:a16="http://schemas.microsoft.com/office/drawing/2014/main" id="{0D379915-AFB2-4AC1-AAB4-3938229C10EE}"/>
              </a:ext>
            </a:extLst>
          </p:cNvPr>
          <p:cNvSpPr>
            <a:spLocks noChangeAspect="1"/>
          </p:cNvSpPr>
          <p:nvPr/>
        </p:nvSpPr>
        <p:spPr bwMode="auto">
          <a:xfrm rot="5400000">
            <a:off x="2038323" y="2655399"/>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3" name="文本框 12">
            <a:extLst>
              <a:ext uri="{FF2B5EF4-FFF2-40B4-BE49-F238E27FC236}">
                <a16:creationId xmlns:a16="http://schemas.microsoft.com/office/drawing/2014/main" id="{0E5CB772-1BA5-44D9-91ED-002C1ED57DA8}"/>
              </a:ext>
            </a:extLst>
          </p:cNvPr>
          <p:cNvSpPr txBox="1"/>
          <p:nvPr/>
        </p:nvSpPr>
        <p:spPr>
          <a:xfrm>
            <a:off x="1609404" y="2905317"/>
            <a:ext cx="1107996" cy="369332"/>
          </a:xfrm>
          <a:prstGeom prst="rect">
            <a:avLst/>
          </a:prstGeom>
          <a:noFill/>
        </p:spPr>
        <p:txBody>
          <a:bodyPr wrap="none" rtlCol="0">
            <a:spAutoFit/>
          </a:bodyPr>
          <a:lstStyle/>
          <a:p>
            <a:r>
              <a:rPr lang="zh-CN" altLang="en-US" dirty="0"/>
              <a:t>图像裁剪</a:t>
            </a:r>
          </a:p>
        </p:txBody>
      </p:sp>
      <p:sp>
        <p:nvSpPr>
          <p:cNvPr id="14" name="right-arrow_339913">
            <a:extLst>
              <a:ext uri="{FF2B5EF4-FFF2-40B4-BE49-F238E27FC236}">
                <a16:creationId xmlns:a16="http://schemas.microsoft.com/office/drawing/2014/main" id="{6DB7CE9C-E86A-48B2-8086-69009C72ABFB}"/>
              </a:ext>
            </a:extLst>
          </p:cNvPr>
          <p:cNvSpPr>
            <a:spLocks noChangeAspect="1"/>
          </p:cNvSpPr>
          <p:nvPr/>
        </p:nvSpPr>
        <p:spPr bwMode="auto">
          <a:xfrm rot="5400000">
            <a:off x="2038322" y="3311204"/>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5" name="文本框 14">
            <a:extLst>
              <a:ext uri="{FF2B5EF4-FFF2-40B4-BE49-F238E27FC236}">
                <a16:creationId xmlns:a16="http://schemas.microsoft.com/office/drawing/2014/main" id="{DB4E59BB-1CA1-4719-A716-3649CF1EBA41}"/>
              </a:ext>
            </a:extLst>
          </p:cNvPr>
          <p:cNvSpPr txBox="1"/>
          <p:nvPr/>
        </p:nvSpPr>
        <p:spPr>
          <a:xfrm>
            <a:off x="1324870" y="3614920"/>
            <a:ext cx="1920719" cy="369332"/>
          </a:xfrm>
          <a:prstGeom prst="rect">
            <a:avLst/>
          </a:prstGeom>
          <a:noFill/>
        </p:spPr>
        <p:txBody>
          <a:bodyPr wrap="none" rtlCol="0">
            <a:spAutoFit/>
          </a:bodyPr>
          <a:lstStyle/>
          <a:p>
            <a:r>
              <a:rPr lang="zh-CN" altLang="en-US" dirty="0"/>
              <a:t>图像缩放至</a:t>
            </a:r>
            <a:r>
              <a:rPr lang="en-US" altLang="zh-CN" dirty="0"/>
              <a:t>32*32</a:t>
            </a:r>
            <a:endParaRPr lang="zh-CN" altLang="en-US" dirty="0"/>
          </a:p>
        </p:txBody>
      </p:sp>
      <p:sp>
        <p:nvSpPr>
          <p:cNvPr id="16" name="right-arrow_339913">
            <a:extLst>
              <a:ext uri="{FF2B5EF4-FFF2-40B4-BE49-F238E27FC236}">
                <a16:creationId xmlns:a16="http://schemas.microsoft.com/office/drawing/2014/main" id="{399F86D5-2867-42BF-8B5A-392B99FC069F}"/>
              </a:ext>
            </a:extLst>
          </p:cNvPr>
          <p:cNvSpPr>
            <a:spLocks noChangeAspect="1"/>
          </p:cNvSpPr>
          <p:nvPr/>
        </p:nvSpPr>
        <p:spPr bwMode="auto">
          <a:xfrm rot="5400000">
            <a:off x="2002437" y="4041440"/>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7" name="文本框 16">
            <a:extLst>
              <a:ext uri="{FF2B5EF4-FFF2-40B4-BE49-F238E27FC236}">
                <a16:creationId xmlns:a16="http://schemas.microsoft.com/office/drawing/2014/main" id="{BF243601-A9CC-4C2E-91DC-7FA7375B571A}"/>
              </a:ext>
            </a:extLst>
          </p:cNvPr>
          <p:cNvSpPr txBox="1"/>
          <p:nvPr/>
        </p:nvSpPr>
        <p:spPr>
          <a:xfrm>
            <a:off x="985664" y="4348306"/>
            <a:ext cx="2515707" cy="369332"/>
          </a:xfrm>
          <a:prstGeom prst="rect">
            <a:avLst/>
          </a:prstGeom>
          <a:noFill/>
        </p:spPr>
        <p:txBody>
          <a:bodyPr wrap="square" rtlCol="0">
            <a:spAutoFit/>
          </a:bodyPr>
          <a:lstStyle/>
          <a:p>
            <a:pPr algn="ctr"/>
            <a:r>
              <a:rPr lang="en-US" altLang="zh-CN" dirty="0"/>
              <a:t>32*32</a:t>
            </a:r>
            <a:r>
              <a:rPr lang="zh-CN" altLang="en-US" dirty="0"/>
              <a:t>矩阵转</a:t>
            </a:r>
            <a:r>
              <a:rPr lang="en-US" altLang="zh-CN" dirty="0"/>
              <a:t>1*784</a:t>
            </a:r>
            <a:r>
              <a:rPr lang="zh-CN" altLang="en-US" dirty="0"/>
              <a:t>向量</a:t>
            </a:r>
          </a:p>
        </p:txBody>
      </p:sp>
      <p:sp>
        <p:nvSpPr>
          <p:cNvPr id="18" name="right-arrow_339913">
            <a:extLst>
              <a:ext uri="{FF2B5EF4-FFF2-40B4-BE49-F238E27FC236}">
                <a16:creationId xmlns:a16="http://schemas.microsoft.com/office/drawing/2014/main" id="{DBBA1FE3-1559-4B28-A1B3-4947CCBEBD6D}"/>
              </a:ext>
            </a:extLst>
          </p:cNvPr>
          <p:cNvSpPr>
            <a:spLocks noChangeAspect="1"/>
          </p:cNvSpPr>
          <p:nvPr/>
        </p:nvSpPr>
        <p:spPr bwMode="auto">
          <a:xfrm rot="5400000">
            <a:off x="2002435" y="4774826"/>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9" name="文本框 18">
            <a:extLst>
              <a:ext uri="{FF2B5EF4-FFF2-40B4-BE49-F238E27FC236}">
                <a16:creationId xmlns:a16="http://schemas.microsoft.com/office/drawing/2014/main" id="{FB9F7B58-22D7-4988-BC69-4FC9B2B6754F}"/>
              </a:ext>
            </a:extLst>
          </p:cNvPr>
          <p:cNvSpPr txBox="1"/>
          <p:nvPr/>
        </p:nvSpPr>
        <p:spPr>
          <a:xfrm>
            <a:off x="985662" y="5081692"/>
            <a:ext cx="2283703" cy="369332"/>
          </a:xfrm>
          <a:prstGeom prst="rect">
            <a:avLst/>
          </a:prstGeom>
          <a:noFill/>
        </p:spPr>
        <p:txBody>
          <a:bodyPr wrap="square" rtlCol="0">
            <a:spAutoFit/>
          </a:bodyPr>
          <a:lstStyle/>
          <a:p>
            <a:pPr algn="ctr"/>
            <a:r>
              <a:rPr lang="en-US" altLang="zh-CN" dirty="0"/>
              <a:t>KNN</a:t>
            </a:r>
            <a:r>
              <a:rPr lang="zh-CN" altLang="en-US" dirty="0"/>
              <a:t>分类</a:t>
            </a:r>
          </a:p>
        </p:txBody>
      </p:sp>
      <p:pic>
        <p:nvPicPr>
          <p:cNvPr id="4" name="图片 3">
            <a:extLst>
              <a:ext uri="{FF2B5EF4-FFF2-40B4-BE49-F238E27FC236}">
                <a16:creationId xmlns:a16="http://schemas.microsoft.com/office/drawing/2014/main" id="{47A20224-F482-46F1-A675-19083841256F}"/>
              </a:ext>
            </a:extLst>
          </p:cNvPr>
          <p:cNvPicPr>
            <a:picLocks noChangeAspect="1"/>
          </p:cNvPicPr>
          <p:nvPr/>
        </p:nvPicPr>
        <p:blipFill>
          <a:blip r:embed="rId3"/>
          <a:stretch>
            <a:fillRect/>
          </a:stretch>
        </p:blipFill>
        <p:spPr>
          <a:xfrm>
            <a:off x="4514001" y="1673969"/>
            <a:ext cx="2669251" cy="1509658"/>
          </a:xfrm>
          <a:prstGeom prst="rect">
            <a:avLst/>
          </a:prstGeom>
        </p:spPr>
      </p:pic>
      <p:sp>
        <p:nvSpPr>
          <p:cNvPr id="5" name="文本框 4">
            <a:extLst>
              <a:ext uri="{FF2B5EF4-FFF2-40B4-BE49-F238E27FC236}">
                <a16:creationId xmlns:a16="http://schemas.microsoft.com/office/drawing/2014/main" id="{C936171A-839D-489B-939F-6B41A07C4521}"/>
              </a:ext>
            </a:extLst>
          </p:cNvPr>
          <p:cNvSpPr txBox="1"/>
          <p:nvPr/>
        </p:nvSpPr>
        <p:spPr>
          <a:xfrm>
            <a:off x="5071787" y="3310963"/>
            <a:ext cx="1800493" cy="369332"/>
          </a:xfrm>
          <a:prstGeom prst="rect">
            <a:avLst/>
          </a:prstGeom>
          <a:noFill/>
        </p:spPr>
        <p:txBody>
          <a:bodyPr wrap="none" rtlCol="0">
            <a:spAutoFit/>
          </a:bodyPr>
          <a:lstStyle/>
          <a:p>
            <a:r>
              <a:rPr lang="zh-CN" altLang="en-US" dirty="0"/>
              <a:t>二值化后的图像</a:t>
            </a:r>
          </a:p>
        </p:txBody>
      </p:sp>
    </p:spTree>
    <p:extLst>
      <p:ext uri="{BB962C8B-B14F-4D97-AF65-F5344CB8AC3E}">
        <p14:creationId xmlns:p14="http://schemas.microsoft.com/office/powerpoint/2010/main" val="3055840289"/>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基于机器学习的</a:t>
            </a:r>
            <a:r>
              <a:rPr lang="en-US" altLang="zh-CN" dirty="0"/>
              <a:t>OCR</a:t>
            </a:r>
            <a:endParaRPr lang="zh-CN" altLang="en-US" dirty="0"/>
          </a:p>
        </p:txBody>
      </p:sp>
      <p:sp>
        <p:nvSpPr>
          <p:cNvPr id="3" name="文本框 2">
            <a:extLst>
              <a:ext uri="{FF2B5EF4-FFF2-40B4-BE49-F238E27FC236}">
                <a16:creationId xmlns:a16="http://schemas.microsoft.com/office/drawing/2014/main" id="{E0A021F7-0EEF-4148-AAAB-53676EDA78EE}"/>
              </a:ext>
            </a:extLst>
          </p:cNvPr>
          <p:cNvSpPr txBox="1"/>
          <p:nvPr/>
        </p:nvSpPr>
        <p:spPr>
          <a:xfrm>
            <a:off x="749863" y="1076325"/>
            <a:ext cx="1396536" cy="369332"/>
          </a:xfrm>
          <a:prstGeom prst="rect">
            <a:avLst/>
          </a:prstGeom>
          <a:noFill/>
        </p:spPr>
        <p:txBody>
          <a:bodyPr wrap="none" rtlCol="0">
            <a:spAutoFit/>
          </a:bodyPr>
          <a:lstStyle/>
          <a:p>
            <a:pPr marL="285750" indent="-285750">
              <a:buFont typeface="Wingdings" panose="05000000000000000000" pitchFamily="2" charset="2"/>
              <a:buChar char="p"/>
            </a:pPr>
            <a:r>
              <a:rPr lang="zh-CN" altLang="en-US" dirty="0"/>
              <a:t>摩尔邻域</a:t>
            </a:r>
          </a:p>
        </p:txBody>
      </p:sp>
      <p:sp>
        <p:nvSpPr>
          <p:cNvPr id="4" name="文本框 3">
            <a:extLst>
              <a:ext uri="{FF2B5EF4-FFF2-40B4-BE49-F238E27FC236}">
                <a16:creationId xmlns:a16="http://schemas.microsoft.com/office/drawing/2014/main" id="{50885DA9-533D-416D-8C35-A2CE7A5D3927}"/>
              </a:ext>
            </a:extLst>
          </p:cNvPr>
          <p:cNvSpPr txBox="1"/>
          <p:nvPr/>
        </p:nvSpPr>
        <p:spPr>
          <a:xfrm>
            <a:off x="806840" y="3517346"/>
            <a:ext cx="4089010" cy="1754326"/>
          </a:xfrm>
          <a:prstGeom prst="rect">
            <a:avLst/>
          </a:prstGeom>
          <a:noFill/>
        </p:spPr>
        <p:txBody>
          <a:bodyPr wrap="square" rtlCol="0">
            <a:spAutoFit/>
          </a:bodyPr>
          <a:lstStyle/>
          <a:p>
            <a:r>
              <a:rPr lang="zh-CN" altLang="en-US" dirty="0"/>
              <a:t>用于寻找字符边界</a:t>
            </a:r>
            <a:endParaRPr lang="en-US" altLang="zh-CN" dirty="0"/>
          </a:p>
          <a:p>
            <a:endParaRPr lang="en-US" altLang="zh-CN" dirty="0"/>
          </a:p>
          <a:p>
            <a:r>
              <a:rPr lang="zh-CN" altLang="en-US" dirty="0"/>
              <a:t>每次顺时针或逆时针遍历</a:t>
            </a:r>
            <a:r>
              <a:rPr lang="en-US" altLang="zh-CN" dirty="0"/>
              <a:t>8</a:t>
            </a:r>
            <a:r>
              <a:rPr lang="zh-CN" altLang="en-US" dirty="0"/>
              <a:t>个邻近像素，定位到下一个像素点，再继续下一次遍历，直到达到终止条件（</a:t>
            </a:r>
            <a:r>
              <a:rPr lang="en-US" altLang="zh-CN" dirty="0"/>
              <a:t>8</a:t>
            </a:r>
            <a:r>
              <a:rPr lang="zh-CN" altLang="en-US" dirty="0"/>
              <a:t>邻域内无黑色像素点）</a:t>
            </a:r>
          </a:p>
        </p:txBody>
      </p:sp>
      <p:pic>
        <p:nvPicPr>
          <p:cNvPr id="7" name="图片 6">
            <a:extLst>
              <a:ext uri="{FF2B5EF4-FFF2-40B4-BE49-F238E27FC236}">
                <a16:creationId xmlns:a16="http://schemas.microsoft.com/office/drawing/2014/main" id="{202973E3-EFB5-49DF-BF77-73641354061F}"/>
              </a:ext>
            </a:extLst>
          </p:cNvPr>
          <p:cNvPicPr>
            <a:picLocks noChangeAspect="1"/>
          </p:cNvPicPr>
          <p:nvPr/>
        </p:nvPicPr>
        <p:blipFill>
          <a:blip r:embed="rId2"/>
          <a:stretch>
            <a:fillRect/>
          </a:stretch>
        </p:blipFill>
        <p:spPr>
          <a:xfrm>
            <a:off x="985838" y="1445657"/>
            <a:ext cx="2951943" cy="2004954"/>
          </a:xfrm>
          <a:prstGeom prst="rect">
            <a:avLst/>
          </a:prstGeom>
        </p:spPr>
      </p:pic>
      <p:sp>
        <p:nvSpPr>
          <p:cNvPr id="26" name="文本框 25">
            <a:extLst>
              <a:ext uri="{FF2B5EF4-FFF2-40B4-BE49-F238E27FC236}">
                <a16:creationId xmlns:a16="http://schemas.microsoft.com/office/drawing/2014/main" id="{FB24056A-5600-4817-81C8-3770328E25DE}"/>
              </a:ext>
            </a:extLst>
          </p:cNvPr>
          <p:cNvSpPr txBox="1"/>
          <p:nvPr/>
        </p:nvSpPr>
        <p:spPr>
          <a:xfrm>
            <a:off x="6517251" y="1076325"/>
            <a:ext cx="934871" cy="369332"/>
          </a:xfrm>
          <a:prstGeom prst="rect">
            <a:avLst/>
          </a:prstGeom>
          <a:noFill/>
        </p:spPr>
        <p:txBody>
          <a:bodyPr wrap="none" rtlCol="0">
            <a:spAutoFit/>
          </a:bodyPr>
          <a:lstStyle/>
          <a:p>
            <a:pPr marL="285750" indent="-285750">
              <a:buFont typeface="Wingdings" panose="05000000000000000000" pitchFamily="2" charset="2"/>
              <a:buChar char="p"/>
            </a:pPr>
            <a:r>
              <a:rPr lang="zh-CN" altLang="en-US" dirty="0"/>
              <a:t>链码</a:t>
            </a:r>
          </a:p>
        </p:txBody>
      </p:sp>
      <p:pic>
        <p:nvPicPr>
          <p:cNvPr id="23" name="图片 22">
            <a:extLst>
              <a:ext uri="{FF2B5EF4-FFF2-40B4-BE49-F238E27FC236}">
                <a16:creationId xmlns:a16="http://schemas.microsoft.com/office/drawing/2014/main" id="{72B5988B-660F-4EC3-9C38-A070393E6CDA}"/>
              </a:ext>
            </a:extLst>
          </p:cNvPr>
          <p:cNvPicPr>
            <a:picLocks noChangeAspect="1"/>
          </p:cNvPicPr>
          <p:nvPr/>
        </p:nvPicPr>
        <p:blipFill>
          <a:blip r:embed="rId3"/>
          <a:stretch>
            <a:fillRect/>
          </a:stretch>
        </p:blipFill>
        <p:spPr>
          <a:xfrm>
            <a:off x="6817289" y="1445657"/>
            <a:ext cx="2755687" cy="1802368"/>
          </a:xfrm>
          <a:prstGeom prst="rect">
            <a:avLst/>
          </a:prstGeom>
        </p:spPr>
      </p:pic>
      <p:sp>
        <p:nvSpPr>
          <p:cNvPr id="27" name="文本框 26">
            <a:extLst>
              <a:ext uri="{FF2B5EF4-FFF2-40B4-BE49-F238E27FC236}">
                <a16:creationId xmlns:a16="http://schemas.microsoft.com/office/drawing/2014/main" id="{5E849D80-C4E1-4B0F-84A6-AE0AD5D2155F}"/>
              </a:ext>
            </a:extLst>
          </p:cNvPr>
          <p:cNvSpPr txBox="1"/>
          <p:nvPr/>
        </p:nvSpPr>
        <p:spPr>
          <a:xfrm>
            <a:off x="6738938" y="3662363"/>
            <a:ext cx="5238749" cy="1754326"/>
          </a:xfrm>
          <a:prstGeom prst="rect">
            <a:avLst/>
          </a:prstGeom>
          <a:noFill/>
        </p:spPr>
        <p:txBody>
          <a:bodyPr wrap="square" rtlCol="0">
            <a:spAutoFit/>
          </a:bodyPr>
          <a:lstStyle/>
          <a:p>
            <a:r>
              <a:rPr lang="zh-CN" altLang="en-US" dirty="0"/>
              <a:t>水平、垂直、两条对角线方向，将相邻两个像素点定义</a:t>
            </a:r>
            <a:r>
              <a:rPr lang="en-US" altLang="zh-CN" dirty="0"/>
              <a:t>8</a:t>
            </a:r>
            <a:r>
              <a:rPr lang="zh-CN" altLang="en-US" dirty="0"/>
              <a:t>个方向（</a:t>
            </a:r>
            <a:r>
              <a:rPr lang="en-US" altLang="zh-CN" dirty="0"/>
              <a:t>0~7</a:t>
            </a:r>
            <a:r>
              <a:rPr lang="zh-CN" altLang="en-US" dirty="0"/>
              <a:t>表示）</a:t>
            </a:r>
            <a:endParaRPr lang="en-US" altLang="zh-CN" dirty="0"/>
          </a:p>
          <a:p>
            <a:r>
              <a:rPr lang="zh-CN" altLang="en-US" dirty="0"/>
              <a:t>从起点开始，按顺时针或逆时针方向计算每一线段的走向，最终用一个</a:t>
            </a:r>
            <a:r>
              <a:rPr lang="en-US" altLang="zh-CN" dirty="0"/>
              <a:t>0~7</a:t>
            </a:r>
            <a:r>
              <a:rPr lang="zh-CN" altLang="en-US" dirty="0"/>
              <a:t>的序列表示字符的轮廓</a:t>
            </a:r>
            <a:endParaRPr lang="en-US" altLang="zh-CN" dirty="0"/>
          </a:p>
          <a:p>
            <a:endParaRPr lang="en-US" altLang="zh-CN" dirty="0"/>
          </a:p>
          <a:p>
            <a:r>
              <a:rPr lang="zh-CN" altLang="en-US" dirty="0"/>
              <a:t>上图</a:t>
            </a:r>
            <a:r>
              <a:rPr lang="en-US" altLang="zh-CN" dirty="0"/>
              <a:t>A</a:t>
            </a:r>
            <a:r>
              <a:rPr lang="zh-CN" altLang="en-US" dirty="0"/>
              <a:t>的链码为：</a:t>
            </a:r>
            <a:r>
              <a:rPr lang="en-US" altLang="zh-CN" dirty="0"/>
              <a:t>5555011077033334</a:t>
            </a:r>
            <a:endParaRPr lang="zh-CN" altLang="en-US" dirty="0"/>
          </a:p>
        </p:txBody>
      </p:sp>
      <p:pic>
        <p:nvPicPr>
          <p:cNvPr id="28" name="图片 27">
            <a:extLst>
              <a:ext uri="{FF2B5EF4-FFF2-40B4-BE49-F238E27FC236}">
                <a16:creationId xmlns:a16="http://schemas.microsoft.com/office/drawing/2014/main" id="{BE8C5DBC-143E-4D47-BFB8-14FB0B74B32E}"/>
              </a:ext>
            </a:extLst>
          </p:cNvPr>
          <p:cNvPicPr>
            <a:picLocks noChangeAspect="1"/>
          </p:cNvPicPr>
          <p:nvPr/>
        </p:nvPicPr>
        <p:blipFill>
          <a:blip r:embed="rId4"/>
          <a:stretch>
            <a:fillRect/>
          </a:stretch>
        </p:blipFill>
        <p:spPr>
          <a:xfrm>
            <a:off x="9510477" y="1581004"/>
            <a:ext cx="2617328" cy="1614633"/>
          </a:xfrm>
          <a:prstGeom prst="rect">
            <a:avLst/>
          </a:prstGeom>
        </p:spPr>
      </p:pic>
    </p:spTree>
    <p:extLst>
      <p:ext uri="{BB962C8B-B14F-4D97-AF65-F5344CB8AC3E}">
        <p14:creationId xmlns:p14="http://schemas.microsoft.com/office/powerpoint/2010/main" val="2794964353"/>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基于机器学习的</a:t>
            </a:r>
            <a:r>
              <a:rPr lang="en-US" altLang="zh-CN" dirty="0"/>
              <a:t>OCR</a:t>
            </a:r>
            <a:endParaRPr lang="zh-CN" altLang="en-US" dirty="0"/>
          </a:p>
        </p:txBody>
      </p:sp>
      <p:pic>
        <p:nvPicPr>
          <p:cNvPr id="6" name="图片 5">
            <a:extLst>
              <a:ext uri="{FF2B5EF4-FFF2-40B4-BE49-F238E27FC236}">
                <a16:creationId xmlns:a16="http://schemas.microsoft.com/office/drawing/2014/main" id="{17648C20-43B5-4298-BD85-9793357104DC}"/>
              </a:ext>
            </a:extLst>
          </p:cNvPr>
          <p:cNvPicPr>
            <a:picLocks noChangeAspect="1"/>
          </p:cNvPicPr>
          <p:nvPr/>
        </p:nvPicPr>
        <p:blipFill>
          <a:blip r:embed="rId2"/>
          <a:stretch>
            <a:fillRect/>
          </a:stretch>
        </p:blipFill>
        <p:spPr>
          <a:xfrm>
            <a:off x="6096000" y="1858671"/>
            <a:ext cx="3733097" cy="3010020"/>
          </a:xfrm>
          <a:prstGeom prst="rect">
            <a:avLst/>
          </a:prstGeom>
        </p:spPr>
      </p:pic>
      <p:sp>
        <p:nvSpPr>
          <p:cNvPr id="20" name="文本框 19">
            <a:extLst>
              <a:ext uri="{FF2B5EF4-FFF2-40B4-BE49-F238E27FC236}">
                <a16:creationId xmlns:a16="http://schemas.microsoft.com/office/drawing/2014/main" id="{C6C9FEF0-AA27-4BD0-A790-BBDD28DF9C1B}"/>
              </a:ext>
            </a:extLst>
          </p:cNvPr>
          <p:cNvSpPr txBox="1"/>
          <p:nvPr/>
        </p:nvSpPr>
        <p:spPr>
          <a:xfrm>
            <a:off x="1015432" y="1415414"/>
            <a:ext cx="2909771" cy="369332"/>
          </a:xfrm>
          <a:prstGeom prst="rect">
            <a:avLst/>
          </a:prstGeom>
          <a:noFill/>
        </p:spPr>
        <p:txBody>
          <a:bodyPr wrap="none" rtlCol="0">
            <a:spAutoFit/>
          </a:bodyPr>
          <a:lstStyle/>
          <a:p>
            <a:pPr algn="ctr"/>
            <a:r>
              <a:rPr lang="zh-CN" altLang="en-US" dirty="0"/>
              <a:t>扫描图像（获取</a:t>
            </a:r>
            <a:r>
              <a:rPr lang="en-US" altLang="zh-CN" dirty="0"/>
              <a:t>RGB</a:t>
            </a:r>
            <a:r>
              <a:rPr lang="zh-CN" altLang="en-US" dirty="0"/>
              <a:t>图像）</a:t>
            </a:r>
          </a:p>
        </p:txBody>
      </p:sp>
      <p:sp>
        <p:nvSpPr>
          <p:cNvPr id="21" name="right-arrow_339913">
            <a:extLst>
              <a:ext uri="{FF2B5EF4-FFF2-40B4-BE49-F238E27FC236}">
                <a16:creationId xmlns:a16="http://schemas.microsoft.com/office/drawing/2014/main" id="{CA658D2F-900A-4C94-98E7-85C2021799DA}"/>
              </a:ext>
            </a:extLst>
          </p:cNvPr>
          <p:cNvSpPr>
            <a:spLocks noChangeAspect="1"/>
          </p:cNvSpPr>
          <p:nvPr/>
        </p:nvSpPr>
        <p:spPr bwMode="auto">
          <a:xfrm rot="5400000">
            <a:off x="2339762" y="1873222"/>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22" name="文本框 21">
            <a:extLst>
              <a:ext uri="{FF2B5EF4-FFF2-40B4-BE49-F238E27FC236}">
                <a16:creationId xmlns:a16="http://schemas.microsoft.com/office/drawing/2014/main" id="{1E49B8BD-DDE5-456F-8BB7-199C429833EF}"/>
              </a:ext>
            </a:extLst>
          </p:cNvPr>
          <p:cNvSpPr txBox="1"/>
          <p:nvPr/>
        </p:nvSpPr>
        <p:spPr>
          <a:xfrm>
            <a:off x="501305" y="2167878"/>
            <a:ext cx="4570482" cy="369332"/>
          </a:xfrm>
          <a:prstGeom prst="rect">
            <a:avLst/>
          </a:prstGeom>
          <a:noFill/>
        </p:spPr>
        <p:txBody>
          <a:bodyPr wrap="none" rtlCol="0">
            <a:spAutoFit/>
          </a:bodyPr>
          <a:lstStyle/>
          <a:p>
            <a:pPr algn="ctr"/>
            <a:r>
              <a:rPr lang="zh-CN" altLang="en-US" dirty="0"/>
              <a:t>图像预处理（膨胀、腐蚀、平滑、裁剪等）</a:t>
            </a:r>
          </a:p>
        </p:txBody>
      </p:sp>
      <p:sp>
        <p:nvSpPr>
          <p:cNvPr id="23" name="right-arrow_339913">
            <a:extLst>
              <a:ext uri="{FF2B5EF4-FFF2-40B4-BE49-F238E27FC236}">
                <a16:creationId xmlns:a16="http://schemas.microsoft.com/office/drawing/2014/main" id="{9D11FD01-590A-429C-9B87-DFC74A4BC008}"/>
              </a:ext>
            </a:extLst>
          </p:cNvPr>
          <p:cNvSpPr>
            <a:spLocks noChangeAspect="1"/>
          </p:cNvSpPr>
          <p:nvPr/>
        </p:nvSpPr>
        <p:spPr bwMode="auto">
          <a:xfrm rot="5400000">
            <a:off x="2339761" y="2583037"/>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24" name="文本框 23">
            <a:extLst>
              <a:ext uri="{FF2B5EF4-FFF2-40B4-BE49-F238E27FC236}">
                <a16:creationId xmlns:a16="http://schemas.microsoft.com/office/drawing/2014/main" id="{47B6B5B8-7173-44E2-A998-30B242D28530}"/>
              </a:ext>
            </a:extLst>
          </p:cNvPr>
          <p:cNvSpPr txBox="1"/>
          <p:nvPr/>
        </p:nvSpPr>
        <p:spPr>
          <a:xfrm>
            <a:off x="1910842" y="2832955"/>
            <a:ext cx="1107996" cy="369332"/>
          </a:xfrm>
          <a:prstGeom prst="rect">
            <a:avLst/>
          </a:prstGeom>
          <a:noFill/>
        </p:spPr>
        <p:txBody>
          <a:bodyPr wrap="none" rtlCol="0">
            <a:spAutoFit/>
          </a:bodyPr>
          <a:lstStyle/>
          <a:p>
            <a:r>
              <a:rPr lang="zh-CN" altLang="en-US" dirty="0"/>
              <a:t>文本分割</a:t>
            </a:r>
          </a:p>
        </p:txBody>
      </p:sp>
      <p:sp>
        <p:nvSpPr>
          <p:cNvPr id="25" name="right-arrow_339913">
            <a:extLst>
              <a:ext uri="{FF2B5EF4-FFF2-40B4-BE49-F238E27FC236}">
                <a16:creationId xmlns:a16="http://schemas.microsoft.com/office/drawing/2014/main" id="{25FD281B-D056-4721-8B05-708FEEB8930C}"/>
              </a:ext>
            </a:extLst>
          </p:cNvPr>
          <p:cNvSpPr>
            <a:spLocks noChangeAspect="1"/>
          </p:cNvSpPr>
          <p:nvPr/>
        </p:nvSpPr>
        <p:spPr bwMode="auto">
          <a:xfrm rot="5400000">
            <a:off x="2339760" y="3238842"/>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26" name="文本框 25">
            <a:extLst>
              <a:ext uri="{FF2B5EF4-FFF2-40B4-BE49-F238E27FC236}">
                <a16:creationId xmlns:a16="http://schemas.microsoft.com/office/drawing/2014/main" id="{A3394ED0-4C62-49F6-8D06-3744770C61C8}"/>
              </a:ext>
            </a:extLst>
          </p:cNvPr>
          <p:cNvSpPr txBox="1"/>
          <p:nvPr/>
        </p:nvSpPr>
        <p:spPr>
          <a:xfrm>
            <a:off x="1626308" y="3542558"/>
            <a:ext cx="1920719" cy="369332"/>
          </a:xfrm>
          <a:prstGeom prst="rect">
            <a:avLst/>
          </a:prstGeom>
          <a:noFill/>
        </p:spPr>
        <p:txBody>
          <a:bodyPr wrap="none" rtlCol="0">
            <a:spAutoFit/>
          </a:bodyPr>
          <a:lstStyle/>
          <a:p>
            <a:r>
              <a:rPr lang="zh-CN" altLang="en-US" dirty="0"/>
              <a:t>图像缩放至</a:t>
            </a:r>
            <a:r>
              <a:rPr lang="en-US" altLang="zh-CN" dirty="0"/>
              <a:t>24*42</a:t>
            </a:r>
            <a:endParaRPr lang="zh-CN" altLang="en-US" dirty="0"/>
          </a:p>
        </p:txBody>
      </p:sp>
      <p:sp>
        <p:nvSpPr>
          <p:cNvPr id="27" name="right-arrow_339913">
            <a:extLst>
              <a:ext uri="{FF2B5EF4-FFF2-40B4-BE49-F238E27FC236}">
                <a16:creationId xmlns:a16="http://schemas.microsoft.com/office/drawing/2014/main" id="{38FF87F1-CDC2-4DEA-8DFD-B233602ED87E}"/>
              </a:ext>
            </a:extLst>
          </p:cNvPr>
          <p:cNvSpPr>
            <a:spLocks noChangeAspect="1"/>
          </p:cNvSpPr>
          <p:nvPr/>
        </p:nvSpPr>
        <p:spPr bwMode="auto">
          <a:xfrm rot="5400000">
            <a:off x="2303875" y="3969078"/>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28" name="文本框 27">
            <a:extLst>
              <a:ext uri="{FF2B5EF4-FFF2-40B4-BE49-F238E27FC236}">
                <a16:creationId xmlns:a16="http://schemas.microsoft.com/office/drawing/2014/main" id="{334A6BAD-D803-477B-B395-AE682D9B52FD}"/>
              </a:ext>
            </a:extLst>
          </p:cNvPr>
          <p:cNvSpPr txBox="1"/>
          <p:nvPr/>
        </p:nvSpPr>
        <p:spPr>
          <a:xfrm>
            <a:off x="422340" y="4252161"/>
            <a:ext cx="4046898" cy="646331"/>
          </a:xfrm>
          <a:prstGeom prst="rect">
            <a:avLst/>
          </a:prstGeom>
          <a:noFill/>
        </p:spPr>
        <p:txBody>
          <a:bodyPr wrap="square" rtlCol="0">
            <a:spAutoFit/>
          </a:bodyPr>
          <a:lstStyle/>
          <a:p>
            <a:pPr algn="ctr"/>
            <a:r>
              <a:rPr lang="zh-CN" altLang="en-US" dirty="0"/>
              <a:t>特征提取</a:t>
            </a:r>
            <a:endParaRPr lang="en-US" altLang="zh-CN" dirty="0"/>
          </a:p>
          <a:p>
            <a:pPr algn="ctr"/>
            <a:r>
              <a:rPr lang="en-US" altLang="zh-CN" dirty="0"/>
              <a:t>(</a:t>
            </a:r>
            <a:r>
              <a:rPr lang="zh-CN" altLang="en-US" dirty="0"/>
              <a:t>摩尔邻域和链码</a:t>
            </a:r>
            <a:r>
              <a:rPr lang="en-US" altLang="zh-CN" dirty="0"/>
              <a:t>)</a:t>
            </a:r>
            <a:endParaRPr lang="zh-CN" altLang="en-US" dirty="0"/>
          </a:p>
        </p:txBody>
      </p:sp>
      <p:sp>
        <p:nvSpPr>
          <p:cNvPr id="29" name="right-arrow_339913">
            <a:extLst>
              <a:ext uri="{FF2B5EF4-FFF2-40B4-BE49-F238E27FC236}">
                <a16:creationId xmlns:a16="http://schemas.microsoft.com/office/drawing/2014/main" id="{97F9C048-7F10-443F-A77B-314B198ED538}"/>
              </a:ext>
            </a:extLst>
          </p:cNvPr>
          <p:cNvSpPr>
            <a:spLocks noChangeAspect="1"/>
          </p:cNvSpPr>
          <p:nvPr/>
        </p:nvSpPr>
        <p:spPr bwMode="auto">
          <a:xfrm rot="5400000">
            <a:off x="2320709" y="4931897"/>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30" name="文本框 29">
            <a:extLst>
              <a:ext uri="{FF2B5EF4-FFF2-40B4-BE49-F238E27FC236}">
                <a16:creationId xmlns:a16="http://schemas.microsoft.com/office/drawing/2014/main" id="{7610798F-C7C7-4C83-B60D-9372A90CD01E}"/>
              </a:ext>
            </a:extLst>
          </p:cNvPr>
          <p:cNvSpPr txBox="1"/>
          <p:nvPr/>
        </p:nvSpPr>
        <p:spPr>
          <a:xfrm>
            <a:off x="1322987" y="5236098"/>
            <a:ext cx="2283703" cy="369332"/>
          </a:xfrm>
          <a:prstGeom prst="rect">
            <a:avLst/>
          </a:prstGeom>
          <a:noFill/>
        </p:spPr>
        <p:txBody>
          <a:bodyPr wrap="square" rtlCol="0">
            <a:spAutoFit/>
          </a:bodyPr>
          <a:lstStyle/>
          <a:p>
            <a:pPr algn="ctr"/>
            <a:r>
              <a:rPr lang="en-US" altLang="zh-CN" dirty="0"/>
              <a:t>SVM</a:t>
            </a:r>
            <a:r>
              <a:rPr lang="zh-CN" altLang="en-US" dirty="0"/>
              <a:t>分类</a:t>
            </a:r>
          </a:p>
        </p:txBody>
      </p:sp>
    </p:spTree>
    <p:extLst>
      <p:ext uri="{BB962C8B-B14F-4D97-AF65-F5344CB8AC3E}">
        <p14:creationId xmlns:p14="http://schemas.microsoft.com/office/powerpoint/2010/main" val="3694696078"/>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1">
            <a:extLst>
              <a:ext uri="{FF2B5EF4-FFF2-40B4-BE49-F238E27FC236}">
                <a16:creationId xmlns:a16="http://schemas.microsoft.com/office/drawing/2014/main" id="{3A9B4238-93F2-4EBC-92EA-A1D040BCAE7D}"/>
              </a:ext>
            </a:extLst>
          </p:cNvPr>
          <p:cNvSpPr txBox="1">
            <a:spLocks/>
          </p:cNvSpPr>
          <p:nvPr/>
        </p:nvSpPr>
        <p:spPr>
          <a:xfrm>
            <a:off x="4418011" y="1689433"/>
            <a:ext cx="3355975" cy="1157287"/>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7200" kern="1200" spc="300" dirty="0">
                <a:solidFill>
                  <a:schemeClr val="lt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en-US" altLang="zh-CN" sz="7200" b="0" i="0" u="none" strike="noStrike" kern="1200" cap="none" spc="300" normalizeH="0" baseline="0" noProof="0" dirty="0">
                <a:ln>
                  <a:noFill/>
                </a:ln>
                <a:solidFill>
                  <a:srgbClr val="FFFFFF"/>
                </a:solidFill>
                <a:effectLst/>
                <a:uLnTx/>
                <a:uFillTx/>
                <a:latin typeface="Arial"/>
                <a:ea typeface="微软雅黑"/>
                <a:cs typeface="+mn-cs"/>
              </a:rPr>
              <a:t>04</a:t>
            </a:r>
            <a:endParaRPr kumimoji="0" lang="en-US" altLang="en-US" sz="7200" b="0" i="0" u="none" strike="noStrike" kern="1200" cap="none" spc="300" normalizeH="0" baseline="0" noProof="0" dirty="0">
              <a:ln>
                <a:noFill/>
              </a:ln>
              <a:solidFill>
                <a:srgbClr val="FFFFFF"/>
              </a:solidFill>
              <a:effectLst/>
              <a:uLnTx/>
              <a:uFillTx/>
              <a:latin typeface="Arial"/>
              <a:ea typeface="微软雅黑"/>
              <a:cs typeface="+mn-cs"/>
            </a:endParaRPr>
          </a:p>
        </p:txBody>
      </p:sp>
      <p:sp>
        <p:nvSpPr>
          <p:cNvPr id="8" name="文本占位符 2">
            <a:extLst>
              <a:ext uri="{FF2B5EF4-FFF2-40B4-BE49-F238E27FC236}">
                <a16:creationId xmlns:a16="http://schemas.microsoft.com/office/drawing/2014/main" id="{E457EBA7-D96D-4F8F-AA98-EB75E8861C08}"/>
              </a:ext>
            </a:extLst>
          </p:cNvPr>
          <p:cNvSpPr txBox="1">
            <a:spLocks/>
          </p:cNvSpPr>
          <p:nvPr/>
        </p:nvSpPr>
        <p:spPr>
          <a:xfrm>
            <a:off x="1800814" y="2846720"/>
            <a:ext cx="8590367" cy="1296003"/>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8000" kern="1200" spc="300" dirty="0" smtClean="0">
                <a:solidFill>
                  <a:schemeClr val="bg1"/>
                </a:solidFill>
                <a:latin typeface="+mj-ea"/>
                <a:ea typeface="+mj-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1000"/>
              </a:spcBef>
              <a:spcAft>
                <a:spcPts val="0"/>
              </a:spcAft>
              <a:buClrTx/>
              <a:buSzTx/>
              <a:buFontTx/>
              <a:buNone/>
              <a:tabLst/>
              <a:defRPr/>
            </a:pPr>
            <a:r>
              <a:rPr lang="zh-CN" altLang="en-US" sz="7200" dirty="0">
                <a:solidFill>
                  <a:srgbClr val="FFFFFF"/>
                </a:solidFill>
                <a:latin typeface="+mn-ea"/>
                <a:ea typeface="+mn-ea"/>
              </a:rPr>
              <a:t>基于神经网络</a:t>
            </a:r>
            <a:r>
              <a:rPr kumimoji="0" lang="zh-CN" altLang="en-US" sz="7200" b="0" i="0" u="none" strike="noStrike" kern="1200" cap="none" spc="300" normalizeH="0" baseline="0" noProof="0" dirty="0">
                <a:ln>
                  <a:noFill/>
                </a:ln>
                <a:solidFill>
                  <a:srgbClr val="FFFFFF"/>
                </a:solidFill>
                <a:effectLst/>
                <a:uLnTx/>
                <a:uFillTx/>
                <a:latin typeface="+mn-ea"/>
                <a:ea typeface="+mn-ea"/>
                <a:cs typeface="+mn-cs"/>
              </a:rPr>
              <a:t>的</a:t>
            </a:r>
            <a:r>
              <a:rPr kumimoji="0" lang="en-US" altLang="zh-CN" sz="7200" b="0" i="0" u="none" strike="noStrike" kern="1200" cap="none" spc="300" normalizeH="0" baseline="0" noProof="0" dirty="0">
                <a:ln>
                  <a:noFill/>
                </a:ln>
                <a:solidFill>
                  <a:srgbClr val="FFFFFF"/>
                </a:solidFill>
                <a:effectLst/>
                <a:uLnTx/>
                <a:uFillTx/>
                <a:latin typeface="+mn-ea"/>
                <a:ea typeface="+mn-ea"/>
                <a:cs typeface="+mn-cs"/>
              </a:rPr>
              <a:t>OCR</a:t>
            </a:r>
            <a:endParaRPr kumimoji="0" lang="zh-CN" altLang="en-US" sz="7200" b="0" i="0" u="none" strike="noStrike" kern="1200" cap="none" spc="30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401625331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1">
            <a:extLst>
              <a:ext uri="{FF2B5EF4-FFF2-40B4-BE49-F238E27FC236}">
                <a16:creationId xmlns:a16="http://schemas.microsoft.com/office/drawing/2014/main" id="{3A9B4238-93F2-4EBC-92EA-A1D040BCAE7D}"/>
              </a:ext>
            </a:extLst>
          </p:cNvPr>
          <p:cNvSpPr txBox="1">
            <a:spLocks/>
          </p:cNvSpPr>
          <p:nvPr/>
        </p:nvSpPr>
        <p:spPr>
          <a:xfrm>
            <a:off x="4418011" y="1689433"/>
            <a:ext cx="3355975" cy="1157287"/>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7200" kern="1200" spc="300" dirty="0">
                <a:solidFill>
                  <a:schemeClr val="lt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en-US" altLang="zh-CN" sz="7200" b="0" i="0" u="none" strike="noStrike" kern="1200" cap="none" spc="300" normalizeH="0" baseline="0" noProof="0" dirty="0">
                <a:ln>
                  <a:noFill/>
                </a:ln>
                <a:solidFill>
                  <a:srgbClr val="FFFFFF"/>
                </a:solidFill>
                <a:effectLst/>
                <a:uLnTx/>
                <a:uFillTx/>
                <a:latin typeface="Arial"/>
                <a:ea typeface="微软雅黑"/>
                <a:cs typeface="+mn-cs"/>
              </a:rPr>
              <a:t>01</a:t>
            </a:r>
            <a:endParaRPr kumimoji="0" lang="en-US" altLang="en-US" sz="7200" b="0" i="0" u="none" strike="noStrike" kern="1200" cap="none" spc="300" normalizeH="0" baseline="0" noProof="0" dirty="0">
              <a:ln>
                <a:noFill/>
              </a:ln>
              <a:solidFill>
                <a:srgbClr val="FFFFFF"/>
              </a:solidFill>
              <a:effectLst/>
              <a:uLnTx/>
              <a:uFillTx/>
              <a:latin typeface="Arial"/>
              <a:ea typeface="微软雅黑"/>
              <a:cs typeface="+mn-cs"/>
            </a:endParaRPr>
          </a:p>
        </p:txBody>
      </p:sp>
      <p:sp>
        <p:nvSpPr>
          <p:cNvPr id="8" name="文本占位符 2">
            <a:extLst>
              <a:ext uri="{FF2B5EF4-FFF2-40B4-BE49-F238E27FC236}">
                <a16:creationId xmlns:a16="http://schemas.microsoft.com/office/drawing/2014/main" id="{E457EBA7-D96D-4F8F-AA98-EB75E8861C08}"/>
              </a:ext>
            </a:extLst>
          </p:cNvPr>
          <p:cNvSpPr txBox="1">
            <a:spLocks/>
          </p:cNvSpPr>
          <p:nvPr/>
        </p:nvSpPr>
        <p:spPr>
          <a:xfrm>
            <a:off x="2397746" y="2939737"/>
            <a:ext cx="7396504" cy="1296003"/>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8000" kern="1200" spc="300" dirty="0" smtClean="0">
                <a:solidFill>
                  <a:schemeClr val="bg1"/>
                </a:solidFill>
                <a:latin typeface="+mj-ea"/>
                <a:ea typeface="+mj-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en-US" altLang="zh-CN" sz="7200" b="0" i="0" u="none" strike="noStrike" kern="1200" cap="none" spc="300" normalizeH="0" baseline="0" noProof="0" dirty="0">
                <a:ln>
                  <a:noFill/>
                </a:ln>
                <a:solidFill>
                  <a:srgbClr val="FFFFFF"/>
                </a:solidFill>
                <a:effectLst/>
                <a:uLnTx/>
                <a:uFillTx/>
                <a:latin typeface="+mn-ea"/>
                <a:ea typeface="+mn-ea"/>
                <a:cs typeface="+mn-cs"/>
              </a:rPr>
              <a:t>OCR</a:t>
            </a:r>
            <a:r>
              <a:rPr kumimoji="0" lang="zh-CN" altLang="en-US" sz="7200" b="0" i="0" u="none" strike="noStrike" kern="1200" cap="none" spc="300" normalizeH="0" baseline="0" noProof="0" dirty="0">
                <a:ln>
                  <a:noFill/>
                </a:ln>
                <a:solidFill>
                  <a:srgbClr val="FFFFFF"/>
                </a:solidFill>
                <a:effectLst/>
                <a:uLnTx/>
                <a:uFillTx/>
                <a:latin typeface="+mn-ea"/>
                <a:ea typeface="+mn-ea"/>
                <a:cs typeface="+mn-cs"/>
              </a:rPr>
              <a:t>概述及</a:t>
            </a:r>
            <a:r>
              <a:rPr kumimoji="0" lang="en-US" altLang="zh-CN" sz="7200" b="0" i="0" u="none" strike="noStrike" kern="1200" cap="none" spc="300" normalizeH="0" baseline="0" noProof="0" dirty="0">
                <a:ln>
                  <a:noFill/>
                </a:ln>
                <a:solidFill>
                  <a:srgbClr val="FFFFFF"/>
                </a:solidFill>
                <a:effectLst/>
                <a:uLnTx/>
                <a:uFillTx/>
                <a:latin typeface="+mn-ea"/>
                <a:ea typeface="+mn-ea"/>
                <a:cs typeface="+mn-cs"/>
              </a:rPr>
              <a:t>Demo</a:t>
            </a:r>
            <a:endParaRPr kumimoji="0" lang="zh-CN" altLang="en-US" sz="7200" b="0" i="0" u="none" strike="noStrike" kern="1200" cap="none" spc="30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186655001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基于神经网络的单字符</a:t>
            </a:r>
            <a:r>
              <a:rPr lang="en-US" altLang="zh-CN" dirty="0"/>
              <a:t>OCR</a:t>
            </a:r>
            <a:endParaRPr lang="zh-CN" altLang="en-US" dirty="0"/>
          </a:p>
        </p:txBody>
      </p:sp>
      <p:sp>
        <p:nvSpPr>
          <p:cNvPr id="7" name="文本框 6">
            <a:extLst>
              <a:ext uri="{FF2B5EF4-FFF2-40B4-BE49-F238E27FC236}">
                <a16:creationId xmlns:a16="http://schemas.microsoft.com/office/drawing/2014/main" id="{BBEA35E0-9FD3-4002-978D-B40604E1817C}"/>
              </a:ext>
            </a:extLst>
          </p:cNvPr>
          <p:cNvSpPr txBox="1"/>
          <p:nvPr/>
        </p:nvSpPr>
        <p:spPr>
          <a:xfrm>
            <a:off x="749863" y="1020084"/>
            <a:ext cx="1088760"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t>思路</a:t>
            </a:r>
          </a:p>
        </p:txBody>
      </p:sp>
      <p:sp>
        <p:nvSpPr>
          <p:cNvPr id="4" name="文本框 3">
            <a:extLst>
              <a:ext uri="{FF2B5EF4-FFF2-40B4-BE49-F238E27FC236}">
                <a16:creationId xmlns:a16="http://schemas.microsoft.com/office/drawing/2014/main" id="{50FBED79-FFD5-4F9E-B673-2185C2D334BA}"/>
              </a:ext>
            </a:extLst>
          </p:cNvPr>
          <p:cNvSpPr txBox="1"/>
          <p:nvPr/>
        </p:nvSpPr>
        <p:spPr>
          <a:xfrm>
            <a:off x="1006299" y="1481749"/>
            <a:ext cx="7613873" cy="646331"/>
          </a:xfrm>
          <a:prstGeom prst="rect">
            <a:avLst/>
          </a:prstGeom>
          <a:noFill/>
        </p:spPr>
        <p:txBody>
          <a:bodyPr wrap="square" rtlCol="0">
            <a:spAutoFit/>
          </a:bodyPr>
          <a:lstStyle/>
          <a:p>
            <a:r>
              <a:rPr lang="zh-CN" altLang="en-US" dirty="0"/>
              <a:t>获取单个字符图片，对其进行一系列的预处理操作，再应用神经网络对处理好的训练集进行训练，并对之后用户输入的字符进行分类并输出结果。</a:t>
            </a:r>
          </a:p>
        </p:txBody>
      </p:sp>
      <p:sp>
        <p:nvSpPr>
          <p:cNvPr id="11" name="文本框 10">
            <a:extLst>
              <a:ext uri="{FF2B5EF4-FFF2-40B4-BE49-F238E27FC236}">
                <a16:creationId xmlns:a16="http://schemas.microsoft.com/office/drawing/2014/main" id="{E84B980E-711B-47A4-9BCE-9EA29843EF59}"/>
              </a:ext>
            </a:extLst>
          </p:cNvPr>
          <p:cNvSpPr txBox="1"/>
          <p:nvPr/>
        </p:nvSpPr>
        <p:spPr>
          <a:xfrm>
            <a:off x="749863" y="2589745"/>
            <a:ext cx="1088760"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t>流程</a:t>
            </a:r>
          </a:p>
        </p:txBody>
      </p:sp>
      <p:sp>
        <p:nvSpPr>
          <p:cNvPr id="12" name="矩形 11">
            <a:extLst>
              <a:ext uri="{FF2B5EF4-FFF2-40B4-BE49-F238E27FC236}">
                <a16:creationId xmlns:a16="http://schemas.microsoft.com/office/drawing/2014/main" id="{E8BE13D0-6DCA-4FD4-86F6-3D647D444836}"/>
              </a:ext>
            </a:extLst>
          </p:cNvPr>
          <p:cNvSpPr/>
          <p:nvPr/>
        </p:nvSpPr>
        <p:spPr>
          <a:xfrm>
            <a:off x="1726015" y="3236076"/>
            <a:ext cx="1413962" cy="68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原始图像</a:t>
            </a:r>
          </a:p>
        </p:txBody>
      </p:sp>
      <p:sp>
        <p:nvSpPr>
          <p:cNvPr id="13" name="矩形 12">
            <a:extLst>
              <a:ext uri="{FF2B5EF4-FFF2-40B4-BE49-F238E27FC236}">
                <a16:creationId xmlns:a16="http://schemas.microsoft.com/office/drawing/2014/main" id="{D4F26D3A-EAA9-4145-A77F-309DFCD3E99B}"/>
              </a:ext>
            </a:extLst>
          </p:cNvPr>
          <p:cNvSpPr/>
          <p:nvPr/>
        </p:nvSpPr>
        <p:spPr>
          <a:xfrm>
            <a:off x="4075340" y="3236076"/>
            <a:ext cx="1413962" cy="68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图像预处理</a:t>
            </a:r>
          </a:p>
        </p:txBody>
      </p:sp>
      <p:sp>
        <p:nvSpPr>
          <p:cNvPr id="14" name="矩形 13">
            <a:extLst>
              <a:ext uri="{FF2B5EF4-FFF2-40B4-BE49-F238E27FC236}">
                <a16:creationId xmlns:a16="http://schemas.microsoft.com/office/drawing/2014/main" id="{7AC58E48-2A43-480D-9BEB-E1B792A80519}"/>
              </a:ext>
            </a:extLst>
          </p:cNvPr>
          <p:cNvSpPr/>
          <p:nvPr/>
        </p:nvSpPr>
        <p:spPr>
          <a:xfrm>
            <a:off x="6500864" y="3236076"/>
            <a:ext cx="1724383" cy="68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卷积神经网络</a:t>
            </a:r>
          </a:p>
        </p:txBody>
      </p:sp>
      <p:sp>
        <p:nvSpPr>
          <p:cNvPr id="15" name="矩形 14">
            <a:extLst>
              <a:ext uri="{FF2B5EF4-FFF2-40B4-BE49-F238E27FC236}">
                <a16:creationId xmlns:a16="http://schemas.microsoft.com/office/drawing/2014/main" id="{CFAD88E4-B4A4-4F67-8CC1-7A76EBA9F2E9}"/>
              </a:ext>
            </a:extLst>
          </p:cNvPr>
          <p:cNvSpPr/>
          <p:nvPr/>
        </p:nvSpPr>
        <p:spPr>
          <a:xfrm>
            <a:off x="1726015" y="4938482"/>
            <a:ext cx="1413962" cy="68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全连接层</a:t>
            </a:r>
          </a:p>
        </p:txBody>
      </p:sp>
      <p:sp>
        <p:nvSpPr>
          <p:cNvPr id="16" name="矩形 15">
            <a:extLst>
              <a:ext uri="{FF2B5EF4-FFF2-40B4-BE49-F238E27FC236}">
                <a16:creationId xmlns:a16="http://schemas.microsoft.com/office/drawing/2014/main" id="{F71D22C6-1685-48B7-A83A-61C2702E0810}"/>
              </a:ext>
            </a:extLst>
          </p:cNvPr>
          <p:cNvSpPr/>
          <p:nvPr/>
        </p:nvSpPr>
        <p:spPr>
          <a:xfrm>
            <a:off x="4075340" y="4944858"/>
            <a:ext cx="1413962" cy="682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softmax</a:t>
            </a:r>
            <a:r>
              <a:rPr lang="zh-CN" altLang="en-US" dirty="0"/>
              <a:t>层</a:t>
            </a:r>
          </a:p>
        </p:txBody>
      </p:sp>
      <p:sp>
        <p:nvSpPr>
          <p:cNvPr id="17" name="矩形 16">
            <a:extLst>
              <a:ext uri="{FF2B5EF4-FFF2-40B4-BE49-F238E27FC236}">
                <a16:creationId xmlns:a16="http://schemas.microsoft.com/office/drawing/2014/main" id="{1D3223BD-DE24-4A70-86A0-1C1C14E0C804}"/>
              </a:ext>
            </a:extLst>
          </p:cNvPr>
          <p:cNvSpPr/>
          <p:nvPr/>
        </p:nvSpPr>
        <p:spPr>
          <a:xfrm>
            <a:off x="6500864" y="4924540"/>
            <a:ext cx="1724382" cy="715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argmax</a:t>
            </a:r>
            <a:endParaRPr lang="zh-CN" altLang="en-US" dirty="0"/>
          </a:p>
        </p:txBody>
      </p:sp>
      <p:cxnSp>
        <p:nvCxnSpPr>
          <p:cNvPr id="18" name="直接箭头连接符 17">
            <a:extLst>
              <a:ext uri="{FF2B5EF4-FFF2-40B4-BE49-F238E27FC236}">
                <a16:creationId xmlns:a16="http://schemas.microsoft.com/office/drawing/2014/main" id="{2220DF7F-8E28-4D08-AC02-F0F7BD48D19D}"/>
              </a:ext>
            </a:extLst>
          </p:cNvPr>
          <p:cNvCxnSpPr>
            <a:stCxn id="12" idx="3"/>
            <a:endCxn id="13" idx="1"/>
          </p:cNvCxnSpPr>
          <p:nvPr/>
        </p:nvCxnSpPr>
        <p:spPr>
          <a:xfrm>
            <a:off x="3139977" y="3577400"/>
            <a:ext cx="935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BDE3BAEB-F395-452A-BB7D-A045F76F7196}"/>
              </a:ext>
            </a:extLst>
          </p:cNvPr>
          <p:cNvCxnSpPr>
            <a:stCxn id="13" idx="3"/>
            <a:endCxn id="14" idx="1"/>
          </p:cNvCxnSpPr>
          <p:nvPr/>
        </p:nvCxnSpPr>
        <p:spPr>
          <a:xfrm>
            <a:off x="5489302" y="3577400"/>
            <a:ext cx="10115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连接符: 肘形 19">
            <a:extLst>
              <a:ext uri="{FF2B5EF4-FFF2-40B4-BE49-F238E27FC236}">
                <a16:creationId xmlns:a16="http://schemas.microsoft.com/office/drawing/2014/main" id="{CD2F28C7-469D-45A9-9A7D-E1BA65006E19}"/>
              </a:ext>
            </a:extLst>
          </p:cNvPr>
          <p:cNvCxnSpPr>
            <a:stCxn id="14" idx="3"/>
            <a:endCxn id="15" idx="1"/>
          </p:cNvCxnSpPr>
          <p:nvPr/>
        </p:nvCxnSpPr>
        <p:spPr>
          <a:xfrm flipH="1">
            <a:off x="1726015" y="3577400"/>
            <a:ext cx="6499232" cy="1702406"/>
          </a:xfrm>
          <a:prstGeom prst="bentConnector5">
            <a:avLst>
              <a:gd name="adj1" fmla="val -3517"/>
              <a:gd name="adj2" fmla="val 50000"/>
              <a:gd name="adj3" fmla="val 10351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D431CB8C-4608-440F-94C0-8D48992FBCF1}"/>
              </a:ext>
            </a:extLst>
          </p:cNvPr>
          <p:cNvCxnSpPr>
            <a:stCxn id="15" idx="3"/>
            <a:endCxn id="16" idx="1"/>
          </p:cNvCxnSpPr>
          <p:nvPr/>
        </p:nvCxnSpPr>
        <p:spPr>
          <a:xfrm>
            <a:off x="3139977" y="5279806"/>
            <a:ext cx="935363" cy="6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E78DE99-272D-4E54-B206-4175A4171588}"/>
              </a:ext>
            </a:extLst>
          </p:cNvPr>
          <p:cNvCxnSpPr>
            <a:stCxn id="16" idx="3"/>
            <a:endCxn id="17" idx="1"/>
          </p:cNvCxnSpPr>
          <p:nvPr/>
        </p:nvCxnSpPr>
        <p:spPr>
          <a:xfrm flipV="1">
            <a:off x="5489302" y="5282159"/>
            <a:ext cx="1011562" cy="4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615753"/>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基于神经网络的单字符</a:t>
            </a:r>
            <a:r>
              <a:rPr lang="en-US" altLang="zh-CN" dirty="0"/>
              <a:t>OCR</a:t>
            </a:r>
            <a:endParaRPr lang="zh-CN" altLang="en-US" dirty="0"/>
          </a:p>
        </p:txBody>
      </p:sp>
      <p:pic>
        <p:nvPicPr>
          <p:cNvPr id="23" name="图片 22">
            <a:extLst>
              <a:ext uri="{FF2B5EF4-FFF2-40B4-BE49-F238E27FC236}">
                <a16:creationId xmlns:a16="http://schemas.microsoft.com/office/drawing/2014/main" id="{38788508-9268-4FFC-A7DC-45852CBAB04F}"/>
              </a:ext>
            </a:extLst>
          </p:cNvPr>
          <p:cNvPicPr>
            <a:picLocks noChangeAspect="1"/>
          </p:cNvPicPr>
          <p:nvPr/>
        </p:nvPicPr>
        <p:blipFill>
          <a:blip r:embed="rId2"/>
          <a:stretch>
            <a:fillRect/>
          </a:stretch>
        </p:blipFill>
        <p:spPr>
          <a:xfrm>
            <a:off x="532240" y="898561"/>
            <a:ext cx="11127520" cy="3369601"/>
          </a:xfrm>
          <a:prstGeom prst="rect">
            <a:avLst/>
          </a:prstGeom>
        </p:spPr>
      </p:pic>
      <p:sp>
        <p:nvSpPr>
          <p:cNvPr id="24" name="文本框 23">
            <a:extLst>
              <a:ext uri="{FF2B5EF4-FFF2-40B4-BE49-F238E27FC236}">
                <a16:creationId xmlns:a16="http://schemas.microsoft.com/office/drawing/2014/main" id="{54D9D00F-1193-4754-8E7B-5EED37430B46}"/>
              </a:ext>
            </a:extLst>
          </p:cNvPr>
          <p:cNvSpPr txBox="1"/>
          <p:nvPr/>
        </p:nvSpPr>
        <p:spPr>
          <a:xfrm>
            <a:off x="532240" y="4437525"/>
            <a:ext cx="11127520" cy="1200329"/>
          </a:xfrm>
          <a:prstGeom prst="rect">
            <a:avLst/>
          </a:prstGeom>
          <a:noFill/>
        </p:spPr>
        <p:txBody>
          <a:bodyPr wrap="square">
            <a:spAutoFit/>
          </a:bodyPr>
          <a:lstStyle/>
          <a:p>
            <a:r>
              <a:rPr lang="zh-CN" altLang="zh-CN" sz="1800" kern="100" dirty="0">
                <a:effectLst/>
                <a:ea typeface="宋体" panose="02010600030101010101" pitchFamily="2" charset="-122"/>
                <a:cs typeface="Times New Roman" panose="02020603050405020304" pitchFamily="18" charset="0"/>
              </a:rPr>
              <a:t>首先每次输入一张</a:t>
            </a:r>
            <a:r>
              <a:rPr lang="en-US" altLang="zh-CN" sz="1800" kern="100" dirty="0">
                <a:effectLst/>
                <a:latin typeface="Times New Roman" panose="02020603050405020304" pitchFamily="18" charset="0"/>
                <a:ea typeface="宋体" panose="02010600030101010101" pitchFamily="2" charset="-122"/>
              </a:rPr>
              <a:t>32*32</a:t>
            </a:r>
            <a:r>
              <a:rPr lang="zh-CN" altLang="en-US" sz="1800" kern="100" dirty="0">
                <a:effectLst/>
                <a:latin typeface="Times New Roman" panose="02020603050405020304" pitchFamily="18" charset="0"/>
                <a:ea typeface="宋体" panose="02010600030101010101" pitchFamily="2" charset="-122"/>
              </a:rPr>
              <a:t>预处理好</a:t>
            </a:r>
            <a:r>
              <a:rPr lang="zh-CN" altLang="zh-CN" sz="1800" kern="100" dirty="0">
                <a:effectLst/>
                <a:ea typeface="宋体" panose="02010600030101010101" pitchFamily="2" charset="-122"/>
                <a:cs typeface="Times New Roman" panose="02020603050405020304" pitchFamily="18" charset="0"/>
              </a:rPr>
              <a:t>的图像，</a:t>
            </a:r>
            <a:r>
              <a:rPr lang="zh-CN" altLang="en-US" sz="1800" kern="100" dirty="0">
                <a:effectLst/>
                <a:ea typeface="宋体" panose="02010600030101010101" pitchFamily="2" charset="-122"/>
                <a:cs typeface="Times New Roman" panose="02020603050405020304" pitchFamily="18" charset="0"/>
              </a:rPr>
              <a:t>在进行数次的卷积特征提取，每一次卷积的输出都经过</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ReLU</a:t>
            </a:r>
            <a:r>
              <a:rPr lang="zh-CN" altLang="en-US" sz="1800" kern="100" dirty="0">
                <a:effectLst/>
                <a:ea typeface="宋体" panose="02010600030101010101" pitchFamily="2" charset="-122"/>
                <a:cs typeface="Times New Roman" panose="02020603050405020304" pitchFamily="18" charset="0"/>
              </a:rPr>
              <a:t>函数处理。在每</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2-3</a:t>
            </a:r>
            <a:r>
              <a:rPr lang="zh-CN" altLang="en-US" sz="1800" kern="100" dirty="0">
                <a:effectLst/>
                <a:ea typeface="宋体" panose="02010600030101010101" pitchFamily="2" charset="-122"/>
                <a:cs typeface="Times New Roman" panose="02020603050405020304" pitchFamily="18" charset="0"/>
              </a:rPr>
              <a:t>次卷积操作后都进行一次最大池操作以避免网络运算的复杂性。</a:t>
            </a:r>
            <a:r>
              <a:rPr lang="zh-CN" altLang="zh-CN" sz="1800" kern="100" dirty="0">
                <a:effectLst/>
                <a:ea typeface="宋体" panose="02010600030101010101" pitchFamily="2" charset="-122"/>
                <a:cs typeface="Times New Roman" panose="02020603050405020304" pitchFamily="18" charset="0"/>
              </a:rPr>
              <a:t>在最后特征提取完成后，经过一层全连接层后进行分类的预测</a:t>
            </a:r>
            <a:r>
              <a:rPr lang="zh-CN" altLang="en-US" sz="1800" kern="100" dirty="0">
                <a:effectLst/>
                <a:ea typeface="宋体" panose="02010600030101010101" pitchFamily="2" charset="-122"/>
                <a:cs typeface="Times New Roman" panose="02020603050405020304" pitchFamily="18" charset="0"/>
              </a:rPr>
              <a:t>，输出一个</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zh-CN" altLang="en-US" sz="1800" kern="100" dirty="0">
                <a:effectLst/>
                <a:ea typeface="宋体" panose="02010600030101010101" pitchFamily="2" charset="-122"/>
                <a:cs typeface="Times New Roman" panose="02020603050405020304" pitchFamily="18" charset="0"/>
              </a:rPr>
              <a:t>维向量（其中</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zh-CN" altLang="en-US" sz="1800" kern="100" dirty="0">
                <a:effectLst/>
                <a:ea typeface="宋体" panose="02010600030101010101" pitchFamily="2" charset="-122"/>
                <a:cs typeface="Times New Roman" panose="02020603050405020304" pitchFamily="18" charset="0"/>
              </a:rPr>
              <a:t>代表需要预测的字符种类数）</a:t>
            </a:r>
            <a:r>
              <a:rPr lang="zh-CN" altLang="zh-CN" sz="1800" kern="100" dirty="0">
                <a:effectLst/>
                <a:ea typeface="宋体" panose="02010600030101010101" pitchFamily="2" charset="-122"/>
                <a:cs typeface="Times New Roman" panose="02020603050405020304" pitchFamily="18" charset="0"/>
              </a:rPr>
              <a:t>，并通过</a:t>
            </a:r>
            <a:r>
              <a:rPr lang="en-US" altLang="zh-CN" sz="1800" kern="100" dirty="0" err="1">
                <a:effectLst/>
                <a:latin typeface="Times New Roman" panose="02020603050405020304" pitchFamily="18" charset="0"/>
                <a:ea typeface="宋体" panose="02010600030101010101" pitchFamily="2" charset="-122"/>
              </a:rPr>
              <a:t>softmax</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层后输出该字符图片针对每个字符的预测概率</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。在进行预测时，输出当前概率最大的字符为预测字符。</a:t>
            </a:r>
            <a:endParaRPr lang="zh-CN" altLang="en-US" dirty="0"/>
          </a:p>
        </p:txBody>
      </p:sp>
    </p:spTree>
    <p:extLst>
      <p:ext uri="{BB962C8B-B14F-4D97-AF65-F5344CB8AC3E}">
        <p14:creationId xmlns:p14="http://schemas.microsoft.com/office/powerpoint/2010/main" val="3349354574"/>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基于神经网络的连续字符</a:t>
            </a:r>
            <a:r>
              <a:rPr lang="en-US" altLang="zh-CN" dirty="0"/>
              <a:t>OCR</a:t>
            </a:r>
            <a:endParaRPr lang="zh-CN" altLang="en-US" dirty="0"/>
          </a:p>
        </p:txBody>
      </p:sp>
      <p:pic>
        <p:nvPicPr>
          <p:cNvPr id="5" name="图片 4">
            <a:extLst>
              <a:ext uri="{FF2B5EF4-FFF2-40B4-BE49-F238E27FC236}">
                <a16:creationId xmlns:a16="http://schemas.microsoft.com/office/drawing/2014/main" id="{CE94A415-4D81-42AD-8F5D-147571FC5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63" y="1219047"/>
            <a:ext cx="2103071" cy="846691"/>
          </a:xfrm>
          <a:prstGeom prst="rect">
            <a:avLst/>
          </a:prstGeom>
        </p:spPr>
      </p:pic>
      <p:pic>
        <p:nvPicPr>
          <p:cNvPr id="6" name="图片 5">
            <a:extLst>
              <a:ext uri="{FF2B5EF4-FFF2-40B4-BE49-F238E27FC236}">
                <a16:creationId xmlns:a16="http://schemas.microsoft.com/office/drawing/2014/main" id="{2FA0C0DF-E54E-4174-80A6-07C95E699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912" y="1392248"/>
            <a:ext cx="3873219" cy="500291"/>
          </a:xfrm>
          <a:prstGeom prst="rect">
            <a:avLst/>
          </a:prstGeom>
        </p:spPr>
      </p:pic>
      <p:pic>
        <p:nvPicPr>
          <p:cNvPr id="7" name="图片 6">
            <a:extLst>
              <a:ext uri="{FF2B5EF4-FFF2-40B4-BE49-F238E27FC236}">
                <a16:creationId xmlns:a16="http://schemas.microsoft.com/office/drawing/2014/main" id="{93B09D1A-FDC7-43DD-B4D3-3656DF6D5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897" y="1219049"/>
            <a:ext cx="1638757" cy="846691"/>
          </a:xfrm>
          <a:prstGeom prst="rect">
            <a:avLst/>
          </a:prstGeom>
        </p:spPr>
      </p:pic>
      <p:pic>
        <p:nvPicPr>
          <p:cNvPr id="8" name="图片 7">
            <a:extLst>
              <a:ext uri="{FF2B5EF4-FFF2-40B4-BE49-F238E27FC236}">
                <a16:creationId xmlns:a16="http://schemas.microsoft.com/office/drawing/2014/main" id="{16F4566B-8E47-4B1E-9EB3-AC7F56277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4192" y="1222525"/>
            <a:ext cx="2485447" cy="846691"/>
          </a:xfrm>
          <a:prstGeom prst="rect">
            <a:avLst/>
          </a:prstGeom>
        </p:spPr>
      </p:pic>
      <p:sp>
        <p:nvSpPr>
          <p:cNvPr id="2" name="文本框 1">
            <a:extLst>
              <a:ext uri="{FF2B5EF4-FFF2-40B4-BE49-F238E27FC236}">
                <a16:creationId xmlns:a16="http://schemas.microsoft.com/office/drawing/2014/main" id="{540BE148-B56C-4775-9C9C-7E4A8F5B899E}"/>
              </a:ext>
            </a:extLst>
          </p:cNvPr>
          <p:cNvSpPr txBox="1"/>
          <p:nvPr/>
        </p:nvSpPr>
        <p:spPr>
          <a:xfrm>
            <a:off x="903483" y="2833385"/>
            <a:ext cx="8645315" cy="923330"/>
          </a:xfrm>
          <a:prstGeom prst="rect">
            <a:avLst/>
          </a:prstGeom>
          <a:noFill/>
        </p:spPr>
        <p:txBody>
          <a:bodyPr wrap="none" rtlCol="0">
            <a:spAutoFit/>
          </a:bodyPr>
          <a:lstStyle/>
          <a:p>
            <a:pPr marL="342900" indent="-342900">
              <a:buFont typeface="+mj-lt"/>
              <a:buAutoNum type="arabicPeriod"/>
            </a:pPr>
            <a:r>
              <a:rPr lang="zh-CN" altLang="en-US" dirty="0"/>
              <a:t>序列长度不一定，但</a:t>
            </a:r>
            <a:r>
              <a:rPr lang="en-US" altLang="zh-CN" dirty="0"/>
              <a:t>CNN</a:t>
            </a:r>
            <a:r>
              <a:rPr lang="zh-CN" altLang="en-US" dirty="0"/>
              <a:t>的卷积核大小固定，不能直接使用</a:t>
            </a:r>
            <a:r>
              <a:rPr lang="en-US" altLang="zh-CN" dirty="0"/>
              <a:t>CNN</a:t>
            </a:r>
            <a:r>
              <a:rPr lang="zh-CN" altLang="en-US" dirty="0"/>
              <a:t>来进行特征提取</a:t>
            </a:r>
            <a:endParaRPr lang="en-US" altLang="zh-CN" dirty="0"/>
          </a:p>
          <a:p>
            <a:pPr marL="342900" indent="-342900">
              <a:buFont typeface="+mj-lt"/>
              <a:buAutoNum type="arabicPeriod"/>
            </a:pPr>
            <a:r>
              <a:rPr lang="zh-CN" altLang="en-US" dirty="0"/>
              <a:t>字母之间的空格长度不一定</a:t>
            </a:r>
            <a:endParaRPr lang="en-US" altLang="zh-CN" dirty="0"/>
          </a:p>
          <a:p>
            <a:pPr marL="342900" indent="-342900">
              <a:buFont typeface="+mj-lt"/>
              <a:buAutoNum type="arabicPeriod"/>
            </a:pPr>
            <a:r>
              <a:rPr lang="zh-CN" altLang="en-US" dirty="0"/>
              <a:t>识别往往具有连续性，单词往往具有一定的序列关系</a:t>
            </a:r>
          </a:p>
        </p:txBody>
      </p:sp>
      <p:sp>
        <p:nvSpPr>
          <p:cNvPr id="3" name="文本框 2">
            <a:extLst>
              <a:ext uri="{FF2B5EF4-FFF2-40B4-BE49-F238E27FC236}">
                <a16:creationId xmlns:a16="http://schemas.microsoft.com/office/drawing/2014/main" id="{366C6E5E-09B5-41B5-B574-97CF77A636E5}"/>
              </a:ext>
            </a:extLst>
          </p:cNvPr>
          <p:cNvSpPr txBox="1"/>
          <p:nvPr/>
        </p:nvSpPr>
        <p:spPr>
          <a:xfrm>
            <a:off x="738285" y="2465346"/>
            <a:ext cx="1499128" cy="400110"/>
          </a:xfrm>
          <a:prstGeom prst="rect">
            <a:avLst/>
          </a:prstGeom>
          <a:noFill/>
        </p:spPr>
        <p:txBody>
          <a:bodyPr wrap="none" rtlCol="0">
            <a:spAutoFit/>
          </a:bodyPr>
          <a:lstStyle/>
          <a:p>
            <a:pPr marL="285750" indent="-285750">
              <a:buFont typeface="Wingdings" panose="05000000000000000000" pitchFamily="2" charset="2"/>
              <a:buChar char="p"/>
            </a:pPr>
            <a:r>
              <a:rPr lang="zh-CN" altLang="en-US" sz="2000" b="1" dirty="0"/>
              <a:t>问题分析</a:t>
            </a:r>
          </a:p>
        </p:txBody>
      </p:sp>
      <p:sp>
        <p:nvSpPr>
          <p:cNvPr id="11" name="文本框 10">
            <a:extLst>
              <a:ext uri="{FF2B5EF4-FFF2-40B4-BE49-F238E27FC236}">
                <a16:creationId xmlns:a16="http://schemas.microsoft.com/office/drawing/2014/main" id="{FB437654-21DC-42F8-86D8-15076410602D}"/>
              </a:ext>
            </a:extLst>
          </p:cNvPr>
          <p:cNvSpPr txBox="1"/>
          <p:nvPr/>
        </p:nvSpPr>
        <p:spPr>
          <a:xfrm>
            <a:off x="734044" y="4124754"/>
            <a:ext cx="2268570" cy="400110"/>
          </a:xfrm>
          <a:prstGeom prst="rect">
            <a:avLst/>
          </a:prstGeom>
          <a:noFill/>
        </p:spPr>
        <p:txBody>
          <a:bodyPr wrap="none" rtlCol="0">
            <a:spAutoFit/>
          </a:bodyPr>
          <a:lstStyle/>
          <a:p>
            <a:pPr marL="285750" indent="-285750">
              <a:buFont typeface="Wingdings" panose="05000000000000000000" pitchFamily="2" charset="2"/>
              <a:buChar char="p"/>
            </a:pPr>
            <a:r>
              <a:rPr lang="zh-CN" altLang="en-US" sz="2000" b="1" dirty="0"/>
              <a:t>早期思路及缺陷</a:t>
            </a:r>
          </a:p>
        </p:txBody>
      </p:sp>
      <p:sp>
        <p:nvSpPr>
          <p:cNvPr id="12" name="文本框 11">
            <a:extLst>
              <a:ext uri="{FF2B5EF4-FFF2-40B4-BE49-F238E27FC236}">
                <a16:creationId xmlns:a16="http://schemas.microsoft.com/office/drawing/2014/main" id="{8842CA49-788C-4CD4-8561-ECC2D2C7E294}"/>
              </a:ext>
            </a:extLst>
          </p:cNvPr>
          <p:cNvSpPr txBox="1"/>
          <p:nvPr/>
        </p:nvSpPr>
        <p:spPr>
          <a:xfrm>
            <a:off x="899241" y="4524864"/>
            <a:ext cx="8109912" cy="646331"/>
          </a:xfrm>
          <a:prstGeom prst="rect">
            <a:avLst/>
          </a:prstGeom>
          <a:noFill/>
        </p:spPr>
        <p:txBody>
          <a:bodyPr wrap="none" rtlCol="0">
            <a:spAutoFit/>
          </a:bodyPr>
          <a:lstStyle/>
          <a:p>
            <a:pPr marL="342900" indent="-342900">
              <a:buFont typeface="+mj-lt"/>
              <a:buAutoNum type="arabicPeriod"/>
            </a:pPr>
            <a:r>
              <a:rPr lang="zh-CN" altLang="en-US" dirty="0"/>
              <a:t>裁剪单词中的字母，采用单字符识别方法</a:t>
            </a:r>
            <a:r>
              <a:rPr lang="en-US" altLang="zh-CN" dirty="0"/>
              <a:t>——</a:t>
            </a:r>
            <a:r>
              <a:rPr lang="zh-CN" altLang="en-US" dirty="0"/>
              <a:t>工作量大、忽略单词连续性</a:t>
            </a:r>
            <a:endParaRPr lang="en-US" altLang="zh-CN" dirty="0"/>
          </a:p>
          <a:p>
            <a:pPr marL="342900" indent="-342900">
              <a:buFont typeface="+mj-lt"/>
              <a:buAutoNum type="arabicPeriod"/>
            </a:pPr>
            <a:r>
              <a:rPr lang="zh-CN" altLang="en-US" dirty="0"/>
              <a:t>整个图片视为一个整体识别</a:t>
            </a:r>
            <a:r>
              <a:rPr lang="en-US" altLang="zh-CN" dirty="0"/>
              <a:t>——</a:t>
            </a:r>
            <a:r>
              <a:rPr lang="zh-CN" altLang="en-US" dirty="0"/>
              <a:t>不适用于单词组合情况多的情况（汉语）</a:t>
            </a:r>
          </a:p>
        </p:txBody>
      </p:sp>
    </p:spTree>
    <p:extLst>
      <p:ext uri="{BB962C8B-B14F-4D97-AF65-F5344CB8AC3E}">
        <p14:creationId xmlns:p14="http://schemas.microsoft.com/office/powerpoint/2010/main" val="3644466200"/>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基于神经网络的连续字符</a:t>
            </a:r>
            <a:r>
              <a:rPr lang="en-US" altLang="zh-CN" dirty="0"/>
              <a:t>OCR</a:t>
            </a:r>
            <a:endParaRPr lang="zh-CN" altLang="en-US" dirty="0"/>
          </a:p>
        </p:txBody>
      </p:sp>
      <p:pic>
        <p:nvPicPr>
          <p:cNvPr id="9" name="图片 8">
            <a:extLst>
              <a:ext uri="{FF2B5EF4-FFF2-40B4-BE49-F238E27FC236}">
                <a16:creationId xmlns:a16="http://schemas.microsoft.com/office/drawing/2014/main" id="{406337B1-EF1B-40D8-8590-2E9A7AA5D4B3}"/>
              </a:ext>
            </a:extLst>
          </p:cNvPr>
          <p:cNvPicPr>
            <a:picLocks noChangeAspect="1"/>
          </p:cNvPicPr>
          <p:nvPr/>
        </p:nvPicPr>
        <p:blipFill>
          <a:blip r:embed="rId2"/>
          <a:stretch>
            <a:fillRect/>
          </a:stretch>
        </p:blipFill>
        <p:spPr>
          <a:xfrm>
            <a:off x="447244" y="844913"/>
            <a:ext cx="4851795" cy="5342751"/>
          </a:xfrm>
          <a:prstGeom prst="rect">
            <a:avLst/>
          </a:prstGeom>
        </p:spPr>
      </p:pic>
      <p:sp>
        <p:nvSpPr>
          <p:cNvPr id="4" name="矩形 3">
            <a:extLst>
              <a:ext uri="{FF2B5EF4-FFF2-40B4-BE49-F238E27FC236}">
                <a16:creationId xmlns:a16="http://schemas.microsoft.com/office/drawing/2014/main" id="{4554367F-4EB3-4E4A-ACD1-EA45CD52AE4D}"/>
              </a:ext>
            </a:extLst>
          </p:cNvPr>
          <p:cNvSpPr/>
          <p:nvPr/>
        </p:nvSpPr>
        <p:spPr>
          <a:xfrm>
            <a:off x="5648756" y="1243570"/>
            <a:ext cx="6096000" cy="923330"/>
          </a:xfrm>
          <a:prstGeom prst="rect">
            <a:avLst/>
          </a:prstGeom>
        </p:spPr>
        <p:txBody>
          <a:bodyPr>
            <a:spAutoFit/>
          </a:bodyPr>
          <a:lstStyle/>
          <a:p>
            <a:pPr algn="dist"/>
            <a:r>
              <a:rPr lang="zh-CN" altLang="en-US" dirty="0"/>
              <a:t>输入经过预处理的图片，其长、宽、通道数分别为</a:t>
            </a:r>
            <a:r>
              <a:rPr lang="en-US" altLang="zh-CN" dirty="0">
                <a:latin typeface="Times New Roman" panose="02020603050405020304" pitchFamily="18" charset="0"/>
                <a:cs typeface="Times New Roman" panose="02020603050405020304" pitchFamily="18" charset="0"/>
              </a:rPr>
              <a:t>(32,W,3)</a:t>
            </a:r>
            <a:r>
              <a:rPr lang="zh-CN" altLang="en-US" dirty="0">
                <a:latin typeface="Times New Roman" panose="02020603050405020304" pitchFamily="18" charset="0"/>
                <a:cs typeface="Times New Roman" panose="02020603050405020304" pitchFamily="18" charset="0"/>
              </a:rPr>
              <a:t>，首先通过多层的</a:t>
            </a:r>
            <a:r>
              <a:rPr lang="en-US" altLang="zh-CN" dirty="0">
                <a:latin typeface="Times New Roman" panose="02020603050405020304" pitchFamily="18" charset="0"/>
                <a:cs typeface="Times New Roman" panose="02020603050405020304" pitchFamily="18" charset="0"/>
              </a:rPr>
              <a:t>CNN</a:t>
            </a:r>
            <a:r>
              <a:rPr lang="zh-CN" altLang="en-US" dirty="0">
                <a:latin typeface="Times New Roman" panose="02020603050405020304" pitchFamily="18" charset="0"/>
                <a:cs typeface="Times New Roman" panose="02020603050405020304" pitchFamily="18" charset="0"/>
              </a:rPr>
              <a:t>提取出特征图，然后把特征图按照列切分，每列具有</a:t>
            </a:r>
            <a:r>
              <a:rPr lang="en-US" altLang="zh-CN" dirty="0">
                <a:latin typeface="Times New Roman" panose="02020603050405020304" pitchFamily="18" charset="0"/>
                <a:cs typeface="Times New Roman" panose="02020603050405020304" pitchFamily="18" charset="0"/>
              </a:rPr>
              <a:t>512</a:t>
            </a:r>
            <a:r>
              <a:rPr lang="zh-CN" altLang="en-US" dirty="0">
                <a:latin typeface="Times New Roman" panose="02020603050405020304" pitchFamily="18" charset="0"/>
                <a:cs typeface="Times New Roman" panose="02020603050405020304" pitchFamily="18" charset="0"/>
              </a:rPr>
              <a:t>个通道，此时的图像变为</a:t>
            </a:r>
            <a:r>
              <a:rPr lang="en-US" altLang="zh-CN" dirty="0">
                <a:latin typeface="Times New Roman" panose="02020603050405020304" pitchFamily="18" charset="0"/>
                <a:cs typeface="Times New Roman" panose="02020603050405020304" pitchFamily="18" charset="0"/>
              </a:rPr>
              <a:t>(1,W/4,512)</a:t>
            </a:r>
            <a:endParaRPr lang="zh-CN" altLang="en-US" dirty="0">
              <a:latin typeface="Times New Roman" panose="02020603050405020304" pitchFamily="18" charset="0"/>
              <a:cs typeface="Times New Roman" panose="02020603050405020304" pitchFamily="18" charset="0"/>
            </a:endParaRPr>
          </a:p>
        </p:txBody>
      </p:sp>
      <p:sp>
        <p:nvSpPr>
          <p:cNvPr id="11" name="right-arrow_339913">
            <a:extLst>
              <a:ext uri="{FF2B5EF4-FFF2-40B4-BE49-F238E27FC236}">
                <a16:creationId xmlns:a16="http://schemas.microsoft.com/office/drawing/2014/main" id="{96775367-59F8-4C2E-82D9-B140B07E927C}"/>
              </a:ext>
            </a:extLst>
          </p:cNvPr>
          <p:cNvSpPr>
            <a:spLocks noChangeAspect="1"/>
          </p:cNvSpPr>
          <p:nvPr/>
        </p:nvSpPr>
        <p:spPr bwMode="auto">
          <a:xfrm rot="5400000">
            <a:off x="8391913" y="2467647"/>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2" name="矩形 11">
            <a:extLst>
              <a:ext uri="{FF2B5EF4-FFF2-40B4-BE49-F238E27FC236}">
                <a16:creationId xmlns:a16="http://schemas.microsoft.com/office/drawing/2014/main" id="{46E46418-9AD9-433E-B1B2-5F3B28033E5B}"/>
              </a:ext>
            </a:extLst>
          </p:cNvPr>
          <p:cNvSpPr/>
          <p:nvPr/>
        </p:nvSpPr>
        <p:spPr>
          <a:xfrm>
            <a:off x="5648755" y="3319590"/>
            <a:ext cx="6096000" cy="923330"/>
          </a:xfrm>
          <a:prstGeom prst="rect">
            <a:avLst/>
          </a:prstGeom>
        </p:spPr>
        <p:txBody>
          <a:bodyPr>
            <a:spAutoFit/>
          </a:bodyPr>
          <a:lstStyle/>
          <a:p>
            <a:pPr algn="ctr"/>
            <a:r>
              <a:rPr lang="zh-CN" altLang="en-US" dirty="0"/>
              <a:t>设置</a:t>
            </a:r>
            <a:r>
              <a:rPr lang="en-US" altLang="zh-CN" dirty="0"/>
              <a:t>LSTM</a:t>
            </a:r>
            <a:r>
              <a:rPr lang="zh-CN" altLang="en-US" dirty="0"/>
              <a:t>的最大时间长度</a:t>
            </a:r>
            <a:r>
              <a:rPr lang="en-US" altLang="zh-CN" dirty="0"/>
              <a:t>T=(W/4),</a:t>
            </a:r>
            <a:r>
              <a:rPr lang="zh-CN" altLang="en-US" dirty="0"/>
              <a:t>每个输入的列向量为</a:t>
            </a:r>
            <a:r>
              <a:rPr lang="en-US" altLang="zh-CN" dirty="0"/>
              <a:t>512</a:t>
            </a:r>
            <a:r>
              <a:rPr lang="zh-CN" altLang="en-US" dirty="0"/>
              <a:t>维，经过</a:t>
            </a:r>
            <a:r>
              <a:rPr lang="en-US" altLang="zh-CN" dirty="0"/>
              <a:t>LSTM</a:t>
            </a:r>
            <a:r>
              <a:rPr lang="zh-CN" altLang="en-US" dirty="0"/>
              <a:t>处理后输出一个</a:t>
            </a:r>
            <a:r>
              <a:rPr lang="en-US" altLang="zh-CN" dirty="0"/>
              <a:t>N*T</a:t>
            </a:r>
            <a:r>
              <a:rPr lang="zh-CN" altLang="en-US" dirty="0"/>
              <a:t>大小的矩阵，</a:t>
            </a:r>
            <a:r>
              <a:rPr lang="en-US" altLang="zh-CN" dirty="0"/>
              <a:t>N</a:t>
            </a:r>
            <a:r>
              <a:rPr lang="zh-CN" altLang="en-US" dirty="0"/>
              <a:t>代表要预测的字符种类长度</a:t>
            </a:r>
          </a:p>
        </p:txBody>
      </p:sp>
      <p:sp>
        <p:nvSpPr>
          <p:cNvPr id="13" name="right-arrow_339913">
            <a:extLst>
              <a:ext uri="{FF2B5EF4-FFF2-40B4-BE49-F238E27FC236}">
                <a16:creationId xmlns:a16="http://schemas.microsoft.com/office/drawing/2014/main" id="{6D9AE6D9-81DE-4574-8704-9D558531E1D3}"/>
              </a:ext>
            </a:extLst>
          </p:cNvPr>
          <p:cNvSpPr>
            <a:spLocks noChangeAspect="1"/>
          </p:cNvSpPr>
          <p:nvPr/>
        </p:nvSpPr>
        <p:spPr bwMode="auto">
          <a:xfrm rot="5400000">
            <a:off x="8391913" y="4333973"/>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4" name="矩形 13">
            <a:extLst>
              <a:ext uri="{FF2B5EF4-FFF2-40B4-BE49-F238E27FC236}">
                <a16:creationId xmlns:a16="http://schemas.microsoft.com/office/drawing/2014/main" id="{F7663BFB-0758-4FA1-BAA1-685063CC9F7E}"/>
              </a:ext>
            </a:extLst>
          </p:cNvPr>
          <p:cNvSpPr/>
          <p:nvPr/>
        </p:nvSpPr>
        <p:spPr>
          <a:xfrm>
            <a:off x="5648755" y="5033539"/>
            <a:ext cx="6096000" cy="923330"/>
          </a:xfrm>
          <a:prstGeom prst="rect">
            <a:avLst/>
          </a:prstGeom>
        </p:spPr>
        <p:txBody>
          <a:bodyPr>
            <a:spAutoFit/>
          </a:bodyPr>
          <a:lstStyle/>
          <a:p>
            <a:pPr algn="ctr"/>
            <a:r>
              <a:rPr lang="zh-CN" altLang="en-US" dirty="0"/>
              <a:t>每一列经过</a:t>
            </a:r>
            <a:r>
              <a:rPr lang="en-US" altLang="zh-CN" dirty="0" err="1"/>
              <a:t>softmax</a:t>
            </a:r>
            <a:r>
              <a:rPr lang="zh-CN" altLang="en-US" dirty="0"/>
              <a:t>处理后，取每一列最大值对应的字符即为图像中该列预测的字符，再经过</a:t>
            </a:r>
            <a:r>
              <a:rPr lang="el-GR" altLang="zh-CN" dirty="0"/>
              <a:t>β</a:t>
            </a:r>
            <a:r>
              <a:rPr lang="zh-CN" altLang="en-US" dirty="0"/>
              <a:t>变换后即为预测的单词，同时训练的时候使用</a:t>
            </a:r>
            <a:r>
              <a:rPr lang="en-US" altLang="zh-CN" dirty="0" err="1"/>
              <a:t>CTCLoss</a:t>
            </a:r>
            <a:endParaRPr lang="zh-CN" altLang="en-US" dirty="0"/>
          </a:p>
        </p:txBody>
      </p:sp>
    </p:spTree>
    <p:extLst>
      <p:ext uri="{BB962C8B-B14F-4D97-AF65-F5344CB8AC3E}">
        <p14:creationId xmlns:p14="http://schemas.microsoft.com/office/powerpoint/2010/main" val="1811508051"/>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基于神经网络的连续字符</a:t>
            </a:r>
            <a:r>
              <a:rPr lang="en-US" altLang="zh-CN" dirty="0"/>
              <a:t>OCR</a:t>
            </a:r>
            <a:endParaRPr lang="zh-CN" altLang="en-US" dirty="0"/>
          </a:p>
        </p:txBody>
      </p:sp>
      <p:pic>
        <p:nvPicPr>
          <p:cNvPr id="15" name="图片 14">
            <a:extLst>
              <a:ext uri="{FF2B5EF4-FFF2-40B4-BE49-F238E27FC236}">
                <a16:creationId xmlns:a16="http://schemas.microsoft.com/office/drawing/2014/main" id="{617D23D1-1124-4CEC-95AC-C2695A636C0D}"/>
              </a:ext>
            </a:extLst>
          </p:cNvPr>
          <p:cNvPicPr>
            <a:picLocks noChangeAspect="1"/>
          </p:cNvPicPr>
          <p:nvPr/>
        </p:nvPicPr>
        <p:blipFill>
          <a:blip r:embed="rId2"/>
          <a:stretch>
            <a:fillRect/>
          </a:stretch>
        </p:blipFill>
        <p:spPr>
          <a:xfrm>
            <a:off x="6869700" y="2666541"/>
            <a:ext cx="4673527" cy="3383838"/>
          </a:xfrm>
          <a:prstGeom prst="rect">
            <a:avLst/>
          </a:prstGeom>
        </p:spPr>
      </p:pic>
      <p:pic>
        <p:nvPicPr>
          <p:cNvPr id="16" name="图片 15">
            <a:extLst>
              <a:ext uri="{FF2B5EF4-FFF2-40B4-BE49-F238E27FC236}">
                <a16:creationId xmlns:a16="http://schemas.microsoft.com/office/drawing/2014/main" id="{1F9DB8FF-1F96-461E-B8A1-1E954C36F9DA}"/>
              </a:ext>
            </a:extLst>
          </p:cNvPr>
          <p:cNvPicPr>
            <a:picLocks noChangeAspect="1"/>
          </p:cNvPicPr>
          <p:nvPr/>
        </p:nvPicPr>
        <p:blipFill>
          <a:blip r:embed="rId3"/>
          <a:stretch>
            <a:fillRect/>
          </a:stretch>
        </p:blipFill>
        <p:spPr>
          <a:xfrm>
            <a:off x="8951893" y="1722404"/>
            <a:ext cx="1588164" cy="516931"/>
          </a:xfrm>
          <a:prstGeom prst="rect">
            <a:avLst/>
          </a:prstGeom>
        </p:spPr>
      </p:pic>
      <p:sp>
        <p:nvSpPr>
          <p:cNvPr id="5" name="文本框 4">
            <a:extLst>
              <a:ext uri="{FF2B5EF4-FFF2-40B4-BE49-F238E27FC236}">
                <a16:creationId xmlns:a16="http://schemas.microsoft.com/office/drawing/2014/main" id="{2EDA1581-438B-4A8B-993F-3D15D6A713CC}"/>
              </a:ext>
            </a:extLst>
          </p:cNvPr>
          <p:cNvSpPr txBox="1"/>
          <p:nvPr/>
        </p:nvSpPr>
        <p:spPr>
          <a:xfrm flipH="1">
            <a:off x="363884" y="925866"/>
            <a:ext cx="9593425" cy="369332"/>
          </a:xfrm>
          <a:prstGeom prst="rect">
            <a:avLst/>
          </a:prstGeom>
          <a:noFill/>
        </p:spPr>
        <p:txBody>
          <a:bodyPr wrap="square" rtlCol="0">
            <a:spAutoFit/>
          </a:bodyPr>
          <a:lstStyle/>
          <a:p>
            <a:r>
              <a:rPr lang="en-US" altLang="zh-CN" dirty="0"/>
              <a:t>Q</a:t>
            </a:r>
            <a:r>
              <a:rPr lang="zh-CN" altLang="en-US" dirty="0"/>
              <a:t>：直接对图像进行处理输出会得到不同的预测序列，无法对每一列应该出现的字符进行标记</a:t>
            </a:r>
          </a:p>
        </p:txBody>
      </p:sp>
      <p:sp>
        <p:nvSpPr>
          <p:cNvPr id="19" name="矩形 18">
            <a:extLst>
              <a:ext uri="{FF2B5EF4-FFF2-40B4-BE49-F238E27FC236}">
                <a16:creationId xmlns:a16="http://schemas.microsoft.com/office/drawing/2014/main" id="{3212ED29-BDA6-44A4-B880-F3E7994638A0}"/>
              </a:ext>
            </a:extLst>
          </p:cNvPr>
          <p:cNvSpPr/>
          <p:nvPr/>
        </p:nvSpPr>
        <p:spPr>
          <a:xfrm>
            <a:off x="363884" y="1491866"/>
            <a:ext cx="6886986" cy="369332"/>
          </a:xfrm>
          <a:prstGeom prst="rect">
            <a:avLst/>
          </a:prstGeom>
        </p:spPr>
        <p:txBody>
          <a:bodyPr wrap="square">
            <a:spAutoFit/>
          </a:bodyPr>
          <a:lstStyle/>
          <a:p>
            <a:r>
              <a:rPr lang="en-US" altLang="zh-CN" dirty="0"/>
              <a:t>CTC (Connectionist Temporal Classification) —— </a:t>
            </a:r>
            <a:r>
              <a:rPr lang="zh-CN" altLang="en-US" dirty="0"/>
              <a:t>联结主义时间分类</a:t>
            </a:r>
          </a:p>
        </p:txBody>
      </p:sp>
      <p:sp>
        <p:nvSpPr>
          <p:cNvPr id="20" name="矩形 19">
            <a:extLst>
              <a:ext uri="{FF2B5EF4-FFF2-40B4-BE49-F238E27FC236}">
                <a16:creationId xmlns:a16="http://schemas.microsoft.com/office/drawing/2014/main" id="{C812DED1-04E3-403A-B969-E9BB1420FD88}"/>
              </a:ext>
            </a:extLst>
          </p:cNvPr>
          <p:cNvSpPr/>
          <p:nvPr/>
        </p:nvSpPr>
        <p:spPr>
          <a:xfrm>
            <a:off x="363884" y="2760845"/>
            <a:ext cx="6312614" cy="2308324"/>
          </a:xfrm>
          <a:prstGeom prst="rect">
            <a:avLst/>
          </a:prstGeom>
        </p:spPr>
        <p:txBody>
          <a:bodyPr wrap="square">
            <a:spAutoFit/>
          </a:bodyPr>
          <a:lstStyle/>
          <a:p>
            <a:r>
              <a:rPr lang="zh-CN" altLang="en-US" dirty="0"/>
              <a:t>记</a:t>
            </a:r>
            <a:r>
              <a:rPr lang="en-US" altLang="zh-CN" dirty="0"/>
              <a:t>I = state</a:t>
            </a:r>
          </a:p>
          <a:p>
            <a:endParaRPr lang="en-US" altLang="zh-CN" dirty="0"/>
          </a:p>
          <a:p>
            <a:r>
              <a:rPr lang="zh-CN" altLang="en-US" dirty="0"/>
              <a:t>输入为</a:t>
            </a:r>
            <a:r>
              <a:rPr lang="en-US" altLang="zh-CN" dirty="0"/>
              <a:t>x</a:t>
            </a:r>
            <a:r>
              <a:rPr lang="zh-CN" altLang="en-US" dirty="0"/>
              <a:t>的情况下产生的序列，经过</a:t>
            </a:r>
            <a:r>
              <a:rPr lang="en-US" altLang="zh-CN" dirty="0"/>
              <a:t>β</a:t>
            </a:r>
            <a:r>
              <a:rPr lang="zh-CN" altLang="en-US" dirty="0"/>
              <a:t>变换后序列等于</a:t>
            </a:r>
            <a:r>
              <a:rPr lang="en-US" altLang="zh-CN" dirty="0"/>
              <a:t>I</a:t>
            </a:r>
            <a:r>
              <a:rPr lang="zh-CN" altLang="en-US" dirty="0"/>
              <a:t>的概率：</a:t>
            </a:r>
            <a:endParaRPr lang="en-US" altLang="zh-CN" dirty="0"/>
          </a:p>
          <a:p>
            <a:r>
              <a:rPr lang="en-US" altLang="zh-CN" dirty="0"/>
              <a:t>p(I = state | x)</a:t>
            </a:r>
          </a:p>
          <a:p>
            <a:endParaRPr lang="en-US" altLang="zh-CN" dirty="0"/>
          </a:p>
          <a:p>
            <a:r>
              <a:rPr lang="en-US" altLang="zh-CN" dirty="0"/>
              <a:t>CTC</a:t>
            </a:r>
            <a:r>
              <a:rPr lang="zh-CN" altLang="en-US" dirty="0"/>
              <a:t>通过计算梯度</a:t>
            </a:r>
            <a:r>
              <a:rPr lang="en-US" altLang="zh-CN" dirty="0"/>
              <a:t>(∂p(</a:t>
            </a:r>
            <a:r>
              <a:rPr lang="en-US" altLang="zh-CN" dirty="0" err="1"/>
              <a:t>l|x</a:t>
            </a:r>
            <a:r>
              <a:rPr lang="en-US" altLang="zh-CN" dirty="0"/>
              <a:t>))/∂w</a:t>
            </a:r>
            <a:r>
              <a:rPr lang="zh-CN" altLang="en-US" dirty="0"/>
              <a:t>来调整</a:t>
            </a:r>
            <a:r>
              <a:rPr lang="en-US" altLang="zh-CN" dirty="0"/>
              <a:t>LSTM</a:t>
            </a:r>
            <a:r>
              <a:rPr lang="zh-CN" altLang="en-US" dirty="0"/>
              <a:t>的参数</a:t>
            </a:r>
            <a:r>
              <a:rPr lang="en-US" altLang="zh-CN" dirty="0"/>
              <a:t>w</a:t>
            </a:r>
            <a:r>
              <a:rPr lang="zh-CN" altLang="en-US" dirty="0"/>
              <a:t>，进而使得</a:t>
            </a:r>
            <a:r>
              <a:rPr lang="en-US" altLang="zh-CN" dirty="0"/>
              <a:t>p(l=</a:t>
            </a:r>
            <a:r>
              <a:rPr lang="en-US" altLang="zh-CN" dirty="0" err="1"/>
              <a:t>state|x</a:t>
            </a:r>
            <a:r>
              <a:rPr lang="en-US" altLang="zh-CN" dirty="0"/>
              <a:t>)</a:t>
            </a:r>
            <a:r>
              <a:rPr lang="zh-CN" altLang="en-US" dirty="0"/>
              <a:t>的概率变大。故而使用</a:t>
            </a:r>
            <a:r>
              <a:rPr lang="en-US" altLang="zh-CN" dirty="0"/>
              <a:t>CTC</a:t>
            </a:r>
            <a:r>
              <a:rPr lang="zh-CN" altLang="en-US" dirty="0"/>
              <a:t>来计算损失后，训练样本就无需对齐。</a:t>
            </a:r>
          </a:p>
        </p:txBody>
      </p:sp>
    </p:spTree>
    <p:extLst>
      <p:ext uri="{BB962C8B-B14F-4D97-AF65-F5344CB8AC3E}">
        <p14:creationId xmlns:p14="http://schemas.microsoft.com/office/powerpoint/2010/main" val="976095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1">
            <a:extLst>
              <a:ext uri="{FF2B5EF4-FFF2-40B4-BE49-F238E27FC236}">
                <a16:creationId xmlns:a16="http://schemas.microsoft.com/office/drawing/2014/main" id="{3A9B4238-93F2-4EBC-92EA-A1D040BCAE7D}"/>
              </a:ext>
            </a:extLst>
          </p:cNvPr>
          <p:cNvSpPr txBox="1">
            <a:spLocks/>
          </p:cNvSpPr>
          <p:nvPr/>
        </p:nvSpPr>
        <p:spPr>
          <a:xfrm>
            <a:off x="4418011" y="1689433"/>
            <a:ext cx="3355975" cy="1157287"/>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7200" kern="1200" spc="300" dirty="0">
                <a:solidFill>
                  <a:schemeClr val="lt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en-US" altLang="zh-CN" sz="7200" b="0" i="0" u="none" strike="noStrike" kern="1200" cap="none" spc="300" normalizeH="0" baseline="0" noProof="0" dirty="0">
                <a:ln>
                  <a:noFill/>
                </a:ln>
                <a:solidFill>
                  <a:srgbClr val="FFFFFF"/>
                </a:solidFill>
                <a:effectLst/>
                <a:uLnTx/>
                <a:uFillTx/>
                <a:latin typeface="Arial"/>
                <a:ea typeface="微软雅黑"/>
                <a:cs typeface="+mn-cs"/>
              </a:rPr>
              <a:t>05</a:t>
            </a:r>
            <a:endParaRPr kumimoji="0" lang="en-US" altLang="en-US" sz="7200" b="0" i="0" u="none" strike="noStrike" kern="1200" cap="none" spc="300" normalizeH="0" baseline="0" noProof="0" dirty="0">
              <a:ln>
                <a:noFill/>
              </a:ln>
              <a:solidFill>
                <a:srgbClr val="FFFFFF"/>
              </a:solidFill>
              <a:effectLst/>
              <a:uLnTx/>
              <a:uFillTx/>
              <a:latin typeface="Arial"/>
              <a:ea typeface="微软雅黑"/>
              <a:cs typeface="+mn-cs"/>
            </a:endParaRPr>
          </a:p>
        </p:txBody>
      </p:sp>
      <p:sp>
        <p:nvSpPr>
          <p:cNvPr id="8" name="文本占位符 2">
            <a:extLst>
              <a:ext uri="{FF2B5EF4-FFF2-40B4-BE49-F238E27FC236}">
                <a16:creationId xmlns:a16="http://schemas.microsoft.com/office/drawing/2014/main" id="{E457EBA7-D96D-4F8F-AA98-EB75E8861C08}"/>
              </a:ext>
            </a:extLst>
          </p:cNvPr>
          <p:cNvSpPr txBox="1">
            <a:spLocks/>
          </p:cNvSpPr>
          <p:nvPr/>
        </p:nvSpPr>
        <p:spPr>
          <a:xfrm>
            <a:off x="1800814" y="2846720"/>
            <a:ext cx="8590367" cy="1296003"/>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8000" kern="1200" spc="300" dirty="0" smtClean="0">
                <a:solidFill>
                  <a:schemeClr val="bg1"/>
                </a:solidFill>
                <a:latin typeface="+mj-ea"/>
                <a:ea typeface="+mj-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altLang="zh-CN" sz="7200" dirty="0">
                <a:solidFill>
                  <a:srgbClr val="FFFFFF"/>
                </a:solidFill>
                <a:latin typeface="+mn-ea"/>
                <a:ea typeface="+mn-ea"/>
              </a:rPr>
              <a:t>Facebook Rosetta</a:t>
            </a:r>
            <a:r>
              <a:rPr lang="zh-CN" altLang="en-US" sz="7200" dirty="0">
                <a:solidFill>
                  <a:srgbClr val="FFFFFF"/>
                </a:solidFill>
                <a:latin typeface="+mn-ea"/>
                <a:ea typeface="+mn-ea"/>
              </a:rPr>
              <a:t>及</a:t>
            </a:r>
            <a:endParaRPr lang="en-US" altLang="zh-CN" sz="7200" dirty="0">
              <a:solidFill>
                <a:srgbClr val="FFFFFF"/>
              </a:solidFill>
              <a:latin typeface="+mn-ea"/>
              <a:ea typeface="+mn-ea"/>
            </a:endParaRPr>
          </a:p>
          <a:p>
            <a:pPr marL="0" marR="0" lvl="0" indent="0" defTabSz="914400" rtl="0" eaLnBrk="1" fontAlgn="auto" latinLnBrk="0" hangingPunct="1">
              <a:lnSpc>
                <a:spcPct val="100000"/>
              </a:lnSpc>
              <a:spcBef>
                <a:spcPts val="1000"/>
              </a:spcBef>
              <a:spcAft>
                <a:spcPts val="0"/>
              </a:spcAft>
              <a:buClrTx/>
              <a:buSzTx/>
              <a:buFontTx/>
              <a:buNone/>
              <a:tabLst/>
              <a:defRPr/>
            </a:pPr>
            <a:r>
              <a:rPr kumimoji="0" lang="zh-CN" altLang="en-US" sz="7200" b="0" i="0" u="none" strike="noStrike" kern="1200" cap="none" spc="300" normalizeH="0" baseline="0" noProof="0" dirty="0">
                <a:ln>
                  <a:noFill/>
                </a:ln>
                <a:solidFill>
                  <a:srgbClr val="FFFFFF"/>
                </a:solidFill>
                <a:effectLst/>
                <a:uLnTx/>
                <a:uFillTx/>
                <a:latin typeface="+mn-ea"/>
                <a:ea typeface="+mn-ea"/>
                <a:cs typeface="+mn-cs"/>
              </a:rPr>
              <a:t>多语言</a:t>
            </a:r>
            <a:r>
              <a:rPr kumimoji="0" lang="en-US" altLang="zh-CN" sz="7200" b="0" i="0" u="none" strike="noStrike" kern="1200" cap="none" spc="300" normalizeH="0" baseline="0" noProof="0" dirty="0">
                <a:ln>
                  <a:noFill/>
                </a:ln>
                <a:solidFill>
                  <a:srgbClr val="FFFFFF"/>
                </a:solidFill>
                <a:effectLst/>
                <a:uLnTx/>
                <a:uFillTx/>
                <a:latin typeface="+mn-ea"/>
                <a:ea typeface="+mn-ea"/>
                <a:cs typeface="+mn-cs"/>
              </a:rPr>
              <a:t>OCR</a:t>
            </a:r>
            <a:endParaRPr kumimoji="0" lang="zh-CN" altLang="en-US" sz="7200" b="0" i="0" u="none" strike="noStrike" kern="1200" cap="none" spc="30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46413402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Facebook Rosetta</a:t>
            </a:r>
            <a:endParaRPr lang="zh-CN" altLang="en-US" dirty="0"/>
          </a:p>
        </p:txBody>
      </p:sp>
      <p:pic>
        <p:nvPicPr>
          <p:cNvPr id="3" name="图片 2">
            <a:extLst>
              <a:ext uri="{FF2B5EF4-FFF2-40B4-BE49-F238E27FC236}">
                <a16:creationId xmlns:a16="http://schemas.microsoft.com/office/drawing/2014/main" id="{187A0C98-82C9-4FA7-9BC5-B928C5FF7AA6}"/>
              </a:ext>
            </a:extLst>
          </p:cNvPr>
          <p:cNvPicPr>
            <a:picLocks noChangeAspect="1"/>
          </p:cNvPicPr>
          <p:nvPr/>
        </p:nvPicPr>
        <p:blipFill>
          <a:blip r:embed="rId2"/>
          <a:stretch>
            <a:fillRect/>
          </a:stretch>
        </p:blipFill>
        <p:spPr>
          <a:xfrm>
            <a:off x="3698672" y="1661163"/>
            <a:ext cx="7821579" cy="3535673"/>
          </a:xfrm>
          <a:prstGeom prst="rect">
            <a:avLst/>
          </a:prstGeom>
        </p:spPr>
      </p:pic>
      <p:sp>
        <p:nvSpPr>
          <p:cNvPr id="5" name="文本框 4">
            <a:extLst>
              <a:ext uri="{FF2B5EF4-FFF2-40B4-BE49-F238E27FC236}">
                <a16:creationId xmlns:a16="http://schemas.microsoft.com/office/drawing/2014/main" id="{40495A54-0D27-4151-B30D-FE101D8DE3DE}"/>
              </a:ext>
            </a:extLst>
          </p:cNvPr>
          <p:cNvSpPr txBox="1"/>
          <p:nvPr/>
        </p:nvSpPr>
        <p:spPr>
          <a:xfrm>
            <a:off x="749863" y="1918237"/>
            <a:ext cx="2012089" cy="2308324"/>
          </a:xfrm>
          <a:prstGeom prst="rect">
            <a:avLst/>
          </a:prstGeom>
          <a:noFill/>
        </p:spPr>
        <p:txBody>
          <a:bodyPr wrap="none" rtlCol="0">
            <a:spAutoFit/>
          </a:bodyPr>
          <a:lstStyle/>
          <a:p>
            <a:pPr marL="285750" indent="-285750">
              <a:buFont typeface="Wingdings" panose="05000000000000000000" pitchFamily="2" charset="2"/>
              <a:buChar char="ü"/>
            </a:pPr>
            <a:r>
              <a:rPr lang="zh-CN" altLang="en-US" sz="2400" b="1" dirty="0"/>
              <a:t>大规模数据</a:t>
            </a:r>
            <a:endParaRPr lang="en-US" altLang="zh-CN" sz="2400" b="1" dirty="0"/>
          </a:p>
          <a:p>
            <a:pPr marL="285750" indent="-285750">
              <a:buFont typeface="Wingdings" panose="05000000000000000000" pitchFamily="2" charset="2"/>
              <a:buChar char="ü"/>
            </a:pPr>
            <a:r>
              <a:rPr lang="zh-CN" altLang="en-US" sz="2400" b="1" dirty="0"/>
              <a:t>可扩展性</a:t>
            </a:r>
            <a:endParaRPr lang="en-US" altLang="zh-CN" sz="2400" b="1" dirty="0"/>
          </a:p>
          <a:p>
            <a:pPr marL="285750" indent="-285750">
              <a:buFont typeface="Wingdings" panose="05000000000000000000" pitchFamily="2" charset="2"/>
              <a:buChar char="ü"/>
            </a:pPr>
            <a:r>
              <a:rPr lang="zh-CN" altLang="en-US" sz="2400" b="1" dirty="0"/>
              <a:t>实时性</a:t>
            </a:r>
            <a:endParaRPr lang="en-US" altLang="zh-CN" sz="2400" b="1" dirty="0"/>
          </a:p>
          <a:p>
            <a:pPr marL="285750" indent="-285750">
              <a:buFont typeface="Wingdings" panose="05000000000000000000" pitchFamily="2" charset="2"/>
              <a:buChar char="ü"/>
            </a:pPr>
            <a:r>
              <a:rPr lang="zh-CN" altLang="en-US" sz="2400" b="1" dirty="0"/>
              <a:t>负载均衡</a:t>
            </a:r>
            <a:endParaRPr lang="en-US" altLang="zh-CN" sz="2400" b="1" dirty="0"/>
          </a:p>
          <a:p>
            <a:pPr marL="285750" indent="-285750">
              <a:buFont typeface="Wingdings" panose="05000000000000000000" pitchFamily="2" charset="2"/>
              <a:buChar char="ü"/>
            </a:pPr>
            <a:r>
              <a:rPr lang="zh-CN" altLang="en-US" sz="2400" b="1" dirty="0"/>
              <a:t>稳定性</a:t>
            </a:r>
            <a:endParaRPr lang="en-US" altLang="zh-CN" sz="2400" b="1" dirty="0"/>
          </a:p>
          <a:p>
            <a:pPr marL="285750" indent="-285750">
              <a:buFont typeface="Wingdings" panose="05000000000000000000" pitchFamily="2" charset="2"/>
              <a:buChar char="ü"/>
            </a:pPr>
            <a:r>
              <a:rPr lang="en-US" altLang="zh-CN" sz="2400" b="1" dirty="0"/>
              <a:t>AI</a:t>
            </a:r>
            <a:endParaRPr lang="zh-CN" altLang="en-US" sz="2400" b="1" dirty="0"/>
          </a:p>
        </p:txBody>
      </p:sp>
    </p:spTree>
    <p:extLst>
      <p:ext uri="{BB962C8B-B14F-4D97-AF65-F5344CB8AC3E}">
        <p14:creationId xmlns:p14="http://schemas.microsoft.com/office/powerpoint/2010/main" val="4193966598"/>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Facebook Rosetta</a:t>
            </a:r>
            <a:endParaRPr lang="zh-CN" altLang="en-US" dirty="0"/>
          </a:p>
        </p:txBody>
      </p:sp>
      <p:pic>
        <p:nvPicPr>
          <p:cNvPr id="3" name="图片 2">
            <a:extLst>
              <a:ext uri="{FF2B5EF4-FFF2-40B4-BE49-F238E27FC236}">
                <a16:creationId xmlns:a16="http://schemas.microsoft.com/office/drawing/2014/main" id="{187A0C98-82C9-4FA7-9BC5-B928C5FF7AA6}"/>
              </a:ext>
            </a:extLst>
          </p:cNvPr>
          <p:cNvPicPr>
            <a:picLocks noChangeAspect="1"/>
          </p:cNvPicPr>
          <p:nvPr/>
        </p:nvPicPr>
        <p:blipFill>
          <a:blip r:embed="rId2"/>
          <a:stretch>
            <a:fillRect/>
          </a:stretch>
        </p:blipFill>
        <p:spPr>
          <a:xfrm>
            <a:off x="5449640" y="1373488"/>
            <a:ext cx="6314146" cy="2854252"/>
          </a:xfrm>
          <a:prstGeom prst="rect">
            <a:avLst/>
          </a:prstGeom>
        </p:spPr>
      </p:pic>
      <p:sp>
        <p:nvSpPr>
          <p:cNvPr id="16" name="文本框 15">
            <a:extLst>
              <a:ext uri="{FF2B5EF4-FFF2-40B4-BE49-F238E27FC236}">
                <a16:creationId xmlns:a16="http://schemas.microsoft.com/office/drawing/2014/main" id="{EC39399D-5381-4EEC-A34F-6DCD1AA04B1A}"/>
              </a:ext>
            </a:extLst>
          </p:cNvPr>
          <p:cNvSpPr txBox="1"/>
          <p:nvPr/>
        </p:nvSpPr>
        <p:spPr>
          <a:xfrm>
            <a:off x="879351" y="1375376"/>
            <a:ext cx="2542684" cy="646331"/>
          </a:xfrm>
          <a:prstGeom prst="rect">
            <a:avLst/>
          </a:prstGeom>
          <a:noFill/>
        </p:spPr>
        <p:txBody>
          <a:bodyPr wrap="none" rtlCol="0">
            <a:spAutoFit/>
          </a:bodyPr>
          <a:lstStyle/>
          <a:p>
            <a:pPr algn="ctr"/>
            <a:r>
              <a:rPr lang="zh-CN" altLang="en-US" dirty="0"/>
              <a:t>图片保存至</a:t>
            </a:r>
            <a:r>
              <a:rPr lang="en-US" altLang="zh-CN" dirty="0"/>
              <a:t>Rosetta</a:t>
            </a:r>
            <a:r>
              <a:rPr lang="zh-CN" altLang="en-US" dirty="0"/>
              <a:t>集群</a:t>
            </a:r>
            <a:endParaRPr lang="en-US" altLang="zh-CN" dirty="0"/>
          </a:p>
          <a:p>
            <a:pPr algn="ctr"/>
            <a:r>
              <a:rPr lang="zh-CN" altLang="en-US" dirty="0"/>
              <a:t>（</a:t>
            </a:r>
            <a:r>
              <a:rPr lang="en-US" altLang="zh-CN" dirty="0"/>
              <a:t>pull-based model</a:t>
            </a:r>
            <a:r>
              <a:rPr lang="zh-CN" altLang="en-US" dirty="0"/>
              <a:t>）</a:t>
            </a:r>
          </a:p>
        </p:txBody>
      </p:sp>
      <p:sp>
        <p:nvSpPr>
          <p:cNvPr id="17" name="right-arrow_339913">
            <a:extLst>
              <a:ext uri="{FF2B5EF4-FFF2-40B4-BE49-F238E27FC236}">
                <a16:creationId xmlns:a16="http://schemas.microsoft.com/office/drawing/2014/main" id="{37EA3EA1-4593-4555-9473-B80A8249FD50}"/>
              </a:ext>
            </a:extLst>
          </p:cNvPr>
          <p:cNvSpPr>
            <a:spLocks noChangeAspect="1"/>
          </p:cNvSpPr>
          <p:nvPr/>
        </p:nvSpPr>
        <p:spPr bwMode="auto">
          <a:xfrm rot="5400000">
            <a:off x="1896125" y="2020058"/>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8" name="文本框 17">
            <a:extLst>
              <a:ext uri="{FF2B5EF4-FFF2-40B4-BE49-F238E27FC236}">
                <a16:creationId xmlns:a16="http://schemas.microsoft.com/office/drawing/2014/main" id="{C22EB44B-35D5-4ADA-9A65-248CA00685C0}"/>
              </a:ext>
            </a:extLst>
          </p:cNvPr>
          <p:cNvSpPr txBox="1"/>
          <p:nvPr/>
        </p:nvSpPr>
        <p:spPr>
          <a:xfrm>
            <a:off x="1093289" y="2300436"/>
            <a:ext cx="2262158" cy="646331"/>
          </a:xfrm>
          <a:prstGeom prst="rect">
            <a:avLst/>
          </a:prstGeom>
          <a:noFill/>
        </p:spPr>
        <p:txBody>
          <a:bodyPr wrap="none" rtlCol="0">
            <a:spAutoFit/>
          </a:bodyPr>
          <a:lstStyle/>
          <a:p>
            <a:pPr algn="ctr"/>
            <a:r>
              <a:rPr lang="zh-CN" altLang="en-US" dirty="0"/>
              <a:t>分布式数据预处理</a:t>
            </a:r>
            <a:endParaRPr lang="en-US" altLang="zh-CN" dirty="0"/>
          </a:p>
          <a:p>
            <a:pPr algn="ctr"/>
            <a:r>
              <a:rPr lang="zh-CN" altLang="en-US" dirty="0"/>
              <a:t>（异步、注册回调）</a:t>
            </a:r>
          </a:p>
        </p:txBody>
      </p:sp>
      <p:sp>
        <p:nvSpPr>
          <p:cNvPr id="20" name="right-arrow_339913">
            <a:extLst>
              <a:ext uri="{FF2B5EF4-FFF2-40B4-BE49-F238E27FC236}">
                <a16:creationId xmlns:a16="http://schemas.microsoft.com/office/drawing/2014/main" id="{B9267F8E-FC58-4157-A46D-E0AEE83A6661}"/>
              </a:ext>
            </a:extLst>
          </p:cNvPr>
          <p:cNvSpPr>
            <a:spLocks noChangeAspect="1"/>
          </p:cNvSpPr>
          <p:nvPr/>
        </p:nvSpPr>
        <p:spPr bwMode="auto">
          <a:xfrm rot="5400000">
            <a:off x="1896125" y="2977467"/>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21" name="文本框 20">
            <a:extLst>
              <a:ext uri="{FF2B5EF4-FFF2-40B4-BE49-F238E27FC236}">
                <a16:creationId xmlns:a16="http://schemas.microsoft.com/office/drawing/2014/main" id="{CD6E0080-EC99-4EC9-A4D0-5EE18FED736E}"/>
              </a:ext>
            </a:extLst>
          </p:cNvPr>
          <p:cNvSpPr txBox="1"/>
          <p:nvPr/>
        </p:nvSpPr>
        <p:spPr>
          <a:xfrm>
            <a:off x="1503094" y="3257845"/>
            <a:ext cx="1107996" cy="369332"/>
          </a:xfrm>
          <a:prstGeom prst="rect">
            <a:avLst/>
          </a:prstGeom>
          <a:noFill/>
        </p:spPr>
        <p:txBody>
          <a:bodyPr wrap="none" rtlCol="0">
            <a:spAutoFit/>
          </a:bodyPr>
          <a:lstStyle/>
          <a:p>
            <a:r>
              <a:rPr lang="zh-CN" altLang="en-US" dirty="0"/>
              <a:t>文本检测</a:t>
            </a:r>
          </a:p>
        </p:txBody>
      </p:sp>
      <p:sp>
        <p:nvSpPr>
          <p:cNvPr id="22" name="right-arrow_339913">
            <a:extLst>
              <a:ext uri="{FF2B5EF4-FFF2-40B4-BE49-F238E27FC236}">
                <a16:creationId xmlns:a16="http://schemas.microsoft.com/office/drawing/2014/main" id="{24054F4B-2AF8-4D8E-B462-2C2F58B9F286}"/>
              </a:ext>
            </a:extLst>
          </p:cNvPr>
          <p:cNvSpPr>
            <a:spLocks noChangeAspect="1"/>
          </p:cNvSpPr>
          <p:nvPr/>
        </p:nvSpPr>
        <p:spPr bwMode="auto">
          <a:xfrm rot="5400000">
            <a:off x="1896125" y="3627418"/>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33" name="文本框 32">
            <a:extLst>
              <a:ext uri="{FF2B5EF4-FFF2-40B4-BE49-F238E27FC236}">
                <a16:creationId xmlns:a16="http://schemas.microsoft.com/office/drawing/2014/main" id="{C1EE56F9-E64C-43DE-AD07-A9F415BEFE22}"/>
              </a:ext>
            </a:extLst>
          </p:cNvPr>
          <p:cNvSpPr txBox="1"/>
          <p:nvPr/>
        </p:nvSpPr>
        <p:spPr>
          <a:xfrm>
            <a:off x="1467205" y="3891632"/>
            <a:ext cx="1107996" cy="369332"/>
          </a:xfrm>
          <a:prstGeom prst="rect">
            <a:avLst/>
          </a:prstGeom>
          <a:noFill/>
        </p:spPr>
        <p:txBody>
          <a:bodyPr wrap="none" rtlCol="0">
            <a:spAutoFit/>
          </a:bodyPr>
          <a:lstStyle/>
          <a:p>
            <a:r>
              <a:rPr lang="zh-CN" altLang="en-US" dirty="0"/>
              <a:t>文本识别</a:t>
            </a:r>
          </a:p>
        </p:txBody>
      </p:sp>
      <p:sp>
        <p:nvSpPr>
          <p:cNvPr id="34" name="right-arrow_339913">
            <a:extLst>
              <a:ext uri="{FF2B5EF4-FFF2-40B4-BE49-F238E27FC236}">
                <a16:creationId xmlns:a16="http://schemas.microsoft.com/office/drawing/2014/main" id="{DF66D18F-79C7-47AA-82FB-85CD337BAE25}"/>
              </a:ext>
            </a:extLst>
          </p:cNvPr>
          <p:cNvSpPr>
            <a:spLocks noChangeAspect="1"/>
          </p:cNvSpPr>
          <p:nvPr/>
        </p:nvSpPr>
        <p:spPr bwMode="auto">
          <a:xfrm rot="5400000">
            <a:off x="1896125" y="4275501"/>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35" name="文本框 34">
            <a:extLst>
              <a:ext uri="{FF2B5EF4-FFF2-40B4-BE49-F238E27FC236}">
                <a16:creationId xmlns:a16="http://schemas.microsoft.com/office/drawing/2014/main" id="{8F9D1F91-4F3B-415C-B173-772F2B590873}"/>
              </a:ext>
            </a:extLst>
          </p:cNvPr>
          <p:cNvSpPr txBox="1"/>
          <p:nvPr/>
        </p:nvSpPr>
        <p:spPr>
          <a:xfrm>
            <a:off x="879351" y="4572042"/>
            <a:ext cx="2283703" cy="646331"/>
          </a:xfrm>
          <a:prstGeom prst="rect">
            <a:avLst/>
          </a:prstGeom>
          <a:noFill/>
        </p:spPr>
        <p:txBody>
          <a:bodyPr wrap="square" rtlCol="0">
            <a:spAutoFit/>
          </a:bodyPr>
          <a:lstStyle/>
          <a:p>
            <a:pPr algn="ctr"/>
            <a:r>
              <a:rPr lang="zh-CN" altLang="en-US" dirty="0"/>
              <a:t>保存至</a:t>
            </a:r>
            <a:r>
              <a:rPr lang="en-US" altLang="zh-CN" dirty="0"/>
              <a:t>TAO</a:t>
            </a:r>
          </a:p>
          <a:p>
            <a:pPr algn="ctr"/>
            <a:r>
              <a:rPr lang="zh-CN" altLang="en-US" dirty="0"/>
              <a:t>（分布式图数据库）</a:t>
            </a:r>
          </a:p>
        </p:txBody>
      </p:sp>
      <p:sp>
        <p:nvSpPr>
          <p:cNvPr id="36" name="文本框 35">
            <a:extLst>
              <a:ext uri="{FF2B5EF4-FFF2-40B4-BE49-F238E27FC236}">
                <a16:creationId xmlns:a16="http://schemas.microsoft.com/office/drawing/2014/main" id="{B94539B8-D02F-4E6F-8D5E-B922C9E380C0}"/>
              </a:ext>
            </a:extLst>
          </p:cNvPr>
          <p:cNvSpPr txBox="1"/>
          <p:nvPr/>
        </p:nvSpPr>
        <p:spPr>
          <a:xfrm>
            <a:off x="3515597" y="4592522"/>
            <a:ext cx="3059811" cy="646331"/>
          </a:xfrm>
          <a:prstGeom prst="rect">
            <a:avLst/>
          </a:prstGeom>
          <a:noFill/>
        </p:spPr>
        <p:txBody>
          <a:bodyPr wrap="square" rtlCol="0">
            <a:spAutoFit/>
          </a:bodyPr>
          <a:lstStyle/>
          <a:p>
            <a:pPr algn="ctr"/>
            <a:r>
              <a:rPr lang="zh-CN" altLang="en-US" dirty="0"/>
              <a:t>下游应用访问文本信息</a:t>
            </a:r>
            <a:endParaRPr lang="en-US" altLang="zh-CN" dirty="0"/>
          </a:p>
          <a:p>
            <a:pPr algn="ctr"/>
            <a:r>
              <a:rPr lang="zh-CN" altLang="en-US" dirty="0"/>
              <a:t>（图片搜索、图片文字提取）</a:t>
            </a:r>
          </a:p>
        </p:txBody>
      </p:sp>
      <p:sp>
        <p:nvSpPr>
          <p:cNvPr id="37" name="right-arrow_339913">
            <a:extLst>
              <a:ext uri="{FF2B5EF4-FFF2-40B4-BE49-F238E27FC236}">
                <a16:creationId xmlns:a16="http://schemas.microsoft.com/office/drawing/2014/main" id="{E1A0838A-D75F-4BE8-B934-13E7CF1CA18D}"/>
              </a:ext>
            </a:extLst>
          </p:cNvPr>
          <p:cNvSpPr>
            <a:spLocks noChangeAspect="1"/>
          </p:cNvSpPr>
          <p:nvPr/>
        </p:nvSpPr>
        <p:spPr bwMode="auto">
          <a:xfrm rot="10800000">
            <a:off x="3214247" y="4770367"/>
            <a:ext cx="250159" cy="249678"/>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Tree>
    <p:extLst>
      <p:ext uri="{BB962C8B-B14F-4D97-AF65-F5344CB8AC3E}">
        <p14:creationId xmlns:p14="http://schemas.microsoft.com/office/powerpoint/2010/main" val="863295785"/>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Facebook Rosetta</a:t>
            </a:r>
            <a:endParaRPr lang="zh-CN" altLang="en-US" dirty="0"/>
          </a:p>
        </p:txBody>
      </p:sp>
      <p:pic>
        <p:nvPicPr>
          <p:cNvPr id="2" name="图片 1">
            <a:extLst>
              <a:ext uri="{FF2B5EF4-FFF2-40B4-BE49-F238E27FC236}">
                <a16:creationId xmlns:a16="http://schemas.microsoft.com/office/drawing/2014/main" id="{60BEC4BD-0453-4665-9AB1-7167118CDBA0}"/>
              </a:ext>
            </a:extLst>
          </p:cNvPr>
          <p:cNvPicPr>
            <a:picLocks noChangeAspect="1"/>
          </p:cNvPicPr>
          <p:nvPr/>
        </p:nvPicPr>
        <p:blipFill>
          <a:blip r:embed="rId2"/>
          <a:stretch>
            <a:fillRect/>
          </a:stretch>
        </p:blipFill>
        <p:spPr>
          <a:xfrm>
            <a:off x="3437923" y="922784"/>
            <a:ext cx="8010531" cy="3123121"/>
          </a:xfrm>
          <a:prstGeom prst="rect">
            <a:avLst/>
          </a:prstGeom>
        </p:spPr>
      </p:pic>
      <p:sp>
        <p:nvSpPr>
          <p:cNvPr id="4" name="文本框 3">
            <a:extLst>
              <a:ext uri="{FF2B5EF4-FFF2-40B4-BE49-F238E27FC236}">
                <a16:creationId xmlns:a16="http://schemas.microsoft.com/office/drawing/2014/main" id="{4004A09F-BF9C-4746-B50C-09B85AA6C758}"/>
              </a:ext>
            </a:extLst>
          </p:cNvPr>
          <p:cNvSpPr txBox="1"/>
          <p:nvPr/>
        </p:nvSpPr>
        <p:spPr>
          <a:xfrm>
            <a:off x="703031" y="1944750"/>
            <a:ext cx="2396810" cy="1200329"/>
          </a:xfrm>
          <a:prstGeom prst="rect">
            <a:avLst/>
          </a:prstGeom>
          <a:noFill/>
        </p:spPr>
        <p:txBody>
          <a:bodyPr wrap="none" rtlCol="0">
            <a:spAutoFit/>
          </a:bodyPr>
          <a:lstStyle/>
          <a:p>
            <a:pPr marL="285750" indent="-285750">
              <a:buFont typeface="Wingdings" panose="05000000000000000000" pitchFamily="2" charset="2"/>
              <a:buChar char="p"/>
            </a:pPr>
            <a:r>
              <a:rPr lang="zh-CN" altLang="en-US" b="1" dirty="0"/>
              <a:t>文本检测</a:t>
            </a:r>
            <a:endParaRPr lang="en-US" altLang="zh-CN" b="1" dirty="0"/>
          </a:p>
          <a:p>
            <a:pPr lvl="1"/>
            <a:r>
              <a:rPr lang="en-US" altLang="zh-CN" dirty="0"/>
              <a:t>Faster-RCNN</a:t>
            </a:r>
          </a:p>
          <a:p>
            <a:pPr marL="285750" indent="-285750">
              <a:buFont typeface="Wingdings" panose="05000000000000000000" pitchFamily="2" charset="2"/>
              <a:buChar char="p"/>
            </a:pPr>
            <a:r>
              <a:rPr lang="zh-CN" altLang="en-US" b="1" dirty="0"/>
              <a:t>文本识别</a:t>
            </a:r>
            <a:endParaRPr lang="en-US" altLang="zh-CN" b="1" dirty="0"/>
          </a:p>
          <a:p>
            <a:pPr lvl="1"/>
            <a:r>
              <a:rPr lang="en-US" altLang="zh-CN" dirty="0"/>
              <a:t>ResNet-18 + CTC</a:t>
            </a:r>
            <a:endParaRPr lang="zh-CN" altLang="en-US" dirty="0"/>
          </a:p>
        </p:txBody>
      </p:sp>
      <p:sp>
        <p:nvSpPr>
          <p:cNvPr id="5" name="文本框 4">
            <a:extLst>
              <a:ext uri="{FF2B5EF4-FFF2-40B4-BE49-F238E27FC236}">
                <a16:creationId xmlns:a16="http://schemas.microsoft.com/office/drawing/2014/main" id="{370F7363-EE11-4550-B838-05FE4427B1F1}"/>
              </a:ext>
            </a:extLst>
          </p:cNvPr>
          <p:cNvSpPr txBox="1"/>
          <p:nvPr/>
        </p:nvSpPr>
        <p:spPr>
          <a:xfrm>
            <a:off x="749863" y="4360631"/>
            <a:ext cx="8792792" cy="923330"/>
          </a:xfrm>
          <a:prstGeom prst="rect">
            <a:avLst/>
          </a:prstGeom>
          <a:noFill/>
        </p:spPr>
        <p:txBody>
          <a:bodyPr wrap="none" rtlCol="0">
            <a:spAutoFit/>
          </a:bodyPr>
          <a:lstStyle/>
          <a:p>
            <a:pPr marL="285750" indent="-285750">
              <a:buFont typeface="Wingdings" panose="05000000000000000000" pitchFamily="2" charset="2"/>
              <a:buChar char="ü"/>
            </a:pPr>
            <a:r>
              <a:rPr lang="zh-CN" altLang="en-US" dirty="0"/>
              <a:t>文本检测模型中的卷积层采用</a:t>
            </a:r>
            <a:r>
              <a:rPr lang="en-US" altLang="zh-CN" dirty="0" err="1"/>
              <a:t>ShuffleNet</a:t>
            </a:r>
            <a:r>
              <a:rPr lang="zh-CN" altLang="en-US" dirty="0"/>
              <a:t>提升效率</a:t>
            </a:r>
            <a:endParaRPr lang="en-US" altLang="zh-CN" dirty="0"/>
          </a:p>
          <a:p>
            <a:pPr marL="285750" indent="-285750">
              <a:buFont typeface="Wingdings" panose="05000000000000000000" pitchFamily="2" charset="2"/>
              <a:buChar char="ü"/>
            </a:pPr>
            <a:r>
              <a:rPr lang="zh-CN" altLang="en-US" dirty="0"/>
              <a:t>识别模型在</a:t>
            </a:r>
            <a:r>
              <a:rPr lang="en-US" altLang="zh-CN" dirty="0"/>
              <a:t>ImageNet</a:t>
            </a:r>
            <a:r>
              <a:rPr lang="zh-CN" altLang="en-US" dirty="0"/>
              <a:t>上预训练</a:t>
            </a:r>
            <a:endParaRPr lang="en-US" altLang="zh-CN" dirty="0"/>
          </a:p>
          <a:p>
            <a:pPr marL="285750" indent="-285750">
              <a:buFont typeface="Wingdings" panose="05000000000000000000" pitchFamily="2" charset="2"/>
              <a:buChar char="ü"/>
            </a:pPr>
            <a:r>
              <a:rPr lang="zh-CN" altLang="en-US" dirty="0"/>
              <a:t>在原始数据集上训练完毕后，再在</a:t>
            </a:r>
            <a:r>
              <a:rPr lang="en-US" altLang="zh-CN" dirty="0"/>
              <a:t>COCO-Text</a:t>
            </a:r>
            <a:r>
              <a:rPr lang="zh-CN" altLang="en-US" dirty="0"/>
              <a:t>上进行训练，以便学习真实世界特征</a:t>
            </a:r>
          </a:p>
        </p:txBody>
      </p:sp>
    </p:spTree>
    <p:extLst>
      <p:ext uri="{BB962C8B-B14F-4D97-AF65-F5344CB8AC3E}">
        <p14:creationId xmlns:p14="http://schemas.microsoft.com/office/powerpoint/2010/main" val="3998944270"/>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多语言</a:t>
            </a:r>
            <a:r>
              <a:rPr lang="en-US" altLang="zh-CN" dirty="0"/>
              <a:t>OCR</a:t>
            </a:r>
            <a:endParaRPr lang="zh-CN" altLang="en-US" dirty="0"/>
          </a:p>
        </p:txBody>
      </p:sp>
      <p:pic>
        <p:nvPicPr>
          <p:cNvPr id="8" name="图片 7">
            <a:extLst>
              <a:ext uri="{FF2B5EF4-FFF2-40B4-BE49-F238E27FC236}">
                <a16:creationId xmlns:a16="http://schemas.microsoft.com/office/drawing/2014/main" id="{936601A6-2F92-4E5E-ABC4-8A1F94B05346}"/>
              </a:ext>
            </a:extLst>
          </p:cNvPr>
          <p:cNvPicPr>
            <a:picLocks noChangeAspect="1"/>
          </p:cNvPicPr>
          <p:nvPr/>
        </p:nvPicPr>
        <p:blipFill>
          <a:blip r:embed="rId2"/>
          <a:stretch>
            <a:fillRect/>
          </a:stretch>
        </p:blipFill>
        <p:spPr>
          <a:xfrm>
            <a:off x="1236306" y="1271870"/>
            <a:ext cx="9783717" cy="1930826"/>
          </a:xfrm>
          <a:prstGeom prst="rect">
            <a:avLst/>
          </a:prstGeom>
        </p:spPr>
      </p:pic>
      <p:sp>
        <p:nvSpPr>
          <p:cNvPr id="9" name="文本框 8">
            <a:extLst>
              <a:ext uri="{FF2B5EF4-FFF2-40B4-BE49-F238E27FC236}">
                <a16:creationId xmlns:a16="http://schemas.microsoft.com/office/drawing/2014/main" id="{11329DBE-F057-4B80-A8B2-D48CECA444DF}"/>
              </a:ext>
            </a:extLst>
          </p:cNvPr>
          <p:cNvSpPr txBox="1"/>
          <p:nvPr/>
        </p:nvSpPr>
        <p:spPr>
          <a:xfrm>
            <a:off x="3919772" y="3745368"/>
            <a:ext cx="4221027" cy="1200329"/>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a:t>从图像中提取文本线并进行布局分析</a:t>
            </a:r>
            <a:endParaRPr lang="en-US" altLang="zh-CN" dirty="0"/>
          </a:p>
          <a:p>
            <a:pPr marL="285750" indent="-285750">
              <a:buFont typeface="Wingdings" panose="05000000000000000000" pitchFamily="2" charset="2"/>
              <a:buChar char="Ø"/>
            </a:pPr>
            <a:r>
              <a:rPr lang="zh-CN" altLang="en-US" dirty="0"/>
              <a:t>从语言库中选取特定</a:t>
            </a:r>
            <a:r>
              <a:rPr lang="en-US" altLang="zh-CN" dirty="0"/>
              <a:t>OCR</a:t>
            </a:r>
            <a:r>
              <a:rPr lang="zh-CN" altLang="en-US" dirty="0"/>
              <a:t>模型</a:t>
            </a:r>
            <a:endParaRPr lang="en-US" altLang="zh-CN" dirty="0"/>
          </a:p>
          <a:p>
            <a:pPr marL="285750" indent="-285750">
              <a:buFont typeface="Wingdings" panose="05000000000000000000" pitchFamily="2" charset="2"/>
              <a:buChar char="Ø"/>
            </a:pPr>
            <a:r>
              <a:rPr lang="zh-CN" altLang="en-US" dirty="0"/>
              <a:t>特定</a:t>
            </a:r>
            <a:r>
              <a:rPr lang="en-US" altLang="zh-CN" dirty="0"/>
              <a:t>OCR</a:t>
            </a:r>
            <a:r>
              <a:rPr lang="zh-CN" altLang="en-US" dirty="0"/>
              <a:t>模型进行</a:t>
            </a:r>
            <a:r>
              <a:rPr lang="en-US" altLang="zh-CN" dirty="0" err="1"/>
              <a:t>unicode</a:t>
            </a:r>
            <a:r>
              <a:rPr lang="zh-CN" altLang="en-US" dirty="0"/>
              <a:t>转录</a:t>
            </a:r>
            <a:endParaRPr lang="en-US" altLang="zh-CN" dirty="0"/>
          </a:p>
          <a:p>
            <a:pPr marL="285750" indent="-285750">
              <a:buFont typeface="Wingdings" panose="05000000000000000000" pitchFamily="2" charset="2"/>
              <a:buChar char="Ø"/>
            </a:pPr>
            <a:r>
              <a:rPr lang="zh-CN" altLang="en-US" dirty="0"/>
              <a:t>识别结果改进布局分析</a:t>
            </a:r>
          </a:p>
        </p:txBody>
      </p:sp>
    </p:spTree>
    <p:extLst>
      <p:ext uri="{BB962C8B-B14F-4D97-AF65-F5344CB8AC3E}">
        <p14:creationId xmlns:p14="http://schemas.microsoft.com/office/powerpoint/2010/main" val="372264321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OCR</a:t>
            </a:r>
            <a:r>
              <a:rPr lang="zh-CN" altLang="en-US" dirty="0"/>
              <a:t>概述</a:t>
            </a:r>
          </a:p>
        </p:txBody>
      </p:sp>
      <p:sp>
        <p:nvSpPr>
          <p:cNvPr id="2" name="文本框 1">
            <a:extLst>
              <a:ext uri="{FF2B5EF4-FFF2-40B4-BE49-F238E27FC236}">
                <a16:creationId xmlns:a16="http://schemas.microsoft.com/office/drawing/2014/main" id="{CED7B287-4DDC-42A8-B674-A4A25350B4F5}"/>
              </a:ext>
            </a:extLst>
          </p:cNvPr>
          <p:cNvSpPr txBox="1"/>
          <p:nvPr/>
        </p:nvSpPr>
        <p:spPr>
          <a:xfrm>
            <a:off x="749863" y="1020084"/>
            <a:ext cx="1088760"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t>定义</a:t>
            </a:r>
          </a:p>
        </p:txBody>
      </p:sp>
      <p:sp>
        <p:nvSpPr>
          <p:cNvPr id="3" name="文本框 2">
            <a:extLst>
              <a:ext uri="{FF2B5EF4-FFF2-40B4-BE49-F238E27FC236}">
                <a16:creationId xmlns:a16="http://schemas.microsoft.com/office/drawing/2014/main" id="{97864927-C3EE-49BE-BDC0-8B42C8E18126}"/>
              </a:ext>
            </a:extLst>
          </p:cNvPr>
          <p:cNvSpPr txBox="1"/>
          <p:nvPr/>
        </p:nvSpPr>
        <p:spPr>
          <a:xfrm>
            <a:off x="1024679" y="1481749"/>
            <a:ext cx="5646097" cy="646331"/>
          </a:xfrm>
          <a:prstGeom prst="rect">
            <a:avLst/>
          </a:prstGeom>
          <a:noFill/>
        </p:spPr>
        <p:txBody>
          <a:bodyPr wrap="none" rtlCol="0">
            <a:spAutoFit/>
          </a:bodyPr>
          <a:lstStyle/>
          <a:p>
            <a:r>
              <a:rPr lang="zh-CN" altLang="en-US" dirty="0"/>
              <a:t>光学字符识别</a:t>
            </a:r>
            <a:r>
              <a:rPr lang="en-US" altLang="zh-CN" dirty="0"/>
              <a:t>(Optical Character Recognition, OCR)</a:t>
            </a:r>
          </a:p>
          <a:p>
            <a:r>
              <a:rPr lang="zh-CN" altLang="en-US" dirty="0"/>
              <a:t>对图像中的文字进行识别，以结构化的文本形式返回</a:t>
            </a:r>
          </a:p>
        </p:txBody>
      </p:sp>
      <p:sp>
        <p:nvSpPr>
          <p:cNvPr id="4" name="文本框 3">
            <a:extLst>
              <a:ext uri="{FF2B5EF4-FFF2-40B4-BE49-F238E27FC236}">
                <a16:creationId xmlns:a16="http://schemas.microsoft.com/office/drawing/2014/main" id="{BCB06717-4784-445B-BD2B-3A2230D3877F}"/>
              </a:ext>
            </a:extLst>
          </p:cNvPr>
          <p:cNvSpPr txBox="1"/>
          <p:nvPr/>
        </p:nvSpPr>
        <p:spPr>
          <a:xfrm>
            <a:off x="749862" y="3790074"/>
            <a:ext cx="1704313"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t>处理流程</a:t>
            </a:r>
          </a:p>
        </p:txBody>
      </p:sp>
      <p:pic>
        <p:nvPicPr>
          <p:cNvPr id="5" name="图片 4">
            <a:extLst>
              <a:ext uri="{FF2B5EF4-FFF2-40B4-BE49-F238E27FC236}">
                <a16:creationId xmlns:a16="http://schemas.microsoft.com/office/drawing/2014/main" id="{74FB277E-5B0D-4609-9779-9561769A145C}"/>
              </a:ext>
            </a:extLst>
          </p:cNvPr>
          <p:cNvPicPr>
            <a:picLocks noChangeAspect="1"/>
          </p:cNvPicPr>
          <p:nvPr/>
        </p:nvPicPr>
        <p:blipFill>
          <a:blip r:embed="rId2"/>
          <a:stretch>
            <a:fillRect/>
          </a:stretch>
        </p:blipFill>
        <p:spPr>
          <a:xfrm>
            <a:off x="749862" y="4251739"/>
            <a:ext cx="7032358" cy="937217"/>
          </a:xfrm>
          <a:prstGeom prst="rect">
            <a:avLst/>
          </a:prstGeom>
        </p:spPr>
      </p:pic>
      <p:sp>
        <p:nvSpPr>
          <p:cNvPr id="11" name="文本框 10">
            <a:extLst>
              <a:ext uri="{FF2B5EF4-FFF2-40B4-BE49-F238E27FC236}">
                <a16:creationId xmlns:a16="http://schemas.microsoft.com/office/drawing/2014/main" id="{7CA9DF98-893C-4986-BA65-65A776BAC5B8}"/>
              </a:ext>
            </a:extLst>
          </p:cNvPr>
          <p:cNvSpPr txBox="1"/>
          <p:nvPr/>
        </p:nvSpPr>
        <p:spPr>
          <a:xfrm>
            <a:off x="749863" y="2128080"/>
            <a:ext cx="1704313"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t>应用场景</a:t>
            </a:r>
          </a:p>
        </p:txBody>
      </p:sp>
      <p:sp>
        <p:nvSpPr>
          <p:cNvPr id="12" name="文本框 11">
            <a:extLst>
              <a:ext uri="{FF2B5EF4-FFF2-40B4-BE49-F238E27FC236}">
                <a16:creationId xmlns:a16="http://schemas.microsoft.com/office/drawing/2014/main" id="{8B1DAAC4-0EF8-42EA-8732-879E2C53297C}"/>
              </a:ext>
            </a:extLst>
          </p:cNvPr>
          <p:cNvSpPr txBox="1"/>
          <p:nvPr/>
        </p:nvSpPr>
        <p:spPr>
          <a:xfrm>
            <a:off x="1024679" y="2589745"/>
            <a:ext cx="1107996" cy="1200329"/>
          </a:xfrm>
          <a:prstGeom prst="rect">
            <a:avLst/>
          </a:prstGeom>
          <a:noFill/>
        </p:spPr>
        <p:txBody>
          <a:bodyPr wrap="none" rtlCol="0">
            <a:spAutoFit/>
          </a:bodyPr>
          <a:lstStyle/>
          <a:p>
            <a:r>
              <a:rPr lang="zh-CN" altLang="en-US" dirty="0"/>
              <a:t>文档扫描</a:t>
            </a:r>
            <a:endParaRPr lang="en-US" altLang="zh-CN" dirty="0"/>
          </a:p>
          <a:p>
            <a:r>
              <a:rPr lang="zh-CN" altLang="en-US" dirty="0"/>
              <a:t>证件识别</a:t>
            </a:r>
            <a:endParaRPr lang="en-US" altLang="zh-CN" dirty="0"/>
          </a:p>
          <a:p>
            <a:r>
              <a:rPr lang="zh-CN" altLang="en-US" dirty="0"/>
              <a:t>车牌识别</a:t>
            </a:r>
            <a:endParaRPr lang="en-US" altLang="zh-CN" dirty="0"/>
          </a:p>
          <a:p>
            <a:pPr algn="ctr"/>
            <a:r>
              <a:rPr lang="en-US" altLang="zh-CN" b="1" dirty="0"/>
              <a:t>······</a:t>
            </a:r>
          </a:p>
        </p:txBody>
      </p:sp>
      <p:pic>
        <p:nvPicPr>
          <p:cNvPr id="13" name="图片 12">
            <a:extLst>
              <a:ext uri="{FF2B5EF4-FFF2-40B4-BE49-F238E27FC236}">
                <a16:creationId xmlns:a16="http://schemas.microsoft.com/office/drawing/2014/main" id="{B2E59495-76D7-4E0E-8066-F8D3110B4301}"/>
              </a:ext>
            </a:extLst>
          </p:cNvPr>
          <p:cNvPicPr>
            <a:picLocks noChangeAspect="1"/>
          </p:cNvPicPr>
          <p:nvPr/>
        </p:nvPicPr>
        <p:blipFill rotWithShape="1">
          <a:blip r:embed="rId3">
            <a:extLst>
              <a:ext uri="{28A0092B-C50C-407E-A947-70E740481C1C}">
                <a14:useLocalDpi xmlns:a14="http://schemas.microsoft.com/office/drawing/2010/main" val="0"/>
              </a:ext>
            </a:extLst>
          </a:blip>
          <a:srcRect t="12060" r="23858" b="79163"/>
          <a:stretch/>
        </p:blipFill>
        <p:spPr>
          <a:xfrm>
            <a:off x="7996259" y="3350212"/>
            <a:ext cx="2413521" cy="601943"/>
          </a:xfrm>
          <a:prstGeom prst="rect">
            <a:avLst/>
          </a:prstGeom>
        </p:spPr>
      </p:pic>
      <p:pic>
        <p:nvPicPr>
          <p:cNvPr id="15" name="图片 14">
            <a:extLst>
              <a:ext uri="{FF2B5EF4-FFF2-40B4-BE49-F238E27FC236}">
                <a16:creationId xmlns:a16="http://schemas.microsoft.com/office/drawing/2014/main" id="{73B660D6-1781-4FD8-9522-5C47409803D7}"/>
              </a:ext>
            </a:extLst>
          </p:cNvPr>
          <p:cNvPicPr>
            <a:picLocks noChangeAspect="1"/>
          </p:cNvPicPr>
          <p:nvPr/>
        </p:nvPicPr>
        <p:blipFill rotWithShape="1">
          <a:blip r:embed="rId4">
            <a:extLst>
              <a:ext uri="{28A0092B-C50C-407E-A947-70E740481C1C}">
                <a14:useLocalDpi xmlns:a14="http://schemas.microsoft.com/office/drawing/2010/main" val="0"/>
              </a:ext>
            </a:extLst>
          </a:blip>
          <a:srcRect t="11994" r="11827" b="79497"/>
          <a:stretch/>
        </p:blipFill>
        <p:spPr>
          <a:xfrm>
            <a:off x="7996259" y="2403779"/>
            <a:ext cx="2794904" cy="583562"/>
          </a:xfrm>
          <a:prstGeom prst="rect">
            <a:avLst/>
          </a:prstGeom>
        </p:spPr>
      </p:pic>
    </p:spTree>
    <p:extLst>
      <p:ext uri="{BB962C8B-B14F-4D97-AF65-F5344CB8AC3E}">
        <p14:creationId xmlns:p14="http://schemas.microsoft.com/office/powerpoint/2010/main" val="2664352075"/>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多语言</a:t>
            </a:r>
            <a:r>
              <a:rPr lang="en-US" altLang="zh-CN" dirty="0"/>
              <a:t>OCR</a:t>
            </a:r>
            <a:endParaRPr lang="zh-CN" altLang="en-US" dirty="0"/>
          </a:p>
        </p:txBody>
      </p:sp>
      <p:pic>
        <p:nvPicPr>
          <p:cNvPr id="2" name="图片 1">
            <a:extLst>
              <a:ext uri="{FF2B5EF4-FFF2-40B4-BE49-F238E27FC236}">
                <a16:creationId xmlns:a16="http://schemas.microsoft.com/office/drawing/2014/main" id="{DF67707E-E9FC-4B6B-8EC8-9EB131180555}"/>
              </a:ext>
            </a:extLst>
          </p:cNvPr>
          <p:cNvPicPr>
            <a:picLocks noChangeAspect="1"/>
          </p:cNvPicPr>
          <p:nvPr/>
        </p:nvPicPr>
        <p:blipFill>
          <a:blip r:embed="rId2"/>
          <a:stretch>
            <a:fillRect/>
          </a:stretch>
        </p:blipFill>
        <p:spPr>
          <a:xfrm>
            <a:off x="8017231" y="938588"/>
            <a:ext cx="3343742" cy="5239481"/>
          </a:xfrm>
          <a:prstGeom prst="rect">
            <a:avLst/>
          </a:prstGeom>
        </p:spPr>
      </p:pic>
      <p:sp>
        <p:nvSpPr>
          <p:cNvPr id="3" name="文本框 2">
            <a:extLst>
              <a:ext uri="{FF2B5EF4-FFF2-40B4-BE49-F238E27FC236}">
                <a16:creationId xmlns:a16="http://schemas.microsoft.com/office/drawing/2014/main" id="{4879FCD3-42A8-43AC-9A13-C309CFB19D13}"/>
              </a:ext>
            </a:extLst>
          </p:cNvPr>
          <p:cNvSpPr txBox="1"/>
          <p:nvPr/>
        </p:nvSpPr>
        <p:spPr>
          <a:xfrm>
            <a:off x="336316" y="837499"/>
            <a:ext cx="4172937" cy="369332"/>
          </a:xfrm>
          <a:prstGeom prst="rect">
            <a:avLst/>
          </a:prstGeom>
          <a:noFill/>
        </p:spPr>
        <p:txBody>
          <a:bodyPr wrap="none" rtlCol="0">
            <a:spAutoFit/>
          </a:bodyPr>
          <a:lstStyle/>
          <a:p>
            <a:r>
              <a:rPr lang="zh-CN" altLang="en-US" dirty="0"/>
              <a:t>将语言判别看作</a:t>
            </a:r>
            <a:r>
              <a:rPr lang="en-US" altLang="zh-CN" dirty="0"/>
              <a:t>sequence-to-label </a:t>
            </a:r>
            <a:r>
              <a:rPr lang="zh-CN" altLang="en-US" dirty="0"/>
              <a:t>问题</a:t>
            </a:r>
          </a:p>
        </p:txBody>
      </p:sp>
      <p:sp>
        <p:nvSpPr>
          <p:cNvPr id="4" name="文本框 3">
            <a:extLst>
              <a:ext uri="{FF2B5EF4-FFF2-40B4-BE49-F238E27FC236}">
                <a16:creationId xmlns:a16="http://schemas.microsoft.com/office/drawing/2014/main" id="{3414CB82-B206-4439-8ED4-A7AEB0286483}"/>
              </a:ext>
            </a:extLst>
          </p:cNvPr>
          <p:cNvSpPr txBox="1"/>
          <p:nvPr/>
        </p:nvSpPr>
        <p:spPr>
          <a:xfrm>
            <a:off x="336316" y="1206831"/>
            <a:ext cx="3647152" cy="646331"/>
          </a:xfrm>
          <a:prstGeom prst="rect">
            <a:avLst/>
          </a:prstGeom>
          <a:noFill/>
        </p:spPr>
        <p:txBody>
          <a:bodyPr wrap="none" rtlCol="0">
            <a:spAutoFit/>
          </a:bodyPr>
          <a:lstStyle/>
          <a:p>
            <a:pPr marL="285750" indent="-285750">
              <a:buFont typeface="Wingdings" panose="05000000000000000000" pitchFamily="2" charset="2"/>
              <a:buChar char="p"/>
            </a:pPr>
            <a:r>
              <a:rPr lang="en-US" altLang="zh-CN" dirty="0"/>
              <a:t>Encoder</a:t>
            </a:r>
          </a:p>
          <a:p>
            <a:r>
              <a:rPr lang="zh-CN" altLang="en-US" dirty="0"/>
              <a:t>将输入的图像转换为一个特征序列</a:t>
            </a:r>
            <a:endParaRPr lang="en-US" altLang="zh-CN" dirty="0"/>
          </a:p>
        </p:txBody>
      </p:sp>
      <p:sp>
        <p:nvSpPr>
          <p:cNvPr id="5" name="文本框 4">
            <a:extLst>
              <a:ext uri="{FF2B5EF4-FFF2-40B4-BE49-F238E27FC236}">
                <a16:creationId xmlns:a16="http://schemas.microsoft.com/office/drawing/2014/main" id="{62733F54-BA19-4A15-8C34-6450B259E4D6}"/>
              </a:ext>
            </a:extLst>
          </p:cNvPr>
          <p:cNvSpPr txBox="1"/>
          <p:nvPr/>
        </p:nvSpPr>
        <p:spPr>
          <a:xfrm>
            <a:off x="4970953" y="1206831"/>
            <a:ext cx="2723823" cy="646331"/>
          </a:xfrm>
          <a:prstGeom prst="rect">
            <a:avLst/>
          </a:prstGeom>
          <a:noFill/>
        </p:spPr>
        <p:txBody>
          <a:bodyPr wrap="none" rtlCol="0">
            <a:spAutoFit/>
          </a:bodyPr>
          <a:lstStyle/>
          <a:p>
            <a:pPr marL="285750" indent="-285750">
              <a:buFont typeface="Wingdings" panose="05000000000000000000" pitchFamily="2" charset="2"/>
              <a:buChar char="p"/>
            </a:pPr>
            <a:r>
              <a:rPr lang="en-US" altLang="zh-CN" dirty="0"/>
              <a:t>Summarizer</a:t>
            </a:r>
          </a:p>
          <a:p>
            <a:r>
              <a:rPr lang="zh-CN" altLang="en-US" dirty="0"/>
              <a:t>将序列聚集起来用于分类</a:t>
            </a:r>
          </a:p>
        </p:txBody>
      </p:sp>
      <p:pic>
        <p:nvPicPr>
          <p:cNvPr id="6" name="图片 5">
            <a:extLst>
              <a:ext uri="{FF2B5EF4-FFF2-40B4-BE49-F238E27FC236}">
                <a16:creationId xmlns:a16="http://schemas.microsoft.com/office/drawing/2014/main" id="{214254CD-6379-4031-8D1C-DF3AC2ECD8CC}"/>
              </a:ext>
            </a:extLst>
          </p:cNvPr>
          <p:cNvPicPr>
            <a:picLocks noChangeAspect="1"/>
          </p:cNvPicPr>
          <p:nvPr/>
        </p:nvPicPr>
        <p:blipFill>
          <a:blip r:embed="rId3"/>
          <a:stretch>
            <a:fillRect/>
          </a:stretch>
        </p:blipFill>
        <p:spPr>
          <a:xfrm>
            <a:off x="1037441" y="1994247"/>
            <a:ext cx="1917127" cy="3841801"/>
          </a:xfrm>
          <a:prstGeom prst="rect">
            <a:avLst/>
          </a:prstGeom>
        </p:spPr>
      </p:pic>
      <p:pic>
        <p:nvPicPr>
          <p:cNvPr id="7" name="图片 6">
            <a:extLst>
              <a:ext uri="{FF2B5EF4-FFF2-40B4-BE49-F238E27FC236}">
                <a16:creationId xmlns:a16="http://schemas.microsoft.com/office/drawing/2014/main" id="{781C2E36-61B6-4223-B408-D937C1507DF3}"/>
              </a:ext>
            </a:extLst>
          </p:cNvPr>
          <p:cNvPicPr>
            <a:picLocks noChangeAspect="1"/>
          </p:cNvPicPr>
          <p:nvPr/>
        </p:nvPicPr>
        <p:blipFill>
          <a:blip r:embed="rId4"/>
          <a:stretch>
            <a:fillRect/>
          </a:stretch>
        </p:blipFill>
        <p:spPr>
          <a:xfrm>
            <a:off x="5103131" y="1994247"/>
            <a:ext cx="1985738" cy="4136268"/>
          </a:xfrm>
          <a:prstGeom prst="rect">
            <a:avLst/>
          </a:prstGeom>
        </p:spPr>
      </p:pic>
    </p:spTree>
    <p:extLst>
      <p:ext uri="{BB962C8B-B14F-4D97-AF65-F5344CB8AC3E}">
        <p14:creationId xmlns:p14="http://schemas.microsoft.com/office/powerpoint/2010/main" val="2396109622"/>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A453CE20-6C14-4C4C-84F7-26422658A810}"/>
              </a:ext>
            </a:extLst>
          </p:cNvPr>
          <p:cNvSpPr txBox="1">
            <a:spLocks/>
          </p:cNvSpPr>
          <p:nvPr/>
        </p:nvSpPr>
        <p:spPr>
          <a:xfrm>
            <a:off x="803276" y="4611630"/>
            <a:ext cx="10585448" cy="892503"/>
          </a:xfrm>
          <a:prstGeom prst="rect">
            <a:avLst/>
          </a:prstGeom>
        </p:spPr>
        <p:txBody>
          <a:bodyPr tIns="0" bIns="0" anchor="ctr" anchorCtr="0">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zh-CN" altLang="en-US" sz="4000" b="1" dirty="0"/>
              <a:t>谢谢</a:t>
            </a:r>
          </a:p>
        </p:txBody>
      </p:sp>
      <p:sp>
        <p:nvSpPr>
          <p:cNvPr id="7" name="副标题 2">
            <a:extLst>
              <a:ext uri="{FF2B5EF4-FFF2-40B4-BE49-F238E27FC236}">
                <a16:creationId xmlns:a16="http://schemas.microsoft.com/office/drawing/2014/main" id="{831FADC7-207E-7B4E-8BBD-42F82FE1F818}"/>
              </a:ext>
            </a:extLst>
          </p:cNvPr>
          <p:cNvSpPr txBox="1">
            <a:spLocks/>
          </p:cNvSpPr>
          <p:nvPr/>
        </p:nvSpPr>
        <p:spPr>
          <a:xfrm>
            <a:off x="803276" y="5297168"/>
            <a:ext cx="10585448" cy="50845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1800" dirty="0">
                <a:solidFill>
                  <a:schemeClr val="accent3"/>
                </a:solidFill>
              </a:rPr>
              <a:t>Thanks for Your Attention</a:t>
            </a:r>
          </a:p>
        </p:txBody>
      </p:sp>
    </p:spTree>
    <p:extLst>
      <p:ext uri="{BB962C8B-B14F-4D97-AF65-F5344CB8AC3E}">
        <p14:creationId xmlns:p14="http://schemas.microsoft.com/office/powerpoint/2010/main" val="2635623735"/>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OCR</a:t>
            </a:r>
            <a:r>
              <a:rPr lang="zh-CN" altLang="en-US" dirty="0"/>
              <a:t>概述</a:t>
            </a:r>
          </a:p>
        </p:txBody>
      </p:sp>
      <p:pic>
        <p:nvPicPr>
          <p:cNvPr id="6" name="图片 5">
            <a:extLst>
              <a:ext uri="{FF2B5EF4-FFF2-40B4-BE49-F238E27FC236}">
                <a16:creationId xmlns:a16="http://schemas.microsoft.com/office/drawing/2014/main" id="{42613B88-067E-430F-B6ED-540BEDDD7CC3}"/>
              </a:ext>
            </a:extLst>
          </p:cNvPr>
          <p:cNvPicPr>
            <a:picLocks noChangeAspect="1"/>
          </p:cNvPicPr>
          <p:nvPr/>
        </p:nvPicPr>
        <p:blipFill>
          <a:blip r:embed="rId2"/>
          <a:stretch>
            <a:fillRect/>
          </a:stretch>
        </p:blipFill>
        <p:spPr>
          <a:xfrm>
            <a:off x="441434" y="1588454"/>
            <a:ext cx="11309131" cy="3681092"/>
          </a:xfrm>
          <a:prstGeom prst="rect">
            <a:avLst/>
          </a:prstGeom>
        </p:spPr>
      </p:pic>
    </p:spTree>
    <p:extLst>
      <p:ext uri="{BB962C8B-B14F-4D97-AF65-F5344CB8AC3E}">
        <p14:creationId xmlns:p14="http://schemas.microsoft.com/office/powerpoint/2010/main" val="34533643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OCR</a:t>
            </a:r>
            <a:r>
              <a:rPr lang="zh-CN" altLang="en-US" dirty="0"/>
              <a:t>概述</a:t>
            </a:r>
          </a:p>
        </p:txBody>
      </p:sp>
      <p:pic>
        <p:nvPicPr>
          <p:cNvPr id="4" name="图片 3">
            <a:extLst>
              <a:ext uri="{FF2B5EF4-FFF2-40B4-BE49-F238E27FC236}">
                <a16:creationId xmlns:a16="http://schemas.microsoft.com/office/drawing/2014/main" id="{CA3CA004-FA49-4C08-AF15-153DF6EBEF12}"/>
              </a:ext>
            </a:extLst>
          </p:cNvPr>
          <p:cNvPicPr>
            <a:picLocks noChangeAspect="1"/>
          </p:cNvPicPr>
          <p:nvPr/>
        </p:nvPicPr>
        <p:blipFill>
          <a:blip r:embed="rId2"/>
          <a:stretch>
            <a:fillRect/>
          </a:stretch>
        </p:blipFill>
        <p:spPr>
          <a:xfrm>
            <a:off x="6424233" y="3914202"/>
            <a:ext cx="5439534" cy="1124107"/>
          </a:xfrm>
          <a:prstGeom prst="rect">
            <a:avLst/>
          </a:prstGeom>
        </p:spPr>
      </p:pic>
      <p:pic>
        <p:nvPicPr>
          <p:cNvPr id="5" name="图片 4">
            <a:extLst>
              <a:ext uri="{FF2B5EF4-FFF2-40B4-BE49-F238E27FC236}">
                <a16:creationId xmlns:a16="http://schemas.microsoft.com/office/drawing/2014/main" id="{93820642-70A9-4146-A563-AF6669EA287D}"/>
              </a:ext>
            </a:extLst>
          </p:cNvPr>
          <p:cNvPicPr>
            <a:picLocks noChangeAspect="1"/>
          </p:cNvPicPr>
          <p:nvPr/>
        </p:nvPicPr>
        <p:blipFill>
          <a:blip r:embed="rId3"/>
          <a:stretch>
            <a:fillRect/>
          </a:stretch>
        </p:blipFill>
        <p:spPr>
          <a:xfrm>
            <a:off x="844456" y="3802578"/>
            <a:ext cx="4315427" cy="1095528"/>
          </a:xfrm>
          <a:prstGeom prst="rect">
            <a:avLst/>
          </a:prstGeom>
        </p:spPr>
      </p:pic>
      <p:pic>
        <p:nvPicPr>
          <p:cNvPr id="7" name="图片 6">
            <a:extLst>
              <a:ext uri="{FF2B5EF4-FFF2-40B4-BE49-F238E27FC236}">
                <a16:creationId xmlns:a16="http://schemas.microsoft.com/office/drawing/2014/main" id="{08BC9936-48D1-4106-B3FC-DA84CA09ABB0}"/>
              </a:ext>
            </a:extLst>
          </p:cNvPr>
          <p:cNvPicPr>
            <a:picLocks noChangeAspect="1"/>
          </p:cNvPicPr>
          <p:nvPr/>
        </p:nvPicPr>
        <p:blipFill>
          <a:blip r:embed="rId4"/>
          <a:stretch>
            <a:fillRect/>
          </a:stretch>
        </p:blipFill>
        <p:spPr>
          <a:xfrm>
            <a:off x="6297921" y="2132945"/>
            <a:ext cx="4163006" cy="1086002"/>
          </a:xfrm>
          <a:prstGeom prst="rect">
            <a:avLst/>
          </a:prstGeom>
        </p:spPr>
      </p:pic>
      <p:pic>
        <p:nvPicPr>
          <p:cNvPr id="8" name="图片 7">
            <a:extLst>
              <a:ext uri="{FF2B5EF4-FFF2-40B4-BE49-F238E27FC236}">
                <a16:creationId xmlns:a16="http://schemas.microsoft.com/office/drawing/2014/main" id="{E0EADEC7-8B4D-4F39-AC54-0E549606E353}"/>
              </a:ext>
            </a:extLst>
          </p:cNvPr>
          <p:cNvPicPr>
            <a:picLocks noChangeAspect="1"/>
          </p:cNvPicPr>
          <p:nvPr/>
        </p:nvPicPr>
        <p:blipFill>
          <a:blip r:embed="rId5"/>
          <a:stretch>
            <a:fillRect/>
          </a:stretch>
        </p:blipFill>
        <p:spPr>
          <a:xfrm>
            <a:off x="749863" y="2132945"/>
            <a:ext cx="5144218" cy="1009791"/>
          </a:xfrm>
          <a:prstGeom prst="rect">
            <a:avLst/>
          </a:prstGeom>
        </p:spPr>
      </p:pic>
      <p:sp>
        <p:nvSpPr>
          <p:cNvPr id="11" name="文本框 10">
            <a:extLst>
              <a:ext uri="{FF2B5EF4-FFF2-40B4-BE49-F238E27FC236}">
                <a16:creationId xmlns:a16="http://schemas.microsoft.com/office/drawing/2014/main" id="{7EA87AB1-21CA-46C2-AD47-5AC083C51FBF}"/>
              </a:ext>
            </a:extLst>
          </p:cNvPr>
          <p:cNvSpPr txBox="1"/>
          <p:nvPr/>
        </p:nvSpPr>
        <p:spPr>
          <a:xfrm>
            <a:off x="749863" y="949883"/>
            <a:ext cx="2658100" cy="523220"/>
          </a:xfrm>
          <a:prstGeom prst="rect">
            <a:avLst/>
          </a:prstGeom>
          <a:noFill/>
        </p:spPr>
        <p:txBody>
          <a:bodyPr wrap="none" rtlCol="0">
            <a:spAutoFit/>
          </a:bodyPr>
          <a:lstStyle/>
          <a:p>
            <a:pPr marL="285750" indent="-285750">
              <a:buFont typeface="Wingdings" panose="05000000000000000000" pitchFamily="2" charset="2"/>
              <a:buChar char="p"/>
            </a:pPr>
            <a:r>
              <a:rPr lang="zh-CN" altLang="en-US" sz="2800" b="1" dirty="0"/>
              <a:t>开源</a:t>
            </a:r>
            <a:r>
              <a:rPr lang="en-US" altLang="zh-CN" sz="2800" b="1" dirty="0"/>
              <a:t>OCR</a:t>
            </a:r>
            <a:r>
              <a:rPr lang="zh-CN" altLang="en-US" sz="2800" b="1" dirty="0"/>
              <a:t>工具</a:t>
            </a:r>
          </a:p>
        </p:txBody>
      </p:sp>
    </p:spTree>
    <p:extLst>
      <p:ext uri="{BB962C8B-B14F-4D97-AF65-F5344CB8AC3E}">
        <p14:creationId xmlns:p14="http://schemas.microsoft.com/office/powerpoint/2010/main" val="332189644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1">
            <a:extLst>
              <a:ext uri="{FF2B5EF4-FFF2-40B4-BE49-F238E27FC236}">
                <a16:creationId xmlns:a16="http://schemas.microsoft.com/office/drawing/2014/main" id="{3A9B4238-93F2-4EBC-92EA-A1D040BCAE7D}"/>
              </a:ext>
            </a:extLst>
          </p:cNvPr>
          <p:cNvSpPr txBox="1">
            <a:spLocks/>
          </p:cNvSpPr>
          <p:nvPr/>
        </p:nvSpPr>
        <p:spPr>
          <a:xfrm>
            <a:off x="4418011" y="1689433"/>
            <a:ext cx="3355975" cy="1157287"/>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7200" kern="1200" spc="300" dirty="0">
                <a:solidFill>
                  <a:schemeClr val="lt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en-US" altLang="zh-CN" sz="7200" b="0" i="0" u="none" strike="noStrike" kern="1200" cap="none" spc="300" normalizeH="0" baseline="0" noProof="0" dirty="0">
                <a:ln>
                  <a:noFill/>
                </a:ln>
                <a:solidFill>
                  <a:srgbClr val="FFFFFF"/>
                </a:solidFill>
                <a:effectLst/>
                <a:uLnTx/>
                <a:uFillTx/>
                <a:latin typeface="Arial"/>
                <a:ea typeface="微软雅黑"/>
                <a:cs typeface="+mn-cs"/>
              </a:rPr>
              <a:t>02</a:t>
            </a:r>
            <a:endParaRPr kumimoji="0" lang="en-US" altLang="en-US" sz="7200" b="0" i="0" u="none" strike="noStrike" kern="1200" cap="none" spc="300" normalizeH="0" baseline="0" noProof="0" dirty="0">
              <a:ln>
                <a:noFill/>
              </a:ln>
              <a:solidFill>
                <a:srgbClr val="FFFFFF"/>
              </a:solidFill>
              <a:effectLst/>
              <a:uLnTx/>
              <a:uFillTx/>
              <a:latin typeface="Arial"/>
              <a:ea typeface="微软雅黑"/>
              <a:cs typeface="+mn-cs"/>
            </a:endParaRPr>
          </a:p>
        </p:txBody>
      </p:sp>
      <p:sp>
        <p:nvSpPr>
          <p:cNvPr id="8" name="文本占位符 2">
            <a:extLst>
              <a:ext uri="{FF2B5EF4-FFF2-40B4-BE49-F238E27FC236}">
                <a16:creationId xmlns:a16="http://schemas.microsoft.com/office/drawing/2014/main" id="{E457EBA7-D96D-4F8F-AA98-EB75E8861C08}"/>
              </a:ext>
            </a:extLst>
          </p:cNvPr>
          <p:cNvSpPr txBox="1">
            <a:spLocks/>
          </p:cNvSpPr>
          <p:nvPr/>
        </p:nvSpPr>
        <p:spPr>
          <a:xfrm>
            <a:off x="1800814" y="2846720"/>
            <a:ext cx="8590367" cy="1296003"/>
          </a:xfrm>
          <a:prstGeom prst="rect">
            <a:avLst/>
          </a:prstGeom>
        </p:spPr>
        <p:txBody>
          <a:bodyPr vert="horz" lIns="0" tIns="0" rIns="0" bIns="0" rtlCol="0">
            <a:noAutofit/>
          </a:bodyPr>
          <a:lstStyle>
            <a:lvl1pPr marL="0" indent="0" algn="ctr" defTabSz="914400" rtl="0" eaLnBrk="1" latinLnBrk="0" hangingPunct="1">
              <a:lnSpc>
                <a:spcPct val="120000"/>
              </a:lnSpc>
              <a:spcBef>
                <a:spcPts val="1000"/>
              </a:spcBef>
              <a:buFontTx/>
              <a:buNone/>
              <a:defRPr lang="zh-CN" altLang="en-US" sz="8000" kern="1200" spc="300" dirty="0" smtClean="0">
                <a:solidFill>
                  <a:schemeClr val="bg1"/>
                </a:solidFill>
                <a:latin typeface="+mj-ea"/>
                <a:ea typeface="+mj-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1000"/>
              </a:spcBef>
              <a:spcAft>
                <a:spcPts val="0"/>
              </a:spcAft>
              <a:buClrTx/>
              <a:buSzTx/>
              <a:buFontTx/>
              <a:buNone/>
              <a:tabLst/>
              <a:defRPr/>
            </a:pPr>
            <a:r>
              <a:rPr kumimoji="0" lang="zh-CN" altLang="en-US" sz="7200" b="0" i="0" u="none" strike="noStrike" kern="1200" cap="none" spc="300" normalizeH="0" baseline="0" noProof="0" dirty="0">
                <a:ln>
                  <a:noFill/>
                </a:ln>
                <a:solidFill>
                  <a:srgbClr val="FFFFFF"/>
                </a:solidFill>
                <a:effectLst/>
                <a:uLnTx/>
                <a:uFillTx/>
                <a:latin typeface="+mn-ea"/>
                <a:ea typeface="+mn-ea"/>
                <a:cs typeface="+mn-cs"/>
              </a:rPr>
              <a:t>基于模板匹配的</a:t>
            </a:r>
            <a:r>
              <a:rPr kumimoji="0" lang="en-US" altLang="zh-CN" sz="7200" b="0" i="0" u="none" strike="noStrike" kern="1200" cap="none" spc="300" normalizeH="0" baseline="0" noProof="0" dirty="0">
                <a:ln>
                  <a:noFill/>
                </a:ln>
                <a:solidFill>
                  <a:srgbClr val="FFFFFF"/>
                </a:solidFill>
                <a:effectLst/>
                <a:uLnTx/>
                <a:uFillTx/>
                <a:latin typeface="+mn-ea"/>
                <a:ea typeface="+mn-ea"/>
                <a:cs typeface="+mn-cs"/>
              </a:rPr>
              <a:t>OCR</a:t>
            </a:r>
            <a:endParaRPr kumimoji="0" lang="zh-CN" altLang="en-US" sz="7200" b="0" i="0" u="none" strike="noStrike" kern="1200" cap="none" spc="30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174967705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模板匹配</a:t>
            </a:r>
          </a:p>
        </p:txBody>
      </p:sp>
      <p:pic>
        <p:nvPicPr>
          <p:cNvPr id="14" name="内容占位符 3">
            <a:extLst>
              <a:ext uri="{FF2B5EF4-FFF2-40B4-BE49-F238E27FC236}">
                <a16:creationId xmlns:a16="http://schemas.microsoft.com/office/drawing/2014/main" id="{4B89855D-0D54-463B-AB6B-ABB167EFCDA1}"/>
              </a:ext>
            </a:extLst>
          </p:cNvPr>
          <p:cNvPicPr>
            <a:picLocks noChangeAspect="1"/>
          </p:cNvPicPr>
          <p:nvPr/>
        </p:nvPicPr>
        <p:blipFill>
          <a:blip r:embed="rId2"/>
          <a:stretch>
            <a:fillRect/>
          </a:stretch>
        </p:blipFill>
        <p:spPr>
          <a:xfrm>
            <a:off x="749863" y="1595437"/>
            <a:ext cx="3733800" cy="3667125"/>
          </a:xfrm>
          <a:prstGeom prst="rect">
            <a:avLst/>
          </a:prstGeom>
        </p:spPr>
      </p:pic>
      <p:sp>
        <p:nvSpPr>
          <p:cNvPr id="16" name="文本框 15">
            <a:extLst>
              <a:ext uri="{FF2B5EF4-FFF2-40B4-BE49-F238E27FC236}">
                <a16:creationId xmlns:a16="http://schemas.microsoft.com/office/drawing/2014/main" id="{C4B1AD73-F9D2-4567-9F53-22F4A92441E6}"/>
              </a:ext>
            </a:extLst>
          </p:cNvPr>
          <p:cNvSpPr txBox="1"/>
          <p:nvPr/>
        </p:nvSpPr>
        <p:spPr>
          <a:xfrm>
            <a:off x="4871995" y="1134427"/>
            <a:ext cx="5954395" cy="922020"/>
          </a:xfrm>
          <a:prstGeom prst="rect">
            <a:avLst/>
          </a:prstGeom>
          <a:noFill/>
        </p:spPr>
        <p:txBody>
          <a:bodyPr wrap="square" rtlCol="0">
            <a:spAutoFit/>
          </a:bodyPr>
          <a:lstStyle/>
          <a:p>
            <a:r>
              <a:rPr lang="zh-CN" altLang="en-US" dirty="0"/>
              <a:t>模板T(m,n)叠放在被搜索图S(W,H)上平移，模板覆盖被搜索图的那块区域叫子图 ，i,j为子图左下角在被搜索图S上的坐标，可以用下式衡量T和 </a:t>
            </a:r>
            <a:r>
              <a:rPr lang="en-US" altLang="zh-CN" dirty="0" err="1"/>
              <a:t>Sij</a:t>
            </a:r>
            <a:r>
              <a:rPr lang="zh-CN" altLang="en-US" dirty="0"/>
              <a:t>的相似性：</a:t>
            </a:r>
          </a:p>
        </p:txBody>
      </p:sp>
      <p:pic>
        <p:nvPicPr>
          <p:cNvPr id="17" name="图片 16">
            <a:extLst>
              <a:ext uri="{FF2B5EF4-FFF2-40B4-BE49-F238E27FC236}">
                <a16:creationId xmlns:a16="http://schemas.microsoft.com/office/drawing/2014/main" id="{7EFB1A26-9F32-40E2-BD99-F0CFA97A1F4A}"/>
              </a:ext>
            </a:extLst>
          </p:cNvPr>
          <p:cNvPicPr>
            <a:picLocks noChangeAspect="1"/>
          </p:cNvPicPr>
          <p:nvPr/>
        </p:nvPicPr>
        <p:blipFill>
          <a:blip r:embed="rId3"/>
          <a:stretch>
            <a:fillRect/>
          </a:stretch>
        </p:blipFill>
        <p:spPr>
          <a:xfrm>
            <a:off x="4871995" y="2122359"/>
            <a:ext cx="5153025" cy="1114425"/>
          </a:xfrm>
          <a:prstGeom prst="rect">
            <a:avLst/>
          </a:prstGeom>
        </p:spPr>
      </p:pic>
      <p:sp>
        <p:nvSpPr>
          <p:cNvPr id="18" name="文本框 17">
            <a:extLst>
              <a:ext uri="{FF2B5EF4-FFF2-40B4-BE49-F238E27FC236}">
                <a16:creationId xmlns:a16="http://schemas.microsoft.com/office/drawing/2014/main" id="{247DE835-B7D1-4CA5-BE99-2CA0BB42FBB3}"/>
              </a:ext>
            </a:extLst>
          </p:cNvPr>
          <p:cNvSpPr txBox="1"/>
          <p:nvPr/>
        </p:nvSpPr>
        <p:spPr>
          <a:xfrm>
            <a:off x="4871995" y="3236784"/>
            <a:ext cx="5644515" cy="368300"/>
          </a:xfrm>
          <a:prstGeom prst="rect">
            <a:avLst/>
          </a:prstGeom>
          <a:noFill/>
        </p:spPr>
        <p:txBody>
          <a:bodyPr wrap="square" rtlCol="0">
            <a:spAutoFit/>
          </a:bodyPr>
          <a:lstStyle/>
          <a:p>
            <a:r>
              <a:rPr lang="zh-CN" altLang="en-US" dirty="0"/>
              <a:t>将其归一化，得模板匹配的相关系数：</a:t>
            </a:r>
          </a:p>
        </p:txBody>
      </p:sp>
      <p:pic>
        <p:nvPicPr>
          <p:cNvPr id="19" name="图片 18">
            <a:extLst>
              <a:ext uri="{FF2B5EF4-FFF2-40B4-BE49-F238E27FC236}">
                <a16:creationId xmlns:a16="http://schemas.microsoft.com/office/drawing/2014/main" id="{EFCC40F9-8B57-4B56-AAA7-DD5CE202A756}"/>
              </a:ext>
            </a:extLst>
          </p:cNvPr>
          <p:cNvPicPr>
            <a:picLocks noChangeAspect="1"/>
          </p:cNvPicPr>
          <p:nvPr/>
        </p:nvPicPr>
        <p:blipFill rotWithShape="1">
          <a:blip r:embed="rId4"/>
          <a:srcRect l="-1" r="426" b="5258"/>
          <a:stretch/>
        </p:blipFill>
        <p:spPr>
          <a:xfrm>
            <a:off x="4871995" y="3722410"/>
            <a:ext cx="7208195" cy="1028761"/>
          </a:xfrm>
          <a:prstGeom prst="rect">
            <a:avLst/>
          </a:prstGeom>
        </p:spPr>
      </p:pic>
      <p:sp>
        <p:nvSpPr>
          <p:cNvPr id="20" name="文本框 19">
            <a:extLst>
              <a:ext uri="{FF2B5EF4-FFF2-40B4-BE49-F238E27FC236}">
                <a16:creationId xmlns:a16="http://schemas.microsoft.com/office/drawing/2014/main" id="{E6E99CBB-37C2-45FB-9F72-2EAFDAA204AE}"/>
              </a:ext>
            </a:extLst>
          </p:cNvPr>
          <p:cNvSpPr txBox="1"/>
          <p:nvPr/>
        </p:nvSpPr>
        <p:spPr>
          <a:xfrm>
            <a:off x="5071787" y="4868497"/>
            <a:ext cx="6829425" cy="646331"/>
          </a:xfrm>
          <a:prstGeom prst="rect">
            <a:avLst/>
          </a:prstGeom>
          <a:noFill/>
        </p:spPr>
        <p:txBody>
          <a:bodyPr wrap="square" rtlCol="0">
            <a:spAutoFit/>
          </a:bodyPr>
          <a:lstStyle/>
          <a:p>
            <a:r>
              <a:rPr lang="zh-CN" altLang="en-US" dirty="0"/>
              <a:t>当模板和子图一样时，相关系数R(i,j)=1，在被搜索图S中完成全部搜索后，找出R的最大值，其对应的子图即为匹配目标。</a:t>
            </a:r>
          </a:p>
        </p:txBody>
      </p:sp>
    </p:spTree>
    <p:extLst>
      <p:ext uri="{BB962C8B-B14F-4D97-AF65-F5344CB8AC3E}">
        <p14:creationId xmlns:p14="http://schemas.microsoft.com/office/powerpoint/2010/main" val="174036787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基于模板匹配的</a:t>
            </a:r>
            <a:r>
              <a:rPr lang="en-US" altLang="zh-CN" dirty="0"/>
              <a:t>OCR</a:t>
            </a:r>
            <a:endParaRPr lang="zh-CN" altLang="en-US" dirty="0"/>
          </a:p>
        </p:txBody>
      </p:sp>
      <p:pic>
        <p:nvPicPr>
          <p:cNvPr id="3" name="内容占位符 3">
            <a:extLst>
              <a:ext uri="{FF2B5EF4-FFF2-40B4-BE49-F238E27FC236}">
                <a16:creationId xmlns:a16="http://schemas.microsoft.com/office/drawing/2014/main" id="{4BB5A11B-06F4-4284-9FAF-524F1D5BA152}"/>
              </a:ext>
            </a:extLst>
          </p:cNvPr>
          <p:cNvPicPr>
            <a:picLocks noChangeAspect="1"/>
          </p:cNvPicPr>
          <p:nvPr/>
        </p:nvPicPr>
        <p:blipFill>
          <a:blip r:embed="rId2"/>
          <a:stretch>
            <a:fillRect/>
          </a:stretch>
        </p:blipFill>
        <p:spPr>
          <a:xfrm>
            <a:off x="0" y="1706880"/>
            <a:ext cx="7309485" cy="3444240"/>
          </a:xfrm>
          <a:prstGeom prst="rect">
            <a:avLst/>
          </a:prstGeom>
        </p:spPr>
      </p:pic>
      <p:sp>
        <p:nvSpPr>
          <p:cNvPr id="4" name="文本框 3">
            <a:extLst>
              <a:ext uri="{FF2B5EF4-FFF2-40B4-BE49-F238E27FC236}">
                <a16:creationId xmlns:a16="http://schemas.microsoft.com/office/drawing/2014/main" id="{8F4B0493-E277-499C-9AE8-5FE468B2C26A}"/>
              </a:ext>
            </a:extLst>
          </p:cNvPr>
          <p:cNvSpPr txBox="1"/>
          <p:nvPr/>
        </p:nvSpPr>
        <p:spPr>
          <a:xfrm>
            <a:off x="8032017" y="2551837"/>
            <a:ext cx="2031325" cy="1754326"/>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a:t>刚性模板匹配</a:t>
            </a:r>
            <a:endParaRPr lang="en-US" altLang="zh-CN" dirty="0"/>
          </a:p>
          <a:p>
            <a:pPr lvl="1"/>
            <a:r>
              <a:rPr lang="zh-CN" altLang="en-US" dirty="0"/>
              <a:t>基于相关性</a:t>
            </a:r>
            <a:endParaRPr lang="en-US" altLang="zh-CN" dirty="0"/>
          </a:p>
          <a:p>
            <a:pPr lvl="1"/>
            <a:r>
              <a:rPr lang="zh-CN" altLang="en-US" dirty="0"/>
              <a:t>霍夫变换</a:t>
            </a:r>
            <a:endParaRPr lang="en-US" altLang="zh-CN" dirty="0"/>
          </a:p>
          <a:p>
            <a:pPr marL="285750" indent="-285750">
              <a:buFont typeface="Wingdings" panose="05000000000000000000" pitchFamily="2" charset="2"/>
              <a:buChar char="Ø"/>
            </a:pPr>
            <a:r>
              <a:rPr lang="zh-CN" altLang="en-US" dirty="0"/>
              <a:t>柔性模板匹配</a:t>
            </a:r>
            <a:endParaRPr lang="en-US" altLang="zh-CN" dirty="0"/>
          </a:p>
          <a:p>
            <a:pPr lvl="1"/>
            <a:r>
              <a:rPr lang="zh-CN" altLang="en-US" dirty="0"/>
              <a:t>自由形式匹配</a:t>
            </a:r>
            <a:endParaRPr lang="en-US" altLang="zh-CN" dirty="0"/>
          </a:p>
          <a:p>
            <a:pPr lvl="1"/>
            <a:r>
              <a:rPr lang="zh-CN" altLang="en-US" dirty="0"/>
              <a:t>参数形式匹配</a:t>
            </a:r>
          </a:p>
        </p:txBody>
      </p:sp>
    </p:spTree>
    <p:extLst>
      <p:ext uri="{BB962C8B-B14F-4D97-AF65-F5344CB8AC3E}">
        <p14:creationId xmlns:p14="http://schemas.microsoft.com/office/powerpoint/2010/main" val="2891026173"/>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1821</TotalTime>
  <Words>2166</Words>
  <Application>Microsoft Office PowerPoint</Application>
  <PresentationFormat>宽屏</PresentationFormat>
  <Paragraphs>239</Paragraphs>
  <Slides>41</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41</vt:i4>
      </vt:variant>
    </vt:vector>
  </HeadingPairs>
  <TitlesOfParts>
    <vt:vector size="54" baseType="lpstr">
      <vt:lpstr>-apple-system</vt:lpstr>
      <vt:lpstr>等线</vt:lpstr>
      <vt:lpstr>等线 Light</vt:lpstr>
      <vt:lpstr>宋体</vt:lpstr>
      <vt:lpstr>微软雅黑</vt:lpstr>
      <vt:lpstr>微软雅黑 Light</vt:lpstr>
      <vt:lpstr>Arial</vt:lpstr>
      <vt:lpstr>Cambria Math</vt:lpstr>
      <vt:lpstr>Times New Roman</vt:lpstr>
      <vt:lpstr>Verdana</vt:lpstr>
      <vt:lpstr>Wingdings</vt:lpstr>
      <vt:lpstr>Wingdings 3</vt:lpstr>
      <vt:lpstr>Office 主题​​</vt:lpstr>
      <vt:lpstr>OCR</vt:lpstr>
      <vt:lpstr>PowerPoint 演示文稿</vt:lpstr>
      <vt:lpstr>PowerPoint 演示文稿</vt:lpstr>
      <vt:lpstr>OCR概述</vt:lpstr>
      <vt:lpstr>OCR概述</vt:lpstr>
      <vt:lpstr>OCR概述</vt:lpstr>
      <vt:lpstr>PowerPoint 演示文稿</vt:lpstr>
      <vt:lpstr>模板匹配</vt:lpstr>
      <vt:lpstr>基于模板匹配的OCR</vt:lpstr>
      <vt:lpstr>柔性匹配</vt:lpstr>
      <vt:lpstr>刚性匹配</vt:lpstr>
      <vt:lpstr>动态窗口和霍夫变换</vt:lpstr>
      <vt:lpstr>动态窗口和霍夫变换</vt:lpstr>
      <vt:lpstr>动态窗口和霍夫变换</vt:lpstr>
      <vt:lpstr>动态窗口和霍夫变换</vt:lpstr>
      <vt:lpstr>PowerPoint 演示文稿</vt:lpstr>
      <vt:lpstr>基于核方法的OCR</vt:lpstr>
      <vt:lpstr>基于核方法的OCR</vt:lpstr>
      <vt:lpstr>基于核方法的OCR</vt:lpstr>
      <vt:lpstr>基于核方法的OCR</vt:lpstr>
      <vt:lpstr>基于核方法的OCR</vt:lpstr>
      <vt:lpstr>基于核方法的OCR</vt:lpstr>
      <vt:lpstr>基于核方法的OCR</vt:lpstr>
      <vt:lpstr>基于核方法的OCR</vt:lpstr>
      <vt:lpstr>基于机器学习的OCR</vt:lpstr>
      <vt:lpstr>基于机器学习的OCR</vt:lpstr>
      <vt:lpstr>基于机器学习的OCR</vt:lpstr>
      <vt:lpstr>基于机器学习的OCR</vt:lpstr>
      <vt:lpstr>PowerPoint 演示文稿</vt:lpstr>
      <vt:lpstr>基于神经网络的单字符OCR</vt:lpstr>
      <vt:lpstr>基于神经网络的单字符OCR</vt:lpstr>
      <vt:lpstr>基于神经网络的连续字符OCR</vt:lpstr>
      <vt:lpstr>基于神经网络的连续字符OCR</vt:lpstr>
      <vt:lpstr>基于神经网络的连续字符OCR</vt:lpstr>
      <vt:lpstr>PowerPoint 演示文稿</vt:lpstr>
      <vt:lpstr>Facebook Rosetta</vt:lpstr>
      <vt:lpstr>Facebook Rosetta</vt:lpstr>
      <vt:lpstr>Facebook Rosetta</vt:lpstr>
      <vt:lpstr>多语言OCR</vt:lpstr>
      <vt:lpstr>多语言OCR</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OCR</dc:title>
  <dc:creator>俊豹 陈</dc:creator>
  <cp:lastModifiedBy>俊豹 陈</cp:lastModifiedBy>
  <cp:revision>48</cp:revision>
  <dcterms:created xsi:type="dcterms:W3CDTF">2020-11-12T11:22:21Z</dcterms:created>
  <dcterms:modified xsi:type="dcterms:W3CDTF">2020-11-18T12:30:58Z</dcterms:modified>
</cp:coreProperties>
</file>