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2"/>
  </p:notesMasterIdLst>
  <p:sldIdLst>
    <p:sldId id="1824" r:id="rId2"/>
    <p:sldId id="1844" r:id="rId3"/>
    <p:sldId id="2412" r:id="rId4"/>
    <p:sldId id="2413" r:id="rId5"/>
    <p:sldId id="2414" r:id="rId6"/>
    <p:sldId id="2415" r:id="rId7"/>
    <p:sldId id="2416" r:id="rId8"/>
    <p:sldId id="2417" r:id="rId9"/>
    <p:sldId id="2418" r:id="rId10"/>
    <p:sldId id="1845" r:id="rId11"/>
    <p:sldId id="2419" r:id="rId12"/>
    <p:sldId id="2420" r:id="rId13"/>
    <p:sldId id="2421" r:id="rId14"/>
    <p:sldId id="2422" r:id="rId15"/>
    <p:sldId id="2301" r:id="rId16"/>
    <p:sldId id="2302" r:id="rId17"/>
    <p:sldId id="2303" r:id="rId18"/>
    <p:sldId id="2423" r:id="rId19"/>
    <p:sldId id="2424" r:id="rId20"/>
    <p:sldId id="2204" r:id="rId21"/>
    <p:sldId id="2199" r:id="rId22"/>
    <p:sldId id="2201" r:id="rId23"/>
    <p:sldId id="2196" r:id="rId24"/>
    <p:sldId id="2200" r:id="rId25"/>
    <p:sldId id="2202" r:id="rId26"/>
    <p:sldId id="2203" r:id="rId27"/>
    <p:sldId id="1848" r:id="rId28"/>
    <p:sldId id="2297" r:id="rId29"/>
    <p:sldId id="2296" r:id="rId30"/>
    <p:sldId id="2298" r:id="rId31"/>
    <p:sldId id="2182" r:id="rId32"/>
    <p:sldId id="2188" r:id="rId33"/>
    <p:sldId id="2183" r:id="rId34"/>
    <p:sldId id="2299" r:id="rId35"/>
    <p:sldId id="2304" r:id="rId36"/>
    <p:sldId id="2425" r:id="rId37"/>
    <p:sldId id="2426" r:id="rId38"/>
    <p:sldId id="2427" r:id="rId39"/>
    <p:sldId id="2428" r:id="rId40"/>
    <p:sldId id="2429" r:id="rId41"/>
    <p:sldId id="2306" r:id="rId42"/>
    <p:sldId id="2308" r:id="rId43"/>
    <p:sldId id="2309" r:id="rId44"/>
    <p:sldId id="2430" r:id="rId45"/>
    <p:sldId id="2431" r:id="rId46"/>
    <p:sldId id="2432" r:id="rId47"/>
    <p:sldId id="2312" r:id="rId48"/>
    <p:sldId id="2433" r:id="rId49"/>
    <p:sldId id="2434" r:id="rId50"/>
    <p:sldId id="2184" r:id="rId51"/>
    <p:sldId id="2300" r:id="rId52"/>
    <p:sldId id="2435" r:id="rId53"/>
    <p:sldId id="2436" r:id="rId54"/>
    <p:sldId id="2437" r:id="rId55"/>
    <p:sldId id="2438" r:id="rId56"/>
    <p:sldId id="2439" r:id="rId57"/>
    <p:sldId id="2440" r:id="rId58"/>
    <p:sldId id="2443" r:id="rId59"/>
    <p:sldId id="2441" r:id="rId60"/>
    <p:sldId id="2442" r:id="rId61"/>
  </p:sldIdLst>
  <p:sldSz cx="12192000" cy="6858000"/>
  <p:notesSz cx="6858000" cy="9144000"/>
  <p:embeddedFontLst>
    <p:embeddedFont>
      <p:font typeface="Century Gothic" panose="020B0502020202020204" pitchFamily="34" charset="0"/>
      <p:regular r:id="rId63"/>
      <p:bold r:id="rId64"/>
      <p:italic r:id="rId65"/>
      <p:boldItalic r:id="rId66"/>
    </p:embeddedFont>
    <p:embeddedFont>
      <p:font typeface="黑体" panose="02010609060101010101" pitchFamily="49" charset="-122"/>
      <p:regular r:id="rId67"/>
    </p:embeddedFont>
    <p:embeddedFont>
      <p:font typeface="微软雅黑" panose="020B0503020204020204" pitchFamily="34" charset="-122"/>
      <p:regular r:id="rId68"/>
      <p:bold r:id="rId69"/>
    </p:embeddedFont>
    <p:embeddedFont>
      <p:font typeface="微软雅黑 Light" panose="020B0502040204020203" pitchFamily="34" charset="-122"/>
      <p:regular r:id="rId70"/>
    </p:embeddedFont>
  </p:embeddedFontLst>
  <p:defaultTextStyle>
    <a:defPPr>
      <a:defRPr lang="zh-CN"/>
    </a:defPPr>
    <a:lvl1pPr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42"/>
    <a:srgbClr val="008646"/>
    <a:srgbClr val="A13F0B"/>
    <a:srgbClr val="006C39"/>
    <a:srgbClr val="006434"/>
    <a:srgbClr val="8E0309"/>
    <a:srgbClr val="194326"/>
    <a:srgbClr val="FFFFFF"/>
    <a:srgbClr val="E7D7B7"/>
    <a:srgbClr val="D5B97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3" autoAdjust="0"/>
    <p:restoredTop sz="94660"/>
  </p:normalViewPr>
  <p:slideViewPr>
    <p:cSldViewPr snapToGrid="0">
      <p:cViewPr varScale="1">
        <p:scale>
          <a:sx n="78" d="100"/>
          <a:sy n="78" d="100"/>
        </p:scale>
        <p:origin x="237" y="57"/>
      </p:cViewPr>
      <p:guideLst/>
    </p:cSldViewPr>
  </p:slideViewPr>
  <p:notesTextViewPr>
    <p:cViewPr>
      <p:scale>
        <a:sx n="1" d="1"/>
        <a:sy n="1" d="1"/>
      </p:scale>
      <p:origin x="0" y="0"/>
    </p:cViewPr>
  </p:notesTextViewPr>
  <p:sorterViewPr>
    <p:cViewPr>
      <p:scale>
        <a:sx n="100" d="100"/>
        <a:sy n="100" d="100"/>
      </p:scale>
      <p:origin x="0" y="-179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276123E4-4C7F-4FE4-BE3C-67F6514FFE8D}" type="datetimeFigureOut">
              <a:rPr lang="zh-CN" altLang="en-US" smtClean="0"/>
              <a:pPr>
                <a:defRPr/>
              </a:pPr>
              <a:t>2020/11/4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CD7A2CCA-E5D5-4859-8035-B358016F08F8}" type="slidenum">
              <a:rPr lang="zh-CN" altLang="en-US" smtClean="0"/>
              <a:pPr>
                <a:defRPr/>
              </a:pPr>
              <a:t>‹#›</a:t>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1</a:t>
            </a:fld>
            <a:endParaRPr lang="zh-CN" altLang="en-US" dirty="0"/>
          </a:p>
        </p:txBody>
      </p:sp>
    </p:spTree>
    <p:extLst>
      <p:ext uri="{BB962C8B-B14F-4D97-AF65-F5344CB8AC3E}">
        <p14:creationId xmlns:p14="http://schemas.microsoft.com/office/powerpoint/2010/main" val="1206543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10</a:t>
            </a:fld>
            <a:endParaRPr lang="zh-CN" altLang="en-US" dirty="0"/>
          </a:p>
        </p:txBody>
      </p:sp>
    </p:spTree>
    <p:extLst>
      <p:ext uri="{BB962C8B-B14F-4D97-AF65-F5344CB8AC3E}">
        <p14:creationId xmlns:p14="http://schemas.microsoft.com/office/powerpoint/2010/main" val="118582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0" i="0" dirty="0">
                <a:solidFill>
                  <a:srgbClr val="2E3033"/>
                </a:solidFill>
                <a:effectLst/>
                <a:latin typeface="宋体" panose="02010600030101010101" pitchFamily="2" charset="-122"/>
                <a:ea typeface="宋体" panose="02010600030101010101" pitchFamily="2" charset="-122"/>
              </a:rPr>
              <a:t>电脑能学会阅读吗</a:t>
            </a:r>
            <a:r>
              <a:rPr lang="en-US" altLang="zh-CN" b="0" i="0" dirty="0">
                <a:solidFill>
                  <a:srgbClr val="2E3033"/>
                </a:solidFill>
                <a:effectLst/>
                <a:latin typeface="宋体" panose="02010600030101010101" pitchFamily="2" charset="-122"/>
                <a:ea typeface="宋体" panose="02010600030101010101" pitchFamily="2" charset="-122"/>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0" i="0" dirty="0">
                <a:solidFill>
                  <a:srgbClr val="2E3033"/>
                </a:solidFill>
                <a:effectLst/>
                <a:latin typeface="宋体" panose="02010600030101010101" pitchFamily="2" charset="-122"/>
                <a:ea typeface="宋体" panose="02010600030101010101" pitchFamily="2" charset="-122"/>
              </a:rPr>
              <a:t>其实是可以的。</a:t>
            </a:r>
            <a:endParaRPr lang="en-US" altLang="zh-CN" b="0" i="0" dirty="0">
              <a:solidFill>
                <a:srgbClr val="2E3033"/>
              </a:solidFill>
              <a:effectLst/>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0" i="0" dirty="0">
                <a:solidFill>
                  <a:srgbClr val="2E3033"/>
                </a:solidFill>
                <a:effectLst/>
                <a:latin typeface="宋体" panose="02010600030101010101" pitchFamily="2" charset="-122"/>
                <a:ea typeface="宋体" panose="02010600030101010101" pitchFamily="2" charset="-122"/>
              </a:rPr>
              <a:t>已经有一个研究项目</a:t>
            </a:r>
            <a:endParaRPr lang="en-US" altLang="zh-CN" b="0" i="0" dirty="0">
              <a:solidFill>
                <a:srgbClr val="2E3033"/>
              </a:solidFill>
              <a:effectLst/>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0" i="0" dirty="0">
                <a:solidFill>
                  <a:srgbClr val="2E3033"/>
                </a:solidFill>
                <a:effectLst/>
                <a:latin typeface="宋体" panose="02010600030101010101" pitchFamily="2" charset="-122"/>
                <a:ea typeface="宋体" panose="02010600030101010101" pitchFamily="2" charset="-122"/>
              </a:rPr>
              <a:t>在试图创建一个计算机系统，随着时间的推移学习阅读网页。</a:t>
            </a:r>
            <a:endParaRPr lang="en-US" altLang="zh-CN" b="0" i="0" dirty="0">
              <a:solidFill>
                <a:srgbClr val="2E3033"/>
              </a:solidFill>
              <a:effectLst/>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0" i="0" dirty="0">
                <a:solidFill>
                  <a:srgbClr val="2E3033"/>
                </a:solidFill>
                <a:effectLst/>
                <a:latin typeface="宋体" panose="02010600030101010101" pitchFamily="2" charset="-122"/>
                <a:ea typeface="宋体" panose="02010600030101010101" pitchFamily="2" charset="-122"/>
              </a:rPr>
              <a:t>从</a:t>
            </a:r>
            <a:r>
              <a:rPr lang="en-US" altLang="zh-CN" b="0" i="0" dirty="0">
                <a:solidFill>
                  <a:srgbClr val="2E3033"/>
                </a:solidFill>
                <a:effectLst/>
                <a:latin typeface="宋体" panose="02010600030101010101" pitchFamily="2" charset="-122"/>
                <a:ea typeface="宋体" panose="02010600030101010101" pitchFamily="2" charset="-122"/>
              </a:rPr>
              <a:t>2010</a:t>
            </a:r>
            <a:r>
              <a:rPr lang="zh-CN" altLang="en-US" b="0" i="0" dirty="0">
                <a:solidFill>
                  <a:srgbClr val="2E3033"/>
                </a:solidFill>
                <a:effectLst/>
                <a:latin typeface="宋体" panose="02010600030101010101" pitchFamily="2" charset="-122"/>
                <a:ea typeface="宋体" panose="02010600030101010101" pitchFamily="2" charset="-122"/>
              </a:rPr>
              <a:t>年</a:t>
            </a:r>
            <a:r>
              <a:rPr lang="en-US" altLang="zh-CN" b="0" i="0" dirty="0">
                <a:solidFill>
                  <a:srgbClr val="2E3033"/>
                </a:solidFill>
                <a:effectLst/>
                <a:latin typeface="宋体" panose="02010600030101010101" pitchFamily="2" charset="-122"/>
                <a:ea typeface="宋体" panose="02010600030101010101" pitchFamily="2" charset="-122"/>
              </a:rPr>
              <a:t>1</a:t>
            </a:r>
            <a:r>
              <a:rPr lang="zh-CN" altLang="en-US" b="0" i="0" dirty="0">
                <a:solidFill>
                  <a:srgbClr val="2E3033"/>
                </a:solidFill>
                <a:effectLst/>
                <a:latin typeface="宋体" panose="02010600030101010101" pitchFamily="2" charset="-122"/>
                <a:ea typeface="宋体" panose="02010600030101010101" pitchFamily="2" charset="-122"/>
              </a:rPr>
              <a:t>月开始，这个系统</a:t>
            </a:r>
            <a:r>
              <a:rPr lang="en-US" altLang="zh-CN" b="0" i="0" dirty="0">
                <a:solidFill>
                  <a:srgbClr val="2E3033"/>
                </a:solidFill>
                <a:effectLst/>
                <a:latin typeface="宋体" panose="02010600030101010101" pitchFamily="2" charset="-122"/>
                <a:ea typeface="宋体" panose="02010600030101010101" pitchFamily="2" charset="-122"/>
              </a:rPr>
              <a:t>NELL(</a:t>
            </a:r>
            <a:r>
              <a:rPr lang="zh-CN" altLang="en-US" b="0" i="0" dirty="0">
                <a:solidFill>
                  <a:srgbClr val="2E3033"/>
                </a:solidFill>
                <a:effectLst/>
                <a:latin typeface="宋体" panose="02010600030101010101" pitchFamily="2" charset="-122"/>
                <a:ea typeface="宋体" panose="02010600030101010101" pitchFamily="2" charset="-122"/>
              </a:rPr>
              <a:t>永无止境的语言学习者</a:t>
            </a:r>
            <a:r>
              <a:rPr lang="en-US" altLang="zh-CN" b="0" i="0" dirty="0">
                <a:solidFill>
                  <a:srgbClr val="2E3033"/>
                </a:solidFill>
                <a:effectLst/>
                <a:latin typeface="宋体" panose="02010600030101010101" pitchFamily="2" charset="-122"/>
                <a:ea typeface="宋体" panose="02010600030101010101" pitchFamily="2" charset="-122"/>
              </a:rPr>
              <a:t>)</a:t>
            </a:r>
            <a:r>
              <a:rPr lang="zh-CN" altLang="en-US" b="0" i="0" dirty="0">
                <a:solidFill>
                  <a:srgbClr val="2E3033"/>
                </a:solidFill>
                <a:effectLst/>
                <a:latin typeface="宋体" panose="02010600030101010101" pitchFamily="2" charset="-122"/>
                <a:ea typeface="宋体" panose="02010600030101010101" pitchFamily="2" charset="-122"/>
              </a:rPr>
              <a:t>一直在连续运行，每天尝试执行两项任务</a:t>
            </a:r>
            <a:r>
              <a:rPr lang="en-US" altLang="zh-CN" b="0" i="0" dirty="0">
                <a:solidFill>
                  <a:srgbClr val="2E3033"/>
                </a:solidFill>
                <a:effectLst/>
                <a:latin typeface="宋体" panose="02010600030101010101" pitchFamily="2" charset="-122"/>
                <a:ea typeface="宋体" panose="02010600030101010101" pitchFamily="2" charset="-122"/>
              </a:rPr>
              <a:t>:</a:t>
            </a:r>
            <a:endParaRPr lang="zh-CN" altLang="en-US" dirty="0">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11</a:t>
            </a:fld>
            <a:endParaRPr lang="zh-CN" altLang="en-US" dirty="0"/>
          </a:p>
        </p:txBody>
      </p:sp>
    </p:spTree>
    <p:extLst>
      <p:ext uri="{BB962C8B-B14F-4D97-AF65-F5344CB8AC3E}">
        <p14:creationId xmlns:p14="http://schemas.microsoft.com/office/powerpoint/2010/main" val="4242128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宋体" panose="02010600030101010101" pitchFamily="2" charset="-122"/>
                <a:ea typeface="宋体" panose="02010600030101010101" pitchFamily="2" charset="-122"/>
              </a:rPr>
              <a:t>迄今为止，</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已经从大量网页上积累了</a:t>
            </a:r>
            <a:r>
              <a:rPr lang="en-US" altLang="zh-CN" dirty="0">
                <a:latin typeface="宋体" panose="02010600030101010101" pitchFamily="2" charset="-122"/>
                <a:ea typeface="宋体" panose="02010600030101010101" pitchFamily="2" charset="-122"/>
              </a:rPr>
              <a:t>5000</a:t>
            </a:r>
            <a:r>
              <a:rPr lang="zh-CN" altLang="en-US" dirty="0">
                <a:latin typeface="宋体" panose="02010600030101010101" pitchFamily="2" charset="-122"/>
                <a:ea typeface="宋体" panose="02010600030101010101" pitchFamily="2" charset="-122"/>
              </a:rPr>
              <a:t>多万条候选信念，其中</a:t>
            </a:r>
            <a:r>
              <a:rPr lang="en-US" altLang="zh-CN" dirty="0">
                <a:latin typeface="宋体" panose="02010600030101010101" pitchFamily="2" charset="-122"/>
                <a:ea typeface="宋体" panose="02010600030101010101" pitchFamily="2" charset="-122"/>
              </a:rPr>
              <a:t>280</a:t>
            </a:r>
            <a:r>
              <a:rPr lang="zh-CN" altLang="en-US" dirty="0">
                <a:latin typeface="宋体" panose="02010600030101010101" pitchFamily="2" charset="-122"/>
                <a:ea typeface="宋体" panose="02010600030101010101" pitchFamily="2" charset="-122"/>
              </a:rPr>
              <a:t>多万条具有较高的置信度</a:t>
            </a:r>
            <a:endParaRPr lang="en-US" altLang="zh-CN" dirty="0">
              <a:latin typeface="宋体" panose="02010600030101010101" pitchFamily="2" charset="-122"/>
              <a:ea typeface="宋体" panose="02010600030101010101" pitchFamily="2" charset="-122"/>
            </a:endParaRPr>
          </a:p>
          <a:p>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官方为</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开通了</a:t>
            </a:r>
            <a:r>
              <a:rPr lang="en-US" altLang="zh-CN" dirty="0">
                <a:latin typeface="宋体" panose="02010600030101010101" pitchFamily="2" charset="-122"/>
                <a:ea typeface="宋体" panose="02010600030101010101" pitchFamily="2" charset="-122"/>
              </a:rPr>
              <a:t>twitter</a:t>
            </a:r>
            <a:r>
              <a:rPr lang="zh-CN" altLang="en-US" dirty="0">
                <a:latin typeface="宋体" panose="02010600030101010101" pitchFamily="2" charset="-122"/>
                <a:ea typeface="宋体" panose="02010600030101010101" pitchFamily="2" charset="-122"/>
              </a:rPr>
              <a:t>账号，我们可以在推特上跟踪</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的进展</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它会定期在推特上发布</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读到的事实</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人们可以在推特上回复它，或者修正它的错误，</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会不断改进</a:t>
            </a:r>
            <a:endParaRPr lang="en-US" altLang="zh-CN" dirty="0">
              <a:latin typeface="宋体" panose="02010600030101010101" pitchFamily="2" charset="-122"/>
              <a:ea typeface="宋体" panose="02010600030101010101" pitchFamily="2" charset="-122"/>
            </a:endParaRPr>
          </a:p>
          <a:p>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这是</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最近所学习到的事实，会显示学习日期，以及置信度。</a:t>
            </a:r>
            <a:endParaRPr lang="en-US" altLang="zh-CN" dirty="0">
              <a:latin typeface="宋体" panose="02010600030101010101" pitchFamily="2" charset="-122"/>
              <a:ea typeface="宋体" panose="02010600030101010101" pitchFamily="2" charset="-122"/>
            </a:endParaRPr>
          </a:p>
          <a:p>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接下来这个图左侧展示的是</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所学习到的事实，有实体和关系</a:t>
            </a:r>
            <a:endParaRPr lang="en-US" altLang="zh-CN" dirty="0">
              <a:latin typeface="宋体" panose="02010600030101010101" pitchFamily="2" charset="-122"/>
              <a:ea typeface="宋体" panose="02010600030101010101" pitchFamily="2" charset="-122"/>
            </a:endParaRPr>
          </a:p>
          <a:p>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另外，我们还可以在</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所学习到的知识库中进行查询，</a:t>
            </a:r>
            <a:r>
              <a:rPr lang="en-US" altLang="zh-CN" dirty="0">
                <a:latin typeface="宋体" panose="02010600030101010101" pitchFamily="2" charset="-122"/>
                <a:ea typeface="宋体" panose="02010600030101010101" pitchFamily="2" charset="-122"/>
              </a:rPr>
              <a:t>NELL</a:t>
            </a:r>
            <a:r>
              <a:rPr lang="zh-CN" altLang="en-US" dirty="0">
                <a:latin typeface="宋体" panose="02010600030101010101" pitchFamily="2" charset="-122"/>
                <a:ea typeface="宋体" panose="02010600030101010101" pitchFamily="2" charset="-122"/>
              </a:rPr>
              <a:t>可返回与其学习到的所有相关实体与关系</a:t>
            </a:r>
          </a:p>
        </p:txBody>
      </p:sp>
      <p:sp>
        <p:nvSpPr>
          <p:cNvPr id="4" name="灯片编号占位符 3"/>
          <p:cNvSpPr>
            <a:spLocks noGrp="1"/>
          </p:cNvSpPr>
          <p:nvPr>
            <p:ph type="sldNum" sz="quarter" idx="5"/>
          </p:nvPr>
        </p:nvSpPr>
        <p:spPr/>
        <p:txBody>
          <a:bodyPr/>
          <a:lstStyle/>
          <a:p>
            <a:pPr>
              <a:defRPr/>
            </a:pPr>
            <a:fld id="{CD7A2CCA-E5D5-4859-8035-B358016F08F8}" type="slidenum">
              <a:rPr lang="zh-CN" altLang="en-US" smtClean="0"/>
              <a:pPr>
                <a:defRPr/>
              </a:pPr>
              <a:t>12</a:t>
            </a:fld>
            <a:endParaRPr lang="zh-CN" altLang="en-US" dirty="0"/>
          </a:p>
        </p:txBody>
      </p:sp>
    </p:spTree>
    <p:extLst>
      <p:ext uri="{BB962C8B-B14F-4D97-AF65-F5344CB8AC3E}">
        <p14:creationId xmlns:p14="http://schemas.microsoft.com/office/powerpoint/2010/main" val="3833443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宋体" panose="02010600030101010101" pitchFamily="2" charset="-122"/>
                <a:ea typeface="宋体" panose="02010600030101010101" pitchFamily="2" charset="-122"/>
                <a:cs typeface="Times New Roman" panose="02020603050405020304" pitchFamily="18" charset="0"/>
              </a:rPr>
              <a:t>Data Resources</a:t>
            </a:r>
            <a:r>
              <a:rPr lang="en-US" altLang="zh-CN" sz="1200" dirty="0">
                <a:latin typeface="宋体" panose="02010600030101010101" pitchFamily="2" charset="-122"/>
                <a:ea typeface="宋体" panose="02010600030101010101" pitchFamily="2" charset="-122"/>
                <a:cs typeface="Times New Roman" panose="02020603050405020304" pitchFamily="18" charset="0"/>
              </a:rPr>
              <a:t>: </a:t>
            </a:r>
            <a:r>
              <a:rPr lang="zh-CN" altLang="en-US" dirty="0">
                <a:effectLst/>
                <a:latin typeface="宋体" panose="02010600030101010101" pitchFamily="2" charset="-122"/>
                <a:ea typeface="宋体" panose="02010600030101010101" pitchFamily="2" charset="-122"/>
              </a:rPr>
              <a:t>由于</a:t>
            </a:r>
            <a:r>
              <a:rPr lang="en-US" altLang="zh-CN" dirty="0">
                <a:effectLst/>
                <a:latin typeface="宋体" panose="02010600030101010101" pitchFamily="2" charset="-122"/>
                <a:ea typeface="宋体" panose="02010600030101010101" pitchFamily="2" charset="-122"/>
              </a:rPr>
              <a:t>NELL</a:t>
            </a:r>
            <a:r>
              <a:rPr lang="zh-CN" altLang="en-US" dirty="0">
                <a:effectLst/>
                <a:latin typeface="宋体" panose="02010600030101010101" pitchFamily="2" charset="-122"/>
                <a:ea typeface="宋体" panose="02010600030101010101" pitchFamily="2" charset="-122"/>
              </a:rPr>
              <a:t>的目标是不断读取从</a:t>
            </a:r>
            <a:r>
              <a:rPr lang="en-US" altLang="zh-CN" dirty="0">
                <a:effectLst/>
                <a:latin typeface="宋体" panose="02010600030101010101" pitchFamily="2" charset="-122"/>
                <a:ea typeface="宋体" panose="02010600030101010101" pitchFamily="2" charset="-122"/>
              </a:rPr>
              <a:t>Web</a:t>
            </a:r>
            <a:r>
              <a:rPr lang="zh-CN" altLang="en-US" dirty="0">
                <a:effectLst/>
                <a:latin typeface="宋体" panose="02010600030101010101" pitchFamily="2" charset="-122"/>
                <a:ea typeface="宋体" panose="02010600030101010101" pitchFamily="2" charset="-122"/>
              </a:rPr>
              <a:t>上抓取的网页来提取知识，因此网页就是数据资源。</a:t>
            </a:r>
            <a:endParaRPr lang="en-US" altLang="zh-CN" dirty="0">
              <a:effectLst/>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effectLst/>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宋体" panose="02010600030101010101" pitchFamily="2" charset="-122"/>
                <a:ea typeface="宋体" panose="02010600030101010101" pitchFamily="2" charset="-122"/>
                <a:cs typeface="Times New Roman" panose="02020603050405020304" pitchFamily="18" charset="0"/>
              </a:rPr>
              <a:t>Knowledge Base</a:t>
            </a:r>
            <a:r>
              <a:rPr lang="en-US" altLang="zh-CN" sz="1200" dirty="0">
                <a:latin typeface="宋体" panose="02010600030101010101" pitchFamily="2" charset="-122"/>
                <a:ea typeface="宋体" panose="02010600030101010101" pitchFamily="2" charset="-122"/>
                <a:cs typeface="Times New Roman" panose="02020603050405020304" pitchFamily="18" charset="0"/>
              </a:rPr>
              <a:t>: </a:t>
            </a:r>
            <a:r>
              <a:rPr lang="zh-CN" altLang="en-US" dirty="0">
                <a:latin typeface="宋体" panose="02010600030101010101" pitchFamily="2" charset="-122"/>
                <a:ea typeface="宋体" panose="02010600030101010101" pitchFamily="2" charset="-122"/>
              </a:rPr>
              <a:t>知识库存储所有提取出来的知识，这些知识表示为信念。如上所述，知识库中存储两种类型的知识：各种类别和关系的实例。一个知识可以是一个候选事实或一个信念。候选事实由子系统构件提取并提出，并由知识集成器将候选事实提升为一个信念。</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宋体" panose="02010600030101010101" pitchFamily="2" charset="-122"/>
                <a:ea typeface="宋体" panose="02010600030101010101" pitchFamily="2" charset="-122"/>
                <a:cs typeface="Times New Roman" panose="02020603050405020304" pitchFamily="18" charset="0"/>
              </a:rPr>
              <a:t>Subsystem Components</a:t>
            </a:r>
            <a:r>
              <a:rPr lang="en-US" altLang="zh-CN" sz="1200" dirty="0">
                <a:latin typeface="宋体" panose="02010600030101010101" pitchFamily="2" charset="-122"/>
                <a:ea typeface="宋体" panose="02010600030101010101" pitchFamily="2" charset="-122"/>
                <a:cs typeface="Times New Roman" panose="02020603050405020304" pitchFamily="18" charset="0"/>
              </a:rPr>
              <a:t>:</a:t>
            </a:r>
            <a:r>
              <a:rPr lang="zh-CN" altLang="en-US" sz="1200" dirty="0">
                <a:latin typeface="宋体" panose="02010600030101010101" pitchFamily="2" charset="-122"/>
                <a:ea typeface="宋体" panose="02010600030101010101" pitchFamily="2" charset="-122"/>
                <a:cs typeface="Times New Roman" panose="02020603050405020304" pitchFamily="18" charset="0"/>
              </a:rPr>
              <a:t>它包含几个子系统，它们是</a:t>
            </a:r>
            <a:r>
              <a:rPr lang="en-US" altLang="zh-CN" sz="1200" dirty="0">
                <a:latin typeface="宋体" panose="02010600030101010101" pitchFamily="2" charset="-122"/>
                <a:ea typeface="宋体" panose="02010600030101010101" pitchFamily="2" charset="-122"/>
                <a:cs typeface="Times New Roman" panose="02020603050405020304" pitchFamily="18" charset="0"/>
              </a:rPr>
              <a:t>NELL</a:t>
            </a:r>
            <a:r>
              <a:rPr lang="zh-CN" altLang="en-US" sz="1200" dirty="0">
                <a:latin typeface="宋体" panose="02010600030101010101" pitchFamily="2" charset="-122"/>
                <a:ea typeface="宋体" panose="02010600030101010101" pitchFamily="2" charset="-122"/>
                <a:cs typeface="Times New Roman" panose="02020603050405020304" pitchFamily="18" charset="0"/>
              </a:rPr>
              <a:t>的提取器和学习组件。如前所述，在阅读阶段，这些子系统执行提取并提出候选事实，以包含在知识库中。在学习阶段，他们根据自己的学习方法进行学习，目标是利用知识库的当前状态和耦合约束来提高自己。每个子系统都是基于不同的提取方法来构建的，从数据资源的不同部分获取输入。四个子系统，</a:t>
            </a:r>
            <a:r>
              <a:rPr lang="en-US" altLang="zh-CN" sz="1200" dirty="0">
                <a:latin typeface="宋体" panose="02010600030101010101" pitchFamily="2" charset="-122"/>
                <a:ea typeface="宋体" panose="02010600030101010101" pitchFamily="2" charset="-122"/>
                <a:cs typeface="Times New Roman" panose="02020603050405020304" pitchFamily="18" charset="0"/>
              </a:rPr>
              <a:t>CPL</a:t>
            </a:r>
            <a:r>
              <a:rPr lang="zh-CN" altLang="en-US" sz="12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dirty="0">
                <a:latin typeface="宋体" panose="02010600030101010101" pitchFamily="2" charset="-122"/>
                <a:ea typeface="宋体" panose="02010600030101010101" pitchFamily="2" charset="-122"/>
                <a:cs typeface="Times New Roman" panose="02020603050405020304" pitchFamily="18" charset="0"/>
              </a:rPr>
              <a:t>CSEAL</a:t>
            </a:r>
            <a:r>
              <a:rPr lang="zh-CN" altLang="en-US" sz="12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dirty="0">
                <a:latin typeface="宋体" panose="02010600030101010101" pitchFamily="2" charset="-122"/>
                <a:ea typeface="宋体" panose="02010600030101010101" pitchFamily="2" charset="-122"/>
                <a:cs typeface="Times New Roman" panose="02020603050405020304" pitchFamily="18" charset="0"/>
              </a:rPr>
              <a:t>CMC</a:t>
            </a:r>
            <a:r>
              <a:rPr lang="zh-CN" altLang="en-US" sz="1200" dirty="0">
                <a:latin typeface="宋体" panose="02010600030101010101" pitchFamily="2" charset="-122"/>
                <a:ea typeface="宋体" panose="02010600030101010101" pitchFamily="2" charset="-122"/>
                <a:cs typeface="Times New Roman" panose="02020603050405020304" pitchFamily="18" charset="0"/>
              </a:rPr>
              <a:t>和</a:t>
            </a:r>
            <a:r>
              <a:rPr lang="en-US" altLang="zh-CN" sz="1200" dirty="0">
                <a:latin typeface="宋体" panose="02010600030101010101" pitchFamily="2" charset="-122"/>
                <a:ea typeface="宋体" panose="02010600030101010101" pitchFamily="2" charset="-122"/>
                <a:cs typeface="Times New Roman" panose="02020603050405020304" pitchFamily="18" charset="0"/>
              </a:rPr>
              <a:t>RL</a:t>
            </a:r>
            <a:r>
              <a:rPr lang="zh-CN" altLang="en-US" sz="1200" dirty="0">
                <a:latin typeface="宋体" panose="02010600030101010101" pitchFamily="2" charset="-122"/>
                <a:ea typeface="宋体" panose="02010600030101010101" pitchFamily="2" charset="-122"/>
                <a:cs typeface="Times New Roman" panose="02020603050405020304" pitchFamily="18" charset="0"/>
              </a:rPr>
              <a:t>将在下一节中讨论。</a:t>
            </a:r>
            <a:endParaRPr lang="en-US" altLang="zh-CN" sz="1200" dirty="0">
              <a:latin typeface="宋体" panose="02010600030101010101" pitchFamily="2" charset="-122"/>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dirty="0">
              <a:latin typeface="宋体" panose="02010600030101010101" pitchFamily="2" charset="-122"/>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宋体" panose="02010600030101010101" pitchFamily="2" charset="-122"/>
                <a:ea typeface="宋体" panose="02010600030101010101" pitchFamily="2" charset="-122"/>
                <a:cs typeface="Times New Roman" panose="02020603050405020304" pitchFamily="18" charset="0"/>
              </a:rPr>
              <a:t>Knowledge Integrator</a:t>
            </a:r>
            <a:r>
              <a:rPr lang="en-US" altLang="zh-CN" sz="1200" dirty="0">
                <a:latin typeface="宋体" panose="02010600030101010101" pitchFamily="2" charset="-122"/>
                <a:ea typeface="宋体" panose="02010600030101010101" pitchFamily="2" charset="-122"/>
                <a:cs typeface="Times New Roman" panose="02020603050405020304" pitchFamily="18" charset="0"/>
              </a:rPr>
              <a:t>:</a:t>
            </a:r>
            <a:r>
              <a:rPr lang="zh-CN" altLang="en-US" sz="1200" dirty="0">
                <a:latin typeface="宋体" panose="02010600030101010101" pitchFamily="2" charset="-122"/>
                <a:ea typeface="宋体" panose="02010600030101010101" pitchFamily="2" charset="-122"/>
                <a:cs typeface="Times New Roman" panose="02020603050405020304" pitchFamily="18" charset="0"/>
              </a:rPr>
              <a:t>知识积分器（</a:t>
            </a:r>
            <a:r>
              <a:rPr lang="en-US" altLang="zh-CN" sz="1200" dirty="0">
                <a:latin typeface="宋体" panose="02010600030101010101" pitchFamily="2" charset="-122"/>
                <a:ea typeface="宋体" panose="02010600030101010101" pitchFamily="2" charset="-122"/>
                <a:cs typeface="Times New Roman" panose="02020603050405020304" pitchFamily="18" charset="0"/>
              </a:rPr>
              <a:t>KI</a:t>
            </a:r>
            <a:r>
              <a:rPr lang="zh-CN" altLang="en-US" sz="1200" dirty="0">
                <a:latin typeface="宋体" panose="02010600030101010101" pitchFamily="2" charset="-122"/>
                <a:ea typeface="宋体" panose="02010600030101010101" pitchFamily="2" charset="-122"/>
                <a:cs typeface="Times New Roman" panose="02020603050405020304" pitchFamily="18" charset="0"/>
              </a:rPr>
              <a:t>）控制着将候选事实转化为信念的条件。它由一组手工编码的标准组成。具体来说，它决定哪些候选事实被提升到信念的地位。它基于硬编码规则。</a:t>
            </a:r>
            <a:r>
              <a:rPr lang="en-US" altLang="zh-CN" sz="1200" dirty="0">
                <a:latin typeface="宋体" panose="02010600030101010101" pitchFamily="2" charset="-122"/>
                <a:ea typeface="宋体" panose="02010600030101010101" pitchFamily="2" charset="-122"/>
                <a:cs typeface="Times New Roman" panose="02020603050405020304" pitchFamily="18" charset="0"/>
              </a:rPr>
              <a:t>e</a:t>
            </a:r>
            <a:r>
              <a:rPr lang="zh-CN" altLang="en-US" sz="1200" dirty="0">
                <a:latin typeface="宋体" panose="02010600030101010101" pitchFamily="2" charset="-122"/>
                <a:ea typeface="宋体" panose="02010600030101010101" pitchFamily="2" charset="-122"/>
                <a:cs typeface="Times New Roman" panose="02020603050405020304" pitchFamily="18" charset="0"/>
              </a:rPr>
              <a:t>规则表示，来自单一来源（后验值</a:t>
            </a:r>
            <a:r>
              <a:rPr lang="en-US" altLang="zh-CN" sz="1200" dirty="0">
                <a:latin typeface="宋体" panose="02010600030101010101" pitchFamily="2" charset="-122"/>
                <a:ea typeface="宋体" panose="02010600030101010101" pitchFamily="2" charset="-122"/>
                <a:cs typeface="Times New Roman" panose="02020603050405020304" pitchFamily="18" charset="0"/>
              </a:rPr>
              <a:t>&gt;0:9</a:t>
            </a:r>
            <a:r>
              <a:rPr lang="zh-CN" altLang="en-US" sz="1200" dirty="0">
                <a:latin typeface="宋体" panose="02010600030101010101" pitchFamily="2" charset="-122"/>
                <a:ea typeface="宋体" panose="02010600030101010101" pitchFamily="2" charset="-122"/>
                <a:cs typeface="Times New Roman" panose="02020603050405020304" pitchFamily="18" charset="0"/>
              </a:rPr>
              <a:t>的候选事实）具有较高的可信度。如果低信心候选人是由多个来源提出的，他们将被提拔。互斥和类型检查约束也用于</a:t>
            </a:r>
            <a:r>
              <a:rPr lang="en-US" altLang="zh-CN" sz="1200" dirty="0">
                <a:latin typeface="宋体" panose="02010600030101010101" pitchFamily="2" charset="-122"/>
                <a:ea typeface="宋体" panose="02010600030101010101" pitchFamily="2" charset="-122"/>
                <a:cs typeface="Times New Roman" panose="02020603050405020304" pitchFamily="18" charset="0"/>
              </a:rPr>
              <a:t>KI</a:t>
            </a:r>
            <a:r>
              <a:rPr lang="zh-CN" altLang="en-US" sz="1200" dirty="0">
                <a:latin typeface="宋体" panose="02010600030101010101" pitchFamily="2" charset="-122"/>
                <a:ea typeface="宋体" panose="02010600030101010101" pitchFamily="2" charset="-122"/>
                <a:cs typeface="Times New Roman" panose="02020603050405020304" pitchFamily="18" charset="0"/>
              </a:rPr>
              <a:t>。特别是，如果候选事实不满足基于知识库中现有信念的约束（互斥或类型检查），则不会提升该事实。一旦一个候选人的事实成为一种信念，它就永远不会被降级。</a:t>
            </a:r>
            <a:endParaRPr lang="en-US" altLang="zh-CN" sz="1200" dirty="0">
              <a:latin typeface="宋体" panose="02010600030101010101" pitchFamily="2" charset="-122"/>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0" i="0" dirty="0">
                <a:solidFill>
                  <a:srgbClr val="FF0000"/>
                </a:solidFill>
                <a:effectLst/>
                <a:latin typeface="宋体" panose="02010600030101010101" pitchFamily="2" charset="-122"/>
                <a:ea typeface="宋体" panose="02010600030101010101" pitchFamily="2" charset="-122"/>
              </a:rPr>
              <a:t>使</a:t>
            </a:r>
            <a:r>
              <a:rPr lang="en-US" altLang="zh-CN" b="0" i="0" dirty="0">
                <a:solidFill>
                  <a:srgbClr val="FF0000"/>
                </a:solidFill>
                <a:effectLst/>
                <a:latin typeface="宋体" panose="02010600030101010101" pitchFamily="2" charset="-122"/>
                <a:ea typeface="宋体" panose="02010600030101010101" pitchFamily="2" charset="-122"/>
              </a:rPr>
              <a:t>candidate facts</a:t>
            </a:r>
            <a:r>
              <a:rPr lang="zh-CN" altLang="en-US" b="0" i="0" dirty="0">
                <a:solidFill>
                  <a:srgbClr val="FF0000"/>
                </a:solidFill>
                <a:effectLst/>
                <a:latin typeface="宋体" panose="02010600030101010101" pitchFamily="2" charset="-122"/>
                <a:ea typeface="宋体" panose="02010600030101010101" pitchFamily="2" charset="-122"/>
              </a:rPr>
              <a:t>提升为</a:t>
            </a:r>
            <a:r>
              <a:rPr lang="en-US" altLang="zh-CN" b="0" i="0" dirty="0">
                <a:solidFill>
                  <a:srgbClr val="FF0000"/>
                </a:solidFill>
                <a:effectLst/>
                <a:latin typeface="宋体" panose="02010600030101010101" pitchFamily="2" charset="-122"/>
                <a:ea typeface="宋体" panose="02010600030101010101" pitchFamily="2" charset="-122"/>
              </a:rPr>
              <a:t>beliefs</a:t>
            </a:r>
            <a:r>
              <a:rPr lang="zh-CN" altLang="en-US" b="0" i="0" dirty="0">
                <a:solidFill>
                  <a:srgbClr val="FF0000"/>
                </a:solidFill>
                <a:effectLst/>
                <a:latin typeface="宋体" panose="02010600030101010101" pitchFamily="2" charset="-122"/>
                <a:ea typeface="宋体" panose="02010600030101010101" pitchFamily="2" charset="-122"/>
              </a:rPr>
              <a:t>，包括两种策略，</a:t>
            </a:r>
            <a:r>
              <a:rPr lang="en-US" altLang="zh-CN" b="0" i="0" dirty="0">
                <a:solidFill>
                  <a:srgbClr val="FF0000"/>
                </a:solidFill>
                <a:effectLst/>
                <a:latin typeface="宋体" panose="02010600030101010101" pitchFamily="2" charset="-122"/>
                <a:ea typeface="宋体" panose="02010600030101010101" pitchFamily="2" charset="-122"/>
              </a:rPr>
              <a:t>(</a:t>
            </a:r>
            <a:r>
              <a:rPr lang="en-US" altLang="zh-CN" b="0" i="0" dirty="0" err="1">
                <a:solidFill>
                  <a:srgbClr val="FF0000"/>
                </a:solidFill>
                <a:effectLst/>
                <a:latin typeface="宋体" panose="02010600030101010101" pitchFamily="2" charset="-122"/>
                <a:ea typeface="宋体" panose="02010600030101010101" pitchFamily="2" charset="-122"/>
              </a:rPr>
              <a:t>i</a:t>
            </a:r>
            <a:r>
              <a:rPr lang="en-US" altLang="zh-CN" b="0" i="0" dirty="0">
                <a:solidFill>
                  <a:srgbClr val="FF0000"/>
                </a:solidFill>
                <a:effectLst/>
                <a:latin typeface="宋体" panose="02010600030101010101" pitchFamily="2" charset="-122"/>
                <a:ea typeface="宋体" panose="02010600030101010101" pitchFamily="2" charset="-122"/>
              </a:rPr>
              <a:t>)</a:t>
            </a:r>
            <a:r>
              <a:rPr lang="zh-CN" altLang="en-US" b="0" i="0" dirty="0">
                <a:solidFill>
                  <a:srgbClr val="FF0000"/>
                </a:solidFill>
                <a:effectLst/>
                <a:latin typeface="宋体" panose="02010600030101010101" pitchFamily="2" charset="-122"/>
                <a:ea typeface="宋体" panose="02010600030101010101" pitchFamily="2" charset="-122"/>
              </a:rPr>
              <a:t>上面的</a:t>
            </a:r>
            <a:r>
              <a:rPr lang="en-US" altLang="zh-CN" b="0" i="0" dirty="0">
                <a:solidFill>
                  <a:srgbClr val="FF0000"/>
                </a:solidFill>
                <a:effectLst/>
                <a:latin typeface="宋体" panose="02010600030101010101" pitchFamily="2" charset="-122"/>
                <a:ea typeface="宋体" panose="02010600030101010101" pitchFamily="2" charset="-122"/>
              </a:rPr>
              <a:t>4</a:t>
            </a:r>
            <a:r>
              <a:rPr lang="zh-CN" altLang="en-US" b="0" i="0" dirty="0">
                <a:solidFill>
                  <a:srgbClr val="FF0000"/>
                </a:solidFill>
                <a:effectLst/>
                <a:latin typeface="宋体" panose="02010600030101010101" pitchFamily="2" charset="-122"/>
                <a:ea typeface="宋体" panose="02010600030101010101" pitchFamily="2" charset="-122"/>
              </a:rPr>
              <a:t>个</a:t>
            </a:r>
            <a:r>
              <a:rPr lang="en-US" altLang="zh-CN" b="0" i="0" dirty="0">
                <a:solidFill>
                  <a:srgbClr val="FF0000"/>
                </a:solidFill>
                <a:effectLst/>
                <a:latin typeface="宋体" panose="02010600030101010101" pitchFamily="2" charset="-122"/>
                <a:ea typeface="宋体" panose="02010600030101010101" pitchFamily="2" charset="-122"/>
              </a:rPr>
              <a:t>components</a:t>
            </a:r>
            <a:r>
              <a:rPr lang="zh-CN" altLang="en-US" b="0" i="0" dirty="0">
                <a:solidFill>
                  <a:srgbClr val="FF0000"/>
                </a:solidFill>
                <a:effectLst/>
                <a:latin typeface="宋体" panose="02010600030101010101" pitchFamily="2" charset="-122"/>
                <a:ea typeface="宋体" panose="02010600030101010101" pitchFamily="2" charset="-122"/>
              </a:rPr>
              <a:t>中有一个的后验概率特别高（</a:t>
            </a:r>
            <a:r>
              <a:rPr lang="en-US" altLang="zh-CN" b="0" i="0" dirty="0">
                <a:solidFill>
                  <a:srgbClr val="FF0000"/>
                </a:solidFill>
                <a:effectLst/>
                <a:latin typeface="宋体" panose="02010600030101010101" pitchFamily="2" charset="-122"/>
                <a:ea typeface="宋体" panose="02010600030101010101" pitchFamily="2" charset="-122"/>
              </a:rPr>
              <a:t>&gt;0.9</a:t>
            </a:r>
            <a:r>
              <a:rPr lang="zh-CN" altLang="en-US" b="0" i="0" dirty="0">
                <a:solidFill>
                  <a:srgbClr val="FF0000"/>
                </a:solidFill>
                <a:effectLst/>
                <a:latin typeface="宋体" panose="02010600030101010101" pitchFamily="2" charset="-122"/>
                <a:ea typeface="宋体" panose="02010600030101010101" pitchFamily="2" charset="-122"/>
              </a:rPr>
              <a:t>）；或者</a:t>
            </a:r>
            <a:r>
              <a:rPr lang="en-US" altLang="zh-CN" b="0" i="0" dirty="0">
                <a:solidFill>
                  <a:srgbClr val="FF0000"/>
                </a:solidFill>
                <a:effectLst/>
                <a:latin typeface="宋体" panose="02010600030101010101" pitchFamily="2" charset="-122"/>
                <a:ea typeface="宋体" panose="02010600030101010101" pitchFamily="2" charset="-122"/>
              </a:rPr>
              <a:t>(ii)</a:t>
            </a:r>
            <a:r>
              <a:rPr lang="zh-CN" altLang="en-US" b="0" i="0" dirty="0">
                <a:solidFill>
                  <a:srgbClr val="FF0000"/>
                </a:solidFill>
                <a:effectLst/>
                <a:latin typeface="宋体" panose="02010600030101010101" pitchFamily="2" charset="-122"/>
                <a:ea typeface="宋体" panose="02010600030101010101" pitchFamily="2" charset="-122"/>
              </a:rPr>
              <a:t>有多个</a:t>
            </a:r>
            <a:r>
              <a:rPr lang="en-US" altLang="zh-CN" b="0" i="0" dirty="0">
                <a:solidFill>
                  <a:srgbClr val="FF0000"/>
                </a:solidFill>
                <a:effectLst/>
                <a:latin typeface="宋体" panose="02010600030101010101" pitchFamily="2" charset="-122"/>
                <a:ea typeface="宋体" panose="02010600030101010101" pitchFamily="2" charset="-122"/>
              </a:rPr>
              <a:t>components</a:t>
            </a:r>
            <a:r>
              <a:rPr lang="zh-CN" altLang="en-US" b="0" i="0" dirty="0">
                <a:solidFill>
                  <a:srgbClr val="FF0000"/>
                </a:solidFill>
                <a:effectLst/>
                <a:latin typeface="宋体" panose="02010600030101010101" pitchFamily="2" charset="-122"/>
                <a:ea typeface="宋体" panose="02010600030101010101" pitchFamily="2" charset="-122"/>
              </a:rPr>
              <a:t>的后验概率都比较高；</a:t>
            </a:r>
            <a:endParaRPr lang="zh-CN" altLang="en-US" dirty="0">
              <a:solidFill>
                <a:srgbClr val="FF0000"/>
              </a:solidFill>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13</a:t>
            </a:fld>
            <a:endParaRPr lang="zh-CN" altLang="en-US" dirty="0"/>
          </a:p>
        </p:txBody>
      </p:sp>
    </p:spTree>
    <p:extLst>
      <p:ext uri="{BB962C8B-B14F-4D97-AF65-F5344CB8AC3E}">
        <p14:creationId xmlns:p14="http://schemas.microsoft.com/office/powerpoint/2010/main" val="414340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CD7A2CCA-E5D5-4859-8035-B358016F08F8}" type="slidenum">
              <a:rPr lang="zh-CN" altLang="en-US" smtClean="0"/>
              <a:pPr>
                <a:defRPr/>
              </a:pPr>
              <a:t>14</a:t>
            </a:fld>
            <a:endParaRPr lang="zh-CN" altLang="en-US" dirty="0"/>
          </a:p>
        </p:txBody>
      </p:sp>
    </p:spTree>
    <p:extLst>
      <p:ext uri="{BB962C8B-B14F-4D97-AF65-F5344CB8AC3E}">
        <p14:creationId xmlns:p14="http://schemas.microsoft.com/office/powerpoint/2010/main" val="383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example, x cannot be both a person and a car.</a:t>
            </a:r>
          </a:p>
          <a:p>
            <a:endParaRPr lang="en-US" altLang="zh-CN" dirty="0"/>
          </a:p>
          <a:p>
            <a:r>
              <a:rPr lang="en-US" altLang="zh-CN" dirty="0"/>
              <a:t>For example, given the relation </a:t>
            </a:r>
            <a:r>
              <a:rPr lang="en-US" altLang="zh-CN" dirty="0" err="1"/>
              <a:t>universityHasMajor</a:t>
            </a:r>
            <a:r>
              <a:rPr lang="en-US" altLang="zh-CN" dirty="0"/>
              <a:t>(x, y), x should be of type/category university and y should be of type/category major. Otherwise, the relation is likely to be wrong.</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pPr>
              <a:defRPr/>
            </a:pPr>
            <a:fld id="{CD7A2CCA-E5D5-4859-8035-B358016F08F8}" type="slidenum">
              <a:rPr lang="zh-CN" altLang="en-US" smtClean="0"/>
              <a:pPr>
                <a:defRPr/>
              </a:pPr>
              <a:t>15</a:t>
            </a:fld>
            <a:endParaRPr lang="zh-CN" altLang="en-US" dirty="0"/>
          </a:p>
        </p:txBody>
      </p:sp>
    </p:spTree>
    <p:extLst>
      <p:ext uri="{BB962C8B-B14F-4D97-AF65-F5344CB8AC3E}">
        <p14:creationId xmlns:p14="http://schemas.microsoft.com/office/powerpoint/2010/main" val="3105215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CD7A2CCA-E5D5-4859-8035-B358016F08F8}" type="slidenum">
              <a:rPr lang="zh-CN" altLang="en-US" smtClean="0"/>
              <a:pPr>
                <a:defRPr/>
              </a:pPr>
              <a:t>17</a:t>
            </a:fld>
            <a:endParaRPr lang="zh-CN" altLang="en-US" dirty="0"/>
          </a:p>
        </p:txBody>
      </p:sp>
    </p:spTree>
    <p:extLst>
      <p:ext uri="{BB962C8B-B14F-4D97-AF65-F5344CB8AC3E}">
        <p14:creationId xmlns:p14="http://schemas.microsoft.com/office/powerpoint/2010/main" val="349038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effectLst/>
                <a:latin typeface="宋体" panose="02010600030101010101" pitchFamily="2" charset="-122"/>
                <a:ea typeface="宋体" panose="02010600030101010101" pitchFamily="2" charset="-122"/>
              </a:rPr>
              <a:t>在运行了</a:t>
            </a:r>
            <a:r>
              <a:rPr lang="en-US" altLang="zh-CN" dirty="0">
                <a:effectLst/>
                <a:latin typeface="宋体" panose="02010600030101010101" pitchFamily="2" charset="-122"/>
                <a:ea typeface="宋体" panose="02010600030101010101" pitchFamily="2" charset="-122"/>
              </a:rPr>
              <a:t>67</a:t>
            </a:r>
            <a:r>
              <a:rPr lang="zh-CN" altLang="en-US" dirty="0">
                <a:effectLst/>
                <a:latin typeface="宋体" panose="02010600030101010101" pitchFamily="2" charset="-122"/>
                <a:ea typeface="宋体" panose="02010600030101010101" pitchFamily="2" charset="-122"/>
              </a:rPr>
              <a:t>天之后，</a:t>
            </a:r>
            <a:r>
              <a:rPr lang="en-US" altLang="zh-CN" dirty="0">
                <a:effectLst/>
                <a:latin typeface="宋体" panose="02010600030101010101" pitchFamily="2" charset="-122"/>
                <a:ea typeface="宋体" panose="02010600030101010101" pitchFamily="2" charset="-122"/>
              </a:rPr>
              <a:t>NELL</a:t>
            </a:r>
            <a:r>
              <a:rPr lang="zh-CN" altLang="en-US" dirty="0">
                <a:effectLst/>
                <a:latin typeface="宋体" panose="02010600030101010101" pitchFamily="2" charset="-122"/>
                <a:ea typeface="宋体" panose="02010600030101010101" pitchFamily="2" charset="-122"/>
              </a:rPr>
              <a:t>完成了</a:t>
            </a:r>
            <a:r>
              <a:rPr lang="en-US" altLang="zh-CN" dirty="0">
                <a:effectLst/>
                <a:latin typeface="宋体" panose="02010600030101010101" pitchFamily="2" charset="-122"/>
                <a:ea typeface="宋体" panose="02010600030101010101" pitchFamily="2" charset="-122"/>
              </a:rPr>
              <a:t>66</a:t>
            </a:r>
            <a:r>
              <a:rPr lang="zh-CN" altLang="en-US" dirty="0">
                <a:effectLst/>
                <a:latin typeface="宋体" panose="02010600030101010101" pitchFamily="2" charset="-122"/>
                <a:ea typeface="宋体" panose="02010600030101010101" pitchFamily="2" charset="-122"/>
              </a:rPr>
              <a:t>次执行迭代。</a:t>
            </a:r>
            <a:r>
              <a:rPr lang="en-US" altLang="zh-CN" dirty="0">
                <a:effectLst/>
                <a:latin typeface="宋体" panose="02010600030101010101" pitchFamily="2" charset="-122"/>
                <a:ea typeface="宋体" panose="02010600030101010101" pitchFamily="2" charset="-122"/>
              </a:rPr>
              <a:t>242453</a:t>
            </a:r>
            <a:r>
              <a:rPr lang="zh-CN" altLang="en-US" dirty="0">
                <a:effectLst/>
                <a:latin typeface="宋体" panose="02010600030101010101" pitchFamily="2" charset="-122"/>
                <a:ea typeface="宋体" panose="02010600030101010101" pitchFamily="2" charset="-122"/>
              </a:rPr>
              <a:t>个信念在所有谓词中得到了提升，其中</a:t>
            </a:r>
            <a:r>
              <a:rPr lang="en-US" altLang="zh-CN" dirty="0">
                <a:effectLst/>
                <a:latin typeface="宋体" panose="02010600030101010101" pitchFamily="2" charset="-122"/>
                <a:ea typeface="宋体" panose="02010600030101010101" pitchFamily="2" charset="-122"/>
              </a:rPr>
              <a:t>95%</a:t>
            </a:r>
            <a:r>
              <a:rPr lang="zh-CN" altLang="en-US" dirty="0">
                <a:effectLst/>
                <a:latin typeface="宋体" panose="02010600030101010101" pitchFamily="2" charset="-122"/>
                <a:ea typeface="宋体" panose="02010600030101010101" pitchFamily="2" charset="-122"/>
              </a:rPr>
              <a:t>是类别实例，</a:t>
            </a:r>
            <a:r>
              <a:rPr lang="en-US" altLang="zh-CN" dirty="0">
                <a:effectLst/>
                <a:latin typeface="宋体" panose="02010600030101010101" pitchFamily="2" charset="-122"/>
                <a:ea typeface="宋体" panose="02010600030101010101" pitchFamily="2" charset="-122"/>
              </a:rPr>
              <a:t>5%</a:t>
            </a:r>
            <a:r>
              <a:rPr lang="zh-CN" altLang="en-US" dirty="0">
                <a:effectLst/>
                <a:latin typeface="宋体" panose="02010600030101010101" pitchFamily="2" charset="-122"/>
                <a:ea typeface="宋体" panose="02010600030101010101" pitchFamily="2" charset="-122"/>
              </a:rPr>
              <a:t>是关系实例。表中显示了来自各种谓词的示例信念以及提取它们的源组件</a:t>
            </a:r>
          </a:p>
          <a:p>
            <a:endParaRPr lang="en-US" altLang="zh-CN" dirty="0">
              <a:latin typeface="宋体" panose="02010600030101010101" pitchFamily="2" charset="-122"/>
              <a:ea typeface="宋体" panose="02010600030101010101" pitchFamily="2" charset="-122"/>
            </a:endParaRPr>
          </a:p>
          <a:p>
            <a:r>
              <a:rPr lang="zh-CN" altLang="en-US" dirty="0">
                <a:effectLst/>
                <a:latin typeface="宋体" panose="02010600030101010101" pitchFamily="2" charset="-122"/>
                <a:ea typeface="宋体" panose="02010600030101010101" pitchFamily="2" charset="-122"/>
              </a:rPr>
              <a:t>显示每个迭代中类别和关系的提升总数。类别实例的提升相当稳定，而关系实例的提升则很困难。这主要是因为</a:t>
            </a:r>
            <a:r>
              <a:rPr lang="en-US" altLang="zh-CN" dirty="0">
                <a:effectLst/>
                <a:latin typeface="宋体" panose="02010600030101010101" pitchFamily="2" charset="-122"/>
                <a:ea typeface="宋体" panose="02010600030101010101" pitchFamily="2" charset="-122"/>
              </a:rPr>
              <a:t>RL</a:t>
            </a:r>
            <a:r>
              <a:rPr lang="zh-CN" altLang="en-US" dirty="0">
                <a:effectLst/>
                <a:latin typeface="宋体" panose="02010600030101010101" pitchFamily="2" charset="-122"/>
                <a:ea typeface="宋体" panose="02010600030101010101" pitchFamily="2" charset="-122"/>
              </a:rPr>
              <a:t>组件每</a:t>
            </a:r>
            <a:r>
              <a:rPr lang="en-US" altLang="zh-CN" dirty="0">
                <a:effectLst/>
                <a:latin typeface="宋体" panose="02010600030101010101" pitchFamily="2" charset="-122"/>
                <a:ea typeface="宋体" panose="02010600030101010101" pitchFamily="2" charset="-122"/>
              </a:rPr>
              <a:t>10</a:t>
            </a:r>
            <a:r>
              <a:rPr lang="zh-CN" altLang="en-US" dirty="0">
                <a:effectLst/>
                <a:latin typeface="宋体" panose="02010600030101010101" pitchFamily="2" charset="-122"/>
                <a:ea typeface="宋体" panose="02010600030101010101" pitchFamily="2" charset="-122"/>
              </a:rPr>
              <a:t>次迭代才执行一次，并且其负责许多关系提升。</a:t>
            </a:r>
            <a:endParaRPr lang="en-US" altLang="zh-CN" dirty="0">
              <a:effectLst/>
              <a:latin typeface="宋体" panose="02010600030101010101" pitchFamily="2" charset="-122"/>
              <a:ea typeface="宋体" panose="02010600030101010101" pitchFamily="2" charset="-122"/>
            </a:endParaRPr>
          </a:p>
          <a:p>
            <a:endParaRPr lang="en-US" altLang="zh-CN" dirty="0">
              <a:effectLst/>
              <a:latin typeface="宋体" panose="02010600030101010101" pitchFamily="2" charset="-122"/>
              <a:ea typeface="宋体" panose="02010600030101010101" pitchFamily="2" charset="-122"/>
            </a:endParaRPr>
          </a:p>
          <a:p>
            <a:r>
              <a:rPr lang="zh-CN" altLang="en-US" dirty="0">
                <a:effectLst/>
                <a:latin typeface="宋体" panose="02010600030101010101" pitchFamily="2" charset="-122"/>
                <a:ea typeface="宋体" panose="02010600030101010101" pitchFamily="2" charset="-122"/>
              </a:rPr>
              <a:t>为了估计在执行的各个阶段所提升的信念的精确性，我们考虑了三个时间段：迭代</a:t>
            </a:r>
            <a:r>
              <a:rPr lang="en-US" altLang="zh-CN" dirty="0">
                <a:effectLst/>
                <a:latin typeface="宋体" panose="02010600030101010101" pitchFamily="2" charset="-122"/>
                <a:ea typeface="宋体" panose="02010600030101010101" pitchFamily="2" charset="-122"/>
              </a:rPr>
              <a:t>1-22</a:t>
            </a:r>
            <a:r>
              <a:rPr lang="zh-CN" altLang="en-US" dirty="0">
                <a:effectLst/>
                <a:latin typeface="宋体" panose="02010600030101010101" pitchFamily="2" charset="-122"/>
                <a:ea typeface="宋体" panose="02010600030101010101" pitchFamily="2" charset="-122"/>
              </a:rPr>
              <a:t>、迭代</a:t>
            </a:r>
            <a:r>
              <a:rPr lang="en-US" altLang="zh-CN" dirty="0">
                <a:effectLst/>
                <a:latin typeface="宋体" panose="02010600030101010101" pitchFamily="2" charset="-122"/>
                <a:ea typeface="宋体" panose="02010600030101010101" pitchFamily="2" charset="-122"/>
              </a:rPr>
              <a:t>23-44</a:t>
            </a:r>
            <a:r>
              <a:rPr lang="zh-CN" altLang="en-US" dirty="0">
                <a:effectLst/>
                <a:latin typeface="宋体" panose="02010600030101010101" pitchFamily="2" charset="-122"/>
                <a:ea typeface="宋体" panose="02010600030101010101" pitchFamily="2" charset="-122"/>
              </a:rPr>
              <a:t>和迭代</a:t>
            </a:r>
            <a:r>
              <a:rPr lang="en-US" altLang="zh-CN" dirty="0">
                <a:effectLst/>
                <a:latin typeface="宋体" panose="02010600030101010101" pitchFamily="2" charset="-122"/>
                <a:ea typeface="宋体" panose="02010600030101010101" pitchFamily="2" charset="-122"/>
              </a:rPr>
              <a:t>45-66</a:t>
            </a:r>
            <a:r>
              <a:rPr lang="zh-CN" altLang="en-US" dirty="0">
                <a:effectLst/>
                <a:latin typeface="宋体" panose="02010600030101010101" pitchFamily="2" charset="-122"/>
                <a:ea typeface="宋体" panose="02010600030101010101" pitchFamily="2" charset="-122"/>
              </a:rPr>
              <a:t>。对于每一个时间段，我们统一抽样调查</a:t>
            </a:r>
            <a:r>
              <a:rPr lang="en-US" altLang="zh-CN" dirty="0">
                <a:effectLst/>
                <a:latin typeface="宋体" panose="02010600030101010101" pitchFamily="2" charset="-122"/>
                <a:ea typeface="宋体" panose="02010600030101010101" pitchFamily="2" charset="-122"/>
              </a:rPr>
              <a:t>100</a:t>
            </a:r>
            <a:r>
              <a:rPr lang="zh-CN" altLang="en-US" dirty="0">
                <a:effectLst/>
                <a:latin typeface="宋体" panose="02010600030101010101" pitchFamily="2" charset="-122"/>
                <a:ea typeface="宋体" panose="02010600030101010101" pitchFamily="2" charset="-122"/>
              </a:rPr>
              <a:t>个在这段时间内推广的信仰，并判断它们的正确性。结果见表</a:t>
            </a:r>
            <a:r>
              <a:rPr lang="en-US" altLang="zh-CN" dirty="0">
                <a:effectLst/>
                <a:latin typeface="宋体" panose="02010600030101010101" pitchFamily="2" charset="-122"/>
                <a:ea typeface="宋体" panose="02010600030101010101" pitchFamily="2" charset="-122"/>
              </a:rPr>
              <a:t>2</a:t>
            </a:r>
            <a:r>
              <a:rPr lang="zh-CN" altLang="en-US" dirty="0">
                <a:effectLst/>
                <a:latin typeface="宋体" panose="02010600030101010101" pitchFamily="2" charset="-122"/>
                <a:ea typeface="宋体" panose="02010600030101010101" pitchFamily="2" charset="-122"/>
              </a:rPr>
              <a:t>。在这三个时期内，推广率非常相似，共推广</a:t>
            </a:r>
            <a:r>
              <a:rPr lang="en-US" altLang="zh-CN" dirty="0">
                <a:effectLst/>
                <a:latin typeface="宋体" panose="02010600030101010101" pitchFamily="2" charset="-122"/>
                <a:ea typeface="宋体" panose="02010600030101010101" pitchFamily="2" charset="-122"/>
              </a:rPr>
              <a:t>7.6</a:t>
            </a:r>
            <a:r>
              <a:rPr lang="zh-CN" altLang="en-US" dirty="0">
                <a:effectLst/>
                <a:latin typeface="宋体" panose="02010600030101010101" pitchFamily="2" charset="-122"/>
                <a:ea typeface="宋体" panose="02010600030101010101" pitchFamily="2" charset="-122"/>
              </a:rPr>
              <a:t>万至</a:t>
            </a:r>
            <a:r>
              <a:rPr lang="en-US" altLang="zh-CN" dirty="0">
                <a:effectLst/>
                <a:latin typeface="宋体" panose="02010600030101010101" pitchFamily="2" charset="-122"/>
                <a:ea typeface="宋体" panose="02010600030101010101" pitchFamily="2" charset="-122"/>
              </a:rPr>
              <a:t>8.9</a:t>
            </a:r>
            <a:r>
              <a:rPr lang="zh-CN" altLang="en-US" dirty="0">
                <a:effectLst/>
                <a:latin typeface="宋体" panose="02010600030101010101" pitchFamily="2" charset="-122"/>
                <a:ea typeface="宋体" panose="02010600030101010101" pitchFamily="2" charset="-122"/>
              </a:rPr>
              <a:t>万个实例。估计精度有下降趋势，从</a:t>
            </a:r>
            <a:r>
              <a:rPr lang="en-US" altLang="zh-CN" dirty="0">
                <a:effectLst/>
                <a:latin typeface="宋体" panose="02010600030101010101" pitchFamily="2" charset="-122"/>
                <a:ea typeface="宋体" panose="02010600030101010101" pitchFamily="2" charset="-122"/>
              </a:rPr>
              <a:t>90%</a:t>
            </a:r>
            <a:r>
              <a:rPr lang="zh-CN" altLang="en-US" dirty="0">
                <a:effectLst/>
                <a:latin typeface="宋体" panose="02010600030101010101" pitchFamily="2" charset="-122"/>
                <a:ea typeface="宋体" panose="02010600030101010101" pitchFamily="2" charset="-122"/>
              </a:rPr>
              <a:t>到</a:t>
            </a:r>
            <a:r>
              <a:rPr lang="en-US" altLang="zh-CN" dirty="0">
                <a:effectLst/>
                <a:latin typeface="宋体" panose="02010600030101010101" pitchFamily="2" charset="-122"/>
                <a:ea typeface="宋体" panose="02010600030101010101" pitchFamily="2" charset="-122"/>
              </a:rPr>
              <a:t>71%</a:t>
            </a:r>
            <a:r>
              <a:rPr lang="zh-CN" altLang="en-US" dirty="0">
                <a:effectLst/>
                <a:latin typeface="宋体" panose="02010600030101010101" pitchFamily="2" charset="-122"/>
                <a:ea typeface="宋体" panose="02010600030101010101" pitchFamily="2" charset="-122"/>
              </a:rPr>
              <a:t>再到</a:t>
            </a:r>
            <a:r>
              <a:rPr lang="en-US" altLang="zh-CN" dirty="0">
                <a:effectLst/>
                <a:latin typeface="宋体" panose="02010600030101010101" pitchFamily="2" charset="-122"/>
                <a:ea typeface="宋体" panose="02010600030101010101" pitchFamily="2" charset="-122"/>
              </a:rPr>
              <a:t>57%</a:t>
            </a:r>
            <a:r>
              <a:rPr lang="zh-CN" altLang="en-US" dirty="0">
                <a:effectLst/>
                <a:latin typeface="宋体" panose="02010600030101010101" pitchFamily="2" charset="-122"/>
                <a:ea typeface="宋体" panose="02010600030101010101" pitchFamily="2" charset="-122"/>
              </a:rPr>
              <a:t>。取这三个基于提升次数的精度估计值的加权平均值，所有</a:t>
            </a:r>
            <a:r>
              <a:rPr lang="en-US" altLang="zh-CN" dirty="0">
                <a:effectLst/>
                <a:latin typeface="宋体" panose="02010600030101010101" pitchFamily="2" charset="-122"/>
                <a:ea typeface="宋体" panose="02010600030101010101" pitchFamily="2" charset="-122"/>
              </a:rPr>
              <a:t>66</a:t>
            </a:r>
            <a:r>
              <a:rPr lang="zh-CN" altLang="en-US" dirty="0">
                <a:effectLst/>
                <a:latin typeface="宋体" panose="02010600030101010101" pitchFamily="2" charset="-122"/>
                <a:ea typeface="宋体" panose="02010600030101010101" pitchFamily="2" charset="-122"/>
              </a:rPr>
              <a:t>次迭代的总体估计精度为</a:t>
            </a:r>
            <a:r>
              <a:rPr lang="en-US" altLang="zh-CN" dirty="0">
                <a:effectLst/>
                <a:latin typeface="宋体" panose="02010600030101010101" pitchFamily="2" charset="-122"/>
                <a:ea typeface="宋体" panose="02010600030101010101" pitchFamily="2" charset="-122"/>
              </a:rPr>
              <a:t>74%</a:t>
            </a:r>
            <a:r>
              <a:rPr lang="zh-CN" altLang="en-US" dirty="0">
                <a:effectLst/>
                <a:latin typeface="宋体" panose="02010600030101010101" pitchFamily="2" charset="-122"/>
                <a:ea typeface="宋体" panose="02010600030101010101" pitchFamily="2" charset="-122"/>
              </a:rPr>
              <a:t>。</a:t>
            </a:r>
            <a:endParaRPr lang="zh-CN" altLang="en-US" dirty="0">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5"/>
          </p:nvPr>
        </p:nvSpPr>
        <p:spPr/>
        <p:txBody>
          <a:bodyPr/>
          <a:lstStyle/>
          <a:p>
            <a:pPr>
              <a:defRPr/>
            </a:pPr>
            <a:fld id="{CD7A2CCA-E5D5-4859-8035-B358016F08F8}" type="slidenum">
              <a:rPr lang="zh-CN" altLang="en-US" smtClean="0"/>
              <a:pPr>
                <a:defRPr/>
              </a:pPr>
              <a:t>18</a:t>
            </a:fld>
            <a:endParaRPr lang="zh-CN" altLang="en-US" dirty="0"/>
          </a:p>
        </p:txBody>
      </p:sp>
    </p:spTree>
    <p:extLst>
      <p:ext uri="{BB962C8B-B14F-4D97-AF65-F5344CB8AC3E}">
        <p14:creationId xmlns:p14="http://schemas.microsoft.com/office/powerpoint/2010/main" val="229530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27</a:t>
            </a:fld>
            <a:endParaRPr lang="zh-CN" altLang="en-US" dirty="0"/>
          </a:p>
        </p:txBody>
      </p:sp>
    </p:spTree>
    <p:extLst>
      <p:ext uri="{BB962C8B-B14F-4D97-AF65-F5344CB8AC3E}">
        <p14:creationId xmlns:p14="http://schemas.microsoft.com/office/powerpoint/2010/main" val="3932841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28</a:t>
            </a:fld>
            <a:endParaRPr lang="zh-CN" altLang="en-US" dirty="0"/>
          </a:p>
        </p:txBody>
      </p:sp>
    </p:spTree>
    <p:extLst>
      <p:ext uri="{BB962C8B-B14F-4D97-AF65-F5344CB8AC3E}">
        <p14:creationId xmlns:p14="http://schemas.microsoft.com/office/powerpoint/2010/main" val="3759596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2</a:t>
            </a:fld>
            <a:endParaRPr lang="zh-CN" altLang="en-US" dirty="0"/>
          </a:p>
        </p:txBody>
      </p:sp>
    </p:spTree>
    <p:extLst>
      <p:ext uri="{BB962C8B-B14F-4D97-AF65-F5344CB8AC3E}">
        <p14:creationId xmlns:p14="http://schemas.microsoft.com/office/powerpoint/2010/main" val="619326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29</a:t>
            </a:fld>
            <a:endParaRPr lang="zh-CN" altLang="en-US" dirty="0"/>
          </a:p>
        </p:txBody>
      </p:sp>
    </p:spTree>
    <p:extLst>
      <p:ext uri="{BB962C8B-B14F-4D97-AF65-F5344CB8AC3E}">
        <p14:creationId xmlns:p14="http://schemas.microsoft.com/office/powerpoint/2010/main" val="2862853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30</a:t>
            </a:fld>
            <a:endParaRPr lang="zh-CN" altLang="en-US" dirty="0"/>
          </a:p>
        </p:txBody>
      </p:sp>
    </p:spTree>
    <p:extLst>
      <p:ext uri="{BB962C8B-B14F-4D97-AF65-F5344CB8AC3E}">
        <p14:creationId xmlns:p14="http://schemas.microsoft.com/office/powerpoint/2010/main" val="300059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31</a:t>
            </a:fld>
            <a:endParaRPr lang="zh-CN" altLang="en-US" dirty="0"/>
          </a:p>
        </p:txBody>
      </p:sp>
    </p:spTree>
    <p:extLst>
      <p:ext uri="{BB962C8B-B14F-4D97-AF65-F5344CB8AC3E}">
        <p14:creationId xmlns:p14="http://schemas.microsoft.com/office/powerpoint/2010/main" val="4242128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32</a:t>
            </a:fld>
            <a:endParaRPr lang="zh-CN" altLang="en-US" dirty="0"/>
          </a:p>
        </p:txBody>
      </p:sp>
    </p:spTree>
    <p:extLst>
      <p:ext uri="{BB962C8B-B14F-4D97-AF65-F5344CB8AC3E}">
        <p14:creationId xmlns:p14="http://schemas.microsoft.com/office/powerpoint/2010/main" val="244950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33</a:t>
            </a:fld>
            <a:endParaRPr lang="zh-CN" altLang="en-US" dirty="0"/>
          </a:p>
        </p:txBody>
      </p:sp>
    </p:spTree>
    <p:extLst>
      <p:ext uri="{BB962C8B-B14F-4D97-AF65-F5344CB8AC3E}">
        <p14:creationId xmlns:p14="http://schemas.microsoft.com/office/powerpoint/2010/main" val="414340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34</a:t>
            </a:fld>
            <a:endParaRPr lang="zh-CN" altLang="en-US" dirty="0"/>
          </a:p>
        </p:txBody>
      </p:sp>
    </p:spTree>
    <p:extLst>
      <p:ext uri="{BB962C8B-B14F-4D97-AF65-F5344CB8AC3E}">
        <p14:creationId xmlns:p14="http://schemas.microsoft.com/office/powerpoint/2010/main" val="501505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35</a:t>
            </a:fld>
            <a:endParaRPr lang="zh-CN" altLang="en-US" dirty="0"/>
          </a:p>
        </p:txBody>
      </p:sp>
    </p:spTree>
    <p:extLst>
      <p:ext uri="{BB962C8B-B14F-4D97-AF65-F5344CB8AC3E}">
        <p14:creationId xmlns:p14="http://schemas.microsoft.com/office/powerpoint/2010/main" val="1823205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36</a:t>
            </a:fld>
            <a:endParaRPr lang="zh-CN" altLang="en-US" dirty="0"/>
          </a:p>
        </p:txBody>
      </p:sp>
    </p:spTree>
    <p:extLst>
      <p:ext uri="{BB962C8B-B14F-4D97-AF65-F5344CB8AC3E}">
        <p14:creationId xmlns:p14="http://schemas.microsoft.com/office/powerpoint/2010/main" val="2892976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37</a:t>
            </a:fld>
            <a:endParaRPr lang="zh-CN" altLang="en-US" dirty="0"/>
          </a:p>
        </p:txBody>
      </p:sp>
    </p:spTree>
    <p:extLst>
      <p:ext uri="{BB962C8B-B14F-4D97-AF65-F5344CB8AC3E}">
        <p14:creationId xmlns:p14="http://schemas.microsoft.com/office/powerpoint/2010/main" val="3595660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39</a:t>
            </a:fld>
            <a:endParaRPr lang="zh-CN" altLang="en-US" dirty="0"/>
          </a:p>
        </p:txBody>
      </p:sp>
    </p:spTree>
    <p:extLst>
      <p:ext uri="{BB962C8B-B14F-4D97-AF65-F5344CB8AC3E}">
        <p14:creationId xmlns:p14="http://schemas.microsoft.com/office/powerpoint/2010/main" val="243346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40</a:t>
            </a:fld>
            <a:endParaRPr lang="zh-CN" altLang="en-US" dirty="0"/>
          </a:p>
        </p:txBody>
      </p:sp>
    </p:spTree>
    <p:extLst>
      <p:ext uri="{BB962C8B-B14F-4D97-AF65-F5344CB8AC3E}">
        <p14:creationId xmlns:p14="http://schemas.microsoft.com/office/powerpoint/2010/main" val="1347240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41</a:t>
            </a:fld>
            <a:endParaRPr lang="zh-CN" altLang="en-US" dirty="0"/>
          </a:p>
        </p:txBody>
      </p:sp>
    </p:spTree>
    <p:extLst>
      <p:ext uri="{BB962C8B-B14F-4D97-AF65-F5344CB8AC3E}">
        <p14:creationId xmlns:p14="http://schemas.microsoft.com/office/powerpoint/2010/main" val="2684226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42</a:t>
            </a:fld>
            <a:endParaRPr lang="zh-CN" altLang="en-US" dirty="0"/>
          </a:p>
        </p:txBody>
      </p:sp>
    </p:spTree>
    <p:extLst>
      <p:ext uri="{BB962C8B-B14F-4D97-AF65-F5344CB8AC3E}">
        <p14:creationId xmlns:p14="http://schemas.microsoft.com/office/powerpoint/2010/main" val="1446913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43</a:t>
            </a:fld>
            <a:endParaRPr lang="zh-CN" altLang="en-US" dirty="0"/>
          </a:p>
        </p:txBody>
      </p:sp>
    </p:spTree>
    <p:extLst>
      <p:ext uri="{BB962C8B-B14F-4D97-AF65-F5344CB8AC3E}">
        <p14:creationId xmlns:p14="http://schemas.microsoft.com/office/powerpoint/2010/main" val="927128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44</a:t>
            </a:fld>
            <a:endParaRPr lang="zh-CN" altLang="en-US" dirty="0"/>
          </a:p>
        </p:txBody>
      </p:sp>
    </p:spTree>
    <p:extLst>
      <p:ext uri="{BB962C8B-B14F-4D97-AF65-F5344CB8AC3E}">
        <p14:creationId xmlns:p14="http://schemas.microsoft.com/office/powerpoint/2010/main" val="3332792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pc="300" dirty="0">
                <a:solidFill>
                  <a:schemeClr val="tx1">
                    <a:lumMod val="85000"/>
                    <a:lumOff val="15000"/>
                  </a:schemeClr>
                </a:solidFill>
              </a:rPr>
              <a:t>随着深度强化学习的兴起，终身学习系统与</a:t>
            </a:r>
            <a:r>
              <a:rPr lang="en-US" altLang="zh-CN" spc="300" dirty="0">
                <a:solidFill>
                  <a:schemeClr val="tx1">
                    <a:lumMod val="85000"/>
                    <a:lumOff val="15000"/>
                  </a:schemeClr>
                </a:solidFill>
              </a:rPr>
              <a:t>DRL</a:t>
            </a:r>
            <a:r>
              <a:rPr lang="zh-CN" altLang="en-US" spc="300" dirty="0">
                <a:solidFill>
                  <a:schemeClr val="tx1">
                    <a:lumMod val="85000"/>
                    <a:lumOff val="15000"/>
                  </a:schemeClr>
                </a:solidFill>
              </a:rPr>
              <a:t>的结合也是未来发展的趋势之一</a:t>
            </a:r>
            <a:endParaRPr lang="en-US" altLang="zh-CN" spc="300" dirty="0">
              <a:solidFill>
                <a:schemeClr val="tx1">
                  <a:lumMod val="85000"/>
                  <a:lumOff val="15000"/>
                </a:schemeClr>
              </a:solidFill>
            </a:endParaRPr>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45</a:t>
            </a:fld>
            <a:endParaRPr lang="zh-CN" altLang="en-US" dirty="0"/>
          </a:p>
        </p:txBody>
      </p:sp>
    </p:spTree>
    <p:extLst>
      <p:ext uri="{BB962C8B-B14F-4D97-AF65-F5344CB8AC3E}">
        <p14:creationId xmlns:p14="http://schemas.microsoft.com/office/powerpoint/2010/main" val="4073483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48</a:t>
            </a:fld>
            <a:endParaRPr lang="zh-CN" altLang="en-US" dirty="0"/>
          </a:p>
        </p:txBody>
      </p:sp>
    </p:spTree>
    <p:extLst>
      <p:ext uri="{BB962C8B-B14F-4D97-AF65-F5344CB8AC3E}">
        <p14:creationId xmlns:p14="http://schemas.microsoft.com/office/powerpoint/2010/main" val="1185828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49</a:t>
            </a:fld>
            <a:endParaRPr lang="zh-CN" altLang="en-US" dirty="0"/>
          </a:p>
        </p:txBody>
      </p:sp>
    </p:spTree>
    <p:extLst>
      <p:ext uri="{BB962C8B-B14F-4D97-AF65-F5344CB8AC3E}">
        <p14:creationId xmlns:p14="http://schemas.microsoft.com/office/powerpoint/2010/main" val="4242128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QT-OPT</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：谷歌的一篇论文，深度强化学习</a:t>
            </a:r>
            <a:endParaRPr lang="en" altLang="zh-CN" sz="1200" b="0" i="0" kern="1200" dirty="0">
              <a:solidFill>
                <a:schemeClr val="tx1"/>
              </a:solidFill>
              <a:effectLst/>
              <a:latin typeface="微软雅黑" panose="020B0503020204020204" pitchFamily="34" charset="-122"/>
              <a:ea typeface="微软雅黑" panose="020B0503020204020204" pitchFamily="34" charset="-122"/>
              <a:cs typeface="+mn-cs"/>
            </a:endParaRPr>
          </a:p>
          <a:p>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fine-tune</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意思是对以前已经训练过的模型（例如，可能已经用一些数据进行了训练）已经学习到了一些信息，然后继续训练该模型（例如：可能在不同的数据集上继续进行训练），核心思想就是用已经训练的模型的参数作为新模型的初始化参数</a:t>
            </a:r>
            <a:endParaRPr lang="en-US" altLang="zh-CN" sz="1200" b="0" i="0" kern="1200" dirty="0">
              <a:solidFill>
                <a:schemeClr val="tx1"/>
              </a:solidFill>
              <a:effectLst/>
              <a:latin typeface="微软雅黑" panose="020B0503020204020204" pitchFamily="34" charset="-122"/>
              <a:ea typeface="微软雅黑" panose="020B0503020204020204" pitchFamily="34" charset="-122"/>
              <a:cs typeface="+mn-cs"/>
            </a:endParaRPr>
          </a:p>
          <a:p>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迁移学习，顾名思义就是将已有的模型应用到其他的问题上，主要的场景是从解决一个问题上学习到的特性</a:t>
            </a:r>
            <a:r>
              <a:rPr lang="en-US" altLang="zh-CN" sz="1200" b="0" i="0" kern="1200" dirty="0">
                <a:solidFill>
                  <a:schemeClr val="tx1"/>
                </a:solidFill>
                <a:effectLst/>
                <a:latin typeface="微软雅黑" panose="020B0503020204020204" pitchFamily="34" charset="-122"/>
                <a:ea typeface="微软雅黑" panose="020B0503020204020204" pitchFamily="34" charset="-122"/>
                <a:cs typeface="+mn-cs"/>
              </a:rPr>
              <a:t>(</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或者在某一个数据集上训练出的模型</a:t>
            </a:r>
            <a:r>
              <a:rPr lang="en-US" altLang="zh-CN" sz="1200" b="0" i="0" kern="1200" dirty="0">
                <a:solidFill>
                  <a:schemeClr val="tx1"/>
                </a:solidFill>
                <a:effectLst/>
                <a:latin typeface="微软雅黑" panose="020B0503020204020204" pitchFamily="34" charset="-122"/>
                <a:ea typeface="微软雅黑" panose="020B0503020204020204" pitchFamily="34" charset="-122"/>
                <a:cs typeface="+mn-cs"/>
              </a:rPr>
              <a:t>)</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，应用到一个新的、类似的问题或者在某种程度三相关联的问题上。比如，我们训练了一个模型来识别狗，该模型学习到的特征可能对识别一只猫是很有用的。</a:t>
            </a:r>
            <a:endParaRPr lang="en-US" altLang="zh-CN" sz="1200" b="0" i="0" kern="1200" dirty="0">
              <a:solidFill>
                <a:schemeClr val="tx1"/>
              </a:solidFill>
              <a:effectLst/>
              <a:latin typeface="微软雅黑" panose="020B0503020204020204" pitchFamily="34" charset="-122"/>
              <a:ea typeface="微软雅黑" panose="020B0503020204020204" pitchFamily="34" charset="-122"/>
              <a:cs typeface="+mn-cs"/>
            </a:endParaRPr>
          </a:p>
          <a:p>
            <a:r>
              <a:rPr lang="zh-CN" altLang="en-US" sz="1200" b="1" i="0" kern="1200" dirty="0">
                <a:solidFill>
                  <a:schemeClr val="tx1"/>
                </a:solidFill>
                <a:effectLst/>
                <a:latin typeface="微软雅黑" panose="020B0503020204020204" pitchFamily="34" charset="-122"/>
                <a:ea typeface="微软雅黑" panose="020B0503020204020204" pitchFamily="34" charset="-122"/>
                <a:cs typeface="+mn-cs"/>
              </a:rPr>
              <a:t>迁移学习主要步骤：</a:t>
            </a:r>
            <a:endPar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endParaRPr>
          </a:p>
          <a:p>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从已经训练的模型中提取所需的</a:t>
            </a:r>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layers</a:t>
            </a:r>
          </a:p>
          <a:p>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冻结（</a:t>
            </a:r>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freeze</a:t>
            </a:r>
            <a:r>
              <a:rPr lang="zh-CN" altLang="en" sz="1200" b="0" i="0" kern="1200" dirty="0">
                <a:solidFill>
                  <a:schemeClr val="tx1"/>
                </a:solidFill>
                <a:effectLst/>
                <a:latin typeface="微软雅黑" panose="020B0503020204020204" pitchFamily="34" charset="-122"/>
                <a:ea typeface="微软雅黑" panose="020B0503020204020204" pitchFamily="34" charset="-122"/>
                <a:cs typeface="+mn-cs"/>
              </a:rPr>
              <a:t>）</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这些层，防止在后面的训练中破坏他们中包含的信息</a:t>
            </a:r>
          </a:p>
          <a:p>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在冻结层的顶部添加一些新的、可训练的层。这些层用来将学习如何将旧的特性转化为对新数据集的预测</a:t>
            </a:r>
          </a:p>
          <a:p>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在新数据集上面进行训练</a:t>
            </a:r>
          </a:p>
          <a:p>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最后，可选的一步，对模型进行微调（</a:t>
            </a:r>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fine-tune</a:t>
            </a:r>
            <a:r>
              <a:rPr lang="zh-CN" altLang="en" sz="1200" b="0" i="0" kern="1200" dirty="0">
                <a:solidFill>
                  <a:schemeClr val="tx1"/>
                </a:solidFill>
                <a:effectLst/>
                <a:latin typeface="微软雅黑" panose="020B0503020204020204" pitchFamily="34" charset="-122"/>
                <a:ea typeface="微软雅黑" panose="020B0503020204020204" pitchFamily="34" charset="-122"/>
                <a:cs typeface="+mn-cs"/>
              </a:rPr>
              <a:t>），</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解冻之前获取的整个模型或在部分模型，然后在新数据集上以非常小的学习率重新训练，使预训练的特征适应新的数据集</a:t>
            </a:r>
            <a:endParaRPr lang="en-US" altLang="zh-CN" sz="1200" b="0" i="0" kern="1200" dirty="0">
              <a:solidFill>
                <a:schemeClr val="tx1"/>
              </a:solidFill>
              <a:effectLst/>
              <a:latin typeface="微软雅黑" panose="020B0503020204020204" pitchFamily="34" charset="-122"/>
              <a:ea typeface="微软雅黑" panose="020B0503020204020204" pitchFamily="34" charset="-122"/>
              <a:cs typeface="+mn-cs"/>
            </a:endParaRPr>
          </a:p>
          <a:p>
            <a:endParaRPr lang="en-US" altLang="zh-CN" sz="1200" b="0" i="0" kern="1200" dirty="0">
              <a:solidFill>
                <a:schemeClr val="tx1"/>
              </a:solidFill>
              <a:effectLst/>
              <a:latin typeface="微软雅黑" panose="020B0503020204020204" pitchFamily="34" charset="-122"/>
              <a:ea typeface="微软雅黑" panose="020B0503020204020204" pitchFamily="34" charset="-122"/>
              <a:cs typeface="+mn-cs"/>
            </a:endParaRPr>
          </a:p>
          <a:p>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online learning</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和</a:t>
            </a:r>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offline learning</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在这个意义下的区别主要是</a:t>
            </a:r>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infinite stream data </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和 </a:t>
            </a:r>
            <a:r>
              <a:rPr lang="en" altLang="zh-CN" sz="1200" b="0" i="0" kern="1200" dirty="0">
                <a:solidFill>
                  <a:schemeClr val="tx1"/>
                </a:solidFill>
                <a:effectLst/>
                <a:latin typeface="微软雅黑" panose="020B0503020204020204" pitchFamily="34" charset="-122"/>
                <a:ea typeface="微软雅黑" panose="020B0503020204020204" pitchFamily="34" charset="-122"/>
                <a:cs typeface="+mn-cs"/>
              </a:rPr>
              <a:t>batched data</a:t>
            </a:r>
            <a:r>
              <a:rPr lang="zh-CN" altLang="en-US" sz="1200" b="0" i="0" kern="1200" dirty="0">
                <a:solidFill>
                  <a:schemeClr val="tx1"/>
                </a:solidFill>
                <a:effectLst/>
                <a:latin typeface="微软雅黑" panose="020B0503020204020204" pitchFamily="34" charset="-122"/>
                <a:ea typeface="微软雅黑" panose="020B0503020204020204" pitchFamily="34" charset="-122"/>
                <a:cs typeface="+mn-cs"/>
              </a:rPr>
              <a:t>学习场景的不同。</a:t>
            </a:r>
          </a:p>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50</a:t>
            </a:fld>
            <a:endParaRPr lang="zh-CN" altLang="en-US" dirty="0"/>
          </a:p>
        </p:txBody>
      </p:sp>
    </p:spTree>
    <p:extLst>
      <p:ext uri="{BB962C8B-B14F-4D97-AF65-F5344CB8AC3E}">
        <p14:creationId xmlns:p14="http://schemas.microsoft.com/office/powerpoint/2010/main" val="4179164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51</a:t>
            </a:fld>
            <a:endParaRPr lang="zh-CN" altLang="en-US" dirty="0"/>
          </a:p>
        </p:txBody>
      </p:sp>
    </p:spTree>
    <p:extLst>
      <p:ext uri="{BB962C8B-B14F-4D97-AF65-F5344CB8AC3E}">
        <p14:creationId xmlns:p14="http://schemas.microsoft.com/office/powerpoint/2010/main" val="1555507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a:t>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52</a:t>
            </a:fld>
            <a:endParaRPr lang="zh-CN" altLang="en-US" dirty="0"/>
          </a:p>
        </p:txBody>
      </p:sp>
    </p:spTree>
    <p:extLst>
      <p:ext uri="{BB962C8B-B14F-4D97-AF65-F5344CB8AC3E}">
        <p14:creationId xmlns:p14="http://schemas.microsoft.com/office/powerpoint/2010/main" val="3734374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53</a:t>
            </a:fld>
            <a:endParaRPr lang="zh-CN" altLang="en-US" dirty="0"/>
          </a:p>
        </p:txBody>
      </p:sp>
    </p:spTree>
    <p:extLst>
      <p:ext uri="{BB962C8B-B14F-4D97-AF65-F5344CB8AC3E}">
        <p14:creationId xmlns:p14="http://schemas.microsoft.com/office/powerpoint/2010/main" val="3548865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54</a:t>
            </a:fld>
            <a:endParaRPr lang="zh-CN" altLang="en-US" dirty="0"/>
          </a:p>
        </p:txBody>
      </p:sp>
    </p:spTree>
    <p:extLst>
      <p:ext uri="{BB962C8B-B14F-4D97-AF65-F5344CB8AC3E}">
        <p14:creationId xmlns:p14="http://schemas.microsoft.com/office/powerpoint/2010/main" val="1633234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55</a:t>
            </a:fld>
            <a:endParaRPr lang="zh-CN" altLang="en-US" dirty="0"/>
          </a:p>
        </p:txBody>
      </p:sp>
    </p:spTree>
    <p:extLst>
      <p:ext uri="{BB962C8B-B14F-4D97-AF65-F5344CB8AC3E}">
        <p14:creationId xmlns:p14="http://schemas.microsoft.com/office/powerpoint/2010/main" val="2524711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56</a:t>
            </a:fld>
            <a:endParaRPr lang="zh-CN" altLang="en-US" dirty="0"/>
          </a:p>
        </p:txBody>
      </p:sp>
    </p:spTree>
    <p:extLst>
      <p:ext uri="{BB962C8B-B14F-4D97-AF65-F5344CB8AC3E}">
        <p14:creationId xmlns:p14="http://schemas.microsoft.com/office/powerpoint/2010/main" val="1838517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57</a:t>
            </a:fld>
            <a:endParaRPr lang="zh-CN" altLang="en-US" dirty="0"/>
          </a:p>
        </p:txBody>
      </p:sp>
    </p:spTree>
    <p:extLst>
      <p:ext uri="{BB962C8B-B14F-4D97-AF65-F5344CB8AC3E}">
        <p14:creationId xmlns:p14="http://schemas.microsoft.com/office/powerpoint/2010/main" val="1810097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58</a:t>
            </a:fld>
            <a:endParaRPr lang="zh-CN" altLang="en-US" dirty="0"/>
          </a:p>
        </p:txBody>
      </p:sp>
    </p:spTree>
    <p:extLst>
      <p:ext uri="{BB962C8B-B14F-4D97-AF65-F5344CB8AC3E}">
        <p14:creationId xmlns:p14="http://schemas.microsoft.com/office/powerpoint/2010/main" val="3897678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59</a:t>
            </a:fld>
            <a:endParaRPr lang="zh-CN" altLang="en-US" dirty="0"/>
          </a:p>
        </p:txBody>
      </p:sp>
    </p:spTree>
    <p:extLst>
      <p:ext uri="{BB962C8B-B14F-4D97-AF65-F5344CB8AC3E}">
        <p14:creationId xmlns:p14="http://schemas.microsoft.com/office/powerpoint/2010/main" val="3209496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60</a:t>
            </a:fld>
            <a:endParaRPr lang="zh-CN" altLang="en-US" dirty="0"/>
          </a:p>
        </p:txBody>
      </p:sp>
    </p:spTree>
    <p:extLst>
      <p:ext uri="{BB962C8B-B14F-4D97-AF65-F5344CB8AC3E}">
        <p14:creationId xmlns:p14="http://schemas.microsoft.com/office/powerpoint/2010/main" val="132743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a:t>
            </a:fld>
            <a:endParaRPr lang="zh-CN" altLang="en-US" dirty="0"/>
          </a:p>
        </p:txBody>
      </p:sp>
    </p:spTree>
    <p:extLst>
      <p:ext uri="{BB962C8B-B14F-4D97-AF65-F5344CB8AC3E}">
        <p14:creationId xmlns:p14="http://schemas.microsoft.com/office/powerpoint/2010/main" val="190055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a:ext>
            </a:extLst>
          </a:blip>
          <a:srcRect r="25963"/>
          <a:stretch/>
        </p:blipFill>
        <p:spPr>
          <a:xfrm>
            <a:off x="7191376" y="133072"/>
            <a:ext cx="5028334" cy="6535793"/>
          </a:xfrm>
          <a:prstGeom prst="rect">
            <a:avLst/>
          </a:prstGeom>
        </p:spPr>
      </p:pic>
      <p:sp>
        <p:nvSpPr>
          <p:cNvPr id="7" name="矩形 6">
            <a:extLst>
              <a:ext uri="{FF2B5EF4-FFF2-40B4-BE49-F238E27FC236}">
                <a16:creationId xmlns:a16="http://schemas.microsoft.com/office/drawing/2014/main" id="{902F5BB1-3479-4B75-8121-C76027E92312}"/>
              </a:ext>
            </a:extLst>
          </p:cNvPr>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a:extLst>
              <a:ext uri="{FF2B5EF4-FFF2-40B4-BE49-F238E27FC236}">
                <a16:creationId xmlns:a16="http://schemas.microsoft.com/office/drawing/2014/main" id="{38ABF151-FDDE-4498-994E-B5F9476EFBE3}"/>
              </a:ext>
            </a:extLst>
          </p:cNvPr>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a:extLst>
              <a:ext uri="{FF2B5EF4-FFF2-40B4-BE49-F238E27FC236}">
                <a16:creationId xmlns:a16="http://schemas.microsoft.com/office/drawing/2014/main" id="{8CC37306-857E-4BB2-87D4-C5C227822D6F}"/>
              </a:ext>
            </a:extLst>
          </p:cNvPr>
          <p:cNvSpPr>
            <a:spLocks noGrp="1"/>
          </p:cNvSpPr>
          <p:nvPr>
            <p:ph type="body" sz="quarter" idx="1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a:extLst>
              <a:ext uri="{FF2B5EF4-FFF2-40B4-BE49-F238E27FC236}">
                <a16:creationId xmlns:a16="http://schemas.microsoft.com/office/drawing/2014/main" id="{F63B7C85-1073-4365-852C-DE0C04E61BED}"/>
              </a:ext>
            </a:extLst>
          </p:cNvPr>
          <p:cNvSpPr>
            <a:spLocks noGrp="1"/>
          </p:cNvSpPr>
          <p:nvPr>
            <p:ph type="body" sz="quarter" idx="12"/>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8" name="矩形 7">
            <a:extLst>
              <a:ext uri="{FF2B5EF4-FFF2-40B4-BE49-F238E27FC236}">
                <a16:creationId xmlns:a16="http://schemas.microsoft.com/office/drawing/2014/main" id="{E2FF2961-8E0B-4CFB-9897-39262A918722}"/>
              </a:ext>
            </a:extLst>
          </p:cNvPr>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a:extLst>
              <a:ext uri="{FF2B5EF4-FFF2-40B4-BE49-F238E27FC236}">
                <a16:creationId xmlns:a16="http://schemas.microsoft.com/office/drawing/2014/main" id="{562B6659-3604-4A5D-84A6-6A47FE169869}"/>
              </a:ext>
            </a:extLst>
          </p:cNvPr>
          <p:cNvSpPr>
            <a:spLocks noGrp="1"/>
          </p:cNvSpPr>
          <p:nvPr>
            <p:ph type="body" sz="quarter" idx="13"/>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p>
        </p:txBody>
      </p:sp>
      <p:sp>
        <p:nvSpPr>
          <p:cNvPr id="9" name="矩形 8">
            <a:extLst>
              <a:ext uri="{FF2B5EF4-FFF2-40B4-BE49-F238E27FC236}">
                <a16:creationId xmlns:a16="http://schemas.microsoft.com/office/drawing/2014/main" id="{902F5BB1-3479-4B75-8121-C76027E92312}"/>
              </a:ext>
            </a:extLst>
          </p:cNvPr>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02F5BB1-3479-4B75-8121-C76027E92312}"/>
              </a:ext>
            </a:extLst>
          </p:cNvPr>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DF269877-3713-4708-B674-1A813AB36FFC}"/>
              </a:ext>
            </a:extLst>
          </p:cNvPr>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a:extLst>
                  <a:ext uri="{FF2B5EF4-FFF2-40B4-BE49-F238E27FC236}">
                    <a16:creationId xmlns:a16="http://schemas.microsoft.com/office/drawing/2014/main" id="{7EF8326A-A460-4F1F-A35E-22F6C0E02782}"/>
                  </a:ext>
                </a:extLst>
              </p:cNvPr>
              <p:cNvSpPr>
                <a:spLocks/>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6">
                <a:extLst>
                  <a:ext uri="{FF2B5EF4-FFF2-40B4-BE49-F238E27FC236}">
                    <a16:creationId xmlns:a16="http://schemas.microsoft.com/office/drawing/2014/main" id="{CC1FA68D-3307-481A-8E89-D3CB2E8693F4}"/>
                  </a:ext>
                </a:extLst>
              </p:cNvPr>
              <p:cNvSpPr>
                <a:spLocks/>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4" name="组合 33">
                <a:extLst>
                  <a:ext uri="{FF2B5EF4-FFF2-40B4-BE49-F238E27FC236}">
                    <a16:creationId xmlns:a16="http://schemas.microsoft.com/office/drawing/2014/main" id="{C7A6E3E5-9A1F-4E06-9E71-F1D7E5C11C32}"/>
                  </a:ext>
                </a:extLst>
              </p:cNvPr>
              <p:cNvGrpSpPr/>
              <p:nvPr/>
            </p:nvGrpSpPr>
            <p:grpSpPr>
              <a:xfrm>
                <a:off x="11305242" y="2003776"/>
                <a:ext cx="354194" cy="439406"/>
                <a:chOff x="5548313" y="2084388"/>
                <a:chExt cx="547688" cy="679451"/>
              </a:xfrm>
              <a:grpFill/>
            </p:grpSpPr>
            <p:sp>
              <p:nvSpPr>
                <p:cNvPr id="39"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34">
                <a:extLst>
                  <a:ext uri="{FF2B5EF4-FFF2-40B4-BE49-F238E27FC236}">
                    <a16:creationId xmlns:a16="http://schemas.microsoft.com/office/drawing/2014/main" id="{B92E7EB9-3312-4310-B5FA-50F0FA6CFB99}"/>
                  </a:ext>
                </a:extLst>
              </p:cNvPr>
              <p:cNvGrpSpPr/>
              <p:nvPr/>
            </p:nvGrpSpPr>
            <p:grpSpPr>
              <a:xfrm>
                <a:off x="11380187" y="2628491"/>
                <a:ext cx="208353" cy="241263"/>
                <a:chOff x="3792874" y="3138488"/>
                <a:chExt cx="322175" cy="373063"/>
              </a:xfrm>
              <a:grpFill/>
            </p:grpSpPr>
            <p:sp>
              <p:nvSpPr>
                <p:cNvPr id="36"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a:extLst>
                  <a:ext uri="{FF2B5EF4-FFF2-40B4-BE49-F238E27FC236}">
                    <a16:creationId xmlns:a16="http://schemas.microsoft.com/office/drawing/2014/main" id="{4EB45816-40C4-4065-9181-C29D2BECD84E}"/>
                  </a:ext>
                </a:extLst>
              </p:cNvPr>
              <p:cNvGrpSpPr/>
              <p:nvPr/>
            </p:nvGrpSpPr>
            <p:grpSpPr>
              <a:xfrm>
                <a:off x="10279016" y="3306476"/>
                <a:ext cx="313128" cy="329555"/>
                <a:chOff x="6113463" y="3541713"/>
                <a:chExt cx="484188" cy="509588"/>
              </a:xfrm>
              <a:grpFill/>
            </p:grpSpPr>
            <p:sp>
              <p:nvSpPr>
                <p:cNvPr id="30"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43281D5-D15F-4210-8FEF-5D0B83A54FD6}"/>
                  </a:ext>
                </a:extLst>
              </p:cNvPr>
              <p:cNvGrpSpPr/>
              <p:nvPr/>
            </p:nvGrpSpPr>
            <p:grpSpPr>
              <a:xfrm>
                <a:off x="10268702" y="2216649"/>
                <a:ext cx="355220" cy="448646"/>
                <a:chOff x="6108700" y="2066926"/>
                <a:chExt cx="549275" cy="693738"/>
              </a:xfrm>
              <a:grpFill/>
            </p:grpSpPr>
            <p:sp>
              <p:nvSpPr>
                <p:cNvPr id="28"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a:extLst>
                  <a:ext uri="{FF2B5EF4-FFF2-40B4-BE49-F238E27FC236}">
                    <a16:creationId xmlns:a16="http://schemas.microsoft.com/office/drawing/2014/main" id="{CD1C2EA2-DECB-4C4E-997D-8417E76BE944}"/>
                  </a:ext>
                </a:extLst>
              </p:cNvPr>
              <p:cNvGrpSpPr/>
              <p:nvPr/>
            </p:nvGrpSpPr>
            <p:grpSpPr>
              <a:xfrm>
                <a:off x="10332867" y="2868571"/>
                <a:ext cx="238182" cy="205330"/>
                <a:chOff x="6186488" y="2930526"/>
                <a:chExt cx="368300" cy="317500"/>
              </a:xfrm>
              <a:grpFill/>
            </p:grpSpPr>
            <p:sp>
              <p:nvSpPr>
                <p:cNvPr id="25"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a:extLst>
                    <a:ext uri="{FF2B5EF4-FFF2-40B4-BE49-F238E27FC236}">
                      <a16:creationId xmlns:a16="http://schemas.microsoft.com/office/drawing/2014/main" id="{9E7CBDC3-9BA0-4307-8967-3267E5966ED9}"/>
                    </a:ext>
                  </a:extLst>
                </p:cNvPr>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12">
                  <a:extLst>
                    <a:ext uri="{FF2B5EF4-FFF2-40B4-BE49-F238E27FC236}">
                      <a16:creationId xmlns:a16="http://schemas.microsoft.com/office/drawing/2014/main" id="{D88D9717-3185-4A77-8E18-2A8659D441F7}"/>
                    </a:ext>
                  </a:extLst>
                </p:cNvPr>
                <p:cNvSpPr>
                  <a:spLocks/>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pic>
        <p:nvPicPr>
          <p:cNvPr id="41" name="图片 4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2101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5902493"/>
          </a:xfrm>
          <a:prstGeom prst="rect">
            <a:avLst/>
          </a:prstGeom>
        </p:spPr>
      </p:pic>
      <p:sp>
        <p:nvSpPr>
          <p:cNvPr id="7" name="矩形 6">
            <a:extLst>
              <a:ext uri="{FF2B5EF4-FFF2-40B4-BE49-F238E27FC236}">
                <a16:creationId xmlns:a16="http://schemas.microsoft.com/office/drawing/2014/main" id="{967B1D1D-6BBC-4ED8-9FCC-DC0FA0BC2B89}"/>
              </a:ext>
            </a:extLst>
          </p:cNvPr>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a:extLst>
              <a:ext uri="{FF2B5EF4-FFF2-40B4-BE49-F238E27FC236}">
                <a16:creationId xmlns:a16="http://schemas.microsoft.com/office/drawing/2014/main" id="{15F45701-0E09-42AA-8D39-D350E0628036}"/>
              </a:ext>
            </a:extLst>
          </p:cNvPr>
          <p:cNvCxnSpPr>
            <a:cxnSpLocks/>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F37F3A85-2261-46EC-A02C-83B9F45476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10" b="12305"/>
          <a:stretch/>
        </p:blipFill>
        <p:spPr>
          <a:xfrm flipV="1">
            <a:off x="14873" y="-15231"/>
            <a:ext cx="6018099" cy="1518363"/>
          </a:xfrm>
          <a:prstGeom prst="rect">
            <a:avLst/>
          </a:prstGeom>
        </p:spPr>
      </p:pic>
      <p:pic>
        <p:nvPicPr>
          <p:cNvPr id="15" name="图片 14">
            <a:extLst>
              <a:ext uri="{FF2B5EF4-FFF2-40B4-BE49-F238E27FC236}">
                <a16:creationId xmlns:a16="http://schemas.microsoft.com/office/drawing/2014/main" id="{5E77D16F-33CA-4E01-9DC4-2CB84AE10E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10" b="12305"/>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2"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4" name="组合 33">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9"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34">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6"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9" name="组合 18">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20" name="组合 19">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30"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8"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5"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3"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21742348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a:extLst>
              <a:ext uri="{FF2B5EF4-FFF2-40B4-BE49-F238E27FC236}">
                <a16:creationId xmlns:a16="http://schemas.microsoft.com/office/drawing/2014/main" id="{EB508EBB-D4A6-41A3-BA79-D5276F572933}"/>
              </a:ext>
            </a:extLst>
          </p:cNvPr>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a:extLst>
              <a:ext uri="{FF2B5EF4-FFF2-40B4-BE49-F238E27FC236}">
                <a16:creationId xmlns:a16="http://schemas.microsoft.com/office/drawing/2014/main" id="{DE2D1209-7AA5-4F95-A441-DACDCD612E99}"/>
              </a:ext>
            </a:extLst>
          </p:cNvPr>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a:extLst>
              <a:ext uri="{FF2B5EF4-FFF2-40B4-BE49-F238E27FC236}">
                <a16:creationId xmlns:a16="http://schemas.microsoft.com/office/drawing/2014/main" id="{4BD5183D-F6D1-4DEC-8FB6-46F3C5C8E2AB}"/>
              </a:ext>
            </a:extLst>
          </p:cNvPr>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 fmla="*/ 0 w 12208213"/>
              <a:gd name="connsiteY0" fmla="*/ 0 h 1605064"/>
              <a:gd name="connsiteX1" fmla="*/ 6099243 w 12208213"/>
              <a:gd name="connsiteY1" fmla="*/ 1498060 h 1605064"/>
              <a:gd name="connsiteX2" fmla="*/ 12198485 w 12208213"/>
              <a:gd name="connsiteY2" fmla="*/ 19456 h 1605064"/>
              <a:gd name="connsiteX3" fmla="*/ 12208213 w 12208213"/>
              <a:gd name="connsiteY3" fmla="*/ 282103 h 1605064"/>
              <a:gd name="connsiteX4" fmla="*/ 6108970 w 12208213"/>
              <a:gd name="connsiteY4" fmla="*/ 1605064 h 1605064"/>
              <a:gd name="connsiteX5" fmla="*/ 0 w 12208213"/>
              <a:gd name="connsiteY5" fmla="*/ 544749 h 1605064"/>
              <a:gd name="connsiteX6" fmla="*/ 0 w 12208213"/>
              <a:gd name="connsiteY6" fmla="*/ 0 h 1605064"/>
              <a:gd name="connsiteX0" fmla="*/ 0 w 12198485"/>
              <a:gd name="connsiteY0" fmla="*/ 0 h 1605064"/>
              <a:gd name="connsiteX1" fmla="*/ 6099243 w 12198485"/>
              <a:gd name="connsiteY1" fmla="*/ 1498060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0 w 12198485"/>
              <a:gd name="connsiteY0" fmla="*/ 0 h 1605064"/>
              <a:gd name="connsiteX1" fmla="*/ 6108970 w 12198485"/>
              <a:gd name="connsiteY1" fmla="*/ 1507788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632298 w 12830783"/>
              <a:gd name="connsiteY0" fmla="*/ 0 h 1605064"/>
              <a:gd name="connsiteX1" fmla="*/ 6741268 w 12830783"/>
              <a:gd name="connsiteY1" fmla="*/ 1507788 h 1605064"/>
              <a:gd name="connsiteX2" fmla="*/ 12830783 w 12830783"/>
              <a:gd name="connsiteY2" fmla="*/ 19456 h 1605064"/>
              <a:gd name="connsiteX3" fmla="*/ 12830783 w 12830783"/>
              <a:gd name="connsiteY3" fmla="*/ 603115 h 1605064"/>
              <a:gd name="connsiteX4" fmla="*/ 6741268 w 12830783"/>
              <a:gd name="connsiteY4" fmla="*/ 1605064 h 1605064"/>
              <a:gd name="connsiteX5" fmla="*/ 0 w 12830783"/>
              <a:gd name="connsiteY5" fmla="*/ 29183 h 1605064"/>
              <a:gd name="connsiteX6" fmla="*/ 632298 w 12830783"/>
              <a:gd name="connsiteY6" fmla="*/ 0 h 1605064"/>
              <a:gd name="connsiteX0" fmla="*/ 836579 w 12830783"/>
              <a:gd name="connsiteY0" fmla="*/ 0 h 1634247"/>
              <a:gd name="connsiteX1" fmla="*/ 6741268 w 12830783"/>
              <a:gd name="connsiteY1" fmla="*/ 1536971 h 1634247"/>
              <a:gd name="connsiteX2" fmla="*/ 12830783 w 12830783"/>
              <a:gd name="connsiteY2" fmla="*/ 48639 h 1634247"/>
              <a:gd name="connsiteX3" fmla="*/ 12830783 w 12830783"/>
              <a:gd name="connsiteY3" fmla="*/ 632298 h 1634247"/>
              <a:gd name="connsiteX4" fmla="*/ 6741268 w 12830783"/>
              <a:gd name="connsiteY4" fmla="*/ 1634247 h 1634247"/>
              <a:gd name="connsiteX5" fmla="*/ 0 w 12830783"/>
              <a:gd name="connsiteY5" fmla="*/ 58366 h 1634247"/>
              <a:gd name="connsiteX6" fmla="*/ 836579 w 12830783"/>
              <a:gd name="connsiteY6" fmla="*/ 0 h 1634247"/>
              <a:gd name="connsiteX0" fmla="*/ 836579 w 12830783"/>
              <a:gd name="connsiteY0" fmla="*/ 0 h 1702340"/>
              <a:gd name="connsiteX1" fmla="*/ 6741268 w 12830783"/>
              <a:gd name="connsiteY1" fmla="*/ 1536971 h 1702340"/>
              <a:gd name="connsiteX2" fmla="*/ 12830783 w 12830783"/>
              <a:gd name="connsiteY2" fmla="*/ 48639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2830783"/>
              <a:gd name="connsiteY0" fmla="*/ 0 h 1702340"/>
              <a:gd name="connsiteX1" fmla="*/ 6741268 w 12830783"/>
              <a:gd name="connsiteY1" fmla="*/ 1536971 h 1702340"/>
              <a:gd name="connsiteX2" fmla="*/ 12470860 w 12830783"/>
              <a:gd name="connsiteY2" fmla="*/ 19456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3239345"/>
              <a:gd name="connsiteY0" fmla="*/ 0 h 1702340"/>
              <a:gd name="connsiteX1" fmla="*/ 6741268 w 13239345"/>
              <a:gd name="connsiteY1" fmla="*/ 1536971 h 1702340"/>
              <a:gd name="connsiteX2" fmla="*/ 12470860 w 13239345"/>
              <a:gd name="connsiteY2" fmla="*/ 19456 h 1702340"/>
              <a:gd name="connsiteX3" fmla="*/ 13239345 w 13239345"/>
              <a:gd name="connsiteY3" fmla="*/ 107004 h 1702340"/>
              <a:gd name="connsiteX4" fmla="*/ 6750996 w 13239345"/>
              <a:gd name="connsiteY4" fmla="*/ 1702340 h 1702340"/>
              <a:gd name="connsiteX5" fmla="*/ 0 w 13239345"/>
              <a:gd name="connsiteY5" fmla="*/ 58366 h 1702340"/>
              <a:gd name="connsiteX6" fmla="*/ 836579 w 13239345"/>
              <a:gd name="connsiteY6" fmla="*/ 0 h 1702340"/>
              <a:gd name="connsiteX0" fmla="*/ 836579 w 13239345"/>
              <a:gd name="connsiteY0" fmla="*/ 107003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836579 w 13239345"/>
              <a:gd name="connsiteY6" fmla="*/ 107003 h 1809343"/>
              <a:gd name="connsiteX0" fmla="*/ 1342417 w 13239345"/>
              <a:gd name="connsiteY0" fmla="*/ 29182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342417 w 13239345"/>
              <a:gd name="connsiteY6" fmla="*/ 29182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2651516"/>
              <a:gd name="connsiteY0" fmla="*/ 607 h 1809343"/>
              <a:gd name="connsiteX1" fmla="*/ 6741268 w 12651516"/>
              <a:gd name="connsiteY1" fmla="*/ 1643974 h 1809343"/>
              <a:gd name="connsiteX2" fmla="*/ 12169303 w 12651516"/>
              <a:gd name="connsiteY2" fmla="*/ 0 h 1809343"/>
              <a:gd name="connsiteX3" fmla="*/ 12651516 w 12651516"/>
              <a:gd name="connsiteY3" fmla="*/ 83379 h 1809343"/>
              <a:gd name="connsiteX4" fmla="*/ 6750996 w 12651516"/>
              <a:gd name="connsiteY4" fmla="*/ 1809343 h 1809343"/>
              <a:gd name="connsiteX5" fmla="*/ 0 w 12651516"/>
              <a:gd name="connsiteY5" fmla="*/ 165369 h 1809343"/>
              <a:gd name="connsiteX6" fmla="*/ 1294792 w 12651516"/>
              <a:gd name="connsiteY6" fmla="*/ 607 h 1809343"/>
              <a:gd name="connsiteX0" fmla="*/ 1294792 w 12564431"/>
              <a:gd name="connsiteY0" fmla="*/ 607 h 1809343"/>
              <a:gd name="connsiteX1" fmla="*/ 6741268 w 12564431"/>
              <a:gd name="connsiteY1" fmla="*/ 1643974 h 1809343"/>
              <a:gd name="connsiteX2" fmla="*/ 12169303 w 12564431"/>
              <a:gd name="connsiteY2" fmla="*/ 0 h 1809343"/>
              <a:gd name="connsiteX3" fmla="*/ 12564431 w 12564431"/>
              <a:gd name="connsiteY3" fmla="*/ 83379 h 1809343"/>
              <a:gd name="connsiteX4" fmla="*/ 6750996 w 12564431"/>
              <a:gd name="connsiteY4" fmla="*/ 1809343 h 1809343"/>
              <a:gd name="connsiteX5" fmla="*/ 0 w 12564431"/>
              <a:gd name="connsiteY5" fmla="*/ 165369 h 1809343"/>
              <a:gd name="connsiteX6" fmla="*/ 1294792 w 12564431"/>
              <a:gd name="connsiteY6" fmla="*/ 607 h 1809343"/>
              <a:gd name="connsiteX0" fmla="*/ 423935 w 11693574"/>
              <a:gd name="connsiteY0" fmla="*/ 607 h 1809343"/>
              <a:gd name="connsiteX1" fmla="*/ 5870411 w 11693574"/>
              <a:gd name="connsiteY1" fmla="*/ 1643974 h 1809343"/>
              <a:gd name="connsiteX2" fmla="*/ 11298446 w 11693574"/>
              <a:gd name="connsiteY2" fmla="*/ 0 h 1809343"/>
              <a:gd name="connsiteX3" fmla="*/ 11693574 w 11693574"/>
              <a:gd name="connsiteY3" fmla="*/ 83379 h 1809343"/>
              <a:gd name="connsiteX4" fmla="*/ 5880139 w 11693574"/>
              <a:gd name="connsiteY4" fmla="*/ 1809343 h 1809343"/>
              <a:gd name="connsiteX5" fmla="*/ 0 w 11693574"/>
              <a:gd name="connsiteY5" fmla="*/ 45626 h 1809343"/>
              <a:gd name="connsiteX6" fmla="*/ 423935 w 11693574"/>
              <a:gd name="connsiteY6" fmla="*/ 607 h 1809343"/>
              <a:gd name="connsiteX0" fmla="*/ 423935 w 11693574"/>
              <a:gd name="connsiteY0" fmla="*/ 607 h 1733143"/>
              <a:gd name="connsiteX1" fmla="*/ 5870411 w 11693574"/>
              <a:gd name="connsiteY1" fmla="*/ 1643974 h 1733143"/>
              <a:gd name="connsiteX2" fmla="*/ 11298446 w 11693574"/>
              <a:gd name="connsiteY2" fmla="*/ 0 h 1733143"/>
              <a:gd name="connsiteX3" fmla="*/ 11693574 w 11693574"/>
              <a:gd name="connsiteY3" fmla="*/ 83379 h 1733143"/>
              <a:gd name="connsiteX4" fmla="*/ 5880139 w 11693574"/>
              <a:gd name="connsiteY4" fmla="*/ 1733143 h 1733143"/>
              <a:gd name="connsiteX5" fmla="*/ 0 w 11693574"/>
              <a:gd name="connsiteY5" fmla="*/ 45626 h 1733143"/>
              <a:gd name="connsiteX6" fmla="*/ 423935 w 11693574"/>
              <a:gd name="connsiteY6" fmla="*/ 607 h 1733143"/>
              <a:gd name="connsiteX0" fmla="*/ 423935 w 11709902"/>
              <a:gd name="connsiteY0" fmla="*/ 607 h 1733143"/>
              <a:gd name="connsiteX1" fmla="*/ 5870411 w 11709902"/>
              <a:gd name="connsiteY1" fmla="*/ 1643974 h 1733143"/>
              <a:gd name="connsiteX2" fmla="*/ 11298446 w 11709902"/>
              <a:gd name="connsiteY2" fmla="*/ 0 h 1733143"/>
              <a:gd name="connsiteX3" fmla="*/ 11709902 w 11709902"/>
              <a:gd name="connsiteY3" fmla="*/ 83379 h 1733143"/>
              <a:gd name="connsiteX4" fmla="*/ 5880139 w 11709902"/>
              <a:gd name="connsiteY4" fmla="*/ 1733143 h 1733143"/>
              <a:gd name="connsiteX5" fmla="*/ 0 w 11709902"/>
              <a:gd name="connsiteY5" fmla="*/ 45626 h 1733143"/>
              <a:gd name="connsiteX6" fmla="*/ 423935 w 11709902"/>
              <a:gd name="connsiteY6" fmla="*/ 607 h 1733143"/>
              <a:gd name="connsiteX0" fmla="*/ 423935 w 11571109"/>
              <a:gd name="connsiteY0" fmla="*/ 607 h 1733143"/>
              <a:gd name="connsiteX1" fmla="*/ 5870411 w 11571109"/>
              <a:gd name="connsiteY1" fmla="*/ 1643974 h 1733143"/>
              <a:gd name="connsiteX2" fmla="*/ 11298446 w 11571109"/>
              <a:gd name="connsiteY2" fmla="*/ 0 h 1733143"/>
              <a:gd name="connsiteX3" fmla="*/ 11571109 w 11571109"/>
              <a:gd name="connsiteY3" fmla="*/ 116036 h 1733143"/>
              <a:gd name="connsiteX4" fmla="*/ 5880139 w 11571109"/>
              <a:gd name="connsiteY4" fmla="*/ 1733143 h 1733143"/>
              <a:gd name="connsiteX5" fmla="*/ 0 w 11571109"/>
              <a:gd name="connsiteY5" fmla="*/ 45626 h 1733143"/>
              <a:gd name="connsiteX6" fmla="*/ 423935 w 11571109"/>
              <a:gd name="connsiteY6" fmla="*/ 607 h 1733143"/>
              <a:gd name="connsiteX0" fmla="*/ 423935 w 11579274"/>
              <a:gd name="connsiteY0" fmla="*/ 607 h 1733143"/>
              <a:gd name="connsiteX1" fmla="*/ 5870411 w 11579274"/>
              <a:gd name="connsiteY1" fmla="*/ 1643974 h 1733143"/>
              <a:gd name="connsiteX2" fmla="*/ 11298446 w 11579274"/>
              <a:gd name="connsiteY2" fmla="*/ 0 h 1733143"/>
              <a:gd name="connsiteX3" fmla="*/ 11579274 w 11579274"/>
              <a:gd name="connsiteY3" fmla="*/ 116036 h 1733143"/>
              <a:gd name="connsiteX4" fmla="*/ 5880139 w 11579274"/>
              <a:gd name="connsiteY4" fmla="*/ 1733143 h 1733143"/>
              <a:gd name="connsiteX5" fmla="*/ 0 w 11579274"/>
              <a:gd name="connsiteY5" fmla="*/ 45626 h 1733143"/>
              <a:gd name="connsiteX6" fmla="*/ 423935 w 11579274"/>
              <a:gd name="connsiteY6" fmla="*/ 607 h 1733143"/>
              <a:gd name="connsiteX0" fmla="*/ 423935 w 11579274"/>
              <a:gd name="connsiteY0" fmla="*/ 0 h 1732536"/>
              <a:gd name="connsiteX1" fmla="*/ 5870411 w 11579274"/>
              <a:gd name="connsiteY1" fmla="*/ 1643367 h 1732536"/>
              <a:gd name="connsiteX2" fmla="*/ 11233132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24968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219828 w 11375167"/>
              <a:gd name="connsiteY0" fmla="*/ 0 h 1732536"/>
              <a:gd name="connsiteX1" fmla="*/ 5666304 w 11375167"/>
              <a:gd name="connsiteY1" fmla="*/ 1643367 h 1732536"/>
              <a:gd name="connsiteX2" fmla="*/ 11020861 w 11375167"/>
              <a:gd name="connsiteY2" fmla="*/ 48379 h 1732536"/>
              <a:gd name="connsiteX3" fmla="*/ 11375167 w 11375167"/>
              <a:gd name="connsiteY3" fmla="*/ 115429 h 1732536"/>
              <a:gd name="connsiteX4" fmla="*/ 5676032 w 11375167"/>
              <a:gd name="connsiteY4" fmla="*/ 1732536 h 1732536"/>
              <a:gd name="connsiteX5" fmla="*/ 0 w 11375167"/>
              <a:gd name="connsiteY5" fmla="*/ 77676 h 1732536"/>
              <a:gd name="connsiteX6" fmla="*/ 219828 w 11375167"/>
              <a:gd name="connsiteY6" fmla="*/ 0 h 1732536"/>
              <a:gd name="connsiteX0" fmla="*/ 293307 w 11375167"/>
              <a:gd name="connsiteY0" fmla="*/ 0 h 1708044"/>
              <a:gd name="connsiteX1" fmla="*/ 5666304 w 11375167"/>
              <a:gd name="connsiteY1" fmla="*/ 1618875 h 1708044"/>
              <a:gd name="connsiteX2" fmla="*/ 11020861 w 11375167"/>
              <a:gd name="connsiteY2" fmla="*/ 23887 h 1708044"/>
              <a:gd name="connsiteX3" fmla="*/ 11375167 w 11375167"/>
              <a:gd name="connsiteY3" fmla="*/ 90937 h 1708044"/>
              <a:gd name="connsiteX4" fmla="*/ 5676032 w 11375167"/>
              <a:gd name="connsiteY4" fmla="*/ 1708044 h 1708044"/>
              <a:gd name="connsiteX5" fmla="*/ 0 w 11375167"/>
              <a:gd name="connsiteY5" fmla="*/ 53184 h 1708044"/>
              <a:gd name="connsiteX6" fmla="*/ 293307 w 11375167"/>
              <a:gd name="connsiteY6" fmla="*/ 0 h 1708044"/>
              <a:gd name="connsiteX0" fmla="*/ 317800 w 11375167"/>
              <a:gd name="connsiteY0" fmla="*/ 606 h 1684157"/>
              <a:gd name="connsiteX1" fmla="*/ 5666304 w 11375167"/>
              <a:gd name="connsiteY1" fmla="*/ 1594988 h 1684157"/>
              <a:gd name="connsiteX2" fmla="*/ 11020861 w 11375167"/>
              <a:gd name="connsiteY2" fmla="*/ 0 h 1684157"/>
              <a:gd name="connsiteX3" fmla="*/ 11375167 w 11375167"/>
              <a:gd name="connsiteY3" fmla="*/ 67050 h 1684157"/>
              <a:gd name="connsiteX4" fmla="*/ 5676032 w 11375167"/>
              <a:gd name="connsiteY4" fmla="*/ 1684157 h 1684157"/>
              <a:gd name="connsiteX5" fmla="*/ 0 w 11375167"/>
              <a:gd name="connsiteY5" fmla="*/ 29297 h 1684157"/>
              <a:gd name="connsiteX6" fmla="*/ 317800 w 11375167"/>
              <a:gd name="connsiteY6" fmla="*/ 606 h 1684157"/>
              <a:gd name="connsiteX0" fmla="*/ 285142 w 11342509"/>
              <a:gd name="connsiteY0" fmla="*/ 606 h 1684157"/>
              <a:gd name="connsiteX1" fmla="*/ 5633646 w 11342509"/>
              <a:gd name="connsiteY1" fmla="*/ 1594988 h 1684157"/>
              <a:gd name="connsiteX2" fmla="*/ 10988203 w 11342509"/>
              <a:gd name="connsiteY2" fmla="*/ 0 h 1684157"/>
              <a:gd name="connsiteX3" fmla="*/ 11342509 w 11342509"/>
              <a:gd name="connsiteY3" fmla="*/ 67050 h 1684157"/>
              <a:gd name="connsiteX4" fmla="*/ 5643374 w 11342509"/>
              <a:gd name="connsiteY4" fmla="*/ 1684157 h 1684157"/>
              <a:gd name="connsiteX5" fmla="*/ 0 w 11342509"/>
              <a:gd name="connsiteY5" fmla="*/ 29297 h 1684157"/>
              <a:gd name="connsiteX6" fmla="*/ 285142 w 11342509"/>
              <a:gd name="connsiteY6" fmla="*/ 606 h 1684157"/>
              <a:gd name="connsiteX0" fmla="*/ 276977 w 11342509"/>
              <a:gd name="connsiteY0" fmla="*/ 0 h 1691715"/>
              <a:gd name="connsiteX1" fmla="*/ 5633646 w 11342509"/>
              <a:gd name="connsiteY1" fmla="*/ 1602546 h 1691715"/>
              <a:gd name="connsiteX2" fmla="*/ 10988203 w 11342509"/>
              <a:gd name="connsiteY2" fmla="*/ 755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47837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4380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53730" y="4619682"/>
            <a:ext cx="3284503" cy="722193"/>
          </a:xfrm>
          <a:prstGeom prst="rect">
            <a:avLst/>
          </a:prstGeom>
        </p:spPr>
      </p:pic>
    </p:spTree>
    <p:extLst>
      <p:ext uri="{BB962C8B-B14F-4D97-AF65-F5344CB8AC3E}">
        <p14:creationId xmlns:p14="http://schemas.microsoft.com/office/powerpoint/2010/main" val="2607494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67"/>
            <a:ext cx="5022689" cy="6857433"/>
          </a:xfrm>
          <a:prstGeom prst="rect">
            <a:avLst/>
          </a:prstGeom>
        </p:spPr>
      </p:pic>
      <p:sp>
        <p:nvSpPr>
          <p:cNvPr id="3" name="矩形 白1">
            <a:extLst>
              <a:ext uri="{FF2B5EF4-FFF2-40B4-BE49-F238E27FC236}">
                <a16:creationId xmlns:a16="http://schemas.microsoft.com/office/drawing/2014/main" id="{7A935A22-FEEB-4B78-9916-163644E822AB}"/>
              </a:ext>
            </a:extLst>
          </p:cNvPr>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Tree>
    <p:extLst>
      <p:ext uri="{BB962C8B-B14F-4D97-AF65-F5344CB8AC3E}">
        <p14:creationId xmlns:p14="http://schemas.microsoft.com/office/powerpoint/2010/main" val="22272411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1C37BF7-CAE8-4F93-8BE5-229FC17201DA}"/>
              </a:ext>
            </a:extLst>
          </p:cNvPr>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15558" b="38705"/>
          <a:stretch/>
        </p:blipFill>
        <p:spPr>
          <a:xfrm>
            <a:off x="1" y="0"/>
            <a:ext cx="12192000" cy="2290219"/>
          </a:xfrm>
          <a:prstGeom prst="rect">
            <a:avLst/>
          </a:prstGeom>
        </p:spPr>
      </p:pic>
      <p:sp>
        <p:nvSpPr>
          <p:cNvPr id="10" name="矩形 9">
            <a:extLst>
              <a:ext uri="{FF2B5EF4-FFF2-40B4-BE49-F238E27FC236}">
                <a16:creationId xmlns:a16="http://schemas.microsoft.com/office/drawing/2014/main" id="{41C37BF7-CAE8-4F93-8BE5-229FC17201DA}"/>
              </a:ext>
            </a:extLst>
          </p:cNvPr>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67788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EEC7E5F7-20FD-444B-9E6C-FF353F66717A}"/>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a:extLst>
              <a:ext uri="{FF2B5EF4-FFF2-40B4-BE49-F238E27FC236}">
                <a16:creationId xmlns:a16="http://schemas.microsoft.com/office/drawing/2014/main" id="{59644A98-44CE-4FDE-8172-3327AAE72C45}"/>
              </a:ext>
            </a:extLst>
          </p:cNvPr>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a:extLst>
              <a:ext uri="{FF2B5EF4-FFF2-40B4-BE49-F238E27FC236}">
                <a16:creationId xmlns:a16="http://schemas.microsoft.com/office/drawing/2014/main" id="{BC809FD0-A9F1-4139-8386-4A9BEBA1CE80}"/>
              </a:ext>
            </a:extLst>
          </p:cNvPr>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8D352C72-A8BD-49E0-9C6C-2C7B147AF3AE}"/>
              </a:ext>
            </a:extLst>
          </p:cNvPr>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a:ext>
            </a:extLst>
          </a:blip>
          <a:srcRect l="49471"/>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a:ext>
            </a:extLst>
          </a:blip>
          <a:srcRect r="49912"/>
          <a:stretch/>
        </p:blipFill>
        <p:spPr>
          <a:xfrm>
            <a:off x="8928190" y="163258"/>
            <a:ext cx="3269562" cy="6531481"/>
          </a:xfrm>
          <a:prstGeom prst="rect">
            <a:avLst/>
          </a:prstGeom>
        </p:spPr>
      </p:pic>
    </p:spTree>
    <p:extLst>
      <p:ext uri="{BB962C8B-B14F-4D97-AF65-F5344CB8AC3E}">
        <p14:creationId xmlns:p14="http://schemas.microsoft.com/office/powerpoint/2010/main" val="119164700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a:ext>
            </a:extLst>
          </a:blip>
          <a:srcRect r="30571" b="46397"/>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9" name="矩形 8">
            <a:extLst>
              <a:ext uri="{FF2B5EF4-FFF2-40B4-BE49-F238E27FC236}">
                <a16:creationId xmlns:a16="http://schemas.microsoft.com/office/drawing/2014/main" id="{41C37BF7-CAE8-4F93-8BE5-229FC17201DA}"/>
              </a:ext>
            </a:extLst>
          </p:cNvPr>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15" name="矩形 14">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sp>
        <p:nvSpPr>
          <p:cNvPr id="18" name="矩形: 圆角 162">
            <a:extLst>
              <a:ext uri="{FF2B5EF4-FFF2-40B4-BE49-F238E27FC236}">
                <a16:creationId xmlns:a16="http://schemas.microsoft.com/office/drawing/2014/main" id="{73EA18D4-72CA-45CF-AE53-812904BBD9F8}"/>
              </a:ext>
            </a:extLst>
          </p:cNvPr>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19" name="矩形: 圆角 163">
            <a:extLst>
              <a:ext uri="{FF2B5EF4-FFF2-40B4-BE49-F238E27FC236}">
                <a16:creationId xmlns:a16="http://schemas.microsoft.com/office/drawing/2014/main" id="{892230CE-A9FF-48DB-861E-D9073D5E9011}"/>
              </a:ext>
            </a:extLst>
          </p:cNvPr>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20" name="矩形: 圆角 164">
            <a:extLst>
              <a:ext uri="{FF2B5EF4-FFF2-40B4-BE49-F238E27FC236}">
                <a16:creationId xmlns:a16="http://schemas.microsoft.com/office/drawing/2014/main" id="{15AB3CB8-C895-4E8E-9CCA-7C80BF894F94}"/>
              </a:ext>
            </a:extLst>
          </p:cNvPr>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prstTxWarp prst="textNoShape">
              <a:avLst/>
            </a:prstTxWarp>
            <a:noAutofit/>
          </a:bodyPr>
          <a:lstStyle/>
          <a:p>
            <a:pPr marL="0" marR="0" lvl="0" indent="457200" defTabSz="914400" eaLnBrk="1" fontAlgn="auto" latinLnBrk="0" hangingPunct="1">
              <a:lnSpc>
                <a:spcPct val="12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Arial" panose="020F0502020204030204"/>
              <a:ea typeface="微软雅黑" panose="020B0503020204020204" pitchFamily="34" charset="-122"/>
              <a:cs typeface="+mn-ea"/>
              <a:sym typeface="+mn-lt"/>
            </a:endParaRPr>
          </a:p>
        </p:txBody>
      </p:sp>
    </p:spTree>
    <p:extLst>
      <p:ext uri="{BB962C8B-B14F-4D97-AF65-F5344CB8AC3E}">
        <p14:creationId xmlns:p14="http://schemas.microsoft.com/office/powerpoint/2010/main" val="22547286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74" b="196"/>
          <a:stretch/>
        </p:blipFill>
        <p:spPr>
          <a:xfrm>
            <a:off x="0" y="-1"/>
            <a:ext cx="12191999" cy="5019675"/>
          </a:xfrm>
          <a:prstGeom prst="rect">
            <a:avLst/>
          </a:prstGeom>
        </p:spPr>
      </p:pic>
      <p:sp>
        <p:nvSpPr>
          <p:cNvPr id="5" name="矩形 4">
            <a:extLst>
              <a:ext uri="{FF2B5EF4-FFF2-40B4-BE49-F238E27FC236}">
                <a16:creationId xmlns:a16="http://schemas.microsoft.com/office/drawing/2014/main" id="{41C37BF7-CAE8-4F93-8BE5-229FC17201DA}"/>
              </a:ext>
            </a:extLst>
          </p:cNvPr>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41C37BF7-CAE8-4F93-8BE5-229FC17201DA}"/>
              </a:ext>
            </a:extLst>
          </p:cNvPr>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77144AF-E247-4A51-BF9C-A0E75712D941}"/>
              </a:ext>
            </a:extLst>
          </p:cNvPr>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endParaRPr>
          </a:p>
        </p:txBody>
      </p:sp>
      <p:pic>
        <p:nvPicPr>
          <p:cNvPr id="4" name="图片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54764" y="1532412"/>
            <a:ext cx="3082473" cy="862791"/>
          </a:xfrm>
          <a:prstGeom prst="rect">
            <a:avLst/>
          </a:prstGeom>
        </p:spPr>
      </p:pic>
    </p:spTree>
    <p:extLst>
      <p:ext uri="{BB962C8B-B14F-4D97-AF65-F5344CB8AC3E}">
        <p14:creationId xmlns:p14="http://schemas.microsoft.com/office/powerpoint/2010/main" val="288992807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74" b="196"/>
          <a:stretch/>
        </p:blipFill>
        <p:spPr>
          <a:xfrm>
            <a:off x="0" y="-1"/>
            <a:ext cx="12191999" cy="5019675"/>
          </a:xfrm>
          <a:prstGeom prst="rect">
            <a:avLst/>
          </a:prstGeom>
        </p:spPr>
      </p:pic>
      <p:sp>
        <p:nvSpPr>
          <p:cNvPr id="5" name="矩形 4">
            <a:extLst>
              <a:ext uri="{FF2B5EF4-FFF2-40B4-BE49-F238E27FC236}">
                <a16:creationId xmlns:a16="http://schemas.microsoft.com/office/drawing/2014/main" id="{41C37BF7-CAE8-4F93-8BE5-229FC17201DA}"/>
              </a:ext>
            </a:extLst>
          </p:cNvPr>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41C37BF7-CAE8-4F93-8BE5-229FC17201DA}"/>
              </a:ext>
            </a:extLst>
          </p:cNvPr>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77144AF-E247-4A51-BF9C-A0E75712D941}"/>
              </a:ext>
            </a:extLst>
          </p:cNvPr>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endParaRP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54764" y="1532412"/>
            <a:ext cx="3082473" cy="862791"/>
          </a:xfrm>
          <a:prstGeom prst="rect">
            <a:avLst/>
          </a:prstGeom>
        </p:spPr>
      </p:pic>
    </p:spTree>
    <p:extLst>
      <p:ext uri="{BB962C8B-B14F-4D97-AF65-F5344CB8AC3E}">
        <p14:creationId xmlns:p14="http://schemas.microsoft.com/office/powerpoint/2010/main" val="22649898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l="1" t="13078" r="-1" b="115"/>
          <a:stretch/>
        </p:blipFill>
        <p:spPr>
          <a:xfrm>
            <a:off x="0" y="-1"/>
            <a:ext cx="12191999" cy="4362681"/>
          </a:xfrm>
          <a:prstGeom prst="rect">
            <a:avLst/>
          </a:prstGeom>
        </p:spPr>
      </p:pic>
      <p:sp>
        <p:nvSpPr>
          <p:cNvPr id="5" name="矩形 4">
            <a:extLst>
              <a:ext uri="{FF2B5EF4-FFF2-40B4-BE49-F238E27FC236}">
                <a16:creationId xmlns:a16="http://schemas.microsoft.com/office/drawing/2014/main" id="{41C37BF7-CAE8-4F93-8BE5-229FC17201DA}"/>
              </a:ext>
            </a:extLst>
          </p:cNvPr>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41C37BF7-CAE8-4F93-8BE5-229FC17201DA}"/>
              </a:ext>
            </a:extLst>
          </p:cNvPr>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77144AF-E247-4A51-BF9C-A0E75712D941}"/>
              </a:ext>
            </a:extLst>
          </p:cNvPr>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endParaRPr>
          </a:p>
        </p:txBody>
      </p:sp>
      <p:pic>
        <p:nvPicPr>
          <p:cNvPr id="69" name="图片 6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54764" y="861200"/>
            <a:ext cx="3082473" cy="862791"/>
          </a:xfrm>
          <a:prstGeom prst="rect">
            <a:avLst/>
          </a:prstGeom>
        </p:spPr>
      </p:pic>
    </p:spTree>
    <p:extLst>
      <p:ext uri="{BB962C8B-B14F-4D97-AF65-F5344CB8AC3E}">
        <p14:creationId xmlns:p14="http://schemas.microsoft.com/office/powerpoint/2010/main" val="293965473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EDD8B33-19AA-4632-BE4B-A5744CEC2C45}"/>
              </a:ext>
            </a:extLst>
          </p:cNvPr>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43725" y="1087685"/>
            <a:ext cx="5251028" cy="5254131"/>
          </a:xfrm>
          <a:prstGeom prst="rect">
            <a:avLst/>
          </a:prstGeom>
        </p:spPr>
      </p:pic>
      <p:sp>
        <p:nvSpPr>
          <p:cNvPr id="12" name="矩形 11">
            <a:extLst>
              <a:ext uri="{FF2B5EF4-FFF2-40B4-BE49-F238E27FC236}">
                <a16:creationId xmlns:a16="http://schemas.microsoft.com/office/drawing/2014/main" id="{D1BADEE0-5304-4D64-BC33-E82C8C71DF4D}"/>
              </a:ext>
            </a:extLst>
          </p:cNvPr>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E77144AF-E247-4A51-BF9C-A0E75712D941}"/>
              </a:ext>
            </a:extLst>
          </p:cNvPr>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endParaRPr>
          </a:p>
        </p:txBody>
      </p:sp>
      <p:sp>
        <p:nvSpPr>
          <p:cNvPr id="44" name="矩形 43">
            <a:extLst>
              <a:ext uri="{FF2B5EF4-FFF2-40B4-BE49-F238E27FC236}">
                <a16:creationId xmlns:a16="http://schemas.microsoft.com/office/drawing/2014/main" id="{E77144AF-E247-4A51-BF9C-A0E75712D941}"/>
              </a:ext>
            </a:extLst>
          </p:cNvPr>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endParaRPr>
          </a:p>
        </p:txBody>
      </p:sp>
      <p:sp>
        <p:nvSpPr>
          <p:cNvPr id="45" name="文本框 44">
            <a:extLst>
              <a:ext uri="{FF2B5EF4-FFF2-40B4-BE49-F238E27FC236}">
                <a16:creationId xmlns:a16="http://schemas.microsoft.com/office/drawing/2014/main" id="{A04A170D-2187-4825-AF2D-C8F1D0BDF5F4}"/>
              </a:ext>
            </a:extLst>
          </p:cNvPr>
          <p:cNvSpPr txBox="1"/>
          <p:nvPr userDrawn="1"/>
        </p:nvSpPr>
        <p:spPr>
          <a:xfrm>
            <a:off x="-2647787" y="-2281727"/>
            <a:ext cx="6031920" cy="11172289"/>
          </a:xfrm>
          <a:prstGeom prst="rect">
            <a:avLst/>
          </a:prstGeom>
          <a:noFill/>
        </p:spPr>
        <p:txBody>
          <a:bodyPr wrap="square" rtlCol="0">
            <a:spAutoFit/>
          </a:bodyPr>
          <a:lstStyle/>
          <a:p>
            <a:r>
              <a:rPr lang="en-US" altLang="zh-CN" sz="72000" dirty="0">
                <a:solidFill>
                  <a:schemeClr val="bg1">
                    <a:alpha val="40000"/>
                  </a:schemeClr>
                </a:solidFill>
              </a:rPr>
              <a:t>0</a:t>
            </a:r>
            <a:endParaRPr lang="zh-CN" altLang="en-US" sz="72000" dirty="0">
              <a:solidFill>
                <a:schemeClr val="bg1">
                  <a:alpha val="40000"/>
                </a:schemeClr>
              </a:solidFill>
            </a:endParaRPr>
          </a:p>
        </p:txBody>
      </p:sp>
      <p:pic>
        <p:nvPicPr>
          <p:cNvPr id="46" name="图片 4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5140" y="203173"/>
            <a:ext cx="2510452" cy="702681"/>
          </a:xfrm>
          <a:prstGeom prst="rect">
            <a:avLst/>
          </a:prstGeom>
        </p:spPr>
      </p:pic>
    </p:spTree>
    <p:extLst>
      <p:ext uri="{BB962C8B-B14F-4D97-AF65-F5344CB8AC3E}">
        <p14:creationId xmlns:p14="http://schemas.microsoft.com/office/powerpoint/2010/main" val="331597399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0761A886-F0D7-4C39-AFFF-052DB74E32F7}"/>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a:extLst>
              <a:ext uri="{FF2B5EF4-FFF2-40B4-BE49-F238E27FC236}">
                <a16:creationId xmlns:a16="http://schemas.microsoft.com/office/drawing/2014/main" id="{61E30CDC-6882-4EF4-A98A-D29C1686BFEA}"/>
              </a:ext>
            </a:extLst>
          </p:cNvPr>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8" name="任意多边形: 形状 39">
            <a:extLst>
              <a:ext uri="{FF2B5EF4-FFF2-40B4-BE49-F238E27FC236}">
                <a16:creationId xmlns:a16="http://schemas.microsoft.com/office/drawing/2014/main" id="{B18E0BAC-81B9-4AB0-A570-682285AF4673}"/>
              </a:ext>
            </a:extLst>
          </p:cNvPr>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9">
            <a:extLst>
              <a:ext uri="{FF2B5EF4-FFF2-40B4-BE49-F238E27FC236}">
                <a16:creationId xmlns:a16="http://schemas.microsoft.com/office/drawing/2014/main" id="{B18E0BAC-81B9-4AB0-A570-682285AF4673}"/>
              </a:ext>
            </a:extLst>
          </p:cNvPr>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39">
            <a:extLst>
              <a:ext uri="{FF2B5EF4-FFF2-40B4-BE49-F238E27FC236}">
                <a16:creationId xmlns:a16="http://schemas.microsoft.com/office/drawing/2014/main" id="{B18E0BAC-81B9-4AB0-A570-682285AF4673}"/>
              </a:ext>
            </a:extLst>
          </p:cNvPr>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74">
            <a:extLst>
              <a:ext uri="{FF2B5EF4-FFF2-40B4-BE49-F238E27FC236}">
                <a16:creationId xmlns:a16="http://schemas.microsoft.com/office/drawing/2014/main" id="{4CEDE2BC-7BF6-4AE3-8B04-4514441E4040}"/>
              </a:ext>
            </a:extLst>
          </p:cNvPr>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262847"/>
              <a:gd name="connsiteX1" fmla="*/ 6415214 w 6415214"/>
              <a:gd name="connsiteY1" fmla="*/ 171407 h 262847"/>
              <a:gd name="connsiteX2" fmla="*/ 6415214 w 6415214"/>
              <a:gd name="connsiteY2" fmla="*/ 100390 h 262847"/>
              <a:gd name="connsiteX3" fmla="*/ 511261 w 6415214"/>
              <a:gd name="connsiteY3" fmla="*/ 100390 h 262847"/>
              <a:gd name="connsiteX4" fmla="*/ 229919 w 6415214"/>
              <a:gd name="connsiteY4" fmla="*/ 0 h 262847"/>
              <a:gd name="connsiteX5" fmla="*/ 229919 w 6415214"/>
              <a:gd name="connsiteY5" fmla="*/ 100390 h 262847"/>
              <a:gd name="connsiteX6" fmla="*/ 0 w 6415214"/>
              <a:gd name="connsiteY6" fmla="*/ 100390 h 262847"/>
              <a:gd name="connsiteX7" fmla="*/ 91440 w 6415214"/>
              <a:gd name="connsiteY7" fmla="*/ 262847 h 262847"/>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171407"/>
              <a:gd name="connsiteX1" fmla="*/ 6415214 w 6415214"/>
              <a:gd name="connsiteY1" fmla="*/ 100390 h 171407"/>
              <a:gd name="connsiteX2" fmla="*/ 511261 w 6415214"/>
              <a:gd name="connsiteY2" fmla="*/ 100390 h 171407"/>
              <a:gd name="connsiteX3" fmla="*/ 229919 w 6415214"/>
              <a:gd name="connsiteY3" fmla="*/ 0 h 171407"/>
              <a:gd name="connsiteX4" fmla="*/ 229919 w 6415214"/>
              <a:gd name="connsiteY4" fmla="*/ 100390 h 171407"/>
              <a:gd name="connsiteX5" fmla="*/ 0 w 6415214"/>
              <a:gd name="connsiteY5" fmla="*/ 100390 h 171407"/>
              <a:gd name="connsiteX0" fmla="*/ 6415214 w 6415214"/>
              <a:gd name="connsiteY0" fmla="*/ 100390 h 100390"/>
              <a:gd name="connsiteX1" fmla="*/ 511261 w 6415214"/>
              <a:gd name="connsiteY1" fmla="*/ 100390 h 100390"/>
              <a:gd name="connsiteX2" fmla="*/ 229919 w 6415214"/>
              <a:gd name="connsiteY2" fmla="*/ 0 h 100390"/>
              <a:gd name="connsiteX3" fmla="*/ 229919 w 6415214"/>
              <a:gd name="connsiteY3" fmla="*/ 100390 h 100390"/>
              <a:gd name="connsiteX4" fmla="*/ 0 w 6415214"/>
              <a:gd name="connsiteY4" fmla="*/ 100390 h 100390"/>
              <a:gd name="connsiteX0" fmla="*/ 6415214 w 6415214"/>
              <a:gd name="connsiteY0" fmla="*/ 195640 h 195640"/>
              <a:gd name="connsiteX1" fmla="*/ 511261 w 6415214"/>
              <a:gd name="connsiteY1" fmla="*/ 195640 h 195640"/>
              <a:gd name="connsiteX2" fmla="*/ 227538 w 6415214"/>
              <a:gd name="connsiteY2" fmla="*/ 0 h 195640"/>
              <a:gd name="connsiteX3" fmla="*/ 229919 w 6415214"/>
              <a:gd name="connsiteY3" fmla="*/ 195640 h 195640"/>
              <a:gd name="connsiteX4" fmla="*/ 0 w 6415214"/>
              <a:gd name="connsiteY4" fmla="*/ 195640 h 195640"/>
              <a:gd name="connsiteX0" fmla="*/ 6415214 w 6415214"/>
              <a:gd name="connsiteY0" fmla="*/ 193259 h 193259"/>
              <a:gd name="connsiteX1" fmla="*/ 511261 w 6415214"/>
              <a:gd name="connsiteY1" fmla="*/ 193259 h 193259"/>
              <a:gd name="connsiteX2" fmla="*/ 232301 w 6415214"/>
              <a:gd name="connsiteY2" fmla="*/ 0 h 193259"/>
              <a:gd name="connsiteX3" fmla="*/ 229919 w 6415214"/>
              <a:gd name="connsiteY3" fmla="*/ 193259 h 193259"/>
              <a:gd name="connsiteX4" fmla="*/ 0 w 6415214"/>
              <a:gd name="connsiteY4" fmla="*/ 193259 h 1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标题 47">
            <a:extLst>
              <a:ext uri="{FF2B5EF4-FFF2-40B4-BE49-F238E27FC236}">
                <a16:creationId xmlns:a16="http://schemas.microsoft.com/office/drawing/2014/main" id="{26FA9A66-DBB6-484A-829A-BC30DE67252C}"/>
              </a:ext>
            </a:extLst>
          </p:cNvPr>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a:extLst>
              <a:ext uri="{FF2B5EF4-FFF2-40B4-BE49-F238E27FC236}">
                <a16:creationId xmlns:a16="http://schemas.microsoft.com/office/drawing/2014/main" id="{F56DEE86-1AA4-4820-A7A1-E4F787904C00}"/>
              </a:ext>
            </a:extLst>
          </p:cNvPr>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a:extLst>
              <a:ext uri="{FF2B5EF4-FFF2-40B4-BE49-F238E27FC236}">
                <a16:creationId xmlns:a16="http://schemas.microsoft.com/office/drawing/2014/main" id="{28747CEA-1C37-4144-A247-245AD1393504}"/>
              </a:ext>
            </a:extLst>
          </p:cNvPr>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algn="l">
              <a:lnSpc>
                <a:spcPct val="130000"/>
              </a:lnSpc>
            </a:pPr>
            <a:r>
              <a:rPr lang="en-US" altLang="zh-CN" sz="2400" b="1" i="0" spc="100" dirty="0">
                <a:solidFill>
                  <a:schemeClr val="accent3"/>
                </a:solidFill>
                <a:latin typeface="+mn-ea"/>
              </a:rPr>
              <a:t>◀ BIT</a:t>
            </a:r>
            <a:r>
              <a:rPr lang="en-US" altLang="zh-CN" sz="2400" b="1" i="0" spc="100" baseline="0" dirty="0">
                <a:solidFill>
                  <a:schemeClr val="accent3"/>
                </a:solidFill>
                <a:latin typeface="+mn-ea"/>
              </a:rPr>
              <a:t> </a:t>
            </a:r>
            <a:r>
              <a:rPr lang="en-US" altLang="zh-CN" sz="2400" b="1" i="0" spc="100" dirty="0">
                <a:solidFill>
                  <a:schemeClr val="accent3"/>
                </a:solidFill>
                <a:latin typeface="+mn-ea"/>
              </a:rPr>
              <a:t>▶</a:t>
            </a:r>
            <a:endParaRPr lang="zh-CN" altLang="en-US" sz="2400" b="1" i="0" spc="100" dirty="0">
              <a:solidFill>
                <a:schemeClr val="accent3"/>
              </a:solidFill>
              <a:latin typeface="+mn-ea"/>
            </a:endParaRPr>
          </a:p>
        </p:txBody>
      </p:sp>
      <p:pic>
        <p:nvPicPr>
          <p:cNvPr id="23" name="图片 2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39"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1" name="组合 40">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4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4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6" name="组合 25">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27" name="组合 26">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3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8" name="组合 27">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3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3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0"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23050439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EDD8B33-19AA-4632-BE4B-A5744CEC2C45}"/>
              </a:ext>
            </a:extLst>
          </p:cNvPr>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43725" y="1087685"/>
            <a:ext cx="5251028" cy="5254131"/>
          </a:xfrm>
          <a:prstGeom prst="rect">
            <a:avLst/>
          </a:prstGeom>
        </p:spPr>
      </p:pic>
      <p:sp>
        <p:nvSpPr>
          <p:cNvPr id="12" name="矩形 11">
            <a:extLst>
              <a:ext uri="{FF2B5EF4-FFF2-40B4-BE49-F238E27FC236}">
                <a16:creationId xmlns:a16="http://schemas.microsoft.com/office/drawing/2014/main" id="{D1BADEE0-5304-4D64-BC33-E82C8C71DF4D}"/>
              </a:ext>
            </a:extLst>
          </p:cNvPr>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E77144AF-E247-4A51-BF9C-A0E75712D941}"/>
              </a:ext>
            </a:extLst>
          </p:cNvPr>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endParaRPr>
          </a:p>
        </p:txBody>
      </p:sp>
      <p:sp>
        <p:nvSpPr>
          <p:cNvPr id="44" name="矩形 43">
            <a:extLst>
              <a:ext uri="{FF2B5EF4-FFF2-40B4-BE49-F238E27FC236}">
                <a16:creationId xmlns:a16="http://schemas.microsoft.com/office/drawing/2014/main" id="{E77144AF-E247-4A51-BF9C-A0E75712D941}"/>
              </a:ext>
            </a:extLst>
          </p:cNvPr>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endParaRPr>
          </a:p>
        </p:txBody>
      </p:sp>
      <p:pic>
        <p:nvPicPr>
          <p:cNvPr id="46" name="图片 4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5140" y="203173"/>
            <a:ext cx="2510452" cy="702681"/>
          </a:xfrm>
          <a:prstGeom prst="rect">
            <a:avLst/>
          </a:prstGeom>
        </p:spPr>
      </p:pic>
      <p:grpSp>
        <p:nvGrpSpPr>
          <p:cNvPr id="9" name="Group 6"/>
          <p:cNvGrpSpPr>
            <a:grpSpLocks/>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239369031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sp>
        <p:nvSpPr>
          <p:cNvPr id="25" name="矩形 24">
            <a:extLst>
              <a:ext uri="{FF2B5EF4-FFF2-40B4-BE49-F238E27FC236}">
                <a16:creationId xmlns:a16="http://schemas.microsoft.com/office/drawing/2014/main" id="{C10D966C-9DD4-4144-A316-29077EB905B4}"/>
              </a:ext>
            </a:extLst>
          </p:cNvPr>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4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9" name="组合 4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5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5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4" name="组合 3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35" name="组合 3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4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6" name="组合 3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4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4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85044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86924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4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9" name="组合 4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5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5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4" name="组合 3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35" name="组合 3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4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6" name="组合 3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4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4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a:extLst>
                <a:ext uri="{FF2B5EF4-FFF2-40B4-BE49-F238E27FC236}">
                  <a16:creationId xmlns:a16="http://schemas.microsoft.com/office/drawing/2014/main" id="{77A3E9FF-E8D6-4864-AD9A-BC3E704158E7}"/>
                </a:ext>
              </a:extLst>
            </p:cNvPr>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a:extLst>
                <a:ext uri="{FF2B5EF4-FFF2-40B4-BE49-F238E27FC236}">
                  <a16:creationId xmlns:a16="http://schemas.microsoft.com/office/drawing/2014/main" id="{0B39D90D-B980-4ADB-95FB-F043B008E76D}"/>
                </a:ext>
              </a:extLst>
            </p:cNvPr>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03055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spTree>
    <p:extLst>
      <p:ext uri="{BB962C8B-B14F-4D97-AF65-F5344CB8AC3E}">
        <p14:creationId xmlns:p14="http://schemas.microsoft.com/office/powerpoint/2010/main" val="53681254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a:extLst>
              <a:ext uri="{FF2B5EF4-FFF2-40B4-BE49-F238E27FC236}">
                <a16:creationId xmlns:a16="http://schemas.microsoft.com/office/drawing/2014/main" id="{91BC6857-420C-4F20-ABBF-78DDE1D9F36B}"/>
              </a:ext>
            </a:extLst>
          </p:cNvPr>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8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89" name="组合 8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9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8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9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4" name="组合 7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75" name="组合 7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8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6" name="组合 7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8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7" name="组合 7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8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cxnSp>
        <p:nvCxnSpPr>
          <p:cNvPr id="96" name="直接连接符 95">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spTree>
    <p:extLst>
      <p:ext uri="{BB962C8B-B14F-4D97-AF65-F5344CB8AC3E}">
        <p14:creationId xmlns:p14="http://schemas.microsoft.com/office/powerpoint/2010/main" val="22985584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spTree>
    <p:extLst>
      <p:ext uri="{BB962C8B-B14F-4D97-AF65-F5344CB8AC3E}">
        <p14:creationId xmlns:p14="http://schemas.microsoft.com/office/powerpoint/2010/main" val="264003567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61318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09569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4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9" name="组合 4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5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5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4" name="组合 3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35" name="组合 3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4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6" name="组合 3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4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4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57" name="图片 56"/>
          <p:cNvPicPr>
            <a:picLocks noChangeAspect="1"/>
          </p:cNvPicPr>
          <p:nvPr userDrawn="1"/>
        </p:nvPicPr>
        <p:blipFill rotWithShape="1">
          <a:blip r:embed="rId2" cstate="hq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a:extLst>
                <a:ext uri="{FF2B5EF4-FFF2-40B4-BE49-F238E27FC236}">
                  <a16:creationId xmlns:a16="http://schemas.microsoft.com/office/drawing/2014/main" id="{5065A524-15E6-4769-B9ED-7868E19ADB1E}"/>
                </a:ext>
              </a:extLst>
            </p:cNvPr>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a:extLst>
                <a:ext uri="{FF2B5EF4-FFF2-40B4-BE49-F238E27FC236}">
                  <a16:creationId xmlns:a16="http://schemas.microsoft.com/office/drawing/2014/main" id="{AC403C93-604F-4B72-B919-463ACA49C29B}"/>
                </a:ext>
              </a:extLst>
            </p:cNvPr>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a:extLst>
                <a:ext uri="{FF2B5EF4-FFF2-40B4-BE49-F238E27FC236}">
                  <a16:creationId xmlns:a16="http://schemas.microsoft.com/office/drawing/2014/main" id="{AC403C93-604F-4B72-B919-463ACA49C29B}"/>
                </a:ext>
              </a:extLst>
            </p:cNvPr>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1445739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a:extLst>
              <a:ext uri="{FF2B5EF4-FFF2-40B4-BE49-F238E27FC236}">
                <a16:creationId xmlns:a16="http://schemas.microsoft.com/office/drawing/2014/main" id="{F617AE56-2DFD-4B3C-9381-5F4B6AA7F4D0}"/>
              </a:ext>
            </a:extLst>
          </p:cNvPr>
          <p:cNvSpPr/>
          <p:nvPr userDrawn="1">
            <p:custDataLst>
              <p:tags r:id="rId1"/>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PA-矩形 7">
            <a:extLst>
              <a:ext uri="{FF2B5EF4-FFF2-40B4-BE49-F238E27FC236}">
                <a16:creationId xmlns:a16="http://schemas.microsoft.com/office/drawing/2014/main" id="{F617AE56-2DFD-4B3C-9381-5F4B6AA7F4D0}"/>
              </a:ext>
            </a:extLst>
          </p:cNvPr>
          <p:cNvSpPr/>
          <p:nvPr userDrawn="1">
            <p:custDataLst>
              <p:tags r:id="rId2"/>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10651" y="161103"/>
            <a:ext cx="6791691" cy="6535792"/>
          </a:xfrm>
          <a:prstGeom prst="rect">
            <a:avLst/>
          </a:prstGeom>
        </p:spPr>
      </p:pic>
      <p:sp>
        <p:nvSpPr>
          <p:cNvPr id="3" name="矩形 2">
            <a:extLst>
              <a:ext uri="{FF2B5EF4-FFF2-40B4-BE49-F238E27FC236}">
                <a16:creationId xmlns:a16="http://schemas.microsoft.com/office/drawing/2014/main" id="{B9BCF8FA-A10E-4A84-94FB-9EE190AFE929}"/>
              </a:ext>
            </a:extLst>
          </p:cNvPr>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dirty="0">
              <a:cs typeface="+mn-ea"/>
              <a:sym typeface="+mn-lt"/>
            </a:endParaRPr>
          </a:p>
        </p:txBody>
      </p:sp>
      <p:sp>
        <p:nvSpPr>
          <p:cNvPr id="31" name="任意多边形: 形状 30">
            <a:extLst>
              <a:ext uri="{FF2B5EF4-FFF2-40B4-BE49-F238E27FC236}">
                <a16:creationId xmlns:a16="http://schemas.microsoft.com/office/drawing/2014/main" id="{C46A2DAE-C2C5-44C0-8C41-6B17019A21CC}"/>
              </a:ext>
            </a:extLst>
          </p:cNvPr>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262847"/>
              <a:gd name="connsiteX1" fmla="*/ 6415214 w 6415214"/>
              <a:gd name="connsiteY1" fmla="*/ 171407 h 262847"/>
              <a:gd name="connsiteX2" fmla="*/ 6415214 w 6415214"/>
              <a:gd name="connsiteY2" fmla="*/ 100390 h 262847"/>
              <a:gd name="connsiteX3" fmla="*/ 511261 w 6415214"/>
              <a:gd name="connsiteY3" fmla="*/ 100390 h 262847"/>
              <a:gd name="connsiteX4" fmla="*/ 229919 w 6415214"/>
              <a:gd name="connsiteY4" fmla="*/ 0 h 262847"/>
              <a:gd name="connsiteX5" fmla="*/ 229919 w 6415214"/>
              <a:gd name="connsiteY5" fmla="*/ 100390 h 262847"/>
              <a:gd name="connsiteX6" fmla="*/ 0 w 6415214"/>
              <a:gd name="connsiteY6" fmla="*/ 100390 h 262847"/>
              <a:gd name="connsiteX7" fmla="*/ 91440 w 6415214"/>
              <a:gd name="connsiteY7" fmla="*/ 262847 h 262847"/>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171407"/>
              <a:gd name="connsiteX1" fmla="*/ 6415214 w 6415214"/>
              <a:gd name="connsiteY1" fmla="*/ 100390 h 171407"/>
              <a:gd name="connsiteX2" fmla="*/ 511261 w 6415214"/>
              <a:gd name="connsiteY2" fmla="*/ 100390 h 171407"/>
              <a:gd name="connsiteX3" fmla="*/ 229919 w 6415214"/>
              <a:gd name="connsiteY3" fmla="*/ 0 h 171407"/>
              <a:gd name="connsiteX4" fmla="*/ 229919 w 6415214"/>
              <a:gd name="connsiteY4" fmla="*/ 100390 h 171407"/>
              <a:gd name="connsiteX5" fmla="*/ 0 w 6415214"/>
              <a:gd name="connsiteY5" fmla="*/ 100390 h 171407"/>
              <a:gd name="connsiteX0" fmla="*/ 6415214 w 6415214"/>
              <a:gd name="connsiteY0" fmla="*/ 100390 h 100390"/>
              <a:gd name="connsiteX1" fmla="*/ 511261 w 6415214"/>
              <a:gd name="connsiteY1" fmla="*/ 100390 h 100390"/>
              <a:gd name="connsiteX2" fmla="*/ 229919 w 6415214"/>
              <a:gd name="connsiteY2" fmla="*/ 0 h 100390"/>
              <a:gd name="connsiteX3" fmla="*/ 229919 w 6415214"/>
              <a:gd name="connsiteY3" fmla="*/ 100390 h 100390"/>
              <a:gd name="connsiteX4" fmla="*/ 0 w 6415214"/>
              <a:gd name="connsiteY4" fmla="*/ 100390 h 100390"/>
              <a:gd name="connsiteX0" fmla="*/ 6415214 w 6415214"/>
              <a:gd name="connsiteY0" fmla="*/ 195640 h 195640"/>
              <a:gd name="connsiteX1" fmla="*/ 511261 w 6415214"/>
              <a:gd name="connsiteY1" fmla="*/ 195640 h 195640"/>
              <a:gd name="connsiteX2" fmla="*/ 227538 w 6415214"/>
              <a:gd name="connsiteY2" fmla="*/ 0 h 195640"/>
              <a:gd name="connsiteX3" fmla="*/ 229919 w 6415214"/>
              <a:gd name="connsiteY3" fmla="*/ 195640 h 195640"/>
              <a:gd name="connsiteX4" fmla="*/ 0 w 6415214"/>
              <a:gd name="connsiteY4" fmla="*/ 195640 h 195640"/>
              <a:gd name="connsiteX0" fmla="*/ 6415214 w 6415214"/>
              <a:gd name="connsiteY0" fmla="*/ 193259 h 193259"/>
              <a:gd name="connsiteX1" fmla="*/ 511261 w 6415214"/>
              <a:gd name="connsiteY1" fmla="*/ 193259 h 193259"/>
              <a:gd name="connsiteX2" fmla="*/ 232301 w 6415214"/>
              <a:gd name="connsiteY2" fmla="*/ 0 h 193259"/>
              <a:gd name="connsiteX3" fmla="*/ 229919 w 6415214"/>
              <a:gd name="connsiteY3" fmla="*/ 193259 h 193259"/>
              <a:gd name="connsiteX4" fmla="*/ 0 w 6415214"/>
              <a:gd name="connsiteY4" fmla="*/ 193259 h 1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8" name="标题 47">
            <a:extLst>
              <a:ext uri="{FF2B5EF4-FFF2-40B4-BE49-F238E27FC236}">
                <a16:creationId xmlns:a16="http://schemas.microsoft.com/office/drawing/2014/main" id="{253B7C5E-3F08-4EBF-9056-30949C85AEF8}"/>
              </a:ext>
            </a:extLst>
          </p:cNvPr>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60" name="文本占位符 87">
            <a:extLst>
              <a:ext uri="{FF2B5EF4-FFF2-40B4-BE49-F238E27FC236}">
                <a16:creationId xmlns:a16="http://schemas.microsoft.com/office/drawing/2014/main" id="{00D06366-D345-4DCE-A938-EC3BB78363D4}"/>
              </a:ext>
            </a:extLst>
          </p:cNvPr>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38" name="文本占位符 53">
            <a:extLst>
              <a:ext uri="{FF2B5EF4-FFF2-40B4-BE49-F238E27FC236}">
                <a16:creationId xmlns:a16="http://schemas.microsoft.com/office/drawing/2014/main" id="{6465F7BF-7316-4A2A-9ECF-AB9E637FFCF4}"/>
              </a:ext>
            </a:extLst>
          </p:cNvPr>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pic>
        <p:nvPicPr>
          <p:cNvPr id="8" name="图片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1261" y="2359437"/>
            <a:ext cx="2855386" cy="2169616"/>
          </a:xfrm>
          <a:prstGeom prst="rect">
            <a:avLst/>
          </a:prstGeom>
        </p:spPr>
      </p:pic>
    </p:spTree>
    <p:extLst>
      <p:ext uri="{BB962C8B-B14F-4D97-AF65-F5344CB8AC3E}">
        <p14:creationId xmlns:p14="http://schemas.microsoft.com/office/powerpoint/2010/main" val="13872576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spTree>
    <p:extLst>
      <p:ext uri="{BB962C8B-B14F-4D97-AF65-F5344CB8AC3E}">
        <p14:creationId xmlns:p14="http://schemas.microsoft.com/office/powerpoint/2010/main" val="312629778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23"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5" name="组合 24">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0"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6" name="组合 25">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27"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0" name="组合 9">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11" name="组合 10">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1"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组合 11">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19"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 name="组合 12">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16"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9334057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spTree>
    <p:extLst>
      <p:ext uri="{BB962C8B-B14F-4D97-AF65-F5344CB8AC3E}">
        <p14:creationId xmlns:p14="http://schemas.microsoft.com/office/powerpoint/2010/main" val="345118347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23"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5" name="组合 24">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0"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6" name="组合 25">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27"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0" name="组合 9">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11" name="组合 10">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1"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组合 11">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19"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 name="组合 12">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16"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9699018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Tree>
    <p:extLst>
      <p:ext uri="{BB962C8B-B14F-4D97-AF65-F5344CB8AC3E}">
        <p14:creationId xmlns:p14="http://schemas.microsoft.com/office/powerpoint/2010/main" val="234627339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a:extLst>
              <a:ext uri="{FF2B5EF4-FFF2-40B4-BE49-F238E27FC236}">
                <a16:creationId xmlns:a16="http://schemas.microsoft.com/office/drawing/2014/main" id="{C10D966C-9DD4-4144-A316-29077EB905B4}"/>
              </a:ext>
            </a:extLst>
          </p:cNvPr>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28"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0" name="组合 29">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5"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1" name="组合 30">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2"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5" name="组合 14">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16" name="组合 15">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6"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组合 16">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4"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8" name="组合 17">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1"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9"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spTree>
    <p:extLst>
      <p:ext uri="{BB962C8B-B14F-4D97-AF65-F5344CB8AC3E}">
        <p14:creationId xmlns:p14="http://schemas.microsoft.com/office/powerpoint/2010/main" val="231380716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a:extLst>
              <a:ext uri="{FF2B5EF4-FFF2-40B4-BE49-F238E27FC236}">
                <a16:creationId xmlns:a16="http://schemas.microsoft.com/office/drawing/2014/main" id="{C10D966C-9DD4-4144-A316-29077EB905B4}"/>
              </a:ext>
            </a:extLst>
          </p:cNvPr>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spTree>
    <p:extLst>
      <p:ext uri="{BB962C8B-B14F-4D97-AF65-F5344CB8AC3E}">
        <p14:creationId xmlns:p14="http://schemas.microsoft.com/office/powerpoint/2010/main" val="225367071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a:extLst>
              <a:ext uri="{FF2B5EF4-FFF2-40B4-BE49-F238E27FC236}">
                <a16:creationId xmlns:a16="http://schemas.microsoft.com/office/drawing/2014/main" id="{F617AE56-2DFD-4B3C-9381-5F4B6AA7F4D0}"/>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任意多边形: 形状 118">
            <a:extLst>
              <a:ext uri="{FF2B5EF4-FFF2-40B4-BE49-F238E27FC236}">
                <a16:creationId xmlns:a16="http://schemas.microsoft.com/office/drawing/2014/main" id="{2598B5BD-9CE3-4414-BCF1-860652297EE0}"/>
              </a:ext>
            </a:extLst>
          </p:cNvPr>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6" name="任意多边形: 形状 105">
            <a:extLst>
              <a:ext uri="{FF2B5EF4-FFF2-40B4-BE49-F238E27FC236}">
                <a16:creationId xmlns:a16="http://schemas.microsoft.com/office/drawing/2014/main" id="{71EDBCA9-8B80-4A76-9586-83EE76079DF6}"/>
              </a:ext>
            </a:extLst>
          </p:cNvPr>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任意多边形: 形状 117">
            <a:extLst>
              <a:ext uri="{FF2B5EF4-FFF2-40B4-BE49-F238E27FC236}">
                <a16:creationId xmlns:a16="http://schemas.microsoft.com/office/drawing/2014/main" id="{D3BDC8EB-D763-47E3-A6AE-FBF19E39A979}"/>
              </a:ext>
            </a:extLst>
          </p:cNvPr>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9" name="任意多边形: 形状 83">
            <a:extLst>
              <a:ext uri="{FF2B5EF4-FFF2-40B4-BE49-F238E27FC236}">
                <a16:creationId xmlns:a16="http://schemas.microsoft.com/office/drawing/2014/main" id="{BF5A8484-2D5B-4F59-A3A8-5B9369A9154A}"/>
              </a:ext>
            </a:extLst>
          </p:cNvPr>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50" name="任意多边形: 形状 83">
            <a:extLst>
              <a:ext uri="{FF2B5EF4-FFF2-40B4-BE49-F238E27FC236}">
                <a16:creationId xmlns:a16="http://schemas.microsoft.com/office/drawing/2014/main" id="{BF5A8484-2D5B-4F59-A3A8-5B9369A9154A}"/>
              </a:ext>
            </a:extLst>
          </p:cNvPr>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102" name="任意多边形: 形状 101">
            <a:extLst>
              <a:ext uri="{FF2B5EF4-FFF2-40B4-BE49-F238E27FC236}">
                <a16:creationId xmlns:a16="http://schemas.microsoft.com/office/drawing/2014/main" id="{0EDC3667-87B7-4232-9F74-2F0E9CE7574F}"/>
              </a:ext>
            </a:extLst>
          </p:cNvPr>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任意多边形: 形状 83">
            <a:extLst>
              <a:ext uri="{FF2B5EF4-FFF2-40B4-BE49-F238E27FC236}">
                <a16:creationId xmlns:a16="http://schemas.microsoft.com/office/drawing/2014/main" id="{BF5A8484-2D5B-4F59-A3A8-5B9369A9154A}"/>
              </a:ext>
            </a:extLst>
          </p:cNvPr>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48" name="标题 47">
            <a:extLst>
              <a:ext uri="{FF2B5EF4-FFF2-40B4-BE49-F238E27FC236}">
                <a16:creationId xmlns:a16="http://schemas.microsoft.com/office/drawing/2014/main" id="{253B7C5E-3F08-4EBF-9056-30949C85AEF8}"/>
              </a:ext>
            </a:extLst>
          </p:cNvPr>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p>
        </p:txBody>
      </p:sp>
      <p:sp>
        <p:nvSpPr>
          <p:cNvPr id="38" name="文本占位符 53">
            <a:extLst>
              <a:ext uri="{FF2B5EF4-FFF2-40B4-BE49-F238E27FC236}">
                <a16:creationId xmlns:a16="http://schemas.microsoft.com/office/drawing/2014/main" id="{6465F7BF-7316-4A2A-9ECF-AB9E637FFCF4}"/>
              </a:ext>
            </a:extLst>
          </p:cNvPr>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cxnSp>
        <p:nvCxnSpPr>
          <p:cNvPr id="18" name="直接连接符 17">
            <a:extLst>
              <a:ext uri="{FF2B5EF4-FFF2-40B4-BE49-F238E27FC236}">
                <a16:creationId xmlns:a16="http://schemas.microsoft.com/office/drawing/2014/main" id="{598AF966-7C79-45DC-9C70-AB081DBECE7D}"/>
              </a:ext>
            </a:extLst>
          </p:cNvPr>
          <p:cNvCxnSpPr>
            <a:cxnSpLocks/>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89"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0"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91" name="组合 90">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9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2" name="组合 91">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9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4" name="组合 5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55" name="组合 5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8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6" name="组合 5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8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7" name="组合 5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6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10604616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extLst>
              <a:ext uri="{28A0092B-C50C-407E-A947-70E740481C1C}">
                <a14:useLocalDpi xmlns:a14="http://schemas.microsoft.com/office/drawing/2010/main"/>
              </a:ext>
            </a:extLst>
          </a:blip>
          <a:srcRect l="128" r="23340"/>
          <a:stretch/>
        </p:blipFill>
        <p:spPr>
          <a:xfrm>
            <a:off x="4303956" y="0"/>
            <a:ext cx="7888043" cy="6858000"/>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3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7" name="组合 16">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18" name="组合 1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89179921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extLst>
              <a:ext uri="{28A0092B-C50C-407E-A947-70E740481C1C}">
                <a14:useLocalDpi xmlns:a14="http://schemas.microsoft.com/office/drawing/2010/main"/>
              </a:ext>
            </a:extLst>
          </a:blip>
          <a:srcRect l="15573" r="198"/>
          <a:stretch/>
        </p:blipFill>
        <p:spPr>
          <a:xfrm>
            <a:off x="0" y="0"/>
            <a:ext cx="8678174" cy="6858000"/>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3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7" name="组合 16">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18" name="组合 1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127204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768810" y="7452"/>
            <a:ext cx="7423189" cy="6850548"/>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3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7" name="组合 16">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18" name="组合 1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40" name="图片 3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0452" y="479393"/>
            <a:ext cx="2203058" cy="616640"/>
          </a:xfrm>
          <a:prstGeom prst="rect">
            <a:avLst/>
          </a:prstGeom>
        </p:spPr>
      </p:pic>
    </p:spTree>
    <p:extLst>
      <p:ext uri="{BB962C8B-B14F-4D97-AF65-F5344CB8AC3E}">
        <p14:creationId xmlns:p14="http://schemas.microsoft.com/office/powerpoint/2010/main" val="140877427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414" y="0"/>
            <a:ext cx="8336943" cy="6860043"/>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3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7" name="组合 16">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18" name="组合 1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40" name="图片 3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03566" y="501046"/>
            <a:ext cx="2203058" cy="616640"/>
          </a:xfrm>
          <a:prstGeom prst="rect">
            <a:avLst/>
          </a:prstGeom>
        </p:spPr>
      </p:pic>
    </p:spTree>
    <p:extLst>
      <p:ext uri="{BB962C8B-B14F-4D97-AF65-F5344CB8AC3E}">
        <p14:creationId xmlns:p14="http://schemas.microsoft.com/office/powerpoint/2010/main" val="149895671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52" y="0"/>
            <a:ext cx="12198351" cy="5024521"/>
          </a:xfrm>
          <a:prstGeom prst="rect">
            <a:avLst/>
          </a:prstGeom>
        </p:spPr>
      </p:pic>
      <p:sp>
        <p:nvSpPr>
          <p:cNvPr id="7" name="矩形 6">
            <a:extLst>
              <a:ext uri="{FF2B5EF4-FFF2-40B4-BE49-F238E27FC236}">
                <a16:creationId xmlns:a16="http://schemas.microsoft.com/office/drawing/2014/main" id="{967B1D1D-6BBC-4ED8-9FCC-DC0FA0BC2B89}"/>
              </a:ext>
            </a:extLst>
          </p:cNvPr>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a:extLst>
              <a:ext uri="{FF2B5EF4-FFF2-40B4-BE49-F238E27FC236}">
                <a16:creationId xmlns:a16="http://schemas.microsoft.com/office/drawing/2014/main" id="{15F45701-0E09-42AA-8D39-D350E0628036}"/>
              </a:ext>
            </a:extLst>
          </p:cNvPr>
          <p:cNvCxnSpPr>
            <a:cxnSpLocks/>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F81FFCCD-913C-4418-B3A0-9DE71494BB9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23405" y="2402693"/>
            <a:ext cx="4785100" cy="4774940"/>
          </a:xfrm>
          <a:prstGeom prst="rect">
            <a:avLst/>
          </a:prstGeom>
        </p:spPr>
      </p:pic>
      <p:pic>
        <p:nvPicPr>
          <p:cNvPr id="11" name="图片 10">
            <a:extLst>
              <a:ext uri="{FF2B5EF4-FFF2-40B4-BE49-F238E27FC236}">
                <a16:creationId xmlns:a16="http://schemas.microsoft.com/office/drawing/2014/main" id="{BDB3C714-2045-4E13-8CB2-88E2204DFF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610" b="12305"/>
          <a:stretch/>
        </p:blipFill>
        <p:spPr>
          <a:xfrm>
            <a:off x="14873" y="5340546"/>
            <a:ext cx="6018099" cy="1518363"/>
          </a:xfrm>
          <a:prstGeom prst="rect">
            <a:avLst/>
          </a:prstGeom>
        </p:spPr>
      </p:pic>
      <p:pic>
        <p:nvPicPr>
          <p:cNvPr id="12" name="图片 11">
            <a:extLst>
              <a:ext uri="{FF2B5EF4-FFF2-40B4-BE49-F238E27FC236}">
                <a16:creationId xmlns:a16="http://schemas.microsoft.com/office/drawing/2014/main" id="{3D317F47-628C-44F6-87C6-7CCB3BA5607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610" b="12305"/>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018002" y="2568943"/>
            <a:ext cx="2143294" cy="599913"/>
          </a:xfrm>
          <a:prstGeom prst="rect">
            <a:avLst/>
          </a:prstGeom>
        </p:spPr>
      </p:pic>
    </p:spTree>
    <p:extLst>
      <p:ext uri="{BB962C8B-B14F-4D97-AF65-F5344CB8AC3E}">
        <p14:creationId xmlns:p14="http://schemas.microsoft.com/office/powerpoint/2010/main" val="303848067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pPr>
                <a:defRPr/>
              </a:pPr>
              <a:t>2020/11/4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41" r:id="rId1"/>
    <p:sldLayoutId id="2147483747" r:id="rId2"/>
    <p:sldLayoutId id="2147483749" r:id="rId3"/>
    <p:sldLayoutId id="2147483750" r:id="rId4"/>
    <p:sldLayoutId id="2147483743" r:id="rId5"/>
    <p:sldLayoutId id="2147483744" r:id="rId6"/>
    <p:sldLayoutId id="2147483745" r:id="rId7"/>
    <p:sldLayoutId id="2147483746" r:id="rId8"/>
    <p:sldLayoutId id="2147483748" r:id="rId9"/>
    <p:sldLayoutId id="2147483782" r:id="rId10"/>
    <p:sldLayoutId id="2147483781" r:id="rId11"/>
    <p:sldLayoutId id="2147483736" r:id="rId12"/>
    <p:sldLayoutId id="2147483784" r:id="rId13"/>
    <p:sldLayoutId id="2147483777" r:id="rId14"/>
    <p:sldLayoutId id="2147483791" r:id="rId15"/>
    <p:sldLayoutId id="2147483802" r:id="rId16"/>
    <p:sldLayoutId id="2147483803" r:id="rId17"/>
    <p:sldLayoutId id="2147483804" r:id="rId18"/>
    <p:sldLayoutId id="2147483805" r:id="rId19"/>
    <p:sldLayoutId id="2147483806" r:id="rId20"/>
    <p:sldLayoutId id="2147483731" r:id="rId21"/>
    <p:sldLayoutId id="2147483785" r:id="rId22"/>
    <p:sldLayoutId id="2147483789" r:id="rId23"/>
    <p:sldLayoutId id="2147483797" r:id="rId24"/>
    <p:sldLayoutId id="2147483783" r:id="rId25"/>
    <p:sldLayoutId id="2147483798" r:id="rId26"/>
    <p:sldLayoutId id="2147483793" r:id="rId27"/>
    <p:sldLayoutId id="2147483794" r:id="rId28"/>
    <p:sldLayoutId id="2147483796" r:id="rId29"/>
    <p:sldLayoutId id="2147483799" r:id="rId30"/>
    <p:sldLayoutId id="2147483807" r:id="rId31"/>
    <p:sldLayoutId id="2147483808" r:id="rId32"/>
    <p:sldLayoutId id="2147483811" r:id="rId33"/>
    <p:sldLayoutId id="2147483812" r:id="rId34"/>
    <p:sldLayoutId id="2147483809" r:id="rId35"/>
    <p:sldLayoutId id="2147483810" r:id="rId36"/>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search/cs?searchtype=author&amp;query=Khetarpal%2C+K" TargetMode="External"/><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hyperlink" Target="https://arxiv.org/search/cs?searchtype=author&amp;query=Denis%2C+N" TargetMode="External"/><Relationship Id="rId4" Type="http://schemas.openxmlformats.org/officeDocument/2006/relationships/hyperlink" Target="http://papers.nips.cc/author/francisco-garcia-1346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iscover.dtic.mil/results/?q=%22Lee%2CSeungwon%22"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hyperlink" Target="https://arxiv.org/search/cs?searchtype=author&amp;query=Wang%2C+Z"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hyperlink" Target="https://github.com/tesslerc/H-DRL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71.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ADC8450B-B7A8-4345-A581-E9097A655714}"/>
              </a:ext>
            </a:extLst>
          </p:cNvPr>
          <p:cNvSpPr>
            <a:spLocks noGrp="1"/>
          </p:cNvSpPr>
          <p:nvPr>
            <p:ph type="body" sz="quarter" idx="12"/>
          </p:nvPr>
        </p:nvSpPr>
        <p:spPr>
          <a:xfrm>
            <a:off x="3549208" y="4270263"/>
            <a:ext cx="7287114" cy="1578523"/>
          </a:xfrm>
        </p:spPr>
        <p:txBody>
          <a:bodyPr>
            <a:normAutofit fontScale="92500" lnSpcReduction="10000"/>
          </a:bodyPr>
          <a:lstStyle/>
          <a:p>
            <a:pPr>
              <a:lnSpc>
                <a:spcPct val="150000"/>
              </a:lnSpc>
            </a:pPr>
            <a:r>
              <a:rPr lang="zh-CN" altLang="en-US" dirty="0"/>
              <a:t>汇报成员：高玉箫、李书豪、蔡佳豪、杜博轩、陈凯悦、李松</a:t>
            </a:r>
            <a:endParaRPr lang="en-US" altLang="zh-CN" dirty="0"/>
          </a:p>
          <a:p>
            <a:pPr>
              <a:lnSpc>
                <a:spcPct val="150000"/>
              </a:lnSpc>
            </a:pPr>
            <a:r>
              <a:rPr lang="zh-CN" altLang="en-US" dirty="0"/>
              <a:t>指导教师：张华平</a:t>
            </a:r>
            <a:endParaRPr lang="en-US" altLang="zh-CN" dirty="0"/>
          </a:p>
          <a:p>
            <a:pPr>
              <a:lnSpc>
                <a:spcPct val="150000"/>
              </a:lnSpc>
            </a:pPr>
            <a:r>
              <a:rPr lang="zh-CN" altLang="en-US" dirty="0"/>
              <a:t>汇报时间：</a:t>
            </a:r>
            <a:r>
              <a:rPr lang="en-US" altLang="zh-CN" dirty="0"/>
              <a:t>2020.11.5</a:t>
            </a:r>
            <a:endParaRPr lang="zh-CN" altLang="en-US" dirty="0"/>
          </a:p>
        </p:txBody>
      </p:sp>
      <p:sp>
        <p:nvSpPr>
          <p:cNvPr id="28" name="文本占位符 27">
            <a:extLst>
              <a:ext uri="{FF2B5EF4-FFF2-40B4-BE49-F238E27FC236}">
                <a16:creationId xmlns:a16="http://schemas.microsoft.com/office/drawing/2014/main" id="{CCDACD4C-1CA6-4E65-8D95-3D708C7F59C7}"/>
              </a:ext>
            </a:extLst>
          </p:cNvPr>
          <p:cNvSpPr>
            <a:spLocks noGrp="1"/>
          </p:cNvSpPr>
          <p:nvPr>
            <p:ph type="body" sz="quarter" idx="13"/>
          </p:nvPr>
        </p:nvSpPr>
        <p:spPr/>
        <p:txBody>
          <a:bodyPr>
            <a:normAutofit/>
          </a:bodyPr>
          <a:lstStyle/>
          <a:p>
            <a:pPr>
              <a:lnSpc>
                <a:spcPct val="150000"/>
              </a:lnSpc>
            </a:pPr>
            <a:r>
              <a:rPr lang="zh-CN" altLang="en-US" sz="6000" b="1" dirty="0">
                <a:latin typeface="+mn-ea"/>
                <a:ea typeface="+mn-ea"/>
              </a:rPr>
              <a:t>终身学习</a:t>
            </a:r>
          </a:p>
        </p:txBody>
      </p:sp>
      <p:cxnSp>
        <p:nvCxnSpPr>
          <p:cNvPr id="33" name="直接连接符 32">
            <a:extLst>
              <a:ext uri="{FF2B5EF4-FFF2-40B4-BE49-F238E27FC236}">
                <a16:creationId xmlns:a16="http://schemas.microsoft.com/office/drawing/2014/main" id="{F02FAD8C-9DE1-4C82-A97E-3FC46FEADB6D}"/>
              </a:ext>
            </a:extLst>
          </p:cNvPr>
          <p:cNvCxnSpPr/>
          <p:nvPr/>
        </p:nvCxnSpPr>
        <p:spPr>
          <a:xfrm>
            <a:off x="3549208" y="4010868"/>
            <a:ext cx="7287114" cy="0"/>
          </a:xfrm>
          <a:prstGeom prst="line">
            <a:avLst/>
          </a:prstGeom>
          <a:ln w="28575"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32723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499616" y="2719920"/>
            <a:ext cx="10835641" cy="923324"/>
            <a:chOff x="5181690" y="2475984"/>
            <a:chExt cx="7549834" cy="650420"/>
          </a:xfrm>
        </p:grpSpPr>
        <p:sp>
          <p:nvSpPr>
            <p:cNvPr id="4" name="椭圆 3">
              <a:extLst>
                <a:ext uri="{FF2B5EF4-FFF2-40B4-BE49-F238E27FC236}">
                  <a16:creationId xmlns:a16="http://schemas.microsoft.com/office/drawing/2014/main" id="{4E038620-75A5-4520-8E25-F9C7B2B6904E}"/>
                </a:ext>
              </a:extLst>
            </p:cNvPr>
            <p:cNvSpPr/>
            <p:nvPr/>
          </p:nvSpPr>
          <p:spPr>
            <a:xfrm>
              <a:off x="5181690" y="2498796"/>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2</a:t>
              </a:r>
              <a:endParaRPr lang="zh-CN" altLang="en-US" sz="4400" dirty="0">
                <a:latin typeface="Century Gothic" panose="020B0502020202020204" pitchFamily="34" charset="0"/>
              </a:endParaRPr>
            </a:p>
          </p:txBody>
        </p:sp>
        <p:sp>
          <p:nvSpPr>
            <p:cNvPr id="8" name="文本框 7">
              <a:extLst>
                <a:ext uri="{FF2B5EF4-FFF2-40B4-BE49-F238E27FC236}">
                  <a16:creationId xmlns:a16="http://schemas.microsoft.com/office/drawing/2014/main" id="{7B507C22-58B8-463E-AFBC-7B1028DAA2A5}"/>
                </a:ext>
              </a:extLst>
            </p:cNvPr>
            <p:cNvSpPr txBox="1"/>
            <p:nvPr/>
          </p:nvSpPr>
          <p:spPr>
            <a:xfrm>
              <a:off x="5988603" y="2475984"/>
              <a:ext cx="6742921" cy="650420"/>
            </a:xfrm>
            <a:prstGeom prst="rect">
              <a:avLst/>
            </a:prstGeom>
            <a:noFill/>
          </p:spPr>
          <p:txBody>
            <a:bodyPr wrap="square" lIns="0" tIns="0" rIns="0" bIns="0" rtlCol="0">
              <a:spAutoFit/>
            </a:bodyPr>
            <a:lstStyle/>
            <a:p>
              <a:r>
                <a:rPr lang="en-US" altLang="zh-CN" sz="3000" b="1" spc="300" dirty="0">
                  <a:latin typeface="Times New Roman" panose="02020603050405020304" pitchFamily="18" charset="0"/>
                  <a:ea typeface="+mj-ea"/>
                  <a:cs typeface="Times New Roman" panose="02020603050405020304" pitchFamily="18" charset="0"/>
                </a:rPr>
                <a:t>Toward an Architecture for Never-Ending Language Learning</a:t>
              </a:r>
              <a:endParaRPr lang="zh-CN" altLang="en-US" sz="3000" b="1" spc="300" dirty="0">
                <a:solidFill>
                  <a:schemeClr val="accent3"/>
                </a:solidFill>
                <a:latin typeface="Times New Roman" panose="02020603050405020304" pitchFamily="18" charset="0"/>
                <a:cs typeface="Times New Roman" panose="02020603050405020304" pitchFamily="18" charset="0"/>
              </a:endParaRPr>
            </a:p>
          </p:txBody>
        </p:sp>
      </p:grpSp>
      <p:sp>
        <p:nvSpPr>
          <p:cNvPr id="6" name="矩形 5">
            <a:extLst>
              <a:ext uri="{FF2B5EF4-FFF2-40B4-BE49-F238E27FC236}">
                <a16:creationId xmlns:a16="http://schemas.microsoft.com/office/drawing/2014/main" id="{3D54E4D3-FD50-4BD4-844E-301C3076917B}"/>
              </a:ext>
            </a:extLst>
          </p:cNvPr>
          <p:cNvSpPr/>
          <p:nvPr/>
        </p:nvSpPr>
        <p:spPr>
          <a:xfrm>
            <a:off x="3126608" y="3989436"/>
            <a:ext cx="6096000" cy="1938992"/>
          </a:xfrm>
          <a:prstGeom prst="rect">
            <a:avLst/>
          </a:prstGeom>
        </p:spPr>
        <p:txBody>
          <a:bodyPr>
            <a:spAutoFit/>
          </a:bodyPr>
          <a:lstStyle/>
          <a:p>
            <a:pPr marL="285750" indent="-285750">
              <a:buFont typeface="Wingdings" panose="05000000000000000000"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NELL</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介绍</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NELL</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结构</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实验结果</a:t>
            </a:r>
          </a:p>
        </p:txBody>
      </p:sp>
    </p:spTree>
    <p:extLst>
      <p:ext uri="{BB962C8B-B14F-4D97-AF65-F5344CB8AC3E}">
        <p14:creationId xmlns:p14="http://schemas.microsoft.com/office/powerpoint/2010/main" val="242994584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NELL</a:t>
            </a:r>
            <a:r>
              <a:rPr lang="zh-CN" altLang="en-US" dirty="0"/>
              <a:t>介绍</a:t>
            </a:r>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A8C8F661-3C19-4D72-A385-430C4944BE51}"/>
              </a:ext>
            </a:extLst>
          </p:cNvPr>
          <p:cNvSpPr txBox="1"/>
          <p:nvPr/>
        </p:nvSpPr>
        <p:spPr>
          <a:xfrm>
            <a:off x="5623063" y="2686561"/>
            <a:ext cx="5282231" cy="1961563"/>
          </a:xfrm>
          <a:prstGeom prst="rect">
            <a:avLst/>
          </a:prstGeom>
          <a:noFill/>
        </p:spPr>
        <p:txBody>
          <a:bodyPr wrap="square" lIns="0" tIns="0" rIns="0" bIns="0" rtlCol="0">
            <a:spAutoFit/>
          </a:bodyPr>
          <a:lstStyle/>
          <a:p>
            <a:pPr marL="457200" indent="-457200" algn="just" eaLnBrk="1" fontAlgn="auto" hangingPunct="1">
              <a:lnSpc>
                <a:spcPct val="130000"/>
              </a:lnSpc>
              <a:spcBef>
                <a:spcPts val="0"/>
              </a:spcBef>
              <a:spcAft>
                <a:spcPts val="0"/>
              </a:spcAft>
              <a:buFont typeface="Wingdings" panose="05000000000000000000" pitchFamily="2" charset="2"/>
              <a:buChar char="n"/>
            </a:pPr>
            <a:r>
              <a:rPr lang="zh-CN" altLang="en-US" sz="2000" dirty="0">
                <a:solidFill>
                  <a:srgbClr val="000000"/>
                </a:solidFill>
                <a:latin typeface="+mn-ea"/>
                <a:ea typeface="+mn-ea"/>
              </a:rPr>
              <a:t>试图“阅读”或从数以亿计的网页文本中提取事实。</a:t>
            </a:r>
            <a:endParaRPr lang="en-US" altLang="zh-CN" sz="2000" dirty="0">
              <a:solidFill>
                <a:srgbClr val="000000"/>
              </a:solidFill>
              <a:latin typeface="+mn-ea"/>
              <a:ea typeface="+mn-ea"/>
            </a:endParaRPr>
          </a:p>
          <a:p>
            <a:pPr algn="just" eaLnBrk="1" fontAlgn="auto" hangingPunct="1">
              <a:lnSpc>
                <a:spcPct val="130000"/>
              </a:lnSpc>
              <a:spcBef>
                <a:spcPts val="0"/>
              </a:spcBef>
              <a:spcAft>
                <a:spcPts val="0"/>
              </a:spcAft>
            </a:pPr>
            <a:endParaRPr lang="en-US" altLang="zh-CN" sz="2000" dirty="0">
              <a:solidFill>
                <a:srgbClr val="000000"/>
              </a:solidFill>
              <a:latin typeface="+mn-ea"/>
              <a:ea typeface="+mn-ea"/>
            </a:endParaRPr>
          </a:p>
          <a:p>
            <a:pPr marL="457200" indent="-457200" algn="just" eaLnBrk="1" fontAlgn="auto" hangingPunct="1">
              <a:lnSpc>
                <a:spcPct val="130000"/>
              </a:lnSpc>
              <a:spcBef>
                <a:spcPts val="0"/>
              </a:spcBef>
              <a:spcAft>
                <a:spcPts val="0"/>
              </a:spcAft>
              <a:buFont typeface="Wingdings" panose="05000000000000000000" pitchFamily="2" charset="2"/>
              <a:buChar char="n"/>
            </a:pPr>
            <a:r>
              <a:rPr lang="zh-CN" altLang="en-US" sz="2000" dirty="0">
                <a:solidFill>
                  <a:srgbClr val="000000"/>
                </a:solidFill>
                <a:latin typeface="+mn-ea"/>
                <a:ea typeface="+mn-ea"/>
              </a:rPr>
              <a:t>提高自己的阅读能力，这样明天它就可以从网上更准确地提取更多的事实。</a:t>
            </a:r>
          </a:p>
        </p:txBody>
      </p:sp>
      <p:sp>
        <p:nvSpPr>
          <p:cNvPr id="5" name="文本框 4">
            <a:extLst>
              <a:ext uri="{FF2B5EF4-FFF2-40B4-BE49-F238E27FC236}">
                <a16:creationId xmlns:a16="http://schemas.microsoft.com/office/drawing/2014/main" id="{B39E5E83-C0B5-48F7-84DD-EB0975537F7C}"/>
              </a:ext>
            </a:extLst>
          </p:cNvPr>
          <p:cNvSpPr txBox="1"/>
          <p:nvPr/>
        </p:nvSpPr>
        <p:spPr>
          <a:xfrm>
            <a:off x="6864666" y="1590133"/>
            <a:ext cx="2853509" cy="619744"/>
          </a:xfrm>
          <a:prstGeom prst="roundRect">
            <a:avLst/>
          </a:prstGeom>
          <a:solidFill>
            <a:schemeClr val="accent4"/>
          </a:solidFill>
        </p:spPr>
        <p:txBody>
          <a:bodyPr wrap="square" lIns="0" tIns="0" rIns="0" bIns="0" rtlCol="0">
            <a:noAutofit/>
          </a:bodyPr>
          <a:lstStyle/>
          <a:p>
            <a:pPr algn="ctr" fontAlgn="base"/>
            <a:r>
              <a:rPr lang="zh-CN" altLang="en-US" sz="2800" b="0" i="0" dirty="0">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两个任务</a:t>
            </a:r>
            <a:endParaRPr lang="en-US" altLang="zh-CN" sz="2800" b="0" i="0" dirty="0">
              <a:solidFill>
                <a:schemeClr val="bg1"/>
              </a:solidFill>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1026" name="Picture 2" descr="Read the Web">
            <a:extLst>
              <a:ext uri="{FF2B5EF4-FFF2-40B4-BE49-F238E27FC236}">
                <a16:creationId xmlns:a16="http://schemas.microsoft.com/office/drawing/2014/main" id="{241A7C41-A563-4174-A4D0-1C647C7D7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145" y="2512191"/>
            <a:ext cx="2972585" cy="2786799"/>
          </a:xfrm>
          <a:prstGeom prst="rect">
            <a:avLst/>
          </a:prstGeom>
          <a:noFill/>
          <a:extLst>
            <a:ext uri="{909E8E84-426E-40DD-AFC4-6F175D3DCCD1}">
              <a14:hiddenFill xmlns:a14="http://schemas.microsoft.com/office/drawing/2010/main">
                <a:solidFill>
                  <a:srgbClr val="FFFFFF"/>
                </a:solidFill>
              </a14:hiddenFill>
            </a:ext>
          </a:extLst>
        </p:spPr>
      </p:pic>
      <p:sp>
        <p:nvSpPr>
          <p:cNvPr id="2" name="半闭框 1">
            <a:extLst>
              <a:ext uri="{FF2B5EF4-FFF2-40B4-BE49-F238E27FC236}">
                <a16:creationId xmlns:a16="http://schemas.microsoft.com/office/drawing/2014/main" id="{7C5CA958-76C7-412F-841B-460D1ACEA8B4}"/>
              </a:ext>
            </a:extLst>
          </p:cNvPr>
          <p:cNvSpPr/>
          <p:nvPr/>
        </p:nvSpPr>
        <p:spPr>
          <a:xfrm>
            <a:off x="4978453" y="1349810"/>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4" name="半闭框 3">
            <a:extLst>
              <a:ext uri="{FF2B5EF4-FFF2-40B4-BE49-F238E27FC236}">
                <a16:creationId xmlns:a16="http://schemas.microsoft.com/office/drawing/2014/main" id="{A5BC3BF3-CFBE-4458-B976-AC1264F75D8D}"/>
              </a:ext>
            </a:extLst>
          </p:cNvPr>
          <p:cNvSpPr/>
          <p:nvPr/>
        </p:nvSpPr>
        <p:spPr>
          <a:xfrm flipH="1" flipV="1">
            <a:off x="11364063" y="5170934"/>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cs typeface="+mn-cs"/>
            </a:endParaRPr>
          </a:p>
        </p:txBody>
      </p:sp>
    </p:spTree>
    <p:extLst>
      <p:ext uri="{BB962C8B-B14F-4D97-AF65-F5344CB8AC3E}">
        <p14:creationId xmlns:p14="http://schemas.microsoft.com/office/powerpoint/2010/main" val="14655892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27">
            <a:extLst>
              <a:ext uri="{FF2B5EF4-FFF2-40B4-BE49-F238E27FC236}">
                <a16:creationId xmlns:a16="http://schemas.microsoft.com/office/drawing/2014/main" id="{8FCC8BDE-8BCB-44E8-99DE-456F84B89125}"/>
              </a:ext>
            </a:extLst>
          </p:cNvPr>
          <p:cNvSpPr/>
          <p:nvPr/>
        </p:nvSpPr>
        <p:spPr>
          <a:xfrm>
            <a:off x="5190964" y="1770855"/>
            <a:ext cx="2023872" cy="202387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A8091931-0070-48AC-A81A-5CEAD5230C31}"/>
              </a:ext>
            </a:extLst>
          </p:cNvPr>
          <p:cNvSpPr txBox="1"/>
          <p:nvPr/>
        </p:nvSpPr>
        <p:spPr>
          <a:xfrm>
            <a:off x="5419283" y="2126619"/>
            <a:ext cx="1780032" cy="1244893"/>
          </a:xfrm>
          <a:prstGeom prst="rect">
            <a:avLst/>
          </a:prstGeom>
          <a:noFill/>
        </p:spPr>
        <p:txBody>
          <a:bodyPr wrap="square" rtlCol="0">
            <a:spAutoFit/>
          </a:bodyPr>
          <a:lstStyle/>
          <a:p>
            <a:pPr algn="ctr">
              <a:lnSpc>
                <a:spcPct val="130000"/>
              </a:lnSpc>
            </a:pPr>
            <a:r>
              <a:rPr lang="en-US" altLang="zh-CN" spc="300" dirty="0">
                <a:solidFill>
                  <a:schemeClr val="tx2"/>
                </a:solidFill>
                <a:latin typeface="Times New Roman" panose="02020603050405020304" pitchFamily="18" charset="0"/>
                <a:cs typeface="Times New Roman" panose="02020603050405020304" pitchFamily="18" charset="0"/>
              </a:rPr>
              <a:t>confidence</a:t>
            </a:r>
            <a:r>
              <a:rPr lang="en-US" altLang="zh-CN" sz="4400" spc="300" dirty="0">
                <a:solidFill>
                  <a:schemeClr val="tx2"/>
                </a:solidFill>
                <a:latin typeface="Times New Roman" panose="02020603050405020304" pitchFamily="18" charset="0"/>
                <a:cs typeface="Times New Roman" panose="02020603050405020304" pitchFamily="18" charset="0"/>
              </a:rPr>
              <a:t>5000</a:t>
            </a:r>
            <a:r>
              <a:rPr lang="zh-CN" altLang="en-US" spc="300" dirty="0">
                <a:solidFill>
                  <a:schemeClr val="tx2"/>
                </a:solidFill>
              </a:rPr>
              <a:t>万</a:t>
            </a:r>
          </a:p>
        </p:txBody>
      </p:sp>
      <p:sp>
        <p:nvSpPr>
          <p:cNvPr id="32" name="椭圆 31">
            <a:extLst>
              <a:ext uri="{FF2B5EF4-FFF2-40B4-BE49-F238E27FC236}">
                <a16:creationId xmlns:a16="http://schemas.microsoft.com/office/drawing/2014/main" id="{BF084A12-0C89-46FF-9E1F-C72C889B555A}"/>
              </a:ext>
            </a:extLst>
          </p:cNvPr>
          <p:cNvSpPr/>
          <p:nvPr/>
        </p:nvSpPr>
        <p:spPr>
          <a:xfrm>
            <a:off x="8038081" y="1770709"/>
            <a:ext cx="2023872" cy="202387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244DC50C-1EB3-4B47-9DA4-6E15C7E890F3}"/>
              </a:ext>
            </a:extLst>
          </p:cNvPr>
          <p:cNvSpPr txBox="1"/>
          <p:nvPr/>
        </p:nvSpPr>
        <p:spPr>
          <a:xfrm>
            <a:off x="8223235" y="2100576"/>
            <a:ext cx="1780032" cy="1309141"/>
          </a:xfrm>
          <a:prstGeom prst="rect">
            <a:avLst/>
          </a:prstGeom>
          <a:noFill/>
        </p:spPr>
        <p:txBody>
          <a:bodyPr wrap="square" rtlCol="0">
            <a:spAutoFit/>
          </a:bodyPr>
          <a:lstStyle/>
          <a:p>
            <a:pPr algn="ctr">
              <a:lnSpc>
                <a:spcPct val="130000"/>
              </a:lnSpc>
            </a:pPr>
            <a:r>
              <a:rPr lang="en-US" altLang="zh-CN" spc="300" dirty="0">
                <a:solidFill>
                  <a:schemeClr val="accent4"/>
                </a:solidFill>
                <a:latin typeface="Times New Roman" panose="02020603050405020304" pitchFamily="18" charset="0"/>
                <a:cs typeface="Times New Roman" panose="02020603050405020304" pitchFamily="18" charset="0"/>
              </a:rPr>
              <a:t>beliefs</a:t>
            </a:r>
            <a:r>
              <a:rPr lang="en-US" altLang="zh-CN" spc="300" dirty="0">
                <a:solidFill>
                  <a:schemeClr val="accent4"/>
                </a:solidFill>
              </a:rPr>
              <a:t> </a:t>
            </a:r>
          </a:p>
          <a:p>
            <a:pPr algn="ctr">
              <a:lnSpc>
                <a:spcPct val="130000"/>
              </a:lnSpc>
            </a:pPr>
            <a:r>
              <a:rPr lang="en-US" altLang="zh-CN" sz="4800" spc="300" dirty="0">
                <a:solidFill>
                  <a:schemeClr val="accent4"/>
                </a:solidFill>
              </a:rPr>
              <a:t>281</a:t>
            </a:r>
            <a:r>
              <a:rPr lang="zh-CN" altLang="en-US" spc="300" dirty="0">
                <a:solidFill>
                  <a:schemeClr val="accent4"/>
                </a:solidFill>
              </a:rPr>
              <a:t>万</a:t>
            </a:r>
          </a:p>
        </p:txBody>
      </p:sp>
      <p:sp>
        <p:nvSpPr>
          <p:cNvPr id="36" name="任意多边形: 形状 13">
            <a:extLst>
              <a:ext uri="{FF2B5EF4-FFF2-40B4-BE49-F238E27FC236}">
                <a16:creationId xmlns:a16="http://schemas.microsoft.com/office/drawing/2014/main" id="{59162CEF-950C-4210-97A1-EC9500BD8915}"/>
              </a:ext>
            </a:extLst>
          </p:cNvPr>
          <p:cNvSpPr/>
          <p:nvPr/>
        </p:nvSpPr>
        <p:spPr>
          <a:xfrm>
            <a:off x="5642784" y="3625347"/>
            <a:ext cx="1120232" cy="169380"/>
          </a:xfrm>
          <a:custGeom>
            <a:avLst/>
            <a:gdLst>
              <a:gd name="connsiteX0" fmla="*/ 0 w 1120232"/>
              <a:gd name="connsiteY0" fmla="*/ 0 h 169380"/>
              <a:gd name="connsiteX1" fmla="*/ 1120232 w 1120232"/>
              <a:gd name="connsiteY1" fmla="*/ 0 h 169380"/>
              <a:gd name="connsiteX2" fmla="*/ 1042465 w 1120232"/>
              <a:gd name="connsiteY2" fmla="*/ 47245 h 169380"/>
              <a:gd name="connsiteX3" fmla="*/ 560116 w 1120232"/>
              <a:gd name="connsiteY3" fmla="*/ 169380 h 169380"/>
              <a:gd name="connsiteX4" fmla="*/ 77767 w 1120232"/>
              <a:gd name="connsiteY4" fmla="*/ 47245 h 16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32" h="169380">
                <a:moveTo>
                  <a:pt x="0" y="0"/>
                </a:moveTo>
                <a:lnTo>
                  <a:pt x="1120232" y="0"/>
                </a:lnTo>
                <a:lnTo>
                  <a:pt x="1042465" y="47245"/>
                </a:lnTo>
                <a:cubicBezTo>
                  <a:pt x="899080" y="125136"/>
                  <a:pt x="734765" y="169380"/>
                  <a:pt x="560116" y="169380"/>
                </a:cubicBezTo>
                <a:cubicBezTo>
                  <a:pt x="385467" y="169380"/>
                  <a:pt x="221152" y="125136"/>
                  <a:pt x="77767" y="47245"/>
                </a:cubicBezTo>
                <a:close/>
              </a:path>
            </a:pathLst>
          </a:custGeom>
          <a:solidFill>
            <a:srgbClr val="01518A"/>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任意多边形: 形状 15">
            <a:extLst>
              <a:ext uri="{FF2B5EF4-FFF2-40B4-BE49-F238E27FC236}">
                <a16:creationId xmlns:a16="http://schemas.microsoft.com/office/drawing/2014/main" id="{21CA0AB7-3AC5-4F2A-88C4-00E484147610}"/>
              </a:ext>
            </a:extLst>
          </p:cNvPr>
          <p:cNvSpPr/>
          <p:nvPr/>
        </p:nvSpPr>
        <p:spPr>
          <a:xfrm>
            <a:off x="8489901" y="3625201"/>
            <a:ext cx="1120232" cy="169380"/>
          </a:xfrm>
          <a:custGeom>
            <a:avLst/>
            <a:gdLst>
              <a:gd name="connsiteX0" fmla="*/ 0 w 1120232"/>
              <a:gd name="connsiteY0" fmla="*/ 0 h 169380"/>
              <a:gd name="connsiteX1" fmla="*/ 1120232 w 1120232"/>
              <a:gd name="connsiteY1" fmla="*/ 0 h 169380"/>
              <a:gd name="connsiteX2" fmla="*/ 1042465 w 1120232"/>
              <a:gd name="connsiteY2" fmla="*/ 47245 h 169380"/>
              <a:gd name="connsiteX3" fmla="*/ 560116 w 1120232"/>
              <a:gd name="connsiteY3" fmla="*/ 169380 h 169380"/>
              <a:gd name="connsiteX4" fmla="*/ 77767 w 1120232"/>
              <a:gd name="connsiteY4" fmla="*/ 47245 h 16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32" h="169380">
                <a:moveTo>
                  <a:pt x="0" y="0"/>
                </a:moveTo>
                <a:lnTo>
                  <a:pt x="1120232" y="0"/>
                </a:lnTo>
                <a:lnTo>
                  <a:pt x="1042465" y="47245"/>
                </a:lnTo>
                <a:cubicBezTo>
                  <a:pt x="899080" y="125136"/>
                  <a:pt x="734765" y="169380"/>
                  <a:pt x="560116" y="169380"/>
                </a:cubicBezTo>
                <a:cubicBezTo>
                  <a:pt x="385467" y="169380"/>
                  <a:pt x="221152" y="125136"/>
                  <a:pt x="77767" y="47245"/>
                </a:cubicBez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形状 16">
            <a:extLst>
              <a:ext uri="{FF2B5EF4-FFF2-40B4-BE49-F238E27FC236}">
                <a16:creationId xmlns:a16="http://schemas.microsoft.com/office/drawing/2014/main" id="{F4AE0343-E601-48C7-8C12-BA41B9E6B2FA}"/>
              </a:ext>
            </a:extLst>
          </p:cNvPr>
          <p:cNvSpPr/>
          <p:nvPr/>
        </p:nvSpPr>
        <p:spPr>
          <a:xfrm>
            <a:off x="5388860" y="3264468"/>
            <a:ext cx="1697748" cy="530259"/>
          </a:xfrm>
          <a:custGeom>
            <a:avLst/>
            <a:gdLst>
              <a:gd name="connsiteX0" fmla="*/ 1682833 w 1697748"/>
              <a:gd name="connsiteY0" fmla="*/ 0 h 530259"/>
              <a:gd name="connsiteX1" fmla="*/ 1697748 w 1697748"/>
              <a:gd name="connsiteY1" fmla="*/ 1947 h 530259"/>
              <a:gd name="connsiteX2" fmla="*/ 1653154 w 1697748"/>
              <a:gd name="connsiteY2" fmla="*/ 84106 h 530259"/>
              <a:gd name="connsiteX3" fmla="*/ 814040 w 1697748"/>
              <a:gd name="connsiteY3" fmla="*/ 530259 h 530259"/>
              <a:gd name="connsiteX4" fmla="*/ 98493 w 1697748"/>
              <a:gd name="connsiteY4" fmla="*/ 233870 h 530259"/>
              <a:gd name="connsiteX5" fmla="*/ 0 w 1697748"/>
              <a:gd name="connsiteY5" fmla="*/ 114495 h 530259"/>
              <a:gd name="connsiteX6" fmla="*/ 83265 w 1697748"/>
              <a:gd name="connsiteY6" fmla="*/ 141409 h 530259"/>
              <a:gd name="connsiteX7" fmla="*/ 332273 w 1697748"/>
              <a:gd name="connsiteY7" fmla="*/ 199292 h 530259"/>
              <a:gd name="connsiteX8" fmla="*/ 782461 w 1697748"/>
              <a:gd name="connsiteY8" fmla="*/ 70338 h 530259"/>
              <a:gd name="connsiteX9" fmla="*/ 1232646 w 1697748"/>
              <a:gd name="connsiteY9" fmla="*/ 187569 h 530259"/>
              <a:gd name="connsiteX10" fmla="*/ 1682833 w 1697748"/>
              <a:gd name="connsiteY10" fmla="*/ 0 h 53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7748" h="530259">
                <a:moveTo>
                  <a:pt x="1682833" y="0"/>
                </a:moveTo>
                <a:lnTo>
                  <a:pt x="1697748" y="1947"/>
                </a:lnTo>
                <a:lnTo>
                  <a:pt x="1653154" y="84106"/>
                </a:lnTo>
                <a:cubicBezTo>
                  <a:pt x="1471301" y="353283"/>
                  <a:pt x="1163338" y="530259"/>
                  <a:pt x="814040" y="530259"/>
                </a:cubicBezTo>
                <a:cubicBezTo>
                  <a:pt x="534602" y="530259"/>
                  <a:pt x="281618" y="416994"/>
                  <a:pt x="98493" y="233870"/>
                </a:cubicBezTo>
                <a:lnTo>
                  <a:pt x="0" y="114495"/>
                </a:lnTo>
                <a:lnTo>
                  <a:pt x="83265" y="141409"/>
                </a:lnTo>
                <a:cubicBezTo>
                  <a:pt x="168144" y="170961"/>
                  <a:pt x="253491" y="200269"/>
                  <a:pt x="332273" y="199292"/>
                </a:cubicBezTo>
                <a:cubicBezTo>
                  <a:pt x="489838" y="197338"/>
                  <a:pt x="632398" y="72292"/>
                  <a:pt x="782461" y="70338"/>
                </a:cubicBezTo>
                <a:cubicBezTo>
                  <a:pt x="932523" y="68384"/>
                  <a:pt x="1082583" y="199292"/>
                  <a:pt x="1232646" y="187569"/>
                </a:cubicBezTo>
                <a:cubicBezTo>
                  <a:pt x="1382708" y="175846"/>
                  <a:pt x="1525267" y="0"/>
                  <a:pt x="168283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任意多边形: 形状 18">
            <a:extLst>
              <a:ext uri="{FF2B5EF4-FFF2-40B4-BE49-F238E27FC236}">
                <a16:creationId xmlns:a16="http://schemas.microsoft.com/office/drawing/2014/main" id="{C37D4BC1-2B18-4038-8CD5-0D1BB5218F61}"/>
              </a:ext>
            </a:extLst>
          </p:cNvPr>
          <p:cNvSpPr/>
          <p:nvPr/>
        </p:nvSpPr>
        <p:spPr>
          <a:xfrm>
            <a:off x="8404402" y="3408484"/>
            <a:ext cx="1310217" cy="386097"/>
          </a:xfrm>
          <a:custGeom>
            <a:avLst/>
            <a:gdLst>
              <a:gd name="connsiteX0" fmla="*/ 266352 w 1310217"/>
              <a:gd name="connsiteY0" fmla="*/ 0 h 386097"/>
              <a:gd name="connsiteX1" fmla="*/ 655886 w 1310217"/>
              <a:gd name="connsiteY1" fmla="*/ 187569 h 386097"/>
              <a:gd name="connsiteX2" fmla="*/ 1027712 w 1310217"/>
              <a:gd name="connsiteY2" fmla="*/ 35169 h 386097"/>
              <a:gd name="connsiteX3" fmla="*/ 1261211 w 1310217"/>
              <a:gd name="connsiteY3" fmla="*/ 113567 h 386097"/>
              <a:gd name="connsiteX4" fmla="*/ 1310217 w 1310217"/>
              <a:gd name="connsiteY4" fmla="*/ 136011 h 386097"/>
              <a:gd name="connsiteX5" fmla="*/ 1289301 w 1310217"/>
              <a:gd name="connsiteY5" fmla="*/ 155020 h 386097"/>
              <a:gd name="connsiteX6" fmla="*/ 645616 w 1310217"/>
              <a:gd name="connsiteY6" fmla="*/ 386097 h 386097"/>
              <a:gd name="connsiteX7" fmla="*/ 1931 w 1310217"/>
              <a:gd name="connsiteY7" fmla="*/ 155020 h 386097"/>
              <a:gd name="connsiteX8" fmla="*/ 0 w 1310217"/>
              <a:gd name="connsiteY8" fmla="*/ 153265 h 386097"/>
              <a:gd name="connsiteX9" fmla="*/ 87077 w 1310217"/>
              <a:gd name="connsiteY9" fmla="*/ 89388 h 386097"/>
              <a:gd name="connsiteX10" fmla="*/ 266352 w 1310217"/>
              <a:gd name="connsiteY10" fmla="*/ 0 h 38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0217" h="386097">
                <a:moveTo>
                  <a:pt x="266352" y="0"/>
                </a:moveTo>
                <a:cubicBezTo>
                  <a:pt x="390295" y="0"/>
                  <a:pt x="528992" y="181707"/>
                  <a:pt x="655886" y="187569"/>
                </a:cubicBezTo>
                <a:cubicBezTo>
                  <a:pt x="782778" y="193431"/>
                  <a:pt x="886064" y="35169"/>
                  <a:pt x="1027712" y="35169"/>
                </a:cubicBezTo>
                <a:cubicBezTo>
                  <a:pt x="1098536" y="35169"/>
                  <a:pt x="1178951" y="74734"/>
                  <a:pt x="1261211" y="113567"/>
                </a:cubicBezTo>
                <a:lnTo>
                  <a:pt x="1310217" y="136011"/>
                </a:lnTo>
                <a:lnTo>
                  <a:pt x="1289301" y="155020"/>
                </a:lnTo>
                <a:cubicBezTo>
                  <a:pt x="1114379" y="299379"/>
                  <a:pt x="890125" y="386097"/>
                  <a:pt x="645616" y="386097"/>
                </a:cubicBezTo>
                <a:cubicBezTo>
                  <a:pt x="401107" y="386097"/>
                  <a:pt x="176853" y="299379"/>
                  <a:pt x="1931" y="155020"/>
                </a:cubicBezTo>
                <a:lnTo>
                  <a:pt x="0" y="153265"/>
                </a:lnTo>
                <a:lnTo>
                  <a:pt x="87077" y="89388"/>
                </a:lnTo>
                <a:cubicBezTo>
                  <a:pt x="145360" y="43962"/>
                  <a:pt x="204380" y="0"/>
                  <a:pt x="26635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id="{35C91C70-56C0-44BB-BC53-CC20EB825A46}"/>
              </a:ext>
            </a:extLst>
          </p:cNvPr>
          <p:cNvPicPr>
            <a:picLocks noChangeAspect="1"/>
          </p:cNvPicPr>
          <p:nvPr/>
        </p:nvPicPr>
        <p:blipFill>
          <a:blip r:embed="rId3"/>
          <a:stretch>
            <a:fillRect/>
          </a:stretch>
        </p:blipFill>
        <p:spPr>
          <a:xfrm>
            <a:off x="341930" y="932404"/>
            <a:ext cx="4031845" cy="5213800"/>
          </a:xfrm>
          <a:prstGeom prst="rect">
            <a:avLst/>
          </a:prstGeom>
        </p:spPr>
      </p:pic>
      <p:pic>
        <p:nvPicPr>
          <p:cNvPr id="9" name="图片 8">
            <a:extLst>
              <a:ext uri="{FF2B5EF4-FFF2-40B4-BE49-F238E27FC236}">
                <a16:creationId xmlns:a16="http://schemas.microsoft.com/office/drawing/2014/main" id="{6DF6CA00-EBD4-47FF-83A4-2B01096BAB3A}"/>
              </a:ext>
            </a:extLst>
          </p:cNvPr>
          <p:cNvPicPr>
            <a:picLocks noChangeAspect="1"/>
          </p:cNvPicPr>
          <p:nvPr/>
        </p:nvPicPr>
        <p:blipFill>
          <a:blip r:embed="rId4"/>
          <a:stretch>
            <a:fillRect/>
          </a:stretch>
        </p:blipFill>
        <p:spPr>
          <a:xfrm>
            <a:off x="1495816" y="1197543"/>
            <a:ext cx="9420225" cy="4133850"/>
          </a:xfrm>
          <a:prstGeom prst="rect">
            <a:avLst/>
          </a:prstGeom>
        </p:spPr>
      </p:pic>
      <p:sp>
        <p:nvSpPr>
          <p:cNvPr id="2" name="标题 1">
            <a:extLst>
              <a:ext uri="{FF2B5EF4-FFF2-40B4-BE49-F238E27FC236}">
                <a16:creationId xmlns:a16="http://schemas.microsoft.com/office/drawing/2014/main" id="{B3DDAFE2-7EE5-463C-826A-D84C3C2546A6}"/>
              </a:ext>
            </a:extLst>
          </p:cNvPr>
          <p:cNvSpPr>
            <a:spLocks noGrp="1"/>
          </p:cNvSpPr>
          <p:nvPr>
            <p:ph type="title"/>
          </p:nvPr>
        </p:nvSpPr>
        <p:spPr/>
        <p:txBody>
          <a:bodyPr/>
          <a:lstStyle/>
          <a:p>
            <a:r>
              <a:rPr lang="en-US" altLang="zh-CN" dirty="0"/>
              <a:t>NELL</a:t>
            </a:r>
            <a:r>
              <a:rPr lang="zh-CN" altLang="en-US" dirty="0"/>
              <a:t>介绍</a:t>
            </a:r>
          </a:p>
        </p:txBody>
      </p:sp>
      <p:pic>
        <p:nvPicPr>
          <p:cNvPr id="6" name="图片 5">
            <a:extLst>
              <a:ext uri="{FF2B5EF4-FFF2-40B4-BE49-F238E27FC236}">
                <a16:creationId xmlns:a16="http://schemas.microsoft.com/office/drawing/2014/main" id="{72309B66-FDF9-4F19-9DFB-9C3A3992DD0A}"/>
              </a:ext>
            </a:extLst>
          </p:cNvPr>
          <p:cNvPicPr>
            <a:picLocks noChangeAspect="1"/>
          </p:cNvPicPr>
          <p:nvPr/>
        </p:nvPicPr>
        <p:blipFill>
          <a:blip r:embed="rId5"/>
          <a:stretch>
            <a:fillRect/>
          </a:stretch>
        </p:blipFill>
        <p:spPr>
          <a:xfrm>
            <a:off x="728758" y="1166950"/>
            <a:ext cx="10734483" cy="4470834"/>
          </a:xfrm>
          <a:prstGeom prst="rect">
            <a:avLst/>
          </a:prstGeom>
        </p:spPr>
      </p:pic>
      <p:pic>
        <p:nvPicPr>
          <p:cNvPr id="8" name="图片 7">
            <a:extLst>
              <a:ext uri="{FF2B5EF4-FFF2-40B4-BE49-F238E27FC236}">
                <a16:creationId xmlns:a16="http://schemas.microsoft.com/office/drawing/2014/main" id="{D503011E-10E6-4F3D-A999-EFE264102B7C}"/>
              </a:ext>
            </a:extLst>
          </p:cNvPr>
          <p:cNvPicPr>
            <a:picLocks noChangeAspect="1"/>
          </p:cNvPicPr>
          <p:nvPr/>
        </p:nvPicPr>
        <p:blipFill>
          <a:blip r:embed="rId6"/>
          <a:stretch>
            <a:fillRect/>
          </a:stretch>
        </p:blipFill>
        <p:spPr>
          <a:xfrm>
            <a:off x="1023880" y="1226781"/>
            <a:ext cx="10815917" cy="4714631"/>
          </a:xfrm>
          <a:prstGeom prst="rect">
            <a:avLst/>
          </a:prstGeom>
        </p:spPr>
      </p:pic>
      <p:sp>
        <p:nvSpPr>
          <p:cNvPr id="44" name="文本框 43">
            <a:extLst>
              <a:ext uri="{FF2B5EF4-FFF2-40B4-BE49-F238E27FC236}">
                <a16:creationId xmlns:a16="http://schemas.microsoft.com/office/drawing/2014/main" id="{8CDC0E68-5B0A-4F06-ABC5-C19DF74D5A66}"/>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spTree>
    <p:extLst>
      <p:ext uri="{BB962C8B-B14F-4D97-AF65-F5344CB8AC3E}">
        <p14:creationId xmlns:p14="http://schemas.microsoft.com/office/powerpoint/2010/main" val="4276429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NELL</a:t>
            </a:r>
            <a:r>
              <a:rPr lang="zh-CN" altLang="en-US" dirty="0"/>
              <a:t>结构</a:t>
            </a: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pic>
        <p:nvPicPr>
          <p:cNvPr id="3" name="图片 2">
            <a:extLst>
              <a:ext uri="{FF2B5EF4-FFF2-40B4-BE49-F238E27FC236}">
                <a16:creationId xmlns:a16="http://schemas.microsoft.com/office/drawing/2014/main" id="{69D04EA7-544F-4BDC-98AB-9E9CADFB97EB}"/>
              </a:ext>
            </a:extLst>
          </p:cNvPr>
          <p:cNvPicPr>
            <a:picLocks noChangeAspect="1"/>
          </p:cNvPicPr>
          <p:nvPr/>
        </p:nvPicPr>
        <p:blipFill>
          <a:blip r:embed="rId3"/>
          <a:stretch>
            <a:fillRect/>
          </a:stretch>
        </p:blipFill>
        <p:spPr>
          <a:xfrm>
            <a:off x="235437" y="1979510"/>
            <a:ext cx="5496475" cy="3360644"/>
          </a:xfrm>
          <a:prstGeom prst="rect">
            <a:avLst/>
          </a:prstGeom>
        </p:spPr>
      </p:pic>
      <p:sp>
        <p:nvSpPr>
          <p:cNvPr id="2" name="atom_1734">
            <a:extLst>
              <a:ext uri="{FF2B5EF4-FFF2-40B4-BE49-F238E27FC236}">
                <a16:creationId xmlns:a16="http://schemas.microsoft.com/office/drawing/2014/main" id="{0CD2D6A5-52F0-4904-A757-D35C16023C69}"/>
              </a:ext>
            </a:extLst>
          </p:cNvPr>
          <p:cNvSpPr>
            <a:spLocks noChangeAspect="1"/>
          </p:cNvSpPr>
          <p:nvPr/>
        </p:nvSpPr>
        <p:spPr bwMode="auto">
          <a:xfrm>
            <a:off x="6607116" y="1444453"/>
            <a:ext cx="609685" cy="608450"/>
          </a:xfrm>
          <a:custGeom>
            <a:avLst/>
            <a:gdLst>
              <a:gd name="connsiteX0" fmla="*/ 224149 w 510715"/>
              <a:gd name="connsiteY0" fmla="*/ 365536 h 509681"/>
              <a:gd name="connsiteX1" fmla="*/ 256434 w 510715"/>
              <a:gd name="connsiteY1" fmla="*/ 365536 h 509681"/>
              <a:gd name="connsiteX2" fmla="*/ 286566 w 510715"/>
              <a:gd name="connsiteY2" fmla="*/ 365536 h 509681"/>
              <a:gd name="connsiteX3" fmla="*/ 256434 w 510715"/>
              <a:gd name="connsiteY3" fmla="*/ 391399 h 509681"/>
              <a:gd name="connsiteX4" fmla="*/ 224149 w 510715"/>
              <a:gd name="connsiteY4" fmla="*/ 365536 h 509681"/>
              <a:gd name="connsiteX5" fmla="*/ 389934 w 510715"/>
              <a:gd name="connsiteY5" fmla="*/ 342086 h 509681"/>
              <a:gd name="connsiteX6" fmla="*/ 366226 w 510715"/>
              <a:gd name="connsiteY6" fmla="*/ 419437 h 509681"/>
              <a:gd name="connsiteX7" fmla="*/ 336052 w 510715"/>
              <a:gd name="connsiteY7" fmla="*/ 425883 h 509681"/>
              <a:gd name="connsiteX8" fmla="*/ 271393 w 510715"/>
              <a:gd name="connsiteY8" fmla="*/ 402248 h 509681"/>
              <a:gd name="connsiteX9" fmla="*/ 312343 w 510715"/>
              <a:gd name="connsiteY9" fmla="*/ 361424 h 509681"/>
              <a:gd name="connsiteX10" fmla="*/ 389934 w 510715"/>
              <a:gd name="connsiteY10" fmla="*/ 342086 h 509681"/>
              <a:gd name="connsiteX11" fmla="*/ 120776 w 510715"/>
              <a:gd name="connsiteY11" fmla="*/ 342086 h 509681"/>
              <a:gd name="connsiteX12" fmla="*/ 198145 w 510715"/>
              <a:gd name="connsiteY12" fmla="*/ 361424 h 509681"/>
              <a:gd name="connsiteX13" fmla="*/ 238978 w 510715"/>
              <a:gd name="connsiteY13" fmla="*/ 402248 h 509681"/>
              <a:gd name="connsiteX14" fmla="*/ 174504 w 510715"/>
              <a:gd name="connsiteY14" fmla="*/ 425883 h 509681"/>
              <a:gd name="connsiteX15" fmla="*/ 144417 w 510715"/>
              <a:gd name="connsiteY15" fmla="*/ 419437 h 509681"/>
              <a:gd name="connsiteX16" fmla="*/ 120776 w 510715"/>
              <a:gd name="connsiteY16" fmla="*/ 342086 h 509681"/>
              <a:gd name="connsiteX17" fmla="*/ 372626 w 510715"/>
              <a:gd name="connsiteY17" fmla="*/ 275186 h 509681"/>
              <a:gd name="connsiteX18" fmla="*/ 385537 w 510715"/>
              <a:gd name="connsiteY18" fmla="*/ 324625 h 509681"/>
              <a:gd name="connsiteX19" fmla="*/ 331741 w 510715"/>
              <a:gd name="connsiteY19" fmla="*/ 339672 h 509681"/>
              <a:gd name="connsiteX20" fmla="*/ 348956 w 510715"/>
              <a:gd name="connsiteY20" fmla="*/ 316027 h 509681"/>
              <a:gd name="connsiteX21" fmla="*/ 372626 w 510715"/>
              <a:gd name="connsiteY21" fmla="*/ 275186 h 509681"/>
              <a:gd name="connsiteX22" fmla="*/ 137828 w 510715"/>
              <a:gd name="connsiteY22" fmla="*/ 275186 h 509681"/>
              <a:gd name="connsiteX23" fmla="*/ 161650 w 510715"/>
              <a:gd name="connsiteY23" fmla="*/ 316027 h 509681"/>
              <a:gd name="connsiteX24" fmla="*/ 178975 w 510715"/>
              <a:gd name="connsiteY24" fmla="*/ 339672 h 509681"/>
              <a:gd name="connsiteX25" fmla="*/ 124834 w 510715"/>
              <a:gd name="connsiteY25" fmla="*/ 324625 h 509681"/>
              <a:gd name="connsiteX26" fmla="*/ 137828 w 510715"/>
              <a:gd name="connsiteY26" fmla="*/ 275186 h 509681"/>
              <a:gd name="connsiteX27" fmla="*/ 256435 w 510715"/>
              <a:gd name="connsiteY27" fmla="*/ 221594 h 509681"/>
              <a:gd name="connsiteX28" fmla="*/ 224118 w 510715"/>
              <a:gd name="connsiteY28" fmla="*/ 253806 h 509681"/>
              <a:gd name="connsiteX29" fmla="*/ 256435 w 510715"/>
              <a:gd name="connsiteY29" fmla="*/ 286017 h 509681"/>
              <a:gd name="connsiteX30" fmla="*/ 286597 w 510715"/>
              <a:gd name="connsiteY30" fmla="*/ 253806 h 509681"/>
              <a:gd name="connsiteX31" fmla="*/ 256435 w 510715"/>
              <a:gd name="connsiteY31" fmla="*/ 221594 h 509681"/>
              <a:gd name="connsiteX32" fmla="*/ 402841 w 510715"/>
              <a:gd name="connsiteY32" fmla="*/ 191389 h 509681"/>
              <a:gd name="connsiteX33" fmla="*/ 454505 w 510715"/>
              <a:gd name="connsiteY33" fmla="*/ 253806 h 509681"/>
              <a:gd name="connsiteX34" fmla="*/ 402841 w 510715"/>
              <a:gd name="connsiteY34" fmla="*/ 316223 h 509681"/>
              <a:gd name="connsiteX35" fmla="*/ 383467 w 510715"/>
              <a:gd name="connsiteY35" fmla="*/ 253806 h 509681"/>
              <a:gd name="connsiteX36" fmla="*/ 402841 w 510715"/>
              <a:gd name="connsiteY36" fmla="*/ 191389 h 509681"/>
              <a:gd name="connsiteX37" fmla="*/ 107780 w 510715"/>
              <a:gd name="connsiteY37" fmla="*/ 191389 h 509681"/>
              <a:gd name="connsiteX38" fmla="*/ 127248 w 510715"/>
              <a:gd name="connsiteY38" fmla="*/ 253806 h 509681"/>
              <a:gd name="connsiteX39" fmla="*/ 107780 w 510715"/>
              <a:gd name="connsiteY39" fmla="*/ 316223 h 509681"/>
              <a:gd name="connsiteX40" fmla="*/ 55865 w 510715"/>
              <a:gd name="connsiteY40" fmla="*/ 253806 h 509681"/>
              <a:gd name="connsiteX41" fmla="*/ 107780 w 510715"/>
              <a:gd name="connsiteY41" fmla="*/ 191389 h 509681"/>
              <a:gd name="connsiteX42" fmla="*/ 331741 w 510715"/>
              <a:gd name="connsiteY42" fmla="*/ 165526 h 509681"/>
              <a:gd name="connsiteX43" fmla="*/ 387951 w 510715"/>
              <a:gd name="connsiteY43" fmla="*/ 182791 h 509681"/>
              <a:gd name="connsiteX44" fmla="*/ 372818 w 510715"/>
              <a:gd name="connsiteY44" fmla="*/ 232426 h 509681"/>
              <a:gd name="connsiteX45" fmla="*/ 349036 w 510715"/>
              <a:gd name="connsiteY45" fmla="*/ 191423 h 509681"/>
              <a:gd name="connsiteX46" fmla="*/ 331741 w 510715"/>
              <a:gd name="connsiteY46" fmla="*/ 165526 h 509681"/>
              <a:gd name="connsiteX47" fmla="*/ 178975 w 510715"/>
              <a:gd name="connsiteY47" fmla="*/ 165526 h 509681"/>
              <a:gd name="connsiteX48" fmla="*/ 161680 w 510715"/>
              <a:gd name="connsiteY48" fmla="*/ 191423 h 509681"/>
              <a:gd name="connsiteX49" fmla="*/ 137899 w 510715"/>
              <a:gd name="connsiteY49" fmla="*/ 232426 h 509681"/>
              <a:gd name="connsiteX50" fmla="*/ 122765 w 510715"/>
              <a:gd name="connsiteY50" fmla="*/ 182791 h 509681"/>
              <a:gd name="connsiteX51" fmla="*/ 178975 w 510715"/>
              <a:gd name="connsiteY51" fmla="*/ 165526 h 509681"/>
              <a:gd name="connsiteX52" fmla="*/ 256435 w 510715"/>
              <a:gd name="connsiteY52" fmla="*/ 159318 h 509681"/>
              <a:gd name="connsiteX53" fmla="*/ 303832 w 510715"/>
              <a:gd name="connsiteY53" fmla="*/ 161465 h 509681"/>
              <a:gd name="connsiteX54" fmla="*/ 333994 w 510715"/>
              <a:gd name="connsiteY54" fmla="*/ 200119 h 509681"/>
              <a:gd name="connsiteX55" fmla="*/ 364156 w 510715"/>
              <a:gd name="connsiteY55" fmla="*/ 253806 h 509681"/>
              <a:gd name="connsiteX56" fmla="*/ 333994 w 510715"/>
              <a:gd name="connsiteY56" fmla="*/ 305344 h 509681"/>
              <a:gd name="connsiteX57" fmla="*/ 303832 w 510715"/>
              <a:gd name="connsiteY57" fmla="*/ 343998 h 509681"/>
              <a:gd name="connsiteX58" fmla="*/ 256435 w 510715"/>
              <a:gd name="connsiteY58" fmla="*/ 348293 h 509681"/>
              <a:gd name="connsiteX59" fmla="*/ 206883 w 510715"/>
              <a:gd name="connsiteY59" fmla="*/ 343998 h 509681"/>
              <a:gd name="connsiteX60" fmla="*/ 176721 w 510715"/>
              <a:gd name="connsiteY60" fmla="*/ 305344 h 509681"/>
              <a:gd name="connsiteX61" fmla="*/ 146559 w 510715"/>
              <a:gd name="connsiteY61" fmla="*/ 253806 h 509681"/>
              <a:gd name="connsiteX62" fmla="*/ 176721 w 510715"/>
              <a:gd name="connsiteY62" fmla="*/ 200119 h 509681"/>
              <a:gd name="connsiteX63" fmla="*/ 206883 w 510715"/>
              <a:gd name="connsiteY63" fmla="*/ 161465 h 509681"/>
              <a:gd name="connsiteX64" fmla="*/ 256435 w 510715"/>
              <a:gd name="connsiteY64" fmla="*/ 159318 h 509681"/>
              <a:gd name="connsiteX65" fmla="*/ 256434 w 510715"/>
              <a:gd name="connsiteY65" fmla="*/ 114144 h 509681"/>
              <a:gd name="connsiteX66" fmla="*/ 286566 w 510715"/>
              <a:gd name="connsiteY66" fmla="*/ 142076 h 509681"/>
              <a:gd name="connsiteX67" fmla="*/ 256434 w 510715"/>
              <a:gd name="connsiteY67" fmla="*/ 142076 h 509681"/>
              <a:gd name="connsiteX68" fmla="*/ 224149 w 510715"/>
              <a:gd name="connsiteY68" fmla="*/ 142076 h 509681"/>
              <a:gd name="connsiteX69" fmla="*/ 256434 w 510715"/>
              <a:gd name="connsiteY69" fmla="*/ 114144 h 509681"/>
              <a:gd name="connsiteX70" fmla="*/ 336052 w 510715"/>
              <a:gd name="connsiteY70" fmla="*/ 79659 h 509681"/>
              <a:gd name="connsiteX71" fmla="*/ 366226 w 510715"/>
              <a:gd name="connsiteY71" fmla="*/ 88246 h 509681"/>
              <a:gd name="connsiteX72" fmla="*/ 389934 w 510715"/>
              <a:gd name="connsiteY72" fmla="*/ 165525 h 509681"/>
              <a:gd name="connsiteX73" fmla="*/ 312343 w 510715"/>
              <a:gd name="connsiteY73" fmla="*/ 144058 h 509681"/>
              <a:gd name="connsiteX74" fmla="*/ 271393 w 510715"/>
              <a:gd name="connsiteY74" fmla="*/ 105419 h 509681"/>
              <a:gd name="connsiteX75" fmla="*/ 336052 w 510715"/>
              <a:gd name="connsiteY75" fmla="*/ 79659 h 509681"/>
              <a:gd name="connsiteX76" fmla="*/ 174504 w 510715"/>
              <a:gd name="connsiteY76" fmla="*/ 79659 h 509681"/>
              <a:gd name="connsiteX77" fmla="*/ 238978 w 510715"/>
              <a:gd name="connsiteY77" fmla="*/ 105419 h 509681"/>
              <a:gd name="connsiteX78" fmla="*/ 198145 w 510715"/>
              <a:gd name="connsiteY78" fmla="*/ 144058 h 509681"/>
              <a:gd name="connsiteX79" fmla="*/ 120776 w 510715"/>
              <a:gd name="connsiteY79" fmla="*/ 165525 h 509681"/>
              <a:gd name="connsiteX80" fmla="*/ 144417 w 510715"/>
              <a:gd name="connsiteY80" fmla="*/ 88246 h 509681"/>
              <a:gd name="connsiteX81" fmla="*/ 174504 w 510715"/>
              <a:gd name="connsiteY81" fmla="*/ 79659 h 509681"/>
              <a:gd name="connsiteX82" fmla="*/ 174548 w 510715"/>
              <a:gd name="connsiteY82" fmla="*/ 62366 h 509681"/>
              <a:gd name="connsiteX83" fmla="*/ 135760 w 510715"/>
              <a:gd name="connsiteY83" fmla="*/ 73119 h 509681"/>
              <a:gd name="connsiteX84" fmla="*/ 103436 w 510715"/>
              <a:gd name="connsiteY84" fmla="*/ 172044 h 509681"/>
              <a:gd name="connsiteX85" fmla="*/ 38789 w 510715"/>
              <a:gd name="connsiteY85" fmla="*/ 253765 h 509681"/>
              <a:gd name="connsiteX86" fmla="*/ 103436 w 510715"/>
              <a:gd name="connsiteY86" fmla="*/ 335486 h 509681"/>
              <a:gd name="connsiteX87" fmla="*/ 135760 w 510715"/>
              <a:gd name="connsiteY87" fmla="*/ 434412 h 509681"/>
              <a:gd name="connsiteX88" fmla="*/ 174548 w 510715"/>
              <a:gd name="connsiteY88" fmla="*/ 445164 h 509681"/>
              <a:gd name="connsiteX89" fmla="*/ 256435 w 510715"/>
              <a:gd name="connsiteY89" fmla="*/ 412906 h 509681"/>
              <a:gd name="connsiteX90" fmla="*/ 336167 w 510715"/>
              <a:gd name="connsiteY90" fmla="*/ 445164 h 509681"/>
              <a:gd name="connsiteX91" fmla="*/ 374955 w 510715"/>
              <a:gd name="connsiteY91" fmla="*/ 434412 h 509681"/>
              <a:gd name="connsiteX92" fmla="*/ 407279 w 510715"/>
              <a:gd name="connsiteY92" fmla="*/ 335486 h 509681"/>
              <a:gd name="connsiteX93" fmla="*/ 471927 w 510715"/>
              <a:gd name="connsiteY93" fmla="*/ 253765 h 509681"/>
              <a:gd name="connsiteX94" fmla="*/ 407279 w 510715"/>
              <a:gd name="connsiteY94" fmla="*/ 172044 h 509681"/>
              <a:gd name="connsiteX95" fmla="*/ 374955 w 510715"/>
              <a:gd name="connsiteY95" fmla="*/ 73119 h 509681"/>
              <a:gd name="connsiteX96" fmla="*/ 336167 w 510715"/>
              <a:gd name="connsiteY96" fmla="*/ 62366 h 509681"/>
              <a:gd name="connsiteX97" fmla="*/ 256435 w 510715"/>
              <a:gd name="connsiteY97" fmla="*/ 92474 h 509681"/>
              <a:gd name="connsiteX98" fmla="*/ 174548 w 510715"/>
              <a:gd name="connsiteY98" fmla="*/ 62366 h 509681"/>
              <a:gd name="connsiteX99" fmla="*/ 256435 w 510715"/>
              <a:gd name="connsiteY99" fmla="*/ 0 h 509681"/>
              <a:gd name="connsiteX100" fmla="*/ 510715 w 510715"/>
              <a:gd name="connsiteY100" fmla="*/ 255916 h 509681"/>
              <a:gd name="connsiteX101" fmla="*/ 256435 w 510715"/>
              <a:gd name="connsiteY101" fmla="*/ 509681 h 509681"/>
              <a:gd name="connsiteX102" fmla="*/ 0 w 510715"/>
              <a:gd name="connsiteY102" fmla="*/ 255916 h 509681"/>
              <a:gd name="connsiteX103" fmla="*/ 256435 w 510715"/>
              <a:gd name="connsiteY103" fmla="*/ 0 h 50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0715" h="509681">
                <a:moveTo>
                  <a:pt x="224149" y="365536"/>
                </a:moveTo>
                <a:cubicBezTo>
                  <a:pt x="234911" y="365536"/>
                  <a:pt x="245672" y="365536"/>
                  <a:pt x="256434" y="365536"/>
                </a:cubicBezTo>
                <a:cubicBezTo>
                  <a:pt x="265043" y="365536"/>
                  <a:pt x="275804" y="365536"/>
                  <a:pt x="286566" y="365536"/>
                </a:cubicBezTo>
                <a:cubicBezTo>
                  <a:pt x="275804" y="374157"/>
                  <a:pt x="265043" y="382778"/>
                  <a:pt x="256434" y="391399"/>
                </a:cubicBezTo>
                <a:cubicBezTo>
                  <a:pt x="245672" y="382778"/>
                  <a:pt x="234911" y="374157"/>
                  <a:pt x="224149" y="365536"/>
                </a:cubicBezTo>
                <a:close/>
                <a:moveTo>
                  <a:pt x="389934" y="342086"/>
                </a:moveTo>
                <a:cubicBezTo>
                  <a:pt x="392089" y="378613"/>
                  <a:pt x="385623" y="406545"/>
                  <a:pt x="366226" y="419437"/>
                </a:cubicBezTo>
                <a:cubicBezTo>
                  <a:pt x="357604" y="423734"/>
                  <a:pt x="348983" y="425883"/>
                  <a:pt x="336052" y="425883"/>
                </a:cubicBezTo>
                <a:cubicBezTo>
                  <a:pt x="316654" y="425883"/>
                  <a:pt x="295101" y="417288"/>
                  <a:pt x="271393" y="402248"/>
                </a:cubicBezTo>
                <a:cubicBezTo>
                  <a:pt x="284325" y="391505"/>
                  <a:pt x="299412" y="376464"/>
                  <a:pt x="312343" y="361424"/>
                </a:cubicBezTo>
                <a:cubicBezTo>
                  <a:pt x="342517" y="357126"/>
                  <a:pt x="366226" y="350681"/>
                  <a:pt x="389934" y="342086"/>
                </a:cubicBezTo>
                <a:close/>
                <a:moveTo>
                  <a:pt x="120776" y="342086"/>
                </a:moveTo>
                <a:cubicBezTo>
                  <a:pt x="144417" y="350681"/>
                  <a:pt x="168057" y="357126"/>
                  <a:pt x="198145" y="361424"/>
                </a:cubicBezTo>
                <a:cubicBezTo>
                  <a:pt x="211039" y="376464"/>
                  <a:pt x="226083" y="391505"/>
                  <a:pt x="238978" y="402248"/>
                </a:cubicBezTo>
                <a:cubicBezTo>
                  <a:pt x="215338" y="417288"/>
                  <a:pt x="193846" y="425883"/>
                  <a:pt x="174504" y="425883"/>
                </a:cubicBezTo>
                <a:cubicBezTo>
                  <a:pt x="161610" y="425883"/>
                  <a:pt x="153013" y="423734"/>
                  <a:pt x="144417" y="419437"/>
                </a:cubicBezTo>
                <a:cubicBezTo>
                  <a:pt x="125074" y="406545"/>
                  <a:pt x="118627" y="378613"/>
                  <a:pt x="120776" y="342086"/>
                </a:cubicBezTo>
                <a:close/>
                <a:moveTo>
                  <a:pt x="372626" y="275186"/>
                </a:moveTo>
                <a:cubicBezTo>
                  <a:pt x="379081" y="292382"/>
                  <a:pt x="383385" y="307429"/>
                  <a:pt x="385537" y="324625"/>
                </a:cubicBezTo>
                <a:cubicBezTo>
                  <a:pt x="370474" y="331074"/>
                  <a:pt x="351108" y="337522"/>
                  <a:pt x="331741" y="339672"/>
                </a:cubicBezTo>
                <a:cubicBezTo>
                  <a:pt x="338197" y="333223"/>
                  <a:pt x="342500" y="324625"/>
                  <a:pt x="348956" y="316027"/>
                </a:cubicBezTo>
                <a:cubicBezTo>
                  <a:pt x="357563" y="303130"/>
                  <a:pt x="366170" y="288083"/>
                  <a:pt x="372626" y="275186"/>
                </a:cubicBezTo>
                <a:close/>
                <a:moveTo>
                  <a:pt x="137828" y="275186"/>
                </a:moveTo>
                <a:cubicBezTo>
                  <a:pt x="144325" y="288083"/>
                  <a:pt x="152987" y="303130"/>
                  <a:pt x="161650" y="316027"/>
                </a:cubicBezTo>
                <a:cubicBezTo>
                  <a:pt x="168147" y="324625"/>
                  <a:pt x="172478" y="333223"/>
                  <a:pt x="178975" y="339672"/>
                </a:cubicBezTo>
                <a:cubicBezTo>
                  <a:pt x="159484" y="337522"/>
                  <a:pt x="139994" y="331074"/>
                  <a:pt x="124834" y="324625"/>
                </a:cubicBezTo>
                <a:cubicBezTo>
                  <a:pt x="127000" y="307429"/>
                  <a:pt x="131331" y="292382"/>
                  <a:pt x="137828" y="275186"/>
                </a:cubicBezTo>
                <a:close/>
                <a:moveTo>
                  <a:pt x="256435" y="221594"/>
                </a:moveTo>
                <a:cubicBezTo>
                  <a:pt x="237045" y="221594"/>
                  <a:pt x="224118" y="236626"/>
                  <a:pt x="224118" y="253806"/>
                </a:cubicBezTo>
                <a:cubicBezTo>
                  <a:pt x="224118" y="270985"/>
                  <a:pt x="237045" y="286017"/>
                  <a:pt x="256435" y="286017"/>
                </a:cubicBezTo>
                <a:cubicBezTo>
                  <a:pt x="273670" y="286017"/>
                  <a:pt x="286597" y="270985"/>
                  <a:pt x="286597" y="253806"/>
                </a:cubicBezTo>
                <a:cubicBezTo>
                  <a:pt x="286597" y="236626"/>
                  <a:pt x="273670" y="221594"/>
                  <a:pt x="256435" y="221594"/>
                </a:cubicBezTo>
                <a:close/>
                <a:moveTo>
                  <a:pt x="402841" y="191389"/>
                </a:moveTo>
                <a:cubicBezTo>
                  <a:pt x="435131" y="208607"/>
                  <a:pt x="454505" y="230131"/>
                  <a:pt x="454505" y="253806"/>
                </a:cubicBezTo>
                <a:cubicBezTo>
                  <a:pt x="454505" y="277481"/>
                  <a:pt x="435131" y="299005"/>
                  <a:pt x="402841" y="316223"/>
                </a:cubicBezTo>
                <a:cubicBezTo>
                  <a:pt x="398536" y="296852"/>
                  <a:pt x="392078" y="275329"/>
                  <a:pt x="383467" y="253806"/>
                </a:cubicBezTo>
                <a:cubicBezTo>
                  <a:pt x="392078" y="232283"/>
                  <a:pt x="398536" y="210760"/>
                  <a:pt x="402841" y="191389"/>
                </a:cubicBezTo>
                <a:close/>
                <a:moveTo>
                  <a:pt x="107780" y="191389"/>
                </a:moveTo>
                <a:cubicBezTo>
                  <a:pt x="112106" y="210760"/>
                  <a:pt x="118596" y="232283"/>
                  <a:pt x="127248" y="253806"/>
                </a:cubicBezTo>
                <a:cubicBezTo>
                  <a:pt x="118596" y="275329"/>
                  <a:pt x="112106" y="296852"/>
                  <a:pt x="107780" y="316223"/>
                </a:cubicBezTo>
                <a:cubicBezTo>
                  <a:pt x="75333" y="299005"/>
                  <a:pt x="55865" y="277481"/>
                  <a:pt x="55865" y="253806"/>
                </a:cubicBezTo>
                <a:cubicBezTo>
                  <a:pt x="55865" y="230131"/>
                  <a:pt x="75333" y="208607"/>
                  <a:pt x="107780" y="191389"/>
                </a:cubicBezTo>
                <a:close/>
                <a:moveTo>
                  <a:pt x="331741" y="165526"/>
                </a:moveTo>
                <a:cubicBezTo>
                  <a:pt x="351198" y="169842"/>
                  <a:pt x="370656" y="176316"/>
                  <a:pt x="387951" y="182791"/>
                </a:cubicBezTo>
                <a:cubicBezTo>
                  <a:pt x="383627" y="197897"/>
                  <a:pt x="379303" y="215161"/>
                  <a:pt x="372818" y="232426"/>
                </a:cubicBezTo>
                <a:cubicBezTo>
                  <a:pt x="366332" y="217320"/>
                  <a:pt x="357684" y="204371"/>
                  <a:pt x="349036" y="191423"/>
                </a:cubicBezTo>
                <a:cubicBezTo>
                  <a:pt x="342551" y="182791"/>
                  <a:pt x="338227" y="174158"/>
                  <a:pt x="331741" y="165526"/>
                </a:cubicBezTo>
                <a:close/>
                <a:moveTo>
                  <a:pt x="178975" y="165526"/>
                </a:moveTo>
                <a:cubicBezTo>
                  <a:pt x="172489" y="174158"/>
                  <a:pt x="168165" y="182791"/>
                  <a:pt x="161680" y="191423"/>
                </a:cubicBezTo>
                <a:cubicBezTo>
                  <a:pt x="153032" y="204371"/>
                  <a:pt x="144384" y="217320"/>
                  <a:pt x="137899" y="232426"/>
                </a:cubicBezTo>
                <a:cubicBezTo>
                  <a:pt x="131413" y="215161"/>
                  <a:pt x="127089" y="197897"/>
                  <a:pt x="122765" y="182791"/>
                </a:cubicBezTo>
                <a:cubicBezTo>
                  <a:pt x="140060" y="176316"/>
                  <a:pt x="159518" y="169842"/>
                  <a:pt x="178975" y="165526"/>
                </a:cubicBezTo>
                <a:close/>
                <a:moveTo>
                  <a:pt x="256435" y="159318"/>
                </a:moveTo>
                <a:cubicBezTo>
                  <a:pt x="271516" y="159318"/>
                  <a:pt x="288751" y="159318"/>
                  <a:pt x="303832" y="161465"/>
                </a:cubicBezTo>
                <a:cubicBezTo>
                  <a:pt x="314604" y="174350"/>
                  <a:pt x="325376" y="187235"/>
                  <a:pt x="333994" y="200119"/>
                </a:cubicBezTo>
                <a:cubicBezTo>
                  <a:pt x="346921" y="219446"/>
                  <a:pt x="355538" y="236626"/>
                  <a:pt x="364156" y="253806"/>
                </a:cubicBezTo>
                <a:cubicBezTo>
                  <a:pt x="355538" y="270985"/>
                  <a:pt x="346921" y="288165"/>
                  <a:pt x="333994" y="305344"/>
                </a:cubicBezTo>
                <a:cubicBezTo>
                  <a:pt x="325376" y="320376"/>
                  <a:pt x="314604" y="333261"/>
                  <a:pt x="303832" y="343998"/>
                </a:cubicBezTo>
                <a:cubicBezTo>
                  <a:pt x="288751" y="346146"/>
                  <a:pt x="271516" y="348293"/>
                  <a:pt x="256435" y="348293"/>
                </a:cubicBezTo>
                <a:cubicBezTo>
                  <a:pt x="239199" y="348293"/>
                  <a:pt x="221964" y="346146"/>
                  <a:pt x="206883" y="343998"/>
                </a:cubicBezTo>
                <a:cubicBezTo>
                  <a:pt x="196111" y="333261"/>
                  <a:pt x="185339" y="320376"/>
                  <a:pt x="176721" y="305344"/>
                </a:cubicBezTo>
                <a:cubicBezTo>
                  <a:pt x="163794" y="288165"/>
                  <a:pt x="155177" y="270985"/>
                  <a:pt x="146559" y="253806"/>
                </a:cubicBezTo>
                <a:cubicBezTo>
                  <a:pt x="155177" y="236626"/>
                  <a:pt x="163794" y="219446"/>
                  <a:pt x="176721" y="200119"/>
                </a:cubicBezTo>
                <a:cubicBezTo>
                  <a:pt x="185339" y="187235"/>
                  <a:pt x="196111" y="174350"/>
                  <a:pt x="206883" y="161465"/>
                </a:cubicBezTo>
                <a:cubicBezTo>
                  <a:pt x="221964" y="159318"/>
                  <a:pt x="239199" y="159318"/>
                  <a:pt x="256435" y="159318"/>
                </a:cubicBezTo>
                <a:close/>
                <a:moveTo>
                  <a:pt x="256434" y="114144"/>
                </a:moveTo>
                <a:cubicBezTo>
                  <a:pt x="265043" y="122738"/>
                  <a:pt x="275804" y="131333"/>
                  <a:pt x="286566" y="142076"/>
                </a:cubicBezTo>
                <a:cubicBezTo>
                  <a:pt x="275804" y="142076"/>
                  <a:pt x="265043" y="142076"/>
                  <a:pt x="256434" y="142076"/>
                </a:cubicBezTo>
                <a:cubicBezTo>
                  <a:pt x="245672" y="142076"/>
                  <a:pt x="234911" y="142076"/>
                  <a:pt x="224149" y="142076"/>
                </a:cubicBezTo>
                <a:cubicBezTo>
                  <a:pt x="234911" y="131333"/>
                  <a:pt x="245672" y="122738"/>
                  <a:pt x="256434" y="114144"/>
                </a:cubicBezTo>
                <a:close/>
                <a:moveTo>
                  <a:pt x="336052" y="79659"/>
                </a:moveTo>
                <a:cubicBezTo>
                  <a:pt x="346828" y="79659"/>
                  <a:pt x="357604" y="83952"/>
                  <a:pt x="366226" y="88246"/>
                </a:cubicBezTo>
                <a:cubicBezTo>
                  <a:pt x="383468" y="101126"/>
                  <a:pt x="392089" y="126885"/>
                  <a:pt x="389934" y="165525"/>
                </a:cubicBezTo>
                <a:cubicBezTo>
                  <a:pt x="366226" y="154792"/>
                  <a:pt x="342517" y="148352"/>
                  <a:pt x="312343" y="144058"/>
                </a:cubicBezTo>
                <a:cubicBezTo>
                  <a:pt x="299412" y="129032"/>
                  <a:pt x="284325" y="116152"/>
                  <a:pt x="271393" y="105419"/>
                </a:cubicBezTo>
                <a:cubicBezTo>
                  <a:pt x="295101" y="88246"/>
                  <a:pt x="316654" y="79659"/>
                  <a:pt x="336052" y="79659"/>
                </a:cubicBezTo>
                <a:close/>
                <a:moveTo>
                  <a:pt x="174504" y="79659"/>
                </a:moveTo>
                <a:cubicBezTo>
                  <a:pt x="193846" y="79659"/>
                  <a:pt x="215338" y="88246"/>
                  <a:pt x="238978" y="105419"/>
                </a:cubicBezTo>
                <a:cubicBezTo>
                  <a:pt x="226083" y="116152"/>
                  <a:pt x="211039" y="129032"/>
                  <a:pt x="198145" y="144058"/>
                </a:cubicBezTo>
                <a:cubicBezTo>
                  <a:pt x="168057" y="148352"/>
                  <a:pt x="144417" y="154792"/>
                  <a:pt x="120776" y="165525"/>
                </a:cubicBezTo>
                <a:cubicBezTo>
                  <a:pt x="118627" y="126885"/>
                  <a:pt x="127224" y="101126"/>
                  <a:pt x="144417" y="88246"/>
                </a:cubicBezTo>
                <a:cubicBezTo>
                  <a:pt x="153013" y="83952"/>
                  <a:pt x="161610" y="79659"/>
                  <a:pt x="174504" y="79659"/>
                </a:cubicBezTo>
                <a:close/>
                <a:moveTo>
                  <a:pt x="174548" y="62366"/>
                </a:moveTo>
                <a:cubicBezTo>
                  <a:pt x="159464" y="62366"/>
                  <a:pt x="146534" y="66667"/>
                  <a:pt x="135760" y="73119"/>
                </a:cubicBezTo>
                <a:cubicBezTo>
                  <a:pt x="109901" y="90323"/>
                  <a:pt x="99126" y="124732"/>
                  <a:pt x="103436" y="172044"/>
                </a:cubicBezTo>
                <a:cubicBezTo>
                  <a:pt x="64648" y="193550"/>
                  <a:pt x="38789" y="221507"/>
                  <a:pt x="38789" y="253765"/>
                </a:cubicBezTo>
                <a:cubicBezTo>
                  <a:pt x="38789" y="286024"/>
                  <a:pt x="64648" y="313981"/>
                  <a:pt x="103436" y="335486"/>
                </a:cubicBezTo>
                <a:cubicBezTo>
                  <a:pt x="99126" y="378497"/>
                  <a:pt x="107746" y="415057"/>
                  <a:pt x="135760" y="434412"/>
                </a:cubicBezTo>
                <a:cubicBezTo>
                  <a:pt x="146534" y="440863"/>
                  <a:pt x="159464" y="445164"/>
                  <a:pt x="174548" y="445164"/>
                </a:cubicBezTo>
                <a:cubicBezTo>
                  <a:pt x="198252" y="445164"/>
                  <a:pt x="226266" y="432261"/>
                  <a:pt x="256435" y="412906"/>
                </a:cubicBezTo>
                <a:cubicBezTo>
                  <a:pt x="284449" y="432261"/>
                  <a:pt x="312463" y="445164"/>
                  <a:pt x="336167" y="445164"/>
                </a:cubicBezTo>
                <a:cubicBezTo>
                  <a:pt x="351251" y="445164"/>
                  <a:pt x="364181" y="440863"/>
                  <a:pt x="374955" y="434412"/>
                </a:cubicBezTo>
                <a:cubicBezTo>
                  <a:pt x="402969" y="415057"/>
                  <a:pt x="411589" y="378497"/>
                  <a:pt x="407279" y="335486"/>
                </a:cubicBezTo>
                <a:cubicBezTo>
                  <a:pt x="446068" y="313981"/>
                  <a:pt x="471927" y="286024"/>
                  <a:pt x="471927" y="253765"/>
                </a:cubicBezTo>
                <a:cubicBezTo>
                  <a:pt x="471927" y="221507"/>
                  <a:pt x="446068" y="193550"/>
                  <a:pt x="407279" y="172044"/>
                </a:cubicBezTo>
                <a:cubicBezTo>
                  <a:pt x="411589" y="124732"/>
                  <a:pt x="400814" y="90323"/>
                  <a:pt x="374955" y="73119"/>
                </a:cubicBezTo>
                <a:cubicBezTo>
                  <a:pt x="364181" y="66667"/>
                  <a:pt x="351251" y="62366"/>
                  <a:pt x="336167" y="62366"/>
                </a:cubicBezTo>
                <a:cubicBezTo>
                  <a:pt x="312463" y="62366"/>
                  <a:pt x="284449" y="73119"/>
                  <a:pt x="256435" y="92474"/>
                </a:cubicBezTo>
                <a:cubicBezTo>
                  <a:pt x="226266" y="73119"/>
                  <a:pt x="198252" y="62366"/>
                  <a:pt x="174548" y="62366"/>
                </a:cubicBezTo>
                <a:close/>
                <a:moveTo>
                  <a:pt x="256435" y="0"/>
                </a:moveTo>
                <a:cubicBezTo>
                  <a:pt x="396504" y="0"/>
                  <a:pt x="510715" y="113979"/>
                  <a:pt x="510715" y="255916"/>
                </a:cubicBezTo>
                <a:cubicBezTo>
                  <a:pt x="510715" y="395702"/>
                  <a:pt x="396504" y="509681"/>
                  <a:pt x="256435" y="509681"/>
                </a:cubicBezTo>
                <a:cubicBezTo>
                  <a:pt x="114211" y="509681"/>
                  <a:pt x="0" y="395702"/>
                  <a:pt x="0" y="255916"/>
                </a:cubicBezTo>
                <a:cubicBezTo>
                  <a:pt x="0" y="113979"/>
                  <a:pt x="114211" y="0"/>
                  <a:pt x="256435" y="0"/>
                </a:cubicBezTo>
                <a:close/>
              </a:path>
            </a:pathLst>
          </a:custGeom>
          <a:solidFill>
            <a:schemeClr val="accent4"/>
          </a:solidFill>
          <a:ln>
            <a:noFill/>
          </a:ln>
        </p:spPr>
      </p:sp>
      <p:sp>
        <p:nvSpPr>
          <p:cNvPr id="4" name="world_52349">
            <a:extLst>
              <a:ext uri="{FF2B5EF4-FFF2-40B4-BE49-F238E27FC236}">
                <a16:creationId xmlns:a16="http://schemas.microsoft.com/office/drawing/2014/main" id="{3E4C27B2-5E9A-4EE2-8A23-8F32AFB32DC9}"/>
              </a:ext>
            </a:extLst>
          </p:cNvPr>
          <p:cNvSpPr>
            <a:spLocks noChangeAspect="1"/>
          </p:cNvSpPr>
          <p:nvPr/>
        </p:nvSpPr>
        <p:spPr bwMode="auto">
          <a:xfrm>
            <a:off x="6607115" y="2672908"/>
            <a:ext cx="609685" cy="60875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chemeClr val="accent1"/>
          </a:solidFill>
          <a:ln>
            <a:noFill/>
          </a:ln>
        </p:spPr>
      </p:sp>
      <p:sp>
        <p:nvSpPr>
          <p:cNvPr id="6" name="tourist-information_64672">
            <a:extLst>
              <a:ext uri="{FF2B5EF4-FFF2-40B4-BE49-F238E27FC236}">
                <a16:creationId xmlns:a16="http://schemas.microsoft.com/office/drawing/2014/main" id="{84278063-6DD8-4550-BF3B-99D7B6E1706F}"/>
              </a:ext>
            </a:extLst>
          </p:cNvPr>
          <p:cNvSpPr>
            <a:spLocks noChangeAspect="1"/>
          </p:cNvSpPr>
          <p:nvPr/>
        </p:nvSpPr>
        <p:spPr bwMode="auto">
          <a:xfrm>
            <a:off x="6607115" y="3874485"/>
            <a:ext cx="609684" cy="608730"/>
          </a:xfrm>
          <a:custGeom>
            <a:avLst/>
            <a:gdLst>
              <a:gd name="connsiteX0" fmla="*/ 284148 w 567225"/>
              <a:gd name="connsiteY0" fmla="*/ 251399 h 566337"/>
              <a:gd name="connsiteX1" fmla="*/ 247246 w 567225"/>
              <a:gd name="connsiteY1" fmla="*/ 286391 h 566337"/>
              <a:gd name="connsiteX2" fmla="*/ 247246 w 567225"/>
              <a:gd name="connsiteY2" fmla="*/ 409786 h 566337"/>
              <a:gd name="connsiteX3" fmla="*/ 284148 w 567225"/>
              <a:gd name="connsiteY3" fmla="*/ 444778 h 566337"/>
              <a:gd name="connsiteX4" fmla="*/ 321972 w 567225"/>
              <a:gd name="connsiteY4" fmla="*/ 409786 h 566337"/>
              <a:gd name="connsiteX5" fmla="*/ 321972 w 567225"/>
              <a:gd name="connsiteY5" fmla="*/ 286391 h 566337"/>
              <a:gd name="connsiteX6" fmla="*/ 284148 w 567225"/>
              <a:gd name="connsiteY6" fmla="*/ 251399 h 566337"/>
              <a:gd name="connsiteX7" fmla="*/ 284148 w 567225"/>
              <a:gd name="connsiteY7" fmla="*/ 129846 h 566337"/>
              <a:gd name="connsiteX8" fmla="*/ 238020 w 567225"/>
              <a:gd name="connsiteY8" fmla="*/ 176810 h 566337"/>
              <a:gd name="connsiteX9" fmla="*/ 284148 w 567225"/>
              <a:gd name="connsiteY9" fmla="*/ 222853 h 566337"/>
              <a:gd name="connsiteX10" fmla="*/ 330275 w 567225"/>
              <a:gd name="connsiteY10" fmla="*/ 176810 h 566337"/>
              <a:gd name="connsiteX11" fmla="*/ 284148 w 567225"/>
              <a:gd name="connsiteY11" fmla="*/ 129846 h 566337"/>
              <a:gd name="connsiteX12" fmla="*/ 284148 w 567225"/>
              <a:gd name="connsiteY12" fmla="*/ 81962 h 566337"/>
              <a:gd name="connsiteX13" fmla="*/ 485263 w 567225"/>
              <a:gd name="connsiteY13" fmla="*/ 283629 h 566337"/>
              <a:gd name="connsiteX14" fmla="*/ 284148 w 567225"/>
              <a:gd name="connsiteY14" fmla="*/ 484375 h 566337"/>
              <a:gd name="connsiteX15" fmla="*/ 82110 w 567225"/>
              <a:gd name="connsiteY15" fmla="*/ 283629 h 566337"/>
              <a:gd name="connsiteX16" fmla="*/ 284148 w 567225"/>
              <a:gd name="connsiteY16" fmla="*/ 81962 h 566337"/>
              <a:gd name="connsiteX17" fmla="*/ 284074 w 567225"/>
              <a:gd name="connsiteY17" fmla="*/ 45123 h 566337"/>
              <a:gd name="connsiteX18" fmla="*/ 45194 w 567225"/>
              <a:gd name="connsiteY18" fmla="*/ 283629 h 566337"/>
              <a:gd name="connsiteX19" fmla="*/ 284074 w 567225"/>
              <a:gd name="connsiteY19" fmla="*/ 521214 h 566337"/>
              <a:gd name="connsiteX20" fmla="*/ 522031 w 567225"/>
              <a:gd name="connsiteY20" fmla="*/ 283629 h 566337"/>
              <a:gd name="connsiteX21" fmla="*/ 284074 w 567225"/>
              <a:gd name="connsiteY21" fmla="*/ 45123 h 566337"/>
              <a:gd name="connsiteX22" fmla="*/ 284074 w 567225"/>
              <a:gd name="connsiteY22" fmla="*/ 0 h 566337"/>
              <a:gd name="connsiteX23" fmla="*/ 567225 w 567225"/>
              <a:gd name="connsiteY23" fmla="*/ 283629 h 566337"/>
              <a:gd name="connsiteX24" fmla="*/ 284074 w 567225"/>
              <a:gd name="connsiteY24" fmla="*/ 566337 h 566337"/>
              <a:gd name="connsiteX25" fmla="*/ 0 w 567225"/>
              <a:gd name="connsiteY25" fmla="*/ 283629 h 566337"/>
              <a:gd name="connsiteX26" fmla="*/ 284074 w 567225"/>
              <a:gd name="connsiteY26" fmla="*/ 0 h 5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7225" h="566337">
                <a:moveTo>
                  <a:pt x="284148" y="251399"/>
                </a:moveTo>
                <a:cubicBezTo>
                  <a:pt x="264774" y="251399"/>
                  <a:pt x="247246" y="267054"/>
                  <a:pt x="247246" y="286391"/>
                </a:cubicBezTo>
                <a:lnTo>
                  <a:pt x="247246" y="409786"/>
                </a:lnTo>
                <a:cubicBezTo>
                  <a:pt x="247246" y="429124"/>
                  <a:pt x="264774" y="444778"/>
                  <a:pt x="284148" y="444778"/>
                </a:cubicBezTo>
                <a:cubicBezTo>
                  <a:pt x="303521" y="444778"/>
                  <a:pt x="321972" y="429124"/>
                  <a:pt x="321972" y="409786"/>
                </a:cubicBezTo>
                <a:lnTo>
                  <a:pt x="321972" y="286391"/>
                </a:lnTo>
                <a:cubicBezTo>
                  <a:pt x="321972" y="267054"/>
                  <a:pt x="303521" y="251399"/>
                  <a:pt x="284148" y="251399"/>
                </a:cubicBezTo>
                <a:close/>
                <a:moveTo>
                  <a:pt x="284148" y="129846"/>
                </a:moveTo>
                <a:cubicBezTo>
                  <a:pt x="258316" y="129846"/>
                  <a:pt x="238020" y="151026"/>
                  <a:pt x="238020" y="176810"/>
                </a:cubicBezTo>
                <a:cubicBezTo>
                  <a:pt x="238020" y="201673"/>
                  <a:pt x="258316" y="222853"/>
                  <a:pt x="284148" y="222853"/>
                </a:cubicBezTo>
                <a:cubicBezTo>
                  <a:pt x="309057" y="222853"/>
                  <a:pt x="330275" y="201673"/>
                  <a:pt x="330275" y="176810"/>
                </a:cubicBezTo>
                <a:cubicBezTo>
                  <a:pt x="330275" y="151026"/>
                  <a:pt x="309057" y="129846"/>
                  <a:pt x="284148" y="129846"/>
                </a:cubicBezTo>
                <a:close/>
                <a:moveTo>
                  <a:pt x="284148" y="81962"/>
                </a:moveTo>
                <a:cubicBezTo>
                  <a:pt x="394853" y="81962"/>
                  <a:pt x="485263" y="172206"/>
                  <a:pt x="485263" y="283629"/>
                </a:cubicBezTo>
                <a:cubicBezTo>
                  <a:pt x="485263" y="394131"/>
                  <a:pt x="394853" y="484375"/>
                  <a:pt x="284148" y="484375"/>
                </a:cubicBezTo>
                <a:cubicBezTo>
                  <a:pt x="172520" y="484375"/>
                  <a:pt x="82110" y="394131"/>
                  <a:pt x="82110" y="283629"/>
                </a:cubicBezTo>
                <a:cubicBezTo>
                  <a:pt x="82110" y="172206"/>
                  <a:pt x="172520" y="81962"/>
                  <a:pt x="284148" y="81962"/>
                </a:cubicBezTo>
                <a:close/>
                <a:moveTo>
                  <a:pt x="284074" y="45123"/>
                </a:moveTo>
                <a:cubicBezTo>
                  <a:pt x="152182" y="45123"/>
                  <a:pt x="45194" y="151944"/>
                  <a:pt x="45194" y="283629"/>
                </a:cubicBezTo>
                <a:cubicBezTo>
                  <a:pt x="45194" y="414393"/>
                  <a:pt x="152182" y="521214"/>
                  <a:pt x="284074" y="521214"/>
                </a:cubicBezTo>
                <a:cubicBezTo>
                  <a:pt x="415043" y="521214"/>
                  <a:pt x="522031" y="414393"/>
                  <a:pt x="522031" y="283629"/>
                </a:cubicBezTo>
                <a:cubicBezTo>
                  <a:pt x="522031" y="151944"/>
                  <a:pt x="415043" y="45123"/>
                  <a:pt x="284074" y="45123"/>
                </a:cubicBezTo>
                <a:close/>
                <a:moveTo>
                  <a:pt x="284074" y="0"/>
                </a:moveTo>
                <a:cubicBezTo>
                  <a:pt x="440868" y="0"/>
                  <a:pt x="567225" y="127080"/>
                  <a:pt x="567225" y="283629"/>
                </a:cubicBezTo>
                <a:cubicBezTo>
                  <a:pt x="567225" y="440177"/>
                  <a:pt x="440868" y="566337"/>
                  <a:pt x="284074" y="566337"/>
                </a:cubicBezTo>
                <a:cubicBezTo>
                  <a:pt x="127280" y="566337"/>
                  <a:pt x="0" y="440177"/>
                  <a:pt x="0" y="283629"/>
                </a:cubicBezTo>
                <a:cubicBezTo>
                  <a:pt x="0" y="127080"/>
                  <a:pt x="127280" y="0"/>
                  <a:pt x="284074" y="0"/>
                </a:cubicBezTo>
                <a:close/>
              </a:path>
            </a:pathLst>
          </a:custGeom>
          <a:solidFill>
            <a:schemeClr val="accent4"/>
          </a:solidFill>
          <a:ln>
            <a:noFill/>
          </a:ln>
        </p:spPr>
      </p:sp>
      <p:sp>
        <p:nvSpPr>
          <p:cNvPr id="8" name="horizontal-scrolling_1042">
            <a:extLst>
              <a:ext uri="{FF2B5EF4-FFF2-40B4-BE49-F238E27FC236}">
                <a16:creationId xmlns:a16="http://schemas.microsoft.com/office/drawing/2014/main" id="{6BC47DF3-9515-4A16-BCF9-92DFD69EA482}"/>
              </a:ext>
            </a:extLst>
          </p:cNvPr>
          <p:cNvSpPr>
            <a:spLocks noChangeAspect="1"/>
          </p:cNvSpPr>
          <p:nvPr/>
        </p:nvSpPr>
        <p:spPr bwMode="auto">
          <a:xfrm>
            <a:off x="6607115" y="5130120"/>
            <a:ext cx="609685" cy="608998"/>
          </a:xfrm>
          <a:custGeom>
            <a:avLst/>
            <a:gdLst>
              <a:gd name="T0" fmla="*/ 427 w 427"/>
              <a:gd name="T1" fmla="*/ 213 h 427"/>
              <a:gd name="T2" fmla="*/ 213 w 427"/>
              <a:gd name="T3" fmla="*/ 0 h 427"/>
              <a:gd name="T4" fmla="*/ 0 w 427"/>
              <a:gd name="T5" fmla="*/ 213 h 427"/>
              <a:gd name="T6" fmla="*/ 213 w 427"/>
              <a:gd name="T7" fmla="*/ 427 h 427"/>
              <a:gd name="T8" fmla="*/ 427 w 427"/>
              <a:gd name="T9" fmla="*/ 213 h 427"/>
              <a:gd name="T10" fmla="*/ 133 w 427"/>
              <a:gd name="T11" fmla="*/ 240 h 427"/>
              <a:gd name="T12" fmla="*/ 133 w 427"/>
              <a:gd name="T13" fmla="*/ 267 h 427"/>
              <a:gd name="T14" fmla="*/ 80 w 427"/>
              <a:gd name="T15" fmla="*/ 213 h 427"/>
              <a:gd name="T16" fmla="*/ 133 w 427"/>
              <a:gd name="T17" fmla="*/ 160 h 427"/>
              <a:gd name="T18" fmla="*/ 133 w 427"/>
              <a:gd name="T19" fmla="*/ 187 h 427"/>
              <a:gd name="T20" fmla="*/ 293 w 427"/>
              <a:gd name="T21" fmla="*/ 187 h 427"/>
              <a:gd name="T22" fmla="*/ 293 w 427"/>
              <a:gd name="T23" fmla="*/ 160 h 427"/>
              <a:gd name="T24" fmla="*/ 347 w 427"/>
              <a:gd name="T25" fmla="*/ 213 h 427"/>
              <a:gd name="T26" fmla="*/ 293 w 427"/>
              <a:gd name="T27" fmla="*/ 267 h 427"/>
              <a:gd name="T28" fmla="*/ 293 w 427"/>
              <a:gd name="T29" fmla="*/ 240 h 427"/>
              <a:gd name="T30" fmla="*/ 133 w 427"/>
              <a:gd name="T31" fmla="*/ 24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7" h="427">
                <a:moveTo>
                  <a:pt x="427" y="213"/>
                </a:moveTo>
                <a:cubicBezTo>
                  <a:pt x="427" y="96"/>
                  <a:pt x="331" y="0"/>
                  <a:pt x="213" y="0"/>
                </a:cubicBezTo>
                <a:cubicBezTo>
                  <a:pt x="96" y="0"/>
                  <a:pt x="0" y="96"/>
                  <a:pt x="0" y="213"/>
                </a:cubicBezTo>
                <a:cubicBezTo>
                  <a:pt x="0" y="331"/>
                  <a:pt x="96" y="427"/>
                  <a:pt x="213" y="427"/>
                </a:cubicBezTo>
                <a:cubicBezTo>
                  <a:pt x="331" y="427"/>
                  <a:pt x="427" y="331"/>
                  <a:pt x="427" y="213"/>
                </a:cubicBezTo>
                <a:close/>
                <a:moveTo>
                  <a:pt x="133" y="240"/>
                </a:moveTo>
                <a:lnTo>
                  <a:pt x="133" y="267"/>
                </a:lnTo>
                <a:lnTo>
                  <a:pt x="80" y="213"/>
                </a:lnTo>
                <a:lnTo>
                  <a:pt x="133" y="160"/>
                </a:lnTo>
                <a:lnTo>
                  <a:pt x="133" y="187"/>
                </a:lnTo>
                <a:lnTo>
                  <a:pt x="293" y="187"/>
                </a:lnTo>
                <a:lnTo>
                  <a:pt x="293" y="160"/>
                </a:lnTo>
                <a:lnTo>
                  <a:pt x="347" y="213"/>
                </a:lnTo>
                <a:lnTo>
                  <a:pt x="293" y="267"/>
                </a:lnTo>
                <a:lnTo>
                  <a:pt x="293" y="240"/>
                </a:lnTo>
                <a:lnTo>
                  <a:pt x="133" y="240"/>
                </a:lnTo>
                <a:close/>
              </a:path>
            </a:pathLst>
          </a:custGeom>
          <a:solidFill>
            <a:schemeClr val="accent1"/>
          </a:solidFill>
          <a:ln>
            <a:noFill/>
          </a:ln>
        </p:spPr>
      </p:sp>
      <p:sp>
        <p:nvSpPr>
          <p:cNvPr id="14" name="文本框 13">
            <a:extLst>
              <a:ext uri="{FF2B5EF4-FFF2-40B4-BE49-F238E27FC236}">
                <a16:creationId xmlns:a16="http://schemas.microsoft.com/office/drawing/2014/main" id="{269B3FF0-E636-45FB-957C-F06ED62D785D}"/>
              </a:ext>
            </a:extLst>
          </p:cNvPr>
          <p:cNvSpPr txBox="1"/>
          <p:nvPr/>
        </p:nvSpPr>
        <p:spPr>
          <a:xfrm>
            <a:off x="7384945" y="5215773"/>
            <a:ext cx="6096000" cy="461665"/>
          </a:xfrm>
          <a:prstGeom prst="rect">
            <a:avLst/>
          </a:prstGeom>
        </p:spPr>
        <p:txBody>
          <a:bodyPr wrap="square">
            <a:spAutoFit/>
          </a:bodyPr>
          <a:lstStyle/>
          <a:p>
            <a:r>
              <a:rPr lang="zh-CN" altLang="en-US" sz="2400" dirty="0">
                <a:latin typeface="Times New Roman" panose="02020603050405020304" pitchFamily="18" charset="0"/>
                <a:cs typeface="Times New Roman" panose="02020603050405020304" pitchFamily="18" charset="0"/>
              </a:rPr>
              <a:t>Knowledge Integrator</a:t>
            </a:r>
            <a:endParaRPr lang="zh-CN" altLang="en-US" sz="2400" dirty="0"/>
          </a:p>
        </p:txBody>
      </p:sp>
      <p:sp>
        <p:nvSpPr>
          <p:cNvPr id="16" name="文本框 15">
            <a:extLst>
              <a:ext uri="{FF2B5EF4-FFF2-40B4-BE49-F238E27FC236}">
                <a16:creationId xmlns:a16="http://schemas.microsoft.com/office/drawing/2014/main" id="{77ADB31C-F2CA-419F-ADF9-C167D7E0B772}"/>
              </a:ext>
            </a:extLst>
          </p:cNvPr>
          <p:cNvSpPr txBox="1"/>
          <p:nvPr/>
        </p:nvSpPr>
        <p:spPr>
          <a:xfrm>
            <a:off x="7384945" y="3978875"/>
            <a:ext cx="6789420" cy="461665"/>
          </a:xfrm>
          <a:prstGeom prst="rect">
            <a:avLst/>
          </a:prstGeom>
        </p:spPr>
        <p:txBody>
          <a:bodyPr wrap="square">
            <a:spAutoFit/>
          </a:bodyPr>
          <a:lstStyle/>
          <a:p>
            <a:r>
              <a:rPr lang="zh-CN" altLang="en-US" sz="2400" dirty="0">
                <a:latin typeface="Times New Roman" panose="02020603050405020304" pitchFamily="18" charset="0"/>
                <a:cs typeface="Times New Roman" panose="02020603050405020304" pitchFamily="18" charset="0"/>
              </a:rPr>
              <a:t>Subsystem Components</a:t>
            </a:r>
          </a:p>
        </p:txBody>
      </p:sp>
      <p:sp>
        <p:nvSpPr>
          <p:cNvPr id="19" name="文本框 18">
            <a:extLst>
              <a:ext uri="{FF2B5EF4-FFF2-40B4-BE49-F238E27FC236}">
                <a16:creationId xmlns:a16="http://schemas.microsoft.com/office/drawing/2014/main" id="{1C8E404C-0032-4E7B-B420-782F6C78D7C4}"/>
              </a:ext>
            </a:extLst>
          </p:cNvPr>
          <p:cNvSpPr txBox="1"/>
          <p:nvPr/>
        </p:nvSpPr>
        <p:spPr>
          <a:xfrm>
            <a:off x="7384945" y="2754743"/>
            <a:ext cx="7136892" cy="461665"/>
          </a:xfrm>
          <a:prstGeom prst="rect">
            <a:avLst/>
          </a:prstGeom>
        </p:spPr>
        <p:txBody>
          <a:bodyPr wrap="square">
            <a:spAutoFit/>
          </a:bodyPr>
          <a:lstStyle/>
          <a:p>
            <a:r>
              <a:rPr lang="zh-CN" altLang="en-US" sz="2400" dirty="0">
                <a:latin typeface="Times New Roman" panose="02020603050405020304" pitchFamily="18" charset="0"/>
                <a:cs typeface="Times New Roman" panose="02020603050405020304" pitchFamily="18" charset="0"/>
              </a:rPr>
              <a:t>Knowledge Base</a:t>
            </a:r>
          </a:p>
        </p:txBody>
      </p:sp>
      <p:sp>
        <p:nvSpPr>
          <p:cNvPr id="20" name="文本框 19">
            <a:extLst>
              <a:ext uri="{FF2B5EF4-FFF2-40B4-BE49-F238E27FC236}">
                <a16:creationId xmlns:a16="http://schemas.microsoft.com/office/drawing/2014/main" id="{14BC534E-89B0-48EE-8656-F952B13E8F9F}"/>
              </a:ext>
            </a:extLst>
          </p:cNvPr>
          <p:cNvSpPr txBox="1"/>
          <p:nvPr/>
        </p:nvSpPr>
        <p:spPr>
          <a:xfrm>
            <a:off x="7384945" y="1517845"/>
            <a:ext cx="7310628" cy="461665"/>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Data Resources</a:t>
            </a:r>
          </a:p>
        </p:txBody>
      </p:sp>
      <p:cxnSp>
        <p:nvCxnSpPr>
          <p:cNvPr id="13" name="直接连接符 12">
            <a:extLst>
              <a:ext uri="{FF2B5EF4-FFF2-40B4-BE49-F238E27FC236}">
                <a16:creationId xmlns:a16="http://schemas.microsoft.com/office/drawing/2014/main" id="{99482AC2-93B7-457C-9C51-195E439CAA5A}"/>
              </a:ext>
            </a:extLst>
          </p:cNvPr>
          <p:cNvCxnSpPr>
            <a:cxnSpLocks/>
          </p:cNvCxnSpPr>
          <p:nvPr/>
        </p:nvCxnSpPr>
        <p:spPr>
          <a:xfrm>
            <a:off x="5900058" y="1086628"/>
            <a:ext cx="0" cy="487874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AD013D5-CF61-45B4-977A-8B0B829A8E32}"/>
              </a:ext>
            </a:extLst>
          </p:cNvPr>
          <p:cNvSpPr/>
          <p:nvPr/>
        </p:nvSpPr>
        <p:spPr>
          <a:xfrm>
            <a:off x="466209" y="1301784"/>
            <a:ext cx="4964831" cy="447880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717541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425DAFC8-4132-4E5B-8D99-920D14DB2AD5}"/>
              </a:ext>
            </a:extLst>
          </p:cNvPr>
          <p:cNvSpPr>
            <a:spLocks noGrp="1"/>
          </p:cNvSpPr>
          <p:nvPr>
            <p:ph type="title"/>
          </p:nvPr>
        </p:nvSpPr>
        <p:spPr>
          <a:xfrm>
            <a:off x="1606550" y="344488"/>
            <a:ext cx="8643938" cy="479425"/>
          </a:xfrm>
        </p:spPr>
        <p:txBody>
          <a:bodyPr/>
          <a:lstStyle/>
          <a:p>
            <a:r>
              <a:rPr lang="en-US" altLang="zh-CN" dirty="0"/>
              <a:t>NELL</a:t>
            </a:r>
            <a:r>
              <a:rPr lang="zh-CN" altLang="en-US" dirty="0"/>
              <a:t>子组件</a:t>
            </a:r>
          </a:p>
        </p:txBody>
      </p:sp>
      <p:pic>
        <p:nvPicPr>
          <p:cNvPr id="5" name="图片 4">
            <a:extLst>
              <a:ext uri="{FF2B5EF4-FFF2-40B4-BE49-F238E27FC236}">
                <a16:creationId xmlns:a16="http://schemas.microsoft.com/office/drawing/2014/main" id="{417C0374-B3A8-4039-A10F-80215673304F}"/>
              </a:ext>
            </a:extLst>
          </p:cNvPr>
          <p:cNvPicPr>
            <a:picLocks noChangeAspect="1"/>
          </p:cNvPicPr>
          <p:nvPr/>
        </p:nvPicPr>
        <p:blipFill>
          <a:blip r:embed="rId3"/>
          <a:stretch>
            <a:fillRect/>
          </a:stretch>
        </p:blipFill>
        <p:spPr>
          <a:xfrm>
            <a:off x="74323" y="2539775"/>
            <a:ext cx="6609401" cy="2591922"/>
          </a:xfrm>
          <a:prstGeom prst="rect">
            <a:avLst/>
          </a:prstGeom>
        </p:spPr>
      </p:pic>
      <p:sp>
        <p:nvSpPr>
          <p:cNvPr id="7" name="文本框 6">
            <a:extLst>
              <a:ext uri="{FF2B5EF4-FFF2-40B4-BE49-F238E27FC236}">
                <a16:creationId xmlns:a16="http://schemas.microsoft.com/office/drawing/2014/main" id="{6265E1E9-DE5E-4001-AC5B-579E4BEEADA9}"/>
              </a:ext>
            </a:extLst>
          </p:cNvPr>
          <p:cNvSpPr txBox="1"/>
          <p:nvPr/>
        </p:nvSpPr>
        <p:spPr>
          <a:xfrm>
            <a:off x="3379023" y="1413942"/>
            <a:ext cx="5634317" cy="523220"/>
          </a:xfrm>
          <a:prstGeom prst="rect">
            <a:avLst/>
          </a:prstGeom>
          <a:noFill/>
        </p:spPr>
        <p:txBody>
          <a:bodyPr wrap="square">
            <a:spAutoFit/>
          </a:bodyPr>
          <a:lstStyle/>
          <a:p>
            <a:r>
              <a:rPr lang="zh-CN" altLang="en-US" sz="2800" dirty="0">
                <a:latin typeface="Times New Roman" panose="02020603050405020304" pitchFamily="18" charset="0"/>
                <a:cs typeface="Times New Roman" panose="02020603050405020304" pitchFamily="18" charset="0"/>
              </a:rPr>
              <a:t>CPL（</a:t>
            </a:r>
            <a:r>
              <a:rPr lang="en-US" altLang="zh-CN" sz="2800" dirty="0">
                <a:latin typeface="Times New Roman" panose="02020603050405020304" pitchFamily="18" charset="0"/>
                <a:cs typeface="Times New Roman" panose="02020603050405020304" pitchFamily="18" charset="0"/>
              </a:rPr>
              <a:t> Coupled Pattern Learner </a:t>
            </a:r>
            <a:r>
              <a:rPr lang="zh-CN" altLang="en-US" sz="2800" dirty="0">
                <a:latin typeface="Times New Roman" panose="02020603050405020304" pitchFamily="18" charset="0"/>
                <a:cs typeface="Times New Roman" panose="02020603050405020304" pitchFamily="18" charset="0"/>
              </a:rPr>
              <a:t>）</a:t>
            </a:r>
          </a:p>
        </p:txBody>
      </p:sp>
      <p:sp>
        <p:nvSpPr>
          <p:cNvPr id="10" name="文本框 9">
            <a:extLst>
              <a:ext uri="{FF2B5EF4-FFF2-40B4-BE49-F238E27FC236}">
                <a16:creationId xmlns:a16="http://schemas.microsoft.com/office/drawing/2014/main" id="{229BB8F4-DD93-4582-9986-A493CC528F58}"/>
              </a:ext>
            </a:extLst>
          </p:cNvPr>
          <p:cNvSpPr txBox="1"/>
          <p:nvPr/>
        </p:nvSpPr>
        <p:spPr>
          <a:xfrm>
            <a:off x="6683724" y="2826211"/>
            <a:ext cx="4598894" cy="1980799"/>
          </a:xfrm>
          <a:prstGeom prst="rect">
            <a:avLst/>
          </a:prstGeom>
          <a:noFill/>
        </p:spPr>
        <p:txBody>
          <a:bodyPr wrap="square" rtlCol="0">
            <a:spAutoFit/>
          </a:bodyPr>
          <a:lstStyle/>
          <a:p>
            <a:pPr marL="342900" indent="-342900" algn="just" eaLnBrk="1" fontAlgn="auto" hangingPunct="1">
              <a:lnSpc>
                <a:spcPct val="125000"/>
              </a:lnSpc>
              <a:spcBef>
                <a:spcPts val="0"/>
              </a:spcBef>
              <a:spcAft>
                <a:spcPts val="0"/>
              </a:spcAft>
              <a:buFont typeface="Arial" panose="020B0604020202020204" pitchFamily="34" charset="0"/>
              <a:buChar char="•"/>
              <a:defRPr/>
            </a:pPr>
            <a:r>
              <a:rPr lang="zh-CN" altLang="en-US" sz="2000" dirty="0">
                <a:solidFill>
                  <a:srgbClr val="000000"/>
                </a:solidFill>
                <a:latin typeface="+mn-ea"/>
                <a:ea typeface="+mn-ea"/>
              </a:rPr>
              <a:t>非结构化文本</a:t>
            </a:r>
            <a:endParaRPr lang="en-US" altLang="zh-CN" sz="2000" dirty="0">
              <a:solidFill>
                <a:srgbClr val="000000"/>
              </a:solidFill>
              <a:latin typeface="+mn-ea"/>
              <a:ea typeface="+mn-ea"/>
            </a:endParaRPr>
          </a:p>
          <a:p>
            <a:pPr algn="just" eaLnBrk="1" fontAlgn="auto" hangingPunct="1">
              <a:lnSpc>
                <a:spcPct val="125000"/>
              </a:lnSpc>
              <a:spcBef>
                <a:spcPts val="0"/>
              </a:spcBef>
              <a:spcAft>
                <a:spcPts val="0"/>
              </a:spcAft>
              <a:defRPr/>
            </a:pPr>
            <a:endParaRPr lang="en-US" altLang="zh-CN" sz="2000" dirty="0">
              <a:solidFill>
                <a:srgbClr val="000000"/>
              </a:solidFill>
              <a:latin typeface="+mn-ea"/>
              <a:ea typeface="+mn-ea"/>
            </a:endParaRPr>
          </a:p>
          <a:p>
            <a:pPr marL="342900" indent="-342900" algn="just" eaLnBrk="1" fontAlgn="auto" hangingPunct="1">
              <a:lnSpc>
                <a:spcPct val="125000"/>
              </a:lnSpc>
              <a:spcBef>
                <a:spcPts val="0"/>
              </a:spcBef>
              <a:spcAft>
                <a:spcPts val="0"/>
              </a:spcAft>
              <a:buFont typeface="Arial" panose="020B0604020202020204" pitchFamily="34" charset="0"/>
              <a:buChar char="•"/>
              <a:defRPr/>
            </a:pPr>
            <a:r>
              <a:rPr lang="zh-CN" altLang="en-US" sz="2000" dirty="0">
                <a:solidFill>
                  <a:srgbClr val="000000"/>
                </a:solidFill>
                <a:latin typeface="+mn-ea"/>
                <a:ea typeface="+mn-ea"/>
              </a:rPr>
              <a:t>名词短语与上下文模式（的共现统计关系</a:t>
            </a:r>
            <a:r>
              <a:rPr lang="en-US" altLang="zh-CN" sz="2000" dirty="0">
                <a:solidFill>
                  <a:srgbClr val="000000"/>
                </a:solidFill>
                <a:latin typeface="+mn-ea"/>
                <a:ea typeface="+mn-ea"/>
              </a:rPr>
              <a:t>)</a:t>
            </a:r>
            <a:r>
              <a:rPr lang="zh-CN" altLang="en-US" sz="2000" dirty="0">
                <a:solidFill>
                  <a:srgbClr val="000000"/>
                </a:solidFill>
                <a:latin typeface="+mn-ea"/>
                <a:ea typeface="+mn-ea"/>
              </a:rPr>
              <a:t>进行抽取</a:t>
            </a:r>
            <a:r>
              <a:rPr lang="en-US" altLang="zh-CN" sz="2000" dirty="0">
                <a:solidFill>
                  <a:srgbClr val="000000"/>
                </a:solidFill>
                <a:latin typeface="+mn-ea"/>
                <a:ea typeface="+mn-ea"/>
              </a:rPr>
              <a:t>categories</a:t>
            </a:r>
            <a:r>
              <a:rPr lang="zh-CN" altLang="en-US" sz="2000" dirty="0">
                <a:solidFill>
                  <a:srgbClr val="000000"/>
                </a:solidFill>
                <a:latin typeface="+mn-ea"/>
                <a:ea typeface="+mn-ea"/>
              </a:rPr>
              <a:t>和</a:t>
            </a:r>
            <a:r>
              <a:rPr lang="en-US" altLang="zh-CN" sz="2000" dirty="0">
                <a:solidFill>
                  <a:srgbClr val="000000"/>
                </a:solidFill>
                <a:latin typeface="+mn-ea"/>
                <a:ea typeface="+mn-ea"/>
              </a:rPr>
              <a:t>relations</a:t>
            </a:r>
            <a:endParaRPr lang="zh-CN" altLang="en-US" sz="2000" dirty="0">
              <a:solidFill>
                <a:srgbClr val="000000"/>
              </a:solidFill>
              <a:latin typeface="+mn-ea"/>
              <a:ea typeface="+mn-ea"/>
            </a:endParaRPr>
          </a:p>
        </p:txBody>
      </p:sp>
      <p:sp>
        <p:nvSpPr>
          <p:cNvPr id="12" name="文本框 11">
            <a:extLst>
              <a:ext uri="{FF2B5EF4-FFF2-40B4-BE49-F238E27FC236}">
                <a16:creationId xmlns:a16="http://schemas.microsoft.com/office/drawing/2014/main" id="{2637D5FD-F4BB-4912-B540-8BBF4BD9F584}"/>
              </a:ext>
            </a:extLst>
          </p:cNvPr>
          <p:cNvSpPr txBox="1"/>
          <p:nvPr/>
        </p:nvSpPr>
        <p:spPr>
          <a:xfrm>
            <a:off x="4625815" y="2056252"/>
            <a:ext cx="2544856" cy="523220"/>
          </a:xfrm>
          <a:prstGeom prst="rect">
            <a:avLst/>
          </a:prstGeom>
          <a:noFill/>
        </p:spPr>
        <p:txBody>
          <a:bodyPr wrap="square">
            <a:spAutoFit/>
          </a:bodyPr>
          <a:lstStyle/>
          <a:p>
            <a:r>
              <a:rPr lang="zh-CN" altLang="en-US" sz="2800" dirty="0">
                <a:latin typeface="宋体" panose="02010600030101010101" pitchFamily="2" charset="-122"/>
                <a:ea typeface="宋体" panose="02010600030101010101" pitchFamily="2" charset="-122"/>
              </a:rPr>
              <a:t>耦合模式学习</a:t>
            </a:r>
          </a:p>
        </p:txBody>
      </p:sp>
      <p:sp>
        <p:nvSpPr>
          <p:cNvPr id="2" name="矩形 1">
            <a:extLst>
              <a:ext uri="{FF2B5EF4-FFF2-40B4-BE49-F238E27FC236}">
                <a16:creationId xmlns:a16="http://schemas.microsoft.com/office/drawing/2014/main" id="{460C14A1-48C9-4824-A6D8-209A6AB909AA}"/>
              </a:ext>
            </a:extLst>
          </p:cNvPr>
          <p:cNvSpPr/>
          <p:nvPr/>
        </p:nvSpPr>
        <p:spPr>
          <a:xfrm>
            <a:off x="312057" y="1401854"/>
            <a:ext cx="11172372"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FE1090E-74A7-41E3-84FF-7ACC0677C481}"/>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spTree>
    <p:extLst>
      <p:ext uri="{BB962C8B-B14F-4D97-AF65-F5344CB8AC3E}">
        <p14:creationId xmlns:p14="http://schemas.microsoft.com/office/powerpoint/2010/main" val="347195001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CFBF1B-F106-48A7-A426-39641FBF2BCD}"/>
              </a:ext>
            </a:extLst>
          </p:cNvPr>
          <p:cNvSpPr>
            <a:spLocks noGrp="1"/>
          </p:cNvSpPr>
          <p:nvPr>
            <p:ph type="title"/>
          </p:nvPr>
        </p:nvSpPr>
        <p:spPr/>
        <p:txBody>
          <a:bodyPr/>
          <a:lstStyle/>
          <a:p>
            <a:r>
              <a:rPr lang="en-US" altLang="zh-CN" dirty="0"/>
              <a:t>NELL</a:t>
            </a:r>
            <a:r>
              <a:rPr lang="zh-CN" altLang="en-US" dirty="0"/>
              <a:t>子组件</a:t>
            </a:r>
          </a:p>
        </p:txBody>
      </p:sp>
      <p:sp>
        <p:nvSpPr>
          <p:cNvPr id="4" name="文本框 3">
            <a:extLst>
              <a:ext uri="{FF2B5EF4-FFF2-40B4-BE49-F238E27FC236}">
                <a16:creationId xmlns:a16="http://schemas.microsoft.com/office/drawing/2014/main" id="{49AE16D0-34BA-48AA-AEE5-FC012EADFB40}"/>
              </a:ext>
            </a:extLst>
          </p:cNvPr>
          <p:cNvSpPr txBox="1"/>
          <p:nvPr/>
        </p:nvSpPr>
        <p:spPr>
          <a:xfrm>
            <a:off x="3627346" y="1144705"/>
            <a:ext cx="6098240" cy="523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CSEAL</a:t>
            </a:r>
            <a:r>
              <a:rPr lang="zh-CN" altLang="en-US" sz="2800" dirty="0">
                <a:latin typeface="Times New Roman" panose="02020603050405020304" pitchFamily="18" charset="0"/>
                <a:cs typeface="Times New Roman" panose="02020603050405020304" pitchFamily="18" charset="0"/>
              </a:rPr>
              <a:t>（ Coupled SEAL ）</a:t>
            </a:r>
          </a:p>
        </p:txBody>
      </p:sp>
      <p:pic>
        <p:nvPicPr>
          <p:cNvPr id="6" name="图片 5">
            <a:extLst>
              <a:ext uri="{FF2B5EF4-FFF2-40B4-BE49-F238E27FC236}">
                <a16:creationId xmlns:a16="http://schemas.microsoft.com/office/drawing/2014/main" id="{ED055B4B-CD77-4DDC-80BE-CF7D74432F51}"/>
              </a:ext>
            </a:extLst>
          </p:cNvPr>
          <p:cNvPicPr>
            <a:picLocks noChangeAspect="1"/>
          </p:cNvPicPr>
          <p:nvPr/>
        </p:nvPicPr>
        <p:blipFill>
          <a:blip r:embed="rId3"/>
          <a:stretch>
            <a:fillRect/>
          </a:stretch>
        </p:blipFill>
        <p:spPr>
          <a:xfrm>
            <a:off x="282572" y="1667925"/>
            <a:ext cx="11564766" cy="1761075"/>
          </a:xfrm>
          <a:prstGeom prst="rect">
            <a:avLst/>
          </a:prstGeom>
        </p:spPr>
      </p:pic>
      <p:sp>
        <p:nvSpPr>
          <p:cNvPr id="8" name="文本框 7">
            <a:extLst>
              <a:ext uri="{FF2B5EF4-FFF2-40B4-BE49-F238E27FC236}">
                <a16:creationId xmlns:a16="http://schemas.microsoft.com/office/drawing/2014/main" id="{F8D90A79-E3ED-4E15-9470-DA0058C07919}"/>
              </a:ext>
            </a:extLst>
          </p:cNvPr>
          <p:cNvSpPr txBox="1"/>
          <p:nvPr/>
        </p:nvSpPr>
        <p:spPr>
          <a:xfrm>
            <a:off x="743701" y="3866636"/>
            <a:ext cx="6480946" cy="1323439"/>
          </a:xfrm>
          <a:prstGeom prst="rect">
            <a:avLst/>
          </a:prstGeom>
          <a:noFill/>
        </p:spPr>
        <p:txBody>
          <a:bodyPr wrap="square" rtlCol="0">
            <a:spAutoFit/>
          </a:bodyPr>
          <a:lstStyle/>
          <a:p>
            <a:pPr marL="285750" indent="-285750">
              <a:buFont typeface="Wingdings" panose="05000000000000000000" pitchFamily="2" charset="2"/>
              <a:buChar char="l"/>
            </a:pPr>
            <a:r>
              <a:rPr lang="zh-CN" altLang="en-US" sz="2000" dirty="0">
                <a:latin typeface="+mn-ea"/>
                <a:ea typeface="+mn-ea"/>
                <a:cs typeface="Times New Roman" panose="02020603050405020304" pitchFamily="18" charset="0"/>
              </a:rPr>
              <a:t>半结构化文本</a:t>
            </a:r>
            <a:endParaRPr lang="en-US" altLang="zh-CN" sz="2000" dirty="0">
              <a:latin typeface="+mn-ea"/>
              <a:ea typeface="+mn-ea"/>
              <a:cs typeface="Times New Roman" panose="02020603050405020304" pitchFamily="18" charset="0"/>
            </a:endParaRPr>
          </a:p>
          <a:p>
            <a:pPr marL="285750" indent="-285750">
              <a:buFont typeface="Wingdings" panose="05000000000000000000" pitchFamily="2" charset="2"/>
              <a:buChar char="l"/>
            </a:pPr>
            <a:endParaRPr lang="en-US" altLang="zh-CN" sz="2000" dirty="0">
              <a:latin typeface="+mn-ea"/>
              <a:ea typeface="+mn-ea"/>
              <a:cs typeface="Times New Roman" panose="02020603050405020304" pitchFamily="18" charset="0"/>
            </a:endParaRPr>
          </a:p>
          <a:p>
            <a:pPr marL="285750" indent="-285750">
              <a:buFont typeface="Wingdings" panose="05000000000000000000" pitchFamily="2" charset="2"/>
              <a:buChar char="l"/>
            </a:pPr>
            <a:r>
              <a:rPr lang="zh-CN" altLang="en-US" sz="2000" dirty="0">
                <a:latin typeface="+mn-ea"/>
                <a:ea typeface="+mn-ea"/>
                <a:cs typeface="Times New Roman" panose="02020603050405020304" pitchFamily="18" charset="0"/>
              </a:rPr>
              <a:t>对</a:t>
            </a:r>
            <a:r>
              <a:rPr lang="en-US" altLang="zh-CN" sz="2000" dirty="0">
                <a:latin typeface="+mn-ea"/>
                <a:ea typeface="+mn-ea"/>
                <a:cs typeface="Times New Roman" panose="02020603050405020304" pitchFamily="18" charset="0"/>
              </a:rPr>
              <a:t>categories</a:t>
            </a:r>
            <a:r>
              <a:rPr lang="zh-CN" altLang="en-US" sz="2000" dirty="0">
                <a:latin typeface="+mn-ea"/>
                <a:ea typeface="+mn-ea"/>
                <a:cs typeface="Times New Roman" panose="02020603050405020304" pitchFamily="18" charset="0"/>
              </a:rPr>
              <a:t>和</a:t>
            </a:r>
            <a:r>
              <a:rPr lang="en-US" altLang="zh-CN" sz="2000" dirty="0">
                <a:latin typeface="+mn-ea"/>
                <a:ea typeface="+mn-ea"/>
                <a:cs typeface="Times New Roman" panose="02020603050405020304" pitchFamily="18" charset="0"/>
              </a:rPr>
              <a:t>relations</a:t>
            </a:r>
            <a:r>
              <a:rPr lang="zh-CN" altLang="en-US" sz="2000" dirty="0">
                <a:latin typeface="+mn-ea"/>
                <a:ea typeface="+mn-ea"/>
                <a:cs typeface="Times New Roman" panose="02020603050405020304" pitchFamily="18" charset="0"/>
              </a:rPr>
              <a:t>进行</a:t>
            </a:r>
            <a:r>
              <a:rPr lang="en-US" altLang="zh-CN" sz="2000" dirty="0">
                <a:latin typeface="+mn-ea"/>
                <a:ea typeface="+mn-ea"/>
                <a:cs typeface="Times New Roman" panose="02020603050405020304" pitchFamily="18" charset="0"/>
              </a:rPr>
              <a:t>query</a:t>
            </a:r>
            <a:r>
              <a:rPr lang="zh-CN" altLang="en-US" sz="2000" dirty="0">
                <a:latin typeface="+mn-ea"/>
                <a:ea typeface="+mn-ea"/>
                <a:cs typeface="Times New Roman" panose="02020603050405020304" pitchFamily="18" charset="0"/>
              </a:rPr>
              <a:t>互联网的内容，然后挖掘列表和表来提取相应谓词的新实例</a:t>
            </a:r>
            <a:endParaRPr lang="en-US" altLang="zh-CN" sz="2000" dirty="0">
              <a:latin typeface="+mn-ea"/>
              <a:ea typeface="+mn-ea"/>
              <a:cs typeface="Times New Roman" panose="02020603050405020304" pitchFamily="18" charset="0"/>
            </a:endParaRPr>
          </a:p>
        </p:txBody>
      </p:sp>
      <p:sp>
        <p:nvSpPr>
          <p:cNvPr id="9" name="文本框 8">
            <a:extLst>
              <a:ext uri="{FF2B5EF4-FFF2-40B4-BE49-F238E27FC236}">
                <a16:creationId xmlns:a16="http://schemas.microsoft.com/office/drawing/2014/main" id="{78EBFE42-079D-4BB3-9C45-5C40399CF76B}"/>
              </a:ext>
            </a:extLst>
          </p:cNvPr>
          <p:cNvSpPr txBox="1"/>
          <p:nvPr/>
        </p:nvSpPr>
        <p:spPr>
          <a:xfrm>
            <a:off x="9040289" y="4179535"/>
            <a:ext cx="2357986" cy="1200329"/>
          </a:xfrm>
          <a:prstGeom prst="rect">
            <a:avLst/>
          </a:prstGeom>
          <a:noFill/>
        </p:spPr>
        <p:txBody>
          <a:bodyPr wrap="square" rtlCol="0">
            <a:spAutoFit/>
          </a:bodyPr>
          <a:lstStyle/>
          <a:p>
            <a:r>
              <a:rPr lang="zh-CN" altLang="en-US" sz="2400" dirty="0">
                <a:latin typeface="+mn-ea"/>
                <a:ea typeface="+mn-ea"/>
                <a:cs typeface="Times New Roman" panose="02020603050405020304" pitchFamily="18" charset="0"/>
              </a:rPr>
              <a:t>互斥约束</a:t>
            </a:r>
            <a:endParaRPr lang="en-US" altLang="zh-CN" sz="2400" dirty="0">
              <a:latin typeface="+mn-ea"/>
              <a:ea typeface="+mn-ea"/>
              <a:cs typeface="Times New Roman" panose="02020603050405020304" pitchFamily="18" charset="0"/>
            </a:endParaRPr>
          </a:p>
          <a:p>
            <a:pPr marL="285750" indent="-285750">
              <a:buFont typeface="Wingdings" panose="05000000000000000000" pitchFamily="2" charset="2"/>
              <a:buChar char="l"/>
            </a:pPr>
            <a:endParaRPr lang="en-US" altLang="zh-CN" sz="2400" dirty="0">
              <a:latin typeface="+mn-ea"/>
              <a:ea typeface="+mn-ea"/>
              <a:cs typeface="Times New Roman" panose="02020603050405020304" pitchFamily="18" charset="0"/>
            </a:endParaRPr>
          </a:p>
          <a:p>
            <a:r>
              <a:rPr lang="zh-CN" altLang="en-US" sz="2400" dirty="0">
                <a:latin typeface="+mn-ea"/>
                <a:ea typeface="+mn-ea"/>
                <a:cs typeface="Times New Roman" panose="02020603050405020304" pitchFamily="18" charset="0"/>
              </a:rPr>
              <a:t>类型检查</a:t>
            </a:r>
            <a:endParaRPr lang="en-US" altLang="zh-CN" sz="2000" dirty="0">
              <a:latin typeface="+mn-ea"/>
              <a:ea typeface="+mn-ea"/>
              <a:cs typeface="Times New Roman" panose="02020603050405020304" pitchFamily="18" charset="0"/>
            </a:endParaRPr>
          </a:p>
        </p:txBody>
      </p:sp>
      <p:grpSp>
        <p:nvGrpSpPr>
          <p:cNvPr id="7" name="组合 6">
            <a:extLst>
              <a:ext uri="{FF2B5EF4-FFF2-40B4-BE49-F238E27FC236}">
                <a16:creationId xmlns:a16="http://schemas.microsoft.com/office/drawing/2014/main" id="{B738B397-2DCC-402E-BB2B-421E6933C747}"/>
              </a:ext>
            </a:extLst>
          </p:cNvPr>
          <p:cNvGrpSpPr/>
          <p:nvPr/>
        </p:nvGrpSpPr>
        <p:grpSpPr>
          <a:xfrm>
            <a:off x="8525403" y="4146196"/>
            <a:ext cx="504000" cy="504000"/>
            <a:chOff x="4613213" y="4247997"/>
            <a:chExt cx="504000" cy="504000"/>
          </a:xfrm>
        </p:grpSpPr>
        <p:sp>
          <p:nvSpPr>
            <p:cNvPr id="10" name="椭圆 9">
              <a:extLst>
                <a:ext uri="{FF2B5EF4-FFF2-40B4-BE49-F238E27FC236}">
                  <a16:creationId xmlns:a16="http://schemas.microsoft.com/office/drawing/2014/main" id="{76C392AF-8B37-4F1B-A665-0092957ECFCE}"/>
                </a:ext>
              </a:extLst>
            </p:cNvPr>
            <p:cNvSpPr/>
            <p:nvPr/>
          </p:nvSpPr>
          <p:spPr>
            <a:xfrm>
              <a:off x="4613213" y="4247997"/>
              <a:ext cx="504000" cy="50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70">
              <a:extLst>
                <a:ext uri="{FF2B5EF4-FFF2-40B4-BE49-F238E27FC236}">
                  <a16:creationId xmlns:a16="http://schemas.microsoft.com/office/drawing/2014/main" id="{091FA09B-A9A1-4209-921E-7F8E10628603}"/>
                </a:ext>
              </a:extLst>
            </p:cNvPr>
            <p:cNvSpPr>
              <a:spLocks noChangeAspect="1" noEditPoints="1"/>
            </p:cNvSpPr>
            <p:nvPr/>
          </p:nvSpPr>
          <p:spPr bwMode="auto">
            <a:xfrm>
              <a:off x="4703213" y="4337463"/>
              <a:ext cx="324000" cy="325068"/>
            </a:xfrm>
            <a:custGeom>
              <a:avLst/>
              <a:gdLst>
                <a:gd name="T0" fmla="*/ 111 w 128"/>
                <a:gd name="T1" fmla="*/ 62 h 128"/>
                <a:gd name="T2" fmla="*/ 68 w 128"/>
                <a:gd name="T3" fmla="*/ 17 h 128"/>
                <a:gd name="T4" fmla="*/ 66 w 128"/>
                <a:gd name="T5" fmla="*/ 2 h 128"/>
                <a:gd name="T6" fmla="*/ 62 w 128"/>
                <a:gd name="T7" fmla="*/ 2 h 128"/>
                <a:gd name="T8" fmla="*/ 60 w 128"/>
                <a:gd name="T9" fmla="*/ 17 h 128"/>
                <a:gd name="T10" fmla="*/ 17 w 128"/>
                <a:gd name="T11" fmla="*/ 62 h 128"/>
                <a:gd name="T12" fmla="*/ 0 w 128"/>
                <a:gd name="T13" fmla="*/ 64 h 128"/>
                <a:gd name="T14" fmla="*/ 17 w 128"/>
                <a:gd name="T15" fmla="*/ 66 h 128"/>
                <a:gd name="T16" fmla="*/ 60 w 128"/>
                <a:gd name="T17" fmla="*/ 111 h 128"/>
                <a:gd name="T18" fmla="*/ 62 w 128"/>
                <a:gd name="T19" fmla="*/ 126 h 128"/>
                <a:gd name="T20" fmla="*/ 66 w 128"/>
                <a:gd name="T21" fmla="*/ 126 h 128"/>
                <a:gd name="T22" fmla="*/ 68 w 128"/>
                <a:gd name="T23" fmla="*/ 111 h 128"/>
                <a:gd name="T24" fmla="*/ 111 w 128"/>
                <a:gd name="T25" fmla="*/ 66 h 128"/>
                <a:gd name="T26" fmla="*/ 128 w 128"/>
                <a:gd name="T27" fmla="*/ 64 h 128"/>
                <a:gd name="T28" fmla="*/ 62 w 128"/>
                <a:gd name="T29" fmla="*/ 106 h 128"/>
                <a:gd name="T30" fmla="*/ 48 w 128"/>
                <a:gd name="T31" fmla="*/ 103 h 128"/>
                <a:gd name="T32" fmla="*/ 25 w 128"/>
                <a:gd name="T33" fmla="*/ 80 h 128"/>
                <a:gd name="T34" fmla="*/ 22 w 128"/>
                <a:gd name="T35" fmla="*/ 66 h 128"/>
                <a:gd name="T36" fmla="*/ 62 w 128"/>
                <a:gd name="T37" fmla="*/ 106 h 128"/>
                <a:gd name="T38" fmla="*/ 22 w 128"/>
                <a:gd name="T39" fmla="*/ 62 h 128"/>
                <a:gd name="T40" fmla="*/ 25 w 128"/>
                <a:gd name="T41" fmla="*/ 48 h 128"/>
                <a:gd name="T42" fmla="*/ 48 w 128"/>
                <a:gd name="T43" fmla="*/ 25 h 128"/>
                <a:gd name="T44" fmla="*/ 62 w 128"/>
                <a:gd name="T45" fmla="*/ 22 h 128"/>
                <a:gd name="T46" fmla="*/ 106 w 128"/>
                <a:gd name="T47" fmla="*/ 68 h 128"/>
                <a:gd name="T48" fmla="*/ 94 w 128"/>
                <a:gd name="T49" fmla="*/ 94 h 128"/>
                <a:gd name="T50" fmla="*/ 68 w 128"/>
                <a:gd name="T51" fmla="*/ 106 h 128"/>
                <a:gd name="T52" fmla="*/ 66 w 128"/>
                <a:gd name="T53" fmla="*/ 66 h 128"/>
                <a:gd name="T54" fmla="*/ 106 w 128"/>
                <a:gd name="T55" fmla="*/ 68 h 128"/>
                <a:gd name="T56" fmla="*/ 66 w 128"/>
                <a:gd name="T57" fmla="*/ 22 h 128"/>
                <a:gd name="T58" fmla="*/ 80 w 128"/>
                <a:gd name="T59" fmla="*/ 25 h 128"/>
                <a:gd name="T60" fmla="*/ 103 w 128"/>
                <a:gd name="T61" fmla="*/ 48 h 128"/>
                <a:gd name="T62" fmla="*/ 106 w 128"/>
                <a:gd name="T63" fmla="*/ 6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28">
                  <a:moveTo>
                    <a:pt x="126" y="62"/>
                  </a:moveTo>
                  <a:cubicBezTo>
                    <a:pt x="111" y="62"/>
                    <a:pt x="111" y="62"/>
                    <a:pt x="111" y="62"/>
                  </a:cubicBezTo>
                  <a:cubicBezTo>
                    <a:pt x="111" y="60"/>
                    <a:pt x="111" y="60"/>
                    <a:pt x="111" y="60"/>
                  </a:cubicBezTo>
                  <a:cubicBezTo>
                    <a:pt x="109" y="38"/>
                    <a:pt x="90" y="19"/>
                    <a:pt x="68" y="17"/>
                  </a:cubicBezTo>
                  <a:cubicBezTo>
                    <a:pt x="66" y="17"/>
                    <a:pt x="66" y="17"/>
                    <a:pt x="66" y="17"/>
                  </a:cubicBezTo>
                  <a:cubicBezTo>
                    <a:pt x="66" y="2"/>
                    <a:pt x="66" y="2"/>
                    <a:pt x="66" y="2"/>
                  </a:cubicBezTo>
                  <a:cubicBezTo>
                    <a:pt x="66" y="1"/>
                    <a:pt x="65" y="0"/>
                    <a:pt x="64" y="0"/>
                  </a:cubicBezTo>
                  <a:cubicBezTo>
                    <a:pt x="63" y="0"/>
                    <a:pt x="62" y="1"/>
                    <a:pt x="62" y="2"/>
                  </a:cubicBezTo>
                  <a:cubicBezTo>
                    <a:pt x="62" y="17"/>
                    <a:pt x="62" y="17"/>
                    <a:pt x="62" y="17"/>
                  </a:cubicBezTo>
                  <a:cubicBezTo>
                    <a:pt x="60" y="17"/>
                    <a:pt x="60" y="17"/>
                    <a:pt x="60" y="17"/>
                  </a:cubicBezTo>
                  <a:cubicBezTo>
                    <a:pt x="38" y="19"/>
                    <a:pt x="19" y="38"/>
                    <a:pt x="17" y="60"/>
                  </a:cubicBezTo>
                  <a:cubicBezTo>
                    <a:pt x="17" y="62"/>
                    <a:pt x="17" y="62"/>
                    <a:pt x="17" y="62"/>
                  </a:cubicBezTo>
                  <a:cubicBezTo>
                    <a:pt x="2" y="62"/>
                    <a:pt x="2" y="62"/>
                    <a:pt x="2" y="62"/>
                  </a:cubicBezTo>
                  <a:cubicBezTo>
                    <a:pt x="1" y="62"/>
                    <a:pt x="0" y="63"/>
                    <a:pt x="0" y="64"/>
                  </a:cubicBezTo>
                  <a:cubicBezTo>
                    <a:pt x="0" y="65"/>
                    <a:pt x="1" y="66"/>
                    <a:pt x="2" y="66"/>
                  </a:cubicBezTo>
                  <a:cubicBezTo>
                    <a:pt x="17" y="66"/>
                    <a:pt x="17" y="66"/>
                    <a:pt x="17" y="66"/>
                  </a:cubicBezTo>
                  <a:cubicBezTo>
                    <a:pt x="17" y="68"/>
                    <a:pt x="17" y="68"/>
                    <a:pt x="17" y="68"/>
                  </a:cubicBezTo>
                  <a:cubicBezTo>
                    <a:pt x="19" y="90"/>
                    <a:pt x="38" y="109"/>
                    <a:pt x="60" y="111"/>
                  </a:cubicBezTo>
                  <a:cubicBezTo>
                    <a:pt x="62" y="111"/>
                    <a:pt x="62" y="111"/>
                    <a:pt x="62" y="111"/>
                  </a:cubicBezTo>
                  <a:cubicBezTo>
                    <a:pt x="62" y="126"/>
                    <a:pt x="62" y="126"/>
                    <a:pt x="62" y="126"/>
                  </a:cubicBezTo>
                  <a:cubicBezTo>
                    <a:pt x="62" y="127"/>
                    <a:pt x="63" y="128"/>
                    <a:pt x="64" y="128"/>
                  </a:cubicBezTo>
                  <a:cubicBezTo>
                    <a:pt x="65" y="128"/>
                    <a:pt x="66" y="127"/>
                    <a:pt x="66" y="126"/>
                  </a:cubicBezTo>
                  <a:cubicBezTo>
                    <a:pt x="66" y="111"/>
                    <a:pt x="66" y="111"/>
                    <a:pt x="66" y="111"/>
                  </a:cubicBezTo>
                  <a:cubicBezTo>
                    <a:pt x="68" y="111"/>
                    <a:pt x="68" y="111"/>
                    <a:pt x="68" y="111"/>
                  </a:cubicBezTo>
                  <a:cubicBezTo>
                    <a:pt x="90" y="109"/>
                    <a:pt x="109" y="90"/>
                    <a:pt x="111" y="68"/>
                  </a:cubicBezTo>
                  <a:cubicBezTo>
                    <a:pt x="111" y="66"/>
                    <a:pt x="111" y="66"/>
                    <a:pt x="111" y="66"/>
                  </a:cubicBezTo>
                  <a:cubicBezTo>
                    <a:pt x="126" y="66"/>
                    <a:pt x="126" y="66"/>
                    <a:pt x="126" y="66"/>
                  </a:cubicBezTo>
                  <a:cubicBezTo>
                    <a:pt x="127" y="66"/>
                    <a:pt x="128" y="65"/>
                    <a:pt x="128" y="64"/>
                  </a:cubicBezTo>
                  <a:cubicBezTo>
                    <a:pt x="128" y="63"/>
                    <a:pt x="127" y="62"/>
                    <a:pt x="126" y="62"/>
                  </a:cubicBezTo>
                  <a:close/>
                  <a:moveTo>
                    <a:pt x="62" y="106"/>
                  </a:moveTo>
                  <a:cubicBezTo>
                    <a:pt x="60" y="106"/>
                    <a:pt x="60" y="106"/>
                    <a:pt x="60" y="106"/>
                  </a:cubicBezTo>
                  <a:cubicBezTo>
                    <a:pt x="56" y="106"/>
                    <a:pt x="52" y="105"/>
                    <a:pt x="48" y="103"/>
                  </a:cubicBezTo>
                  <a:cubicBezTo>
                    <a:pt x="43" y="101"/>
                    <a:pt x="38" y="98"/>
                    <a:pt x="34" y="94"/>
                  </a:cubicBezTo>
                  <a:cubicBezTo>
                    <a:pt x="30" y="90"/>
                    <a:pt x="27" y="85"/>
                    <a:pt x="25" y="80"/>
                  </a:cubicBezTo>
                  <a:cubicBezTo>
                    <a:pt x="23" y="76"/>
                    <a:pt x="22" y="72"/>
                    <a:pt x="22" y="68"/>
                  </a:cubicBezTo>
                  <a:cubicBezTo>
                    <a:pt x="22" y="66"/>
                    <a:pt x="22" y="66"/>
                    <a:pt x="22" y="66"/>
                  </a:cubicBezTo>
                  <a:cubicBezTo>
                    <a:pt x="62" y="66"/>
                    <a:pt x="62" y="66"/>
                    <a:pt x="62" y="66"/>
                  </a:cubicBezTo>
                  <a:lnTo>
                    <a:pt x="62" y="106"/>
                  </a:lnTo>
                  <a:close/>
                  <a:moveTo>
                    <a:pt x="62" y="62"/>
                  </a:moveTo>
                  <a:cubicBezTo>
                    <a:pt x="22" y="62"/>
                    <a:pt x="22" y="62"/>
                    <a:pt x="22" y="62"/>
                  </a:cubicBezTo>
                  <a:cubicBezTo>
                    <a:pt x="22" y="60"/>
                    <a:pt x="22" y="60"/>
                    <a:pt x="22" y="60"/>
                  </a:cubicBezTo>
                  <a:cubicBezTo>
                    <a:pt x="22" y="56"/>
                    <a:pt x="23" y="52"/>
                    <a:pt x="25" y="48"/>
                  </a:cubicBezTo>
                  <a:cubicBezTo>
                    <a:pt x="27" y="43"/>
                    <a:pt x="30" y="38"/>
                    <a:pt x="34" y="34"/>
                  </a:cubicBezTo>
                  <a:cubicBezTo>
                    <a:pt x="38" y="30"/>
                    <a:pt x="43" y="27"/>
                    <a:pt x="48" y="25"/>
                  </a:cubicBezTo>
                  <a:cubicBezTo>
                    <a:pt x="52" y="23"/>
                    <a:pt x="56" y="22"/>
                    <a:pt x="60" y="22"/>
                  </a:cubicBezTo>
                  <a:cubicBezTo>
                    <a:pt x="62" y="22"/>
                    <a:pt x="62" y="22"/>
                    <a:pt x="62" y="22"/>
                  </a:cubicBezTo>
                  <a:lnTo>
                    <a:pt x="62" y="62"/>
                  </a:lnTo>
                  <a:close/>
                  <a:moveTo>
                    <a:pt x="106" y="68"/>
                  </a:moveTo>
                  <a:cubicBezTo>
                    <a:pt x="106" y="72"/>
                    <a:pt x="105" y="76"/>
                    <a:pt x="103" y="80"/>
                  </a:cubicBezTo>
                  <a:cubicBezTo>
                    <a:pt x="101" y="85"/>
                    <a:pt x="98" y="90"/>
                    <a:pt x="94" y="94"/>
                  </a:cubicBezTo>
                  <a:cubicBezTo>
                    <a:pt x="90" y="98"/>
                    <a:pt x="85" y="101"/>
                    <a:pt x="80" y="103"/>
                  </a:cubicBezTo>
                  <a:cubicBezTo>
                    <a:pt x="76" y="105"/>
                    <a:pt x="72" y="106"/>
                    <a:pt x="68" y="106"/>
                  </a:cubicBezTo>
                  <a:cubicBezTo>
                    <a:pt x="66" y="106"/>
                    <a:pt x="66" y="106"/>
                    <a:pt x="66" y="106"/>
                  </a:cubicBezTo>
                  <a:cubicBezTo>
                    <a:pt x="66" y="66"/>
                    <a:pt x="66" y="66"/>
                    <a:pt x="66" y="66"/>
                  </a:cubicBezTo>
                  <a:cubicBezTo>
                    <a:pt x="106" y="66"/>
                    <a:pt x="106" y="66"/>
                    <a:pt x="106" y="66"/>
                  </a:cubicBezTo>
                  <a:lnTo>
                    <a:pt x="106" y="68"/>
                  </a:lnTo>
                  <a:close/>
                  <a:moveTo>
                    <a:pt x="66" y="62"/>
                  </a:moveTo>
                  <a:cubicBezTo>
                    <a:pt x="66" y="22"/>
                    <a:pt x="66" y="22"/>
                    <a:pt x="66" y="22"/>
                  </a:cubicBezTo>
                  <a:cubicBezTo>
                    <a:pt x="68" y="22"/>
                    <a:pt x="68" y="22"/>
                    <a:pt x="68" y="22"/>
                  </a:cubicBezTo>
                  <a:cubicBezTo>
                    <a:pt x="72" y="22"/>
                    <a:pt x="76" y="23"/>
                    <a:pt x="80" y="25"/>
                  </a:cubicBezTo>
                  <a:cubicBezTo>
                    <a:pt x="85" y="27"/>
                    <a:pt x="90" y="30"/>
                    <a:pt x="94" y="34"/>
                  </a:cubicBezTo>
                  <a:cubicBezTo>
                    <a:pt x="98" y="38"/>
                    <a:pt x="101" y="43"/>
                    <a:pt x="103" y="48"/>
                  </a:cubicBezTo>
                  <a:cubicBezTo>
                    <a:pt x="105" y="52"/>
                    <a:pt x="106" y="56"/>
                    <a:pt x="106" y="60"/>
                  </a:cubicBezTo>
                  <a:cubicBezTo>
                    <a:pt x="106" y="62"/>
                    <a:pt x="106" y="62"/>
                    <a:pt x="106" y="62"/>
                  </a:cubicBezTo>
                  <a:lnTo>
                    <a:pt x="66" y="6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grpSp>
        <p:nvGrpSpPr>
          <p:cNvPr id="12" name="组合 11">
            <a:extLst>
              <a:ext uri="{FF2B5EF4-FFF2-40B4-BE49-F238E27FC236}">
                <a16:creationId xmlns:a16="http://schemas.microsoft.com/office/drawing/2014/main" id="{5CE8DA21-724F-4158-9C82-9A2629DB6A5A}"/>
              </a:ext>
            </a:extLst>
          </p:cNvPr>
          <p:cNvGrpSpPr/>
          <p:nvPr/>
        </p:nvGrpSpPr>
        <p:grpSpPr>
          <a:xfrm>
            <a:off x="8507653" y="4875864"/>
            <a:ext cx="504000" cy="504000"/>
            <a:chOff x="7982080" y="3120819"/>
            <a:chExt cx="504000" cy="504000"/>
          </a:xfrm>
        </p:grpSpPr>
        <p:sp>
          <p:nvSpPr>
            <p:cNvPr id="13" name="椭圆 12">
              <a:extLst>
                <a:ext uri="{FF2B5EF4-FFF2-40B4-BE49-F238E27FC236}">
                  <a16:creationId xmlns:a16="http://schemas.microsoft.com/office/drawing/2014/main" id="{8CCD1016-D98D-4F1E-BEE5-2EB824D62FA8}"/>
                </a:ext>
              </a:extLst>
            </p:cNvPr>
            <p:cNvSpPr/>
            <p:nvPr/>
          </p:nvSpPr>
          <p:spPr>
            <a:xfrm>
              <a:off x="7982080" y="3120819"/>
              <a:ext cx="504000" cy="50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73">
              <a:extLst>
                <a:ext uri="{FF2B5EF4-FFF2-40B4-BE49-F238E27FC236}">
                  <a16:creationId xmlns:a16="http://schemas.microsoft.com/office/drawing/2014/main" id="{7114AA9B-0EDC-469E-A8F1-BA4466159344}"/>
                </a:ext>
              </a:extLst>
            </p:cNvPr>
            <p:cNvSpPr>
              <a:spLocks noChangeAspect="1" noEditPoints="1"/>
            </p:cNvSpPr>
            <p:nvPr/>
          </p:nvSpPr>
          <p:spPr bwMode="auto">
            <a:xfrm>
              <a:off x="8072080" y="3190343"/>
              <a:ext cx="324000" cy="364952"/>
            </a:xfrm>
            <a:custGeom>
              <a:avLst/>
              <a:gdLst>
                <a:gd name="T0" fmla="*/ 114 w 114"/>
                <a:gd name="T1" fmla="*/ 95 h 128"/>
                <a:gd name="T2" fmla="*/ 114 w 114"/>
                <a:gd name="T3" fmla="*/ 34 h 128"/>
                <a:gd name="T4" fmla="*/ 112 w 114"/>
                <a:gd name="T5" fmla="*/ 32 h 128"/>
                <a:gd name="T6" fmla="*/ 58 w 114"/>
                <a:gd name="T7" fmla="*/ 1 h 128"/>
                <a:gd name="T8" fmla="*/ 57 w 114"/>
                <a:gd name="T9" fmla="*/ 0 h 128"/>
                <a:gd name="T10" fmla="*/ 56 w 114"/>
                <a:gd name="T11" fmla="*/ 1 h 128"/>
                <a:gd name="T12" fmla="*/ 1 w 114"/>
                <a:gd name="T13" fmla="*/ 32 h 128"/>
                <a:gd name="T14" fmla="*/ 0 w 114"/>
                <a:gd name="T15" fmla="*/ 34 h 128"/>
                <a:gd name="T16" fmla="*/ 0 w 114"/>
                <a:gd name="T17" fmla="*/ 94 h 128"/>
                <a:gd name="T18" fmla="*/ 0 w 114"/>
                <a:gd name="T19" fmla="*/ 95 h 128"/>
                <a:gd name="T20" fmla="*/ 1 w 114"/>
                <a:gd name="T21" fmla="*/ 97 h 128"/>
                <a:gd name="T22" fmla="*/ 56 w 114"/>
                <a:gd name="T23" fmla="*/ 128 h 128"/>
                <a:gd name="T24" fmla="*/ 58 w 114"/>
                <a:gd name="T25" fmla="*/ 128 h 128"/>
                <a:gd name="T26" fmla="*/ 112 w 114"/>
                <a:gd name="T27" fmla="*/ 97 h 128"/>
                <a:gd name="T28" fmla="*/ 114 w 114"/>
                <a:gd name="T29" fmla="*/ 95 h 128"/>
                <a:gd name="T30" fmla="*/ 55 w 114"/>
                <a:gd name="T31" fmla="*/ 122 h 128"/>
                <a:gd name="T32" fmla="*/ 5 w 114"/>
                <a:gd name="T33" fmla="*/ 93 h 128"/>
                <a:gd name="T34" fmla="*/ 5 w 114"/>
                <a:gd name="T35" fmla="*/ 38 h 128"/>
                <a:gd name="T36" fmla="*/ 55 w 114"/>
                <a:gd name="T37" fmla="*/ 67 h 128"/>
                <a:gd name="T38" fmla="*/ 55 w 114"/>
                <a:gd name="T39" fmla="*/ 122 h 128"/>
                <a:gd name="T40" fmla="*/ 57 w 114"/>
                <a:gd name="T41" fmla="*/ 63 h 128"/>
                <a:gd name="T42" fmla="*/ 7 w 114"/>
                <a:gd name="T43" fmla="*/ 34 h 128"/>
                <a:gd name="T44" fmla="*/ 57 w 114"/>
                <a:gd name="T45" fmla="*/ 5 h 128"/>
                <a:gd name="T46" fmla="*/ 107 w 114"/>
                <a:gd name="T47" fmla="*/ 34 h 128"/>
                <a:gd name="T48" fmla="*/ 57 w 114"/>
                <a:gd name="T49" fmla="*/ 63 h 128"/>
                <a:gd name="T50" fmla="*/ 109 w 114"/>
                <a:gd name="T51" fmla="*/ 93 h 128"/>
                <a:gd name="T52" fmla="*/ 59 w 114"/>
                <a:gd name="T53" fmla="*/ 122 h 128"/>
                <a:gd name="T54" fmla="*/ 59 w 114"/>
                <a:gd name="T55" fmla="*/ 67 h 128"/>
                <a:gd name="T56" fmla="*/ 109 w 114"/>
                <a:gd name="T57" fmla="*/ 38 h 128"/>
                <a:gd name="T58" fmla="*/ 109 w 114"/>
                <a:gd name="T59" fmla="*/ 9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 h="128">
                  <a:moveTo>
                    <a:pt x="114" y="95"/>
                  </a:moveTo>
                  <a:cubicBezTo>
                    <a:pt x="114" y="34"/>
                    <a:pt x="114" y="34"/>
                    <a:pt x="114" y="34"/>
                  </a:cubicBezTo>
                  <a:cubicBezTo>
                    <a:pt x="114" y="33"/>
                    <a:pt x="113" y="32"/>
                    <a:pt x="112" y="32"/>
                  </a:cubicBezTo>
                  <a:cubicBezTo>
                    <a:pt x="58" y="1"/>
                    <a:pt x="58" y="1"/>
                    <a:pt x="58" y="1"/>
                  </a:cubicBezTo>
                  <a:cubicBezTo>
                    <a:pt x="58" y="0"/>
                    <a:pt x="57" y="0"/>
                    <a:pt x="57" y="0"/>
                  </a:cubicBezTo>
                  <a:cubicBezTo>
                    <a:pt x="57" y="0"/>
                    <a:pt x="56" y="0"/>
                    <a:pt x="56" y="1"/>
                  </a:cubicBezTo>
                  <a:cubicBezTo>
                    <a:pt x="1" y="32"/>
                    <a:pt x="1" y="32"/>
                    <a:pt x="1" y="32"/>
                  </a:cubicBezTo>
                  <a:cubicBezTo>
                    <a:pt x="1" y="32"/>
                    <a:pt x="0" y="33"/>
                    <a:pt x="0" y="34"/>
                  </a:cubicBezTo>
                  <a:cubicBezTo>
                    <a:pt x="0" y="94"/>
                    <a:pt x="0" y="94"/>
                    <a:pt x="0" y="94"/>
                  </a:cubicBezTo>
                  <a:cubicBezTo>
                    <a:pt x="0" y="94"/>
                    <a:pt x="0" y="95"/>
                    <a:pt x="0" y="95"/>
                  </a:cubicBezTo>
                  <a:cubicBezTo>
                    <a:pt x="0" y="95"/>
                    <a:pt x="1" y="96"/>
                    <a:pt x="1" y="97"/>
                  </a:cubicBezTo>
                  <a:cubicBezTo>
                    <a:pt x="56" y="128"/>
                    <a:pt x="56" y="128"/>
                    <a:pt x="56" y="128"/>
                  </a:cubicBezTo>
                  <a:cubicBezTo>
                    <a:pt x="56" y="128"/>
                    <a:pt x="57" y="128"/>
                    <a:pt x="58" y="128"/>
                  </a:cubicBezTo>
                  <a:cubicBezTo>
                    <a:pt x="112" y="97"/>
                    <a:pt x="112" y="97"/>
                    <a:pt x="112" y="97"/>
                  </a:cubicBezTo>
                  <a:cubicBezTo>
                    <a:pt x="113" y="96"/>
                    <a:pt x="114" y="95"/>
                    <a:pt x="114" y="95"/>
                  </a:cubicBezTo>
                  <a:close/>
                  <a:moveTo>
                    <a:pt x="55" y="122"/>
                  </a:moveTo>
                  <a:cubicBezTo>
                    <a:pt x="5" y="93"/>
                    <a:pt x="5" y="93"/>
                    <a:pt x="5" y="93"/>
                  </a:cubicBezTo>
                  <a:cubicBezTo>
                    <a:pt x="5" y="38"/>
                    <a:pt x="5" y="38"/>
                    <a:pt x="5" y="38"/>
                  </a:cubicBezTo>
                  <a:cubicBezTo>
                    <a:pt x="55" y="67"/>
                    <a:pt x="55" y="67"/>
                    <a:pt x="55" y="67"/>
                  </a:cubicBezTo>
                  <a:lnTo>
                    <a:pt x="55" y="122"/>
                  </a:lnTo>
                  <a:close/>
                  <a:moveTo>
                    <a:pt x="57" y="63"/>
                  </a:moveTo>
                  <a:cubicBezTo>
                    <a:pt x="7" y="34"/>
                    <a:pt x="7" y="34"/>
                    <a:pt x="7" y="34"/>
                  </a:cubicBezTo>
                  <a:cubicBezTo>
                    <a:pt x="57" y="5"/>
                    <a:pt x="57" y="5"/>
                    <a:pt x="57" y="5"/>
                  </a:cubicBezTo>
                  <a:cubicBezTo>
                    <a:pt x="107" y="34"/>
                    <a:pt x="107" y="34"/>
                    <a:pt x="107" y="34"/>
                  </a:cubicBezTo>
                  <a:lnTo>
                    <a:pt x="57" y="63"/>
                  </a:lnTo>
                  <a:close/>
                  <a:moveTo>
                    <a:pt x="109" y="93"/>
                  </a:moveTo>
                  <a:cubicBezTo>
                    <a:pt x="59" y="122"/>
                    <a:pt x="59" y="122"/>
                    <a:pt x="59" y="122"/>
                  </a:cubicBezTo>
                  <a:cubicBezTo>
                    <a:pt x="59" y="67"/>
                    <a:pt x="59" y="67"/>
                    <a:pt x="59" y="67"/>
                  </a:cubicBezTo>
                  <a:cubicBezTo>
                    <a:pt x="109" y="38"/>
                    <a:pt x="109" y="38"/>
                    <a:pt x="109" y="38"/>
                  </a:cubicBezTo>
                  <a:lnTo>
                    <a:pt x="109" y="9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cxnSp>
        <p:nvCxnSpPr>
          <p:cNvPr id="5" name="直接连接符 4">
            <a:extLst>
              <a:ext uri="{FF2B5EF4-FFF2-40B4-BE49-F238E27FC236}">
                <a16:creationId xmlns:a16="http://schemas.microsoft.com/office/drawing/2014/main" id="{D15DBAC5-B6F3-4D86-9CBD-018B9E7C55A4}"/>
              </a:ext>
            </a:extLst>
          </p:cNvPr>
          <p:cNvCxnSpPr/>
          <p:nvPr/>
        </p:nvCxnSpPr>
        <p:spPr>
          <a:xfrm>
            <a:off x="7761515" y="3569263"/>
            <a:ext cx="0" cy="234237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8764577D-0012-4302-9F61-832EBD951AAA}"/>
              </a:ext>
            </a:extLst>
          </p:cNvPr>
          <p:cNvSpPr/>
          <p:nvPr/>
        </p:nvSpPr>
        <p:spPr>
          <a:xfrm>
            <a:off x="312057" y="1401854"/>
            <a:ext cx="11226800" cy="4617946"/>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A418F196-4004-4A32-8298-C64B9BFA9ECD}"/>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spTree>
    <p:extLst>
      <p:ext uri="{BB962C8B-B14F-4D97-AF65-F5344CB8AC3E}">
        <p14:creationId xmlns:p14="http://schemas.microsoft.com/office/powerpoint/2010/main" val="33197428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A6F28C-61F7-4EE6-B433-9E7E1182374B}"/>
              </a:ext>
            </a:extLst>
          </p:cNvPr>
          <p:cNvSpPr>
            <a:spLocks noGrp="1"/>
          </p:cNvSpPr>
          <p:nvPr>
            <p:ph type="title"/>
          </p:nvPr>
        </p:nvSpPr>
        <p:spPr/>
        <p:txBody>
          <a:bodyPr/>
          <a:lstStyle/>
          <a:p>
            <a:r>
              <a:rPr lang="en-US" altLang="zh-CN" dirty="0"/>
              <a:t>NELL</a:t>
            </a:r>
            <a:r>
              <a:rPr lang="zh-CN" altLang="en-US" dirty="0"/>
              <a:t>子组件</a:t>
            </a:r>
          </a:p>
        </p:txBody>
      </p:sp>
      <p:sp>
        <p:nvSpPr>
          <p:cNvPr id="4" name="文本框 3">
            <a:extLst>
              <a:ext uri="{FF2B5EF4-FFF2-40B4-BE49-F238E27FC236}">
                <a16:creationId xmlns:a16="http://schemas.microsoft.com/office/drawing/2014/main" id="{5F753B01-3EC9-427F-9089-1AD912FA23D5}"/>
              </a:ext>
            </a:extLst>
          </p:cNvPr>
          <p:cNvSpPr txBox="1"/>
          <p:nvPr/>
        </p:nvSpPr>
        <p:spPr>
          <a:xfrm>
            <a:off x="2497230" y="1058313"/>
            <a:ext cx="7197539" cy="523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CMC</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Coupled Morphological Classifier</a:t>
            </a:r>
            <a:r>
              <a:rPr lang="zh-CN" altLang="en-US" sz="2800" dirty="0">
                <a:latin typeface="Times New Roman" panose="02020603050405020304" pitchFamily="18" charset="0"/>
                <a:cs typeface="Times New Roman" panose="02020603050405020304" pitchFamily="18" charset="0"/>
              </a:rPr>
              <a:t>）</a:t>
            </a:r>
          </a:p>
        </p:txBody>
      </p:sp>
      <p:sp>
        <p:nvSpPr>
          <p:cNvPr id="6" name="文本框 5">
            <a:extLst>
              <a:ext uri="{FF2B5EF4-FFF2-40B4-BE49-F238E27FC236}">
                <a16:creationId xmlns:a16="http://schemas.microsoft.com/office/drawing/2014/main" id="{644D248C-9CE8-410D-A17D-E724F94B2717}"/>
              </a:ext>
            </a:extLst>
          </p:cNvPr>
          <p:cNvSpPr txBox="1"/>
          <p:nvPr/>
        </p:nvSpPr>
        <p:spPr>
          <a:xfrm>
            <a:off x="4527231" y="1606100"/>
            <a:ext cx="6098240" cy="523220"/>
          </a:xfrm>
          <a:prstGeom prst="rect">
            <a:avLst/>
          </a:prstGeom>
          <a:noFill/>
        </p:spPr>
        <p:txBody>
          <a:bodyPr wrap="square">
            <a:spAutoFit/>
          </a:bodyPr>
          <a:lstStyle/>
          <a:p>
            <a:r>
              <a:rPr lang="zh-CN" altLang="en-US" sz="2800" dirty="0">
                <a:latin typeface="宋体" panose="02010600030101010101" pitchFamily="2" charset="-122"/>
                <a:ea typeface="宋体" panose="02010600030101010101" pitchFamily="2" charset="-122"/>
              </a:rPr>
              <a:t>耦合形态分类器</a:t>
            </a:r>
          </a:p>
        </p:txBody>
      </p:sp>
      <p:pic>
        <p:nvPicPr>
          <p:cNvPr id="8" name="图片 7">
            <a:extLst>
              <a:ext uri="{FF2B5EF4-FFF2-40B4-BE49-F238E27FC236}">
                <a16:creationId xmlns:a16="http://schemas.microsoft.com/office/drawing/2014/main" id="{C622B22E-862E-4D94-A5B1-F46D7A9AE105}"/>
              </a:ext>
            </a:extLst>
          </p:cNvPr>
          <p:cNvPicPr>
            <a:picLocks noChangeAspect="1"/>
          </p:cNvPicPr>
          <p:nvPr/>
        </p:nvPicPr>
        <p:blipFill>
          <a:blip r:embed="rId2"/>
          <a:stretch>
            <a:fillRect/>
          </a:stretch>
        </p:blipFill>
        <p:spPr>
          <a:xfrm>
            <a:off x="1269137" y="2129320"/>
            <a:ext cx="4233904" cy="3464872"/>
          </a:xfrm>
          <a:prstGeom prst="rect">
            <a:avLst/>
          </a:prstGeom>
        </p:spPr>
      </p:pic>
      <p:sp>
        <p:nvSpPr>
          <p:cNvPr id="10" name="文本框 9">
            <a:extLst>
              <a:ext uri="{FF2B5EF4-FFF2-40B4-BE49-F238E27FC236}">
                <a16:creationId xmlns:a16="http://schemas.microsoft.com/office/drawing/2014/main" id="{6F01EDD9-5D2B-4653-BFD6-3A857582DD36}"/>
              </a:ext>
            </a:extLst>
          </p:cNvPr>
          <p:cNvSpPr txBox="1"/>
          <p:nvPr/>
        </p:nvSpPr>
        <p:spPr>
          <a:xfrm>
            <a:off x="6531991" y="3013224"/>
            <a:ext cx="4304953" cy="1323439"/>
          </a:xfrm>
          <a:prstGeom prst="rect">
            <a:avLst/>
          </a:prstGeom>
          <a:noFill/>
        </p:spPr>
        <p:txBody>
          <a:bodyPr wrap="square">
            <a:spAutoFit/>
          </a:bodyPr>
          <a:lstStyle/>
          <a:p>
            <a:r>
              <a:rPr lang="zh-CN" altLang="en-US" sz="2000" dirty="0">
                <a:latin typeface="+mn-lt"/>
                <a:ea typeface="宋体" panose="02010600030101010101" pitchFamily="2" charset="-122"/>
                <a:cs typeface="Times New Roman" panose="02020603050405020304" pitchFamily="18" charset="0"/>
              </a:rPr>
              <a:t>对每个</a:t>
            </a:r>
            <a:r>
              <a:rPr lang="en-US" altLang="zh-CN" sz="2000" dirty="0">
                <a:latin typeface="+mn-lt"/>
                <a:ea typeface="宋体" panose="02010600030101010101" pitchFamily="2" charset="-122"/>
                <a:cs typeface="Times New Roman" panose="02020603050405020304" pitchFamily="18" charset="0"/>
              </a:rPr>
              <a:t>category</a:t>
            </a:r>
            <a:r>
              <a:rPr lang="zh-CN" altLang="en-US" sz="2000" dirty="0">
                <a:latin typeface="+mn-lt"/>
                <a:ea typeface="宋体" panose="02010600030101010101" pitchFamily="2" charset="-122"/>
                <a:cs typeface="Times New Roman" panose="02020603050405020304" pitchFamily="18" charset="0"/>
              </a:rPr>
              <a:t>建立一个</a:t>
            </a:r>
            <a:r>
              <a:rPr lang="en-US" altLang="zh-CN" sz="2000" dirty="0">
                <a:latin typeface="+mn-lt"/>
                <a:ea typeface="宋体" panose="02010600030101010101" pitchFamily="2" charset="-122"/>
                <a:cs typeface="Times New Roman" panose="02020603050405020304" pitchFamily="18" charset="0"/>
              </a:rPr>
              <a:t>binary L2-regularized logistic regression models</a:t>
            </a:r>
            <a:r>
              <a:rPr lang="zh-CN" altLang="en-US" sz="2000" dirty="0">
                <a:latin typeface="+mn-lt"/>
                <a:ea typeface="宋体" panose="02010600030101010101" pitchFamily="2" charset="-122"/>
                <a:cs typeface="Times New Roman" panose="02020603050405020304" pitchFamily="18" charset="0"/>
              </a:rPr>
              <a:t>，用于对名词短语的分类，确定是否为</a:t>
            </a:r>
            <a:r>
              <a:rPr lang="en-US" altLang="zh-CN" sz="2000" dirty="0">
                <a:latin typeface="+mn-lt"/>
                <a:ea typeface="宋体" panose="02010600030101010101" pitchFamily="2" charset="-122"/>
                <a:cs typeface="Times New Roman" panose="02020603050405020304" pitchFamily="18" charset="0"/>
              </a:rPr>
              <a:t>categories</a:t>
            </a:r>
            <a:r>
              <a:rPr lang="zh-CN" altLang="en-US" sz="2000" dirty="0">
                <a:latin typeface="+mn-lt"/>
                <a:ea typeface="宋体" panose="02010600030101010101" pitchFamily="2" charset="-122"/>
                <a:cs typeface="Times New Roman" panose="02020603050405020304" pitchFamily="18" charset="0"/>
              </a:rPr>
              <a:t>；</a:t>
            </a:r>
          </a:p>
        </p:txBody>
      </p:sp>
      <p:sp>
        <p:nvSpPr>
          <p:cNvPr id="3" name="矩形 2">
            <a:extLst>
              <a:ext uri="{FF2B5EF4-FFF2-40B4-BE49-F238E27FC236}">
                <a16:creationId xmlns:a16="http://schemas.microsoft.com/office/drawing/2014/main" id="{7137A3AF-3EE0-4DB0-82BC-A7BE0BE73FD4}"/>
              </a:ext>
            </a:extLst>
          </p:cNvPr>
          <p:cNvSpPr/>
          <p:nvPr/>
        </p:nvSpPr>
        <p:spPr>
          <a:xfrm>
            <a:off x="312057" y="1124751"/>
            <a:ext cx="11172372" cy="4862391"/>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F9207E66-9530-4FBC-9B04-A72508412F60}"/>
              </a:ext>
            </a:extLst>
          </p:cNvPr>
          <p:cNvCxnSpPr>
            <a:cxnSpLocks/>
          </p:cNvCxnSpPr>
          <p:nvPr/>
        </p:nvCxnSpPr>
        <p:spPr>
          <a:xfrm>
            <a:off x="6096000" y="2119848"/>
            <a:ext cx="0" cy="3573381"/>
          </a:xfrm>
          <a:prstGeom prst="line">
            <a:avLst/>
          </a:prstGeom>
          <a:noFill/>
          <a:ln w="9525" cap="flat" cmpd="sng" algn="ctr">
            <a:solidFill>
              <a:srgbClr val="F0F0F0">
                <a:lumMod val="75000"/>
              </a:srgbClr>
            </a:solidFill>
            <a:prstDash val="sysDot"/>
            <a:miter lim="800000"/>
            <a:headEnd type="arrow"/>
            <a:tailEnd type="arrow"/>
          </a:ln>
          <a:effectLst/>
        </p:spPr>
      </p:cxnSp>
      <p:sp>
        <p:nvSpPr>
          <p:cNvPr id="12" name="文本框 11">
            <a:extLst>
              <a:ext uri="{FF2B5EF4-FFF2-40B4-BE49-F238E27FC236}">
                <a16:creationId xmlns:a16="http://schemas.microsoft.com/office/drawing/2014/main" id="{98889B09-1F01-4352-A283-88BFEEA0022E}"/>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spTree>
    <p:extLst>
      <p:ext uri="{BB962C8B-B14F-4D97-AF65-F5344CB8AC3E}">
        <p14:creationId xmlns:p14="http://schemas.microsoft.com/office/powerpoint/2010/main" val="199608281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CBEB41-BA75-4964-B11B-75B1DE15845D}"/>
              </a:ext>
            </a:extLst>
          </p:cNvPr>
          <p:cNvSpPr>
            <a:spLocks noGrp="1"/>
          </p:cNvSpPr>
          <p:nvPr>
            <p:ph type="title"/>
          </p:nvPr>
        </p:nvSpPr>
        <p:spPr/>
        <p:txBody>
          <a:bodyPr/>
          <a:lstStyle/>
          <a:p>
            <a:r>
              <a:rPr lang="en-US" altLang="zh-CN" dirty="0"/>
              <a:t>NELL</a:t>
            </a:r>
            <a:r>
              <a:rPr lang="zh-CN" altLang="en-US" dirty="0"/>
              <a:t>子组件</a:t>
            </a:r>
          </a:p>
        </p:txBody>
      </p:sp>
      <p:pic>
        <p:nvPicPr>
          <p:cNvPr id="4" name="图片 3">
            <a:extLst>
              <a:ext uri="{FF2B5EF4-FFF2-40B4-BE49-F238E27FC236}">
                <a16:creationId xmlns:a16="http://schemas.microsoft.com/office/drawing/2014/main" id="{68888E55-EBA4-460F-AD9F-924EF9FF46A8}"/>
              </a:ext>
            </a:extLst>
          </p:cNvPr>
          <p:cNvPicPr>
            <a:picLocks noChangeAspect="1"/>
          </p:cNvPicPr>
          <p:nvPr/>
        </p:nvPicPr>
        <p:blipFill>
          <a:blip r:embed="rId3"/>
          <a:stretch>
            <a:fillRect/>
          </a:stretch>
        </p:blipFill>
        <p:spPr>
          <a:xfrm>
            <a:off x="594419" y="2148604"/>
            <a:ext cx="11191419" cy="2115671"/>
          </a:xfrm>
          <a:prstGeom prst="rect">
            <a:avLst/>
          </a:prstGeom>
        </p:spPr>
      </p:pic>
      <p:sp>
        <p:nvSpPr>
          <p:cNvPr id="6" name="文本框 5">
            <a:extLst>
              <a:ext uri="{FF2B5EF4-FFF2-40B4-BE49-F238E27FC236}">
                <a16:creationId xmlns:a16="http://schemas.microsoft.com/office/drawing/2014/main" id="{BFFE34BB-E943-42BA-B392-6492158C6DE8}"/>
              </a:ext>
            </a:extLst>
          </p:cNvPr>
          <p:cNvSpPr txBox="1"/>
          <p:nvPr/>
        </p:nvSpPr>
        <p:spPr>
          <a:xfrm>
            <a:off x="4566397" y="1055878"/>
            <a:ext cx="3528732" cy="523220"/>
          </a:xfrm>
          <a:prstGeom prst="rect">
            <a:avLst/>
          </a:prstGeom>
          <a:noFill/>
        </p:spPr>
        <p:txBody>
          <a:bodyPr wrap="square">
            <a:spAutoFit/>
          </a:bodyPr>
          <a:lstStyle/>
          <a:p>
            <a:r>
              <a:rPr lang="zh-CN" altLang="en-US" sz="2800" dirty="0">
                <a:latin typeface="Times New Roman" panose="02020603050405020304" pitchFamily="18" charset="0"/>
                <a:cs typeface="Times New Roman" panose="02020603050405020304" pitchFamily="18" charset="0"/>
              </a:rPr>
              <a:t>RL（</a:t>
            </a:r>
            <a:r>
              <a:rPr lang="en-US" altLang="zh-CN" sz="2800" dirty="0">
                <a:latin typeface="Times New Roman" panose="02020603050405020304" pitchFamily="18" charset="0"/>
                <a:cs typeface="Times New Roman" panose="02020603050405020304" pitchFamily="18" charset="0"/>
              </a:rPr>
              <a:t>Rule Learner</a:t>
            </a:r>
            <a:r>
              <a:rPr lang="zh-CN" altLang="en-US" sz="2800"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A9F142B8-0519-441D-8E64-F98BC75935D9}"/>
              </a:ext>
            </a:extLst>
          </p:cNvPr>
          <p:cNvSpPr txBox="1"/>
          <p:nvPr/>
        </p:nvSpPr>
        <p:spPr>
          <a:xfrm>
            <a:off x="5138456" y="1625384"/>
            <a:ext cx="1915085" cy="523220"/>
          </a:xfrm>
          <a:prstGeom prst="rect">
            <a:avLst/>
          </a:prstGeom>
          <a:noFill/>
        </p:spPr>
        <p:txBody>
          <a:bodyPr wrap="square">
            <a:spAutoFit/>
          </a:bodyPr>
          <a:lstStyle/>
          <a:p>
            <a:r>
              <a:rPr lang="zh-CN" altLang="en-US" sz="2800" dirty="0">
                <a:latin typeface="Times New Roman" panose="02020603050405020304" pitchFamily="18" charset="0"/>
                <a:cs typeface="Times New Roman" panose="02020603050405020304" pitchFamily="18" charset="0"/>
              </a:rPr>
              <a:t>规则学习</a:t>
            </a:r>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2A3BC946-DA00-44A6-BB1C-A4D54B114475}"/>
              </a:ext>
            </a:extLst>
          </p:cNvPr>
          <p:cNvSpPr txBox="1"/>
          <p:nvPr/>
        </p:nvSpPr>
        <p:spPr>
          <a:xfrm>
            <a:off x="2109669" y="4769259"/>
            <a:ext cx="8765799" cy="461665"/>
          </a:xfrm>
          <a:prstGeom prst="rect">
            <a:avLst/>
          </a:prstGeom>
          <a:noFill/>
        </p:spPr>
        <p:txBody>
          <a:bodyPr wrap="square">
            <a:spAutoFit/>
          </a:bodyPr>
          <a:lstStyle/>
          <a:p>
            <a:r>
              <a:rPr lang="zh-CN" altLang="en-US" sz="2400" b="0" i="0" dirty="0">
                <a:solidFill>
                  <a:srgbClr val="4D4D4D"/>
                </a:solidFill>
                <a:effectLst/>
                <a:latin typeface="+mn-ea"/>
                <a:ea typeface="+mn-ea"/>
                <a:cs typeface="Times New Roman" panose="02020603050405020304" pitchFamily="18" charset="0"/>
              </a:rPr>
              <a:t>用于学习</a:t>
            </a:r>
            <a:r>
              <a:rPr lang="en-US" altLang="zh-CN" sz="2400" b="0" i="0" dirty="0">
                <a:solidFill>
                  <a:srgbClr val="4D4D4D"/>
                </a:solidFill>
                <a:effectLst/>
                <a:latin typeface="+mn-ea"/>
                <a:ea typeface="+mn-ea"/>
                <a:cs typeface="Times New Roman" panose="02020603050405020304" pitchFamily="18" charset="0"/>
              </a:rPr>
              <a:t>rules</a:t>
            </a:r>
            <a:r>
              <a:rPr lang="zh-CN" altLang="en-US" sz="2400" b="0" i="0" dirty="0">
                <a:solidFill>
                  <a:srgbClr val="4D4D4D"/>
                </a:solidFill>
                <a:effectLst/>
                <a:latin typeface="+mn-ea"/>
                <a:ea typeface="+mn-ea"/>
                <a:cs typeface="Times New Roman" panose="02020603050405020304" pitchFamily="18" charset="0"/>
              </a:rPr>
              <a:t>，学习到的</a:t>
            </a:r>
            <a:r>
              <a:rPr lang="en-US" altLang="zh-CN" sz="2400" b="0" i="0" dirty="0">
                <a:solidFill>
                  <a:srgbClr val="4D4D4D"/>
                </a:solidFill>
                <a:effectLst/>
                <a:latin typeface="+mn-ea"/>
                <a:ea typeface="+mn-ea"/>
                <a:cs typeface="Times New Roman" panose="02020603050405020304" pitchFamily="18" charset="0"/>
              </a:rPr>
              <a:t>rules</a:t>
            </a:r>
            <a:r>
              <a:rPr lang="zh-CN" altLang="en-US" sz="2400" b="0" i="0" dirty="0">
                <a:solidFill>
                  <a:srgbClr val="4D4D4D"/>
                </a:solidFill>
                <a:effectLst/>
                <a:latin typeface="+mn-ea"/>
                <a:ea typeface="+mn-ea"/>
                <a:cs typeface="Times New Roman" panose="02020603050405020304" pitchFamily="18" charset="0"/>
              </a:rPr>
              <a:t>用于推断新的关系实例</a:t>
            </a:r>
            <a:endParaRPr lang="zh-CN" altLang="en-US" sz="2400" dirty="0">
              <a:latin typeface="+mn-ea"/>
              <a:ea typeface="+mn-ea"/>
              <a:cs typeface="Times New Roman" panose="02020603050405020304" pitchFamily="18" charset="0"/>
            </a:endParaRPr>
          </a:p>
        </p:txBody>
      </p:sp>
      <p:sp>
        <p:nvSpPr>
          <p:cNvPr id="3" name="矩形 2">
            <a:extLst>
              <a:ext uri="{FF2B5EF4-FFF2-40B4-BE49-F238E27FC236}">
                <a16:creationId xmlns:a16="http://schemas.microsoft.com/office/drawing/2014/main" id="{2F739661-C2BD-435B-97CA-AB372F8ADAAD}"/>
              </a:ext>
            </a:extLst>
          </p:cNvPr>
          <p:cNvSpPr/>
          <p:nvPr/>
        </p:nvSpPr>
        <p:spPr>
          <a:xfrm>
            <a:off x="312057" y="1124751"/>
            <a:ext cx="11285524" cy="4677371"/>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5C6DFBA5-39CC-4C7A-8FB4-3759FDF4DA4B}"/>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spTree>
    <p:extLst>
      <p:ext uri="{BB962C8B-B14F-4D97-AF65-F5344CB8AC3E}">
        <p14:creationId xmlns:p14="http://schemas.microsoft.com/office/powerpoint/2010/main" val="318144166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69CA5F-F6CE-4D31-89F4-55D5B7715F66}"/>
              </a:ext>
            </a:extLst>
          </p:cNvPr>
          <p:cNvSpPr>
            <a:spLocks noGrp="1"/>
          </p:cNvSpPr>
          <p:nvPr>
            <p:ph type="title"/>
          </p:nvPr>
        </p:nvSpPr>
        <p:spPr/>
        <p:txBody>
          <a:bodyPr/>
          <a:lstStyle/>
          <a:p>
            <a:r>
              <a:rPr lang="en-US" altLang="zh-CN" dirty="0"/>
              <a:t>NELL</a:t>
            </a:r>
            <a:r>
              <a:rPr lang="zh-CN" altLang="en-US" dirty="0"/>
              <a:t>子组件</a:t>
            </a:r>
          </a:p>
        </p:txBody>
      </p:sp>
      <p:pic>
        <p:nvPicPr>
          <p:cNvPr id="4" name="图片 3">
            <a:extLst>
              <a:ext uri="{FF2B5EF4-FFF2-40B4-BE49-F238E27FC236}">
                <a16:creationId xmlns:a16="http://schemas.microsoft.com/office/drawing/2014/main" id="{8DB504BE-8C1E-4C16-A485-74E37A8BA2A9}"/>
              </a:ext>
            </a:extLst>
          </p:cNvPr>
          <p:cNvPicPr>
            <a:picLocks noChangeAspect="1"/>
          </p:cNvPicPr>
          <p:nvPr/>
        </p:nvPicPr>
        <p:blipFill>
          <a:blip r:embed="rId3"/>
          <a:stretch>
            <a:fillRect/>
          </a:stretch>
        </p:blipFill>
        <p:spPr>
          <a:xfrm>
            <a:off x="315710" y="1083301"/>
            <a:ext cx="4721582" cy="4472626"/>
          </a:xfrm>
          <a:prstGeom prst="rect">
            <a:avLst/>
          </a:prstGeom>
        </p:spPr>
      </p:pic>
      <p:pic>
        <p:nvPicPr>
          <p:cNvPr id="6" name="图片 5">
            <a:extLst>
              <a:ext uri="{FF2B5EF4-FFF2-40B4-BE49-F238E27FC236}">
                <a16:creationId xmlns:a16="http://schemas.microsoft.com/office/drawing/2014/main" id="{89D7E15C-DF48-47BA-B07A-3E28FD97E3AB}"/>
              </a:ext>
            </a:extLst>
          </p:cNvPr>
          <p:cNvPicPr>
            <a:picLocks noChangeAspect="1"/>
          </p:cNvPicPr>
          <p:nvPr/>
        </p:nvPicPr>
        <p:blipFill>
          <a:blip r:embed="rId4"/>
          <a:stretch>
            <a:fillRect/>
          </a:stretch>
        </p:blipFill>
        <p:spPr>
          <a:xfrm>
            <a:off x="6895087" y="1083301"/>
            <a:ext cx="2980315" cy="2586365"/>
          </a:xfrm>
          <a:prstGeom prst="rect">
            <a:avLst/>
          </a:prstGeom>
        </p:spPr>
      </p:pic>
      <p:pic>
        <p:nvPicPr>
          <p:cNvPr id="8" name="图片 7">
            <a:extLst>
              <a:ext uri="{FF2B5EF4-FFF2-40B4-BE49-F238E27FC236}">
                <a16:creationId xmlns:a16="http://schemas.microsoft.com/office/drawing/2014/main" id="{39628000-7357-4B01-A612-BA8EB369947B}"/>
              </a:ext>
            </a:extLst>
          </p:cNvPr>
          <p:cNvPicPr>
            <a:picLocks noChangeAspect="1"/>
          </p:cNvPicPr>
          <p:nvPr/>
        </p:nvPicPr>
        <p:blipFill>
          <a:blip r:embed="rId5"/>
          <a:stretch>
            <a:fillRect/>
          </a:stretch>
        </p:blipFill>
        <p:spPr>
          <a:xfrm>
            <a:off x="5852485" y="3552288"/>
            <a:ext cx="5286375" cy="2533650"/>
          </a:xfrm>
          <a:prstGeom prst="rect">
            <a:avLst/>
          </a:prstGeom>
        </p:spPr>
      </p:pic>
      <p:cxnSp>
        <p:nvCxnSpPr>
          <p:cNvPr id="7" name="直接连接符 6">
            <a:extLst>
              <a:ext uri="{FF2B5EF4-FFF2-40B4-BE49-F238E27FC236}">
                <a16:creationId xmlns:a16="http://schemas.microsoft.com/office/drawing/2014/main" id="{36295129-7A00-451A-98F3-D19209A586DD}"/>
              </a:ext>
            </a:extLst>
          </p:cNvPr>
          <p:cNvCxnSpPr>
            <a:cxnSpLocks/>
          </p:cNvCxnSpPr>
          <p:nvPr/>
        </p:nvCxnSpPr>
        <p:spPr>
          <a:xfrm>
            <a:off x="5444888" y="965923"/>
            <a:ext cx="0" cy="512001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8A69F711-6E3B-4224-AC4E-F96F32707F48}"/>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spTree>
    <p:extLst>
      <p:ext uri="{BB962C8B-B14F-4D97-AF65-F5344CB8AC3E}">
        <p14:creationId xmlns:p14="http://schemas.microsoft.com/office/powerpoint/2010/main" val="22199224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446C-AC48-4441-ACA7-4B1D23B34F44}"/>
              </a:ext>
            </a:extLst>
          </p:cNvPr>
          <p:cNvSpPr>
            <a:spLocks noGrp="1"/>
          </p:cNvSpPr>
          <p:nvPr>
            <p:ph type="title"/>
          </p:nvPr>
        </p:nvSpPr>
        <p:spPr/>
        <p:txBody>
          <a:bodyPr/>
          <a:lstStyle/>
          <a:p>
            <a:r>
              <a:rPr lang="en-US" altLang="zh-CN" dirty="0"/>
              <a:t>NELL</a:t>
            </a:r>
            <a:r>
              <a:rPr lang="zh-CN" altLang="en-US" dirty="0"/>
              <a:t>总结</a:t>
            </a:r>
          </a:p>
        </p:txBody>
      </p:sp>
      <p:sp>
        <p:nvSpPr>
          <p:cNvPr id="4" name="文本框 3">
            <a:extLst>
              <a:ext uri="{FF2B5EF4-FFF2-40B4-BE49-F238E27FC236}">
                <a16:creationId xmlns:a16="http://schemas.microsoft.com/office/drawing/2014/main" id="{E654A533-C7AE-44BE-A679-C2080F9C0D14}"/>
              </a:ext>
            </a:extLst>
          </p:cNvPr>
          <p:cNvSpPr txBox="1"/>
          <p:nvPr/>
        </p:nvSpPr>
        <p:spPr>
          <a:xfrm>
            <a:off x="932811" y="2460902"/>
            <a:ext cx="4486354" cy="2246769"/>
          </a:xfrm>
          <a:prstGeom prst="rect">
            <a:avLst/>
          </a:prstGeom>
          <a:noFill/>
        </p:spPr>
        <p:txBody>
          <a:bodyPr wrap="square">
            <a:spAutoFit/>
          </a:bodyPr>
          <a:lstStyle/>
          <a:p>
            <a:r>
              <a:rPr lang="zh-CN" altLang="en-US" sz="2000" dirty="0">
                <a:effectLst/>
                <a:latin typeface="+mn-ea"/>
                <a:ea typeface="+mn-ea"/>
              </a:rPr>
              <a:t>提出了一个永无止境的语言学习代理的体系结构，并描述了该体系结构的部分实现，该体系结构使用四个子系统组件学习以互补的方式提取知识。在运行了</a:t>
            </a:r>
            <a:r>
              <a:rPr lang="en-US" altLang="zh-CN" sz="2000" dirty="0">
                <a:effectLst/>
                <a:latin typeface="+mn-ea"/>
                <a:ea typeface="+mn-ea"/>
              </a:rPr>
              <a:t>67</a:t>
            </a:r>
            <a:r>
              <a:rPr lang="zh-CN" altLang="en-US" sz="2000" dirty="0">
                <a:effectLst/>
                <a:latin typeface="+mn-ea"/>
                <a:ea typeface="+mn-ea"/>
              </a:rPr>
              <a:t>天之后，这个实现用超过</a:t>
            </a:r>
            <a:r>
              <a:rPr lang="en-US" altLang="zh-CN" sz="2000" dirty="0">
                <a:effectLst/>
                <a:latin typeface="+mn-ea"/>
                <a:ea typeface="+mn-ea"/>
              </a:rPr>
              <a:t>242000</a:t>
            </a:r>
            <a:r>
              <a:rPr lang="zh-CN" altLang="en-US" sz="2000" dirty="0">
                <a:effectLst/>
                <a:latin typeface="+mn-ea"/>
                <a:ea typeface="+mn-ea"/>
              </a:rPr>
              <a:t>个事实填充了一个知识库，估计精度为</a:t>
            </a:r>
            <a:r>
              <a:rPr lang="en-US" altLang="zh-CN" sz="2000" dirty="0">
                <a:effectLst/>
                <a:latin typeface="+mn-ea"/>
                <a:ea typeface="+mn-ea"/>
              </a:rPr>
              <a:t>74%</a:t>
            </a:r>
            <a:r>
              <a:rPr lang="zh-CN" altLang="en-US" sz="2000" dirty="0">
                <a:effectLst/>
                <a:latin typeface="+mn-ea"/>
                <a:ea typeface="+mn-ea"/>
              </a:rPr>
              <a:t>。</a:t>
            </a:r>
            <a:endParaRPr lang="zh-CN" altLang="en-US" sz="2000" dirty="0">
              <a:latin typeface="+mn-ea"/>
              <a:ea typeface="+mn-ea"/>
            </a:endParaRPr>
          </a:p>
        </p:txBody>
      </p:sp>
      <p:sp>
        <p:nvSpPr>
          <p:cNvPr id="6" name="文本框 5">
            <a:extLst>
              <a:ext uri="{FF2B5EF4-FFF2-40B4-BE49-F238E27FC236}">
                <a16:creationId xmlns:a16="http://schemas.microsoft.com/office/drawing/2014/main" id="{26958D0F-675F-41AF-BE61-4284E35F2454}"/>
              </a:ext>
            </a:extLst>
          </p:cNvPr>
          <p:cNvSpPr txBox="1"/>
          <p:nvPr/>
        </p:nvSpPr>
        <p:spPr>
          <a:xfrm>
            <a:off x="6096000" y="2407948"/>
            <a:ext cx="5401235" cy="1938992"/>
          </a:xfrm>
          <a:prstGeom prst="rect">
            <a:avLst/>
          </a:prstGeom>
          <a:noFill/>
        </p:spPr>
        <p:txBody>
          <a:bodyPr wrap="square">
            <a:spAutoFit/>
          </a:bodyPr>
          <a:lstStyle/>
          <a:p>
            <a:pPr marL="342900" indent="-342900">
              <a:buFont typeface="Wingdings" panose="05000000000000000000" pitchFamily="2" charset="2"/>
              <a:buChar char="l"/>
            </a:pPr>
            <a:r>
              <a:rPr lang="zh-CN" altLang="en-US" sz="2000" dirty="0">
                <a:latin typeface="+mn-ea"/>
                <a:ea typeface="+mn-ea"/>
                <a:cs typeface="Times New Roman" panose="02020603050405020304" pitchFamily="18" charset="0"/>
              </a:rPr>
              <a:t>自我反省决定下一步该做什么</a:t>
            </a:r>
            <a:endParaRPr lang="en-US" altLang="zh-CN" sz="2000" dirty="0">
              <a:latin typeface="+mn-ea"/>
              <a:ea typeface="+mn-ea"/>
              <a:cs typeface="Times New Roman" panose="02020603050405020304" pitchFamily="18" charset="0"/>
            </a:endParaRPr>
          </a:p>
          <a:p>
            <a:pPr marL="342900" indent="-342900">
              <a:buFont typeface="Wingdings" panose="05000000000000000000" pitchFamily="2" charset="2"/>
              <a:buChar char="l"/>
            </a:pPr>
            <a:r>
              <a:rPr lang="zh-CN" altLang="en-US" sz="2000" dirty="0">
                <a:latin typeface="+mn-ea"/>
                <a:ea typeface="+mn-ea"/>
                <a:cs typeface="Times New Roman" panose="02020603050405020304" pitchFamily="18" charset="0"/>
              </a:rPr>
              <a:t>更有效地利用每天</a:t>
            </a:r>
            <a:r>
              <a:rPr lang="en-US" altLang="zh-CN" sz="2000" dirty="0">
                <a:latin typeface="+mn-ea"/>
                <a:ea typeface="+mn-ea"/>
                <a:cs typeface="Times New Roman" panose="02020603050405020304" pitchFamily="18" charset="0"/>
              </a:rPr>
              <a:t>10-15</a:t>
            </a:r>
            <a:r>
              <a:rPr lang="zh-CN" altLang="en-US" sz="2000" dirty="0">
                <a:latin typeface="+mn-ea"/>
                <a:ea typeface="+mn-ea"/>
                <a:cs typeface="Times New Roman" panose="02020603050405020304" pitchFamily="18" charset="0"/>
              </a:rPr>
              <a:t>分钟的人际互动</a:t>
            </a:r>
            <a:endParaRPr lang="en-US" altLang="zh-CN" sz="2000" dirty="0">
              <a:latin typeface="+mn-ea"/>
              <a:ea typeface="+mn-ea"/>
              <a:cs typeface="Times New Roman" panose="02020603050405020304" pitchFamily="18" charset="0"/>
            </a:endParaRPr>
          </a:p>
          <a:p>
            <a:pPr marL="342900" indent="-342900">
              <a:buFont typeface="Wingdings" panose="05000000000000000000" pitchFamily="2" charset="2"/>
              <a:buChar char="l"/>
            </a:pPr>
            <a:r>
              <a:rPr lang="zh-CN" altLang="en-US" sz="2000" dirty="0">
                <a:latin typeface="+mn-ea"/>
                <a:ea typeface="+mn-ea"/>
                <a:cs typeface="Times New Roman" panose="02020603050405020304" pitchFamily="18" charset="0"/>
              </a:rPr>
              <a:t>发现新的谓词来学习</a:t>
            </a:r>
            <a:endParaRPr lang="en-US" altLang="zh-CN" sz="2000" dirty="0">
              <a:latin typeface="+mn-ea"/>
              <a:ea typeface="+mn-ea"/>
              <a:cs typeface="Times New Roman" panose="02020603050405020304" pitchFamily="18" charset="0"/>
            </a:endParaRPr>
          </a:p>
          <a:p>
            <a:pPr marL="342900" indent="-342900">
              <a:buFont typeface="Wingdings" panose="05000000000000000000" pitchFamily="2" charset="2"/>
              <a:buChar char="l"/>
            </a:pPr>
            <a:r>
              <a:rPr lang="zh-CN" altLang="en-US" sz="2000" dirty="0">
                <a:latin typeface="+mn-ea"/>
                <a:ea typeface="+mn-ea"/>
                <a:cs typeface="Times New Roman" panose="02020603050405020304" pitchFamily="18" charset="0"/>
              </a:rPr>
              <a:t>学习其他类型的语言知识</a:t>
            </a:r>
            <a:endParaRPr lang="en-US" altLang="zh-CN" sz="2000" dirty="0">
              <a:latin typeface="+mn-ea"/>
              <a:ea typeface="+mn-ea"/>
              <a:cs typeface="Times New Roman" panose="02020603050405020304" pitchFamily="18" charset="0"/>
            </a:endParaRPr>
          </a:p>
          <a:p>
            <a:pPr marL="342900" indent="-342900">
              <a:buFont typeface="Wingdings" panose="05000000000000000000" pitchFamily="2" charset="2"/>
              <a:buChar char="l"/>
            </a:pPr>
            <a:r>
              <a:rPr lang="zh-CN" altLang="en-US" sz="2000" dirty="0">
                <a:latin typeface="+mn-ea"/>
                <a:ea typeface="+mn-ea"/>
                <a:cs typeface="Times New Roman" panose="02020603050405020304" pitchFamily="18" charset="0"/>
              </a:rPr>
              <a:t>实体级（而不是字符串级）建模</a:t>
            </a:r>
            <a:endParaRPr lang="en-US" altLang="zh-CN" sz="2000" dirty="0">
              <a:latin typeface="+mn-ea"/>
              <a:ea typeface="+mn-ea"/>
              <a:cs typeface="Times New Roman" panose="02020603050405020304" pitchFamily="18" charset="0"/>
            </a:endParaRPr>
          </a:p>
          <a:p>
            <a:pPr marL="342900" indent="-342900">
              <a:buFont typeface="Wingdings" panose="05000000000000000000" pitchFamily="2" charset="2"/>
              <a:buChar char="l"/>
            </a:pPr>
            <a:r>
              <a:rPr lang="zh-CN" altLang="en-US" sz="2000" dirty="0">
                <a:latin typeface="+mn-ea"/>
                <a:ea typeface="+mn-ea"/>
                <a:cs typeface="Times New Roman" panose="02020603050405020304" pitchFamily="18" charset="0"/>
              </a:rPr>
              <a:t>整个实现过程中更复杂的概率建模</a:t>
            </a:r>
          </a:p>
        </p:txBody>
      </p:sp>
      <p:sp>
        <p:nvSpPr>
          <p:cNvPr id="3" name="文本框 2">
            <a:extLst>
              <a:ext uri="{FF2B5EF4-FFF2-40B4-BE49-F238E27FC236}">
                <a16:creationId xmlns:a16="http://schemas.microsoft.com/office/drawing/2014/main" id="{062F8DA4-F564-4F70-86DD-0A41B5948ED1}"/>
              </a:ext>
            </a:extLst>
          </p:cNvPr>
          <p:cNvSpPr txBox="1"/>
          <p:nvPr/>
        </p:nvSpPr>
        <p:spPr>
          <a:xfrm>
            <a:off x="6705685" y="1830542"/>
            <a:ext cx="2236573" cy="400110"/>
          </a:xfrm>
          <a:prstGeom prst="rect">
            <a:avLst/>
          </a:prstGeom>
          <a:noFill/>
        </p:spPr>
        <p:txBody>
          <a:bodyPr wrap="square" rtlCol="0">
            <a:spAutoFit/>
          </a:bodyPr>
          <a:lstStyle/>
          <a:p>
            <a:r>
              <a:rPr lang="zh-CN" altLang="en-US" sz="2000" dirty="0">
                <a:latin typeface="+mn-ea"/>
                <a:ea typeface="+mn-ea"/>
                <a:cs typeface="Times New Roman" panose="02020603050405020304" pitchFamily="18" charset="0"/>
              </a:rPr>
              <a:t>未来工作：</a:t>
            </a:r>
          </a:p>
        </p:txBody>
      </p:sp>
      <p:sp>
        <p:nvSpPr>
          <p:cNvPr id="7" name="文本框 6">
            <a:extLst>
              <a:ext uri="{FF2B5EF4-FFF2-40B4-BE49-F238E27FC236}">
                <a16:creationId xmlns:a16="http://schemas.microsoft.com/office/drawing/2014/main" id="{04A86A90-34E7-4D9A-B89F-C113D05C753B}"/>
              </a:ext>
            </a:extLst>
          </p:cNvPr>
          <p:cNvSpPr txBox="1"/>
          <p:nvPr/>
        </p:nvSpPr>
        <p:spPr>
          <a:xfrm>
            <a:off x="1035230" y="1758394"/>
            <a:ext cx="2236573" cy="400110"/>
          </a:xfrm>
          <a:prstGeom prst="rect">
            <a:avLst/>
          </a:prstGeom>
          <a:noFill/>
        </p:spPr>
        <p:txBody>
          <a:bodyPr wrap="square" rtlCol="0">
            <a:spAutoFit/>
          </a:bodyPr>
          <a:lstStyle/>
          <a:p>
            <a:r>
              <a:rPr lang="zh-CN" altLang="en-US" sz="2000" dirty="0">
                <a:latin typeface="+mn-ea"/>
                <a:ea typeface="+mn-ea"/>
                <a:cs typeface="Times New Roman" panose="02020603050405020304" pitchFamily="18" charset="0"/>
              </a:rPr>
              <a:t>总结：</a:t>
            </a:r>
          </a:p>
        </p:txBody>
      </p:sp>
      <p:sp>
        <p:nvSpPr>
          <p:cNvPr id="5" name="矩形 4">
            <a:extLst>
              <a:ext uri="{FF2B5EF4-FFF2-40B4-BE49-F238E27FC236}">
                <a16:creationId xmlns:a16="http://schemas.microsoft.com/office/drawing/2014/main" id="{551975A8-F1EA-478F-A8B5-6F52675D74CD}"/>
              </a:ext>
            </a:extLst>
          </p:cNvPr>
          <p:cNvSpPr/>
          <p:nvPr/>
        </p:nvSpPr>
        <p:spPr>
          <a:xfrm>
            <a:off x="312057" y="1401854"/>
            <a:ext cx="11172372"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12" name="world_52349">
            <a:extLst>
              <a:ext uri="{FF2B5EF4-FFF2-40B4-BE49-F238E27FC236}">
                <a16:creationId xmlns:a16="http://schemas.microsoft.com/office/drawing/2014/main" id="{BA147F6F-E96F-4EAC-8B7E-44593F39005E}"/>
              </a:ext>
            </a:extLst>
          </p:cNvPr>
          <p:cNvSpPr>
            <a:spLocks noChangeAspect="1"/>
          </p:cNvSpPr>
          <p:nvPr/>
        </p:nvSpPr>
        <p:spPr bwMode="auto">
          <a:xfrm>
            <a:off x="457201" y="1684850"/>
            <a:ext cx="609685" cy="60875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chemeClr val="accent1"/>
          </a:solidFill>
          <a:ln>
            <a:noFill/>
          </a:ln>
        </p:spPr>
      </p:sp>
      <p:sp>
        <p:nvSpPr>
          <p:cNvPr id="14" name="atom_1734">
            <a:extLst>
              <a:ext uri="{FF2B5EF4-FFF2-40B4-BE49-F238E27FC236}">
                <a16:creationId xmlns:a16="http://schemas.microsoft.com/office/drawing/2014/main" id="{6DF5DAB6-346B-4464-928D-E10031B16882}"/>
              </a:ext>
            </a:extLst>
          </p:cNvPr>
          <p:cNvSpPr>
            <a:spLocks noChangeAspect="1"/>
          </p:cNvSpPr>
          <p:nvPr/>
        </p:nvSpPr>
        <p:spPr bwMode="auto">
          <a:xfrm>
            <a:off x="6096000" y="1735598"/>
            <a:ext cx="609685" cy="608450"/>
          </a:xfrm>
          <a:custGeom>
            <a:avLst/>
            <a:gdLst>
              <a:gd name="connsiteX0" fmla="*/ 224149 w 510715"/>
              <a:gd name="connsiteY0" fmla="*/ 365536 h 509681"/>
              <a:gd name="connsiteX1" fmla="*/ 256434 w 510715"/>
              <a:gd name="connsiteY1" fmla="*/ 365536 h 509681"/>
              <a:gd name="connsiteX2" fmla="*/ 286566 w 510715"/>
              <a:gd name="connsiteY2" fmla="*/ 365536 h 509681"/>
              <a:gd name="connsiteX3" fmla="*/ 256434 w 510715"/>
              <a:gd name="connsiteY3" fmla="*/ 391399 h 509681"/>
              <a:gd name="connsiteX4" fmla="*/ 224149 w 510715"/>
              <a:gd name="connsiteY4" fmla="*/ 365536 h 509681"/>
              <a:gd name="connsiteX5" fmla="*/ 389934 w 510715"/>
              <a:gd name="connsiteY5" fmla="*/ 342086 h 509681"/>
              <a:gd name="connsiteX6" fmla="*/ 366226 w 510715"/>
              <a:gd name="connsiteY6" fmla="*/ 419437 h 509681"/>
              <a:gd name="connsiteX7" fmla="*/ 336052 w 510715"/>
              <a:gd name="connsiteY7" fmla="*/ 425883 h 509681"/>
              <a:gd name="connsiteX8" fmla="*/ 271393 w 510715"/>
              <a:gd name="connsiteY8" fmla="*/ 402248 h 509681"/>
              <a:gd name="connsiteX9" fmla="*/ 312343 w 510715"/>
              <a:gd name="connsiteY9" fmla="*/ 361424 h 509681"/>
              <a:gd name="connsiteX10" fmla="*/ 389934 w 510715"/>
              <a:gd name="connsiteY10" fmla="*/ 342086 h 509681"/>
              <a:gd name="connsiteX11" fmla="*/ 120776 w 510715"/>
              <a:gd name="connsiteY11" fmla="*/ 342086 h 509681"/>
              <a:gd name="connsiteX12" fmla="*/ 198145 w 510715"/>
              <a:gd name="connsiteY12" fmla="*/ 361424 h 509681"/>
              <a:gd name="connsiteX13" fmla="*/ 238978 w 510715"/>
              <a:gd name="connsiteY13" fmla="*/ 402248 h 509681"/>
              <a:gd name="connsiteX14" fmla="*/ 174504 w 510715"/>
              <a:gd name="connsiteY14" fmla="*/ 425883 h 509681"/>
              <a:gd name="connsiteX15" fmla="*/ 144417 w 510715"/>
              <a:gd name="connsiteY15" fmla="*/ 419437 h 509681"/>
              <a:gd name="connsiteX16" fmla="*/ 120776 w 510715"/>
              <a:gd name="connsiteY16" fmla="*/ 342086 h 509681"/>
              <a:gd name="connsiteX17" fmla="*/ 372626 w 510715"/>
              <a:gd name="connsiteY17" fmla="*/ 275186 h 509681"/>
              <a:gd name="connsiteX18" fmla="*/ 385537 w 510715"/>
              <a:gd name="connsiteY18" fmla="*/ 324625 h 509681"/>
              <a:gd name="connsiteX19" fmla="*/ 331741 w 510715"/>
              <a:gd name="connsiteY19" fmla="*/ 339672 h 509681"/>
              <a:gd name="connsiteX20" fmla="*/ 348956 w 510715"/>
              <a:gd name="connsiteY20" fmla="*/ 316027 h 509681"/>
              <a:gd name="connsiteX21" fmla="*/ 372626 w 510715"/>
              <a:gd name="connsiteY21" fmla="*/ 275186 h 509681"/>
              <a:gd name="connsiteX22" fmla="*/ 137828 w 510715"/>
              <a:gd name="connsiteY22" fmla="*/ 275186 h 509681"/>
              <a:gd name="connsiteX23" fmla="*/ 161650 w 510715"/>
              <a:gd name="connsiteY23" fmla="*/ 316027 h 509681"/>
              <a:gd name="connsiteX24" fmla="*/ 178975 w 510715"/>
              <a:gd name="connsiteY24" fmla="*/ 339672 h 509681"/>
              <a:gd name="connsiteX25" fmla="*/ 124834 w 510715"/>
              <a:gd name="connsiteY25" fmla="*/ 324625 h 509681"/>
              <a:gd name="connsiteX26" fmla="*/ 137828 w 510715"/>
              <a:gd name="connsiteY26" fmla="*/ 275186 h 509681"/>
              <a:gd name="connsiteX27" fmla="*/ 256435 w 510715"/>
              <a:gd name="connsiteY27" fmla="*/ 221594 h 509681"/>
              <a:gd name="connsiteX28" fmla="*/ 224118 w 510715"/>
              <a:gd name="connsiteY28" fmla="*/ 253806 h 509681"/>
              <a:gd name="connsiteX29" fmla="*/ 256435 w 510715"/>
              <a:gd name="connsiteY29" fmla="*/ 286017 h 509681"/>
              <a:gd name="connsiteX30" fmla="*/ 286597 w 510715"/>
              <a:gd name="connsiteY30" fmla="*/ 253806 h 509681"/>
              <a:gd name="connsiteX31" fmla="*/ 256435 w 510715"/>
              <a:gd name="connsiteY31" fmla="*/ 221594 h 509681"/>
              <a:gd name="connsiteX32" fmla="*/ 402841 w 510715"/>
              <a:gd name="connsiteY32" fmla="*/ 191389 h 509681"/>
              <a:gd name="connsiteX33" fmla="*/ 454505 w 510715"/>
              <a:gd name="connsiteY33" fmla="*/ 253806 h 509681"/>
              <a:gd name="connsiteX34" fmla="*/ 402841 w 510715"/>
              <a:gd name="connsiteY34" fmla="*/ 316223 h 509681"/>
              <a:gd name="connsiteX35" fmla="*/ 383467 w 510715"/>
              <a:gd name="connsiteY35" fmla="*/ 253806 h 509681"/>
              <a:gd name="connsiteX36" fmla="*/ 402841 w 510715"/>
              <a:gd name="connsiteY36" fmla="*/ 191389 h 509681"/>
              <a:gd name="connsiteX37" fmla="*/ 107780 w 510715"/>
              <a:gd name="connsiteY37" fmla="*/ 191389 h 509681"/>
              <a:gd name="connsiteX38" fmla="*/ 127248 w 510715"/>
              <a:gd name="connsiteY38" fmla="*/ 253806 h 509681"/>
              <a:gd name="connsiteX39" fmla="*/ 107780 w 510715"/>
              <a:gd name="connsiteY39" fmla="*/ 316223 h 509681"/>
              <a:gd name="connsiteX40" fmla="*/ 55865 w 510715"/>
              <a:gd name="connsiteY40" fmla="*/ 253806 h 509681"/>
              <a:gd name="connsiteX41" fmla="*/ 107780 w 510715"/>
              <a:gd name="connsiteY41" fmla="*/ 191389 h 509681"/>
              <a:gd name="connsiteX42" fmla="*/ 331741 w 510715"/>
              <a:gd name="connsiteY42" fmla="*/ 165526 h 509681"/>
              <a:gd name="connsiteX43" fmla="*/ 387951 w 510715"/>
              <a:gd name="connsiteY43" fmla="*/ 182791 h 509681"/>
              <a:gd name="connsiteX44" fmla="*/ 372818 w 510715"/>
              <a:gd name="connsiteY44" fmla="*/ 232426 h 509681"/>
              <a:gd name="connsiteX45" fmla="*/ 349036 w 510715"/>
              <a:gd name="connsiteY45" fmla="*/ 191423 h 509681"/>
              <a:gd name="connsiteX46" fmla="*/ 331741 w 510715"/>
              <a:gd name="connsiteY46" fmla="*/ 165526 h 509681"/>
              <a:gd name="connsiteX47" fmla="*/ 178975 w 510715"/>
              <a:gd name="connsiteY47" fmla="*/ 165526 h 509681"/>
              <a:gd name="connsiteX48" fmla="*/ 161680 w 510715"/>
              <a:gd name="connsiteY48" fmla="*/ 191423 h 509681"/>
              <a:gd name="connsiteX49" fmla="*/ 137899 w 510715"/>
              <a:gd name="connsiteY49" fmla="*/ 232426 h 509681"/>
              <a:gd name="connsiteX50" fmla="*/ 122765 w 510715"/>
              <a:gd name="connsiteY50" fmla="*/ 182791 h 509681"/>
              <a:gd name="connsiteX51" fmla="*/ 178975 w 510715"/>
              <a:gd name="connsiteY51" fmla="*/ 165526 h 509681"/>
              <a:gd name="connsiteX52" fmla="*/ 256435 w 510715"/>
              <a:gd name="connsiteY52" fmla="*/ 159318 h 509681"/>
              <a:gd name="connsiteX53" fmla="*/ 303832 w 510715"/>
              <a:gd name="connsiteY53" fmla="*/ 161465 h 509681"/>
              <a:gd name="connsiteX54" fmla="*/ 333994 w 510715"/>
              <a:gd name="connsiteY54" fmla="*/ 200119 h 509681"/>
              <a:gd name="connsiteX55" fmla="*/ 364156 w 510715"/>
              <a:gd name="connsiteY55" fmla="*/ 253806 h 509681"/>
              <a:gd name="connsiteX56" fmla="*/ 333994 w 510715"/>
              <a:gd name="connsiteY56" fmla="*/ 305344 h 509681"/>
              <a:gd name="connsiteX57" fmla="*/ 303832 w 510715"/>
              <a:gd name="connsiteY57" fmla="*/ 343998 h 509681"/>
              <a:gd name="connsiteX58" fmla="*/ 256435 w 510715"/>
              <a:gd name="connsiteY58" fmla="*/ 348293 h 509681"/>
              <a:gd name="connsiteX59" fmla="*/ 206883 w 510715"/>
              <a:gd name="connsiteY59" fmla="*/ 343998 h 509681"/>
              <a:gd name="connsiteX60" fmla="*/ 176721 w 510715"/>
              <a:gd name="connsiteY60" fmla="*/ 305344 h 509681"/>
              <a:gd name="connsiteX61" fmla="*/ 146559 w 510715"/>
              <a:gd name="connsiteY61" fmla="*/ 253806 h 509681"/>
              <a:gd name="connsiteX62" fmla="*/ 176721 w 510715"/>
              <a:gd name="connsiteY62" fmla="*/ 200119 h 509681"/>
              <a:gd name="connsiteX63" fmla="*/ 206883 w 510715"/>
              <a:gd name="connsiteY63" fmla="*/ 161465 h 509681"/>
              <a:gd name="connsiteX64" fmla="*/ 256435 w 510715"/>
              <a:gd name="connsiteY64" fmla="*/ 159318 h 509681"/>
              <a:gd name="connsiteX65" fmla="*/ 256434 w 510715"/>
              <a:gd name="connsiteY65" fmla="*/ 114144 h 509681"/>
              <a:gd name="connsiteX66" fmla="*/ 286566 w 510715"/>
              <a:gd name="connsiteY66" fmla="*/ 142076 h 509681"/>
              <a:gd name="connsiteX67" fmla="*/ 256434 w 510715"/>
              <a:gd name="connsiteY67" fmla="*/ 142076 h 509681"/>
              <a:gd name="connsiteX68" fmla="*/ 224149 w 510715"/>
              <a:gd name="connsiteY68" fmla="*/ 142076 h 509681"/>
              <a:gd name="connsiteX69" fmla="*/ 256434 w 510715"/>
              <a:gd name="connsiteY69" fmla="*/ 114144 h 509681"/>
              <a:gd name="connsiteX70" fmla="*/ 336052 w 510715"/>
              <a:gd name="connsiteY70" fmla="*/ 79659 h 509681"/>
              <a:gd name="connsiteX71" fmla="*/ 366226 w 510715"/>
              <a:gd name="connsiteY71" fmla="*/ 88246 h 509681"/>
              <a:gd name="connsiteX72" fmla="*/ 389934 w 510715"/>
              <a:gd name="connsiteY72" fmla="*/ 165525 h 509681"/>
              <a:gd name="connsiteX73" fmla="*/ 312343 w 510715"/>
              <a:gd name="connsiteY73" fmla="*/ 144058 h 509681"/>
              <a:gd name="connsiteX74" fmla="*/ 271393 w 510715"/>
              <a:gd name="connsiteY74" fmla="*/ 105419 h 509681"/>
              <a:gd name="connsiteX75" fmla="*/ 336052 w 510715"/>
              <a:gd name="connsiteY75" fmla="*/ 79659 h 509681"/>
              <a:gd name="connsiteX76" fmla="*/ 174504 w 510715"/>
              <a:gd name="connsiteY76" fmla="*/ 79659 h 509681"/>
              <a:gd name="connsiteX77" fmla="*/ 238978 w 510715"/>
              <a:gd name="connsiteY77" fmla="*/ 105419 h 509681"/>
              <a:gd name="connsiteX78" fmla="*/ 198145 w 510715"/>
              <a:gd name="connsiteY78" fmla="*/ 144058 h 509681"/>
              <a:gd name="connsiteX79" fmla="*/ 120776 w 510715"/>
              <a:gd name="connsiteY79" fmla="*/ 165525 h 509681"/>
              <a:gd name="connsiteX80" fmla="*/ 144417 w 510715"/>
              <a:gd name="connsiteY80" fmla="*/ 88246 h 509681"/>
              <a:gd name="connsiteX81" fmla="*/ 174504 w 510715"/>
              <a:gd name="connsiteY81" fmla="*/ 79659 h 509681"/>
              <a:gd name="connsiteX82" fmla="*/ 174548 w 510715"/>
              <a:gd name="connsiteY82" fmla="*/ 62366 h 509681"/>
              <a:gd name="connsiteX83" fmla="*/ 135760 w 510715"/>
              <a:gd name="connsiteY83" fmla="*/ 73119 h 509681"/>
              <a:gd name="connsiteX84" fmla="*/ 103436 w 510715"/>
              <a:gd name="connsiteY84" fmla="*/ 172044 h 509681"/>
              <a:gd name="connsiteX85" fmla="*/ 38789 w 510715"/>
              <a:gd name="connsiteY85" fmla="*/ 253765 h 509681"/>
              <a:gd name="connsiteX86" fmla="*/ 103436 w 510715"/>
              <a:gd name="connsiteY86" fmla="*/ 335486 h 509681"/>
              <a:gd name="connsiteX87" fmla="*/ 135760 w 510715"/>
              <a:gd name="connsiteY87" fmla="*/ 434412 h 509681"/>
              <a:gd name="connsiteX88" fmla="*/ 174548 w 510715"/>
              <a:gd name="connsiteY88" fmla="*/ 445164 h 509681"/>
              <a:gd name="connsiteX89" fmla="*/ 256435 w 510715"/>
              <a:gd name="connsiteY89" fmla="*/ 412906 h 509681"/>
              <a:gd name="connsiteX90" fmla="*/ 336167 w 510715"/>
              <a:gd name="connsiteY90" fmla="*/ 445164 h 509681"/>
              <a:gd name="connsiteX91" fmla="*/ 374955 w 510715"/>
              <a:gd name="connsiteY91" fmla="*/ 434412 h 509681"/>
              <a:gd name="connsiteX92" fmla="*/ 407279 w 510715"/>
              <a:gd name="connsiteY92" fmla="*/ 335486 h 509681"/>
              <a:gd name="connsiteX93" fmla="*/ 471927 w 510715"/>
              <a:gd name="connsiteY93" fmla="*/ 253765 h 509681"/>
              <a:gd name="connsiteX94" fmla="*/ 407279 w 510715"/>
              <a:gd name="connsiteY94" fmla="*/ 172044 h 509681"/>
              <a:gd name="connsiteX95" fmla="*/ 374955 w 510715"/>
              <a:gd name="connsiteY95" fmla="*/ 73119 h 509681"/>
              <a:gd name="connsiteX96" fmla="*/ 336167 w 510715"/>
              <a:gd name="connsiteY96" fmla="*/ 62366 h 509681"/>
              <a:gd name="connsiteX97" fmla="*/ 256435 w 510715"/>
              <a:gd name="connsiteY97" fmla="*/ 92474 h 509681"/>
              <a:gd name="connsiteX98" fmla="*/ 174548 w 510715"/>
              <a:gd name="connsiteY98" fmla="*/ 62366 h 509681"/>
              <a:gd name="connsiteX99" fmla="*/ 256435 w 510715"/>
              <a:gd name="connsiteY99" fmla="*/ 0 h 509681"/>
              <a:gd name="connsiteX100" fmla="*/ 510715 w 510715"/>
              <a:gd name="connsiteY100" fmla="*/ 255916 h 509681"/>
              <a:gd name="connsiteX101" fmla="*/ 256435 w 510715"/>
              <a:gd name="connsiteY101" fmla="*/ 509681 h 509681"/>
              <a:gd name="connsiteX102" fmla="*/ 0 w 510715"/>
              <a:gd name="connsiteY102" fmla="*/ 255916 h 509681"/>
              <a:gd name="connsiteX103" fmla="*/ 256435 w 510715"/>
              <a:gd name="connsiteY103" fmla="*/ 0 h 50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0715" h="509681">
                <a:moveTo>
                  <a:pt x="224149" y="365536"/>
                </a:moveTo>
                <a:cubicBezTo>
                  <a:pt x="234911" y="365536"/>
                  <a:pt x="245672" y="365536"/>
                  <a:pt x="256434" y="365536"/>
                </a:cubicBezTo>
                <a:cubicBezTo>
                  <a:pt x="265043" y="365536"/>
                  <a:pt x="275804" y="365536"/>
                  <a:pt x="286566" y="365536"/>
                </a:cubicBezTo>
                <a:cubicBezTo>
                  <a:pt x="275804" y="374157"/>
                  <a:pt x="265043" y="382778"/>
                  <a:pt x="256434" y="391399"/>
                </a:cubicBezTo>
                <a:cubicBezTo>
                  <a:pt x="245672" y="382778"/>
                  <a:pt x="234911" y="374157"/>
                  <a:pt x="224149" y="365536"/>
                </a:cubicBezTo>
                <a:close/>
                <a:moveTo>
                  <a:pt x="389934" y="342086"/>
                </a:moveTo>
                <a:cubicBezTo>
                  <a:pt x="392089" y="378613"/>
                  <a:pt x="385623" y="406545"/>
                  <a:pt x="366226" y="419437"/>
                </a:cubicBezTo>
                <a:cubicBezTo>
                  <a:pt x="357604" y="423734"/>
                  <a:pt x="348983" y="425883"/>
                  <a:pt x="336052" y="425883"/>
                </a:cubicBezTo>
                <a:cubicBezTo>
                  <a:pt x="316654" y="425883"/>
                  <a:pt x="295101" y="417288"/>
                  <a:pt x="271393" y="402248"/>
                </a:cubicBezTo>
                <a:cubicBezTo>
                  <a:pt x="284325" y="391505"/>
                  <a:pt x="299412" y="376464"/>
                  <a:pt x="312343" y="361424"/>
                </a:cubicBezTo>
                <a:cubicBezTo>
                  <a:pt x="342517" y="357126"/>
                  <a:pt x="366226" y="350681"/>
                  <a:pt x="389934" y="342086"/>
                </a:cubicBezTo>
                <a:close/>
                <a:moveTo>
                  <a:pt x="120776" y="342086"/>
                </a:moveTo>
                <a:cubicBezTo>
                  <a:pt x="144417" y="350681"/>
                  <a:pt x="168057" y="357126"/>
                  <a:pt x="198145" y="361424"/>
                </a:cubicBezTo>
                <a:cubicBezTo>
                  <a:pt x="211039" y="376464"/>
                  <a:pt x="226083" y="391505"/>
                  <a:pt x="238978" y="402248"/>
                </a:cubicBezTo>
                <a:cubicBezTo>
                  <a:pt x="215338" y="417288"/>
                  <a:pt x="193846" y="425883"/>
                  <a:pt x="174504" y="425883"/>
                </a:cubicBezTo>
                <a:cubicBezTo>
                  <a:pt x="161610" y="425883"/>
                  <a:pt x="153013" y="423734"/>
                  <a:pt x="144417" y="419437"/>
                </a:cubicBezTo>
                <a:cubicBezTo>
                  <a:pt x="125074" y="406545"/>
                  <a:pt x="118627" y="378613"/>
                  <a:pt x="120776" y="342086"/>
                </a:cubicBezTo>
                <a:close/>
                <a:moveTo>
                  <a:pt x="372626" y="275186"/>
                </a:moveTo>
                <a:cubicBezTo>
                  <a:pt x="379081" y="292382"/>
                  <a:pt x="383385" y="307429"/>
                  <a:pt x="385537" y="324625"/>
                </a:cubicBezTo>
                <a:cubicBezTo>
                  <a:pt x="370474" y="331074"/>
                  <a:pt x="351108" y="337522"/>
                  <a:pt x="331741" y="339672"/>
                </a:cubicBezTo>
                <a:cubicBezTo>
                  <a:pt x="338197" y="333223"/>
                  <a:pt x="342500" y="324625"/>
                  <a:pt x="348956" y="316027"/>
                </a:cubicBezTo>
                <a:cubicBezTo>
                  <a:pt x="357563" y="303130"/>
                  <a:pt x="366170" y="288083"/>
                  <a:pt x="372626" y="275186"/>
                </a:cubicBezTo>
                <a:close/>
                <a:moveTo>
                  <a:pt x="137828" y="275186"/>
                </a:moveTo>
                <a:cubicBezTo>
                  <a:pt x="144325" y="288083"/>
                  <a:pt x="152987" y="303130"/>
                  <a:pt x="161650" y="316027"/>
                </a:cubicBezTo>
                <a:cubicBezTo>
                  <a:pt x="168147" y="324625"/>
                  <a:pt x="172478" y="333223"/>
                  <a:pt x="178975" y="339672"/>
                </a:cubicBezTo>
                <a:cubicBezTo>
                  <a:pt x="159484" y="337522"/>
                  <a:pt x="139994" y="331074"/>
                  <a:pt x="124834" y="324625"/>
                </a:cubicBezTo>
                <a:cubicBezTo>
                  <a:pt x="127000" y="307429"/>
                  <a:pt x="131331" y="292382"/>
                  <a:pt x="137828" y="275186"/>
                </a:cubicBezTo>
                <a:close/>
                <a:moveTo>
                  <a:pt x="256435" y="221594"/>
                </a:moveTo>
                <a:cubicBezTo>
                  <a:pt x="237045" y="221594"/>
                  <a:pt x="224118" y="236626"/>
                  <a:pt x="224118" y="253806"/>
                </a:cubicBezTo>
                <a:cubicBezTo>
                  <a:pt x="224118" y="270985"/>
                  <a:pt x="237045" y="286017"/>
                  <a:pt x="256435" y="286017"/>
                </a:cubicBezTo>
                <a:cubicBezTo>
                  <a:pt x="273670" y="286017"/>
                  <a:pt x="286597" y="270985"/>
                  <a:pt x="286597" y="253806"/>
                </a:cubicBezTo>
                <a:cubicBezTo>
                  <a:pt x="286597" y="236626"/>
                  <a:pt x="273670" y="221594"/>
                  <a:pt x="256435" y="221594"/>
                </a:cubicBezTo>
                <a:close/>
                <a:moveTo>
                  <a:pt x="402841" y="191389"/>
                </a:moveTo>
                <a:cubicBezTo>
                  <a:pt x="435131" y="208607"/>
                  <a:pt x="454505" y="230131"/>
                  <a:pt x="454505" y="253806"/>
                </a:cubicBezTo>
                <a:cubicBezTo>
                  <a:pt x="454505" y="277481"/>
                  <a:pt x="435131" y="299005"/>
                  <a:pt x="402841" y="316223"/>
                </a:cubicBezTo>
                <a:cubicBezTo>
                  <a:pt x="398536" y="296852"/>
                  <a:pt x="392078" y="275329"/>
                  <a:pt x="383467" y="253806"/>
                </a:cubicBezTo>
                <a:cubicBezTo>
                  <a:pt x="392078" y="232283"/>
                  <a:pt x="398536" y="210760"/>
                  <a:pt x="402841" y="191389"/>
                </a:cubicBezTo>
                <a:close/>
                <a:moveTo>
                  <a:pt x="107780" y="191389"/>
                </a:moveTo>
                <a:cubicBezTo>
                  <a:pt x="112106" y="210760"/>
                  <a:pt x="118596" y="232283"/>
                  <a:pt x="127248" y="253806"/>
                </a:cubicBezTo>
                <a:cubicBezTo>
                  <a:pt x="118596" y="275329"/>
                  <a:pt x="112106" y="296852"/>
                  <a:pt x="107780" y="316223"/>
                </a:cubicBezTo>
                <a:cubicBezTo>
                  <a:pt x="75333" y="299005"/>
                  <a:pt x="55865" y="277481"/>
                  <a:pt x="55865" y="253806"/>
                </a:cubicBezTo>
                <a:cubicBezTo>
                  <a:pt x="55865" y="230131"/>
                  <a:pt x="75333" y="208607"/>
                  <a:pt x="107780" y="191389"/>
                </a:cubicBezTo>
                <a:close/>
                <a:moveTo>
                  <a:pt x="331741" y="165526"/>
                </a:moveTo>
                <a:cubicBezTo>
                  <a:pt x="351198" y="169842"/>
                  <a:pt x="370656" y="176316"/>
                  <a:pt x="387951" y="182791"/>
                </a:cubicBezTo>
                <a:cubicBezTo>
                  <a:pt x="383627" y="197897"/>
                  <a:pt x="379303" y="215161"/>
                  <a:pt x="372818" y="232426"/>
                </a:cubicBezTo>
                <a:cubicBezTo>
                  <a:pt x="366332" y="217320"/>
                  <a:pt x="357684" y="204371"/>
                  <a:pt x="349036" y="191423"/>
                </a:cubicBezTo>
                <a:cubicBezTo>
                  <a:pt x="342551" y="182791"/>
                  <a:pt x="338227" y="174158"/>
                  <a:pt x="331741" y="165526"/>
                </a:cubicBezTo>
                <a:close/>
                <a:moveTo>
                  <a:pt x="178975" y="165526"/>
                </a:moveTo>
                <a:cubicBezTo>
                  <a:pt x="172489" y="174158"/>
                  <a:pt x="168165" y="182791"/>
                  <a:pt x="161680" y="191423"/>
                </a:cubicBezTo>
                <a:cubicBezTo>
                  <a:pt x="153032" y="204371"/>
                  <a:pt x="144384" y="217320"/>
                  <a:pt x="137899" y="232426"/>
                </a:cubicBezTo>
                <a:cubicBezTo>
                  <a:pt x="131413" y="215161"/>
                  <a:pt x="127089" y="197897"/>
                  <a:pt x="122765" y="182791"/>
                </a:cubicBezTo>
                <a:cubicBezTo>
                  <a:pt x="140060" y="176316"/>
                  <a:pt x="159518" y="169842"/>
                  <a:pt x="178975" y="165526"/>
                </a:cubicBezTo>
                <a:close/>
                <a:moveTo>
                  <a:pt x="256435" y="159318"/>
                </a:moveTo>
                <a:cubicBezTo>
                  <a:pt x="271516" y="159318"/>
                  <a:pt x="288751" y="159318"/>
                  <a:pt x="303832" y="161465"/>
                </a:cubicBezTo>
                <a:cubicBezTo>
                  <a:pt x="314604" y="174350"/>
                  <a:pt x="325376" y="187235"/>
                  <a:pt x="333994" y="200119"/>
                </a:cubicBezTo>
                <a:cubicBezTo>
                  <a:pt x="346921" y="219446"/>
                  <a:pt x="355538" y="236626"/>
                  <a:pt x="364156" y="253806"/>
                </a:cubicBezTo>
                <a:cubicBezTo>
                  <a:pt x="355538" y="270985"/>
                  <a:pt x="346921" y="288165"/>
                  <a:pt x="333994" y="305344"/>
                </a:cubicBezTo>
                <a:cubicBezTo>
                  <a:pt x="325376" y="320376"/>
                  <a:pt x="314604" y="333261"/>
                  <a:pt x="303832" y="343998"/>
                </a:cubicBezTo>
                <a:cubicBezTo>
                  <a:pt x="288751" y="346146"/>
                  <a:pt x="271516" y="348293"/>
                  <a:pt x="256435" y="348293"/>
                </a:cubicBezTo>
                <a:cubicBezTo>
                  <a:pt x="239199" y="348293"/>
                  <a:pt x="221964" y="346146"/>
                  <a:pt x="206883" y="343998"/>
                </a:cubicBezTo>
                <a:cubicBezTo>
                  <a:pt x="196111" y="333261"/>
                  <a:pt x="185339" y="320376"/>
                  <a:pt x="176721" y="305344"/>
                </a:cubicBezTo>
                <a:cubicBezTo>
                  <a:pt x="163794" y="288165"/>
                  <a:pt x="155177" y="270985"/>
                  <a:pt x="146559" y="253806"/>
                </a:cubicBezTo>
                <a:cubicBezTo>
                  <a:pt x="155177" y="236626"/>
                  <a:pt x="163794" y="219446"/>
                  <a:pt x="176721" y="200119"/>
                </a:cubicBezTo>
                <a:cubicBezTo>
                  <a:pt x="185339" y="187235"/>
                  <a:pt x="196111" y="174350"/>
                  <a:pt x="206883" y="161465"/>
                </a:cubicBezTo>
                <a:cubicBezTo>
                  <a:pt x="221964" y="159318"/>
                  <a:pt x="239199" y="159318"/>
                  <a:pt x="256435" y="159318"/>
                </a:cubicBezTo>
                <a:close/>
                <a:moveTo>
                  <a:pt x="256434" y="114144"/>
                </a:moveTo>
                <a:cubicBezTo>
                  <a:pt x="265043" y="122738"/>
                  <a:pt x="275804" y="131333"/>
                  <a:pt x="286566" y="142076"/>
                </a:cubicBezTo>
                <a:cubicBezTo>
                  <a:pt x="275804" y="142076"/>
                  <a:pt x="265043" y="142076"/>
                  <a:pt x="256434" y="142076"/>
                </a:cubicBezTo>
                <a:cubicBezTo>
                  <a:pt x="245672" y="142076"/>
                  <a:pt x="234911" y="142076"/>
                  <a:pt x="224149" y="142076"/>
                </a:cubicBezTo>
                <a:cubicBezTo>
                  <a:pt x="234911" y="131333"/>
                  <a:pt x="245672" y="122738"/>
                  <a:pt x="256434" y="114144"/>
                </a:cubicBezTo>
                <a:close/>
                <a:moveTo>
                  <a:pt x="336052" y="79659"/>
                </a:moveTo>
                <a:cubicBezTo>
                  <a:pt x="346828" y="79659"/>
                  <a:pt x="357604" y="83952"/>
                  <a:pt x="366226" y="88246"/>
                </a:cubicBezTo>
                <a:cubicBezTo>
                  <a:pt x="383468" y="101126"/>
                  <a:pt x="392089" y="126885"/>
                  <a:pt x="389934" y="165525"/>
                </a:cubicBezTo>
                <a:cubicBezTo>
                  <a:pt x="366226" y="154792"/>
                  <a:pt x="342517" y="148352"/>
                  <a:pt x="312343" y="144058"/>
                </a:cubicBezTo>
                <a:cubicBezTo>
                  <a:pt x="299412" y="129032"/>
                  <a:pt x="284325" y="116152"/>
                  <a:pt x="271393" y="105419"/>
                </a:cubicBezTo>
                <a:cubicBezTo>
                  <a:pt x="295101" y="88246"/>
                  <a:pt x="316654" y="79659"/>
                  <a:pt x="336052" y="79659"/>
                </a:cubicBezTo>
                <a:close/>
                <a:moveTo>
                  <a:pt x="174504" y="79659"/>
                </a:moveTo>
                <a:cubicBezTo>
                  <a:pt x="193846" y="79659"/>
                  <a:pt x="215338" y="88246"/>
                  <a:pt x="238978" y="105419"/>
                </a:cubicBezTo>
                <a:cubicBezTo>
                  <a:pt x="226083" y="116152"/>
                  <a:pt x="211039" y="129032"/>
                  <a:pt x="198145" y="144058"/>
                </a:cubicBezTo>
                <a:cubicBezTo>
                  <a:pt x="168057" y="148352"/>
                  <a:pt x="144417" y="154792"/>
                  <a:pt x="120776" y="165525"/>
                </a:cubicBezTo>
                <a:cubicBezTo>
                  <a:pt x="118627" y="126885"/>
                  <a:pt x="127224" y="101126"/>
                  <a:pt x="144417" y="88246"/>
                </a:cubicBezTo>
                <a:cubicBezTo>
                  <a:pt x="153013" y="83952"/>
                  <a:pt x="161610" y="79659"/>
                  <a:pt x="174504" y="79659"/>
                </a:cubicBezTo>
                <a:close/>
                <a:moveTo>
                  <a:pt x="174548" y="62366"/>
                </a:moveTo>
                <a:cubicBezTo>
                  <a:pt x="159464" y="62366"/>
                  <a:pt x="146534" y="66667"/>
                  <a:pt x="135760" y="73119"/>
                </a:cubicBezTo>
                <a:cubicBezTo>
                  <a:pt x="109901" y="90323"/>
                  <a:pt x="99126" y="124732"/>
                  <a:pt x="103436" y="172044"/>
                </a:cubicBezTo>
                <a:cubicBezTo>
                  <a:pt x="64648" y="193550"/>
                  <a:pt x="38789" y="221507"/>
                  <a:pt x="38789" y="253765"/>
                </a:cubicBezTo>
                <a:cubicBezTo>
                  <a:pt x="38789" y="286024"/>
                  <a:pt x="64648" y="313981"/>
                  <a:pt x="103436" y="335486"/>
                </a:cubicBezTo>
                <a:cubicBezTo>
                  <a:pt x="99126" y="378497"/>
                  <a:pt x="107746" y="415057"/>
                  <a:pt x="135760" y="434412"/>
                </a:cubicBezTo>
                <a:cubicBezTo>
                  <a:pt x="146534" y="440863"/>
                  <a:pt x="159464" y="445164"/>
                  <a:pt x="174548" y="445164"/>
                </a:cubicBezTo>
                <a:cubicBezTo>
                  <a:pt x="198252" y="445164"/>
                  <a:pt x="226266" y="432261"/>
                  <a:pt x="256435" y="412906"/>
                </a:cubicBezTo>
                <a:cubicBezTo>
                  <a:pt x="284449" y="432261"/>
                  <a:pt x="312463" y="445164"/>
                  <a:pt x="336167" y="445164"/>
                </a:cubicBezTo>
                <a:cubicBezTo>
                  <a:pt x="351251" y="445164"/>
                  <a:pt x="364181" y="440863"/>
                  <a:pt x="374955" y="434412"/>
                </a:cubicBezTo>
                <a:cubicBezTo>
                  <a:pt x="402969" y="415057"/>
                  <a:pt x="411589" y="378497"/>
                  <a:pt x="407279" y="335486"/>
                </a:cubicBezTo>
                <a:cubicBezTo>
                  <a:pt x="446068" y="313981"/>
                  <a:pt x="471927" y="286024"/>
                  <a:pt x="471927" y="253765"/>
                </a:cubicBezTo>
                <a:cubicBezTo>
                  <a:pt x="471927" y="221507"/>
                  <a:pt x="446068" y="193550"/>
                  <a:pt x="407279" y="172044"/>
                </a:cubicBezTo>
                <a:cubicBezTo>
                  <a:pt x="411589" y="124732"/>
                  <a:pt x="400814" y="90323"/>
                  <a:pt x="374955" y="73119"/>
                </a:cubicBezTo>
                <a:cubicBezTo>
                  <a:pt x="364181" y="66667"/>
                  <a:pt x="351251" y="62366"/>
                  <a:pt x="336167" y="62366"/>
                </a:cubicBezTo>
                <a:cubicBezTo>
                  <a:pt x="312463" y="62366"/>
                  <a:pt x="284449" y="73119"/>
                  <a:pt x="256435" y="92474"/>
                </a:cubicBezTo>
                <a:cubicBezTo>
                  <a:pt x="226266" y="73119"/>
                  <a:pt x="198252" y="62366"/>
                  <a:pt x="174548" y="62366"/>
                </a:cubicBezTo>
                <a:close/>
                <a:moveTo>
                  <a:pt x="256435" y="0"/>
                </a:moveTo>
                <a:cubicBezTo>
                  <a:pt x="396504" y="0"/>
                  <a:pt x="510715" y="113979"/>
                  <a:pt x="510715" y="255916"/>
                </a:cubicBezTo>
                <a:cubicBezTo>
                  <a:pt x="510715" y="395702"/>
                  <a:pt x="396504" y="509681"/>
                  <a:pt x="256435" y="509681"/>
                </a:cubicBezTo>
                <a:cubicBezTo>
                  <a:pt x="114211" y="509681"/>
                  <a:pt x="0" y="395702"/>
                  <a:pt x="0" y="255916"/>
                </a:cubicBezTo>
                <a:cubicBezTo>
                  <a:pt x="0" y="113979"/>
                  <a:pt x="114211" y="0"/>
                  <a:pt x="256435" y="0"/>
                </a:cubicBezTo>
                <a:close/>
              </a:path>
            </a:pathLst>
          </a:custGeom>
          <a:solidFill>
            <a:schemeClr val="accent4"/>
          </a:solidFill>
          <a:ln>
            <a:noFill/>
          </a:ln>
        </p:spPr>
      </p:sp>
      <p:cxnSp>
        <p:nvCxnSpPr>
          <p:cNvPr id="15" name="直接连接符 14">
            <a:extLst>
              <a:ext uri="{FF2B5EF4-FFF2-40B4-BE49-F238E27FC236}">
                <a16:creationId xmlns:a16="http://schemas.microsoft.com/office/drawing/2014/main" id="{CB59D4A5-D774-4468-A24E-6C690E6EB9AF}"/>
              </a:ext>
            </a:extLst>
          </p:cNvPr>
          <p:cNvCxnSpPr>
            <a:cxnSpLocks/>
          </p:cNvCxnSpPr>
          <p:nvPr/>
        </p:nvCxnSpPr>
        <p:spPr>
          <a:xfrm>
            <a:off x="5640831" y="1735598"/>
            <a:ext cx="0" cy="3834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B5D79D0B-2BC2-437F-9D4C-6C1908C7AB8C}"/>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a:t>
            </a:r>
            <a:endParaRPr lang="zh-CN" altLang="en-US" sz="3600" b="1" dirty="0">
              <a:solidFill>
                <a:schemeClr val="bg1"/>
              </a:solidFill>
            </a:endParaRPr>
          </a:p>
        </p:txBody>
      </p:sp>
    </p:spTree>
    <p:extLst>
      <p:ext uri="{BB962C8B-B14F-4D97-AF65-F5344CB8AC3E}">
        <p14:creationId xmlns:p14="http://schemas.microsoft.com/office/powerpoint/2010/main" val="19539990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6096000" y="2653219"/>
            <a:ext cx="5844097" cy="511814"/>
            <a:chOff x="5181690" y="2820871"/>
            <a:chExt cx="6290318" cy="550893"/>
          </a:xfrm>
        </p:grpSpPr>
        <p:sp>
          <p:nvSpPr>
            <p:cNvPr id="4" name="椭圆 3">
              <a:extLst>
                <a:ext uri="{FF2B5EF4-FFF2-40B4-BE49-F238E27FC236}">
                  <a16:creationId xmlns:a16="http://schemas.microsoft.com/office/drawing/2014/main" id="{4E038620-75A5-4520-8E25-F9C7B2B6904E}"/>
                </a:ext>
              </a:extLst>
            </p:cNvPr>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1</a:t>
              </a:r>
              <a:endParaRPr lang="zh-CN" altLang="en-US" sz="2400" dirty="0">
                <a:latin typeface="Century Gothic" panose="020B0502020202020204" pitchFamily="34" charset="0"/>
              </a:endParaRPr>
            </a:p>
          </p:txBody>
        </p:sp>
        <p:sp>
          <p:nvSpPr>
            <p:cNvPr id="8" name="文本框 7">
              <a:extLst>
                <a:ext uri="{FF2B5EF4-FFF2-40B4-BE49-F238E27FC236}">
                  <a16:creationId xmlns:a16="http://schemas.microsoft.com/office/drawing/2014/main" id="{7B507C22-58B8-463E-AFBC-7B1028DAA2A5}"/>
                </a:ext>
              </a:extLst>
            </p:cNvPr>
            <p:cNvSpPr txBox="1"/>
            <p:nvPr/>
          </p:nvSpPr>
          <p:spPr>
            <a:xfrm>
              <a:off x="6025662" y="2880873"/>
              <a:ext cx="5446346" cy="413080"/>
            </a:xfrm>
            <a:prstGeom prst="rect">
              <a:avLst/>
            </a:prstGeom>
            <a:noFill/>
          </p:spPr>
          <p:txBody>
            <a:bodyPr wrap="square" lIns="0" tIns="0" rIns="0" bIns="0" rtlCol="0">
              <a:spAutoFit/>
            </a:bodyPr>
            <a:lstStyle/>
            <a:p>
              <a:r>
                <a:rPr lang="zh-CN" altLang="en-US" sz="2400" b="1" spc="300" dirty="0">
                  <a:latin typeface="+mj-ea"/>
                  <a:ea typeface="+mj-ea"/>
                </a:rPr>
                <a:t>终身半监督学习</a:t>
              </a:r>
            </a:p>
          </p:txBody>
        </p:sp>
      </p:grpSp>
      <p:grpSp>
        <p:nvGrpSpPr>
          <p:cNvPr id="18" name="组合 17"/>
          <p:cNvGrpSpPr/>
          <p:nvPr/>
        </p:nvGrpSpPr>
        <p:grpSpPr>
          <a:xfrm>
            <a:off x="6096000" y="3335943"/>
            <a:ext cx="6547945" cy="511814"/>
            <a:chOff x="5181690" y="3693789"/>
            <a:chExt cx="7047908" cy="550893"/>
          </a:xfrm>
        </p:grpSpPr>
        <p:sp>
          <p:nvSpPr>
            <p:cNvPr id="5" name="椭圆 4">
              <a:extLst>
                <a:ext uri="{FF2B5EF4-FFF2-40B4-BE49-F238E27FC236}">
                  <a16:creationId xmlns:a16="http://schemas.microsoft.com/office/drawing/2014/main" id="{856CB06E-E9F3-4F92-A312-20763F3CB8E7}"/>
                </a:ext>
              </a:extLst>
            </p:cNvPr>
            <p:cNvSpPr/>
            <p:nvPr/>
          </p:nvSpPr>
          <p:spPr>
            <a:xfrm>
              <a:off x="5181690" y="3693789"/>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2</a:t>
              </a:r>
              <a:endParaRPr lang="zh-CN" altLang="en-US" sz="2400" dirty="0">
                <a:latin typeface="Century Gothic" panose="020B0502020202020204" pitchFamily="34" charset="0"/>
              </a:endParaRPr>
            </a:p>
          </p:txBody>
        </p:sp>
        <p:sp>
          <p:nvSpPr>
            <p:cNvPr id="10" name="文本框 9">
              <a:extLst>
                <a:ext uri="{FF2B5EF4-FFF2-40B4-BE49-F238E27FC236}">
                  <a16:creationId xmlns:a16="http://schemas.microsoft.com/office/drawing/2014/main" id="{B2FA74BE-E344-48C4-8EF0-E837820A0AC8}"/>
                </a:ext>
              </a:extLst>
            </p:cNvPr>
            <p:cNvSpPr txBox="1"/>
            <p:nvPr/>
          </p:nvSpPr>
          <p:spPr>
            <a:xfrm>
              <a:off x="6025663" y="3748369"/>
              <a:ext cx="6203935" cy="397532"/>
            </a:xfrm>
            <a:prstGeom prst="rect">
              <a:avLst/>
            </a:prstGeom>
            <a:noFill/>
          </p:spPr>
          <p:txBody>
            <a:bodyPr wrap="square" lIns="0" tIns="0" rIns="0" bIns="0" rtlCol="0">
              <a:spAutoFit/>
            </a:bodyPr>
            <a:lstStyle/>
            <a:p>
              <a:r>
                <a:rPr lang="zh-CN" altLang="en-US" sz="2400" b="1" spc="300" dirty="0">
                  <a:latin typeface="+mj-ea"/>
                  <a:ea typeface="+mj-ea"/>
                </a:rPr>
                <a:t>终身半监督学习最新技术</a:t>
              </a:r>
            </a:p>
          </p:txBody>
        </p:sp>
      </p:grpSp>
      <p:grpSp>
        <p:nvGrpSpPr>
          <p:cNvPr id="17" name="组合 16"/>
          <p:cNvGrpSpPr/>
          <p:nvPr/>
        </p:nvGrpSpPr>
        <p:grpSpPr>
          <a:xfrm>
            <a:off x="6096000" y="4020940"/>
            <a:ext cx="5853574" cy="511814"/>
            <a:chOff x="5184190" y="4548742"/>
            <a:chExt cx="6300518" cy="550893"/>
          </a:xfrm>
        </p:grpSpPr>
        <p:sp>
          <p:nvSpPr>
            <p:cNvPr id="6" name="椭圆 5">
              <a:extLst>
                <a:ext uri="{FF2B5EF4-FFF2-40B4-BE49-F238E27FC236}">
                  <a16:creationId xmlns:a16="http://schemas.microsoft.com/office/drawing/2014/main" id="{4595AA9B-38D0-46FD-A522-1C11B31079F7}"/>
                </a:ext>
              </a:extLst>
            </p:cNvPr>
            <p:cNvSpPr/>
            <p:nvPr/>
          </p:nvSpPr>
          <p:spPr>
            <a:xfrm>
              <a:off x="5184190" y="4548742"/>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3</a:t>
              </a:r>
              <a:endParaRPr lang="zh-CN" altLang="en-US" sz="2400" dirty="0">
                <a:latin typeface="Century Gothic" panose="020B0502020202020204" pitchFamily="34" charset="0"/>
              </a:endParaRPr>
            </a:p>
          </p:txBody>
        </p:sp>
        <p:sp>
          <p:nvSpPr>
            <p:cNvPr id="12" name="文本框 11">
              <a:extLst>
                <a:ext uri="{FF2B5EF4-FFF2-40B4-BE49-F238E27FC236}">
                  <a16:creationId xmlns:a16="http://schemas.microsoft.com/office/drawing/2014/main" id="{93CC5F2B-0ED3-4692-A876-F7B76F8D8312}"/>
                </a:ext>
              </a:extLst>
            </p:cNvPr>
            <p:cNvSpPr txBox="1"/>
            <p:nvPr/>
          </p:nvSpPr>
          <p:spPr>
            <a:xfrm>
              <a:off x="6025662" y="4608744"/>
              <a:ext cx="5459046" cy="397532"/>
            </a:xfrm>
            <a:prstGeom prst="rect">
              <a:avLst/>
            </a:prstGeom>
            <a:noFill/>
          </p:spPr>
          <p:txBody>
            <a:bodyPr wrap="square" lIns="0" tIns="0" rIns="0" bIns="0" rtlCol="0">
              <a:spAutoFit/>
            </a:bodyPr>
            <a:lstStyle/>
            <a:p>
              <a:r>
                <a:rPr lang="zh-CN" altLang="en-US" sz="2400" b="1" spc="300" dirty="0">
                  <a:latin typeface="+mj-ea"/>
                  <a:ea typeface="+mj-ea"/>
                </a:rPr>
                <a:t>终身半监督学习应用演示</a:t>
              </a:r>
            </a:p>
          </p:txBody>
        </p:sp>
      </p:grpSp>
      <p:grpSp>
        <p:nvGrpSpPr>
          <p:cNvPr id="16" name="组合 15"/>
          <p:cNvGrpSpPr/>
          <p:nvPr/>
        </p:nvGrpSpPr>
        <p:grpSpPr>
          <a:xfrm>
            <a:off x="6096000" y="4684272"/>
            <a:ext cx="5844097" cy="511814"/>
            <a:chOff x="5181690" y="5404127"/>
            <a:chExt cx="6290318" cy="550893"/>
          </a:xfrm>
        </p:grpSpPr>
        <p:sp>
          <p:nvSpPr>
            <p:cNvPr id="7" name="椭圆 6">
              <a:extLst>
                <a:ext uri="{FF2B5EF4-FFF2-40B4-BE49-F238E27FC236}">
                  <a16:creationId xmlns:a16="http://schemas.microsoft.com/office/drawing/2014/main" id="{BC1540A9-C516-4101-B8E5-F2680A075844}"/>
                </a:ext>
              </a:extLst>
            </p:cNvPr>
            <p:cNvSpPr/>
            <p:nvPr/>
          </p:nvSpPr>
          <p:spPr>
            <a:xfrm>
              <a:off x="5181690" y="5404127"/>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4</a:t>
              </a:r>
              <a:endParaRPr lang="zh-CN" altLang="en-US" sz="2400" dirty="0">
                <a:latin typeface="Century Gothic" panose="020B0502020202020204" pitchFamily="34" charset="0"/>
              </a:endParaRPr>
            </a:p>
          </p:txBody>
        </p:sp>
        <p:sp>
          <p:nvSpPr>
            <p:cNvPr id="14" name="文本框 13">
              <a:extLst>
                <a:ext uri="{FF2B5EF4-FFF2-40B4-BE49-F238E27FC236}">
                  <a16:creationId xmlns:a16="http://schemas.microsoft.com/office/drawing/2014/main" id="{6251B830-D03E-4AA6-96D0-40413DCE8882}"/>
                </a:ext>
              </a:extLst>
            </p:cNvPr>
            <p:cNvSpPr txBox="1"/>
            <p:nvPr/>
          </p:nvSpPr>
          <p:spPr>
            <a:xfrm>
              <a:off x="6025662" y="5469119"/>
              <a:ext cx="5446346" cy="413080"/>
            </a:xfrm>
            <a:prstGeom prst="rect">
              <a:avLst/>
            </a:prstGeom>
            <a:noFill/>
          </p:spPr>
          <p:txBody>
            <a:bodyPr wrap="square" lIns="0" tIns="0" rIns="0" bIns="0" rtlCol="0">
              <a:spAutoFit/>
            </a:bodyPr>
            <a:lstStyle/>
            <a:p>
              <a:r>
                <a:rPr lang="zh-CN" altLang="en-US" sz="2400" b="1" spc="300" dirty="0">
                  <a:latin typeface="+mj-ea"/>
                  <a:ea typeface="+mj-ea"/>
                </a:rPr>
                <a:t>终身强化学习</a:t>
              </a:r>
              <a:endParaRPr lang="zh-CN" altLang="en-US" sz="2400" b="1" spc="300" dirty="0"/>
            </a:p>
          </p:txBody>
        </p:sp>
      </p:grpSp>
      <p:grpSp>
        <p:nvGrpSpPr>
          <p:cNvPr id="20" name="组合 19"/>
          <p:cNvGrpSpPr/>
          <p:nvPr/>
        </p:nvGrpSpPr>
        <p:grpSpPr>
          <a:xfrm>
            <a:off x="6096000" y="5369423"/>
            <a:ext cx="5844097" cy="511814"/>
            <a:chOff x="5181690" y="5404127"/>
            <a:chExt cx="6290318" cy="550893"/>
          </a:xfrm>
        </p:grpSpPr>
        <p:sp>
          <p:nvSpPr>
            <p:cNvPr id="21" name="椭圆 20">
              <a:extLst>
                <a:ext uri="{FF2B5EF4-FFF2-40B4-BE49-F238E27FC236}">
                  <a16:creationId xmlns:a16="http://schemas.microsoft.com/office/drawing/2014/main" id="{BC1540A9-C516-4101-B8E5-F2680A075844}"/>
                </a:ext>
              </a:extLst>
            </p:cNvPr>
            <p:cNvSpPr/>
            <p:nvPr/>
          </p:nvSpPr>
          <p:spPr>
            <a:xfrm>
              <a:off x="5181690" y="5404127"/>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5</a:t>
              </a:r>
              <a:endParaRPr lang="zh-CN" altLang="en-US" sz="2400" dirty="0">
                <a:latin typeface="Century Gothic" panose="020B0502020202020204" pitchFamily="34" charset="0"/>
              </a:endParaRPr>
            </a:p>
          </p:txBody>
        </p:sp>
        <p:sp>
          <p:nvSpPr>
            <p:cNvPr id="22" name="文本框 21">
              <a:extLst>
                <a:ext uri="{FF2B5EF4-FFF2-40B4-BE49-F238E27FC236}">
                  <a16:creationId xmlns:a16="http://schemas.microsoft.com/office/drawing/2014/main" id="{6251B830-D03E-4AA6-96D0-40413DCE8882}"/>
                </a:ext>
              </a:extLst>
            </p:cNvPr>
            <p:cNvSpPr txBox="1"/>
            <p:nvPr/>
          </p:nvSpPr>
          <p:spPr>
            <a:xfrm>
              <a:off x="6025663" y="5469119"/>
              <a:ext cx="5446345" cy="397532"/>
            </a:xfrm>
            <a:prstGeom prst="rect">
              <a:avLst/>
            </a:prstGeom>
            <a:noFill/>
          </p:spPr>
          <p:txBody>
            <a:bodyPr wrap="square" lIns="0" tIns="0" rIns="0" bIns="0" rtlCol="0">
              <a:spAutoFit/>
            </a:bodyPr>
            <a:lstStyle/>
            <a:p>
              <a:r>
                <a:rPr lang="zh-CN" altLang="en-US" sz="2400" b="1" spc="300" dirty="0">
                  <a:latin typeface="+mj-ea"/>
                  <a:ea typeface="+mj-ea"/>
                </a:rPr>
                <a:t>终身强化学习最新技术</a:t>
              </a:r>
              <a:endParaRPr lang="zh-CN" altLang="en-US" sz="2400" b="1" spc="300" dirty="0">
                <a:solidFill>
                  <a:schemeClr val="accent3"/>
                </a:solidFill>
              </a:endParaRPr>
            </a:p>
          </p:txBody>
        </p:sp>
      </p:grpSp>
      <p:sp>
        <p:nvSpPr>
          <p:cNvPr id="23" name="文本占位符 5">
            <a:extLst>
              <a:ext uri="{FF2B5EF4-FFF2-40B4-BE49-F238E27FC236}">
                <a16:creationId xmlns:a16="http://schemas.microsoft.com/office/drawing/2014/main" id="{E51A67F7-2D5D-449D-9AE5-2FF7DEEFA49F}"/>
              </a:ext>
            </a:extLst>
          </p:cNvPr>
          <p:cNvSpPr txBox="1">
            <a:spLocks/>
          </p:cNvSpPr>
          <p:nvPr/>
        </p:nvSpPr>
        <p:spPr>
          <a:xfrm>
            <a:off x="1678166" y="3775845"/>
            <a:ext cx="2762739" cy="914398"/>
          </a:xfrm>
          <a:prstGeom prst="rect">
            <a:avLst/>
          </a:prstGeom>
        </p:spPr>
        <p:txBody>
          <a:bodyPr>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6000" b="1" kern="1200">
                <a:solidFill>
                  <a:schemeClr val="accent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目录</a:t>
            </a:r>
          </a:p>
        </p:txBody>
      </p:sp>
      <p:sp>
        <p:nvSpPr>
          <p:cNvPr id="24" name="文本占位符 8">
            <a:extLst>
              <a:ext uri="{FF2B5EF4-FFF2-40B4-BE49-F238E27FC236}">
                <a16:creationId xmlns:a16="http://schemas.microsoft.com/office/drawing/2014/main" id="{7239F040-8C2F-4B38-8A30-4607B537A64A}"/>
              </a:ext>
            </a:extLst>
          </p:cNvPr>
          <p:cNvSpPr txBox="1">
            <a:spLocks/>
          </p:cNvSpPr>
          <p:nvPr/>
        </p:nvSpPr>
        <p:spPr>
          <a:xfrm>
            <a:off x="2063073" y="4793977"/>
            <a:ext cx="1992924" cy="360850"/>
          </a:xfrm>
          <a:prstGeom prst="rect">
            <a:avLst/>
          </a:prstGeom>
        </p:spPr>
        <p:txBody>
          <a:bodyPr>
            <a:noAutofit/>
          </a:bodyPr>
          <a:lstStyle>
            <a:lvl1pPr marL="0" indent="0" algn="ctr" rtl="0" eaLnBrk="0" fontAlgn="base" hangingPunct="0">
              <a:lnSpc>
                <a:spcPct val="90000"/>
              </a:lnSpc>
              <a:spcBef>
                <a:spcPts val="1000"/>
              </a:spcBef>
              <a:spcAft>
                <a:spcPct val="0"/>
              </a:spcAft>
              <a:buFontTx/>
              <a:buNone/>
              <a:defRPr sz="2000" b="0" kern="1200" baseline="0">
                <a:solidFill>
                  <a:schemeClr val="accent2"/>
                </a:solidFill>
                <a:latin typeface="微软雅黑 Light" panose="020B0502040204020203" pitchFamily="34" charset="-122"/>
                <a:ea typeface="微软雅黑 Light" panose="020B0502040204020203"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CONTENTS</a:t>
            </a:r>
            <a:endParaRPr lang="zh-CN" altLang="en-US" dirty="0"/>
          </a:p>
        </p:txBody>
      </p:sp>
      <p:sp>
        <p:nvSpPr>
          <p:cNvPr id="25" name="矩形 24"/>
          <p:cNvSpPr/>
          <p:nvPr/>
        </p:nvSpPr>
        <p:spPr>
          <a:xfrm>
            <a:off x="2767873" y="5369423"/>
            <a:ext cx="583324" cy="61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9F4FABA5-A6B9-4FAF-8698-34F7B0F960C7}"/>
              </a:ext>
            </a:extLst>
          </p:cNvPr>
          <p:cNvGrpSpPr/>
          <p:nvPr/>
        </p:nvGrpSpPr>
        <p:grpSpPr>
          <a:xfrm>
            <a:off x="6105477" y="6054574"/>
            <a:ext cx="5844097" cy="511814"/>
            <a:chOff x="5181690" y="5404127"/>
            <a:chExt cx="6290318" cy="550893"/>
          </a:xfrm>
        </p:grpSpPr>
        <p:sp>
          <p:nvSpPr>
            <p:cNvPr id="27" name="椭圆 26">
              <a:extLst>
                <a:ext uri="{FF2B5EF4-FFF2-40B4-BE49-F238E27FC236}">
                  <a16:creationId xmlns:a16="http://schemas.microsoft.com/office/drawing/2014/main" id="{628D338D-231B-496C-8C39-51B94338BEB1}"/>
                </a:ext>
              </a:extLst>
            </p:cNvPr>
            <p:cNvSpPr/>
            <p:nvPr/>
          </p:nvSpPr>
          <p:spPr>
            <a:xfrm>
              <a:off x="5181690" y="5404127"/>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6</a:t>
              </a:r>
              <a:endParaRPr lang="zh-CN" altLang="en-US" sz="2400" dirty="0">
                <a:latin typeface="Century Gothic" panose="020B0502020202020204" pitchFamily="34" charset="0"/>
              </a:endParaRPr>
            </a:p>
          </p:txBody>
        </p:sp>
        <p:sp>
          <p:nvSpPr>
            <p:cNvPr id="28" name="文本框 27">
              <a:extLst>
                <a:ext uri="{FF2B5EF4-FFF2-40B4-BE49-F238E27FC236}">
                  <a16:creationId xmlns:a16="http://schemas.microsoft.com/office/drawing/2014/main" id="{D08761C0-D353-438B-B595-910234F36CCA}"/>
                </a:ext>
              </a:extLst>
            </p:cNvPr>
            <p:cNvSpPr txBox="1"/>
            <p:nvPr/>
          </p:nvSpPr>
          <p:spPr>
            <a:xfrm>
              <a:off x="6025662" y="5469119"/>
              <a:ext cx="5446346" cy="413080"/>
            </a:xfrm>
            <a:prstGeom prst="rect">
              <a:avLst/>
            </a:prstGeom>
            <a:noFill/>
          </p:spPr>
          <p:txBody>
            <a:bodyPr wrap="square" lIns="0" tIns="0" rIns="0" bIns="0" rtlCol="0">
              <a:spAutoFit/>
            </a:bodyPr>
            <a:lstStyle/>
            <a:p>
              <a:r>
                <a:rPr lang="zh-CN" altLang="en-US" sz="2400" b="1" spc="300" dirty="0">
                  <a:latin typeface="+mj-ea"/>
                  <a:ea typeface="+mj-ea"/>
                </a:rPr>
                <a:t>终身强化学习应用演示</a:t>
              </a:r>
              <a:endParaRPr lang="zh-CN" altLang="en-US" sz="2400" b="1" spc="300" dirty="0"/>
            </a:p>
          </p:txBody>
        </p:sp>
      </p:grpSp>
    </p:spTree>
    <p:extLst>
      <p:ext uri="{BB962C8B-B14F-4D97-AF65-F5344CB8AC3E}">
        <p14:creationId xmlns:p14="http://schemas.microsoft.com/office/powerpoint/2010/main" val="396444134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31992" y="2785760"/>
            <a:ext cx="10692384" cy="782038"/>
            <a:chOff x="5181690" y="2498796"/>
            <a:chExt cx="7450018" cy="550893"/>
          </a:xfrm>
        </p:grpSpPr>
        <p:sp>
          <p:nvSpPr>
            <p:cNvPr id="7" name="椭圆 6">
              <a:extLst>
                <a:ext uri="{FF2B5EF4-FFF2-40B4-BE49-F238E27FC236}">
                  <a16:creationId xmlns:a16="http://schemas.microsoft.com/office/drawing/2014/main" id="{4E038620-75A5-4520-8E25-F9C7B2B6904E}"/>
                </a:ext>
              </a:extLst>
            </p:cNvPr>
            <p:cNvSpPr/>
            <p:nvPr/>
          </p:nvSpPr>
          <p:spPr>
            <a:xfrm>
              <a:off x="5181690" y="2498796"/>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3</a:t>
              </a:r>
              <a:endParaRPr lang="zh-CN" altLang="en-US" sz="4400" dirty="0">
                <a:latin typeface="Century Gothic" panose="020B0502020202020204" pitchFamily="34" charset="0"/>
              </a:endParaRPr>
            </a:p>
          </p:txBody>
        </p:sp>
        <p:sp>
          <p:nvSpPr>
            <p:cNvPr id="8" name="文本框 7">
              <a:extLst>
                <a:ext uri="{FF2B5EF4-FFF2-40B4-BE49-F238E27FC236}">
                  <a16:creationId xmlns:a16="http://schemas.microsoft.com/office/drawing/2014/main" id="{7B507C22-58B8-463E-AFBC-7B1028DAA2A5}"/>
                </a:ext>
              </a:extLst>
            </p:cNvPr>
            <p:cNvSpPr txBox="1"/>
            <p:nvPr/>
          </p:nvSpPr>
          <p:spPr>
            <a:xfrm>
              <a:off x="5888787" y="2562391"/>
              <a:ext cx="6742921" cy="346893"/>
            </a:xfrm>
            <a:prstGeom prst="rect">
              <a:avLst/>
            </a:prstGeom>
            <a:noFill/>
          </p:spPr>
          <p:txBody>
            <a:bodyPr wrap="square" lIns="0" tIns="0" rIns="0" bIns="0" rtlCol="0">
              <a:spAutoFit/>
            </a:bodyPr>
            <a:lstStyle/>
            <a:p>
              <a:r>
                <a:rPr lang="en-US" altLang="zh-CN" sz="3200" b="1" dirty="0">
                  <a:latin typeface="Times New Roman" pitchFamily="18" charset="0"/>
                  <a:cs typeface="Times New Roman" pitchFamily="18" charset="0"/>
                </a:rPr>
                <a:t>NEIL: Extracting Visual Knowledge from Web Data</a:t>
              </a:r>
              <a:endParaRPr lang="zh-CN" altLang="en-US" sz="3000" b="1" spc="300" dirty="0">
                <a:solidFill>
                  <a:schemeClr val="accent3"/>
                </a:solidFill>
                <a:latin typeface="Times New Roman" pitchFamily="18" charset="0"/>
                <a:cs typeface="Times New Roman" pitchFamily="18" charset="0"/>
              </a:endParaRPr>
            </a:p>
          </p:txBody>
        </p:sp>
      </p:grpSp>
      <p:sp>
        <p:nvSpPr>
          <p:cNvPr id="9" name="矩形 8">
            <a:extLst>
              <a:ext uri="{FF2B5EF4-FFF2-40B4-BE49-F238E27FC236}">
                <a16:creationId xmlns:a16="http://schemas.microsoft.com/office/drawing/2014/main" id="{3D54E4D3-FD50-4BD4-844E-301C3076917B}"/>
              </a:ext>
            </a:extLst>
          </p:cNvPr>
          <p:cNvSpPr/>
          <p:nvPr/>
        </p:nvSpPr>
        <p:spPr>
          <a:xfrm>
            <a:off x="3126608" y="3989436"/>
            <a:ext cx="6096000" cy="1938992"/>
          </a:xfrm>
          <a:prstGeom prst="rect">
            <a:avLst/>
          </a:prstGeom>
        </p:spPr>
        <p:txBody>
          <a:bodyPr>
            <a:spAutoFit/>
          </a:bodyPr>
          <a:lstStyle/>
          <a:p>
            <a:pPr marL="285750" indent="-285750">
              <a:buFont typeface="Wingdings" panose="05000000000000000000"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NEIL</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介绍</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NEIL</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结构</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anose="05000000000000000000" pitchFamily="2" charset="2"/>
              <a:buChar char="l"/>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实验结果</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NEIL</a:t>
            </a:r>
            <a:r>
              <a:rPr lang="zh-CN" altLang="en-US" dirty="0"/>
              <a:t>简介</a:t>
            </a:r>
          </a:p>
        </p:txBody>
      </p:sp>
      <p:sp>
        <p:nvSpPr>
          <p:cNvPr id="3" name="矩形 2"/>
          <p:cNvSpPr/>
          <p:nvPr/>
        </p:nvSpPr>
        <p:spPr>
          <a:xfrm>
            <a:off x="1464151" y="1744159"/>
            <a:ext cx="9363308" cy="2246769"/>
          </a:xfrm>
          <a:prstGeom prst="rect">
            <a:avLst/>
          </a:prstGeom>
        </p:spPr>
        <p:txBody>
          <a:bodyPr wrap="square">
            <a:spAutoFit/>
          </a:bodyPr>
          <a:lstStyle/>
          <a:p>
            <a:pPr>
              <a:buFont typeface="Century Gothic" pitchFamily="34" charset="0"/>
              <a:buChar char="●"/>
            </a:pPr>
            <a:r>
              <a:rPr lang="zh-CN" altLang="en-US" sz="2000" dirty="0">
                <a:latin typeface="+mn-ea"/>
                <a:ea typeface="+mn-ea"/>
              </a:rPr>
              <a:t>从图像和视频中自动提取知识的可行性将取决于计算机视觉的发展水平。虽然我们在检测和识别方面取得了很大的进展，但要自动提取给定图像的语义内容，还有很长的路要走。那么，有没有可能使用现有的方法直接从</a:t>
            </a:r>
            <a:r>
              <a:rPr lang="en-US" altLang="zh-CN" sz="2000" dirty="0">
                <a:latin typeface="+mn-ea"/>
                <a:ea typeface="+mn-ea"/>
              </a:rPr>
              <a:t>web</a:t>
            </a:r>
            <a:r>
              <a:rPr lang="zh-CN" altLang="en-US" sz="2000" dirty="0">
                <a:latin typeface="+mn-ea"/>
                <a:ea typeface="+mn-ea"/>
              </a:rPr>
              <a:t>数据中收集视觉知识呢？</a:t>
            </a:r>
            <a:endParaRPr lang="en-US" altLang="zh-CN" sz="2000" dirty="0">
              <a:latin typeface="+mn-ea"/>
              <a:ea typeface="+mn-ea"/>
            </a:endParaRPr>
          </a:p>
          <a:p>
            <a:endParaRPr lang="en-US" altLang="zh-CN" sz="2000" dirty="0">
              <a:latin typeface="+mn-ea"/>
              <a:ea typeface="+mn-ea"/>
            </a:endParaRPr>
          </a:p>
          <a:p>
            <a:pPr>
              <a:buFont typeface="Century Gothic" pitchFamily="34" charset="0"/>
              <a:buChar char="●"/>
            </a:pPr>
            <a:r>
              <a:rPr lang="zh-CN" altLang="en-US" sz="2000" dirty="0">
                <a:latin typeface="+mn-ea"/>
                <a:ea typeface="+mn-ea"/>
              </a:rPr>
              <a:t>我们提出了</a:t>
            </a:r>
            <a:r>
              <a:rPr lang="en-US" altLang="zh-CN" sz="2000" dirty="0">
                <a:latin typeface="+mn-ea"/>
                <a:ea typeface="+mn-ea"/>
              </a:rPr>
              <a:t>NEIL</a:t>
            </a:r>
            <a:r>
              <a:rPr lang="zh-CN" altLang="en-US" sz="2000" dirty="0">
                <a:latin typeface="+mn-ea"/>
                <a:ea typeface="+mn-ea"/>
              </a:rPr>
              <a:t>（</a:t>
            </a:r>
            <a:r>
              <a:rPr lang="en-US" altLang="zh-CN" sz="2000" dirty="0">
                <a:latin typeface="+mn-ea"/>
                <a:ea typeface="+mn-ea"/>
              </a:rPr>
              <a:t>Never Ending Image Learner </a:t>
            </a:r>
            <a:r>
              <a:rPr lang="zh-CN" altLang="en-US" sz="2000" dirty="0">
                <a:latin typeface="+mn-ea"/>
                <a:ea typeface="+mn-ea"/>
              </a:rPr>
              <a:t>），一个计算机程序，每天</a:t>
            </a:r>
            <a:r>
              <a:rPr lang="en-US" altLang="zh-CN" sz="2000" dirty="0">
                <a:latin typeface="+mn-ea"/>
                <a:ea typeface="+mn-ea"/>
              </a:rPr>
              <a:t>24</a:t>
            </a:r>
            <a:r>
              <a:rPr lang="zh-CN" altLang="en-US" sz="2000" dirty="0">
                <a:latin typeface="+mn-ea"/>
                <a:ea typeface="+mn-ea"/>
              </a:rPr>
              <a:t>小时，每周</a:t>
            </a:r>
            <a:r>
              <a:rPr lang="en-US" altLang="zh-CN" sz="2000" dirty="0">
                <a:latin typeface="+mn-ea"/>
                <a:ea typeface="+mn-ea"/>
              </a:rPr>
              <a:t>7</a:t>
            </a:r>
            <a:r>
              <a:rPr lang="zh-CN" altLang="en-US" sz="2000" dirty="0">
                <a:latin typeface="+mn-ea"/>
                <a:ea typeface="+mn-ea"/>
              </a:rPr>
              <a:t>天，自动从互联网数据中提取视觉知识。</a:t>
            </a:r>
          </a:p>
        </p:txBody>
      </p:sp>
      <p:sp>
        <p:nvSpPr>
          <p:cNvPr id="5" name="文本框 4">
            <a:extLst>
              <a:ext uri="{FF2B5EF4-FFF2-40B4-BE49-F238E27FC236}">
                <a16:creationId xmlns:a16="http://schemas.microsoft.com/office/drawing/2014/main" id="{559CC040-3D3B-4952-AB40-E097391828C5}"/>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a:t>
            </a:r>
            <a:endParaRPr lang="zh-CN" altLang="en-US" sz="3600" b="1" dirty="0">
              <a:solidFill>
                <a:schemeClr val="bg1"/>
              </a:solidFill>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NEIL</a:t>
            </a:r>
            <a:r>
              <a:rPr lang="zh-CN" altLang="en-US" dirty="0"/>
              <a:t>的主要贡献</a:t>
            </a:r>
          </a:p>
        </p:txBody>
      </p:sp>
      <p:sp>
        <p:nvSpPr>
          <p:cNvPr id="3" name="矩形 2"/>
          <p:cNvSpPr/>
          <p:nvPr/>
        </p:nvSpPr>
        <p:spPr>
          <a:xfrm>
            <a:off x="842251" y="1421179"/>
            <a:ext cx="10437395" cy="3785652"/>
          </a:xfrm>
          <a:prstGeom prst="rect">
            <a:avLst/>
          </a:prstGeom>
        </p:spPr>
        <p:txBody>
          <a:bodyPr wrap="square">
            <a:spAutoFit/>
          </a:bodyPr>
          <a:lstStyle/>
          <a:p>
            <a:r>
              <a:rPr lang="zh-CN" altLang="en-US" sz="2000" dirty="0">
                <a:latin typeface="+mn-ea"/>
                <a:ea typeface="+mn-ea"/>
              </a:rPr>
              <a:t>主要贡献是：</a:t>
            </a:r>
            <a:endParaRPr lang="en-US" altLang="zh-CN" sz="2000" dirty="0">
              <a:latin typeface="+mn-ea"/>
              <a:ea typeface="+mn-ea"/>
            </a:endParaRPr>
          </a:p>
          <a:p>
            <a:endParaRPr lang="en-US" altLang="zh-CN" sz="2000" dirty="0">
              <a:latin typeface="+mn-ea"/>
              <a:ea typeface="+mn-ea"/>
            </a:endParaRPr>
          </a:p>
          <a:p>
            <a:pPr>
              <a:buFont typeface="Century Gothic" pitchFamily="34" charset="0"/>
              <a:buChar char="●"/>
            </a:pPr>
            <a:r>
              <a:rPr lang="zh-CN" altLang="en-US" sz="2000" dirty="0">
                <a:latin typeface="+mn-ea"/>
                <a:ea typeface="+mn-ea"/>
              </a:rPr>
              <a:t>提出了一种通过宏观视觉从互联网上收集视觉知识的永无止境的学习算法。</a:t>
            </a:r>
            <a:r>
              <a:rPr lang="en-US" altLang="zh-CN" sz="2000" dirty="0">
                <a:latin typeface="+mn-ea"/>
                <a:ea typeface="+mn-ea"/>
              </a:rPr>
              <a:t>NEIL</a:t>
            </a:r>
            <a:r>
              <a:rPr lang="zh-CN" altLang="en-US" sz="2000" dirty="0">
                <a:latin typeface="+mn-ea"/>
                <a:ea typeface="+mn-ea"/>
              </a:rPr>
              <a:t>已经在一个</a:t>
            </a:r>
            <a:r>
              <a:rPr lang="en-US" altLang="zh-CN" sz="2000" dirty="0">
                <a:latin typeface="+mn-ea"/>
                <a:ea typeface="+mn-ea"/>
              </a:rPr>
              <a:t>200</a:t>
            </a:r>
            <a:r>
              <a:rPr lang="zh-CN" altLang="en-US" sz="2000" dirty="0">
                <a:latin typeface="+mn-ea"/>
                <a:ea typeface="+mn-ea"/>
              </a:rPr>
              <a:t>个核心的集群上连续运行了</a:t>
            </a:r>
            <a:r>
              <a:rPr lang="en-US" altLang="zh-CN" sz="2000" dirty="0">
                <a:latin typeface="+mn-ea"/>
                <a:ea typeface="+mn-ea"/>
              </a:rPr>
              <a:t>2.5</a:t>
            </a:r>
            <a:r>
              <a:rPr lang="zh-CN" altLang="en-US" sz="2000" dirty="0">
                <a:latin typeface="+mn-ea"/>
                <a:ea typeface="+mn-ea"/>
              </a:rPr>
              <a:t>个月；</a:t>
            </a:r>
            <a:endParaRPr lang="en-US" altLang="zh-CN" sz="2000" dirty="0">
              <a:latin typeface="+mn-ea"/>
              <a:ea typeface="+mn-ea"/>
            </a:endParaRPr>
          </a:p>
          <a:p>
            <a:endParaRPr lang="en-US" altLang="zh-CN" sz="2000" dirty="0">
              <a:latin typeface="+mn-ea"/>
              <a:ea typeface="+mn-ea"/>
            </a:endParaRPr>
          </a:p>
          <a:p>
            <a:pPr>
              <a:buFont typeface="Century Gothic" pitchFamily="34" charset="0"/>
              <a:buChar char="●"/>
            </a:pPr>
            <a:r>
              <a:rPr lang="zh-CN" altLang="en-US" sz="2000" dirty="0">
                <a:latin typeface="+mn-ea"/>
                <a:ea typeface="+mn-ea"/>
              </a:rPr>
              <a:t>正在自动构建一个大型的可视化结构化知识库，它不仅包括场景、对象和属性的标记实例，还包括它们之间的关系。虽然</a:t>
            </a:r>
            <a:r>
              <a:rPr lang="en-US" altLang="zh-CN" sz="2000" dirty="0">
                <a:latin typeface="+mn-ea"/>
                <a:ea typeface="+mn-ea"/>
              </a:rPr>
              <a:t>NEIL</a:t>
            </a:r>
            <a:r>
              <a:rPr lang="zh-CN" altLang="en-US" sz="2000" dirty="0">
                <a:latin typeface="+mn-ea"/>
                <a:ea typeface="+mn-ea"/>
              </a:rPr>
              <a:t>的核心</a:t>
            </a:r>
            <a:r>
              <a:rPr lang="en-US" altLang="zh-CN" sz="2000" dirty="0">
                <a:latin typeface="+mn-ea"/>
                <a:ea typeface="+mn-ea"/>
              </a:rPr>
              <a:t>SSL</a:t>
            </a:r>
            <a:r>
              <a:rPr lang="zh-CN" altLang="en-US" sz="2000" dirty="0">
                <a:latin typeface="+mn-ea"/>
                <a:ea typeface="+mn-ea"/>
              </a:rPr>
              <a:t>算法使用固定的词汇表，但我们也使用</a:t>
            </a:r>
            <a:r>
              <a:rPr lang="en-US" altLang="zh-CN" sz="2000" dirty="0">
                <a:latin typeface="+mn-ea"/>
                <a:ea typeface="+mn-ea"/>
              </a:rPr>
              <a:t>NELL</a:t>
            </a:r>
            <a:r>
              <a:rPr lang="zh-CN" altLang="en-US" sz="2000" dirty="0">
                <a:latin typeface="+mn-ea"/>
                <a:ea typeface="+mn-ea"/>
              </a:rPr>
              <a:t>中的名词短语来增加词汇量。目前，我们不断增长的知识库拥有</a:t>
            </a:r>
            <a:r>
              <a:rPr lang="en-US" altLang="zh-CN" sz="2000" dirty="0">
                <a:latin typeface="+mn-ea"/>
                <a:ea typeface="+mn-ea"/>
              </a:rPr>
              <a:t>1152</a:t>
            </a:r>
            <a:r>
              <a:rPr lang="zh-CN" altLang="en-US" sz="2000" dirty="0">
                <a:latin typeface="+mn-ea"/>
                <a:ea typeface="+mn-ea"/>
              </a:rPr>
              <a:t>个对象类别、</a:t>
            </a:r>
            <a:r>
              <a:rPr lang="en-US" altLang="zh-CN" sz="2000" dirty="0">
                <a:latin typeface="+mn-ea"/>
                <a:ea typeface="+mn-ea"/>
              </a:rPr>
              <a:t>1034</a:t>
            </a:r>
            <a:r>
              <a:rPr lang="zh-CN" altLang="en-US" sz="2000" dirty="0">
                <a:latin typeface="+mn-ea"/>
                <a:ea typeface="+mn-ea"/>
              </a:rPr>
              <a:t>个场景类别和</a:t>
            </a:r>
            <a:r>
              <a:rPr lang="en-US" altLang="zh-CN" sz="2000" dirty="0">
                <a:latin typeface="+mn-ea"/>
                <a:ea typeface="+mn-ea"/>
              </a:rPr>
              <a:t>87</a:t>
            </a:r>
            <a:r>
              <a:rPr lang="zh-CN" altLang="en-US" sz="2000" dirty="0">
                <a:latin typeface="+mn-ea"/>
                <a:ea typeface="+mn-ea"/>
              </a:rPr>
              <a:t>个属性的本体。</a:t>
            </a:r>
            <a:r>
              <a:rPr lang="en-US" altLang="zh-CN" sz="2000" dirty="0">
                <a:latin typeface="+mn-ea"/>
                <a:ea typeface="+mn-ea"/>
              </a:rPr>
              <a:t>NEIL</a:t>
            </a:r>
            <a:r>
              <a:rPr lang="zh-CN" altLang="en-US" sz="2000" dirty="0">
                <a:latin typeface="+mn-ea"/>
                <a:ea typeface="+mn-ea"/>
              </a:rPr>
              <a:t>已经发现了</a:t>
            </a:r>
            <a:r>
              <a:rPr lang="en-US" altLang="zh-CN" sz="2000" dirty="0">
                <a:latin typeface="+mn-ea"/>
                <a:ea typeface="+mn-ea"/>
              </a:rPr>
              <a:t>1700</a:t>
            </a:r>
            <a:r>
              <a:rPr lang="zh-CN" altLang="en-US" sz="2000" dirty="0">
                <a:latin typeface="+mn-ea"/>
                <a:ea typeface="+mn-ea"/>
              </a:rPr>
              <a:t>多个关系，并为这些类别的</a:t>
            </a:r>
            <a:r>
              <a:rPr lang="en-US" altLang="zh-CN" sz="2000" dirty="0">
                <a:latin typeface="+mn-ea"/>
                <a:ea typeface="+mn-ea"/>
              </a:rPr>
              <a:t>40</a:t>
            </a:r>
            <a:r>
              <a:rPr lang="zh-CN" altLang="en-US" sz="2000" dirty="0">
                <a:latin typeface="+mn-ea"/>
                <a:ea typeface="+mn-ea"/>
              </a:rPr>
              <a:t>多万个可视化实例添加了标签。</a:t>
            </a:r>
            <a:endParaRPr lang="en-US" altLang="zh-CN" sz="2000" dirty="0">
              <a:latin typeface="+mn-ea"/>
              <a:ea typeface="+mn-ea"/>
            </a:endParaRPr>
          </a:p>
          <a:p>
            <a:endParaRPr lang="en-US" altLang="zh-CN" sz="2000" dirty="0">
              <a:latin typeface="+mn-ea"/>
              <a:ea typeface="+mn-ea"/>
            </a:endParaRPr>
          </a:p>
          <a:p>
            <a:pPr>
              <a:buFont typeface="Century Gothic" pitchFamily="34" charset="0"/>
              <a:buChar char="●"/>
            </a:pPr>
            <a:r>
              <a:rPr lang="zh-CN" altLang="en-US" sz="2000" dirty="0">
                <a:latin typeface="+mn-ea"/>
                <a:ea typeface="+mn-ea"/>
              </a:rPr>
              <a:t>展示了在大规模的关系发现和标记实例为半监督学习提供改善约束。</a:t>
            </a:r>
          </a:p>
        </p:txBody>
      </p:sp>
      <p:sp>
        <p:nvSpPr>
          <p:cNvPr id="5" name="文本框 4">
            <a:extLst>
              <a:ext uri="{FF2B5EF4-FFF2-40B4-BE49-F238E27FC236}">
                <a16:creationId xmlns:a16="http://schemas.microsoft.com/office/drawing/2014/main" id="{2BF7AE8A-8AF7-4FAA-8731-31FD22A455AA}"/>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a:t>
            </a:r>
            <a:endParaRPr lang="zh-CN" altLang="en-US" sz="3600" b="1" dirty="0">
              <a:solidFill>
                <a:schemeClr val="bg1"/>
              </a:solidFill>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可视化实例</a:t>
            </a:r>
          </a:p>
        </p:txBody>
      </p:sp>
      <p:pic>
        <p:nvPicPr>
          <p:cNvPr id="1026" name="Picture 2"/>
          <p:cNvPicPr>
            <a:picLocks noChangeAspect="1" noChangeArrowheads="1"/>
          </p:cNvPicPr>
          <p:nvPr/>
        </p:nvPicPr>
        <p:blipFill>
          <a:blip r:embed="rId2" cstate="print"/>
          <a:srcRect/>
          <a:stretch>
            <a:fillRect/>
          </a:stretch>
        </p:blipFill>
        <p:spPr bwMode="auto">
          <a:xfrm>
            <a:off x="2835253" y="1406892"/>
            <a:ext cx="6349076" cy="4402852"/>
          </a:xfrm>
          <a:prstGeom prst="rect">
            <a:avLst/>
          </a:prstGeom>
          <a:noFill/>
          <a:ln w="9525">
            <a:noFill/>
            <a:miter lim="800000"/>
            <a:headEnd/>
            <a:tailEnd/>
          </a:ln>
        </p:spPr>
      </p:pic>
      <p:sp>
        <p:nvSpPr>
          <p:cNvPr id="3" name="文本框 2">
            <a:extLst>
              <a:ext uri="{FF2B5EF4-FFF2-40B4-BE49-F238E27FC236}">
                <a16:creationId xmlns:a16="http://schemas.microsoft.com/office/drawing/2014/main" id="{A62EFB24-88E7-4EAA-A64C-7A70AE7B28D7}"/>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a:t>
            </a:r>
            <a:endParaRPr lang="zh-CN" altLang="en-US" sz="3600" b="1" dirty="0">
              <a:solidFill>
                <a:schemeClr val="bg1"/>
              </a:solidFill>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实体关系</a:t>
            </a:r>
          </a:p>
        </p:txBody>
      </p:sp>
      <p:pic>
        <p:nvPicPr>
          <p:cNvPr id="2050" name="Picture 2"/>
          <p:cNvPicPr>
            <a:picLocks noChangeAspect="1" noChangeArrowheads="1"/>
          </p:cNvPicPr>
          <p:nvPr/>
        </p:nvPicPr>
        <p:blipFill>
          <a:blip r:embed="rId2" cstate="print"/>
          <a:srcRect/>
          <a:stretch>
            <a:fillRect/>
          </a:stretch>
        </p:blipFill>
        <p:spPr bwMode="auto">
          <a:xfrm>
            <a:off x="3135963" y="1069191"/>
            <a:ext cx="3537182" cy="4925863"/>
          </a:xfrm>
          <a:prstGeom prst="rect">
            <a:avLst/>
          </a:prstGeom>
          <a:noFill/>
          <a:ln w="9525">
            <a:noFill/>
            <a:miter lim="800000"/>
            <a:headEnd/>
            <a:tailEnd/>
          </a:ln>
        </p:spPr>
      </p:pic>
      <p:sp>
        <p:nvSpPr>
          <p:cNvPr id="4" name="矩形 3"/>
          <p:cNvSpPr/>
          <p:nvPr/>
        </p:nvSpPr>
        <p:spPr>
          <a:xfrm>
            <a:off x="6930346" y="4699113"/>
            <a:ext cx="4337026" cy="707886"/>
          </a:xfrm>
          <a:prstGeom prst="rect">
            <a:avLst/>
          </a:prstGeom>
        </p:spPr>
        <p:txBody>
          <a:bodyPr wrap="square">
            <a:spAutoFit/>
          </a:bodyPr>
          <a:lstStyle/>
          <a:p>
            <a:r>
              <a:rPr lang="zh-CN" altLang="en-US" sz="2000" dirty="0"/>
              <a:t>（例如，“科罗拉是一种</a:t>
            </a:r>
            <a:r>
              <a:rPr lang="en-US" altLang="zh-CN" sz="2000" dirty="0"/>
              <a:t>/</a:t>
            </a:r>
            <a:r>
              <a:rPr lang="zh-CN" altLang="en-US" sz="2000" dirty="0"/>
              <a:t>看起来像汽车”，“车轮是汽车的一部分）</a:t>
            </a:r>
          </a:p>
        </p:txBody>
      </p:sp>
      <p:sp>
        <p:nvSpPr>
          <p:cNvPr id="3" name="文本框 2">
            <a:extLst>
              <a:ext uri="{FF2B5EF4-FFF2-40B4-BE49-F238E27FC236}">
                <a16:creationId xmlns:a16="http://schemas.microsoft.com/office/drawing/2014/main" id="{2F825106-0E01-449C-95C0-5FF80EA3792A}"/>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a:t>
            </a:r>
            <a:endParaRPr lang="zh-CN" altLang="en-US" sz="3600" b="1" dirty="0">
              <a:solidFill>
                <a:schemeClr val="bg1"/>
              </a:solidFill>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模型流程结构</a:t>
            </a:r>
          </a:p>
        </p:txBody>
      </p:sp>
      <p:pic>
        <p:nvPicPr>
          <p:cNvPr id="3074" name="Picture 2"/>
          <p:cNvPicPr>
            <a:picLocks noChangeAspect="1" noChangeArrowheads="1"/>
          </p:cNvPicPr>
          <p:nvPr/>
        </p:nvPicPr>
        <p:blipFill>
          <a:blip r:embed="rId2" cstate="print"/>
          <a:srcRect/>
          <a:stretch>
            <a:fillRect/>
          </a:stretch>
        </p:blipFill>
        <p:spPr bwMode="auto">
          <a:xfrm>
            <a:off x="1463018" y="1018400"/>
            <a:ext cx="9118458" cy="5003258"/>
          </a:xfrm>
          <a:prstGeom prst="rect">
            <a:avLst/>
          </a:prstGeom>
          <a:noFill/>
          <a:ln w="9525">
            <a:noFill/>
            <a:miter lim="800000"/>
            <a:headEnd/>
            <a:tailEnd/>
          </a:ln>
        </p:spPr>
      </p:pic>
      <p:sp>
        <p:nvSpPr>
          <p:cNvPr id="3" name="文本框 2">
            <a:extLst>
              <a:ext uri="{FF2B5EF4-FFF2-40B4-BE49-F238E27FC236}">
                <a16:creationId xmlns:a16="http://schemas.microsoft.com/office/drawing/2014/main" id="{D07349B0-A80A-4B59-9996-F4394B55B6A0}"/>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a:t>
            </a:r>
            <a:endParaRPr lang="zh-CN" altLang="en-US" sz="3600" b="1" dirty="0">
              <a:solidFill>
                <a:schemeClr val="bg1"/>
              </a:solidFill>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实验结果</a:t>
            </a:r>
          </a:p>
        </p:txBody>
      </p:sp>
      <p:pic>
        <p:nvPicPr>
          <p:cNvPr id="4099" name="Picture 3"/>
          <p:cNvPicPr>
            <a:picLocks noChangeAspect="1" noChangeArrowheads="1"/>
          </p:cNvPicPr>
          <p:nvPr/>
        </p:nvPicPr>
        <p:blipFill>
          <a:blip r:embed="rId2" cstate="print"/>
          <a:srcRect/>
          <a:stretch>
            <a:fillRect/>
          </a:stretch>
        </p:blipFill>
        <p:spPr bwMode="auto">
          <a:xfrm>
            <a:off x="756386" y="3106080"/>
            <a:ext cx="5616575" cy="3009900"/>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1082558" y="1074698"/>
            <a:ext cx="5387975" cy="1943100"/>
          </a:xfrm>
          <a:prstGeom prst="rect">
            <a:avLst/>
          </a:prstGeom>
          <a:noFill/>
          <a:ln w="9525">
            <a:noFill/>
            <a:miter lim="800000"/>
            <a:headEnd/>
            <a:tailEnd/>
          </a:ln>
        </p:spPr>
      </p:pic>
      <p:sp>
        <p:nvSpPr>
          <p:cNvPr id="6" name="矩形 5"/>
          <p:cNvSpPr/>
          <p:nvPr/>
        </p:nvSpPr>
        <p:spPr>
          <a:xfrm>
            <a:off x="6549481" y="1789993"/>
            <a:ext cx="5086105" cy="1938992"/>
          </a:xfrm>
          <a:prstGeom prst="rect">
            <a:avLst/>
          </a:prstGeom>
        </p:spPr>
        <p:txBody>
          <a:bodyPr wrap="square">
            <a:spAutoFit/>
          </a:bodyPr>
          <a:lstStyle/>
          <a:p>
            <a:r>
              <a:rPr lang="zh-CN" altLang="en-US" sz="2000" dirty="0">
                <a:latin typeface="+mn-ea"/>
                <a:ea typeface="+mn-ea"/>
              </a:rPr>
              <a:t>最后，希望证明</a:t>
            </a:r>
            <a:r>
              <a:rPr lang="en-US" altLang="zh-CN" sz="2000" dirty="0">
                <a:latin typeface="+mn-ea"/>
                <a:ea typeface="+mn-ea"/>
              </a:rPr>
              <a:t>NEIL</a:t>
            </a:r>
            <a:r>
              <a:rPr lang="zh-CN" altLang="en-US" sz="2000" dirty="0">
                <a:latin typeface="+mn-ea"/>
                <a:ea typeface="+mn-ea"/>
              </a:rPr>
              <a:t>所学的视觉知识及关系特征，在标准视觉任务（如目标检测和场景分类）中的有用性。</a:t>
            </a:r>
            <a:endParaRPr lang="en-US" altLang="zh-CN" sz="2000" dirty="0">
              <a:latin typeface="+mn-ea"/>
              <a:ea typeface="+mn-ea"/>
            </a:endParaRPr>
          </a:p>
          <a:p>
            <a:r>
              <a:rPr lang="zh-CN" altLang="en-US" sz="2000" dirty="0">
                <a:latin typeface="+mn-ea"/>
                <a:ea typeface="+mn-ea"/>
              </a:rPr>
              <a:t>使用</a:t>
            </a:r>
            <a:r>
              <a:rPr lang="en-US" altLang="zh-CN" sz="2000" dirty="0" err="1">
                <a:latin typeface="+mn-ea"/>
                <a:ea typeface="+mn-ea"/>
              </a:rPr>
              <a:t>Flickr</a:t>
            </a:r>
            <a:r>
              <a:rPr lang="zh-CN" altLang="en-US" sz="2000" dirty="0">
                <a:latin typeface="+mn-ea"/>
                <a:ea typeface="+mn-ea"/>
              </a:rPr>
              <a:t>的</a:t>
            </a:r>
            <a:r>
              <a:rPr lang="en-US" altLang="zh-CN" sz="2000" dirty="0">
                <a:latin typeface="+mn-ea"/>
                <a:ea typeface="+mn-ea"/>
              </a:rPr>
              <a:t>600</a:t>
            </a:r>
            <a:r>
              <a:rPr lang="zh-CN" altLang="en-US" sz="2000" dirty="0">
                <a:latin typeface="+mn-ea"/>
                <a:ea typeface="+mn-ea"/>
              </a:rPr>
              <a:t>幅图像（</a:t>
            </a:r>
            <a:r>
              <a:rPr lang="en-US" altLang="zh-CN" sz="2000" dirty="0">
                <a:latin typeface="+mn-ea"/>
                <a:ea typeface="+mn-ea"/>
              </a:rPr>
              <a:t>12</a:t>
            </a:r>
            <a:r>
              <a:rPr lang="zh-CN" altLang="en-US" sz="2000" dirty="0">
                <a:latin typeface="+mn-ea"/>
                <a:ea typeface="+mn-ea"/>
              </a:rPr>
              <a:t>种场景类别）和</a:t>
            </a:r>
            <a:r>
              <a:rPr lang="en-US" altLang="zh-CN" sz="2000" dirty="0">
                <a:latin typeface="+mn-ea"/>
                <a:ea typeface="+mn-ea"/>
              </a:rPr>
              <a:t>1000</a:t>
            </a:r>
            <a:r>
              <a:rPr lang="zh-CN" altLang="en-US" sz="2000" dirty="0">
                <a:latin typeface="+mn-ea"/>
                <a:ea typeface="+mn-ea"/>
              </a:rPr>
              <a:t>幅图像（</a:t>
            </a:r>
            <a:r>
              <a:rPr lang="en-US" altLang="zh-CN" sz="2000" dirty="0">
                <a:latin typeface="+mn-ea"/>
                <a:ea typeface="+mn-ea"/>
              </a:rPr>
              <a:t>15</a:t>
            </a:r>
            <a:r>
              <a:rPr lang="zh-CN" altLang="en-US" sz="2000" dirty="0">
                <a:latin typeface="+mn-ea"/>
                <a:ea typeface="+mn-ea"/>
              </a:rPr>
              <a:t>种对象类别）的数据集做测试数据，与其他方法进行准确度对比。</a:t>
            </a:r>
          </a:p>
        </p:txBody>
      </p:sp>
      <p:sp>
        <p:nvSpPr>
          <p:cNvPr id="3" name="文本框 2">
            <a:extLst>
              <a:ext uri="{FF2B5EF4-FFF2-40B4-BE49-F238E27FC236}">
                <a16:creationId xmlns:a16="http://schemas.microsoft.com/office/drawing/2014/main" id="{5AF579DC-5E71-441E-A7F9-113BB7BE75DB}"/>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a:t>
            </a:r>
            <a:endParaRPr lang="zh-CN" altLang="en-US" sz="3600" b="1" dirty="0">
              <a:solidFill>
                <a:schemeClr val="bg1"/>
              </a:solidFill>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935413" y="4216403"/>
            <a:ext cx="4321174" cy="782043"/>
            <a:chOff x="5181690" y="2820871"/>
            <a:chExt cx="3043956" cy="550893"/>
          </a:xfrm>
        </p:grpSpPr>
        <p:sp>
          <p:nvSpPr>
            <p:cNvPr id="4" name="椭圆 3">
              <a:extLst>
                <a:ext uri="{FF2B5EF4-FFF2-40B4-BE49-F238E27FC236}">
                  <a16:creationId xmlns:a16="http://schemas.microsoft.com/office/drawing/2014/main" id="{4E038620-75A5-4520-8E25-F9C7B2B6904E}"/>
                </a:ext>
              </a:extLst>
            </p:cNvPr>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4</a:t>
              </a:r>
              <a:endParaRPr lang="zh-CN" altLang="en-US" sz="4400" dirty="0">
                <a:latin typeface="Century Gothic" panose="020B0502020202020204" pitchFamily="34" charset="0"/>
              </a:endParaRPr>
            </a:p>
          </p:txBody>
        </p:sp>
        <p:sp>
          <p:nvSpPr>
            <p:cNvPr id="8" name="文本框 7">
              <a:extLst>
                <a:ext uri="{FF2B5EF4-FFF2-40B4-BE49-F238E27FC236}">
                  <a16:creationId xmlns:a16="http://schemas.microsoft.com/office/drawing/2014/main" id="{7B507C22-58B8-463E-AFBC-7B1028DAA2A5}"/>
                </a:ext>
              </a:extLst>
            </p:cNvPr>
            <p:cNvSpPr txBox="1"/>
            <p:nvPr/>
          </p:nvSpPr>
          <p:spPr>
            <a:xfrm>
              <a:off x="5988603" y="2888229"/>
              <a:ext cx="2237043" cy="390252"/>
            </a:xfrm>
            <a:prstGeom prst="rect">
              <a:avLst/>
            </a:prstGeom>
            <a:noFill/>
          </p:spPr>
          <p:txBody>
            <a:bodyPr wrap="square" lIns="0" tIns="0" rIns="0" bIns="0" rtlCol="0">
              <a:spAutoFit/>
            </a:bodyPr>
            <a:lstStyle/>
            <a:p>
              <a:r>
                <a:rPr lang="zh-CN" altLang="en-US" sz="3600" b="1" spc="300" dirty="0">
                  <a:latin typeface="+mj-ea"/>
                  <a:ea typeface="+mj-ea"/>
                </a:rPr>
                <a:t>终身强化学习</a:t>
              </a:r>
              <a:endParaRPr lang="zh-CN" altLang="en-US" sz="3600" b="1" spc="300" dirty="0">
                <a:solidFill>
                  <a:schemeClr val="accent3"/>
                </a:solidFill>
              </a:endParaRPr>
            </a:p>
          </p:txBody>
        </p:sp>
      </p:grpSp>
    </p:spTree>
    <p:extLst>
      <p:ext uri="{BB962C8B-B14F-4D97-AF65-F5344CB8AC3E}">
        <p14:creationId xmlns:p14="http://schemas.microsoft.com/office/powerpoint/2010/main" val="2579556261"/>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典型实例</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a:t>
            </a:r>
            <a:endParaRPr lang="zh-CN" altLang="en-US" sz="3600" b="1" dirty="0">
              <a:solidFill>
                <a:schemeClr val="bg1"/>
              </a:solidFill>
            </a:endParaRPr>
          </a:p>
        </p:txBody>
      </p:sp>
      <p:grpSp>
        <p:nvGrpSpPr>
          <p:cNvPr id="17" name="组合 16">
            <a:extLst>
              <a:ext uri="{FF2B5EF4-FFF2-40B4-BE49-F238E27FC236}">
                <a16:creationId xmlns:a16="http://schemas.microsoft.com/office/drawing/2014/main" id="{5420E16F-C19C-4C5F-A5EA-F1C931E3A8EA}"/>
              </a:ext>
            </a:extLst>
          </p:cNvPr>
          <p:cNvGrpSpPr/>
          <p:nvPr/>
        </p:nvGrpSpPr>
        <p:grpSpPr>
          <a:xfrm>
            <a:off x="6524884" y="1386942"/>
            <a:ext cx="4406031" cy="3884665"/>
            <a:chOff x="6993523" y="1647154"/>
            <a:chExt cx="3635610" cy="3444918"/>
          </a:xfrm>
        </p:grpSpPr>
        <p:pic>
          <p:nvPicPr>
            <p:cNvPr id="1026" name="Picture 2">
              <a:extLst>
                <a:ext uri="{FF2B5EF4-FFF2-40B4-BE49-F238E27FC236}">
                  <a16:creationId xmlns:a16="http://schemas.microsoft.com/office/drawing/2014/main" id="{13750343-84B7-4358-BAE2-C1ED6CAA7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523" y="1647154"/>
              <a:ext cx="3635610" cy="344491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a:extLst>
                <a:ext uri="{FF2B5EF4-FFF2-40B4-BE49-F238E27FC236}">
                  <a16:creationId xmlns:a16="http://schemas.microsoft.com/office/drawing/2014/main" id="{FE8D95B3-C5C5-42C6-973E-E01CE0BFCF1D}"/>
                </a:ext>
              </a:extLst>
            </p:cNvPr>
            <p:cNvCxnSpPr/>
            <p:nvPr/>
          </p:nvCxnSpPr>
          <p:spPr>
            <a:xfrm>
              <a:off x="10629133" y="1647154"/>
              <a:ext cx="0" cy="3444918"/>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a:extLst>
                <a:ext uri="{FF2B5EF4-FFF2-40B4-BE49-F238E27FC236}">
                  <a16:creationId xmlns:a16="http://schemas.microsoft.com/office/drawing/2014/main" id="{179EA9C8-4A43-41FD-B424-B52A85F449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545500" y="3429000"/>
              <a:ext cx="216732" cy="249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912D06F7-C8B4-43DA-AA1D-76308BF17EE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42661" y="2360236"/>
              <a:ext cx="221951" cy="2553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68BEB07-86D9-4957-9FFD-EB8E5763A92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655920" y="2403245"/>
              <a:ext cx="221951" cy="2553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B74C12C8-1F06-44CA-939C-607ADC46BC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960209" y="4447122"/>
              <a:ext cx="242151" cy="2786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7044811-5F03-4F50-A5FF-355EBAD7EA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3881" y="4116461"/>
              <a:ext cx="276159" cy="2761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3BCA17D4-7D9F-466A-8CF3-B06E42EA7B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1006" y="2722359"/>
              <a:ext cx="276159" cy="2761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06B87D3D-0786-40EB-BFBE-6EC2A89ECB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4239" y="2009841"/>
              <a:ext cx="276159" cy="27615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a:extLst>
              <a:ext uri="{FF2B5EF4-FFF2-40B4-BE49-F238E27FC236}">
                <a16:creationId xmlns:a16="http://schemas.microsoft.com/office/drawing/2014/main" id="{CCBBBB88-84D4-45C9-BF1A-83FEB01BD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900" y="1676326"/>
            <a:ext cx="4727218" cy="319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953002"/>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强化学习</a:t>
            </a:r>
          </a:p>
        </p:txBody>
      </p:sp>
      <p:sp>
        <p:nvSpPr>
          <p:cNvPr id="11" name="矩形 10">
            <a:extLst>
              <a:ext uri="{FF2B5EF4-FFF2-40B4-BE49-F238E27FC236}">
                <a16:creationId xmlns:a16="http://schemas.microsoft.com/office/drawing/2014/main" id="{D6071237-C3EE-4688-8160-8EF44A8B0EF4}"/>
              </a:ext>
            </a:extLst>
          </p:cNvPr>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91C132B9-7816-40DF-A75A-76D084D56CCC}"/>
              </a:ext>
            </a:extLst>
          </p:cNvPr>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p>
        </p:txBody>
      </p:sp>
      <p:sp>
        <p:nvSpPr>
          <p:cNvPr id="13" name="文本框 12">
            <a:extLst>
              <a:ext uri="{FF2B5EF4-FFF2-40B4-BE49-F238E27FC236}">
                <a16:creationId xmlns:a16="http://schemas.microsoft.com/office/drawing/2014/main" id="{9FD59AEA-A8DA-4FD6-95B0-1014104036C0}"/>
              </a:ext>
            </a:extLst>
          </p:cNvPr>
          <p:cNvSpPr txBox="1"/>
          <p:nvPr/>
        </p:nvSpPr>
        <p:spPr>
          <a:xfrm>
            <a:off x="1876535" y="2657406"/>
            <a:ext cx="4358054" cy="2757614"/>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en-US" altLang="zh-CN" sz="2000" dirty="0"/>
              <a:t>    </a:t>
            </a:r>
            <a:r>
              <a:rPr lang="zh-CN" altLang="en-US" sz="2000" dirty="0"/>
              <a:t>强化学习是指智能体通过在动态环境中通过试错互动来学习行动的问题。用于描述和解决智能体（</a:t>
            </a:r>
            <a:r>
              <a:rPr lang="en-US" altLang="zh-CN" sz="2000" dirty="0"/>
              <a:t>agent</a:t>
            </a:r>
            <a:r>
              <a:rPr lang="zh-CN" altLang="en-US" sz="2000" dirty="0"/>
              <a:t>）在与环境的交互过程中通过学习策略以达成回报最大化或实现特定目标的问题。</a:t>
            </a:r>
          </a:p>
          <a:p>
            <a:pPr algn="just"/>
            <a:r>
              <a:rPr lang="zh-CN" altLang="en-US" sz="2000" dirty="0"/>
              <a:t>    </a:t>
            </a:r>
          </a:p>
        </p:txBody>
      </p:sp>
      <p:sp>
        <p:nvSpPr>
          <p:cNvPr id="17" name="文本框 16">
            <a:extLst>
              <a:ext uri="{FF2B5EF4-FFF2-40B4-BE49-F238E27FC236}">
                <a16:creationId xmlns:a16="http://schemas.microsoft.com/office/drawing/2014/main" id="{A5296328-ABAD-4B6D-8595-28952E950CFA}"/>
              </a:ext>
            </a:extLst>
          </p:cNvPr>
          <p:cNvSpPr txBox="1"/>
          <p:nvPr/>
        </p:nvSpPr>
        <p:spPr>
          <a:xfrm>
            <a:off x="4413250" y="1444937"/>
            <a:ext cx="3365500" cy="7436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强化学习</a:t>
            </a: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a:t>
            </a:r>
            <a:endParaRPr lang="zh-CN" altLang="en-US" sz="3600" b="1" dirty="0">
              <a:solidFill>
                <a:schemeClr val="bg1"/>
              </a:solidFill>
            </a:endParaRPr>
          </a:p>
        </p:txBody>
      </p:sp>
      <p:pic>
        <p:nvPicPr>
          <p:cNvPr id="3" name="图片 2">
            <a:extLst>
              <a:ext uri="{FF2B5EF4-FFF2-40B4-BE49-F238E27FC236}">
                <a16:creationId xmlns:a16="http://schemas.microsoft.com/office/drawing/2014/main" id="{34125007-FB79-428D-81F9-2130ECF3C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549" y="2340961"/>
            <a:ext cx="3422091" cy="3197056"/>
          </a:xfrm>
          <a:prstGeom prst="rect">
            <a:avLst/>
          </a:prstGeom>
        </p:spPr>
      </p:pic>
    </p:spTree>
    <p:extLst>
      <p:ext uri="{BB962C8B-B14F-4D97-AF65-F5344CB8AC3E}">
        <p14:creationId xmlns:p14="http://schemas.microsoft.com/office/powerpoint/2010/main" val="338198710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662994" y="4283907"/>
            <a:ext cx="4892610" cy="782043"/>
            <a:chOff x="5181690" y="2820871"/>
            <a:chExt cx="3446492" cy="550893"/>
          </a:xfrm>
        </p:grpSpPr>
        <p:sp>
          <p:nvSpPr>
            <p:cNvPr id="4" name="椭圆 3"/>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1</a:t>
              </a:r>
              <a:endParaRPr lang="zh-CN" altLang="en-US" sz="4400" dirty="0">
                <a:latin typeface="Century Gothic" panose="020B0502020202020204" pitchFamily="34" charset="0"/>
              </a:endParaRPr>
            </a:p>
          </p:txBody>
        </p:sp>
        <p:sp>
          <p:nvSpPr>
            <p:cNvPr id="8" name="文本框 7"/>
            <p:cNvSpPr txBox="1"/>
            <p:nvPr/>
          </p:nvSpPr>
          <p:spPr>
            <a:xfrm>
              <a:off x="5988603" y="2888229"/>
              <a:ext cx="2639579" cy="390252"/>
            </a:xfrm>
            <a:prstGeom prst="rect">
              <a:avLst/>
            </a:prstGeom>
            <a:noFill/>
          </p:spPr>
          <p:txBody>
            <a:bodyPr wrap="square" lIns="0" tIns="0" rIns="0" bIns="0" rtlCol="0">
              <a:spAutoFit/>
            </a:bodyPr>
            <a:lstStyle/>
            <a:p>
              <a:r>
                <a:rPr lang="zh-CN" altLang="en-US" sz="3600" b="1" spc="300" dirty="0">
                  <a:latin typeface="+mj-ea"/>
                  <a:ea typeface="+mj-ea"/>
                </a:rPr>
                <a:t>终身半监督学习</a:t>
              </a:r>
              <a:endParaRPr lang="zh-CN" altLang="en-US" sz="3600" b="1" spc="300" dirty="0">
                <a:solidFill>
                  <a:schemeClr val="accent3"/>
                </a:solidFill>
              </a:endParaRPr>
            </a:p>
          </p:txBody>
        </p:sp>
      </p:gr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32495" y="1593743"/>
            <a:ext cx="10498347" cy="3534109"/>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ea typeface="+mn-ea"/>
              </a:rPr>
              <a:t>强化学习中没有输入</a:t>
            </a:r>
            <a:r>
              <a:rPr lang="en-US" altLang="zh-CN" sz="2200" dirty="0">
                <a:latin typeface="+mn-ea"/>
                <a:ea typeface="+mn-ea"/>
              </a:rPr>
              <a:t>/</a:t>
            </a:r>
            <a:r>
              <a:rPr lang="zh-CN" altLang="en-US" sz="2200" dirty="0">
                <a:latin typeface="+mn-ea"/>
                <a:ea typeface="+mn-ea"/>
              </a:rPr>
              <a:t>输出对 </a:t>
            </a:r>
            <a:endParaRPr lang="en-US" altLang="zh-CN" sz="2200" dirty="0">
              <a:latin typeface="+mn-ea"/>
              <a:ea typeface="+mn-ea"/>
            </a:endParaRPr>
          </a:p>
          <a:p>
            <a:pPr algn="just" eaLnBrk="1">
              <a:lnSpc>
                <a:spcPct val="130000"/>
              </a:lnSpc>
              <a:spcBef>
                <a:spcPts val="600"/>
              </a:spcBef>
              <a:spcAft>
                <a:spcPts val="600"/>
              </a:spcAft>
              <a:buClr>
                <a:schemeClr val="tx2"/>
              </a:buClr>
            </a:pPr>
            <a:r>
              <a:rPr lang="en-US" altLang="zh-CN" sz="2200" dirty="0">
                <a:latin typeface="+mn-ea"/>
                <a:ea typeface="+mn-ea"/>
              </a:rPr>
              <a:t>      </a:t>
            </a:r>
            <a:r>
              <a:rPr lang="zh-CN" altLang="en-US" sz="2200" dirty="0">
                <a:latin typeface="+mn-ea"/>
                <a:ea typeface="+mn-ea"/>
              </a:rPr>
              <a:t> 监督学习中，手动标签指示输入的最佳输出标签。</a:t>
            </a:r>
            <a:endParaRPr lang="en-US" altLang="zh-CN" sz="2200" dirty="0">
              <a:latin typeface="+mn-ea"/>
              <a:ea typeface="+mn-ea"/>
            </a:endParaRPr>
          </a:p>
          <a:p>
            <a:pPr algn="just" eaLnBrk="1">
              <a:lnSpc>
                <a:spcPct val="130000"/>
              </a:lnSpc>
              <a:spcBef>
                <a:spcPts val="600"/>
              </a:spcBef>
              <a:spcAft>
                <a:spcPts val="600"/>
              </a:spcAft>
              <a:buClr>
                <a:schemeClr val="tx2"/>
              </a:buClr>
            </a:pPr>
            <a:r>
              <a:rPr lang="en-US" altLang="zh-CN" sz="2200" dirty="0">
                <a:latin typeface="+mn-ea"/>
                <a:ea typeface="+mn-ea"/>
              </a:rPr>
              <a:t>       </a:t>
            </a:r>
            <a:r>
              <a:rPr lang="zh-CN" altLang="en-US" sz="2200" dirty="0">
                <a:latin typeface="+mn-ea"/>
                <a:ea typeface="+mn-ea"/>
              </a:rPr>
              <a:t>强化学习中，在采取行动后，不会告知代理人哪个行动符合其最佳长期利益。</a:t>
            </a:r>
            <a:endParaRPr lang="en-US" altLang="zh-CN" sz="2200" dirty="0">
              <a:latin typeface="+mn-ea"/>
              <a:ea typeface="+mn-ea"/>
            </a:endParaRPr>
          </a:p>
          <a:p>
            <a:pPr algn="just" eaLnBrk="1">
              <a:lnSpc>
                <a:spcPct val="130000"/>
              </a:lnSpc>
              <a:spcBef>
                <a:spcPts val="600"/>
              </a:spcBef>
              <a:spcAft>
                <a:spcPts val="600"/>
              </a:spcAft>
              <a:buClr>
                <a:schemeClr val="tx2"/>
              </a:buClr>
            </a:pPr>
            <a:r>
              <a:rPr lang="en-US" altLang="zh-CN" sz="2200" dirty="0">
                <a:latin typeface="+mn-ea"/>
                <a:ea typeface="+mn-ea"/>
              </a:rPr>
              <a:t>       </a:t>
            </a:r>
          </a:p>
          <a:p>
            <a:pPr algn="just" eaLnBrk="1">
              <a:lnSpc>
                <a:spcPct val="130000"/>
              </a:lnSpc>
              <a:spcBef>
                <a:spcPts val="600"/>
              </a:spcBef>
              <a:spcAft>
                <a:spcPts val="600"/>
              </a:spcAft>
              <a:buClr>
                <a:schemeClr val="tx2"/>
              </a:buClr>
            </a:pPr>
            <a:r>
              <a:rPr lang="en-US" altLang="zh-CN" sz="2200" dirty="0">
                <a:latin typeface="+mn-ea"/>
                <a:ea typeface="+mn-ea"/>
              </a:rPr>
              <a:t>       </a:t>
            </a:r>
            <a:r>
              <a:rPr lang="zh-CN" altLang="en-US" sz="2800" dirty="0">
                <a:latin typeface="+mn-ea"/>
                <a:ea typeface="+mn-ea"/>
              </a:rPr>
              <a:t>因此，智能体需要获得有用的经验，并通过与反馈的环境互动来学习最佳的行动顺序。</a:t>
            </a:r>
            <a:endParaRPr lang="en-US" altLang="zh-CN" sz="2800" dirty="0">
              <a:latin typeface="+mn-ea"/>
            </a:endParaRPr>
          </a:p>
        </p:txBody>
      </p:sp>
      <p:sp>
        <p:nvSpPr>
          <p:cNvPr id="9" name="标题 8"/>
          <p:cNvSpPr>
            <a:spLocks noGrp="1"/>
          </p:cNvSpPr>
          <p:nvPr>
            <p:ph type="title"/>
          </p:nvPr>
        </p:nvSpPr>
        <p:spPr/>
        <p:txBody>
          <a:bodyPr/>
          <a:lstStyle/>
          <a:p>
            <a:r>
              <a:rPr lang="zh-CN" altLang="en-US" dirty="0"/>
              <a:t>强化学习与监督学习不同之处</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a:t>
            </a:r>
            <a:endParaRPr lang="zh-CN" altLang="en-US" sz="3600" b="1" dirty="0">
              <a:solidFill>
                <a:schemeClr val="bg1"/>
              </a:solidFill>
            </a:endParaRPr>
          </a:p>
        </p:txBody>
      </p:sp>
    </p:spTree>
    <p:extLst>
      <p:ext uri="{BB962C8B-B14F-4D97-AF65-F5344CB8AC3E}">
        <p14:creationId xmlns:p14="http://schemas.microsoft.com/office/powerpoint/2010/main" val="1629545707"/>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终身强化学习</a:t>
            </a:r>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7F96659-D334-4CF5-9FD4-8011696BB254}"/>
              </a:ext>
            </a:extLst>
          </p:cNvPr>
          <p:cNvSpPr txBox="1"/>
          <p:nvPr/>
        </p:nvSpPr>
        <p:spPr>
          <a:xfrm>
            <a:off x="507574" y="2531105"/>
            <a:ext cx="3054682" cy="400110"/>
          </a:xfrm>
          <a:prstGeom prst="rect">
            <a:avLst/>
          </a:prstGeom>
          <a:noFill/>
        </p:spPr>
        <p:txBody>
          <a:bodyPr wrap="none" lIns="0" rtlCol="0">
            <a:spAutoFit/>
          </a:bodyPr>
          <a:lstStyle/>
          <a:p>
            <a:r>
              <a:rPr lang="zh-CN" altLang="en-US" sz="2000" b="1" spc="100" dirty="0">
                <a:solidFill>
                  <a:schemeClr val="accent1"/>
                </a:solidFill>
              </a:rPr>
              <a:t>需要大量的高质量的经验</a:t>
            </a:r>
          </a:p>
        </p:txBody>
      </p:sp>
      <p:sp>
        <p:nvSpPr>
          <p:cNvPr id="11" name="文本框 10">
            <a:extLst>
              <a:ext uri="{FF2B5EF4-FFF2-40B4-BE49-F238E27FC236}">
                <a16:creationId xmlns:a16="http://schemas.microsoft.com/office/drawing/2014/main" id="{3E332BE5-30C0-40E9-A3F9-4C4F216C67C7}"/>
              </a:ext>
            </a:extLst>
          </p:cNvPr>
          <p:cNvSpPr txBox="1"/>
          <p:nvPr/>
        </p:nvSpPr>
        <p:spPr>
          <a:xfrm>
            <a:off x="507573" y="3112338"/>
            <a:ext cx="2785378" cy="400110"/>
          </a:xfrm>
          <a:prstGeom prst="rect">
            <a:avLst/>
          </a:prstGeom>
          <a:noFill/>
        </p:spPr>
        <p:txBody>
          <a:bodyPr wrap="none" lIns="0" rtlCol="0">
            <a:spAutoFit/>
          </a:bodyPr>
          <a:lstStyle/>
          <a:p>
            <a:r>
              <a:rPr lang="zh-CN" altLang="en-US" sz="2000" b="1" spc="100" dirty="0">
                <a:solidFill>
                  <a:schemeClr val="accent1"/>
                </a:solidFill>
              </a:rPr>
              <a:t>获得经验需要高昂成本</a:t>
            </a:r>
          </a:p>
        </p:txBody>
      </p:sp>
      <p:grpSp>
        <p:nvGrpSpPr>
          <p:cNvPr id="12" name="组合 11">
            <a:extLst>
              <a:ext uri="{FF2B5EF4-FFF2-40B4-BE49-F238E27FC236}">
                <a16:creationId xmlns:a16="http://schemas.microsoft.com/office/drawing/2014/main" id="{DA323351-D3A1-4594-BA51-62B40FD47F5C}"/>
              </a:ext>
            </a:extLst>
          </p:cNvPr>
          <p:cNvGrpSpPr/>
          <p:nvPr/>
        </p:nvGrpSpPr>
        <p:grpSpPr>
          <a:xfrm>
            <a:off x="4548679" y="2040997"/>
            <a:ext cx="3238524" cy="3672509"/>
            <a:chOff x="8749860" y="1754231"/>
            <a:chExt cx="2100300" cy="3672509"/>
          </a:xfrm>
        </p:grpSpPr>
        <p:sp>
          <p:nvSpPr>
            <p:cNvPr id="13" name="文本框 12">
              <a:extLst>
                <a:ext uri="{FF2B5EF4-FFF2-40B4-BE49-F238E27FC236}">
                  <a16:creationId xmlns:a16="http://schemas.microsoft.com/office/drawing/2014/main" id="{C31FB388-9545-4D20-BA19-D69A9F40C699}"/>
                </a:ext>
              </a:extLst>
            </p:cNvPr>
            <p:cNvSpPr txBox="1"/>
            <p:nvPr/>
          </p:nvSpPr>
          <p:spPr>
            <a:xfrm>
              <a:off x="9099649" y="1754231"/>
              <a:ext cx="1307408" cy="461665"/>
            </a:xfrm>
            <a:prstGeom prst="rect">
              <a:avLst/>
            </a:prstGeom>
            <a:noFill/>
          </p:spPr>
          <p:txBody>
            <a:bodyPr wrap="none" lIns="0" rtlCol="0">
              <a:spAutoFit/>
            </a:bodyPr>
            <a:lstStyle/>
            <a:p>
              <a:pPr algn="ctr"/>
              <a:r>
                <a:rPr lang="zh-CN" altLang="en-US" sz="2400" b="1" spc="100" dirty="0">
                  <a:solidFill>
                    <a:schemeClr val="accent1"/>
                  </a:solidFill>
                </a:rPr>
                <a:t>终身强化学习</a:t>
              </a:r>
            </a:p>
          </p:txBody>
        </p:sp>
        <p:sp>
          <p:nvSpPr>
            <p:cNvPr id="18" name="文本框 17">
              <a:extLst>
                <a:ext uri="{FF2B5EF4-FFF2-40B4-BE49-F238E27FC236}">
                  <a16:creationId xmlns:a16="http://schemas.microsoft.com/office/drawing/2014/main" id="{4A48CEA0-AF6B-46AD-B096-023E2C037235}"/>
                </a:ext>
              </a:extLst>
            </p:cNvPr>
            <p:cNvSpPr txBox="1"/>
            <p:nvPr/>
          </p:nvSpPr>
          <p:spPr>
            <a:xfrm>
              <a:off x="8749860" y="2444394"/>
              <a:ext cx="2100300" cy="2982346"/>
            </a:xfrm>
            <a:prstGeom prst="rect">
              <a:avLst/>
            </a:prstGeom>
            <a:noFill/>
          </p:spPr>
          <p:txBody>
            <a:bodyPr wrap="square" lIns="0" rtlCol="0">
              <a:noAutofit/>
            </a:bodyPr>
            <a:lstStyle/>
            <a:p>
              <a:pPr algn="just">
                <a:lnSpc>
                  <a:spcPct val="150000"/>
                </a:lnSpc>
              </a:pPr>
              <a:r>
                <a:rPr lang="en-US" altLang="zh-CN" spc="100" dirty="0"/>
                <a:t>    </a:t>
              </a:r>
              <a:r>
                <a:rPr lang="zh-CN" altLang="en-US" sz="2000" spc="100" dirty="0"/>
                <a:t>利用从其他任务中积累的经验来改进智能体在当前新任务中的决策。</a:t>
              </a:r>
              <a:endParaRPr lang="en-US" altLang="zh-CN" spc="100" dirty="0"/>
            </a:p>
          </p:txBody>
        </p:sp>
      </p:grpSp>
      <p:sp>
        <p:nvSpPr>
          <p:cNvPr id="19" name="right-arrow_339913">
            <a:extLst>
              <a:ext uri="{FF2B5EF4-FFF2-40B4-BE49-F238E27FC236}">
                <a16:creationId xmlns:a16="http://schemas.microsoft.com/office/drawing/2014/main" id="{EBA885DF-50D2-4060-91CB-7D2A45D8CEEA}"/>
              </a:ext>
            </a:extLst>
          </p:cNvPr>
          <p:cNvSpPr>
            <a:spLocks noChangeAspect="1"/>
          </p:cNvSpPr>
          <p:nvPr/>
        </p:nvSpPr>
        <p:spPr bwMode="auto">
          <a:xfrm>
            <a:off x="3917137" y="3070684"/>
            <a:ext cx="400881" cy="400110"/>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sp>
      <p:sp>
        <p:nvSpPr>
          <p:cNvPr id="20" name="文本框 19">
            <a:extLst>
              <a:ext uri="{FF2B5EF4-FFF2-40B4-BE49-F238E27FC236}">
                <a16:creationId xmlns:a16="http://schemas.microsoft.com/office/drawing/2014/main" id="{E948FD6D-183F-4607-8781-5BAF17B043D3}"/>
              </a:ext>
            </a:extLst>
          </p:cNvPr>
          <p:cNvSpPr txBox="1"/>
          <p:nvPr/>
        </p:nvSpPr>
        <p:spPr>
          <a:xfrm>
            <a:off x="507573" y="3693571"/>
            <a:ext cx="3054682" cy="400110"/>
          </a:xfrm>
          <a:prstGeom prst="rect">
            <a:avLst/>
          </a:prstGeom>
          <a:noFill/>
        </p:spPr>
        <p:txBody>
          <a:bodyPr wrap="none" lIns="0" rtlCol="0">
            <a:spAutoFit/>
          </a:bodyPr>
          <a:lstStyle/>
          <a:p>
            <a:r>
              <a:rPr lang="zh-CN" altLang="en-US" sz="2000" b="1" spc="100" dirty="0">
                <a:solidFill>
                  <a:schemeClr val="accent1"/>
                </a:solidFill>
              </a:rPr>
              <a:t>高维度控制问题难以解决</a:t>
            </a:r>
          </a:p>
        </p:txBody>
      </p:sp>
      <p:sp>
        <p:nvSpPr>
          <p:cNvPr id="2" name="文本框 1">
            <a:extLst>
              <a:ext uri="{FF2B5EF4-FFF2-40B4-BE49-F238E27FC236}">
                <a16:creationId xmlns:a16="http://schemas.microsoft.com/office/drawing/2014/main" id="{FD139528-18D7-4352-9D60-2F864068C3C4}"/>
              </a:ext>
            </a:extLst>
          </p:cNvPr>
          <p:cNvSpPr txBox="1"/>
          <p:nvPr/>
        </p:nvSpPr>
        <p:spPr>
          <a:xfrm>
            <a:off x="8953889" y="2507028"/>
            <a:ext cx="2246769" cy="400110"/>
          </a:xfrm>
          <a:prstGeom prst="rect">
            <a:avLst/>
          </a:prstGeom>
          <a:noFill/>
        </p:spPr>
        <p:txBody>
          <a:bodyPr wrap="none" lIns="0" rtlCol="0">
            <a:spAutoFit/>
          </a:bodyPr>
          <a:lstStyle/>
          <a:p>
            <a:r>
              <a:rPr lang="zh-CN" altLang="en-US" sz="2000" b="1" spc="100" dirty="0">
                <a:solidFill>
                  <a:schemeClr val="accent1"/>
                </a:solidFill>
              </a:rPr>
              <a:t>新任务中学习更快</a:t>
            </a:r>
          </a:p>
        </p:txBody>
      </p:sp>
      <p:sp>
        <p:nvSpPr>
          <p:cNvPr id="3" name="文本框 2">
            <a:extLst>
              <a:ext uri="{FF2B5EF4-FFF2-40B4-BE49-F238E27FC236}">
                <a16:creationId xmlns:a16="http://schemas.microsoft.com/office/drawing/2014/main" id="{24AFFDAB-07FE-48F9-8191-8C27D29953DC}"/>
              </a:ext>
            </a:extLst>
          </p:cNvPr>
          <p:cNvSpPr txBox="1"/>
          <p:nvPr/>
        </p:nvSpPr>
        <p:spPr>
          <a:xfrm>
            <a:off x="8953889" y="3091558"/>
            <a:ext cx="2246769" cy="400110"/>
          </a:xfrm>
          <a:prstGeom prst="rect">
            <a:avLst/>
          </a:prstGeom>
          <a:noFill/>
        </p:spPr>
        <p:txBody>
          <a:bodyPr wrap="none" lIns="0" rtlCol="0">
            <a:spAutoFit/>
          </a:bodyPr>
          <a:lstStyle/>
          <a:p>
            <a:r>
              <a:rPr lang="zh-CN" altLang="en-US" sz="2000" b="1" spc="100" dirty="0">
                <a:solidFill>
                  <a:schemeClr val="accent1"/>
                </a:solidFill>
              </a:rPr>
              <a:t>新任务中交互更少</a:t>
            </a:r>
          </a:p>
        </p:txBody>
      </p:sp>
      <p:sp>
        <p:nvSpPr>
          <p:cNvPr id="4" name="文本框 3">
            <a:extLst>
              <a:ext uri="{FF2B5EF4-FFF2-40B4-BE49-F238E27FC236}">
                <a16:creationId xmlns:a16="http://schemas.microsoft.com/office/drawing/2014/main" id="{C797C73E-7751-466F-838A-C2E057C96FAE}"/>
              </a:ext>
            </a:extLst>
          </p:cNvPr>
          <p:cNvSpPr txBox="1"/>
          <p:nvPr/>
        </p:nvSpPr>
        <p:spPr>
          <a:xfrm>
            <a:off x="8949506" y="3693571"/>
            <a:ext cx="2785378" cy="400110"/>
          </a:xfrm>
          <a:prstGeom prst="rect">
            <a:avLst/>
          </a:prstGeom>
          <a:noFill/>
        </p:spPr>
        <p:txBody>
          <a:bodyPr wrap="none" lIns="0" rtlCol="0">
            <a:spAutoFit/>
          </a:bodyPr>
          <a:lstStyle/>
          <a:p>
            <a:r>
              <a:rPr lang="zh-CN" altLang="en-US" sz="2000" b="1" spc="100" dirty="0">
                <a:solidFill>
                  <a:schemeClr val="accent1"/>
                </a:solidFill>
              </a:rPr>
              <a:t>有利于高维度控制问题</a:t>
            </a:r>
          </a:p>
        </p:txBody>
      </p:sp>
      <p:sp>
        <p:nvSpPr>
          <p:cNvPr id="5" name="right-arrow_339913">
            <a:extLst>
              <a:ext uri="{FF2B5EF4-FFF2-40B4-BE49-F238E27FC236}">
                <a16:creationId xmlns:a16="http://schemas.microsoft.com/office/drawing/2014/main" id="{0D82AB5F-D147-42F4-8672-2987ECD3C49F}"/>
              </a:ext>
            </a:extLst>
          </p:cNvPr>
          <p:cNvSpPr>
            <a:spLocks noChangeAspect="1"/>
          </p:cNvSpPr>
          <p:nvPr/>
        </p:nvSpPr>
        <p:spPr bwMode="auto">
          <a:xfrm>
            <a:off x="8103143" y="3070684"/>
            <a:ext cx="400881" cy="400110"/>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Tree>
    <p:extLst>
      <p:ext uri="{BB962C8B-B14F-4D97-AF65-F5344CB8AC3E}">
        <p14:creationId xmlns:p14="http://schemas.microsoft.com/office/powerpoint/2010/main" val="2845114286"/>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终身强化学习发展现状</a:t>
            </a:r>
          </a:p>
        </p:txBody>
      </p:sp>
      <p:sp>
        <p:nvSpPr>
          <p:cNvPr id="8" name="平行四边形 7">
            <a:extLst>
              <a:ext uri="{FF2B5EF4-FFF2-40B4-BE49-F238E27FC236}">
                <a16:creationId xmlns:a16="http://schemas.microsoft.com/office/drawing/2014/main" id="{32348477-5D10-4901-9173-DC964BF89229}"/>
              </a:ext>
            </a:extLst>
          </p:cNvPr>
          <p:cNvSpPr/>
          <p:nvPr/>
        </p:nvSpPr>
        <p:spPr>
          <a:xfrm>
            <a:off x="674412" y="1626014"/>
            <a:ext cx="5724000" cy="3207658"/>
          </a:xfrm>
          <a:prstGeom prst="parallelogram">
            <a:avLst/>
          </a:prstGeom>
          <a:noFill/>
          <a:ln w="38100">
            <a:gradFill>
              <a:gsLst>
                <a:gs pos="20000">
                  <a:srgbClr val="003378">
                    <a:alpha val="0"/>
                  </a:srgbClr>
                </a:gs>
                <a:gs pos="0">
                  <a:schemeClr val="accent1">
                    <a:alpha val="0"/>
                  </a:schemeClr>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id="{0A034329-0ACC-472E-884C-4E78CC69A788}"/>
              </a:ext>
            </a:extLst>
          </p:cNvPr>
          <p:cNvSpPr/>
          <p:nvPr/>
        </p:nvSpPr>
        <p:spPr>
          <a:xfrm>
            <a:off x="5822046" y="2366244"/>
            <a:ext cx="5724000" cy="3207658"/>
          </a:xfrm>
          <a:prstGeom prst="parallelogram">
            <a:avLst/>
          </a:prstGeom>
          <a:noFill/>
          <a:ln w="38100">
            <a:gradFill>
              <a:gsLst>
                <a:gs pos="20000">
                  <a:srgbClr val="003378">
                    <a:alpha val="0"/>
                  </a:srgbClr>
                </a:gs>
                <a:gs pos="0">
                  <a:schemeClr val="accent1">
                    <a:alpha val="0"/>
                  </a:schemeClr>
                </a:gs>
                <a:gs pos="100000">
                  <a:schemeClr val="accent4"/>
                </a:gs>
              </a:gsLst>
              <a:lin ang="96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文本框 15">
            <a:extLst>
              <a:ext uri="{FF2B5EF4-FFF2-40B4-BE49-F238E27FC236}">
                <a16:creationId xmlns:a16="http://schemas.microsoft.com/office/drawing/2014/main" id="{51AADF55-D27C-40F9-930F-99385A786CB9}"/>
              </a:ext>
            </a:extLst>
          </p:cNvPr>
          <p:cNvSpPr txBox="1"/>
          <p:nvPr/>
        </p:nvSpPr>
        <p:spPr>
          <a:xfrm>
            <a:off x="4978400" y="2558913"/>
            <a:ext cx="2235200" cy="1653914"/>
          </a:xfrm>
          <a:prstGeom prst="rect">
            <a:avLst/>
          </a:prstGeom>
          <a:noFill/>
        </p:spPr>
        <p:txBody>
          <a:bodyPr wrap="square" lIns="0" tIns="0" rIns="0" bIns="0" rtlCol="0">
            <a:spAutoFit/>
          </a:bodyPr>
          <a:lstStyle/>
          <a:p>
            <a:pPr algn="ctr">
              <a:lnSpc>
                <a:spcPct val="120000"/>
              </a:lnSpc>
            </a:pPr>
            <a:r>
              <a:rPr lang="en-US" altLang="zh-CN" sz="9600" i="1" spc="300" dirty="0">
                <a:solidFill>
                  <a:schemeClr val="accent1">
                    <a:alpha val="11000"/>
                  </a:schemeClr>
                </a:solidFill>
                <a:latin typeface="+mj-lt"/>
              </a:rPr>
              <a:t>VS</a:t>
            </a:r>
            <a:endParaRPr lang="zh-CN" altLang="en-US" sz="9600" i="1" spc="300" dirty="0">
              <a:solidFill>
                <a:schemeClr val="accent1">
                  <a:alpha val="11000"/>
                </a:schemeClr>
              </a:solidFill>
              <a:latin typeface="+mj-lt"/>
            </a:endParaRPr>
          </a:p>
        </p:txBody>
      </p:sp>
      <p:sp>
        <p:nvSpPr>
          <p:cNvPr id="17" name="文本框 16">
            <a:extLst>
              <a:ext uri="{FF2B5EF4-FFF2-40B4-BE49-F238E27FC236}">
                <a16:creationId xmlns:a16="http://schemas.microsoft.com/office/drawing/2014/main" id="{B84415BE-297A-4670-8F68-6825798EB1BD}"/>
              </a:ext>
            </a:extLst>
          </p:cNvPr>
          <p:cNvSpPr txBox="1"/>
          <p:nvPr/>
        </p:nvSpPr>
        <p:spPr>
          <a:xfrm>
            <a:off x="6612463" y="4143082"/>
            <a:ext cx="4490966" cy="360227"/>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000" dirty="0"/>
              <a:t>规则知识</a:t>
            </a:r>
            <a:r>
              <a:rPr lang="en-US" altLang="zh-CN" sz="2000" dirty="0"/>
              <a:t>-&gt;</a:t>
            </a:r>
            <a:r>
              <a:rPr lang="zh-CN" altLang="en-US" sz="2000" dirty="0"/>
              <a:t>统计学习</a:t>
            </a:r>
            <a:r>
              <a:rPr lang="en-US" altLang="zh-CN" sz="2000" dirty="0"/>
              <a:t>-&gt;</a:t>
            </a:r>
            <a:r>
              <a:rPr lang="zh-CN" altLang="en-US" sz="2000" dirty="0"/>
              <a:t>适应环境</a:t>
            </a:r>
          </a:p>
        </p:txBody>
      </p:sp>
      <p:sp>
        <p:nvSpPr>
          <p:cNvPr id="18" name="文本框 17">
            <a:extLst>
              <a:ext uri="{FF2B5EF4-FFF2-40B4-BE49-F238E27FC236}">
                <a16:creationId xmlns:a16="http://schemas.microsoft.com/office/drawing/2014/main" id="{24A929E3-FE8C-44A4-AA75-7D72577C71D4}"/>
              </a:ext>
            </a:extLst>
          </p:cNvPr>
          <p:cNvSpPr txBox="1"/>
          <p:nvPr/>
        </p:nvSpPr>
        <p:spPr>
          <a:xfrm>
            <a:off x="7168849" y="3072489"/>
            <a:ext cx="3979331" cy="505523"/>
          </a:xfrm>
          <a:prstGeom prst="rect">
            <a:avLst/>
          </a:prstGeom>
          <a:noFill/>
        </p:spPr>
        <p:txBody>
          <a:bodyPr wrap="square" lIns="0" tIns="0" rIns="0" bIns="0" rtlCol="0">
            <a:spAutoFit/>
          </a:bodyPr>
          <a:lstStyle/>
          <a:p>
            <a:pPr>
              <a:lnSpc>
                <a:spcPct val="130000"/>
              </a:lnSpc>
            </a:pPr>
            <a:r>
              <a:rPr lang="en-US" altLang="zh-CN" sz="2800" b="1" spc="300" dirty="0">
                <a:solidFill>
                  <a:schemeClr val="accent4"/>
                </a:solidFill>
                <a:latin typeface="+mj-ea"/>
                <a:ea typeface="+mj-ea"/>
              </a:rPr>
              <a:t>AI</a:t>
            </a:r>
            <a:r>
              <a:rPr lang="zh-CN" altLang="en-US" sz="2800" b="1" spc="300" dirty="0">
                <a:solidFill>
                  <a:schemeClr val="accent4"/>
                </a:solidFill>
                <a:latin typeface="+mj-ea"/>
                <a:ea typeface="+mj-ea"/>
              </a:rPr>
              <a:t>技术的第三次浪潮</a:t>
            </a:r>
          </a:p>
        </p:txBody>
      </p:sp>
      <p:sp>
        <p:nvSpPr>
          <p:cNvPr id="20" name="文本框 19">
            <a:extLst>
              <a:ext uri="{FF2B5EF4-FFF2-40B4-BE49-F238E27FC236}">
                <a16:creationId xmlns:a16="http://schemas.microsoft.com/office/drawing/2014/main" id="{BFE2F0AC-FD39-4750-8D6D-33E078192640}"/>
              </a:ext>
            </a:extLst>
          </p:cNvPr>
          <p:cNvSpPr txBox="1"/>
          <p:nvPr/>
        </p:nvSpPr>
        <p:spPr>
          <a:xfrm>
            <a:off x="1327150" y="2432813"/>
            <a:ext cx="3904343" cy="1065676"/>
          </a:xfrm>
          <a:prstGeom prst="rect">
            <a:avLst/>
          </a:prstGeom>
          <a:noFill/>
        </p:spPr>
        <p:txBody>
          <a:bodyPr wrap="square" lIns="0" tIns="0" rIns="0" bIns="0" rtlCol="0">
            <a:spAutoFit/>
          </a:bodyPr>
          <a:lstStyle/>
          <a:p>
            <a:pPr algn="r">
              <a:lnSpc>
                <a:spcPct val="130000"/>
              </a:lnSpc>
            </a:pPr>
            <a:r>
              <a:rPr lang="en" altLang="zh-CN" sz="2800" b="1" spc="300" dirty="0">
                <a:solidFill>
                  <a:schemeClr val="accent1"/>
                </a:solidFill>
                <a:latin typeface="+mj-ea"/>
                <a:ea typeface="+mj-ea"/>
              </a:rPr>
              <a:t>DARPA L2M</a:t>
            </a:r>
            <a:r>
              <a:rPr lang="zh-CN" altLang="en-US" sz="2800" b="1" spc="300" dirty="0">
                <a:solidFill>
                  <a:schemeClr val="accent1"/>
                </a:solidFill>
                <a:latin typeface="+mj-ea"/>
                <a:ea typeface="+mj-ea"/>
              </a:rPr>
              <a:t>计划</a:t>
            </a:r>
            <a:r>
              <a:rPr lang="en-US" altLang="zh-CN" sz="2800" b="1" spc="300" dirty="0">
                <a:solidFill>
                  <a:schemeClr val="accent1"/>
                </a:solidFill>
                <a:latin typeface="+mj-ea"/>
                <a:ea typeface="+mj-ea"/>
              </a:rPr>
              <a:t>(</a:t>
            </a:r>
            <a:r>
              <a:rPr lang="en" altLang="zh-CN" sz="2800" b="1" spc="300" dirty="0">
                <a:solidFill>
                  <a:schemeClr val="accent1"/>
                </a:solidFill>
                <a:latin typeface="+mj-ea"/>
                <a:ea typeface="+mj-ea"/>
              </a:rPr>
              <a:t>start like a baby)</a:t>
            </a:r>
            <a:endParaRPr lang="zh-CN" altLang="en-US" sz="2800" b="1" spc="300" dirty="0">
              <a:solidFill>
                <a:schemeClr val="accent1"/>
              </a:solidFill>
              <a:latin typeface="+mj-ea"/>
              <a:ea typeface="+mj-ea"/>
            </a:endParaRPr>
          </a:p>
        </p:txBody>
      </p:sp>
      <p:sp>
        <p:nvSpPr>
          <p:cNvPr id="21" name="文本框 20"/>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a:t>
            </a:r>
            <a:endParaRPr lang="zh-CN" altLang="en-US" sz="3600" b="1" dirty="0">
              <a:solidFill>
                <a:schemeClr val="bg1"/>
              </a:solidFill>
            </a:endParaRPr>
          </a:p>
        </p:txBody>
      </p:sp>
      <p:pic>
        <p:nvPicPr>
          <p:cNvPr id="12" name="图片 11">
            <a:extLst>
              <a:ext uri="{FF2B5EF4-FFF2-40B4-BE49-F238E27FC236}">
                <a16:creationId xmlns:a16="http://schemas.microsoft.com/office/drawing/2014/main" id="{566AA422-15B1-424E-A5E4-09CC1B679769}"/>
              </a:ext>
            </a:extLst>
          </p:cNvPr>
          <p:cNvPicPr/>
          <p:nvPr/>
        </p:nvPicPr>
        <p:blipFill>
          <a:blip r:embed="rId3"/>
          <a:stretch>
            <a:fillRect/>
          </a:stretch>
        </p:blipFill>
        <p:spPr>
          <a:xfrm>
            <a:off x="460361" y="3848152"/>
            <a:ext cx="2251075" cy="1971040"/>
          </a:xfrm>
          <a:prstGeom prst="rect">
            <a:avLst/>
          </a:prstGeom>
        </p:spPr>
      </p:pic>
    </p:spTree>
    <p:extLst>
      <p:ext uri="{BB962C8B-B14F-4D97-AF65-F5344CB8AC3E}">
        <p14:creationId xmlns:p14="http://schemas.microsoft.com/office/powerpoint/2010/main" val="1082172888"/>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发展概况</a:t>
            </a:r>
          </a:p>
        </p:txBody>
      </p:sp>
      <p:sp>
        <p:nvSpPr>
          <p:cNvPr id="11" name="矩形 10">
            <a:extLst>
              <a:ext uri="{FF2B5EF4-FFF2-40B4-BE49-F238E27FC236}">
                <a16:creationId xmlns:a16="http://schemas.microsoft.com/office/drawing/2014/main" id="{D6071237-C3EE-4688-8160-8EF44A8B0EF4}"/>
              </a:ext>
            </a:extLst>
          </p:cNvPr>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a:t>
            </a:r>
            <a:endParaRPr lang="zh-CN" altLang="en-US" sz="3600" b="1" dirty="0">
              <a:solidFill>
                <a:schemeClr val="bg1"/>
              </a:solidFill>
            </a:endParaRPr>
          </a:p>
        </p:txBody>
      </p:sp>
      <p:cxnSp>
        <p:nvCxnSpPr>
          <p:cNvPr id="14" name="直接连接符 13">
            <a:extLst>
              <a:ext uri="{FF2B5EF4-FFF2-40B4-BE49-F238E27FC236}">
                <a16:creationId xmlns:a16="http://schemas.microsoft.com/office/drawing/2014/main" id="{C2C6857D-B146-4D10-8C7C-91A2F7020A4D}"/>
              </a:ext>
            </a:extLst>
          </p:cNvPr>
          <p:cNvCxnSpPr>
            <a:cxnSpLocks/>
          </p:cNvCxnSpPr>
          <p:nvPr/>
        </p:nvCxnSpPr>
        <p:spPr>
          <a:xfrm>
            <a:off x="5055049" y="4383134"/>
            <a:ext cx="1050312" cy="0"/>
          </a:xfrm>
          <a:prstGeom prst="line">
            <a:avLst/>
          </a:prstGeom>
          <a:noFill/>
          <a:ln w="6350" cap="flat" cmpd="sng" algn="ctr">
            <a:solidFill>
              <a:schemeClr val="accent1"/>
            </a:solidFill>
            <a:prstDash val="solid"/>
            <a:miter lim="800000"/>
          </a:ln>
          <a:effectLst/>
        </p:spPr>
      </p:cxnSp>
      <p:sp>
        <p:nvSpPr>
          <p:cNvPr id="36" name="Freeform 105">
            <a:extLst>
              <a:ext uri="{FF2B5EF4-FFF2-40B4-BE49-F238E27FC236}">
                <a16:creationId xmlns:a16="http://schemas.microsoft.com/office/drawing/2014/main" id="{8A7B7798-C5B3-4C9F-A490-01B9F651CF71}"/>
              </a:ext>
            </a:extLst>
          </p:cNvPr>
          <p:cNvSpPr>
            <a:spLocks noChangeAspect="1" noEditPoints="1"/>
          </p:cNvSpPr>
          <p:nvPr/>
        </p:nvSpPr>
        <p:spPr bwMode="auto">
          <a:xfrm>
            <a:off x="5098701" y="1426146"/>
            <a:ext cx="324000" cy="288713"/>
          </a:xfrm>
          <a:custGeom>
            <a:avLst/>
            <a:gdLst>
              <a:gd name="T0" fmla="*/ 101 w 128"/>
              <a:gd name="T1" fmla="*/ 41 h 114"/>
              <a:gd name="T2" fmla="*/ 125 w 128"/>
              <a:gd name="T3" fmla="*/ 17 h 114"/>
              <a:gd name="T4" fmla="*/ 128 w 128"/>
              <a:gd name="T5" fmla="*/ 10 h 114"/>
              <a:gd name="T6" fmla="*/ 125 w 128"/>
              <a:gd name="T7" fmla="*/ 3 h 114"/>
              <a:gd name="T8" fmla="*/ 111 w 128"/>
              <a:gd name="T9" fmla="*/ 3 h 114"/>
              <a:gd name="T10" fmla="*/ 87 w 128"/>
              <a:gd name="T11" fmla="*/ 27 h 114"/>
              <a:gd name="T12" fmla="*/ 6 w 128"/>
              <a:gd name="T13" fmla="*/ 27 h 114"/>
              <a:gd name="T14" fmla="*/ 0 w 128"/>
              <a:gd name="T15" fmla="*/ 33 h 114"/>
              <a:gd name="T16" fmla="*/ 0 w 128"/>
              <a:gd name="T17" fmla="*/ 108 h 114"/>
              <a:gd name="T18" fmla="*/ 6 w 128"/>
              <a:gd name="T19" fmla="*/ 114 h 114"/>
              <a:gd name="T20" fmla="*/ 95 w 128"/>
              <a:gd name="T21" fmla="*/ 114 h 114"/>
              <a:gd name="T22" fmla="*/ 101 w 128"/>
              <a:gd name="T23" fmla="*/ 108 h 114"/>
              <a:gd name="T24" fmla="*/ 101 w 128"/>
              <a:gd name="T25" fmla="*/ 41 h 114"/>
              <a:gd name="T26" fmla="*/ 96 w 128"/>
              <a:gd name="T27" fmla="*/ 109 h 114"/>
              <a:gd name="T28" fmla="*/ 5 w 128"/>
              <a:gd name="T29" fmla="*/ 109 h 114"/>
              <a:gd name="T30" fmla="*/ 5 w 128"/>
              <a:gd name="T31" fmla="*/ 32 h 114"/>
              <a:gd name="T32" fmla="*/ 83 w 128"/>
              <a:gd name="T33" fmla="*/ 32 h 114"/>
              <a:gd name="T34" fmla="*/ 63 w 128"/>
              <a:gd name="T35" fmla="*/ 52 h 114"/>
              <a:gd name="T36" fmla="*/ 62 w 128"/>
              <a:gd name="T37" fmla="*/ 54 h 114"/>
              <a:gd name="T38" fmla="*/ 62 w 128"/>
              <a:gd name="T39" fmla="*/ 64 h 114"/>
              <a:gd name="T40" fmla="*/ 63 w 128"/>
              <a:gd name="T41" fmla="*/ 66 h 114"/>
              <a:gd name="T42" fmla="*/ 64 w 128"/>
              <a:gd name="T43" fmla="*/ 66 h 114"/>
              <a:gd name="T44" fmla="*/ 75 w 128"/>
              <a:gd name="T45" fmla="*/ 66 h 114"/>
              <a:gd name="T46" fmla="*/ 76 w 128"/>
              <a:gd name="T47" fmla="*/ 66 h 114"/>
              <a:gd name="T48" fmla="*/ 76 w 128"/>
              <a:gd name="T49" fmla="*/ 66 h 114"/>
              <a:gd name="T50" fmla="*/ 96 w 128"/>
              <a:gd name="T51" fmla="*/ 46 h 114"/>
              <a:gd name="T52" fmla="*/ 96 w 128"/>
              <a:gd name="T53" fmla="*/ 109 h 114"/>
              <a:gd name="T54" fmla="*/ 74 w 128"/>
              <a:gd name="T55" fmla="*/ 62 h 114"/>
              <a:gd name="T56" fmla="*/ 67 w 128"/>
              <a:gd name="T57" fmla="*/ 62 h 114"/>
              <a:gd name="T58" fmla="*/ 67 w 128"/>
              <a:gd name="T59" fmla="*/ 55 h 114"/>
              <a:gd name="T60" fmla="*/ 115 w 128"/>
              <a:gd name="T61" fmla="*/ 6 h 114"/>
              <a:gd name="T62" fmla="*/ 118 w 128"/>
              <a:gd name="T63" fmla="*/ 5 h 114"/>
              <a:gd name="T64" fmla="*/ 122 w 128"/>
              <a:gd name="T65" fmla="*/ 6 h 114"/>
              <a:gd name="T66" fmla="*/ 122 w 128"/>
              <a:gd name="T67" fmla="*/ 14 h 114"/>
              <a:gd name="T68" fmla="*/ 74 w 128"/>
              <a:gd name="T69" fmla="*/ 6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14">
                <a:moveTo>
                  <a:pt x="101" y="41"/>
                </a:moveTo>
                <a:cubicBezTo>
                  <a:pt x="125" y="17"/>
                  <a:pt x="125" y="17"/>
                  <a:pt x="125" y="17"/>
                </a:cubicBezTo>
                <a:cubicBezTo>
                  <a:pt x="127" y="15"/>
                  <a:pt x="128" y="13"/>
                  <a:pt x="128" y="10"/>
                </a:cubicBezTo>
                <a:cubicBezTo>
                  <a:pt x="128" y="8"/>
                  <a:pt x="127" y="5"/>
                  <a:pt x="125" y="3"/>
                </a:cubicBezTo>
                <a:cubicBezTo>
                  <a:pt x="121" y="0"/>
                  <a:pt x="115" y="0"/>
                  <a:pt x="111" y="3"/>
                </a:cubicBezTo>
                <a:cubicBezTo>
                  <a:pt x="87" y="27"/>
                  <a:pt x="87" y="27"/>
                  <a:pt x="87" y="27"/>
                </a:cubicBezTo>
                <a:cubicBezTo>
                  <a:pt x="6" y="27"/>
                  <a:pt x="6" y="27"/>
                  <a:pt x="6" y="27"/>
                </a:cubicBezTo>
                <a:cubicBezTo>
                  <a:pt x="3" y="27"/>
                  <a:pt x="0" y="30"/>
                  <a:pt x="0" y="33"/>
                </a:cubicBezTo>
                <a:cubicBezTo>
                  <a:pt x="0" y="108"/>
                  <a:pt x="0" y="108"/>
                  <a:pt x="0" y="108"/>
                </a:cubicBezTo>
                <a:cubicBezTo>
                  <a:pt x="0" y="111"/>
                  <a:pt x="3" y="114"/>
                  <a:pt x="6" y="114"/>
                </a:cubicBezTo>
                <a:cubicBezTo>
                  <a:pt x="95" y="114"/>
                  <a:pt x="95" y="114"/>
                  <a:pt x="95" y="114"/>
                </a:cubicBezTo>
                <a:cubicBezTo>
                  <a:pt x="98" y="114"/>
                  <a:pt x="101" y="111"/>
                  <a:pt x="101" y="108"/>
                </a:cubicBezTo>
                <a:lnTo>
                  <a:pt x="101" y="41"/>
                </a:lnTo>
                <a:close/>
                <a:moveTo>
                  <a:pt x="96" y="109"/>
                </a:moveTo>
                <a:cubicBezTo>
                  <a:pt x="5" y="109"/>
                  <a:pt x="5" y="109"/>
                  <a:pt x="5" y="109"/>
                </a:cubicBezTo>
                <a:cubicBezTo>
                  <a:pt x="5" y="32"/>
                  <a:pt x="5" y="32"/>
                  <a:pt x="5" y="32"/>
                </a:cubicBezTo>
                <a:cubicBezTo>
                  <a:pt x="83" y="32"/>
                  <a:pt x="83" y="32"/>
                  <a:pt x="83" y="32"/>
                </a:cubicBezTo>
                <a:cubicBezTo>
                  <a:pt x="63" y="52"/>
                  <a:pt x="63" y="52"/>
                  <a:pt x="63" y="52"/>
                </a:cubicBezTo>
                <a:cubicBezTo>
                  <a:pt x="62" y="52"/>
                  <a:pt x="62" y="53"/>
                  <a:pt x="62" y="54"/>
                </a:cubicBezTo>
                <a:cubicBezTo>
                  <a:pt x="62" y="64"/>
                  <a:pt x="62" y="64"/>
                  <a:pt x="62" y="64"/>
                </a:cubicBezTo>
                <a:cubicBezTo>
                  <a:pt x="62" y="65"/>
                  <a:pt x="62" y="65"/>
                  <a:pt x="63" y="66"/>
                </a:cubicBezTo>
                <a:cubicBezTo>
                  <a:pt x="63" y="66"/>
                  <a:pt x="64" y="66"/>
                  <a:pt x="64" y="66"/>
                </a:cubicBezTo>
                <a:cubicBezTo>
                  <a:pt x="75" y="66"/>
                  <a:pt x="75" y="66"/>
                  <a:pt x="75" y="66"/>
                </a:cubicBezTo>
                <a:cubicBezTo>
                  <a:pt x="75" y="66"/>
                  <a:pt x="76" y="66"/>
                  <a:pt x="76" y="66"/>
                </a:cubicBezTo>
                <a:cubicBezTo>
                  <a:pt x="76" y="66"/>
                  <a:pt x="76" y="66"/>
                  <a:pt x="76" y="66"/>
                </a:cubicBezTo>
                <a:cubicBezTo>
                  <a:pt x="96" y="46"/>
                  <a:pt x="96" y="46"/>
                  <a:pt x="96" y="46"/>
                </a:cubicBezTo>
                <a:lnTo>
                  <a:pt x="96" y="109"/>
                </a:lnTo>
                <a:close/>
                <a:moveTo>
                  <a:pt x="74" y="62"/>
                </a:moveTo>
                <a:cubicBezTo>
                  <a:pt x="67" y="62"/>
                  <a:pt x="67" y="62"/>
                  <a:pt x="67" y="62"/>
                </a:cubicBezTo>
                <a:cubicBezTo>
                  <a:pt x="67" y="55"/>
                  <a:pt x="67" y="55"/>
                  <a:pt x="67" y="55"/>
                </a:cubicBezTo>
                <a:cubicBezTo>
                  <a:pt x="115" y="6"/>
                  <a:pt x="115" y="6"/>
                  <a:pt x="115" y="6"/>
                </a:cubicBezTo>
                <a:cubicBezTo>
                  <a:pt x="116" y="5"/>
                  <a:pt x="118" y="5"/>
                  <a:pt x="118" y="5"/>
                </a:cubicBezTo>
                <a:cubicBezTo>
                  <a:pt x="119" y="5"/>
                  <a:pt x="121" y="5"/>
                  <a:pt x="122" y="6"/>
                </a:cubicBezTo>
                <a:cubicBezTo>
                  <a:pt x="124" y="8"/>
                  <a:pt x="124" y="12"/>
                  <a:pt x="122" y="14"/>
                </a:cubicBezTo>
                <a:lnTo>
                  <a:pt x="74" y="6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endParaRPr>
          </a:p>
        </p:txBody>
      </p:sp>
      <p:grpSp>
        <p:nvGrpSpPr>
          <p:cNvPr id="37" name="组合 36">
            <a:extLst>
              <a:ext uri="{FF2B5EF4-FFF2-40B4-BE49-F238E27FC236}">
                <a16:creationId xmlns:a16="http://schemas.microsoft.com/office/drawing/2014/main" id="{DA41E32E-4964-489C-8C52-D0E38927B436}"/>
              </a:ext>
            </a:extLst>
          </p:cNvPr>
          <p:cNvGrpSpPr/>
          <p:nvPr/>
        </p:nvGrpSpPr>
        <p:grpSpPr>
          <a:xfrm>
            <a:off x="5984443" y="987610"/>
            <a:ext cx="216000" cy="5003800"/>
            <a:chOff x="5984443" y="987610"/>
            <a:chExt cx="216000" cy="5003800"/>
          </a:xfrm>
        </p:grpSpPr>
        <p:cxnSp>
          <p:nvCxnSpPr>
            <p:cNvPr id="38" name="直接连接符 37">
              <a:extLst>
                <a:ext uri="{FF2B5EF4-FFF2-40B4-BE49-F238E27FC236}">
                  <a16:creationId xmlns:a16="http://schemas.microsoft.com/office/drawing/2014/main" id="{84B82C73-B417-4EF9-8BCC-B037E60ABCC4}"/>
                </a:ext>
              </a:extLst>
            </p:cNvPr>
            <p:cNvCxnSpPr/>
            <p:nvPr/>
          </p:nvCxnSpPr>
          <p:spPr>
            <a:xfrm>
              <a:off x="6096000" y="987610"/>
              <a:ext cx="0" cy="5003800"/>
            </a:xfrm>
            <a:prstGeom prst="line">
              <a:avLst/>
            </a:prstGeom>
            <a:noFill/>
            <a:ln w="28575" cap="flat" cmpd="sng" algn="ctr">
              <a:solidFill>
                <a:schemeClr val="accent1"/>
              </a:solidFill>
              <a:prstDash val="solid"/>
              <a:miter lim="800000"/>
            </a:ln>
            <a:effectLst/>
          </p:spPr>
        </p:cxnSp>
        <p:sp>
          <p:nvSpPr>
            <p:cNvPr id="39" name="椭圆 38">
              <a:extLst>
                <a:ext uri="{FF2B5EF4-FFF2-40B4-BE49-F238E27FC236}">
                  <a16:creationId xmlns:a16="http://schemas.microsoft.com/office/drawing/2014/main" id="{805DF8C9-048F-40EE-A0DE-78384A3EB082}"/>
                </a:ext>
              </a:extLst>
            </p:cNvPr>
            <p:cNvSpPr/>
            <p:nvPr/>
          </p:nvSpPr>
          <p:spPr>
            <a:xfrm>
              <a:off x="5984443" y="1452664"/>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0" name="椭圆 39">
              <a:extLst>
                <a:ext uri="{FF2B5EF4-FFF2-40B4-BE49-F238E27FC236}">
                  <a16:creationId xmlns:a16="http://schemas.microsoft.com/office/drawing/2014/main" id="{E9EB7714-348F-49AD-8569-552783AEC357}"/>
                </a:ext>
              </a:extLst>
            </p:cNvPr>
            <p:cNvSpPr/>
            <p:nvPr/>
          </p:nvSpPr>
          <p:spPr>
            <a:xfrm>
              <a:off x="5984443" y="3143128"/>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1" name="椭圆 40">
              <a:extLst>
                <a:ext uri="{FF2B5EF4-FFF2-40B4-BE49-F238E27FC236}">
                  <a16:creationId xmlns:a16="http://schemas.microsoft.com/office/drawing/2014/main" id="{AD2E15B1-4C0E-4BCF-9905-58DCB75A6EF0}"/>
                </a:ext>
              </a:extLst>
            </p:cNvPr>
            <p:cNvSpPr/>
            <p:nvPr/>
          </p:nvSpPr>
          <p:spPr>
            <a:xfrm>
              <a:off x="5984443" y="4833593"/>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grpSp>
      <p:cxnSp>
        <p:nvCxnSpPr>
          <p:cNvPr id="42" name="直接连接符 41">
            <a:extLst>
              <a:ext uri="{FF2B5EF4-FFF2-40B4-BE49-F238E27FC236}">
                <a16:creationId xmlns:a16="http://schemas.microsoft.com/office/drawing/2014/main" id="{CF383C42-3566-41D0-B138-94FE5C52FEB6}"/>
              </a:ext>
            </a:extLst>
          </p:cNvPr>
          <p:cNvCxnSpPr>
            <a:cxnSpLocks/>
          </p:cNvCxnSpPr>
          <p:nvPr/>
        </p:nvCxnSpPr>
        <p:spPr>
          <a:xfrm>
            <a:off x="5055050" y="1560664"/>
            <a:ext cx="997299" cy="0"/>
          </a:xfrm>
          <a:prstGeom prst="line">
            <a:avLst/>
          </a:prstGeom>
          <a:noFill/>
          <a:ln w="6350" cap="flat" cmpd="sng" algn="ctr">
            <a:solidFill>
              <a:schemeClr val="accent1"/>
            </a:solidFill>
            <a:prstDash val="solid"/>
            <a:miter lim="800000"/>
          </a:ln>
          <a:effectLst/>
        </p:spPr>
      </p:cxnSp>
      <p:cxnSp>
        <p:nvCxnSpPr>
          <p:cNvPr id="43" name="直接连接符 42">
            <a:extLst>
              <a:ext uri="{FF2B5EF4-FFF2-40B4-BE49-F238E27FC236}">
                <a16:creationId xmlns:a16="http://schemas.microsoft.com/office/drawing/2014/main" id="{BC5FFBC4-7250-463D-9C4C-8CE6EE9C4301}"/>
              </a:ext>
            </a:extLst>
          </p:cNvPr>
          <p:cNvCxnSpPr>
            <a:cxnSpLocks/>
          </p:cNvCxnSpPr>
          <p:nvPr/>
        </p:nvCxnSpPr>
        <p:spPr>
          <a:xfrm>
            <a:off x="6092442" y="2012485"/>
            <a:ext cx="997299" cy="0"/>
          </a:xfrm>
          <a:prstGeom prst="line">
            <a:avLst/>
          </a:prstGeom>
          <a:noFill/>
          <a:ln w="6350" cap="flat" cmpd="sng" algn="ctr">
            <a:solidFill>
              <a:schemeClr val="accent1"/>
            </a:solidFill>
            <a:prstDash val="solid"/>
            <a:miter lim="800000"/>
          </a:ln>
          <a:effectLst/>
        </p:spPr>
      </p:cxnSp>
      <p:cxnSp>
        <p:nvCxnSpPr>
          <p:cNvPr id="44" name="直接连接符 43">
            <a:extLst>
              <a:ext uri="{FF2B5EF4-FFF2-40B4-BE49-F238E27FC236}">
                <a16:creationId xmlns:a16="http://schemas.microsoft.com/office/drawing/2014/main" id="{0EF0A021-DBC0-49A6-9CE3-F3D75DDA3661}"/>
              </a:ext>
            </a:extLst>
          </p:cNvPr>
          <p:cNvCxnSpPr>
            <a:cxnSpLocks/>
          </p:cNvCxnSpPr>
          <p:nvPr/>
        </p:nvCxnSpPr>
        <p:spPr>
          <a:xfrm>
            <a:off x="5055049" y="2370395"/>
            <a:ext cx="997299" cy="0"/>
          </a:xfrm>
          <a:prstGeom prst="line">
            <a:avLst/>
          </a:prstGeom>
          <a:noFill/>
          <a:ln w="6350" cap="flat" cmpd="sng" algn="ctr">
            <a:solidFill>
              <a:schemeClr val="accent1"/>
            </a:solidFill>
            <a:prstDash val="solid"/>
            <a:miter lim="800000"/>
          </a:ln>
          <a:effectLst/>
        </p:spPr>
      </p:cxnSp>
      <p:cxnSp>
        <p:nvCxnSpPr>
          <p:cNvPr id="46" name="直接连接符 45">
            <a:extLst>
              <a:ext uri="{FF2B5EF4-FFF2-40B4-BE49-F238E27FC236}">
                <a16:creationId xmlns:a16="http://schemas.microsoft.com/office/drawing/2014/main" id="{B1D0E544-1E8D-4CFD-ACA8-8F97F5D9AAD9}"/>
              </a:ext>
            </a:extLst>
          </p:cNvPr>
          <p:cNvCxnSpPr>
            <a:cxnSpLocks/>
          </p:cNvCxnSpPr>
          <p:nvPr/>
        </p:nvCxnSpPr>
        <p:spPr>
          <a:xfrm>
            <a:off x="6092442" y="2754456"/>
            <a:ext cx="997299" cy="0"/>
          </a:xfrm>
          <a:prstGeom prst="line">
            <a:avLst/>
          </a:prstGeom>
          <a:noFill/>
          <a:ln w="6350" cap="flat" cmpd="sng" algn="ctr">
            <a:solidFill>
              <a:schemeClr val="accent1"/>
            </a:solidFill>
            <a:prstDash val="solid"/>
            <a:miter lim="800000"/>
          </a:ln>
          <a:effectLst/>
        </p:spPr>
      </p:cxnSp>
      <p:cxnSp>
        <p:nvCxnSpPr>
          <p:cNvPr id="48" name="直接连接符 47">
            <a:extLst>
              <a:ext uri="{FF2B5EF4-FFF2-40B4-BE49-F238E27FC236}">
                <a16:creationId xmlns:a16="http://schemas.microsoft.com/office/drawing/2014/main" id="{D5150DE7-6214-4066-97D0-D582840D7A0A}"/>
              </a:ext>
            </a:extLst>
          </p:cNvPr>
          <p:cNvCxnSpPr>
            <a:cxnSpLocks/>
          </p:cNvCxnSpPr>
          <p:nvPr/>
        </p:nvCxnSpPr>
        <p:spPr>
          <a:xfrm>
            <a:off x="5061451" y="3251128"/>
            <a:ext cx="997299" cy="0"/>
          </a:xfrm>
          <a:prstGeom prst="line">
            <a:avLst/>
          </a:prstGeom>
          <a:noFill/>
          <a:ln w="6350" cap="flat" cmpd="sng" algn="ctr">
            <a:solidFill>
              <a:schemeClr val="accent1"/>
            </a:solidFill>
            <a:prstDash val="solid"/>
            <a:miter lim="800000"/>
          </a:ln>
          <a:effectLst/>
        </p:spPr>
      </p:cxnSp>
      <p:cxnSp>
        <p:nvCxnSpPr>
          <p:cNvPr id="49" name="直接连接符 48">
            <a:extLst>
              <a:ext uri="{FF2B5EF4-FFF2-40B4-BE49-F238E27FC236}">
                <a16:creationId xmlns:a16="http://schemas.microsoft.com/office/drawing/2014/main" id="{8B59B658-507E-4F2C-B48E-46F5299069A4}"/>
              </a:ext>
            </a:extLst>
          </p:cNvPr>
          <p:cNvCxnSpPr>
            <a:cxnSpLocks/>
          </p:cNvCxnSpPr>
          <p:nvPr/>
        </p:nvCxnSpPr>
        <p:spPr>
          <a:xfrm>
            <a:off x="6105361" y="3866959"/>
            <a:ext cx="997299" cy="0"/>
          </a:xfrm>
          <a:prstGeom prst="line">
            <a:avLst/>
          </a:prstGeom>
          <a:noFill/>
          <a:ln w="6350" cap="flat" cmpd="sng" algn="ctr">
            <a:solidFill>
              <a:schemeClr val="accent1"/>
            </a:solidFill>
            <a:prstDash val="solid"/>
            <a:miter lim="800000"/>
          </a:ln>
          <a:effectLst/>
        </p:spPr>
      </p:cxnSp>
      <p:sp>
        <p:nvSpPr>
          <p:cNvPr id="50" name="文本框 49">
            <a:extLst>
              <a:ext uri="{FF2B5EF4-FFF2-40B4-BE49-F238E27FC236}">
                <a16:creationId xmlns:a16="http://schemas.microsoft.com/office/drawing/2014/main" id="{3FCFFAB4-1ED8-4591-A89B-C70583FEC176}"/>
              </a:ext>
            </a:extLst>
          </p:cNvPr>
          <p:cNvSpPr txBox="1"/>
          <p:nvPr/>
        </p:nvSpPr>
        <p:spPr>
          <a:xfrm>
            <a:off x="1132634" y="1269199"/>
            <a:ext cx="3961386" cy="646331"/>
          </a:xfrm>
          <a:prstGeom prst="rect">
            <a:avLst/>
          </a:prstGeom>
          <a:noFill/>
        </p:spPr>
        <p:txBody>
          <a:bodyPr wrap="square">
            <a:spAutoFit/>
          </a:bodyPr>
          <a:lstStyle/>
          <a:p>
            <a:pPr algn="just"/>
            <a:r>
              <a:rPr lang="zh-CN" altLang="en-US" sz="1200" b="1" dirty="0">
                <a:effectLst/>
                <a:latin typeface="Arial" panose="020B0604020202020204" pitchFamily="34" charset="0"/>
              </a:rPr>
              <a:t>终身强化学习首先由</a:t>
            </a:r>
            <a:r>
              <a:rPr lang="en-US" altLang="zh-CN" sz="1200" b="1" dirty="0" err="1">
                <a:effectLst/>
                <a:latin typeface="Arial" panose="020B0604020202020204" pitchFamily="34" charset="0"/>
              </a:rPr>
              <a:t>Thrun</a:t>
            </a:r>
            <a:r>
              <a:rPr lang="zh-CN" altLang="en-US" sz="1200" b="1" dirty="0">
                <a:effectLst/>
                <a:latin typeface="Arial" panose="020B0604020202020204" pitchFamily="34" charset="0"/>
              </a:rPr>
              <a:t>和</a:t>
            </a:r>
            <a:r>
              <a:rPr lang="en-US" altLang="zh-CN" sz="1200" b="1" dirty="0">
                <a:effectLst/>
                <a:latin typeface="Arial" panose="020B0604020202020204" pitchFamily="34" charset="0"/>
              </a:rPr>
              <a:t>Mitchell[1995]</a:t>
            </a:r>
            <a:r>
              <a:rPr lang="zh-CN" altLang="en-US" sz="1200" b="1" dirty="0">
                <a:effectLst/>
                <a:latin typeface="Arial" panose="020B0604020202020204" pitchFamily="34" charset="0"/>
              </a:rPr>
              <a:t>提出，通过知识记忆，机器人可以更快地学习，同时减少对真实世界实验的依赖。</a:t>
            </a:r>
          </a:p>
        </p:txBody>
      </p:sp>
      <p:sp>
        <p:nvSpPr>
          <p:cNvPr id="51" name="文本框 50">
            <a:extLst>
              <a:ext uri="{FF2B5EF4-FFF2-40B4-BE49-F238E27FC236}">
                <a16:creationId xmlns:a16="http://schemas.microsoft.com/office/drawing/2014/main" id="{CEBF242C-ACFA-4D21-897C-EC93BF1421BE}"/>
              </a:ext>
            </a:extLst>
          </p:cNvPr>
          <p:cNvSpPr txBox="1"/>
          <p:nvPr/>
        </p:nvSpPr>
        <p:spPr>
          <a:xfrm>
            <a:off x="1127955" y="2190914"/>
            <a:ext cx="4059395" cy="461665"/>
          </a:xfrm>
          <a:prstGeom prst="rect">
            <a:avLst/>
          </a:prstGeom>
          <a:noFill/>
        </p:spPr>
        <p:txBody>
          <a:bodyPr wrap="square">
            <a:spAutoFit/>
          </a:bodyPr>
          <a:lstStyle/>
          <a:p>
            <a:r>
              <a:rPr lang="en-US" altLang="zh-CN" sz="1200" dirty="0">
                <a:effectLst/>
                <a:latin typeface="Arial" panose="020B0604020202020204" pitchFamily="34" charset="0"/>
              </a:rPr>
              <a:t>Ring[1998]</a:t>
            </a:r>
            <a:r>
              <a:rPr lang="zh-CN" altLang="en-US" sz="1200" dirty="0">
                <a:effectLst/>
                <a:latin typeface="Arial" panose="020B0604020202020204" pitchFamily="34" charset="0"/>
              </a:rPr>
              <a:t>提出了一种持续学习</a:t>
            </a:r>
            <a:r>
              <a:rPr lang="zh-CN" altLang="en-US" sz="1200" dirty="0">
                <a:latin typeface="Arial" panose="020B0604020202020204" pitchFamily="34" charset="0"/>
              </a:rPr>
              <a:t>智能体</a:t>
            </a:r>
            <a:r>
              <a:rPr lang="zh-CN" altLang="en-US" sz="1200" dirty="0">
                <a:effectLst/>
                <a:latin typeface="Arial" panose="020B0604020202020204" pitchFamily="34" charset="0"/>
              </a:rPr>
              <a:t>，其目的是通过先学习简单任务来逐步解决复杂任务。</a:t>
            </a:r>
            <a:endParaRPr lang="zh-CN" altLang="en-US" sz="1200" dirty="0"/>
          </a:p>
        </p:txBody>
      </p:sp>
      <p:sp>
        <p:nvSpPr>
          <p:cNvPr id="52" name="文本框 51">
            <a:extLst>
              <a:ext uri="{FF2B5EF4-FFF2-40B4-BE49-F238E27FC236}">
                <a16:creationId xmlns:a16="http://schemas.microsoft.com/office/drawing/2014/main" id="{8A0607EF-6643-41CE-A968-F5B6D641F23B}"/>
              </a:ext>
            </a:extLst>
          </p:cNvPr>
          <p:cNvSpPr txBox="1"/>
          <p:nvPr/>
        </p:nvSpPr>
        <p:spPr>
          <a:xfrm>
            <a:off x="7089741" y="1641954"/>
            <a:ext cx="4060859" cy="646331"/>
          </a:xfrm>
          <a:prstGeom prst="rect">
            <a:avLst/>
          </a:prstGeom>
          <a:noFill/>
        </p:spPr>
        <p:txBody>
          <a:bodyPr wrap="square">
            <a:spAutoFit/>
          </a:bodyPr>
          <a:lstStyle/>
          <a:p>
            <a:r>
              <a:rPr lang="en-US" altLang="zh-CN" sz="1200" dirty="0">
                <a:effectLst/>
                <a:latin typeface="Arial" panose="020B0604020202020204" pitchFamily="34" charset="0"/>
              </a:rPr>
              <a:t>Tanaka</a:t>
            </a:r>
            <a:r>
              <a:rPr lang="zh-CN" altLang="en-US" sz="1200" dirty="0">
                <a:effectLst/>
                <a:latin typeface="Arial" panose="020B0604020202020204" pitchFamily="34" charset="0"/>
              </a:rPr>
              <a:t>和</a:t>
            </a:r>
            <a:r>
              <a:rPr lang="en-US" altLang="zh-CN" sz="1200" dirty="0">
                <a:effectLst/>
                <a:latin typeface="Arial" panose="020B0604020202020204" pitchFamily="34" charset="0"/>
              </a:rPr>
              <a:t>Yamamura[1997]</a:t>
            </a:r>
            <a:r>
              <a:rPr lang="zh-CN" altLang="en-US" sz="1200" dirty="0">
                <a:effectLst/>
                <a:latin typeface="Arial" panose="020B0604020202020204" pitchFamily="34" charset="0"/>
              </a:rPr>
              <a:t>将每个环境视为一个任务，并为每个任务</a:t>
            </a:r>
            <a:r>
              <a:rPr lang="en-US" altLang="zh-CN" sz="1200" dirty="0">
                <a:effectLst/>
                <a:latin typeface="Arial" panose="020B0604020202020204" pitchFamily="34" charset="0"/>
              </a:rPr>
              <a:t>/</a:t>
            </a:r>
            <a:r>
              <a:rPr lang="zh-CN" altLang="en-US" sz="1200" dirty="0">
                <a:effectLst/>
                <a:latin typeface="Arial" panose="020B0604020202020204" pitchFamily="34" charset="0"/>
              </a:rPr>
              <a:t>环境构造了一个人工神经网络</a:t>
            </a:r>
            <a:r>
              <a:rPr lang="zh-CN" altLang="en-US" sz="1200" dirty="0">
                <a:latin typeface="Arial" panose="020B0604020202020204" pitchFamily="34" charset="0"/>
              </a:rPr>
              <a:t>。</a:t>
            </a:r>
            <a:r>
              <a:rPr lang="zh-CN" altLang="en-US" sz="1200" dirty="0">
                <a:effectLst/>
                <a:latin typeface="Arial" panose="020B0604020202020204" pitchFamily="34" charset="0"/>
              </a:rPr>
              <a:t>使用现有任务的神经网络中节点的权重来初始化新任务的神经网络。</a:t>
            </a:r>
            <a:endParaRPr lang="zh-CN" altLang="en-US" sz="1200" dirty="0"/>
          </a:p>
        </p:txBody>
      </p:sp>
      <p:sp>
        <p:nvSpPr>
          <p:cNvPr id="53" name="文本框 52">
            <a:extLst>
              <a:ext uri="{FF2B5EF4-FFF2-40B4-BE49-F238E27FC236}">
                <a16:creationId xmlns:a16="http://schemas.microsoft.com/office/drawing/2014/main" id="{28ABA16C-2CFC-417C-ABAD-1480743660EF}"/>
              </a:ext>
            </a:extLst>
          </p:cNvPr>
          <p:cNvSpPr txBox="1"/>
          <p:nvPr/>
        </p:nvSpPr>
        <p:spPr>
          <a:xfrm>
            <a:off x="7109093" y="2593927"/>
            <a:ext cx="4008935" cy="461665"/>
          </a:xfrm>
          <a:prstGeom prst="rect">
            <a:avLst/>
          </a:prstGeom>
          <a:noFill/>
        </p:spPr>
        <p:txBody>
          <a:bodyPr wrap="square">
            <a:spAutoFit/>
          </a:bodyPr>
          <a:lstStyle/>
          <a:p>
            <a:r>
              <a:rPr lang="en-US" altLang="zh-CN" sz="1200" dirty="0" err="1">
                <a:effectLst/>
                <a:latin typeface="Arial" panose="020B0604020202020204" pitchFamily="34" charset="0"/>
              </a:rPr>
              <a:t>Konidaris</a:t>
            </a:r>
            <a:r>
              <a:rPr lang="zh-CN" altLang="en-US" sz="1200" dirty="0">
                <a:effectLst/>
                <a:latin typeface="Arial" panose="020B0604020202020204" pitchFamily="34" charset="0"/>
              </a:rPr>
              <a:t>和</a:t>
            </a:r>
            <a:r>
              <a:rPr lang="en-US" altLang="zh-CN" sz="1200" dirty="0" err="1">
                <a:effectLst/>
                <a:latin typeface="Arial" panose="020B0604020202020204" pitchFamily="34" charset="0"/>
              </a:rPr>
              <a:t>Barto</a:t>
            </a:r>
            <a:r>
              <a:rPr lang="en-US" altLang="zh-CN" sz="1200" dirty="0">
                <a:effectLst/>
                <a:latin typeface="Arial" panose="020B0604020202020204" pitchFamily="34" charset="0"/>
              </a:rPr>
              <a:t>[2006]</a:t>
            </a:r>
            <a:r>
              <a:rPr lang="zh-CN" altLang="en-US" sz="1200" dirty="0">
                <a:effectLst/>
                <a:latin typeface="Arial" panose="020B0604020202020204" pitchFamily="34" charset="0"/>
              </a:rPr>
              <a:t>提出在新任务中使用先验最优值函数的近似值进行初始化。</a:t>
            </a:r>
            <a:endParaRPr lang="zh-CN" altLang="en-US" sz="1200" dirty="0"/>
          </a:p>
        </p:txBody>
      </p:sp>
      <p:sp>
        <p:nvSpPr>
          <p:cNvPr id="55" name="文本框 54">
            <a:extLst>
              <a:ext uri="{FF2B5EF4-FFF2-40B4-BE49-F238E27FC236}">
                <a16:creationId xmlns:a16="http://schemas.microsoft.com/office/drawing/2014/main" id="{4A54D628-6ECE-4250-873C-4BB3BD2B96FD}"/>
              </a:ext>
            </a:extLst>
          </p:cNvPr>
          <p:cNvSpPr txBox="1"/>
          <p:nvPr/>
        </p:nvSpPr>
        <p:spPr>
          <a:xfrm>
            <a:off x="1127955" y="3060765"/>
            <a:ext cx="4014777" cy="461665"/>
          </a:xfrm>
          <a:prstGeom prst="rect">
            <a:avLst/>
          </a:prstGeom>
          <a:noFill/>
        </p:spPr>
        <p:txBody>
          <a:bodyPr wrap="square">
            <a:spAutoFit/>
          </a:bodyPr>
          <a:lstStyle/>
          <a:p>
            <a:r>
              <a:rPr lang="en-US" altLang="zh-CN" sz="1200" b="1" dirty="0">
                <a:effectLst/>
                <a:latin typeface="Arial" panose="020B0604020202020204" pitchFamily="34" charset="0"/>
              </a:rPr>
              <a:t>Wilson</a:t>
            </a:r>
            <a:r>
              <a:rPr lang="zh-CN" altLang="en-US" sz="1200" b="1" dirty="0">
                <a:effectLst/>
                <a:latin typeface="Arial" panose="020B0604020202020204" pitchFamily="34" charset="0"/>
              </a:rPr>
              <a:t>等人</a:t>
            </a:r>
            <a:r>
              <a:rPr lang="en-US" altLang="zh-CN" sz="1200" b="1" dirty="0">
                <a:effectLst/>
                <a:latin typeface="Arial" panose="020B0604020202020204" pitchFamily="34" charset="0"/>
              </a:rPr>
              <a:t>[2007]</a:t>
            </a:r>
            <a:r>
              <a:rPr lang="zh-CN" altLang="en-US" sz="1200" b="1" dirty="0">
                <a:effectLst/>
                <a:latin typeface="Arial" panose="020B0604020202020204" pitchFamily="34" charset="0"/>
              </a:rPr>
              <a:t>在马尔可夫决策过程（</a:t>
            </a:r>
            <a:r>
              <a:rPr lang="en-US" altLang="zh-CN" sz="1200" b="1" dirty="0">
                <a:effectLst/>
                <a:latin typeface="Arial" panose="020B0604020202020204" pitchFamily="34" charset="0"/>
              </a:rPr>
              <a:t>MDP</a:t>
            </a:r>
            <a:r>
              <a:rPr lang="zh-CN" altLang="en-US" sz="1200" b="1" dirty="0">
                <a:effectLst/>
                <a:latin typeface="Arial" panose="020B0604020202020204" pitchFamily="34" charset="0"/>
              </a:rPr>
              <a:t>）框架下提出了一种分层贝叶斯终身强化学习技术。</a:t>
            </a:r>
            <a:endParaRPr lang="zh-CN" altLang="en-US" sz="1200" b="1" dirty="0"/>
          </a:p>
        </p:txBody>
      </p:sp>
      <p:sp>
        <p:nvSpPr>
          <p:cNvPr id="57" name="文本框 56">
            <a:extLst>
              <a:ext uri="{FF2B5EF4-FFF2-40B4-BE49-F238E27FC236}">
                <a16:creationId xmlns:a16="http://schemas.microsoft.com/office/drawing/2014/main" id="{1E1362F1-05FC-4FAD-B133-877E518CD4D4}"/>
              </a:ext>
            </a:extLst>
          </p:cNvPr>
          <p:cNvSpPr txBox="1"/>
          <p:nvPr/>
        </p:nvSpPr>
        <p:spPr>
          <a:xfrm>
            <a:off x="7089741" y="3554016"/>
            <a:ext cx="4038580" cy="646331"/>
          </a:xfrm>
          <a:prstGeom prst="rect">
            <a:avLst/>
          </a:prstGeom>
          <a:noFill/>
        </p:spPr>
        <p:txBody>
          <a:bodyPr wrap="square">
            <a:spAutoFit/>
          </a:bodyPr>
          <a:lstStyle/>
          <a:p>
            <a:r>
              <a:rPr lang="en-US" altLang="zh-CN" sz="1200" dirty="0">
                <a:effectLst/>
                <a:latin typeface="Arial" panose="020B0604020202020204" pitchFamily="34" charset="0"/>
              </a:rPr>
              <a:t>Fernández</a:t>
            </a:r>
            <a:r>
              <a:rPr lang="zh-CN" altLang="en-US" sz="1200" dirty="0">
                <a:effectLst/>
                <a:latin typeface="Arial" panose="020B0604020202020204" pitchFamily="34" charset="0"/>
              </a:rPr>
              <a:t>和</a:t>
            </a:r>
            <a:r>
              <a:rPr lang="en-US" altLang="zh-CN" sz="1200" dirty="0">
                <a:effectLst/>
                <a:latin typeface="Arial" panose="020B0604020202020204" pitchFamily="34" charset="0"/>
              </a:rPr>
              <a:t>Veloso[2013]</a:t>
            </a:r>
            <a:r>
              <a:rPr lang="zh-CN" altLang="en-US" sz="1200" dirty="0">
                <a:effectLst/>
                <a:latin typeface="Arial" panose="020B0604020202020204" pitchFamily="34" charset="0"/>
              </a:rPr>
              <a:t>在终身强化学习中提出了一种策略重用方法，从先前任务中学习的策略被概率地重用，以帮助新的任务。</a:t>
            </a:r>
            <a:endParaRPr lang="zh-CN" altLang="en-US" sz="1200" dirty="0"/>
          </a:p>
        </p:txBody>
      </p:sp>
      <p:sp>
        <p:nvSpPr>
          <p:cNvPr id="59" name="文本框 58">
            <a:extLst>
              <a:ext uri="{FF2B5EF4-FFF2-40B4-BE49-F238E27FC236}">
                <a16:creationId xmlns:a16="http://schemas.microsoft.com/office/drawing/2014/main" id="{EE2CD07C-F51C-4912-A861-C860814F5621}"/>
              </a:ext>
            </a:extLst>
          </p:cNvPr>
          <p:cNvSpPr txBox="1"/>
          <p:nvPr/>
        </p:nvSpPr>
        <p:spPr>
          <a:xfrm>
            <a:off x="7063404" y="4726427"/>
            <a:ext cx="3970745" cy="646331"/>
          </a:xfrm>
          <a:prstGeom prst="rect">
            <a:avLst/>
          </a:prstGeom>
          <a:noFill/>
        </p:spPr>
        <p:txBody>
          <a:bodyPr wrap="square">
            <a:spAutoFit/>
          </a:bodyPr>
          <a:lstStyle/>
          <a:p>
            <a:r>
              <a:rPr lang="zh-CN" altLang="en-US" sz="1200" dirty="0">
                <a:effectLst/>
                <a:latin typeface="Arial" panose="020B0604020202020204" pitchFamily="34" charset="0"/>
              </a:rPr>
              <a:t>在</a:t>
            </a:r>
            <a:r>
              <a:rPr lang="en-US" altLang="zh-CN" sz="1200" dirty="0" err="1">
                <a:effectLst/>
                <a:latin typeface="Arial" panose="020B0604020202020204" pitchFamily="34" charset="0"/>
              </a:rPr>
              <a:t>Deisenroth</a:t>
            </a:r>
            <a:r>
              <a:rPr lang="zh-CN" altLang="en-US" sz="1200" dirty="0">
                <a:effectLst/>
                <a:latin typeface="Arial" panose="020B0604020202020204" pitchFamily="34" charset="0"/>
              </a:rPr>
              <a:t>等人的研究中</a:t>
            </a:r>
            <a:r>
              <a:rPr lang="en-US" altLang="zh-CN" sz="1200" dirty="0">
                <a:latin typeface="Arial" panose="020B0604020202020204" pitchFamily="34" charset="0"/>
              </a:rPr>
              <a:t>[</a:t>
            </a:r>
            <a:r>
              <a:rPr lang="en-US" altLang="zh-CN" sz="1200" dirty="0">
                <a:effectLst/>
                <a:latin typeface="Arial" panose="020B0604020202020204" pitchFamily="34" charset="0"/>
              </a:rPr>
              <a:t>2014]</a:t>
            </a:r>
            <a:r>
              <a:rPr lang="zh-CN" altLang="en-US" sz="1200" dirty="0">
                <a:effectLst/>
                <a:latin typeface="Arial" panose="020B0604020202020204" pitchFamily="34" charset="0"/>
              </a:rPr>
              <a:t>，知识策略被定义为状态和任务的函数，它可以解释现有任务中的未知状态和新任务中的状态。</a:t>
            </a:r>
            <a:endParaRPr lang="zh-CN" altLang="en-US" sz="1200" dirty="0"/>
          </a:p>
        </p:txBody>
      </p:sp>
      <p:sp>
        <p:nvSpPr>
          <p:cNvPr id="61" name="文本框 60">
            <a:extLst>
              <a:ext uri="{FF2B5EF4-FFF2-40B4-BE49-F238E27FC236}">
                <a16:creationId xmlns:a16="http://schemas.microsoft.com/office/drawing/2014/main" id="{F1A3CDE8-2F21-4356-AF0F-0A954E05EA85}"/>
              </a:ext>
            </a:extLst>
          </p:cNvPr>
          <p:cNvSpPr txBox="1"/>
          <p:nvPr/>
        </p:nvSpPr>
        <p:spPr>
          <a:xfrm>
            <a:off x="1157851" y="4187262"/>
            <a:ext cx="3922130" cy="646331"/>
          </a:xfrm>
          <a:prstGeom prst="rect">
            <a:avLst/>
          </a:prstGeom>
          <a:noFill/>
        </p:spPr>
        <p:txBody>
          <a:bodyPr wrap="square">
            <a:spAutoFit/>
          </a:bodyPr>
          <a:lstStyle/>
          <a:p>
            <a:r>
              <a:rPr lang="en-US" altLang="zh-CN" sz="1200" dirty="0" err="1">
                <a:effectLst/>
                <a:latin typeface="Arial" panose="020B0604020202020204" pitchFamily="34" charset="0"/>
              </a:rPr>
              <a:t>Brunskill</a:t>
            </a:r>
            <a:r>
              <a:rPr lang="zh-CN" altLang="en-US" sz="1200" dirty="0">
                <a:effectLst/>
                <a:latin typeface="Arial" panose="020B0604020202020204" pitchFamily="34" charset="0"/>
              </a:rPr>
              <a:t>和</a:t>
            </a:r>
            <a:r>
              <a:rPr lang="en-US" altLang="zh-CN" sz="1200" dirty="0">
                <a:effectLst/>
                <a:latin typeface="Arial" panose="020B0604020202020204" pitchFamily="34" charset="0"/>
              </a:rPr>
              <a:t>Li[2014]</a:t>
            </a:r>
            <a:r>
              <a:rPr lang="zh-CN" altLang="en-US" sz="1200" dirty="0">
                <a:effectLst/>
                <a:latin typeface="Arial" panose="020B0604020202020204" pitchFamily="34" charset="0"/>
              </a:rPr>
              <a:t>发现 从以前的经验中学习到的</a:t>
            </a:r>
            <a:r>
              <a:rPr lang="zh-CN" altLang="en-US" sz="1200" dirty="0">
                <a:latin typeface="Arial" panose="020B0604020202020204" pitchFamily="34" charset="0"/>
              </a:rPr>
              <a:t>选择</a:t>
            </a:r>
            <a:r>
              <a:rPr lang="zh-CN" altLang="en-US" sz="1200" dirty="0">
                <a:effectLst/>
                <a:latin typeface="Arial" panose="020B0604020202020204" pitchFamily="34" charset="0"/>
              </a:rPr>
              <a:t>可能会加速新任务的学习，最大程度地减少终身强化学习中的总体样本复杂度。</a:t>
            </a:r>
            <a:endParaRPr lang="zh-CN" altLang="en-US" sz="1200" dirty="0"/>
          </a:p>
        </p:txBody>
      </p:sp>
      <p:cxnSp>
        <p:nvCxnSpPr>
          <p:cNvPr id="31" name="直接连接符 30">
            <a:extLst>
              <a:ext uri="{FF2B5EF4-FFF2-40B4-BE49-F238E27FC236}">
                <a16:creationId xmlns:a16="http://schemas.microsoft.com/office/drawing/2014/main" id="{5E6F9E7E-F47F-43F1-8828-B0083663D407}"/>
              </a:ext>
            </a:extLst>
          </p:cNvPr>
          <p:cNvCxnSpPr>
            <a:cxnSpLocks/>
          </p:cNvCxnSpPr>
          <p:nvPr/>
        </p:nvCxnSpPr>
        <p:spPr>
          <a:xfrm>
            <a:off x="6061708" y="4934433"/>
            <a:ext cx="1050312" cy="0"/>
          </a:xfrm>
          <a:prstGeom prst="line">
            <a:avLst/>
          </a:prstGeom>
          <a:noFill/>
          <a:ln w="6350" cap="flat" cmpd="sng" algn="ctr">
            <a:solidFill>
              <a:schemeClr val="accent1"/>
            </a:solidFill>
            <a:prstDash val="solid"/>
            <a:miter lim="800000"/>
          </a:ln>
          <a:effectLst/>
        </p:spPr>
      </p:cxnSp>
    </p:spTree>
    <p:extLst>
      <p:ext uri="{BB962C8B-B14F-4D97-AF65-F5344CB8AC3E}">
        <p14:creationId xmlns:p14="http://schemas.microsoft.com/office/powerpoint/2010/main" val="2208045514"/>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发展概况</a:t>
            </a:r>
          </a:p>
        </p:txBody>
      </p:sp>
      <p:sp>
        <p:nvSpPr>
          <p:cNvPr id="11" name="矩形 10">
            <a:extLst>
              <a:ext uri="{FF2B5EF4-FFF2-40B4-BE49-F238E27FC236}">
                <a16:creationId xmlns:a16="http://schemas.microsoft.com/office/drawing/2014/main" id="{D6071237-C3EE-4688-8160-8EF44A8B0EF4}"/>
              </a:ext>
            </a:extLst>
          </p:cNvPr>
          <p:cNvSpPr/>
          <p:nvPr/>
        </p:nvSpPr>
        <p:spPr>
          <a:xfrm>
            <a:off x="929843" y="1626068"/>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a:t>
            </a:r>
            <a:endParaRPr lang="zh-CN" altLang="en-US" sz="3600" b="1" dirty="0">
              <a:solidFill>
                <a:schemeClr val="bg1"/>
              </a:solidFill>
            </a:endParaRPr>
          </a:p>
        </p:txBody>
      </p:sp>
      <p:cxnSp>
        <p:nvCxnSpPr>
          <p:cNvPr id="14" name="直接连接符 13">
            <a:extLst>
              <a:ext uri="{FF2B5EF4-FFF2-40B4-BE49-F238E27FC236}">
                <a16:creationId xmlns:a16="http://schemas.microsoft.com/office/drawing/2014/main" id="{C2C6857D-B146-4D10-8C7C-91A2F7020A4D}"/>
              </a:ext>
            </a:extLst>
          </p:cNvPr>
          <p:cNvCxnSpPr>
            <a:cxnSpLocks/>
            <a:endCxn id="41" idx="2"/>
          </p:cNvCxnSpPr>
          <p:nvPr/>
        </p:nvCxnSpPr>
        <p:spPr>
          <a:xfrm>
            <a:off x="5122958" y="4941593"/>
            <a:ext cx="861485" cy="0"/>
          </a:xfrm>
          <a:prstGeom prst="line">
            <a:avLst/>
          </a:prstGeom>
          <a:noFill/>
          <a:ln w="6350" cap="flat" cmpd="sng" algn="ctr">
            <a:solidFill>
              <a:schemeClr val="accent1"/>
            </a:solidFill>
            <a:prstDash val="solid"/>
            <a:miter lim="800000"/>
          </a:ln>
          <a:effectLst/>
        </p:spPr>
      </p:cxnSp>
      <p:sp>
        <p:nvSpPr>
          <p:cNvPr id="36" name="Freeform 105">
            <a:extLst>
              <a:ext uri="{FF2B5EF4-FFF2-40B4-BE49-F238E27FC236}">
                <a16:creationId xmlns:a16="http://schemas.microsoft.com/office/drawing/2014/main" id="{8A7B7798-C5B3-4C9F-A490-01B9F651CF71}"/>
              </a:ext>
            </a:extLst>
          </p:cNvPr>
          <p:cNvSpPr>
            <a:spLocks noChangeAspect="1" noEditPoints="1"/>
          </p:cNvSpPr>
          <p:nvPr/>
        </p:nvSpPr>
        <p:spPr bwMode="auto">
          <a:xfrm>
            <a:off x="5098701" y="1426146"/>
            <a:ext cx="324000" cy="288713"/>
          </a:xfrm>
          <a:custGeom>
            <a:avLst/>
            <a:gdLst>
              <a:gd name="T0" fmla="*/ 101 w 128"/>
              <a:gd name="T1" fmla="*/ 41 h 114"/>
              <a:gd name="T2" fmla="*/ 125 w 128"/>
              <a:gd name="T3" fmla="*/ 17 h 114"/>
              <a:gd name="T4" fmla="*/ 128 w 128"/>
              <a:gd name="T5" fmla="*/ 10 h 114"/>
              <a:gd name="T6" fmla="*/ 125 w 128"/>
              <a:gd name="T7" fmla="*/ 3 h 114"/>
              <a:gd name="T8" fmla="*/ 111 w 128"/>
              <a:gd name="T9" fmla="*/ 3 h 114"/>
              <a:gd name="T10" fmla="*/ 87 w 128"/>
              <a:gd name="T11" fmla="*/ 27 h 114"/>
              <a:gd name="T12" fmla="*/ 6 w 128"/>
              <a:gd name="T13" fmla="*/ 27 h 114"/>
              <a:gd name="T14" fmla="*/ 0 w 128"/>
              <a:gd name="T15" fmla="*/ 33 h 114"/>
              <a:gd name="T16" fmla="*/ 0 w 128"/>
              <a:gd name="T17" fmla="*/ 108 h 114"/>
              <a:gd name="T18" fmla="*/ 6 w 128"/>
              <a:gd name="T19" fmla="*/ 114 h 114"/>
              <a:gd name="T20" fmla="*/ 95 w 128"/>
              <a:gd name="T21" fmla="*/ 114 h 114"/>
              <a:gd name="T22" fmla="*/ 101 w 128"/>
              <a:gd name="T23" fmla="*/ 108 h 114"/>
              <a:gd name="T24" fmla="*/ 101 w 128"/>
              <a:gd name="T25" fmla="*/ 41 h 114"/>
              <a:gd name="T26" fmla="*/ 96 w 128"/>
              <a:gd name="T27" fmla="*/ 109 h 114"/>
              <a:gd name="T28" fmla="*/ 5 w 128"/>
              <a:gd name="T29" fmla="*/ 109 h 114"/>
              <a:gd name="T30" fmla="*/ 5 w 128"/>
              <a:gd name="T31" fmla="*/ 32 h 114"/>
              <a:gd name="T32" fmla="*/ 83 w 128"/>
              <a:gd name="T33" fmla="*/ 32 h 114"/>
              <a:gd name="T34" fmla="*/ 63 w 128"/>
              <a:gd name="T35" fmla="*/ 52 h 114"/>
              <a:gd name="T36" fmla="*/ 62 w 128"/>
              <a:gd name="T37" fmla="*/ 54 h 114"/>
              <a:gd name="T38" fmla="*/ 62 w 128"/>
              <a:gd name="T39" fmla="*/ 64 h 114"/>
              <a:gd name="T40" fmla="*/ 63 w 128"/>
              <a:gd name="T41" fmla="*/ 66 h 114"/>
              <a:gd name="T42" fmla="*/ 64 w 128"/>
              <a:gd name="T43" fmla="*/ 66 h 114"/>
              <a:gd name="T44" fmla="*/ 75 w 128"/>
              <a:gd name="T45" fmla="*/ 66 h 114"/>
              <a:gd name="T46" fmla="*/ 76 w 128"/>
              <a:gd name="T47" fmla="*/ 66 h 114"/>
              <a:gd name="T48" fmla="*/ 76 w 128"/>
              <a:gd name="T49" fmla="*/ 66 h 114"/>
              <a:gd name="T50" fmla="*/ 96 w 128"/>
              <a:gd name="T51" fmla="*/ 46 h 114"/>
              <a:gd name="T52" fmla="*/ 96 w 128"/>
              <a:gd name="T53" fmla="*/ 109 h 114"/>
              <a:gd name="T54" fmla="*/ 74 w 128"/>
              <a:gd name="T55" fmla="*/ 62 h 114"/>
              <a:gd name="T56" fmla="*/ 67 w 128"/>
              <a:gd name="T57" fmla="*/ 62 h 114"/>
              <a:gd name="T58" fmla="*/ 67 w 128"/>
              <a:gd name="T59" fmla="*/ 55 h 114"/>
              <a:gd name="T60" fmla="*/ 115 w 128"/>
              <a:gd name="T61" fmla="*/ 6 h 114"/>
              <a:gd name="T62" fmla="*/ 118 w 128"/>
              <a:gd name="T63" fmla="*/ 5 h 114"/>
              <a:gd name="T64" fmla="*/ 122 w 128"/>
              <a:gd name="T65" fmla="*/ 6 h 114"/>
              <a:gd name="T66" fmla="*/ 122 w 128"/>
              <a:gd name="T67" fmla="*/ 14 h 114"/>
              <a:gd name="T68" fmla="*/ 74 w 128"/>
              <a:gd name="T69" fmla="*/ 6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14">
                <a:moveTo>
                  <a:pt x="101" y="41"/>
                </a:moveTo>
                <a:cubicBezTo>
                  <a:pt x="125" y="17"/>
                  <a:pt x="125" y="17"/>
                  <a:pt x="125" y="17"/>
                </a:cubicBezTo>
                <a:cubicBezTo>
                  <a:pt x="127" y="15"/>
                  <a:pt x="128" y="13"/>
                  <a:pt x="128" y="10"/>
                </a:cubicBezTo>
                <a:cubicBezTo>
                  <a:pt x="128" y="8"/>
                  <a:pt x="127" y="5"/>
                  <a:pt x="125" y="3"/>
                </a:cubicBezTo>
                <a:cubicBezTo>
                  <a:pt x="121" y="0"/>
                  <a:pt x="115" y="0"/>
                  <a:pt x="111" y="3"/>
                </a:cubicBezTo>
                <a:cubicBezTo>
                  <a:pt x="87" y="27"/>
                  <a:pt x="87" y="27"/>
                  <a:pt x="87" y="27"/>
                </a:cubicBezTo>
                <a:cubicBezTo>
                  <a:pt x="6" y="27"/>
                  <a:pt x="6" y="27"/>
                  <a:pt x="6" y="27"/>
                </a:cubicBezTo>
                <a:cubicBezTo>
                  <a:pt x="3" y="27"/>
                  <a:pt x="0" y="30"/>
                  <a:pt x="0" y="33"/>
                </a:cubicBezTo>
                <a:cubicBezTo>
                  <a:pt x="0" y="108"/>
                  <a:pt x="0" y="108"/>
                  <a:pt x="0" y="108"/>
                </a:cubicBezTo>
                <a:cubicBezTo>
                  <a:pt x="0" y="111"/>
                  <a:pt x="3" y="114"/>
                  <a:pt x="6" y="114"/>
                </a:cubicBezTo>
                <a:cubicBezTo>
                  <a:pt x="95" y="114"/>
                  <a:pt x="95" y="114"/>
                  <a:pt x="95" y="114"/>
                </a:cubicBezTo>
                <a:cubicBezTo>
                  <a:pt x="98" y="114"/>
                  <a:pt x="101" y="111"/>
                  <a:pt x="101" y="108"/>
                </a:cubicBezTo>
                <a:lnTo>
                  <a:pt x="101" y="41"/>
                </a:lnTo>
                <a:close/>
                <a:moveTo>
                  <a:pt x="96" y="109"/>
                </a:moveTo>
                <a:cubicBezTo>
                  <a:pt x="5" y="109"/>
                  <a:pt x="5" y="109"/>
                  <a:pt x="5" y="109"/>
                </a:cubicBezTo>
                <a:cubicBezTo>
                  <a:pt x="5" y="32"/>
                  <a:pt x="5" y="32"/>
                  <a:pt x="5" y="32"/>
                </a:cubicBezTo>
                <a:cubicBezTo>
                  <a:pt x="83" y="32"/>
                  <a:pt x="83" y="32"/>
                  <a:pt x="83" y="32"/>
                </a:cubicBezTo>
                <a:cubicBezTo>
                  <a:pt x="63" y="52"/>
                  <a:pt x="63" y="52"/>
                  <a:pt x="63" y="52"/>
                </a:cubicBezTo>
                <a:cubicBezTo>
                  <a:pt x="62" y="52"/>
                  <a:pt x="62" y="53"/>
                  <a:pt x="62" y="54"/>
                </a:cubicBezTo>
                <a:cubicBezTo>
                  <a:pt x="62" y="64"/>
                  <a:pt x="62" y="64"/>
                  <a:pt x="62" y="64"/>
                </a:cubicBezTo>
                <a:cubicBezTo>
                  <a:pt x="62" y="65"/>
                  <a:pt x="62" y="65"/>
                  <a:pt x="63" y="66"/>
                </a:cubicBezTo>
                <a:cubicBezTo>
                  <a:pt x="63" y="66"/>
                  <a:pt x="64" y="66"/>
                  <a:pt x="64" y="66"/>
                </a:cubicBezTo>
                <a:cubicBezTo>
                  <a:pt x="75" y="66"/>
                  <a:pt x="75" y="66"/>
                  <a:pt x="75" y="66"/>
                </a:cubicBezTo>
                <a:cubicBezTo>
                  <a:pt x="75" y="66"/>
                  <a:pt x="76" y="66"/>
                  <a:pt x="76" y="66"/>
                </a:cubicBezTo>
                <a:cubicBezTo>
                  <a:pt x="76" y="66"/>
                  <a:pt x="76" y="66"/>
                  <a:pt x="76" y="66"/>
                </a:cubicBezTo>
                <a:cubicBezTo>
                  <a:pt x="96" y="46"/>
                  <a:pt x="96" y="46"/>
                  <a:pt x="96" y="46"/>
                </a:cubicBezTo>
                <a:lnTo>
                  <a:pt x="96" y="109"/>
                </a:lnTo>
                <a:close/>
                <a:moveTo>
                  <a:pt x="74" y="62"/>
                </a:moveTo>
                <a:cubicBezTo>
                  <a:pt x="67" y="62"/>
                  <a:pt x="67" y="62"/>
                  <a:pt x="67" y="62"/>
                </a:cubicBezTo>
                <a:cubicBezTo>
                  <a:pt x="67" y="55"/>
                  <a:pt x="67" y="55"/>
                  <a:pt x="67" y="55"/>
                </a:cubicBezTo>
                <a:cubicBezTo>
                  <a:pt x="115" y="6"/>
                  <a:pt x="115" y="6"/>
                  <a:pt x="115" y="6"/>
                </a:cubicBezTo>
                <a:cubicBezTo>
                  <a:pt x="116" y="5"/>
                  <a:pt x="118" y="5"/>
                  <a:pt x="118" y="5"/>
                </a:cubicBezTo>
                <a:cubicBezTo>
                  <a:pt x="119" y="5"/>
                  <a:pt x="121" y="5"/>
                  <a:pt x="122" y="6"/>
                </a:cubicBezTo>
                <a:cubicBezTo>
                  <a:pt x="124" y="8"/>
                  <a:pt x="124" y="12"/>
                  <a:pt x="122" y="14"/>
                </a:cubicBezTo>
                <a:lnTo>
                  <a:pt x="74" y="6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endParaRPr>
          </a:p>
        </p:txBody>
      </p:sp>
      <p:grpSp>
        <p:nvGrpSpPr>
          <p:cNvPr id="37" name="组合 36">
            <a:extLst>
              <a:ext uri="{FF2B5EF4-FFF2-40B4-BE49-F238E27FC236}">
                <a16:creationId xmlns:a16="http://schemas.microsoft.com/office/drawing/2014/main" id="{DA41E32E-4964-489C-8C52-D0E38927B436}"/>
              </a:ext>
            </a:extLst>
          </p:cNvPr>
          <p:cNvGrpSpPr/>
          <p:nvPr/>
        </p:nvGrpSpPr>
        <p:grpSpPr>
          <a:xfrm>
            <a:off x="5984443" y="987610"/>
            <a:ext cx="216000" cy="5003800"/>
            <a:chOff x="5984443" y="987610"/>
            <a:chExt cx="216000" cy="5003800"/>
          </a:xfrm>
        </p:grpSpPr>
        <p:cxnSp>
          <p:nvCxnSpPr>
            <p:cNvPr id="38" name="直接连接符 37">
              <a:extLst>
                <a:ext uri="{FF2B5EF4-FFF2-40B4-BE49-F238E27FC236}">
                  <a16:creationId xmlns:a16="http://schemas.microsoft.com/office/drawing/2014/main" id="{84B82C73-B417-4EF9-8BCC-B037E60ABCC4}"/>
                </a:ext>
              </a:extLst>
            </p:cNvPr>
            <p:cNvCxnSpPr/>
            <p:nvPr/>
          </p:nvCxnSpPr>
          <p:spPr>
            <a:xfrm>
              <a:off x="6096000" y="987610"/>
              <a:ext cx="0" cy="5003800"/>
            </a:xfrm>
            <a:prstGeom prst="line">
              <a:avLst/>
            </a:prstGeom>
            <a:noFill/>
            <a:ln w="28575" cap="flat" cmpd="sng" algn="ctr">
              <a:solidFill>
                <a:schemeClr val="accent1"/>
              </a:solidFill>
              <a:prstDash val="solid"/>
              <a:miter lim="800000"/>
            </a:ln>
            <a:effectLst/>
          </p:spPr>
        </p:cxnSp>
        <p:sp>
          <p:nvSpPr>
            <p:cNvPr id="39" name="椭圆 38">
              <a:extLst>
                <a:ext uri="{FF2B5EF4-FFF2-40B4-BE49-F238E27FC236}">
                  <a16:creationId xmlns:a16="http://schemas.microsoft.com/office/drawing/2014/main" id="{805DF8C9-048F-40EE-A0DE-78384A3EB082}"/>
                </a:ext>
              </a:extLst>
            </p:cNvPr>
            <p:cNvSpPr/>
            <p:nvPr/>
          </p:nvSpPr>
          <p:spPr>
            <a:xfrm>
              <a:off x="5984443" y="1452664"/>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0" name="椭圆 39">
              <a:extLst>
                <a:ext uri="{FF2B5EF4-FFF2-40B4-BE49-F238E27FC236}">
                  <a16:creationId xmlns:a16="http://schemas.microsoft.com/office/drawing/2014/main" id="{E9EB7714-348F-49AD-8569-552783AEC357}"/>
                </a:ext>
              </a:extLst>
            </p:cNvPr>
            <p:cNvSpPr/>
            <p:nvPr/>
          </p:nvSpPr>
          <p:spPr>
            <a:xfrm>
              <a:off x="5984443" y="3143128"/>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1" name="椭圆 40">
              <a:extLst>
                <a:ext uri="{FF2B5EF4-FFF2-40B4-BE49-F238E27FC236}">
                  <a16:creationId xmlns:a16="http://schemas.microsoft.com/office/drawing/2014/main" id="{AD2E15B1-4C0E-4BCF-9905-58DCB75A6EF0}"/>
                </a:ext>
              </a:extLst>
            </p:cNvPr>
            <p:cNvSpPr/>
            <p:nvPr/>
          </p:nvSpPr>
          <p:spPr>
            <a:xfrm>
              <a:off x="5984443" y="4833593"/>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grpSp>
      <p:cxnSp>
        <p:nvCxnSpPr>
          <p:cNvPr id="42" name="直接连接符 41">
            <a:extLst>
              <a:ext uri="{FF2B5EF4-FFF2-40B4-BE49-F238E27FC236}">
                <a16:creationId xmlns:a16="http://schemas.microsoft.com/office/drawing/2014/main" id="{CF383C42-3566-41D0-B138-94FE5C52FEB6}"/>
              </a:ext>
            </a:extLst>
          </p:cNvPr>
          <p:cNvCxnSpPr>
            <a:cxnSpLocks/>
          </p:cNvCxnSpPr>
          <p:nvPr/>
        </p:nvCxnSpPr>
        <p:spPr>
          <a:xfrm>
            <a:off x="5055050" y="1560664"/>
            <a:ext cx="997299" cy="0"/>
          </a:xfrm>
          <a:prstGeom prst="line">
            <a:avLst/>
          </a:prstGeom>
          <a:noFill/>
          <a:ln w="6350" cap="flat" cmpd="sng" algn="ctr">
            <a:solidFill>
              <a:schemeClr val="accent1"/>
            </a:solidFill>
            <a:prstDash val="solid"/>
            <a:miter lim="800000"/>
          </a:ln>
          <a:effectLst/>
        </p:spPr>
      </p:cxnSp>
      <p:cxnSp>
        <p:nvCxnSpPr>
          <p:cNvPr id="43" name="直接连接符 42">
            <a:extLst>
              <a:ext uri="{FF2B5EF4-FFF2-40B4-BE49-F238E27FC236}">
                <a16:creationId xmlns:a16="http://schemas.microsoft.com/office/drawing/2014/main" id="{BC5FFBC4-7250-463D-9C4C-8CE6EE9C4301}"/>
              </a:ext>
            </a:extLst>
          </p:cNvPr>
          <p:cNvCxnSpPr>
            <a:cxnSpLocks/>
          </p:cNvCxnSpPr>
          <p:nvPr/>
        </p:nvCxnSpPr>
        <p:spPr>
          <a:xfrm>
            <a:off x="6092442" y="2072831"/>
            <a:ext cx="997299" cy="0"/>
          </a:xfrm>
          <a:prstGeom prst="line">
            <a:avLst/>
          </a:prstGeom>
          <a:noFill/>
          <a:ln w="6350" cap="flat" cmpd="sng" algn="ctr">
            <a:solidFill>
              <a:schemeClr val="accent1"/>
            </a:solidFill>
            <a:prstDash val="solid"/>
            <a:miter lim="800000"/>
          </a:ln>
          <a:effectLst/>
        </p:spPr>
      </p:cxnSp>
      <p:cxnSp>
        <p:nvCxnSpPr>
          <p:cNvPr id="47" name="直接连接符 46">
            <a:extLst>
              <a:ext uri="{FF2B5EF4-FFF2-40B4-BE49-F238E27FC236}">
                <a16:creationId xmlns:a16="http://schemas.microsoft.com/office/drawing/2014/main" id="{CE7AC294-6C53-4B8A-9557-C6B705B3A7B3}"/>
              </a:ext>
            </a:extLst>
          </p:cNvPr>
          <p:cNvCxnSpPr>
            <a:cxnSpLocks/>
          </p:cNvCxnSpPr>
          <p:nvPr/>
        </p:nvCxnSpPr>
        <p:spPr>
          <a:xfrm>
            <a:off x="5085782" y="2548441"/>
            <a:ext cx="997299" cy="0"/>
          </a:xfrm>
          <a:prstGeom prst="line">
            <a:avLst/>
          </a:prstGeom>
          <a:noFill/>
          <a:ln w="6350" cap="flat" cmpd="sng" algn="ctr">
            <a:solidFill>
              <a:schemeClr val="accent1"/>
            </a:solidFill>
            <a:prstDash val="solid"/>
            <a:miter lim="800000"/>
          </a:ln>
          <a:effectLst/>
        </p:spPr>
      </p:cxnSp>
      <p:cxnSp>
        <p:nvCxnSpPr>
          <p:cNvPr id="48" name="直接连接符 47">
            <a:extLst>
              <a:ext uri="{FF2B5EF4-FFF2-40B4-BE49-F238E27FC236}">
                <a16:creationId xmlns:a16="http://schemas.microsoft.com/office/drawing/2014/main" id="{D5150DE7-6214-4066-97D0-D582840D7A0A}"/>
              </a:ext>
            </a:extLst>
          </p:cNvPr>
          <p:cNvCxnSpPr>
            <a:cxnSpLocks/>
          </p:cNvCxnSpPr>
          <p:nvPr/>
        </p:nvCxnSpPr>
        <p:spPr>
          <a:xfrm>
            <a:off x="5095143" y="3840690"/>
            <a:ext cx="997299" cy="0"/>
          </a:xfrm>
          <a:prstGeom prst="line">
            <a:avLst/>
          </a:prstGeom>
          <a:noFill/>
          <a:ln w="6350" cap="flat" cmpd="sng" algn="ctr">
            <a:solidFill>
              <a:schemeClr val="accent1"/>
            </a:solidFill>
            <a:prstDash val="solid"/>
            <a:miter lim="800000"/>
          </a:ln>
          <a:effectLst/>
        </p:spPr>
      </p:cxnSp>
      <p:cxnSp>
        <p:nvCxnSpPr>
          <p:cNvPr id="49" name="直接连接符 48">
            <a:extLst>
              <a:ext uri="{FF2B5EF4-FFF2-40B4-BE49-F238E27FC236}">
                <a16:creationId xmlns:a16="http://schemas.microsoft.com/office/drawing/2014/main" id="{8B59B658-507E-4F2C-B48E-46F5299069A4}"/>
              </a:ext>
            </a:extLst>
          </p:cNvPr>
          <p:cNvCxnSpPr>
            <a:cxnSpLocks/>
          </p:cNvCxnSpPr>
          <p:nvPr/>
        </p:nvCxnSpPr>
        <p:spPr>
          <a:xfrm>
            <a:off x="6092442" y="3251128"/>
            <a:ext cx="997299" cy="0"/>
          </a:xfrm>
          <a:prstGeom prst="line">
            <a:avLst/>
          </a:prstGeom>
          <a:noFill/>
          <a:ln w="6350" cap="flat" cmpd="sng" algn="ctr">
            <a:solidFill>
              <a:schemeClr val="accent1"/>
            </a:solidFill>
            <a:prstDash val="solid"/>
            <a:miter lim="800000"/>
          </a:ln>
          <a:effectLst/>
        </p:spPr>
      </p:cxnSp>
      <p:sp>
        <p:nvSpPr>
          <p:cNvPr id="29" name="文本框 28">
            <a:extLst>
              <a:ext uri="{FF2B5EF4-FFF2-40B4-BE49-F238E27FC236}">
                <a16:creationId xmlns:a16="http://schemas.microsoft.com/office/drawing/2014/main" id="{C9CB75C9-C1A8-4F2A-B3C7-429DF549BDF7}"/>
              </a:ext>
            </a:extLst>
          </p:cNvPr>
          <p:cNvSpPr txBox="1"/>
          <p:nvPr/>
        </p:nvSpPr>
        <p:spPr>
          <a:xfrm>
            <a:off x="1172150" y="1302903"/>
            <a:ext cx="3801459" cy="646331"/>
          </a:xfrm>
          <a:prstGeom prst="rect">
            <a:avLst/>
          </a:prstGeom>
          <a:noFill/>
        </p:spPr>
        <p:txBody>
          <a:bodyPr wrap="square">
            <a:spAutoFit/>
          </a:bodyPr>
          <a:lstStyle/>
          <a:p>
            <a:pPr algn="just"/>
            <a:r>
              <a:rPr lang="en-US" altLang="zh-CN" sz="1200" dirty="0" err="1">
                <a:latin typeface="Arial" panose="020B0604020202020204" pitchFamily="34" charset="0"/>
              </a:rPr>
              <a:t>Bou</a:t>
            </a:r>
            <a:r>
              <a:rPr lang="en-US" altLang="zh-CN" sz="1200" dirty="0">
                <a:latin typeface="Arial" panose="020B0604020202020204" pitchFamily="34" charset="0"/>
              </a:rPr>
              <a:t> Ammar</a:t>
            </a:r>
            <a:r>
              <a:rPr lang="zh-CN" altLang="en-US" sz="1200" dirty="0">
                <a:latin typeface="Arial" panose="020B0604020202020204" pitchFamily="34" charset="0"/>
              </a:rPr>
              <a:t>等人 </a:t>
            </a:r>
            <a:r>
              <a:rPr lang="en-US" altLang="zh-CN" sz="1200" dirty="0">
                <a:latin typeface="Arial" panose="020B0604020202020204" pitchFamily="34" charset="0"/>
              </a:rPr>
              <a:t>[2014]</a:t>
            </a:r>
            <a:r>
              <a:rPr lang="zh-CN" altLang="en-US" sz="1200" dirty="0">
                <a:latin typeface="Arial" panose="020B0604020202020204" pitchFamily="34" charset="0"/>
              </a:rPr>
              <a:t>提出了一种策略梯度有效终身学习算法（</a:t>
            </a:r>
            <a:r>
              <a:rPr lang="en-US" altLang="zh-CN" sz="1200" dirty="0">
                <a:latin typeface="Arial" panose="020B0604020202020204" pitchFamily="34" charset="0"/>
              </a:rPr>
              <a:t>PG-ELLA</a:t>
            </a:r>
            <a:r>
              <a:rPr lang="zh-CN" altLang="en-US" sz="1200" dirty="0">
                <a:latin typeface="Arial" panose="020B0604020202020204" pitchFamily="34" charset="0"/>
              </a:rPr>
              <a:t>），该算法将</a:t>
            </a:r>
            <a:r>
              <a:rPr lang="en-US" altLang="zh-CN" sz="1200" dirty="0">
                <a:latin typeface="Arial" panose="020B0604020202020204" pitchFamily="34" charset="0"/>
              </a:rPr>
              <a:t>ELLA[Ruvolo and Eaton</a:t>
            </a:r>
            <a:r>
              <a:rPr lang="zh-CN" altLang="en-US" sz="1200" dirty="0">
                <a:latin typeface="Arial" panose="020B0604020202020204" pitchFamily="34" charset="0"/>
              </a:rPr>
              <a:t>，</a:t>
            </a:r>
            <a:r>
              <a:rPr lang="en-US" altLang="zh-CN" sz="1200" dirty="0">
                <a:latin typeface="Arial" panose="020B0604020202020204" pitchFamily="34" charset="0"/>
              </a:rPr>
              <a:t>2013b]</a:t>
            </a:r>
            <a:r>
              <a:rPr lang="zh-CN" altLang="en-US" sz="1200" dirty="0">
                <a:latin typeface="Arial" panose="020B0604020202020204" pitchFamily="34" charset="0"/>
              </a:rPr>
              <a:t>扩展到终身强化学习。</a:t>
            </a:r>
          </a:p>
        </p:txBody>
      </p:sp>
      <p:sp>
        <p:nvSpPr>
          <p:cNvPr id="31" name="文本框 30">
            <a:extLst>
              <a:ext uri="{FF2B5EF4-FFF2-40B4-BE49-F238E27FC236}">
                <a16:creationId xmlns:a16="http://schemas.microsoft.com/office/drawing/2014/main" id="{0F533BD0-6D25-42F2-9112-EEFB6DD86252}"/>
              </a:ext>
            </a:extLst>
          </p:cNvPr>
          <p:cNvSpPr txBox="1"/>
          <p:nvPr/>
        </p:nvSpPr>
        <p:spPr>
          <a:xfrm>
            <a:off x="7102660" y="1853546"/>
            <a:ext cx="6097022" cy="369332"/>
          </a:xfrm>
          <a:prstGeom prst="rect">
            <a:avLst/>
          </a:prstGeom>
          <a:noFill/>
        </p:spPr>
        <p:txBody>
          <a:bodyPr wrap="square">
            <a:spAutoFit/>
          </a:bodyPr>
          <a:lstStyle/>
          <a:p>
            <a:r>
              <a:rPr lang="zh-CN" altLang="en-US" dirty="0">
                <a:effectLst/>
                <a:latin typeface="Arial" panose="020B0604020202020204" pitchFamily="34" charset="0"/>
              </a:rPr>
              <a:t></a:t>
            </a:r>
            <a:endParaRPr lang="zh-CN" altLang="en-US" dirty="0"/>
          </a:p>
        </p:txBody>
      </p:sp>
      <p:sp>
        <p:nvSpPr>
          <p:cNvPr id="33" name="文本框 32">
            <a:extLst>
              <a:ext uri="{FF2B5EF4-FFF2-40B4-BE49-F238E27FC236}">
                <a16:creationId xmlns:a16="http://schemas.microsoft.com/office/drawing/2014/main" id="{98E33D79-C0B3-43B3-8BE4-7B74040B4CF4}"/>
              </a:ext>
            </a:extLst>
          </p:cNvPr>
          <p:cNvSpPr txBox="1"/>
          <p:nvPr/>
        </p:nvSpPr>
        <p:spPr>
          <a:xfrm>
            <a:off x="7102661" y="1765726"/>
            <a:ext cx="3917190" cy="646331"/>
          </a:xfrm>
          <a:prstGeom prst="rect">
            <a:avLst/>
          </a:prstGeom>
          <a:noFill/>
        </p:spPr>
        <p:txBody>
          <a:bodyPr wrap="square">
            <a:spAutoFit/>
          </a:bodyPr>
          <a:lstStyle/>
          <a:p>
            <a:r>
              <a:rPr lang="en-US" altLang="zh-CN" sz="1200" b="1" dirty="0">
                <a:latin typeface="Arial" panose="020B0604020202020204" pitchFamily="34" charset="0"/>
              </a:rPr>
              <a:t>Yusen Zhan</a:t>
            </a:r>
            <a:r>
              <a:rPr lang="zh-CN" altLang="en-US" sz="1200" b="1" dirty="0">
                <a:latin typeface="Arial" panose="020B0604020202020204" pitchFamily="34" charset="0"/>
              </a:rPr>
              <a:t>等人</a:t>
            </a:r>
            <a:r>
              <a:rPr lang="en-US" altLang="zh-CN" sz="1200" b="1" dirty="0">
                <a:latin typeface="Arial" panose="020B0604020202020204" pitchFamily="34" charset="0"/>
              </a:rPr>
              <a:t>[2017]</a:t>
            </a:r>
            <a:r>
              <a:rPr lang="zh-CN" altLang="en-US" sz="1200" b="1" dirty="0">
                <a:latin typeface="Arial" panose="020B0604020202020204" pitchFamily="34" charset="0"/>
              </a:rPr>
              <a:t> 提出了一种新的可扩展的终身强化学习技术，该算法使得线性收敛速度方面有了改进</a:t>
            </a:r>
            <a:r>
              <a:rPr lang="zh-CN" altLang="en-US" sz="1200" dirty="0">
                <a:latin typeface="Arial" panose="020B0604020202020204" pitchFamily="34" charset="0"/>
              </a:rPr>
              <a:t>。</a:t>
            </a:r>
          </a:p>
        </p:txBody>
      </p:sp>
      <p:sp>
        <p:nvSpPr>
          <p:cNvPr id="35" name="文本框 34">
            <a:extLst>
              <a:ext uri="{FF2B5EF4-FFF2-40B4-BE49-F238E27FC236}">
                <a16:creationId xmlns:a16="http://schemas.microsoft.com/office/drawing/2014/main" id="{42071C7D-3010-43BC-8108-A2170CAEA93D}"/>
              </a:ext>
            </a:extLst>
          </p:cNvPr>
          <p:cNvSpPr txBox="1"/>
          <p:nvPr/>
        </p:nvSpPr>
        <p:spPr>
          <a:xfrm>
            <a:off x="1163607" y="2370913"/>
            <a:ext cx="3818543" cy="461665"/>
          </a:xfrm>
          <a:prstGeom prst="rect">
            <a:avLst/>
          </a:prstGeom>
          <a:noFill/>
        </p:spPr>
        <p:txBody>
          <a:bodyPr wrap="square">
            <a:spAutoFit/>
          </a:bodyPr>
          <a:lstStyle/>
          <a:p>
            <a:r>
              <a:rPr lang="en-US" altLang="zh-CN" sz="1200" dirty="0">
                <a:latin typeface="Arial" panose="020B0604020202020204" pitchFamily="34" charset="0"/>
              </a:rPr>
              <a:t>Rasul </a:t>
            </a:r>
            <a:r>
              <a:rPr lang="en-US" altLang="zh-CN" sz="1200" dirty="0" err="1">
                <a:latin typeface="Arial" panose="020B0604020202020204" pitchFamily="34" charset="0"/>
              </a:rPr>
              <a:t>Tutunov</a:t>
            </a:r>
            <a:r>
              <a:rPr lang="en-US" altLang="zh-CN" sz="1200" dirty="0">
                <a:latin typeface="Arial" panose="020B0604020202020204" pitchFamily="34" charset="0"/>
              </a:rPr>
              <a:t> [2017]</a:t>
            </a:r>
            <a:r>
              <a:rPr lang="zh-CN" altLang="en-US" sz="1200" dirty="0">
                <a:latin typeface="Arial" panose="020B0604020202020204" pitchFamily="34" charset="0"/>
              </a:rPr>
              <a:t> 提出了一种用于终身强化学习的分布式二阶方法。</a:t>
            </a:r>
          </a:p>
        </p:txBody>
      </p:sp>
      <p:sp>
        <p:nvSpPr>
          <p:cNvPr id="2" name="文本框 1">
            <a:extLst>
              <a:ext uri="{FF2B5EF4-FFF2-40B4-BE49-F238E27FC236}">
                <a16:creationId xmlns:a16="http://schemas.microsoft.com/office/drawing/2014/main" id="{AF6F9FAB-D722-4711-80E0-9671D3593DE9}"/>
              </a:ext>
            </a:extLst>
          </p:cNvPr>
          <p:cNvSpPr txBox="1"/>
          <p:nvPr/>
        </p:nvSpPr>
        <p:spPr>
          <a:xfrm>
            <a:off x="7133392" y="2876542"/>
            <a:ext cx="3839453" cy="830997"/>
          </a:xfrm>
          <a:prstGeom prst="rect">
            <a:avLst/>
          </a:prstGeom>
          <a:noFill/>
        </p:spPr>
        <p:txBody>
          <a:bodyPr wrap="square">
            <a:spAutoFit/>
          </a:bodyPr>
          <a:lstStyle/>
          <a:p>
            <a:pPr algn="just"/>
            <a:r>
              <a:rPr lang="en-US" altLang="zh-CN" sz="1200" dirty="0">
                <a:latin typeface="Arial" panose="020B0604020202020204" pitchFamily="34" charset="0"/>
              </a:rPr>
              <a:t>David </a:t>
            </a:r>
            <a:r>
              <a:rPr lang="en-US" altLang="zh-CN" sz="1200" dirty="0" err="1">
                <a:latin typeface="Arial" panose="020B0604020202020204" pitchFamily="34" charset="0"/>
              </a:rPr>
              <a:t>abel</a:t>
            </a:r>
            <a:r>
              <a:rPr lang="zh-CN" altLang="en-US" sz="1200" dirty="0">
                <a:latin typeface="Arial" panose="020B0604020202020204" pitchFamily="34" charset="0"/>
              </a:rPr>
              <a:t>等人</a:t>
            </a:r>
            <a:r>
              <a:rPr lang="en-US" altLang="zh-CN" sz="1200" dirty="0">
                <a:latin typeface="Arial" panose="020B0604020202020204" pitchFamily="34" charset="0"/>
              </a:rPr>
              <a:t>[2018]</a:t>
            </a:r>
            <a:r>
              <a:rPr lang="zh-CN" altLang="en-US" sz="1200" dirty="0">
                <a:latin typeface="Arial" panose="020B0604020202020204" pitchFamily="34" charset="0"/>
              </a:rPr>
              <a:t>研究终身强化学习的状态抽象，考虑的问题是如何最好地利用先前的经验来引导终身学习，产生了</a:t>
            </a:r>
            <a:r>
              <a:rPr lang="en-US" altLang="zh-CN" sz="1200" dirty="0">
                <a:latin typeface="Arial" panose="020B0604020202020204" pitchFamily="34" charset="0"/>
              </a:rPr>
              <a:t>MAXQINIT</a:t>
            </a:r>
            <a:r>
              <a:rPr lang="zh-CN" altLang="en-US" sz="1200" dirty="0">
                <a:latin typeface="Arial" panose="020B0604020202020204" pitchFamily="34" charset="0"/>
              </a:rPr>
              <a:t>，一种实用的基于值函数的转移的新方法。</a:t>
            </a:r>
          </a:p>
        </p:txBody>
      </p:sp>
      <p:sp>
        <p:nvSpPr>
          <p:cNvPr id="3" name="文本框 2">
            <a:extLst>
              <a:ext uri="{FF2B5EF4-FFF2-40B4-BE49-F238E27FC236}">
                <a16:creationId xmlns:a16="http://schemas.microsoft.com/office/drawing/2014/main" id="{45BA256A-4E88-4166-B441-E33C118634F0}"/>
              </a:ext>
            </a:extLst>
          </p:cNvPr>
          <p:cNvSpPr txBox="1"/>
          <p:nvPr/>
        </p:nvSpPr>
        <p:spPr>
          <a:xfrm>
            <a:off x="1172149" y="3504406"/>
            <a:ext cx="3818549" cy="646331"/>
          </a:xfrm>
          <a:prstGeom prst="rect">
            <a:avLst/>
          </a:prstGeom>
          <a:noFill/>
        </p:spPr>
        <p:txBody>
          <a:bodyPr wrap="square">
            <a:spAutoFit/>
          </a:bodyPr>
          <a:lstStyle/>
          <a:p>
            <a:r>
              <a:rPr lang="en-US" altLang="zh-CN" sz="1200" b="1" dirty="0" err="1">
                <a:latin typeface="Arial" panose="020B0604020202020204" pitchFamily="34" charset="0"/>
                <a:hlinkClick r:id="rId3">
                  <a:extLst>
                    <a:ext uri="{A12FA001-AC4F-418D-AE19-62706E023703}">
                      <ahyp:hlinkClr xmlns:ahyp="http://schemas.microsoft.com/office/drawing/2018/hyperlinkcolor" val="tx"/>
                    </a:ext>
                  </a:extLst>
                </a:hlinkClick>
              </a:rPr>
              <a:t>Khimya</a:t>
            </a:r>
            <a:r>
              <a:rPr lang="en-US" altLang="zh-CN" sz="1200" b="1" dirty="0">
                <a:latin typeface="Arial" panose="020B0604020202020204" pitchFamily="34" charset="0"/>
                <a:hlinkClick r:id="rId3">
                  <a:extLst>
                    <a:ext uri="{A12FA001-AC4F-418D-AE19-62706E023703}">
                      <ahyp:hlinkClr xmlns:ahyp="http://schemas.microsoft.com/office/drawing/2018/hyperlinkcolor" val="tx"/>
                    </a:ext>
                  </a:extLst>
                </a:hlinkClick>
              </a:rPr>
              <a:t> </a:t>
            </a:r>
            <a:r>
              <a:rPr lang="en-US" altLang="zh-CN" sz="1200" b="1" dirty="0" err="1">
                <a:latin typeface="Arial" panose="020B0604020202020204" pitchFamily="34" charset="0"/>
                <a:hlinkClick r:id="rId3">
                  <a:extLst>
                    <a:ext uri="{A12FA001-AC4F-418D-AE19-62706E023703}">
                      <ahyp:hlinkClr xmlns:ahyp="http://schemas.microsoft.com/office/drawing/2018/hyperlinkcolor" val="tx"/>
                    </a:ext>
                  </a:extLst>
                </a:hlinkClick>
              </a:rPr>
              <a:t>Khetarpal</a:t>
            </a:r>
            <a:r>
              <a:rPr lang="zh-CN" altLang="en-US" sz="1200" b="1" dirty="0">
                <a:latin typeface="Arial" panose="020B0604020202020204" pitchFamily="34" charset="0"/>
              </a:rPr>
              <a:t>等人</a:t>
            </a:r>
            <a:r>
              <a:rPr lang="en-US" altLang="zh-CN" sz="1200" b="1" dirty="0">
                <a:latin typeface="Arial" panose="020B0604020202020204" pitchFamily="34" charset="0"/>
              </a:rPr>
              <a:t>[2018]</a:t>
            </a:r>
            <a:r>
              <a:rPr lang="zh-CN" altLang="en-US" sz="1200" b="1" dirty="0">
                <a:latin typeface="Arial" panose="020B0604020202020204" pitchFamily="34" charset="0"/>
              </a:rPr>
              <a:t>讨论了可以支持和评估终身强化学习代理的环境的理想特性，提出了建议以建议将来设计合适的环境。   </a:t>
            </a:r>
          </a:p>
        </p:txBody>
      </p:sp>
      <p:sp>
        <p:nvSpPr>
          <p:cNvPr id="30" name="文本框 29">
            <a:extLst>
              <a:ext uri="{FF2B5EF4-FFF2-40B4-BE49-F238E27FC236}">
                <a16:creationId xmlns:a16="http://schemas.microsoft.com/office/drawing/2014/main" id="{1523D040-4D2F-4988-B508-3924099B95BF}"/>
              </a:ext>
            </a:extLst>
          </p:cNvPr>
          <p:cNvSpPr txBox="1"/>
          <p:nvPr/>
        </p:nvSpPr>
        <p:spPr>
          <a:xfrm>
            <a:off x="7141530" y="3986794"/>
            <a:ext cx="3839452" cy="646331"/>
          </a:xfrm>
          <a:prstGeom prst="rect">
            <a:avLst/>
          </a:prstGeom>
          <a:noFill/>
        </p:spPr>
        <p:txBody>
          <a:bodyPr wrap="square">
            <a:spAutoFit/>
          </a:bodyPr>
          <a:lstStyle/>
          <a:p>
            <a:r>
              <a:rPr lang="en-US" altLang="zh-CN" sz="1200" dirty="0">
                <a:latin typeface="Arial" panose="020B0604020202020204" pitchFamily="34" charset="0"/>
                <a:hlinkClick r:id="rId4">
                  <a:extLst>
                    <a:ext uri="{A12FA001-AC4F-418D-AE19-62706E023703}">
                      <ahyp:hlinkClr xmlns:ahyp="http://schemas.microsoft.com/office/drawing/2018/hyperlinkcolor" val="tx"/>
                    </a:ext>
                  </a:extLst>
                </a:hlinkClick>
              </a:rPr>
              <a:t>Francisco Garcia</a:t>
            </a:r>
            <a:r>
              <a:rPr lang="zh-CN" altLang="en-US" sz="1200" dirty="0">
                <a:latin typeface="Arial" panose="020B0604020202020204" pitchFamily="34" charset="0"/>
              </a:rPr>
              <a:t>等人</a:t>
            </a:r>
            <a:r>
              <a:rPr lang="en-US" altLang="zh-CN" sz="1200" dirty="0">
                <a:latin typeface="Arial" panose="020B0604020202020204" pitchFamily="34" charset="0"/>
              </a:rPr>
              <a:t>[2019]</a:t>
            </a:r>
            <a:r>
              <a:rPr lang="zh-CN" altLang="en-US" sz="1200" dirty="0">
                <a:latin typeface="Arial" panose="020B0604020202020204" pitchFamily="34" charset="0"/>
              </a:rPr>
              <a:t>探索终身强化学习的元</a:t>
            </a:r>
            <a:r>
              <a:rPr lang="en-US" altLang="zh-CN" sz="1200" dirty="0">
                <a:latin typeface="Arial" panose="020B0604020202020204" pitchFamily="34" charset="0"/>
              </a:rPr>
              <a:t>MDP</a:t>
            </a:r>
            <a:r>
              <a:rPr lang="zh-CN" altLang="en-US" sz="1200" dirty="0">
                <a:latin typeface="Arial" panose="020B0604020202020204" pitchFamily="34" charset="0"/>
              </a:rPr>
              <a:t>方法，可以将最佳探索策略的搜索本身表达为强化学习问题，优化勘探策略。</a:t>
            </a:r>
            <a:endParaRPr lang="zh-CN" altLang="en-US" dirty="0"/>
          </a:p>
        </p:txBody>
      </p:sp>
      <p:cxnSp>
        <p:nvCxnSpPr>
          <p:cNvPr id="32" name="直接连接符 31">
            <a:extLst>
              <a:ext uri="{FF2B5EF4-FFF2-40B4-BE49-F238E27FC236}">
                <a16:creationId xmlns:a16="http://schemas.microsoft.com/office/drawing/2014/main" id="{7C88D79E-F6B2-4DCF-ADF5-9AF0DAAB1634}"/>
              </a:ext>
            </a:extLst>
          </p:cNvPr>
          <p:cNvCxnSpPr>
            <a:cxnSpLocks/>
          </p:cNvCxnSpPr>
          <p:nvPr/>
        </p:nvCxnSpPr>
        <p:spPr>
          <a:xfrm>
            <a:off x="6105361" y="4361305"/>
            <a:ext cx="997299" cy="0"/>
          </a:xfrm>
          <a:prstGeom prst="line">
            <a:avLst/>
          </a:prstGeom>
          <a:noFill/>
          <a:ln w="6350" cap="flat" cmpd="sng" algn="ctr">
            <a:solidFill>
              <a:schemeClr val="accent1"/>
            </a:solidFill>
            <a:prstDash val="solid"/>
            <a:miter lim="800000"/>
          </a:ln>
          <a:effectLst/>
        </p:spPr>
      </p:cxnSp>
      <p:sp>
        <p:nvSpPr>
          <p:cNvPr id="5" name="文本框 4">
            <a:extLst>
              <a:ext uri="{FF2B5EF4-FFF2-40B4-BE49-F238E27FC236}">
                <a16:creationId xmlns:a16="http://schemas.microsoft.com/office/drawing/2014/main" id="{7D4A94D8-AEFA-4F16-B995-950A05534AFB}"/>
              </a:ext>
            </a:extLst>
          </p:cNvPr>
          <p:cNvSpPr txBox="1"/>
          <p:nvPr/>
        </p:nvSpPr>
        <p:spPr>
          <a:xfrm>
            <a:off x="1172149" y="4572416"/>
            <a:ext cx="3689067" cy="646331"/>
          </a:xfrm>
          <a:prstGeom prst="rect">
            <a:avLst/>
          </a:prstGeom>
          <a:noFill/>
        </p:spPr>
        <p:txBody>
          <a:bodyPr wrap="square">
            <a:spAutoFit/>
          </a:bodyPr>
          <a:lstStyle/>
          <a:p>
            <a:r>
              <a:rPr lang="en-US" altLang="zh-CN" sz="1200" dirty="0">
                <a:latin typeface="Arial" panose="020B0604020202020204" pitchFamily="34" charset="0"/>
                <a:hlinkClick r:id="rId5">
                  <a:extLst>
                    <a:ext uri="{A12FA001-AC4F-418D-AE19-62706E023703}">
                      <ahyp:hlinkClr xmlns:ahyp="http://schemas.microsoft.com/office/drawing/2018/hyperlinkcolor" val="tx"/>
                    </a:ext>
                  </a:extLst>
                </a:hlinkClick>
              </a:rPr>
              <a:t>Nick Denis</a:t>
            </a:r>
            <a:r>
              <a:rPr lang="zh-CN" altLang="en-US" sz="1200" dirty="0">
                <a:latin typeface="Arial" panose="020B0604020202020204" pitchFamily="34" charset="0"/>
              </a:rPr>
              <a:t>等人</a:t>
            </a:r>
            <a:r>
              <a:rPr lang="en-US" altLang="zh-CN" sz="1200" dirty="0">
                <a:latin typeface="Arial" panose="020B0604020202020204" pitchFamily="34" charset="0"/>
              </a:rPr>
              <a:t>【2019】</a:t>
            </a:r>
            <a:r>
              <a:rPr lang="zh-CN" altLang="en-US" sz="1200" dirty="0">
                <a:latin typeface="Arial" panose="020B0604020202020204" pitchFamily="34" charset="0"/>
              </a:rPr>
              <a:t>研究多任务终生强化学习中使用地标价值函数的转移机制在不同的强化学习任务之间进行转移学习。</a:t>
            </a:r>
          </a:p>
        </p:txBody>
      </p:sp>
      <p:sp>
        <p:nvSpPr>
          <p:cNvPr id="6" name="文本框 5">
            <a:extLst>
              <a:ext uri="{FF2B5EF4-FFF2-40B4-BE49-F238E27FC236}">
                <a16:creationId xmlns:a16="http://schemas.microsoft.com/office/drawing/2014/main" id="{2161FADD-B87D-4F1B-BBB2-471044E821D3}"/>
              </a:ext>
            </a:extLst>
          </p:cNvPr>
          <p:cNvSpPr txBox="1"/>
          <p:nvPr/>
        </p:nvSpPr>
        <p:spPr>
          <a:xfrm>
            <a:off x="7133392" y="4980107"/>
            <a:ext cx="3735078" cy="646331"/>
          </a:xfrm>
          <a:prstGeom prst="rect">
            <a:avLst/>
          </a:prstGeom>
          <a:noFill/>
        </p:spPr>
        <p:txBody>
          <a:bodyPr wrap="square">
            <a:spAutoFit/>
          </a:bodyPr>
          <a:lstStyle/>
          <a:p>
            <a:r>
              <a:rPr lang="zh-CN" altLang="en-US" sz="1200" dirty="0">
                <a:latin typeface="Arial" panose="020B0604020202020204" pitchFamily="34" charset="0"/>
              </a:rPr>
              <a:t>Aswin Raghavan等人</a:t>
            </a:r>
            <a:r>
              <a:rPr lang="en-US" altLang="zh-CN" sz="1200" dirty="0">
                <a:latin typeface="Arial" panose="020B0604020202020204" pitchFamily="34" charset="0"/>
              </a:rPr>
              <a:t>[2019]</a:t>
            </a:r>
            <a:r>
              <a:rPr lang="zh-CN" altLang="en-US" sz="1200" dirty="0">
                <a:latin typeface="Arial" panose="020B0604020202020204" pitchFamily="34" charset="0"/>
              </a:rPr>
              <a:t>专注于理解和应用生物内存转移到新的</a:t>
            </a:r>
            <a:r>
              <a:rPr lang="en-US" altLang="zh-CN" sz="1200" dirty="0">
                <a:latin typeface="Arial" panose="020B0604020202020204" pitchFamily="34" charset="0"/>
              </a:rPr>
              <a:t>AI</a:t>
            </a:r>
            <a:r>
              <a:rPr lang="zh-CN" altLang="en-US" sz="1200" dirty="0">
                <a:latin typeface="Arial" panose="020B0604020202020204" pitchFamily="34" charset="0"/>
              </a:rPr>
              <a:t>系统上，以解决终身学习中的灾难性遗忘问题。</a:t>
            </a:r>
          </a:p>
        </p:txBody>
      </p:sp>
      <p:cxnSp>
        <p:nvCxnSpPr>
          <p:cNvPr id="51" name="直接连接符 50">
            <a:extLst>
              <a:ext uri="{FF2B5EF4-FFF2-40B4-BE49-F238E27FC236}">
                <a16:creationId xmlns:a16="http://schemas.microsoft.com/office/drawing/2014/main" id="{FC414D1F-C198-4BB7-AE9B-F826CA632AE1}"/>
              </a:ext>
            </a:extLst>
          </p:cNvPr>
          <p:cNvCxnSpPr>
            <a:cxnSpLocks/>
          </p:cNvCxnSpPr>
          <p:nvPr/>
        </p:nvCxnSpPr>
        <p:spPr>
          <a:xfrm>
            <a:off x="6105361" y="5514022"/>
            <a:ext cx="997299" cy="0"/>
          </a:xfrm>
          <a:prstGeom prst="line">
            <a:avLst/>
          </a:prstGeom>
          <a:noFill/>
          <a:ln w="6350" cap="flat" cmpd="sng" algn="ctr">
            <a:solidFill>
              <a:schemeClr val="accent1"/>
            </a:solidFill>
            <a:prstDash val="solid"/>
            <a:miter lim="800000"/>
          </a:ln>
          <a:effectLst/>
        </p:spPr>
      </p:cxnSp>
    </p:spTree>
    <p:extLst>
      <p:ext uri="{BB962C8B-B14F-4D97-AF65-F5344CB8AC3E}">
        <p14:creationId xmlns:p14="http://schemas.microsoft.com/office/powerpoint/2010/main" val="3275298114"/>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发展概况</a:t>
            </a:r>
          </a:p>
        </p:txBody>
      </p:sp>
      <p:sp>
        <p:nvSpPr>
          <p:cNvPr id="11" name="矩形 10">
            <a:extLst>
              <a:ext uri="{FF2B5EF4-FFF2-40B4-BE49-F238E27FC236}">
                <a16:creationId xmlns:a16="http://schemas.microsoft.com/office/drawing/2014/main" id="{D6071237-C3EE-4688-8160-8EF44A8B0EF4}"/>
              </a:ext>
            </a:extLst>
          </p:cNvPr>
          <p:cNvSpPr/>
          <p:nvPr/>
        </p:nvSpPr>
        <p:spPr>
          <a:xfrm>
            <a:off x="929843" y="1626068"/>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a:t>
            </a:r>
            <a:endParaRPr lang="zh-CN" altLang="en-US" sz="3600" b="1" dirty="0">
              <a:solidFill>
                <a:schemeClr val="bg1"/>
              </a:solidFill>
            </a:endParaRPr>
          </a:p>
        </p:txBody>
      </p:sp>
      <p:sp>
        <p:nvSpPr>
          <p:cNvPr id="36" name="Freeform 105">
            <a:extLst>
              <a:ext uri="{FF2B5EF4-FFF2-40B4-BE49-F238E27FC236}">
                <a16:creationId xmlns:a16="http://schemas.microsoft.com/office/drawing/2014/main" id="{8A7B7798-C5B3-4C9F-A490-01B9F651CF71}"/>
              </a:ext>
            </a:extLst>
          </p:cNvPr>
          <p:cNvSpPr>
            <a:spLocks noChangeAspect="1" noEditPoints="1"/>
          </p:cNvSpPr>
          <p:nvPr/>
        </p:nvSpPr>
        <p:spPr bwMode="auto">
          <a:xfrm>
            <a:off x="5098701" y="1426146"/>
            <a:ext cx="324000" cy="288713"/>
          </a:xfrm>
          <a:custGeom>
            <a:avLst/>
            <a:gdLst>
              <a:gd name="T0" fmla="*/ 101 w 128"/>
              <a:gd name="T1" fmla="*/ 41 h 114"/>
              <a:gd name="T2" fmla="*/ 125 w 128"/>
              <a:gd name="T3" fmla="*/ 17 h 114"/>
              <a:gd name="T4" fmla="*/ 128 w 128"/>
              <a:gd name="T5" fmla="*/ 10 h 114"/>
              <a:gd name="T6" fmla="*/ 125 w 128"/>
              <a:gd name="T7" fmla="*/ 3 h 114"/>
              <a:gd name="T8" fmla="*/ 111 w 128"/>
              <a:gd name="T9" fmla="*/ 3 h 114"/>
              <a:gd name="T10" fmla="*/ 87 w 128"/>
              <a:gd name="T11" fmla="*/ 27 h 114"/>
              <a:gd name="T12" fmla="*/ 6 w 128"/>
              <a:gd name="T13" fmla="*/ 27 h 114"/>
              <a:gd name="T14" fmla="*/ 0 w 128"/>
              <a:gd name="T15" fmla="*/ 33 h 114"/>
              <a:gd name="T16" fmla="*/ 0 w 128"/>
              <a:gd name="T17" fmla="*/ 108 h 114"/>
              <a:gd name="T18" fmla="*/ 6 w 128"/>
              <a:gd name="T19" fmla="*/ 114 h 114"/>
              <a:gd name="T20" fmla="*/ 95 w 128"/>
              <a:gd name="T21" fmla="*/ 114 h 114"/>
              <a:gd name="T22" fmla="*/ 101 w 128"/>
              <a:gd name="T23" fmla="*/ 108 h 114"/>
              <a:gd name="T24" fmla="*/ 101 w 128"/>
              <a:gd name="T25" fmla="*/ 41 h 114"/>
              <a:gd name="T26" fmla="*/ 96 w 128"/>
              <a:gd name="T27" fmla="*/ 109 h 114"/>
              <a:gd name="T28" fmla="*/ 5 w 128"/>
              <a:gd name="T29" fmla="*/ 109 h 114"/>
              <a:gd name="T30" fmla="*/ 5 w 128"/>
              <a:gd name="T31" fmla="*/ 32 h 114"/>
              <a:gd name="T32" fmla="*/ 83 w 128"/>
              <a:gd name="T33" fmla="*/ 32 h 114"/>
              <a:gd name="T34" fmla="*/ 63 w 128"/>
              <a:gd name="T35" fmla="*/ 52 h 114"/>
              <a:gd name="T36" fmla="*/ 62 w 128"/>
              <a:gd name="T37" fmla="*/ 54 h 114"/>
              <a:gd name="T38" fmla="*/ 62 w 128"/>
              <a:gd name="T39" fmla="*/ 64 h 114"/>
              <a:gd name="T40" fmla="*/ 63 w 128"/>
              <a:gd name="T41" fmla="*/ 66 h 114"/>
              <a:gd name="T42" fmla="*/ 64 w 128"/>
              <a:gd name="T43" fmla="*/ 66 h 114"/>
              <a:gd name="T44" fmla="*/ 75 w 128"/>
              <a:gd name="T45" fmla="*/ 66 h 114"/>
              <a:gd name="T46" fmla="*/ 76 w 128"/>
              <a:gd name="T47" fmla="*/ 66 h 114"/>
              <a:gd name="T48" fmla="*/ 76 w 128"/>
              <a:gd name="T49" fmla="*/ 66 h 114"/>
              <a:gd name="T50" fmla="*/ 96 w 128"/>
              <a:gd name="T51" fmla="*/ 46 h 114"/>
              <a:gd name="T52" fmla="*/ 96 w 128"/>
              <a:gd name="T53" fmla="*/ 109 h 114"/>
              <a:gd name="T54" fmla="*/ 74 w 128"/>
              <a:gd name="T55" fmla="*/ 62 h 114"/>
              <a:gd name="T56" fmla="*/ 67 w 128"/>
              <a:gd name="T57" fmla="*/ 62 h 114"/>
              <a:gd name="T58" fmla="*/ 67 w 128"/>
              <a:gd name="T59" fmla="*/ 55 h 114"/>
              <a:gd name="T60" fmla="*/ 115 w 128"/>
              <a:gd name="T61" fmla="*/ 6 h 114"/>
              <a:gd name="T62" fmla="*/ 118 w 128"/>
              <a:gd name="T63" fmla="*/ 5 h 114"/>
              <a:gd name="T64" fmla="*/ 122 w 128"/>
              <a:gd name="T65" fmla="*/ 6 h 114"/>
              <a:gd name="T66" fmla="*/ 122 w 128"/>
              <a:gd name="T67" fmla="*/ 14 h 114"/>
              <a:gd name="T68" fmla="*/ 74 w 128"/>
              <a:gd name="T69" fmla="*/ 6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14">
                <a:moveTo>
                  <a:pt x="101" y="41"/>
                </a:moveTo>
                <a:cubicBezTo>
                  <a:pt x="125" y="17"/>
                  <a:pt x="125" y="17"/>
                  <a:pt x="125" y="17"/>
                </a:cubicBezTo>
                <a:cubicBezTo>
                  <a:pt x="127" y="15"/>
                  <a:pt x="128" y="13"/>
                  <a:pt x="128" y="10"/>
                </a:cubicBezTo>
                <a:cubicBezTo>
                  <a:pt x="128" y="8"/>
                  <a:pt x="127" y="5"/>
                  <a:pt x="125" y="3"/>
                </a:cubicBezTo>
                <a:cubicBezTo>
                  <a:pt x="121" y="0"/>
                  <a:pt x="115" y="0"/>
                  <a:pt x="111" y="3"/>
                </a:cubicBezTo>
                <a:cubicBezTo>
                  <a:pt x="87" y="27"/>
                  <a:pt x="87" y="27"/>
                  <a:pt x="87" y="27"/>
                </a:cubicBezTo>
                <a:cubicBezTo>
                  <a:pt x="6" y="27"/>
                  <a:pt x="6" y="27"/>
                  <a:pt x="6" y="27"/>
                </a:cubicBezTo>
                <a:cubicBezTo>
                  <a:pt x="3" y="27"/>
                  <a:pt x="0" y="30"/>
                  <a:pt x="0" y="33"/>
                </a:cubicBezTo>
                <a:cubicBezTo>
                  <a:pt x="0" y="108"/>
                  <a:pt x="0" y="108"/>
                  <a:pt x="0" y="108"/>
                </a:cubicBezTo>
                <a:cubicBezTo>
                  <a:pt x="0" y="111"/>
                  <a:pt x="3" y="114"/>
                  <a:pt x="6" y="114"/>
                </a:cubicBezTo>
                <a:cubicBezTo>
                  <a:pt x="95" y="114"/>
                  <a:pt x="95" y="114"/>
                  <a:pt x="95" y="114"/>
                </a:cubicBezTo>
                <a:cubicBezTo>
                  <a:pt x="98" y="114"/>
                  <a:pt x="101" y="111"/>
                  <a:pt x="101" y="108"/>
                </a:cubicBezTo>
                <a:lnTo>
                  <a:pt x="101" y="41"/>
                </a:lnTo>
                <a:close/>
                <a:moveTo>
                  <a:pt x="96" y="109"/>
                </a:moveTo>
                <a:cubicBezTo>
                  <a:pt x="5" y="109"/>
                  <a:pt x="5" y="109"/>
                  <a:pt x="5" y="109"/>
                </a:cubicBezTo>
                <a:cubicBezTo>
                  <a:pt x="5" y="32"/>
                  <a:pt x="5" y="32"/>
                  <a:pt x="5" y="32"/>
                </a:cubicBezTo>
                <a:cubicBezTo>
                  <a:pt x="83" y="32"/>
                  <a:pt x="83" y="32"/>
                  <a:pt x="83" y="32"/>
                </a:cubicBezTo>
                <a:cubicBezTo>
                  <a:pt x="63" y="52"/>
                  <a:pt x="63" y="52"/>
                  <a:pt x="63" y="52"/>
                </a:cubicBezTo>
                <a:cubicBezTo>
                  <a:pt x="62" y="52"/>
                  <a:pt x="62" y="53"/>
                  <a:pt x="62" y="54"/>
                </a:cubicBezTo>
                <a:cubicBezTo>
                  <a:pt x="62" y="64"/>
                  <a:pt x="62" y="64"/>
                  <a:pt x="62" y="64"/>
                </a:cubicBezTo>
                <a:cubicBezTo>
                  <a:pt x="62" y="65"/>
                  <a:pt x="62" y="65"/>
                  <a:pt x="63" y="66"/>
                </a:cubicBezTo>
                <a:cubicBezTo>
                  <a:pt x="63" y="66"/>
                  <a:pt x="64" y="66"/>
                  <a:pt x="64" y="66"/>
                </a:cubicBezTo>
                <a:cubicBezTo>
                  <a:pt x="75" y="66"/>
                  <a:pt x="75" y="66"/>
                  <a:pt x="75" y="66"/>
                </a:cubicBezTo>
                <a:cubicBezTo>
                  <a:pt x="75" y="66"/>
                  <a:pt x="76" y="66"/>
                  <a:pt x="76" y="66"/>
                </a:cubicBezTo>
                <a:cubicBezTo>
                  <a:pt x="76" y="66"/>
                  <a:pt x="76" y="66"/>
                  <a:pt x="76" y="66"/>
                </a:cubicBezTo>
                <a:cubicBezTo>
                  <a:pt x="96" y="46"/>
                  <a:pt x="96" y="46"/>
                  <a:pt x="96" y="46"/>
                </a:cubicBezTo>
                <a:lnTo>
                  <a:pt x="96" y="109"/>
                </a:lnTo>
                <a:close/>
                <a:moveTo>
                  <a:pt x="74" y="62"/>
                </a:moveTo>
                <a:cubicBezTo>
                  <a:pt x="67" y="62"/>
                  <a:pt x="67" y="62"/>
                  <a:pt x="67" y="62"/>
                </a:cubicBezTo>
                <a:cubicBezTo>
                  <a:pt x="67" y="55"/>
                  <a:pt x="67" y="55"/>
                  <a:pt x="67" y="55"/>
                </a:cubicBezTo>
                <a:cubicBezTo>
                  <a:pt x="115" y="6"/>
                  <a:pt x="115" y="6"/>
                  <a:pt x="115" y="6"/>
                </a:cubicBezTo>
                <a:cubicBezTo>
                  <a:pt x="116" y="5"/>
                  <a:pt x="118" y="5"/>
                  <a:pt x="118" y="5"/>
                </a:cubicBezTo>
                <a:cubicBezTo>
                  <a:pt x="119" y="5"/>
                  <a:pt x="121" y="5"/>
                  <a:pt x="122" y="6"/>
                </a:cubicBezTo>
                <a:cubicBezTo>
                  <a:pt x="124" y="8"/>
                  <a:pt x="124" y="12"/>
                  <a:pt x="122" y="14"/>
                </a:cubicBezTo>
                <a:lnTo>
                  <a:pt x="74" y="6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endParaRPr>
          </a:p>
        </p:txBody>
      </p:sp>
      <p:grpSp>
        <p:nvGrpSpPr>
          <p:cNvPr id="37" name="组合 36">
            <a:extLst>
              <a:ext uri="{FF2B5EF4-FFF2-40B4-BE49-F238E27FC236}">
                <a16:creationId xmlns:a16="http://schemas.microsoft.com/office/drawing/2014/main" id="{DA41E32E-4964-489C-8C52-D0E38927B436}"/>
              </a:ext>
            </a:extLst>
          </p:cNvPr>
          <p:cNvGrpSpPr/>
          <p:nvPr/>
        </p:nvGrpSpPr>
        <p:grpSpPr>
          <a:xfrm>
            <a:off x="5984443" y="987610"/>
            <a:ext cx="216000" cy="5003800"/>
            <a:chOff x="5984443" y="987610"/>
            <a:chExt cx="216000" cy="5003800"/>
          </a:xfrm>
        </p:grpSpPr>
        <p:cxnSp>
          <p:nvCxnSpPr>
            <p:cNvPr id="38" name="直接连接符 37">
              <a:extLst>
                <a:ext uri="{FF2B5EF4-FFF2-40B4-BE49-F238E27FC236}">
                  <a16:creationId xmlns:a16="http://schemas.microsoft.com/office/drawing/2014/main" id="{84B82C73-B417-4EF9-8BCC-B037E60ABCC4}"/>
                </a:ext>
              </a:extLst>
            </p:cNvPr>
            <p:cNvCxnSpPr/>
            <p:nvPr/>
          </p:nvCxnSpPr>
          <p:spPr>
            <a:xfrm>
              <a:off x="6096000" y="987610"/>
              <a:ext cx="0" cy="5003800"/>
            </a:xfrm>
            <a:prstGeom prst="line">
              <a:avLst/>
            </a:prstGeom>
            <a:noFill/>
            <a:ln w="28575" cap="flat" cmpd="sng" algn="ctr">
              <a:solidFill>
                <a:schemeClr val="accent1"/>
              </a:solidFill>
              <a:prstDash val="solid"/>
              <a:miter lim="800000"/>
            </a:ln>
            <a:effectLst/>
          </p:spPr>
        </p:cxnSp>
        <p:sp>
          <p:nvSpPr>
            <p:cNvPr id="39" name="椭圆 38">
              <a:extLst>
                <a:ext uri="{FF2B5EF4-FFF2-40B4-BE49-F238E27FC236}">
                  <a16:creationId xmlns:a16="http://schemas.microsoft.com/office/drawing/2014/main" id="{805DF8C9-048F-40EE-A0DE-78384A3EB082}"/>
                </a:ext>
              </a:extLst>
            </p:cNvPr>
            <p:cNvSpPr/>
            <p:nvPr/>
          </p:nvSpPr>
          <p:spPr>
            <a:xfrm>
              <a:off x="5984443" y="1452664"/>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0" name="椭圆 39">
              <a:extLst>
                <a:ext uri="{FF2B5EF4-FFF2-40B4-BE49-F238E27FC236}">
                  <a16:creationId xmlns:a16="http://schemas.microsoft.com/office/drawing/2014/main" id="{E9EB7714-348F-49AD-8569-552783AEC357}"/>
                </a:ext>
              </a:extLst>
            </p:cNvPr>
            <p:cNvSpPr/>
            <p:nvPr/>
          </p:nvSpPr>
          <p:spPr>
            <a:xfrm>
              <a:off x="5984443" y="3143128"/>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1" name="椭圆 40">
              <a:extLst>
                <a:ext uri="{FF2B5EF4-FFF2-40B4-BE49-F238E27FC236}">
                  <a16:creationId xmlns:a16="http://schemas.microsoft.com/office/drawing/2014/main" id="{AD2E15B1-4C0E-4BCF-9905-58DCB75A6EF0}"/>
                </a:ext>
              </a:extLst>
            </p:cNvPr>
            <p:cNvSpPr/>
            <p:nvPr/>
          </p:nvSpPr>
          <p:spPr>
            <a:xfrm>
              <a:off x="5984443" y="4833593"/>
              <a:ext cx="216000" cy="2160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微软雅黑"/>
                <a:cs typeface="+mn-cs"/>
              </a:endParaRPr>
            </a:p>
          </p:txBody>
        </p:sp>
      </p:grpSp>
      <p:cxnSp>
        <p:nvCxnSpPr>
          <p:cNvPr id="42" name="直接连接符 41">
            <a:extLst>
              <a:ext uri="{FF2B5EF4-FFF2-40B4-BE49-F238E27FC236}">
                <a16:creationId xmlns:a16="http://schemas.microsoft.com/office/drawing/2014/main" id="{CF383C42-3566-41D0-B138-94FE5C52FEB6}"/>
              </a:ext>
            </a:extLst>
          </p:cNvPr>
          <p:cNvCxnSpPr>
            <a:cxnSpLocks/>
          </p:cNvCxnSpPr>
          <p:nvPr/>
        </p:nvCxnSpPr>
        <p:spPr>
          <a:xfrm>
            <a:off x="5055050" y="1560664"/>
            <a:ext cx="997299" cy="0"/>
          </a:xfrm>
          <a:prstGeom prst="line">
            <a:avLst/>
          </a:prstGeom>
          <a:noFill/>
          <a:ln w="6350" cap="flat" cmpd="sng" algn="ctr">
            <a:solidFill>
              <a:schemeClr val="accent1"/>
            </a:solidFill>
            <a:prstDash val="solid"/>
            <a:miter lim="800000"/>
          </a:ln>
          <a:effectLst/>
        </p:spPr>
      </p:cxnSp>
      <p:cxnSp>
        <p:nvCxnSpPr>
          <p:cNvPr id="43" name="直接连接符 42">
            <a:extLst>
              <a:ext uri="{FF2B5EF4-FFF2-40B4-BE49-F238E27FC236}">
                <a16:creationId xmlns:a16="http://schemas.microsoft.com/office/drawing/2014/main" id="{BC5FFBC4-7250-463D-9C4C-8CE6EE9C4301}"/>
              </a:ext>
            </a:extLst>
          </p:cNvPr>
          <p:cNvCxnSpPr>
            <a:cxnSpLocks/>
          </p:cNvCxnSpPr>
          <p:nvPr/>
        </p:nvCxnSpPr>
        <p:spPr>
          <a:xfrm>
            <a:off x="6074175" y="2255185"/>
            <a:ext cx="997299" cy="0"/>
          </a:xfrm>
          <a:prstGeom prst="line">
            <a:avLst/>
          </a:prstGeom>
          <a:noFill/>
          <a:ln w="6350" cap="flat" cmpd="sng" algn="ctr">
            <a:solidFill>
              <a:schemeClr val="accent1"/>
            </a:solidFill>
            <a:prstDash val="solid"/>
            <a:miter lim="800000"/>
          </a:ln>
          <a:effectLst/>
        </p:spPr>
      </p:cxnSp>
      <p:cxnSp>
        <p:nvCxnSpPr>
          <p:cNvPr id="47" name="直接连接符 46">
            <a:extLst>
              <a:ext uri="{FF2B5EF4-FFF2-40B4-BE49-F238E27FC236}">
                <a16:creationId xmlns:a16="http://schemas.microsoft.com/office/drawing/2014/main" id="{CE7AC294-6C53-4B8A-9557-C6B705B3A7B3}"/>
              </a:ext>
            </a:extLst>
          </p:cNvPr>
          <p:cNvCxnSpPr>
            <a:cxnSpLocks/>
          </p:cNvCxnSpPr>
          <p:nvPr/>
        </p:nvCxnSpPr>
        <p:spPr>
          <a:xfrm>
            <a:off x="5098701" y="2717217"/>
            <a:ext cx="997299" cy="0"/>
          </a:xfrm>
          <a:prstGeom prst="line">
            <a:avLst/>
          </a:prstGeom>
          <a:noFill/>
          <a:ln w="6350" cap="flat" cmpd="sng" algn="ctr">
            <a:solidFill>
              <a:schemeClr val="accent1"/>
            </a:solidFill>
            <a:prstDash val="solid"/>
            <a:miter lim="800000"/>
          </a:ln>
          <a:effectLst/>
        </p:spPr>
      </p:cxnSp>
      <p:cxnSp>
        <p:nvCxnSpPr>
          <p:cNvPr id="48" name="直接连接符 47">
            <a:extLst>
              <a:ext uri="{FF2B5EF4-FFF2-40B4-BE49-F238E27FC236}">
                <a16:creationId xmlns:a16="http://schemas.microsoft.com/office/drawing/2014/main" id="{D5150DE7-6214-4066-97D0-D582840D7A0A}"/>
              </a:ext>
            </a:extLst>
          </p:cNvPr>
          <p:cNvCxnSpPr>
            <a:cxnSpLocks/>
          </p:cNvCxnSpPr>
          <p:nvPr/>
        </p:nvCxnSpPr>
        <p:spPr>
          <a:xfrm>
            <a:off x="5098701" y="4141399"/>
            <a:ext cx="997299" cy="0"/>
          </a:xfrm>
          <a:prstGeom prst="line">
            <a:avLst/>
          </a:prstGeom>
          <a:noFill/>
          <a:ln w="6350" cap="flat" cmpd="sng" algn="ctr">
            <a:solidFill>
              <a:schemeClr val="accent1"/>
            </a:solidFill>
            <a:prstDash val="solid"/>
            <a:miter lim="800000"/>
          </a:ln>
          <a:effectLst/>
        </p:spPr>
      </p:cxnSp>
      <p:cxnSp>
        <p:nvCxnSpPr>
          <p:cNvPr id="49" name="直接连接符 48">
            <a:extLst>
              <a:ext uri="{FF2B5EF4-FFF2-40B4-BE49-F238E27FC236}">
                <a16:creationId xmlns:a16="http://schemas.microsoft.com/office/drawing/2014/main" id="{8B59B658-507E-4F2C-B48E-46F5299069A4}"/>
              </a:ext>
            </a:extLst>
          </p:cNvPr>
          <p:cNvCxnSpPr>
            <a:cxnSpLocks/>
          </p:cNvCxnSpPr>
          <p:nvPr/>
        </p:nvCxnSpPr>
        <p:spPr>
          <a:xfrm>
            <a:off x="6154002" y="3251128"/>
            <a:ext cx="997299" cy="0"/>
          </a:xfrm>
          <a:prstGeom prst="line">
            <a:avLst/>
          </a:prstGeom>
          <a:noFill/>
          <a:ln w="6350" cap="flat" cmpd="sng" algn="ctr">
            <a:solidFill>
              <a:schemeClr val="accent1"/>
            </a:solidFill>
            <a:prstDash val="solid"/>
            <a:miter lim="800000"/>
          </a:ln>
          <a:effectLst/>
        </p:spPr>
      </p:cxnSp>
      <p:sp>
        <p:nvSpPr>
          <p:cNvPr id="31" name="文本框 30">
            <a:extLst>
              <a:ext uri="{FF2B5EF4-FFF2-40B4-BE49-F238E27FC236}">
                <a16:creationId xmlns:a16="http://schemas.microsoft.com/office/drawing/2014/main" id="{0F533BD0-6D25-42F2-9112-EEFB6DD86252}"/>
              </a:ext>
            </a:extLst>
          </p:cNvPr>
          <p:cNvSpPr txBox="1"/>
          <p:nvPr/>
        </p:nvSpPr>
        <p:spPr>
          <a:xfrm>
            <a:off x="7102660" y="1853546"/>
            <a:ext cx="6097022" cy="369332"/>
          </a:xfrm>
          <a:prstGeom prst="rect">
            <a:avLst/>
          </a:prstGeom>
          <a:noFill/>
        </p:spPr>
        <p:txBody>
          <a:bodyPr wrap="square">
            <a:spAutoFit/>
          </a:bodyPr>
          <a:lstStyle/>
          <a:p>
            <a:r>
              <a:rPr lang="zh-CN" altLang="en-US" dirty="0">
                <a:effectLst/>
                <a:latin typeface="Arial" panose="020B0604020202020204" pitchFamily="34" charset="0"/>
              </a:rPr>
              <a:t></a:t>
            </a:r>
            <a:endParaRPr lang="zh-CN" altLang="en-US" dirty="0"/>
          </a:p>
        </p:txBody>
      </p:sp>
      <p:cxnSp>
        <p:nvCxnSpPr>
          <p:cNvPr id="32" name="直接连接符 31">
            <a:extLst>
              <a:ext uri="{FF2B5EF4-FFF2-40B4-BE49-F238E27FC236}">
                <a16:creationId xmlns:a16="http://schemas.microsoft.com/office/drawing/2014/main" id="{7C88D79E-F6B2-4DCF-ADF5-9AF0DAAB1634}"/>
              </a:ext>
            </a:extLst>
          </p:cNvPr>
          <p:cNvCxnSpPr>
            <a:cxnSpLocks/>
          </p:cNvCxnSpPr>
          <p:nvPr/>
        </p:nvCxnSpPr>
        <p:spPr>
          <a:xfrm>
            <a:off x="6092442" y="4941593"/>
            <a:ext cx="997299" cy="0"/>
          </a:xfrm>
          <a:prstGeom prst="line">
            <a:avLst/>
          </a:prstGeom>
          <a:noFill/>
          <a:ln w="6350" cap="flat" cmpd="sng" algn="ctr">
            <a:solidFill>
              <a:schemeClr val="accent1"/>
            </a:solidFill>
            <a:prstDash val="solid"/>
            <a:miter lim="800000"/>
          </a:ln>
          <a:effectLst/>
        </p:spPr>
      </p:cxnSp>
      <p:sp>
        <p:nvSpPr>
          <p:cNvPr id="4" name="文本框 3">
            <a:extLst>
              <a:ext uri="{FF2B5EF4-FFF2-40B4-BE49-F238E27FC236}">
                <a16:creationId xmlns:a16="http://schemas.microsoft.com/office/drawing/2014/main" id="{9F4412A7-BD2F-49B1-816A-ABCEF7A7760E}"/>
              </a:ext>
            </a:extLst>
          </p:cNvPr>
          <p:cNvSpPr txBox="1"/>
          <p:nvPr/>
        </p:nvSpPr>
        <p:spPr>
          <a:xfrm>
            <a:off x="1305238" y="1270201"/>
            <a:ext cx="3771638" cy="830997"/>
          </a:xfrm>
          <a:prstGeom prst="rect">
            <a:avLst/>
          </a:prstGeom>
          <a:noFill/>
        </p:spPr>
        <p:txBody>
          <a:bodyPr wrap="square">
            <a:spAutoFit/>
          </a:bodyPr>
          <a:lstStyle/>
          <a:p>
            <a:r>
              <a:rPr lang="en-US" altLang="zh-CN" sz="1200" b="1" dirty="0" err="1">
                <a:latin typeface="Arial" panose="020B0604020202020204" pitchFamily="34" charset="0"/>
                <a:hlinkClick r:id="rId3" tooltip="Search for more reports from Lee,Seungwon">
                  <a:extLst>
                    <a:ext uri="{A12FA001-AC4F-418D-AE19-62706E023703}">
                      <ahyp:hlinkClr xmlns:ahyp="http://schemas.microsoft.com/office/drawing/2018/hyperlinkcolor" val="tx"/>
                    </a:ext>
                  </a:extLst>
                </a:hlinkClick>
              </a:rPr>
              <a:t>Lee,Seungwon</a:t>
            </a:r>
            <a:r>
              <a:rPr lang="zh-CN" altLang="en-US" sz="1200" b="1" dirty="0">
                <a:latin typeface="Arial" panose="020B0604020202020204" pitchFamily="34" charset="0"/>
              </a:rPr>
              <a:t>等人</a:t>
            </a:r>
            <a:r>
              <a:rPr lang="en-US" altLang="zh-CN" sz="1200" b="1" dirty="0">
                <a:latin typeface="Arial" panose="020B0604020202020204" pitchFamily="34" charset="0"/>
              </a:rPr>
              <a:t>[2019]</a:t>
            </a:r>
            <a:r>
              <a:rPr lang="zh-CN" altLang="en-US" sz="1200" b="1" dirty="0">
                <a:latin typeface="Arial" panose="020B0604020202020204" pitchFamily="34" charset="0"/>
              </a:rPr>
              <a:t>这项工作的目的是开发能够在复杂动态环境中成功处理顺序决策的深度终身学习方法，重点是多智能体情报，监视和侦察ISR方案。</a:t>
            </a:r>
            <a:endParaRPr lang="zh-CN" altLang="en-US" b="1" dirty="0"/>
          </a:p>
        </p:txBody>
      </p:sp>
      <p:sp>
        <p:nvSpPr>
          <p:cNvPr id="7" name="文本框 6">
            <a:extLst>
              <a:ext uri="{FF2B5EF4-FFF2-40B4-BE49-F238E27FC236}">
                <a16:creationId xmlns:a16="http://schemas.microsoft.com/office/drawing/2014/main" id="{FAED5F01-4D02-483D-AD69-4E2E48BC6566}"/>
              </a:ext>
            </a:extLst>
          </p:cNvPr>
          <p:cNvSpPr txBox="1"/>
          <p:nvPr/>
        </p:nvSpPr>
        <p:spPr>
          <a:xfrm>
            <a:off x="7089740" y="1560664"/>
            <a:ext cx="3876923" cy="830997"/>
          </a:xfrm>
          <a:prstGeom prst="rect">
            <a:avLst/>
          </a:prstGeom>
          <a:noFill/>
        </p:spPr>
        <p:txBody>
          <a:bodyPr wrap="square">
            <a:spAutoFit/>
          </a:bodyPr>
          <a:lstStyle/>
          <a:p>
            <a:r>
              <a:rPr lang="zh-CN" altLang="en-US" sz="1200" dirty="0">
                <a:latin typeface="Arial" panose="020B0604020202020204" pitchFamily="34" charset="0"/>
              </a:rPr>
              <a:t>Erwan Lecarpentier等人</a:t>
            </a:r>
            <a:r>
              <a:rPr lang="en-US" altLang="zh-CN" sz="1200" dirty="0">
                <a:latin typeface="Arial" panose="020B0604020202020204" pitchFamily="34" charset="0"/>
              </a:rPr>
              <a:t>[2020]</a:t>
            </a:r>
            <a:r>
              <a:rPr lang="zh-CN" altLang="en-US" sz="1200" dirty="0">
                <a:latin typeface="Arial" panose="020B0604020202020204" pitchFamily="34" charset="0"/>
              </a:rPr>
              <a:t>研究当代理人面临一系列强化学习（RL）任务时知识转移的问题，找到了终身RL的价值转移方法，该方法用于构建收敛速度提高的PAC-MDP算法。</a:t>
            </a:r>
          </a:p>
        </p:txBody>
      </p:sp>
      <p:sp>
        <p:nvSpPr>
          <p:cNvPr id="8" name="文本框 7">
            <a:extLst>
              <a:ext uri="{FF2B5EF4-FFF2-40B4-BE49-F238E27FC236}">
                <a16:creationId xmlns:a16="http://schemas.microsoft.com/office/drawing/2014/main" id="{209FCAEB-20DC-404A-8DE9-2D7F331666C0}"/>
              </a:ext>
            </a:extLst>
          </p:cNvPr>
          <p:cNvSpPr txBox="1"/>
          <p:nvPr/>
        </p:nvSpPr>
        <p:spPr>
          <a:xfrm>
            <a:off x="1323592" y="2459704"/>
            <a:ext cx="3775109" cy="646331"/>
          </a:xfrm>
          <a:prstGeom prst="rect">
            <a:avLst/>
          </a:prstGeom>
          <a:noFill/>
        </p:spPr>
        <p:txBody>
          <a:bodyPr wrap="square">
            <a:spAutoFit/>
          </a:bodyPr>
          <a:lstStyle/>
          <a:p>
            <a:r>
              <a:rPr lang="zh-CN" altLang="en-US" sz="1200" dirty="0">
                <a:latin typeface="Arial" panose="020B0604020202020204" pitchFamily="34" charset="0"/>
              </a:rPr>
              <a:t>Bohan Wu等人</a:t>
            </a:r>
            <a:r>
              <a:rPr lang="en-US" altLang="zh-CN" sz="1200" dirty="0">
                <a:latin typeface="Arial" panose="020B0604020202020204" pitchFamily="34" charset="0"/>
              </a:rPr>
              <a:t>[2020]</a:t>
            </a:r>
            <a:r>
              <a:rPr lang="zh-CN" altLang="en-US" sz="1200" dirty="0">
                <a:latin typeface="Arial" panose="020B0604020202020204" pitchFamily="34" charset="0"/>
              </a:rPr>
              <a:t>提出用于分层终身强化学习的模型原语，用于使用各种次优世界模型将复杂的任务解决方案分解为更简单的模块化子策略。</a:t>
            </a:r>
          </a:p>
        </p:txBody>
      </p:sp>
      <p:sp>
        <p:nvSpPr>
          <p:cNvPr id="45" name="文本框 44">
            <a:extLst>
              <a:ext uri="{FF2B5EF4-FFF2-40B4-BE49-F238E27FC236}">
                <a16:creationId xmlns:a16="http://schemas.microsoft.com/office/drawing/2014/main" id="{37E4117A-9768-4B2F-8FA0-C407BB950DC1}"/>
              </a:ext>
            </a:extLst>
          </p:cNvPr>
          <p:cNvSpPr txBox="1"/>
          <p:nvPr/>
        </p:nvSpPr>
        <p:spPr>
          <a:xfrm>
            <a:off x="7089740" y="3094859"/>
            <a:ext cx="3876923" cy="830997"/>
          </a:xfrm>
          <a:prstGeom prst="rect">
            <a:avLst/>
          </a:prstGeom>
          <a:noFill/>
        </p:spPr>
        <p:txBody>
          <a:bodyPr wrap="square">
            <a:spAutoFit/>
          </a:bodyPr>
          <a:lstStyle/>
          <a:p>
            <a:r>
              <a:rPr lang="en-US" altLang="zh-CN" sz="1200" dirty="0" err="1">
                <a:latin typeface="Arial" panose="020B0604020202020204" pitchFamily="34" charset="0"/>
              </a:rPr>
              <a:t>Changjian</a:t>
            </a:r>
            <a:r>
              <a:rPr lang="en-US" altLang="zh-CN" sz="1200" dirty="0">
                <a:latin typeface="Arial" panose="020B0604020202020204" pitchFamily="34" charset="0"/>
              </a:rPr>
              <a:t> Li [2020]</a:t>
            </a:r>
            <a:r>
              <a:rPr lang="zh-CN" altLang="en-US" sz="1200" dirty="0">
                <a:latin typeface="Arial" panose="020B0604020202020204" pitchFamily="34" charset="0"/>
              </a:rPr>
              <a:t>提供了关于终身强化学习的系统视图，并证明了终身强化学习系统中的奖励可以是通用语言，介绍了如何通过奖励语言和学习算法的协同作用将学习偏见嵌入到学习系统中。</a:t>
            </a:r>
            <a:endParaRPr lang="zh-CN" altLang="en-US" dirty="0"/>
          </a:p>
        </p:txBody>
      </p:sp>
      <p:sp>
        <p:nvSpPr>
          <p:cNvPr id="12" name="文本框 11">
            <a:extLst>
              <a:ext uri="{FF2B5EF4-FFF2-40B4-BE49-F238E27FC236}">
                <a16:creationId xmlns:a16="http://schemas.microsoft.com/office/drawing/2014/main" id="{32F40B68-29EE-4857-B06E-C7F6CF41BD1C}"/>
              </a:ext>
            </a:extLst>
          </p:cNvPr>
          <p:cNvSpPr txBox="1"/>
          <p:nvPr/>
        </p:nvSpPr>
        <p:spPr>
          <a:xfrm>
            <a:off x="1348892" y="3719576"/>
            <a:ext cx="3771635" cy="923330"/>
          </a:xfrm>
          <a:prstGeom prst="rect">
            <a:avLst/>
          </a:prstGeom>
          <a:noFill/>
        </p:spPr>
        <p:txBody>
          <a:bodyPr wrap="square">
            <a:spAutoFit/>
          </a:bodyPr>
          <a:lstStyle/>
          <a:p>
            <a:r>
              <a:rPr lang="zh-CN" altLang="en-US" sz="1200" dirty="0">
                <a:latin typeface="Arial" panose="020B0604020202020204" pitchFamily="34" charset="0"/>
              </a:rPr>
              <a:t>Geraud Nangue Tasse等人</a:t>
            </a:r>
            <a:r>
              <a:rPr lang="en-US" altLang="zh-CN" sz="1200" dirty="0">
                <a:latin typeface="Arial" panose="020B0604020202020204" pitchFamily="34" charset="0"/>
              </a:rPr>
              <a:t>[2020]</a:t>
            </a:r>
            <a:r>
              <a:rPr lang="zh-CN" altLang="en-US" sz="1200" dirty="0">
                <a:latin typeface="Arial" panose="020B0604020202020204" pitchFamily="34" charset="0"/>
              </a:rPr>
              <a:t>研究终身强化学习中的逻辑组成，提出了一种终身学习框架，该框架利用</a:t>
            </a:r>
            <a:r>
              <a:rPr lang="en-US" altLang="zh-CN" sz="1200" dirty="0">
                <a:latin typeface="Arial" panose="020B0604020202020204" pitchFamily="34" charset="0"/>
              </a:rPr>
              <a:t>zero-shot</a:t>
            </a:r>
            <a:r>
              <a:rPr lang="zh-CN" altLang="en-US" sz="1200" dirty="0">
                <a:latin typeface="Arial" panose="020B0604020202020204" pitchFamily="34" charset="0"/>
              </a:rPr>
              <a:t>逻辑组合来解决可表示为先前学习任务的逻辑组合的新任务</a:t>
            </a:r>
            <a:r>
              <a:rPr lang="zh-CN" altLang="en-US" dirty="0"/>
              <a:t>。</a:t>
            </a:r>
          </a:p>
        </p:txBody>
      </p:sp>
      <p:sp>
        <p:nvSpPr>
          <p:cNvPr id="13" name="文本框 12">
            <a:extLst>
              <a:ext uri="{FF2B5EF4-FFF2-40B4-BE49-F238E27FC236}">
                <a16:creationId xmlns:a16="http://schemas.microsoft.com/office/drawing/2014/main" id="{292C8770-A46A-4DBF-A885-8CB858B3E51E}"/>
              </a:ext>
            </a:extLst>
          </p:cNvPr>
          <p:cNvSpPr txBox="1"/>
          <p:nvPr/>
        </p:nvSpPr>
        <p:spPr>
          <a:xfrm>
            <a:off x="7133392" y="4618427"/>
            <a:ext cx="3623536" cy="646331"/>
          </a:xfrm>
          <a:prstGeom prst="rect">
            <a:avLst/>
          </a:prstGeom>
          <a:noFill/>
        </p:spPr>
        <p:txBody>
          <a:bodyPr wrap="square">
            <a:spAutoFit/>
          </a:bodyPr>
          <a:lstStyle/>
          <a:p>
            <a:r>
              <a:rPr lang="en-US" altLang="zh-CN" sz="1200" b="1" dirty="0" err="1">
                <a:latin typeface="Arial" panose="020B0604020202020204" pitchFamily="34" charset="0"/>
                <a:hlinkClick r:id="rId4">
                  <a:extLst>
                    <a:ext uri="{A12FA001-AC4F-418D-AE19-62706E023703}">
                      <ahyp:hlinkClr xmlns:ahyp="http://schemas.microsoft.com/office/drawing/2018/hyperlinkcolor" val="tx"/>
                    </a:ext>
                  </a:extLst>
                </a:hlinkClick>
              </a:rPr>
              <a:t>Zhi</a:t>
            </a:r>
            <a:r>
              <a:rPr lang="en-US" altLang="zh-CN" sz="1200" b="1" dirty="0">
                <a:latin typeface="Arial" panose="020B0604020202020204" pitchFamily="34" charset="0"/>
                <a:hlinkClick r:id="rId4">
                  <a:extLst>
                    <a:ext uri="{A12FA001-AC4F-418D-AE19-62706E023703}">
                      <ahyp:hlinkClr xmlns:ahyp="http://schemas.microsoft.com/office/drawing/2018/hyperlinkcolor" val="tx"/>
                    </a:ext>
                  </a:extLst>
                </a:hlinkClick>
              </a:rPr>
              <a:t> Wang</a:t>
            </a:r>
            <a:r>
              <a:rPr lang="zh-CN" altLang="en-US" sz="1200" b="1" dirty="0">
                <a:latin typeface="Arial" panose="020B0604020202020204" pitchFamily="34" charset="0"/>
              </a:rPr>
              <a:t>等人</a:t>
            </a:r>
            <a:r>
              <a:rPr lang="en-US" altLang="zh-CN" sz="1200" b="1" dirty="0">
                <a:latin typeface="Arial" panose="020B0604020202020204" pitchFamily="34" charset="0"/>
              </a:rPr>
              <a:t>[2020]</a:t>
            </a:r>
            <a:r>
              <a:rPr lang="zh-CN" altLang="en-US" sz="1200" b="1" dirty="0">
                <a:latin typeface="Arial" panose="020B0604020202020204" pitchFamily="34" charset="0"/>
              </a:rPr>
              <a:t>在线贝叶斯推理的终身增量强化学习，提出了终身增量强化学习（</a:t>
            </a:r>
            <a:r>
              <a:rPr lang="en-US" altLang="zh-CN" sz="1200" b="1" dirty="0">
                <a:latin typeface="Arial" panose="020B0604020202020204" pitchFamily="34" charset="0"/>
              </a:rPr>
              <a:t>LLIRL</a:t>
            </a:r>
            <a:r>
              <a:rPr lang="zh-CN" altLang="en-US" sz="1200" b="1" dirty="0">
                <a:latin typeface="Arial" panose="020B0604020202020204" pitchFamily="34" charset="0"/>
              </a:rPr>
              <a:t>），一种新的增量算法，可以有效地终身适应动态环境。</a:t>
            </a:r>
          </a:p>
        </p:txBody>
      </p:sp>
    </p:spTree>
    <p:extLst>
      <p:ext uri="{BB962C8B-B14F-4D97-AF65-F5344CB8AC3E}">
        <p14:creationId xmlns:p14="http://schemas.microsoft.com/office/powerpoint/2010/main" val="2493891992"/>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081183" y="3326092"/>
            <a:ext cx="10590501" cy="782043"/>
            <a:chOff x="5181690" y="2820871"/>
            <a:chExt cx="7079724" cy="550893"/>
          </a:xfrm>
        </p:grpSpPr>
        <p:sp>
          <p:nvSpPr>
            <p:cNvPr id="4" name="椭圆 3">
              <a:extLst>
                <a:ext uri="{FF2B5EF4-FFF2-40B4-BE49-F238E27FC236}">
                  <a16:creationId xmlns:a16="http://schemas.microsoft.com/office/drawing/2014/main" id="{4E038620-75A5-4520-8E25-F9C7B2B6904E}"/>
                </a:ext>
              </a:extLst>
            </p:cNvPr>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5</a:t>
              </a:r>
              <a:endParaRPr lang="zh-CN" altLang="en-US" sz="4400" dirty="0">
                <a:latin typeface="Century Gothic" panose="020B0502020202020204" pitchFamily="34" charset="0"/>
              </a:endParaRPr>
            </a:p>
          </p:txBody>
        </p:sp>
        <p:sp>
          <p:nvSpPr>
            <p:cNvPr id="8" name="文本框 7">
              <a:extLst>
                <a:ext uri="{FF2B5EF4-FFF2-40B4-BE49-F238E27FC236}">
                  <a16:creationId xmlns:a16="http://schemas.microsoft.com/office/drawing/2014/main" id="{7B507C22-58B8-463E-AFBC-7B1028DAA2A5}"/>
                </a:ext>
              </a:extLst>
            </p:cNvPr>
            <p:cNvSpPr txBox="1"/>
            <p:nvPr/>
          </p:nvSpPr>
          <p:spPr>
            <a:xfrm>
              <a:off x="6074035" y="2914255"/>
              <a:ext cx="6187379" cy="390252"/>
            </a:xfrm>
            <a:prstGeom prst="rect">
              <a:avLst/>
            </a:prstGeom>
            <a:noFill/>
          </p:spPr>
          <p:txBody>
            <a:bodyPr wrap="square" lIns="0" tIns="0" rIns="0" bIns="0" rtlCol="0">
              <a:spAutoFit/>
            </a:bodyPr>
            <a:lstStyle/>
            <a:p>
              <a:r>
                <a:rPr lang="zh-CN" altLang="en-US" sz="3600" b="1" spc="300" dirty="0">
                  <a:latin typeface="+mj-ea"/>
                  <a:ea typeface="+mj-ea"/>
                </a:rPr>
                <a:t>终身强化学习经典技术</a:t>
              </a:r>
              <a:endParaRPr lang="en-US" altLang="zh-CN" sz="3600" b="1" spc="300" dirty="0">
                <a:latin typeface="+mj-ea"/>
                <a:ea typeface="+mj-ea"/>
              </a:endParaRPr>
            </a:p>
          </p:txBody>
        </p:sp>
      </p:grpSp>
    </p:spTree>
    <p:extLst>
      <p:ext uri="{BB962C8B-B14F-4D97-AF65-F5344CB8AC3E}">
        <p14:creationId xmlns:p14="http://schemas.microsoft.com/office/powerpoint/2010/main" val="420278863"/>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Lifelong RL vs Multi-Task RL</a:t>
            </a:r>
            <a:endParaRPr lang="zh-CN" altLang="en-US" dirty="0"/>
          </a:p>
        </p:txBody>
      </p:sp>
      <p:sp>
        <p:nvSpPr>
          <p:cNvPr id="9" name="矩形 8">
            <a:extLst>
              <a:ext uri="{FF2B5EF4-FFF2-40B4-BE49-F238E27FC236}">
                <a16:creationId xmlns:a16="http://schemas.microsoft.com/office/drawing/2014/main" id="{AF7B4A2B-F0E5-4620-A649-2EF0DCC16A14}"/>
              </a:ext>
            </a:extLst>
          </p:cNvPr>
          <p:cNvSpPr/>
          <p:nvPr/>
        </p:nvSpPr>
        <p:spPr>
          <a:xfrm>
            <a:off x="660399" y="1131263"/>
            <a:ext cx="4732215" cy="435218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F6C1D3A-8883-489A-9010-FCACBD19E490}"/>
              </a:ext>
            </a:extLst>
          </p:cNvPr>
          <p:cNvSpPr txBox="1"/>
          <p:nvPr/>
        </p:nvSpPr>
        <p:spPr>
          <a:xfrm>
            <a:off x="5596900" y="2095633"/>
            <a:ext cx="5985500" cy="1080296"/>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285750" indent="-285750" algn="just">
              <a:buFont typeface="Arial" panose="020B0604020202020204" pitchFamily="34" charset="0"/>
              <a:buChar char="•"/>
            </a:pPr>
            <a:r>
              <a:rPr lang="zh-CN" altLang="en-US" sz="1800" b="1" dirty="0"/>
              <a:t>非同时进行的多任务联合学习</a:t>
            </a:r>
            <a:endParaRPr lang="en-US" altLang="zh-CN" sz="1800" b="1" dirty="0"/>
          </a:p>
          <a:p>
            <a:pPr marL="285750" indent="-285750" algn="just">
              <a:buFont typeface="Arial" panose="020B0604020202020204" pitchFamily="34" charset="0"/>
              <a:buChar char="•"/>
            </a:pPr>
            <a:r>
              <a:rPr lang="zh-CN" altLang="en-US" sz="1800" dirty="0"/>
              <a:t>先验知识积累在知识库中，对新任务进行学习</a:t>
            </a:r>
            <a:endParaRPr lang="en-US" altLang="zh-CN" sz="1800" dirty="0"/>
          </a:p>
          <a:p>
            <a:pPr marL="285750" indent="-285750" algn="just">
              <a:buFont typeface="Arial" panose="020B0604020202020204" pitchFamily="34" charset="0"/>
              <a:buChar char="•"/>
            </a:pPr>
            <a:r>
              <a:rPr lang="zh-CN" altLang="en-US" sz="1800" dirty="0"/>
              <a:t>新任务学习后，提取新的知识更新知识库</a:t>
            </a:r>
          </a:p>
        </p:txBody>
      </p:sp>
      <p:sp>
        <p:nvSpPr>
          <p:cNvPr id="13" name="矩形 12">
            <a:extLst>
              <a:ext uri="{FF2B5EF4-FFF2-40B4-BE49-F238E27FC236}">
                <a16:creationId xmlns:a16="http://schemas.microsoft.com/office/drawing/2014/main" id="{778149A0-7B66-4522-BEDE-3946C60F53BE}"/>
              </a:ext>
            </a:extLst>
          </p:cNvPr>
          <p:cNvSpPr/>
          <p:nvPr/>
        </p:nvSpPr>
        <p:spPr>
          <a:xfrm>
            <a:off x="767459" y="5103494"/>
            <a:ext cx="4518093" cy="3339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latin typeface="Times New Roman" panose="02020603050405020304" pitchFamily="18" charset="0"/>
                <a:cs typeface="Times New Roman" panose="02020603050405020304" pitchFamily="18" charset="0"/>
              </a:rPr>
              <a:t>Illustration of </a:t>
            </a:r>
            <a:r>
              <a:rPr lang="en-US" altLang="zh-CN" spc="300" dirty="0" err="1">
                <a:latin typeface="Times New Roman" panose="02020603050405020304" pitchFamily="18" charset="0"/>
                <a:cs typeface="Times New Roman" panose="02020603050405020304" pitchFamily="18" charset="0"/>
              </a:rPr>
              <a:t>Distral</a:t>
            </a:r>
            <a:r>
              <a:rPr lang="en-US" altLang="zh-CN" spc="300" dirty="0">
                <a:latin typeface="Times New Roman" panose="02020603050405020304" pitchFamily="18" charset="0"/>
                <a:cs typeface="Times New Roman" panose="02020603050405020304" pitchFamily="18" charset="0"/>
              </a:rPr>
              <a:t> framework</a:t>
            </a:r>
            <a:endParaRPr lang="zh-CN" altLang="en-US" spc="3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58FD7F51-F933-4C16-AF77-363679D2D4D6}"/>
              </a:ext>
            </a:extLst>
          </p:cNvPr>
          <p:cNvSpPr txBox="1"/>
          <p:nvPr/>
        </p:nvSpPr>
        <p:spPr>
          <a:xfrm>
            <a:off x="5596900" y="4182265"/>
            <a:ext cx="6562731" cy="1440394"/>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285750" indent="-285750" algn="just">
              <a:buFont typeface="Arial" panose="020B0604020202020204" pitchFamily="34" charset="0"/>
              <a:buChar char="•"/>
            </a:pPr>
            <a:r>
              <a:rPr lang="zh-CN" altLang="en-US" sz="1800" b="1" dirty="0"/>
              <a:t>多任务同时学习，联合优化和分别优化交替进行</a:t>
            </a:r>
            <a:r>
              <a:rPr lang="zh-CN" altLang="en-US" sz="1800" dirty="0"/>
              <a:t>。</a:t>
            </a:r>
            <a:endParaRPr lang="en-US" altLang="zh-CN" sz="1800" dirty="0"/>
          </a:p>
          <a:p>
            <a:pPr marL="285750" indent="-285750" algn="just">
              <a:buFont typeface="Arial" panose="020B0604020202020204" pitchFamily="34" charset="0"/>
              <a:buChar char="•"/>
            </a:pPr>
            <a:r>
              <a:rPr lang="zh-CN" altLang="en-US" sz="1800" dirty="0"/>
              <a:t>将多个任务上学习的策略提纯，得到共有的中间策略</a:t>
            </a:r>
            <a:endParaRPr lang="en-US" altLang="zh-CN" sz="1800" dirty="0"/>
          </a:p>
          <a:p>
            <a:pPr marL="285750" indent="-285750" algn="just">
              <a:buFont typeface="Arial" panose="020B0604020202020204" pitchFamily="34" charset="0"/>
              <a:buChar char="•"/>
            </a:pPr>
            <a:r>
              <a:rPr lang="zh-CN" altLang="en-US" sz="1800" dirty="0"/>
              <a:t>通过共有策略获得共有知识，增加</a:t>
            </a:r>
            <a:r>
              <a:rPr lang="en-US" altLang="zh-CN" sz="1800" dirty="0">
                <a:latin typeface="Times New Roman" panose="02020603050405020304" pitchFamily="18" charset="0"/>
                <a:cs typeface="Times New Roman" panose="02020603050405020304" pitchFamily="18" charset="0"/>
              </a:rPr>
              <a:t>agent</a:t>
            </a:r>
            <a:r>
              <a:rPr lang="zh-CN" altLang="en-US" sz="1800" dirty="0"/>
              <a:t>在新环境下的鲁棒性。</a:t>
            </a:r>
          </a:p>
        </p:txBody>
      </p:sp>
      <p:sp>
        <p:nvSpPr>
          <p:cNvPr id="21" name="文本框 20">
            <a:extLst>
              <a:ext uri="{FF2B5EF4-FFF2-40B4-BE49-F238E27FC236}">
                <a16:creationId xmlns:a16="http://schemas.microsoft.com/office/drawing/2014/main" id="{B7738CD3-2509-4EB1-81C5-87AF35740910}"/>
              </a:ext>
            </a:extLst>
          </p:cNvPr>
          <p:cNvSpPr txBox="1"/>
          <p:nvPr/>
        </p:nvSpPr>
        <p:spPr>
          <a:xfrm>
            <a:off x="5765800" y="3408118"/>
            <a:ext cx="6426200" cy="560153"/>
          </a:xfrm>
          <a:prstGeom prst="rect">
            <a:avLst/>
          </a:prstGeom>
          <a:solidFill>
            <a:schemeClr val="accent4"/>
          </a:solidFill>
        </p:spPr>
        <p:txBody>
          <a:bodyPr wrap="square" lIns="0" tIns="0" rIns="0" bIns="0" rtlCol="0" anchor="ctr" anchorCtr="0">
            <a:noAutofit/>
          </a:bodyPr>
          <a:lstStyle>
            <a:defPPr>
              <a:defRPr lang="zh-CN"/>
            </a:defPPr>
            <a:lvl1pPr>
              <a:lnSpc>
                <a:spcPct val="130000"/>
              </a:lnSpc>
              <a:defRPr sz="4000" spc="300">
                <a:solidFill>
                  <a:schemeClr val="accent1"/>
                </a:solidFill>
                <a:latin typeface="+mj-ea"/>
                <a:ea typeface="+mj-ea"/>
              </a:defRPr>
            </a:lvl1pPr>
          </a:lstStyle>
          <a:p>
            <a:pPr algn="ctr"/>
            <a:r>
              <a:rPr lang="zh-CN" altLang="en-US" sz="2800" b="1" dirty="0">
                <a:solidFill>
                  <a:schemeClr val="bg1"/>
                </a:solidFill>
                <a:latin typeface="微软雅黑" panose="020B0503020204020204" pitchFamily="34" charset="-122"/>
                <a:ea typeface="微软雅黑" panose="020B0503020204020204" pitchFamily="34" charset="-122"/>
              </a:rPr>
              <a:t>一般多任务强化学习</a:t>
            </a:r>
            <a:r>
              <a:rPr lang="en-US" altLang="zh-CN" sz="2800" b="1" dirty="0">
                <a:solidFill>
                  <a:schemeClr val="bg1"/>
                </a:solidFill>
                <a:latin typeface="微软雅黑" panose="020B0503020204020204" pitchFamily="34" charset="-122"/>
                <a:ea typeface="微软雅黑" panose="020B0503020204020204" pitchFamily="34" charset="-122"/>
              </a:rPr>
              <a:t>(</a:t>
            </a:r>
            <a:r>
              <a:rPr lang="en-US" altLang="zh-CN" sz="2800" b="1" dirty="0" err="1">
                <a:solidFill>
                  <a:schemeClr val="bg1"/>
                </a:solidFill>
                <a:latin typeface="微软雅黑" panose="020B0503020204020204" pitchFamily="34" charset="-122"/>
                <a:ea typeface="微软雅黑" panose="020B0503020204020204" pitchFamily="34" charset="-122"/>
              </a:rPr>
              <a:t>eg</a:t>
            </a:r>
            <a:r>
              <a:rPr lang="zh-CN" altLang="en-US" sz="2800" b="1" dirty="0">
                <a:solidFill>
                  <a:schemeClr val="bg1"/>
                </a:solidFill>
                <a:latin typeface="微软雅黑" panose="020B0503020204020204" pitchFamily="34" charset="-122"/>
                <a:ea typeface="微软雅黑" panose="020B0503020204020204" pitchFamily="34" charset="-122"/>
              </a:rPr>
              <a:t>：</a:t>
            </a:r>
            <a:r>
              <a:rPr lang="en-US" altLang="zh-CN" sz="2800" b="1" dirty="0" err="1">
                <a:solidFill>
                  <a:schemeClr val="bg1"/>
                </a:solidFill>
                <a:latin typeface="微软雅黑" panose="020B0503020204020204" pitchFamily="34" charset="-122"/>
                <a:ea typeface="微软雅黑" panose="020B0503020204020204" pitchFamily="34" charset="-122"/>
              </a:rPr>
              <a:t>Distral</a:t>
            </a:r>
            <a:r>
              <a:rPr lang="en-US" altLang="zh-CN" sz="2800" b="1" dirty="0">
                <a:solidFill>
                  <a:schemeClr val="bg1"/>
                </a:solidFill>
                <a:latin typeface="微软雅黑" panose="020B0503020204020204" pitchFamily="34" charset="-122"/>
                <a:ea typeface="微软雅黑" panose="020B0503020204020204" pitchFamily="34" charset="-122"/>
              </a:rPr>
              <a:t>)</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213349" y="1332295"/>
            <a:ext cx="5365858" cy="3493130"/>
          </a:xfrm>
          <a:prstGeom prst="rect">
            <a:avLst/>
          </a:prstGeom>
        </p:spPr>
      </p:pic>
      <p:sp>
        <p:nvSpPr>
          <p:cNvPr id="14" name="文本框 13"/>
          <p:cNvSpPr txBox="1"/>
          <p:nvPr/>
        </p:nvSpPr>
        <p:spPr>
          <a:xfrm>
            <a:off x="496514" y="5761514"/>
            <a:ext cx="10901537" cy="830997"/>
          </a:xfrm>
          <a:prstGeom prst="rect">
            <a:avLst/>
          </a:prstGeom>
          <a:noFill/>
        </p:spPr>
        <p:txBody>
          <a:bodyPr wrap="square" rtlCol="0">
            <a:spAutoFit/>
          </a:bodyPr>
          <a:lstStyle/>
          <a:p>
            <a:r>
              <a:rPr lang="en-US" altLang="zh-CN" sz="1600" dirty="0"/>
              <a:t>DeepMind</a:t>
            </a:r>
            <a:r>
              <a:rPr lang="zh-CN" altLang="en-US" sz="1600" dirty="0"/>
              <a:t>，</a:t>
            </a:r>
            <a:r>
              <a:rPr lang="en-US" altLang="zh-CN" sz="1600" dirty="0" err="1"/>
              <a:t>Teh</a:t>
            </a:r>
            <a:r>
              <a:rPr lang="en-US" altLang="zh-CN" sz="1600" dirty="0"/>
              <a:t>, Yee, et al. "</a:t>
            </a:r>
            <a:r>
              <a:rPr lang="en-US" altLang="zh-CN" sz="1600" dirty="0" err="1"/>
              <a:t>Distral</a:t>
            </a:r>
            <a:r>
              <a:rPr lang="en-US" altLang="zh-CN" sz="1600" dirty="0"/>
              <a:t>: Robust multitask reinforcement learning." </a:t>
            </a:r>
          </a:p>
          <a:p>
            <a:r>
              <a:rPr lang="en-US" altLang="zh-CN" sz="1600" dirty="0"/>
              <a:t>Advances in Neural Information Processing Systems. 2018.</a:t>
            </a:r>
            <a:br>
              <a:rPr lang="en-US" altLang="zh-CN" sz="1600" dirty="0"/>
            </a:br>
            <a:endParaRPr lang="zh-CN" altLang="en-US" sz="1600" dirty="0"/>
          </a:p>
        </p:txBody>
      </p:sp>
      <p:sp>
        <p:nvSpPr>
          <p:cNvPr id="12" name="文本框 11">
            <a:extLst>
              <a:ext uri="{FF2B5EF4-FFF2-40B4-BE49-F238E27FC236}">
                <a16:creationId xmlns:a16="http://schemas.microsoft.com/office/drawing/2014/main" id="{8DD9C6B7-CF61-4922-AAA6-B85AE1628331}"/>
              </a:ext>
            </a:extLst>
          </p:cNvPr>
          <p:cNvSpPr txBox="1"/>
          <p:nvPr/>
        </p:nvSpPr>
        <p:spPr>
          <a:xfrm>
            <a:off x="5348393" y="1321486"/>
            <a:ext cx="6843607" cy="560153"/>
          </a:xfrm>
          <a:prstGeom prst="rect">
            <a:avLst/>
          </a:prstGeom>
          <a:solidFill>
            <a:schemeClr val="accent1"/>
          </a:solidFill>
        </p:spPr>
        <p:txBody>
          <a:bodyPr wrap="square" lIns="0" tIns="0" rIns="0" bIns="0" rtlCol="0" anchor="ctr" anchorCtr="0">
            <a:noAutofit/>
          </a:bodyPr>
          <a:lstStyle>
            <a:defPPr>
              <a:defRPr lang="zh-CN"/>
            </a:defPPr>
            <a:lvl1pPr>
              <a:lnSpc>
                <a:spcPct val="130000"/>
              </a:lnSpc>
              <a:defRPr sz="4000" spc="300">
                <a:solidFill>
                  <a:schemeClr val="accent1"/>
                </a:solidFill>
                <a:latin typeface="+mj-ea"/>
                <a:ea typeface="+mj-ea"/>
              </a:defRPr>
            </a:lvl1pPr>
          </a:lstStyle>
          <a:p>
            <a:r>
              <a:rPr lang="en-US" altLang="zh-CN" sz="2400" b="1" dirty="0">
                <a:solidFill>
                  <a:schemeClr val="bg1"/>
                </a:solidFill>
                <a:latin typeface="微软雅黑" panose="020B0503020204020204" pitchFamily="34" charset="-122"/>
                <a:ea typeface="微软雅黑" panose="020B0503020204020204" pitchFamily="34" charset="-122"/>
              </a:rPr>
              <a:t>Multi-Task Hierarchical Bayesian RL</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a:spLocks noChangeArrowheads="1"/>
          </p:cNvSpPr>
          <p:nvPr/>
        </p:nvSpPr>
        <p:spPr bwMode="auto">
          <a:xfrm>
            <a:off x="-309399" y="216119"/>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Tree>
    <p:extLst>
      <p:ext uri="{BB962C8B-B14F-4D97-AF65-F5344CB8AC3E}">
        <p14:creationId xmlns:p14="http://schemas.microsoft.com/office/powerpoint/2010/main" val="2845593530"/>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Multi-Task Hierarchical Bayesian RL</a:t>
            </a:r>
            <a:endParaRPr lang="zh-CN" altLang="en-US" dirty="0"/>
          </a:p>
        </p:txBody>
      </p:sp>
      <p:cxnSp>
        <p:nvCxnSpPr>
          <p:cNvPr id="3" name="直接连接符 2">
            <a:extLst>
              <a:ext uri="{FF2B5EF4-FFF2-40B4-BE49-F238E27FC236}">
                <a16:creationId xmlns:a16="http://schemas.microsoft.com/office/drawing/2014/main" id="{89BC4564-A6B6-47A0-BC2C-A544562110F2}"/>
              </a:ext>
            </a:extLst>
          </p:cNvPr>
          <p:cNvCxnSpPr>
            <a:cxnSpLocks/>
          </p:cNvCxnSpPr>
          <p:nvPr/>
        </p:nvCxnSpPr>
        <p:spPr>
          <a:xfrm>
            <a:off x="2852898" y="1967367"/>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B3E85041-8A28-4238-BD0C-C2BC765136D2}"/>
              </a:ext>
            </a:extLst>
          </p:cNvPr>
          <p:cNvCxnSpPr/>
          <p:nvPr/>
        </p:nvCxnSpPr>
        <p:spPr>
          <a:xfrm>
            <a:off x="2735373" y="4596216"/>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200888B8-65B2-40C4-9C02-CC178AF32B3F}"/>
              </a:ext>
            </a:extLst>
          </p:cNvPr>
          <p:cNvSpPr txBox="1"/>
          <p:nvPr/>
        </p:nvSpPr>
        <p:spPr>
          <a:xfrm>
            <a:off x="2852898" y="2250664"/>
            <a:ext cx="7133112" cy="2068259"/>
          </a:xfrm>
          <a:prstGeom prst="rect">
            <a:avLst/>
          </a:prstGeom>
          <a:noFill/>
        </p:spPr>
        <p:txBody>
          <a:bodyPr wrap="square" lIns="0" tIns="0" rIns="0" bIns="0" rtlCol="0">
            <a:spAutoFit/>
          </a:bodyPr>
          <a:lstStyle/>
          <a:p>
            <a:pPr>
              <a:lnSpc>
                <a:spcPct val="120000"/>
              </a:lnSpc>
            </a:pPr>
            <a:r>
              <a:rPr lang="en-US" altLang="zh-CN" sz="2800" b="1" spc="300" dirty="0">
                <a:solidFill>
                  <a:schemeClr val="accent1"/>
                </a:solidFill>
                <a:latin typeface="+mn-ea"/>
              </a:rPr>
              <a:t>	</a:t>
            </a:r>
            <a:r>
              <a:rPr lang="zh-CN" altLang="en-US" sz="2800" b="1" spc="300" dirty="0">
                <a:solidFill>
                  <a:schemeClr val="accent1"/>
                </a:solidFill>
                <a:latin typeface="+mn-ea"/>
              </a:rPr>
              <a:t>综上所述，基于分层贝叶斯的多任务强化学习方法是贝叶斯强化学习在多任务学习上的扩展。实际上是在线多任务学习方法，也是一种终身学习方法。</a:t>
            </a:r>
            <a:endParaRPr lang="en-US" altLang="zh-CN" sz="2800" b="1" spc="300" dirty="0">
              <a:solidFill>
                <a:schemeClr val="accent1"/>
              </a:solidFill>
              <a:latin typeface="+mn-ea"/>
            </a:endParaRPr>
          </a:p>
        </p:txBody>
      </p:sp>
      <p:sp>
        <p:nvSpPr>
          <p:cNvPr id="11" name="文本框 10">
            <a:extLst>
              <a:ext uri="{FF2B5EF4-FFF2-40B4-BE49-F238E27FC236}">
                <a16:creationId xmlns:a16="http://schemas.microsoft.com/office/drawing/2014/main" id="{39C1AE23-A621-4507-BCFA-2B567F6A8600}"/>
              </a:ext>
            </a:extLst>
          </p:cNvPr>
          <p:cNvSpPr txBox="1"/>
          <p:nvPr/>
        </p:nvSpPr>
        <p:spPr>
          <a:xfrm>
            <a:off x="10112546" y="4240329"/>
            <a:ext cx="1632320" cy="1769715"/>
          </a:xfrm>
          <a:prstGeom prst="rect">
            <a:avLst/>
          </a:prstGeom>
          <a:noFill/>
        </p:spPr>
        <p:txBody>
          <a:bodyPr wrap="square" lIns="0" tIns="0" rIns="0" bIns="0" rtlCol="0">
            <a:spAutoFit/>
          </a:bodyPr>
          <a:lstStyle/>
          <a:p>
            <a:pPr algn="l"/>
            <a:r>
              <a:rPr lang="en-US" altLang="zh-CN" sz="11500" spc="300" dirty="0">
                <a:solidFill>
                  <a:schemeClr val="accent4"/>
                </a:solidFill>
                <a:latin typeface="黑体" panose="02010609060101010101" pitchFamily="49" charset="-122"/>
                <a:ea typeface="黑体" panose="02010609060101010101" pitchFamily="49" charset="-122"/>
              </a:rPr>
              <a:t>”</a:t>
            </a:r>
            <a:endParaRPr lang="zh-CN" altLang="en-US" sz="11500" spc="300" dirty="0">
              <a:solidFill>
                <a:schemeClr val="accent4"/>
              </a:solidFill>
              <a:latin typeface="黑体" panose="02010609060101010101" pitchFamily="49" charset="-122"/>
              <a:ea typeface="黑体" panose="02010609060101010101" pitchFamily="49" charset="-122"/>
            </a:endParaRPr>
          </a:p>
        </p:txBody>
      </p:sp>
      <p:sp>
        <p:nvSpPr>
          <p:cNvPr id="12" name="文本框 11">
            <a:extLst>
              <a:ext uri="{FF2B5EF4-FFF2-40B4-BE49-F238E27FC236}">
                <a16:creationId xmlns:a16="http://schemas.microsoft.com/office/drawing/2014/main" id="{48C79EC0-D462-481F-9866-68D3FD506255}"/>
              </a:ext>
            </a:extLst>
          </p:cNvPr>
          <p:cNvSpPr txBox="1"/>
          <p:nvPr/>
        </p:nvSpPr>
        <p:spPr>
          <a:xfrm>
            <a:off x="725013" y="1798885"/>
            <a:ext cx="2487168" cy="1769715"/>
          </a:xfrm>
          <a:prstGeom prst="rect">
            <a:avLst/>
          </a:prstGeom>
          <a:noFill/>
        </p:spPr>
        <p:txBody>
          <a:bodyPr wrap="square" lIns="0" tIns="0" rIns="0" bIns="0" rtlCol="0">
            <a:spAutoFit/>
          </a:bodyPr>
          <a:lstStyle/>
          <a:p>
            <a:pPr algn="l"/>
            <a:r>
              <a:rPr lang="zh-CN" altLang="en-US" sz="11500" spc="300" dirty="0">
                <a:solidFill>
                  <a:schemeClr val="accent4"/>
                </a:solidFill>
                <a:latin typeface="黑体" panose="02010609060101010101" pitchFamily="49" charset="-122"/>
                <a:ea typeface="黑体" panose="02010609060101010101" pitchFamily="49" charset="-122"/>
              </a:rPr>
              <a:t>“</a:t>
            </a:r>
          </a:p>
        </p:txBody>
      </p:sp>
      <p:sp>
        <p:nvSpPr>
          <p:cNvPr id="13" name="文本框 1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14" name="矩形 13">
            <a:extLst>
              <a:ext uri="{FF2B5EF4-FFF2-40B4-BE49-F238E27FC236}">
                <a16:creationId xmlns:a16="http://schemas.microsoft.com/office/drawing/2014/main" id="{8063009E-0DB0-DD4C-95B6-4CCFA32A0F18}"/>
              </a:ext>
            </a:extLst>
          </p:cNvPr>
          <p:cNvSpPr/>
          <p:nvPr/>
        </p:nvSpPr>
        <p:spPr>
          <a:xfrm>
            <a:off x="1021072" y="5612533"/>
            <a:ext cx="8706119" cy="584775"/>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Aaron Wilson, Alan Fern, </a:t>
            </a:r>
            <a:r>
              <a:rPr lang="en-US" altLang="zh-CN" sz="1600" dirty="0" err="1">
                <a:latin typeface="Times New Roman" panose="02020603050405020304" pitchFamily="18" charset="0"/>
                <a:cs typeface="Times New Roman" panose="02020603050405020304" pitchFamily="18" charset="0"/>
              </a:rPr>
              <a:t>Soumya</a:t>
            </a:r>
            <a:r>
              <a:rPr lang="en-US" altLang="zh-CN" sz="1600" dirty="0">
                <a:latin typeface="Times New Roman" panose="02020603050405020304" pitchFamily="18" charset="0"/>
                <a:cs typeface="Times New Roman" panose="02020603050405020304" pitchFamily="18" charset="0"/>
              </a:rPr>
              <a:t> Ray, and Prasad </a:t>
            </a:r>
            <a:r>
              <a:rPr lang="en-US" altLang="zh-CN" sz="1600" dirty="0" err="1">
                <a:latin typeface="Times New Roman" panose="02020603050405020304" pitchFamily="18" charset="0"/>
                <a:cs typeface="Times New Roman" panose="02020603050405020304" pitchFamily="18" charset="0"/>
              </a:rPr>
              <a:t>Tadepalli</a:t>
            </a:r>
            <a:r>
              <a:rPr lang="en-US" altLang="zh-CN" sz="1600" dirty="0">
                <a:latin typeface="Times New Roman" panose="02020603050405020304" pitchFamily="18" charset="0"/>
                <a:cs typeface="Times New Roman" panose="02020603050405020304" pitchFamily="18" charset="0"/>
              </a:rPr>
              <a:t>. </a:t>
            </a:r>
          </a:p>
          <a:p>
            <a:r>
              <a:rPr lang="en-US" altLang="zh-CN" sz="1600" dirty="0">
                <a:latin typeface="Times New Roman" panose="02020603050405020304" pitchFamily="18" charset="0"/>
                <a:cs typeface="Times New Roman" panose="02020603050405020304" pitchFamily="18" charset="0"/>
              </a:rPr>
              <a:t>Multi-task reinforcement learning: A hierarchical Bayesian approach. In ICML, pages 1015–1022,2007. </a:t>
            </a:r>
          </a:p>
        </p:txBody>
      </p:sp>
    </p:spTree>
    <p:extLst>
      <p:ext uri="{BB962C8B-B14F-4D97-AF65-F5344CB8AC3E}">
        <p14:creationId xmlns:p14="http://schemas.microsoft.com/office/powerpoint/2010/main" val="62673543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4317"/>
            <a:ext cx="8643848" cy="480131"/>
          </a:xfrm>
        </p:spPr>
        <p:txBody>
          <a:bodyPr/>
          <a:lstStyle/>
          <a:p>
            <a:r>
              <a:rPr lang="en-US" altLang="zh-CN" dirty="0"/>
              <a:t>Multi-Task Hierarchical Bayesian RL</a:t>
            </a:r>
            <a:endParaRPr lang="zh-CN" altLang="en-US" dirty="0"/>
          </a:p>
        </p:txBody>
      </p:sp>
      <p:sp>
        <p:nvSpPr>
          <p:cNvPr id="3" name="文本框 2"/>
          <p:cNvSpPr txBox="1"/>
          <p:nvPr/>
        </p:nvSpPr>
        <p:spPr>
          <a:xfrm>
            <a:off x="821426" y="1426772"/>
            <a:ext cx="6650629" cy="4708981"/>
          </a:xfrm>
          <a:prstGeom prst="rect">
            <a:avLst/>
          </a:prstGeom>
          <a:noFill/>
        </p:spPr>
        <p:txBody>
          <a:bodyPr wrap="square" rtlCol="0">
            <a:spAutoFit/>
          </a:bodyPr>
          <a:lstStyle/>
          <a:p>
            <a:pPr>
              <a:spcBef>
                <a:spcPts val="600"/>
              </a:spcBef>
              <a:spcAft>
                <a:spcPts val="600"/>
              </a:spcAft>
            </a:pPr>
            <a:r>
              <a:rPr lang="zh-CN" altLang="en-US" sz="2000" b="1" dirty="0">
                <a:latin typeface="Times New Roman" panose="02020603050405020304" pitchFamily="18" charset="0"/>
                <a:cs typeface="Times New Roman" panose="02020603050405020304" pitchFamily="18" charset="0"/>
              </a:rPr>
              <a:t>问题假设：</a:t>
            </a:r>
            <a:endParaRPr lang="en-US" altLang="zh-CN" sz="2000" b="1" dirty="0">
              <a:latin typeface="Times New Roman" panose="02020603050405020304" pitchFamily="18" charset="0"/>
              <a:cs typeface="Times New Roman" panose="02020603050405020304" pitchFamily="18" charset="0"/>
            </a:endParaRPr>
          </a:p>
          <a:p>
            <a:pPr>
              <a:spcBef>
                <a:spcPts val="600"/>
              </a:spcBef>
              <a:spcAft>
                <a:spcPts val="600"/>
              </a:spcAft>
            </a:pPr>
            <a:r>
              <a:rPr lang="zh-CN" altLang="en-US" sz="2000" dirty="0">
                <a:latin typeface="Times New Roman" panose="02020603050405020304" pitchFamily="18" charset="0"/>
                <a:cs typeface="Times New Roman" panose="02020603050405020304" pitchFamily="18" charset="0"/>
              </a:rPr>
              <a:t>在多任务强化学习中，得到的马尔可夫决策过程</a:t>
            </a:r>
            <a:r>
              <a:rPr lang="en-US" altLang="zh-CN" sz="2000" dirty="0">
                <a:latin typeface="Times New Roman" panose="02020603050405020304" pitchFamily="18" charset="0"/>
                <a:cs typeface="Times New Roman" panose="02020603050405020304" pitchFamily="18" charset="0"/>
              </a:rPr>
              <a:t>(MDPs)</a:t>
            </a:r>
            <a:r>
              <a:rPr lang="zh-CN" altLang="en-US" sz="2000" dirty="0">
                <a:latin typeface="Times New Roman" panose="02020603050405020304" pitchFamily="18" charset="0"/>
                <a:cs typeface="Times New Roman" panose="02020603050405020304" pitchFamily="18" charset="0"/>
              </a:rPr>
              <a:t>序列服从某种固定但未知的分布。</a:t>
            </a:r>
            <a:endParaRPr lang="en-US" altLang="zh-CN" sz="2000" dirty="0">
              <a:latin typeface="Times New Roman" panose="02020603050405020304" pitchFamily="18" charset="0"/>
              <a:cs typeface="Times New Roman" panose="02020603050405020304" pitchFamily="18" charset="0"/>
            </a:endParaRPr>
          </a:p>
          <a:p>
            <a:pPr>
              <a:spcBef>
                <a:spcPts val="600"/>
              </a:spcBef>
              <a:spcAft>
                <a:spcPts val="600"/>
              </a:spcAft>
            </a:pPr>
            <a:endParaRPr lang="en-US" altLang="zh-CN" sz="2000" dirty="0">
              <a:latin typeface="Times New Roman" panose="02020603050405020304" pitchFamily="18" charset="0"/>
              <a:cs typeface="Times New Roman" panose="02020603050405020304" pitchFamily="18" charset="0"/>
            </a:endParaRPr>
          </a:p>
          <a:p>
            <a:pPr>
              <a:spcBef>
                <a:spcPts val="600"/>
              </a:spcBef>
              <a:spcAft>
                <a:spcPts val="600"/>
              </a:spcAft>
            </a:pPr>
            <a:r>
              <a:rPr lang="zh-CN" altLang="en-US" sz="2000" b="1" dirty="0">
                <a:latin typeface="Times New Roman" panose="02020603050405020304" pitchFamily="18" charset="0"/>
                <a:cs typeface="Times New Roman" panose="02020603050405020304" pitchFamily="18" charset="0"/>
              </a:rPr>
              <a:t>方法：</a:t>
            </a:r>
            <a:endParaRPr lang="en-US" altLang="zh-CN" sz="2000" b="1" dirty="0">
              <a:latin typeface="Times New Roman" panose="02020603050405020304" pitchFamily="18" charset="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分层贝叶斯模型对</a:t>
            </a:r>
            <a:r>
              <a:rPr lang="en-US" altLang="zh-CN" sz="2000" dirty="0">
                <a:latin typeface="Times New Roman" panose="02020603050405020304" pitchFamily="18" charset="0"/>
                <a:cs typeface="Times New Roman" panose="02020603050405020304" pitchFamily="18" charset="0"/>
              </a:rPr>
              <a:t>MDPs</a:t>
            </a:r>
            <a:r>
              <a:rPr lang="zh-CN" altLang="en-US" sz="2000" dirty="0">
                <a:latin typeface="Times New Roman" panose="02020603050405020304" pitchFamily="18" charset="0"/>
                <a:cs typeface="Times New Roman" panose="02020603050405020304" pitchFamily="18" charset="0"/>
              </a:rPr>
              <a:t>进行分类；</a:t>
            </a:r>
            <a:endParaRPr lang="en-US" altLang="zh-CN" sz="2000" dirty="0">
              <a:latin typeface="Times New Roman" panose="02020603050405020304" pitchFamily="18" charset="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对于新的</a:t>
            </a:r>
            <a:r>
              <a:rPr lang="en-US" altLang="zh-CN" sz="2000" dirty="0">
                <a:latin typeface="Times New Roman" panose="02020603050405020304" pitchFamily="18" charset="0"/>
                <a:cs typeface="Times New Roman" panose="02020603050405020304" pitchFamily="18" charset="0"/>
              </a:rPr>
              <a:t>MDP</a:t>
            </a:r>
            <a:r>
              <a:rPr lang="zh-CN" altLang="en-US" sz="2000" dirty="0">
                <a:latin typeface="Times New Roman" panose="02020603050405020304" pitchFamily="18" charset="0"/>
                <a:cs typeface="Times New Roman" panose="02020603050405020304" pitchFamily="18" charset="0"/>
              </a:rPr>
              <a:t>，利用同类的共享信息，基于经验快速推断出环境特征，快速适应初遇的新环境；</a:t>
            </a:r>
            <a:endParaRPr lang="en-US" altLang="zh-CN" sz="2000" dirty="0">
              <a:latin typeface="Times New Roman" panose="02020603050405020304" pitchFamily="18" charset="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利用无线混合模型自动学习</a:t>
            </a:r>
            <a:r>
              <a:rPr lang="en-US" altLang="zh-CN" sz="2000" dirty="0">
                <a:latin typeface="Times New Roman" panose="02020603050405020304" pitchFamily="18" charset="0"/>
                <a:cs typeface="Times New Roman" panose="02020603050405020304" pitchFamily="18" charset="0"/>
              </a:rPr>
              <a:t>MDPs</a:t>
            </a:r>
            <a:r>
              <a:rPr lang="zh-CN" altLang="en-US" sz="2000" dirty="0">
                <a:latin typeface="Times New Roman" panose="02020603050405020304" pitchFamily="18" charset="0"/>
                <a:cs typeface="Times New Roman" panose="02020603050405020304" pitchFamily="18" charset="0"/>
              </a:rPr>
              <a:t>的分类数量。</a:t>
            </a:r>
            <a:endParaRPr lang="en-US" altLang="zh-CN" sz="2000" dirty="0">
              <a:latin typeface="Times New Roman" panose="02020603050405020304" pitchFamily="18" charset="0"/>
              <a:cs typeface="Times New Roman" panose="02020603050405020304" pitchFamily="18" charset="0"/>
            </a:endParaRPr>
          </a:p>
          <a:p>
            <a:pPr>
              <a:spcBef>
                <a:spcPts val="600"/>
              </a:spcBef>
              <a:spcAft>
                <a:spcPts val="600"/>
              </a:spcAft>
            </a:pPr>
            <a:endParaRPr lang="en-US" altLang="zh-CN" sz="2000" dirty="0">
              <a:latin typeface="Times New Roman" panose="02020603050405020304" pitchFamily="18" charset="0"/>
              <a:cs typeface="Times New Roman" panose="02020603050405020304" pitchFamily="18" charset="0"/>
            </a:endParaRPr>
          </a:p>
          <a:p>
            <a:pPr>
              <a:spcBef>
                <a:spcPts val="600"/>
              </a:spcBef>
              <a:spcAft>
                <a:spcPts val="600"/>
              </a:spcAft>
            </a:pPr>
            <a:endParaRPr lang="en-US" altLang="zh-CN" sz="2000"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3"/>
          <a:stretch>
            <a:fillRect/>
          </a:stretch>
        </p:blipFill>
        <p:spPr>
          <a:xfrm>
            <a:off x="7544244" y="888163"/>
            <a:ext cx="4647756" cy="4288263"/>
          </a:xfrm>
          <a:prstGeom prst="rect">
            <a:avLst/>
          </a:prstGeom>
        </p:spPr>
      </p:pic>
      <p:cxnSp>
        <p:nvCxnSpPr>
          <p:cNvPr id="47" name="直接连接符 46">
            <a:extLst>
              <a:ext uri="{FF2B5EF4-FFF2-40B4-BE49-F238E27FC236}">
                <a16:creationId xmlns:a16="http://schemas.microsoft.com/office/drawing/2014/main" id="{6DAE3BEC-0D40-461A-A5E2-07A3B7AD813B}"/>
              </a:ext>
            </a:extLst>
          </p:cNvPr>
          <p:cNvCxnSpPr>
            <a:cxnSpLocks/>
          </p:cNvCxnSpPr>
          <p:nvPr/>
        </p:nvCxnSpPr>
        <p:spPr>
          <a:xfrm>
            <a:off x="952591" y="2847501"/>
            <a:ext cx="6447276" cy="576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778149A0-7B66-4522-BEDE-3946C60F53BE}"/>
              </a:ext>
            </a:extLst>
          </p:cNvPr>
          <p:cNvSpPr/>
          <p:nvPr/>
        </p:nvSpPr>
        <p:spPr>
          <a:xfrm>
            <a:off x="7582231" y="5109210"/>
            <a:ext cx="4289920" cy="60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latin typeface="Times New Roman" panose="02020603050405020304" pitchFamily="18" charset="0"/>
                <a:cs typeface="Times New Roman" panose="02020603050405020304" pitchFamily="18" charset="0"/>
              </a:rPr>
              <a:t> (a) Single Bayesian RL </a:t>
            </a:r>
          </a:p>
          <a:p>
            <a:pPr algn="ctr"/>
            <a:r>
              <a:rPr lang="en-US" altLang="zh-CN" spc="300" dirty="0">
                <a:latin typeface="Times New Roman" panose="02020603050405020304" pitchFamily="18" charset="0"/>
                <a:cs typeface="Times New Roman" panose="02020603050405020304" pitchFamily="18" charset="0"/>
              </a:rPr>
              <a:t>(b)Hierarchical Bayesian MTRL</a:t>
            </a:r>
            <a:endParaRPr lang="zh-CN" altLang="en-US" spc="300" dirty="0">
              <a:latin typeface="Times New Roman" panose="02020603050405020304" pitchFamily="18" charset="0"/>
              <a:cs typeface="Times New Roman" panose="02020603050405020304" pitchFamily="18" charset="0"/>
            </a:endParaRPr>
          </a:p>
        </p:txBody>
      </p:sp>
      <p:sp>
        <p:nvSpPr>
          <p:cNvPr id="8" name="文本框 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11" name="矩形 10">
            <a:extLst>
              <a:ext uri="{FF2B5EF4-FFF2-40B4-BE49-F238E27FC236}">
                <a16:creationId xmlns:a16="http://schemas.microsoft.com/office/drawing/2014/main" id="{8063009E-0DB0-DD4C-95B6-4CCFA32A0F18}"/>
              </a:ext>
            </a:extLst>
          </p:cNvPr>
          <p:cNvSpPr/>
          <p:nvPr/>
        </p:nvSpPr>
        <p:spPr>
          <a:xfrm>
            <a:off x="1021072" y="5612533"/>
            <a:ext cx="8706119" cy="584775"/>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Aaron Wilson, Alan Fern, </a:t>
            </a:r>
            <a:r>
              <a:rPr lang="en-US" altLang="zh-CN" sz="1600" dirty="0" err="1">
                <a:latin typeface="Times New Roman" panose="02020603050405020304" pitchFamily="18" charset="0"/>
                <a:cs typeface="Times New Roman" panose="02020603050405020304" pitchFamily="18" charset="0"/>
              </a:rPr>
              <a:t>Soumya</a:t>
            </a:r>
            <a:r>
              <a:rPr lang="en-US" altLang="zh-CN" sz="1600" dirty="0">
                <a:latin typeface="Times New Roman" panose="02020603050405020304" pitchFamily="18" charset="0"/>
                <a:cs typeface="Times New Roman" panose="02020603050405020304" pitchFamily="18" charset="0"/>
              </a:rPr>
              <a:t> Ray, and Prasad </a:t>
            </a:r>
            <a:r>
              <a:rPr lang="en-US" altLang="zh-CN" sz="1600" dirty="0" err="1">
                <a:latin typeface="Times New Roman" panose="02020603050405020304" pitchFamily="18" charset="0"/>
                <a:cs typeface="Times New Roman" panose="02020603050405020304" pitchFamily="18" charset="0"/>
              </a:rPr>
              <a:t>Tadepalli</a:t>
            </a:r>
            <a:r>
              <a:rPr lang="en-US" altLang="zh-CN" sz="1600" dirty="0">
                <a:latin typeface="Times New Roman" panose="02020603050405020304" pitchFamily="18" charset="0"/>
                <a:cs typeface="Times New Roman" panose="02020603050405020304" pitchFamily="18" charset="0"/>
              </a:rPr>
              <a:t>. </a:t>
            </a:r>
          </a:p>
          <a:p>
            <a:r>
              <a:rPr lang="en-US" altLang="zh-CN" sz="1600" dirty="0">
                <a:latin typeface="Times New Roman" panose="02020603050405020304" pitchFamily="18" charset="0"/>
                <a:cs typeface="Times New Roman" panose="02020603050405020304" pitchFamily="18" charset="0"/>
              </a:rPr>
              <a:t>Multi-task reinforcement learning: A hierarchical Bayesian approach. In ICML, pages 1015–1022,2007. </a:t>
            </a:r>
          </a:p>
        </p:txBody>
      </p:sp>
    </p:spTree>
    <p:extLst>
      <p:ext uri="{BB962C8B-B14F-4D97-AF65-F5344CB8AC3E}">
        <p14:creationId xmlns:p14="http://schemas.microsoft.com/office/powerpoint/2010/main" val="408723831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45305"/>
            <a:ext cx="8643848" cy="478155"/>
          </a:xfrm>
        </p:spPr>
        <p:txBody>
          <a:bodyPr/>
          <a:lstStyle/>
          <a:p>
            <a:r>
              <a:rPr lang="zh-CN" altLang="en-US" dirty="0"/>
              <a:t>终身半监督学习</a:t>
            </a:r>
          </a:p>
        </p:txBody>
      </p:sp>
      <p:sp>
        <p:nvSpPr>
          <p:cNvPr id="16" name="文本框 15"/>
          <p:cNvSpPr txBox="1"/>
          <p:nvPr/>
        </p:nvSpPr>
        <p:spPr>
          <a:xfrm>
            <a:off x="357352" y="2071439"/>
            <a:ext cx="11291570" cy="2602828"/>
          </a:xfrm>
          <a:prstGeom prst="rect">
            <a:avLst/>
          </a:prstGeom>
          <a:noFill/>
        </p:spPr>
        <p:txBody>
          <a:bodyPr wrap="square" lIns="0" tIns="0" rIns="0" bIns="0" rtlCol="0">
            <a:spAutoFit/>
          </a:bodyPr>
          <a:lstStyle/>
          <a:p>
            <a:pPr algn="ctr">
              <a:lnSpc>
                <a:spcPct val="120000"/>
              </a:lnSpc>
            </a:pPr>
            <a:r>
              <a:rPr lang="en-US" altLang="zh-CN" sz="3600" b="1" spc="300" dirty="0">
                <a:solidFill>
                  <a:schemeClr val="accent1"/>
                </a:solidFill>
                <a:latin typeface="+mn-ea"/>
              </a:rPr>
              <a:t>we learn effectively  from </a:t>
            </a:r>
            <a:r>
              <a:rPr lang="en-US" altLang="zh-CN" sz="3600" b="1" spc="300" dirty="0">
                <a:solidFill>
                  <a:srgbClr val="FF0000"/>
                </a:solidFill>
                <a:latin typeface="+mn-ea"/>
              </a:rPr>
              <a:t>a few examples </a:t>
            </a:r>
            <a:r>
              <a:rPr lang="en-US" altLang="zh-CN" sz="3600" b="1" spc="300" dirty="0">
                <a:solidFill>
                  <a:schemeClr val="accent1"/>
                </a:solidFill>
                <a:latin typeface="+mn-ea"/>
              </a:rPr>
              <a:t>with the help of </a:t>
            </a:r>
            <a:r>
              <a:rPr lang="en-US" altLang="zh-CN" sz="3600" b="1" spc="300" dirty="0">
                <a:solidFill>
                  <a:srgbClr val="FF0000"/>
                </a:solidFill>
                <a:latin typeface="+mn-ea"/>
              </a:rPr>
              <a:t>a lot of Knowledge</a:t>
            </a:r>
          </a:p>
          <a:p>
            <a:pPr algn="ctr">
              <a:lnSpc>
                <a:spcPct val="120000"/>
              </a:lnSpc>
            </a:pPr>
            <a:endParaRPr lang="zh-CN" altLang="en-US" sz="3600" b="1" spc="300" dirty="0">
              <a:solidFill>
                <a:schemeClr val="accent1"/>
              </a:solidFill>
              <a:latin typeface="+mn-ea"/>
            </a:endParaRPr>
          </a:p>
          <a:p>
            <a:pPr algn="ctr">
              <a:lnSpc>
                <a:spcPct val="120000"/>
              </a:lnSpc>
            </a:pPr>
            <a:r>
              <a:rPr lang="en-US" altLang="zh-CN" sz="3600" b="1" spc="300" dirty="0">
                <a:solidFill>
                  <a:schemeClr val="accent1"/>
                </a:solidFill>
                <a:latin typeface="+mn-ea"/>
              </a:rPr>
              <a:t>Why not machines?</a:t>
            </a:r>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a:t>
            </a:r>
            <a:endParaRPr lang="zh-CN" altLang="en-US" sz="3600" b="1" dirty="0">
              <a:solidFill>
                <a:schemeClr val="bg1"/>
              </a:solidFill>
            </a:endParaRPr>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72017"/>
            <a:ext cx="8643848" cy="424732"/>
          </a:xfrm>
        </p:spPr>
        <p:txBody>
          <a:bodyPr/>
          <a:lstStyle/>
          <a:p>
            <a:r>
              <a:rPr lang="en-US" altLang="zh-CN" sz="2400" spc="300" dirty="0">
                <a:latin typeface="+mj-ea"/>
              </a:rPr>
              <a:t>PG-ELLA</a:t>
            </a:r>
            <a:r>
              <a:rPr lang="zh-CN" altLang="en-US" sz="2400" spc="300" dirty="0">
                <a:latin typeface="+mj-ea"/>
              </a:rPr>
              <a:t>基于策略梯度有效的终身强化学习方法</a:t>
            </a:r>
            <a:endParaRPr lang="zh-CN" altLang="en-US" sz="2400" dirty="0"/>
          </a:p>
        </p:txBody>
      </p:sp>
      <p:sp>
        <p:nvSpPr>
          <p:cNvPr id="7" name="文本框 6">
            <a:extLst>
              <a:ext uri="{FF2B5EF4-FFF2-40B4-BE49-F238E27FC236}">
                <a16:creationId xmlns:a16="http://schemas.microsoft.com/office/drawing/2014/main" id="{48C79EC0-D462-481F-9866-68D3FD506255}"/>
              </a:ext>
            </a:extLst>
          </p:cNvPr>
          <p:cNvSpPr txBox="1"/>
          <p:nvPr/>
        </p:nvSpPr>
        <p:spPr>
          <a:xfrm>
            <a:off x="725013" y="2235507"/>
            <a:ext cx="2487168" cy="1769715"/>
          </a:xfrm>
          <a:prstGeom prst="rect">
            <a:avLst/>
          </a:prstGeom>
          <a:noFill/>
        </p:spPr>
        <p:txBody>
          <a:bodyPr wrap="square" lIns="0" tIns="0" rIns="0" bIns="0" rtlCol="0">
            <a:spAutoFit/>
          </a:bodyPr>
          <a:lstStyle/>
          <a:p>
            <a:pPr algn="l"/>
            <a:r>
              <a:rPr lang="zh-CN" altLang="en-US" sz="11500" spc="300" dirty="0">
                <a:solidFill>
                  <a:schemeClr val="accent4"/>
                </a:solidFill>
                <a:latin typeface="黑体" panose="02010609060101010101" pitchFamily="49" charset="-122"/>
                <a:ea typeface="黑体" panose="02010609060101010101" pitchFamily="49" charset="-122"/>
              </a:rPr>
              <a:t>“</a:t>
            </a:r>
          </a:p>
        </p:txBody>
      </p:sp>
      <p:cxnSp>
        <p:nvCxnSpPr>
          <p:cNvPr id="8" name="直接连接符 7">
            <a:extLst>
              <a:ext uri="{FF2B5EF4-FFF2-40B4-BE49-F238E27FC236}">
                <a16:creationId xmlns:a16="http://schemas.microsoft.com/office/drawing/2014/main" id="{89BC4564-A6B6-47A0-BC2C-A544562110F2}"/>
              </a:ext>
            </a:extLst>
          </p:cNvPr>
          <p:cNvCxnSpPr>
            <a:cxnSpLocks/>
          </p:cNvCxnSpPr>
          <p:nvPr/>
        </p:nvCxnSpPr>
        <p:spPr>
          <a:xfrm>
            <a:off x="3468913" y="2255109"/>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3E85041-8A28-4238-BD0C-C2BC765136D2}"/>
              </a:ext>
            </a:extLst>
          </p:cNvPr>
          <p:cNvCxnSpPr/>
          <p:nvPr/>
        </p:nvCxnSpPr>
        <p:spPr>
          <a:xfrm>
            <a:off x="1782935" y="4815989"/>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39C1AE23-A621-4507-BCFA-2B567F6A8600}"/>
              </a:ext>
            </a:extLst>
          </p:cNvPr>
          <p:cNvSpPr txBox="1"/>
          <p:nvPr/>
        </p:nvSpPr>
        <p:spPr>
          <a:xfrm>
            <a:off x="9754737" y="3683738"/>
            <a:ext cx="1632320" cy="1769715"/>
          </a:xfrm>
          <a:prstGeom prst="rect">
            <a:avLst/>
          </a:prstGeom>
          <a:noFill/>
        </p:spPr>
        <p:txBody>
          <a:bodyPr wrap="square" lIns="0" tIns="0" rIns="0" bIns="0" rtlCol="0">
            <a:spAutoFit/>
          </a:bodyPr>
          <a:lstStyle/>
          <a:p>
            <a:pPr algn="l"/>
            <a:r>
              <a:rPr lang="en-US" altLang="zh-CN" sz="11500" spc="300" dirty="0">
                <a:solidFill>
                  <a:schemeClr val="accent4"/>
                </a:solidFill>
                <a:latin typeface="黑体" panose="02010609060101010101" pitchFamily="49" charset="-122"/>
                <a:ea typeface="黑体" panose="02010609060101010101" pitchFamily="49" charset="-122"/>
              </a:rPr>
              <a:t>”</a:t>
            </a:r>
            <a:endParaRPr lang="zh-CN" altLang="en-US" sz="11500" spc="300" dirty="0">
              <a:solidFill>
                <a:schemeClr val="accent4"/>
              </a:solidFill>
              <a:latin typeface="黑体" panose="02010609060101010101" pitchFamily="49" charset="-122"/>
              <a:ea typeface="黑体" panose="02010609060101010101" pitchFamily="49" charset="-122"/>
            </a:endParaRPr>
          </a:p>
        </p:txBody>
      </p:sp>
      <p:sp>
        <p:nvSpPr>
          <p:cNvPr id="16" name="文本框 15">
            <a:extLst>
              <a:ext uri="{FF2B5EF4-FFF2-40B4-BE49-F238E27FC236}">
                <a16:creationId xmlns:a16="http://schemas.microsoft.com/office/drawing/2014/main" id="{200888B8-65B2-40C4-9C02-CC178AF32B3F}"/>
              </a:ext>
            </a:extLst>
          </p:cNvPr>
          <p:cNvSpPr txBox="1"/>
          <p:nvPr/>
        </p:nvSpPr>
        <p:spPr>
          <a:xfrm>
            <a:off x="2535936" y="2489394"/>
            <a:ext cx="7120128" cy="1551194"/>
          </a:xfrm>
          <a:prstGeom prst="rect">
            <a:avLst/>
          </a:prstGeom>
          <a:noFill/>
        </p:spPr>
        <p:txBody>
          <a:bodyPr wrap="square" lIns="0" tIns="0" rIns="0" bIns="0" rtlCol="0">
            <a:spAutoFit/>
          </a:bodyPr>
          <a:lstStyle/>
          <a:p>
            <a:pPr algn="just">
              <a:lnSpc>
                <a:spcPct val="120000"/>
              </a:lnSpc>
            </a:pPr>
            <a:r>
              <a:rPr lang="en-US" altLang="zh-CN" sz="2400" dirty="0"/>
              <a:t>ELLA</a:t>
            </a:r>
            <a:r>
              <a:rPr lang="zh-CN" altLang="en-US" sz="2400" dirty="0"/>
              <a:t>的中心思想：</a:t>
            </a:r>
            <a:endParaRPr lang="en-US" altLang="zh-CN" sz="2400" dirty="0"/>
          </a:p>
          <a:p>
            <a:pPr algn="just">
              <a:lnSpc>
                <a:spcPct val="120000"/>
              </a:lnSpc>
            </a:pPr>
            <a:r>
              <a:rPr lang="zh-CN" altLang="en-US" sz="2000" dirty="0"/>
              <a:t>为所有任务模型维持着一个稀疏共享库（过去的知识），然后将知识从知识库迁移到新任务，并不断更新知识库以最大化所有任务的性能。</a:t>
            </a:r>
            <a:endParaRPr lang="en-US" altLang="zh-CN" sz="2000" b="1" spc="300" dirty="0">
              <a:solidFill>
                <a:schemeClr val="accent1"/>
              </a:solidFill>
              <a:latin typeface="+mn-ea"/>
            </a:endParaRPr>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4E9E6516-DB5E-B44C-BC42-66517B949A57}"/>
              </a:ext>
            </a:extLst>
          </p:cNvPr>
          <p:cNvSpPr txBox="1"/>
          <p:nvPr/>
        </p:nvSpPr>
        <p:spPr>
          <a:xfrm>
            <a:off x="846826" y="1342858"/>
            <a:ext cx="10498347" cy="495905"/>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dirty="0">
                <a:latin typeface="+mn-ea"/>
              </a:rPr>
              <a:t>基础：有效终身学习算法 </a:t>
            </a:r>
            <a:r>
              <a:rPr lang="en-US" altLang="zh-CN" sz="2200" dirty="0">
                <a:latin typeface="+mn-ea"/>
              </a:rPr>
              <a:t>ELLA</a:t>
            </a:r>
            <a:r>
              <a:rPr lang="zh-CN" altLang="en-US" sz="2200" dirty="0">
                <a:latin typeface="+mn-ea"/>
              </a:rPr>
              <a:t>（</a:t>
            </a:r>
            <a:r>
              <a:rPr lang="en-US" altLang="zh-CN" sz="2200" dirty="0">
                <a:latin typeface="+mn-ea"/>
              </a:rPr>
              <a:t>Eﬃcient Lifelong Learning Algorithm</a:t>
            </a:r>
            <a:r>
              <a:rPr lang="zh-CN" altLang="en-US" sz="2200" dirty="0">
                <a:latin typeface="+mn-ea"/>
              </a:rPr>
              <a:t>）</a:t>
            </a:r>
            <a:endParaRPr lang="en-US" altLang="zh-CN" sz="2200" dirty="0">
              <a:latin typeface="+mn-ea"/>
            </a:endParaRPr>
          </a:p>
        </p:txBody>
      </p:sp>
      <p:pic>
        <p:nvPicPr>
          <p:cNvPr id="2" name="图片 1">
            <a:extLst>
              <a:ext uri="{FF2B5EF4-FFF2-40B4-BE49-F238E27FC236}">
                <a16:creationId xmlns:a16="http://schemas.microsoft.com/office/drawing/2014/main" id="{7C0B271B-B09C-9545-9902-C0B68059452A}"/>
              </a:ext>
            </a:extLst>
          </p:cNvPr>
          <p:cNvPicPr>
            <a:picLocks noChangeAspect="1"/>
          </p:cNvPicPr>
          <p:nvPr/>
        </p:nvPicPr>
        <p:blipFill>
          <a:blip r:embed="rId3"/>
          <a:stretch>
            <a:fillRect/>
          </a:stretch>
        </p:blipFill>
        <p:spPr>
          <a:xfrm>
            <a:off x="3709014" y="3787069"/>
            <a:ext cx="3208621" cy="818752"/>
          </a:xfrm>
          <a:prstGeom prst="rect">
            <a:avLst/>
          </a:prstGeom>
        </p:spPr>
      </p:pic>
      <p:sp>
        <p:nvSpPr>
          <p:cNvPr id="3" name="矩形 2">
            <a:extLst>
              <a:ext uri="{FF2B5EF4-FFF2-40B4-BE49-F238E27FC236}">
                <a16:creationId xmlns:a16="http://schemas.microsoft.com/office/drawing/2014/main" id="{AC633E61-FCF4-A548-A225-9D3D544C7FF1}"/>
              </a:ext>
            </a:extLst>
          </p:cNvPr>
          <p:cNvSpPr/>
          <p:nvPr/>
        </p:nvSpPr>
        <p:spPr>
          <a:xfrm>
            <a:off x="778616" y="5850197"/>
            <a:ext cx="9018532" cy="307777"/>
          </a:xfrm>
          <a:prstGeom prst="rect">
            <a:avLst/>
          </a:prstGeom>
        </p:spPr>
        <p:txBody>
          <a:bodyPr wrap="square">
            <a:spAutoFit/>
          </a:bodyPr>
          <a:lstStyle/>
          <a:p>
            <a:r>
              <a:rPr lang="en" altLang="zh-CN" sz="1400" dirty="0">
                <a:latin typeface="Times New Roman" panose="02020603050405020304" pitchFamily="18" charset="0"/>
                <a:cs typeface="Times New Roman" panose="02020603050405020304" pitchFamily="18" charset="0"/>
              </a:rPr>
              <a:t>Paul Ruvolo and Eric Eaton. ELLA: An eﬃcient lifelong learning algorithm .pages 507–515, 2013b. </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026780"/>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72017"/>
            <a:ext cx="8643848" cy="424732"/>
          </a:xfrm>
        </p:spPr>
        <p:txBody>
          <a:bodyPr/>
          <a:lstStyle/>
          <a:p>
            <a:r>
              <a:rPr lang="zh-CN" altLang="en-US" sz="2400" spc="300" dirty="0">
                <a:latin typeface="+mj-ea"/>
              </a:rPr>
              <a:t>基于策略梯度有效的终身强化学习方法</a:t>
            </a:r>
            <a:r>
              <a:rPr lang="en-US" altLang="zh-CN" sz="2400" spc="300" dirty="0">
                <a:latin typeface="+mj-ea"/>
              </a:rPr>
              <a:t>PG-ELLA</a:t>
            </a:r>
            <a:endParaRPr lang="zh-CN" altLang="en-US" sz="2400" dirty="0"/>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4E9E6516-DB5E-B44C-BC42-66517B949A57}"/>
              </a:ext>
            </a:extLst>
          </p:cNvPr>
          <p:cNvSpPr txBox="1"/>
          <p:nvPr/>
        </p:nvSpPr>
        <p:spPr>
          <a:xfrm>
            <a:off x="846826" y="1342858"/>
            <a:ext cx="10498347" cy="489558"/>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PG-ELLA</a:t>
            </a:r>
            <a:r>
              <a:rPr lang="zh-CN" altLang="en-US" sz="2200" dirty="0">
                <a:latin typeface="+mn-ea"/>
              </a:rPr>
              <a:t>的目标函数</a:t>
            </a:r>
            <a:endParaRPr lang="en-US" altLang="zh-CN" sz="2200" dirty="0">
              <a:latin typeface="+mn-ea"/>
            </a:endParaRPr>
          </a:p>
        </p:txBody>
      </p:sp>
      <p:sp>
        <p:nvSpPr>
          <p:cNvPr id="25" name="矩形 24">
            <a:extLst>
              <a:ext uri="{FF2B5EF4-FFF2-40B4-BE49-F238E27FC236}">
                <a16:creationId xmlns:a16="http://schemas.microsoft.com/office/drawing/2014/main" id="{8063009E-0DB0-DD4C-95B6-4CCFA32A0F18}"/>
              </a:ext>
            </a:extLst>
          </p:cNvPr>
          <p:cNvSpPr/>
          <p:nvPr/>
        </p:nvSpPr>
        <p:spPr>
          <a:xfrm>
            <a:off x="1228589" y="5697414"/>
            <a:ext cx="8706119" cy="523220"/>
          </a:xfrm>
          <a:prstGeom prst="rect">
            <a:avLst/>
          </a:prstGeom>
        </p:spPr>
        <p:txBody>
          <a:bodyPr wrap="square">
            <a:spAutoFit/>
          </a:bodyPr>
          <a:lstStyle/>
          <a:p>
            <a:r>
              <a:rPr lang="en" altLang="zh-CN" sz="1400" dirty="0">
                <a:latin typeface="Times New Roman" panose="02020603050405020304" pitchFamily="18" charset="0"/>
                <a:cs typeface="Times New Roman" panose="02020603050405020304" pitchFamily="18" charset="0"/>
              </a:rPr>
              <a:t>Haitham </a:t>
            </a:r>
            <a:r>
              <a:rPr lang="en" altLang="zh-CN" sz="1400" dirty="0" err="1">
                <a:latin typeface="Times New Roman" panose="02020603050405020304" pitchFamily="18" charset="0"/>
                <a:cs typeface="Times New Roman" panose="02020603050405020304" pitchFamily="18" charset="0"/>
              </a:rPr>
              <a:t>Bou</a:t>
            </a:r>
            <a:r>
              <a:rPr lang="en" altLang="zh-CN" sz="1400" dirty="0">
                <a:latin typeface="Times New Roman" panose="02020603050405020304" pitchFamily="18" charset="0"/>
                <a:cs typeface="Times New Roman" panose="02020603050405020304" pitchFamily="18" charset="0"/>
              </a:rPr>
              <a:t> Ammar, Eric Eaton, Paul Ruvolo, and Matthew E. Taylor. Online multi-task learning for policy gradient methods. In ICML, pages 1206–1214, 2014.</a:t>
            </a:r>
            <a:endParaRPr lang="zh-CN" altLang="en-US" sz="14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4594B924-B407-BE4B-88F7-EA2AC99FF7EC}"/>
              </a:ext>
            </a:extLst>
          </p:cNvPr>
          <p:cNvPicPr>
            <a:picLocks noChangeAspect="1"/>
          </p:cNvPicPr>
          <p:nvPr/>
        </p:nvPicPr>
        <p:blipFill>
          <a:blip r:embed="rId3"/>
          <a:stretch>
            <a:fillRect/>
          </a:stretch>
        </p:blipFill>
        <p:spPr>
          <a:xfrm>
            <a:off x="3009854" y="2009151"/>
            <a:ext cx="4424377" cy="877079"/>
          </a:xfrm>
          <a:prstGeom prst="rect">
            <a:avLst/>
          </a:prstGeom>
        </p:spPr>
      </p:pic>
      <p:sp>
        <p:nvSpPr>
          <p:cNvPr id="26" name="文本框 25">
            <a:extLst>
              <a:ext uri="{FF2B5EF4-FFF2-40B4-BE49-F238E27FC236}">
                <a16:creationId xmlns:a16="http://schemas.microsoft.com/office/drawing/2014/main" id="{8DBD1F4D-AF9F-E041-B791-BD76AC13F489}"/>
              </a:ext>
            </a:extLst>
          </p:cNvPr>
          <p:cNvSpPr txBox="1"/>
          <p:nvPr/>
        </p:nvSpPr>
        <p:spPr>
          <a:xfrm>
            <a:off x="1425362" y="3780444"/>
            <a:ext cx="9006223" cy="706347"/>
          </a:xfrm>
          <a:prstGeom prst="rect">
            <a:avLst/>
          </a:prstGeom>
          <a:noFill/>
        </p:spPr>
        <p:txBody>
          <a:bodyPr wrap="square" lIns="0" tIns="0" rIns="0" bIns="0" rtlCol="0">
            <a:spAutoFit/>
          </a:bodyPr>
          <a:lstStyle/>
          <a:p>
            <a:pPr algn="just">
              <a:lnSpc>
                <a:spcPct val="120000"/>
              </a:lnSpc>
            </a:pPr>
            <a:r>
              <a:rPr lang="zh-CN" altLang="en-US" sz="2000" b="1" dirty="0"/>
              <a:t>优化方法：</a:t>
            </a:r>
            <a:endParaRPr lang="en-US" altLang="zh-CN" sz="2000" b="1" dirty="0"/>
          </a:p>
          <a:p>
            <a:pPr algn="just">
              <a:lnSpc>
                <a:spcPct val="120000"/>
              </a:lnSpc>
            </a:pPr>
            <a:r>
              <a:rPr lang="zh-CN" altLang="en-US" sz="2000" b="1" dirty="0"/>
              <a:t>交替优化策略：固定</a:t>
            </a:r>
            <a:r>
              <a:rPr lang="en-US" altLang="zh-CN" sz="2000" b="1" dirty="0"/>
              <a:t>L</a:t>
            </a:r>
            <a:r>
              <a:rPr lang="zh-CN" altLang="en-US" sz="2000" b="1" dirty="0"/>
              <a:t>，优化</a:t>
            </a:r>
            <a:r>
              <a:rPr lang="en-US" altLang="zh-CN" sz="2000" b="1" dirty="0"/>
              <a:t>s</a:t>
            </a:r>
            <a:r>
              <a:rPr lang="zh-CN" altLang="en-US" sz="2000" b="1" dirty="0"/>
              <a:t>或固定</a:t>
            </a:r>
            <a:r>
              <a:rPr lang="en-US" altLang="zh-CN" sz="2000" b="1" dirty="0"/>
              <a:t>s</a:t>
            </a:r>
            <a:r>
              <a:rPr lang="zh-CN" altLang="en-US" sz="2000" b="1" dirty="0"/>
              <a:t>优化</a:t>
            </a:r>
            <a:r>
              <a:rPr lang="en-US" altLang="zh-CN" sz="2000" b="1" dirty="0"/>
              <a:t>L</a:t>
            </a:r>
          </a:p>
        </p:txBody>
      </p:sp>
      <p:pic>
        <p:nvPicPr>
          <p:cNvPr id="27" name="图片 26">
            <a:extLst>
              <a:ext uri="{FF2B5EF4-FFF2-40B4-BE49-F238E27FC236}">
                <a16:creationId xmlns:a16="http://schemas.microsoft.com/office/drawing/2014/main" id="{9EA2FA73-B74A-7C40-8489-4B8ED2AC88B9}"/>
              </a:ext>
            </a:extLst>
          </p:cNvPr>
          <p:cNvPicPr>
            <a:picLocks noChangeAspect="1"/>
          </p:cNvPicPr>
          <p:nvPr/>
        </p:nvPicPr>
        <p:blipFill>
          <a:blip r:embed="rId4"/>
          <a:stretch>
            <a:fillRect/>
          </a:stretch>
        </p:blipFill>
        <p:spPr>
          <a:xfrm>
            <a:off x="7604105" y="2214602"/>
            <a:ext cx="1249299" cy="439735"/>
          </a:xfrm>
          <a:prstGeom prst="rect">
            <a:avLst/>
          </a:prstGeom>
        </p:spPr>
      </p:pic>
      <p:pic>
        <p:nvPicPr>
          <p:cNvPr id="11" name="图片 10">
            <a:extLst>
              <a:ext uri="{FF2B5EF4-FFF2-40B4-BE49-F238E27FC236}">
                <a16:creationId xmlns:a16="http://schemas.microsoft.com/office/drawing/2014/main" id="{E2AA768E-F213-914B-9FE3-8DEA76D664C8}"/>
              </a:ext>
            </a:extLst>
          </p:cNvPr>
          <p:cNvPicPr>
            <a:picLocks noChangeAspect="1"/>
          </p:cNvPicPr>
          <p:nvPr/>
        </p:nvPicPr>
        <p:blipFill>
          <a:blip r:embed="rId5"/>
          <a:stretch>
            <a:fillRect/>
          </a:stretch>
        </p:blipFill>
        <p:spPr>
          <a:xfrm>
            <a:off x="4231516" y="2904672"/>
            <a:ext cx="1181130" cy="405463"/>
          </a:xfrm>
          <a:prstGeom prst="rect">
            <a:avLst/>
          </a:prstGeom>
        </p:spPr>
      </p:pic>
      <p:sp>
        <p:nvSpPr>
          <p:cNvPr id="12" name="文本框 11">
            <a:extLst>
              <a:ext uri="{FF2B5EF4-FFF2-40B4-BE49-F238E27FC236}">
                <a16:creationId xmlns:a16="http://schemas.microsoft.com/office/drawing/2014/main" id="{15EDDF5A-E70C-114C-A7BC-D0D6A18EC7E7}"/>
              </a:ext>
            </a:extLst>
          </p:cNvPr>
          <p:cNvSpPr txBox="1"/>
          <p:nvPr/>
        </p:nvSpPr>
        <p:spPr>
          <a:xfrm>
            <a:off x="3009854" y="2955664"/>
            <a:ext cx="1234137" cy="303481"/>
          </a:xfrm>
          <a:prstGeom prst="rect">
            <a:avLst/>
          </a:prstGeom>
          <a:noFill/>
        </p:spPr>
        <p:txBody>
          <a:bodyPr wrap="square" lIns="0" tIns="0" rIns="0" bIns="0" rtlCol="0">
            <a:spAutoFit/>
          </a:bodyPr>
          <a:lstStyle/>
          <a:p>
            <a:pPr algn="just">
              <a:lnSpc>
                <a:spcPct val="120000"/>
              </a:lnSpc>
            </a:pPr>
            <a:r>
              <a:rPr lang="zh-CN" altLang="en-US" dirty="0"/>
              <a:t>共享知识：</a:t>
            </a:r>
            <a:endParaRPr lang="en-US" altLang="zh-CN" dirty="0"/>
          </a:p>
        </p:txBody>
      </p:sp>
      <p:sp>
        <p:nvSpPr>
          <p:cNvPr id="13" name="文本框 12">
            <a:extLst>
              <a:ext uri="{FF2B5EF4-FFF2-40B4-BE49-F238E27FC236}">
                <a16:creationId xmlns:a16="http://schemas.microsoft.com/office/drawing/2014/main" id="{71B65F31-7A30-9145-86E5-E48B1D5D67FE}"/>
              </a:ext>
            </a:extLst>
          </p:cNvPr>
          <p:cNvSpPr txBox="1"/>
          <p:nvPr/>
        </p:nvSpPr>
        <p:spPr>
          <a:xfrm>
            <a:off x="6165548" y="2972689"/>
            <a:ext cx="2537366" cy="303481"/>
          </a:xfrm>
          <a:prstGeom prst="rect">
            <a:avLst/>
          </a:prstGeom>
          <a:noFill/>
        </p:spPr>
        <p:txBody>
          <a:bodyPr wrap="square" lIns="0" tIns="0" rIns="0" bIns="0" rtlCol="0">
            <a:spAutoFit/>
          </a:bodyPr>
          <a:lstStyle/>
          <a:p>
            <a:pPr algn="just">
              <a:lnSpc>
                <a:spcPct val="120000"/>
              </a:lnSpc>
            </a:pPr>
            <a:r>
              <a:rPr lang="zh-CN" altLang="en-US" dirty="0"/>
              <a:t>任务专用的系数向量：</a:t>
            </a:r>
            <a:endParaRPr lang="en-US" altLang="zh-CN" dirty="0"/>
          </a:p>
        </p:txBody>
      </p:sp>
      <p:pic>
        <p:nvPicPr>
          <p:cNvPr id="14" name="图片 13">
            <a:extLst>
              <a:ext uri="{FF2B5EF4-FFF2-40B4-BE49-F238E27FC236}">
                <a16:creationId xmlns:a16="http://schemas.microsoft.com/office/drawing/2014/main" id="{94DB1DF1-8B2B-CF44-AE74-055BC596E236}"/>
              </a:ext>
            </a:extLst>
          </p:cNvPr>
          <p:cNvPicPr>
            <a:picLocks noChangeAspect="1"/>
          </p:cNvPicPr>
          <p:nvPr/>
        </p:nvPicPr>
        <p:blipFill>
          <a:blip r:embed="rId6"/>
          <a:stretch>
            <a:fillRect/>
          </a:stretch>
        </p:blipFill>
        <p:spPr>
          <a:xfrm>
            <a:off x="8321690" y="2905522"/>
            <a:ext cx="381224" cy="405463"/>
          </a:xfrm>
          <a:prstGeom prst="rect">
            <a:avLst/>
          </a:prstGeom>
        </p:spPr>
      </p:pic>
    </p:spTree>
    <p:extLst>
      <p:ext uri="{BB962C8B-B14F-4D97-AF65-F5344CB8AC3E}">
        <p14:creationId xmlns:p14="http://schemas.microsoft.com/office/powerpoint/2010/main" val="3663296279"/>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72017"/>
            <a:ext cx="8643848" cy="424732"/>
          </a:xfrm>
        </p:spPr>
        <p:txBody>
          <a:bodyPr/>
          <a:lstStyle/>
          <a:p>
            <a:r>
              <a:rPr lang="zh-CN" altLang="en-US" sz="2400" spc="300" dirty="0">
                <a:latin typeface="+mj-ea"/>
              </a:rPr>
              <a:t>基于策略梯度有效的终身强化学习方法</a:t>
            </a:r>
            <a:r>
              <a:rPr lang="en-US" altLang="zh-CN" sz="2400" spc="300" dirty="0">
                <a:latin typeface="+mj-ea"/>
              </a:rPr>
              <a:t>PG-ELLA</a:t>
            </a:r>
            <a:endParaRPr lang="zh-CN" altLang="en-US" sz="2400" dirty="0"/>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4E9E6516-DB5E-B44C-BC42-66517B949A57}"/>
              </a:ext>
            </a:extLst>
          </p:cNvPr>
          <p:cNvSpPr txBox="1"/>
          <p:nvPr/>
        </p:nvSpPr>
        <p:spPr>
          <a:xfrm>
            <a:off x="846826" y="1342858"/>
            <a:ext cx="10498347" cy="489558"/>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PG-ELLA</a:t>
            </a:r>
            <a:r>
              <a:rPr lang="zh-CN" altLang="en-US" sz="2200" dirty="0">
                <a:latin typeface="+mn-ea"/>
              </a:rPr>
              <a:t>方法的延伸</a:t>
            </a:r>
            <a:endParaRPr lang="en-US" altLang="zh-CN" sz="2200" dirty="0">
              <a:latin typeface="+mn-ea"/>
            </a:endParaRPr>
          </a:p>
        </p:txBody>
      </p:sp>
      <p:sp>
        <p:nvSpPr>
          <p:cNvPr id="25" name="矩形 24">
            <a:extLst>
              <a:ext uri="{FF2B5EF4-FFF2-40B4-BE49-F238E27FC236}">
                <a16:creationId xmlns:a16="http://schemas.microsoft.com/office/drawing/2014/main" id="{8063009E-0DB0-DD4C-95B6-4CCFA32A0F18}"/>
              </a:ext>
            </a:extLst>
          </p:cNvPr>
          <p:cNvSpPr/>
          <p:nvPr/>
        </p:nvSpPr>
        <p:spPr>
          <a:xfrm>
            <a:off x="1742939" y="5616037"/>
            <a:ext cx="8706119" cy="523220"/>
          </a:xfrm>
          <a:prstGeom prst="rect">
            <a:avLst/>
          </a:prstGeom>
        </p:spPr>
        <p:txBody>
          <a:bodyPr wrap="square">
            <a:spAutoFit/>
          </a:bodyPr>
          <a:lstStyle/>
          <a:p>
            <a:r>
              <a:rPr lang="en" altLang="zh-CN" sz="1400" dirty="0">
                <a:latin typeface="Times New Roman" panose="02020603050405020304" pitchFamily="18" charset="0"/>
                <a:cs typeface="Times New Roman" panose="02020603050405020304" pitchFamily="18" charset="0"/>
              </a:rPr>
              <a:t>Haitham </a:t>
            </a:r>
            <a:r>
              <a:rPr lang="en" altLang="zh-CN" sz="1400" dirty="0" err="1">
                <a:latin typeface="Times New Roman" panose="02020603050405020304" pitchFamily="18" charset="0"/>
                <a:cs typeface="Times New Roman" panose="02020603050405020304" pitchFamily="18" charset="0"/>
              </a:rPr>
              <a:t>Bou</a:t>
            </a:r>
            <a:r>
              <a:rPr lang="en" altLang="zh-CN" sz="1400" dirty="0">
                <a:latin typeface="Times New Roman" panose="02020603050405020304" pitchFamily="18" charset="0"/>
                <a:cs typeface="Times New Roman" panose="02020603050405020304" pitchFamily="18" charset="0"/>
              </a:rPr>
              <a:t> Ammar, Eric Eaton, Paul Ruvolo, and Matthew E. Taylor. Online multi-task learning for policy gradient methods. In ICML, pages 1206–1214, 2014.</a:t>
            </a:r>
            <a:endParaRPr lang="zh-CN" altLang="en-US" sz="1400"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8DBD1F4D-AF9F-E041-B791-BD76AC13F489}"/>
              </a:ext>
            </a:extLst>
          </p:cNvPr>
          <p:cNvSpPr txBox="1"/>
          <p:nvPr/>
        </p:nvSpPr>
        <p:spPr>
          <a:xfrm>
            <a:off x="1939290" y="2069791"/>
            <a:ext cx="9744882" cy="997196"/>
          </a:xfrm>
          <a:prstGeom prst="rect">
            <a:avLst/>
          </a:prstGeom>
          <a:noFill/>
        </p:spPr>
        <p:txBody>
          <a:bodyPr wrap="square" lIns="0" tIns="0" rIns="0" bIns="0" rtlCol="0">
            <a:spAutoFit/>
          </a:bodyPr>
          <a:lstStyle/>
          <a:p>
            <a:pPr algn="just">
              <a:lnSpc>
                <a:spcPct val="120000"/>
              </a:lnSpc>
            </a:pPr>
            <a:r>
              <a:rPr lang="en-US" altLang="zh-CN" dirty="0"/>
              <a:t>1</a:t>
            </a:r>
            <a:r>
              <a:rPr lang="zh-CN" altLang="en-US" dirty="0"/>
              <a:t>）终身学习的安全策略搜寻：优化整体任务时，考虑了每个任务的安全性约束</a:t>
            </a:r>
            <a:endParaRPr lang="en-US" altLang="zh-CN" dirty="0"/>
          </a:p>
          <a:p>
            <a:pPr algn="just">
              <a:lnSpc>
                <a:spcPct val="120000"/>
              </a:lnSpc>
            </a:pPr>
            <a:r>
              <a:rPr lang="en-US" altLang="zh-CN" dirty="0"/>
              <a:t>2</a:t>
            </a:r>
            <a:r>
              <a:rPr lang="zh-CN" altLang="en-US" dirty="0"/>
              <a:t>）</a:t>
            </a:r>
            <a:r>
              <a:rPr lang="en-US" altLang="zh-CN" dirty="0"/>
              <a:t>PG-ELLA</a:t>
            </a:r>
            <a:r>
              <a:rPr lang="zh-CN" altLang="en-US" dirty="0"/>
              <a:t>应用于迁移学习</a:t>
            </a:r>
            <a:endParaRPr lang="en-US" altLang="zh-CN" dirty="0"/>
          </a:p>
          <a:p>
            <a:pPr algn="just">
              <a:lnSpc>
                <a:spcPct val="120000"/>
              </a:lnSpc>
            </a:pPr>
            <a:r>
              <a:rPr lang="zh-CN" altLang="en-US" dirty="0"/>
              <a:t>     通过任务间映射关系：仅学习一对任务的映射，对于终身学习是计算昂贵的。</a:t>
            </a:r>
            <a:endParaRPr lang="en-US" altLang="zh-CN" dirty="0"/>
          </a:p>
        </p:txBody>
      </p:sp>
      <p:sp>
        <p:nvSpPr>
          <p:cNvPr id="2" name="矩形 1"/>
          <p:cNvSpPr/>
          <p:nvPr/>
        </p:nvSpPr>
        <p:spPr>
          <a:xfrm>
            <a:off x="1939290" y="4150905"/>
            <a:ext cx="6096000" cy="757130"/>
          </a:xfrm>
          <a:prstGeom prst="rect">
            <a:avLst/>
          </a:prstGeom>
        </p:spPr>
        <p:txBody>
          <a:bodyPr>
            <a:spAutoFit/>
          </a:bodyPr>
          <a:lstStyle/>
          <a:p>
            <a:pPr algn="just">
              <a:lnSpc>
                <a:spcPct val="120000"/>
              </a:lnSpc>
            </a:pPr>
            <a:r>
              <a:rPr lang="en-US" altLang="zh-CN" dirty="0"/>
              <a:t>1</a:t>
            </a:r>
            <a:r>
              <a:rPr lang="zh-CN" altLang="en-US" dirty="0"/>
              <a:t>）每次都需要计算以前的所有任务</a:t>
            </a:r>
            <a:endParaRPr lang="en-US" altLang="zh-CN" dirty="0"/>
          </a:p>
          <a:p>
            <a:pPr algn="just">
              <a:lnSpc>
                <a:spcPct val="120000"/>
              </a:lnSpc>
            </a:pPr>
            <a:r>
              <a:rPr lang="en-US" altLang="zh-CN" dirty="0"/>
              <a:t>2</a:t>
            </a:r>
            <a:r>
              <a:rPr lang="zh-CN" altLang="en-US" dirty="0"/>
              <a:t>）共享</a:t>
            </a:r>
            <a:r>
              <a:rPr lang="en-US" altLang="zh-CN" dirty="0"/>
              <a:t>L</a:t>
            </a:r>
            <a:r>
              <a:rPr lang="zh-CN" altLang="en-US" dirty="0"/>
              <a:t>更新时，系数矩阵</a:t>
            </a:r>
            <a:r>
              <a:rPr lang="en-US" altLang="zh-CN" dirty="0"/>
              <a:t>s</a:t>
            </a:r>
            <a:r>
              <a:rPr lang="zh-CN" altLang="en-US" dirty="0"/>
              <a:t>也要更新</a:t>
            </a:r>
            <a:endParaRPr lang="en-US" altLang="zh-CN" dirty="0"/>
          </a:p>
        </p:txBody>
      </p:sp>
      <p:sp>
        <p:nvSpPr>
          <p:cNvPr id="8" name="文本框 7">
            <a:extLst>
              <a:ext uri="{FF2B5EF4-FFF2-40B4-BE49-F238E27FC236}">
                <a16:creationId xmlns:a16="http://schemas.microsoft.com/office/drawing/2014/main" id="{4E9E6516-DB5E-B44C-BC42-66517B949A57}"/>
              </a:ext>
            </a:extLst>
          </p:cNvPr>
          <p:cNvSpPr txBox="1"/>
          <p:nvPr/>
        </p:nvSpPr>
        <p:spPr>
          <a:xfrm>
            <a:off x="909555" y="3364167"/>
            <a:ext cx="10498347" cy="489558"/>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PG-ELLA</a:t>
            </a:r>
            <a:r>
              <a:rPr lang="zh-CN" altLang="en-US" sz="2200" dirty="0">
                <a:latin typeface="+mn-ea"/>
              </a:rPr>
              <a:t>方法的缺点：低效、代价很大</a:t>
            </a:r>
          </a:p>
        </p:txBody>
      </p:sp>
    </p:spTree>
    <p:extLst>
      <p:ext uri="{BB962C8B-B14F-4D97-AF65-F5344CB8AC3E}">
        <p14:creationId xmlns:p14="http://schemas.microsoft.com/office/powerpoint/2010/main" val="3932931436"/>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72017"/>
            <a:ext cx="8643848" cy="424732"/>
          </a:xfrm>
        </p:spPr>
        <p:txBody>
          <a:bodyPr/>
          <a:lstStyle/>
          <a:p>
            <a:r>
              <a:rPr lang="zh-CN" altLang="en-US" sz="2400" spc="300" dirty="0">
                <a:latin typeface="+mj-ea"/>
              </a:rPr>
              <a:t>基于策略梯度有效的终身强化学习方法</a:t>
            </a:r>
            <a:r>
              <a:rPr lang="en-US" altLang="zh-CN" sz="2400" spc="300" dirty="0">
                <a:latin typeface="+mj-ea"/>
              </a:rPr>
              <a:t>PG-ELLA</a:t>
            </a:r>
            <a:endParaRPr lang="zh-CN" altLang="en-US" sz="2400" dirty="0"/>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4E9E6516-DB5E-B44C-BC42-66517B949A57}"/>
              </a:ext>
            </a:extLst>
          </p:cNvPr>
          <p:cNvSpPr txBox="1"/>
          <p:nvPr/>
        </p:nvSpPr>
        <p:spPr>
          <a:xfrm>
            <a:off x="1327150" y="1401416"/>
            <a:ext cx="10498347" cy="489558"/>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sz="2200" dirty="0">
                <a:latin typeface="+mn-ea"/>
              </a:rPr>
              <a:t>PG-ELLA</a:t>
            </a:r>
            <a:r>
              <a:rPr lang="zh-CN" altLang="en-US" sz="2200" dirty="0">
                <a:latin typeface="+mn-ea"/>
              </a:rPr>
              <a:t>的改进（同作者）</a:t>
            </a:r>
            <a:endParaRPr lang="en-US" altLang="zh-CN" sz="2200" dirty="0">
              <a:latin typeface="+mn-ea"/>
            </a:endParaRPr>
          </a:p>
        </p:txBody>
      </p:sp>
      <p:sp>
        <p:nvSpPr>
          <p:cNvPr id="25" name="矩形 24">
            <a:extLst>
              <a:ext uri="{FF2B5EF4-FFF2-40B4-BE49-F238E27FC236}">
                <a16:creationId xmlns:a16="http://schemas.microsoft.com/office/drawing/2014/main" id="{8063009E-0DB0-DD4C-95B6-4CCFA32A0F18}"/>
              </a:ext>
            </a:extLst>
          </p:cNvPr>
          <p:cNvSpPr/>
          <p:nvPr/>
        </p:nvSpPr>
        <p:spPr>
          <a:xfrm>
            <a:off x="1742939" y="5616037"/>
            <a:ext cx="8706119" cy="523220"/>
          </a:xfrm>
          <a:prstGeom prst="rect">
            <a:avLst/>
          </a:prstGeom>
        </p:spPr>
        <p:txBody>
          <a:bodyPr wrap="square">
            <a:spAutoFit/>
          </a:bodyPr>
          <a:lstStyle/>
          <a:p>
            <a:r>
              <a:rPr lang="en" altLang="zh-CN" sz="1400" dirty="0">
                <a:latin typeface="Times New Roman" panose="02020603050405020304" pitchFamily="18" charset="0"/>
                <a:cs typeface="Times New Roman" panose="02020603050405020304" pitchFamily="18" charset="0"/>
              </a:rPr>
              <a:t>Haitham </a:t>
            </a:r>
            <a:r>
              <a:rPr lang="en" altLang="zh-CN" sz="1400" dirty="0" err="1">
                <a:latin typeface="Times New Roman" panose="02020603050405020304" pitchFamily="18" charset="0"/>
                <a:cs typeface="Times New Roman" panose="02020603050405020304" pitchFamily="18" charset="0"/>
              </a:rPr>
              <a:t>Bou</a:t>
            </a:r>
            <a:r>
              <a:rPr lang="en" altLang="zh-CN" sz="1400" dirty="0">
                <a:latin typeface="Times New Roman" panose="02020603050405020304" pitchFamily="18" charset="0"/>
                <a:cs typeface="Times New Roman" panose="02020603050405020304" pitchFamily="18" charset="0"/>
              </a:rPr>
              <a:t> Ammar, Eric Eaton, Jose Marcio Luna, and Paul Ruvolo. Autonomous </a:t>
            </a:r>
            <a:r>
              <a:rPr lang="en" altLang="zh-CN" sz="1400" dirty="0" err="1">
                <a:latin typeface="Times New Roman" panose="02020603050405020304" pitchFamily="18" charset="0"/>
                <a:cs typeface="Times New Roman" panose="02020603050405020304" pitchFamily="18" charset="0"/>
              </a:rPr>
              <a:t>crossdomain</a:t>
            </a:r>
            <a:r>
              <a:rPr lang="en" altLang="zh-CN" sz="1400" dirty="0">
                <a:latin typeface="Times New Roman" panose="02020603050405020304" pitchFamily="18" charset="0"/>
                <a:cs typeface="Times New Roman" panose="02020603050405020304" pitchFamily="18" charset="0"/>
              </a:rPr>
              <a:t> knowledge transfer in lifelong policy gradient reinforcement learning. In AAAI, 2015</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8DBD1F4D-AF9F-E041-B791-BD76AC13F489}"/>
              </a:ext>
            </a:extLst>
          </p:cNvPr>
          <p:cNvSpPr txBox="1"/>
          <p:nvPr/>
        </p:nvSpPr>
        <p:spPr>
          <a:xfrm>
            <a:off x="1442063" y="2936236"/>
            <a:ext cx="4086361" cy="997196"/>
          </a:xfrm>
          <a:prstGeom prst="rect">
            <a:avLst/>
          </a:prstGeom>
          <a:noFill/>
        </p:spPr>
        <p:txBody>
          <a:bodyPr wrap="square" lIns="0" tIns="0" rIns="0" bIns="0" rtlCol="0">
            <a:spAutoFit/>
          </a:bodyPr>
          <a:lstStyle/>
          <a:p>
            <a:pPr algn="just">
              <a:lnSpc>
                <a:spcPct val="120000"/>
              </a:lnSpc>
            </a:pPr>
            <a:r>
              <a:rPr lang="en-US" altLang="zh-CN" dirty="0"/>
              <a:t>1</a:t>
            </a:r>
            <a:r>
              <a:rPr lang="zh-CN" altLang="en-US" dirty="0"/>
              <a:t>）允许输入来自不同领域的任务</a:t>
            </a:r>
            <a:endParaRPr lang="en-US" altLang="zh-CN" dirty="0"/>
          </a:p>
          <a:p>
            <a:pPr algn="just">
              <a:lnSpc>
                <a:spcPct val="120000"/>
              </a:lnSpc>
            </a:pPr>
            <a:r>
              <a:rPr lang="en-US" altLang="zh-CN" dirty="0"/>
              <a:t>2</a:t>
            </a:r>
            <a:r>
              <a:rPr lang="zh-CN" altLang="en-US" dirty="0"/>
              <a:t>）所有任务可以分为不同的任务组，</a:t>
            </a:r>
            <a:endParaRPr lang="en-US" altLang="zh-CN" dirty="0"/>
          </a:p>
          <a:p>
            <a:pPr algn="just">
              <a:lnSpc>
                <a:spcPct val="120000"/>
              </a:lnSpc>
            </a:pPr>
            <a:r>
              <a:rPr lang="zh-CN" altLang="en-US" dirty="0"/>
              <a:t>一个任务组共享相同的状态和动作空间</a:t>
            </a:r>
            <a:endParaRPr lang="en-US" altLang="zh-CN" dirty="0"/>
          </a:p>
        </p:txBody>
      </p:sp>
      <p:pic>
        <p:nvPicPr>
          <p:cNvPr id="2" name="图片 1"/>
          <p:cNvPicPr>
            <a:picLocks noChangeAspect="1"/>
          </p:cNvPicPr>
          <p:nvPr/>
        </p:nvPicPr>
        <p:blipFill>
          <a:blip r:embed="rId3"/>
          <a:stretch>
            <a:fillRect/>
          </a:stretch>
        </p:blipFill>
        <p:spPr>
          <a:xfrm>
            <a:off x="6281444" y="1806500"/>
            <a:ext cx="3968954" cy="2883048"/>
          </a:xfrm>
          <a:prstGeom prst="rect">
            <a:avLst/>
          </a:prstGeom>
        </p:spPr>
      </p:pic>
    </p:spTree>
    <p:extLst>
      <p:ext uri="{BB962C8B-B14F-4D97-AF65-F5344CB8AC3E}">
        <p14:creationId xmlns:p14="http://schemas.microsoft.com/office/powerpoint/2010/main" val="3331626005"/>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Other Hierarchical LRL</a:t>
            </a:r>
            <a:endParaRPr lang="zh-CN" altLang="en-US" dirty="0"/>
          </a:p>
        </p:txBody>
      </p:sp>
      <p:pic>
        <p:nvPicPr>
          <p:cNvPr id="3" name="图片 2"/>
          <p:cNvPicPr>
            <a:picLocks noChangeAspect="1"/>
          </p:cNvPicPr>
          <p:nvPr/>
        </p:nvPicPr>
        <p:blipFill>
          <a:blip r:embed="rId3"/>
          <a:stretch>
            <a:fillRect/>
          </a:stretch>
        </p:blipFill>
        <p:spPr>
          <a:xfrm>
            <a:off x="5258290" y="1055257"/>
            <a:ext cx="6480319" cy="5063896"/>
          </a:xfrm>
          <a:prstGeom prst="rect">
            <a:avLst/>
          </a:prstGeom>
        </p:spPr>
      </p:pic>
      <p:sp>
        <p:nvSpPr>
          <p:cNvPr id="5" name="矩形 4"/>
          <p:cNvSpPr/>
          <p:nvPr/>
        </p:nvSpPr>
        <p:spPr>
          <a:xfrm>
            <a:off x="727710" y="4017556"/>
            <a:ext cx="3855720" cy="1754326"/>
          </a:xfrm>
          <a:prstGeom prst="rect">
            <a:avLst/>
          </a:prstGeom>
        </p:spPr>
        <p:txBody>
          <a:bodyPr wrap="square">
            <a:spAutoFit/>
          </a:bodyPr>
          <a:lstStyle/>
          <a:p>
            <a:r>
              <a:rPr lang="zh-CN" altLang="en-US" dirty="0">
                <a:latin typeface="Times New Roman" panose="02020603050405020304" pitchFamily="18" charset="0"/>
                <a:cs typeface="Times New Roman" panose="02020603050405020304" pitchFamily="18" charset="0"/>
              </a:rPr>
              <a:t>目前深度强化学习体系结构使人工智能的Minecraft代理能够导航障碍物，搜索物体，将其捡起并将其放置在预定位置。这是在Minecraft中执行复杂的人工智能任务的第一项工作，为终身学习提供了垫脚石。</a:t>
            </a:r>
          </a:p>
        </p:txBody>
      </p:sp>
      <p:sp>
        <p:nvSpPr>
          <p:cNvPr id="6" name="矩形 5"/>
          <p:cNvSpPr/>
          <p:nvPr/>
        </p:nvSpPr>
        <p:spPr>
          <a:xfrm>
            <a:off x="727710" y="1364456"/>
            <a:ext cx="3970020" cy="2308324"/>
          </a:xfrm>
          <a:prstGeom prst="rect">
            <a:avLst/>
          </a:prstGeom>
        </p:spPr>
        <p:txBody>
          <a:bodyPr wrap="square">
            <a:spAutoFit/>
          </a:bodyPr>
          <a:lstStyle/>
          <a:p>
            <a:r>
              <a:rPr lang="zh-CN" altLang="en-US" dirty="0">
                <a:latin typeface="Times New Roman" panose="02020603050405020304" pitchFamily="18" charset="0"/>
                <a:cs typeface="Times New Roman" panose="02020603050405020304" pitchFamily="18" charset="0"/>
              </a:rPr>
              <a:t>Minecraft是一款具有创造力的首款“</a:t>
            </a:r>
            <a:r>
              <a:rPr lang="en-US" altLang="zh-CN" dirty="0">
                <a:latin typeface="Times New Roman" panose="02020603050405020304" pitchFamily="18" charset="0"/>
                <a:cs typeface="Times New Roman" panose="02020603050405020304" pitchFamily="18" charset="0"/>
              </a:rPr>
              <a:t>open-world</a:t>
            </a:r>
            <a:r>
              <a:rPr lang="zh-CN" altLang="en-US" dirty="0">
                <a:latin typeface="Times New Roman" panose="02020603050405020304" pitchFamily="18" charset="0"/>
                <a:cs typeface="Times New Roman" panose="02020603050405020304" pitchFamily="18" charset="0"/>
              </a:rPr>
              <a:t>”游戏，拥有超过1亿在线用户。在此游戏中，玩家可以自由漫游，寻找食物，建造建筑物，与怪物搏斗-选项无穷无尽。</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因此，</a:t>
            </a:r>
            <a:r>
              <a:rPr lang="en-US" altLang="zh-CN" dirty="0">
                <a:latin typeface="Times New Roman" panose="02020603050405020304" pitchFamily="18" charset="0"/>
                <a:cs typeface="Times New Roman" panose="02020603050405020304" pitchFamily="18" charset="0"/>
              </a:rPr>
              <a:t>Minecraft</a:t>
            </a:r>
            <a:r>
              <a:rPr lang="zh-CN" altLang="en-US" dirty="0">
                <a:latin typeface="Times New Roman" panose="02020603050405020304" pitchFamily="18" charset="0"/>
                <a:cs typeface="Times New Roman" panose="02020603050405020304" pitchFamily="18" charset="0"/>
              </a:rPr>
              <a:t>是一个无法解决的高维度强化学习问题，并且是终身学习领域活跃的研究平台。</a:t>
            </a:r>
          </a:p>
        </p:txBody>
      </p:sp>
      <p:sp>
        <p:nvSpPr>
          <p:cNvPr id="4" name="文本框 3">
            <a:extLst>
              <a:ext uri="{FF2B5EF4-FFF2-40B4-BE49-F238E27FC236}">
                <a16:creationId xmlns:a16="http://schemas.microsoft.com/office/drawing/2014/main" id="{257C1C63-A876-43FD-A43E-9E8E2E1AEF68}"/>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Tree>
    <p:extLst>
      <p:ext uri="{BB962C8B-B14F-4D97-AF65-F5344CB8AC3E}">
        <p14:creationId xmlns:p14="http://schemas.microsoft.com/office/powerpoint/2010/main" val="132334050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Lifelong learning with hierarchical DRL</a:t>
            </a:r>
            <a:endParaRPr lang="zh-CN" altLang="en-US" dirty="0"/>
          </a:p>
        </p:txBody>
      </p:sp>
      <p:sp>
        <p:nvSpPr>
          <p:cNvPr id="5" name="文本框 4">
            <a:extLst>
              <a:ext uri="{FF2B5EF4-FFF2-40B4-BE49-F238E27FC236}">
                <a16:creationId xmlns:a16="http://schemas.microsoft.com/office/drawing/2014/main" id="{783EB24E-FE0D-4498-8616-DAE4D7B97315}"/>
              </a:ext>
            </a:extLst>
          </p:cNvPr>
          <p:cNvSpPr txBox="1"/>
          <p:nvPr/>
        </p:nvSpPr>
        <p:spPr>
          <a:xfrm>
            <a:off x="599282" y="1146630"/>
            <a:ext cx="11028361" cy="1064587"/>
          </a:xfrm>
          <a:prstGeom prst="rect">
            <a:avLst/>
          </a:prstGeom>
          <a:noFill/>
        </p:spPr>
        <p:txBody>
          <a:bodyPr wrap="square" lIns="0" tIns="0" rIns="0" bIns="0" rtlCol="0">
            <a:spAutoFit/>
          </a:bodyPr>
          <a:lstStyle/>
          <a:p>
            <a:pPr>
              <a:lnSpc>
                <a:spcPct val="130000"/>
              </a:lnSpc>
            </a:pPr>
            <a:r>
              <a:rPr lang="en-US" altLang="zh-CN" sz="2800" b="1" dirty="0">
                <a:latin typeface="Times New Roman" panose="02020603050405020304" pitchFamily="18" charset="0"/>
                <a:cs typeface="Times New Roman" panose="02020603050405020304" pitchFamily="18" charset="0"/>
              </a:rPr>
              <a:t>A Deep Hierarchical Approach to Lifelong Learning in Minecraft </a:t>
            </a:r>
          </a:p>
          <a:p>
            <a:pPr>
              <a:lnSpc>
                <a:spcPct val="130000"/>
              </a:lnSpc>
            </a:pPr>
            <a:r>
              <a:rPr lang="zh-CN" altLang="en-US" sz="2800" dirty="0">
                <a:latin typeface="Times New Roman" panose="02020603050405020304" pitchFamily="18" charset="0"/>
                <a:cs typeface="Times New Roman" panose="02020603050405020304" pitchFamily="18" charset="0"/>
              </a:rPr>
              <a:t>分层深度强化学习网络（</a:t>
            </a:r>
            <a:r>
              <a:rPr lang="en-US" altLang="zh-CN" sz="2800" b="1" dirty="0">
                <a:latin typeface="Times New Roman" panose="02020603050405020304" pitchFamily="18" charset="0"/>
                <a:cs typeface="Times New Roman" panose="02020603050405020304" pitchFamily="18" charset="0"/>
              </a:rPr>
              <a:t>H-DRLN</a:t>
            </a:r>
            <a:r>
              <a:rPr lang="zh-CN" altLang="en-US" sz="2800" dirty="0">
                <a:latin typeface="Times New Roman" panose="02020603050405020304" pitchFamily="18" charset="0"/>
                <a:cs typeface="Times New Roman" panose="02020603050405020304" pitchFamily="18" charset="0"/>
              </a:rPr>
              <a:t>）</a:t>
            </a:r>
          </a:p>
        </p:txBody>
      </p:sp>
      <p:pic>
        <p:nvPicPr>
          <p:cNvPr id="8" name="图片 7"/>
          <p:cNvPicPr>
            <a:picLocks noChangeAspect="1"/>
          </p:cNvPicPr>
          <p:nvPr/>
        </p:nvPicPr>
        <p:blipFill>
          <a:blip r:embed="rId3"/>
          <a:stretch>
            <a:fillRect/>
          </a:stretch>
        </p:blipFill>
        <p:spPr>
          <a:xfrm>
            <a:off x="7010960" y="2095617"/>
            <a:ext cx="4383298" cy="3263802"/>
          </a:xfrm>
          <a:prstGeom prst="rect">
            <a:avLst/>
          </a:prstGeom>
        </p:spPr>
      </p:pic>
      <p:sp>
        <p:nvSpPr>
          <p:cNvPr id="6" name="文本框 5">
            <a:extLst>
              <a:ext uri="{FF2B5EF4-FFF2-40B4-BE49-F238E27FC236}">
                <a16:creationId xmlns:a16="http://schemas.microsoft.com/office/drawing/2014/main" id="{4EB6D056-BA36-4095-8BCC-5DBB420ACAD9}"/>
              </a:ext>
            </a:extLst>
          </p:cNvPr>
          <p:cNvSpPr txBox="1"/>
          <p:nvPr/>
        </p:nvSpPr>
        <p:spPr>
          <a:xfrm>
            <a:off x="599282" y="2887076"/>
            <a:ext cx="6853078" cy="2000548"/>
          </a:xfrm>
          <a:prstGeom prst="rect">
            <a:avLst/>
          </a:prstGeom>
          <a:noFill/>
        </p:spPr>
        <p:txBody>
          <a:bodyPr wrap="square" lIns="0" tIns="0" rIns="0" bIns="0" rtlCol="0">
            <a:spAutoFit/>
          </a:bodyPr>
          <a:lstStyle/>
          <a:p>
            <a:pPr>
              <a:lnSpc>
                <a:spcPct val="130000"/>
              </a:lnSpc>
            </a:pPr>
            <a:r>
              <a:rPr lang="en-US" altLang="zh-CN" sz="2000" b="1" spc="300" dirty="0">
                <a:solidFill>
                  <a:schemeClr val="tx1">
                    <a:lumMod val="85000"/>
                    <a:lumOff val="15000"/>
                  </a:schemeClr>
                </a:solidFill>
                <a:latin typeface="Times New Roman" panose="02020603050405020304" pitchFamily="18" charset="0"/>
                <a:cs typeface="Times New Roman" panose="02020603050405020304" pitchFamily="18" charset="0"/>
              </a:rPr>
              <a:t>Life-long learning</a:t>
            </a:r>
            <a:r>
              <a:rPr lang="zh-CN" altLang="en-US" sz="2000" b="1" spc="300" dirty="0">
                <a:solidFill>
                  <a:schemeClr val="tx1">
                    <a:lumMod val="85000"/>
                    <a:lumOff val="15000"/>
                  </a:schemeClr>
                </a:solidFill>
                <a:latin typeface="Times New Roman" panose="02020603050405020304" pitchFamily="18" charset="0"/>
                <a:cs typeface="Times New Roman" panose="02020603050405020304" pitchFamily="18" charset="0"/>
              </a:rPr>
              <a:t>三个特点：</a:t>
            </a:r>
            <a:endParaRPr lang="en-US" altLang="zh-CN" sz="2000" b="1" spc="3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285750" indent="-285750">
              <a:lnSpc>
                <a:spcPct val="130000"/>
              </a:lnSpc>
              <a:buFont typeface="Arial" panose="020B0604020202020204" pitchFamily="34" charset="0"/>
              <a:buChar char="•"/>
            </a:pPr>
            <a:r>
              <a:rPr lang="en-US" altLang="zh-CN" sz="2000" spc="300" dirty="0">
                <a:solidFill>
                  <a:schemeClr val="tx1">
                    <a:lumMod val="85000"/>
                    <a:lumOff val="15000"/>
                  </a:schemeClr>
                </a:solidFill>
                <a:latin typeface="Times New Roman" panose="02020603050405020304" pitchFamily="18" charset="0"/>
                <a:cs typeface="Times New Roman" panose="02020603050405020304" pitchFamily="18" charset="0"/>
              </a:rPr>
              <a:t>Knowledge efficient retention and update</a:t>
            </a:r>
          </a:p>
          <a:p>
            <a:pPr>
              <a:lnSpc>
                <a:spcPct val="130000"/>
              </a:lnSpc>
            </a:pPr>
            <a:r>
              <a:rPr lang="en-US" altLang="zh-CN" sz="2000" spc="3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zh-CN" altLang="en-US" sz="2000" spc="300" dirty="0">
                <a:solidFill>
                  <a:schemeClr val="tx1">
                    <a:lumMod val="85000"/>
                    <a:lumOff val="15000"/>
                  </a:schemeClr>
                </a:solidFill>
                <a:latin typeface="Times New Roman" panose="02020603050405020304" pitchFamily="18" charset="0"/>
                <a:cs typeface="Times New Roman" panose="02020603050405020304" pitchFamily="18" charset="0"/>
              </a:rPr>
              <a:t>知识有效保留和更新</a:t>
            </a:r>
            <a:endParaRPr lang="en-US" altLang="zh-CN" sz="2000" spc="3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42900" indent="-342900">
              <a:lnSpc>
                <a:spcPct val="130000"/>
              </a:lnSpc>
              <a:buFont typeface="Arial" panose="020B0604020202020204" pitchFamily="34" charset="0"/>
              <a:buChar char="•"/>
            </a:pPr>
            <a:r>
              <a:rPr lang="en-US" altLang="zh-CN" sz="2000" spc="300" dirty="0">
                <a:solidFill>
                  <a:schemeClr val="tx1">
                    <a:lumMod val="85000"/>
                    <a:lumOff val="15000"/>
                  </a:schemeClr>
                </a:solidFill>
                <a:latin typeface="Times New Roman" panose="02020603050405020304" pitchFamily="18" charset="0"/>
                <a:cs typeface="Times New Roman" panose="02020603050405020304" pitchFamily="18" charset="0"/>
              </a:rPr>
              <a:t>selective transfer </a:t>
            </a:r>
            <a:r>
              <a:rPr lang="zh-CN" altLang="en-US" sz="2000" spc="300" dirty="0">
                <a:solidFill>
                  <a:schemeClr val="tx1">
                    <a:lumMod val="85000"/>
                    <a:lumOff val="15000"/>
                  </a:schemeClr>
                </a:solidFill>
                <a:latin typeface="Times New Roman" panose="02020603050405020304" pitchFamily="18" charset="0"/>
                <a:cs typeface="Times New Roman" panose="02020603050405020304" pitchFamily="18" charset="0"/>
              </a:rPr>
              <a:t>选择性迁移 </a:t>
            </a:r>
            <a:endParaRPr lang="en-US" altLang="zh-CN" sz="2000" spc="3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285750" indent="-285750">
              <a:lnSpc>
                <a:spcPct val="130000"/>
              </a:lnSpc>
              <a:buFont typeface="Arial" panose="020B0604020202020204" pitchFamily="34" charset="0"/>
              <a:buChar char="•"/>
            </a:pPr>
            <a:r>
              <a:rPr lang="en-US" altLang="zh-CN" sz="2000" spc="300" dirty="0">
                <a:solidFill>
                  <a:schemeClr val="tx1">
                    <a:lumMod val="85000"/>
                    <a:lumOff val="15000"/>
                  </a:schemeClr>
                </a:solidFill>
                <a:latin typeface="Times New Roman" panose="02020603050405020304" pitchFamily="18" charset="0"/>
                <a:cs typeface="Times New Roman" panose="02020603050405020304" pitchFamily="18" charset="0"/>
              </a:rPr>
              <a:t>Retention </a:t>
            </a:r>
            <a:r>
              <a:rPr lang="zh-CN" altLang="en-US" sz="2000" spc="300" dirty="0">
                <a:solidFill>
                  <a:schemeClr val="tx1">
                    <a:lumMod val="85000"/>
                    <a:lumOff val="15000"/>
                  </a:schemeClr>
                </a:solidFill>
                <a:latin typeface="Times New Roman" panose="02020603050405020304" pitchFamily="18" charset="0"/>
                <a:cs typeface="Times New Roman" panose="02020603050405020304" pitchFamily="18" charset="0"/>
              </a:rPr>
              <a:t>和</a:t>
            </a:r>
            <a:r>
              <a:rPr lang="en-US" altLang="zh-CN" sz="2000" spc="300" dirty="0">
                <a:solidFill>
                  <a:schemeClr val="tx1">
                    <a:lumMod val="85000"/>
                    <a:lumOff val="15000"/>
                  </a:schemeClr>
                </a:solidFill>
                <a:latin typeface="Times New Roman" panose="02020603050405020304" pitchFamily="18" charset="0"/>
                <a:cs typeface="Times New Roman" panose="02020603050405020304" pitchFamily="18" charset="0"/>
              </a:rPr>
              <a:t>transfer </a:t>
            </a:r>
            <a:r>
              <a:rPr lang="zh-CN" altLang="en-US" sz="2000" spc="300" dirty="0">
                <a:solidFill>
                  <a:schemeClr val="tx1">
                    <a:lumMod val="85000"/>
                    <a:lumOff val="15000"/>
                  </a:schemeClr>
                </a:solidFill>
                <a:latin typeface="Times New Roman" panose="02020603050405020304" pitchFamily="18" charset="0"/>
                <a:cs typeface="Times New Roman" panose="02020603050405020304" pitchFamily="18" charset="0"/>
              </a:rPr>
              <a:t>有效交互，相互促进</a:t>
            </a:r>
            <a:endParaRPr lang="en-US" altLang="zh-CN" sz="2000" spc="3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7" name="直接连接符 6">
            <a:extLst>
              <a:ext uri="{FF2B5EF4-FFF2-40B4-BE49-F238E27FC236}">
                <a16:creationId xmlns:a16="http://schemas.microsoft.com/office/drawing/2014/main" id="{6DAE3BEC-0D40-461A-A5E2-07A3B7AD813B}"/>
              </a:ext>
            </a:extLst>
          </p:cNvPr>
          <p:cNvCxnSpPr>
            <a:cxnSpLocks/>
          </p:cNvCxnSpPr>
          <p:nvPr/>
        </p:nvCxnSpPr>
        <p:spPr>
          <a:xfrm flipV="1">
            <a:off x="450939" y="2419881"/>
            <a:ext cx="6326636" cy="652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007429" y="5524307"/>
            <a:ext cx="10901537" cy="861774"/>
          </a:xfrm>
          <a:prstGeom prst="rect">
            <a:avLst/>
          </a:prstGeom>
          <a:noFill/>
        </p:spPr>
        <p:txBody>
          <a:bodyPr wrap="square" rtlCol="0">
            <a:spAutoFit/>
          </a:bodyPr>
          <a:lstStyle/>
          <a:p>
            <a:r>
              <a:rPr lang="en-US" altLang="zh-CN" sz="1600" dirty="0" err="1"/>
              <a:t>Tessler</a:t>
            </a:r>
            <a:r>
              <a:rPr lang="en-US" altLang="zh-CN" sz="1600" dirty="0"/>
              <a:t>, Chen, </a:t>
            </a:r>
            <a:r>
              <a:rPr lang="en-US" altLang="zh-CN" sz="1600" dirty="0" err="1"/>
              <a:t>Shahar</a:t>
            </a:r>
            <a:r>
              <a:rPr lang="en-US" altLang="zh-CN" sz="1600" dirty="0"/>
              <a:t> </a:t>
            </a:r>
            <a:r>
              <a:rPr lang="en-US" altLang="zh-CN" sz="1600" dirty="0" err="1"/>
              <a:t>Givony</a:t>
            </a:r>
            <a:r>
              <a:rPr lang="en-US" altLang="zh-CN" sz="1600" dirty="0"/>
              <a:t>, T. </a:t>
            </a:r>
            <a:r>
              <a:rPr lang="en-US" altLang="zh-CN" sz="1600" dirty="0" err="1"/>
              <a:t>Zahavy</a:t>
            </a:r>
            <a:r>
              <a:rPr lang="en-US" altLang="zh-CN" sz="1600" dirty="0"/>
              <a:t>, Daniel J. Mankowitz and </a:t>
            </a:r>
            <a:r>
              <a:rPr lang="en-US" altLang="zh-CN" sz="1600" dirty="0" err="1"/>
              <a:t>Shie</a:t>
            </a:r>
            <a:r>
              <a:rPr lang="en-US" altLang="zh-CN" sz="1600" dirty="0"/>
              <a:t> </a:t>
            </a:r>
            <a:r>
              <a:rPr lang="en-US" altLang="zh-CN" sz="1600" dirty="0" err="1"/>
              <a:t>Mannor</a:t>
            </a:r>
            <a:r>
              <a:rPr lang="en-US" altLang="zh-CN" sz="1600" dirty="0"/>
              <a:t>. “A Deep Hierarchical Approach to Lifelong Learning in Minecraft.” </a:t>
            </a:r>
            <a:r>
              <a:rPr lang="en-US" altLang="zh-CN" sz="1600" i="1" dirty="0"/>
              <a:t>AAAI</a:t>
            </a:r>
            <a:r>
              <a:rPr lang="en-US" altLang="zh-CN" sz="1600" dirty="0"/>
              <a:t> (2017). Code</a:t>
            </a:r>
            <a:r>
              <a:rPr lang="zh-CN" altLang="en-US" sz="1600" dirty="0"/>
              <a:t>：</a:t>
            </a:r>
            <a:r>
              <a:rPr lang="en-US" altLang="zh-CN" sz="1600" dirty="0">
                <a:hlinkClick r:id="rId4"/>
              </a:rPr>
              <a:t> https://github.com/tesslerc/H-DRLN</a:t>
            </a:r>
            <a:br>
              <a:rPr lang="en-US" altLang="zh-CN" sz="1600" dirty="0"/>
            </a:br>
            <a:endParaRPr lang="zh-CN" altLang="en-US" sz="1600" dirty="0"/>
          </a:p>
        </p:txBody>
      </p:sp>
      <p:sp>
        <p:nvSpPr>
          <p:cNvPr id="3" name="文本框 2">
            <a:extLst>
              <a:ext uri="{FF2B5EF4-FFF2-40B4-BE49-F238E27FC236}">
                <a16:creationId xmlns:a16="http://schemas.microsoft.com/office/drawing/2014/main" id="{BDA50E90-14E3-49D3-8804-8B761C6D5D73}"/>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Tree>
    <p:extLst>
      <p:ext uri="{BB962C8B-B14F-4D97-AF65-F5344CB8AC3E}">
        <p14:creationId xmlns:p14="http://schemas.microsoft.com/office/powerpoint/2010/main" val="1253778591"/>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6725811" y="1226937"/>
            <a:ext cx="4928655" cy="4563845"/>
          </a:xfrm>
          <a:prstGeom prst="rect">
            <a:avLst/>
          </a:prstGeom>
        </p:spPr>
      </p:pic>
      <p:sp>
        <p:nvSpPr>
          <p:cNvPr id="2" name="标题 1"/>
          <p:cNvSpPr>
            <a:spLocks noGrp="1"/>
          </p:cNvSpPr>
          <p:nvPr>
            <p:ph type="title"/>
          </p:nvPr>
        </p:nvSpPr>
        <p:spPr/>
        <p:txBody>
          <a:bodyPr/>
          <a:lstStyle/>
          <a:p>
            <a:r>
              <a:rPr lang="en-US" altLang="zh-CN" dirty="0"/>
              <a:t>Lifelong learning with hierarchical DRL</a:t>
            </a:r>
            <a:endParaRPr lang="zh-CN" altLang="en-US" dirty="0"/>
          </a:p>
        </p:txBody>
      </p:sp>
      <p:pic>
        <p:nvPicPr>
          <p:cNvPr id="3" name="图片 2"/>
          <p:cNvPicPr>
            <a:picLocks noChangeAspect="1"/>
          </p:cNvPicPr>
          <p:nvPr/>
        </p:nvPicPr>
        <p:blipFill>
          <a:blip r:embed="rId3"/>
          <a:stretch>
            <a:fillRect/>
          </a:stretch>
        </p:blipFill>
        <p:spPr>
          <a:xfrm>
            <a:off x="6955906" y="1087338"/>
            <a:ext cx="4769095" cy="5391427"/>
          </a:xfrm>
          <a:prstGeom prst="rect">
            <a:avLst/>
          </a:prstGeom>
        </p:spPr>
      </p:pic>
      <p:sp>
        <p:nvSpPr>
          <p:cNvPr id="4" name="矩形 3"/>
          <p:cNvSpPr/>
          <p:nvPr/>
        </p:nvSpPr>
        <p:spPr>
          <a:xfrm>
            <a:off x="416547" y="2066686"/>
            <a:ext cx="6609894" cy="3724096"/>
          </a:xfrm>
          <a:prstGeom prst="rect">
            <a:avLst/>
          </a:prstGeom>
        </p:spPr>
        <p:txBody>
          <a:bodyPr wrap="square">
            <a:spAutoFit/>
          </a:bodyPr>
          <a:lstStyle/>
          <a:p>
            <a:r>
              <a:rPr lang="en-US" altLang="zh-CN" sz="2400" dirty="0">
                <a:solidFill>
                  <a:srgbClr val="121212"/>
                </a:solidFill>
                <a:latin typeface="Times New Roman" panose="02020603050405020304" pitchFamily="18" charset="0"/>
                <a:cs typeface="Times New Roman" panose="02020603050405020304" pitchFamily="18" charset="0"/>
              </a:rPr>
              <a:t>H-DRLN</a:t>
            </a:r>
            <a:r>
              <a:rPr lang="zh-CN" altLang="en-US" sz="2400" dirty="0">
                <a:solidFill>
                  <a:srgbClr val="121212"/>
                </a:solidFill>
                <a:latin typeface="Times New Roman" panose="02020603050405020304" pitchFamily="18" charset="0"/>
                <a:cs typeface="Times New Roman" panose="02020603050405020304" pitchFamily="18" charset="0"/>
              </a:rPr>
              <a:t>技术：</a:t>
            </a:r>
            <a:endParaRPr lang="en-US" altLang="zh-CN" sz="2400" dirty="0">
              <a:solidFill>
                <a:srgbClr val="121212"/>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000" dirty="0">
                <a:solidFill>
                  <a:srgbClr val="121212"/>
                </a:solidFill>
                <a:latin typeface="Times New Roman" panose="02020603050405020304" pitchFamily="18" charset="0"/>
                <a:cs typeface="Times New Roman" panose="02020603050405020304" pitchFamily="18" charset="0"/>
              </a:rPr>
              <a:t>采用“</a:t>
            </a:r>
            <a:r>
              <a:rPr lang="en-US" altLang="zh-CN" sz="2000" dirty="0">
                <a:solidFill>
                  <a:srgbClr val="121212"/>
                </a:solidFill>
                <a:latin typeface="Times New Roman" panose="02020603050405020304" pitchFamily="18" charset="0"/>
                <a:cs typeface="Times New Roman" panose="02020603050405020304" pitchFamily="18" charset="0"/>
              </a:rPr>
              <a:t>multi-skill distillation</a:t>
            </a:r>
            <a:r>
              <a:rPr lang="zh-CN" altLang="en-US" sz="2000" dirty="0">
                <a:solidFill>
                  <a:srgbClr val="121212"/>
                </a:solidFill>
                <a:latin typeface="Times New Roman" panose="02020603050405020304" pitchFamily="18" charset="0"/>
                <a:cs typeface="Times New Roman" panose="02020603050405020304" pitchFamily="18" charset="0"/>
              </a:rPr>
              <a:t>”整合了知识保留功能。</a:t>
            </a:r>
          </a:p>
          <a:p>
            <a:pPr marL="342900" indent="-342900">
              <a:buFont typeface="Arial" panose="020B0604020202020204" pitchFamily="34" charset="0"/>
              <a:buChar char="•"/>
            </a:pPr>
            <a:r>
              <a:rPr lang="zh-CN" altLang="en-US" sz="2000" dirty="0">
                <a:solidFill>
                  <a:srgbClr val="121212"/>
                </a:solidFill>
                <a:latin typeface="Times New Roman" panose="02020603050405020304" pitchFamily="18" charset="0"/>
                <a:cs typeface="Times New Roman" panose="02020603050405020304" pitchFamily="18" charset="0"/>
              </a:rPr>
              <a:t>使用“</a:t>
            </a:r>
            <a:r>
              <a:rPr lang="en-US" altLang="zh-CN" sz="2000" dirty="0">
                <a:solidFill>
                  <a:srgbClr val="121212"/>
                </a:solidFill>
                <a:latin typeface="Times New Roman" panose="02020603050405020304" pitchFamily="18" charset="0"/>
                <a:cs typeface="Times New Roman" panose="02020603050405020304" pitchFamily="18" charset="0"/>
              </a:rPr>
              <a:t>reusable skills</a:t>
            </a:r>
            <a:r>
              <a:rPr lang="zh-CN" altLang="en-US" sz="2000" dirty="0">
                <a:solidFill>
                  <a:srgbClr val="121212"/>
                </a:solidFill>
                <a:latin typeface="Times New Roman" panose="02020603050405020304" pitchFamily="18" charset="0"/>
                <a:cs typeface="Times New Roman" panose="02020603050405020304" pitchFamily="18" charset="0"/>
              </a:rPr>
              <a:t>”选择性地转移知识。</a:t>
            </a:r>
            <a:endParaRPr lang="en-US" altLang="zh-CN" sz="2000" dirty="0">
              <a:solidFill>
                <a:srgbClr val="121212"/>
              </a:solidFill>
              <a:latin typeface="Times New Roman" panose="02020603050405020304" pitchFamily="18" charset="0"/>
              <a:cs typeface="Times New Roman" panose="02020603050405020304" pitchFamily="18" charset="0"/>
            </a:endParaRPr>
          </a:p>
          <a:p>
            <a:endParaRPr lang="en-US" altLang="zh-CN" sz="2000" dirty="0">
              <a:solidFill>
                <a:srgbClr val="121212"/>
              </a:solidFill>
              <a:latin typeface="Times New Roman" panose="02020603050405020304" pitchFamily="18" charset="0"/>
              <a:cs typeface="Times New Roman" panose="02020603050405020304" pitchFamily="18" charset="0"/>
            </a:endParaRPr>
          </a:p>
          <a:p>
            <a:r>
              <a:rPr lang="en-US" altLang="zh-CN" sz="2400" dirty="0">
                <a:solidFill>
                  <a:srgbClr val="121212"/>
                </a:solidFill>
                <a:latin typeface="Times New Roman" panose="02020603050405020304" pitchFamily="18" charset="0"/>
                <a:cs typeface="Times New Roman" panose="02020603050405020304" pitchFamily="18" charset="0"/>
              </a:rPr>
              <a:t> </a:t>
            </a:r>
            <a:r>
              <a:rPr lang="zh-CN" altLang="en-US" sz="2400" dirty="0">
                <a:solidFill>
                  <a:srgbClr val="121212"/>
                </a:solidFill>
                <a:latin typeface="Times New Roman" panose="02020603050405020304" pitchFamily="18" charset="0"/>
                <a:cs typeface="Times New Roman" panose="02020603050405020304" pitchFamily="18" charset="0"/>
              </a:rPr>
              <a:t>四要素：</a:t>
            </a:r>
            <a:endParaRPr lang="en-US" altLang="zh-CN" sz="2400" dirty="0">
              <a:solidFill>
                <a:srgbClr val="121212"/>
              </a:solidFill>
              <a:latin typeface="Times New Roman" panose="02020603050405020304" pitchFamily="18" charset="0"/>
              <a:cs typeface="Times New Roman" panose="02020603050405020304" pitchFamily="18" charset="0"/>
            </a:endParaRPr>
          </a:p>
          <a:p>
            <a:r>
              <a:rPr lang="en-US" altLang="zh-CN" sz="2000" dirty="0">
                <a:solidFill>
                  <a:srgbClr val="121212"/>
                </a:solidFill>
                <a:latin typeface="Times New Roman" panose="02020603050405020304" pitchFamily="18" charset="0"/>
                <a:cs typeface="Times New Roman" panose="02020603050405020304" pitchFamily="18" charset="0"/>
              </a:rPr>
              <a:t>1</a:t>
            </a:r>
            <a:r>
              <a:rPr lang="zh-CN" altLang="en-US" sz="2000" dirty="0">
                <a:solidFill>
                  <a:srgbClr val="121212"/>
                </a:solidFill>
                <a:latin typeface="Times New Roman" panose="02020603050405020304" pitchFamily="18" charset="0"/>
                <a:cs typeface="Times New Roman" panose="02020603050405020304" pitchFamily="18" charset="0"/>
              </a:rPr>
              <a:t>）</a:t>
            </a:r>
            <a:r>
              <a:rPr lang="en-US" altLang="zh-CN" sz="2000" b="1" dirty="0">
                <a:solidFill>
                  <a:srgbClr val="121212"/>
                </a:solidFill>
                <a:latin typeface="Times New Roman" panose="02020603050405020304" pitchFamily="18" charset="0"/>
                <a:cs typeface="Times New Roman" panose="02020603050405020304" pitchFamily="18" charset="0"/>
              </a:rPr>
              <a:t>Deep Skill Module</a:t>
            </a:r>
          </a:p>
          <a:p>
            <a:r>
              <a:rPr lang="en-US" altLang="zh-CN" sz="2000" dirty="0">
                <a:solidFill>
                  <a:srgbClr val="121212"/>
                </a:solidFill>
                <a:latin typeface="Times New Roman" panose="02020603050405020304" pitchFamily="18" charset="0"/>
                <a:cs typeface="Times New Roman" panose="02020603050405020304" pitchFamily="18" charset="0"/>
              </a:rPr>
              <a:t>2</a:t>
            </a:r>
            <a:r>
              <a:rPr lang="zh-CN" altLang="en-US" sz="2000" dirty="0">
                <a:solidFill>
                  <a:srgbClr val="121212"/>
                </a:solidFill>
                <a:latin typeface="Times New Roman" panose="02020603050405020304" pitchFamily="18" charset="0"/>
                <a:cs typeface="Times New Roman" panose="02020603050405020304" pitchFamily="18" charset="0"/>
              </a:rPr>
              <a:t>）</a:t>
            </a:r>
            <a:r>
              <a:rPr lang="en-US" altLang="zh-CN" sz="2000" dirty="0">
                <a:solidFill>
                  <a:srgbClr val="121212"/>
                </a:solidFill>
                <a:latin typeface="Times New Roman" panose="02020603050405020304" pitchFamily="18" charset="0"/>
                <a:cs typeface="Times New Roman" panose="02020603050405020304" pitchFamily="18" charset="0"/>
              </a:rPr>
              <a:t>H-DRLN architecture</a:t>
            </a:r>
          </a:p>
          <a:p>
            <a:r>
              <a:rPr lang="en-US" altLang="zh-CN" sz="2000" dirty="0">
                <a:solidFill>
                  <a:srgbClr val="121212"/>
                </a:solidFill>
                <a:latin typeface="Times New Roman" panose="02020603050405020304" pitchFamily="18" charset="0"/>
                <a:cs typeface="Times New Roman" panose="02020603050405020304" pitchFamily="18" charset="0"/>
              </a:rPr>
              <a:t>3</a:t>
            </a:r>
            <a:r>
              <a:rPr lang="zh-CN" altLang="en-US" sz="2000" dirty="0">
                <a:solidFill>
                  <a:srgbClr val="121212"/>
                </a:solidFill>
                <a:latin typeface="Times New Roman" panose="02020603050405020304" pitchFamily="18" charset="0"/>
                <a:cs typeface="Times New Roman" panose="02020603050405020304" pitchFamily="18" charset="0"/>
              </a:rPr>
              <a:t>）</a:t>
            </a:r>
            <a:r>
              <a:rPr lang="en-US" altLang="zh-CN" sz="2000" dirty="0">
                <a:solidFill>
                  <a:srgbClr val="121212"/>
                </a:solidFill>
                <a:latin typeface="Times New Roman" panose="02020603050405020304" pitchFamily="18" charset="0"/>
                <a:cs typeface="Times New Roman" panose="02020603050405020304" pitchFamily="18" charset="0"/>
              </a:rPr>
              <a:t>Skill Objective Function</a:t>
            </a:r>
          </a:p>
          <a:p>
            <a:r>
              <a:rPr lang="en-US" altLang="zh-CN" sz="2000" dirty="0">
                <a:solidFill>
                  <a:srgbClr val="121212"/>
                </a:solidFill>
                <a:latin typeface="Times New Roman" panose="02020603050405020304" pitchFamily="18" charset="0"/>
                <a:cs typeface="Times New Roman" panose="02020603050405020304" pitchFamily="18" charset="0"/>
              </a:rPr>
              <a:t>4</a:t>
            </a:r>
            <a:r>
              <a:rPr lang="zh-CN" altLang="en-US" sz="2000" dirty="0">
                <a:solidFill>
                  <a:srgbClr val="121212"/>
                </a:solidFill>
                <a:latin typeface="Times New Roman" panose="02020603050405020304" pitchFamily="18" charset="0"/>
                <a:cs typeface="Times New Roman" panose="02020603050405020304" pitchFamily="18" charset="0"/>
              </a:rPr>
              <a:t>）</a:t>
            </a:r>
            <a:r>
              <a:rPr lang="en-US" altLang="zh-CN" sz="2000" dirty="0">
                <a:solidFill>
                  <a:srgbClr val="121212"/>
                </a:solidFill>
                <a:latin typeface="Times New Roman" panose="02020603050405020304" pitchFamily="18" charset="0"/>
                <a:cs typeface="Times New Roman" panose="02020603050405020304" pitchFamily="18" charset="0"/>
              </a:rPr>
              <a:t>Skill - Experience Replay</a:t>
            </a:r>
          </a:p>
          <a:p>
            <a:endParaRPr lang="en-US" altLang="zh-CN" sz="2400" b="0" i="0" u="none" strike="noStrike" dirty="0">
              <a:solidFill>
                <a:srgbClr val="121212"/>
              </a:solidFill>
              <a:effectLst/>
              <a:latin typeface="Times New Roman" panose="02020603050405020304" pitchFamily="18" charset="0"/>
              <a:cs typeface="Times New Roman" panose="02020603050405020304" pitchFamily="18" charset="0"/>
            </a:endParaRPr>
          </a:p>
          <a:p>
            <a:endParaRPr lang="en-US" altLang="zh-CN" sz="2400" b="0" i="0" u="none" strike="noStrike" dirty="0">
              <a:solidFill>
                <a:srgbClr val="121212"/>
              </a:solidFill>
              <a:effectLst/>
              <a:latin typeface="Times New Roman" panose="02020603050405020304" pitchFamily="18" charset="0"/>
              <a:cs typeface="Times New Roman" panose="02020603050405020304" pitchFamily="18" charset="0"/>
            </a:endParaRPr>
          </a:p>
        </p:txBody>
      </p:sp>
      <p:sp>
        <p:nvSpPr>
          <p:cNvPr id="5" name="矩形 4"/>
          <p:cNvSpPr/>
          <p:nvPr/>
        </p:nvSpPr>
        <p:spPr>
          <a:xfrm>
            <a:off x="8135848" y="2639174"/>
            <a:ext cx="2114550" cy="124587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97279C68-B87A-4EA1-86B1-7633B1D93440}"/>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Tree>
    <p:extLst>
      <p:ext uri="{BB962C8B-B14F-4D97-AF65-F5344CB8AC3E}">
        <p14:creationId xmlns:p14="http://schemas.microsoft.com/office/powerpoint/2010/main" val="1901150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游戏实验</a:t>
            </a:r>
          </a:p>
        </p:txBody>
      </p:sp>
      <p:sp>
        <p:nvSpPr>
          <p:cNvPr id="3" name="矩形 2"/>
          <p:cNvSpPr/>
          <p:nvPr/>
        </p:nvSpPr>
        <p:spPr>
          <a:xfrm>
            <a:off x="5711304" y="5019260"/>
            <a:ext cx="6096000" cy="923330"/>
          </a:xfrm>
          <a:prstGeom prst="rect">
            <a:avLst/>
          </a:prstGeom>
        </p:spPr>
        <p:txBody>
          <a:bodyPr>
            <a:spAutoFit/>
          </a:bodyPr>
          <a:lstStyle/>
          <a:p>
            <a:r>
              <a:rPr lang="zh-CN" altLang="en-US" spc="300" dirty="0">
                <a:solidFill>
                  <a:schemeClr val="tx1">
                    <a:lumMod val="85000"/>
                    <a:lumOff val="15000"/>
                  </a:schemeClr>
                </a:solidFill>
                <a:latin typeface="Times New Roman" panose="02020603050405020304" pitchFamily="18" charset="0"/>
                <a:cs typeface="Times New Roman" panose="02020603050405020304" pitchFamily="18" charset="0"/>
              </a:rPr>
              <a:t>对于</a:t>
            </a:r>
            <a:r>
              <a:rPr lang="en-US" altLang="zh-CN" b="1" spc="300" dirty="0" err="1">
                <a:solidFill>
                  <a:schemeClr val="tx1">
                    <a:lumMod val="85000"/>
                    <a:lumOff val="15000"/>
                  </a:schemeClr>
                </a:solidFill>
                <a:latin typeface="Times New Roman" panose="02020603050405020304" pitchFamily="18" charset="0"/>
                <a:cs typeface="Times New Roman" panose="02020603050405020304" pitchFamily="18" charset="0"/>
              </a:rPr>
              <a:t>MineCraft</a:t>
            </a:r>
            <a:r>
              <a:rPr lang="zh-CN" altLang="en-US" spc="300" dirty="0">
                <a:solidFill>
                  <a:schemeClr val="tx1">
                    <a:lumMod val="85000"/>
                    <a:lumOff val="15000"/>
                  </a:schemeClr>
                </a:solidFill>
                <a:latin typeface="Times New Roman" panose="02020603050405020304" pitchFamily="18" charset="0"/>
                <a:cs typeface="Times New Roman" panose="02020603050405020304" pitchFamily="18" charset="0"/>
              </a:rPr>
              <a:t>的</a:t>
            </a:r>
            <a:r>
              <a:rPr lang="zh-CN" altLang="en-US" b="1" dirty="0"/>
              <a:t>寻路，捡起，放下物体</a:t>
            </a:r>
            <a:r>
              <a:rPr lang="zh-CN" altLang="en-US" dirty="0"/>
              <a:t>等多技能场景</a:t>
            </a:r>
            <a:endParaRPr lang="en-US" altLang="zh-CN" dirty="0"/>
          </a:p>
          <a:p>
            <a:r>
              <a:rPr lang="zh-CN" altLang="en-US" spc="300" dirty="0">
                <a:solidFill>
                  <a:schemeClr val="tx1">
                    <a:lumMod val="85000"/>
                    <a:lumOff val="15000"/>
                  </a:schemeClr>
                </a:solidFill>
                <a:latin typeface="Times New Roman" panose="02020603050405020304" pitchFamily="18" charset="0"/>
                <a:cs typeface="Times New Roman" panose="02020603050405020304" pitchFamily="18" charset="0"/>
              </a:rPr>
              <a:t>与常规的</a:t>
            </a:r>
            <a:r>
              <a:rPr lang="en-US" altLang="zh-CN" spc="300" dirty="0">
                <a:solidFill>
                  <a:schemeClr val="tx1">
                    <a:lumMod val="85000"/>
                    <a:lumOff val="15000"/>
                  </a:schemeClr>
                </a:solidFill>
                <a:latin typeface="Times New Roman" panose="02020603050405020304" pitchFamily="18" charset="0"/>
                <a:cs typeface="Times New Roman" panose="02020603050405020304" pitchFamily="18" charset="0"/>
              </a:rPr>
              <a:t>Deep Q-Net</a:t>
            </a:r>
            <a:r>
              <a:rPr lang="zh-CN" altLang="en-US" spc="300" dirty="0">
                <a:solidFill>
                  <a:schemeClr val="tx1">
                    <a:lumMod val="85000"/>
                    <a:lumOff val="15000"/>
                  </a:schemeClr>
                </a:solidFill>
                <a:latin typeface="Times New Roman" panose="02020603050405020304" pitchFamily="18" charset="0"/>
                <a:cs typeface="Times New Roman" panose="02020603050405020304" pitchFamily="18" charset="0"/>
              </a:rPr>
              <a:t>相比，</a:t>
            </a:r>
            <a:r>
              <a:rPr lang="en-US" altLang="zh-CN" spc="300" dirty="0">
                <a:solidFill>
                  <a:schemeClr val="tx1">
                    <a:lumMod val="85000"/>
                    <a:lumOff val="15000"/>
                  </a:schemeClr>
                </a:solidFill>
                <a:latin typeface="Times New Roman" panose="02020603050405020304" pitchFamily="18" charset="0"/>
                <a:cs typeface="Times New Roman" panose="02020603050405020304" pitchFamily="18" charset="0"/>
              </a:rPr>
              <a:t>H-DRLN</a:t>
            </a:r>
            <a:r>
              <a:rPr lang="zh-CN" altLang="en-US" spc="300" dirty="0">
                <a:solidFill>
                  <a:schemeClr val="tx1">
                    <a:lumMod val="85000"/>
                    <a:lumOff val="15000"/>
                  </a:schemeClr>
                </a:solidFill>
                <a:latin typeface="Times New Roman" panose="02020603050405020304" pitchFamily="18" charset="0"/>
                <a:cs typeface="Times New Roman" panose="02020603050405020304" pitchFamily="18" charset="0"/>
              </a:rPr>
              <a:t>具有更高的性能和更低的学习样本复杂度。</a:t>
            </a:r>
            <a:endParaRPr lang="en-US" altLang="zh-CN" dirty="0">
              <a:solidFill>
                <a:srgbClr val="121212"/>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604111" y="1512338"/>
            <a:ext cx="4476524" cy="3646201"/>
          </a:xfrm>
          <a:prstGeom prst="rect">
            <a:avLst/>
          </a:prstGeom>
        </p:spPr>
      </p:pic>
      <p:pic>
        <p:nvPicPr>
          <p:cNvPr id="5" name="图片 4"/>
          <p:cNvPicPr>
            <a:picLocks noChangeAspect="1"/>
          </p:cNvPicPr>
          <p:nvPr/>
        </p:nvPicPr>
        <p:blipFill>
          <a:blip r:embed="rId3"/>
          <a:stretch>
            <a:fillRect/>
          </a:stretch>
        </p:blipFill>
        <p:spPr>
          <a:xfrm>
            <a:off x="5819889" y="2530553"/>
            <a:ext cx="6097074" cy="1609769"/>
          </a:xfrm>
          <a:prstGeom prst="rect">
            <a:avLst/>
          </a:prstGeom>
        </p:spPr>
      </p:pic>
      <p:sp>
        <p:nvSpPr>
          <p:cNvPr id="6" name="右箭头 5"/>
          <p:cNvSpPr/>
          <p:nvPr/>
        </p:nvSpPr>
        <p:spPr>
          <a:xfrm>
            <a:off x="5189220" y="3196159"/>
            <a:ext cx="522084" cy="278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txBox="1">
            <a:spLocks/>
          </p:cNvSpPr>
          <p:nvPr/>
        </p:nvSpPr>
        <p:spPr bwMode="auto">
          <a:xfrm>
            <a:off x="2239385" y="1032207"/>
            <a:ext cx="1361065"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lnSpc>
                <a:spcPct val="90000"/>
              </a:lnSpc>
              <a:spcBef>
                <a:spcPct val="0"/>
              </a:spcBef>
              <a:spcAft>
                <a:spcPct val="0"/>
              </a:spcAft>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r>
              <a:rPr lang="zh-CN" altLang="en-US" dirty="0"/>
              <a:t>单技能</a:t>
            </a:r>
            <a:endParaRPr lang="en-US" dirty="0"/>
          </a:p>
        </p:txBody>
      </p:sp>
      <p:sp>
        <p:nvSpPr>
          <p:cNvPr id="9" name="标题 1"/>
          <p:cNvSpPr txBox="1">
            <a:spLocks/>
          </p:cNvSpPr>
          <p:nvPr/>
        </p:nvSpPr>
        <p:spPr bwMode="auto">
          <a:xfrm>
            <a:off x="8078771" y="1023851"/>
            <a:ext cx="1361065"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lnSpc>
                <a:spcPct val="90000"/>
              </a:lnSpc>
              <a:spcBef>
                <a:spcPct val="0"/>
              </a:spcBef>
              <a:spcAft>
                <a:spcPct val="0"/>
              </a:spcAft>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r>
              <a:rPr lang="zh-CN" altLang="en-US" dirty="0"/>
              <a:t>多技能</a:t>
            </a:r>
            <a:endParaRPr lang="en-US" dirty="0"/>
          </a:p>
        </p:txBody>
      </p:sp>
      <p:sp>
        <p:nvSpPr>
          <p:cNvPr id="10" name="矩形 9"/>
          <p:cNvSpPr/>
          <p:nvPr/>
        </p:nvSpPr>
        <p:spPr>
          <a:xfrm>
            <a:off x="413461" y="5158539"/>
            <a:ext cx="5012911" cy="369332"/>
          </a:xfrm>
          <a:prstGeom prst="rect">
            <a:avLst/>
          </a:prstGeom>
        </p:spPr>
        <p:txBody>
          <a:bodyPr wrap="none">
            <a:spAutoFit/>
          </a:bodyPr>
          <a:lstStyle/>
          <a:p>
            <a:r>
              <a:rPr lang="en-US" altLang="zh-CN" b="1" dirty="0"/>
              <a:t>train single skill a-priori- the 1 room domain</a:t>
            </a:r>
          </a:p>
        </p:txBody>
      </p:sp>
      <p:sp>
        <p:nvSpPr>
          <p:cNvPr id="11" name="矩形 10"/>
          <p:cNvSpPr/>
          <p:nvPr/>
        </p:nvSpPr>
        <p:spPr>
          <a:xfrm>
            <a:off x="6203367" y="4395125"/>
            <a:ext cx="5014514" cy="369332"/>
          </a:xfrm>
          <a:prstGeom prst="rect">
            <a:avLst/>
          </a:prstGeom>
        </p:spPr>
        <p:txBody>
          <a:bodyPr wrap="none">
            <a:spAutoFit/>
          </a:bodyPr>
          <a:lstStyle/>
          <a:p>
            <a:r>
              <a:rPr lang="en-US" altLang="zh-CN" b="1" dirty="0"/>
              <a:t>solve a complex task - the 3 rooms domain</a:t>
            </a:r>
            <a:endParaRPr lang="en-US" altLang="zh-CN" b="1" i="0" dirty="0">
              <a:effectLst/>
            </a:endParaRPr>
          </a:p>
        </p:txBody>
      </p:sp>
      <p:sp>
        <p:nvSpPr>
          <p:cNvPr id="7" name="文本框 6">
            <a:extLst>
              <a:ext uri="{FF2B5EF4-FFF2-40B4-BE49-F238E27FC236}">
                <a16:creationId xmlns:a16="http://schemas.microsoft.com/office/drawing/2014/main" id="{A37D56C5-F6CA-4767-84B9-8827151B132B}"/>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Tree>
    <p:extLst>
      <p:ext uri="{BB962C8B-B14F-4D97-AF65-F5344CB8AC3E}">
        <p14:creationId xmlns:p14="http://schemas.microsoft.com/office/powerpoint/2010/main" val="1240622978"/>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560366" y="4217647"/>
            <a:ext cx="7071267" cy="865062"/>
            <a:chOff x="5181690" y="2820871"/>
            <a:chExt cx="4981199" cy="609374"/>
          </a:xfrm>
        </p:grpSpPr>
        <p:sp>
          <p:nvSpPr>
            <p:cNvPr id="4" name="椭圆 3">
              <a:extLst>
                <a:ext uri="{FF2B5EF4-FFF2-40B4-BE49-F238E27FC236}">
                  <a16:creationId xmlns:a16="http://schemas.microsoft.com/office/drawing/2014/main" id="{4E038620-75A5-4520-8E25-F9C7B2B6904E}"/>
                </a:ext>
              </a:extLst>
            </p:cNvPr>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6</a:t>
              </a:r>
              <a:endParaRPr lang="zh-CN" altLang="en-US" sz="4400" dirty="0">
                <a:latin typeface="Century Gothic" panose="020B0502020202020204" pitchFamily="34" charset="0"/>
              </a:endParaRPr>
            </a:p>
          </p:txBody>
        </p:sp>
        <p:sp>
          <p:nvSpPr>
            <p:cNvPr id="8" name="文本框 7">
              <a:extLst>
                <a:ext uri="{FF2B5EF4-FFF2-40B4-BE49-F238E27FC236}">
                  <a16:creationId xmlns:a16="http://schemas.microsoft.com/office/drawing/2014/main" id="{7B507C22-58B8-463E-AFBC-7B1028DAA2A5}"/>
                </a:ext>
              </a:extLst>
            </p:cNvPr>
            <p:cNvSpPr txBox="1"/>
            <p:nvPr/>
          </p:nvSpPr>
          <p:spPr>
            <a:xfrm>
              <a:off x="5988603" y="2888229"/>
              <a:ext cx="4174286" cy="542016"/>
            </a:xfrm>
            <a:prstGeom prst="rect">
              <a:avLst/>
            </a:prstGeom>
            <a:noFill/>
          </p:spPr>
          <p:txBody>
            <a:bodyPr wrap="square" lIns="0" tIns="0" rIns="0" bIns="0" rtlCol="0">
              <a:spAutoFit/>
            </a:bodyPr>
            <a:lstStyle/>
            <a:p>
              <a:r>
                <a:rPr lang="zh-CN" altLang="en-US" sz="3600" b="1" spc="300" dirty="0">
                  <a:latin typeface="+mj-ea"/>
                  <a:ea typeface="+mj-ea"/>
                </a:rPr>
                <a:t>终身强化学习</a:t>
              </a:r>
              <a:r>
                <a:rPr lang="en-US" altLang="zh-CN" sz="3600" b="1" spc="300" dirty="0">
                  <a:latin typeface="+mj-ea"/>
                  <a:ea typeface="+mj-ea"/>
                </a:rPr>
                <a:t>demo</a:t>
              </a:r>
              <a:r>
                <a:rPr lang="zh-CN" altLang="en-US" sz="3600" b="1" spc="300" dirty="0">
                  <a:latin typeface="+mj-ea"/>
                  <a:ea typeface="+mj-ea"/>
                </a:rPr>
                <a:t>演示</a:t>
              </a:r>
              <a:endParaRPr lang="en-US" altLang="zh-CN" sz="3600" b="1" spc="300" dirty="0">
                <a:latin typeface="+mj-ea"/>
                <a:ea typeface="+mj-ea"/>
              </a:endParaRPr>
            </a:p>
            <a:p>
              <a:pPr algn="r"/>
              <a:r>
                <a:rPr lang="en-US" altLang="zh-CN" sz="1400" b="1" dirty="0"/>
                <a:t>——</a:t>
              </a:r>
              <a:r>
                <a:rPr lang="en" altLang="zh-CN" sz="1400" b="1" dirty="0"/>
                <a:t>Fine-Tuning in Robotic Reinforcement Learning</a:t>
              </a:r>
              <a:endParaRPr lang="en" altLang="zh-CN" sz="3600" b="1" dirty="0"/>
            </a:p>
          </p:txBody>
        </p:sp>
      </p:grpSp>
    </p:spTree>
    <p:extLst>
      <p:ext uri="{BB962C8B-B14F-4D97-AF65-F5344CB8AC3E}">
        <p14:creationId xmlns:p14="http://schemas.microsoft.com/office/powerpoint/2010/main" val="2808322877"/>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01581"/>
            <a:ext cx="8643848" cy="565604"/>
          </a:xfrm>
        </p:spPr>
        <p:txBody>
          <a:bodyPr/>
          <a:lstStyle/>
          <a:p>
            <a:pPr>
              <a:lnSpc>
                <a:spcPct val="120000"/>
              </a:lnSpc>
            </a:pPr>
            <a:r>
              <a:rPr lang="zh-CN" altLang="en-US" dirty="0"/>
              <a:t>动机：如何使机器人在工作中学习？</a:t>
            </a:r>
            <a:endParaRPr lang="en-US" altLang="zh-CN" dirty="0"/>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sp>
        <p:nvSpPr>
          <p:cNvPr id="2" name="矩形 1">
            <a:extLst>
              <a:ext uri="{FF2B5EF4-FFF2-40B4-BE49-F238E27FC236}">
                <a16:creationId xmlns:a16="http://schemas.microsoft.com/office/drawing/2014/main" id="{D5EF6FE0-48DB-E040-840B-97A1A8F966DC}"/>
              </a:ext>
            </a:extLst>
          </p:cNvPr>
          <p:cNvSpPr/>
          <p:nvPr/>
        </p:nvSpPr>
        <p:spPr>
          <a:xfrm>
            <a:off x="1472509" y="5624373"/>
            <a:ext cx="11351681" cy="553998"/>
          </a:xfrm>
          <a:prstGeom prst="rect">
            <a:avLst/>
          </a:prstGeom>
        </p:spPr>
        <p:txBody>
          <a:bodyPr wrap="square">
            <a:spAutoFit/>
          </a:bodyPr>
          <a:lstStyle/>
          <a:p>
            <a:r>
              <a:rPr lang="en-US" altLang="zh-CN" sz="1600" dirty="0">
                <a:solidFill>
                  <a:srgbClr val="000000"/>
                </a:solidFill>
                <a:latin typeface="Lucida Grande" panose="020B0600040502020204" pitchFamily="34" charset="0"/>
              </a:rPr>
              <a:t>《</a:t>
            </a:r>
            <a:r>
              <a:rPr lang="en" altLang="zh-CN" sz="1600" dirty="0">
                <a:solidFill>
                  <a:srgbClr val="000000"/>
                </a:solidFill>
                <a:latin typeface="Lucida Grande" panose="020B0600040502020204" pitchFamily="34" charset="0"/>
              </a:rPr>
              <a:t>Never Stop Learning: The Effectiveness of Fine-Tuning in Robotic Reinforcement Learning</a:t>
            </a:r>
            <a:r>
              <a:rPr lang="en-US" altLang="zh-CN" sz="1600" dirty="0">
                <a:solidFill>
                  <a:srgbClr val="000000"/>
                </a:solidFill>
                <a:latin typeface="Lucida Grande" panose="020B0600040502020204" pitchFamily="34" charset="0"/>
              </a:rPr>
              <a:t>》</a:t>
            </a:r>
            <a:endParaRPr lang="en" altLang="zh-CN" sz="1600" dirty="0">
              <a:solidFill>
                <a:srgbClr val="000000"/>
              </a:solidFill>
              <a:latin typeface="Lucida Grande" panose="020B0600040502020204" pitchFamily="34" charset="0"/>
            </a:endParaRPr>
          </a:p>
          <a:p>
            <a:r>
              <a:rPr lang="en" altLang="zh-CN" sz="1400" dirty="0">
                <a:solidFill>
                  <a:srgbClr val="000000"/>
                </a:solidFill>
                <a:latin typeface="Lucida Grande" panose="020B0600040502020204" pitchFamily="34" charset="0"/>
              </a:rPr>
              <a:t>Ryan Julian, Benjamin Swanson, Gaurav S. </a:t>
            </a:r>
            <a:r>
              <a:rPr lang="en" altLang="zh-CN" sz="1400" dirty="0" err="1">
                <a:solidFill>
                  <a:srgbClr val="000000"/>
                </a:solidFill>
                <a:latin typeface="Lucida Grande" panose="020B0600040502020204" pitchFamily="34" charset="0"/>
              </a:rPr>
              <a:t>Sukhatme</a:t>
            </a:r>
            <a:r>
              <a:rPr lang="en" altLang="zh-CN" sz="1400" dirty="0">
                <a:solidFill>
                  <a:srgbClr val="000000"/>
                </a:solidFill>
                <a:latin typeface="Lucida Grande" panose="020B0600040502020204" pitchFamily="34" charset="0"/>
              </a:rPr>
              <a:t>, Sergey Levine, Chelsea Finn, Karol Hausman</a:t>
            </a:r>
          </a:p>
        </p:txBody>
      </p:sp>
      <p:sp>
        <p:nvSpPr>
          <p:cNvPr id="10" name="文本框 9">
            <a:extLst>
              <a:ext uri="{FF2B5EF4-FFF2-40B4-BE49-F238E27FC236}">
                <a16:creationId xmlns:a16="http://schemas.microsoft.com/office/drawing/2014/main" id="{BC0ECB5B-C9AB-5B44-BD12-4FC156B40DCA}"/>
              </a:ext>
            </a:extLst>
          </p:cNvPr>
          <p:cNvSpPr txBox="1"/>
          <p:nvPr/>
        </p:nvSpPr>
        <p:spPr>
          <a:xfrm>
            <a:off x="1472509" y="4360330"/>
            <a:ext cx="10270424" cy="928396"/>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1600" dirty="0"/>
              <a:t>理想：从错误中学习，并持续适应不断变化的环境</a:t>
            </a:r>
            <a:endParaRPr lang="en-US" altLang="zh-CN" sz="1600" dirty="0"/>
          </a:p>
          <a:p>
            <a:pPr algn="just"/>
            <a:r>
              <a:rPr lang="zh-CN" altLang="en-US" sz="1600" dirty="0"/>
              <a:t>现实：仅训练一次就被应用，无法适应环境</a:t>
            </a:r>
            <a:endParaRPr lang="en-US" altLang="zh-CN" sz="1600" dirty="0"/>
          </a:p>
          <a:p>
            <a:pPr algn="just"/>
            <a:r>
              <a:rPr lang="zh-CN" altLang="en-US" sz="1600" dirty="0"/>
              <a:t>动机：利用过去学习的行为来适应新的环境</a:t>
            </a:r>
            <a:r>
              <a:rPr lang="en-US" altLang="zh-CN" sz="1600" dirty="0"/>
              <a:t>——</a:t>
            </a:r>
            <a:r>
              <a:rPr lang="zh-CN" altLang="en-US" sz="1600" dirty="0"/>
              <a:t>机器人即时学会抓取各种物体</a:t>
            </a:r>
          </a:p>
        </p:txBody>
      </p:sp>
      <p:pic>
        <p:nvPicPr>
          <p:cNvPr id="4" name="图片 3">
            <a:extLst>
              <a:ext uri="{FF2B5EF4-FFF2-40B4-BE49-F238E27FC236}">
                <a16:creationId xmlns:a16="http://schemas.microsoft.com/office/drawing/2014/main" id="{3B3B4DC2-7FE9-BD40-B31C-22D466346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150" y="1738683"/>
            <a:ext cx="4064000" cy="2286000"/>
          </a:xfrm>
          <a:prstGeom prst="rect">
            <a:avLst/>
          </a:prstGeom>
        </p:spPr>
      </p:pic>
      <p:pic>
        <p:nvPicPr>
          <p:cNvPr id="6" name="图片 5">
            <a:extLst>
              <a:ext uri="{FF2B5EF4-FFF2-40B4-BE49-F238E27FC236}">
                <a16:creationId xmlns:a16="http://schemas.microsoft.com/office/drawing/2014/main" id="{5E90E964-C859-A14E-9157-1859CC623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669" y="1738683"/>
            <a:ext cx="4064000" cy="2286000"/>
          </a:xfrm>
          <a:prstGeom prst="rect">
            <a:avLst/>
          </a:prstGeom>
        </p:spPr>
      </p:pic>
      <p:sp>
        <p:nvSpPr>
          <p:cNvPr id="11" name="右箭头 10">
            <a:extLst>
              <a:ext uri="{FF2B5EF4-FFF2-40B4-BE49-F238E27FC236}">
                <a16:creationId xmlns:a16="http://schemas.microsoft.com/office/drawing/2014/main" id="{5C74DD79-E116-474E-8712-C54218FCC3E1}"/>
              </a:ext>
            </a:extLst>
          </p:cNvPr>
          <p:cNvSpPr/>
          <p:nvPr/>
        </p:nvSpPr>
        <p:spPr>
          <a:xfrm>
            <a:off x="5529331" y="2677396"/>
            <a:ext cx="954157" cy="371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048E0DD7-8A19-DF4E-BA3E-6ECCA2191FCC}"/>
              </a:ext>
            </a:extLst>
          </p:cNvPr>
          <p:cNvSpPr txBox="1"/>
          <p:nvPr/>
        </p:nvSpPr>
        <p:spPr>
          <a:xfrm>
            <a:off x="10685669" y="2064305"/>
            <a:ext cx="976897" cy="1477328"/>
          </a:xfrm>
          <a:prstGeom prst="rect">
            <a:avLst/>
          </a:prstGeom>
          <a:noFill/>
        </p:spPr>
        <p:txBody>
          <a:bodyPr wrap="square" rtlCol="0">
            <a:spAutoFit/>
          </a:bodyPr>
          <a:lstStyle/>
          <a:p>
            <a:r>
              <a:rPr kumimoji="1" lang="zh-CN" altLang="en-US" dirty="0"/>
              <a:t>透明瓶没有在训练任务中出现过</a:t>
            </a:r>
          </a:p>
        </p:txBody>
      </p:sp>
      <p:sp>
        <p:nvSpPr>
          <p:cNvPr id="18" name="文本框 17">
            <a:extLst>
              <a:ext uri="{FF2B5EF4-FFF2-40B4-BE49-F238E27FC236}">
                <a16:creationId xmlns:a16="http://schemas.microsoft.com/office/drawing/2014/main" id="{B4463063-E800-2C4F-B422-1C74808D1FEE}"/>
              </a:ext>
            </a:extLst>
          </p:cNvPr>
          <p:cNvSpPr txBox="1"/>
          <p:nvPr/>
        </p:nvSpPr>
        <p:spPr>
          <a:xfrm>
            <a:off x="518804" y="2479803"/>
            <a:ext cx="739255" cy="646331"/>
          </a:xfrm>
          <a:prstGeom prst="rect">
            <a:avLst/>
          </a:prstGeom>
          <a:noFill/>
        </p:spPr>
        <p:txBody>
          <a:bodyPr wrap="square" rtlCol="0">
            <a:spAutoFit/>
          </a:bodyPr>
          <a:lstStyle/>
          <a:p>
            <a:r>
              <a:rPr kumimoji="1" lang="zh-CN" altLang="en-US" dirty="0"/>
              <a:t>训练过程</a:t>
            </a:r>
          </a:p>
        </p:txBody>
      </p:sp>
      <p:sp>
        <p:nvSpPr>
          <p:cNvPr id="13" name="矩形 12">
            <a:extLst>
              <a:ext uri="{FF2B5EF4-FFF2-40B4-BE49-F238E27FC236}">
                <a16:creationId xmlns:a16="http://schemas.microsoft.com/office/drawing/2014/main" id="{203FAC29-A60E-9B44-9498-C1ECC9C97F93}"/>
              </a:ext>
            </a:extLst>
          </p:cNvPr>
          <p:cNvSpPr/>
          <p:nvPr/>
        </p:nvSpPr>
        <p:spPr>
          <a:xfrm>
            <a:off x="5613263" y="2064305"/>
            <a:ext cx="697627" cy="707886"/>
          </a:xfrm>
          <a:prstGeom prst="rect">
            <a:avLst/>
          </a:prstGeom>
        </p:spPr>
        <p:txBody>
          <a:bodyPr wrap="none">
            <a:spAutoFit/>
          </a:bodyPr>
          <a:lstStyle/>
          <a:p>
            <a:r>
              <a:rPr lang="zh-CN" altLang="en-US" sz="4000" b="1" dirty="0"/>
              <a:t>？</a:t>
            </a:r>
          </a:p>
        </p:txBody>
      </p:sp>
    </p:spTree>
    <p:extLst>
      <p:ext uri="{BB962C8B-B14F-4D97-AF65-F5344CB8AC3E}">
        <p14:creationId xmlns:p14="http://schemas.microsoft.com/office/powerpoint/2010/main" val="27276022"/>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5305"/>
            <a:ext cx="8643848" cy="478155"/>
          </a:xfrm>
        </p:spPr>
        <p:txBody>
          <a:bodyPr/>
          <a:lstStyle/>
          <a:p>
            <a:r>
              <a:rPr lang="zh-CN" altLang="en-US" dirty="0"/>
              <a:t>监督和无监督学习</a:t>
            </a:r>
          </a:p>
        </p:txBody>
      </p:sp>
      <p:sp>
        <p:nvSpPr>
          <p:cNvPr id="12" name="文本占位符 4"/>
          <p:cNvSpPr txBox="1"/>
          <p:nvPr/>
        </p:nvSpPr>
        <p:spPr>
          <a:xfrm>
            <a:off x="1404917" y="2157902"/>
            <a:ext cx="3768032" cy="3541896"/>
          </a:xfrm>
          <a:prstGeom prst="rect">
            <a:avLst/>
          </a:prstGeom>
          <a:solidFill>
            <a:srgbClr val="FFFFFF"/>
          </a:solidFill>
          <a:ln w="28575">
            <a:solidFill>
              <a:schemeClr val="accent1"/>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zh-CN" altLang="en-US" dirty="0">
                <a:solidFill>
                  <a:srgbClr val="000000"/>
                </a:solidFill>
                <a:sym typeface="+mn-lt"/>
              </a:rPr>
              <a:t>数据集中包含了</a:t>
            </a:r>
            <a:r>
              <a:rPr lang="en-US" altLang="zh-CN" dirty="0">
                <a:solidFill>
                  <a:srgbClr val="000000"/>
                </a:solidFill>
                <a:sym typeface="+mn-lt"/>
              </a:rPr>
              <a:t>“</a:t>
            </a:r>
            <a:r>
              <a:rPr lang="zh-CN" altLang="en-US" dirty="0">
                <a:solidFill>
                  <a:srgbClr val="000000"/>
                </a:solidFill>
                <a:sym typeface="+mn-lt"/>
              </a:rPr>
              <a:t>正确的答案</a:t>
            </a:r>
            <a:r>
              <a:rPr lang="en-US" altLang="zh-CN" dirty="0">
                <a:solidFill>
                  <a:srgbClr val="000000"/>
                </a:solidFill>
                <a:sym typeface="+mn-lt"/>
              </a:rPr>
              <a:t>”</a:t>
            </a: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endParaRPr lang="zh-CN" altLang="en-US" dirty="0">
              <a:solidFill>
                <a:srgbClr val="000000"/>
              </a:solidFill>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zh-CN" altLang="en-US" dirty="0">
                <a:solidFill>
                  <a:srgbClr val="000000"/>
                </a:solidFill>
                <a:sym typeface="+mn-lt"/>
              </a:rPr>
              <a:t>目标：让计算机去学习我们已经    创建好的分类系统（模型）。</a:t>
            </a:r>
            <a:endParaRPr lang="en-US" altLang="zh-CN" dirty="0">
              <a:solidFill>
                <a:srgbClr val="000000"/>
              </a:solidFill>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endParaRPr lang="zh-CN" altLang="en-US" dirty="0">
              <a:solidFill>
                <a:srgbClr val="000000"/>
              </a:solidFill>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zh-CN" altLang="en-US" dirty="0">
                <a:solidFill>
                  <a:srgbClr val="000000"/>
                </a:solidFill>
                <a:sym typeface="+mn-lt"/>
              </a:rPr>
              <a:t>回归（</a:t>
            </a:r>
            <a:r>
              <a:rPr lang="en-US" altLang="zh-CN" dirty="0">
                <a:solidFill>
                  <a:srgbClr val="000000"/>
                </a:solidFill>
                <a:sym typeface="+mn-lt"/>
              </a:rPr>
              <a:t>regression</a:t>
            </a:r>
            <a:r>
              <a:rPr lang="zh-CN" altLang="en-US" dirty="0">
                <a:solidFill>
                  <a:srgbClr val="000000"/>
                </a:solidFill>
                <a:sym typeface="+mn-lt"/>
              </a:rPr>
              <a:t>）：</a:t>
            </a:r>
            <a:r>
              <a:rPr lang="en-US" altLang="zh-CN" dirty="0">
                <a:solidFill>
                  <a:srgbClr val="000000"/>
                </a:solidFill>
                <a:sym typeface="+mn-lt"/>
              </a:rPr>
              <a:t>KNN</a:t>
            </a: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endParaRPr lang="zh-CN" altLang="en-US" dirty="0">
              <a:solidFill>
                <a:srgbClr val="000000"/>
              </a:solidFill>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zh-CN" altLang="en-US" dirty="0">
                <a:solidFill>
                  <a:srgbClr val="000000"/>
                </a:solidFill>
                <a:sym typeface="+mn-lt"/>
              </a:rPr>
              <a:t>分类（</a:t>
            </a:r>
            <a:r>
              <a:rPr lang="en-US" altLang="zh-CN" dirty="0">
                <a:solidFill>
                  <a:srgbClr val="000000"/>
                </a:solidFill>
                <a:sym typeface="+mn-lt"/>
              </a:rPr>
              <a:t>classfication</a:t>
            </a:r>
            <a:r>
              <a:rPr lang="zh-CN" altLang="en-US" dirty="0">
                <a:solidFill>
                  <a:srgbClr val="000000"/>
                </a:solidFill>
                <a:sym typeface="+mn-lt"/>
              </a:rPr>
              <a:t>）：</a:t>
            </a:r>
            <a:r>
              <a:rPr lang="en-US" altLang="zh-CN" dirty="0">
                <a:solidFill>
                  <a:srgbClr val="000000"/>
                </a:solidFill>
                <a:sym typeface="+mn-lt"/>
              </a:rPr>
              <a:t>SVM</a:t>
            </a: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en-US" altLang="zh-CN" sz="2000" b="0" i="0" u="none" strike="noStrike" kern="1200" cap="none" spc="0" normalizeH="0" baseline="0" noProof="0" dirty="0">
              <a:ln>
                <a:noFill/>
              </a:ln>
              <a:solidFill>
                <a:srgbClr val="000000"/>
              </a:solidFill>
              <a:effectLst/>
              <a:uLnTx/>
              <a:uFillTx/>
              <a:cs typeface="+mn-cs"/>
              <a:sym typeface="+mn-lt"/>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en-US" altLang="zh-CN" sz="2000" b="0" i="0" u="none" strike="noStrike" kern="1200" cap="none" spc="0" normalizeH="0" baseline="0" noProof="0" dirty="0">
              <a:ln>
                <a:noFill/>
              </a:ln>
              <a:solidFill>
                <a:srgbClr val="000000"/>
              </a:solidFill>
              <a:effectLst/>
              <a:uLnTx/>
              <a:uFillTx/>
              <a:cs typeface="+mn-cs"/>
              <a:sym typeface="+mn-lt"/>
            </a:endParaRPr>
          </a:p>
        </p:txBody>
      </p:sp>
      <p:sp>
        <p:nvSpPr>
          <p:cNvPr id="13" name="文本占位符 5"/>
          <p:cNvSpPr txBox="1"/>
          <p:nvPr/>
        </p:nvSpPr>
        <p:spPr>
          <a:xfrm>
            <a:off x="6359975" y="2157902"/>
            <a:ext cx="3768032" cy="3541896"/>
          </a:xfrm>
          <a:prstGeom prst="rect">
            <a:avLst/>
          </a:prstGeom>
          <a:solidFill>
            <a:srgbClr val="FFFFFF"/>
          </a:solidFill>
          <a:ln w="28575">
            <a:solidFill>
              <a:schemeClr val="accent4"/>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defRPr/>
            </a:pPr>
            <a:r>
              <a:rPr lang="zh-CN" altLang="en-US" dirty="0">
                <a:solidFill>
                  <a:srgbClr val="000000"/>
                </a:solidFill>
                <a:sym typeface="+mn-lt"/>
              </a:rPr>
              <a:t>数据集中的数据没有被标记，也没有确定的结果，需要根据样本间的相似性对样本集进行分类。</a:t>
            </a:r>
          </a:p>
          <a:p>
            <a:pPr algn="just" fontAlgn="auto">
              <a:spcAft>
                <a:spcPts val="0"/>
              </a:spcAft>
              <a:defRPr/>
            </a:pPr>
            <a:endParaRPr lang="zh-CN" altLang="en-US" dirty="0">
              <a:solidFill>
                <a:srgbClr val="000000"/>
              </a:solidFill>
              <a:sym typeface="+mn-lt"/>
            </a:endParaRPr>
          </a:p>
          <a:p>
            <a:pPr algn="just" fontAlgn="auto">
              <a:spcAft>
                <a:spcPts val="0"/>
              </a:spcAft>
              <a:defRPr/>
            </a:pPr>
            <a:r>
              <a:rPr lang="zh-CN" altLang="en-US" dirty="0">
                <a:solidFill>
                  <a:srgbClr val="000000"/>
                </a:solidFill>
                <a:sym typeface="+mn-lt"/>
              </a:rPr>
              <a:t>利用聚类（</a:t>
            </a:r>
            <a:r>
              <a:rPr lang="en-US" altLang="zh-CN" dirty="0">
                <a:solidFill>
                  <a:srgbClr val="000000"/>
                </a:solidFill>
                <a:sym typeface="+mn-lt"/>
              </a:rPr>
              <a:t>clustering</a:t>
            </a:r>
            <a:r>
              <a:rPr lang="zh-CN" altLang="en-US" dirty="0">
                <a:solidFill>
                  <a:srgbClr val="000000"/>
                </a:solidFill>
                <a:sym typeface="+mn-lt"/>
              </a:rPr>
              <a:t>）的方法使类内差距最小化，类间差距最大化。</a:t>
            </a:r>
          </a:p>
          <a:p>
            <a:pPr algn="just" fontAlgn="auto">
              <a:spcAft>
                <a:spcPts val="0"/>
              </a:spcAft>
              <a:defRPr/>
            </a:pPr>
            <a:r>
              <a:rPr lang="zh-CN" altLang="en-US" dirty="0">
                <a:solidFill>
                  <a:srgbClr val="000000"/>
                </a:solidFill>
                <a:sym typeface="+mn-lt"/>
              </a:rPr>
              <a:t>主成分分析（</a:t>
            </a:r>
            <a:r>
              <a:rPr lang="en-US" altLang="zh-CN" dirty="0">
                <a:solidFill>
                  <a:srgbClr val="000000"/>
                </a:solidFill>
                <a:sym typeface="+mn-lt"/>
              </a:rPr>
              <a:t>PCA</a:t>
            </a:r>
            <a:r>
              <a:rPr lang="zh-CN" altLang="en-US" dirty="0">
                <a:solidFill>
                  <a:srgbClr val="000000"/>
                </a:solidFill>
                <a:sym typeface="+mn-lt"/>
              </a:rPr>
              <a:t>）、高斯混合模型、流形学习法（</a:t>
            </a:r>
            <a:r>
              <a:rPr lang="en-US" altLang="zh-CN" dirty="0">
                <a:solidFill>
                  <a:srgbClr val="000000"/>
                </a:solidFill>
                <a:sym typeface="+mn-lt"/>
              </a:rPr>
              <a:t>Isomap</a:t>
            </a:r>
            <a:r>
              <a:rPr lang="zh-CN" altLang="en-US" dirty="0">
                <a:solidFill>
                  <a:srgbClr val="000000"/>
                </a:solidFill>
                <a:sym typeface="+mn-lt"/>
              </a:rPr>
              <a:t>）</a:t>
            </a: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mn-cs"/>
              <a:sym typeface="+mn-lt"/>
            </a:endParaRP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mn-cs"/>
              <a:sym typeface="+mn-lt"/>
            </a:endParaRP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000000"/>
              </a:solidFill>
              <a:effectLst/>
              <a:uLnTx/>
              <a:uFillTx/>
              <a:latin typeface="Arial" panose="020B0604020202020204"/>
              <a:ea typeface="微软雅黑 Light" panose="020B0502040204020203" pitchFamily="34" charset="-122"/>
              <a:cs typeface="+mn-cs"/>
              <a:sym typeface="+mn-lt"/>
            </a:endParaRPr>
          </a:p>
        </p:txBody>
      </p:sp>
      <p:sp>
        <p:nvSpPr>
          <p:cNvPr id="14" name="文本占位符 6"/>
          <p:cNvSpPr txBox="1"/>
          <p:nvPr/>
        </p:nvSpPr>
        <p:spPr>
          <a:xfrm>
            <a:off x="1404917" y="1292566"/>
            <a:ext cx="3768032" cy="865335"/>
          </a:xfrm>
          <a:prstGeom prst="rect">
            <a:avLst/>
          </a:prstGeom>
          <a:solidFill>
            <a:schemeClr val="accent1"/>
          </a:solidFill>
          <a:ln w="28575">
            <a:solidFill>
              <a:schemeClr val="accent1"/>
            </a:solidFill>
          </a:ln>
          <a:effectLst/>
        </p:spPr>
        <p:txBody>
          <a:bodyPr vert="horz" lIns="91440" tIns="45720" rIns="91440" bIns="45720" rtlCol="0" anchor="ctr">
            <a:normAutofit fontScale="90000"/>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rPr>
              <a:t> 监督学习（supervised）</a:t>
            </a:r>
          </a:p>
        </p:txBody>
      </p:sp>
      <p:sp>
        <p:nvSpPr>
          <p:cNvPr id="15" name="文本占位符 7"/>
          <p:cNvSpPr txBox="1"/>
          <p:nvPr/>
        </p:nvSpPr>
        <p:spPr>
          <a:xfrm>
            <a:off x="6359975" y="1292566"/>
            <a:ext cx="3768032" cy="865335"/>
          </a:xfrm>
          <a:prstGeom prst="rect">
            <a:avLst/>
          </a:prstGeom>
          <a:solidFill>
            <a:schemeClr val="accent4"/>
          </a:solidFill>
          <a:ln w="28575">
            <a:solidFill>
              <a:schemeClr val="accent4"/>
            </a:solidFill>
          </a:ln>
          <a:effectLst/>
        </p:spPr>
        <p:txBody>
          <a:bodyPr vert="horz" lIns="91440" tIns="45720" rIns="91440" bIns="45720" rtlCol="0" anchor="ctr">
            <a:normAutofit fontScale="80000" lnSpcReduction="10000"/>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rPr>
              <a:t>无监督学习（</a:t>
            </a:r>
            <a:r>
              <a:rPr kumimoji="0" lang="en-US" altLang="zh-CN"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rPr>
              <a:t>unsupervised</a:t>
            </a:r>
            <a:r>
              <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rPr>
              <a:t>）</a:t>
            </a:r>
          </a:p>
        </p:txBody>
      </p:sp>
      <p:sp>
        <p:nvSpPr>
          <p:cNvPr id="16" name="文本框 15"/>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a:t>
            </a:r>
            <a:endParaRPr lang="zh-CN" altLang="en-US" sz="36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62282" y="1083535"/>
            <a:ext cx="6236649" cy="3537315"/>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en-US" altLang="zh-CN" b="1" dirty="0">
                <a:latin typeface="+mn-ea"/>
                <a:ea typeface="+mn-ea"/>
              </a:rPr>
              <a:t>fine-tuning method</a:t>
            </a:r>
            <a:endParaRPr lang="en-US" altLang="zh-CN" sz="1600" b="1" dirty="0">
              <a:latin typeface="+mn-ea"/>
              <a:ea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dirty="0">
                <a:latin typeface="+mn-ea"/>
                <a:ea typeface="+mn-ea"/>
              </a:rPr>
              <a:t>Pre-Train</a:t>
            </a:r>
            <a:r>
              <a:rPr lang="zh-CN" altLang="en-US" dirty="0">
                <a:latin typeface="+mn-ea"/>
                <a:ea typeface="+mn-ea"/>
              </a:rPr>
              <a:t>：</a:t>
            </a:r>
            <a:r>
              <a:rPr lang="zh-CN" altLang="en-US" sz="1400" dirty="0">
                <a:latin typeface="+mn-ea"/>
              </a:rPr>
              <a:t>源条件（</a:t>
            </a:r>
            <a:r>
              <a:rPr lang="zh-CN" altLang="en-US" sz="1400" dirty="0">
                <a:latin typeface="+mn-ea"/>
                <a:ea typeface="+mn-ea"/>
              </a:rPr>
              <a:t>基础物品集，</a:t>
            </a:r>
            <a:r>
              <a:rPr lang="en-US" altLang="zh-CN" sz="1400" dirty="0">
                <a:latin typeface="+mn-ea"/>
                <a:ea typeface="+mn-ea"/>
              </a:rPr>
              <a:t>608000</a:t>
            </a:r>
            <a:r>
              <a:rPr lang="zh-CN" altLang="en-US" sz="1400" dirty="0">
                <a:latin typeface="+mn-ea"/>
                <a:ea typeface="+mn-ea"/>
              </a:rPr>
              <a:t>次抓取） </a:t>
            </a:r>
            <a:endParaRPr lang="en-US" altLang="zh-CN" dirty="0">
              <a:latin typeface="+mn-ea"/>
              <a:ea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dirty="0">
                <a:latin typeface="+mn-ea"/>
              </a:rPr>
              <a:t>Explore</a:t>
            </a:r>
            <a:r>
              <a:rPr lang="zh-CN" altLang="en-US" dirty="0">
                <a:latin typeface="+mn-ea"/>
              </a:rPr>
              <a:t>：</a:t>
            </a:r>
            <a:r>
              <a:rPr lang="zh-CN" altLang="en-US" sz="1400" dirty="0">
                <a:latin typeface="+mn-ea"/>
              </a:rPr>
              <a:t>新条件（抓取没见过的透明瓶</a:t>
            </a:r>
            <a:r>
              <a:rPr lang="en-US" altLang="zh-CN" sz="1400" dirty="0">
                <a:latin typeface="+mn-ea"/>
              </a:rPr>
              <a:t>,800</a:t>
            </a:r>
            <a:r>
              <a:rPr lang="zh-CN" altLang="en-US" sz="1400" dirty="0">
                <a:latin typeface="+mn-ea"/>
              </a:rPr>
              <a:t>次抓取）</a:t>
            </a:r>
            <a:endParaRPr lang="en-US" altLang="zh-CN"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dirty="0">
                <a:latin typeface="+mn-ea"/>
              </a:rPr>
              <a:t>Initialize</a:t>
            </a:r>
            <a:r>
              <a:rPr lang="zh-CN" altLang="en-US" dirty="0">
                <a:latin typeface="+mn-ea"/>
              </a:rPr>
              <a:t>：</a:t>
            </a:r>
            <a:r>
              <a:rPr lang="zh-CN" altLang="en-US" sz="1400" dirty="0">
                <a:latin typeface="+mn-ea"/>
              </a:rPr>
              <a:t>基础模型（预训练模型）</a:t>
            </a:r>
            <a:r>
              <a:rPr lang="en-US" altLang="zh-CN" sz="1400" dirty="0">
                <a:latin typeface="+mn-ea"/>
              </a:rPr>
              <a:t>+</a:t>
            </a:r>
            <a:r>
              <a:rPr lang="zh-CN" altLang="en-US" sz="1400" dirty="0">
                <a:latin typeface="+mn-ea"/>
              </a:rPr>
              <a:t>训练数据          </a:t>
            </a:r>
            <a:endParaRPr lang="en-US" altLang="zh-CN" sz="1400" dirty="0">
              <a:latin typeface="+mn-ea"/>
            </a:endParaRPr>
          </a:p>
          <a:p>
            <a:pPr algn="just" eaLnBrk="1">
              <a:lnSpc>
                <a:spcPct val="130000"/>
              </a:lnSpc>
              <a:spcBef>
                <a:spcPts val="600"/>
              </a:spcBef>
              <a:spcAft>
                <a:spcPts val="600"/>
              </a:spcAft>
              <a:buClr>
                <a:schemeClr val="tx2"/>
              </a:buClr>
            </a:pPr>
            <a:r>
              <a:rPr lang="zh-CN" altLang="en-US" sz="1400" dirty="0">
                <a:latin typeface="+mn-ea"/>
              </a:rPr>
              <a:t>                        （各以</a:t>
            </a:r>
            <a:r>
              <a:rPr lang="en-US" altLang="zh-CN" sz="1400" dirty="0">
                <a:latin typeface="+mn-ea"/>
              </a:rPr>
              <a:t>50%</a:t>
            </a:r>
            <a:r>
              <a:rPr lang="zh-CN" altLang="en-US" sz="1400" dirty="0">
                <a:latin typeface="+mn-ea"/>
              </a:rPr>
              <a:t>的概率抓取源条件和新条件）</a:t>
            </a:r>
            <a:endParaRPr lang="en-US" altLang="zh-CN" sz="14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dirty="0">
                <a:latin typeface="+mn-ea"/>
              </a:rPr>
              <a:t>Adapt</a:t>
            </a:r>
            <a:r>
              <a:rPr lang="zh-CN" altLang="en-US" dirty="0">
                <a:latin typeface="+mn-ea"/>
              </a:rPr>
              <a:t>：</a:t>
            </a:r>
            <a:r>
              <a:rPr lang="zh-CN" altLang="en-US" sz="1400" dirty="0">
                <a:latin typeface="+mn-ea"/>
              </a:rPr>
              <a:t>再次训练</a:t>
            </a:r>
            <a:endParaRPr lang="en-US" altLang="zh-CN" sz="1400"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en-US" altLang="zh-CN" dirty="0">
                <a:latin typeface="+mn-ea"/>
              </a:rPr>
              <a:t>Evaluate</a:t>
            </a:r>
            <a:r>
              <a:rPr lang="zh-CN" altLang="en-US" dirty="0">
                <a:latin typeface="+mn-ea"/>
              </a:rPr>
              <a:t>：</a:t>
            </a:r>
            <a:r>
              <a:rPr lang="zh-CN" altLang="en-US" sz="1400" dirty="0">
                <a:latin typeface="+mn-ea"/>
              </a:rPr>
              <a:t>在新条件下抓取</a:t>
            </a:r>
            <a:endParaRPr lang="en-US" altLang="zh-CN" dirty="0">
              <a:latin typeface="+mn-ea"/>
            </a:endParaRPr>
          </a:p>
        </p:txBody>
      </p:sp>
      <p:sp>
        <p:nvSpPr>
          <p:cNvPr id="9" name="标题 8"/>
          <p:cNvSpPr>
            <a:spLocks noGrp="1"/>
          </p:cNvSpPr>
          <p:nvPr>
            <p:ph type="title"/>
          </p:nvPr>
        </p:nvSpPr>
        <p:spPr>
          <a:xfrm>
            <a:off x="1606550" y="301581"/>
            <a:ext cx="8643848" cy="565604"/>
          </a:xfrm>
        </p:spPr>
        <p:txBody>
          <a:bodyPr/>
          <a:lstStyle/>
          <a:p>
            <a:pPr>
              <a:lnSpc>
                <a:spcPct val="120000"/>
              </a:lnSpc>
            </a:pPr>
            <a:r>
              <a:rPr lang="zh-CN" altLang="en-US" dirty="0"/>
              <a:t>从一项新任务开始</a:t>
            </a:r>
            <a:endParaRPr lang="en-US" altLang="zh-CN"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pic>
        <p:nvPicPr>
          <p:cNvPr id="18" name="图片 17">
            <a:extLst>
              <a:ext uri="{FF2B5EF4-FFF2-40B4-BE49-F238E27FC236}">
                <a16:creationId xmlns:a16="http://schemas.microsoft.com/office/drawing/2014/main" id="{5ABE11E9-C31E-F047-A8D4-B437C2995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537" y="900472"/>
            <a:ext cx="5234086" cy="5963067"/>
          </a:xfrm>
          <a:prstGeom prst="rect">
            <a:avLst/>
          </a:prstGeom>
        </p:spPr>
      </p:pic>
      <p:sp>
        <p:nvSpPr>
          <p:cNvPr id="2" name="矩形 1">
            <a:extLst>
              <a:ext uri="{FF2B5EF4-FFF2-40B4-BE49-F238E27FC236}">
                <a16:creationId xmlns:a16="http://schemas.microsoft.com/office/drawing/2014/main" id="{E0BB1168-A0BE-2F4C-BEED-EF9F90608A67}"/>
              </a:ext>
            </a:extLst>
          </p:cNvPr>
          <p:cNvSpPr/>
          <p:nvPr/>
        </p:nvSpPr>
        <p:spPr>
          <a:xfrm>
            <a:off x="281142" y="5611057"/>
            <a:ext cx="5638396" cy="646331"/>
          </a:xfrm>
          <a:prstGeom prst="rect">
            <a:avLst/>
          </a:prstGeom>
        </p:spPr>
        <p:txBody>
          <a:bodyPr wrap="square">
            <a:spAutoFit/>
          </a:bodyPr>
          <a:lstStyle/>
          <a:p>
            <a:r>
              <a:rPr lang="en" altLang="zh-CN" sz="1200" dirty="0">
                <a:solidFill>
                  <a:srgbClr val="222222"/>
                </a:solidFill>
                <a:latin typeface="Arial" panose="020B0604020202020204" pitchFamily="34" charset="0"/>
              </a:rPr>
              <a:t>Kalashnikov D, </a:t>
            </a:r>
            <a:r>
              <a:rPr lang="en" altLang="zh-CN" sz="1200" dirty="0" err="1">
                <a:solidFill>
                  <a:srgbClr val="222222"/>
                </a:solidFill>
                <a:latin typeface="Arial" panose="020B0604020202020204" pitchFamily="34" charset="0"/>
              </a:rPr>
              <a:t>Irpan</a:t>
            </a:r>
            <a:r>
              <a:rPr lang="en" altLang="zh-CN" sz="1200" dirty="0">
                <a:solidFill>
                  <a:srgbClr val="222222"/>
                </a:solidFill>
                <a:latin typeface="Arial" panose="020B0604020202020204" pitchFamily="34" charset="0"/>
              </a:rPr>
              <a:t> A, Pastor P, et al. Qt-opt: Scalable deep reinforcement learning for vision-based robotic manipulation[J]. </a:t>
            </a:r>
            <a:r>
              <a:rPr lang="en" altLang="zh-CN" sz="1200" dirty="0" err="1">
                <a:solidFill>
                  <a:srgbClr val="222222"/>
                </a:solidFill>
                <a:latin typeface="Arial" panose="020B0604020202020204" pitchFamily="34" charset="0"/>
              </a:rPr>
              <a:t>arXiv</a:t>
            </a:r>
            <a:r>
              <a:rPr lang="en" altLang="zh-CN" sz="1200" dirty="0">
                <a:solidFill>
                  <a:srgbClr val="222222"/>
                </a:solidFill>
                <a:latin typeface="Arial" panose="020B0604020202020204" pitchFamily="34" charset="0"/>
              </a:rPr>
              <a:t> preprint arXiv:1806.10293, 2018.</a:t>
            </a:r>
            <a:endParaRPr lang="zh-CN" altLang="en-US" sz="1200" dirty="0"/>
          </a:p>
        </p:txBody>
      </p:sp>
      <p:sp>
        <p:nvSpPr>
          <p:cNvPr id="8" name="文本框 7">
            <a:extLst>
              <a:ext uri="{FF2B5EF4-FFF2-40B4-BE49-F238E27FC236}">
                <a16:creationId xmlns:a16="http://schemas.microsoft.com/office/drawing/2014/main" id="{D7D9F7F3-CE5E-D042-9312-170F46867F95}"/>
              </a:ext>
            </a:extLst>
          </p:cNvPr>
          <p:cNvSpPr txBox="1"/>
          <p:nvPr/>
        </p:nvSpPr>
        <p:spPr>
          <a:xfrm>
            <a:off x="94434" y="4568092"/>
            <a:ext cx="5402947" cy="369332"/>
          </a:xfrm>
          <a:prstGeom prst="rect">
            <a:avLst/>
          </a:prstGeom>
          <a:noFill/>
        </p:spPr>
        <p:txBody>
          <a:bodyPr wrap="square" rtlCol="0">
            <a:spAutoFit/>
          </a:bodyPr>
          <a:lstStyle/>
          <a:p>
            <a:pPr algn="ctr"/>
            <a:r>
              <a:rPr kumimoji="1" lang="en-US" altLang="zh-CN" dirty="0">
                <a:sym typeface="Wingdings" pitchFamily="2" charset="2"/>
              </a:rPr>
              <a:t>QT-</a:t>
            </a:r>
            <a:r>
              <a:rPr kumimoji="1" lang="en-US" altLang="zh-CN" dirty="0" err="1">
                <a:sym typeface="Wingdings" pitchFamily="2" charset="2"/>
              </a:rPr>
              <a:t>Opt</a:t>
            </a:r>
            <a:r>
              <a:rPr kumimoji="1" lang="zh-CN" altLang="en-US" dirty="0">
                <a:sym typeface="Wingdings" pitchFamily="2" charset="2"/>
              </a:rPr>
              <a:t>一种深度强化学习方法（</a:t>
            </a:r>
            <a:r>
              <a:rPr kumimoji="1" lang="en-US" altLang="zh-CN" dirty="0">
                <a:sym typeface="Wingdings" pitchFamily="2" charset="2"/>
              </a:rPr>
              <a:t>google</a:t>
            </a:r>
            <a:r>
              <a:rPr kumimoji="1" lang="zh-CN" altLang="en-US" dirty="0">
                <a:sym typeface="Wingdings" pitchFamily="2" charset="2"/>
              </a:rPr>
              <a:t>）</a:t>
            </a:r>
            <a:endParaRPr kumimoji="1" lang="zh-CN" altLang="en-US" dirty="0"/>
          </a:p>
        </p:txBody>
      </p:sp>
    </p:spTree>
    <p:extLst>
      <p:ext uri="{BB962C8B-B14F-4D97-AF65-F5344CB8AC3E}">
        <p14:creationId xmlns:p14="http://schemas.microsoft.com/office/powerpoint/2010/main" val="3713788113"/>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44316"/>
            <a:ext cx="8643848" cy="480131"/>
          </a:xfrm>
        </p:spPr>
        <p:txBody>
          <a:bodyPr/>
          <a:lstStyle/>
          <a:p>
            <a:r>
              <a:rPr lang="zh-CN" altLang="en-US" dirty="0">
                <a:solidFill>
                  <a:prstClr val="black"/>
                </a:solidFill>
              </a:rPr>
              <a:t>单步“微调”方法的实验效果</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pic>
        <p:nvPicPr>
          <p:cNvPr id="10" name="图片 9">
            <a:extLst>
              <a:ext uri="{FF2B5EF4-FFF2-40B4-BE49-F238E27FC236}">
                <a16:creationId xmlns:a16="http://schemas.microsoft.com/office/drawing/2014/main" id="{018CCF49-CE20-1545-8E4E-A942C0424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153" y="1542261"/>
            <a:ext cx="8124184" cy="4569854"/>
          </a:xfrm>
          <a:prstGeom prst="rect">
            <a:avLst/>
          </a:prstGeom>
        </p:spPr>
      </p:pic>
      <p:sp>
        <p:nvSpPr>
          <p:cNvPr id="14" name="文本框 13">
            <a:extLst>
              <a:ext uri="{FF2B5EF4-FFF2-40B4-BE49-F238E27FC236}">
                <a16:creationId xmlns:a16="http://schemas.microsoft.com/office/drawing/2014/main" id="{5FC84F14-65E5-0E41-B829-75931237A203}"/>
              </a:ext>
            </a:extLst>
          </p:cNvPr>
          <p:cNvSpPr txBox="1"/>
          <p:nvPr/>
        </p:nvSpPr>
        <p:spPr>
          <a:xfrm>
            <a:off x="230047" y="3319187"/>
            <a:ext cx="2557670" cy="646331"/>
          </a:xfrm>
          <a:prstGeom prst="rect">
            <a:avLst/>
          </a:prstGeom>
          <a:noFill/>
        </p:spPr>
        <p:txBody>
          <a:bodyPr wrap="square" rtlCol="0">
            <a:spAutoFit/>
          </a:bodyPr>
          <a:lstStyle/>
          <a:p>
            <a:pPr algn="ctr"/>
            <a:r>
              <a:rPr kumimoji="1" lang="zh-CN" altLang="en-US" dirty="0"/>
              <a:t>抓取没有见过的透明瓶</a:t>
            </a:r>
            <a:endParaRPr kumimoji="1" lang="en-US" altLang="zh-CN" dirty="0"/>
          </a:p>
          <a:p>
            <a:pPr algn="ctr"/>
            <a:r>
              <a:rPr kumimoji="1" lang="en-US" altLang="zh-CN" dirty="0"/>
              <a:t>49%</a:t>
            </a:r>
            <a:r>
              <a:rPr kumimoji="1" lang="en-US" altLang="zh-CN" dirty="0">
                <a:sym typeface="Wingdings" pitchFamily="2" charset="2"/>
              </a:rPr>
              <a:t> 66%</a:t>
            </a:r>
            <a:endParaRPr kumimoji="1" lang="zh-CN" altLang="en-US" dirty="0"/>
          </a:p>
        </p:txBody>
      </p:sp>
    </p:spTree>
    <p:extLst>
      <p:ext uri="{BB962C8B-B14F-4D97-AF65-F5344CB8AC3E}">
        <p14:creationId xmlns:p14="http://schemas.microsoft.com/office/powerpoint/2010/main" val="1655292389"/>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pic>
        <p:nvPicPr>
          <p:cNvPr id="11" name="图片 10">
            <a:extLst>
              <a:ext uri="{FF2B5EF4-FFF2-40B4-BE49-F238E27FC236}">
                <a16:creationId xmlns:a16="http://schemas.microsoft.com/office/drawing/2014/main" id="{4B9F888C-1E66-2548-9F6A-2D3BEE8AA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15" y="1844915"/>
            <a:ext cx="10347560" cy="3173508"/>
          </a:xfrm>
          <a:prstGeom prst="rect">
            <a:avLst/>
          </a:prstGeom>
        </p:spPr>
      </p:pic>
      <p:sp>
        <p:nvSpPr>
          <p:cNvPr id="6" name="文本框 5">
            <a:extLst>
              <a:ext uri="{FF2B5EF4-FFF2-40B4-BE49-F238E27FC236}">
                <a16:creationId xmlns:a16="http://schemas.microsoft.com/office/drawing/2014/main" id="{DC498E97-F17D-7B4C-BF77-C821B177EDC1}"/>
              </a:ext>
            </a:extLst>
          </p:cNvPr>
          <p:cNvSpPr txBox="1"/>
          <p:nvPr/>
        </p:nvSpPr>
        <p:spPr>
          <a:xfrm>
            <a:off x="2530485" y="5091827"/>
            <a:ext cx="8454690" cy="307777"/>
          </a:xfrm>
          <a:prstGeom prst="rect">
            <a:avLst/>
          </a:prstGeom>
          <a:noFill/>
        </p:spPr>
        <p:txBody>
          <a:bodyPr wrap="square" rtlCol="0">
            <a:spAutoFit/>
          </a:bodyPr>
          <a:lstStyle/>
          <a:p>
            <a:r>
              <a:rPr kumimoji="1" lang="zh-CN" altLang="en-US" sz="1400" dirty="0"/>
              <a:t>            强光照                       透明瓶                       棋盘背景                   伸长手臂                  手指偏移</a:t>
            </a:r>
          </a:p>
        </p:txBody>
      </p:sp>
      <p:sp>
        <p:nvSpPr>
          <p:cNvPr id="10" name="标题 8">
            <a:extLst>
              <a:ext uri="{FF2B5EF4-FFF2-40B4-BE49-F238E27FC236}">
                <a16:creationId xmlns:a16="http://schemas.microsoft.com/office/drawing/2014/main" id="{B439A9EA-E682-485D-ADA9-6961E3B3BED9}"/>
              </a:ext>
            </a:extLst>
          </p:cNvPr>
          <p:cNvSpPr txBox="1">
            <a:spLocks/>
          </p:cNvSpPr>
          <p:nvPr/>
        </p:nvSpPr>
        <p:spPr bwMode="auto">
          <a:xfrm>
            <a:off x="1710878" y="296723"/>
            <a:ext cx="864384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lnSpc>
                <a:spcPct val="90000"/>
              </a:lnSpc>
              <a:spcBef>
                <a:spcPct val="0"/>
              </a:spcBef>
              <a:spcAft>
                <a:spcPct val="0"/>
              </a:spcAft>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r>
              <a:rPr lang="zh-CN" altLang="en-US" dirty="0">
                <a:solidFill>
                  <a:prstClr val="black"/>
                </a:solidFill>
              </a:rPr>
              <a:t>单步“微调”方法的实验效果</a:t>
            </a:r>
            <a:endParaRPr lang="zh-CN" altLang="en-US" dirty="0"/>
          </a:p>
        </p:txBody>
      </p:sp>
    </p:spTree>
    <p:extLst>
      <p:ext uri="{BB962C8B-B14F-4D97-AF65-F5344CB8AC3E}">
        <p14:creationId xmlns:p14="http://schemas.microsoft.com/office/powerpoint/2010/main" val="3971926903"/>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pic>
        <p:nvPicPr>
          <p:cNvPr id="3" name="图片 2">
            <a:extLst>
              <a:ext uri="{FF2B5EF4-FFF2-40B4-BE49-F238E27FC236}">
                <a16:creationId xmlns:a16="http://schemas.microsoft.com/office/drawing/2014/main" id="{4E3439E4-B333-7F47-AD88-DD406CA3C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505" y="1748044"/>
            <a:ext cx="5976730" cy="3361911"/>
          </a:xfrm>
          <a:prstGeom prst="rect">
            <a:avLst/>
          </a:prstGeom>
        </p:spPr>
      </p:pic>
      <p:sp>
        <p:nvSpPr>
          <p:cNvPr id="11" name="文本框 10">
            <a:extLst>
              <a:ext uri="{FF2B5EF4-FFF2-40B4-BE49-F238E27FC236}">
                <a16:creationId xmlns:a16="http://schemas.microsoft.com/office/drawing/2014/main" id="{D72E2DE0-9594-5A4C-9703-D7752CC0A396}"/>
              </a:ext>
            </a:extLst>
          </p:cNvPr>
          <p:cNvSpPr txBox="1"/>
          <p:nvPr/>
        </p:nvSpPr>
        <p:spPr>
          <a:xfrm>
            <a:off x="914297" y="2533283"/>
            <a:ext cx="3366509" cy="2246769"/>
          </a:xfrm>
          <a:prstGeom prst="rect">
            <a:avLst/>
          </a:prstGeom>
          <a:noFill/>
        </p:spPr>
        <p:txBody>
          <a:bodyPr wrap="square" rtlCol="0">
            <a:spAutoFit/>
          </a:bodyPr>
          <a:lstStyle/>
          <a:p>
            <a:r>
              <a:rPr kumimoji="1" lang="en-US" altLang="zh-CN" sz="1400" dirty="0"/>
              <a:t>Step1: </a:t>
            </a:r>
            <a:r>
              <a:rPr kumimoji="1" lang="zh-CN" altLang="en-US" sz="1400" dirty="0"/>
              <a:t>使用 </a:t>
            </a:r>
            <a:r>
              <a:rPr kumimoji="1" lang="en-US" altLang="zh-CN" sz="1400" dirty="0"/>
              <a:t>ImageNet</a:t>
            </a:r>
            <a:r>
              <a:rPr kumimoji="1" lang="zh-CN" altLang="en-US" sz="1400" dirty="0"/>
              <a:t>数据集训练机器人（识别任务）</a:t>
            </a:r>
            <a:endParaRPr kumimoji="1" lang="en-US" altLang="zh-CN" sz="1400" dirty="0"/>
          </a:p>
          <a:p>
            <a:endParaRPr kumimoji="1" lang="en-US" altLang="zh-CN" sz="1400" dirty="0"/>
          </a:p>
          <a:p>
            <a:r>
              <a:rPr kumimoji="1" lang="en-US" altLang="zh-CN" sz="1400" dirty="0"/>
              <a:t>Step2: </a:t>
            </a:r>
            <a:r>
              <a:rPr kumimoji="1" lang="zh-CN" altLang="en-US" sz="1400" dirty="0"/>
              <a:t>将识别模型作为预训练模型，在新的抓取任务中进行</a:t>
            </a:r>
            <a:r>
              <a:rPr kumimoji="1" lang="en-US" altLang="zh-CN" sz="1400" dirty="0"/>
              <a:t>fine-tuning</a:t>
            </a:r>
            <a:r>
              <a:rPr kumimoji="1" lang="zh-CN" altLang="en-US" sz="1400" dirty="0"/>
              <a:t>过程</a:t>
            </a:r>
            <a:endParaRPr kumimoji="1" lang="en-US" altLang="zh-CN" sz="1400" dirty="0"/>
          </a:p>
          <a:p>
            <a:endParaRPr kumimoji="1" lang="en-US" altLang="zh-CN" sz="1400" dirty="0"/>
          </a:p>
          <a:p>
            <a:pPr algn="ctr"/>
            <a:r>
              <a:rPr kumimoji="1" lang="zh-CN" altLang="en-US" sz="1400" dirty="0"/>
              <a:t>性能提升：</a:t>
            </a:r>
            <a:r>
              <a:rPr kumimoji="1" lang="en-US" altLang="zh-CN" sz="1400" dirty="0"/>
              <a:t>43% </a:t>
            </a:r>
            <a:r>
              <a:rPr kumimoji="1" lang="en-US" altLang="zh-CN" sz="1400" dirty="0">
                <a:sym typeface="Wingdings" pitchFamily="2" charset="2"/>
              </a:rPr>
              <a:t></a:t>
            </a:r>
            <a:r>
              <a:rPr kumimoji="1" lang="en-US" altLang="zh-CN" sz="1400" dirty="0"/>
              <a:t> 98%</a:t>
            </a:r>
          </a:p>
          <a:p>
            <a:pPr algn="ctr"/>
            <a:endParaRPr kumimoji="1" lang="en-US" altLang="zh-CN" sz="1400" dirty="0"/>
          </a:p>
          <a:p>
            <a:r>
              <a:rPr kumimoji="1" lang="zh-CN" altLang="en-US" sz="1400" dirty="0"/>
              <a:t>跳过抓取的预训练：可以免去大量的抓取实验，节省时间</a:t>
            </a:r>
            <a:endParaRPr kumimoji="1" lang="en-US" altLang="zh-CN" sz="1400" dirty="0"/>
          </a:p>
        </p:txBody>
      </p:sp>
      <p:sp>
        <p:nvSpPr>
          <p:cNvPr id="4" name="矩形 3">
            <a:extLst>
              <a:ext uri="{FF2B5EF4-FFF2-40B4-BE49-F238E27FC236}">
                <a16:creationId xmlns:a16="http://schemas.microsoft.com/office/drawing/2014/main" id="{A5A8C015-4145-6E4D-A388-FB07238DEDF6}"/>
              </a:ext>
            </a:extLst>
          </p:cNvPr>
          <p:cNvSpPr/>
          <p:nvPr/>
        </p:nvSpPr>
        <p:spPr>
          <a:xfrm>
            <a:off x="847939" y="1599036"/>
            <a:ext cx="2811988" cy="453394"/>
          </a:xfrm>
          <a:prstGeom prst="rect">
            <a:avLst/>
          </a:prstGeom>
        </p:spPr>
        <p:txBody>
          <a:bodyPr wrap="none">
            <a:spAutoFit/>
          </a:bodyPr>
          <a:lstStyle/>
          <a:p>
            <a:pPr algn="just" eaLnBrk="1">
              <a:lnSpc>
                <a:spcPct val="130000"/>
              </a:lnSpc>
              <a:spcBef>
                <a:spcPts val="600"/>
              </a:spcBef>
              <a:spcAft>
                <a:spcPts val="600"/>
              </a:spcAft>
              <a:buClr>
                <a:schemeClr val="tx2"/>
              </a:buClr>
            </a:pPr>
            <a:r>
              <a:rPr lang="zh-CN" altLang="en-US" sz="2000" b="1" dirty="0">
                <a:latin typeface="+mn-ea"/>
              </a:rPr>
              <a:t>使用其他的预训练模型</a:t>
            </a:r>
            <a:endParaRPr lang="en-US" altLang="zh-CN" sz="2000" b="1" dirty="0">
              <a:latin typeface="+mn-ea"/>
            </a:endParaRPr>
          </a:p>
        </p:txBody>
      </p:sp>
      <p:sp>
        <p:nvSpPr>
          <p:cNvPr id="10" name="标题 8">
            <a:extLst>
              <a:ext uri="{FF2B5EF4-FFF2-40B4-BE49-F238E27FC236}">
                <a16:creationId xmlns:a16="http://schemas.microsoft.com/office/drawing/2014/main" id="{31DD0CD3-DFBD-498D-9074-C2CD1094A492}"/>
              </a:ext>
            </a:extLst>
          </p:cNvPr>
          <p:cNvSpPr>
            <a:spLocks noGrp="1"/>
          </p:cNvSpPr>
          <p:nvPr>
            <p:ph type="title"/>
          </p:nvPr>
        </p:nvSpPr>
        <p:spPr>
          <a:xfrm>
            <a:off x="1606550" y="344316"/>
            <a:ext cx="8643848" cy="480131"/>
          </a:xfrm>
        </p:spPr>
        <p:txBody>
          <a:bodyPr/>
          <a:lstStyle/>
          <a:p>
            <a:r>
              <a:rPr lang="zh-CN" altLang="en-US" dirty="0">
                <a:solidFill>
                  <a:prstClr val="black"/>
                </a:solidFill>
              </a:rPr>
              <a:t>单步“微调”方法的实验效果</a:t>
            </a:r>
            <a:endParaRPr lang="zh-CN" altLang="en-US" dirty="0"/>
          </a:p>
        </p:txBody>
      </p:sp>
    </p:spTree>
    <p:extLst>
      <p:ext uri="{BB962C8B-B14F-4D97-AF65-F5344CB8AC3E}">
        <p14:creationId xmlns:p14="http://schemas.microsoft.com/office/powerpoint/2010/main" val="2951109752"/>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grpSp>
        <p:nvGrpSpPr>
          <p:cNvPr id="2" name="组合 1">
            <a:extLst>
              <a:ext uri="{FF2B5EF4-FFF2-40B4-BE49-F238E27FC236}">
                <a16:creationId xmlns:a16="http://schemas.microsoft.com/office/drawing/2014/main" id="{3DC56DB3-C0CA-864B-BE15-659FA85AC0BC}"/>
              </a:ext>
            </a:extLst>
          </p:cNvPr>
          <p:cNvGrpSpPr/>
          <p:nvPr/>
        </p:nvGrpSpPr>
        <p:grpSpPr>
          <a:xfrm>
            <a:off x="816864" y="1891645"/>
            <a:ext cx="10854664" cy="3692291"/>
            <a:chOff x="0" y="1599036"/>
            <a:chExt cx="12192000" cy="4005101"/>
          </a:xfrm>
        </p:grpSpPr>
        <p:pic>
          <p:nvPicPr>
            <p:cNvPr id="8" name="图片 7">
              <a:extLst>
                <a:ext uri="{FF2B5EF4-FFF2-40B4-BE49-F238E27FC236}">
                  <a16:creationId xmlns:a16="http://schemas.microsoft.com/office/drawing/2014/main" id="{6FDFAC4C-EE61-A645-B684-EFD84BF2C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99036"/>
              <a:ext cx="12192000" cy="4005101"/>
            </a:xfrm>
            <a:prstGeom prst="rect">
              <a:avLst/>
            </a:prstGeom>
          </p:spPr>
        </p:pic>
        <p:sp>
          <p:nvSpPr>
            <p:cNvPr id="6" name="框架 5">
              <a:extLst>
                <a:ext uri="{FF2B5EF4-FFF2-40B4-BE49-F238E27FC236}">
                  <a16:creationId xmlns:a16="http://schemas.microsoft.com/office/drawing/2014/main" id="{02BE9F6B-873E-6C4D-8791-C6BC259EDA51}"/>
                </a:ext>
              </a:extLst>
            </p:cNvPr>
            <p:cNvSpPr/>
            <p:nvPr/>
          </p:nvSpPr>
          <p:spPr>
            <a:xfrm>
              <a:off x="680986" y="3389244"/>
              <a:ext cx="10848406" cy="228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框架 9">
              <a:extLst>
                <a:ext uri="{FF2B5EF4-FFF2-40B4-BE49-F238E27FC236}">
                  <a16:creationId xmlns:a16="http://schemas.microsoft.com/office/drawing/2014/main" id="{4B17078F-058A-6F43-ADD9-370FBD45CE81}"/>
                </a:ext>
              </a:extLst>
            </p:cNvPr>
            <p:cNvSpPr/>
            <p:nvPr/>
          </p:nvSpPr>
          <p:spPr>
            <a:xfrm>
              <a:off x="8401878" y="1775791"/>
              <a:ext cx="1245705" cy="1948070"/>
            </a:xfrm>
            <a:prstGeom prst="frame">
              <a:avLst>
                <a:gd name="adj1" fmla="val 398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solidFill>
                  <a:schemeClr val="tx1"/>
                </a:solidFill>
              </a:endParaRPr>
            </a:p>
          </p:txBody>
        </p:sp>
      </p:grpSp>
      <p:sp>
        <p:nvSpPr>
          <p:cNvPr id="11" name="标题 8">
            <a:extLst>
              <a:ext uri="{FF2B5EF4-FFF2-40B4-BE49-F238E27FC236}">
                <a16:creationId xmlns:a16="http://schemas.microsoft.com/office/drawing/2014/main" id="{B5E1B39C-DDC9-452B-BB95-99DD12AE60D8}"/>
              </a:ext>
            </a:extLst>
          </p:cNvPr>
          <p:cNvSpPr>
            <a:spLocks noGrp="1"/>
          </p:cNvSpPr>
          <p:nvPr>
            <p:ph type="title"/>
          </p:nvPr>
        </p:nvSpPr>
        <p:spPr>
          <a:xfrm>
            <a:off x="1606550" y="344316"/>
            <a:ext cx="8643848" cy="480131"/>
          </a:xfrm>
        </p:spPr>
        <p:txBody>
          <a:bodyPr/>
          <a:lstStyle/>
          <a:p>
            <a:r>
              <a:rPr lang="zh-CN" altLang="en-US" dirty="0">
                <a:solidFill>
                  <a:prstClr val="black"/>
                </a:solidFill>
              </a:rPr>
              <a:t>单步“微调”方法的实验效果</a:t>
            </a:r>
            <a:endParaRPr lang="zh-CN" altLang="en-US" dirty="0"/>
          </a:p>
        </p:txBody>
      </p:sp>
    </p:spTree>
    <p:extLst>
      <p:ext uri="{BB962C8B-B14F-4D97-AF65-F5344CB8AC3E}">
        <p14:creationId xmlns:p14="http://schemas.microsoft.com/office/powerpoint/2010/main" val="2230272614"/>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4492" y="1834582"/>
            <a:ext cx="1855417" cy="2731838"/>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ea typeface="+mn-ea"/>
              </a:rPr>
              <a:t>现实世界：持续变化</a:t>
            </a:r>
            <a:endParaRPr lang="en-US" altLang="zh-CN" dirty="0">
              <a:latin typeface="+mn-ea"/>
              <a:ea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ea typeface="+mn-ea"/>
              </a:rPr>
              <a:t>机器人：背景、光照、臂长、抓取器位置、未知物体</a:t>
            </a:r>
            <a:endParaRPr lang="en-US" altLang="zh-CN" dirty="0">
              <a:latin typeface="+mn-ea"/>
            </a:endParaRPr>
          </a:p>
        </p:txBody>
      </p:sp>
      <p:sp>
        <p:nvSpPr>
          <p:cNvPr id="9" name="标题 8"/>
          <p:cNvSpPr>
            <a:spLocks noGrp="1"/>
          </p:cNvSpPr>
          <p:nvPr>
            <p:ph type="title"/>
          </p:nvPr>
        </p:nvSpPr>
        <p:spPr>
          <a:xfrm>
            <a:off x="1606550" y="344317"/>
            <a:ext cx="8643848" cy="480131"/>
          </a:xfrm>
        </p:spPr>
        <p:txBody>
          <a:bodyPr/>
          <a:lstStyle/>
          <a:p>
            <a:r>
              <a:rPr lang="zh-CN" altLang="en-US" dirty="0">
                <a:solidFill>
                  <a:prstClr val="black"/>
                </a:solidFill>
              </a:rPr>
              <a:t>持续微调</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sp>
        <p:nvSpPr>
          <p:cNvPr id="2" name="矩形 1">
            <a:extLst>
              <a:ext uri="{FF2B5EF4-FFF2-40B4-BE49-F238E27FC236}">
                <a16:creationId xmlns:a16="http://schemas.microsoft.com/office/drawing/2014/main" id="{0F7E28ED-6E56-5C40-B201-C263269C1732}"/>
              </a:ext>
            </a:extLst>
          </p:cNvPr>
          <p:cNvSpPr/>
          <p:nvPr/>
        </p:nvSpPr>
        <p:spPr>
          <a:xfrm>
            <a:off x="3883569" y="5647315"/>
            <a:ext cx="6784769" cy="369332"/>
          </a:xfrm>
          <a:prstGeom prst="rect">
            <a:avLst/>
          </a:prstGeom>
        </p:spPr>
        <p:txBody>
          <a:bodyPr wrap="square">
            <a:spAutoFit/>
          </a:bodyPr>
          <a:lstStyle/>
          <a:p>
            <a:r>
              <a:rPr lang="zh-CN" altLang="zh-CN" b="1" dirty="0">
                <a:ea typeface="DengXian" panose="02010600030101010101" pitchFamily="2" charset="-122"/>
                <a:cs typeface="Times New Roman" panose="02020603050405020304" pitchFamily="18" charset="0"/>
              </a:rPr>
              <a:t>每次</a:t>
            </a:r>
            <a:r>
              <a:rPr lang="zh-CN" altLang="en-US" b="1" dirty="0">
                <a:ea typeface="DengXian" panose="02010600030101010101" pitchFamily="2" charset="-122"/>
                <a:cs typeface="Times New Roman" panose="02020603050405020304" pitchFamily="18" charset="0"/>
              </a:rPr>
              <a:t>训练</a:t>
            </a:r>
            <a:r>
              <a:rPr lang="zh-CN" altLang="zh-CN" b="1" dirty="0">
                <a:ea typeface="DengXian" panose="02010600030101010101" pitchFamily="2" charset="-122"/>
                <a:cs typeface="Times New Roman" panose="02020603050405020304" pitchFamily="18" charset="0"/>
              </a:rPr>
              <a:t>的结果用作下一步的起点</a:t>
            </a:r>
            <a:r>
              <a:rPr lang="zh-CN" altLang="zh-CN" dirty="0">
                <a:ea typeface="DengXian" panose="02010600030101010101" pitchFamily="2" charset="-122"/>
                <a:cs typeface="Times New Roman" panose="02020603050405020304" pitchFamily="18" charset="0"/>
              </a:rPr>
              <a:t>，而不是每次都进行预训练</a:t>
            </a:r>
            <a:r>
              <a:rPr lang="zh-CN" altLang="zh-CN" dirty="0"/>
              <a:t> </a:t>
            </a:r>
            <a:endParaRPr lang="zh-CN" altLang="en-US" dirty="0"/>
          </a:p>
        </p:txBody>
      </p:sp>
      <p:pic>
        <p:nvPicPr>
          <p:cNvPr id="8" name="图片 7">
            <a:extLst>
              <a:ext uri="{FF2B5EF4-FFF2-40B4-BE49-F238E27FC236}">
                <a16:creationId xmlns:a16="http://schemas.microsoft.com/office/drawing/2014/main" id="{7B3D6481-E019-DD4C-9EAF-80402352E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909" y="1210685"/>
            <a:ext cx="9832091" cy="4240089"/>
          </a:xfrm>
          <a:prstGeom prst="rect">
            <a:avLst/>
          </a:prstGeom>
        </p:spPr>
      </p:pic>
    </p:spTree>
    <p:extLst>
      <p:ext uri="{BB962C8B-B14F-4D97-AF65-F5344CB8AC3E}">
        <p14:creationId xmlns:p14="http://schemas.microsoft.com/office/powerpoint/2010/main" val="3137712345"/>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44317"/>
            <a:ext cx="8643848" cy="480131"/>
          </a:xfrm>
        </p:spPr>
        <p:txBody>
          <a:bodyPr/>
          <a:lstStyle/>
          <a:p>
            <a:r>
              <a:rPr lang="zh-CN" altLang="en-US" dirty="0">
                <a:solidFill>
                  <a:prstClr val="black"/>
                </a:solidFill>
              </a:rPr>
              <a:t>单步微调和持续微调的对比</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pic>
        <p:nvPicPr>
          <p:cNvPr id="10" name="图片 9">
            <a:extLst>
              <a:ext uri="{FF2B5EF4-FFF2-40B4-BE49-F238E27FC236}">
                <a16:creationId xmlns:a16="http://schemas.microsoft.com/office/drawing/2014/main" id="{4672DF54-FAD2-2540-A85D-022E83DB6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42" y="1599036"/>
            <a:ext cx="7541331" cy="2312862"/>
          </a:xfrm>
          <a:prstGeom prst="rect">
            <a:avLst/>
          </a:prstGeom>
          <a:ln w="98425">
            <a:solidFill>
              <a:schemeClr val="accent1"/>
            </a:solidFill>
          </a:ln>
        </p:spPr>
      </p:pic>
      <p:pic>
        <p:nvPicPr>
          <p:cNvPr id="11" name="图片 10">
            <a:extLst>
              <a:ext uri="{FF2B5EF4-FFF2-40B4-BE49-F238E27FC236}">
                <a16:creationId xmlns:a16="http://schemas.microsoft.com/office/drawing/2014/main" id="{54A976A1-FE97-3C4D-98CD-76F0FA308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755" y="2885255"/>
            <a:ext cx="7429994" cy="3204185"/>
          </a:xfrm>
          <a:prstGeom prst="rect">
            <a:avLst/>
          </a:prstGeom>
          <a:ln w="98425">
            <a:solidFill>
              <a:schemeClr val="accent1">
                <a:alpha val="83000"/>
              </a:schemeClr>
            </a:solidFill>
          </a:ln>
        </p:spPr>
      </p:pic>
      <p:sp>
        <p:nvSpPr>
          <p:cNvPr id="12" name="文本框 11">
            <a:extLst>
              <a:ext uri="{FF2B5EF4-FFF2-40B4-BE49-F238E27FC236}">
                <a16:creationId xmlns:a16="http://schemas.microsoft.com/office/drawing/2014/main" id="{5565CE42-0123-A849-9423-12CB1FC52536}"/>
              </a:ext>
            </a:extLst>
          </p:cNvPr>
          <p:cNvSpPr txBox="1"/>
          <p:nvPr/>
        </p:nvSpPr>
        <p:spPr>
          <a:xfrm>
            <a:off x="720742" y="4446671"/>
            <a:ext cx="2557670" cy="369332"/>
          </a:xfrm>
          <a:prstGeom prst="rect">
            <a:avLst/>
          </a:prstGeom>
          <a:noFill/>
        </p:spPr>
        <p:txBody>
          <a:bodyPr wrap="square" rtlCol="0">
            <a:spAutoFit/>
          </a:bodyPr>
          <a:lstStyle/>
          <a:p>
            <a:pPr algn="ctr"/>
            <a:r>
              <a:rPr kumimoji="1" lang="zh-CN" altLang="en-US" dirty="0"/>
              <a:t>单步微调</a:t>
            </a:r>
          </a:p>
        </p:txBody>
      </p:sp>
      <p:sp>
        <p:nvSpPr>
          <p:cNvPr id="13" name="文本框 12">
            <a:extLst>
              <a:ext uri="{FF2B5EF4-FFF2-40B4-BE49-F238E27FC236}">
                <a16:creationId xmlns:a16="http://schemas.microsoft.com/office/drawing/2014/main" id="{A88E5832-A490-6646-8E9C-1684AC7269D8}"/>
              </a:ext>
            </a:extLst>
          </p:cNvPr>
          <p:cNvSpPr txBox="1"/>
          <p:nvPr/>
        </p:nvSpPr>
        <p:spPr>
          <a:xfrm>
            <a:off x="870368" y="5124173"/>
            <a:ext cx="2557670" cy="369332"/>
          </a:xfrm>
          <a:prstGeom prst="rect">
            <a:avLst/>
          </a:prstGeom>
          <a:noFill/>
        </p:spPr>
        <p:txBody>
          <a:bodyPr wrap="square" rtlCol="0">
            <a:spAutoFit/>
          </a:bodyPr>
          <a:lstStyle/>
          <a:p>
            <a:pPr algn="ctr"/>
            <a:r>
              <a:rPr kumimoji="1" lang="zh-CN" altLang="en-US" dirty="0"/>
              <a:t>持续微调</a:t>
            </a:r>
          </a:p>
        </p:txBody>
      </p:sp>
      <p:sp>
        <p:nvSpPr>
          <p:cNvPr id="3" name="上箭头 2">
            <a:extLst>
              <a:ext uri="{FF2B5EF4-FFF2-40B4-BE49-F238E27FC236}">
                <a16:creationId xmlns:a16="http://schemas.microsoft.com/office/drawing/2014/main" id="{701943C3-C076-7A48-A76C-F9B2EFA88FF5}"/>
              </a:ext>
            </a:extLst>
          </p:cNvPr>
          <p:cNvSpPr/>
          <p:nvPr/>
        </p:nvSpPr>
        <p:spPr>
          <a:xfrm>
            <a:off x="1845425" y="4062589"/>
            <a:ext cx="154152" cy="384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右箭头 5">
            <a:extLst>
              <a:ext uri="{FF2B5EF4-FFF2-40B4-BE49-F238E27FC236}">
                <a16:creationId xmlns:a16="http://schemas.microsoft.com/office/drawing/2014/main" id="{010C25E4-6F25-5D41-8BEF-D4B781526B52}"/>
              </a:ext>
            </a:extLst>
          </p:cNvPr>
          <p:cNvSpPr/>
          <p:nvPr/>
        </p:nvSpPr>
        <p:spPr>
          <a:xfrm>
            <a:off x="2814194" y="5200085"/>
            <a:ext cx="92843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653097904"/>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21256" y="2291677"/>
            <a:ext cx="5689486" cy="1959319"/>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ea typeface="+mn-ea"/>
              </a:rPr>
              <a:t>机器人可以快速适应新的环境</a:t>
            </a:r>
            <a:endParaRPr lang="en-US" altLang="zh-CN" dirty="0">
              <a:latin typeface="+mn-ea"/>
              <a:ea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ea typeface="+mn-ea"/>
              </a:rPr>
              <a:t>时间？</a:t>
            </a:r>
            <a:endParaRPr lang="en-US" altLang="zh-CN" dirty="0">
              <a:latin typeface="+mn-ea"/>
              <a:ea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rPr>
              <a:t>算法也很简单，重用数据和模型</a:t>
            </a:r>
            <a:endParaRPr lang="en-US" altLang="zh-CN"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rPr>
              <a:t>可持续学习，效果也很好</a:t>
            </a:r>
            <a:endParaRPr lang="en-US" altLang="zh-CN" dirty="0">
              <a:latin typeface="+mn-ea"/>
            </a:endParaRPr>
          </a:p>
        </p:txBody>
      </p:sp>
      <p:sp>
        <p:nvSpPr>
          <p:cNvPr id="9" name="标题 8"/>
          <p:cNvSpPr>
            <a:spLocks noGrp="1"/>
          </p:cNvSpPr>
          <p:nvPr>
            <p:ph type="title"/>
          </p:nvPr>
        </p:nvSpPr>
        <p:spPr>
          <a:xfrm>
            <a:off x="1606550" y="344317"/>
            <a:ext cx="8643848" cy="480131"/>
          </a:xfrm>
        </p:spPr>
        <p:txBody>
          <a:bodyPr/>
          <a:lstStyle/>
          <a:p>
            <a:r>
              <a:rPr lang="zh-CN" altLang="en-US" dirty="0">
                <a:solidFill>
                  <a:prstClr val="black"/>
                </a:solidFill>
              </a:rPr>
              <a:t>总结与展望</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6</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3C00FE2A-483C-BF45-B097-87C0D4A1D0B8}"/>
              </a:ext>
            </a:extLst>
          </p:cNvPr>
          <p:cNvSpPr txBox="1"/>
          <p:nvPr/>
        </p:nvSpPr>
        <p:spPr>
          <a:xfrm>
            <a:off x="720742" y="1251867"/>
            <a:ext cx="7120128" cy="473206"/>
          </a:xfrm>
          <a:prstGeom prst="rect">
            <a:avLst/>
          </a:prstGeom>
          <a:noFill/>
        </p:spPr>
        <p:txBody>
          <a:bodyPr wrap="square" lIns="0" tIns="0" rIns="0" bIns="0" rtlCol="0">
            <a:spAutoFit/>
          </a:bodyPr>
          <a:lstStyle/>
          <a:p>
            <a:pPr>
              <a:lnSpc>
                <a:spcPct val="120000"/>
              </a:lnSpc>
            </a:pPr>
            <a:r>
              <a:rPr lang="zh-CN" altLang="en-US" sz="2800" b="1" spc="300" dirty="0">
                <a:solidFill>
                  <a:schemeClr val="accent1"/>
                </a:solidFill>
                <a:latin typeface="+mn-ea"/>
              </a:rPr>
              <a:t>总结</a:t>
            </a:r>
            <a:endParaRPr lang="en-US" altLang="zh-CN" sz="2800" b="1" spc="300" dirty="0">
              <a:solidFill>
                <a:schemeClr val="accent1"/>
              </a:solidFill>
              <a:latin typeface="+mn-ea"/>
            </a:endParaRPr>
          </a:p>
        </p:txBody>
      </p:sp>
      <p:sp>
        <p:nvSpPr>
          <p:cNvPr id="8" name="文本框 7">
            <a:extLst>
              <a:ext uri="{FF2B5EF4-FFF2-40B4-BE49-F238E27FC236}">
                <a16:creationId xmlns:a16="http://schemas.microsoft.com/office/drawing/2014/main" id="{07A539DE-72A3-4F4F-B7EC-E2252F35D17E}"/>
              </a:ext>
            </a:extLst>
          </p:cNvPr>
          <p:cNvSpPr txBox="1"/>
          <p:nvPr/>
        </p:nvSpPr>
        <p:spPr>
          <a:xfrm>
            <a:off x="6596514" y="1858539"/>
            <a:ext cx="5689486" cy="4529253"/>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ea typeface="+mn-ea"/>
              </a:rPr>
              <a:t>机器人可以适应多大的变化</a:t>
            </a:r>
            <a:endParaRPr lang="en-US" altLang="zh-CN" dirty="0">
              <a:latin typeface="+mn-ea"/>
              <a:ea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ea typeface="+mn-ea"/>
              </a:rPr>
              <a:t>除了抓取行为，是否可以进行分类操作？</a:t>
            </a:r>
            <a:endParaRPr lang="en-US" altLang="zh-CN" dirty="0">
              <a:latin typeface="+mn-ea"/>
              <a:ea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rPr>
              <a:t>如何实现自动化吗？</a:t>
            </a:r>
            <a:endParaRPr lang="en-US" altLang="zh-CN"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rPr>
              <a:t>自己决定何时停止收集新任务的数据</a:t>
            </a:r>
            <a:endParaRPr lang="en-US" altLang="zh-CN"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rPr>
              <a:t>决定何时停止使用新数据训练模型</a:t>
            </a:r>
            <a:endParaRPr lang="en-US" altLang="zh-CN" dirty="0">
              <a:latin typeface="+mn-ea"/>
            </a:endParaRPr>
          </a:p>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rPr>
              <a:t>可以制造每天学习的机器人吗？</a:t>
            </a:r>
            <a:endParaRPr lang="en-US" altLang="zh-CN"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dirty="0">
                <a:latin typeface="+mn-ea"/>
              </a:rPr>
              <a:t>或者连续适应</a:t>
            </a:r>
            <a:r>
              <a:rPr lang="en-US" altLang="zh-CN" dirty="0">
                <a:latin typeface="+mn-ea"/>
              </a:rPr>
              <a:t>365</a:t>
            </a:r>
            <a:r>
              <a:rPr lang="zh-CN" altLang="en-US" dirty="0">
                <a:latin typeface="+mn-ea"/>
              </a:rPr>
              <a:t>种新事物</a:t>
            </a:r>
            <a:endParaRPr lang="en-US" altLang="zh-CN" dirty="0">
              <a:latin typeface="+mn-ea"/>
            </a:endParaRPr>
          </a:p>
          <a:p>
            <a:pPr marL="800100" lvl="1" indent="-342900" algn="just" eaLnBrk="1">
              <a:lnSpc>
                <a:spcPct val="130000"/>
              </a:lnSpc>
              <a:spcBef>
                <a:spcPts val="600"/>
              </a:spcBef>
              <a:spcAft>
                <a:spcPts val="600"/>
              </a:spcAft>
              <a:buClr>
                <a:schemeClr val="tx2"/>
              </a:buClr>
              <a:buFont typeface="Wingdings" panose="05000000000000000000" pitchFamily="2" charset="2"/>
              <a:buChar char="n"/>
            </a:pPr>
            <a:endParaRPr lang="en-US" altLang="zh-CN" dirty="0">
              <a:latin typeface="+mn-ea"/>
            </a:endParaRPr>
          </a:p>
          <a:p>
            <a:pPr lvl="1" algn="just" eaLnBrk="1">
              <a:lnSpc>
                <a:spcPct val="130000"/>
              </a:lnSpc>
              <a:spcBef>
                <a:spcPts val="600"/>
              </a:spcBef>
              <a:spcAft>
                <a:spcPts val="600"/>
              </a:spcAft>
              <a:buClr>
                <a:schemeClr val="tx2"/>
              </a:buClr>
            </a:pPr>
            <a:endParaRPr lang="en-US" altLang="zh-CN" dirty="0">
              <a:latin typeface="+mn-ea"/>
            </a:endParaRPr>
          </a:p>
        </p:txBody>
      </p:sp>
      <p:sp>
        <p:nvSpPr>
          <p:cNvPr id="10" name="文本框 9">
            <a:extLst>
              <a:ext uri="{FF2B5EF4-FFF2-40B4-BE49-F238E27FC236}">
                <a16:creationId xmlns:a16="http://schemas.microsoft.com/office/drawing/2014/main" id="{1085C963-B08B-B046-8F10-616901DAE609}"/>
              </a:ext>
            </a:extLst>
          </p:cNvPr>
          <p:cNvSpPr txBox="1"/>
          <p:nvPr/>
        </p:nvSpPr>
        <p:spPr>
          <a:xfrm>
            <a:off x="6140143" y="1168764"/>
            <a:ext cx="7120128" cy="473206"/>
          </a:xfrm>
          <a:prstGeom prst="rect">
            <a:avLst/>
          </a:prstGeom>
          <a:noFill/>
        </p:spPr>
        <p:txBody>
          <a:bodyPr wrap="square" lIns="0" tIns="0" rIns="0" bIns="0" rtlCol="0">
            <a:spAutoFit/>
          </a:bodyPr>
          <a:lstStyle/>
          <a:p>
            <a:pPr>
              <a:lnSpc>
                <a:spcPct val="120000"/>
              </a:lnSpc>
            </a:pPr>
            <a:r>
              <a:rPr lang="zh-CN" altLang="en-US" sz="2800" b="1" spc="300" dirty="0">
                <a:solidFill>
                  <a:schemeClr val="accent1"/>
                </a:solidFill>
                <a:latin typeface="+mn-ea"/>
              </a:rPr>
              <a:t>展望</a:t>
            </a:r>
            <a:endParaRPr lang="en-US" altLang="zh-CN" sz="2800" b="1" spc="300" dirty="0">
              <a:solidFill>
                <a:schemeClr val="accent1"/>
              </a:solidFill>
              <a:latin typeface="+mn-ea"/>
            </a:endParaRPr>
          </a:p>
        </p:txBody>
      </p:sp>
    </p:spTree>
    <p:extLst>
      <p:ext uri="{BB962C8B-B14F-4D97-AF65-F5344CB8AC3E}">
        <p14:creationId xmlns:p14="http://schemas.microsoft.com/office/powerpoint/2010/main" val="2620107771"/>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811793" y="3837194"/>
            <a:ext cx="4568414" cy="553998"/>
          </a:xfrm>
          <a:prstGeom prst="rect">
            <a:avLst/>
          </a:prstGeom>
          <a:noFill/>
        </p:spPr>
        <p:txBody>
          <a:bodyPr wrap="square" lIns="0" tIns="0" rIns="0" bIns="0" rtlCol="0">
            <a:spAutoFit/>
          </a:bodyPr>
          <a:lstStyle/>
          <a:p>
            <a:r>
              <a:rPr lang="zh-CN" altLang="en-US" sz="3600" b="1" spc="300" dirty="0">
                <a:latin typeface="+mj-ea"/>
                <a:ea typeface="+mj-ea"/>
              </a:rPr>
              <a:t>终身学习总结与展望</a:t>
            </a:r>
            <a:endParaRPr lang="zh-CN" altLang="en-US" sz="3600" b="1" spc="300" dirty="0">
              <a:solidFill>
                <a:schemeClr val="accent3"/>
              </a:solidFill>
            </a:endParaRPr>
          </a:p>
        </p:txBody>
      </p:sp>
    </p:spTree>
    <p:extLst>
      <p:ext uri="{BB962C8B-B14F-4D97-AF65-F5344CB8AC3E}">
        <p14:creationId xmlns:p14="http://schemas.microsoft.com/office/powerpoint/2010/main" val="2326395072"/>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E42CD82B-522E-4274-B12A-594E28A40FCB}"/>
              </a:ext>
            </a:extLst>
          </p:cNvPr>
          <p:cNvSpPr txBox="1"/>
          <p:nvPr/>
        </p:nvSpPr>
        <p:spPr>
          <a:xfrm>
            <a:off x="1774076" y="1816881"/>
            <a:ext cx="7768823" cy="2554545"/>
          </a:xfrm>
          <a:prstGeom prst="rect">
            <a:avLst/>
          </a:prstGeom>
          <a:noFill/>
        </p:spPr>
        <p:txBody>
          <a:bodyPr wrap="square">
            <a:spAutoFit/>
          </a:bodyPr>
          <a:lstStyle/>
          <a:p>
            <a:pPr marL="285750" indent="-285750">
              <a:buFont typeface="Arial" panose="020B0604020202020204" pitchFamily="34" charset="0"/>
              <a:buChar char="•"/>
            </a:pPr>
            <a:r>
              <a:rPr lang="zh-CN" altLang="en-US" sz="2000" dirty="0"/>
              <a:t>现在有大量可用的数据，这使系统能够学习大量的各种知识。</a:t>
            </a:r>
            <a:endParaRPr lang="en-US" altLang="zh-CN" sz="2000" dirty="0"/>
          </a:p>
          <a:p>
            <a:endParaRPr lang="zh-CN" altLang="en-US" sz="2000" dirty="0"/>
          </a:p>
          <a:p>
            <a:pPr marL="285750" indent="-285750">
              <a:buFont typeface="Arial" panose="020B0604020202020204" pitchFamily="34" charset="0"/>
              <a:buChar char="•"/>
            </a:pPr>
            <a:r>
              <a:rPr lang="zh-CN" altLang="en-US" sz="2000" dirty="0"/>
              <a:t>统计机器学习正在变得成熟。 进一步的改进变得越来越困难，而使用过去所学的知识来帮助学习是一种自然的前进方式，它模仿了人类的学习过程。 现有研究表明，LML非常有效。</a:t>
            </a:r>
            <a:endParaRPr lang="en-US" altLang="zh-CN" sz="2000" dirty="0"/>
          </a:p>
          <a:p>
            <a:endParaRPr lang="zh-CN" altLang="en-US" sz="2000" dirty="0"/>
          </a:p>
          <a:p>
            <a:pPr marL="285750" indent="-285750">
              <a:buFont typeface="Arial" panose="020B0604020202020204" pitchFamily="34" charset="0"/>
              <a:buChar char="•"/>
            </a:pPr>
            <a:r>
              <a:rPr lang="zh-CN" altLang="en-US" sz="2000" dirty="0"/>
              <a:t>随着在现实环境中与人和其他系统交互的智能个人助理，聊天机器人和物理机器人的使用，连续LML功能变得越来越必要。</a:t>
            </a:r>
          </a:p>
        </p:txBody>
      </p:sp>
      <p:sp>
        <p:nvSpPr>
          <p:cNvPr id="14" name="标题 8">
            <a:extLst>
              <a:ext uri="{FF2B5EF4-FFF2-40B4-BE49-F238E27FC236}">
                <a16:creationId xmlns:a16="http://schemas.microsoft.com/office/drawing/2014/main" id="{79E3AF1D-6594-4C31-B8C7-37C06DBE9E91}"/>
              </a:ext>
            </a:extLst>
          </p:cNvPr>
          <p:cNvSpPr txBox="1">
            <a:spLocks/>
          </p:cNvSpPr>
          <p:nvPr/>
        </p:nvSpPr>
        <p:spPr bwMode="auto">
          <a:xfrm>
            <a:off x="1774076" y="401092"/>
            <a:ext cx="864384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lnSpc>
                <a:spcPct val="90000"/>
              </a:lnSpc>
              <a:spcBef>
                <a:spcPct val="0"/>
              </a:spcBef>
              <a:spcAft>
                <a:spcPct val="0"/>
              </a:spcAft>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r>
              <a:rPr lang="zh-CN" altLang="en-US" dirty="0">
                <a:solidFill>
                  <a:prstClr val="black"/>
                </a:solidFill>
              </a:rPr>
              <a:t>终身学习总结与展望</a:t>
            </a:r>
            <a:endParaRPr lang="zh-CN" altLang="en-US" dirty="0"/>
          </a:p>
        </p:txBody>
      </p:sp>
    </p:spTree>
    <p:extLst>
      <p:ext uri="{BB962C8B-B14F-4D97-AF65-F5344CB8AC3E}">
        <p14:creationId xmlns:p14="http://schemas.microsoft.com/office/powerpoint/2010/main" val="260381428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5305"/>
            <a:ext cx="8643848" cy="478155"/>
          </a:xfrm>
        </p:spPr>
        <p:txBody>
          <a:bodyPr/>
          <a:lstStyle/>
          <a:p>
            <a:r>
              <a:rPr lang="zh-CN" altLang="en-US" dirty="0"/>
              <a:t>终身半监督学习</a:t>
            </a:r>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a:t>
            </a:r>
            <a:endParaRPr lang="zh-CN" altLang="en-US" sz="3600" b="1" dirty="0">
              <a:solidFill>
                <a:schemeClr val="bg1"/>
              </a:solidFill>
            </a:endParaRPr>
          </a:p>
        </p:txBody>
      </p:sp>
      <p:pic>
        <p:nvPicPr>
          <p:cNvPr id="8" name="图片 7">
            <a:extLst>
              <a:ext uri="{FF2B5EF4-FFF2-40B4-BE49-F238E27FC236}">
                <a16:creationId xmlns:a16="http://schemas.microsoft.com/office/drawing/2014/main" id="{4A48C378-BDBB-4025-AD06-467F915E8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573" y="1024304"/>
            <a:ext cx="8699083" cy="4769471"/>
          </a:xfrm>
          <a:prstGeom prst="rect">
            <a:avLst/>
          </a:prstGeom>
        </p:spPr>
      </p:pic>
      <p:sp>
        <p:nvSpPr>
          <p:cNvPr id="9" name="文本框 8">
            <a:extLst>
              <a:ext uri="{FF2B5EF4-FFF2-40B4-BE49-F238E27FC236}">
                <a16:creationId xmlns:a16="http://schemas.microsoft.com/office/drawing/2014/main" id="{E82A9C90-12A4-4B6B-B446-D8EFD56B9C56}"/>
              </a:ext>
            </a:extLst>
          </p:cNvPr>
          <p:cNvSpPr txBox="1"/>
          <p:nvPr/>
        </p:nvSpPr>
        <p:spPr>
          <a:xfrm>
            <a:off x="357352" y="3455097"/>
            <a:ext cx="2794221" cy="1200329"/>
          </a:xfrm>
          <a:prstGeom prst="rect">
            <a:avLst/>
          </a:prstGeom>
          <a:noFill/>
        </p:spPr>
        <p:txBody>
          <a:bodyPr wrap="square" rtlCol="0">
            <a:spAutoFit/>
          </a:bodyPr>
          <a:lstStyle/>
          <a:p>
            <a:r>
              <a:rPr lang="zh-CN" altLang="en-US" dirty="0"/>
              <a:t>“</a:t>
            </a:r>
            <a:r>
              <a:rPr lang="en-US" altLang="zh-CN" b="1" i="0" dirty="0">
                <a:solidFill>
                  <a:srgbClr val="000000"/>
                </a:solidFill>
                <a:effectLst/>
                <a:latin typeface="Lucida Grande"/>
              </a:rPr>
              <a:t>Billion-scale semi-supervised learning for image classification</a:t>
            </a:r>
            <a:r>
              <a:rPr lang="zh-CN" altLang="en-US" dirty="0"/>
              <a:t>”</a:t>
            </a:r>
            <a:r>
              <a:rPr lang="en-US" altLang="zh-CN" dirty="0"/>
              <a:t>-2 May 2019</a:t>
            </a:r>
            <a:endParaRPr lang="zh-CN" altLang="en-US" dirty="0"/>
          </a:p>
        </p:txBody>
      </p:sp>
      <p:sp>
        <p:nvSpPr>
          <p:cNvPr id="2" name="文本框 1">
            <a:extLst>
              <a:ext uri="{FF2B5EF4-FFF2-40B4-BE49-F238E27FC236}">
                <a16:creationId xmlns:a16="http://schemas.microsoft.com/office/drawing/2014/main" id="{AA6189CB-139D-4508-A3C6-946F4E93BE3A}"/>
              </a:ext>
            </a:extLst>
          </p:cNvPr>
          <p:cNvSpPr txBox="1"/>
          <p:nvPr/>
        </p:nvSpPr>
        <p:spPr>
          <a:xfrm>
            <a:off x="357352" y="1245041"/>
            <a:ext cx="2794221" cy="1569660"/>
          </a:xfrm>
          <a:prstGeom prst="rect">
            <a:avLst/>
          </a:prstGeom>
          <a:noFill/>
        </p:spPr>
        <p:txBody>
          <a:bodyPr wrap="square" rtlCol="0">
            <a:spAutoFit/>
          </a:bodyPr>
          <a:lstStyle/>
          <a:p>
            <a:r>
              <a:rPr lang="en-US" altLang="zh-CN" dirty="0">
                <a:solidFill>
                  <a:srgbClr val="FF0000"/>
                </a:solidFill>
              </a:rPr>
              <a:t>Motivation</a:t>
            </a:r>
            <a:r>
              <a:rPr lang="zh-CN" altLang="en-US" dirty="0">
                <a:solidFill>
                  <a:srgbClr val="FF0000"/>
                </a:solidFill>
              </a:rPr>
              <a:t>：</a:t>
            </a:r>
            <a:endParaRPr lang="en-US" altLang="zh-CN" dirty="0">
              <a:solidFill>
                <a:srgbClr val="FF0000"/>
              </a:solidFill>
            </a:endParaRPr>
          </a:p>
          <a:p>
            <a:endParaRPr lang="en-US" altLang="zh-CN" dirty="0"/>
          </a:p>
          <a:p>
            <a:r>
              <a:rPr lang="en-US" altLang="zh-CN" sz="2000" dirty="0">
                <a:latin typeface="+mn-lt"/>
              </a:rPr>
              <a:t>1.</a:t>
            </a:r>
            <a:r>
              <a:rPr lang="zh-CN" altLang="en-US" sz="2000" dirty="0">
                <a:latin typeface="+mn-lt"/>
              </a:rPr>
              <a:t>有标记样本难以获取</a:t>
            </a:r>
            <a:endParaRPr lang="en-US" altLang="zh-CN" sz="2000" dirty="0">
              <a:latin typeface="+mn-lt"/>
            </a:endParaRPr>
          </a:p>
          <a:p>
            <a:endParaRPr lang="en-US" altLang="zh-CN" sz="2000" dirty="0">
              <a:latin typeface="+mn-lt"/>
            </a:endParaRPr>
          </a:p>
          <a:p>
            <a:r>
              <a:rPr lang="en-US" altLang="zh-CN" sz="2000" dirty="0">
                <a:latin typeface="+mn-lt"/>
              </a:rPr>
              <a:t>2.</a:t>
            </a:r>
            <a:r>
              <a:rPr lang="zh-CN" altLang="en-US" sz="2000" dirty="0">
                <a:latin typeface="+mn-lt"/>
              </a:rPr>
              <a:t>无标记样本相对廉价</a:t>
            </a:r>
            <a:endParaRPr lang="en-US" altLang="zh-CN" sz="2000" dirty="0">
              <a:latin typeface="+mn-lt"/>
            </a:endParaRPr>
          </a:p>
        </p:txBody>
      </p:sp>
    </p:spTree>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44317"/>
            <a:ext cx="8643848" cy="480131"/>
          </a:xfrm>
        </p:spPr>
        <p:txBody>
          <a:bodyPr/>
          <a:lstStyle/>
          <a:p>
            <a:r>
              <a:rPr lang="zh-CN" altLang="en-US" dirty="0">
                <a:solidFill>
                  <a:prstClr val="black"/>
                </a:solidFill>
              </a:rPr>
              <a:t>终身学习总结与展望</a:t>
            </a:r>
            <a:endParaRPr lang="zh-CN" altLang="en-US" dirty="0"/>
          </a:p>
        </p:txBody>
      </p:sp>
      <p:sp>
        <p:nvSpPr>
          <p:cNvPr id="13" name="文本框 12">
            <a:extLst>
              <a:ext uri="{FF2B5EF4-FFF2-40B4-BE49-F238E27FC236}">
                <a16:creationId xmlns:a16="http://schemas.microsoft.com/office/drawing/2014/main" id="{26E413A4-69AD-4A33-90AD-DAA2D6085E53}"/>
              </a:ext>
            </a:extLst>
          </p:cNvPr>
          <p:cNvSpPr txBox="1"/>
          <p:nvPr/>
        </p:nvSpPr>
        <p:spPr>
          <a:xfrm>
            <a:off x="6824464" y="1389893"/>
            <a:ext cx="6094948" cy="373044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000" dirty="0"/>
              <a:t>知识的正确性</a:t>
            </a:r>
          </a:p>
          <a:p>
            <a:pPr marL="285750" indent="-285750">
              <a:lnSpc>
                <a:spcPct val="150000"/>
              </a:lnSpc>
              <a:buFont typeface="Arial" panose="020B0604020202020204" pitchFamily="34" charset="0"/>
              <a:buChar char="•"/>
            </a:pPr>
            <a:r>
              <a:rPr lang="zh-CN" altLang="en-US" sz="2000" dirty="0"/>
              <a:t>知识的适用性</a:t>
            </a:r>
          </a:p>
          <a:p>
            <a:pPr marL="285750" indent="-285750">
              <a:lnSpc>
                <a:spcPct val="150000"/>
              </a:lnSpc>
              <a:buFont typeface="Arial" panose="020B0604020202020204" pitchFamily="34" charset="0"/>
              <a:buChar char="•"/>
            </a:pPr>
            <a:r>
              <a:rPr lang="zh-CN" altLang="en-US" sz="2000" dirty="0"/>
              <a:t>知识表示与推理</a:t>
            </a:r>
          </a:p>
          <a:p>
            <a:pPr marL="285750" indent="-285750">
              <a:lnSpc>
                <a:spcPct val="150000"/>
              </a:lnSpc>
              <a:buFont typeface="Arial" panose="020B0604020202020204" pitchFamily="34" charset="0"/>
              <a:buChar char="•"/>
            </a:pPr>
            <a:r>
              <a:rPr lang="zh-CN" altLang="en-US" sz="2000" dirty="0"/>
              <a:t>学习多种类型和/或来自不同领域的任务</a:t>
            </a:r>
          </a:p>
          <a:p>
            <a:pPr marL="285750" indent="-285750">
              <a:lnSpc>
                <a:spcPct val="150000"/>
              </a:lnSpc>
              <a:buFont typeface="Arial" panose="020B0604020202020204" pitchFamily="34" charset="0"/>
              <a:buChar char="•"/>
            </a:pPr>
            <a:r>
              <a:rPr lang="zh-CN" altLang="en-US" sz="2000" dirty="0"/>
              <a:t>自主学习</a:t>
            </a:r>
          </a:p>
          <a:p>
            <a:pPr marL="285750" indent="-285750">
              <a:lnSpc>
                <a:spcPct val="150000"/>
              </a:lnSpc>
              <a:buFont typeface="Arial" panose="020B0604020202020204" pitchFamily="34" charset="0"/>
              <a:buChar char="•"/>
            </a:pPr>
            <a:r>
              <a:rPr lang="zh-CN" altLang="en-US" sz="2000" dirty="0"/>
              <a:t>LML用于自然语言学习</a:t>
            </a:r>
          </a:p>
          <a:p>
            <a:pPr marL="285750" indent="-285750">
              <a:lnSpc>
                <a:spcPct val="150000"/>
              </a:lnSpc>
              <a:buFont typeface="Arial" panose="020B0604020202020204" pitchFamily="34" charset="0"/>
              <a:buChar char="•"/>
            </a:pPr>
            <a:r>
              <a:rPr lang="zh-CN" altLang="en-US" sz="2000" dirty="0"/>
              <a:t>作文学习</a:t>
            </a:r>
          </a:p>
          <a:p>
            <a:pPr marL="285750" indent="-285750">
              <a:lnSpc>
                <a:spcPct val="150000"/>
              </a:lnSpc>
              <a:buFont typeface="Arial" panose="020B0604020202020204" pitchFamily="34" charset="0"/>
              <a:buChar char="•"/>
            </a:pPr>
            <a:r>
              <a:rPr lang="zh-CN" altLang="en-US" sz="2000" dirty="0"/>
              <a:t>与人和系统互动学习</a:t>
            </a:r>
          </a:p>
        </p:txBody>
      </p:sp>
      <p:pic>
        <p:nvPicPr>
          <p:cNvPr id="1026" name="Picture 2">
            <a:extLst>
              <a:ext uri="{FF2B5EF4-FFF2-40B4-BE49-F238E27FC236}">
                <a16:creationId xmlns:a16="http://schemas.microsoft.com/office/drawing/2014/main" id="{D5A13F21-59F8-4634-8399-EEEE24CC0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1536778"/>
            <a:ext cx="5155010" cy="343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54864"/>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5305"/>
            <a:ext cx="8643848" cy="478155"/>
          </a:xfrm>
        </p:spPr>
        <p:txBody>
          <a:bodyPr/>
          <a:lstStyle/>
          <a:p>
            <a:r>
              <a:rPr lang="zh-CN" altLang="en-US" dirty="0"/>
              <a:t>迁移学习</a:t>
            </a:r>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E1F8FE4B-31EA-4CFA-BC92-15C41D43F469}"/>
              </a:ext>
            </a:extLst>
          </p:cNvPr>
          <p:cNvSpPr txBox="1"/>
          <p:nvPr/>
        </p:nvSpPr>
        <p:spPr>
          <a:xfrm>
            <a:off x="1439483" y="992149"/>
            <a:ext cx="9005754" cy="1015663"/>
          </a:xfrm>
          <a:prstGeom prst="rect">
            <a:avLst/>
          </a:prstGeom>
          <a:noFill/>
        </p:spPr>
        <p:txBody>
          <a:bodyPr wrap="square" rtlCol="0">
            <a:spAutoFit/>
          </a:bodyPr>
          <a:lstStyle/>
          <a:p>
            <a:r>
              <a:rPr lang="zh-CN" altLang="en-US" sz="2000" dirty="0">
                <a:solidFill>
                  <a:srgbClr val="FF0000"/>
                </a:solidFill>
                <a:latin typeface="+mn-lt"/>
              </a:rPr>
              <a:t>目标：</a:t>
            </a:r>
            <a:endParaRPr lang="en-US" altLang="zh-CN" sz="2000" dirty="0">
              <a:solidFill>
                <a:srgbClr val="FF0000"/>
              </a:solidFill>
              <a:latin typeface="+mn-lt"/>
            </a:endParaRPr>
          </a:p>
          <a:p>
            <a:endParaRPr lang="en-US" altLang="zh-CN" sz="2000" dirty="0">
              <a:solidFill>
                <a:srgbClr val="FF0000"/>
              </a:solidFill>
              <a:latin typeface="+mn-lt"/>
            </a:endParaRPr>
          </a:p>
          <a:p>
            <a:r>
              <a:rPr lang="zh-CN" altLang="en-US" sz="2000" b="0" i="0" dirty="0">
                <a:solidFill>
                  <a:srgbClr val="4D4D4D"/>
                </a:solidFill>
                <a:effectLst/>
                <a:latin typeface="+mn-lt"/>
              </a:rPr>
              <a:t>将</a:t>
            </a:r>
            <a:r>
              <a:rPr lang="zh-CN" altLang="en-US" sz="2000" b="0" i="0" dirty="0">
                <a:solidFill>
                  <a:srgbClr val="FF0000"/>
                </a:solidFill>
                <a:effectLst/>
                <a:latin typeface="+mn-lt"/>
              </a:rPr>
              <a:t>某个领域或任务上</a:t>
            </a:r>
            <a:r>
              <a:rPr lang="zh-CN" altLang="en-US" sz="2000" b="0" i="0" dirty="0">
                <a:solidFill>
                  <a:srgbClr val="4D4D4D"/>
                </a:solidFill>
                <a:effectLst/>
                <a:latin typeface="+mn-lt"/>
              </a:rPr>
              <a:t>学习到的知识或模式应用到</a:t>
            </a:r>
            <a:r>
              <a:rPr lang="zh-CN" altLang="en-US" sz="2000" b="0" i="0" dirty="0">
                <a:solidFill>
                  <a:srgbClr val="FF0000"/>
                </a:solidFill>
                <a:effectLst/>
                <a:latin typeface="+mn-lt"/>
              </a:rPr>
              <a:t>不同但相关的领域</a:t>
            </a:r>
            <a:r>
              <a:rPr lang="zh-CN" altLang="en-US" sz="2000" b="0" i="0" dirty="0">
                <a:solidFill>
                  <a:srgbClr val="4D4D4D"/>
                </a:solidFill>
                <a:effectLst/>
                <a:latin typeface="+mn-lt"/>
              </a:rPr>
              <a:t>或问题中。</a:t>
            </a:r>
            <a:endParaRPr lang="en-US" altLang="zh-CN" sz="2000" dirty="0">
              <a:latin typeface="+mn-lt"/>
            </a:endParaRPr>
          </a:p>
        </p:txBody>
      </p:sp>
      <p:pic>
        <p:nvPicPr>
          <p:cNvPr id="5" name="图片 4">
            <a:extLst>
              <a:ext uri="{FF2B5EF4-FFF2-40B4-BE49-F238E27FC236}">
                <a16:creationId xmlns:a16="http://schemas.microsoft.com/office/drawing/2014/main" id="{B9CE5C97-9E46-468B-BBB0-3E65ABD85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483" y="2287857"/>
            <a:ext cx="3046680" cy="3597888"/>
          </a:xfrm>
          <a:prstGeom prst="rect">
            <a:avLst/>
          </a:prstGeom>
        </p:spPr>
      </p:pic>
      <p:pic>
        <p:nvPicPr>
          <p:cNvPr id="11" name="图片 10">
            <a:extLst>
              <a:ext uri="{FF2B5EF4-FFF2-40B4-BE49-F238E27FC236}">
                <a16:creationId xmlns:a16="http://schemas.microsoft.com/office/drawing/2014/main" id="{99265CA4-5B54-4B95-99B0-B1EBFE95E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598" y="2122162"/>
            <a:ext cx="4468318" cy="3763583"/>
          </a:xfrm>
          <a:prstGeom prst="rect">
            <a:avLst/>
          </a:prstGeom>
        </p:spPr>
      </p:pic>
    </p:spTree>
    <p:extLst>
      <p:ext uri="{BB962C8B-B14F-4D97-AF65-F5344CB8AC3E}">
        <p14:creationId xmlns:p14="http://schemas.microsoft.com/office/powerpoint/2010/main" val="74992880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45305"/>
            <a:ext cx="8643848" cy="478155"/>
          </a:xfrm>
        </p:spPr>
        <p:txBody>
          <a:bodyPr/>
          <a:lstStyle/>
          <a:p>
            <a:r>
              <a:rPr lang="zh-CN" altLang="en-US" dirty="0"/>
              <a:t>终身半监督学习</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a:t>
            </a:r>
            <a:endParaRPr lang="zh-CN" altLang="en-US" sz="3600" b="1" dirty="0">
              <a:solidFill>
                <a:schemeClr val="bg1"/>
              </a:solidFill>
            </a:endParaRPr>
          </a:p>
        </p:txBody>
      </p:sp>
      <p:pic>
        <p:nvPicPr>
          <p:cNvPr id="7" name="图片 6">
            <a:extLst>
              <a:ext uri="{FF2B5EF4-FFF2-40B4-BE49-F238E27FC236}">
                <a16:creationId xmlns:a16="http://schemas.microsoft.com/office/drawing/2014/main" id="{55B52B3C-F9E5-47C4-903D-9896A44B6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154" y="1338572"/>
            <a:ext cx="7210962" cy="3184403"/>
          </a:xfrm>
          <a:prstGeom prst="rect">
            <a:avLst/>
          </a:prstGeom>
        </p:spPr>
      </p:pic>
      <p:sp>
        <p:nvSpPr>
          <p:cNvPr id="8" name="文本框 7">
            <a:extLst>
              <a:ext uri="{FF2B5EF4-FFF2-40B4-BE49-F238E27FC236}">
                <a16:creationId xmlns:a16="http://schemas.microsoft.com/office/drawing/2014/main" id="{3EDF8D31-7D68-4DB2-A4F4-13F05B603704}"/>
              </a:ext>
            </a:extLst>
          </p:cNvPr>
          <p:cNvSpPr txBox="1"/>
          <p:nvPr/>
        </p:nvSpPr>
        <p:spPr>
          <a:xfrm rot="10800000" flipV="1">
            <a:off x="277571" y="1936935"/>
            <a:ext cx="3987583" cy="224676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i="0" dirty="0">
                <a:solidFill>
                  <a:srgbClr val="121212"/>
                </a:solidFill>
                <a:effectLst/>
                <a:latin typeface="+mn-lt"/>
              </a:rPr>
              <a:t>Knowledge Retention</a:t>
            </a:r>
            <a:r>
              <a:rPr lang="zh-CN" altLang="en-US" sz="2000" i="0" dirty="0">
                <a:solidFill>
                  <a:srgbClr val="121212"/>
                </a:solidFill>
                <a:effectLst/>
                <a:latin typeface="+mn-lt"/>
              </a:rPr>
              <a:t>（</a:t>
            </a:r>
            <a:r>
              <a:rPr lang="en-US" altLang="zh-CN" sz="2000" i="0" dirty="0">
                <a:solidFill>
                  <a:srgbClr val="121212"/>
                </a:solidFill>
                <a:effectLst/>
                <a:latin typeface="+mn-lt"/>
              </a:rPr>
              <a:t>but </a:t>
            </a:r>
          </a:p>
          <a:p>
            <a:r>
              <a:rPr lang="en-US" altLang="zh-CN" sz="2000" i="0" dirty="0">
                <a:solidFill>
                  <a:srgbClr val="121212"/>
                </a:solidFill>
                <a:effectLst/>
                <a:latin typeface="+mn-lt"/>
              </a:rPr>
              <a:t>Not Intransigence</a:t>
            </a:r>
            <a:r>
              <a:rPr lang="zh-CN" altLang="en-US" sz="2000" i="0" dirty="0">
                <a:solidFill>
                  <a:srgbClr val="121212"/>
                </a:solidFill>
                <a:effectLst/>
                <a:latin typeface="+mn-lt"/>
              </a:rPr>
              <a:t>） </a:t>
            </a:r>
            <a:r>
              <a:rPr lang="en-US" altLang="zh-CN" sz="2000" i="0" dirty="0">
                <a:solidFill>
                  <a:srgbClr val="121212"/>
                </a:solidFill>
                <a:effectLst/>
                <a:latin typeface="+mn-lt"/>
              </a:rPr>
              <a:t>and Knowledge Transfer</a:t>
            </a:r>
            <a:endParaRPr lang="en-US" altLang="zh-CN" sz="2000" dirty="0">
              <a:latin typeface="+mn-lt"/>
            </a:endParaRPr>
          </a:p>
          <a:p>
            <a:endParaRPr lang="en-US" altLang="zh-CN" sz="2000" dirty="0">
              <a:latin typeface="+mn-lt"/>
            </a:endParaRPr>
          </a:p>
          <a:p>
            <a:pPr marL="285750" indent="-285750">
              <a:buFont typeface="Arial" panose="020B0604020202020204" pitchFamily="34" charset="0"/>
              <a:buChar char="•"/>
            </a:pPr>
            <a:r>
              <a:rPr lang="en-US" altLang="zh-CN" sz="2000" b="0" i="0" dirty="0">
                <a:solidFill>
                  <a:srgbClr val="121212"/>
                </a:solidFill>
                <a:effectLst/>
                <a:latin typeface="+mn-lt"/>
              </a:rPr>
              <a:t>Elastic Weight Consolidation</a:t>
            </a:r>
            <a:endParaRPr lang="en-US" altLang="zh-CN" sz="2000" dirty="0">
              <a:latin typeface="+mn-lt"/>
            </a:endParaRPr>
          </a:p>
          <a:p>
            <a:endParaRPr lang="en-US" altLang="zh-CN" sz="2000" dirty="0">
              <a:latin typeface="+mn-lt"/>
            </a:endParaRPr>
          </a:p>
          <a:p>
            <a:pPr marL="285750" indent="-285750">
              <a:buFont typeface="Arial" panose="020B0604020202020204" pitchFamily="34" charset="0"/>
              <a:buChar char="•"/>
            </a:pPr>
            <a:r>
              <a:rPr lang="en-US" altLang="zh-CN" sz="2000" dirty="0">
                <a:latin typeface="+mn-lt"/>
              </a:rPr>
              <a:t>GAN</a:t>
            </a:r>
            <a:r>
              <a:rPr lang="zh-CN" altLang="en-US" sz="2000" dirty="0">
                <a:latin typeface="+mn-lt"/>
              </a:rPr>
              <a:t>进行数据存储</a:t>
            </a:r>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5305"/>
            <a:ext cx="8643848" cy="478155"/>
          </a:xfrm>
        </p:spPr>
        <p:txBody>
          <a:bodyPr/>
          <a:lstStyle/>
          <a:p>
            <a:r>
              <a:rPr lang="zh-CN" altLang="en-US" dirty="0"/>
              <a:t>终身半监督学习案例</a:t>
            </a:r>
            <a:r>
              <a:rPr lang="en-US" altLang="zh-CN" dirty="0"/>
              <a:t>-NELL</a:t>
            </a:r>
          </a:p>
        </p:txBody>
      </p:sp>
      <p:sp>
        <p:nvSpPr>
          <p:cNvPr id="19" name="文本框 18"/>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a:t>
            </a:r>
            <a:endParaRPr lang="zh-CN" altLang="en-US" sz="3600" b="1" dirty="0">
              <a:solidFill>
                <a:schemeClr val="bg1"/>
              </a:solidFill>
            </a:endParaRPr>
          </a:p>
        </p:txBody>
      </p:sp>
      <p:sp>
        <p:nvSpPr>
          <p:cNvPr id="2" name="文本框 1"/>
          <p:cNvSpPr txBox="1"/>
          <p:nvPr/>
        </p:nvSpPr>
        <p:spPr>
          <a:xfrm>
            <a:off x="785612" y="1034875"/>
            <a:ext cx="10809158" cy="1443087"/>
          </a:xfrm>
          <a:prstGeom prst="rect">
            <a:avLst/>
          </a:prstGeom>
          <a:noFill/>
        </p:spPr>
        <p:txBody>
          <a:bodyPr wrap="square" lIns="0" tIns="0" rIns="0" bIns="0" rtlCol="0">
            <a:spAutoFit/>
          </a:bodyPr>
          <a:lstStyle/>
          <a:p>
            <a:pPr lvl="0" algn="just" eaLnBrk="1" fontAlgn="auto" hangingPunct="1">
              <a:lnSpc>
                <a:spcPct val="125000"/>
              </a:lnSpc>
              <a:spcBef>
                <a:spcPts val="0"/>
              </a:spcBef>
              <a:spcAft>
                <a:spcPts val="0"/>
              </a:spcAft>
              <a:buClrTx/>
              <a:buSzTx/>
              <a:buFontTx/>
              <a:defRPr/>
            </a:pPr>
            <a:r>
              <a:rPr lang="en-US" altLang="zh-CN" sz="2000" dirty="0">
                <a:solidFill>
                  <a:srgbClr val="000000"/>
                </a:solidFill>
                <a:latin typeface="+mn-ea"/>
                <a:ea typeface="+mn-ea"/>
                <a:sym typeface="+mn-ea"/>
              </a:rPr>
              <a:t>NELL代表永无止境的语言学习者，这是目前我们所知道的唯一的终身半监督学习系统。自从2010年1月以来，一直在以每天24小时，每周7天的模式来不断的阅读web，来提取特定类型信息(或知识)。</a:t>
            </a:r>
          </a:p>
          <a:p>
            <a:pPr lvl="0" algn="just" eaLnBrk="1" fontAlgn="auto" hangingPunct="1">
              <a:lnSpc>
                <a:spcPct val="130000"/>
              </a:lnSpc>
              <a:spcBef>
                <a:spcPts val="0"/>
              </a:spcBef>
              <a:spcAft>
                <a:spcPts val="0"/>
              </a:spcAft>
              <a:buClrTx/>
              <a:buSzTx/>
              <a:buFontTx/>
            </a:pPr>
            <a:endParaRPr lang="en-US" altLang="zh-CN" sz="1600" spc="300" dirty="0">
              <a:solidFill>
                <a:srgbClr val="000000">
                  <a:lumMod val="85000"/>
                  <a:lumOff val="15000"/>
                </a:srgbClr>
              </a:solidFill>
              <a:latin typeface="微软雅黑" panose="020B0503020204020204" pitchFamily="34" charset="-122"/>
              <a:sym typeface="+mn-ea"/>
            </a:endParaRPr>
          </a:p>
        </p:txBody>
      </p:sp>
      <p:pic>
        <p:nvPicPr>
          <p:cNvPr id="4" name="图片 3">
            <a:extLst>
              <a:ext uri="{FF2B5EF4-FFF2-40B4-BE49-F238E27FC236}">
                <a16:creationId xmlns:a16="http://schemas.microsoft.com/office/drawing/2014/main" id="{95A7F4A7-E162-475F-9F04-851A5B64C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72"/>
          <a:stretch/>
        </p:blipFill>
        <p:spPr>
          <a:xfrm>
            <a:off x="842251" y="2392839"/>
            <a:ext cx="4268008" cy="3486875"/>
          </a:xfrm>
          <a:prstGeom prst="rect">
            <a:avLst/>
          </a:prstGeom>
        </p:spPr>
      </p:pic>
      <p:pic>
        <p:nvPicPr>
          <p:cNvPr id="6" name="图片 5">
            <a:extLst>
              <a:ext uri="{FF2B5EF4-FFF2-40B4-BE49-F238E27FC236}">
                <a16:creationId xmlns:a16="http://schemas.microsoft.com/office/drawing/2014/main" id="{E90CBDAD-6BFC-4F93-AC84-4E13EADA7AAD}"/>
              </a:ext>
            </a:extLst>
          </p:cNvPr>
          <p:cNvPicPr>
            <a:picLocks noChangeAspect="1"/>
          </p:cNvPicPr>
          <p:nvPr/>
        </p:nvPicPr>
        <p:blipFill rotWithShape="1">
          <a:blip r:embed="rId4"/>
          <a:srcRect l="10341"/>
          <a:stretch/>
        </p:blipFill>
        <p:spPr>
          <a:xfrm>
            <a:off x="5710685" y="2354801"/>
            <a:ext cx="5884085" cy="3648075"/>
          </a:xfrm>
          <a:prstGeom prst="rect">
            <a:avLst/>
          </a:prstGeom>
        </p:spPr>
      </p:pic>
    </p:spTree>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8069</TotalTime>
  <Words>4953</Words>
  <Application>Microsoft Office PowerPoint</Application>
  <PresentationFormat>宽屏</PresentationFormat>
  <Paragraphs>500</Paragraphs>
  <Slides>60</Slides>
  <Notes>48</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60</vt:i4>
      </vt:variant>
    </vt:vector>
  </HeadingPairs>
  <TitlesOfParts>
    <vt:vector size="70" baseType="lpstr">
      <vt:lpstr>微软雅黑 Light</vt:lpstr>
      <vt:lpstr>黑体</vt:lpstr>
      <vt:lpstr>Lucida Grande</vt:lpstr>
      <vt:lpstr>Wingdings</vt:lpstr>
      <vt:lpstr>Century Gothic</vt:lpstr>
      <vt:lpstr>宋体</vt:lpstr>
      <vt:lpstr>Arial</vt:lpstr>
      <vt:lpstr>Times New Roman</vt:lpstr>
      <vt:lpstr>微软雅黑</vt:lpstr>
      <vt:lpstr>Office 主题​​</vt:lpstr>
      <vt:lpstr>PowerPoint 演示文稿</vt:lpstr>
      <vt:lpstr>PowerPoint 演示文稿</vt:lpstr>
      <vt:lpstr>PowerPoint 演示文稿</vt:lpstr>
      <vt:lpstr>终身半监督学习</vt:lpstr>
      <vt:lpstr>监督和无监督学习</vt:lpstr>
      <vt:lpstr>终身半监督学习</vt:lpstr>
      <vt:lpstr>迁移学习</vt:lpstr>
      <vt:lpstr>终身半监督学习</vt:lpstr>
      <vt:lpstr>终身半监督学习案例-NELL</vt:lpstr>
      <vt:lpstr>PowerPoint 演示文稿</vt:lpstr>
      <vt:lpstr>NELL介绍</vt:lpstr>
      <vt:lpstr>NELL介绍</vt:lpstr>
      <vt:lpstr>NELL结构</vt:lpstr>
      <vt:lpstr>NELL子组件</vt:lpstr>
      <vt:lpstr>NELL子组件</vt:lpstr>
      <vt:lpstr>NELL子组件</vt:lpstr>
      <vt:lpstr>NELL子组件</vt:lpstr>
      <vt:lpstr>NELL子组件</vt:lpstr>
      <vt:lpstr>NELL总结</vt:lpstr>
      <vt:lpstr>PowerPoint 演示文稿</vt:lpstr>
      <vt:lpstr>NEIL简介</vt:lpstr>
      <vt:lpstr>NEIL的主要贡献</vt:lpstr>
      <vt:lpstr>可视化实例</vt:lpstr>
      <vt:lpstr>实体关系</vt:lpstr>
      <vt:lpstr>模型流程结构</vt:lpstr>
      <vt:lpstr>实验结果</vt:lpstr>
      <vt:lpstr>PowerPoint 演示文稿</vt:lpstr>
      <vt:lpstr>典型实例</vt:lpstr>
      <vt:lpstr>强化学习</vt:lpstr>
      <vt:lpstr>强化学习与监督学习不同之处</vt:lpstr>
      <vt:lpstr>终身强化学习</vt:lpstr>
      <vt:lpstr>终身强化学习发展现状</vt:lpstr>
      <vt:lpstr>发展概况</vt:lpstr>
      <vt:lpstr>发展概况</vt:lpstr>
      <vt:lpstr>发展概况</vt:lpstr>
      <vt:lpstr>PowerPoint 演示文稿</vt:lpstr>
      <vt:lpstr>Lifelong RL vs Multi-Task RL</vt:lpstr>
      <vt:lpstr>Multi-Task Hierarchical Bayesian RL</vt:lpstr>
      <vt:lpstr>Multi-Task Hierarchical Bayesian RL</vt:lpstr>
      <vt:lpstr>PG-ELLA基于策略梯度有效的终身强化学习方法</vt:lpstr>
      <vt:lpstr>基于策略梯度有效的终身强化学习方法PG-ELLA</vt:lpstr>
      <vt:lpstr>基于策略梯度有效的终身强化学习方法PG-ELLA</vt:lpstr>
      <vt:lpstr>基于策略梯度有效的终身强化学习方法PG-ELLA</vt:lpstr>
      <vt:lpstr>Other Hierarchical LRL</vt:lpstr>
      <vt:lpstr>Lifelong learning with hierarchical DRL</vt:lpstr>
      <vt:lpstr>Lifelong learning with hierarchical DRL</vt:lpstr>
      <vt:lpstr>游戏实验</vt:lpstr>
      <vt:lpstr>PowerPoint 演示文稿</vt:lpstr>
      <vt:lpstr>动机：如何使机器人在工作中学习？</vt:lpstr>
      <vt:lpstr>从一项新任务开始</vt:lpstr>
      <vt:lpstr>单步“微调”方法的实验效果</vt:lpstr>
      <vt:lpstr>PowerPoint 演示文稿</vt:lpstr>
      <vt:lpstr>单步“微调”方法的实验效果</vt:lpstr>
      <vt:lpstr>单步“微调”方法的实验效果</vt:lpstr>
      <vt:lpstr>持续微调</vt:lpstr>
      <vt:lpstr>单步微调和持续微调的对比</vt:lpstr>
      <vt:lpstr>总结与展望</vt:lpstr>
      <vt:lpstr>PowerPoint 演示文稿</vt:lpstr>
      <vt:lpstr>PowerPoint 演示文稿</vt:lpstr>
      <vt:lpstr>终身学习总结与展望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韩宇</dc:creator>
  <cp:lastModifiedBy>gao yuxiao</cp:lastModifiedBy>
  <cp:revision>598</cp:revision>
  <dcterms:created xsi:type="dcterms:W3CDTF">2016-11-28T11:30:35Z</dcterms:created>
  <dcterms:modified xsi:type="dcterms:W3CDTF">2020-11-04T08:16:29Z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2019-04-12T06:42:33.4777185Z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f2877715-b2cf-4189-b763-9fb10023ee09</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