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0"/>
  </p:notesMasterIdLst>
  <p:sldIdLst>
    <p:sldId id="257" r:id="rId3"/>
    <p:sldId id="354" r:id="rId4"/>
    <p:sldId id="356" r:id="rId5"/>
    <p:sldId id="355" r:id="rId6"/>
    <p:sldId id="357" r:id="rId7"/>
    <p:sldId id="358" r:id="rId8"/>
    <p:sldId id="359" r:id="rId9"/>
    <p:sldId id="259" r:id="rId10"/>
    <p:sldId id="314" r:id="rId11"/>
    <p:sldId id="364" r:id="rId12"/>
    <p:sldId id="365" r:id="rId13"/>
    <p:sldId id="366" r:id="rId14"/>
    <p:sldId id="367" r:id="rId15"/>
    <p:sldId id="368" r:id="rId16"/>
    <p:sldId id="369" r:id="rId17"/>
    <p:sldId id="370" r:id="rId18"/>
    <p:sldId id="371" r:id="rId19"/>
    <p:sldId id="372" r:id="rId20"/>
    <p:sldId id="323" r:id="rId21"/>
    <p:sldId id="324" r:id="rId22"/>
    <p:sldId id="325" r:id="rId23"/>
    <p:sldId id="326" r:id="rId24"/>
    <p:sldId id="327" r:id="rId25"/>
    <p:sldId id="328" r:id="rId26"/>
    <p:sldId id="329" r:id="rId27"/>
    <p:sldId id="340" r:id="rId28"/>
    <p:sldId id="341" r:id="rId29"/>
    <p:sldId id="342" r:id="rId30"/>
    <p:sldId id="343" r:id="rId31"/>
    <p:sldId id="344" r:id="rId32"/>
    <p:sldId id="345" r:id="rId33"/>
    <p:sldId id="346" r:id="rId34"/>
    <p:sldId id="347" r:id="rId35"/>
    <p:sldId id="348" r:id="rId36"/>
    <p:sldId id="330" r:id="rId37"/>
    <p:sldId id="331" r:id="rId38"/>
    <p:sldId id="332" r:id="rId39"/>
    <p:sldId id="333" r:id="rId40"/>
    <p:sldId id="334" r:id="rId41"/>
    <p:sldId id="335" r:id="rId42"/>
    <p:sldId id="336" r:id="rId43"/>
    <p:sldId id="337" r:id="rId44"/>
    <p:sldId id="338" r:id="rId45"/>
    <p:sldId id="339" r:id="rId46"/>
    <p:sldId id="303" r:id="rId47"/>
    <p:sldId id="304" r:id="rId48"/>
    <p:sldId id="305" r:id="rId49"/>
    <p:sldId id="306" r:id="rId50"/>
    <p:sldId id="307" r:id="rId51"/>
    <p:sldId id="308" r:id="rId52"/>
    <p:sldId id="309" r:id="rId53"/>
    <p:sldId id="310" r:id="rId54"/>
    <p:sldId id="311" r:id="rId55"/>
    <p:sldId id="312" r:id="rId56"/>
    <p:sldId id="313" r:id="rId57"/>
    <p:sldId id="260" r:id="rId58"/>
    <p:sldId id="281" r:id="rId59"/>
    <p:sldId id="292" r:id="rId60"/>
    <p:sldId id="293" r:id="rId61"/>
    <p:sldId id="294" r:id="rId62"/>
    <p:sldId id="295" r:id="rId63"/>
    <p:sldId id="296" r:id="rId64"/>
    <p:sldId id="297" r:id="rId65"/>
    <p:sldId id="298" r:id="rId66"/>
    <p:sldId id="373" r:id="rId67"/>
    <p:sldId id="286" r:id="rId68"/>
    <p:sldId id="291" r:id="rId69"/>
    <p:sldId id="349" r:id="rId70"/>
    <p:sldId id="350" r:id="rId71"/>
    <p:sldId id="351" r:id="rId72"/>
    <p:sldId id="352" r:id="rId73"/>
    <p:sldId id="353" r:id="rId74"/>
    <p:sldId id="360" r:id="rId75"/>
    <p:sldId id="361" r:id="rId76"/>
    <p:sldId id="362" r:id="rId77"/>
    <p:sldId id="363" r:id="rId78"/>
    <p:sldId id="264" r:id="rId7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varScale="1">
        <p:scale>
          <a:sx n="83" d="100"/>
          <a:sy n="83" d="100"/>
        </p:scale>
        <p:origin x="12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zh-CN"/>
        </a:p>
      </c:txPr>
    </c:title>
    <c:autoTitleDeleted val="0"/>
    <c:plotArea>
      <c:layout>
        <c:manualLayout>
          <c:layoutTarget val="inner"/>
          <c:xMode val="edge"/>
          <c:yMode val="edge"/>
          <c:x val="2.8830831692913384E-2"/>
          <c:y val="0.11037899173357581"/>
          <c:w val="0.9409699803149606"/>
          <c:h val="0.83783963842029785"/>
        </c:manualLayout>
      </c:layout>
      <c:scatterChart>
        <c:scatterStyle val="lineMarker"/>
        <c:varyColors val="0"/>
        <c:ser>
          <c:idx val="0"/>
          <c:order val="0"/>
          <c:tx>
            <c:strRef>
              <c:f>Sheet1!$B$1</c:f>
              <c:strCache>
                <c:ptCount val="1"/>
                <c:pt idx="0">
                  <c:v>x2</c:v>
                </c:pt>
              </c:strCache>
            </c:strRef>
          </c:tx>
          <c:spPr>
            <a:ln w="25400" cap="rnd">
              <a:no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xVal>
            <c:numRef>
              <c:f>Sheet1!$A$2:$A$7</c:f>
              <c:numCache>
                <c:formatCode>General</c:formatCode>
                <c:ptCount val="6"/>
                <c:pt idx="0">
                  <c:v>5</c:v>
                </c:pt>
                <c:pt idx="1">
                  <c:v>5.0999999999999996</c:v>
                </c:pt>
                <c:pt idx="2">
                  <c:v>5.5</c:v>
                </c:pt>
                <c:pt idx="3">
                  <c:v>1</c:v>
                </c:pt>
                <c:pt idx="4">
                  <c:v>1.3</c:v>
                </c:pt>
                <c:pt idx="5">
                  <c:v>1.5</c:v>
                </c:pt>
              </c:numCache>
            </c:numRef>
          </c:xVal>
          <c:yVal>
            <c:numRef>
              <c:f>Sheet1!$B$2:$B$7</c:f>
              <c:numCache>
                <c:formatCode>General</c:formatCode>
                <c:ptCount val="6"/>
                <c:pt idx="0">
                  <c:v>1</c:v>
                </c:pt>
                <c:pt idx="1">
                  <c:v>1.5</c:v>
                </c:pt>
                <c:pt idx="2">
                  <c:v>1.6</c:v>
                </c:pt>
                <c:pt idx="3">
                  <c:v>5</c:v>
                </c:pt>
                <c:pt idx="4">
                  <c:v>5.2</c:v>
                </c:pt>
                <c:pt idx="5">
                  <c:v>6</c:v>
                </c:pt>
              </c:numCache>
            </c:numRef>
          </c:yVal>
          <c:smooth val="0"/>
          <c:extLst>
            <c:ext xmlns:c16="http://schemas.microsoft.com/office/drawing/2014/chart" uri="{C3380CC4-5D6E-409C-BE32-E72D297353CC}">
              <c16:uniqueId val="{00000000-7838-4C3D-9687-6F04E526E0D1}"/>
            </c:ext>
          </c:extLst>
        </c:ser>
        <c:dLbls>
          <c:showLegendKey val="0"/>
          <c:showVal val="0"/>
          <c:showCatName val="0"/>
          <c:showSerName val="0"/>
          <c:showPercent val="0"/>
          <c:showBubbleSize val="0"/>
        </c:dLbls>
        <c:axId val="660925896"/>
        <c:axId val="660922288"/>
      </c:scatterChart>
      <c:valAx>
        <c:axId val="660925896"/>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12700" cap="flat" cmpd="sng" algn="ctr">
            <a:solidFill>
              <a:schemeClr val="lt1">
                <a:alpha val="25000"/>
              </a:schemeClr>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zh-CN"/>
          </a:p>
        </c:txPr>
        <c:crossAx val="660922288"/>
        <c:crosses val="autoZero"/>
        <c:crossBetween val="midCat"/>
      </c:valAx>
      <c:valAx>
        <c:axId val="660922288"/>
        <c:scaling>
          <c:orientation val="minMax"/>
        </c:scaling>
        <c:delete val="0"/>
        <c:axPos val="l"/>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zh-CN"/>
          </a:p>
        </c:txPr>
        <c:crossAx val="66092589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1"/>
    </a:solidFill>
    <a:ln w="9525" cap="flat" cmpd="sng" algn="ctr">
      <a:solidFill>
        <a:schemeClr val="accent1"/>
      </a:solidFill>
      <a:round/>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B91674-CE4B-4FB8-9D94-47DD68048F4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CN" altLang="en-US"/>
        </a:p>
      </dgm:t>
    </dgm:pt>
    <dgm:pt modelId="{351D7E37-CCFA-4EEA-9F54-B5B916CF0582}">
      <dgm:prSet phldrT="[文本]"/>
      <dgm:spPr/>
      <dgm:t>
        <a:bodyPr/>
        <a:lstStyle/>
        <a:p>
          <a:r>
            <a:rPr lang="zh-CN" altLang="en-US" dirty="0"/>
            <a:t>回归</a:t>
          </a:r>
        </a:p>
      </dgm:t>
    </dgm:pt>
    <dgm:pt modelId="{5F8DD26C-5579-4187-BB16-838557731482}" type="parTrans" cxnId="{09A82A9E-66AA-4224-B884-BE72DA7CD019}">
      <dgm:prSet/>
      <dgm:spPr/>
      <dgm:t>
        <a:bodyPr/>
        <a:lstStyle/>
        <a:p>
          <a:endParaRPr lang="zh-CN" altLang="en-US"/>
        </a:p>
      </dgm:t>
    </dgm:pt>
    <dgm:pt modelId="{7C35EAAA-D1B3-4C25-9740-B8B4DB249094}" type="sibTrans" cxnId="{09A82A9E-66AA-4224-B884-BE72DA7CD019}">
      <dgm:prSet/>
      <dgm:spPr/>
      <dgm:t>
        <a:bodyPr/>
        <a:lstStyle/>
        <a:p>
          <a:endParaRPr lang="zh-CN" altLang="en-US"/>
        </a:p>
      </dgm:t>
    </dgm:pt>
    <dgm:pt modelId="{D986936D-E32A-466C-899C-BD7A05DA53F9}">
      <dgm:prSet phldrT="[文本]" custT="1"/>
      <dgm:spPr/>
      <dgm:t>
        <a:bodyPr/>
        <a:lstStyle/>
        <a:p>
          <a:r>
            <a:rPr lang="zh-CN" altLang="en-US" sz="1800" b="0" i="0" dirty="0"/>
            <a:t>回归分析是一种预测性的建模技术，它研究的是因变量和自变量之间的关系。</a:t>
          </a:r>
          <a:r>
            <a:rPr lang="zh-CN" altLang="en-US" sz="1800" dirty="0"/>
            <a:t>通常使用曲线</a:t>
          </a:r>
          <a:r>
            <a:rPr lang="en-US" altLang="en-US" sz="1800" dirty="0"/>
            <a:t>/</a:t>
          </a:r>
          <a:r>
            <a:rPr lang="zh-CN" altLang="en-US" sz="1800" dirty="0"/>
            <a:t>线来拟合数据点，目标是使曲线到数据点的距离差异最小。建立回归模型，并根据实测数据来求解模型的各个参数，然后评价回归模型是否能够很好的拟合实测数据；如果能够很好的拟合，则可以根据自变量作进一步预测。</a:t>
          </a:r>
        </a:p>
      </dgm:t>
    </dgm:pt>
    <dgm:pt modelId="{108DFD66-07DB-4428-866B-5E29377A3E06}" type="parTrans" cxnId="{D4544C70-E4C6-4988-9EFC-1776CED1AEE1}">
      <dgm:prSet/>
      <dgm:spPr/>
      <dgm:t>
        <a:bodyPr/>
        <a:lstStyle/>
        <a:p>
          <a:endParaRPr lang="zh-CN" altLang="en-US"/>
        </a:p>
      </dgm:t>
    </dgm:pt>
    <dgm:pt modelId="{80888533-F6FB-46D6-8BB5-93A951F1CEC9}" type="sibTrans" cxnId="{D4544C70-E4C6-4988-9EFC-1776CED1AEE1}">
      <dgm:prSet/>
      <dgm:spPr/>
      <dgm:t>
        <a:bodyPr/>
        <a:lstStyle/>
        <a:p>
          <a:endParaRPr lang="zh-CN" altLang="en-US"/>
        </a:p>
      </dgm:t>
    </dgm:pt>
    <dgm:pt modelId="{4B56D936-F994-4998-8CF2-5B28F3FE778B}">
      <dgm:prSet phldrT="[文本]"/>
      <dgm:spPr/>
      <dgm:t>
        <a:bodyPr/>
        <a:lstStyle/>
        <a:p>
          <a:r>
            <a:rPr lang="zh-CN" altLang="en-US" dirty="0"/>
            <a:t>线性回归</a:t>
          </a:r>
        </a:p>
      </dgm:t>
    </dgm:pt>
    <dgm:pt modelId="{3AD0DECA-7D3A-4DA3-9AE5-C450F1EE0AA7}" type="parTrans" cxnId="{DE960D9D-C2DC-42B1-BB4C-26E0FE40D550}">
      <dgm:prSet/>
      <dgm:spPr/>
      <dgm:t>
        <a:bodyPr/>
        <a:lstStyle/>
        <a:p>
          <a:endParaRPr lang="zh-CN" altLang="en-US"/>
        </a:p>
      </dgm:t>
    </dgm:pt>
    <dgm:pt modelId="{0285CCED-05CD-40BC-9054-DDD6CC1E92E1}" type="sibTrans" cxnId="{DE960D9D-C2DC-42B1-BB4C-26E0FE40D550}">
      <dgm:prSet/>
      <dgm:spPr/>
      <dgm:t>
        <a:bodyPr/>
        <a:lstStyle/>
        <a:p>
          <a:endParaRPr lang="zh-CN" altLang="en-US"/>
        </a:p>
      </dgm:t>
    </dgm:pt>
    <dgm:pt modelId="{7C496F24-C65A-4794-91A3-AC064C031EA8}">
      <dgm:prSet phldrT="[文本]" custT="1"/>
      <dgm:spPr/>
      <dgm:t>
        <a:bodyPr/>
        <a:lstStyle/>
        <a:p>
          <a:r>
            <a:rPr lang="zh-CN" altLang="en-US" sz="1800" b="0" i="0" dirty="0"/>
            <a:t>线性回归是回归问题中的一种，线性回归假设目标值与特征之间线性相关，即满足一个多元一次方程。通过构建损失函数，来求解损失函数最小时的参数</a:t>
          </a:r>
          <a:r>
            <a:rPr lang="en-US" altLang="zh-CN" sz="1800" b="0" i="0" dirty="0"/>
            <a:t>w</a:t>
          </a:r>
          <a:r>
            <a:rPr lang="zh-CN" altLang="en-US" sz="1800" b="0" i="0" dirty="0"/>
            <a:t>。</a:t>
          </a:r>
          <a:endParaRPr lang="zh-CN" altLang="en-US" sz="1800" dirty="0"/>
        </a:p>
      </dgm:t>
    </dgm:pt>
    <dgm:pt modelId="{32AFA32D-5560-4C23-8573-D529ACB3DAB4}" type="parTrans" cxnId="{147F05FB-CC00-4A36-870F-3FC352536733}">
      <dgm:prSet/>
      <dgm:spPr/>
      <dgm:t>
        <a:bodyPr/>
        <a:lstStyle/>
        <a:p>
          <a:endParaRPr lang="zh-CN" altLang="en-US"/>
        </a:p>
      </dgm:t>
    </dgm:pt>
    <dgm:pt modelId="{E4180ECF-B834-4B3D-946D-6263F5E82A23}" type="sibTrans" cxnId="{147F05FB-CC00-4A36-870F-3FC352536733}">
      <dgm:prSet/>
      <dgm:spPr/>
      <dgm:t>
        <a:bodyPr/>
        <a:lstStyle/>
        <a:p>
          <a:endParaRPr lang="zh-CN" altLang="en-US"/>
        </a:p>
      </dgm:t>
    </dgm:pt>
    <dgm:pt modelId="{17763D01-930C-48AA-845C-EAABBCE400E6}">
      <dgm:prSet phldrT="[文本]"/>
      <dgm:spPr/>
      <dgm:t>
        <a:bodyPr/>
        <a:lstStyle/>
        <a:p>
          <a:r>
            <a:rPr lang="zh-CN" altLang="en-US" dirty="0"/>
            <a:t>逻辑回归</a:t>
          </a:r>
        </a:p>
      </dgm:t>
    </dgm:pt>
    <dgm:pt modelId="{DDD591CF-342C-4AF7-9B4E-EB605026634D}" type="parTrans" cxnId="{BBAE178B-D5F4-43AC-AD8A-15B1DBF1FA90}">
      <dgm:prSet/>
      <dgm:spPr/>
      <dgm:t>
        <a:bodyPr/>
        <a:lstStyle/>
        <a:p>
          <a:endParaRPr lang="zh-CN" altLang="en-US"/>
        </a:p>
      </dgm:t>
    </dgm:pt>
    <dgm:pt modelId="{A640DC46-F779-4E09-9BB7-DED68B9A46C9}" type="sibTrans" cxnId="{BBAE178B-D5F4-43AC-AD8A-15B1DBF1FA90}">
      <dgm:prSet/>
      <dgm:spPr/>
      <dgm:t>
        <a:bodyPr/>
        <a:lstStyle/>
        <a:p>
          <a:endParaRPr lang="zh-CN" altLang="en-US"/>
        </a:p>
      </dgm:t>
    </dgm:pt>
    <dgm:pt modelId="{54B3BA8F-5CA5-4C7B-97A3-28D3A61E775D}">
      <dgm:prSet phldrT="[文本]" custT="1"/>
      <dgm:spPr/>
      <dgm:t>
        <a:bodyPr/>
        <a:lstStyle/>
        <a:p>
          <a:r>
            <a:rPr lang="zh-CN" altLang="en-US" sz="1800" dirty="0"/>
            <a:t>逻辑回归</a:t>
          </a:r>
          <a:r>
            <a:rPr lang="zh-CN" altLang="en-US" sz="1800" b="0" i="0" dirty="0"/>
            <a:t>虽然名字中有回归，但模型最初是为了解决二分类问题，</a:t>
          </a:r>
          <a:r>
            <a:rPr lang="zh-CN" altLang="en-US" sz="1800" dirty="0"/>
            <a:t>是一个分类模型，是一种基于线性回归思想的广义的线性回归模型。</a:t>
          </a:r>
        </a:p>
      </dgm:t>
    </dgm:pt>
    <dgm:pt modelId="{11A7CE20-662D-4E37-82E9-7D0AF537310A}" type="parTrans" cxnId="{AD25D030-BBAF-43C7-9CDD-0AE3E7FA21A2}">
      <dgm:prSet/>
      <dgm:spPr/>
      <dgm:t>
        <a:bodyPr/>
        <a:lstStyle/>
        <a:p>
          <a:endParaRPr lang="zh-CN" altLang="en-US"/>
        </a:p>
      </dgm:t>
    </dgm:pt>
    <dgm:pt modelId="{C7E557E2-0A94-4650-A32B-F44A46375128}" type="sibTrans" cxnId="{AD25D030-BBAF-43C7-9CDD-0AE3E7FA21A2}">
      <dgm:prSet/>
      <dgm:spPr/>
      <dgm:t>
        <a:bodyPr/>
        <a:lstStyle/>
        <a:p>
          <a:endParaRPr lang="zh-CN" altLang="en-US"/>
        </a:p>
      </dgm:t>
    </dgm:pt>
    <mc:AlternateContent xmlns:mc="http://schemas.openxmlformats.org/markup-compatibility/2006" xmlns:a14="http://schemas.microsoft.com/office/drawing/2010/main">
      <mc:Choice Requires="a14">
        <dgm:pt modelId="{867EEE7B-7EE9-4993-B3D8-51F74D1D4880}">
          <dgm:prSet phldrT="[文本]" custT="1"/>
          <dgm:spPr/>
          <dgm:t>
            <a:bodyPr/>
            <a:lstStyle/>
            <a:p>
              <a14:m>
                <m:oMath xmlns:m="http://schemas.openxmlformats.org/officeDocument/2006/math">
                  <m:acc>
                    <m:accPr>
                      <m:chr m:val="̂"/>
                      <m:ctrlPr>
                        <a:rPr lang="zh-CN" altLang="en-US" sz="1800" i="1" smtClean="0">
                          <a:latin typeface="Cambria Math" panose="02040503050406030204" pitchFamily="18" charset="0"/>
                        </a:rPr>
                      </m:ctrlPr>
                    </m:accPr>
                    <m:e>
                      <m:r>
                        <m:rPr>
                          <m:sty m:val="p"/>
                        </m:rPr>
                        <a:rPr lang="en-US" altLang="zh-CN" sz="1800" i="1" smtClean="0">
                          <a:latin typeface="Cambria Math" panose="02040503050406030204" pitchFamily="18" charset="0"/>
                        </a:rPr>
                        <m:t>y</m:t>
                      </m:r>
                    </m:e>
                  </m:acc>
                  <m:r>
                    <a:rPr lang="en-US" altLang="zh-CN" sz="1800" i="1" smtClean="0">
                      <a:latin typeface="Cambria Math" panose="02040503050406030204" pitchFamily="18" charset="0"/>
                      <a:ea typeface="Cambria Math" panose="02040503050406030204" pitchFamily="18" charset="0"/>
                    </a:rPr>
                    <m:t>=</m:t>
                  </m:r>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𝑤</m:t>
                      </m:r>
                    </m:e>
                    <m:sub>
                      <m:r>
                        <a:rPr lang="en-US" altLang="zh-CN" sz="1800" b="0" i="1" smtClean="0">
                          <a:latin typeface="Cambria Math" panose="02040503050406030204" pitchFamily="18" charset="0"/>
                          <a:ea typeface="Cambria Math" panose="02040503050406030204" pitchFamily="18" charset="0"/>
                        </a:rPr>
                        <m:t>1</m:t>
                      </m:r>
                    </m:sub>
                  </m:sSub>
                  <m:sSub>
                    <m:sSubPr>
                      <m:ctrlPr>
                        <a:rPr lang="en-US" altLang="zh-CN" sz="1800" b="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𝑥</m:t>
                      </m:r>
                    </m:e>
                    <m:sub>
                      <m:r>
                        <a:rPr lang="en-US" altLang="zh-CN" sz="1800" b="0" i="1" smtClean="0">
                          <a:latin typeface="Cambria Math" panose="02040503050406030204" pitchFamily="18" charset="0"/>
                          <a:ea typeface="Cambria Math" panose="02040503050406030204" pitchFamily="18" charset="0"/>
                        </a:rPr>
                        <m:t>1</m:t>
                      </m:r>
                    </m:sub>
                  </m:sSub>
                  <m:r>
                    <a:rPr lang="en-US" altLang="zh-CN" sz="1800" b="0" i="1" smtClean="0">
                      <a:latin typeface="Cambria Math" panose="02040503050406030204" pitchFamily="18" charset="0"/>
                      <a:ea typeface="Cambria Math" panose="02040503050406030204" pitchFamily="18" charset="0"/>
                    </a:rPr>
                    <m:t>+</m:t>
                  </m:r>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𝑤</m:t>
                      </m:r>
                    </m:e>
                    <m:sub>
                      <m:r>
                        <a:rPr lang="en-US" altLang="zh-CN" sz="1800" b="0" i="1" smtClean="0">
                          <a:latin typeface="Cambria Math" panose="02040503050406030204" pitchFamily="18" charset="0"/>
                          <a:ea typeface="Cambria Math" panose="02040503050406030204" pitchFamily="18" charset="0"/>
                        </a:rPr>
                        <m:t>2</m:t>
                      </m:r>
                    </m:sub>
                  </m:sSub>
                  <m:sSub>
                    <m:sSubPr>
                      <m:ctrlPr>
                        <a:rPr lang="en-US" altLang="zh-CN" sz="1800" b="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𝑥</m:t>
                      </m:r>
                    </m:e>
                    <m:sub>
                      <m:r>
                        <a:rPr lang="en-US" altLang="zh-CN" sz="1800" b="0" i="1" smtClean="0">
                          <a:latin typeface="Cambria Math" panose="02040503050406030204" pitchFamily="18" charset="0"/>
                          <a:ea typeface="Cambria Math" panose="02040503050406030204" pitchFamily="18" charset="0"/>
                        </a:rPr>
                        <m:t>2</m:t>
                      </m:r>
                    </m:sub>
                  </m:sSub>
                  <m:r>
                    <a:rPr lang="en-US" altLang="zh-CN" sz="1800" b="0" i="1" smtClean="0">
                      <a:latin typeface="Cambria Math" panose="02040503050406030204" pitchFamily="18" charset="0"/>
                      <a:ea typeface="Cambria Math" panose="02040503050406030204" pitchFamily="18" charset="0"/>
                    </a:rPr>
                    <m:t>+⋯+</m:t>
                  </m:r>
                  <m:sSub>
                    <m:sSubPr>
                      <m:ctrlPr>
                        <a:rPr lang="en-US" altLang="zh-CN" sz="180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𝑤</m:t>
                      </m:r>
                    </m:e>
                    <m:sub>
                      <m:r>
                        <a:rPr lang="en-US" altLang="zh-CN" sz="1800" b="0" i="1" smtClean="0">
                          <a:latin typeface="Cambria Math" panose="02040503050406030204" pitchFamily="18" charset="0"/>
                          <a:ea typeface="Cambria Math" panose="02040503050406030204" pitchFamily="18" charset="0"/>
                        </a:rPr>
                        <m:t>𝑛</m:t>
                      </m:r>
                    </m:sub>
                  </m:sSub>
                  <m:sSub>
                    <m:sSubPr>
                      <m:ctrlPr>
                        <a:rPr lang="en-US" altLang="zh-CN" sz="1800" b="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𝑥</m:t>
                      </m:r>
                    </m:e>
                    <m:sub>
                      <m:r>
                        <a:rPr lang="en-US" altLang="zh-CN" sz="1800" b="0" i="1" smtClean="0">
                          <a:latin typeface="Cambria Math" panose="02040503050406030204" pitchFamily="18" charset="0"/>
                          <a:ea typeface="Cambria Math" panose="02040503050406030204" pitchFamily="18" charset="0"/>
                        </a:rPr>
                        <m:t>𝑛</m:t>
                      </m:r>
                    </m:sub>
                  </m:sSub>
                  <m:r>
                    <a:rPr lang="en-US" altLang="zh-CN" sz="1800" b="0" i="1" smtClean="0">
                      <a:latin typeface="Cambria Math" panose="02040503050406030204" pitchFamily="18" charset="0"/>
                      <a:ea typeface="Cambria Math" panose="02040503050406030204" pitchFamily="18" charset="0"/>
                    </a:rPr>
                    <m:t>+</m:t>
                  </m:r>
                  <m:r>
                    <m:rPr>
                      <m:sty m:val="p"/>
                    </m:rPr>
                    <a:rPr lang="en-US" altLang="zh-CN" sz="1800" b="0" i="1" smtClean="0">
                      <a:latin typeface="Cambria Math" panose="02040503050406030204" pitchFamily="18" charset="0"/>
                      <a:ea typeface="Cambria Math" panose="02040503050406030204" pitchFamily="18" charset="0"/>
                    </a:rPr>
                    <m:t>b</m:t>
                  </m:r>
                  <m:r>
                    <a:rPr lang="en-US" altLang="zh-CN" sz="1800" b="0" i="1" smtClean="0">
                      <a:latin typeface="Cambria Math" panose="02040503050406030204" pitchFamily="18" charset="0"/>
                      <a:ea typeface="Cambria Math" panose="02040503050406030204" pitchFamily="18" charset="0"/>
                    </a:rPr>
                    <m:t>=</m:t>
                  </m:r>
                  <m:sSup>
                    <m:sSupPr>
                      <m:ctrlPr>
                        <a:rPr lang="en-US" altLang="zh-CN" sz="1800" i="1" smtClean="0">
                          <a:latin typeface="Cambria Math" panose="02040503050406030204" pitchFamily="18" charset="0"/>
                          <a:ea typeface="Cambria Math" panose="02040503050406030204" pitchFamily="18" charset="0"/>
                        </a:rPr>
                      </m:ctrlPr>
                    </m:sSupPr>
                    <m:e>
                      <m:r>
                        <m:rPr>
                          <m:sty m:val="p"/>
                        </m:rPr>
                        <a:rPr lang="en-US" altLang="zh-CN" sz="1800" i="1" smtClean="0">
                          <a:latin typeface="Cambria Math" panose="02040503050406030204" pitchFamily="18" charset="0"/>
                          <a:ea typeface="Cambria Math" panose="02040503050406030204" pitchFamily="18" charset="0"/>
                        </a:rPr>
                        <m:t>w</m:t>
                      </m:r>
                    </m:e>
                    <m:sup>
                      <m:r>
                        <a:rPr lang="en-US" altLang="zh-CN" sz="1800" b="0" i="1" smtClean="0">
                          <a:latin typeface="Cambria Math" panose="02040503050406030204" pitchFamily="18" charset="0"/>
                          <a:ea typeface="Cambria Math" panose="02040503050406030204" pitchFamily="18" charset="0"/>
                        </a:rPr>
                        <m:t>𝑇</m:t>
                      </m:r>
                    </m:sup>
                  </m:sSup>
                  <m:r>
                    <a:rPr lang="en-US" altLang="zh-CN" sz="1800" b="0" i="1" smtClean="0">
                      <a:latin typeface="Cambria Math" panose="02040503050406030204" pitchFamily="18" charset="0"/>
                      <a:ea typeface="Cambria Math" panose="02040503050406030204" pitchFamily="18" charset="0"/>
                    </a:rPr>
                    <m:t>𝑥</m:t>
                  </m:r>
                  <m:r>
                    <a:rPr lang="en-US" altLang="zh-CN" sz="1800" b="0" i="1" smtClean="0">
                      <a:latin typeface="Cambria Math" panose="02040503050406030204" pitchFamily="18" charset="0"/>
                      <a:ea typeface="Cambria Math" panose="02040503050406030204" pitchFamily="18" charset="0"/>
                    </a:rPr>
                    <m:t>+</m:t>
                  </m:r>
                </m:oMath>
              </a14:m>
              <a:r>
                <a:rPr lang="en-US" altLang="zh-CN" sz="1800" dirty="0"/>
                <a:t>b</a:t>
              </a:r>
              <a:endParaRPr lang="zh-CN" altLang="en-US" sz="1800" dirty="0"/>
            </a:p>
          </dgm:t>
        </dgm:pt>
      </mc:Choice>
      <mc:Fallback xmlns="">
        <dgm:pt modelId="{867EEE7B-7EE9-4993-B3D8-51F74D1D4880}">
          <dgm:prSet phldrT="[文本]" custT="1"/>
          <dgm:spPr/>
          <dgm:t>
            <a:bodyPr/>
            <a:lstStyle/>
            <a:p>
              <a:r>
                <a:rPr lang="en-US" altLang="zh-CN" sz="1800" i="0">
                  <a:latin typeface="Cambria Math" panose="02040503050406030204" pitchFamily="18" charset="0"/>
                </a:rPr>
                <a:t>y</a:t>
              </a:r>
              <a:r>
                <a:rPr lang="zh-CN" altLang="en-US" sz="1800" i="0">
                  <a:latin typeface="Cambria Math" panose="02040503050406030204" pitchFamily="18" charset="0"/>
                </a:rPr>
                <a:t> ̂</a:t>
              </a:r>
              <a:r>
                <a:rPr lang="en-US" altLang="zh-CN" sz="1800" i="0">
                  <a:latin typeface="Cambria Math" panose="02040503050406030204" pitchFamily="18" charset="0"/>
                  <a:ea typeface="Cambria Math" panose="02040503050406030204" pitchFamily="18" charset="0"/>
                </a:rPr>
                <a:t>=</a:t>
              </a:r>
              <a:r>
                <a:rPr lang="en-US" altLang="zh-CN" sz="1800" b="0" i="0">
                  <a:latin typeface="Cambria Math" panose="02040503050406030204" pitchFamily="18" charset="0"/>
                  <a:ea typeface="Cambria Math" panose="02040503050406030204" pitchFamily="18" charset="0"/>
                </a:rPr>
                <a:t>𝑤_1 𝑥_1+𝑤_2 𝑥_2+⋯+𝑤_𝑛 𝑥_𝑛+b=</a:t>
              </a:r>
              <a:r>
                <a:rPr lang="en-US" altLang="zh-CN" sz="1800" i="0">
                  <a:latin typeface="Cambria Math" panose="02040503050406030204" pitchFamily="18" charset="0"/>
                  <a:ea typeface="Cambria Math" panose="02040503050406030204" pitchFamily="18" charset="0"/>
                </a:rPr>
                <a:t>w^</a:t>
              </a:r>
              <a:r>
                <a:rPr lang="en-US" altLang="zh-CN" sz="1800" b="0" i="0">
                  <a:latin typeface="Cambria Math" panose="02040503050406030204" pitchFamily="18" charset="0"/>
                  <a:ea typeface="Cambria Math" panose="02040503050406030204" pitchFamily="18" charset="0"/>
                </a:rPr>
                <a:t>𝑇 𝑥+</a:t>
              </a:r>
              <a:r>
                <a:rPr lang="en-US" altLang="zh-CN" sz="1800" dirty="0"/>
                <a:t>b</a:t>
              </a:r>
              <a:endParaRPr lang="zh-CN" altLang="en-US" sz="1800" dirty="0"/>
            </a:p>
          </dgm:t>
        </dgm:pt>
      </mc:Fallback>
    </mc:AlternateContent>
    <dgm:pt modelId="{85BA4687-5E61-4237-A533-B6A910143C27}" type="parTrans" cxnId="{7DEC495D-7F5A-4BDA-8181-877CC73B7C2D}">
      <dgm:prSet/>
      <dgm:spPr/>
      <dgm:t>
        <a:bodyPr/>
        <a:lstStyle/>
        <a:p>
          <a:endParaRPr lang="zh-CN" altLang="en-US"/>
        </a:p>
      </dgm:t>
    </dgm:pt>
    <dgm:pt modelId="{232CAD3F-6805-4510-81CD-F5995D99B564}" type="sibTrans" cxnId="{7DEC495D-7F5A-4BDA-8181-877CC73B7C2D}">
      <dgm:prSet/>
      <dgm:spPr/>
      <dgm:t>
        <a:bodyPr/>
        <a:lstStyle/>
        <a:p>
          <a:endParaRPr lang="zh-CN" altLang="en-US"/>
        </a:p>
      </dgm:t>
    </dgm:pt>
    <mc:AlternateContent xmlns:mc="http://schemas.openxmlformats.org/markup-compatibility/2006" xmlns:a14="http://schemas.microsoft.com/office/drawing/2010/main">
      <mc:Choice Requires="a14">
        <dgm:pt modelId="{7854BBC5-1608-489F-8F60-8D6694BD091E}">
          <dgm:prSet phldrT="[文本]" custT="1"/>
          <dgm:spPr/>
          <dgm:t>
            <a:bodyPr/>
            <a:lstStyle/>
            <a:p>
              <a14:m>
                <m:oMath xmlns:m="http://schemas.openxmlformats.org/officeDocument/2006/math">
                  <m:acc>
                    <m:accPr>
                      <m:chr m:val="̂"/>
                      <m:ctrlPr>
                        <a:rPr lang="zh-CN" altLang="en-US" sz="1800" i="1" smtClean="0">
                          <a:latin typeface="Cambria Math" panose="02040503050406030204" pitchFamily="18" charset="0"/>
                        </a:rPr>
                      </m:ctrlPr>
                    </m:accPr>
                    <m:e>
                      <m:r>
                        <m:rPr>
                          <m:sty m:val="p"/>
                        </m:rPr>
                        <a:rPr lang="en-US" altLang="zh-CN" sz="1800" i="1" smtClean="0">
                          <a:latin typeface="Cambria Math" panose="02040503050406030204" pitchFamily="18" charset="0"/>
                        </a:rPr>
                        <m:t>y</m:t>
                      </m:r>
                    </m:e>
                  </m:acc>
                </m:oMath>
              </a14:m>
              <a:r>
                <a:rPr lang="zh-CN" altLang="en-US" sz="1800" dirty="0"/>
                <a:t>为预测值，自变量</a:t>
              </a:r>
              <a:r>
                <a:rPr lang="en-US" altLang="en-US" sz="1800" dirty="0"/>
                <a:t>x</a:t>
              </a:r>
              <a:r>
                <a:rPr lang="zh-CN" altLang="en-US" sz="1800" dirty="0"/>
                <a:t>和因变量</a:t>
              </a:r>
              <a:r>
                <a:rPr lang="en-US" altLang="en-US" sz="1800" dirty="0"/>
                <a:t>y</a:t>
              </a:r>
              <a:r>
                <a:rPr lang="zh-CN" altLang="en-US" sz="1800" dirty="0"/>
                <a:t>是已知的，而我们想实现的是预测新增一个</a:t>
              </a:r>
              <a:r>
                <a:rPr lang="en-US" altLang="en-US" sz="1800" dirty="0"/>
                <a:t>x</a:t>
              </a:r>
              <a:r>
                <a:rPr lang="zh-CN" altLang="en-US" sz="1800" dirty="0"/>
                <a:t>，其对应的</a:t>
              </a:r>
              <a:r>
                <a:rPr lang="en-US" altLang="en-US" sz="1800" dirty="0"/>
                <a:t>y</a:t>
              </a:r>
              <a:r>
                <a:rPr lang="zh-CN" altLang="en-US" sz="1800" dirty="0"/>
                <a:t>是多少。因此，为了构建这个函数关系，目标是通过已知数据点，求解线性模型中</a:t>
              </a:r>
              <a:r>
                <a:rPr lang="en-US" altLang="en-US" sz="1800" dirty="0"/>
                <a:t>w</a:t>
              </a:r>
              <a:r>
                <a:rPr lang="zh-CN" altLang="en-US" sz="1800" dirty="0"/>
                <a:t>和</a:t>
              </a:r>
              <a:r>
                <a:rPr lang="en-US" altLang="en-US" sz="1800" dirty="0"/>
                <a:t>b</a:t>
              </a:r>
              <a:r>
                <a:rPr lang="zh-CN" altLang="en-US" sz="1800" dirty="0"/>
                <a:t>两个参数。</a:t>
              </a:r>
            </a:p>
          </dgm:t>
        </dgm:pt>
      </mc:Choice>
      <mc:Fallback xmlns="">
        <dgm:pt modelId="{7854BBC5-1608-489F-8F60-8D6694BD091E}">
          <dgm:prSet phldrT="[文本]" custT="1"/>
          <dgm:spPr/>
          <dgm:t>
            <a:bodyPr/>
            <a:lstStyle/>
            <a:p>
              <a:r>
                <a:rPr lang="en-US" altLang="zh-CN" sz="1800" i="0">
                  <a:latin typeface="Cambria Math" panose="02040503050406030204" pitchFamily="18" charset="0"/>
                </a:rPr>
                <a:t>y</a:t>
              </a:r>
              <a:r>
                <a:rPr lang="zh-CN" altLang="en-US" sz="1800" i="0">
                  <a:latin typeface="Cambria Math" panose="02040503050406030204" pitchFamily="18" charset="0"/>
                </a:rPr>
                <a:t> ̂</a:t>
              </a:r>
              <a:r>
                <a:rPr lang="zh-CN" altLang="en-US" sz="1800" dirty="0"/>
                <a:t>为预测值，自变量</a:t>
              </a:r>
              <a:r>
                <a:rPr lang="en-US" altLang="en-US" sz="1800" dirty="0"/>
                <a:t>x</a:t>
              </a:r>
              <a:r>
                <a:rPr lang="zh-CN" altLang="en-US" sz="1800" dirty="0"/>
                <a:t>和因变量</a:t>
              </a:r>
              <a:r>
                <a:rPr lang="en-US" altLang="en-US" sz="1800" dirty="0"/>
                <a:t>y</a:t>
              </a:r>
              <a:r>
                <a:rPr lang="zh-CN" altLang="en-US" sz="1800" dirty="0"/>
                <a:t>是已知的，而我们想实现的是预测新增一个</a:t>
              </a:r>
              <a:r>
                <a:rPr lang="en-US" altLang="en-US" sz="1800" dirty="0"/>
                <a:t>x</a:t>
              </a:r>
              <a:r>
                <a:rPr lang="zh-CN" altLang="en-US" sz="1800" dirty="0"/>
                <a:t>，其对应的</a:t>
              </a:r>
              <a:r>
                <a:rPr lang="en-US" altLang="en-US" sz="1800" dirty="0"/>
                <a:t>y</a:t>
              </a:r>
              <a:r>
                <a:rPr lang="zh-CN" altLang="en-US" sz="1800" dirty="0"/>
                <a:t>是多少。因此，为了构建这个函数关系，目标是通过已知数据点，求解线性模型中</a:t>
              </a:r>
              <a:r>
                <a:rPr lang="en-US" altLang="en-US" sz="1800" dirty="0"/>
                <a:t>w</a:t>
              </a:r>
              <a:r>
                <a:rPr lang="zh-CN" altLang="en-US" sz="1800" dirty="0"/>
                <a:t>和</a:t>
              </a:r>
              <a:r>
                <a:rPr lang="en-US" altLang="en-US" sz="1800" dirty="0"/>
                <a:t>b</a:t>
              </a:r>
              <a:r>
                <a:rPr lang="zh-CN" altLang="en-US" sz="1800" dirty="0"/>
                <a:t>两个参数。</a:t>
              </a:r>
            </a:p>
          </dgm:t>
        </dgm:pt>
      </mc:Fallback>
    </mc:AlternateContent>
    <dgm:pt modelId="{0FB8FAF6-C189-4753-AF1F-A786DCA821E8}" type="parTrans" cxnId="{D5D9DEA7-1421-41DD-9971-37CDD44B1394}">
      <dgm:prSet/>
      <dgm:spPr/>
      <dgm:t>
        <a:bodyPr/>
        <a:lstStyle/>
        <a:p>
          <a:endParaRPr lang="zh-CN" altLang="en-US"/>
        </a:p>
      </dgm:t>
    </dgm:pt>
    <dgm:pt modelId="{878C97EC-00B9-4E9F-9879-9C8377D04A7D}" type="sibTrans" cxnId="{D5D9DEA7-1421-41DD-9971-37CDD44B1394}">
      <dgm:prSet/>
      <dgm:spPr/>
      <dgm:t>
        <a:bodyPr/>
        <a:lstStyle/>
        <a:p>
          <a:endParaRPr lang="zh-CN" altLang="en-US"/>
        </a:p>
      </dgm:t>
    </dgm:pt>
    <dgm:pt modelId="{19B7C4E5-BD96-460F-AFA4-D3EB56C9FF22}">
      <dgm:prSet phldrT="[文本]" custT="1"/>
      <dgm:spPr/>
      <dgm:t>
        <a:bodyPr/>
        <a:lstStyle/>
        <a:p>
          <a:r>
            <a:rPr lang="zh-CN" altLang="en-US" sz="1800" dirty="0"/>
            <a:t>逻辑回归是将线性回归的预测结果映射到了</a:t>
          </a:r>
          <a:r>
            <a:rPr lang="en-US" altLang="zh-CN" sz="1800" dirty="0"/>
            <a:t>sigmoid</a:t>
          </a:r>
          <a:r>
            <a:rPr lang="zh-CN" altLang="en-US" sz="1800" dirty="0"/>
            <a:t>函数中去，作为该函数的自变量，输出结果在</a:t>
          </a:r>
          <a:r>
            <a:rPr lang="en-US" altLang="zh-CN" sz="1800" dirty="0"/>
            <a:t>(0,1)</a:t>
          </a:r>
          <a:r>
            <a:rPr lang="zh-CN" altLang="en-US" sz="1800" dirty="0"/>
            <a:t>范围内，表达某件事情发生的可能性。</a:t>
          </a:r>
        </a:p>
      </dgm:t>
    </dgm:pt>
    <dgm:pt modelId="{BC63490E-CC1D-4AC2-AD0F-12736F3E4BBE}" type="parTrans" cxnId="{B7151106-D040-4A5C-BC3F-87F3B2640395}">
      <dgm:prSet/>
      <dgm:spPr/>
      <dgm:t>
        <a:bodyPr/>
        <a:lstStyle/>
        <a:p>
          <a:endParaRPr lang="zh-CN" altLang="en-US"/>
        </a:p>
      </dgm:t>
    </dgm:pt>
    <dgm:pt modelId="{AD3D88BE-0A59-4CC4-9208-6AF490E05DC4}" type="sibTrans" cxnId="{B7151106-D040-4A5C-BC3F-87F3B2640395}">
      <dgm:prSet/>
      <dgm:spPr/>
      <dgm:t>
        <a:bodyPr/>
        <a:lstStyle/>
        <a:p>
          <a:endParaRPr lang="zh-CN" altLang="en-US"/>
        </a:p>
      </dgm:t>
    </dgm:pt>
    <dgm:pt modelId="{2018185E-BA46-4EEF-BA72-9363DFF55D37}">
      <dgm:prSet phldrT="[文本]" custT="1"/>
      <dgm:spPr/>
      <dgm:t>
        <a:bodyPr/>
        <a:lstStyle/>
        <a:p>
          <a:r>
            <a:rPr lang="zh-CN" altLang="en-US" sz="1800" dirty="0"/>
            <a:t>举例：区分是否为垃圾邮件，银行判断是否给用户办理信用卡等问题。</a:t>
          </a:r>
          <a:endParaRPr lang="zh-CN" altLang="en-US" sz="2800" dirty="0"/>
        </a:p>
      </dgm:t>
    </dgm:pt>
    <dgm:pt modelId="{8F799891-1F56-4D5D-A354-212FB3FE1C35}" type="parTrans" cxnId="{2D1C36A6-B871-4EF9-8EAB-424D9633F2CC}">
      <dgm:prSet/>
      <dgm:spPr/>
      <dgm:t>
        <a:bodyPr/>
        <a:lstStyle/>
        <a:p>
          <a:endParaRPr lang="zh-CN" altLang="en-US"/>
        </a:p>
      </dgm:t>
    </dgm:pt>
    <dgm:pt modelId="{BDBB3594-CDC3-4214-AF49-88CDD30E92DD}" type="sibTrans" cxnId="{2D1C36A6-B871-4EF9-8EAB-424D9633F2CC}">
      <dgm:prSet/>
      <dgm:spPr/>
      <dgm:t>
        <a:bodyPr/>
        <a:lstStyle/>
        <a:p>
          <a:endParaRPr lang="zh-CN" altLang="en-US"/>
        </a:p>
      </dgm:t>
    </dgm:pt>
    <dgm:pt modelId="{EC07AEF4-6181-41B3-BDF6-FE33F2177FD0}" type="pres">
      <dgm:prSet presAssocID="{34B91674-CE4B-4FB8-9D94-47DD68048F44}" presName="linearFlow" presStyleCnt="0">
        <dgm:presLayoutVars>
          <dgm:dir/>
          <dgm:animLvl val="lvl"/>
          <dgm:resizeHandles val="exact"/>
        </dgm:presLayoutVars>
      </dgm:prSet>
      <dgm:spPr/>
      <dgm:t>
        <a:bodyPr/>
        <a:lstStyle/>
        <a:p>
          <a:endParaRPr lang="zh-CN" altLang="en-US"/>
        </a:p>
      </dgm:t>
    </dgm:pt>
    <dgm:pt modelId="{39C8C1B3-EAE3-46AE-B383-5BAF1D14A4DD}" type="pres">
      <dgm:prSet presAssocID="{351D7E37-CCFA-4EEA-9F54-B5B916CF0582}" presName="composite" presStyleCnt="0"/>
      <dgm:spPr/>
    </dgm:pt>
    <dgm:pt modelId="{C78C4FA2-FF0F-4B97-BB76-7B0E754ED9F5}" type="pres">
      <dgm:prSet presAssocID="{351D7E37-CCFA-4EEA-9F54-B5B916CF0582}" presName="parentText" presStyleLbl="alignNode1" presStyleIdx="0" presStyleCnt="3">
        <dgm:presLayoutVars>
          <dgm:chMax val="1"/>
          <dgm:bulletEnabled val="1"/>
        </dgm:presLayoutVars>
      </dgm:prSet>
      <dgm:spPr/>
      <dgm:t>
        <a:bodyPr/>
        <a:lstStyle/>
        <a:p>
          <a:endParaRPr lang="zh-CN" altLang="en-US"/>
        </a:p>
      </dgm:t>
    </dgm:pt>
    <dgm:pt modelId="{AF6D9AEE-A06D-4159-8F24-0478D7ACC9E6}" type="pres">
      <dgm:prSet presAssocID="{351D7E37-CCFA-4EEA-9F54-B5B916CF0582}" presName="descendantText" presStyleLbl="alignAcc1" presStyleIdx="0" presStyleCnt="3" custScaleY="127901" custLinFactNeighborY="8375">
        <dgm:presLayoutVars>
          <dgm:bulletEnabled val="1"/>
        </dgm:presLayoutVars>
      </dgm:prSet>
      <dgm:spPr/>
      <dgm:t>
        <a:bodyPr/>
        <a:lstStyle/>
        <a:p>
          <a:endParaRPr lang="zh-CN" altLang="en-US"/>
        </a:p>
      </dgm:t>
    </dgm:pt>
    <dgm:pt modelId="{82F17537-0A65-4F0A-AB70-7040EE755ED9}" type="pres">
      <dgm:prSet presAssocID="{7C35EAAA-D1B3-4C25-9740-B8B4DB249094}" presName="sp" presStyleCnt="0"/>
      <dgm:spPr/>
    </dgm:pt>
    <dgm:pt modelId="{D2954D58-685B-45DF-A232-37C91BF56E6D}" type="pres">
      <dgm:prSet presAssocID="{4B56D936-F994-4998-8CF2-5B28F3FE778B}" presName="composite" presStyleCnt="0"/>
      <dgm:spPr/>
    </dgm:pt>
    <dgm:pt modelId="{E239121A-2660-486F-93BF-ABC6F330C2B5}" type="pres">
      <dgm:prSet presAssocID="{4B56D936-F994-4998-8CF2-5B28F3FE778B}" presName="parentText" presStyleLbl="alignNode1" presStyleIdx="1" presStyleCnt="3">
        <dgm:presLayoutVars>
          <dgm:chMax val="1"/>
          <dgm:bulletEnabled val="1"/>
        </dgm:presLayoutVars>
      </dgm:prSet>
      <dgm:spPr/>
      <dgm:t>
        <a:bodyPr/>
        <a:lstStyle/>
        <a:p>
          <a:endParaRPr lang="zh-CN" altLang="en-US"/>
        </a:p>
      </dgm:t>
    </dgm:pt>
    <dgm:pt modelId="{D7EC133F-E77B-4B37-97FD-8F3872E2FB64}" type="pres">
      <dgm:prSet presAssocID="{4B56D936-F994-4998-8CF2-5B28F3FE778B}" presName="descendantText" presStyleLbl="alignAcc1" presStyleIdx="1" presStyleCnt="3" custScaleY="172467">
        <dgm:presLayoutVars>
          <dgm:bulletEnabled val="1"/>
        </dgm:presLayoutVars>
      </dgm:prSet>
      <dgm:spPr/>
      <dgm:t>
        <a:bodyPr/>
        <a:lstStyle/>
        <a:p>
          <a:endParaRPr lang="zh-CN" altLang="en-US"/>
        </a:p>
      </dgm:t>
    </dgm:pt>
    <dgm:pt modelId="{99AAADB3-C2DA-49F3-885A-1CCEC451A72C}" type="pres">
      <dgm:prSet presAssocID="{0285CCED-05CD-40BC-9054-DDD6CC1E92E1}" presName="sp" presStyleCnt="0"/>
      <dgm:spPr/>
    </dgm:pt>
    <dgm:pt modelId="{C94EC7F8-B7ED-4C77-B504-9CA0623A666C}" type="pres">
      <dgm:prSet presAssocID="{17763D01-930C-48AA-845C-EAABBCE400E6}" presName="composite" presStyleCnt="0"/>
      <dgm:spPr/>
    </dgm:pt>
    <dgm:pt modelId="{2D2F1D35-5AD2-4D29-A1CA-B331A25ED2AF}" type="pres">
      <dgm:prSet presAssocID="{17763D01-930C-48AA-845C-EAABBCE400E6}" presName="parentText" presStyleLbl="alignNode1" presStyleIdx="2" presStyleCnt="3">
        <dgm:presLayoutVars>
          <dgm:chMax val="1"/>
          <dgm:bulletEnabled val="1"/>
        </dgm:presLayoutVars>
      </dgm:prSet>
      <dgm:spPr/>
      <dgm:t>
        <a:bodyPr/>
        <a:lstStyle/>
        <a:p>
          <a:endParaRPr lang="zh-CN" altLang="en-US"/>
        </a:p>
      </dgm:t>
    </dgm:pt>
    <dgm:pt modelId="{425A43B7-6800-46D6-9BDA-79BFB6D0CD19}" type="pres">
      <dgm:prSet presAssocID="{17763D01-930C-48AA-845C-EAABBCE400E6}" presName="descendantText" presStyleLbl="alignAcc1" presStyleIdx="2" presStyleCnt="3" custScaleY="177309" custLinFactNeighborY="12494">
        <dgm:presLayoutVars>
          <dgm:bulletEnabled val="1"/>
        </dgm:presLayoutVars>
      </dgm:prSet>
      <dgm:spPr/>
      <dgm:t>
        <a:bodyPr/>
        <a:lstStyle/>
        <a:p>
          <a:endParaRPr lang="zh-CN" altLang="en-US"/>
        </a:p>
      </dgm:t>
    </dgm:pt>
  </dgm:ptLst>
  <dgm:cxnLst>
    <dgm:cxn modelId="{80564862-7F6A-4E3D-9B00-074D4AEFF080}" type="presOf" srcId="{19B7C4E5-BD96-460F-AFA4-D3EB56C9FF22}" destId="{425A43B7-6800-46D6-9BDA-79BFB6D0CD19}" srcOrd="0" destOrd="1" presId="urn:microsoft.com/office/officeart/2005/8/layout/chevron2"/>
    <dgm:cxn modelId="{D5D9DEA7-1421-41DD-9971-37CDD44B1394}" srcId="{4B56D936-F994-4998-8CF2-5B28F3FE778B}" destId="{7854BBC5-1608-489F-8F60-8D6694BD091E}" srcOrd="2" destOrd="0" parTransId="{0FB8FAF6-C189-4753-AF1F-A786DCA821E8}" sibTransId="{878C97EC-00B9-4E9F-9879-9C8377D04A7D}"/>
    <dgm:cxn modelId="{B7151106-D040-4A5C-BC3F-87F3B2640395}" srcId="{17763D01-930C-48AA-845C-EAABBCE400E6}" destId="{19B7C4E5-BD96-460F-AFA4-D3EB56C9FF22}" srcOrd="1" destOrd="0" parTransId="{BC63490E-CC1D-4AC2-AD0F-12736F3E4BBE}" sibTransId="{AD3D88BE-0A59-4CC4-9208-6AF490E05DC4}"/>
    <dgm:cxn modelId="{E0240ADB-D3C2-40E5-A415-F6B905228ABC}" type="presOf" srcId="{34B91674-CE4B-4FB8-9D94-47DD68048F44}" destId="{EC07AEF4-6181-41B3-BDF6-FE33F2177FD0}" srcOrd="0" destOrd="0" presId="urn:microsoft.com/office/officeart/2005/8/layout/chevron2"/>
    <dgm:cxn modelId="{AC9D4BDF-00AA-44D8-8345-55F670251D19}" type="presOf" srcId="{7C496F24-C65A-4794-91A3-AC064C031EA8}" destId="{D7EC133F-E77B-4B37-97FD-8F3872E2FB64}" srcOrd="0" destOrd="0" presId="urn:microsoft.com/office/officeart/2005/8/layout/chevron2"/>
    <dgm:cxn modelId="{E0D8BB9B-2FBA-416B-B9E6-998548161ED1}" type="presOf" srcId="{17763D01-930C-48AA-845C-EAABBCE400E6}" destId="{2D2F1D35-5AD2-4D29-A1CA-B331A25ED2AF}" srcOrd="0" destOrd="0" presId="urn:microsoft.com/office/officeart/2005/8/layout/chevron2"/>
    <dgm:cxn modelId="{D5D9AB78-3BF3-44A3-81F2-23C68E50D4D9}" type="presOf" srcId="{2018185E-BA46-4EEF-BA72-9363DFF55D37}" destId="{425A43B7-6800-46D6-9BDA-79BFB6D0CD19}" srcOrd="0" destOrd="2" presId="urn:microsoft.com/office/officeart/2005/8/layout/chevron2"/>
    <dgm:cxn modelId="{D4544C70-E4C6-4988-9EFC-1776CED1AEE1}" srcId="{351D7E37-CCFA-4EEA-9F54-B5B916CF0582}" destId="{D986936D-E32A-466C-899C-BD7A05DA53F9}" srcOrd="0" destOrd="0" parTransId="{108DFD66-07DB-4428-866B-5E29377A3E06}" sibTransId="{80888533-F6FB-46D6-8BB5-93A951F1CEC9}"/>
    <dgm:cxn modelId="{7DEC495D-7F5A-4BDA-8181-877CC73B7C2D}" srcId="{4B56D936-F994-4998-8CF2-5B28F3FE778B}" destId="{867EEE7B-7EE9-4993-B3D8-51F74D1D4880}" srcOrd="1" destOrd="0" parTransId="{85BA4687-5E61-4237-A533-B6A910143C27}" sibTransId="{232CAD3F-6805-4510-81CD-F5995D99B564}"/>
    <dgm:cxn modelId="{F00C0B9B-F5C9-49E5-901F-2EE5D2DED9E7}" type="presOf" srcId="{867EEE7B-7EE9-4993-B3D8-51F74D1D4880}" destId="{D7EC133F-E77B-4B37-97FD-8F3872E2FB64}" srcOrd="0" destOrd="1" presId="urn:microsoft.com/office/officeart/2005/8/layout/chevron2"/>
    <dgm:cxn modelId="{BBAE178B-D5F4-43AC-AD8A-15B1DBF1FA90}" srcId="{34B91674-CE4B-4FB8-9D94-47DD68048F44}" destId="{17763D01-930C-48AA-845C-EAABBCE400E6}" srcOrd="2" destOrd="0" parTransId="{DDD591CF-342C-4AF7-9B4E-EB605026634D}" sibTransId="{A640DC46-F779-4E09-9BB7-DED68B9A46C9}"/>
    <dgm:cxn modelId="{2D1C36A6-B871-4EF9-8EAB-424D9633F2CC}" srcId="{17763D01-930C-48AA-845C-EAABBCE400E6}" destId="{2018185E-BA46-4EEF-BA72-9363DFF55D37}" srcOrd="2" destOrd="0" parTransId="{8F799891-1F56-4D5D-A354-212FB3FE1C35}" sibTransId="{BDBB3594-CDC3-4214-AF49-88CDD30E92DD}"/>
    <dgm:cxn modelId="{695DD614-ED3F-4C05-9A7E-E9262CD32272}" type="presOf" srcId="{D986936D-E32A-466C-899C-BD7A05DA53F9}" destId="{AF6D9AEE-A06D-4159-8F24-0478D7ACC9E6}" srcOrd="0" destOrd="0" presId="urn:microsoft.com/office/officeart/2005/8/layout/chevron2"/>
    <dgm:cxn modelId="{9AC78988-C355-41D0-9E82-931DE63BF2EE}" type="presOf" srcId="{7854BBC5-1608-489F-8F60-8D6694BD091E}" destId="{D7EC133F-E77B-4B37-97FD-8F3872E2FB64}" srcOrd="0" destOrd="2" presId="urn:microsoft.com/office/officeart/2005/8/layout/chevron2"/>
    <dgm:cxn modelId="{09A82A9E-66AA-4224-B884-BE72DA7CD019}" srcId="{34B91674-CE4B-4FB8-9D94-47DD68048F44}" destId="{351D7E37-CCFA-4EEA-9F54-B5B916CF0582}" srcOrd="0" destOrd="0" parTransId="{5F8DD26C-5579-4187-BB16-838557731482}" sibTransId="{7C35EAAA-D1B3-4C25-9740-B8B4DB249094}"/>
    <dgm:cxn modelId="{AD25D030-BBAF-43C7-9CDD-0AE3E7FA21A2}" srcId="{17763D01-930C-48AA-845C-EAABBCE400E6}" destId="{54B3BA8F-5CA5-4C7B-97A3-28D3A61E775D}" srcOrd="0" destOrd="0" parTransId="{11A7CE20-662D-4E37-82E9-7D0AF537310A}" sibTransId="{C7E557E2-0A94-4650-A32B-F44A46375128}"/>
    <dgm:cxn modelId="{147F05FB-CC00-4A36-870F-3FC352536733}" srcId="{4B56D936-F994-4998-8CF2-5B28F3FE778B}" destId="{7C496F24-C65A-4794-91A3-AC064C031EA8}" srcOrd="0" destOrd="0" parTransId="{32AFA32D-5560-4C23-8573-D529ACB3DAB4}" sibTransId="{E4180ECF-B834-4B3D-946D-6263F5E82A23}"/>
    <dgm:cxn modelId="{DE960D9D-C2DC-42B1-BB4C-26E0FE40D550}" srcId="{34B91674-CE4B-4FB8-9D94-47DD68048F44}" destId="{4B56D936-F994-4998-8CF2-5B28F3FE778B}" srcOrd="1" destOrd="0" parTransId="{3AD0DECA-7D3A-4DA3-9AE5-C450F1EE0AA7}" sibTransId="{0285CCED-05CD-40BC-9054-DDD6CC1E92E1}"/>
    <dgm:cxn modelId="{33A0FD84-C497-4D76-AAFB-F14B1DB89F6D}" type="presOf" srcId="{4B56D936-F994-4998-8CF2-5B28F3FE778B}" destId="{E239121A-2660-486F-93BF-ABC6F330C2B5}" srcOrd="0" destOrd="0" presId="urn:microsoft.com/office/officeart/2005/8/layout/chevron2"/>
    <dgm:cxn modelId="{144D2228-AD6A-403A-B647-13A114F2D0D7}" type="presOf" srcId="{351D7E37-CCFA-4EEA-9F54-B5B916CF0582}" destId="{C78C4FA2-FF0F-4B97-BB76-7B0E754ED9F5}" srcOrd="0" destOrd="0" presId="urn:microsoft.com/office/officeart/2005/8/layout/chevron2"/>
    <dgm:cxn modelId="{A5763CE8-9D28-449F-A3DA-A52C59E59686}" type="presOf" srcId="{54B3BA8F-5CA5-4C7B-97A3-28D3A61E775D}" destId="{425A43B7-6800-46D6-9BDA-79BFB6D0CD19}" srcOrd="0" destOrd="0" presId="urn:microsoft.com/office/officeart/2005/8/layout/chevron2"/>
    <dgm:cxn modelId="{C99762AF-82DF-4077-A288-D74C527F2607}" type="presParOf" srcId="{EC07AEF4-6181-41B3-BDF6-FE33F2177FD0}" destId="{39C8C1B3-EAE3-46AE-B383-5BAF1D14A4DD}" srcOrd="0" destOrd="0" presId="urn:microsoft.com/office/officeart/2005/8/layout/chevron2"/>
    <dgm:cxn modelId="{7271E8A5-1982-4107-9A69-DCB2B9BF0E8C}" type="presParOf" srcId="{39C8C1B3-EAE3-46AE-B383-5BAF1D14A4DD}" destId="{C78C4FA2-FF0F-4B97-BB76-7B0E754ED9F5}" srcOrd="0" destOrd="0" presId="urn:microsoft.com/office/officeart/2005/8/layout/chevron2"/>
    <dgm:cxn modelId="{3C08B16F-2D6D-4500-8EB2-E9CBF234A819}" type="presParOf" srcId="{39C8C1B3-EAE3-46AE-B383-5BAF1D14A4DD}" destId="{AF6D9AEE-A06D-4159-8F24-0478D7ACC9E6}" srcOrd="1" destOrd="0" presId="urn:microsoft.com/office/officeart/2005/8/layout/chevron2"/>
    <dgm:cxn modelId="{9DAB46EF-095E-4983-A8E7-ECCD21845CEC}" type="presParOf" srcId="{EC07AEF4-6181-41B3-BDF6-FE33F2177FD0}" destId="{82F17537-0A65-4F0A-AB70-7040EE755ED9}" srcOrd="1" destOrd="0" presId="urn:microsoft.com/office/officeart/2005/8/layout/chevron2"/>
    <dgm:cxn modelId="{3E2B6699-8D1B-4953-BDFC-FAF56CD526E0}" type="presParOf" srcId="{EC07AEF4-6181-41B3-BDF6-FE33F2177FD0}" destId="{D2954D58-685B-45DF-A232-37C91BF56E6D}" srcOrd="2" destOrd="0" presId="urn:microsoft.com/office/officeart/2005/8/layout/chevron2"/>
    <dgm:cxn modelId="{A19C70FF-97C3-4A41-B1B9-7B061B1CC572}" type="presParOf" srcId="{D2954D58-685B-45DF-A232-37C91BF56E6D}" destId="{E239121A-2660-486F-93BF-ABC6F330C2B5}" srcOrd="0" destOrd="0" presId="urn:microsoft.com/office/officeart/2005/8/layout/chevron2"/>
    <dgm:cxn modelId="{B23B53D5-600C-4713-A754-0347019114DD}" type="presParOf" srcId="{D2954D58-685B-45DF-A232-37C91BF56E6D}" destId="{D7EC133F-E77B-4B37-97FD-8F3872E2FB64}" srcOrd="1" destOrd="0" presId="urn:microsoft.com/office/officeart/2005/8/layout/chevron2"/>
    <dgm:cxn modelId="{D096AFF6-D75A-4701-8929-607DDCBF2A23}" type="presParOf" srcId="{EC07AEF4-6181-41B3-BDF6-FE33F2177FD0}" destId="{99AAADB3-C2DA-49F3-885A-1CCEC451A72C}" srcOrd="3" destOrd="0" presId="urn:microsoft.com/office/officeart/2005/8/layout/chevron2"/>
    <dgm:cxn modelId="{75AA83F0-B881-462C-8458-D7725F959CA6}" type="presParOf" srcId="{EC07AEF4-6181-41B3-BDF6-FE33F2177FD0}" destId="{C94EC7F8-B7ED-4C77-B504-9CA0623A666C}" srcOrd="4" destOrd="0" presId="urn:microsoft.com/office/officeart/2005/8/layout/chevron2"/>
    <dgm:cxn modelId="{AED3F1F6-3B53-4A77-A9E9-D5ACBEBF9D89}" type="presParOf" srcId="{C94EC7F8-B7ED-4C77-B504-9CA0623A666C}" destId="{2D2F1D35-5AD2-4D29-A1CA-B331A25ED2AF}" srcOrd="0" destOrd="0" presId="urn:microsoft.com/office/officeart/2005/8/layout/chevron2"/>
    <dgm:cxn modelId="{575F41C0-D268-4EC1-9F8E-5B53775CCBD6}" type="presParOf" srcId="{C94EC7F8-B7ED-4C77-B504-9CA0623A666C}" destId="{425A43B7-6800-46D6-9BDA-79BFB6D0CD1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B91674-CE4B-4FB8-9D94-47DD68048F4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CN" altLang="en-US"/>
        </a:p>
      </dgm:t>
    </dgm:pt>
    <dgm:pt modelId="{351D7E37-CCFA-4EEA-9F54-B5B916CF0582}">
      <dgm:prSet phldrT="[文本]"/>
      <dgm:spPr/>
      <dgm:t>
        <a:bodyPr/>
        <a:lstStyle/>
        <a:p>
          <a:r>
            <a:rPr lang="zh-CN" altLang="en-US" dirty="0"/>
            <a:t>回归</a:t>
          </a:r>
        </a:p>
      </dgm:t>
    </dgm:pt>
    <dgm:pt modelId="{5F8DD26C-5579-4187-BB16-838557731482}" type="parTrans" cxnId="{09A82A9E-66AA-4224-B884-BE72DA7CD019}">
      <dgm:prSet/>
      <dgm:spPr/>
      <dgm:t>
        <a:bodyPr/>
        <a:lstStyle/>
        <a:p>
          <a:endParaRPr lang="zh-CN" altLang="en-US"/>
        </a:p>
      </dgm:t>
    </dgm:pt>
    <dgm:pt modelId="{7C35EAAA-D1B3-4C25-9740-B8B4DB249094}" type="sibTrans" cxnId="{09A82A9E-66AA-4224-B884-BE72DA7CD019}">
      <dgm:prSet/>
      <dgm:spPr/>
      <dgm:t>
        <a:bodyPr/>
        <a:lstStyle/>
        <a:p>
          <a:endParaRPr lang="zh-CN" altLang="en-US"/>
        </a:p>
      </dgm:t>
    </dgm:pt>
    <dgm:pt modelId="{D986936D-E32A-466C-899C-BD7A05DA53F9}">
      <dgm:prSet phldrT="[文本]" custT="1"/>
      <dgm:spPr/>
      <dgm:t>
        <a:bodyPr/>
        <a:lstStyle/>
        <a:p>
          <a:r>
            <a:rPr lang="zh-CN" altLang="en-US" sz="1800" b="0" i="0" dirty="0"/>
            <a:t>回归分析是一种预测性的建模技术，它研究的是因变量和自变量之间的关系。</a:t>
          </a:r>
          <a:r>
            <a:rPr lang="zh-CN" altLang="en-US" sz="1800" dirty="0"/>
            <a:t>通常使用曲线</a:t>
          </a:r>
          <a:r>
            <a:rPr lang="en-US" altLang="en-US" sz="1800" dirty="0"/>
            <a:t>/</a:t>
          </a:r>
          <a:r>
            <a:rPr lang="zh-CN" altLang="en-US" sz="1800" dirty="0"/>
            <a:t>线来拟合数据点，目标是使曲线到数据点的距离差异最小。建立回归模型，并根据实测数据来求解模型的各个参数，然后评价回归模型是否能够很好的拟合实测数据；如果能够很好的拟合，则可以根据自变量作进一步预测。</a:t>
          </a:r>
        </a:p>
      </dgm:t>
    </dgm:pt>
    <dgm:pt modelId="{108DFD66-07DB-4428-866B-5E29377A3E06}" type="parTrans" cxnId="{D4544C70-E4C6-4988-9EFC-1776CED1AEE1}">
      <dgm:prSet/>
      <dgm:spPr/>
      <dgm:t>
        <a:bodyPr/>
        <a:lstStyle/>
        <a:p>
          <a:endParaRPr lang="zh-CN" altLang="en-US"/>
        </a:p>
      </dgm:t>
    </dgm:pt>
    <dgm:pt modelId="{80888533-F6FB-46D6-8BB5-93A951F1CEC9}" type="sibTrans" cxnId="{D4544C70-E4C6-4988-9EFC-1776CED1AEE1}">
      <dgm:prSet/>
      <dgm:spPr/>
      <dgm:t>
        <a:bodyPr/>
        <a:lstStyle/>
        <a:p>
          <a:endParaRPr lang="zh-CN" altLang="en-US"/>
        </a:p>
      </dgm:t>
    </dgm:pt>
    <dgm:pt modelId="{4B56D936-F994-4998-8CF2-5B28F3FE778B}">
      <dgm:prSet phldrT="[文本]"/>
      <dgm:spPr/>
      <dgm:t>
        <a:bodyPr/>
        <a:lstStyle/>
        <a:p>
          <a:r>
            <a:rPr lang="zh-CN" altLang="en-US" dirty="0"/>
            <a:t>线性回归</a:t>
          </a:r>
        </a:p>
      </dgm:t>
    </dgm:pt>
    <dgm:pt modelId="{3AD0DECA-7D3A-4DA3-9AE5-C450F1EE0AA7}" type="parTrans" cxnId="{DE960D9D-C2DC-42B1-BB4C-26E0FE40D550}">
      <dgm:prSet/>
      <dgm:spPr/>
      <dgm:t>
        <a:bodyPr/>
        <a:lstStyle/>
        <a:p>
          <a:endParaRPr lang="zh-CN" altLang="en-US"/>
        </a:p>
      </dgm:t>
    </dgm:pt>
    <dgm:pt modelId="{0285CCED-05CD-40BC-9054-DDD6CC1E92E1}" type="sibTrans" cxnId="{DE960D9D-C2DC-42B1-BB4C-26E0FE40D550}">
      <dgm:prSet/>
      <dgm:spPr/>
      <dgm:t>
        <a:bodyPr/>
        <a:lstStyle/>
        <a:p>
          <a:endParaRPr lang="zh-CN" altLang="en-US"/>
        </a:p>
      </dgm:t>
    </dgm:pt>
    <dgm:pt modelId="{7C496F24-C65A-4794-91A3-AC064C031EA8}">
      <dgm:prSet phldrT="[文本]" custT="1"/>
      <dgm:spPr>
        <a:blipFill>
          <a:blip xmlns:r="http://schemas.openxmlformats.org/officeDocument/2006/relationships" r:embed="rId1"/>
          <a:stretch>
            <a:fillRect t="-3155" r="-2607" b="-6625"/>
          </a:stretch>
        </a:blipFill>
      </dgm:spPr>
      <dgm:t>
        <a:bodyPr/>
        <a:lstStyle/>
        <a:p>
          <a:r>
            <a:rPr lang="zh-CN" altLang="en-US">
              <a:noFill/>
            </a:rPr>
            <a:t> </a:t>
          </a:r>
        </a:p>
      </dgm:t>
    </dgm:pt>
    <dgm:pt modelId="{32AFA32D-5560-4C23-8573-D529ACB3DAB4}" type="parTrans" cxnId="{147F05FB-CC00-4A36-870F-3FC352536733}">
      <dgm:prSet/>
      <dgm:spPr/>
      <dgm:t>
        <a:bodyPr/>
        <a:lstStyle/>
        <a:p>
          <a:endParaRPr lang="zh-CN" altLang="en-US"/>
        </a:p>
      </dgm:t>
    </dgm:pt>
    <dgm:pt modelId="{E4180ECF-B834-4B3D-946D-6263F5E82A23}" type="sibTrans" cxnId="{147F05FB-CC00-4A36-870F-3FC352536733}">
      <dgm:prSet/>
      <dgm:spPr/>
      <dgm:t>
        <a:bodyPr/>
        <a:lstStyle/>
        <a:p>
          <a:endParaRPr lang="zh-CN" altLang="en-US"/>
        </a:p>
      </dgm:t>
    </dgm:pt>
    <dgm:pt modelId="{17763D01-930C-48AA-845C-EAABBCE400E6}">
      <dgm:prSet phldrT="[文本]"/>
      <dgm:spPr/>
      <dgm:t>
        <a:bodyPr/>
        <a:lstStyle/>
        <a:p>
          <a:r>
            <a:rPr lang="zh-CN" altLang="en-US" dirty="0"/>
            <a:t>逻辑回归</a:t>
          </a:r>
        </a:p>
      </dgm:t>
    </dgm:pt>
    <dgm:pt modelId="{DDD591CF-342C-4AF7-9B4E-EB605026634D}" type="parTrans" cxnId="{BBAE178B-D5F4-43AC-AD8A-15B1DBF1FA90}">
      <dgm:prSet/>
      <dgm:spPr/>
      <dgm:t>
        <a:bodyPr/>
        <a:lstStyle/>
        <a:p>
          <a:endParaRPr lang="zh-CN" altLang="en-US"/>
        </a:p>
      </dgm:t>
    </dgm:pt>
    <dgm:pt modelId="{A640DC46-F779-4E09-9BB7-DED68B9A46C9}" type="sibTrans" cxnId="{BBAE178B-D5F4-43AC-AD8A-15B1DBF1FA90}">
      <dgm:prSet/>
      <dgm:spPr/>
      <dgm:t>
        <a:bodyPr/>
        <a:lstStyle/>
        <a:p>
          <a:endParaRPr lang="zh-CN" altLang="en-US"/>
        </a:p>
      </dgm:t>
    </dgm:pt>
    <dgm:pt modelId="{54B3BA8F-5CA5-4C7B-97A3-28D3A61E775D}">
      <dgm:prSet phldrT="[文本]" custT="1"/>
      <dgm:spPr/>
      <dgm:t>
        <a:bodyPr/>
        <a:lstStyle/>
        <a:p>
          <a:r>
            <a:rPr lang="zh-CN" altLang="en-US" sz="1800" dirty="0"/>
            <a:t>逻辑回归</a:t>
          </a:r>
          <a:r>
            <a:rPr lang="zh-CN" altLang="en-US" sz="1800" b="0" i="0" dirty="0"/>
            <a:t>虽然名字中有回归，但模型最初是为了解决二分类问题，</a:t>
          </a:r>
          <a:r>
            <a:rPr lang="zh-CN" altLang="en-US" sz="1800" dirty="0"/>
            <a:t>是一个分类模型，是一种基于线性回归思想的广义的线性回归模型。</a:t>
          </a:r>
        </a:p>
      </dgm:t>
    </dgm:pt>
    <dgm:pt modelId="{11A7CE20-662D-4E37-82E9-7D0AF537310A}" type="parTrans" cxnId="{AD25D030-BBAF-43C7-9CDD-0AE3E7FA21A2}">
      <dgm:prSet/>
      <dgm:spPr/>
      <dgm:t>
        <a:bodyPr/>
        <a:lstStyle/>
        <a:p>
          <a:endParaRPr lang="zh-CN" altLang="en-US"/>
        </a:p>
      </dgm:t>
    </dgm:pt>
    <dgm:pt modelId="{C7E557E2-0A94-4650-A32B-F44A46375128}" type="sibTrans" cxnId="{AD25D030-BBAF-43C7-9CDD-0AE3E7FA21A2}">
      <dgm:prSet/>
      <dgm:spPr/>
      <dgm:t>
        <a:bodyPr/>
        <a:lstStyle/>
        <a:p>
          <a:endParaRPr lang="zh-CN" altLang="en-US"/>
        </a:p>
      </dgm:t>
    </dgm:pt>
    <dgm:pt modelId="{867EEE7B-7EE9-4993-B3D8-51F74D1D4880}">
      <dgm:prSet phldrT="[文本]" custT="1"/>
      <dgm:spPr/>
      <dgm:t>
        <a:bodyPr/>
        <a:lstStyle/>
        <a:p>
          <a:r>
            <a:rPr lang="zh-CN" altLang="en-US">
              <a:noFill/>
            </a:rPr>
            <a:t> </a:t>
          </a:r>
        </a:p>
      </dgm:t>
    </dgm:pt>
    <dgm:pt modelId="{85BA4687-5E61-4237-A533-B6A910143C27}" type="parTrans" cxnId="{7DEC495D-7F5A-4BDA-8181-877CC73B7C2D}">
      <dgm:prSet/>
      <dgm:spPr/>
      <dgm:t>
        <a:bodyPr/>
        <a:lstStyle/>
        <a:p>
          <a:endParaRPr lang="zh-CN" altLang="en-US"/>
        </a:p>
      </dgm:t>
    </dgm:pt>
    <dgm:pt modelId="{232CAD3F-6805-4510-81CD-F5995D99B564}" type="sibTrans" cxnId="{7DEC495D-7F5A-4BDA-8181-877CC73B7C2D}">
      <dgm:prSet/>
      <dgm:spPr/>
      <dgm:t>
        <a:bodyPr/>
        <a:lstStyle/>
        <a:p>
          <a:endParaRPr lang="zh-CN" altLang="en-US"/>
        </a:p>
      </dgm:t>
    </dgm:pt>
    <dgm:pt modelId="{7854BBC5-1608-489F-8F60-8D6694BD091E}">
      <dgm:prSet phldrT="[文本]" custT="1"/>
      <dgm:spPr/>
      <dgm:t>
        <a:bodyPr/>
        <a:lstStyle/>
        <a:p>
          <a:r>
            <a:rPr lang="zh-CN" altLang="en-US">
              <a:noFill/>
            </a:rPr>
            <a:t> </a:t>
          </a:r>
        </a:p>
      </dgm:t>
    </dgm:pt>
    <dgm:pt modelId="{0FB8FAF6-C189-4753-AF1F-A786DCA821E8}" type="parTrans" cxnId="{D5D9DEA7-1421-41DD-9971-37CDD44B1394}">
      <dgm:prSet/>
      <dgm:spPr/>
      <dgm:t>
        <a:bodyPr/>
        <a:lstStyle/>
        <a:p>
          <a:endParaRPr lang="zh-CN" altLang="en-US"/>
        </a:p>
      </dgm:t>
    </dgm:pt>
    <dgm:pt modelId="{878C97EC-00B9-4E9F-9879-9C8377D04A7D}" type="sibTrans" cxnId="{D5D9DEA7-1421-41DD-9971-37CDD44B1394}">
      <dgm:prSet/>
      <dgm:spPr/>
      <dgm:t>
        <a:bodyPr/>
        <a:lstStyle/>
        <a:p>
          <a:endParaRPr lang="zh-CN" altLang="en-US"/>
        </a:p>
      </dgm:t>
    </dgm:pt>
    <dgm:pt modelId="{19B7C4E5-BD96-460F-AFA4-D3EB56C9FF22}">
      <dgm:prSet phldrT="[文本]" custT="1"/>
      <dgm:spPr/>
      <dgm:t>
        <a:bodyPr/>
        <a:lstStyle/>
        <a:p>
          <a:r>
            <a:rPr lang="zh-CN" altLang="en-US" sz="1800" dirty="0"/>
            <a:t>逻辑回归是将线性回归的预测结果映射到了</a:t>
          </a:r>
          <a:r>
            <a:rPr lang="en-US" altLang="zh-CN" sz="1800" dirty="0"/>
            <a:t>sigmoid</a:t>
          </a:r>
          <a:r>
            <a:rPr lang="zh-CN" altLang="en-US" sz="1800" dirty="0"/>
            <a:t>函数中去，作为该函数的自变量，输出结果在</a:t>
          </a:r>
          <a:r>
            <a:rPr lang="en-US" altLang="zh-CN" sz="1800" dirty="0"/>
            <a:t>(0,1)</a:t>
          </a:r>
          <a:r>
            <a:rPr lang="zh-CN" altLang="en-US" sz="1800" dirty="0"/>
            <a:t>范围内，表达某件事情发生的可能性。</a:t>
          </a:r>
        </a:p>
      </dgm:t>
    </dgm:pt>
    <dgm:pt modelId="{BC63490E-CC1D-4AC2-AD0F-12736F3E4BBE}" type="parTrans" cxnId="{B7151106-D040-4A5C-BC3F-87F3B2640395}">
      <dgm:prSet/>
      <dgm:spPr/>
      <dgm:t>
        <a:bodyPr/>
        <a:lstStyle/>
        <a:p>
          <a:endParaRPr lang="zh-CN" altLang="en-US"/>
        </a:p>
      </dgm:t>
    </dgm:pt>
    <dgm:pt modelId="{AD3D88BE-0A59-4CC4-9208-6AF490E05DC4}" type="sibTrans" cxnId="{B7151106-D040-4A5C-BC3F-87F3B2640395}">
      <dgm:prSet/>
      <dgm:spPr/>
      <dgm:t>
        <a:bodyPr/>
        <a:lstStyle/>
        <a:p>
          <a:endParaRPr lang="zh-CN" altLang="en-US"/>
        </a:p>
      </dgm:t>
    </dgm:pt>
    <dgm:pt modelId="{2018185E-BA46-4EEF-BA72-9363DFF55D37}">
      <dgm:prSet phldrT="[文本]" custT="1"/>
      <dgm:spPr/>
      <dgm:t>
        <a:bodyPr/>
        <a:lstStyle/>
        <a:p>
          <a:r>
            <a:rPr lang="zh-CN" altLang="en-US" sz="1800" dirty="0"/>
            <a:t>举例：区分是否为垃圾邮件，银行判断是否给用户办理信用卡等问题。</a:t>
          </a:r>
          <a:endParaRPr lang="zh-CN" altLang="en-US" sz="2800" dirty="0"/>
        </a:p>
      </dgm:t>
    </dgm:pt>
    <dgm:pt modelId="{8F799891-1F56-4D5D-A354-212FB3FE1C35}" type="parTrans" cxnId="{2D1C36A6-B871-4EF9-8EAB-424D9633F2CC}">
      <dgm:prSet/>
      <dgm:spPr/>
      <dgm:t>
        <a:bodyPr/>
        <a:lstStyle/>
        <a:p>
          <a:endParaRPr lang="zh-CN" altLang="en-US"/>
        </a:p>
      </dgm:t>
    </dgm:pt>
    <dgm:pt modelId="{BDBB3594-CDC3-4214-AF49-88CDD30E92DD}" type="sibTrans" cxnId="{2D1C36A6-B871-4EF9-8EAB-424D9633F2CC}">
      <dgm:prSet/>
      <dgm:spPr/>
      <dgm:t>
        <a:bodyPr/>
        <a:lstStyle/>
        <a:p>
          <a:endParaRPr lang="zh-CN" altLang="en-US"/>
        </a:p>
      </dgm:t>
    </dgm:pt>
    <dgm:pt modelId="{EC07AEF4-6181-41B3-BDF6-FE33F2177FD0}" type="pres">
      <dgm:prSet presAssocID="{34B91674-CE4B-4FB8-9D94-47DD68048F44}" presName="linearFlow" presStyleCnt="0">
        <dgm:presLayoutVars>
          <dgm:dir/>
          <dgm:animLvl val="lvl"/>
          <dgm:resizeHandles val="exact"/>
        </dgm:presLayoutVars>
      </dgm:prSet>
      <dgm:spPr/>
    </dgm:pt>
    <dgm:pt modelId="{39C8C1B3-EAE3-46AE-B383-5BAF1D14A4DD}" type="pres">
      <dgm:prSet presAssocID="{351D7E37-CCFA-4EEA-9F54-B5B916CF0582}" presName="composite" presStyleCnt="0"/>
      <dgm:spPr/>
    </dgm:pt>
    <dgm:pt modelId="{C78C4FA2-FF0F-4B97-BB76-7B0E754ED9F5}" type="pres">
      <dgm:prSet presAssocID="{351D7E37-CCFA-4EEA-9F54-B5B916CF0582}" presName="parentText" presStyleLbl="alignNode1" presStyleIdx="0" presStyleCnt="3">
        <dgm:presLayoutVars>
          <dgm:chMax val="1"/>
          <dgm:bulletEnabled val="1"/>
        </dgm:presLayoutVars>
      </dgm:prSet>
      <dgm:spPr/>
    </dgm:pt>
    <dgm:pt modelId="{AF6D9AEE-A06D-4159-8F24-0478D7ACC9E6}" type="pres">
      <dgm:prSet presAssocID="{351D7E37-CCFA-4EEA-9F54-B5B916CF0582}" presName="descendantText" presStyleLbl="alignAcc1" presStyleIdx="0" presStyleCnt="3" custScaleY="127901" custLinFactNeighborY="8375">
        <dgm:presLayoutVars>
          <dgm:bulletEnabled val="1"/>
        </dgm:presLayoutVars>
      </dgm:prSet>
      <dgm:spPr/>
    </dgm:pt>
    <dgm:pt modelId="{82F17537-0A65-4F0A-AB70-7040EE755ED9}" type="pres">
      <dgm:prSet presAssocID="{7C35EAAA-D1B3-4C25-9740-B8B4DB249094}" presName="sp" presStyleCnt="0"/>
      <dgm:spPr/>
    </dgm:pt>
    <dgm:pt modelId="{D2954D58-685B-45DF-A232-37C91BF56E6D}" type="pres">
      <dgm:prSet presAssocID="{4B56D936-F994-4998-8CF2-5B28F3FE778B}" presName="composite" presStyleCnt="0"/>
      <dgm:spPr/>
    </dgm:pt>
    <dgm:pt modelId="{E239121A-2660-486F-93BF-ABC6F330C2B5}" type="pres">
      <dgm:prSet presAssocID="{4B56D936-F994-4998-8CF2-5B28F3FE778B}" presName="parentText" presStyleLbl="alignNode1" presStyleIdx="1" presStyleCnt="3">
        <dgm:presLayoutVars>
          <dgm:chMax val="1"/>
          <dgm:bulletEnabled val="1"/>
        </dgm:presLayoutVars>
      </dgm:prSet>
      <dgm:spPr/>
    </dgm:pt>
    <dgm:pt modelId="{D7EC133F-E77B-4B37-97FD-8F3872E2FB64}" type="pres">
      <dgm:prSet presAssocID="{4B56D936-F994-4998-8CF2-5B28F3FE778B}" presName="descendantText" presStyleLbl="alignAcc1" presStyleIdx="1" presStyleCnt="3" custScaleY="172467">
        <dgm:presLayoutVars>
          <dgm:bulletEnabled val="1"/>
        </dgm:presLayoutVars>
      </dgm:prSet>
      <dgm:spPr/>
    </dgm:pt>
    <dgm:pt modelId="{99AAADB3-C2DA-49F3-885A-1CCEC451A72C}" type="pres">
      <dgm:prSet presAssocID="{0285CCED-05CD-40BC-9054-DDD6CC1E92E1}" presName="sp" presStyleCnt="0"/>
      <dgm:spPr/>
    </dgm:pt>
    <dgm:pt modelId="{C94EC7F8-B7ED-4C77-B504-9CA0623A666C}" type="pres">
      <dgm:prSet presAssocID="{17763D01-930C-48AA-845C-EAABBCE400E6}" presName="composite" presStyleCnt="0"/>
      <dgm:spPr/>
    </dgm:pt>
    <dgm:pt modelId="{2D2F1D35-5AD2-4D29-A1CA-B331A25ED2AF}" type="pres">
      <dgm:prSet presAssocID="{17763D01-930C-48AA-845C-EAABBCE400E6}" presName="parentText" presStyleLbl="alignNode1" presStyleIdx="2" presStyleCnt="3">
        <dgm:presLayoutVars>
          <dgm:chMax val="1"/>
          <dgm:bulletEnabled val="1"/>
        </dgm:presLayoutVars>
      </dgm:prSet>
      <dgm:spPr/>
    </dgm:pt>
    <dgm:pt modelId="{425A43B7-6800-46D6-9BDA-79BFB6D0CD19}" type="pres">
      <dgm:prSet presAssocID="{17763D01-930C-48AA-845C-EAABBCE400E6}" presName="descendantText" presStyleLbl="alignAcc1" presStyleIdx="2" presStyleCnt="3" custScaleY="177309" custLinFactNeighborY="12494">
        <dgm:presLayoutVars>
          <dgm:bulletEnabled val="1"/>
        </dgm:presLayoutVars>
      </dgm:prSet>
      <dgm:spPr/>
    </dgm:pt>
  </dgm:ptLst>
  <dgm:cxnLst>
    <dgm:cxn modelId="{B7151106-D040-4A5C-BC3F-87F3B2640395}" srcId="{17763D01-930C-48AA-845C-EAABBCE400E6}" destId="{19B7C4E5-BD96-460F-AFA4-D3EB56C9FF22}" srcOrd="1" destOrd="0" parTransId="{BC63490E-CC1D-4AC2-AD0F-12736F3E4BBE}" sibTransId="{AD3D88BE-0A59-4CC4-9208-6AF490E05DC4}"/>
    <dgm:cxn modelId="{695DD614-ED3F-4C05-9A7E-E9262CD32272}" type="presOf" srcId="{D986936D-E32A-466C-899C-BD7A05DA53F9}" destId="{AF6D9AEE-A06D-4159-8F24-0478D7ACC9E6}" srcOrd="0" destOrd="0" presId="urn:microsoft.com/office/officeart/2005/8/layout/chevron2"/>
    <dgm:cxn modelId="{144D2228-AD6A-403A-B647-13A114F2D0D7}" type="presOf" srcId="{351D7E37-CCFA-4EEA-9F54-B5B916CF0582}" destId="{C78C4FA2-FF0F-4B97-BB76-7B0E754ED9F5}" srcOrd="0" destOrd="0" presId="urn:microsoft.com/office/officeart/2005/8/layout/chevron2"/>
    <dgm:cxn modelId="{AD25D030-BBAF-43C7-9CDD-0AE3E7FA21A2}" srcId="{17763D01-930C-48AA-845C-EAABBCE400E6}" destId="{54B3BA8F-5CA5-4C7B-97A3-28D3A61E775D}" srcOrd="0" destOrd="0" parTransId="{11A7CE20-662D-4E37-82E9-7D0AF537310A}" sibTransId="{C7E557E2-0A94-4650-A32B-F44A46375128}"/>
    <dgm:cxn modelId="{7DEC495D-7F5A-4BDA-8181-877CC73B7C2D}" srcId="{4B56D936-F994-4998-8CF2-5B28F3FE778B}" destId="{867EEE7B-7EE9-4993-B3D8-51F74D1D4880}" srcOrd="1" destOrd="0" parTransId="{85BA4687-5E61-4237-A533-B6A910143C27}" sibTransId="{232CAD3F-6805-4510-81CD-F5995D99B564}"/>
    <dgm:cxn modelId="{80564862-7F6A-4E3D-9B00-074D4AEFF080}" type="presOf" srcId="{19B7C4E5-BD96-460F-AFA4-D3EB56C9FF22}" destId="{425A43B7-6800-46D6-9BDA-79BFB6D0CD19}" srcOrd="0" destOrd="1" presId="urn:microsoft.com/office/officeart/2005/8/layout/chevron2"/>
    <dgm:cxn modelId="{D4544C70-E4C6-4988-9EFC-1776CED1AEE1}" srcId="{351D7E37-CCFA-4EEA-9F54-B5B916CF0582}" destId="{D986936D-E32A-466C-899C-BD7A05DA53F9}" srcOrd="0" destOrd="0" parTransId="{108DFD66-07DB-4428-866B-5E29377A3E06}" sibTransId="{80888533-F6FB-46D6-8BB5-93A951F1CEC9}"/>
    <dgm:cxn modelId="{D5D9AB78-3BF3-44A3-81F2-23C68E50D4D9}" type="presOf" srcId="{2018185E-BA46-4EEF-BA72-9363DFF55D37}" destId="{425A43B7-6800-46D6-9BDA-79BFB6D0CD19}" srcOrd="0" destOrd="2" presId="urn:microsoft.com/office/officeart/2005/8/layout/chevron2"/>
    <dgm:cxn modelId="{33A0FD84-C497-4D76-AAFB-F14B1DB89F6D}" type="presOf" srcId="{4B56D936-F994-4998-8CF2-5B28F3FE778B}" destId="{E239121A-2660-486F-93BF-ABC6F330C2B5}" srcOrd="0" destOrd="0" presId="urn:microsoft.com/office/officeart/2005/8/layout/chevron2"/>
    <dgm:cxn modelId="{9AC78988-C355-41D0-9E82-931DE63BF2EE}" type="presOf" srcId="{7854BBC5-1608-489F-8F60-8D6694BD091E}" destId="{D7EC133F-E77B-4B37-97FD-8F3872E2FB64}" srcOrd="0" destOrd="2" presId="urn:microsoft.com/office/officeart/2005/8/layout/chevron2"/>
    <dgm:cxn modelId="{BBAE178B-D5F4-43AC-AD8A-15B1DBF1FA90}" srcId="{34B91674-CE4B-4FB8-9D94-47DD68048F44}" destId="{17763D01-930C-48AA-845C-EAABBCE400E6}" srcOrd="2" destOrd="0" parTransId="{DDD591CF-342C-4AF7-9B4E-EB605026634D}" sibTransId="{A640DC46-F779-4E09-9BB7-DED68B9A46C9}"/>
    <dgm:cxn modelId="{F00C0B9B-F5C9-49E5-901F-2EE5D2DED9E7}" type="presOf" srcId="{867EEE7B-7EE9-4993-B3D8-51F74D1D4880}" destId="{D7EC133F-E77B-4B37-97FD-8F3872E2FB64}" srcOrd="0" destOrd="1" presId="urn:microsoft.com/office/officeart/2005/8/layout/chevron2"/>
    <dgm:cxn modelId="{E0D8BB9B-2FBA-416B-B9E6-998548161ED1}" type="presOf" srcId="{17763D01-930C-48AA-845C-EAABBCE400E6}" destId="{2D2F1D35-5AD2-4D29-A1CA-B331A25ED2AF}" srcOrd="0" destOrd="0" presId="urn:microsoft.com/office/officeart/2005/8/layout/chevron2"/>
    <dgm:cxn modelId="{DE960D9D-C2DC-42B1-BB4C-26E0FE40D550}" srcId="{34B91674-CE4B-4FB8-9D94-47DD68048F44}" destId="{4B56D936-F994-4998-8CF2-5B28F3FE778B}" srcOrd="1" destOrd="0" parTransId="{3AD0DECA-7D3A-4DA3-9AE5-C450F1EE0AA7}" sibTransId="{0285CCED-05CD-40BC-9054-DDD6CC1E92E1}"/>
    <dgm:cxn modelId="{09A82A9E-66AA-4224-B884-BE72DA7CD019}" srcId="{34B91674-CE4B-4FB8-9D94-47DD68048F44}" destId="{351D7E37-CCFA-4EEA-9F54-B5B916CF0582}" srcOrd="0" destOrd="0" parTransId="{5F8DD26C-5579-4187-BB16-838557731482}" sibTransId="{7C35EAAA-D1B3-4C25-9740-B8B4DB249094}"/>
    <dgm:cxn modelId="{2D1C36A6-B871-4EF9-8EAB-424D9633F2CC}" srcId="{17763D01-930C-48AA-845C-EAABBCE400E6}" destId="{2018185E-BA46-4EEF-BA72-9363DFF55D37}" srcOrd="2" destOrd="0" parTransId="{8F799891-1F56-4D5D-A354-212FB3FE1C35}" sibTransId="{BDBB3594-CDC3-4214-AF49-88CDD30E92DD}"/>
    <dgm:cxn modelId="{D5D9DEA7-1421-41DD-9971-37CDD44B1394}" srcId="{4B56D936-F994-4998-8CF2-5B28F3FE778B}" destId="{7854BBC5-1608-489F-8F60-8D6694BD091E}" srcOrd="2" destOrd="0" parTransId="{0FB8FAF6-C189-4753-AF1F-A786DCA821E8}" sibTransId="{878C97EC-00B9-4E9F-9879-9C8377D04A7D}"/>
    <dgm:cxn modelId="{E0240ADB-D3C2-40E5-A415-F6B905228ABC}" type="presOf" srcId="{34B91674-CE4B-4FB8-9D94-47DD68048F44}" destId="{EC07AEF4-6181-41B3-BDF6-FE33F2177FD0}" srcOrd="0" destOrd="0" presId="urn:microsoft.com/office/officeart/2005/8/layout/chevron2"/>
    <dgm:cxn modelId="{AC9D4BDF-00AA-44D8-8345-55F670251D19}" type="presOf" srcId="{7C496F24-C65A-4794-91A3-AC064C031EA8}" destId="{D7EC133F-E77B-4B37-97FD-8F3872E2FB64}" srcOrd="0" destOrd="0" presId="urn:microsoft.com/office/officeart/2005/8/layout/chevron2"/>
    <dgm:cxn modelId="{A5763CE8-9D28-449F-A3DA-A52C59E59686}" type="presOf" srcId="{54B3BA8F-5CA5-4C7B-97A3-28D3A61E775D}" destId="{425A43B7-6800-46D6-9BDA-79BFB6D0CD19}" srcOrd="0" destOrd="0" presId="urn:microsoft.com/office/officeart/2005/8/layout/chevron2"/>
    <dgm:cxn modelId="{147F05FB-CC00-4A36-870F-3FC352536733}" srcId="{4B56D936-F994-4998-8CF2-5B28F3FE778B}" destId="{7C496F24-C65A-4794-91A3-AC064C031EA8}" srcOrd="0" destOrd="0" parTransId="{32AFA32D-5560-4C23-8573-D529ACB3DAB4}" sibTransId="{E4180ECF-B834-4B3D-946D-6263F5E82A23}"/>
    <dgm:cxn modelId="{C99762AF-82DF-4077-A288-D74C527F2607}" type="presParOf" srcId="{EC07AEF4-6181-41B3-BDF6-FE33F2177FD0}" destId="{39C8C1B3-EAE3-46AE-B383-5BAF1D14A4DD}" srcOrd="0" destOrd="0" presId="urn:microsoft.com/office/officeart/2005/8/layout/chevron2"/>
    <dgm:cxn modelId="{7271E8A5-1982-4107-9A69-DCB2B9BF0E8C}" type="presParOf" srcId="{39C8C1B3-EAE3-46AE-B383-5BAF1D14A4DD}" destId="{C78C4FA2-FF0F-4B97-BB76-7B0E754ED9F5}" srcOrd="0" destOrd="0" presId="urn:microsoft.com/office/officeart/2005/8/layout/chevron2"/>
    <dgm:cxn modelId="{3C08B16F-2D6D-4500-8EB2-E9CBF234A819}" type="presParOf" srcId="{39C8C1B3-EAE3-46AE-B383-5BAF1D14A4DD}" destId="{AF6D9AEE-A06D-4159-8F24-0478D7ACC9E6}" srcOrd="1" destOrd="0" presId="urn:microsoft.com/office/officeart/2005/8/layout/chevron2"/>
    <dgm:cxn modelId="{9DAB46EF-095E-4983-A8E7-ECCD21845CEC}" type="presParOf" srcId="{EC07AEF4-6181-41B3-BDF6-FE33F2177FD0}" destId="{82F17537-0A65-4F0A-AB70-7040EE755ED9}" srcOrd="1" destOrd="0" presId="urn:microsoft.com/office/officeart/2005/8/layout/chevron2"/>
    <dgm:cxn modelId="{3E2B6699-8D1B-4953-BDFC-FAF56CD526E0}" type="presParOf" srcId="{EC07AEF4-6181-41B3-BDF6-FE33F2177FD0}" destId="{D2954D58-685B-45DF-A232-37C91BF56E6D}" srcOrd="2" destOrd="0" presId="urn:microsoft.com/office/officeart/2005/8/layout/chevron2"/>
    <dgm:cxn modelId="{A19C70FF-97C3-4A41-B1B9-7B061B1CC572}" type="presParOf" srcId="{D2954D58-685B-45DF-A232-37C91BF56E6D}" destId="{E239121A-2660-486F-93BF-ABC6F330C2B5}" srcOrd="0" destOrd="0" presId="urn:microsoft.com/office/officeart/2005/8/layout/chevron2"/>
    <dgm:cxn modelId="{B23B53D5-600C-4713-A754-0347019114DD}" type="presParOf" srcId="{D2954D58-685B-45DF-A232-37C91BF56E6D}" destId="{D7EC133F-E77B-4B37-97FD-8F3872E2FB64}" srcOrd="1" destOrd="0" presId="urn:microsoft.com/office/officeart/2005/8/layout/chevron2"/>
    <dgm:cxn modelId="{D096AFF6-D75A-4701-8929-607DDCBF2A23}" type="presParOf" srcId="{EC07AEF4-6181-41B3-BDF6-FE33F2177FD0}" destId="{99AAADB3-C2DA-49F3-885A-1CCEC451A72C}" srcOrd="3" destOrd="0" presId="urn:microsoft.com/office/officeart/2005/8/layout/chevron2"/>
    <dgm:cxn modelId="{75AA83F0-B881-462C-8458-D7725F959CA6}" type="presParOf" srcId="{EC07AEF4-6181-41B3-BDF6-FE33F2177FD0}" destId="{C94EC7F8-B7ED-4C77-B504-9CA0623A666C}" srcOrd="4" destOrd="0" presId="urn:microsoft.com/office/officeart/2005/8/layout/chevron2"/>
    <dgm:cxn modelId="{AED3F1F6-3B53-4A77-A9E9-D5ACBEBF9D89}" type="presParOf" srcId="{C94EC7F8-B7ED-4C77-B504-9CA0623A666C}" destId="{2D2F1D35-5AD2-4D29-A1CA-B331A25ED2AF}" srcOrd="0" destOrd="0" presId="urn:microsoft.com/office/officeart/2005/8/layout/chevron2"/>
    <dgm:cxn modelId="{575F41C0-D268-4EC1-9F8E-5B53775CCBD6}" type="presParOf" srcId="{C94EC7F8-B7ED-4C77-B504-9CA0623A666C}" destId="{425A43B7-6800-46D6-9BDA-79BFB6D0CD1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C4FA2-FF0F-4B97-BB76-7B0E754ED9F5}">
      <dsp:nvSpPr>
        <dsp:cNvPr id="0" name=""/>
        <dsp:cNvSpPr/>
      </dsp:nvSpPr>
      <dsp:spPr>
        <a:xfrm rot="5400000">
          <a:off x="-256861" y="417493"/>
          <a:ext cx="1712411" cy="119868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CN" altLang="en-US" sz="2300" kern="1200" dirty="0"/>
            <a:t>回归</a:t>
          </a:r>
        </a:p>
      </dsp:txBody>
      <dsp:txXfrm rot="-5400000">
        <a:off x="1" y="759975"/>
        <a:ext cx="1198688" cy="513723"/>
      </dsp:txXfrm>
    </dsp:sp>
    <dsp:sp modelId="{AF6D9AEE-A06D-4159-8F24-0478D7ACC9E6}">
      <dsp:nvSpPr>
        <dsp:cNvPr id="0" name=""/>
        <dsp:cNvSpPr/>
      </dsp:nvSpPr>
      <dsp:spPr>
        <a:xfrm rot="5400000">
          <a:off x="5741989" y="-4444728"/>
          <a:ext cx="1423624" cy="105102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0" i="0" kern="1200" dirty="0"/>
            <a:t>回归分析是一种预测性的建模技术，它研究的是因变量和自变量之间的关系。</a:t>
          </a:r>
          <a:r>
            <a:rPr lang="zh-CN" altLang="en-US" sz="1800" kern="1200" dirty="0"/>
            <a:t>通常使用曲线</a:t>
          </a:r>
          <a:r>
            <a:rPr lang="en-US" altLang="en-US" sz="1800" kern="1200" dirty="0"/>
            <a:t>/</a:t>
          </a:r>
          <a:r>
            <a:rPr lang="zh-CN" altLang="en-US" sz="1800" kern="1200" dirty="0"/>
            <a:t>线来拟合数据点，目标是使曲线到数据点的距离差异最小。建立回归模型，并根据实测数据来求解模型的各个参数，然后评价回归模型是否能够很好的拟合实测数据；如果能够很好的拟合，则可以根据自变量作进一步预测。</a:t>
          </a:r>
        </a:p>
      </dsp:txBody>
      <dsp:txXfrm rot="-5400000">
        <a:off x="1198688" y="168069"/>
        <a:ext cx="10440730" cy="1284632"/>
      </dsp:txXfrm>
    </dsp:sp>
    <dsp:sp modelId="{E239121A-2660-486F-93BF-ABC6F330C2B5}">
      <dsp:nvSpPr>
        <dsp:cNvPr id="0" name=""/>
        <dsp:cNvSpPr/>
      </dsp:nvSpPr>
      <dsp:spPr>
        <a:xfrm rot="5400000">
          <a:off x="-256861" y="2375640"/>
          <a:ext cx="1712411" cy="119868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CN" altLang="en-US" sz="2300" kern="1200" dirty="0"/>
            <a:t>线性回归</a:t>
          </a:r>
        </a:p>
      </dsp:txBody>
      <dsp:txXfrm rot="-5400000">
        <a:off x="1" y="2718122"/>
        <a:ext cx="1198688" cy="513723"/>
      </dsp:txXfrm>
    </dsp:sp>
    <dsp:sp modelId="{D7EC133F-E77B-4B37-97FD-8F3872E2FB64}">
      <dsp:nvSpPr>
        <dsp:cNvPr id="0" name=""/>
        <dsp:cNvSpPr/>
      </dsp:nvSpPr>
      <dsp:spPr>
        <a:xfrm rot="5400000">
          <a:off x="5493964" y="-2579800"/>
          <a:ext cx="1919674" cy="105102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b="0" i="0" kern="1200" dirty="0"/>
            <a:t>线性回归是回归问题中的一种，线性回归假设目标值与特征之间线性相关，即满足一个多元一次方程。通过构建损失函数，来求解损失函数最小时的参数</a:t>
          </a:r>
          <a:r>
            <a:rPr lang="en-US" altLang="zh-CN" sz="1800" b="0" i="0" kern="1200" dirty="0"/>
            <a:t>w</a:t>
          </a:r>
          <a:r>
            <a:rPr lang="zh-CN" altLang="en-US" sz="1800" b="0" i="0" kern="1200" dirty="0"/>
            <a:t>。</a:t>
          </a:r>
          <a:endParaRPr lang="zh-CN" altLang="en-US"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acc>
                <m:accPr>
                  <m:chr m:val="̂"/>
                  <m:ctrlPr>
                    <a:rPr lang="zh-CN" altLang="en-US" sz="1800" i="1" kern="1200" smtClean="0">
                      <a:latin typeface="Cambria Math" panose="02040503050406030204" pitchFamily="18" charset="0"/>
                    </a:rPr>
                  </m:ctrlPr>
                </m:accPr>
                <m:e>
                  <m:r>
                    <m:rPr>
                      <m:sty m:val="p"/>
                    </m:rPr>
                    <a:rPr lang="en-US" altLang="zh-CN" sz="1800" i="1" kern="1200" smtClean="0">
                      <a:latin typeface="Cambria Math" panose="02040503050406030204" pitchFamily="18" charset="0"/>
                    </a:rPr>
                    <m:t>y</m:t>
                  </m:r>
                </m:e>
              </m:acc>
              <m:r>
                <a:rPr lang="en-US" altLang="zh-CN" sz="1800" i="1" kern="1200" smtClean="0">
                  <a:latin typeface="Cambria Math" panose="02040503050406030204" pitchFamily="18" charset="0"/>
                  <a:ea typeface="Cambria Math" panose="02040503050406030204" pitchFamily="18" charset="0"/>
                </a:rPr>
                <m:t>=</m:t>
              </m:r>
              <m:sSub>
                <m:sSubPr>
                  <m:ctrlPr>
                    <a:rPr lang="en-US" altLang="zh-CN" sz="1800" i="1" kern="1200" smtClean="0">
                      <a:latin typeface="Cambria Math" panose="02040503050406030204" pitchFamily="18" charset="0"/>
                      <a:ea typeface="Cambria Math" panose="02040503050406030204" pitchFamily="18" charset="0"/>
                    </a:rPr>
                  </m:ctrlPr>
                </m:sSubPr>
                <m:e>
                  <m:r>
                    <a:rPr lang="en-US" altLang="zh-CN" sz="1800" b="0" i="1" kern="1200" smtClean="0">
                      <a:latin typeface="Cambria Math" panose="02040503050406030204" pitchFamily="18" charset="0"/>
                      <a:ea typeface="Cambria Math" panose="02040503050406030204" pitchFamily="18" charset="0"/>
                    </a:rPr>
                    <m:t>𝑤</m:t>
                  </m:r>
                </m:e>
                <m:sub>
                  <m:r>
                    <a:rPr lang="en-US" altLang="zh-CN" sz="1800" b="0" i="1" kern="1200" smtClean="0">
                      <a:latin typeface="Cambria Math" panose="02040503050406030204" pitchFamily="18" charset="0"/>
                      <a:ea typeface="Cambria Math" panose="02040503050406030204" pitchFamily="18" charset="0"/>
                    </a:rPr>
                    <m:t>1</m:t>
                  </m:r>
                </m:sub>
              </m:sSub>
              <m:sSub>
                <m:sSubPr>
                  <m:ctrlPr>
                    <a:rPr lang="en-US" altLang="zh-CN" sz="1800" b="0" i="1" kern="1200" smtClean="0">
                      <a:latin typeface="Cambria Math" panose="02040503050406030204" pitchFamily="18" charset="0"/>
                      <a:ea typeface="Cambria Math" panose="02040503050406030204" pitchFamily="18" charset="0"/>
                    </a:rPr>
                  </m:ctrlPr>
                </m:sSubPr>
                <m:e>
                  <m:r>
                    <a:rPr lang="en-US" altLang="zh-CN" sz="1800" b="0" i="1" kern="1200" smtClean="0">
                      <a:latin typeface="Cambria Math" panose="02040503050406030204" pitchFamily="18" charset="0"/>
                      <a:ea typeface="Cambria Math" panose="02040503050406030204" pitchFamily="18" charset="0"/>
                    </a:rPr>
                    <m:t>𝑥</m:t>
                  </m:r>
                </m:e>
                <m:sub>
                  <m:r>
                    <a:rPr lang="en-US" altLang="zh-CN" sz="1800" b="0" i="1" kern="1200" smtClean="0">
                      <a:latin typeface="Cambria Math" panose="02040503050406030204" pitchFamily="18" charset="0"/>
                      <a:ea typeface="Cambria Math" panose="02040503050406030204" pitchFamily="18" charset="0"/>
                    </a:rPr>
                    <m:t>1</m:t>
                  </m:r>
                </m:sub>
              </m:sSub>
              <m:r>
                <a:rPr lang="en-US" altLang="zh-CN" sz="1800" b="0" i="1" kern="1200" smtClean="0">
                  <a:latin typeface="Cambria Math" panose="02040503050406030204" pitchFamily="18" charset="0"/>
                  <a:ea typeface="Cambria Math" panose="02040503050406030204" pitchFamily="18" charset="0"/>
                </a:rPr>
                <m:t>+</m:t>
              </m:r>
              <m:sSub>
                <m:sSubPr>
                  <m:ctrlPr>
                    <a:rPr lang="en-US" altLang="zh-CN" sz="1800" i="1" kern="1200" smtClean="0">
                      <a:latin typeface="Cambria Math" panose="02040503050406030204" pitchFamily="18" charset="0"/>
                      <a:ea typeface="Cambria Math" panose="02040503050406030204" pitchFamily="18" charset="0"/>
                    </a:rPr>
                  </m:ctrlPr>
                </m:sSubPr>
                <m:e>
                  <m:r>
                    <a:rPr lang="en-US" altLang="zh-CN" sz="1800" b="0" i="1" kern="1200" smtClean="0">
                      <a:latin typeface="Cambria Math" panose="02040503050406030204" pitchFamily="18" charset="0"/>
                      <a:ea typeface="Cambria Math" panose="02040503050406030204" pitchFamily="18" charset="0"/>
                    </a:rPr>
                    <m:t>𝑤</m:t>
                  </m:r>
                </m:e>
                <m:sub>
                  <m:r>
                    <a:rPr lang="en-US" altLang="zh-CN" sz="1800" b="0" i="1" kern="1200" smtClean="0">
                      <a:latin typeface="Cambria Math" panose="02040503050406030204" pitchFamily="18" charset="0"/>
                      <a:ea typeface="Cambria Math" panose="02040503050406030204" pitchFamily="18" charset="0"/>
                    </a:rPr>
                    <m:t>2</m:t>
                  </m:r>
                </m:sub>
              </m:sSub>
              <m:sSub>
                <m:sSubPr>
                  <m:ctrlPr>
                    <a:rPr lang="en-US" altLang="zh-CN" sz="1800" b="0" i="1" kern="1200" smtClean="0">
                      <a:latin typeface="Cambria Math" panose="02040503050406030204" pitchFamily="18" charset="0"/>
                      <a:ea typeface="Cambria Math" panose="02040503050406030204" pitchFamily="18" charset="0"/>
                    </a:rPr>
                  </m:ctrlPr>
                </m:sSubPr>
                <m:e>
                  <m:r>
                    <a:rPr lang="en-US" altLang="zh-CN" sz="1800" b="0" i="1" kern="1200" smtClean="0">
                      <a:latin typeface="Cambria Math" panose="02040503050406030204" pitchFamily="18" charset="0"/>
                      <a:ea typeface="Cambria Math" panose="02040503050406030204" pitchFamily="18" charset="0"/>
                    </a:rPr>
                    <m:t>𝑥</m:t>
                  </m:r>
                </m:e>
                <m:sub>
                  <m:r>
                    <a:rPr lang="en-US" altLang="zh-CN" sz="1800" b="0" i="1" kern="1200" smtClean="0">
                      <a:latin typeface="Cambria Math" panose="02040503050406030204" pitchFamily="18" charset="0"/>
                      <a:ea typeface="Cambria Math" panose="02040503050406030204" pitchFamily="18" charset="0"/>
                    </a:rPr>
                    <m:t>2</m:t>
                  </m:r>
                </m:sub>
              </m:sSub>
              <m:r>
                <a:rPr lang="en-US" altLang="zh-CN" sz="1800" b="0" i="1" kern="1200" smtClean="0">
                  <a:latin typeface="Cambria Math" panose="02040503050406030204" pitchFamily="18" charset="0"/>
                  <a:ea typeface="Cambria Math" panose="02040503050406030204" pitchFamily="18" charset="0"/>
                </a:rPr>
                <m:t>+⋯+</m:t>
              </m:r>
              <m:sSub>
                <m:sSubPr>
                  <m:ctrlPr>
                    <a:rPr lang="en-US" altLang="zh-CN" sz="1800" i="1" kern="1200" smtClean="0">
                      <a:latin typeface="Cambria Math" panose="02040503050406030204" pitchFamily="18" charset="0"/>
                      <a:ea typeface="Cambria Math" panose="02040503050406030204" pitchFamily="18" charset="0"/>
                    </a:rPr>
                  </m:ctrlPr>
                </m:sSubPr>
                <m:e>
                  <m:r>
                    <a:rPr lang="en-US" altLang="zh-CN" sz="1800" b="0" i="1" kern="1200" smtClean="0">
                      <a:latin typeface="Cambria Math" panose="02040503050406030204" pitchFamily="18" charset="0"/>
                      <a:ea typeface="Cambria Math" panose="02040503050406030204" pitchFamily="18" charset="0"/>
                    </a:rPr>
                    <m:t>𝑤</m:t>
                  </m:r>
                </m:e>
                <m:sub>
                  <m:r>
                    <a:rPr lang="en-US" altLang="zh-CN" sz="1800" b="0" i="1" kern="1200" smtClean="0">
                      <a:latin typeface="Cambria Math" panose="02040503050406030204" pitchFamily="18" charset="0"/>
                      <a:ea typeface="Cambria Math" panose="02040503050406030204" pitchFamily="18" charset="0"/>
                    </a:rPr>
                    <m:t>𝑛</m:t>
                  </m:r>
                </m:sub>
              </m:sSub>
              <m:sSub>
                <m:sSubPr>
                  <m:ctrlPr>
                    <a:rPr lang="en-US" altLang="zh-CN" sz="1800" b="0" i="1" kern="1200" smtClean="0">
                      <a:latin typeface="Cambria Math" panose="02040503050406030204" pitchFamily="18" charset="0"/>
                      <a:ea typeface="Cambria Math" panose="02040503050406030204" pitchFamily="18" charset="0"/>
                    </a:rPr>
                  </m:ctrlPr>
                </m:sSubPr>
                <m:e>
                  <m:r>
                    <a:rPr lang="en-US" altLang="zh-CN" sz="1800" b="0" i="1" kern="1200" smtClean="0">
                      <a:latin typeface="Cambria Math" panose="02040503050406030204" pitchFamily="18" charset="0"/>
                      <a:ea typeface="Cambria Math" panose="02040503050406030204" pitchFamily="18" charset="0"/>
                    </a:rPr>
                    <m:t>𝑥</m:t>
                  </m:r>
                </m:e>
                <m:sub>
                  <m:r>
                    <a:rPr lang="en-US" altLang="zh-CN" sz="1800" b="0" i="1" kern="1200" smtClean="0">
                      <a:latin typeface="Cambria Math" panose="02040503050406030204" pitchFamily="18" charset="0"/>
                      <a:ea typeface="Cambria Math" panose="02040503050406030204" pitchFamily="18" charset="0"/>
                    </a:rPr>
                    <m:t>𝑛</m:t>
                  </m:r>
                </m:sub>
              </m:sSub>
              <m:r>
                <a:rPr lang="en-US" altLang="zh-CN" sz="1800" b="0" i="1" kern="1200" smtClean="0">
                  <a:latin typeface="Cambria Math" panose="02040503050406030204" pitchFamily="18" charset="0"/>
                  <a:ea typeface="Cambria Math" panose="02040503050406030204" pitchFamily="18" charset="0"/>
                </a:rPr>
                <m:t>+</m:t>
              </m:r>
              <m:r>
                <m:rPr>
                  <m:sty m:val="p"/>
                </m:rPr>
                <a:rPr lang="en-US" altLang="zh-CN" sz="1800" b="0" i="1" kern="1200" smtClean="0">
                  <a:latin typeface="Cambria Math" panose="02040503050406030204" pitchFamily="18" charset="0"/>
                  <a:ea typeface="Cambria Math" panose="02040503050406030204" pitchFamily="18" charset="0"/>
                </a:rPr>
                <m:t>b</m:t>
              </m:r>
              <m:r>
                <a:rPr lang="en-US" altLang="zh-CN" sz="1800" b="0" i="1" kern="1200" smtClean="0">
                  <a:latin typeface="Cambria Math" panose="02040503050406030204" pitchFamily="18" charset="0"/>
                  <a:ea typeface="Cambria Math" panose="02040503050406030204" pitchFamily="18" charset="0"/>
                </a:rPr>
                <m:t>=</m:t>
              </m:r>
              <m:sSup>
                <m:sSupPr>
                  <m:ctrlPr>
                    <a:rPr lang="en-US" altLang="zh-CN" sz="1800" i="1" kern="1200" smtClean="0">
                      <a:latin typeface="Cambria Math" panose="02040503050406030204" pitchFamily="18" charset="0"/>
                      <a:ea typeface="Cambria Math" panose="02040503050406030204" pitchFamily="18" charset="0"/>
                    </a:rPr>
                  </m:ctrlPr>
                </m:sSupPr>
                <m:e>
                  <m:r>
                    <m:rPr>
                      <m:sty m:val="p"/>
                    </m:rPr>
                    <a:rPr lang="en-US" altLang="zh-CN" sz="1800" i="1" kern="1200" smtClean="0">
                      <a:latin typeface="Cambria Math" panose="02040503050406030204" pitchFamily="18" charset="0"/>
                      <a:ea typeface="Cambria Math" panose="02040503050406030204" pitchFamily="18" charset="0"/>
                    </a:rPr>
                    <m:t>w</m:t>
                  </m:r>
                </m:e>
                <m:sup>
                  <m:r>
                    <a:rPr lang="en-US" altLang="zh-CN" sz="1800" b="0" i="1" kern="1200" smtClean="0">
                      <a:latin typeface="Cambria Math" panose="02040503050406030204" pitchFamily="18" charset="0"/>
                      <a:ea typeface="Cambria Math" panose="02040503050406030204" pitchFamily="18" charset="0"/>
                    </a:rPr>
                    <m:t>𝑇</m:t>
                  </m:r>
                </m:sup>
              </m:sSup>
              <m:r>
                <a:rPr lang="en-US" altLang="zh-CN" sz="1800" b="0" i="1" kern="1200" smtClean="0">
                  <a:latin typeface="Cambria Math" panose="02040503050406030204" pitchFamily="18" charset="0"/>
                  <a:ea typeface="Cambria Math" panose="02040503050406030204" pitchFamily="18" charset="0"/>
                </a:rPr>
                <m:t>𝑥</m:t>
              </m:r>
              <m:r>
                <a:rPr lang="en-US" altLang="zh-CN" sz="1800" b="0" i="1" kern="1200" smtClean="0">
                  <a:latin typeface="Cambria Math" panose="02040503050406030204" pitchFamily="18" charset="0"/>
                  <a:ea typeface="Cambria Math" panose="02040503050406030204" pitchFamily="18" charset="0"/>
                </a:rPr>
                <m:t>+</m:t>
              </m:r>
            </m:oMath>
          </a14:m>
          <a:r>
            <a:rPr lang="en-US" altLang="zh-CN" sz="1800" kern="1200" dirty="0"/>
            <a:t>b</a:t>
          </a:r>
          <a:endParaRPr lang="zh-CN" altLang="en-US" sz="1800" kern="1200" dirty="0"/>
        </a:p>
        <a:p>
          <a:pPr marL="171450" lvl="1" indent="-171450" algn="l" defTabSz="800100">
            <a:lnSpc>
              <a:spcPct val="90000"/>
            </a:lnSpc>
            <a:spcBef>
              <a:spcPct val="0"/>
            </a:spcBef>
            <a:spcAft>
              <a:spcPct val="15000"/>
            </a:spcAft>
            <a:buChar char="••"/>
          </a:pPr>
          <a14:m xmlns:a14="http://schemas.microsoft.com/office/drawing/2010/main">
            <m:oMath xmlns:m="http://schemas.openxmlformats.org/officeDocument/2006/math">
              <m:acc>
                <m:accPr>
                  <m:chr m:val="̂"/>
                  <m:ctrlPr>
                    <a:rPr lang="zh-CN" altLang="en-US" sz="1800" i="1" kern="1200" smtClean="0">
                      <a:latin typeface="Cambria Math" panose="02040503050406030204" pitchFamily="18" charset="0"/>
                    </a:rPr>
                  </m:ctrlPr>
                </m:accPr>
                <m:e>
                  <m:r>
                    <m:rPr>
                      <m:sty m:val="p"/>
                    </m:rPr>
                    <a:rPr lang="en-US" altLang="zh-CN" sz="1800" i="1" kern="1200" smtClean="0">
                      <a:latin typeface="Cambria Math" panose="02040503050406030204" pitchFamily="18" charset="0"/>
                    </a:rPr>
                    <m:t>y</m:t>
                  </m:r>
                </m:e>
              </m:acc>
            </m:oMath>
          </a14:m>
          <a:r>
            <a:rPr lang="zh-CN" altLang="en-US" sz="1800" kern="1200" dirty="0"/>
            <a:t>为预测值，自变量</a:t>
          </a:r>
          <a:r>
            <a:rPr lang="en-US" altLang="en-US" sz="1800" kern="1200" dirty="0"/>
            <a:t>x</a:t>
          </a:r>
          <a:r>
            <a:rPr lang="zh-CN" altLang="en-US" sz="1800" kern="1200" dirty="0"/>
            <a:t>和因变量</a:t>
          </a:r>
          <a:r>
            <a:rPr lang="en-US" altLang="en-US" sz="1800" kern="1200" dirty="0"/>
            <a:t>y</a:t>
          </a:r>
          <a:r>
            <a:rPr lang="zh-CN" altLang="en-US" sz="1800" kern="1200" dirty="0"/>
            <a:t>是已知的，而我们想实现的是预测新增一个</a:t>
          </a:r>
          <a:r>
            <a:rPr lang="en-US" altLang="en-US" sz="1800" kern="1200" dirty="0"/>
            <a:t>x</a:t>
          </a:r>
          <a:r>
            <a:rPr lang="zh-CN" altLang="en-US" sz="1800" kern="1200" dirty="0"/>
            <a:t>，其对应的</a:t>
          </a:r>
          <a:r>
            <a:rPr lang="en-US" altLang="en-US" sz="1800" kern="1200" dirty="0"/>
            <a:t>y</a:t>
          </a:r>
          <a:r>
            <a:rPr lang="zh-CN" altLang="en-US" sz="1800" kern="1200" dirty="0"/>
            <a:t>是多少。因此，为了构建这个函数关系，目标是通过已知数据点，求解线性模型中</a:t>
          </a:r>
          <a:r>
            <a:rPr lang="en-US" altLang="en-US" sz="1800" kern="1200" dirty="0"/>
            <a:t>w</a:t>
          </a:r>
          <a:r>
            <a:rPr lang="zh-CN" altLang="en-US" sz="1800" kern="1200" dirty="0"/>
            <a:t>和</a:t>
          </a:r>
          <a:r>
            <a:rPr lang="en-US" altLang="en-US" sz="1800" kern="1200" dirty="0"/>
            <a:t>b</a:t>
          </a:r>
          <a:r>
            <a:rPr lang="zh-CN" altLang="en-US" sz="1800" kern="1200" dirty="0"/>
            <a:t>两个参数。</a:t>
          </a:r>
        </a:p>
      </dsp:txBody>
      <dsp:txXfrm rot="-5400000">
        <a:off x="1198689" y="1809186"/>
        <a:ext cx="10416515" cy="1732252"/>
      </dsp:txXfrm>
    </dsp:sp>
    <dsp:sp modelId="{2D2F1D35-5AD2-4D29-A1CA-B331A25ED2AF}">
      <dsp:nvSpPr>
        <dsp:cNvPr id="0" name=""/>
        <dsp:cNvSpPr/>
      </dsp:nvSpPr>
      <dsp:spPr>
        <a:xfrm rot="5400000">
          <a:off x="-256861" y="4360734"/>
          <a:ext cx="1712411" cy="119868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CN" altLang="en-US" sz="2300" kern="1200" dirty="0"/>
            <a:t>逻辑回归</a:t>
          </a:r>
        </a:p>
      </dsp:txBody>
      <dsp:txXfrm rot="-5400000">
        <a:off x="1" y="4703216"/>
        <a:ext cx="1198688" cy="513723"/>
      </dsp:txXfrm>
    </dsp:sp>
    <dsp:sp modelId="{425A43B7-6800-46D6-9BDA-79BFB6D0CD19}">
      <dsp:nvSpPr>
        <dsp:cNvPr id="0" name=""/>
        <dsp:cNvSpPr/>
      </dsp:nvSpPr>
      <dsp:spPr>
        <a:xfrm rot="5400000">
          <a:off x="5467017" y="-455639"/>
          <a:ext cx="1973569" cy="105102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a:t>逻辑回归</a:t>
          </a:r>
          <a:r>
            <a:rPr lang="zh-CN" altLang="en-US" sz="1800" b="0" i="0" kern="1200" dirty="0"/>
            <a:t>虽然名字中有回归，但模型最初是为了解决二分类问题，</a:t>
          </a:r>
          <a:r>
            <a:rPr lang="zh-CN" altLang="en-US" sz="1800" kern="1200" dirty="0"/>
            <a:t>是一个分类模型，是一种基于线性回归思想的广义的线性回归模型。</a:t>
          </a:r>
        </a:p>
        <a:p>
          <a:pPr marL="171450" lvl="1" indent="-171450" algn="l" defTabSz="800100">
            <a:lnSpc>
              <a:spcPct val="90000"/>
            </a:lnSpc>
            <a:spcBef>
              <a:spcPct val="0"/>
            </a:spcBef>
            <a:spcAft>
              <a:spcPct val="15000"/>
            </a:spcAft>
            <a:buChar char="••"/>
          </a:pPr>
          <a:r>
            <a:rPr lang="zh-CN" altLang="en-US" sz="1800" kern="1200" dirty="0"/>
            <a:t>逻辑回归是将线性回归的预测结果映射到了</a:t>
          </a:r>
          <a:r>
            <a:rPr lang="en-US" altLang="zh-CN" sz="1800" kern="1200" dirty="0"/>
            <a:t>sigmoid</a:t>
          </a:r>
          <a:r>
            <a:rPr lang="zh-CN" altLang="en-US" sz="1800" kern="1200" dirty="0"/>
            <a:t>函数中去，作为该函数的自变量，输出结果在</a:t>
          </a:r>
          <a:r>
            <a:rPr lang="en-US" altLang="zh-CN" sz="1800" kern="1200" dirty="0"/>
            <a:t>(0,1)</a:t>
          </a:r>
          <a:r>
            <a:rPr lang="zh-CN" altLang="en-US" sz="1800" kern="1200" dirty="0"/>
            <a:t>范围内，表达某件事情发生的可能性。</a:t>
          </a:r>
        </a:p>
        <a:p>
          <a:pPr marL="171450" lvl="1" indent="-171450" algn="l" defTabSz="800100">
            <a:lnSpc>
              <a:spcPct val="90000"/>
            </a:lnSpc>
            <a:spcBef>
              <a:spcPct val="0"/>
            </a:spcBef>
            <a:spcAft>
              <a:spcPct val="15000"/>
            </a:spcAft>
            <a:buChar char="••"/>
          </a:pPr>
          <a:r>
            <a:rPr lang="zh-CN" altLang="en-US" sz="1800" kern="1200" dirty="0"/>
            <a:t>举例：区分是否为垃圾邮件，银行判断是否给用户办理信用卡等问题。</a:t>
          </a:r>
          <a:endParaRPr lang="zh-CN" altLang="en-US" sz="2800" kern="1200" dirty="0"/>
        </a:p>
      </dsp:txBody>
      <dsp:txXfrm rot="-5400000">
        <a:off x="1198689" y="3909031"/>
        <a:ext cx="10413884" cy="17808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ABC81-FC83-4988-AC02-A59A525511FA}" type="datetimeFigureOut">
              <a:rPr lang="zh-CN" altLang="en-US" smtClean="0"/>
              <a:t>2020/10/21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8F951-2412-4592-B8DF-FA52CDFBD84B}" type="slidenum">
              <a:rPr lang="zh-CN" altLang="en-US" smtClean="0"/>
              <a:t>‹#›</a:t>
            </a:fld>
            <a:endParaRPr lang="zh-CN" altLang="en-US"/>
          </a:p>
        </p:txBody>
      </p:sp>
    </p:spTree>
    <p:extLst>
      <p:ext uri="{BB962C8B-B14F-4D97-AF65-F5344CB8AC3E}">
        <p14:creationId xmlns:p14="http://schemas.microsoft.com/office/powerpoint/2010/main" val="2814446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mn-lt"/>
                <a:ea typeface="+mn-ea"/>
                <a:cs typeface="+mn-cs"/>
              </a:rPr>
              <a:t>总结下，数据挖掘是个很宽泛的概念，数据挖掘常用方法大多来自于机器学习这门学科，深度学习是机器学习一类比较火的算法，本质上还是原来的神经网络。</a:t>
            </a:r>
            <a:endParaRPr lang="en-US" altLang="zh-CN" sz="1200" b="0" i="0" kern="1200" dirty="0" smtClean="0">
              <a:solidFill>
                <a:schemeClr val="tx1"/>
              </a:solidFill>
              <a:effectLst/>
              <a:latin typeface="+mn-lt"/>
              <a:ea typeface="+mn-ea"/>
              <a:cs typeface="+mn-cs"/>
            </a:endParaRPr>
          </a:p>
          <a:p>
            <a:r>
              <a:rPr lang="zh-CN" altLang="en-US" sz="1200" b="0" i="0" kern="1200" smtClean="0">
                <a:solidFill>
                  <a:schemeClr val="tx1"/>
                </a:solidFill>
                <a:effectLst/>
                <a:latin typeface="+mn-lt"/>
                <a:ea typeface="+mn-ea"/>
                <a:cs typeface="+mn-cs"/>
              </a:rPr>
              <a:t>“用机器学习的方法来进行数据挖掘。”机器学习是一种方法；数据挖掘是一件事情；还有一个相似的概念就是模式识别，这也是一件事情。</a:t>
            </a:r>
            <a:r>
              <a:rPr lang="zh-CN" altLang="en-US" smtClean="0"/>
              <a:t/>
            </a:r>
            <a:br>
              <a:rPr lang="zh-CN" altLang="en-US" smtClean="0"/>
            </a:br>
            <a:r>
              <a:rPr lang="zh-CN" altLang="en-US" sz="1200" b="0" i="0" kern="1200" smtClean="0">
                <a:solidFill>
                  <a:schemeClr val="tx1"/>
                </a:solidFill>
                <a:effectLst/>
                <a:latin typeface="+mn-lt"/>
                <a:ea typeface="+mn-ea"/>
                <a:cs typeface="+mn-cs"/>
              </a:rPr>
              <a:t>至于深度学习只是机器学习的一个子类；</a:t>
            </a:r>
            <a:endParaRPr lang="zh-CN" altLang="en-US" dirty="0"/>
          </a:p>
        </p:txBody>
      </p:sp>
      <p:sp>
        <p:nvSpPr>
          <p:cNvPr id="4" name="灯片编号占位符 3"/>
          <p:cNvSpPr>
            <a:spLocks noGrp="1"/>
          </p:cNvSpPr>
          <p:nvPr>
            <p:ph type="sldNum" sz="quarter" idx="10"/>
          </p:nvPr>
        </p:nvSpPr>
        <p:spPr/>
        <p:txBody>
          <a:bodyPr/>
          <a:lstStyle/>
          <a:p>
            <a:fld id="{1FA8F951-2412-4592-B8DF-FA52CDFBD84B}" type="slidenum">
              <a:rPr lang="zh-CN" altLang="en-US" smtClean="0"/>
              <a:t>5</a:t>
            </a:fld>
            <a:endParaRPr lang="zh-CN" altLang="en-US"/>
          </a:p>
        </p:txBody>
      </p:sp>
    </p:spTree>
    <p:extLst>
      <p:ext uri="{BB962C8B-B14F-4D97-AF65-F5344CB8AC3E}">
        <p14:creationId xmlns:p14="http://schemas.microsoft.com/office/powerpoint/2010/main" val="6927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15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8264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1198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06755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5492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12039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6567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K</a:t>
            </a:r>
            <a:r>
              <a:rPr lang="zh-CN" altLang="en-US" dirty="0"/>
              <a:t>均值算法是一个迭代算法，首先选择</a:t>
            </a:r>
            <a:r>
              <a:rPr lang="en-US" altLang="zh-CN" dirty="0"/>
              <a:t>K</a:t>
            </a:r>
            <a:r>
              <a:rPr lang="zh-CN" altLang="en-US" dirty="0"/>
              <a:t>个中心点；而算法的核心要做两件事，分别是簇分配和移动聚类中心。簇分配指的是</a:t>
            </a:r>
            <a:r>
              <a:rPr lang="en-US" altLang="zh-CN" dirty="0"/>
              <a:t>1</a:t>
            </a:r>
            <a:r>
              <a:rPr lang="zh-CN" altLang="en-US" dirty="0"/>
              <a:t>，移动聚类中心就是</a:t>
            </a:r>
            <a:r>
              <a:rPr lang="en-US" altLang="zh-CN" dirty="0"/>
              <a:t>2</a:t>
            </a:r>
            <a:r>
              <a:rPr lang="zh-CN" altLang="en-US" dirty="0"/>
              <a:t>，也就是说计算各类中样本的均值，作为类的新中心，然后不断重复步骤</a:t>
            </a:r>
            <a:r>
              <a:rPr lang="en-US" altLang="zh-CN" dirty="0"/>
              <a:t>1</a:t>
            </a:r>
            <a:r>
              <a:rPr lang="zh-CN" altLang="en-US" dirty="0"/>
              <a:t>，</a:t>
            </a:r>
            <a:r>
              <a:rPr lang="en-US" altLang="zh-CN" dirty="0"/>
              <a:t>2</a:t>
            </a:r>
            <a:r>
              <a:rPr lang="zh-CN" altLang="en-US" dirty="0"/>
              <a:t>，直到各簇中的点不在变化，或者等价的，各簇的中心点不再变化。</a:t>
            </a:r>
            <a:r>
              <a:rPr lang="en-US" altLang="zh-CN" dirty="0"/>
              <a:t>		</a:t>
            </a:r>
            <a:r>
              <a:rPr lang="zh-CN" altLang="en-US" dirty="0"/>
              <a:t>相应的右边有就是对应的比较正式的算法步骤，第一个循环对应簇分配，第二个循环进行聚类中心的移动。</a:t>
            </a:r>
            <a:endParaRPr lang="en-US" altLang="zh-CN" dirty="0"/>
          </a:p>
          <a:p>
            <a:endParaRPr lang="en-US" altLang="zh-CN" dirty="0"/>
          </a:p>
          <a:p>
            <a:r>
              <a:rPr lang="en-US" altLang="zh-CN" dirty="0"/>
              <a:t>K</a:t>
            </a:r>
            <a:r>
              <a:rPr lang="zh-CN" altLang="en-US" dirty="0"/>
              <a:t>均值算法中距离的度量使用欧式距离，聚类需要先确定</a:t>
            </a:r>
            <a:r>
              <a:rPr lang="en-US" altLang="zh-CN" dirty="0"/>
              <a:t>1</a:t>
            </a:r>
            <a:r>
              <a:rPr lang="zh-CN" altLang="en-US" dirty="0"/>
              <a:t>、距离或相似度</a:t>
            </a:r>
            <a:r>
              <a:rPr lang="en-US" altLang="zh-CN" dirty="0"/>
              <a:t>2</a:t>
            </a:r>
            <a:r>
              <a:rPr lang="zh-CN" altLang="en-US" dirty="0"/>
              <a:t>、合并规则</a:t>
            </a:r>
            <a:r>
              <a:rPr lang="en-US" altLang="zh-CN" dirty="0"/>
              <a:t>3</a:t>
            </a:r>
            <a:r>
              <a:rPr lang="zh-CN" altLang="en-US" dirty="0"/>
              <a:t>、停止条件三个要素，不同的组合可得到不同的聚类算法。</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616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接下来我们看一下</a:t>
            </a:r>
            <a:r>
              <a:rPr lang="en-US" altLang="zh-CN" dirty="0"/>
              <a:t>K-Means</a:t>
            </a:r>
            <a:r>
              <a:rPr lang="zh-CN" altLang="en-US" dirty="0"/>
              <a:t>算法的具体过程，首先在原始数据集上初始化中心点，这里设定是两个中心点，然后进行簇分配，将各数据点分配到距离最近的簇中；</a:t>
            </a:r>
            <a:endParaRPr lang="en-US" altLang="zh-CN" dirty="0"/>
          </a:p>
          <a:p>
            <a:r>
              <a:rPr lang="zh-CN" altLang="en-US" dirty="0"/>
              <a:t>接着在第一次迭代中，先更新聚类中心，就是根据当前簇中的数据计算均值，作为新的中心点位置，然后将所有的数据点根据更新后的聚类中心重新进行簇分配。</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9082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同理，第二次及第三次迭代是一样的步骤，在第三次迭代后，聚类中心不再变化，算法结束。</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077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线性回归算法的损失函数主要有两种方法，第一个是最小二乘法，第二个是梯度下降法</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2192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这里是一个</a:t>
            </a:r>
            <a:r>
              <a:rPr lang="en-US" altLang="zh-CN" dirty="0"/>
              <a:t>K-Means</a:t>
            </a:r>
            <a:r>
              <a:rPr lang="zh-CN" altLang="en-US" dirty="0"/>
              <a:t>算法的动态演示</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8762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750158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这展示了不同的</a:t>
            </a:r>
            <a:r>
              <a:rPr lang="en-US" altLang="zh-CN" dirty="0"/>
              <a:t>K</a:t>
            </a:r>
            <a:r>
              <a:rPr lang="zh-CN" altLang="en-US" dirty="0"/>
              <a:t>值，也就是在不同的聚类中心点下，同一个数据集的不同聚类结果，从直观上可以看到当类别数为</a:t>
            </a:r>
            <a:r>
              <a:rPr lang="en-US" altLang="zh-CN" dirty="0"/>
              <a:t>7</a:t>
            </a:r>
            <a:r>
              <a:rPr lang="zh-CN" altLang="en-US" dirty="0"/>
              <a:t>时，</a:t>
            </a:r>
            <a:r>
              <a:rPr lang="en-US" altLang="zh-CN" dirty="0"/>
              <a:t>K</a:t>
            </a:r>
            <a:r>
              <a:rPr lang="zh-CN" altLang="en-US" dirty="0"/>
              <a:t>均值算法能够更好的将不同特性的数据进行聚类。</a:t>
            </a:r>
            <a:endParaRPr lang="en-US" altLang="zh-CN" dirty="0"/>
          </a:p>
          <a:p>
            <a:endParaRPr lang="en-US" altLang="zh-CN" dirty="0"/>
          </a:p>
          <a:p>
            <a:r>
              <a:rPr lang="zh-CN" altLang="en-US" dirty="0"/>
              <a:t>确定</a:t>
            </a:r>
            <a:r>
              <a:rPr lang="en-US" altLang="zh-CN" dirty="0"/>
              <a:t>K</a:t>
            </a:r>
            <a:r>
              <a:rPr lang="zh-CN" altLang="en-US" dirty="0"/>
              <a:t>值可以使用不同的</a:t>
            </a:r>
            <a:r>
              <a:rPr lang="en-US" altLang="zh-CN" dirty="0"/>
              <a:t>K</a:t>
            </a:r>
            <a:r>
              <a:rPr lang="zh-CN" altLang="en-US" dirty="0"/>
              <a:t>值进行聚类，根据聚类结果的质量推测最优的</a:t>
            </a:r>
            <a:r>
              <a:rPr lang="en-US" altLang="zh-CN" dirty="0"/>
              <a:t>K</a:t>
            </a:r>
            <a:r>
              <a:rPr lang="zh-CN" altLang="en-US" dirty="0"/>
              <a:t>值。（质量可以用类的平均直径来测量）</a:t>
            </a:r>
            <a:endParaRPr lang="en-US" altLang="zh-CN" dirty="0"/>
          </a:p>
          <a:p>
            <a:r>
              <a:rPr lang="zh-CN" altLang="en-US" dirty="0"/>
              <a:t>另一种思路就是考虑分类数</a:t>
            </a:r>
            <a:r>
              <a:rPr lang="en-US" altLang="zh-CN" dirty="0"/>
              <a:t>K</a:t>
            </a:r>
            <a:r>
              <a:rPr lang="zh-CN" altLang="en-US" dirty="0"/>
              <a:t>是否能更好的符合后续的目的，比如给衬衫分尺码，是分三个尺码</a:t>
            </a:r>
            <a:r>
              <a:rPr lang="en-US" altLang="zh-CN" dirty="0"/>
              <a:t>S</a:t>
            </a:r>
            <a:r>
              <a:rPr lang="zh-CN" altLang="en-US" dirty="0"/>
              <a:t>、</a:t>
            </a:r>
            <a:r>
              <a:rPr lang="en-US" altLang="zh-CN" dirty="0"/>
              <a:t>M</a:t>
            </a:r>
            <a:r>
              <a:rPr lang="zh-CN" altLang="en-US" dirty="0"/>
              <a:t>、</a:t>
            </a:r>
            <a:r>
              <a:rPr lang="en-US" altLang="zh-CN" dirty="0"/>
              <a:t>L</a:t>
            </a:r>
            <a:r>
              <a:rPr lang="zh-CN" altLang="en-US" dirty="0"/>
              <a:t>还是五个尺码</a:t>
            </a:r>
            <a:r>
              <a:rPr lang="en-US" altLang="zh-CN" dirty="0"/>
              <a:t>XS</a:t>
            </a:r>
            <a:r>
              <a:rPr lang="zh-CN" altLang="en-US" dirty="0"/>
              <a:t>、</a:t>
            </a:r>
            <a:r>
              <a:rPr lang="en-US" altLang="zh-CN" dirty="0"/>
              <a:t>S</a:t>
            </a:r>
            <a:r>
              <a:rPr lang="zh-CN" altLang="en-US" dirty="0"/>
              <a:t>、</a:t>
            </a:r>
            <a:r>
              <a:rPr lang="en-US" altLang="zh-CN" dirty="0"/>
              <a:t>M</a:t>
            </a:r>
            <a:r>
              <a:rPr lang="zh-CN" altLang="en-US" dirty="0"/>
              <a:t>、</a:t>
            </a:r>
            <a:r>
              <a:rPr lang="en-US" altLang="zh-CN" dirty="0"/>
              <a:t>L</a:t>
            </a:r>
            <a:r>
              <a:rPr lang="zh-CN" altLang="en-US" dirty="0"/>
              <a:t>、</a:t>
            </a:r>
            <a:r>
              <a:rPr lang="en-US" altLang="zh-CN" dirty="0"/>
              <a:t>XL</a:t>
            </a:r>
            <a:r>
              <a:rPr lang="zh-CN" altLang="en-US" dirty="0"/>
              <a:t>取决于哪种分法更符合市场的需求。</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3978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这展示了如果数据集中的簇有较复杂的非球形几何形状，</a:t>
            </a:r>
            <a:r>
              <a:rPr lang="en-US" altLang="zh-CN" dirty="0"/>
              <a:t>k</a:t>
            </a:r>
            <a:r>
              <a:rPr lang="zh-CN" altLang="en-US" dirty="0"/>
              <a:t>均值算法效果可能不好。</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8247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文档分类使用文档中的术语频率，对文档向量进行聚类。</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另一个常用的是图片压缩，将原图中的所有颜色进行指定类别数的聚类，然后用各聚类中心所表示的颜色表示图像，但这是一种有损压缩，无法复原。</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K-means</a:t>
            </a:r>
            <a:r>
              <a:rPr lang="zh-CN" altLang="en-US" dirty="0"/>
              <a:t>算法通常可以应用于维数、数值都很小且连续的数据集，比如：从随机分布的事物集合中将相似事物进行分组。</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根据标签、主题和文档内容将文档分为多个不同的类别。这是一个非常标准且经典的</a:t>
            </a:r>
            <a:r>
              <a:rPr lang="en" altLang="zh-CN" sz="1200" b="0" i="0" kern="1200" dirty="0">
                <a:solidFill>
                  <a:schemeClr val="tx1"/>
                </a:solidFill>
                <a:effectLst/>
                <a:latin typeface="+mn-lt"/>
                <a:ea typeface="+mn-ea"/>
                <a:cs typeface="+mn-cs"/>
              </a:rPr>
              <a:t>K-means</a:t>
            </a:r>
            <a:r>
              <a:rPr lang="zh-CN" altLang="en-US" sz="1200" b="0" i="0" kern="1200" dirty="0">
                <a:solidFill>
                  <a:schemeClr val="tx1"/>
                </a:solidFill>
                <a:effectLst/>
                <a:latin typeface="+mn-lt"/>
                <a:ea typeface="+mn-ea"/>
                <a:cs typeface="+mn-cs"/>
              </a:rPr>
              <a:t>算法分类问题。首先，需要对文档进行初始化处理，将每个文档都用矢量来表示，并使用术语频率来识别常用术语进行文档分类，这一步很有必要。然后对文档向量进行聚类，识别文档组中的相似性。</a:t>
            </a:r>
            <a:endParaRPr kumimoji="1"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824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15190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38674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706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5282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2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最小二乘法</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8101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73740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95914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3109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1872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5260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4718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7475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83464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2589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最小二乘法</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6059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5182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5405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426949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417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7551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1230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96090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26914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45553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238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a:t>
            </a:r>
            <a:r>
              <a:rPr lang="zh-CN" altLang="en-US" dirty="0"/>
              <a:t>、</a:t>
            </a:r>
            <a:r>
              <a:rPr lang="en-US" altLang="zh-CN" dirty="0"/>
              <a:t>Y</a:t>
            </a:r>
            <a:r>
              <a:rPr lang="zh-CN" altLang="en-US" dirty="0"/>
              <a:t>和样本数据量一样，均为</a:t>
            </a:r>
            <a:r>
              <a:rPr lang="en-US" altLang="zh-CN" dirty="0"/>
              <a:t>m</a:t>
            </a:r>
            <a:r>
              <a:rPr lang="zh-CN" altLang="en-US" dirty="0"/>
              <a:t>行</a:t>
            </a:r>
            <a:r>
              <a:rPr lang="en-US" altLang="zh-CN" dirty="0"/>
              <a:t>1</a:t>
            </a:r>
            <a:r>
              <a:rPr lang="zh-CN" altLang="en-US" dirty="0"/>
              <a:t>列矩阵，</a:t>
            </a:r>
            <a:r>
              <a:rPr lang="en-US" altLang="zh-CN" dirty="0"/>
              <a:t>X</a:t>
            </a:r>
            <a:r>
              <a:rPr lang="zh-CN" altLang="en-US" dirty="0"/>
              <a:t>为</a:t>
            </a:r>
            <a:r>
              <a:rPr lang="en-US" altLang="zh-CN" dirty="0"/>
              <a:t>m</a:t>
            </a:r>
          </a:p>
          <a:p>
            <a:r>
              <a:rPr lang="zh-CN" altLang="en-US" dirty="0"/>
              <a:t>行和</a:t>
            </a:r>
            <a:r>
              <a:rPr lang="en-US" altLang="zh-CN" dirty="0"/>
              <a:t>w</a:t>
            </a:r>
            <a:r>
              <a:rPr lang="zh-CN" altLang="en-US" dirty="0"/>
              <a:t>一样的数量的列</a:t>
            </a:r>
            <a:r>
              <a:rPr lang="en-US" altLang="zh-CN" dirty="0"/>
              <a:t>n</a:t>
            </a:r>
            <a:r>
              <a:rPr lang="zh-CN" altLang="en-US" dirty="0"/>
              <a:t>，所以</a:t>
            </a:r>
            <a:r>
              <a:rPr lang="en-US" altLang="zh-CN" dirty="0"/>
              <a:t>n</a:t>
            </a:r>
            <a:r>
              <a:rPr lang="zh-CN" altLang="en-US" dirty="0"/>
              <a:t>*</a:t>
            </a:r>
            <a:r>
              <a:rPr lang="en-US" altLang="zh-CN" dirty="0"/>
              <a:t>m</a:t>
            </a:r>
            <a:r>
              <a:rPr lang="zh-CN" altLang="en-US" dirty="0"/>
              <a:t>*</a:t>
            </a:r>
            <a:r>
              <a:rPr lang="en-US" altLang="zh-CN" dirty="0"/>
              <a:t>m*1=n</a:t>
            </a:r>
          </a:p>
          <a:p>
            <a:r>
              <a:rPr lang="en-US" altLang="zh-CN"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4D4D4D"/>
                </a:solidFill>
                <a:effectLst/>
                <a:latin typeface="-apple-system"/>
              </a:rPr>
              <a:t>α</a:t>
            </a:r>
            <a:r>
              <a:rPr lang="zh-CN" altLang="en-US" b="0" i="0" dirty="0">
                <a:solidFill>
                  <a:srgbClr val="4D4D4D"/>
                </a:solidFill>
                <a:effectLst/>
                <a:latin typeface="-apple-system"/>
              </a:rPr>
              <a:t>在梯度下降算法中被称作为学习率或者步长，意味着我们可以通过</a:t>
            </a:r>
            <a:r>
              <a:rPr lang="en-US" altLang="zh-CN" b="0" i="0" dirty="0">
                <a:solidFill>
                  <a:srgbClr val="4D4D4D"/>
                </a:solidFill>
                <a:effectLst/>
                <a:latin typeface="-apple-system"/>
              </a:rPr>
              <a:t>α</a:t>
            </a:r>
            <a:r>
              <a:rPr lang="zh-CN" altLang="en-US" b="0" i="0" dirty="0">
                <a:solidFill>
                  <a:srgbClr val="4D4D4D"/>
                </a:solidFill>
                <a:effectLst/>
                <a:latin typeface="-apple-system"/>
              </a:rPr>
              <a:t>来控制每一步走的距离，以保证不要步子跨的太大，其实就是不要走太快，错过了最低点。同时也要保证不要走的太慢，导致太阳下山了，还没有走到山下。所以</a:t>
            </a:r>
            <a:r>
              <a:rPr lang="en-US" altLang="zh-CN" b="0" i="0" dirty="0">
                <a:solidFill>
                  <a:srgbClr val="4D4D4D"/>
                </a:solidFill>
                <a:effectLst/>
                <a:latin typeface="-apple-system"/>
              </a:rPr>
              <a:t>α</a:t>
            </a:r>
            <a:r>
              <a:rPr lang="zh-CN" altLang="en-US" b="0" i="0" dirty="0">
                <a:solidFill>
                  <a:srgbClr val="4D4D4D"/>
                </a:solidFill>
                <a:effectLst/>
                <a:latin typeface="-apple-system"/>
              </a:rPr>
              <a:t>的选择在梯度下降法中往往是很重要的！</a:t>
            </a:r>
            <a:r>
              <a:rPr lang="en-US" altLang="zh-CN" b="0" i="0" dirty="0">
                <a:solidFill>
                  <a:srgbClr val="4D4D4D"/>
                </a:solidFill>
                <a:effectLst/>
                <a:latin typeface="-apple-system"/>
              </a:rPr>
              <a:t>α</a:t>
            </a:r>
            <a:r>
              <a:rPr lang="zh-CN" altLang="en-US" b="0" i="0" dirty="0">
                <a:solidFill>
                  <a:srgbClr val="4D4D4D"/>
                </a:solidFill>
                <a:effectLst/>
                <a:latin typeface="-apple-system"/>
              </a:rPr>
              <a:t>不能太大也不能太小，太小的话，可能导致迟迟走不到最低点，太大的话，会导致错过最低点！</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FA8F951-2412-4592-B8DF-FA52CDFBD84B}" type="slidenum">
              <a:rPr lang="zh-CN" altLang="en-US" smtClean="0"/>
              <a:t>13</a:t>
            </a:fld>
            <a:endParaRPr lang="zh-CN" altLang="en-US"/>
          </a:p>
        </p:txBody>
      </p:sp>
    </p:spTree>
    <p:extLst>
      <p:ext uri="{BB962C8B-B14F-4D97-AF65-F5344CB8AC3E}">
        <p14:creationId xmlns:p14="http://schemas.microsoft.com/office/powerpoint/2010/main" val="32425673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79529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80306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17208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互联网造车</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481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a:t>
            </a:r>
            <a:r>
              <a:rPr lang="zh-CN" altLang="en-US" dirty="0"/>
              <a:t>、</a:t>
            </a:r>
            <a:r>
              <a:rPr lang="en-US" altLang="zh-CN" dirty="0"/>
              <a:t>Y</a:t>
            </a:r>
            <a:r>
              <a:rPr lang="zh-CN" altLang="en-US" dirty="0"/>
              <a:t>和样本数据量一样，均为</a:t>
            </a:r>
            <a:r>
              <a:rPr lang="en-US" altLang="zh-CN" dirty="0"/>
              <a:t>m</a:t>
            </a:r>
            <a:r>
              <a:rPr lang="zh-CN" altLang="en-US" dirty="0"/>
              <a:t>行</a:t>
            </a:r>
            <a:r>
              <a:rPr lang="en-US" altLang="zh-CN" dirty="0"/>
              <a:t>1</a:t>
            </a:r>
            <a:r>
              <a:rPr lang="zh-CN" altLang="en-US" dirty="0"/>
              <a:t>列矩阵，</a:t>
            </a:r>
            <a:r>
              <a:rPr lang="en-US" altLang="zh-CN" dirty="0"/>
              <a:t>X</a:t>
            </a:r>
            <a:r>
              <a:rPr lang="zh-CN" altLang="en-US" dirty="0"/>
              <a:t>为</a:t>
            </a:r>
            <a:r>
              <a:rPr lang="en-US" altLang="zh-CN" dirty="0"/>
              <a:t>m</a:t>
            </a:r>
          </a:p>
          <a:p>
            <a:r>
              <a:rPr lang="zh-CN" altLang="en-US" dirty="0"/>
              <a:t>行和</a:t>
            </a:r>
            <a:r>
              <a:rPr lang="en-US" altLang="zh-CN" dirty="0"/>
              <a:t>w</a:t>
            </a:r>
            <a:r>
              <a:rPr lang="zh-CN" altLang="en-US" dirty="0"/>
              <a:t>一样的数量的列</a:t>
            </a:r>
            <a:r>
              <a:rPr lang="en-US" altLang="zh-CN" dirty="0"/>
              <a:t>n</a:t>
            </a:r>
            <a:r>
              <a:rPr lang="zh-CN" altLang="en-US" dirty="0"/>
              <a:t>，所以</a:t>
            </a:r>
            <a:r>
              <a:rPr lang="en-US" altLang="zh-CN" dirty="0"/>
              <a:t>n</a:t>
            </a:r>
            <a:r>
              <a:rPr lang="zh-CN" altLang="en-US" dirty="0"/>
              <a:t>*</a:t>
            </a:r>
            <a:r>
              <a:rPr lang="en-US" altLang="zh-CN" dirty="0"/>
              <a:t>m</a:t>
            </a:r>
            <a:r>
              <a:rPr lang="zh-CN" altLang="en-US" dirty="0"/>
              <a:t>*</a:t>
            </a:r>
            <a:r>
              <a:rPr lang="en-US" altLang="zh-CN" dirty="0"/>
              <a:t>m*1=n</a:t>
            </a:r>
          </a:p>
          <a:p>
            <a:r>
              <a:rPr lang="en-US" altLang="zh-CN"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4D4D4D"/>
                </a:solidFill>
                <a:effectLst/>
                <a:latin typeface="-apple-system"/>
              </a:rPr>
              <a:t>α</a:t>
            </a:r>
            <a:r>
              <a:rPr lang="zh-CN" altLang="en-US" b="0" i="0" dirty="0">
                <a:solidFill>
                  <a:srgbClr val="4D4D4D"/>
                </a:solidFill>
                <a:effectLst/>
                <a:latin typeface="-apple-system"/>
              </a:rPr>
              <a:t>在梯度下降算法中被称作为学习率或者步长，意味着我们可以通过</a:t>
            </a:r>
            <a:r>
              <a:rPr lang="en-US" altLang="zh-CN" b="0" i="0" dirty="0">
                <a:solidFill>
                  <a:srgbClr val="4D4D4D"/>
                </a:solidFill>
                <a:effectLst/>
                <a:latin typeface="-apple-system"/>
              </a:rPr>
              <a:t>α</a:t>
            </a:r>
            <a:r>
              <a:rPr lang="zh-CN" altLang="en-US" b="0" i="0" dirty="0">
                <a:solidFill>
                  <a:srgbClr val="4D4D4D"/>
                </a:solidFill>
                <a:effectLst/>
                <a:latin typeface="-apple-system"/>
              </a:rPr>
              <a:t>来控制每一步走的距离，以保证不要步子跨的太大，其实就是不要走太快，错过了最低点。同时也要保证不要走的太慢，导致太阳下山了，还没有走到山下。所以</a:t>
            </a:r>
            <a:r>
              <a:rPr lang="en-US" altLang="zh-CN" b="0" i="0" dirty="0">
                <a:solidFill>
                  <a:srgbClr val="4D4D4D"/>
                </a:solidFill>
                <a:effectLst/>
                <a:latin typeface="-apple-system"/>
              </a:rPr>
              <a:t>α</a:t>
            </a:r>
            <a:r>
              <a:rPr lang="zh-CN" altLang="en-US" b="0" i="0" dirty="0">
                <a:solidFill>
                  <a:srgbClr val="4D4D4D"/>
                </a:solidFill>
                <a:effectLst/>
                <a:latin typeface="-apple-system"/>
              </a:rPr>
              <a:t>的选择在梯度下降法中往往是很重要的！</a:t>
            </a:r>
            <a:r>
              <a:rPr lang="en-US" altLang="zh-CN" b="0" i="0" dirty="0">
                <a:solidFill>
                  <a:srgbClr val="4D4D4D"/>
                </a:solidFill>
                <a:effectLst/>
                <a:latin typeface="-apple-system"/>
              </a:rPr>
              <a:t>α</a:t>
            </a:r>
            <a:r>
              <a:rPr lang="zh-CN" altLang="en-US" b="0" i="0" dirty="0">
                <a:solidFill>
                  <a:srgbClr val="4D4D4D"/>
                </a:solidFill>
                <a:effectLst/>
                <a:latin typeface="-apple-system"/>
              </a:rPr>
              <a:t>不能太大也不能太小，太小的话，可能导致迟迟走不到最低点，太大的话，会导致错过最低点！</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FA8F951-2412-4592-B8DF-FA52CDFBD84B}" type="slidenum">
              <a:rPr lang="zh-CN" altLang="en-US" smtClean="0"/>
              <a:t>15</a:t>
            </a:fld>
            <a:endParaRPr lang="zh-CN" altLang="en-US"/>
          </a:p>
        </p:txBody>
      </p:sp>
    </p:spTree>
    <p:extLst>
      <p:ext uri="{BB962C8B-B14F-4D97-AF65-F5344CB8AC3E}">
        <p14:creationId xmlns:p14="http://schemas.microsoft.com/office/powerpoint/2010/main" val="401130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最小二乘法</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9234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a:t>
            </a:r>
            <a:r>
              <a:rPr lang="zh-CN" altLang="en-US" dirty="0"/>
              <a:t>、</a:t>
            </a:r>
            <a:r>
              <a:rPr lang="en-US" altLang="zh-CN" dirty="0"/>
              <a:t>Y</a:t>
            </a:r>
            <a:r>
              <a:rPr lang="zh-CN" altLang="en-US" dirty="0"/>
              <a:t>和样本数据量一样，均为</a:t>
            </a:r>
            <a:r>
              <a:rPr lang="en-US" altLang="zh-CN" dirty="0"/>
              <a:t>m</a:t>
            </a:r>
            <a:r>
              <a:rPr lang="zh-CN" altLang="en-US" dirty="0"/>
              <a:t>行</a:t>
            </a:r>
            <a:r>
              <a:rPr lang="en-US" altLang="zh-CN" dirty="0"/>
              <a:t>1</a:t>
            </a:r>
            <a:r>
              <a:rPr lang="zh-CN" altLang="en-US" dirty="0"/>
              <a:t>列矩阵，</a:t>
            </a:r>
            <a:r>
              <a:rPr lang="en-US" altLang="zh-CN" dirty="0"/>
              <a:t>X</a:t>
            </a:r>
            <a:r>
              <a:rPr lang="zh-CN" altLang="en-US" dirty="0"/>
              <a:t>为</a:t>
            </a:r>
            <a:r>
              <a:rPr lang="en-US" altLang="zh-CN" dirty="0"/>
              <a:t>m</a:t>
            </a:r>
          </a:p>
          <a:p>
            <a:r>
              <a:rPr lang="zh-CN" altLang="en-US" dirty="0"/>
              <a:t>行和</a:t>
            </a:r>
            <a:r>
              <a:rPr lang="en-US" altLang="zh-CN" dirty="0"/>
              <a:t>w</a:t>
            </a:r>
            <a:r>
              <a:rPr lang="zh-CN" altLang="en-US" dirty="0"/>
              <a:t>一样的数量的列</a:t>
            </a:r>
            <a:r>
              <a:rPr lang="en-US" altLang="zh-CN" dirty="0"/>
              <a:t>n</a:t>
            </a:r>
            <a:r>
              <a:rPr lang="zh-CN" altLang="en-US" dirty="0"/>
              <a:t>，所以</a:t>
            </a:r>
            <a:r>
              <a:rPr lang="en-US" altLang="zh-CN" dirty="0"/>
              <a:t>n</a:t>
            </a:r>
            <a:r>
              <a:rPr lang="zh-CN" altLang="en-US" dirty="0"/>
              <a:t>*</a:t>
            </a:r>
            <a:r>
              <a:rPr lang="en-US" altLang="zh-CN" dirty="0"/>
              <a:t>m</a:t>
            </a:r>
            <a:r>
              <a:rPr lang="zh-CN" altLang="en-US" dirty="0"/>
              <a:t>*</a:t>
            </a:r>
            <a:r>
              <a:rPr lang="en-US" altLang="zh-CN" dirty="0"/>
              <a:t>m*1=n</a:t>
            </a:r>
          </a:p>
          <a:p>
            <a:r>
              <a:rPr lang="en-US" altLang="zh-CN"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4D4D4D"/>
                </a:solidFill>
                <a:effectLst/>
                <a:latin typeface="-apple-system"/>
              </a:rPr>
              <a:t>α</a:t>
            </a:r>
            <a:r>
              <a:rPr lang="zh-CN" altLang="en-US" b="0" i="0" dirty="0">
                <a:solidFill>
                  <a:srgbClr val="4D4D4D"/>
                </a:solidFill>
                <a:effectLst/>
                <a:latin typeface="-apple-system"/>
              </a:rPr>
              <a:t>在梯度下降算法中被称作为学习率或者步长，意味着我们可以通过</a:t>
            </a:r>
            <a:r>
              <a:rPr lang="en-US" altLang="zh-CN" b="0" i="0" dirty="0">
                <a:solidFill>
                  <a:srgbClr val="4D4D4D"/>
                </a:solidFill>
                <a:effectLst/>
                <a:latin typeface="-apple-system"/>
              </a:rPr>
              <a:t>α</a:t>
            </a:r>
            <a:r>
              <a:rPr lang="zh-CN" altLang="en-US" b="0" i="0" dirty="0">
                <a:solidFill>
                  <a:srgbClr val="4D4D4D"/>
                </a:solidFill>
                <a:effectLst/>
                <a:latin typeface="-apple-system"/>
              </a:rPr>
              <a:t>来控制每一步走的距离，以保证不要步子跨的太大，其实就是不要走太快，错过了最低点。同时也要保证不要走的太慢，导致太阳下山了，还没有走到山下。所以</a:t>
            </a:r>
            <a:r>
              <a:rPr lang="en-US" altLang="zh-CN" b="0" i="0" dirty="0">
                <a:solidFill>
                  <a:srgbClr val="4D4D4D"/>
                </a:solidFill>
                <a:effectLst/>
                <a:latin typeface="-apple-system"/>
              </a:rPr>
              <a:t>α</a:t>
            </a:r>
            <a:r>
              <a:rPr lang="zh-CN" altLang="en-US" b="0" i="0" dirty="0">
                <a:solidFill>
                  <a:srgbClr val="4D4D4D"/>
                </a:solidFill>
                <a:effectLst/>
                <a:latin typeface="-apple-system"/>
              </a:rPr>
              <a:t>的选择在梯度下降法中往往是很重要的！</a:t>
            </a:r>
            <a:r>
              <a:rPr lang="en-US" altLang="zh-CN" b="0" i="0" dirty="0">
                <a:solidFill>
                  <a:srgbClr val="4D4D4D"/>
                </a:solidFill>
                <a:effectLst/>
                <a:latin typeface="-apple-system"/>
              </a:rPr>
              <a:t>α</a:t>
            </a:r>
            <a:r>
              <a:rPr lang="zh-CN" altLang="en-US" b="0" i="0" dirty="0">
                <a:solidFill>
                  <a:srgbClr val="4D4D4D"/>
                </a:solidFill>
                <a:effectLst/>
                <a:latin typeface="-apple-system"/>
              </a:rPr>
              <a:t>不能太大也不能太小，太小的话，可能导致迟迟走不到最低点，太大的话，会导致错过最低点！</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FA8F951-2412-4592-B8DF-FA52CDFBD84B}" type="slidenum">
              <a:rPr lang="zh-CN" altLang="en-US" smtClean="0"/>
              <a:t>17</a:t>
            </a:fld>
            <a:endParaRPr lang="zh-CN" altLang="en-US"/>
          </a:p>
        </p:txBody>
      </p:sp>
    </p:spTree>
    <p:extLst>
      <p:ext uri="{BB962C8B-B14F-4D97-AF65-F5344CB8AC3E}">
        <p14:creationId xmlns:p14="http://schemas.microsoft.com/office/powerpoint/2010/main" val="2097926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466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3BA36-051C-4141-91DA-00D1B986EFE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AE5EF45-D90A-4465-A64D-42D449EC6E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D1FE4A5-8A27-4EB1-9563-DC7E65BB6835}"/>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5" name="页脚占位符 4">
            <a:extLst>
              <a:ext uri="{FF2B5EF4-FFF2-40B4-BE49-F238E27FC236}">
                <a16:creationId xmlns:a16="http://schemas.microsoft.com/office/drawing/2014/main" id="{15921FAD-9D1A-437D-8C32-CAD5C9C373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3FBC64-EA5B-4D56-B273-76A4D0D5648C}"/>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19348468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72F434-2364-4A92-B411-BD6BF29989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FF91FC-CE1F-438B-BD1C-D7B23565524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6E1426-6BCB-41A1-B93B-F7337832CDAA}"/>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5" name="页脚占位符 4">
            <a:extLst>
              <a:ext uri="{FF2B5EF4-FFF2-40B4-BE49-F238E27FC236}">
                <a16:creationId xmlns:a16="http://schemas.microsoft.com/office/drawing/2014/main" id="{970F31EC-A5CA-40E0-9F3E-BBEBC62B5D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0C2CC5-7F77-48F9-ADBF-7ABC6A30A59D}"/>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20340880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B807E3F-2B21-4350-A5D3-7E54DDFD81F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E4FA68-B12C-4D60-8963-BE1ACDFF37E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711E62-4A51-4FD3-BDF5-A71BF230ED65}"/>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5" name="页脚占位符 4">
            <a:extLst>
              <a:ext uri="{FF2B5EF4-FFF2-40B4-BE49-F238E27FC236}">
                <a16:creationId xmlns:a16="http://schemas.microsoft.com/office/drawing/2014/main" id="{620944DC-8E01-448E-82FA-C0DFF2F7DE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5C2366-78A6-411B-A6E9-FE37DC405170}"/>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21334470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43584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99129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97961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415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784218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0A143A">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1443682" y="204487"/>
            <a:ext cx="10515600" cy="573989"/>
          </a:xfrm>
        </p:spPr>
        <p:txBody>
          <a:bodyPr>
            <a:normAutofit/>
          </a:bodyPr>
          <a:lstStyle>
            <a:lvl1pPr algn="r">
              <a:defRPr sz="2800" b="1">
                <a:solidFill>
                  <a:schemeClr val="bg1"/>
                </a:solidFill>
              </a:defRPr>
            </a:lvl1pPr>
          </a:lstStyle>
          <a:p>
            <a:r>
              <a:rPr lang="zh-CN" altLang="en-US"/>
              <a:t>单击此处编辑母版标题样式</a:t>
            </a:r>
          </a:p>
        </p:txBody>
      </p:sp>
      <p:sp>
        <p:nvSpPr>
          <p:cNvPr id="7" name="矩形 6"/>
          <p:cNvSpPr/>
          <p:nvPr userDrawn="1"/>
        </p:nvSpPr>
        <p:spPr>
          <a:xfrm>
            <a:off x="0" y="778476"/>
            <a:ext cx="12192000" cy="6079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6350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0099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36843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917FBC6-3BE7-4AA9-A0A9-A05F4C832CE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3436BF-061D-4343-BE9F-3A99118F04A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BEA879-927A-47C8-BC50-8A48C98DF092}"/>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5" name="页脚占位符 4">
            <a:extLst>
              <a:ext uri="{FF2B5EF4-FFF2-40B4-BE49-F238E27FC236}">
                <a16:creationId xmlns:a16="http://schemas.microsoft.com/office/drawing/2014/main" id="{58195FF0-FF3B-494B-B444-B61705E797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D263CE-FD07-403E-A85F-8CE155E8F785}"/>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3990427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43917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82685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30580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818474-AF70-4C00-9A20-DBDC8B85841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F060AB0-2C45-4D25-A494-A25AD03AFD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3A12D63-D06A-4D8B-9E9A-EC86843C1C39}"/>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5" name="页脚占位符 4">
            <a:extLst>
              <a:ext uri="{FF2B5EF4-FFF2-40B4-BE49-F238E27FC236}">
                <a16:creationId xmlns:a16="http://schemas.microsoft.com/office/drawing/2014/main" id="{5A8969BB-B0C5-42D8-A9E2-1A9E864F60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0B6475-FAA0-4698-8DC6-C855B64B783E}"/>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26876089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DC0AE2-1CE2-4C61-A283-BCF216FEB3A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2032F-61A0-417D-812F-B5621929FA2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437D548-3E55-474D-B642-31163EFB620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2FDF3E1-6F15-4FAE-BDBB-EBB54E25759D}"/>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6" name="页脚占位符 5">
            <a:extLst>
              <a:ext uri="{FF2B5EF4-FFF2-40B4-BE49-F238E27FC236}">
                <a16:creationId xmlns:a16="http://schemas.microsoft.com/office/drawing/2014/main" id="{9FAEF9CE-4BD2-4A5A-ABB6-FE0A7936A2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D2BFB6-7E10-4FEF-B56C-398AEC4AADF7}"/>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29384432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0E057F-E8E2-485E-9E05-853A6BFE28E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18EAA5-0D54-4662-BDE6-AB0D80C1E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DE75CBE-0B8B-4267-A70D-3CEA417A587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F6870A0-784E-4283-B0D4-021FCA7FBD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A33B1DA-BD22-49AB-A941-A83B297CDAF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25CAB59-44B7-4B0C-9179-C6945A7C236D}"/>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8" name="页脚占位符 7">
            <a:extLst>
              <a:ext uri="{FF2B5EF4-FFF2-40B4-BE49-F238E27FC236}">
                <a16:creationId xmlns:a16="http://schemas.microsoft.com/office/drawing/2014/main" id="{B15A8F47-B204-474E-B178-02F8CF1115E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2FD0092-9918-4815-BE6D-850B0D6833D8}"/>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32665740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BAC4D6-FACF-492F-9E46-29DD0814FF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34C962C-3510-424E-A438-0C6A86BB98D0}"/>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4" name="页脚占位符 3">
            <a:extLst>
              <a:ext uri="{FF2B5EF4-FFF2-40B4-BE49-F238E27FC236}">
                <a16:creationId xmlns:a16="http://schemas.microsoft.com/office/drawing/2014/main" id="{C2B3F84F-175E-4179-89D3-6547A16857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58D3A08-580B-4F72-B0F8-D34AFCD2A894}"/>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35957971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F9F8577-0A87-4E16-A471-F23E47B91B0A}"/>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3" name="页脚占位符 2">
            <a:extLst>
              <a:ext uri="{FF2B5EF4-FFF2-40B4-BE49-F238E27FC236}">
                <a16:creationId xmlns:a16="http://schemas.microsoft.com/office/drawing/2014/main" id="{17F445EF-F60A-4E4E-9D40-AD1A79D5AC6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368D3FF-21AD-4912-B3D5-C4EE34456131}"/>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30563526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C0D018-B943-4B6C-A76C-68C66D27C9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41CEAE-9E52-46F8-B089-2FA9420FBA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8F460E-9278-43BE-84BA-996F7CB75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7375195-7DA3-4F6B-9143-A0243FF33DBD}"/>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6" name="页脚占位符 5">
            <a:extLst>
              <a:ext uri="{FF2B5EF4-FFF2-40B4-BE49-F238E27FC236}">
                <a16:creationId xmlns:a16="http://schemas.microsoft.com/office/drawing/2014/main" id="{EDF6FFD0-88EA-4D38-AD1B-8E23A2E2C7E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084C09D-852B-4FCB-9791-6C330FBF1A1A}"/>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10602048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B2B68E-4713-4068-B4C7-090A0B01D1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9E74C3-8853-4965-A6CE-7B1E997A3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AB73051-1718-4D99-9FB8-0396E7A996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8FC9CA4-2A14-4DF0-B74A-DB5419AFA81C}"/>
              </a:ext>
            </a:extLst>
          </p:cNvPr>
          <p:cNvSpPr>
            <a:spLocks noGrp="1"/>
          </p:cNvSpPr>
          <p:nvPr>
            <p:ph type="dt" sz="half" idx="10"/>
          </p:nvPr>
        </p:nvSpPr>
        <p:spPr/>
        <p:txBody>
          <a:bodyPr/>
          <a:lstStyle/>
          <a:p>
            <a:fld id="{D817B8C3-CA4D-4705-BB10-C5D36FC22103}" type="datetimeFigureOut">
              <a:rPr lang="zh-CN" altLang="en-US" smtClean="0"/>
              <a:t>2020/10/21</a:t>
            </a:fld>
            <a:endParaRPr lang="zh-CN" altLang="en-US"/>
          </a:p>
        </p:txBody>
      </p:sp>
      <p:sp>
        <p:nvSpPr>
          <p:cNvPr id="6" name="页脚占位符 5">
            <a:extLst>
              <a:ext uri="{FF2B5EF4-FFF2-40B4-BE49-F238E27FC236}">
                <a16:creationId xmlns:a16="http://schemas.microsoft.com/office/drawing/2014/main" id="{3411FA53-EEB5-4AD7-8A22-7A3864D6D8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2D0CE9A-EB44-4431-8B26-2BB0475ECE24}"/>
              </a:ext>
            </a:extLst>
          </p:cNvPr>
          <p:cNvSpPr>
            <a:spLocks noGrp="1"/>
          </p:cNvSpPr>
          <p:nvPr>
            <p:ph type="sldNum" sz="quarter" idx="12"/>
          </p:nvPr>
        </p:nvSpPr>
        <p:spPr/>
        <p:txBody>
          <a:body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4028558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BEF3347-1763-4F89-8964-FEBA0BF66A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4196FB4-50B8-447E-B992-342D8FBF6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EA962E-8A3A-456B-B731-B5156D6B0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7B8C3-CA4D-4705-BB10-C5D36FC22103}" type="datetimeFigureOut">
              <a:rPr lang="zh-CN" altLang="en-US" smtClean="0"/>
              <a:t>2020/10/21</a:t>
            </a:fld>
            <a:endParaRPr lang="zh-CN" altLang="en-US"/>
          </a:p>
        </p:txBody>
      </p:sp>
      <p:sp>
        <p:nvSpPr>
          <p:cNvPr id="5" name="页脚占位符 4">
            <a:extLst>
              <a:ext uri="{FF2B5EF4-FFF2-40B4-BE49-F238E27FC236}">
                <a16:creationId xmlns:a16="http://schemas.microsoft.com/office/drawing/2014/main" id="{70B3DC9D-A573-41D7-B7EC-F1ADD6547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ABD12D2-90AE-4E89-9E4B-4CCA4D1159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B2A02-CD0F-478B-90ED-D7C0D1C6D02E}" type="slidenum">
              <a:rPr lang="zh-CN" altLang="en-US" smtClean="0"/>
              <a:t>‹#›</a:t>
            </a:fld>
            <a:endParaRPr lang="zh-CN" altLang="en-US"/>
          </a:p>
        </p:txBody>
      </p:sp>
    </p:spTree>
    <p:extLst>
      <p:ext uri="{BB962C8B-B14F-4D97-AF65-F5344CB8AC3E}">
        <p14:creationId xmlns:p14="http://schemas.microsoft.com/office/powerpoint/2010/main" val="1376295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2018/7/19</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extLst>
      <p:ext uri="{BB962C8B-B14F-4D97-AF65-F5344CB8AC3E}">
        <p14:creationId xmlns:p14="http://schemas.microsoft.com/office/powerpoint/2010/main" val="4035013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10.xml"/><Relationship Id="rId5" Type="http://schemas.openxmlformats.org/officeDocument/2006/relationships/diagramQuickStyle" Target="../diagrams/quickStyle1.xml"/><Relationship Id="rId10" Type="http://schemas.openxmlformats.org/officeDocument/2006/relationships/diagramQuickStyle" Target="../diagrams/quickStyle10.xml"/><Relationship Id="rId4" Type="http://schemas.openxmlformats.org/officeDocument/2006/relationships/diagramLayout" Target="../diagrams/layout1.xml"/><Relationship Id="rId9"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610.png"/><Relationship Id="rId4" Type="http://schemas.openxmlformats.org/officeDocument/2006/relationships/image" Target="../media/image7.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hart" Target="../charts/char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emf"/><Relationship Id="rId3" Type="http://schemas.openxmlformats.org/officeDocument/2006/relationships/image" Target="../media/image30.emf"/><Relationship Id="rId7" Type="http://schemas.openxmlformats.org/officeDocument/2006/relationships/image" Target="../media/image34.emf"/><Relationship Id="rId12" Type="http://schemas.openxmlformats.org/officeDocument/2006/relationships/image" Target="../media/image39.emf"/><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emf"/><Relationship Id="rId5" Type="http://schemas.openxmlformats.org/officeDocument/2006/relationships/image" Target="../media/image32.png"/><Relationship Id="rId15" Type="http://schemas.openxmlformats.org/officeDocument/2006/relationships/image" Target="../media/image42.emf"/><Relationship Id="rId10" Type="http://schemas.openxmlformats.org/officeDocument/2006/relationships/image" Target="../media/image37.png"/><Relationship Id="rId4" Type="http://schemas.openxmlformats.org/officeDocument/2006/relationships/image" Target="../media/image31.emf"/><Relationship Id="rId9" Type="http://schemas.openxmlformats.org/officeDocument/2006/relationships/image" Target="../media/image36.emf"/><Relationship Id="rId14" Type="http://schemas.openxmlformats.org/officeDocument/2006/relationships/image" Target="../media/image41.emf"/></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image" Target="../media/image81.jpg"/><Relationship Id="rId4" Type="http://schemas.openxmlformats.org/officeDocument/2006/relationships/image" Target="../media/image80.jpg"/></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image" Target="../media/image83.jpeg"/></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7.xml"/><Relationship Id="rId1" Type="http://schemas.openxmlformats.org/officeDocument/2006/relationships/slideLayout" Target="../slideLayouts/slideLayout17.xml"/><Relationship Id="rId4" Type="http://schemas.openxmlformats.org/officeDocument/2006/relationships/image" Target="../media/image90.jpg"/></Relationships>
</file>

<file path=ppt/slides/_rels/slide7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8" name="文本框 7"/>
          <p:cNvSpPr txBox="1"/>
          <p:nvPr/>
        </p:nvSpPr>
        <p:spPr>
          <a:xfrm>
            <a:off x="1301749" y="5096510"/>
            <a:ext cx="4978977" cy="561692"/>
          </a:xfrm>
          <a:prstGeom prst="rect">
            <a:avLst/>
          </a:prstGeom>
          <a:noFill/>
          <a:ln w="9525">
            <a:noFill/>
            <a:miter/>
          </a:ln>
          <a:effectLst/>
        </p:spPr>
        <p:txBody>
          <a:bodyPr vert="horz" wrap="square" lIns="68580" tIns="34290" rIns="68580" bIns="34290" anchor="t">
            <a:spAutoFit/>
          </a:bodyPr>
          <a:lstStyle/>
          <a:p>
            <a:pPr lvl="0" eaLnBrk="0" hangingPunct="0"/>
            <a:r>
              <a:rPr lang="zh-CN" altLang="en-US" sz="1600" dirty="0">
                <a:solidFill>
                  <a:schemeClr val="bg1"/>
                </a:solidFill>
                <a:cs typeface="+mn-ea"/>
                <a:sym typeface="+mn-lt"/>
              </a:rPr>
              <a:t>小组成员</a:t>
            </a:r>
            <a:r>
              <a:rPr lang="zh-CN" altLang="en-US" sz="1600" dirty="0" smtClean="0">
                <a:solidFill>
                  <a:schemeClr val="bg1"/>
                </a:solidFill>
                <a:cs typeface="+mn-ea"/>
                <a:sym typeface="+mn-lt"/>
              </a:rPr>
              <a:t>：李卓然 王丽洋 王延 李彬璠 陈梦楠 黄治国    </a:t>
            </a:r>
            <a:endParaRPr lang="en-US" altLang="zh-CN" sz="1600" dirty="0">
              <a:solidFill>
                <a:schemeClr val="bg1"/>
              </a:solidFill>
              <a:cs typeface="+mn-ea"/>
              <a:sym typeface="+mn-lt"/>
            </a:endParaRPr>
          </a:p>
          <a:p>
            <a:pPr lvl="0" eaLnBrk="0" hangingPunct="0"/>
            <a:r>
              <a:rPr lang="zh-CN" altLang="en-US" sz="1600" dirty="0">
                <a:solidFill>
                  <a:schemeClr val="bg1"/>
                </a:solidFill>
                <a:cs typeface="+mn-ea"/>
                <a:sym typeface="+mn-lt"/>
              </a:rPr>
              <a:t>汇报时间：</a:t>
            </a:r>
            <a:r>
              <a:rPr lang="en-US" altLang="zh-CN" sz="1600" dirty="0">
                <a:solidFill>
                  <a:schemeClr val="bg1"/>
                </a:solidFill>
                <a:cs typeface="+mn-ea"/>
                <a:sym typeface="+mn-lt"/>
              </a:rPr>
              <a:t>2020</a:t>
            </a:r>
            <a:r>
              <a:rPr lang="zh-CN" altLang="en-US" sz="1600" dirty="0">
                <a:solidFill>
                  <a:schemeClr val="bg1"/>
                </a:solidFill>
                <a:cs typeface="+mn-ea"/>
                <a:sym typeface="+mn-lt"/>
              </a:rPr>
              <a:t>年</a:t>
            </a:r>
            <a:r>
              <a:rPr lang="en-US" altLang="zh-CN" sz="1600" dirty="0">
                <a:solidFill>
                  <a:schemeClr val="bg1"/>
                </a:solidFill>
                <a:cs typeface="+mn-ea"/>
                <a:sym typeface="+mn-lt"/>
              </a:rPr>
              <a:t>10</a:t>
            </a:r>
            <a:r>
              <a:rPr lang="zh-CN" altLang="en-US" sz="1600" dirty="0">
                <a:solidFill>
                  <a:schemeClr val="bg1"/>
                </a:solidFill>
                <a:cs typeface="+mn-ea"/>
                <a:sym typeface="+mn-lt"/>
              </a:rPr>
              <a:t>月</a:t>
            </a:r>
            <a:r>
              <a:rPr lang="en-US" altLang="zh-CN" sz="1600" dirty="0">
                <a:solidFill>
                  <a:schemeClr val="bg1"/>
                </a:solidFill>
                <a:cs typeface="+mn-ea"/>
                <a:sym typeface="+mn-lt"/>
              </a:rPr>
              <a:t>22</a:t>
            </a:r>
            <a:r>
              <a:rPr lang="zh-CN" altLang="en-US" sz="1600" dirty="0">
                <a:solidFill>
                  <a:schemeClr val="bg1"/>
                </a:solidFill>
                <a:cs typeface="+mn-ea"/>
                <a:sym typeface="+mn-lt"/>
              </a:rPr>
              <a:t>日</a:t>
            </a:r>
          </a:p>
        </p:txBody>
      </p:sp>
      <p:sp>
        <p:nvSpPr>
          <p:cNvPr id="9" name="矩形 8"/>
          <p:cNvSpPr/>
          <p:nvPr/>
        </p:nvSpPr>
        <p:spPr>
          <a:xfrm>
            <a:off x="1569765" y="4595036"/>
            <a:ext cx="3529286" cy="306705"/>
          </a:xfrm>
          <a:prstGeom prst="rect">
            <a:avLst/>
          </a:prstGeom>
        </p:spPr>
        <p:txBody>
          <a:bodyPr wrap="square">
            <a:spAutoFit/>
          </a:bodyPr>
          <a:lstStyle/>
          <a:p>
            <a:pPr algn="dist"/>
            <a:endParaRPr lang="zh-CN" altLang="en-US" sz="1400" dirty="0">
              <a:solidFill>
                <a:schemeClr val="bg1"/>
              </a:solidFill>
              <a:latin typeface="微软雅黑" panose="020B0503020204020204" pitchFamily="34" charset="-122"/>
              <a:ea typeface="微软雅黑" panose="020B0503020204020204" pitchFamily="34" charset="-122"/>
              <a:cs typeface="+mn-ea"/>
            </a:endParaRPr>
          </a:p>
        </p:txBody>
      </p:sp>
      <p:sp>
        <p:nvSpPr>
          <p:cNvPr id="11" name="文本框 10">
            <a:extLst>
              <a:ext uri="{FF2B5EF4-FFF2-40B4-BE49-F238E27FC236}">
                <a16:creationId xmlns:a16="http://schemas.microsoft.com/office/drawing/2014/main" id="{EABB4453-9E60-4C9C-A629-8668E338CEC7}"/>
              </a:ext>
            </a:extLst>
          </p:cNvPr>
          <p:cNvSpPr txBox="1"/>
          <p:nvPr/>
        </p:nvSpPr>
        <p:spPr>
          <a:xfrm>
            <a:off x="425110" y="1425053"/>
            <a:ext cx="609414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w="17780" cmpd="sng">
                  <a:noFill/>
                  <a:prstDash val="solid"/>
                  <a:miter lim="800000"/>
                </a:ln>
                <a:solidFill>
                  <a:prstClr val="white"/>
                </a:solidFill>
                <a:effectLst/>
                <a:uLnTx/>
                <a:uFillTx/>
                <a:latin typeface="微软雅黑"/>
                <a:ea typeface="微软雅黑"/>
                <a:cs typeface="+mn-cs"/>
              </a:rPr>
              <a:t>机器学习</a:t>
            </a:r>
            <a:endParaRPr kumimoji="0" lang="en-US" altLang="zh-CN" sz="7200" b="1" i="0" u="none" strike="noStrike" kern="1200" cap="none" spc="0" normalizeH="0" baseline="0" noProof="0" dirty="0">
              <a:ln w="17780" cmpd="sng">
                <a:noFill/>
                <a:prstDash val="solid"/>
                <a:miter lim="800000"/>
              </a:ln>
              <a:solidFill>
                <a:prstClr val="white"/>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a:ln w="17780" cmpd="sng">
                  <a:noFill/>
                  <a:prstDash val="solid"/>
                  <a:miter lim="800000"/>
                </a:ln>
                <a:solidFill>
                  <a:prstClr val="white"/>
                </a:solidFill>
                <a:effectLst/>
                <a:uLnTx/>
                <a:uFillTx/>
                <a:latin typeface="微软雅黑"/>
                <a:ea typeface="微软雅黑"/>
                <a:cs typeface="+mn-cs"/>
              </a:rPr>
              <a:t>经典算法</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a:t>1.1</a:t>
            </a:r>
            <a:r>
              <a:rPr lang="zh-CN" altLang="en-US" dirty="0"/>
              <a:t>逻辑回归简介</a:t>
            </a:r>
          </a:p>
        </p:txBody>
      </p:sp>
      <mc:AlternateContent xmlns:mc="http://schemas.openxmlformats.org/markup-compatibility/2006" xmlns:a14="http://schemas.microsoft.com/office/drawing/2010/main">
        <mc:Choice Requires="a14">
          <p:graphicFrame>
            <p:nvGraphicFramePr>
              <p:cNvPr id="7" name="图示 6">
                <a:extLst>
                  <a:ext uri="{FF2B5EF4-FFF2-40B4-BE49-F238E27FC236}">
                    <a16:creationId xmlns:a16="http://schemas.microsoft.com/office/drawing/2014/main" id="{A5CBF03F-FBC2-4693-8FE7-B9F3BAEC3B44}"/>
                  </a:ext>
                </a:extLst>
              </p:cNvPr>
              <p:cNvGraphicFramePr/>
              <p:nvPr/>
            </p:nvGraphicFramePr>
            <p:xfrm>
              <a:off x="241542" y="886265"/>
              <a:ext cx="11708915" cy="5821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7" name="图示 6">
                <a:extLst>
                  <a:ext uri="{FF2B5EF4-FFF2-40B4-BE49-F238E27FC236}">
                    <a16:creationId xmlns:a16="http://schemas.microsoft.com/office/drawing/2014/main" id="{A5CBF03F-FBC2-4693-8FE7-B9F3BAEC3B44}"/>
                  </a:ext>
                </a:extLst>
              </p:cNvPr>
              <p:cNvGraphicFramePr/>
              <p:nvPr>
                <p:extLst>
                  <p:ext uri="{D42A27DB-BD31-4B8C-83A1-F6EECF244321}">
                    <p14:modId xmlns:p14="http://schemas.microsoft.com/office/powerpoint/2010/main" val="650341618"/>
                  </p:ext>
                </p:extLst>
              </p:nvPr>
            </p:nvGraphicFramePr>
            <p:xfrm>
              <a:off x="241542" y="886265"/>
              <a:ext cx="11708915" cy="58216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Tree>
    <p:extLst>
      <p:ext uri="{BB962C8B-B14F-4D97-AF65-F5344CB8AC3E}">
        <p14:creationId xmlns:p14="http://schemas.microsoft.com/office/powerpoint/2010/main" val="403971621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C78C4FA2-FF0F-4B97-BB76-7B0E754ED9F5}"/>
                                            </p:graphicEl>
                                          </p:spTgt>
                                        </p:tgtEl>
                                        <p:attrNameLst>
                                          <p:attrName>style.visibility</p:attrName>
                                        </p:attrNameLst>
                                      </p:cBhvr>
                                      <p:to>
                                        <p:strVal val="visible"/>
                                      </p:to>
                                    </p:set>
                                    <p:anim calcmode="lin" valueType="num">
                                      <p:cBhvr additive="base">
                                        <p:cTn id="7" dur="500" fill="hold"/>
                                        <p:tgtEl>
                                          <p:spTgt spid="7">
                                            <p:graphicEl>
                                              <a:dgm id="{C78C4FA2-FF0F-4B97-BB76-7B0E754ED9F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C78C4FA2-FF0F-4B97-BB76-7B0E754ED9F5}"/>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AF6D9AEE-A06D-4159-8F24-0478D7ACC9E6}"/>
                                            </p:graphicEl>
                                          </p:spTgt>
                                        </p:tgtEl>
                                        <p:attrNameLst>
                                          <p:attrName>style.visibility</p:attrName>
                                        </p:attrNameLst>
                                      </p:cBhvr>
                                      <p:to>
                                        <p:strVal val="visible"/>
                                      </p:to>
                                    </p:set>
                                    <p:anim calcmode="lin" valueType="num">
                                      <p:cBhvr additive="base">
                                        <p:cTn id="13" dur="500" fill="hold"/>
                                        <p:tgtEl>
                                          <p:spTgt spid="7">
                                            <p:graphicEl>
                                              <a:dgm id="{AF6D9AEE-A06D-4159-8F24-0478D7ACC9E6}"/>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AF6D9AEE-A06D-4159-8F24-0478D7ACC9E6}"/>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graphicEl>
                                              <a:dgm id="{E239121A-2660-486F-93BF-ABC6F330C2B5}"/>
                                            </p:graphicEl>
                                          </p:spTgt>
                                        </p:tgtEl>
                                        <p:attrNameLst>
                                          <p:attrName>style.visibility</p:attrName>
                                        </p:attrNameLst>
                                      </p:cBhvr>
                                      <p:to>
                                        <p:strVal val="visible"/>
                                      </p:to>
                                    </p:set>
                                    <p:anim calcmode="lin" valueType="num">
                                      <p:cBhvr additive="base">
                                        <p:cTn id="19" dur="500" fill="hold"/>
                                        <p:tgtEl>
                                          <p:spTgt spid="7">
                                            <p:graphicEl>
                                              <a:dgm id="{E239121A-2660-486F-93BF-ABC6F330C2B5}"/>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graphicEl>
                                              <a:dgm id="{E239121A-2660-486F-93BF-ABC6F330C2B5}"/>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graphicEl>
                                              <a:dgm id="{D7EC133F-E77B-4B37-97FD-8F3872E2FB64}"/>
                                            </p:graphicEl>
                                          </p:spTgt>
                                        </p:tgtEl>
                                        <p:attrNameLst>
                                          <p:attrName>style.visibility</p:attrName>
                                        </p:attrNameLst>
                                      </p:cBhvr>
                                      <p:to>
                                        <p:strVal val="visible"/>
                                      </p:to>
                                    </p:set>
                                    <p:anim calcmode="lin" valueType="num">
                                      <p:cBhvr additive="base">
                                        <p:cTn id="25" dur="500" fill="hold"/>
                                        <p:tgtEl>
                                          <p:spTgt spid="7">
                                            <p:graphicEl>
                                              <a:dgm id="{D7EC133F-E77B-4B37-97FD-8F3872E2FB64}"/>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graphicEl>
                                              <a:dgm id="{D7EC133F-E77B-4B37-97FD-8F3872E2FB64}"/>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graphicEl>
                                              <a:dgm id="{2D2F1D35-5AD2-4D29-A1CA-B331A25ED2AF}"/>
                                            </p:graphicEl>
                                          </p:spTgt>
                                        </p:tgtEl>
                                        <p:attrNameLst>
                                          <p:attrName>style.visibility</p:attrName>
                                        </p:attrNameLst>
                                      </p:cBhvr>
                                      <p:to>
                                        <p:strVal val="visible"/>
                                      </p:to>
                                    </p:set>
                                    <p:anim calcmode="lin" valueType="num">
                                      <p:cBhvr additive="base">
                                        <p:cTn id="31" dur="500" fill="hold"/>
                                        <p:tgtEl>
                                          <p:spTgt spid="7">
                                            <p:graphicEl>
                                              <a:dgm id="{2D2F1D35-5AD2-4D29-A1CA-B331A25ED2AF}"/>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graphicEl>
                                              <a:dgm id="{2D2F1D35-5AD2-4D29-A1CA-B331A25ED2AF}"/>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graphicEl>
                                              <a:dgm id="{425A43B7-6800-46D6-9BDA-79BFB6D0CD19}"/>
                                            </p:graphicEl>
                                          </p:spTgt>
                                        </p:tgtEl>
                                        <p:attrNameLst>
                                          <p:attrName>style.visibility</p:attrName>
                                        </p:attrNameLst>
                                      </p:cBhvr>
                                      <p:to>
                                        <p:strVal val="visible"/>
                                      </p:to>
                                    </p:set>
                                    <p:anim calcmode="lin" valueType="num">
                                      <p:cBhvr additive="base">
                                        <p:cTn id="37" dur="500" fill="hold"/>
                                        <p:tgtEl>
                                          <p:spTgt spid="7">
                                            <p:graphicEl>
                                              <a:dgm id="{425A43B7-6800-46D6-9BDA-79BFB6D0CD19}"/>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graphicEl>
                                              <a:dgm id="{425A43B7-6800-46D6-9BDA-79BFB6D0CD1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BF23FA2-881F-4B9E-8EEB-26C719C6E383}"/>
              </a:ext>
            </a:extLst>
          </p:cNvPr>
          <p:cNvPicPr>
            <a:picLocks noChangeAspect="1"/>
          </p:cNvPicPr>
          <p:nvPr/>
        </p:nvPicPr>
        <p:blipFill>
          <a:blip r:embed="rId3"/>
          <a:stretch>
            <a:fillRect/>
          </a:stretch>
        </p:blipFill>
        <p:spPr>
          <a:xfrm>
            <a:off x="3837446" y="3582197"/>
            <a:ext cx="4763585" cy="3201129"/>
          </a:xfrm>
          <a:prstGeom prst="rect">
            <a:avLst/>
          </a:prstGeom>
        </p:spPr>
      </p:pic>
      <p:pic>
        <p:nvPicPr>
          <p:cNvPr id="24" name="图片 23">
            <a:extLst>
              <a:ext uri="{FF2B5EF4-FFF2-40B4-BE49-F238E27FC236}">
                <a16:creationId xmlns:a16="http://schemas.microsoft.com/office/drawing/2014/main" id="{68ACA067-7A89-42D9-97EA-D8E44AA8640A}"/>
              </a:ext>
            </a:extLst>
          </p:cNvPr>
          <p:cNvPicPr>
            <a:picLocks noChangeAspect="1"/>
          </p:cNvPicPr>
          <p:nvPr/>
        </p:nvPicPr>
        <p:blipFill>
          <a:blip r:embed="rId4"/>
          <a:stretch>
            <a:fillRect/>
          </a:stretch>
        </p:blipFill>
        <p:spPr>
          <a:xfrm>
            <a:off x="3664667" y="3573486"/>
            <a:ext cx="4941426" cy="3378970"/>
          </a:xfrm>
          <a:prstGeom prst="rect">
            <a:avLst/>
          </a:prstGeom>
        </p:spPr>
      </p:pic>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a:t>1.2</a:t>
            </a:r>
            <a:r>
              <a:rPr lang="zh-CN" altLang="en-US" dirty="0"/>
              <a:t>逻辑回归原理</a:t>
            </a:r>
          </a:p>
        </p:txBody>
      </p:sp>
      <p:sp>
        <p:nvSpPr>
          <p:cNvPr id="2" name="文本框 1">
            <a:extLst>
              <a:ext uri="{FF2B5EF4-FFF2-40B4-BE49-F238E27FC236}">
                <a16:creationId xmlns:a16="http://schemas.microsoft.com/office/drawing/2014/main" id="{8F85E485-CAD5-41ED-84E6-DC5DA310FD22}"/>
              </a:ext>
            </a:extLst>
          </p:cNvPr>
          <p:cNvSpPr txBox="1"/>
          <p:nvPr/>
        </p:nvSpPr>
        <p:spPr>
          <a:xfrm>
            <a:off x="814607" y="1183594"/>
            <a:ext cx="3529732" cy="461665"/>
          </a:xfrm>
          <a:prstGeom prst="rect">
            <a:avLst/>
          </a:prstGeom>
          <a:noFill/>
        </p:spPr>
        <p:txBody>
          <a:bodyPr wrap="square" rtlCol="0">
            <a:spAutoFit/>
          </a:bodyPr>
          <a:lstStyle/>
          <a:p>
            <a:r>
              <a:rPr lang="en-US" altLang="zh-CN" sz="2400" dirty="0"/>
              <a:t>Sigmoid</a:t>
            </a:r>
            <a:r>
              <a:rPr lang="zh-CN" altLang="en-US" sz="2400" dirty="0"/>
              <a:t>函数（预测函数）</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79D87E33-E3F2-4231-8D60-C073661899CF}"/>
                  </a:ext>
                </a:extLst>
              </p:cNvPr>
              <p:cNvSpPr txBox="1"/>
              <p:nvPr/>
            </p:nvSpPr>
            <p:spPr>
              <a:xfrm>
                <a:off x="815926" y="2255939"/>
                <a:ext cx="9948296" cy="1384995"/>
              </a:xfrm>
              <a:prstGeom prst="rect">
                <a:avLst/>
              </a:prstGeom>
              <a:noFill/>
            </p:spPr>
            <p:txBody>
              <a:bodyPr wrap="square">
                <a:spAutoFit/>
              </a:bodyPr>
              <a:lstStyle/>
              <a:p>
                <a:pPr marL="342900" indent="-342900">
                  <a:buFont typeface="Arial" panose="020B0604020202020204" pitchFamily="34" charset="0"/>
                  <a:buChar char="•"/>
                </a:pPr>
                <a:r>
                  <a:rPr lang="zh-CN" altLang="en-US" sz="2000" b="0" i="0" dirty="0">
                    <a:solidFill>
                      <a:srgbClr val="000000"/>
                    </a:solidFill>
                    <a:effectLst/>
                    <a:latin typeface="Helvetica Neue"/>
                  </a:rPr>
                  <a:t>该函数具有很好的数学性质，既可以用于预测类别，并且任意阶可微，因此可用于求解最优解</a:t>
                </a:r>
                <a:r>
                  <a:rPr lang="zh-CN" altLang="en-US" sz="2000" dirty="0">
                    <a:solidFill>
                      <a:srgbClr val="000000"/>
                    </a:solidFill>
                    <a:latin typeface="Helvetica Neue"/>
                  </a:rPr>
                  <a:t>。</a:t>
                </a:r>
                <a:endParaRPr lang="en-US" altLang="zh-CN" sz="2000" dirty="0">
                  <a:solidFill>
                    <a:srgbClr val="000000"/>
                  </a:solidFill>
                  <a:latin typeface="Helvetica Neue"/>
                </a:endParaRPr>
              </a:p>
              <a:p>
                <a:pPr marL="342900" indent="-342900">
                  <a:buFont typeface="Arial" panose="020B0604020202020204" pitchFamily="34" charset="0"/>
                  <a:buChar char="•"/>
                </a:pPr>
                <a:r>
                  <a:rPr lang="en-US" altLang="zh-CN" sz="2000" b="0" i="0" dirty="0">
                    <a:solidFill>
                      <a:srgbClr val="000000"/>
                    </a:solidFill>
                    <a:effectLst/>
                    <a:latin typeface="Helvetica Neue"/>
                  </a:rPr>
                  <a:t>LR </a:t>
                </a:r>
                <a:r>
                  <a:rPr lang="zh-CN" altLang="en-US" sz="2000" b="0" i="0" dirty="0">
                    <a:solidFill>
                      <a:srgbClr val="000000"/>
                    </a:solidFill>
                    <a:effectLst/>
                    <a:latin typeface="Helvetica Neue"/>
                  </a:rPr>
                  <a:t>模型就是在拟合 </a:t>
                </a:r>
                <a:r>
                  <a:rPr lang="en-US" altLang="zh-CN" sz="2000" b="0" i="0" dirty="0">
                    <a:solidFill>
                      <a:srgbClr val="000000"/>
                    </a:solidFill>
                    <a:effectLst/>
                    <a:latin typeface="Helvetica Neue"/>
                  </a:rPr>
                  <a:t> </a:t>
                </a:r>
                <a14:m>
                  <m:oMath xmlns:m="http://schemas.openxmlformats.org/officeDocument/2006/math">
                    <m:sSup>
                      <m:sSupPr>
                        <m:ctrlPr>
                          <a:rPr lang="en-US" altLang="zh-CN" sz="2400" i="1" smtClean="0">
                            <a:latin typeface="Cambria Math" panose="02040503050406030204" pitchFamily="18" charset="0"/>
                            <a:ea typeface="Cambria Math" panose="02040503050406030204" pitchFamily="18" charset="0"/>
                          </a:rPr>
                        </m:ctrlPr>
                      </m:sSupPr>
                      <m:e>
                        <m:r>
                          <a:rPr lang="en-US" altLang="zh-CN" sz="2400" b="0" i="1" smtClean="0">
                            <a:latin typeface="Cambria Math" panose="02040503050406030204" pitchFamily="18" charset="0"/>
                            <a:ea typeface="Cambria Math" panose="02040503050406030204" pitchFamily="18" charset="0"/>
                          </a:rPr>
                          <m:t>𝑧</m:t>
                        </m:r>
                        <m:r>
                          <a:rPr lang="en-US" altLang="zh-CN" sz="2400" b="0" i="1" smtClean="0">
                            <a:latin typeface="Cambria Math" panose="02040503050406030204" pitchFamily="18" charset="0"/>
                            <a:ea typeface="Cambria Math" panose="02040503050406030204" pitchFamily="18" charset="0"/>
                          </a:rPr>
                          <m:t>=</m:t>
                        </m:r>
                        <m:r>
                          <m:rPr>
                            <m:sty m:val="p"/>
                          </m:rPr>
                          <a:rPr lang="en-US" altLang="zh-CN" sz="2400" i="1" smtClean="0">
                            <a:latin typeface="Cambria Math" panose="02040503050406030204" pitchFamily="18" charset="0"/>
                            <a:ea typeface="Cambria Math" panose="02040503050406030204" pitchFamily="18" charset="0"/>
                          </a:rPr>
                          <m:t>w</m:t>
                        </m:r>
                      </m:e>
                      <m:sup>
                        <m:r>
                          <a:rPr lang="en-US" altLang="zh-CN" sz="2400" b="0" i="1" smtClean="0">
                            <a:latin typeface="Cambria Math" panose="02040503050406030204" pitchFamily="18" charset="0"/>
                            <a:ea typeface="Cambria Math" panose="02040503050406030204" pitchFamily="18" charset="0"/>
                          </a:rPr>
                          <m:t>𝑇</m:t>
                        </m:r>
                      </m:sup>
                    </m:sSup>
                    <m:r>
                      <a:rPr lang="en-US" altLang="zh-CN" sz="2400" b="0" i="1" smtClean="0">
                        <a:latin typeface="Cambria Math" panose="02040503050406030204" pitchFamily="18" charset="0"/>
                        <a:ea typeface="Cambria Math" panose="02040503050406030204" pitchFamily="18" charset="0"/>
                      </a:rPr>
                      <m:t>𝑥</m:t>
                    </m:r>
                    <m:r>
                      <a:rPr lang="en-US" altLang="zh-CN" sz="2400" b="0" i="1" smtClean="0">
                        <a:latin typeface="Cambria Math" panose="02040503050406030204" pitchFamily="18" charset="0"/>
                        <a:ea typeface="Cambria Math" panose="02040503050406030204" pitchFamily="18" charset="0"/>
                      </a:rPr>
                      <m:t>+</m:t>
                    </m:r>
                    <m:r>
                      <a:rPr lang="en-US" altLang="zh-CN" sz="2400" b="0" i="1" smtClean="0">
                        <a:latin typeface="Cambria Math" panose="02040503050406030204" pitchFamily="18" charset="0"/>
                        <a:ea typeface="Cambria Math" panose="02040503050406030204" pitchFamily="18" charset="0"/>
                      </a:rPr>
                      <m:t>𝑏</m:t>
                    </m:r>
                  </m:oMath>
                </a14:m>
                <a:r>
                  <a:rPr lang="zh-CN" altLang="en-US" sz="2000" b="0" i="0" dirty="0">
                    <a:solidFill>
                      <a:srgbClr val="000000"/>
                    </a:solidFill>
                    <a:effectLst/>
                    <a:latin typeface="Helvetica Neue"/>
                  </a:rPr>
                  <a:t>这条直线，使得这条直线尽可能地将原始数据中的两个类别正确的划分开。</a:t>
                </a:r>
                <a:endParaRPr lang="zh-CN" altLang="en-US" sz="2000" dirty="0"/>
              </a:p>
            </p:txBody>
          </p:sp>
        </mc:Choice>
        <mc:Fallback xmlns="">
          <p:sp>
            <p:nvSpPr>
              <p:cNvPr id="18" name="文本框 17">
                <a:extLst>
                  <a:ext uri="{FF2B5EF4-FFF2-40B4-BE49-F238E27FC236}">
                    <a16:creationId xmlns:a16="http://schemas.microsoft.com/office/drawing/2014/main" id="{79D87E33-E3F2-4231-8D60-C073661899CF}"/>
                  </a:ext>
                </a:extLst>
              </p:cNvPr>
              <p:cNvSpPr txBox="1">
                <a:spLocks noRot="1" noChangeAspect="1" noMove="1" noResize="1" noEditPoints="1" noAdjustHandles="1" noChangeArrowheads="1" noChangeShapeType="1" noTextEdit="1"/>
              </p:cNvSpPr>
              <p:nvPr/>
            </p:nvSpPr>
            <p:spPr>
              <a:xfrm>
                <a:off x="815926" y="2255939"/>
                <a:ext cx="9948296" cy="1384995"/>
              </a:xfrm>
              <a:prstGeom prst="rect">
                <a:avLst/>
              </a:prstGeom>
              <a:blipFill>
                <a:blip r:embed="rId5"/>
                <a:stretch>
                  <a:fillRect l="-551" t="-2203" r="-551" b="-70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6BC1C0B-2BAD-4DE6-8028-4DEAC309B44A}"/>
                  </a:ext>
                </a:extLst>
              </p:cNvPr>
              <p:cNvSpPr txBox="1"/>
              <p:nvPr/>
            </p:nvSpPr>
            <p:spPr>
              <a:xfrm>
                <a:off x="3466996" y="1346972"/>
                <a:ext cx="2629004" cy="9089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2800" b="0" i="1" smtClean="0">
                          <a:latin typeface="Cambria Math" panose="02040503050406030204" pitchFamily="18" charset="0"/>
                        </a:rPr>
                        <m:t>𝜎</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𝑧</m:t>
                      </m:r>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1+</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𝑒</m:t>
                              </m:r>
                            </m:e>
                            <m:sup>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𝑧</m:t>
                              </m:r>
                            </m:sup>
                          </m:sSup>
                        </m:den>
                      </m:f>
                    </m:oMath>
                  </m:oMathPara>
                </a14:m>
                <a:endParaRPr lang="zh-CN" altLang="en-US" sz="2800" dirty="0"/>
              </a:p>
            </p:txBody>
          </p:sp>
        </mc:Choice>
        <mc:Fallback xmlns="">
          <p:sp>
            <p:nvSpPr>
              <p:cNvPr id="21" name="文本框 20">
                <a:extLst>
                  <a:ext uri="{FF2B5EF4-FFF2-40B4-BE49-F238E27FC236}">
                    <a16:creationId xmlns:a16="http://schemas.microsoft.com/office/drawing/2014/main" id="{66BC1C0B-2BAD-4DE6-8028-4DEAC309B44A}"/>
                  </a:ext>
                </a:extLst>
              </p:cNvPr>
              <p:cNvSpPr txBox="1">
                <a:spLocks noRot="1" noChangeAspect="1" noMove="1" noResize="1" noEditPoints="1" noAdjustHandles="1" noChangeArrowheads="1" noChangeShapeType="1" noTextEdit="1"/>
              </p:cNvSpPr>
              <p:nvPr/>
            </p:nvSpPr>
            <p:spPr>
              <a:xfrm>
                <a:off x="3466996" y="1346972"/>
                <a:ext cx="2629004" cy="908967"/>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006273C-CB74-4A46-8DBA-E2D56159EA06}"/>
                  </a:ext>
                </a:extLst>
              </p:cNvPr>
              <p:cNvSpPr txBox="1"/>
              <p:nvPr/>
            </p:nvSpPr>
            <p:spPr>
              <a:xfrm>
                <a:off x="6096000" y="1292316"/>
                <a:ext cx="2135316" cy="9534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1+</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𝑒</m:t>
                              </m:r>
                            </m:e>
                            <m:sup>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𝑤</m:t>
                                  </m:r>
                                </m:e>
                                <m:sup>
                                  <m:r>
                                    <a:rPr lang="en-US" altLang="zh-CN" sz="2800" b="0" i="1" smtClean="0">
                                      <a:latin typeface="Cambria Math" panose="02040503050406030204" pitchFamily="18" charset="0"/>
                                    </a:rPr>
                                    <m:t>𝑇</m:t>
                                  </m:r>
                                </m:sup>
                              </m:sSup>
                              <m:r>
                                <a:rPr lang="en-US" altLang="zh-CN" sz="2800" b="0" i="1" smtClean="0">
                                  <a:latin typeface="Cambria Math" panose="02040503050406030204" pitchFamily="18" charset="0"/>
                                </a:rPr>
                                <m:t>𝑥</m:t>
                              </m:r>
                            </m:sup>
                          </m:sSup>
                        </m:den>
                      </m:f>
                    </m:oMath>
                  </m:oMathPara>
                </a14:m>
                <a:endParaRPr lang="zh-CN" altLang="en-US" sz="2800" dirty="0"/>
              </a:p>
            </p:txBody>
          </p:sp>
        </mc:Choice>
        <mc:Fallback xmlns="">
          <p:sp>
            <p:nvSpPr>
              <p:cNvPr id="13" name="文本框 12">
                <a:extLst>
                  <a:ext uri="{FF2B5EF4-FFF2-40B4-BE49-F238E27FC236}">
                    <a16:creationId xmlns:a16="http://schemas.microsoft.com/office/drawing/2014/main" id="{6006273C-CB74-4A46-8DBA-E2D56159EA06}"/>
                  </a:ext>
                </a:extLst>
              </p:cNvPr>
              <p:cNvSpPr txBox="1">
                <a:spLocks noRot="1" noChangeAspect="1" noMove="1" noResize="1" noEditPoints="1" noAdjustHandles="1" noChangeArrowheads="1" noChangeShapeType="1" noTextEdit="1"/>
              </p:cNvSpPr>
              <p:nvPr/>
            </p:nvSpPr>
            <p:spPr>
              <a:xfrm>
                <a:off x="6096000" y="1292316"/>
                <a:ext cx="2135316" cy="953403"/>
              </a:xfrm>
              <a:prstGeom prst="rect">
                <a:avLst/>
              </a:prstGeom>
              <a:blipFill>
                <a:blip r:embed="rId7"/>
                <a:stretch>
                  <a:fillRect/>
                </a:stretch>
              </a:blipFill>
            </p:spPr>
            <p:txBody>
              <a:bodyPr/>
              <a:lstStyle/>
              <a:p>
                <a:r>
                  <a:rPr lang="zh-CN" altLang="en-US">
                    <a:noFill/>
                  </a:rPr>
                  <a:t> </a:t>
                </a:r>
              </a:p>
            </p:txBody>
          </p:sp>
        </mc:Fallback>
      </mc:AlternateContent>
      <p:cxnSp>
        <p:nvCxnSpPr>
          <p:cNvPr id="15" name="直接连接符 14">
            <a:extLst>
              <a:ext uri="{FF2B5EF4-FFF2-40B4-BE49-F238E27FC236}">
                <a16:creationId xmlns:a16="http://schemas.microsoft.com/office/drawing/2014/main" id="{35342C12-F694-411B-B132-6D70AB49B7A7}"/>
              </a:ext>
            </a:extLst>
          </p:cNvPr>
          <p:cNvCxnSpPr>
            <a:cxnSpLocks/>
          </p:cNvCxnSpPr>
          <p:nvPr/>
        </p:nvCxnSpPr>
        <p:spPr>
          <a:xfrm>
            <a:off x="6358597" y="3733800"/>
            <a:ext cx="0" cy="2737338"/>
          </a:xfrm>
          <a:prstGeom prst="line">
            <a:avLst/>
          </a:prstGeom>
          <a:ln w="12700">
            <a:solidFill>
              <a:srgbClr val="FF0000"/>
            </a:solidFill>
            <a:prstDash val="dash"/>
          </a:ln>
        </p:spPr>
        <p:style>
          <a:lnRef idx="1">
            <a:schemeClr val="accent6"/>
          </a:lnRef>
          <a:fillRef idx="0">
            <a:schemeClr val="accent6"/>
          </a:fillRef>
          <a:effectRef idx="0">
            <a:schemeClr val="accent6"/>
          </a:effectRef>
          <a:fontRef idx="minor">
            <a:schemeClr val="tx1"/>
          </a:fontRef>
        </p:style>
      </p:cxnSp>
      <p:cxnSp>
        <p:nvCxnSpPr>
          <p:cNvPr id="20" name="直接连接符 19">
            <a:extLst>
              <a:ext uri="{FF2B5EF4-FFF2-40B4-BE49-F238E27FC236}">
                <a16:creationId xmlns:a16="http://schemas.microsoft.com/office/drawing/2014/main" id="{C9606154-30C5-4148-A067-A0770329B6AF}"/>
              </a:ext>
            </a:extLst>
          </p:cNvPr>
          <p:cNvCxnSpPr/>
          <p:nvPr/>
        </p:nvCxnSpPr>
        <p:spPr>
          <a:xfrm>
            <a:off x="4221473" y="5088835"/>
            <a:ext cx="2124527" cy="0"/>
          </a:xfrm>
          <a:prstGeom prst="line">
            <a:avLst/>
          </a:prstGeom>
          <a:ln w="12700">
            <a:solidFill>
              <a:srgbClr val="FF0000"/>
            </a:solidFill>
            <a:prstDash val="dash"/>
          </a:ln>
        </p:spPr>
        <p:style>
          <a:lnRef idx="1">
            <a:schemeClr val="accent2"/>
          </a:lnRef>
          <a:fillRef idx="0">
            <a:schemeClr val="accent2"/>
          </a:fillRef>
          <a:effectRef idx="0">
            <a:schemeClr val="accent2"/>
          </a:effectRef>
          <a:fontRef idx="minor">
            <a:schemeClr val="tx1"/>
          </a:fontRef>
        </p:style>
      </p:cxnSp>
      <p:sp>
        <p:nvSpPr>
          <p:cNvPr id="23" name="文本框 22">
            <a:extLst>
              <a:ext uri="{FF2B5EF4-FFF2-40B4-BE49-F238E27FC236}">
                <a16:creationId xmlns:a16="http://schemas.microsoft.com/office/drawing/2014/main" id="{155E303A-5ADF-4063-9938-970FE88A6A6C}"/>
              </a:ext>
            </a:extLst>
          </p:cNvPr>
          <p:cNvSpPr txBox="1"/>
          <p:nvPr/>
        </p:nvSpPr>
        <p:spPr>
          <a:xfrm>
            <a:off x="3837446" y="4957253"/>
            <a:ext cx="506893" cy="276999"/>
          </a:xfrm>
          <a:prstGeom prst="rect">
            <a:avLst/>
          </a:prstGeom>
          <a:noFill/>
        </p:spPr>
        <p:txBody>
          <a:bodyPr wrap="square" rtlCol="0">
            <a:spAutoFit/>
          </a:bodyPr>
          <a:lstStyle/>
          <a:p>
            <a:r>
              <a:rPr lang="en-US" altLang="zh-CN" sz="1200" dirty="0">
                <a:solidFill>
                  <a:srgbClr val="FF0000"/>
                </a:solidFill>
              </a:rPr>
              <a:t>0.5</a:t>
            </a:r>
            <a:endParaRPr lang="zh-CN" altLang="en-US" sz="1200" dirty="0">
              <a:solidFill>
                <a:srgbClr val="FF0000"/>
              </a:solidFill>
            </a:endParaRPr>
          </a:p>
        </p:txBody>
      </p:sp>
      <p:cxnSp>
        <p:nvCxnSpPr>
          <p:cNvPr id="2056" name="直接连接符 2055">
            <a:extLst>
              <a:ext uri="{FF2B5EF4-FFF2-40B4-BE49-F238E27FC236}">
                <a16:creationId xmlns:a16="http://schemas.microsoft.com/office/drawing/2014/main" id="{32B9EBBD-5067-47F8-8894-E73A8B163248}"/>
              </a:ext>
            </a:extLst>
          </p:cNvPr>
          <p:cNvCxnSpPr>
            <a:cxnSpLocks/>
          </p:cNvCxnSpPr>
          <p:nvPr/>
        </p:nvCxnSpPr>
        <p:spPr>
          <a:xfrm>
            <a:off x="6358597" y="3717758"/>
            <a:ext cx="206350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直接连接符 46">
            <a:extLst>
              <a:ext uri="{FF2B5EF4-FFF2-40B4-BE49-F238E27FC236}">
                <a16:creationId xmlns:a16="http://schemas.microsoft.com/office/drawing/2014/main" id="{30BC4A6D-36AD-4235-A139-59D392148138}"/>
              </a:ext>
            </a:extLst>
          </p:cNvPr>
          <p:cNvCxnSpPr>
            <a:cxnSpLocks/>
          </p:cNvCxnSpPr>
          <p:nvPr/>
        </p:nvCxnSpPr>
        <p:spPr>
          <a:xfrm>
            <a:off x="4295089" y="6459106"/>
            <a:ext cx="2063508" cy="0"/>
          </a:xfrm>
          <a:prstGeom prst="line">
            <a:avLst/>
          </a:prstGeom>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2060" name="文本框 2059">
                <a:extLst>
                  <a:ext uri="{FF2B5EF4-FFF2-40B4-BE49-F238E27FC236}">
                    <a16:creationId xmlns:a16="http://schemas.microsoft.com/office/drawing/2014/main" id="{D0F4C676-1A37-4261-B0ED-2AABD38AD424}"/>
                  </a:ext>
                </a:extLst>
              </p:cNvPr>
              <p:cNvSpPr txBox="1"/>
              <p:nvPr/>
            </p:nvSpPr>
            <p:spPr>
              <a:xfrm>
                <a:off x="9133942" y="4079832"/>
                <a:ext cx="2314479" cy="1375633"/>
              </a:xfrm>
              <a:prstGeom prst="rect">
                <a:avLst/>
              </a:prstGeom>
              <a:noFill/>
            </p:spPr>
            <p:txBody>
              <a:bodyPr wrap="square" lIns="0" tIns="0" rIns="0" bIns="0" rtlCol="0">
                <a:spAutoFit/>
              </a:bodyPr>
              <a:lstStyle/>
              <a:p>
                <a:r>
                  <a:rPr lang="en-US" altLang="zh-CN" sz="2800" dirty="0"/>
                  <a:t>y=</a:t>
                </a:r>
                <a14:m>
                  <m:oMath xmlns:m="http://schemas.openxmlformats.org/officeDocument/2006/math">
                    <m:d>
                      <m:dPr>
                        <m:begChr m:val="{"/>
                        <m:endChr m:val=""/>
                        <m:ctrlPr>
                          <a:rPr lang="en-US" altLang="zh-CN" sz="2800" i="1" smtClean="0">
                            <a:latin typeface="Cambria Math" panose="02040503050406030204" pitchFamily="18" charset="0"/>
                          </a:rPr>
                        </m:ctrlPr>
                      </m:dPr>
                      <m:e>
                        <m:eqArr>
                          <m:eqArrPr>
                            <m:ctrlPr>
                              <a:rPr lang="en-US" altLang="zh-CN" sz="2800" i="1" smtClean="0">
                                <a:latin typeface="Cambria Math" panose="02040503050406030204" pitchFamily="18" charset="0"/>
                              </a:rPr>
                            </m:ctrlPr>
                          </m:eqArrPr>
                          <m:e>
                            <m:r>
                              <a:rPr lang="en-US" altLang="zh-CN" sz="2800" b="0" i="1" smtClean="0">
                                <a:latin typeface="Cambria Math" panose="02040503050406030204" pitchFamily="18" charset="0"/>
                              </a:rPr>
                              <m:t>1,</m:t>
                            </m:r>
                            <m:r>
                              <a:rPr lang="en-US" altLang="zh-CN" sz="2800" b="0" i="1" smtClean="0">
                                <a:latin typeface="Cambria Math" panose="02040503050406030204" pitchFamily="18" charset="0"/>
                              </a:rPr>
                              <m:t>𝑧</m:t>
                            </m:r>
                            <m:r>
                              <a:rPr lang="en-US" altLang="zh-CN" sz="2800" b="0" i="1" smtClean="0">
                                <a:latin typeface="Cambria Math" panose="02040503050406030204" pitchFamily="18" charset="0"/>
                              </a:rPr>
                              <m:t>&gt;0</m:t>
                            </m:r>
                          </m:e>
                          <m:e>
                            <m:r>
                              <a:rPr lang="en-US" altLang="zh-CN" sz="2800" b="0" i="1" smtClean="0">
                                <a:latin typeface="Cambria Math" panose="02040503050406030204" pitchFamily="18" charset="0"/>
                              </a:rPr>
                              <m:t>0.5,</m:t>
                            </m:r>
                            <m:r>
                              <a:rPr lang="en-US" altLang="zh-CN" sz="2800" b="0" i="1" smtClean="0">
                                <a:latin typeface="Cambria Math" panose="02040503050406030204" pitchFamily="18" charset="0"/>
                              </a:rPr>
                              <m:t>𝑧</m:t>
                            </m:r>
                            <m:r>
                              <a:rPr lang="en-US" altLang="zh-CN" sz="2800" b="0" i="1" smtClean="0">
                                <a:latin typeface="Cambria Math" panose="02040503050406030204" pitchFamily="18" charset="0"/>
                              </a:rPr>
                              <m:t>=0</m:t>
                            </m:r>
                          </m:e>
                          <m:e>
                            <m:r>
                              <a:rPr lang="en-US" altLang="zh-CN" sz="2800" b="0" i="1" smtClean="0">
                                <a:latin typeface="Cambria Math" panose="02040503050406030204" pitchFamily="18" charset="0"/>
                              </a:rPr>
                              <m:t>0,</m:t>
                            </m:r>
                            <m:r>
                              <a:rPr lang="en-US" altLang="zh-CN" sz="2800" b="0" i="1" smtClean="0">
                                <a:latin typeface="Cambria Math" panose="02040503050406030204" pitchFamily="18" charset="0"/>
                              </a:rPr>
                              <m:t>𝑧</m:t>
                            </m:r>
                            <m:r>
                              <a:rPr lang="en-US" altLang="zh-CN" sz="2800" b="0" i="1" smtClean="0">
                                <a:latin typeface="Cambria Math" panose="02040503050406030204" pitchFamily="18" charset="0"/>
                              </a:rPr>
                              <m:t>&lt;0</m:t>
                            </m:r>
                          </m:e>
                        </m:eqArr>
                      </m:e>
                    </m:d>
                  </m:oMath>
                </a14:m>
                <a:endParaRPr lang="zh-CN" altLang="en-US" sz="2800" dirty="0"/>
              </a:p>
            </p:txBody>
          </p:sp>
        </mc:Choice>
        <mc:Fallback xmlns="">
          <p:sp>
            <p:nvSpPr>
              <p:cNvPr id="2060" name="文本框 2059">
                <a:extLst>
                  <a:ext uri="{FF2B5EF4-FFF2-40B4-BE49-F238E27FC236}">
                    <a16:creationId xmlns:a16="http://schemas.microsoft.com/office/drawing/2014/main" id="{D0F4C676-1A37-4261-B0ED-2AABD38AD424}"/>
                  </a:ext>
                </a:extLst>
              </p:cNvPr>
              <p:cNvSpPr txBox="1">
                <a:spLocks noRot="1" noChangeAspect="1" noMove="1" noResize="1" noEditPoints="1" noAdjustHandles="1" noChangeArrowheads="1" noChangeShapeType="1" noTextEdit="1"/>
              </p:cNvSpPr>
              <p:nvPr/>
            </p:nvSpPr>
            <p:spPr>
              <a:xfrm>
                <a:off x="9133942" y="4079832"/>
                <a:ext cx="2314479" cy="1375633"/>
              </a:xfrm>
              <a:prstGeom prst="rect">
                <a:avLst/>
              </a:prstGeom>
              <a:blipFill>
                <a:blip r:embed="rId8"/>
                <a:stretch>
                  <a:fillRect l="-9211"/>
                </a:stretch>
              </a:blipFill>
            </p:spPr>
            <p:txBody>
              <a:bodyPr/>
              <a:lstStyle/>
              <a:p>
                <a:r>
                  <a:rPr lang="zh-CN" altLang="en-US">
                    <a:noFill/>
                  </a:rPr>
                  <a:t> </a:t>
                </a:r>
              </a:p>
            </p:txBody>
          </p:sp>
        </mc:Fallback>
      </mc:AlternateContent>
      <p:pic>
        <p:nvPicPr>
          <p:cNvPr id="2061" name="图片 2060">
            <a:extLst>
              <a:ext uri="{FF2B5EF4-FFF2-40B4-BE49-F238E27FC236}">
                <a16:creationId xmlns:a16="http://schemas.microsoft.com/office/drawing/2014/main" id="{2A94515C-B8BB-49F7-A4A9-854D8033552B}"/>
              </a:ext>
            </a:extLst>
          </p:cNvPr>
          <p:cNvPicPr>
            <a:picLocks noChangeAspect="1"/>
          </p:cNvPicPr>
          <p:nvPr/>
        </p:nvPicPr>
        <p:blipFill>
          <a:blip r:embed="rId9"/>
          <a:stretch>
            <a:fillRect/>
          </a:stretch>
        </p:blipFill>
        <p:spPr>
          <a:xfrm>
            <a:off x="408419" y="3920290"/>
            <a:ext cx="2781300" cy="2933700"/>
          </a:xfrm>
          <a:prstGeom prst="rect">
            <a:avLst/>
          </a:prstGeom>
        </p:spPr>
      </p:pic>
    </p:spTree>
    <p:extLst>
      <p:ext uri="{BB962C8B-B14F-4D97-AF65-F5344CB8AC3E}">
        <p14:creationId xmlns:p14="http://schemas.microsoft.com/office/powerpoint/2010/main" val="12595649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a:t>1.2</a:t>
            </a:r>
            <a:r>
              <a:rPr lang="zh-CN" altLang="en-US" dirty="0"/>
              <a:t>逻辑回归原理</a:t>
            </a:r>
          </a:p>
        </p:txBody>
      </p:sp>
      <p:sp>
        <p:nvSpPr>
          <p:cNvPr id="2" name="文本框 1">
            <a:extLst>
              <a:ext uri="{FF2B5EF4-FFF2-40B4-BE49-F238E27FC236}">
                <a16:creationId xmlns:a16="http://schemas.microsoft.com/office/drawing/2014/main" id="{8F85E485-CAD5-41ED-84E6-DC5DA310FD22}"/>
              </a:ext>
            </a:extLst>
          </p:cNvPr>
          <p:cNvSpPr txBox="1"/>
          <p:nvPr/>
        </p:nvSpPr>
        <p:spPr>
          <a:xfrm>
            <a:off x="814607" y="1183594"/>
            <a:ext cx="2799471" cy="461665"/>
          </a:xfrm>
          <a:prstGeom prst="rect">
            <a:avLst/>
          </a:prstGeom>
          <a:noFill/>
        </p:spPr>
        <p:txBody>
          <a:bodyPr wrap="square" rtlCol="0">
            <a:spAutoFit/>
          </a:bodyPr>
          <a:lstStyle/>
          <a:p>
            <a:r>
              <a:rPr lang="zh-CN" altLang="en-US" sz="2400" dirty="0"/>
              <a:t>损失函数</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79D87E33-E3F2-4231-8D60-C073661899CF}"/>
                  </a:ext>
                </a:extLst>
              </p:cNvPr>
              <p:cNvSpPr txBox="1"/>
              <p:nvPr/>
            </p:nvSpPr>
            <p:spPr>
              <a:xfrm>
                <a:off x="670228" y="2583119"/>
                <a:ext cx="9948296" cy="1200329"/>
              </a:xfrm>
              <a:prstGeom prst="rect">
                <a:avLst/>
              </a:prstGeom>
              <a:noFill/>
            </p:spPr>
            <p:txBody>
              <a:bodyPr wrap="square">
                <a:spAutoFit/>
              </a:bodyPr>
              <a:lstStyle/>
              <a:p>
                <a:pPr marL="342900" indent="-342900">
                  <a:buFont typeface="Arial" panose="020B0604020202020204" pitchFamily="34" charset="0"/>
                  <a:buChar char="•"/>
                </a:pPr>
                <a:r>
                  <a:rPr lang="zh-CN" altLang="en-US" sz="2400" dirty="0"/>
                  <a:t>当</a:t>
                </a:r>
                <a14:m>
                  <m:oMath xmlns:m="http://schemas.openxmlformats.org/officeDocument/2006/math">
                    <m:r>
                      <a:rPr lang="en-US" altLang="zh-CN" sz="2400" i="1">
                        <a:latin typeface="Cambria Math" panose="02040503050406030204" pitchFamily="18" charset="0"/>
                      </a:rPr>
                      <m:t>𝑙𝑎𝑏𝑒𝑙</m:t>
                    </m:r>
                    <m:r>
                      <a:rPr lang="zh-CN" altLang="en-US" sz="2400" i="1">
                        <a:latin typeface="Cambria Math" panose="02040503050406030204" pitchFamily="18" charset="0"/>
                      </a:rPr>
                      <m:t>（</m:t>
                    </m:r>
                    <m:r>
                      <a:rPr lang="en-US" altLang="zh-CN" sz="2400" i="1">
                        <a:latin typeface="Cambria Math" panose="02040503050406030204" pitchFamily="18" charset="0"/>
                      </a:rPr>
                      <m:t>𝑦</m:t>
                    </m:r>
                    <m:r>
                      <a:rPr lang="en-US" altLang="zh-CN" sz="2400" i="1">
                        <a:latin typeface="Cambria Math" panose="02040503050406030204" pitchFamily="18" charset="0"/>
                      </a:rPr>
                      <m:t>∗</m:t>
                    </m:r>
                    <m:r>
                      <a:rPr lang="zh-CN" altLang="en-US" sz="2400" i="1">
                        <a:latin typeface="Cambria Math" panose="02040503050406030204" pitchFamily="18" charset="0"/>
                      </a:rPr>
                      <m:t>）</m:t>
                    </m:r>
                    <m:r>
                      <a:rPr lang="en-US" altLang="zh-CN" sz="2400" i="1">
                        <a:latin typeface="Cambria Math" panose="02040503050406030204" pitchFamily="18" charset="0"/>
                      </a:rPr>
                      <m:t>=1</m:t>
                    </m:r>
                  </m:oMath>
                </a14:m>
                <a:r>
                  <a:rPr lang="zh-CN" altLang="en-US" sz="2400" dirty="0"/>
                  <a:t>时，</a:t>
                </a:r>
                <a14:m>
                  <m:oMath xmlns:m="http://schemas.openxmlformats.org/officeDocument/2006/math">
                    <m:r>
                      <m:rPr>
                        <m:sty m:val="p"/>
                      </m:rPr>
                      <a:rPr lang="en-US" altLang="zh-CN" sz="2400" b="0" i="0" dirty="0" smtClean="0">
                        <a:latin typeface="Cambria Math" panose="02040503050406030204" pitchFamily="18" charset="0"/>
                      </a:rPr>
                      <m:t>C</m:t>
                    </m:r>
                    <m:r>
                      <m:rPr>
                        <m:sty m:val="p"/>
                      </m:rPr>
                      <a:rPr lang="en-US" altLang="zh-CN" sz="2400" b="0" i="1" dirty="0">
                        <a:latin typeface="Cambria Math" panose="02040503050406030204" pitchFamily="18" charset="0"/>
                      </a:rPr>
                      <m:t>ost</m:t>
                    </m:r>
                    <m:r>
                      <a:rPr lang="en-US" altLang="zh-CN" sz="2400" b="0" i="1" smtClean="0">
                        <a:latin typeface="Cambria Math" panose="02040503050406030204" pitchFamily="18" charset="0"/>
                      </a:rPr>
                      <m:t>=−</m:t>
                    </m:r>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h</m:t>
                            </m:r>
                          </m:e>
                        </m:d>
                      </m:e>
                    </m:func>
                  </m:oMath>
                </a14:m>
                <a:endParaRPr lang="en-US" altLang="zh-CN" sz="2400" b="0" dirty="0"/>
              </a:p>
              <a:p>
                <a:endParaRPr lang="en-US" altLang="zh-CN" sz="2400" b="0" dirty="0"/>
              </a:p>
              <a:p>
                <a:pPr marL="342900" indent="-342900">
                  <a:buFont typeface="Arial" panose="020B0604020202020204" pitchFamily="34" charset="0"/>
                  <a:buChar char="•"/>
                </a:pPr>
                <a:r>
                  <a:rPr lang="zh-CN" altLang="en-US" sz="2400" dirty="0"/>
                  <a:t>当</a:t>
                </a:r>
                <a14:m>
                  <m:oMath xmlns:m="http://schemas.openxmlformats.org/officeDocument/2006/math">
                    <m:r>
                      <a:rPr lang="en-US" altLang="zh-CN" sz="2400" i="1">
                        <a:latin typeface="Cambria Math" panose="02040503050406030204" pitchFamily="18" charset="0"/>
                      </a:rPr>
                      <m:t>𝑙𝑎𝑏𝑒𝑙</m:t>
                    </m:r>
                    <m:r>
                      <a:rPr lang="zh-CN" altLang="en-US" sz="2400" i="1">
                        <a:latin typeface="Cambria Math" panose="02040503050406030204" pitchFamily="18" charset="0"/>
                      </a:rPr>
                      <m:t>（</m:t>
                    </m:r>
                    <m:r>
                      <a:rPr lang="en-US" altLang="zh-CN" sz="2400" i="1">
                        <a:latin typeface="Cambria Math" panose="02040503050406030204" pitchFamily="18" charset="0"/>
                      </a:rPr>
                      <m:t>𝑦</m:t>
                    </m:r>
                    <m:r>
                      <a:rPr lang="en-US" altLang="zh-CN" sz="2400" i="1">
                        <a:latin typeface="Cambria Math" panose="02040503050406030204" pitchFamily="18" charset="0"/>
                      </a:rPr>
                      <m:t>∗</m:t>
                    </m:r>
                    <m:r>
                      <a:rPr lang="zh-CN" altLang="en-US" sz="2400" i="1">
                        <a:latin typeface="Cambria Math" panose="02040503050406030204" pitchFamily="18" charset="0"/>
                      </a:rPr>
                      <m:t>）</m:t>
                    </m:r>
                    <m:r>
                      <a:rPr lang="en-US" altLang="zh-CN" sz="2400" i="1">
                        <a:latin typeface="Cambria Math" panose="02040503050406030204" pitchFamily="18" charset="0"/>
                      </a:rPr>
                      <m:t>=</m:t>
                    </m:r>
                    <m:r>
                      <a:rPr lang="en-US" altLang="zh-CN" sz="2400" b="0" i="1" smtClean="0">
                        <a:latin typeface="Cambria Math" panose="02040503050406030204" pitchFamily="18" charset="0"/>
                      </a:rPr>
                      <m:t>0</m:t>
                    </m:r>
                  </m:oMath>
                </a14:m>
                <a:r>
                  <a:rPr lang="zh-CN" altLang="en-US" sz="2400" dirty="0"/>
                  <a:t>时，</a:t>
                </a:r>
                <a14:m>
                  <m:oMath xmlns:m="http://schemas.openxmlformats.org/officeDocument/2006/math">
                    <m:r>
                      <m:rPr>
                        <m:sty m:val="p"/>
                      </m:rPr>
                      <a:rPr lang="en-US" altLang="zh-CN" sz="2400" i="1" dirty="0">
                        <a:latin typeface="Cambria Math" panose="02040503050406030204" pitchFamily="18" charset="0"/>
                      </a:rPr>
                      <m:t>C</m:t>
                    </m:r>
                    <m:r>
                      <m:rPr>
                        <m:sty m:val="p"/>
                      </m:rPr>
                      <a:rPr lang="en-US" altLang="zh-CN" sz="2400" b="0" i="1" dirty="0">
                        <a:latin typeface="Cambria Math" panose="02040503050406030204" pitchFamily="18" charset="0"/>
                      </a:rPr>
                      <m:t>ost</m:t>
                    </m:r>
                    <m:r>
                      <a:rPr lang="en-US" altLang="zh-CN" sz="2400" b="0" i="1" smtClean="0">
                        <a:latin typeface="Cambria Math" panose="02040503050406030204" pitchFamily="18" charset="0"/>
                      </a:rPr>
                      <m:t>=−</m:t>
                    </m:r>
                    <m:func>
                      <m:funcPr>
                        <m:ctrlPr>
                          <a:rPr lang="en-US" altLang="zh-CN" sz="2400" b="0" i="1" smtClean="0">
                            <a:latin typeface="Cambria Math" panose="02040503050406030204" pitchFamily="18" charset="0"/>
                          </a:rPr>
                        </m:ctrlPr>
                      </m:funcPr>
                      <m:fName>
                        <m:r>
                          <m:rPr>
                            <m:sty m:val="p"/>
                          </m:rPr>
                          <a:rPr lang="en-US" altLang="zh-CN" sz="2400" b="0" i="0" smtClean="0">
                            <a:latin typeface="Cambria Math" panose="02040503050406030204" pitchFamily="18" charset="0"/>
                          </a:rPr>
                          <m:t>log</m:t>
                        </m:r>
                      </m:fName>
                      <m:e>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h</m:t>
                            </m:r>
                          </m:e>
                        </m:d>
                      </m:e>
                    </m:func>
                  </m:oMath>
                </a14:m>
                <a:endParaRPr lang="zh-CN" altLang="en-US" sz="2400" dirty="0"/>
              </a:p>
            </p:txBody>
          </p:sp>
        </mc:Choice>
        <mc:Fallback xmlns="">
          <p:sp>
            <p:nvSpPr>
              <p:cNvPr id="18" name="文本框 17">
                <a:extLst>
                  <a:ext uri="{FF2B5EF4-FFF2-40B4-BE49-F238E27FC236}">
                    <a16:creationId xmlns:a16="http://schemas.microsoft.com/office/drawing/2014/main" id="{79D87E33-E3F2-4231-8D60-C073661899CF}"/>
                  </a:ext>
                </a:extLst>
              </p:cNvPr>
              <p:cNvSpPr txBox="1">
                <a:spLocks noRot="1" noChangeAspect="1" noMove="1" noResize="1" noEditPoints="1" noAdjustHandles="1" noChangeArrowheads="1" noChangeShapeType="1" noTextEdit="1"/>
              </p:cNvSpPr>
              <p:nvPr/>
            </p:nvSpPr>
            <p:spPr>
              <a:xfrm>
                <a:off x="670228" y="2583119"/>
                <a:ext cx="9948296" cy="1200329"/>
              </a:xfrm>
              <a:prstGeom prst="rect">
                <a:avLst/>
              </a:prstGeom>
              <a:blipFill>
                <a:blip r:embed="rId3"/>
                <a:stretch>
                  <a:fillRect l="-858" t="-3553" b="-1116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6BC1C0B-2BAD-4DE6-8028-4DEAC309B44A}"/>
                  </a:ext>
                </a:extLst>
              </p:cNvPr>
              <p:cNvSpPr txBox="1"/>
              <p:nvPr/>
            </p:nvSpPr>
            <p:spPr>
              <a:xfrm>
                <a:off x="3466996" y="1346972"/>
                <a:ext cx="3206520" cy="9089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sz="2800" i="1">
                          <a:latin typeface="Cambria Math" panose="02040503050406030204" pitchFamily="18" charset="0"/>
                        </a:rPr>
                        <m:t>h</m:t>
                      </m:r>
                      <m:r>
                        <a:rPr lang="en-US" altLang="zh-CN" sz="2800" i="1" smtClean="0">
                          <a:latin typeface="Cambria Math" panose="02040503050406030204" pitchFamily="18" charset="0"/>
                        </a:rPr>
                        <m:t>=</m:t>
                      </m:r>
                      <m:r>
                        <a:rPr lang="zh-CN" altLang="en-US" sz="2800" b="0" i="1" smtClean="0">
                          <a:latin typeface="Cambria Math" panose="02040503050406030204" pitchFamily="18" charset="0"/>
                        </a:rPr>
                        <m:t>𝜎</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𝑧</m:t>
                      </m:r>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1+</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𝑒</m:t>
                              </m:r>
                            </m:e>
                            <m:sup>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𝑧</m:t>
                              </m:r>
                            </m:sup>
                          </m:sSup>
                        </m:den>
                      </m:f>
                    </m:oMath>
                  </m:oMathPara>
                </a14:m>
                <a:endParaRPr lang="zh-CN" altLang="en-US" sz="2800" dirty="0"/>
              </a:p>
            </p:txBody>
          </p:sp>
        </mc:Choice>
        <mc:Fallback xmlns="">
          <p:sp>
            <p:nvSpPr>
              <p:cNvPr id="21" name="文本框 20">
                <a:extLst>
                  <a:ext uri="{FF2B5EF4-FFF2-40B4-BE49-F238E27FC236}">
                    <a16:creationId xmlns:a16="http://schemas.microsoft.com/office/drawing/2014/main" id="{66BC1C0B-2BAD-4DE6-8028-4DEAC309B44A}"/>
                  </a:ext>
                </a:extLst>
              </p:cNvPr>
              <p:cNvSpPr txBox="1">
                <a:spLocks noRot="1" noChangeAspect="1" noMove="1" noResize="1" noEditPoints="1" noAdjustHandles="1" noChangeArrowheads="1" noChangeShapeType="1" noTextEdit="1"/>
              </p:cNvSpPr>
              <p:nvPr/>
            </p:nvSpPr>
            <p:spPr>
              <a:xfrm>
                <a:off x="3466996" y="1346972"/>
                <a:ext cx="3206520" cy="908967"/>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006273C-CB74-4A46-8DBA-E2D56159EA06}"/>
                  </a:ext>
                </a:extLst>
              </p:cNvPr>
              <p:cNvSpPr txBox="1"/>
              <p:nvPr/>
            </p:nvSpPr>
            <p:spPr>
              <a:xfrm>
                <a:off x="6583553" y="1305190"/>
                <a:ext cx="2135316" cy="9534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1+</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𝑒</m:t>
                              </m:r>
                            </m:e>
                            <m:sup>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𝑤</m:t>
                                  </m:r>
                                </m:e>
                                <m:sup>
                                  <m:r>
                                    <a:rPr lang="en-US" altLang="zh-CN" sz="2800" b="0" i="1" smtClean="0">
                                      <a:latin typeface="Cambria Math" panose="02040503050406030204" pitchFamily="18" charset="0"/>
                                    </a:rPr>
                                    <m:t>𝑇</m:t>
                                  </m:r>
                                </m:sup>
                              </m:sSup>
                              <m:r>
                                <a:rPr lang="en-US" altLang="zh-CN" sz="2800" b="0" i="1" smtClean="0">
                                  <a:latin typeface="Cambria Math" panose="02040503050406030204" pitchFamily="18" charset="0"/>
                                </a:rPr>
                                <m:t>𝑥</m:t>
                              </m:r>
                            </m:sup>
                          </m:sSup>
                        </m:den>
                      </m:f>
                    </m:oMath>
                  </m:oMathPara>
                </a14:m>
                <a:endParaRPr lang="zh-CN" altLang="en-US" sz="2800" dirty="0"/>
              </a:p>
            </p:txBody>
          </p:sp>
        </mc:Choice>
        <mc:Fallback xmlns="">
          <p:sp>
            <p:nvSpPr>
              <p:cNvPr id="13" name="文本框 12">
                <a:extLst>
                  <a:ext uri="{FF2B5EF4-FFF2-40B4-BE49-F238E27FC236}">
                    <a16:creationId xmlns:a16="http://schemas.microsoft.com/office/drawing/2014/main" id="{6006273C-CB74-4A46-8DBA-E2D56159EA06}"/>
                  </a:ext>
                </a:extLst>
              </p:cNvPr>
              <p:cNvSpPr txBox="1">
                <a:spLocks noRot="1" noChangeAspect="1" noMove="1" noResize="1" noEditPoints="1" noAdjustHandles="1" noChangeArrowheads="1" noChangeShapeType="1" noTextEdit="1"/>
              </p:cNvSpPr>
              <p:nvPr/>
            </p:nvSpPr>
            <p:spPr>
              <a:xfrm>
                <a:off x="6583553" y="1305190"/>
                <a:ext cx="2135316" cy="953403"/>
              </a:xfrm>
              <a:prstGeom prst="rect">
                <a:avLst/>
              </a:prstGeom>
              <a:blipFill>
                <a:blip r:embed="rId5"/>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E59EF33B-D63B-4F8D-9360-87642EAEEADB}"/>
              </a:ext>
            </a:extLst>
          </p:cNvPr>
          <p:cNvSpPr txBox="1"/>
          <p:nvPr/>
        </p:nvSpPr>
        <p:spPr>
          <a:xfrm>
            <a:off x="9512968" y="1597225"/>
            <a:ext cx="1399204" cy="461665"/>
          </a:xfrm>
          <a:prstGeom prst="rect">
            <a:avLst/>
          </a:prstGeom>
          <a:noFill/>
        </p:spPr>
        <p:txBody>
          <a:bodyPr wrap="square" rtlCol="0">
            <a:spAutoFit/>
          </a:bodyPr>
          <a:lstStyle/>
          <a:p>
            <a:r>
              <a:rPr lang="zh-CN" altLang="en-US" sz="2400" dirty="0"/>
              <a:t>预测值</a:t>
            </a:r>
          </a:p>
        </p:txBody>
      </p:sp>
      <p:pic>
        <p:nvPicPr>
          <p:cNvPr id="7" name="图片 6">
            <a:extLst>
              <a:ext uri="{FF2B5EF4-FFF2-40B4-BE49-F238E27FC236}">
                <a16:creationId xmlns:a16="http://schemas.microsoft.com/office/drawing/2014/main" id="{9E2047D0-275B-4EA4-A647-AF9AD116C122}"/>
              </a:ext>
            </a:extLst>
          </p:cNvPr>
          <p:cNvPicPr>
            <a:picLocks noChangeAspect="1"/>
          </p:cNvPicPr>
          <p:nvPr/>
        </p:nvPicPr>
        <p:blipFill>
          <a:blip r:embed="rId6"/>
          <a:stretch>
            <a:fillRect/>
          </a:stretch>
        </p:blipFill>
        <p:spPr>
          <a:xfrm>
            <a:off x="198803" y="3777954"/>
            <a:ext cx="4568661" cy="3124072"/>
          </a:xfrm>
          <a:prstGeom prst="rect">
            <a:avLst/>
          </a:prstGeom>
        </p:spPr>
      </p:pic>
      <p:pic>
        <p:nvPicPr>
          <p:cNvPr id="8" name="图片 7">
            <a:extLst>
              <a:ext uri="{FF2B5EF4-FFF2-40B4-BE49-F238E27FC236}">
                <a16:creationId xmlns:a16="http://schemas.microsoft.com/office/drawing/2014/main" id="{AB907F9D-D6F5-428A-8F41-FF7270FF88F8}"/>
              </a:ext>
            </a:extLst>
          </p:cNvPr>
          <p:cNvPicPr>
            <a:picLocks noChangeAspect="1"/>
          </p:cNvPicPr>
          <p:nvPr/>
        </p:nvPicPr>
        <p:blipFill>
          <a:blip r:embed="rId7"/>
          <a:stretch>
            <a:fillRect/>
          </a:stretch>
        </p:blipFill>
        <p:spPr>
          <a:xfrm>
            <a:off x="4762056" y="3816485"/>
            <a:ext cx="4512314" cy="3085541"/>
          </a:xfrm>
          <a:prstGeom prst="rect">
            <a:avLst/>
          </a:prstGeom>
        </p:spPr>
      </p:pic>
    </p:spTree>
    <p:extLst>
      <p:ext uri="{BB962C8B-B14F-4D97-AF65-F5344CB8AC3E}">
        <p14:creationId xmlns:p14="http://schemas.microsoft.com/office/powerpoint/2010/main" val="32459059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47BE43D4-A069-46A6-9419-38C45B5B24C6}"/>
                  </a:ext>
                </a:extLst>
              </p:cNvPr>
              <p:cNvSpPr txBox="1"/>
              <p:nvPr/>
            </p:nvSpPr>
            <p:spPr>
              <a:xfrm>
                <a:off x="994557" y="1136212"/>
                <a:ext cx="10202886" cy="4649478"/>
              </a:xfrm>
              <a:prstGeom prst="rect">
                <a:avLst/>
              </a:prstGeom>
              <a:noFill/>
            </p:spPr>
            <p:txBody>
              <a:bodyPr wrap="square" rtlCol="0">
                <a:spAutoFit/>
              </a:bodyPr>
              <a:lstStyle/>
              <a:p>
                <a:r>
                  <a:rPr lang="zh-CN" altLang="en-US" sz="2400" dirty="0"/>
                  <a:t>因此，损失函数可写成：</a:t>
                </a:r>
                <a:endParaRPr lang="en-US" altLang="zh-CN" sz="2400" dirty="0"/>
              </a:p>
              <a:p>
                <a:pPr/>
                <a14:m>
                  <m:oMathPara xmlns:m="http://schemas.openxmlformats.org/officeDocument/2006/math">
                    <m:oMathParaPr>
                      <m:jc m:val="centerGroup"/>
                    </m:oMathParaPr>
                    <m:oMath xmlns:m="http://schemas.openxmlformats.org/officeDocument/2006/math">
                      <m:r>
                        <a:rPr lang="en-US" altLang="zh-CN" sz="2400" b="0" i="1" dirty="0" smtClean="0">
                          <a:latin typeface="Cambria Math" panose="02040503050406030204" pitchFamily="18" charset="0"/>
                        </a:rPr>
                        <m:t>𝐶</m:t>
                      </m:r>
                      <m:r>
                        <m:rPr>
                          <m:sty m:val="p"/>
                        </m:rPr>
                        <a:rPr lang="en-US" altLang="zh-CN" sz="2400" b="0" i="1" dirty="0">
                          <a:latin typeface="Cambria Math" panose="02040503050406030204" pitchFamily="18" charset="0"/>
                        </a:rPr>
                        <m:t>ost</m:t>
                      </m:r>
                      <m:r>
                        <a:rPr lang="en-US" altLang="zh-CN" sz="2400" b="0" i="1" dirty="0" smtClean="0">
                          <a:latin typeface="Cambria Math" panose="02040503050406030204" pitchFamily="18" charset="0"/>
                        </a:rPr>
                        <m:t>=−</m:t>
                      </m:r>
                      <m:r>
                        <a:rPr lang="en-US" altLang="zh-CN" sz="2400" b="0" i="1" dirty="0" smtClean="0">
                          <a:latin typeface="Cambria Math" panose="02040503050406030204" pitchFamily="18" charset="0"/>
                        </a:rPr>
                        <m:t>𝑦</m:t>
                      </m:r>
                      <m:r>
                        <a:rPr lang="en-US" altLang="zh-CN" sz="2400" b="0" i="1" dirty="0" smtClean="0">
                          <a:latin typeface="Cambria Math" panose="02040503050406030204" pitchFamily="18" charset="0"/>
                        </a:rPr>
                        <m:t>∗</m:t>
                      </m:r>
                      <m:func>
                        <m:funcPr>
                          <m:ctrlPr>
                            <a:rPr lang="en-US" altLang="zh-CN" sz="2400" i="1">
                              <a:latin typeface="Cambria Math" panose="02040503050406030204" pitchFamily="18" charset="0"/>
                            </a:rPr>
                          </m:ctrlPr>
                        </m:funcPr>
                        <m:fName>
                          <m:r>
                            <m:rPr>
                              <m:sty m:val="p"/>
                            </m:rPr>
                            <a:rPr lang="en-US" altLang="zh-CN" sz="2400">
                              <a:latin typeface="Cambria Math" panose="02040503050406030204" pitchFamily="18" charset="0"/>
                            </a:rPr>
                            <m:t>log</m:t>
                          </m:r>
                        </m:fName>
                        <m:e>
                          <m:d>
                            <m:dPr>
                              <m:ctrlPr>
                                <a:rPr lang="en-US" altLang="zh-CN" sz="2400" i="1">
                                  <a:latin typeface="Cambria Math" panose="02040503050406030204" pitchFamily="18" charset="0"/>
                                </a:rPr>
                              </m:ctrlPr>
                            </m:dPr>
                            <m:e>
                              <m:r>
                                <a:rPr lang="en-US" altLang="zh-CN" sz="2400" i="1">
                                  <a:latin typeface="Cambria Math" panose="02040503050406030204" pitchFamily="18" charset="0"/>
                                </a:rPr>
                                <m:t>h</m:t>
                              </m:r>
                            </m:e>
                          </m:d>
                          <m:r>
                            <a:rPr lang="en-US" altLang="zh-CN" sz="2400" b="0" i="1" smtClean="0">
                              <a:latin typeface="Cambria Math" panose="02040503050406030204" pitchFamily="18" charset="0"/>
                            </a:rPr>
                            <m:t>−</m:t>
                          </m:r>
                          <m:d>
                            <m:dPr>
                              <m:ctrlPr>
                                <a:rPr lang="en-US" altLang="zh-CN" sz="2400" b="0" i="1" smtClean="0">
                                  <a:latin typeface="Cambria Math" panose="02040503050406030204" pitchFamily="18" charset="0"/>
                                </a:rPr>
                              </m:ctrlPr>
                            </m:dPr>
                            <m:e>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𝑦</m:t>
                              </m:r>
                              <m:r>
                                <a:rPr lang="en-US" altLang="zh-CN" sz="2400" b="0" i="1" smtClean="0">
                                  <a:latin typeface="Cambria Math" panose="02040503050406030204" pitchFamily="18" charset="0"/>
                                </a:rPr>
                                <m:t>∗</m:t>
                              </m:r>
                            </m:e>
                          </m:d>
                          <m:r>
                            <m:rPr>
                              <m:sty m:val="p"/>
                            </m:rPr>
                            <a:rPr lang="en-US" altLang="zh-CN" sz="2400" b="0" i="0" smtClean="0">
                              <a:latin typeface="Cambria Math" panose="02040503050406030204" pitchFamily="18" charset="0"/>
                            </a:rPr>
                            <m:t>log</m:t>
                          </m:r>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h</m:t>
                          </m:r>
                          <m:r>
                            <a:rPr lang="en-US" altLang="zh-CN" sz="2400" b="0" i="1" smtClean="0">
                              <a:latin typeface="Cambria Math" panose="02040503050406030204" pitchFamily="18" charset="0"/>
                            </a:rPr>
                            <m:t>)</m:t>
                          </m:r>
                        </m:e>
                      </m:func>
                    </m:oMath>
                  </m:oMathPara>
                </a14:m>
                <a:endParaRPr lang="en-US" altLang="zh-CN" sz="2400" dirty="0"/>
              </a:p>
              <a:p>
                <a:r>
                  <a:rPr lang="zh-CN" altLang="en-US" sz="2400" dirty="0"/>
                  <a:t>在这里，</a:t>
                </a:r>
                <a:r>
                  <a:rPr lang="en-US" altLang="zh-CN" sz="2400" dirty="0"/>
                  <a:t>y</a:t>
                </a:r>
                <a:r>
                  <a:rPr lang="zh-CN" altLang="en-US" sz="2400" dirty="0"/>
                  <a:t>*为一致（训练集的标签），</a:t>
                </a:r>
                <a:r>
                  <a:rPr lang="en-US" altLang="zh-CN" sz="2400" dirty="0"/>
                  <a:t>h</a:t>
                </a:r>
                <a:r>
                  <a:rPr lang="zh-CN" altLang="en-US" sz="2400" dirty="0"/>
                  <a:t>为未知，而</a:t>
                </a:r>
                <a:r>
                  <a:rPr lang="en-US" altLang="zh-CN" sz="2400" dirty="0"/>
                  <a:t>h</a:t>
                </a:r>
                <a:r>
                  <a:rPr lang="zh-CN" altLang="en-US" sz="2400" dirty="0"/>
                  <a:t>又是</a:t>
                </a:r>
                <a:r>
                  <a:rPr lang="en-US" altLang="zh-CN" sz="2400" dirty="0"/>
                  <a:t>z</a:t>
                </a:r>
                <a:r>
                  <a:rPr lang="zh-CN" altLang="en-US" sz="2400" dirty="0"/>
                  <a:t>的函数，</a:t>
                </a:r>
                <a:r>
                  <a:rPr lang="en-US" altLang="zh-CN" sz="2400" dirty="0"/>
                  <a:t>z</a:t>
                </a:r>
                <a:r>
                  <a:rPr lang="zh-CN" altLang="en-US" sz="2400" dirty="0"/>
                  <a:t>又是</a:t>
                </a:r>
                <a:r>
                  <a:rPr lang="en-US" altLang="zh-CN" sz="2400" dirty="0"/>
                  <a:t>w</a:t>
                </a:r>
                <a:r>
                  <a:rPr lang="zh-CN" altLang="en-US" sz="2400" dirty="0"/>
                  <a:t>的函数，所以损失函数也是</a:t>
                </a:r>
                <a:r>
                  <a:rPr lang="en-US" altLang="zh-CN" sz="2400" dirty="0"/>
                  <a:t>w</a:t>
                </a:r>
                <a:r>
                  <a:rPr lang="zh-CN" altLang="en-US" sz="2400" dirty="0"/>
                  <a:t>的函数，故对</a:t>
                </a:r>
                <a:r>
                  <a:rPr lang="en-US" altLang="zh-CN" sz="2400" dirty="0"/>
                  <a:t>Cost</a:t>
                </a:r>
                <a:r>
                  <a:rPr lang="zh-CN" altLang="en-US" sz="2400" dirty="0"/>
                  <a:t>（</a:t>
                </a:r>
                <a:r>
                  <a:rPr lang="en-US" altLang="zh-CN" sz="2400" dirty="0"/>
                  <a:t>w</a:t>
                </a:r>
                <a:r>
                  <a:rPr lang="zh-CN" altLang="en-US" sz="2400" dirty="0"/>
                  <a:t>）求导。求导后得到：</a:t>
                </a:r>
                <a:endParaRPr lang="en-US" altLang="zh-CN" sz="2400" dirty="0"/>
              </a:p>
              <a:p>
                <a:pPr/>
                <a14:m>
                  <m:oMathPara xmlns:m="http://schemas.openxmlformats.org/officeDocument/2006/math">
                    <m:oMathParaPr>
                      <m:jc m:val="centerGroup"/>
                    </m:oMathParaPr>
                    <m:oMath xmlns:m="http://schemas.openxmlformats.org/officeDocument/2006/math">
                      <m:f>
                        <m:fPr>
                          <m:ctrlPr>
                            <a:rPr lang="en-US" altLang="zh-CN" sz="2400" i="1" smtClean="0">
                              <a:latin typeface="Cambria Math" panose="02040503050406030204" pitchFamily="18" charset="0"/>
                            </a:rPr>
                          </m:ctrlPr>
                        </m:fPr>
                        <m:num>
                          <m:r>
                            <a:rPr lang="en-US" altLang="zh-CN" sz="2400" b="0" i="1" smtClean="0">
                              <a:latin typeface="Cambria Math" panose="02040503050406030204" pitchFamily="18" charset="0"/>
                            </a:rPr>
                            <m:t>𝑑𝐶𝑜𝑠𝑡</m:t>
                          </m:r>
                        </m:num>
                        <m:den>
                          <m:r>
                            <a:rPr lang="en-US" altLang="zh-CN" sz="2400" b="0" i="1" smtClean="0">
                              <a:latin typeface="Cambria Math" panose="02040503050406030204" pitchFamily="18" charset="0"/>
                            </a:rPr>
                            <m:t>𝑑𝑤</m:t>
                          </m:r>
                        </m:den>
                      </m:f>
                      <m:r>
                        <a:rPr lang="en-US" altLang="zh-CN" sz="2400" b="0" i="1" smtClean="0">
                          <a:latin typeface="Cambria Math" panose="02040503050406030204" pitchFamily="18" charset="0"/>
                        </a:rPr>
                        <m:t>=</m:t>
                      </m:r>
                      <m:sSup>
                        <m:sSupPr>
                          <m:ctrlPr>
                            <a:rPr lang="en-US" altLang="zh-CN" sz="2400" b="0" i="1" smtClean="0">
                              <a:latin typeface="Cambria Math" panose="02040503050406030204" pitchFamily="18" charset="0"/>
                            </a:rPr>
                          </m:ctrlPr>
                        </m:sSupPr>
                        <m:e>
                          <m:r>
                            <a:rPr lang="en-US" altLang="zh-CN" sz="2400" b="0" i="1" smtClean="0">
                              <a:latin typeface="Cambria Math" panose="02040503050406030204" pitchFamily="18" charset="0"/>
                            </a:rPr>
                            <m:t>𝑋</m:t>
                          </m:r>
                        </m:e>
                        <m:sup>
                          <m:r>
                            <a:rPr lang="en-US" altLang="zh-CN" sz="2400" b="0" i="1" smtClean="0">
                              <a:latin typeface="Cambria Math" panose="02040503050406030204" pitchFamily="18" charset="0"/>
                            </a:rPr>
                            <m:t>𝑇</m:t>
                          </m:r>
                        </m:sup>
                      </m:sSup>
                      <m:d>
                        <m:dPr>
                          <m:ctrlPr>
                            <a:rPr lang="en-US" altLang="zh-CN" sz="2400" b="0" i="1" smtClean="0">
                              <a:latin typeface="Cambria Math" panose="02040503050406030204" pitchFamily="18" charset="0"/>
                            </a:rPr>
                          </m:ctrlPr>
                        </m:dPr>
                        <m:e>
                          <m:r>
                            <m:rPr>
                              <m:sty m:val="p"/>
                            </m:rPr>
                            <a:rPr lang="en-US" altLang="zh-CN" sz="2400" b="0" i="0" smtClean="0">
                              <a:latin typeface="Cambria Math" panose="02040503050406030204" pitchFamily="18" charset="0"/>
                            </a:rPr>
                            <m:t>H</m:t>
                          </m:r>
                          <m:r>
                            <a:rPr lang="en-US" altLang="zh-CN" sz="2400" b="0" i="0" smtClean="0">
                              <a:latin typeface="Cambria Math" panose="02040503050406030204" pitchFamily="18" charset="0"/>
                            </a:rPr>
                            <m:t>−</m:t>
                          </m:r>
                          <m:sSup>
                            <m:sSupPr>
                              <m:ctrlPr>
                                <a:rPr lang="en-US" altLang="zh-CN" sz="2400" i="1" dirty="0" smtClean="0">
                                  <a:latin typeface="Cambria Math" panose="02040503050406030204" pitchFamily="18" charset="0"/>
                                </a:rPr>
                              </m:ctrlPr>
                            </m:sSupPr>
                            <m:e>
                              <m:r>
                                <a:rPr lang="en-US" altLang="zh-CN" sz="2400" b="0" i="1" dirty="0" smtClean="0">
                                  <a:latin typeface="Cambria Math" panose="02040503050406030204" pitchFamily="18" charset="0"/>
                                </a:rPr>
                                <m:t>𝑌</m:t>
                              </m:r>
                            </m:e>
                            <m:sup>
                              <m:r>
                                <a:rPr lang="en-US" altLang="zh-CN" sz="2400" b="0" i="1" dirty="0" smtClean="0">
                                  <a:latin typeface="Cambria Math" panose="02040503050406030204" pitchFamily="18" charset="0"/>
                                </a:rPr>
                                <m:t>∗</m:t>
                              </m:r>
                            </m:sup>
                          </m:sSup>
                        </m:e>
                      </m:d>
                    </m:oMath>
                  </m:oMathPara>
                </a14:m>
                <a:endParaRPr lang="en-US" altLang="zh-CN" sz="2400" b="0" dirty="0"/>
              </a:p>
              <a:p>
                <a:r>
                  <a:rPr lang="zh-CN" altLang="en-US" sz="2400" dirty="0"/>
                  <a:t>维度是（</a:t>
                </a:r>
                <a:r>
                  <a:rPr lang="en-US" altLang="zh-CN" sz="2400" dirty="0"/>
                  <a:t>n,1</a:t>
                </a:r>
                <a:r>
                  <a:rPr lang="zh-CN" altLang="en-US" sz="2400" dirty="0"/>
                  <a:t>）</a:t>
                </a:r>
                <a:endParaRPr lang="en-US" altLang="zh-CN" sz="2400" dirty="0"/>
              </a:p>
              <a:p>
                <a:endParaRPr lang="en-US" altLang="zh-CN" sz="2400" dirty="0"/>
              </a:p>
              <a:p>
                <a:r>
                  <a:rPr lang="zh-CN" altLang="en-US" sz="2400" dirty="0"/>
                  <a:t>梯度下降法求最优的</a:t>
                </a:r>
                <a14:m>
                  <m:oMath xmlns:m="http://schemas.openxmlformats.org/officeDocument/2006/math">
                    <m:r>
                      <a:rPr lang="en-US" altLang="zh-CN" sz="2400" b="0" i="1" smtClean="0">
                        <a:latin typeface="Cambria Math" panose="02040503050406030204" pitchFamily="18" charset="0"/>
                      </a:rPr>
                      <m:t>𝑤</m:t>
                    </m:r>
                  </m:oMath>
                </a14:m>
                <a:r>
                  <a:rPr lang="en-US" altLang="zh-CN" sz="2400" dirty="0"/>
                  <a:t>:</a:t>
                </a:r>
              </a:p>
              <a:p>
                <a:pPr marL="342900" indent="-342900">
                  <a:buFont typeface="Arial" panose="020B0604020202020204" pitchFamily="34" charset="0"/>
                  <a:buChar char="•"/>
                </a:pPr>
                <a:r>
                  <a:rPr lang="zh-CN" altLang="en-US" sz="2400" dirty="0"/>
                  <a:t>初始化</a:t>
                </a:r>
                <a14:m>
                  <m:oMath xmlns:m="http://schemas.openxmlformats.org/officeDocument/2006/math">
                    <m:r>
                      <a:rPr lang="en-US" altLang="zh-CN" sz="2400" b="0" i="1" smtClean="0">
                        <a:latin typeface="Cambria Math" panose="02040503050406030204" pitchFamily="18" charset="0"/>
                      </a:rPr>
                      <m:t>𝑤</m:t>
                    </m:r>
                  </m:oMath>
                </a14:m>
                <a:endParaRPr lang="en-US" altLang="zh-CN" sz="2400" dirty="0"/>
              </a:p>
              <a:p>
                <a:pPr marL="342900" indent="-342900">
                  <a:buFont typeface="Arial" panose="020B0604020202020204" pitchFamily="34" charset="0"/>
                  <a:buChar char="•"/>
                </a:pPr>
                <a:r>
                  <a:rPr lang="zh-CN" altLang="en-US" sz="2400" dirty="0"/>
                  <a:t>更新</a:t>
                </a:r>
                <a14:m>
                  <m:oMath xmlns:m="http://schemas.openxmlformats.org/officeDocument/2006/math">
                    <m:r>
                      <a:rPr lang="en-US" altLang="zh-CN" sz="2400" b="0" i="1" smtClean="0">
                        <a:latin typeface="Cambria Math" panose="02040503050406030204" pitchFamily="18" charset="0"/>
                      </a:rPr>
                      <m:t>𝑤</m:t>
                    </m:r>
                  </m:oMath>
                </a14:m>
                <a:r>
                  <a:rPr lang="zh-CN" altLang="en-US" sz="2400" dirty="0"/>
                  <a:t>：</a:t>
                </a:r>
                <a:r>
                  <a:rPr lang="en-US" altLang="zh-CN" sz="2400" dirty="0"/>
                  <a:t> </a:t>
                </a:r>
                <a14:m>
                  <m:oMath xmlns:m="http://schemas.openxmlformats.org/officeDocument/2006/math">
                    <m:r>
                      <a:rPr lang="en-US" altLang="zh-CN" sz="2400" i="1">
                        <a:latin typeface="Cambria Math" panose="02040503050406030204" pitchFamily="18" charset="0"/>
                      </a:rPr>
                      <m:t>𝑤</m:t>
                    </m:r>
                  </m:oMath>
                </a14:m>
                <a:r>
                  <a:rPr lang="en-US" altLang="zh-CN" sz="2400" dirty="0"/>
                  <a:t>= </a:t>
                </a:r>
                <a14:m>
                  <m:oMath xmlns:m="http://schemas.openxmlformats.org/officeDocument/2006/math">
                    <m:r>
                      <a:rPr lang="en-US" altLang="zh-CN" sz="2400" i="1">
                        <a:latin typeface="Cambria Math" panose="02040503050406030204" pitchFamily="18" charset="0"/>
                      </a:rPr>
                      <m:t>𝑤</m:t>
                    </m:r>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𝑎𝑙𝑝h𝑎</m:t>
                    </m:r>
                    <m:r>
                      <a:rPr lang="en-US" altLang="zh-CN" sz="2400" b="0" i="1" smtClean="0">
                        <a:latin typeface="Cambria Math" panose="02040503050406030204" pitchFamily="18" charset="0"/>
                      </a:rPr>
                      <m:t>∗</m:t>
                    </m:r>
                    <m:f>
                      <m:fPr>
                        <m:ctrlPr>
                          <a:rPr lang="en-US" altLang="zh-CN" sz="2400" i="1">
                            <a:latin typeface="Cambria Math" panose="02040503050406030204" pitchFamily="18" charset="0"/>
                          </a:rPr>
                        </m:ctrlPr>
                      </m:fPr>
                      <m:num>
                        <m:r>
                          <a:rPr lang="en-US" altLang="zh-CN" sz="2400" i="1">
                            <a:latin typeface="Cambria Math" panose="02040503050406030204" pitchFamily="18" charset="0"/>
                          </a:rPr>
                          <m:t>𝑑</m:t>
                        </m:r>
                        <m:r>
                          <a:rPr lang="en-US" altLang="zh-CN" sz="2400" b="0" i="1" smtClean="0">
                            <a:latin typeface="Cambria Math" panose="02040503050406030204" pitchFamily="18" charset="0"/>
                          </a:rPr>
                          <m:t>𝐶</m:t>
                        </m:r>
                        <m:r>
                          <a:rPr lang="en-US" altLang="zh-CN" sz="2400" i="1">
                            <a:latin typeface="Cambria Math" panose="02040503050406030204" pitchFamily="18" charset="0"/>
                          </a:rPr>
                          <m:t>𝑜𝑠</m:t>
                        </m:r>
                        <m:r>
                          <a:rPr lang="en-US" altLang="zh-CN" sz="2400" b="0" i="1" smtClean="0">
                            <a:latin typeface="Cambria Math" panose="02040503050406030204" pitchFamily="18" charset="0"/>
                          </a:rPr>
                          <m:t>𝑡</m:t>
                        </m:r>
                      </m:num>
                      <m:den>
                        <m:r>
                          <a:rPr lang="en-US" altLang="zh-CN" sz="2400" i="1">
                            <a:latin typeface="Cambria Math" panose="02040503050406030204" pitchFamily="18" charset="0"/>
                          </a:rPr>
                          <m:t>𝑑𝑤</m:t>
                        </m:r>
                      </m:den>
                    </m:f>
                  </m:oMath>
                </a14:m>
                <a:endParaRPr lang="en-US" altLang="zh-CN" sz="2400" dirty="0"/>
              </a:p>
              <a:p>
                <a:pPr marL="342900" indent="-342900">
                  <a:buFont typeface="Arial" panose="020B0604020202020204" pitchFamily="34" charset="0"/>
                  <a:buChar char="•"/>
                </a:pPr>
                <a:r>
                  <a:rPr lang="zh-CN" altLang="en-US" sz="2400" dirty="0"/>
                  <a:t>迭代到一定次数或达到一定阈值</a:t>
                </a:r>
              </a:p>
            </p:txBody>
          </p:sp>
        </mc:Choice>
        <mc:Fallback xmlns="">
          <p:sp>
            <p:nvSpPr>
              <p:cNvPr id="4" name="文本框 3">
                <a:extLst>
                  <a:ext uri="{FF2B5EF4-FFF2-40B4-BE49-F238E27FC236}">
                    <a16:creationId xmlns:a16="http://schemas.microsoft.com/office/drawing/2014/main" id="{47BE43D4-A069-46A6-9419-38C45B5B24C6}"/>
                  </a:ext>
                </a:extLst>
              </p:cNvPr>
              <p:cNvSpPr txBox="1">
                <a:spLocks noRot="1" noChangeAspect="1" noMove="1" noResize="1" noEditPoints="1" noAdjustHandles="1" noChangeArrowheads="1" noChangeShapeType="1" noTextEdit="1"/>
              </p:cNvSpPr>
              <p:nvPr/>
            </p:nvSpPr>
            <p:spPr>
              <a:xfrm>
                <a:off x="994557" y="1136212"/>
                <a:ext cx="10202886" cy="4649478"/>
              </a:xfrm>
              <a:prstGeom prst="rect">
                <a:avLst/>
              </a:prstGeom>
              <a:blipFill>
                <a:blip r:embed="rId3"/>
                <a:stretch>
                  <a:fillRect l="-896" t="-917" r="-179" b="-2097"/>
                </a:stretch>
              </a:blipFill>
            </p:spPr>
            <p:txBody>
              <a:bodyPr/>
              <a:lstStyle/>
              <a:p>
                <a:r>
                  <a:rPr lang="zh-CN" altLang="en-US">
                    <a:noFill/>
                  </a:rPr>
                  <a:t> </a:t>
                </a:r>
              </a:p>
            </p:txBody>
          </p:sp>
        </mc:Fallback>
      </mc:AlternateContent>
      <p:sp>
        <p:nvSpPr>
          <p:cNvPr id="5" name="标题 3">
            <a:extLst>
              <a:ext uri="{FF2B5EF4-FFF2-40B4-BE49-F238E27FC236}">
                <a16:creationId xmlns:a16="http://schemas.microsoft.com/office/drawing/2014/main" id="{5424FE7E-75D6-4E6B-84D2-09EC4A02046A}"/>
              </a:ext>
            </a:extLst>
          </p:cNvPr>
          <p:cNvSpPr txBox="1">
            <a:spLocks/>
          </p:cNvSpPr>
          <p:nvPr/>
        </p:nvSpPr>
        <p:spPr>
          <a:xfrm>
            <a:off x="248622" y="150097"/>
            <a:ext cx="10515600" cy="57398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algn="l"/>
            <a:r>
              <a:rPr lang="en-US" altLang="zh-CN"/>
              <a:t>1.2</a:t>
            </a:r>
            <a:r>
              <a:rPr lang="zh-CN" altLang="en-US"/>
              <a:t>逻辑回归原理</a:t>
            </a:r>
            <a:endParaRPr lang="zh-CN" altLang="en-US" dirty="0"/>
          </a:p>
        </p:txBody>
      </p:sp>
      <p:sp>
        <p:nvSpPr>
          <p:cNvPr id="9" name="文本框 8">
            <a:extLst>
              <a:ext uri="{FF2B5EF4-FFF2-40B4-BE49-F238E27FC236}">
                <a16:creationId xmlns:a16="http://schemas.microsoft.com/office/drawing/2014/main" id="{C70EB458-7898-491D-8E1F-63E24270BA34}"/>
              </a:ext>
            </a:extLst>
          </p:cNvPr>
          <p:cNvSpPr txBox="1"/>
          <p:nvPr/>
        </p:nvSpPr>
        <p:spPr>
          <a:xfrm>
            <a:off x="994557" y="6013150"/>
            <a:ext cx="8325906" cy="461665"/>
          </a:xfrm>
          <a:prstGeom prst="rect">
            <a:avLst/>
          </a:prstGeom>
          <a:noFill/>
        </p:spPr>
        <p:txBody>
          <a:bodyPr wrap="square">
            <a:spAutoFit/>
          </a:bodyPr>
          <a:lstStyle/>
          <a:p>
            <a:r>
              <a:rPr lang="zh-CN" altLang="en-US" sz="2400" dirty="0"/>
              <a:t>梯度法思想的三要素：出发点、下降方向、下降步长。</a:t>
            </a:r>
            <a:endParaRPr lang="en-US" altLang="zh-CN" sz="3200" dirty="0"/>
          </a:p>
        </p:txBody>
      </p:sp>
      <p:cxnSp>
        <p:nvCxnSpPr>
          <p:cNvPr id="11" name="直接箭头连接符 10">
            <a:extLst>
              <a:ext uri="{FF2B5EF4-FFF2-40B4-BE49-F238E27FC236}">
                <a16:creationId xmlns:a16="http://schemas.microsoft.com/office/drawing/2014/main" id="{F9E34D32-BAA4-4253-9FA1-2A232EFFBF3F}"/>
              </a:ext>
            </a:extLst>
          </p:cNvPr>
          <p:cNvCxnSpPr/>
          <p:nvPr/>
        </p:nvCxnSpPr>
        <p:spPr>
          <a:xfrm flipH="1" flipV="1">
            <a:off x="3400926" y="5213684"/>
            <a:ext cx="1106906" cy="79946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2" name="直接箭头连接符 11">
            <a:extLst>
              <a:ext uri="{FF2B5EF4-FFF2-40B4-BE49-F238E27FC236}">
                <a16:creationId xmlns:a16="http://schemas.microsoft.com/office/drawing/2014/main" id="{DB7A226D-2FCD-4A8D-A7D3-BB435D6F85F2}"/>
              </a:ext>
            </a:extLst>
          </p:cNvPr>
          <p:cNvCxnSpPr/>
          <p:nvPr/>
        </p:nvCxnSpPr>
        <p:spPr>
          <a:xfrm flipH="1" flipV="1">
            <a:off x="4989094" y="5322055"/>
            <a:ext cx="1106906" cy="79946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3" name="直接箭头连接符 12">
            <a:extLst>
              <a:ext uri="{FF2B5EF4-FFF2-40B4-BE49-F238E27FC236}">
                <a16:creationId xmlns:a16="http://schemas.microsoft.com/office/drawing/2014/main" id="{0BF20815-A3B0-4FD8-98FB-CBCF5AFFFD4A}"/>
              </a:ext>
            </a:extLst>
          </p:cNvPr>
          <p:cNvCxnSpPr>
            <a:cxnSpLocks/>
          </p:cNvCxnSpPr>
          <p:nvPr/>
        </p:nvCxnSpPr>
        <p:spPr>
          <a:xfrm flipH="1" flipV="1">
            <a:off x="4195010" y="5322055"/>
            <a:ext cx="3272644" cy="69109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20214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C60B414-BD70-4017-BF43-1ABAE4DD4AFB}"/>
              </a:ext>
            </a:extLst>
          </p:cNvPr>
          <p:cNvSpPr txBox="1"/>
          <p:nvPr/>
        </p:nvSpPr>
        <p:spPr>
          <a:xfrm>
            <a:off x="604910" y="428178"/>
            <a:ext cx="10311619" cy="6001643"/>
          </a:xfrm>
          <a:prstGeom prst="rect">
            <a:avLst/>
          </a:prstGeom>
          <a:noFill/>
        </p:spPr>
        <p:txBody>
          <a:bodyPr wrap="square">
            <a:spAutoFit/>
          </a:bodyPr>
          <a:lstStyle/>
          <a:p>
            <a:r>
              <a:rPr lang="zh-CN" altLang="en-US" sz="2400" dirty="0"/>
              <a:t>def gradDescent(dataMatIn,classLabels):</a:t>
            </a:r>
          </a:p>
          <a:p>
            <a:r>
              <a:rPr lang="zh-CN" altLang="en-US" sz="2400" dirty="0"/>
              <a:t>    dataMatrix=np.mat(dataMatIn</a:t>
            </a:r>
            <a:r>
              <a:rPr lang="en-US" altLang="zh-CN" sz="2400" dirty="0"/>
              <a:t>)</a:t>
            </a:r>
            <a:endParaRPr lang="zh-CN" altLang="en-US" sz="2400" dirty="0"/>
          </a:p>
          <a:p>
            <a:r>
              <a:rPr lang="zh-CN" altLang="en-US" sz="2400" dirty="0"/>
              <a:t>    labelMat = np.mat(classLabels)</a:t>
            </a:r>
          </a:p>
          <a:p>
            <a:r>
              <a:rPr lang="zh-CN" altLang="en-US" sz="2400" dirty="0"/>
              <a:t>    labelTrans=labelMat.transpose()</a:t>
            </a:r>
          </a:p>
          <a:p>
            <a:r>
              <a:rPr lang="zh-CN" altLang="en-US" sz="2400" dirty="0"/>
              <a:t>    m,n=np.shape(dataMatrix)</a:t>
            </a:r>
          </a:p>
          <a:p>
            <a:r>
              <a:rPr lang="zh-CN" altLang="en-US" sz="2400" dirty="0"/>
              <a:t>    alpha=0.001#学习率</a:t>
            </a:r>
          </a:p>
          <a:p>
            <a:r>
              <a:rPr lang="zh-CN" altLang="en-US" sz="2400" dirty="0"/>
              <a:t>    maxCycles=500#循环次数</a:t>
            </a:r>
          </a:p>
          <a:p>
            <a:r>
              <a:rPr lang="zh-CN" altLang="en-US" sz="2400" dirty="0"/>
              <a:t>    weights=np.ones((n,1))#初始权重w=1</a:t>
            </a:r>
            <a:endParaRPr lang="en-US" altLang="zh-CN" sz="2400" dirty="0"/>
          </a:p>
          <a:p>
            <a:endParaRPr lang="zh-CN" altLang="en-US" sz="2400" dirty="0"/>
          </a:p>
          <a:p>
            <a:r>
              <a:rPr lang="zh-CN" altLang="en-US" sz="2400" dirty="0"/>
              <a:t>    for k in range(maxCycles):</a:t>
            </a:r>
          </a:p>
          <a:p>
            <a:r>
              <a:rPr lang="zh-CN" altLang="en-US" sz="2400" dirty="0"/>
              <a:t>        h=sigmoid(dataMatrix*weights)#h为（100,1）的列表，预测值！！！</a:t>
            </a:r>
          </a:p>
          <a:p>
            <a:r>
              <a:rPr lang="zh-CN" altLang="en-US" sz="2400" dirty="0"/>
              <a:t>        error=h-labelTrans#（100,1）的列表，误差值！！！</a:t>
            </a:r>
          </a:p>
          <a:p>
            <a:r>
              <a:rPr lang="zh-CN" altLang="en-US" sz="2400" dirty="0"/>
              <a:t>        weights=weights-alpha*dataMatrix.transpose()*error#梯度下降法公式对应，迭代优化后的权重</a:t>
            </a:r>
          </a:p>
          <a:p>
            <a:r>
              <a:rPr lang="zh-CN" altLang="en-US" sz="2400" dirty="0"/>
              <a:t>        print(weights)</a:t>
            </a:r>
          </a:p>
          <a:p>
            <a:r>
              <a:rPr lang="zh-CN" altLang="en-US" sz="2400" dirty="0"/>
              <a:t>    return weights</a:t>
            </a:r>
          </a:p>
        </p:txBody>
      </p:sp>
    </p:spTree>
    <p:extLst>
      <p:ext uri="{BB962C8B-B14F-4D97-AF65-F5344CB8AC3E}">
        <p14:creationId xmlns:p14="http://schemas.microsoft.com/office/powerpoint/2010/main" val="5275421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a:extLst>
              <a:ext uri="{FF2B5EF4-FFF2-40B4-BE49-F238E27FC236}">
                <a16:creationId xmlns:a16="http://schemas.microsoft.com/office/drawing/2014/main" id="{5424FE7E-75D6-4E6B-84D2-09EC4A02046A}"/>
              </a:ext>
            </a:extLst>
          </p:cNvPr>
          <p:cNvSpPr txBox="1">
            <a:spLocks/>
          </p:cNvSpPr>
          <p:nvPr/>
        </p:nvSpPr>
        <p:spPr>
          <a:xfrm>
            <a:off x="248622" y="150097"/>
            <a:ext cx="10515600" cy="57398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algn="l"/>
            <a:r>
              <a:rPr lang="en-US" altLang="zh-CN"/>
              <a:t>1.2</a:t>
            </a:r>
            <a:r>
              <a:rPr lang="zh-CN" altLang="en-US"/>
              <a:t>逻辑回归原理</a:t>
            </a:r>
            <a:endParaRPr lang="zh-CN" altLang="en-US" dirty="0"/>
          </a:p>
        </p:txBody>
      </p:sp>
      <p:pic>
        <p:nvPicPr>
          <p:cNvPr id="5122" name="Picture 2">
            <a:extLst>
              <a:ext uri="{FF2B5EF4-FFF2-40B4-BE49-F238E27FC236}">
                <a16:creationId xmlns:a16="http://schemas.microsoft.com/office/drawing/2014/main" id="{E9412331-E9CC-411C-A2D9-C160AAF811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241" y="1389467"/>
            <a:ext cx="5905500"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73B93793-9281-4D90-BEB8-02E4C9B01651}"/>
              </a:ext>
            </a:extLst>
          </p:cNvPr>
          <p:cNvSpPr txBox="1"/>
          <p:nvPr/>
        </p:nvSpPr>
        <p:spPr>
          <a:xfrm>
            <a:off x="6769738" y="1389467"/>
            <a:ext cx="4748494" cy="369332"/>
          </a:xfrm>
          <a:prstGeom prst="rect">
            <a:avLst/>
          </a:prstGeom>
          <a:noFill/>
        </p:spPr>
        <p:txBody>
          <a:bodyPr wrap="square">
            <a:spAutoFit/>
          </a:bodyPr>
          <a:lstStyle/>
          <a:p>
            <a:r>
              <a:rPr lang="zh-CN" altLang="en-US" b="1" i="0">
                <a:solidFill>
                  <a:srgbClr val="333333"/>
                </a:solidFill>
                <a:effectLst/>
                <a:latin typeface="arial" panose="020B0604020202020204" pitchFamily="34" charset="0"/>
              </a:rPr>
              <a:t>全量梯度下降法（</a:t>
            </a:r>
            <a:r>
              <a:rPr lang="en-US" altLang="zh-CN" b="1" i="0">
                <a:solidFill>
                  <a:srgbClr val="333333"/>
                </a:solidFill>
                <a:effectLst/>
                <a:latin typeface="arial" panose="020B0604020202020204" pitchFamily="34" charset="0"/>
              </a:rPr>
              <a:t>Batch gradient descent</a:t>
            </a:r>
            <a:r>
              <a:rPr lang="zh-CN" altLang="en-US" b="1" i="0">
                <a:solidFill>
                  <a:srgbClr val="333333"/>
                </a:solidFill>
                <a:effectLst/>
                <a:latin typeface="arial" panose="020B0604020202020204" pitchFamily="34" charset="0"/>
              </a:rPr>
              <a:t>）</a:t>
            </a:r>
            <a:endParaRPr lang="zh-CN" altLang="en-US" dirty="0"/>
          </a:p>
        </p:txBody>
      </p:sp>
      <p:sp>
        <p:nvSpPr>
          <p:cNvPr id="14" name="文本框 13">
            <a:extLst>
              <a:ext uri="{FF2B5EF4-FFF2-40B4-BE49-F238E27FC236}">
                <a16:creationId xmlns:a16="http://schemas.microsoft.com/office/drawing/2014/main" id="{63BCDF99-5C0A-4720-AAC7-8C752B763080}"/>
              </a:ext>
            </a:extLst>
          </p:cNvPr>
          <p:cNvSpPr txBox="1"/>
          <p:nvPr/>
        </p:nvSpPr>
        <p:spPr>
          <a:xfrm>
            <a:off x="6769738" y="1856877"/>
            <a:ext cx="6096000" cy="369332"/>
          </a:xfrm>
          <a:prstGeom prst="rect">
            <a:avLst/>
          </a:prstGeom>
          <a:noFill/>
        </p:spPr>
        <p:txBody>
          <a:bodyPr wrap="square">
            <a:spAutoFit/>
          </a:bodyPr>
          <a:lstStyle/>
          <a:p>
            <a:r>
              <a:rPr lang="zh-CN" altLang="en-US" b="1" i="0">
                <a:solidFill>
                  <a:srgbClr val="333333"/>
                </a:solidFill>
                <a:effectLst/>
                <a:latin typeface="arial" panose="020B0604020202020204" pitchFamily="34" charset="0"/>
              </a:rPr>
              <a:t>随机梯度下降法（</a:t>
            </a:r>
            <a:r>
              <a:rPr lang="en-US" altLang="zh-CN" b="1" i="0">
                <a:solidFill>
                  <a:srgbClr val="333333"/>
                </a:solidFill>
                <a:effectLst/>
                <a:latin typeface="arial" panose="020B0604020202020204" pitchFamily="34" charset="0"/>
              </a:rPr>
              <a:t>Stochastic Gradient Descent</a:t>
            </a:r>
            <a:r>
              <a:rPr lang="zh-CN" altLang="en-US" b="1" i="0">
                <a:solidFill>
                  <a:srgbClr val="333333"/>
                </a:solidFill>
                <a:effectLst/>
                <a:latin typeface="arial" panose="020B0604020202020204" pitchFamily="34" charset="0"/>
              </a:rPr>
              <a:t>）</a:t>
            </a:r>
            <a:endParaRPr lang="zh-CN" altLang="en-US" dirty="0"/>
          </a:p>
        </p:txBody>
      </p:sp>
      <p:sp>
        <p:nvSpPr>
          <p:cNvPr id="15" name="文本框 14">
            <a:extLst>
              <a:ext uri="{FF2B5EF4-FFF2-40B4-BE49-F238E27FC236}">
                <a16:creationId xmlns:a16="http://schemas.microsoft.com/office/drawing/2014/main" id="{75499C04-818B-4175-8327-AB5A0BABF30C}"/>
              </a:ext>
            </a:extLst>
          </p:cNvPr>
          <p:cNvSpPr txBox="1"/>
          <p:nvPr/>
        </p:nvSpPr>
        <p:spPr>
          <a:xfrm>
            <a:off x="6769738" y="2324287"/>
            <a:ext cx="6432884" cy="369332"/>
          </a:xfrm>
          <a:prstGeom prst="rect">
            <a:avLst/>
          </a:prstGeom>
          <a:noFill/>
        </p:spPr>
        <p:txBody>
          <a:bodyPr wrap="square">
            <a:spAutoFit/>
          </a:bodyPr>
          <a:lstStyle/>
          <a:p>
            <a:r>
              <a:rPr lang="zh-CN" altLang="en-US" b="1" i="0" dirty="0">
                <a:solidFill>
                  <a:srgbClr val="333333"/>
                </a:solidFill>
                <a:effectLst/>
                <a:latin typeface="arial" panose="020B0604020202020204" pitchFamily="34" charset="0"/>
              </a:rPr>
              <a:t>小批量梯度下降法（</a:t>
            </a:r>
            <a:r>
              <a:rPr lang="en-US" altLang="zh-CN" b="1" i="0" dirty="0">
                <a:solidFill>
                  <a:srgbClr val="333333"/>
                </a:solidFill>
                <a:effectLst/>
                <a:latin typeface="arial" panose="020B0604020202020204" pitchFamily="34" charset="0"/>
              </a:rPr>
              <a:t>Mini-Batch Gradient Descent</a:t>
            </a:r>
            <a:r>
              <a:rPr lang="zh-CN" altLang="en-US" b="1" i="0" dirty="0">
                <a:solidFill>
                  <a:srgbClr val="333333"/>
                </a:solidFill>
                <a:effectLst/>
                <a:latin typeface="arial" panose="020B0604020202020204" pitchFamily="34" charset="0"/>
              </a:rPr>
              <a:t>）</a:t>
            </a:r>
            <a:endParaRPr lang="zh-CN" altLang="en-US" dirty="0"/>
          </a:p>
        </p:txBody>
      </p:sp>
      <p:sp>
        <p:nvSpPr>
          <p:cNvPr id="16" name="文本框 15">
            <a:extLst>
              <a:ext uri="{FF2B5EF4-FFF2-40B4-BE49-F238E27FC236}">
                <a16:creationId xmlns:a16="http://schemas.microsoft.com/office/drawing/2014/main" id="{AB96E2B9-FFA0-4E7E-8BBD-8D7E87BF8FAB}"/>
              </a:ext>
            </a:extLst>
          </p:cNvPr>
          <p:cNvSpPr txBox="1"/>
          <p:nvPr/>
        </p:nvSpPr>
        <p:spPr>
          <a:xfrm>
            <a:off x="6769738" y="2791697"/>
            <a:ext cx="5165588" cy="369332"/>
          </a:xfrm>
          <a:prstGeom prst="rect">
            <a:avLst/>
          </a:prstGeom>
          <a:noFill/>
        </p:spPr>
        <p:txBody>
          <a:bodyPr wrap="square">
            <a:spAutoFit/>
          </a:bodyPr>
          <a:lstStyle/>
          <a:p>
            <a:r>
              <a:rPr lang="en-US" altLang="zh-CN" b="1" i="0" dirty="0">
                <a:solidFill>
                  <a:srgbClr val="333333"/>
                </a:solidFill>
                <a:effectLst/>
                <a:latin typeface="arial" panose="020B0604020202020204" pitchFamily="34" charset="0"/>
              </a:rPr>
              <a:t>Momentum</a:t>
            </a:r>
            <a:r>
              <a:rPr lang="zh-CN" altLang="en-US" b="1" i="0" dirty="0">
                <a:solidFill>
                  <a:srgbClr val="333333"/>
                </a:solidFill>
                <a:effectLst/>
                <a:latin typeface="arial" panose="020B0604020202020204" pitchFamily="34" charset="0"/>
              </a:rPr>
              <a:t>梯度下降法</a:t>
            </a:r>
            <a:endParaRPr lang="zh-CN" altLang="en-US" dirty="0"/>
          </a:p>
        </p:txBody>
      </p:sp>
      <p:sp>
        <p:nvSpPr>
          <p:cNvPr id="18" name="文本框 17">
            <a:extLst>
              <a:ext uri="{FF2B5EF4-FFF2-40B4-BE49-F238E27FC236}">
                <a16:creationId xmlns:a16="http://schemas.microsoft.com/office/drawing/2014/main" id="{D81E4D7F-7EC0-492D-B9A2-0F206B3AD494}"/>
              </a:ext>
            </a:extLst>
          </p:cNvPr>
          <p:cNvSpPr txBox="1"/>
          <p:nvPr/>
        </p:nvSpPr>
        <p:spPr>
          <a:xfrm>
            <a:off x="6769738" y="3244334"/>
            <a:ext cx="6601326" cy="369332"/>
          </a:xfrm>
          <a:prstGeom prst="rect">
            <a:avLst/>
          </a:prstGeom>
          <a:noFill/>
        </p:spPr>
        <p:txBody>
          <a:bodyPr wrap="square">
            <a:spAutoFit/>
          </a:bodyPr>
          <a:lstStyle/>
          <a:p>
            <a:r>
              <a:rPr lang="en-US" altLang="zh-CN" b="1" i="0" dirty="0">
                <a:solidFill>
                  <a:srgbClr val="333333"/>
                </a:solidFill>
                <a:effectLst/>
                <a:latin typeface="arial" panose="020B0604020202020204" pitchFamily="34" charset="0"/>
              </a:rPr>
              <a:t>NAG</a:t>
            </a:r>
            <a:r>
              <a:rPr lang="zh-CN" altLang="en-US" b="1" i="0" dirty="0">
                <a:solidFill>
                  <a:srgbClr val="333333"/>
                </a:solidFill>
                <a:effectLst/>
                <a:latin typeface="arial" panose="020B0604020202020204" pitchFamily="34" charset="0"/>
              </a:rPr>
              <a:t>梯度下降法</a:t>
            </a:r>
            <a:endParaRPr lang="zh-CN" altLang="en-US" dirty="0"/>
          </a:p>
        </p:txBody>
      </p:sp>
    </p:spTree>
    <p:extLst>
      <p:ext uri="{BB962C8B-B14F-4D97-AF65-F5344CB8AC3E}">
        <p14:creationId xmlns:p14="http://schemas.microsoft.com/office/powerpoint/2010/main" val="23116598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a:t>1.2</a:t>
            </a:r>
            <a:r>
              <a:rPr lang="zh-CN" altLang="en-US" dirty="0"/>
              <a:t>逻辑回归原理</a:t>
            </a:r>
          </a:p>
        </p:txBody>
      </p:sp>
      <p:sp>
        <p:nvSpPr>
          <p:cNvPr id="2" name="文本框 1">
            <a:extLst>
              <a:ext uri="{FF2B5EF4-FFF2-40B4-BE49-F238E27FC236}">
                <a16:creationId xmlns:a16="http://schemas.microsoft.com/office/drawing/2014/main" id="{8F85E485-CAD5-41ED-84E6-DC5DA310FD22}"/>
              </a:ext>
            </a:extLst>
          </p:cNvPr>
          <p:cNvSpPr txBox="1"/>
          <p:nvPr/>
        </p:nvSpPr>
        <p:spPr>
          <a:xfrm>
            <a:off x="814607" y="1183594"/>
            <a:ext cx="2799471" cy="461665"/>
          </a:xfrm>
          <a:prstGeom prst="rect">
            <a:avLst/>
          </a:prstGeom>
          <a:noFill/>
        </p:spPr>
        <p:txBody>
          <a:bodyPr wrap="square" rtlCol="0">
            <a:spAutoFit/>
          </a:bodyPr>
          <a:lstStyle/>
          <a:p>
            <a:r>
              <a:rPr lang="zh-CN" altLang="en-US" sz="2400" dirty="0"/>
              <a:t>损失函数</a:t>
            </a: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6BC1C0B-2BAD-4DE6-8028-4DEAC309B44A}"/>
                  </a:ext>
                </a:extLst>
              </p:cNvPr>
              <p:cNvSpPr txBox="1"/>
              <p:nvPr/>
            </p:nvSpPr>
            <p:spPr>
              <a:xfrm>
                <a:off x="3466996" y="1346972"/>
                <a:ext cx="3206520" cy="9089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sz="2800" i="1">
                          <a:latin typeface="Cambria Math" panose="02040503050406030204" pitchFamily="18" charset="0"/>
                        </a:rPr>
                        <m:t>h</m:t>
                      </m:r>
                      <m:r>
                        <a:rPr lang="en-US" altLang="zh-CN" sz="2800" i="1" smtClean="0">
                          <a:latin typeface="Cambria Math" panose="02040503050406030204" pitchFamily="18" charset="0"/>
                        </a:rPr>
                        <m:t>=</m:t>
                      </m:r>
                      <m:r>
                        <a:rPr lang="zh-CN" altLang="en-US" sz="2800" b="0" i="1" smtClean="0">
                          <a:latin typeface="Cambria Math" panose="02040503050406030204" pitchFamily="18" charset="0"/>
                        </a:rPr>
                        <m:t>𝜎</m:t>
                      </m:r>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𝑧</m:t>
                      </m:r>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1+</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𝑒</m:t>
                              </m:r>
                            </m:e>
                            <m:sup>
                              <m:r>
                                <a:rPr lang="en-US" altLang="zh-CN" sz="2800" b="0" i="1" smtClean="0">
                                  <a:latin typeface="Cambria Math" panose="02040503050406030204" pitchFamily="18" charset="0"/>
                                </a:rPr>
                                <m:t>−</m:t>
                              </m:r>
                              <m:r>
                                <a:rPr lang="en-US" altLang="zh-CN" sz="2800" b="0" i="1" smtClean="0">
                                  <a:latin typeface="Cambria Math" panose="02040503050406030204" pitchFamily="18" charset="0"/>
                                </a:rPr>
                                <m:t>𝑧</m:t>
                              </m:r>
                            </m:sup>
                          </m:sSup>
                        </m:den>
                      </m:f>
                    </m:oMath>
                  </m:oMathPara>
                </a14:m>
                <a:endParaRPr lang="zh-CN" altLang="en-US" sz="2800" dirty="0"/>
              </a:p>
            </p:txBody>
          </p:sp>
        </mc:Choice>
        <mc:Fallback xmlns="">
          <p:sp>
            <p:nvSpPr>
              <p:cNvPr id="21" name="文本框 20">
                <a:extLst>
                  <a:ext uri="{FF2B5EF4-FFF2-40B4-BE49-F238E27FC236}">
                    <a16:creationId xmlns:a16="http://schemas.microsoft.com/office/drawing/2014/main" id="{66BC1C0B-2BAD-4DE6-8028-4DEAC309B44A}"/>
                  </a:ext>
                </a:extLst>
              </p:cNvPr>
              <p:cNvSpPr txBox="1">
                <a:spLocks noRot="1" noChangeAspect="1" noMove="1" noResize="1" noEditPoints="1" noAdjustHandles="1" noChangeArrowheads="1" noChangeShapeType="1" noTextEdit="1"/>
              </p:cNvSpPr>
              <p:nvPr/>
            </p:nvSpPr>
            <p:spPr>
              <a:xfrm>
                <a:off x="3466996" y="1346972"/>
                <a:ext cx="3206520" cy="90896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006273C-CB74-4A46-8DBA-E2D56159EA06}"/>
                  </a:ext>
                </a:extLst>
              </p:cNvPr>
              <p:cNvSpPr txBox="1"/>
              <p:nvPr/>
            </p:nvSpPr>
            <p:spPr>
              <a:xfrm>
                <a:off x="6583553" y="1305190"/>
                <a:ext cx="2135316" cy="9534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rPr>
                        <m:t>=</m:t>
                      </m:r>
                      <m:f>
                        <m:fPr>
                          <m:ctrlPr>
                            <a:rPr lang="en-US" altLang="zh-CN" sz="2800" b="0" i="1" smtClean="0">
                              <a:latin typeface="Cambria Math" panose="02040503050406030204" pitchFamily="18" charset="0"/>
                            </a:rPr>
                          </m:ctrlPr>
                        </m:fPr>
                        <m:num>
                          <m:r>
                            <a:rPr lang="en-US" altLang="zh-CN" sz="2800" b="0" i="1" smtClean="0">
                              <a:latin typeface="Cambria Math" panose="02040503050406030204" pitchFamily="18" charset="0"/>
                            </a:rPr>
                            <m:t>1</m:t>
                          </m:r>
                        </m:num>
                        <m:den>
                          <m:r>
                            <a:rPr lang="en-US" altLang="zh-CN" sz="2800" b="0" i="1" smtClean="0">
                              <a:latin typeface="Cambria Math" panose="02040503050406030204" pitchFamily="18" charset="0"/>
                            </a:rPr>
                            <m:t>1+</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𝑒</m:t>
                              </m:r>
                            </m:e>
                            <m:sup>
                              <m:r>
                                <a:rPr lang="en-US" altLang="zh-CN" sz="2800" b="0" i="1" smtClean="0">
                                  <a:latin typeface="Cambria Math" panose="02040503050406030204" pitchFamily="18" charset="0"/>
                                </a:rPr>
                                <m:t>−</m:t>
                              </m:r>
                              <m:sSup>
                                <m:sSupPr>
                                  <m:ctrlPr>
                                    <a:rPr lang="en-US" altLang="zh-CN" sz="2800" b="0" i="1" smtClean="0">
                                      <a:latin typeface="Cambria Math" panose="02040503050406030204" pitchFamily="18" charset="0"/>
                                    </a:rPr>
                                  </m:ctrlPr>
                                </m:sSupPr>
                                <m:e>
                                  <m:r>
                                    <a:rPr lang="en-US" altLang="zh-CN" sz="2800" b="0" i="1" smtClean="0">
                                      <a:latin typeface="Cambria Math" panose="02040503050406030204" pitchFamily="18" charset="0"/>
                                    </a:rPr>
                                    <m:t>𝑤</m:t>
                                  </m:r>
                                </m:e>
                                <m:sup>
                                  <m:r>
                                    <a:rPr lang="en-US" altLang="zh-CN" sz="2800" b="0" i="1" smtClean="0">
                                      <a:latin typeface="Cambria Math" panose="02040503050406030204" pitchFamily="18" charset="0"/>
                                    </a:rPr>
                                    <m:t>𝑇</m:t>
                                  </m:r>
                                </m:sup>
                              </m:sSup>
                              <m:r>
                                <a:rPr lang="en-US" altLang="zh-CN" sz="2800" b="0" i="1" smtClean="0">
                                  <a:latin typeface="Cambria Math" panose="02040503050406030204" pitchFamily="18" charset="0"/>
                                </a:rPr>
                                <m:t>𝑥</m:t>
                              </m:r>
                            </m:sup>
                          </m:sSup>
                        </m:den>
                      </m:f>
                    </m:oMath>
                  </m:oMathPara>
                </a14:m>
                <a:endParaRPr lang="zh-CN" altLang="en-US" sz="2800" dirty="0"/>
              </a:p>
            </p:txBody>
          </p:sp>
        </mc:Choice>
        <mc:Fallback xmlns="">
          <p:sp>
            <p:nvSpPr>
              <p:cNvPr id="13" name="文本框 12">
                <a:extLst>
                  <a:ext uri="{FF2B5EF4-FFF2-40B4-BE49-F238E27FC236}">
                    <a16:creationId xmlns:a16="http://schemas.microsoft.com/office/drawing/2014/main" id="{6006273C-CB74-4A46-8DBA-E2D56159EA06}"/>
                  </a:ext>
                </a:extLst>
              </p:cNvPr>
              <p:cNvSpPr txBox="1">
                <a:spLocks noRot="1" noChangeAspect="1" noMove="1" noResize="1" noEditPoints="1" noAdjustHandles="1" noChangeArrowheads="1" noChangeShapeType="1" noTextEdit="1"/>
              </p:cNvSpPr>
              <p:nvPr/>
            </p:nvSpPr>
            <p:spPr>
              <a:xfrm>
                <a:off x="6583553" y="1305190"/>
                <a:ext cx="2135316" cy="953403"/>
              </a:xfrm>
              <a:prstGeom prst="rect">
                <a:avLst/>
              </a:prstGeom>
              <a:blipFill>
                <a:blip r:embed="rId4"/>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E59EF33B-D63B-4F8D-9360-87642EAEEADB}"/>
              </a:ext>
            </a:extLst>
          </p:cNvPr>
          <p:cNvSpPr txBox="1"/>
          <p:nvPr/>
        </p:nvSpPr>
        <p:spPr>
          <a:xfrm>
            <a:off x="9512968" y="1597225"/>
            <a:ext cx="1399204" cy="461665"/>
          </a:xfrm>
          <a:prstGeom prst="rect">
            <a:avLst/>
          </a:prstGeom>
          <a:noFill/>
        </p:spPr>
        <p:txBody>
          <a:bodyPr wrap="square" rtlCol="0">
            <a:spAutoFit/>
          </a:bodyPr>
          <a:lstStyle/>
          <a:p>
            <a:r>
              <a:rPr lang="zh-CN" altLang="en-US" sz="2400" dirty="0"/>
              <a:t>预测值</a:t>
            </a:r>
          </a:p>
        </p:txBody>
      </p:sp>
      <p:graphicFrame>
        <p:nvGraphicFramePr>
          <p:cNvPr id="12" name="图表 11">
            <a:extLst>
              <a:ext uri="{FF2B5EF4-FFF2-40B4-BE49-F238E27FC236}">
                <a16:creationId xmlns:a16="http://schemas.microsoft.com/office/drawing/2014/main" id="{FE69DBCD-5411-4A01-AE18-CB929F6C8382}"/>
              </a:ext>
            </a:extLst>
          </p:cNvPr>
          <p:cNvGraphicFramePr/>
          <p:nvPr/>
        </p:nvGraphicFramePr>
        <p:xfrm>
          <a:off x="540084" y="2711116"/>
          <a:ext cx="6518442" cy="3427217"/>
        </p:xfrm>
        <a:graphic>
          <a:graphicData uri="http://schemas.openxmlformats.org/drawingml/2006/chart">
            <c:chart xmlns:c="http://schemas.openxmlformats.org/drawingml/2006/chart" xmlns:r="http://schemas.openxmlformats.org/officeDocument/2006/relationships" r:id="rId5"/>
          </a:graphicData>
        </a:graphic>
      </p:graphicFrame>
      <p:cxnSp>
        <p:nvCxnSpPr>
          <p:cNvPr id="6" name="直接连接符 5">
            <a:extLst>
              <a:ext uri="{FF2B5EF4-FFF2-40B4-BE49-F238E27FC236}">
                <a16:creationId xmlns:a16="http://schemas.microsoft.com/office/drawing/2014/main" id="{075BE807-1210-4171-9CDB-D46DB2F8DF49}"/>
              </a:ext>
            </a:extLst>
          </p:cNvPr>
          <p:cNvCxnSpPr>
            <a:cxnSpLocks/>
          </p:cNvCxnSpPr>
          <p:nvPr/>
        </p:nvCxnSpPr>
        <p:spPr>
          <a:xfrm>
            <a:off x="1711166" y="3498731"/>
            <a:ext cx="4176277" cy="185198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A396D229-E44C-4E6B-9A9B-733ADB9F092C}"/>
              </a:ext>
            </a:extLst>
          </p:cNvPr>
          <p:cNvCxnSpPr>
            <a:cxnSpLocks/>
          </p:cNvCxnSpPr>
          <p:nvPr/>
        </p:nvCxnSpPr>
        <p:spPr>
          <a:xfrm flipH="1">
            <a:off x="2122162" y="4435196"/>
            <a:ext cx="3507302"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0637D919-A33B-4A6D-AABF-97C25CD1E98C}"/>
              </a:ext>
            </a:extLst>
          </p:cNvPr>
          <p:cNvCxnSpPr>
            <a:cxnSpLocks/>
          </p:cNvCxnSpPr>
          <p:nvPr/>
        </p:nvCxnSpPr>
        <p:spPr>
          <a:xfrm flipH="1">
            <a:off x="2123685" y="3777024"/>
            <a:ext cx="3100731" cy="14478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A5AF839A-8BD3-41B3-A80B-5F26051A138E}"/>
                  </a:ext>
                </a:extLst>
              </p:cNvPr>
              <p:cNvSpPr txBox="1"/>
              <p:nvPr/>
            </p:nvSpPr>
            <p:spPr>
              <a:xfrm>
                <a:off x="7216272" y="2711116"/>
                <a:ext cx="4593392" cy="4507260"/>
              </a:xfrm>
              <a:prstGeom prst="rect">
                <a:avLst/>
              </a:prstGeom>
              <a:noFill/>
            </p:spPr>
            <p:txBody>
              <a:bodyPr wrap="square" rtlCol="0">
                <a:spAutoFit/>
              </a:bodyPr>
              <a:lstStyle/>
              <a:p>
                <a:r>
                  <a:rPr lang="zh-CN" altLang="en-US" sz="2400" dirty="0"/>
                  <a:t>画出决策边界（求出最终的线性回归方程）</a:t>
                </a:r>
                <a:endParaRPr lang="en-US" altLang="zh-CN" sz="2400" dirty="0"/>
              </a:p>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rPr>
                        <m:t>𝑧</m:t>
                      </m:r>
                      <m:r>
                        <a:rPr lang="en-US" altLang="zh-CN" sz="2400" i="1" smtClean="0">
                          <a:latin typeface="Cambria Math" panose="02040503050406030204" pitchFamily="18" charset="0"/>
                          <a:ea typeface="Cambria Math" panose="02040503050406030204" pitchFamily="18" charset="0"/>
                        </a:rPr>
                        <m:t>=</m:t>
                      </m:r>
                      <m:sSub>
                        <m:sSubPr>
                          <m:ctrlPr>
                            <a:rPr lang="en-US" altLang="zh-CN" sz="240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𝑤</m:t>
                          </m:r>
                        </m:e>
                        <m:sub>
                          <m:r>
                            <a:rPr lang="en-US" altLang="zh-CN" sz="2400" b="0" i="1" smtClean="0">
                              <a:latin typeface="Cambria Math" panose="02040503050406030204" pitchFamily="18" charset="0"/>
                              <a:ea typeface="Cambria Math" panose="02040503050406030204" pitchFamily="18" charset="0"/>
                            </a:rPr>
                            <m:t>0</m:t>
                          </m:r>
                        </m:sub>
                      </m:sSub>
                      <m:r>
                        <a:rPr lang="zh-CN" altLang="en-US" sz="2400" i="1">
                          <a:latin typeface="Cambria Math" panose="02040503050406030204" pitchFamily="18" charset="0"/>
                          <a:ea typeface="Cambria Math" panose="02040503050406030204" pitchFamily="18" charset="0"/>
                        </a:rPr>
                        <m:t>∗</m:t>
                      </m:r>
                      <m:sSub>
                        <m:sSubPr>
                          <m:ctrlPr>
                            <a:rPr lang="en-US" altLang="zh-CN" sz="240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𝑥</m:t>
                          </m:r>
                        </m:e>
                        <m:sub>
                          <m:r>
                            <a:rPr lang="en-US" altLang="zh-CN" sz="2400" b="0" i="1" smtClean="0">
                              <a:latin typeface="Cambria Math" panose="02040503050406030204" pitchFamily="18" charset="0"/>
                              <a:ea typeface="Cambria Math" panose="02040503050406030204" pitchFamily="18" charset="0"/>
                            </a:rPr>
                            <m:t>0</m:t>
                          </m:r>
                        </m:sub>
                      </m:sSub>
                      <m:r>
                        <a:rPr lang="en-US" altLang="zh-CN" sz="2400" b="0" i="1" smtClean="0">
                          <a:latin typeface="Cambria Math" panose="02040503050406030204" pitchFamily="18" charset="0"/>
                          <a:ea typeface="Cambria Math" panose="02040503050406030204" pitchFamily="18" charset="0"/>
                        </a:rPr>
                        <m:t>+</m:t>
                      </m:r>
                      <m:sSub>
                        <m:sSubPr>
                          <m:ctrlPr>
                            <a:rPr lang="en-US" altLang="zh-CN" sz="240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𝑤</m:t>
                          </m:r>
                        </m:e>
                        <m:sub>
                          <m:r>
                            <a:rPr lang="en-US" altLang="zh-CN" sz="2400" b="0" i="1" smtClean="0">
                              <a:latin typeface="Cambria Math" panose="02040503050406030204" pitchFamily="18" charset="0"/>
                              <a:ea typeface="Cambria Math" panose="02040503050406030204" pitchFamily="18" charset="0"/>
                            </a:rPr>
                            <m:t>1</m:t>
                          </m:r>
                        </m:sub>
                      </m:sSub>
                      <m:r>
                        <a:rPr lang="zh-CN" altLang="en-US" sz="2400" i="1">
                          <a:latin typeface="Cambria Math" panose="02040503050406030204" pitchFamily="18" charset="0"/>
                          <a:ea typeface="Cambria Math" panose="02040503050406030204" pitchFamily="18" charset="0"/>
                        </a:rPr>
                        <m:t>∗</m:t>
                      </m:r>
                      <m:sSub>
                        <m:sSubPr>
                          <m:ctrlPr>
                            <a:rPr lang="en-US" altLang="zh-CN" sz="2400" b="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𝑥</m:t>
                          </m:r>
                        </m:e>
                        <m:sub>
                          <m:r>
                            <a:rPr lang="en-US" altLang="zh-CN" sz="2400" b="0" i="1" smtClean="0">
                              <a:latin typeface="Cambria Math" panose="02040503050406030204" pitchFamily="18" charset="0"/>
                              <a:ea typeface="Cambria Math" panose="02040503050406030204" pitchFamily="18" charset="0"/>
                            </a:rPr>
                            <m:t>1</m:t>
                          </m:r>
                        </m:sub>
                      </m:sSub>
                      <m:r>
                        <a:rPr lang="en-US" altLang="zh-CN" sz="2400" b="0" i="1" smtClean="0">
                          <a:latin typeface="Cambria Math" panose="02040503050406030204" pitchFamily="18" charset="0"/>
                          <a:ea typeface="Cambria Math" panose="02040503050406030204" pitchFamily="18" charset="0"/>
                        </a:rPr>
                        <m:t>+</m:t>
                      </m:r>
                      <m:sSub>
                        <m:sSubPr>
                          <m:ctrlPr>
                            <a:rPr lang="en-US" altLang="zh-CN" sz="240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𝑤</m:t>
                          </m:r>
                        </m:e>
                        <m:sub>
                          <m:r>
                            <a:rPr lang="en-US" altLang="zh-CN" sz="2400" b="0" i="1" smtClean="0">
                              <a:latin typeface="Cambria Math" panose="02040503050406030204" pitchFamily="18" charset="0"/>
                              <a:ea typeface="Cambria Math" panose="02040503050406030204" pitchFamily="18" charset="0"/>
                            </a:rPr>
                            <m:t>2</m:t>
                          </m:r>
                        </m:sub>
                      </m:sSub>
                      <m:r>
                        <a:rPr lang="zh-CN" altLang="en-US" sz="2400" i="1">
                          <a:latin typeface="Cambria Math" panose="02040503050406030204" pitchFamily="18" charset="0"/>
                          <a:ea typeface="Cambria Math" panose="02040503050406030204" pitchFamily="18" charset="0"/>
                        </a:rPr>
                        <m:t>∗</m:t>
                      </m:r>
                      <m:sSub>
                        <m:sSubPr>
                          <m:ctrlPr>
                            <a:rPr lang="en-US" altLang="zh-CN" sz="2400" b="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𝑥</m:t>
                          </m:r>
                        </m:e>
                        <m:sub>
                          <m:r>
                            <a:rPr lang="en-US" altLang="zh-CN" sz="2400" b="0" i="1" smtClean="0">
                              <a:latin typeface="Cambria Math" panose="02040503050406030204" pitchFamily="18" charset="0"/>
                              <a:ea typeface="Cambria Math" panose="02040503050406030204" pitchFamily="18" charset="0"/>
                            </a:rPr>
                            <m:t>2</m:t>
                          </m:r>
                        </m:sub>
                      </m:sSub>
                      <m:r>
                        <a:rPr lang="en-US" altLang="zh-CN" sz="2400" b="0" i="1" smtClean="0">
                          <a:latin typeface="Cambria Math" panose="02040503050406030204" pitchFamily="18" charset="0"/>
                          <a:ea typeface="Cambria Math" panose="02040503050406030204" pitchFamily="18" charset="0"/>
                        </a:rPr>
                        <m:t>+⋯+</m:t>
                      </m:r>
                      <m:sSub>
                        <m:sSubPr>
                          <m:ctrlPr>
                            <a:rPr lang="en-US" altLang="zh-CN" sz="240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𝑤</m:t>
                          </m:r>
                        </m:e>
                        <m:sub>
                          <m:r>
                            <a:rPr lang="en-US" altLang="zh-CN" sz="2400" b="0" i="1" smtClean="0">
                              <a:latin typeface="Cambria Math" panose="02040503050406030204" pitchFamily="18" charset="0"/>
                              <a:ea typeface="Cambria Math" panose="02040503050406030204" pitchFamily="18" charset="0"/>
                            </a:rPr>
                            <m:t>𝑛</m:t>
                          </m:r>
                        </m:sub>
                      </m:sSub>
                      <m:r>
                        <a:rPr lang="zh-CN" altLang="en-US" sz="2400" i="1">
                          <a:latin typeface="Cambria Math" panose="02040503050406030204" pitchFamily="18" charset="0"/>
                          <a:ea typeface="Cambria Math" panose="02040503050406030204" pitchFamily="18" charset="0"/>
                        </a:rPr>
                        <m:t>∗</m:t>
                      </m:r>
                      <m:sSub>
                        <m:sSubPr>
                          <m:ctrlPr>
                            <a:rPr lang="en-US" altLang="zh-CN" sz="2400" b="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𝑥</m:t>
                          </m:r>
                        </m:e>
                        <m:sub>
                          <m:r>
                            <a:rPr lang="en-US" altLang="zh-CN" sz="2400" b="0" i="1" smtClean="0">
                              <a:latin typeface="Cambria Math" panose="02040503050406030204" pitchFamily="18" charset="0"/>
                              <a:ea typeface="Cambria Math" panose="02040503050406030204" pitchFamily="18" charset="0"/>
                            </a:rPr>
                            <m:t>𝑛</m:t>
                          </m:r>
                        </m:sub>
                      </m:sSub>
                    </m:oMath>
                  </m:oMathPara>
                </a14:m>
                <a:endParaRPr lang="en-US" altLang="zh-CN" sz="2400" dirty="0"/>
              </a:p>
              <a:p>
                <a:r>
                  <a:rPr lang="zh-CN" altLang="en-US" sz="2400" dirty="0"/>
                  <a:t>令</a:t>
                </a:r>
                <a:r>
                  <a:rPr lang="en-US" altLang="zh-CN" sz="2400" dirty="0"/>
                  <a:t>z=0</a:t>
                </a:r>
                <a:r>
                  <a:rPr lang="zh-CN" altLang="en-US" sz="2400" dirty="0"/>
                  <a:t>，即得到决策边界方程，在该直线上方的点</a:t>
                </a:r>
                <a:r>
                  <a:rPr lang="en-US" altLang="zh-CN" sz="2400" dirty="0"/>
                  <a:t>z&gt;0,h&gt;0.5</a:t>
                </a:r>
                <a:r>
                  <a:rPr lang="zh-CN" altLang="en-US" sz="2400" dirty="0"/>
                  <a:t>下方的点</a:t>
                </a:r>
                <a:r>
                  <a:rPr lang="en-US" altLang="zh-CN" sz="2400" dirty="0"/>
                  <a:t>z&lt;0,h&lt;0.5</a:t>
                </a:r>
                <a:r>
                  <a:rPr lang="zh-CN" altLang="en-US" sz="2400" dirty="0"/>
                  <a:t>。</a:t>
                </a:r>
                <a:endParaRPr lang="en-US" altLang="zh-CN" sz="2400" dirty="0"/>
              </a:p>
              <a:p>
                <a:endParaRPr lang="en-US" altLang="zh-CN" sz="2400" dirty="0"/>
              </a:p>
              <a:p>
                <a:endParaRPr lang="en-US" altLang="zh-CN" sz="2400" dirty="0"/>
              </a:p>
              <a:p>
                <a:endParaRPr lang="zh-CN" altLang="en-US" sz="2400" dirty="0"/>
              </a:p>
              <a:p>
                <a:endParaRPr lang="zh-CN" altLang="en-US" sz="2400" dirty="0"/>
              </a:p>
            </p:txBody>
          </p:sp>
        </mc:Choice>
        <mc:Fallback xmlns="">
          <p:sp>
            <p:nvSpPr>
              <p:cNvPr id="19" name="文本框 18">
                <a:extLst>
                  <a:ext uri="{FF2B5EF4-FFF2-40B4-BE49-F238E27FC236}">
                    <a16:creationId xmlns:a16="http://schemas.microsoft.com/office/drawing/2014/main" id="{A5AF839A-8BD3-41B3-A80B-5F26051A138E}"/>
                  </a:ext>
                </a:extLst>
              </p:cNvPr>
              <p:cNvSpPr txBox="1">
                <a:spLocks noRot="1" noChangeAspect="1" noMove="1" noResize="1" noEditPoints="1" noAdjustHandles="1" noChangeArrowheads="1" noChangeShapeType="1" noTextEdit="1"/>
              </p:cNvSpPr>
              <p:nvPr/>
            </p:nvSpPr>
            <p:spPr>
              <a:xfrm>
                <a:off x="7216272" y="2711116"/>
                <a:ext cx="4593392" cy="4507260"/>
              </a:xfrm>
              <a:prstGeom prst="rect">
                <a:avLst/>
              </a:prstGeom>
              <a:blipFill>
                <a:blip r:embed="rId6"/>
                <a:stretch>
                  <a:fillRect l="-2125" t="-1083" r="-19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589270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
            <a:extLst>
              <a:ext uri="{FF2B5EF4-FFF2-40B4-BE49-F238E27FC236}">
                <a16:creationId xmlns:a16="http://schemas.microsoft.com/office/drawing/2014/main" id="{5424FE7E-75D6-4E6B-84D2-09EC4A02046A}"/>
              </a:ext>
            </a:extLst>
          </p:cNvPr>
          <p:cNvSpPr txBox="1">
            <a:spLocks/>
          </p:cNvSpPr>
          <p:nvPr/>
        </p:nvSpPr>
        <p:spPr>
          <a:xfrm>
            <a:off x="248622" y="150097"/>
            <a:ext cx="10515600" cy="57398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algn="l"/>
            <a:r>
              <a:rPr lang="en-US" altLang="zh-CN" dirty="0"/>
              <a:t>1.3</a:t>
            </a:r>
            <a:r>
              <a:rPr lang="zh-CN" altLang="en-US" dirty="0"/>
              <a:t>逻辑回归算法特点</a:t>
            </a:r>
          </a:p>
        </p:txBody>
      </p:sp>
      <p:sp>
        <p:nvSpPr>
          <p:cNvPr id="9" name="文本占位符 2">
            <a:extLst>
              <a:ext uri="{FF2B5EF4-FFF2-40B4-BE49-F238E27FC236}">
                <a16:creationId xmlns:a16="http://schemas.microsoft.com/office/drawing/2014/main" id="{74F3AE3C-1366-4345-9736-1D0BC1258EAC}"/>
              </a:ext>
            </a:extLst>
          </p:cNvPr>
          <p:cNvSpPr txBox="1">
            <a:spLocks/>
          </p:cNvSpPr>
          <p:nvPr/>
        </p:nvSpPr>
        <p:spPr>
          <a:xfrm>
            <a:off x="839788" y="1681163"/>
            <a:ext cx="515778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优点</a:t>
            </a:r>
          </a:p>
        </p:txBody>
      </p:sp>
      <p:sp>
        <p:nvSpPr>
          <p:cNvPr id="11" name="文本占位符 6">
            <a:extLst>
              <a:ext uri="{FF2B5EF4-FFF2-40B4-BE49-F238E27FC236}">
                <a16:creationId xmlns:a16="http://schemas.microsoft.com/office/drawing/2014/main" id="{993A208E-4750-4C19-B942-CEE206C6B1E3}"/>
              </a:ext>
            </a:extLst>
          </p:cNvPr>
          <p:cNvSpPr txBox="1">
            <a:spLocks/>
          </p:cNvSpPr>
          <p:nvPr/>
        </p:nvSpPr>
        <p:spPr>
          <a:xfrm>
            <a:off x="6172200" y="1681163"/>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dirty="0"/>
              <a:t>缺点</a:t>
            </a:r>
          </a:p>
        </p:txBody>
      </p:sp>
      <p:sp>
        <p:nvSpPr>
          <p:cNvPr id="12" name="内容占位符 5">
            <a:extLst>
              <a:ext uri="{FF2B5EF4-FFF2-40B4-BE49-F238E27FC236}">
                <a16:creationId xmlns:a16="http://schemas.microsoft.com/office/drawing/2014/main" id="{7B32E63C-F415-4090-8161-A3639920F6BE}"/>
              </a:ext>
            </a:extLst>
          </p:cNvPr>
          <p:cNvSpPr txBox="1">
            <a:spLocks/>
          </p:cNvSpPr>
          <p:nvPr/>
        </p:nvSpPr>
        <p:spPr>
          <a:xfrm>
            <a:off x="839788" y="2505075"/>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计算代价不高，通俗易懂，</a:t>
            </a:r>
            <a:r>
              <a:rPr lang="zh-CN" altLang="en-US" b="0" i="0" dirty="0">
                <a:solidFill>
                  <a:srgbClr val="222222"/>
                </a:solidFill>
                <a:effectLst/>
                <a:latin typeface="PingFangSC"/>
              </a:rPr>
              <a:t>容易实现</a:t>
            </a:r>
            <a:endParaRPr lang="en-US" altLang="zh-CN" b="0" i="0" dirty="0">
              <a:solidFill>
                <a:srgbClr val="222222"/>
              </a:solidFill>
              <a:effectLst/>
              <a:latin typeface="PingFangSC"/>
            </a:endParaRPr>
          </a:p>
          <a:p>
            <a:r>
              <a:rPr lang="zh-CN" altLang="en-US" b="0" i="0" dirty="0">
                <a:solidFill>
                  <a:srgbClr val="222222"/>
                </a:solidFill>
                <a:effectLst/>
                <a:latin typeface="PingFangSC"/>
              </a:rPr>
              <a:t>分类时计算量非常小，速度很快，存储资源低；</a:t>
            </a:r>
            <a:endParaRPr lang="en-US" altLang="zh-CN" b="0" i="0" dirty="0">
              <a:solidFill>
                <a:srgbClr val="222222"/>
              </a:solidFill>
              <a:effectLst/>
              <a:latin typeface="PingFangSC"/>
            </a:endParaRPr>
          </a:p>
          <a:p>
            <a:r>
              <a:rPr lang="zh-CN" altLang="en-US" b="0" i="0" dirty="0">
                <a:solidFill>
                  <a:srgbClr val="222222"/>
                </a:solidFill>
                <a:effectLst/>
                <a:latin typeface="PingFangSC"/>
              </a:rPr>
              <a:t>能够便利的观测样本概率分数</a:t>
            </a:r>
            <a:r>
              <a:rPr lang="zh-CN" altLang="en-US" dirty="0">
                <a:solidFill>
                  <a:srgbClr val="222222"/>
                </a:solidFill>
                <a:latin typeface="PingFangSC"/>
              </a:rPr>
              <a:t>（预测结果是在（</a:t>
            </a:r>
            <a:r>
              <a:rPr lang="en-US" altLang="zh-CN" dirty="0">
                <a:solidFill>
                  <a:srgbClr val="222222"/>
                </a:solidFill>
                <a:latin typeface="PingFangSC"/>
              </a:rPr>
              <a:t>0,1</a:t>
            </a:r>
            <a:r>
              <a:rPr lang="zh-CN" altLang="en-US" dirty="0">
                <a:solidFill>
                  <a:srgbClr val="222222"/>
                </a:solidFill>
                <a:latin typeface="PingFangSC"/>
              </a:rPr>
              <a:t>）之间的概率）</a:t>
            </a:r>
            <a:endParaRPr lang="en-US" altLang="zh-CN" b="0" i="0" dirty="0">
              <a:solidFill>
                <a:srgbClr val="222222"/>
              </a:solidFill>
              <a:effectLst/>
              <a:latin typeface="PingFangSC"/>
            </a:endParaRPr>
          </a:p>
          <a:p>
            <a:pPr marL="0" indent="0">
              <a:buNone/>
            </a:pPr>
            <a:endParaRPr lang="zh-CN" altLang="en-US" dirty="0"/>
          </a:p>
        </p:txBody>
      </p:sp>
      <p:sp>
        <p:nvSpPr>
          <p:cNvPr id="3" name="内容占位符 5">
            <a:extLst>
              <a:ext uri="{FF2B5EF4-FFF2-40B4-BE49-F238E27FC236}">
                <a16:creationId xmlns:a16="http://schemas.microsoft.com/office/drawing/2014/main" id="{2031B136-667E-486F-AC1D-7E66C62B60F5}"/>
              </a:ext>
            </a:extLst>
          </p:cNvPr>
          <p:cNvSpPr txBox="1">
            <a:spLocks/>
          </p:cNvSpPr>
          <p:nvPr/>
        </p:nvSpPr>
        <p:spPr>
          <a:xfrm>
            <a:off x="6194427" y="2475497"/>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222222"/>
                </a:solidFill>
                <a:latin typeface="PingFangSC"/>
              </a:rPr>
              <a:t>不能用 </a:t>
            </a:r>
            <a:r>
              <a:rPr lang="en-US" altLang="zh-CN" dirty="0">
                <a:solidFill>
                  <a:srgbClr val="222222"/>
                </a:solidFill>
                <a:latin typeface="PingFangSC"/>
              </a:rPr>
              <a:t>logistic </a:t>
            </a:r>
            <a:r>
              <a:rPr lang="zh-CN" altLang="en-US" dirty="0">
                <a:solidFill>
                  <a:srgbClr val="222222"/>
                </a:solidFill>
                <a:latin typeface="PingFangSC"/>
              </a:rPr>
              <a:t>回归来解决非线性问题，</a:t>
            </a:r>
            <a:r>
              <a:rPr lang="zh-CN" altLang="en-US" dirty="0"/>
              <a:t>需要进行转换</a:t>
            </a:r>
            <a:endParaRPr lang="en-US" altLang="zh-CN" dirty="0">
              <a:solidFill>
                <a:srgbClr val="222222"/>
              </a:solidFill>
              <a:latin typeface="PingFangSC"/>
            </a:endParaRPr>
          </a:p>
          <a:p>
            <a:r>
              <a:rPr lang="zh-CN" altLang="en-US" dirty="0"/>
              <a:t>更加方便适用于两分类问题</a:t>
            </a:r>
            <a:endParaRPr lang="en-US" altLang="zh-CN" dirty="0"/>
          </a:p>
          <a:p>
            <a:pPr marL="0" indent="0">
              <a:buNone/>
            </a:pPr>
            <a:endParaRPr lang="zh-CN" altLang="en-US" dirty="0"/>
          </a:p>
        </p:txBody>
      </p:sp>
    </p:spTree>
    <p:extLst>
      <p:ext uri="{BB962C8B-B14F-4D97-AF65-F5344CB8AC3E}">
        <p14:creationId xmlns:p14="http://schemas.microsoft.com/office/powerpoint/2010/main" val="41568432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118A8B3A-D032-4B07-947A-AFE21B9D7F49}"/>
              </a:ext>
            </a:extLst>
          </p:cNvPr>
          <p:cNvSpPr>
            <a:spLocks noGrp="1"/>
          </p:cNvSpPr>
          <p:nvPr>
            <p:ph type="title"/>
          </p:nvPr>
        </p:nvSpPr>
        <p:spPr/>
        <p:txBody>
          <a:bodyPr/>
          <a:lstStyle/>
          <a:p>
            <a:r>
              <a:rPr lang="zh-CN" altLang="en-US" dirty="0"/>
              <a:t>应用案例</a:t>
            </a:r>
          </a:p>
        </p:txBody>
      </p:sp>
      <p:sp>
        <p:nvSpPr>
          <p:cNvPr id="6" name="内容占位符 5">
            <a:extLst>
              <a:ext uri="{FF2B5EF4-FFF2-40B4-BE49-F238E27FC236}">
                <a16:creationId xmlns:a16="http://schemas.microsoft.com/office/drawing/2014/main" id="{6ABB3361-14AE-4FE0-B8BF-8ECD0F09A009}"/>
              </a:ext>
            </a:extLst>
          </p:cNvPr>
          <p:cNvSpPr>
            <a:spLocks noGrp="1"/>
          </p:cNvSpPr>
          <p:nvPr>
            <p:ph idx="1"/>
          </p:nvPr>
        </p:nvSpPr>
        <p:spPr/>
        <p:txBody>
          <a:bodyPr/>
          <a:lstStyle/>
          <a:p>
            <a:r>
              <a:rPr lang="zh-CN" altLang="en-US" dirty="0"/>
              <a:t>主体是预测供应商的经营风险（是否会破产），以提示企业选择运营更加平稳有效的供应商，规避不必要的风险。将供应商有破产风险和没有破产风险作为该分类问题的两个分类。</a:t>
            </a:r>
            <a:endParaRPr lang="en-US" altLang="zh-CN" dirty="0"/>
          </a:p>
          <a:p>
            <a:r>
              <a:rPr lang="zh-CN" altLang="en-US" dirty="0"/>
              <a:t>美团用户购买预测</a:t>
            </a:r>
          </a:p>
          <a:p>
            <a:endParaRPr lang="zh-CN" altLang="en-US" dirty="0"/>
          </a:p>
        </p:txBody>
      </p:sp>
      <p:sp>
        <p:nvSpPr>
          <p:cNvPr id="4" name="文本框 3">
            <a:extLst>
              <a:ext uri="{FF2B5EF4-FFF2-40B4-BE49-F238E27FC236}">
                <a16:creationId xmlns:a16="http://schemas.microsoft.com/office/drawing/2014/main" id="{0EFEEA07-B269-4DC4-B6EE-8FAEA38B24E1}"/>
              </a:ext>
            </a:extLst>
          </p:cNvPr>
          <p:cNvSpPr txBox="1"/>
          <p:nvPr/>
        </p:nvSpPr>
        <p:spPr>
          <a:xfrm>
            <a:off x="3049172" y="2409821"/>
            <a:ext cx="6098344" cy="369332"/>
          </a:xfrm>
          <a:prstGeom prst="rect">
            <a:avLst/>
          </a:prstGeom>
          <a:noFill/>
        </p:spPr>
        <p:txBody>
          <a:bodyPr wrap="square">
            <a:spAutoFit/>
          </a:bodyPr>
          <a:lstStyle/>
          <a:p>
            <a:endParaRPr lang="zh-CN" altLang="en-US" dirty="0"/>
          </a:p>
        </p:txBody>
      </p:sp>
    </p:spTree>
    <p:extLst>
      <p:ext uri="{BB962C8B-B14F-4D97-AF65-F5344CB8AC3E}">
        <p14:creationId xmlns:p14="http://schemas.microsoft.com/office/powerpoint/2010/main" val="32126743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剪去对角 1"/>
          <p:cNvSpPr/>
          <p:nvPr/>
        </p:nvSpPr>
        <p:spPr>
          <a:xfrm>
            <a:off x="1485900" y="1689101"/>
            <a:ext cx="4610100" cy="3416299"/>
          </a:xfrm>
          <a:prstGeom prst="snip2DiagRect">
            <a:avLst/>
          </a:prstGeom>
          <a:solidFill>
            <a:srgbClr val="152F71"/>
          </a:solidFill>
          <a:ln w="12700" cap="flat" cmpd="sng" algn="ctr">
            <a:gradFill>
              <a:gsLst>
                <a:gs pos="68533">
                  <a:srgbClr val="2579DB">
                    <a:alpha val="0"/>
                  </a:srgbClr>
                </a:gs>
                <a:gs pos="24900">
                  <a:srgbClr val="2579DB">
                    <a:alpha val="0"/>
                  </a:srgbClr>
                </a:gs>
                <a:gs pos="0">
                  <a:srgbClr val="2579DB"/>
                </a:gs>
                <a:gs pos="100000">
                  <a:srgbClr val="2579DB"/>
                </a:gs>
              </a:gsLst>
              <a:lin ang="3600000" scaled="0"/>
            </a:gra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1F497D"/>
              </a:solidFill>
              <a:effectLst/>
              <a:uLnTx/>
              <a:uFillTx/>
              <a:latin typeface="Arial" panose="020B0604020202020204"/>
              <a:ea typeface="楷体" panose="02010609060101010101" charset="-122"/>
              <a:cs typeface="+mn-cs"/>
            </a:endParaRPr>
          </a:p>
        </p:txBody>
      </p:sp>
      <p:sp>
        <p:nvSpPr>
          <p:cNvPr id="4" name="文本框 3"/>
          <p:cNvSpPr txBox="1"/>
          <p:nvPr/>
        </p:nvSpPr>
        <p:spPr>
          <a:xfrm>
            <a:off x="2274294" y="4197115"/>
            <a:ext cx="3239051"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dirty="0">
                <a:solidFill>
                  <a:schemeClr val="bg1"/>
                </a:solidFill>
                <a:latin typeface="宋体" panose="02010600030101010101" pitchFamily="2" charset="-122"/>
                <a:ea typeface="宋体" panose="02010600030101010101" pitchFamily="2" charset="-122"/>
              </a:rPr>
              <a:t>简介、原理、算法分析、应用案例</a:t>
            </a:r>
          </a:p>
        </p:txBody>
      </p:sp>
      <p:sp>
        <p:nvSpPr>
          <p:cNvPr id="6" name="文本框 5"/>
          <p:cNvSpPr txBox="1"/>
          <p:nvPr/>
        </p:nvSpPr>
        <p:spPr>
          <a:xfrm>
            <a:off x="2095886" y="3196498"/>
            <a:ext cx="3595868" cy="769441"/>
          </a:xfrm>
          <a:prstGeom prst="rect">
            <a:avLst/>
          </a:prstGeom>
          <a:noFill/>
        </p:spPr>
        <p:txBody>
          <a:bodyPr wrap="square" rtlCol="0">
            <a:spAutoFit/>
          </a:bodyPr>
          <a:lstStyle/>
          <a:p>
            <a:pPr algn="dist"/>
            <a:r>
              <a:rPr kumimoji="0" lang="zh-CN" altLang="en-US" sz="4400" b="1" i="0" u="none" strike="noStrike" kern="0" cap="none" spc="0" normalizeH="0" baseline="0" noProof="0" dirty="0">
                <a:ln>
                  <a:noFill/>
                </a:ln>
                <a:solidFill>
                  <a:srgbClr val="FAFAFA"/>
                </a:solidFill>
                <a:effectLst/>
                <a:uLnTx/>
                <a:uFillTx/>
                <a:latin typeface="微软雅黑" panose="020B0503020204020204" pitchFamily="34" charset="-122"/>
                <a:ea typeface="微软雅黑" panose="020B0503020204020204" pitchFamily="34" charset="-122"/>
              </a:rPr>
              <a:t>支持向量机</a:t>
            </a:r>
          </a:p>
        </p:txBody>
      </p:sp>
      <p:sp>
        <p:nvSpPr>
          <p:cNvPr id="9" name="标题层">
            <a:extLst>
              <a:ext uri="{FF2B5EF4-FFF2-40B4-BE49-F238E27FC236}">
                <a16:creationId xmlns:a16="http://schemas.microsoft.com/office/drawing/2014/main" id="{00571ABF-3AB9-4628-B7CF-71B49482E6F7}"/>
              </a:ext>
            </a:extLst>
          </p:cNvPr>
          <p:cNvSpPr txBox="1"/>
          <p:nvPr/>
        </p:nvSpPr>
        <p:spPr bwMode="auto">
          <a:xfrm>
            <a:off x="3017918" y="1663570"/>
            <a:ext cx="1751804" cy="1733680"/>
          </a:xfrm>
          <a:prstGeom prst="rect">
            <a:avLst/>
          </a:prstGeom>
          <a:noFill/>
          <a:effectLst/>
        </p:spPr>
        <p:txBody>
          <a:bodyPr wrap="square">
            <a:spAutoFit/>
          </a:bodyPr>
          <a:lstStyle/>
          <a:p>
            <a:pPr defTabSz="1219200">
              <a:defRPr/>
            </a:pPr>
            <a:r>
              <a:rPr lang="en-US" altLang="zh-CN" sz="10665"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02</a:t>
            </a:r>
            <a:endParaRPr lang="zh-CN" altLang="en-US" sz="10665"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5689611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9" name="矩形 8"/>
          <p:cNvSpPr/>
          <p:nvPr/>
        </p:nvSpPr>
        <p:spPr>
          <a:xfrm>
            <a:off x="1569765" y="4595036"/>
            <a:ext cx="3529286" cy="306705"/>
          </a:xfrm>
          <a:prstGeom prst="rect">
            <a:avLst/>
          </a:prstGeom>
        </p:spPr>
        <p:txBody>
          <a:bodyPr wrap="square">
            <a:spAutoFit/>
          </a:bodyPr>
          <a:lstStyle/>
          <a:p>
            <a:pPr algn="dist"/>
            <a:r>
              <a:rPr lang="zh-CN" altLang="en-US" sz="1400" dirty="0">
                <a:solidFill>
                  <a:srgbClr val="020B24"/>
                </a:solidFill>
                <a:latin typeface="微软雅黑" panose="020B0503020204020204" pitchFamily="34" charset="-122"/>
                <a:ea typeface="微软雅黑" panose="020B0503020204020204" pitchFamily="34" charset="-122"/>
                <a:cs typeface="+mn-ea"/>
              </a:rPr>
              <a:t>极简办公人工智能创业有限公司</a:t>
            </a:r>
          </a:p>
        </p:txBody>
      </p:sp>
      <p:sp>
        <p:nvSpPr>
          <p:cNvPr id="11" name="文本框 10">
            <a:extLst>
              <a:ext uri="{FF2B5EF4-FFF2-40B4-BE49-F238E27FC236}">
                <a16:creationId xmlns:a16="http://schemas.microsoft.com/office/drawing/2014/main" id="{EABB4453-9E60-4C9C-A629-8668E338CEC7}"/>
              </a:ext>
            </a:extLst>
          </p:cNvPr>
          <p:cNvSpPr txBox="1"/>
          <p:nvPr/>
        </p:nvSpPr>
        <p:spPr>
          <a:xfrm>
            <a:off x="425110" y="1849926"/>
            <a:ext cx="609414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dirty="0" smtClean="0">
                <a:ln w="17780" cmpd="sng">
                  <a:noFill/>
                  <a:prstDash val="solid"/>
                  <a:miter lim="800000"/>
                </a:ln>
                <a:solidFill>
                  <a:prstClr val="white"/>
                </a:solidFill>
                <a:effectLst/>
                <a:uLnTx/>
                <a:uFillTx/>
                <a:latin typeface="微软雅黑"/>
                <a:ea typeface="微软雅黑"/>
                <a:cs typeface="+mn-cs"/>
              </a:rPr>
              <a:t>机器学习</a:t>
            </a:r>
            <a:endParaRPr kumimoji="0" lang="en-US" altLang="zh-CN" sz="7200" b="1" i="0" u="none" strike="noStrike" kern="1200" cap="none" spc="0" normalizeH="0" baseline="0" noProof="0" dirty="0" smtClean="0">
              <a:ln w="17780" cmpd="sng">
                <a:noFill/>
                <a:prstDash val="solid"/>
                <a:miter lim="800000"/>
              </a:ln>
              <a:solidFill>
                <a:prstClr val="white"/>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7200" b="1" i="0" u="none" strike="noStrike" kern="1200" cap="none" spc="0" normalizeH="0" baseline="0" noProof="0" dirty="0">
              <a:ln w="17780" cmpd="sng">
                <a:noFill/>
                <a:prstDash val="solid"/>
                <a:miter lim="800000"/>
              </a:ln>
              <a:solidFill>
                <a:prstClr val="white"/>
              </a:solidFill>
              <a:effectLst/>
              <a:uLnTx/>
              <a:uFillTx/>
              <a:latin typeface="微软雅黑"/>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7200" b="1" dirty="0" smtClean="0">
                <a:ln w="17780" cmpd="sng">
                  <a:noFill/>
                  <a:prstDash val="solid"/>
                  <a:miter lim="800000"/>
                </a:ln>
                <a:solidFill>
                  <a:prstClr val="white"/>
                </a:solidFill>
                <a:latin typeface="微软雅黑"/>
                <a:ea typeface="微软雅黑"/>
              </a:rPr>
              <a:t>概念与历史</a:t>
            </a:r>
            <a:endParaRPr kumimoji="0" lang="zh-CN" altLang="en-US" sz="7200" b="1" i="0" u="none" strike="noStrike" kern="1200" cap="none" spc="0" normalizeH="0" baseline="0" noProof="0" dirty="0">
              <a:ln w="17780" cmpd="sng">
                <a:noFill/>
                <a:prstDash val="solid"/>
                <a:miter lim="800000"/>
              </a:ln>
              <a:solidFill>
                <a:prstClr val="white"/>
              </a:solidFill>
              <a:effectLst/>
              <a:uLnTx/>
              <a:uFillTx/>
              <a:latin typeface="微软雅黑"/>
              <a:ea typeface="微软雅黑"/>
              <a:cs typeface="+mn-cs"/>
            </a:endParaRPr>
          </a:p>
        </p:txBody>
      </p:sp>
    </p:spTree>
    <p:extLst>
      <p:ext uri="{BB962C8B-B14F-4D97-AF65-F5344CB8AC3E}">
        <p14:creationId xmlns:p14="http://schemas.microsoft.com/office/powerpoint/2010/main" val="36210583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2.1</a:t>
            </a:r>
            <a:r>
              <a:rPr lang="zh-CN" altLang="en-US" dirty="0"/>
              <a:t>支持向量机</a:t>
            </a:r>
            <a:r>
              <a:rPr lang="en-US" altLang="zh-CN" dirty="0"/>
              <a:t>——</a:t>
            </a:r>
            <a:r>
              <a:rPr lang="zh-CN" altLang="en-US" dirty="0"/>
              <a:t>简介</a:t>
            </a:r>
          </a:p>
        </p:txBody>
      </p:sp>
      <p:sp>
        <p:nvSpPr>
          <p:cNvPr id="3" name="文本框 2">
            <a:extLst>
              <a:ext uri="{FF2B5EF4-FFF2-40B4-BE49-F238E27FC236}">
                <a16:creationId xmlns:a16="http://schemas.microsoft.com/office/drawing/2014/main" id="{6C2347DD-CB43-42F7-B5D7-5C88EAFB406A}"/>
              </a:ext>
            </a:extLst>
          </p:cNvPr>
          <p:cNvSpPr txBox="1"/>
          <p:nvPr/>
        </p:nvSpPr>
        <p:spPr>
          <a:xfrm>
            <a:off x="657922" y="1587483"/>
            <a:ext cx="10515600" cy="4437753"/>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支持向量机（</a:t>
            </a:r>
            <a:r>
              <a:rPr lang="en-US" altLang="zh-CN" sz="2400" dirty="0">
                <a:solidFill>
                  <a:srgbClr val="C00000"/>
                </a:solidFill>
                <a:latin typeface="黑体" panose="02010609060101010101" pitchFamily="49" charset="-122"/>
                <a:ea typeface="黑体" panose="02010609060101010101" pitchFamily="49" charset="-122"/>
              </a:rPr>
              <a:t>Support Vector Machine, SVM</a:t>
            </a:r>
            <a:r>
              <a:rPr lang="zh-CN" altLang="en-US" sz="2400" dirty="0">
                <a:solidFill>
                  <a:srgbClr val="C00000"/>
                </a:solidFill>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原本是一类按监督学习方式对数据进行线性分类和非线性分类的二元分类算法，但经过演变与扩展，现在也支持多分类问题和回归问题。同时在人像识别、文本分类等模式识别问题中有均有应用。</a:t>
            </a:r>
            <a:endParaRPr lang="en-US" altLang="zh-CN" sz="2400" dirty="0">
              <a:latin typeface="黑体" panose="02010609060101010101" pitchFamily="49" charset="-122"/>
              <a:ea typeface="黑体" panose="02010609060101010101" pitchFamily="49" charset="-122"/>
            </a:endParaRPr>
          </a:p>
          <a:p>
            <a:pPr>
              <a:lnSpc>
                <a:spcPct val="150000"/>
              </a:lnSpc>
            </a:pP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 支持向量机学习的基本思想是：求解能够正确划分训练数据集并且</a:t>
            </a:r>
            <a:r>
              <a:rPr lang="zh-CN" altLang="en-US" sz="2400" dirty="0">
                <a:solidFill>
                  <a:srgbClr val="C00000"/>
                </a:solidFill>
                <a:latin typeface="黑体" panose="02010609060101010101" pitchFamily="49" charset="-122"/>
                <a:ea typeface="黑体" panose="02010609060101010101" pitchFamily="49" charset="-122"/>
              </a:rPr>
              <a:t>间隔最大的分离超平面。</a:t>
            </a:r>
            <a:endParaRPr lang="en-US" altLang="zh-CN" sz="2400" dirty="0">
              <a:solidFill>
                <a:srgbClr val="C00000"/>
              </a:solidFill>
              <a:latin typeface="黑体" panose="02010609060101010101" pitchFamily="49" charset="-122"/>
              <a:ea typeface="黑体" panose="02010609060101010101" pitchFamily="49" charset="-122"/>
            </a:endParaRPr>
          </a:p>
          <a:p>
            <a:pPr>
              <a:lnSpc>
                <a:spcPct val="150000"/>
              </a:lnSpc>
            </a:pPr>
            <a:r>
              <a:rPr lang="en-US" altLang="zh-CN" sz="2400" dirty="0">
                <a:latin typeface="黑体" panose="02010609060101010101" pitchFamily="49" charset="-122"/>
                <a:ea typeface="黑体" panose="02010609060101010101" pitchFamily="49" charset="-122"/>
              </a:rPr>
              <a:t>	</a:t>
            </a:r>
          </a:p>
        </p:txBody>
      </p:sp>
    </p:spTree>
    <p:extLst>
      <p:ext uri="{BB962C8B-B14F-4D97-AF65-F5344CB8AC3E}">
        <p14:creationId xmlns:p14="http://schemas.microsoft.com/office/powerpoint/2010/main" val="17635427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2.2</a:t>
            </a:r>
            <a:r>
              <a:rPr lang="zh-CN" altLang="en-US" dirty="0"/>
              <a:t>支持向量机</a:t>
            </a:r>
            <a:r>
              <a:rPr lang="en-US" altLang="zh-CN" dirty="0"/>
              <a:t>——</a:t>
            </a:r>
            <a:r>
              <a:rPr lang="zh-CN" altLang="en-US" dirty="0"/>
              <a:t>原理</a:t>
            </a:r>
          </a:p>
        </p:txBody>
      </p:sp>
      <p:sp>
        <p:nvSpPr>
          <p:cNvPr id="3" name="文本框 2">
            <a:extLst>
              <a:ext uri="{FF2B5EF4-FFF2-40B4-BE49-F238E27FC236}">
                <a16:creationId xmlns:a16="http://schemas.microsoft.com/office/drawing/2014/main" id="{6C2347DD-CB43-42F7-B5D7-5C88EAFB406A}"/>
              </a:ext>
            </a:extLst>
          </p:cNvPr>
          <p:cNvSpPr txBox="1"/>
          <p:nvPr/>
        </p:nvSpPr>
        <p:spPr>
          <a:xfrm>
            <a:off x="919206" y="895963"/>
            <a:ext cx="10353587" cy="2221762"/>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支持向量</a:t>
            </a:r>
            <a:r>
              <a:rPr lang="zh-CN" altLang="en-US" sz="2400" dirty="0">
                <a:latin typeface="黑体" panose="02010609060101010101" pitchFamily="49" charset="-122"/>
                <a:ea typeface="黑体" panose="02010609060101010101" pitchFamily="49" charset="-122"/>
              </a:rPr>
              <a:t>：距离超平面最近的点称为支持向量。</a:t>
            </a: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目标</a:t>
            </a:r>
            <a:r>
              <a:rPr lang="zh-CN" altLang="en-US" sz="2400" dirty="0">
                <a:latin typeface="黑体" panose="02010609060101010101" pitchFamily="49" charset="-122"/>
                <a:ea typeface="黑体" panose="02010609060101010101" pitchFamily="49" charset="-122"/>
              </a:rPr>
              <a:t>：寻找一个超平面来对样本进行分割，分割的原则是间隔最大化。</a:t>
            </a: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 </a:t>
            </a:r>
            <a:r>
              <a:rPr lang="zh-CN" altLang="en-US" sz="2400" dirty="0">
                <a:solidFill>
                  <a:srgbClr val="C00000"/>
                </a:solidFill>
                <a:latin typeface="黑体" panose="02010609060101010101" pitchFamily="49" charset="-122"/>
                <a:ea typeface="黑体" panose="02010609060101010101" pitchFamily="49" charset="-122"/>
              </a:rPr>
              <a:t>策略</a:t>
            </a:r>
            <a:r>
              <a:rPr lang="zh-CN" altLang="en-US" sz="2400" dirty="0">
                <a:latin typeface="黑体" panose="02010609060101010101" pitchFamily="49" charset="-122"/>
                <a:ea typeface="黑体" panose="02010609060101010101" pitchFamily="49" charset="-122"/>
              </a:rPr>
              <a:t>：只要我们能保证支持向量距离超平面尽可能远，就能保证间隔最大化，所以要最大化这个距离。</a:t>
            </a:r>
          </a:p>
        </p:txBody>
      </p:sp>
      <p:pic>
        <p:nvPicPr>
          <p:cNvPr id="13" name="图片 12">
            <a:extLst>
              <a:ext uri="{FF2B5EF4-FFF2-40B4-BE49-F238E27FC236}">
                <a16:creationId xmlns:a16="http://schemas.microsoft.com/office/drawing/2014/main" id="{85413C44-218C-4C2A-BDC4-F1FDD77B4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206" y="3289602"/>
            <a:ext cx="6690732" cy="3201346"/>
          </a:xfrm>
          <a:prstGeom prst="rect">
            <a:avLst/>
          </a:prstGeom>
        </p:spPr>
      </p:pic>
      <p:pic>
        <p:nvPicPr>
          <p:cNvPr id="17" name="图片 16">
            <a:extLst>
              <a:ext uri="{FF2B5EF4-FFF2-40B4-BE49-F238E27FC236}">
                <a16:creationId xmlns:a16="http://schemas.microsoft.com/office/drawing/2014/main" id="{75B221CC-2191-4DDD-B050-147ECE547757}"/>
              </a:ext>
            </a:extLst>
          </p:cNvPr>
          <p:cNvPicPr>
            <a:picLocks noChangeAspect="1"/>
          </p:cNvPicPr>
          <p:nvPr/>
        </p:nvPicPr>
        <p:blipFill>
          <a:blip r:embed="rId4"/>
          <a:stretch>
            <a:fillRect/>
          </a:stretch>
        </p:blipFill>
        <p:spPr>
          <a:xfrm>
            <a:off x="7868636" y="3429000"/>
            <a:ext cx="3977690" cy="2860580"/>
          </a:xfrm>
          <a:prstGeom prst="rect">
            <a:avLst/>
          </a:prstGeom>
        </p:spPr>
      </p:pic>
    </p:spTree>
    <p:extLst>
      <p:ext uri="{BB962C8B-B14F-4D97-AF65-F5344CB8AC3E}">
        <p14:creationId xmlns:p14="http://schemas.microsoft.com/office/powerpoint/2010/main" val="24327467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2.2</a:t>
            </a:r>
            <a:r>
              <a:rPr lang="zh-CN" altLang="en-US" dirty="0"/>
              <a:t>支持向量机</a:t>
            </a:r>
            <a:r>
              <a:rPr lang="en-US" altLang="zh-CN" dirty="0"/>
              <a:t>——</a:t>
            </a:r>
            <a:r>
              <a:rPr lang="zh-CN" altLang="en-US" dirty="0"/>
              <a:t>原理</a:t>
            </a:r>
          </a:p>
        </p:txBody>
      </p:sp>
      <p:sp>
        <p:nvSpPr>
          <p:cNvPr id="7" name="Rectangle 58">
            <a:extLst>
              <a:ext uri="{FF2B5EF4-FFF2-40B4-BE49-F238E27FC236}">
                <a16:creationId xmlns:a16="http://schemas.microsoft.com/office/drawing/2014/main" id="{8AB152F9-9252-4F77-AC14-703C2E466F2D}"/>
              </a:ext>
            </a:extLst>
          </p:cNvPr>
          <p:cNvSpPr>
            <a:spLocks noChangeArrowheads="1"/>
          </p:cNvSpPr>
          <p:nvPr/>
        </p:nvSpPr>
        <p:spPr bwMode="auto">
          <a:xfrm flipH="1">
            <a:off x="1081665" y="907812"/>
            <a:ext cx="2732051" cy="57398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spcBef>
                <a:spcPct val="0"/>
              </a:spcBef>
              <a:buNone/>
              <a:defRPr/>
            </a:pPr>
            <a:r>
              <a:rPr lang="zh-CN" altLang="en-US" sz="2100" dirty="0">
                <a:solidFill>
                  <a:srgbClr val="FFFFFF"/>
                </a:solidFill>
                <a:latin typeface="+mn-ea"/>
                <a:ea typeface="+mn-ea"/>
              </a:rPr>
              <a:t>非线性支持向量机</a:t>
            </a:r>
          </a:p>
        </p:txBody>
      </p:sp>
      <p:sp>
        <p:nvSpPr>
          <p:cNvPr id="13" name="文本框 12">
            <a:extLst>
              <a:ext uri="{FF2B5EF4-FFF2-40B4-BE49-F238E27FC236}">
                <a16:creationId xmlns:a16="http://schemas.microsoft.com/office/drawing/2014/main" id="{1C2A6AB6-9A66-4A32-9D84-4C4607EF29A0}"/>
              </a:ext>
            </a:extLst>
          </p:cNvPr>
          <p:cNvSpPr txBox="1"/>
          <p:nvPr/>
        </p:nvSpPr>
        <p:spPr>
          <a:xfrm>
            <a:off x="919206" y="1497515"/>
            <a:ext cx="10353587" cy="2221762"/>
          </a:xfrm>
          <a:prstGeom prst="rect">
            <a:avLst/>
          </a:prstGeom>
          <a:noFill/>
        </p:spPr>
        <p:txBody>
          <a:bodyPr wrap="square" rtlCol="0">
            <a:spAutoFit/>
          </a:bodyPr>
          <a:lstStyle/>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采用</a:t>
            </a:r>
            <a:r>
              <a:rPr lang="zh-CN" altLang="en-US" sz="2400" dirty="0">
                <a:solidFill>
                  <a:srgbClr val="C00000"/>
                </a:solidFill>
                <a:latin typeface="黑体" panose="02010609060101010101" pitchFamily="49" charset="-122"/>
                <a:ea typeface="黑体" panose="02010609060101010101" pitchFamily="49" charset="-122"/>
              </a:rPr>
              <a:t>非线性变换</a:t>
            </a:r>
            <a:r>
              <a:rPr lang="zh-CN" altLang="en-US" sz="2400" dirty="0">
                <a:latin typeface="黑体" panose="02010609060101010101" pitchFamily="49" charset="-122"/>
                <a:ea typeface="黑体" panose="02010609060101010101" pitchFamily="49" charset="-122"/>
              </a:rPr>
              <a:t>，将非线性问题变换成线性问题。</a:t>
            </a:r>
            <a:endParaRPr lang="en-US" altLang="zh-CN" sz="2400" dirty="0">
              <a:latin typeface="黑体" panose="02010609060101010101" pitchFamily="49" charset="-122"/>
              <a:ea typeface="黑体" panose="02010609060101010101" pitchFamily="49" charset="-122"/>
            </a:endParaRPr>
          </a:p>
          <a:p>
            <a:pPr marL="342900" indent="-342900">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将训练样本从原始空间映射到一个更高维的空间，使得样本在这个空间中线性可分。如果原始空间维数是有限的，即属性是有限的，那么一定存在一个高维特征空间是样本可分。</a:t>
            </a:r>
          </a:p>
        </p:txBody>
      </p:sp>
      <p:pic>
        <p:nvPicPr>
          <p:cNvPr id="16" name="内容占位符 6">
            <a:extLst>
              <a:ext uri="{FF2B5EF4-FFF2-40B4-BE49-F238E27FC236}">
                <a16:creationId xmlns:a16="http://schemas.microsoft.com/office/drawing/2014/main" id="{91805212-6691-4443-B8DE-7FEDE3198BFC}"/>
              </a:ext>
            </a:extLst>
          </p:cNvPr>
          <p:cNvPicPr>
            <a:picLocks noChangeAspect="1"/>
          </p:cNvPicPr>
          <p:nvPr/>
        </p:nvPicPr>
        <p:blipFill>
          <a:blip r:embed="rId3"/>
          <a:stretch>
            <a:fillRect/>
          </a:stretch>
        </p:blipFill>
        <p:spPr>
          <a:xfrm>
            <a:off x="1441854" y="3734991"/>
            <a:ext cx="4654145" cy="2496684"/>
          </a:xfrm>
          <a:prstGeom prst="rect">
            <a:avLst/>
          </a:prstGeom>
        </p:spPr>
      </p:pic>
      <mc:AlternateContent xmlns:mc="http://schemas.openxmlformats.org/markup-compatibility/2006">
        <mc:Choice xmlns:a14="http://schemas.microsoft.com/office/drawing/2010/main" Requires="a14">
          <p:sp>
            <p:nvSpPr>
              <p:cNvPr id="17" name="文本框 16">
                <a:extLst>
                  <a:ext uri="{FF2B5EF4-FFF2-40B4-BE49-F238E27FC236}">
                    <a16:creationId xmlns:a16="http://schemas.microsoft.com/office/drawing/2014/main" id="{92D33B43-74CB-4BB4-B798-D3BE07797823}"/>
                  </a:ext>
                </a:extLst>
              </p:cNvPr>
              <p:cNvSpPr txBox="1"/>
              <p:nvPr/>
            </p:nvSpPr>
            <p:spPr>
              <a:xfrm>
                <a:off x="6095999" y="4060117"/>
                <a:ext cx="5609062" cy="3278077"/>
              </a:xfrm>
              <a:prstGeom prst="rect">
                <a:avLst/>
              </a:prstGeom>
              <a:noFill/>
            </p:spPr>
            <p:txBody>
              <a:bodyPr wrap="square" rtlCol="0">
                <a:spAutoFit/>
              </a:bodyPr>
              <a:lstStyle/>
              <a:p>
                <a:r>
                  <a:rPr lang="zh-CN" altLang="zh-CN" sz="2400" dirty="0">
                    <a:solidFill>
                      <a:srgbClr val="C00000"/>
                    </a:solidFill>
                    <a:latin typeface="黑体" panose="02010609060101010101" pitchFamily="49" charset="-122"/>
                    <a:ea typeface="黑体" panose="02010609060101010101" pitchFamily="49" charset="-122"/>
                  </a:rPr>
                  <a:t>核函数</a:t>
                </a:r>
                <a:r>
                  <a:rPr lang="zh-CN" altLang="zh-CN" dirty="0"/>
                  <a:t>表示将输入从输入空间映射到特征空间得到的特征向量之间的内积。</a:t>
                </a:r>
              </a:p>
              <a:p>
                <a:r>
                  <a:rPr lang="en-US" altLang="zh-CN" dirty="0"/>
                  <a:t>	 </a:t>
                </a:r>
                <a14:m>
                  <m:oMath xmlns:m="http://schemas.openxmlformats.org/officeDocument/2006/math">
                    <m:r>
                      <a:rPr lang="en-US" altLang="zh-CN" i="1"/>
                      <m:t>𝐾</m:t>
                    </m:r>
                    <m:r>
                      <a:rPr lang="en-US" altLang="zh-CN" i="1"/>
                      <m:t>(</m:t>
                    </m:r>
                    <m:sSub>
                      <m:sSubPr>
                        <m:ctrlPr>
                          <a:rPr lang="zh-CN" altLang="zh-CN" i="1"/>
                        </m:ctrlPr>
                      </m:sSubPr>
                      <m:e>
                        <m:r>
                          <a:rPr lang="en-US" altLang="zh-CN" i="1"/>
                          <m:t>𝑥</m:t>
                        </m:r>
                      </m:e>
                      <m:sub>
                        <m:r>
                          <a:rPr lang="en-US" altLang="zh-CN" i="1"/>
                          <m:t>𝑖</m:t>
                        </m:r>
                      </m:sub>
                    </m:sSub>
                    <m:r>
                      <a:rPr lang="en-US" altLang="zh-CN" i="1"/>
                      <m:t>,</m:t>
                    </m:r>
                    <m:sSub>
                      <m:sSubPr>
                        <m:ctrlPr>
                          <a:rPr lang="zh-CN" altLang="zh-CN" i="1"/>
                        </m:ctrlPr>
                      </m:sSubPr>
                      <m:e>
                        <m:r>
                          <a:rPr lang="en-US" altLang="zh-CN" i="1"/>
                          <m:t>𝑥</m:t>
                        </m:r>
                      </m:e>
                      <m:sub>
                        <m:r>
                          <a:rPr lang="en-US" altLang="zh-CN" i="1"/>
                          <m:t>𝑗</m:t>
                        </m:r>
                      </m:sub>
                    </m:sSub>
                    <m:r>
                      <a:rPr lang="en-US" altLang="zh-CN" i="1"/>
                      <m:t>)=</m:t>
                    </m:r>
                    <m:r>
                      <a:rPr lang="en-US" altLang="zh-CN" i="1"/>
                      <m:t>𝜙</m:t>
                    </m:r>
                    <m:r>
                      <a:rPr lang="en-US" altLang="zh-CN" i="1"/>
                      <m:t>(</m:t>
                    </m:r>
                    <m:sSub>
                      <m:sSubPr>
                        <m:ctrlPr>
                          <a:rPr lang="zh-CN" altLang="zh-CN" i="1"/>
                        </m:ctrlPr>
                      </m:sSubPr>
                      <m:e>
                        <m:r>
                          <a:rPr lang="en-US" altLang="zh-CN" i="1"/>
                          <m:t>𝑥</m:t>
                        </m:r>
                      </m:e>
                      <m:sub>
                        <m:r>
                          <a:rPr lang="en-US" altLang="zh-CN" i="1"/>
                          <m:t>𝑖</m:t>
                        </m:r>
                      </m:sub>
                    </m:sSub>
                    <m:r>
                      <a:rPr lang="en-US" altLang="zh-CN" i="1"/>
                      <m:t>)∙</m:t>
                    </m:r>
                    <m:r>
                      <a:rPr lang="en-US" altLang="zh-CN" i="1"/>
                      <m:t>𝜙</m:t>
                    </m:r>
                    <m:r>
                      <a:rPr lang="en-US" altLang="zh-CN" i="1"/>
                      <m:t>(</m:t>
                    </m:r>
                    <m:sSub>
                      <m:sSubPr>
                        <m:ctrlPr>
                          <a:rPr lang="zh-CN" altLang="zh-CN" i="1"/>
                        </m:ctrlPr>
                      </m:sSubPr>
                      <m:e>
                        <m:r>
                          <a:rPr lang="en-US" altLang="zh-CN" i="1"/>
                          <m:t>𝑥</m:t>
                        </m:r>
                      </m:e>
                      <m:sub>
                        <m:r>
                          <a:rPr lang="en-US" altLang="zh-CN" i="1"/>
                          <m:t>𝑗</m:t>
                        </m:r>
                      </m:sub>
                    </m:sSub>
                    <m:r>
                      <a:rPr lang="en-US" altLang="zh-CN" i="1"/>
                      <m:t>)</m:t>
                    </m:r>
                  </m:oMath>
                </a14:m>
                <a:endParaRPr lang="zh-CN" altLang="zh-CN" dirty="0"/>
              </a:p>
              <a:p>
                <a:pPr marL="800100" lvl="1" indent="-342900">
                  <a:lnSpc>
                    <a:spcPct val="150000"/>
                  </a:lnSpc>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多项式核函数</a:t>
                </a:r>
                <a:endParaRPr lang="en-US" altLang="zh-CN" sz="2000" dirty="0">
                  <a:latin typeface="黑体" panose="02010609060101010101" pitchFamily="49" charset="-122"/>
                  <a:ea typeface="黑体" panose="02010609060101010101" pitchFamily="49" charset="-122"/>
                </a:endParaRPr>
              </a:p>
              <a:p>
                <a:pPr marL="800100" lvl="1" indent="-342900">
                  <a:lnSpc>
                    <a:spcPct val="150000"/>
                  </a:lnSpc>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高斯核函数</a:t>
                </a:r>
                <a:endParaRPr lang="en-US" altLang="zh-CN" sz="2000" dirty="0">
                  <a:latin typeface="黑体" panose="02010609060101010101" pitchFamily="49" charset="-122"/>
                  <a:ea typeface="黑体" panose="02010609060101010101" pitchFamily="49" charset="-122"/>
                </a:endParaRPr>
              </a:p>
              <a:p>
                <a:pPr marL="800100" lvl="1" indent="-342900">
                  <a:lnSpc>
                    <a:spcPct val="150000"/>
                  </a:lnSpc>
                  <a:buFont typeface="Wingdings" panose="05000000000000000000" pitchFamily="2" charset="2"/>
                  <a:buChar char="l"/>
                </a:pPr>
                <a:r>
                  <a:rPr lang="en-US" altLang="zh-CN" sz="2000" dirty="0">
                    <a:latin typeface="黑体" panose="02010609060101010101" pitchFamily="49" charset="-122"/>
                    <a:ea typeface="黑体" panose="02010609060101010101" pitchFamily="49" charset="-122"/>
                  </a:rPr>
                  <a:t>Sigmoid</a:t>
                </a:r>
                <a:r>
                  <a:rPr lang="zh-CN" altLang="en-US" sz="2000" dirty="0">
                    <a:latin typeface="黑体" panose="02010609060101010101" pitchFamily="49" charset="-122"/>
                    <a:ea typeface="黑体" panose="02010609060101010101" pitchFamily="49" charset="-122"/>
                  </a:rPr>
                  <a:t>核函数</a:t>
                </a:r>
                <a:endParaRPr lang="en-US" altLang="zh-CN" sz="2000" dirty="0">
                  <a:latin typeface="黑体" panose="02010609060101010101" pitchFamily="49" charset="-122"/>
                  <a:ea typeface="黑体" panose="02010609060101010101" pitchFamily="49" charset="-122"/>
                </a:endParaRPr>
              </a:p>
              <a:p>
                <a:pPr lvl="1">
                  <a:lnSpc>
                    <a:spcPct val="150000"/>
                  </a:lnSpc>
                </a:pPr>
                <a:endParaRPr lang="en-US" altLang="zh-CN" sz="2000" dirty="0">
                  <a:latin typeface="黑体" panose="02010609060101010101" pitchFamily="49" charset="-122"/>
                  <a:ea typeface="黑体" panose="02010609060101010101" pitchFamily="49" charset="-122"/>
                </a:endParaRPr>
              </a:p>
              <a:p>
                <a:pPr>
                  <a:lnSpc>
                    <a:spcPct val="150000"/>
                  </a:lnSpc>
                </a:pPr>
                <a:endParaRPr lang="zh-CN" altLang="en-US" sz="2000" dirty="0">
                  <a:latin typeface="黑体" panose="02010609060101010101" pitchFamily="49" charset="-122"/>
                  <a:ea typeface="黑体" panose="02010609060101010101" pitchFamily="49" charset="-122"/>
                </a:endParaRPr>
              </a:p>
            </p:txBody>
          </p:sp>
        </mc:Choice>
        <mc:Fallback>
          <p:sp>
            <p:nvSpPr>
              <p:cNvPr id="17" name="文本框 16">
                <a:extLst>
                  <a:ext uri="{FF2B5EF4-FFF2-40B4-BE49-F238E27FC236}">
                    <a16:creationId xmlns:a16="http://schemas.microsoft.com/office/drawing/2014/main" id="{92D33B43-74CB-4BB4-B798-D3BE07797823}"/>
                  </a:ext>
                </a:extLst>
              </p:cNvPr>
              <p:cNvSpPr txBox="1">
                <a:spLocks noRot="1" noChangeAspect="1" noMove="1" noResize="1" noEditPoints="1" noAdjustHandles="1" noChangeArrowheads="1" noChangeShapeType="1" noTextEdit="1"/>
              </p:cNvSpPr>
              <p:nvPr/>
            </p:nvSpPr>
            <p:spPr>
              <a:xfrm>
                <a:off x="6095999" y="4060117"/>
                <a:ext cx="5609062" cy="3278077"/>
              </a:xfrm>
              <a:prstGeom prst="rect">
                <a:avLst/>
              </a:prstGeom>
              <a:blipFill>
                <a:blip r:embed="rId4"/>
                <a:stretch>
                  <a:fillRect l="-1630" t="-185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534721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2.3</a:t>
            </a:r>
            <a:r>
              <a:rPr lang="zh-CN" altLang="en-US" dirty="0"/>
              <a:t>支持向量机</a:t>
            </a:r>
            <a:r>
              <a:rPr lang="en-US" altLang="zh-CN" dirty="0"/>
              <a:t>——</a:t>
            </a:r>
            <a:r>
              <a:rPr lang="zh-CN" altLang="en-US" dirty="0"/>
              <a:t>算法分析</a:t>
            </a:r>
          </a:p>
        </p:txBody>
      </p:sp>
      <p:sp>
        <p:nvSpPr>
          <p:cNvPr id="8" name="空心弧 7">
            <a:extLst>
              <a:ext uri="{FF2B5EF4-FFF2-40B4-BE49-F238E27FC236}">
                <a16:creationId xmlns:a16="http://schemas.microsoft.com/office/drawing/2014/main" id="{BFB32EC7-6EEB-4071-ABA3-8B75EE2266BF}"/>
              </a:ext>
            </a:extLst>
          </p:cNvPr>
          <p:cNvSpPr/>
          <p:nvPr/>
        </p:nvSpPr>
        <p:spPr bwMode="auto">
          <a:xfrm flipV="1">
            <a:off x="1467244" y="1221308"/>
            <a:ext cx="1459871" cy="1460631"/>
          </a:xfrm>
          <a:prstGeom prst="blockArc">
            <a:avLst>
              <a:gd name="adj1" fmla="val 5423681"/>
              <a:gd name="adj2" fmla="val 20860726"/>
              <a:gd name="adj3" fmla="val 17514"/>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9" name="空心弧 8">
            <a:extLst>
              <a:ext uri="{FF2B5EF4-FFF2-40B4-BE49-F238E27FC236}">
                <a16:creationId xmlns:a16="http://schemas.microsoft.com/office/drawing/2014/main" id="{E46D35BC-571F-4AA5-BC8E-AD9C80C24C43}"/>
              </a:ext>
            </a:extLst>
          </p:cNvPr>
          <p:cNvSpPr/>
          <p:nvPr/>
        </p:nvSpPr>
        <p:spPr bwMode="auto">
          <a:xfrm rot="10800000" flipV="1">
            <a:off x="2656416" y="1481979"/>
            <a:ext cx="1459871" cy="1460631"/>
          </a:xfrm>
          <a:prstGeom prst="blockArc">
            <a:avLst>
              <a:gd name="adj1" fmla="val 5423681"/>
              <a:gd name="adj2" fmla="val 20860726"/>
              <a:gd name="adj3" fmla="val 17514"/>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11" name="空心弧 10">
            <a:extLst>
              <a:ext uri="{FF2B5EF4-FFF2-40B4-BE49-F238E27FC236}">
                <a16:creationId xmlns:a16="http://schemas.microsoft.com/office/drawing/2014/main" id="{9DC84D5D-A2A4-4739-AF91-EB18D6C60CA0}"/>
              </a:ext>
            </a:extLst>
          </p:cNvPr>
          <p:cNvSpPr/>
          <p:nvPr/>
        </p:nvSpPr>
        <p:spPr bwMode="auto">
          <a:xfrm>
            <a:off x="1506102" y="4288128"/>
            <a:ext cx="1459871" cy="1460631"/>
          </a:xfrm>
          <a:prstGeom prst="blockArc">
            <a:avLst>
              <a:gd name="adj1" fmla="val 5423681"/>
              <a:gd name="adj2" fmla="val 20860726"/>
              <a:gd name="adj3" fmla="val 17514"/>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12" name="空心弧 11">
            <a:extLst>
              <a:ext uri="{FF2B5EF4-FFF2-40B4-BE49-F238E27FC236}">
                <a16:creationId xmlns:a16="http://schemas.microsoft.com/office/drawing/2014/main" id="{0AB24645-AC48-4D3B-B804-B97F431D98A7}"/>
              </a:ext>
            </a:extLst>
          </p:cNvPr>
          <p:cNvSpPr/>
          <p:nvPr/>
        </p:nvSpPr>
        <p:spPr bwMode="auto">
          <a:xfrm rot="10800000">
            <a:off x="2677749" y="4027456"/>
            <a:ext cx="1459871" cy="1460631"/>
          </a:xfrm>
          <a:prstGeom prst="blockArc">
            <a:avLst>
              <a:gd name="adj1" fmla="val 5423681"/>
              <a:gd name="adj2" fmla="val 20860726"/>
              <a:gd name="adj3" fmla="val 17514"/>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solidFill>
                <a:schemeClr val="tx1">
                  <a:lumMod val="50000"/>
                  <a:lumOff val="50000"/>
                </a:schemeClr>
              </a:solidFill>
              <a:latin typeface="Arial" panose="020B0604020202020204" pitchFamily="34" charset="0"/>
              <a:ea typeface="宋体" panose="02010600030101010101" pitchFamily="2" charset="-122"/>
            </a:endParaRPr>
          </a:p>
        </p:txBody>
      </p:sp>
      <p:sp>
        <p:nvSpPr>
          <p:cNvPr id="13" name="TextBox 13">
            <a:extLst>
              <a:ext uri="{FF2B5EF4-FFF2-40B4-BE49-F238E27FC236}">
                <a16:creationId xmlns:a16="http://schemas.microsoft.com/office/drawing/2014/main" id="{5E44ABF7-FA64-40FD-861A-7D16B80D4079}"/>
              </a:ext>
            </a:extLst>
          </p:cNvPr>
          <p:cNvSpPr txBox="1"/>
          <p:nvPr/>
        </p:nvSpPr>
        <p:spPr>
          <a:xfrm>
            <a:off x="3048414" y="1867108"/>
            <a:ext cx="697627" cy="707886"/>
          </a:xfrm>
          <a:prstGeom prst="rect">
            <a:avLst/>
          </a:prstGeom>
          <a:noFill/>
        </p:spPr>
        <p:txBody>
          <a:bodyPr wrap="none" rtlCol="0">
            <a:spAutoFit/>
          </a:bodyPr>
          <a:lstStyle/>
          <a:p>
            <a:r>
              <a:rPr lang="zh-CN" altLang="en-US" sz="4000" b="1" dirty="0">
                <a:solidFill>
                  <a:schemeClr val="tx1">
                    <a:lumMod val="50000"/>
                    <a:lumOff val="50000"/>
                  </a:schemeClr>
                </a:solidFill>
                <a:latin typeface="+mn-ea"/>
              </a:rPr>
              <a:t>优</a:t>
            </a:r>
          </a:p>
        </p:txBody>
      </p:sp>
      <p:sp>
        <p:nvSpPr>
          <p:cNvPr id="14" name="TextBox 14">
            <a:extLst>
              <a:ext uri="{FF2B5EF4-FFF2-40B4-BE49-F238E27FC236}">
                <a16:creationId xmlns:a16="http://schemas.microsoft.com/office/drawing/2014/main" id="{97FD2AD3-BA5F-4822-878B-9671AE55076F}"/>
              </a:ext>
            </a:extLst>
          </p:cNvPr>
          <p:cNvSpPr txBox="1"/>
          <p:nvPr/>
        </p:nvSpPr>
        <p:spPr>
          <a:xfrm>
            <a:off x="3093018" y="4416582"/>
            <a:ext cx="697627" cy="707886"/>
          </a:xfrm>
          <a:prstGeom prst="rect">
            <a:avLst/>
          </a:prstGeom>
          <a:noFill/>
        </p:spPr>
        <p:txBody>
          <a:bodyPr wrap="none" rtlCol="0">
            <a:spAutoFit/>
          </a:bodyPr>
          <a:lstStyle/>
          <a:p>
            <a:r>
              <a:rPr lang="zh-CN" altLang="en-US" sz="4000" b="1" dirty="0">
                <a:solidFill>
                  <a:schemeClr val="tx1">
                    <a:lumMod val="50000"/>
                    <a:lumOff val="50000"/>
                  </a:schemeClr>
                </a:solidFill>
                <a:latin typeface="+mn-ea"/>
              </a:rPr>
              <a:t>缺</a:t>
            </a:r>
          </a:p>
        </p:txBody>
      </p:sp>
      <p:sp>
        <p:nvSpPr>
          <p:cNvPr id="15" name="TextBox 15">
            <a:extLst>
              <a:ext uri="{FF2B5EF4-FFF2-40B4-BE49-F238E27FC236}">
                <a16:creationId xmlns:a16="http://schemas.microsoft.com/office/drawing/2014/main" id="{F7F69554-CCE3-477C-BEB6-23B0BCDE8749}"/>
              </a:ext>
            </a:extLst>
          </p:cNvPr>
          <p:cNvSpPr txBox="1"/>
          <p:nvPr/>
        </p:nvSpPr>
        <p:spPr>
          <a:xfrm>
            <a:off x="4857736" y="908630"/>
            <a:ext cx="5179646" cy="2520370"/>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可以解决高维问题，即大型特征空间；</a:t>
            </a:r>
            <a:endParaRPr lang="en-US" altLang="zh-CN" dirty="0">
              <a:latin typeface="黑体" panose="02010609060101010101" pitchFamily="49" charset="-122"/>
              <a:ea typeface="黑体" panose="02010609060101010101" pitchFamily="49" charset="-122"/>
              <a:sym typeface="微软雅黑" panose="020B0503020204020204" pitchFamily="34" charset="-122"/>
            </a:endParaRPr>
          </a:p>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解决小样本下机器学习问题；</a:t>
            </a:r>
            <a:endParaRPr lang="en-US" altLang="zh-CN" dirty="0">
              <a:latin typeface="黑体" panose="02010609060101010101" pitchFamily="49" charset="-122"/>
              <a:ea typeface="黑体" panose="02010609060101010101" pitchFamily="49" charset="-122"/>
              <a:sym typeface="微软雅黑" panose="020B0503020204020204" pitchFamily="34" charset="-122"/>
            </a:endParaRPr>
          </a:p>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能够处理非线性特征的相互作用；</a:t>
            </a:r>
            <a:endParaRPr lang="en-US" altLang="zh-CN" dirty="0">
              <a:latin typeface="黑体" panose="02010609060101010101" pitchFamily="49" charset="-122"/>
              <a:ea typeface="黑体" panose="02010609060101010101" pitchFamily="49" charset="-122"/>
              <a:sym typeface="微软雅黑" panose="020B0503020204020204" pitchFamily="34" charset="-122"/>
            </a:endParaRPr>
          </a:p>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无局部极小值问题；（相对于神经网络等算法）</a:t>
            </a:r>
            <a:endParaRPr lang="en-US" altLang="zh-CN" dirty="0">
              <a:latin typeface="黑体" panose="02010609060101010101" pitchFamily="49" charset="-122"/>
              <a:ea typeface="黑体" panose="02010609060101010101" pitchFamily="49" charset="-122"/>
              <a:sym typeface="微软雅黑" panose="020B0503020204020204" pitchFamily="34" charset="-122"/>
            </a:endParaRPr>
          </a:p>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无需依赖整个数据；</a:t>
            </a:r>
          </a:p>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泛化能力比较强；</a:t>
            </a:r>
            <a:endParaRPr lang="zh-CN" altLang="en-US" dirty="0">
              <a:latin typeface="黑体" panose="02010609060101010101" pitchFamily="49" charset="-122"/>
              <a:ea typeface="黑体" panose="02010609060101010101" pitchFamily="49" charset="-122"/>
            </a:endParaRPr>
          </a:p>
        </p:txBody>
      </p:sp>
      <p:sp>
        <p:nvSpPr>
          <p:cNvPr id="16" name="TextBox 16">
            <a:extLst>
              <a:ext uri="{FF2B5EF4-FFF2-40B4-BE49-F238E27FC236}">
                <a16:creationId xmlns:a16="http://schemas.microsoft.com/office/drawing/2014/main" id="{A07225A5-0016-4629-929E-EC314ECC553E}"/>
              </a:ext>
            </a:extLst>
          </p:cNvPr>
          <p:cNvSpPr txBox="1"/>
          <p:nvPr/>
        </p:nvSpPr>
        <p:spPr>
          <a:xfrm>
            <a:off x="4857736" y="3915389"/>
            <a:ext cx="6702362" cy="2104872"/>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当观测样本很多时，效率并不是很高；</a:t>
            </a:r>
          </a:p>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对非线性问题没有通用解决方案，有时候很难找到一个合适的核函数；</a:t>
            </a:r>
          </a:p>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对于核函数的高维映射解释力不强，尤其是径向基函数；</a:t>
            </a:r>
          </a:p>
          <a:p>
            <a:pPr marL="285750" indent="-285750">
              <a:lnSpc>
                <a:spcPct val="150000"/>
              </a:lnSpc>
              <a:buFont typeface="Wingdings" panose="05000000000000000000" pitchFamily="2" charset="2"/>
              <a:buChar char="l"/>
            </a:pPr>
            <a:r>
              <a:rPr lang="zh-CN" altLang="en-US" dirty="0">
                <a:latin typeface="黑体" panose="02010609060101010101" pitchFamily="49" charset="-122"/>
                <a:ea typeface="黑体" panose="02010609060101010101" pitchFamily="49" charset="-122"/>
                <a:sym typeface="微软雅黑" panose="020B0503020204020204" pitchFamily="34" charset="-122"/>
              </a:rPr>
              <a:t>对缺失数据敏感；</a:t>
            </a:r>
            <a:endParaRPr lang="zh-CN" altLang="en-US" dirty="0">
              <a:latin typeface="黑体" panose="02010609060101010101" pitchFamily="49" charset="-122"/>
              <a:ea typeface="黑体" panose="02010609060101010101" pitchFamily="49" charset="-122"/>
            </a:endParaRPr>
          </a:p>
        </p:txBody>
      </p:sp>
      <p:cxnSp>
        <p:nvCxnSpPr>
          <p:cNvPr id="18" name="直接连接符 17">
            <a:extLst>
              <a:ext uri="{FF2B5EF4-FFF2-40B4-BE49-F238E27FC236}">
                <a16:creationId xmlns:a16="http://schemas.microsoft.com/office/drawing/2014/main" id="{0132FC55-E36C-42FA-8641-BFBBEAEF671A}"/>
              </a:ext>
            </a:extLst>
          </p:cNvPr>
          <p:cNvCxnSpPr/>
          <p:nvPr/>
        </p:nvCxnSpPr>
        <p:spPr>
          <a:xfrm flipV="1">
            <a:off x="1025912" y="3607416"/>
            <a:ext cx="10437542" cy="105937"/>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441926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2.4</a:t>
            </a:r>
            <a:r>
              <a:rPr lang="zh-CN" altLang="en-US" dirty="0"/>
              <a:t>支持向量机</a:t>
            </a:r>
            <a:r>
              <a:rPr lang="en-US" altLang="zh-CN" dirty="0"/>
              <a:t>——</a:t>
            </a:r>
            <a:r>
              <a:rPr lang="zh-CN" altLang="en-US" dirty="0"/>
              <a:t>应用案例</a:t>
            </a:r>
          </a:p>
        </p:txBody>
      </p:sp>
      <p:pic>
        <p:nvPicPr>
          <p:cNvPr id="2" name="图片 1">
            <a:extLst>
              <a:ext uri="{FF2B5EF4-FFF2-40B4-BE49-F238E27FC236}">
                <a16:creationId xmlns:a16="http://schemas.microsoft.com/office/drawing/2014/main" id="{5058A02B-24FA-41AB-8238-331C95E23D72}"/>
              </a:ext>
            </a:extLst>
          </p:cNvPr>
          <p:cNvPicPr>
            <a:picLocks noChangeAspect="1"/>
          </p:cNvPicPr>
          <p:nvPr/>
        </p:nvPicPr>
        <p:blipFill>
          <a:blip r:embed="rId3"/>
          <a:stretch>
            <a:fillRect/>
          </a:stretch>
        </p:blipFill>
        <p:spPr>
          <a:xfrm>
            <a:off x="1802844" y="4034156"/>
            <a:ext cx="5676900" cy="2505075"/>
          </a:xfrm>
          <a:prstGeom prst="rect">
            <a:avLst/>
          </a:prstGeom>
        </p:spPr>
      </p:pic>
      <p:sp>
        <p:nvSpPr>
          <p:cNvPr id="5" name="文本框 4">
            <a:extLst>
              <a:ext uri="{FF2B5EF4-FFF2-40B4-BE49-F238E27FC236}">
                <a16:creationId xmlns:a16="http://schemas.microsoft.com/office/drawing/2014/main" id="{BBBB2F24-4352-4DD3-A004-7500F54EA4AF}"/>
              </a:ext>
            </a:extLst>
          </p:cNvPr>
          <p:cNvSpPr txBox="1"/>
          <p:nvPr/>
        </p:nvSpPr>
        <p:spPr>
          <a:xfrm>
            <a:off x="1081668" y="1571306"/>
            <a:ext cx="10353587" cy="2347759"/>
          </a:xfrm>
          <a:prstGeom prst="rect">
            <a:avLst/>
          </a:prstGeom>
          <a:noFill/>
        </p:spPr>
        <p:txBody>
          <a:bodyPr wrap="square" rtlCol="0">
            <a:spAutoFit/>
          </a:bodyPr>
          <a:lstStyle/>
          <a:p>
            <a:pPr marL="457200" indent="-457200">
              <a:lnSpc>
                <a:spcPts val="3000"/>
              </a:lnSpc>
              <a:buFont typeface="+mj-lt"/>
              <a:buAutoNum type="arabicPeriod"/>
            </a:pPr>
            <a:r>
              <a:rPr lang="zh-CN" altLang="en-US" sz="2000" dirty="0">
                <a:solidFill>
                  <a:schemeClr val="accent6">
                    <a:lumMod val="75000"/>
                  </a:schemeClr>
                </a:solidFill>
                <a:latin typeface="黑体" panose="02010609060101010101" pitchFamily="49" charset="-122"/>
                <a:ea typeface="黑体" panose="02010609060101010101" pitchFamily="49" charset="-122"/>
              </a:rPr>
              <a:t>数据集：</a:t>
            </a:r>
            <a:r>
              <a:rPr lang="zh-CN" altLang="en-US" sz="2000" dirty="0">
                <a:latin typeface="黑体" panose="02010609060101010101" pitchFamily="49" charset="-122"/>
                <a:ea typeface="黑体" panose="02010609060101010101" pitchFamily="49" charset="-122"/>
              </a:rPr>
              <a:t>采用</a:t>
            </a:r>
            <a:r>
              <a:rPr lang="en-US" altLang="zh-CN" sz="2000" dirty="0" err="1">
                <a:latin typeface="黑体" panose="02010609060101010101" pitchFamily="49" charset="-122"/>
                <a:ea typeface="黑体" panose="02010609060101010101" pitchFamily="49" charset="-122"/>
              </a:rPr>
              <a:t>sklearn</a:t>
            </a:r>
            <a:r>
              <a:rPr lang="zh-CN" altLang="en-US" sz="2000" dirty="0">
                <a:latin typeface="黑体" panose="02010609060101010101" pitchFamily="49" charset="-122"/>
                <a:ea typeface="黑体" panose="02010609060101010101" pitchFamily="49" charset="-122"/>
              </a:rPr>
              <a:t>中的</a:t>
            </a:r>
            <a:r>
              <a:rPr lang="en-US" altLang="zh-CN" sz="2000" b="0" i="0" dirty="0" err="1">
                <a:solidFill>
                  <a:srgbClr val="121212"/>
                </a:solidFill>
                <a:effectLst/>
                <a:latin typeface="黑体" panose="02010609060101010101" pitchFamily="49" charset="-122"/>
                <a:ea typeface="黑体" panose="02010609060101010101" pitchFamily="49" charset="-122"/>
              </a:rPr>
              <a:t>fetch_lfw_people</a:t>
            </a:r>
            <a:r>
              <a:rPr lang="zh-CN" altLang="en-US" sz="2000" b="0" i="0" dirty="0">
                <a:solidFill>
                  <a:srgbClr val="121212"/>
                </a:solidFill>
                <a:effectLst/>
                <a:latin typeface="黑体" panose="02010609060101010101" pitchFamily="49" charset="-122"/>
                <a:ea typeface="黑体" panose="02010609060101010101" pitchFamily="49" charset="-122"/>
              </a:rPr>
              <a:t>数据集，</a:t>
            </a:r>
            <a:r>
              <a:rPr lang="zh-CN" altLang="en-US" sz="2000" dirty="0">
                <a:solidFill>
                  <a:srgbClr val="121212"/>
                </a:solidFill>
                <a:latin typeface="黑体" panose="02010609060101010101" pitchFamily="49" charset="-122"/>
                <a:ea typeface="黑体" panose="02010609060101010101" pitchFamily="49" charset="-122"/>
              </a:rPr>
              <a:t>包含</a:t>
            </a:r>
            <a:r>
              <a:rPr lang="en-US" altLang="zh-CN" sz="2000" dirty="0">
                <a:solidFill>
                  <a:srgbClr val="121212"/>
                </a:solidFill>
                <a:latin typeface="黑体" panose="02010609060101010101" pitchFamily="49" charset="-122"/>
                <a:ea typeface="黑体" panose="02010609060101010101" pitchFamily="49" charset="-122"/>
              </a:rPr>
              <a:t>1288</a:t>
            </a:r>
            <a:r>
              <a:rPr lang="zh-CN" altLang="en-US" sz="2000" dirty="0">
                <a:solidFill>
                  <a:srgbClr val="121212"/>
                </a:solidFill>
                <a:latin typeface="黑体" panose="02010609060101010101" pitchFamily="49" charset="-122"/>
                <a:ea typeface="黑体" panose="02010609060101010101" pitchFamily="49" charset="-122"/>
              </a:rPr>
              <a:t>张图片，特征向量的维度是</a:t>
            </a:r>
            <a:r>
              <a:rPr lang="en-US" altLang="zh-CN" sz="2000" dirty="0">
                <a:solidFill>
                  <a:srgbClr val="121212"/>
                </a:solidFill>
                <a:latin typeface="黑体" panose="02010609060101010101" pitchFamily="49" charset="-122"/>
                <a:ea typeface="黑体" panose="02010609060101010101" pitchFamily="49" charset="-122"/>
              </a:rPr>
              <a:t>1850</a:t>
            </a:r>
            <a:r>
              <a:rPr lang="zh-CN" altLang="en-US" sz="2000" dirty="0">
                <a:solidFill>
                  <a:srgbClr val="121212"/>
                </a:solidFill>
                <a:latin typeface="黑体" panose="02010609060101010101" pitchFamily="49" charset="-122"/>
                <a:ea typeface="黑体" panose="02010609060101010101" pitchFamily="49" charset="-122"/>
              </a:rPr>
              <a:t>，共有</a:t>
            </a:r>
            <a:r>
              <a:rPr lang="en-US" altLang="zh-CN" sz="2000" dirty="0">
                <a:solidFill>
                  <a:srgbClr val="121212"/>
                </a:solidFill>
                <a:latin typeface="黑体" panose="02010609060101010101" pitchFamily="49" charset="-122"/>
                <a:ea typeface="黑体" panose="02010609060101010101" pitchFamily="49" charset="-122"/>
              </a:rPr>
              <a:t>7</a:t>
            </a:r>
            <a:r>
              <a:rPr lang="zh-CN" altLang="en-US" sz="2000" dirty="0">
                <a:solidFill>
                  <a:srgbClr val="121212"/>
                </a:solidFill>
                <a:latin typeface="黑体" panose="02010609060101010101" pitchFamily="49" charset="-122"/>
                <a:ea typeface="黑体" panose="02010609060101010101" pitchFamily="49" charset="-122"/>
              </a:rPr>
              <a:t>个类别。</a:t>
            </a:r>
            <a:endParaRPr lang="en-US" altLang="zh-CN" sz="2000" dirty="0">
              <a:solidFill>
                <a:srgbClr val="121212"/>
              </a:solidFill>
              <a:latin typeface="黑体" panose="02010609060101010101" pitchFamily="49" charset="-122"/>
              <a:ea typeface="黑体" panose="02010609060101010101" pitchFamily="49" charset="-122"/>
            </a:endParaRPr>
          </a:p>
          <a:p>
            <a:pPr marL="457200" indent="-457200">
              <a:lnSpc>
                <a:spcPts val="3000"/>
              </a:lnSpc>
              <a:buFont typeface="+mj-lt"/>
              <a:buAutoNum type="arabicPeriod"/>
            </a:pPr>
            <a:r>
              <a:rPr lang="zh-CN" altLang="en-US" sz="2000" dirty="0">
                <a:solidFill>
                  <a:schemeClr val="accent6">
                    <a:lumMod val="75000"/>
                  </a:schemeClr>
                </a:solidFill>
                <a:latin typeface="黑体" panose="02010609060101010101" pitchFamily="49" charset="-122"/>
                <a:ea typeface="黑体" panose="02010609060101010101" pitchFamily="49" charset="-122"/>
              </a:rPr>
              <a:t>划分数据集</a:t>
            </a:r>
            <a:r>
              <a:rPr lang="zh-CN" altLang="en-US" sz="2000" dirty="0">
                <a:solidFill>
                  <a:srgbClr val="121212"/>
                </a:solidFill>
                <a:latin typeface="黑体" panose="02010609060101010101" pitchFamily="49" charset="-122"/>
                <a:ea typeface="黑体" panose="02010609060101010101" pitchFamily="49" charset="-122"/>
              </a:rPr>
              <a:t>：</a:t>
            </a:r>
            <a:r>
              <a:rPr lang="en-US" altLang="zh-CN" sz="2000" dirty="0">
                <a:solidFill>
                  <a:srgbClr val="121212"/>
                </a:solidFill>
                <a:latin typeface="黑体" panose="02010609060101010101" pitchFamily="49" charset="-122"/>
                <a:ea typeface="黑体" panose="02010609060101010101" pitchFamily="49" charset="-122"/>
              </a:rPr>
              <a:t>75%</a:t>
            </a:r>
            <a:r>
              <a:rPr lang="zh-CN" altLang="en-US" sz="2000" dirty="0">
                <a:solidFill>
                  <a:srgbClr val="121212"/>
                </a:solidFill>
                <a:latin typeface="黑体" panose="02010609060101010101" pitchFamily="49" charset="-122"/>
                <a:ea typeface="黑体" panose="02010609060101010101" pitchFamily="49" charset="-122"/>
              </a:rPr>
              <a:t>为训练集，</a:t>
            </a:r>
            <a:r>
              <a:rPr lang="en-US" altLang="zh-CN" sz="2000" dirty="0">
                <a:solidFill>
                  <a:srgbClr val="121212"/>
                </a:solidFill>
                <a:latin typeface="黑体" panose="02010609060101010101" pitchFamily="49" charset="-122"/>
                <a:ea typeface="黑体" panose="02010609060101010101" pitchFamily="49" charset="-122"/>
              </a:rPr>
              <a:t>25%</a:t>
            </a:r>
            <a:r>
              <a:rPr lang="zh-CN" altLang="en-US" sz="2000" dirty="0">
                <a:solidFill>
                  <a:srgbClr val="121212"/>
                </a:solidFill>
                <a:latin typeface="黑体" panose="02010609060101010101" pitchFamily="49" charset="-122"/>
                <a:ea typeface="黑体" panose="02010609060101010101" pitchFamily="49" charset="-122"/>
              </a:rPr>
              <a:t>为测试集。</a:t>
            </a:r>
            <a:endParaRPr lang="en-US" altLang="zh-CN" sz="2000" dirty="0">
              <a:solidFill>
                <a:srgbClr val="121212"/>
              </a:solidFill>
              <a:latin typeface="黑体" panose="02010609060101010101" pitchFamily="49" charset="-122"/>
              <a:ea typeface="黑体" panose="02010609060101010101" pitchFamily="49" charset="-122"/>
            </a:endParaRPr>
          </a:p>
          <a:p>
            <a:pPr marL="457200" indent="-457200">
              <a:lnSpc>
                <a:spcPts val="3000"/>
              </a:lnSpc>
              <a:buFont typeface="+mj-lt"/>
              <a:buAutoNum type="arabicPeriod"/>
            </a:pPr>
            <a:r>
              <a:rPr lang="zh-CN" altLang="en-US" sz="2000" dirty="0">
                <a:solidFill>
                  <a:schemeClr val="accent6">
                    <a:lumMod val="75000"/>
                  </a:schemeClr>
                </a:solidFill>
                <a:latin typeface="黑体" panose="02010609060101010101" pitchFamily="49" charset="-122"/>
                <a:ea typeface="黑体" panose="02010609060101010101" pitchFamily="49" charset="-122"/>
              </a:rPr>
              <a:t>特征降维</a:t>
            </a:r>
            <a:r>
              <a:rPr lang="zh-CN" altLang="en-US" sz="2000" dirty="0">
                <a:latin typeface="黑体" panose="02010609060101010101" pitchFamily="49" charset="-122"/>
                <a:ea typeface="黑体" panose="02010609060101010101" pitchFamily="49" charset="-122"/>
              </a:rPr>
              <a:t>：采用</a:t>
            </a:r>
            <a:r>
              <a:rPr lang="en-US" altLang="zh-CN" sz="2000" dirty="0">
                <a:latin typeface="黑体" panose="02010609060101010101" pitchFamily="49" charset="-122"/>
                <a:ea typeface="黑体" panose="02010609060101010101" pitchFamily="49" charset="-122"/>
              </a:rPr>
              <a:t>PCA</a:t>
            </a:r>
            <a:r>
              <a:rPr lang="zh-CN" altLang="en-US" sz="2000" dirty="0">
                <a:latin typeface="黑体" panose="02010609060101010101" pitchFamily="49" charset="-122"/>
                <a:ea typeface="黑体" panose="02010609060101010101" pitchFamily="49" charset="-122"/>
              </a:rPr>
              <a:t>降维法将特征维度降至</a:t>
            </a:r>
            <a:r>
              <a:rPr lang="en-US" altLang="zh-CN" sz="2000" dirty="0">
                <a:latin typeface="黑体" panose="02010609060101010101" pitchFamily="49" charset="-122"/>
                <a:ea typeface="黑体" panose="02010609060101010101" pitchFamily="49" charset="-122"/>
              </a:rPr>
              <a:t>150</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marL="457200" indent="-457200">
              <a:lnSpc>
                <a:spcPts val="3000"/>
              </a:lnSpc>
              <a:buFont typeface="+mj-lt"/>
              <a:buAutoNum type="arabicPeriod"/>
            </a:pPr>
            <a:r>
              <a:rPr lang="zh-CN" altLang="en-US" sz="2000" dirty="0">
                <a:solidFill>
                  <a:schemeClr val="accent6">
                    <a:lumMod val="75000"/>
                  </a:schemeClr>
                </a:solidFill>
                <a:latin typeface="黑体" panose="02010609060101010101" pitchFamily="49" charset="-122"/>
                <a:ea typeface="黑体" panose="02010609060101010101" pitchFamily="49" charset="-122"/>
              </a:rPr>
              <a:t>训练</a:t>
            </a:r>
            <a:r>
              <a:rPr lang="zh-CN" altLang="en-US" sz="2000" dirty="0">
                <a:latin typeface="黑体" panose="02010609060101010101" pitchFamily="49" charset="-122"/>
                <a:ea typeface="黑体" panose="02010609060101010101" pitchFamily="49" charset="-122"/>
              </a:rPr>
              <a:t>：构造</a:t>
            </a:r>
            <a:r>
              <a:rPr lang="en-US" altLang="zh-CN" sz="2000" dirty="0">
                <a:latin typeface="黑体" panose="02010609060101010101" pitchFamily="49" charset="-122"/>
                <a:ea typeface="黑体" panose="02010609060101010101" pitchFamily="49" charset="-122"/>
              </a:rPr>
              <a:t>SVM</a:t>
            </a:r>
            <a:r>
              <a:rPr lang="zh-CN" altLang="en-US" sz="2000" dirty="0">
                <a:latin typeface="黑体" panose="02010609060101010101" pitchFamily="49" charset="-122"/>
                <a:ea typeface="黑体" panose="02010609060101010101" pitchFamily="49" charset="-122"/>
              </a:rPr>
              <a:t>分类器，进行训练。</a:t>
            </a:r>
            <a:endParaRPr lang="en-US" altLang="zh-CN" sz="2000" dirty="0">
              <a:latin typeface="黑体" panose="02010609060101010101" pitchFamily="49" charset="-122"/>
              <a:ea typeface="黑体" panose="02010609060101010101" pitchFamily="49" charset="-122"/>
            </a:endParaRPr>
          </a:p>
          <a:p>
            <a:pPr marL="457200" indent="-457200">
              <a:lnSpc>
                <a:spcPts val="3000"/>
              </a:lnSpc>
              <a:buFont typeface="+mj-lt"/>
              <a:buAutoNum type="arabicPeriod"/>
            </a:pPr>
            <a:r>
              <a:rPr lang="zh-CN" altLang="en-US" sz="2000" dirty="0">
                <a:solidFill>
                  <a:schemeClr val="accent6">
                    <a:lumMod val="75000"/>
                  </a:schemeClr>
                </a:solidFill>
                <a:latin typeface="黑体" panose="02010609060101010101" pitchFamily="49" charset="-122"/>
                <a:ea typeface="黑体" panose="02010609060101010101" pitchFamily="49" charset="-122"/>
              </a:rPr>
              <a:t>测试</a:t>
            </a:r>
            <a:r>
              <a:rPr lang="zh-CN" altLang="en-US" sz="2000" dirty="0">
                <a:latin typeface="黑体" panose="02010609060101010101" pitchFamily="49" charset="-122"/>
                <a:ea typeface="黑体" panose="02010609060101010101" pitchFamily="49" charset="-122"/>
              </a:rPr>
              <a:t>：在测试集上进行测试。</a:t>
            </a:r>
          </a:p>
        </p:txBody>
      </p:sp>
      <p:sp>
        <p:nvSpPr>
          <p:cNvPr id="7" name="Rectangle 58">
            <a:extLst>
              <a:ext uri="{FF2B5EF4-FFF2-40B4-BE49-F238E27FC236}">
                <a16:creationId xmlns:a16="http://schemas.microsoft.com/office/drawing/2014/main" id="{D35783E1-EF7E-4676-B313-72DF9CB5C797}"/>
              </a:ext>
            </a:extLst>
          </p:cNvPr>
          <p:cNvSpPr>
            <a:spLocks noChangeArrowheads="1"/>
          </p:cNvSpPr>
          <p:nvPr/>
        </p:nvSpPr>
        <p:spPr bwMode="auto">
          <a:xfrm flipH="1">
            <a:off x="1081668" y="907812"/>
            <a:ext cx="1598470" cy="57398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spcBef>
                <a:spcPct val="0"/>
              </a:spcBef>
              <a:buNone/>
              <a:defRPr/>
            </a:pPr>
            <a:r>
              <a:rPr lang="zh-CN" altLang="en-US" sz="2100" dirty="0">
                <a:solidFill>
                  <a:srgbClr val="FFFFFF"/>
                </a:solidFill>
                <a:latin typeface="+mn-ea"/>
                <a:ea typeface="+mn-ea"/>
              </a:rPr>
              <a:t>人脸识别</a:t>
            </a:r>
          </a:p>
        </p:txBody>
      </p:sp>
    </p:spTree>
    <p:extLst>
      <p:ext uri="{BB962C8B-B14F-4D97-AF65-F5344CB8AC3E}">
        <p14:creationId xmlns:p14="http://schemas.microsoft.com/office/powerpoint/2010/main" val="18713407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2.4</a:t>
            </a:r>
            <a:r>
              <a:rPr lang="zh-CN" altLang="en-US" dirty="0"/>
              <a:t>支持向量机</a:t>
            </a:r>
            <a:r>
              <a:rPr lang="en-US" altLang="zh-CN" dirty="0"/>
              <a:t>——</a:t>
            </a:r>
            <a:r>
              <a:rPr lang="zh-CN" altLang="en-US" dirty="0"/>
              <a:t>应用案例</a:t>
            </a:r>
          </a:p>
        </p:txBody>
      </p:sp>
      <p:pic>
        <p:nvPicPr>
          <p:cNvPr id="2" name="图片 1">
            <a:extLst>
              <a:ext uri="{FF2B5EF4-FFF2-40B4-BE49-F238E27FC236}">
                <a16:creationId xmlns:a16="http://schemas.microsoft.com/office/drawing/2014/main" id="{CF2F18D7-34B9-4FA8-B356-79E5148A42D0}"/>
              </a:ext>
            </a:extLst>
          </p:cNvPr>
          <p:cNvPicPr>
            <a:picLocks noChangeAspect="1"/>
          </p:cNvPicPr>
          <p:nvPr/>
        </p:nvPicPr>
        <p:blipFill>
          <a:blip r:embed="rId3"/>
          <a:stretch>
            <a:fillRect/>
          </a:stretch>
        </p:blipFill>
        <p:spPr>
          <a:xfrm>
            <a:off x="6417971" y="1127028"/>
            <a:ext cx="5108220" cy="5101125"/>
          </a:xfrm>
          <a:prstGeom prst="rect">
            <a:avLst/>
          </a:prstGeom>
        </p:spPr>
      </p:pic>
      <p:pic>
        <p:nvPicPr>
          <p:cNvPr id="6" name="图片 5">
            <a:extLst>
              <a:ext uri="{FF2B5EF4-FFF2-40B4-BE49-F238E27FC236}">
                <a16:creationId xmlns:a16="http://schemas.microsoft.com/office/drawing/2014/main" id="{02FB6695-BECC-404E-BDE6-EF073DBC8ABF}"/>
              </a:ext>
            </a:extLst>
          </p:cNvPr>
          <p:cNvPicPr>
            <a:picLocks noChangeAspect="1"/>
          </p:cNvPicPr>
          <p:nvPr/>
        </p:nvPicPr>
        <p:blipFill>
          <a:blip r:embed="rId4"/>
          <a:stretch>
            <a:fillRect/>
          </a:stretch>
        </p:blipFill>
        <p:spPr>
          <a:xfrm>
            <a:off x="512334" y="1127028"/>
            <a:ext cx="5214107" cy="5206865"/>
          </a:xfrm>
          <a:prstGeom prst="rect">
            <a:avLst/>
          </a:prstGeom>
        </p:spPr>
      </p:pic>
    </p:spTree>
    <p:extLst>
      <p:ext uri="{BB962C8B-B14F-4D97-AF65-F5344CB8AC3E}">
        <p14:creationId xmlns:p14="http://schemas.microsoft.com/office/powerpoint/2010/main" val="28146136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剪去对角 1"/>
          <p:cNvSpPr/>
          <p:nvPr/>
        </p:nvSpPr>
        <p:spPr>
          <a:xfrm>
            <a:off x="1485900" y="1689101"/>
            <a:ext cx="4610100" cy="3416299"/>
          </a:xfrm>
          <a:prstGeom prst="snip2DiagRect">
            <a:avLst/>
          </a:prstGeom>
          <a:solidFill>
            <a:srgbClr val="152F71"/>
          </a:solidFill>
          <a:ln w="12700" cap="flat" cmpd="sng" algn="ctr">
            <a:gradFill>
              <a:gsLst>
                <a:gs pos="68533">
                  <a:srgbClr val="2579DB">
                    <a:alpha val="0"/>
                  </a:srgbClr>
                </a:gs>
                <a:gs pos="24900">
                  <a:srgbClr val="2579DB">
                    <a:alpha val="0"/>
                  </a:srgbClr>
                </a:gs>
                <a:gs pos="0">
                  <a:srgbClr val="2579DB"/>
                </a:gs>
                <a:gs pos="100000">
                  <a:srgbClr val="2579DB"/>
                </a:gs>
              </a:gsLst>
              <a:lin ang="3600000" scaled="0"/>
            </a:gra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1F497D"/>
              </a:solidFill>
              <a:effectLst/>
              <a:uLnTx/>
              <a:uFillTx/>
              <a:latin typeface="Arial" panose="020B0604020202020204"/>
              <a:ea typeface="楷体" panose="02010609060101010101" charset="-122"/>
              <a:cs typeface="+mn-cs"/>
            </a:endParaRPr>
          </a:p>
        </p:txBody>
      </p:sp>
      <p:sp>
        <p:nvSpPr>
          <p:cNvPr id="4" name="文本框 3"/>
          <p:cNvSpPr txBox="1"/>
          <p:nvPr/>
        </p:nvSpPr>
        <p:spPr>
          <a:xfrm>
            <a:off x="2360357" y="4103575"/>
            <a:ext cx="3066925"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1400" b="0" i="0" u="none" strike="noStrike" dirty="0">
                <a:solidFill>
                  <a:schemeClr val="bg1"/>
                </a:solidFill>
                <a:effectLst/>
                <a:latin typeface="Verdana" panose="020B0604030504040204" pitchFamily="34" charset="0"/>
              </a:rPr>
              <a:t>贝叶斯是一种简单但是非常强大的线性分类器。在垃圾分类，疾病诊断等方面应用广泛并取得较大成功。</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095886" y="3196498"/>
            <a:ext cx="3595868" cy="769441"/>
          </a:xfrm>
          <a:prstGeom prst="rect">
            <a:avLst/>
          </a:prstGeom>
          <a:noFill/>
        </p:spPr>
        <p:txBody>
          <a:bodyPr wrap="square" rtlCol="0">
            <a:spAutoFit/>
          </a:bodyPr>
          <a:lstStyle/>
          <a:p>
            <a:pPr algn="dist"/>
            <a:r>
              <a:rPr lang="zh-CN" altLang="en-US" sz="4400" b="1" dirty="0">
                <a:solidFill>
                  <a:schemeClr val="bg1"/>
                </a:solidFill>
                <a:latin typeface="微软雅黑" panose="020B0503020204020204" pitchFamily="34" charset="-122"/>
                <a:ea typeface="微软雅黑" panose="020B0503020204020204" pitchFamily="34" charset="-122"/>
              </a:rPr>
              <a:t>贝叶斯算法</a:t>
            </a:r>
            <a:endParaRPr kumimoji="0" lang="zh-CN" altLang="en-US" sz="4400" b="1" i="0" u="none" strike="noStrike" kern="0" cap="none" spc="0" normalizeH="0" baseline="0" noProof="0" dirty="0">
              <a:ln>
                <a:noFill/>
              </a:ln>
              <a:solidFill>
                <a:srgbClr val="FAFAFA"/>
              </a:solidFill>
              <a:effectLst/>
              <a:uLnTx/>
              <a:uFillTx/>
              <a:latin typeface="微软雅黑" panose="020B0503020204020204" pitchFamily="34" charset="-122"/>
              <a:ea typeface="微软雅黑" panose="020B0503020204020204" pitchFamily="34" charset="-122"/>
            </a:endParaRPr>
          </a:p>
        </p:txBody>
      </p:sp>
      <p:sp>
        <p:nvSpPr>
          <p:cNvPr id="9" name="标题层">
            <a:extLst>
              <a:ext uri="{FF2B5EF4-FFF2-40B4-BE49-F238E27FC236}">
                <a16:creationId xmlns:a16="http://schemas.microsoft.com/office/drawing/2014/main" id="{00571ABF-3AB9-4628-B7CF-71B49482E6F7}"/>
              </a:ext>
            </a:extLst>
          </p:cNvPr>
          <p:cNvSpPr txBox="1"/>
          <p:nvPr/>
        </p:nvSpPr>
        <p:spPr bwMode="auto">
          <a:xfrm>
            <a:off x="3017918" y="1663570"/>
            <a:ext cx="1751804" cy="1733680"/>
          </a:xfrm>
          <a:prstGeom prst="rect">
            <a:avLst/>
          </a:prstGeom>
          <a:noFill/>
          <a:effectLst/>
        </p:spPr>
        <p:txBody>
          <a:bodyPr wrap="square">
            <a:spAutoFit/>
          </a:bodyPr>
          <a:lstStyle/>
          <a:p>
            <a:pPr defTabSz="1219200">
              <a:defRPr/>
            </a:pPr>
            <a:r>
              <a:rPr lang="en-US" altLang="zh-CN" sz="10665"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03</a:t>
            </a:r>
            <a:endParaRPr lang="zh-CN" altLang="en-US" sz="10665"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41891470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25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 fill="hold"/>
                                        <p:tgtEl>
                                          <p:spTgt spid="9"/>
                                        </p:tgtEl>
                                        <p:attrNameLst>
                                          <p:attrName>ppt_x</p:attrName>
                                        </p:attrNameLst>
                                      </p:cBhvr>
                                      <p:tavLst>
                                        <p:tav tm="0">
                                          <p:val>
                                            <p:strVal val="0-#ppt_w/2"/>
                                          </p:val>
                                        </p:tav>
                                        <p:tav tm="100000">
                                          <p:val>
                                            <p:strVal val="#ppt_x"/>
                                          </p:val>
                                        </p:tav>
                                      </p:tavLst>
                                    </p:anim>
                                    <p:anim calcmode="lin" valueType="num">
                                      <p:cBhvr additive="base">
                                        <p:cTn id="8" dur="4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a:t>3</a:t>
            </a:r>
            <a:r>
              <a:rPr lang="en-US" altLang="zh-CN" dirty="0" smtClean="0"/>
              <a:t>.1</a:t>
            </a:r>
            <a:r>
              <a:rPr lang="zh-CN" altLang="en-US" dirty="0"/>
              <a:t>朴素贝叶斯概述及原理</a:t>
            </a:r>
          </a:p>
        </p:txBody>
      </p:sp>
      <p:sp>
        <p:nvSpPr>
          <p:cNvPr id="5" name="文本框 4">
            <a:extLst>
              <a:ext uri="{FF2B5EF4-FFF2-40B4-BE49-F238E27FC236}">
                <a16:creationId xmlns:a16="http://schemas.microsoft.com/office/drawing/2014/main" id="{06BB9676-E57D-4BE2-A813-B2FA2A68B14C}"/>
              </a:ext>
            </a:extLst>
          </p:cNvPr>
          <p:cNvSpPr txBox="1"/>
          <p:nvPr/>
        </p:nvSpPr>
        <p:spPr>
          <a:xfrm>
            <a:off x="320221" y="975392"/>
            <a:ext cx="11642103" cy="523220"/>
          </a:xfrm>
          <a:prstGeom prst="rect">
            <a:avLst/>
          </a:prstGeom>
          <a:noFill/>
        </p:spPr>
        <p:txBody>
          <a:bodyPr wrap="square" rtlCol="0">
            <a:spAutoFit/>
          </a:bodyPr>
          <a:lstStyle/>
          <a:p>
            <a:r>
              <a:rPr lang="zh-CN" altLang="en-US" sz="2800" dirty="0"/>
              <a:t>一、概述</a:t>
            </a:r>
            <a:endParaRPr lang="en-US" altLang="zh-CN" sz="2800" dirty="0"/>
          </a:p>
        </p:txBody>
      </p:sp>
      <p:sp>
        <p:nvSpPr>
          <p:cNvPr id="6" name="文本框 5">
            <a:extLst>
              <a:ext uri="{FF2B5EF4-FFF2-40B4-BE49-F238E27FC236}">
                <a16:creationId xmlns:a16="http://schemas.microsoft.com/office/drawing/2014/main" id="{FC2860D4-994F-4E84-A1DF-A2B832F768E8}"/>
              </a:ext>
            </a:extLst>
          </p:cNvPr>
          <p:cNvSpPr txBox="1"/>
          <p:nvPr/>
        </p:nvSpPr>
        <p:spPr>
          <a:xfrm>
            <a:off x="565318" y="1742679"/>
            <a:ext cx="11551560" cy="923330"/>
          </a:xfrm>
          <a:prstGeom prst="rect">
            <a:avLst/>
          </a:prstGeom>
          <a:noFill/>
        </p:spPr>
        <p:txBody>
          <a:bodyPr wrap="none" rtlCol="0" anchor="ctr">
            <a:spAutoFit/>
          </a:bodyPr>
          <a:lstStyle/>
          <a:p>
            <a:pPr algn="ctr"/>
            <a:r>
              <a:rPr lang="zh-CN" altLang="en-US" b="0" i="0" u="none" strike="noStrike" dirty="0">
                <a:solidFill>
                  <a:srgbClr val="121212"/>
                </a:solidFill>
                <a:effectLst/>
                <a:latin typeface="-apple-system"/>
              </a:rPr>
              <a:t>      朴素贝叶斯是一种相当简单常见但是又相当有效的分类算法，在监督学习领域有着很重要的应用。这个算法</a:t>
            </a:r>
            <a:endParaRPr lang="en-US" altLang="zh-CN" b="0" i="0" u="none" strike="noStrike" dirty="0">
              <a:solidFill>
                <a:srgbClr val="121212"/>
              </a:solidFill>
              <a:effectLst/>
              <a:latin typeface="-apple-system"/>
            </a:endParaRPr>
          </a:p>
          <a:p>
            <a:endParaRPr lang="en-US" altLang="zh-CN" b="0" i="0" u="none" strike="noStrike" dirty="0">
              <a:solidFill>
                <a:srgbClr val="121212"/>
              </a:solidFill>
              <a:effectLst/>
              <a:latin typeface="-apple-system"/>
            </a:endParaRPr>
          </a:p>
          <a:p>
            <a:r>
              <a:rPr lang="en-US" altLang="zh-CN" dirty="0">
                <a:solidFill>
                  <a:srgbClr val="121212"/>
                </a:solidFill>
                <a:latin typeface="-apple-system"/>
              </a:rPr>
              <a:t>  </a:t>
            </a:r>
            <a:r>
              <a:rPr lang="zh-CN" altLang="en-US" dirty="0">
                <a:solidFill>
                  <a:srgbClr val="121212"/>
                </a:solidFill>
                <a:latin typeface="-apple-system"/>
              </a:rPr>
              <a:t>叫做</a:t>
            </a:r>
            <a:r>
              <a:rPr lang="en-US" altLang="zh-CN" b="0" i="0" u="none" strike="noStrike" dirty="0">
                <a:solidFill>
                  <a:srgbClr val="121212"/>
                </a:solidFill>
                <a:effectLst/>
                <a:latin typeface="-apple-system"/>
              </a:rPr>
              <a:t>Naive Bayes</a:t>
            </a:r>
            <a:r>
              <a:rPr lang="zh-CN" altLang="en-US" dirty="0">
                <a:solidFill>
                  <a:srgbClr val="121212"/>
                </a:solidFill>
                <a:latin typeface="-apple-system"/>
              </a:rPr>
              <a:t>。</a:t>
            </a:r>
            <a:r>
              <a:rPr lang="zh-CN" altLang="en-US" b="0" i="0" u="none" strike="noStrike" dirty="0">
                <a:solidFill>
                  <a:srgbClr val="000000"/>
                </a:solidFill>
                <a:effectLst/>
                <a:latin typeface="Verdana" panose="020B0604030504040204" pitchFamily="34" charset="0"/>
              </a:rPr>
              <a:t>它只所以称为朴素，是因为它假设特征之间是相互独立的。</a:t>
            </a:r>
            <a:endParaRPr lang="zh-CN" altLang="en-US" dirty="0"/>
          </a:p>
        </p:txBody>
      </p:sp>
      <p:sp>
        <p:nvSpPr>
          <p:cNvPr id="7" name="文本框 6">
            <a:extLst>
              <a:ext uri="{FF2B5EF4-FFF2-40B4-BE49-F238E27FC236}">
                <a16:creationId xmlns:a16="http://schemas.microsoft.com/office/drawing/2014/main" id="{43D24DD4-D572-49C8-AD99-C16055D4AFE3}"/>
              </a:ext>
            </a:extLst>
          </p:cNvPr>
          <p:cNvSpPr txBox="1"/>
          <p:nvPr/>
        </p:nvSpPr>
        <p:spPr>
          <a:xfrm>
            <a:off x="320221" y="2978870"/>
            <a:ext cx="1620957" cy="523220"/>
          </a:xfrm>
          <a:prstGeom prst="rect">
            <a:avLst/>
          </a:prstGeom>
          <a:noFill/>
        </p:spPr>
        <p:txBody>
          <a:bodyPr wrap="none" rtlCol="0">
            <a:spAutoFit/>
          </a:bodyPr>
          <a:lstStyle/>
          <a:p>
            <a:r>
              <a:rPr lang="zh-CN" altLang="en-US" sz="2800" dirty="0"/>
              <a:t>二、原理</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F83420D0-3906-4D70-AF0E-283D7A4B94E5}"/>
                  </a:ext>
                </a:extLst>
              </p:cNvPr>
              <p:cNvSpPr txBox="1"/>
              <p:nvPr/>
            </p:nvSpPr>
            <p:spPr>
              <a:xfrm>
                <a:off x="2048181" y="3611849"/>
                <a:ext cx="7134729" cy="6900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mtClean="0">
                          <a:latin typeface="Cambria Math" panose="02040503050406030204" pitchFamily="18" charset="0"/>
                        </a:rPr>
                        <m:t>后</m:t>
                      </m:r>
                      <m:r>
                        <a:rPr lang="zh-CN" altLang="en-US" i="0">
                          <a:latin typeface="Cambria Math" panose="02040503050406030204" pitchFamily="18" charset="0"/>
                        </a:rPr>
                        <m:t>验概率</m:t>
                      </m:r>
                      <m:r>
                        <m:rPr>
                          <m:nor/>
                        </m:rPr>
                        <a:rPr lang="zh-CN" altLang="en-US" i="1">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条件概率</m:t>
                          </m:r>
                          <m:r>
                            <m:rPr>
                              <m:nor/>
                            </m:rPr>
                            <a:rPr lang="zh-CN" altLang="en-US" i="1">
                              <a:latin typeface="Cambria Math" panose="02040503050406030204" pitchFamily="18" charset="0"/>
                            </a:rPr>
                            <m:t>∗</m:t>
                          </m:r>
                          <m:r>
                            <a:rPr lang="zh-CN" altLang="en-US" i="0">
                              <a:latin typeface="Cambria Math" panose="02040503050406030204" pitchFamily="18" charset="0"/>
                            </a:rPr>
                            <m:t>先验概率</m:t>
                          </m:r>
                        </m:num>
                        <m:den>
                          <m:r>
                            <a:rPr lang="zh-CN" altLang="en-US" i="0">
                              <a:latin typeface="Cambria Math" panose="02040503050406030204" pitchFamily="18" charset="0"/>
                            </a:rPr>
                            <m:t>现象概率</m:t>
                          </m:r>
                        </m:den>
                      </m:f>
                    </m:oMath>
                  </m:oMathPara>
                </a14:m>
                <a:endParaRPr lang="zh-CN" altLang="en-US" dirty="0"/>
              </a:p>
            </p:txBody>
          </p:sp>
        </mc:Choice>
        <mc:Fallback xmlns="">
          <p:sp>
            <p:nvSpPr>
              <p:cNvPr id="17" name="文本框 16">
                <a:extLst>
                  <a:ext uri="{FF2B5EF4-FFF2-40B4-BE49-F238E27FC236}">
                    <a16:creationId xmlns:a16="http://schemas.microsoft.com/office/drawing/2014/main" id="{F83420D0-3906-4D70-AF0E-283D7A4B94E5}"/>
                  </a:ext>
                </a:extLst>
              </p:cNvPr>
              <p:cNvSpPr txBox="1">
                <a:spLocks noRot="1" noChangeAspect="1" noMove="1" noResize="1" noEditPoints="1" noAdjustHandles="1" noChangeArrowheads="1" noChangeShapeType="1" noTextEdit="1"/>
              </p:cNvSpPr>
              <p:nvPr/>
            </p:nvSpPr>
            <p:spPr>
              <a:xfrm>
                <a:off x="2048181" y="3611849"/>
                <a:ext cx="7134729" cy="690061"/>
              </a:xfrm>
              <a:prstGeom prst="rect">
                <a:avLst/>
              </a:prstGeom>
              <a:blipFill>
                <a:blip r:embed="rId3"/>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EEFE397C-DE70-4656-B290-B47BD8AFC167}"/>
              </a:ext>
            </a:extLst>
          </p:cNvPr>
          <p:cNvSpPr txBox="1"/>
          <p:nvPr/>
        </p:nvSpPr>
        <p:spPr>
          <a:xfrm>
            <a:off x="1130699" y="4613016"/>
            <a:ext cx="1800493" cy="369332"/>
          </a:xfrm>
          <a:prstGeom prst="rect">
            <a:avLst/>
          </a:prstGeom>
          <a:noFill/>
        </p:spPr>
        <p:txBody>
          <a:bodyPr wrap="none" rtlCol="0">
            <a:spAutoFit/>
          </a:bodyPr>
          <a:lstStyle/>
          <a:p>
            <a:r>
              <a:rPr lang="zh-CN" altLang="en-US" dirty="0"/>
              <a:t>用公式表示则为</a:t>
            </a:r>
          </a:p>
        </p:txBody>
      </p:sp>
      <p:pic>
        <p:nvPicPr>
          <p:cNvPr id="26" name="图片 25">
            <a:extLst>
              <a:ext uri="{FF2B5EF4-FFF2-40B4-BE49-F238E27FC236}">
                <a16:creationId xmlns:a16="http://schemas.microsoft.com/office/drawing/2014/main" id="{A66C62B1-3434-4697-BC83-B80E77AF108C}"/>
              </a:ext>
            </a:extLst>
          </p:cNvPr>
          <p:cNvPicPr>
            <a:picLocks noChangeAspect="1"/>
          </p:cNvPicPr>
          <p:nvPr/>
        </p:nvPicPr>
        <p:blipFill>
          <a:blip r:embed="rId4"/>
          <a:stretch>
            <a:fillRect/>
          </a:stretch>
        </p:blipFill>
        <p:spPr>
          <a:xfrm>
            <a:off x="4112063" y="5247750"/>
            <a:ext cx="2950217" cy="999306"/>
          </a:xfrm>
          <a:prstGeom prst="rect">
            <a:avLst/>
          </a:prstGeom>
        </p:spPr>
      </p:pic>
    </p:spTree>
    <p:extLst>
      <p:ext uri="{BB962C8B-B14F-4D97-AF65-F5344CB8AC3E}">
        <p14:creationId xmlns:p14="http://schemas.microsoft.com/office/powerpoint/2010/main" val="29753646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82598F-7E79-479C-97D6-BC72AF6B567A}"/>
              </a:ext>
            </a:extLst>
          </p:cNvPr>
          <p:cNvSpPr>
            <a:spLocks noGrp="1"/>
          </p:cNvSpPr>
          <p:nvPr>
            <p:ph type="title"/>
          </p:nvPr>
        </p:nvSpPr>
        <p:spPr>
          <a:xfrm>
            <a:off x="197963" y="138499"/>
            <a:ext cx="10515600" cy="573989"/>
          </a:xfrm>
        </p:spPr>
        <p:txBody>
          <a:bodyPr>
            <a:normAutofit fontScale="90000"/>
          </a:bodyPr>
          <a:lstStyle/>
          <a:p>
            <a:pPr algn="l"/>
            <a:r>
              <a:rPr lang="en-US" altLang="zh-CN" dirty="0" smtClean="0"/>
              <a:t>3.2</a:t>
            </a:r>
            <a:r>
              <a:rPr lang="zh-CN" altLang="en-US" dirty="0"/>
              <a:t>贝叶斯分类实例</a:t>
            </a:r>
          </a:p>
        </p:txBody>
      </p:sp>
      <p:pic>
        <p:nvPicPr>
          <p:cNvPr id="4" name="图片 3">
            <a:extLst>
              <a:ext uri="{FF2B5EF4-FFF2-40B4-BE49-F238E27FC236}">
                <a16:creationId xmlns:a16="http://schemas.microsoft.com/office/drawing/2014/main" id="{496DCF20-A4FC-4500-914C-DC3E3D775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287" y="1142410"/>
            <a:ext cx="7360370" cy="3948064"/>
          </a:xfrm>
          <a:prstGeom prst="rect">
            <a:avLst/>
          </a:prstGeom>
        </p:spPr>
      </p:pic>
      <p:sp>
        <p:nvSpPr>
          <p:cNvPr id="6" name="文本框 5">
            <a:extLst>
              <a:ext uri="{FF2B5EF4-FFF2-40B4-BE49-F238E27FC236}">
                <a16:creationId xmlns:a16="http://schemas.microsoft.com/office/drawing/2014/main" id="{D4CC6ABD-5EA0-4E52-AA54-733C3F47560F}"/>
              </a:ext>
            </a:extLst>
          </p:cNvPr>
          <p:cNvSpPr txBox="1"/>
          <p:nvPr/>
        </p:nvSpPr>
        <p:spPr>
          <a:xfrm>
            <a:off x="499621" y="5429839"/>
            <a:ext cx="11572399" cy="1200329"/>
          </a:xfrm>
          <a:prstGeom prst="rect">
            <a:avLst/>
          </a:prstGeom>
          <a:noFill/>
        </p:spPr>
        <p:txBody>
          <a:bodyPr wrap="none" rtlCol="0">
            <a:spAutoFit/>
          </a:bodyPr>
          <a:lstStyle/>
          <a:p>
            <a:r>
              <a:rPr lang="zh-CN" altLang="en-US" sz="2400" dirty="0"/>
              <a:t>给定数据如上图所示，现在的问题是中国男足集训队，要去参加世界杯预选赛，这支</a:t>
            </a:r>
            <a:endParaRPr lang="en-US" altLang="zh-CN" sz="2400" dirty="0"/>
          </a:p>
          <a:p>
            <a:r>
              <a:rPr lang="zh-CN" altLang="en-US" sz="2400" dirty="0"/>
              <a:t>队伍的特点是归化球员少，平均年龄低，平均身高矮，客场作战多，请问是否能打入</a:t>
            </a:r>
            <a:endParaRPr lang="en-US" altLang="zh-CN" sz="2400" dirty="0"/>
          </a:p>
          <a:p>
            <a:r>
              <a:rPr lang="zh-CN" altLang="en-US" sz="2400" dirty="0"/>
              <a:t>世界杯决赛圈？</a:t>
            </a:r>
          </a:p>
        </p:txBody>
      </p:sp>
    </p:spTree>
    <p:extLst>
      <p:ext uri="{BB962C8B-B14F-4D97-AF65-F5344CB8AC3E}">
        <p14:creationId xmlns:p14="http://schemas.microsoft.com/office/powerpoint/2010/main" val="11198965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543F18-199E-4644-B0FD-3399BDB9B39A}"/>
              </a:ext>
            </a:extLst>
          </p:cNvPr>
          <p:cNvSpPr>
            <a:spLocks noGrp="1"/>
          </p:cNvSpPr>
          <p:nvPr>
            <p:ph type="title"/>
          </p:nvPr>
        </p:nvSpPr>
        <p:spPr>
          <a:xfrm>
            <a:off x="0" y="116938"/>
            <a:ext cx="10515600" cy="573989"/>
          </a:xfrm>
        </p:spPr>
        <p:txBody>
          <a:bodyPr>
            <a:normAutofit fontScale="90000"/>
          </a:bodyPr>
          <a:lstStyle/>
          <a:p>
            <a:pPr algn="l"/>
            <a:r>
              <a:rPr lang="en-US" altLang="zh-CN" dirty="0" smtClean="0"/>
              <a:t>3.2</a:t>
            </a:r>
            <a:r>
              <a:rPr lang="zh-CN" altLang="en-US" dirty="0"/>
              <a:t>贝叶斯分类实例</a:t>
            </a:r>
          </a:p>
        </p:txBody>
      </p:sp>
      <p:sp>
        <p:nvSpPr>
          <p:cNvPr id="3" name="文本框 2">
            <a:extLst>
              <a:ext uri="{FF2B5EF4-FFF2-40B4-BE49-F238E27FC236}">
                <a16:creationId xmlns:a16="http://schemas.microsoft.com/office/drawing/2014/main" id="{598C7B34-94FF-4426-A53C-24763A0886FF}"/>
              </a:ext>
            </a:extLst>
          </p:cNvPr>
          <p:cNvSpPr txBox="1"/>
          <p:nvPr/>
        </p:nvSpPr>
        <p:spPr>
          <a:xfrm>
            <a:off x="350196" y="1021404"/>
            <a:ext cx="11852925" cy="707886"/>
          </a:xfrm>
          <a:prstGeom prst="rect">
            <a:avLst/>
          </a:prstGeom>
          <a:noFill/>
        </p:spPr>
        <p:txBody>
          <a:bodyPr wrap="none" rtlCol="0">
            <a:spAutoFit/>
          </a:bodyPr>
          <a:lstStyle/>
          <a:p>
            <a:r>
              <a:rPr lang="zh-CN" altLang="en-US" sz="2000" dirty="0"/>
              <a:t>这是一个分类问题，转化为数学问题即为比较 </a:t>
            </a:r>
            <a:r>
              <a:rPr lang="en-US" altLang="zh-CN" sz="2000" dirty="0"/>
              <a:t>P</a:t>
            </a:r>
            <a:r>
              <a:rPr lang="zh-CN" altLang="en-US" sz="2000" dirty="0"/>
              <a:t>（出线</a:t>
            </a:r>
            <a:r>
              <a:rPr lang="en-US" altLang="zh-CN" sz="2000" dirty="0"/>
              <a:t>I</a:t>
            </a:r>
            <a:r>
              <a:rPr lang="zh-CN" altLang="en-US" sz="2000" dirty="0"/>
              <a:t>规划少、平均年龄低、平均身高低、客场多）与</a:t>
            </a:r>
            <a:r>
              <a:rPr lang="en-US" altLang="zh-CN" sz="2000" dirty="0"/>
              <a:t> </a:t>
            </a:r>
          </a:p>
          <a:p>
            <a:r>
              <a:rPr lang="en-US" altLang="zh-CN" sz="2000" dirty="0"/>
              <a:t>P</a:t>
            </a:r>
            <a:r>
              <a:rPr lang="zh-CN" altLang="en-US" sz="2000" dirty="0"/>
              <a:t>（不出线</a:t>
            </a:r>
            <a:r>
              <a:rPr lang="en-US" altLang="zh-CN" sz="2000" dirty="0"/>
              <a:t>I</a:t>
            </a:r>
            <a:r>
              <a:rPr lang="zh-CN" altLang="en-US" sz="2000" dirty="0"/>
              <a:t>规划少、平均年龄低、平均身高低、客场多）谁的概率大</a:t>
            </a:r>
          </a:p>
        </p:txBody>
      </p:sp>
      <p:sp>
        <p:nvSpPr>
          <p:cNvPr id="4" name="文本框 3">
            <a:extLst>
              <a:ext uri="{FF2B5EF4-FFF2-40B4-BE49-F238E27FC236}">
                <a16:creationId xmlns:a16="http://schemas.microsoft.com/office/drawing/2014/main" id="{F1B81E8E-E34F-48A2-B5FD-2B66BD14EEA8}"/>
              </a:ext>
            </a:extLst>
          </p:cNvPr>
          <p:cNvSpPr txBox="1"/>
          <p:nvPr/>
        </p:nvSpPr>
        <p:spPr>
          <a:xfrm>
            <a:off x="437745" y="2227634"/>
            <a:ext cx="2954655" cy="369332"/>
          </a:xfrm>
          <a:prstGeom prst="rect">
            <a:avLst/>
          </a:prstGeom>
          <a:noFill/>
        </p:spPr>
        <p:txBody>
          <a:bodyPr wrap="none" rtlCol="0">
            <a:spAutoFit/>
          </a:bodyPr>
          <a:lstStyle/>
          <a:p>
            <a:r>
              <a:rPr lang="zh-CN" altLang="en-US" dirty="0"/>
              <a:t>我们用贝叶斯公式来表示：</a:t>
            </a:r>
          </a:p>
        </p:txBody>
      </p:sp>
      <p:pic>
        <p:nvPicPr>
          <p:cNvPr id="6" name="图片 5">
            <a:extLst>
              <a:ext uri="{FF2B5EF4-FFF2-40B4-BE49-F238E27FC236}">
                <a16:creationId xmlns:a16="http://schemas.microsoft.com/office/drawing/2014/main" id="{2C63BE34-71C5-4B18-B77E-0DA5CC986595}"/>
              </a:ext>
            </a:extLst>
          </p:cNvPr>
          <p:cNvPicPr>
            <a:picLocks noChangeAspect="1"/>
          </p:cNvPicPr>
          <p:nvPr/>
        </p:nvPicPr>
        <p:blipFill>
          <a:blip r:embed="rId2"/>
          <a:stretch>
            <a:fillRect/>
          </a:stretch>
        </p:blipFill>
        <p:spPr>
          <a:xfrm>
            <a:off x="1073232" y="2935173"/>
            <a:ext cx="10154092" cy="704850"/>
          </a:xfrm>
          <a:prstGeom prst="rect">
            <a:avLst/>
          </a:prstGeom>
        </p:spPr>
      </p:pic>
      <p:pic>
        <p:nvPicPr>
          <p:cNvPr id="15" name="图片 14">
            <a:extLst>
              <a:ext uri="{FF2B5EF4-FFF2-40B4-BE49-F238E27FC236}">
                <a16:creationId xmlns:a16="http://schemas.microsoft.com/office/drawing/2014/main" id="{B39B8CB2-7FBB-44B3-B242-641BE7DD3224}"/>
              </a:ext>
            </a:extLst>
          </p:cNvPr>
          <p:cNvPicPr>
            <a:picLocks noChangeAspect="1"/>
          </p:cNvPicPr>
          <p:nvPr/>
        </p:nvPicPr>
        <p:blipFill>
          <a:blip r:embed="rId3"/>
          <a:stretch>
            <a:fillRect/>
          </a:stretch>
        </p:blipFill>
        <p:spPr>
          <a:xfrm>
            <a:off x="2077531" y="4325184"/>
            <a:ext cx="7829550" cy="790575"/>
          </a:xfrm>
          <a:prstGeom prst="rect">
            <a:avLst/>
          </a:prstGeom>
        </p:spPr>
      </p:pic>
    </p:spTree>
    <p:extLst>
      <p:ext uri="{BB962C8B-B14F-4D97-AF65-F5344CB8AC3E}">
        <p14:creationId xmlns:p14="http://schemas.microsoft.com/office/powerpoint/2010/main" val="25742247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33889" y="575117"/>
            <a:ext cx="5032148" cy="923330"/>
          </a:xfrm>
          <a:prstGeom prst="rect">
            <a:avLst/>
          </a:prstGeom>
          <a:noFill/>
        </p:spPr>
        <p:txBody>
          <a:bodyPr wrap="none" lIns="91440" tIns="45720" rIns="91440" bIns="45720">
            <a:spAutoFit/>
          </a:bodyPr>
          <a:lstStyle/>
          <a:p>
            <a:pPr algn="ctr"/>
            <a:r>
              <a:rPr lang="zh-CN" altLang="en-US" sz="5400" dirty="0"/>
              <a:t>机器学习的概念</a:t>
            </a:r>
            <a:endPar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122" name="Picture 2" descr="https://pics3.baidu.com/feed/9345d688d43f8794a4740b14117f99f11ad53aee.jpeg?token=76d62c9aa3326a43f90071e6d2ac3a87&amp;s=A8F24CCB0E1B245753C9A50A030040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88" y="2890983"/>
            <a:ext cx="5371101" cy="29876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imgsa.baidu.com/timg?image&amp;quality=80&amp;size=b9999_10000&amp;sec=1603210554628&amp;di=a4fe0f00df2cf21ffea18c093cd0da5b&amp;imgtype=0&amp;src=http%3A%2F%2Fn.sinaimg.cn%2Fspider202036%2F88%2Fw1080h608%2F20200306%2Fa31a-iqmtvwv30871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882" y="2890983"/>
            <a:ext cx="5307052" cy="298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80587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610A6F-538B-4DC3-BE59-D6ACE12D2DCC}"/>
              </a:ext>
            </a:extLst>
          </p:cNvPr>
          <p:cNvSpPr>
            <a:spLocks noGrp="1"/>
          </p:cNvSpPr>
          <p:nvPr>
            <p:ph type="title"/>
          </p:nvPr>
        </p:nvSpPr>
        <p:spPr>
          <a:xfrm>
            <a:off x="105076" y="119645"/>
            <a:ext cx="10515600" cy="573989"/>
          </a:xfrm>
        </p:spPr>
        <p:txBody>
          <a:bodyPr>
            <a:normAutofit fontScale="90000"/>
          </a:bodyPr>
          <a:lstStyle/>
          <a:p>
            <a:pPr algn="l"/>
            <a:r>
              <a:rPr lang="en-US" altLang="zh-CN" dirty="0" smtClean="0"/>
              <a:t>3.2</a:t>
            </a:r>
            <a:r>
              <a:rPr lang="zh-CN" altLang="en-US" dirty="0"/>
              <a:t>贝叶斯分类实例</a:t>
            </a:r>
          </a:p>
        </p:txBody>
      </p:sp>
      <p:pic>
        <p:nvPicPr>
          <p:cNvPr id="5" name="图片 4">
            <a:extLst>
              <a:ext uri="{FF2B5EF4-FFF2-40B4-BE49-F238E27FC236}">
                <a16:creationId xmlns:a16="http://schemas.microsoft.com/office/drawing/2014/main" id="{60E09136-0C9F-4B92-8763-7A4146376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052" y="1314784"/>
            <a:ext cx="5060118" cy="2912882"/>
          </a:xfrm>
          <a:prstGeom prst="rect">
            <a:avLst/>
          </a:prstGeom>
        </p:spPr>
      </p:pic>
      <p:sp>
        <p:nvSpPr>
          <p:cNvPr id="6" name="文本框 5">
            <a:extLst>
              <a:ext uri="{FF2B5EF4-FFF2-40B4-BE49-F238E27FC236}">
                <a16:creationId xmlns:a16="http://schemas.microsoft.com/office/drawing/2014/main" id="{3DAE347C-97A3-4CDC-92D3-734C2DD997BD}"/>
              </a:ext>
            </a:extLst>
          </p:cNvPr>
          <p:cNvSpPr txBox="1"/>
          <p:nvPr/>
        </p:nvSpPr>
        <p:spPr>
          <a:xfrm>
            <a:off x="5627802" y="2974156"/>
            <a:ext cx="914400" cy="914400"/>
          </a:xfrm>
          <a:prstGeom prst="rect">
            <a:avLst/>
          </a:prstGeom>
          <a:noFill/>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537E5EBC-9CB4-42B1-82EB-DC8871C2F434}"/>
              </a:ext>
            </a:extLst>
          </p:cNvPr>
          <p:cNvSpPr txBox="1"/>
          <p:nvPr/>
        </p:nvSpPr>
        <p:spPr>
          <a:xfrm>
            <a:off x="461913" y="4877608"/>
            <a:ext cx="184731" cy="369332"/>
          </a:xfrm>
          <a:prstGeom prst="rect">
            <a:avLst/>
          </a:prstGeom>
          <a:noFill/>
        </p:spPr>
        <p:txBody>
          <a:bodyPr wrap="none" rtlCol="0">
            <a:spAutoFit/>
          </a:bodyPr>
          <a:lstStyle/>
          <a:p>
            <a:endParaRPr lang="zh-CN" altLang="en-US" dirty="0"/>
          </a:p>
        </p:txBody>
      </p:sp>
      <p:pic>
        <p:nvPicPr>
          <p:cNvPr id="11" name="图片 10">
            <a:extLst>
              <a:ext uri="{FF2B5EF4-FFF2-40B4-BE49-F238E27FC236}">
                <a16:creationId xmlns:a16="http://schemas.microsoft.com/office/drawing/2014/main" id="{B7DD4241-EE45-4576-AC25-85D76F9D7CE1}"/>
              </a:ext>
            </a:extLst>
          </p:cNvPr>
          <p:cNvPicPr>
            <a:picLocks noChangeAspect="1"/>
          </p:cNvPicPr>
          <p:nvPr/>
        </p:nvPicPr>
        <p:blipFill>
          <a:blip r:embed="rId3"/>
          <a:stretch>
            <a:fillRect/>
          </a:stretch>
        </p:blipFill>
        <p:spPr>
          <a:xfrm>
            <a:off x="554278" y="4656390"/>
            <a:ext cx="1114425" cy="590550"/>
          </a:xfrm>
          <a:prstGeom prst="rect">
            <a:avLst/>
          </a:prstGeom>
        </p:spPr>
      </p:pic>
      <p:pic>
        <p:nvPicPr>
          <p:cNvPr id="14" name="图片 13">
            <a:extLst>
              <a:ext uri="{FF2B5EF4-FFF2-40B4-BE49-F238E27FC236}">
                <a16:creationId xmlns:a16="http://schemas.microsoft.com/office/drawing/2014/main" id="{6BF9E6E6-1EEE-4ED4-AC1E-7298981B5B00}"/>
              </a:ext>
            </a:extLst>
          </p:cNvPr>
          <p:cNvPicPr>
            <a:picLocks noChangeAspect="1"/>
          </p:cNvPicPr>
          <p:nvPr/>
        </p:nvPicPr>
        <p:blipFill>
          <a:blip r:embed="rId4"/>
          <a:stretch>
            <a:fillRect/>
          </a:stretch>
        </p:blipFill>
        <p:spPr>
          <a:xfrm>
            <a:off x="2145383" y="4664374"/>
            <a:ext cx="1981200" cy="590550"/>
          </a:xfrm>
          <a:prstGeom prst="rect">
            <a:avLst/>
          </a:prstGeom>
        </p:spPr>
      </p:pic>
      <p:pic>
        <p:nvPicPr>
          <p:cNvPr id="17" name="图片 16">
            <a:extLst>
              <a:ext uri="{FF2B5EF4-FFF2-40B4-BE49-F238E27FC236}">
                <a16:creationId xmlns:a16="http://schemas.microsoft.com/office/drawing/2014/main" id="{9D52EB11-BEA2-499D-8892-0DEE64C9C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771" y="1314784"/>
            <a:ext cx="6790418" cy="2857556"/>
          </a:xfrm>
          <a:prstGeom prst="rect">
            <a:avLst/>
          </a:prstGeom>
        </p:spPr>
      </p:pic>
      <p:pic>
        <p:nvPicPr>
          <p:cNvPr id="19" name="图片 18">
            <a:extLst>
              <a:ext uri="{FF2B5EF4-FFF2-40B4-BE49-F238E27FC236}">
                <a16:creationId xmlns:a16="http://schemas.microsoft.com/office/drawing/2014/main" id="{D8A10755-2DF9-402E-92FA-80F4041978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6602" y="1603076"/>
            <a:ext cx="7265488" cy="2431339"/>
          </a:xfrm>
          <a:prstGeom prst="rect">
            <a:avLst/>
          </a:prstGeom>
        </p:spPr>
      </p:pic>
      <p:pic>
        <p:nvPicPr>
          <p:cNvPr id="22" name="图片 21">
            <a:extLst>
              <a:ext uri="{FF2B5EF4-FFF2-40B4-BE49-F238E27FC236}">
                <a16:creationId xmlns:a16="http://schemas.microsoft.com/office/drawing/2014/main" id="{288F40E7-2897-418D-AA31-AC2153B3EE67}"/>
              </a:ext>
            </a:extLst>
          </p:cNvPr>
          <p:cNvPicPr>
            <a:picLocks noChangeAspect="1"/>
          </p:cNvPicPr>
          <p:nvPr/>
        </p:nvPicPr>
        <p:blipFill>
          <a:blip r:embed="rId7"/>
          <a:stretch>
            <a:fillRect/>
          </a:stretch>
        </p:blipFill>
        <p:spPr>
          <a:xfrm>
            <a:off x="4747181" y="4663908"/>
            <a:ext cx="1981200" cy="590550"/>
          </a:xfrm>
          <a:prstGeom prst="rect">
            <a:avLst/>
          </a:prstGeom>
        </p:spPr>
      </p:pic>
      <p:pic>
        <p:nvPicPr>
          <p:cNvPr id="24" name="图片 23">
            <a:extLst>
              <a:ext uri="{FF2B5EF4-FFF2-40B4-BE49-F238E27FC236}">
                <a16:creationId xmlns:a16="http://schemas.microsoft.com/office/drawing/2014/main" id="{0040437C-E60E-4103-AFB8-950B7B45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3014" y="2231396"/>
            <a:ext cx="7712665" cy="1691473"/>
          </a:xfrm>
          <a:prstGeom prst="rect">
            <a:avLst/>
          </a:prstGeom>
        </p:spPr>
      </p:pic>
      <p:pic>
        <p:nvPicPr>
          <p:cNvPr id="26" name="图片 25">
            <a:extLst>
              <a:ext uri="{FF2B5EF4-FFF2-40B4-BE49-F238E27FC236}">
                <a16:creationId xmlns:a16="http://schemas.microsoft.com/office/drawing/2014/main" id="{1E1BC0E6-F36A-4A9F-9AB8-E508F8B50EF4}"/>
              </a:ext>
            </a:extLst>
          </p:cNvPr>
          <p:cNvPicPr>
            <a:picLocks noChangeAspect="1"/>
          </p:cNvPicPr>
          <p:nvPr/>
        </p:nvPicPr>
        <p:blipFill>
          <a:blip r:embed="rId9"/>
          <a:stretch>
            <a:fillRect/>
          </a:stretch>
        </p:blipFill>
        <p:spPr>
          <a:xfrm>
            <a:off x="7205061" y="4645091"/>
            <a:ext cx="1981200" cy="590550"/>
          </a:xfrm>
          <a:prstGeom prst="rect">
            <a:avLst/>
          </a:prstGeom>
        </p:spPr>
      </p:pic>
      <p:pic>
        <p:nvPicPr>
          <p:cNvPr id="27" name="图片 26">
            <a:extLst>
              <a:ext uri="{FF2B5EF4-FFF2-40B4-BE49-F238E27FC236}">
                <a16:creationId xmlns:a16="http://schemas.microsoft.com/office/drawing/2014/main" id="{7A813FF7-B9C4-4A34-8E0A-0BBEDEAC9D8C}"/>
              </a:ext>
            </a:extLst>
          </p:cNvPr>
          <p:cNvPicPr>
            <a:picLocks noChangeAspect="1"/>
          </p:cNvPicPr>
          <p:nvPr/>
        </p:nvPicPr>
        <p:blipFill>
          <a:blip r:embed="rId10"/>
          <a:stretch>
            <a:fillRect/>
          </a:stretch>
        </p:blipFill>
        <p:spPr>
          <a:xfrm>
            <a:off x="1659809" y="2156796"/>
            <a:ext cx="7857911" cy="1719413"/>
          </a:xfrm>
          <a:prstGeom prst="rect">
            <a:avLst/>
          </a:prstGeom>
        </p:spPr>
      </p:pic>
      <p:pic>
        <p:nvPicPr>
          <p:cNvPr id="29" name="图片 28">
            <a:extLst>
              <a:ext uri="{FF2B5EF4-FFF2-40B4-BE49-F238E27FC236}">
                <a16:creationId xmlns:a16="http://schemas.microsoft.com/office/drawing/2014/main" id="{C7270FD7-3A52-476B-A111-E8364BEA8E47}"/>
              </a:ext>
            </a:extLst>
          </p:cNvPr>
          <p:cNvPicPr>
            <a:picLocks noChangeAspect="1"/>
          </p:cNvPicPr>
          <p:nvPr/>
        </p:nvPicPr>
        <p:blipFill>
          <a:blip r:embed="rId11"/>
          <a:stretch>
            <a:fillRect/>
          </a:stretch>
        </p:blipFill>
        <p:spPr>
          <a:xfrm>
            <a:off x="9662941" y="4645091"/>
            <a:ext cx="1981200" cy="590550"/>
          </a:xfrm>
          <a:prstGeom prst="rect">
            <a:avLst/>
          </a:prstGeom>
        </p:spPr>
      </p:pic>
      <p:sp>
        <p:nvSpPr>
          <p:cNvPr id="30" name="文本框 29">
            <a:extLst>
              <a:ext uri="{FF2B5EF4-FFF2-40B4-BE49-F238E27FC236}">
                <a16:creationId xmlns:a16="http://schemas.microsoft.com/office/drawing/2014/main" id="{59E7816B-5A4C-4E2E-B3C3-34EE1B7A7266}"/>
              </a:ext>
            </a:extLst>
          </p:cNvPr>
          <p:cNvSpPr txBox="1"/>
          <p:nvPr/>
        </p:nvSpPr>
        <p:spPr>
          <a:xfrm>
            <a:off x="554278" y="5571241"/>
            <a:ext cx="877163" cy="369332"/>
          </a:xfrm>
          <a:prstGeom prst="rect">
            <a:avLst/>
          </a:prstGeom>
          <a:noFill/>
        </p:spPr>
        <p:txBody>
          <a:bodyPr wrap="none" rtlCol="0">
            <a:spAutoFit/>
          </a:bodyPr>
          <a:lstStyle/>
          <a:p>
            <a:r>
              <a:rPr lang="zh-CN" altLang="en-US" dirty="0"/>
              <a:t>分母：</a:t>
            </a:r>
          </a:p>
        </p:txBody>
      </p:sp>
      <p:pic>
        <p:nvPicPr>
          <p:cNvPr id="34" name="图片 33">
            <a:extLst>
              <a:ext uri="{FF2B5EF4-FFF2-40B4-BE49-F238E27FC236}">
                <a16:creationId xmlns:a16="http://schemas.microsoft.com/office/drawing/2014/main" id="{F0E0BC91-3AD2-40B4-AE12-5AA694972A8F}"/>
              </a:ext>
            </a:extLst>
          </p:cNvPr>
          <p:cNvPicPr>
            <a:picLocks noChangeAspect="1"/>
          </p:cNvPicPr>
          <p:nvPr/>
        </p:nvPicPr>
        <p:blipFill>
          <a:blip r:embed="rId12"/>
          <a:stretch>
            <a:fillRect/>
          </a:stretch>
        </p:blipFill>
        <p:spPr>
          <a:xfrm>
            <a:off x="1416720" y="5460632"/>
            <a:ext cx="1457325" cy="590550"/>
          </a:xfrm>
          <a:prstGeom prst="rect">
            <a:avLst/>
          </a:prstGeom>
        </p:spPr>
      </p:pic>
      <p:pic>
        <p:nvPicPr>
          <p:cNvPr id="36" name="图片 35">
            <a:extLst>
              <a:ext uri="{FF2B5EF4-FFF2-40B4-BE49-F238E27FC236}">
                <a16:creationId xmlns:a16="http://schemas.microsoft.com/office/drawing/2014/main" id="{62AEB090-67F0-4581-9E17-E74C26F6BC19}"/>
              </a:ext>
            </a:extLst>
          </p:cNvPr>
          <p:cNvPicPr>
            <a:picLocks noChangeAspect="1"/>
          </p:cNvPicPr>
          <p:nvPr/>
        </p:nvPicPr>
        <p:blipFill>
          <a:blip r:embed="rId13"/>
          <a:stretch>
            <a:fillRect/>
          </a:stretch>
        </p:blipFill>
        <p:spPr>
          <a:xfrm>
            <a:off x="3445545" y="5469139"/>
            <a:ext cx="1362075" cy="590550"/>
          </a:xfrm>
          <a:prstGeom prst="rect">
            <a:avLst/>
          </a:prstGeom>
        </p:spPr>
      </p:pic>
      <p:pic>
        <p:nvPicPr>
          <p:cNvPr id="38" name="图片 37">
            <a:extLst>
              <a:ext uri="{FF2B5EF4-FFF2-40B4-BE49-F238E27FC236}">
                <a16:creationId xmlns:a16="http://schemas.microsoft.com/office/drawing/2014/main" id="{B89AFEDA-ADE2-439F-8FC3-5CC29ACA23F3}"/>
              </a:ext>
            </a:extLst>
          </p:cNvPr>
          <p:cNvPicPr>
            <a:picLocks noChangeAspect="1"/>
          </p:cNvPicPr>
          <p:nvPr/>
        </p:nvPicPr>
        <p:blipFill>
          <a:blip r:embed="rId14"/>
          <a:stretch>
            <a:fillRect/>
          </a:stretch>
        </p:blipFill>
        <p:spPr>
          <a:xfrm>
            <a:off x="5271056" y="5460632"/>
            <a:ext cx="1457325" cy="590550"/>
          </a:xfrm>
          <a:prstGeom prst="rect">
            <a:avLst/>
          </a:prstGeom>
        </p:spPr>
      </p:pic>
      <p:pic>
        <p:nvPicPr>
          <p:cNvPr id="40" name="图片 39">
            <a:extLst>
              <a:ext uri="{FF2B5EF4-FFF2-40B4-BE49-F238E27FC236}">
                <a16:creationId xmlns:a16="http://schemas.microsoft.com/office/drawing/2014/main" id="{EAF8290D-E4FD-4A3A-8880-24B876C9C58B}"/>
              </a:ext>
            </a:extLst>
          </p:cNvPr>
          <p:cNvPicPr>
            <a:picLocks noChangeAspect="1"/>
          </p:cNvPicPr>
          <p:nvPr/>
        </p:nvPicPr>
        <p:blipFill>
          <a:blip r:embed="rId15"/>
          <a:stretch>
            <a:fillRect/>
          </a:stretch>
        </p:blipFill>
        <p:spPr>
          <a:xfrm>
            <a:off x="7204631" y="5470955"/>
            <a:ext cx="1438275" cy="590550"/>
          </a:xfrm>
          <a:prstGeom prst="rect">
            <a:avLst/>
          </a:prstGeom>
        </p:spPr>
      </p:pic>
    </p:spTree>
    <p:extLst>
      <p:ext uri="{BB962C8B-B14F-4D97-AF65-F5344CB8AC3E}">
        <p14:creationId xmlns:p14="http://schemas.microsoft.com/office/powerpoint/2010/main" val="29821470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ppt_x"/>
                                          </p:val>
                                        </p:tav>
                                        <p:tav tm="100000">
                                          <p:val>
                                            <p:strVal val="#ppt_x"/>
                                          </p:val>
                                        </p:tav>
                                      </p:tavLst>
                                    </p:anim>
                                    <p:anim calcmode="lin" valueType="num">
                                      <p:cBhvr additive="base">
                                        <p:cTn id="5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additive="base">
                                        <p:cTn id="65" dur="500" fill="hold"/>
                                        <p:tgtEl>
                                          <p:spTgt spid="36"/>
                                        </p:tgtEl>
                                        <p:attrNameLst>
                                          <p:attrName>ppt_x</p:attrName>
                                        </p:attrNameLst>
                                      </p:cBhvr>
                                      <p:tavLst>
                                        <p:tav tm="0">
                                          <p:val>
                                            <p:strVal val="#ppt_x"/>
                                          </p:val>
                                        </p:tav>
                                        <p:tav tm="100000">
                                          <p:val>
                                            <p:strVal val="#ppt_x"/>
                                          </p:val>
                                        </p:tav>
                                      </p:tavLst>
                                    </p:anim>
                                    <p:anim calcmode="lin" valueType="num">
                                      <p:cBhvr additive="base">
                                        <p:cTn id="66" dur="500" fill="hold"/>
                                        <p:tgtEl>
                                          <p:spTgt spid="3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 calcmode="lin" valueType="num">
                                      <p:cBhvr additive="base">
                                        <p:cTn id="69" dur="500" fill="hold"/>
                                        <p:tgtEl>
                                          <p:spTgt spid="38"/>
                                        </p:tgtEl>
                                        <p:attrNameLst>
                                          <p:attrName>ppt_x</p:attrName>
                                        </p:attrNameLst>
                                      </p:cBhvr>
                                      <p:tavLst>
                                        <p:tav tm="0">
                                          <p:val>
                                            <p:strVal val="#ppt_x"/>
                                          </p:val>
                                        </p:tav>
                                        <p:tav tm="100000">
                                          <p:val>
                                            <p:strVal val="#ppt_x"/>
                                          </p:val>
                                        </p:tav>
                                      </p:tavLst>
                                    </p:anim>
                                    <p:anim calcmode="lin" valueType="num">
                                      <p:cBhvr additive="base">
                                        <p:cTn id="70" dur="500" fill="hold"/>
                                        <p:tgtEl>
                                          <p:spTgt spid="3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additive="base">
                                        <p:cTn id="73" dur="500" fill="hold"/>
                                        <p:tgtEl>
                                          <p:spTgt spid="40"/>
                                        </p:tgtEl>
                                        <p:attrNameLst>
                                          <p:attrName>ppt_x</p:attrName>
                                        </p:attrNameLst>
                                      </p:cBhvr>
                                      <p:tavLst>
                                        <p:tav tm="0">
                                          <p:val>
                                            <p:strVal val="#ppt_x"/>
                                          </p:val>
                                        </p:tav>
                                        <p:tav tm="100000">
                                          <p:val>
                                            <p:strVal val="#ppt_x"/>
                                          </p:val>
                                        </p:tav>
                                      </p:tavLst>
                                    </p:anim>
                                    <p:anim calcmode="lin" valueType="num">
                                      <p:cBhvr additive="base">
                                        <p:cTn id="7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1B7FEA-AA4A-4ADC-AB95-08919749C209}"/>
              </a:ext>
            </a:extLst>
          </p:cNvPr>
          <p:cNvSpPr>
            <a:spLocks noGrp="1"/>
          </p:cNvSpPr>
          <p:nvPr>
            <p:ph type="title"/>
          </p:nvPr>
        </p:nvSpPr>
        <p:spPr>
          <a:xfrm>
            <a:off x="133356" y="100792"/>
            <a:ext cx="10515600" cy="573989"/>
          </a:xfrm>
        </p:spPr>
        <p:txBody>
          <a:bodyPr>
            <a:normAutofit fontScale="90000"/>
          </a:bodyPr>
          <a:lstStyle/>
          <a:p>
            <a:pPr algn="l"/>
            <a:r>
              <a:rPr lang="en-US" altLang="zh-CN" dirty="0" smtClean="0"/>
              <a:t>3.2</a:t>
            </a:r>
            <a:r>
              <a:rPr lang="zh-CN" altLang="en-US" dirty="0"/>
              <a:t>贝叶斯分类实例</a:t>
            </a:r>
          </a:p>
        </p:txBody>
      </p:sp>
      <p:pic>
        <p:nvPicPr>
          <p:cNvPr id="4" name="图片 3">
            <a:extLst>
              <a:ext uri="{FF2B5EF4-FFF2-40B4-BE49-F238E27FC236}">
                <a16:creationId xmlns:a16="http://schemas.microsoft.com/office/drawing/2014/main" id="{3A1F1C3E-CBE8-4DF8-9926-EBCC1A038196}"/>
              </a:ext>
            </a:extLst>
          </p:cNvPr>
          <p:cNvPicPr>
            <a:picLocks noChangeAspect="1"/>
          </p:cNvPicPr>
          <p:nvPr/>
        </p:nvPicPr>
        <p:blipFill>
          <a:blip r:embed="rId2"/>
          <a:stretch>
            <a:fillRect/>
          </a:stretch>
        </p:blipFill>
        <p:spPr>
          <a:xfrm>
            <a:off x="494864" y="1096946"/>
            <a:ext cx="10154092" cy="704850"/>
          </a:xfrm>
          <a:prstGeom prst="rect">
            <a:avLst/>
          </a:prstGeom>
        </p:spPr>
      </p:pic>
      <p:sp>
        <p:nvSpPr>
          <p:cNvPr id="7" name="文本框 6">
            <a:extLst>
              <a:ext uri="{FF2B5EF4-FFF2-40B4-BE49-F238E27FC236}">
                <a16:creationId xmlns:a16="http://schemas.microsoft.com/office/drawing/2014/main" id="{488C407B-843B-4905-9C60-6DFE8D20F85D}"/>
              </a:ext>
            </a:extLst>
          </p:cNvPr>
          <p:cNvSpPr txBox="1"/>
          <p:nvPr/>
        </p:nvSpPr>
        <p:spPr>
          <a:xfrm>
            <a:off x="4878836" y="2094656"/>
            <a:ext cx="1024639" cy="369332"/>
          </a:xfrm>
          <a:prstGeom prst="rect">
            <a:avLst/>
          </a:prstGeom>
          <a:noFill/>
        </p:spPr>
        <p:txBody>
          <a:bodyPr wrap="none" rtlCol="0">
            <a:spAutoFit/>
          </a:bodyPr>
          <a:lstStyle/>
          <a:p>
            <a:r>
              <a:rPr lang="en-US" altLang="zh-CN" dirty="0"/>
              <a:t>=18/175</a:t>
            </a:r>
            <a:endParaRPr lang="zh-CN" altLang="en-US" dirty="0"/>
          </a:p>
        </p:txBody>
      </p:sp>
      <p:sp>
        <p:nvSpPr>
          <p:cNvPr id="8" name="文本框 7">
            <a:extLst>
              <a:ext uri="{FF2B5EF4-FFF2-40B4-BE49-F238E27FC236}">
                <a16:creationId xmlns:a16="http://schemas.microsoft.com/office/drawing/2014/main" id="{DA781BC2-341F-4290-A36C-A8CA43CDDFBA}"/>
              </a:ext>
            </a:extLst>
          </p:cNvPr>
          <p:cNvSpPr txBox="1"/>
          <p:nvPr/>
        </p:nvSpPr>
        <p:spPr>
          <a:xfrm>
            <a:off x="465713" y="2828452"/>
            <a:ext cx="8000908" cy="369332"/>
          </a:xfrm>
          <a:prstGeom prst="rect">
            <a:avLst/>
          </a:prstGeom>
          <a:noFill/>
        </p:spPr>
        <p:txBody>
          <a:bodyPr wrap="none" rtlCol="0">
            <a:spAutoFit/>
          </a:bodyPr>
          <a:lstStyle/>
          <a:p>
            <a:r>
              <a:rPr lang="zh-CN" altLang="en-US" dirty="0"/>
              <a:t>同理可得，</a:t>
            </a:r>
            <a:r>
              <a:rPr lang="en-US" altLang="zh-CN" sz="1800" dirty="0"/>
              <a:t> P</a:t>
            </a:r>
            <a:r>
              <a:rPr lang="zh-CN" altLang="en-US" sz="1800" dirty="0"/>
              <a:t>（不出线</a:t>
            </a:r>
            <a:r>
              <a:rPr lang="en-US" altLang="zh-CN" sz="1800" dirty="0"/>
              <a:t>I</a:t>
            </a:r>
            <a:r>
              <a:rPr lang="zh-CN" altLang="en-US" sz="1800" dirty="0"/>
              <a:t>规划少、平均年龄低、平均身高低、客场多）</a:t>
            </a:r>
            <a:r>
              <a:rPr lang="en-US" altLang="zh-CN" sz="1800" dirty="0"/>
              <a:t>=48/175</a:t>
            </a:r>
            <a:endParaRPr lang="zh-CN" altLang="en-US" dirty="0"/>
          </a:p>
        </p:txBody>
      </p:sp>
      <p:sp>
        <p:nvSpPr>
          <p:cNvPr id="9" name="文本框 8">
            <a:extLst>
              <a:ext uri="{FF2B5EF4-FFF2-40B4-BE49-F238E27FC236}">
                <a16:creationId xmlns:a16="http://schemas.microsoft.com/office/drawing/2014/main" id="{897D748F-4BB2-4760-835A-653E04B414A2}"/>
              </a:ext>
            </a:extLst>
          </p:cNvPr>
          <p:cNvSpPr txBox="1"/>
          <p:nvPr/>
        </p:nvSpPr>
        <p:spPr>
          <a:xfrm>
            <a:off x="465713" y="3475551"/>
            <a:ext cx="4801314" cy="369332"/>
          </a:xfrm>
          <a:prstGeom prst="rect">
            <a:avLst/>
          </a:prstGeom>
          <a:noFill/>
        </p:spPr>
        <p:txBody>
          <a:bodyPr wrap="none" rtlCol="0">
            <a:spAutoFit/>
          </a:bodyPr>
          <a:lstStyle/>
          <a:p>
            <a:r>
              <a:rPr lang="zh-CN" altLang="en-US" dirty="0"/>
              <a:t>所以，我们得出结论，国足不会闯入世界杯。</a:t>
            </a:r>
          </a:p>
        </p:txBody>
      </p:sp>
      <p:sp>
        <p:nvSpPr>
          <p:cNvPr id="3" name="文本框 2">
            <a:extLst>
              <a:ext uri="{FF2B5EF4-FFF2-40B4-BE49-F238E27FC236}">
                <a16:creationId xmlns:a16="http://schemas.microsoft.com/office/drawing/2014/main" id="{7ABB6B38-0349-44C7-8009-F1472A088CF5}"/>
              </a:ext>
            </a:extLst>
          </p:cNvPr>
          <p:cNvSpPr txBox="1"/>
          <p:nvPr/>
        </p:nvSpPr>
        <p:spPr>
          <a:xfrm>
            <a:off x="425449" y="4122650"/>
            <a:ext cx="11777583" cy="1477328"/>
          </a:xfrm>
          <a:prstGeom prst="rect">
            <a:avLst/>
          </a:prstGeom>
          <a:noFill/>
        </p:spPr>
        <p:txBody>
          <a:bodyPr wrap="none" rtlCol="0">
            <a:spAutoFit/>
          </a:bodyPr>
          <a:lstStyle/>
          <a:p>
            <a:r>
              <a:rPr lang="zh-CN" altLang="en-US" dirty="0"/>
              <a:t>其实，朴素贝叶斯在垃圾邮件过滤中应用中较为广泛，例如，邮件的内容为“我司可以办理正规发票（保真）</a:t>
            </a:r>
            <a:r>
              <a:rPr lang="en-US" altLang="zh-CN" dirty="0"/>
              <a:t>17%</a:t>
            </a:r>
          </a:p>
          <a:p>
            <a:r>
              <a:rPr lang="zh-CN" altLang="en-US" dirty="0"/>
              <a:t>增值税发票点数优惠“来判断是否为垃圾邮件。</a:t>
            </a:r>
            <a:endParaRPr lang="en-US" altLang="zh-CN" dirty="0"/>
          </a:p>
          <a:p>
            <a:endParaRPr lang="en-US" altLang="zh-CN" dirty="0"/>
          </a:p>
          <a:p>
            <a:r>
              <a:rPr lang="zh-CN" altLang="en-US" dirty="0"/>
              <a:t>问题转化为</a:t>
            </a:r>
            <a:r>
              <a:rPr lang="en-US" altLang="zh-CN" dirty="0"/>
              <a:t>P</a:t>
            </a:r>
            <a:r>
              <a:rPr lang="zh-CN" altLang="en-US" dirty="0"/>
              <a:t>（‘垃圾邮件’</a:t>
            </a:r>
            <a:r>
              <a:rPr lang="en-US" altLang="zh-CN" dirty="0"/>
              <a:t>I </a:t>
            </a:r>
            <a:r>
              <a:rPr lang="zh-CN" altLang="en-US" dirty="0"/>
              <a:t>‘我司可以办理正规发票（保真）</a:t>
            </a:r>
            <a:r>
              <a:rPr lang="en-US" altLang="zh-CN" dirty="0"/>
              <a:t>17%</a:t>
            </a:r>
            <a:r>
              <a:rPr lang="zh-CN" altLang="en-US" dirty="0"/>
              <a:t>增值税发票点数优惠’），这里需要用到分词</a:t>
            </a:r>
            <a:endParaRPr lang="en-US" altLang="zh-CN" dirty="0"/>
          </a:p>
          <a:p>
            <a:r>
              <a:rPr lang="zh-CN" altLang="en-US" dirty="0"/>
              <a:t>技术，例如结巴分词。</a:t>
            </a:r>
          </a:p>
        </p:txBody>
      </p:sp>
    </p:spTree>
    <p:extLst>
      <p:ext uri="{BB962C8B-B14F-4D97-AF65-F5344CB8AC3E}">
        <p14:creationId xmlns:p14="http://schemas.microsoft.com/office/powerpoint/2010/main" val="14001742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C329-5084-423B-865C-6CEE3853D14A}"/>
              </a:ext>
            </a:extLst>
          </p:cNvPr>
          <p:cNvSpPr>
            <a:spLocks noGrp="1"/>
          </p:cNvSpPr>
          <p:nvPr>
            <p:ph type="title"/>
          </p:nvPr>
        </p:nvSpPr>
        <p:spPr>
          <a:xfrm>
            <a:off x="105076" y="129073"/>
            <a:ext cx="10515600" cy="573989"/>
          </a:xfrm>
        </p:spPr>
        <p:txBody>
          <a:bodyPr>
            <a:normAutofit fontScale="90000"/>
          </a:bodyPr>
          <a:lstStyle/>
          <a:p>
            <a:pPr algn="l"/>
            <a:r>
              <a:rPr lang="en-US" altLang="zh-CN" dirty="0" smtClean="0"/>
              <a:t>3.2</a:t>
            </a:r>
            <a:r>
              <a:rPr lang="zh-CN" altLang="en-US" dirty="0"/>
              <a:t>贝叶斯分类实例</a:t>
            </a:r>
          </a:p>
        </p:txBody>
      </p:sp>
      <p:pic>
        <p:nvPicPr>
          <p:cNvPr id="4" name="图片 3">
            <a:extLst>
              <a:ext uri="{FF2B5EF4-FFF2-40B4-BE49-F238E27FC236}">
                <a16:creationId xmlns:a16="http://schemas.microsoft.com/office/drawing/2014/main" id="{3294563B-D44C-499B-9F59-F3621EA39C2A}"/>
              </a:ext>
            </a:extLst>
          </p:cNvPr>
          <p:cNvPicPr>
            <a:picLocks noChangeAspect="1"/>
          </p:cNvPicPr>
          <p:nvPr/>
        </p:nvPicPr>
        <p:blipFill>
          <a:blip r:embed="rId2"/>
          <a:stretch>
            <a:fillRect/>
          </a:stretch>
        </p:blipFill>
        <p:spPr>
          <a:xfrm>
            <a:off x="514950" y="2253457"/>
            <a:ext cx="5505450" cy="381000"/>
          </a:xfrm>
          <a:prstGeom prst="rect">
            <a:avLst/>
          </a:prstGeom>
        </p:spPr>
      </p:pic>
      <p:sp>
        <p:nvSpPr>
          <p:cNvPr id="5" name="文本框 4">
            <a:extLst>
              <a:ext uri="{FF2B5EF4-FFF2-40B4-BE49-F238E27FC236}">
                <a16:creationId xmlns:a16="http://schemas.microsoft.com/office/drawing/2014/main" id="{913D4A17-A77A-4B12-B9C6-AC34608AB17D}"/>
              </a:ext>
            </a:extLst>
          </p:cNvPr>
          <p:cNvSpPr txBox="1"/>
          <p:nvPr/>
        </p:nvSpPr>
        <p:spPr>
          <a:xfrm>
            <a:off x="405353" y="1131216"/>
            <a:ext cx="11796819" cy="707886"/>
          </a:xfrm>
          <a:prstGeom prst="rect">
            <a:avLst/>
          </a:prstGeom>
          <a:noFill/>
        </p:spPr>
        <p:txBody>
          <a:bodyPr wrap="none" rtlCol="0">
            <a:spAutoFit/>
          </a:bodyPr>
          <a:lstStyle/>
          <a:p>
            <a:r>
              <a:rPr lang="zh-CN" altLang="en-US" sz="2000" dirty="0"/>
              <a:t>这里的</a:t>
            </a:r>
            <a:r>
              <a:rPr lang="en-US" altLang="zh-CN" sz="2000" dirty="0"/>
              <a:t>P(BIA)</a:t>
            </a:r>
            <a:r>
              <a:rPr lang="zh-CN" altLang="en-US" sz="2000" dirty="0"/>
              <a:t>即为</a:t>
            </a:r>
            <a:r>
              <a:rPr lang="en-US" altLang="zh-CN" sz="2000" dirty="0"/>
              <a:t>P((</a:t>
            </a:r>
            <a:r>
              <a:rPr lang="zh-CN" altLang="en-US" sz="2000" dirty="0"/>
              <a:t>‘我’‘司’‘可’‘办理’‘正规发票’‘保真’‘增值税’‘发票’‘点数’</a:t>
            </a:r>
            <a:endParaRPr lang="en-US" altLang="zh-CN" sz="2000" dirty="0"/>
          </a:p>
          <a:p>
            <a:r>
              <a:rPr lang="zh-CN" altLang="en-US" sz="2000" dirty="0"/>
              <a:t>‘优惠’）</a:t>
            </a:r>
            <a:r>
              <a:rPr lang="en-US" altLang="zh-CN" sz="2000" dirty="0"/>
              <a:t>I </a:t>
            </a:r>
            <a:r>
              <a:rPr lang="zh-CN" altLang="en-US" sz="2000" dirty="0"/>
              <a:t>‘垃圾邮件’）。根据下面的公式，可以进行展开：</a:t>
            </a:r>
          </a:p>
        </p:txBody>
      </p:sp>
      <p:sp>
        <p:nvSpPr>
          <p:cNvPr id="6" name="文本框 5">
            <a:extLst>
              <a:ext uri="{FF2B5EF4-FFF2-40B4-BE49-F238E27FC236}">
                <a16:creationId xmlns:a16="http://schemas.microsoft.com/office/drawing/2014/main" id="{7FF29169-C6D5-473C-8167-548847069BDE}"/>
              </a:ext>
            </a:extLst>
          </p:cNvPr>
          <p:cNvSpPr txBox="1"/>
          <p:nvPr/>
        </p:nvSpPr>
        <p:spPr>
          <a:xfrm>
            <a:off x="321355" y="3048812"/>
            <a:ext cx="11617283" cy="707886"/>
          </a:xfrm>
          <a:prstGeom prst="rect">
            <a:avLst/>
          </a:prstGeom>
          <a:noFill/>
        </p:spPr>
        <p:txBody>
          <a:bodyPr wrap="none" rtlCol="0">
            <a:spAutoFit/>
          </a:bodyPr>
          <a:lstStyle/>
          <a:p>
            <a:r>
              <a:rPr lang="zh-CN" altLang="en-US" sz="2000" dirty="0"/>
              <a:t>在统计训练集中得出概率，例如，</a:t>
            </a:r>
            <a:r>
              <a:rPr lang="en-US" altLang="zh-CN" sz="2000" dirty="0"/>
              <a:t>P(</a:t>
            </a:r>
            <a:r>
              <a:rPr lang="zh-CN" altLang="en-US" sz="2000" dirty="0"/>
              <a:t>‘发票’</a:t>
            </a:r>
            <a:r>
              <a:rPr lang="en-US" altLang="zh-CN" sz="2000" dirty="0"/>
              <a:t>I</a:t>
            </a:r>
            <a:r>
              <a:rPr lang="zh-CN" altLang="en-US" sz="2000" dirty="0"/>
              <a:t>‘垃圾邮件’</a:t>
            </a:r>
            <a:r>
              <a:rPr lang="en-US" altLang="zh-CN" sz="2000" dirty="0"/>
              <a:t>)=</a:t>
            </a:r>
            <a:r>
              <a:rPr lang="zh-CN" altLang="en-US" sz="2000" b="0" i="0" u="none" strike="noStrike" dirty="0">
                <a:solidFill>
                  <a:srgbClr val="4D4D4D"/>
                </a:solidFill>
                <a:effectLst/>
                <a:latin typeface="-apple-system"/>
              </a:rPr>
              <a:t>垃圾邮件中所有‘发票’出现的次数</a:t>
            </a:r>
            <a:r>
              <a:rPr lang="en-US" altLang="zh-CN" sz="2000" b="0" i="0" u="none" strike="noStrike" dirty="0">
                <a:solidFill>
                  <a:srgbClr val="4D4D4D"/>
                </a:solidFill>
                <a:effectLst/>
                <a:latin typeface="-apple-system"/>
              </a:rPr>
              <a:t>/</a:t>
            </a:r>
            <a:r>
              <a:rPr lang="zh-CN" altLang="en-US" sz="2000" b="0" i="0" u="none" strike="noStrike" dirty="0">
                <a:solidFill>
                  <a:srgbClr val="4D4D4D"/>
                </a:solidFill>
                <a:effectLst/>
                <a:latin typeface="-apple-system"/>
              </a:rPr>
              <a:t>垃</a:t>
            </a:r>
            <a:endParaRPr lang="en-US" altLang="zh-CN" sz="2000" b="0" i="0" u="none" strike="noStrike" dirty="0">
              <a:solidFill>
                <a:srgbClr val="4D4D4D"/>
              </a:solidFill>
              <a:effectLst/>
              <a:latin typeface="-apple-system"/>
            </a:endParaRPr>
          </a:p>
          <a:p>
            <a:r>
              <a:rPr lang="zh-CN" altLang="en-US" sz="2000" b="0" i="0" u="none" strike="noStrike" dirty="0">
                <a:solidFill>
                  <a:srgbClr val="4D4D4D"/>
                </a:solidFill>
                <a:effectLst/>
                <a:latin typeface="-apple-system"/>
              </a:rPr>
              <a:t>圾邮件中所有词语出现的次数。这样就可以转化为统计概率问题。</a:t>
            </a:r>
            <a:endParaRPr lang="zh-CN" altLang="en-US" sz="2000" dirty="0"/>
          </a:p>
        </p:txBody>
      </p:sp>
      <p:sp>
        <p:nvSpPr>
          <p:cNvPr id="7" name="文本框 6">
            <a:extLst>
              <a:ext uri="{FF2B5EF4-FFF2-40B4-BE49-F238E27FC236}">
                <a16:creationId xmlns:a16="http://schemas.microsoft.com/office/drawing/2014/main" id="{2234CA12-727B-4E16-9138-C81DAB5AB01B}"/>
              </a:ext>
            </a:extLst>
          </p:cNvPr>
          <p:cNvSpPr txBox="1"/>
          <p:nvPr/>
        </p:nvSpPr>
        <p:spPr>
          <a:xfrm>
            <a:off x="405353" y="4430598"/>
            <a:ext cx="5724644" cy="369332"/>
          </a:xfrm>
          <a:prstGeom prst="rect">
            <a:avLst/>
          </a:prstGeom>
          <a:noFill/>
        </p:spPr>
        <p:txBody>
          <a:bodyPr wrap="none" rtlCol="0">
            <a:spAutoFit/>
          </a:bodyPr>
          <a:lstStyle/>
          <a:p>
            <a:r>
              <a:rPr lang="zh-CN" altLang="en-US" dirty="0"/>
              <a:t>另外，贝叶斯分类在医疗诊断过程中也有较大的应用。</a:t>
            </a:r>
          </a:p>
        </p:txBody>
      </p:sp>
    </p:spTree>
    <p:extLst>
      <p:ext uri="{BB962C8B-B14F-4D97-AF65-F5344CB8AC3E}">
        <p14:creationId xmlns:p14="http://schemas.microsoft.com/office/powerpoint/2010/main" val="33244128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07E2FB-8756-48BA-96AE-64541A2908D1}"/>
              </a:ext>
            </a:extLst>
          </p:cNvPr>
          <p:cNvSpPr>
            <a:spLocks noGrp="1"/>
          </p:cNvSpPr>
          <p:nvPr>
            <p:ph type="title"/>
          </p:nvPr>
        </p:nvSpPr>
        <p:spPr>
          <a:xfrm>
            <a:off x="120720" y="126665"/>
            <a:ext cx="10515600" cy="573989"/>
          </a:xfrm>
        </p:spPr>
        <p:txBody>
          <a:bodyPr>
            <a:normAutofit fontScale="90000"/>
          </a:bodyPr>
          <a:lstStyle/>
          <a:p>
            <a:pPr algn="l"/>
            <a:r>
              <a:rPr lang="en-US" altLang="zh-CN" dirty="0" smtClean="0"/>
              <a:t>3.3</a:t>
            </a:r>
            <a:r>
              <a:rPr lang="zh-CN" altLang="en-US" dirty="0"/>
              <a:t>朴素贝叶斯的三种模型</a:t>
            </a:r>
          </a:p>
        </p:txBody>
      </p:sp>
      <p:sp>
        <p:nvSpPr>
          <p:cNvPr id="3" name="文本框 2">
            <a:extLst>
              <a:ext uri="{FF2B5EF4-FFF2-40B4-BE49-F238E27FC236}">
                <a16:creationId xmlns:a16="http://schemas.microsoft.com/office/drawing/2014/main" id="{EC206BE2-04C6-42F4-A48F-1E88C02F1B22}"/>
              </a:ext>
            </a:extLst>
          </p:cNvPr>
          <p:cNvSpPr txBox="1"/>
          <p:nvPr/>
        </p:nvSpPr>
        <p:spPr>
          <a:xfrm>
            <a:off x="395926" y="1036948"/>
            <a:ext cx="1531188" cy="369332"/>
          </a:xfrm>
          <a:prstGeom prst="rect">
            <a:avLst/>
          </a:prstGeom>
          <a:noFill/>
        </p:spPr>
        <p:txBody>
          <a:bodyPr wrap="none" rtlCol="0">
            <a:spAutoFit/>
          </a:bodyPr>
          <a:lstStyle/>
          <a:p>
            <a:r>
              <a:rPr lang="en-US" altLang="zh-CN" dirty="0"/>
              <a:t>1.</a:t>
            </a:r>
            <a:r>
              <a:rPr lang="zh-CN" altLang="en-US" dirty="0"/>
              <a:t>多项式模型</a:t>
            </a:r>
          </a:p>
        </p:txBody>
      </p:sp>
      <p:sp>
        <p:nvSpPr>
          <p:cNvPr id="4" name="文本框 3">
            <a:extLst>
              <a:ext uri="{FF2B5EF4-FFF2-40B4-BE49-F238E27FC236}">
                <a16:creationId xmlns:a16="http://schemas.microsoft.com/office/drawing/2014/main" id="{5DE37844-EA77-463B-9F8A-6E65403F8C71}"/>
              </a:ext>
            </a:extLst>
          </p:cNvPr>
          <p:cNvSpPr txBox="1"/>
          <p:nvPr/>
        </p:nvSpPr>
        <p:spPr>
          <a:xfrm>
            <a:off x="386308" y="1634231"/>
            <a:ext cx="1540806" cy="369332"/>
          </a:xfrm>
          <a:prstGeom prst="rect">
            <a:avLst/>
          </a:prstGeom>
          <a:noFill/>
        </p:spPr>
        <p:txBody>
          <a:bodyPr wrap="none" rtlCol="0">
            <a:spAutoFit/>
          </a:bodyPr>
          <a:lstStyle/>
          <a:p>
            <a:r>
              <a:rPr lang="en-US" altLang="zh-CN" dirty="0"/>
              <a:t>2.</a:t>
            </a:r>
            <a:r>
              <a:rPr lang="zh-CN" altLang="en-US" dirty="0"/>
              <a:t>伯努利模型</a:t>
            </a:r>
          </a:p>
        </p:txBody>
      </p:sp>
      <p:sp>
        <p:nvSpPr>
          <p:cNvPr id="5" name="文本框 4">
            <a:extLst>
              <a:ext uri="{FF2B5EF4-FFF2-40B4-BE49-F238E27FC236}">
                <a16:creationId xmlns:a16="http://schemas.microsoft.com/office/drawing/2014/main" id="{1C35FFDF-271E-4D92-A890-D9F1938A0B4F}"/>
              </a:ext>
            </a:extLst>
          </p:cNvPr>
          <p:cNvSpPr txBox="1"/>
          <p:nvPr/>
        </p:nvSpPr>
        <p:spPr>
          <a:xfrm>
            <a:off x="395926" y="2231514"/>
            <a:ext cx="1300356" cy="369332"/>
          </a:xfrm>
          <a:prstGeom prst="rect">
            <a:avLst/>
          </a:prstGeom>
          <a:noFill/>
        </p:spPr>
        <p:txBody>
          <a:bodyPr wrap="none" rtlCol="0">
            <a:spAutoFit/>
          </a:bodyPr>
          <a:lstStyle/>
          <a:p>
            <a:r>
              <a:rPr lang="en-US" altLang="zh-CN" dirty="0"/>
              <a:t>3.</a:t>
            </a:r>
            <a:r>
              <a:rPr lang="zh-CN" altLang="en-US" dirty="0"/>
              <a:t>高斯模型</a:t>
            </a:r>
          </a:p>
        </p:txBody>
      </p:sp>
      <p:pic>
        <p:nvPicPr>
          <p:cNvPr id="7" name="图片 6">
            <a:extLst>
              <a:ext uri="{FF2B5EF4-FFF2-40B4-BE49-F238E27FC236}">
                <a16:creationId xmlns:a16="http://schemas.microsoft.com/office/drawing/2014/main" id="{CC28EDA9-D6EA-49F9-A98B-E9311502F3E7}"/>
              </a:ext>
            </a:extLst>
          </p:cNvPr>
          <p:cNvPicPr>
            <a:picLocks noChangeAspect="1"/>
          </p:cNvPicPr>
          <p:nvPr/>
        </p:nvPicPr>
        <p:blipFill>
          <a:blip r:embed="rId2"/>
          <a:stretch>
            <a:fillRect/>
          </a:stretch>
        </p:blipFill>
        <p:spPr>
          <a:xfrm>
            <a:off x="6404620" y="2851328"/>
            <a:ext cx="4747289" cy="3590093"/>
          </a:xfrm>
          <a:prstGeom prst="rect">
            <a:avLst/>
          </a:prstGeom>
        </p:spPr>
      </p:pic>
      <p:sp>
        <p:nvSpPr>
          <p:cNvPr id="6" name="文本框 5">
            <a:extLst>
              <a:ext uri="{FF2B5EF4-FFF2-40B4-BE49-F238E27FC236}">
                <a16:creationId xmlns:a16="http://schemas.microsoft.com/office/drawing/2014/main" id="{1E07371E-9F4B-459B-BA04-7166DE206BF8}"/>
              </a:ext>
            </a:extLst>
          </p:cNvPr>
          <p:cNvSpPr txBox="1"/>
          <p:nvPr/>
        </p:nvSpPr>
        <p:spPr>
          <a:xfrm>
            <a:off x="754144" y="1772239"/>
            <a:ext cx="184731" cy="369332"/>
          </a:xfrm>
          <a:prstGeom prst="rect">
            <a:avLst/>
          </a:prstGeom>
          <a:noFill/>
        </p:spPr>
        <p:txBody>
          <a:bodyPr wrap="none" rtlCol="0">
            <a:spAutoFit/>
          </a:bodyPr>
          <a:lstStyle/>
          <a:p>
            <a:endParaRPr lang="zh-CN" altLang="en-US" dirty="0"/>
          </a:p>
        </p:txBody>
      </p:sp>
      <p:sp>
        <p:nvSpPr>
          <p:cNvPr id="8" name="文本框 7">
            <a:extLst>
              <a:ext uri="{FF2B5EF4-FFF2-40B4-BE49-F238E27FC236}">
                <a16:creationId xmlns:a16="http://schemas.microsoft.com/office/drawing/2014/main" id="{0FF7B5A3-97E3-4453-A9FC-8536F642F56E}"/>
              </a:ext>
            </a:extLst>
          </p:cNvPr>
          <p:cNvSpPr txBox="1"/>
          <p:nvPr/>
        </p:nvSpPr>
        <p:spPr>
          <a:xfrm>
            <a:off x="2450968" y="1036948"/>
            <a:ext cx="3801041" cy="369332"/>
          </a:xfrm>
          <a:prstGeom prst="rect">
            <a:avLst/>
          </a:prstGeom>
          <a:noFill/>
        </p:spPr>
        <p:txBody>
          <a:bodyPr wrap="none" rtlCol="0">
            <a:spAutoFit/>
          </a:bodyPr>
          <a:lstStyle/>
          <a:p>
            <a:r>
              <a:rPr lang="zh-CN" altLang="en-US" dirty="0"/>
              <a:t>特征：单词，值：</a:t>
            </a:r>
            <a:r>
              <a:rPr lang="en-US" altLang="zh-CN" dirty="0"/>
              <a:t>K</a:t>
            </a:r>
            <a:r>
              <a:rPr lang="zh-CN" altLang="en-US" dirty="0"/>
              <a:t>类单词出现频次</a:t>
            </a:r>
          </a:p>
        </p:txBody>
      </p:sp>
      <p:sp>
        <p:nvSpPr>
          <p:cNvPr id="9" name="文本框 8">
            <a:extLst>
              <a:ext uri="{FF2B5EF4-FFF2-40B4-BE49-F238E27FC236}">
                <a16:creationId xmlns:a16="http://schemas.microsoft.com/office/drawing/2014/main" id="{677788B8-013C-47D5-9930-6E663CFF6CAC}"/>
              </a:ext>
            </a:extLst>
          </p:cNvPr>
          <p:cNvSpPr txBox="1"/>
          <p:nvPr/>
        </p:nvSpPr>
        <p:spPr>
          <a:xfrm>
            <a:off x="2450968" y="1634231"/>
            <a:ext cx="3801041" cy="369332"/>
          </a:xfrm>
          <a:prstGeom prst="rect">
            <a:avLst/>
          </a:prstGeom>
          <a:noFill/>
        </p:spPr>
        <p:txBody>
          <a:bodyPr wrap="none" rtlCol="0">
            <a:spAutoFit/>
          </a:bodyPr>
          <a:lstStyle/>
          <a:p>
            <a:r>
              <a:rPr lang="zh-CN" altLang="en-US" dirty="0"/>
              <a:t>特征：文本，值：</a:t>
            </a:r>
            <a:r>
              <a:rPr lang="en-US" altLang="zh-CN" dirty="0"/>
              <a:t>K</a:t>
            </a:r>
            <a:r>
              <a:rPr lang="zh-CN" altLang="en-US" dirty="0"/>
              <a:t>类文本出现频次</a:t>
            </a:r>
          </a:p>
        </p:txBody>
      </p:sp>
      <p:pic>
        <p:nvPicPr>
          <p:cNvPr id="11" name="图片 10">
            <a:extLst>
              <a:ext uri="{FF2B5EF4-FFF2-40B4-BE49-F238E27FC236}">
                <a16:creationId xmlns:a16="http://schemas.microsoft.com/office/drawing/2014/main" id="{FF4B2C3C-507A-4455-BF1C-B0B69F4E05A4}"/>
              </a:ext>
            </a:extLst>
          </p:cNvPr>
          <p:cNvPicPr>
            <a:picLocks noChangeAspect="1"/>
          </p:cNvPicPr>
          <p:nvPr/>
        </p:nvPicPr>
        <p:blipFill>
          <a:blip r:embed="rId3"/>
          <a:stretch>
            <a:fillRect/>
          </a:stretch>
        </p:blipFill>
        <p:spPr>
          <a:xfrm>
            <a:off x="1156711" y="2937140"/>
            <a:ext cx="3724275" cy="704850"/>
          </a:xfrm>
          <a:prstGeom prst="rect">
            <a:avLst/>
          </a:prstGeom>
        </p:spPr>
      </p:pic>
      <p:sp>
        <p:nvSpPr>
          <p:cNvPr id="12" name="文本框 11">
            <a:extLst>
              <a:ext uri="{FF2B5EF4-FFF2-40B4-BE49-F238E27FC236}">
                <a16:creationId xmlns:a16="http://schemas.microsoft.com/office/drawing/2014/main" id="{E846D366-D34A-4478-8F7C-8BCA7BD418CE}"/>
              </a:ext>
            </a:extLst>
          </p:cNvPr>
          <p:cNvSpPr txBox="1"/>
          <p:nvPr/>
        </p:nvSpPr>
        <p:spPr>
          <a:xfrm>
            <a:off x="2450968" y="2214995"/>
            <a:ext cx="4339650" cy="369332"/>
          </a:xfrm>
          <a:prstGeom prst="rect">
            <a:avLst/>
          </a:prstGeom>
          <a:noFill/>
        </p:spPr>
        <p:txBody>
          <a:bodyPr wrap="none" rtlCol="0">
            <a:spAutoFit/>
          </a:bodyPr>
          <a:lstStyle/>
          <a:p>
            <a:r>
              <a:rPr lang="zh-CN" altLang="en-US" dirty="0"/>
              <a:t>只有它适用于连续变量预测，如身高预测</a:t>
            </a:r>
          </a:p>
        </p:txBody>
      </p:sp>
    </p:spTree>
    <p:extLst>
      <p:ext uri="{BB962C8B-B14F-4D97-AF65-F5344CB8AC3E}">
        <p14:creationId xmlns:p14="http://schemas.microsoft.com/office/powerpoint/2010/main" val="25914421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17B45E-593B-4C42-B070-5A30F5138E0B}"/>
              </a:ext>
            </a:extLst>
          </p:cNvPr>
          <p:cNvSpPr>
            <a:spLocks noGrp="1"/>
          </p:cNvSpPr>
          <p:nvPr>
            <p:ph type="title"/>
          </p:nvPr>
        </p:nvSpPr>
        <p:spPr>
          <a:xfrm>
            <a:off x="130448" y="116938"/>
            <a:ext cx="10515600" cy="573989"/>
          </a:xfrm>
        </p:spPr>
        <p:txBody>
          <a:bodyPr>
            <a:normAutofit fontScale="90000"/>
          </a:bodyPr>
          <a:lstStyle/>
          <a:p>
            <a:pPr algn="l"/>
            <a:r>
              <a:rPr lang="en-US" altLang="zh-CN" dirty="0" smtClean="0"/>
              <a:t>3.4 </a:t>
            </a:r>
            <a:r>
              <a:rPr lang="zh-CN" altLang="en-US" dirty="0"/>
              <a:t>朴素贝叶斯的优缺点</a:t>
            </a:r>
          </a:p>
        </p:txBody>
      </p:sp>
      <p:sp>
        <p:nvSpPr>
          <p:cNvPr id="3" name="文本框 2">
            <a:extLst>
              <a:ext uri="{FF2B5EF4-FFF2-40B4-BE49-F238E27FC236}">
                <a16:creationId xmlns:a16="http://schemas.microsoft.com/office/drawing/2014/main" id="{74793AAE-906C-4D05-838B-599442AA8B12}"/>
              </a:ext>
            </a:extLst>
          </p:cNvPr>
          <p:cNvSpPr txBox="1"/>
          <p:nvPr/>
        </p:nvSpPr>
        <p:spPr>
          <a:xfrm>
            <a:off x="622570" y="1118681"/>
            <a:ext cx="1261884" cy="523220"/>
          </a:xfrm>
          <a:prstGeom prst="rect">
            <a:avLst/>
          </a:prstGeom>
          <a:noFill/>
        </p:spPr>
        <p:txBody>
          <a:bodyPr wrap="none" rtlCol="0">
            <a:spAutoFit/>
          </a:bodyPr>
          <a:lstStyle/>
          <a:p>
            <a:r>
              <a:rPr lang="zh-CN" altLang="en-US" sz="2800" dirty="0"/>
              <a:t>优点：</a:t>
            </a:r>
          </a:p>
        </p:txBody>
      </p:sp>
      <p:sp>
        <p:nvSpPr>
          <p:cNvPr id="4" name="文本框 3">
            <a:extLst>
              <a:ext uri="{FF2B5EF4-FFF2-40B4-BE49-F238E27FC236}">
                <a16:creationId xmlns:a16="http://schemas.microsoft.com/office/drawing/2014/main" id="{5CF626A1-A7CC-473E-B82E-A7CE8EB98316}"/>
              </a:ext>
            </a:extLst>
          </p:cNvPr>
          <p:cNvSpPr txBox="1"/>
          <p:nvPr/>
        </p:nvSpPr>
        <p:spPr>
          <a:xfrm>
            <a:off x="700391" y="1863647"/>
            <a:ext cx="11679800" cy="1846659"/>
          </a:xfrm>
          <a:prstGeom prst="rect">
            <a:avLst/>
          </a:prstGeom>
          <a:noFill/>
        </p:spPr>
        <p:txBody>
          <a:bodyPr wrap="none" rtlCol="0">
            <a:spAutoFit/>
          </a:bodyPr>
          <a:lstStyle/>
          <a:p>
            <a:pPr algn="l" latinLnBrk="1">
              <a:buFont typeface="Arial" panose="020B0604020202020204" pitchFamily="34" charset="0"/>
              <a:buChar char="•"/>
            </a:pPr>
            <a:r>
              <a:rPr lang="zh-CN" altLang="en-US" sz="2400" b="0" i="0" u="none" strike="noStrike" dirty="0">
                <a:solidFill>
                  <a:srgbClr val="000000"/>
                </a:solidFill>
                <a:effectLst/>
                <a:latin typeface="Verdana" panose="020B0604030504040204" pitchFamily="34" charset="0"/>
              </a:rPr>
              <a:t>朴素贝叶斯模型发源于古典数学理论，有着坚实的数学基础，以及稳定的分类效率；</a:t>
            </a:r>
          </a:p>
          <a:p>
            <a:pPr algn="l" latinLnBrk="1">
              <a:buFont typeface="Arial" panose="020B0604020202020204" pitchFamily="34" charset="0"/>
              <a:buChar char="•"/>
            </a:pPr>
            <a:r>
              <a:rPr lang="zh-CN" altLang="en-US" sz="2400" b="0" i="0" u="none" strike="noStrike" dirty="0">
                <a:solidFill>
                  <a:srgbClr val="000000"/>
                </a:solidFill>
                <a:effectLst/>
                <a:latin typeface="Verdana" panose="020B0604030504040204" pitchFamily="34" charset="0"/>
              </a:rPr>
              <a:t>对小规模的数据表现很好；</a:t>
            </a:r>
          </a:p>
          <a:p>
            <a:pPr algn="l" latinLnBrk="1">
              <a:buFont typeface="Arial" panose="020B0604020202020204" pitchFamily="34" charset="0"/>
              <a:buChar char="•"/>
            </a:pPr>
            <a:r>
              <a:rPr lang="zh-CN" altLang="en-US" sz="2400" b="0" i="0" u="none" strike="noStrike" dirty="0">
                <a:solidFill>
                  <a:srgbClr val="000000"/>
                </a:solidFill>
                <a:effectLst/>
                <a:latin typeface="Verdana" panose="020B0604030504040204" pitchFamily="34" charset="0"/>
              </a:rPr>
              <a:t>能处理多分类任务，适合增量式训练；</a:t>
            </a:r>
          </a:p>
          <a:p>
            <a:pPr algn="l" latinLnBrk="1">
              <a:buFont typeface="Arial" panose="020B0604020202020204" pitchFamily="34" charset="0"/>
              <a:buChar char="•"/>
            </a:pPr>
            <a:r>
              <a:rPr lang="zh-CN" altLang="en-US" sz="2400" b="0" i="0" u="none" strike="noStrike" dirty="0">
                <a:solidFill>
                  <a:srgbClr val="000000"/>
                </a:solidFill>
                <a:effectLst/>
                <a:latin typeface="Verdana" panose="020B0604030504040204" pitchFamily="34" charset="0"/>
              </a:rPr>
              <a:t>对缺失数据不太敏感，算法也比较简单，常用于文本分类</a:t>
            </a:r>
          </a:p>
          <a:p>
            <a:endParaRPr lang="zh-CN" altLang="en-US" dirty="0"/>
          </a:p>
        </p:txBody>
      </p:sp>
      <p:sp>
        <p:nvSpPr>
          <p:cNvPr id="5" name="文本框 4">
            <a:extLst>
              <a:ext uri="{FF2B5EF4-FFF2-40B4-BE49-F238E27FC236}">
                <a16:creationId xmlns:a16="http://schemas.microsoft.com/office/drawing/2014/main" id="{F2FA3D1A-F7D7-49A8-87E3-D5B5288789E7}"/>
              </a:ext>
            </a:extLst>
          </p:cNvPr>
          <p:cNvSpPr txBox="1"/>
          <p:nvPr/>
        </p:nvSpPr>
        <p:spPr>
          <a:xfrm>
            <a:off x="700391" y="3710306"/>
            <a:ext cx="1261884" cy="523220"/>
          </a:xfrm>
          <a:prstGeom prst="rect">
            <a:avLst/>
          </a:prstGeom>
          <a:noFill/>
        </p:spPr>
        <p:txBody>
          <a:bodyPr wrap="none" rtlCol="0">
            <a:spAutoFit/>
          </a:bodyPr>
          <a:lstStyle/>
          <a:p>
            <a:r>
              <a:rPr lang="zh-CN" altLang="en-US" sz="2800" dirty="0"/>
              <a:t>缺点：</a:t>
            </a:r>
          </a:p>
        </p:txBody>
      </p:sp>
      <p:sp>
        <p:nvSpPr>
          <p:cNvPr id="7" name="文本框 6">
            <a:extLst>
              <a:ext uri="{FF2B5EF4-FFF2-40B4-BE49-F238E27FC236}">
                <a16:creationId xmlns:a16="http://schemas.microsoft.com/office/drawing/2014/main" id="{84F91AD2-68A1-419C-9D5C-D3037FC7963C}"/>
              </a:ext>
            </a:extLst>
          </p:cNvPr>
          <p:cNvSpPr txBox="1"/>
          <p:nvPr/>
        </p:nvSpPr>
        <p:spPr>
          <a:xfrm>
            <a:off x="622570" y="4416357"/>
            <a:ext cx="4293163" cy="1846659"/>
          </a:xfrm>
          <a:prstGeom prst="rect">
            <a:avLst/>
          </a:prstGeom>
          <a:noFill/>
        </p:spPr>
        <p:txBody>
          <a:bodyPr wrap="none" rtlCol="0">
            <a:spAutoFit/>
          </a:bodyPr>
          <a:lstStyle/>
          <a:p>
            <a:pPr algn="l" latinLnBrk="1">
              <a:buFont typeface="Arial" panose="020B0604020202020204" pitchFamily="34" charset="0"/>
              <a:buChar char="•"/>
            </a:pPr>
            <a:r>
              <a:rPr lang="zh-CN" altLang="en-US" sz="2400" b="0" i="0" u="none" strike="noStrike" dirty="0">
                <a:solidFill>
                  <a:srgbClr val="000000"/>
                </a:solidFill>
                <a:effectLst/>
                <a:latin typeface="Verdana" panose="020B0604030504040204" pitchFamily="34" charset="0"/>
              </a:rPr>
              <a:t>只能用于分类问题</a:t>
            </a:r>
          </a:p>
          <a:p>
            <a:pPr algn="l" latinLnBrk="1">
              <a:buFont typeface="Arial" panose="020B0604020202020204" pitchFamily="34" charset="0"/>
              <a:buChar char="•"/>
            </a:pPr>
            <a:r>
              <a:rPr lang="zh-CN" altLang="en-US" sz="2400" b="0" i="0" u="none" strike="noStrike" dirty="0">
                <a:solidFill>
                  <a:srgbClr val="000000"/>
                </a:solidFill>
                <a:effectLst/>
                <a:latin typeface="Verdana" panose="020B0604030504040204" pitchFamily="34" charset="0"/>
              </a:rPr>
              <a:t>需要计算先验概率；</a:t>
            </a:r>
          </a:p>
          <a:p>
            <a:pPr algn="l" latinLnBrk="1">
              <a:buFont typeface="Arial" panose="020B0604020202020204" pitchFamily="34" charset="0"/>
              <a:buChar char="•"/>
            </a:pPr>
            <a:r>
              <a:rPr lang="zh-CN" altLang="en-US" sz="2400" b="0" i="0" u="none" strike="noStrike" dirty="0">
                <a:solidFill>
                  <a:srgbClr val="000000"/>
                </a:solidFill>
                <a:effectLst/>
                <a:latin typeface="Verdana" panose="020B0604030504040204" pitchFamily="34" charset="0"/>
              </a:rPr>
              <a:t>分类决策存在错误率；</a:t>
            </a:r>
          </a:p>
          <a:p>
            <a:pPr algn="l" latinLnBrk="1">
              <a:buFont typeface="Arial" panose="020B0604020202020204" pitchFamily="34" charset="0"/>
              <a:buChar char="•"/>
            </a:pPr>
            <a:r>
              <a:rPr lang="zh-CN" altLang="en-US" sz="2400" b="0" i="0" u="none" strike="noStrike" dirty="0">
                <a:solidFill>
                  <a:srgbClr val="000000"/>
                </a:solidFill>
                <a:effectLst/>
                <a:latin typeface="Verdana" panose="020B0604030504040204" pitchFamily="34" charset="0"/>
              </a:rPr>
              <a:t>对输入数据的表达形式很敏感</a:t>
            </a:r>
          </a:p>
          <a:p>
            <a:endParaRPr lang="zh-CN" altLang="en-US" dirty="0"/>
          </a:p>
        </p:txBody>
      </p:sp>
    </p:spTree>
    <p:extLst>
      <p:ext uri="{BB962C8B-B14F-4D97-AF65-F5344CB8AC3E}">
        <p14:creationId xmlns:p14="http://schemas.microsoft.com/office/powerpoint/2010/main" val="36183755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剪去对角 1"/>
          <p:cNvSpPr/>
          <p:nvPr/>
        </p:nvSpPr>
        <p:spPr>
          <a:xfrm>
            <a:off x="1485900" y="1689101"/>
            <a:ext cx="4610100" cy="3416299"/>
          </a:xfrm>
          <a:prstGeom prst="snip2DiagRect">
            <a:avLst/>
          </a:prstGeom>
          <a:solidFill>
            <a:srgbClr val="152F71"/>
          </a:solidFill>
          <a:ln w="12700" cap="flat" cmpd="sng" algn="ctr">
            <a:gradFill>
              <a:gsLst>
                <a:gs pos="68533">
                  <a:srgbClr val="2579DB">
                    <a:alpha val="0"/>
                  </a:srgbClr>
                </a:gs>
                <a:gs pos="24900">
                  <a:srgbClr val="2579DB">
                    <a:alpha val="0"/>
                  </a:srgbClr>
                </a:gs>
                <a:gs pos="0">
                  <a:srgbClr val="2579DB"/>
                </a:gs>
                <a:gs pos="100000">
                  <a:srgbClr val="2579DB"/>
                </a:gs>
              </a:gsLst>
              <a:lin ang="3600000" scaled="0"/>
            </a:gra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1F497D"/>
              </a:solidFill>
              <a:effectLst/>
              <a:uLnTx/>
              <a:uFillTx/>
              <a:latin typeface="Arial" panose="020B0604020202020204"/>
              <a:ea typeface="楷体" panose="02010609060101010101" charset="-122"/>
              <a:cs typeface="+mn-cs"/>
            </a:endParaRPr>
          </a:p>
        </p:txBody>
      </p:sp>
      <p:sp>
        <p:nvSpPr>
          <p:cNvPr id="6" name="文本框 5"/>
          <p:cNvSpPr txBox="1"/>
          <p:nvPr/>
        </p:nvSpPr>
        <p:spPr>
          <a:xfrm>
            <a:off x="2095886" y="3196498"/>
            <a:ext cx="3595868" cy="769441"/>
          </a:xfrm>
          <a:prstGeom prst="rect">
            <a:avLst/>
          </a:prstGeom>
          <a:noFill/>
        </p:spPr>
        <p:txBody>
          <a:bodyPr wrap="square" rtlCol="0">
            <a:spAutoFit/>
          </a:bodyPr>
          <a:lstStyle/>
          <a:p>
            <a:pPr algn="ctr"/>
            <a:r>
              <a:rPr lang="en-US" altLang="zh-CN" sz="4400" b="1" kern="0" dirty="0">
                <a:solidFill>
                  <a:schemeClr val="bg1"/>
                </a:solidFill>
                <a:latin typeface="微软雅黑" panose="020B0503020204020204" pitchFamily="34" charset="-122"/>
                <a:ea typeface="微软雅黑" panose="020B0503020204020204" pitchFamily="34" charset="-122"/>
              </a:rPr>
              <a:t>K-M</a:t>
            </a:r>
            <a:r>
              <a:rPr kumimoji="0" lang="en-US" altLang="zh-CN" sz="4400" b="1" i="0" u="none" strike="noStrike" kern="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rPr>
              <a:t>eans</a:t>
            </a:r>
            <a:endParaRPr kumimoji="0" lang="zh-CN" altLang="en-US" sz="4400" b="1" i="0" u="none" strike="noStrike" kern="0" cap="none" spc="0" normalizeH="0" baseline="0" noProof="0" dirty="0">
              <a:ln>
                <a:noFill/>
              </a:ln>
              <a:solidFill>
                <a:srgbClr val="FAFAFA"/>
              </a:solidFill>
              <a:effectLst/>
              <a:uLnTx/>
              <a:uFillTx/>
              <a:latin typeface="微软雅黑" panose="020B0503020204020204" pitchFamily="34" charset="-122"/>
              <a:ea typeface="微软雅黑" panose="020B0503020204020204" pitchFamily="34" charset="-122"/>
            </a:endParaRPr>
          </a:p>
        </p:txBody>
      </p:sp>
      <p:sp>
        <p:nvSpPr>
          <p:cNvPr id="9" name="标题层">
            <a:extLst>
              <a:ext uri="{FF2B5EF4-FFF2-40B4-BE49-F238E27FC236}">
                <a16:creationId xmlns:a16="http://schemas.microsoft.com/office/drawing/2014/main" id="{00571ABF-3AB9-4628-B7CF-71B49482E6F7}"/>
              </a:ext>
            </a:extLst>
          </p:cNvPr>
          <p:cNvSpPr txBox="1"/>
          <p:nvPr/>
        </p:nvSpPr>
        <p:spPr bwMode="auto">
          <a:xfrm>
            <a:off x="3017918" y="1663570"/>
            <a:ext cx="1751804" cy="1733680"/>
          </a:xfrm>
          <a:prstGeom prst="rect">
            <a:avLst/>
          </a:prstGeom>
          <a:noFill/>
          <a:effectLst/>
        </p:spPr>
        <p:txBody>
          <a:bodyPr wrap="square">
            <a:spAutoFit/>
          </a:bodyPr>
          <a:lstStyle/>
          <a:p>
            <a:pPr defTabSz="1219200">
              <a:defRPr/>
            </a:pPr>
            <a:r>
              <a:rPr lang="en-US" altLang="zh-CN" sz="10665"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04</a:t>
            </a:r>
            <a:endParaRPr lang="zh-CN" altLang="en-US" sz="10665"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5547267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25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 fill="hold"/>
                                        <p:tgtEl>
                                          <p:spTgt spid="9"/>
                                        </p:tgtEl>
                                        <p:attrNameLst>
                                          <p:attrName>ppt_x</p:attrName>
                                        </p:attrNameLst>
                                      </p:cBhvr>
                                      <p:tavLst>
                                        <p:tav tm="0">
                                          <p:val>
                                            <p:strVal val="0-#ppt_w/2"/>
                                          </p:val>
                                        </p:tav>
                                        <p:tav tm="100000">
                                          <p:val>
                                            <p:strVal val="#ppt_x"/>
                                          </p:val>
                                        </p:tav>
                                      </p:tavLst>
                                    </p:anim>
                                    <p:anim calcmode="lin" valueType="num">
                                      <p:cBhvr additive="base">
                                        <p:cTn id="8" dur="4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4.1</a:t>
            </a:r>
            <a:r>
              <a:rPr lang="zh-CN" altLang="en-US" dirty="0" smtClean="0"/>
              <a:t> </a:t>
            </a:r>
            <a:r>
              <a:rPr lang="en-US" altLang="zh-CN" dirty="0"/>
              <a:t>K-Means</a:t>
            </a:r>
            <a:r>
              <a:rPr lang="zh-CN" altLang="en-US" dirty="0"/>
              <a:t>简介</a:t>
            </a:r>
          </a:p>
        </p:txBody>
      </p:sp>
      <p:sp>
        <p:nvSpPr>
          <p:cNvPr id="3" name="文本框 2">
            <a:extLst>
              <a:ext uri="{FF2B5EF4-FFF2-40B4-BE49-F238E27FC236}">
                <a16:creationId xmlns:a16="http://schemas.microsoft.com/office/drawing/2014/main" id="{64A43F42-6BFC-A848-BE02-E034D1CD8A2E}"/>
              </a:ext>
            </a:extLst>
          </p:cNvPr>
          <p:cNvSpPr txBox="1"/>
          <p:nvPr/>
        </p:nvSpPr>
        <p:spPr>
          <a:xfrm>
            <a:off x="1270450" y="1933996"/>
            <a:ext cx="4758116" cy="1477328"/>
          </a:xfrm>
          <a:prstGeom prst="rect">
            <a:avLst/>
          </a:prstGeom>
          <a:noFill/>
        </p:spPr>
        <p:txBody>
          <a:bodyPr wrap="square" rtlCol="0">
            <a:spAutoFit/>
          </a:bodyPr>
          <a:lstStyle/>
          <a:p>
            <a:r>
              <a:rPr kumimoji="1" lang="zh-CN" altLang="en-US" dirty="0"/>
              <a:t>定义：</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K</a:t>
            </a:r>
            <a:r>
              <a:rPr lang="zh-CN" altLang="en-US" dirty="0">
                <a:solidFill>
                  <a:prstClr val="black"/>
                </a:solidFill>
                <a:latin typeface="Arial" panose="020B0604020202020204" pitchFamily="34" charset="0"/>
                <a:ea typeface="黑体" panose="02010609060101010101" pitchFamily="49" charset="-122"/>
                <a:cs typeface="Arial" panose="020B0604020202020204" pitchFamily="34" charset="0"/>
              </a:rPr>
              <a:t>均值聚类是基于样本集合划分的聚类算法。</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K</a:t>
            </a:r>
            <a:r>
              <a:rPr lang="zh-CN" altLang="en-US" dirty="0">
                <a:solidFill>
                  <a:prstClr val="black"/>
                </a:solidFill>
                <a:latin typeface="Arial" panose="020B0604020202020204" pitchFamily="34" charset="0"/>
                <a:ea typeface="黑体" panose="02010609060101010101" pitchFamily="49" charset="-122"/>
                <a:cs typeface="Arial" panose="020B0604020202020204" pitchFamily="34" charset="0"/>
              </a:rPr>
              <a:t>均值聚类将样本集合划分为</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k</a:t>
            </a:r>
            <a:r>
              <a:rPr lang="zh-CN" altLang="en-US" dirty="0">
                <a:solidFill>
                  <a:prstClr val="black"/>
                </a:solidFill>
                <a:latin typeface="Arial" panose="020B0604020202020204" pitchFamily="34" charset="0"/>
                <a:ea typeface="黑体" panose="02010609060101010101" pitchFamily="49" charset="-122"/>
                <a:cs typeface="Arial" panose="020B0604020202020204" pitchFamily="34" charset="0"/>
              </a:rPr>
              <a:t>个子集，构成</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k</a:t>
            </a:r>
            <a:r>
              <a:rPr lang="zh-CN" altLang="en-US" dirty="0">
                <a:solidFill>
                  <a:prstClr val="black"/>
                </a:solidFill>
                <a:latin typeface="Arial" panose="020B0604020202020204" pitchFamily="34" charset="0"/>
                <a:ea typeface="黑体" panose="02010609060101010101" pitchFamily="49" charset="-122"/>
                <a:cs typeface="Arial" panose="020B0604020202020204" pitchFamily="34" charset="0"/>
              </a:rPr>
              <a:t>个类，将</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n</a:t>
            </a:r>
            <a:r>
              <a:rPr lang="zh-CN" altLang="en-US" dirty="0">
                <a:solidFill>
                  <a:prstClr val="black"/>
                </a:solidFill>
                <a:latin typeface="Arial" panose="020B0604020202020204" pitchFamily="34" charset="0"/>
                <a:ea typeface="黑体" panose="02010609060101010101" pitchFamily="49" charset="-122"/>
                <a:cs typeface="Arial" panose="020B0604020202020204" pitchFamily="34" charset="0"/>
              </a:rPr>
              <a:t>个样本分到</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k</a:t>
            </a:r>
            <a:r>
              <a:rPr lang="zh-CN" altLang="en-US" dirty="0">
                <a:solidFill>
                  <a:prstClr val="black"/>
                </a:solidFill>
                <a:latin typeface="Arial" panose="020B0604020202020204" pitchFamily="34" charset="0"/>
                <a:ea typeface="黑体" panose="02010609060101010101" pitchFamily="49" charset="-122"/>
                <a:cs typeface="Arial" panose="020B0604020202020204" pitchFamily="34" charset="0"/>
              </a:rPr>
              <a:t>个类中，每个样本到其所属类的中心的距离最小。</a:t>
            </a:r>
          </a:p>
          <a:p>
            <a:endParaRPr kumimoji="1" lang="zh-CN" altLang="en-US" dirty="0"/>
          </a:p>
        </p:txBody>
      </p:sp>
      <p:pic>
        <p:nvPicPr>
          <p:cNvPr id="5" name="图片 4">
            <a:extLst>
              <a:ext uri="{FF2B5EF4-FFF2-40B4-BE49-F238E27FC236}">
                <a16:creationId xmlns:a16="http://schemas.microsoft.com/office/drawing/2014/main" id="{FB572736-E4E8-CC40-A626-CA69B6CC8AB1}"/>
              </a:ext>
            </a:extLst>
          </p:cNvPr>
          <p:cNvPicPr>
            <a:picLocks noChangeAspect="1"/>
          </p:cNvPicPr>
          <p:nvPr/>
        </p:nvPicPr>
        <p:blipFill>
          <a:blip r:embed="rId3"/>
          <a:stretch>
            <a:fillRect/>
          </a:stretch>
        </p:blipFill>
        <p:spPr>
          <a:xfrm>
            <a:off x="6817004" y="1568711"/>
            <a:ext cx="4439776" cy="4164496"/>
          </a:xfrm>
          <a:prstGeom prst="rect">
            <a:avLst/>
          </a:prstGeom>
        </p:spPr>
      </p:pic>
    </p:spTree>
    <p:extLst>
      <p:ext uri="{BB962C8B-B14F-4D97-AF65-F5344CB8AC3E}">
        <p14:creationId xmlns:p14="http://schemas.microsoft.com/office/powerpoint/2010/main" val="7843411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4.2</a:t>
            </a:r>
            <a:r>
              <a:rPr lang="zh-CN" altLang="en-US" dirty="0" smtClean="0"/>
              <a:t> </a:t>
            </a:r>
            <a:r>
              <a:rPr lang="en-US" altLang="zh-CN" dirty="0"/>
              <a:t>K-Means</a:t>
            </a:r>
            <a:r>
              <a:rPr lang="zh-CN" altLang="en-US" dirty="0"/>
              <a:t>原理</a:t>
            </a:r>
          </a:p>
        </p:txBody>
      </p:sp>
      <p:sp>
        <p:nvSpPr>
          <p:cNvPr id="3" name="文本框 2">
            <a:extLst>
              <a:ext uri="{FF2B5EF4-FFF2-40B4-BE49-F238E27FC236}">
                <a16:creationId xmlns:a16="http://schemas.microsoft.com/office/drawing/2014/main" id="{973B50FA-2CFF-5C42-8B3F-4C573D05CB4D}"/>
              </a:ext>
            </a:extLst>
          </p:cNvPr>
          <p:cNvSpPr txBox="1"/>
          <p:nvPr/>
        </p:nvSpPr>
        <p:spPr>
          <a:xfrm>
            <a:off x="914398" y="2551837"/>
            <a:ext cx="5397389" cy="1754326"/>
          </a:xfrm>
          <a:prstGeom prst="rect">
            <a:avLst/>
          </a:prstGeom>
          <a:noFill/>
        </p:spPr>
        <p:txBody>
          <a:bodyPr wrap="square" rtlCol="0">
            <a:spAutoFit/>
          </a:bodyPr>
          <a:lstStyle/>
          <a:p>
            <a:r>
              <a:rPr kumimoji="1" lang="zh-CN" altLang="en-US" dirty="0"/>
              <a:t>初始化中心点</a:t>
            </a:r>
            <a:endParaRPr kumimoji="1" lang="en-US" altLang="zh-CN" dirty="0"/>
          </a:p>
          <a:p>
            <a:endParaRPr kumimoji="1" lang="en-US" altLang="zh-CN" dirty="0"/>
          </a:p>
          <a:p>
            <a:r>
              <a:rPr kumimoji="1" lang="en-US" altLang="zh-CN" dirty="0"/>
              <a:t>1</a:t>
            </a:r>
            <a:r>
              <a:rPr kumimoji="1" lang="zh-CN" altLang="en-US" dirty="0"/>
              <a:t>、将每个点分配到离其最近的中心点所代表的簇中</a:t>
            </a:r>
            <a:endParaRPr kumimoji="1" lang="en-US" altLang="zh-CN" dirty="0"/>
          </a:p>
          <a:p>
            <a:r>
              <a:rPr kumimoji="1" lang="en-US" altLang="zh-CN" dirty="0"/>
              <a:t>2</a:t>
            </a:r>
            <a:r>
              <a:rPr kumimoji="1" lang="zh-CN" altLang="en-US" dirty="0"/>
              <a:t>、根据各个簇中的点计算新的中心点</a:t>
            </a:r>
            <a:endParaRPr kumimoji="1" lang="en-US" altLang="zh-CN" dirty="0"/>
          </a:p>
          <a:p>
            <a:endParaRPr kumimoji="1" lang="en-US" altLang="zh-CN" dirty="0"/>
          </a:p>
          <a:p>
            <a:r>
              <a:rPr kumimoji="1" lang="zh-CN" altLang="en-US" dirty="0"/>
              <a:t>不断重复步骤</a:t>
            </a:r>
            <a:r>
              <a:rPr kumimoji="1" lang="en-US" altLang="zh-CN" dirty="0"/>
              <a:t>1</a:t>
            </a:r>
            <a:r>
              <a:rPr kumimoji="1" lang="zh-CN" altLang="en-US" dirty="0"/>
              <a:t>、</a:t>
            </a:r>
            <a:r>
              <a:rPr kumimoji="1" lang="en-US" altLang="zh-CN" dirty="0"/>
              <a:t>2</a:t>
            </a:r>
            <a:r>
              <a:rPr kumimoji="1" lang="zh-CN" altLang="en-US" dirty="0"/>
              <a:t>，直到各簇中点不再变化</a:t>
            </a:r>
          </a:p>
        </p:txBody>
      </p:sp>
      <p:pic>
        <p:nvPicPr>
          <p:cNvPr id="3073" name="Picture 1">
            <a:extLst>
              <a:ext uri="{FF2B5EF4-FFF2-40B4-BE49-F238E27FC236}">
                <a16:creationId xmlns:a16="http://schemas.microsoft.com/office/drawing/2014/main" id="{8288B854-9170-7C45-9E1E-375EEDA84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553" y="2093755"/>
            <a:ext cx="4845132" cy="2670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271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4.2</a:t>
            </a:r>
            <a:r>
              <a:rPr lang="zh-CN" altLang="en-US" dirty="0" smtClean="0"/>
              <a:t> </a:t>
            </a:r>
            <a:r>
              <a:rPr lang="en-US" altLang="zh-CN" dirty="0"/>
              <a:t>K-Means</a:t>
            </a:r>
            <a:r>
              <a:rPr lang="zh-CN" altLang="en-US" dirty="0"/>
              <a:t>原理</a:t>
            </a:r>
          </a:p>
        </p:txBody>
      </p:sp>
      <p:pic>
        <p:nvPicPr>
          <p:cNvPr id="1025" name="Picture 1">
            <a:extLst>
              <a:ext uri="{FF2B5EF4-FFF2-40B4-BE49-F238E27FC236}">
                <a16:creationId xmlns:a16="http://schemas.microsoft.com/office/drawing/2014/main" id="{98B8B0CB-7561-C64D-AC2D-02EAF812B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828" y="1483187"/>
            <a:ext cx="4828965" cy="34315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CA5D5D1-B01F-A245-A542-D1BD75A39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6209" y="1193358"/>
            <a:ext cx="4849304" cy="372591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F10F164E-40AE-A84E-9954-606F0F6F2D2C}"/>
              </a:ext>
            </a:extLst>
          </p:cNvPr>
          <p:cNvSpPr txBox="1"/>
          <p:nvPr/>
        </p:nvSpPr>
        <p:spPr>
          <a:xfrm>
            <a:off x="2087835" y="5388543"/>
            <a:ext cx="2766950" cy="369332"/>
          </a:xfrm>
          <a:prstGeom prst="rect">
            <a:avLst/>
          </a:prstGeom>
          <a:noFill/>
        </p:spPr>
        <p:txBody>
          <a:bodyPr wrap="square" rtlCol="0">
            <a:spAutoFit/>
          </a:bodyPr>
          <a:lstStyle/>
          <a:p>
            <a:r>
              <a:rPr kumimoji="1" lang="zh-CN" altLang="en-US" dirty="0"/>
              <a:t>初始化中心点，簇分配</a:t>
            </a:r>
          </a:p>
        </p:txBody>
      </p:sp>
      <p:sp>
        <p:nvSpPr>
          <p:cNvPr id="5" name="文本框 4">
            <a:extLst>
              <a:ext uri="{FF2B5EF4-FFF2-40B4-BE49-F238E27FC236}">
                <a16:creationId xmlns:a16="http://schemas.microsoft.com/office/drawing/2014/main" id="{F3598601-F45E-FD49-9137-E88A183DB004}"/>
              </a:ext>
            </a:extLst>
          </p:cNvPr>
          <p:cNvSpPr txBox="1"/>
          <p:nvPr/>
        </p:nvSpPr>
        <p:spPr>
          <a:xfrm>
            <a:off x="8282279" y="5388543"/>
            <a:ext cx="2481943" cy="369332"/>
          </a:xfrm>
          <a:prstGeom prst="rect">
            <a:avLst/>
          </a:prstGeom>
          <a:noFill/>
        </p:spPr>
        <p:txBody>
          <a:bodyPr wrap="square" rtlCol="0">
            <a:spAutoFit/>
          </a:bodyPr>
          <a:lstStyle/>
          <a:p>
            <a:r>
              <a:rPr kumimoji="1" lang="zh-CN" altLang="en-US" dirty="0"/>
              <a:t>第一次迭代</a:t>
            </a:r>
          </a:p>
        </p:txBody>
      </p:sp>
    </p:spTree>
    <p:extLst>
      <p:ext uri="{BB962C8B-B14F-4D97-AF65-F5344CB8AC3E}">
        <p14:creationId xmlns:p14="http://schemas.microsoft.com/office/powerpoint/2010/main" val="28374823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4.2</a:t>
            </a:r>
            <a:r>
              <a:rPr lang="zh-CN" altLang="en-US" dirty="0" smtClean="0"/>
              <a:t> </a:t>
            </a:r>
            <a:r>
              <a:rPr lang="en-US" altLang="zh-CN" dirty="0"/>
              <a:t>K-Means</a:t>
            </a:r>
            <a:r>
              <a:rPr lang="zh-CN" altLang="en-US" dirty="0"/>
              <a:t>原理</a:t>
            </a:r>
          </a:p>
        </p:txBody>
      </p:sp>
      <p:pic>
        <p:nvPicPr>
          <p:cNvPr id="3" name="Picture 3">
            <a:extLst>
              <a:ext uri="{FF2B5EF4-FFF2-40B4-BE49-F238E27FC236}">
                <a16:creationId xmlns:a16="http://schemas.microsoft.com/office/drawing/2014/main" id="{4306CE9F-C795-1A4D-822F-2593DA782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228" y="1333331"/>
            <a:ext cx="4741266" cy="3620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BC038F-8D69-F54E-BBF7-9CF18742DE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527" y="1301198"/>
            <a:ext cx="4741266" cy="368453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A30CD144-0F43-C94D-BACC-58E8D3C8CDF4}"/>
              </a:ext>
            </a:extLst>
          </p:cNvPr>
          <p:cNvSpPr txBox="1"/>
          <p:nvPr/>
        </p:nvSpPr>
        <p:spPr>
          <a:xfrm>
            <a:off x="2588820" y="5340003"/>
            <a:ext cx="2268187" cy="369332"/>
          </a:xfrm>
          <a:prstGeom prst="rect">
            <a:avLst/>
          </a:prstGeom>
          <a:noFill/>
        </p:spPr>
        <p:txBody>
          <a:bodyPr wrap="square" rtlCol="0">
            <a:spAutoFit/>
          </a:bodyPr>
          <a:lstStyle/>
          <a:p>
            <a:r>
              <a:rPr kumimoji="1" lang="zh-CN" altLang="en-US" dirty="0"/>
              <a:t>第二次迭代</a:t>
            </a:r>
          </a:p>
        </p:txBody>
      </p:sp>
      <p:sp>
        <p:nvSpPr>
          <p:cNvPr id="6" name="文本框 5">
            <a:extLst>
              <a:ext uri="{FF2B5EF4-FFF2-40B4-BE49-F238E27FC236}">
                <a16:creationId xmlns:a16="http://schemas.microsoft.com/office/drawing/2014/main" id="{D3477686-C9D9-1943-BBFF-380928B7D471}"/>
              </a:ext>
            </a:extLst>
          </p:cNvPr>
          <p:cNvSpPr txBox="1"/>
          <p:nvPr/>
        </p:nvSpPr>
        <p:spPr>
          <a:xfrm>
            <a:off x="8151651" y="5340003"/>
            <a:ext cx="2612571" cy="369332"/>
          </a:xfrm>
          <a:prstGeom prst="rect">
            <a:avLst/>
          </a:prstGeom>
          <a:noFill/>
        </p:spPr>
        <p:txBody>
          <a:bodyPr wrap="square" rtlCol="0">
            <a:spAutoFit/>
          </a:bodyPr>
          <a:lstStyle/>
          <a:p>
            <a:r>
              <a:rPr kumimoji="1" lang="zh-CN" altLang="en-US" dirty="0"/>
              <a:t>第三次迭代</a:t>
            </a:r>
          </a:p>
        </p:txBody>
      </p:sp>
    </p:spTree>
    <p:extLst>
      <p:ext uri="{BB962C8B-B14F-4D97-AF65-F5344CB8AC3E}">
        <p14:creationId xmlns:p14="http://schemas.microsoft.com/office/powerpoint/2010/main" val="28884954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33889" y="575117"/>
            <a:ext cx="5032148" cy="923330"/>
          </a:xfrm>
          <a:prstGeom prst="rect">
            <a:avLst/>
          </a:prstGeom>
          <a:noFill/>
        </p:spPr>
        <p:txBody>
          <a:bodyPr wrap="none" lIns="91440" tIns="45720" rIns="91440" bIns="45720">
            <a:spAutoFit/>
          </a:bodyPr>
          <a:lstStyle/>
          <a:p>
            <a:pPr algn="ctr"/>
            <a:r>
              <a:rPr lang="zh-CN" altLang="en-US" sz="5400" dirty="0"/>
              <a:t>机器学习的概念</a:t>
            </a:r>
            <a:endPar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文本框 3"/>
          <p:cNvSpPr txBox="1"/>
          <p:nvPr/>
        </p:nvSpPr>
        <p:spPr>
          <a:xfrm>
            <a:off x="1080655" y="2373745"/>
            <a:ext cx="10317018" cy="3693319"/>
          </a:xfrm>
          <a:prstGeom prst="rect">
            <a:avLst/>
          </a:prstGeom>
          <a:noFill/>
        </p:spPr>
        <p:txBody>
          <a:bodyPr wrap="square" rtlCol="0">
            <a:spAutoFit/>
          </a:bodyPr>
          <a:lstStyle/>
          <a:p>
            <a:pPr>
              <a:lnSpc>
                <a:spcPct val="150000"/>
              </a:lnSpc>
            </a:pPr>
            <a:r>
              <a:rPr lang="zh-CN" altLang="en-US" dirty="0"/>
              <a:t>机器学习是一门多学科交叉专业，涵盖概率论知识，统计学知识，近似理论知识和复杂算法知识，使用计算机作为工具并致力于真实实时的模拟人类学习方式， 并将现有内容进行知识结构划分来有效提高学习效率</a:t>
            </a:r>
            <a:r>
              <a:rPr lang="zh-CN" altLang="en-US" dirty="0" smtClean="0"/>
              <a:t>。</a:t>
            </a:r>
            <a:endParaRPr lang="zh-CN" altLang="en-US" dirty="0"/>
          </a:p>
          <a:p>
            <a:pPr>
              <a:lnSpc>
                <a:spcPct val="150000"/>
              </a:lnSpc>
            </a:pPr>
            <a:r>
              <a:rPr lang="zh-CN" altLang="en-US" dirty="0"/>
              <a:t>机器学习有下面几种定义：</a:t>
            </a:r>
          </a:p>
          <a:p>
            <a:pPr>
              <a:lnSpc>
                <a:spcPct val="150000"/>
              </a:lnSpc>
            </a:pPr>
            <a:r>
              <a:rPr lang="en-US" altLang="zh-CN" dirty="0"/>
              <a:t>(1) </a:t>
            </a:r>
            <a:r>
              <a:rPr lang="zh-CN" altLang="en-US" dirty="0"/>
              <a:t>机器学习是一门人工智能的科学</a:t>
            </a:r>
            <a:r>
              <a:rPr lang="en-US" altLang="zh-CN" dirty="0"/>
              <a:t>,</a:t>
            </a:r>
            <a:r>
              <a:rPr lang="zh-CN" altLang="en-US" dirty="0"/>
              <a:t>该领域的主要研究对象</a:t>
            </a:r>
            <a:r>
              <a:rPr lang="zh-CN" altLang="en-US" dirty="0" smtClean="0"/>
              <a:t>是</a:t>
            </a:r>
            <a:r>
              <a:rPr lang="zh-CN" altLang="en-US" b="1" dirty="0" smtClean="0"/>
              <a:t>人工智能</a:t>
            </a:r>
            <a:r>
              <a:rPr lang="zh-CN" altLang="en-US" dirty="0" smtClean="0"/>
              <a:t>，</a:t>
            </a:r>
            <a:r>
              <a:rPr lang="zh-CN" altLang="en-US" dirty="0"/>
              <a:t>特别是如何在经验学习中改善具体算法的性能。</a:t>
            </a:r>
          </a:p>
          <a:p>
            <a:pPr>
              <a:lnSpc>
                <a:spcPct val="150000"/>
              </a:lnSpc>
            </a:pPr>
            <a:r>
              <a:rPr lang="en-US" altLang="zh-CN" dirty="0"/>
              <a:t>(2) </a:t>
            </a:r>
            <a:r>
              <a:rPr lang="zh-CN" altLang="en-US" dirty="0"/>
              <a:t>机器学习是对能通过经验自动改进的计算机算法的研究。</a:t>
            </a:r>
          </a:p>
          <a:p>
            <a:pPr>
              <a:lnSpc>
                <a:spcPct val="150000"/>
              </a:lnSpc>
            </a:pPr>
            <a:r>
              <a:rPr lang="en-US" altLang="zh-CN" dirty="0"/>
              <a:t>(3) </a:t>
            </a:r>
            <a:r>
              <a:rPr lang="zh-CN" altLang="en-US" dirty="0"/>
              <a:t>机器学习是用</a:t>
            </a:r>
            <a:r>
              <a:rPr lang="zh-CN" altLang="en-US" b="1" dirty="0"/>
              <a:t>数据或以往的经验</a:t>
            </a:r>
            <a:r>
              <a:rPr lang="en-US" altLang="zh-CN" dirty="0"/>
              <a:t>,</a:t>
            </a:r>
            <a:r>
              <a:rPr lang="zh-CN" altLang="en-US" dirty="0"/>
              <a:t>以此优化计算机程序的性能标准。</a:t>
            </a:r>
          </a:p>
          <a:p>
            <a:endParaRPr lang="zh-CN" altLang="en-US" dirty="0"/>
          </a:p>
        </p:txBody>
      </p:sp>
      <p:pic>
        <p:nvPicPr>
          <p:cNvPr id="5" name="Picture 2" descr="https://bkimg.cdn.bcebos.com/pic/f7246b600c338744f39432f65b0fd9f9d62aa0e2?x-bce-process=image/watermark,image_d2F0ZXIvYmFpa2U4MA==,g_7,xp_5,yp_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667" y="314037"/>
            <a:ext cx="2248589" cy="205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5823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4.3</a:t>
            </a:r>
            <a:r>
              <a:rPr lang="zh-CN" altLang="en-US" dirty="0" smtClean="0"/>
              <a:t> </a:t>
            </a:r>
            <a:r>
              <a:rPr lang="en-US" altLang="zh-CN" dirty="0"/>
              <a:t>K-Means</a:t>
            </a:r>
            <a:r>
              <a:rPr lang="zh-CN" altLang="en-US" dirty="0"/>
              <a:t>动态演示</a:t>
            </a:r>
          </a:p>
        </p:txBody>
      </p:sp>
      <p:pic>
        <p:nvPicPr>
          <p:cNvPr id="3" name="图片 2" descr="夜晚的星空&#10;&#10;描述已自动生成">
            <a:extLst>
              <a:ext uri="{FF2B5EF4-FFF2-40B4-BE49-F238E27FC236}">
                <a16:creationId xmlns:a16="http://schemas.microsoft.com/office/drawing/2014/main" id="{889B898A-9A5C-1C47-857E-28FBBF51F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994" y="1035448"/>
            <a:ext cx="9832011" cy="5530507"/>
          </a:xfrm>
          <a:prstGeom prst="rect">
            <a:avLst/>
          </a:prstGeom>
        </p:spPr>
      </p:pic>
    </p:spTree>
    <p:extLst>
      <p:ext uri="{BB962C8B-B14F-4D97-AF65-F5344CB8AC3E}">
        <p14:creationId xmlns:p14="http://schemas.microsoft.com/office/powerpoint/2010/main" val="10517879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4.4</a:t>
            </a:r>
            <a:r>
              <a:rPr lang="zh-CN" altLang="en-US" dirty="0" smtClean="0"/>
              <a:t> </a:t>
            </a:r>
            <a:r>
              <a:rPr lang="en-US" altLang="zh-CN" dirty="0"/>
              <a:t>K-Means</a:t>
            </a:r>
            <a:r>
              <a:rPr lang="zh-CN" altLang="en-US" dirty="0"/>
              <a:t>优缺点</a:t>
            </a:r>
          </a:p>
        </p:txBody>
      </p:sp>
      <p:sp>
        <p:nvSpPr>
          <p:cNvPr id="2" name="文本框 1">
            <a:extLst>
              <a:ext uri="{FF2B5EF4-FFF2-40B4-BE49-F238E27FC236}">
                <a16:creationId xmlns:a16="http://schemas.microsoft.com/office/drawing/2014/main" id="{D17C7282-604A-6D4E-9FE9-996B796A6DA8}"/>
              </a:ext>
            </a:extLst>
          </p:cNvPr>
          <p:cNvSpPr txBox="1"/>
          <p:nvPr/>
        </p:nvSpPr>
        <p:spPr>
          <a:xfrm>
            <a:off x="1381539" y="2057400"/>
            <a:ext cx="4214191" cy="1754326"/>
          </a:xfrm>
          <a:prstGeom prst="rect">
            <a:avLst/>
          </a:prstGeom>
          <a:noFill/>
        </p:spPr>
        <p:txBody>
          <a:bodyPr wrap="square" rtlCol="0">
            <a:spAutoFit/>
          </a:bodyPr>
          <a:lstStyle/>
          <a:p>
            <a:r>
              <a:rPr kumimoji="1" lang="zh-CN" altLang="en-US" dirty="0"/>
              <a:t>优点：</a:t>
            </a:r>
            <a:endParaRPr kumimoji="1" lang="en-US" altLang="zh-CN" dirty="0"/>
          </a:p>
          <a:p>
            <a:r>
              <a:rPr kumimoji="1" lang="en-US" altLang="zh-CN" dirty="0"/>
              <a:t>	</a:t>
            </a:r>
            <a:r>
              <a:rPr kumimoji="1" lang="zh-CN" altLang="en-US" dirty="0"/>
              <a:t>无监督学习，对数据集要求低</a:t>
            </a:r>
            <a:endParaRPr kumimoji="1" lang="en-US" altLang="zh-CN" dirty="0"/>
          </a:p>
          <a:p>
            <a:endParaRPr kumimoji="1" lang="en-US" altLang="zh-CN" dirty="0"/>
          </a:p>
          <a:p>
            <a:r>
              <a:rPr kumimoji="1" lang="en-US" altLang="zh-CN" dirty="0"/>
              <a:t>	</a:t>
            </a:r>
            <a:r>
              <a:rPr kumimoji="1" lang="zh-CN" altLang="en-US" dirty="0"/>
              <a:t>原理简单、易于实现</a:t>
            </a:r>
            <a:endParaRPr kumimoji="1" lang="en-US" altLang="zh-CN" dirty="0"/>
          </a:p>
          <a:p>
            <a:endParaRPr kumimoji="1" lang="en-US" altLang="zh-CN" dirty="0"/>
          </a:p>
          <a:p>
            <a:r>
              <a:rPr kumimoji="1" lang="en-US" altLang="zh-CN" dirty="0"/>
              <a:t>	</a:t>
            </a:r>
            <a:r>
              <a:rPr kumimoji="1" lang="zh-CN" altLang="en-US" dirty="0"/>
              <a:t>结果可解释性强</a:t>
            </a:r>
          </a:p>
        </p:txBody>
      </p:sp>
      <p:sp>
        <p:nvSpPr>
          <p:cNvPr id="3" name="文本框 2">
            <a:extLst>
              <a:ext uri="{FF2B5EF4-FFF2-40B4-BE49-F238E27FC236}">
                <a16:creationId xmlns:a16="http://schemas.microsoft.com/office/drawing/2014/main" id="{04D792A9-94E5-8E41-92D7-6AAC8E4E0232}"/>
              </a:ext>
            </a:extLst>
          </p:cNvPr>
          <p:cNvSpPr txBox="1"/>
          <p:nvPr/>
        </p:nvSpPr>
        <p:spPr>
          <a:xfrm>
            <a:off x="6510130" y="2057400"/>
            <a:ext cx="4184374" cy="2862322"/>
          </a:xfrm>
          <a:prstGeom prst="rect">
            <a:avLst/>
          </a:prstGeom>
          <a:noFill/>
        </p:spPr>
        <p:txBody>
          <a:bodyPr wrap="square" rtlCol="0">
            <a:spAutoFit/>
          </a:bodyPr>
          <a:lstStyle/>
          <a:p>
            <a:r>
              <a:rPr kumimoji="1" lang="zh-CN" altLang="en-US" dirty="0"/>
              <a:t>缺点：</a:t>
            </a:r>
            <a:endParaRPr kumimoji="1" lang="en-US" altLang="zh-CN" dirty="0"/>
          </a:p>
          <a:p>
            <a:r>
              <a:rPr kumimoji="1" lang="en-US" altLang="zh-CN" dirty="0"/>
              <a:t>	K</a:t>
            </a:r>
            <a:r>
              <a:rPr kumimoji="1" lang="zh-CN" altLang="en-US" dirty="0"/>
              <a:t>值需要预先指定</a:t>
            </a:r>
            <a:endParaRPr kumimoji="1" lang="en-US" altLang="zh-CN" dirty="0"/>
          </a:p>
          <a:p>
            <a:endParaRPr kumimoji="1" lang="en-US" altLang="zh-CN" dirty="0"/>
          </a:p>
          <a:p>
            <a:r>
              <a:rPr kumimoji="1" lang="en-US" altLang="zh-CN" dirty="0"/>
              <a:t>	</a:t>
            </a:r>
            <a:r>
              <a:rPr kumimoji="1" lang="zh-CN" altLang="en-US" dirty="0"/>
              <a:t>损失函数可能会收敛到局部最</a:t>
            </a:r>
            <a:r>
              <a:rPr kumimoji="1" lang="en-US" altLang="zh-CN" dirty="0"/>
              <a:t>	</a:t>
            </a:r>
            <a:r>
              <a:rPr kumimoji="1" lang="zh-CN" altLang="en-US" dirty="0"/>
              <a:t>小值</a:t>
            </a:r>
            <a:endParaRPr kumimoji="1" lang="en-US" altLang="zh-CN" dirty="0"/>
          </a:p>
          <a:p>
            <a:endParaRPr kumimoji="1" lang="en-US" altLang="zh-CN" dirty="0"/>
          </a:p>
          <a:p>
            <a:r>
              <a:rPr kumimoji="1" lang="en-US" altLang="zh-CN" dirty="0"/>
              <a:t>	</a:t>
            </a:r>
            <a:r>
              <a:rPr kumimoji="1" lang="zh-CN" altLang="en-US" dirty="0"/>
              <a:t>对离群点敏感</a:t>
            </a:r>
            <a:endParaRPr kumimoji="1" lang="en-US" altLang="zh-CN" dirty="0"/>
          </a:p>
          <a:p>
            <a:endParaRPr kumimoji="1" lang="en-US" altLang="zh-CN" dirty="0"/>
          </a:p>
          <a:p>
            <a:r>
              <a:rPr kumimoji="1" lang="en-US" altLang="zh-CN" dirty="0"/>
              <a:t>	</a:t>
            </a:r>
            <a:r>
              <a:rPr kumimoji="1" lang="zh-CN" altLang="en-US" dirty="0"/>
              <a:t>对非球形数据分布的效果不佳</a:t>
            </a:r>
            <a:endParaRPr kumimoji="1" lang="en-US" altLang="zh-CN" dirty="0"/>
          </a:p>
          <a:p>
            <a:endParaRPr kumimoji="1" lang="zh-CN" altLang="en-US" dirty="0"/>
          </a:p>
        </p:txBody>
      </p:sp>
    </p:spTree>
    <p:extLst>
      <p:ext uri="{BB962C8B-B14F-4D97-AF65-F5344CB8AC3E}">
        <p14:creationId xmlns:p14="http://schemas.microsoft.com/office/powerpoint/2010/main" val="1522122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4.4</a:t>
            </a:r>
            <a:r>
              <a:rPr lang="zh-CN" altLang="en-US" dirty="0" smtClean="0"/>
              <a:t> </a:t>
            </a:r>
            <a:r>
              <a:rPr lang="en-US" altLang="zh-CN" dirty="0"/>
              <a:t>K-Means</a:t>
            </a:r>
            <a:r>
              <a:rPr lang="zh-CN" altLang="en-US" dirty="0"/>
              <a:t>优缺点</a:t>
            </a:r>
          </a:p>
        </p:txBody>
      </p:sp>
      <p:sp>
        <p:nvSpPr>
          <p:cNvPr id="3" name="文本框 2">
            <a:extLst>
              <a:ext uri="{FF2B5EF4-FFF2-40B4-BE49-F238E27FC236}">
                <a16:creationId xmlns:a16="http://schemas.microsoft.com/office/drawing/2014/main" id="{2F404B5E-6225-2341-92AD-940E3D276879}"/>
              </a:ext>
            </a:extLst>
          </p:cNvPr>
          <p:cNvSpPr txBox="1"/>
          <p:nvPr/>
        </p:nvSpPr>
        <p:spPr>
          <a:xfrm>
            <a:off x="1509481" y="5027871"/>
            <a:ext cx="1620078" cy="369332"/>
          </a:xfrm>
          <a:prstGeom prst="rect">
            <a:avLst/>
          </a:prstGeom>
          <a:noFill/>
        </p:spPr>
        <p:txBody>
          <a:bodyPr wrap="square" rtlCol="0">
            <a:spAutoFit/>
          </a:bodyPr>
          <a:lstStyle/>
          <a:p>
            <a:r>
              <a:rPr kumimoji="1" lang="en-US" altLang="zh-CN" dirty="0"/>
              <a:t>Centroids = 3</a:t>
            </a:r>
            <a:endParaRPr kumimoji="1" lang="zh-CN" altLang="en-US" dirty="0"/>
          </a:p>
        </p:txBody>
      </p:sp>
      <p:pic>
        <p:nvPicPr>
          <p:cNvPr id="8" name="图片 7">
            <a:extLst>
              <a:ext uri="{FF2B5EF4-FFF2-40B4-BE49-F238E27FC236}">
                <a16:creationId xmlns:a16="http://schemas.microsoft.com/office/drawing/2014/main" id="{0E19E2D5-43A3-9043-8FB6-231DCE4BB1CC}"/>
              </a:ext>
            </a:extLst>
          </p:cNvPr>
          <p:cNvPicPr>
            <a:picLocks noChangeAspect="1"/>
          </p:cNvPicPr>
          <p:nvPr/>
        </p:nvPicPr>
        <p:blipFill>
          <a:blip r:embed="rId3"/>
          <a:stretch>
            <a:fillRect/>
          </a:stretch>
        </p:blipFill>
        <p:spPr>
          <a:xfrm>
            <a:off x="676824" y="1645463"/>
            <a:ext cx="3285392" cy="2996112"/>
          </a:xfrm>
          <a:prstGeom prst="rect">
            <a:avLst/>
          </a:prstGeom>
        </p:spPr>
      </p:pic>
      <p:pic>
        <p:nvPicPr>
          <p:cNvPr id="9" name="图片 8">
            <a:extLst>
              <a:ext uri="{FF2B5EF4-FFF2-40B4-BE49-F238E27FC236}">
                <a16:creationId xmlns:a16="http://schemas.microsoft.com/office/drawing/2014/main" id="{69AE2B58-6DA6-D441-BDCA-E9378E141745}"/>
              </a:ext>
            </a:extLst>
          </p:cNvPr>
          <p:cNvPicPr>
            <a:picLocks noChangeAspect="1"/>
          </p:cNvPicPr>
          <p:nvPr/>
        </p:nvPicPr>
        <p:blipFill>
          <a:blip r:embed="rId4"/>
          <a:stretch>
            <a:fillRect/>
          </a:stretch>
        </p:blipFill>
        <p:spPr>
          <a:xfrm>
            <a:off x="4470123" y="1645463"/>
            <a:ext cx="3251753" cy="2996112"/>
          </a:xfrm>
          <a:prstGeom prst="rect">
            <a:avLst/>
          </a:prstGeom>
        </p:spPr>
      </p:pic>
      <p:pic>
        <p:nvPicPr>
          <p:cNvPr id="10" name="图片 9">
            <a:extLst>
              <a:ext uri="{FF2B5EF4-FFF2-40B4-BE49-F238E27FC236}">
                <a16:creationId xmlns:a16="http://schemas.microsoft.com/office/drawing/2014/main" id="{B67FA4C6-7CCD-B948-A23A-DD201600A2A7}"/>
              </a:ext>
            </a:extLst>
          </p:cNvPr>
          <p:cNvPicPr>
            <a:picLocks noChangeAspect="1"/>
          </p:cNvPicPr>
          <p:nvPr/>
        </p:nvPicPr>
        <p:blipFill>
          <a:blip r:embed="rId5"/>
          <a:stretch>
            <a:fillRect/>
          </a:stretch>
        </p:blipFill>
        <p:spPr>
          <a:xfrm>
            <a:off x="8238815" y="1645463"/>
            <a:ext cx="3276361" cy="2996112"/>
          </a:xfrm>
          <a:prstGeom prst="rect">
            <a:avLst/>
          </a:prstGeom>
        </p:spPr>
      </p:pic>
      <p:sp>
        <p:nvSpPr>
          <p:cNvPr id="11" name="文本框 10">
            <a:extLst>
              <a:ext uri="{FF2B5EF4-FFF2-40B4-BE49-F238E27FC236}">
                <a16:creationId xmlns:a16="http://schemas.microsoft.com/office/drawing/2014/main" id="{8B7C3497-1681-734A-86F4-9B963FF5C58A}"/>
              </a:ext>
            </a:extLst>
          </p:cNvPr>
          <p:cNvSpPr txBox="1"/>
          <p:nvPr/>
        </p:nvSpPr>
        <p:spPr>
          <a:xfrm>
            <a:off x="5285960" y="5027871"/>
            <a:ext cx="1620078" cy="369332"/>
          </a:xfrm>
          <a:prstGeom prst="rect">
            <a:avLst/>
          </a:prstGeom>
          <a:noFill/>
        </p:spPr>
        <p:txBody>
          <a:bodyPr wrap="square" rtlCol="0">
            <a:spAutoFit/>
          </a:bodyPr>
          <a:lstStyle/>
          <a:p>
            <a:r>
              <a:rPr kumimoji="1" lang="en-US" altLang="zh-CN" dirty="0"/>
              <a:t>Centroids = 5</a:t>
            </a:r>
            <a:endParaRPr kumimoji="1" lang="zh-CN" altLang="en-US" dirty="0"/>
          </a:p>
        </p:txBody>
      </p:sp>
      <p:sp>
        <p:nvSpPr>
          <p:cNvPr id="12" name="文本框 11">
            <a:extLst>
              <a:ext uri="{FF2B5EF4-FFF2-40B4-BE49-F238E27FC236}">
                <a16:creationId xmlns:a16="http://schemas.microsoft.com/office/drawing/2014/main" id="{9B1B9527-9EBC-B644-9497-108AE4B09306}"/>
              </a:ext>
            </a:extLst>
          </p:cNvPr>
          <p:cNvSpPr txBox="1"/>
          <p:nvPr/>
        </p:nvSpPr>
        <p:spPr>
          <a:xfrm>
            <a:off x="9066956" y="5027871"/>
            <a:ext cx="1620078" cy="369332"/>
          </a:xfrm>
          <a:prstGeom prst="rect">
            <a:avLst/>
          </a:prstGeom>
          <a:noFill/>
        </p:spPr>
        <p:txBody>
          <a:bodyPr wrap="square" rtlCol="0">
            <a:spAutoFit/>
          </a:bodyPr>
          <a:lstStyle/>
          <a:p>
            <a:r>
              <a:rPr kumimoji="1" lang="en-US" altLang="zh-CN" dirty="0"/>
              <a:t>Centroids = 7</a:t>
            </a:r>
            <a:endParaRPr kumimoji="1" lang="zh-CN" altLang="en-US" dirty="0"/>
          </a:p>
        </p:txBody>
      </p:sp>
    </p:spTree>
    <p:extLst>
      <p:ext uri="{BB962C8B-B14F-4D97-AF65-F5344CB8AC3E}">
        <p14:creationId xmlns:p14="http://schemas.microsoft.com/office/powerpoint/2010/main" val="21339929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4.4</a:t>
            </a:r>
            <a:r>
              <a:rPr lang="zh-CN" altLang="en-US" dirty="0" smtClean="0"/>
              <a:t> </a:t>
            </a:r>
            <a:r>
              <a:rPr lang="en-US" altLang="zh-CN" dirty="0"/>
              <a:t>K-Means</a:t>
            </a:r>
            <a:r>
              <a:rPr lang="zh-CN" altLang="en-US" dirty="0"/>
              <a:t>优缺点</a:t>
            </a:r>
          </a:p>
        </p:txBody>
      </p:sp>
      <p:pic>
        <p:nvPicPr>
          <p:cNvPr id="2" name="图片 1">
            <a:extLst>
              <a:ext uri="{FF2B5EF4-FFF2-40B4-BE49-F238E27FC236}">
                <a16:creationId xmlns:a16="http://schemas.microsoft.com/office/drawing/2014/main" id="{8F082E1E-9F9A-DE41-8ECA-EBF9BD6924F1}"/>
              </a:ext>
            </a:extLst>
          </p:cNvPr>
          <p:cNvPicPr>
            <a:picLocks noChangeAspect="1"/>
          </p:cNvPicPr>
          <p:nvPr/>
        </p:nvPicPr>
        <p:blipFill>
          <a:blip r:embed="rId3"/>
          <a:stretch>
            <a:fillRect/>
          </a:stretch>
        </p:blipFill>
        <p:spPr>
          <a:xfrm>
            <a:off x="1739900" y="1670050"/>
            <a:ext cx="8712200" cy="3517900"/>
          </a:xfrm>
          <a:prstGeom prst="rect">
            <a:avLst/>
          </a:prstGeom>
        </p:spPr>
      </p:pic>
      <p:sp>
        <p:nvSpPr>
          <p:cNvPr id="3" name="文本框 2">
            <a:extLst>
              <a:ext uri="{FF2B5EF4-FFF2-40B4-BE49-F238E27FC236}">
                <a16:creationId xmlns:a16="http://schemas.microsoft.com/office/drawing/2014/main" id="{2C81C7E8-6ED9-3E4E-8244-CFACE299961D}"/>
              </a:ext>
            </a:extLst>
          </p:cNvPr>
          <p:cNvSpPr txBox="1"/>
          <p:nvPr/>
        </p:nvSpPr>
        <p:spPr>
          <a:xfrm>
            <a:off x="1855304" y="1012402"/>
            <a:ext cx="8596796" cy="369332"/>
          </a:xfrm>
          <a:prstGeom prst="rect">
            <a:avLst/>
          </a:prstGeom>
          <a:noFill/>
        </p:spPr>
        <p:txBody>
          <a:bodyPr wrap="square" rtlCol="0">
            <a:spAutoFit/>
          </a:bodyPr>
          <a:lstStyle/>
          <a:p>
            <a:r>
              <a:rPr kumimoji="1" lang="zh-CN" altLang="en-US" dirty="0"/>
              <a:t>当数据集中的簇有较复杂的非球形几何形状</a:t>
            </a:r>
          </a:p>
        </p:txBody>
      </p:sp>
    </p:spTree>
    <p:extLst>
      <p:ext uri="{BB962C8B-B14F-4D97-AF65-F5344CB8AC3E}">
        <p14:creationId xmlns:p14="http://schemas.microsoft.com/office/powerpoint/2010/main" val="20081251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smtClean="0"/>
              <a:t>4.5</a:t>
            </a:r>
            <a:r>
              <a:rPr lang="zh-CN" altLang="en-US" smtClean="0"/>
              <a:t> </a:t>
            </a:r>
            <a:r>
              <a:rPr lang="en-US" altLang="zh-CN" dirty="0"/>
              <a:t>K-Means</a:t>
            </a:r>
            <a:r>
              <a:rPr lang="zh-CN" altLang="en-US" dirty="0"/>
              <a:t>应用</a:t>
            </a:r>
          </a:p>
        </p:txBody>
      </p:sp>
      <p:sp>
        <p:nvSpPr>
          <p:cNvPr id="3" name="文本框 2">
            <a:extLst>
              <a:ext uri="{FF2B5EF4-FFF2-40B4-BE49-F238E27FC236}">
                <a16:creationId xmlns:a16="http://schemas.microsoft.com/office/drawing/2014/main" id="{A6CED4AF-942E-DA46-A1F4-3DC42E25F856}"/>
              </a:ext>
            </a:extLst>
          </p:cNvPr>
          <p:cNvSpPr txBox="1"/>
          <p:nvPr/>
        </p:nvSpPr>
        <p:spPr>
          <a:xfrm>
            <a:off x="1898373" y="2584353"/>
            <a:ext cx="3518452" cy="923330"/>
          </a:xfrm>
          <a:prstGeom prst="rect">
            <a:avLst/>
          </a:prstGeom>
          <a:noFill/>
        </p:spPr>
        <p:txBody>
          <a:bodyPr wrap="square" rtlCol="0">
            <a:spAutoFit/>
          </a:bodyPr>
          <a:lstStyle/>
          <a:p>
            <a:r>
              <a:rPr kumimoji="1" lang="zh-CN" altLang="en-US" dirty="0"/>
              <a:t>文档分类</a:t>
            </a:r>
            <a:endParaRPr kumimoji="1" lang="en-US" altLang="zh-CN" dirty="0"/>
          </a:p>
          <a:p>
            <a:r>
              <a:rPr kumimoji="1" lang="zh-CN" altLang="en-US" dirty="0"/>
              <a:t>       </a:t>
            </a:r>
            <a:endParaRPr kumimoji="1" lang="en-US" altLang="zh-CN" dirty="0"/>
          </a:p>
          <a:p>
            <a:endParaRPr kumimoji="1" lang="zh-CN" altLang="en-US" dirty="0"/>
          </a:p>
        </p:txBody>
      </p:sp>
      <p:pic>
        <p:nvPicPr>
          <p:cNvPr id="5" name="图片 4">
            <a:extLst>
              <a:ext uri="{FF2B5EF4-FFF2-40B4-BE49-F238E27FC236}">
                <a16:creationId xmlns:a16="http://schemas.microsoft.com/office/drawing/2014/main" id="{9D2E46DF-F886-A340-8B7C-2F6E649A0385}"/>
              </a:ext>
            </a:extLst>
          </p:cNvPr>
          <p:cNvPicPr>
            <a:picLocks noChangeAspect="1"/>
          </p:cNvPicPr>
          <p:nvPr/>
        </p:nvPicPr>
        <p:blipFill>
          <a:blip r:embed="rId3"/>
          <a:stretch>
            <a:fillRect/>
          </a:stretch>
        </p:blipFill>
        <p:spPr>
          <a:xfrm>
            <a:off x="4809617" y="1600199"/>
            <a:ext cx="6832418" cy="3655943"/>
          </a:xfrm>
          <a:prstGeom prst="rect">
            <a:avLst/>
          </a:prstGeom>
        </p:spPr>
      </p:pic>
      <p:sp>
        <p:nvSpPr>
          <p:cNvPr id="6" name="文本框 5">
            <a:extLst>
              <a:ext uri="{FF2B5EF4-FFF2-40B4-BE49-F238E27FC236}">
                <a16:creationId xmlns:a16="http://schemas.microsoft.com/office/drawing/2014/main" id="{A6D46F15-6A04-F34B-B843-FFC07ADC7A18}"/>
              </a:ext>
            </a:extLst>
          </p:cNvPr>
          <p:cNvSpPr txBox="1"/>
          <p:nvPr/>
        </p:nvSpPr>
        <p:spPr>
          <a:xfrm>
            <a:off x="1898373" y="3323017"/>
            <a:ext cx="2743200" cy="369332"/>
          </a:xfrm>
          <a:prstGeom prst="rect">
            <a:avLst/>
          </a:prstGeom>
          <a:noFill/>
        </p:spPr>
        <p:txBody>
          <a:bodyPr wrap="square" rtlCol="0">
            <a:spAutoFit/>
          </a:bodyPr>
          <a:lstStyle/>
          <a:p>
            <a:r>
              <a:rPr kumimoji="1" lang="zh-CN" altLang="en-US" dirty="0"/>
              <a:t>图片压缩</a:t>
            </a:r>
          </a:p>
        </p:txBody>
      </p:sp>
    </p:spTree>
    <p:extLst>
      <p:ext uri="{BB962C8B-B14F-4D97-AF65-F5344CB8AC3E}">
        <p14:creationId xmlns:p14="http://schemas.microsoft.com/office/powerpoint/2010/main" val="38190165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剪去对角 1"/>
          <p:cNvSpPr/>
          <p:nvPr/>
        </p:nvSpPr>
        <p:spPr>
          <a:xfrm>
            <a:off x="1485900" y="1689101"/>
            <a:ext cx="4610100" cy="3416299"/>
          </a:xfrm>
          <a:prstGeom prst="snip2DiagRect">
            <a:avLst/>
          </a:prstGeom>
          <a:solidFill>
            <a:srgbClr val="152F71"/>
          </a:solidFill>
          <a:ln w="12700" cap="flat" cmpd="sng" algn="ctr">
            <a:gradFill>
              <a:gsLst>
                <a:gs pos="68533">
                  <a:srgbClr val="2579DB">
                    <a:alpha val="0"/>
                  </a:srgbClr>
                </a:gs>
                <a:gs pos="24900">
                  <a:srgbClr val="2579DB">
                    <a:alpha val="0"/>
                  </a:srgbClr>
                </a:gs>
                <a:gs pos="0">
                  <a:srgbClr val="2579DB"/>
                </a:gs>
                <a:gs pos="100000">
                  <a:srgbClr val="2579DB"/>
                </a:gs>
              </a:gsLst>
              <a:lin ang="3600000" scaled="0"/>
            </a:gra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1F497D"/>
              </a:solidFill>
              <a:effectLst/>
              <a:uLnTx/>
              <a:uFillTx/>
              <a:latin typeface="Arial" panose="020B0604020202020204"/>
              <a:ea typeface="楷体" panose="02010609060101010101" charset="-122"/>
              <a:cs typeface="+mn-cs"/>
            </a:endParaRPr>
          </a:p>
        </p:txBody>
      </p:sp>
      <p:sp>
        <p:nvSpPr>
          <p:cNvPr id="4" name="文本框 3"/>
          <p:cNvSpPr txBox="1"/>
          <p:nvPr/>
        </p:nvSpPr>
        <p:spPr>
          <a:xfrm>
            <a:off x="2542023" y="4059305"/>
            <a:ext cx="2497855" cy="73866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1400">
                <a:solidFill>
                  <a:schemeClr val="bg1"/>
                </a:solidFill>
                <a:latin typeface="微软雅黑" panose="020B0503020204020204" pitchFamily="34" charset="-122"/>
                <a:ea typeface="微软雅黑" panose="020B0503020204020204" pitchFamily="34" charset="-122"/>
              </a:rPr>
              <a:t>经典</a:t>
            </a:r>
            <a:r>
              <a:rPr lang="zh-CN" altLang="en-US" sz="1400" dirty="0">
                <a:solidFill>
                  <a:schemeClr val="bg1"/>
                </a:solidFill>
                <a:latin typeface="微软雅黑" panose="020B0503020204020204" pitchFamily="34" charset="-122"/>
                <a:ea typeface="微软雅黑" panose="020B0503020204020204" pitchFamily="34" charset="-122"/>
              </a:rPr>
              <a:t>机器学习算法中的</a:t>
            </a:r>
            <a:r>
              <a:rPr lang="zh-CN" altLang="en-US" sz="1400">
                <a:solidFill>
                  <a:schemeClr val="bg1"/>
                </a:solidFill>
                <a:latin typeface="微软雅黑" panose="020B0503020204020204" pitchFamily="34" charset="-122"/>
                <a:ea typeface="微软雅黑" panose="020B0503020204020204" pitchFamily="34" charset="-122"/>
              </a:rPr>
              <a:t>决策树模型</a:t>
            </a:r>
            <a:r>
              <a:rPr lang="zh-CN" altLang="en-US" sz="1400" dirty="0">
                <a:solidFill>
                  <a:schemeClr val="bg1"/>
                </a:solidFill>
                <a:latin typeface="微软雅黑" panose="020B0503020204020204" pitchFamily="34" charset="-122"/>
                <a:ea typeface="微软雅黑" panose="020B0503020204020204" pitchFamily="34" charset="-122"/>
              </a:rPr>
              <a:t>，特征选择，决策树的生成与剪枝，以及</a:t>
            </a:r>
            <a:r>
              <a:rPr lang="en-US" altLang="zh-CN" sz="1400" dirty="0">
                <a:solidFill>
                  <a:schemeClr val="bg1"/>
                </a:solidFill>
                <a:latin typeface="微软雅黑" panose="020B0503020204020204" pitchFamily="34" charset="-122"/>
                <a:ea typeface="微软雅黑" panose="020B0503020204020204" pitchFamily="34" charset="-122"/>
              </a:rPr>
              <a:t>CART</a:t>
            </a:r>
            <a:r>
              <a:rPr lang="zh-CN" altLang="en-US" sz="1400" dirty="0">
                <a:solidFill>
                  <a:schemeClr val="bg1"/>
                </a:solidFill>
                <a:latin typeface="微软雅黑" panose="020B0503020204020204" pitchFamily="34" charset="-122"/>
                <a:ea typeface="微软雅黑" panose="020B0503020204020204" pitchFamily="34" charset="-122"/>
              </a:rPr>
              <a:t>算法。</a:t>
            </a:r>
          </a:p>
        </p:txBody>
      </p:sp>
      <p:sp>
        <p:nvSpPr>
          <p:cNvPr id="6" name="文本框 5"/>
          <p:cNvSpPr txBox="1"/>
          <p:nvPr/>
        </p:nvSpPr>
        <p:spPr>
          <a:xfrm>
            <a:off x="2095886" y="3196498"/>
            <a:ext cx="3595868" cy="769441"/>
          </a:xfrm>
          <a:prstGeom prst="rect">
            <a:avLst/>
          </a:prstGeom>
          <a:noFill/>
        </p:spPr>
        <p:txBody>
          <a:bodyPr wrap="square" rtlCol="0">
            <a:spAutoFit/>
          </a:bodyPr>
          <a:lstStyle/>
          <a:p>
            <a:pPr algn="dist"/>
            <a:r>
              <a:rPr kumimoji="0" lang="zh-CN" altLang="en-US" sz="4400" b="1" i="0" u="none" strike="noStrike" kern="0" cap="none" spc="0" normalizeH="0" baseline="0" noProof="0" dirty="0">
                <a:ln>
                  <a:noFill/>
                </a:ln>
                <a:solidFill>
                  <a:srgbClr val="FAFAFA"/>
                </a:solidFill>
                <a:effectLst/>
                <a:uLnTx/>
                <a:uFillTx/>
                <a:latin typeface="微软雅黑" panose="020B0503020204020204" pitchFamily="34" charset="-122"/>
                <a:ea typeface="微软雅黑" panose="020B0503020204020204" pitchFamily="34" charset="-122"/>
              </a:rPr>
              <a:t>决策树模型</a:t>
            </a:r>
          </a:p>
        </p:txBody>
      </p:sp>
      <p:sp>
        <p:nvSpPr>
          <p:cNvPr id="9" name="标题层">
            <a:extLst>
              <a:ext uri="{FF2B5EF4-FFF2-40B4-BE49-F238E27FC236}">
                <a16:creationId xmlns:a16="http://schemas.microsoft.com/office/drawing/2014/main" id="{00571ABF-3AB9-4628-B7CF-71B49482E6F7}"/>
              </a:ext>
            </a:extLst>
          </p:cNvPr>
          <p:cNvSpPr txBox="1"/>
          <p:nvPr/>
        </p:nvSpPr>
        <p:spPr bwMode="auto">
          <a:xfrm>
            <a:off x="3017918" y="1663570"/>
            <a:ext cx="1751804" cy="1733680"/>
          </a:xfrm>
          <a:prstGeom prst="rect">
            <a:avLst/>
          </a:prstGeom>
          <a:noFill/>
          <a:effectLst/>
        </p:spPr>
        <p:txBody>
          <a:bodyPr wrap="square">
            <a:spAutoFit/>
          </a:bodyPr>
          <a:lstStyle/>
          <a:p>
            <a:pPr defTabSz="1219200">
              <a:defRPr/>
            </a:pPr>
            <a:r>
              <a:rPr lang="en-US" altLang="zh-CN" sz="10665"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05</a:t>
            </a:r>
            <a:endParaRPr lang="zh-CN" altLang="en-US" sz="10665"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482805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25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 fill="hold"/>
                                        <p:tgtEl>
                                          <p:spTgt spid="9"/>
                                        </p:tgtEl>
                                        <p:attrNameLst>
                                          <p:attrName>ppt_x</p:attrName>
                                        </p:attrNameLst>
                                      </p:cBhvr>
                                      <p:tavLst>
                                        <p:tav tm="0">
                                          <p:val>
                                            <p:strVal val="0-#ppt_w/2"/>
                                          </p:val>
                                        </p:tav>
                                        <p:tav tm="100000">
                                          <p:val>
                                            <p:strVal val="#ppt_x"/>
                                          </p:val>
                                        </p:tav>
                                      </p:tavLst>
                                    </p:anim>
                                    <p:anim calcmode="lin" valueType="num">
                                      <p:cBhvr additive="base">
                                        <p:cTn id="8" dur="4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5.1</a:t>
            </a:r>
            <a:r>
              <a:rPr lang="zh-CN" altLang="en-US" dirty="0"/>
              <a:t>决策树模型</a:t>
            </a:r>
          </a:p>
        </p:txBody>
      </p:sp>
      <p:pic>
        <p:nvPicPr>
          <p:cNvPr id="2" name="图片 1">
            <a:extLst>
              <a:ext uri="{FF2B5EF4-FFF2-40B4-BE49-F238E27FC236}">
                <a16:creationId xmlns:a16="http://schemas.microsoft.com/office/drawing/2014/main" id="{A9DDA19B-E5BA-DB4F-A13F-69D6AA9F394E}"/>
              </a:ext>
            </a:extLst>
          </p:cNvPr>
          <p:cNvPicPr>
            <a:picLocks noChangeAspect="1"/>
          </p:cNvPicPr>
          <p:nvPr/>
        </p:nvPicPr>
        <p:blipFill>
          <a:blip r:embed="rId3"/>
          <a:stretch>
            <a:fillRect/>
          </a:stretch>
        </p:blipFill>
        <p:spPr>
          <a:xfrm>
            <a:off x="3422985" y="1291390"/>
            <a:ext cx="6019800" cy="4419600"/>
          </a:xfrm>
          <a:prstGeom prst="rect">
            <a:avLst/>
          </a:prstGeom>
        </p:spPr>
      </p:pic>
      <p:sp>
        <p:nvSpPr>
          <p:cNvPr id="3" name="椭圆 2">
            <a:extLst>
              <a:ext uri="{FF2B5EF4-FFF2-40B4-BE49-F238E27FC236}">
                <a16:creationId xmlns:a16="http://schemas.microsoft.com/office/drawing/2014/main" id="{0894C3D7-8D26-1A49-A380-D1EF1339ABF2}"/>
              </a:ext>
            </a:extLst>
          </p:cNvPr>
          <p:cNvSpPr/>
          <p:nvPr/>
        </p:nvSpPr>
        <p:spPr>
          <a:xfrm>
            <a:off x="10238874" y="1564105"/>
            <a:ext cx="348916" cy="360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441FEC23-EA7D-A849-9531-6B47ACBF85FE}"/>
              </a:ext>
            </a:extLst>
          </p:cNvPr>
          <p:cNvSpPr txBox="1"/>
          <p:nvPr/>
        </p:nvSpPr>
        <p:spPr>
          <a:xfrm>
            <a:off x="10764222" y="1555721"/>
            <a:ext cx="646331" cy="369332"/>
          </a:xfrm>
          <a:prstGeom prst="rect">
            <a:avLst/>
          </a:prstGeom>
          <a:noFill/>
        </p:spPr>
        <p:txBody>
          <a:bodyPr wrap="none" rtlCol="0">
            <a:spAutoFit/>
          </a:bodyPr>
          <a:lstStyle/>
          <a:p>
            <a:r>
              <a:rPr kumimoji="1" lang="zh-CN" altLang="en-US" dirty="0"/>
              <a:t>特征</a:t>
            </a:r>
          </a:p>
        </p:txBody>
      </p:sp>
      <p:sp>
        <p:nvSpPr>
          <p:cNvPr id="6" name="圆角矩形 5">
            <a:extLst>
              <a:ext uri="{FF2B5EF4-FFF2-40B4-BE49-F238E27FC236}">
                <a16:creationId xmlns:a16="http://schemas.microsoft.com/office/drawing/2014/main" id="{72302D2D-31D3-D647-BA2B-7EC7E526AFA6}"/>
              </a:ext>
            </a:extLst>
          </p:cNvPr>
          <p:cNvSpPr/>
          <p:nvPr/>
        </p:nvSpPr>
        <p:spPr>
          <a:xfrm>
            <a:off x="10238874" y="2218184"/>
            <a:ext cx="348916" cy="3616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F1632DCE-D04F-1644-A2E2-04F26E348BDC}"/>
              </a:ext>
            </a:extLst>
          </p:cNvPr>
          <p:cNvSpPr txBox="1"/>
          <p:nvPr/>
        </p:nvSpPr>
        <p:spPr>
          <a:xfrm>
            <a:off x="10764222" y="2223284"/>
            <a:ext cx="646331" cy="369332"/>
          </a:xfrm>
          <a:prstGeom prst="rect">
            <a:avLst/>
          </a:prstGeom>
          <a:noFill/>
        </p:spPr>
        <p:txBody>
          <a:bodyPr wrap="none" rtlCol="0">
            <a:spAutoFit/>
          </a:bodyPr>
          <a:lstStyle/>
          <a:p>
            <a:r>
              <a:rPr kumimoji="1" lang="zh-CN" altLang="en-US" dirty="0"/>
              <a:t>分类</a:t>
            </a:r>
          </a:p>
        </p:txBody>
      </p:sp>
      <p:sp>
        <p:nvSpPr>
          <p:cNvPr id="9" name="矩形 8">
            <a:extLst>
              <a:ext uri="{FF2B5EF4-FFF2-40B4-BE49-F238E27FC236}">
                <a16:creationId xmlns:a16="http://schemas.microsoft.com/office/drawing/2014/main" id="{B56756F9-4718-1245-BB71-08CB2CB35195}"/>
              </a:ext>
            </a:extLst>
          </p:cNvPr>
          <p:cNvSpPr/>
          <p:nvPr/>
        </p:nvSpPr>
        <p:spPr>
          <a:xfrm>
            <a:off x="4029259" y="6005214"/>
            <a:ext cx="5078647" cy="369332"/>
          </a:xfrm>
          <a:prstGeom prst="rect">
            <a:avLst/>
          </a:prstGeom>
        </p:spPr>
        <p:txBody>
          <a:bodyPr wrap="square">
            <a:spAutoFit/>
          </a:bodyPr>
          <a:lstStyle/>
          <a:p>
            <a:r>
              <a:rPr lang="zh-CN" altLang="en-US" dirty="0">
                <a:solidFill>
                  <a:srgbClr val="4D4D4D"/>
                </a:solidFill>
                <a:latin typeface="-apple-system"/>
              </a:rPr>
              <a:t>决策树具有一个重要的性质</a:t>
            </a:r>
            <a:r>
              <a:rPr lang="en-US" altLang="zh-CN" dirty="0">
                <a:solidFill>
                  <a:srgbClr val="4D4D4D"/>
                </a:solidFill>
                <a:latin typeface="-apple-system"/>
              </a:rPr>
              <a:t>——</a:t>
            </a:r>
            <a:r>
              <a:rPr lang="zh-CN" altLang="en-US" b="1" dirty="0">
                <a:solidFill>
                  <a:srgbClr val="4D4D4D"/>
                </a:solidFill>
                <a:latin typeface="-apple-system"/>
              </a:rPr>
              <a:t>互斥并且完备</a:t>
            </a:r>
            <a:endParaRPr lang="zh-CN" altLang="en-US" dirty="0"/>
          </a:p>
        </p:txBody>
      </p:sp>
    </p:spTree>
    <p:extLst>
      <p:ext uri="{BB962C8B-B14F-4D97-AF65-F5344CB8AC3E}">
        <p14:creationId xmlns:p14="http://schemas.microsoft.com/office/powerpoint/2010/main" val="18677862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5.1</a:t>
            </a:r>
            <a:r>
              <a:rPr lang="zh-CN" altLang="en-US" dirty="0"/>
              <a:t>决策树模型</a:t>
            </a:r>
          </a:p>
        </p:txBody>
      </p:sp>
      <p:graphicFrame>
        <p:nvGraphicFramePr>
          <p:cNvPr id="3" name="表格 2">
            <a:extLst>
              <a:ext uri="{FF2B5EF4-FFF2-40B4-BE49-F238E27FC236}">
                <a16:creationId xmlns:a16="http://schemas.microsoft.com/office/drawing/2014/main" id="{9F6EBA75-40A0-684B-ABE7-5970E797A75D}"/>
              </a:ext>
            </a:extLst>
          </p:cNvPr>
          <p:cNvGraphicFramePr>
            <a:graphicFrameLocks noGrp="1"/>
          </p:cNvGraphicFramePr>
          <p:nvPr>
            <p:extLst/>
          </p:nvPr>
        </p:nvGraphicFramePr>
        <p:xfrm>
          <a:off x="248621" y="924560"/>
          <a:ext cx="5057304" cy="5933440"/>
        </p:xfrm>
        <a:graphic>
          <a:graphicData uri="http://schemas.openxmlformats.org/drawingml/2006/table">
            <a:tbl>
              <a:tblPr firstRow="1" bandRow="1">
                <a:tableStyleId>{69CF1AB2-1976-4502-BF36-3FF5EA218861}</a:tableStyleId>
              </a:tblPr>
              <a:tblGrid>
                <a:gridCol w="842884">
                  <a:extLst>
                    <a:ext uri="{9D8B030D-6E8A-4147-A177-3AD203B41FA5}">
                      <a16:colId xmlns:a16="http://schemas.microsoft.com/office/drawing/2014/main" val="750771626"/>
                    </a:ext>
                  </a:extLst>
                </a:gridCol>
                <a:gridCol w="842884">
                  <a:extLst>
                    <a:ext uri="{9D8B030D-6E8A-4147-A177-3AD203B41FA5}">
                      <a16:colId xmlns:a16="http://schemas.microsoft.com/office/drawing/2014/main" val="2046764526"/>
                    </a:ext>
                  </a:extLst>
                </a:gridCol>
                <a:gridCol w="842884">
                  <a:extLst>
                    <a:ext uri="{9D8B030D-6E8A-4147-A177-3AD203B41FA5}">
                      <a16:colId xmlns:a16="http://schemas.microsoft.com/office/drawing/2014/main" val="2851545376"/>
                    </a:ext>
                  </a:extLst>
                </a:gridCol>
                <a:gridCol w="842884">
                  <a:extLst>
                    <a:ext uri="{9D8B030D-6E8A-4147-A177-3AD203B41FA5}">
                      <a16:colId xmlns:a16="http://schemas.microsoft.com/office/drawing/2014/main" val="12168708"/>
                    </a:ext>
                  </a:extLst>
                </a:gridCol>
                <a:gridCol w="842884">
                  <a:extLst>
                    <a:ext uri="{9D8B030D-6E8A-4147-A177-3AD203B41FA5}">
                      <a16:colId xmlns:a16="http://schemas.microsoft.com/office/drawing/2014/main" val="1453329892"/>
                    </a:ext>
                  </a:extLst>
                </a:gridCol>
                <a:gridCol w="842884">
                  <a:extLst>
                    <a:ext uri="{9D8B030D-6E8A-4147-A177-3AD203B41FA5}">
                      <a16:colId xmlns:a16="http://schemas.microsoft.com/office/drawing/2014/main" val="2219070823"/>
                    </a:ext>
                  </a:extLst>
                </a:gridCol>
              </a:tblGrid>
              <a:tr h="370840">
                <a:tc>
                  <a:txBody>
                    <a:bodyPr/>
                    <a:lstStyle/>
                    <a:p>
                      <a:r>
                        <a:rPr lang="zh-CN" altLang="en-US" dirty="0"/>
                        <a:t>序号</a:t>
                      </a:r>
                    </a:p>
                  </a:txBody>
                  <a:tcPr/>
                </a:tc>
                <a:tc>
                  <a:txBody>
                    <a:bodyPr/>
                    <a:lstStyle/>
                    <a:p>
                      <a:r>
                        <a:rPr lang="zh-CN" altLang="en-US" dirty="0"/>
                        <a:t>年龄</a:t>
                      </a:r>
                    </a:p>
                  </a:txBody>
                  <a:tcPr/>
                </a:tc>
                <a:tc>
                  <a:txBody>
                    <a:bodyPr/>
                    <a:lstStyle/>
                    <a:p>
                      <a:r>
                        <a:rPr lang="zh-CN" altLang="en-US" dirty="0"/>
                        <a:t>在职</a:t>
                      </a:r>
                    </a:p>
                  </a:txBody>
                  <a:tcPr/>
                </a:tc>
                <a:tc>
                  <a:txBody>
                    <a:bodyPr/>
                    <a:lstStyle/>
                    <a:p>
                      <a:r>
                        <a:rPr lang="zh-CN" altLang="en-US" dirty="0"/>
                        <a:t>房产</a:t>
                      </a:r>
                    </a:p>
                  </a:txBody>
                  <a:tcPr/>
                </a:tc>
                <a:tc>
                  <a:txBody>
                    <a:bodyPr/>
                    <a:lstStyle/>
                    <a:p>
                      <a:r>
                        <a:rPr lang="zh-CN" altLang="en-US" dirty="0"/>
                        <a:t>信用</a:t>
                      </a:r>
                    </a:p>
                  </a:txBody>
                  <a:tcPr/>
                </a:tc>
                <a:tc>
                  <a:txBody>
                    <a:bodyPr/>
                    <a:lstStyle/>
                    <a:p>
                      <a:r>
                        <a:rPr lang="zh-CN" altLang="en-US" dirty="0"/>
                        <a:t>分类</a:t>
                      </a:r>
                    </a:p>
                  </a:txBody>
                  <a:tcPr/>
                </a:tc>
                <a:extLst>
                  <a:ext uri="{0D108BD9-81ED-4DB2-BD59-A6C34878D82A}">
                    <a16:rowId xmlns:a16="http://schemas.microsoft.com/office/drawing/2014/main" val="1269803711"/>
                  </a:ext>
                </a:extLst>
              </a:tr>
              <a:tr h="370840">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tc>
                  <a:txBody>
                    <a:bodyPr/>
                    <a:lstStyle/>
                    <a:p>
                      <a:r>
                        <a:rPr lang="en-US" altLang="zh-CN" dirty="0"/>
                        <a:t>0</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extLst>
                  <a:ext uri="{0D108BD9-81ED-4DB2-BD59-A6C34878D82A}">
                    <a16:rowId xmlns:a16="http://schemas.microsoft.com/office/drawing/2014/main" val="2881533658"/>
                  </a:ext>
                </a:extLst>
              </a:tr>
              <a:tr h="370840">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tc>
                  <a:txBody>
                    <a:bodyPr/>
                    <a:lstStyle/>
                    <a:p>
                      <a:r>
                        <a:rPr lang="en-US" altLang="zh-CN" dirty="0"/>
                        <a:t>0</a:t>
                      </a:r>
                      <a:endParaRPr lang="zh-CN" altLang="en-US" dirty="0"/>
                    </a:p>
                  </a:txBody>
                  <a:tcPr/>
                </a:tc>
                <a:tc>
                  <a:txBody>
                    <a:bodyPr/>
                    <a:lstStyle/>
                    <a:p>
                      <a:r>
                        <a:rPr lang="en-US" altLang="zh-CN" dirty="0"/>
                        <a:t>2</a:t>
                      </a:r>
                      <a:endParaRPr lang="zh-CN" altLang="en-US" dirty="0"/>
                    </a:p>
                  </a:txBody>
                  <a:tcPr/>
                </a:tc>
                <a:tc>
                  <a:txBody>
                    <a:bodyPr/>
                    <a:lstStyle/>
                    <a:p>
                      <a:r>
                        <a:rPr lang="en-US" altLang="zh-CN" dirty="0"/>
                        <a:t>0</a:t>
                      </a:r>
                      <a:endParaRPr lang="zh-CN" altLang="en-US" dirty="0"/>
                    </a:p>
                  </a:txBody>
                  <a:tcPr/>
                </a:tc>
                <a:extLst>
                  <a:ext uri="{0D108BD9-81ED-4DB2-BD59-A6C34878D82A}">
                    <a16:rowId xmlns:a16="http://schemas.microsoft.com/office/drawing/2014/main" val="3755009941"/>
                  </a:ext>
                </a:extLst>
              </a:tr>
              <a:tr h="370840">
                <a:tc>
                  <a:txBody>
                    <a:bodyPr/>
                    <a:lstStyle/>
                    <a:p>
                      <a:r>
                        <a:rPr lang="en-US" altLang="zh-CN" dirty="0"/>
                        <a:t>3</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3689667749"/>
                  </a:ext>
                </a:extLst>
              </a:tr>
              <a:tr h="370840">
                <a:tc>
                  <a:txBody>
                    <a:bodyPr/>
                    <a:lstStyle/>
                    <a:p>
                      <a:r>
                        <a:rPr lang="en-US" altLang="zh-CN" dirty="0"/>
                        <a:t>4</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4062506390"/>
                  </a:ext>
                </a:extLst>
              </a:tr>
              <a:tr h="370840">
                <a:tc>
                  <a:txBody>
                    <a:bodyPr/>
                    <a:lstStyle/>
                    <a:p>
                      <a:r>
                        <a:rPr lang="en-US" altLang="zh-CN" dirty="0"/>
                        <a:t>5</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tc>
                  <a:txBody>
                    <a:bodyPr/>
                    <a:lstStyle/>
                    <a:p>
                      <a:r>
                        <a:rPr lang="en-US" altLang="zh-CN" dirty="0"/>
                        <a:t>0</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extLst>
                  <a:ext uri="{0D108BD9-81ED-4DB2-BD59-A6C34878D82A}">
                    <a16:rowId xmlns:a16="http://schemas.microsoft.com/office/drawing/2014/main" val="3656837683"/>
                  </a:ext>
                </a:extLst>
              </a:tr>
              <a:tr h="370840">
                <a:tc>
                  <a:txBody>
                    <a:bodyPr/>
                    <a:lstStyle/>
                    <a:p>
                      <a:r>
                        <a:rPr lang="en-US" altLang="zh-CN" dirty="0"/>
                        <a:t>6</a:t>
                      </a:r>
                      <a:endParaRPr lang="zh-CN" altLang="en-US" dirty="0"/>
                    </a:p>
                  </a:txBody>
                  <a:tcPr/>
                </a:tc>
                <a:tc>
                  <a:txBody>
                    <a:bodyPr/>
                    <a:lstStyle/>
                    <a:p>
                      <a:r>
                        <a:rPr lang="en-US" altLang="zh-CN" dirty="0"/>
                        <a:t>2</a:t>
                      </a:r>
                      <a:endParaRPr lang="zh-CN" altLang="en-US" dirty="0"/>
                    </a:p>
                  </a:txBody>
                  <a:tcPr/>
                </a:tc>
                <a:tc>
                  <a:txBody>
                    <a:bodyPr/>
                    <a:lstStyle/>
                    <a:p>
                      <a:r>
                        <a:rPr lang="en-US" altLang="zh-CN" dirty="0"/>
                        <a:t>0</a:t>
                      </a:r>
                      <a:endParaRPr lang="zh-CN" altLang="en-US" dirty="0"/>
                    </a:p>
                  </a:txBody>
                  <a:tcPr/>
                </a:tc>
                <a:tc>
                  <a:txBody>
                    <a:bodyPr/>
                    <a:lstStyle/>
                    <a:p>
                      <a:r>
                        <a:rPr lang="en-US" altLang="zh-CN" dirty="0"/>
                        <a:t>0</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extLst>
                  <a:ext uri="{0D108BD9-81ED-4DB2-BD59-A6C34878D82A}">
                    <a16:rowId xmlns:a16="http://schemas.microsoft.com/office/drawing/2014/main" val="3069904668"/>
                  </a:ext>
                </a:extLst>
              </a:tr>
              <a:tr h="370840">
                <a:tc>
                  <a:txBody>
                    <a:bodyPr/>
                    <a:lstStyle/>
                    <a:p>
                      <a:r>
                        <a:rPr lang="en-US" altLang="zh-CN" dirty="0"/>
                        <a:t>7</a:t>
                      </a:r>
                      <a:endParaRPr lang="zh-CN" altLang="en-US" dirty="0"/>
                    </a:p>
                  </a:txBody>
                  <a:tcPr/>
                </a:tc>
                <a:tc>
                  <a:txBody>
                    <a:bodyPr/>
                    <a:lstStyle/>
                    <a:p>
                      <a:r>
                        <a:rPr lang="en-US" altLang="zh-CN" dirty="0"/>
                        <a:t>2</a:t>
                      </a:r>
                      <a:endParaRPr lang="zh-CN" altLang="en-US" dirty="0"/>
                    </a:p>
                  </a:txBody>
                  <a:tcPr/>
                </a:tc>
                <a:tc>
                  <a:txBody>
                    <a:bodyPr/>
                    <a:lstStyle/>
                    <a:p>
                      <a:r>
                        <a:rPr lang="en-US" altLang="zh-CN" dirty="0"/>
                        <a:t>0</a:t>
                      </a:r>
                      <a:endParaRPr lang="zh-CN" altLang="en-US" dirty="0"/>
                    </a:p>
                  </a:txBody>
                  <a:tcPr/>
                </a:tc>
                <a:tc>
                  <a:txBody>
                    <a:bodyPr/>
                    <a:lstStyle/>
                    <a:p>
                      <a:r>
                        <a:rPr lang="en-US" altLang="zh-CN" dirty="0"/>
                        <a:t>0</a:t>
                      </a:r>
                      <a:endParaRPr lang="zh-CN" altLang="en-US" dirty="0"/>
                    </a:p>
                  </a:txBody>
                  <a:tcPr/>
                </a:tc>
                <a:tc>
                  <a:txBody>
                    <a:bodyPr/>
                    <a:lstStyle/>
                    <a:p>
                      <a:r>
                        <a:rPr lang="en-US" altLang="zh-CN" dirty="0"/>
                        <a:t>2</a:t>
                      </a:r>
                      <a:endParaRPr lang="zh-CN" altLang="en-US" dirty="0"/>
                    </a:p>
                  </a:txBody>
                  <a:tcPr/>
                </a:tc>
                <a:tc>
                  <a:txBody>
                    <a:bodyPr/>
                    <a:lstStyle/>
                    <a:p>
                      <a:r>
                        <a:rPr lang="en-US" altLang="zh-CN" dirty="0"/>
                        <a:t>0</a:t>
                      </a:r>
                      <a:endParaRPr lang="zh-CN" altLang="en-US" dirty="0"/>
                    </a:p>
                  </a:txBody>
                  <a:tcPr/>
                </a:tc>
                <a:extLst>
                  <a:ext uri="{0D108BD9-81ED-4DB2-BD59-A6C34878D82A}">
                    <a16:rowId xmlns:a16="http://schemas.microsoft.com/office/drawing/2014/main" val="87485641"/>
                  </a:ext>
                </a:extLst>
              </a:tr>
              <a:tr h="370840">
                <a:tc>
                  <a:txBody>
                    <a:bodyPr/>
                    <a:lstStyle/>
                    <a:p>
                      <a:r>
                        <a:rPr lang="en-US" altLang="zh-CN" dirty="0"/>
                        <a:t>8</a:t>
                      </a:r>
                      <a:endParaRPr lang="zh-CN" altLang="en-US" dirty="0"/>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tc>
                  <a:txBody>
                    <a:bodyPr/>
                    <a:lstStyle/>
                    <a:p>
                      <a:r>
                        <a:rPr lang="en-US" altLang="zh-CN" dirty="0"/>
                        <a:t>1</a:t>
                      </a:r>
                      <a:endParaRPr lang="zh-CN" altLang="en-US" dirty="0"/>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1545517948"/>
                  </a:ext>
                </a:extLst>
              </a:tr>
              <a:tr h="370840">
                <a:tc>
                  <a:txBody>
                    <a:bodyPr/>
                    <a:lstStyle/>
                    <a:p>
                      <a:r>
                        <a:rPr lang="en-US" altLang="zh-CN" dirty="0"/>
                        <a:t>9</a:t>
                      </a:r>
                      <a:endParaRPr lang="zh-CN" altLang="en-US" dirty="0"/>
                    </a:p>
                  </a:txBody>
                  <a:tcPr/>
                </a:tc>
                <a:tc>
                  <a:txBody>
                    <a:bodyPr/>
                    <a:lstStyle/>
                    <a:p>
                      <a:r>
                        <a:rPr lang="en-US" altLang="zh-CN" dirty="0"/>
                        <a:t>2</a:t>
                      </a:r>
                      <a:endParaRPr lang="zh-CN" altLang="en-US" dirty="0"/>
                    </a:p>
                  </a:txBody>
                  <a:tcPr/>
                </a:tc>
                <a:tc>
                  <a:txBody>
                    <a:bodyPr/>
                    <a:lstStyle/>
                    <a:p>
                      <a:r>
                        <a:rPr lang="en-US" altLang="zh-CN" dirty="0"/>
                        <a:t>0</a:t>
                      </a:r>
                      <a:endParaRPr lang="zh-CN" altLang="en-US" dirty="0"/>
                    </a:p>
                  </a:txBody>
                  <a:tcPr/>
                </a:tc>
                <a:tc>
                  <a:txBody>
                    <a:bodyPr/>
                    <a:lstStyle/>
                    <a:p>
                      <a:r>
                        <a:rPr lang="en-US" altLang="zh-CN" dirty="0"/>
                        <a:t>1</a:t>
                      </a:r>
                      <a:endParaRPr lang="zh-CN" altLang="en-US" dirty="0"/>
                    </a:p>
                  </a:txBody>
                  <a:tcPr/>
                </a:tc>
                <a:tc>
                  <a:txBody>
                    <a:bodyPr/>
                    <a:lstStyle/>
                    <a:p>
                      <a:r>
                        <a:rPr lang="en-US" altLang="zh-CN" dirty="0"/>
                        <a:t>3</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1849690238"/>
                  </a:ext>
                </a:extLst>
              </a:tr>
              <a:tr h="370840">
                <a:tc>
                  <a:txBody>
                    <a:bodyPr/>
                    <a:lstStyle/>
                    <a:p>
                      <a:r>
                        <a:rPr lang="en-US" altLang="zh-CN" dirty="0"/>
                        <a:t>10</a:t>
                      </a:r>
                      <a:endParaRPr lang="zh-CN" altLang="en-US" dirty="0"/>
                    </a:p>
                  </a:txBody>
                  <a:tcPr/>
                </a:tc>
                <a:tc>
                  <a:txBody>
                    <a:bodyPr/>
                    <a:lstStyle/>
                    <a:p>
                      <a:r>
                        <a:rPr lang="en-US" altLang="zh-CN" dirty="0"/>
                        <a:t>2</a:t>
                      </a:r>
                      <a:endParaRPr lang="zh-CN" altLang="en-US" dirty="0"/>
                    </a:p>
                  </a:txBody>
                  <a:tcPr/>
                </a:tc>
                <a:tc>
                  <a:txBody>
                    <a:bodyPr/>
                    <a:lstStyle/>
                    <a:p>
                      <a:r>
                        <a:rPr lang="en-US" altLang="zh-CN" dirty="0"/>
                        <a:t>0</a:t>
                      </a:r>
                      <a:endParaRPr lang="zh-CN" altLang="en-US" dirty="0"/>
                    </a:p>
                  </a:txBody>
                  <a:tcPr/>
                </a:tc>
                <a:tc>
                  <a:txBody>
                    <a:bodyPr/>
                    <a:lstStyle/>
                    <a:p>
                      <a:r>
                        <a:rPr lang="en-US" altLang="zh-CN" dirty="0"/>
                        <a:t>1</a:t>
                      </a:r>
                      <a:endParaRPr lang="zh-CN" altLang="en-US" dirty="0"/>
                    </a:p>
                  </a:txBody>
                  <a:tcPr/>
                </a:tc>
                <a:tc>
                  <a:txBody>
                    <a:bodyPr/>
                    <a:lstStyle/>
                    <a:p>
                      <a:r>
                        <a:rPr lang="en-US" altLang="zh-CN" dirty="0"/>
                        <a:t>3</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672155010"/>
                  </a:ext>
                </a:extLst>
              </a:tr>
              <a:tr h="370840">
                <a:tc>
                  <a:txBody>
                    <a:bodyPr/>
                    <a:lstStyle/>
                    <a:p>
                      <a:r>
                        <a:rPr lang="en-US" altLang="zh-CN" dirty="0"/>
                        <a:t>11</a:t>
                      </a:r>
                      <a:endParaRPr lang="zh-CN" altLang="en-US" dirty="0"/>
                    </a:p>
                  </a:txBody>
                  <a:tcPr/>
                </a:tc>
                <a:tc>
                  <a:txBody>
                    <a:bodyPr/>
                    <a:lstStyle/>
                    <a:p>
                      <a:r>
                        <a:rPr lang="en-US" altLang="zh-CN" dirty="0"/>
                        <a:t>3</a:t>
                      </a:r>
                      <a:endParaRPr lang="zh-CN" altLang="en-US" dirty="0"/>
                    </a:p>
                  </a:txBody>
                  <a:tcPr/>
                </a:tc>
                <a:tc>
                  <a:txBody>
                    <a:bodyPr/>
                    <a:lstStyle/>
                    <a:p>
                      <a:r>
                        <a:rPr lang="en-US" altLang="zh-CN" dirty="0"/>
                        <a:t>0</a:t>
                      </a:r>
                      <a:endParaRPr lang="zh-CN" altLang="en-US" dirty="0"/>
                    </a:p>
                  </a:txBody>
                  <a:tcPr/>
                </a:tc>
                <a:tc>
                  <a:txBody>
                    <a:bodyPr/>
                    <a:lstStyle/>
                    <a:p>
                      <a:r>
                        <a:rPr lang="en-US" altLang="zh-CN" dirty="0"/>
                        <a:t>1</a:t>
                      </a:r>
                      <a:endParaRPr lang="zh-CN" altLang="en-US" dirty="0"/>
                    </a:p>
                  </a:txBody>
                  <a:tcPr/>
                </a:tc>
                <a:tc>
                  <a:txBody>
                    <a:bodyPr/>
                    <a:lstStyle/>
                    <a:p>
                      <a:r>
                        <a:rPr lang="en-US" altLang="zh-CN" dirty="0"/>
                        <a:t>3</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652937591"/>
                  </a:ext>
                </a:extLst>
              </a:tr>
              <a:tr h="370840">
                <a:tc>
                  <a:txBody>
                    <a:bodyPr/>
                    <a:lstStyle/>
                    <a:p>
                      <a:r>
                        <a:rPr lang="en-US" altLang="zh-CN" dirty="0"/>
                        <a:t>12</a:t>
                      </a:r>
                      <a:endParaRPr lang="zh-CN" altLang="en-US" dirty="0"/>
                    </a:p>
                  </a:txBody>
                  <a:tcPr/>
                </a:tc>
                <a:tc>
                  <a:txBody>
                    <a:bodyPr/>
                    <a:lstStyle/>
                    <a:p>
                      <a:r>
                        <a:rPr lang="en-US" altLang="zh-CN" dirty="0"/>
                        <a:t>3</a:t>
                      </a:r>
                      <a:endParaRPr lang="zh-CN" altLang="en-US" dirty="0"/>
                    </a:p>
                  </a:txBody>
                  <a:tcPr/>
                </a:tc>
                <a:tc>
                  <a:txBody>
                    <a:bodyPr/>
                    <a:lstStyle/>
                    <a:p>
                      <a:r>
                        <a:rPr lang="en-US" altLang="zh-CN" dirty="0"/>
                        <a:t>0</a:t>
                      </a:r>
                      <a:endParaRPr lang="zh-CN" altLang="en-US" dirty="0"/>
                    </a:p>
                  </a:txBody>
                  <a:tcPr/>
                </a:tc>
                <a:tc>
                  <a:txBody>
                    <a:bodyPr/>
                    <a:lstStyle/>
                    <a:p>
                      <a:r>
                        <a:rPr lang="en-US" altLang="zh-CN" dirty="0"/>
                        <a:t>1</a:t>
                      </a:r>
                      <a:endParaRPr lang="zh-CN" altLang="en-US" dirty="0"/>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2105020724"/>
                  </a:ext>
                </a:extLst>
              </a:tr>
              <a:tr h="370840">
                <a:tc>
                  <a:txBody>
                    <a:bodyPr/>
                    <a:lstStyle/>
                    <a:p>
                      <a:r>
                        <a:rPr lang="en-US" altLang="zh-CN" dirty="0"/>
                        <a:t>13</a:t>
                      </a:r>
                      <a:endParaRPr lang="zh-CN" altLang="en-US" dirty="0"/>
                    </a:p>
                  </a:txBody>
                  <a:tcPr/>
                </a:tc>
                <a:tc>
                  <a:txBody>
                    <a:bodyPr/>
                    <a:lstStyle/>
                    <a:p>
                      <a:r>
                        <a:rPr lang="en-US" altLang="zh-CN" dirty="0"/>
                        <a:t>3</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tc>
                  <a:txBody>
                    <a:bodyPr/>
                    <a:lstStyle/>
                    <a:p>
                      <a:r>
                        <a:rPr lang="en-US" altLang="zh-CN" dirty="0"/>
                        <a:t>2</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3208251041"/>
                  </a:ext>
                </a:extLst>
              </a:tr>
              <a:tr h="370840">
                <a:tc>
                  <a:txBody>
                    <a:bodyPr/>
                    <a:lstStyle/>
                    <a:p>
                      <a:r>
                        <a:rPr lang="en-US" altLang="zh-CN" dirty="0"/>
                        <a:t>14</a:t>
                      </a:r>
                      <a:endParaRPr lang="zh-CN" altLang="en-US" dirty="0"/>
                    </a:p>
                  </a:txBody>
                  <a:tcPr/>
                </a:tc>
                <a:tc>
                  <a:txBody>
                    <a:bodyPr/>
                    <a:lstStyle/>
                    <a:p>
                      <a:r>
                        <a:rPr lang="en-US" altLang="zh-CN" dirty="0"/>
                        <a:t>3</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tc>
                  <a:txBody>
                    <a:bodyPr/>
                    <a:lstStyle/>
                    <a:p>
                      <a:r>
                        <a:rPr lang="en-US" altLang="zh-CN" dirty="0"/>
                        <a:t>3</a:t>
                      </a:r>
                      <a:endParaRPr lang="zh-CN" altLang="en-US" dirty="0"/>
                    </a:p>
                  </a:txBody>
                  <a:tcPr/>
                </a:tc>
                <a:tc>
                  <a:txBody>
                    <a:bodyPr/>
                    <a:lstStyle/>
                    <a:p>
                      <a:r>
                        <a:rPr lang="en-US" altLang="zh-CN" dirty="0"/>
                        <a:t>1</a:t>
                      </a:r>
                      <a:endParaRPr lang="zh-CN" altLang="en-US" dirty="0"/>
                    </a:p>
                  </a:txBody>
                  <a:tcPr/>
                </a:tc>
                <a:extLst>
                  <a:ext uri="{0D108BD9-81ED-4DB2-BD59-A6C34878D82A}">
                    <a16:rowId xmlns:a16="http://schemas.microsoft.com/office/drawing/2014/main" val="4042014031"/>
                  </a:ext>
                </a:extLst>
              </a:tr>
              <a:tr h="370840">
                <a:tc>
                  <a:txBody>
                    <a:bodyPr/>
                    <a:lstStyle/>
                    <a:p>
                      <a:r>
                        <a:rPr lang="en-US" altLang="zh-CN" dirty="0"/>
                        <a:t>15</a:t>
                      </a:r>
                      <a:endParaRPr lang="zh-CN" altLang="en-US" dirty="0"/>
                    </a:p>
                  </a:txBody>
                  <a:tcPr/>
                </a:tc>
                <a:tc>
                  <a:txBody>
                    <a:bodyPr/>
                    <a:lstStyle/>
                    <a:p>
                      <a:r>
                        <a:rPr lang="en-US" altLang="zh-CN" dirty="0"/>
                        <a:t>3</a:t>
                      </a:r>
                      <a:endParaRPr lang="zh-CN" altLang="en-US" dirty="0"/>
                    </a:p>
                  </a:txBody>
                  <a:tcPr/>
                </a:tc>
                <a:tc>
                  <a:txBody>
                    <a:bodyPr/>
                    <a:lstStyle/>
                    <a:p>
                      <a:r>
                        <a:rPr lang="en-US" altLang="zh-CN" dirty="0"/>
                        <a:t>0</a:t>
                      </a:r>
                      <a:endParaRPr lang="zh-CN" altLang="en-US" dirty="0"/>
                    </a:p>
                  </a:txBody>
                  <a:tcPr/>
                </a:tc>
                <a:tc>
                  <a:txBody>
                    <a:bodyPr/>
                    <a:lstStyle/>
                    <a:p>
                      <a:r>
                        <a:rPr lang="en-US" altLang="zh-CN" dirty="0"/>
                        <a:t>0</a:t>
                      </a:r>
                      <a:endParaRPr lang="zh-CN" altLang="en-US" dirty="0"/>
                    </a:p>
                  </a:txBody>
                  <a:tcPr/>
                </a:tc>
                <a:tc>
                  <a:txBody>
                    <a:bodyPr/>
                    <a:lstStyle/>
                    <a:p>
                      <a:r>
                        <a:rPr lang="en-US" altLang="zh-CN" dirty="0"/>
                        <a:t>1</a:t>
                      </a:r>
                      <a:endParaRPr lang="zh-CN" altLang="en-US" dirty="0"/>
                    </a:p>
                  </a:txBody>
                  <a:tcPr/>
                </a:tc>
                <a:tc>
                  <a:txBody>
                    <a:bodyPr/>
                    <a:lstStyle/>
                    <a:p>
                      <a:r>
                        <a:rPr lang="en-US" altLang="zh-CN" dirty="0"/>
                        <a:t>0</a:t>
                      </a:r>
                      <a:endParaRPr lang="zh-CN" altLang="en-US" dirty="0"/>
                    </a:p>
                  </a:txBody>
                  <a:tcPr/>
                </a:tc>
                <a:extLst>
                  <a:ext uri="{0D108BD9-81ED-4DB2-BD59-A6C34878D82A}">
                    <a16:rowId xmlns:a16="http://schemas.microsoft.com/office/drawing/2014/main" val="3171437062"/>
                  </a:ext>
                </a:extLst>
              </a:tr>
            </a:tbl>
          </a:graphicData>
        </a:graphic>
      </p:graphicFrame>
      <p:sp>
        <p:nvSpPr>
          <p:cNvPr id="5" name="文本框 4">
            <a:extLst>
              <a:ext uri="{FF2B5EF4-FFF2-40B4-BE49-F238E27FC236}">
                <a16:creationId xmlns:a16="http://schemas.microsoft.com/office/drawing/2014/main" id="{53CA2238-0F90-8B41-96DA-4FD05050FEA0}"/>
              </a:ext>
            </a:extLst>
          </p:cNvPr>
          <p:cNvSpPr txBox="1"/>
          <p:nvPr/>
        </p:nvSpPr>
        <p:spPr>
          <a:xfrm>
            <a:off x="5506422" y="1847026"/>
            <a:ext cx="7109639" cy="2308324"/>
          </a:xfrm>
          <a:prstGeom prst="rect">
            <a:avLst/>
          </a:prstGeom>
          <a:noFill/>
        </p:spPr>
        <p:txBody>
          <a:bodyPr wrap="none" rtlCol="0">
            <a:spAutoFit/>
          </a:bodyPr>
          <a:lstStyle/>
          <a:p>
            <a:r>
              <a:rPr kumimoji="1" lang="zh-CN" altLang="en-US" sz="3600" dirty="0">
                <a:latin typeface="Songti SC" panose="02010600040101010101" pitchFamily="2" charset="-122"/>
                <a:ea typeface="Songti SC" panose="02010600040101010101" pitchFamily="2" charset="-122"/>
              </a:rPr>
              <a:t>借贷模型：通过学习在一定条件</a:t>
            </a:r>
            <a:endParaRPr kumimoji="1" lang="en-US" altLang="zh-CN" sz="3600" dirty="0">
              <a:latin typeface="Songti SC" panose="02010600040101010101" pitchFamily="2" charset="-122"/>
              <a:ea typeface="Songti SC" panose="02010600040101010101" pitchFamily="2" charset="-122"/>
            </a:endParaRPr>
          </a:p>
          <a:p>
            <a:r>
              <a:rPr kumimoji="1" lang="zh-CN" altLang="en-US" sz="3600" dirty="0">
                <a:latin typeface="Songti SC" panose="02010600040101010101" pitchFamily="2" charset="-122"/>
                <a:ea typeface="Songti SC" panose="02010600040101010101" pitchFamily="2" charset="-122"/>
              </a:rPr>
              <a:t>下给借贷人放贷情况的数据，构</a:t>
            </a:r>
            <a:endParaRPr kumimoji="1" lang="en-US" altLang="zh-CN" sz="3600" dirty="0">
              <a:latin typeface="Songti SC" panose="02010600040101010101" pitchFamily="2" charset="-122"/>
              <a:ea typeface="Songti SC" panose="02010600040101010101" pitchFamily="2" charset="-122"/>
            </a:endParaRPr>
          </a:p>
          <a:p>
            <a:r>
              <a:rPr kumimoji="1" lang="zh-CN" altLang="en-US" sz="3600" dirty="0">
                <a:latin typeface="Songti SC" panose="02010600040101010101" pitchFamily="2" charset="-122"/>
                <a:ea typeface="Songti SC" panose="02010600040101010101" pitchFamily="2" charset="-122"/>
              </a:rPr>
              <a:t>建决策树模型。来判断未来达到</a:t>
            </a:r>
            <a:endParaRPr kumimoji="1" lang="en-US" altLang="zh-CN" sz="3600" dirty="0">
              <a:latin typeface="Songti SC" panose="02010600040101010101" pitchFamily="2" charset="-122"/>
              <a:ea typeface="Songti SC" panose="02010600040101010101" pitchFamily="2" charset="-122"/>
            </a:endParaRPr>
          </a:p>
          <a:p>
            <a:r>
              <a:rPr kumimoji="1" lang="zh-CN" altLang="en-US" sz="3600" dirty="0">
                <a:latin typeface="Songti SC" panose="02010600040101010101" pitchFamily="2" charset="-122"/>
                <a:ea typeface="Songti SC" panose="02010600040101010101" pitchFamily="2" charset="-122"/>
              </a:rPr>
              <a:t>某一条件的借贷人是否可以放贷。</a:t>
            </a:r>
            <a:endParaRPr kumimoji="1" lang="en-US" altLang="zh-CN" sz="3600" dirty="0">
              <a:latin typeface="Songti SC" panose="02010600040101010101" pitchFamily="2" charset="-122"/>
              <a:ea typeface="Songti SC" panose="02010600040101010101" pitchFamily="2" charset="-122"/>
            </a:endParaRPr>
          </a:p>
        </p:txBody>
      </p:sp>
      <p:sp>
        <p:nvSpPr>
          <p:cNvPr id="8" name="文本框 7">
            <a:extLst>
              <a:ext uri="{FF2B5EF4-FFF2-40B4-BE49-F238E27FC236}">
                <a16:creationId xmlns:a16="http://schemas.microsoft.com/office/drawing/2014/main" id="{711512A4-7D5B-0248-987C-03DFBDB02CDE}"/>
              </a:ext>
            </a:extLst>
          </p:cNvPr>
          <p:cNvSpPr txBox="1"/>
          <p:nvPr/>
        </p:nvSpPr>
        <p:spPr>
          <a:xfrm>
            <a:off x="5506422" y="5103674"/>
            <a:ext cx="4724370" cy="1754326"/>
          </a:xfrm>
          <a:prstGeom prst="rect">
            <a:avLst/>
          </a:prstGeom>
          <a:noFill/>
        </p:spPr>
        <p:txBody>
          <a:bodyPr wrap="none" rtlCol="0">
            <a:spAutoFit/>
          </a:bodyPr>
          <a:lstStyle/>
          <a:p>
            <a:r>
              <a:rPr kumimoji="1" lang="zh-CN" altLang="en-US" dirty="0"/>
              <a:t>图注：</a:t>
            </a:r>
            <a:endParaRPr kumimoji="1" lang="en-US" altLang="zh-CN" dirty="0"/>
          </a:p>
          <a:p>
            <a:r>
              <a:rPr kumimoji="1" lang="zh-CN" altLang="en-US" dirty="0"/>
              <a:t>年龄：</a:t>
            </a:r>
            <a:r>
              <a:rPr kumimoji="1" lang="en-US" altLang="zh-CN" dirty="0"/>
              <a:t>1</a:t>
            </a:r>
            <a:r>
              <a:rPr kumimoji="1" lang="zh-CN" altLang="en-US" dirty="0"/>
              <a:t>代表青年，</a:t>
            </a:r>
            <a:r>
              <a:rPr kumimoji="1" lang="en-US" altLang="zh-CN" dirty="0"/>
              <a:t>2</a:t>
            </a:r>
            <a:r>
              <a:rPr kumimoji="1" lang="zh-CN" altLang="en-US" dirty="0"/>
              <a:t>代表中年，</a:t>
            </a:r>
            <a:r>
              <a:rPr kumimoji="1" lang="en-US" altLang="zh-CN" dirty="0"/>
              <a:t>3</a:t>
            </a:r>
            <a:r>
              <a:rPr kumimoji="1" lang="zh-CN" altLang="en-US" dirty="0"/>
              <a:t>代表老年。</a:t>
            </a:r>
            <a:endParaRPr kumimoji="1" lang="en-US" altLang="zh-CN" dirty="0"/>
          </a:p>
          <a:p>
            <a:r>
              <a:rPr kumimoji="1" lang="zh-CN" altLang="en-US" dirty="0"/>
              <a:t>在职：</a:t>
            </a:r>
            <a:r>
              <a:rPr kumimoji="1" lang="en-US" altLang="zh-CN" dirty="0"/>
              <a:t>0</a:t>
            </a:r>
            <a:r>
              <a:rPr kumimoji="1" lang="zh-CN" altLang="en-US" dirty="0"/>
              <a:t>代表无工作，</a:t>
            </a:r>
            <a:r>
              <a:rPr kumimoji="1" lang="en-US" altLang="zh-CN" dirty="0"/>
              <a:t>1</a:t>
            </a:r>
            <a:r>
              <a:rPr kumimoji="1" lang="zh-CN" altLang="en-US" dirty="0"/>
              <a:t>代表有工作</a:t>
            </a:r>
            <a:endParaRPr kumimoji="1" lang="en-US" altLang="zh-CN" dirty="0"/>
          </a:p>
          <a:p>
            <a:r>
              <a:rPr kumimoji="1" lang="zh-CN" altLang="en-US" dirty="0"/>
              <a:t>房产：</a:t>
            </a:r>
            <a:r>
              <a:rPr kumimoji="1" lang="en-US" altLang="zh-CN" dirty="0"/>
              <a:t>0</a:t>
            </a:r>
            <a:r>
              <a:rPr kumimoji="1" lang="zh-CN" altLang="en-US" dirty="0"/>
              <a:t>代表无房产，</a:t>
            </a:r>
            <a:r>
              <a:rPr kumimoji="1" lang="en-US" altLang="zh-CN" dirty="0"/>
              <a:t>1</a:t>
            </a:r>
            <a:r>
              <a:rPr kumimoji="1" lang="zh-CN" altLang="en-US" dirty="0"/>
              <a:t>代表有房产</a:t>
            </a:r>
            <a:endParaRPr kumimoji="1" lang="en-US" altLang="zh-CN" dirty="0"/>
          </a:p>
          <a:p>
            <a:r>
              <a:rPr kumimoji="1" lang="zh-CN" altLang="en-US" dirty="0"/>
              <a:t>信用：</a:t>
            </a:r>
            <a:r>
              <a:rPr kumimoji="1" lang="en-US" altLang="zh-CN" dirty="0"/>
              <a:t>1</a:t>
            </a:r>
            <a:r>
              <a:rPr kumimoji="1" lang="zh-CN" altLang="en-US" dirty="0"/>
              <a:t>代表一般，</a:t>
            </a:r>
            <a:r>
              <a:rPr kumimoji="1" lang="en-US" altLang="zh-CN" dirty="0"/>
              <a:t>2</a:t>
            </a:r>
            <a:r>
              <a:rPr kumimoji="1" lang="zh-CN" altLang="en-US" dirty="0"/>
              <a:t>代表良好，</a:t>
            </a:r>
            <a:r>
              <a:rPr kumimoji="1" lang="en-US" altLang="zh-CN" dirty="0"/>
              <a:t>3</a:t>
            </a:r>
            <a:r>
              <a:rPr kumimoji="1" lang="zh-CN" altLang="en-US" dirty="0"/>
              <a:t>代表优秀</a:t>
            </a:r>
            <a:endParaRPr kumimoji="1" lang="en-US" altLang="zh-CN" dirty="0"/>
          </a:p>
          <a:p>
            <a:r>
              <a:rPr kumimoji="1" lang="zh-CN" altLang="en-US" dirty="0"/>
              <a:t>分类：</a:t>
            </a:r>
            <a:r>
              <a:rPr kumimoji="1" lang="en-US" altLang="zh-CN" dirty="0"/>
              <a:t>0</a:t>
            </a:r>
            <a:r>
              <a:rPr kumimoji="1" lang="zh-CN" altLang="en-US" dirty="0"/>
              <a:t>代表不能放贷，</a:t>
            </a:r>
            <a:r>
              <a:rPr kumimoji="1" lang="en-US" altLang="zh-CN" dirty="0"/>
              <a:t>1</a:t>
            </a:r>
            <a:r>
              <a:rPr kumimoji="1" lang="zh-CN" altLang="en-US" dirty="0"/>
              <a:t>代表可以放贷</a:t>
            </a:r>
          </a:p>
        </p:txBody>
      </p:sp>
    </p:spTree>
    <p:extLst>
      <p:ext uri="{BB962C8B-B14F-4D97-AF65-F5344CB8AC3E}">
        <p14:creationId xmlns:p14="http://schemas.microsoft.com/office/powerpoint/2010/main" val="3152944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5.2</a:t>
            </a:r>
            <a:r>
              <a:rPr lang="zh-CN" altLang="en-US" dirty="0"/>
              <a:t>特征选择</a:t>
            </a:r>
          </a:p>
        </p:txBody>
      </p:sp>
      <p:sp>
        <p:nvSpPr>
          <p:cNvPr id="9" name="文本框 8">
            <a:extLst>
              <a:ext uri="{FF2B5EF4-FFF2-40B4-BE49-F238E27FC236}">
                <a16:creationId xmlns:a16="http://schemas.microsoft.com/office/drawing/2014/main" id="{5B3A85C5-701A-6A42-A662-8E6E6762EC84}"/>
              </a:ext>
            </a:extLst>
          </p:cNvPr>
          <p:cNvSpPr txBox="1"/>
          <p:nvPr/>
        </p:nvSpPr>
        <p:spPr>
          <a:xfrm>
            <a:off x="1311443" y="2899610"/>
            <a:ext cx="9930924" cy="707886"/>
          </a:xfrm>
          <a:prstGeom prst="rect">
            <a:avLst/>
          </a:prstGeom>
          <a:noFill/>
        </p:spPr>
        <p:txBody>
          <a:bodyPr wrap="none" rtlCol="0">
            <a:spAutoFit/>
          </a:bodyPr>
          <a:lstStyle/>
          <a:p>
            <a:r>
              <a:rPr kumimoji="1" lang="zh-CN" altLang="en-US" sz="4000" dirty="0"/>
              <a:t>问题：如何选择特征才能更好地得到分类？</a:t>
            </a:r>
          </a:p>
        </p:txBody>
      </p:sp>
      <p:sp>
        <p:nvSpPr>
          <p:cNvPr id="10" name="文本框 9">
            <a:extLst>
              <a:ext uri="{FF2B5EF4-FFF2-40B4-BE49-F238E27FC236}">
                <a16:creationId xmlns:a16="http://schemas.microsoft.com/office/drawing/2014/main" id="{056302D3-2649-EA4D-83ED-A34368EE11D0}"/>
              </a:ext>
            </a:extLst>
          </p:cNvPr>
          <p:cNvSpPr txBox="1"/>
          <p:nvPr/>
        </p:nvSpPr>
        <p:spPr>
          <a:xfrm>
            <a:off x="3128211" y="4487778"/>
            <a:ext cx="5269831" cy="523220"/>
          </a:xfrm>
          <a:prstGeom prst="rect">
            <a:avLst/>
          </a:prstGeom>
          <a:noFill/>
        </p:spPr>
        <p:txBody>
          <a:bodyPr wrap="square" rtlCol="0">
            <a:spAutoFit/>
          </a:bodyPr>
          <a:lstStyle/>
          <a:p>
            <a:r>
              <a:rPr kumimoji="1" lang="zh-CN" altLang="en-US" sz="2800" dirty="0"/>
              <a:t>更好：分类更准确，模型更简单</a:t>
            </a:r>
          </a:p>
        </p:txBody>
      </p:sp>
    </p:spTree>
    <p:extLst>
      <p:ext uri="{BB962C8B-B14F-4D97-AF65-F5344CB8AC3E}">
        <p14:creationId xmlns:p14="http://schemas.microsoft.com/office/powerpoint/2010/main" val="9537669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5.2</a:t>
            </a:r>
            <a:r>
              <a:rPr lang="zh-CN" altLang="en-US" dirty="0"/>
              <a:t>特征选择</a:t>
            </a:r>
          </a:p>
        </p:txBody>
      </p:sp>
      <p:pic>
        <p:nvPicPr>
          <p:cNvPr id="3" name="图片 2">
            <a:extLst>
              <a:ext uri="{FF2B5EF4-FFF2-40B4-BE49-F238E27FC236}">
                <a16:creationId xmlns:a16="http://schemas.microsoft.com/office/drawing/2014/main" id="{A3BB562F-02DC-A244-867C-CBA14779C608}"/>
              </a:ext>
            </a:extLst>
          </p:cNvPr>
          <p:cNvPicPr>
            <a:picLocks noChangeAspect="1"/>
          </p:cNvPicPr>
          <p:nvPr/>
        </p:nvPicPr>
        <p:blipFill>
          <a:blip r:embed="rId3"/>
          <a:stretch>
            <a:fillRect/>
          </a:stretch>
        </p:blipFill>
        <p:spPr>
          <a:xfrm>
            <a:off x="518026" y="1151690"/>
            <a:ext cx="4394200" cy="3327400"/>
          </a:xfrm>
          <a:prstGeom prst="rect">
            <a:avLst/>
          </a:prstGeom>
        </p:spPr>
      </p:pic>
      <p:pic>
        <p:nvPicPr>
          <p:cNvPr id="2" name="图片 1">
            <a:extLst>
              <a:ext uri="{FF2B5EF4-FFF2-40B4-BE49-F238E27FC236}">
                <a16:creationId xmlns:a16="http://schemas.microsoft.com/office/drawing/2014/main" id="{1F542602-7AB1-5C4E-8239-140833896DD5}"/>
              </a:ext>
            </a:extLst>
          </p:cNvPr>
          <p:cNvPicPr>
            <a:picLocks noChangeAspect="1"/>
          </p:cNvPicPr>
          <p:nvPr/>
        </p:nvPicPr>
        <p:blipFill>
          <a:blip r:embed="rId4"/>
          <a:stretch>
            <a:fillRect/>
          </a:stretch>
        </p:blipFill>
        <p:spPr>
          <a:xfrm>
            <a:off x="6808168" y="1854541"/>
            <a:ext cx="3543300" cy="990600"/>
          </a:xfrm>
          <a:prstGeom prst="rect">
            <a:avLst/>
          </a:prstGeom>
        </p:spPr>
      </p:pic>
      <p:sp>
        <p:nvSpPr>
          <p:cNvPr id="5" name="文本框 4">
            <a:extLst>
              <a:ext uri="{FF2B5EF4-FFF2-40B4-BE49-F238E27FC236}">
                <a16:creationId xmlns:a16="http://schemas.microsoft.com/office/drawing/2014/main" id="{227BA632-6432-3F4D-8D4D-0DD93DE081A8}"/>
              </a:ext>
            </a:extLst>
          </p:cNvPr>
          <p:cNvSpPr txBox="1"/>
          <p:nvPr/>
        </p:nvSpPr>
        <p:spPr>
          <a:xfrm>
            <a:off x="7948876" y="1089685"/>
            <a:ext cx="1261884" cy="523220"/>
          </a:xfrm>
          <a:prstGeom prst="rect">
            <a:avLst/>
          </a:prstGeom>
          <a:noFill/>
        </p:spPr>
        <p:txBody>
          <a:bodyPr wrap="none" rtlCol="0">
            <a:spAutoFit/>
          </a:bodyPr>
          <a:lstStyle/>
          <a:p>
            <a:r>
              <a:rPr kumimoji="1" lang="zh-CN" altLang="en-US" sz="2800" dirty="0"/>
              <a:t>经验熵</a:t>
            </a:r>
          </a:p>
        </p:txBody>
      </p:sp>
      <p:sp>
        <p:nvSpPr>
          <p:cNvPr id="6" name="文本框 5">
            <a:extLst>
              <a:ext uri="{FF2B5EF4-FFF2-40B4-BE49-F238E27FC236}">
                <a16:creationId xmlns:a16="http://schemas.microsoft.com/office/drawing/2014/main" id="{1D788A8A-7BC0-3A43-B957-6778E76B438C}"/>
              </a:ext>
            </a:extLst>
          </p:cNvPr>
          <p:cNvSpPr txBox="1"/>
          <p:nvPr/>
        </p:nvSpPr>
        <p:spPr>
          <a:xfrm>
            <a:off x="7520845" y="3134921"/>
            <a:ext cx="1980029" cy="523220"/>
          </a:xfrm>
          <a:prstGeom prst="rect">
            <a:avLst/>
          </a:prstGeom>
          <a:noFill/>
        </p:spPr>
        <p:txBody>
          <a:bodyPr wrap="none" rtlCol="0">
            <a:spAutoFit/>
          </a:bodyPr>
          <a:lstStyle/>
          <a:p>
            <a:r>
              <a:rPr kumimoji="1" lang="zh-CN" altLang="en-US" sz="2800" dirty="0"/>
              <a:t>经验条件熵</a:t>
            </a:r>
          </a:p>
        </p:txBody>
      </p:sp>
      <p:pic>
        <p:nvPicPr>
          <p:cNvPr id="7" name="图片 6">
            <a:extLst>
              <a:ext uri="{FF2B5EF4-FFF2-40B4-BE49-F238E27FC236}">
                <a16:creationId xmlns:a16="http://schemas.microsoft.com/office/drawing/2014/main" id="{356FBAE5-D35F-844A-918B-12263415030B}"/>
              </a:ext>
            </a:extLst>
          </p:cNvPr>
          <p:cNvPicPr>
            <a:picLocks noChangeAspect="1"/>
          </p:cNvPicPr>
          <p:nvPr/>
        </p:nvPicPr>
        <p:blipFill>
          <a:blip r:embed="rId5"/>
          <a:stretch>
            <a:fillRect/>
          </a:stretch>
        </p:blipFill>
        <p:spPr>
          <a:xfrm>
            <a:off x="5506422" y="3980160"/>
            <a:ext cx="6146793" cy="838199"/>
          </a:xfrm>
          <a:prstGeom prst="rect">
            <a:avLst/>
          </a:prstGeom>
        </p:spPr>
      </p:pic>
      <p:sp>
        <p:nvSpPr>
          <p:cNvPr id="8" name="文本框 7">
            <a:extLst>
              <a:ext uri="{FF2B5EF4-FFF2-40B4-BE49-F238E27FC236}">
                <a16:creationId xmlns:a16="http://schemas.microsoft.com/office/drawing/2014/main" id="{76E1EE21-4233-6A44-A3BA-618CF1AE4584}"/>
              </a:ext>
            </a:extLst>
          </p:cNvPr>
          <p:cNvSpPr txBox="1"/>
          <p:nvPr/>
        </p:nvSpPr>
        <p:spPr>
          <a:xfrm>
            <a:off x="7520845" y="4939177"/>
            <a:ext cx="1620957" cy="523220"/>
          </a:xfrm>
          <a:prstGeom prst="rect">
            <a:avLst/>
          </a:prstGeom>
          <a:noFill/>
        </p:spPr>
        <p:txBody>
          <a:bodyPr wrap="none" rtlCol="0">
            <a:spAutoFit/>
          </a:bodyPr>
          <a:lstStyle/>
          <a:p>
            <a:r>
              <a:rPr kumimoji="1" lang="zh-CN" altLang="en-US" sz="2800" dirty="0"/>
              <a:t>信息增益</a:t>
            </a:r>
          </a:p>
        </p:txBody>
      </p:sp>
      <p:pic>
        <p:nvPicPr>
          <p:cNvPr id="9" name="图片 8">
            <a:extLst>
              <a:ext uri="{FF2B5EF4-FFF2-40B4-BE49-F238E27FC236}">
                <a16:creationId xmlns:a16="http://schemas.microsoft.com/office/drawing/2014/main" id="{8F6B04AC-CE0D-0D49-B979-C4EA1ABE897F}"/>
              </a:ext>
            </a:extLst>
          </p:cNvPr>
          <p:cNvPicPr>
            <a:picLocks noChangeAspect="1"/>
          </p:cNvPicPr>
          <p:nvPr/>
        </p:nvPicPr>
        <p:blipFill>
          <a:blip r:embed="rId6"/>
          <a:stretch>
            <a:fillRect/>
          </a:stretch>
        </p:blipFill>
        <p:spPr>
          <a:xfrm>
            <a:off x="6231293" y="5704033"/>
            <a:ext cx="4200058" cy="725936"/>
          </a:xfrm>
          <a:prstGeom prst="rect">
            <a:avLst/>
          </a:prstGeom>
        </p:spPr>
      </p:pic>
      <p:pic>
        <p:nvPicPr>
          <p:cNvPr id="10" name="图片 9">
            <a:extLst>
              <a:ext uri="{FF2B5EF4-FFF2-40B4-BE49-F238E27FC236}">
                <a16:creationId xmlns:a16="http://schemas.microsoft.com/office/drawing/2014/main" id="{F58062FF-5570-E148-ACCF-36CDD516A4F7}"/>
              </a:ext>
            </a:extLst>
          </p:cNvPr>
          <p:cNvPicPr>
            <a:picLocks noChangeAspect="1"/>
          </p:cNvPicPr>
          <p:nvPr/>
        </p:nvPicPr>
        <p:blipFill>
          <a:blip r:embed="rId7"/>
          <a:stretch>
            <a:fillRect/>
          </a:stretch>
        </p:blipFill>
        <p:spPr>
          <a:xfrm>
            <a:off x="1214187" y="5470001"/>
            <a:ext cx="3314700" cy="1219200"/>
          </a:xfrm>
          <a:prstGeom prst="rect">
            <a:avLst/>
          </a:prstGeom>
        </p:spPr>
      </p:pic>
      <p:sp>
        <p:nvSpPr>
          <p:cNvPr id="11" name="文本框 10">
            <a:extLst>
              <a:ext uri="{FF2B5EF4-FFF2-40B4-BE49-F238E27FC236}">
                <a16:creationId xmlns:a16="http://schemas.microsoft.com/office/drawing/2014/main" id="{04C330BF-CC2D-CE4C-80AF-4E6DA62D77C2}"/>
              </a:ext>
            </a:extLst>
          </p:cNvPr>
          <p:cNvSpPr txBox="1"/>
          <p:nvPr/>
        </p:nvSpPr>
        <p:spPr>
          <a:xfrm>
            <a:off x="2240595" y="4883806"/>
            <a:ext cx="1261884" cy="523220"/>
          </a:xfrm>
          <a:prstGeom prst="rect">
            <a:avLst/>
          </a:prstGeom>
          <a:noFill/>
        </p:spPr>
        <p:txBody>
          <a:bodyPr wrap="none" rtlCol="0">
            <a:spAutoFit/>
          </a:bodyPr>
          <a:lstStyle/>
          <a:p>
            <a:r>
              <a:rPr kumimoji="1" lang="zh-CN" altLang="en-US" sz="2800" dirty="0"/>
              <a:t>熵函数</a:t>
            </a:r>
          </a:p>
        </p:txBody>
      </p:sp>
    </p:spTree>
    <p:extLst>
      <p:ext uri="{BB962C8B-B14F-4D97-AF65-F5344CB8AC3E}">
        <p14:creationId xmlns:p14="http://schemas.microsoft.com/office/powerpoint/2010/main" val="23034866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33889" y="575117"/>
            <a:ext cx="5032148" cy="923330"/>
          </a:xfrm>
          <a:prstGeom prst="rect">
            <a:avLst/>
          </a:prstGeom>
          <a:noFill/>
        </p:spPr>
        <p:txBody>
          <a:bodyPr wrap="none" lIns="91440" tIns="45720" rIns="91440" bIns="45720">
            <a:spAutoFit/>
          </a:bodyPr>
          <a:lstStyle/>
          <a:p>
            <a:pPr algn="ctr"/>
            <a:r>
              <a:rPr lang="zh-CN" altLang="en-US" sz="5400" dirty="0"/>
              <a:t>机器学习的概念</a:t>
            </a:r>
            <a:endPar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 name="矩形 1"/>
          <p:cNvSpPr/>
          <p:nvPr/>
        </p:nvSpPr>
        <p:spPr>
          <a:xfrm>
            <a:off x="924126" y="1627909"/>
            <a:ext cx="2954655" cy="923330"/>
          </a:xfrm>
          <a:prstGeom prst="rect">
            <a:avLst/>
          </a:prstGeom>
          <a:noFill/>
        </p:spPr>
        <p:txBody>
          <a:bodyPr wrap="none" lIns="91440" tIns="45720" rIns="91440" bIns="45720">
            <a:spAutoFit/>
          </a:bodyPr>
          <a:lstStyle/>
          <a:p>
            <a:pPr algn="ct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数据挖掘</a:t>
            </a:r>
            <a:endParaRPr lang="zh-CN" alt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6" name="矩形 5"/>
          <p:cNvSpPr/>
          <p:nvPr/>
        </p:nvSpPr>
        <p:spPr>
          <a:xfrm>
            <a:off x="4604820" y="1627909"/>
            <a:ext cx="2954655" cy="923330"/>
          </a:xfrm>
          <a:prstGeom prst="rect">
            <a:avLst/>
          </a:prstGeom>
          <a:noFill/>
        </p:spPr>
        <p:txBody>
          <a:bodyPr wrap="none" lIns="91440" tIns="45720" rIns="91440" bIns="45720">
            <a:spAutoFit/>
          </a:bodyPr>
          <a:lstStyle/>
          <a:p>
            <a:pPr algn="ct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机器学习</a:t>
            </a:r>
            <a:endParaRPr lang="zh-CN" alt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7" name="矩形 6"/>
          <p:cNvSpPr/>
          <p:nvPr/>
        </p:nvSpPr>
        <p:spPr>
          <a:xfrm>
            <a:off x="8285514" y="1627909"/>
            <a:ext cx="2954655" cy="923330"/>
          </a:xfrm>
          <a:prstGeom prst="rect">
            <a:avLst/>
          </a:prstGeom>
          <a:noFill/>
        </p:spPr>
        <p:txBody>
          <a:bodyPr wrap="none" lIns="91440" tIns="45720" rIns="91440" bIns="45720">
            <a:spAutoFit/>
          </a:bodyPr>
          <a:lstStyle/>
          <a:p>
            <a:pPr algn="ct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深度学习</a:t>
            </a:r>
            <a:endParaRPr lang="zh-CN" alt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文本框 3"/>
          <p:cNvSpPr txBox="1"/>
          <p:nvPr/>
        </p:nvSpPr>
        <p:spPr>
          <a:xfrm>
            <a:off x="771479" y="2551239"/>
            <a:ext cx="3259947" cy="3970318"/>
          </a:xfrm>
          <a:prstGeom prst="rect">
            <a:avLst/>
          </a:prstGeom>
          <a:noFill/>
        </p:spPr>
        <p:txBody>
          <a:bodyPr wrap="square" rtlCol="0">
            <a:spAutoFit/>
          </a:bodyPr>
          <a:lstStyle/>
          <a:p>
            <a:r>
              <a:rPr lang="zh-CN" altLang="en-US" b="1" dirty="0"/>
              <a:t>数据挖掘</a:t>
            </a:r>
            <a:r>
              <a:rPr lang="zh-CN" altLang="en-US" dirty="0"/>
              <a:t>：也就是</a:t>
            </a:r>
            <a:r>
              <a:rPr lang="en-US" altLang="zh-CN" dirty="0"/>
              <a:t>data mining</a:t>
            </a:r>
            <a:r>
              <a:rPr lang="zh-CN" altLang="en-US" dirty="0"/>
              <a:t>，是一个很宽泛的概念。字面意思就是从成吨的数据里面挖掘有用的信息。这个工作</a:t>
            </a:r>
            <a:r>
              <a:rPr lang="en-US" altLang="zh-CN" dirty="0"/>
              <a:t>BI</a:t>
            </a:r>
            <a:r>
              <a:rPr lang="zh-CN" altLang="en-US" dirty="0"/>
              <a:t>（商业智能）可以做，数据分析可以做，甚至市场运营也可以做。你用</a:t>
            </a:r>
            <a:r>
              <a:rPr lang="en-US" altLang="zh-CN" dirty="0"/>
              <a:t>excel</a:t>
            </a:r>
            <a:r>
              <a:rPr lang="zh-CN" altLang="en-US" dirty="0"/>
              <a:t>分析分析数据，发现了一些有用的信息，然后这些信息可以指导你的</a:t>
            </a:r>
            <a:r>
              <a:rPr lang="en-US" altLang="zh-CN" dirty="0"/>
              <a:t>business</a:t>
            </a:r>
            <a:r>
              <a:rPr lang="zh-CN" altLang="en-US" dirty="0"/>
              <a:t>，恭喜你，你已经会数据挖掘了。</a:t>
            </a:r>
          </a:p>
          <a:p>
            <a:r>
              <a:rPr lang="zh-CN" altLang="en-US" dirty="0"/>
              <a:t/>
            </a:r>
            <a:br>
              <a:rPr lang="zh-CN" altLang="en-US" dirty="0"/>
            </a:br>
            <a:r>
              <a:rPr lang="zh-CN" altLang="en-US" dirty="0"/>
              <a:t/>
            </a:r>
            <a:br>
              <a:rPr lang="zh-CN" altLang="en-US" dirty="0"/>
            </a:br>
            <a:endParaRPr lang="zh-CN" altLang="en-US" dirty="0"/>
          </a:p>
        </p:txBody>
      </p:sp>
      <p:sp>
        <p:nvSpPr>
          <p:cNvPr id="5" name="文本框 4"/>
          <p:cNvSpPr txBox="1"/>
          <p:nvPr/>
        </p:nvSpPr>
        <p:spPr>
          <a:xfrm>
            <a:off x="4288106" y="2551239"/>
            <a:ext cx="3740727" cy="5078313"/>
          </a:xfrm>
          <a:prstGeom prst="rect">
            <a:avLst/>
          </a:prstGeom>
          <a:noFill/>
        </p:spPr>
        <p:txBody>
          <a:bodyPr wrap="square" rtlCol="0">
            <a:spAutoFit/>
          </a:bodyPr>
          <a:lstStyle/>
          <a:p>
            <a:r>
              <a:rPr lang="zh-CN" altLang="en-US" b="1" dirty="0"/>
              <a:t>机器学习</a:t>
            </a:r>
            <a:r>
              <a:rPr lang="zh-CN" altLang="en-US" dirty="0"/>
              <a:t>：</a:t>
            </a:r>
            <a:r>
              <a:rPr lang="en-US" altLang="zh-CN" dirty="0"/>
              <a:t>machine learning</a:t>
            </a:r>
            <a:r>
              <a:rPr lang="zh-CN" altLang="en-US" dirty="0"/>
              <a:t>，是计算机科学和统计学的交叉学科，基本目标是学习一个</a:t>
            </a:r>
            <a:r>
              <a:rPr lang="en-US" altLang="zh-CN" dirty="0"/>
              <a:t>x-&gt;y</a:t>
            </a:r>
            <a:r>
              <a:rPr lang="zh-CN" altLang="en-US" dirty="0"/>
              <a:t>的函数（映射），来做分类或者回归的工作</a:t>
            </a:r>
            <a:r>
              <a:rPr lang="zh-CN" altLang="en-US" dirty="0" smtClean="0"/>
              <a:t>。</a:t>
            </a:r>
            <a:endParaRPr lang="en-US" altLang="zh-CN" dirty="0" smtClean="0"/>
          </a:p>
          <a:p>
            <a:r>
              <a:rPr lang="zh-CN" altLang="en-US" dirty="0" smtClean="0"/>
              <a:t>之所以</a:t>
            </a:r>
            <a:r>
              <a:rPr lang="zh-CN" altLang="en-US" dirty="0"/>
              <a:t>经常和数据挖掘合在一起讲是因为现在好多数据挖掘的工作是通过机器学习提供的算法工具实现的，例如广告的</a:t>
            </a:r>
            <a:r>
              <a:rPr lang="en-US" altLang="zh-CN" dirty="0" err="1"/>
              <a:t>ctr</a:t>
            </a:r>
            <a:r>
              <a:rPr lang="zh-CN" altLang="en-US" dirty="0"/>
              <a:t>预估，</a:t>
            </a:r>
            <a:r>
              <a:rPr lang="en-US" altLang="zh-CN" dirty="0"/>
              <a:t>PB</a:t>
            </a:r>
            <a:r>
              <a:rPr lang="zh-CN" altLang="en-US" dirty="0"/>
              <a:t>级别的点击日志在通过典型的机器学习流程可以得到一个预估模型，从而提高互联网广告的点击率和回报率；个性化推荐，还是通过机器学习的一些算法分析平台上的各种购买，浏览和收藏日志，得到一个推荐模型，来预测你喜欢的商品。</a:t>
            </a:r>
          </a:p>
          <a:p>
            <a:r>
              <a:rPr lang="zh-CN" altLang="en-US" dirty="0"/>
              <a:t/>
            </a:r>
            <a:br>
              <a:rPr lang="zh-CN" altLang="en-US" dirty="0"/>
            </a:br>
            <a:r>
              <a:rPr lang="zh-CN" altLang="en-US" dirty="0"/>
              <a:t/>
            </a:r>
            <a:br>
              <a:rPr lang="zh-CN" altLang="en-US" dirty="0"/>
            </a:br>
            <a:endParaRPr lang="zh-CN" altLang="en-US" dirty="0"/>
          </a:p>
        </p:txBody>
      </p:sp>
      <p:sp>
        <p:nvSpPr>
          <p:cNvPr id="8" name="文本框 7"/>
          <p:cNvSpPr txBox="1"/>
          <p:nvPr/>
        </p:nvSpPr>
        <p:spPr>
          <a:xfrm>
            <a:off x="8285513" y="2551239"/>
            <a:ext cx="3065977" cy="2585323"/>
          </a:xfrm>
          <a:prstGeom prst="rect">
            <a:avLst/>
          </a:prstGeom>
          <a:noFill/>
        </p:spPr>
        <p:txBody>
          <a:bodyPr wrap="square" rtlCol="0">
            <a:spAutoFit/>
          </a:bodyPr>
          <a:lstStyle/>
          <a:p>
            <a:r>
              <a:rPr lang="zh-CN" altLang="en-US" b="1" dirty="0"/>
              <a:t>深度学习</a:t>
            </a:r>
            <a:r>
              <a:rPr lang="zh-CN" altLang="en-US" dirty="0"/>
              <a:t>：</a:t>
            </a:r>
            <a:r>
              <a:rPr lang="en-US" altLang="zh-CN" dirty="0"/>
              <a:t>deep learning</a:t>
            </a:r>
            <a:r>
              <a:rPr lang="zh-CN" altLang="en-US" dirty="0"/>
              <a:t>，机器学习里面现在比较火的一个</a:t>
            </a:r>
            <a:r>
              <a:rPr lang="en-US" altLang="zh-CN" dirty="0"/>
              <a:t>topic</a:t>
            </a:r>
            <a:r>
              <a:rPr lang="zh-CN" altLang="en-US" dirty="0"/>
              <a:t>（大坑），本身是神经网络算法的衍生，在图像，语音等富媒体的分类和识别上取得了非常好的效果，所以各大研究机构和公司都投入了大量的人力做相关的研究和开发。</a:t>
            </a:r>
          </a:p>
        </p:txBody>
      </p:sp>
    </p:spTree>
    <p:extLst>
      <p:ext uri="{BB962C8B-B14F-4D97-AF65-F5344CB8AC3E}">
        <p14:creationId xmlns:p14="http://schemas.microsoft.com/office/powerpoint/2010/main" val="36960351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5.3</a:t>
            </a:r>
            <a:r>
              <a:rPr lang="zh-CN" altLang="en-US" dirty="0"/>
              <a:t>决策树的生成与剪枝</a:t>
            </a:r>
          </a:p>
        </p:txBody>
      </p:sp>
      <p:sp>
        <p:nvSpPr>
          <p:cNvPr id="5" name="文本框 4">
            <a:extLst>
              <a:ext uri="{FF2B5EF4-FFF2-40B4-BE49-F238E27FC236}">
                <a16:creationId xmlns:a16="http://schemas.microsoft.com/office/drawing/2014/main" id="{53DC2343-4F67-A244-B095-72F84F0F706B}"/>
              </a:ext>
            </a:extLst>
          </p:cNvPr>
          <p:cNvSpPr txBox="1"/>
          <p:nvPr/>
        </p:nvSpPr>
        <p:spPr>
          <a:xfrm>
            <a:off x="336884" y="1070810"/>
            <a:ext cx="2287806" cy="646331"/>
          </a:xfrm>
          <a:prstGeom prst="rect">
            <a:avLst/>
          </a:prstGeom>
          <a:noFill/>
        </p:spPr>
        <p:txBody>
          <a:bodyPr wrap="none" rtlCol="0">
            <a:spAutoFit/>
          </a:bodyPr>
          <a:lstStyle/>
          <a:p>
            <a:r>
              <a:rPr kumimoji="1" lang="en-US" altLang="zh-CN" sz="3600" dirty="0"/>
              <a:t>ID3</a:t>
            </a:r>
            <a:r>
              <a:rPr kumimoji="1" lang="zh-CN" altLang="en-US" sz="3600" dirty="0"/>
              <a:t>算法：</a:t>
            </a:r>
          </a:p>
        </p:txBody>
      </p:sp>
      <p:sp>
        <p:nvSpPr>
          <p:cNvPr id="7" name="文本框 6">
            <a:extLst>
              <a:ext uri="{FF2B5EF4-FFF2-40B4-BE49-F238E27FC236}">
                <a16:creationId xmlns:a16="http://schemas.microsoft.com/office/drawing/2014/main" id="{A49D33DB-6380-E543-B250-C042C481F66B}"/>
              </a:ext>
            </a:extLst>
          </p:cNvPr>
          <p:cNvSpPr txBox="1"/>
          <p:nvPr/>
        </p:nvSpPr>
        <p:spPr>
          <a:xfrm>
            <a:off x="125081" y="1957773"/>
            <a:ext cx="5250155" cy="369332"/>
          </a:xfrm>
          <a:prstGeom prst="rect">
            <a:avLst/>
          </a:prstGeom>
          <a:noFill/>
        </p:spPr>
        <p:txBody>
          <a:bodyPr wrap="none" rtlCol="0">
            <a:spAutoFit/>
          </a:bodyPr>
          <a:lstStyle/>
          <a:p>
            <a:r>
              <a:rPr kumimoji="1" lang="zh-CN" altLang="en-US" dirty="0"/>
              <a:t>数据集</a:t>
            </a:r>
            <a:r>
              <a:rPr kumimoji="1" lang="en-US" altLang="zh-CN" dirty="0"/>
              <a:t>D</a:t>
            </a:r>
            <a:r>
              <a:rPr kumimoji="1" lang="zh-CN" altLang="en-US" dirty="0"/>
              <a:t>，特征集</a:t>
            </a:r>
            <a:r>
              <a:rPr kumimoji="1" lang="en-US" altLang="zh-CN" dirty="0"/>
              <a:t>A</a:t>
            </a:r>
            <a:r>
              <a:rPr kumimoji="1" lang="zh-CN" altLang="en-US" dirty="0"/>
              <a:t>，取阈值（信息增益误差限）</a:t>
            </a:r>
            <a:r>
              <a:rPr kumimoji="1" lang="en-US" altLang="zh-CN" dirty="0"/>
              <a:t>e</a:t>
            </a:r>
            <a:endParaRPr kumimoji="1" lang="zh-CN" altLang="en-US" dirty="0"/>
          </a:p>
        </p:txBody>
      </p:sp>
      <p:cxnSp>
        <p:nvCxnSpPr>
          <p:cNvPr id="9" name="直线箭头连接符 8">
            <a:extLst>
              <a:ext uri="{FF2B5EF4-FFF2-40B4-BE49-F238E27FC236}">
                <a16:creationId xmlns:a16="http://schemas.microsoft.com/office/drawing/2014/main" id="{8E9588C5-B83B-D343-A5FA-A529C7A09185}"/>
              </a:ext>
            </a:extLst>
          </p:cNvPr>
          <p:cNvCxnSpPr>
            <a:cxnSpLocks/>
          </p:cNvCxnSpPr>
          <p:nvPr/>
        </p:nvCxnSpPr>
        <p:spPr>
          <a:xfrm>
            <a:off x="2750158" y="2325458"/>
            <a:ext cx="0" cy="358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EE0DF55-B7EB-AB45-A7CF-10D669D45F2E}"/>
              </a:ext>
            </a:extLst>
          </p:cNvPr>
          <p:cNvSpPr txBox="1"/>
          <p:nvPr/>
        </p:nvSpPr>
        <p:spPr>
          <a:xfrm>
            <a:off x="640812" y="2758282"/>
            <a:ext cx="3967753" cy="369332"/>
          </a:xfrm>
          <a:prstGeom prst="rect">
            <a:avLst/>
          </a:prstGeom>
          <a:noFill/>
        </p:spPr>
        <p:txBody>
          <a:bodyPr wrap="none" rtlCol="0">
            <a:spAutoFit/>
          </a:bodyPr>
          <a:lstStyle/>
          <a:p>
            <a:r>
              <a:rPr kumimoji="1" lang="zh-CN" altLang="en-US" dirty="0"/>
              <a:t>判断</a:t>
            </a:r>
            <a:r>
              <a:rPr kumimoji="1" lang="en-US" altLang="zh-CN" dirty="0"/>
              <a:t>D</a:t>
            </a:r>
            <a:r>
              <a:rPr kumimoji="1" lang="zh-CN" altLang="en-US" dirty="0"/>
              <a:t>是否属于同一类，</a:t>
            </a:r>
            <a:r>
              <a:rPr kumimoji="1" lang="en-US" altLang="zh-CN" dirty="0"/>
              <a:t>A</a:t>
            </a:r>
            <a:r>
              <a:rPr kumimoji="1" lang="zh-CN" altLang="en-US" dirty="0"/>
              <a:t>是否是空集</a:t>
            </a:r>
          </a:p>
        </p:txBody>
      </p:sp>
      <p:cxnSp>
        <p:nvCxnSpPr>
          <p:cNvPr id="16" name="直线箭头连接符 15">
            <a:extLst>
              <a:ext uri="{FF2B5EF4-FFF2-40B4-BE49-F238E27FC236}">
                <a16:creationId xmlns:a16="http://schemas.microsoft.com/office/drawing/2014/main" id="{DCDBB9D3-5AC6-584B-A4C6-7382628398D2}"/>
              </a:ext>
            </a:extLst>
          </p:cNvPr>
          <p:cNvCxnSpPr>
            <a:cxnSpLocks/>
          </p:cNvCxnSpPr>
          <p:nvPr/>
        </p:nvCxnSpPr>
        <p:spPr>
          <a:xfrm>
            <a:off x="2751962" y="3201834"/>
            <a:ext cx="1" cy="284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05CF84A8-EF69-D04C-9AC9-BA75951A59A6}"/>
              </a:ext>
            </a:extLst>
          </p:cNvPr>
          <p:cNvSpPr txBox="1"/>
          <p:nvPr/>
        </p:nvSpPr>
        <p:spPr>
          <a:xfrm>
            <a:off x="125081" y="3560438"/>
            <a:ext cx="5929828" cy="369332"/>
          </a:xfrm>
          <a:prstGeom prst="rect">
            <a:avLst/>
          </a:prstGeom>
          <a:noFill/>
        </p:spPr>
        <p:txBody>
          <a:bodyPr wrap="none" rtlCol="0">
            <a:spAutoFit/>
          </a:bodyPr>
          <a:lstStyle/>
          <a:p>
            <a:r>
              <a:rPr kumimoji="1" lang="zh-CN" altLang="en-US" dirty="0"/>
              <a:t>计算</a:t>
            </a:r>
            <a:r>
              <a:rPr kumimoji="1" lang="en-US" altLang="zh-CN" dirty="0"/>
              <a:t>A</a:t>
            </a:r>
            <a:r>
              <a:rPr kumimoji="1" lang="zh-CN" altLang="en-US" dirty="0"/>
              <a:t>各个特征的信息增益，选择信息增益最大的特征</a:t>
            </a:r>
            <a:r>
              <a:rPr kumimoji="1" lang="en-US" altLang="zh-CN" dirty="0"/>
              <a:t>A1</a:t>
            </a:r>
            <a:endParaRPr kumimoji="1" lang="zh-CN" altLang="en-US" dirty="0"/>
          </a:p>
        </p:txBody>
      </p:sp>
      <p:cxnSp>
        <p:nvCxnSpPr>
          <p:cNvPr id="39" name="直线箭头连接符 38">
            <a:extLst>
              <a:ext uri="{FF2B5EF4-FFF2-40B4-BE49-F238E27FC236}">
                <a16:creationId xmlns:a16="http://schemas.microsoft.com/office/drawing/2014/main" id="{00DCE054-A72C-044F-B7DC-5A2384A04FEF}"/>
              </a:ext>
            </a:extLst>
          </p:cNvPr>
          <p:cNvCxnSpPr/>
          <p:nvPr/>
        </p:nvCxnSpPr>
        <p:spPr>
          <a:xfrm>
            <a:off x="2727899" y="3929770"/>
            <a:ext cx="0" cy="317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1F2666D-4F5D-2844-857D-272DEE4A03AF}"/>
              </a:ext>
            </a:extLst>
          </p:cNvPr>
          <p:cNvSpPr txBox="1"/>
          <p:nvPr/>
        </p:nvSpPr>
        <p:spPr>
          <a:xfrm>
            <a:off x="640812" y="4271392"/>
            <a:ext cx="4467890" cy="369332"/>
          </a:xfrm>
          <a:prstGeom prst="rect">
            <a:avLst/>
          </a:prstGeom>
          <a:noFill/>
        </p:spPr>
        <p:txBody>
          <a:bodyPr wrap="none" rtlCol="0">
            <a:spAutoFit/>
          </a:bodyPr>
          <a:lstStyle/>
          <a:p>
            <a:r>
              <a:rPr kumimoji="1" lang="zh-CN" altLang="en-US" dirty="0"/>
              <a:t>信息增益达到目标结束，没达到进行循环</a:t>
            </a:r>
          </a:p>
        </p:txBody>
      </p:sp>
      <p:cxnSp>
        <p:nvCxnSpPr>
          <p:cNvPr id="43" name="直线箭头连接符 42">
            <a:extLst>
              <a:ext uri="{FF2B5EF4-FFF2-40B4-BE49-F238E27FC236}">
                <a16:creationId xmlns:a16="http://schemas.microsoft.com/office/drawing/2014/main" id="{07935E18-95CC-0747-83B9-675EFD2FD13D}"/>
              </a:ext>
            </a:extLst>
          </p:cNvPr>
          <p:cNvCxnSpPr>
            <a:cxnSpLocks/>
          </p:cNvCxnSpPr>
          <p:nvPr/>
        </p:nvCxnSpPr>
        <p:spPr>
          <a:xfrm>
            <a:off x="2753105" y="4640724"/>
            <a:ext cx="0" cy="358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FC79B15B-FF33-5145-86C1-EB7A238AD202}"/>
              </a:ext>
            </a:extLst>
          </p:cNvPr>
          <p:cNvSpPr txBox="1"/>
          <p:nvPr/>
        </p:nvSpPr>
        <p:spPr>
          <a:xfrm>
            <a:off x="248622" y="5010056"/>
            <a:ext cx="5288627" cy="646331"/>
          </a:xfrm>
          <a:prstGeom prst="rect">
            <a:avLst/>
          </a:prstGeom>
          <a:noFill/>
        </p:spPr>
        <p:txBody>
          <a:bodyPr wrap="none" rtlCol="0">
            <a:spAutoFit/>
          </a:bodyPr>
          <a:lstStyle/>
          <a:p>
            <a:pPr algn="ctr"/>
            <a:r>
              <a:rPr kumimoji="1" lang="zh-CN" altLang="en-US" dirty="0"/>
              <a:t>把</a:t>
            </a:r>
            <a:r>
              <a:rPr kumimoji="1" lang="en-US" altLang="zh-CN" dirty="0"/>
              <a:t>A</a:t>
            </a:r>
            <a:r>
              <a:rPr kumimoji="1" lang="zh-CN" altLang="en-US" dirty="0"/>
              <a:t>去掉</a:t>
            </a:r>
            <a:r>
              <a:rPr kumimoji="1" lang="en-US" altLang="zh-CN" dirty="0"/>
              <a:t>A1</a:t>
            </a:r>
            <a:r>
              <a:rPr kumimoji="1" lang="zh-CN" altLang="en-US" dirty="0"/>
              <a:t>作为新的</a:t>
            </a:r>
            <a:r>
              <a:rPr kumimoji="1" lang="en-US" altLang="zh-CN" dirty="0"/>
              <a:t>A</a:t>
            </a:r>
          </a:p>
          <a:p>
            <a:pPr algn="ctr"/>
            <a:r>
              <a:rPr kumimoji="1" lang="zh-CN" altLang="en-US" dirty="0"/>
              <a:t>把</a:t>
            </a:r>
            <a:r>
              <a:rPr kumimoji="1" lang="en-US" altLang="zh-CN" dirty="0"/>
              <a:t>D</a:t>
            </a:r>
            <a:r>
              <a:rPr kumimoji="1" lang="zh-CN" altLang="en-US" dirty="0"/>
              <a:t>根据</a:t>
            </a:r>
            <a:r>
              <a:rPr kumimoji="1" lang="en-US" altLang="zh-CN" dirty="0"/>
              <a:t>A</a:t>
            </a:r>
            <a:r>
              <a:rPr kumimoji="1" lang="zh-CN" altLang="en-US" dirty="0"/>
              <a:t>的每个特征进行划分的数据集作为新的</a:t>
            </a:r>
            <a:r>
              <a:rPr kumimoji="1" lang="en-US" altLang="zh-CN" dirty="0"/>
              <a:t>D</a:t>
            </a:r>
            <a:endParaRPr kumimoji="1" lang="zh-CN" altLang="en-US" dirty="0"/>
          </a:p>
        </p:txBody>
      </p:sp>
      <p:cxnSp>
        <p:nvCxnSpPr>
          <p:cNvPr id="71" name="直线连接符 70">
            <a:extLst>
              <a:ext uri="{FF2B5EF4-FFF2-40B4-BE49-F238E27FC236}">
                <a16:creationId xmlns:a16="http://schemas.microsoft.com/office/drawing/2014/main" id="{4C8A9769-5F56-1748-8E12-FB9AD2790B78}"/>
              </a:ext>
            </a:extLst>
          </p:cNvPr>
          <p:cNvCxnSpPr/>
          <p:nvPr/>
        </p:nvCxnSpPr>
        <p:spPr>
          <a:xfrm>
            <a:off x="5630779" y="5438274"/>
            <a:ext cx="9264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a16="http://schemas.microsoft.com/office/drawing/2014/main" id="{88D2F6F6-001F-2A46-A1E2-84A6D8C922FF}"/>
              </a:ext>
            </a:extLst>
          </p:cNvPr>
          <p:cNvCxnSpPr>
            <a:cxnSpLocks/>
          </p:cNvCxnSpPr>
          <p:nvPr/>
        </p:nvCxnSpPr>
        <p:spPr>
          <a:xfrm flipV="1">
            <a:off x="6553201" y="2942948"/>
            <a:ext cx="4010" cy="2495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直线箭头连接符 76">
            <a:extLst>
              <a:ext uri="{FF2B5EF4-FFF2-40B4-BE49-F238E27FC236}">
                <a16:creationId xmlns:a16="http://schemas.microsoft.com/office/drawing/2014/main" id="{7BA8687F-BA1C-8247-86D1-77C00A847243}"/>
              </a:ext>
            </a:extLst>
          </p:cNvPr>
          <p:cNvCxnSpPr/>
          <p:nvPr/>
        </p:nvCxnSpPr>
        <p:spPr>
          <a:xfrm flipH="1">
            <a:off x="4812632" y="2942948"/>
            <a:ext cx="17405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椭圆 77">
            <a:extLst>
              <a:ext uri="{FF2B5EF4-FFF2-40B4-BE49-F238E27FC236}">
                <a16:creationId xmlns:a16="http://schemas.microsoft.com/office/drawing/2014/main" id="{55E7146C-0FB0-CE44-965F-4322E45F9357}"/>
              </a:ext>
            </a:extLst>
          </p:cNvPr>
          <p:cNvSpPr/>
          <p:nvPr/>
        </p:nvSpPr>
        <p:spPr>
          <a:xfrm>
            <a:off x="9115679" y="1302964"/>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9" name="椭圆 78">
            <a:extLst>
              <a:ext uri="{FF2B5EF4-FFF2-40B4-BE49-F238E27FC236}">
                <a16:creationId xmlns:a16="http://schemas.microsoft.com/office/drawing/2014/main" id="{2322C639-CA1E-B946-9846-2DD1B5009737}"/>
              </a:ext>
            </a:extLst>
          </p:cNvPr>
          <p:cNvSpPr/>
          <p:nvPr/>
        </p:nvSpPr>
        <p:spPr>
          <a:xfrm>
            <a:off x="9002185" y="4317558"/>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4" name="椭圆 83">
            <a:extLst>
              <a:ext uri="{FF2B5EF4-FFF2-40B4-BE49-F238E27FC236}">
                <a16:creationId xmlns:a16="http://schemas.microsoft.com/office/drawing/2014/main" id="{0A26B915-6119-724D-890E-450365FF56F7}"/>
              </a:ext>
            </a:extLst>
          </p:cNvPr>
          <p:cNvSpPr/>
          <p:nvPr/>
        </p:nvSpPr>
        <p:spPr>
          <a:xfrm>
            <a:off x="10598390" y="5171638"/>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5" name="椭圆 84">
            <a:extLst>
              <a:ext uri="{FF2B5EF4-FFF2-40B4-BE49-F238E27FC236}">
                <a16:creationId xmlns:a16="http://schemas.microsoft.com/office/drawing/2014/main" id="{5ADA8F89-E0A6-5745-A8EF-8C5D8FD8B657}"/>
              </a:ext>
            </a:extLst>
          </p:cNvPr>
          <p:cNvSpPr/>
          <p:nvPr/>
        </p:nvSpPr>
        <p:spPr>
          <a:xfrm>
            <a:off x="9603783" y="5171638"/>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6" name="椭圆 85">
            <a:extLst>
              <a:ext uri="{FF2B5EF4-FFF2-40B4-BE49-F238E27FC236}">
                <a16:creationId xmlns:a16="http://schemas.microsoft.com/office/drawing/2014/main" id="{0CBB5020-BC59-E340-869B-C409AABC8238}"/>
              </a:ext>
            </a:extLst>
          </p:cNvPr>
          <p:cNvSpPr/>
          <p:nvPr/>
        </p:nvSpPr>
        <p:spPr>
          <a:xfrm>
            <a:off x="8402055" y="5171638"/>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7" name="椭圆 86">
            <a:extLst>
              <a:ext uri="{FF2B5EF4-FFF2-40B4-BE49-F238E27FC236}">
                <a16:creationId xmlns:a16="http://schemas.microsoft.com/office/drawing/2014/main" id="{24681517-8D74-514E-AC32-23D5E87CD2D3}"/>
              </a:ext>
            </a:extLst>
          </p:cNvPr>
          <p:cNvSpPr/>
          <p:nvPr/>
        </p:nvSpPr>
        <p:spPr>
          <a:xfrm>
            <a:off x="7357312" y="5171638"/>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9" name="直线箭头连接符 88">
            <a:extLst>
              <a:ext uri="{FF2B5EF4-FFF2-40B4-BE49-F238E27FC236}">
                <a16:creationId xmlns:a16="http://schemas.microsoft.com/office/drawing/2014/main" id="{16E8843B-D8D0-2248-A15D-D7AEC22660A9}"/>
              </a:ext>
            </a:extLst>
          </p:cNvPr>
          <p:cNvCxnSpPr>
            <a:cxnSpLocks/>
          </p:cNvCxnSpPr>
          <p:nvPr/>
        </p:nvCxnSpPr>
        <p:spPr>
          <a:xfrm flipH="1">
            <a:off x="7720270" y="4640724"/>
            <a:ext cx="1147004"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直线箭头连接符 90">
            <a:extLst>
              <a:ext uri="{FF2B5EF4-FFF2-40B4-BE49-F238E27FC236}">
                <a16:creationId xmlns:a16="http://schemas.microsoft.com/office/drawing/2014/main" id="{95BA593F-CD4B-1240-BF7E-F9AA708716E1}"/>
              </a:ext>
            </a:extLst>
          </p:cNvPr>
          <p:cNvCxnSpPr>
            <a:cxnSpLocks/>
          </p:cNvCxnSpPr>
          <p:nvPr/>
        </p:nvCxnSpPr>
        <p:spPr>
          <a:xfrm flipH="1">
            <a:off x="8714877" y="4793124"/>
            <a:ext cx="304797" cy="3785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直线箭头连接符 91">
            <a:extLst>
              <a:ext uri="{FF2B5EF4-FFF2-40B4-BE49-F238E27FC236}">
                <a16:creationId xmlns:a16="http://schemas.microsoft.com/office/drawing/2014/main" id="{919CEC21-181A-D04C-84B6-A9710637307E}"/>
              </a:ext>
            </a:extLst>
          </p:cNvPr>
          <p:cNvCxnSpPr>
            <a:cxnSpLocks/>
          </p:cNvCxnSpPr>
          <p:nvPr/>
        </p:nvCxnSpPr>
        <p:spPr>
          <a:xfrm>
            <a:off x="9601203" y="4641633"/>
            <a:ext cx="858259"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直线箭头连接符 94">
            <a:extLst>
              <a:ext uri="{FF2B5EF4-FFF2-40B4-BE49-F238E27FC236}">
                <a16:creationId xmlns:a16="http://schemas.microsoft.com/office/drawing/2014/main" id="{0B076A73-CEAF-1B45-9A06-537D2A863052}"/>
              </a:ext>
            </a:extLst>
          </p:cNvPr>
          <p:cNvCxnSpPr>
            <a:cxnSpLocks/>
          </p:cNvCxnSpPr>
          <p:nvPr/>
        </p:nvCxnSpPr>
        <p:spPr>
          <a:xfrm>
            <a:off x="9284371" y="4793124"/>
            <a:ext cx="475823" cy="3554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直线箭头连接符 97">
            <a:extLst>
              <a:ext uri="{FF2B5EF4-FFF2-40B4-BE49-F238E27FC236}">
                <a16:creationId xmlns:a16="http://schemas.microsoft.com/office/drawing/2014/main" id="{A2043380-8428-DA4E-ABB8-21B96198A92F}"/>
              </a:ext>
            </a:extLst>
          </p:cNvPr>
          <p:cNvCxnSpPr>
            <a:cxnSpLocks/>
          </p:cNvCxnSpPr>
          <p:nvPr/>
        </p:nvCxnSpPr>
        <p:spPr>
          <a:xfrm flipH="1">
            <a:off x="8229585" y="5504707"/>
            <a:ext cx="289384" cy="5727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直线箭头连接符 98">
            <a:extLst>
              <a:ext uri="{FF2B5EF4-FFF2-40B4-BE49-F238E27FC236}">
                <a16:creationId xmlns:a16="http://schemas.microsoft.com/office/drawing/2014/main" id="{ED33D558-8FC1-DE49-8B9B-0FED1A749892}"/>
              </a:ext>
            </a:extLst>
          </p:cNvPr>
          <p:cNvCxnSpPr>
            <a:cxnSpLocks/>
          </p:cNvCxnSpPr>
          <p:nvPr/>
        </p:nvCxnSpPr>
        <p:spPr>
          <a:xfrm flipH="1">
            <a:off x="6413859" y="5494804"/>
            <a:ext cx="939116" cy="626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直线箭头连接符 102">
            <a:extLst>
              <a:ext uri="{FF2B5EF4-FFF2-40B4-BE49-F238E27FC236}">
                <a16:creationId xmlns:a16="http://schemas.microsoft.com/office/drawing/2014/main" id="{56252993-D811-6E44-AA0E-0C28CA743D79}"/>
              </a:ext>
            </a:extLst>
          </p:cNvPr>
          <p:cNvCxnSpPr>
            <a:cxnSpLocks/>
          </p:cNvCxnSpPr>
          <p:nvPr/>
        </p:nvCxnSpPr>
        <p:spPr>
          <a:xfrm>
            <a:off x="7640368" y="5603212"/>
            <a:ext cx="330816" cy="474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直线箭头连接符 103">
            <a:extLst>
              <a:ext uri="{FF2B5EF4-FFF2-40B4-BE49-F238E27FC236}">
                <a16:creationId xmlns:a16="http://schemas.microsoft.com/office/drawing/2014/main" id="{F5C993F7-3A10-FF4D-9D0C-C1F448B20140}"/>
              </a:ext>
            </a:extLst>
          </p:cNvPr>
          <p:cNvCxnSpPr>
            <a:cxnSpLocks/>
          </p:cNvCxnSpPr>
          <p:nvPr/>
        </p:nvCxnSpPr>
        <p:spPr>
          <a:xfrm flipH="1">
            <a:off x="10459462" y="5517887"/>
            <a:ext cx="159592" cy="5595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直线箭头连接符 104">
            <a:extLst>
              <a:ext uri="{FF2B5EF4-FFF2-40B4-BE49-F238E27FC236}">
                <a16:creationId xmlns:a16="http://schemas.microsoft.com/office/drawing/2014/main" id="{D049706D-7A3E-3E42-9A10-4D6A82405678}"/>
              </a:ext>
            </a:extLst>
          </p:cNvPr>
          <p:cNvCxnSpPr>
            <a:cxnSpLocks/>
          </p:cNvCxnSpPr>
          <p:nvPr/>
        </p:nvCxnSpPr>
        <p:spPr>
          <a:xfrm flipH="1">
            <a:off x="9137177" y="5517887"/>
            <a:ext cx="466789" cy="616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直线箭头连接符 107">
            <a:extLst>
              <a:ext uri="{FF2B5EF4-FFF2-40B4-BE49-F238E27FC236}">
                <a16:creationId xmlns:a16="http://schemas.microsoft.com/office/drawing/2014/main" id="{C626F0A6-0D26-E74E-8F9B-B6D038D18672}"/>
              </a:ext>
            </a:extLst>
          </p:cNvPr>
          <p:cNvCxnSpPr>
            <a:cxnSpLocks/>
          </p:cNvCxnSpPr>
          <p:nvPr/>
        </p:nvCxnSpPr>
        <p:spPr>
          <a:xfrm>
            <a:off x="9891358" y="5527457"/>
            <a:ext cx="330816" cy="474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9" name="直线箭头连接符 108">
            <a:extLst>
              <a:ext uri="{FF2B5EF4-FFF2-40B4-BE49-F238E27FC236}">
                <a16:creationId xmlns:a16="http://schemas.microsoft.com/office/drawing/2014/main" id="{6F30D1C7-728F-C549-8E54-BE9AE1605C47}"/>
              </a:ext>
            </a:extLst>
          </p:cNvPr>
          <p:cNvCxnSpPr>
            <a:cxnSpLocks/>
          </p:cNvCxnSpPr>
          <p:nvPr/>
        </p:nvCxnSpPr>
        <p:spPr>
          <a:xfrm>
            <a:off x="11001943" y="5571003"/>
            <a:ext cx="330816" cy="474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直线箭头连接符 110">
            <a:extLst>
              <a:ext uri="{FF2B5EF4-FFF2-40B4-BE49-F238E27FC236}">
                <a16:creationId xmlns:a16="http://schemas.microsoft.com/office/drawing/2014/main" id="{4CC23F7D-3B21-C745-84E0-B41B63177DDC}"/>
              </a:ext>
            </a:extLst>
          </p:cNvPr>
          <p:cNvCxnSpPr>
            <a:cxnSpLocks/>
          </p:cNvCxnSpPr>
          <p:nvPr/>
        </p:nvCxnSpPr>
        <p:spPr>
          <a:xfrm>
            <a:off x="7460464" y="5613691"/>
            <a:ext cx="53259" cy="572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直线箭头连接符 111">
            <a:extLst>
              <a:ext uri="{FF2B5EF4-FFF2-40B4-BE49-F238E27FC236}">
                <a16:creationId xmlns:a16="http://schemas.microsoft.com/office/drawing/2014/main" id="{EA4259FA-102F-9E40-BD88-B45C65C08F6F}"/>
              </a:ext>
            </a:extLst>
          </p:cNvPr>
          <p:cNvCxnSpPr>
            <a:cxnSpLocks/>
          </p:cNvCxnSpPr>
          <p:nvPr/>
        </p:nvCxnSpPr>
        <p:spPr>
          <a:xfrm>
            <a:off x="8665197" y="5553959"/>
            <a:ext cx="330816" cy="4742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直线箭头连接符 113">
            <a:extLst>
              <a:ext uri="{FF2B5EF4-FFF2-40B4-BE49-F238E27FC236}">
                <a16:creationId xmlns:a16="http://schemas.microsoft.com/office/drawing/2014/main" id="{8C31FFC9-A3BF-6A4C-8B11-8C1EB653FBCF}"/>
              </a:ext>
            </a:extLst>
          </p:cNvPr>
          <p:cNvCxnSpPr>
            <a:cxnSpLocks/>
          </p:cNvCxnSpPr>
          <p:nvPr/>
        </p:nvCxnSpPr>
        <p:spPr>
          <a:xfrm>
            <a:off x="9760194" y="5603212"/>
            <a:ext cx="0" cy="725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7" name="椭圆 116">
            <a:extLst>
              <a:ext uri="{FF2B5EF4-FFF2-40B4-BE49-F238E27FC236}">
                <a16:creationId xmlns:a16="http://schemas.microsoft.com/office/drawing/2014/main" id="{A8FFBD74-DAA6-1642-BB1E-0B290CB9A72F}"/>
              </a:ext>
            </a:extLst>
          </p:cNvPr>
          <p:cNvSpPr/>
          <p:nvPr/>
        </p:nvSpPr>
        <p:spPr>
          <a:xfrm>
            <a:off x="9057749" y="2572478"/>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9" name="直线箭头连接符 118">
            <a:extLst>
              <a:ext uri="{FF2B5EF4-FFF2-40B4-BE49-F238E27FC236}">
                <a16:creationId xmlns:a16="http://schemas.microsoft.com/office/drawing/2014/main" id="{48510720-1DC7-E44C-B182-F0A5DDADD3FA}"/>
              </a:ext>
            </a:extLst>
          </p:cNvPr>
          <p:cNvCxnSpPr>
            <a:cxnSpLocks/>
            <a:stCxn id="117" idx="3"/>
          </p:cNvCxnSpPr>
          <p:nvPr/>
        </p:nvCxnSpPr>
        <p:spPr>
          <a:xfrm flipH="1">
            <a:off x="8433867" y="2848317"/>
            <a:ext cx="669694" cy="553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直线箭头连接符 120">
            <a:extLst>
              <a:ext uri="{FF2B5EF4-FFF2-40B4-BE49-F238E27FC236}">
                <a16:creationId xmlns:a16="http://schemas.microsoft.com/office/drawing/2014/main" id="{162D04F7-8EC2-5343-BCEF-5B883F9988B6}"/>
              </a:ext>
            </a:extLst>
          </p:cNvPr>
          <p:cNvCxnSpPr>
            <a:cxnSpLocks/>
            <a:stCxn id="117" idx="4"/>
          </p:cNvCxnSpPr>
          <p:nvPr/>
        </p:nvCxnSpPr>
        <p:spPr>
          <a:xfrm flipH="1">
            <a:off x="8793860" y="2895644"/>
            <a:ext cx="420300" cy="621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2" name="直线箭头连接符 121">
            <a:extLst>
              <a:ext uri="{FF2B5EF4-FFF2-40B4-BE49-F238E27FC236}">
                <a16:creationId xmlns:a16="http://schemas.microsoft.com/office/drawing/2014/main" id="{2393772D-E0C2-5141-9F88-16C4D53ED137}"/>
              </a:ext>
            </a:extLst>
          </p:cNvPr>
          <p:cNvCxnSpPr>
            <a:cxnSpLocks/>
          </p:cNvCxnSpPr>
          <p:nvPr/>
        </p:nvCxnSpPr>
        <p:spPr>
          <a:xfrm>
            <a:off x="9381686" y="2857552"/>
            <a:ext cx="648646" cy="4011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3" name="直线箭头连接符 122">
            <a:extLst>
              <a:ext uri="{FF2B5EF4-FFF2-40B4-BE49-F238E27FC236}">
                <a16:creationId xmlns:a16="http://schemas.microsoft.com/office/drawing/2014/main" id="{D2E00624-632E-BD47-816D-6D55C141F476}"/>
              </a:ext>
            </a:extLst>
          </p:cNvPr>
          <p:cNvCxnSpPr>
            <a:cxnSpLocks/>
          </p:cNvCxnSpPr>
          <p:nvPr/>
        </p:nvCxnSpPr>
        <p:spPr>
          <a:xfrm>
            <a:off x="9245945" y="2930199"/>
            <a:ext cx="295238" cy="5432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1" name="椭圆 130">
            <a:extLst>
              <a:ext uri="{FF2B5EF4-FFF2-40B4-BE49-F238E27FC236}">
                <a16:creationId xmlns:a16="http://schemas.microsoft.com/office/drawing/2014/main" id="{C793300C-12DB-E643-BD4E-921FD05E0CF8}"/>
              </a:ext>
            </a:extLst>
          </p:cNvPr>
          <p:cNvSpPr/>
          <p:nvPr/>
        </p:nvSpPr>
        <p:spPr>
          <a:xfrm>
            <a:off x="10083024" y="3342006"/>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2" name="椭圆 131">
            <a:extLst>
              <a:ext uri="{FF2B5EF4-FFF2-40B4-BE49-F238E27FC236}">
                <a16:creationId xmlns:a16="http://schemas.microsoft.com/office/drawing/2014/main" id="{6E5F209E-A896-4146-A169-EE99CD42D246}"/>
              </a:ext>
            </a:extLst>
          </p:cNvPr>
          <p:cNvSpPr/>
          <p:nvPr/>
        </p:nvSpPr>
        <p:spPr>
          <a:xfrm>
            <a:off x="9541183" y="3516809"/>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3" name="椭圆 132">
            <a:extLst>
              <a:ext uri="{FF2B5EF4-FFF2-40B4-BE49-F238E27FC236}">
                <a16:creationId xmlns:a16="http://schemas.microsoft.com/office/drawing/2014/main" id="{C25555B4-1C81-B849-9401-F1E877E9BEA8}"/>
              </a:ext>
            </a:extLst>
          </p:cNvPr>
          <p:cNvSpPr/>
          <p:nvPr/>
        </p:nvSpPr>
        <p:spPr>
          <a:xfrm>
            <a:off x="8637449" y="3560276"/>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4" name="椭圆 133">
            <a:extLst>
              <a:ext uri="{FF2B5EF4-FFF2-40B4-BE49-F238E27FC236}">
                <a16:creationId xmlns:a16="http://schemas.microsoft.com/office/drawing/2014/main" id="{BB064E54-C8AD-7249-A775-DEF2BA0E7C15}"/>
              </a:ext>
            </a:extLst>
          </p:cNvPr>
          <p:cNvSpPr/>
          <p:nvPr/>
        </p:nvSpPr>
        <p:spPr>
          <a:xfrm>
            <a:off x="8043691" y="3421938"/>
            <a:ext cx="312822" cy="3231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5" name="文本框 134">
            <a:extLst>
              <a:ext uri="{FF2B5EF4-FFF2-40B4-BE49-F238E27FC236}">
                <a16:creationId xmlns:a16="http://schemas.microsoft.com/office/drawing/2014/main" id="{DD256CE9-E15A-FC41-8233-FACAD1747727}"/>
              </a:ext>
            </a:extLst>
          </p:cNvPr>
          <p:cNvSpPr txBox="1"/>
          <p:nvPr/>
        </p:nvSpPr>
        <p:spPr>
          <a:xfrm>
            <a:off x="10911212" y="3342006"/>
            <a:ext cx="928459" cy="369332"/>
          </a:xfrm>
          <a:prstGeom prst="rect">
            <a:avLst/>
          </a:prstGeom>
          <a:noFill/>
        </p:spPr>
        <p:txBody>
          <a:bodyPr wrap="none" rtlCol="0">
            <a:spAutoFit/>
          </a:bodyPr>
          <a:lstStyle/>
          <a:p>
            <a:r>
              <a:rPr kumimoji="1" lang="en-US" altLang="zh-CN" dirty="0"/>
              <a:t>A1</a:t>
            </a:r>
            <a:r>
              <a:rPr kumimoji="1" lang="zh-CN" altLang="en-US" dirty="0"/>
              <a:t>特征</a:t>
            </a:r>
          </a:p>
        </p:txBody>
      </p:sp>
      <p:sp>
        <p:nvSpPr>
          <p:cNvPr id="136" name="文本框 135">
            <a:extLst>
              <a:ext uri="{FF2B5EF4-FFF2-40B4-BE49-F238E27FC236}">
                <a16:creationId xmlns:a16="http://schemas.microsoft.com/office/drawing/2014/main" id="{C9BECBA8-BF43-3E47-A00C-EF52AB648E4F}"/>
              </a:ext>
            </a:extLst>
          </p:cNvPr>
          <p:cNvSpPr txBox="1"/>
          <p:nvPr/>
        </p:nvSpPr>
        <p:spPr>
          <a:xfrm>
            <a:off x="11177340" y="5135375"/>
            <a:ext cx="928459" cy="369332"/>
          </a:xfrm>
          <a:prstGeom prst="rect">
            <a:avLst/>
          </a:prstGeom>
          <a:noFill/>
        </p:spPr>
        <p:txBody>
          <a:bodyPr wrap="none" rtlCol="0">
            <a:spAutoFit/>
          </a:bodyPr>
          <a:lstStyle/>
          <a:p>
            <a:r>
              <a:rPr kumimoji="1" lang="en-US" altLang="zh-CN" dirty="0"/>
              <a:t>A1</a:t>
            </a:r>
            <a:r>
              <a:rPr kumimoji="1" lang="zh-CN" altLang="en-US" dirty="0"/>
              <a:t>特征</a:t>
            </a:r>
          </a:p>
        </p:txBody>
      </p:sp>
      <p:sp>
        <p:nvSpPr>
          <p:cNvPr id="137" name="文本框 136">
            <a:extLst>
              <a:ext uri="{FF2B5EF4-FFF2-40B4-BE49-F238E27FC236}">
                <a16:creationId xmlns:a16="http://schemas.microsoft.com/office/drawing/2014/main" id="{5A8F4E6C-7124-4749-AE88-C8839FE602CA}"/>
              </a:ext>
            </a:extLst>
          </p:cNvPr>
          <p:cNvSpPr txBox="1"/>
          <p:nvPr/>
        </p:nvSpPr>
        <p:spPr>
          <a:xfrm>
            <a:off x="10539258" y="1231008"/>
            <a:ext cx="1107996" cy="369332"/>
          </a:xfrm>
          <a:prstGeom prst="rect">
            <a:avLst/>
          </a:prstGeom>
          <a:noFill/>
        </p:spPr>
        <p:txBody>
          <a:bodyPr wrap="none" rtlCol="0">
            <a:spAutoFit/>
          </a:bodyPr>
          <a:lstStyle/>
          <a:p>
            <a:r>
              <a:rPr kumimoji="1" lang="zh-CN" altLang="en-US" dirty="0"/>
              <a:t>原数据集</a:t>
            </a:r>
          </a:p>
        </p:txBody>
      </p:sp>
    </p:spTree>
    <p:extLst>
      <p:ext uri="{BB962C8B-B14F-4D97-AF65-F5344CB8AC3E}">
        <p14:creationId xmlns:p14="http://schemas.microsoft.com/office/powerpoint/2010/main" val="34329541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5.3</a:t>
            </a:r>
            <a:r>
              <a:rPr lang="zh-CN" altLang="en-US" dirty="0"/>
              <a:t>决策树的生成与剪枝</a:t>
            </a:r>
          </a:p>
        </p:txBody>
      </p:sp>
      <p:sp>
        <p:nvSpPr>
          <p:cNvPr id="2" name="文本框 1">
            <a:extLst>
              <a:ext uri="{FF2B5EF4-FFF2-40B4-BE49-F238E27FC236}">
                <a16:creationId xmlns:a16="http://schemas.microsoft.com/office/drawing/2014/main" id="{5FCA7FDB-D7F9-E643-8296-774253817065}"/>
              </a:ext>
            </a:extLst>
          </p:cNvPr>
          <p:cNvSpPr txBox="1"/>
          <p:nvPr/>
        </p:nvSpPr>
        <p:spPr>
          <a:xfrm>
            <a:off x="878306" y="1503947"/>
            <a:ext cx="11157221" cy="523220"/>
          </a:xfrm>
          <a:prstGeom prst="rect">
            <a:avLst/>
          </a:prstGeom>
          <a:noFill/>
        </p:spPr>
        <p:txBody>
          <a:bodyPr wrap="none" rtlCol="0">
            <a:spAutoFit/>
          </a:bodyPr>
          <a:lstStyle/>
          <a:p>
            <a:r>
              <a:rPr kumimoji="1" lang="zh-CN" altLang="en-US" sz="2800" dirty="0"/>
              <a:t>问题：通过</a:t>
            </a:r>
            <a:r>
              <a:rPr kumimoji="1" lang="en-US" altLang="zh-CN" sz="2800" dirty="0"/>
              <a:t>ID3</a:t>
            </a:r>
            <a:r>
              <a:rPr kumimoji="1" lang="zh-CN" altLang="en-US" sz="2800" dirty="0"/>
              <a:t>算法，容易让树太大，使模型过于复杂，过度拟合数据</a:t>
            </a:r>
          </a:p>
        </p:txBody>
      </p:sp>
      <p:pic>
        <p:nvPicPr>
          <p:cNvPr id="5" name="图片 4">
            <a:extLst>
              <a:ext uri="{FF2B5EF4-FFF2-40B4-BE49-F238E27FC236}">
                <a16:creationId xmlns:a16="http://schemas.microsoft.com/office/drawing/2014/main" id="{E2B4CC06-DE58-4648-A4F2-FB19A729CA98}"/>
              </a:ext>
            </a:extLst>
          </p:cNvPr>
          <p:cNvPicPr>
            <a:picLocks noChangeAspect="1"/>
          </p:cNvPicPr>
          <p:nvPr/>
        </p:nvPicPr>
        <p:blipFill>
          <a:blip r:embed="rId3"/>
          <a:stretch>
            <a:fillRect/>
          </a:stretch>
        </p:blipFill>
        <p:spPr>
          <a:xfrm>
            <a:off x="5226048" y="2955089"/>
            <a:ext cx="4772193" cy="1460529"/>
          </a:xfrm>
          <a:prstGeom prst="rect">
            <a:avLst/>
          </a:prstGeom>
        </p:spPr>
      </p:pic>
      <p:sp>
        <p:nvSpPr>
          <p:cNvPr id="6" name="文本框 5">
            <a:extLst>
              <a:ext uri="{FF2B5EF4-FFF2-40B4-BE49-F238E27FC236}">
                <a16:creationId xmlns:a16="http://schemas.microsoft.com/office/drawing/2014/main" id="{C9DF495E-6C72-4746-98D8-EC5E2F2D53C7}"/>
              </a:ext>
            </a:extLst>
          </p:cNvPr>
          <p:cNvSpPr txBox="1"/>
          <p:nvPr/>
        </p:nvSpPr>
        <p:spPr>
          <a:xfrm>
            <a:off x="2454443" y="3364650"/>
            <a:ext cx="2646878" cy="584775"/>
          </a:xfrm>
          <a:prstGeom prst="rect">
            <a:avLst/>
          </a:prstGeom>
          <a:noFill/>
        </p:spPr>
        <p:txBody>
          <a:bodyPr wrap="none" rtlCol="0">
            <a:spAutoFit/>
          </a:bodyPr>
          <a:lstStyle/>
          <a:p>
            <a:r>
              <a:rPr kumimoji="1" lang="zh-CN" altLang="en-US" sz="3200" dirty="0"/>
              <a:t>决策损失函数</a:t>
            </a:r>
          </a:p>
        </p:txBody>
      </p:sp>
      <p:sp>
        <p:nvSpPr>
          <p:cNvPr id="7" name="文本框 6">
            <a:extLst>
              <a:ext uri="{FF2B5EF4-FFF2-40B4-BE49-F238E27FC236}">
                <a16:creationId xmlns:a16="http://schemas.microsoft.com/office/drawing/2014/main" id="{477F43B0-5CAD-234E-B0EF-16ACC7EE7841}"/>
              </a:ext>
            </a:extLst>
          </p:cNvPr>
          <p:cNvSpPr txBox="1"/>
          <p:nvPr/>
        </p:nvSpPr>
        <p:spPr>
          <a:xfrm>
            <a:off x="2827421" y="4790832"/>
            <a:ext cx="6527749" cy="461665"/>
          </a:xfrm>
          <a:prstGeom prst="rect">
            <a:avLst/>
          </a:prstGeom>
          <a:noFill/>
        </p:spPr>
        <p:txBody>
          <a:bodyPr wrap="none" rtlCol="0">
            <a:spAutoFit/>
          </a:bodyPr>
          <a:lstStyle/>
          <a:p>
            <a:r>
              <a:rPr kumimoji="1" lang="zh-CN" altLang="en-US" sz="2400" dirty="0"/>
              <a:t>通过调节｜</a:t>
            </a:r>
            <a:r>
              <a:rPr kumimoji="1" lang="en-US" altLang="zh-CN" sz="2400" dirty="0"/>
              <a:t>T</a:t>
            </a:r>
            <a:r>
              <a:rPr kumimoji="1" lang="zh-CN" altLang="en-US" sz="2400" dirty="0"/>
              <a:t>｜的系数来调整模型复杂度的影响</a:t>
            </a:r>
          </a:p>
        </p:txBody>
      </p:sp>
      <p:sp>
        <p:nvSpPr>
          <p:cNvPr id="8" name="文本框 7">
            <a:extLst>
              <a:ext uri="{FF2B5EF4-FFF2-40B4-BE49-F238E27FC236}">
                <a16:creationId xmlns:a16="http://schemas.microsoft.com/office/drawing/2014/main" id="{AB225209-FC86-134E-B27F-19E2B3F767F4}"/>
              </a:ext>
            </a:extLst>
          </p:cNvPr>
          <p:cNvSpPr txBox="1"/>
          <p:nvPr/>
        </p:nvSpPr>
        <p:spPr>
          <a:xfrm>
            <a:off x="737652" y="5522268"/>
            <a:ext cx="10341293" cy="461665"/>
          </a:xfrm>
          <a:prstGeom prst="rect">
            <a:avLst/>
          </a:prstGeom>
          <a:noFill/>
        </p:spPr>
        <p:txBody>
          <a:bodyPr wrap="none" rtlCol="0">
            <a:spAutoFit/>
          </a:bodyPr>
          <a:lstStyle/>
          <a:p>
            <a:r>
              <a:rPr kumimoji="1" lang="zh-CN" altLang="en-US" sz="2400" dirty="0"/>
              <a:t>计算各个结点损失函数，保证剪枝后的损失函数小于剪枝前的损失函数即可</a:t>
            </a:r>
          </a:p>
        </p:txBody>
      </p:sp>
    </p:spTree>
    <p:extLst>
      <p:ext uri="{BB962C8B-B14F-4D97-AF65-F5344CB8AC3E}">
        <p14:creationId xmlns:p14="http://schemas.microsoft.com/office/powerpoint/2010/main" val="40420939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5.4CART</a:t>
            </a:r>
            <a:r>
              <a:rPr lang="zh-CN" altLang="en-US" dirty="0"/>
              <a:t>算法</a:t>
            </a:r>
          </a:p>
        </p:txBody>
      </p:sp>
      <p:sp>
        <p:nvSpPr>
          <p:cNvPr id="3" name="文本框 2">
            <a:extLst>
              <a:ext uri="{FF2B5EF4-FFF2-40B4-BE49-F238E27FC236}">
                <a16:creationId xmlns:a16="http://schemas.microsoft.com/office/drawing/2014/main" id="{2CA8DC1F-66E0-014A-BBFC-E7FA5757412D}"/>
              </a:ext>
            </a:extLst>
          </p:cNvPr>
          <p:cNvSpPr txBox="1"/>
          <p:nvPr/>
        </p:nvSpPr>
        <p:spPr>
          <a:xfrm>
            <a:off x="625642" y="1239252"/>
            <a:ext cx="2646878" cy="584775"/>
          </a:xfrm>
          <a:prstGeom prst="rect">
            <a:avLst/>
          </a:prstGeom>
          <a:noFill/>
        </p:spPr>
        <p:txBody>
          <a:bodyPr wrap="none" rtlCol="0">
            <a:spAutoFit/>
          </a:bodyPr>
          <a:lstStyle/>
          <a:p>
            <a:r>
              <a:rPr kumimoji="1" lang="zh-CN" altLang="en-US" sz="3200" dirty="0"/>
              <a:t>回归树的生成</a:t>
            </a:r>
          </a:p>
        </p:txBody>
      </p:sp>
      <p:pic>
        <p:nvPicPr>
          <p:cNvPr id="5" name="图片 4">
            <a:extLst>
              <a:ext uri="{FF2B5EF4-FFF2-40B4-BE49-F238E27FC236}">
                <a16:creationId xmlns:a16="http://schemas.microsoft.com/office/drawing/2014/main" id="{5396C2FE-930F-784E-8070-5394936A3B19}"/>
              </a:ext>
            </a:extLst>
          </p:cNvPr>
          <p:cNvPicPr>
            <a:picLocks noChangeAspect="1"/>
          </p:cNvPicPr>
          <p:nvPr/>
        </p:nvPicPr>
        <p:blipFill>
          <a:blip r:embed="rId3"/>
          <a:stretch>
            <a:fillRect/>
          </a:stretch>
        </p:blipFill>
        <p:spPr>
          <a:xfrm>
            <a:off x="3866809" y="2574459"/>
            <a:ext cx="7277100" cy="1384300"/>
          </a:xfrm>
          <a:prstGeom prst="rect">
            <a:avLst/>
          </a:prstGeom>
        </p:spPr>
      </p:pic>
      <p:sp>
        <p:nvSpPr>
          <p:cNvPr id="7" name="文本框 6">
            <a:extLst>
              <a:ext uri="{FF2B5EF4-FFF2-40B4-BE49-F238E27FC236}">
                <a16:creationId xmlns:a16="http://schemas.microsoft.com/office/drawing/2014/main" id="{28B870E2-0EFF-D747-B18A-177E95AF02EA}"/>
              </a:ext>
            </a:extLst>
          </p:cNvPr>
          <p:cNvSpPr txBox="1"/>
          <p:nvPr/>
        </p:nvSpPr>
        <p:spPr>
          <a:xfrm>
            <a:off x="5647482" y="4447581"/>
            <a:ext cx="4314001" cy="369332"/>
          </a:xfrm>
          <a:prstGeom prst="rect">
            <a:avLst/>
          </a:prstGeom>
          <a:noFill/>
        </p:spPr>
        <p:txBody>
          <a:bodyPr wrap="none" rtlCol="0">
            <a:spAutoFit/>
          </a:bodyPr>
          <a:lstStyle/>
          <a:p>
            <a:r>
              <a:rPr kumimoji="1" lang="zh-CN" altLang="en-US" dirty="0"/>
              <a:t>第</a:t>
            </a:r>
            <a:r>
              <a:rPr kumimoji="1" lang="en-US" altLang="zh-CN" dirty="0"/>
              <a:t>j</a:t>
            </a:r>
            <a:r>
              <a:rPr kumimoji="1" lang="zh-CN" altLang="en-US" dirty="0"/>
              <a:t>个变量的划分点</a:t>
            </a:r>
            <a:r>
              <a:rPr kumimoji="1" lang="en-US" altLang="zh-CN" dirty="0"/>
              <a:t>s</a:t>
            </a:r>
            <a:r>
              <a:rPr kumimoji="1" lang="zh-CN" altLang="en-US" dirty="0"/>
              <a:t>，</a:t>
            </a:r>
            <a:r>
              <a:rPr kumimoji="1" lang="en-US" altLang="zh-CN" dirty="0"/>
              <a:t>c1</a:t>
            </a:r>
            <a:r>
              <a:rPr kumimoji="1" lang="zh-CN" altLang="en-US" dirty="0"/>
              <a:t>是对</a:t>
            </a:r>
            <a:r>
              <a:rPr kumimoji="1" lang="en-US" altLang="zh-CN" dirty="0" err="1"/>
              <a:t>yi</a:t>
            </a:r>
            <a:r>
              <a:rPr kumimoji="1" lang="zh-CN" altLang="en-US" dirty="0"/>
              <a:t>的估计值</a:t>
            </a:r>
            <a:endParaRPr kumimoji="1" lang="en-US" altLang="zh-CN" dirty="0"/>
          </a:p>
        </p:txBody>
      </p:sp>
      <p:sp>
        <p:nvSpPr>
          <p:cNvPr id="8" name="文本框 7">
            <a:extLst>
              <a:ext uri="{FF2B5EF4-FFF2-40B4-BE49-F238E27FC236}">
                <a16:creationId xmlns:a16="http://schemas.microsoft.com/office/drawing/2014/main" id="{CF196AE0-6B6E-0540-9147-8AC169D3FC7B}"/>
              </a:ext>
            </a:extLst>
          </p:cNvPr>
          <p:cNvSpPr txBox="1"/>
          <p:nvPr/>
        </p:nvSpPr>
        <p:spPr>
          <a:xfrm>
            <a:off x="6814467" y="1950014"/>
            <a:ext cx="1980029" cy="523220"/>
          </a:xfrm>
          <a:prstGeom prst="rect">
            <a:avLst/>
          </a:prstGeom>
          <a:noFill/>
        </p:spPr>
        <p:txBody>
          <a:bodyPr wrap="none" rtlCol="0">
            <a:spAutoFit/>
          </a:bodyPr>
          <a:lstStyle/>
          <a:p>
            <a:r>
              <a:rPr kumimoji="1" lang="zh-CN" altLang="en-US" sz="2800" dirty="0"/>
              <a:t>损失最小化</a:t>
            </a:r>
          </a:p>
        </p:txBody>
      </p:sp>
      <p:sp>
        <p:nvSpPr>
          <p:cNvPr id="9" name="文本框 8">
            <a:extLst>
              <a:ext uri="{FF2B5EF4-FFF2-40B4-BE49-F238E27FC236}">
                <a16:creationId xmlns:a16="http://schemas.microsoft.com/office/drawing/2014/main" id="{A4626EDE-FA28-3948-93D5-54E386C8EB33}"/>
              </a:ext>
            </a:extLst>
          </p:cNvPr>
          <p:cNvSpPr txBox="1"/>
          <p:nvPr/>
        </p:nvSpPr>
        <p:spPr>
          <a:xfrm>
            <a:off x="6788821" y="5409437"/>
            <a:ext cx="2031325" cy="369332"/>
          </a:xfrm>
          <a:prstGeom prst="rect">
            <a:avLst/>
          </a:prstGeom>
          <a:noFill/>
        </p:spPr>
        <p:txBody>
          <a:bodyPr wrap="none" rtlCol="0">
            <a:spAutoFit/>
          </a:bodyPr>
          <a:lstStyle/>
          <a:p>
            <a:r>
              <a:rPr kumimoji="1" lang="zh-CN" altLang="en-US" dirty="0"/>
              <a:t>无约束最优化问题</a:t>
            </a:r>
          </a:p>
        </p:txBody>
      </p:sp>
      <p:cxnSp>
        <p:nvCxnSpPr>
          <p:cNvPr id="13" name="直线连接符 12">
            <a:extLst>
              <a:ext uri="{FF2B5EF4-FFF2-40B4-BE49-F238E27FC236}">
                <a16:creationId xmlns:a16="http://schemas.microsoft.com/office/drawing/2014/main" id="{BEB1570A-2E31-574D-9D47-24F2255BB7E5}"/>
              </a:ext>
            </a:extLst>
          </p:cNvPr>
          <p:cNvCxnSpPr/>
          <p:nvPr/>
        </p:nvCxnSpPr>
        <p:spPr>
          <a:xfrm>
            <a:off x="1191126" y="4447581"/>
            <a:ext cx="30800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7E2F5A07-79A3-7541-9746-87898B6E081D}"/>
              </a:ext>
            </a:extLst>
          </p:cNvPr>
          <p:cNvCxnSpPr>
            <a:cxnSpLocks/>
          </p:cNvCxnSpPr>
          <p:nvPr/>
        </p:nvCxnSpPr>
        <p:spPr>
          <a:xfrm flipV="1">
            <a:off x="2739189" y="4255031"/>
            <a:ext cx="0" cy="385099"/>
          </a:xfrm>
          <a:prstGeom prst="line">
            <a:avLst/>
          </a:prstGeom>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EC6399E1-CD48-0249-B779-3B00338129BD}"/>
              </a:ext>
            </a:extLst>
          </p:cNvPr>
          <p:cNvSpPr txBox="1"/>
          <p:nvPr/>
        </p:nvSpPr>
        <p:spPr>
          <a:xfrm>
            <a:off x="2589148" y="4624912"/>
            <a:ext cx="300082" cy="369332"/>
          </a:xfrm>
          <a:prstGeom prst="rect">
            <a:avLst/>
          </a:prstGeom>
          <a:noFill/>
        </p:spPr>
        <p:txBody>
          <a:bodyPr wrap="none" rtlCol="0">
            <a:spAutoFit/>
          </a:bodyPr>
          <a:lstStyle/>
          <a:p>
            <a:r>
              <a:rPr kumimoji="1" lang="en-US" altLang="zh-CN" dirty="0"/>
              <a:t>s</a:t>
            </a:r>
            <a:endParaRPr kumimoji="1" lang="zh-CN" altLang="en-US" dirty="0"/>
          </a:p>
        </p:txBody>
      </p:sp>
      <p:sp>
        <p:nvSpPr>
          <p:cNvPr id="21" name="文本框 20">
            <a:extLst>
              <a:ext uri="{FF2B5EF4-FFF2-40B4-BE49-F238E27FC236}">
                <a16:creationId xmlns:a16="http://schemas.microsoft.com/office/drawing/2014/main" id="{11C43629-C81C-E841-8EBE-818CCDA508EF}"/>
              </a:ext>
            </a:extLst>
          </p:cNvPr>
          <p:cNvSpPr txBox="1"/>
          <p:nvPr/>
        </p:nvSpPr>
        <p:spPr>
          <a:xfrm>
            <a:off x="76179" y="4292179"/>
            <a:ext cx="1159292" cy="369332"/>
          </a:xfrm>
          <a:prstGeom prst="rect">
            <a:avLst/>
          </a:prstGeom>
          <a:noFill/>
        </p:spPr>
        <p:txBody>
          <a:bodyPr wrap="none" rtlCol="0">
            <a:spAutoFit/>
          </a:bodyPr>
          <a:lstStyle/>
          <a:p>
            <a:r>
              <a:rPr kumimoji="1" lang="zh-CN" altLang="en-US" dirty="0"/>
              <a:t>第</a:t>
            </a:r>
            <a:r>
              <a:rPr kumimoji="1" lang="en-US" altLang="zh-CN" dirty="0"/>
              <a:t>j</a:t>
            </a:r>
            <a:r>
              <a:rPr kumimoji="1" lang="zh-CN" altLang="en-US" dirty="0"/>
              <a:t>个变量</a:t>
            </a:r>
          </a:p>
        </p:txBody>
      </p:sp>
      <p:sp>
        <p:nvSpPr>
          <p:cNvPr id="22" name="文本框 21">
            <a:extLst>
              <a:ext uri="{FF2B5EF4-FFF2-40B4-BE49-F238E27FC236}">
                <a16:creationId xmlns:a16="http://schemas.microsoft.com/office/drawing/2014/main" id="{8DC81902-0D1D-4342-B1FE-D0B8170FB070}"/>
              </a:ext>
            </a:extLst>
          </p:cNvPr>
          <p:cNvSpPr txBox="1"/>
          <p:nvPr/>
        </p:nvSpPr>
        <p:spPr>
          <a:xfrm>
            <a:off x="1743897" y="3958759"/>
            <a:ext cx="889987" cy="369332"/>
          </a:xfrm>
          <a:prstGeom prst="rect">
            <a:avLst/>
          </a:prstGeom>
          <a:noFill/>
        </p:spPr>
        <p:txBody>
          <a:bodyPr wrap="none" rtlCol="0">
            <a:spAutoFit/>
          </a:bodyPr>
          <a:lstStyle/>
          <a:p>
            <a:r>
              <a:rPr kumimoji="1" lang="zh-CN" altLang="en-US" dirty="0"/>
              <a:t>取值</a:t>
            </a:r>
            <a:r>
              <a:rPr kumimoji="1" lang="en-US" altLang="zh-CN" dirty="0"/>
              <a:t>c1</a:t>
            </a:r>
            <a:endParaRPr kumimoji="1" lang="zh-CN" altLang="en-US" dirty="0"/>
          </a:p>
        </p:txBody>
      </p:sp>
      <p:sp>
        <p:nvSpPr>
          <p:cNvPr id="23" name="文本框 22">
            <a:extLst>
              <a:ext uri="{FF2B5EF4-FFF2-40B4-BE49-F238E27FC236}">
                <a16:creationId xmlns:a16="http://schemas.microsoft.com/office/drawing/2014/main" id="{A5149C9D-72B2-B84B-9FC0-D102B0103DEF}"/>
              </a:ext>
            </a:extLst>
          </p:cNvPr>
          <p:cNvSpPr txBox="1"/>
          <p:nvPr/>
        </p:nvSpPr>
        <p:spPr>
          <a:xfrm>
            <a:off x="3013953" y="3958759"/>
            <a:ext cx="889987" cy="369332"/>
          </a:xfrm>
          <a:prstGeom prst="rect">
            <a:avLst/>
          </a:prstGeom>
          <a:noFill/>
        </p:spPr>
        <p:txBody>
          <a:bodyPr wrap="none" rtlCol="0">
            <a:spAutoFit/>
          </a:bodyPr>
          <a:lstStyle/>
          <a:p>
            <a:r>
              <a:rPr kumimoji="1" lang="zh-CN" altLang="en-US" dirty="0"/>
              <a:t>取值</a:t>
            </a:r>
            <a:r>
              <a:rPr kumimoji="1" lang="en-US" altLang="zh-CN" dirty="0"/>
              <a:t>c2</a:t>
            </a:r>
            <a:endParaRPr kumimoji="1" lang="zh-CN" altLang="en-US" dirty="0"/>
          </a:p>
        </p:txBody>
      </p:sp>
    </p:spTree>
    <p:extLst>
      <p:ext uri="{BB962C8B-B14F-4D97-AF65-F5344CB8AC3E}">
        <p14:creationId xmlns:p14="http://schemas.microsoft.com/office/powerpoint/2010/main" val="14695570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5.4CART</a:t>
            </a:r>
            <a:r>
              <a:rPr lang="zh-CN" altLang="en-US" dirty="0"/>
              <a:t>算法</a:t>
            </a:r>
          </a:p>
        </p:txBody>
      </p:sp>
      <p:pic>
        <p:nvPicPr>
          <p:cNvPr id="2" name="图片 1">
            <a:extLst>
              <a:ext uri="{FF2B5EF4-FFF2-40B4-BE49-F238E27FC236}">
                <a16:creationId xmlns:a16="http://schemas.microsoft.com/office/drawing/2014/main" id="{AB81E461-D750-CD4C-B392-6A869A89B0FE}"/>
              </a:ext>
            </a:extLst>
          </p:cNvPr>
          <p:cNvPicPr>
            <a:picLocks noChangeAspect="1"/>
          </p:cNvPicPr>
          <p:nvPr/>
        </p:nvPicPr>
        <p:blipFill>
          <a:blip r:embed="rId3"/>
          <a:stretch>
            <a:fillRect/>
          </a:stretch>
        </p:blipFill>
        <p:spPr>
          <a:xfrm>
            <a:off x="248622" y="2982014"/>
            <a:ext cx="6400800" cy="3670300"/>
          </a:xfrm>
          <a:prstGeom prst="rect">
            <a:avLst/>
          </a:prstGeom>
        </p:spPr>
      </p:pic>
      <p:pic>
        <p:nvPicPr>
          <p:cNvPr id="3" name="图片 2">
            <a:extLst>
              <a:ext uri="{FF2B5EF4-FFF2-40B4-BE49-F238E27FC236}">
                <a16:creationId xmlns:a16="http://schemas.microsoft.com/office/drawing/2014/main" id="{84E60259-ECB4-AF4C-8981-9FF8E73213F8}"/>
              </a:ext>
            </a:extLst>
          </p:cNvPr>
          <p:cNvPicPr>
            <a:picLocks noChangeAspect="1"/>
          </p:cNvPicPr>
          <p:nvPr/>
        </p:nvPicPr>
        <p:blipFill>
          <a:blip r:embed="rId4"/>
          <a:stretch>
            <a:fillRect/>
          </a:stretch>
        </p:blipFill>
        <p:spPr>
          <a:xfrm>
            <a:off x="1967697" y="2001795"/>
            <a:ext cx="5067300" cy="1079500"/>
          </a:xfrm>
          <a:prstGeom prst="rect">
            <a:avLst/>
          </a:prstGeom>
        </p:spPr>
      </p:pic>
      <p:sp>
        <p:nvSpPr>
          <p:cNvPr id="5" name="文本框 4">
            <a:extLst>
              <a:ext uri="{FF2B5EF4-FFF2-40B4-BE49-F238E27FC236}">
                <a16:creationId xmlns:a16="http://schemas.microsoft.com/office/drawing/2014/main" id="{7F66C3A5-E965-FF4C-8E9E-2FE33FA41747}"/>
              </a:ext>
            </a:extLst>
          </p:cNvPr>
          <p:cNvSpPr txBox="1"/>
          <p:nvPr/>
        </p:nvSpPr>
        <p:spPr>
          <a:xfrm>
            <a:off x="859701" y="2356879"/>
            <a:ext cx="1107996" cy="369332"/>
          </a:xfrm>
          <a:prstGeom prst="rect">
            <a:avLst/>
          </a:prstGeom>
          <a:noFill/>
        </p:spPr>
        <p:txBody>
          <a:bodyPr wrap="none" rtlCol="0">
            <a:spAutoFit/>
          </a:bodyPr>
          <a:lstStyle/>
          <a:p>
            <a:r>
              <a:rPr kumimoji="1" lang="zh-CN" altLang="en-US" dirty="0"/>
              <a:t>基尼指数</a:t>
            </a:r>
          </a:p>
        </p:txBody>
      </p:sp>
      <p:sp>
        <p:nvSpPr>
          <p:cNvPr id="6" name="文本框 5">
            <a:extLst>
              <a:ext uri="{FF2B5EF4-FFF2-40B4-BE49-F238E27FC236}">
                <a16:creationId xmlns:a16="http://schemas.microsoft.com/office/drawing/2014/main" id="{6DA51E46-C12B-D749-A25D-49D1679DB62A}"/>
              </a:ext>
            </a:extLst>
          </p:cNvPr>
          <p:cNvSpPr txBox="1"/>
          <p:nvPr/>
        </p:nvSpPr>
        <p:spPr>
          <a:xfrm>
            <a:off x="438646" y="1141866"/>
            <a:ext cx="5929828" cy="584775"/>
          </a:xfrm>
          <a:prstGeom prst="rect">
            <a:avLst/>
          </a:prstGeom>
          <a:noFill/>
        </p:spPr>
        <p:txBody>
          <a:bodyPr wrap="none" rtlCol="0">
            <a:spAutoFit/>
          </a:bodyPr>
          <a:lstStyle/>
          <a:p>
            <a:r>
              <a:rPr kumimoji="1" lang="zh-CN" altLang="en-US" sz="3200" dirty="0"/>
              <a:t>分类树的生成（二分类决策树）</a:t>
            </a:r>
          </a:p>
        </p:txBody>
      </p:sp>
      <p:pic>
        <p:nvPicPr>
          <p:cNvPr id="7" name="图片 6">
            <a:extLst>
              <a:ext uri="{FF2B5EF4-FFF2-40B4-BE49-F238E27FC236}">
                <a16:creationId xmlns:a16="http://schemas.microsoft.com/office/drawing/2014/main" id="{540976D9-A8DB-7A40-8819-75E9B7C19439}"/>
              </a:ext>
            </a:extLst>
          </p:cNvPr>
          <p:cNvPicPr>
            <a:picLocks noChangeAspect="1"/>
          </p:cNvPicPr>
          <p:nvPr/>
        </p:nvPicPr>
        <p:blipFill>
          <a:blip r:embed="rId5"/>
          <a:stretch>
            <a:fillRect/>
          </a:stretch>
        </p:blipFill>
        <p:spPr>
          <a:xfrm>
            <a:off x="6542033" y="4061514"/>
            <a:ext cx="5372100" cy="1054100"/>
          </a:xfrm>
          <a:prstGeom prst="rect">
            <a:avLst/>
          </a:prstGeom>
        </p:spPr>
      </p:pic>
      <p:sp>
        <p:nvSpPr>
          <p:cNvPr id="8" name="文本框 7">
            <a:extLst>
              <a:ext uri="{FF2B5EF4-FFF2-40B4-BE49-F238E27FC236}">
                <a16:creationId xmlns:a16="http://schemas.microsoft.com/office/drawing/2014/main" id="{5008CBEA-6286-7446-84BD-01C7FE1409D9}"/>
              </a:ext>
            </a:extLst>
          </p:cNvPr>
          <p:cNvSpPr txBox="1"/>
          <p:nvPr/>
        </p:nvSpPr>
        <p:spPr>
          <a:xfrm>
            <a:off x="7244206" y="3692182"/>
            <a:ext cx="3967753" cy="369332"/>
          </a:xfrm>
          <a:prstGeom prst="rect">
            <a:avLst/>
          </a:prstGeom>
          <a:noFill/>
        </p:spPr>
        <p:txBody>
          <a:bodyPr wrap="none" rtlCol="0">
            <a:spAutoFit/>
          </a:bodyPr>
          <a:lstStyle/>
          <a:p>
            <a:r>
              <a:rPr kumimoji="1" lang="zh-CN" altLang="en-US" dirty="0"/>
              <a:t>在特征</a:t>
            </a:r>
            <a:r>
              <a:rPr kumimoji="1" lang="en-US" altLang="zh-CN" dirty="0"/>
              <a:t>A</a:t>
            </a:r>
            <a:r>
              <a:rPr kumimoji="1" lang="zh-CN" altLang="en-US" dirty="0"/>
              <a:t>的条件下，集合</a:t>
            </a:r>
            <a:r>
              <a:rPr kumimoji="1" lang="en-US" altLang="zh-CN" dirty="0"/>
              <a:t>D</a:t>
            </a:r>
            <a:r>
              <a:rPr kumimoji="1" lang="zh-CN" altLang="en-US" dirty="0"/>
              <a:t>的基尼指数</a:t>
            </a:r>
          </a:p>
        </p:txBody>
      </p:sp>
    </p:spTree>
    <p:extLst>
      <p:ext uri="{BB962C8B-B14F-4D97-AF65-F5344CB8AC3E}">
        <p14:creationId xmlns:p14="http://schemas.microsoft.com/office/powerpoint/2010/main" val="227182975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5.4CART</a:t>
            </a:r>
            <a:r>
              <a:rPr lang="zh-CN" altLang="en-US" dirty="0"/>
              <a:t>算法</a:t>
            </a:r>
          </a:p>
        </p:txBody>
      </p:sp>
      <p:sp>
        <p:nvSpPr>
          <p:cNvPr id="3" name="文本框 2">
            <a:extLst>
              <a:ext uri="{FF2B5EF4-FFF2-40B4-BE49-F238E27FC236}">
                <a16:creationId xmlns:a16="http://schemas.microsoft.com/office/drawing/2014/main" id="{3BAEA753-EFA0-A74A-B526-B88605CA2854}"/>
              </a:ext>
            </a:extLst>
          </p:cNvPr>
          <p:cNvSpPr txBox="1"/>
          <p:nvPr/>
        </p:nvSpPr>
        <p:spPr>
          <a:xfrm>
            <a:off x="625642" y="1239252"/>
            <a:ext cx="5883342" cy="584775"/>
          </a:xfrm>
          <a:prstGeom prst="rect">
            <a:avLst/>
          </a:prstGeom>
          <a:noFill/>
        </p:spPr>
        <p:txBody>
          <a:bodyPr wrap="none" rtlCol="0">
            <a:spAutoFit/>
          </a:bodyPr>
          <a:lstStyle/>
          <a:p>
            <a:r>
              <a:rPr kumimoji="1" lang="zh-CN" altLang="en-US" sz="3200" dirty="0"/>
              <a:t>分类树的生成（二分类决策树）</a:t>
            </a:r>
          </a:p>
        </p:txBody>
      </p:sp>
      <p:sp>
        <p:nvSpPr>
          <p:cNvPr id="5" name="文本框 4">
            <a:extLst>
              <a:ext uri="{FF2B5EF4-FFF2-40B4-BE49-F238E27FC236}">
                <a16:creationId xmlns:a16="http://schemas.microsoft.com/office/drawing/2014/main" id="{F903B7CE-4E56-424C-8EF3-6924999BB6B3}"/>
              </a:ext>
            </a:extLst>
          </p:cNvPr>
          <p:cNvSpPr txBox="1"/>
          <p:nvPr/>
        </p:nvSpPr>
        <p:spPr>
          <a:xfrm>
            <a:off x="735724" y="2427890"/>
            <a:ext cx="5237331" cy="646331"/>
          </a:xfrm>
          <a:prstGeom prst="rect">
            <a:avLst/>
          </a:prstGeom>
          <a:noFill/>
        </p:spPr>
        <p:txBody>
          <a:bodyPr wrap="none" rtlCol="0">
            <a:spAutoFit/>
          </a:bodyPr>
          <a:lstStyle/>
          <a:p>
            <a:r>
              <a:rPr kumimoji="1" lang="zh-CN" altLang="en-US" dirty="0"/>
              <a:t>对每个特征</a:t>
            </a:r>
            <a:r>
              <a:rPr kumimoji="1" lang="en-US" altLang="zh-CN" dirty="0"/>
              <a:t>A</a:t>
            </a:r>
            <a:r>
              <a:rPr kumimoji="1" lang="zh-CN" altLang="en-US" dirty="0"/>
              <a:t>中的每一个</a:t>
            </a:r>
            <a:r>
              <a:rPr kumimoji="1" lang="en-US" altLang="zh-CN" dirty="0"/>
              <a:t>a</a:t>
            </a:r>
            <a:r>
              <a:rPr kumimoji="1" lang="zh-CN" altLang="en-US" dirty="0"/>
              <a:t>，根据样本点</a:t>
            </a:r>
            <a:r>
              <a:rPr kumimoji="1" lang="en-US" altLang="zh-CN" dirty="0"/>
              <a:t>A</a:t>
            </a:r>
            <a:r>
              <a:rPr kumimoji="1" lang="zh-CN" altLang="en-US" dirty="0"/>
              <a:t>特征是否</a:t>
            </a:r>
            <a:endParaRPr kumimoji="1" lang="en-US" altLang="zh-CN" dirty="0"/>
          </a:p>
          <a:p>
            <a:r>
              <a:rPr kumimoji="1" lang="zh-CN" altLang="en-US" dirty="0"/>
              <a:t>为</a:t>
            </a:r>
            <a:r>
              <a:rPr kumimoji="1" lang="en-US" altLang="zh-CN" dirty="0"/>
              <a:t>a</a:t>
            </a:r>
            <a:r>
              <a:rPr kumimoji="1" lang="zh-CN" altLang="en-US" dirty="0"/>
              <a:t>将数据集分成两部分并计算基尼指数</a:t>
            </a:r>
          </a:p>
        </p:txBody>
      </p:sp>
      <p:cxnSp>
        <p:nvCxnSpPr>
          <p:cNvPr id="7" name="直线箭头连接符 6">
            <a:extLst>
              <a:ext uri="{FF2B5EF4-FFF2-40B4-BE49-F238E27FC236}">
                <a16:creationId xmlns:a16="http://schemas.microsoft.com/office/drawing/2014/main" id="{3B1E7D5E-9D13-ED46-8D75-AE92E92EABC9}"/>
              </a:ext>
            </a:extLst>
          </p:cNvPr>
          <p:cNvCxnSpPr>
            <a:cxnSpLocks/>
            <a:stCxn id="5" idx="2"/>
          </p:cNvCxnSpPr>
          <p:nvPr/>
        </p:nvCxnSpPr>
        <p:spPr>
          <a:xfrm>
            <a:off x="3354390" y="3074221"/>
            <a:ext cx="0" cy="4677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375B3EFC-7BD2-9347-9324-59B4C27CA12E}"/>
              </a:ext>
            </a:extLst>
          </p:cNvPr>
          <p:cNvSpPr txBox="1"/>
          <p:nvPr/>
        </p:nvSpPr>
        <p:spPr>
          <a:xfrm>
            <a:off x="735724" y="3678084"/>
            <a:ext cx="5301451" cy="646331"/>
          </a:xfrm>
          <a:prstGeom prst="rect">
            <a:avLst/>
          </a:prstGeom>
          <a:noFill/>
        </p:spPr>
        <p:txBody>
          <a:bodyPr wrap="none" rtlCol="0">
            <a:spAutoFit/>
          </a:bodyPr>
          <a:lstStyle/>
          <a:p>
            <a:r>
              <a:rPr kumimoji="1" lang="zh-CN" altLang="en-US" dirty="0"/>
              <a:t>所有可能的特征</a:t>
            </a:r>
            <a:r>
              <a:rPr kumimoji="1" lang="en-US" altLang="zh-CN" dirty="0"/>
              <a:t>A</a:t>
            </a:r>
            <a:r>
              <a:rPr kumimoji="1" lang="zh-CN" altLang="en-US" dirty="0"/>
              <a:t>和</a:t>
            </a:r>
            <a:r>
              <a:rPr kumimoji="1" lang="en-US" altLang="zh-CN" dirty="0"/>
              <a:t>A</a:t>
            </a:r>
            <a:r>
              <a:rPr kumimoji="1" lang="zh-CN" altLang="en-US" dirty="0"/>
              <a:t>所有的切分点</a:t>
            </a:r>
            <a:r>
              <a:rPr kumimoji="1" lang="en-US" altLang="zh-CN" dirty="0"/>
              <a:t>a</a:t>
            </a:r>
            <a:r>
              <a:rPr kumimoji="1" lang="zh-CN" altLang="en-US" dirty="0"/>
              <a:t>选择基尼指数</a:t>
            </a:r>
            <a:endParaRPr kumimoji="1" lang="en-US" altLang="zh-CN" dirty="0"/>
          </a:p>
          <a:p>
            <a:r>
              <a:rPr kumimoji="1" lang="zh-CN" altLang="en-US" dirty="0"/>
              <a:t>最小的特征及其切分点作为最优，生成两个结点</a:t>
            </a:r>
          </a:p>
        </p:txBody>
      </p:sp>
      <p:cxnSp>
        <p:nvCxnSpPr>
          <p:cNvPr id="10" name="直线箭头连接符 9">
            <a:extLst>
              <a:ext uri="{FF2B5EF4-FFF2-40B4-BE49-F238E27FC236}">
                <a16:creationId xmlns:a16="http://schemas.microsoft.com/office/drawing/2014/main" id="{4CB74638-23DA-2C4B-BB39-FDB647C86EF6}"/>
              </a:ext>
            </a:extLst>
          </p:cNvPr>
          <p:cNvCxnSpPr>
            <a:cxnSpLocks/>
          </p:cNvCxnSpPr>
          <p:nvPr/>
        </p:nvCxnSpPr>
        <p:spPr>
          <a:xfrm flipH="1">
            <a:off x="3328740" y="4324415"/>
            <a:ext cx="1" cy="499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BD59215E-D859-9746-94F9-9D58932CF701}"/>
              </a:ext>
            </a:extLst>
          </p:cNvPr>
          <p:cNvSpPr txBox="1"/>
          <p:nvPr/>
        </p:nvSpPr>
        <p:spPr>
          <a:xfrm>
            <a:off x="735724" y="5046437"/>
            <a:ext cx="5186035" cy="646331"/>
          </a:xfrm>
          <a:prstGeom prst="rect">
            <a:avLst/>
          </a:prstGeom>
          <a:noFill/>
        </p:spPr>
        <p:txBody>
          <a:bodyPr wrap="none" rtlCol="0">
            <a:spAutoFit/>
          </a:bodyPr>
          <a:lstStyle/>
          <a:p>
            <a:r>
              <a:rPr kumimoji="1" lang="zh-CN" altLang="en-US" dirty="0"/>
              <a:t>将数据集依照特征</a:t>
            </a:r>
            <a:r>
              <a:rPr kumimoji="1" lang="en-US" altLang="zh-CN" dirty="0"/>
              <a:t>A</a:t>
            </a:r>
            <a:r>
              <a:rPr kumimoji="1" lang="zh-CN" altLang="en-US" dirty="0"/>
              <a:t>分到两个子结点中，形成新的</a:t>
            </a:r>
            <a:endParaRPr kumimoji="1" lang="en-US" altLang="zh-CN" dirty="0"/>
          </a:p>
          <a:p>
            <a:r>
              <a:rPr kumimoji="1" lang="zh-CN" altLang="en-US" dirty="0"/>
              <a:t>数据集，直到满足条件停止。</a:t>
            </a:r>
          </a:p>
        </p:txBody>
      </p:sp>
      <p:cxnSp>
        <p:nvCxnSpPr>
          <p:cNvPr id="13" name="直线连接符 12">
            <a:extLst>
              <a:ext uri="{FF2B5EF4-FFF2-40B4-BE49-F238E27FC236}">
                <a16:creationId xmlns:a16="http://schemas.microsoft.com/office/drawing/2014/main" id="{E43BC869-960E-B34A-B32E-4B5F79AB150C}"/>
              </a:ext>
            </a:extLst>
          </p:cNvPr>
          <p:cNvCxnSpPr>
            <a:cxnSpLocks/>
            <a:stCxn id="11" idx="3"/>
          </p:cNvCxnSpPr>
          <p:nvPr/>
        </p:nvCxnSpPr>
        <p:spPr>
          <a:xfrm>
            <a:off x="5921759" y="5369603"/>
            <a:ext cx="4685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线连接符 13">
            <a:extLst>
              <a:ext uri="{FF2B5EF4-FFF2-40B4-BE49-F238E27FC236}">
                <a16:creationId xmlns:a16="http://schemas.microsoft.com/office/drawing/2014/main" id="{03218869-156B-A84C-99CE-C9B594C068A4}"/>
              </a:ext>
            </a:extLst>
          </p:cNvPr>
          <p:cNvCxnSpPr>
            <a:cxnSpLocks/>
          </p:cNvCxnSpPr>
          <p:nvPr/>
        </p:nvCxnSpPr>
        <p:spPr>
          <a:xfrm flipV="1">
            <a:off x="6390290" y="2774731"/>
            <a:ext cx="0" cy="2594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04850372-591B-164B-B97E-329DEDCDFB54}"/>
              </a:ext>
            </a:extLst>
          </p:cNvPr>
          <p:cNvCxnSpPr>
            <a:endCxn id="5" idx="3"/>
          </p:cNvCxnSpPr>
          <p:nvPr/>
        </p:nvCxnSpPr>
        <p:spPr>
          <a:xfrm flipH="1" flipV="1">
            <a:off x="5973055" y="2751056"/>
            <a:ext cx="417235" cy="23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椭圆 22">
            <a:extLst>
              <a:ext uri="{FF2B5EF4-FFF2-40B4-BE49-F238E27FC236}">
                <a16:creationId xmlns:a16="http://schemas.microsoft.com/office/drawing/2014/main" id="{5AFDB1F7-8EB1-E14D-9756-CD1615035F2C}"/>
              </a:ext>
            </a:extLst>
          </p:cNvPr>
          <p:cNvSpPr/>
          <p:nvPr/>
        </p:nvSpPr>
        <p:spPr>
          <a:xfrm>
            <a:off x="9122979" y="2207172"/>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椭圆 23">
            <a:extLst>
              <a:ext uri="{FF2B5EF4-FFF2-40B4-BE49-F238E27FC236}">
                <a16:creationId xmlns:a16="http://schemas.microsoft.com/office/drawing/2014/main" id="{A0B57B9A-B08C-7D47-810F-9CEEC1704F5B}"/>
              </a:ext>
            </a:extLst>
          </p:cNvPr>
          <p:cNvSpPr/>
          <p:nvPr/>
        </p:nvSpPr>
        <p:spPr>
          <a:xfrm>
            <a:off x="8655841" y="3509918"/>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24">
            <a:extLst>
              <a:ext uri="{FF2B5EF4-FFF2-40B4-BE49-F238E27FC236}">
                <a16:creationId xmlns:a16="http://schemas.microsoft.com/office/drawing/2014/main" id="{71B24253-63E8-3448-B6B9-C9164758B2AE}"/>
              </a:ext>
            </a:extLst>
          </p:cNvPr>
          <p:cNvSpPr/>
          <p:nvPr/>
        </p:nvSpPr>
        <p:spPr>
          <a:xfrm>
            <a:off x="9585434" y="3509917"/>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椭圆 25">
            <a:extLst>
              <a:ext uri="{FF2B5EF4-FFF2-40B4-BE49-F238E27FC236}">
                <a16:creationId xmlns:a16="http://schemas.microsoft.com/office/drawing/2014/main" id="{13726C90-DD8B-3E41-B1F5-7603EDB75CF1}"/>
              </a:ext>
            </a:extLst>
          </p:cNvPr>
          <p:cNvSpPr/>
          <p:nvPr/>
        </p:nvSpPr>
        <p:spPr>
          <a:xfrm>
            <a:off x="9112468" y="2971772"/>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椭圆 26">
            <a:extLst>
              <a:ext uri="{FF2B5EF4-FFF2-40B4-BE49-F238E27FC236}">
                <a16:creationId xmlns:a16="http://schemas.microsoft.com/office/drawing/2014/main" id="{B432C851-71E0-E747-889D-9D1702892ED6}"/>
              </a:ext>
            </a:extLst>
          </p:cNvPr>
          <p:cNvSpPr/>
          <p:nvPr/>
        </p:nvSpPr>
        <p:spPr>
          <a:xfrm>
            <a:off x="8684389" y="5026688"/>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椭圆 27">
            <a:extLst>
              <a:ext uri="{FF2B5EF4-FFF2-40B4-BE49-F238E27FC236}">
                <a16:creationId xmlns:a16="http://schemas.microsoft.com/office/drawing/2014/main" id="{F2E73ACE-19DB-D548-BA56-A5A0CAFD62E2}"/>
              </a:ext>
            </a:extLst>
          </p:cNvPr>
          <p:cNvSpPr/>
          <p:nvPr/>
        </p:nvSpPr>
        <p:spPr>
          <a:xfrm>
            <a:off x="9152921" y="4456386"/>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椭圆 28">
            <a:extLst>
              <a:ext uri="{FF2B5EF4-FFF2-40B4-BE49-F238E27FC236}">
                <a16:creationId xmlns:a16="http://schemas.microsoft.com/office/drawing/2014/main" id="{C804BB19-2A29-2A46-AF21-9DAE8F172146}"/>
              </a:ext>
            </a:extLst>
          </p:cNvPr>
          <p:cNvSpPr/>
          <p:nvPr/>
        </p:nvSpPr>
        <p:spPr>
          <a:xfrm>
            <a:off x="9722068" y="5026687"/>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椭圆 30">
            <a:extLst>
              <a:ext uri="{FF2B5EF4-FFF2-40B4-BE49-F238E27FC236}">
                <a16:creationId xmlns:a16="http://schemas.microsoft.com/office/drawing/2014/main" id="{9A069A33-CF2E-9E4B-9171-5DCD678899BC}"/>
              </a:ext>
            </a:extLst>
          </p:cNvPr>
          <p:cNvSpPr/>
          <p:nvPr/>
        </p:nvSpPr>
        <p:spPr>
          <a:xfrm>
            <a:off x="10376755" y="5692767"/>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椭圆 31">
            <a:extLst>
              <a:ext uri="{FF2B5EF4-FFF2-40B4-BE49-F238E27FC236}">
                <a16:creationId xmlns:a16="http://schemas.microsoft.com/office/drawing/2014/main" id="{1BB2E76C-BF21-0645-92A5-4A0B80786234}"/>
              </a:ext>
            </a:extLst>
          </p:cNvPr>
          <p:cNvSpPr/>
          <p:nvPr/>
        </p:nvSpPr>
        <p:spPr>
          <a:xfrm>
            <a:off x="9644256" y="5692767"/>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椭圆 32">
            <a:extLst>
              <a:ext uri="{FF2B5EF4-FFF2-40B4-BE49-F238E27FC236}">
                <a16:creationId xmlns:a16="http://schemas.microsoft.com/office/drawing/2014/main" id="{28BEBA42-AF08-2B4A-B751-DDFCAD6E303E}"/>
              </a:ext>
            </a:extLst>
          </p:cNvPr>
          <p:cNvSpPr/>
          <p:nvPr/>
        </p:nvSpPr>
        <p:spPr>
          <a:xfrm>
            <a:off x="8890161" y="5732744"/>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椭圆 33">
            <a:extLst>
              <a:ext uri="{FF2B5EF4-FFF2-40B4-BE49-F238E27FC236}">
                <a16:creationId xmlns:a16="http://schemas.microsoft.com/office/drawing/2014/main" id="{1212D5DD-4EA4-544E-81CD-0D05ED8424CD}"/>
              </a:ext>
            </a:extLst>
          </p:cNvPr>
          <p:cNvSpPr/>
          <p:nvPr/>
        </p:nvSpPr>
        <p:spPr>
          <a:xfrm>
            <a:off x="8239845" y="5767578"/>
            <a:ext cx="273269" cy="3363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6" name="直线箭头连接符 35">
            <a:extLst>
              <a:ext uri="{FF2B5EF4-FFF2-40B4-BE49-F238E27FC236}">
                <a16:creationId xmlns:a16="http://schemas.microsoft.com/office/drawing/2014/main" id="{904AAF6B-256B-D347-8937-15A0C4C61539}"/>
              </a:ext>
            </a:extLst>
          </p:cNvPr>
          <p:cNvCxnSpPr/>
          <p:nvPr/>
        </p:nvCxnSpPr>
        <p:spPr>
          <a:xfrm flipH="1">
            <a:off x="8957658" y="3308103"/>
            <a:ext cx="154810" cy="2018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线箭头连接符 36">
            <a:extLst>
              <a:ext uri="{FF2B5EF4-FFF2-40B4-BE49-F238E27FC236}">
                <a16:creationId xmlns:a16="http://schemas.microsoft.com/office/drawing/2014/main" id="{C60DB459-99D4-BD4F-8DD0-61542D332AA1}"/>
              </a:ext>
            </a:extLst>
          </p:cNvPr>
          <p:cNvCxnSpPr>
            <a:cxnSpLocks/>
            <a:endCxn id="27" idx="7"/>
          </p:cNvCxnSpPr>
          <p:nvPr/>
        </p:nvCxnSpPr>
        <p:spPr>
          <a:xfrm flipH="1">
            <a:off x="8917639" y="4815875"/>
            <a:ext cx="245040" cy="260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直线箭头连接符 39">
            <a:extLst>
              <a:ext uri="{FF2B5EF4-FFF2-40B4-BE49-F238E27FC236}">
                <a16:creationId xmlns:a16="http://schemas.microsoft.com/office/drawing/2014/main" id="{233D4783-8F4E-C241-B8D9-3452923457BE}"/>
              </a:ext>
            </a:extLst>
          </p:cNvPr>
          <p:cNvCxnSpPr>
            <a:cxnSpLocks/>
          </p:cNvCxnSpPr>
          <p:nvPr/>
        </p:nvCxnSpPr>
        <p:spPr>
          <a:xfrm>
            <a:off x="9398462" y="3325280"/>
            <a:ext cx="186972" cy="216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线箭头连接符 40">
            <a:extLst>
              <a:ext uri="{FF2B5EF4-FFF2-40B4-BE49-F238E27FC236}">
                <a16:creationId xmlns:a16="http://schemas.microsoft.com/office/drawing/2014/main" id="{80D79CD7-5B81-844E-B929-491972D5DF18}"/>
              </a:ext>
            </a:extLst>
          </p:cNvPr>
          <p:cNvCxnSpPr>
            <a:cxnSpLocks/>
          </p:cNvCxnSpPr>
          <p:nvPr/>
        </p:nvCxnSpPr>
        <p:spPr>
          <a:xfrm flipH="1">
            <a:off x="8479368" y="5346067"/>
            <a:ext cx="253878" cy="346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线箭头连接符 43">
            <a:extLst>
              <a:ext uri="{FF2B5EF4-FFF2-40B4-BE49-F238E27FC236}">
                <a16:creationId xmlns:a16="http://schemas.microsoft.com/office/drawing/2014/main" id="{C17E030B-AEA9-A54A-A64B-D2C4D720E0A8}"/>
              </a:ext>
            </a:extLst>
          </p:cNvPr>
          <p:cNvCxnSpPr>
            <a:cxnSpLocks/>
          </p:cNvCxnSpPr>
          <p:nvPr/>
        </p:nvCxnSpPr>
        <p:spPr>
          <a:xfrm>
            <a:off x="9995337" y="5369602"/>
            <a:ext cx="381418" cy="323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线箭头连接符 44">
            <a:extLst>
              <a:ext uri="{FF2B5EF4-FFF2-40B4-BE49-F238E27FC236}">
                <a16:creationId xmlns:a16="http://schemas.microsoft.com/office/drawing/2014/main" id="{99D4698C-866E-1E4C-8723-6E0CD89FBE05}"/>
              </a:ext>
            </a:extLst>
          </p:cNvPr>
          <p:cNvCxnSpPr>
            <a:cxnSpLocks/>
          </p:cNvCxnSpPr>
          <p:nvPr/>
        </p:nvCxnSpPr>
        <p:spPr>
          <a:xfrm>
            <a:off x="9491785" y="4809981"/>
            <a:ext cx="186972" cy="216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线箭头连接符 46">
            <a:extLst>
              <a:ext uri="{FF2B5EF4-FFF2-40B4-BE49-F238E27FC236}">
                <a16:creationId xmlns:a16="http://schemas.microsoft.com/office/drawing/2014/main" id="{B86FE7A0-8773-344B-A6E7-A54A77E8FD39}"/>
              </a:ext>
            </a:extLst>
          </p:cNvPr>
          <p:cNvCxnSpPr>
            <a:cxnSpLocks/>
          </p:cNvCxnSpPr>
          <p:nvPr/>
        </p:nvCxnSpPr>
        <p:spPr>
          <a:xfrm>
            <a:off x="8864172" y="5402488"/>
            <a:ext cx="162623" cy="290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直线箭头连接符 48">
            <a:extLst>
              <a:ext uri="{FF2B5EF4-FFF2-40B4-BE49-F238E27FC236}">
                <a16:creationId xmlns:a16="http://schemas.microsoft.com/office/drawing/2014/main" id="{9FE0A997-3CF9-A847-BB44-271734A02B79}"/>
              </a:ext>
            </a:extLst>
          </p:cNvPr>
          <p:cNvCxnSpPr>
            <a:cxnSpLocks/>
            <a:endCxn id="32" idx="0"/>
          </p:cNvCxnSpPr>
          <p:nvPr/>
        </p:nvCxnSpPr>
        <p:spPr>
          <a:xfrm flipH="1">
            <a:off x="9780891" y="5378312"/>
            <a:ext cx="77812" cy="314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165E7DCE-FDAC-3D46-9F5B-C63986F2A9C3}"/>
              </a:ext>
            </a:extLst>
          </p:cNvPr>
          <p:cNvSpPr txBox="1"/>
          <p:nvPr/>
        </p:nvSpPr>
        <p:spPr>
          <a:xfrm>
            <a:off x="10484903" y="2184753"/>
            <a:ext cx="877163" cy="369332"/>
          </a:xfrm>
          <a:prstGeom prst="rect">
            <a:avLst/>
          </a:prstGeom>
          <a:noFill/>
        </p:spPr>
        <p:txBody>
          <a:bodyPr wrap="none" rtlCol="0">
            <a:spAutoFit/>
          </a:bodyPr>
          <a:lstStyle/>
          <a:p>
            <a:r>
              <a:rPr kumimoji="1" lang="zh-CN" altLang="en-US" dirty="0"/>
              <a:t>数据集</a:t>
            </a:r>
          </a:p>
        </p:txBody>
      </p:sp>
      <p:sp>
        <p:nvSpPr>
          <p:cNvPr id="52" name="文本框 51">
            <a:extLst>
              <a:ext uri="{FF2B5EF4-FFF2-40B4-BE49-F238E27FC236}">
                <a16:creationId xmlns:a16="http://schemas.microsoft.com/office/drawing/2014/main" id="{0F9B1727-5A80-6F47-9FB2-6B246A7C58FB}"/>
              </a:ext>
            </a:extLst>
          </p:cNvPr>
          <p:cNvSpPr txBox="1"/>
          <p:nvPr/>
        </p:nvSpPr>
        <p:spPr>
          <a:xfrm>
            <a:off x="10186046" y="3509917"/>
            <a:ext cx="1569660" cy="369332"/>
          </a:xfrm>
          <a:prstGeom prst="rect">
            <a:avLst/>
          </a:prstGeom>
          <a:noFill/>
        </p:spPr>
        <p:txBody>
          <a:bodyPr wrap="none" rtlCol="0">
            <a:spAutoFit/>
          </a:bodyPr>
          <a:lstStyle/>
          <a:p>
            <a:r>
              <a:rPr kumimoji="1" lang="zh-CN" altLang="en-US" dirty="0"/>
              <a:t>最优特征节点</a:t>
            </a:r>
          </a:p>
        </p:txBody>
      </p:sp>
      <p:sp>
        <p:nvSpPr>
          <p:cNvPr id="53" name="文本框 52">
            <a:extLst>
              <a:ext uri="{FF2B5EF4-FFF2-40B4-BE49-F238E27FC236}">
                <a16:creationId xmlns:a16="http://schemas.microsoft.com/office/drawing/2014/main" id="{29BF7F0C-7605-4146-A481-D11C237486A8}"/>
              </a:ext>
            </a:extLst>
          </p:cNvPr>
          <p:cNvSpPr txBox="1"/>
          <p:nvPr/>
        </p:nvSpPr>
        <p:spPr>
          <a:xfrm>
            <a:off x="9819797" y="6158887"/>
            <a:ext cx="1569660" cy="369332"/>
          </a:xfrm>
          <a:prstGeom prst="rect">
            <a:avLst/>
          </a:prstGeom>
          <a:noFill/>
        </p:spPr>
        <p:txBody>
          <a:bodyPr wrap="none" rtlCol="0">
            <a:spAutoFit/>
          </a:bodyPr>
          <a:lstStyle/>
          <a:p>
            <a:r>
              <a:rPr kumimoji="1" lang="zh-CN" altLang="en-US" dirty="0"/>
              <a:t>次优特征节点</a:t>
            </a:r>
          </a:p>
        </p:txBody>
      </p:sp>
    </p:spTree>
    <p:extLst>
      <p:ext uri="{BB962C8B-B14F-4D97-AF65-F5344CB8AC3E}">
        <p14:creationId xmlns:p14="http://schemas.microsoft.com/office/powerpoint/2010/main" val="11325972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normAutofit fontScale="90000"/>
          </a:bodyPr>
          <a:lstStyle/>
          <a:p>
            <a:pPr algn="l"/>
            <a:r>
              <a:rPr lang="en-US" altLang="zh-CN" dirty="0" smtClean="0"/>
              <a:t>5.4CART</a:t>
            </a:r>
            <a:r>
              <a:rPr lang="zh-CN" altLang="en-US" dirty="0"/>
              <a:t>算法</a:t>
            </a:r>
          </a:p>
        </p:txBody>
      </p:sp>
      <p:sp>
        <p:nvSpPr>
          <p:cNvPr id="3" name="文本框 2">
            <a:extLst>
              <a:ext uri="{FF2B5EF4-FFF2-40B4-BE49-F238E27FC236}">
                <a16:creationId xmlns:a16="http://schemas.microsoft.com/office/drawing/2014/main" id="{295F93F8-1958-AA4B-BB44-859CBD79B830}"/>
              </a:ext>
            </a:extLst>
          </p:cNvPr>
          <p:cNvSpPr txBox="1"/>
          <p:nvPr/>
        </p:nvSpPr>
        <p:spPr>
          <a:xfrm>
            <a:off x="625642" y="1239252"/>
            <a:ext cx="2115259" cy="584775"/>
          </a:xfrm>
          <a:prstGeom prst="rect">
            <a:avLst/>
          </a:prstGeom>
          <a:noFill/>
        </p:spPr>
        <p:txBody>
          <a:bodyPr wrap="none" rtlCol="0">
            <a:spAutoFit/>
          </a:bodyPr>
          <a:lstStyle/>
          <a:p>
            <a:r>
              <a:rPr kumimoji="1" lang="en-US" altLang="zh-CN" sz="3200" dirty="0"/>
              <a:t>CART</a:t>
            </a:r>
            <a:r>
              <a:rPr kumimoji="1" lang="zh-CN" altLang="en-US" sz="3200" dirty="0"/>
              <a:t>剪枝</a:t>
            </a:r>
          </a:p>
        </p:txBody>
      </p:sp>
      <p:pic>
        <p:nvPicPr>
          <p:cNvPr id="10" name="图片 9">
            <a:extLst>
              <a:ext uri="{FF2B5EF4-FFF2-40B4-BE49-F238E27FC236}">
                <a16:creationId xmlns:a16="http://schemas.microsoft.com/office/drawing/2014/main" id="{DE921C24-7840-6341-8744-8F5021AEFBFD}"/>
              </a:ext>
            </a:extLst>
          </p:cNvPr>
          <p:cNvPicPr>
            <a:picLocks noChangeAspect="1"/>
          </p:cNvPicPr>
          <p:nvPr/>
        </p:nvPicPr>
        <p:blipFill>
          <a:blip r:embed="rId3"/>
          <a:stretch>
            <a:fillRect/>
          </a:stretch>
        </p:blipFill>
        <p:spPr>
          <a:xfrm>
            <a:off x="5506422" y="831412"/>
            <a:ext cx="6324600" cy="5930900"/>
          </a:xfrm>
          <a:prstGeom prst="rect">
            <a:avLst/>
          </a:prstGeom>
        </p:spPr>
      </p:pic>
      <p:sp>
        <p:nvSpPr>
          <p:cNvPr id="11" name="文本框 10">
            <a:extLst>
              <a:ext uri="{FF2B5EF4-FFF2-40B4-BE49-F238E27FC236}">
                <a16:creationId xmlns:a16="http://schemas.microsoft.com/office/drawing/2014/main" id="{8802B873-8957-784E-882B-E2B295D89E3D}"/>
              </a:ext>
            </a:extLst>
          </p:cNvPr>
          <p:cNvSpPr txBox="1"/>
          <p:nvPr/>
        </p:nvSpPr>
        <p:spPr>
          <a:xfrm>
            <a:off x="340244" y="3121573"/>
            <a:ext cx="4339650" cy="923330"/>
          </a:xfrm>
          <a:prstGeom prst="rect">
            <a:avLst/>
          </a:prstGeom>
          <a:noFill/>
        </p:spPr>
        <p:txBody>
          <a:bodyPr wrap="none" rtlCol="0">
            <a:spAutoFit/>
          </a:bodyPr>
          <a:lstStyle/>
          <a:p>
            <a:r>
              <a:rPr kumimoji="1" lang="zh-CN" altLang="en-US" dirty="0"/>
              <a:t>自下而上访问节点，从零开始一点一点增</a:t>
            </a:r>
            <a:endParaRPr kumimoji="1" lang="en-US" altLang="zh-CN" dirty="0"/>
          </a:p>
          <a:p>
            <a:r>
              <a:rPr kumimoji="1" lang="zh-CN" altLang="en-US" dirty="0"/>
              <a:t>大参数的值使得产生一个子树序列，使用</a:t>
            </a:r>
            <a:endParaRPr kumimoji="1" lang="en-US" altLang="zh-CN" dirty="0"/>
          </a:p>
          <a:p>
            <a:r>
              <a:rPr kumimoji="1" lang="zh-CN" altLang="en-US" dirty="0"/>
              <a:t>交叉验证的方式选取最优子树。</a:t>
            </a:r>
          </a:p>
        </p:txBody>
      </p:sp>
    </p:spTree>
    <p:extLst>
      <p:ext uri="{BB962C8B-B14F-4D97-AF65-F5344CB8AC3E}">
        <p14:creationId xmlns:p14="http://schemas.microsoft.com/office/powerpoint/2010/main" val="12075323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剪去对角 1"/>
          <p:cNvSpPr/>
          <p:nvPr/>
        </p:nvSpPr>
        <p:spPr>
          <a:xfrm>
            <a:off x="1485900" y="1689101"/>
            <a:ext cx="4610100" cy="3416299"/>
          </a:xfrm>
          <a:prstGeom prst="snip2DiagRect">
            <a:avLst/>
          </a:prstGeom>
          <a:solidFill>
            <a:srgbClr val="152F71"/>
          </a:solidFill>
          <a:ln w="12700" cap="flat" cmpd="sng" algn="ctr">
            <a:gradFill>
              <a:gsLst>
                <a:gs pos="68533">
                  <a:srgbClr val="2579DB">
                    <a:alpha val="0"/>
                  </a:srgbClr>
                </a:gs>
                <a:gs pos="24900">
                  <a:srgbClr val="2579DB">
                    <a:alpha val="0"/>
                  </a:srgbClr>
                </a:gs>
                <a:gs pos="0">
                  <a:srgbClr val="2579DB"/>
                </a:gs>
                <a:gs pos="100000">
                  <a:srgbClr val="2579DB"/>
                </a:gs>
              </a:gsLst>
              <a:lin ang="3600000" scaled="0"/>
            </a:gra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1F497D"/>
              </a:solidFill>
              <a:effectLst/>
              <a:uLnTx/>
              <a:uFillTx/>
              <a:latin typeface="Arial" panose="020B0604020202020204"/>
              <a:ea typeface="楷体" panose="02010609060101010101" charset="-122"/>
              <a:cs typeface="+mn-cs"/>
            </a:endParaRPr>
          </a:p>
        </p:txBody>
      </p:sp>
      <p:sp>
        <p:nvSpPr>
          <p:cNvPr id="4" name="文本框 3"/>
          <p:cNvSpPr txBox="1"/>
          <p:nvPr/>
        </p:nvSpPr>
        <p:spPr>
          <a:xfrm>
            <a:off x="2542022" y="4059305"/>
            <a:ext cx="2731941"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dirty="0">
                <a:solidFill>
                  <a:schemeClr val="bg1"/>
                </a:solidFill>
              </a:rPr>
              <a:t>利用多棵树对样本进行训练并预测的一种分类器</a:t>
            </a:r>
            <a:r>
              <a:rPr lang="zh-CN" altLang="en-US" sz="1400" dirty="0" smtClean="0">
                <a:solidFill>
                  <a:schemeClr val="bg1"/>
                </a:solidFill>
                <a:latin typeface="微软雅黑" panose="020B0503020204020204" pitchFamily="34" charset="-122"/>
                <a:ea typeface="微软雅黑" panose="020B0503020204020204" pitchFamily="34" charset="-122"/>
              </a:rPr>
              <a:t>。</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095886" y="3196498"/>
            <a:ext cx="3595868" cy="769441"/>
          </a:xfrm>
          <a:prstGeom prst="rect">
            <a:avLst/>
          </a:prstGeom>
          <a:noFill/>
        </p:spPr>
        <p:txBody>
          <a:bodyPr wrap="square" rtlCol="0">
            <a:spAutoFit/>
          </a:bodyPr>
          <a:lstStyle/>
          <a:p>
            <a:pPr algn="dist"/>
            <a:r>
              <a:rPr lang="zh-CN" altLang="en-US" sz="4400" b="1" dirty="0" smtClean="0">
                <a:solidFill>
                  <a:schemeClr val="bg1"/>
                </a:solidFill>
                <a:latin typeface="微软雅黑" panose="020B0503020204020204" pitchFamily="34" charset="-122"/>
                <a:ea typeface="微软雅黑" panose="020B0503020204020204" pitchFamily="34" charset="-122"/>
              </a:rPr>
              <a:t>随机森林算法</a:t>
            </a:r>
            <a:endParaRPr kumimoji="0" lang="zh-CN" altLang="en-US" sz="4400" b="1" i="0" u="none" strike="noStrike" kern="0" cap="none" spc="0" normalizeH="0" baseline="0" noProof="0" dirty="0">
              <a:ln>
                <a:noFill/>
              </a:ln>
              <a:solidFill>
                <a:srgbClr val="FAFAFA"/>
              </a:solidFill>
              <a:effectLst/>
              <a:uLnTx/>
              <a:uFillTx/>
              <a:latin typeface="微软雅黑" panose="020B0503020204020204" pitchFamily="34" charset="-122"/>
              <a:ea typeface="微软雅黑" panose="020B0503020204020204" pitchFamily="34" charset="-122"/>
            </a:endParaRPr>
          </a:p>
        </p:txBody>
      </p:sp>
      <p:sp>
        <p:nvSpPr>
          <p:cNvPr id="9" name="标题层">
            <a:extLst>
              <a:ext uri="{FF2B5EF4-FFF2-40B4-BE49-F238E27FC236}">
                <a16:creationId xmlns:a16="http://schemas.microsoft.com/office/drawing/2014/main" id="{00571ABF-3AB9-4628-B7CF-71B49482E6F7}"/>
              </a:ext>
            </a:extLst>
          </p:cNvPr>
          <p:cNvSpPr txBox="1"/>
          <p:nvPr/>
        </p:nvSpPr>
        <p:spPr bwMode="auto">
          <a:xfrm>
            <a:off x="3017918" y="1663570"/>
            <a:ext cx="1751804" cy="1733680"/>
          </a:xfrm>
          <a:prstGeom prst="rect">
            <a:avLst/>
          </a:prstGeom>
          <a:noFill/>
          <a:effectLst/>
        </p:spPr>
        <p:txBody>
          <a:bodyPr wrap="square">
            <a:spAutoFit/>
          </a:bodyPr>
          <a:lstStyle/>
          <a:p>
            <a:pPr defTabSz="1219200">
              <a:defRPr/>
            </a:pPr>
            <a:r>
              <a:rPr lang="en-US" altLang="zh-CN" sz="10665" kern="0" dirty="0" smtClean="0">
                <a:solidFill>
                  <a:schemeClr val="bg1"/>
                </a:solidFill>
                <a:latin typeface="Impact" panose="020B0806030902050204" pitchFamily="34" charset="0"/>
                <a:ea typeface="微软雅黑" panose="020B0503020204020204" pitchFamily="34" charset="-122"/>
                <a:cs typeface="Arial" panose="020B0604020202020204" pitchFamily="34" charset="0"/>
              </a:rPr>
              <a:t>06</a:t>
            </a:r>
            <a:endParaRPr lang="zh-CN" altLang="en-US" sz="10665"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25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 fill="hold"/>
                                        <p:tgtEl>
                                          <p:spTgt spid="9"/>
                                        </p:tgtEl>
                                        <p:attrNameLst>
                                          <p:attrName>ppt_x</p:attrName>
                                        </p:attrNameLst>
                                      </p:cBhvr>
                                      <p:tavLst>
                                        <p:tav tm="0">
                                          <p:val>
                                            <p:strVal val="0-#ppt_w/2"/>
                                          </p:val>
                                        </p:tav>
                                        <p:tav tm="100000">
                                          <p:val>
                                            <p:strVal val="#ppt_x"/>
                                          </p:val>
                                        </p:tav>
                                      </p:tavLst>
                                    </p:anim>
                                    <p:anim calcmode="lin" valueType="num">
                                      <p:cBhvr additive="base">
                                        <p:cTn id="8" dur="4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6.1</a:t>
            </a:r>
            <a:r>
              <a:rPr lang="zh-CN" altLang="en-US" dirty="0" smtClean="0"/>
              <a:t>算法定义</a:t>
            </a:r>
            <a:endParaRPr lang="zh-CN" altLang="en-US" dirty="0"/>
          </a:p>
        </p:txBody>
      </p:sp>
      <p:sp>
        <p:nvSpPr>
          <p:cNvPr id="2" name="文本框 1"/>
          <p:cNvSpPr txBox="1"/>
          <p:nvPr/>
        </p:nvSpPr>
        <p:spPr>
          <a:xfrm>
            <a:off x="387927" y="1071418"/>
            <a:ext cx="6918037" cy="1754326"/>
          </a:xfrm>
          <a:prstGeom prst="rect">
            <a:avLst/>
          </a:prstGeom>
          <a:noFill/>
        </p:spPr>
        <p:txBody>
          <a:bodyPr wrap="square" rtlCol="0">
            <a:spAutoFit/>
          </a:bodyPr>
          <a:lstStyle/>
          <a:p>
            <a:r>
              <a:rPr lang="zh-CN" altLang="en-US" dirty="0" smtClean="0"/>
              <a:t>       随机</a:t>
            </a:r>
            <a:r>
              <a:rPr lang="zh-CN" altLang="en-US" dirty="0"/>
              <a:t>森林顾名思义，是用随机的方式建立一个森林，森林里面有</a:t>
            </a:r>
            <a:r>
              <a:rPr lang="zh-CN" altLang="en-US" b="1" dirty="0"/>
              <a:t>很多的决策树</a:t>
            </a:r>
            <a:r>
              <a:rPr lang="zh-CN" altLang="en-US" dirty="0"/>
              <a:t>组成，随机森林的每一棵决策树之间是没有关联的</a:t>
            </a:r>
            <a:r>
              <a:rPr lang="zh-CN" altLang="en-US" dirty="0" smtClean="0"/>
              <a:t>。</a:t>
            </a:r>
            <a:endParaRPr lang="en-US" altLang="zh-CN" dirty="0" smtClean="0"/>
          </a:p>
          <a:p>
            <a:r>
              <a:rPr lang="en-US" altLang="zh-CN" dirty="0"/>
              <a:t> </a:t>
            </a:r>
            <a:r>
              <a:rPr lang="en-US" altLang="zh-CN" dirty="0" smtClean="0"/>
              <a:t>      </a:t>
            </a:r>
            <a:r>
              <a:rPr lang="zh-CN" altLang="en-US" dirty="0" smtClean="0"/>
              <a:t>在</a:t>
            </a:r>
            <a:r>
              <a:rPr lang="zh-CN" altLang="en-US" dirty="0"/>
              <a:t>得到森林之后，当有一个新的输入样本进入的时候，就让森林中的每一棵决策树分别进行一下判断，看看这个样本应该属于哪一类（对于分类算法），然后看看哪一类被选择最多，就预测这个样本为那一类。</a:t>
            </a:r>
          </a:p>
        </p:txBody>
      </p:sp>
      <p:pic>
        <p:nvPicPr>
          <p:cNvPr id="1026" name="Picture 2" descr="https://images0.cnblogs.com/blog2015/764050/201506/1823102201340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758" y="3254159"/>
            <a:ext cx="3330720" cy="2500096"/>
          </a:xfrm>
          <a:prstGeom prst="rect">
            <a:avLst/>
          </a:prstGeom>
          <a:noFill/>
          <a:extLst>
            <a:ext uri="{909E8E84-426E-40DD-AFC4-6F175D3DCCD1}">
              <a14:hiddenFill xmlns:a14="http://schemas.microsoft.com/office/drawing/2010/main">
                <a:solidFill>
                  <a:srgbClr val="FFFFFF"/>
                </a:solidFill>
              </a14:hiddenFill>
            </a:ext>
          </a:extLst>
        </p:spPr>
      </p:pic>
      <p:sp>
        <p:nvSpPr>
          <p:cNvPr id="5" name="右箭头 4"/>
          <p:cNvSpPr/>
          <p:nvPr/>
        </p:nvSpPr>
        <p:spPr>
          <a:xfrm>
            <a:off x="7305964" y="3352799"/>
            <a:ext cx="2115128"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9642004" y="2955881"/>
            <a:ext cx="2244436" cy="1477328"/>
          </a:xfrm>
          <a:prstGeom prst="rect">
            <a:avLst/>
          </a:prstGeom>
          <a:noFill/>
        </p:spPr>
        <p:txBody>
          <a:bodyPr wrap="square" rtlCol="0">
            <a:spAutoFit/>
          </a:bodyPr>
          <a:lstStyle/>
          <a:p>
            <a:r>
              <a:rPr lang="zh-CN" altLang="en-US" dirty="0" smtClean="0"/>
              <a:t>每棵树都对输入的样本进行投票</a:t>
            </a:r>
            <a:endParaRPr lang="en-US" altLang="zh-CN" dirty="0" smtClean="0"/>
          </a:p>
          <a:p>
            <a:r>
              <a:rPr lang="zh-CN" altLang="en-US" dirty="0" smtClean="0"/>
              <a:t>最后根据票数决定这个输入该被分到哪一类</a:t>
            </a:r>
            <a:endParaRPr lang="zh-CN" altLang="en-US" dirty="0"/>
          </a:p>
        </p:txBody>
      </p:sp>
      <p:sp>
        <p:nvSpPr>
          <p:cNvPr id="7" name="文本框 6"/>
          <p:cNvSpPr txBox="1"/>
          <p:nvPr/>
        </p:nvSpPr>
        <p:spPr>
          <a:xfrm>
            <a:off x="7970602" y="2995663"/>
            <a:ext cx="1560946" cy="369332"/>
          </a:xfrm>
          <a:prstGeom prst="rect">
            <a:avLst/>
          </a:prstGeom>
          <a:noFill/>
        </p:spPr>
        <p:txBody>
          <a:bodyPr wrap="square" rtlCol="0">
            <a:spAutoFit/>
          </a:bodyPr>
          <a:lstStyle/>
          <a:p>
            <a:r>
              <a:rPr lang="zh-CN" altLang="en-US" dirty="0" smtClean="0"/>
              <a:t>分类</a:t>
            </a:r>
            <a:endParaRPr lang="zh-CN" altLang="en-US" dirty="0"/>
          </a:p>
        </p:txBody>
      </p:sp>
      <p:sp>
        <p:nvSpPr>
          <p:cNvPr id="9" name="文本框 8"/>
          <p:cNvSpPr txBox="1"/>
          <p:nvPr/>
        </p:nvSpPr>
        <p:spPr>
          <a:xfrm>
            <a:off x="7970602" y="3682349"/>
            <a:ext cx="1560946" cy="369332"/>
          </a:xfrm>
          <a:prstGeom prst="rect">
            <a:avLst/>
          </a:prstGeom>
          <a:noFill/>
        </p:spPr>
        <p:txBody>
          <a:bodyPr wrap="square" rtlCol="0">
            <a:spAutoFit/>
          </a:bodyPr>
          <a:lstStyle/>
          <a:p>
            <a:r>
              <a:rPr lang="zh-CN" altLang="en-US" dirty="0" smtClean="0"/>
              <a:t>投票</a:t>
            </a:r>
            <a:endParaRPr lang="zh-CN" altLang="en-US" dirty="0"/>
          </a:p>
        </p:txBody>
      </p:sp>
      <p:pic>
        <p:nvPicPr>
          <p:cNvPr id="1028" name="Picture 4" descr="å¦æä¸ä¸ªè§æµå¼ä¸ºlength=45,blue eye,legs=2,é£ä¹å®å°è¢«ååä¸ºçº¢è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339" y="3254159"/>
            <a:ext cx="3056507" cy="251347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1230427" y="6011381"/>
            <a:ext cx="2087419" cy="369332"/>
          </a:xfrm>
          <a:prstGeom prst="rect">
            <a:avLst/>
          </a:prstGeom>
          <a:noFill/>
        </p:spPr>
        <p:txBody>
          <a:bodyPr wrap="square" rtlCol="0">
            <a:spAutoFit/>
          </a:bodyPr>
          <a:lstStyle/>
          <a:p>
            <a:r>
              <a:rPr lang="zh-CN" altLang="en-US" dirty="0" smtClean="0"/>
              <a:t>单棵决策树</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6.1</a:t>
            </a:r>
            <a:r>
              <a:rPr lang="zh-CN" altLang="en-US" dirty="0"/>
              <a:t>算法定义</a:t>
            </a:r>
          </a:p>
        </p:txBody>
      </p:sp>
      <p:sp>
        <p:nvSpPr>
          <p:cNvPr id="2" name="文本框 1"/>
          <p:cNvSpPr txBox="1"/>
          <p:nvPr/>
        </p:nvSpPr>
        <p:spPr>
          <a:xfrm>
            <a:off x="591127" y="1191491"/>
            <a:ext cx="6918037" cy="1692771"/>
          </a:xfrm>
          <a:prstGeom prst="rect">
            <a:avLst/>
          </a:prstGeom>
          <a:noFill/>
        </p:spPr>
        <p:txBody>
          <a:bodyPr wrap="square" rtlCol="0">
            <a:spAutoFit/>
          </a:bodyPr>
          <a:lstStyle/>
          <a:p>
            <a:r>
              <a:rPr lang="zh-CN" altLang="en-US" b="1" dirty="0"/>
              <a:t>随机森林分类效果（错误率）与两个因素有关：</a:t>
            </a:r>
            <a:endParaRPr lang="zh-CN" altLang="en-US" dirty="0"/>
          </a:p>
          <a:p>
            <a:r>
              <a:rPr lang="en-US" altLang="zh-CN" dirty="0" smtClean="0"/>
              <a:t>1</a:t>
            </a:r>
            <a:r>
              <a:rPr lang="zh-CN" altLang="en-US" dirty="0" smtClean="0"/>
              <a:t>、森林</a:t>
            </a:r>
            <a:r>
              <a:rPr lang="zh-CN" altLang="en-US" dirty="0"/>
              <a:t>中任意两棵树的相关性：相关性越大，错误率越大；</a:t>
            </a:r>
          </a:p>
          <a:p>
            <a:r>
              <a:rPr lang="en-US" altLang="zh-CN" dirty="0" smtClean="0"/>
              <a:t>2</a:t>
            </a:r>
            <a:r>
              <a:rPr lang="zh-CN" altLang="en-US" dirty="0" smtClean="0"/>
              <a:t>、森林</a:t>
            </a:r>
            <a:r>
              <a:rPr lang="zh-CN" altLang="en-US" dirty="0"/>
              <a:t>中每棵树的分类能力：每棵树的分类能力越强，整个森林的错误率越低。</a:t>
            </a:r>
          </a:p>
          <a:p>
            <a:r>
              <a:rPr lang="zh-CN" altLang="en-US" dirty="0"/>
              <a:t>　　</a:t>
            </a:r>
            <a:r>
              <a:rPr lang="zh-CN" altLang="en-US" sz="3200" b="1" dirty="0" smtClean="0"/>
              <a:t>这里</a:t>
            </a:r>
            <a:r>
              <a:rPr lang="zh-CN" altLang="en-US" sz="3200" b="1" dirty="0"/>
              <a:t>我们</a:t>
            </a:r>
            <a:r>
              <a:rPr lang="zh-CN" altLang="en-US" sz="3200" b="1" dirty="0" smtClean="0"/>
              <a:t>要提到一个关键因子</a:t>
            </a:r>
            <a:endParaRPr lang="zh-CN" altLang="en-US" sz="3200" b="1" dirty="0"/>
          </a:p>
        </p:txBody>
      </p:sp>
      <p:sp>
        <p:nvSpPr>
          <p:cNvPr id="3" name="矩形 2"/>
          <p:cNvSpPr/>
          <p:nvPr/>
        </p:nvSpPr>
        <p:spPr>
          <a:xfrm>
            <a:off x="1170764" y="3096645"/>
            <a:ext cx="4955204" cy="923330"/>
          </a:xfrm>
          <a:prstGeom prst="rect">
            <a:avLst/>
          </a:prstGeom>
          <a:noFill/>
        </p:spPr>
        <p:txBody>
          <a:bodyPr wrap="none" lIns="91440" tIns="45720" rIns="91440" bIns="45720">
            <a:spAutoFit/>
          </a:bodyPr>
          <a:lstStyle/>
          <a:p>
            <a:pPr algn="ctr"/>
            <a:r>
              <a:rPr lang="zh-CN" alt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特征选择个数</a:t>
            </a:r>
            <a:r>
              <a:rPr lang="en-US" altLang="zh-CN"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m</a:t>
            </a:r>
            <a:endParaRPr lang="zh-CN" alt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5" name="文本框 4"/>
          <p:cNvSpPr txBox="1"/>
          <p:nvPr/>
        </p:nvSpPr>
        <p:spPr>
          <a:xfrm>
            <a:off x="568036" y="4407847"/>
            <a:ext cx="6964218" cy="1200329"/>
          </a:xfrm>
          <a:prstGeom prst="rect">
            <a:avLst/>
          </a:prstGeom>
          <a:noFill/>
        </p:spPr>
        <p:txBody>
          <a:bodyPr wrap="square" rtlCol="0">
            <a:spAutoFit/>
          </a:bodyPr>
          <a:lstStyle/>
          <a:p>
            <a:r>
              <a:rPr lang="en-US" altLang="zh-CN" dirty="0" smtClean="0"/>
              <a:t>1</a:t>
            </a:r>
            <a:r>
              <a:rPr lang="zh-CN" altLang="en-US" dirty="0" smtClean="0"/>
              <a:t>、减小</a:t>
            </a:r>
            <a:r>
              <a:rPr lang="zh-CN" altLang="en-US" dirty="0"/>
              <a:t>特征选择个数</a:t>
            </a:r>
            <a:r>
              <a:rPr lang="en-US" altLang="zh-CN" dirty="0"/>
              <a:t>m</a:t>
            </a:r>
            <a:r>
              <a:rPr lang="zh-CN" altLang="en-US" dirty="0"/>
              <a:t>，树的相关性和分类能力也会相应的降低</a:t>
            </a:r>
            <a:r>
              <a:rPr lang="zh-CN" altLang="en-US" dirty="0" smtClean="0"/>
              <a:t>；</a:t>
            </a:r>
            <a:endParaRPr lang="en-US" altLang="zh-CN" dirty="0" smtClean="0"/>
          </a:p>
          <a:p>
            <a:r>
              <a:rPr lang="en-US" altLang="zh-CN" dirty="0" smtClean="0"/>
              <a:t>2</a:t>
            </a:r>
            <a:r>
              <a:rPr lang="zh-CN" altLang="en-US" dirty="0" smtClean="0"/>
              <a:t>、增大</a:t>
            </a:r>
            <a:r>
              <a:rPr lang="en-US" altLang="zh-CN" dirty="0"/>
              <a:t>m</a:t>
            </a:r>
            <a:r>
              <a:rPr lang="zh-CN" altLang="en-US" dirty="0"/>
              <a:t>，两者也会随之增大</a:t>
            </a:r>
            <a:r>
              <a:rPr lang="zh-CN" altLang="en-US" dirty="0" smtClean="0"/>
              <a:t>。</a:t>
            </a:r>
            <a:endParaRPr lang="en-US" altLang="zh-CN" dirty="0" smtClean="0"/>
          </a:p>
          <a:p>
            <a:r>
              <a:rPr lang="en-US" altLang="zh-CN" dirty="0"/>
              <a:t> </a:t>
            </a:r>
            <a:r>
              <a:rPr lang="en-US" altLang="zh-CN" dirty="0" smtClean="0"/>
              <a:t>      </a:t>
            </a:r>
            <a:r>
              <a:rPr lang="zh-CN" altLang="en-US" dirty="0" smtClean="0"/>
              <a:t>所以</a:t>
            </a:r>
            <a:r>
              <a:rPr lang="zh-CN" altLang="en-US" dirty="0"/>
              <a:t>关键问题是如何选择</a:t>
            </a:r>
            <a:r>
              <a:rPr lang="zh-CN" altLang="en-US" b="1" dirty="0"/>
              <a:t>最优的</a:t>
            </a:r>
            <a:r>
              <a:rPr lang="en-US" altLang="zh-CN" b="1" dirty="0"/>
              <a:t>m</a:t>
            </a:r>
            <a:r>
              <a:rPr lang="zh-CN" altLang="en-US" dirty="0"/>
              <a:t>（或者是范围），这也是随机森林唯一的一个参数。</a:t>
            </a:r>
            <a:endParaRPr lang="en-US" altLang="zh-CN" dirty="0"/>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406" y="1191491"/>
            <a:ext cx="3452757" cy="5412655"/>
          </a:xfrm>
          <a:prstGeom prst="rect">
            <a:avLst/>
          </a:prstGeom>
        </p:spPr>
      </p:pic>
    </p:spTree>
    <p:extLst>
      <p:ext uri="{BB962C8B-B14F-4D97-AF65-F5344CB8AC3E}">
        <p14:creationId xmlns:p14="http://schemas.microsoft.com/office/powerpoint/2010/main" val="8050492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6.2</a:t>
            </a:r>
            <a:r>
              <a:rPr lang="zh-CN" altLang="en-US" dirty="0" smtClean="0"/>
              <a:t>算法使用</a:t>
            </a:r>
            <a:r>
              <a:rPr lang="en-US" altLang="zh-CN" dirty="0" smtClean="0"/>
              <a:t>——</a:t>
            </a:r>
            <a:r>
              <a:rPr lang="zh-CN" altLang="en-US" dirty="0" smtClean="0"/>
              <a:t>特征选择</a:t>
            </a:r>
            <a:endParaRPr lang="zh-CN" altLang="en-US" dirty="0"/>
          </a:p>
        </p:txBody>
      </p:sp>
      <p:sp>
        <p:nvSpPr>
          <p:cNvPr id="3" name="文本框 2"/>
          <p:cNvSpPr txBox="1"/>
          <p:nvPr/>
        </p:nvSpPr>
        <p:spPr>
          <a:xfrm>
            <a:off x="618836" y="1136073"/>
            <a:ext cx="6696364" cy="1477328"/>
          </a:xfrm>
          <a:prstGeom prst="rect">
            <a:avLst/>
          </a:prstGeom>
          <a:noFill/>
        </p:spPr>
        <p:txBody>
          <a:bodyPr wrap="square" rtlCol="0">
            <a:spAutoFit/>
          </a:bodyPr>
          <a:lstStyle/>
          <a:p>
            <a:r>
              <a:rPr lang="zh-CN" altLang="en-US" dirty="0" smtClean="0"/>
              <a:t>在刚才我举的例子中，</a:t>
            </a:r>
            <a:r>
              <a:rPr lang="zh-CN" altLang="en-US" b="1" dirty="0" smtClean="0"/>
              <a:t>收入、职业前景</a:t>
            </a:r>
            <a:r>
              <a:rPr lang="zh-CN" altLang="en-US" dirty="0" smtClean="0"/>
              <a:t>等等这些都是所谓的“特征”。</a:t>
            </a:r>
            <a:r>
              <a:rPr lang="zh-CN" altLang="en-US" dirty="0"/>
              <a:t>尝试很多个决策树变量的一个副产品就是，你可以检查变量在每棵树中表现的是最佳还是最糟糕</a:t>
            </a:r>
            <a:r>
              <a:rPr lang="zh-CN" altLang="en-US" dirty="0" smtClean="0"/>
              <a:t>。</a:t>
            </a:r>
            <a:endParaRPr lang="en-US" altLang="zh-CN" dirty="0" smtClean="0"/>
          </a:p>
          <a:p>
            <a:r>
              <a:rPr lang="zh-CN" altLang="en-US" dirty="0"/>
              <a:t>当一些树使用一个变量，而其他的不使用这个变量，你就可以对比信息的丢失或增加</a:t>
            </a:r>
            <a:r>
              <a:rPr lang="zh-CN" altLang="en-US" dirty="0" smtClean="0"/>
              <a:t>。从而就能</a:t>
            </a:r>
            <a:r>
              <a:rPr lang="zh-CN" altLang="en-US" b="1" dirty="0" smtClean="0"/>
              <a:t>选出对结果比较重要的特征</a:t>
            </a:r>
            <a:r>
              <a:rPr lang="zh-CN" altLang="en-US" dirty="0" smtClean="0"/>
              <a:t>。</a:t>
            </a:r>
            <a:endParaRPr lang="zh-CN" altLang="en-US" dirty="0"/>
          </a:p>
        </p:txBody>
      </p:sp>
      <p:pic>
        <p:nvPicPr>
          <p:cNvPr id="2050" name="Picture 2" descr="https://segmentfault.com/img/remote/1460000007463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36" y="2835564"/>
            <a:ext cx="4969294" cy="30295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egmentfault.com/img/remote/14600000074632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481" y="2835563"/>
            <a:ext cx="4247924" cy="3029527"/>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4636699" y="5865090"/>
            <a:ext cx="3851564" cy="369332"/>
          </a:xfrm>
          <a:prstGeom prst="rect">
            <a:avLst/>
          </a:prstGeom>
          <a:noFill/>
        </p:spPr>
        <p:txBody>
          <a:bodyPr wrap="square" rtlCol="0">
            <a:spAutoFit/>
          </a:bodyPr>
          <a:lstStyle/>
          <a:p>
            <a:r>
              <a:rPr lang="zh-CN" altLang="en-US" b="1" dirty="0" smtClean="0"/>
              <a:t>区分红酒与白酒时重要的变量</a:t>
            </a:r>
            <a:endParaRPr lang="zh-CN" altLang="en-US" b="1" dirty="0"/>
          </a:p>
        </p:txBody>
      </p:sp>
    </p:spTree>
    <p:extLst>
      <p:ext uri="{BB962C8B-B14F-4D97-AF65-F5344CB8AC3E}">
        <p14:creationId xmlns:p14="http://schemas.microsoft.com/office/powerpoint/2010/main" val="24281358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41395" y="575117"/>
            <a:ext cx="6417141" cy="923330"/>
          </a:xfrm>
          <a:prstGeom prst="rect">
            <a:avLst/>
          </a:prstGeom>
          <a:noFill/>
        </p:spPr>
        <p:txBody>
          <a:bodyPr wrap="none" lIns="91440" tIns="45720" rIns="91440" bIns="45720">
            <a:spAutoFit/>
          </a:bodyPr>
          <a:lstStyle/>
          <a:p>
            <a:pPr algn="ctr"/>
            <a:r>
              <a:rPr lang="zh-CN" altLang="en-US" sz="5400" dirty="0"/>
              <a:t>机器学习</a:t>
            </a:r>
            <a:r>
              <a:rPr lang="zh-CN" altLang="en-US" sz="5400" dirty="0" smtClean="0"/>
              <a:t>的发展历程</a:t>
            </a:r>
            <a:endPar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 name="矩形 1"/>
          <p:cNvSpPr/>
          <p:nvPr/>
        </p:nvSpPr>
        <p:spPr>
          <a:xfrm>
            <a:off x="1553349" y="2376222"/>
            <a:ext cx="3454792" cy="1296637"/>
          </a:xfrm>
          <a:prstGeom prst="rect">
            <a:avLst/>
          </a:prstGeom>
          <a:noFill/>
        </p:spPr>
        <p:txBody>
          <a:bodyPr wrap="none" lIns="91440" tIns="45720" rIns="91440" bIns="45720">
            <a:spAutoFit/>
          </a:bodyPr>
          <a:lstStyle/>
          <a:p>
            <a:pPr algn="ctr">
              <a:lnSpc>
                <a:spcPct val="150000"/>
              </a:lnSpc>
            </a:pPr>
            <a:r>
              <a:rPr lang="zh-CN" altLang="en-US" b="1" dirty="0"/>
              <a:t>第一</a:t>
            </a:r>
            <a:r>
              <a:rPr lang="zh-CN" altLang="en-US" b="1" dirty="0" smtClean="0"/>
              <a:t>阶段</a:t>
            </a:r>
            <a:endParaRPr lang="en-US" altLang="zh-CN" b="1" dirty="0" smtClean="0"/>
          </a:p>
          <a:p>
            <a:pPr algn="ctr">
              <a:lnSpc>
                <a:spcPct val="150000"/>
              </a:lnSpc>
            </a:pPr>
            <a:r>
              <a:rPr lang="en-US" altLang="zh-CN" dirty="0" smtClean="0"/>
              <a:t>20</a:t>
            </a:r>
            <a:r>
              <a:rPr lang="zh-CN" altLang="en-US" dirty="0"/>
              <a:t>世纪</a:t>
            </a:r>
            <a:r>
              <a:rPr lang="en-US" altLang="zh-CN" dirty="0"/>
              <a:t>50</a:t>
            </a:r>
            <a:r>
              <a:rPr lang="zh-CN" altLang="en-US" dirty="0"/>
              <a:t>年代中叶到</a:t>
            </a:r>
            <a:r>
              <a:rPr lang="en-US" altLang="zh-CN" dirty="0"/>
              <a:t>60</a:t>
            </a:r>
            <a:r>
              <a:rPr lang="zh-CN" altLang="en-US" dirty="0"/>
              <a:t>年代</a:t>
            </a:r>
            <a:r>
              <a:rPr lang="zh-CN" altLang="en-US" dirty="0" smtClean="0"/>
              <a:t>中叶</a:t>
            </a:r>
            <a:endParaRPr lang="en-US" altLang="zh-CN" dirty="0" smtClean="0"/>
          </a:p>
          <a:p>
            <a:pPr algn="ctr">
              <a:lnSpc>
                <a:spcPct val="150000"/>
              </a:lnSpc>
            </a:pPr>
            <a:r>
              <a:rPr lang="en-US" altLang="zh-CN" dirty="0" err="1"/>
              <a:t>Samuet</a:t>
            </a:r>
            <a:r>
              <a:rPr lang="zh-CN" altLang="en-US" dirty="0"/>
              <a:t>的下棋程序</a:t>
            </a:r>
            <a:endParaRPr lang="zh-CN" alt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4" name="矩形 3"/>
          <p:cNvSpPr/>
          <p:nvPr/>
        </p:nvSpPr>
        <p:spPr>
          <a:xfrm>
            <a:off x="6838760" y="2376222"/>
            <a:ext cx="4645824" cy="1296637"/>
          </a:xfrm>
          <a:prstGeom prst="rect">
            <a:avLst/>
          </a:prstGeom>
        </p:spPr>
        <p:txBody>
          <a:bodyPr wrap="none">
            <a:spAutoFit/>
          </a:bodyPr>
          <a:lstStyle/>
          <a:p>
            <a:pPr>
              <a:lnSpc>
                <a:spcPct val="150000"/>
              </a:lnSpc>
            </a:pPr>
            <a:r>
              <a:rPr lang="zh-CN" altLang="en-US" dirty="0" smtClean="0">
                <a:solidFill>
                  <a:srgbClr val="333333"/>
                </a:solidFill>
                <a:latin typeface="arial" panose="020B0604020202020204" pitchFamily="34" charset="0"/>
              </a:rPr>
              <a:t>                             </a:t>
            </a:r>
            <a:r>
              <a:rPr lang="zh-CN" altLang="en-US" b="1" dirty="0" smtClean="0">
                <a:solidFill>
                  <a:srgbClr val="333333"/>
                </a:solidFill>
                <a:latin typeface="arial" panose="020B0604020202020204" pitchFamily="34" charset="0"/>
              </a:rPr>
              <a:t>第二阶段</a:t>
            </a:r>
            <a:endParaRPr lang="en-US" altLang="zh-CN" b="1" dirty="0" smtClean="0">
              <a:solidFill>
                <a:srgbClr val="333333"/>
              </a:solidFill>
              <a:latin typeface="arial" panose="020B0604020202020204" pitchFamily="34" charset="0"/>
            </a:endParaRPr>
          </a:p>
          <a:p>
            <a:pPr>
              <a:lnSpc>
                <a:spcPct val="150000"/>
              </a:lnSpc>
            </a:pPr>
            <a:r>
              <a:rPr lang="en-US" altLang="zh-CN" dirty="0" smtClean="0">
                <a:solidFill>
                  <a:srgbClr val="333333"/>
                </a:solidFill>
                <a:latin typeface="arial" panose="020B0604020202020204" pitchFamily="34" charset="0"/>
              </a:rPr>
              <a:t>          20</a:t>
            </a:r>
            <a:r>
              <a:rPr lang="zh-CN" altLang="en-US" dirty="0">
                <a:solidFill>
                  <a:srgbClr val="333333"/>
                </a:solidFill>
                <a:latin typeface="arial" panose="020B0604020202020204" pitchFamily="34" charset="0"/>
              </a:rPr>
              <a:t>世纪</a:t>
            </a:r>
            <a:r>
              <a:rPr lang="en-US" altLang="zh-CN" dirty="0">
                <a:solidFill>
                  <a:srgbClr val="333333"/>
                </a:solidFill>
                <a:latin typeface="arial" panose="020B0604020202020204" pitchFamily="34" charset="0"/>
              </a:rPr>
              <a:t>60</a:t>
            </a:r>
            <a:r>
              <a:rPr lang="zh-CN" altLang="en-US" dirty="0">
                <a:solidFill>
                  <a:srgbClr val="333333"/>
                </a:solidFill>
                <a:latin typeface="arial" panose="020B0604020202020204" pitchFamily="34" charset="0"/>
              </a:rPr>
              <a:t>年代中叶到</a:t>
            </a:r>
            <a:r>
              <a:rPr lang="en-US" altLang="zh-CN" dirty="0">
                <a:solidFill>
                  <a:srgbClr val="333333"/>
                </a:solidFill>
                <a:latin typeface="arial" panose="020B0604020202020204" pitchFamily="34" charset="0"/>
              </a:rPr>
              <a:t>70</a:t>
            </a:r>
            <a:r>
              <a:rPr lang="zh-CN" altLang="en-US" dirty="0">
                <a:solidFill>
                  <a:srgbClr val="333333"/>
                </a:solidFill>
                <a:latin typeface="arial" panose="020B0604020202020204" pitchFamily="34" charset="0"/>
              </a:rPr>
              <a:t>年代</a:t>
            </a:r>
            <a:r>
              <a:rPr lang="zh-CN" altLang="en-US" dirty="0" smtClean="0">
                <a:solidFill>
                  <a:srgbClr val="333333"/>
                </a:solidFill>
                <a:latin typeface="arial" panose="020B0604020202020204" pitchFamily="34" charset="0"/>
              </a:rPr>
              <a:t>中叶</a:t>
            </a:r>
            <a:endParaRPr lang="en-US" altLang="zh-CN" dirty="0" smtClean="0">
              <a:solidFill>
                <a:srgbClr val="333333"/>
              </a:solidFill>
              <a:latin typeface="arial" panose="020B0604020202020204" pitchFamily="34" charset="0"/>
            </a:endParaRPr>
          </a:p>
          <a:p>
            <a:pPr>
              <a:lnSpc>
                <a:spcPct val="150000"/>
              </a:lnSpc>
            </a:pPr>
            <a:r>
              <a:rPr lang="en-US" altLang="zh-CN" dirty="0"/>
              <a:t>Hayes-Roth</a:t>
            </a:r>
            <a:r>
              <a:rPr lang="zh-CN" altLang="en-US" dirty="0"/>
              <a:t>和</a:t>
            </a:r>
            <a:r>
              <a:rPr lang="en-US" altLang="zh-CN" dirty="0" err="1"/>
              <a:t>Winson</a:t>
            </a:r>
            <a:r>
              <a:rPr lang="zh-CN" altLang="en-US" dirty="0"/>
              <a:t>的对结构学习系统方法</a:t>
            </a:r>
          </a:p>
        </p:txBody>
      </p:sp>
      <p:sp>
        <p:nvSpPr>
          <p:cNvPr id="5" name="矩形 4"/>
          <p:cNvSpPr/>
          <p:nvPr/>
        </p:nvSpPr>
        <p:spPr>
          <a:xfrm>
            <a:off x="1553349" y="4435825"/>
            <a:ext cx="9046066" cy="1296637"/>
          </a:xfrm>
          <a:prstGeom prst="rect">
            <a:avLst/>
          </a:prstGeom>
        </p:spPr>
        <p:txBody>
          <a:bodyPr wrap="none">
            <a:spAutoFit/>
          </a:bodyPr>
          <a:lstStyle/>
          <a:p>
            <a:pPr>
              <a:lnSpc>
                <a:spcPct val="150000"/>
              </a:lnSpc>
            </a:pPr>
            <a:r>
              <a:rPr lang="zh-CN" altLang="en-US" dirty="0" smtClean="0">
                <a:solidFill>
                  <a:srgbClr val="333333"/>
                </a:solidFill>
                <a:latin typeface="arial" panose="020B0604020202020204" pitchFamily="34" charset="0"/>
              </a:rPr>
              <a:t>                                                             </a:t>
            </a:r>
            <a:r>
              <a:rPr lang="zh-CN" altLang="en-US" b="1" dirty="0" smtClean="0">
                <a:solidFill>
                  <a:srgbClr val="333333"/>
                </a:solidFill>
                <a:latin typeface="arial" panose="020B0604020202020204" pitchFamily="34" charset="0"/>
              </a:rPr>
              <a:t>第三阶段</a:t>
            </a:r>
            <a:endParaRPr lang="en-US" altLang="zh-CN" b="1" dirty="0" smtClean="0">
              <a:solidFill>
                <a:srgbClr val="333333"/>
              </a:solidFill>
              <a:latin typeface="arial" panose="020B0604020202020204" pitchFamily="34" charset="0"/>
            </a:endParaRPr>
          </a:p>
          <a:p>
            <a:pPr>
              <a:lnSpc>
                <a:spcPct val="150000"/>
              </a:lnSpc>
            </a:pPr>
            <a:r>
              <a:rPr lang="en-US" altLang="zh-CN" dirty="0" smtClean="0">
                <a:solidFill>
                  <a:srgbClr val="333333"/>
                </a:solidFill>
                <a:latin typeface="arial" panose="020B0604020202020204" pitchFamily="34" charset="0"/>
              </a:rPr>
              <a:t>                                          20</a:t>
            </a:r>
            <a:r>
              <a:rPr lang="zh-CN" altLang="en-US" dirty="0">
                <a:solidFill>
                  <a:srgbClr val="333333"/>
                </a:solidFill>
                <a:latin typeface="arial" panose="020B0604020202020204" pitchFamily="34" charset="0"/>
              </a:rPr>
              <a:t>世纪</a:t>
            </a:r>
            <a:r>
              <a:rPr lang="en-US" altLang="zh-CN" dirty="0">
                <a:solidFill>
                  <a:srgbClr val="333333"/>
                </a:solidFill>
                <a:latin typeface="arial" panose="020B0604020202020204" pitchFamily="34" charset="0"/>
              </a:rPr>
              <a:t>70</a:t>
            </a:r>
            <a:r>
              <a:rPr lang="zh-CN" altLang="en-US" dirty="0">
                <a:solidFill>
                  <a:srgbClr val="333333"/>
                </a:solidFill>
                <a:latin typeface="arial" panose="020B0604020202020204" pitchFamily="34" charset="0"/>
              </a:rPr>
              <a:t>年代中叶到</a:t>
            </a:r>
            <a:r>
              <a:rPr lang="en-US" altLang="zh-CN" dirty="0">
                <a:solidFill>
                  <a:srgbClr val="333333"/>
                </a:solidFill>
                <a:latin typeface="arial" panose="020B0604020202020204" pitchFamily="34" charset="0"/>
              </a:rPr>
              <a:t>80</a:t>
            </a:r>
            <a:r>
              <a:rPr lang="zh-CN" altLang="en-US" dirty="0">
                <a:solidFill>
                  <a:srgbClr val="333333"/>
                </a:solidFill>
                <a:latin typeface="arial" panose="020B0604020202020204" pitchFamily="34" charset="0"/>
              </a:rPr>
              <a:t>年代</a:t>
            </a:r>
            <a:r>
              <a:rPr lang="zh-CN" altLang="en-US" dirty="0" smtClean="0">
                <a:solidFill>
                  <a:srgbClr val="333333"/>
                </a:solidFill>
                <a:latin typeface="arial" panose="020B0604020202020204" pitchFamily="34" charset="0"/>
              </a:rPr>
              <a:t>中叶</a:t>
            </a:r>
            <a:endParaRPr lang="en-US" altLang="zh-CN" dirty="0" smtClean="0">
              <a:solidFill>
                <a:srgbClr val="333333"/>
              </a:solidFill>
              <a:latin typeface="arial" panose="020B0604020202020204" pitchFamily="34" charset="0"/>
            </a:endParaRPr>
          </a:p>
          <a:p>
            <a:pPr>
              <a:lnSpc>
                <a:spcPct val="150000"/>
              </a:lnSpc>
            </a:pPr>
            <a:r>
              <a:rPr lang="en-US" altLang="zh-CN" dirty="0" err="1"/>
              <a:t>Mostow</a:t>
            </a:r>
            <a:r>
              <a:rPr lang="zh-CN" altLang="en-US" dirty="0"/>
              <a:t>的指导式学习、</a:t>
            </a:r>
            <a:r>
              <a:rPr lang="en-US" altLang="zh-CN" dirty="0" err="1"/>
              <a:t>Lenat</a:t>
            </a:r>
            <a:r>
              <a:rPr lang="zh-CN" altLang="en-US" dirty="0"/>
              <a:t>的数学概念发现程序、</a:t>
            </a:r>
            <a:r>
              <a:rPr lang="en-US" altLang="zh-CN" dirty="0"/>
              <a:t>Langley</a:t>
            </a:r>
            <a:r>
              <a:rPr lang="zh-CN" altLang="en-US" dirty="0"/>
              <a:t>的</a:t>
            </a:r>
            <a:r>
              <a:rPr lang="en-US" altLang="zh-CN" dirty="0"/>
              <a:t>BACON</a:t>
            </a:r>
            <a:r>
              <a:rPr lang="zh-CN" altLang="en-US" dirty="0"/>
              <a:t>程序及其改进程序</a:t>
            </a:r>
          </a:p>
        </p:txBody>
      </p:sp>
    </p:spTree>
    <p:extLst>
      <p:ext uri="{BB962C8B-B14F-4D97-AF65-F5344CB8AC3E}">
        <p14:creationId xmlns:p14="http://schemas.microsoft.com/office/powerpoint/2010/main" val="14534006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6.2</a:t>
            </a:r>
            <a:r>
              <a:rPr lang="zh-CN" altLang="en-US" dirty="0" smtClean="0"/>
              <a:t>算法</a:t>
            </a:r>
            <a:r>
              <a:rPr lang="zh-CN" altLang="en-US" dirty="0"/>
              <a:t>使用</a:t>
            </a:r>
            <a:r>
              <a:rPr lang="en-US" altLang="zh-CN" dirty="0" smtClean="0"/>
              <a:t>——</a:t>
            </a:r>
            <a:r>
              <a:rPr lang="zh-CN" altLang="en-US" dirty="0"/>
              <a:t>分类</a:t>
            </a:r>
          </a:p>
        </p:txBody>
      </p:sp>
      <p:sp>
        <p:nvSpPr>
          <p:cNvPr id="3" name="文本框 2"/>
          <p:cNvSpPr txBox="1"/>
          <p:nvPr/>
        </p:nvSpPr>
        <p:spPr>
          <a:xfrm>
            <a:off x="655781" y="1246909"/>
            <a:ext cx="10751128" cy="2308324"/>
          </a:xfrm>
          <a:prstGeom prst="rect">
            <a:avLst/>
          </a:prstGeom>
          <a:noFill/>
        </p:spPr>
        <p:txBody>
          <a:bodyPr wrap="square" rtlCol="0">
            <a:spAutoFit/>
          </a:bodyPr>
          <a:lstStyle/>
          <a:p>
            <a:pPr>
              <a:lnSpc>
                <a:spcPct val="150000"/>
              </a:lnSpc>
            </a:pPr>
            <a:r>
              <a:rPr lang="zh-CN" altLang="en-US" sz="2400" dirty="0" smtClean="0"/>
              <a:t>       随机森林算法（</a:t>
            </a:r>
            <a:r>
              <a:rPr lang="en-US" altLang="zh-CN" sz="2400" dirty="0" smtClean="0"/>
              <a:t>Random Forest</a:t>
            </a:r>
            <a:r>
              <a:rPr lang="zh-CN" altLang="en-US" sz="2400" dirty="0" smtClean="0"/>
              <a:t>）由于其自身特性，十分适合解决分类问题，</a:t>
            </a:r>
            <a:r>
              <a:rPr lang="zh-CN" altLang="en-US" sz="2400" dirty="0"/>
              <a:t>可以被用于为多个可能目标类别做</a:t>
            </a:r>
            <a:r>
              <a:rPr lang="zh-CN" altLang="en-US" sz="2400" dirty="0" smtClean="0"/>
              <a:t>预测。</a:t>
            </a:r>
            <a:endParaRPr lang="en-US" altLang="zh-CN" sz="2400" dirty="0" smtClean="0"/>
          </a:p>
          <a:p>
            <a:pPr>
              <a:lnSpc>
                <a:spcPct val="150000"/>
              </a:lnSpc>
            </a:pPr>
            <a:r>
              <a:rPr lang="en-US" altLang="zh-CN" sz="2400" dirty="0"/>
              <a:t> </a:t>
            </a:r>
            <a:r>
              <a:rPr lang="en-US" altLang="zh-CN" sz="2400" dirty="0" smtClean="0"/>
              <a:t>      </a:t>
            </a:r>
            <a:r>
              <a:rPr lang="zh-CN" altLang="en-US" sz="2400" dirty="0" smtClean="0"/>
              <a:t>但需要额外注意的一点就是防止</a:t>
            </a:r>
            <a:r>
              <a:rPr lang="zh-CN" altLang="en-US" sz="2400" b="1" i="1" dirty="0" smtClean="0"/>
              <a:t>过拟合</a:t>
            </a:r>
            <a:r>
              <a:rPr lang="en-US" altLang="zh-CN" sz="2400" b="1" i="1" dirty="0" smtClean="0"/>
              <a:t>——</a:t>
            </a:r>
            <a:r>
              <a:rPr lang="zh-CN" altLang="en-US" sz="2400" dirty="0"/>
              <a:t>建</a:t>
            </a:r>
            <a:r>
              <a:rPr lang="zh-CN" altLang="en-US" sz="2400" dirty="0" smtClean="0"/>
              <a:t>议采用增大</a:t>
            </a:r>
            <a:r>
              <a:rPr lang="zh-CN" altLang="en-US" sz="2400" dirty="0"/>
              <a:t>数据量和测试样本集的方法对分类器性能进行</a:t>
            </a:r>
            <a:r>
              <a:rPr lang="zh-CN" altLang="en-US" sz="2400" dirty="0" smtClean="0"/>
              <a:t>评价。</a:t>
            </a:r>
            <a:endParaRPr lang="zh-CN" altLang="en-US" sz="2400" b="1" i="1" dirty="0"/>
          </a:p>
        </p:txBody>
      </p:sp>
    </p:spTree>
    <p:extLst>
      <p:ext uri="{BB962C8B-B14F-4D97-AF65-F5344CB8AC3E}">
        <p14:creationId xmlns:p14="http://schemas.microsoft.com/office/powerpoint/2010/main" val="5104126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6.3</a:t>
            </a:r>
            <a:r>
              <a:rPr lang="zh-CN" altLang="en-US" dirty="0" smtClean="0"/>
              <a:t>随机森林算法分类应用举例</a:t>
            </a:r>
            <a:r>
              <a:rPr lang="en-US" altLang="zh-CN" dirty="0" smtClean="0"/>
              <a:t>——</a:t>
            </a:r>
            <a:r>
              <a:rPr lang="zh-CN" altLang="en-US" dirty="0" smtClean="0"/>
              <a:t>区域热度等级预测</a:t>
            </a:r>
            <a:endParaRPr lang="zh-CN" altLang="en-US" dirty="0"/>
          </a:p>
        </p:txBody>
      </p:sp>
      <p:sp>
        <p:nvSpPr>
          <p:cNvPr id="3" name="文本框 2"/>
          <p:cNvSpPr txBox="1"/>
          <p:nvPr/>
        </p:nvSpPr>
        <p:spPr>
          <a:xfrm>
            <a:off x="701961" y="1272303"/>
            <a:ext cx="7675420" cy="2031325"/>
          </a:xfrm>
          <a:prstGeom prst="rect">
            <a:avLst/>
          </a:prstGeom>
          <a:noFill/>
        </p:spPr>
        <p:txBody>
          <a:bodyPr wrap="square" rtlCol="0">
            <a:spAutoFit/>
          </a:bodyPr>
          <a:lstStyle/>
          <a:p>
            <a:r>
              <a:rPr lang="zh-CN" altLang="en-US" dirty="0" smtClean="0"/>
              <a:t>问题背景：</a:t>
            </a:r>
            <a:endParaRPr lang="en-US" altLang="zh-CN" dirty="0" smtClean="0"/>
          </a:p>
          <a:p>
            <a:r>
              <a:rPr lang="en-US" altLang="zh-CN" dirty="0" smtClean="0"/>
              <a:t>1</a:t>
            </a:r>
            <a:r>
              <a:rPr lang="zh-CN" altLang="en-US" dirty="0" smtClean="0"/>
              <a:t>、将城市市区进行网格化切分，每个网格实际为</a:t>
            </a:r>
            <a:r>
              <a:rPr lang="en-US" altLang="zh-CN" dirty="0" smtClean="0"/>
              <a:t>500m</a:t>
            </a:r>
            <a:r>
              <a:rPr lang="zh-CN" altLang="en-US" dirty="0" smtClean="0"/>
              <a:t>*</a:t>
            </a:r>
            <a:r>
              <a:rPr lang="en-US" altLang="zh-CN" dirty="0" smtClean="0"/>
              <a:t>500m</a:t>
            </a:r>
            <a:r>
              <a:rPr lang="zh-CN" altLang="en-US" dirty="0" smtClean="0"/>
              <a:t>的区域。</a:t>
            </a:r>
            <a:endParaRPr lang="en-US" altLang="zh-CN" dirty="0" smtClean="0"/>
          </a:p>
          <a:p>
            <a:r>
              <a:rPr lang="en-US" altLang="zh-CN" dirty="0" smtClean="0"/>
              <a:t>2</a:t>
            </a:r>
            <a:r>
              <a:rPr lang="zh-CN" altLang="en-US" dirty="0" smtClean="0"/>
              <a:t>、</a:t>
            </a:r>
            <a:r>
              <a:rPr lang="en-US" altLang="zh-CN" dirty="0"/>
              <a:t>POI</a:t>
            </a:r>
            <a:r>
              <a:rPr lang="zh-CN" altLang="en-US" dirty="0"/>
              <a:t>是“</a:t>
            </a:r>
            <a:r>
              <a:rPr lang="en-US" altLang="zh-CN" dirty="0"/>
              <a:t>Point of Interest”</a:t>
            </a:r>
            <a:r>
              <a:rPr lang="zh-CN" altLang="en-US" dirty="0"/>
              <a:t>的缩写，中文可以翻译为</a:t>
            </a:r>
            <a:r>
              <a:rPr lang="zh-CN" altLang="en-US" dirty="0" smtClean="0"/>
              <a:t>“兴趣点”。在</a:t>
            </a:r>
            <a:r>
              <a:rPr lang="zh-CN" altLang="en-US" dirty="0"/>
              <a:t>地理信息系统中，</a:t>
            </a:r>
            <a:r>
              <a:rPr lang="zh-CN" altLang="en-US" dirty="0" smtClean="0"/>
              <a:t>一个</a:t>
            </a:r>
            <a:r>
              <a:rPr lang="en-US" altLang="zh-CN" dirty="0"/>
              <a:t>POI</a:t>
            </a:r>
            <a:r>
              <a:rPr lang="zh-CN" altLang="en-US" dirty="0"/>
              <a:t>可以是一栋房子、一个商铺、一个邮筒、一个公交站等</a:t>
            </a:r>
            <a:r>
              <a:rPr lang="zh-CN" altLang="en-US" dirty="0" smtClean="0"/>
              <a:t>。因此每个网格内包含多个</a:t>
            </a:r>
            <a:r>
              <a:rPr lang="en-US" altLang="zh-CN" dirty="0" smtClean="0"/>
              <a:t>POI</a:t>
            </a:r>
          </a:p>
          <a:p>
            <a:endParaRPr lang="en-US" altLang="zh-CN" dirty="0"/>
          </a:p>
          <a:p>
            <a:endParaRPr lang="zh-CN" altLang="en-US" dirty="0"/>
          </a:p>
        </p:txBody>
      </p:sp>
      <p:pic>
        <p:nvPicPr>
          <p:cNvPr id="5" name="图片 4">
            <a:extLst>
              <a:ext uri="{FF2B5EF4-FFF2-40B4-BE49-F238E27FC236}">
                <a16:creationId xmlns:a16="http://schemas.microsoft.com/office/drawing/2014/main" id="{0001871E-4B56-4A26-9C08-2F1818EA84AD}"/>
              </a:ext>
            </a:extLst>
          </p:cNvPr>
          <p:cNvPicPr>
            <a:picLocks noChangeAspect="1"/>
          </p:cNvPicPr>
          <p:nvPr/>
        </p:nvPicPr>
        <p:blipFill>
          <a:blip r:embed="rId3"/>
          <a:stretch>
            <a:fillRect/>
          </a:stretch>
        </p:blipFill>
        <p:spPr>
          <a:xfrm>
            <a:off x="4438071" y="3186546"/>
            <a:ext cx="2664296" cy="2684791"/>
          </a:xfrm>
          <a:prstGeom prst="rect">
            <a:avLst/>
          </a:prstGeom>
        </p:spPr>
      </p:pic>
    </p:spTree>
    <p:extLst>
      <p:ext uri="{BB962C8B-B14F-4D97-AF65-F5344CB8AC3E}">
        <p14:creationId xmlns:p14="http://schemas.microsoft.com/office/powerpoint/2010/main" val="6106278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6.3</a:t>
            </a:r>
            <a:r>
              <a:rPr lang="zh-CN" altLang="en-US" dirty="0" smtClean="0"/>
              <a:t>随机森林算法分类应用举例</a:t>
            </a:r>
            <a:r>
              <a:rPr lang="en-US" altLang="zh-CN" dirty="0" smtClean="0"/>
              <a:t>——</a:t>
            </a:r>
            <a:r>
              <a:rPr lang="zh-CN" altLang="en-US" dirty="0" smtClean="0"/>
              <a:t>区域热度等级预测</a:t>
            </a:r>
            <a:endParaRPr lang="zh-CN" altLang="en-US" dirty="0"/>
          </a:p>
        </p:txBody>
      </p:sp>
      <p:sp>
        <p:nvSpPr>
          <p:cNvPr id="2" name="文本框 1"/>
          <p:cNvSpPr txBox="1"/>
          <p:nvPr/>
        </p:nvSpPr>
        <p:spPr>
          <a:xfrm>
            <a:off x="361006" y="924664"/>
            <a:ext cx="9512665" cy="6463308"/>
          </a:xfrm>
          <a:prstGeom prst="rect">
            <a:avLst/>
          </a:prstGeom>
          <a:noFill/>
        </p:spPr>
        <p:txBody>
          <a:bodyPr wrap="square" rtlCol="0">
            <a:spAutoFit/>
          </a:bodyPr>
          <a:lstStyle/>
          <a:p>
            <a:r>
              <a:rPr lang="zh-CN" altLang="en-US" dirty="0"/>
              <a:t>已有信息</a:t>
            </a:r>
            <a:r>
              <a:rPr lang="zh-CN" altLang="en-US" dirty="0" smtClean="0"/>
              <a:t>：</a:t>
            </a:r>
            <a:endParaRPr lang="en-US" altLang="zh-CN" dirty="0" smtClean="0"/>
          </a:p>
          <a:p>
            <a:endParaRPr lang="en-US" altLang="zh-CN" dirty="0" smtClean="0"/>
          </a:p>
          <a:p>
            <a:r>
              <a:rPr lang="en-US" altLang="zh-CN" dirty="0" smtClean="0"/>
              <a:t>1</a:t>
            </a:r>
            <a:r>
              <a:rPr lang="zh-CN" altLang="en-US" dirty="0" smtClean="0"/>
              <a:t>）城市</a:t>
            </a:r>
            <a:r>
              <a:rPr lang="zh-CN" altLang="en-US" dirty="0"/>
              <a:t>一个月内的网约车订单数据</a:t>
            </a:r>
            <a:r>
              <a:rPr lang="en-US" altLang="zh-CN" dirty="0"/>
              <a:t>——</a:t>
            </a:r>
            <a:r>
              <a:rPr lang="zh-CN" altLang="en-US" dirty="0"/>
              <a:t>每个网格区域内的载客与卸客行为对应了该网格的出度和入度</a:t>
            </a:r>
            <a:endParaRPr lang="en-US" altLang="zh-CN" dirty="0"/>
          </a:p>
          <a:p>
            <a:pPr>
              <a:lnSpc>
                <a:spcPct val="150000"/>
              </a:lnSpc>
            </a:pPr>
            <a:r>
              <a:rPr lang="en-US" altLang="zh-CN" dirty="0" smtClean="0"/>
              <a:t>2</a:t>
            </a:r>
            <a:r>
              <a:rPr lang="zh-CN" altLang="en-US" dirty="0" smtClean="0"/>
              <a:t>）</a:t>
            </a:r>
            <a:r>
              <a:rPr lang="zh-CN" altLang="zh-CN" dirty="0" smtClean="0"/>
              <a:t>网格</a:t>
            </a:r>
            <a:r>
              <a:rPr lang="zh-CN" altLang="zh-CN" dirty="0"/>
              <a:t>白天的入度和出度（白天：</a:t>
            </a:r>
            <a:r>
              <a:rPr lang="en-US" altLang="zh-CN" dirty="0"/>
              <a:t>8:00——22:00</a:t>
            </a:r>
            <a:r>
              <a:rPr lang="zh-CN" altLang="zh-CN" dirty="0"/>
              <a:t>）</a:t>
            </a:r>
            <a:endParaRPr lang="en-US" altLang="zh-CN" dirty="0"/>
          </a:p>
          <a:p>
            <a:pPr>
              <a:lnSpc>
                <a:spcPct val="150000"/>
              </a:lnSpc>
            </a:pPr>
            <a:r>
              <a:rPr lang="en-US" altLang="zh-CN" dirty="0" smtClean="0"/>
              <a:t>3</a:t>
            </a:r>
            <a:r>
              <a:rPr lang="zh-CN" altLang="en-US" dirty="0"/>
              <a:t>）</a:t>
            </a:r>
            <a:r>
              <a:rPr lang="zh-CN" altLang="zh-CN" dirty="0" smtClean="0"/>
              <a:t>网格</a:t>
            </a:r>
            <a:r>
              <a:rPr lang="zh-CN" altLang="zh-CN" dirty="0"/>
              <a:t>夜晚的入度和出度（夜晚：</a:t>
            </a:r>
            <a:r>
              <a:rPr lang="en-US" altLang="zh-CN" dirty="0"/>
              <a:t>22:00——</a:t>
            </a:r>
            <a:r>
              <a:rPr lang="zh-CN" altLang="zh-CN" dirty="0" smtClean="0"/>
              <a:t>次日</a:t>
            </a:r>
            <a:r>
              <a:rPr lang="en-US" altLang="zh-CN" dirty="0" smtClean="0"/>
              <a:t>8:00</a:t>
            </a:r>
            <a:r>
              <a:rPr lang="zh-CN" altLang="zh-CN" dirty="0"/>
              <a:t>）</a:t>
            </a:r>
          </a:p>
          <a:p>
            <a:pPr>
              <a:lnSpc>
                <a:spcPct val="150000"/>
              </a:lnSpc>
            </a:pPr>
            <a:r>
              <a:rPr lang="en-US" altLang="zh-CN" dirty="0" smtClean="0"/>
              <a:t>4</a:t>
            </a:r>
            <a:r>
              <a:rPr lang="zh-CN" altLang="en-US" dirty="0"/>
              <a:t>）</a:t>
            </a:r>
            <a:r>
              <a:rPr lang="zh-CN" altLang="zh-CN" dirty="0"/>
              <a:t>每个网格中</a:t>
            </a:r>
            <a:r>
              <a:rPr lang="en-US" altLang="zh-CN" dirty="0"/>
              <a:t>POI</a:t>
            </a:r>
            <a:r>
              <a:rPr lang="zh-CN" altLang="zh-CN" dirty="0"/>
              <a:t>类别总数量、</a:t>
            </a:r>
            <a:r>
              <a:rPr lang="en-US" altLang="zh-CN" dirty="0"/>
              <a:t>POI</a:t>
            </a:r>
            <a:r>
              <a:rPr lang="zh-CN" altLang="zh-CN" dirty="0"/>
              <a:t>小类数及各小类数量</a:t>
            </a:r>
            <a:endParaRPr lang="en-US" altLang="zh-CN" dirty="0"/>
          </a:p>
          <a:p>
            <a:pPr>
              <a:lnSpc>
                <a:spcPct val="150000"/>
              </a:lnSpc>
            </a:pPr>
            <a:r>
              <a:rPr lang="en-US" altLang="zh-CN" dirty="0"/>
              <a:t>5</a:t>
            </a:r>
            <a:r>
              <a:rPr lang="zh-CN" altLang="en-US" dirty="0"/>
              <a:t>）</a:t>
            </a:r>
            <a:r>
              <a:rPr lang="zh-CN" altLang="en-US" b="1" dirty="0"/>
              <a:t>每个网格的被访问频率</a:t>
            </a:r>
            <a:r>
              <a:rPr lang="en-US" altLang="zh-CN" b="1" dirty="0"/>
              <a:t>——</a:t>
            </a:r>
            <a:r>
              <a:rPr lang="zh-CN" altLang="en-US" b="1" dirty="0"/>
              <a:t>按数值大小划分多个等级，如</a:t>
            </a:r>
            <a:r>
              <a:rPr lang="en-US" altLang="zh-CN" b="1" dirty="0"/>
              <a:t>1</a:t>
            </a:r>
            <a:r>
              <a:rPr lang="zh-CN" altLang="en-US" b="1" dirty="0"/>
              <a:t>、</a:t>
            </a:r>
            <a:r>
              <a:rPr lang="en-US" altLang="zh-CN" b="1" dirty="0"/>
              <a:t>2</a:t>
            </a:r>
            <a:r>
              <a:rPr lang="zh-CN" altLang="en-US" b="1" dirty="0"/>
              <a:t>、</a:t>
            </a:r>
            <a:r>
              <a:rPr lang="en-US" altLang="zh-CN" b="1" dirty="0"/>
              <a:t>3</a:t>
            </a:r>
            <a:r>
              <a:rPr lang="zh-CN" altLang="en-US" b="1" dirty="0"/>
              <a:t>、</a:t>
            </a:r>
            <a:r>
              <a:rPr lang="en-US" altLang="zh-CN" b="1" dirty="0"/>
              <a:t>4</a:t>
            </a:r>
            <a:r>
              <a:rPr lang="zh-CN" altLang="en-US" b="1" dirty="0"/>
              <a:t>、</a:t>
            </a:r>
            <a:r>
              <a:rPr lang="en-US" altLang="zh-CN" b="1" dirty="0"/>
              <a:t>5</a:t>
            </a:r>
            <a:r>
              <a:rPr lang="zh-CN" altLang="en-US" b="1" dirty="0"/>
              <a:t>，</a:t>
            </a:r>
            <a:endParaRPr lang="en-US" altLang="zh-CN" b="1" dirty="0"/>
          </a:p>
          <a:p>
            <a:pPr>
              <a:lnSpc>
                <a:spcPct val="150000"/>
              </a:lnSpc>
            </a:pPr>
            <a:r>
              <a:rPr lang="zh-CN" altLang="en-US" b="1" dirty="0" smtClean="0"/>
              <a:t>      示例</a:t>
            </a:r>
            <a:r>
              <a:rPr lang="zh-CN" altLang="en-US" b="1" dirty="0"/>
              <a:t>如下：</a:t>
            </a:r>
            <a:endParaRPr lang="en-US" altLang="zh-CN" b="1" dirty="0"/>
          </a:p>
          <a:p>
            <a:pPr>
              <a:lnSpc>
                <a:spcPct val="150000"/>
              </a:lnSpc>
            </a:pPr>
            <a:r>
              <a:rPr lang="zh-CN" altLang="en-US" dirty="0" smtClean="0"/>
              <a:t>      人工</a:t>
            </a:r>
            <a:r>
              <a:rPr lang="zh-CN" altLang="en-US" dirty="0"/>
              <a:t>标注的热度等级（数值表示）：</a:t>
            </a:r>
            <a:endParaRPr lang="en-US" altLang="zh-CN" dirty="0"/>
          </a:p>
          <a:p>
            <a:pPr>
              <a:lnSpc>
                <a:spcPct val="150000"/>
              </a:lnSpc>
            </a:pPr>
            <a:r>
              <a:rPr lang="zh-CN" altLang="en-US" dirty="0" smtClean="0"/>
              <a:t>      热度</a:t>
            </a:r>
            <a:r>
              <a:rPr lang="zh-CN" altLang="en-US" dirty="0"/>
              <a:t>等级</a:t>
            </a:r>
            <a:r>
              <a:rPr lang="en-US" altLang="zh-CN" dirty="0"/>
              <a:t>1</a:t>
            </a:r>
            <a:r>
              <a:rPr lang="zh-CN" altLang="en-US" dirty="0"/>
              <a:t>：热度最高</a:t>
            </a:r>
            <a:endParaRPr lang="en-US" altLang="zh-CN" dirty="0"/>
          </a:p>
          <a:p>
            <a:pPr>
              <a:lnSpc>
                <a:spcPct val="150000"/>
              </a:lnSpc>
            </a:pPr>
            <a:r>
              <a:rPr lang="zh-CN" altLang="en-US" dirty="0" smtClean="0"/>
              <a:t>      热度</a:t>
            </a:r>
            <a:r>
              <a:rPr lang="zh-CN" altLang="en-US" dirty="0"/>
              <a:t>等级</a:t>
            </a:r>
            <a:r>
              <a:rPr lang="en-US" altLang="zh-CN" dirty="0"/>
              <a:t>2</a:t>
            </a:r>
            <a:r>
              <a:rPr lang="zh-CN" altLang="en-US" dirty="0"/>
              <a:t>：热度较高</a:t>
            </a:r>
            <a:endParaRPr lang="en-US" altLang="zh-CN" dirty="0"/>
          </a:p>
          <a:p>
            <a:pPr>
              <a:lnSpc>
                <a:spcPct val="150000"/>
              </a:lnSpc>
            </a:pPr>
            <a:r>
              <a:rPr lang="zh-CN" altLang="en-US" dirty="0" smtClean="0"/>
              <a:t>      热度</a:t>
            </a:r>
            <a:r>
              <a:rPr lang="zh-CN" altLang="en-US" dirty="0"/>
              <a:t>等级</a:t>
            </a:r>
            <a:r>
              <a:rPr lang="en-US" altLang="zh-CN" dirty="0"/>
              <a:t>3</a:t>
            </a:r>
            <a:r>
              <a:rPr lang="zh-CN" altLang="en-US" dirty="0"/>
              <a:t>：热度一般</a:t>
            </a:r>
            <a:endParaRPr lang="en-US" altLang="zh-CN" dirty="0"/>
          </a:p>
          <a:p>
            <a:pPr>
              <a:lnSpc>
                <a:spcPct val="150000"/>
              </a:lnSpc>
            </a:pPr>
            <a:r>
              <a:rPr lang="zh-CN" altLang="en-US" dirty="0" smtClean="0"/>
              <a:t>      热度</a:t>
            </a:r>
            <a:r>
              <a:rPr lang="zh-CN" altLang="en-US" dirty="0"/>
              <a:t>等级</a:t>
            </a:r>
            <a:r>
              <a:rPr lang="en-US" altLang="zh-CN" dirty="0"/>
              <a:t>4</a:t>
            </a:r>
            <a:r>
              <a:rPr lang="zh-CN" altLang="en-US" dirty="0"/>
              <a:t>：热度较低</a:t>
            </a:r>
            <a:endParaRPr lang="en-US" altLang="zh-CN" dirty="0"/>
          </a:p>
          <a:p>
            <a:pPr>
              <a:lnSpc>
                <a:spcPct val="150000"/>
              </a:lnSpc>
            </a:pPr>
            <a:r>
              <a:rPr lang="zh-CN" altLang="en-US" dirty="0" smtClean="0"/>
              <a:t>      热度</a:t>
            </a:r>
            <a:r>
              <a:rPr lang="zh-CN" altLang="en-US" dirty="0"/>
              <a:t>等级</a:t>
            </a:r>
            <a:r>
              <a:rPr lang="en-US" altLang="zh-CN" dirty="0"/>
              <a:t>5</a:t>
            </a:r>
            <a:r>
              <a:rPr lang="zh-CN" altLang="en-US" dirty="0"/>
              <a:t>：热度最低</a:t>
            </a:r>
            <a:endParaRPr lang="en-US" altLang="zh-CN" dirty="0"/>
          </a:p>
          <a:p>
            <a:pPr>
              <a:lnSpc>
                <a:spcPct val="150000"/>
              </a:lnSpc>
            </a:pPr>
            <a:endParaRPr lang="en-US" altLang="zh-CN" dirty="0"/>
          </a:p>
          <a:p>
            <a:endParaRPr lang="zh-CN" altLang="en-US" dirty="0"/>
          </a:p>
        </p:txBody>
      </p:sp>
      <p:sp>
        <p:nvSpPr>
          <p:cNvPr id="8" name="右大括号 7"/>
          <p:cNvSpPr/>
          <p:nvPr/>
        </p:nvSpPr>
        <p:spPr>
          <a:xfrm>
            <a:off x="9873671" y="1228436"/>
            <a:ext cx="461820" cy="53570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文本框 8"/>
          <p:cNvSpPr txBox="1"/>
          <p:nvPr/>
        </p:nvSpPr>
        <p:spPr>
          <a:xfrm>
            <a:off x="10520218" y="3445316"/>
            <a:ext cx="1588654" cy="923330"/>
          </a:xfrm>
          <a:prstGeom prst="rect">
            <a:avLst/>
          </a:prstGeom>
          <a:noFill/>
        </p:spPr>
        <p:txBody>
          <a:bodyPr wrap="square" rtlCol="0">
            <a:spAutoFit/>
          </a:bodyPr>
          <a:lstStyle/>
          <a:p>
            <a:r>
              <a:rPr lang="zh-CN" altLang="en-US" dirty="0" smtClean="0"/>
              <a:t>随机森林算法中每个输入样本的</a:t>
            </a:r>
            <a:r>
              <a:rPr lang="en-US" altLang="zh-CN" dirty="0" smtClean="0"/>
              <a:t>5</a:t>
            </a:r>
            <a:r>
              <a:rPr lang="zh-CN" altLang="en-US" dirty="0" smtClean="0"/>
              <a:t>个特征</a:t>
            </a:r>
            <a:endParaRPr lang="zh-CN" altLang="en-US" dirty="0"/>
          </a:p>
        </p:txBody>
      </p:sp>
    </p:spTree>
    <p:extLst>
      <p:ext uri="{BB962C8B-B14F-4D97-AF65-F5344CB8AC3E}">
        <p14:creationId xmlns:p14="http://schemas.microsoft.com/office/powerpoint/2010/main" val="27660641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6.3</a:t>
            </a:r>
            <a:r>
              <a:rPr lang="zh-CN" altLang="en-US" dirty="0" smtClean="0"/>
              <a:t>随机森林算法分类应用举例</a:t>
            </a:r>
            <a:r>
              <a:rPr lang="en-US" altLang="zh-CN" dirty="0" smtClean="0"/>
              <a:t>——</a:t>
            </a:r>
            <a:r>
              <a:rPr lang="zh-CN" altLang="en-US" dirty="0" smtClean="0"/>
              <a:t>区域热度等级预测</a:t>
            </a:r>
            <a:endParaRPr lang="zh-CN" altLang="en-US" dirty="0"/>
          </a:p>
        </p:txBody>
      </p:sp>
      <p:sp>
        <p:nvSpPr>
          <p:cNvPr id="2" name="文本框 1"/>
          <p:cNvSpPr txBox="1"/>
          <p:nvPr/>
        </p:nvSpPr>
        <p:spPr>
          <a:xfrm>
            <a:off x="701964" y="1117600"/>
            <a:ext cx="9374909" cy="369332"/>
          </a:xfrm>
          <a:prstGeom prst="rect">
            <a:avLst/>
          </a:prstGeom>
          <a:noFill/>
        </p:spPr>
        <p:txBody>
          <a:bodyPr wrap="square" rtlCol="0">
            <a:spAutoFit/>
          </a:bodyPr>
          <a:lstStyle/>
          <a:p>
            <a:r>
              <a:rPr lang="zh-CN" altLang="en-US" b="1" dirty="0" smtClean="0"/>
              <a:t>目的：</a:t>
            </a:r>
            <a:r>
              <a:rPr lang="zh-CN" altLang="en-US" dirty="0" smtClean="0"/>
              <a:t>得到每个网格的预测热度等级，完成分类</a:t>
            </a:r>
            <a:r>
              <a:rPr lang="en-US" altLang="zh-CN" dirty="0" smtClean="0"/>
              <a:t>——</a:t>
            </a:r>
            <a:r>
              <a:rPr lang="zh-CN" altLang="en-US" dirty="0" smtClean="0"/>
              <a:t>共</a:t>
            </a:r>
            <a:r>
              <a:rPr lang="en-US" altLang="zh-CN" dirty="0" smtClean="0"/>
              <a:t>5</a:t>
            </a:r>
            <a:r>
              <a:rPr lang="zh-CN" altLang="en-US" dirty="0" smtClean="0"/>
              <a:t>类</a:t>
            </a:r>
            <a:endParaRPr lang="zh-CN" altLang="en-US" dirty="0"/>
          </a:p>
        </p:txBody>
      </p:sp>
      <p:grpSp>
        <p:nvGrpSpPr>
          <p:cNvPr id="6" name="组合 5">
            <a:extLst>
              <a:ext uri="{FF2B5EF4-FFF2-40B4-BE49-F238E27FC236}">
                <a16:creationId xmlns:a16="http://schemas.microsoft.com/office/drawing/2014/main" id="{1D4BFD13-DCC3-4DFC-80FD-49348A2D8202}"/>
              </a:ext>
            </a:extLst>
          </p:cNvPr>
          <p:cNvGrpSpPr/>
          <p:nvPr/>
        </p:nvGrpSpPr>
        <p:grpSpPr>
          <a:xfrm>
            <a:off x="1000235" y="2060848"/>
            <a:ext cx="10396601" cy="3733722"/>
            <a:chOff x="1127448" y="1697153"/>
            <a:chExt cx="10396601" cy="3733722"/>
          </a:xfrm>
        </p:grpSpPr>
        <p:sp>
          <p:nvSpPr>
            <p:cNvPr id="7" name="文本框 6">
              <a:extLst>
                <a:ext uri="{FF2B5EF4-FFF2-40B4-BE49-F238E27FC236}">
                  <a16:creationId xmlns:a16="http://schemas.microsoft.com/office/drawing/2014/main" id="{FC94A6E7-0CCA-4013-ABE8-3D6DA78223E3}"/>
                </a:ext>
              </a:extLst>
            </p:cNvPr>
            <p:cNvSpPr txBox="1"/>
            <p:nvPr/>
          </p:nvSpPr>
          <p:spPr>
            <a:xfrm>
              <a:off x="1127448" y="3244334"/>
              <a:ext cx="864096" cy="369332"/>
            </a:xfrm>
            <a:prstGeom prst="rect">
              <a:avLst/>
            </a:prstGeom>
            <a:noFill/>
          </p:spPr>
          <p:txBody>
            <a:bodyPr wrap="square" rtlCol="0">
              <a:spAutoFit/>
            </a:bodyPr>
            <a:lstStyle/>
            <a:p>
              <a:r>
                <a:rPr lang="en-US" altLang="zh-CN" dirty="0"/>
                <a:t>Input</a:t>
              </a:r>
              <a:endParaRPr lang="zh-CN" altLang="en-US" dirty="0"/>
            </a:p>
          </p:txBody>
        </p:sp>
        <p:sp>
          <p:nvSpPr>
            <p:cNvPr id="8" name="箭头: 右 3">
              <a:extLst>
                <a:ext uri="{FF2B5EF4-FFF2-40B4-BE49-F238E27FC236}">
                  <a16:creationId xmlns:a16="http://schemas.microsoft.com/office/drawing/2014/main" id="{102DF26F-AA70-4B83-A927-1F61629337C2}"/>
                </a:ext>
              </a:extLst>
            </p:cNvPr>
            <p:cNvSpPr/>
            <p:nvPr/>
          </p:nvSpPr>
          <p:spPr>
            <a:xfrm rot="19829779">
              <a:off x="1981462" y="2618033"/>
              <a:ext cx="1767016" cy="424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箭头: 右 4">
              <a:extLst>
                <a:ext uri="{FF2B5EF4-FFF2-40B4-BE49-F238E27FC236}">
                  <a16:creationId xmlns:a16="http://schemas.microsoft.com/office/drawing/2014/main" id="{B3956C02-62DE-40D1-9EA4-FFBCEE4691BC}"/>
                </a:ext>
              </a:extLst>
            </p:cNvPr>
            <p:cNvSpPr/>
            <p:nvPr/>
          </p:nvSpPr>
          <p:spPr>
            <a:xfrm rot="2076693">
              <a:off x="1931624" y="3949412"/>
              <a:ext cx="1767016" cy="424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012A7D2F-296A-4E1F-BA8E-F7F6C13A4A16}"/>
                </a:ext>
              </a:extLst>
            </p:cNvPr>
            <p:cNvSpPr/>
            <p:nvPr/>
          </p:nvSpPr>
          <p:spPr>
            <a:xfrm>
              <a:off x="3738396" y="1697153"/>
              <a:ext cx="2016224" cy="14715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E50162A4-4938-494F-B468-29F0F9400CFC}"/>
                </a:ext>
              </a:extLst>
            </p:cNvPr>
            <p:cNvSpPr/>
            <p:nvPr/>
          </p:nvSpPr>
          <p:spPr>
            <a:xfrm>
              <a:off x="3738396" y="3931251"/>
              <a:ext cx="2016224" cy="14715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BFE3A632-D766-4041-B451-FA2077632C5F}"/>
                </a:ext>
              </a:extLst>
            </p:cNvPr>
            <p:cNvSpPr txBox="1"/>
            <p:nvPr/>
          </p:nvSpPr>
          <p:spPr>
            <a:xfrm>
              <a:off x="3918416" y="2243008"/>
              <a:ext cx="1836204" cy="369332"/>
            </a:xfrm>
            <a:prstGeom prst="rect">
              <a:avLst/>
            </a:prstGeom>
            <a:noFill/>
          </p:spPr>
          <p:txBody>
            <a:bodyPr wrap="square" rtlCol="0">
              <a:spAutoFit/>
            </a:bodyPr>
            <a:lstStyle/>
            <a:p>
              <a:r>
                <a:rPr lang="en-US" altLang="zh-CN" dirty="0" smtClean="0">
                  <a:solidFill>
                    <a:schemeClr val="bg1"/>
                  </a:solidFill>
                </a:rPr>
                <a:t>(1)-(4)</a:t>
              </a:r>
              <a:r>
                <a:rPr lang="zh-CN" altLang="en-US" dirty="0" smtClean="0">
                  <a:solidFill>
                    <a:schemeClr val="bg1"/>
                  </a:solidFill>
                </a:rPr>
                <a:t>特征向量</a:t>
              </a:r>
              <a:endParaRPr lang="zh-CN" altLang="en-US" dirty="0">
                <a:solidFill>
                  <a:schemeClr val="bg1"/>
                </a:solidFill>
              </a:endParaRPr>
            </a:p>
          </p:txBody>
        </p:sp>
        <p:sp>
          <p:nvSpPr>
            <p:cNvPr id="13" name="文本框 12">
              <a:extLst>
                <a:ext uri="{FF2B5EF4-FFF2-40B4-BE49-F238E27FC236}">
                  <a16:creationId xmlns:a16="http://schemas.microsoft.com/office/drawing/2014/main" id="{3915616F-F71D-4994-BE96-60F4F729F66D}"/>
                </a:ext>
              </a:extLst>
            </p:cNvPr>
            <p:cNvSpPr txBox="1"/>
            <p:nvPr/>
          </p:nvSpPr>
          <p:spPr>
            <a:xfrm>
              <a:off x="3806593" y="4482344"/>
              <a:ext cx="2016224" cy="369332"/>
            </a:xfrm>
            <a:prstGeom prst="rect">
              <a:avLst/>
            </a:prstGeom>
            <a:noFill/>
          </p:spPr>
          <p:txBody>
            <a:bodyPr wrap="square" rtlCol="0">
              <a:spAutoFit/>
            </a:bodyPr>
            <a:lstStyle/>
            <a:p>
              <a:r>
                <a:rPr lang="zh-CN" altLang="en-US" dirty="0" smtClean="0">
                  <a:solidFill>
                    <a:schemeClr val="bg1"/>
                  </a:solidFill>
                </a:rPr>
                <a:t>人工</a:t>
              </a:r>
              <a:r>
                <a:rPr lang="zh-CN" altLang="en-US" dirty="0">
                  <a:solidFill>
                    <a:schemeClr val="bg1"/>
                  </a:solidFill>
                </a:rPr>
                <a:t>标注热度等级</a:t>
              </a:r>
            </a:p>
          </p:txBody>
        </p:sp>
        <p:sp>
          <p:nvSpPr>
            <p:cNvPr id="14" name="箭头: 右 11">
              <a:extLst>
                <a:ext uri="{FF2B5EF4-FFF2-40B4-BE49-F238E27FC236}">
                  <a16:creationId xmlns:a16="http://schemas.microsoft.com/office/drawing/2014/main" id="{79C604DA-33C8-470F-80CE-195F3F43B5C8}"/>
                </a:ext>
              </a:extLst>
            </p:cNvPr>
            <p:cNvSpPr/>
            <p:nvPr/>
          </p:nvSpPr>
          <p:spPr>
            <a:xfrm rot="1732896">
              <a:off x="5916984" y="2710899"/>
              <a:ext cx="1767016" cy="424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箭头: 右 12">
              <a:extLst>
                <a:ext uri="{FF2B5EF4-FFF2-40B4-BE49-F238E27FC236}">
                  <a16:creationId xmlns:a16="http://schemas.microsoft.com/office/drawing/2014/main" id="{54599D02-C923-41F2-97D4-E26715A63847}"/>
                </a:ext>
              </a:extLst>
            </p:cNvPr>
            <p:cNvSpPr/>
            <p:nvPr/>
          </p:nvSpPr>
          <p:spPr>
            <a:xfrm rot="19809796">
              <a:off x="5916984" y="3949970"/>
              <a:ext cx="1767016" cy="424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a:extLst>
                <a:ext uri="{FF2B5EF4-FFF2-40B4-BE49-F238E27FC236}">
                  <a16:creationId xmlns:a16="http://schemas.microsoft.com/office/drawing/2014/main" id="{F68958A8-54D8-432F-8E20-EFA46B7837ED}"/>
                </a:ext>
              </a:extLst>
            </p:cNvPr>
            <p:cNvSpPr txBox="1"/>
            <p:nvPr/>
          </p:nvSpPr>
          <p:spPr>
            <a:xfrm>
              <a:off x="6535821" y="2357074"/>
              <a:ext cx="936104" cy="369332"/>
            </a:xfrm>
            <a:prstGeom prst="rect">
              <a:avLst/>
            </a:prstGeom>
            <a:noFill/>
          </p:spPr>
          <p:txBody>
            <a:bodyPr wrap="square" rtlCol="0">
              <a:spAutoFit/>
            </a:bodyPr>
            <a:lstStyle/>
            <a:p>
              <a:r>
                <a:rPr lang="zh-CN" altLang="en-US" dirty="0"/>
                <a:t>特征</a:t>
              </a:r>
            </a:p>
          </p:txBody>
        </p:sp>
        <p:sp>
          <p:nvSpPr>
            <p:cNvPr id="17" name="文本框 16">
              <a:extLst>
                <a:ext uri="{FF2B5EF4-FFF2-40B4-BE49-F238E27FC236}">
                  <a16:creationId xmlns:a16="http://schemas.microsoft.com/office/drawing/2014/main" id="{592F283B-C9E7-4982-995F-450FDBB498F2}"/>
                </a:ext>
              </a:extLst>
            </p:cNvPr>
            <p:cNvSpPr txBox="1"/>
            <p:nvPr/>
          </p:nvSpPr>
          <p:spPr>
            <a:xfrm>
              <a:off x="6467259" y="4482344"/>
              <a:ext cx="1174300" cy="369332"/>
            </a:xfrm>
            <a:prstGeom prst="rect">
              <a:avLst/>
            </a:prstGeom>
            <a:noFill/>
          </p:spPr>
          <p:txBody>
            <a:bodyPr wrap="square" rtlCol="0">
              <a:spAutoFit/>
            </a:bodyPr>
            <a:lstStyle/>
            <a:p>
              <a:r>
                <a:rPr lang="zh-CN" altLang="en-US" dirty="0"/>
                <a:t>目标函数</a:t>
              </a:r>
            </a:p>
          </p:txBody>
        </p:sp>
        <p:sp>
          <p:nvSpPr>
            <p:cNvPr id="18" name="箭头: 右 15">
              <a:extLst>
                <a:ext uri="{FF2B5EF4-FFF2-40B4-BE49-F238E27FC236}">
                  <a16:creationId xmlns:a16="http://schemas.microsoft.com/office/drawing/2014/main" id="{1BD9F230-1957-46AC-A604-39DDB56E4BC9}"/>
                </a:ext>
              </a:extLst>
            </p:cNvPr>
            <p:cNvSpPr/>
            <p:nvPr/>
          </p:nvSpPr>
          <p:spPr>
            <a:xfrm>
              <a:off x="7602960" y="3284450"/>
              <a:ext cx="1373360" cy="5022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02B1D5EF-9CF2-42C8-9DE3-CF86855CFF75}"/>
                </a:ext>
              </a:extLst>
            </p:cNvPr>
            <p:cNvSpPr txBox="1"/>
            <p:nvPr/>
          </p:nvSpPr>
          <p:spPr>
            <a:xfrm>
              <a:off x="7641559" y="2912173"/>
              <a:ext cx="1190745" cy="369332"/>
            </a:xfrm>
            <a:prstGeom prst="rect">
              <a:avLst/>
            </a:prstGeom>
            <a:noFill/>
          </p:spPr>
          <p:txBody>
            <a:bodyPr wrap="square" rtlCol="0">
              <a:spAutoFit/>
            </a:bodyPr>
            <a:lstStyle/>
            <a:p>
              <a:r>
                <a:rPr lang="zh-CN" altLang="en-US" dirty="0"/>
                <a:t>训练模型</a:t>
              </a:r>
            </a:p>
          </p:txBody>
        </p:sp>
        <p:sp>
          <p:nvSpPr>
            <p:cNvPr id="20" name="文本框 19">
              <a:extLst>
                <a:ext uri="{FF2B5EF4-FFF2-40B4-BE49-F238E27FC236}">
                  <a16:creationId xmlns:a16="http://schemas.microsoft.com/office/drawing/2014/main" id="{7AA01CA0-AF51-4660-AFE1-0F21A9DF3B86}"/>
                </a:ext>
              </a:extLst>
            </p:cNvPr>
            <p:cNvSpPr txBox="1"/>
            <p:nvPr/>
          </p:nvSpPr>
          <p:spPr>
            <a:xfrm>
              <a:off x="7571318" y="3786701"/>
              <a:ext cx="1373360" cy="646331"/>
            </a:xfrm>
            <a:prstGeom prst="rect">
              <a:avLst/>
            </a:prstGeom>
            <a:noFill/>
          </p:spPr>
          <p:txBody>
            <a:bodyPr wrap="square" rtlCol="0">
              <a:spAutoFit/>
            </a:bodyPr>
            <a:lstStyle/>
            <a:p>
              <a:r>
                <a:rPr lang="en-US" altLang="zh-CN" dirty="0"/>
                <a:t>70%</a:t>
              </a:r>
              <a:r>
                <a:rPr lang="zh-CN" altLang="en-US" dirty="0"/>
                <a:t>数据集作为训练集</a:t>
              </a:r>
            </a:p>
          </p:txBody>
        </p:sp>
        <p:sp>
          <p:nvSpPr>
            <p:cNvPr id="21" name="矩形 20">
              <a:extLst>
                <a:ext uri="{FF2B5EF4-FFF2-40B4-BE49-F238E27FC236}">
                  <a16:creationId xmlns:a16="http://schemas.microsoft.com/office/drawing/2014/main" id="{2DC490C1-75A6-492E-AA96-7136773807E5}"/>
                </a:ext>
              </a:extLst>
            </p:cNvPr>
            <p:cNvSpPr/>
            <p:nvPr/>
          </p:nvSpPr>
          <p:spPr>
            <a:xfrm>
              <a:off x="8974360" y="3068959"/>
              <a:ext cx="2090192" cy="898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AE152D72-0719-43C1-9850-00808CD088C4}"/>
                </a:ext>
              </a:extLst>
            </p:cNvPr>
            <p:cNvSpPr txBox="1"/>
            <p:nvPr/>
          </p:nvSpPr>
          <p:spPr>
            <a:xfrm>
              <a:off x="9433857" y="3181632"/>
              <a:ext cx="2090192" cy="707886"/>
            </a:xfrm>
            <a:prstGeom prst="rect">
              <a:avLst/>
            </a:prstGeom>
            <a:noFill/>
          </p:spPr>
          <p:txBody>
            <a:bodyPr wrap="square" rtlCol="0">
              <a:spAutoFit/>
            </a:bodyPr>
            <a:lstStyle/>
            <a:p>
              <a:r>
                <a:rPr lang="zh-CN" altLang="en-US" sz="2000" dirty="0">
                  <a:solidFill>
                    <a:schemeClr val="bg1"/>
                  </a:solidFill>
                </a:rPr>
                <a:t>随机森林 </a:t>
              </a:r>
              <a:endParaRPr lang="en-US" altLang="zh-CN" sz="2000" dirty="0">
                <a:solidFill>
                  <a:schemeClr val="bg1"/>
                </a:solidFill>
              </a:endParaRPr>
            </a:p>
            <a:p>
              <a:r>
                <a:rPr lang="zh-CN" altLang="en-US" sz="2000" dirty="0">
                  <a:solidFill>
                    <a:schemeClr val="bg1"/>
                  </a:solidFill>
                </a:rPr>
                <a:t>分类模型</a:t>
              </a:r>
            </a:p>
          </p:txBody>
        </p:sp>
        <p:sp>
          <p:nvSpPr>
            <p:cNvPr id="23" name="箭头: 下 21">
              <a:extLst>
                <a:ext uri="{FF2B5EF4-FFF2-40B4-BE49-F238E27FC236}">
                  <a16:creationId xmlns:a16="http://schemas.microsoft.com/office/drawing/2014/main" id="{E7420490-C765-4B7A-BD69-E3666311C632}"/>
                </a:ext>
              </a:extLst>
            </p:cNvPr>
            <p:cNvSpPr/>
            <p:nvPr/>
          </p:nvSpPr>
          <p:spPr>
            <a:xfrm>
              <a:off x="9803432" y="2198845"/>
              <a:ext cx="432048" cy="858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D8479561-ECE7-46E7-ACB4-80B14B349A13}"/>
                </a:ext>
              </a:extLst>
            </p:cNvPr>
            <p:cNvSpPr txBox="1"/>
            <p:nvPr/>
          </p:nvSpPr>
          <p:spPr>
            <a:xfrm>
              <a:off x="8774904" y="1743514"/>
              <a:ext cx="2489104" cy="369332"/>
            </a:xfrm>
            <a:prstGeom prst="rect">
              <a:avLst/>
            </a:prstGeom>
            <a:noFill/>
          </p:spPr>
          <p:txBody>
            <a:bodyPr wrap="square" rtlCol="0">
              <a:spAutoFit/>
            </a:bodyPr>
            <a:lstStyle/>
            <a:p>
              <a:r>
                <a:rPr lang="zh-CN" altLang="en-US" dirty="0"/>
                <a:t>全部数据集作为测试集</a:t>
              </a:r>
            </a:p>
          </p:txBody>
        </p:sp>
        <p:sp>
          <p:nvSpPr>
            <p:cNvPr id="25" name="箭头: 下 24">
              <a:extLst>
                <a:ext uri="{FF2B5EF4-FFF2-40B4-BE49-F238E27FC236}">
                  <a16:creationId xmlns:a16="http://schemas.microsoft.com/office/drawing/2014/main" id="{50BDE9F9-AD4F-4B4E-95E6-06C8B0E137B6}"/>
                </a:ext>
              </a:extLst>
            </p:cNvPr>
            <p:cNvSpPr/>
            <p:nvPr/>
          </p:nvSpPr>
          <p:spPr>
            <a:xfrm>
              <a:off x="9812966" y="4085315"/>
              <a:ext cx="432048" cy="8585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78AD7A54-1E49-4B94-9582-33F5657E04E0}"/>
                </a:ext>
              </a:extLst>
            </p:cNvPr>
            <p:cNvSpPr txBox="1"/>
            <p:nvPr/>
          </p:nvSpPr>
          <p:spPr>
            <a:xfrm>
              <a:off x="8939537" y="5061543"/>
              <a:ext cx="2379440" cy="369332"/>
            </a:xfrm>
            <a:prstGeom prst="rect">
              <a:avLst/>
            </a:prstGeom>
            <a:noFill/>
          </p:spPr>
          <p:txBody>
            <a:bodyPr wrap="square" rtlCol="0">
              <a:spAutoFit/>
            </a:bodyPr>
            <a:lstStyle/>
            <a:p>
              <a:r>
                <a:rPr lang="zh-CN" altLang="en-US" dirty="0"/>
                <a:t>各网格预测热度等级</a:t>
              </a:r>
            </a:p>
          </p:txBody>
        </p:sp>
      </p:grpSp>
    </p:spTree>
    <p:extLst>
      <p:ext uri="{BB962C8B-B14F-4D97-AF65-F5344CB8AC3E}">
        <p14:creationId xmlns:p14="http://schemas.microsoft.com/office/powerpoint/2010/main" val="361456785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6.3</a:t>
            </a:r>
            <a:r>
              <a:rPr lang="zh-CN" altLang="en-US" dirty="0" smtClean="0"/>
              <a:t>随机森林算法分类应用举例</a:t>
            </a:r>
            <a:r>
              <a:rPr lang="en-US" altLang="zh-CN" dirty="0" smtClean="0"/>
              <a:t>——</a:t>
            </a:r>
            <a:r>
              <a:rPr lang="zh-CN" altLang="en-US" dirty="0" smtClean="0"/>
              <a:t>区域热度等级预测</a:t>
            </a:r>
            <a:endParaRPr lang="zh-CN" altLang="en-US" dirty="0"/>
          </a:p>
        </p:txBody>
      </p:sp>
      <p:sp>
        <p:nvSpPr>
          <p:cNvPr id="3" name="文本框 2"/>
          <p:cNvSpPr txBox="1"/>
          <p:nvPr/>
        </p:nvSpPr>
        <p:spPr>
          <a:xfrm>
            <a:off x="711197" y="1216885"/>
            <a:ext cx="7675420" cy="1077218"/>
          </a:xfrm>
          <a:prstGeom prst="rect">
            <a:avLst/>
          </a:prstGeom>
          <a:noFill/>
        </p:spPr>
        <p:txBody>
          <a:bodyPr wrap="square" rtlCol="0">
            <a:spAutoFit/>
          </a:bodyPr>
          <a:lstStyle/>
          <a:p>
            <a:r>
              <a:rPr lang="zh-CN" altLang="en-US" sz="2800" dirty="0"/>
              <a:t>随机森林</a:t>
            </a:r>
            <a:r>
              <a:rPr lang="zh-CN" altLang="en-US" sz="2800" dirty="0" smtClean="0"/>
              <a:t>算法分类结果验证比较：</a:t>
            </a:r>
            <a:endParaRPr lang="en-US" altLang="zh-CN" sz="2800" dirty="0" smtClean="0"/>
          </a:p>
          <a:p>
            <a:endParaRPr lang="en-US" altLang="zh-CN" dirty="0"/>
          </a:p>
          <a:p>
            <a:endParaRPr lang="zh-CN" altLang="en-US" dirty="0"/>
          </a:p>
        </p:txBody>
      </p:sp>
      <p:graphicFrame>
        <p:nvGraphicFramePr>
          <p:cNvPr id="2" name="表格 1"/>
          <p:cNvGraphicFramePr>
            <a:graphicFrameLocks noGrp="1"/>
          </p:cNvGraphicFramePr>
          <p:nvPr>
            <p:extLst>
              <p:ext uri="{D42A27DB-BD31-4B8C-83A1-F6EECF244321}">
                <p14:modId xmlns:p14="http://schemas.microsoft.com/office/powerpoint/2010/main" val="1045198558"/>
              </p:ext>
            </p:extLst>
          </p:nvPr>
        </p:nvGraphicFramePr>
        <p:xfrm>
          <a:off x="422564" y="2195079"/>
          <a:ext cx="11468338" cy="1686939"/>
        </p:xfrm>
        <a:graphic>
          <a:graphicData uri="http://schemas.openxmlformats.org/drawingml/2006/table">
            <a:tbl>
              <a:tblPr firstRow="1" firstCol="1" bandRow="1">
                <a:tableStyleId>{3B4B98B0-60AC-42C2-AFA5-B58CD77FA1E5}</a:tableStyleId>
              </a:tblPr>
              <a:tblGrid>
                <a:gridCol w="1616131">
                  <a:extLst>
                    <a:ext uri="{9D8B030D-6E8A-4147-A177-3AD203B41FA5}">
                      <a16:colId xmlns:a16="http://schemas.microsoft.com/office/drawing/2014/main" val="581006921"/>
                    </a:ext>
                  </a:extLst>
                </a:gridCol>
                <a:gridCol w="3155301">
                  <a:extLst>
                    <a:ext uri="{9D8B030D-6E8A-4147-A177-3AD203B41FA5}">
                      <a16:colId xmlns:a16="http://schemas.microsoft.com/office/drawing/2014/main" val="827187979"/>
                    </a:ext>
                  </a:extLst>
                </a:gridCol>
                <a:gridCol w="2232410">
                  <a:extLst>
                    <a:ext uri="{9D8B030D-6E8A-4147-A177-3AD203B41FA5}">
                      <a16:colId xmlns:a16="http://schemas.microsoft.com/office/drawing/2014/main" val="1870188934"/>
                    </a:ext>
                  </a:extLst>
                </a:gridCol>
                <a:gridCol w="2088232">
                  <a:extLst>
                    <a:ext uri="{9D8B030D-6E8A-4147-A177-3AD203B41FA5}">
                      <a16:colId xmlns:a16="http://schemas.microsoft.com/office/drawing/2014/main" val="4255773707"/>
                    </a:ext>
                  </a:extLst>
                </a:gridCol>
                <a:gridCol w="2376264">
                  <a:extLst>
                    <a:ext uri="{9D8B030D-6E8A-4147-A177-3AD203B41FA5}">
                      <a16:colId xmlns:a16="http://schemas.microsoft.com/office/drawing/2014/main" val="3856255185"/>
                    </a:ext>
                  </a:extLst>
                </a:gridCol>
              </a:tblGrid>
              <a:tr h="792088">
                <a:tc>
                  <a:txBody>
                    <a:bodyPr/>
                    <a:lstStyle/>
                    <a:p>
                      <a:pPr indent="266700" algn="just">
                        <a:lnSpc>
                          <a:spcPct val="150000"/>
                        </a:lnSpc>
                        <a:spcAft>
                          <a:spcPts val="0"/>
                        </a:spcAft>
                      </a:pPr>
                      <a:r>
                        <a:rPr lang="zh-CN" sz="2000" kern="100" dirty="0">
                          <a:effectLst/>
                        </a:rPr>
                        <a:t>评估指标</a:t>
                      </a:r>
                      <a:endParaRPr lang="zh-CN" sz="20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just">
                        <a:lnSpc>
                          <a:spcPct val="150000"/>
                        </a:lnSpc>
                        <a:spcAft>
                          <a:spcPts val="0"/>
                        </a:spcAft>
                      </a:pPr>
                      <a:r>
                        <a:rPr lang="zh-CN" altLang="en-US" sz="2400" kern="100" dirty="0">
                          <a:effectLst/>
                          <a:latin typeface="Times New Roman" panose="02020603050405020304" pitchFamily="18" charset="0"/>
                          <a:ea typeface="宋体" panose="02010600030101010101" pitchFamily="2" charset="-122"/>
                        </a:rPr>
                        <a:t>随机森林</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ct val="150000"/>
                        </a:lnSpc>
                        <a:spcAft>
                          <a:spcPts val="0"/>
                        </a:spcAft>
                      </a:pPr>
                      <a:r>
                        <a:rPr lang="zh-CN" altLang="en-US" sz="2400" kern="100" dirty="0">
                          <a:effectLst/>
                          <a:latin typeface="Times New Roman" panose="02020603050405020304" pitchFamily="18" charset="0"/>
                          <a:ea typeface="宋体" panose="02010600030101010101" pitchFamily="2" charset="-122"/>
                        </a:rPr>
                        <a:t>决策树</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ct val="150000"/>
                        </a:lnSpc>
                        <a:spcAft>
                          <a:spcPts val="0"/>
                        </a:spcAft>
                      </a:pPr>
                      <a:r>
                        <a:rPr lang="zh-CN" altLang="en-US" sz="2400" kern="100" dirty="0">
                          <a:effectLst/>
                          <a:latin typeface="Times New Roman" panose="02020603050405020304" pitchFamily="18" charset="0"/>
                          <a:ea typeface="宋体" panose="02010600030101010101" pitchFamily="2" charset="-122"/>
                        </a:rPr>
                        <a:t>贝叶斯</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indent="266700" algn="ctr">
                        <a:lnSpc>
                          <a:spcPct val="150000"/>
                        </a:lnSpc>
                        <a:spcAft>
                          <a:spcPts val="0"/>
                        </a:spcAft>
                      </a:pPr>
                      <a:r>
                        <a:rPr lang="en-US" sz="2400" kern="100" dirty="0">
                          <a:effectLst/>
                        </a:rPr>
                        <a:t>SVM</a:t>
                      </a:r>
                      <a:endParaRPr lang="zh-CN" sz="24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702055494"/>
                  </a:ext>
                </a:extLst>
              </a:tr>
              <a:tr h="894851">
                <a:tc>
                  <a:txBody>
                    <a:bodyPr/>
                    <a:lstStyle/>
                    <a:p>
                      <a:pPr indent="266700" algn="just">
                        <a:lnSpc>
                          <a:spcPct val="150000"/>
                        </a:lnSpc>
                        <a:spcAft>
                          <a:spcPts val="0"/>
                        </a:spcAft>
                      </a:pPr>
                      <a:r>
                        <a:rPr lang="zh-CN" sz="2400" kern="100" dirty="0">
                          <a:effectLst/>
                        </a:rPr>
                        <a:t>准确率</a:t>
                      </a:r>
                      <a:endParaRPr lang="zh-CN" sz="24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Aft>
                          <a:spcPts val="0"/>
                        </a:spcAft>
                      </a:pPr>
                      <a:r>
                        <a:rPr lang="en-US" sz="1600" kern="100" dirty="0">
                          <a:effectLst/>
                        </a:rPr>
                        <a:t>0.8577266922094509</a:t>
                      </a:r>
                      <a:endParaRPr lang="zh-CN" sz="16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Aft>
                          <a:spcPts val="0"/>
                        </a:spcAft>
                      </a:pPr>
                      <a:r>
                        <a:rPr lang="en-US" sz="1600" kern="100" dirty="0">
                          <a:effectLst/>
                        </a:rPr>
                        <a:t>0.8515964240102171</a:t>
                      </a:r>
                      <a:endParaRPr lang="zh-CN" sz="16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Aft>
                          <a:spcPts val="0"/>
                        </a:spcAft>
                      </a:pPr>
                      <a:r>
                        <a:rPr lang="en-US" sz="1600" kern="100" dirty="0">
                          <a:effectLst/>
                        </a:rPr>
                        <a:t>0.541507024265645</a:t>
                      </a:r>
                      <a:endParaRPr lang="zh-CN" sz="16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just">
                        <a:lnSpc>
                          <a:spcPct val="150000"/>
                        </a:lnSpc>
                        <a:spcAft>
                          <a:spcPts val="0"/>
                        </a:spcAft>
                      </a:pPr>
                      <a:r>
                        <a:rPr lang="en-US" sz="1600" kern="100" dirty="0">
                          <a:effectLst/>
                        </a:rPr>
                        <a:t>0.803831417624521</a:t>
                      </a:r>
                      <a:endParaRPr lang="zh-CN" sz="16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122056571"/>
                  </a:ext>
                </a:extLst>
              </a:tr>
            </a:tbl>
          </a:graphicData>
        </a:graphic>
      </p:graphicFrame>
      <p:sp>
        <p:nvSpPr>
          <p:cNvPr id="6" name="文本框 5"/>
          <p:cNvSpPr txBox="1"/>
          <p:nvPr/>
        </p:nvSpPr>
        <p:spPr>
          <a:xfrm>
            <a:off x="711197" y="4433455"/>
            <a:ext cx="10464803" cy="1289456"/>
          </a:xfrm>
          <a:prstGeom prst="rect">
            <a:avLst/>
          </a:prstGeom>
          <a:noFill/>
        </p:spPr>
        <p:txBody>
          <a:bodyPr wrap="square" rtlCol="0">
            <a:spAutoFit/>
          </a:bodyPr>
          <a:lstStyle/>
          <a:p>
            <a:pPr>
              <a:lnSpc>
                <a:spcPct val="150000"/>
              </a:lnSpc>
            </a:pPr>
            <a:r>
              <a:rPr lang="zh-CN" altLang="zh-CN" dirty="0"/>
              <a:t>由上表可知，四者对比，随机森林算法预测效果为最佳，决策树次之且与前者相差无几，这也许和前者的原理本就是多个决策树组合的关系分不开。贝叶斯的预测效果最差。</a:t>
            </a:r>
            <a:endParaRPr lang="zh-CN" altLang="en-US" dirty="0"/>
          </a:p>
          <a:p>
            <a:pPr>
              <a:lnSpc>
                <a:spcPct val="150000"/>
              </a:lnSpc>
            </a:pPr>
            <a:r>
              <a:rPr lang="zh-CN" altLang="en-US" b="1" dirty="0" smtClean="0"/>
              <a:t>可见，随机森林算法机器善于解决分类问题！</a:t>
            </a:r>
            <a:endParaRPr lang="zh-CN" altLang="en-US" b="1" dirty="0"/>
          </a:p>
        </p:txBody>
      </p:sp>
    </p:spTree>
    <p:extLst>
      <p:ext uri="{BB962C8B-B14F-4D97-AF65-F5344CB8AC3E}">
        <p14:creationId xmlns:p14="http://schemas.microsoft.com/office/powerpoint/2010/main" val="38620591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en-US" altLang="zh-CN" dirty="0" smtClean="0"/>
              <a:t>6.3</a:t>
            </a:r>
            <a:r>
              <a:rPr lang="zh-CN" altLang="en-US" dirty="0" smtClean="0"/>
              <a:t>随机森林算法分类应用举例</a:t>
            </a:r>
            <a:r>
              <a:rPr lang="en-US" altLang="zh-CN" dirty="0" smtClean="0"/>
              <a:t>——</a:t>
            </a:r>
            <a:r>
              <a:rPr lang="zh-CN" altLang="en-US" dirty="0" smtClean="0"/>
              <a:t>区域热度等级预测</a:t>
            </a:r>
            <a:endParaRPr lang="zh-CN" altLang="en-US" dirty="0"/>
          </a:p>
        </p:txBody>
      </p:sp>
      <p:pic>
        <p:nvPicPr>
          <p:cNvPr id="27" name="图片 26"/>
          <p:cNvPicPr/>
          <p:nvPr/>
        </p:nvPicPr>
        <p:blipFill>
          <a:blip r:embed="rId3"/>
          <a:stretch>
            <a:fillRect/>
          </a:stretch>
        </p:blipFill>
        <p:spPr>
          <a:xfrm>
            <a:off x="1475365" y="1666327"/>
            <a:ext cx="3881727" cy="3626109"/>
          </a:xfrm>
          <a:prstGeom prst="rect">
            <a:avLst/>
          </a:prstGeom>
        </p:spPr>
      </p:pic>
      <p:pic>
        <p:nvPicPr>
          <p:cNvPr id="28" name="图片 27"/>
          <p:cNvPicPr/>
          <p:nvPr/>
        </p:nvPicPr>
        <p:blipFill>
          <a:blip r:embed="rId4"/>
          <a:stretch>
            <a:fillRect/>
          </a:stretch>
        </p:blipFill>
        <p:spPr>
          <a:xfrm>
            <a:off x="6767569" y="1666327"/>
            <a:ext cx="3918903" cy="3626109"/>
          </a:xfrm>
          <a:prstGeom prst="rect">
            <a:avLst/>
          </a:prstGeom>
        </p:spPr>
      </p:pic>
      <p:sp>
        <p:nvSpPr>
          <p:cNvPr id="3" name="矩形 2"/>
          <p:cNvSpPr/>
          <p:nvPr/>
        </p:nvSpPr>
        <p:spPr>
          <a:xfrm>
            <a:off x="2285149" y="5525716"/>
            <a:ext cx="2262158" cy="369332"/>
          </a:xfrm>
          <a:prstGeom prst="rect">
            <a:avLst/>
          </a:prstGeom>
        </p:spPr>
        <p:txBody>
          <a:bodyPr wrap="none">
            <a:spAutoFit/>
          </a:bodyPr>
          <a:lstStyle/>
          <a:p>
            <a:r>
              <a:rPr lang="zh-CN" altLang="zh-CN" dirty="0">
                <a:ea typeface="宋体" panose="02010600030101010101" pitchFamily="2" charset="-122"/>
                <a:cs typeface="Times New Roman" panose="02020603050405020304" pitchFamily="18" charset="0"/>
              </a:rPr>
              <a:t>测试结果可视化呈现</a:t>
            </a:r>
            <a:endParaRPr lang="zh-CN" altLang="en-US" dirty="0"/>
          </a:p>
        </p:txBody>
      </p:sp>
      <p:sp>
        <p:nvSpPr>
          <p:cNvPr id="5" name="矩形 4"/>
          <p:cNvSpPr/>
          <p:nvPr/>
        </p:nvSpPr>
        <p:spPr>
          <a:xfrm>
            <a:off x="7595941" y="5525716"/>
            <a:ext cx="2262158" cy="369332"/>
          </a:xfrm>
          <a:prstGeom prst="rect">
            <a:avLst/>
          </a:prstGeom>
        </p:spPr>
        <p:txBody>
          <a:bodyPr wrap="none">
            <a:spAutoFit/>
          </a:bodyPr>
          <a:lstStyle/>
          <a:p>
            <a:r>
              <a:rPr lang="zh-CN" altLang="zh-CN" dirty="0">
                <a:ea typeface="宋体" panose="02010600030101010101" pitchFamily="2" charset="-122"/>
                <a:cs typeface="Times New Roman" panose="02020603050405020304" pitchFamily="18" charset="0"/>
              </a:rPr>
              <a:t>实际标注可视化呈现</a:t>
            </a:r>
            <a:endParaRPr lang="zh-CN" altLang="en-US" dirty="0"/>
          </a:p>
        </p:txBody>
      </p:sp>
    </p:spTree>
    <p:extLst>
      <p:ext uri="{BB962C8B-B14F-4D97-AF65-F5344CB8AC3E}">
        <p14:creationId xmlns:p14="http://schemas.microsoft.com/office/powerpoint/2010/main" val="14841560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剪去对角 1"/>
          <p:cNvSpPr/>
          <p:nvPr/>
        </p:nvSpPr>
        <p:spPr>
          <a:xfrm>
            <a:off x="1485900" y="1689101"/>
            <a:ext cx="4711700" cy="3631055"/>
          </a:xfrm>
          <a:prstGeom prst="snip2DiagRect">
            <a:avLst/>
          </a:prstGeom>
          <a:solidFill>
            <a:srgbClr val="152F71"/>
          </a:solidFill>
          <a:ln w="12700" cap="flat" cmpd="sng" algn="ctr">
            <a:gradFill>
              <a:gsLst>
                <a:gs pos="68533">
                  <a:srgbClr val="2579DB">
                    <a:alpha val="0"/>
                  </a:srgbClr>
                </a:gs>
                <a:gs pos="24900">
                  <a:srgbClr val="2579DB">
                    <a:alpha val="0"/>
                  </a:srgbClr>
                </a:gs>
                <a:gs pos="0">
                  <a:srgbClr val="2579DB"/>
                </a:gs>
                <a:gs pos="100000">
                  <a:srgbClr val="2579DB"/>
                </a:gs>
              </a:gsLst>
              <a:lin ang="3600000" scaled="0"/>
            </a:gra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1F497D"/>
              </a:solidFill>
              <a:effectLst/>
              <a:uLnTx/>
              <a:uFillTx/>
              <a:latin typeface="Arial" panose="020B0604020202020204"/>
              <a:ea typeface="楷体" panose="02010609060101010101" charset="-122"/>
              <a:cs typeface="+mn-cs"/>
            </a:endParaRPr>
          </a:p>
        </p:txBody>
      </p:sp>
      <p:sp>
        <p:nvSpPr>
          <p:cNvPr id="6" name="文本框 5"/>
          <p:cNvSpPr txBox="1"/>
          <p:nvPr/>
        </p:nvSpPr>
        <p:spPr>
          <a:xfrm>
            <a:off x="2114358" y="2442799"/>
            <a:ext cx="3595868" cy="2123658"/>
          </a:xfrm>
          <a:prstGeom prst="rect">
            <a:avLst/>
          </a:prstGeom>
          <a:noFill/>
        </p:spPr>
        <p:txBody>
          <a:bodyPr wrap="square" rtlCol="0">
            <a:spAutoFit/>
          </a:bodyPr>
          <a:lstStyle/>
          <a:p>
            <a:pPr algn="dist"/>
            <a:r>
              <a:rPr lang="zh-CN" altLang="en-US" sz="4400" b="1" noProof="0" dirty="0">
                <a:solidFill>
                  <a:schemeClr val="bg1"/>
                </a:solidFill>
                <a:latin typeface="微软雅黑" panose="020B0503020204020204" pitchFamily="34" charset="-122"/>
                <a:ea typeface="微软雅黑" panose="020B0503020204020204" pitchFamily="34" charset="-122"/>
              </a:rPr>
              <a:t>产品</a:t>
            </a:r>
            <a:r>
              <a:rPr lang="zh-CN" altLang="en-US" sz="4400" b="1" noProof="0" dirty="0" smtClean="0">
                <a:solidFill>
                  <a:schemeClr val="bg1"/>
                </a:solidFill>
                <a:latin typeface="微软雅黑" panose="020B0503020204020204" pitchFamily="34" charset="-122"/>
                <a:ea typeface="微软雅黑" panose="020B0503020204020204" pitchFamily="34" charset="-122"/>
              </a:rPr>
              <a:t>落地</a:t>
            </a:r>
            <a:endParaRPr lang="en-US" altLang="zh-CN" sz="4400" b="1" noProof="0" dirty="0" smtClean="0">
              <a:solidFill>
                <a:schemeClr val="bg1"/>
              </a:solidFill>
              <a:latin typeface="微软雅黑" panose="020B0503020204020204" pitchFamily="34" charset="-122"/>
              <a:ea typeface="微软雅黑" panose="020B0503020204020204" pitchFamily="34" charset="-122"/>
            </a:endParaRPr>
          </a:p>
          <a:p>
            <a:pPr algn="dist"/>
            <a:r>
              <a:rPr lang="zh-CN" altLang="en-US" sz="4400" b="1" noProof="0" dirty="0" smtClean="0">
                <a:solidFill>
                  <a:schemeClr val="bg1"/>
                </a:solidFill>
                <a:latin typeface="微软雅黑" panose="020B0503020204020204" pitchFamily="34" charset="-122"/>
                <a:ea typeface="微软雅黑" panose="020B0503020204020204" pitchFamily="34" charset="-122"/>
              </a:rPr>
              <a:t>与</a:t>
            </a:r>
            <a:endParaRPr lang="en-US" altLang="zh-CN" sz="4400" b="1" noProof="0" dirty="0" smtClean="0">
              <a:solidFill>
                <a:schemeClr val="bg1"/>
              </a:solidFill>
              <a:latin typeface="微软雅黑" panose="020B0503020204020204" pitchFamily="34" charset="-122"/>
              <a:ea typeface="微软雅黑" panose="020B0503020204020204" pitchFamily="34" charset="-122"/>
            </a:endParaRPr>
          </a:p>
          <a:p>
            <a:pPr algn="dist"/>
            <a:r>
              <a:rPr lang="zh-CN" altLang="en-US" sz="4400" b="1" noProof="0" dirty="0" smtClean="0">
                <a:solidFill>
                  <a:schemeClr val="bg1"/>
                </a:solidFill>
                <a:latin typeface="微软雅黑" panose="020B0503020204020204" pitchFamily="34" charset="-122"/>
                <a:ea typeface="微软雅黑" panose="020B0503020204020204" pitchFamily="34" charset="-122"/>
              </a:rPr>
              <a:t>发展前景</a:t>
            </a:r>
            <a:endParaRPr kumimoji="0" lang="zh-CN" altLang="en-US" sz="4400" b="1" i="0" u="none" strike="noStrike" kern="0" cap="none" spc="0" normalizeH="0" baseline="0" noProof="0" dirty="0">
              <a:ln>
                <a:noFill/>
              </a:ln>
              <a:solidFill>
                <a:srgbClr val="FAFAFA"/>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285035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产品落地</a:t>
            </a:r>
            <a:endParaRPr lang="zh-CN" altLang="en-US" dirty="0"/>
          </a:p>
        </p:txBody>
      </p:sp>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6237" y="1717962"/>
            <a:ext cx="2259744" cy="4890655"/>
          </a:xfrm>
          <a:prstGeom prst="rect">
            <a:avLst/>
          </a:prstGeom>
        </p:spPr>
      </p:pic>
      <p:pic>
        <p:nvPicPr>
          <p:cNvPr id="3" name="图片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48400" y="1717962"/>
            <a:ext cx="2257611" cy="4886037"/>
          </a:xfrm>
          <a:prstGeom prst="rect">
            <a:avLst/>
          </a:prstGeom>
        </p:spPr>
      </p:pic>
      <p:pic>
        <p:nvPicPr>
          <p:cNvPr id="5" name="图片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88430" y="1722580"/>
            <a:ext cx="2257610" cy="4886037"/>
          </a:xfrm>
          <a:prstGeom prst="rect">
            <a:avLst/>
          </a:prstGeom>
        </p:spPr>
      </p:pic>
      <p:sp>
        <p:nvSpPr>
          <p:cNvPr id="6" name="矩形 5"/>
          <p:cNvSpPr/>
          <p:nvPr/>
        </p:nvSpPr>
        <p:spPr>
          <a:xfrm>
            <a:off x="4299878" y="794632"/>
            <a:ext cx="2954655" cy="923330"/>
          </a:xfrm>
          <a:prstGeom prst="rect">
            <a:avLst/>
          </a:prstGeom>
          <a:noFill/>
        </p:spPr>
        <p:txBody>
          <a:bodyPr wrap="none" lIns="91440" tIns="45720" rIns="91440" bIns="45720">
            <a:spAutoFit/>
          </a:bodyPr>
          <a:lstStyle/>
          <a:p>
            <a:pPr algn="ct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推荐系统</a:t>
            </a:r>
            <a:endParaRPr lang="zh-CN" alt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72606705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产品落地</a:t>
            </a:r>
            <a:endParaRPr lang="zh-CN" altLang="en-US" dirty="0"/>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752" y="2549236"/>
            <a:ext cx="5012670" cy="3429505"/>
          </a:xfrm>
          <a:prstGeom prst="rect">
            <a:avLst/>
          </a:prstGeom>
        </p:spPr>
      </p:pic>
      <p:pic>
        <p:nvPicPr>
          <p:cNvPr id="1026" name="Picture 2" descr="http://photocdn.sohu.com/20150814/mp27432978_1439542775025_11_th.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811" y="2697017"/>
            <a:ext cx="5525117" cy="310327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1522759" y="1174996"/>
            <a:ext cx="2954655" cy="923330"/>
          </a:xfrm>
          <a:prstGeom prst="rect">
            <a:avLst/>
          </a:prstGeom>
          <a:noFill/>
        </p:spPr>
        <p:txBody>
          <a:bodyPr wrap="none" lIns="91440" tIns="45720" rIns="91440" bIns="45720">
            <a:spAutoFit/>
          </a:bodyPr>
          <a:lstStyle/>
          <a:p>
            <a:pPr algn="ct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智能音箱</a:t>
            </a:r>
            <a:endParaRPr lang="zh-CN" alt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9" name="矩形 8"/>
          <p:cNvSpPr/>
          <p:nvPr/>
        </p:nvSpPr>
        <p:spPr>
          <a:xfrm>
            <a:off x="7199793" y="1174996"/>
            <a:ext cx="3647152" cy="923330"/>
          </a:xfrm>
          <a:prstGeom prst="rect">
            <a:avLst/>
          </a:prstGeom>
          <a:noFill/>
        </p:spPr>
        <p:txBody>
          <a:bodyPr wrap="none" lIns="91440" tIns="45720" rIns="91440" bIns="45720">
            <a:spAutoFit/>
          </a:bodyPr>
          <a:lstStyle/>
          <a:p>
            <a:pPr algn="ct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智能机器人</a:t>
            </a:r>
            <a:endParaRPr lang="zh-CN" alt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10694414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产品落地</a:t>
            </a:r>
            <a:endParaRPr lang="zh-CN" altLang="en-US" dirty="0"/>
          </a:p>
        </p:txBody>
      </p:sp>
      <p:pic>
        <p:nvPicPr>
          <p:cNvPr id="2050" name="Picture 2" descr="https://timgsa.baidu.com/timg?image&amp;quality=80&amp;size=b9999_10000&amp;sec=1603207849039&amp;di=a2dd96087a2c47f05c402c0b18912722&amp;imgtype=0&amp;src=http%3A%2F%2Fspider.nosdn.127.net%2F82d389eafbfcbe7c93e336a0996064e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48" y="1322797"/>
            <a:ext cx="4693516" cy="16296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s0.bdstatic.com/70cFvHSh_Q1YnxGkpoWK1HF6hhy/it/u=2403628160,2307477224&amp;fm=26&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878" y="914400"/>
            <a:ext cx="2446488" cy="24464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s0.bdstatic.com/70cFuHSh_Q1YnxGkpoWK1HF6hhy/it/u=2798643189,559218811&amp;fm=26&amp;gp=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229" y="4119245"/>
            <a:ext cx="3446607" cy="206796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imgsa.baidu.com/timg?image&amp;quality=80&amp;size=b9999_10000&amp;sec=1603207973727&amp;di=b70f195b48533912d27caa716fe57aa7&amp;imgtype=0&amp;src=http%3A%2F%2Fpic3.zhimg.com%2Fv2-d708dc0ae80ef2716d9706570efe284e_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9539" y="4119245"/>
            <a:ext cx="3853007" cy="217349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timgsa.baidu.com/timg?image&amp;quality=80&amp;size=b9999_10000&amp;sec=1603208095506&amp;di=2c7be8bacf0ce590ada1f2899bfd57d8&amp;imgtype=0&amp;src=http%3A%2F%2Ftz.img.dns4.cn%2Fpic%2F179525%2Fp27%2F20200414142039_6212_zs_s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6422" y="2317093"/>
            <a:ext cx="2290473" cy="344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539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41395" y="575117"/>
            <a:ext cx="6417141" cy="923330"/>
          </a:xfrm>
          <a:prstGeom prst="rect">
            <a:avLst/>
          </a:prstGeom>
          <a:noFill/>
        </p:spPr>
        <p:txBody>
          <a:bodyPr wrap="none" lIns="91440" tIns="45720" rIns="91440" bIns="45720">
            <a:spAutoFit/>
          </a:bodyPr>
          <a:lstStyle/>
          <a:p>
            <a:pPr algn="ctr"/>
            <a:r>
              <a:rPr lang="zh-CN" altLang="en-US" sz="5400" dirty="0"/>
              <a:t>机器学习</a:t>
            </a:r>
            <a:r>
              <a:rPr lang="zh-CN" altLang="en-US" sz="5400" dirty="0" smtClean="0"/>
              <a:t>的发展历程</a:t>
            </a:r>
            <a:endParaRPr lang="zh-CN" alt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6" name="矩形 5"/>
          <p:cNvSpPr/>
          <p:nvPr/>
        </p:nvSpPr>
        <p:spPr>
          <a:xfrm>
            <a:off x="1191489" y="1979459"/>
            <a:ext cx="9356438" cy="2956643"/>
          </a:xfrm>
          <a:prstGeom prst="rect">
            <a:avLst/>
          </a:prstGeom>
        </p:spPr>
        <p:txBody>
          <a:bodyPr wrap="square">
            <a:spAutoFit/>
          </a:bodyPr>
          <a:lstStyle/>
          <a:p>
            <a:pPr>
              <a:lnSpc>
                <a:spcPct val="150000"/>
              </a:lnSpc>
            </a:pPr>
            <a:r>
              <a:rPr lang="zh-CN" altLang="en-US" dirty="0">
                <a:solidFill>
                  <a:srgbClr val="333333"/>
                </a:solidFill>
                <a:latin typeface="arial" panose="020B0604020202020204" pitchFamily="34" charset="0"/>
              </a:rPr>
              <a:t>第四阶段</a:t>
            </a:r>
            <a:r>
              <a:rPr lang="en-US" altLang="zh-CN" dirty="0">
                <a:solidFill>
                  <a:srgbClr val="333333"/>
                </a:solidFill>
                <a:latin typeface="arial" panose="020B0604020202020204" pitchFamily="34" charset="0"/>
              </a:rPr>
              <a:t>20</a:t>
            </a:r>
            <a:r>
              <a:rPr lang="zh-CN" altLang="en-US" dirty="0">
                <a:solidFill>
                  <a:srgbClr val="333333"/>
                </a:solidFill>
                <a:latin typeface="arial" panose="020B0604020202020204" pitchFamily="34" charset="0"/>
              </a:rPr>
              <a:t>世纪</a:t>
            </a:r>
            <a:r>
              <a:rPr lang="en-US" altLang="zh-CN" dirty="0">
                <a:solidFill>
                  <a:srgbClr val="333333"/>
                </a:solidFill>
                <a:latin typeface="arial" panose="020B0604020202020204" pitchFamily="34" charset="0"/>
              </a:rPr>
              <a:t>80</a:t>
            </a:r>
            <a:r>
              <a:rPr lang="zh-CN" altLang="en-US" dirty="0">
                <a:solidFill>
                  <a:srgbClr val="333333"/>
                </a:solidFill>
                <a:latin typeface="arial" panose="020B0604020202020204" pitchFamily="34" charset="0"/>
              </a:rPr>
              <a:t>年代中叶</a:t>
            </a:r>
            <a:r>
              <a:rPr lang="en-US" altLang="zh-CN" dirty="0">
                <a:solidFill>
                  <a:srgbClr val="333333"/>
                </a:solidFill>
                <a:latin typeface="arial" panose="020B0604020202020204" pitchFamily="34" charset="0"/>
              </a:rPr>
              <a:t>,</a:t>
            </a:r>
            <a:r>
              <a:rPr lang="zh-CN" altLang="en-US" dirty="0">
                <a:solidFill>
                  <a:srgbClr val="333333"/>
                </a:solidFill>
                <a:latin typeface="arial" panose="020B0604020202020204" pitchFamily="34" charset="0"/>
              </a:rPr>
              <a:t>是机器学习的最新阶段。这个时期的机器学习具有如下特点：</a:t>
            </a:r>
          </a:p>
          <a:p>
            <a:pPr>
              <a:lnSpc>
                <a:spcPct val="150000"/>
              </a:lnSpc>
            </a:pPr>
            <a:r>
              <a:rPr lang="en-US" altLang="zh-CN" dirty="0">
                <a:solidFill>
                  <a:srgbClr val="333333"/>
                </a:solidFill>
                <a:latin typeface="arial" panose="020B0604020202020204" pitchFamily="34" charset="0"/>
              </a:rPr>
              <a:t>(1) </a:t>
            </a:r>
            <a:r>
              <a:rPr lang="zh-CN" altLang="en-US" dirty="0">
                <a:solidFill>
                  <a:srgbClr val="333333"/>
                </a:solidFill>
                <a:latin typeface="arial" panose="020B0604020202020204" pitchFamily="34" charset="0"/>
              </a:rPr>
              <a:t>机器学习已成为新的学科，它综合应用了心理学、生物学、神经生理学、数学、自动化和计算机科学等形成了机器学习理论基础。</a:t>
            </a:r>
          </a:p>
          <a:p>
            <a:pPr>
              <a:lnSpc>
                <a:spcPct val="150000"/>
              </a:lnSpc>
            </a:pPr>
            <a:r>
              <a:rPr lang="en-US" altLang="zh-CN" dirty="0">
                <a:solidFill>
                  <a:srgbClr val="333333"/>
                </a:solidFill>
                <a:latin typeface="arial" panose="020B0604020202020204" pitchFamily="34" charset="0"/>
              </a:rPr>
              <a:t>(2) </a:t>
            </a:r>
            <a:r>
              <a:rPr lang="zh-CN" altLang="en-US" dirty="0">
                <a:solidFill>
                  <a:srgbClr val="333333"/>
                </a:solidFill>
                <a:latin typeface="arial" panose="020B0604020202020204" pitchFamily="34" charset="0"/>
              </a:rPr>
              <a:t>融合了各种学习方法，且形式多样的集成学习系统研究正在兴起。</a:t>
            </a:r>
          </a:p>
          <a:p>
            <a:pPr>
              <a:lnSpc>
                <a:spcPct val="150000"/>
              </a:lnSpc>
            </a:pPr>
            <a:r>
              <a:rPr lang="en-US" altLang="zh-CN" dirty="0">
                <a:solidFill>
                  <a:srgbClr val="333333"/>
                </a:solidFill>
                <a:latin typeface="arial" panose="020B0604020202020204" pitchFamily="34" charset="0"/>
              </a:rPr>
              <a:t>(3) </a:t>
            </a:r>
            <a:r>
              <a:rPr lang="zh-CN" altLang="en-US" dirty="0">
                <a:solidFill>
                  <a:srgbClr val="333333"/>
                </a:solidFill>
                <a:latin typeface="arial" panose="020B0604020202020204" pitchFamily="34" charset="0"/>
              </a:rPr>
              <a:t>机器学习与人工智能各种基础问题的统一性观点正在形成。</a:t>
            </a:r>
          </a:p>
          <a:p>
            <a:pPr>
              <a:lnSpc>
                <a:spcPct val="150000"/>
              </a:lnSpc>
            </a:pPr>
            <a:r>
              <a:rPr lang="en-US" altLang="zh-CN" dirty="0">
                <a:solidFill>
                  <a:srgbClr val="333333"/>
                </a:solidFill>
                <a:latin typeface="arial" panose="020B0604020202020204" pitchFamily="34" charset="0"/>
              </a:rPr>
              <a:t>(4) </a:t>
            </a:r>
            <a:r>
              <a:rPr lang="zh-CN" altLang="en-US" dirty="0">
                <a:solidFill>
                  <a:srgbClr val="333333"/>
                </a:solidFill>
                <a:latin typeface="arial" panose="020B0604020202020204" pitchFamily="34" charset="0"/>
              </a:rPr>
              <a:t>各种学习方法的应用范围不断扩大，部分应用研究成果已转化为产品。</a:t>
            </a:r>
          </a:p>
          <a:p>
            <a:pPr>
              <a:lnSpc>
                <a:spcPct val="150000"/>
              </a:lnSpc>
            </a:pPr>
            <a:r>
              <a:rPr lang="en-US" altLang="zh-CN" dirty="0">
                <a:solidFill>
                  <a:srgbClr val="333333"/>
                </a:solidFill>
                <a:latin typeface="arial" panose="020B0604020202020204" pitchFamily="34" charset="0"/>
              </a:rPr>
              <a:t>(5) </a:t>
            </a:r>
            <a:r>
              <a:rPr lang="zh-CN" altLang="en-US" dirty="0">
                <a:solidFill>
                  <a:srgbClr val="333333"/>
                </a:solidFill>
                <a:latin typeface="arial" panose="020B0604020202020204" pitchFamily="34" charset="0"/>
              </a:rPr>
              <a:t>与机器学习有关的学术活动空前活跃。</a:t>
            </a:r>
            <a:endParaRPr lang="zh-CN" altLang="en-US" b="0" i="0" dirty="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40067907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产品落地</a:t>
            </a:r>
            <a:endParaRPr lang="zh-CN" altLang="en-US" dirty="0"/>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88" y="2382982"/>
            <a:ext cx="4871220" cy="3653415"/>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2545" y="2382982"/>
            <a:ext cx="4876799" cy="3657599"/>
          </a:xfrm>
          <a:prstGeom prst="rect">
            <a:avLst/>
          </a:prstGeom>
        </p:spPr>
      </p:pic>
      <p:sp>
        <p:nvSpPr>
          <p:cNvPr id="5" name="矩形 4"/>
          <p:cNvSpPr/>
          <p:nvPr/>
        </p:nvSpPr>
        <p:spPr>
          <a:xfrm>
            <a:off x="4692566" y="1091869"/>
            <a:ext cx="2954655" cy="923330"/>
          </a:xfrm>
          <a:prstGeom prst="rect">
            <a:avLst/>
          </a:prstGeom>
          <a:noFill/>
        </p:spPr>
        <p:txBody>
          <a:bodyPr wrap="none" lIns="91440" tIns="45720" rIns="91440" bIns="45720">
            <a:spAutoFit/>
          </a:bodyPr>
          <a:lstStyle/>
          <a:p>
            <a:pPr algn="ct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自动驾驶</a:t>
            </a:r>
            <a:endParaRPr lang="zh-CN" alt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12905941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产品落地</a:t>
            </a:r>
            <a:endParaRPr lang="zh-CN" altLang="en-US" dirty="0"/>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6" y="870527"/>
            <a:ext cx="9421091" cy="5652655"/>
          </a:xfrm>
          <a:prstGeom prst="rect">
            <a:avLst/>
          </a:prstGeom>
        </p:spPr>
      </p:pic>
    </p:spTree>
    <p:extLst>
      <p:ext uri="{BB962C8B-B14F-4D97-AF65-F5344CB8AC3E}">
        <p14:creationId xmlns:p14="http://schemas.microsoft.com/office/powerpoint/2010/main" val="31460937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发展</a:t>
            </a:r>
            <a:r>
              <a:rPr lang="zh-CN" altLang="en-US" dirty="0"/>
              <a:t>前景</a:t>
            </a:r>
          </a:p>
        </p:txBody>
      </p:sp>
      <p:sp>
        <p:nvSpPr>
          <p:cNvPr id="3" name="矩形 2"/>
          <p:cNvSpPr/>
          <p:nvPr/>
        </p:nvSpPr>
        <p:spPr>
          <a:xfrm>
            <a:off x="3918162" y="2967335"/>
            <a:ext cx="4355681" cy="1246495"/>
          </a:xfrm>
          <a:prstGeom prst="rect">
            <a:avLst/>
          </a:prstGeom>
          <a:noFill/>
        </p:spPr>
        <p:txBody>
          <a:bodyPr wrap="none" lIns="91440" tIns="45720" rIns="91440" bIns="45720">
            <a:spAutoFit/>
          </a:bodyPr>
          <a:lstStyle/>
          <a:p>
            <a:pPr algn="ctr"/>
            <a:r>
              <a:rPr lang="en-US" altLang="zh-CN" sz="7500" b="0" cap="none" spc="0" dirty="0" smtClean="0">
                <a:ln w="0"/>
                <a:gradFill>
                  <a:gsLst>
                    <a:gs pos="21000">
                      <a:srgbClr val="53575C"/>
                    </a:gs>
                    <a:gs pos="88000">
                      <a:srgbClr val="C5C7CA"/>
                    </a:gs>
                  </a:gsLst>
                  <a:lin ang="5400000"/>
                </a:gradFill>
                <a:effectLst/>
              </a:rPr>
              <a:t>AI </a:t>
            </a:r>
            <a:r>
              <a:rPr lang="zh-CN" altLang="en-US" sz="7500" b="0" cap="none" spc="0" dirty="0" smtClean="0">
                <a:ln w="0"/>
                <a:gradFill>
                  <a:gsLst>
                    <a:gs pos="21000">
                      <a:srgbClr val="53575C"/>
                    </a:gs>
                    <a:gs pos="88000">
                      <a:srgbClr val="C5C7CA"/>
                    </a:gs>
                  </a:gsLst>
                  <a:lin ang="5400000"/>
                </a:gradFill>
                <a:effectLst/>
              </a:rPr>
              <a:t>寒 冬 </a:t>
            </a:r>
            <a:r>
              <a:rPr lang="en-US" altLang="zh-CN" sz="7500" b="0" cap="none" spc="0" dirty="0" smtClean="0">
                <a:ln w="0"/>
                <a:gradFill>
                  <a:gsLst>
                    <a:gs pos="21000">
                      <a:srgbClr val="53575C"/>
                    </a:gs>
                    <a:gs pos="88000">
                      <a:srgbClr val="C5C7CA"/>
                    </a:gs>
                  </a:gsLst>
                  <a:lin ang="5400000"/>
                </a:gradFill>
                <a:effectLst/>
              </a:rPr>
              <a:t>?</a:t>
            </a:r>
            <a:endParaRPr lang="zh-CN" altLang="en-US" sz="7500" b="0" cap="none" spc="0" dirty="0">
              <a:ln w="0"/>
              <a:gradFill>
                <a:gsLst>
                  <a:gs pos="21000">
                    <a:srgbClr val="53575C"/>
                  </a:gs>
                  <a:gs pos="88000">
                    <a:srgbClr val="C5C7CA"/>
                  </a:gs>
                </a:gsLst>
                <a:lin ang="5400000"/>
              </a:gradFill>
              <a:effectLst/>
            </a:endParaRPr>
          </a:p>
        </p:txBody>
      </p:sp>
    </p:spTree>
    <p:extLst>
      <p:ext uri="{BB962C8B-B14F-4D97-AF65-F5344CB8AC3E}">
        <p14:creationId xmlns:p14="http://schemas.microsoft.com/office/powerpoint/2010/main" val="41522072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发展</a:t>
            </a:r>
            <a:r>
              <a:rPr lang="zh-CN" altLang="en-US" dirty="0"/>
              <a:t>前景</a:t>
            </a:r>
          </a:p>
        </p:txBody>
      </p:sp>
      <p:sp>
        <p:nvSpPr>
          <p:cNvPr id="2" name="文本框 1"/>
          <p:cNvSpPr txBox="1"/>
          <p:nvPr/>
        </p:nvSpPr>
        <p:spPr>
          <a:xfrm>
            <a:off x="480291" y="1117600"/>
            <a:ext cx="11092873" cy="923330"/>
          </a:xfrm>
          <a:prstGeom prst="rect">
            <a:avLst/>
          </a:prstGeom>
          <a:noFill/>
        </p:spPr>
        <p:txBody>
          <a:bodyPr wrap="square" rtlCol="0">
            <a:spAutoFit/>
          </a:bodyPr>
          <a:lstStyle/>
          <a:p>
            <a:r>
              <a:rPr lang="zh-CN" altLang="zh-CN" dirty="0"/>
              <a:t>人工智能作为一种通用技术，可以运用在相当多的领域，特别是</a:t>
            </a:r>
            <a:r>
              <a:rPr lang="en-US" altLang="zh-CN" dirty="0"/>
              <a:t>”</a:t>
            </a:r>
            <a:r>
              <a:rPr lang="en-US" altLang="zh-CN" dirty="0" err="1"/>
              <a:t>AI+IoT</a:t>
            </a:r>
            <a:r>
              <a:rPr lang="en-US" altLang="zh-CN" dirty="0"/>
              <a:t>=</a:t>
            </a:r>
            <a:r>
              <a:rPr lang="en-US" altLang="zh-CN" dirty="0" err="1"/>
              <a:t>AIoT</a:t>
            </a:r>
            <a:r>
              <a:rPr lang="en-US" altLang="zh-CN" dirty="0"/>
              <a:t>”</a:t>
            </a:r>
            <a:r>
              <a:rPr lang="zh-CN" altLang="zh-CN" dirty="0"/>
              <a:t>的概念提出后，智能家居、自动驾驶、安防等领域都迎来了新的机遇。</a:t>
            </a:r>
          </a:p>
          <a:p>
            <a:endParaRPr lang="zh-CN" altLang="en-US" dirty="0"/>
          </a:p>
        </p:txBody>
      </p:sp>
      <p:pic>
        <p:nvPicPr>
          <p:cNvPr id="5" name="图片 4" descr="http://p0.itc.cn/images01/20200707/5a3ce8e50b014fbe95ea226c39184b26.jpeg"/>
          <p:cNvPicPr/>
          <p:nvPr/>
        </p:nvPicPr>
        <p:blipFill>
          <a:blip r:embed="rId3">
            <a:extLst>
              <a:ext uri="{28A0092B-C50C-407E-A947-70E740481C1C}">
                <a14:useLocalDpi xmlns:a14="http://schemas.microsoft.com/office/drawing/2010/main" val="0"/>
              </a:ext>
            </a:extLst>
          </a:blip>
          <a:srcRect/>
          <a:stretch>
            <a:fillRect/>
          </a:stretch>
        </p:blipFill>
        <p:spPr bwMode="auto">
          <a:xfrm>
            <a:off x="248622" y="1921365"/>
            <a:ext cx="5006869" cy="4654926"/>
          </a:xfrm>
          <a:prstGeom prst="rect">
            <a:avLst/>
          </a:prstGeom>
          <a:noFill/>
          <a:ln>
            <a:noFill/>
          </a:ln>
        </p:spPr>
      </p:pic>
      <p:sp>
        <p:nvSpPr>
          <p:cNvPr id="6" name="矩形 5"/>
          <p:cNvSpPr/>
          <p:nvPr/>
        </p:nvSpPr>
        <p:spPr>
          <a:xfrm>
            <a:off x="5366327" y="2040930"/>
            <a:ext cx="6096000" cy="3779881"/>
          </a:xfrm>
          <a:prstGeom prst="rect">
            <a:avLst/>
          </a:prstGeom>
        </p:spPr>
        <p:txBody>
          <a:bodyPr>
            <a:spAutoFit/>
          </a:bodyPr>
          <a:lstStyle/>
          <a:p>
            <a:pPr>
              <a:lnSpc>
                <a:spcPct val="150000"/>
              </a:lnSpc>
            </a:pPr>
            <a:r>
              <a:rPr lang="en-US" altLang="zh-CN" dirty="0">
                <a:solidFill>
                  <a:srgbClr val="191919"/>
                </a:solidFill>
                <a:latin typeface="PingFang SC"/>
              </a:rPr>
              <a:t>2018</a:t>
            </a:r>
            <a:r>
              <a:rPr lang="zh-CN" altLang="en-US" dirty="0">
                <a:solidFill>
                  <a:srgbClr val="191919"/>
                </a:solidFill>
                <a:latin typeface="PingFang SC"/>
              </a:rPr>
              <a:t>在世界经济论坛举行期间，中国货币网发布了一份报告，列出了中国</a:t>
            </a:r>
            <a:r>
              <a:rPr lang="en-US" altLang="zh-CN" dirty="0">
                <a:solidFill>
                  <a:srgbClr val="191919"/>
                </a:solidFill>
                <a:latin typeface="PingFang SC"/>
              </a:rPr>
              <a:t>14</a:t>
            </a:r>
            <a:r>
              <a:rPr lang="zh-CN" altLang="en-US" dirty="0">
                <a:solidFill>
                  <a:srgbClr val="191919"/>
                </a:solidFill>
                <a:latin typeface="PingFang SC"/>
              </a:rPr>
              <a:t>家估值超过</a:t>
            </a:r>
            <a:r>
              <a:rPr lang="en-US" altLang="zh-CN" dirty="0">
                <a:solidFill>
                  <a:srgbClr val="191919"/>
                </a:solidFill>
                <a:latin typeface="PingFang SC"/>
              </a:rPr>
              <a:t>10</a:t>
            </a:r>
            <a:r>
              <a:rPr lang="zh-CN" altLang="en-US" dirty="0">
                <a:solidFill>
                  <a:srgbClr val="191919"/>
                </a:solidFill>
                <a:latin typeface="PingFang SC"/>
              </a:rPr>
              <a:t>亿美元的</a:t>
            </a:r>
            <a:r>
              <a:rPr lang="en-US" altLang="zh-CN" dirty="0">
                <a:solidFill>
                  <a:srgbClr val="191919"/>
                </a:solidFill>
                <a:latin typeface="PingFang SC"/>
              </a:rPr>
              <a:t>AI</a:t>
            </a:r>
            <a:r>
              <a:rPr lang="zh-CN" altLang="en-US" dirty="0">
                <a:solidFill>
                  <a:srgbClr val="191919"/>
                </a:solidFill>
                <a:latin typeface="PingFang SC"/>
              </a:rPr>
              <a:t>公司：</a:t>
            </a:r>
          </a:p>
          <a:p>
            <a:pPr>
              <a:lnSpc>
                <a:spcPct val="150000"/>
              </a:lnSpc>
            </a:pPr>
            <a:r>
              <a:rPr lang="zh-CN" altLang="en-US" dirty="0">
                <a:solidFill>
                  <a:srgbClr val="191919"/>
                </a:solidFill>
                <a:latin typeface="PingFang SC"/>
              </a:rPr>
              <a:t>大疆（</a:t>
            </a:r>
            <a:r>
              <a:rPr lang="en-US" altLang="zh-CN" dirty="0">
                <a:solidFill>
                  <a:srgbClr val="191919"/>
                </a:solidFill>
                <a:latin typeface="PingFang SC"/>
              </a:rPr>
              <a:t>150</a:t>
            </a:r>
            <a:r>
              <a:rPr lang="zh-CN" altLang="en-US" dirty="0">
                <a:solidFill>
                  <a:srgbClr val="191919"/>
                </a:solidFill>
                <a:latin typeface="PingFang SC"/>
              </a:rPr>
              <a:t>亿美元）、优必选科技（</a:t>
            </a:r>
            <a:r>
              <a:rPr lang="en-US" altLang="zh-CN" dirty="0">
                <a:solidFill>
                  <a:srgbClr val="191919"/>
                </a:solidFill>
                <a:latin typeface="PingFang SC"/>
              </a:rPr>
              <a:t>50</a:t>
            </a:r>
            <a:r>
              <a:rPr lang="zh-CN" altLang="en-US" dirty="0">
                <a:solidFill>
                  <a:srgbClr val="191919"/>
                </a:solidFill>
                <a:latin typeface="PingFang SC"/>
              </a:rPr>
              <a:t>亿美元）、商汤科技（</a:t>
            </a:r>
            <a:r>
              <a:rPr lang="en-US" altLang="zh-CN" dirty="0">
                <a:solidFill>
                  <a:srgbClr val="191919"/>
                </a:solidFill>
                <a:latin typeface="PingFang SC"/>
              </a:rPr>
              <a:t>45</a:t>
            </a:r>
            <a:r>
              <a:rPr lang="zh-CN" altLang="en-US" dirty="0">
                <a:solidFill>
                  <a:srgbClr val="191919"/>
                </a:solidFill>
                <a:latin typeface="PingFang SC"/>
              </a:rPr>
              <a:t>亿美元）、寒武纪科技（</a:t>
            </a:r>
            <a:r>
              <a:rPr lang="en-US" altLang="zh-CN" dirty="0">
                <a:solidFill>
                  <a:srgbClr val="191919"/>
                </a:solidFill>
                <a:latin typeface="PingFang SC"/>
              </a:rPr>
              <a:t>25</a:t>
            </a:r>
            <a:r>
              <a:rPr lang="zh-CN" altLang="en-US" dirty="0">
                <a:solidFill>
                  <a:srgbClr val="191919"/>
                </a:solidFill>
                <a:latin typeface="PingFang SC"/>
              </a:rPr>
              <a:t>亿美元）、云从科技（</a:t>
            </a:r>
            <a:r>
              <a:rPr lang="en-US" altLang="zh-CN" dirty="0">
                <a:solidFill>
                  <a:srgbClr val="191919"/>
                </a:solidFill>
                <a:latin typeface="PingFang SC"/>
              </a:rPr>
              <a:t>20</a:t>
            </a:r>
            <a:r>
              <a:rPr lang="zh-CN" altLang="en-US" dirty="0">
                <a:solidFill>
                  <a:srgbClr val="191919"/>
                </a:solidFill>
                <a:latin typeface="PingFang SC"/>
              </a:rPr>
              <a:t>亿美元）、旷视科技（</a:t>
            </a:r>
            <a:r>
              <a:rPr lang="en-US" altLang="zh-CN" dirty="0">
                <a:solidFill>
                  <a:srgbClr val="191919"/>
                </a:solidFill>
                <a:latin typeface="PingFang SC"/>
              </a:rPr>
              <a:t>20</a:t>
            </a:r>
            <a:r>
              <a:rPr lang="zh-CN" altLang="en-US" dirty="0">
                <a:solidFill>
                  <a:srgbClr val="191919"/>
                </a:solidFill>
                <a:latin typeface="PingFang SC"/>
              </a:rPr>
              <a:t>亿美元）、依图科技（</a:t>
            </a:r>
            <a:r>
              <a:rPr lang="en-US" altLang="zh-CN" dirty="0">
                <a:solidFill>
                  <a:srgbClr val="191919"/>
                </a:solidFill>
                <a:latin typeface="PingFang SC"/>
              </a:rPr>
              <a:t>20</a:t>
            </a:r>
            <a:r>
              <a:rPr lang="zh-CN" altLang="en-US" dirty="0">
                <a:solidFill>
                  <a:srgbClr val="191919"/>
                </a:solidFill>
                <a:latin typeface="PingFang SC"/>
              </a:rPr>
              <a:t>亿美元）、地平线机器人（</a:t>
            </a:r>
            <a:r>
              <a:rPr lang="en-US" altLang="zh-CN" dirty="0">
                <a:solidFill>
                  <a:srgbClr val="191919"/>
                </a:solidFill>
                <a:latin typeface="PingFang SC"/>
              </a:rPr>
              <a:t>15</a:t>
            </a:r>
            <a:r>
              <a:rPr lang="zh-CN" altLang="en-US" dirty="0">
                <a:solidFill>
                  <a:srgbClr val="191919"/>
                </a:solidFill>
                <a:latin typeface="PingFang SC"/>
              </a:rPr>
              <a:t>亿美元）、碳云智能（</a:t>
            </a:r>
            <a:r>
              <a:rPr lang="en-US" altLang="zh-CN" dirty="0">
                <a:solidFill>
                  <a:srgbClr val="191919"/>
                </a:solidFill>
                <a:latin typeface="PingFang SC"/>
              </a:rPr>
              <a:t>10</a:t>
            </a:r>
            <a:r>
              <a:rPr lang="zh-CN" altLang="en-US" dirty="0">
                <a:solidFill>
                  <a:srgbClr val="191919"/>
                </a:solidFill>
                <a:latin typeface="PingFang SC"/>
              </a:rPr>
              <a:t>亿美元）、出门问问（</a:t>
            </a:r>
            <a:r>
              <a:rPr lang="en-US" altLang="zh-CN" dirty="0">
                <a:solidFill>
                  <a:srgbClr val="191919"/>
                </a:solidFill>
                <a:latin typeface="PingFang SC"/>
              </a:rPr>
              <a:t>10</a:t>
            </a:r>
            <a:r>
              <a:rPr lang="zh-CN" altLang="en-US" dirty="0">
                <a:solidFill>
                  <a:srgbClr val="191919"/>
                </a:solidFill>
                <a:latin typeface="PingFang SC"/>
              </a:rPr>
              <a:t>亿美元）、奥比中光（</a:t>
            </a:r>
            <a:r>
              <a:rPr lang="en-US" altLang="zh-CN" dirty="0">
                <a:solidFill>
                  <a:srgbClr val="191919"/>
                </a:solidFill>
                <a:latin typeface="PingFang SC"/>
              </a:rPr>
              <a:t>10</a:t>
            </a:r>
            <a:r>
              <a:rPr lang="zh-CN" altLang="en-US" dirty="0">
                <a:solidFill>
                  <a:srgbClr val="191919"/>
                </a:solidFill>
                <a:latin typeface="PingFang SC"/>
              </a:rPr>
              <a:t>亿美元）、小马智行（</a:t>
            </a:r>
            <a:r>
              <a:rPr lang="en-US" altLang="zh-CN" dirty="0">
                <a:solidFill>
                  <a:srgbClr val="191919"/>
                </a:solidFill>
                <a:latin typeface="PingFang SC"/>
              </a:rPr>
              <a:t>10</a:t>
            </a:r>
            <a:r>
              <a:rPr lang="zh-CN" altLang="en-US" dirty="0">
                <a:solidFill>
                  <a:srgbClr val="191919"/>
                </a:solidFill>
                <a:latin typeface="PingFang SC"/>
              </a:rPr>
              <a:t>亿美元）、同盾科技（</a:t>
            </a:r>
            <a:r>
              <a:rPr lang="en-US" altLang="zh-CN" dirty="0">
                <a:solidFill>
                  <a:srgbClr val="191919"/>
                </a:solidFill>
                <a:latin typeface="PingFang SC"/>
              </a:rPr>
              <a:t>10</a:t>
            </a:r>
            <a:r>
              <a:rPr lang="zh-CN" altLang="en-US" dirty="0">
                <a:solidFill>
                  <a:srgbClr val="191919"/>
                </a:solidFill>
                <a:latin typeface="PingFang SC"/>
              </a:rPr>
              <a:t>亿美元）以及云知声（</a:t>
            </a:r>
            <a:r>
              <a:rPr lang="en-US" altLang="zh-CN" dirty="0">
                <a:solidFill>
                  <a:srgbClr val="191919"/>
                </a:solidFill>
                <a:latin typeface="PingFang SC"/>
              </a:rPr>
              <a:t>10</a:t>
            </a:r>
            <a:r>
              <a:rPr lang="zh-CN" altLang="en-US" dirty="0">
                <a:solidFill>
                  <a:srgbClr val="191919"/>
                </a:solidFill>
                <a:latin typeface="PingFang SC"/>
              </a:rPr>
              <a:t>亿美元）。</a:t>
            </a:r>
            <a:endParaRPr lang="zh-CN" altLang="en-US" b="0" i="0" dirty="0">
              <a:solidFill>
                <a:srgbClr val="191919"/>
              </a:solidFill>
              <a:effectLst/>
              <a:latin typeface="PingFang SC"/>
            </a:endParaRPr>
          </a:p>
        </p:txBody>
      </p:sp>
    </p:spTree>
    <p:extLst>
      <p:ext uri="{BB962C8B-B14F-4D97-AF65-F5344CB8AC3E}">
        <p14:creationId xmlns:p14="http://schemas.microsoft.com/office/powerpoint/2010/main" val="27066993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发展</a:t>
            </a:r>
            <a:r>
              <a:rPr lang="zh-CN" altLang="en-US" dirty="0"/>
              <a:t>前景</a:t>
            </a:r>
          </a:p>
        </p:txBody>
      </p:sp>
      <p:sp>
        <p:nvSpPr>
          <p:cNvPr id="2" name="文本框 1"/>
          <p:cNvSpPr txBox="1"/>
          <p:nvPr/>
        </p:nvSpPr>
        <p:spPr>
          <a:xfrm>
            <a:off x="701963" y="979055"/>
            <a:ext cx="9134764" cy="646331"/>
          </a:xfrm>
          <a:prstGeom prst="rect">
            <a:avLst/>
          </a:prstGeom>
          <a:noFill/>
        </p:spPr>
        <p:txBody>
          <a:bodyPr wrap="square" rtlCol="0">
            <a:spAutoFit/>
          </a:bodyPr>
          <a:lstStyle/>
          <a:p>
            <a:r>
              <a:rPr lang="zh-CN" altLang="en-US" sz="3600" dirty="0" smtClean="0"/>
              <a:t>陷入商业化困境</a:t>
            </a:r>
            <a:r>
              <a:rPr lang="en-US" altLang="zh-CN" sz="3600" dirty="0" smtClean="0"/>
              <a:t>——</a:t>
            </a:r>
            <a:r>
              <a:rPr lang="zh-CN" altLang="en-US" sz="3600" dirty="0" smtClean="0"/>
              <a:t>商汤科技</a:t>
            </a:r>
            <a:endParaRPr lang="zh-CN" altLang="en-US" sz="3600" dirty="0"/>
          </a:p>
        </p:txBody>
      </p:sp>
      <p:pic>
        <p:nvPicPr>
          <p:cNvPr id="1026" name="Picture 2" descr="http://p9.itc.cn/images01/20200707/c67d6374505e4af495cb222695d4217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63" y="3155227"/>
            <a:ext cx="6713170" cy="2968481"/>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701963" y="2063278"/>
            <a:ext cx="6713170" cy="646331"/>
          </a:xfrm>
          <a:prstGeom prst="rect">
            <a:avLst/>
          </a:prstGeom>
        </p:spPr>
        <p:txBody>
          <a:bodyPr wrap="square">
            <a:spAutoFit/>
          </a:bodyPr>
          <a:lstStyle/>
          <a:p>
            <a:r>
              <a:rPr lang="zh-CN" altLang="en-US" dirty="0">
                <a:solidFill>
                  <a:srgbClr val="191919"/>
                </a:solidFill>
                <a:latin typeface="PingFang SC"/>
              </a:rPr>
              <a:t>成立于</a:t>
            </a:r>
            <a:r>
              <a:rPr lang="en-US" altLang="zh-CN" dirty="0">
                <a:solidFill>
                  <a:srgbClr val="191919"/>
                </a:solidFill>
                <a:latin typeface="PingFang SC"/>
              </a:rPr>
              <a:t>2014</a:t>
            </a:r>
            <a:r>
              <a:rPr lang="zh-CN" altLang="en-US" dirty="0">
                <a:solidFill>
                  <a:srgbClr val="191919"/>
                </a:solidFill>
                <a:latin typeface="PingFang SC"/>
              </a:rPr>
              <a:t>年的商汤科技，总融资额接近</a:t>
            </a:r>
            <a:r>
              <a:rPr lang="en-US" altLang="zh-CN" dirty="0">
                <a:solidFill>
                  <a:srgbClr val="191919"/>
                </a:solidFill>
                <a:latin typeface="PingFang SC"/>
              </a:rPr>
              <a:t>30</a:t>
            </a:r>
            <a:r>
              <a:rPr lang="zh-CN" altLang="en-US" dirty="0">
                <a:solidFill>
                  <a:srgbClr val="191919"/>
                </a:solidFill>
                <a:latin typeface="PingFang SC"/>
              </a:rPr>
              <a:t>亿美元。</a:t>
            </a:r>
            <a:r>
              <a:rPr lang="en-US" altLang="zh-CN" dirty="0">
                <a:solidFill>
                  <a:srgbClr val="191919"/>
                </a:solidFill>
                <a:latin typeface="PingFang SC"/>
              </a:rPr>
              <a:t>2018</a:t>
            </a:r>
            <a:r>
              <a:rPr lang="zh-CN" altLang="en-US" dirty="0">
                <a:solidFill>
                  <a:srgbClr val="191919"/>
                </a:solidFill>
                <a:latin typeface="PingFang SC"/>
              </a:rPr>
              <a:t>年</a:t>
            </a:r>
            <a:r>
              <a:rPr lang="en-US" altLang="zh-CN" dirty="0">
                <a:solidFill>
                  <a:srgbClr val="191919"/>
                </a:solidFill>
                <a:latin typeface="PingFang SC"/>
              </a:rPr>
              <a:t>9</a:t>
            </a:r>
            <a:r>
              <a:rPr lang="zh-CN" altLang="en-US" dirty="0">
                <a:solidFill>
                  <a:srgbClr val="191919"/>
                </a:solidFill>
                <a:latin typeface="PingFang SC"/>
              </a:rPr>
              <a:t>月，公司又获软银愿景基金领投的</a:t>
            </a:r>
            <a:r>
              <a:rPr lang="en-US" altLang="zh-CN" dirty="0">
                <a:solidFill>
                  <a:srgbClr val="191919"/>
                </a:solidFill>
                <a:latin typeface="PingFang SC"/>
              </a:rPr>
              <a:t>10</a:t>
            </a:r>
            <a:r>
              <a:rPr lang="zh-CN" altLang="en-US" dirty="0">
                <a:solidFill>
                  <a:srgbClr val="191919"/>
                </a:solidFill>
                <a:latin typeface="PingFang SC"/>
              </a:rPr>
              <a:t>亿美元。</a:t>
            </a:r>
            <a:endParaRPr lang="zh-CN" altLang="en-US" dirty="0"/>
          </a:p>
        </p:txBody>
      </p:sp>
      <p:sp>
        <p:nvSpPr>
          <p:cNvPr id="6" name="矩形 5"/>
          <p:cNvSpPr/>
          <p:nvPr/>
        </p:nvSpPr>
        <p:spPr>
          <a:xfrm>
            <a:off x="7601527" y="1880355"/>
            <a:ext cx="4221018" cy="4247317"/>
          </a:xfrm>
          <a:prstGeom prst="rect">
            <a:avLst/>
          </a:prstGeom>
        </p:spPr>
        <p:txBody>
          <a:bodyPr wrap="square">
            <a:spAutoFit/>
          </a:bodyPr>
          <a:lstStyle/>
          <a:p>
            <a:r>
              <a:rPr lang="zh-CN" altLang="en-US" dirty="0" smtClean="0">
                <a:solidFill>
                  <a:srgbClr val="191919"/>
                </a:solidFill>
                <a:latin typeface="PingFang SC"/>
              </a:rPr>
              <a:t>    持续</a:t>
            </a:r>
            <a:r>
              <a:rPr lang="zh-CN" altLang="en-US" dirty="0">
                <a:solidFill>
                  <a:srgbClr val="191919"/>
                </a:solidFill>
                <a:latin typeface="PingFang SC"/>
              </a:rPr>
              <a:t>资本注入下，商汤似乎并没有获得完全的自我造血能力，有消息称，商汤还在寻求新一轮</a:t>
            </a:r>
            <a:r>
              <a:rPr lang="en-US" altLang="zh-CN" dirty="0">
                <a:solidFill>
                  <a:srgbClr val="191919"/>
                </a:solidFill>
                <a:latin typeface="PingFang SC"/>
              </a:rPr>
              <a:t>10</a:t>
            </a:r>
            <a:r>
              <a:rPr lang="zh-CN" altLang="en-US" dirty="0">
                <a:solidFill>
                  <a:srgbClr val="191919"/>
                </a:solidFill>
                <a:latin typeface="PingFang SC"/>
              </a:rPr>
              <a:t>到</a:t>
            </a:r>
            <a:r>
              <a:rPr lang="en-US" altLang="zh-CN" dirty="0">
                <a:solidFill>
                  <a:srgbClr val="191919"/>
                </a:solidFill>
                <a:latin typeface="PingFang SC"/>
              </a:rPr>
              <a:t>15</a:t>
            </a:r>
            <a:r>
              <a:rPr lang="zh-CN" altLang="en-US" dirty="0">
                <a:solidFill>
                  <a:srgbClr val="191919"/>
                </a:solidFill>
                <a:latin typeface="PingFang SC"/>
              </a:rPr>
              <a:t>亿美元的资本，此轮融资后商汤的估值将达到</a:t>
            </a:r>
            <a:r>
              <a:rPr lang="en-US" altLang="zh-CN" dirty="0">
                <a:solidFill>
                  <a:srgbClr val="191919"/>
                </a:solidFill>
                <a:latin typeface="PingFang SC"/>
              </a:rPr>
              <a:t>100</a:t>
            </a:r>
            <a:r>
              <a:rPr lang="zh-CN" altLang="en-US" dirty="0">
                <a:solidFill>
                  <a:srgbClr val="191919"/>
                </a:solidFill>
                <a:latin typeface="PingFang SC"/>
              </a:rPr>
              <a:t>亿美元。</a:t>
            </a:r>
          </a:p>
          <a:p>
            <a:r>
              <a:rPr lang="zh-CN" altLang="en-US" dirty="0" smtClean="0">
                <a:solidFill>
                  <a:srgbClr val="191919"/>
                </a:solidFill>
                <a:latin typeface="PingFang SC"/>
              </a:rPr>
              <a:t>    不过</a:t>
            </a:r>
            <a:r>
              <a:rPr lang="zh-CN" altLang="en-US" dirty="0">
                <a:solidFill>
                  <a:srgbClr val="191919"/>
                </a:solidFill>
                <a:latin typeface="PingFang SC"/>
              </a:rPr>
              <a:t>这轮融资在半年多的问询和尝试下迟迟未果，很大一部分原因是估值过高，让投资人觉得这笔生意“并不划算”。</a:t>
            </a:r>
          </a:p>
          <a:p>
            <a:r>
              <a:rPr lang="zh-CN" altLang="en-US" dirty="0" smtClean="0">
                <a:solidFill>
                  <a:srgbClr val="191919"/>
                </a:solidFill>
                <a:latin typeface="PingFang SC"/>
              </a:rPr>
              <a:t>    商汤</a:t>
            </a:r>
            <a:r>
              <a:rPr lang="zh-CN" altLang="en-US" dirty="0">
                <a:solidFill>
                  <a:srgbClr val="191919"/>
                </a:solidFill>
                <a:latin typeface="PingFang SC"/>
              </a:rPr>
              <a:t>目前主要在为政府和央企提供非标准化的服务，也导致无法用单一方案去批量化落地。加上此类客户较长的付款周期，如果新的融资无法到位，商汤将面临资金链断裂的风险，后续的发展路线就会大受影响。</a:t>
            </a:r>
            <a:endParaRPr lang="zh-CN" altLang="en-US" b="0" i="0" dirty="0">
              <a:solidFill>
                <a:srgbClr val="191919"/>
              </a:solidFill>
              <a:effectLst/>
              <a:latin typeface="PingFang SC"/>
            </a:endParaRPr>
          </a:p>
        </p:txBody>
      </p:sp>
    </p:spTree>
    <p:extLst>
      <p:ext uri="{BB962C8B-B14F-4D97-AF65-F5344CB8AC3E}">
        <p14:creationId xmlns:p14="http://schemas.microsoft.com/office/powerpoint/2010/main" val="1138468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发展</a:t>
            </a:r>
            <a:r>
              <a:rPr lang="zh-CN" altLang="en-US" dirty="0"/>
              <a:t>前景</a:t>
            </a:r>
          </a:p>
        </p:txBody>
      </p:sp>
      <p:sp>
        <p:nvSpPr>
          <p:cNvPr id="2" name="Rectangle 1"/>
          <p:cNvSpPr>
            <a:spLocks noChangeArrowheads="1"/>
          </p:cNvSpPr>
          <p:nvPr/>
        </p:nvSpPr>
        <p:spPr bwMode="auto">
          <a:xfrm>
            <a:off x="868218" y="1304827"/>
            <a:ext cx="10307782"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zh-CN" sz="2800" b="0" i="0" u="none" strike="noStrike" cap="none" normalizeH="0" baseline="0" dirty="0" smtClean="0">
                <a:ln>
                  <a:noFill/>
                </a:ln>
                <a:solidFill>
                  <a:srgbClr val="191919"/>
                </a:solidFill>
                <a:effectLst/>
                <a:latin typeface="Arial" panose="020B0604020202020204" pitchFamily="34" charset="0"/>
                <a:ea typeface="PingFang SC"/>
              </a:rPr>
              <a:t>       </a:t>
            </a:r>
            <a:r>
              <a:rPr kumimoji="0" lang="zh-CN" altLang="zh-CN" sz="2800" b="0" i="0" u="none" strike="noStrike" cap="none" normalizeH="0" baseline="0" dirty="0" smtClean="0">
                <a:ln>
                  <a:noFill/>
                </a:ln>
                <a:solidFill>
                  <a:srgbClr val="191919"/>
                </a:solidFill>
                <a:effectLst/>
                <a:latin typeface="Arial" panose="020B0604020202020204" pitchFamily="34" charset="0"/>
                <a:ea typeface="PingFang SC"/>
              </a:rPr>
              <a:t>短期来看，亏损对于这些公司来说都是正常的现象，用牺牲当下利益的方式，去获得更多的市场空间。但对于当前的一些AI独角兽企业而言，并没有几家真正形成了强大的技术壁垒。</a:t>
            </a:r>
            <a:endParaRPr kumimoji="0" lang="zh-CN" altLang="zh-CN"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zh-CN" sz="2800" b="0" i="0" u="none" strike="noStrike" cap="none" normalizeH="0" baseline="0" dirty="0" smtClean="0">
                <a:ln>
                  <a:noFill/>
                </a:ln>
                <a:solidFill>
                  <a:srgbClr val="191919"/>
                </a:solidFill>
                <a:effectLst/>
                <a:latin typeface="Arial" panose="020B0604020202020204" pitchFamily="34" charset="0"/>
                <a:ea typeface="PingFang SC"/>
              </a:rPr>
              <a:t>        </a:t>
            </a:r>
            <a:r>
              <a:rPr kumimoji="0" lang="zh-CN" altLang="zh-CN" sz="2800" b="0" i="0" u="none" strike="noStrike" cap="none" normalizeH="0" baseline="0" dirty="0" smtClean="0">
                <a:ln>
                  <a:noFill/>
                </a:ln>
                <a:solidFill>
                  <a:srgbClr val="191919"/>
                </a:solidFill>
                <a:effectLst/>
                <a:latin typeface="Arial" panose="020B0604020202020204" pitchFamily="34" charset="0"/>
                <a:ea typeface="PingFang SC"/>
              </a:rPr>
              <a:t>一位行业投资人就直言不讳地指出：</a:t>
            </a:r>
            <a:endParaRPr kumimoji="0" lang="zh-CN" altLang="zh-CN" sz="2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zh-CN" altLang="zh-CN" sz="2800" b="0" i="0" u="none" strike="noStrike" cap="none" normalizeH="0" baseline="0" dirty="0" smtClean="0">
                <a:ln>
                  <a:noFill/>
                </a:ln>
                <a:solidFill>
                  <a:schemeClr val="tx1"/>
                </a:solidFill>
                <a:effectLst/>
                <a:latin typeface="Arial" panose="020B0604020202020204" pitchFamily="34" charset="0"/>
              </a:rPr>
              <a:t>“AI的技术有很强大的通用性，A家产品能实现的</a:t>
            </a:r>
            <a:r>
              <a:rPr kumimoji="0" lang="en-US" altLang="zh-CN" sz="2800" b="0" i="0" u="none" strike="noStrike" cap="none" normalizeH="0" baseline="0" dirty="0" smtClean="0">
                <a:ln>
                  <a:noFill/>
                </a:ln>
                <a:solidFill>
                  <a:schemeClr val="tx1"/>
                </a:solidFill>
                <a:effectLst/>
                <a:latin typeface="Arial" panose="020B0604020202020204" pitchFamily="34" charset="0"/>
              </a:rPr>
              <a:t> </a:t>
            </a:r>
            <a:r>
              <a:rPr kumimoji="0" lang="zh-CN" altLang="zh-CN" sz="2800" b="0" i="0" u="none" strike="noStrike" cap="none" normalizeH="0" baseline="0" dirty="0" smtClean="0">
                <a:ln>
                  <a:noFill/>
                </a:ln>
                <a:solidFill>
                  <a:schemeClr val="tx1"/>
                </a:solidFill>
                <a:effectLst/>
                <a:latin typeface="Arial" panose="020B0604020202020204" pitchFamily="34" charset="0"/>
              </a:rPr>
              <a:t>功能，B家大概率上也能实现，技术只是一方面，多数独角兽企业走不出来也不是技术原因，而更多的可能是缺乏市场需求。” </a:t>
            </a:r>
          </a:p>
        </p:txBody>
      </p:sp>
    </p:spTree>
    <p:extLst>
      <p:ext uri="{BB962C8B-B14F-4D97-AF65-F5344CB8AC3E}">
        <p14:creationId xmlns:p14="http://schemas.microsoft.com/office/powerpoint/2010/main" val="41505060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48622" y="150097"/>
            <a:ext cx="10515600" cy="573989"/>
          </a:xfrm>
        </p:spPr>
        <p:txBody>
          <a:bodyPr/>
          <a:lstStyle/>
          <a:p>
            <a:pPr algn="l"/>
            <a:r>
              <a:rPr lang="zh-CN" altLang="en-US" dirty="0" smtClean="0"/>
              <a:t>发展</a:t>
            </a:r>
            <a:r>
              <a:rPr lang="zh-CN" altLang="en-US" dirty="0"/>
              <a:t>前景</a:t>
            </a:r>
          </a:p>
        </p:txBody>
      </p:sp>
      <p:sp>
        <p:nvSpPr>
          <p:cNvPr id="2" name="矩形 1"/>
          <p:cNvSpPr/>
          <p:nvPr/>
        </p:nvSpPr>
        <p:spPr>
          <a:xfrm>
            <a:off x="1848691" y="2967335"/>
            <a:ext cx="8494633" cy="923330"/>
          </a:xfrm>
          <a:prstGeom prst="rect">
            <a:avLst/>
          </a:prstGeom>
          <a:noFill/>
        </p:spPr>
        <p:txBody>
          <a:bodyPr wrap="none" lIns="91440" tIns="45720" rIns="91440" bIns="45720">
            <a:spAutoFit/>
          </a:bodyPr>
          <a:lstStyle/>
          <a:p>
            <a:pPr algn="ct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未来需要什么样的</a:t>
            </a:r>
            <a:r>
              <a:rPr lang="en-US" altLang="zh-CN"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AI</a:t>
            </a:r>
            <a:r>
              <a:rPr lang="zh-CN" altLang="en-US" sz="5400" b="1" cap="none" spc="0" dirty="0" smtClean="0">
                <a:ln w="12700">
                  <a:solidFill>
                    <a:schemeClr val="accent5"/>
                  </a:solidFill>
                  <a:prstDash val="solid"/>
                </a:ln>
                <a:pattFill prst="ltDnDiag">
                  <a:fgClr>
                    <a:schemeClr val="accent5">
                      <a:lumMod val="60000"/>
                      <a:lumOff val="40000"/>
                    </a:schemeClr>
                  </a:fgClr>
                  <a:bgClr>
                    <a:schemeClr val="bg1"/>
                  </a:bgClr>
                </a:pattFill>
                <a:effectLst/>
              </a:rPr>
              <a:t>人才？</a:t>
            </a:r>
            <a:endParaRPr lang="zh-CN" alt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5" name="矩形 4"/>
          <p:cNvSpPr/>
          <p:nvPr/>
        </p:nvSpPr>
        <p:spPr>
          <a:xfrm>
            <a:off x="1848691" y="4445108"/>
            <a:ext cx="8091055" cy="1323439"/>
          </a:xfrm>
          <a:prstGeom prst="rect">
            <a:avLst/>
          </a:prstGeom>
        </p:spPr>
        <p:txBody>
          <a:bodyPr wrap="square">
            <a:spAutoFit/>
          </a:bodyPr>
          <a:lstStyle/>
          <a:p>
            <a:r>
              <a:rPr lang="en-US" altLang="zh-CN" sz="4000" b="1" kern="100" dirty="0" smtClean="0">
                <a:solidFill>
                  <a:srgbClr val="666666"/>
                </a:solidFill>
                <a:latin typeface="Helvetica" panose="020B0604020202020204" pitchFamily="34" charset="0"/>
                <a:ea typeface="宋体" panose="02010600030101010101" pitchFamily="2" charset="-122"/>
                <a:cs typeface="Times New Roman" panose="02020603050405020304" pitchFamily="18" charset="0"/>
              </a:rPr>
              <a:t>    </a:t>
            </a:r>
            <a:r>
              <a:rPr lang="zh-CN" altLang="zh-CN" sz="4000" b="1" kern="100" dirty="0" smtClean="0">
                <a:solidFill>
                  <a:srgbClr val="666666"/>
                </a:solidFill>
                <a:latin typeface="Helvetica" panose="020B0604020202020204" pitchFamily="34" charset="0"/>
                <a:ea typeface="宋体" panose="02010600030101010101" pitchFamily="2" charset="-122"/>
                <a:cs typeface="Times New Roman" panose="02020603050405020304" pitchFamily="18" charset="0"/>
              </a:rPr>
              <a:t>能</a:t>
            </a:r>
            <a:r>
              <a:rPr lang="zh-CN" altLang="zh-CN" sz="4000" b="1" kern="100" dirty="0">
                <a:solidFill>
                  <a:srgbClr val="666666"/>
                </a:solidFill>
                <a:latin typeface="Helvetica" panose="020B0604020202020204" pitchFamily="34" charset="0"/>
                <a:ea typeface="宋体" panose="02010600030101010101" pitchFamily="2" charset="-122"/>
                <a:cs typeface="Times New Roman" panose="02020603050405020304" pitchFamily="18" charset="0"/>
              </a:rPr>
              <a:t>将模型应用于专业领域的</a:t>
            </a:r>
            <a:r>
              <a:rPr lang="zh-CN" altLang="zh-CN" sz="4000" b="1" kern="100" dirty="0" smtClean="0">
                <a:solidFill>
                  <a:srgbClr val="666666"/>
                </a:solidFill>
                <a:latin typeface="Helvetica" panose="020B0604020202020204" pitchFamily="34" charset="0"/>
                <a:ea typeface="宋体" panose="02010600030101010101" pitchFamily="2" charset="-122"/>
                <a:cs typeface="Times New Roman" panose="02020603050405020304" pitchFamily="18" charset="0"/>
              </a:rPr>
              <a:t>人</a:t>
            </a:r>
            <a:endParaRPr lang="en-US" altLang="zh-CN" sz="4000" b="1" kern="100" dirty="0" smtClean="0">
              <a:solidFill>
                <a:srgbClr val="666666"/>
              </a:solidFill>
              <a:latin typeface="Helvetica" panose="020B0604020202020204" pitchFamily="34" charset="0"/>
              <a:ea typeface="宋体" panose="02010600030101010101" pitchFamily="2" charset="-122"/>
              <a:cs typeface="Times New Roman" panose="02020603050405020304" pitchFamily="18" charset="0"/>
            </a:endParaRPr>
          </a:p>
          <a:p>
            <a:r>
              <a:rPr lang="zh-CN" altLang="zh-CN" sz="4000" b="1" kern="100" dirty="0" smtClean="0">
                <a:solidFill>
                  <a:srgbClr val="666666"/>
                </a:solidFill>
                <a:latin typeface="Helvetica" panose="020B0604020202020204" pitchFamily="34" charset="0"/>
                <a:ea typeface="宋体" panose="02010600030101010101" pitchFamily="2" charset="-122"/>
                <a:cs typeface="Times New Roman" panose="02020603050405020304" pitchFamily="18" charset="0"/>
              </a:rPr>
              <a:t>也就是</a:t>
            </a:r>
            <a:r>
              <a:rPr lang="zh-CN" altLang="zh-CN" sz="4000" b="1" kern="100" dirty="0">
                <a:solidFill>
                  <a:srgbClr val="666666"/>
                </a:solidFill>
                <a:latin typeface="Helvetica" panose="020B0604020202020204" pitchFamily="34" charset="0"/>
                <a:ea typeface="宋体" panose="02010600030101010101" pitchFamily="2" charset="-122"/>
                <a:cs typeface="Times New Roman" panose="02020603050405020304" pitchFamily="18" charset="0"/>
              </a:rPr>
              <a:t>跨领域让机器学习落地的人</a:t>
            </a:r>
            <a:endParaRPr lang="zh-CN" altLang="en-US" sz="4000" b="1" dirty="0"/>
          </a:p>
        </p:txBody>
      </p:sp>
    </p:spTree>
    <p:extLst>
      <p:ext uri="{BB962C8B-B14F-4D97-AF65-F5344CB8AC3E}">
        <p14:creationId xmlns:p14="http://schemas.microsoft.com/office/powerpoint/2010/main" val="220058972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5" name="文本框 4"/>
          <p:cNvSpPr txBox="1"/>
          <p:nvPr/>
        </p:nvSpPr>
        <p:spPr>
          <a:xfrm>
            <a:off x="946738" y="3656370"/>
            <a:ext cx="4775338" cy="769441"/>
          </a:xfrm>
          <a:prstGeom prst="rect">
            <a:avLst/>
          </a:prstGeom>
          <a:noFill/>
        </p:spPr>
        <p:txBody>
          <a:bodyPr wrap="square" rtlCol="0">
            <a:spAutoFit/>
          </a:bodyPr>
          <a:lstStyle/>
          <a:p>
            <a:pPr algn="dist"/>
            <a:r>
              <a:rPr lang="zh-CN" altLang="en-US" sz="4400" dirty="0">
                <a:solidFill>
                  <a:schemeClr val="bg1"/>
                </a:solidFill>
                <a:latin typeface="华康俪金黑W8" panose="020B0809000000000000" pitchFamily="49" charset="-122"/>
                <a:ea typeface="华康俪金黑W8" panose="020B0809000000000000" pitchFamily="49" charset="-122"/>
              </a:rPr>
              <a:t>科技领航未来</a:t>
            </a:r>
          </a:p>
        </p:txBody>
      </p:sp>
      <p:sp>
        <p:nvSpPr>
          <p:cNvPr id="2" name="文本框 1"/>
          <p:cNvSpPr txBox="1"/>
          <p:nvPr/>
        </p:nvSpPr>
        <p:spPr>
          <a:xfrm>
            <a:off x="266700" y="2311908"/>
            <a:ext cx="6135414" cy="1569660"/>
          </a:xfrm>
          <a:prstGeom prst="rect">
            <a:avLst/>
          </a:prstGeom>
          <a:noFill/>
        </p:spPr>
        <p:txBody>
          <a:bodyPr wrap="square" rtlCol="0">
            <a:spAutoFit/>
            <a:scene3d>
              <a:camera prst="orthographicFront"/>
              <a:lightRig rig="threePt" dir="t"/>
            </a:scene3d>
            <a:sp3d extrusionH="57150">
              <a:bevelT w="38100" h="38100"/>
            </a:sp3d>
          </a:bodyPr>
          <a:lstStyle/>
          <a:p>
            <a:pPr algn="ctr"/>
            <a:r>
              <a:rPr lang="zh-CN" altLang="en-US" sz="9600" dirty="0">
                <a:gradFill>
                  <a:gsLst>
                    <a:gs pos="0">
                      <a:schemeClr val="bg1"/>
                    </a:gs>
                    <a:gs pos="100000">
                      <a:schemeClr val="bg1">
                        <a:lumMod val="50000"/>
                      </a:schemeClr>
                    </a:gs>
                  </a:gsLst>
                  <a:lin ang="5400000" scaled="1"/>
                </a:gradFill>
                <a:latin typeface="张海山锐谐体" panose="02000000000000000000" pitchFamily="2" charset="-122"/>
                <a:ea typeface="张海山锐谐体" panose="02000000000000000000" pitchFamily="2" charset="-122"/>
              </a:rPr>
              <a:t>谢谢聆听</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11161"/>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41" name="矩形: 圆角 40"/>
          <p:cNvSpPr/>
          <p:nvPr/>
        </p:nvSpPr>
        <p:spPr>
          <a:xfrm>
            <a:off x="952500" y="183741"/>
            <a:ext cx="4902200" cy="5970564"/>
          </a:xfrm>
          <a:prstGeom prst="roundRect">
            <a:avLst>
              <a:gd name="adj" fmla="val 6630"/>
            </a:avLst>
          </a:prstGeom>
          <a:solidFill>
            <a:srgbClr val="2579DB">
              <a:alpha val="23000"/>
            </a:srgbClr>
          </a:solidFill>
          <a:ln w="3175" cap="flat" cmpd="sng" algn="ctr">
            <a:solidFill>
              <a:srgbClr val="10ACBC"/>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1" kern="0" dirty="0">
              <a:solidFill>
                <a:schemeClr val="tx2"/>
              </a:solidFill>
              <a:latin typeface="Arial" panose="020B0604020202020204"/>
              <a:ea typeface="楷体" panose="02010609060101010101" charset="-122"/>
            </a:endParaRPr>
          </a:p>
        </p:txBody>
      </p:sp>
      <p:sp>
        <p:nvSpPr>
          <p:cNvPr id="42" name="梯形 41"/>
          <p:cNvSpPr/>
          <p:nvPr/>
        </p:nvSpPr>
        <p:spPr>
          <a:xfrm rot="10800000">
            <a:off x="1966283" y="184981"/>
            <a:ext cx="2874634" cy="24295"/>
          </a:xfrm>
          <a:prstGeom prst="trapezoid">
            <a:avLst/>
          </a:prstGeom>
          <a:solidFill>
            <a:srgbClr val="10ACBC"/>
          </a:solidFill>
          <a:ln w="63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800" b="1" i="0" u="none" strike="noStrike" kern="0" cap="none" spc="0" normalizeH="0" baseline="0" noProof="0">
              <a:ln>
                <a:noFill/>
              </a:ln>
              <a:solidFill>
                <a:schemeClr val="tx2"/>
              </a:solidFill>
              <a:effectLst/>
              <a:uLnTx/>
              <a:uFillTx/>
              <a:latin typeface="Arial" panose="020B0604020202020204"/>
              <a:ea typeface="楷体" panose="02010609060101010101" charset="-122"/>
            </a:endParaRPr>
          </a:p>
        </p:txBody>
      </p:sp>
      <p:sp>
        <p:nvSpPr>
          <p:cNvPr id="27" name="文本框 26"/>
          <p:cNvSpPr txBox="1"/>
          <p:nvPr/>
        </p:nvSpPr>
        <p:spPr>
          <a:xfrm>
            <a:off x="3082098" y="1575832"/>
            <a:ext cx="2163536" cy="461665"/>
          </a:xfrm>
          <a:prstGeom prst="rect">
            <a:avLst/>
          </a:prstGeom>
          <a:noFill/>
        </p:spPr>
        <p:txBody>
          <a:bodyPr wrap="square" rtlCol="0">
            <a:spAutoFit/>
          </a:bodyPr>
          <a:lstStyle/>
          <a:p>
            <a:pPr>
              <a:defRPr/>
            </a:pPr>
            <a:r>
              <a:rPr lang="zh-CN" altLang="en-US" sz="2400" b="1" dirty="0" smtClean="0">
                <a:solidFill>
                  <a:prstClr val="white"/>
                </a:solidFill>
                <a:latin typeface="微软雅黑" panose="020B0503020204020204" pitchFamily="34" charset="-122"/>
                <a:ea typeface="微软雅黑" panose="020B0503020204020204" pitchFamily="34" charset="-122"/>
              </a:rPr>
              <a:t>逻辑回归</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28" name="矩形 27"/>
          <p:cNvSpPr/>
          <p:nvPr/>
        </p:nvSpPr>
        <p:spPr>
          <a:xfrm>
            <a:off x="2806432" y="1551171"/>
            <a:ext cx="2796215" cy="510988"/>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9" name="文本框 28"/>
          <p:cNvSpPr txBox="1"/>
          <p:nvPr/>
        </p:nvSpPr>
        <p:spPr>
          <a:xfrm>
            <a:off x="1204553" y="1578064"/>
            <a:ext cx="1532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第一部分</a:t>
            </a:r>
          </a:p>
        </p:txBody>
      </p:sp>
      <p:sp>
        <p:nvSpPr>
          <p:cNvPr id="30" name="文本框 29"/>
          <p:cNvSpPr txBox="1"/>
          <p:nvPr/>
        </p:nvSpPr>
        <p:spPr>
          <a:xfrm>
            <a:off x="3080261" y="2340636"/>
            <a:ext cx="2163536" cy="461665"/>
          </a:xfrm>
          <a:prstGeom prst="rect">
            <a:avLst/>
          </a:prstGeom>
          <a:noFill/>
        </p:spPr>
        <p:txBody>
          <a:bodyPr wrap="square" rtlCol="0">
            <a:spAutoFit/>
          </a:bodyPr>
          <a:lstStyle/>
          <a:p>
            <a:pPr>
              <a:defRPr/>
            </a:pPr>
            <a:r>
              <a:rPr lang="zh-CN" altLang="en-US" sz="2400" b="1" dirty="0" smtClean="0">
                <a:solidFill>
                  <a:prstClr val="white"/>
                </a:solidFill>
                <a:latin typeface="微软雅黑" panose="020B0503020204020204" pitchFamily="34" charset="-122"/>
                <a:ea typeface="微软雅黑" panose="020B0503020204020204" pitchFamily="34" charset="-122"/>
              </a:rPr>
              <a:t>支持向量机</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31" name="矩形 30"/>
          <p:cNvSpPr/>
          <p:nvPr/>
        </p:nvSpPr>
        <p:spPr>
          <a:xfrm>
            <a:off x="2806432" y="2315975"/>
            <a:ext cx="2796215" cy="510988"/>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2" name="文本框 31"/>
          <p:cNvSpPr txBox="1"/>
          <p:nvPr/>
        </p:nvSpPr>
        <p:spPr>
          <a:xfrm>
            <a:off x="1204553" y="2342868"/>
            <a:ext cx="1532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第二部分</a:t>
            </a:r>
          </a:p>
        </p:txBody>
      </p:sp>
      <p:sp>
        <p:nvSpPr>
          <p:cNvPr id="33" name="文本框 32"/>
          <p:cNvSpPr txBox="1"/>
          <p:nvPr/>
        </p:nvSpPr>
        <p:spPr>
          <a:xfrm>
            <a:off x="3082098" y="3078547"/>
            <a:ext cx="2163536" cy="461665"/>
          </a:xfrm>
          <a:prstGeom prst="rect">
            <a:avLst/>
          </a:prstGeom>
          <a:noFill/>
        </p:spPr>
        <p:txBody>
          <a:bodyPr wrap="square" rtlCol="0">
            <a:spAutoFit/>
          </a:bodyPr>
          <a:lstStyle/>
          <a:p>
            <a:pPr>
              <a:defRPr/>
            </a:pPr>
            <a:r>
              <a:rPr lang="zh-CN" altLang="en-US" sz="2400" b="1" dirty="0" smtClean="0">
                <a:solidFill>
                  <a:prstClr val="white"/>
                </a:solidFill>
                <a:latin typeface="微软雅黑" panose="020B0503020204020204" pitchFamily="34" charset="-122"/>
                <a:ea typeface="微软雅黑" panose="020B0503020204020204" pitchFamily="34" charset="-122"/>
              </a:rPr>
              <a:t>朴素贝叶斯</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34" name="矩形 33"/>
          <p:cNvSpPr/>
          <p:nvPr/>
        </p:nvSpPr>
        <p:spPr>
          <a:xfrm>
            <a:off x="2806432" y="3053886"/>
            <a:ext cx="2796215" cy="510988"/>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文本框 34"/>
          <p:cNvSpPr txBox="1"/>
          <p:nvPr/>
        </p:nvSpPr>
        <p:spPr>
          <a:xfrm>
            <a:off x="1204553" y="3080779"/>
            <a:ext cx="1532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第三部分</a:t>
            </a:r>
          </a:p>
        </p:txBody>
      </p:sp>
      <p:sp>
        <p:nvSpPr>
          <p:cNvPr id="36" name="文本框 35"/>
          <p:cNvSpPr txBox="1"/>
          <p:nvPr/>
        </p:nvSpPr>
        <p:spPr>
          <a:xfrm>
            <a:off x="3082098" y="3843351"/>
            <a:ext cx="2163536" cy="461665"/>
          </a:xfrm>
          <a:prstGeom prst="rect">
            <a:avLst/>
          </a:prstGeom>
          <a:noFill/>
        </p:spPr>
        <p:txBody>
          <a:bodyPr wrap="square" rtlCol="0">
            <a:spAutoFit/>
          </a:bodyPr>
          <a:lstStyle/>
          <a:p>
            <a:pPr>
              <a:defRPr/>
            </a:pPr>
            <a:r>
              <a:rPr lang="en-US" altLang="zh-CN" sz="2400" b="1" dirty="0" smtClean="0">
                <a:solidFill>
                  <a:prstClr val="white"/>
                </a:solidFill>
                <a:latin typeface="微软雅黑" panose="020B0503020204020204" pitchFamily="34" charset="-122"/>
                <a:ea typeface="微软雅黑" panose="020B0503020204020204" pitchFamily="34" charset="-122"/>
              </a:rPr>
              <a:t>K-means</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37" name="矩形 36"/>
          <p:cNvSpPr/>
          <p:nvPr/>
        </p:nvSpPr>
        <p:spPr>
          <a:xfrm>
            <a:off x="2806432" y="3818690"/>
            <a:ext cx="2796215" cy="510988"/>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8" name="文本框 37"/>
          <p:cNvSpPr txBox="1"/>
          <p:nvPr/>
        </p:nvSpPr>
        <p:spPr>
          <a:xfrm>
            <a:off x="1204553" y="3845583"/>
            <a:ext cx="1532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第四部分</a:t>
            </a:r>
          </a:p>
        </p:txBody>
      </p:sp>
      <p:sp>
        <p:nvSpPr>
          <p:cNvPr id="39" name="文本框 38"/>
          <p:cNvSpPr txBox="1"/>
          <p:nvPr/>
        </p:nvSpPr>
        <p:spPr>
          <a:xfrm>
            <a:off x="1440874" y="220509"/>
            <a:ext cx="4070510" cy="1200329"/>
          </a:xfrm>
          <a:prstGeom prst="rect">
            <a:avLst/>
          </a:prstGeom>
          <a:noFill/>
        </p:spPr>
        <p:txBody>
          <a:bodyPr wrap="square" rtlCol="0">
            <a:spAutoFit/>
          </a:bodyPr>
          <a:lstStyle/>
          <a:p>
            <a:pPr algn="ctr"/>
            <a:r>
              <a:rPr lang="zh-CN" altLang="en-US" sz="7200" dirty="0" smtClean="0">
                <a:solidFill>
                  <a:schemeClr val="bg1"/>
                </a:solidFill>
                <a:latin typeface="Agency FB" panose="020B0503020202020204" pitchFamily="34" charset="0"/>
                <a:ea typeface="造字工房悦黑体验版细体" pitchFamily="50" charset="-122"/>
              </a:rPr>
              <a:t>算法讲解</a:t>
            </a:r>
            <a:endParaRPr lang="zh-CN" altLang="en-US" sz="7200" dirty="0">
              <a:solidFill>
                <a:schemeClr val="bg1"/>
              </a:solidFill>
              <a:latin typeface="Agency FB" panose="020B0503020202020204" pitchFamily="34" charset="0"/>
              <a:ea typeface="造字工房悦黑体验版细体" pitchFamily="50" charset="-122"/>
            </a:endParaRPr>
          </a:p>
        </p:txBody>
      </p:sp>
      <p:sp>
        <p:nvSpPr>
          <p:cNvPr id="6" name="文本框 5">
            <a:extLst>
              <a:ext uri="{FF2B5EF4-FFF2-40B4-BE49-F238E27FC236}">
                <a16:creationId xmlns:a16="http://schemas.microsoft.com/office/drawing/2014/main" id="{612B84E7-C534-43E5-95A2-0CF79F0CB352}"/>
              </a:ext>
            </a:extLst>
          </p:cNvPr>
          <p:cNvSpPr txBox="1"/>
          <p:nvPr/>
        </p:nvSpPr>
        <p:spPr>
          <a:xfrm>
            <a:off x="3080261" y="4568630"/>
            <a:ext cx="2163536" cy="461665"/>
          </a:xfrm>
          <a:prstGeom prst="rect">
            <a:avLst/>
          </a:prstGeom>
          <a:noFill/>
        </p:spPr>
        <p:txBody>
          <a:bodyPr wrap="square" rtlCol="0">
            <a:spAutoFit/>
          </a:bodyPr>
          <a:lstStyle/>
          <a:p>
            <a:pPr>
              <a:defRPr/>
            </a:pPr>
            <a:r>
              <a:rPr lang="zh-CN" altLang="en-US" sz="2400" b="1" dirty="0" smtClean="0">
                <a:solidFill>
                  <a:prstClr val="white"/>
                </a:solidFill>
                <a:latin typeface="微软雅黑" panose="020B0503020204020204" pitchFamily="34" charset="-122"/>
                <a:ea typeface="微软雅黑" panose="020B0503020204020204" pitchFamily="34" charset="-122"/>
              </a:rPr>
              <a:t>决策树</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8" name="矩形 7">
            <a:extLst>
              <a:ext uri="{FF2B5EF4-FFF2-40B4-BE49-F238E27FC236}">
                <a16:creationId xmlns:a16="http://schemas.microsoft.com/office/drawing/2014/main" id="{6AB58F92-4753-4A63-8866-1E81FC8A4F26}"/>
              </a:ext>
            </a:extLst>
          </p:cNvPr>
          <p:cNvSpPr/>
          <p:nvPr/>
        </p:nvSpPr>
        <p:spPr>
          <a:xfrm>
            <a:off x="2804595" y="4543969"/>
            <a:ext cx="2796215" cy="510988"/>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文本框 8">
            <a:extLst>
              <a:ext uri="{FF2B5EF4-FFF2-40B4-BE49-F238E27FC236}">
                <a16:creationId xmlns:a16="http://schemas.microsoft.com/office/drawing/2014/main" id="{A38A5AB8-9B06-4884-AF14-FA329DCCB2F7}"/>
              </a:ext>
            </a:extLst>
          </p:cNvPr>
          <p:cNvSpPr txBox="1"/>
          <p:nvPr/>
        </p:nvSpPr>
        <p:spPr>
          <a:xfrm>
            <a:off x="1202716" y="4570862"/>
            <a:ext cx="1532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第五部分</a:t>
            </a:r>
          </a:p>
        </p:txBody>
      </p:sp>
      <p:sp>
        <p:nvSpPr>
          <p:cNvPr id="10" name="文本框 9">
            <a:extLst>
              <a:ext uri="{FF2B5EF4-FFF2-40B4-BE49-F238E27FC236}">
                <a16:creationId xmlns:a16="http://schemas.microsoft.com/office/drawing/2014/main" id="{ED446311-F9AF-42FB-99A5-C07FAFA9E284}"/>
              </a:ext>
            </a:extLst>
          </p:cNvPr>
          <p:cNvSpPr txBox="1"/>
          <p:nvPr/>
        </p:nvSpPr>
        <p:spPr>
          <a:xfrm>
            <a:off x="3091277" y="5306764"/>
            <a:ext cx="2163536" cy="461665"/>
          </a:xfrm>
          <a:prstGeom prst="rect">
            <a:avLst/>
          </a:prstGeom>
          <a:noFill/>
        </p:spPr>
        <p:txBody>
          <a:bodyPr wrap="square" rtlCol="0">
            <a:spAutoFit/>
          </a:bodyPr>
          <a:lstStyle/>
          <a:p>
            <a:pPr>
              <a:defRPr/>
            </a:pPr>
            <a:r>
              <a:rPr lang="zh-CN" altLang="en-US" sz="2400" b="1" dirty="0" smtClean="0">
                <a:solidFill>
                  <a:prstClr val="white"/>
                </a:solidFill>
                <a:latin typeface="微软雅黑" panose="020B0503020204020204" pitchFamily="34" charset="-122"/>
                <a:ea typeface="微软雅黑" panose="020B0503020204020204" pitchFamily="34" charset="-122"/>
              </a:rPr>
              <a:t>随机森林</a:t>
            </a:r>
            <a:endParaRPr lang="zh-CN" altLang="en-US" sz="2400" b="1" dirty="0">
              <a:solidFill>
                <a:prstClr val="white"/>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CC7D0B90-5D65-4875-8362-0E006B5E8637}"/>
              </a:ext>
            </a:extLst>
          </p:cNvPr>
          <p:cNvSpPr/>
          <p:nvPr/>
        </p:nvSpPr>
        <p:spPr>
          <a:xfrm>
            <a:off x="2815611" y="5282103"/>
            <a:ext cx="2796215" cy="510988"/>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2" name="文本框 11">
            <a:extLst>
              <a:ext uri="{FF2B5EF4-FFF2-40B4-BE49-F238E27FC236}">
                <a16:creationId xmlns:a16="http://schemas.microsoft.com/office/drawing/2014/main" id="{222CF080-38B6-432F-B2E7-8002AF3771D8}"/>
              </a:ext>
            </a:extLst>
          </p:cNvPr>
          <p:cNvSpPr txBox="1"/>
          <p:nvPr/>
        </p:nvSpPr>
        <p:spPr>
          <a:xfrm>
            <a:off x="1213732" y="5308996"/>
            <a:ext cx="1532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第六部分</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l="11124"/>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2" name="矩形: 剪去对角 1"/>
          <p:cNvSpPr/>
          <p:nvPr/>
        </p:nvSpPr>
        <p:spPr>
          <a:xfrm>
            <a:off x="1485900" y="1689101"/>
            <a:ext cx="4610100" cy="3416299"/>
          </a:xfrm>
          <a:prstGeom prst="snip2DiagRect">
            <a:avLst/>
          </a:prstGeom>
          <a:solidFill>
            <a:srgbClr val="152F71"/>
          </a:solidFill>
          <a:ln w="12700" cap="flat" cmpd="sng" algn="ctr">
            <a:gradFill>
              <a:gsLst>
                <a:gs pos="68533">
                  <a:srgbClr val="2579DB">
                    <a:alpha val="0"/>
                  </a:srgbClr>
                </a:gs>
                <a:gs pos="24900">
                  <a:srgbClr val="2579DB">
                    <a:alpha val="0"/>
                  </a:srgbClr>
                </a:gs>
                <a:gs pos="0">
                  <a:srgbClr val="2579DB"/>
                </a:gs>
                <a:gs pos="100000">
                  <a:srgbClr val="2579DB"/>
                </a:gs>
              </a:gsLst>
              <a:lin ang="3600000" scaled="0"/>
            </a:gra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0" cap="none" spc="0" normalizeH="0" baseline="0" noProof="0" dirty="0">
              <a:ln>
                <a:noFill/>
              </a:ln>
              <a:solidFill>
                <a:srgbClr val="1F497D"/>
              </a:solidFill>
              <a:effectLst/>
              <a:uLnTx/>
              <a:uFillTx/>
              <a:latin typeface="Arial" panose="020B0604020202020204"/>
              <a:ea typeface="楷体" panose="02010609060101010101" charset="-122"/>
              <a:cs typeface="+mn-cs"/>
            </a:endParaRPr>
          </a:p>
        </p:txBody>
      </p:sp>
      <p:sp>
        <p:nvSpPr>
          <p:cNvPr id="6" name="文本框 5"/>
          <p:cNvSpPr txBox="1"/>
          <p:nvPr/>
        </p:nvSpPr>
        <p:spPr>
          <a:xfrm>
            <a:off x="2095886" y="3105088"/>
            <a:ext cx="3595868" cy="2123658"/>
          </a:xfrm>
          <a:prstGeom prst="rect">
            <a:avLst/>
          </a:prstGeom>
          <a:noFill/>
        </p:spPr>
        <p:txBody>
          <a:bodyPr wrap="square" rtlCol="0">
            <a:spAutoFit/>
          </a:bodyPr>
          <a:lstStyle/>
          <a:p>
            <a:pPr algn="dist"/>
            <a:r>
              <a:rPr lang="zh-CN" altLang="en-US" sz="4400" b="1" dirty="0">
                <a:solidFill>
                  <a:schemeClr val="bg1"/>
                </a:solidFill>
                <a:latin typeface="微软雅黑" panose="020B0503020204020204" pitchFamily="34" charset="-122"/>
                <a:ea typeface="微软雅黑" panose="020B0503020204020204" pitchFamily="34" charset="-122"/>
              </a:rPr>
              <a:t>逻辑回归</a:t>
            </a:r>
            <a:r>
              <a:rPr lang="en-US" altLang="zh-CN" sz="4400" b="1" dirty="0">
                <a:solidFill>
                  <a:schemeClr val="bg1"/>
                </a:solidFill>
                <a:latin typeface="微软雅黑" panose="020B0503020204020204" pitchFamily="34" charset="-122"/>
                <a:ea typeface="微软雅黑" panose="020B0503020204020204" pitchFamily="34" charset="-122"/>
              </a:rPr>
              <a:t>Logistic regression</a:t>
            </a:r>
            <a:endParaRPr kumimoji="0" lang="zh-CN" altLang="en-US" sz="4400" b="1" i="0" u="none" strike="noStrike" kern="0" cap="none" spc="0" normalizeH="0" baseline="0" noProof="0" dirty="0">
              <a:ln>
                <a:noFill/>
              </a:ln>
              <a:solidFill>
                <a:srgbClr val="FAFAFA"/>
              </a:solidFill>
              <a:effectLst/>
              <a:uLnTx/>
              <a:uFillTx/>
              <a:latin typeface="微软雅黑" panose="020B0503020204020204" pitchFamily="34" charset="-122"/>
              <a:ea typeface="微软雅黑" panose="020B0503020204020204" pitchFamily="34" charset="-122"/>
            </a:endParaRPr>
          </a:p>
        </p:txBody>
      </p:sp>
      <p:sp>
        <p:nvSpPr>
          <p:cNvPr id="9" name="标题层">
            <a:extLst>
              <a:ext uri="{FF2B5EF4-FFF2-40B4-BE49-F238E27FC236}">
                <a16:creationId xmlns:a16="http://schemas.microsoft.com/office/drawing/2014/main" id="{00571ABF-3AB9-4628-B7CF-71B49482E6F7}"/>
              </a:ext>
            </a:extLst>
          </p:cNvPr>
          <p:cNvSpPr txBox="1"/>
          <p:nvPr/>
        </p:nvSpPr>
        <p:spPr bwMode="auto">
          <a:xfrm>
            <a:off x="3017918" y="1663570"/>
            <a:ext cx="1751804" cy="1733680"/>
          </a:xfrm>
          <a:prstGeom prst="rect">
            <a:avLst/>
          </a:prstGeom>
          <a:noFill/>
          <a:effectLst/>
        </p:spPr>
        <p:txBody>
          <a:bodyPr wrap="square">
            <a:spAutoFit/>
          </a:bodyPr>
          <a:lstStyle/>
          <a:p>
            <a:pPr defTabSz="1219200">
              <a:defRPr/>
            </a:pPr>
            <a:r>
              <a:rPr lang="en-US" altLang="zh-CN" sz="10665" kern="0" dirty="0">
                <a:solidFill>
                  <a:schemeClr val="bg1"/>
                </a:solidFill>
                <a:latin typeface="Impact" panose="020B0806030902050204" pitchFamily="34" charset="0"/>
                <a:ea typeface="微软雅黑" panose="020B0503020204020204" pitchFamily="34" charset="-122"/>
                <a:cs typeface="Arial" panose="020B0604020202020204" pitchFamily="34" charset="0"/>
              </a:rPr>
              <a:t>01</a:t>
            </a:r>
            <a:endParaRPr lang="zh-CN" altLang="en-US" sz="10665" kern="0" dirty="0">
              <a:solidFill>
                <a:schemeClr val="bg1"/>
              </a:solidFill>
              <a:latin typeface="Impact" panose="020B080603090205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352886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25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 fill="hold"/>
                                        <p:tgtEl>
                                          <p:spTgt spid="9"/>
                                        </p:tgtEl>
                                        <p:attrNameLst>
                                          <p:attrName>ppt_x</p:attrName>
                                        </p:attrNameLst>
                                      </p:cBhvr>
                                      <p:tavLst>
                                        <p:tav tm="0">
                                          <p:val>
                                            <p:strVal val="0-#ppt_w/2"/>
                                          </p:val>
                                        </p:tav>
                                        <p:tav tm="100000">
                                          <p:val>
                                            <p:strVal val="#ppt_x"/>
                                          </p:val>
                                        </p:tav>
                                      </p:tavLst>
                                    </p:anim>
                                    <p:anim calcmode="lin" valueType="num">
                                      <p:cBhvr additive="base">
                                        <p:cTn id="8" dur="4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820">
      <a:dk1>
        <a:sysClr val="windowText" lastClr="000000"/>
      </a:dk1>
      <a:lt1>
        <a:sysClr val="window" lastClr="FFFFFF"/>
      </a:lt1>
      <a:dk2>
        <a:srgbClr val="D04A6D"/>
      </a:dk2>
      <a:lt2>
        <a:srgbClr val="D04A6D"/>
      </a:lt2>
      <a:accent1>
        <a:srgbClr val="0A143A"/>
      </a:accent1>
      <a:accent2>
        <a:srgbClr val="D04A6D"/>
      </a:accent2>
      <a:accent3>
        <a:srgbClr val="0A143A"/>
      </a:accent3>
      <a:accent4>
        <a:srgbClr val="D04A6D"/>
      </a:accent4>
      <a:accent5>
        <a:srgbClr val="0A143A"/>
      </a:accent5>
      <a:accent6>
        <a:srgbClr val="D04A6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4564</TotalTime>
  <Words>5810</Words>
  <Application>Microsoft Office PowerPoint</Application>
  <PresentationFormat>宽屏</PresentationFormat>
  <Paragraphs>646</Paragraphs>
  <Slides>77</Slides>
  <Notes>53</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77</vt:i4>
      </vt:variant>
    </vt:vector>
  </HeadingPairs>
  <TitlesOfParts>
    <vt:vector size="104" baseType="lpstr">
      <vt:lpstr>-apple-system</vt:lpstr>
      <vt:lpstr>Helvetica Neue</vt:lpstr>
      <vt:lpstr>PingFang SC</vt:lpstr>
      <vt:lpstr>PingFangSC</vt:lpstr>
      <vt:lpstr>Songti SC</vt:lpstr>
      <vt:lpstr>等线</vt:lpstr>
      <vt:lpstr>等线 Light</vt:lpstr>
      <vt:lpstr>黑体</vt:lpstr>
      <vt:lpstr>华康俪金黑W8</vt:lpstr>
      <vt:lpstr>楷体</vt:lpstr>
      <vt:lpstr>宋体</vt:lpstr>
      <vt:lpstr>微软雅黑</vt:lpstr>
      <vt:lpstr>造字工房悦黑体验版细体</vt:lpstr>
      <vt:lpstr>张海山锐谐体</vt:lpstr>
      <vt:lpstr>Agency FB</vt:lpstr>
      <vt:lpstr>Arial</vt:lpstr>
      <vt:lpstr>Arial</vt:lpstr>
      <vt:lpstr>Arial Black</vt:lpstr>
      <vt:lpstr>Calibri</vt:lpstr>
      <vt:lpstr>Cambria Math</vt:lpstr>
      <vt:lpstr>Helvetica</vt:lpstr>
      <vt:lpstr>Impact</vt:lpstr>
      <vt:lpstr>Times New Roman</vt:lpstr>
      <vt:lpstr>Verdana</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1.1逻辑回归简介</vt:lpstr>
      <vt:lpstr>1.2逻辑回归原理</vt:lpstr>
      <vt:lpstr>1.2逻辑回归原理</vt:lpstr>
      <vt:lpstr>PowerPoint 演示文稿</vt:lpstr>
      <vt:lpstr>PowerPoint 演示文稿</vt:lpstr>
      <vt:lpstr>PowerPoint 演示文稿</vt:lpstr>
      <vt:lpstr>1.2逻辑回归原理</vt:lpstr>
      <vt:lpstr>PowerPoint 演示文稿</vt:lpstr>
      <vt:lpstr>应用案例</vt:lpstr>
      <vt:lpstr>PowerPoint 演示文稿</vt:lpstr>
      <vt:lpstr>2.1支持向量机——简介</vt:lpstr>
      <vt:lpstr>2.2支持向量机——原理</vt:lpstr>
      <vt:lpstr>2.2支持向量机——原理</vt:lpstr>
      <vt:lpstr>2.3支持向量机——算法分析</vt:lpstr>
      <vt:lpstr>2.4支持向量机——应用案例</vt:lpstr>
      <vt:lpstr>2.4支持向量机——应用案例</vt:lpstr>
      <vt:lpstr>PowerPoint 演示文稿</vt:lpstr>
      <vt:lpstr>3.1朴素贝叶斯概述及原理</vt:lpstr>
      <vt:lpstr>3.2贝叶斯分类实例</vt:lpstr>
      <vt:lpstr>3.2贝叶斯分类实例</vt:lpstr>
      <vt:lpstr>3.2贝叶斯分类实例</vt:lpstr>
      <vt:lpstr>3.2贝叶斯分类实例</vt:lpstr>
      <vt:lpstr>3.2贝叶斯分类实例</vt:lpstr>
      <vt:lpstr>3.3朴素贝叶斯的三种模型</vt:lpstr>
      <vt:lpstr>3.4 朴素贝叶斯的优缺点</vt:lpstr>
      <vt:lpstr>PowerPoint 演示文稿</vt:lpstr>
      <vt:lpstr>4.1 K-Means简介</vt:lpstr>
      <vt:lpstr>4.2 K-Means原理</vt:lpstr>
      <vt:lpstr>4.2 K-Means原理</vt:lpstr>
      <vt:lpstr>4.2 K-Means原理</vt:lpstr>
      <vt:lpstr>4.3 K-Means动态演示</vt:lpstr>
      <vt:lpstr>4.4 K-Means优缺点</vt:lpstr>
      <vt:lpstr>4.4 K-Means优缺点</vt:lpstr>
      <vt:lpstr>4.4 K-Means优缺点</vt:lpstr>
      <vt:lpstr>4.5 K-Means应用</vt:lpstr>
      <vt:lpstr>PowerPoint 演示文稿</vt:lpstr>
      <vt:lpstr>5.1决策树模型</vt:lpstr>
      <vt:lpstr>5.1决策树模型</vt:lpstr>
      <vt:lpstr>5.2特征选择</vt:lpstr>
      <vt:lpstr>5.2特征选择</vt:lpstr>
      <vt:lpstr>5.3决策树的生成与剪枝</vt:lpstr>
      <vt:lpstr>5.3决策树的生成与剪枝</vt:lpstr>
      <vt:lpstr>5.4CART算法</vt:lpstr>
      <vt:lpstr>5.4CART算法</vt:lpstr>
      <vt:lpstr>5.4CART算法</vt:lpstr>
      <vt:lpstr>5.4CART算法</vt:lpstr>
      <vt:lpstr>PowerPoint 演示文稿</vt:lpstr>
      <vt:lpstr>6.1算法定义</vt:lpstr>
      <vt:lpstr>6.1算法定义</vt:lpstr>
      <vt:lpstr>6.2算法使用——特征选择</vt:lpstr>
      <vt:lpstr>6.2算法使用——分类</vt:lpstr>
      <vt:lpstr>6.3随机森林算法分类应用举例——区域热度等级预测</vt:lpstr>
      <vt:lpstr>6.3随机森林算法分类应用举例——区域热度等级预测</vt:lpstr>
      <vt:lpstr>6.3随机森林算法分类应用举例——区域热度等级预测</vt:lpstr>
      <vt:lpstr>6.3随机森林算法分类应用举例——区域热度等级预测</vt:lpstr>
      <vt:lpstr>6.3随机森林算法分类应用举例——区域热度等级预测</vt:lpstr>
      <vt:lpstr>PowerPoint 演示文稿</vt:lpstr>
      <vt:lpstr>产品落地</vt:lpstr>
      <vt:lpstr>产品落地</vt:lpstr>
      <vt:lpstr>产品落地</vt:lpstr>
      <vt:lpstr>产品落地</vt:lpstr>
      <vt:lpstr>产品落地</vt:lpstr>
      <vt:lpstr>发展前景</vt:lpstr>
      <vt:lpstr>发展前景</vt:lpstr>
      <vt:lpstr>发展前景</vt:lpstr>
      <vt:lpstr>发展前景</vt:lpstr>
      <vt:lpstr>发展前景</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延 王</dc:creator>
  <cp:lastModifiedBy>lijikun</cp:lastModifiedBy>
  <cp:revision>94</cp:revision>
  <dcterms:created xsi:type="dcterms:W3CDTF">2020-10-11T14:03:42Z</dcterms:created>
  <dcterms:modified xsi:type="dcterms:W3CDTF">2020-10-21T14:45:05Z</dcterms:modified>
</cp:coreProperties>
</file>