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65" r:id="rId3"/>
  </p:sldMasterIdLst>
  <p:notesMasterIdLst>
    <p:notesMasterId r:id="rId54"/>
  </p:notesMasterIdLst>
  <p:sldIdLst>
    <p:sldId id="1835" r:id="rId4"/>
    <p:sldId id="1845" r:id="rId5"/>
    <p:sldId id="1846" r:id="rId6"/>
    <p:sldId id="1847" r:id="rId7"/>
    <p:sldId id="1848" r:id="rId8"/>
    <p:sldId id="1849" r:id="rId9"/>
    <p:sldId id="1850" r:id="rId10"/>
    <p:sldId id="1851" r:id="rId11"/>
    <p:sldId id="1852" r:id="rId12"/>
    <p:sldId id="1853" r:id="rId13"/>
    <p:sldId id="1854" r:id="rId14"/>
    <p:sldId id="1855" r:id="rId15"/>
    <p:sldId id="1806" r:id="rId16"/>
    <p:sldId id="1807" r:id="rId17"/>
    <p:sldId id="1808" r:id="rId18"/>
    <p:sldId id="1809" r:id="rId19"/>
    <p:sldId id="1810" r:id="rId20"/>
    <p:sldId id="1811" r:id="rId21"/>
    <p:sldId id="1812" r:id="rId22"/>
    <p:sldId id="1856" r:id="rId23"/>
    <p:sldId id="1813" r:id="rId24"/>
    <p:sldId id="1814" r:id="rId25"/>
    <p:sldId id="1815" r:id="rId26"/>
    <p:sldId id="1816" r:id="rId27"/>
    <p:sldId id="1817" r:id="rId28"/>
    <p:sldId id="1818" r:id="rId29"/>
    <p:sldId id="1859" r:id="rId30"/>
    <p:sldId id="1819" r:id="rId31"/>
    <p:sldId id="1820" r:id="rId32"/>
    <p:sldId id="1821" r:id="rId33"/>
    <p:sldId id="1822" r:id="rId34"/>
    <p:sldId id="1823" r:id="rId35"/>
    <p:sldId id="1857" r:id="rId36"/>
    <p:sldId id="1824" r:id="rId37"/>
    <p:sldId id="1825" r:id="rId38"/>
    <p:sldId id="1826" r:id="rId39"/>
    <p:sldId id="1827" r:id="rId40"/>
    <p:sldId id="1828" r:id="rId41"/>
    <p:sldId id="1858" r:id="rId42"/>
    <p:sldId id="1830" r:id="rId43"/>
    <p:sldId id="1831" r:id="rId44"/>
    <p:sldId id="1832" r:id="rId45"/>
    <p:sldId id="1833" r:id="rId46"/>
    <p:sldId id="1834" r:id="rId47"/>
    <p:sldId id="1837" r:id="rId48"/>
    <p:sldId id="1838" r:id="rId49"/>
    <p:sldId id="1840" r:id="rId50"/>
    <p:sldId id="1841" r:id="rId51"/>
    <p:sldId id="1842" r:id="rId52"/>
    <p:sldId id="1844"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终身学习简介" id="{93EDFCC0-1EBA-4601-A014-232EDD780EB5}">
          <p14:sldIdLst>
            <p14:sldId id="1835"/>
          </p14:sldIdLst>
        </p14:section>
        <p14:section name="终身学习简介" id="{63EBA42C-74AB-49BC-875F-0C452DF98031}">
          <p14:sldIdLst>
            <p14:sldId id="1845"/>
            <p14:sldId id="1846"/>
            <p14:sldId id="1847"/>
            <p14:sldId id="1848"/>
            <p14:sldId id="1849"/>
            <p14:sldId id="1850"/>
            <p14:sldId id="1851"/>
            <p14:sldId id="1852"/>
            <p14:sldId id="1853"/>
            <p14:sldId id="1854"/>
            <p14:sldId id="1855"/>
          </p14:sldIdLst>
        </p14:section>
        <p14:section name="终身监督学习" id="{B284E0C9-7EB8-4F02-9501-864ACC9E21B9}">
          <p14:sldIdLst>
            <p14:sldId id="1806"/>
            <p14:sldId id="1807"/>
            <p14:sldId id="1808"/>
            <p14:sldId id="1809"/>
            <p14:sldId id="1810"/>
            <p14:sldId id="1811"/>
            <p14:sldId id="1812"/>
            <p14:sldId id="1856"/>
            <p14:sldId id="1813"/>
            <p14:sldId id="1814"/>
            <p14:sldId id="1815"/>
            <p14:sldId id="1816"/>
            <p14:sldId id="1817"/>
            <p14:sldId id="1818"/>
            <p14:sldId id="1859"/>
            <p14:sldId id="1819"/>
            <p14:sldId id="1820"/>
            <p14:sldId id="1821"/>
            <p14:sldId id="1822"/>
            <p14:sldId id="1823"/>
            <p14:sldId id="1857"/>
            <p14:sldId id="1824"/>
            <p14:sldId id="1825"/>
            <p14:sldId id="1826"/>
            <p14:sldId id="1827"/>
            <p14:sldId id="1828"/>
            <p14:sldId id="1858"/>
            <p14:sldId id="1830"/>
            <p14:sldId id="1831"/>
            <p14:sldId id="1832"/>
            <p14:sldId id="1833"/>
            <p14:sldId id="1834"/>
            <p14:sldId id="1837"/>
            <p14:sldId id="1838"/>
            <p14:sldId id="1840"/>
            <p14:sldId id="1841"/>
            <p14:sldId id="1842"/>
            <p14:sldId id="1844"/>
          </p14:sldIdLst>
        </p14:section>
      </p14:sectionLst>
    </p:ext>
    <p:ext uri="{EFAFB233-063F-42B5-8137-9DF3F51BA10A}">
      <p15:sldGuideLst xmlns:p15="http://schemas.microsoft.com/office/powerpoint/2012/main">
        <p15:guide id="1" pos="416">
          <p15:clr>
            <a:srgbClr val="A4A3A4"/>
          </p15:clr>
        </p15:guide>
        <p15:guide id="2" pos="7256">
          <p15:clr>
            <a:srgbClr val="A4A3A4"/>
          </p15:clr>
        </p15:guide>
        <p15:guide id="3" orient="horz" pos="647">
          <p15:clr>
            <a:srgbClr val="A4A3A4"/>
          </p15:clr>
        </p15:guide>
        <p15:guide id="4" orient="horz" pos="698">
          <p15:clr>
            <a:srgbClr val="A4A3A4"/>
          </p15:clr>
        </p15:guide>
        <p15:guide id="5" orient="horz" pos="3931">
          <p15:clr>
            <a:srgbClr val="A4A3A4"/>
          </p15:clr>
        </p15:guide>
        <p15:guide id="6" orient="horz" pos="3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E24"/>
    <a:srgbClr val="A6A7A9"/>
    <a:srgbClr val="EF6639"/>
    <a:srgbClr val="FDFDFD"/>
    <a:srgbClr val="82C99D"/>
    <a:srgbClr val="FFFFFF"/>
    <a:srgbClr val="A6A6A6"/>
    <a:srgbClr val="AC706E"/>
    <a:srgbClr val="CCB0AF"/>
    <a:srgbClr val="E2E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84975" autoAdjust="0"/>
  </p:normalViewPr>
  <p:slideViewPr>
    <p:cSldViewPr snapToGrid="0" showGuides="1">
      <p:cViewPr varScale="1">
        <p:scale>
          <a:sx n="74" d="100"/>
          <a:sy n="74" d="100"/>
        </p:scale>
        <p:origin x="1027" y="72"/>
      </p:cViewPr>
      <p:guideLst>
        <p:guide pos="416"/>
        <p:guide pos="7256"/>
        <p:guide orient="horz" pos="647"/>
        <p:guide orient="horz" pos="698"/>
        <p:guide orient="horz" pos="3931"/>
        <p:guide orient="horz" pos="3863"/>
      </p:guideLst>
    </p:cSldViewPr>
  </p:slideViewPr>
  <p:outlineViewPr>
    <p:cViewPr>
      <p:scale>
        <a:sx n="33" d="100"/>
        <a:sy n="33" d="100"/>
      </p:scale>
      <p:origin x="0" y="-1291"/>
    </p:cViewPr>
  </p:outlineViewPr>
  <p:notesTextViewPr>
    <p:cViewPr>
      <p:scale>
        <a:sx n="1" d="1"/>
        <a:sy n="1" d="1"/>
      </p:scale>
      <p:origin x="0" y="0"/>
    </p:cViewPr>
  </p:notesTextViewPr>
  <p:sorterViewPr>
    <p:cViewPr>
      <p:scale>
        <a:sx n="100" d="100"/>
        <a:sy n="100" d="100"/>
      </p:scale>
      <p:origin x="0" y="-6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4C9C9E-072D-4D31-A441-E53EFCB334A1}" type="doc">
      <dgm:prSet loTypeId="urn:microsoft.com/office/officeart/2005/8/layout/radial5" loCatId="relationship" qsTypeId="urn:microsoft.com/office/officeart/2005/8/quickstyle/simple1" qsCatId="simple" csTypeId="urn:microsoft.com/office/officeart/2005/8/colors/accent3_3" csCatId="accent3" phldr="1"/>
      <dgm:spPr/>
      <dgm:t>
        <a:bodyPr/>
        <a:lstStyle/>
        <a:p>
          <a:endParaRPr lang="zh-CN" altLang="en-US"/>
        </a:p>
      </dgm:t>
    </dgm:pt>
    <dgm:pt modelId="{70D39F31-378B-48A3-BC66-63E65224342B}">
      <dgm:prSet phldrT="[文本]"/>
      <dgm:spPr/>
      <dgm:t>
        <a:bodyPr/>
        <a:lstStyle/>
        <a:p>
          <a:r>
            <a:rPr lang="en-US" altLang="zh-CN" dirty="0"/>
            <a:t>LL</a:t>
          </a:r>
          <a:endParaRPr lang="zh-CN" altLang="en-US" dirty="0"/>
        </a:p>
      </dgm:t>
    </dgm:pt>
    <dgm:pt modelId="{11CEEF04-36EA-4D27-9FBE-8A10A2C3A93A}" type="parTrans" cxnId="{7E8B6F24-5140-473D-90C4-1C5F943D09D3}">
      <dgm:prSet/>
      <dgm:spPr/>
      <dgm:t>
        <a:bodyPr/>
        <a:lstStyle/>
        <a:p>
          <a:endParaRPr lang="zh-CN" altLang="en-US"/>
        </a:p>
      </dgm:t>
    </dgm:pt>
    <dgm:pt modelId="{C4D01F99-1FEE-4784-99DB-DE99A5756115}" type="sibTrans" cxnId="{7E8B6F24-5140-473D-90C4-1C5F943D09D3}">
      <dgm:prSet/>
      <dgm:spPr/>
      <dgm:t>
        <a:bodyPr/>
        <a:lstStyle/>
        <a:p>
          <a:endParaRPr lang="zh-CN" altLang="en-US"/>
        </a:p>
      </dgm:t>
    </dgm:pt>
    <dgm:pt modelId="{DE380D2F-5E49-4ED9-9408-7EB511BE6C81}">
      <dgm:prSet phldrT="[文本]"/>
      <dgm:spPr/>
      <dgm:t>
        <a:bodyPr/>
        <a:lstStyle/>
        <a:p>
          <a:r>
            <a:rPr lang="zh-CN" altLang="en-US" dirty="0"/>
            <a:t>过去信息存储</a:t>
          </a:r>
        </a:p>
      </dgm:t>
    </dgm:pt>
    <dgm:pt modelId="{15A06828-C0A3-45ED-9F2A-88BEE732401A}" type="parTrans" cxnId="{5AD04DC7-3F50-4440-B225-E27C73468112}">
      <dgm:prSet/>
      <dgm:spPr/>
      <dgm:t>
        <a:bodyPr/>
        <a:lstStyle/>
        <a:p>
          <a:endParaRPr lang="zh-CN" altLang="en-US"/>
        </a:p>
      </dgm:t>
    </dgm:pt>
    <dgm:pt modelId="{6FA2743A-0EAB-455D-B6D7-72430F97E92F}" type="sibTrans" cxnId="{5AD04DC7-3F50-4440-B225-E27C73468112}">
      <dgm:prSet/>
      <dgm:spPr/>
      <dgm:t>
        <a:bodyPr/>
        <a:lstStyle/>
        <a:p>
          <a:endParaRPr lang="zh-CN" altLang="en-US"/>
        </a:p>
      </dgm:t>
    </dgm:pt>
    <dgm:pt modelId="{ED712AD4-A865-4D35-BDC2-807C0D3DB4AE}">
      <dgm:prSet phldrT="[文本]"/>
      <dgm:spPr/>
      <dgm:t>
        <a:bodyPr/>
        <a:lstStyle/>
        <a:p>
          <a:r>
            <a:rPr lang="zh-CN" altLang="en-US" dirty="0"/>
            <a:t>知识挖掘</a:t>
          </a:r>
        </a:p>
      </dgm:t>
    </dgm:pt>
    <dgm:pt modelId="{67EC0E3D-5648-4A48-9677-79ABB71AFB9B}" type="parTrans" cxnId="{71FEBDD8-7CD6-4984-BC9B-DB130CC642CE}">
      <dgm:prSet/>
      <dgm:spPr/>
      <dgm:t>
        <a:bodyPr/>
        <a:lstStyle/>
        <a:p>
          <a:endParaRPr lang="zh-CN" altLang="en-US"/>
        </a:p>
      </dgm:t>
    </dgm:pt>
    <dgm:pt modelId="{B2E830EC-12C8-447E-A962-E3AB4CB10CFF}" type="sibTrans" cxnId="{71FEBDD8-7CD6-4984-BC9B-DB130CC642CE}">
      <dgm:prSet/>
      <dgm:spPr/>
      <dgm:t>
        <a:bodyPr/>
        <a:lstStyle/>
        <a:p>
          <a:endParaRPr lang="zh-CN" altLang="en-US"/>
        </a:p>
      </dgm:t>
    </dgm:pt>
    <dgm:pt modelId="{86A139C7-0652-45E0-A129-3BC90FE1B999}">
      <dgm:prSet phldrT="[文本]"/>
      <dgm:spPr/>
      <dgm:t>
        <a:bodyPr/>
        <a:lstStyle/>
        <a:p>
          <a:r>
            <a:rPr lang="zh-CN" altLang="en-US" dirty="0"/>
            <a:t>基于知识的学习者</a:t>
          </a:r>
        </a:p>
      </dgm:t>
    </dgm:pt>
    <dgm:pt modelId="{FE18C9E8-F760-4B93-9D9D-2DA8055F2D26}" type="parTrans" cxnId="{B557B475-9E90-488B-9BED-5039377A88A3}">
      <dgm:prSet/>
      <dgm:spPr/>
      <dgm:t>
        <a:bodyPr/>
        <a:lstStyle/>
        <a:p>
          <a:endParaRPr lang="zh-CN" altLang="en-US"/>
        </a:p>
      </dgm:t>
    </dgm:pt>
    <dgm:pt modelId="{51593C58-7ED3-4851-B0D9-903578412BD8}" type="sibTrans" cxnId="{B557B475-9E90-488B-9BED-5039377A88A3}">
      <dgm:prSet/>
      <dgm:spPr/>
      <dgm:t>
        <a:bodyPr/>
        <a:lstStyle/>
        <a:p>
          <a:endParaRPr lang="zh-CN" altLang="en-US"/>
        </a:p>
      </dgm:t>
    </dgm:pt>
    <dgm:pt modelId="{7D2CDC13-11B6-4A0B-B7B7-43E0085BE15A}">
      <dgm:prSet phldrT="[文本]"/>
      <dgm:spPr/>
      <dgm:t>
        <a:bodyPr/>
        <a:lstStyle/>
        <a:p>
          <a:r>
            <a:rPr lang="zh-CN" altLang="en-US" dirty="0"/>
            <a:t>知识库</a:t>
          </a:r>
        </a:p>
      </dgm:t>
    </dgm:pt>
    <dgm:pt modelId="{618BB18B-C7B6-45E8-80F0-9F287A64C46A}" type="parTrans" cxnId="{D3C8E3E5-AEF2-426A-BA84-44DE75D03144}">
      <dgm:prSet/>
      <dgm:spPr/>
      <dgm:t>
        <a:bodyPr/>
        <a:lstStyle/>
        <a:p>
          <a:endParaRPr lang="zh-CN" altLang="en-US"/>
        </a:p>
      </dgm:t>
    </dgm:pt>
    <dgm:pt modelId="{A67DC353-886C-4C1D-8863-FD5C898FC6C0}" type="sibTrans" cxnId="{D3C8E3E5-AEF2-426A-BA84-44DE75D03144}">
      <dgm:prSet/>
      <dgm:spPr/>
      <dgm:t>
        <a:bodyPr/>
        <a:lstStyle/>
        <a:p>
          <a:endParaRPr lang="zh-CN" altLang="en-US"/>
        </a:p>
      </dgm:t>
    </dgm:pt>
    <dgm:pt modelId="{945436E7-D8C8-4B9F-B677-90E6E27CCC37}" type="pres">
      <dgm:prSet presAssocID="{644C9C9E-072D-4D31-A441-E53EFCB334A1}" presName="Name0" presStyleCnt="0">
        <dgm:presLayoutVars>
          <dgm:chMax val="1"/>
          <dgm:dir/>
          <dgm:animLvl val="ctr"/>
          <dgm:resizeHandles val="exact"/>
        </dgm:presLayoutVars>
      </dgm:prSet>
      <dgm:spPr/>
      <dgm:t>
        <a:bodyPr/>
        <a:lstStyle/>
        <a:p>
          <a:endParaRPr lang="zh-CN" altLang="en-US"/>
        </a:p>
      </dgm:t>
    </dgm:pt>
    <dgm:pt modelId="{48D00A05-34F8-45A2-9B59-32FD31ED8B5F}" type="pres">
      <dgm:prSet presAssocID="{70D39F31-378B-48A3-BC66-63E65224342B}" presName="centerShape" presStyleLbl="node0" presStyleIdx="0" presStyleCnt="1"/>
      <dgm:spPr/>
      <dgm:t>
        <a:bodyPr/>
        <a:lstStyle/>
        <a:p>
          <a:endParaRPr lang="zh-CN" altLang="en-US"/>
        </a:p>
      </dgm:t>
    </dgm:pt>
    <dgm:pt modelId="{798BFEE3-76BB-48CE-86A2-C16C31D83944}" type="pres">
      <dgm:prSet presAssocID="{15A06828-C0A3-45ED-9F2A-88BEE732401A}" presName="parTrans" presStyleLbl="sibTrans2D1" presStyleIdx="0" presStyleCnt="4"/>
      <dgm:spPr/>
      <dgm:t>
        <a:bodyPr/>
        <a:lstStyle/>
        <a:p>
          <a:endParaRPr lang="zh-CN" altLang="en-US"/>
        </a:p>
      </dgm:t>
    </dgm:pt>
    <dgm:pt modelId="{B72B094D-1DA3-4D2F-BB34-BB32BB649132}" type="pres">
      <dgm:prSet presAssocID="{15A06828-C0A3-45ED-9F2A-88BEE732401A}" presName="connectorText" presStyleLbl="sibTrans2D1" presStyleIdx="0" presStyleCnt="4"/>
      <dgm:spPr/>
      <dgm:t>
        <a:bodyPr/>
        <a:lstStyle/>
        <a:p>
          <a:endParaRPr lang="zh-CN" altLang="en-US"/>
        </a:p>
      </dgm:t>
    </dgm:pt>
    <dgm:pt modelId="{5B219900-C8F2-471E-BFF5-AF72D515B8CE}" type="pres">
      <dgm:prSet presAssocID="{DE380D2F-5E49-4ED9-9408-7EB511BE6C81}" presName="node" presStyleLbl="node1" presStyleIdx="0" presStyleCnt="4">
        <dgm:presLayoutVars>
          <dgm:bulletEnabled val="1"/>
        </dgm:presLayoutVars>
      </dgm:prSet>
      <dgm:spPr/>
      <dgm:t>
        <a:bodyPr/>
        <a:lstStyle/>
        <a:p>
          <a:endParaRPr lang="zh-CN" altLang="en-US"/>
        </a:p>
      </dgm:t>
    </dgm:pt>
    <dgm:pt modelId="{7E8B3E7D-0D96-43FA-9911-70076853B376}" type="pres">
      <dgm:prSet presAssocID="{67EC0E3D-5648-4A48-9677-79ABB71AFB9B}" presName="parTrans" presStyleLbl="sibTrans2D1" presStyleIdx="1" presStyleCnt="4"/>
      <dgm:spPr/>
      <dgm:t>
        <a:bodyPr/>
        <a:lstStyle/>
        <a:p>
          <a:endParaRPr lang="zh-CN" altLang="en-US"/>
        </a:p>
      </dgm:t>
    </dgm:pt>
    <dgm:pt modelId="{7CFBC8A8-92DC-418F-9EAF-6C32A752D1EE}" type="pres">
      <dgm:prSet presAssocID="{67EC0E3D-5648-4A48-9677-79ABB71AFB9B}" presName="connectorText" presStyleLbl="sibTrans2D1" presStyleIdx="1" presStyleCnt="4"/>
      <dgm:spPr/>
      <dgm:t>
        <a:bodyPr/>
        <a:lstStyle/>
        <a:p>
          <a:endParaRPr lang="zh-CN" altLang="en-US"/>
        </a:p>
      </dgm:t>
    </dgm:pt>
    <dgm:pt modelId="{58807793-B2B1-44E7-BD1C-0A0DDD9AD13E}" type="pres">
      <dgm:prSet presAssocID="{ED712AD4-A865-4D35-BDC2-807C0D3DB4AE}" presName="node" presStyleLbl="node1" presStyleIdx="1" presStyleCnt="4">
        <dgm:presLayoutVars>
          <dgm:bulletEnabled val="1"/>
        </dgm:presLayoutVars>
      </dgm:prSet>
      <dgm:spPr/>
      <dgm:t>
        <a:bodyPr/>
        <a:lstStyle/>
        <a:p>
          <a:endParaRPr lang="zh-CN" altLang="en-US"/>
        </a:p>
      </dgm:t>
    </dgm:pt>
    <dgm:pt modelId="{4C2F4E40-509A-45FE-B147-C126DDDB4D03}" type="pres">
      <dgm:prSet presAssocID="{FE18C9E8-F760-4B93-9D9D-2DA8055F2D26}" presName="parTrans" presStyleLbl="sibTrans2D1" presStyleIdx="2" presStyleCnt="4"/>
      <dgm:spPr/>
      <dgm:t>
        <a:bodyPr/>
        <a:lstStyle/>
        <a:p>
          <a:endParaRPr lang="zh-CN" altLang="en-US"/>
        </a:p>
      </dgm:t>
    </dgm:pt>
    <dgm:pt modelId="{5B96C27F-1895-420D-A36F-41685FAB206E}" type="pres">
      <dgm:prSet presAssocID="{FE18C9E8-F760-4B93-9D9D-2DA8055F2D26}" presName="connectorText" presStyleLbl="sibTrans2D1" presStyleIdx="2" presStyleCnt="4"/>
      <dgm:spPr/>
      <dgm:t>
        <a:bodyPr/>
        <a:lstStyle/>
        <a:p>
          <a:endParaRPr lang="zh-CN" altLang="en-US"/>
        </a:p>
      </dgm:t>
    </dgm:pt>
    <dgm:pt modelId="{84BC7CF0-84D5-4F72-9A76-7D362E59AAEF}" type="pres">
      <dgm:prSet presAssocID="{86A139C7-0652-45E0-A129-3BC90FE1B999}" presName="node" presStyleLbl="node1" presStyleIdx="2" presStyleCnt="4">
        <dgm:presLayoutVars>
          <dgm:bulletEnabled val="1"/>
        </dgm:presLayoutVars>
      </dgm:prSet>
      <dgm:spPr/>
      <dgm:t>
        <a:bodyPr/>
        <a:lstStyle/>
        <a:p>
          <a:endParaRPr lang="zh-CN" altLang="en-US"/>
        </a:p>
      </dgm:t>
    </dgm:pt>
    <dgm:pt modelId="{0E018E25-CDA1-4153-8809-90D213B57082}" type="pres">
      <dgm:prSet presAssocID="{618BB18B-C7B6-45E8-80F0-9F287A64C46A}" presName="parTrans" presStyleLbl="sibTrans2D1" presStyleIdx="3" presStyleCnt="4"/>
      <dgm:spPr/>
      <dgm:t>
        <a:bodyPr/>
        <a:lstStyle/>
        <a:p>
          <a:endParaRPr lang="zh-CN" altLang="en-US"/>
        </a:p>
      </dgm:t>
    </dgm:pt>
    <dgm:pt modelId="{F53DDD29-B42D-474E-8BC7-0304870E3031}" type="pres">
      <dgm:prSet presAssocID="{618BB18B-C7B6-45E8-80F0-9F287A64C46A}" presName="connectorText" presStyleLbl="sibTrans2D1" presStyleIdx="3" presStyleCnt="4"/>
      <dgm:spPr/>
      <dgm:t>
        <a:bodyPr/>
        <a:lstStyle/>
        <a:p>
          <a:endParaRPr lang="zh-CN" altLang="en-US"/>
        </a:p>
      </dgm:t>
    </dgm:pt>
    <dgm:pt modelId="{F55950D8-F8D7-45D8-B0F7-4C850391F8E6}" type="pres">
      <dgm:prSet presAssocID="{7D2CDC13-11B6-4A0B-B7B7-43E0085BE15A}" presName="node" presStyleLbl="node1" presStyleIdx="3" presStyleCnt="4">
        <dgm:presLayoutVars>
          <dgm:bulletEnabled val="1"/>
        </dgm:presLayoutVars>
      </dgm:prSet>
      <dgm:spPr/>
      <dgm:t>
        <a:bodyPr/>
        <a:lstStyle/>
        <a:p>
          <a:endParaRPr lang="zh-CN" altLang="en-US"/>
        </a:p>
      </dgm:t>
    </dgm:pt>
  </dgm:ptLst>
  <dgm:cxnLst>
    <dgm:cxn modelId="{4C665F03-8095-488B-BEB8-D6C718244E7A}" type="presOf" srcId="{70D39F31-378B-48A3-BC66-63E65224342B}" destId="{48D00A05-34F8-45A2-9B59-32FD31ED8B5F}" srcOrd="0" destOrd="0" presId="urn:microsoft.com/office/officeart/2005/8/layout/radial5"/>
    <dgm:cxn modelId="{F47D2644-B8C2-4198-9465-E18F9AC2CA39}" type="presOf" srcId="{67EC0E3D-5648-4A48-9677-79ABB71AFB9B}" destId="{7CFBC8A8-92DC-418F-9EAF-6C32A752D1EE}" srcOrd="1" destOrd="0" presId="urn:microsoft.com/office/officeart/2005/8/layout/radial5"/>
    <dgm:cxn modelId="{4CF25A7C-F7F1-484B-8977-FB8A8F0F30FD}" type="presOf" srcId="{FE18C9E8-F760-4B93-9D9D-2DA8055F2D26}" destId="{4C2F4E40-509A-45FE-B147-C126DDDB4D03}" srcOrd="0" destOrd="0" presId="urn:microsoft.com/office/officeart/2005/8/layout/radial5"/>
    <dgm:cxn modelId="{D3C8E3E5-AEF2-426A-BA84-44DE75D03144}" srcId="{70D39F31-378B-48A3-BC66-63E65224342B}" destId="{7D2CDC13-11B6-4A0B-B7B7-43E0085BE15A}" srcOrd="3" destOrd="0" parTransId="{618BB18B-C7B6-45E8-80F0-9F287A64C46A}" sibTransId="{A67DC353-886C-4C1D-8863-FD5C898FC6C0}"/>
    <dgm:cxn modelId="{7A362415-CD0F-4AFF-A458-94A14E06BE62}" type="presOf" srcId="{67EC0E3D-5648-4A48-9677-79ABB71AFB9B}" destId="{7E8B3E7D-0D96-43FA-9911-70076853B376}" srcOrd="0" destOrd="0" presId="urn:microsoft.com/office/officeart/2005/8/layout/radial5"/>
    <dgm:cxn modelId="{83112BD4-F199-47D1-9A5E-B08922DEC1C2}" type="presOf" srcId="{618BB18B-C7B6-45E8-80F0-9F287A64C46A}" destId="{F53DDD29-B42D-474E-8BC7-0304870E3031}" srcOrd="1" destOrd="0" presId="urn:microsoft.com/office/officeart/2005/8/layout/radial5"/>
    <dgm:cxn modelId="{7E8B6F24-5140-473D-90C4-1C5F943D09D3}" srcId="{644C9C9E-072D-4D31-A441-E53EFCB334A1}" destId="{70D39F31-378B-48A3-BC66-63E65224342B}" srcOrd="0" destOrd="0" parTransId="{11CEEF04-36EA-4D27-9FBE-8A10A2C3A93A}" sibTransId="{C4D01F99-1FEE-4784-99DB-DE99A5756115}"/>
    <dgm:cxn modelId="{529559CC-0093-4226-9BF1-FCED4F70910B}" type="presOf" srcId="{ED712AD4-A865-4D35-BDC2-807C0D3DB4AE}" destId="{58807793-B2B1-44E7-BD1C-0A0DDD9AD13E}" srcOrd="0" destOrd="0" presId="urn:microsoft.com/office/officeart/2005/8/layout/radial5"/>
    <dgm:cxn modelId="{26F53A91-F748-482B-AD88-74165D96C80F}" type="presOf" srcId="{7D2CDC13-11B6-4A0B-B7B7-43E0085BE15A}" destId="{F55950D8-F8D7-45D8-B0F7-4C850391F8E6}" srcOrd="0" destOrd="0" presId="urn:microsoft.com/office/officeart/2005/8/layout/radial5"/>
    <dgm:cxn modelId="{64171A86-D7AA-49B7-9457-2139B550020E}" type="presOf" srcId="{DE380D2F-5E49-4ED9-9408-7EB511BE6C81}" destId="{5B219900-C8F2-471E-BFF5-AF72D515B8CE}" srcOrd="0" destOrd="0" presId="urn:microsoft.com/office/officeart/2005/8/layout/radial5"/>
    <dgm:cxn modelId="{74717453-F98E-42A9-B888-9455463FE725}" type="presOf" srcId="{86A139C7-0652-45E0-A129-3BC90FE1B999}" destId="{84BC7CF0-84D5-4F72-9A76-7D362E59AAEF}" srcOrd="0" destOrd="0" presId="urn:microsoft.com/office/officeart/2005/8/layout/radial5"/>
    <dgm:cxn modelId="{5AD04DC7-3F50-4440-B225-E27C73468112}" srcId="{70D39F31-378B-48A3-BC66-63E65224342B}" destId="{DE380D2F-5E49-4ED9-9408-7EB511BE6C81}" srcOrd="0" destOrd="0" parTransId="{15A06828-C0A3-45ED-9F2A-88BEE732401A}" sibTransId="{6FA2743A-0EAB-455D-B6D7-72430F97E92F}"/>
    <dgm:cxn modelId="{B557B475-9E90-488B-9BED-5039377A88A3}" srcId="{70D39F31-378B-48A3-BC66-63E65224342B}" destId="{86A139C7-0652-45E0-A129-3BC90FE1B999}" srcOrd="2" destOrd="0" parTransId="{FE18C9E8-F760-4B93-9D9D-2DA8055F2D26}" sibTransId="{51593C58-7ED3-4851-B0D9-903578412BD8}"/>
    <dgm:cxn modelId="{DF53FC8D-F9C7-4074-A06F-0BB7998DBE6B}" type="presOf" srcId="{644C9C9E-072D-4D31-A441-E53EFCB334A1}" destId="{945436E7-D8C8-4B9F-B677-90E6E27CCC37}" srcOrd="0" destOrd="0" presId="urn:microsoft.com/office/officeart/2005/8/layout/radial5"/>
    <dgm:cxn modelId="{71FEBDD8-7CD6-4984-BC9B-DB130CC642CE}" srcId="{70D39F31-378B-48A3-BC66-63E65224342B}" destId="{ED712AD4-A865-4D35-BDC2-807C0D3DB4AE}" srcOrd="1" destOrd="0" parTransId="{67EC0E3D-5648-4A48-9677-79ABB71AFB9B}" sibTransId="{B2E830EC-12C8-447E-A962-E3AB4CB10CFF}"/>
    <dgm:cxn modelId="{8755EDDC-DD0D-4A6D-BA08-C9D1C768DF71}" type="presOf" srcId="{15A06828-C0A3-45ED-9F2A-88BEE732401A}" destId="{B72B094D-1DA3-4D2F-BB34-BB32BB649132}" srcOrd="1" destOrd="0" presId="urn:microsoft.com/office/officeart/2005/8/layout/radial5"/>
    <dgm:cxn modelId="{484E7A49-AF40-4378-AA28-C99F1FF14AE6}" type="presOf" srcId="{618BB18B-C7B6-45E8-80F0-9F287A64C46A}" destId="{0E018E25-CDA1-4153-8809-90D213B57082}" srcOrd="0" destOrd="0" presId="urn:microsoft.com/office/officeart/2005/8/layout/radial5"/>
    <dgm:cxn modelId="{D487CFEB-9EB3-4982-96C5-23D902182553}" type="presOf" srcId="{15A06828-C0A3-45ED-9F2A-88BEE732401A}" destId="{798BFEE3-76BB-48CE-86A2-C16C31D83944}" srcOrd="0" destOrd="0" presId="urn:microsoft.com/office/officeart/2005/8/layout/radial5"/>
    <dgm:cxn modelId="{4D27378B-30F9-4666-ADB6-97FBDDF82D10}" type="presOf" srcId="{FE18C9E8-F760-4B93-9D9D-2DA8055F2D26}" destId="{5B96C27F-1895-420D-A36F-41685FAB206E}" srcOrd="1" destOrd="0" presId="urn:microsoft.com/office/officeart/2005/8/layout/radial5"/>
    <dgm:cxn modelId="{B549296E-BDA4-432A-95E4-9DEC1BF834E9}" type="presParOf" srcId="{945436E7-D8C8-4B9F-B677-90E6E27CCC37}" destId="{48D00A05-34F8-45A2-9B59-32FD31ED8B5F}" srcOrd="0" destOrd="0" presId="urn:microsoft.com/office/officeart/2005/8/layout/radial5"/>
    <dgm:cxn modelId="{0730AE8C-B412-4FCC-9F98-ECA5035D36E6}" type="presParOf" srcId="{945436E7-D8C8-4B9F-B677-90E6E27CCC37}" destId="{798BFEE3-76BB-48CE-86A2-C16C31D83944}" srcOrd="1" destOrd="0" presId="urn:microsoft.com/office/officeart/2005/8/layout/radial5"/>
    <dgm:cxn modelId="{DF7E106E-0A3E-41AD-86AC-D3096564CA49}" type="presParOf" srcId="{798BFEE3-76BB-48CE-86A2-C16C31D83944}" destId="{B72B094D-1DA3-4D2F-BB34-BB32BB649132}" srcOrd="0" destOrd="0" presId="urn:microsoft.com/office/officeart/2005/8/layout/radial5"/>
    <dgm:cxn modelId="{6BDBA8E6-91CD-49C0-A8A9-D50B156CB2B5}" type="presParOf" srcId="{945436E7-D8C8-4B9F-B677-90E6E27CCC37}" destId="{5B219900-C8F2-471E-BFF5-AF72D515B8CE}" srcOrd="2" destOrd="0" presId="urn:microsoft.com/office/officeart/2005/8/layout/radial5"/>
    <dgm:cxn modelId="{3F197E64-2C13-4EA1-B1E2-3998E6CD4B7D}" type="presParOf" srcId="{945436E7-D8C8-4B9F-B677-90E6E27CCC37}" destId="{7E8B3E7D-0D96-43FA-9911-70076853B376}" srcOrd="3" destOrd="0" presId="urn:microsoft.com/office/officeart/2005/8/layout/radial5"/>
    <dgm:cxn modelId="{7AC28A90-E87A-4385-82A6-2129BB5A18A2}" type="presParOf" srcId="{7E8B3E7D-0D96-43FA-9911-70076853B376}" destId="{7CFBC8A8-92DC-418F-9EAF-6C32A752D1EE}" srcOrd="0" destOrd="0" presId="urn:microsoft.com/office/officeart/2005/8/layout/radial5"/>
    <dgm:cxn modelId="{D007E996-0EEF-436C-8611-4F17322B3EBE}" type="presParOf" srcId="{945436E7-D8C8-4B9F-B677-90E6E27CCC37}" destId="{58807793-B2B1-44E7-BD1C-0A0DDD9AD13E}" srcOrd="4" destOrd="0" presId="urn:microsoft.com/office/officeart/2005/8/layout/radial5"/>
    <dgm:cxn modelId="{398BC3EB-32BE-45EB-B44C-DAD99249F22F}" type="presParOf" srcId="{945436E7-D8C8-4B9F-B677-90E6E27CCC37}" destId="{4C2F4E40-509A-45FE-B147-C126DDDB4D03}" srcOrd="5" destOrd="0" presId="urn:microsoft.com/office/officeart/2005/8/layout/radial5"/>
    <dgm:cxn modelId="{0C7B7F12-8067-42A5-973F-F64798192D2A}" type="presParOf" srcId="{4C2F4E40-509A-45FE-B147-C126DDDB4D03}" destId="{5B96C27F-1895-420D-A36F-41685FAB206E}" srcOrd="0" destOrd="0" presId="urn:microsoft.com/office/officeart/2005/8/layout/radial5"/>
    <dgm:cxn modelId="{552BCA1C-F200-400B-9AB9-F41124C44D06}" type="presParOf" srcId="{945436E7-D8C8-4B9F-B677-90E6E27CCC37}" destId="{84BC7CF0-84D5-4F72-9A76-7D362E59AAEF}" srcOrd="6" destOrd="0" presId="urn:microsoft.com/office/officeart/2005/8/layout/radial5"/>
    <dgm:cxn modelId="{9C3EA942-4044-430B-A937-15049690CCDF}" type="presParOf" srcId="{945436E7-D8C8-4B9F-B677-90E6E27CCC37}" destId="{0E018E25-CDA1-4153-8809-90D213B57082}" srcOrd="7" destOrd="0" presId="urn:microsoft.com/office/officeart/2005/8/layout/radial5"/>
    <dgm:cxn modelId="{5F77CDFC-9C32-47D4-BC0F-6E7F0C5FB4B0}" type="presParOf" srcId="{0E018E25-CDA1-4153-8809-90D213B57082}" destId="{F53DDD29-B42D-474E-8BC7-0304870E3031}" srcOrd="0" destOrd="0" presId="urn:microsoft.com/office/officeart/2005/8/layout/radial5"/>
    <dgm:cxn modelId="{DEAB1F5C-B1E9-49C3-855F-9F142B8FFD93}" type="presParOf" srcId="{945436E7-D8C8-4B9F-B677-90E6E27CCC37}" destId="{F55950D8-F8D7-45D8-B0F7-4C850391F8E6}" srcOrd="8"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00A05-34F8-45A2-9B59-32FD31ED8B5F}">
      <dsp:nvSpPr>
        <dsp:cNvPr id="0" name=""/>
        <dsp:cNvSpPr/>
      </dsp:nvSpPr>
      <dsp:spPr>
        <a:xfrm>
          <a:off x="1581132" y="1371547"/>
          <a:ext cx="830533" cy="830533"/>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dirty="0"/>
            <a:t>LL</a:t>
          </a:r>
          <a:endParaRPr lang="zh-CN" altLang="en-US" sz="2500" kern="1200" dirty="0"/>
        </a:p>
      </dsp:txBody>
      <dsp:txXfrm>
        <a:off x="1702761" y="1493176"/>
        <a:ext cx="587275" cy="587275"/>
      </dsp:txXfrm>
    </dsp:sp>
    <dsp:sp modelId="{798BFEE3-76BB-48CE-86A2-C16C31D83944}">
      <dsp:nvSpPr>
        <dsp:cNvPr id="0" name=""/>
        <dsp:cNvSpPr/>
      </dsp:nvSpPr>
      <dsp:spPr>
        <a:xfrm rot="16200000">
          <a:off x="1907532" y="1067713"/>
          <a:ext cx="177733" cy="282381"/>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1934192" y="1150849"/>
        <a:ext cx="124413" cy="169429"/>
      </dsp:txXfrm>
    </dsp:sp>
    <dsp:sp modelId="{5B219900-C8F2-471E-BFF5-AF72D515B8CE}">
      <dsp:nvSpPr>
        <dsp:cNvPr id="0" name=""/>
        <dsp:cNvSpPr/>
      </dsp:nvSpPr>
      <dsp:spPr>
        <a:xfrm>
          <a:off x="1480560" y="4522"/>
          <a:ext cx="1031678" cy="1031678"/>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过去信息存储</a:t>
          </a:r>
        </a:p>
      </dsp:txBody>
      <dsp:txXfrm>
        <a:off x="1631646" y="155608"/>
        <a:ext cx="729506" cy="729506"/>
      </dsp:txXfrm>
    </dsp:sp>
    <dsp:sp modelId="{7E8B3E7D-0D96-43FA-9911-70076853B376}">
      <dsp:nvSpPr>
        <dsp:cNvPr id="0" name=""/>
        <dsp:cNvSpPr/>
      </dsp:nvSpPr>
      <dsp:spPr>
        <a:xfrm>
          <a:off x="2485442" y="1645623"/>
          <a:ext cx="177733" cy="282381"/>
        </a:xfrm>
        <a:prstGeom prst="rightArrow">
          <a:avLst>
            <a:gd name="adj1" fmla="val 60000"/>
            <a:gd name="adj2" fmla="val 50000"/>
          </a:avLst>
        </a:prstGeom>
        <a:solidFill>
          <a:schemeClr val="accent3">
            <a:shade val="90000"/>
            <a:hueOff val="-57595"/>
            <a:satOff val="-12853"/>
            <a:lumOff val="106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485442" y="1702099"/>
        <a:ext cx="124413" cy="169429"/>
      </dsp:txXfrm>
    </dsp:sp>
    <dsp:sp modelId="{58807793-B2B1-44E7-BD1C-0A0DDD9AD13E}">
      <dsp:nvSpPr>
        <dsp:cNvPr id="0" name=""/>
        <dsp:cNvSpPr/>
      </dsp:nvSpPr>
      <dsp:spPr>
        <a:xfrm>
          <a:off x="2747012" y="1270975"/>
          <a:ext cx="1031678" cy="1031678"/>
        </a:xfrm>
        <a:prstGeom prst="ellipse">
          <a:avLst/>
        </a:prstGeom>
        <a:solidFill>
          <a:schemeClr val="accent3">
            <a:shade val="80000"/>
            <a:hueOff val="-57697"/>
            <a:satOff val="-13020"/>
            <a:lumOff val="1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知识挖掘</a:t>
          </a:r>
        </a:p>
      </dsp:txBody>
      <dsp:txXfrm>
        <a:off x="2898098" y="1422061"/>
        <a:ext cx="729506" cy="729506"/>
      </dsp:txXfrm>
    </dsp:sp>
    <dsp:sp modelId="{4C2F4E40-509A-45FE-B147-C126DDDB4D03}">
      <dsp:nvSpPr>
        <dsp:cNvPr id="0" name=""/>
        <dsp:cNvSpPr/>
      </dsp:nvSpPr>
      <dsp:spPr>
        <a:xfrm rot="5400000">
          <a:off x="1907532" y="2223533"/>
          <a:ext cx="177733" cy="282381"/>
        </a:xfrm>
        <a:prstGeom prst="rightArrow">
          <a:avLst>
            <a:gd name="adj1" fmla="val 60000"/>
            <a:gd name="adj2" fmla="val 50000"/>
          </a:avLst>
        </a:prstGeom>
        <a:solidFill>
          <a:schemeClr val="accent3">
            <a:shade val="90000"/>
            <a:hueOff val="-115190"/>
            <a:satOff val="-25705"/>
            <a:lumOff val="213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1934192" y="2253349"/>
        <a:ext cx="124413" cy="169429"/>
      </dsp:txXfrm>
    </dsp:sp>
    <dsp:sp modelId="{84BC7CF0-84D5-4F72-9A76-7D362E59AAEF}">
      <dsp:nvSpPr>
        <dsp:cNvPr id="0" name=""/>
        <dsp:cNvSpPr/>
      </dsp:nvSpPr>
      <dsp:spPr>
        <a:xfrm>
          <a:off x="1480560" y="2537427"/>
          <a:ext cx="1031678" cy="1031678"/>
        </a:xfrm>
        <a:prstGeom prst="ellipse">
          <a:avLst/>
        </a:prstGeom>
        <a:solidFill>
          <a:schemeClr val="accent3">
            <a:shade val="80000"/>
            <a:hueOff val="-115394"/>
            <a:satOff val="-26039"/>
            <a:lumOff val="22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基于知识的学习者</a:t>
          </a:r>
        </a:p>
      </dsp:txBody>
      <dsp:txXfrm>
        <a:off x="1631646" y="2688513"/>
        <a:ext cx="729506" cy="729506"/>
      </dsp:txXfrm>
    </dsp:sp>
    <dsp:sp modelId="{0E018E25-CDA1-4153-8809-90D213B57082}">
      <dsp:nvSpPr>
        <dsp:cNvPr id="0" name=""/>
        <dsp:cNvSpPr/>
      </dsp:nvSpPr>
      <dsp:spPr>
        <a:xfrm rot="10800000">
          <a:off x="1329622" y="1645623"/>
          <a:ext cx="177733" cy="282381"/>
        </a:xfrm>
        <a:prstGeom prst="rightArrow">
          <a:avLst>
            <a:gd name="adj1" fmla="val 60000"/>
            <a:gd name="adj2" fmla="val 50000"/>
          </a:avLst>
        </a:prstGeom>
        <a:solidFill>
          <a:schemeClr val="accent3">
            <a:shade val="90000"/>
            <a:hueOff val="-172785"/>
            <a:satOff val="-38558"/>
            <a:lumOff val="320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rot="10800000">
        <a:off x="1382942" y="1702099"/>
        <a:ext cx="124413" cy="169429"/>
      </dsp:txXfrm>
    </dsp:sp>
    <dsp:sp modelId="{F55950D8-F8D7-45D8-B0F7-4C850391F8E6}">
      <dsp:nvSpPr>
        <dsp:cNvPr id="0" name=""/>
        <dsp:cNvSpPr/>
      </dsp:nvSpPr>
      <dsp:spPr>
        <a:xfrm>
          <a:off x="214107" y="1270975"/>
          <a:ext cx="1031678" cy="1031678"/>
        </a:xfrm>
        <a:prstGeom prst="ellipse">
          <a:avLst/>
        </a:prstGeom>
        <a:solidFill>
          <a:schemeClr val="accent3">
            <a:shade val="80000"/>
            <a:hueOff val="-173091"/>
            <a:satOff val="-39059"/>
            <a:lumOff val="339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a:t>知识库</a:t>
          </a:r>
        </a:p>
      </dsp:txBody>
      <dsp:txXfrm>
        <a:off x="365193" y="1422061"/>
        <a:ext cx="729506" cy="72950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A6477-1165-4DDB-8389-7514F63D5A00}" type="datetimeFigureOut">
              <a:rPr lang="zh-CN" altLang="en-US" smtClean="0"/>
              <a:t>2020/10/28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794D7-106E-499D-A5F4-CA774F8AD4A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C794D7-106E-499D-A5F4-CA774F8AD4AF}" type="slidenum">
              <a:rPr lang="zh-CN" altLang="en-US" smtClean="0"/>
              <a:t>1</a:t>
            </a:fld>
            <a:endParaRPr lang="zh-CN" altLang="en-US"/>
          </a:p>
        </p:txBody>
      </p:sp>
    </p:spTree>
    <p:extLst>
      <p:ext uri="{BB962C8B-B14F-4D97-AF65-F5344CB8AC3E}">
        <p14:creationId xmlns:p14="http://schemas.microsoft.com/office/powerpoint/2010/main" val="227664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这个定义表明终身学习具有以上五个关键特性，</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首先它是一个持续学习的过程，它可以将学到的知识保存在知识库中，并且能够使用</a:t>
            </a:r>
            <a:r>
              <a:rPr lang="zh-CN" altLang="en-US" sz="1200" b="0" dirty="0">
                <a:solidFill>
                  <a:srgbClr val="24292E"/>
                </a:solidFill>
                <a:latin typeface="-apple-system"/>
              </a:rPr>
              <a:t>已学的知识来帮助未来学习，此外，它能够发现新任务，并且可以边工作边学习（也就是在应用过程中学习）</a:t>
            </a:r>
            <a:endParaRPr lang="zh-CN" altLang="en-US" b="0"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10</a:t>
            </a:fld>
            <a:endParaRPr lang="zh-CN" altLang="en-US"/>
          </a:p>
        </p:txBody>
      </p:sp>
    </p:spTree>
    <p:extLst>
      <p:ext uri="{BB962C8B-B14F-4D97-AF65-F5344CB8AC3E}">
        <p14:creationId xmlns:p14="http://schemas.microsoft.com/office/powerpoint/2010/main" val="411879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这张图展现了终身学习的系统架构。下面我们首先介绍该系统的关键组件，</a:t>
            </a:r>
            <a:r>
              <a:rPr lang="zh-CN" altLang="en-US" b="1" dirty="0">
                <a:solidFill>
                  <a:srgbClr val="24292E"/>
                </a:solidFill>
                <a:latin typeface="-apple-system"/>
              </a:rPr>
              <a:t>知识库（</a:t>
            </a:r>
            <a:r>
              <a:rPr lang="en-US" altLang="zh-CN" b="1" dirty="0">
                <a:solidFill>
                  <a:srgbClr val="24292E"/>
                </a:solidFill>
                <a:latin typeface="-apple-system"/>
              </a:rPr>
              <a:t>KB</a:t>
            </a:r>
            <a:r>
              <a:rPr lang="zh-CN" altLang="en-US" b="1" dirty="0">
                <a:solidFill>
                  <a:srgbClr val="24292E"/>
                </a:solidFill>
                <a:latin typeface="-apple-system"/>
              </a:rPr>
              <a:t>）</a:t>
            </a:r>
            <a:r>
              <a:rPr lang="zh-CN" altLang="en-US" dirty="0">
                <a:solidFill>
                  <a:srgbClr val="24292E"/>
                </a:solidFill>
                <a:latin typeface="-apple-system"/>
              </a:rPr>
              <a:t>：主要用于存储以前学习的知识，并且</a:t>
            </a:r>
            <a:r>
              <a:rPr lang="zh-CN" altLang="en-US" sz="1200" b="0" i="0" kern="1200" dirty="0">
                <a:solidFill>
                  <a:schemeClr val="tx1"/>
                </a:solidFill>
                <a:effectLst/>
                <a:latin typeface="+mn-lt"/>
                <a:ea typeface="+mn-ea"/>
                <a:cs typeface="+mn-cs"/>
              </a:rPr>
              <a:t>它有一些子组件，可以从保存在知识库中的知识中挖掘出新的知识并保存。</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 </a:t>
            </a:r>
            <a:r>
              <a:rPr lang="zh-CN" altLang="en-US" sz="1200" b="1" i="0" kern="1200" dirty="0">
                <a:solidFill>
                  <a:schemeClr val="tx1"/>
                </a:solidFill>
                <a:effectLst/>
                <a:latin typeface="+mn-lt"/>
                <a:ea typeface="+mn-ea"/>
                <a:cs typeface="+mn-cs"/>
              </a:rPr>
              <a:t>历史信息库（</a:t>
            </a:r>
            <a:r>
              <a:rPr lang="en-US" altLang="zh-CN" sz="1200" b="1" i="0" kern="1200" dirty="0">
                <a:solidFill>
                  <a:schemeClr val="tx1"/>
                </a:solidFill>
                <a:effectLst/>
                <a:latin typeface="+mn-lt"/>
                <a:ea typeface="+mn-ea"/>
                <a:cs typeface="+mn-cs"/>
              </a:rPr>
              <a:t>Past Information Store</a:t>
            </a: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PIS</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：用于存储之前的学习产生的信息，包括结果模型、模式或其他形式的输出。</a:t>
            </a:r>
            <a:r>
              <a:rPr lang="en-US" altLang="zh-CN" sz="1200" b="0" i="0" kern="1200" dirty="0">
                <a:solidFill>
                  <a:schemeClr val="tx1"/>
                </a:solidFill>
                <a:effectLst/>
                <a:latin typeface="+mn-lt"/>
                <a:ea typeface="+mn-ea"/>
                <a:cs typeface="+mn-cs"/>
              </a:rPr>
              <a:t> (b) </a:t>
            </a:r>
            <a:r>
              <a:rPr lang="zh-CN" altLang="en-US" sz="1200" b="1" i="0" kern="1200" dirty="0">
                <a:solidFill>
                  <a:schemeClr val="tx1"/>
                </a:solidFill>
                <a:effectLst/>
                <a:latin typeface="+mn-lt"/>
                <a:ea typeface="+mn-ea"/>
                <a:cs typeface="+mn-cs"/>
              </a:rPr>
              <a:t>元知识挖掘器（</a:t>
            </a:r>
            <a:r>
              <a:rPr lang="en-US" altLang="zh-CN" sz="1200" b="1" i="0" kern="1200" dirty="0">
                <a:solidFill>
                  <a:schemeClr val="tx1"/>
                </a:solidFill>
                <a:effectLst/>
                <a:latin typeface="+mn-lt"/>
                <a:ea typeface="+mn-ea"/>
                <a:cs typeface="+mn-cs"/>
              </a:rPr>
              <a:t>Meta-Knowledge Miner</a:t>
            </a: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MKM</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：在</a:t>
            </a:r>
            <a:r>
              <a:rPr lang="en-US" altLang="zh-CN" sz="1200" b="0" i="0" kern="1200" dirty="0">
                <a:solidFill>
                  <a:schemeClr val="tx1"/>
                </a:solidFill>
                <a:effectLst/>
                <a:latin typeface="+mn-lt"/>
                <a:ea typeface="+mn-ea"/>
                <a:cs typeface="+mn-cs"/>
              </a:rPr>
              <a:t>PIS</a:t>
            </a:r>
            <a:r>
              <a:rPr lang="zh-CN" altLang="en-US" sz="1200" b="0" i="0" kern="1200" dirty="0">
                <a:solidFill>
                  <a:schemeClr val="tx1"/>
                </a:solidFill>
                <a:effectLst/>
                <a:latin typeface="+mn-lt"/>
                <a:ea typeface="+mn-ea"/>
                <a:cs typeface="+mn-cs"/>
              </a:rPr>
              <a:t>和元知识库中执行知识的元挖掘。之所以称为元挖掘（</a:t>
            </a:r>
            <a:r>
              <a:rPr lang="en-US" altLang="zh-CN" sz="1200" b="0" i="0" kern="1200" dirty="0">
                <a:solidFill>
                  <a:schemeClr val="tx1"/>
                </a:solidFill>
                <a:effectLst/>
                <a:latin typeface="+mn-lt"/>
                <a:ea typeface="+mn-ea"/>
                <a:cs typeface="+mn-cs"/>
              </a:rPr>
              <a:t>meta-mining</a:t>
            </a:r>
            <a:r>
              <a:rPr lang="zh-CN" altLang="en-US" sz="1200" b="0" i="0" kern="1200" dirty="0">
                <a:solidFill>
                  <a:schemeClr val="tx1"/>
                </a:solidFill>
                <a:effectLst/>
                <a:latin typeface="+mn-lt"/>
                <a:ea typeface="+mn-ea"/>
                <a:cs typeface="+mn-cs"/>
              </a:rPr>
              <a:t>），是因为它能够从已保存的知识中挖掘更高层次的知识，由此生成的知识被存储在元知识库中。这里可以使用多种挖掘算法来产生不同类型的结果。</a:t>
            </a:r>
            <a:br>
              <a:rPr lang="zh-CN" altLang="en-US"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(c) </a:t>
            </a:r>
            <a:r>
              <a:rPr lang="zh-CN" altLang="en-US" sz="1200" b="1" i="0" kern="1200" dirty="0">
                <a:solidFill>
                  <a:schemeClr val="tx1"/>
                </a:solidFill>
                <a:effectLst/>
                <a:latin typeface="+mn-lt"/>
                <a:ea typeface="+mn-ea"/>
                <a:cs typeface="+mn-cs"/>
              </a:rPr>
              <a:t>元知识库（</a:t>
            </a:r>
            <a:r>
              <a:rPr lang="en-US" altLang="zh-CN" sz="1200" b="1" i="0" kern="1200" dirty="0">
                <a:solidFill>
                  <a:schemeClr val="tx1"/>
                </a:solidFill>
                <a:effectLst/>
                <a:latin typeface="+mn-lt"/>
                <a:ea typeface="+mn-ea"/>
                <a:cs typeface="+mn-cs"/>
              </a:rPr>
              <a:t>Meta-Knowledge Store</a:t>
            </a: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MKS</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：存储从</a:t>
            </a:r>
            <a:r>
              <a:rPr lang="en-US" altLang="zh-CN" sz="1200" b="0" i="0" kern="1200" dirty="0">
                <a:solidFill>
                  <a:schemeClr val="tx1"/>
                </a:solidFill>
                <a:effectLst/>
                <a:latin typeface="+mn-lt"/>
                <a:ea typeface="+mn-ea"/>
                <a:cs typeface="+mn-cs"/>
              </a:rPr>
              <a:t>PIS</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MKS</a:t>
            </a:r>
            <a:r>
              <a:rPr lang="zh-CN" altLang="en-US" sz="1200" b="0" i="0" kern="1200" dirty="0">
                <a:solidFill>
                  <a:schemeClr val="tx1"/>
                </a:solidFill>
                <a:effectLst/>
                <a:latin typeface="+mn-lt"/>
                <a:ea typeface="+mn-ea"/>
                <a:cs typeface="+mn-cs"/>
              </a:rPr>
              <a:t>本身挖掘或合并的知识。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(d) </a:t>
            </a:r>
            <a:r>
              <a:rPr lang="zh-CN" altLang="en-US" sz="1200" b="1" i="0" kern="1200" dirty="0">
                <a:solidFill>
                  <a:schemeClr val="tx1"/>
                </a:solidFill>
                <a:effectLst/>
                <a:latin typeface="+mn-lt"/>
                <a:ea typeface="+mn-ea"/>
                <a:cs typeface="+mn-cs"/>
              </a:rPr>
              <a:t>知识推理器（</a:t>
            </a:r>
            <a:r>
              <a:rPr lang="en-US" altLang="zh-CN" sz="1200" b="1" i="0" kern="1200" dirty="0">
                <a:solidFill>
                  <a:schemeClr val="tx1"/>
                </a:solidFill>
                <a:effectLst/>
                <a:latin typeface="+mn-lt"/>
                <a:ea typeface="+mn-ea"/>
                <a:cs typeface="+mn-cs"/>
              </a:rPr>
              <a:t>Knowledge Reasoner</a:t>
            </a: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KR</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：基于</a:t>
            </a:r>
            <a:r>
              <a:rPr lang="en-US" altLang="zh-CN" sz="1200" b="0" i="0" kern="1200" dirty="0">
                <a:solidFill>
                  <a:schemeClr val="tx1"/>
                </a:solidFill>
                <a:effectLst/>
                <a:latin typeface="+mn-lt"/>
                <a:ea typeface="+mn-ea"/>
                <a:cs typeface="+mn-cs"/>
              </a:rPr>
              <a:t>MKS</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PIS</a:t>
            </a:r>
            <a:r>
              <a:rPr lang="zh-CN" altLang="en-US" sz="1200" b="0" i="0" kern="1200" dirty="0">
                <a:solidFill>
                  <a:schemeClr val="tx1"/>
                </a:solidFill>
                <a:effectLst/>
                <a:latin typeface="+mn-lt"/>
                <a:ea typeface="+mn-ea"/>
                <a:cs typeface="+mn-cs"/>
              </a:rPr>
              <a:t>中的知识进行推理以产生更多知识。目前大多数系统都没有这个子组件。然而，随着终身学习的发展，这个组件将变得越来越重要。</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24292E"/>
              </a:solidFill>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基于知识的学习器（</a:t>
            </a:r>
            <a:r>
              <a:rPr lang="en-US" altLang="zh-CN" sz="1200" b="0" i="0" kern="1200" dirty="0">
                <a:solidFill>
                  <a:schemeClr val="tx1"/>
                </a:solidFill>
                <a:effectLst/>
                <a:latin typeface="+mn-lt"/>
                <a:ea typeface="+mn-ea"/>
                <a:cs typeface="+mn-cs"/>
              </a:rPr>
              <a:t>Knowledge-Based Learner</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KBL</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对于终身学习而言，学习器必须能够在学习中使用先验知识，我们称之为基于知识的学习器，它可以利用知识库中的知识来学习新任务。该组件通常包含两个子组件：（</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 </a:t>
            </a:r>
            <a:r>
              <a:rPr lang="zh-CN" altLang="en-US" sz="1200" b="1" i="0" kern="1200" dirty="0">
                <a:solidFill>
                  <a:schemeClr val="tx1"/>
                </a:solidFill>
                <a:effectLst/>
                <a:latin typeface="+mn-lt"/>
                <a:ea typeface="+mn-ea"/>
                <a:cs typeface="+mn-cs"/>
              </a:rPr>
              <a:t>任务知识挖掘器（</a:t>
            </a:r>
            <a:r>
              <a:rPr lang="en-US" altLang="zh-CN" sz="1200" b="1" i="0" kern="1200" dirty="0">
                <a:solidFill>
                  <a:schemeClr val="tx1"/>
                </a:solidFill>
                <a:effectLst/>
                <a:latin typeface="+mn-lt"/>
                <a:ea typeface="+mn-ea"/>
                <a:cs typeface="+mn-cs"/>
              </a:rPr>
              <a:t>Task Knowledge Miner</a:t>
            </a: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TKM</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，利用知识库中未经加工的知识或信息来挖掘或识别适用于当前任务的知识，这是非常有必要的，因为在某些情况下</a:t>
            </a:r>
            <a:r>
              <a:rPr lang="en-US" altLang="zh-CN" sz="1200" b="0" i="0" kern="1200" dirty="0">
                <a:solidFill>
                  <a:schemeClr val="tx1"/>
                </a:solidFill>
                <a:effectLst/>
                <a:latin typeface="+mn-lt"/>
                <a:ea typeface="+mn-ea"/>
                <a:cs typeface="+mn-cs"/>
              </a:rPr>
              <a:t>KBL</a:t>
            </a:r>
            <a:r>
              <a:rPr lang="zh-CN" altLang="en-US" sz="1200" b="0" i="0" kern="1200" dirty="0">
                <a:solidFill>
                  <a:schemeClr val="tx1"/>
                </a:solidFill>
                <a:effectLst/>
                <a:latin typeface="+mn-lt"/>
                <a:ea typeface="+mn-ea"/>
                <a:cs typeface="+mn-cs"/>
              </a:rPr>
              <a:t>无法直接使用知识库中的原始知识，但是又需要从知识库中挖掘某些任务特定和通用的知识［</a:t>
            </a:r>
            <a:r>
              <a:rPr lang="en-US" altLang="zh-CN" sz="1200" b="0" i="0" kern="1200" dirty="0">
                <a:solidFill>
                  <a:schemeClr val="tx1"/>
                </a:solidFill>
                <a:effectLst/>
                <a:latin typeface="+mn-lt"/>
                <a:ea typeface="+mn-ea"/>
                <a:cs typeface="+mn-cs"/>
              </a:rPr>
              <a:t>Chen and Liu,2014a,b</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 学习器，能够在学习中使用已挖掘的知识。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24292E"/>
              </a:solidFill>
              <a:latin typeface="-apple-system"/>
            </a:endParaRPr>
          </a:p>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11</a:t>
            </a:fld>
            <a:endParaRPr lang="zh-CN" altLang="en-US"/>
          </a:p>
        </p:txBody>
      </p:sp>
    </p:spTree>
    <p:extLst>
      <p:ext uri="{BB962C8B-B14F-4D97-AF65-F5344CB8AC3E}">
        <p14:creationId xmlns:p14="http://schemas.microsoft.com/office/powerpoint/2010/main" val="155803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于是我们可以对终身学习的过程做一个总结</a:t>
            </a:r>
          </a:p>
        </p:txBody>
      </p:sp>
      <p:sp>
        <p:nvSpPr>
          <p:cNvPr id="4" name="灯片编号占位符 3"/>
          <p:cNvSpPr>
            <a:spLocks noGrp="1"/>
          </p:cNvSpPr>
          <p:nvPr>
            <p:ph type="sldNum" sz="quarter" idx="5"/>
          </p:nvPr>
        </p:nvSpPr>
        <p:spPr/>
        <p:txBody>
          <a:bodyPr/>
          <a:lstStyle/>
          <a:p>
            <a:fld id="{33C794D7-106E-499D-A5F4-CA774F8AD4AF}" type="slidenum">
              <a:rPr lang="zh-CN" altLang="en-US" smtClean="0"/>
              <a:t>12</a:t>
            </a:fld>
            <a:endParaRPr lang="zh-CN" altLang="en-US"/>
          </a:p>
        </p:txBody>
      </p:sp>
    </p:spTree>
    <p:extLst>
      <p:ext uri="{BB962C8B-B14F-4D97-AF65-F5344CB8AC3E}">
        <p14:creationId xmlns:p14="http://schemas.microsoft.com/office/powerpoint/2010/main" val="121627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13</a:t>
            </a:fld>
            <a:endParaRPr lang="zh-CN" altLang="en-US"/>
          </a:p>
        </p:txBody>
      </p:sp>
    </p:spTree>
    <p:extLst>
      <p:ext uri="{BB962C8B-B14F-4D97-AF65-F5344CB8AC3E}">
        <p14:creationId xmlns:p14="http://schemas.microsoft.com/office/powerpoint/2010/main" val="199487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191919"/>
                </a:solidFill>
                <a:effectLst/>
                <a:latin typeface="PingFang SC"/>
              </a:rPr>
              <a:t>终身机器学习</a:t>
            </a:r>
            <a:r>
              <a:rPr lang="zh-CN" altLang="en-US" b="0" i="0" dirty="0">
                <a:solidFill>
                  <a:srgbClr val="191919"/>
                </a:solidFill>
                <a:effectLst/>
                <a:latin typeface="PingFang SC"/>
              </a:rPr>
              <a:t>是一个持续学习过程，其中学习器已经执行一个包含</a:t>
            </a:r>
            <a:r>
              <a:rPr lang="en-US" altLang="zh-CN" b="0" i="0" dirty="0">
                <a:solidFill>
                  <a:srgbClr val="191919"/>
                </a:solidFill>
                <a:effectLst/>
                <a:latin typeface="PingFang SC"/>
              </a:rPr>
              <a:t>N</a:t>
            </a:r>
            <a:r>
              <a:rPr lang="zh-CN" altLang="en-US" b="0" i="0" dirty="0">
                <a:solidFill>
                  <a:srgbClr val="191919"/>
                </a:solidFill>
                <a:effectLst/>
                <a:latin typeface="PingFang SC"/>
              </a:rPr>
              <a:t>个任务的任务序列</a:t>
            </a:r>
            <a:r>
              <a:rPr lang="en-US" altLang="zh-CN" b="0" i="0" dirty="0">
                <a:solidFill>
                  <a:srgbClr val="191919"/>
                </a:solidFill>
                <a:effectLst/>
                <a:latin typeface="PingFang SC"/>
              </a:rPr>
              <a:t>T1</a:t>
            </a:r>
            <a:r>
              <a:rPr lang="zh-CN" altLang="en-US" b="0" i="0" dirty="0">
                <a:solidFill>
                  <a:srgbClr val="191919"/>
                </a:solidFill>
                <a:effectLst/>
                <a:latin typeface="PingFang SC"/>
              </a:rPr>
              <a:t>，</a:t>
            </a:r>
            <a:r>
              <a:rPr lang="en-US" altLang="zh-CN" b="0" i="0" dirty="0">
                <a:solidFill>
                  <a:srgbClr val="191919"/>
                </a:solidFill>
                <a:effectLst/>
                <a:latin typeface="PingFang SC"/>
              </a:rPr>
              <a:t>T2</a:t>
            </a:r>
            <a:r>
              <a:rPr lang="zh-CN" altLang="en-US" b="0" i="0" dirty="0">
                <a:solidFill>
                  <a:srgbClr val="191919"/>
                </a:solidFill>
                <a:effectLst/>
                <a:latin typeface="PingFang SC"/>
              </a:rPr>
              <a:t>，</a:t>
            </a:r>
            <a:r>
              <a:rPr lang="en-US" altLang="zh-CN" b="0" i="0" dirty="0">
                <a:solidFill>
                  <a:srgbClr val="191919"/>
                </a:solidFill>
                <a:effectLst/>
                <a:latin typeface="PingFang SC"/>
              </a:rPr>
              <a:t>…</a:t>
            </a:r>
            <a:r>
              <a:rPr lang="zh-CN" altLang="en-US" b="0" i="0" dirty="0">
                <a:solidFill>
                  <a:srgbClr val="191919"/>
                </a:solidFill>
                <a:effectLst/>
                <a:latin typeface="PingFang SC"/>
              </a:rPr>
              <a:t>，</a:t>
            </a:r>
            <a:r>
              <a:rPr lang="en-US" altLang="zh-CN" b="0" i="0" dirty="0">
                <a:solidFill>
                  <a:srgbClr val="191919"/>
                </a:solidFill>
                <a:effectLst/>
                <a:latin typeface="PingFang SC"/>
              </a:rPr>
              <a:t>TN</a:t>
            </a:r>
            <a:r>
              <a:rPr lang="zh-CN" altLang="en-US" b="0" i="0" dirty="0">
                <a:solidFill>
                  <a:srgbClr val="191919"/>
                </a:solidFill>
                <a:effectLst/>
                <a:latin typeface="PingFang SC"/>
              </a:rPr>
              <a:t>。在面对第</a:t>
            </a:r>
            <a:r>
              <a:rPr lang="en-US" altLang="zh-CN" b="0" i="0" dirty="0">
                <a:solidFill>
                  <a:srgbClr val="191919"/>
                </a:solidFill>
                <a:effectLst/>
                <a:latin typeface="PingFang SC"/>
              </a:rPr>
              <a:t>N+1</a:t>
            </a:r>
            <a:r>
              <a:rPr lang="zh-CN" altLang="en-US" b="0" i="0" dirty="0">
                <a:solidFill>
                  <a:srgbClr val="191919"/>
                </a:solidFill>
                <a:effectLst/>
                <a:latin typeface="PingFang SC"/>
              </a:rPr>
              <a:t>个任务</a:t>
            </a:r>
            <a:r>
              <a:rPr lang="en-US" altLang="zh-CN" b="0" i="0" dirty="0">
                <a:solidFill>
                  <a:srgbClr val="191919"/>
                </a:solidFill>
                <a:effectLst/>
                <a:latin typeface="PingFang SC"/>
              </a:rPr>
              <a:t>TN+1</a:t>
            </a:r>
            <a:r>
              <a:rPr lang="zh-CN" altLang="en-US" b="0" i="0" dirty="0">
                <a:solidFill>
                  <a:srgbClr val="191919"/>
                </a:solidFill>
                <a:effectLst/>
                <a:latin typeface="PingFang SC"/>
              </a:rPr>
              <a:t>和对应的数据</a:t>
            </a:r>
            <a:r>
              <a:rPr lang="en-US" altLang="zh-CN" b="0" i="0" dirty="0">
                <a:solidFill>
                  <a:srgbClr val="191919"/>
                </a:solidFill>
                <a:effectLst/>
                <a:latin typeface="PingFang SC"/>
              </a:rPr>
              <a:t>DN+1</a:t>
            </a:r>
            <a:r>
              <a:rPr lang="zh-CN" altLang="en-US" b="0" i="0" dirty="0">
                <a:solidFill>
                  <a:srgbClr val="191919"/>
                </a:solidFill>
                <a:effectLst/>
                <a:latin typeface="PingFang SC"/>
              </a:rPr>
              <a:t>时，学习器可以利用其知识库中的先验知识来帮助学习</a:t>
            </a:r>
            <a:r>
              <a:rPr lang="en-US" altLang="zh-CN" b="0" i="0" dirty="0">
                <a:solidFill>
                  <a:srgbClr val="191919"/>
                </a:solidFill>
                <a:effectLst/>
                <a:latin typeface="PingFang SC"/>
              </a:rPr>
              <a:t>TN+1</a:t>
            </a:r>
            <a:r>
              <a:rPr lang="zh-CN" altLang="en-US" b="0" i="0" dirty="0">
                <a:solidFill>
                  <a:srgbClr val="191919"/>
                </a:solidFill>
                <a:effectLst/>
                <a:latin typeface="PingFang SC"/>
              </a:rPr>
              <a:t>任务。知识库中存储和维护过去</a:t>
            </a:r>
            <a:r>
              <a:rPr lang="en-US" altLang="zh-CN" b="0" i="0" dirty="0">
                <a:solidFill>
                  <a:srgbClr val="191919"/>
                </a:solidFill>
                <a:effectLst/>
                <a:latin typeface="PingFang SC"/>
              </a:rPr>
              <a:t>N</a:t>
            </a:r>
            <a:r>
              <a:rPr lang="zh-CN" altLang="en-US" b="0" i="0" dirty="0">
                <a:solidFill>
                  <a:srgbClr val="191919"/>
                </a:solidFill>
                <a:effectLst/>
                <a:latin typeface="PingFang SC"/>
              </a:rPr>
              <a:t>个任务中学习和累积到的知识。在学习了任务</a:t>
            </a:r>
            <a:r>
              <a:rPr lang="en-US" altLang="zh-CN" b="0" i="0" dirty="0">
                <a:solidFill>
                  <a:srgbClr val="191919"/>
                </a:solidFill>
                <a:effectLst/>
                <a:latin typeface="PingFang SC"/>
              </a:rPr>
              <a:t>TN+1</a:t>
            </a:r>
            <a:r>
              <a:rPr lang="zh-CN" altLang="en-US" b="0" i="0" dirty="0">
                <a:solidFill>
                  <a:srgbClr val="191919"/>
                </a:solidFill>
                <a:effectLst/>
                <a:latin typeface="PingFang SC"/>
              </a:rPr>
              <a:t>后，知识库会根据</a:t>
            </a:r>
            <a:r>
              <a:rPr lang="en-US" altLang="zh-CN" b="0" i="0" dirty="0">
                <a:solidFill>
                  <a:srgbClr val="191919"/>
                </a:solidFill>
                <a:effectLst/>
                <a:latin typeface="PingFang SC"/>
              </a:rPr>
              <a:t>TN+1</a:t>
            </a:r>
            <a:r>
              <a:rPr lang="zh-CN" altLang="en-US" b="0" i="0" dirty="0">
                <a:solidFill>
                  <a:srgbClr val="191919"/>
                </a:solidFill>
                <a:effectLst/>
                <a:latin typeface="PingFang SC"/>
              </a:rPr>
              <a:t>任务中学习到的中间或最终结果进行更新。</a:t>
            </a:r>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14</a:t>
            </a:fld>
            <a:endParaRPr lang="zh-CN" altLang="en-US"/>
          </a:p>
        </p:txBody>
      </p:sp>
    </p:spTree>
    <p:extLst>
      <p:ext uri="{BB962C8B-B14F-4D97-AF65-F5344CB8AC3E}">
        <p14:creationId xmlns:p14="http://schemas.microsoft.com/office/powerpoint/2010/main" val="166185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15</a:t>
            </a:fld>
            <a:endParaRPr lang="zh-CN" altLang="en-US"/>
          </a:p>
        </p:txBody>
      </p:sp>
    </p:spTree>
    <p:extLst>
      <p:ext uri="{BB962C8B-B14F-4D97-AF65-F5344CB8AC3E}">
        <p14:creationId xmlns:p14="http://schemas.microsoft.com/office/powerpoint/2010/main" val="1859207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16</a:t>
            </a:fld>
            <a:endParaRPr lang="zh-CN" altLang="en-US"/>
          </a:p>
        </p:txBody>
      </p:sp>
    </p:spTree>
    <p:extLst>
      <p:ext uri="{BB962C8B-B14F-4D97-AF65-F5344CB8AC3E}">
        <p14:creationId xmlns:p14="http://schemas.microsoft.com/office/powerpoint/2010/main" val="4151314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17</a:t>
            </a:fld>
            <a:endParaRPr lang="zh-CN" altLang="en-US"/>
          </a:p>
        </p:txBody>
      </p:sp>
    </p:spTree>
    <p:extLst>
      <p:ext uri="{BB962C8B-B14F-4D97-AF65-F5344CB8AC3E}">
        <p14:creationId xmlns:p14="http://schemas.microsoft.com/office/powerpoint/2010/main" val="62920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18</a:t>
            </a:fld>
            <a:endParaRPr lang="zh-CN" altLang="en-US"/>
          </a:p>
        </p:txBody>
      </p:sp>
    </p:spTree>
    <p:extLst>
      <p:ext uri="{BB962C8B-B14F-4D97-AF65-F5344CB8AC3E}">
        <p14:creationId xmlns:p14="http://schemas.microsoft.com/office/powerpoint/2010/main" val="40566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19</a:t>
            </a:fld>
            <a:endParaRPr lang="zh-CN" altLang="en-US"/>
          </a:p>
        </p:txBody>
      </p:sp>
    </p:spTree>
    <p:extLst>
      <p:ext uri="{BB962C8B-B14F-4D97-AF65-F5344CB8AC3E}">
        <p14:creationId xmlns:p14="http://schemas.microsoft.com/office/powerpoint/2010/main" val="123806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20</a:t>
            </a:fld>
            <a:endParaRPr lang="zh-CN" altLang="en-US"/>
          </a:p>
        </p:txBody>
      </p:sp>
    </p:spTree>
    <p:extLst>
      <p:ext uri="{BB962C8B-B14F-4D97-AF65-F5344CB8AC3E}">
        <p14:creationId xmlns:p14="http://schemas.microsoft.com/office/powerpoint/2010/main" val="895219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794D7-106E-499D-A5F4-CA774F8AD4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5038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794D7-106E-499D-A5F4-CA774F8AD4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526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794D7-106E-499D-A5F4-CA774F8AD4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8579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794D7-106E-499D-A5F4-CA774F8AD4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842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effectLst/>
                <a:latin typeface="Arial" panose="020B0604020202020204" pitchFamily="34" charset="0"/>
              </a:rPr>
              <a:t>虽然终身机器学习</a:t>
            </a:r>
            <a:r>
              <a:rPr lang="en-US" altLang="zh-CN" dirty="0">
                <a:effectLst/>
                <a:latin typeface="Arial" panose="020B0604020202020204" pitchFamily="34" charset="0"/>
              </a:rPr>
              <a:t>(LML)</a:t>
            </a:r>
            <a:r>
              <a:rPr lang="zh-CN" altLang="en-US" dirty="0">
                <a:effectLst/>
                <a:latin typeface="Arial" panose="020B0604020202020204" pitchFamily="34" charset="0"/>
              </a:rPr>
              <a:t>始于</a:t>
            </a:r>
            <a:r>
              <a:rPr lang="en-US" altLang="zh-CN" dirty="0">
                <a:effectLst/>
                <a:latin typeface="Arial" panose="020B0604020202020204" pitchFamily="34" charset="0"/>
              </a:rPr>
              <a:t>20</a:t>
            </a:r>
            <a:r>
              <a:rPr lang="zh-CN" altLang="en-US" dirty="0">
                <a:effectLst/>
                <a:latin typeface="Arial" panose="020B0604020202020204" pitchFamily="34" charset="0"/>
              </a:rPr>
              <a:t>多年前的监督学习，但现有的工作在种类和深度上仍然有限。仍然没有通用的机制或算法可以应用于各种各样的任务，比如现有的机器学习算法支持向量机、朴素贝叶斯和深度学习可以被用于任何监督学习任务。</a:t>
            </a:r>
            <a:endParaRPr lang="en-US" altLang="zh-CN" dirty="0">
              <a:effectLst/>
              <a:latin typeface="Arial" panose="020B0604020202020204" pitchFamily="34" charset="0"/>
            </a:endParaRPr>
          </a:p>
          <a:p>
            <a:r>
              <a:rPr lang="zh-CN" altLang="en-US" sz="1200" dirty="0">
                <a:effectLst/>
                <a:latin typeface="Arial" panose="020B0604020202020204" pitchFamily="34" charset="0"/>
              </a:rPr>
              <a:t>每个模型都针对其特定任务进行了高度优化。很难挑选从以前的任务或领域中学到的一些知识，并将其应用于新的任务，因为模型通常是不可分解的。</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794D7-106E-499D-A5F4-CA774F8AD4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181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26</a:t>
            </a:fld>
            <a:endParaRPr lang="zh-CN" altLang="en-US"/>
          </a:p>
        </p:txBody>
      </p:sp>
    </p:spTree>
    <p:extLst>
      <p:ext uri="{BB962C8B-B14F-4D97-AF65-F5344CB8AC3E}">
        <p14:creationId xmlns:p14="http://schemas.microsoft.com/office/powerpoint/2010/main" val="133641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27</a:t>
            </a:fld>
            <a:endParaRPr lang="zh-CN" altLang="en-US"/>
          </a:p>
        </p:txBody>
      </p:sp>
    </p:spTree>
    <p:extLst>
      <p:ext uri="{BB962C8B-B14F-4D97-AF65-F5344CB8AC3E}">
        <p14:creationId xmlns:p14="http://schemas.microsoft.com/office/powerpoint/2010/main" val="469426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A8D522-7C08-49C0-A816-564868FB7522}"/>
              </a:ext>
            </a:extLst>
          </p:cNvPr>
          <p:cNvSpPr>
            <a:spLocks noGrp="1"/>
          </p:cNvSpPr>
          <p:nvPr>
            <p:ph type="body" idx="1"/>
          </p:nvPr>
        </p:nvSpPr>
        <p:spPr/>
        <p:txBody>
          <a:bodyPr/>
          <a:lstStyle/>
          <a:p>
            <a:r>
              <a:rPr lang="zh-CN" altLang="en-US" b="0" i="0" dirty="0">
                <a:solidFill>
                  <a:srgbClr val="4D4D4D"/>
                </a:solidFill>
                <a:effectLst/>
                <a:latin typeface="-apple-system"/>
              </a:rPr>
              <a:t>假如有一篇文章</a:t>
            </a:r>
            <a:r>
              <a:rPr lang="en-US" altLang="zh-CN" b="0" i="0" dirty="0">
                <a:solidFill>
                  <a:srgbClr val="4D4D4D"/>
                </a:solidFill>
                <a:effectLst/>
                <a:latin typeface="-apple-system"/>
              </a:rPr>
              <a:t>text</a:t>
            </a:r>
            <a:r>
              <a:rPr lang="zh-CN" altLang="en-US" b="0" i="0" dirty="0">
                <a:solidFill>
                  <a:srgbClr val="4D4D4D"/>
                </a:solidFill>
                <a:effectLst/>
                <a:latin typeface="-apple-system"/>
              </a:rPr>
              <a:t>，通过里面的词，来确定他是什么类型的文章，如果文章中出现很多体育类的词，比如，篮球，足球之类的，那么主题模型就会把它划分为体育类的文章。</a:t>
            </a:r>
            <a:endParaRPr lang="en-US" altLang="zh-CN" b="0" i="0" dirty="0">
              <a:solidFill>
                <a:srgbClr val="4D4D4D"/>
              </a:solidFill>
              <a:effectLst/>
              <a:latin typeface="-apple-system"/>
            </a:endParaRPr>
          </a:p>
          <a:p>
            <a:endParaRPr lang="en-US" altLang="zh-CN" b="0" i="0" dirty="0">
              <a:solidFill>
                <a:srgbClr val="4D4D4D"/>
              </a:solidFill>
              <a:effectLst/>
              <a:latin typeface="-apple-system"/>
            </a:endParaRPr>
          </a:p>
          <a:p>
            <a:r>
              <a:rPr lang="zh-CN" altLang="en-US" dirty="0"/>
              <a:t>一般来说，主题模型假设每个文档讨论一组主题，概率上是主题集的多项分布，每个主题由一组主题词表示，概率上是单词集的多项分布。</a:t>
            </a:r>
            <a:endParaRPr lang="en-US" altLang="zh-CN" dirty="0"/>
          </a:p>
          <a:p>
            <a:endParaRPr lang="en-US" altLang="zh-CN" dirty="0"/>
          </a:p>
          <a:p>
            <a:pPr algn="l">
              <a:buFont typeface="Arial" panose="020B0604020202020204" pitchFamily="34" charset="0"/>
              <a:buChar char="•"/>
            </a:pPr>
            <a:r>
              <a:rPr lang="zh-CN" altLang="en-US" b="0" i="0" dirty="0">
                <a:effectLst/>
                <a:latin typeface="-apple-system"/>
              </a:rPr>
              <a:t>对每篇文档，在主题分布中抽取一个主题；（相当于左图）</a:t>
            </a:r>
          </a:p>
          <a:p>
            <a:pPr algn="l">
              <a:buFont typeface="Arial" panose="020B0604020202020204" pitchFamily="34" charset="0"/>
              <a:buChar char="•"/>
            </a:pPr>
            <a:r>
              <a:rPr lang="zh-CN" altLang="en-US" b="0" i="0" dirty="0">
                <a:effectLst/>
                <a:latin typeface="-apple-system"/>
              </a:rPr>
              <a:t>对抽到的主题所对应的单词分布中随机抽取一个单词；（在右图中抽）</a:t>
            </a:r>
          </a:p>
          <a:p>
            <a:pPr algn="l">
              <a:buFont typeface="Arial" panose="020B0604020202020204" pitchFamily="34" charset="0"/>
              <a:buChar char="•"/>
            </a:pPr>
            <a:r>
              <a:rPr lang="zh-CN" altLang="en-US" b="0" i="0" dirty="0">
                <a:effectLst/>
                <a:latin typeface="-apple-system"/>
              </a:rPr>
              <a:t>重复上述过程直至遍历整篇文档中的每个单词</a:t>
            </a:r>
          </a:p>
          <a:p>
            <a:endParaRPr lang="en-US" altLang="zh-CN" dirty="0"/>
          </a:p>
          <a:p>
            <a:r>
              <a:rPr lang="en-US" altLang="zh-CN" dirty="0"/>
              <a:t>LDA(</a:t>
            </a:r>
            <a:r>
              <a:rPr lang="en-US" altLang="zh-CN" b="1" i="0" dirty="0">
                <a:solidFill>
                  <a:srgbClr val="FFFFFF"/>
                </a:solidFill>
                <a:effectLst/>
                <a:latin typeface="Segoe UI" panose="020B0502040204020203" pitchFamily="34" charset="0"/>
              </a:rPr>
              <a:t>Latent Dirichlet Allocation</a:t>
            </a:r>
            <a:r>
              <a:rPr lang="en-US" altLang="zh-CN" dirty="0"/>
              <a:t>)</a:t>
            </a:r>
            <a:endParaRPr lang="zh-CN" altLang="en-US" dirty="0"/>
          </a:p>
        </p:txBody>
      </p:sp>
    </p:spTree>
    <p:extLst>
      <p:ext uri="{BB962C8B-B14F-4D97-AF65-F5344CB8AC3E}">
        <p14:creationId xmlns:p14="http://schemas.microsoft.com/office/powerpoint/2010/main" val="2741954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A8D522-7C08-49C0-A816-564868FB7522}"/>
              </a:ext>
            </a:extLst>
          </p:cNvPr>
          <p:cNvSpPr>
            <a:spLocks noGrp="1"/>
          </p:cNvSpPr>
          <p:nvPr>
            <p:ph type="body" idx="1"/>
          </p:nvPr>
        </p:nvSpPr>
        <p:spPr/>
        <p:txBody>
          <a:bodyPr/>
          <a:lstStyle/>
          <a:p>
            <a:r>
              <a:rPr lang="zh-CN" altLang="zh-CN" sz="1800" spc="75" dirty="0">
                <a:effectLst/>
                <a:latin typeface="Arial" panose="020B0604020202020204" pitchFamily="34" charset="0"/>
                <a:ea typeface="等线" panose="02010600030101010101" pitchFamily="2" charset="-122"/>
                <a:cs typeface="Arial" panose="020B0604020202020204" pitchFamily="34" charset="0"/>
              </a:rPr>
              <a:t>主要原因是话题模型的客观功能并不总是与人的判断一致。</a:t>
            </a:r>
            <a:endParaRPr lang="en-US" altLang="zh-CN" sz="1800" spc="75" dirty="0">
              <a:effectLst/>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01580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在介绍终身学习之前，我们先对传统的机器学习做一个简单的介绍。</a:t>
            </a:r>
            <a:endParaRPr lang="en-US" altLang="zh-CN" dirty="0"/>
          </a:p>
          <a:p>
            <a:r>
              <a:rPr lang="zh-CN" altLang="en-US" dirty="0"/>
              <a:t>传统的机器学习采用孤立学习的方式，它</a:t>
            </a:r>
            <a:r>
              <a:rPr lang="zh-CN" altLang="en-US" sz="1200" dirty="0">
                <a:latin typeface="+mn-ea"/>
                <a:cs typeface="+mn-ea"/>
                <a:sym typeface="+mn-lt"/>
              </a:rPr>
              <a:t>不考虑其他相关的信息和以前学过的知识，</a:t>
            </a:r>
            <a:r>
              <a:rPr lang="zh-CN" altLang="en-US" sz="1200" b="0" dirty="0">
                <a:latin typeface="+mn-ea"/>
                <a:cs typeface="+mn-ea"/>
                <a:sym typeface="+mn-lt"/>
              </a:rPr>
              <a:t>不保留和积累以前学习的知识，无法在未来的学习中使用这些知识。</a:t>
            </a:r>
            <a:endParaRPr lang="zh-CN" altLang="en-US" b="0"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C14CCC-BAEF-4EA3-B847-4FD8928009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solidFill>
                  <a:srgbClr val="000000"/>
                </a:solidFill>
                <a:effectLst/>
                <a:latin typeface="微软雅黑" panose="020B0503020204020204" pitchFamily="34" charset="-122"/>
                <a:ea typeface="等线" panose="02010600030101010101" pitchFamily="2" charset="-122"/>
                <a:cs typeface="Times New Roman" panose="02020603050405020304" pitchFamily="18" charset="0"/>
              </a:rPr>
              <a:t>LTM</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的知识挖掘是有针对性的，这意味着它只从</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S</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的相关主题中挖掘有用的知识。为此，</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LTM</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在</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D</a:t>
            </a:r>
            <a:r>
              <a:rPr lang="en-US" altLang="zh-CN" sz="1800" kern="100" baseline="-25000" dirty="0">
                <a:solidFill>
                  <a:srgbClr val="000000"/>
                </a:solidFill>
                <a:effectLst/>
                <a:latin typeface="微软雅黑" panose="020B0503020204020204" pitchFamily="34" charset="-122"/>
                <a:ea typeface="等线" panose="02010600030101010101" pitchFamily="2" charset="-122"/>
                <a:cs typeface="Times New Roman" panose="02020603050405020304" pitchFamily="18" charset="0"/>
              </a:rPr>
              <a:t>N+1</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上执行主题建模，首先找到一些初始主题，然后使用这些主题在</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S</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里找到类似的先前主题</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p-topics</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a:t>
            </a:r>
            <a:endPar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这些类似的主题用于挖掘更有可能适用和正确的必备链接</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知识</a:t>
            </a:r>
            <a:r>
              <a:rPr lang="en-US"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a:t>
            </a:r>
            <a:r>
              <a:rPr lang="zh-CN" altLang="zh-CN" sz="1800" kern="100" dirty="0">
                <a:solidFill>
                  <a:srgbClr val="000000"/>
                </a:solidFill>
                <a:effectLst/>
                <a:latin typeface="等线" panose="02010600030101010101" pitchFamily="2" charset="-122"/>
                <a:ea typeface="微软雅黑" panose="020B0503020204020204" pitchFamily="34" charset="-122"/>
                <a:cs typeface="Times New Roman" panose="02020603050405020304" pitchFamily="18" charset="0"/>
              </a:rPr>
              <a:t>。这些知识被用于建模的下一个迭代，以引导推理产生更准确的主题。</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370682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EB064F-4C9C-43D9-8A1E-E0E2BA0364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Arial" panose="020B0604020202020204" pitchFamily="34" charset="0"/>
              </a:rPr>
              <a:t>例如，我们有来自三个领域的产品评论。经典的主题模型，如</a:t>
            </a:r>
            <a:r>
              <a:rPr lang="en-US" altLang="zh-CN" dirty="0">
                <a:effectLst/>
                <a:latin typeface="Arial" panose="020B0604020202020204" pitchFamily="34" charset="0"/>
              </a:rPr>
              <a:t>LDA</a:t>
            </a:r>
            <a:r>
              <a:rPr lang="zh-CN" altLang="en-US" dirty="0">
                <a:effectLst/>
                <a:latin typeface="Arial" panose="020B0604020202020204" pitchFamily="34" charset="0"/>
              </a:rPr>
              <a:t>，用于从每个领域生成一组主题。每个领域都有一个关于价格的话题，下面列出了它的前四个单词</a:t>
            </a:r>
            <a:r>
              <a:rPr lang="en-US" altLang="zh-CN" dirty="0">
                <a:effectLst/>
                <a:latin typeface="Arial" panose="020B0604020202020204" pitchFamily="34" charset="0"/>
              </a:rPr>
              <a:t>(</a:t>
            </a:r>
            <a:r>
              <a:rPr lang="zh-CN" altLang="en-US" dirty="0">
                <a:effectLst/>
                <a:latin typeface="Arial" panose="020B0604020202020204" pitchFamily="34" charset="0"/>
              </a:rPr>
              <a:t>单词是根据它们在每个话题下的概率排列的</a:t>
            </a:r>
            <a:r>
              <a:rPr lang="en-US" altLang="zh-CN"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Arial" panose="020B0604020202020204" pitchFamily="34" charset="0"/>
              </a:rPr>
              <a:t>因为有不代表主题的词出现导致这些主题并不完美，然而，如果我们关注那些至少在两个领域中出现在同一主题中的单词</a:t>
            </a:r>
            <a:r>
              <a:rPr lang="en-US" altLang="zh-CN" dirty="0">
                <a:effectLst/>
                <a:latin typeface="Arial" panose="020B0604020202020204" pitchFamily="34" charset="0"/>
              </a:rPr>
              <a:t>(</a:t>
            </a:r>
            <a:r>
              <a:rPr lang="zh-CN" altLang="en-US" dirty="0">
                <a:effectLst/>
                <a:latin typeface="Arial" panose="020B0604020202020204" pitchFamily="34" charset="0"/>
              </a:rPr>
              <a:t>带下划线的单词</a:t>
            </a:r>
            <a:r>
              <a:rPr lang="en-US" altLang="zh-CN" dirty="0">
                <a:effectLst/>
                <a:latin typeface="Arial" panose="020B0604020202020204" pitchFamily="34" charset="0"/>
              </a:rPr>
              <a:t>)</a:t>
            </a:r>
            <a:r>
              <a:rPr lang="zh-CN" altLang="en-US" dirty="0">
                <a:effectLst/>
                <a:latin typeface="Arial" panose="020B0604020202020204" pitchFamily="34" charset="0"/>
              </a:rPr>
              <a:t>，我们会发现以下两组</a:t>
            </a:r>
            <a:r>
              <a:rPr lang="en-US" altLang="zh-CN"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Arial" panose="020B0604020202020204" pitchFamily="34" charset="0"/>
              </a:rPr>
              <a:t>因此一段知识里会包含语义相关的单词，在知识的帮助下，可以为上述三个领域设计新的模型来调整概率和提高输出主题。</a:t>
            </a:r>
            <a:endParaRPr lang="en-US" altLang="zh-CN"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effectLst/>
              <a:latin typeface="Arial" panose="020B0604020202020204" pitchFamily="34" charset="0"/>
            </a:endParaRPr>
          </a:p>
          <a:p>
            <a:endParaRPr lang="zh-CN" altLang="en-US" dirty="0"/>
          </a:p>
        </p:txBody>
      </p:sp>
    </p:spTree>
    <p:extLst>
      <p:ext uri="{BB962C8B-B14F-4D97-AF65-F5344CB8AC3E}">
        <p14:creationId xmlns:p14="http://schemas.microsoft.com/office/powerpoint/2010/main" val="3025139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EB064F-4C9C-43D9-8A1E-E0E2BA03642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96327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33</a:t>
            </a:fld>
            <a:endParaRPr lang="zh-CN" altLang="en-US"/>
          </a:p>
        </p:txBody>
      </p:sp>
    </p:spTree>
    <p:extLst>
      <p:ext uri="{BB962C8B-B14F-4D97-AF65-F5344CB8AC3E}">
        <p14:creationId xmlns:p14="http://schemas.microsoft.com/office/powerpoint/2010/main" val="2986847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LTM </a:t>
            </a:r>
            <a:r>
              <a:rPr lang="zh-CN" altLang="en-US" dirty="0"/>
              <a:t>模型需要一个相当大的文档集合，以便生成合理的初始主题，用于在知识库中查找相似的过去主题，以挖掘适当的</a:t>
            </a:r>
            <a:r>
              <a:rPr lang="en-US" altLang="zh-CN" dirty="0"/>
              <a:t>must-link</a:t>
            </a:r>
            <a:r>
              <a:rPr lang="zh-CN" altLang="en-US" dirty="0"/>
              <a:t>的知识。然而，当文档集</a:t>
            </a:r>
            <a:r>
              <a:rPr lang="en-US" altLang="zh-CN" dirty="0"/>
              <a:t>(</a:t>
            </a:r>
            <a:r>
              <a:rPr lang="zh-CN" altLang="en-US" dirty="0"/>
              <a:t>或数据</a:t>
            </a:r>
            <a:r>
              <a:rPr lang="en-US" altLang="zh-CN" dirty="0"/>
              <a:t>)</a:t>
            </a:r>
            <a:r>
              <a:rPr lang="zh-CN" altLang="en-US" dirty="0"/>
              <a:t>非常小时，这种方法不起作用，因为初始建模产生非常差的主题，这些主题不能用于在知识库中找到匹配或相似的过去主题来作为先验知识。因此，需要一种新的方法。</a:t>
            </a:r>
            <a:r>
              <a:rPr lang="en-US" altLang="zh-CN" dirty="0"/>
              <a:t>AMC </a:t>
            </a:r>
            <a:r>
              <a:rPr lang="zh-CN" altLang="en-US" dirty="0"/>
              <a:t>模型</a:t>
            </a:r>
            <a:r>
              <a:rPr lang="en-US" altLang="zh-CN" dirty="0"/>
              <a:t>(</a:t>
            </a:r>
            <a:r>
              <a:rPr lang="zh-CN" altLang="en-US" dirty="0"/>
              <a:t>自动生成必链接和不可链接的主题建模</a:t>
            </a:r>
            <a:r>
              <a:rPr lang="en-US" altLang="zh-CN" dirty="0"/>
              <a:t>) </a:t>
            </a:r>
            <a:r>
              <a:rPr lang="zh-CN" altLang="en-US" dirty="0"/>
              <a:t>旨在解决这一问题。</a:t>
            </a:r>
            <a:r>
              <a:rPr lang="en-US" altLang="zh-CN" dirty="0"/>
              <a:t>AMC </a:t>
            </a:r>
            <a:r>
              <a:rPr lang="zh-CN" altLang="en-US" dirty="0"/>
              <a:t>的</a:t>
            </a:r>
            <a:r>
              <a:rPr lang="en-US" altLang="zh-CN" dirty="0"/>
              <a:t>must-link</a:t>
            </a:r>
            <a:r>
              <a:rPr lang="zh-CN" altLang="en-US" dirty="0"/>
              <a:t>知识挖掘不使用来自新领域</a:t>
            </a:r>
            <a:r>
              <a:rPr lang="en-US" altLang="zh-CN" dirty="0"/>
              <a:t>/</a:t>
            </a:r>
            <a:r>
              <a:rPr lang="zh-CN" altLang="en-US" dirty="0"/>
              <a:t>任务的任何信息。相反，它从过去独立于新领域的主题中挖掘出</a:t>
            </a:r>
            <a:r>
              <a:rPr lang="en-US" altLang="zh-CN" dirty="0"/>
              <a:t>must-link</a:t>
            </a:r>
            <a:r>
              <a:rPr lang="zh-CN" altLang="en-US" dirty="0"/>
              <a:t>。然而，要使结果主题准确，</a:t>
            </a:r>
            <a:r>
              <a:rPr lang="en-US" altLang="zh-CN" dirty="0"/>
              <a:t>must-link</a:t>
            </a:r>
            <a:r>
              <a:rPr lang="zh-CN" altLang="en-US" dirty="0"/>
              <a:t>的知识远远不够。因此，</a:t>
            </a:r>
            <a:r>
              <a:rPr lang="en-US" altLang="zh-CN" dirty="0"/>
              <a:t>AMC</a:t>
            </a:r>
            <a:r>
              <a:rPr lang="zh-CN" altLang="en-US" dirty="0"/>
              <a:t>也使用</a:t>
            </a:r>
            <a:r>
              <a:rPr lang="en-US" altLang="zh-CN" dirty="0"/>
              <a:t>cannot-link</a:t>
            </a:r>
            <a:r>
              <a:rPr lang="zh-CN" altLang="en-US" dirty="0"/>
              <a:t>链接，由于高计算复杂性，独立于新域数据很难挖掘。不能</a:t>
            </a:r>
            <a:r>
              <a:rPr lang="en-US" altLang="zh-CN" dirty="0"/>
              <a:t>-</a:t>
            </a:r>
            <a:r>
              <a:rPr lang="zh-CN" altLang="en-US" dirty="0"/>
              <a:t>链接是动态挖掘的。所有这些都在本节中详细介绍。</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34</a:t>
            </a:fld>
            <a:endParaRPr lang="zh-CN" altLang="en-US"/>
          </a:p>
        </p:txBody>
      </p:sp>
    </p:spTree>
    <p:extLst>
      <p:ext uri="{BB962C8B-B14F-4D97-AF65-F5344CB8AC3E}">
        <p14:creationId xmlns:p14="http://schemas.microsoft.com/office/powerpoint/2010/main" val="3171574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35</a:t>
            </a:fld>
            <a:endParaRPr lang="zh-CN" altLang="en-US"/>
          </a:p>
        </p:txBody>
      </p:sp>
    </p:spTree>
    <p:extLst>
      <p:ext uri="{BB962C8B-B14F-4D97-AF65-F5344CB8AC3E}">
        <p14:creationId xmlns:p14="http://schemas.microsoft.com/office/powerpoint/2010/main" val="1250598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一个词可以有多种意思或意义。例如，光可能意味着“使事物可见”或“重量很轻”。不同的感官可能导致明显的必然联系。例如，对于光的第一感觉，</a:t>
            </a:r>
            <a:r>
              <a:rPr lang="en-US" altLang="zh-CN" dirty="0"/>
              <a:t>must-link</a:t>
            </a:r>
            <a:r>
              <a:rPr lang="zh-CN" altLang="en-US" dirty="0"/>
              <a:t>可以是</a:t>
            </a:r>
            <a:r>
              <a:rPr lang="en-US" altLang="zh-CN" dirty="0"/>
              <a:t>{light</a:t>
            </a:r>
            <a:r>
              <a:rPr lang="zh-CN" altLang="en-US" dirty="0"/>
              <a:t>，</a:t>
            </a:r>
            <a:r>
              <a:rPr lang="en-US" altLang="zh-CN" dirty="0"/>
              <a:t>bright}</a:t>
            </a:r>
            <a:r>
              <a:rPr lang="zh-CN" altLang="en-US" dirty="0"/>
              <a:t>和</a:t>
            </a:r>
            <a:r>
              <a:rPr lang="en-US" altLang="zh-CN" dirty="0"/>
              <a:t>{light</a:t>
            </a:r>
            <a:r>
              <a:rPr lang="zh-CN" altLang="en-US" dirty="0"/>
              <a:t>，</a:t>
            </a:r>
            <a:r>
              <a:rPr lang="en-US" altLang="zh-CN" dirty="0"/>
              <a:t>luminance}</a:t>
            </a:r>
            <a:r>
              <a:rPr lang="zh-CN" altLang="en-US" dirty="0"/>
              <a:t>。相反，</a:t>
            </a:r>
            <a:r>
              <a:rPr lang="en-US" altLang="zh-CN" dirty="0"/>
              <a:t>{light</a:t>
            </a:r>
            <a:r>
              <a:rPr lang="zh-CN" altLang="en-US" dirty="0"/>
              <a:t>，</a:t>
            </a:r>
            <a:r>
              <a:rPr lang="en-US" altLang="zh-CN" dirty="0"/>
              <a:t>weight}</a:t>
            </a:r>
            <a:r>
              <a:rPr lang="zh-CN" altLang="en-US" dirty="0"/>
              <a:t>和</a:t>
            </a:r>
            <a:r>
              <a:rPr lang="en-US" altLang="zh-CN" dirty="0"/>
              <a:t>{light</a:t>
            </a:r>
            <a:r>
              <a:rPr lang="zh-CN" altLang="en-US" dirty="0"/>
              <a:t>，</a:t>
            </a:r>
            <a:r>
              <a:rPr lang="en-US" altLang="zh-CN" dirty="0"/>
              <a:t>heavy}</a:t>
            </a:r>
            <a:r>
              <a:rPr lang="zh-CN" altLang="en-US" dirty="0"/>
              <a:t>表示第二种轻的感觉。如果不处理这个问题，它会导致及物性问题。也就是说，如果单词</a:t>
            </a:r>
            <a:r>
              <a:rPr lang="en-US" altLang="zh-CN" dirty="0"/>
              <a:t>w1</a:t>
            </a:r>
            <a:r>
              <a:rPr lang="zh-CN" altLang="en-US" dirty="0"/>
              <a:t>和</a:t>
            </a:r>
            <a:r>
              <a:rPr lang="en-US" altLang="zh-CN" dirty="0"/>
              <a:t>w2</a:t>
            </a:r>
            <a:r>
              <a:rPr lang="zh-CN" altLang="en-US" dirty="0"/>
              <a:t>构成</a:t>
            </a:r>
            <a:r>
              <a:rPr lang="en-US" altLang="zh-CN" dirty="0"/>
              <a:t>must-link</a:t>
            </a:r>
            <a:r>
              <a:rPr lang="zh-CN" altLang="en-US" dirty="0"/>
              <a:t>，而单词</a:t>
            </a:r>
            <a:r>
              <a:rPr lang="en-US" altLang="zh-CN" dirty="0"/>
              <a:t>w2</a:t>
            </a:r>
            <a:r>
              <a:rPr lang="zh-CN" altLang="en-US" dirty="0"/>
              <a:t>和</a:t>
            </a:r>
            <a:r>
              <a:rPr lang="en-US" altLang="zh-CN" dirty="0"/>
              <a:t>w3</a:t>
            </a:r>
            <a:r>
              <a:rPr lang="zh-CN" altLang="en-US" dirty="0"/>
              <a:t>形成</a:t>
            </a:r>
            <a:r>
              <a:rPr lang="en-US" altLang="zh-CN" dirty="0"/>
              <a:t>must-link</a:t>
            </a:r>
            <a:r>
              <a:rPr lang="zh-CN" altLang="en-US" dirty="0"/>
              <a:t>，则意味着</a:t>
            </a:r>
            <a:r>
              <a:rPr lang="en-US" altLang="zh-CN" dirty="0"/>
              <a:t>w1</a:t>
            </a:r>
            <a:r>
              <a:rPr lang="zh-CN" altLang="en-US" dirty="0"/>
              <a:t>和</a:t>
            </a:r>
            <a:r>
              <a:rPr lang="en-US" altLang="zh-CN" dirty="0"/>
              <a:t>w3</a:t>
            </a:r>
            <a:r>
              <a:rPr lang="zh-CN" altLang="en-US" dirty="0"/>
              <a:t>之间</a:t>
            </a:r>
            <a:r>
              <a:rPr lang="en-US" altLang="zh-CN" dirty="0"/>
              <a:t>must-link</a:t>
            </a:r>
            <a:r>
              <a:rPr lang="zh-CN" altLang="en-US" dirty="0"/>
              <a:t>，即</a:t>
            </a:r>
            <a:r>
              <a:rPr lang="en-US" altLang="zh-CN" dirty="0"/>
              <a:t>w1</a:t>
            </a:r>
            <a:r>
              <a:rPr lang="zh-CN" altLang="en-US" dirty="0"/>
              <a:t>、</a:t>
            </a:r>
            <a:r>
              <a:rPr lang="en-US" altLang="zh-CN" dirty="0"/>
              <a:t>w2</a:t>
            </a:r>
            <a:r>
              <a:rPr lang="zh-CN" altLang="en-US" dirty="0"/>
              <a:t>和</a:t>
            </a:r>
            <a:r>
              <a:rPr lang="en-US" altLang="zh-CN" dirty="0"/>
              <a:t>w3</a:t>
            </a:r>
            <a:r>
              <a:rPr lang="zh-CN" altLang="en-US" dirty="0"/>
              <a:t>应该在同一主题中。对于及物性，轻、亮和重被错误地认为是同一主题。</a:t>
            </a:r>
          </a:p>
          <a:p>
            <a:r>
              <a:rPr lang="en-US" altLang="zh-CN" dirty="0"/>
              <a:t>2. </a:t>
            </a:r>
            <a:r>
              <a:rPr lang="zh-CN" altLang="en-US" dirty="0"/>
              <a:t>不是每一个必选链接都适合域。这个与第</a:t>
            </a:r>
            <a:r>
              <a:rPr lang="en-US" altLang="zh-CN" dirty="0"/>
              <a:t>4.2</a:t>
            </a:r>
            <a:r>
              <a:rPr lang="zh-CN" altLang="en-US" dirty="0"/>
              <a:t>节讨论的错误知识问题相同。</a:t>
            </a:r>
          </a:p>
        </p:txBody>
      </p:sp>
      <p:sp>
        <p:nvSpPr>
          <p:cNvPr id="4" name="灯片编号占位符 3"/>
          <p:cNvSpPr>
            <a:spLocks noGrp="1"/>
          </p:cNvSpPr>
          <p:nvPr>
            <p:ph type="sldNum" sz="quarter" idx="5"/>
          </p:nvPr>
        </p:nvSpPr>
        <p:spPr/>
        <p:txBody>
          <a:bodyPr/>
          <a:lstStyle/>
          <a:p>
            <a:fld id="{33C794D7-106E-499D-A5F4-CA774F8AD4AF}" type="slidenum">
              <a:rPr lang="zh-CN" altLang="en-US" smtClean="0"/>
              <a:t>36</a:t>
            </a:fld>
            <a:endParaRPr lang="zh-CN" altLang="en-US"/>
          </a:p>
        </p:txBody>
      </p:sp>
    </p:spTree>
    <p:extLst>
      <p:ext uri="{BB962C8B-B14F-4D97-AF65-F5344CB8AC3E}">
        <p14:creationId xmlns:p14="http://schemas.microsoft.com/office/powerpoint/2010/main" val="1552386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一个词可以有多种意思或意义。例如，光可能意味着“使事物可见”或“重量很轻”。不同的感官可能导致明显的必然联系。例如，对于光的第一感觉，</a:t>
            </a:r>
            <a:r>
              <a:rPr lang="en-US" altLang="zh-CN" dirty="0"/>
              <a:t>must-link</a:t>
            </a:r>
            <a:r>
              <a:rPr lang="zh-CN" altLang="en-US" dirty="0"/>
              <a:t>可以是</a:t>
            </a:r>
            <a:r>
              <a:rPr lang="en-US" altLang="zh-CN" dirty="0"/>
              <a:t>{light</a:t>
            </a:r>
            <a:r>
              <a:rPr lang="zh-CN" altLang="en-US" dirty="0"/>
              <a:t>，</a:t>
            </a:r>
            <a:r>
              <a:rPr lang="en-US" altLang="zh-CN" dirty="0"/>
              <a:t>bright}</a:t>
            </a:r>
            <a:r>
              <a:rPr lang="zh-CN" altLang="en-US" dirty="0"/>
              <a:t>和</a:t>
            </a:r>
            <a:r>
              <a:rPr lang="en-US" altLang="zh-CN" dirty="0"/>
              <a:t>{light</a:t>
            </a:r>
            <a:r>
              <a:rPr lang="zh-CN" altLang="en-US" dirty="0"/>
              <a:t>，</a:t>
            </a:r>
            <a:r>
              <a:rPr lang="en-US" altLang="zh-CN" dirty="0"/>
              <a:t>luminance}</a:t>
            </a:r>
            <a:r>
              <a:rPr lang="zh-CN" altLang="en-US" dirty="0"/>
              <a:t>。相反，</a:t>
            </a:r>
            <a:r>
              <a:rPr lang="en-US" altLang="zh-CN" dirty="0"/>
              <a:t>{light</a:t>
            </a:r>
            <a:r>
              <a:rPr lang="zh-CN" altLang="en-US" dirty="0"/>
              <a:t>，</a:t>
            </a:r>
            <a:r>
              <a:rPr lang="en-US" altLang="zh-CN" dirty="0"/>
              <a:t>weight}</a:t>
            </a:r>
            <a:r>
              <a:rPr lang="zh-CN" altLang="en-US" dirty="0"/>
              <a:t>和</a:t>
            </a:r>
            <a:r>
              <a:rPr lang="en-US" altLang="zh-CN" dirty="0"/>
              <a:t>{light</a:t>
            </a:r>
            <a:r>
              <a:rPr lang="zh-CN" altLang="en-US" dirty="0"/>
              <a:t>，</a:t>
            </a:r>
            <a:r>
              <a:rPr lang="en-US" altLang="zh-CN" dirty="0"/>
              <a:t>heavy}</a:t>
            </a:r>
            <a:r>
              <a:rPr lang="zh-CN" altLang="en-US" dirty="0"/>
              <a:t>表示第二种轻的感觉。如果不处理这个问题，它会导致及物性问题。也就是说，如果单词</a:t>
            </a:r>
            <a:r>
              <a:rPr lang="en-US" altLang="zh-CN" dirty="0"/>
              <a:t>w1</a:t>
            </a:r>
            <a:r>
              <a:rPr lang="zh-CN" altLang="en-US" dirty="0"/>
              <a:t>和</a:t>
            </a:r>
            <a:r>
              <a:rPr lang="en-US" altLang="zh-CN" dirty="0"/>
              <a:t>w2</a:t>
            </a:r>
            <a:r>
              <a:rPr lang="zh-CN" altLang="en-US" dirty="0"/>
              <a:t>构成</a:t>
            </a:r>
            <a:r>
              <a:rPr lang="en-US" altLang="zh-CN" dirty="0"/>
              <a:t>must-link</a:t>
            </a:r>
            <a:r>
              <a:rPr lang="zh-CN" altLang="en-US" dirty="0"/>
              <a:t>，而单词</a:t>
            </a:r>
            <a:r>
              <a:rPr lang="en-US" altLang="zh-CN" dirty="0"/>
              <a:t>w2</a:t>
            </a:r>
            <a:r>
              <a:rPr lang="zh-CN" altLang="en-US" dirty="0"/>
              <a:t>和</a:t>
            </a:r>
            <a:r>
              <a:rPr lang="en-US" altLang="zh-CN" dirty="0"/>
              <a:t>w3</a:t>
            </a:r>
            <a:r>
              <a:rPr lang="zh-CN" altLang="en-US" dirty="0"/>
              <a:t>形成</a:t>
            </a:r>
            <a:r>
              <a:rPr lang="en-US" altLang="zh-CN" dirty="0"/>
              <a:t>must-link</a:t>
            </a:r>
            <a:r>
              <a:rPr lang="zh-CN" altLang="en-US" dirty="0"/>
              <a:t>，则意味着</a:t>
            </a:r>
            <a:r>
              <a:rPr lang="en-US" altLang="zh-CN" dirty="0"/>
              <a:t>w1</a:t>
            </a:r>
            <a:r>
              <a:rPr lang="zh-CN" altLang="en-US" dirty="0"/>
              <a:t>和</a:t>
            </a:r>
            <a:r>
              <a:rPr lang="en-US" altLang="zh-CN" dirty="0"/>
              <a:t>w3</a:t>
            </a:r>
            <a:r>
              <a:rPr lang="zh-CN" altLang="en-US" dirty="0"/>
              <a:t>之间</a:t>
            </a:r>
            <a:r>
              <a:rPr lang="en-US" altLang="zh-CN" dirty="0"/>
              <a:t>must-link</a:t>
            </a:r>
            <a:r>
              <a:rPr lang="zh-CN" altLang="en-US" dirty="0"/>
              <a:t>，即</a:t>
            </a:r>
            <a:r>
              <a:rPr lang="en-US" altLang="zh-CN" dirty="0"/>
              <a:t>w1</a:t>
            </a:r>
            <a:r>
              <a:rPr lang="zh-CN" altLang="en-US" dirty="0"/>
              <a:t>、</a:t>
            </a:r>
            <a:r>
              <a:rPr lang="en-US" altLang="zh-CN" dirty="0"/>
              <a:t>w2</a:t>
            </a:r>
            <a:r>
              <a:rPr lang="zh-CN" altLang="en-US" dirty="0"/>
              <a:t>和</a:t>
            </a:r>
            <a:r>
              <a:rPr lang="en-US" altLang="zh-CN" dirty="0"/>
              <a:t>w3</a:t>
            </a:r>
            <a:r>
              <a:rPr lang="zh-CN" altLang="en-US" dirty="0"/>
              <a:t>应该在同一主题中。对于及物性，轻、亮和重被错误地认为是同一主题。</a:t>
            </a:r>
          </a:p>
          <a:p>
            <a:r>
              <a:rPr lang="en-US" altLang="zh-CN" dirty="0"/>
              <a:t>2. </a:t>
            </a:r>
            <a:r>
              <a:rPr lang="zh-CN" altLang="en-US" dirty="0"/>
              <a:t>不是每一个必选链接都适合域。这个与第</a:t>
            </a:r>
            <a:r>
              <a:rPr lang="en-US" altLang="zh-CN" dirty="0"/>
              <a:t>4.2</a:t>
            </a:r>
            <a:r>
              <a:rPr lang="zh-CN" altLang="en-US" dirty="0"/>
              <a:t>节讨论的错误知识问题相同。</a:t>
            </a:r>
          </a:p>
        </p:txBody>
      </p:sp>
      <p:sp>
        <p:nvSpPr>
          <p:cNvPr id="4" name="灯片编号占位符 3"/>
          <p:cNvSpPr>
            <a:spLocks noGrp="1"/>
          </p:cNvSpPr>
          <p:nvPr>
            <p:ph type="sldNum" sz="quarter" idx="5"/>
          </p:nvPr>
        </p:nvSpPr>
        <p:spPr/>
        <p:txBody>
          <a:bodyPr/>
          <a:lstStyle/>
          <a:p>
            <a:fld id="{33C794D7-106E-499D-A5F4-CA774F8AD4AF}" type="slidenum">
              <a:rPr lang="zh-CN" altLang="en-US" smtClean="0"/>
              <a:t>37</a:t>
            </a:fld>
            <a:endParaRPr lang="zh-CN" altLang="en-US"/>
          </a:p>
        </p:txBody>
      </p:sp>
    </p:spTree>
    <p:extLst>
      <p:ext uri="{BB962C8B-B14F-4D97-AF65-F5344CB8AC3E}">
        <p14:creationId xmlns:p14="http://schemas.microsoft.com/office/powerpoint/2010/main" val="6448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38</a:t>
            </a:fld>
            <a:endParaRPr lang="zh-CN" altLang="en-US"/>
          </a:p>
        </p:txBody>
      </p:sp>
    </p:spTree>
    <p:extLst>
      <p:ext uri="{BB962C8B-B14F-4D97-AF65-F5344CB8AC3E}">
        <p14:creationId xmlns:p14="http://schemas.microsoft.com/office/powerpoint/2010/main" val="4067516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39</a:t>
            </a:fld>
            <a:endParaRPr lang="zh-CN" altLang="en-US"/>
          </a:p>
        </p:txBody>
      </p:sp>
    </p:spTree>
    <p:extLst>
      <p:ext uri="{BB962C8B-B14F-4D97-AF65-F5344CB8AC3E}">
        <p14:creationId xmlns:p14="http://schemas.microsoft.com/office/powerpoint/2010/main" val="268278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由此，我们可以引出传统机器学习存在以下问题。</a:t>
            </a:r>
            <a:endParaRPr lang="en-US" altLang="zh-CN" dirty="0"/>
          </a:p>
          <a:p>
            <a:r>
              <a:rPr lang="zh-CN" altLang="en-US" dirty="0"/>
              <a:t>对于监督学习来说，手工标注数据集耗时耗力，并且需要持续更新，</a:t>
            </a:r>
            <a:endParaRPr lang="en-US" altLang="zh-CN" dirty="0"/>
          </a:p>
          <a:p>
            <a:r>
              <a:rPr lang="zh-CN" altLang="en-US" dirty="0"/>
              <a:t>对于无监督学习，收集大量的数据也是比较困难的事情</a:t>
            </a:r>
            <a:endParaRPr lang="en-US" altLang="zh-CN"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40</a:t>
            </a:fld>
            <a:endParaRPr lang="zh-CN" altLang="en-US"/>
          </a:p>
        </p:txBody>
      </p:sp>
    </p:spTree>
    <p:extLst>
      <p:ext uri="{BB962C8B-B14F-4D97-AF65-F5344CB8AC3E}">
        <p14:creationId xmlns:p14="http://schemas.microsoft.com/office/powerpoint/2010/main" val="4130686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41</a:t>
            </a:fld>
            <a:endParaRPr lang="zh-CN" altLang="en-US"/>
          </a:p>
        </p:txBody>
      </p:sp>
    </p:spTree>
    <p:extLst>
      <p:ext uri="{BB962C8B-B14F-4D97-AF65-F5344CB8AC3E}">
        <p14:creationId xmlns:p14="http://schemas.microsoft.com/office/powerpoint/2010/main" val="905292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42</a:t>
            </a:fld>
            <a:endParaRPr lang="zh-CN" altLang="en-US"/>
          </a:p>
        </p:txBody>
      </p:sp>
    </p:spTree>
    <p:extLst>
      <p:ext uri="{BB962C8B-B14F-4D97-AF65-F5344CB8AC3E}">
        <p14:creationId xmlns:p14="http://schemas.microsoft.com/office/powerpoint/2010/main" val="986457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43</a:t>
            </a:fld>
            <a:endParaRPr lang="zh-CN" altLang="en-US"/>
          </a:p>
        </p:txBody>
      </p:sp>
    </p:spTree>
    <p:extLst>
      <p:ext uri="{BB962C8B-B14F-4D97-AF65-F5344CB8AC3E}">
        <p14:creationId xmlns:p14="http://schemas.microsoft.com/office/powerpoint/2010/main" val="1839110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虽然从</a:t>
            </a:r>
            <a:r>
              <a:rPr lang="en-US" altLang="zh-CN" dirty="0"/>
              <a:t>1995</a:t>
            </a:r>
            <a:r>
              <a:rPr lang="zh-CN" altLang="en-US" dirty="0"/>
              <a:t>年终身学习诞生就开始了对终身监督学习的研究，但是至今关于终身无监督学习的研究却少之又少。在近些年发表的关于终身主题建模和终身信息抽取的论文中，这些方法都探究了自然语言中跨任务和领域的主题和概念共享问题。</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首先，在大量不同领域数据集的情况下，会有大量的主题，这使得用户很难设置主题的数量。</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其次，由于来自不同领域的数据混合在一起，导致错误的单词被组合在一起形成不连贯的主题，结果可能是更糟糕的主题。</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第三，为新数据只是大数据的一小部分，主题建模不会关注那些小的和特定领域的主题，而只会关注那些跨越许多领域的大主题。在那些重要的特定领域的主题将会丢失。</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在终身信息抽取中可以看到，虽然算法使用了所有过去的数据集，但是，他的推荐目标是高召回规则和高准确度规则的差集，有了这个约束才使得算法只应用过去数据集中与新领域相关的关系和知识。</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3C794D7-106E-499D-A5F4-CA774F8AD4AF}" type="slidenum">
              <a:rPr lang="zh-CN" altLang="en-US" smtClean="0"/>
              <a:t>44</a:t>
            </a:fld>
            <a:endParaRPr lang="zh-CN" altLang="en-US"/>
          </a:p>
        </p:txBody>
      </p:sp>
    </p:spTree>
    <p:extLst>
      <p:ext uri="{BB962C8B-B14F-4D97-AF65-F5344CB8AC3E}">
        <p14:creationId xmlns:p14="http://schemas.microsoft.com/office/powerpoint/2010/main" val="1938008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45</a:t>
            </a:fld>
            <a:endParaRPr lang="zh-CN" altLang="en-US"/>
          </a:p>
        </p:txBody>
      </p:sp>
    </p:spTree>
    <p:extLst>
      <p:ext uri="{BB962C8B-B14F-4D97-AF65-F5344CB8AC3E}">
        <p14:creationId xmlns:p14="http://schemas.microsoft.com/office/powerpoint/2010/main" val="77529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3C794D7-106E-499D-A5F4-CA774F8AD4AF}" type="slidenum">
              <a:rPr lang="zh-CN" altLang="en-US" smtClean="0"/>
              <a:t>46</a:t>
            </a:fld>
            <a:endParaRPr lang="zh-CN" altLang="en-US"/>
          </a:p>
        </p:txBody>
      </p:sp>
    </p:spTree>
    <p:extLst>
      <p:ext uri="{BB962C8B-B14F-4D97-AF65-F5344CB8AC3E}">
        <p14:creationId xmlns:p14="http://schemas.microsoft.com/office/powerpoint/2010/main" val="1908798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3C794D7-106E-499D-A5F4-CA774F8AD4AF}" type="slidenum">
              <a:rPr lang="zh-CN" altLang="en-US" smtClean="0"/>
              <a:t>47</a:t>
            </a:fld>
            <a:endParaRPr lang="zh-CN" altLang="en-US"/>
          </a:p>
        </p:txBody>
      </p:sp>
    </p:spTree>
    <p:extLst>
      <p:ext uri="{BB962C8B-B14F-4D97-AF65-F5344CB8AC3E}">
        <p14:creationId xmlns:p14="http://schemas.microsoft.com/office/powerpoint/2010/main" val="282767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3C794D7-106E-499D-A5F4-CA774F8AD4AF}" type="slidenum">
              <a:rPr lang="zh-CN" altLang="en-US" smtClean="0"/>
              <a:t>48</a:t>
            </a:fld>
            <a:endParaRPr lang="zh-CN" altLang="en-US"/>
          </a:p>
        </p:txBody>
      </p:sp>
    </p:spTree>
    <p:extLst>
      <p:ext uri="{BB962C8B-B14F-4D97-AF65-F5344CB8AC3E}">
        <p14:creationId xmlns:p14="http://schemas.microsoft.com/office/powerpoint/2010/main" val="2922734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3C794D7-106E-499D-A5F4-CA774F8AD4AF}" type="slidenum">
              <a:rPr lang="zh-CN" altLang="en-US" smtClean="0"/>
              <a:t>49</a:t>
            </a:fld>
            <a:endParaRPr lang="zh-CN" altLang="en-US"/>
          </a:p>
        </p:txBody>
      </p:sp>
    </p:spTree>
    <p:extLst>
      <p:ext uri="{BB962C8B-B14F-4D97-AF65-F5344CB8AC3E}">
        <p14:creationId xmlns:p14="http://schemas.microsoft.com/office/powerpoint/2010/main" val="20315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为了解决以上传统机器学习存在的问题，模仿人类思考方式的终身学习被提出。</a:t>
            </a:r>
          </a:p>
          <a:p>
            <a:endParaRPr lang="zh-CN" altLang="en-US" dirty="0"/>
          </a:p>
          <a:p>
            <a:r>
              <a:rPr lang="zh-CN" altLang="en-US" dirty="0"/>
              <a:t>例如，我们人类对于一部电影评论的分类，不需要像传统机器学习算法一样在网上抓取很多条正面和负面评论作为训练数据，才能建立一个准确的分类器。原因很简单，我们过去已经积累了足够多的用来赞美或者批评事物的语言表达，就算这些赞美或批评并没有出现在评论语句中，我们也能正确地分类。</a:t>
            </a:r>
          </a:p>
        </p:txBody>
      </p:sp>
      <p:sp>
        <p:nvSpPr>
          <p:cNvPr id="4" name="灯片编号占位符 3"/>
          <p:cNvSpPr>
            <a:spLocks noGrp="1"/>
          </p:cNvSpPr>
          <p:nvPr>
            <p:ph type="sldNum" sz="quarter" idx="5"/>
          </p:nvPr>
        </p:nvSpPr>
        <p:spPr/>
        <p:txBody>
          <a:bodyPr/>
          <a:lstStyle/>
          <a:p>
            <a:fld id="{33C794D7-106E-499D-A5F4-CA774F8AD4AF}"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C794D7-106E-499D-A5F4-CA774F8AD4AF}" type="slidenum">
              <a:rPr lang="zh-CN" altLang="en-US" smtClean="0"/>
              <a:t>50</a:t>
            </a:fld>
            <a:endParaRPr lang="zh-CN" altLang="en-US"/>
          </a:p>
        </p:txBody>
      </p:sp>
    </p:spTree>
    <p:extLst>
      <p:ext uri="{BB962C8B-B14F-4D97-AF65-F5344CB8AC3E}">
        <p14:creationId xmlns:p14="http://schemas.microsoft.com/office/powerpoint/2010/main" val="11507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a:p>
            <a:endParaRPr lang="en-US" altLang="zh-CN" sz="1200" dirty="0"/>
          </a:p>
          <a:p>
            <a:r>
              <a:rPr lang="zh-CN" altLang="en-US" sz="1200" dirty="0"/>
              <a:t>下面我将对每一个研究方向进行简单介绍。</a:t>
            </a:r>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7</a:t>
            </a:fld>
            <a:endParaRPr lang="zh-CN" altLang="en-US"/>
          </a:p>
        </p:txBody>
      </p:sp>
    </p:spTree>
    <p:extLst>
      <p:ext uri="{BB962C8B-B14F-4D97-AF65-F5344CB8AC3E}">
        <p14:creationId xmlns:p14="http://schemas.microsoft.com/office/powerpoint/2010/main" val="308463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终身强化学习自它出现以来也已经有一些成果。</a:t>
            </a:r>
          </a:p>
        </p:txBody>
      </p:sp>
      <p:sp>
        <p:nvSpPr>
          <p:cNvPr id="4" name="灯片编号占位符 3"/>
          <p:cNvSpPr>
            <a:spLocks noGrp="1"/>
          </p:cNvSpPr>
          <p:nvPr>
            <p:ph type="sldNum" sz="quarter" idx="5"/>
          </p:nvPr>
        </p:nvSpPr>
        <p:spPr/>
        <p:txBody>
          <a:bodyPr/>
          <a:lstStyle/>
          <a:p>
            <a:fld id="{33C794D7-106E-499D-A5F4-CA774F8AD4AF}"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24292E"/>
                </a:solidFill>
                <a:latin typeface="-apple-system"/>
              </a:rPr>
              <a:t>这个定义通俗来说就是假设在任一时间点，系统已经学习了</a:t>
            </a:r>
            <a:r>
              <a:rPr lang="en-US" altLang="zh-CN" dirty="0">
                <a:solidFill>
                  <a:srgbClr val="24292E"/>
                </a:solidFill>
                <a:latin typeface="-apple-system"/>
              </a:rPr>
              <a:t>N</a:t>
            </a:r>
            <a:r>
              <a:rPr lang="zh-CN" altLang="en-US" dirty="0">
                <a:solidFill>
                  <a:srgbClr val="24292E"/>
                </a:solidFill>
                <a:latin typeface="-apple-system"/>
              </a:rPr>
              <a:t>个任务，这</a:t>
            </a:r>
            <a:r>
              <a:rPr lang="en-US" altLang="zh-CN" dirty="0">
                <a:solidFill>
                  <a:srgbClr val="24292E"/>
                </a:solidFill>
                <a:latin typeface="-apple-system"/>
              </a:rPr>
              <a:t>N</a:t>
            </a:r>
            <a:r>
              <a:rPr lang="zh-CN" altLang="en-US" dirty="0">
                <a:solidFill>
                  <a:srgbClr val="24292E"/>
                </a:solidFill>
                <a:latin typeface="-apple-system"/>
              </a:rPr>
              <a:t>个任务既可以属于不同的类型也可以属于不同的领域，在遇到第</a:t>
            </a:r>
            <a:r>
              <a:rPr lang="en-US" altLang="zh-CN" dirty="0">
                <a:solidFill>
                  <a:srgbClr val="24292E"/>
                </a:solidFill>
                <a:latin typeface="-apple-system"/>
              </a:rPr>
              <a:t>N+1</a:t>
            </a:r>
            <a:r>
              <a:rPr lang="zh-CN" altLang="en-US" dirty="0">
                <a:solidFill>
                  <a:srgbClr val="24292E"/>
                </a:solidFill>
                <a:latin typeface="-apple-system"/>
              </a:rPr>
              <a:t>个任务时，系统能够利用前</a:t>
            </a:r>
            <a:r>
              <a:rPr lang="en-US" altLang="zh-CN" dirty="0">
                <a:solidFill>
                  <a:srgbClr val="24292E"/>
                </a:solidFill>
                <a:latin typeface="-apple-system"/>
              </a:rPr>
              <a:t>N</a:t>
            </a:r>
            <a:r>
              <a:rPr lang="zh-CN" altLang="en-US" dirty="0">
                <a:solidFill>
                  <a:srgbClr val="24292E"/>
                </a:solidFill>
                <a:latin typeface="-apple-system"/>
              </a:rPr>
              <a:t>个任务中学到的知识来帮助学习第</a:t>
            </a:r>
            <a:r>
              <a:rPr lang="en-US" altLang="zh-CN" dirty="0">
                <a:solidFill>
                  <a:srgbClr val="24292E"/>
                </a:solidFill>
                <a:latin typeface="-apple-system"/>
              </a:rPr>
              <a:t>N+1</a:t>
            </a:r>
            <a:r>
              <a:rPr lang="zh-CN" altLang="en-US" dirty="0">
                <a:solidFill>
                  <a:srgbClr val="24292E"/>
                </a:solidFill>
                <a:latin typeface="-apple-system"/>
              </a:rPr>
              <a:t>个任务。系统需要一个显性</a:t>
            </a:r>
            <a:r>
              <a:rPr lang="zh-CN" altLang="en-US" b="1" dirty="0">
                <a:solidFill>
                  <a:srgbClr val="24292E"/>
                </a:solidFill>
                <a:latin typeface="-apple-system"/>
              </a:rPr>
              <a:t>知识库（</a:t>
            </a:r>
            <a:r>
              <a:rPr lang="en-US" altLang="zh-CN" b="1" dirty="0">
                <a:solidFill>
                  <a:srgbClr val="24292E"/>
                </a:solidFill>
                <a:latin typeface="-apple-system"/>
              </a:rPr>
              <a:t>Knowledge Base</a:t>
            </a:r>
            <a:r>
              <a:rPr lang="zh-CN" altLang="en-US" b="1" dirty="0">
                <a:solidFill>
                  <a:srgbClr val="24292E"/>
                </a:solidFill>
                <a:latin typeface="-apple-system"/>
              </a:rPr>
              <a:t>，</a:t>
            </a:r>
            <a:r>
              <a:rPr lang="en-US" altLang="zh-CN" b="1" dirty="0">
                <a:solidFill>
                  <a:srgbClr val="24292E"/>
                </a:solidFill>
                <a:latin typeface="-apple-system"/>
              </a:rPr>
              <a:t>KB</a:t>
            </a:r>
            <a:r>
              <a:rPr lang="zh-CN" altLang="en-US" b="1" dirty="0">
                <a:solidFill>
                  <a:srgbClr val="24292E"/>
                </a:solidFill>
                <a:latin typeface="-apple-system"/>
              </a:rPr>
              <a:t>）</a:t>
            </a:r>
            <a:r>
              <a:rPr lang="zh-CN" altLang="en-US" dirty="0">
                <a:solidFill>
                  <a:srgbClr val="24292E"/>
                </a:solidFill>
                <a:latin typeface="-apple-system"/>
              </a:rPr>
              <a:t>用于保存从以前的任务中学到的知识。此外系统应具备在模型应用过程中发现新学习任务的能力。第三，系统还应具备边工作边学习（也就是在工作中学习）的能力。</a:t>
            </a:r>
            <a:endParaRPr lang="zh-CN" altLang="en-US" dirty="0"/>
          </a:p>
        </p:txBody>
      </p:sp>
      <p:sp>
        <p:nvSpPr>
          <p:cNvPr id="4" name="灯片编号占位符 3"/>
          <p:cNvSpPr>
            <a:spLocks noGrp="1"/>
          </p:cNvSpPr>
          <p:nvPr>
            <p:ph type="sldNum" sz="quarter" idx="5"/>
          </p:nvPr>
        </p:nvSpPr>
        <p:spPr/>
        <p:txBody>
          <a:bodyPr/>
          <a:lstStyle/>
          <a:p>
            <a:fld id="{33C794D7-106E-499D-A5F4-CA774F8AD4AF}"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A93C5-ECBF-4B2E-8ECA-8618D5628C4F}" type="slidenum">
              <a:rPr lang="zh-CN" altLang="en-US" smtClean="0"/>
              <a:t>‹#›</a:t>
            </a:fld>
            <a:endParaRPr lang="zh-CN" altLang="en-US"/>
          </a:p>
        </p:txBody>
      </p:sp>
      <p:grpSp>
        <p:nvGrpSpPr>
          <p:cNvPr id="7" name="组合 6"/>
          <p:cNvGrpSpPr/>
          <p:nvPr userDrawn="1"/>
        </p:nvGrpSpPr>
        <p:grpSpPr>
          <a:xfrm>
            <a:off x="660400" y="420211"/>
            <a:ext cx="3108254" cy="740764"/>
            <a:chOff x="3135802" y="1806138"/>
            <a:chExt cx="3413612" cy="813537"/>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154" y="1843385"/>
              <a:ext cx="2594260" cy="70677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23127" t="14957" r="23457" b="38361"/>
            <a:stretch>
              <a:fillRect/>
            </a:stretch>
          </p:blipFill>
          <p:spPr>
            <a:xfrm>
              <a:off x="3135802" y="1806138"/>
              <a:ext cx="809739" cy="809739"/>
            </a:xfrm>
            <a:custGeom>
              <a:avLst/>
              <a:gdLst>
                <a:gd name="connsiteX0" fmla="*/ 2718034 w 5436068"/>
                <a:gd name="connsiteY0" fmla="*/ 0 h 5436068"/>
                <a:gd name="connsiteX1" fmla="*/ 5436068 w 5436068"/>
                <a:gd name="connsiteY1" fmla="*/ 2718034 h 5436068"/>
                <a:gd name="connsiteX2" fmla="*/ 2718034 w 5436068"/>
                <a:gd name="connsiteY2" fmla="*/ 5436068 h 5436068"/>
                <a:gd name="connsiteX3" fmla="*/ 0 w 5436068"/>
                <a:gd name="connsiteY3" fmla="*/ 2718034 h 5436068"/>
                <a:gd name="connsiteX4" fmla="*/ 2718034 w 5436068"/>
                <a:gd name="connsiteY4" fmla="*/ 0 h 543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068" h="5436068">
                  <a:moveTo>
                    <a:pt x="2718034" y="0"/>
                  </a:moveTo>
                  <a:cubicBezTo>
                    <a:pt x="4219163" y="0"/>
                    <a:pt x="5436068" y="1216905"/>
                    <a:pt x="5436068" y="2718034"/>
                  </a:cubicBezTo>
                  <a:cubicBezTo>
                    <a:pt x="5436068" y="4219163"/>
                    <a:pt x="4219163" y="5436068"/>
                    <a:pt x="2718034" y="5436068"/>
                  </a:cubicBezTo>
                  <a:cubicBezTo>
                    <a:pt x="1216905" y="5436068"/>
                    <a:pt x="0" y="4219163"/>
                    <a:pt x="0" y="2718034"/>
                  </a:cubicBezTo>
                  <a:cubicBezTo>
                    <a:pt x="0" y="1216905"/>
                    <a:pt x="1216905" y="0"/>
                    <a:pt x="2718034" y="0"/>
                  </a:cubicBezTo>
                  <a:close/>
                </a:path>
              </a:pathLst>
            </a:cu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506" y="2347340"/>
              <a:ext cx="2532131" cy="272335"/>
            </a:xfrm>
            <a:prstGeom prst="rect">
              <a:avLst/>
            </a:prstGeom>
          </p:spPr>
        </p:pic>
      </p:grpSp>
      <p:pic>
        <p:nvPicPr>
          <p:cNvPr id="13" name="图片 12" descr="图片包含 户外, 山, 自然, 天空&#10;&#10;描述已自动生成"/>
          <p:cNvPicPr>
            <a:picLocks noChangeAspect="1"/>
          </p:cNvPicPr>
          <p:nvPr/>
        </p:nvPicPr>
        <p:blipFill>
          <a:blip r:embed="rId5">
            <a:alphaModFix amt="12000"/>
            <a:extLst>
              <a:ext uri="{28A0092B-C50C-407E-A947-70E740481C1C}">
                <a14:useLocalDpi xmlns:a14="http://schemas.microsoft.com/office/drawing/2010/main" val="0"/>
              </a:ext>
            </a:extLst>
          </a:blip>
          <a:stretch>
            <a:fillRect/>
          </a:stretch>
        </p:blipFill>
        <p:spPr>
          <a:xfrm>
            <a:off x="0" y="656589"/>
            <a:ext cx="12192000" cy="6169152"/>
          </a:xfrm>
          <a:prstGeom prst="rect">
            <a:avLst/>
          </a:prstGeom>
        </p:spPr>
      </p:pic>
      <p:sp>
        <p:nvSpPr>
          <p:cNvPr id="24" name="文本占位符 23"/>
          <p:cNvSpPr>
            <a:spLocks noGrp="1"/>
          </p:cNvSpPr>
          <p:nvPr userDrawn="1">
            <p:ph type="body" sz="quarter" idx="14" hasCustomPrompt="1"/>
          </p:nvPr>
        </p:nvSpPr>
        <p:spPr>
          <a:xfrm>
            <a:off x="3287785" y="2319196"/>
            <a:ext cx="6400800" cy="914400"/>
          </a:xfrm>
        </p:spPr>
        <p:txBody>
          <a:bodyPr>
            <a:normAutofit/>
          </a:bodyPr>
          <a:lstStyle>
            <a:lvl1pPr marL="0" indent="0">
              <a:buNone/>
              <a:defRPr sz="5400">
                <a:solidFill>
                  <a:schemeClr val="accent3">
                    <a:lumMod val="50000"/>
                  </a:schemeClr>
                </a:solidFill>
                <a:latin typeface="苹方 特粗" panose="020B0800000000000000" pitchFamily="34" charset="-122"/>
                <a:ea typeface="苹方 特粗" panose="020B0800000000000000" pitchFamily="34" charset="-122"/>
              </a:defRPr>
            </a:lvl1pPr>
            <a:lvl2pPr marL="457200" indent="0">
              <a:buNone/>
              <a:defRPr/>
            </a:lvl2pPr>
            <a:lvl4pPr marL="1371600" indent="0">
              <a:buNone/>
              <a:defRPr/>
            </a:lvl4pPr>
          </a:lstStyle>
          <a:p>
            <a:pPr lvl="0"/>
            <a:r>
              <a:rPr lang="zh-CN" altLang="en-US" dirty="0"/>
              <a:t>输入你的报告标题</a:t>
            </a:r>
          </a:p>
        </p:txBody>
      </p:sp>
      <p:pic>
        <p:nvPicPr>
          <p:cNvPr id="17" name="图片 16"/>
          <p:cNvPicPr>
            <a:picLocks noChangeAspect="1"/>
          </p:cNvPicPr>
          <p:nvPr userDrawn="1"/>
        </p:nvPicPr>
        <p:blipFill rotWithShape="1">
          <a:blip r:embed="rId6">
            <a:alphaModFix amt="80000"/>
            <a:duotone>
              <a:schemeClr val="accent2">
                <a:shade val="45000"/>
                <a:satMod val="135000"/>
              </a:schemeClr>
              <a:prstClr val="white"/>
            </a:duotone>
            <a:extLst>
              <a:ext uri="{28A0092B-C50C-407E-A947-70E740481C1C}">
                <a14:useLocalDpi xmlns:a14="http://schemas.microsoft.com/office/drawing/2010/main" val="0"/>
              </a:ext>
            </a:extLst>
          </a:blip>
          <a:srcRect l="20074" t="2195" r="19745" b="6335"/>
          <a:stretch>
            <a:fillRect/>
          </a:stretch>
        </p:blipFill>
        <p:spPr>
          <a:xfrm>
            <a:off x="-1" y="2406125"/>
            <a:ext cx="12192001" cy="4632850"/>
          </a:xfrm>
          <a:prstGeom prst="rect">
            <a:avLst/>
          </a:prstGeom>
          <a:effectLst>
            <a:softEdge rad="596900"/>
          </a:effectLst>
        </p:spPr>
      </p:pic>
      <p:sp>
        <p:nvSpPr>
          <p:cNvPr id="25" name="文本占位符 23"/>
          <p:cNvSpPr>
            <a:spLocks noGrp="1"/>
          </p:cNvSpPr>
          <p:nvPr userDrawn="1">
            <p:ph type="body" sz="quarter" idx="15" hasCustomPrompt="1"/>
          </p:nvPr>
        </p:nvSpPr>
        <p:spPr>
          <a:xfrm>
            <a:off x="4800425" y="3569991"/>
            <a:ext cx="2591150" cy="305593"/>
          </a:xfrm>
        </p:spPr>
        <p:txBody>
          <a:bodyPr>
            <a:normAutofit/>
          </a:bodyPr>
          <a:lstStyle>
            <a:lvl1pPr marL="342900" indent="-342900">
              <a:buFont typeface="Arial" panose="020B0604020202020204" pitchFamily="34" charset="0"/>
              <a:buChar char="•"/>
              <a:defRPr sz="2400">
                <a:solidFill>
                  <a:schemeClr val="accent3">
                    <a:lumMod val="50000"/>
                  </a:schemeClr>
                </a:solidFill>
                <a:latin typeface="苹方 常规" panose="020B0300000000000000" pitchFamily="34" charset="-122"/>
                <a:ea typeface="苹方 常规" panose="020B0300000000000000" pitchFamily="34" charset="-122"/>
              </a:defRPr>
            </a:lvl1pPr>
            <a:lvl2pPr marL="457200" indent="0">
              <a:buNone/>
              <a:defRPr/>
            </a:lvl2pPr>
            <a:lvl4pPr marL="1371600" indent="0">
              <a:buNone/>
              <a:defRPr/>
            </a:lvl4pPr>
          </a:lstStyle>
          <a:p>
            <a:pPr lvl="0"/>
            <a:r>
              <a:rPr lang="zh-CN" altLang="en-US" dirty="0"/>
              <a:t>报告人：</a:t>
            </a:r>
            <a:r>
              <a:rPr lang="en-US" altLang="zh-CN" dirty="0"/>
              <a:t>XXX</a:t>
            </a:r>
            <a:endParaRPr lang="zh-CN" alt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blip>
          <a:srcRect r="27993"/>
          <a:stretch>
            <a:fillRect/>
          </a:stretch>
        </p:blipFill>
        <p:spPr>
          <a:xfrm>
            <a:off x="1" y="-5557"/>
            <a:ext cx="12192000" cy="6863557"/>
          </a:xfrm>
          <a:prstGeom prst="rect">
            <a:avLst/>
          </a:prstGeom>
        </p:spPr>
      </p:pic>
      <p:sp>
        <p:nvSpPr>
          <p:cNvPr id="4" name="矩形 3"/>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本</a:t>
            </a:r>
            <a:r>
              <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模板正参与</a:t>
            </a: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矩形 7"/>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srgbClr val="0E5177"/>
              </a:solidFill>
              <a:effectLst/>
              <a:uLnTx/>
              <a:uFillTx/>
              <a:latin typeface="Segoe UI" panose="020B0502040204020203"/>
              <a:ea typeface="微软雅黑" panose="020B0503020204020204" charset="-122"/>
              <a:cs typeface="+mn-cs"/>
            </a:endParaRPr>
          </a:p>
        </p:txBody>
      </p:sp>
      <p:sp>
        <p:nvSpPr>
          <p:cNvPr id="9" name="文本框 8"/>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模板设计大赛 </a:t>
            </a:r>
            <a:endParaRPr kumimoji="0" 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5" name="文本框 14"/>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6" name="矩形 15"/>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2865400"/>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模板作者</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使用说明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342555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p>
          <a:p>
            <a:pPr marL="0" marR="0" lvl="0" indent="0" defTabSz="9144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拥有对本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blip>
          <a:srcRect r="27993"/>
          <a:stretch>
            <a:fillRect/>
          </a:stretch>
        </p:blipFill>
        <p:spPr>
          <a:xfrm>
            <a:off x="1" y="-5557"/>
            <a:ext cx="12192000" cy="6863557"/>
          </a:xfrm>
          <a:prstGeom prst="rect">
            <a:avLst/>
          </a:prstGeom>
        </p:spPr>
      </p:pic>
      <p:sp>
        <p:nvSpPr>
          <p:cNvPr id="4" name="矩形 3"/>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本</a:t>
            </a:r>
            <a:r>
              <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模板正参与</a:t>
            </a: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矩形 7"/>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srgbClr val="0E5177"/>
              </a:solidFill>
              <a:effectLst/>
              <a:uLnTx/>
              <a:uFillTx/>
              <a:latin typeface="Segoe UI" panose="020B0502040204020203"/>
              <a:ea typeface="微软雅黑" panose="020B0503020204020204" charset="-122"/>
              <a:cs typeface="+mn-cs"/>
            </a:endParaRPr>
          </a:p>
        </p:txBody>
      </p:sp>
      <p:sp>
        <p:nvSpPr>
          <p:cNvPr id="9" name="文本框 8"/>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模板设计大赛 </a:t>
            </a:r>
            <a:endParaRPr kumimoji="0" 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5" name="文本框 14"/>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6" name="矩形 15"/>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使用说明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拥有对本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71A93C5-ECBF-4B2E-8ECA-8618D5628C4F}" type="slidenum">
              <a:rPr lang="zh-CN" altLang="en-US" smtClean="0"/>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2">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71A93C5-ECBF-4B2E-8ECA-8618D5628C4F}" type="slidenum">
              <a:rPr lang="zh-CN" altLang="en-US" smtClean="0"/>
              <a:t>‹#›</a:t>
            </a:fld>
            <a:endParaRPr lang="zh-CN" altLang="en-US"/>
          </a:p>
        </p:txBody>
      </p:sp>
      <p:pic>
        <p:nvPicPr>
          <p:cNvPr id="7" name="图片 6" descr="图片包含 树, 户外, 草, 天空&#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76"/>
            <a:ext cx="12192000" cy="6860976"/>
          </a:xfrm>
          <a:prstGeom prst="rect">
            <a:avLst/>
          </a:prstGeom>
        </p:spPr>
      </p:pic>
      <p:sp>
        <p:nvSpPr>
          <p:cNvPr id="8" name="矩形 7"/>
          <p:cNvSpPr/>
          <p:nvPr userDrawn="1"/>
        </p:nvSpPr>
        <p:spPr>
          <a:xfrm>
            <a:off x="0" y="0"/>
            <a:ext cx="12192000" cy="6860976"/>
          </a:xfrm>
          <a:prstGeom prst="rect">
            <a:avLst/>
          </a:prstGeom>
          <a:gradFill>
            <a:gsLst>
              <a:gs pos="0">
                <a:srgbClr val="FFFFFF">
                  <a:alpha val="57000"/>
                </a:srgbClr>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3">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71A93C5-ECBF-4B2E-8ECA-8618D5628C4F}" type="slidenum">
              <a:rPr lang="zh-CN" altLang="en-US" smtClean="0"/>
              <a:t>‹#›</a:t>
            </a:fld>
            <a:endParaRPr lang="zh-CN" altLang="en-US"/>
          </a:p>
        </p:txBody>
      </p:sp>
      <p:grpSp>
        <p:nvGrpSpPr>
          <p:cNvPr id="6" name="组合 5"/>
          <p:cNvGrpSpPr/>
          <p:nvPr userDrawn="1"/>
        </p:nvGrpSpPr>
        <p:grpSpPr>
          <a:xfrm>
            <a:off x="1863418" y="-2"/>
            <a:ext cx="10328583" cy="6858002"/>
            <a:chOff x="1863418" y="-2"/>
            <a:chExt cx="10328583" cy="6858002"/>
          </a:xfrm>
        </p:grpSpPr>
        <p:pic>
          <p:nvPicPr>
            <p:cNvPr id="7" name="图片 6" descr="图片包含 树, 文字, 地图&#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8" name="矩形 白1"/>
            <p:cNvSpPr/>
            <p:nvPr/>
          </p:nvSpPr>
          <p:spPr>
            <a:xfrm rot="5400000">
              <a:off x="3598709" y="-1735293"/>
              <a:ext cx="6858002" cy="10328583"/>
            </a:xfrm>
            <a:prstGeom prst="rect">
              <a:avLst/>
            </a:prstGeom>
            <a:gradFill flip="none" rotWithShape="1">
              <a:gsLst>
                <a:gs pos="76000">
                  <a:srgbClr val="FFFFFF">
                    <a:alpha val="78000"/>
                  </a:srgbClr>
                </a:gs>
                <a:gs pos="0">
                  <a:srgbClr val="FFFFFF"/>
                </a:gs>
                <a:gs pos="100000">
                  <a:srgbClr val="FFFFFF">
                    <a:alpha val="3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EAECCA3-784F-4746-AC43-2DBB2A33C9F2}" type="datetimeFigureOut">
              <a:rPr lang="zh-CN" altLang="en-US" smtClean="0"/>
              <a:t>2020/10/28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71A93C5-ECBF-4B2E-8ECA-8618D5628C4F}" type="slidenum">
              <a:rPr lang="zh-CN" altLang="en-US" smtClean="0"/>
              <a:t>‹#›</a:t>
            </a:fld>
            <a:endParaRPr lang="zh-CN" altLang="en-US"/>
          </a:p>
        </p:txBody>
      </p:sp>
      <p:pic>
        <p:nvPicPr>
          <p:cNvPr id="5" name="图片 4" descr="图片包含 户外, 山, 自然, 天空&#10;&#10;描述已自动生成"/>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11245" y="694424"/>
            <a:ext cx="12192000" cy="6169152"/>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ECCA3-784F-4746-AC43-2DBB2A33C9F2}" type="datetimeFigureOut">
              <a:rPr lang="zh-CN" altLang="en-US" smtClean="0"/>
              <a:t>2020/10/28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A93C5-ECBF-4B2E-8ECA-8618D5628C4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1.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Data" Target="../diagrams/data1.xml"/><Relationship Id="rId11" Type="http://schemas.openxmlformats.org/officeDocument/2006/relationships/image" Target="../media/image35.png"/><Relationship Id="rId5" Type="http://schemas.openxmlformats.org/officeDocument/2006/relationships/image" Target="../media/image15.png"/><Relationship Id="rId10" Type="http://schemas.microsoft.com/office/2007/relationships/diagramDrawing" Target="../diagrams/drawing1.xml"/><Relationship Id="rId4" Type="http://schemas.openxmlformats.org/officeDocument/2006/relationships/image" Target="../media/image35.sv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slide" Target="slide32.xml"/><Relationship Id="rId5" Type="http://schemas.openxmlformats.org/officeDocument/2006/relationships/image" Target="../media/image38.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slide" Target="slide30.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13.sv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13.sv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3.svg"/><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6.svg"/><Relationship Id="rId4" Type="http://schemas.openxmlformats.org/officeDocument/2006/relationships/image" Target="../media/image12.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6.svg"/><Relationship Id="rId4" Type="http://schemas.openxmlformats.org/officeDocument/2006/relationships/image" Target="../media/image12.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占位符 35">
            <a:extLst>
              <a:ext uri="{FF2B5EF4-FFF2-40B4-BE49-F238E27FC236}">
                <a16:creationId xmlns:a16="http://schemas.microsoft.com/office/drawing/2014/main" id="{B455C64A-894C-4E41-9418-AC9A5830C483}"/>
              </a:ext>
            </a:extLst>
          </p:cNvPr>
          <p:cNvSpPr>
            <a:spLocks noGrp="1"/>
          </p:cNvSpPr>
          <p:nvPr>
            <p:ph type="body" sz="quarter" idx="14"/>
          </p:nvPr>
        </p:nvSpPr>
        <p:spPr>
          <a:xfrm>
            <a:off x="1055077" y="2083588"/>
            <a:ext cx="9913901" cy="917498"/>
          </a:xfrm>
        </p:spPr>
        <p:txBody>
          <a:bodyPr>
            <a:normAutofit/>
          </a:bodyPr>
          <a:lstStyle/>
          <a:p>
            <a:pPr algn="ctr"/>
            <a:r>
              <a:rPr lang="zh-CN" altLang="en-US" b="1" dirty="0">
                <a:gradFill>
                  <a:gsLst>
                    <a:gs pos="24000">
                      <a:srgbClr val="959595"/>
                    </a:gs>
                    <a:gs pos="0">
                      <a:schemeClr val="bg1"/>
                    </a:gs>
                    <a:gs pos="100000">
                      <a:schemeClr val="accent6">
                        <a:lumMod val="50000"/>
                      </a:schemeClr>
                    </a:gs>
                  </a:gsLst>
                  <a:lin ang="16200000" scaled="1"/>
                </a:gradFill>
                <a:latin typeface="微软雅黑" panose="020B0503020204020204" pitchFamily="34" charset="-122"/>
                <a:ea typeface="微软雅黑" panose="020B0503020204020204" pitchFamily="34" charset="-122"/>
                <a:cs typeface="+mn-ea"/>
                <a:sym typeface="+mn-lt"/>
              </a:rPr>
              <a:t>终身学习</a:t>
            </a:r>
            <a:endParaRPr lang="zh-CN" altLang="en-US" b="1" dirty="0">
              <a:gradFill>
                <a:gsLst>
                  <a:gs pos="14000">
                    <a:srgbClr val="959595"/>
                  </a:gs>
                  <a:gs pos="0">
                    <a:schemeClr val="bg1"/>
                  </a:gs>
                  <a:gs pos="100000">
                    <a:schemeClr val="accent6">
                      <a:lumMod val="50000"/>
                    </a:schemeClr>
                  </a:gs>
                </a:gsLst>
                <a:lin ang="16200000" scaled="1"/>
              </a:gradFill>
              <a:latin typeface="微软雅黑" panose="020B0503020204020204" pitchFamily="34" charset="-122"/>
              <a:ea typeface="微软雅黑" panose="020B0503020204020204" pitchFamily="34" charset="-122"/>
              <a:cs typeface="+mn-ea"/>
              <a:sym typeface="+mn-lt"/>
            </a:endParaRPr>
          </a:p>
        </p:txBody>
      </p:sp>
      <p:sp>
        <p:nvSpPr>
          <p:cNvPr id="37" name="文本占位符 36">
            <a:extLst>
              <a:ext uri="{FF2B5EF4-FFF2-40B4-BE49-F238E27FC236}">
                <a16:creationId xmlns:a16="http://schemas.microsoft.com/office/drawing/2014/main" id="{1C49F6DB-CB62-481A-AFC0-C4861F763785}"/>
              </a:ext>
            </a:extLst>
          </p:cNvPr>
          <p:cNvSpPr>
            <a:spLocks noGrp="1"/>
          </p:cNvSpPr>
          <p:nvPr>
            <p:ph type="body" sz="quarter" idx="15"/>
          </p:nvPr>
        </p:nvSpPr>
        <p:spPr>
          <a:xfrm>
            <a:off x="3779078" y="3665587"/>
            <a:ext cx="5038351" cy="473974"/>
          </a:xfrm>
        </p:spPr>
        <p:txBody>
          <a:bodyPr>
            <a:normAutofit fontScale="70000" lnSpcReduction="20000"/>
          </a:bodyPr>
          <a:lstStyle/>
          <a:p>
            <a:pPr marL="0" indent="0">
              <a:buNone/>
            </a:pPr>
            <a:r>
              <a:rPr lang="zh-CN" altLang="en-US" b="1" dirty="0">
                <a:solidFill>
                  <a:schemeClr val="accent6">
                    <a:lumMod val="50000"/>
                  </a:schemeClr>
                </a:solidFill>
                <a:latin typeface="+mn-lt"/>
                <a:ea typeface="+mn-ea"/>
                <a:cs typeface="+mn-ea"/>
                <a:sym typeface="+mn-lt"/>
              </a:rPr>
              <a:t>张隽驰、冯博凯、王彦浩、赵青青、刘维康、杜伦</a:t>
            </a:r>
          </a:p>
        </p:txBody>
      </p:sp>
      <p:cxnSp>
        <p:nvCxnSpPr>
          <p:cNvPr id="3" name="直接连接符 2">
            <a:extLst>
              <a:ext uri="{FF2B5EF4-FFF2-40B4-BE49-F238E27FC236}">
                <a16:creationId xmlns:a16="http://schemas.microsoft.com/office/drawing/2014/main" id="{10744732-C392-4298-B2EB-011E8B13CEAD}"/>
              </a:ext>
            </a:extLst>
          </p:cNvPr>
          <p:cNvCxnSpPr>
            <a:cxnSpLocks/>
          </p:cNvCxnSpPr>
          <p:nvPr/>
        </p:nvCxnSpPr>
        <p:spPr>
          <a:xfrm flipH="1">
            <a:off x="2784454" y="3761000"/>
            <a:ext cx="994624"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DD52982-684F-4DF0-A551-4252969F0761}"/>
              </a:ext>
            </a:extLst>
          </p:cNvPr>
          <p:cNvCxnSpPr>
            <a:cxnSpLocks/>
          </p:cNvCxnSpPr>
          <p:nvPr/>
        </p:nvCxnSpPr>
        <p:spPr>
          <a:xfrm flipH="1">
            <a:off x="8817429" y="3761000"/>
            <a:ext cx="994624"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8108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接连接符 52">
            <a:extLst>
              <a:ext uri="{FF2B5EF4-FFF2-40B4-BE49-F238E27FC236}">
                <a16:creationId xmlns:a16="http://schemas.microsoft.com/office/drawing/2014/main" id="{9C9702ED-EA0A-4B19-AE31-64910DA67F9B}"/>
              </a:ext>
            </a:extLst>
          </p:cNvPr>
          <p:cNvCxnSpPr>
            <a:cxnSpLocks/>
            <a:endCxn id="3" idx="7"/>
          </p:cNvCxnSpPr>
          <p:nvPr/>
        </p:nvCxnSpPr>
        <p:spPr>
          <a:xfrm flipH="1">
            <a:off x="4912622" y="3588485"/>
            <a:ext cx="558961" cy="73116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C268EA6F-8C53-4AEC-8578-8D9D6EAF6C80}"/>
              </a:ext>
            </a:extLst>
          </p:cNvPr>
          <p:cNvCxnSpPr>
            <a:cxnSpLocks/>
            <a:endCxn id="27" idx="3"/>
          </p:cNvCxnSpPr>
          <p:nvPr/>
        </p:nvCxnSpPr>
        <p:spPr>
          <a:xfrm flipH="1" flipV="1">
            <a:off x="3986316" y="2674086"/>
            <a:ext cx="1125996" cy="3000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96CBD1F3-FCF1-4EB5-B85F-A88F9A5E0018}"/>
              </a:ext>
            </a:extLst>
          </p:cNvPr>
          <p:cNvCxnSpPr>
            <a:cxnSpLocks/>
            <a:endCxn id="37" idx="1"/>
          </p:cNvCxnSpPr>
          <p:nvPr/>
        </p:nvCxnSpPr>
        <p:spPr>
          <a:xfrm>
            <a:off x="6071025" y="3634373"/>
            <a:ext cx="570701" cy="83568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F9E738E-693F-4A1F-9401-2EC3C7F36244}"/>
              </a:ext>
            </a:extLst>
          </p:cNvPr>
          <p:cNvCxnSpPr>
            <a:cxnSpLocks/>
            <a:stCxn id="6" idx="0"/>
          </p:cNvCxnSpPr>
          <p:nvPr/>
        </p:nvCxnSpPr>
        <p:spPr>
          <a:xfrm flipH="1" flipV="1">
            <a:off x="5751446" y="1670246"/>
            <a:ext cx="2" cy="677377"/>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10"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2359"/>
          <a:stretch>
            <a:fillRect/>
          </a:stretch>
        </p:blipFill>
        <p:spPr>
          <a:xfrm>
            <a:off x="8583717" y="5275559"/>
            <a:ext cx="1736918" cy="1328467"/>
          </a:xfrm>
          <a:prstGeom prst="rect">
            <a:avLst/>
          </a:prstGeom>
          <a:ln>
            <a:noFill/>
          </a:ln>
          <a:effectLst/>
        </p:spPr>
      </p:pic>
      <p:pic>
        <p:nvPicPr>
          <p:cNvPr id="12" name="图片 3" descr="图片包含 喷泉, 户外, 温泉, 水&#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637" y="5285068"/>
            <a:ext cx="1752954" cy="1316852"/>
          </a:xfrm>
          <a:prstGeom prst="rect">
            <a:avLst/>
          </a:prstGeom>
          <a:ln>
            <a:noFill/>
          </a:ln>
          <a:effectLst/>
          <a:scene3d>
            <a:camera prst="isometricTopUp">
              <a:rot lat="0" lon="0" rev="0"/>
            </a:camera>
            <a:lightRig rig="threePt" dir="t"/>
          </a:scene3d>
        </p:spPr>
      </p:pic>
      <p:pic>
        <p:nvPicPr>
          <p:cNvPr id="13" name="图片 2" descr="图片包含 户外, 水, 天空, 河流&#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8186" t="837" r="6526" b="-837"/>
          <a:stretch>
            <a:fillRect/>
          </a:stretch>
        </p:blipFill>
        <p:spPr>
          <a:xfrm>
            <a:off x="3334745" y="5279692"/>
            <a:ext cx="1777567" cy="1328467"/>
          </a:xfrm>
          <a:prstGeom prst="rect">
            <a:avLst/>
          </a:prstGeom>
          <a:ln>
            <a:noFill/>
          </a:ln>
          <a:effectLst/>
        </p:spPr>
      </p:pic>
      <p:pic>
        <p:nvPicPr>
          <p:cNvPr id="14"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762" r="4403"/>
          <a:stretch>
            <a:fillRect/>
          </a:stretch>
        </p:blipFill>
        <p:spPr>
          <a:xfrm>
            <a:off x="1658529" y="5297397"/>
            <a:ext cx="1676216" cy="1295096"/>
          </a:xfrm>
          <a:prstGeom prst="rect">
            <a:avLst/>
          </a:prstGeom>
          <a:ln>
            <a:noFill/>
          </a:ln>
          <a:effectLst/>
        </p:spPr>
      </p:pic>
      <p:sp>
        <p:nvSpPr>
          <p:cNvPr id="15" name="矩形 14"/>
          <p:cNvSpPr/>
          <p:nvPr/>
        </p:nvSpPr>
        <p:spPr>
          <a:xfrm>
            <a:off x="1658529" y="5254465"/>
            <a:ext cx="8747422" cy="1401031"/>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0" y="6153091"/>
            <a:ext cx="12192000" cy="724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1" name="文本框 20"/>
          <p:cNvSpPr txBox="1"/>
          <p:nvPr/>
        </p:nvSpPr>
        <p:spPr>
          <a:xfrm>
            <a:off x="1326579" y="477082"/>
            <a:ext cx="2416046" cy="461665"/>
          </a:xfrm>
          <a:prstGeom prst="rect">
            <a:avLst/>
          </a:prstGeom>
          <a:noFill/>
        </p:spPr>
        <p:txBody>
          <a:bodyPr wrap="none" rtlCol="0">
            <a:spAutoFit/>
          </a:bodyPr>
          <a:lstStyle/>
          <a:p>
            <a:r>
              <a:rPr lang="zh-CN" altLang="en-US" sz="2400" spc="500" dirty="0">
                <a:cs typeface="+mn-ea"/>
                <a:sym typeface="+mn-lt"/>
              </a:rPr>
              <a:t>终身学习简介</a:t>
            </a:r>
          </a:p>
        </p:txBody>
      </p:sp>
      <p:grpSp>
        <p:nvGrpSpPr>
          <p:cNvPr id="22" name="组合 21"/>
          <p:cNvGrpSpPr/>
          <p:nvPr/>
        </p:nvGrpSpPr>
        <p:grpSpPr>
          <a:xfrm>
            <a:off x="660401" y="406644"/>
            <a:ext cx="609356" cy="609356"/>
            <a:chOff x="7504635" y="3112377"/>
            <a:chExt cx="783759" cy="783759"/>
          </a:xfrm>
        </p:grpSpPr>
        <p:sp>
          <p:nvSpPr>
            <p:cNvPr id="24" name="椭圆 23"/>
            <p:cNvSpPr/>
            <p:nvPr/>
          </p:nvSpPr>
          <p:spPr bwMode="auto">
            <a:xfrm>
              <a:off x="7504635" y="3112377"/>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5" name="椭圆 24"/>
            <p:cNvSpPr/>
            <p:nvPr/>
          </p:nvSpPr>
          <p:spPr bwMode="auto">
            <a:xfrm>
              <a:off x="7558118" y="3161969"/>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6" name="KSO_Shape"/>
            <p:cNvSpPr>
              <a:spLocks noChangeArrowheads="1"/>
            </p:cNvSpPr>
            <p:nvPr/>
          </p:nvSpPr>
          <p:spPr bwMode="auto">
            <a:xfrm>
              <a:off x="7631203" y="3338370"/>
              <a:ext cx="530623" cy="323010"/>
            </a:xfrm>
            <a:custGeom>
              <a:avLst/>
              <a:gdLst>
                <a:gd name="T0" fmla="*/ 2147483646 w 3931"/>
                <a:gd name="T1" fmla="*/ 2147483646 h 2392"/>
                <a:gd name="T2" fmla="*/ 2147483646 w 3931"/>
                <a:gd name="T3" fmla="*/ 2147483646 h 2392"/>
                <a:gd name="T4" fmla="*/ 2147483646 w 3931"/>
                <a:gd name="T5" fmla="*/ 2147483646 h 2392"/>
                <a:gd name="T6" fmla="*/ 2147483646 w 3931"/>
                <a:gd name="T7" fmla="*/ 2147483646 h 2392"/>
                <a:gd name="T8" fmla="*/ 2147483646 w 3931"/>
                <a:gd name="T9" fmla="*/ 2147483646 h 2392"/>
                <a:gd name="T10" fmla="*/ 2147483646 w 3931"/>
                <a:gd name="T11" fmla="*/ 2147483646 h 2392"/>
                <a:gd name="T12" fmla="*/ 2147483646 w 3931"/>
                <a:gd name="T13" fmla="*/ 2147483646 h 2392"/>
                <a:gd name="T14" fmla="*/ 2147483646 w 3931"/>
                <a:gd name="T15" fmla="*/ 2147483646 h 2392"/>
                <a:gd name="T16" fmla="*/ 2147483646 w 3931"/>
                <a:gd name="T17" fmla="*/ 2147483646 h 2392"/>
                <a:gd name="T18" fmla="*/ 2147483646 w 3931"/>
                <a:gd name="T19" fmla="*/ 2147483646 h 2392"/>
                <a:gd name="T20" fmla="*/ 2147483646 w 3931"/>
                <a:gd name="T21" fmla="*/ 2147483646 h 2392"/>
                <a:gd name="T22" fmla="*/ 2147483646 w 3931"/>
                <a:gd name="T23" fmla="*/ 2147483646 h 2392"/>
                <a:gd name="T24" fmla="*/ 2147483646 w 3931"/>
                <a:gd name="T25" fmla="*/ 2147483646 h 2392"/>
                <a:gd name="T26" fmla="*/ 0 w 3931"/>
                <a:gd name="T27" fmla="*/ 2147483646 h 2392"/>
                <a:gd name="T28" fmla="*/ 2147483646 w 3931"/>
                <a:gd name="T29" fmla="*/ 0 h 2392"/>
                <a:gd name="T30" fmla="*/ 2147483646 w 3931"/>
                <a:gd name="T31" fmla="*/ 2147483646 h 2392"/>
                <a:gd name="T32" fmla="*/ 2147483646 w 3931"/>
                <a:gd name="T33" fmla="*/ 2147483646 h 2392"/>
                <a:gd name="T34" fmla="*/ 2147483646 w 3931"/>
                <a:gd name="T35" fmla="*/ 2147483646 h 2392"/>
                <a:gd name="T36" fmla="*/ 2147483646 w 3931"/>
                <a:gd name="T37" fmla="*/ 2147483646 h 2392"/>
                <a:gd name="T38" fmla="*/ 2147483646 w 3931"/>
                <a:gd name="T39" fmla="*/ 2147483646 h 2392"/>
                <a:gd name="T40" fmla="*/ 2147483646 w 3931"/>
                <a:gd name="T41" fmla="*/ 2147483646 h 2392"/>
                <a:gd name="T42" fmla="*/ 2147483646 w 3931"/>
                <a:gd name="T43" fmla="*/ 2147483646 h 2392"/>
                <a:gd name="T44" fmla="*/ 2147483646 w 3931"/>
                <a:gd name="T45" fmla="*/ 2147483646 h 2392"/>
                <a:gd name="T46" fmla="*/ 2147483646 w 3931"/>
                <a:gd name="T47" fmla="*/ 2147483646 h 2392"/>
                <a:gd name="T48" fmla="*/ 2147483646 w 3931"/>
                <a:gd name="T49" fmla="*/ 2147483646 h 2392"/>
                <a:gd name="T50" fmla="*/ 2147483646 w 3931"/>
                <a:gd name="T51" fmla="*/ 2147483646 h 2392"/>
                <a:gd name="T52" fmla="*/ 2147483646 w 3931"/>
                <a:gd name="T53" fmla="*/ 2147483646 h 2392"/>
                <a:gd name="T54" fmla="*/ 2147483646 w 3931"/>
                <a:gd name="T55" fmla="*/ 2147483646 h 2392"/>
                <a:gd name="T56" fmla="*/ 2147483646 w 3931"/>
                <a:gd name="T57" fmla="*/ 2147483646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accent3"/>
            </a:solidFill>
            <a:ln>
              <a:noFill/>
            </a:ln>
          </p:spPr>
          <p:txBody>
            <a:bodyPr anchor="ctr" anchorCtr="1"/>
            <a:lstStyle/>
            <a:p>
              <a:endParaRPr lang="zh-CN" altLang="en-US">
                <a:cs typeface="+mn-ea"/>
                <a:sym typeface="+mn-lt"/>
              </a:endParaRPr>
            </a:p>
          </p:txBody>
        </p:sp>
      </p:grpSp>
      <p:grpSp>
        <p:nvGrpSpPr>
          <p:cNvPr id="8" name="组合 7">
            <a:extLst>
              <a:ext uri="{FF2B5EF4-FFF2-40B4-BE49-F238E27FC236}">
                <a16:creationId xmlns:a16="http://schemas.microsoft.com/office/drawing/2014/main" id="{4C46BCFF-9443-4E05-82E6-4F4A8FE8C07C}"/>
              </a:ext>
            </a:extLst>
          </p:cNvPr>
          <p:cNvGrpSpPr/>
          <p:nvPr/>
        </p:nvGrpSpPr>
        <p:grpSpPr>
          <a:xfrm>
            <a:off x="5059684" y="2347623"/>
            <a:ext cx="1383527" cy="1383527"/>
            <a:chOff x="5253714" y="2296113"/>
            <a:chExt cx="1383527" cy="1383527"/>
          </a:xfrm>
        </p:grpSpPr>
        <p:sp>
          <p:nvSpPr>
            <p:cNvPr id="6" name="椭圆 5">
              <a:extLst>
                <a:ext uri="{FF2B5EF4-FFF2-40B4-BE49-F238E27FC236}">
                  <a16:creationId xmlns:a16="http://schemas.microsoft.com/office/drawing/2014/main" id="{B54A08A7-6FB2-4BE5-B0F3-5EDD1ECE38A6}"/>
                </a:ext>
              </a:extLst>
            </p:cNvPr>
            <p:cNvSpPr/>
            <p:nvPr/>
          </p:nvSpPr>
          <p:spPr>
            <a:xfrm>
              <a:off x="5253714" y="2296113"/>
              <a:ext cx="1383527" cy="13835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7" name="矩形 6">
              <a:extLst>
                <a:ext uri="{FF2B5EF4-FFF2-40B4-BE49-F238E27FC236}">
                  <a16:creationId xmlns:a16="http://schemas.microsoft.com/office/drawing/2014/main" id="{951F2DA5-509F-4866-93E0-60FAEBCCF3FC}"/>
                </a:ext>
              </a:extLst>
            </p:cNvPr>
            <p:cNvSpPr/>
            <p:nvPr/>
          </p:nvSpPr>
          <p:spPr>
            <a:xfrm>
              <a:off x="5442775" y="2449267"/>
              <a:ext cx="1005403" cy="1077218"/>
            </a:xfrm>
            <a:prstGeom prst="rect">
              <a:avLst/>
            </a:prstGeom>
            <a:noFill/>
            <a:ln>
              <a:noFill/>
            </a:ln>
          </p:spPr>
          <p:txBody>
            <a:bodyPr wrap="none" lIns="91440" tIns="45720" rIns="91440" bIns="45720">
              <a:spAutoFit/>
            </a:bodyPr>
            <a:lstStyle/>
            <a:p>
              <a:pPr algn="ctr"/>
              <a:r>
                <a:rPr lang="zh-CN" altLang="en-US" sz="3200" b="0" cap="none" spc="0" dirty="0">
                  <a:ln w="0"/>
                  <a:solidFill>
                    <a:schemeClr val="tx1"/>
                  </a:solidFill>
                  <a:effectLst>
                    <a:outerShdw blurRad="38100" dist="19050" dir="2700000" algn="tl" rotWithShape="0">
                      <a:schemeClr val="dk1">
                        <a:alpha val="40000"/>
                      </a:schemeClr>
                    </a:outerShdw>
                  </a:effectLst>
                </a:rPr>
                <a:t>关键</a:t>
              </a:r>
              <a:endParaRPr lang="en-US" altLang="zh-CN" sz="3200" b="0" cap="none" spc="0" dirty="0">
                <a:ln w="0"/>
                <a:solidFill>
                  <a:schemeClr val="tx1"/>
                </a:solidFill>
                <a:effectLst>
                  <a:outerShdw blurRad="38100" dist="19050" dir="2700000" algn="tl" rotWithShape="0">
                    <a:schemeClr val="dk1">
                      <a:alpha val="40000"/>
                    </a:schemeClr>
                  </a:outerShdw>
                </a:effectLst>
              </a:endParaRPr>
            </a:p>
            <a:p>
              <a:pPr algn="ctr"/>
              <a:r>
                <a:rPr lang="zh-CN" altLang="en-US" sz="3200" b="0" cap="none" spc="0" dirty="0">
                  <a:ln w="0"/>
                  <a:solidFill>
                    <a:schemeClr val="tx1"/>
                  </a:solidFill>
                  <a:effectLst>
                    <a:outerShdw blurRad="38100" dist="19050" dir="2700000" algn="tl" rotWithShape="0">
                      <a:schemeClr val="dk1">
                        <a:alpha val="40000"/>
                      </a:schemeClr>
                    </a:outerShdw>
                  </a:effectLst>
                </a:rPr>
                <a:t>特性</a:t>
              </a:r>
            </a:p>
          </p:txBody>
        </p:sp>
      </p:grpSp>
      <p:cxnSp>
        <p:nvCxnSpPr>
          <p:cNvPr id="41" name="直接连接符 40">
            <a:extLst>
              <a:ext uri="{FF2B5EF4-FFF2-40B4-BE49-F238E27FC236}">
                <a16:creationId xmlns:a16="http://schemas.microsoft.com/office/drawing/2014/main" id="{2D6595DC-D648-4A95-92EE-AD455534687A}"/>
              </a:ext>
            </a:extLst>
          </p:cNvPr>
          <p:cNvCxnSpPr>
            <a:cxnSpLocks/>
            <a:endCxn id="33" idx="2"/>
          </p:cNvCxnSpPr>
          <p:nvPr/>
        </p:nvCxnSpPr>
        <p:spPr>
          <a:xfrm flipV="1">
            <a:off x="6443209" y="2690286"/>
            <a:ext cx="860367" cy="283888"/>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F761842D-21BF-4E44-B1E4-59935D91EB32}"/>
              </a:ext>
            </a:extLst>
          </p:cNvPr>
          <p:cNvGrpSpPr/>
          <p:nvPr/>
        </p:nvGrpSpPr>
        <p:grpSpPr>
          <a:xfrm>
            <a:off x="5467559" y="1223045"/>
            <a:ext cx="2353228" cy="646807"/>
            <a:chOff x="5812112" y="1223045"/>
            <a:chExt cx="2353228" cy="646807"/>
          </a:xfrm>
        </p:grpSpPr>
        <p:grpSp>
          <p:nvGrpSpPr>
            <p:cNvPr id="29" name="组合 28">
              <a:extLst>
                <a:ext uri="{FF2B5EF4-FFF2-40B4-BE49-F238E27FC236}">
                  <a16:creationId xmlns:a16="http://schemas.microsoft.com/office/drawing/2014/main" id="{614F1A3F-564E-4AF7-A06A-74A483C1AFE0}"/>
                </a:ext>
              </a:extLst>
            </p:cNvPr>
            <p:cNvGrpSpPr/>
            <p:nvPr/>
          </p:nvGrpSpPr>
          <p:grpSpPr>
            <a:xfrm>
              <a:off x="5812112" y="1223045"/>
              <a:ext cx="567774" cy="646807"/>
              <a:chOff x="701983" y="1886313"/>
              <a:chExt cx="567774" cy="646807"/>
            </a:xfrm>
          </p:grpSpPr>
          <p:sp>
            <p:nvSpPr>
              <p:cNvPr id="30" name="椭圆 29">
                <a:extLst>
                  <a:ext uri="{FF2B5EF4-FFF2-40B4-BE49-F238E27FC236}">
                    <a16:creationId xmlns:a16="http://schemas.microsoft.com/office/drawing/2014/main" id="{6549A644-83D5-4C46-AA1D-660F47D2C538}"/>
                  </a:ext>
                </a:extLst>
              </p:cNvPr>
              <p:cNvSpPr/>
              <p:nvPr/>
            </p:nvSpPr>
            <p:spPr>
              <a:xfrm>
                <a:off x="701983" y="1965346"/>
                <a:ext cx="567774" cy="567774"/>
              </a:xfrm>
              <a:prstGeom prst="ellipse">
                <a:avLst/>
              </a:prstGeom>
              <a:solidFill>
                <a:srgbClr val="99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2E24"/>
                  </a:solidFill>
                </a:endParaRPr>
              </a:p>
            </p:txBody>
          </p:sp>
          <p:sp>
            <p:nvSpPr>
              <p:cNvPr id="31" name="矩形 30">
                <a:extLst>
                  <a:ext uri="{FF2B5EF4-FFF2-40B4-BE49-F238E27FC236}">
                    <a16:creationId xmlns:a16="http://schemas.microsoft.com/office/drawing/2014/main" id="{0D672A05-7465-4E9E-AE4E-F49BEB6CE035}"/>
                  </a:ext>
                </a:extLst>
              </p:cNvPr>
              <p:cNvSpPr/>
              <p:nvPr/>
            </p:nvSpPr>
            <p:spPr>
              <a:xfrm>
                <a:off x="899085" y="1886313"/>
                <a:ext cx="173571" cy="646331"/>
              </a:xfrm>
              <a:prstGeom prst="rect">
                <a:avLst/>
              </a:prstGeom>
              <a:noFill/>
            </p:spPr>
            <p:txBody>
              <a:bodyPr wrap="square" lIns="91440" tIns="45720" rIns="91440" bIns="45720">
                <a:spAutoFit/>
              </a:bodyPr>
              <a:lstStyle/>
              <a:p>
                <a:pPr algn="ctr"/>
                <a:r>
                  <a:rPr lang="en-US" altLang="zh-CN" sz="3600" dirty="0">
                    <a:ln w="0"/>
                    <a:solidFill>
                      <a:schemeClr val="bg1"/>
                    </a:solidFill>
                    <a:effectLst>
                      <a:outerShdw blurRad="38100" dist="19050" dir="2700000" algn="tl" rotWithShape="0">
                        <a:schemeClr val="dk1">
                          <a:alpha val="40000"/>
                        </a:schemeClr>
                      </a:outerShdw>
                    </a:effectLst>
                  </a:rPr>
                  <a:t>a</a:t>
                </a:r>
                <a:endParaRPr lang="zh-CN" altLang="en-US" sz="3600" b="0" cap="none" spc="0" dirty="0">
                  <a:ln w="0"/>
                  <a:solidFill>
                    <a:schemeClr val="bg1"/>
                  </a:solidFill>
                  <a:effectLst>
                    <a:outerShdw blurRad="38100" dist="19050" dir="2700000" algn="tl" rotWithShape="0">
                      <a:schemeClr val="dk1">
                        <a:alpha val="40000"/>
                      </a:schemeClr>
                    </a:outerShdw>
                  </a:effectLst>
                </a:endParaRPr>
              </a:p>
            </p:txBody>
          </p:sp>
        </p:grpSp>
        <p:sp>
          <p:nvSpPr>
            <p:cNvPr id="54" name="矩形 53">
              <a:extLst>
                <a:ext uri="{FF2B5EF4-FFF2-40B4-BE49-F238E27FC236}">
                  <a16:creationId xmlns:a16="http://schemas.microsoft.com/office/drawing/2014/main" id="{BE17D96E-5FDC-40EA-B43F-8A76AE063DA1}"/>
                </a:ext>
              </a:extLst>
            </p:cNvPr>
            <p:cNvSpPr/>
            <p:nvPr/>
          </p:nvSpPr>
          <p:spPr>
            <a:xfrm>
              <a:off x="6441791" y="1355049"/>
              <a:ext cx="1723549" cy="400110"/>
            </a:xfrm>
            <a:prstGeom prst="rect">
              <a:avLst/>
            </a:prstGeom>
          </p:spPr>
          <p:txBody>
            <a:bodyPr wrap="none">
              <a:spAutoFit/>
            </a:bodyPr>
            <a:lstStyle/>
            <a:p>
              <a:r>
                <a:rPr lang="zh-CN" altLang="en-US" sz="2000" b="1" dirty="0">
                  <a:solidFill>
                    <a:srgbClr val="24292E"/>
                  </a:solidFill>
                  <a:latin typeface="-apple-system"/>
                </a:rPr>
                <a:t>持续学习过程</a:t>
              </a:r>
              <a:endParaRPr lang="zh-CN" altLang="en-US" sz="2000" b="1" dirty="0"/>
            </a:p>
          </p:txBody>
        </p:sp>
      </p:grpSp>
      <p:grpSp>
        <p:nvGrpSpPr>
          <p:cNvPr id="63" name="组合 62">
            <a:extLst>
              <a:ext uri="{FF2B5EF4-FFF2-40B4-BE49-F238E27FC236}">
                <a16:creationId xmlns:a16="http://schemas.microsoft.com/office/drawing/2014/main" id="{47CE7F23-8193-42DE-92AB-BA74197389C9}"/>
              </a:ext>
            </a:extLst>
          </p:cNvPr>
          <p:cNvGrpSpPr/>
          <p:nvPr/>
        </p:nvGrpSpPr>
        <p:grpSpPr>
          <a:xfrm>
            <a:off x="7303576" y="2367121"/>
            <a:ext cx="4199316" cy="646331"/>
            <a:chOff x="7648129" y="2367121"/>
            <a:chExt cx="4199316" cy="646331"/>
          </a:xfrm>
        </p:grpSpPr>
        <p:grpSp>
          <p:nvGrpSpPr>
            <p:cNvPr id="32" name="组合 31">
              <a:extLst>
                <a:ext uri="{FF2B5EF4-FFF2-40B4-BE49-F238E27FC236}">
                  <a16:creationId xmlns:a16="http://schemas.microsoft.com/office/drawing/2014/main" id="{E351018B-E726-416D-8DA9-844FF121523D}"/>
                </a:ext>
              </a:extLst>
            </p:cNvPr>
            <p:cNvGrpSpPr/>
            <p:nvPr/>
          </p:nvGrpSpPr>
          <p:grpSpPr>
            <a:xfrm>
              <a:off x="7648129" y="2367121"/>
              <a:ext cx="567774" cy="646331"/>
              <a:chOff x="701983" y="1926068"/>
              <a:chExt cx="567774" cy="646331"/>
            </a:xfrm>
          </p:grpSpPr>
          <p:sp>
            <p:nvSpPr>
              <p:cNvPr id="33" name="椭圆 32">
                <a:extLst>
                  <a:ext uri="{FF2B5EF4-FFF2-40B4-BE49-F238E27FC236}">
                    <a16:creationId xmlns:a16="http://schemas.microsoft.com/office/drawing/2014/main" id="{491F3F08-B5D2-4982-AE84-8D8ED58889BE}"/>
                  </a:ext>
                </a:extLst>
              </p:cNvPr>
              <p:cNvSpPr/>
              <p:nvPr/>
            </p:nvSpPr>
            <p:spPr>
              <a:xfrm>
                <a:off x="701983" y="1965346"/>
                <a:ext cx="567774" cy="567774"/>
              </a:xfrm>
              <a:prstGeom prst="ellipse">
                <a:avLst/>
              </a:prstGeom>
              <a:solidFill>
                <a:srgbClr val="99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2E24"/>
                  </a:solidFill>
                </a:endParaRPr>
              </a:p>
            </p:txBody>
          </p:sp>
          <p:sp>
            <p:nvSpPr>
              <p:cNvPr id="34" name="矩形 33">
                <a:extLst>
                  <a:ext uri="{FF2B5EF4-FFF2-40B4-BE49-F238E27FC236}">
                    <a16:creationId xmlns:a16="http://schemas.microsoft.com/office/drawing/2014/main" id="{AC9B37C7-A18F-4DEA-930A-A1990A037AEA}"/>
                  </a:ext>
                </a:extLst>
              </p:cNvPr>
              <p:cNvSpPr/>
              <p:nvPr/>
            </p:nvSpPr>
            <p:spPr>
              <a:xfrm>
                <a:off x="899085" y="1926068"/>
                <a:ext cx="173571" cy="646331"/>
              </a:xfrm>
              <a:prstGeom prst="rect">
                <a:avLst/>
              </a:prstGeom>
              <a:noFill/>
            </p:spPr>
            <p:txBody>
              <a:bodyPr wrap="square" lIns="91440" tIns="45720" rIns="91440" bIns="45720">
                <a:spAutoFit/>
              </a:bodyPr>
              <a:lstStyle/>
              <a:p>
                <a:pPr algn="ctr"/>
                <a:r>
                  <a:rPr lang="en-US" altLang="zh-CN" sz="3600" b="0" cap="none" spc="0" dirty="0">
                    <a:ln w="0"/>
                    <a:solidFill>
                      <a:schemeClr val="bg1"/>
                    </a:solidFill>
                    <a:effectLst>
                      <a:outerShdw blurRad="38100" dist="19050" dir="2700000" algn="tl" rotWithShape="0">
                        <a:schemeClr val="dk1">
                          <a:alpha val="40000"/>
                        </a:schemeClr>
                      </a:outerShdw>
                    </a:effectLst>
                  </a:rPr>
                  <a:t>b</a:t>
                </a:r>
                <a:endParaRPr lang="zh-CN" altLang="en-US" sz="3600" b="0" cap="none" spc="0" dirty="0">
                  <a:ln w="0"/>
                  <a:solidFill>
                    <a:schemeClr val="bg1"/>
                  </a:solidFill>
                  <a:effectLst>
                    <a:outerShdw blurRad="38100" dist="19050" dir="2700000" algn="tl" rotWithShape="0">
                      <a:schemeClr val="dk1">
                        <a:alpha val="40000"/>
                      </a:schemeClr>
                    </a:outerShdw>
                  </a:effectLst>
                </a:endParaRPr>
              </a:p>
            </p:txBody>
          </p:sp>
        </p:grpSp>
        <p:sp>
          <p:nvSpPr>
            <p:cNvPr id="55" name="矩形 54">
              <a:extLst>
                <a:ext uri="{FF2B5EF4-FFF2-40B4-BE49-F238E27FC236}">
                  <a16:creationId xmlns:a16="http://schemas.microsoft.com/office/drawing/2014/main" id="{1D000E9F-5920-4787-9539-FAE99AE54D63}"/>
                </a:ext>
              </a:extLst>
            </p:cNvPr>
            <p:cNvSpPr/>
            <p:nvPr/>
          </p:nvSpPr>
          <p:spPr>
            <a:xfrm>
              <a:off x="8316127" y="2395002"/>
              <a:ext cx="3531318" cy="400110"/>
            </a:xfrm>
            <a:prstGeom prst="rect">
              <a:avLst/>
            </a:prstGeom>
          </p:spPr>
          <p:txBody>
            <a:bodyPr wrap="square">
              <a:spAutoFit/>
            </a:bodyPr>
            <a:lstStyle/>
            <a:p>
              <a:r>
                <a:rPr lang="zh-CN" altLang="en-US" sz="2000" b="1" dirty="0"/>
                <a:t>知识库中的知识积累和保存</a:t>
              </a:r>
              <a:endParaRPr lang="zh-CN" altLang="en-US" sz="2800" b="1" dirty="0"/>
            </a:p>
          </p:txBody>
        </p:sp>
      </p:grpSp>
      <p:grpSp>
        <p:nvGrpSpPr>
          <p:cNvPr id="64" name="组合 63">
            <a:extLst>
              <a:ext uri="{FF2B5EF4-FFF2-40B4-BE49-F238E27FC236}">
                <a16:creationId xmlns:a16="http://schemas.microsoft.com/office/drawing/2014/main" id="{C20F2676-A918-460F-9184-6FFEB48FBCDC}"/>
              </a:ext>
            </a:extLst>
          </p:cNvPr>
          <p:cNvGrpSpPr/>
          <p:nvPr/>
        </p:nvGrpSpPr>
        <p:grpSpPr>
          <a:xfrm>
            <a:off x="6468477" y="4146895"/>
            <a:ext cx="5369088" cy="646331"/>
            <a:chOff x="6813030" y="4127017"/>
            <a:chExt cx="5369088" cy="646331"/>
          </a:xfrm>
        </p:grpSpPr>
        <p:grpSp>
          <p:nvGrpSpPr>
            <p:cNvPr id="35" name="组合 34">
              <a:extLst>
                <a:ext uri="{FF2B5EF4-FFF2-40B4-BE49-F238E27FC236}">
                  <a16:creationId xmlns:a16="http://schemas.microsoft.com/office/drawing/2014/main" id="{10593FCD-0D5D-4D0F-8A8F-5273775A9522}"/>
                </a:ext>
              </a:extLst>
            </p:cNvPr>
            <p:cNvGrpSpPr/>
            <p:nvPr/>
          </p:nvGrpSpPr>
          <p:grpSpPr>
            <a:xfrm>
              <a:off x="6813030" y="4127017"/>
              <a:ext cx="567774" cy="646331"/>
              <a:chOff x="701983" y="1894264"/>
              <a:chExt cx="567774" cy="646331"/>
            </a:xfrm>
          </p:grpSpPr>
          <p:sp>
            <p:nvSpPr>
              <p:cNvPr id="36" name="椭圆 35">
                <a:extLst>
                  <a:ext uri="{FF2B5EF4-FFF2-40B4-BE49-F238E27FC236}">
                    <a16:creationId xmlns:a16="http://schemas.microsoft.com/office/drawing/2014/main" id="{84A57570-A2CD-4896-AC0B-8FED54B6D58A}"/>
                  </a:ext>
                </a:extLst>
              </p:cNvPr>
              <p:cNvSpPr/>
              <p:nvPr/>
            </p:nvSpPr>
            <p:spPr>
              <a:xfrm>
                <a:off x="701983" y="1965346"/>
                <a:ext cx="567774" cy="567774"/>
              </a:xfrm>
              <a:prstGeom prst="ellipse">
                <a:avLst/>
              </a:prstGeom>
              <a:solidFill>
                <a:srgbClr val="99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2E24"/>
                  </a:solidFill>
                </a:endParaRPr>
              </a:p>
            </p:txBody>
          </p:sp>
          <p:sp>
            <p:nvSpPr>
              <p:cNvPr id="37" name="矩形 36">
                <a:extLst>
                  <a:ext uri="{FF2B5EF4-FFF2-40B4-BE49-F238E27FC236}">
                    <a16:creationId xmlns:a16="http://schemas.microsoft.com/office/drawing/2014/main" id="{1A158A63-8BB5-4499-9BB9-BDA7E4ED0300}"/>
                  </a:ext>
                </a:extLst>
              </p:cNvPr>
              <p:cNvSpPr/>
              <p:nvPr/>
            </p:nvSpPr>
            <p:spPr>
              <a:xfrm>
                <a:off x="875232" y="1894264"/>
                <a:ext cx="173571" cy="646331"/>
              </a:xfrm>
              <a:prstGeom prst="rect">
                <a:avLst/>
              </a:prstGeom>
              <a:noFill/>
            </p:spPr>
            <p:txBody>
              <a:bodyPr wrap="square" lIns="91440" tIns="45720" rIns="91440" bIns="45720">
                <a:spAutoFit/>
              </a:bodyPr>
              <a:lstStyle/>
              <a:p>
                <a:pPr algn="ctr"/>
                <a:r>
                  <a:rPr lang="en-US" altLang="zh-CN" sz="3600" b="0" cap="none" spc="0" dirty="0">
                    <a:ln w="0"/>
                    <a:solidFill>
                      <a:schemeClr val="bg1"/>
                    </a:solidFill>
                    <a:effectLst>
                      <a:outerShdw blurRad="38100" dist="19050" dir="2700000" algn="tl" rotWithShape="0">
                        <a:schemeClr val="dk1">
                          <a:alpha val="40000"/>
                        </a:schemeClr>
                      </a:outerShdw>
                    </a:effectLst>
                  </a:rPr>
                  <a:t>c</a:t>
                </a:r>
                <a:endParaRPr lang="zh-CN" altLang="en-US" sz="3600" b="0" cap="none" spc="0" dirty="0">
                  <a:ln w="0"/>
                  <a:solidFill>
                    <a:schemeClr val="bg1"/>
                  </a:solidFill>
                  <a:effectLst>
                    <a:outerShdw blurRad="38100" dist="19050" dir="2700000" algn="tl" rotWithShape="0">
                      <a:schemeClr val="dk1">
                        <a:alpha val="40000"/>
                      </a:schemeClr>
                    </a:outerShdw>
                  </a:effectLst>
                </a:endParaRPr>
              </a:p>
            </p:txBody>
          </p:sp>
        </p:grpSp>
        <p:sp>
          <p:nvSpPr>
            <p:cNvPr id="56" name="矩形 55">
              <a:extLst>
                <a:ext uri="{FF2B5EF4-FFF2-40B4-BE49-F238E27FC236}">
                  <a16:creationId xmlns:a16="http://schemas.microsoft.com/office/drawing/2014/main" id="{2BDF42E2-3EF3-4193-8329-5F5946F8E4D7}"/>
                </a:ext>
              </a:extLst>
            </p:cNvPr>
            <p:cNvSpPr/>
            <p:nvPr/>
          </p:nvSpPr>
          <p:spPr>
            <a:xfrm>
              <a:off x="7380804" y="4301751"/>
              <a:ext cx="4801314" cy="400110"/>
            </a:xfrm>
            <a:prstGeom prst="rect">
              <a:avLst/>
            </a:prstGeom>
          </p:spPr>
          <p:txBody>
            <a:bodyPr wrap="none">
              <a:spAutoFit/>
            </a:bodyPr>
            <a:lstStyle/>
            <a:p>
              <a:r>
                <a:rPr lang="zh-CN" altLang="en-US" sz="2000" b="1" dirty="0">
                  <a:solidFill>
                    <a:srgbClr val="24292E"/>
                  </a:solidFill>
                  <a:latin typeface="-apple-system"/>
                </a:rPr>
                <a:t>使用积累的已学知识帮助未来学习的能力</a:t>
              </a:r>
              <a:endParaRPr lang="zh-CN" altLang="en-US" sz="2000" b="1" dirty="0"/>
            </a:p>
          </p:txBody>
        </p:sp>
      </p:grpSp>
      <p:grpSp>
        <p:nvGrpSpPr>
          <p:cNvPr id="66" name="组合 65">
            <a:extLst>
              <a:ext uri="{FF2B5EF4-FFF2-40B4-BE49-F238E27FC236}">
                <a16:creationId xmlns:a16="http://schemas.microsoft.com/office/drawing/2014/main" id="{D7BED37B-EFF3-4042-BFC4-BFF156C36E4F}"/>
              </a:ext>
            </a:extLst>
          </p:cNvPr>
          <p:cNvGrpSpPr/>
          <p:nvPr/>
        </p:nvGrpSpPr>
        <p:grpSpPr>
          <a:xfrm>
            <a:off x="2147054" y="4197222"/>
            <a:ext cx="2848717" cy="646331"/>
            <a:chOff x="2530254" y="4134076"/>
            <a:chExt cx="2848717" cy="646331"/>
          </a:xfrm>
        </p:grpSpPr>
        <p:grpSp>
          <p:nvGrpSpPr>
            <p:cNvPr id="5" name="组合 4">
              <a:extLst>
                <a:ext uri="{FF2B5EF4-FFF2-40B4-BE49-F238E27FC236}">
                  <a16:creationId xmlns:a16="http://schemas.microsoft.com/office/drawing/2014/main" id="{DCD8FE93-FDBF-4B7B-84E1-66E92FD50D4C}"/>
                </a:ext>
              </a:extLst>
            </p:cNvPr>
            <p:cNvGrpSpPr/>
            <p:nvPr/>
          </p:nvGrpSpPr>
          <p:grpSpPr>
            <a:xfrm>
              <a:off x="4811197" y="4134076"/>
              <a:ext cx="567774" cy="646331"/>
              <a:chOff x="701983" y="1926068"/>
              <a:chExt cx="567774" cy="646331"/>
            </a:xfrm>
          </p:grpSpPr>
          <p:sp>
            <p:nvSpPr>
              <p:cNvPr id="3" name="椭圆 2">
                <a:extLst>
                  <a:ext uri="{FF2B5EF4-FFF2-40B4-BE49-F238E27FC236}">
                    <a16:creationId xmlns:a16="http://schemas.microsoft.com/office/drawing/2014/main" id="{89112C77-2344-4661-A3E0-E68969EC8DDB}"/>
                  </a:ext>
                </a:extLst>
              </p:cNvPr>
              <p:cNvSpPr/>
              <p:nvPr/>
            </p:nvSpPr>
            <p:spPr>
              <a:xfrm>
                <a:off x="701983" y="1965346"/>
                <a:ext cx="567774" cy="567774"/>
              </a:xfrm>
              <a:prstGeom prst="ellipse">
                <a:avLst/>
              </a:prstGeom>
              <a:solidFill>
                <a:srgbClr val="99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2E24"/>
                  </a:solidFill>
                </a:endParaRPr>
              </a:p>
            </p:txBody>
          </p:sp>
          <p:sp>
            <p:nvSpPr>
              <p:cNvPr id="4" name="矩形 3">
                <a:extLst>
                  <a:ext uri="{FF2B5EF4-FFF2-40B4-BE49-F238E27FC236}">
                    <a16:creationId xmlns:a16="http://schemas.microsoft.com/office/drawing/2014/main" id="{03F95F92-616C-4E12-9962-3517B59CF452}"/>
                  </a:ext>
                </a:extLst>
              </p:cNvPr>
              <p:cNvSpPr/>
              <p:nvPr/>
            </p:nvSpPr>
            <p:spPr>
              <a:xfrm>
                <a:off x="883183" y="1926068"/>
                <a:ext cx="173571" cy="646331"/>
              </a:xfrm>
              <a:prstGeom prst="rect">
                <a:avLst/>
              </a:prstGeom>
              <a:noFill/>
            </p:spPr>
            <p:txBody>
              <a:bodyPr wrap="square" lIns="91440" tIns="45720" rIns="91440" bIns="45720">
                <a:spAutoFit/>
              </a:bodyPr>
              <a:lstStyle/>
              <a:p>
                <a:pPr algn="ctr"/>
                <a:r>
                  <a:rPr lang="en-US" altLang="zh-CN" sz="3600" dirty="0">
                    <a:ln w="0"/>
                    <a:solidFill>
                      <a:schemeClr val="bg1"/>
                    </a:solidFill>
                    <a:effectLst>
                      <a:outerShdw blurRad="38100" dist="19050" dir="2700000" algn="tl" rotWithShape="0">
                        <a:schemeClr val="dk1">
                          <a:alpha val="40000"/>
                        </a:schemeClr>
                      </a:outerShdw>
                    </a:effectLst>
                  </a:rPr>
                  <a:t>d</a:t>
                </a:r>
                <a:endParaRPr lang="zh-CN" altLang="en-US" sz="3600" b="0" cap="none" spc="0" dirty="0">
                  <a:ln w="0"/>
                  <a:solidFill>
                    <a:schemeClr val="bg1"/>
                  </a:solidFill>
                  <a:effectLst>
                    <a:outerShdw blurRad="38100" dist="19050" dir="2700000" algn="tl" rotWithShape="0">
                      <a:schemeClr val="dk1">
                        <a:alpha val="40000"/>
                      </a:schemeClr>
                    </a:outerShdw>
                  </a:effectLst>
                </a:endParaRPr>
              </a:p>
            </p:txBody>
          </p:sp>
        </p:grpSp>
        <p:sp>
          <p:nvSpPr>
            <p:cNvPr id="59" name="矩形 58">
              <a:extLst>
                <a:ext uri="{FF2B5EF4-FFF2-40B4-BE49-F238E27FC236}">
                  <a16:creationId xmlns:a16="http://schemas.microsoft.com/office/drawing/2014/main" id="{297E38B8-DA84-40A1-A134-BCC30E095EE7}"/>
                </a:ext>
              </a:extLst>
            </p:cNvPr>
            <p:cNvSpPr/>
            <p:nvPr/>
          </p:nvSpPr>
          <p:spPr>
            <a:xfrm>
              <a:off x="2530254" y="4287357"/>
              <a:ext cx="2236510" cy="400110"/>
            </a:xfrm>
            <a:prstGeom prst="rect">
              <a:avLst/>
            </a:prstGeom>
          </p:spPr>
          <p:txBody>
            <a:bodyPr wrap="none">
              <a:spAutoFit/>
            </a:bodyPr>
            <a:lstStyle/>
            <a:p>
              <a:r>
                <a:rPr lang="zh-CN" altLang="en-US" sz="2000" b="1" dirty="0">
                  <a:solidFill>
                    <a:srgbClr val="24292E"/>
                  </a:solidFill>
                  <a:latin typeface="-apple-system"/>
                </a:rPr>
                <a:t>发现新任务的能力</a:t>
              </a:r>
              <a:endParaRPr lang="zh-CN" altLang="en-US" sz="2000" b="1" dirty="0"/>
            </a:p>
          </p:txBody>
        </p:sp>
      </p:grpSp>
      <p:grpSp>
        <p:nvGrpSpPr>
          <p:cNvPr id="65" name="组合 64">
            <a:extLst>
              <a:ext uri="{FF2B5EF4-FFF2-40B4-BE49-F238E27FC236}">
                <a16:creationId xmlns:a16="http://schemas.microsoft.com/office/drawing/2014/main" id="{CEB8FF22-7C9C-480D-96FD-B3287FF90FF1}"/>
              </a:ext>
            </a:extLst>
          </p:cNvPr>
          <p:cNvGrpSpPr/>
          <p:nvPr/>
        </p:nvGrpSpPr>
        <p:grpSpPr>
          <a:xfrm>
            <a:off x="1338345" y="2350920"/>
            <a:ext cx="2860974" cy="646331"/>
            <a:chOff x="1682898" y="2350920"/>
            <a:chExt cx="2860974" cy="646331"/>
          </a:xfrm>
        </p:grpSpPr>
        <p:grpSp>
          <p:nvGrpSpPr>
            <p:cNvPr id="19" name="组合 18">
              <a:extLst>
                <a:ext uri="{FF2B5EF4-FFF2-40B4-BE49-F238E27FC236}">
                  <a16:creationId xmlns:a16="http://schemas.microsoft.com/office/drawing/2014/main" id="{BA906D50-A162-4705-AE62-712FCBB401AC}"/>
                </a:ext>
              </a:extLst>
            </p:cNvPr>
            <p:cNvGrpSpPr/>
            <p:nvPr/>
          </p:nvGrpSpPr>
          <p:grpSpPr>
            <a:xfrm>
              <a:off x="3976098" y="2350920"/>
              <a:ext cx="567774" cy="646331"/>
              <a:chOff x="701983" y="1894264"/>
              <a:chExt cx="567774" cy="646331"/>
            </a:xfrm>
          </p:grpSpPr>
          <p:sp>
            <p:nvSpPr>
              <p:cNvPr id="23" name="椭圆 22">
                <a:extLst>
                  <a:ext uri="{FF2B5EF4-FFF2-40B4-BE49-F238E27FC236}">
                    <a16:creationId xmlns:a16="http://schemas.microsoft.com/office/drawing/2014/main" id="{FF52C4FB-F9BB-4473-9AF8-CA88EF9B6321}"/>
                  </a:ext>
                </a:extLst>
              </p:cNvPr>
              <p:cNvSpPr/>
              <p:nvPr/>
            </p:nvSpPr>
            <p:spPr>
              <a:xfrm>
                <a:off x="701983" y="1965346"/>
                <a:ext cx="567774" cy="567774"/>
              </a:xfrm>
              <a:prstGeom prst="ellipse">
                <a:avLst/>
              </a:prstGeom>
              <a:solidFill>
                <a:srgbClr val="99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2E24"/>
                  </a:solidFill>
                </a:endParaRPr>
              </a:p>
            </p:txBody>
          </p:sp>
          <p:sp>
            <p:nvSpPr>
              <p:cNvPr id="27" name="矩形 26">
                <a:extLst>
                  <a:ext uri="{FF2B5EF4-FFF2-40B4-BE49-F238E27FC236}">
                    <a16:creationId xmlns:a16="http://schemas.microsoft.com/office/drawing/2014/main" id="{FF3120DE-E861-4256-B686-2AA97165F810}"/>
                  </a:ext>
                </a:extLst>
              </p:cNvPr>
              <p:cNvSpPr/>
              <p:nvPr/>
            </p:nvSpPr>
            <p:spPr>
              <a:xfrm>
                <a:off x="883183" y="1894264"/>
                <a:ext cx="173571" cy="646331"/>
              </a:xfrm>
              <a:prstGeom prst="rect">
                <a:avLst/>
              </a:prstGeom>
              <a:noFill/>
            </p:spPr>
            <p:txBody>
              <a:bodyPr wrap="square" lIns="91440" tIns="45720" rIns="91440" bIns="45720">
                <a:spAutoFit/>
              </a:bodyPr>
              <a:lstStyle/>
              <a:p>
                <a:pPr algn="ctr"/>
                <a:r>
                  <a:rPr lang="en-US" altLang="zh-CN" sz="3600" b="0" cap="none" spc="0" dirty="0">
                    <a:ln w="0"/>
                    <a:solidFill>
                      <a:schemeClr val="bg1"/>
                    </a:solidFill>
                    <a:effectLst>
                      <a:outerShdw blurRad="38100" dist="19050" dir="2700000" algn="tl" rotWithShape="0">
                        <a:schemeClr val="dk1">
                          <a:alpha val="40000"/>
                        </a:schemeClr>
                      </a:outerShdw>
                    </a:effectLst>
                  </a:rPr>
                  <a:t>e</a:t>
                </a:r>
                <a:endParaRPr lang="zh-CN" altLang="en-US" sz="3600" b="0" cap="none" spc="0" dirty="0">
                  <a:ln w="0"/>
                  <a:solidFill>
                    <a:schemeClr val="bg1"/>
                  </a:solidFill>
                  <a:effectLst>
                    <a:outerShdw blurRad="38100" dist="19050" dir="2700000" algn="tl" rotWithShape="0">
                      <a:schemeClr val="dk1">
                        <a:alpha val="40000"/>
                      </a:schemeClr>
                    </a:outerShdw>
                  </a:effectLst>
                </a:endParaRPr>
              </a:p>
            </p:txBody>
          </p:sp>
        </p:grpSp>
        <p:sp>
          <p:nvSpPr>
            <p:cNvPr id="61" name="矩形 60">
              <a:extLst>
                <a:ext uri="{FF2B5EF4-FFF2-40B4-BE49-F238E27FC236}">
                  <a16:creationId xmlns:a16="http://schemas.microsoft.com/office/drawing/2014/main" id="{D0D57564-AC4F-45D9-A62F-CDDE353CB7B9}"/>
                </a:ext>
              </a:extLst>
            </p:cNvPr>
            <p:cNvSpPr/>
            <p:nvPr/>
          </p:nvSpPr>
          <p:spPr>
            <a:xfrm>
              <a:off x="1682898" y="2472935"/>
              <a:ext cx="2236510" cy="400110"/>
            </a:xfrm>
            <a:prstGeom prst="rect">
              <a:avLst/>
            </a:prstGeom>
          </p:spPr>
          <p:txBody>
            <a:bodyPr wrap="none">
              <a:spAutoFit/>
            </a:bodyPr>
            <a:lstStyle/>
            <a:p>
              <a:r>
                <a:rPr lang="zh-CN" altLang="en-US" sz="2000" b="1" dirty="0">
                  <a:solidFill>
                    <a:srgbClr val="24292E"/>
                  </a:solidFill>
                  <a:latin typeface="-apple-system"/>
                </a:rPr>
                <a:t>边工作边学的能力</a:t>
              </a:r>
              <a:endParaRPr lang="zh-CN" altLang="en-US" sz="2000" b="1" dirty="0"/>
            </a:p>
          </p:txBody>
        </p:sp>
      </p:grpSp>
    </p:spTree>
    <p:extLst>
      <p:ext uri="{BB962C8B-B14F-4D97-AF65-F5344CB8AC3E}">
        <p14:creationId xmlns:p14="http://schemas.microsoft.com/office/powerpoint/2010/main" val="3007059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41"/>
                                        </p:tgtEl>
                                        <p:attrNameLst>
                                          <p:attrName>style.visibility</p:attrName>
                                        </p:attrNameLst>
                                      </p:cBhvr>
                                      <p:to>
                                        <p:strVal val="visible"/>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500" fill="hold"/>
                                        <p:tgtEl>
                                          <p:spTgt spid="62"/>
                                        </p:tgtEl>
                                        <p:attrNameLst>
                                          <p:attrName>ppt_x</p:attrName>
                                        </p:attrNameLst>
                                      </p:cBhvr>
                                      <p:tavLst>
                                        <p:tav tm="0">
                                          <p:val>
                                            <p:strVal val="#ppt_x"/>
                                          </p:val>
                                        </p:tav>
                                        <p:tav tm="100000">
                                          <p:val>
                                            <p:strVal val="#ppt_x"/>
                                          </p:val>
                                        </p:tav>
                                      </p:tavLst>
                                    </p:anim>
                                    <p:anim calcmode="lin" valueType="num">
                                      <p:cBhvr additive="base">
                                        <p:cTn id="19" dur="500" fill="hold"/>
                                        <p:tgtEl>
                                          <p:spTgt spid="6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ppt_x"/>
                                          </p:val>
                                        </p:tav>
                                        <p:tav tm="100000">
                                          <p:val>
                                            <p:strVal val="#ppt_x"/>
                                          </p:val>
                                        </p:tav>
                                      </p:tavLst>
                                    </p:anim>
                                    <p:anim calcmode="lin" valueType="num">
                                      <p:cBhvr additive="base">
                                        <p:cTn id="24" dur="500" fill="hold"/>
                                        <p:tgtEl>
                                          <p:spTgt spid="63"/>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500" fill="hold"/>
                                        <p:tgtEl>
                                          <p:spTgt spid="64"/>
                                        </p:tgtEl>
                                        <p:attrNameLst>
                                          <p:attrName>ppt_x</p:attrName>
                                        </p:attrNameLst>
                                      </p:cBhvr>
                                      <p:tavLst>
                                        <p:tav tm="0">
                                          <p:val>
                                            <p:strVal val="#ppt_x"/>
                                          </p:val>
                                        </p:tav>
                                        <p:tav tm="100000">
                                          <p:val>
                                            <p:strVal val="#ppt_x"/>
                                          </p:val>
                                        </p:tav>
                                      </p:tavLst>
                                    </p:anim>
                                    <p:anim calcmode="lin" valueType="num">
                                      <p:cBhvr additive="base">
                                        <p:cTn id="29" dur="500" fill="hold"/>
                                        <p:tgtEl>
                                          <p:spTgt spid="64"/>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ppt_x"/>
                                          </p:val>
                                        </p:tav>
                                        <p:tav tm="100000">
                                          <p:val>
                                            <p:strVal val="#ppt_x"/>
                                          </p:val>
                                        </p:tav>
                                      </p:tavLst>
                                    </p:anim>
                                    <p:anim calcmode="lin" valueType="num">
                                      <p:cBhvr additive="base">
                                        <p:cTn id="34" dur="500" fill="hold"/>
                                        <p:tgtEl>
                                          <p:spTgt spid="66"/>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fill="hold"/>
                                        <p:tgtEl>
                                          <p:spTgt spid="65"/>
                                        </p:tgtEl>
                                        <p:attrNameLst>
                                          <p:attrName>ppt_x</p:attrName>
                                        </p:attrNameLst>
                                      </p:cBhvr>
                                      <p:tavLst>
                                        <p:tav tm="0">
                                          <p:val>
                                            <p:strVal val="#ppt_x"/>
                                          </p:val>
                                        </p:tav>
                                        <p:tav tm="100000">
                                          <p:val>
                                            <p:strVal val="#ppt_x"/>
                                          </p:val>
                                        </p:tav>
                                      </p:tavLst>
                                    </p:anim>
                                    <p:anim calcmode="lin" valueType="num">
                                      <p:cBhvr additive="base">
                                        <p:cTn id="3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10"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2359"/>
          <a:stretch>
            <a:fillRect/>
          </a:stretch>
        </p:blipFill>
        <p:spPr>
          <a:xfrm>
            <a:off x="8583717" y="5275559"/>
            <a:ext cx="1736918" cy="1328467"/>
          </a:xfrm>
          <a:prstGeom prst="rect">
            <a:avLst/>
          </a:prstGeom>
          <a:ln>
            <a:noFill/>
          </a:ln>
          <a:effectLst/>
        </p:spPr>
      </p:pic>
      <p:pic>
        <p:nvPicPr>
          <p:cNvPr id="12" name="图片 3" descr="图片包含 喷泉, 户外, 温泉, 水&#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637" y="5285068"/>
            <a:ext cx="1752954" cy="1316852"/>
          </a:xfrm>
          <a:prstGeom prst="rect">
            <a:avLst/>
          </a:prstGeom>
          <a:ln>
            <a:noFill/>
          </a:ln>
          <a:effectLst/>
          <a:scene3d>
            <a:camera prst="isometricTopUp">
              <a:rot lat="0" lon="0" rev="0"/>
            </a:camera>
            <a:lightRig rig="threePt" dir="t"/>
          </a:scene3d>
        </p:spPr>
      </p:pic>
      <p:pic>
        <p:nvPicPr>
          <p:cNvPr id="13" name="图片 2" descr="图片包含 户外, 水, 天空, 河流&#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8186" t="837" r="6526" b="-837"/>
          <a:stretch>
            <a:fillRect/>
          </a:stretch>
        </p:blipFill>
        <p:spPr>
          <a:xfrm>
            <a:off x="3334745" y="5279692"/>
            <a:ext cx="1777567" cy="1328467"/>
          </a:xfrm>
          <a:prstGeom prst="rect">
            <a:avLst/>
          </a:prstGeom>
          <a:ln>
            <a:noFill/>
          </a:ln>
          <a:effectLst/>
        </p:spPr>
      </p:pic>
      <p:pic>
        <p:nvPicPr>
          <p:cNvPr id="14"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762" r="4403"/>
          <a:stretch>
            <a:fillRect/>
          </a:stretch>
        </p:blipFill>
        <p:spPr>
          <a:xfrm>
            <a:off x="1658529" y="5297397"/>
            <a:ext cx="1676216" cy="1295096"/>
          </a:xfrm>
          <a:prstGeom prst="rect">
            <a:avLst/>
          </a:prstGeom>
          <a:ln>
            <a:noFill/>
          </a:ln>
          <a:effectLst/>
        </p:spPr>
      </p:pic>
      <p:sp>
        <p:nvSpPr>
          <p:cNvPr id="15" name="矩形 14"/>
          <p:cNvSpPr/>
          <p:nvPr/>
        </p:nvSpPr>
        <p:spPr>
          <a:xfrm>
            <a:off x="1658529" y="5254465"/>
            <a:ext cx="8747422" cy="1401031"/>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0" y="6153091"/>
            <a:ext cx="12192000" cy="724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1" name="文本框 20"/>
          <p:cNvSpPr txBox="1"/>
          <p:nvPr/>
        </p:nvSpPr>
        <p:spPr>
          <a:xfrm>
            <a:off x="1326579" y="477082"/>
            <a:ext cx="2416046" cy="830997"/>
          </a:xfrm>
          <a:prstGeom prst="rect">
            <a:avLst/>
          </a:prstGeom>
          <a:noFill/>
        </p:spPr>
        <p:txBody>
          <a:bodyPr wrap="none" rtlCol="0">
            <a:spAutoFit/>
          </a:bodyPr>
          <a:lstStyle/>
          <a:p>
            <a:r>
              <a:rPr lang="zh-CN" altLang="en-US" sz="2400" spc="500" dirty="0">
                <a:cs typeface="+mn-ea"/>
                <a:sym typeface="+mn-lt"/>
              </a:rPr>
              <a:t>终身学习简介</a:t>
            </a:r>
          </a:p>
          <a:p>
            <a:endParaRPr lang="zh-CN" altLang="en-US" sz="2400" spc="500" dirty="0">
              <a:cs typeface="+mn-ea"/>
              <a:sym typeface="+mn-lt"/>
            </a:endParaRPr>
          </a:p>
        </p:txBody>
      </p:sp>
      <p:grpSp>
        <p:nvGrpSpPr>
          <p:cNvPr id="22" name="组合 21"/>
          <p:cNvGrpSpPr/>
          <p:nvPr/>
        </p:nvGrpSpPr>
        <p:grpSpPr>
          <a:xfrm>
            <a:off x="660401" y="406644"/>
            <a:ext cx="609356" cy="609356"/>
            <a:chOff x="7504635" y="3112377"/>
            <a:chExt cx="783759" cy="783759"/>
          </a:xfrm>
        </p:grpSpPr>
        <p:sp>
          <p:nvSpPr>
            <p:cNvPr id="24" name="椭圆 23"/>
            <p:cNvSpPr/>
            <p:nvPr/>
          </p:nvSpPr>
          <p:spPr bwMode="auto">
            <a:xfrm>
              <a:off x="7504635" y="3112377"/>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5" name="椭圆 24"/>
            <p:cNvSpPr/>
            <p:nvPr/>
          </p:nvSpPr>
          <p:spPr bwMode="auto">
            <a:xfrm>
              <a:off x="7558118" y="3161969"/>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6" name="KSO_Shape"/>
            <p:cNvSpPr>
              <a:spLocks noChangeArrowheads="1"/>
            </p:cNvSpPr>
            <p:nvPr/>
          </p:nvSpPr>
          <p:spPr bwMode="auto">
            <a:xfrm>
              <a:off x="7631203" y="3338370"/>
              <a:ext cx="530623" cy="323010"/>
            </a:xfrm>
            <a:custGeom>
              <a:avLst/>
              <a:gdLst>
                <a:gd name="T0" fmla="*/ 2147483646 w 3931"/>
                <a:gd name="T1" fmla="*/ 2147483646 h 2392"/>
                <a:gd name="T2" fmla="*/ 2147483646 w 3931"/>
                <a:gd name="T3" fmla="*/ 2147483646 h 2392"/>
                <a:gd name="T4" fmla="*/ 2147483646 w 3931"/>
                <a:gd name="T5" fmla="*/ 2147483646 h 2392"/>
                <a:gd name="T6" fmla="*/ 2147483646 w 3931"/>
                <a:gd name="T7" fmla="*/ 2147483646 h 2392"/>
                <a:gd name="T8" fmla="*/ 2147483646 w 3931"/>
                <a:gd name="T9" fmla="*/ 2147483646 h 2392"/>
                <a:gd name="T10" fmla="*/ 2147483646 w 3931"/>
                <a:gd name="T11" fmla="*/ 2147483646 h 2392"/>
                <a:gd name="T12" fmla="*/ 2147483646 w 3931"/>
                <a:gd name="T13" fmla="*/ 2147483646 h 2392"/>
                <a:gd name="T14" fmla="*/ 2147483646 w 3931"/>
                <a:gd name="T15" fmla="*/ 2147483646 h 2392"/>
                <a:gd name="T16" fmla="*/ 2147483646 w 3931"/>
                <a:gd name="T17" fmla="*/ 2147483646 h 2392"/>
                <a:gd name="T18" fmla="*/ 2147483646 w 3931"/>
                <a:gd name="T19" fmla="*/ 2147483646 h 2392"/>
                <a:gd name="T20" fmla="*/ 2147483646 w 3931"/>
                <a:gd name="T21" fmla="*/ 2147483646 h 2392"/>
                <a:gd name="T22" fmla="*/ 2147483646 w 3931"/>
                <a:gd name="T23" fmla="*/ 2147483646 h 2392"/>
                <a:gd name="T24" fmla="*/ 2147483646 w 3931"/>
                <a:gd name="T25" fmla="*/ 2147483646 h 2392"/>
                <a:gd name="T26" fmla="*/ 0 w 3931"/>
                <a:gd name="T27" fmla="*/ 2147483646 h 2392"/>
                <a:gd name="T28" fmla="*/ 2147483646 w 3931"/>
                <a:gd name="T29" fmla="*/ 0 h 2392"/>
                <a:gd name="T30" fmla="*/ 2147483646 w 3931"/>
                <a:gd name="T31" fmla="*/ 2147483646 h 2392"/>
                <a:gd name="T32" fmla="*/ 2147483646 w 3931"/>
                <a:gd name="T33" fmla="*/ 2147483646 h 2392"/>
                <a:gd name="T34" fmla="*/ 2147483646 w 3931"/>
                <a:gd name="T35" fmla="*/ 2147483646 h 2392"/>
                <a:gd name="T36" fmla="*/ 2147483646 w 3931"/>
                <a:gd name="T37" fmla="*/ 2147483646 h 2392"/>
                <a:gd name="T38" fmla="*/ 2147483646 w 3931"/>
                <a:gd name="T39" fmla="*/ 2147483646 h 2392"/>
                <a:gd name="T40" fmla="*/ 2147483646 w 3931"/>
                <a:gd name="T41" fmla="*/ 2147483646 h 2392"/>
                <a:gd name="T42" fmla="*/ 2147483646 w 3931"/>
                <a:gd name="T43" fmla="*/ 2147483646 h 2392"/>
                <a:gd name="T44" fmla="*/ 2147483646 w 3931"/>
                <a:gd name="T45" fmla="*/ 2147483646 h 2392"/>
                <a:gd name="T46" fmla="*/ 2147483646 w 3931"/>
                <a:gd name="T47" fmla="*/ 2147483646 h 2392"/>
                <a:gd name="T48" fmla="*/ 2147483646 w 3931"/>
                <a:gd name="T49" fmla="*/ 2147483646 h 2392"/>
                <a:gd name="T50" fmla="*/ 2147483646 w 3931"/>
                <a:gd name="T51" fmla="*/ 2147483646 h 2392"/>
                <a:gd name="T52" fmla="*/ 2147483646 w 3931"/>
                <a:gd name="T53" fmla="*/ 2147483646 h 2392"/>
                <a:gd name="T54" fmla="*/ 2147483646 w 3931"/>
                <a:gd name="T55" fmla="*/ 2147483646 h 2392"/>
                <a:gd name="T56" fmla="*/ 2147483646 w 3931"/>
                <a:gd name="T57" fmla="*/ 2147483646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accent3"/>
            </a:solidFill>
            <a:ln>
              <a:noFill/>
            </a:ln>
          </p:spPr>
          <p:txBody>
            <a:bodyPr anchor="ctr" anchorCtr="1"/>
            <a:lstStyle/>
            <a:p>
              <a:endParaRPr lang="zh-CN" altLang="en-US">
                <a:cs typeface="+mn-ea"/>
                <a:sym typeface="+mn-lt"/>
              </a:endParaRPr>
            </a:p>
          </p:txBody>
        </p:sp>
      </p:grpSp>
      <p:sp>
        <p:nvSpPr>
          <p:cNvPr id="4" name="矩形 3">
            <a:extLst>
              <a:ext uri="{FF2B5EF4-FFF2-40B4-BE49-F238E27FC236}">
                <a16:creationId xmlns:a16="http://schemas.microsoft.com/office/drawing/2014/main" id="{FE112531-DAFE-4E81-9D4E-4CC1A9FC563E}"/>
              </a:ext>
            </a:extLst>
          </p:cNvPr>
          <p:cNvSpPr/>
          <p:nvPr/>
        </p:nvSpPr>
        <p:spPr>
          <a:xfrm>
            <a:off x="6251446" y="1416623"/>
            <a:ext cx="5376667" cy="3785652"/>
          </a:xfrm>
          <a:prstGeom prst="rect">
            <a:avLst/>
          </a:prstGeom>
        </p:spPr>
        <p:txBody>
          <a:bodyPr wrap="square">
            <a:spAutoFit/>
          </a:bodyPr>
          <a:lstStyle/>
          <a:p>
            <a:r>
              <a:rPr lang="zh-CN" altLang="en-US" sz="1600" b="1" dirty="0">
                <a:solidFill>
                  <a:srgbClr val="24292E"/>
                </a:solidFill>
                <a:latin typeface="-apple-system"/>
              </a:rPr>
              <a:t>知识库（</a:t>
            </a:r>
            <a:r>
              <a:rPr lang="en-US" altLang="zh-CN" sz="1600" b="1" dirty="0">
                <a:solidFill>
                  <a:srgbClr val="24292E"/>
                </a:solidFill>
                <a:latin typeface="-apple-system"/>
              </a:rPr>
              <a:t>KB</a:t>
            </a:r>
            <a:r>
              <a:rPr lang="zh-CN" altLang="en-US" sz="1600" b="1" dirty="0">
                <a:solidFill>
                  <a:srgbClr val="24292E"/>
                </a:solidFill>
                <a:latin typeface="-apple-system"/>
              </a:rPr>
              <a:t>）</a:t>
            </a:r>
            <a:r>
              <a:rPr lang="zh-CN" altLang="en-US" sz="1600" dirty="0">
                <a:solidFill>
                  <a:srgbClr val="24292E"/>
                </a:solidFill>
                <a:latin typeface="-apple-system"/>
              </a:rPr>
              <a:t>：主要用于存储以前学习的知识。</a:t>
            </a:r>
            <a:endParaRPr lang="en-US" altLang="zh-CN" sz="1600" dirty="0">
              <a:solidFill>
                <a:srgbClr val="24292E"/>
              </a:solidFill>
              <a:latin typeface="-apple-system"/>
            </a:endParaRPr>
          </a:p>
          <a:p>
            <a:r>
              <a:rPr lang="zh-CN" altLang="en-US" sz="1600" b="1" dirty="0"/>
              <a:t>基于知识的学习器（</a:t>
            </a:r>
            <a:r>
              <a:rPr lang="en-US" altLang="zh-CN" sz="1600" b="1" dirty="0"/>
              <a:t>Knowledge-Based Learner</a:t>
            </a:r>
            <a:r>
              <a:rPr lang="zh-CN" altLang="en-US" sz="1600" b="1" dirty="0"/>
              <a:t>，</a:t>
            </a:r>
            <a:r>
              <a:rPr lang="en-US" altLang="zh-CN" sz="1600" b="1" dirty="0"/>
              <a:t>KBL</a:t>
            </a:r>
            <a:r>
              <a:rPr lang="zh-CN" altLang="en-US" sz="1600" b="1" dirty="0"/>
              <a:t>）</a:t>
            </a:r>
            <a:r>
              <a:rPr lang="en-US" altLang="zh-CN" sz="1600" dirty="0"/>
              <a:t>:</a:t>
            </a:r>
            <a:r>
              <a:rPr lang="zh-CN" altLang="en-US" sz="1600" dirty="0"/>
              <a:t>对于终身学习而言，学习器必须能够在学习中使用先验知识，它可以利用知识库中的知识来学习新任务。它包含两个组件，一个是</a:t>
            </a:r>
            <a:r>
              <a:rPr lang="zh-CN" altLang="en-US" sz="1600" b="1" dirty="0"/>
              <a:t>任务知识挖掘器，</a:t>
            </a:r>
            <a:r>
              <a:rPr lang="zh-CN" altLang="en-US" sz="1600" dirty="0"/>
              <a:t>一个是</a:t>
            </a:r>
            <a:r>
              <a:rPr lang="zh-CN" altLang="en-US" sz="1600" b="1" dirty="0"/>
              <a:t>学习器。</a:t>
            </a:r>
            <a:endParaRPr lang="en-US" altLang="zh-CN" sz="1600" dirty="0">
              <a:solidFill>
                <a:srgbClr val="24292E"/>
              </a:solidFill>
              <a:latin typeface="-apple-system"/>
            </a:endParaRPr>
          </a:p>
          <a:p>
            <a:r>
              <a:rPr lang="zh-CN" altLang="en-US" sz="1600" b="1" dirty="0"/>
              <a:t>模型（</a:t>
            </a:r>
            <a:r>
              <a:rPr lang="en-US" altLang="zh-CN" sz="1600" b="1" dirty="0"/>
              <a:t>Model</a:t>
            </a:r>
            <a:r>
              <a:rPr lang="zh-CN" altLang="en-US" sz="1600" b="1" dirty="0"/>
              <a:t>）</a:t>
            </a:r>
            <a:r>
              <a:rPr lang="zh-CN" altLang="en-US" sz="1600" dirty="0"/>
              <a:t>：一个学习模型，可以是监督学习中的预测模型或分类器，也可以是无监督学习中的聚类或主题、强化学习中的策略等。</a:t>
            </a:r>
          </a:p>
          <a:p>
            <a:r>
              <a:rPr lang="zh-CN" altLang="en-US" sz="1600" b="1" dirty="0"/>
              <a:t>应用（</a:t>
            </a:r>
            <a:r>
              <a:rPr lang="en-US" altLang="zh-CN" sz="1600" b="1" dirty="0"/>
              <a:t>Application</a:t>
            </a:r>
            <a:r>
              <a:rPr lang="zh-CN" altLang="en-US" sz="1600" b="1" dirty="0"/>
              <a:t>）</a:t>
            </a:r>
            <a:r>
              <a:rPr lang="zh-CN" altLang="en-US" sz="1600" dirty="0"/>
              <a:t>：这是该模型的实际应用。在模型应用中，系统仍然可以学习新知识</a:t>
            </a:r>
            <a:r>
              <a:rPr lang="en-US" altLang="zh-CN" sz="1600" dirty="0"/>
              <a:t>,</a:t>
            </a:r>
            <a:r>
              <a:rPr lang="zh-CN" altLang="en-US" sz="1600" dirty="0"/>
              <a:t>并且可能发现要学习的新任务。应用还可以向基于知识的学习器提供反馈以便进行模型优化。</a:t>
            </a:r>
          </a:p>
          <a:p>
            <a:r>
              <a:rPr lang="zh-CN" altLang="en-US" sz="1600" b="1" dirty="0"/>
              <a:t>任务管理器（</a:t>
            </a:r>
            <a:r>
              <a:rPr lang="en-US" altLang="zh-CN" sz="1600" b="1" dirty="0"/>
              <a:t>Task Manager</a:t>
            </a:r>
            <a:r>
              <a:rPr lang="zh-CN" altLang="en-US" sz="1600" b="1" dirty="0"/>
              <a:t>，</a:t>
            </a:r>
            <a:r>
              <a:rPr lang="en-US" altLang="zh-CN" sz="1600" b="1" dirty="0"/>
              <a:t>TM</a:t>
            </a:r>
            <a:r>
              <a:rPr lang="zh-CN" altLang="en-US" sz="1600" b="1" dirty="0"/>
              <a:t>）</a:t>
            </a:r>
            <a:r>
              <a:rPr lang="en-US" altLang="zh-CN" sz="1600" dirty="0"/>
              <a:t>:</a:t>
            </a:r>
            <a:r>
              <a:rPr lang="zh-CN" altLang="en-US" sz="1600" dirty="0"/>
              <a:t>接收和管理到达系统的任务，处理任务转变，并以终身方式向</a:t>
            </a:r>
            <a:r>
              <a:rPr lang="en-US" altLang="zh-CN" sz="1600" dirty="0"/>
              <a:t>KBL</a:t>
            </a:r>
            <a:r>
              <a:rPr lang="zh-CN" altLang="en-US" sz="1600" dirty="0"/>
              <a:t>呈现新的学习任务。</a:t>
            </a:r>
          </a:p>
        </p:txBody>
      </p:sp>
      <p:grpSp>
        <p:nvGrpSpPr>
          <p:cNvPr id="1032" name="组合 1031">
            <a:extLst>
              <a:ext uri="{FF2B5EF4-FFF2-40B4-BE49-F238E27FC236}">
                <a16:creationId xmlns:a16="http://schemas.microsoft.com/office/drawing/2014/main" id="{83C61EB2-D332-4F06-ADCA-F445DAF39DCE}"/>
              </a:ext>
            </a:extLst>
          </p:cNvPr>
          <p:cNvGrpSpPr/>
          <p:nvPr/>
        </p:nvGrpSpPr>
        <p:grpSpPr>
          <a:xfrm>
            <a:off x="701983" y="1477906"/>
            <a:ext cx="5159829" cy="3383387"/>
            <a:chOff x="524995" y="1425778"/>
            <a:chExt cx="5159829" cy="3383387"/>
          </a:xfrm>
        </p:grpSpPr>
        <p:sp>
          <p:nvSpPr>
            <p:cNvPr id="23" name="矩形 22"/>
            <p:cNvSpPr/>
            <p:nvPr/>
          </p:nvSpPr>
          <p:spPr>
            <a:xfrm>
              <a:off x="524995" y="1425778"/>
              <a:ext cx="5159829" cy="3383387"/>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7" name="Group 168277">
              <a:extLst>
                <a:ext uri="{FF2B5EF4-FFF2-40B4-BE49-F238E27FC236}">
                  <a16:creationId xmlns:a16="http://schemas.microsoft.com/office/drawing/2014/main" id="{EA96289A-CE03-4F0E-94E2-E08DFFD41495}"/>
                </a:ext>
              </a:extLst>
            </p:cNvPr>
            <p:cNvGrpSpPr/>
            <p:nvPr/>
          </p:nvGrpSpPr>
          <p:grpSpPr>
            <a:xfrm>
              <a:off x="831929" y="1669040"/>
              <a:ext cx="3752161" cy="3083272"/>
              <a:chOff x="0" y="0"/>
              <a:chExt cx="3336400" cy="2804353"/>
            </a:xfrm>
          </p:grpSpPr>
          <p:sp>
            <p:nvSpPr>
              <p:cNvPr id="29" name="Rectangle 1744">
                <a:extLst>
                  <a:ext uri="{FF2B5EF4-FFF2-40B4-BE49-F238E27FC236}">
                    <a16:creationId xmlns:a16="http://schemas.microsoft.com/office/drawing/2014/main" id="{1FE41AD2-5313-438A-A6F5-4A34FBBC6BD6}"/>
                  </a:ext>
                </a:extLst>
              </p:cNvPr>
              <p:cNvSpPr/>
              <p:nvPr/>
            </p:nvSpPr>
            <p:spPr>
              <a:xfrm>
                <a:off x="336335" y="75165"/>
                <a:ext cx="1013629" cy="173809"/>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b="1" kern="100" dirty="0">
                    <a:solidFill>
                      <a:srgbClr val="181717"/>
                    </a:solidFill>
                    <a:effectLst/>
                    <a:latin typeface="Calibri" panose="020F0502020204030204" pitchFamily="34" charset="0"/>
                    <a:ea typeface="Calibri" panose="020F0502020204030204" pitchFamily="34" charset="0"/>
                  </a:rPr>
                  <a:t>任务管理器</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30" name="Rectangle 1745">
                <a:extLst>
                  <a:ext uri="{FF2B5EF4-FFF2-40B4-BE49-F238E27FC236}">
                    <a16:creationId xmlns:a16="http://schemas.microsoft.com/office/drawing/2014/main" id="{2F708CF0-3382-4915-8F56-AAEF0B2D43E7}"/>
                  </a:ext>
                </a:extLst>
              </p:cNvPr>
              <p:cNvSpPr/>
              <p:nvPr/>
            </p:nvSpPr>
            <p:spPr>
              <a:xfrm>
                <a:off x="2798927" y="1255719"/>
                <a:ext cx="537473" cy="173810"/>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b="1" kern="100" dirty="0">
                    <a:solidFill>
                      <a:srgbClr val="181717"/>
                    </a:solidFill>
                    <a:effectLst/>
                    <a:latin typeface="宋体" panose="02010600030101010101" pitchFamily="2" charset="-122"/>
                    <a:ea typeface="宋体" panose="02010600030101010101" pitchFamily="2" charset="-122"/>
                  </a:rPr>
                  <a:t>模型</a:t>
                </a:r>
                <a:endParaRPr lang="zh-CN" sz="1200" kern="100" dirty="0">
                  <a:solidFill>
                    <a:srgbClr val="000000"/>
                  </a:solidFill>
                  <a:effectLst/>
                  <a:latin typeface="宋体" panose="02010600030101010101" pitchFamily="2" charset="-122"/>
                  <a:ea typeface="宋体" panose="02010600030101010101" pitchFamily="2" charset="-122"/>
                </a:endParaRPr>
              </a:p>
            </p:txBody>
          </p:sp>
          <p:sp>
            <p:nvSpPr>
              <p:cNvPr id="32" name="Rectangle 1747">
                <a:extLst>
                  <a:ext uri="{FF2B5EF4-FFF2-40B4-BE49-F238E27FC236}">
                    <a16:creationId xmlns:a16="http://schemas.microsoft.com/office/drawing/2014/main" id="{960CF75A-7D28-474A-AF4F-8854D8527ADA}"/>
                  </a:ext>
                </a:extLst>
              </p:cNvPr>
              <p:cNvSpPr/>
              <p:nvPr/>
            </p:nvSpPr>
            <p:spPr>
              <a:xfrm>
                <a:off x="1431142" y="1180696"/>
                <a:ext cx="606277" cy="346910"/>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b="1" kern="100" dirty="0">
                    <a:solidFill>
                      <a:srgbClr val="181717"/>
                    </a:solidFill>
                    <a:latin typeface="宋体" panose="02010600030101010101" pitchFamily="2" charset="-122"/>
                    <a:ea typeface="宋体" panose="02010600030101010101" pitchFamily="2" charset="-122"/>
                  </a:rPr>
                  <a:t>基于知识的学习器</a:t>
                </a:r>
                <a:endParaRPr lang="zh-CN" sz="1200" kern="100" dirty="0">
                  <a:solidFill>
                    <a:srgbClr val="000000"/>
                  </a:solidFill>
                  <a:effectLst/>
                  <a:latin typeface="宋体" panose="02010600030101010101" pitchFamily="2" charset="-122"/>
                  <a:ea typeface="宋体" panose="02010600030101010101" pitchFamily="2" charset="-122"/>
                </a:endParaRPr>
              </a:p>
            </p:txBody>
          </p:sp>
          <p:sp>
            <p:nvSpPr>
              <p:cNvPr id="34" name="Rectangle 1749">
                <a:extLst>
                  <a:ext uri="{FF2B5EF4-FFF2-40B4-BE49-F238E27FC236}">
                    <a16:creationId xmlns:a16="http://schemas.microsoft.com/office/drawing/2014/main" id="{D97ABFFA-BD5D-484A-A726-BCB8E797F3B5}"/>
                  </a:ext>
                </a:extLst>
              </p:cNvPr>
              <p:cNvSpPr/>
              <p:nvPr/>
            </p:nvSpPr>
            <p:spPr>
              <a:xfrm>
                <a:off x="319707" y="1890734"/>
                <a:ext cx="767192" cy="171613"/>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latin typeface="Calibri" panose="020F0502020204030204" pitchFamily="34" charset="0"/>
                    <a:ea typeface="Times New Roman" panose="02020603050405020304" pitchFamily="18" charset="0"/>
                  </a:rPr>
                  <a:t>先验知识</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36" name="Rectangle 1751">
                <a:extLst>
                  <a:ext uri="{FF2B5EF4-FFF2-40B4-BE49-F238E27FC236}">
                    <a16:creationId xmlns:a16="http://schemas.microsoft.com/office/drawing/2014/main" id="{DAC527B7-3FE5-4DCE-B2B8-4721A47EFB00}"/>
                  </a:ext>
                </a:extLst>
              </p:cNvPr>
              <p:cNvSpPr/>
              <p:nvPr/>
            </p:nvSpPr>
            <p:spPr>
              <a:xfrm>
                <a:off x="1814035" y="1719530"/>
                <a:ext cx="767192" cy="171613"/>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latin typeface="Calibri" panose="020F0502020204030204" pitchFamily="34" charset="0"/>
                    <a:ea typeface="Times New Roman" panose="02020603050405020304" pitchFamily="18" charset="0"/>
                  </a:rPr>
                  <a:t>保留的知识</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37" name="Rectangle 1752">
                <a:extLst>
                  <a:ext uri="{FF2B5EF4-FFF2-40B4-BE49-F238E27FC236}">
                    <a16:creationId xmlns:a16="http://schemas.microsoft.com/office/drawing/2014/main" id="{C3096680-E750-4CB3-A553-D7DC7499B6FA}"/>
                  </a:ext>
                </a:extLst>
              </p:cNvPr>
              <p:cNvSpPr/>
              <p:nvPr/>
            </p:nvSpPr>
            <p:spPr>
              <a:xfrm>
                <a:off x="98576" y="324557"/>
                <a:ext cx="112156" cy="119419"/>
              </a:xfrm>
              <a:prstGeom prst="rect">
                <a:avLst/>
              </a:prstGeom>
              <a:ln>
                <a:noFill/>
              </a:ln>
            </p:spPr>
            <p:txBody>
              <a:bodyPr vert="horz" lIns="0" tIns="0" rIns="0" bIns="0" rtlCol="0">
                <a:noAutofit/>
              </a:bodyPr>
              <a:lstStyle/>
              <a:p>
                <a:pPr marL="6350" indent="-6350" algn="l">
                  <a:lnSpc>
                    <a:spcPct val="107000"/>
                  </a:lnSpc>
                  <a:spcAft>
                    <a:spcPts val="800"/>
                  </a:spcAft>
                </a:pPr>
                <a:r>
                  <a:rPr lang="en-US" sz="1000" i="1" kern="100">
                    <a:solidFill>
                      <a:srgbClr val="181717"/>
                    </a:solidFill>
                    <a:effectLst/>
                    <a:latin typeface="Calibri" panose="020F0502020204030204" pitchFamily="34" charset="0"/>
                    <a:ea typeface="Calibri" panose="020F0502020204030204" pitchFamily="34" charset="0"/>
                  </a:rPr>
                  <a:t>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38" name="Rectangle 1753">
                <a:extLst>
                  <a:ext uri="{FF2B5EF4-FFF2-40B4-BE49-F238E27FC236}">
                    <a16:creationId xmlns:a16="http://schemas.microsoft.com/office/drawing/2014/main" id="{5DAF098C-DB5E-493D-AF17-3F7A730775BA}"/>
                  </a:ext>
                </a:extLst>
              </p:cNvPr>
              <p:cNvSpPr/>
              <p:nvPr/>
            </p:nvSpPr>
            <p:spPr>
              <a:xfrm>
                <a:off x="182909" y="357547"/>
                <a:ext cx="67564" cy="137290"/>
              </a:xfrm>
              <a:prstGeom prst="rect">
                <a:avLst/>
              </a:prstGeom>
              <a:ln>
                <a:noFill/>
              </a:ln>
            </p:spPr>
            <p:txBody>
              <a:bodyPr vert="horz" lIns="0" tIns="0" rIns="0" bIns="0" rtlCol="0">
                <a:noAutofit/>
              </a:bodyPr>
              <a:lstStyle/>
              <a:p>
                <a:pPr marL="6350" indent="-6350" algn="l">
                  <a:lnSpc>
                    <a:spcPct val="107000"/>
                  </a:lnSpc>
                  <a:spcAft>
                    <a:spcPts val="800"/>
                  </a:spcAft>
                </a:pPr>
                <a:r>
                  <a:rPr lang="en-US" sz="800" kern="100">
                    <a:solidFill>
                      <a:srgbClr val="181717"/>
                    </a:solidFill>
                    <a:effectLst/>
                    <a:latin typeface="Calibri" panose="020F0502020204030204" pitchFamily="34" charset="0"/>
                    <a:ea typeface="Calibri" panose="020F0502020204030204" pitchFamily="34" charset="0"/>
                  </a:rPr>
                  <a:t>1</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39" name="Rectangle 1754">
                <a:extLst>
                  <a:ext uri="{FF2B5EF4-FFF2-40B4-BE49-F238E27FC236}">
                    <a16:creationId xmlns:a16="http://schemas.microsoft.com/office/drawing/2014/main" id="{13CBB479-4A6A-407B-8FE1-5CDD806F359B}"/>
                  </a:ext>
                </a:extLst>
              </p:cNvPr>
              <p:cNvSpPr/>
              <p:nvPr/>
            </p:nvSpPr>
            <p:spPr>
              <a:xfrm>
                <a:off x="233702" y="325628"/>
                <a:ext cx="268169" cy="159518"/>
              </a:xfrm>
              <a:prstGeom prst="rect">
                <a:avLst/>
              </a:prstGeom>
              <a:ln>
                <a:noFill/>
              </a:ln>
            </p:spPr>
            <p:txBody>
              <a:bodyPr vert="horz" lIns="0" tIns="0" rIns="0" bIns="0" rtlCol="0">
                <a:noAutofit/>
              </a:bodyPr>
              <a:lstStyle/>
              <a:p>
                <a:pPr marL="6350" indent="-6350" algn="l">
                  <a:lnSpc>
                    <a:spcPct val="107000"/>
                  </a:lnSpc>
                  <a:spcAft>
                    <a:spcPts val="800"/>
                  </a:spcAft>
                </a:pPr>
                <a:r>
                  <a:rPr lang="en-US" sz="950" kern="100">
                    <a:solidFill>
                      <a:srgbClr val="181717"/>
                    </a:solidFill>
                    <a:effectLst/>
                    <a:latin typeface="Calibri" panose="020F0502020204030204" pitchFamily="34" charset="0"/>
                    <a:ea typeface="Calibri" panose="020F0502020204030204" pitchFamily="34" charset="0"/>
                  </a:rPr>
                  <a:t>,</a:t>
                </a:r>
                <a:r>
                  <a:rPr lang="en-US" sz="950" kern="100" spc="-40">
                    <a:solidFill>
                      <a:srgbClr val="181717"/>
                    </a:solidFill>
                    <a:effectLst/>
                    <a:latin typeface="Calibri" panose="020F0502020204030204" pitchFamily="34" charset="0"/>
                    <a:ea typeface="Calibri" panose="020F0502020204030204" pitchFamily="34" charset="0"/>
                  </a:rPr>
                  <a:t> </a:t>
                </a:r>
                <a:r>
                  <a:rPr lang="en-US" sz="950" kern="100" spc="25">
                    <a:solidFill>
                      <a:srgbClr val="181717"/>
                    </a:solidFill>
                    <a:effectLst/>
                    <a:latin typeface="Calibri" panose="020F0502020204030204" pitchFamily="34" charset="0"/>
                    <a:ea typeface="Calibri" panose="020F0502020204030204" pitchFamily="34" charset="0"/>
                  </a:rPr>
                  <a:t>     </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0" name="Rectangle 1755">
                <a:extLst>
                  <a:ext uri="{FF2B5EF4-FFF2-40B4-BE49-F238E27FC236}">
                    <a16:creationId xmlns:a16="http://schemas.microsoft.com/office/drawing/2014/main" id="{B5D33D4A-64BF-43D4-A8FA-84CFDB58FE95}"/>
                  </a:ext>
                </a:extLst>
              </p:cNvPr>
              <p:cNvSpPr/>
              <p:nvPr/>
            </p:nvSpPr>
            <p:spPr>
              <a:xfrm>
                <a:off x="435337" y="324557"/>
                <a:ext cx="112156" cy="119419"/>
              </a:xfrm>
              <a:prstGeom prst="rect">
                <a:avLst/>
              </a:prstGeom>
              <a:ln>
                <a:noFill/>
              </a:ln>
            </p:spPr>
            <p:txBody>
              <a:bodyPr vert="horz" lIns="0" tIns="0" rIns="0" bIns="0" rtlCol="0">
                <a:noAutofit/>
              </a:bodyPr>
              <a:lstStyle/>
              <a:p>
                <a:pPr marL="6350" indent="-6350" algn="l">
                  <a:lnSpc>
                    <a:spcPct val="107000"/>
                  </a:lnSpc>
                  <a:spcAft>
                    <a:spcPts val="800"/>
                  </a:spcAft>
                </a:pPr>
                <a:r>
                  <a:rPr lang="en-US" sz="1000" i="1" kern="100">
                    <a:solidFill>
                      <a:srgbClr val="181717"/>
                    </a:solidFill>
                    <a:effectLst/>
                    <a:latin typeface="Calibri" panose="020F0502020204030204" pitchFamily="34" charset="0"/>
                    <a:ea typeface="Calibri" panose="020F0502020204030204" pitchFamily="34" charset="0"/>
                  </a:rPr>
                  <a:t>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1" name="Rectangle 1756">
                <a:extLst>
                  <a:ext uri="{FF2B5EF4-FFF2-40B4-BE49-F238E27FC236}">
                    <a16:creationId xmlns:a16="http://schemas.microsoft.com/office/drawing/2014/main" id="{24F0EE49-D1F2-4520-BFF4-6F7EC66FF430}"/>
                  </a:ext>
                </a:extLst>
              </p:cNvPr>
              <p:cNvSpPr/>
              <p:nvPr/>
            </p:nvSpPr>
            <p:spPr>
              <a:xfrm>
                <a:off x="519658" y="357547"/>
                <a:ext cx="67564" cy="137290"/>
              </a:xfrm>
              <a:prstGeom prst="rect">
                <a:avLst/>
              </a:prstGeom>
              <a:ln>
                <a:noFill/>
              </a:ln>
            </p:spPr>
            <p:txBody>
              <a:bodyPr vert="horz" lIns="0" tIns="0" rIns="0" bIns="0" rtlCol="0">
                <a:noAutofit/>
              </a:bodyPr>
              <a:lstStyle/>
              <a:p>
                <a:pPr marL="6350" indent="-6350" algn="l">
                  <a:lnSpc>
                    <a:spcPct val="107000"/>
                  </a:lnSpc>
                  <a:spcAft>
                    <a:spcPts val="800"/>
                  </a:spcAft>
                </a:pPr>
                <a:r>
                  <a:rPr lang="en-US" sz="800" kern="100">
                    <a:solidFill>
                      <a:srgbClr val="181717"/>
                    </a:solidFill>
                    <a:effectLst/>
                    <a:latin typeface="Calibri" panose="020F0502020204030204" pitchFamily="34" charset="0"/>
                    <a:ea typeface="Calibri" panose="020F0502020204030204" pitchFamily="34" charset="0"/>
                  </a:rPr>
                  <a:t>2</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2" name="Rectangle 1757">
                <a:extLst>
                  <a:ext uri="{FF2B5EF4-FFF2-40B4-BE49-F238E27FC236}">
                    <a16:creationId xmlns:a16="http://schemas.microsoft.com/office/drawing/2014/main" id="{B905D7FF-B42C-4A95-A61E-E69A736978BB}"/>
                  </a:ext>
                </a:extLst>
              </p:cNvPr>
              <p:cNvSpPr/>
              <p:nvPr/>
            </p:nvSpPr>
            <p:spPr>
              <a:xfrm>
                <a:off x="570459" y="318969"/>
                <a:ext cx="42903" cy="171613"/>
              </a:xfrm>
              <a:prstGeom prst="rect">
                <a:avLst/>
              </a:prstGeom>
              <a:ln>
                <a:noFill/>
              </a:ln>
            </p:spPr>
            <p:txBody>
              <a:bodyPr vert="horz" lIns="0" tIns="0" rIns="0" bIns="0" rtlCol="0">
                <a:noAutofit/>
              </a:bodyPr>
              <a:lstStyle/>
              <a:p>
                <a:pPr marL="6350" indent="-6350" algn="l">
                  <a:lnSpc>
                    <a:spcPct val="107000"/>
                  </a:lnSpc>
                  <a:spcAft>
                    <a:spcPts val="800"/>
                  </a:spcAft>
                </a:pPr>
                <a:r>
                  <a:rPr lang="en-US" sz="1000" kern="100">
                    <a:solidFill>
                      <a:srgbClr val="181717"/>
                    </a:solidFill>
                    <a:effectLst/>
                    <a:latin typeface="Calibri" panose="020F0502020204030204" pitchFamily="34" charset="0"/>
                    <a:ea typeface="Calibri" panose="020F0502020204030204" pitchFamily="34" charset="0"/>
                  </a:rPr>
                  <a: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3" name="Rectangle 1758">
                <a:extLst>
                  <a:ext uri="{FF2B5EF4-FFF2-40B4-BE49-F238E27FC236}">
                    <a16:creationId xmlns:a16="http://schemas.microsoft.com/office/drawing/2014/main" id="{5D6159DD-E7A3-4D22-A907-6236D942ACEA}"/>
                  </a:ext>
                </a:extLst>
              </p:cNvPr>
              <p:cNvSpPr/>
              <p:nvPr/>
            </p:nvSpPr>
            <p:spPr>
              <a:xfrm>
                <a:off x="602710" y="325628"/>
                <a:ext cx="239277" cy="159518"/>
              </a:xfrm>
              <a:prstGeom prst="rect">
                <a:avLst/>
              </a:prstGeom>
              <a:ln>
                <a:noFill/>
              </a:ln>
            </p:spPr>
            <p:txBody>
              <a:bodyPr vert="horz" lIns="0" tIns="0" rIns="0" bIns="0" rtlCol="0">
                <a:noAutofit/>
              </a:bodyPr>
              <a:lstStyle/>
              <a:p>
                <a:pPr marL="6350" indent="-6350" algn="l">
                  <a:lnSpc>
                    <a:spcPct val="107000"/>
                  </a:lnSpc>
                  <a:spcAft>
                    <a:spcPts val="800"/>
                  </a:spcAft>
                </a:pPr>
                <a:r>
                  <a:rPr lang="en-US" sz="950" kern="100" spc="25">
                    <a:solidFill>
                      <a:srgbClr val="181717"/>
                    </a:solidFill>
                    <a:effectLst/>
                    <a:latin typeface="Calibri" panose="020F0502020204030204" pitchFamily="34" charset="0"/>
                    <a:ea typeface="Calibri" panose="020F0502020204030204" pitchFamily="34" charset="0"/>
                  </a:rPr>
                  <a:t>      </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4" name="Rectangle 1759">
                <a:extLst>
                  <a:ext uri="{FF2B5EF4-FFF2-40B4-BE49-F238E27FC236}">
                    <a16:creationId xmlns:a16="http://schemas.microsoft.com/office/drawing/2014/main" id="{63DB4C2A-EF49-465A-A042-4063255BA198}"/>
                  </a:ext>
                </a:extLst>
              </p:cNvPr>
              <p:cNvSpPr/>
              <p:nvPr/>
            </p:nvSpPr>
            <p:spPr>
              <a:xfrm>
                <a:off x="782624" y="318969"/>
                <a:ext cx="242891" cy="171613"/>
              </a:xfrm>
              <a:prstGeom prst="rect">
                <a:avLst/>
              </a:prstGeom>
              <a:ln>
                <a:noFill/>
              </a:ln>
            </p:spPr>
            <p:txBody>
              <a:bodyPr vert="horz" lIns="0" tIns="0" rIns="0" bIns="0" rtlCol="0">
                <a:noAutofit/>
              </a:bodyPr>
              <a:lstStyle/>
              <a:p>
                <a:pPr marL="6350" indent="-6350" algn="l">
                  <a:lnSpc>
                    <a:spcPct val="107000"/>
                  </a:lnSpc>
                  <a:spcAft>
                    <a:spcPts val="800"/>
                  </a:spcAft>
                </a:pPr>
                <a:r>
                  <a:rPr lang="en-US" sz="1000" kern="100">
                    <a:solidFill>
                      <a:srgbClr val="181717"/>
                    </a:solidFill>
                    <a:effectLst/>
                    <a:latin typeface="Calibri" panose="020F0502020204030204" pitchFamily="34" charset="0"/>
                    <a:ea typeface="Calibri" panose="020F0502020204030204" pitchFamily="34" charset="0"/>
                  </a:rPr>
                  <a:t>…,</a:t>
                </a:r>
                <a:r>
                  <a:rPr lang="en-US" sz="1000" kern="100" spc="-40">
                    <a:solidFill>
                      <a:srgbClr val="181717"/>
                    </a:solidFill>
                    <a:effectLst/>
                    <a:latin typeface="Calibri" panose="020F0502020204030204" pitchFamily="34" charset="0"/>
                    <a:ea typeface="Calibri" panose="020F0502020204030204" pitchFamily="34" charset="0"/>
                  </a:rPr>
                  <a:t> </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5" name="Rectangle 1760">
                <a:extLst>
                  <a:ext uri="{FF2B5EF4-FFF2-40B4-BE49-F238E27FC236}">
                    <a16:creationId xmlns:a16="http://schemas.microsoft.com/office/drawing/2014/main" id="{D14B2C69-6CC8-4034-9918-A0E27B1DE3B5}"/>
                  </a:ext>
                </a:extLst>
              </p:cNvPr>
              <p:cNvSpPr/>
              <p:nvPr/>
            </p:nvSpPr>
            <p:spPr>
              <a:xfrm>
                <a:off x="965250" y="325628"/>
                <a:ext cx="239277" cy="159518"/>
              </a:xfrm>
              <a:prstGeom prst="rect">
                <a:avLst/>
              </a:prstGeom>
              <a:ln>
                <a:noFill/>
              </a:ln>
            </p:spPr>
            <p:txBody>
              <a:bodyPr vert="horz" lIns="0" tIns="0" rIns="0" bIns="0" rtlCol="0">
                <a:noAutofit/>
              </a:bodyPr>
              <a:lstStyle/>
              <a:p>
                <a:pPr marL="6350" indent="-6350" algn="l">
                  <a:lnSpc>
                    <a:spcPct val="107000"/>
                  </a:lnSpc>
                  <a:spcAft>
                    <a:spcPts val="800"/>
                  </a:spcAft>
                </a:pPr>
                <a:r>
                  <a:rPr lang="en-US" sz="950" kern="100" spc="25">
                    <a:solidFill>
                      <a:srgbClr val="181717"/>
                    </a:solidFill>
                    <a:effectLst/>
                    <a:latin typeface="Calibri" panose="020F0502020204030204" pitchFamily="34" charset="0"/>
                    <a:ea typeface="Calibri" panose="020F0502020204030204" pitchFamily="34" charset="0"/>
                  </a:rPr>
                  <a:t>      </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6" name="Rectangle 1761">
                <a:extLst>
                  <a:ext uri="{FF2B5EF4-FFF2-40B4-BE49-F238E27FC236}">
                    <a16:creationId xmlns:a16="http://schemas.microsoft.com/office/drawing/2014/main" id="{84E5D44D-2B08-406C-901F-3C040A46EEFF}"/>
                  </a:ext>
                </a:extLst>
              </p:cNvPr>
              <p:cNvSpPr/>
              <p:nvPr/>
            </p:nvSpPr>
            <p:spPr>
              <a:xfrm>
                <a:off x="1145153" y="324557"/>
                <a:ext cx="112156" cy="119419"/>
              </a:xfrm>
              <a:prstGeom prst="rect">
                <a:avLst/>
              </a:prstGeom>
              <a:ln>
                <a:noFill/>
              </a:ln>
            </p:spPr>
            <p:txBody>
              <a:bodyPr vert="horz" lIns="0" tIns="0" rIns="0" bIns="0" rtlCol="0">
                <a:noAutofit/>
              </a:bodyPr>
              <a:lstStyle/>
              <a:p>
                <a:pPr marL="6350" indent="-6350" algn="l">
                  <a:lnSpc>
                    <a:spcPct val="107000"/>
                  </a:lnSpc>
                  <a:spcAft>
                    <a:spcPts val="800"/>
                  </a:spcAft>
                </a:pPr>
                <a:r>
                  <a:rPr lang="en-US" sz="1000" i="1" kern="100">
                    <a:solidFill>
                      <a:srgbClr val="181717"/>
                    </a:solidFill>
                    <a:effectLst/>
                    <a:latin typeface="Calibri" panose="020F0502020204030204" pitchFamily="34" charset="0"/>
                    <a:ea typeface="Calibri" panose="020F0502020204030204" pitchFamily="34" charset="0"/>
                  </a:rPr>
                  <a:t>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7" name="Rectangle 1762">
                <a:extLst>
                  <a:ext uri="{FF2B5EF4-FFF2-40B4-BE49-F238E27FC236}">
                    <a16:creationId xmlns:a16="http://schemas.microsoft.com/office/drawing/2014/main" id="{45850D97-6F1B-46C9-A434-1EBC159CC017}"/>
                  </a:ext>
                </a:extLst>
              </p:cNvPr>
              <p:cNvSpPr/>
              <p:nvPr/>
            </p:nvSpPr>
            <p:spPr>
              <a:xfrm>
                <a:off x="1229485" y="362018"/>
                <a:ext cx="100806" cy="95536"/>
              </a:xfrm>
              <a:prstGeom prst="rect">
                <a:avLst/>
              </a:prstGeom>
              <a:ln>
                <a:noFill/>
              </a:ln>
            </p:spPr>
            <p:txBody>
              <a:bodyPr vert="horz" lIns="0" tIns="0" rIns="0" bIns="0" rtlCol="0">
                <a:noAutofit/>
              </a:bodyPr>
              <a:lstStyle/>
              <a:p>
                <a:pPr marL="6350" indent="-6350" algn="l">
                  <a:lnSpc>
                    <a:spcPct val="107000"/>
                  </a:lnSpc>
                  <a:spcAft>
                    <a:spcPts val="800"/>
                  </a:spcAft>
                </a:pPr>
                <a:r>
                  <a:rPr lang="en-US" sz="800" i="1" kern="100">
                    <a:solidFill>
                      <a:srgbClr val="181717"/>
                    </a:solidFill>
                    <a:effectLst/>
                    <a:latin typeface="Calibri" panose="020F0502020204030204" pitchFamily="34" charset="0"/>
                    <a:ea typeface="Calibri" panose="020F0502020204030204" pitchFamily="34" charset="0"/>
                  </a:rPr>
                  <a:t>N</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8" name="Rectangle 1763">
                <a:extLst>
                  <a:ext uri="{FF2B5EF4-FFF2-40B4-BE49-F238E27FC236}">
                    <a16:creationId xmlns:a16="http://schemas.microsoft.com/office/drawing/2014/main" id="{2419E4ED-6E7D-4C5E-B5B8-8CAE314D5474}"/>
                  </a:ext>
                </a:extLst>
              </p:cNvPr>
              <p:cNvSpPr/>
              <p:nvPr/>
            </p:nvSpPr>
            <p:spPr>
              <a:xfrm>
                <a:off x="1305271" y="318969"/>
                <a:ext cx="331408" cy="171613"/>
              </a:xfrm>
              <a:prstGeom prst="rect">
                <a:avLst/>
              </a:prstGeom>
              <a:ln>
                <a:noFill/>
              </a:ln>
            </p:spPr>
            <p:txBody>
              <a:bodyPr vert="horz" lIns="0" tIns="0" rIns="0" bIns="0" rtlCol="0">
                <a:noAutofit/>
              </a:bodyPr>
              <a:lstStyle/>
              <a:p>
                <a:pPr marL="6350" indent="-6350" algn="l">
                  <a:lnSpc>
                    <a:spcPct val="107000"/>
                  </a:lnSpc>
                  <a:spcAft>
                    <a:spcPts val="800"/>
                  </a:spcAft>
                </a:pPr>
                <a:r>
                  <a:rPr lang="en-US" sz="1000" kern="100">
                    <a:solidFill>
                      <a:srgbClr val="181717"/>
                    </a:solidFill>
                    <a:effectLst/>
                    <a:latin typeface="Calibri" panose="020F0502020204030204" pitchFamily="34" charset="0"/>
                    <a:ea typeface="Calibri" panose="020F0502020204030204" pitchFamily="34" charset="0"/>
                  </a:rPr>
                  <a:t>,</a:t>
                </a:r>
                <a:r>
                  <a:rPr lang="en-US" sz="1000" kern="100" spc="-40">
                    <a:solidFill>
                      <a:srgbClr val="181717"/>
                    </a:solidFill>
                    <a:effectLst/>
                    <a:latin typeface="Calibri" panose="020F0502020204030204" pitchFamily="34" charset="0"/>
                    <a:ea typeface="Calibri" panose="020F0502020204030204" pitchFamily="34" charset="0"/>
                  </a:rPr>
                  <a:t> </a:t>
                </a:r>
                <a:r>
                  <a:rPr lang="en-US" sz="1000" kern="100" spc="30">
                    <a:solidFill>
                      <a:srgbClr val="181717"/>
                    </a:solidFill>
                    <a:effectLst/>
                    <a:latin typeface="Calibri" panose="020F0502020204030204" pitchFamily="34" charset="0"/>
                    <a:ea typeface="Calibri" panose="020F0502020204030204" pitchFamily="34" charset="0"/>
                  </a:rPr>
                  <a:t>      </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49" name="Rectangle 1764">
                <a:extLst>
                  <a:ext uri="{FF2B5EF4-FFF2-40B4-BE49-F238E27FC236}">
                    <a16:creationId xmlns:a16="http://schemas.microsoft.com/office/drawing/2014/main" id="{88EA68E9-60CB-4B6D-8866-3608F75FF924}"/>
                  </a:ext>
                </a:extLst>
              </p:cNvPr>
              <p:cNvSpPr/>
              <p:nvPr/>
            </p:nvSpPr>
            <p:spPr>
              <a:xfrm>
                <a:off x="1554452" y="324557"/>
                <a:ext cx="112156" cy="119419"/>
              </a:xfrm>
              <a:prstGeom prst="rect">
                <a:avLst/>
              </a:prstGeom>
              <a:ln>
                <a:noFill/>
              </a:ln>
            </p:spPr>
            <p:txBody>
              <a:bodyPr vert="horz" lIns="0" tIns="0" rIns="0" bIns="0" rtlCol="0">
                <a:noAutofit/>
              </a:bodyPr>
              <a:lstStyle/>
              <a:p>
                <a:pPr marL="6350" indent="-6350" algn="l">
                  <a:lnSpc>
                    <a:spcPct val="107000"/>
                  </a:lnSpc>
                  <a:spcAft>
                    <a:spcPts val="800"/>
                  </a:spcAft>
                </a:pPr>
                <a:r>
                  <a:rPr lang="en-US" sz="1000" i="1" kern="100">
                    <a:solidFill>
                      <a:srgbClr val="181717"/>
                    </a:solidFill>
                    <a:effectLst/>
                    <a:latin typeface="Calibri" panose="020F0502020204030204" pitchFamily="34" charset="0"/>
                    <a:ea typeface="Calibri" panose="020F0502020204030204" pitchFamily="34" charset="0"/>
                  </a:rPr>
                  <a:t>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50" name="Rectangle 1765">
                <a:extLst>
                  <a:ext uri="{FF2B5EF4-FFF2-40B4-BE49-F238E27FC236}">
                    <a16:creationId xmlns:a16="http://schemas.microsoft.com/office/drawing/2014/main" id="{331A0166-2AB3-429C-B85A-9C6C4ABF21DD}"/>
                  </a:ext>
                </a:extLst>
              </p:cNvPr>
              <p:cNvSpPr/>
              <p:nvPr/>
            </p:nvSpPr>
            <p:spPr>
              <a:xfrm>
                <a:off x="1638785" y="362018"/>
                <a:ext cx="100806" cy="95536"/>
              </a:xfrm>
              <a:prstGeom prst="rect">
                <a:avLst/>
              </a:prstGeom>
              <a:ln>
                <a:noFill/>
              </a:ln>
            </p:spPr>
            <p:txBody>
              <a:bodyPr vert="horz" lIns="0" tIns="0" rIns="0" bIns="0" rtlCol="0">
                <a:noAutofit/>
              </a:bodyPr>
              <a:lstStyle/>
              <a:p>
                <a:pPr marL="6350" indent="-6350" algn="l">
                  <a:lnSpc>
                    <a:spcPct val="107000"/>
                  </a:lnSpc>
                  <a:spcAft>
                    <a:spcPts val="800"/>
                  </a:spcAft>
                </a:pPr>
                <a:r>
                  <a:rPr lang="en-US" sz="800" i="1" kern="100">
                    <a:solidFill>
                      <a:srgbClr val="181717"/>
                    </a:solidFill>
                    <a:effectLst/>
                    <a:latin typeface="Calibri" panose="020F0502020204030204" pitchFamily="34" charset="0"/>
                    <a:ea typeface="Calibri" panose="020F0502020204030204" pitchFamily="34" charset="0"/>
                  </a:rPr>
                  <a:t>N</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51" name="Rectangle 1766">
                <a:extLst>
                  <a:ext uri="{FF2B5EF4-FFF2-40B4-BE49-F238E27FC236}">
                    <a16:creationId xmlns:a16="http://schemas.microsoft.com/office/drawing/2014/main" id="{80297F0F-8B9E-4AD1-A260-1B1CCB5AE347}"/>
                  </a:ext>
                </a:extLst>
              </p:cNvPr>
              <p:cNvSpPr/>
              <p:nvPr/>
            </p:nvSpPr>
            <p:spPr>
              <a:xfrm>
                <a:off x="1714559" y="357547"/>
                <a:ext cx="135129" cy="137290"/>
              </a:xfrm>
              <a:prstGeom prst="rect">
                <a:avLst/>
              </a:prstGeom>
              <a:ln>
                <a:noFill/>
              </a:ln>
            </p:spPr>
            <p:txBody>
              <a:bodyPr vert="horz" lIns="0" tIns="0" rIns="0" bIns="0" rtlCol="0">
                <a:noAutofit/>
              </a:bodyPr>
              <a:lstStyle/>
              <a:p>
                <a:pPr marL="6350" indent="-6350" algn="l">
                  <a:lnSpc>
                    <a:spcPct val="107000"/>
                  </a:lnSpc>
                  <a:spcAft>
                    <a:spcPts val="800"/>
                  </a:spcAft>
                </a:pPr>
                <a:r>
                  <a:rPr lang="en-US" sz="800" kern="100">
                    <a:solidFill>
                      <a:srgbClr val="181717"/>
                    </a:solidFill>
                    <a:effectLst/>
                    <a:latin typeface="Calibri" panose="020F0502020204030204" pitchFamily="34" charset="0"/>
                    <a:ea typeface="Calibri" panose="020F0502020204030204" pitchFamily="34" charset="0"/>
                  </a:rPr>
                  <a:t>+1</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52" name="Rectangle 1767">
                <a:extLst>
                  <a:ext uri="{FF2B5EF4-FFF2-40B4-BE49-F238E27FC236}">
                    <a16:creationId xmlns:a16="http://schemas.microsoft.com/office/drawing/2014/main" id="{CA659AA7-DBFA-45E0-AAE4-893EC4D79DED}"/>
                  </a:ext>
                </a:extLst>
              </p:cNvPr>
              <p:cNvSpPr/>
              <p:nvPr/>
            </p:nvSpPr>
            <p:spPr>
              <a:xfrm>
                <a:off x="1816160" y="318969"/>
                <a:ext cx="543219" cy="171613"/>
              </a:xfrm>
              <a:prstGeom prst="rect">
                <a:avLst/>
              </a:prstGeom>
              <a:ln>
                <a:noFill/>
              </a:ln>
            </p:spPr>
            <p:txBody>
              <a:bodyPr vert="horz" lIns="0" tIns="0" rIns="0" bIns="0" rtlCol="0">
                <a:noAutofit/>
              </a:bodyPr>
              <a:lstStyle/>
              <a:p>
                <a:pPr marL="6350" indent="-6350" algn="l">
                  <a:lnSpc>
                    <a:spcPct val="107000"/>
                  </a:lnSpc>
                  <a:spcAft>
                    <a:spcPts val="800"/>
                  </a:spcAft>
                </a:pPr>
                <a:r>
                  <a:rPr lang="en-US" sz="1000" kern="100">
                    <a:solidFill>
                      <a:srgbClr val="181717"/>
                    </a:solidFill>
                    <a:effectLst/>
                    <a:latin typeface="Calibri" panose="020F0502020204030204" pitchFamily="34" charset="0"/>
                    <a:ea typeface="Calibri" panose="020F0502020204030204" pitchFamily="34" charset="0"/>
                  </a:rPr>
                  <a:t>,</a:t>
                </a:r>
                <a:r>
                  <a:rPr lang="en-US" sz="1000" kern="100" spc="-40">
                    <a:solidFill>
                      <a:srgbClr val="181717"/>
                    </a:solidFill>
                    <a:effectLst/>
                    <a:latin typeface="Calibri" panose="020F0502020204030204" pitchFamily="34" charset="0"/>
                    <a:ea typeface="Calibri" panose="020F0502020204030204" pitchFamily="34" charset="0"/>
                  </a:rPr>
                  <a:t> </a:t>
                </a:r>
                <a:r>
                  <a:rPr lang="en-US" sz="1000" kern="100" spc="30">
                    <a:solidFill>
                      <a:srgbClr val="181717"/>
                    </a:solidFill>
                    <a:effectLst/>
                    <a:latin typeface="Calibri" panose="020F0502020204030204" pitchFamily="34" charset="0"/>
                    <a:ea typeface="Calibri" panose="020F0502020204030204" pitchFamily="34" charset="0"/>
                  </a:rPr>
                  <a:t>       </a:t>
                </a:r>
                <a:r>
                  <a:rPr lang="en-US" sz="1000" kern="100">
                    <a:solidFill>
                      <a:srgbClr val="181717"/>
                    </a:solidFill>
                    <a:effectLst/>
                    <a:latin typeface="Calibri" panose="020F0502020204030204" pitchFamily="34" charset="0"/>
                    <a:ea typeface="Calibri" panose="020F0502020204030204" pitchFamily="34" charset="0"/>
                  </a:rPr>
                  <a: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53" name="Rectangle 1768">
                <a:extLst>
                  <a:ext uri="{FF2B5EF4-FFF2-40B4-BE49-F238E27FC236}">
                    <a16:creationId xmlns:a16="http://schemas.microsoft.com/office/drawing/2014/main" id="{7C1E2F28-0693-4B26-A33F-D1D4D945F73D}"/>
                  </a:ext>
                </a:extLst>
              </p:cNvPr>
              <p:cNvSpPr/>
              <p:nvPr/>
            </p:nvSpPr>
            <p:spPr>
              <a:xfrm>
                <a:off x="1506785" y="100785"/>
                <a:ext cx="548088" cy="271171"/>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latin typeface="Calibri" panose="020F0502020204030204" pitchFamily="34" charset="0"/>
                    <a:ea typeface="Times New Roman" panose="02020603050405020304" pitchFamily="18" charset="0"/>
                  </a:rPr>
                  <a:t>新任务</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54" name="Rectangle 24857">
                <a:extLst>
                  <a:ext uri="{FF2B5EF4-FFF2-40B4-BE49-F238E27FC236}">
                    <a16:creationId xmlns:a16="http://schemas.microsoft.com/office/drawing/2014/main" id="{E90CB1C5-EADE-4D0F-AFCD-51463CC67980}"/>
                  </a:ext>
                </a:extLst>
              </p:cNvPr>
              <p:cNvSpPr/>
              <p:nvPr/>
            </p:nvSpPr>
            <p:spPr>
              <a:xfrm>
                <a:off x="2012051" y="449262"/>
                <a:ext cx="1233184" cy="137291"/>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000000"/>
                    </a:solidFill>
                    <a:effectLst/>
                    <a:latin typeface="Times New Roman" panose="02020603050405020304" pitchFamily="18" charset="0"/>
                    <a:ea typeface="Times New Roman" panose="02020603050405020304" pitchFamily="18" charset="0"/>
                  </a:rPr>
                  <a:t>未来学习任务</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55" name="Rectangle 24856">
                <a:extLst>
                  <a:ext uri="{FF2B5EF4-FFF2-40B4-BE49-F238E27FC236}">
                    <a16:creationId xmlns:a16="http://schemas.microsoft.com/office/drawing/2014/main" id="{D6E4B7F0-E91E-4E7D-9ED3-03B1CC2FE542}"/>
                  </a:ext>
                </a:extLst>
              </p:cNvPr>
              <p:cNvSpPr/>
              <p:nvPr/>
            </p:nvSpPr>
            <p:spPr>
              <a:xfrm>
                <a:off x="367293" y="462321"/>
                <a:ext cx="1356493" cy="145293"/>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effectLst/>
                    <a:latin typeface="宋体" panose="02010600030101010101" pitchFamily="2" charset="-122"/>
                    <a:ea typeface="宋体" panose="02010600030101010101" pitchFamily="2" charset="-122"/>
                  </a:rPr>
                  <a:t>先前学习任务</a:t>
                </a:r>
                <a:endParaRPr lang="zh-CN" sz="1200" kern="100" dirty="0">
                  <a:solidFill>
                    <a:srgbClr val="000000"/>
                  </a:solidFill>
                  <a:effectLst/>
                  <a:latin typeface="宋体" panose="02010600030101010101" pitchFamily="2" charset="-122"/>
                  <a:ea typeface="宋体" panose="02010600030101010101" pitchFamily="2" charset="-122"/>
                </a:endParaRPr>
              </a:p>
            </p:txBody>
          </p:sp>
          <p:sp>
            <p:nvSpPr>
              <p:cNvPr id="56" name="Shape 211342">
                <a:extLst>
                  <a:ext uri="{FF2B5EF4-FFF2-40B4-BE49-F238E27FC236}">
                    <a16:creationId xmlns:a16="http://schemas.microsoft.com/office/drawing/2014/main" id="{579B276C-E607-4486-963D-2AC8F74458CC}"/>
                  </a:ext>
                </a:extLst>
              </p:cNvPr>
              <p:cNvSpPr/>
              <p:nvPr/>
            </p:nvSpPr>
            <p:spPr>
              <a:xfrm>
                <a:off x="2733702"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57" name="Shape 211343">
                <a:extLst>
                  <a:ext uri="{FF2B5EF4-FFF2-40B4-BE49-F238E27FC236}">
                    <a16:creationId xmlns:a16="http://schemas.microsoft.com/office/drawing/2014/main" id="{65079F98-99C5-46CB-A971-412AECA642D2}"/>
                  </a:ext>
                </a:extLst>
              </p:cNvPr>
              <p:cNvSpPr/>
              <p:nvPr/>
            </p:nvSpPr>
            <p:spPr>
              <a:xfrm>
                <a:off x="2633768" y="642707"/>
                <a:ext cx="49962" cy="9584"/>
              </a:xfrm>
              <a:custGeom>
                <a:avLst/>
                <a:gdLst/>
                <a:ahLst/>
                <a:cxnLst/>
                <a:rect l="0" t="0" r="0" b="0"/>
                <a:pathLst>
                  <a:path w="49962" h="9584">
                    <a:moveTo>
                      <a:pt x="0" y="0"/>
                    </a:moveTo>
                    <a:lnTo>
                      <a:pt x="49962" y="0"/>
                    </a:lnTo>
                    <a:lnTo>
                      <a:pt x="49962"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58" name="Shape 211344">
                <a:extLst>
                  <a:ext uri="{FF2B5EF4-FFF2-40B4-BE49-F238E27FC236}">
                    <a16:creationId xmlns:a16="http://schemas.microsoft.com/office/drawing/2014/main" id="{F7BE8DC6-D5F0-46DF-A330-5C5AD0926536}"/>
                  </a:ext>
                </a:extLst>
              </p:cNvPr>
              <p:cNvSpPr/>
              <p:nvPr/>
            </p:nvSpPr>
            <p:spPr>
              <a:xfrm>
                <a:off x="2533821"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59" name="Shape 211345">
                <a:extLst>
                  <a:ext uri="{FF2B5EF4-FFF2-40B4-BE49-F238E27FC236}">
                    <a16:creationId xmlns:a16="http://schemas.microsoft.com/office/drawing/2014/main" id="{4619C93D-D7B9-4D51-BDAE-002A3EB897C2}"/>
                  </a:ext>
                </a:extLst>
              </p:cNvPr>
              <p:cNvSpPr/>
              <p:nvPr/>
            </p:nvSpPr>
            <p:spPr>
              <a:xfrm>
                <a:off x="2433887" y="642707"/>
                <a:ext cx="49961" cy="9584"/>
              </a:xfrm>
              <a:custGeom>
                <a:avLst/>
                <a:gdLst/>
                <a:ahLst/>
                <a:cxnLst/>
                <a:rect l="0" t="0" r="0" b="0"/>
                <a:pathLst>
                  <a:path w="49961" h="9584">
                    <a:moveTo>
                      <a:pt x="0" y="0"/>
                    </a:moveTo>
                    <a:lnTo>
                      <a:pt x="49961" y="0"/>
                    </a:lnTo>
                    <a:lnTo>
                      <a:pt x="49961"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0" name="Shape 211346">
                <a:extLst>
                  <a:ext uri="{FF2B5EF4-FFF2-40B4-BE49-F238E27FC236}">
                    <a16:creationId xmlns:a16="http://schemas.microsoft.com/office/drawing/2014/main" id="{DB3486C7-981D-4373-B788-C26CFD611C33}"/>
                  </a:ext>
                </a:extLst>
              </p:cNvPr>
              <p:cNvSpPr/>
              <p:nvPr/>
            </p:nvSpPr>
            <p:spPr>
              <a:xfrm>
                <a:off x="2333932"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1" name="Shape 211347">
                <a:extLst>
                  <a:ext uri="{FF2B5EF4-FFF2-40B4-BE49-F238E27FC236}">
                    <a16:creationId xmlns:a16="http://schemas.microsoft.com/office/drawing/2014/main" id="{A5DBD20B-8DF4-496C-AFF2-79D2A8FABDBB}"/>
                  </a:ext>
                </a:extLst>
              </p:cNvPr>
              <p:cNvSpPr/>
              <p:nvPr/>
            </p:nvSpPr>
            <p:spPr>
              <a:xfrm>
                <a:off x="2233997" y="642707"/>
                <a:ext cx="49962" cy="9584"/>
              </a:xfrm>
              <a:custGeom>
                <a:avLst/>
                <a:gdLst/>
                <a:ahLst/>
                <a:cxnLst/>
                <a:rect l="0" t="0" r="0" b="0"/>
                <a:pathLst>
                  <a:path w="49962" h="9584">
                    <a:moveTo>
                      <a:pt x="0" y="0"/>
                    </a:moveTo>
                    <a:lnTo>
                      <a:pt x="49962" y="0"/>
                    </a:lnTo>
                    <a:lnTo>
                      <a:pt x="49962"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2" name="Shape 211348">
                <a:extLst>
                  <a:ext uri="{FF2B5EF4-FFF2-40B4-BE49-F238E27FC236}">
                    <a16:creationId xmlns:a16="http://schemas.microsoft.com/office/drawing/2014/main" id="{3E418717-F0C1-4661-898F-95DABEB0419F}"/>
                  </a:ext>
                </a:extLst>
              </p:cNvPr>
              <p:cNvSpPr/>
              <p:nvPr/>
            </p:nvSpPr>
            <p:spPr>
              <a:xfrm>
                <a:off x="2134051"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3" name="Shape 211349">
                <a:extLst>
                  <a:ext uri="{FF2B5EF4-FFF2-40B4-BE49-F238E27FC236}">
                    <a16:creationId xmlns:a16="http://schemas.microsoft.com/office/drawing/2014/main" id="{B278807C-55AE-4A77-9946-E0A96913BF4B}"/>
                  </a:ext>
                </a:extLst>
              </p:cNvPr>
              <p:cNvSpPr/>
              <p:nvPr/>
            </p:nvSpPr>
            <p:spPr>
              <a:xfrm>
                <a:off x="2034105"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4" name="Shape 211350">
                <a:extLst>
                  <a:ext uri="{FF2B5EF4-FFF2-40B4-BE49-F238E27FC236}">
                    <a16:creationId xmlns:a16="http://schemas.microsoft.com/office/drawing/2014/main" id="{BEFF952E-7CFD-4058-9484-5BECB3BD0B90}"/>
                  </a:ext>
                </a:extLst>
              </p:cNvPr>
              <p:cNvSpPr/>
              <p:nvPr/>
            </p:nvSpPr>
            <p:spPr>
              <a:xfrm>
                <a:off x="1934159"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5" name="Shape 211351">
                <a:extLst>
                  <a:ext uri="{FF2B5EF4-FFF2-40B4-BE49-F238E27FC236}">
                    <a16:creationId xmlns:a16="http://schemas.microsoft.com/office/drawing/2014/main" id="{64882860-F2FC-41C8-95E3-8CA30682CFF4}"/>
                  </a:ext>
                </a:extLst>
              </p:cNvPr>
              <p:cNvSpPr/>
              <p:nvPr/>
            </p:nvSpPr>
            <p:spPr>
              <a:xfrm>
                <a:off x="1834224"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6" name="Shape 211352">
                <a:extLst>
                  <a:ext uri="{FF2B5EF4-FFF2-40B4-BE49-F238E27FC236}">
                    <a16:creationId xmlns:a16="http://schemas.microsoft.com/office/drawing/2014/main" id="{0E42B655-879D-4A4C-8D2D-CFB845017432}"/>
                  </a:ext>
                </a:extLst>
              </p:cNvPr>
              <p:cNvSpPr/>
              <p:nvPr/>
            </p:nvSpPr>
            <p:spPr>
              <a:xfrm>
                <a:off x="1734281"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7" name="Shape 211353">
                <a:extLst>
                  <a:ext uri="{FF2B5EF4-FFF2-40B4-BE49-F238E27FC236}">
                    <a16:creationId xmlns:a16="http://schemas.microsoft.com/office/drawing/2014/main" id="{EA4B6BC9-BFB7-49A0-908D-0D3A60805BA2}"/>
                  </a:ext>
                </a:extLst>
              </p:cNvPr>
              <p:cNvSpPr/>
              <p:nvPr/>
            </p:nvSpPr>
            <p:spPr>
              <a:xfrm>
                <a:off x="1634335" y="642707"/>
                <a:ext cx="49985" cy="9584"/>
              </a:xfrm>
              <a:custGeom>
                <a:avLst/>
                <a:gdLst/>
                <a:ahLst/>
                <a:cxnLst/>
                <a:rect l="0" t="0" r="0" b="0"/>
                <a:pathLst>
                  <a:path w="49985" h="9584">
                    <a:moveTo>
                      <a:pt x="0" y="0"/>
                    </a:moveTo>
                    <a:lnTo>
                      <a:pt x="49985" y="0"/>
                    </a:lnTo>
                    <a:lnTo>
                      <a:pt x="49985"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8" name="Shape 211354">
                <a:extLst>
                  <a:ext uri="{FF2B5EF4-FFF2-40B4-BE49-F238E27FC236}">
                    <a16:creationId xmlns:a16="http://schemas.microsoft.com/office/drawing/2014/main" id="{1C2944CD-E39B-4FD2-B89A-A0C901141877}"/>
                  </a:ext>
                </a:extLst>
              </p:cNvPr>
              <p:cNvSpPr/>
              <p:nvPr/>
            </p:nvSpPr>
            <p:spPr>
              <a:xfrm>
                <a:off x="1534389"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69" name="Shape 211355">
                <a:extLst>
                  <a:ext uri="{FF2B5EF4-FFF2-40B4-BE49-F238E27FC236}">
                    <a16:creationId xmlns:a16="http://schemas.microsoft.com/office/drawing/2014/main" id="{40586B31-5966-42A1-A36E-1D970A4B3F32}"/>
                  </a:ext>
                </a:extLst>
              </p:cNvPr>
              <p:cNvSpPr/>
              <p:nvPr/>
            </p:nvSpPr>
            <p:spPr>
              <a:xfrm>
                <a:off x="1434454"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0" name="Shape 211356">
                <a:extLst>
                  <a:ext uri="{FF2B5EF4-FFF2-40B4-BE49-F238E27FC236}">
                    <a16:creationId xmlns:a16="http://schemas.microsoft.com/office/drawing/2014/main" id="{AB5D93E3-4B04-46D1-B069-BFA55FCB0CBC}"/>
                  </a:ext>
                </a:extLst>
              </p:cNvPr>
              <p:cNvSpPr/>
              <p:nvPr/>
            </p:nvSpPr>
            <p:spPr>
              <a:xfrm>
                <a:off x="1334519" y="642707"/>
                <a:ext cx="49961" cy="9584"/>
              </a:xfrm>
              <a:custGeom>
                <a:avLst/>
                <a:gdLst/>
                <a:ahLst/>
                <a:cxnLst/>
                <a:rect l="0" t="0" r="0" b="0"/>
                <a:pathLst>
                  <a:path w="49961" h="9584">
                    <a:moveTo>
                      <a:pt x="0" y="0"/>
                    </a:moveTo>
                    <a:lnTo>
                      <a:pt x="49961" y="0"/>
                    </a:lnTo>
                    <a:lnTo>
                      <a:pt x="49961"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1" name="Shape 211357">
                <a:extLst>
                  <a:ext uri="{FF2B5EF4-FFF2-40B4-BE49-F238E27FC236}">
                    <a16:creationId xmlns:a16="http://schemas.microsoft.com/office/drawing/2014/main" id="{D2C40B0C-E14E-4693-AC4A-CF2045055B4E}"/>
                  </a:ext>
                </a:extLst>
              </p:cNvPr>
              <p:cNvSpPr/>
              <p:nvPr/>
            </p:nvSpPr>
            <p:spPr>
              <a:xfrm>
                <a:off x="1234573"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2" name="Shape 211358">
                <a:extLst>
                  <a:ext uri="{FF2B5EF4-FFF2-40B4-BE49-F238E27FC236}">
                    <a16:creationId xmlns:a16="http://schemas.microsoft.com/office/drawing/2014/main" id="{DCA31F89-AF2C-40FF-B539-556B171BACB7}"/>
                  </a:ext>
                </a:extLst>
              </p:cNvPr>
              <p:cNvSpPr/>
              <p:nvPr/>
            </p:nvSpPr>
            <p:spPr>
              <a:xfrm>
                <a:off x="1134630" y="642707"/>
                <a:ext cx="49970" cy="9584"/>
              </a:xfrm>
              <a:custGeom>
                <a:avLst/>
                <a:gdLst/>
                <a:ahLst/>
                <a:cxnLst/>
                <a:rect l="0" t="0" r="0" b="0"/>
                <a:pathLst>
                  <a:path w="49970" h="9584">
                    <a:moveTo>
                      <a:pt x="0" y="0"/>
                    </a:moveTo>
                    <a:lnTo>
                      <a:pt x="49970" y="0"/>
                    </a:lnTo>
                    <a:lnTo>
                      <a:pt x="49970"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3" name="Shape 211359">
                <a:extLst>
                  <a:ext uri="{FF2B5EF4-FFF2-40B4-BE49-F238E27FC236}">
                    <a16:creationId xmlns:a16="http://schemas.microsoft.com/office/drawing/2014/main" id="{973831FA-9D6A-47C4-ABAC-7FD860433D4F}"/>
                  </a:ext>
                </a:extLst>
              </p:cNvPr>
              <p:cNvSpPr/>
              <p:nvPr/>
            </p:nvSpPr>
            <p:spPr>
              <a:xfrm>
                <a:off x="1034683"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4" name="Shape 211360">
                <a:extLst>
                  <a:ext uri="{FF2B5EF4-FFF2-40B4-BE49-F238E27FC236}">
                    <a16:creationId xmlns:a16="http://schemas.microsoft.com/office/drawing/2014/main" id="{70ED4160-F166-4E49-A565-85BFC67B5DE5}"/>
                  </a:ext>
                </a:extLst>
              </p:cNvPr>
              <p:cNvSpPr/>
              <p:nvPr/>
            </p:nvSpPr>
            <p:spPr>
              <a:xfrm>
                <a:off x="934749" y="642707"/>
                <a:ext cx="49961" cy="9584"/>
              </a:xfrm>
              <a:custGeom>
                <a:avLst/>
                <a:gdLst/>
                <a:ahLst/>
                <a:cxnLst/>
                <a:rect l="0" t="0" r="0" b="0"/>
                <a:pathLst>
                  <a:path w="49961" h="9584">
                    <a:moveTo>
                      <a:pt x="0" y="0"/>
                    </a:moveTo>
                    <a:lnTo>
                      <a:pt x="49961" y="0"/>
                    </a:lnTo>
                    <a:lnTo>
                      <a:pt x="49961"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5" name="Shape 211361">
                <a:extLst>
                  <a:ext uri="{FF2B5EF4-FFF2-40B4-BE49-F238E27FC236}">
                    <a16:creationId xmlns:a16="http://schemas.microsoft.com/office/drawing/2014/main" id="{A5743414-6200-4A17-8993-3DF7E6999E0D}"/>
                  </a:ext>
                </a:extLst>
              </p:cNvPr>
              <p:cNvSpPr/>
              <p:nvPr/>
            </p:nvSpPr>
            <p:spPr>
              <a:xfrm>
                <a:off x="834803"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6" name="Shape 211362">
                <a:extLst>
                  <a:ext uri="{FF2B5EF4-FFF2-40B4-BE49-F238E27FC236}">
                    <a16:creationId xmlns:a16="http://schemas.microsoft.com/office/drawing/2014/main" id="{782E5505-0096-495A-AB4F-748AB17A79E2}"/>
                  </a:ext>
                </a:extLst>
              </p:cNvPr>
              <p:cNvSpPr/>
              <p:nvPr/>
            </p:nvSpPr>
            <p:spPr>
              <a:xfrm>
                <a:off x="734857"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7" name="Shape 211363">
                <a:extLst>
                  <a:ext uri="{FF2B5EF4-FFF2-40B4-BE49-F238E27FC236}">
                    <a16:creationId xmlns:a16="http://schemas.microsoft.com/office/drawing/2014/main" id="{8076F53E-6F33-4CA3-BA76-6B927330EE85}"/>
                  </a:ext>
                </a:extLst>
              </p:cNvPr>
              <p:cNvSpPr/>
              <p:nvPr/>
            </p:nvSpPr>
            <p:spPr>
              <a:xfrm>
                <a:off x="634910"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8" name="Shape 211364">
                <a:extLst>
                  <a:ext uri="{FF2B5EF4-FFF2-40B4-BE49-F238E27FC236}">
                    <a16:creationId xmlns:a16="http://schemas.microsoft.com/office/drawing/2014/main" id="{39A6305B-AE91-41B2-AB97-0869C5E1CEE3}"/>
                  </a:ext>
                </a:extLst>
              </p:cNvPr>
              <p:cNvSpPr/>
              <p:nvPr/>
            </p:nvSpPr>
            <p:spPr>
              <a:xfrm>
                <a:off x="534976" y="642707"/>
                <a:ext cx="49961" cy="9584"/>
              </a:xfrm>
              <a:custGeom>
                <a:avLst/>
                <a:gdLst/>
                <a:ahLst/>
                <a:cxnLst/>
                <a:rect l="0" t="0" r="0" b="0"/>
                <a:pathLst>
                  <a:path w="49961" h="9584">
                    <a:moveTo>
                      <a:pt x="0" y="0"/>
                    </a:moveTo>
                    <a:lnTo>
                      <a:pt x="49961" y="0"/>
                    </a:lnTo>
                    <a:lnTo>
                      <a:pt x="49961"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79" name="Shape 211365">
                <a:extLst>
                  <a:ext uri="{FF2B5EF4-FFF2-40B4-BE49-F238E27FC236}">
                    <a16:creationId xmlns:a16="http://schemas.microsoft.com/office/drawing/2014/main" id="{4D2A4D84-BDC0-4C46-95F6-600F87360BA6}"/>
                  </a:ext>
                </a:extLst>
              </p:cNvPr>
              <p:cNvSpPr/>
              <p:nvPr/>
            </p:nvSpPr>
            <p:spPr>
              <a:xfrm>
                <a:off x="435032"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0" name="Shape 211366">
                <a:extLst>
                  <a:ext uri="{FF2B5EF4-FFF2-40B4-BE49-F238E27FC236}">
                    <a16:creationId xmlns:a16="http://schemas.microsoft.com/office/drawing/2014/main" id="{EE3524B6-A7E0-49F2-9056-669ACD8F61D0}"/>
                  </a:ext>
                </a:extLst>
              </p:cNvPr>
              <p:cNvSpPr/>
              <p:nvPr/>
            </p:nvSpPr>
            <p:spPr>
              <a:xfrm>
                <a:off x="335086" y="642707"/>
                <a:ext cx="49973" cy="9584"/>
              </a:xfrm>
              <a:custGeom>
                <a:avLst/>
                <a:gdLst/>
                <a:ahLst/>
                <a:cxnLst/>
                <a:rect l="0" t="0" r="0" b="0"/>
                <a:pathLst>
                  <a:path w="49973" h="9584">
                    <a:moveTo>
                      <a:pt x="0" y="0"/>
                    </a:moveTo>
                    <a:lnTo>
                      <a:pt x="49973" y="0"/>
                    </a:lnTo>
                    <a:lnTo>
                      <a:pt x="49973" y="9584"/>
                    </a:lnTo>
                    <a:lnTo>
                      <a:pt x="0" y="9584"/>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1" name="Shape 1795">
                <a:extLst>
                  <a:ext uri="{FF2B5EF4-FFF2-40B4-BE49-F238E27FC236}">
                    <a16:creationId xmlns:a16="http://schemas.microsoft.com/office/drawing/2014/main" id="{692C5324-3EA2-4FE1-819C-F99B24A8377A}"/>
                  </a:ext>
                </a:extLst>
              </p:cNvPr>
              <p:cNvSpPr/>
              <p:nvPr/>
            </p:nvSpPr>
            <p:spPr>
              <a:xfrm>
                <a:off x="2833660" y="640472"/>
                <a:ext cx="88728" cy="11819"/>
              </a:xfrm>
              <a:custGeom>
                <a:avLst/>
                <a:gdLst/>
                <a:ahLst/>
                <a:cxnLst/>
                <a:rect l="0" t="0" r="0" b="0"/>
                <a:pathLst>
                  <a:path w="88728" h="11819">
                    <a:moveTo>
                      <a:pt x="87590" y="0"/>
                    </a:moveTo>
                    <a:lnTo>
                      <a:pt x="88728" y="9505"/>
                    </a:lnTo>
                    <a:cubicBezTo>
                      <a:pt x="76011" y="11034"/>
                      <a:pt x="63078" y="11819"/>
                      <a:pt x="49961" y="11819"/>
                    </a:cubicBezTo>
                    <a:lnTo>
                      <a:pt x="0" y="11819"/>
                    </a:lnTo>
                    <a:lnTo>
                      <a:pt x="0" y="2235"/>
                    </a:lnTo>
                    <a:lnTo>
                      <a:pt x="49961" y="2235"/>
                    </a:lnTo>
                    <a:cubicBezTo>
                      <a:pt x="62690" y="2235"/>
                      <a:pt x="75238" y="1470"/>
                      <a:pt x="87590"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2" name="Shape 1796">
                <a:extLst>
                  <a:ext uri="{FF2B5EF4-FFF2-40B4-BE49-F238E27FC236}">
                    <a16:creationId xmlns:a16="http://schemas.microsoft.com/office/drawing/2014/main" id="{11F06768-F1B6-4A19-BB2E-02879F00F73C}"/>
                  </a:ext>
                </a:extLst>
              </p:cNvPr>
              <p:cNvSpPr/>
              <p:nvPr/>
            </p:nvSpPr>
            <p:spPr>
              <a:xfrm>
                <a:off x="235049" y="630159"/>
                <a:ext cx="50793" cy="19524"/>
              </a:xfrm>
              <a:custGeom>
                <a:avLst/>
                <a:gdLst/>
                <a:ahLst/>
                <a:cxnLst/>
                <a:rect l="0" t="0" r="0" b="0"/>
                <a:pathLst>
                  <a:path w="50793" h="19524">
                    <a:moveTo>
                      <a:pt x="2678" y="0"/>
                    </a:moveTo>
                    <a:cubicBezTo>
                      <a:pt x="18268" y="4548"/>
                      <a:pt x="34337" y="7921"/>
                      <a:pt x="50793" y="10019"/>
                    </a:cubicBezTo>
                    <a:lnTo>
                      <a:pt x="49585" y="19524"/>
                    </a:lnTo>
                    <a:cubicBezTo>
                      <a:pt x="32628" y="17368"/>
                      <a:pt x="16057" y="13881"/>
                      <a:pt x="0" y="9199"/>
                    </a:cubicBezTo>
                    <a:lnTo>
                      <a:pt x="267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3" name="Shape 1797">
                <a:extLst>
                  <a:ext uri="{FF2B5EF4-FFF2-40B4-BE49-F238E27FC236}">
                    <a16:creationId xmlns:a16="http://schemas.microsoft.com/office/drawing/2014/main" id="{2229531F-37B1-4465-83E5-98EB89EDE87B}"/>
                  </a:ext>
                </a:extLst>
              </p:cNvPr>
              <p:cNvSpPr/>
              <p:nvPr/>
            </p:nvSpPr>
            <p:spPr>
              <a:xfrm>
                <a:off x="2969448" y="613737"/>
                <a:ext cx="50122" cy="26292"/>
              </a:xfrm>
              <a:custGeom>
                <a:avLst/>
                <a:gdLst/>
                <a:ahLst/>
                <a:cxnLst/>
                <a:rect l="0" t="0" r="0" b="0"/>
                <a:pathLst>
                  <a:path w="50122" h="26292">
                    <a:moveTo>
                      <a:pt x="46096" y="0"/>
                    </a:moveTo>
                    <a:lnTo>
                      <a:pt x="50122" y="8697"/>
                    </a:lnTo>
                    <a:cubicBezTo>
                      <a:pt x="34863" y="15740"/>
                      <a:pt x="18992" y="21642"/>
                      <a:pt x="2596" y="26292"/>
                    </a:cubicBezTo>
                    <a:lnTo>
                      <a:pt x="0" y="17073"/>
                    </a:lnTo>
                    <a:cubicBezTo>
                      <a:pt x="15900" y="12571"/>
                      <a:pt x="31304" y="6839"/>
                      <a:pt x="46096"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4" name="Shape 1798">
                <a:extLst>
                  <a:ext uri="{FF2B5EF4-FFF2-40B4-BE49-F238E27FC236}">
                    <a16:creationId xmlns:a16="http://schemas.microsoft.com/office/drawing/2014/main" id="{D29D2715-44B2-45A0-A034-ED32239F9436}"/>
                  </a:ext>
                </a:extLst>
              </p:cNvPr>
              <p:cNvSpPr/>
              <p:nvPr/>
            </p:nvSpPr>
            <p:spPr>
              <a:xfrm>
                <a:off x="143639" y="588358"/>
                <a:ext cx="48103" cy="33026"/>
              </a:xfrm>
              <a:custGeom>
                <a:avLst/>
                <a:gdLst/>
                <a:ahLst/>
                <a:cxnLst/>
                <a:rect l="0" t="0" r="0" b="0"/>
                <a:pathLst>
                  <a:path w="48103" h="33026">
                    <a:moveTo>
                      <a:pt x="5379" y="0"/>
                    </a:moveTo>
                    <a:cubicBezTo>
                      <a:pt x="18918" y="9175"/>
                      <a:pt x="33197" y="17336"/>
                      <a:pt x="48103" y="24367"/>
                    </a:cubicBezTo>
                    <a:lnTo>
                      <a:pt x="44012" y="33026"/>
                    </a:lnTo>
                    <a:cubicBezTo>
                      <a:pt x="28662" y="25790"/>
                      <a:pt x="13949" y="17391"/>
                      <a:pt x="0" y="7932"/>
                    </a:cubicBezTo>
                    <a:lnTo>
                      <a:pt x="5379"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5" name="Shape 1799">
                <a:extLst>
                  <a:ext uri="{FF2B5EF4-FFF2-40B4-BE49-F238E27FC236}">
                    <a16:creationId xmlns:a16="http://schemas.microsoft.com/office/drawing/2014/main" id="{7FA0B483-5B48-4EC6-ABF8-7463A902A0A6}"/>
                  </a:ext>
                </a:extLst>
              </p:cNvPr>
              <p:cNvSpPr/>
              <p:nvPr/>
            </p:nvSpPr>
            <p:spPr>
              <a:xfrm>
                <a:off x="3058430" y="559367"/>
                <a:ext cx="45162" cy="38312"/>
              </a:xfrm>
              <a:custGeom>
                <a:avLst/>
                <a:gdLst/>
                <a:ahLst/>
                <a:cxnLst/>
                <a:rect l="0" t="0" r="0" b="0"/>
                <a:pathLst>
                  <a:path w="45162" h="38312">
                    <a:moveTo>
                      <a:pt x="38685" y="0"/>
                    </a:moveTo>
                    <a:lnTo>
                      <a:pt x="45162" y="7063"/>
                    </a:lnTo>
                    <a:cubicBezTo>
                      <a:pt x="32705" y="18473"/>
                      <a:pt x="19372" y="28924"/>
                      <a:pt x="5310" y="38312"/>
                    </a:cubicBezTo>
                    <a:lnTo>
                      <a:pt x="0" y="30348"/>
                    </a:lnTo>
                    <a:cubicBezTo>
                      <a:pt x="13654" y="21230"/>
                      <a:pt x="26608" y="11075"/>
                      <a:pt x="38685"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6" name="Shape 1800">
                <a:extLst>
                  <a:ext uri="{FF2B5EF4-FFF2-40B4-BE49-F238E27FC236}">
                    <a16:creationId xmlns:a16="http://schemas.microsoft.com/office/drawing/2014/main" id="{927DE3BE-2BF9-40A6-AB9B-64A1159E1F4D}"/>
                  </a:ext>
                </a:extLst>
              </p:cNvPr>
              <p:cNvSpPr/>
              <p:nvPr/>
            </p:nvSpPr>
            <p:spPr>
              <a:xfrm>
                <a:off x="69700" y="521554"/>
                <a:ext cx="40844" cy="43169"/>
              </a:xfrm>
              <a:custGeom>
                <a:avLst/>
                <a:gdLst/>
                <a:ahLst/>
                <a:cxnLst/>
                <a:rect l="0" t="0" r="0" b="0"/>
                <a:pathLst>
                  <a:path w="40844" h="43169">
                    <a:moveTo>
                      <a:pt x="7521" y="0"/>
                    </a:moveTo>
                    <a:cubicBezTo>
                      <a:pt x="17698" y="12889"/>
                      <a:pt x="28844" y="24979"/>
                      <a:pt x="40844" y="36159"/>
                    </a:cubicBezTo>
                    <a:lnTo>
                      <a:pt x="34326" y="43169"/>
                    </a:lnTo>
                    <a:cubicBezTo>
                      <a:pt x="21949" y="31669"/>
                      <a:pt x="10473" y="19214"/>
                      <a:pt x="0" y="5937"/>
                    </a:cubicBezTo>
                    <a:lnTo>
                      <a:pt x="7521"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7" name="Shape 1801">
                <a:extLst>
                  <a:ext uri="{FF2B5EF4-FFF2-40B4-BE49-F238E27FC236}">
                    <a16:creationId xmlns:a16="http://schemas.microsoft.com/office/drawing/2014/main" id="{E57F8839-8024-474F-9445-7BBBECC4C118}"/>
                  </a:ext>
                </a:extLst>
              </p:cNvPr>
              <p:cNvSpPr/>
              <p:nvPr/>
            </p:nvSpPr>
            <p:spPr>
              <a:xfrm>
                <a:off x="3130695" y="482828"/>
                <a:ext cx="36031" cy="46624"/>
              </a:xfrm>
              <a:custGeom>
                <a:avLst/>
                <a:gdLst/>
                <a:ahLst/>
                <a:cxnLst/>
                <a:rect l="0" t="0" r="0" b="0"/>
                <a:pathLst>
                  <a:path w="36031" h="46624">
                    <a:moveTo>
                      <a:pt x="27716" y="0"/>
                    </a:moveTo>
                    <a:lnTo>
                      <a:pt x="36031" y="4764"/>
                    </a:lnTo>
                    <a:cubicBezTo>
                      <a:pt x="27599" y="19465"/>
                      <a:pt x="18030" y="33460"/>
                      <a:pt x="7498" y="46624"/>
                    </a:cubicBezTo>
                    <a:lnTo>
                      <a:pt x="0" y="40628"/>
                    </a:lnTo>
                    <a:cubicBezTo>
                      <a:pt x="10240" y="27853"/>
                      <a:pt x="19518" y="14269"/>
                      <a:pt x="27716"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8" name="Shape 1802">
                <a:extLst>
                  <a:ext uri="{FF2B5EF4-FFF2-40B4-BE49-F238E27FC236}">
                    <a16:creationId xmlns:a16="http://schemas.microsoft.com/office/drawing/2014/main" id="{C9FF49AA-ABC1-42DE-864D-4463CA8AD365}"/>
                  </a:ext>
                </a:extLst>
              </p:cNvPr>
              <p:cNvSpPr/>
              <p:nvPr/>
            </p:nvSpPr>
            <p:spPr>
              <a:xfrm>
                <a:off x="20126" y="436183"/>
                <a:ext cx="29721" cy="49255"/>
              </a:xfrm>
              <a:custGeom>
                <a:avLst/>
                <a:gdLst/>
                <a:ahLst/>
                <a:cxnLst/>
                <a:rect l="0" t="0" r="0" b="0"/>
                <a:pathLst>
                  <a:path w="29721" h="49255">
                    <a:moveTo>
                      <a:pt x="8980" y="0"/>
                    </a:moveTo>
                    <a:cubicBezTo>
                      <a:pt x="14747" y="15442"/>
                      <a:pt x="21698" y="30324"/>
                      <a:pt x="29721" y="44538"/>
                    </a:cubicBezTo>
                    <a:lnTo>
                      <a:pt x="21368" y="49255"/>
                    </a:lnTo>
                    <a:cubicBezTo>
                      <a:pt x="13117" y="34610"/>
                      <a:pt x="5949" y="19270"/>
                      <a:pt x="0" y="3361"/>
                    </a:cubicBezTo>
                    <a:lnTo>
                      <a:pt x="898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89" name="Shape 1803">
                <a:extLst>
                  <a:ext uri="{FF2B5EF4-FFF2-40B4-BE49-F238E27FC236}">
                    <a16:creationId xmlns:a16="http://schemas.microsoft.com/office/drawing/2014/main" id="{6F022850-8AC0-4341-894D-BC32382F0181}"/>
                  </a:ext>
                </a:extLst>
              </p:cNvPr>
              <p:cNvSpPr/>
              <p:nvPr/>
            </p:nvSpPr>
            <p:spPr>
              <a:xfrm>
                <a:off x="3179505" y="391214"/>
                <a:ext cx="23281" cy="50600"/>
              </a:xfrm>
              <a:custGeom>
                <a:avLst/>
                <a:gdLst/>
                <a:ahLst/>
                <a:cxnLst/>
                <a:rect l="0" t="0" r="0" b="0"/>
                <a:pathLst>
                  <a:path w="23281" h="50600">
                    <a:moveTo>
                      <a:pt x="13916" y="0"/>
                    </a:moveTo>
                    <a:lnTo>
                      <a:pt x="23281" y="1984"/>
                    </a:lnTo>
                    <a:cubicBezTo>
                      <a:pt x="19751" y="18689"/>
                      <a:pt x="14937" y="34931"/>
                      <a:pt x="8956" y="50600"/>
                    </a:cubicBezTo>
                    <a:lnTo>
                      <a:pt x="0" y="47181"/>
                    </a:lnTo>
                    <a:cubicBezTo>
                      <a:pt x="5806" y="31978"/>
                      <a:pt x="10473" y="16215"/>
                      <a:pt x="13916"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0" name="Shape 1804">
                <a:extLst>
                  <a:ext uri="{FF2B5EF4-FFF2-40B4-BE49-F238E27FC236}">
                    <a16:creationId xmlns:a16="http://schemas.microsoft.com/office/drawing/2014/main" id="{A8C5DD71-63D7-443B-B79F-A2A62CC46FE0}"/>
                  </a:ext>
                </a:extLst>
              </p:cNvPr>
              <p:cNvSpPr/>
              <p:nvPr/>
            </p:nvSpPr>
            <p:spPr>
              <a:xfrm>
                <a:off x="0" y="340146"/>
                <a:ext cx="15556" cy="50691"/>
              </a:xfrm>
              <a:custGeom>
                <a:avLst/>
                <a:gdLst/>
                <a:ahLst/>
                <a:cxnLst/>
                <a:rect l="0" t="0" r="0" b="0"/>
                <a:pathLst>
                  <a:path w="15556" h="50691">
                    <a:moveTo>
                      <a:pt x="9573" y="0"/>
                    </a:moveTo>
                    <a:cubicBezTo>
                      <a:pt x="10302" y="16627"/>
                      <a:pt x="12331" y="32912"/>
                      <a:pt x="15556" y="48789"/>
                    </a:cubicBezTo>
                    <a:lnTo>
                      <a:pt x="6165" y="50691"/>
                    </a:lnTo>
                    <a:cubicBezTo>
                      <a:pt x="2849" y="34339"/>
                      <a:pt x="752" y="17551"/>
                      <a:pt x="0" y="423"/>
                    </a:cubicBezTo>
                    <a:lnTo>
                      <a:pt x="9573"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1" name="Shape 1805">
                <a:extLst>
                  <a:ext uri="{FF2B5EF4-FFF2-40B4-BE49-F238E27FC236}">
                    <a16:creationId xmlns:a16="http://schemas.microsoft.com/office/drawing/2014/main" id="{679FD46F-CDC5-4FAC-9112-0FFB57DCA06A}"/>
                  </a:ext>
                </a:extLst>
              </p:cNvPr>
              <p:cNvSpPr/>
              <p:nvPr/>
            </p:nvSpPr>
            <p:spPr>
              <a:xfrm>
                <a:off x="3198497" y="292338"/>
                <a:ext cx="11262" cy="50635"/>
              </a:xfrm>
              <a:custGeom>
                <a:avLst/>
                <a:gdLst/>
                <a:ahLst/>
                <a:cxnLst/>
                <a:rect l="0" t="0" r="0" b="0"/>
                <a:pathLst>
                  <a:path w="11262" h="50635">
                    <a:moveTo>
                      <a:pt x="9511" y="0"/>
                    </a:moveTo>
                    <a:cubicBezTo>
                      <a:pt x="10678" y="11124"/>
                      <a:pt x="11262" y="22394"/>
                      <a:pt x="11262" y="33802"/>
                    </a:cubicBezTo>
                    <a:cubicBezTo>
                      <a:pt x="11262" y="39444"/>
                      <a:pt x="11116" y="45063"/>
                      <a:pt x="10853" y="50635"/>
                    </a:cubicBezTo>
                    <a:lnTo>
                      <a:pt x="1284" y="50145"/>
                    </a:lnTo>
                    <a:cubicBezTo>
                      <a:pt x="1546" y="44730"/>
                      <a:pt x="1693" y="39284"/>
                      <a:pt x="1693" y="33802"/>
                    </a:cubicBezTo>
                    <a:cubicBezTo>
                      <a:pt x="1693" y="22736"/>
                      <a:pt x="1109" y="11784"/>
                      <a:pt x="0" y="1003"/>
                    </a:cubicBezTo>
                    <a:lnTo>
                      <a:pt x="9511"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2" name="Shape 1806">
                <a:extLst>
                  <a:ext uri="{FF2B5EF4-FFF2-40B4-BE49-F238E27FC236}">
                    <a16:creationId xmlns:a16="http://schemas.microsoft.com/office/drawing/2014/main" id="{3B8040A6-34AB-4A87-ADCF-464AB84A374E}"/>
                  </a:ext>
                </a:extLst>
              </p:cNvPr>
              <p:cNvSpPr/>
              <p:nvPr/>
            </p:nvSpPr>
            <p:spPr>
              <a:xfrm>
                <a:off x="1687" y="240200"/>
                <a:ext cx="18793" cy="50816"/>
              </a:xfrm>
              <a:custGeom>
                <a:avLst/>
                <a:gdLst/>
                <a:ahLst/>
                <a:cxnLst/>
                <a:rect l="0" t="0" r="0" b="0"/>
                <a:pathLst>
                  <a:path w="18793" h="50816">
                    <a:moveTo>
                      <a:pt x="9562" y="0"/>
                    </a:moveTo>
                    <a:lnTo>
                      <a:pt x="18793" y="2541"/>
                    </a:lnTo>
                    <a:cubicBezTo>
                      <a:pt x="14496" y="18190"/>
                      <a:pt x="11374" y="34315"/>
                      <a:pt x="9527" y="50816"/>
                    </a:cubicBezTo>
                    <a:lnTo>
                      <a:pt x="0" y="49746"/>
                    </a:lnTo>
                    <a:cubicBezTo>
                      <a:pt x="1903" y="32754"/>
                      <a:pt x="5117" y="16137"/>
                      <a:pt x="9562"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3" name="Shape 1807">
                <a:extLst>
                  <a:ext uri="{FF2B5EF4-FFF2-40B4-BE49-F238E27FC236}">
                    <a16:creationId xmlns:a16="http://schemas.microsoft.com/office/drawing/2014/main" id="{915E040C-C361-499F-914C-295583274C21}"/>
                  </a:ext>
                </a:extLst>
              </p:cNvPr>
              <p:cNvSpPr/>
              <p:nvPr/>
            </p:nvSpPr>
            <p:spPr>
              <a:xfrm>
                <a:off x="3173203" y="194764"/>
                <a:ext cx="25615" cy="50236"/>
              </a:xfrm>
              <a:custGeom>
                <a:avLst/>
                <a:gdLst/>
                <a:ahLst/>
                <a:cxnLst/>
                <a:rect l="0" t="0" r="0" b="0"/>
                <a:pathLst>
                  <a:path w="25615" h="50236">
                    <a:moveTo>
                      <a:pt x="8782" y="0"/>
                    </a:moveTo>
                    <a:cubicBezTo>
                      <a:pt x="15579" y="15340"/>
                      <a:pt x="21239" y="31304"/>
                      <a:pt x="25615" y="47762"/>
                    </a:cubicBezTo>
                    <a:lnTo>
                      <a:pt x="16367" y="50236"/>
                    </a:lnTo>
                    <a:cubicBezTo>
                      <a:pt x="12108" y="34257"/>
                      <a:pt x="6623" y="18779"/>
                      <a:pt x="0" y="3886"/>
                    </a:cubicBezTo>
                    <a:lnTo>
                      <a:pt x="8782"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4" name="Shape 1808">
                <a:extLst>
                  <a:ext uri="{FF2B5EF4-FFF2-40B4-BE49-F238E27FC236}">
                    <a16:creationId xmlns:a16="http://schemas.microsoft.com/office/drawing/2014/main" id="{5FB11E8F-9406-4E9C-BE25-0861193A23DC}"/>
                  </a:ext>
                </a:extLst>
              </p:cNvPr>
              <p:cNvSpPr/>
              <p:nvPr/>
            </p:nvSpPr>
            <p:spPr>
              <a:xfrm>
                <a:off x="28468" y="148140"/>
                <a:ext cx="32434" cy="48357"/>
              </a:xfrm>
              <a:custGeom>
                <a:avLst/>
                <a:gdLst/>
                <a:ahLst/>
                <a:cxnLst/>
                <a:rect l="0" t="0" r="0" b="0"/>
                <a:pathLst>
                  <a:path w="32434" h="48357">
                    <a:moveTo>
                      <a:pt x="24422" y="0"/>
                    </a:moveTo>
                    <a:lnTo>
                      <a:pt x="32434" y="5254"/>
                    </a:lnTo>
                    <a:cubicBezTo>
                      <a:pt x="23465" y="18931"/>
                      <a:pt x="15533" y="33335"/>
                      <a:pt x="8730" y="48357"/>
                    </a:cubicBezTo>
                    <a:lnTo>
                      <a:pt x="0" y="44401"/>
                    </a:lnTo>
                    <a:cubicBezTo>
                      <a:pt x="7008" y="28927"/>
                      <a:pt x="15191" y="14088"/>
                      <a:pt x="24422"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5" name="Shape 1809">
                <a:extLst>
                  <a:ext uri="{FF2B5EF4-FFF2-40B4-BE49-F238E27FC236}">
                    <a16:creationId xmlns:a16="http://schemas.microsoft.com/office/drawing/2014/main" id="{FE353F22-AF3A-4176-85F4-D5367B5DEBF3}"/>
                  </a:ext>
                </a:extLst>
              </p:cNvPr>
              <p:cNvSpPr/>
              <p:nvPr/>
            </p:nvSpPr>
            <p:spPr>
              <a:xfrm>
                <a:off x="3120105" y="109906"/>
                <a:ext cx="37810" cy="45507"/>
              </a:xfrm>
              <a:custGeom>
                <a:avLst/>
                <a:gdLst/>
                <a:ahLst/>
                <a:cxnLst/>
                <a:rect l="0" t="0" r="0" b="0"/>
                <a:pathLst>
                  <a:path w="37810" h="45507">
                    <a:moveTo>
                      <a:pt x="7148" y="0"/>
                    </a:moveTo>
                    <a:cubicBezTo>
                      <a:pt x="18380" y="12603"/>
                      <a:pt x="28620" y="26085"/>
                      <a:pt x="37810" y="40308"/>
                    </a:cubicBezTo>
                    <a:lnTo>
                      <a:pt x="29758" y="45507"/>
                    </a:lnTo>
                    <a:cubicBezTo>
                      <a:pt x="20831" y="31692"/>
                      <a:pt x="10883" y="18610"/>
                      <a:pt x="0" y="6360"/>
                    </a:cubicBezTo>
                    <a:lnTo>
                      <a:pt x="714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6" name="Shape 1810">
                <a:extLst>
                  <a:ext uri="{FF2B5EF4-FFF2-40B4-BE49-F238E27FC236}">
                    <a16:creationId xmlns:a16="http://schemas.microsoft.com/office/drawing/2014/main" id="{56FEE006-6CFF-4616-9E76-0188692B9815}"/>
                  </a:ext>
                </a:extLst>
              </p:cNvPr>
              <p:cNvSpPr/>
              <p:nvPr/>
            </p:nvSpPr>
            <p:spPr>
              <a:xfrm>
                <a:off x="83843" y="73164"/>
                <a:ext cx="42770" cy="41303"/>
              </a:xfrm>
              <a:custGeom>
                <a:avLst/>
                <a:gdLst/>
                <a:ahLst/>
                <a:cxnLst/>
                <a:rect l="0" t="0" r="0" b="0"/>
                <a:pathLst>
                  <a:path w="42770" h="41303">
                    <a:moveTo>
                      <a:pt x="36719" y="0"/>
                    </a:moveTo>
                    <a:lnTo>
                      <a:pt x="42770" y="7431"/>
                    </a:lnTo>
                    <a:cubicBezTo>
                      <a:pt x="30029" y="17791"/>
                      <a:pt x="18109" y="29119"/>
                      <a:pt x="7111" y="41303"/>
                    </a:cubicBezTo>
                    <a:lnTo>
                      <a:pt x="0" y="34884"/>
                    </a:lnTo>
                    <a:cubicBezTo>
                      <a:pt x="11328" y="22339"/>
                      <a:pt x="23602" y="10669"/>
                      <a:pt x="36719"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7" name="Shape 1811">
                <a:extLst>
                  <a:ext uri="{FF2B5EF4-FFF2-40B4-BE49-F238E27FC236}">
                    <a16:creationId xmlns:a16="http://schemas.microsoft.com/office/drawing/2014/main" id="{7A5D7591-2554-4274-947A-52CA6B75B2D6}"/>
                  </a:ext>
                </a:extLst>
              </p:cNvPr>
              <p:cNvSpPr/>
              <p:nvPr/>
            </p:nvSpPr>
            <p:spPr>
              <a:xfrm>
                <a:off x="3044514" y="45562"/>
                <a:ext cx="46300" cy="36562"/>
              </a:xfrm>
              <a:custGeom>
                <a:avLst/>
                <a:gdLst/>
                <a:ahLst/>
                <a:cxnLst/>
                <a:rect l="0" t="0" r="0" b="0"/>
                <a:pathLst>
                  <a:path w="46300" h="36562">
                    <a:moveTo>
                      <a:pt x="4872" y="0"/>
                    </a:moveTo>
                    <a:cubicBezTo>
                      <a:pt x="19430" y="8674"/>
                      <a:pt x="33288" y="18430"/>
                      <a:pt x="46300" y="29175"/>
                    </a:cubicBezTo>
                    <a:lnTo>
                      <a:pt x="40202" y="36562"/>
                    </a:lnTo>
                    <a:cubicBezTo>
                      <a:pt x="27570" y="26132"/>
                      <a:pt x="14120" y="16650"/>
                      <a:pt x="0" y="8242"/>
                    </a:cubicBezTo>
                    <a:lnTo>
                      <a:pt x="4872"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8" name="Shape 1812">
                <a:extLst>
                  <a:ext uri="{FF2B5EF4-FFF2-40B4-BE49-F238E27FC236}">
                    <a16:creationId xmlns:a16="http://schemas.microsoft.com/office/drawing/2014/main" id="{A7030ACE-31DF-4387-9394-7E5C255CB690}"/>
                  </a:ext>
                </a:extLst>
              </p:cNvPr>
              <p:cNvSpPr/>
              <p:nvPr/>
            </p:nvSpPr>
            <p:spPr>
              <a:xfrm>
                <a:off x="162181" y="22246"/>
                <a:ext cx="49050" cy="30348"/>
              </a:xfrm>
              <a:custGeom>
                <a:avLst/>
                <a:gdLst/>
                <a:ahLst/>
                <a:cxnLst/>
                <a:rect l="0" t="0" r="0" b="0"/>
                <a:pathLst>
                  <a:path w="49050" h="30348">
                    <a:moveTo>
                      <a:pt x="45551" y="0"/>
                    </a:moveTo>
                    <a:lnTo>
                      <a:pt x="49050" y="8925"/>
                    </a:lnTo>
                    <a:cubicBezTo>
                      <a:pt x="33699" y="14929"/>
                      <a:pt x="18929" y="22109"/>
                      <a:pt x="4832" y="30339"/>
                    </a:cubicBezTo>
                    <a:lnTo>
                      <a:pt x="4832" y="30348"/>
                    </a:lnTo>
                    <a:lnTo>
                      <a:pt x="0" y="22077"/>
                    </a:lnTo>
                    <a:cubicBezTo>
                      <a:pt x="14519" y="13584"/>
                      <a:pt x="29744" y="6188"/>
                      <a:pt x="45551"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99" name="Shape 1813">
                <a:extLst>
                  <a:ext uri="{FF2B5EF4-FFF2-40B4-BE49-F238E27FC236}">
                    <a16:creationId xmlns:a16="http://schemas.microsoft.com/office/drawing/2014/main" id="{9572D6CC-8F64-4978-ADE1-8F25CB122CD2}"/>
                  </a:ext>
                </a:extLst>
              </p:cNvPr>
              <p:cNvSpPr/>
              <p:nvPr/>
            </p:nvSpPr>
            <p:spPr>
              <a:xfrm>
                <a:off x="2953460" y="8047"/>
                <a:ext cx="50501" cy="23978"/>
              </a:xfrm>
              <a:custGeom>
                <a:avLst/>
                <a:gdLst/>
                <a:ahLst/>
                <a:cxnLst/>
                <a:rect l="0" t="0" r="0" b="0"/>
                <a:pathLst>
                  <a:path w="50501" h="23978">
                    <a:moveTo>
                      <a:pt x="2100" y="0"/>
                    </a:moveTo>
                    <a:cubicBezTo>
                      <a:pt x="18759" y="3784"/>
                      <a:pt x="34922" y="8842"/>
                      <a:pt x="50501" y="15089"/>
                    </a:cubicBezTo>
                    <a:lnTo>
                      <a:pt x="46942" y="23978"/>
                    </a:lnTo>
                    <a:cubicBezTo>
                      <a:pt x="31829" y="17925"/>
                      <a:pt x="16134" y="13015"/>
                      <a:pt x="0" y="9344"/>
                    </a:cubicBezTo>
                    <a:lnTo>
                      <a:pt x="210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0" name="Shape 1814">
                <a:extLst>
                  <a:ext uri="{FF2B5EF4-FFF2-40B4-BE49-F238E27FC236}">
                    <a16:creationId xmlns:a16="http://schemas.microsoft.com/office/drawing/2014/main" id="{5D525021-1D37-474D-9C3C-28AFC812D4FB}"/>
                  </a:ext>
                </a:extLst>
              </p:cNvPr>
              <p:cNvSpPr/>
              <p:nvPr/>
            </p:nvSpPr>
            <p:spPr>
              <a:xfrm>
                <a:off x="256212" y="569"/>
                <a:ext cx="50735" cy="16320"/>
              </a:xfrm>
              <a:custGeom>
                <a:avLst/>
                <a:gdLst/>
                <a:ahLst/>
                <a:cxnLst/>
                <a:rect l="0" t="0" r="0" b="0"/>
                <a:pathLst>
                  <a:path w="50735" h="16320">
                    <a:moveTo>
                      <a:pt x="50167" y="0"/>
                    </a:moveTo>
                    <a:lnTo>
                      <a:pt x="50735" y="9575"/>
                    </a:lnTo>
                    <a:cubicBezTo>
                      <a:pt x="34143" y="10555"/>
                      <a:pt x="17881" y="12846"/>
                      <a:pt x="2051" y="16320"/>
                    </a:cubicBezTo>
                    <a:lnTo>
                      <a:pt x="0" y="6952"/>
                    </a:lnTo>
                    <a:cubicBezTo>
                      <a:pt x="16308" y="3376"/>
                      <a:pt x="33072" y="1027"/>
                      <a:pt x="50167"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1" name="Shape 1815">
                <a:extLst>
                  <a:ext uri="{FF2B5EF4-FFF2-40B4-BE49-F238E27FC236}">
                    <a16:creationId xmlns:a16="http://schemas.microsoft.com/office/drawing/2014/main" id="{5243CDED-8CA3-4B0D-B1F4-0437F209C8B8}"/>
                  </a:ext>
                </a:extLst>
              </p:cNvPr>
              <p:cNvSpPr/>
              <p:nvPr/>
            </p:nvSpPr>
            <p:spPr>
              <a:xfrm>
                <a:off x="2855177" y="0"/>
                <a:ext cx="50268" cy="10281"/>
              </a:xfrm>
              <a:custGeom>
                <a:avLst/>
                <a:gdLst/>
                <a:ahLst/>
                <a:cxnLst/>
                <a:rect l="0" t="0" r="0" b="0"/>
                <a:pathLst>
                  <a:path w="50268" h="10281">
                    <a:moveTo>
                      <a:pt x="0" y="0"/>
                    </a:moveTo>
                    <a:lnTo>
                      <a:pt x="28445" y="0"/>
                    </a:lnTo>
                    <a:cubicBezTo>
                      <a:pt x="35782" y="0"/>
                      <a:pt x="43056" y="239"/>
                      <a:pt x="50268" y="718"/>
                    </a:cubicBezTo>
                    <a:lnTo>
                      <a:pt x="49629" y="10281"/>
                    </a:lnTo>
                    <a:cubicBezTo>
                      <a:pt x="42621" y="9812"/>
                      <a:pt x="35566" y="9572"/>
                      <a:pt x="28445" y="9572"/>
                    </a:cubicBezTo>
                    <a:lnTo>
                      <a:pt x="0" y="9572"/>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2" name="Shape 211367">
                <a:extLst>
                  <a:ext uri="{FF2B5EF4-FFF2-40B4-BE49-F238E27FC236}">
                    <a16:creationId xmlns:a16="http://schemas.microsoft.com/office/drawing/2014/main" id="{45062BA5-A1DC-4ED8-B4F2-BC646D215456}"/>
                  </a:ext>
                </a:extLst>
              </p:cNvPr>
              <p:cNvSpPr/>
              <p:nvPr/>
            </p:nvSpPr>
            <p:spPr>
              <a:xfrm>
                <a:off x="2755242" y="0"/>
                <a:ext cx="49961" cy="9572"/>
              </a:xfrm>
              <a:custGeom>
                <a:avLst/>
                <a:gdLst/>
                <a:ahLst/>
                <a:cxnLst/>
                <a:rect l="0" t="0" r="0" b="0"/>
                <a:pathLst>
                  <a:path w="49961" h="9572">
                    <a:moveTo>
                      <a:pt x="0" y="0"/>
                    </a:moveTo>
                    <a:lnTo>
                      <a:pt x="49961" y="0"/>
                    </a:lnTo>
                    <a:lnTo>
                      <a:pt x="49961"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3" name="Shape 211368">
                <a:extLst>
                  <a:ext uri="{FF2B5EF4-FFF2-40B4-BE49-F238E27FC236}">
                    <a16:creationId xmlns:a16="http://schemas.microsoft.com/office/drawing/2014/main" id="{64B757A7-8F6C-48BF-8ECC-AB60D238AE35}"/>
                  </a:ext>
                </a:extLst>
              </p:cNvPr>
              <p:cNvSpPr/>
              <p:nvPr/>
            </p:nvSpPr>
            <p:spPr>
              <a:xfrm>
                <a:off x="2655295" y="0"/>
                <a:ext cx="49974" cy="9572"/>
              </a:xfrm>
              <a:custGeom>
                <a:avLst/>
                <a:gdLst/>
                <a:ahLst/>
                <a:cxnLst/>
                <a:rect l="0" t="0" r="0" b="0"/>
                <a:pathLst>
                  <a:path w="49974" h="9572">
                    <a:moveTo>
                      <a:pt x="0" y="0"/>
                    </a:moveTo>
                    <a:lnTo>
                      <a:pt x="49974" y="0"/>
                    </a:lnTo>
                    <a:lnTo>
                      <a:pt x="49974"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4" name="Shape 211369">
                <a:extLst>
                  <a:ext uri="{FF2B5EF4-FFF2-40B4-BE49-F238E27FC236}">
                    <a16:creationId xmlns:a16="http://schemas.microsoft.com/office/drawing/2014/main" id="{3956650D-FACD-42BB-B939-D96A9EF23CF4}"/>
                  </a:ext>
                </a:extLst>
              </p:cNvPr>
              <p:cNvSpPr/>
              <p:nvPr/>
            </p:nvSpPr>
            <p:spPr>
              <a:xfrm>
                <a:off x="2555361" y="0"/>
                <a:ext cx="49961" cy="9572"/>
              </a:xfrm>
              <a:custGeom>
                <a:avLst/>
                <a:gdLst/>
                <a:ahLst/>
                <a:cxnLst/>
                <a:rect l="0" t="0" r="0" b="0"/>
                <a:pathLst>
                  <a:path w="49961" h="9572">
                    <a:moveTo>
                      <a:pt x="0" y="0"/>
                    </a:moveTo>
                    <a:lnTo>
                      <a:pt x="49961" y="0"/>
                    </a:lnTo>
                    <a:lnTo>
                      <a:pt x="49961"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5" name="Shape 211370">
                <a:extLst>
                  <a:ext uri="{FF2B5EF4-FFF2-40B4-BE49-F238E27FC236}">
                    <a16:creationId xmlns:a16="http://schemas.microsoft.com/office/drawing/2014/main" id="{151F52DF-B1DF-4F5D-96EE-BDE8DC0D50D9}"/>
                  </a:ext>
                </a:extLst>
              </p:cNvPr>
              <p:cNvSpPr/>
              <p:nvPr/>
            </p:nvSpPr>
            <p:spPr>
              <a:xfrm>
                <a:off x="2455403" y="0"/>
                <a:ext cx="49985" cy="9572"/>
              </a:xfrm>
              <a:custGeom>
                <a:avLst/>
                <a:gdLst/>
                <a:ahLst/>
                <a:cxnLst/>
                <a:rect l="0" t="0" r="0" b="0"/>
                <a:pathLst>
                  <a:path w="49985" h="9572">
                    <a:moveTo>
                      <a:pt x="0" y="0"/>
                    </a:moveTo>
                    <a:lnTo>
                      <a:pt x="49985" y="0"/>
                    </a:lnTo>
                    <a:lnTo>
                      <a:pt x="49985"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6" name="Shape 1820">
                <a:extLst>
                  <a:ext uri="{FF2B5EF4-FFF2-40B4-BE49-F238E27FC236}">
                    <a16:creationId xmlns:a16="http://schemas.microsoft.com/office/drawing/2014/main" id="{164D2C72-BBB5-4222-B174-2DCD4FE06AB0}"/>
                  </a:ext>
                </a:extLst>
              </p:cNvPr>
              <p:cNvSpPr/>
              <p:nvPr/>
            </p:nvSpPr>
            <p:spPr>
              <a:xfrm>
                <a:off x="2355469" y="0"/>
                <a:ext cx="49973" cy="9572"/>
              </a:xfrm>
              <a:custGeom>
                <a:avLst/>
                <a:gdLst/>
                <a:ahLst/>
                <a:cxnLst/>
                <a:rect l="0" t="0" r="0" b="0"/>
                <a:pathLst>
                  <a:path w="49973" h="9572">
                    <a:moveTo>
                      <a:pt x="0" y="0"/>
                    </a:moveTo>
                    <a:lnTo>
                      <a:pt x="49973" y="0"/>
                    </a:lnTo>
                    <a:lnTo>
                      <a:pt x="49961" y="9572"/>
                    </a:lnTo>
                    <a:lnTo>
                      <a:pt x="0" y="9572"/>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7" name="Shape 211371">
                <a:extLst>
                  <a:ext uri="{FF2B5EF4-FFF2-40B4-BE49-F238E27FC236}">
                    <a16:creationId xmlns:a16="http://schemas.microsoft.com/office/drawing/2014/main" id="{CD2422EF-B63D-4008-94F4-21116697AC83}"/>
                  </a:ext>
                </a:extLst>
              </p:cNvPr>
              <p:cNvSpPr/>
              <p:nvPr/>
            </p:nvSpPr>
            <p:spPr>
              <a:xfrm>
                <a:off x="2255525"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8" name="Shape 211372">
                <a:extLst>
                  <a:ext uri="{FF2B5EF4-FFF2-40B4-BE49-F238E27FC236}">
                    <a16:creationId xmlns:a16="http://schemas.microsoft.com/office/drawing/2014/main" id="{0455E273-961D-4C40-B259-299F80634F8B}"/>
                  </a:ext>
                </a:extLst>
              </p:cNvPr>
              <p:cNvSpPr/>
              <p:nvPr/>
            </p:nvSpPr>
            <p:spPr>
              <a:xfrm>
                <a:off x="2155591"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09" name="Shape 211373">
                <a:extLst>
                  <a:ext uri="{FF2B5EF4-FFF2-40B4-BE49-F238E27FC236}">
                    <a16:creationId xmlns:a16="http://schemas.microsoft.com/office/drawing/2014/main" id="{7DDA7C1D-D3C9-48E8-BB4B-F459AE9D97D1}"/>
                  </a:ext>
                </a:extLst>
              </p:cNvPr>
              <p:cNvSpPr/>
              <p:nvPr/>
            </p:nvSpPr>
            <p:spPr>
              <a:xfrm>
                <a:off x="2055633" y="0"/>
                <a:ext cx="49985" cy="9572"/>
              </a:xfrm>
              <a:custGeom>
                <a:avLst/>
                <a:gdLst/>
                <a:ahLst/>
                <a:cxnLst/>
                <a:rect l="0" t="0" r="0" b="0"/>
                <a:pathLst>
                  <a:path w="49985" h="9572">
                    <a:moveTo>
                      <a:pt x="0" y="0"/>
                    </a:moveTo>
                    <a:lnTo>
                      <a:pt x="49985" y="0"/>
                    </a:lnTo>
                    <a:lnTo>
                      <a:pt x="49985"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0" name="Shape 211374">
                <a:extLst>
                  <a:ext uri="{FF2B5EF4-FFF2-40B4-BE49-F238E27FC236}">
                    <a16:creationId xmlns:a16="http://schemas.microsoft.com/office/drawing/2014/main" id="{F8860E11-6EBB-420F-AA47-2D9652A6C3E3}"/>
                  </a:ext>
                </a:extLst>
              </p:cNvPr>
              <p:cNvSpPr/>
              <p:nvPr/>
            </p:nvSpPr>
            <p:spPr>
              <a:xfrm>
                <a:off x="1955699"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1" name="Shape 211375">
                <a:extLst>
                  <a:ext uri="{FF2B5EF4-FFF2-40B4-BE49-F238E27FC236}">
                    <a16:creationId xmlns:a16="http://schemas.microsoft.com/office/drawing/2014/main" id="{E8653782-6AD3-4557-A4BA-3141D32C58BD}"/>
                  </a:ext>
                </a:extLst>
              </p:cNvPr>
              <p:cNvSpPr/>
              <p:nvPr/>
            </p:nvSpPr>
            <p:spPr>
              <a:xfrm>
                <a:off x="1855764" y="0"/>
                <a:ext cx="49962" cy="9572"/>
              </a:xfrm>
              <a:custGeom>
                <a:avLst/>
                <a:gdLst/>
                <a:ahLst/>
                <a:cxnLst/>
                <a:rect l="0" t="0" r="0" b="0"/>
                <a:pathLst>
                  <a:path w="49962" h="9572">
                    <a:moveTo>
                      <a:pt x="0" y="0"/>
                    </a:moveTo>
                    <a:lnTo>
                      <a:pt x="49962" y="0"/>
                    </a:lnTo>
                    <a:lnTo>
                      <a:pt x="49962"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2" name="Shape 211376">
                <a:extLst>
                  <a:ext uri="{FF2B5EF4-FFF2-40B4-BE49-F238E27FC236}">
                    <a16:creationId xmlns:a16="http://schemas.microsoft.com/office/drawing/2014/main" id="{B3BFCAB2-4DD7-422C-91F2-D7DA9043B28E}"/>
                  </a:ext>
                </a:extLst>
              </p:cNvPr>
              <p:cNvSpPr/>
              <p:nvPr/>
            </p:nvSpPr>
            <p:spPr>
              <a:xfrm>
                <a:off x="1755818"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3" name="Shape 211377">
                <a:extLst>
                  <a:ext uri="{FF2B5EF4-FFF2-40B4-BE49-F238E27FC236}">
                    <a16:creationId xmlns:a16="http://schemas.microsoft.com/office/drawing/2014/main" id="{D073C807-3DF8-44F5-A7EA-1002EA0BE9C6}"/>
                  </a:ext>
                </a:extLst>
              </p:cNvPr>
              <p:cNvSpPr/>
              <p:nvPr/>
            </p:nvSpPr>
            <p:spPr>
              <a:xfrm>
                <a:off x="1655874"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4" name="Shape 211378">
                <a:extLst>
                  <a:ext uri="{FF2B5EF4-FFF2-40B4-BE49-F238E27FC236}">
                    <a16:creationId xmlns:a16="http://schemas.microsoft.com/office/drawing/2014/main" id="{42B80671-4CAA-4197-95CF-88F0120C1C22}"/>
                  </a:ext>
                </a:extLst>
              </p:cNvPr>
              <p:cNvSpPr/>
              <p:nvPr/>
            </p:nvSpPr>
            <p:spPr>
              <a:xfrm>
                <a:off x="1555928"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5" name="Shape 211379">
                <a:extLst>
                  <a:ext uri="{FF2B5EF4-FFF2-40B4-BE49-F238E27FC236}">
                    <a16:creationId xmlns:a16="http://schemas.microsoft.com/office/drawing/2014/main" id="{9A2E91D6-2A91-4A21-AAAB-04A6D82B9CC6}"/>
                  </a:ext>
                </a:extLst>
              </p:cNvPr>
              <p:cNvSpPr/>
              <p:nvPr/>
            </p:nvSpPr>
            <p:spPr>
              <a:xfrm>
                <a:off x="1455993" y="0"/>
                <a:ext cx="49962" cy="9572"/>
              </a:xfrm>
              <a:custGeom>
                <a:avLst/>
                <a:gdLst/>
                <a:ahLst/>
                <a:cxnLst/>
                <a:rect l="0" t="0" r="0" b="0"/>
                <a:pathLst>
                  <a:path w="49962" h="9572">
                    <a:moveTo>
                      <a:pt x="0" y="0"/>
                    </a:moveTo>
                    <a:lnTo>
                      <a:pt x="49962" y="0"/>
                    </a:lnTo>
                    <a:lnTo>
                      <a:pt x="49962"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6" name="Shape 211380">
                <a:extLst>
                  <a:ext uri="{FF2B5EF4-FFF2-40B4-BE49-F238E27FC236}">
                    <a16:creationId xmlns:a16="http://schemas.microsoft.com/office/drawing/2014/main" id="{D9A3EF00-6D7A-48A0-81E7-FD0E990DC41A}"/>
                  </a:ext>
                </a:extLst>
              </p:cNvPr>
              <p:cNvSpPr/>
              <p:nvPr/>
            </p:nvSpPr>
            <p:spPr>
              <a:xfrm>
                <a:off x="1356047"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7" name="Shape 211381">
                <a:extLst>
                  <a:ext uri="{FF2B5EF4-FFF2-40B4-BE49-F238E27FC236}">
                    <a16:creationId xmlns:a16="http://schemas.microsoft.com/office/drawing/2014/main" id="{578AC203-3407-424E-BB20-CE84576E87AF}"/>
                  </a:ext>
                </a:extLst>
              </p:cNvPr>
              <p:cNvSpPr/>
              <p:nvPr/>
            </p:nvSpPr>
            <p:spPr>
              <a:xfrm>
                <a:off x="1256101"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8" name="Shape 211382">
                <a:extLst>
                  <a:ext uri="{FF2B5EF4-FFF2-40B4-BE49-F238E27FC236}">
                    <a16:creationId xmlns:a16="http://schemas.microsoft.com/office/drawing/2014/main" id="{95CF7D44-BCBD-4ADF-9652-1B367572896D}"/>
                  </a:ext>
                </a:extLst>
              </p:cNvPr>
              <p:cNvSpPr/>
              <p:nvPr/>
            </p:nvSpPr>
            <p:spPr>
              <a:xfrm>
                <a:off x="1156167" y="0"/>
                <a:ext cx="49961" cy="9572"/>
              </a:xfrm>
              <a:custGeom>
                <a:avLst/>
                <a:gdLst/>
                <a:ahLst/>
                <a:cxnLst/>
                <a:rect l="0" t="0" r="0" b="0"/>
                <a:pathLst>
                  <a:path w="49961" h="9572">
                    <a:moveTo>
                      <a:pt x="0" y="0"/>
                    </a:moveTo>
                    <a:lnTo>
                      <a:pt x="49961" y="0"/>
                    </a:lnTo>
                    <a:lnTo>
                      <a:pt x="49961"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19" name="Shape 211383">
                <a:extLst>
                  <a:ext uri="{FF2B5EF4-FFF2-40B4-BE49-F238E27FC236}">
                    <a16:creationId xmlns:a16="http://schemas.microsoft.com/office/drawing/2014/main" id="{896AE688-9FD7-4B66-BCE1-DAF60A52E24A}"/>
                  </a:ext>
                </a:extLst>
              </p:cNvPr>
              <p:cNvSpPr/>
              <p:nvPr/>
            </p:nvSpPr>
            <p:spPr>
              <a:xfrm>
                <a:off x="1056223" y="0"/>
                <a:ext cx="49970" cy="9572"/>
              </a:xfrm>
              <a:custGeom>
                <a:avLst/>
                <a:gdLst/>
                <a:ahLst/>
                <a:cxnLst/>
                <a:rect l="0" t="0" r="0" b="0"/>
                <a:pathLst>
                  <a:path w="49970" h="9572">
                    <a:moveTo>
                      <a:pt x="0" y="0"/>
                    </a:moveTo>
                    <a:lnTo>
                      <a:pt x="49970" y="0"/>
                    </a:lnTo>
                    <a:lnTo>
                      <a:pt x="49970"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0" name="Shape 211384">
                <a:extLst>
                  <a:ext uri="{FF2B5EF4-FFF2-40B4-BE49-F238E27FC236}">
                    <a16:creationId xmlns:a16="http://schemas.microsoft.com/office/drawing/2014/main" id="{4A3016EC-A6AE-4622-B06E-A9A9610ADC4F}"/>
                  </a:ext>
                </a:extLst>
              </p:cNvPr>
              <p:cNvSpPr/>
              <p:nvPr/>
            </p:nvSpPr>
            <p:spPr>
              <a:xfrm>
                <a:off x="956277"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1" name="Shape 211385">
                <a:extLst>
                  <a:ext uri="{FF2B5EF4-FFF2-40B4-BE49-F238E27FC236}">
                    <a16:creationId xmlns:a16="http://schemas.microsoft.com/office/drawing/2014/main" id="{3887C616-DCE1-4C7F-B1F7-87880D6BC604}"/>
                  </a:ext>
                </a:extLst>
              </p:cNvPr>
              <p:cNvSpPr/>
              <p:nvPr/>
            </p:nvSpPr>
            <p:spPr>
              <a:xfrm>
                <a:off x="856331"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2" name="Shape 211386">
                <a:extLst>
                  <a:ext uri="{FF2B5EF4-FFF2-40B4-BE49-F238E27FC236}">
                    <a16:creationId xmlns:a16="http://schemas.microsoft.com/office/drawing/2014/main" id="{D10911A4-7A51-4ADC-8C6A-4AF04557792F}"/>
                  </a:ext>
                </a:extLst>
              </p:cNvPr>
              <p:cNvSpPr/>
              <p:nvPr/>
            </p:nvSpPr>
            <p:spPr>
              <a:xfrm>
                <a:off x="756396"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3" name="Shape 211387">
                <a:extLst>
                  <a:ext uri="{FF2B5EF4-FFF2-40B4-BE49-F238E27FC236}">
                    <a16:creationId xmlns:a16="http://schemas.microsoft.com/office/drawing/2014/main" id="{54CF5953-28CC-44EA-B503-855F22522138}"/>
                  </a:ext>
                </a:extLst>
              </p:cNvPr>
              <p:cNvSpPr/>
              <p:nvPr/>
            </p:nvSpPr>
            <p:spPr>
              <a:xfrm>
                <a:off x="656450"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4" name="Shape 211388">
                <a:extLst>
                  <a:ext uri="{FF2B5EF4-FFF2-40B4-BE49-F238E27FC236}">
                    <a16:creationId xmlns:a16="http://schemas.microsoft.com/office/drawing/2014/main" id="{5E288652-5AC6-4B99-B1C3-254248295531}"/>
                  </a:ext>
                </a:extLst>
              </p:cNvPr>
              <p:cNvSpPr/>
              <p:nvPr/>
            </p:nvSpPr>
            <p:spPr>
              <a:xfrm>
                <a:off x="556504"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5" name="Shape 211389">
                <a:extLst>
                  <a:ext uri="{FF2B5EF4-FFF2-40B4-BE49-F238E27FC236}">
                    <a16:creationId xmlns:a16="http://schemas.microsoft.com/office/drawing/2014/main" id="{C4D6A36B-4192-417A-9303-2AB252D6429E}"/>
                  </a:ext>
                </a:extLst>
              </p:cNvPr>
              <p:cNvSpPr/>
              <p:nvPr/>
            </p:nvSpPr>
            <p:spPr>
              <a:xfrm>
                <a:off x="456569" y="0"/>
                <a:ext cx="49961" cy="9572"/>
              </a:xfrm>
              <a:custGeom>
                <a:avLst/>
                <a:gdLst/>
                <a:ahLst/>
                <a:cxnLst/>
                <a:rect l="0" t="0" r="0" b="0"/>
                <a:pathLst>
                  <a:path w="49961" h="9572">
                    <a:moveTo>
                      <a:pt x="0" y="0"/>
                    </a:moveTo>
                    <a:lnTo>
                      <a:pt x="49961" y="0"/>
                    </a:lnTo>
                    <a:lnTo>
                      <a:pt x="49961"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6" name="Shape 211390">
                <a:extLst>
                  <a:ext uri="{FF2B5EF4-FFF2-40B4-BE49-F238E27FC236}">
                    <a16:creationId xmlns:a16="http://schemas.microsoft.com/office/drawing/2014/main" id="{D73198FA-8BF6-43AE-A0D2-7844D799566C}"/>
                  </a:ext>
                </a:extLst>
              </p:cNvPr>
              <p:cNvSpPr/>
              <p:nvPr/>
            </p:nvSpPr>
            <p:spPr>
              <a:xfrm>
                <a:off x="356626" y="0"/>
                <a:ext cx="49973" cy="9572"/>
              </a:xfrm>
              <a:custGeom>
                <a:avLst/>
                <a:gdLst/>
                <a:ahLst/>
                <a:cxnLst/>
                <a:rect l="0" t="0" r="0" b="0"/>
                <a:pathLst>
                  <a:path w="49973" h="9572">
                    <a:moveTo>
                      <a:pt x="0" y="0"/>
                    </a:moveTo>
                    <a:lnTo>
                      <a:pt x="49973" y="0"/>
                    </a:lnTo>
                    <a:lnTo>
                      <a:pt x="49973" y="9572"/>
                    </a:lnTo>
                    <a:lnTo>
                      <a:pt x="0" y="9572"/>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7" name="Shape 1841">
                <a:extLst>
                  <a:ext uri="{FF2B5EF4-FFF2-40B4-BE49-F238E27FC236}">
                    <a16:creationId xmlns:a16="http://schemas.microsoft.com/office/drawing/2014/main" id="{17EF8C04-A1E3-4798-8F60-9D63BF064B28}"/>
                  </a:ext>
                </a:extLst>
              </p:cNvPr>
              <p:cNvSpPr/>
              <p:nvPr/>
            </p:nvSpPr>
            <p:spPr>
              <a:xfrm>
                <a:off x="1126720" y="1132942"/>
                <a:ext cx="587668" cy="431442"/>
              </a:xfrm>
              <a:custGeom>
                <a:avLst/>
                <a:gdLst/>
                <a:ahLst/>
                <a:cxnLst/>
                <a:rect l="0" t="0" r="0" b="0"/>
                <a:pathLst>
                  <a:path w="587668" h="431442">
                    <a:moveTo>
                      <a:pt x="0" y="0"/>
                    </a:moveTo>
                    <a:lnTo>
                      <a:pt x="587668" y="0"/>
                    </a:lnTo>
                    <a:lnTo>
                      <a:pt x="587668" y="9584"/>
                    </a:lnTo>
                    <a:lnTo>
                      <a:pt x="9584" y="9584"/>
                    </a:lnTo>
                    <a:lnTo>
                      <a:pt x="9584" y="421859"/>
                    </a:lnTo>
                    <a:lnTo>
                      <a:pt x="587668" y="421859"/>
                    </a:lnTo>
                    <a:lnTo>
                      <a:pt x="587668" y="431442"/>
                    </a:lnTo>
                    <a:lnTo>
                      <a:pt x="0" y="431442"/>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28" name="Shape 1842">
                <a:extLst>
                  <a:ext uri="{FF2B5EF4-FFF2-40B4-BE49-F238E27FC236}">
                    <a16:creationId xmlns:a16="http://schemas.microsoft.com/office/drawing/2014/main" id="{3AEDE7E8-5022-4C2A-A450-612F4EDA7D6B}"/>
                  </a:ext>
                </a:extLst>
              </p:cNvPr>
              <p:cNvSpPr/>
              <p:nvPr/>
            </p:nvSpPr>
            <p:spPr>
              <a:xfrm>
                <a:off x="1714388" y="1132942"/>
                <a:ext cx="587656" cy="431442"/>
              </a:xfrm>
              <a:custGeom>
                <a:avLst/>
                <a:gdLst/>
                <a:ahLst/>
                <a:cxnLst/>
                <a:rect l="0" t="0" r="0" b="0"/>
                <a:pathLst>
                  <a:path w="587656" h="431442">
                    <a:moveTo>
                      <a:pt x="0" y="0"/>
                    </a:moveTo>
                    <a:lnTo>
                      <a:pt x="587656" y="0"/>
                    </a:lnTo>
                    <a:lnTo>
                      <a:pt x="587656" y="426643"/>
                    </a:lnTo>
                    <a:lnTo>
                      <a:pt x="587656" y="431442"/>
                    </a:lnTo>
                    <a:lnTo>
                      <a:pt x="0" y="431442"/>
                    </a:lnTo>
                    <a:lnTo>
                      <a:pt x="0" y="421859"/>
                    </a:lnTo>
                    <a:lnTo>
                      <a:pt x="578084" y="421859"/>
                    </a:lnTo>
                    <a:lnTo>
                      <a:pt x="578084" y="9584"/>
                    </a:lnTo>
                    <a:lnTo>
                      <a:pt x="0" y="9584"/>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pic>
            <p:nvPicPr>
              <p:cNvPr id="129" name="Picture 207799">
                <a:extLst>
                  <a:ext uri="{FF2B5EF4-FFF2-40B4-BE49-F238E27FC236}">
                    <a16:creationId xmlns:a16="http://schemas.microsoft.com/office/drawing/2014/main" id="{8F9F806D-2BF5-4AFB-82D6-E9286E1C567E}"/>
                  </a:ext>
                </a:extLst>
              </p:cNvPr>
              <p:cNvPicPr/>
              <p:nvPr/>
            </p:nvPicPr>
            <p:blipFill>
              <a:blip r:embed="rId8"/>
              <a:stretch>
                <a:fillRect/>
              </a:stretch>
            </p:blipFill>
            <p:spPr>
              <a:xfrm>
                <a:off x="1056575" y="2036257"/>
                <a:ext cx="1347216" cy="768096"/>
              </a:xfrm>
              <a:prstGeom prst="rect">
                <a:avLst/>
              </a:prstGeom>
            </p:spPr>
          </p:pic>
          <p:sp>
            <p:nvSpPr>
              <p:cNvPr id="130" name="Shape 1846">
                <a:extLst>
                  <a:ext uri="{FF2B5EF4-FFF2-40B4-BE49-F238E27FC236}">
                    <a16:creationId xmlns:a16="http://schemas.microsoft.com/office/drawing/2014/main" id="{3036B0DB-064B-4300-B281-838080FF6544}"/>
                  </a:ext>
                </a:extLst>
              </p:cNvPr>
              <p:cNvSpPr/>
              <p:nvPr/>
            </p:nvSpPr>
            <p:spPr>
              <a:xfrm>
                <a:off x="1131666" y="2217086"/>
                <a:ext cx="1174606" cy="497095"/>
              </a:xfrm>
              <a:custGeom>
                <a:avLst/>
                <a:gdLst/>
                <a:ahLst/>
                <a:cxnLst/>
                <a:rect l="0" t="0" r="0" b="0"/>
                <a:pathLst>
                  <a:path w="1174606" h="497095">
                    <a:moveTo>
                      <a:pt x="0" y="0"/>
                    </a:moveTo>
                    <a:lnTo>
                      <a:pt x="9528" y="0"/>
                    </a:lnTo>
                    <a:lnTo>
                      <a:pt x="9528" y="387052"/>
                    </a:lnTo>
                    <a:lnTo>
                      <a:pt x="28141" y="408932"/>
                    </a:lnTo>
                    <a:lnTo>
                      <a:pt x="148455" y="443847"/>
                    </a:lnTo>
                    <a:cubicBezTo>
                      <a:pt x="276392" y="473687"/>
                      <a:pt x="421911" y="487576"/>
                      <a:pt x="567104" y="487567"/>
                    </a:cubicBezTo>
                    <a:cubicBezTo>
                      <a:pt x="756267" y="487577"/>
                      <a:pt x="944934" y="464003"/>
                      <a:pt x="1093428" y="421761"/>
                    </a:cubicBezTo>
                    <a:lnTo>
                      <a:pt x="1153177" y="402943"/>
                    </a:lnTo>
                    <a:lnTo>
                      <a:pt x="1165080" y="387200"/>
                    </a:lnTo>
                    <a:lnTo>
                      <a:pt x="1165080" y="0"/>
                    </a:lnTo>
                    <a:lnTo>
                      <a:pt x="1174606" y="0"/>
                    </a:lnTo>
                    <a:lnTo>
                      <a:pt x="1174606" y="390403"/>
                    </a:lnTo>
                    <a:lnTo>
                      <a:pt x="1158983" y="411052"/>
                    </a:lnTo>
                    <a:lnTo>
                      <a:pt x="1157615" y="411520"/>
                    </a:lnTo>
                    <a:cubicBezTo>
                      <a:pt x="1000483" y="466256"/>
                      <a:pt x="784227" y="497084"/>
                      <a:pt x="567104" y="497095"/>
                    </a:cubicBezTo>
                    <a:cubicBezTo>
                      <a:pt x="372705" y="497084"/>
                      <a:pt x="177679" y="472376"/>
                      <a:pt x="23853" y="417594"/>
                    </a:cubicBezTo>
                    <a:lnTo>
                      <a:pt x="22645" y="417161"/>
                    </a:lnTo>
                    <a:lnTo>
                      <a:pt x="0" y="39055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1" name="Shape 1847">
                <a:extLst>
                  <a:ext uri="{FF2B5EF4-FFF2-40B4-BE49-F238E27FC236}">
                    <a16:creationId xmlns:a16="http://schemas.microsoft.com/office/drawing/2014/main" id="{64C8E24A-BB84-45E1-BA75-25BD01D06C65}"/>
                  </a:ext>
                </a:extLst>
              </p:cNvPr>
              <p:cNvSpPr/>
              <p:nvPr/>
            </p:nvSpPr>
            <p:spPr>
              <a:xfrm>
                <a:off x="1145912" y="2120650"/>
                <a:ext cx="1158172" cy="191356"/>
              </a:xfrm>
              <a:custGeom>
                <a:avLst/>
                <a:gdLst/>
                <a:ahLst/>
                <a:cxnLst/>
                <a:rect l="0" t="0" r="0" b="0"/>
                <a:pathLst>
                  <a:path w="1158172" h="191356">
                    <a:moveTo>
                      <a:pt x="579092" y="0"/>
                    </a:moveTo>
                    <a:cubicBezTo>
                      <a:pt x="898918" y="0"/>
                      <a:pt x="1158172" y="42840"/>
                      <a:pt x="1158172" y="95684"/>
                    </a:cubicBezTo>
                    <a:cubicBezTo>
                      <a:pt x="1158172" y="148528"/>
                      <a:pt x="898918" y="191356"/>
                      <a:pt x="579092" y="191356"/>
                    </a:cubicBezTo>
                    <a:cubicBezTo>
                      <a:pt x="259266" y="191356"/>
                      <a:pt x="0" y="148528"/>
                      <a:pt x="0" y="95684"/>
                    </a:cubicBezTo>
                    <a:cubicBezTo>
                      <a:pt x="0" y="42840"/>
                      <a:pt x="259266" y="0"/>
                      <a:pt x="579092"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zh-CN" altLang="en-US"/>
              </a:p>
            </p:txBody>
          </p:sp>
          <p:sp>
            <p:nvSpPr>
              <p:cNvPr id="132" name="Shape 1848">
                <a:extLst>
                  <a:ext uri="{FF2B5EF4-FFF2-40B4-BE49-F238E27FC236}">
                    <a16:creationId xmlns:a16="http://schemas.microsoft.com/office/drawing/2014/main" id="{D4F33BB0-80FA-4458-B68D-CFA10372E26A}"/>
                  </a:ext>
                </a:extLst>
              </p:cNvPr>
              <p:cNvSpPr/>
              <p:nvPr/>
            </p:nvSpPr>
            <p:spPr>
              <a:xfrm>
                <a:off x="1141147" y="2115886"/>
                <a:ext cx="583850" cy="200884"/>
              </a:xfrm>
              <a:custGeom>
                <a:avLst/>
                <a:gdLst/>
                <a:ahLst/>
                <a:cxnLst/>
                <a:rect l="0" t="0" r="0" b="0"/>
                <a:pathLst>
                  <a:path w="583850" h="200884">
                    <a:moveTo>
                      <a:pt x="583850" y="0"/>
                    </a:moveTo>
                    <a:lnTo>
                      <a:pt x="583850" y="9528"/>
                    </a:lnTo>
                    <a:lnTo>
                      <a:pt x="432426" y="12827"/>
                    </a:lnTo>
                    <a:cubicBezTo>
                      <a:pt x="287634" y="19300"/>
                      <a:pt x="165423" y="34847"/>
                      <a:pt x="89849" y="55420"/>
                    </a:cubicBezTo>
                    <a:cubicBezTo>
                      <a:pt x="56310" y="64505"/>
                      <a:pt x="31955" y="74748"/>
                      <a:pt x="19521" y="84857"/>
                    </a:cubicBezTo>
                    <a:cubicBezTo>
                      <a:pt x="12352" y="90657"/>
                      <a:pt x="9493" y="95935"/>
                      <a:pt x="9528" y="100448"/>
                    </a:cubicBezTo>
                    <a:cubicBezTo>
                      <a:pt x="9493" y="104950"/>
                      <a:pt x="12352" y="110213"/>
                      <a:pt x="19521" y="116015"/>
                    </a:cubicBezTo>
                    <a:cubicBezTo>
                      <a:pt x="26622" y="121769"/>
                      <a:pt x="37629" y="127650"/>
                      <a:pt x="52001" y="133246"/>
                    </a:cubicBezTo>
                    <a:cubicBezTo>
                      <a:pt x="80776" y="144493"/>
                      <a:pt x="122953" y="154786"/>
                      <a:pt x="175161" y="163401"/>
                    </a:cubicBezTo>
                    <a:cubicBezTo>
                      <a:pt x="253471" y="176341"/>
                      <a:pt x="354385" y="185603"/>
                      <a:pt x="467314" y="189424"/>
                    </a:cubicBezTo>
                    <a:lnTo>
                      <a:pt x="583850" y="191368"/>
                    </a:lnTo>
                    <a:lnTo>
                      <a:pt x="583850" y="200884"/>
                    </a:lnTo>
                    <a:lnTo>
                      <a:pt x="431991" y="197560"/>
                    </a:lnTo>
                    <a:cubicBezTo>
                      <a:pt x="286780" y="191071"/>
                      <a:pt x="164123" y="175503"/>
                      <a:pt x="87352" y="154649"/>
                    </a:cubicBezTo>
                    <a:cubicBezTo>
                      <a:pt x="53185" y="145327"/>
                      <a:pt x="28104" y="135116"/>
                      <a:pt x="13540" y="123435"/>
                    </a:cubicBezTo>
                    <a:cubicBezTo>
                      <a:pt x="5286" y="116777"/>
                      <a:pt x="35" y="109142"/>
                      <a:pt x="0" y="100448"/>
                    </a:cubicBezTo>
                    <a:cubicBezTo>
                      <a:pt x="35" y="91739"/>
                      <a:pt x="5286" y="84093"/>
                      <a:pt x="13540" y="77450"/>
                    </a:cubicBezTo>
                    <a:cubicBezTo>
                      <a:pt x="21869" y="70737"/>
                      <a:pt x="33606" y="64607"/>
                      <a:pt x="48538" y="58760"/>
                    </a:cubicBezTo>
                    <a:cubicBezTo>
                      <a:pt x="78372" y="47114"/>
                      <a:pt x="121004" y="36778"/>
                      <a:pt x="173600" y="28080"/>
                    </a:cubicBezTo>
                    <a:cubicBezTo>
                      <a:pt x="252475" y="15046"/>
                      <a:pt x="353733" y="5768"/>
                      <a:pt x="466987" y="1944"/>
                    </a:cubicBezTo>
                    <a:lnTo>
                      <a:pt x="58385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3" name="Shape 1849">
                <a:extLst>
                  <a:ext uri="{FF2B5EF4-FFF2-40B4-BE49-F238E27FC236}">
                    <a16:creationId xmlns:a16="http://schemas.microsoft.com/office/drawing/2014/main" id="{2F2571AD-3F33-4C12-9CD8-761DA3F7D630}"/>
                  </a:ext>
                </a:extLst>
              </p:cNvPr>
              <p:cNvSpPr/>
              <p:nvPr/>
            </p:nvSpPr>
            <p:spPr>
              <a:xfrm>
                <a:off x="1724998" y="2115886"/>
                <a:ext cx="583850" cy="200884"/>
              </a:xfrm>
              <a:custGeom>
                <a:avLst/>
                <a:gdLst/>
                <a:ahLst/>
                <a:cxnLst/>
                <a:rect l="0" t="0" r="0" b="0"/>
                <a:pathLst>
                  <a:path w="583850" h="200884">
                    <a:moveTo>
                      <a:pt x="5" y="0"/>
                    </a:moveTo>
                    <a:cubicBezTo>
                      <a:pt x="210211" y="12"/>
                      <a:pt x="394136" y="18418"/>
                      <a:pt x="496498" y="46224"/>
                    </a:cubicBezTo>
                    <a:cubicBezTo>
                      <a:pt x="530673" y="55557"/>
                      <a:pt x="555758" y="65756"/>
                      <a:pt x="570310" y="77450"/>
                    </a:cubicBezTo>
                    <a:cubicBezTo>
                      <a:pt x="578572" y="84093"/>
                      <a:pt x="583815" y="91739"/>
                      <a:pt x="583850" y="100448"/>
                    </a:cubicBezTo>
                    <a:cubicBezTo>
                      <a:pt x="583815" y="109142"/>
                      <a:pt x="578572" y="116777"/>
                      <a:pt x="570310" y="123435"/>
                    </a:cubicBezTo>
                    <a:cubicBezTo>
                      <a:pt x="561980" y="130136"/>
                      <a:pt x="550252" y="136277"/>
                      <a:pt x="535312" y="142124"/>
                    </a:cubicBezTo>
                    <a:cubicBezTo>
                      <a:pt x="505478" y="153770"/>
                      <a:pt x="462854" y="164095"/>
                      <a:pt x="410261" y="172792"/>
                    </a:cubicBezTo>
                    <a:cubicBezTo>
                      <a:pt x="305084" y="190171"/>
                      <a:pt x="160124" y="200884"/>
                      <a:pt x="5" y="200884"/>
                    </a:cubicBezTo>
                    <a:lnTo>
                      <a:pt x="0" y="200884"/>
                    </a:lnTo>
                    <a:lnTo>
                      <a:pt x="0" y="191368"/>
                    </a:lnTo>
                    <a:lnTo>
                      <a:pt x="5" y="191368"/>
                    </a:lnTo>
                    <a:cubicBezTo>
                      <a:pt x="209572" y="191379"/>
                      <a:pt x="393235" y="172882"/>
                      <a:pt x="494012" y="145464"/>
                    </a:cubicBezTo>
                    <a:cubicBezTo>
                      <a:pt x="527552" y="136379"/>
                      <a:pt x="551895" y="126136"/>
                      <a:pt x="564329" y="116015"/>
                    </a:cubicBezTo>
                    <a:cubicBezTo>
                      <a:pt x="571509" y="110213"/>
                      <a:pt x="574368" y="104950"/>
                      <a:pt x="574322" y="100448"/>
                    </a:cubicBezTo>
                    <a:cubicBezTo>
                      <a:pt x="574368" y="95935"/>
                      <a:pt x="571509" y="90657"/>
                      <a:pt x="564329" y="84857"/>
                    </a:cubicBezTo>
                    <a:cubicBezTo>
                      <a:pt x="557228" y="79113"/>
                      <a:pt x="546229" y="73246"/>
                      <a:pt x="531861" y="67626"/>
                    </a:cubicBezTo>
                    <a:cubicBezTo>
                      <a:pt x="503083" y="56389"/>
                      <a:pt x="460905" y="46099"/>
                      <a:pt x="408712" y="37472"/>
                    </a:cubicBezTo>
                    <a:cubicBezTo>
                      <a:pt x="304288" y="20230"/>
                      <a:pt x="159701" y="9505"/>
                      <a:pt x="5" y="9528"/>
                    </a:cubicBezTo>
                    <a:lnTo>
                      <a:pt x="0" y="9528"/>
                    </a:lnTo>
                    <a:lnTo>
                      <a:pt x="0" y="0"/>
                    </a:lnTo>
                    <a:lnTo>
                      <a:pt x="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4" name="Shape 1850">
                <a:extLst>
                  <a:ext uri="{FF2B5EF4-FFF2-40B4-BE49-F238E27FC236}">
                    <a16:creationId xmlns:a16="http://schemas.microsoft.com/office/drawing/2014/main" id="{0FE48D59-60FE-48E2-8E3A-A088A7ADCCE0}"/>
                  </a:ext>
                </a:extLst>
              </p:cNvPr>
              <p:cNvSpPr/>
              <p:nvPr/>
            </p:nvSpPr>
            <p:spPr>
              <a:xfrm>
                <a:off x="2651912" y="1128020"/>
                <a:ext cx="296675" cy="414950"/>
              </a:xfrm>
              <a:custGeom>
                <a:avLst/>
                <a:gdLst/>
                <a:ahLst/>
                <a:cxnLst/>
                <a:rect l="0" t="0" r="0" b="0"/>
                <a:pathLst>
                  <a:path w="296675" h="414950">
                    <a:moveTo>
                      <a:pt x="296675" y="0"/>
                    </a:moveTo>
                    <a:lnTo>
                      <a:pt x="296675" y="9584"/>
                    </a:lnTo>
                    <a:lnTo>
                      <a:pt x="238527" y="13653"/>
                    </a:lnTo>
                    <a:cubicBezTo>
                      <a:pt x="182201" y="21661"/>
                      <a:pt x="131932" y="41066"/>
                      <a:pt x="93017" y="68093"/>
                    </a:cubicBezTo>
                    <a:cubicBezTo>
                      <a:pt x="41107" y="104185"/>
                      <a:pt x="9584" y="153472"/>
                      <a:pt x="9596" y="207481"/>
                    </a:cubicBezTo>
                    <a:cubicBezTo>
                      <a:pt x="9584" y="261489"/>
                      <a:pt x="41107" y="310776"/>
                      <a:pt x="93017" y="346868"/>
                    </a:cubicBezTo>
                    <a:cubicBezTo>
                      <a:pt x="131932" y="373904"/>
                      <a:pt x="182201" y="393304"/>
                      <a:pt x="238527" y="401309"/>
                    </a:cubicBezTo>
                    <a:lnTo>
                      <a:pt x="296675" y="405377"/>
                    </a:lnTo>
                    <a:lnTo>
                      <a:pt x="296675" y="414950"/>
                    </a:lnTo>
                    <a:lnTo>
                      <a:pt x="237177" y="410789"/>
                    </a:lnTo>
                    <a:cubicBezTo>
                      <a:pt x="179500" y="402600"/>
                      <a:pt x="127874" y="382726"/>
                      <a:pt x="87559" y="354742"/>
                    </a:cubicBezTo>
                    <a:cubicBezTo>
                      <a:pt x="33836" y="317466"/>
                      <a:pt x="23" y="265406"/>
                      <a:pt x="0" y="207481"/>
                    </a:cubicBezTo>
                    <a:cubicBezTo>
                      <a:pt x="23" y="149552"/>
                      <a:pt x="33836" y="97495"/>
                      <a:pt x="87559" y="60228"/>
                    </a:cubicBezTo>
                    <a:cubicBezTo>
                      <a:pt x="127874" y="32235"/>
                      <a:pt x="179500" y="12360"/>
                      <a:pt x="237177" y="4167"/>
                    </a:cubicBezTo>
                    <a:lnTo>
                      <a:pt x="29667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5" name="Shape 1851">
                <a:extLst>
                  <a:ext uri="{FF2B5EF4-FFF2-40B4-BE49-F238E27FC236}">
                    <a16:creationId xmlns:a16="http://schemas.microsoft.com/office/drawing/2014/main" id="{7DCE6300-F1E9-46B7-AA69-64BAC685F90C}"/>
                  </a:ext>
                </a:extLst>
              </p:cNvPr>
              <p:cNvSpPr/>
              <p:nvPr/>
            </p:nvSpPr>
            <p:spPr>
              <a:xfrm>
                <a:off x="2948586" y="1128020"/>
                <a:ext cx="296649" cy="414950"/>
              </a:xfrm>
              <a:custGeom>
                <a:avLst/>
                <a:gdLst/>
                <a:ahLst/>
                <a:cxnLst/>
                <a:rect l="0" t="0" r="0" b="0"/>
                <a:pathLst>
                  <a:path w="296649" h="414950">
                    <a:moveTo>
                      <a:pt x="2" y="0"/>
                    </a:moveTo>
                    <a:cubicBezTo>
                      <a:pt x="81486" y="12"/>
                      <a:pt x="155356" y="22905"/>
                      <a:pt x="209096" y="60228"/>
                    </a:cubicBezTo>
                    <a:cubicBezTo>
                      <a:pt x="262835" y="97496"/>
                      <a:pt x="296649" y="149552"/>
                      <a:pt x="296649" y="207481"/>
                    </a:cubicBezTo>
                    <a:cubicBezTo>
                      <a:pt x="296649" y="265407"/>
                      <a:pt x="262835" y="317466"/>
                      <a:pt x="209096" y="354742"/>
                    </a:cubicBezTo>
                    <a:cubicBezTo>
                      <a:pt x="155356" y="392054"/>
                      <a:pt x="81486" y="414950"/>
                      <a:pt x="2" y="414950"/>
                    </a:cubicBezTo>
                    <a:lnTo>
                      <a:pt x="0" y="414950"/>
                    </a:lnTo>
                    <a:lnTo>
                      <a:pt x="0" y="405378"/>
                    </a:lnTo>
                    <a:lnTo>
                      <a:pt x="2" y="405378"/>
                    </a:lnTo>
                    <a:cubicBezTo>
                      <a:pt x="79706" y="405389"/>
                      <a:pt x="151768" y="382916"/>
                      <a:pt x="203640" y="346868"/>
                    </a:cubicBezTo>
                    <a:cubicBezTo>
                      <a:pt x="255571" y="310776"/>
                      <a:pt x="287079" y="261489"/>
                      <a:pt x="287079" y="207481"/>
                    </a:cubicBezTo>
                    <a:cubicBezTo>
                      <a:pt x="287079" y="153473"/>
                      <a:pt x="255571" y="104185"/>
                      <a:pt x="203640" y="68094"/>
                    </a:cubicBezTo>
                    <a:cubicBezTo>
                      <a:pt x="151768" y="32057"/>
                      <a:pt x="79706" y="9572"/>
                      <a:pt x="2" y="9584"/>
                    </a:cubicBezTo>
                    <a:lnTo>
                      <a:pt x="0" y="9584"/>
                    </a:lnTo>
                    <a:lnTo>
                      <a:pt x="0" y="0"/>
                    </a:lnTo>
                    <a:lnTo>
                      <a:pt x="2"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6" name="Shape 211391">
                <a:extLst>
                  <a:ext uri="{FF2B5EF4-FFF2-40B4-BE49-F238E27FC236}">
                    <a16:creationId xmlns:a16="http://schemas.microsoft.com/office/drawing/2014/main" id="{08558FFD-F74E-4A76-8760-039D186A5475}"/>
                  </a:ext>
                </a:extLst>
              </p:cNvPr>
              <p:cNvSpPr/>
              <p:nvPr/>
            </p:nvSpPr>
            <p:spPr>
              <a:xfrm>
                <a:off x="1712079" y="490112"/>
                <a:ext cx="9527" cy="569975"/>
              </a:xfrm>
              <a:custGeom>
                <a:avLst/>
                <a:gdLst/>
                <a:ahLst/>
                <a:cxnLst/>
                <a:rect l="0" t="0" r="0" b="0"/>
                <a:pathLst>
                  <a:path w="9527" h="569975">
                    <a:moveTo>
                      <a:pt x="0" y="0"/>
                    </a:moveTo>
                    <a:lnTo>
                      <a:pt x="9527" y="0"/>
                    </a:lnTo>
                    <a:lnTo>
                      <a:pt x="9527" y="569975"/>
                    </a:lnTo>
                    <a:lnTo>
                      <a:pt x="0" y="569975"/>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7" name="Shape 1853">
                <a:extLst>
                  <a:ext uri="{FF2B5EF4-FFF2-40B4-BE49-F238E27FC236}">
                    <a16:creationId xmlns:a16="http://schemas.microsoft.com/office/drawing/2014/main" id="{E3C8A578-4304-45F6-80DF-296239E54179}"/>
                  </a:ext>
                </a:extLst>
              </p:cNvPr>
              <p:cNvSpPr/>
              <p:nvPr/>
            </p:nvSpPr>
            <p:spPr>
              <a:xfrm>
                <a:off x="1681755" y="1022114"/>
                <a:ext cx="70188" cy="115616"/>
              </a:xfrm>
              <a:custGeom>
                <a:avLst/>
                <a:gdLst/>
                <a:ahLst/>
                <a:cxnLst/>
                <a:rect l="0" t="0" r="0" b="0"/>
                <a:pathLst>
                  <a:path w="70188" h="115616">
                    <a:moveTo>
                      <a:pt x="581" y="0"/>
                    </a:moveTo>
                    <a:lnTo>
                      <a:pt x="35089" y="20877"/>
                    </a:lnTo>
                    <a:lnTo>
                      <a:pt x="69415" y="0"/>
                    </a:lnTo>
                    <a:lnTo>
                      <a:pt x="70188" y="1173"/>
                    </a:lnTo>
                    <a:lnTo>
                      <a:pt x="47966" y="57129"/>
                    </a:lnTo>
                    <a:cubicBezTo>
                      <a:pt x="43669" y="76630"/>
                      <a:pt x="39374" y="96127"/>
                      <a:pt x="35089" y="115616"/>
                    </a:cubicBezTo>
                    <a:cubicBezTo>
                      <a:pt x="30803" y="96127"/>
                      <a:pt x="26508" y="76630"/>
                      <a:pt x="22223" y="57129"/>
                    </a:cubicBezTo>
                    <a:lnTo>
                      <a:pt x="0" y="1173"/>
                    </a:lnTo>
                    <a:lnTo>
                      <a:pt x="581"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8" name="Shape 211392">
                <a:extLst>
                  <a:ext uri="{FF2B5EF4-FFF2-40B4-BE49-F238E27FC236}">
                    <a16:creationId xmlns:a16="http://schemas.microsoft.com/office/drawing/2014/main" id="{57105302-D70F-447D-B3EB-F35C5B3A2D8C}"/>
                  </a:ext>
                </a:extLst>
              </p:cNvPr>
              <p:cNvSpPr/>
              <p:nvPr/>
            </p:nvSpPr>
            <p:spPr>
              <a:xfrm>
                <a:off x="1712079" y="1561262"/>
                <a:ext cx="9527" cy="473130"/>
              </a:xfrm>
              <a:custGeom>
                <a:avLst/>
                <a:gdLst/>
                <a:ahLst/>
                <a:cxnLst/>
                <a:rect l="0" t="0" r="0" b="0"/>
                <a:pathLst>
                  <a:path w="9527" h="473130">
                    <a:moveTo>
                      <a:pt x="0" y="0"/>
                    </a:moveTo>
                    <a:lnTo>
                      <a:pt x="9527" y="0"/>
                    </a:lnTo>
                    <a:lnTo>
                      <a:pt x="9527" y="473130"/>
                    </a:lnTo>
                    <a:lnTo>
                      <a:pt x="0" y="47313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39" name="Shape 1855">
                <a:extLst>
                  <a:ext uri="{FF2B5EF4-FFF2-40B4-BE49-F238E27FC236}">
                    <a16:creationId xmlns:a16="http://schemas.microsoft.com/office/drawing/2014/main" id="{3CC5B9EF-DFFB-440B-8727-2D66237E8272}"/>
                  </a:ext>
                </a:extLst>
              </p:cNvPr>
              <p:cNvSpPr/>
              <p:nvPr/>
            </p:nvSpPr>
            <p:spPr>
              <a:xfrm>
                <a:off x="1681755" y="1996418"/>
                <a:ext cx="70188" cy="115616"/>
              </a:xfrm>
              <a:custGeom>
                <a:avLst/>
                <a:gdLst/>
                <a:ahLst/>
                <a:cxnLst/>
                <a:rect l="0" t="0" r="0" b="0"/>
                <a:pathLst>
                  <a:path w="70188" h="115616">
                    <a:moveTo>
                      <a:pt x="581" y="0"/>
                    </a:moveTo>
                    <a:lnTo>
                      <a:pt x="35089" y="20877"/>
                    </a:lnTo>
                    <a:lnTo>
                      <a:pt x="69415" y="0"/>
                    </a:lnTo>
                    <a:lnTo>
                      <a:pt x="70188" y="1161"/>
                    </a:lnTo>
                    <a:lnTo>
                      <a:pt x="47966" y="57130"/>
                    </a:lnTo>
                    <a:cubicBezTo>
                      <a:pt x="43669" y="76630"/>
                      <a:pt x="39374" y="96127"/>
                      <a:pt x="35089" y="115616"/>
                    </a:cubicBezTo>
                    <a:cubicBezTo>
                      <a:pt x="30803" y="96127"/>
                      <a:pt x="26508" y="76630"/>
                      <a:pt x="22223" y="57130"/>
                    </a:cubicBezTo>
                    <a:lnTo>
                      <a:pt x="0" y="1161"/>
                    </a:lnTo>
                    <a:lnTo>
                      <a:pt x="581"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41" name="Shape 1857">
                <a:extLst>
                  <a:ext uri="{FF2B5EF4-FFF2-40B4-BE49-F238E27FC236}">
                    <a16:creationId xmlns:a16="http://schemas.microsoft.com/office/drawing/2014/main" id="{F3AD9720-D71A-4EF2-87DE-D652B48F351E}"/>
                  </a:ext>
                </a:extLst>
              </p:cNvPr>
              <p:cNvSpPr/>
              <p:nvPr/>
            </p:nvSpPr>
            <p:spPr>
              <a:xfrm>
                <a:off x="1006055" y="1317404"/>
                <a:ext cx="115627" cy="70200"/>
              </a:xfrm>
              <a:custGeom>
                <a:avLst/>
                <a:gdLst/>
                <a:ahLst/>
                <a:cxnLst/>
                <a:rect l="0" t="0" r="0" b="0"/>
                <a:pathLst>
                  <a:path w="115627" h="70200">
                    <a:moveTo>
                      <a:pt x="1176" y="0"/>
                    </a:moveTo>
                    <a:lnTo>
                      <a:pt x="57129" y="22234"/>
                    </a:lnTo>
                    <a:cubicBezTo>
                      <a:pt x="76630" y="26520"/>
                      <a:pt x="96127" y="30814"/>
                      <a:pt x="115627" y="35111"/>
                    </a:cubicBezTo>
                    <a:cubicBezTo>
                      <a:pt x="96127" y="39386"/>
                      <a:pt x="76630" y="43680"/>
                      <a:pt x="57129" y="47966"/>
                    </a:cubicBezTo>
                    <a:lnTo>
                      <a:pt x="1176" y="70200"/>
                    </a:lnTo>
                    <a:lnTo>
                      <a:pt x="0" y="69607"/>
                    </a:lnTo>
                    <a:lnTo>
                      <a:pt x="20877" y="35111"/>
                    </a:lnTo>
                    <a:lnTo>
                      <a:pt x="0" y="773"/>
                    </a:lnTo>
                    <a:lnTo>
                      <a:pt x="1176"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42" name="Shape 211393">
                <a:extLst>
                  <a:ext uri="{FF2B5EF4-FFF2-40B4-BE49-F238E27FC236}">
                    <a16:creationId xmlns:a16="http://schemas.microsoft.com/office/drawing/2014/main" id="{9F5DE607-1D44-418F-A9DD-22681C870F6F}"/>
                  </a:ext>
                </a:extLst>
              </p:cNvPr>
              <p:cNvSpPr/>
              <p:nvPr/>
            </p:nvSpPr>
            <p:spPr>
              <a:xfrm>
                <a:off x="2302170" y="1340777"/>
                <a:ext cx="276885" cy="9527"/>
              </a:xfrm>
              <a:custGeom>
                <a:avLst/>
                <a:gdLst/>
                <a:ahLst/>
                <a:cxnLst/>
                <a:rect l="0" t="0" r="0" b="0"/>
                <a:pathLst>
                  <a:path w="276885" h="9527">
                    <a:moveTo>
                      <a:pt x="0" y="0"/>
                    </a:moveTo>
                    <a:lnTo>
                      <a:pt x="276885" y="0"/>
                    </a:lnTo>
                    <a:lnTo>
                      <a:pt x="276885" y="9527"/>
                    </a:lnTo>
                    <a:lnTo>
                      <a:pt x="0" y="9527"/>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43" name="Shape 1859">
                <a:extLst>
                  <a:ext uri="{FF2B5EF4-FFF2-40B4-BE49-F238E27FC236}">
                    <a16:creationId xmlns:a16="http://schemas.microsoft.com/office/drawing/2014/main" id="{A55564EB-6FDE-43DE-B0B8-99F475748453}"/>
                  </a:ext>
                </a:extLst>
              </p:cNvPr>
              <p:cNvSpPr/>
              <p:nvPr/>
            </p:nvSpPr>
            <p:spPr>
              <a:xfrm>
                <a:off x="2541092" y="1310452"/>
                <a:ext cx="115628" cy="70191"/>
              </a:xfrm>
              <a:custGeom>
                <a:avLst/>
                <a:gdLst/>
                <a:ahLst/>
                <a:cxnLst/>
                <a:rect l="0" t="0" r="0" b="0"/>
                <a:pathLst>
                  <a:path w="115628" h="70191">
                    <a:moveTo>
                      <a:pt x="1176" y="0"/>
                    </a:moveTo>
                    <a:lnTo>
                      <a:pt x="57133" y="22222"/>
                    </a:lnTo>
                    <a:cubicBezTo>
                      <a:pt x="76619" y="26496"/>
                      <a:pt x="96131" y="30794"/>
                      <a:pt x="115628" y="35088"/>
                    </a:cubicBezTo>
                    <a:cubicBezTo>
                      <a:pt x="96131" y="39374"/>
                      <a:pt x="76619" y="43660"/>
                      <a:pt x="57133" y="47954"/>
                    </a:cubicBezTo>
                    <a:lnTo>
                      <a:pt x="1176" y="70191"/>
                    </a:lnTo>
                    <a:lnTo>
                      <a:pt x="0" y="69596"/>
                    </a:lnTo>
                    <a:lnTo>
                      <a:pt x="20869" y="35088"/>
                    </a:lnTo>
                    <a:lnTo>
                      <a:pt x="0" y="776"/>
                    </a:lnTo>
                    <a:lnTo>
                      <a:pt x="1176"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44" name="Rectangle 1860">
                <a:extLst>
                  <a:ext uri="{FF2B5EF4-FFF2-40B4-BE49-F238E27FC236}">
                    <a16:creationId xmlns:a16="http://schemas.microsoft.com/office/drawing/2014/main" id="{2C6BC148-95CE-499D-9850-C946B2503CA5}"/>
                  </a:ext>
                </a:extLst>
              </p:cNvPr>
              <p:cNvSpPr/>
              <p:nvPr/>
            </p:nvSpPr>
            <p:spPr>
              <a:xfrm>
                <a:off x="1505955" y="2347751"/>
                <a:ext cx="912003" cy="197362"/>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b="1" kern="100" dirty="0">
                    <a:solidFill>
                      <a:srgbClr val="181717"/>
                    </a:solidFill>
                    <a:effectLst/>
                    <a:latin typeface="Calibri" panose="020F0502020204030204" pitchFamily="34" charset="0"/>
                    <a:ea typeface="Calibri" panose="020F0502020204030204" pitchFamily="34" charset="0"/>
                  </a:rPr>
                  <a:t>知识库</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145" name="Rectangle 168009">
                <a:extLst>
                  <a:ext uri="{FF2B5EF4-FFF2-40B4-BE49-F238E27FC236}">
                    <a16:creationId xmlns:a16="http://schemas.microsoft.com/office/drawing/2014/main" id="{832CB6E4-0F8E-4ACC-9103-6F099864E5A7}"/>
                  </a:ext>
                </a:extLst>
              </p:cNvPr>
              <p:cNvSpPr/>
              <p:nvPr/>
            </p:nvSpPr>
            <p:spPr>
              <a:xfrm>
                <a:off x="1814035" y="2523706"/>
                <a:ext cx="55233" cy="173809"/>
              </a:xfrm>
              <a:prstGeom prst="rect">
                <a:avLst/>
              </a:prstGeom>
              <a:ln>
                <a:noFill/>
              </a:ln>
            </p:spPr>
            <p:txBody>
              <a:bodyPr vert="horz" lIns="0" tIns="0" rIns="0" bIns="0" rtlCol="0">
                <a:noAutofit/>
              </a:bodyPr>
              <a:lstStyle/>
              <a:p>
                <a:pPr marL="6350" indent="-6350" algn="l">
                  <a:lnSpc>
                    <a:spcPct val="107000"/>
                  </a:lnSpc>
                  <a:spcAft>
                    <a:spcPts val="800"/>
                  </a:spcAft>
                </a:pPr>
                <a:r>
                  <a:rPr lang="en-US" sz="1000" b="1" kern="100">
                    <a:solidFill>
                      <a:srgbClr val="181717"/>
                    </a:solidFill>
                    <a:effectLst/>
                    <a:latin typeface="Calibri" panose="020F0502020204030204" pitchFamily="34" charset="0"/>
                    <a:ea typeface="Calibri" panose="020F0502020204030204" pitchFamily="34" charset="0"/>
                  </a:rPr>
                  <a:t>)</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146" name="Rectangle 168008">
                <a:extLst>
                  <a:ext uri="{FF2B5EF4-FFF2-40B4-BE49-F238E27FC236}">
                    <a16:creationId xmlns:a16="http://schemas.microsoft.com/office/drawing/2014/main" id="{0D83BFA0-D174-46B6-AC35-D7661305E6A8}"/>
                  </a:ext>
                </a:extLst>
              </p:cNvPr>
              <p:cNvSpPr/>
              <p:nvPr/>
            </p:nvSpPr>
            <p:spPr>
              <a:xfrm>
                <a:off x="1591022" y="2523706"/>
                <a:ext cx="55234" cy="173809"/>
              </a:xfrm>
              <a:prstGeom prst="rect">
                <a:avLst/>
              </a:prstGeom>
              <a:ln>
                <a:noFill/>
              </a:ln>
            </p:spPr>
            <p:txBody>
              <a:bodyPr vert="horz" lIns="0" tIns="0" rIns="0" bIns="0" rtlCol="0">
                <a:noAutofit/>
              </a:bodyPr>
              <a:lstStyle/>
              <a:p>
                <a:pPr marL="6350" indent="-6350" algn="l">
                  <a:lnSpc>
                    <a:spcPct val="107000"/>
                  </a:lnSpc>
                  <a:spcAft>
                    <a:spcPts val="800"/>
                  </a:spcAft>
                </a:pPr>
                <a:r>
                  <a:rPr lang="en-US" sz="1000" b="1" kern="100" dirty="0">
                    <a:solidFill>
                      <a:srgbClr val="181717"/>
                    </a:solidFill>
                    <a:effectLst/>
                    <a:latin typeface="Calibri" panose="020F0502020204030204" pitchFamily="34" charset="0"/>
                    <a:ea typeface="Calibri" panose="020F0502020204030204" pitchFamily="34" charset="0"/>
                  </a:rPr>
                  <a:t>(</a:t>
                </a:r>
                <a:endParaRPr lang="zh-CN" sz="1050" kern="100" dirty="0">
                  <a:solidFill>
                    <a:srgbClr val="000000"/>
                  </a:solidFill>
                  <a:effectLst/>
                  <a:latin typeface="Times New Roman" panose="02020603050405020304" pitchFamily="18" charset="0"/>
                  <a:ea typeface="Times New Roman" panose="02020603050405020304" pitchFamily="18" charset="0"/>
                </a:endParaRPr>
              </a:p>
            </p:txBody>
          </p:sp>
          <p:sp>
            <p:nvSpPr>
              <p:cNvPr id="147" name="Rectangle 168010">
                <a:extLst>
                  <a:ext uri="{FF2B5EF4-FFF2-40B4-BE49-F238E27FC236}">
                    <a16:creationId xmlns:a16="http://schemas.microsoft.com/office/drawing/2014/main" id="{FAED78D4-F4DA-484B-8EDB-68F718F14D45}"/>
                  </a:ext>
                </a:extLst>
              </p:cNvPr>
              <p:cNvSpPr/>
              <p:nvPr/>
            </p:nvSpPr>
            <p:spPr>
              <a:xfrm>
                <a:off x="1632551" y="2523706"/>
                <a:ext cx="241373" cy="173809"/>
              </a:xfrm>
              <a:prstGeom prst="rect">
                <a:avLst/>
              </a:prstGeom>
              <a:ln>
                <a:noFill/>
              </a:ln>
            </p:spPr>
            <p:txBody>
              <a:bodyPr vert="horz" lIns="0" tIns="0" rIns="0" bIns="0" rtlCol="0">
                <a:noAutofit/>
              </a:bodyPr>
              <a:lstStyle/>
              <a:p>
                <a:pPr marL="6350" indent="-6350" algn="l">
                  <a:lnSpc>
                    <a:spcPct val="107000"/>
                  </a:lnSpc>
                  <a:spcAft>
                    <a:spcPts val="800"/>
                  </a:spcAft>
                </a:pPr>
                <a:r>
                  <a:rPr lang="en-US" sz="1200" b="1" kern="100" dirty="0">
                    <a:solidFill>
                      <a:srgbClr val="181717"/>
                    </a:solidFill>
                    <a:effectLst/>
                    <a:latin typeface="Calibri" panose="020F0502020204030204" pitchFamily="34" charset="0"/>
                    <a:ea typeface="Calibri" panose="020F0502020204030204" pitchFamily="34" charset="0"/>
                  </a:rPr>
                  <a:t>KB</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sp>
            <p:nvSpPr>
              <p:cNvPr id="148" name="Rectangle 1862">
                <a:extLst>
                  <a:ext uri="{FF2B5EF4-FFF2-40B4-BE49-F238E27FC236}">
                    <a16:creationId xmlns:a16="http://schemas.microsoft.com/office/drawing/2014/main" id="{E2CDCBA8-ABD4-4E20-8FFE-BD8F200E03F8}"/>
                  </a:ext>
                </a:extLst>
              </p:cNvPr>
              <p:cNvSpPr/>
              <p:nvPr/>
            </p:nvSpPr>
            <p:spPr>
              <a:xfrm>
                <a:off x="1770959" y="814082"/>
                <a:ext cx="121994" cy="111003"/>
              </a:xfrm>
              <a:prstGeom prst="rect">
                <a:avLst/>
              </a:prstGeom>
              <a:ln>
                <a:noFill/>
              </a:ln>
            </p:spPr>
            <p:txBody>
              <a:bodyPr vert="horz" lIns="0" tIns="0" rIns="0" bIns="0" rtlCol="0">
                <a:noAutofit/>
              </a:bodyPr>
              <a:lstStyle/>
              <a:p>
                <a:pPr marL="6350" indent="-6350" algn="l">
                  <a:lnSpc>
                    <a:spcPct val="107000"/>
                  </a:lnSpc>
                  <a:spcAft>
                    <a:spcPts val="800"/>
                  </a:spcAft>
                </a:pPr>
                <a:r>
                  <a:rPr lang="en-US" sz="950" i="1" kern="100">
                    <a:solidFill>
                      <a:srgbClr val="181717"/>
                    </a:solidFill>
                    <a:effectLst/>
                    <a:latin typeface="Calibri" panose="020F0502020204030204" pitchFamily="34" charset="0"/>
                    <a:ea typeface="Calibri" panose="020F0502020204030204" pitchFamily="34" charset="0"/>
                  </a:rPr>
                  <a:t>D</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149" name="Rectangle 1863">
                <a:extLst>
                  <a:ext uri="{FF2B5EF4-FFF2-40B4-BE49-F238E27FC236}">
                    <a16:creationId xmlns:a16="http://schemas.microsoft.com/office/drawing/2014/main" id="{7688AAF6-EE4E-4BB1-813B-1B7EDE9F4742}"/>
                  </a:ext>
                </a:extLst>
              </p:cNvPr>
              <p:cNvSpPr/>
              <p:nvPr/>
            </p:nvSpPr>
            <p:spPr>
              <a:xfrm>
                <a:off x="1862676" y="847524"/>
                <a:ext cx="97605" cy="92503"/>
              </a:xfrm>
              <a:prstGeom prst="rect">
                <a:avLst/>
              </a:prstGeom>
              <a:ln>
                <a:noFill/>
              </a:ln>
            </p:spPr>
            <p:txBody>
              <a:bodyPr vert="horz" lIns="0" tIns="0" rIns="0" bIns="0" rtlCol="0">
                <a:noAutofit/>
              </a:bodyPr>
              <a:lstStyle/>
              <a:p>
                <a:pPr marL="6350" indent="-6350" algn="l">
                  <a:lnSpc>
                    <a:spcPct val="107000"/>
                  </a:lnSpc>
                  <a:spcAft>
                    <a:spcPts val="800"/>
                  </a:spcAft>
                </a:pPr>
                <a:r>
                  <a:rPr lang="en-US" sz="750" i="1" kern="100">
                    <a:solidFill>
                      <a:srgbClr val="181717"/>
                    </a:solidFill>
                    <a:effectLst/>
                    <a:latin typeface="Calibri" panose="020F0502020204030204" pitchFamily="34" charset="0"/>
                    <a:ea typeface="Calibri" panose="020F0502020204030204" pitchFamily="34" charset="0"/>
                  </a:rPr>
                  <a:t>N</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sp>
            <p:nvSpPr>
              <p:cNvPr id="150" name="Rectangle 1864">
                <a:extLst>
                  <a:ext uri="{FF2B5EF4-FFF2-40B4-BE49-F238E27FC236}">
                    <a16:creationId xmlns:a16="http://schemas.microsoft.com/office/drawing/2014/main" id="{365A5E61-02A2-4655-B523-B37F611B723B}"/>
                  </a:ext>
                </a:extLst>
              </p:cNvPr>
              <p:cNvSpPr/>
              <p:nvPr/>
            </p:nvSpPr>
            <p:spPr>
              <a:xfrm>
                <a:off x="1936057" y="843196"/>
                <a:ext cx="130838" cy="132932"/>
              </a:xfrm>
              <a:prstGeom prst="rect">
                <a:avLst/>
              </a:prstGeom>
              <a:ln>
                <a:noFill/>
              </a:ln>
            </p:spPr>
            <p:txBody>
              <a:bodyPr vert="horz" lIns="0" tIns="0" rIns="0" bIns="0" rtlCol="0">
                <a:noAutofit/>
              </a:bodyPr>
              <a:lstStyle/>
              <a:p>
                <a:pPr marL="6350" indent="-6350" algn="l">
                  <a:lnSpc>
                    <a:spcPct val="107000"/>
                  </a:lnSpc>
                  <a:spcAft>
                    <a:spcPts val="800"/>
                  </a:spcAft>
                </a:pPr>
                <a:r>
                  <a:rPr lang="en-US" sz="750" kern="100">
                    <a:solidFill>
                      <a:srgbClr val="181717"/>
                    </a:solidFill>
                    <a:effectLst/>
                    <a:latin typeface="Calibri" panose="020F0502020204030204" pitchFamily="34" charset="0"/>
                    <a:ea typeface="Calibri" panose="020F0502020204030204" pitchFamily="34" charset="0"/>
                  </a:rPr>
                  <a:t>+1</a:t>
                </a:r>
                <a:endParaRPr lang="zh-CN" sz="1050" kern="100">
                  <a:solidFill>
                    <a:srgbClr val="000000"/>
                  </a:solidFill>
                  <a:effectLst/>
                  <a:latin typeface="Times New Roman" panose="02020603050405020304" pitchFamily="18" charset="0"/>
                  <a:ea typeface="Times New Roman" panose="02020603050405020304" pitchFamily="18" charset="0"/>
                </a:endParaRPr>
              </a:p>
            </p:txBody>
          </p:sp>
        </p:grpSp>
        <p:sp>
          <p:nvSpPr>
            <p:cNvPr id="5" name="矩形 4">
              <a:extLst>
                <a:ext uri="{FF2B5EF4-FFF2-40B4-BE49-F238E27FC236}">
                  <a16:creationId xmlns:a16="http://schemas.microsoft.com/office/drawing/2014/main" id="{6B7DB170-ADB9-4CB1-A644-B80F26ABFC6C}"/>
                </a:ext>
              </a:extLst>
            </p:cNvPr>
            <p:cNvSpPr/>
            <p:nvPr/>
          </p:nvSpPr>
          <p:spPr>
            <a:xfrm>
              <a:off x="645056" y="2951200"/>
              <a:ext cx="972772" cy="4221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latin typeface="宋体" panose="02010600030101010101" pitchFamily="2" charset="-122"/>
                  <a:ea typeface="宋体" panose="02010600030101010101" pitchFamily="2" charset="-122"/>
                </a:rPr>
                <a:t>基于任务的知识挖掘器</a:t>
              </a:r>
            </a:p>
          </p:txBody>
        </p:sp>
        <p:sp>
          <p:nvSpPr>
            <p:cNvPr id="6" name="云形 5">
              <a:extLst>
                <a:ext uri="{FF2B5EF4-FFF2-40B4-BE49-F238E27FC236}">
                  <a16:creationId xmlns:a16="http://schemas.microsoft.com/office/drawing/2014/main" id="{41DFB477-F455-446E-A21A-9D3EB9F93C92}"/>
                </a:ext>
              </a:extLst>
            </p:cNvPr>
            <p:cNvSpPr/>
            <p:nvPr/>
          </p:nvSpPr>
          <p:spPr>
            <a:xfrm>
              <a:off x="4834621" y="2958904"/>
              <a:ext cx="751540" cy="45622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latin typeface="宋体" panose="02010600030101010101" pitchFamily="2" charset="-122"/>
                  <a:ea typeface="宋体" panose="02010600030101010101" pitchFamily="2" charset="-122"/>
                </a:rPr>
                <a:t>应用</a:t>
              </a:r>
            </a:p>
          </p:txBody>
        </p:sp>
        <p:sp>
          <p:nvSpPr>
            <p:cNvPr id="153" name="Shape 1859">
              <a:extLst>
                <a:ext uri="{FF2B5EF4-FFF2-40B4-BE49-F238E27FC236}">
                  <a16:creationId xmlns:a16="http://schemas.microsoft.com/office/drawing/2014/main" id="{F31585CF-0333-40D4-A747-B323F58E2C20}"/>
                </a:ext>
              </a:extLst>
            </p:cNvPr>
            <p:cNvSpPr/>
            <p:nvPr/>
          </p:nvSpPr>
          <p:spPr>
            <a:xfrm>
              <a:off x="4705361" y="3134210"/>
              <a:ext cx="130037" cy="77172"/>
            </a:xfrm>
            <a:custGeom>
              <a:avLst/>
              <a:gdLst/>
              <a:ahLst/>
              <a:cxnLst/>
              <a:rect l="0" t="0" r="0" b="0"/>
              <a:pathLst>
                <a:path w="115628" h="70191">
                  <a:moveTo>
                    <a:pt x="1176" y="0"/>
                  </a:moveTo>
                  <a:lnTo>
                    <a:pt x="57133" y="22222"/>
                  </a:lnTo>
                  <a:cubicBezTo>
                    <a:pt x="76619" y="26496"/>
                    <a:pt x="96131" y="30794"/>
                    <a:pt x="115628" y="35088"/>
                  </a:cubicBezTo>
                  <a:cubicBezTo>
                    <a:pt x="96131" y="39374"/>
                    <a:pt x="76619" y="43660"/>
                    <a:pt x="57133" y="47954"/>
                  </a:cubicBezTo>
                  <a:lnTo>
                    <a:pt x="1176" y="70191"/>
                  </a:lnTo>
                  <a:lnTo>
                    <a:pt x="0" y="69596"/>
                  </a:lnTo>
                  <a:lnTo>
                    <a:pt x="20869" y="35088"/>
                  </a:lnTo>
                  <a:lnTo>
                    <a:pt x="0" y="776"/>
                  </a:lnTo>
                  <a:lnTo>
                    <a:pt x="1176"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cxnSp>
          <p:nvCxnSpPr>
            <p:cNvPr id="8" name="直接连接符 7">
              <a:extLst>
                <a:ext uri="{FF2B5EF4-FFF2-40B4-BE49-F238E27FC236}">
                  <a16:creationId xmlns:a16="http://schemas.microsoft.com/office/drawing/2014/main" id="{F8FC68C2-B0C5-455A-BA8E-493228E441E3}"/>
                </a:ext>
              </a:extLst>
            </p:cNvPr>
            <p:cNvCxnSpPr>
              <a:cxnSpLocks/>
            </p:cNvCxnSpPr>
            <p:nvPr/>
          </p:nvCxnSpPr>
          <p:spPr>
            <a:xfrm>
              <a:off x="4484356" y="3172711"/>
              <a:ext cx="2622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5" name="连接符: 肘形 154">
              <a:extLst>
                <a:ext uri="{FF2B5EF4-FFF2-40B4-BE49-F238E27FC236}">
                  <a16:creationId xmlns:a16="http://schemas.microsoft.com/office/drawing/2014/main" id="{012FA217-8FC4-423C-9BEB-D905D3D0A446}"/>
                </a:ext>
              </a:extLst>
            </p:cNvPr>
            <p:cNvCxnSpPr>
              <a:cxnSpLocks/>
              <a:stCxn id="6" idx="1"/>
              <a:endCxn id="129" idx="3"/>
            </p:cNvCxnSpPr>
            <p:nvPr/>
          </p:nvCxnSpPr>
          <p:spPr>
            <a:xfrm rot="5400000">
              <a:off x="3915116" y="3034790"/>
              <a:ext cx="915427" cy="167512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Shape 1859">
              <a:extLst>
                <a:ext uri="{FF2B5EF4-FFF2-40B4-BE49-F238E27FC236}">
                  <a16:creationId xmlns:a16="http://schemas.microsoft.com/office/drawing/2014/main" id="{787D89CF-5939-450F-98BC-7AA9270D34FA}"/>
                </a:ext>
              </a:extLst>
            </p:cNvPr>
            <p:cNvSpPr/>
            <p:nvPr/>
          </p:nvSpPr>
          <p:spPr>
            <a:xfrm rot="10800000">
              <a:off x="3419782" y="4296646"/>
              <a:ext cx="130037" cy="77172"/>
            </a:xfrm>
            <a:custGeom>
              <a:avLst/>
              <a:gdLst/>
              <a:ahLst/>
              <a:cxnLst/>
              <a:rect l="0" t="0" r="0" b="0"/>
              <a:pathLst>
                <a:path w="115628" h="70191">
                  <a:moveTo>
                    <a:pt x="1176" y="0"/>
                  </a:moveTo>
                  <a:lnTo>
                    <a:pt x="57133" y="22222"/>
                  </a:lnTo>
                  <a:cubicBezTo>
                    <a:pt x="76619" y="26496"/>
                    <a:pt x="96131" y="30794"/>
                    <a:pt x="115628" y="35088"/>
                  </a:cubicBezTo>
                  <a:cubicBezTo>
                    <a:pt x="96131" y="39374"/>
                    <a:pt x="76619" y="43660"/>
                    <a:pt x="57133" y="47954"/>
                  </a:cubicBezTo>
                  <a:lnTo>
                    <a:pt x="1176" y="70191"/>
                  </a:lnTo>
                  <a:lnTo>
                    <a:pt x="0" y="69596"/>
                  </a:lnTo>
                  <a:lnTo>
                    <a:pt x="20869" y="35088"/>
                  </a:lnTo>
                  <a:lnTo>
                    <a:pt x="0" y="776"/>
                  </a:lnTo>
                  <a:lnTo>
                    <a:pt x="1176"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zh-CN" altLang="en-US"/>
            </a:p>
          </p:txBody>
        </p:sp>
        <p:sp>
          <p:nvSpPr>
            <p:cNvPr id="159" name="Rectangle 1751">
              <a:extLst>
                <a:ext uri="{FF2B5EF4-FFF2-40B4-BE49-F238E27FC236}">
                  <a16:creationId xmlns:a16="http://schemas.microsoft.com/office/drawing/2014/main" id="{264AEC8E-95B2-4496-909E-974DC57EEB7F}"/>
                </a:ext>
              </a:extLst>
            </p:cNvPr>
            <p:cNvSpPr/>
            <p:nvPr/>
          </p:nvSpPr>
          <p:spPr>
            <a:xfrm>
              <a:off x="4147949" y="4095158"/>
              <a:ext cx="964363" cy="175661"/>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latin typeface="Calibri" panose="020F0502020204030204" pitchFamily="34" charset="0"/>
                  <a:ea typeface="Times New Roman" panose="02020603050405020304" pitchFamily="18" charset="0"/>
                </a:rPr>
                <a:t>结果中的知识</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cxnSp>
          <p:nvCxnSpPr>
            <p:cNvPr id="160" name="连接符: 肘形 159">
              <a:extLst>
                <a:ext uri="{FF2B5EF4-FFF2-40B4-BE49-F238E27FC236}">
                  <a16:creationId xmlns:a16="http://schemas.microsoft.com/office/drawing/2014/main" id="{C1D2579D-B27C-4E88-BF39-E43D99C317DF}"/>
                </a:ext>
              </a:extLst>
            </p:cNvPr>
            <p:cNvCxnSpPr>
              <a:stCxn id="5" idx="2"/>
              <a:endCxn id="129" idx="1"/>
            </p:cNvCxnSpPr>
            <p:nvPr/>
          </p:nvCxnSpPr>
          <p:spPr>
            <a:xfrm rot="16200000" flipH="1">
              <a:off x="1097460" y="3407359"/>
              <a:ext cx="956690" cy="888726"/>
            </a:xfrm>
            <a:prstGeom prst="bentConnector2">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连接符: 肘形 171">
              <a:extLst>
                <a:ext uri="{FF2B5EF4-FFF2-40B4-BE49-F238E27FC236}">
                  <a16:creationId xmlns:a16="http://schemas.microsoft.com/office/drawing/2014/main" id="{4368B303-5778-4F56-BDAD-7FEA9ED193D6}"/>
                </a:ext>
              </a:extLst>
            </p:cNvPr>
            <p:cNvCxnSpPr>
              <a:cxnSpLocks/>
              <a:stCxn id="6" idx="3"/>
            </p:cNvCxnSpPr>
            <p:nvPr/>
          </p:nvCxnSpPr>
          <p:spPr>
            <a:xfrm rot="16200000" flipV="1">
              <a:off x="4033716" y="1808314"/>
              <a:ext cx="120886" cy="2232464"/>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51">
              <a:extLst>
                <a:ext uri="{FF2B5EF4-FFF2-40B4-BE49-F238E27FC236}">
                  <a16:creationId xmlns:a16="http://schemas.microsoft.com/office/drawing/2014/main" id="{A217116B-004F-4F59-A1C1-844CDA03B5DA}"/>
                </a:ext>
              </a:extLst>
            </p:cNvPr>
            <p:cNvSpPr/>
            <p:nvPr/>
          </p:nvSpPr>
          <p:spPr>
            <a:xfrm>
              <a:off x="4280435" y="2615607"/>
              <a:ext cx="938356" cy="157058"/>
            </a:xfrm>
            <a:prstGeom prst="rect">
              <a:avLst/>
            </a:prstGeom>
            <a:ln>
              <a:noFill/>
            </a:ln>
          </p:spPr>
          <p:txBody>
            <a:bodyPr vert="horz" lIns="0" tIns="0" rIns="0" bIns="0" rtlCol="0">
              <a:noAutofit/>
            </a:bodyPr>
            <a:lstStyle/>
            <a:p>
              <a:pPr marL="6350" indent="-6350" algn="l">
                <a:lnSpc>
                  <a:spcPct val="107000"/>
                </a:lnSpc>
                <a:spcAft>
                  <a:spcPts val="800"/>
                </a:spcAft>
              </a:pPr>
              <a:r>
                <a:rPr lang="zh-CN" altLang="en-US" sz="1200" kern="100" dirty="0">
                  <a:solidFill>
                    <a:srgbClr val="181717"/>
                  </a:solidFill>
                  <a:latin typeface="Calibri" panose="020F0502020204030204" pitchFamily="34" charset="0"/>
                  <a:ea typeface="Times New Roman" panose="02020603050405020304" pitchFamily="18" charset="0"/>
                </a:rPr>
                <a:t>发现的新任务</a:t>
              </a:r>
              <a:endParaRPr lang="zh-CN" sz="1200" kern="100" dirty="0">
                <a:solidFill>
                  <a:srgbClr val="000000"/>
                </a:solidFill>
                <a:effectLst/>
                <a:latin typeface="Times New Roman" panose="02020603050405020304" pitchFamily="18" charset="0"/>
                <a:ea typeface="Times New Roman" panose="02020603050405020304" pitchFamily="18" charset="0"/>
              </a:endParaRPr>
            </a:p>
          </p:txBody>
        </p:sp>
        <p:cxnSp>
          <p:nvCxnSpPr>
            <p:cNvPr id="181" name="直接连接符 180">
              <a:extLst>
                <a:ext uri="{FF2B5EF4-FFF2-40B4-BE49-F238E27FC236}">
                  <a16:creationId xmlns:a16="http://schemas.microsoft.com/office/drawing/2014/main" id="{557EF450-3615-4C74-BA2A-7FD4C7411148}"/>
                </a:ext>
              </a:extLst>
            </p:cNvPr>
            <p:cNvCxnSpPr>
              <a:stCxn id="6" idx="3"/>
            </p:cNvCxnSpPr>
            <p:nvPr/>
          </p:nvCxnSpPr>
          <p:spPr>
            <a:xfrm flipV="1">
              <a:off x="5210391" y="2048619"/>
              <a:ext cx="0" cy="9363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3" name="直接箭头连接符 182">
              <a:extLst>
                <a:ext uri="{FF2B5EF4-FFF2-40B4-BE49-F238E27FC236}">
                  <a16:creationId xmlns:a16="http://schemas.microsoft.com/office/drawing/2014/main" id="{1250C851-6DDF-48C7-81CA-C94F0FF41EF5}"/>
                </a:ext>
              </a:extLst>
            </p:cNvPr>
            <p:cNvCxnSpPr/>
            <p:nvPr/>
          </p:nvCxnSpPr>
          <p:spPr>
            <a:xfrm flipH="1">
              <a:off x="4431793" y="2047830"/>
              <a:ext cx="77859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直接连接符 1024">
              <a:extLst>
                <a:ext uri="{FF2B5EF4-FFF2-40B4-BE49-F238E27FC236}">
                  <a16:creationId xmlns:a16="http://schemas.microsoft.com/office/drawing/2014/main" id="{F6D90E6B-71D7-42AF-BB8C-DB7066F58C9D}"/>
                </a:ext>
              </a:extLst>
            </p:cNvPr>
            <p:cNvCxnSpPr>
              <a:stCxn id="5" idx="3"/>
            </p:cNvCxnSpPr>
            <p:nvPr/>
          </p:nvCxnSpPr>
          <p:spPr>
            <a:xfrm flipV="1">
              <a:off x="1617828" y="3155560"/>
              <a:ext cx="435936" cy="672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78574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10"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2359"/>
          <a:stretch>
            <a:fillRect/>
          </a:stretch>
        </p:blipFill>
        <p:spPr>
          <a:xfrm>
            <a:off x="8583717" y="5275559"/>
            <a:ext cx="1736918" cy="1328467"/>
          </a:xfrm>
          <a:prstGeom prst="rect">
            <a:avLst/>
          </a:prstGeom>
          <a:ln>
            <a:noFill/>
          </a:ln>
          <a:effectLst/>
        </p:spPr>
      </p:pic>
      <p:pic>
        <p:nvPicPr>
          <p:cNvPr id="12" name="图片 3" descr="图片包含 喷泉, 户外, 温泉, 水&#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637" y="5285068"/>
            <a:ext cx="1752954" cy="1316852"/>
          </a:xfrm>
          <a:prstGeom prst="rect">
            <a:avLst/>
          </a:prstGeom>
          <a:ln>
            <a:noFill/>
          </a:ln>
          <a:effectLst/>
          <a:scene3d>
            <a:camera prst="isometricTopUp">
              <a:rot lat="0" lon="0" rev="0"/>
            </a:camera>
            <a:lightRig rig="threePt" dir="t"/>
          </a:scene3d>
        </p:spPr>
      </p:pic>
      <p:pic>
        <p:nvPicPr>
          <p:cNvPr id="13" name="图片 2" descr="图片包含 户外, 水, 天空, 河流&#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8186" t="837" r="6526" b="-837"/>
          <a:stretch>
            <a:fillRect/>
          </a:stretch>
        </p:blipFill>
        <p:spPr>
          <a:xfrm>
            <a:off x="3334745" y="5279692"/>
            <a:ext cx="1777567" cy="1328467"/>
          </a:xfrm>
          <a:prstGeom prst="rect">
            <a:avLst/>
          </a:prstGeom>
          <a:ln>
            <a:noFill/>
          </a:ln>
          <a:effectLst/>
        </p:spPr>
      </p:pic>
      <p:pic>
        <p:nvPicPr>
          <p:cNvPr id="14"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762" r="4403"/>
          <a:stretch>
            <a:fillRect/>
          </a:stretch>
        </p:blipFill>
        <p:spPr>
          <a:xfrm>
            <a:off x="1658529" y="5297397"/>
            <a:ext cx="1676216" cy="1295096"/>
          </a:xfrm>
          <a:prstGeom prst="rect">
            <a:avLst/>
          </a:prstGeom>
          <a:ln>
            <a:noFill/>
          </a:ln>
          <a:effectLst/>
        </p:spPr>
      </p:pic>
      <p:sp>
        <p:nvSpPr>
          <p:cNvPr id="15" name="矩形 14"/>
          <p:cNvSpPr/>
          <p:nvPr/>
        </p:nvSpPr>
        <p:spPr>
          <a:xfrm>
            <a:off x="1658529" y="5254465"/>
            <a:ext cx="8747422" cy="1401031"/>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0" y="6153091"/>
            <a:ext cx="12192000" cy="724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1560974" y="1794441"/>
            <a:ext cx="8747422" cy="2120902"/>
          </a:xfrm>
          <a:prstGeom prst="rect">
            <a:avLst/>
          </a:prstGeom>
          <a:noFill/>
        </p:spPr>
        <p:txBody>
          <a:bodyPr wrap="square" rtlCol="0">
            <a:spAutoFit/>
          </a:bodyPr>
          <a:lstStyle/>
          <a:p>
            <a:pPr>
              <a:lnSpc>
                <a:spcPct val="150000"/>
              </a:lnSpc>
            </a:pPr>
            <a:r>
              <a:rPr lang="zh-CN" altLang="en-US" b="1" dirty="0"/>
              <a:t>终身学习过程：</a:t>
            </a:r>
            <a:r>
              <a:rPr lang="zh-CN" altLang="en-US" dirty="0"/>
              <a:t>典型的终身学习过程从任务管理器向</a:t>
            </a:r>
            <a:r>
              <a:rPr lang="en-US" altLang="zh-CN" dirty="0"/>
              <a:t>KBL</a:t>
            </a:r>
            <a:r>
              <a:rPr lang="zh-CN" altLang="en-US" dirty="0"/>
              <a:t>分配新任务开始（这个任务可以是给定的，也可以是自动识别的）。然后，</a:t>
            </a:r>
            <a:r>
              <a:rPr lang="en-US" altLang="zh-CN" dirty="0"/>
              <a:t>KBL</a:t>
            </a:r>
            <a:r>
              <a:rPr lang="zh-CN" altLang="en-US" dirty="0"/>
              <a:t>利用知识库（</a:t>
            </a:r>
            <a:r>
              <a:rPr lang="en-US" altLang="zh-CN" dirty="0"/>
              <a:t>KB</a:t>
            </a:r>
            <a:r>
              <a:rPr lang="zh-CN" altLang="en-US" dirty="0"/>
              <a:t>）中存储的知识为用户生成模型，并将需要保留的信息或知识发送给</a:t>
            </a:r>
            <a:r>
              <a:rPr lang="en-US" altLang="zh-CN" dirty="0"/>
              <a:t>KB</a:t>
            </a:r>
            <a:r>
              <a:rPr lang="zh-CN" altLang="en-US" dirty="0"/>
              <a:t>以供未来使用。在应用过程中，系统还可以发现新任务并在工作中学习。从应用中获取的一些知识还可以存储起来，以便帮助未来的学习任务。</a:t>
            </a:r>
            <a:endParaRPr lang="en-US" altLang="zh-CN" sz="1600" dirty="0"/>
          </a:p>
        </p:txBody>
      </p:sp>
      <p:sp>
        <p:nvSpPr>
          <p:cNvPr id="19" name="矩形 1"/>
          <p:cNvSpPr/>
          <p:nvPr/>
        </p:nvSpPr>
        <p:spPr>
          <a:xfrm>
            <a:off x="9633482" y="4303873"/>
            <a:ext cx="1145078" cy="657369"/>
          </a:xfrm>
          <a:custGeom>
            <a:avLst/>
            <a:gdLst>
              <a:gd name="connsiteX0" fmla="*/ 0 w 1049482"/>
              <a:gd name="connsiteY0" fmla="*/ 0 h 698933"/>
              <a:gd name="connsiteX1" fmla="*/ 1049482 w 1049482"/>
              <a:gd name="connsiteY1" fmla="*/ 0 h 698933"/>
              <a:gd name="connsiteX2" fmla="*/ 1049482 w 1049482"/>
              <a:gd name="connsiteY2" fmla="*/ 698933 h 698933"/>
              <a:gd name="connsiteX3" fmla="*/ 0 w 1049482"/>
              <a:gd name="connsiteY3" fmla="*/ 698933 h 698933"/>
              <a:gd name="connsiteX4" fmla="*/ 0 w 1049482"/>
              <a:gd name="connsiteY4" fmla="*/ 0 h 698933"/>
              <a:gd name="connsiteX0-1" fmla="*/ 0 w 1049482"/>
              <a:gd name="connsiteY0-2" fmla="*/ 0 h 698933"/>
              <a:gd name="connsiteX1-3" fmla="*/ 1049482 w 1049482"/>
              <a:gd name="connsiteY1-4" fmla="*/ 0 h 698933"/>
              <a:gd name="connsiteX2-5" fmla="*/ 1049482 w 1049482"/>
              <a:gd name="connsiteY2-6" fmla="*/ 698933 h 698933"/>
              <a:gd name="connsiteX3-7" fmla="*/ 0 w 1049482"/>
              <a:gd name="connsiteY3-8" fmla="*/ 698933 h 698933"/>
              <a:gd name="connsiteX4-9" fmla="*/ 91440 w 1049482"/>
              <a:gd name="connsiteY4-10" fmla="*/ 91440 h 698933"/>
              <a:gd name="connsiteX0-11" fmla="*/ 0 w 1049482"/>
              <a:gd name="connsiteY0-12" fmla="*/ 0 h 698933"/>
              <a:gd name="connsiteX1-13" fmla="*/ 1049482 w 1049482"/>
              <a:gd name="connsiteY1-14" fmla="*/ 0 h 698933"/>
              <a:gd name="connsiteX2-15" fmla="*/ 1049482 w 1049482"/>
              <a:gd name="connsiteY2-16" fmla="*/ 698933 h 698933"/>
              <a:gd name="connsiteX3-17" fmla="*/ 0 w 1049482"/>
              <a:gd name="connsiteY3-18" fmla="*/ 698933 h 698933"/>
              <a:gd name="connsiteX4-19" fmla="*/ 91440 w 1049482"/>
              <a:gd name="connsiteY4-20" fmla="*/ 268085 h 698933"/>
              <a:gd name="connsiteX0-21" fmla="*/ 0 w 1049482"/>
              <a:gd name="connsiteY0-22" fmla="*/ 0 h 698933"/>
              <a:gd name="connsiteX1-23" fmla="*/ 1049482 w 1049482"/>
              <a:gd name="connsiteY1-24" fmla="*/ 0 h 698933"/>
              <a:gd name="connsiteX2-25" fmla="*/ 1049482 w 1049482"/>
              <a:gd name="connsiteY2-26" fmla="*/ 698933 h 698933"/>
              <a:gd name="connsiteX3-27" fmla="*/ 0 w 1049482"/>
              <a:gd name="connsiteY3-28" fmla="*/ 698933 h 698933"/>
              <a:gd name="connsiteX4-29" fmla="*/ 91440 w 1049482"/>
              <a:gd name="connsiteY4-30" fmla="*/ 268085 h 698933"/>
              <a:gd name="connsiteX0-31" fmla="*/ 0 w 1049482"/>
              <a:gd name="connsiteY0-32" fmla="*/ 0 h 698933"/>
              <a:gd name="connsiteX1-33" fmla="*/ 1049482 w 1049482"/>
              <a:gd name="connsiteY1-34" fmla="*/ 0 h 698933"/>
              <a:gd name="connsiteX2-35" fmla="*/ 1049482 w 1049482"/>
              <a:gd name="connsiteY2-36" fmla="*/ 698933 h 698933"/>
              <a:gd name="connsiteX3-37" fmla="*/ 0 w 1049482"/>
              <a:gd name="connsiteY3-38" fmla="*/ 698933 h 698933"/>
              <a:gd name="connsiteX4-39" fmla="*/ 8313 w 1049482"/>
              <a:gd name="connsiteY4-40" fmla="*/ 662940 h 698933"/>
              <a:gd name="connsiteX0-41" fmla="*/ 0 w 1049482"/>
              <a:gd name="connsiteY0-42" fmla="*/ 0 h 698933"/>
              <a:gd name="connsiteX1-43" fmla="*/ 1049482 w 1049482"/>
              <a:gd name="connsiteY1-44" fmla="*/ 0 h 698933"/>
              <a:gd name="connsiteX2-45" fmla="*/ 1049482 w 1049482"/>
              <a:gd name="connsiteY2-46" fmla="*/ 698933 h 698933"/>
              <a:gd name="connsiteX3-47" fmla="*/ 0 w 1049482"/>
              <a:gd name="connsiteY3-48" fmla="*/ 698933 h 698933"/>
              <a:gd name="connsiteX4-49" fmla="*/ 8313 w 1049482"/>
              <a:gd name="connsiteY4-50" fmla="*/ 662940 h 698933"/>
              <a:gd name="connsiteX0-51" fmla="*/ 1039091 w 1049482"/>
              <a:gd name="connsiteY0-52" fmla="*/ 31173 h 698933"/>
              <a:gd name="connsiteX1-53" fmla="*/ 1049482 w 1049482"/>
              <a:gd name="connsiteY1-54" fmla="*/ 0 h 698933"/>
              <a:gd name="connsiteX2-55" fmla="*/ 1049482 w 1049482"/>
              <a:gd name="connsiteY2-56" fmla="*/ 698933 h 698933"/>
              <a:gd name="connsiteX3-57" fmla="*/ 0 w 1049482"/>
              <a:gd name="connsiteY3-58" fmla="*/ 698933 h 698933"/>
              <a:gd name="connsiteX4-59" fmla="*/ 8313 w 1049482"/>
              <a:gd name="connsiteY4-60" fmla="*/ 662940 h 698933"/>
              <a:gd name="connsiteX0-61" fmla="*/ 1039091 w 1049482"/>
              <a:gd name="connsiteY0-62" fmla="*/ 0 h 667760"/>
              <a:gd name="connsiteX1-63" fmla="*/ 1049482 w 1049482"/>
              <a:gd name="connsiteY1-64" fmla="*/ 72736 h 667760"/>
              <a:gd name="connsiteX2-65" fmla="*/ 1049482 w 1049482"/>
              <a:gd name="connsiteY2-66" fmla="*/ 667760 h 667760"/>
              <a:gd name="connsiteX3-67" fmla="*/ 0 w 1049482"/>
              <a:gd name="connsiteY3-68" fmla="*/ 667760 h 667760"/>
              <a:gd name="connsiteX4-69" fmla="*/ 8313 w 1049482"/>
              <a:gd name="connsiteY4-70" fmla="*/ 631767 h 667760"/>
              <a:gd name="connsiteX0-71" fmla="*/ 1049482 w 1049482"/>
              <a:gd name="connsiteY0-72" fmla="*/ 0 h 657369"/>
              <a:gd name="connsiteX1-73" fmla="*/ 1049482 w 1049482"/>
              <a:gd name="connsiteY1-74" fmla="*/ 62345 h 657369"/>
              <a:gd name="connsiteX2-75" fmla="*/ 1049482 w 1049482"/>
              <a:gd name="connsiteY2-76" fmla="*/ 657369 h 657369"/>
              <a:gd name="connsiteX3-77" fmla="*/ 0 w 1049482"/>
              <a:gd name="connsiteY3-78" fmla="*/ 657369 h 657369"/>
              <a:gd name="connsiteX4-79" fmla="*/ 8313 w 1049482"/>
              <a:gd name="connsiteY4-80" fmla="*/ 621376 h 657369"/>
              <a:gd name="connsiteX0-81" fmla="*/ 1049482 w 1049482"/>
              <a:gd name="connsiteY0-82" fmla="*/ 0 h 657369"/>
              <a:gd name="connsiteX1-83" fmla="*/ 1049482 w 1049482"/>
              <a:gd name="connsiteY1-84" fmla="*/ 62345 h 657369"/>
              <a:gd name="connsiteX2-85" fmla="*/ 1049482 w 1049482"/>
              <a:gd name="connsiteY2-86" fmla="*/ 657369 h 657369"/>
              <a:gd name="connsiteX3-87" fmla="*/ 0 w 1049482"/>
              <a:gd name="connsiteY3-88" fmla="*/ 657369 h 657369"/>
              <a:gd name="connsiteX4-89" fmla="*/ 8313 w 1049482"/>
              <a:gd name="connsiteY4-90" fmla="*/ 621376 h 657369"/>
              <a:gd name="connsiteX0-91" fmla="*/ 1049482 w 1049482"/>
              <a:gd name="connsiteY0-92" fmla="*/ 0 h 657369"/>
              <a:gd name="connsiteX1-93" fmla="*/ 1049482 w 1049482"/>
              <a:gd name="connsiteY1-94" fmla="*/ 62345 h 657369"/>
              <a:gd name="connsiteX2-95" fmla="*/ 1049482 w 1049482"/>
              <a:gd name="connsiteY2-96" fmla="*/ 657369 h 657369"/>
              <a:gd name="connsiteX3-97" fmla="*/ 0 w 1049482"/>
              <a:gd name="connsiteY3-98" fmla="*/ 657369 h 657369"/>
              <a:gd name="connsiteX4-99" fmla="*/ 8313 w 1049482"/>
              <a:gd name="connsiteY4-100" fmla="*/ 652549 h 657369"/>
              <a:gd name="connsiteX0-101" fmla="*/ 1049482 w 1049482"/>
              <a:gd name="connsiteY0-102" fmla="*/ 0 h 657369"/>
              <a:gd name="connsiteX1-103" fmla="*/ 1049482 w 1049482"/>
              <a:gd name="connsiteY1-104" fmla="*/ 62345 h 657369"/>
              <a:gd name="connsiteX2-105" fmla="*/ 1049482 w 1049482"/>
              <a:gd name="connsiteY2-106" fmla="*/ 657369 h 657369"/>
              <a:gd name="connsiteX3-107" fmla="*/ 0 w 1049482"/>
              <a:gd name="connsiteY3-108" fmla="*/ 657369 h 657369"/>
              <a:gd name="connsiteX4-109" fmla="*/ 8313 w 1049482"/>
              <a:gd name="connsiteY4-110" fmla="*/ 652549 h 657369"/>
              <a:gd name="connsiteX0-111" fmla="*/ 1049482 w 1049482"/>
              <a:gd name="connsiteY0-112" fmla="*/ 0 h 662940"/>
              <a:gd name="connsiteX1-113" fmla="*/ 1049482 w 1049482"/>
              <a:gd name="connsiteY1-114" fmla="*/ 62345 h 662940"/>
              <a:gd name="connsiteX2-115" fmla="*/ 1049482 w 1049482"/>
              <a:gd name="connsiteY2-116" fmla="*/ 657369 h 662940"/>
              <a:gd name="connsiteX3-117" fmla="*/ 0 w 1049482"/>
              <a:gd name="connsiteY3-118" fmla="*/ 657369 h 662940"/>
              <a:gd name="connsiteX4-119" fmla="*/ 216131 w 1049482"/>
              <a:gd name="connsiteY4-120" fmla="*/ 662940 h 662940"/>
              <a:gd name="connsiteX0-121" fmla="*/ 841664 w 841664"/>
              <a:gd name="connsiteY0-122" fmla="*/ 0 h 667760"/>
              <a:gd name="connsiteX1-123" fmla="*/ 841664 w 841664"/>
              <a:gd name="connsiteY1-124" fmla="*/ 62345 h 667760"/>
              <a:gd name="connsiteX2-125" fmla="*/ 841664 w 841664"/>
              <a:gd name="connsiteY2-126" fmla="*/ 657369 h 667760"/>
              <a:gd name="connsiteX3-127" fmla="*/ 0 w 841664"/>
              <a:gd name="connsiteY3-128" fmla="*/ 667760 h 667760"/>
              <a:gd name="connsiteX4-129" fmla="*/ 8313 w 841664"/>
              <a:gd name="connsiteY4-130" fmla="*/ 662940 h 667760"/>
              <a:gd name="connsiteX0-131" fmla="*/ 843741 w 843741"/>
              <a:gd name="connsiteY0-132" fmla="*/ 0 h 667760"/>
              <a:gd name="connsiteX1-133" fmla="*/ 843741 w 843741"/>
              <a:gd name="connsiteY1-134" fmla="*/ 62345 h 667760"/>
              <a:gd name="connsiteX2-135" fmla="*/ 843741 w 843741"/>
              <a:gd name="connsiteY2-136" fmla="*/ 657369 h 667760"/>
              <a:gd name="connsiteX3-137" fmla="*/ 2077 w 843741"/>
              <a:gd name="connsiteY3-138" fmla="*/ 667760 h 667760"/>
              <a:gd name="connsiteX4-139" fmla="*/ 0 w 843741"/>
              <a:gd name="connsiteY4-140" fmla="*/ 600594 h 667760"/>
              <a:gd name="connsiteX0-141" fmla="*/ 841673 w 841673"/>
              <a:gd name="connsiteY0-142" fmla="*/ 0 h 667760"/>
              <a:gd name="connsiteX1-143" fmla="*/ 841673 w 841673"/>
              <a:gd name="connsiteY1-144" fmla="*/ 62345 h 667760"/>
              <a:gd name="connsiteX2-145" fmla="*/ 841673 w 841673"/>
              <a:gd name="connsiteY2-146" fmla="*/ 657369 h 667760"/>
              <a:gd name="connsiteX3-147" fmla="*/ 9 w 841673"/>
              <a:gd name="connsiteY3-148" fmla="*/ 667760 h 667760"/>
              <a:gd name="connsiteX4-149" fmla="*/ 39496 w 841673"/>
              <a:gd name="connsiteY4-150" fmla="*/ 652549 h 667760"/>
              <a:gd name="connsiteX0-151" fmla="*/ 841666 w 841666"/>
              <a:gd name="connsiteY0-152" fmla="*/ 0 h 667760"/>
              <a:gd name="connsiteX1-153" fmla="*/ 841666 w 841666"/>
              <a:gd name="connsiteY1-154" fmla="*/ 62345 h 667760"/>
              <a:gd name="connsiteX2-155" fmla="*/ 841666 w 841666"/>
              <a:gd name="connsiteY2-156" fmla="*/ 657369 h 667760"/>
              <a:gd name="connsiteX3-157" fmla="*/ 2 w 841666"/>
              <a:gd name="connsiteY3-158" fmla="*/ 667760 h 667760"/>
              <a:gd name="connsiteX4-159" fmla="*/ 288870 w 841666"/>
              <a:gd name="connsiteY4-160" fmla="*/ 642159 h 667760"/>
              <a:gd name="connsiteX0-161" fmla="*/ 1155469 w 1155469"/>
              <a:gd name="connsiteY0-162" fmla="*/ 0 h 667760"/>
              <a:gd name="connsiteX1-163" fmla="*/ 1155469 w 1155469"/>
              <a:gd name="connsiteY1-164" fmla="*/ 62345 h 667760"/>
              <a:gd name="connsiteX2-165" fmla="*/ 1155469 w 1155469"/>
              <a:gd name="connsiteY2-166" fmla="*/ 657369 h 667760"/>
              <a:gd name="connsiteX3-167" fmla="*/ 313805 w 1155469"/>
              <a:gd name="connsiteY3-168" fmla="*/ 667760 h 667760"/>
              <a:gd name="connsiteX4-169" fmla="*/ 0 w 1155469"/>
              <a:gd name="connsiteY4-170" fmla="*/ 621377 h 667760"/>
              <a:gd name="connsiteX0-171" fmla="*/ 1155469 w 1155469"/>
              <a:gd name="connsiteY0-172" fmla="*/ 0 h 667760"/>
              <a:gd name="connsiteX1-173" fmla="*/ 1155469 w 1155469"/>
              <a:gd name="connsiteY1-174" fmla="*/ 62345 h 667760"/>
              <a:gd name="connsiteX2-175" fmla="*/ 1155469 w 1155469"/>
              <a:gd name="connsiteY2-176" fmla="*/ 657369 h 667760"/>
              <a:gd name="connsiteX3-177" fmla="*/ 313805 w 1155469"/>
              <a:gd name="connsiteY3-178" fmla="*/ 667760 h 667760"/>
              <a:gd name="connsiteX4-179" fmla="*/ 0 w 1155469"/>
              <a:gd name="connsiteY4-180" fmla="*/ 621377 h 667760"/>
              <a:gd name="connsiteX0-181" fmla="*/ 1155469 w 1155469"/>
              <a:gd name="connsiteY0-182" fmla="*/ 0 h 657369"/>
              <a:gd name="connsiteX1-183" fmla="*/ 1155469 w 1155469"/>
              <a:gd name="connsiteY1-184" fmla="*/ 62345 h 657369"/>
              <a:gd name="connsiteX2-185" fmla="*/ 1155469 w 1155469"/>
              <a:gd name="connsiteY2-186" fmla="*/ 657369 h 657369"/>
              <a:gd name="connsiteX3-187" fmla="*/ 0 w 1155469"/>
              <a:gd name="connsiteY3-188" fmla="*/ 621377 h 657369"/>
              <a:gd name="connsiteX0-189" fmla="*/ 1145078 w 1145078"/>
              <a:gd name="connsiteY0-190" fmla="*/ 0 h 683723"/>
              <a:gd name="connsiteX1-191" fmla="*/ 1145078 w 1145078"/>
              <a:gd name="connsiteY1-192" fmla="*/ 62345 h 683723"/>
              <a:gd name="connsiteX2-193" fmla="*/ 1145078 w 1145078"/>
              <a:gd name="connsiteY2-194" fmla="*/ 657369 h 683723"/>
              <a:gd name="connsiteX3-195" fmla="*/ 0 w 1145078"/>
              <a:gd name="connsiteY3-196" fmla="*/ 683723 h 683723"/>
              <a:gd name="connsiteX0-197" fmla="*/ 1145078 w 1145078"/>
              <a:gd name="connsiteY0-198" fmla="*/ 0 h 657369"/>
              <a:gd name="connsiteX1-199" fmla="*/ 1145078 w 1145078"/>
              <a:gd name="connsiteY1-200" fmla="*/ 62345 h 657369"/>
              <a:gd name="connsiteX2-201" fmla="*/ 1145078 w 1145078"/>
              <a:gd name="connsiteY2-202" fmla="*/ 657369 h 657369"/>
              <a:gd name="connsiteX3-203" fmla="*/ 0 w 1145078"/>
              <a:gd name="connsiteY3-204" fmla="*/ 642159 h 657369"/>
            </a:gdLst>
            <a:ahLst/>
            <a:cxnLst>
              <a:cxn ang="0">
                <a:pos x="connsiteX0-1" y="connsiteY0-2"/>
              </a:cxn>
              <a:cxn ang="0">
                <a:pos x="connsiteX1-3" y="connsiteY1-4"/>
              </a:cxn>
              <a:cxn ang="0">
                <a:pos x="connsiteX2-5" y="connsiteY2-6"/>
              </a:cxn>
              <a:cxn ang="0">
                <a:pos x="connsiteX3-7" y="connsiteY3-8"/>
              </a:cxn>
            </a:cxnLst>
            <a:rect l="l" t="t" r="r" b="b"/>
            <a:pathLst>
              <a:path w="1145078" h="657369">
                <a:moveTo>
                  <a:pt x="1145078" y="0"/>
                </a:moveTo>
                <a:lnTo>
                  <a:pt x="1145078" y="62345"/>
                </a:lnTo>
                <a:lnTo>
                  <a:pt x="1145078" y="657369"/>
                </a:lnTo>
                <a:lnTo>
                  <a:pt x="0" y="642159"/>
                </a:lnTo>
              </a:path>
            </a:pathLst>
          </a:custGeom>
          <a:no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矩形 1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1" name="文本框 20"/>
          <p:cNvSpPr txBox="1"/>
          <p:nvPr/>
        </p:nvSpPr>
        <p:spPr>
          <a:xfrm>
            <a:off x="1326579" y="477082"/>
            <a:ext cx="2416046" cy="461665"/>
          </a:xfrm>
          <a:prstGeom prst="rect">
            <a:avLst/>
          </a:prstGeom>
          <a:noFill/>
        </p:spPr>
        <p:txBody>
          <a:bodyPr wrap="none" rtlCol="0">
            <a:spAutoFit/>
          </a:bodyPr>
          <a:lstStyle/>
          <a:p>
            <a:r>
              <a:rPr lang="zh-CN" altLang="en-US" sz="2400" spc="500" dirty="0">
                <a:cs typeface="+mn-ea"/>
                <a:sym typeface="+mn-lt"/>
              </a:rPr>
              <a:t>终身学习简介</a:t>
            </a:r>
          </a:p>
        </p:txBody>
      </p:sp>
      <p:grpSp>
        <p:nvGrpSpPr>
          <p:cNvPr id="22" name="组合 21"/>
          <p:cNvGrpSpPr/>
          <p:nvPr/>
        </p:nvGrpSpPr>
        <p:grpSpPr>
          <a:xfrm>
            <a:off x="660401" y="406644"/>
            <a:ext cx="609356" cy="609356"/>
            <a:chOff x="7504635" y="3112377"/>
            <a:chExt cx="783759" cy="783759"/>
          </a:xfrm>
        </p:grpSpPr>
        <p:sp>
          <p:nvSpPr>
            <p:cNvPr id="24" name="椭圆 23"/>
            <p:cNvSpPr/>
            <p:nvPr/>
          </p:nvSpPr>
          <p:spPr bwMode="auto">
            <a:xfrm>
              <a:off x="7504635" y="3112377"/>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5" name="椭圆 24"/>
            <p:cNvSpPr/>
            <p:nvPr/>
          </p:nvSpPr>
          <p:spPr bwMode="auto">
            <a:xfrm>
              <a:off x="7558118" y="3161969"/>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6" name="KSO_Shape"/>
            <p:cNvSpPr>
              <a:spLocks noChangeArrowheads="1"/>
            </p:cNvSpPr>
            <p:nvPr/>
          </p:nvSpPr>
          <p:spPr bwMode="auto">
            <a:xfrm>
              <a:off x="7631203" y="3338370"/>
              <a:ext cx="530623" cy="323010"/>
            </a:xfrm>
            <a:custGeom>
              <a:avLst/>
              <a:gdLst>
                <a:gd name="T0" fmla="*/ 2147483646 w 3931"/>
                <a:gd name="T1" fmla="*/ 2147483646 h 2392"/>
                <a:gd name="T2" fmla="*/ 2147483646 w 3931"/>
                <a:gd name="T3" fmla="*/ 2147483646 h 2392"/>
                <a:gd name="T4" fmla="*/ 2147483646 w 3931"/>
                <a:gd name="T5" fmla="*/ 2147483646 h 2392"/>
                <a:gd name="T6" fmla="*/ 2147483646 w 3931"/>
                <a:gd name="T7" fmla="*/ 2147483646 h 2392"/>
                <a:gd name="T8" fmla="*/ 2147483646 w 3931"/>
                <a:gd name="T9" fmla="*/ 2147483646 h 2392"/>
                <a:gd name="T10" fmla="*/ 2147483646 w 3931"/>
                <a:gd name="T11" fmla="*/ 2147483646 h 2392"/>
                <a:gd name="T12" fmla="*/ 2147483646 w 3931"/>
                <a:gd name="T13" fmla="*/ 2147483646 h 2392"/>
                <a:gd name="T14" fmla="*/ 2147483646 w 3931"/>
                <a:gd name="T15" fmla="*/ 2147483646 h 2392"/>
                <a:gd name="T16" fmla="*/ 2147483646 w 3931"/>
                <a:gd name="T17" fmla="*/ 2147483646 h 2392"/>
                <a:gd name="T18" fmla="*/ 2147483646 w 3931"/>
                <a:gd name="T19" fmla="*/ 2147483646 h 2392"/>
                <a:gd name="T20" fmla="*/ 2147483646 w 3931"/>
                <a:gd name="T21" fmla="*/ 2147483646 h 2392"/>
                <a:gd name="T22" fmla="*/ 2147483646 w 3931"/>
                <a:gd name="T23" fmla="*/ 2147483646 h 2392"/>
                <a:gd name="T24" fmla="*/ 2147483646 w 3931"/>
                <a:gd name="T25" fmla="*/ 2147483646 h 2392"/>
                <a:gd name="T26" fmla="*/ 0 w 3931"/>
                <a:gd name="T27" fmla="*/ 2147483646 h 2392"/>
                <a:gd name="T28" fmla="*/ 2147483646 w 3931"/>
                <a:gd name="T29" fmla="*/ 0 h 2392"/>
                <a:gd name="T30" fmla="*/ 2147483646 w 3931"/>
                <a:gd name="T31" fmla="*/ 2147483646 h 2392"/>
                <a:gd name="T32" fmla="*/ 2147483646 w 3931"/>
                <a:gd name="T33" fmla="*/ 2147483646 h 2392"/>
                <a:gd name="T34" fmla="*/ 2147483646 w 3931"/>
                <a:gd name="T35" fmla="*/ 2147483646 h 2392"/>
                <a:gd name="T36" fmla="*/ 2147483646 w 3931"/>
                <a:gd name="T37" fmla="*/ 2147483646 h 2392"/>
                <a:gd name="T38" fmla="*/ 2147483646 w 3931"/>
                <a:gd name="T39" fmla="*/ 2147483646 h 2392"/>
                <a:gd name="T40" fmla="*/ 2147483646 w 3931"/>
                <a:gd name="T41" fmla="*/ 2147483646 h 2392"/>
                <a:gd name="T42" fmla="*/ 2147483646 w 3931"/>
                <a:gd name="T43" fmla="*/ 2147483646 h 2392"/>
                <a:gd name="T44" fmla="*/ 2147483646 w 3931"/>
                <a:gd name="T45" fmla="*/ 2147483646 h 2392"/>
                <a:gd name="T46" fmla="*/ 2147483646 w 3931"/>
                <a:gd name="T47" fmla="*/ 2147483646 h 2392"/>
                <a:gd name="T48" fmla="*/ 2147483646 w 3931"/>
                <a:gd name="T49" fmla="*/ 2147483646 h 2392"/>
                <a:gd name="T50" fmla="*/ 2147483646 w 3931"/>
                <a:gd name="T51" fmla="*/ 2147483646 h 2392"/>
                <a:gd name="T52" fmla="*/ 2147483646 w 3931"/>
                <a:gd name="T53" fmla="*/ 2147483646 h 2392"/>
                <a:gd name="T54" fmla="*/ 2147483646 w 3931"/>
                <a:gd name="T55" fmla="*/ 2147483646 h 2392"/>
                <a:gd name="T56" fmla="*/ 2147483646 w 3931"/>
                <a:gd name="T57" fmla="*/ 2147483646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accent3"/>
            </a:solidFill>
            <a:ln>
              <a:noFill/>
            </a:ln>
          </p:spPr>
          <p:txBody>
            <a:bodyPr anchor="ctr" anchorCtr="1"/>
            <a:lstStyle/>
            <a:p>
              <a:endParaRPr lang="zh-CN" altLang="en-US">
                <a:cs typeface="+mn-ea"/>
                <a:sym typeface="+mn-lt"/>
              </a:endParaRPr>
            </a:p>
          </p:txBody>
        </p:sp>
      </p:grpSp>
    </p:spTree>
    <p:extLst>
      <p:ext uri="{BB962C8B-B14F-4D97-AF65-F5344CB8AC3E}">
        <p14:creationId xmlns:p14="http://schemas.microsoft.com/office/powerpoint/2010/main" val="19779151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3219"/>
            <a:ext cx="9135416" cy="6851562"/>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161765" y="-995298"/>
            <a:ext cx="6858002" cy="8842156"/>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273869" y="2051212"/>
            <a:ext cx="3647152" cy="707886"/>
          </a:xfrm>
          <a:prstGeom prst="rect">
            <a:avLst/>
          </a:prstGeom>
          <a:noFill/>
        </p:spPr>
        <p:txBody>
          <a:bodyPr wrap="none" rtlCol="0">
            <a:spAutoFit/>
          </a:bodyPr>
          <a:lstStyle/>
          <a:p>
            <a:r>
              <a:rPr lang="zh-CN" altLang="en-US" sz="4000" spc="500" dirty="0">
                <a:cs typeface="+mn-ea"/>
                <a:sym typeface="+mn-lt"/>
              </a:rPr>
              <a:t>终身监督学习</a:t>
            </a:r>
            <a:endParaRPr lang="en-US" altLang="zh-CN" sz="4000" spc="500" dirty="0">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1" name="图片 20" descr="图片包含 物体&#10;&#10;描述已自动生成">
            <a:extLst>
              <a:ext uri="{FF2B5EF4-FFF2-40B4-BE49-F238E27FC236}">
                <a16:creationId xmlns:a16="http://schemas.microsoft.com/office/drawing/2014/main" id="{B94F52F1-CE79-4FE4-BEE3-4F2CFEAE7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
        <p:nvSpPr>
          <p:cNvPr id="13" name="矩形 12">
            <a:extLst>
              <a:ext uri="{FF2B5EF4-FFF2-40B4-BE49-F238E27FC236}">
                <a16:creationId xmlns:a16="http://schemas.microsoft.com/office/drawing/2014/main" id="{BF4BC776-EECD-4D3B-987F-15A6AA0CE48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grpSp>
        <p:nvGrpSpPr>
          <p:cNvPr id="12" name="组合 11"/>
          <p:cNvGrpSpPr/>
          <p:nvPr/>
        </p:nvGrpSpPr>
        <p:grpSpPr>
          <a:xfrm>
            <a:off x="1275270" y="1975340"/>
            <a:ext cx="782786" cy="783758"/>
            <a:chOff x="7473473" y="880941"/>
            <a:chExt cx="782786" cy="783758"/>
          </a:xfrm>
        </p:grpSpPr>
        <p:sp>
          <p:nvSpPr>
            <p:cNvPr id="14" name="椭圆 13"/>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5" name="椭圆 14"/>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16" name="图形 39" descr="铅笔"/>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62098" y="1040649"/>
              <a:ext cx="457199" cy="457199"/>
            </a:xfrm>
            <a:prstGeom prst="rect">
              <a:avLst/>
            </a:prstGeom>
          </p:spPr>
        </p:pic>
      </p:grpSp>
    </p:spTree>
    <p:extLst>
      <p:ext uri="{BB962C8B-B14F-4D97-AF65-F5344CB8AC3E}">
        <p14:creationId xmlns:p14="http://schemas.microsoft.com/office/powerpoint/2010/main" val="2247855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044149" cy="461665"/>
          </a:xfrm>
          <a:prstGeom prst="rect">
            <a:avLst/>
          </a:prstGeom>
          <a:noFill/>
        </p:spPr>
        <p:txBody>
          <a:bodyPr wrap="none" rtlCol="0">
            <a:spAutoFit/>
          </a:bodyPr>
          <a:lstStyle/>
          <a:p>
            <a:r>
              <a:rPr lang="zh-CN" altLang="en-US" sz="2400" spc="500" dirty="0">
                <a:cs typeface="+mn-ea"/>
                <a:sym typeface="+mn-lt"/>
              </a:rPr>
              <a:t>分类器模式</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3" name="图片 2">
            <a:extLst>
              <a:ext uri="{FF2B5EF4-FFF2-40B4-BE49-F238E27FC236}">
                <a16:creationId xmlns:a16="http://schemas.microsoft.com/office/drawing/2014/main" id="{B1DDD24F-C914-4484-858A-5BC3A64DF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11" y="1865253"/>
            <a:ext cx="4094371" cy="3289958"/>
          </a:xfrm>
          <a:prstGeom prst="rect">
            <a:avLst/>
          </a:prstGeom>
        </p:spPr>
      </p:pic>
      <p:sp>
        <p:nvSpPr>
          <p:cNvPr id="2" name="文本框 1">
            <a:extLst>
              <a:ext uri="{FF2B5EF4-FFF2-40B4-BE49-F238E27FC236}">
                <a16:creationId xmlns:a16="http://schemas.microsoft.com/office/drawing/2014/main" id="{CF720383-B9CD-4FDA-AB40-376FF1DAED14}"/>
              </a:ext>
            </a:extLst>
          </p:cNvPr>
          <p:cNvSpPr txBox="1"/>
          <p:nvPr/>
        </p:nvSpPr>
        <p:spPr>
          <a:xfrm>
            <a:off x="5199961" y="2312610"/>
            <a:ext cx="6533003" cy="2308324"/>
          </a:xfrm>
          <a:prstGeom prst="rect">
            <a:avLst/>
          </a:prstGeom>
          <a:noFill/>
        </p:spPr>
        <p:txBody>
          <a:bodyPr wrap="square" rtlCol="0">
            <a:spAutoFit/>
          </a:bodyPr>
          <a:lstStyle/>
          <a:p>
            <a:pPr marL="285750" indent="-285750">
              <a:buFont typeface="楷体" panose="02010609060101010101" pitchFamily="49" charset="-122"/>
              <a:buChar char="↗"/>
            </a:pPr>
            <a:r>
              <a:rPr lang="zh-CN" altLang="en-US" b="1" i="0" dirty="0">
                <a:solidFill>
                  <a:srgbClr val="2E2E2E"/>
                </a:solidFill>
                <a:effectLst/>
                <a:latin typeface="Microsoft YaHei" panose="020B0503020204020204" pitchFamily="34" charset="-122"/>
                <a:ea typeface="Microsoft YaHei" panose="020B0503020204020204" pitchFamily="34" charset="-122"/>
              </a:rPr>
              <a:t>在监督式学习下，输入数据被称为“训练数据”，每组训练数据有一个明确的标识或结果，</a:t>
            </a:r>
            <a:endParaRPr lang="en-US" altLang="zh-CN" b="1" i="0" dirty="0">
              <a:solidFill>
                <a:srgbClr val="2E2E2E"/>
              </a:solidFill>
              <a:effectLst/>
              <a:latin typeface="Microsoft YaHei" panose="020B0503020204020204" pitchFamily="34" charset="-122"/>
              <a:ea typeface="Microsoft YaHei" panose="020B0503020204020204" pitchFamily="34" charset="-122"/>
            </a:endParaRPr>
          </a:p>
          <a:p>
            <a:pPr marL="285750" indent="-285750">
              <a:buFont typeface="楷体" panose="02010609060101010101" pitchFamily="49" charset="-122"/>
              <a:buChar char="↗"/>
            </a:pPr>
            <a:endParaRPr lang="en-US" altLang="zh-CN" b="1" dirty="0">
              <a:solidFill>
                <a:srgbClr val="2E2E2E"/>
              </a:solidFill>
              <a:latin typeface="Microsoft YaHei" panose="020B0503020204020204" pitchFamily="34" charset="-122"/>
              <a:ea typeface="Microsoft YaHei" panose="020B0503020204020204" pitchFamily="34" charset="-122"/>
            </a:endParaRPr>
          </a:p>
          <a:p>
            <a:pPr marL="285750" indent="-285750">
              <a:buFont typeface="楷体" panose="02010609060101010101" pitchFamily="49" charset="-122"/>
              <a:buChar char="↗"/>
            </a:pPr>
            <a:endParaRPr lang="en-US" altLang="zh-CN" b="1" i="0" dirty="0">
              <a:solidFill>
                <a:srgbClr val="2E2E2E"/>
              </a:solidFill>
              <a:effectLst/>
              <a:latin typeface="Microsoft YaHei" panose="020B0503020204020204" pitchFamily="34" charset="-122"/>
              <a:ea typeface="Microsoft YaHei" panose="020B0503020204020204" pitchFamily="34" charset="-122"/>
            </a:endParaRPr>
          </a:p>
          <a:p>
            <a:pPr marL="285750" indent="-285750">
              <a:buFont typeface="楷体" panose="02010609060101010101" pitchFamily="49" charset="-122"/>
              <a:buChar char="↗"/>
            </a:pPr>
            <a:endParaRPr lang="en-US" altLang="zh-CN" b="1" i="0" dirty="0">
              <a:solidFill>
                <a:srgbClr val="2E2E2E"/>
              </a:solidFill>
              <a:effectLst/>
              <a:latin typeface="Microsoft YaHei" panose="020B0503020204020204" pitchFamily="34" charset="-122"/>
              <a:ea typeface="Microsoft YaHei" panose="020B0503020204020204" pitchFamily="34" charset="-122"/>
            </a:endParaRPr>
          </a:p>
          <a:p>
            <a:pPr marL="285750" indent="-285750">
              <a:buFont typeface="楷体" panose="02010609060101010101" pitchFamily="49" charset="-122"/>
              <a:buChar char="↗"/>
            </a:pPr>
            <a:r>
              <a:rPr lang="zh-CN" altLang="en-US" b="1" i="0" dirty="0">
                <a:solidFill>
                  <a:srgbClr val="2E2E2E"/>
                </a:solidFill>
                <a:effectLst/>
                <a:latin typeface="Microsoft YaHei" panose="020B0503020204020204" pitchFamily="34" charset="-122"/>
                <a:ea typeface="Microsoft YaHei" panose="020B0503020204020204" pitchFamily="34" charset="-122"/>
              </a:rPr>
              <a:t>在建立预测模型的时候，监督式学习建立一个学习过程，将预测结果与“训练数据”的实际结果进行比较，不断的调整预测模型，直到模型的预测结果达到一个预期的准确率。</a:t>
            </a:r>
          </a:p>
        </p:txBody>
      </p:sp>
    </p:spTree>
    <p:extLst>
      <p:ext uri="{BB962C8B-B14F-4D97-AF65-F5344CB8AC3E}">
        <p14:creationId xmlns:p14="http://schemas.microsoft.com/office/powerpoint/2010/main" val="196592936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4639412" cy="461665"/>
          </a:xfrm>
          <a:prstGeom prst="rect">
            <a:avLst/>
          </a:prstGeom>
          <a:noFill/>
        </p:spPr>
        <p:txBody>
          <a:bodyPr wrap="none" rtlCol="0">
            <a:spAutoFit/>
          </a:bodyPr>
          <a:lstStyle/>
          <a:p>
            <a:r>
              <a:rPr lang="zh-CN" altLang="en-US" sz="2400" spc="500" dirty="0">
                <a:cs typeface="+mn-ea"/>
                <a:sym typeface="+mn-lt"/>
              </a:rPr>
              <a:t>研究方案</a:t>
            </a:r>
            <a:r>
              <a:rPr lang="en-US" altLang="zh-CN" sz="2400" spc="500" dirty="0">
                <a:cs typeface="+mn-ea"/>
                <a:sym typeface="+mn-lt"/>
              </a:rPr>
              <a:t>-</a:t>
            </a:r>
            <a:r>
              <a:rPr lang="zh-CN" altLang="en-US" sz="2400" dirty="0">
                <a:effectLst/>
                <a:latin typeface="Arial" panose="020B0604020202020204" pitchFamily="34" charset="0"/>
              </a:rPr>
              <a:t>基于记忆的</a:t>
            </a:r>
            <a:r>
              <a:rPr lang="zh-CN" altLang="en-US" sz="2400" dirty="0">
                <a:latin typeface="Arial" panose="020B0604020202020204" pitchFamily="34" charset="0"/>
              </a:rPr>
              <a:t>终身</a:t>
            </a:r>
            <a:r>
              <a:rPr lang="zh-CN" altLang="en-US" sz="2400" dirty="0">
                <a:effectLst/>
                <a:latin typeface="Arial" panose="020B0604020202020204" pitchFamily="34" charset="0"/>
              </a:rPr>
              <a:t>学习</a:t>
            </a:r>
            <a:endParaRPr lang="zh-CN" altLang="en-US" sz="2400" spc="500" dirty="0">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4560538" y="-2803169"/>
            <a:ext cx="45719" cy="7821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文本框 1">
            <a:extLst>
              <a:ext uri="{FF2B5EF4-FFF2-40B4-BE49-F238E27FC236}">
                <a16:creationId xmlns:a16="http://schemas.microsoft.com/office/drawing/2014/main" id="{D59345B3-96D7-4F48-9FE9-826EEDC68185}"/>
              </a:ext>
            </a:extLst>
          </p:cNvPr>
          <p:cNvSpPr txBox="1"/>
          <p:nvPr/>
        </p:nvSpPr>
        <p:spPr>
          <a:xfrm>
            <a:off x="969484" y="1553378"/>
            <a:ext cx="10157552" cy="646331"/>
          </a:xfrm>
          <a:prstGeom prst="rect">
            <a:avLst/>
          </a:prstGeom>
          <a:noFill/>
        </p:spPr>
        <p:txBody>
          <a:bodyPr wrap="square" rtlCol="0">
            <a:spAutoFit/>
          </a:bodyPr>
          <a:lstStyle/>
          <a:p>
            <a:pPr marL="285750" indent="-285750">
              <a:buFont typeface="楷体" panose="02010609060101010101" pitchFamily="49" charset="-122"/>
              <a:buChar char="↗"/>
            </a:pPr>
            <a:r>
              <a:rPr lang="en-US" altLang="zh-CN" b="1" dirty="0"/>
              <a:t>KNN</a:t>
            </a:r>
            <a:r>
              <a:rPr lang="zh-CN" altLang="en-US" b="1" dirty="0"/>
              <a:t>：</a:t>
            </a:r>
            <a:r>
              <a:rPr lang="zh-CN" altLang="en-US" b="1" dirty="0">
                <a:effectLst/>
                <a:latin typeface="Arial" panose="020B0604020202020204" pitchFamily="34" charset="0"/>
              </a:rPr>
              <a:t>给定一个测试实例</a:t>
            </a:r>
            <a:r>
              <a:rPr lang="en-US" altLang="zh-CN" b="1" dirty="0">
                <a:effectLst/>
                <a:latin typeface="Arial" panose="020B0604020202020204" pitchFamily="34" charset="0"/>
              </a:rPr>
              <a:t>x</a:t>
            </a:r>
            <a:r>
              <a:rPr lang="zh-CN" altLang="en-US" b="1" dirty="0">
                <a:effectLst/>
                <a:latin typeface="Arial" panose="020B0604020202020204" pitchFamily="34" charset="0"/>
              </a:rPr>
              <a:t>，算法在训练数据中找到</a:t>
            </a:r>
            <a:r>
              <a:rPr lang="en-US" altLang="zh-CN" b="1" dirty="0">
                <a:effectLst/>
                <a:latin typeface="Arial" panose="020B0604020202020204" pitchFamily="34" charset="0"/>
              </a:rPr>
              <a:t>K</a:t>
            </a:r>
            <a:r>
              <a:rPr lang="zh-CN" altLang="en-US" b="1" dirty="0">
                <a:effectLst/>
                <a:latin typeface="Arial" panose="020B0604020202020204" pitchFamily="34" charset="0"/>
              </a:rPr>
              <a:t>个例子；根据某些距离度量，如欧几里得距离，其特征向量最接近</a:t>
            </a:r>
            <a:r>
              <a:rPr lang="en-US" altLang="zh-CN" b="1" dirty="0">
                <a:effectLst/>
                <a:latin typeface="Arial" panose="020B0604020202020204" pitchFamily="34" charset="0"/>
              </a:rPr>
              <a:t>x</a:t>
            </a:r>
            <a:r>
              <a:rPr lang="zh-CN" altLang="en-US" b="1" dirty="0">
                <a:effectLst/>
                <a:latin typeface="Arial" panose="020B0604020202020204" pitchFamily="34" charset="0"/>
              </a:rPr>
              <a:t>的二维图像，预测的可视化结果是这些最近邻居的平均值。</a:t>
            </a:r>
            <a:endParaRPr lang="zh-CN" altLang="en-US" b="1" dirty="0"/>
          </a:p>
        </p:txBody>
      </p:sp>
      <p:pic>
        <p:nvPicPr>
          <p:cNvPr id="4" name="图片 3">
            <a:extLst>
              <a:ext uri="{FF2B5EF4-FFF2-40B4-BE49-F238E27FC236}">
                <a16:creationId xmlns:a16="http://schemas.microsoft.com/office/drawing/2014/main" id="{46183C6E-AE8F-4A78-B122-47ECB801F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931" y="2445936"/>
            <a:ext cx="7730138" cy="1060397"/>
          </a:xfrm>
          <a:prstGeom prst="rect">
            <a:avLst/>
          </a:prstGeom>
        </p:spPr>
      </p:pic>
      <p:pic>
        <p:nvPicPr>
          <p:cNvPr id="6" name="图片 5">
            <a:extLst>
              <a:ext uri="{FF2B5EF4-FFF2-40B4-BE49-F238E27FC236}">
                <a16:creationId xmlns:a16="http://schemas.microsoft.com/office/drawing/2014/main" id="{BF76285D-D5E8-4E94-B99B-B005A9FCF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150" y="3598325"/>
            <a:ext cx="4141694" cy="3181190"/>
          </a:xfrm>
          <a:prstGeom prst="rect">
            <a:avLst/>
          </a:prstGeom>
        </p:spPr>
      </p:pic>
    </p:spTree>
    <p:extLst>
      <p:ext uri="{BB962C8B-B14F-4D97-AF65-F5344CB8AC3E}">
        <p14:creationId xmlns:p14="http://schemas.microsoft.com/office/powerpoint/2010/main" val="6548602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7105122" cy="461665"/>
          </a:xfrm>
          <a:prstGeom prst="rect">
            <a:avLst/>
          </a:prstGeom>
          <a:noFill/>
        </p:spPr>
        <p:txBody>
          <a:bodyPr wrap="square" rtlCol="0">
            <a:spAutoFit/>
          </a:bodyPr>
          <a:lstStyle/>
          <a:p>
            <a:r>
              <a:rPr lang="zh-CN" altLang="en-US" sz="2400" spc="500" dirty="0">
                <a:cs typeface="+mn-ea"/>
                <a:sym typeface="+mn-lt"/>
              </a:rPr>
              <a:t>经典终身监督学习算法</a:t>
            </a:r>
            <a:r>
              <a:rPr lang="en-US" altLang="zh-CN" sz="2400" spc="500" dirty="0">
                <a:cs typeface="+mn-ea"/>
                <a:sym typeface="+mn-lt"/>
              </a:rPr>
              <a:t>---</a:t>
            </a:r>
            <a:r>
              <a:rPr lang="en-US" altLang="zh-CN" sz="2400" dirty="0">
                <a:latin typeface="Arial" panose="020B0604020202020204" pitchFamily="34" charset="0"/>
                <a:sym typeface="+mn-lt"/>
              </a:rPr>
              <a:t>MTL</a:t>
            </a:r>
            <a:endParaRPr lang="zh-CN" altLang="en-US" sz="2400" dirty="0">
              <a:latin typeface="Arial" panose="020B0604020202020204" pitchFamily="34" charset="0"/>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3457243" y="-1681055"/>
            <a:ext cx="59951" cy="56288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5" name="图片 4">
            <a:extLst>
              <a:ext uri="{FF2B5EF4-FFF2-40B4-BE49-F238E27FC236}">
                <a16:creationId xmlns:a16="http://schemas.microsoft.com/office/drawing/2014/main" id="{577F1996-941F-4351-A10F-351654BCF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355" y="1869789"/>
            <a:ext cx="4172430" cy="4087906"/>
          </a:xfrm>
          <a:prstGeom prst="rect">
            <a:avLst/>
          </a:prstGeom>
        </p:spPr>
      </p:pic>
      <p:sp>
        <p:nvSpPr>
          <p:cNvPr id="2" name="文本框 1">
            <a:extLst>
              <a:ext uri="{FF2B5EF4-FFF2-40B4-BE49-F238E27FC236}">
                <a16:creationId xmlns:a16="http://schemas.microsoft.com/office/drawing/2014/main" id="{AD223D7C-29AA-4BB5-9D16-07CE36DF98ED}"/>
              </a:ext>
            </a:extLst>
          </p:cNvPr>
          <p:cNvSpPr txBox="1"/>
          <p:nvPr/>
        </p:nvSpPr>
        <p:spPr>
          <a:xfrm>
            <a:off x="699832" y="2431333"/>
            <a:ext cx="6504967" cy="3139321"/>
          </a:xfrm>
          <a:prstGeom prst="rect">
            <a:avLst/>
          </a:prstGeom>
          <a:noFill/>
        </p:spPr>
        <p:txBody>
          <a:bodyPr wrap="square" rtlCol="0">
            <a:spAutoFit/>
          </a:bodyPr>
          <a:lstStyle/>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目标：解决当学习新问题时，学习过的任务知识的滞留和回想问题</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解决问题的角度：将学习过的任务进行重演</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算法思想：将新任务样本输入已学习过模型中</a:t>
            </a:r>
            <a:r>
              <a:rPr lang="en-US" altLang="zh-CN" b="1" i="0" dirty="0">
                <a:solidFill>
                  <a:srgbClr val="333333"/>
                </a:solidFill>
                <a:effectLst/>
                <a:latin typeface="Arial" panose="020B0604020202020204" pitchFamily="34" charset="0"/>
              </a:rPr>
              <a:t>,</a:t>
            </a:r>
            <a:r>
              <a:rPr lang="zh-CN" altLang="en-US" b="1" i="0" dirty="0">
                <a:solidFill>
                  <a:srgbClr val="333333"/>
                </a:solidFill>
                <a:effectLst/>
                <a:latin typeface="Arial" panose="020B0604020202020204" pitchFamily="34" charset="0"/>
              </a:rPr>
              <a:t>并将对应的输出结果作为虚拟样本加入新任务学习的</a:t>
            </a:r>
            <a:r>
              <a:rPr lang="en-US" altLang="zh-CN" b="1" i="0" dirty="0" err="1">
                <a:solidFill>
                  <a:srgbClr val="333333"/>
                </a:solidFill>
                <a:effectLst/>
                <a:latin typeface="Arial" panose="020B0604020202020204" pitchFamily="34" charset="0"/>
              </a:rPr>
              <a:t>ηMTL</a:t>
            </a:r>
            <a:r>
              <a:rPr lang="en-US" altLang="zh-CN" b="1" i="0" dirty="0">
                <a:solidFill>
                  <a:srgbClr val="333333"/>
                </a:solidFill>
                <a:effectLst/>
                <a:latin typeface="Arial" panose="020B0604020202020204" pitchFamily="34" charset="0"/>
              </a:rPr>
              <a:t> </a:t>
            </a:r>
            <a:r>
              <a:rPr lang="zh-CN" altLang="en-US" b="1" i="0" dirty="0">
                <a:solidFill>
                  <a:srgbClr val="333333"/>
                </a:solidFill>
                <a:effectLst/>
                <a:latin typeface="Arial" panose="020B0604020202020204" pitchFamily="34" charset="0"/>
              </a:rPr>
              <a:t>网络中进行训练</a:t>
            </a:r>
            <a:r>
              <a:rPr lang="en-US" altLang="zh-CN" b="1" i="0" dirty="0">
                <a:solidFill>
                  <a:srgbClr val="333333"/>
                </a:solidFill>
                <a:effectLst/>
                <a:latin typeface="Arial" panose="020B0604020202020204" pitchFamily="34" charset="0"/>
              </a:rPr>
              <a:t>,</a:t>
            </a:r>
            <a:r>
              <a:rPr lang="zh-CN" altLang="en-US" b="1" i="0" dirty="0">
                <a:solidFill>
                  <a:srgbClr val="333333"/>
                </a:solidFill>
                <a:effectLst/>
                <a:latin typeface="Arial" panose="020B0604020202020204" pitchFamily="34" charset="0"/>
              </a:rPr>
              <a:t>使得旧任务在学习新任务的同时也得到了巩固</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贡献点：引入了任务重演对以前学习的任务进行巩固</a:t>
            </a:r>
          </a:p>
          <a:p>
            <a:endParaRPr lang="zh-CN" altLang="en-US" b="1" dirty="0"/>
          </a:p>
        </p:txBody>
      </p:sp>
    </p:spTree>
    <p:extLst>
      <p:ext uri="{BB962C8B-B14F-4D97-AF65-F5344CB8AC3E}">
        <p14:creationId xmlns:p14="http://schemas.microsoft.com/office/powerpoint/2010/main" val="39047304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5351145" cy="461665"/>
          </a:xfrm>
          <a:prstGeom prst="rect">
            <a:avLst/>
          </a:prstGeom>
          <a:noFill/>
        </p:spPr>
        <p:txBody>
          <a:bodyPr wrap="none" rtlCol="0">
            <a:spAutoFit/>
          </a:bodyPr>
          <a:lstStyle/>
          <a:p>
            <a:r>
              <a:rPr lang="zh-CN" altLang="en-US" sz="2400" spc="500" dirty="0">
                <a:cs typeface="+mn-ea"/>
                <a:sym typeface="+mn-lt"/>
              </a:rPr>
              <a:t>经典终身监督学习算法</a:t>
            </a:r>
            <a:r>
              <a:rPr lang="en-US" altLang="zh-CN" sz="2400" spc="500" dirty="0">
                <a:cs typeface="+mn-ea"/>
                <a:sym typeface="+mn-lt"/>
              </a:rPr>
              <a:t>---</a:t>
            </a:r>
            <a:r>
              <a:rPr lang="en-US" altLang="zh-CN" sz="2400" dirty="0">
                <a:effectLst/>
                <a:latin typeface="Arial" panose="020B0604020202020204" pitchFamily="34" charset="0"/>
              </a:rPr>
              <a:t>EBNN</a:t>
            </a:r>
            <a:endParaRPr lang="zh-CN" altLang="en-US" sz="2400" spc="500" dirty="0">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3561905" y="-1785716"/>
            <a:ext cx="59951" cy="5838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文本框 1">
            <a:extLst>
              <a:ext uri="{FF2B5EF4-FFF2-40B4-BE49-F238E27FC236}">
                <a16:creationId xmlns:a16="http://schemas.microsoft.com/office/drawing/2014/main" id="{82528BFA-7AF7-4483-9E71-3D2BF8ECD5E3}"/>
              </a:ext>
            </a:extLst>
          </p:cNvPr>
          <p:cNvSpPr txBox="1"/>
          <p:nvPr/>
        </p:nvSpPr>
        <p:spPr>
          <a:xfrm>
            <a:off x="1304585" y="2352384"/>
            <a:ext cx="9723532" cy="2862322"/>
          </a:xfrm>
          <a:prstGeom prst="rect">
            <a:avLst/>
          </a:prstGeom>
          <a:noFill/>
        </p:spPr>
        <p:txBody>
          <a:bodyPr wrap="square" rtlCol="0">
            <a:spAutoFit/>
          </a:bodyPr>
          <a:lstStyle/>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目标：解决了纯粹的归纳学习在训练数据不足时通常会失败的问题</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解决问题的角度：将归纳学习和分析学习相结合</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算法思想：将归纳学习和分析学习相结合并增加了给定训练导数与神经网络函数实际导数之间的一致性约束，且进一步提出采用已经学习过任务的信息给出对训练数据的解释，实现不同任务间知识的迁移</a:t>
            </a:r>
            <a:endParaRPr lang="en-US" altLang="zh-CN"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endParaRPr lang="zh-CN" altLang="en-US" b="1" i="0" dirty="0">
              <a:solidFill>
                <a:srgbClr val="333333"/>
              </a:solidFill>
              <a:effectLst/>
              <a:latin typeface="Arial" panose="020B0604020202020204" pitchFamily="34" charset="0"/>
            </a:endParaRPr>
          </a:p>
          <a:p>
            <a:pPr marL="285750" indent="-285750" algn="l">
              <a:buFont typeface="楷体" panose="02010609060101010101" pitchFamily="49" charset="-122"/>
              <a:buChar char="↗"/>
            </a:pPr>
            <a:r>
              <a:rPr lang="zh-CN" altLang="en-US" b="1" i="0" dirty="0">
                <a:solidFill>
                  <a:srgbClr val="333333"/>
                </a:solidFill>
                <a:effectLst/>
                <a:latin typeface="Arial" panose="020B0604020202020204" pitchFamily="34" charset="0"/>
              </a:rPr>
              <a:t>贡献点：开创了利用根据先验知识进行演绎推导来进行终身学习的先河</a:t>
            </a:r>
          </a:p>
          <a:p>
            <a:pPr marL="285750" indent="-285750">
              <a:buFont typeface="楷体" panose="02010609060101010101" pitchFamily="49" charset="-122"/>
              <a:buChar char="↗"/>
            </a:pPr>
            <a:endParaRPr lang="zh-CN" altLang="en-US" b="1" dirty="0"/>
          </a:p>
        </p:txBody>
      </p:sp>
    </p:spTree>
    <p:extLst>
      <p:ext uri="{BB962C8B-B14F-4D97-AF65-F5344CB8AC3E}">
        <p14:creationId xmlns:p14="http://schemas.microsoft.com/office/powerpoint/2010/main" val="323143231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5315879" cy="461665"/>
          </a:xfrm>
          <a:prstGeom prst="rect">
            <a:avLst/>
          </a:prstGeom>
          <a:noFill/>
        </p:spPr>
        <p:txBody>
          <a:bodyPr wrap="none" rtlCol="0">
            <a:spAutoFit/>
          </a:bodyPr>
          <a:lstStyle/>
          <a:p>
            <a:r>
              <a:rPr lang="zh-CN" altLang="en-US" sz="2400" spc="500" dirty="0">
                <a:cs typeface="+mn-ea"/>
                <a:sym typeface="+mn-lt"/>
              </a:rPr>
              <a:t>研究方案</a:t>
            </a:r>
            <a:r>
              <a:rPr lang="en-US" altLang="zh-CN" sz="2400" spc="500" dirty="0">
                <a:cs typeface="+mn-ea"/>
                <a:sym typeface="+mn-lt"/>
              </a:rPr>
              <a:t>-</a:t>
            </a:r>
            <a:r>
              <a:rPr lang="zh-CN" altLang="en-US" sz="2400" dirty="0">
                <a:effectLst/>
                <a:latin typeface="Arial" panose="020B0604020202020204" pitchFamily="34" charset="0"/>
              </a:rPr>
              <a:t>累积学习</a:t>
            </a:r>
            <a:r>
              <a:rPr lang="en-US" altLang="zh-CN" sz="2400" dirty="0">
                <a:effectLst/>
                <a:latin typeface="Arial" panose="020B0604020202020204" pitchFamily="34" charset="0"/>
              </a:rPr>
              <a:t>&amp;</a:t>
            </a:r>
            <a:r>
              <a:rPr lang="zh-CN" altLang="en-US" sz="2400" dirty="0">
                <a:effectLst/>
                <a:latin typeface="Arial" panose="020B0604020202020204" pitchFamily="34" charset="0"/>
              </a:rPr>
              <a:t>自我激励学习</a:t>
            </a:r>
            <a:endParaRPr lang="zh-CN" altLang="en-US" sz="2400" spc="500" dirty="0">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3477059" y="-1700870"/>
            <a:ext cx="75405" cy="56839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文本框 1">
            <a:extLst>
              <a:ext uri="{FF2B5EF4-FFF2-40B4-BE49-F238E27FC236}">
                <a16:creationId xmlns:a16="http://schemas.microsoft.com/office/drawing/2014/main" id="{461BCB10-DCE0-44F5-90CE-8095416A49CE}"/>
              </a:ext>
            </a:extLst>
          </p:cNvPr>
          <p:cNvSpPr txBox="1"/>
          <p:nvPr/>
        </p:nvSpPr>
        <p:spPr>
          <a:xfrm>
            <a:off x="2010507" y="1253506"/>
            <a:ext cx="8170985" cy="461665"/>
          </a:xfrm>
          <a:prstGeom prst="rect">
            <a:avLst/>
          </a:prstGeom>
          <a:noFill/>
        </p:spPr>
        <p:txBody>
          <a:bodyPr wrap="square" rtlCol="0">
            <a:spAutoFit/>
          </a:bodyPr>
          <a:lstStyle/>
          <a:p>
            <a:r>
              <a:rPr lang="zh-CN" altLang="en-US" b="1" dirty="0"/>
              <a:t>累积学习                              </a:t>
            </a:r>
            <a:r>
              <a:rPr lang="zh-CN" altLang="en-US" sz="2400" b="1" dirty="0">
                <a:solidFill>
                  <a:srgbClr val="FF0000"/>
                </a:solidFill>
              </a:rPr>
              <a:t>独树一帜</a:t>
            </a:r>
            <a:endParaRPr lang="zh-CN" altLang="en-US" b="1" dirty="0">
              <a:solidFill>
                <a:srgbClr val="FF0000"/>
              </a:solidFill>
            </a:endParaRPr>
          </a:p>
        </p:txBody>
      </p:sp>
      <p:sp>
        <p:nvSpPr>
          <p:cNvPr id="3" name="箭头: 右弧形 2">
            <a:extLst>
              <a:ext uri="{FF2B5EF4-FFF2-40B4-BE49-F238E27FC236}">
                <a16:creationId xmlns:a16="http://schemas.microsoft.com/office/drawing/2014/main" id="{E189810C-627F-4721-BC82-2778D4599303}"/>
              </a:ext>
            </a:extLst>
          </p:cNvPr>
          <p:cNvSpPr/>
          <p:nvPr/>
        </p:nvSpPr>
        <p:spPr>
          <a:xfrm>
            <a:off x="3221685" y="1288985"/>
            <a:ext cx="1770184" cy="60990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 name="连接符: 曲线 4">
            <a:extLst>
              <a:ext uri="{FF2B5EF4-FFF2-40B4-BE49-F238E27FC236}">
                <a16:creationId xmlns:a16="http://schemas.microsoft.com/office/drawing/2014/main" id="{AE61B1A7-2F70-41DE-B382-C0CFBEE6C01D}"/>
              </a:ext>
            </a:extLst>
          </p:cNvPr>
          <p:cNvCxnSpPr>
            <a:cxnSpLocks/>
          </p:cNvCxnSpPr>
          <p:nvPr/>
        </p:nvCxnSpPr>
        <p:spPr>
          <a:xfrm rot="5400000">
            <a:off x="1421365" y="2511609"/>
            <a:ext cx="2139581" cy="761999"/>
          </a:xfrm>
          <a:prstGeom prst="curvedConnector3">
            <a:avLst>
              <a:gd name="adj1" fmla="val 45069"/>
            </a:avLst>
          </a:prstGeom>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7F45E158-A591-4C9D-8845-919E109135C3}"/>
              </a:ext>
            </a:extLst>
          </p:cNvPr>
          <p:cNvSpPr/>
          <p:nvPr/>
        </p:nvSpPr>
        <p:spPr>
          <a:xfrm>
            <a:off x="339969" y="3610708"/>
            <a:ext cx="3409253" cy="2942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训练累积学习模型类似于我们人类的学习模式。</a:t>
            </a:r>
          </a:p>
        </p:txBody>
      </p:sp>
      <p:sp>
        <p:nvSpPr>
          <p:cNvPr id="10" name="文本框 9">
            <a:extLst>
              <a:ext uri="{FF2B5EF4-FFF2-40B4-BE49-F238E27FC236}">
                <a16:creationId xmlns:a16="http://schemas.microsoft.com/office/drawing/2014/main" id="{F0DEEF7E-D8E1-4EA3-BF0F-2F3997A7D63B}"/>
              </a:ext>
            </a:extLst>
          </p:cNvPr>
          <p:cNvSpPr txBox="1"/>
          <p:nvPr/>
        </p:nvSpPr>
        <p:spPr>
          <a:xfrm>
            <a:off x="6620464" y="3137292"/>
            <a:ext cx="5468817" cy="1477328"/>
          </a:xfrm>
          <a:prstGeom prst="rect">
            <a:avLst/>
          </a:prstGeom>
          <a:noFill/>
        </p:spPr>
        <p:txBody>
          <a:bodyPr wrap="square" rtlCol="0">
            <a:spAutoFit/>
          </a:bodyPr>
          <a:lstStyle/>
          <a:p>
            <a:r>
              <a:rPr lang="zh-CN" altLang="en-US" b="1" dirty="0"/>
              <a:t>自我激励学习</a:t>
            </a:r>
            <a:endParaRPr lang="en-US" altLang="zh-CN" b="1" dirty="0"/>
          </a:p>
          <a:p>
            <a:r>
              <a:rPr lang="zh-CN" altLang="en-US" b="1" dirty="0">
                <a:effectLst/>
                <a:latin typeface="Arial" panose="020B0604020202020204" pitchFamily="34" charset="0"/>
              </a:rPr>
              <a:t>关键</a:t>
            </a:r>
            <a:r>
              <a:rPr lang="en-US" altLang="zh-CN" b="1" dirty="0">
                <a:effectLst/>
                <a:latin typeface="Arial" panose="020B0604020202020204" pitchFamily="34" charset="0"/>
              </a:rPr>
              <a:t>-&gt;</a:t>
            </a:r>
            <a:r>
              <a:rPr lang="zh-CN" altLang="en-US" b="1" dirty="0">
                <a:effectLst/>
                <a:latin typeface="Arial" panose="020B0604020202020204" pitchFamily="34" charset="0"/>
              </a:rPr>
              <a:t>让系统认识到它以前没有看到过的东西。</a:t>
            </a:r>
            <a:endParaRPr lang="en-US" altLang="zh-CN" b="1" dirty="0">
              <a:effectLst/>
              <a:latin typeface="Arial" panose="020B0604020202020204" pitchFamily="34" charset="0"/>
            </a:endParaRPr>
          </a:p>
          <a:p>
            <a:endParaRPr lang="en-US" altLang="zh-CN" b="1" dirty="0">
              <a:latin typeface="Arial" panose="020B0604020202020204" pitchFamily="34" charset="0"/>
            </a:endParaRPr>
          </a:p>
          <a:p>
            <a:r>
              <a:rPr lang="zh-CN" altLang="en-US" b="1" dirty="0">
                <a:effectLst/>
                <a:latin typeface="Arial" panose="020B0604020202020204" pitchFamily="34" charset="0"/>
              </a:rPr>
              <a:t>如果分类系统不能识别任何新事物，它就无法学习新事物，只能通过人类使用者或外部系统来告诉它。</a:t>
            </a:r>
            <a:endParaRPr lang="zh-CN" altLang="en-US" b="1" dirty="0"/>
          </a:p>
        </p:txBody>
      </p:sp>
    </p:spTree>
    <p:extLst>
      <p:ext uri="{BB962C8B-B14F-4D97-AF65-F5344CB8AC3E}">
        <p14:creationId xmlns:p14="http://schemas.microsoft.com/office/powerpoint/2010/main" val="32244584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3159839" cy="461665"/>
          </a:xfrm>
          <a:prstGeom prst="rect">
            <a:avLst/>
          </a:prstGeom>
          <a:noFill/>
        </p:spPr>
        <p:txBody>
          <a:bodyPr wrap="none" rtlCol="0">
            <a:spAutoFit/>
          </a:bodyPr>
          <a:lstStyle/>
          <a:p>
            <a:r>
              <a:rPr lang="zh-CN" altLang="en-US" sz="2400" spc="500" dirty="0">
                <a:cs typeface="+mn-ea"/>
                <a:sym typeface="+mn-lt"/>
              </a:rPr>
              <a:t>累积学习算法逻辑</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564C6D85-5ACC-4871-B71F-7F29EFA45367}"/>
                  </a:ext>
                </a:extLst>
              </p:cNvPr>
              <p:cNvSpPr txBox="1"/>
              <p:nvPr/>
            </p:nvSpPr>
            <p:spPr>
              <a:xfrm>
                <a:off x="1157527" y="1768469"/>
                <a:ext cx="3306897" cy="1754326"/>
              </a:xfrm>
              <a:prstGeom prst="rect">
                <a:avLst/>
              </a:prstGeom>
              <a:noFill/>
            </p:spPr>
            <p:txBody>
              <a:bodyPr wrap="square" rtlCol="0">
                <a:spAutoFit/>
              </a:bodyPr>
              <a:lstStyle/>
              <a:p>
                <a:r>
                  <a:rPr lang="en-US" altLang="zh-CN" i="1" dirty="0">
                    <a:latin typeface="Cambria Math" panose="02040503050406030204" pitchFamily="18" charset="0"/>
                  </a:rPr>
                  <a:t>Input</a:t>
                </a:r>
                <a:r>
                  <a:rPr lang="zh-CN" altLang="en-US" i="1" dirty="0">
                    <a:latin typeface="Cambria Math" panose="02040503050406030204" pitchFamily="18" charset="0"/>
                  </a:rPr>
                  <a:t>：</a:t>
                </a:r>
                <a:endParaRPr lang="en-US" altLang="zh-CN"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𝑁</m:t>
                          </m:r>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𝑛</m:t>
                              </m:r>
                            </m:sub>
                          </m:sSub>
                        </m:e>
                      </m:d>
                    </m:oMath>
                  </m:oMathPara>
                </a14:m>
                <a:endParaRPr lang="en-US" altLang="zh-CN" b="0" dirty="0"/>
              </a:p>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m:t>
                          </m:r>
                          <m:r>
                            <m:rPr>
                              <m:sty m:val="p"/>
                            </m:rPr>
                            <a:rPr lang="en-US" altLang="zh-CN" i="1">
                              <a:latin typeface="Cambria Math" panose="02040503050406030204" pitchFamily="18" charset="0"/>
                            </a:rPr>
                            <m:t>D</m:t>
                          </m:r>
                        </m:e>
                        <m:sub>
                          <m:r>
                            <a:rPr lang="en-US" altLang="zh-CN" i="1">
                              <a:latin typeface="Cambria Math" panose="02040503050406030204" pitchFamily="18" charset="0"/>
                            </a:rPr>
                            <m:t>1</m:t>
                          </m:r>
                          <m:r>
                            <a:rPr lang="en-US" altLang="zh-CN" b="0" i="1" smtClean="0">
                              <a:latin typeface="Cambria Math" panose="02040503050406030204" pitchFamily="18" charset="0"/>
                            </a:rPr>
                            <m:t> </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oMath>
                  </m:oMathPara>
                </a14:m>
                <a:endParaRPr lang="en-US" altLang="zh-CN" b="0" dirty="0"/>
              </a:p>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𝑠𝑖𝑚𝑖𝑙𝑎𝑟𝑖𝑡𝑦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𝑠𝑖𝑚</m:t>
                          </m:r>
                        </m:sub>
                      </m:sSub>
                    </m:oMath>
                  </m:oMathPara>
                </a14:m>
                <a:endParaRPr lang="en-US" altLang="zh-CN" b="0" dirty="0"/>
              </a:p>
              <a:p>
                <a:endParaRPr lang="en-US" altLang="zh-CN" i="1" dirty="0">
                  <a:latin typeface="Cambria Math" panose="02040503050406030204" pitchFamily="18" charset="0"/>
                </a:endParaRPr>
              </a:p>
              <a:p>
                <a:endParaRPr lang="zh-CN" altLang="en-US" i="1" dirty="0">
                  <a:latin typeface="Cambria Math" panose="02040503050406030204" pitchFamily="18" charset="0"/>
                </a:endParaRPr>
              </a:p>
            </p:txBody>
          </p:sp>
        </mc:Choice>
        <mc:Fallback xmlns="">
          <p:sp>
            <p:nvSpPr>
              <p:cNvPr id="4" name="文本框 3">
                <a:extLst>
                  <a:ext uri="{FF2B5EF4-FFF2-40B4-BE49-F238E27FC236}">
                    <a16:creationId xmlns:a16="http://schemas.microsoft.com/office/drawing/2014/main" id="{564C6D85-5ACC-4871-B71F-7F29EFA45367}"/>
                  </a:ext>
                </a:extLst>
              </p:cNvPr>
              <p:cNvSpPr txBox="1">
                <a:spLocks noRot="1" noChangeAspect="1" noMove="1" noResize="1" noEditPoints="1" noAdjustHandles="1" noChangeArrowheads="1" noChangeShapeType="1" noTextEdit="1"/>
              </p:cNvSpPr>
              <p:nvPr/>
            </p:nvSpPr>
            <p:spPr>
              <a:xfrm>
                <a:off x="1157527" y="1768469"/>
                <a:ext cx="3306897" cy="1754326"/>
              </a:xfrm>
              <a:prstGeom prst="rect">
                <a:avLst/>
              </a:prstGeom>
              <a:blipFill>
                <a:blip r:embed="rId6"/>
                <a:stretch>
                  <a:fillRect l="-1661" t="-2083"/>
                </a:stretch>
              </a:blipFill>
            </p:spPr>
            <p:txBody>
              <a:bodyPr/>
              <a:lstStyle/>
              <a:p>
                <a:r>
                  <a:rPr lang="zh-CN" altLang="en-US">
                    <a:noFill/>
                  </a:rPr>
                  <a:t> </a:t>
                </a:r>
              </a:p>
            </p:txBody>
          </p:sp>
        </mc:Fallback>
      </mc:AlternateContent>
      <p:sp>
        <p:nvSpPr>
          <p:cNvPr id="5" name="箭头: 右 4">
            <a:extLst>
              <a:ext uri="{FF2B5EF4-FFF2-40B4-BE49-F238E27FC236}">
                <a16:creationId xmlns:a16="http://schemas.microsoft.com/office/drawing/2014/main" id="{2A924EA5-D082-4913-AA66-75C66A9B7CDC}"/>
              </a:ext>
            </a:extLst>
          </p:cNvPr>
          <p:cNvSpPr/>
          <p:nvPr/>
        </p:nvSpPr>
        <p:spPr>
          <a:xfrm>
            <a:off x="4238106" y="2116822"/>
            <a:ext cx="1227795" cy="5288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1F6F15E-7B63-4C48-B7E3-B765D41CBD4A}"/>
                  </a:ext>
                </a:extLst>
              </p:cNvPr>
              <p:cNvSpPr txBox="1"/>
              <p:nvPr/>
            </p:nvSpPr>
            <p:spPr>
              <a:xfrm>
                <a:off x="5722677" y="1143091"/>
                <a:ext cx="7648128" cy="510062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𝑆𝐶</m:t>
                      </m:r>
                      <m:r>
                        <a:rPr lang="en-US" altLang="zh-CN" b="0" i="1" smtClean="0">
                          <a:latin typeface="Cambria Math" panose="02040503050406030204" pitchFamily="18" charset="0"/>
                        </a:rPr>
                        <m:t>=∅</m:t>
                      </m:r>
                    </m:oMath>
                  </m:oMathPara>
                </a14:m>
                <a:endParaRPr lang="en-US" altLang="zh-CN"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nor/>
                        </m:rPr>
                        <a:rPr lang="en-US" altLang="zh-CN" i="1" dirty="0">
                          <a:latin typeface="Cambria Math" panose="02040503050406030204" pitchFamily="18" charset="0"/>
                        </a:rPr>
                        <m:t>for</m:t>
                      </m:r>
                      <m:r>
                        <m:rPr>
                          <m:nor/>
                        </m:rPr>
                        <a:rPr lang="en-US" altLang="zh-CN" i="1" dirty="0">
                          <a:latin typeface="Cambria Math" panose="02040503050406030204" pitchFamily="18" charset="0"/>
                        </a:rPr>
                        <m:t> </m:t>
                      </m:r>
                      <m:r>
                        <m:rPr>
                          <m:nor/>
                        </m:rPr>
                        <a:rPr lang="en-US" altLang="zh-CN" i="1" dirty="0">
                          <a:latin typeface="Cambria Math" panose="02040503050406030204" pitchFamily="18" charset="0"/>
                        </a:rPr>
                        <m:t>each</m:t>
                      </m:r>
                      <m:r>
                        <m:rPr>
                          <m:nor/>
                        </m:rPr>
                        <a:rPr lang="en-US" altLang="zh-CN" i="1" dirty="0">
                          <a:latin typeface="Cambria Math" panose="02040503050406030204" pitchFamily="18" charset="0"/>
                        </a:rPr>
                        <m:t> </m:t>
                      </m:r>
                      <m:r>
                        <m:rPr>
                          <m:nor/>
                        </m:rPr>
                        <a:rPr lang="en-US" altLang="zh-CN" i="1" dirty="0">
                          <a:latin typeface="Cambria Math" panose="02040503050406030204" pitchFamily="18" charset="0"/>
                        </a:rPr>
                        <m:t>classifier</m:t>
                      </m:r>
                      <m:r>
                        <m:rPr>
                          <m:nor/>
                        </m:rPr>
                        <a:rPr lang="en-US" altLang="zh-CN" i="1" dirty="0">
                          <a:latin typeface="Cambria Math" panose="02040503050406030204" pitchFamily="18" charset="0"/>
                        </a:rPr>
                        <m:t> </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r>
                        <a:rPr lang="en-US" altLang="zh-CN" i="1" dirty="0">
                          <a:latin typeface="Cambria Math" panose="02040503050406030204" pitchFamily="18" charset="0"/>
                        </a:rPr>
                        <m:t>𝐹𝑁</m:t>
                      </m:r>
                      <m:r>
                        <a:rPr lang="en-US" altLang="zh-CN" i="1" dirty="0">
                          <a:latin typeface="Cambria Math" panose="02040503050406030204" pitchFamily="18" charset="0"/>
                        </a:rPr>
                        <m:t> </m:t>
                      </m:r>
                      <m:r>
                        <a:rPr lang="en-US" altLang="zh-CN" i="1" dirty="0">
                          <a:latin typeface="Cambria Math" panose="02040503050406030204" pitchFamily="18" charset="0"/>
                        </a:rPr>
                        <m:t>𝑑𝑜</m:t>
                      </m:r>
                    </m:oMath>
                  </m:oMathPara>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𝐶𝑇</m:t>
                    </m:r>
                    <m:r>
                      <a:rPr lang="en-US" altLang="zh-CN" b="0" i="1" smtClean="0">
                        <a:latin typeface="Cambria Math" panose="02040503050406030204" pitchFamily="18" charset="0"/>
                      </a:rPr>
                      <m:t>=0</m:t>
                    </m:r>
                  </m:oMath>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𝑓𝑜𝑟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𝑒𝑎𝑐h</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𝑡𝑒𝑠𝑡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𝑖𝑛𝑠𝑡𝑎𝑛𝑐𝑒</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 </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𝐷</m:t>
                        </m:r>
                      </m:e>
                      <m:sub>
                        <m:r>
                          <a:rPr lang="en-US" altLang="zh-CN" b="0" i="1" smtClean="0">
                            <a:latin typeface="Cambria Math" panose="02040503050406030204" pitchFamily="18" charset="0"/>
                            <a:ea typeface="Cambria Math" panose="02040503050406030204" pitchFamily="18" charset="0"/>
                          </a:rPr>
                          <m:t>𝑁</m:t>
                        </m:r>
                        <m:r>
                          <a:rPr lang="en-US" altLang="zh-CN" b="0" i="1" smtClean="0">
                            <a:latin typeface="Cambria Math" panose="02040503050406030204" pitchFamily="18" charset="0"/>
                            <a:ea typeface="Cambria Math" panose="02040503050406030204" pitchFamily="18" charset="0"/>
                          </a:rPr>
                          <m:t>+1</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𝑢𝑠𝑖𝑛𝑔</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oMath>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𝑐𝑙𝑎𝑠𝑠</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𝑗</m:t>
                        </m:r>
                      </m:sub>
                    </m:sSub>
                    <m:r>
                      <a:rPr lang="en-US" altLang="zh-CN" b="0" i="1" smtClean="0">
                        <a:latin typeface="Cambria Math" panose="02040503050406030204" pitchFamily="18" charset="0"/>
                      </a:rPr>
                      <m:t>)</m:t>
                    </m:r>
                  </m:oMath>
                </a14:m>
                <a:r>
                  <a:rPr lang="en-US" altLang="zh-CN" dirty="0"/>
                  <a:t>           // classify document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𝑗</m:t>
                        </m:r>
                      </m:sub>
                    </m:sSub>
                  </m:oMath>
                </a14:m>
                <a:r>
                  <a:rPr lang="en-US" altLang="zh-CN" dirty="0"/>
                  <a:t> using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oMath>
                </a14:m>
                <a:r>
                  <a:rPr lang="en-US" altLang="zh-CN" dirty="0"/>
                  <a:t> </a:t>
                </a:r>
              </a:p>
              <a:p>
                <a:r>
                  <a:rPr lang="en-US" altLang="zh-CN" dirty="0"/>
                  <a:t>           </a:t>
                </a:r>
                <a14:m>
                  <m:oMath xmlns:m="http://schemas.openxmlformats.org/officeDocument/2006/math">
                    <m:r>
                      <a:rPr lang="en-US" altLang="zh-CN" b="0" i="1" smtClean="0">
                        <a:latin typeface="Cambria Math" panose="02040503050406030204" pitchFamily="18" charset="0"/>
                      </a:rPr>
                      <m:t>𝑖𝑓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𝑐𝑙𝑎𝑠𝑠</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𝑡h𝑒𝑛</m:t>
                    </m:r>
                  </m:oMath>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𝐶𝑇</m:t>
                    </m:r>
                    <m:r>
                      <a:rPr lang="en-US" altLang="zh-CN" b="0" i="1" smtClean="0">
                        <a:latin typeface="Cambria Math" panose="02040503050406030204" pitchFamily="18" charset="0"/>
                      </a:rPr>
                      <m:t>=</m:t>
                    </m:r>
                    <m:r>
                      <a:rPr lang="en-US" altLang="zh-CN" b="0" i="1" smtClean="0">
                        <a:latin typeface="Cambria Math" panose="02040503050406030204" pitchFamily="18" charset="0"/>
                      </a:rPr>
                      <m:t>𝐶𝑇</m:t>
                    </m:r>
                    <m:r>
                      <a:rPr lang="en-US" altLang="zh-CN" b="0" i="1" smtClean="0">
                        <a:latin typeface="Cambria Math" panose="02040503050406030204" pitchFamily="18" charset="0"/>
                      </a:rPr>
                      <m:t>+1</m:t>
                    </m:r>
                  </m:oMath>
                </a14:m>
                <a:r>
                  <a:rPr lang="en-US" altLang="zh-CN" dirty="0"/>
                  <a:t>     // wrong classified</a:t>
                </a:r>
              </a:p>
              <a:p>
                <a:r>
                  <a:rPr lang="en-US" altLang="zh-CN" dirty="0"/>
                  <a:t>           end if </a:t>
                </a:r>
              </a:p>
              <a:p>
                <a:r>
                  <a:rPr lang="en-US" altLang="zh-CN" dirty="0"/>
                  <a:t>     end for </a:t>
                </a:r>
              </a:p>
              <a:p>
                <a:r>
                  <a:rPr lang="en-US" altLang="zh-CN" dirty="0"/>
                  <a:t>     </a:t>
                </a:r>
                <a14:m>
                  <m:oMath xmlns:m="http://schemas.openxmlformats.org/officeDocument/2006/math">
                    <m:r>
                      <a:rPr lang="en-US" altLang="zh-CN" b="0" i="1" smtClean="0">
                        <a:latin typeface="Cambria Math" panose="02040503050406030204" pitchFamily="18" charset="0"/>
                      </a:rPr>
                      <m:t>𝑖𝑓</m:t>
                    </m:r>
                    <m:r>
                      <a:rPr lang="en-US" altLang="zh-CN" b="0" i="1" smtClean="0">
                        <a:latin typeface="Cambria Math" panose="02040503050406030204" pitchFamily="18" charset="0"/>
                      </a:rPr>
                      <m:t> </m:t>
                    </m:r>
                    <m:r>
                      <a:rPr lang="en-US" altLang="zh-CN" b="0" i="1" smtClean="0">
                        <a:latin typeface="Cambria Math" panose="02040503050406030204" pitchFamily="18" charset="0"/>
                      </a:rPr>
                      <m:t>𝐶𝑇</m:t>
                    </m:r>
                    <m:r>
                      <a:rPr lang="en-US" altLang="zh-CN" b="0" i="1" smtClean="0">
                        <a:latin typeface="Cambria Math" panose="02040503050406030204" pitchFamily="18" charset="0"/>
                        <a:ea typeface="Cambria Math" panose="02040503050406030204" pitchFamily="18" charset="0"/>
                      </a:rPr>
                      <m:t>&gt;</m:t>
                    </m:r>
                    <m:sSub>
                      <m:sSubPr>
                        <m:ctrlPr>
                          <a:rPr lang="en-US" altLang="zh-CN" b="0" i="1" smtClean="0">
                            <a:latin typeface="Cambria Math" panose="02040503050406030204" pitchFamily="18"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𝜇</m:t>
                        </m:r>
                      </m:e>
                      <m:sub>
                        <m:r>
                          <a:rPr lang="en-US" altLang="zh-CN" b="0" i="1" smtClean="0">
                            <a:latin typeface="Cambria Math" panose="02040503050406030204" pitchFamily="18" charset="0"/>
                            <a:ea typeface="Cambria Math" panose="02040503050406030204" pitchFamily="18" charset="0"/>
                          </a:rPr>
                          <m:t>𝑠𝑖𝑚</m:t>
                        </m:r>
                      </m:sub>
                    </m:sSub>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ea typeface="Cambria Math" panose="02040503050406030204" pitchFamily="18" charset="0"/>
                          </a:rPr>
                        </m:ctrlPr>
                      </m:dPr>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𝐷</m:t>
                            </m:r>
                          </m:e>
                          <m:sub>
                            <m:r>
                              <a:rPr lang="en-US" altLang="zh-CN" b="0" i="1" smtClean="0">
                                <a:latin typeface="Cambria Math" panose="02040503050406030204" pitchFamily="18" charset="0"/>
                                <a:ea typeface="Cambria Math" panose="02040503050406030204" pitchFamily="18" charset="0"/>
                              </a:rPr>
                              <m:t>𝑁</m:t>
                            </m:r>
                            <m:r>
                              <a:rPr lang="en-US" altLang="zh-CN" b="0" i="1" smtClean="0">
                                <a:latin typeface="Cambria Math" panose="02040503050406030204" pitchFamily="18" charset="0"/>
                                <a:ea typeface="Cambria Math" panose="02040503050406030204" pitchFamily="18" charset="0"/>
                              </a:rPr>
                              <m:t>+1</m:t>
                            </m:r>
                          </m:sub>
                        </m:sSub>
                      </m:e>
                    </m:d>
                    <m:r>
                      <a:rPr lang="en-US" altLang="zh-CN" b="0" i="1" smtClean="0">
                        <a:latin typeface="Cambria Math" panose="02040503050406030204" pitchFamily="18" charset="0"/>
                        <a:ea typeface="Cambria Math" panose="02040503050406030204" pitchFamily="18" charset="0"/>
                      </a:rPr>
                      <m:t> </m:t>
                    </m:r>
                    <m:r>
                      <a:rPr lang="en-US" altLang="zh-CN" b="0" i="1" smtClean="0">
                        <a:latin typeface="Cambria Math" panose="02040503050406030204" pitchFamily="18" charset="0"/>
                        <a:ea typeface="Cambria Math" panose="02040503050406030204" pitchFamily="18" charset="0"/>
                      </a:rPr>
                      <m:t>𝑡h𝑒𝑛</m:t>
                    </m:r>
                    <m:r>
                      <a:rPr lang="en-US" altLang="zh-CN" b="0" i="1" smtClean="0">
                        <a:latin typeface="Cambria Math" panose="02040503050406030204" pitchFamily="18" charset="0"/>
                        <a:ea typeface="Cambria Math" panose="02040503050406030204" pitchFamily="18" charset="0"/>
                      </a:rPr>
                      <m:t> </m:t>
                    </m:r>
                  </m:oMath>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𝑆𝐶</m:t>
                    </m:r>
                    <m:r>
                      <a:rPr lang="en-US" altLang="zh-CN" b="0" i="1" smtClean="0">
                        <a:latin typeface="Cambria Math" panose="02040503050406030204" pitchFamily="18" charset="0"/>
                      </a:rPr>
                      <m:t>=</m:t>
                    </m:r>
                    <m:r>
                      <a:rPr lang="en-US" altLang="zh-CN" b="0" i="1" smtClean="0">
                        <a:latin typeface="Cambria Math" panose="02040503050406030204" pitchFamily="18" charset="0"/>
                      </a:rPr>
                      <m:t>𝑆𝐶</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𝑙</m:t>
                        </m:r>
                      </m:e>
                      <m:sub>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oMath>
                </a14:m>
                <a:endParaRPr lang="en-US" altLang="zh-CN" dirty="0"/>
              </a:p>
              <a:p>
                <a:r>
                  <a:rPr lang="en-US" altLang="zh-CN" dirty="0"/>
                  <a:t>     end if </a:t>
                </a:r>
              </a:p>
              <a:p>
                <a:r>
                  <a:rPr lang="en-US" altLang="zh-CN" dirty="0"/>
                  <a:t>end for</a:t>
                </a:r>
              </a:p>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𝐵𝑢𝑖𝑙𝑑</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𝑎𝑛𝑑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𝑎𝑑𝑑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𝑡𝑜</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m:oMathPara>
                </a14:m>
                <a:endParaRPr lang="en-US" altLang="zh-CN" dirty="0"/>
              </a:p>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𝑓𝑜𝑟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𝑒𝑎𝑐h</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𝑖𝑓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𝑐𝑙𝑎𝑠𝑠</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 </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𝑆𝐶</m:t>
                      </m:r>
                      <m:r>
                        <a:rPr lang="en-US" altLang="zh-CN" b="0" i="1" smtClean="0">
                          <a:latin typeface="Cambria Math" panose="02040503050406030204" pitchFamily="18" charset="0"/>
                          <a:ea typeface="Cambria Math" panose="02040503050406030204" pitchFamily="18" charset="0"/>
                        </a:rPr>
                        <m:t>  </m:t>
                      </m:r>
                      <m:r>
                        <a:rPr lang="en-US" altLang="zh-CN" b="0" i="1" smtClean="0">
                          <a:latin typeface="Cambria Math" panose="02040503050406030204" pitchFamily="18" charset="0"/>
                        </a:rPr>
                        <m:t>𝑑𝑜</m:t>
                      </m:r>
                      <m:r>
                        <a:rPr lang="en-US" altLang="zh-CN" b="0" i="1" smtClean="0">
                          <a:latin typeface="Cambria Math" panose="02040503050406030204" pitchFamily="18" charset="0"/>
                        </a:rPr>
                        <m:t> </m:t>
                      </m:r>
                    </m:oMath>
                  </m:oMathPara>
                </a14:m>
                <a:endParaRPr lang="en-US" altLang="zh-CN" b="0" dirty="0"/>
              </a:p>
              <a:p>
                <a:r>
                  <a:rPr lang="en-US" altLang="zh-CN" dirty="0"/>
                  <a:t>      </a:t>
                </a:r>
                <a14:m>
                  <m:oMath xmlns:m="http://schemas.openxmlformats.org/officeDocument/2006/math">
                    <m:r>
                      <a:rPr lang="en-US" altLang="zh-CN" b="0" i="1" smtClean="0">
                        <a:latin typeface="Cambria Math" panose="02040503050406030204" pitchFamily="18" charset="0"/>
                      </a:rPr>
                      <m:t>𝑈𝑝𝑑𝑎𝑡𝑎</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oMath>
                </a14:m>
                <a:endParaRPr lang="en-US" altLang="zh-CN" dirty="0"/>
              </a:p>
              <a:p>
                <a:r>
                  <a:rPr lang="en-US" altLang="zh-CN" dirty="0"/>
                  <a:t>end for</a:t>
                </a:r>
              </a:p>
              <a:p>
                <a14:m>
                  <m:oMath xmlns:m="http://schemas.openxmlformats.org/officeDocument/2006/math">
                    <m:r>
                      <a:rPr lang="en-US" altLang="zh-CN" b="0" i="1" smtClean="0">
                        <a:latin typeface="Cambria Math" panose="02040503050406030204" pitchFamily="18" charset="0"/>
                      </a:rPr>
                      <m:t>𝑅𝑒𝑡𝑢𝑟𝑛</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a14:m>
                <a:r>
                  <a:rPr lang="en-US" altLang="zh-CN" dirty="0"/>
                  <a:t>     	</a:t>
                </a:r>
              </a:p>
            </p:txBody>
          </p:sp>
        </mc:Choice>
        <mc:Fallback xmlns="">
          <p:sp>
            <p:nvSpPr>
              <p:cNvPr id="6" name="文本框 5">
                <a:extLst>
                  <a:ext uri="{FF2B5EF4-FFF2-40B4-BE49-F238E27FC236}">
                    <a16:creationId xmlns:a16="http://schemas.microsoft.com/office/drawing/2014/main" id="{71F6F15E-7B63-4C48-B7E3-B765D41CBD4A}"/>
                  </a:ext>
                </a:extLst>
              </p:cNvPr>
              <p:cNvSpPr txBox="1">
                <a:spLocks noRot="1" noChangeAspect="1" noMove="1" noResize="1" noEditPoints="1" noAdjustHandles="1" noChangeArrowheads="1" noChangeShapeType="1" noTextEdit="1"/>
              </p:cNvSpPr>
              <p:nvPr/>
            </p:nvSpPr>
            <p:spPr>
              <a:xfrm>
                <a:off x="5722677" y="1143091"/>
                <a:ext cx="7648128" cy="5100627"/>
              </a:xfrm>
              <a:prstGeom prst="rect">
                <a:avLst/>
              </a:prstGeom>
              <a:blipFill>
                <a:blip r:embed="rId7"/>
                <a:stretch>
                  <a:fillRect l="-7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03C1F99F-94BA-421E-AB3D-E40515A68241}"/>
                  </a:ext>
                </a:extLst>
              </p:cNvPr>
              <p:cNvSpPr txBox="1"/>
              <p:nvPr/>
            </p:nvSpPr>
            <p:spPr>
              <a:xfrm>
                <a:off x="1238251" y="5313423"/>
                <a:ext cx="3305621" cy="646331"/>
              </a:xfrm>
              <a:prstGeom prst="rect">
                <a:avLst/>
              </a:prstGeom>
              <a:noFill/>
            </p:spPr>
            <p:txBody>
              <a:bodyPr wrap="square" rtlCol="0">
                <a:spAutoFit/>
              </a:bodyPr>
              <a:lstStyle/>
              <a:p>
                <a:r>
                  <a:rPr lang="en-US" altLang="zh-CN" i="1" dirty="0">
                    <a:latin typeface="Cambria Math" panose="02040503050406030204" pitchFamily="18" charset="0"/>
                  </a:rPr>
                  <a:t>Output</a:t>
                </a:r>
                <a:r>
                  <a:rPr lang="zh-CN" altLang="en-US" i="1" dirty="0">
                    <a:latin typeface="Cambria Math" panose="02040503050406030204" pitchFamily="18" charset="0"/>
                  </a:rPr>
                  <a:t>：</a:t>
                </a:r>
                <a:endParaRPr lang="en-US" altLang="zh-CN"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+1</m:t>
                              </m:r>
                            </m:sub>
                          </m:sSub>
                        </m:e>
                      </m:d>
                    </m:oMath>
                  </m:oMathPara>
                </a14:m>
                <a:endParaRPr lang="zh-CN" altLang="en-US" dirty="0"/>
              </a:p>
            </p:txBody>
          </p:sp>
        </mc:Choice>
        <mc:Fallback xmlns="">
          <p:sp>
            <p:nvSpPr>
              <p:cNvPr id="2" name="文本框 1">
                <a:extLst>
                  <a:ext uri="{FF2B5EF4-FFF2-40B4-BE49-F238E27FC236}">
                    <a16:creationId xmlns:a16="http://schemas.microsoft.com/office/drawing/2014/main" id="{03C1F99F-94BA-421E-AB3D-E40515A68241}"/>
                  </a:ext>
                </a:extLst>
              </p:cNvPr>
              <p:cNvSpPr txBox="1">
                <a:spLocks noRot="1" noChangeAspect="1" noMove="1" noResize="1" noEditPoints="1" noAdjustHandles="1" noChangeArrowheads="1" noChangeShapeType="1" noTextEdit="1"/>
              </p:cNvSpPr>
              <p:nvPr/>
            </p:nvSpPr>
            <p:spPr>
              <a:xfrm>
                <a:off x="1238251" y="5313423"/>
                <a:ext cx="3305621" cy="646331"/>
              </a:xfrm>
              <a:prstGeom prst="rect">
                <a:avLst/>
              </a:prstGeom>
              <a:blipFill>
                <a:blip r:embed="rId8"/>
                <a:stretch>
                  <a:fillRect l="-1476" t="-6604" b="-7547"/>
                </a:stretch>
              </a:blipFill>
            </p:spPr>
            <p:txBody>
              <a:bodyPr/>
              <a:lstStyle/>
              <a:p>
                <a:r>
                  <a:rPr lang="zh-CN" altLang="en-US">
                    <a:noFill/>
                  </a:rPr>
                  <a:t> </a:t>
                </a:r>
              </a:p>
            </p:txBody>
          </p:sp>
        </mc:Fallback>
      </mc:AlternateContent>
      <p:sp>
        <p:nvSpPr>
          <p:cNvPr id="3" name="箭头: 右 2">
            <a:extLst>
              <a:ext uri="{FF2B5EF4-FFF2-40B4-BE49-F238E27FC236}">
                <a16:creationId xmlns:a16="http://schemas.microsoft.com/office/drawing/2014/main" id="{08A823FE-A81A-4EB7-834D-2359363AA8D1}"/>
              </a:ext>
            </a:extLst>
          </p:cNvPr>
          <p:cNvSpPr/>
          <p:nvPr/>
        </p:nvSpPr>
        <p:spPr>
          <a:xfrm rot="10800000">
            <a:off x="4238106" y="5430943"/>
            <a:ext cx="1227795" cy="5288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7162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p:cNvSpPr txBox="1"/>
          <p:nvPr/>
        </p:nvSpPr>
        <p:spPr>
          <a:xfrm>
            <a:off x="2273869" y="2051212"/>
            <a:ext cx="3647152" cy="707886"/>
          </a:xfrm>
          <a:prstGeom prst="rect">
            <a:avLst/>
          </a:prstGeom>
          <a:noFill/>
        </p:spPr>
        <p:txBody>
          <a:bodyPr wrap="none" rtlCol="0">
            <a:spAutoFit/>
          </a:bodyPr>
          <a:lstStyle/>
          <a:p>
            <a:r>
              <a:rPr lang="zh-CN" altLang="en-US" sz="4000" spc="500" dirty="0">
                <a:cs typeface="+mn-ea"/>
                <a:sym typeface="+mn-lt"/>
              </a:rPr>
              <a:t>终身学习简介</a:t>
            </a:r>
          </a:p>
        </p:txBody>
      </p:sp>
      <p:grpSp>
        <p:nvGrpSpPr>
          <p:cNvPr id="45" name="组合 44"/>
          <p:cNvGrpSpPr/>
          <p:nvPr/>
        </p:nvGrpSpPr>
        <p:grpSpPr>
          <a:xfrm>
            <a:off x="1275270" y="1975340"/>
            <a:ext cx="782786" cy="783758"/>
            <a:chOff x="7473473" y="880941"/>
            <a:chExt cx="782786" cy="783758"/>
          </a:xfrm>
        </p:grpSpPr>
        <p:sp>
          <p:nvSpPr>
            <p:cNvPr id="18" name="椭圆 17"/>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3219"/>
            <a:ext cx="9135416" cy="6851562"/>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161765" y="-995298"/>
            <a:ext cx="6858002" cy="8842156"/>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273869" y="2051212"/>
            <a:ext cx="3663182" cy="707886"/>
          </a:xfrm>
          <a:prstGeom prst="rect">
            <a:avLst/>
          </a:prstGeom>
          <a:noFill/>
        </p:spPr>
        <p:txBody>
          <a:bodyPr wrap="none" rtlCol="0">
            <a:spAutoFit/>
          </a:bodyPr>
          <a:lstStyle/>
          <a:p>
            <a:r>
              <a:rPr lang="en-US" altLang="zh-CN" sz="4000" spc="500" dirty="0" smtClean="0">
                <a:cs typeface="+mn-ea"/>
                <a:sym typeface="+mn-lt"/>
              </a:rPr>
              <a:t>ELLA &amp; LSC</a:t>
            </a:r>
            <a:endParaRPr lang="en-US" altLang="zh-CN" sz="4000" spc="500" dirty="0">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1" name="图片 20" descr="图片包含 物体&#10;&#10;描述已自动生成">
            <a:extLst>
              <a:ext uri="{FF2B5EF4-FFF2-40B4-BE49-F238E27FC236}">
                <a16:creationId xmlns:a16="http://schemas.microsoft.com/office/drawing/2014/main" id="{B94F52F1-CE79-4FE4-BEE3-4F2CFEAE7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
        <p:nvSpPr>
          <p:cNvPr id="13" name="矩形 12">
            <a:extLst>
              <a:ext uri="{FF2B5EF4-FFF2-40B4-BE49-F238E27FC236}">
                <a16:creationId xmlns:a16="http://schemas.microsoft.com/office/drawing/2014/main" id="{BF4BC776-EECD-4D3B-987F-15A6AA0CE48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grpSp>
        <p:nvGrpSpPr>
          <p:cNvPr id="12" name="组合 11"/>
          <p:cNvGrpSpPr/>
          <p:nvPr/>
        </p:nvGrpSpPr>
        <p:grpSpPr>
          <a:xfrm>
            <a:off x="1275270" y="1975340"/>
            <a:ext cx="782786" cy="783758"/>
            <a:chOff x="7473473" y="880941"/>
            <a:chExt cx="782786" cy="783758"/>
          </a:xfrm>
        </p:grpSpPr>
        <p:sp>
          <p:nvSpPr>
            <p:cNvPr id="14" name="椭圆 13"/>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5" name="椭圆 14"/>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16" name="图形 39" descr="铅笔"/>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62098" y="1040649"/>
              <a:ext cx="457199" cy="457199"/>
            </a:xfrm>
            <a:prstGeom prst="rect">
              <a:avLst/>
            </a:prstGeom>
          </p:spPr>
        </p:pic>
      </p:grpSp>
    </p:spTree>
    <p:extLst>
      <p:ext uri="{BB962C8B-B14F-4D97-AF65-F5344CB8AC3E}">
        <p14:creationId xmlns:p14="http://schemas.microsoft.com/office/powerpoint/2010/main" val="426976459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11544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ELLA</a:t>
            </a:r>
            <a:endPar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4787C">
                  <a:lumMod val="75000"/>
                </a:srgbClr>
              </a:solidFill>
              <a:effectLst/>
              <a:uLnTx/>
              <a:uFillTx/>
              <a:latin typeface="Microsoft YaHei" panose="020F0502020204030204"/>
              <a:ea typeface="Microsoft YaHei"/>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3" name="文本框 2">
            <a:extLst>
              <a:ext uri="{FF2B5EF4-FFF2-40B4-BE49-F238E27FC236}">
                <a16:creationId xmlns:a16="http://schemas.microsoft.com/office/drawing/2014/main" id="{BCD7E65B-BF77-490C-9AA6-A8C1DBECC536}"/>
              </a:ext>
            </a:extLst>
          </p:cNvPr>
          <p:cNvSpPr txBox="1"/>
          <p:nvPr/>
        </p:nvSpPr>
        <p:spPr>
          <a:xfrm>
            <a:off x="914400" y="1542525"/>
            <a:ext cx="7124661" cy="2739211"/>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Definition</a:t>
            </a:r>
            <a:r>
              <a:rPr lang="zh-CN" altLang="en-US" sz="2800" b="1" dirty="0">
                <a:latin typeface="Times New Roman" panose="02020603050405020304" pitchFamily="18" charset="0"/>
                <a:cs typeface="Times New Roman" panose="02020603050405020304" pitchFamily="18" charset="0"/>
              </a:rPr>
              <a:t>：</a:t>
            </a:r>
            <a:endParaRPr lang="en-US" altLang="zh-CN" sz="2800" b="1"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ELLA</a:t>
            </a:r>
            <a:r>
              <a:rPr lang="zh-CN" altLang="en-US" sz="2400" dirty="0">
                <a:latin typeface="Times New Roman" panose="02020603050405020304" pitchFamily="18" charset="0"/>
                <a:cs typeface="Times New Roman" panose="02020603050405020304" pitchFamily="18" charset="0"/>
              </a:rPr>
              <a:t>是在线多任务学习方法，</a:t>
            </a:r>
            <a:r>
              <a:rPr lang="zh-CN" altLang="en-US" sz="2400" dirty="0">
                <a:effectLst/>
                <a:latin typeface="Arial" panose="020B0604020202020204" pitchFamily="34" charset="0"/>
              </a:rPr>
              <a:t>它结合了迁移和多任务学习的各个方面。</a:t>
            </a:r>
            <a:r>
              <a:rPr lang="en-US" altLang="zh-CN" sz="2400" dirty="0">
                <a:effectLst/>
                <a:latin typeface="Arial" panose="020B0604020202020204" pitchFamily="34" charset="0"/>
              </a:rPr>
              <a:t>ELLA</a:t>
            </a:r>
            <a:r>
              <a:rPr lang="zh-CN" altLang="en-US" sz="2400" dirty="0">
                <a:effectLst/>
                <a:latin typeface="Arial" panose="020B0604020202020204" pitchFamily="34" charset="0"/>
              </a:rPr>
              <a:t>学习并维护一个潜在模型组件库，作为所有任务模型的共享基础，支持软任务分组和重叠</a:t>
            </a:r>
            <a:r>
              <a:rPr lang="zh-CN" altLang="en-US" sz="2400" dirty="0">
                <a:latin typeface="Times New Roman" panose="02020603050405020304" pitchFamily="18" charset="0"/>
                <a:cs typeface="Times New Roman" panose="02020603050405020304" pitchFamily="18" charset="0"/>
              </a:rPr>
              <a:t>。</a:t>
            </a:r>
            <a:r>
              <a:rPr lang="zh-CN" altLang="en-US" sz="2400" dirty="0">
                <a:effectLst/>
                <a:latin typeface="Arial" panose="020B0604020202020204" pitchFamily="34" charset="0"/>
              </a:rPr>
              <a:t>随着每个新任务的到来，</a:t>
            </a:r>
            <a:r>
              <a:rPr lang="en-US" altLang="zh-CN" sz="2400" dirty="0">
                <a:effectLst/>
                <a:latin typeface="Arial" panose="020B0604020202020204" pitchFamily="34" charset="0"/>
              </a:rPr>
              <a:t>ELLA</a:t>
            </a:r>
            <a:r>
              <a:rPr lang="zh-CN" altLang="en-US" sz="2400" dirty="0">
                <a:effectLst/>
                <a:latin typeface="Arial" panose="020B0604020202020204" pitchFamily="34" charset="0"/>
              </a:rPr>
              <a:t>通过共享基础传递知识来学习新模型，并利用新任务中的知识来提炼基础。</a:t>
            </a:r>
            <a:endParaRPr lang="zh-CN" altLang="en-US" sz="2400" dirty="0"/>
          </a:p>
        </p:txBody>
      </p:sp>
      <p:pic>
        <p:nvPicPr>
          <p:cNvPr id="46" name="图片 45">
            <a:extLst>
              <a:ext uri="{FF2B5EF4-FFF2-40B4-BE49-F238E27FC236}">
                <a16:creationId xmlns:a16="http://schemas.microsoft.com/office/drawing/2014/main" id="{2A51FCCD-4174-460F-A17B-C5DC16B42A51}"/>
              </a:ext>
            </a:extLst>
          </p:cNvPr>
          <p:cNvPicPr>
            <a:picLocks noChangeAspect="1"/>
          </p:cNvPicPr>
          <p:nvPr/>
        </p:nvPicPr>
        <p:blipFill>
          <a:blip r:embed="rId6"/>
          <a:stretch>
            <a:fillRect/>
          </a:stretch>
        </p:blipFill>
        <p:spPr>
          <a:xfrm>
            <a:off x="6814968" y="3917282"/>
            <a:ext cx="4837471" cy="2796385"/>
          </a:xfrm>
          <a:prstGeom prst="rect">
            <a:avLst/>
          </a:prstGeom>
        </p:spPr>
      </p:pic>
    </p:spTree>
    <p:extLst>
      <p:ext uri="{BB962C8B-B14F-4D97-AF65-F5344CB8AC3E}">
        <p14:creationId xmlns:p14="http://schemas.microsoft.com/office/powerpoint/2010/main" val="256815940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4897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Experiment</a:t>
            </a:r>
            <a:endPar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4787C">
                  <a:lumMod val="75000"/>
                </a:srgbClr>
              </a:solidFill>
              <a:effectLst/>
              <a:uLnTx/>
              <a:uFillTx/>
              <a:latin typeface="Microsoft YaHei" panose="020F0502020204030204"/>
              <a:ea typeface="Microsoft YaHei"/>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6" name="图片 5">
            <a:extLst>
              <a:ext uri="{FF2B5EF4-FFF2-40B4-BE49-F238E27FC236}">
                <a16:creationId xmlns:a16="http://schemas.microsoft.com/office/drawing/2014/main" id="{CB62979F-1A6C-4874-9D64-4C8875C9278B}"/>
              </a:ext>
            </a:extLst>
          </p:cNvPr>
          <p:cNvPicPr>
            <a:picLocks noChangeAspect="1"/>
          </p:cNvPicPr>
          <p:nvPr/>
        </p:nvPicPr>
        <p:blipFill>
          <a:blip r:embed="rId6"/>
          <a:stretch>
            <a:fillRect/>
          </a:stretch>
        </p:blipFill>
        <p:spPr>
          <a:xfrm>
            <a:off x="819587" y="2441000"/>
            <a:ext cx="7369179" cy="1036410"/>
          </a:xfrm>
          <a:prstGeom prst="rect">
            <a:avLst/>
          </a:prstGeom>
        </p:spPr>
      </p:pic>
      <p:pic>
        <p:nvPicPr>
          <p:cNvPr id="8" name="图片 7">
            <a:extLst>
              <a:ext uri="{FF2B5EF4-FFF2-40B4-BE49-F238E27FC236}">
                <a16:creationId xmlns:a16="http://schemas.microsoft.com/office/drawing/2014/main" id="{ACB1D1E4-E580-4F25-A940-6DB56CB32644}"/>
              </a:ext>
            </a:extLst>
          </p:cNvPr>
          <p:cNvPicPr>
            <a:picLocks noChangeAspect="1"/>
          </p:cNvPicPr>
          <p:nvPr/>
        </p:nvPicPr>
        <p:blipFill>
          <a:blip r:embed="rId7"/>
          <a:stretch>
            <a:fillRect/>
          </a:stretch>
        </p:blipFill>
        <p:spPr>
          <a:xfrm>
            <a:off x="819587" y="4730167"/>
            <a:ext cx="7696867" cy="1135478"/>
          </a:xfrm>
          <a:prstGeom prst="rect">
            <a:avLst/>
          </a:prstGeom>
        </p:spPr>
      </p:pic>
      <p:sp>
        <p:nvSpPr>
          <p:cNvPr id="9" name="文本框 8">
            <a:extLst>
              <a:ext uri="{FF2B5EF4-FFF2-40B4-BE49-F238E27FC236}">
                <a16:creationId xmlns:a16="http://schemas.microsoft.com/office/drawing/2014/main" id="{52734B67-3DA5-4607-85E9-C421D75BDB63}"/>
              </a:ext>
            </a:extLst>
          </p:cNvPr>
          <p:cNvSpPr txBox="1"/>
          <p:nvPr/>
        </p:nvSpPr>
        <p:spPr>
          <a:xfrm>
            <a:off x="819587" y="1682428"/>
            <a:ext cx="8886550" cy="461665"/>
          </a:xfrm>
          <a:prstGeom prst="rect">
            <a:avLst/>
          </a:prstGeom>
          <a:noFill/>
        </p:spPr>
        <p:txBody>
          <a:bodyPr wrap="square" rtlCol="0">
            <a:spAutoFit/>
          </a:bodyPr>
          <a:lstStyle/>
          <a:p>
            <a:r>
              <a:rPr lang="en-US" altLang="zh-CN" sz="2400" dirty="0"/>
              <a:t>ELLA </a:t>
            </a:r>
            <a:r>
              <a:rPr lang="zh-CN" altLang="en-US" sz="2400" dirty="0"/>
              <a:t>，</a:t>
            </a:r>
            <a:r>
              <a:rPr lang="en-US" altLang="zh-CN" sz="2400" dirty="0"/>
              <a:t>OMTL </a:t>
            </a:r>
            <a:r>
              <a:rPr lang="zh-CN" altLang="en-US" sz="2400" dirty="0"/>
              <a:t>，</a:t>
            </a:r>
            <a:r>
              <a:rPr lang="en-US" altLang="zh-CN" sz="2400" dirty="0"/>
              <a:t>STL </a:t>
            </a:r>
            <a:r>
              <a:rPr lang="zh-CN" altLang="en-US" sz="2400" dirty="0"/>
              <a:t>在分类和回归问题上相准确率：</a:t>
            </a:r>
          </a:p>
        </p:txBody>
      </p:sp>
      <p:sp>
        <p:nvSpPr>
          <p:cNvPr id="10" name="文本框 9">
            <a:extLst>
              <a:ext uri="{FF2B5EF4-FFF2-40B4-BE49-F238E27FC236}">
                <a16:creationId xmlns:a16="http://schemas.microsoft.com/office/drawing/2014/main" id="{14C018CE-0A8B-40C6-A1FE-A2AD9A68FAC4}"/>
              </a:ext>
            </a:extLst>
          </p:cNvPr>
          <p:cNvSpPr txBox="1"/>
          <p:nvPr/>
        </p:nvSpPr>
        <p:spPr>
          <a:xfrm>
            <a:off x="819587" y="4134255"/>
            <a:ext cx="6861515" cy="461665"/>
          </a:xfrm>
          <a:prstGeom prst="rect">
            <a:avLst/>
          </a:prstGeom>
          <a:noFill/>
        </p:spPr>
        <p:txBody>
          <a:bodyPr wrap="square" rtlCol="0">
            <a:spAutoFit/>
          </a:bodyPr>
          <a:lstStyle/>
          <a:p>
            <a:r>
              <a:rPr lang="zh-CN" altLang="en-US" sz="2400" dirty="0"/>
              <a:t>三种算法在效率上的对比：</a:t>
            </a:r>
          </a:p>
        </p:txBody>
      </p:sp>
    </p:spTree>
    <p:extLst>
      <p:ext uri="{BB962C8B-B14F-4D97-AF65-F5344CB8AC3E}">
        <p14:creationId xmlns:p14="http://schemas.microsoft.com/office/powerpoint/2010/main" val="253867666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1662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LSC</a:t>
            </a:r>
            <a:r>
              <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算法</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4787C">
                  <a:lumMod val="75000"/>
                </a:srgbClr>
              </a:solidFill>
              <a:effectLst/>
              <a:uLnTx/>
              <a:uFillTx/>
              <a:latin typeface="Microsoft YaHei" panose="020F0502020204030204"/>
              <a:ea typeface="Microsoft YaHei"/>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3" name="文本框 2">
            <a:extLst>
              <a:ext uri="{FF2B5EF4-FFF2-40B4-BE49-F238E27FC236}">
                <a16:creationId xmlns:a16="http://schemas.microsoft.com/office/drawing/2014/main" id="{E84352C4-6E92-4257-819E-0D44D9593B06}"/>
              </a:ext>
            </a:extLst>
          </p:cNvPr>
          <p:cNvSpPr txBox="1"/>
          <p:nvPr/>
        </p:nvSpPr>
        <p:spPr>
          <a:xfrm>
            <a:off x="876299" y="1574800"/>
            <a:ext cx="5391765" cy="301621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Definition:</a:t>
            </a:r>
            <a:r>
              <a:rPr lang="zh-CN" altLang="en-US" sz="2800" b="1" dirty="0">
                <a:latin typeface="Times New Roman" panose="02020603050405020304" pitchFamily="18" charset="0"/>
                <a:cs typeface="Times New Roman" panose="02020603050405020304" pitchFamily="18" charset="0"/>
              </a:rPr>
              <a:t> </a:t>
            </a:r>
            <a:endParaRPr lang="en-US" altLang="zh-CN" sz="2800" b="1" dirty="0">
              <a:latin typeface="Times New Roman" panose="02020603050405020304" pitchFamily="18" charset="0"/>
              <a:cs typeface="Times New Roman" panose="02020603050405020304" pitchFamily="18" charset="0"/>
            </a:endParaRPr>
          </a:p>
          <a:p>
            <a:r>
              <a:rPr lang="en-US" altLang="zh-CN" sz="2400" dirty="0"/>
              <a:t>learner</a:t>
            </a:r>
            <a:r>
              <a:rPr lang="zh-CN" altLang="en-US" sz="2400" dirty="0"/>
              <a:t>执行了一系列有监督的情绪分类任务，从</a:t>
            </a:r>
            <a:r>
              <a:rPr lang="en-US" altLang="zh-CN" sz="2400" dirty="0"/>
              <a:t>1</a:t>
            </a:r>
            <a:r>
              <a:rPr lang="zh-CN" altLang="en-US" sz="2400" dirty="0"/>
              <a:t>到</a:t>
            </a:r>
            <a:r>
              <a:rPr lang="en-US" altLang="zh-CN" sz="2400" dirty="0"/>
              <a:t>N-1</a:t>
            </a:r>
            <a:r>
              <a:rPr lang="zh-CN" altLang="en-US" sz="2400" dirty="0"/>
              <a:t>，每个任务都由一组带有正负极性标签的培训文档组成。给定第</a:t>
            </a:r>
            <a:r>
              <a:rPr lang="en-US" altLang="zh-CN" sz="2400" dirty="0"/>
              <a:t>N</a:t>
            </a:r>
            <a:r>
              <a:rPr lang="zh-CN" altLang="en-US" sz="2400" dirty="0"/>
              <a:t>个任务，它使用在过去</a:t>
            </a:r>
            <a:r>
              <a:rPr lang="en-US" altLang="zh-CN" sz="2400" dirty="0"/>
              <a:t>N-1</a:t>
            </a:r>
            <a:r>
              <a:rPr lang="zh-CN" altLang="en-US" sz="2400" dirty="0"/>
              <a:t>个任务中获得的知识来为第</a:t>
            </a:r>
            <a:r>
              <a:rPr lang="en-US" altLang="zh-CN" sz="2400" dirty="0"/>
              <a:t>N</a:t>
            </a:r>
            <a:r>
              <a:rPr lang="zh-CN" altLang="en-US" sz="2400" dirty="0"/>
              <a:t>个任务学习</a:t>
            </a:r>
            <a:r>
              <a:rPr lang="zh-CN" altLang="en-US" sz="2400" b="1" dirty="0"/>
              <a:t>更好</a:t>
            </a:r>
            <a:r>
              <a:rPr lang="zh-CN" altLang="en-US" sz="2400" dirty="0"/>
              <a:t>的分类器。</a:t>
            </a:r>
            <a:endParaRPr lang="en-US" altLang="zh-CN" sz="2400" dirty="0"/>
          </a:p>
          <a:p>
            <a:endParaRPr lang="zh-CN" altLang="en-US" dirty="0"/>
          </a:p>
        </p:txBody>
      </p:sp>
      <p:sp>
        <p:nvSpPr>
          <p:cNvPr id="4" name="椭圆 3">
            <a:extLst>
              <a:ext uri="{FF2B5EF4-FFF2-40B4-BE49-F238E27FC236}">
                <a16:creationId xmlns:a16="http://schemas.microsoft.com/office/drawing/2014/main" id="{B359C4F4-8D11-498A-B0DB-5A07B7555ECC}"/>
              </a:ext>
            </a:extLst>
          </p:cNvPr>
          <p:cNvSpPr/>
          <p:nvPr/>
        </p:nvSpPr>
        <p:spPr>
          <a:xfrm>
            <a:off x="6268064" y="3211302"/>
            <a:ext cx="2323058" cy="1269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过去学习的结果</a:t>
            </a:r>
            <a:r>
              <a:rPr lang="en-US" altLang="zh-CN" dirty="0"/>
              <a:t>or</a:t>
            </a:r>
            <a:r>
              <a:rPr lang="zh-CN" altLang="en-US" dirty="0"/>
              <a:t>知识</a:t>
            </a:r>
          </a:p>
        </p:txBody>
      </p:sp>
      <p:sp>
        <p:nvSpPr>
          <p:cNvPr id="5" name="矩形: 圆角 4">
            <a:extLst>
              <a:ext uri="{FF2B5EF4-FFF2-40B4-BE49-F238E27FC236}">
                <a16:creationId xmlns:a16="http://schemas.microsoft.com/office/drawing/2014/main" id="{4EFC2883-1119-4B54-AA00-D0DB1119E4FE}"/>
              </a:ext>
            </a:extLst>
          </p:cNvPr>
          <p:cNvSpPr/>
          <p:nvPr/>
        </p:nvSpPr>
        <p:spPr>
          <a:xfrm>
            <a:off x="9708127" y="3526667"/>
            <a:ext cx="1607574" cy="638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情感分类任务</a:t>
            </a:r>
          </a:p>
        </p:txBody>
      </p:sp>
      <p:cxnSp>
        <p:nvCxnSpPr>
          <p:cNvPr id="8" name="直接箭头连接符 7">
            <a:extLst>
              <a:ext uri="{FF2B5EF4-FFF2-40B4-BE49-F238E27FC236}">
                <a16:creationId xmlns:a16="http://schemas.microsoft.com/office/drawing/2014/main" id="{34CC6A7B-CF4C-454E-BB91-F4A0BDFC21A5}"/>
              </a:ext>
            </a:extLst>
          </p:cNvPr>
          <p:cNvCxnSpPr>
            <a:endCxn id="5" idx="0"/>
          </p:cNvCxnSpPr>
          <p:nvPr/>
        </p:nvCxnSpPr>
        <p:spPr>
          <a:xfrm>
            <a:off x="10511914" y="2639961"/>
            <a:ext cx="0" cy="886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2DD629FC-BF68-4962-BB81-5B6E9A15D446}"/>
              </a:ext>
            </a:extLst>
          </p:cNvPr>
          <p:cNvSpPr/>
          <p:nvPr/>
        </p:nvSpPr>
        <p:spPr>
          <a:xfrm>
            <a:off x="9621480" y="1991032"/>
            <a:ext cx="1780867" cy="63842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标记好的数据集</a:t>
            </a:r>
          </a:p>
        </p:txBody>
      </p:sp>
      <p:cxnSp>
        <p:nvCxnSpPr>
          <p:cNvPr id="11" name="直接箭头连接符 10">
            <a:extLst>
              <a:ext uri="{FF2B5EF4-FFF2-40B4-BE49-F238E27FC236}">
                <a16:creationId xmlns:a16="http://schemas.microsoft.com/office/drawing/2014/main" id="{58AA66DB-DF3C-4CB0-8005-751187541CAA}"/>
              </a:ext>
            </a:extLst>
          </p:cNvPr>
          <p:cNvCxnSpPr>
            <a:cxnSpLocks/>
            <a:stCxn id="4" idx="6"/>
            <a:endCxn id="5" idx="1"/>
          </p:cNvCxnSpPr>
          <p:nvPr/>
        </p:nvCxnSpPr>
        <p:spPr>
          <a:xfrm>
            <a:off x="8591122" y="3845877"/>
            <a:ext cx="11170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81514B8-52F6-4001-9BC5-8D48F786FECD}"/>
              </a:ext>
            </a:extLst>
          </p:cNvPr>
          <p:cNvSpPr txBox="1"/>
          <p:nvPr/>
        </p:nvSpPr>
        <p:spPr>
          <a:xfrm>
            <a:off x="8804260" y="3476545"/>
            <a:ext cx="1116974" cy="369332"/>
          </a:xfrm>
          <a:prstGeom prst="rect">
            <a:avLst/>
          </a:prstGeom>
          <a:noFill/>
        </p:spPr>
        <p:txBody>
          <a:bodyPr wrap="square" rtlCol="0">
            <a:spAutoFit/>
          </a:bodyPr>
          <a:lstStyle/>
          <a:p>
            <a:r>
              <a:rPr lang="en-US" altLang="zh-CN" dirty="0"/>
              <a:t>use</a:t>
            </a:r>
            <a:endParaRPr lang="zh-CN" altLang="en-US" dirty="0"/>
          </a:p>
        </p:txBody>
      </p:sp>
      <p:cxnSp>
        <p:nvCxnSpPr>
          <p:cNvPr id="18" name="直接箭头连接符 17">
            <a:extLst>
              <a:ext uri="{FF2B5EF4-FFF2-40B4-BE49-F238E27FC236}">
                <a16:creationId xmlns:a16="http://schemas.microsoft.com/office/drawing/2014/main" id="{2FE0B534-E136-484F-A796-B60871126F2F}"/>
              </a:ext>
            </a:extLst>
          </p:cNvPr>
          <p:cNvCxnSpPr>
            <a:stCxn id="5" idx="2"/>
          </p:cNvCxnSpPr>
          <p:nvPr/>
        </p:nvCxnSpPr>
        <p:spPr>
          <a:xfrm>
            <a:off x="10511914" y="4165087"/>
            <a:ext cx="0" cy="819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B001C8BF-FB11-4840-91A7-C7171EA57426}"/>
              </a:ext>
            </a:extLst>
          </p:cNvPr>
          <p:cNvSpPr/>
          <p:nvPr/>
        </p:nvSpPr>
        <p:spPr>
          <a:xfrm>
            <a:off x="9708127" y="4984955"/>
            <a:ext cx="1607568" cy="63842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更好的</a:t>
            </a:r>
            <a:r>
              <a:rPr lang="en-US" altLang="zh-CN" dirty="0"/>
              <a:t>SC</a:t>
            </a:r>
            <a:r>
              <a:rPr lang="zh-CN" altLang="en-US" dirty="0"/>
              <a:t>模型</a:t>
            </a:r>
          </a:p>
        </p:txBody>
      </p:sp>
    </p:spTree>
    <p:extLst>
      <p:ext uri="{BB962C8B-B14F-4D97-AF65-F5344CB8AC3E}">
        <p14:creationId xmlns:p14="http://schemas.microsoft.com/office/powerpoint/2010/main" val="34527484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4299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LSC</a:t>
            </a:r>
            <a:r>
              <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算法</a:t>
            </a:r>
            <a:r>
              <a:rPr kumimoji="0" lang="en-US" altLang="zh-CN"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&amp;Experiment</a:t>
            </a:r>
            <a:endPar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4787C">
                  <a:lumMod val="75000"/>
                </a:srgbClr>
              </a:solidFill>
              <a:effectLst/>
              <a:uLnTx/>
              <a:uFillTx/>
              <a:latin typeface="Microsoft YaHei" panose="020F0502020204030204"/>
              <a:ea typeface="Microsoft YaHei"/>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graphicFrame>
        <p:nvGraphicFramePr>
          <p:cNvPr id="2" name="图示 1">
            <a:extLst>
              <a:ext uri="{FF2B5EF4-FFF2-40B4-BE49-F238E27FC236}">
                <a16:creationId xmlns:a16="http://schemas.microsoft.com/office/drawing/2014/main" id="{98A9A6EE-772C-4101-AB6F-170763FD44A5}"/>
              </a:ext>
            </a:extLst>
          </p:cNvPr>
          <p:cNvGraphicFramePr/>
          <p:nvPr>
            <p:extLst/>
          </p:nvPr>
        </p:nvGraphicFramePr>
        <p:xfrm>
          <a:off x="947911" y="2569168"/>
          <a:ext cx="3992799" cy="35736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a:extLst>
              <a:ext uri="{FF2B5EF4-FFF2-40B4-BE49-F238E27FC236}">
                <a16:creationId xmlns:a16="http://schemas.microsoft.com/office/drawing/2014/main" id="{178D5C82-80B7-4B70-911E-E363F5C25056}"/>
              </a:ext>
            </a:extLst>
          </p:cNvPr>
          <p:cNvSpPr txBox="1"/>
          <p:nvPr/>
        </p:nvSpPr>
        <p:spPr>
          <a:xfrm>
            <a:off x="947910" y="1758335"/>
            <a:ext cx="2399973"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Components</a:t>
            </a:r>
            <a:r>
              <a:rPr lang="zh-CN" altLang="en-US" sz="2800" b="1" dirty="0">
                <a:latin typeface="Times New Roman" panose="02020603050405020304" pitchFamily="18" charset="0"/>
                <a:cs typeface="Times New Roman" panose="02020603050405020304" pitchFamily="18" charset="0"/>
              </a:rPr>
              <a:t>：</a:t>
            </a:r>
          </a:p>
        </p:txBody>
      </p:sp>
      <p:sp>
        <p:nvSpPr>
          <p:cNvPr id="6" name="文本框 5">
            <a:extLst>
              <a:ext uri="{FF2B5EF4-FFF2-40B4-BE49-F238E27FC236}">
                <a16:creationId xmlns:a16="http://schemas.microsoft.com/office/drawing/2014/main" id="{4EAB7111-AA07-4B6A-82F4-EA1320DC9FC1}"/>
              </a:ext>
            </a:extLst>
          </p:cNvPr>
          <p:cNvSpPr txBox="1"/>
          <p:nvPr/>
        </p:nvSpPr>
        <p:spPr>
          <a:xfrm>
            <a:off x="4902706" y="1761611"/>
            <a:ext cx="3438729"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Experiment</a:t>
            </a:r>
            <a:r>
              <a:rPr lang="zh-CN" altLang="en-US" sz="2400" b="1" dirty="0">
                <a:latin typeface="Times New Roman" panose="02020603050405020304" pitchFamily="18" charset="0"/>
                <a:cs typeface="Times New Roman" panose="02020603050405020304" pitchFamily="18" charset="0"/>
              </a:rPr>
              <a:t>：</a:t>
            </a:r>
          </a:p>
        </p:txBody>
      </p:sp>
      <p:pic>
        <p:nvPicPr>
          <p:cNvPr id="14" name="内容占位符 4">
            <a:extLst>
              <a:ext uri="{FF2B5EF4-FFF2-40B4-BE49-F238E27FC236}">
                <a16:creationId xmlns:a16="http://schemas.microsoft.com/office/drawing/2014/main" id="{C295E628-8105-4BE6-BD83-D24B61D14457}"/>
              </a:ext>
            </a:extLst>
          </p:cNvPr>
          <p:cNvPicPr>
            <a:picLocks noChangeAspect="1"/>
          </p:cNvPicPr>
          <p:nvPr/>
        </p:nvPicPr>
        <p:blipFill>
          <a:blip r:embed="rId11"/>
          <a:stretch>
            <a:fillRect/>
          </a:stretch>
        </p:blipFill>
        <p:spPr>
          <a:xfrm>
            <a:off x="4902706" y="2888648"/>
            <a:ext cx="7249096" cy="2772499"/>
          </a:xfrm>
          <a:prstGeom prst="rect">
            <a:avLst/>
          </a:prstGeom>
        </p:spPr>
      </p:pic>
    </p:spTree>
    <p:extLst>
      <p:ext uri="{BB962C8B-B14F-4D97-AF65-F5344CB8AC3E}">
        <p14:creationId xmlns:p14="http://schemas.microsoft.com/office/powerpoint/2010/main" val="214742100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9284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500" normalizeH="0" baseline="0" noProof="0" dirty="0">
                <a:ln>
                  <a:noFill/>
                </a:ln>
                <a:solidFill>
                  <a:srgbClr val="000000"/>
                </a:solidFill>
                <a:effectLst/>
                <a:uLnTx/>
                <a:uFillTx/>
                <a:latin typeface="Microsoft YaHei" panose="020F0502020204030204"/>
                <a:ea typeface="Microsoft YaHei"/>
                <a:cs typeface="+mn-ea"/>
                <a:sym typeface="+mn-lt"/>
              </a:rPr>
              <a:t>小结</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Microsoft YaHei" panose="020F0502020204030204"/>
                <a:ea typeface="Microsoft YaHei"/>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74787C">
                  <a:lumMod val="75000"/>
                </a:srgbClr>
              </a:solidFill>
              <a:effectLst/>
              <a:uLnTx/>
              <a:uFillTx/>
              <a:latin typeface="Microsoft YaHei" panose="020F0502020204030204"/>
              <a:ea typeface="Microsoft YaHei"/>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文本框 1">
            <a:extLst>
              <a:ext uri="{FF2B5EF4-FFF2-40B4-BE49-F238E27FC236}">
                <a16:creationId xmlns:a16="http://schemas.microsoft.com/office/drawing/2014/main" id="{C27B2C9C-3842-4000-AC77-8182232E1775}"/>
              </a:ext>
            </a:extLst>
          </p:cNvPr>
          <p:cNvSpPr txBox="1"/>
          <p:nvPr/>
        </p:nvSpPr>
        <p:spPr>
          <a:xfrm>
            <a:off x="766166" y="1075519"/>
            <a:ext cx="10295124" cy="5955476"/>
          </a:xfrm>
          <a:prstGeom prst="rect">
            <a:avLst/>
          </a:prstGeom>
          <a:noFill/>
        </p:spPr>
        <p:txBody>
          <a:bodyPr wrap="square" rtlCol="0">
            <a:spAutoFit/>
          </a:bodyPr>
          <a:lstStyle/>
          <a:p>
            <a:pPr>
              <a:lnSpc>
                <a:spcPct val="150000"/>
              </a:lnSpc>
            </a:pPr>
            <a:r>
              <a:rPr lang="zh-CN" altLang="en-US" sz="2800" b="1" dirty="0">
                <a:latin typeface="+mn-ea"/>
              </a:rPr>
              <a:t>小结：</a:t>
            </a:r>
            <a:endParaRPr lang="en-US" altLang="zh-CN" sz="2800" b="1" dirty="0">
              <a:latin typeface="+mn-ea"/>
            </a:endParaRPr>
          </a:p>
          <a:p>
            <a:pPr marL="342900" indent="-342900">
              <a:lnSpc>
                <a:spcPct val="150000"/>
              </a:lnSpc>
              <a:buFont typeface="Arial" panose="020B0604020202020204" pitchFamily="34" charset="0"/>
              <a:buChar char="•"/>
            </a:pPr>
            <a:r>
              <a:rPr lang="zh-CN" altLang="en-US" sz="2400" dirty="0"/>
              <a:t>如何定义通用知识、表示知识以及在学习中有效使用知识。</a:t>
            </a:r>
            <a:endParaRPr lang="en-US" altLang="zh-CN" sz="2400" dirty="0"/>
          </a:p>
          <a:p>
            <a:pPr marL="342900" indent="-342900">
              <a:lnSpc>
                <a:spcPct val="150000"/>
              </a:lnSpc>
              <a:buFont typeface="Arial" panose="020B0604020202020204" pitchFamily="34" charset="0"/>
              <a:buChar char="•"/>
            </a:pPr>
            <a:r>
              <a:rPr lang="zh-CN" altLang="en-US" sz="2400" dirty="0">
                <a:effectLst/>
              </a:rPr>
              <a:t>监督学习的知识难跨领域使用，对模型的优化反而是重用模型的障碍。</a:t>
            </a:r>
            <a:endParaRPr lang="en-US" altLang="zh-CN" sz="2400" dirty="0">
              <a:effectLst/>
            </a:endParaRPr>
          </a:p>
          <a:p>
            <a:pPr marL="342900" indent="-342900">
              <a:lnSpc>
                <a:spcPct val="150000"/>
              </a:lnSpc>
              <a:buFont typeface="Arial" panose="020B0604020202020204" pitchFamily="34" charset="0"/>
              <a:buChar char="•"/>
            </a:pPr>
            <a:endParaRPr lang="en-US" altLang="zh-CN" dirty="0"/>
          </a:p>
          <a:p>
            <a:pPr>
              <a:lnSpc>
                <a:spcPct val="150000"/>
              </a:lnSpc>
            </a:pPr>
            <a:r>
              <a:rPr lang="zh-CN" altLang="en-US" sz="2800" b="1" dirty="0"/>
              <a:t>数据集</a:t>
            </a:r>
            <a:r>
              <a:rPr lang="zh-CN" altLang="en-US" b="1" dirty="0"/>
              <a:t>：</a:t>
            </a:r>
            <a:endParaRPr lang="en-US" altLang="zh-CN" b="1" dirty="0"/>
          </a:p>
          <a:p>
            <a:pPr>
              <a:lnSpc>
                <a:spcPct val="150000"/>
              </a:lnSpc>
            </a:pPr>
            <a:r>
              <a:rPr lang="en-US" altLang="zh-CN" sz="2400" dirty="0">
                <a:latin typeface="Times New Roman" panose="02020603050405020304" pitchFamily="18" charset="0"/>
                <a:cs typeface="Times New Roman" panose="02020603050405020304" pitchFamily="18" charset="0"/>
              </a:rPr>
              <a:t>100-products Amazon review dataset </a:t>
            </a:r>
          </a:p>
          <a:p>
            <a:pPr>
              <a:lnSpc>
                <a:spcPct val="150000"/>
              </a:lnSpc>
            </a:pPr>
            <a:r>
              <a:rPr lang="en-US" altLang="zh-CN" sz="2400" dirty="0">
                <a:latin typeface="Times New Roman" panose="02020603050405020304" pitchFamily="18" charset="0"/>
                <a:cs typeface="Times New Roman" panose="02020603050405020304" pitchFamily="18" charset="0"/>
              </a:rPr>
              <a:t>Popular text classification dataset 20-Newsgroup</a:t>
            </a:r>
          </a:p>
          <a:p>
            <a:pPr>
              <a:lnSpc>
                <a:spcPct val="150000"/>
              </a:lnSpc>
            </a:pPr>
            <a:r>
              <a:rPr lang="en-US" altLang="zh-CN" sz="2400" dirty="0">
                <a:latin typeface="Times New Roman" panose="02020603050405020304" pitchFamily="18" charset="0"/>
                <a:cs typeface="Times New Roman" panose="02020603050405020304" pitchFamily="18" charset="0"/>
              </a:rPr>
              <a:t>Land mine dataset</a:t>
            </a:r>
          </a:p>
          <a:p>
            <a:pPr>
              <a:lnSpc>
                <a:spcPct val="150000"/>
              </a:lnSpc>
            </a:pPr>
            <a:r>
              <a:rPr lang="en-US" altLang="zh-CN" sz="2400" dirty="0">
                <a:latin typeface="Times New Roman" panose="02020603050405020304" pitchFamily="18" charset="0"/>
                <a:cs typeface="Times New Roman" panose="02020603050405020304" pitchFamily="18" charset="0"/>
              </a:rPr>
              <a:t>Facial expression recognition challenge dataset</a:t>
            </a:r>
          </a:p>
          <a:p>
            <a:pPr>
              <a:lnSpc>
                <a:spcPct val="150000"/>
              </a:lnSpc>
            </a:pPr>
            <a:r>
              <a:rPr lang="en-US" altLang="zh-CN" sz="2400" dirty="0">
                <a:latin typeface="Times New Roman" panose="02020603050405020304" pitchFamily="18" charset="0"/>
                <a:cs typeface="Times New Roman" panose="02020603050405020304" pitchFamily="18" charset="0"/>
              </a:rPr>
              <a:t>London Schools dataset.</a:t>
            </a:r>
          </a:p>
          <a:p>
            <a:endParaRPr lang="en-US" altLang="zh-CN" dirty="0"/>
          </a:p>
        </p:txBody>
      </p:sp>
    </p:spTree>
    <p:extLst>
      <p:ext uri="{BB962C8B-B14F-4D97-AF65-F5344CB8AC3E}">
        <p14:creationId xmlns:p14="http://schemas.microsoft.com/office/powerpoint/2010/main" val="105562597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201952" y="2494886"/>
            <a:ext cx="4631396" cy="707886"/>
          </a:xfrm>
          <a:prstGeom prst="rect">
            <a:avLst/>
          </a:prstGeom>
          <a:noFill/>
        </p:spPr>
        <p:txBody>
          <a:bodyPr wrap="none" rtlCol="0">
            <a:spAutoFit/>
          </a:bodyPr>
          <a:lstStyle/>
          <a:p>
            <a:pPr algn="just"/>
            <a:r>
              <a:rPr lang="zh-CN" altLang="en-US" sz="4000" dirty="0">
                <a:effectLst/>
                <a:latin typeface="Arial" panose="020B0604020202020204" pitchFamily="34" charset="0"/>
              </a:rPr>
              <a:t>终 身 </a:t>
            </a:r>
            <a:r>
              <a:rPr lang="zh-CN" altLang="en-US" sz="4000" dirty="0">
                <a:latin typeface="Arial" panose="020B0604020202020204" pitchFamily="34" charset="0"/>
              </a:rPr>
              <a:t>无 监 督 学 习</a:t>
            </a:r>
            <a:endParaRPr lang="zh-CN" altLang="en-US" sz="4000" dirty="0">
              <a:effectLst/>
              <a:latin typeface="Arial" panose="020B0604020202020204" pitchFamily="34" charset="0"/>
            </a:endParaRPr>
          </a:p>
        </p:txBody>
      </p:sp>
      <p:grpSp>
        <p:nvGrpSpPr>
          <p:cNvPr id="45" name="组合 44">
            <a:extLst>
              <a:ext uri="{FF2B5EF4-FFF2-40B4-BE49-F238E27FC236}">
                <a16:creationId xmlns:a16="http://schemas.microsoft.com/office/drawing/2014/main" id="{629CDAC3-0D4D-4E08-AFA5-65F1E2391E36}"/>
              </a:ext>
            </a:extLst>
          </p:cNvPr>
          <p:cNvGrpSpPr/>
          <p:nvPr/>
        </p:nvGrpSpPr>
        <p:grpSpPr>
          <a:xfrm>
            <a:off x="1160970" y="2494886"/>
            <a:ext cx="782786" cy="783758"/>
            <a:chOff x="7473473" y="880941"/>
            <a:chExt cx="782786" cy="783758"/>
          </a:xfrm>
        </p:grpSpPr>
        <p:sp>
          <p:nvSpPr>
            <p:cNvPr id="18" name="椭圆 17">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a:extLst>
              <a:ext uri="{FF2B5EF4-FFF2-40B4-BE49-F238E27FC236}">
                <a16:creationId xmlns:a16="http://schemas.microsoft.com/office/drawing/2014/main" id="{2B707D54-1EA8-4AE0-B6FE-0B6236B7942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a:extLst>
              <a:ext uri="{FF2B5EF4-FFF2-40B4-BE49-F238E27FC236}">
                <a16:creationId xmlns:a16="http://schemas.microsoft.com/office/drawing/2014/main" id="{FA9278B1-68E0-48AC-B603-459873BD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extLst>
      <p:ext uri="{BB962C8B-B14F-4D97-AF65-F5344CB8AC3E}">
        <p14:creationId xmlns:p14="http://schemas.microsoft.com/office/powerpoint/2010/main" val="85871939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529766" y="2494886"/>
            <a:ext cx="3975768" cy="707886"/>
          </a:xfrm>
          <a:prstGeom prst="rect">
            <a:avLst/>
          </a:prstGeom>
          <a:noFill/>
        </p:spPr>
        <p:txBody>
          <a:bodyPr wrap="none" rtlCol="0">
            <a:spAutoFit/>
          </a:bodyPr>
          <a:lstStyle/>
          <a:p>
            <a:pPr algn="just"/>
            <a:r>
              <a:rPr lang="zh-CN" altLang="en-US" sz="4000" dirty="0">
                <a:effectLst/>
                <a:latin typeface="Arial" panose="020B0604020202020204" pitchFamily="34" charset="0"/>
              </a:rPr>
              <a:t>终 身 </a:t>
            </a:r>
            <a:r>
              <a:rPr lang="zh-CN" altLang="en-US" sz="4000" dirty="0" smtClean="0">
                <a:latin typeface="Arial" panose="020B0604020202020204" pitchFamily="34" charset="0"/>
              </a:rPr>
              <a:t>主 题 建 模</a:t>
            </a:r>
            <a:endParaRPr lang="zh-CN" altLang="en-US" sz="4000" dirty="0">
              <a:effectLst/>
              <a:latin typeface="Arial" panose="020B0604020202020204" pitchFamily="34" charset="0"/>
            </a:endParaRPr>
          </a:p>
        </p:txBody>
      </p:sp>
      <p:grpSp>
        <p:nvGrpSpPr>
          <p:cNvPr id="45" name="组合 44">
            <a:extLst>
              <a:ext uri="{FF2B5EF4-FFF2-40B4-BE49-F238E27FC236}">
                <a16:creationId xmlns:a16="http://schemas.microsoft.com/office/drawing/2014/main" id="{629CDAC3-0D4D-4E08-AFA5-65F1E2391E36}"/>
              </a:ext>
            </a:extLst>
          </p:cNvPr>
          <p:cNvGrpSpPr/>
          <p:nvPr/>
        </p:nvGrpSpPr>
        <p:grpSpPr>
          <a:xfrm>
            <a:off x="1160970" y="2494886"/>
            <a:ext cx="782786" cy="783758"/>
            <a:chOff x="7473473" y="880941"/>
            <a:chExt cx="782786" cy="783758"/>
          </a:xfrm>
        </p:grpSpPr>
        <p:sp>
          <p:nvSpPr>
            <p:cNvPr id="18" name="椭圆 17">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a:extLst>
              <a:ext uri="{FF2B5EF4-FFF2-40B4-BE49-F238E27FC236}">
                <a16:creationId xmlns:a16="http://schemas.microsoft.com/office/drawing/2014/main" id="{2B707D54-1EA8-4AE0-B6FE-0B6236B7942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a:extLst>
              <a:ext uri="{FF2B5EF4-FFF2-40B4-BE49-F238E27FC236}">
                <a16:creationId xmlns:a16="http://schemas.microsoft.com/office/drawing/2014/main" id="{FA9278B1-68E0-48AC-B603-459873BD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extLst>
      <p:ext uri="{BB962C8B-B14F-4D97-AF65-F5344CB8AC3E}">
        <p14:creationId xmlns:p14="http://schemas.microsoft.com/office/powerpoint/2010/main" val="292592619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11" name="文本框 10">
            <a:extLst>
              <a:ext uri="{FF2B5EF4-FFF2-40B4-BE49-F238E27FC236}">
                <a16:creationId xmlns:a16="http://schemas.microsoft.com/office/drawing/2014/main" id="{0547D774-0EE0-4AFC-AF72-DD3AB4F6785E}"/>
              </a:ext>
            </a:extLst>
          </p:cNvPr>
          <p:cNvSpPr txBox="1"/>
          <p:nvPr/>
        </p:nvSpPr>
        <p:spPr>
          <a:xfrm>
            <a:off x="730312" y="1444461"/>
            <a:ext cx="7627120" cy="400110"/>
          </a:xfrm>
          <a:prstGeom prst="rect">
            <a:avLst/>
          </a:prstGeom>
          <a:noFill/>
        </p:spPr>
        <p:txBody>
          <a:bodyPr wrap="square">
            <a:spAutoFit/>
          </a:bodyPr>
          <a:lstStyle/>
          <a:p>
            <a:r>
              <a:rPr lang="zh-CN" altLang="zh-CN" sz="2000" b="1" spc="75" dirty="0">
                <a:effectLst/>
                <a:latin typeface="仿宋" panose="02010609060101010101" pitchFamily="49" charset="-122"/>
                <a:ea typeface="仿宋" panose="02010609060101010101" pitchFamily="49" charset="-122"/>
                <a:cs typeface="Arial" panose="020B0604020202020204" pitchFamily="34" charset="0"/>
              </a:rPr>
              <a:t>主题模型</a:t>
            </a:r>
            <a:r>
              <a:rPr lang="zh-CN" altLang="zh-CN" sz="2000" spc="75" dirty="0">
                <a:effectLst/>
                <a:latin typeface="仿宋" panose="02010609060101010101" pitchFamily="49" charset="-122"/>
                <a:ea typeface="仿宋" panose="02010609060101010101" pitchFamily="49" charset="-122"/>
                <a:cs typeface="Arial" panose="020B0604020202020204" pitchFamily="34" charset="0"/>
              </a:rPr>
              <a:t>，是从一组文本文档中发现主题的</a:t>
            </a:r>
            <a:r>
              <a:rPr lang="zh-CN" altLang="zh-CN" sz="2000" b="1" spc="75" dirty="0">
                <a:effectLst/>
                <a:latin typeface="仿宋" panose="02010609060101010101" pitchFamily="49" charset="-122"/>
                <a:ea typeface="仿宋" panose="02010609060101010101" pitchFamily="49" charset="-122"/>
                <a:cs typeface="Arial" panose="020B0604020202020204" pitchFamily="34" charset="0"/>
              </a:rPr>
              <a:t>无监督学习</a:t>
            </a:r>
            <a:r>
              <a:rPr lang="zh-CN" altLang="zh-CN" sz="2000" spc="75" dirty="0">
                <a:effectLst/>
                <a:latin typeface="仿宋" panose="02010609060101010101" pitchFamily="49" charset="-122"/>
                <a:ea typeface="仿宋" panose="02010609060101010101" pitchFamily="49" charset="-122"/>
                <a:cs typeface="Arial" panose="020B0604020202020204" pitchFamily="34" charset="0"/>
              </a:rPr>
              <a:t>方法。</a:t>
            </a:r>
            <a:endParaRPr lang="zh-CN" altLang="en-US" sz="2000" dirty="0">
              <a:latin typeface="仿宋" panose="02010609060101010101" pitchFamily="49" charset="-122"/>
              <a:ea typeface="仿宋" panose="02010609060101010101" pitchFamily="49" charset="-122"/>
            </a:endParaRPr>
          </a:p>
        </p:txBody>
      </p:sp>
      <p:pic>
        <p:nvPicPr>
          <p:cNvPr id="4" name="图片 3">
            <a:extLst>
              <a:ext uri="{FF2B5EF4-FFF2-40B4-BE49-F238E27FC236}">
                <a16:creationId xmlns:a16="http://schemas.microsoft.com/office/drawing/2014/main" id="{0DC5777A-2BD7-405A-83AC-810C78B391B2}"/>
              </a:ext>
            </a:extLst>
          </p:cNvPr>
          <p:cNvPicPr>
            <a:picLocks noChangeAspect="1"/>
          </p:cNvPicPr>
          <p:nvPr/>
        </p:nvPicPr>
        <p:blipFill>
          <a:blip r:embed="rId5"/>
          <a:stretch>
            <a:fillRect/>
          </a:stretch>
        </p:blipFill>
        <p:spPr>
          <a:xfrm>
            <a:off x="736302" y="1926921"/>
            <a:ext cx="5676900" cy="3533775"/>
          </a:xfrm>
          <a:prstGeom prst="rect">
            <a:avLst/>
          </a:prstGeom>
        </p:spPr>
      </p:pic>
      <p:sp>
        <p:nvSpPr>
          <p:cNvPr id="5" name="文本框 4">
            <a:extLst>
              <a:ext uri="{FF2B5EF4-FFF2-40B4-BE49-F238E27FC236}">
                <a16:creationId xmlns:a16="http://schemas.microsoft.com/office/drawing/2014/main" id="{0354EF20-8F0C-482E-ACCE-8EAFAB9F9582}"/>
              </a:ext>
            </a:extLst>
          </p:cNvPr>
          <p:cNvSpPr txBox="1"/>
          <p:nvPr/>
        </p:nvSpPr>
        <p:spPr>
          <a:xfrm>
            <a:off x="2156853" y="5588755"/>
            <a:ext cx="1569660" cy="369332"/>
          </a:xfrm>
          <a:prstGeom prst="rect">
            <a:avLst/>
          </a:prstGeom>
          <a:noFill/>
        </p:spPr>
        <p:txBody>
          <a:bodyPr wrap="none" rtlCol="0">
            <a:spAutoFit/>
          </a:bodyPr>
          <a:lstStyle/>
          <a:p>
            <a:r>
              <a:rPr lang="zh-CN" altLang="en-US" dirty="0">
                <a:solidFill>
                  <a:schemeClr val="bg1">
                    <a:lumMod val="50000"/>
                  </a:schemeClr>
                </a:solidFill>
                <a:latin typeface="仿宋" panose="02010609060101010101" pitchFamily="49" charset="-122"/>
                <a:ea typeface="仿宋" panose="02010609060101010101" pitchFamily="49" charset="-122"/>
              </a:rPr>
              <a:t>判断文章类型</a:t>
            </a:r>
          </a:p>
        </p:txBody>
      </p:sp>
      <p:pic>
        <p:nvPicPr>
          <p:cNvPr id="6" name="图片 5">
            <a:extLst>
              <a:ext uri="{FF2B5EF4-FFF2-40B4-BE49-F238E27FC236}">
                <a16:creationId xmlns:a16="http://schemas.microsoft.com/office/drawing/2014/main" id="{85971CC6-AEF1-41DA-934A-66B6E520604E}"/>
              </a:ext>
            </a:extLst>
          </p:cNvPr>
          <p:cNvPicPr>
            <a:picLocks noChangeAspect="1"/>
          </p:cNvPicPr>
          <p:nvPr/>
        </p:nvPicPr>
        <p:blipFill>
          <a:blip r:embed="rId6"/>
          <a:stretch>
            <a:fillRect/>
          </a:stretch>
        </p:blipFill>
        <p:spPr>
          <a:xfrm>
            <a:off x="6721830" y="2354211"/>
            <a:ext cx="5355870" cy="2390775"/>
          </a:xfrm>
          <a:prstGeom prst="rect">
            <a:avLst/>
          </a:prstGeom>
        </p:spPr>
      </p:pic>
      <p:sp>
        <p:nvSpPr>
          <p:cNvPr id="16" name="文本框 15">
            <a:extLst>
              <a:ext uri="{FF2B5EF4-FFF2-40B4-BE49-F238E27FC236}">
                <a16:creationId xmlns:a16="http://schemas.microsoft.com/office/drawing/2014/main" id="{0E948BB8-81B4-43E3-B988-ACB8552DCD3D}"/>
              </a:ext>
            </a:extLst>
          </p:cNvPr>
          <p:cNvSpPr txBox="1"/>
          <p:nvPr/>
        </p:nvSpPr>
        <p:spPr>
          <a:xfrm>
            <a:off x="7040512" y="5908896"/>
            <a:ext cx="6099462" cy="369332"/>
          </a:xfrm>
          <a:prstGeom prst="rect">
            <a:avLst/>
          </a:prstGeom>
          <a:noFill/>
        </p:spPr>
        <p:txBody>
          <a:bodyPr wrap="square">
            <a:spAutoFit/>
          </a:bodyPr>
          <a:lstStyle/>
          <a:p>
            <a:r>
              <a:rPr lang="en-US" altLang="zh-CN" b="1" i="0" u="none" strike="noStrike" dirty="0">
                <a:effectLst/>
                <a:latin typeface="仿宋" panose="02010609060101010101" pitchFamily="49" charset="-122"/>
                <a:ea typeface="仿宋" panose="02010609060101010101" pitchFamily="49" charset="-122"/>
              </a:rPr>
              <a:t>P(</a:t>
            </a:r>
            <a:r>
              <a:rPr lang="zh-CN" altLang="en-US" b="1" i="0" u="none" strike="noStrike" dirty="0">
                <a:effectLst/>
                <a:latin typeface="仿宋" panose="02010609060101010101" pitchFamily="49" charset="-122"/>
                <a:ea typeface="仿宋" panose="02010609060101010101" pitchFamily="49" charset="-122"/>
              </a:rPr>
              <a:t>词 </a:t>
            </a:r>
            <a:r>
              <a:rPr lang="en-US" altLang="zh-CN" b="1" i="0" u="none" strike="noStrike" dirty="0">
                <a:effectLst/>
                <a:latin typeface="仿宋" panose="02010609060101010101" pitchFamily="49" charset="-122"/>
                <a:ea typeface="仿宋" panose="02010609060101010101" pitchFamily="49" charset="-122"/>
              </a:rPr>
              <a:t>| </a:t>
            </a:r>
            <a:r>
              <a:rPr lang="zh-CN" altLang="en-US" b="1" i="0" u="none" strike="noStrike" dirty="0">
                <a:effectLst/>
                <a:latin typeface="仿宋" panose="02010609060101010101" pitchFamily="49" charset="-122"/>
                <a:ea typeface="仿宋" panose="02010609060101010101" pitchFamily="49" charset="-122"/>
              </a:rPr>
              <a:t>文档</a:t>
            </a:r>
            <a:r>
              <a:rPr lang="en-US" altLang="zh-CN" b="1" i="0" u="none" strike="noStrike" dirty="0">
                <a:effectLst/>
                <a:latin typeface="仿宋" panose="02010609060101010101" pitchFamily="49" charset="-122"/>
                <a:ea typeface="仿宋" panose="02010609060101010101" pitchFamily="49" charset="-122"/>
              </a:rPr>
              <a:t>)=P</a:t>
            </a:r>
            <a:r>
              <a:rPr lang="zh-CN" altLang="en-US" b="1" i="0" u="none" strike="noStrike" dirty="0">
                <a:effectLst/>
                <a:latin typeface="仿宋" panose="02010609060101010101" pitchFamily="49" charset="-122"/>
                <a:ea typeface="仿宋" panose="02010609060101010101" pitchFamily="49" charset="-122"/>
              </a:rPr>
              <a:t>（词 </a:t>
            </a:r>
            <a:r>
              <a:rPr lang="en-US" altLang="zh-CN" b="1" i="0" u="none" strike="noStrike" dirty="0">
                <a:effectLst/>
                <a:latin typeface="仿宋" panose="02010609060101010101" pitchFamily="49" charset="-122"/>
                <a:ea typeface="仿宋" panose="02010609060101010101" pitchFamily="49" charset="-122"/>
              </a:rPr>
              <a:t>| </a:t>
            </a:r>
            <a:r>
              <a:rPr lang="zh-CN" altLang="en-US" b="1" i="0" u="none" strike="noStrike" dirty="0">
                <a:effectLst/>
                <a:latin typeface="仿宋" panose="02010609060101010101" pitchFamily="49" charset="-122"/>
                <a:ea typeface="仿宋" panose="02010609060101010101" pitchFamily="49" charset="-122"/>
              </a:rPr>
              <a:t>主题）</a:t>
            </a:r>
            <a:r>
              <a:rPr lang="en-US" altLang="zh-CN" b="1" i="0" u="none" strike="noStrike" dirty="0">
                <a:effectLst/>
                <a:latin typeface="仿宋" panose="02010609060101010101" pitchFamily="49" charset="-122"/>
                <a:ea typeface="仿宋" panose="02010609060101010101" pitchFamily="49" charset="-122"/>
              </a:rPr>
              <a:t>P</a:t>
            </a:r>
            <a:r>
              <a:rPr lang="zh-CN" altLang="en-US" b="1" i="0" u="none" strike="noStrike" dirty="0">
                <a:effectLst/>
                <a:latin typeface="仿宋" panose="02010609060101010101" pitchFamily="49" charset="-122"/>
                <a:ea typeface="仿宋" panose="02010609060101010101" pitchFamily="49" charset="-122"/>
              </a:rPr>
              <a:t>（主题 </a:t>
            </a:r>
            <a:r>
              <a:rPr lang="en-US" altLang="zh-CN" b="1" i="0" u="none" strike="noStrike" dirty="0">
                <a:effectLst/>
                <a:latin typeface="仿宋" panose="02010609060101010101" pitchFamily="49" charset="-122"/>
                <a:ea typeface="仿宋" panose="02010609060101010101" pitchFamily="49" charset="-122"/>
              </a:rPr>
              <a:t>| </a:t>
            </a:r>
            <a:r>
              <a:rPr lang="zh-CN" altLang="en-US" b="1" i="0" u="none" strike="noStrike" dirty="0">
                <a:effectLst/>
                <a:latin typeface="仿宋" panose="02010609060101010101" pitchFamily="49" charset="-122"/>
                <a:ea typeface="仿宋" panose="02010609060101010101" pitchFamily="49" charset="-122"/>
              </a:rPr>
              <a:t>文档）</a:t>
            </a:r>
            <a:endParaRPr lang="zh-CN" altLang="en-US" b="1" dirty="0">
              <a:latin typeface="仿宋" panose="02010609060101010101" pitchFamily="49" charset="-122"/>
              <a:ea typeface="仿宋" panose="02010609060101010101" pitchFamily="49" charset="-122"/>
            </a:endParaRPr>
          </a:p>
        </p:txBody>
      </p:sp>
      <p:sp>
        <p:nvSpPr>
          <p:cNvPr id="18" name="文本框 17">
            <a:extLst>
              <a:ext uri="{FF2B5EF4-FFF2-40B4-BE49-F238E27FC236}">
                <a16:creationId xmlns:a16="http://schemas.microsoft.com/office/drawing/2014/main" id="{DC4FA125-434B-40BF-9B71-A96C36D149EA}"/>
              </a:ext>
            </a:extLst>
          </p:cNvPr>
          <p:cNvSpPr txBox="1"/>
          <p:nvPr/>
        </p:nvSpPr>
        <p:spPr>
          <a:xfrm>
            <a:off x="8689942" y="5326941"/>
            <a:ext cx="6494318" cy="369332"/>
          </a:xfrm>
          <a:prstGeom prst="rect">
            <a:avLst/>
          </a:prstGeom>
          <a:noFill/>
        </p:spPr>
        <p:txBody>
          <a:bodyPr wrap="square">
            <a:spAutoFit/>
          </a:bodyPr>
          <a:lstStyle/>
          <a:p>
            <a:r>
              <a:rPr lang="en-US" altLang="zh-CN" b="0" i="0" dirty="0">
                <a:solidFill>
                  <a:schemeClr val="bg1">
                    <a:lumMod val="50000"/>
                  </a:schemeClr>
                </a:solidFill>
                <a:effectLst/>
                <a:latin typeface="仿宋" panose="02010609060101010101" pitchFamily="49" charset="-122"/>
                <a:ea typeface="仿宋" panose="02010609060101010101" pitchFamily="49" charset="-122"/>
              </a:rPr>
              <a:t>LDA</a:t>
            </a:r>
            <a:r>
              <a:rPr lang="zh-CN" altLang="en-US" b="0" i="0" dirty="0">
                <a:solidFill>
                  <a:schemeClr val="bg1">
                    <a:lumMod val="50000"/>
                  </a:schemeClr>
                </a:solidFill>
                <a:effectLst/>
                <a:latin typeface="仿宋" panose="02010609060101010101" pitchFamily="49" charset="-122"/>
                <a:ea typeface="仿宋" panose="02010609060101010101" pitchFamily="49" charset="-122"/>
              </a:rPr>
              <a:t>的生成过程</a:t>
            </a:r>
            <a:endParaRPr lang="zh-CN" altLang="en-US" dirty="0">
              <a:solidFill>
                <a:schemeClr val="bg1">
                  <a:lumMod val="50000"/>
                </a:schemeClr>
              </a:solidFill>
              <a:latin typeface="仿宋" panose="02010609060101010101" pitchFamily="49" charset="-122"/>
              <a:ea typeface="仿宋" panose="02010609060101010101" pitchFamily="49" charset="-122"/>
            </a:endParaRPr>
          </a:p>
        </p:txBody>
      </p:sp>
      <p:sp>
        <p:nvSpPr>
          <p:cNvPr id="9" name="文本框 8">
            <a:extLst>
              <a:ext uri="{FF2B5EF4-FFF2-40B4-BE49-F238E27FC236}">
                <a16:creationId xmlns:a16="http://schemas.microsoft.com/office/drawing/2014/main" id="{D29CC150-4C79-48B3-8B47-4A851583B3A0}"/>
              </a:ext>
            </a:extLst>
          </p:cNvPr>
          <p:cNvSpPr txBox="1"/>
          <p:nvPr/>
        </p:nvSpPr>
        <p:spPr>
          <a:xfrm>
            <a:off x="7026979" y="4905312"/>
            <a:ext cx="2261325" cy="276999"/>
          </a:xfrm>
          <a:prstGeom prst="rect">
            <a:avLst/>
          </a:prstGeom>
          <a:noFill/>
        </p:spPr>
        <p:txBody>
          <a:bodyPr wrap="none" rtlCol="0">
            <a:spAutoFit/>
          </a:bodyPr>
          <a:lstStyle/>
          <a:p>
            <a:r>
              <a:rPr lang="en-US" altLang="zh-CN" sz="1200" dirty="0">
                <a:solidFill>
                  <a:schemeClr val="bg1">
                    <a:lumMod val="50000"/>
                  </a:schemeClr>
                </a:solidFill>
              </a:rPr>
              <a:t>document-topic distribution</a:t>
            </a:r>
            <a:endParaRPr lang="zh-CN" altLang="en-US" sz="1200" dirty="0">
              <a:solidFill>
                <a:schemeClr val="bg1">
                  <a:lumMod val="50000"/>
                </a:schemeClr>
              </a:solidFill>
            </a:endParaRPr>
          </a:p>
        </p:txBody>
      </p:sp>
      <p:sp>
        <p:nvSpPr>
          <p:cNvPr id="21" name="文本框 20">
            <a:extLst>
              <a:ext uri="{FF2B5EF4-FFF2-40B4-BE49-F238E27FC236}">
                <a16:creationId xmlns:a16="http://schemas.microsoft.com/office/drawing/2014/main" id="{3D8B761B-ECC7-40FB-8104-758F575A91B9}"/>
              </a:ext>
            </a:extLst>
          </p:cNvPr>
          <p:cNvSpPr txBox="1"/>
          <p:nvPr/>
        </p:nvSpPr>
        <p:spPr>
          <a:xfrm>
            <a:off x="9983331" y="4927188"/>
            <a:ext cx="2944734" cy="276999"/>
          </a:xfrm>
          <a:prstGeom prst="rect">
            <a:avLst/>
          </a:prstGeom>
          <a:noFill/>
        </p:spPr>
        <p:txBody>
          <a:bodyPr wrap="square">
            <a:spAutoFit/>
          </a:bodyPr>
          <a:lstStyle/>
          <a:p>
            <a:r>
              <a:rPr lang="zh-CN" altLang="en-US" sz="1200" dirty="0">
                <a:solidFill>
                  <a:schemeClr val="bg1">
                    <a:lumMod val="50000"/>
                  </a:schemeClr>
                </a:solidFill>
              </a:rPr>
              <a:t> topic-word distribution</a:t>
            </a:r>
          </a:p>
        </p:txBody>
      </p:sp>
      <p:sp>
        <p:nvSpPr>
          <p:cNvPr id="19" name="文本框 18">
            <a:extLst>
              <a:ext uri="{FF2B5EF4-FFF2-40B4-BE49-F238E27FC236}">
                <a16:creationId xmlns:a16="http://schemas.microsoft.com/office/drawing/2014/main" id="{41B256AE-680D-4CCC-B51F-B69BF45F0365}"/>
              </a:ext>
            </a:extLst>
          </p:cNvPr>
          <p:cNvSpPr txBox="1"/>
          <p:nvPr/>
        </p:nvSpPr>
        <p:spPr>
          <a:xfrm>
            <a:off x="1447556" y="479960"/>
            <a:ext cx="1888659" cy="461665"/>
          </a:xfrm>
          <a:prstGeom prst="rect">
            <a:avLst/>
          </a:prstGeom>
          <a:noFill/>
        </p:spPr>
        <p:txBody>
          <a:bodyPr wrap="none" rtlCol="0">
            <a:spAutoFit/>
          </a:bodyPr>
          <a:lstStyle/>
          <a:p>
            <a:pPr algn="just"/>
            <a:r>
              <a:rPr lang="zh-CN" altLang="en-US" sz="2400" b="1" dirty="0">
                <a:effectLst/>
                <a:latin typeface="仿宋" panose="02010609060101010101" pitchFamily="49" charset="-122"/>
                <a:ea typeface="仿宋" panose="02010609060101010101" pitchFamily="49" charset="-122"/>
              </a:rPr>
              <a:t>主 </a:t>
            </a:r>
            <a:r>
              <a:rPr lang="zh-CN" altLang="en-US" sz="2400" b="1" dirty="0" smtClean="0">
                <a:effectLst/>
                <a:latin typeface="仿宋" panose="02010609060101010101" pitchFamily="49" charset="-122"/>
                <a:ea typeface="仿宋" panose="02010609060101010101" pitchFamily="49" charset="-122"/>
              </a:rPr>
              <a:t>题 模 型</a:t>
            </a:r>
            <a:endParaRPr lang="zh-CN" altLang="en-US" sz="2400" b="1" dirty="0">
              <a:effectLst/>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28508933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534642" y="494855"/>
            <a:ext cx="1888659" cy="461665"/>
          </a:xfrm>
          <a:prstGeom prst="rect">
            <a:avLst/>
          </a:prstGeom>
          <a:noFill/>
        </p:spPr>
        <p:txBody>
          <a:bodyPr wrap="none" rtlCol="0">
            <a:spAutoFit/>
          </a:bodyPr>
          <a:lstStyle/>
          <a:p>
            <a:pPr algn="just"/>
            <a:r>
              <a:rPr lang="zh-CN" altLang="en-US" sz="2400" b="1" dirty="0">
                <a:effectLst/>
                <a:latin typeface="仿宋" panose="02010609060101010101" pitchFamily="49" charset="-122"/>
                <a:ea typeface="仿宋" panose="02010609060101010101" pitchFamily="49" charset="-122"/>
              </a:rPr>
              <a:t>主 题 建 模</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11" name="文本框 10">
            <a:extLst>
              <a:ext uri="{FF2B5EF4-FFF2-40B4-BE49-F238E27FC236}">
                <a16:creationId xmlns:a16="http://schemas.microsoft.com/office/drawing/2014/main" id="{0547D774-0EE0-4AFC-AF72-DD3AB4F6785E}"/>
              </a:ext>
            </a:extLst>
          </p:cNvPr>
          <p:cNvSpPr txBox="1"/>
          <p:nvPr/>
        </p:nvSpPr>
        <p:spPr>
          <a:xfrm>
            <a:off x="730312" y="1444461"/>
            <a:ext cx="7627120" cy="400110"/>
          </a:xfrm>
          <a:prstGeom prst="rect">
            <a:avLst/>
          </a:prstGeom>
          <a:noFill/>
        </p:spPr>
        <p:txBody>
          <a:bodyPr wrap="square">
            <a:spAutoFit/>
          </a:bodyPr>
          <a:lstStyle/>
          <a:p>
            <a:r>
              <a:rPr lang="zh-CN" altLang="en-US" sz="2000" spc="75" dirty="0">
                <a:effectLst/>
                <a:ea typeface="仿宋" panose="02010609060101010101" pitchFamily="49" charset="-122"/>
                <a:cs typeface="Arial" panose="020B0604020202020204" pitchFamily="34" charset="0"/>
              </a:rPr>
              <a:t>完全无监督的主题模型往往会产生许多难以理解的主题</a:t>
            </a:r>
            <a:r>
              <a:rPr lang="zh-CN" altLang="en-US" sz="2000" spc="75" dirty="0">
                <a:ea typeface="仿宋" panose="02010609060101010101" pitchFamily="49" charset="-122"/>
                <a:cs typeface="Arial" panose="020B0604020202020204" pitchFamily="34" charset="0"/>
              </a:rPr>
              <a:t>。</a:t>
            </a:r>
            <a:endParaRPr lang="zh-CN" altLang="en-US" sz="2000" dirty="0">
              <a:ea typeface="仿宋" panose="02010609060101010101" pitchFamily="49" charset="-122"/>
            </a:endParaRPr>
          </a:p>
        </p:txBody>
      </p:sp>
      <p:sp>
        <p:nvSpPr>
          <p:cNvPr id="17" name="文本框 16">
            <a:extLst>
              <a:ext uri="{FF2B5EF4-FFF2-40B4-BE49-F238E27FC236}">
                <a16:creationId xmlns:a16="http://schemas.microsoft.com/office/drawing/2014/main" id="{0854C92A-DB12-47C1-8391-93439AE00F4A}"/>
              </a:ext>
            </a:extLst>
          </p:cNvPr>
          <p:cNvSpPr txBox="1"/>
          <p:nvPr/>
        </p:nvSpPr>
        <p:spPr>
          <a:xfrm>
            <a:off x="804486" y="2436747"/>
            <a:ext cx="10678907" cy="3251852"/>
          </a:xfrm>
          <a:prstGeom prst="rect">
            <a:avLst/>
          </a:prstGeom>
          <a:noFill/>
        </p:spPr>
        <p:txBody>
          <a:bodyPr wrap="square">
            <a:spAutoFit/>
          </a:bodyPr>
          <a:lstStyle/>
          <a:p>
            <a:pPr>
              <a:lnSpc>
                <a:spcPct val="150000"/>
              </a:lnSpc>
            </a:pPr>
            <a:r>
              <a:rPr lang="en-US" altLang="zh-CN" sz="2000" b="1" i="0" dirty="0">
                <a:solidFill>
                  <a:srgbClr val="525252"/>
                </a:solidFill>
                <a:effectLst/>
                <a:latin typeface="仿宋" panose="02010609060101010101" pitchFamily="49" charset="-122"/>
                <a:ea typeface="仿宋" panose="02010609060101010101" pitchFamily="49" charset="-122"/>
              </a:rPr>
              <a:t>1</a:t>
            </a:r>
            <a:r>
              <a:rPr lang="zh-CN" altLang="en-US" sz="2000" b="1" i="0" dirty="0">
                <a:effectLst/>
                <a:latin typeface="仿宋" panose="02010609060101010101" pitchFamily="49" charset="-122"/>
                <a:ea typeface="仿宋" panose="02010609060101010101" pitchFamily="49" charset="-122"/>
              </a:rPr>
              <a:t>、创造更好的主题模型</a:t>
            </a:r>
            <a:endParaRPr lang="en-US" altLang="zh-CN" sz="2000" b="1" i="0" dirty="0">
              <a:effectLst/>
              <a:latin typeface="仿宋" panose="02010609060101010101" pitchFamily="49" charset="-122"/>
              <a:ea typeface="仿宋" panose="02010609060101010101" pitchFamily="49" charset="-122"/>
            </a:endParaRPr>
          </a:p>
          <a:p>
            <a:pPr>
              <a:lnSpc>
                <a:spcPct val="150000"/>
              </a:lnSpc>
            </a:pPr>
            <a:endParaRPr lang="en-US" altLang="zh-CN" sz="2000" b="1" dirty="0">
              <a:solidFill>
                <a:srgbClr val="525252"/>
              </a:solidFill>
              <a:latin typeface="仿宋" panose="02010609060101010101" pitchFamily="49" charset="-122"/>
              <a:ea typeface="仿宋" panose="02010609060101010101" pitchFamily="49" charset="-122"/>
            </a:endParaRPr>
          </a:p>
          <a:p>
            <a:pPr>
              <a:lnSpc>
                <a:spcPct val="150000"/>
              </a:lnSpc>
            </a:pPr>
            <a:r>
              <a:rPr lang="en-US" altLang="zh-CN" sz="2000" b="1" dirty="0">
                <a:solidFill>
                  <a:srgbClr val="525252"/>
                </a:solidFill>
                <a:latin typeface="仿宋" panose="02010609060101010101" pitchFamily="49" charset="-122"/>
                <a:ea typeface="仿宋" panose="02010609060101010101" pitchFamily="49" charset="-122"/>
              </a:rPr>
              <a:t>2</a:t>
            </a:r>
            <a:r>
              <a:rPr lang="zh-CN" altLang="en-US" sz="2000" b="1" dirty="0">
                <a:solidFill>
                  <a:srgbClr val="525252"/>
                </a:solidFill>
                <a:latin typeface="仿宋" panose="02010609060101010101" pitchFamily="49" charset="-122"/>
                <a:ea typeface="仿宋" panose="02010609060101010101" pitchFamily="49" charset="-122"/>
              </a:rPr>
              <a:t>、</a:t>
            </a:r>
            <a:r>
              <a:rPr lang="zh-CN" altLang="zh-CN" sz="2000" b="1" spc="75" dirty="0">
                <a:effectLst/>
                <a:latin typeface="仿宋" panose="02010609060101010101" pitchFamily="49" charset="-122"/>
                <a:ea typeface="仿宋" panose="02010609060101010101" pitchFamily="49" charset="-122"/>
                <a:cs typeface="Arial" panose="020B0604020202020204" pitchFamily="34" charset="0"/>
              </a:rPr>
              <a:t>要求用户提供先前的领域知识</a:t>
            </a:r>
            <a:r>
              <a:rPr lang="en-US" altLang="zh-CN" sz="2000" b="1" spc="75" dirty="0">
                <a:effectLst/>
                <a:latin typeface="仿宋" panose="02010609060101010101" pitchFamily="49" charset="-122"/>
                <a:ea typeface="仿宋" panose="02010609060101010101" pitchFamily="49" charset="-122"/>
                <a:cs typeface="Arial" panose="020B0604020202020204" pitchFamily="34" charset="0"/>
              </a:rPr>
              <a:t>:</a:t>
            </a:r>
            <a:r>
              <a:rPr lang="zh-CN" altLang="zh-CN" sz="2000" spc="75" dirty="0">
                <a:effectLst/>
                <a:latin typeface="仿宋" panose="02010609060101010101" pitchFamily="49" charset="-122"/>
                <a:ea typeface="仿宋" panose="02010609060101010101" pitchFamily="49" charset="-122"/>
                <a:cs typeface="Arial" panose="020B0604020202020204" pitchFamily="34" charset="0"/>
              </a:rPr>
              <a:t>方法要求用户或领域专家提供一些先前的领域知识。然而，要求用户提供先验知识在实践中是有问题的，因为用户可能不知道要提供什么知识</a:t>
            </a:r>
            <a:r>
              <a:rPr lang="zh-CN" altLang="en-US" sz="2000" spc="75" dirty="0">
                <a:effectLst/>
                <a:latin typeface="仿宋" panose="02010609060101010101" pitchFamily="49" charset="-122"/>
                <a:ea typeface="仿宋" panose="02010609060101010101" pitchFamily="49" charset="-122"/>
                <a:cs typeface="Arial" panose="020B0604020202020204" pitchFamily="34" charset="0"/>
              </a:rPr>
              <a:t>。</a:t>
            </a:r>
            <a:endParaRPr lang="en-US" altLang="zh-CN" sz="2000" spc="75" dirty="0">
              <a:effectLst/>
              <a:latin typeface="仿宋" panose="02010609060101010101" pitchFamily="49" charset="-122"/>
              <a:ea typeface="仿宋" panose="02010609060101010101" pitchFamily="49" charset="-122"/>
              <a:cs typeface="Arial" panose="020B0604020202020204" pitchFamily="34" charset="0"/>
            </a:endParaRPr>
          </a:p>
          <a:p>
            <a:pPr>
              <a:lnSpc>
                <a:spcPct val="150000"/>
              </a:lnSpc>
            </a:pPr>
            <a:endParaRPr lang="en-US" altLang="zh-CN" sz="2000" b="1" spc="75" dirty="0">
              <a:latin typeface="仿宋" panose="02010609060101010101" pitchFamily="49" charset="-122"/>
              <a:ea typeface="仿宋" panose="02010609060101010101" pitchFamily="49" charset="-122"/>
              <a:cs typeface="Arial" panose="020B0604020202020204" pitchFamily="34" charset="0"/>
            </a:endParaRPr>
          </a:p>
          <a:p>
            <a:pPr>
              <a:lnSpc>
                <a:spcPct val="150000"/>
              </a:lnSpc>
            </a:pPr>
            <a:r>
              <a:rPr lang="en-US" altLang="zh-CN" sz="2000" b="1" spc="75" dirty="0">
                <a:latin typeface="仿宋" panose="02010609060101010101" pitchFamily="49" charset="-122"/>
                <a:ea typeface="仿宋" panose="02010609060101010101" pitchFamily="49" charset="-122"/>
                <a:cs typeface="Arial" panose="020B0604020202020204" pitchFamily="34" charset="0"/>
              </a:rPr>
              <a:t>3</a:t>
            </a:r>
            <a:r>
              <a:rPr lang="zh-CN" altLang="en-US" sz="2000" b="1" spc="75" dirty="0">
                <a:latin typeface="仿宋" panose="02010609060101010101" pitchFamily="49" charset="-122"/>
                <a:ea typeface="仿宋" panose="02010609060101010101" pitchFamily="49" charset="-122"/>
                <a:cs typeface="Arial" panose="020B0604020202020204" pitchFamily="34" charset="0"/>
              </a:rPr>
              <a:t>、</a:t>
            </a:r>
            <a:r>
              <a:rPr lang="zh-CN" altLang="zh-CN" sz="2000" b="1" spc="75" dirty="0">
                <a:effectLst/>
                <a:latin typeface="仿宋" panose="02010609060101010101" pitchFamily="49" charset="-122"/>
                <a:ea typeface="仿宋" panose="02010609060101010101" pitchFamily="49" charset="-122"/>
                <a:cs typeface="Arial" panose="020B0604020202020204" pitchFamily="34" charset="0"/>
              </a:rPr>
              <a:t>使用终身主题建模</a:t>
            </a:r>
            <a:r>
              <a:rPr lang="en-US" altLang="zh-CN" sz="2000" b="1" spc="75" dirty="0">
                <a:effectLst/>
                <a:latin typeface="仿宋" panose="02010609060101010101" pitchFamily="49" charset="-122"/>
                <a:ea typeface="仿宋" panose="02010609060101010101" pitchFamily="49" charset="-122"/>
                <a:cs typeface="Arial" panose="020B0604020202020204" pitchFamily="34" charset="0"/>
              </a:rPr>
              <a:t>:</a:t>
            </a:r>
            <a:r>
              <a:rPr lang="zh-CN" altLang="zh-CN" sz="2000" spc="75" dirty="0">
                <a:effectLst/>
                <a:latin typeface="仿宋" panose="02010609060101010101" pitchFamily="49" charset="-122"/>
                <a:ea typeface="仿宋" panose="02010609060101010101" pitchFamily="49" charset="-122"/>
                <a:cs typeface="Arial" panose="020B0604020202020204" pitchFamily="34" charset="0"/>
              </a:rPr>
              <a:t>不是要求用户提供先验知识，而是在</a:t>
            </a:r>
            <a:r>
              <a:rPr lang="zh-CN" altLang="zh-CN" sz="2000" b="1" spc="75" dirty="0">
                <a:effectLst/>
                <a:latin typeface="仿宋" panose="02010609060101010101" pitchFamily="49" charset="-122"/>
                <a:ea typeface="仿宋" panose="02010609060101010101" pitchFamily="49" charset="-122"/>
                <a:cs typeface="Arial" panose="020B0604020202020204" pitchFamily="34" charset="0"/>
              </a:rPr>
              <a:t>前面任务的建模中自动学习和积累先验知识。</a:t>
            </a:r>
            <a:endParaRPr lang="zh-CN" altLang="en-US" sz="20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559097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 calcmode="lin" valueType="num">
                                      <p:cBhvr additive="base">
                                        <p:cTn id="1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 calcmode="lin" valueType="num">
                                      <p:cBhvr additive="base">
                                        <p:cTn id="19"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终身学习简介</a:t>
            </a:r>
          </a:p>
        </p:txBody>
      </p:sp>
      <p:grpSp>
        <p:nvGrpSpPr>
          <p:cNvPr id="95" name="组合 94"/>
          <p:cNvGrpSpPr/>
          <p:nvPr/>
        </p:nvGrpSpPr>
        <p:grpSpPr>
          <a:xfrm>
            <a:off x="660400" y="430009"/>
            <a:ext cx="597949" cy="598691"/>
            <a:chOff x="7473473" y="880941"/>
            <a:chExt cx="782786" cy="783758"/>
          </a:xfrm>
        </p:grpSpPr>
        <p:sp>
          <p:nvSpPr>
            <p:cNvPr id="96" name="椭圆 95"/>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17" name="文本框 16"/>
          <p:cNvSpPr txBox="1"/>
          <p:nvPr/>
        </p:nvSpPr>
        <p:spPr>
          <a:xfrm>
            <a:off x="447040" y="1328420"/>
            <a:ext cx="6445885" cy="5169535"/>
          </a:xfrm>
          <a:prstGeom prst="rect">
            <a:avLst/>
          </a:prstGeom>
          <a:noFill/>
        </p:spPr>
        <p:txBody>
          <a:bodyPr wrap="square" rtlCol="0">
            <a:spAutoFit/>
          </a:bodyPr>
          <a:lstStyle/>
          <a:p>
            <a:pPr>
              <a:lnSpc>
                <a:spcPct val="150000"/>
              </a:lnSpc>
            </a:pPr>
            <a:r>
              <a:rPr lang="zh-CN" altLang="en-US" sz="2000" dirty="0">
                <a:latin typeface="+mn-ea"/>
                <a:cs typeface="+mn-ea"/>
                <a:sym typeface="+mn-lt"/>
              </a:rPr>
              <a:t>目前主流的机器学习（machine learning）范式是在一组给定的数据集上运行机器学习算法以生成一个模型，然后将这个模型应用到真实环境的任务中，有监督学习、无监督学习和半监督学习都是如此。我们称这种学习范式为</a:t>
            </a:r>
            <a:r>
              <a:rPr lang="zh-CN" altLang="en-US" sz="2000" b="1" dirty="0">
                <a:latin typeface="+mn-ea"/>
                <a:cs typeface="+mn-ea"/>
                <a:sym typeface="+mn-lt"/>
              </a:rPr>
              <a:t>孤立学习（isolated learning）</a:t>
            </a:r>
            <a:r>
              <a:rPr lang="zh-CN" altLang="en-US" sz="2000" dirty="0">
                <a:latin typeface="+mn-ea"/>
                <a:cs typeface="+mn-ea"/>
                <a:sym typeface="+mn-lt"/>
              </a:rPr>
              <a:t>，因为这种范式不考虑其他相关的信息和以前学过的知识。这种孤立学习的主要问题在于，</a:t>
            </a:r>
            <a:r>
              <a:rPr lang="zh-CN" altLang="en-US" sz="2000" b="1" dirty="0">
                <a:latin typeface="+mn-ea"/>
                <a:cs typeface="+mn-ea"/>
                <a:sym typeface="+mn-lt"/>
              </a:rPr>
              <a:t>它不保留和积累以前学习的知识，无法在未来的学习中使用这些知识，</a:t>
            </a:r>
            <a:r>
              <a:rPr lang="zh-CN" altLang="en-US" sz="2000" dirty="0">
                <a:latin typeface="+mn-ea"/>
                <a:cs typeface="+mn-ea"/>
                <a:sym typeface="+mn-lt"/>
              </a:rPr>
              <a:t>因此机器学习算法往往需要大量的训练样本才能进行有效的学习。而人类的学习过程始终保留过去已经学到的知识，并将其用于帮助未来的学习和解决问题。</a:t>
            </a:r>
          </a:p>
        </p:txBody>
      </p:sp>
      <p:pic>
        <p:nvPicPr>
          <p:cNvPr id="2" name="图片 1"/>
          <p:cNvPicPr>
            <a:picLocks noChangeAspect="1"/>
          </p:cNvPicPr>
          <p:nvPr/>
        </p:nvPicPr>
        <p:blipFill>
          <a:blip r:embed="rId5"/>
          <a:stretch>
            <a:fillRect/>
          </a:stretch>
        </p:blipFill>
        <p:spPr>
          <a:xfrm>
            <a:off x="7078980" y="2169795"/>
            <a:ext cx="4643755" cy="2902585"/>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16046" cy="461665"/>
          </a:xfrm>
          <a:prstGeom prst="rect">
            <a:avLst/>
          </a:prstGeom>
          <a:noFill/>
        </p:spPr>
        <p:txBody>
          <a:bodyPr wrap="none" rtlCol="0">
            <a:spAutoFit/>
          </a:bodyPr>
          <a:lstStyle/>
          <a:p>
            <a:r>
              <a:rPr lang="zh-CN" altLang="en-US" sz="2400" b="1" spc="500" dirty="0">
                <a:latin typeface="仿宋" panose="02010609060101010101" pitchFamily="49" charset="-122"/>
                <a:ea typeface="仿宋" panose="02010609060101010101" pitchFamily="49" charset="-122"/>
                <a:cs typeface="+mn-ea"/>
                <a:sym typeface="+mn-lt"/>
              </a:rPr>
              <a:t>终身主题模型</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 name="图片 1">
            <a:extLst>
              <a:ext uri="{FF2B5EF4-FFF2-40B4-BE49-F238E27FC236}">
                <a16:creationId xmlns:a16="http://schemas.microsoft.com/office/drawing/2014/main" id="{0AB8EE9E-0BC7-4E69-B221-65D4080EDF8B}"/>
              </a:ext>
            </a:extLst>
          </p:cNvPr>
          <p:cNvPicPr>
            <a:picLocks noChangeAspect="1"/>
          </p:cNvPicPr>
          <p:nvPr/>
        </p:nvPicPr>
        <p:blipFill>
          <a:blip r:embed="rId5"/>
          <a:stretch>
            <a:fillRect/>
          </a:stretch>
        </p:blipFill>
        <p:spPr>
          <a:xfrm>
            <a:off x="1153728" y="1482755"/>
            <a:ext cx="7880765" cy="4945236"/>
          </a:xfrm>
          <a:prstGeom prst="rect">
            <a:avLst/>
          </a:prstGeom>
        </p:spPr>
      </p:pic>
      <p:sp>
        <p:nvSpPr>
          <p:cNvPr id="3" name="文本框 2">
            <a:extLst>
              <a:ext uri="{FF2B5EF4-FFF2-40B4-BE49-F238E27FC236}">
                <a16:creationId xmlns:a16="http://schemas.microsoft.com/office/drawing/2014/main" id="{50823615-DE26-414C-BDA7-D0232998E61B}"/>
              </a:ext>
            </a:extLst>
          </p:cNvPr>
          <p:cNvSpPr txBox="1"/>
          <p:nvPr/>
        </p:nvSpPr>
        <p:spPr>
          <a:xfrm>
            <a:off x="9518073" y="3139972"/>
            <a:ext cx="1715534"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hlinkClick r:id="rId6" action="ppaction://hlinksldjump"/>
              </a:rPr>
              <a:t>Gibbs Sampler</a:t>
            </a:r>
            <a:endParaRPr lang="zh-CN" alt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68580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1031051" cy="523220"/>
          </a:xfrm>
          <a:prstGeom prst="rect">
            <a:avLst/>
          </a:prstGeom>
          <a:noFill/>
        </p:spPr>
        <p:txBody>
          <a:bodyPr wrap="none" rtlCol="0">
            <a:spAutoFit/>
          </a:bodyPr>
          <a:lstStyle/>
          <a:p>
            <a:r>
              <a:rPr lang="zh-CN" altLang="en-US" sz="2800" b="1" spc="500" dirty="0">
                <a:latin typeface="仿宋" panose="02010609060101010101" pitchFamily="49" charset="-122"/>
                <a:ea typeface="仿宋" panose="02010609060101010101" pitchFamily="49" charset="-122"/>
                <a:cs typeface="+mn-ea"/>
                <a:sym typeface="+mn-lt"/>
              </a:rPr>
              <a:t>例子</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 name="文本框 3">
            <a:extLst>
              <a:ext uri="{FF2B5EF4-FFF2-40B4-BE49-F238E27FC236}">
                <a16:creationId xmlns:a16="http://schemas.microsoft.com/office/drawing/2014/main" id="{D593C73B-5BA4-4347-9D2A-D49E7415E6D5}"/>
              </a:ext>
            </a:extLst>
          </p:cNvPr>
          <p:cNvSpPr txBox="1"/>
          <p:nvPr/>
        </p:nvSpPr>
        <p:spPr>
          <a:xfrm>
            <a:off x="571500" y="1569027"/>
            <a:ext cx="4801314" cy="400110"/>
          </a:xfrm>
          <a:prstGeom prst="rect">
            <a:avLst/>
          </a:prstGeom>
          <a:noFill/>
        </p:spPr>
        <p:txBody>
          <a:bodyPr wrap="none" rtlCol="0">
            <a:spAutoFit/>
          </a:bodyPr>
          <a:lstStyle/>
          <a:p>
            <a:r>
              <a:rPr lang="zh-CN" altLang="en-US" sz="2000" dirty="0">
                <a:effectLst/>
                <a:latin typeface="仿宋" panose="02010609060101010101" pitchFamily="49" charset="-122"/>
                <a:ea typeface="仿宋" panose="02010609060101010101" pitchFamily="49" charset="-122"/>
              </a:rPr>
              <a:t>例如，我们有来自三个领域的产品评论：</a:t>
            </a:r>
            <a:endParaRPr lang="zh-CN" altLang="en-US" sz="2000" dirty="0">
              <a:latin typeface="仿宋" panose="02010609060101010101" pitchFamily="49" charset="-122"/>
              <a:ea typeface="仿宋" panose="02010609060101010101" pitchFamily="49" charset="-122"/>
            </a:endParaRPr>
          </a:p>
        </p:txBody>
      </p:sp>
      <p:sp>
        <p:nvSpPr>
          <p:cNvPr id="14" name="文本框 13">
            <a:extLst>
              <a:ext uri="{FF2B5EF4-FFF2-40B4-BE49-F238E27FC236}">
                <a16:creationId xmlns:a16="http://schemas.microsoft.com/office/drawing/2014/main" id="{7AC7E84B-45A8-48A7-9EF6-D03E382D4F0A}"/>
              </a:ext>
            </a:extLst>
          </p:cNvPr>
          <p:cNvSpPr txBox="1"/>
          <p:nvPr/>
        </p:nvSpPr>
        <p:spPr>
          <a:xfrm>
            <a:off x="701254" y="2558593"/>
            <a:ext cx="6099462" cy="1421992"/>
          </a:xfrm>
          <a:prstGeom prst="rect">
            <a:avLst/>
          </a:prstGeom>
          <a:noFill/>
        </p:spPr>
        <p:txBody>
          <a:bodyPr wrap="square">
            <a:spAutoFit/>
          </a:bodyPr>
          <a:lstStyle/>
          <a:p>
            <a:pPr>
              <a:lnSpc>
                <a:spcPct val="150000"/>
              </a:lnSpc>
            </a:pPr>
            <a:r>
              <a:rPr lang="zh-CN" altLang="en-US" sz="2000" dirty="0">
                <a:latin typeface="Times New Roman" panose="02020603050405020304" pitchFamily="18" charset="0"/>
                <a:cs typeface="Times New Roman" panose="02020603050405020304" pitchFamily="18" charset="0"/>
              </a:rPr>
              <a:t>• Domain 1: </a:t>
            </a:r>
            <a:r>
              <a:rPr lang="zh-CN" altLang="en-US" sz="2000" b="1" i="1" u="sng" dirty="0">
                <a:latin typeface="Times New Roman" panose="02020603050405020304" pitchFamily="18" charset="0"/>
                <a:cs typeface="Times New Roman" panose="02020603050405020304" pitchFamily="18" charset="0"/>
              </a:rPr>
              <a:t>price</a:t>
            </a:r>
            <a:r>
              <a:rPr lang="zh-CN" altLang="en-US" sz="2000" i="1" dirty="0">
                <a:latin typeface="Times New Roman" panose="02020603050405020304" pitchFamily="18" charset="0"/>
                <a:cs typeface="Times New Roman" panose="02020603050405020304" pitchFamily="18" charset="0"/>
              </a:rPr>
              <a:t>, color, </a:t>
            </a:r>
            <a:r>
              <a:rPr lang="zh-CN" altLang="en-US" sz="2000" b="1" i="1" u="sng" dirty="0">
                <a:latin typeface="Times New Roman" panose="02020603050405020304" pitchFamily="18" charset="0"/>
                <a:cs typeface="Times New Roman" panose="02020603050405020304" pitchFamily="18" charset="0"/>
              </a:rPr>
              <a:t>cost</a:t>
            </a:r>
            <a:r>
              <a:rPr lang="zh-CN" altLang="en-US" sz="2000" i="1" dirty="0">
                <a:latin typeface="Times New Roman" panose="02020603050405020304" pitchFamily="18" charset="0"/>
                <a:cs typeface="Times New Roman" panose="02020603050405020304" pitchFamily="18" charset="0"/>
              </a:rPr>
              <a:t>, life</a:t>
            </a:r>
          </a:p>
          <a:p>
            <a:pPr>
              <a:lnSpc>
                <a:spcPct val="150000"/>
              </a:lnSpc>
            </a:pPr>
            <a:r>
              <a:rPr lang="zh-CN" altLang="en-US" sz="2000" dirty="0">
                <a:latin typeface="Times New Roman" panose="02020603050405020304" pitchFamily="18" charset="0"/>
                <a:cs typeface="Times New Roman" panose="02020603050405020304" pitchFamily="18" charset="0"/>
              </a:rPr>
              <a:t>• Domain 2: </a:t>
            </a:r>
            <a:r>
              <a:rPr lang="zh-CN" altLang="en-US" sz="2000" b="1" i="1" u="sng" dirty="0">
                <a:latin typeface="Times New Roman" panose="02020603050405020304" pitchFamily="18" charset="0"/>
                <a:cs typeface="Times New Roman" panose="02020603050405020304" pitchFamily="18" charset="0"/>
              </a:rPr>
              <a:t>cost</a:t>
            </a:r>
            <a:r>
              <a:rPr lang="zh-CN" altLang="en-US" sz="2000" i="1" dirty="0">
                <a:latin typeface="Times New Roman" panose="02020603050405020304" pitchFamily="18" charset="0"/>
                <a:cs typeface="Times New Roman" panose="02020603050405020304" pitchFamily="18" charset="0"/>
              </a:rPr>
              <a:t>, picture, </a:t>
            </a:r>
            <a:r>
              <a:rPr lang="zh-CN" altLang="en-US" sz="2000" b="1" i="1" u="sng" dirty="0">
                <a:latin typeface="Times New Roman" panose="02020603050405020304" pitchFamily="18" charset="0"/>
                <a:cs typeface="Times New Roman" panose="02020603050405020304" pitchFamily="18" charset="0"/>
              </a:rPr>
              <a:t>price</a:t>
            </a:r>
            <a:r>
              <a:rPr lang="zh-CN" altLang="en-US" sz="2000" i="1" dirty="0">
                <a:latin typeface="Times New Roman" panose="02020603050405020304" pitchFamily="18" charset="0"/>
                <a:cs typeface="Times New Roman" panose="02020603050405020304" pitchFamily="18" charset="0"/>
              </a:rPr>
              <a:t>, </a:t>
            </a:r>
            <a:r>
              <a:rPr lang="zh-CN" altLang="en-US" sz="2000" b="1" i="1" u="sng" dirty="0">
                <a:latin typeface="Times New Roman" panose="02020603050405020304" pitchFamily="18" charset="0"/>
                <a:cs typeface="Times New Roman" panose="02020603050405020304" pitchFamily="18" charset="0"/>
              </a:rPr>
              <a:t>expensive</a:t>
            </a:r>
          </a:p>
          <a:p>
            <a:pPr>
              <a:lnSpc>
                <a:spcPct val="150000"/>
              </a:lnSpc>
            </a:pPr>
            <a:r>
              <a:rPr lang="zh-CN" altLang="en-US" sz="2000" dirty="0">
                <a:latin typeface="Times New Roman" panose="02020603050405020304" pitchFamily="18" charset="0"/>
                <a:cs typeface="Times New Roman" panose="02020603050405020304" pitchFamily="18" charset="0"/>
              </a:rPr>
              <a:t>• Domain 3: </a:t>
            </a:r>
            <a:r>
              <a:rPr lang="zh-CN" altLang="en-US" sz="2000" b="1" i="1" u="sng" dirty="0">
                <a:latin typeface="Times New Roman" panose="02020603050405020304" pitchFamily="18" charset="0"/>
                <a:cs typeface="Times New Roman" panose="02020603050405020304" pitchFamily="18" charset="0"/>
              </a:rPr>
              <a:t>price</a:t>
            </a:r>
            <a:r>
              <a:rPr lang="zh-CN" altLang="en-US" sz="2000" i="1" dirty="0">
                <a:latin typeface="Times New Roman" panose="02020603050405020304" pitchFamily="18" charset="0"/>
                <a:cs typeface="Times New Roman" panose="02020603050405020304" pitchFamily="18" charset="0"/>
              </a:rPr>
              <a:t>, money, customer, </a:t>
            </a:r>
            <a:r>
              <a:rPr lang="zh-CN" altLang="en-US" sz="2000" b="1" i="1" u="sng" dirty="0">
                <a:latin typeface="Times New Roman" panose="02020603050405020304" pitchFamily="18" charset="0"/>
                <a:cs typeface="Times New Roman" panose="02020603050405020304" pitchFamily="18" charset="0"/>
              </a:rPr>
              <a:t>expensive</a:t>
            </a:r>
          </a:p>
        </p:txBody>
      </p:sp>
      <p:sp>
        <p:nvSpPr>
          <p:cNvPr id="15" name="文本框 14">
            <a:extLst>
              <a:ext uri="{FF2B5EF4-FFF2-40B4-BE49-F238E27FC236}">
                <a16:creationId xmlns:a16="http://schemas.microsoft.com/office/drawing/2014/main" id="{6AFB1A99-839B-4790-8AC9-25F68B7E1AD2}"/>
              </a:ext>
            </a:extLst>
          </p:cNvPr>
          <p:cNvSpPr txBox="1"/>
          <p:nvPr/>
        </p:nvSpPr>
        <p:spPr>
          <a:xfrm>
            <a:off x="7725506" y="3069534"/>
            <a:ext cx="6099462" cy="400110"/>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a:t>
            </a:r>
            <a:r>
              <a:rPr lang="zh-CN" altLang="en-US" sz="2000" i="1" dirty="0">
                <a:latin typeface="Times New Roman" panose="02020603050405020304" pitchFamily="18" charset="0"/>
                <a:cs typeface="Times New Roman" panose="02020603050405020304" pitchFamily="18" charset="0"/>
              </a:rPr>
              <a:t>price, cost</a:t>
            </a:r>
            <a:r>
              <a:rPr lang="zh-CN" altLang="en-US" sz="2000" dirty="0">
                <a:latin typeface="Times New Roman" panose="02020603050405020304" pitchFamily="18" charset="0"/>
                <a:cs typeface="Times New Roman" panose="02020603050405020304" pitchFamily="18" charset="0"/>
              </a:rPr>
              <a:t>} and {</a:t>
            </a:r>
            <a:r>
              <a:rPr lang="zh-CN" altLang="en-US" sz="2000" i="1" dirty="0">
                <a:latin typeface="Times New Roman" panose="02020603050405020304" pitchFamily="18" charset="0"/>
                <a:cs typeface="Times New Roman" panose="02020603050405020304" pitchFamily="18" charset="0"/>
              </a:rPr>
              <a:t>price, expensive</a:t>
            </a:r>
            <a:r>
              <a:rPr lang="zh-CN" altLang="en-US" sz="2000" dirty="0">
                <a:latin typeface="Times New Roman" panose="02020603050405020304" pitchFamily="18" charset="0"/>
                <a:cs typeface="Times New Roman" panose="02020603050405020304" pitchFamily="18" charset="0"/>
              </a:rPr>
              <a:t>}.</a:t>
            </a:r>
          </a:p>
        </p:txBody>
      </p:sp>
      <p:sp>
        <p:nvSpPr>
          <p:cNvPr id="17" name="文本框 16">
            <a:extLst>
              <a:ext uri="{FF2B5EF4-FFF2-40B4-BE49-F238E27FC236}">
                <a16:creationId xmlns:a16="http://schemas.microsoft.com/office/drawing/2014/main" id="{2C6FF0CC-6229-450D-8CC8-AD692F184D87}"/>
              </a:ext>
            </a:extLst>
          </p:cNvPr>
          <p:cNvSpPr txBox="1"/>
          <p:nvPr/>
        </p:nvSpPr>
        <p:spPr>
          <a:xfrm>
            <a:off x="3750985" y="5320145"/>
            <a:ext cx="6099462" cy="400110"/>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Domain 1: </a:t>
            </a:r>
            <a:r>
              <a:rPr lang="zh-CN" altLang="en-US" sz="2000" b="1" i="1" u="sng" dirty="0">
                <a:latin typeface="Times New Roman" panose="02020603050405020304" pitchFamily="18" charset="0"/>
                <a:cs typeface="Times New Roman" panose="02020603050405020304" pitchFamily="18" charset="0"/>
              </a:rPr>
              <a:t>price</a:t>
            </a:r>
            <a:r>
              <a:rPr lang="zh-CN" altLang="en-US" sz="2000" b="1" dirty="0">
                <a:latin typeface="Times New Roman" panose="02020603050405020304" pitchFamily="18" charset="0"/>
                <a:cs typeface="Times New Roman" panose="02020603050405020304" pitchFamily="18" charset="0"/>
              </a:rPr>
              <a:t>, </a:t>
            </a:r>
            <a:r>
              <a:rPr lang="zh-CN" altLang="en-US" sz="2000" b="1" i="1" u="sng" dirty="0">
                <a:latin typeface="Times New Roman" panose="02020603050405020304" pitchFamily="18" charset="0"/>
                <a:cs typeface="Times New Roman" panose="02020603050405020304" pitchFamily="18" charset="0"/>
              </a:rPr>
              <a:t>cost</a:t>
            </a:r>
            <a:r>
              <a:rPr lang="zh-CN" altLang="en-US" sz="2000" b="1" i="1" dirty="0">
                <a:latin typeface="Times New Roman" panose="02020603050405020304" pitchFamily="18" charset="0"/>
                <a:cs typeface="Times New Roman" panose="02020603050405020304" pitchFamily="18" charset="0"/>
              </a:rPr>
              <a:t>, </a:t>
            </a:r>
            <a:r>
              <a:rPr lang="zh-CN" altLang="en-US" sz="2000" b="1" i="1" u="sng" dirty="0">
                <a:latin typeface="Times New Roman" panose="02020603050405020304" pitchFamily="18" charset="0"/>
                <a:cs typeface="Times New Roman" panose="02020603050405020304" pitchFamily="18" charset="0"/>
              </a:rPr>
              <a:t>expensive</a:t>
            </a:r>
            <a:r>
              <a:rPr lang="zh-CN" altLang="en-US" sz="2000" dirty="0">
                <a:latin typeface="Times New Roman" panose="02020603050405020304" pitchFamily="18" charset="0"/>
                <a:cs typeface="Times New Roman" panose="02020603050405020304" pitchFamily="18" charset="0"/>
              </a:rPr>
              <a:t>, color</a:t>
            </a:r>
          </a:p>
        </p:txBody>
      </p:sp>
      <p:cxnSp>
        <p:nvCxnSpPr>
          <p:cNvPr id="9" name="直接箭头连接符 8">
            <a:extLst>
              <a:ext uri="{FF2B5EF4-FFF2-40B4-BE49-F238E27FC236}">
                <a16:creationId xmlns:a16="http://schemas.microsoft.com/office/drawing/2014/main" id="{E2D873A4-731C-47AC-9337-4E2AF3B53311}"/>
              </a:ext>
            </a:extLst>
          </p:cNvPr>
          <p:cNvCxnSpPr>
            <a:cxnSpLocks/>
          </p:cNvCxnSpPr>
          <p:nvPr/>
        </p:nvCxnSpPr>
        <p:spPr>
          <a:xfrm>
            <a:off x="5870864" y="3345873"/>
            <a:ext cx="15482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A940915E-8E27-4546-93D1-D83A872077E0}"/>
              </a:ext>
            </a:extLst>
          </p:cNvPr>
          <p:cNvCxnSpPr>
            <a:cxnSpLocks/>
          </p:cNvCxnSpPr>
          <p:nvPr/>
        </p:nvCxnSpPr>
        <p:spPr>
          <a:xfrm flipH="1">
            <a:off x="8063345" y="3834245"/>
            <a:ext cx="883228" cy="14131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9DB2F534-4AF0-4AA3-A991-20B5CB5CD6B8}"/>
              </a:ext>
            </a:extLst>
          </p:cNvPr>
          <p:cNvSpPr txBox="1"/>
          <p:nvPr/>
        </p:nvSpPr>
        <p:spPr>
          <a:xfrm>
            <a:off x="8968332" y="4148344"/>
            <a:ext cx="1806905" cy="369332"/>
          </a:xfrm>
          <a:prstGeom prst="rect">
            <a:avLst/>
          </a:prstGeom>
          <a:noFill/>
        </p:spPr>
        <p:txBody>
          <a:bodyPr wrap="none" rtlCol="0">
            <a:spAutoFit/>
          </a:bodyPr>
          <a:lstStyle/>
          <a:p>
            <a:r>
              <a:rPr lang="en-US" altLang="zh-CN" i="1" dirty="0">
                <a:solidFill>
                  <a:schemeClr val="bg1">
                    <a:lumMod val="50000"/>
                  </a:schemeClr>
                </a:solidFill>
                <a:latin typeface="Times New Roman" panose="02020603050405020304" pitchFamily="18" charset="0"/>
                <a:cs typeface="Times New Roman" panose="02020603050405020304" pitchFamily="18" charset="0"/>
              </a:rPr>
              <a:t>adjust probability</a:t>
            </a:r>
            <a:endParaRPr lang="zh-CN" altLang="en-US"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6AA75E7F-AF5B-4ADA-9BC6-0EE5A12B92F9}"/>
              </a:ext>
            </a:extLst>
          </p:cNvPr>
          <p:cNvSpPr txBox="1"/>
          <p:nvPr/>
        </p:nvSpPr>
        <p:spPr>
          <a:xfrm>
            <a:off x="6526017" y="4439872"/>
            <a:ext cx="1620957" cy="369332"/>
          </a:xfrm>
          <a:prstGeom prst="rect">
            <a:avLst/>
          </a:prstGeom>
          <a:noFill/>
        </p:spPr>
        <p:txBody>
          <a:bodyPr wrap="none" rtlCol="0">
            <a:spAutoFit/>
          </a:bodyPr>
          <a:lstStyle/>
          <a:p>
            <a:r>
              <a:rPr lang="en-US" altLang="zh-CN" i="1" dirty="0">
                <a:solidFill>
                  <a:schemeClr val="bg1">
                    <a:lumMod val="50000"/>
                  </a:schemeClr>
                </a:solidFill>
                <a:latin typeface="Times New Roman" panose="02020603050405020304" pitchFamily="18" charset="0"/>
                <a:cs typeface="Times New Roman" panose="02020603050405020304" pitchFamily="18" charset="0"/>
              </a:rPr>
              <a:t> improve topics</a:t>
            </a:r>
            <a:endParaRPr lang="zh-CN" altLang="en-US"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85B0B0B8-C224-4EC7-B4B0-60891286A297}"/>
              </a:ext>
            </a:extLst>
          </p:cNvPr>
          <p:cNvSpPr txBox="1"/>
          <p:nvPr/>
        </p:nvSpPr>
        <p:spPr>
          <a:xfrm>
            <a:off x="5870864" y="2834934"/>
            <a:ext cx="1465118" cy="400110"/>
          </a:xfrm>
          <a:prstGeom prst="rect">
            <a:avLst/>
          </a:prstGeom>
          <a:noFill/>
        </p:spPr>
        <p:txBody>
          <a:bodyPr wrap="square">
            <a:spAutoFit/>
          </a:bodyPr>
          <a:lstStyle/>
          <a:p>
            <a:r>
              <a:rPr lang="zh-CN" altLang="en-US" dirty="0"/>
              <a:t> </a:t>
            </a:r>
            <a:r>
              <a:rPr lang="en-US" altLang="zh-CN" sz="2000" b="1" i="1" dirty="0">
                <a:latin typeface="Times New Roman" panose="02020603050405020304" pitchFamily="18" charset="0"/>
                <a:cs typeface="Times New Roman" panose="02020603050405020304" pitchFamily="18" charset="0"/>
              </a:rPr>
              <a:t>M</a:t>
            </a:r>
            <a:r>
              <a:rPr lang="zh-CN" altLang="en-US" sz="2000" b="1" i="1" dirty="0">
                <a:latin typeface="Times New Roman" panose="02020603050405020304" pitchFamily="18" charset="0"/>
                <a:cs typeface="Times New Roman" panose="02020603050405020304" pitchFamily="18" charset="0"/>
              </a:rPr>
              <a:t>ust-links</a:t>
            </a:r>
          </a:p>
        </p:txBody>
      </p:sp>
    </p:spTree>
    <p:extLst>
      <p:ext uri="{BB962C8B-B14F-4D97-AF65-F5344CB8AC3E}">
        <p14:creationId xmlns:p14="http://schemas.microsoft.com/office/powerpoint/2010/main" val="338061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89784" cy="523220"/>
          </a:xfrm>
          <a:prstGeom prst="rect">
            <a:avLst/>
          </a:prstGeom>
          <a:noFill/>
        </p:spPr>
        <p:txBody>
          <a:bodyPr wrap="none" rtlCol="0">
            <a:spAutoFit/>
          </a:bodyPr>
          <a:lstStyle/>
          <a:p>
            <a:r>
              <a:rPr lang="en-US" altLang="zh-CN" sz="2800" b="1" dirty="0">
                <a:latin typeface="Times New Roman" panose="02020603050405020304" pitchFamily="18" charset="0"/>
                <a:cs typeface="Times New Roman" panose="02020603050405020304" pitchFamily="18" charset="0"/>
              </a:rPr>
              <a:t>Gibbs Sampler</a:t>
            </a:r>
            <a:endParaRPr lang="zh-CN" altLang="en-US" sz="2800" b="1" dirty="0">
              <a:latin typeface="Times New Roman" panose="02020603050405020304" pitchFamily="18" charset="0"/>
              <a:cs typeface="Times New Roman" panose="02020603050405020304" pitchFamily="18" charset="0"/>
            </a:endParaRP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0" name="文本框 19">
            <a:extLst>
              <a:ext uri="{FF2B5EF4-FFF2-40B4-BE49-F238E27FC236}">
                <a16:creationId xmlns:a16="http://schemas.microsoft.com/office/drawing/2014/main" id="{F9C2D923-E884-468D-8807-EB011F40443F}"/>
              </a:ext>
            </a:extLst>
          </p:cNvPr>
          <p:cNvSpPr txBox="1"/>
          <p:nvPr/>
        </p:nvSpPr>
        <p:spPr>
          <a:xfrm>
            <a:off x="462263" y="1658415"/>
            <a:ext cx="11490746" cy="481863"/>
          </a:xfrm>
          <a:prstGeom prst="rect">
            <a:avLst/>
          </a:prstGeom>
          <a:noFill/>
        </p:spPr>
        <p:txBody>
          <a:bodyPr wrap="square">
            <a:spAutoFit/>
          </a:bodyPr>
          <a:lstStyle/>
          <a:p>
            <a:pPr>
              <a:lnSpc>
                <a:spcPct val="150000"/>
              </a:lnSpc>
            </a:pPr>
            <a:r>
              <a:rPr lang="zh-CN" altLang="en-US" sz="2000" dirty="0">
                <a:solidFill>
                  <a:schemeClr val="tx1"/>
                </a:solidFill>
                <a:latin typeface="仿宋" panose="02010609060101010101" pitchFamily="49" charset="-122"/>
                <a:ea typeface="仿宋" panose="02010609060101010101" pitchFamily="49" charset="-122"/>
                <a:cs typeface="+mn-ea"/>
                <a:sym typeface="+mn-lt"/>
              </a:rPr>
              <a:t>当事件的</a:t>
            </a:r>
            <a:r>
              <a:rPr lang="zh-CN" altLang="en-US" sz="2000" b="1" dirty="0">
                <a:solidFill>
                  <a:schemeClr val="tx1"/>
                </a:solidFill>
                <a:latin typeface="仿宋" panose="02010609060101010101" pitchFamily="49" charset="-122"/>
                <a:ea typeface="仿宋" panose="02010609060101010101" pitchFamily="49" charset="-122"/>
                <a:cs typeface="+mn-ea"/>
                <a:sym typeface="+mn-lt"/>
              </a:rPr>
              <a:t>联合分布</a:t>
            </a:r>
            <a:r>
              <a:rPr lang="zh-CN" altLang="en-US" sz="2000" dirty="0">
                <a:solidFill>
                  <a:schemeClr val="tx1"/>
                </a:solidFill>
                <a:latin typeface="仿宋" panose="02010609060101010101" pitchFamily="49" charset="-122"/>
                <a:ea typeface="仿宋" panose="02010609060101010101" pitchFamily="49" charset="-122"/>
                <a:cs typeface="+mn-ea"/>
                <a:sym typeface="+mn-lt"/>
              </a:rPr>
              <a:t>难以求解时，可通过已知的</a:t>
            </a:r>
            <a:r>
              <a:rPr lang="zh-CN" altLang="en-US" sz="2000" b="1" dirty="0">
                <a:solidFill>
                  <a:schemeClr val="tx1"/>
                </a:solidFill>
                <a:latin typeface="仿宋" panose="02010609060101010101" pitchFamily="49" charset="-122"/>
                <a:ea typeface="仿宋" panose="02010609060101010101" pitchFamily="49" charset="-122"/>
                <a:cs typeface="+mn-ea"/>
                <a:sym typeface="+mn-lt"/>
              </a:rPr>
              <a:t>条件分布</a:t>
            </a:r>
            <a:r>
              <a:rPr lang="zh-CN" altLang="en-US" sz="2000" dirty="0">
                <a:solidFill>
                  <a:schemeClr val="tx1"/>
                </a:solidFill>
                <a:latin typeface="仿宋" panose="02010609060101010101" pitchFamily="49" charset="-122"/>
                <a:ea typeface="仿宋" panose="02010609060101010101" pitchFamily="49" charset="-122"/>
                <a:cs typeface="+mn-ea"/>
                <a:sym typeface="+mn-lt"/>
              </a:rPr>
              <a:t>，</a:t>
            </a:r>
            <a:r>
              <a:rPr lang="zh-CN" altLang="en-US" sz="2000" dirty="0">
                <a:latin typeface="仿宋" panose="02010609060101010101" pitchFamily="49" charset="-122"/>
                <a:ea typeface="仿宋" panose="02010609060101010101" pitchFamily="49" charset="-122"/>
                <a:cs typeface="+mn-ea"/>
                <a:sym typeface="+mn-lt"/>
              </a:rPr>
              <a:t>结合</a:t>
            </a:r>
            <a:r>
              <a:rPr lang="en-US" altLang="zh-CN" sz="2000" dirty="0">
                <a:latin typeface="仿宋" panose="02010609060101010101" pitchFamily="49" charset="-122"/>
                <a:ea typeface="仿宋" panose="02010609060101010101" pitchFamily="49" charset="-122"/>
                <a:cs typeface="+mn-ea"/>
                <a:sym typeface="+mn-lt"/>
              </a:rPr>
              <a:t>G</a:t>
            </a:r>
            <a:r>
              <a:rPr lang="en-US" altLang="zh-CN" sz="2000" b="0" i="0" dirty="0">
                <a:solidFill>
                  <a:schemeClr val="tx1"/>
                </a:solidFill>
                <a:effectLst/>
                <a:latin typeface="仿宋" panose="02010609060101010101" pitchFamily="49" charset="-122"/>
                <a:ea typeface="仿宋" panose="02010609060101010101" pitchFamily="49" charset="-122"/>
              </a:rPr>
              <a:t>ibbs sampling</a:t>
            </a:r>
            <a:r>
              <a:rPr lang="zh-CN" altLang="en-US" sz="2000" b="0" i="0" dirty="0">
                <a:solidFill>
                  <a:schemeClr val="tx1"/>
                </a:solidFill>
                <a:effectLst/>
                <a:latin typeface="仿宋" panose="02010609060101010101" pitchFamily="49" charset="-122"/>
                <a:ea typeface="仿宋" panose="02010609060101010101" pitchFamily="49" charset="-122"/>
              </a:rPr>
              <a:t>的方法，得到联合分布。</a:t>
            </a:r>
            <a:endParaRPr lang="zh-CN" altLang="en-US" sz="2000" dirty="0">
              <a:solidFill>
                <a:schemeClr val="tx1"/>
              </a:solidFill>
              <a:latin typeface="仿宋" panose="02010609060101010101" pitchFamily="49" charset="-122"/>
              <a:ea typeface="仿宋" panose="02010609060101010101" pitchFamily="49" charset="-122"/>
              <a:cs typeface="+mn-ea"/>
              <a:sym typeface="+mn-lt"/>
            </a:endParaRPr>
          </a:p>
        </p:txBody>
      </p:sp>
      <p:sp>
        <p:nvSpPr>
          <p:cNvPr id="21" name="文本框 20">
            <a:extLst>
              <a:ext uri="{FF2B5EF4-FFF2-40B4-BE49-F238E27FC236}">
                <a16:creationId xmlns:a16="http://schemas.microsoft.com/office/drawing/2014/main" id="{592A2752-76CE-479B-AF59-C90848ABB0A4}"/>
              </a:ext>
            </a:extLst>
          </p:cNvPr>
          <p:cNvSpPr txBox="1"/>
          <p:nvPr/>
        </p:nvSpPr>
        <p:spPr>
          <a:xfrm>
            <a:off x="804486" y="2751480"/>
            <a:ext cx="3218820" cy="1405193"/>
          </a:xfrm>
          <a:prstGeom prst="rect">
            <a:avLst/>
          </a:prstGeom>
          <a:noFill/>
        </p:spPr>
        <p:txBody>
          <a:bodyPr wrap="square">
            <a:spAutoFit/>
          </a:bodyPr>
          <a:lstStyle/>
          <a:p>
            <a:pPr>
              <a:lnSpc>
                <a:spcPct val="150000"/>
              </a:lnSpc>
            </a:pPr>
            <a:r>
              <a:rPr lang="en-US" altLang="zh-CN" sz="2000" b="1" i="0" dirty="0">
                <a:effectLst/>
                <a:latin typeface="仿宋" panose="02010609060101010101" pitchFamily="49" charset="-122"/>
                <a:ea typeface="仿宋" panose="02010609060101010101" pitchFamily="49" charset="-122"/>
              </a:rPr>
              <a:t>E</a:t>
            </a:r>
            <a:r>
              <a:rPr lang="zh-CN" altLang="en-US" sz="2000" b="0" i="0" dirty="0">
                <a:effectLst/>
                <a:latin typeface="仿宋" panose="02010609060101010101" pitchFamily="49" charset="-122"/>
                <a:ea typeface="仿宋" panose="02010609060101010101" pitchFamily="49" charset="-122"/>
              </a:rPr>
              <a:t>：吃饭、学习、打球，</a:t>
            </a:r>
            <a:endParaRPr lang="en-US" altLang="zh-CN" sz="2000" b="0" i="0" dirty="0">
              <a:effectLst/>
              <a:latin typeface="仿宋" panose="02010609060101010101" pitchFamily="49" charset="-122"/>
              <a:ea typeface="仿宋" panose="02010609060101010101" pitchFamily="49" charset="-122"/>
            </a:endParaRPr>
          </a:p>
          <a:p>
            <a:pPr>
              <a:lnSpc>
                <a:spcPct val="150000"/>
              </a:lnSpc>
            </a:pPr>
            <a:r>
              <a:rPr lang="en-US" altLang="zh-CN" sz="2000" b="1" dirty="0">
                <a:effectLst/>
                <a:latin typeface="仿宋" panose="02010609060101010101" pitchFamily="49" charset="-122"/>
                <a:ea typeface="仿宋" panose="02010609060101010101" pitchFamily="49" charset="-122"/>
              </a:rPr>
              <a:t>T</a:t>
            </a:r>
            <a:r>
              <a:rPr lang="zh-CN" altLang="en-US" sz="2000" b="0" i="0" dirty="0">
                <a:effectLst/>
                <a:latin typeface="仿宋" panose="02010609060101010101" pitchFamily="49" charset="-122"/>
                <a:ea typeface="仿宋" panose="02010609060101010101" pitchFamily="49" charset="-122"/>
              </a:rPr>
              <a:t>：上午、下午、晚上，</a:t>
            </a:r>
            <a:endParaRPr lang="en-US" altLang="zh-CN" sz="2000" b="0" i="0" dirty="0">
              <a:effectLst/>
              <a:latin typeface="仿宋" panose="02010609060101010101" pitchFamily="49" charset="-122"/>
              <a:ea typeface="仿宋" panose="02010609060101010101" pitchFamily="49" charset="-122"/>
            </a:endParaRPr>
          </a:p>
          <a:p>
            <a:pPr>
              <a:lnSpc>
                <a:spcPct val="150000"/>
              </a:lnSpc>
            </a:pPr>
            <a:r>
              <a:rPr lang="en-US" altLang="zh-CN" sz="2000" b="1" i="0" dirty="0">
                <a:effectLst/>
                <a:latin typeface="仿宋" panose="02010609060101010101" pitchFamily="49" charset="-122"/>
                <a:ea typeface="仿宋" panose="02010609060101010101" pitchFamily="49" charset="-122"/>
              </a:rPr>
              <a:t>W</a:t>
            </a:r>
            <a:r>
              <a:rPr lang="en-US" altLang="zh-CN" sz="2000" dirty="0">
                <a:latin typeface="仿宋" panose="02010609060101010101" pitchFamily="49" charset="-122"/>
                <a:ea typeface="仿宋" panose="02010609060101010101" pitchFamily="49" charset="-122"/>
              </a:rPr>
              <a:t>: </a:t>
            </a:r>
            <a:r>
              <a:rPr lang="zh-CN" altLang="en-US" sz="2000" b="0" i="0" dirty="0">
                <a:effectLst/>
                <a:latin typeface="仿宋" panose="02010609060101010101" pitchFamily="49" charset="-122"/>
                <a:ea typeface="仿宋" panose="02010609060101010101" pitchFamily="49" charset="-122"/>
              </a:rPr>
              <a:t>晴朗、刮风、下雨。</a:t>
            </a:r>
            <a:endParaRPr lang="en-US" altLang="zh-CN" sz="2000" dirty="0">
              <a:latin typeface="仿宋" panose="02010609060101010101" pitchFamily="49" charset="-122"/>
              <a:ea typeface="仿宋" panose="02010609060101010101" pitchFamily="49" charset="-122"/>
            </a:endParaRPr>
          </a:p>
        </p:txBody>
      </p:sp>
      <p:sp>
        <p:nvSpPr>
          <p:cNvPr id="5" name="文本框 4">
            <a:extLst>
              <a:ext uri="{FF2B5EF4-FFF2-40B4-BE49-F238E27FC236}">
                <a16:creationId xmlns:a16="http://schemas.microsoft.com/office/drawing/2014/main" id="{64FE64FF-9B37-4884-8DEB-B6B3007EA4C5}"/>
              </a:ext>
            </a:extLst>
          </p:cNvPr>
          <p:cNvSpPr txBox="1"/>
          <p:nvPr/>
        </p:nvSpPr>
        <p:spPr>
          <a:xfrm>
            <a:off x="804486" y="4851035"/>
            <a:ext cx="2089033" cy="369332"/>
          </a:xfrm>
          <a:prstGeom prst="rect">
            <a:avLst/>
          </a:prstGeom>
          <a:noFill/>
        </p:spPr>
        <p:txBody>
          <a:bodyPr wrap="none" rtlCol="0">
            <a:spAutoFit/>
          </a:bodyPr>
          <a:lstStyle/>
          <a:p>
            <a:r>
              <a:rPr lang="en-US" altLang="zh-CN" b="0" i="0" dirty="0">
                <a:effectLst/>
                <a:latin typeface="Verdana" panose="020B0604030504040204" pitchFamily="34" charset="0"/>
              </a:rPr>
              <a:t>p(</a:t>
            </a:r>
            <a:r>
              <a:rPr lang="zh-CN" altLang="en-US" sz="1800" b="0" i="0" dirty="0">
                <a:effectLst/>
                <a:latin typeface="仿宋" panose="02010609060101010101" pitchFamily="49" charset="-122"/>
                <a:ea typeface="仿宋" panose="02010609060101010101" pitchFamily="49" charset="-122"/>
              </a:rPr>
              <a:t>打球</a:t>
            </a:r>
            <a:r>
              <a:rPr lang="en-US"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下午</a:t>
            </a:r>
            <a:r>
              <a:rPr lang="en-US"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晴朗</a:t>
            </a:r>
            <a:r>
              <a:rPr lang="en-US" altLang="zh-CN" b="0" i="0" dirty="0">
                <a:effectLst/>
                <a:latin typeface="Verdana" panose="020B0604030504040204" pitchFamily="34" charset="0"/>
              </a:rPr>
              <a:t>)</a:t>
            </a:r>
            <a:endParaRPr lang="zh-CN" altLang="en-US" b="0" i="0" dirty="0">
              <a:effectLst/>
              <a:latin typeface="Verdana" panose="020B0604030504040204" pitchFamily="34" charset="0"/>
            </a:endParaRPr>
          </a:p>
        </p:txBody>
      </p:sp>
      <p:sp>
        <p:nvSpPr>
          <p:cNvPr id="26" name="文本框 25">
            <a:extLst>
              <a:ext uri="{FF2B5EF4-FFF2-40B4-BE49-F238E27FC236}">
                <a16:creationId xmlns:a16="http://schemas.microsoft.com/office/drawing/2014/main" id="{CE89FB0C-DA00-456B-8CF1-8F6904086D91}"/>
              </a:ext>
            </a:extLst>
          </p:cNvPr>
          <p:cNvSpPr txBox="1"/>
          <p:nvPr/>
        </p:nvSpPr>
        <p:spPr>
          <a:xfrm>
            <a:off x="4720495" y="4851035"/>
            <a:ext cx="6099462" cy="369332"/>
          </a:xfrm>
          <a:prstGeom prst="rect">
            <a:avLst/>
          </a:prstGeom>
          <a:noFill/>
        </p:spPr>
        <p:txBody>
          <a:bodyPr wrap="square">
            <a:spAutoFit/>
          </a:bodyPr>
          <a:lstStyle/>
          <a:p>
            <a:r>
              <a:rPr lang="pl-PL" altLang="zh-CN" b="0" i="0" dirty="0">
                <a:effectLst/>
                <a:latin typeface="Verdana" panose="020B0604030504040204" pitchFamily="34" charset="0"/>
              </a:rPr>
              <a:t>p(</a:t>
            </a:r>
            <a:r>
              <a:rPr lang="zh-CN" altLang="en-US" sz="1800" b="0" i="0" dirty="0">
                <a:effectLst/>
                <a:latin typeface="仿宋" panose="02010609060101010101" pitchFamily="49" charset="-122"/>
                <a:ea typeface="仿宋" panose="02010609060101010101" pitchFamily="49" charset="-122"/>
              </a:rPr>
              <a:t>打球</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下午</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晴朗</a:t>
            </a:r>
            <a:r>
              <a:rPr lang="pl-PL" altLang="zh-CN" b="0" i="0" dirty="0">
                <a:effectLst/>
                <a:latin typeface="Verdana" panose="020B0604030504040204" pitchFamily="34" charset="0"/>
              </a:rPr>
              <a:t>),p(</a:t>
            </a:r>
            <a:r>
              <a:rPr lang="zh-CN" altLang="en-US" sz="1800" b="0" i="0" dirty="0">
                <a:effectLst/>
                <a:latin typeface="仿宋" panose="02010609060101010101" pitchFamily="49" charset="-122"/>
                <a:ea typeface="仿宋" panose="02010609060101010101" pitchFamily="49" charset="-122"/>
              </a:rPr>
              <a:t>下午</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打球</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晴朗</a:t>
            </a:r>
            <a:r>
              <a:rPr lang="pl-PL" altLang="zh-CN" b="0" i="0" dirty="0">
                <a:effectLst/>
                <a:latin typeface="Verdana" panose="020B0604030504040204" pitchFamily="34" charset="0"/>
              </a:rPr>
              <a:t>),p(</a:t>
            </a:r>
            <a:r>
              <a:rPr lang="zh-CN" altLang="en-US" sz="1800" b="0" i="0" dirty="0">
                <a:effectLst/>
                <a:latin typeface="仿宋" panose="02010609060101010101" pitchFamily="49" charset="-122"/>
                <a:ea typeface="仿宋" panose="02010609060101010101" pitchFamily="49" charset="-122"/>
              </a:rPr>
              <a:t>晴朗</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打球</a:t>
            </a:r>
            <a:r>
              <a:rPr lang="pl-PL"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下午</a:t>
            </a:r>
            <a:r>
              <a:rPr lang="pl-PL" altLang="zh-CN" b="0" i="0" dirty="0">
                <a:effectLst/>
                <a:latin typeface="Verdana" panose="020B0604030504040204" pitchFamily="34" charset="0"/>
              </a:rPr>
              <a:t>)</a:t>
            </a:r>
            <a:endParaRPr lang="zh-CN" altLang="en-US" dirty="0"/>
          </a:p>
        </p:txBody>
      </p:sp>
      <p:cxnSp>
        <p:nvCxnSpPr>
          <p:cNvPr id="27" name="直接箭头连接符 26">
            <a:extLst>
              <a:ext uri="{FF2B5EF4-FFF2-40B4-BE49-F238E27FC236}">
                <a16:creationId xmlns:a16="http://schemas.microsoft.com/office/drawing/2014/main" id="{EE116CCF-DE4F-4681-B049-36574B1349E0}"/>
              </a:ext>
            </a:extLst>
          </p:cNvPr>
          <p:cNvCxnSpPr>
            <a:cxnSpLocks/>
            <a:stCxn id="26" idx="2"/>
          </p:cNvCxnSpPr>
          <p:nvPr/>
        </p:nvCxnSpPr>
        <p:spPr>
          <a:xfrm>
            <a:off x="7770226" y="5220367"/>
            <a:ext cx="0" cy="7751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E1370E06-DE47-4CB1-AD1E-6732407B471D}"/>
              </a:ext>
            </a:extLst>
          </p:cNvPr>
          <p:cNvSpPr txBox="1"/>
          <p:nvPr/>
        </p:nvSpPr>
        <p:spPr>
          <a:xfrm>
            <a:off x="6009411" y="3199011"/>
            <a:ext cx="6099462" cy="442878"/>
          </a:xfrm>
          <a:prstGeom prst="rect">
            <a:avLst/>
          </a:prstGeom>
          <a:noFill/>
        </p:spPr>
        <p:txBody>
          <a:bodyPr wrap="square">
            <a:spAutoFit/>
          </a:bodyPr>
          <a:lstStyle/>
          <a:p>
            <a:pPr algn="l">
              <a:lnSpc>
                <a:spcPct val="150000"/>
              </a:lnSpc>
            </a:pPr>
            <a:r>
              <a:rPr lang="en-US" altLang="zh-CN" sz="1800" b="1" dirty="0">
                <a:latin typeface="仿宋" panose="02010609060101010101" pitchFamily="49" charset="-122"/>
                <a:ea typeface="仿宋" panose="02010609060101010101" pitchFamily="49" charset="-122"/>
              </a:rPr>
              <a:t>Sample:</a:t>
            </a:r>
            <a:r>
              <a:rPr lang="zh-CN" altLang="en-US" sz="1800" b="0" i="0" dirty="0">
                <a:effectLst/>
                <a:latin typeface="仿宋" panose="02010609060101010101" pitchFamily="49" charset="-122"/>
                <a:ea typeface="仿宋" panose="02010609060101010101" pitchFamily="49" charset="-122"/>
              </a:rPr>
              <a:t>打球</a:t>
            </a:r>
            <a:r>
              <a:rPr lang="en-US" altLang="zh-CN" sz="1800" b="0" i="0" dirty="0">
                <a:effectLst/>
                <a:latin typeface="仿宋" panose="02010609060101010101" pitchFamily="49" charset="-122"/>
                <a:ea typeface="仿宋" panose="02010609060101010101" pitchFamily="49" charset="-122"/>
              </a:rPr>
              <a:t>+</a:t>
            </a:r>
            <a:r>
              <a:rPr lang="zh-CN" altLang="en-US" sz="1800" b="0" i="0" dirty="0">
                <a:effectLst/>
                <a:latin typeface="仿宋" panose="02010609060101010101" pitchFamily="49" charset="-122"/>
                <a:ea typeface="仿宋" panose="02010609060101010101" pitchFamily="49" charset="-122"/>
              </a:rPr>
              <a:t>下午</a:t>
            </a:r>
            <a:r>
              <a:rPr lang="en-US" altLang="zh-CN" sz="1800" b="0" i="0" dirty="0">
                <a:effectLst/>
                <a:latin typeface="仿宋" panose="02010609060101010101" pitchFamily="49" charset="-122"/>
                <a:ea typeface="仿宋" panose="02010609060101010101" pitchFamily="49" charset="-122"/>
              </a:rPr>
              <a:t>+</a:t>
            </a:r>
            <a:r>
              <a:rPr lang="zh-CN" altLang="en-US" sz="1800" b="0" i="0" dirty="0">
                <a:effectLst/>
                <a:latin typeface="仿宋" panose="02010609060101010101" pitchFamily="49" charset="-122"/>
                <a:ea typeface="仿宋" panose="02010609060101010101" pitchFamily="49" charset="-122"/>
              </a:rPr>
              <a:t>晴朗</a:t>
            </a:r>
            <a:endParaRPr lang="en-US" altLang="zh-CN" sz="1800" b="0" i="0" dirty="0">
              <a:effectLst/>
              <a:latin typeface="仿宋" panose="02010609060101010101" pitchFamily="49" charset="-122"/>
              <a:ea typeface="仿宋" panose="02010609060101010101" pitchFamily="49" charset="-122"/>
            </a:endParaRPr>
          </a:p>
        </p:txBody>
      </p:sp>
      <p:sp>
        <p:nvSpPr>
          <p:cNvPr id="23" name="文本框 22">
            <a:extLst>
              <a:ext uri="{FF2B5EF4-FFF2-40B4-BE49-F238E27FC236}">
                <a16:creationId xmlns:a16="http://schemas.microsoft.com/office/drawing/2014/main" id="{6E696F86-5060-45AD-9AFE-CD0E1A0F25EB}"/>
              </a:ext>
            </a:extLst>
          </p:cNvPr>
          <p:cNvSpPr txBox="1"/>
          <p:nvPr/>
        </p:nvSpPr>
        <p:spPr>
          <a:xfrm>
            <a:off x="6725709" y="6060181"/>
            <a:ext cx="2089033" cy="369332"/>
          </a:xfrm>
          <a:prstGeom prst="rect">
            <a:avLst/>
          </a:prstGeom>
          <a:noFill/>
        </p:spPr>
        <p:txBody>
          <a:bodyPr wrap="none" rtlCol="0">
            <a:spAutoFit/>
          </a:bodyPr>
          <a:lstStyle/>
          <a:p>
            <a:r>
              <a:rPr lang="en-US" altLang="zh-CN" b="0" i="0" dirty="0">
                <a:effectLst/>
                <a:latin typeface="Verdana" panose="020B0604030504040204" pitchFamily="34" charset="0"/>
              </a:rPr>
              <a:t>p(</a:t>
            </a:r>
            <a:r>
              <a:rPr lang="zh-CN" altLang="en-US" sz="1800" b="0" i="0" dirty="0">
                <a:effectLst/>
                <a:latin typeface="仿宋" panose="02010609060101010101" pitchFamily="49" charset="-122"/>
                <a:ea typeface="仿宋" panose="02010609060101010101" pitchFamily="49" charset="-122"/>
              </a:rPr>
              <a:t>打球</a:t>
            </a:r>
            <a:r>
              <a:rPr lang="en-US"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下午</a:t>
            </a:r>
            <a:r>
              <a:rPr lang="en-US" altLang="zh-CN" b="0" i="0" dirty="0">
                <a:effectLst/>
                <a:latin typeface="Verdana" panose="020B0604030504040204" pitchFamily="34" charset="0"/>
              </a:rPr>
              <a:t>,</a:t>
            </a:r>
            <a:r>
              <a:rPr lang="zh-CN" altLang="en-US" sz="1800" b="0" i="0" dirty="0">
                <a:effectLst/>
                <a:latin typeface="仿宋" panose="02010609060101010101" pitchFamily="49" charset="-122"/>
                <a:ea typeface="仿宋" panose="02010609060101010101" pitchFamily="49" charset="-122"/>
              </a:rPr>
              <a:t>晴朗</a:t>
            </a:r>
            <a:r>
              <a:rPr lang="en-US" altLang="zh-CN" b="0" i="0" dirty="0">
                <a:effectLst/>
                <a:latin typeface="Verdana" panose="020B0604030504040204" pitchFamily="34" charset="0"/>
              </a:rPr>
              <a:t>)</a:t>
            </a:r>
            <a:endParaRPr lang="zh-CN" altLang="en-US" b="0" i="0" dirty="0">
              <a:effectLst/>
              <a:latin typeface="Verdana" panose="020B0604030504040204" pitchFamily="34" charset="0"/>
            </a:endParaRPr>
          </a:p>
        </p:txBody>
      </p:sp>
      <p:sp>
        <p:nvSpPr>
          <p:cNvPr id="32" name="文本框 31">
            <a:extLst>
              <a:ext uri="{FF2B5EF4-FFF2-40B4-BE49-F238E27FC236}">
                <a16:creationId xmlns:a16="http://schemas.microsoft.com/office/drawing/2014/main" id="{12ED6003-75CD-4232-8366-0392421866B0}"/>
              </a:ext>
            </a:extLst>
          </p:cNvPr>
          <p:cNvSpPr txBox="1"/>
          <p:nvPr/>
        </p:nvSpPr>
        <p:spPr>
          <a:xfrm>
            <a:off x="3528188" y="4582374"/>
            <a:ext cx="646331" cy="369332"/>
          </a:xfrm>
          <a:prstGeom prst="rect">
            <a:avLst/>
          </a:prstGeom>
          <a:noFill/>
        </p:spPr>
        <p:txBody>
          <a:bodyPr wrap="none" rtlCol="0">
            <a:spAutoFit/>
          </a:bodyPr>
          <a:lstStyle/>
          <a:p>
            <a:r>
              <a:rPr lang="zh-CN" altLang="en-US" dirty="0">
                <a:latin typeface="仿宋" panose="02010609060101010101" pitchFamily="49" charset="-122"/>
                <a:ea typeface="仿宋" panose="02010609060101010101" pitchFamily="49" charset="-122"/>
              </a:rPr>
              <a:t>未知</a:t>
            </a:r>
          </a:p>
        </p:txBody>
      </p:sp>
      <p:cxnSp>
        <p:nvCxnSpPr>
          <p:cNvPr id="36" name="直接箭头连接符 35">
            <a:extLst>
              <a:ext uri="{FF2B5EF4-FFF2-40B4-BE49-F238E27FC236}">
                <a16:creationId xmlns:a16="http://schemas.microsoft.com/office/drawing/2014/main" id="{F275238A-157F-4467-BA50-74CC41CA930E}"/>
              </a:ext>
            </a:extLst>
          </p:cNvPr>
          <p:cNvCxnSpPr/>
          <p:nvPr/>
        </p:nvCxnSpPr>
        <p:spPr>
          <a:xfrm>
            <a:off x="4166755" y="3454076"/>
            <a:ext cx="161059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6FF5EE5-13A4-4C72-A860-F0ED61BBA2F9}"/>
              </a:ext>
            </a:extLst>
          </p:cNvPr>
          <p:cNvCxnSpPr>
            <a:cxnSpLocks/>
          </p:cNvCxnSpPr>
          <p:nvPr/>
        </p:nvCxnSpPr>
        <p:spPr>
          <a:xfrm>
            <a:off x="3158836" y="5044144"/>
            <a:ext cx="13850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C8E5287A-BE76-4D1F-8C41-3323B439198A}"/>
              </a:ext>
            </a:extLst>
          </p:cNvPr>
          <p:cNvSpPr txBox="1"/>
          <p:nvPr/>
        </p:nvSpPr>
        <p:spPr>
          <a:xfrm>
            <a:off x="7923068" y="5455608"/>
            <a:ext cx="6099462" cy="369332"/>
          </a:xfrm>
          <a:prstGeom prst="rect">
            <a:avLst/>
          </a:prstGeom>
          <a:noFill/>
        </p:spPr>
        <p:txBody>
          <a:bodyPr wrap="square">
            <a:spAutoFit/>
          </a:bodyPr>
          <a:lstStyle/>
          <a:p>
            <a:r>
              <a:rPr lang="en-US" altLang="zh-CN" sz="1800" i="1" dirty="0">
                <a:latin typeface="仿宋" panose="02010609060101010101" pitchFamily="49" charset="-122"/>
                <a:ea typeface="仿宋" panose="02010609060101010101" pitchFamily="49" charset="-122"/>
                <a:cs typeface="+mn-ea"/>
                <a:sym typeface="+mn-lt"/>
              </a:rPr>
              <a:t>G</a:t>
            </a:r>
            <a:r>
              <a:rPr lang="en-US" altLang="zh-CN" sz="1800" b="0" i="1" dirty="0">
                <a:solidFill>
                  <a:schemeClr val="tx1"/>
                </a:solidFill>
                <a:effectLst/>
                <a:latin typeface="仿宋" panose="02010609060101010101" pitchFamily="49" charset="-122"/>
                <a:ea typeface="仿宋" panose="02010609060101010101" pitchFamily="49" charset="-122"/>
              </a:rPr>
              <a:t>ibbs sampling</a:t>
            </a:r>
            <a:endParaRPr lang="zh-CN" altLang="en-US" i="1" dirty="0"/>
          </a:p>
        </p:txBody>
      </p:sp>
      <p:sp>
        <p:nvSpPr>
          <p:cNvPr id="2" name="动作按钮: 后退或前一项 1">
            <a:hlinkClick r:id="rId5" action="ppaction://hlinksldjump" highlightClick="1"/>
          </p:cNvPr>
          <p:cNvSpPr/>
          <p:nvPr/>
        </p:nvSpPr>
        <p:spPr>
          <a:xfrm>
            <a:off x="11440391" y="6328064"/>
            <a:ext cx="512618" cy="280554"/>
          </a:xfrm>
          <a:prstGeom prst="actionButtonBackPrevio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81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32"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533537" y="2494886"/>
            <a:ext cx="1581459" cy="707886"/>
          </a:xfrm>
          <a:prstGeom prst="rect">
            <a:avLst/>
          </a:prstGeom>
          <a:noFill/>
        </p:spPr>
        <p:txBody>
          <a:bodyPr wrap="none" rtlCol="0">
            <a:spAutoFit/>
          </a:bodyPr>
          <a:lstStyle/>
          <a:p>
            <a:pPr algn="just"/>
            <a:r>
              <a:rPr lang="en-US" altLang="zh-CN" sz="4000" dirty="0" smtClean="0">
                <a:latin typeface="Arial" panose="020B0604020202020204" pitchFamily="34" charset="0"/>
              </a:rPr>
              <a:t>A M C</a:t>
            </a:r>
            <a:endParaRPr lang="zh-CN" altLang="en-US" sz="4000" dirty="0">
              <a:effectLst/>
              <a:latin typeface="Arial" panose="020B0604020202020204" pitchFamily="34" charset="0"/>
            </a:endParaRPr>
          </a:p>
        </p:txBody>
      </p:sp>
      <p:grpSp>
        <p:nvGrpSpPr>
          <p:cNvPr id="45" name="组合 44">
            <a:extLst>
              <a:ext uri="{FF2B5EF4-FFF2-40B4-BE49-F238E27FC236}">
                <a16:creationId xmlns:a16="http://schemas.microsoft.com/office/drawing/2014/main" id="{629CDAC3-0D4D-4E08-AFA5-65F1E2391E36}"/>
              </a:ext>
            </a:extLst>
          </p:cNvPr>
          <p:cNvGrpSpPr/>
          <p:nvPr/>
        </p:nvGrpSpPr>
        <p:grpSpPr>
          <a:xfrm>
            <a:off x="1160970" y="2494886"/>
            <a:ext cx="782786" cy="783758"/>
            <a:chOff x="7473473" y="880941"/>
            <a:chExt cx="782786" cy="783758"/>
          </a:xfrm>
        </p:grpSpPr>
        <p:sp>
          <p:nvSpPr>
            <p:cNvPr id="18" name="椭圆 17">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a:extLst>
              <a:ext uri="{FF2B5EF4-FFF2-40B4-BE49-F238E27FC236}">
                <a16:creationId xmlns:a16="http://schemas.microsoft.com/office/drawing/2014/main" id="{2B707D54-1EA8-4AE0-B6FE-0B6236B7942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a:extLst>
              <a:ext uri="{FF2B5EF4-FFF2-40B4-BE49-F238E27FC236}">
                <a16:creationId xmlns:a16="http://schemas.microsoft.com/office/drawing/2014/main" id="{FA9278B1-68E0-48AC-B603-459873BD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extLst>
      <p:ext uri="{BB962C8B-B14F-4D97-AF65-F5344CB8AC3E}">
        <p14:creationId xmlns:p14="http://schemas.microsoft.com/office/powerpoint/2010/main" val="2579326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940228" cy="461665"/>
          </a:xfrm>
          <a:prstGeom prst="rect">
            <a:avLst/>
          </a:prstGeom>
          <a:noFill/>
        </p:spPr>
        <p:txBody>
          <a:bodyPr wrap="none" rtlCol="0">
            <a:spAutoFit/>
          </a:bodyPr>
          <a:lstStyle/>
          <a:p>
            <a:r>
              <a:rPr lang="en-US" altLang="zh-CN" sz="2400" spc="500" dirty="0">
                <a:cs typeface="+mn-ea"/>
                <a:sym typeface="+mn-lt"/>
              </a:rPr>
              <a:t>AMC- </a:t>
            </a:r>
            <a:r>
              <a:rPr lang="zh-CN" altLang="en-US" sz="2400" spc="500" dirty="0">
                <a:cs typeface="+mn-ea"/>
                <a:sym typeface="+mn-lt"/>
              </a:rPr>
              <a:t>研究方案</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12" name="文本框 11">
            <a:extLst>
              <a:ext uri="{FF2B5EF4-FFF2-40B4-BE49-F238E27FC236}">
                <a16:creationId xmlns:a16="http://schemas.microsoft.com/office/drawing/2014/main" id="{669C16C6-CEC2-4866-BF8B-9F909FAF65E0}"/>
              </a:ext>
            </a:extLst>
          </p:cNvPr>
          <p:cNvSpPr txBox="1"/>
          <p:nvPr/>
        </p:nvSpPr>
        <p:spPr>
          <a:xfrm>
            <a:off x="1198819" y="1735574"/>
            <a:ext cx="10453620" cy="738664"/>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AMC model: </a:t>
            </a:r>
          </a:p>
          <a:p>
            <a:r>
              <a:rPr lang="en-US" altLang="zh-CN" dirty="0">
                <a:latin typeface="Times New Roman" panose="02020603050405020304" pitchFamily="18" charset="0"/>
                <a:cs typeface="Times New Roman" panose="02020603050405020304" pitchFamily="18" charset="0"/>
              </a:rPr>
              <a:t>	topic modeling with Automatically generated Must-links and Cannot-links.</a:t>
            </a:r>
            <a:endParaRPr lang="zh-CN" altLang="en-US"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C86F80F-B3DE-433B-97A6-419D639D923F}"/>
              </a:ext>
            </a:extLst>
          </p:cNvPr>
          <p:cNvSpPr txBox="1"/>
          <p:nvPr/>
        </p:nvSpPr>
        <p:spPr>
          <a:xfrm>
            <a:off x="517909" y="2680183"/>
            <a:ext cx="1634489"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Must-links:</a:t>
            </a:r>
            <a:endParaRPr lang="zh-CN" altLang="en-US" sz="20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1FC48A-0287-4E99-BE0A-05F929D8CD0F}"/>
              </a:ext>
            </a:extLst>
          </p:cNvPr>
          <p:cNvSpPr txBox="1"/>
          <p:nvPr/>
        </p:nvSpPr>
        <p:spPr>
          <a:xfrm>
            <a:off x="6484620" y="4125198"/>
            <a:ext cx="5385434" cy="923330"/>
          </a:xfrm>
          <a:prstGeom prst="rect">
            <a:avLst/>
          </a:prstGeom>
          <a:noFill/>
        </p:spPr>
        <p:txBody>
          <a:bodyPr wrap="square">
            <a:spAutoFit/>
          </a:bodyPr>
          <a:lstStyle/>
          <a:p>
            <a:r>
              <a:rPr lang="en-US" altLang="zh-CN" b="0" i="0" dirty="0">
                <a:solidFill>
                  <a:srgbClr val="4D4D4D"/>
                </a:solidFill>
                <a:effectLst/>
                <a:latin typeface="-apple-system"/>
              </a:rPr>
              <a:t>AMC</a:t>
            </a:r>
            <a:r>
              <a:rPr lang="zh-CN" altLang="en-US" b="0" i="0" dirty="0">
                <a:solidFill>
                  <a:srgbClr val="4D4D4D"/>
                </a:solidFill>
                <a:effectLst/>
                <a:latin typeface="-apple-system"/>
              </a:rPr>
              <a:t>算法就是类似人类的终身学习，通过从过去学习到的结果中挖掘可靠的先验知识来帮助未来的学习，从而得到更合理的主题。</a:t>
            </a:r>
            <a:endParaRPr lang="zh-CN" altLang="en-US" dirty="0"/>
          </a:p>
        </p:txBody>
      </p:sp>
      <p:sp>
        <p:nvSpPr>
          <p:cNvPr id="9" name="矩形: 圆角 8">
            <a:extLst>
              <a:ext uri="{FF2B5EF4-FFF2-40B4-BE49-F238E27FC236}">
                <a16:creationId xmlns:a16="http://schemas.microsoft.com/office/drawing/2014/main" id="{398A67EB-E8BA-4F6B-A552-7762AFCFE713}"/>
              </a:ext>
            </a:extLst>
          </p:cNvPr>
          <p:cNvSpPr/>
          <p:nvPr/>
        </p:nvSpPr>
        <p:spPr>
          <a:xfrm>
            <a:off x="639830" y="3815807"/>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a:t>{light</a:t>
            </a:r>
            <a:r>
              <a:rPr lang="zh-CN" altLang="en-US"/>
              <a:t>，</a:t>
            </a:r>
            <a:r>
              <a:rPr lang="en-US" altLang="zh-CN"/>
              <a:t>bright}</a:t>
            </a:r>
            <a:endParaRPr lang="zh-CN" altLang="en-US"/>
          </a:p>
        </p:txBody>
      </p:sp>
      <p:sp>
        <p:nvSpPr>
          <p:cNvPr id="10" name="矩形: 圆角 9">
            <a:extLst>
              <a:ext uri="{FF2B5EF4-FFF2-40B4-BE49-F238E27FC236}">
                <a16:creationId xmlns:a16="http://schemas.microsoft.com/office/drawing/2014/main" id="{2F26446C-A7A7-4C5C-AE0E-C9CE03FEB68C}"/>
              </a:ext>
            </a:extLst>
          </p:cNvPr>
          <p:cNvSpPr/>
          <p:nvPr/>
        </p:nvSpPr>
        <p:spPr>
          <a:xfrm>
            <a:off x="639829" y="4670252"/>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{price, cost}</a:t>
            </a:r>
            <a:endParaRPr lang="zh-CN" altLang="en-US" dirty="0"/>
          </a:p>
        </p:txBody>
      </p:sp>
      <p:sp>
        <p:nvSpPr>
          <p:cNvPr id="11" name="矩形: 圆角 10">
            <a:extLst>
              <a:ext uri="{FF2B5EF4-FFF2-40B4-BE49-F238E27FC236}">
                <a16:creationId xmlns:a16="http://schemas.microsoft.com/office/drawing/2014/main" id="{D9EA2B30-40BA-4A96-B107-AD652E8D1FA7}"/>
              </a:ext>
            </a:extLst>
          </p:cNvPr>
          <p:cNvSpPr/>
          <p:nvPr/>
        </p:nvSpPr>
        <p:spPr>
          <a:xfrm>
            <a:off x="639829" y="5524697"/>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{camera, picture}</a:t>
            </a:r>
            <a:endParaRPr lang="zh-CN" altLang="en-US" dirty="0"/>
          </a:p>
        </p:txBody>
      </p:sp>
      <p:sp>
        <p:nvSpPr>
          <p:cNvPr id="13" name="文本框 12">
            <a:extLst>
              <a:ext uri="{FF2B5EF4-FFF2-40B4-BE49-F238E27FC236}">
                <a16:creationId xmlns:a16="http://schemas.microsoft.com/office/drawing/2014/main" id="{460AB469-A06B-4247-A9B1-144892B24D67}"/>
              </a:ext>
            </a:extLst>
          </p:cNvPr>
          <p:cNvSpPr txBox="1"/>
          <p:nvPr/>
        </p:nvSpPr>
        <p:spPr>
          <a:xfrm>
            <a:off x="3726627" y="2680183"/>
            <a:ext cx="1634489"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Cannot-links:</a:t>
            </a:r>
            <a:endParaRPr lang="zh-CN" altLang="en-US" sz="2000" dirty="0">
              <a:latin typeface="Times New Roman" panose="02020603050405020304" pitchFamily="18" charset="0"/>
              <a:cs typeface="Times New Roman" panose="02020603050405020304" pitchFamily="18" charset="0"/>
            </a:endParaRPr>
          </a:p>
        </p:txBody>
      </p:sp>
      <p:sp>
        <p:nvSpPr>
          <p:cNvPr id="14" name="矩形: 圆角 13">
            <a:extLst>
              <a:ext uri="{FF2B5EF4-FFF2-40B4-BE49-F238E27FC236}">
                <a16:creationId xmlns:a16="http://schemas.microsoft.com/office/drawing/2014/main" id="{27DFC38E-7BC8-4E01-BBE1-5811DD1CB695}"/>
              </a:ext>
            </a:extLst>
          </p:cNvPr>
          <p:cNvSpPr/>
          <p:nvPr/>
        </p:nvSpPr>
        <p:spPr>
          <a:xfrm>
            <a:off x="3779564" y="3815807"/>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{battery</a:t>
            </a:r>
            <a:r>
              <a:rPr lang="zh-CN" altLang="en-US" dirty="0"/>
              <a:t>，</a:t>
            </a:r>
            <a:r>
              <a:rPr lang="en-US" altLang="zh-CN" dirty="0"/>
              <a:t>money}</a:t>
            </a:r>
            <a:endParaRPr lang="zh-CN" altLang="en-US" dirty="0"/>
          </a:p>
        </p:txBody>
      </p:sp>
      <p:sp>
        <p:nvSpPr>
          <p:cNvPr id="16" name="矩形: 圆角 15">
            <a:extLst>
              <a:ext uri="{FF2B5EF4-FFF2-40B4-BE49-F238E27FC236}">
                <a16:creationId xmlns:a16="http://schemas.microsoft.com/office/drawing/2014/main" id="{FFCB3C26-3CD5-4A43-A514-9786A17A723D}"/>
              </a:ext>
            </a:extLst>
          </p:cNvPr>
          <p:cNvSpPr/>
          <p:nvPr/>
        </p:nvSpPr>
        <p:spPr>
          <a:xfrm>
            <a:off x="3779563" y="4670252"/>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{price, picture}</a:t>
            </a:r>
            <a:endParaRPr lang="zh-CN" altLang="en-US" dirty="0"/>
          </a:p>
        </p:txBody>
      </p:sp>
      <p:sp>
        <p:nvSpPr>
          <p:cNvPr id="17" name="矩形: 圆角 16">
            <a:extLst>
              <a:ext uri="{FF2B5EF4-FFF2-40B4-BE49-F238E27FC236}">
                <a16:creationId xmlns:a16="http://schemas.microsoft.com/office/drawing/2014/main" id="{D255D155-9092-4173-8FDF-9402F7CF5324}"/>
              </a:ext>
            </a:extLst>
          </p:cNvPr>
          <p:cNvSpPr/>
          <p:nvPr/>
        </p:nvSpPr>
        <p:spPr>
          <a:xfrm>
            <a:off x="3779563" y="5524697"/>
            <a:ext cx="2316437" cy="6463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{money, slow}</a:t>
            </a:r>
            <a:endParaRPr lang="zh-CN" altLang="en-US" dirty="0"/>
          </a:p>
        </p:txBody>
      </p:sp>
      <p:sp>
        <p:nvSpPr>
          <p:cNvPr id="19" name="文本框 18">
            <a:extLst>
              <a:ext uri="{FF2B5EF4-FFF2-40B4-BE49-F238E27FC236}">
                <a16:creationId xmlns:a16="http://schemas.microsoft.com/office/drawing/2014/main" id="{225DDF7B-70A0-44DC-811B-E5D445DA35E3}"/>
              </a:ext>
            </a:extLst>
          </p:cNvPr>
          <p:cNvSpPr txBox="1"/>
          <p:nvPr/>
        </p:nvSpPr>
        <p:spPr>
          <a:xfrm>
            <a:off x="3726627" y="3263384"/>
            <a:ext cx="3185487" cy="369332"/>
          </a:xfrm>
          <a:prstGeom prst="rect">
            <a:avLst/>
          </a:prstGeom>
          <a:noFill/>
        </p:spPr>
        <p:txBody>
          <a:bodyPr wrap="none" rtlCol="0">
            <a:spAutoFit/>
          </a:bodyPr>
          <a:lstStyle/>
          <a:p>
            <a:r>
              <a:rPr lang="zh-CN" altLang="en-US" dirty="0"/>
              <a:t>两个词不应该在同一个主题中</a:t>
            </a:r>
          </a:p>
        </p:txBody>
      </p:sp>
      <p:sp>
        <p:nvSpPr>
          <p:cNvPr id="21" name="文本框 20">
            <a:extLst>
              <a:ext uri="{FF2B5EF4-FFF2-40B4-BE49-F238E27FC236}">
                <a16:creationId xmlns:a16="http://schemas.microsoft.com/office/drawing/2014/main" id="{7885D3DF-1343-4BFD-9497-D7870C26F259}"/>
              </a:ext>
            </a:extLst>
          </p:cNvPr>
          <p:cNvSpPr txBox="1"/>
          <p:nvPr/>
        </p:nvSpPr>
        <p:spPr>
          <a:xfrm>
            <a:off x="517909" y="3263384"/>
            <a:ext cx="2954655" cy="369332"/>
          </a:xfrm>
          <a:prstGeom prst="rect">
            <a:avLst/>
          </a:prstGeom>
          <a:noFill/>
        </p:spPr>
        <p:txBody>
          <a:bodyPr wrap="none" rtlCol="0">
            <a:spAutoFit/>
          </a:bodyPr>
          <a:lstStyle/>
          <a:p>
            <a:r>
              <a:rPr lang="zh-CN" altLang="en-US" dirty="0"/>
              <a:t>两个词应该在同一个主题中</a:t>
            </a:r>
          </a:p>
        </p:txBody>
      </p:sp>
    </p:spTree>
    <p:extLst>
      <p:ext uri="{BB962C8B-B14F-4D97-AF65-F5344CB8AC3E}">
        <p14:creationId xmlns:p14="http://schemas.microsoft.com/office/powerpoint/2010/main" val="143744218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784737" cy="461665"/>
          </a:xfrm>
          <a:prstGeom prst="rect">
            <a:avLst/>
          </a:prstGeom>
          <a:noFill/>
        </p:spPr>
        <p:txBody>
          <a:bodyPr wrap="none" rtlCol="0">
            <a:spAutoFit/>
          </a:bodyPr>
          <a:lstStyle/>
          <a:p>
            <a:r>
              <a:rPr lang="en-US" altLang="zh-CN" sz="2400" spc="500" dirty="0">
                <a:cs typeface="+mn-ea"/>
                <a:sym typeface="+mn-lt"/>
              </a:rPr>
              <a:t>AMC-</a:t>
            </a:r>
            <a:r>
              <a:rPr lang="zh-CN" altLang="en-US" sz="2400" spc="500" dirty="0">
                <a:cs typeface="+mn-ea"/>
                <a:sym typeface="+mn-lt"/>
              </a:rPr>
              <a:t>系统结构</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4" name="图片 3">
            <a:extLst>
              <a:ext uri="{FF2B5EF4-FFF2-40B4-BE49-F238E27FC236}">
                <a16:creationId xmlns:a16="http://schemas.microsoft.com/office/drawing/2014/main" id="{DB736E0C-A5B0-4C32-973B-7F7A3B94B66C}"/>
              </a:ext>
            </a:extLst>
          </p:cNvPr>
          <p:cNvPicPr>
            <a:picLocks noChangeAspect="1"/>
          </p:cNvPicPr>
          <p:nvPr/>
        </p:nvPicPr>
        <p:blipFill>
          <a:blip r:embed="rId4"/>
          <a:stretch>
            <a:fillRect/>
          </a:stretch>
        </p:blipFill>
        <p:spPr>
          <a:xfrm>
            <a:off x="151131" y="1565155"/>
            <a:ext cx="5133149" cy="3843308"/>
          </a:xfrm>
          <a:prstGeom prst="rect">
            <a:avLst/>
          </a:prstGeom>
        </p:spPr>
      </p:pic>
      <p:sp>
        <p:nvSpPr>
          <p:cNvPr id="5" name="文本框 4">
            <a:extLst>
              <a:ext uri="{FF2B5EF4-FFF2-40B4-BE49-F238E27FC236}">
                <a16:creationId xmlns:a16="http://schemas.microsoft.com/office/drawing/2014/main" id="{197319D9-BE17-4285-99F7-7DC08CF03089}"/>
              </a:ext>
            </a:extLst>
          </p:cNvPr>
          <p:cNvSpPr txBox="1"/>
          <p:nvPr/>
        </p:nvSpPr>
        <p:spPr>
          <a:xfrm>
            <a:off x="1925278" y="5760252"/>
            <a:ext cx="2103120" cy="369332"/>
          </a:xfrm>
          <a:prstGeom prst="rect">
            <a:avLst/>
          </a:prstGeom>
          <a:noFill/>
          <a:ln>
            <a:solidFill>
              <a:schemeClr val="accent1"/>
            </a:solidFill>
          </a:ln>
        </p:spPr>
        <p:txBody>
          <a:bodyPr wrap="square" rtlCol="0">
            <a:spAutoFit/>
          </a:bodyPr>
          <a:lstStyle/>
          <a:p>
            <a:r>
              <a:rPr lang="en-US" altLang="zh-CN" dirty="0"/>
              <a:t>AMC</a:t>
            </a:r>
            <a:r>
              <a:rPr lang="zh-CN" altLang="en-US" dirty="0"/>
              <a:t>模型系统架构</a:t>
            </a:r>
          </a:p>
        </p:txBody>
      </p:sp>
      <p:pic>
        <p:nvPicPr>
          <p:cNvPr id="8" name="图片 7">
            <a:extLst>
              <a:ext uri="{FF2B5EF4-FFF2-40B4-BE49-F238E27FC236}">
                <a16:creationId xmlns:a16="http://schemas.microsoft.com/office/drawing/2014/main" id="{9546053A-26B1-4281-9B9C-6F84F2DC372F}"/>
              </a:ext>
            </a:extLst>
          </p:cNvPr>
          <p:cNvPicPr>
            <a:picLocks noChangeAspect="1"/>
          </p:cNvPicPr>
          <p:nvPr/>
        </p:nvPicPr>
        <p:blipFill>
          <a:blip r:embed="rId5"/>
          <a:stretch>
            <a:fillRect/>
          </a:stretch>
        </p:blipFill>
        <p:spPr>
          <a:xfrm>
            <a:off x="5284280" y="1657197"/>
            <a:ext cx="6907720" cy="3348651"/>
          </a:xfrm>
          <a:prstGeom prst="rect">
            <a:avLst/>
          </a:prstGeom>
        </p:spPr>
      </p:pic>
      <p:sp>
        <p:nvSpPr>
          <p:cNvPr id="9" name="文本框 8">
            <a:extLst>
              <a:ext uri="{FF2B5EF4-FFF2-40B4-BE49-F238E27FC236}">
                <a16:creationId xmlns:a16="http://schemas.microsoft.com/office/drawing/2014/main" id="{B1AB5565-A078-4AAE-B70A-F9F874A448A7}"/>
              </a:ext>
            </a:extLst>
          </p:cNvPr>
          <p:cNvSpPr txBox="1"/>
          <p:nvPr/>
        </p:nvSpPr>
        <p:spPr>
          <a:xfrm>
            <a:off x="7903179" y="5760252"/>
            <a:ext cx="1669921" cy="369332"/>
          </a:xfrm>
          <a:prstGeom prst="rect">
            <a:avLst/>
          </a:prstGeom>
          <a:noFill/>
          <a:ln>
            <a:solidFill>
              <a:schemeClr val="accent1"/>
            </a:solidFill>
          </a:ln>
        </p:spPr>
        <p:txBody>
          <a:bodyPr wrap="square" rtlCol="0">
            <a:spAutoFit/>
          </a:bodyPr>
          <a:lstStyle/>
          <a:p>
            <a:r>
              <a:rPr lang="en-US" altLang="zh-CN" dirty="0"/>
              <a:t>AMC</a:t>
            </a:r>
            <a:r>
              <a:rPr lang="zh-CN" altLang="en-US" dirty="0"/>
              <a:t>模型算法</a:t>
            </a:r>
          </a:p>
        </p:txBody>
      </p:sp>
    </p:spTree>
    <p:extLst>
      <p:ext uri="{BB962C8B-B14F-4D97-AF65-F5344CB8AC3E}">
        <p14:creationId xmlns:p14="http://schemas.microsoft.com/office/powerpoint/2010/main" val="409875359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784737" cy="461665"/>
          </a:xfrm>
          <a:prstGeom prst="rect">
            <a:avLst/>
          </a:prstGeom>
          <a:noFill/>
        </p:spPr>
        <p:txBody>
          <a:bodyPr wrap="none" rtlCol="0">
            <a:spAutoFit/>
          </a:bodyPr>
          <a:lstStyle/>
          <a:p>
            <a:r>
              <a:rPr lang="en-US" altLang="zh-CN" sz="2400" spc="500" dirty="0">
                <a:cs typeface="+mn-ea"/>
                <a:sym typeface="+mn-lt"/>
              </a:rPr>
              <a:t>AMC-</a:t>
            </a:r>
            <a:r>
              <a:rPr lang="zh-CN" altLang="en-US" sz="2400" spc="500" dirty="0">
                <a:cs typeface="+mn-ea"/>
                <a:sym typeface="+mn-lt"/>
              </a:rPr>
              <a:t>知识挖掘</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矩形 1">
            <a:extLst>
              <a:ext uri="{FF2B5EF4-FFF2-40B4-BE49-F238E27FC236}">
                <a16:creationId xmlns:a16="http://schemas.microsoft.com/office/drawing/2014/main" id="{A534F8CE-5087-4461-AF76-DF23EC4CA209}"/>
              </a:ext>
            </a:extLst>
          </p:cNvPr>
          <p:cNvSpPr/>
          <p:nvPr/>
        </p:nvSpPr>
        <p:spPr>
          <a:xfrm>
            <a:off x="998113" y="1712890"/>
            <a:ext cx="2756079" cy="6310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t>Mining Must-Link Knowledge</a:t>
            </a:r>
            <a:endParaRPr lang="zh-CN" altLang="en-US" dirty="0"/>
          </a:p>
        </p:txBody>
      </p:sp>
      <p:sp>
        <p:nvSpPr>
          <p:cNvPr id="3" name="椭圆 2">
            <a:extLst>
              <a:ext uri="{FF2B5EF4-FFF2-40B4-BE49-F238E27FC236}">
                <a16:creationId xmlns:a16="http://schemas.microsoft.com/office/drawing/2014/main" id="{277D098B-E048-45A5-93A2-69BF371F22C7}"/>
              </a:ext>
            </a:extLst>
          </p:cNvPr>
          <p:cNvSpPr/>
          <p:nvPr/>
        </p:nvSpPr>
        <p:spPr>
          <a:xfrm>
            <a:off x="374326" y="3071503"/>
            <a:ext cx="1339530" cy="631065"/>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t>screen</a:t>
            </a:r>
            <a:endParaRPr lang="zh-CN" altLang="en-US" dirty="0"/>
          </a:p>
        </p:txBody>
      </p:sp>
      <p:sp>
        <p:nvSpPr>
          <p:cNvPr id="11" name="文本框 10">
            <a:extLst>
              <a:ext uri="{FF2B5EF4-FFF2-40B4-BE49-F238E27FC236}">
                <a16:creationId xmlns:a16="http://schemas.microsoft.com/office/drawing/2014/main" id="{B7994BE9-2C79-4661-9339-0B6018FBD62B}"/>
              </a:ext>
            </a:extLst>
          </p:cNvPr>
          <p:cNvSpPr txBox="1"/>
          <p:nvPr/>
        </p:nvSpPr>
        <p:spPr>
          <a:xfrm>
            <a:off x="232266" y="3916870"/>
            <a:ext cx="4893972" cy="646331"/>
          </a:xfrm>
          <a:prstGeom prst="rect">
            <a:avLst/>
          </a:prstGeom>
          <a:noFill/>
        </p:spPr>
        <p:txBody>
          <a:bodyPr wrap="square" rtlCol="0">
            <a:spAutoFit/>
          </a:bodyPr>
          <a:lstStyle/>
          <a:p>
            <a:r>
              <a:rPr lang="zh-CN" altLang="en-US" dirty="0"/>
              <a:t>一个主题中单词出现的概率不同，在主题内级别很低通常出现概率很低</a:t>
            </a:r>
          </a:p>
        </p:txBody>
      </p:sp>
      <p:sp>
        <p:nvSpPr>
          <p:cNvPr id="12" name="文本框 11">
            <a:extLst>
              <a:ext uri="{FF2B5EF4-FFF2-40B4-BE49-F238E27FC236}">
                <a16:creationId xmlns:a16="http://schemas.microsoft.com/office/drawing/2014/main" id="{B4D3D5A7-A5AF-49D0-90B6-916576E5405F}"/>
              </a:ext>
            </a:extLst>
          </p:cNvPr>
          <p:cNvSpPr txBox="1"/>
          <p:nvPr/>
        </p:nvSpPr>
        <p:spPr>
          <a:xfrm>
            <a:off x="1152099" y="4960444"/>
            <a:ext cx="2448106" cy="369332"/>
          </a:xfrm>
          <a:prstGeom prst="rect">
            <a:avLst/>
          </a:prstGeom>
          <a:noFill/>
          <a:ln>
            <a:solidFill>
              <a:schemeClr val="accent1"/>
            </a:solidFill>
          </a:ln>
        </p:spPr>
        <p:txBody>
          <a:bodyPr wrap="none" rtlCol="0">
            <a:spAutoFit/>
          </a:bodyPr>
          <a:lstStyle/>
          <a:p>
            <a:r>
              <a:rPr lang="en-US" altLang="zh-CN" dirty="0"/>
              <a:t>FIM</a:t>
            </a:r>
            <a:r>
              <a:rPr lang="zh-CN" altLang="en-US" dirty="0"/>
              <a:t>：频繁项挖掘技术</a:t>
            </a:r>
          </a:p>
        </p:txBody>
      </p:sp>
      <p:sp>
        <p:nvSpPr>
          <p:cNvPr id="16" name="文本框 15">
            <a:extLst>
              <a:ext uri="{FF2B5EF4-FFF2-40B4-BE49-F238E27FC236}">
                <a16:creationId xmlns:a16="http://schemas.microsoft.com/office/drawing/2014/main" id="{C444F26C-5203-4EB0-9F3D-E8A8DF4E9ACB}"/>
              </a:ext>
            </a:extLst>
          </p:cNvPr>
          <p:cNvSpPr txBox="1"/>
          <p:nvPr/>
        </p:nvSpPr>
        <p:spPr>
          <a:xfrm>
            <a:off x="9449796" y="2684018"/>
            <a:ext cx="1353256" cy="1477328"/>
          </a:xfrm>
          <a:prstGeom prst="rect">
            <a:avLst/>
          </a:prstGeom>
          <a:noFill/>
        </p:spPr>
        <p:txBody>
          <a:bodyPr wrap="none" rtlCol="0">
            <a:spAutoFit/>
          </a:bodyPr>
          <a:lstStyle/>
          <a:p>
            <a:r>
              <a:rPr lang="en-US" altLang="zh-CN" dirty="0"/>
              <a:t>W1: light</a:t>
            </a:r>
          </a:p>
          <a:p>
            <a:endParaRPr lang="en-US" altLang="zh-CN" dirty="0"/>
          </a:p>
          <a:p>
            <a:r>
              <a:rPr lang="en-US" altLang="zh-CN" dirty="0"/>
              <a:t>W2: bright</a:t>
            </a:r>
          </a:p>
          <a:p>
            <a:endParaRPr lang="en-US" altLang="zh-CN" dirty="0"/>
          </a:p>
          <a:p>
            <a:r>
              <a:rPr lang="en-US" altLang="zh-CN" dirty="0"/>
              <a:t>W3: heavy</a:t>
            </a:r>
            <a:endParaRPr lang="zh-CN" altLang="en-US" dirty="0"/>
          </a:p>
        </p:txBody>
      </p:sp>
      <p:cxnSp>
        <p:nvCxnSpPr>
          <p:cNvPr id="25" name="直接连接符 24">
            <a:extLst>
              <a:ext uri="{FF2B5EF4-FFF2-40B4-BE49-F238E27FC236}">
                <a16:creationId xmlns:a16="http://schemas.microsoft.com/office/drawing/2014/main" id="{AD0EF79F-1413-4C9D-BBF1-664970C1DFEC}"/>
              </a:ext>
            </a:extLst>
          </p:cNvPr>
          <p:cNvCxnSpPr>
            <a:cxnSpLocks/>
            <a:stCxn id="50" idx="0"/>
            <a:endCxn id="47" idx="4"/>
          </p:cNvCxnSpPr>
          <p:nvPr/>
        </p:nvCxnSpPr>
        <p:spPr>
          <a:xfrm flipH="1" flipV="1">
            <a:off x="6348104" y="4061029"/>
            <a:ext cx="82886" cy="527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69D39AD-32BE-455E-86B0-2A2F484123ED}"/>
              </a:ext>
            </a:extLst>
          </p:cNvPr>
          <p:cNvCxnSpPr>
            <a:cxnSpLocks/>
            <a:stCxn id="49" idx="4"/>
            <a:endCxn id="51" idx="0"/>
          </p:cNvCxnSpPr>
          <p:nvPr/>
        </p:nvCxnSpPr>
        <p:spPr>
          <a:xfrm>
            <a:off x="8184958" y="4036791"/>
            <a:ext cx="47065" cy="575663"/>
          </a:xfrm>
          <a:prstGeom prst="line">
            <a:avLst/>
          </a:prstGeom>
        </p:spPr>
        <p:style>
          <a:lnRef idx="1">
            <a:schemeClr val="accent1"/>
          </a:lnRef>
          <a:fillRef idx="0">
            <a:schemeClr val="accent1"/>
          </a:fillRef>
          <a:effectRef idx="0">
            <a:schemeClr val="accent1"/>
          </a:effectRef>
          <a:fontRef idx="minor">
            <a:schemeClr val="tx1"/>
          </a:fontRef>
        </p:style>
      </p:cxnSp>
      <p:sp>
        <p:nvSpPr>
          <p:cNvPr id="46" name="椭圆 45">
            <a:extLst>
              <a:ext uri="{FF2B5EF4-FFF2-40B4-BE49-F238E27FC236}">
                <a16:creationId xmlns:a16="http://schemas.microsoft.com/office/drawing/2014/main" id="{3906CA51-76FA-4E02-BC28-F86C1C914E89}"/>
              </a:ext>
            </a:extLst>
          </p:cNvPr>
          <p:cNvSpPr/>
          <p:nvPr/>
        </p:nvSpPr>
        <p:spPr>
          <a:xfrm>
            <a:off x="2665748" y="2814880"/>
            <a:ext cx="1339530" cy="631065"/>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t>price</a:t>
            </a:r>
            <a:endParaRPr lang="zh-CN" altLang="en-US" dirty="0"/>
          </a:p>
        </p:txBody>
      </p:sp>
      <p:sp>
        <p:nvSpPr>
          <p:cNvPr id="47" name="椭圆 46">
            <a:extLst>
              <a:ext uri="{FF2B5EF4-FFF2-40B4-BE49-F238E27FC236}">
                <a16:creationId xmlns:a16="http://schemas.microsoft.com/office/drawing/2014/main" id="{6E522E70-FE03-47DD-AA84-FF96D7390CEF}"/>
              </a:ext>
            </a:extLst>
          </p:cNvPr>
          <p:cNvSpPr/>
          <p:nvPr/>
        </p:nvSpPr>
        <p:spPr>
          <a:xfrm>
            <a:off x="5787872" y="3414698"/>
            <a:ext cx="1120463" cy="646331"/>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1600" dirty="0"/>
              <a:t>light</a:t>
            </a:r>
            <a:endParaRPr lang="zh-CN" altLang="en-US" sz="1600" dirty="0"/>
          </a:p>
        </p:txBody>
      </p:sp>
      <p:sp>
        <p:nvSpPr>
          <p:cNvPr id="49" name="椭圆 48">
            <a:extLst>
              <a:ext uri="{FF2B5EF4-FFF2-40B4-BE49-F238E27FC236}">
                <a16:creationId xmlns:a16="http://schemas.microsoft.com/office/drawing/2014/main" id="{822CDE23-AF5D-4623-84CF-BD0F0973A7CF}"/>
              </a:ext>
            </a:extLst>
          </p:cNvPr>
          <p:cNvSpPr/>
          <p:nvPr/>
        </p:nvSpPr>
        <p:spPr>
          <a:xfrm>
            <a:off x="7624726" y="3405724"/>
            <a:ext cx="1120463" cy="631067"/>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1600" dirty="0"/>
              <a:t>light</a:t>
            </a:r>
            <a:endParaRPr lang="zh-CN" altLang="en-US" sz="1600" dirty="0"/>
          </a:p>
        </p:txBody>
      </p:sp>
      <p:sp>
        <p:nvSpPr>
          <p:cNvPr id="50" name="椭圆 49">
            <a:extLst>
              <a:ext uri="{FF2B5EF4-FFF2-40B4-BE49-F238E27FC236}">
                <a16:creationId xmlns:a16="http://schemas.microsoft.com/office/drawing/2014/main" id="{C110C096-0062-4EE8-A119-091BF860DF56}"/>
              </a:ext>
            </a:extLst>
          </p:cNvPr>
          <p:cNvSpPr/>
          <p:nvPr/>
        </p:nvSpPr>
        <p:spPr>
          <a:xfrm>
            <a:off x="5870758" y="4588054"/>
            <a:ext cx="1120463" cy="646331"/>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1600" dirty="0"/>
              <a:t>bright</a:t>
            </a:r>
            <a:endParaRPr lang="zh-CN" altLang="en-US" sz="1600" dirty="0"/>
          </a:p>
        </p:txBody>
      </p:sp>
      <p:sp>
        <p:nvSpPr>
          <p:cNvPr id="51" name="椭圆 50">
            <a:extLst>
              <a:ext uri="{FF2B5EF4-FFF2-40B4-BE49-F238E27FC236}">
                <a16:creationId xmlns:a16="http://schemas.microsoft.com/office/drawing/2014/main" id="{28F4B65B-0A8B-40A6-AFEC-1506D63EE06F}"/>
              </a:ext>
            </a:extLst>
          </p:cNvPr>
          <p:cNvSpPr/>
          <p:nvPr/>
        </p:nvSpPr>
        <p:spPr>
          <a:xfrm>
            <a:off x="7671791" y="4612454"/>
            <a:ext cx="1120463" cy="631067"/>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1600" dirty="0"/>
              <a:t>heavy</a:t>
            </a:r>
            <a:endParaRPr lang="zh-CN" altLang="en-US" sz="1600" dirty="0"/>
          </a:p>
        </p:txBody>
      </p:sp>
      <p:sp>
        <p:nvSpPr>
          <p:cNvPr id="52" name="椭圆 51">
            <a:extLst>
              <a:ext uri="{FF2B5EF4-FFF2-40B4-BE49-F238E27FC236}">
                <a16:creationId xmlns:a16="http://schemas.microsoft.com/office/drawing/2014/main" id="{02D2A2EC-BC2C-427B-BADD-0ACC71145F00}"/>
              </a:ext>
            </a:extLst>
          </p:cNvPr>
          <p:cNvSpPr/>
          <p:nvPr/>
        </p:nvSpPr>
        <p:spPr>
          <a:xfrm>
            <a:off x="6047880" y="1920993"/>
            <a:ext cx="1249908" cy="1067419"/>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solidFill>
                  <a:schemeClr val="tx1"/>
                </a:solidFill>
              </a:rPr>
              <a:t>topic1</a:t>
            </a:r>
            <a:endParaRPr lang="zh-CN" altLang="en-US" dirty="0">
              <a:solidFill>
                <a:schemeClr val="tx1"/>
              </a:solidFill>
            </a:endParaRPr>
          </a:p>
        </p:txBody>
      </p:sp>
      <p:sp>
        <p:nvSpPr>
          <p:cNvPr id="53" name="椭圆 52">
            <a:extLst>
              <a:ext uri="{FF2B5EF4-FFF2-40B4-BE49-F238E27FC236}">
                <a16:creationId xmlns:a16="http://schemas.microsoft.com/office/drawing/2014/main" id="{808EE2F2-117F-476F-B901-6731A8E57773}"/>
              </a:ext>
            </a:extLst>
          </p:cNvPr>
          <p:cNvSpPr/>
          <p:nvPr/>
        </p:nvSpPr>
        <p:spPr>
          <a:xfrm>
            <a:off x="7161513" y="1938879"/>
            <a:ext cx="1249908" cy="1067419"/>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solidFill>
                  <a:schemeClr val="tx1"/>
                </a:solidFill>
              </a:rPr>
              <a:t>topic2</a:t>
            </a:r>
            <a:endParaRPr lang="zh-CN" altLang="en-US" dirty="0">
              <a:solidFill>
                <a:schemeClr val="tx1"/>
              </a:solidFill>
            </a:endParaRPr>
          </a:p>
        </p:txBody>
      </p:sp>
      <p:cxnSp>
        <p:nvCxnSpPr>
          <p:cNvPr id="67" name="直接连接符 66">
            <a:extLst>
              <a:ext uri="{FF2B5EF4-FFF2-40B4-BE49-F238E27FC236}">
                <a16:creationId xmlns:a16="http://schemas.microsoft.com/office/drawing/2014/main" id="{ED3D61D1-62D6-437D-B408-8E966F0A02BE}"/>
              </a:ext>
            </a:extLst>
          </p:cNvPr>
          <p:cNvCxnSpPr>
            <a:stCxn id="47" idx="0"/>
            <a:endCxn id="52" idx="4"/>
          </p:cNvCxnSpPr>
          <p:nvPr/>
        </p:nvCxnSpPr>
        <p:spPr>
          <a:xfrm flipV="1">
            <a:off x="6348104" y="2988412"/>
            <a:ext cx="324730" cy="426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5EB9F982-8AEF-4F2A-8FC4-5C2D712458E7}"/>
              </a:ext>
            </a:extLst>
          </p:cNvPr>
          <p:cNvCxnSpPr>
            <a:stCxn id="49" idx="0"/>
            <a:endCxn id="53" idx="4"/>
          </p:cNvCxnSpPr>
          <p:nvPr/>
        </p:nvCxnSpPr>
        <p:spPr>
          <a:xfrm flipH="1" flipV="1">
            <a:off x="7786467" y="3006298"/>
            <a:ext cx="398491" cy="399426"/>
          </a:xfrm>
          <a:prstGeom prst="line">
            <a:avLst/>
          </a:prstGeom>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9A8AF6CC-E98B-481E-92ED-9BA40350D5EB}"/>
              </a:ext>
            </a:extLst>
          </p:cNvPr>
          <p:cNvSpPr txBox="1"/>
          <p:nvPr/>
        </p:nvSpPr>
        <p:spPr>
          <a:xfrm>
            <a:off x="462549" y="5727019"/>
            <a:ext cx="4291559" cy="369332"/>
          </a:xfrm>
          <a:prstGeom prst="rect">
            <a:avLst/>
          </a:prstGeom>
          <a:noFill/>
          <a:ln>
            <a:solidFill>
              <a:schemeClr val="accent1"/>
            </a:solidFill>
          </a:ln>
        </p:spPr>
        <p:txBody>
          <a:bodyPr wrap="none" rtlCol="0">
            <a:spAutoFit/>
          </a:bodyPr>
          <a:lstStyle/>
          <a:p>
            <a:r>
              <a:rPr lang="en-US" altLang="zh-CN" dirty="0"/>
              <a:t>MS-FIM</a:t>
            </a:r>
            <a:r>
              <a:rPr lang="zh-CN" altLang="en-US" dirty="0"/>
              <a:t>：多个最小支持频繁项挖掘技术</a:t>
            </a:r>
          </a:p>
        </p:txBody>
      </p:sp>
    </p:spTree>
    <p:extLst>
      <p:ext uri="{BB962C8B-B14F-4D97-AF65-F5344CB8AC3E}">
        <p14:creationId xmlns:p14="http://schemas.microsoft.com/office/powerpoint/2010/main" val="295034730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2784737" cy="461665"/>
          </a:xfrm>
          <a:prstGeom prst="rect">
            <a:avLst/>
          </a:prstGeom>
          <a:noFill/>
        </p:spPr>
        <p:txBody>
          <a:bodyPr wrap="none" rtlCol="0">
            <a:spAutoFit/>
          </a:bodyPr>
          <a:lstStyle/>
          <a:p>
            <a:r>
              <a:rPr lang="en-US" altLang="zh-CN" sz="2400" spc="500" dirty="0">
                <a:cs typeface="+mn-ea"/>
                <a:sym typeface="+mn-lt"/>
              </a:rPr>
              <a:t>AMC-</a:t>
            </a:r>
            <a:r>
              <a:rPr lang="zh-CN" altLang="en-US" sz="2400" spc="500" dirty="0">
                <a:cs typeface="+mn-ea"/>
                <a:sym typeface="+mn-lt"/>
              </a:rPr>
              <a:t>知识挖掘</a:t>
            </a: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 name="矩形 1">
            <a:extLst>
              <a:ext uri="{FF2B5EF4-FFF2-40B4-BE49-F238E27FC236}">
                <a16:creationId xmlns:a16="http://schemas.microsoft.com/office/drawing/2014/main" id="{A534F8CE-5087-4461-AF76-DF23EC4CA209}"/>
              </a:ext>
            </a:extLst>
          </p:cNvPr>
          <p:cNvSpPr/>
          <p:nvPr/>
        </p:nvSpPr>
        <p:spPr>
          <a:xfrm>
            <a:off x="998113" y="1712890"/>
            <a:ext cx="2756079" cy="6310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a:t>Mining Cannot-Link Knowledge</a:t>
            </a:r>
            <a:endParaRPr lang="zh-CN" altLang="en-US" dirty="0"/>
          </a:p>
        </p:txBody>
      </p:sp>
      <p:sp>
        <p:nvSpPr>
          <p:cNvPr id="4" name="文本框 3">
            <a:extLst>
              <a:ext uri="{FF2B5EF4-FFF2-40B4-BE49-F238E27FC236}">
                <a16:creationId xmlns:a16="http://schemas.microsoft.com/office/drawing/2014/main" id="{F504D449-B7D9-45DD-967C-57D2D5EC6277}"/>
              </a:ext>
            </a:extLst>
          </p:cNvPr>
          <p:cNvSpPr txBox="1"/>
          <p:nvPr/>
        </p:nvSpPr>
        <p:spPr>
          <a:xfrm>
            <a:off x="265330" y="3763673"/>
            <a:ext cx="4429019" cy="1200329"/>
          </a:xfrm>
          <a:prstGeom prst="rect">
            <a:avLst/>
          </a:prstGeom>
          <a:noFill/>
        </p:spPr>
        <p:txBody>
          <a:bodyPr wrap="square" rtlCol="0">
            <a:spAutoFit/>
          </a:bodyPr>
          <a:lstStyle/>
          <a:p>
            <a:r>
              <a:rPr lang="en-US" altLang="zh-CN" b="0" i="0">
                <a:solidFill>
                  <a:srgbClr val="4D4D4D"/>
                </a:solidFill>
                <a:effectLst/>
                <a:latin typeface="Times New Roman" panose="02020603050405020304" pitchFamily="18" charset="0"/>
                <a:cs typeface="Times New Roman" panose="02020603050405020304" pitchFamily="18" charset="0"/>
              </a:rPr>
              <a:t>For a term w, there are usually only a few terms wm that share must-links with w while there are a huge number of terms wc that can form cannot-links with w.</a:t>
            </a:r>
            <a:endParaRPr lang="zh-CN" altLang="en-US"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35D1A72-A714-42C4-A0AE-36D9A6C5A981}"/>
              </a:ext>
            </a:extLst>
          </p:cNvPr>
          <p:cNvSpPr txBox="1"/>
          <p:nvPr/>
        </p:nvSpPr>
        <p:spPr>
          <a:xfrm>
            <a:off x="6003703" y="1622738"/>
            <a:ext cx="4868214"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term: w1,w2</a:t>
            </a:r>
          </a:p>
          <a:p>
            <a:r>
              <a:rPr lang="en-US" altLang="zh-CN" dirty="0" err="1">
                <a:latin typeface="Times New Roman" panose="02020603050405020304" pitchFamily="18" charset="0"/>
                <a:cs typeface="Times New Roman" panose="02020603050405020304" pitchFamily="18" charset="0"/>
              </a:rPr>
              <a:t>N_diff</a:t>
            </a:r>
            <a:r>
              <a:rPr lang="en-US" altLang="zh-CN" dirty="0">
                <a:latin typeface="Times New Roman" panose="02020603050405020304" pitchFamily="18" charset="0"/>
                <a:cs typeface="Times New Roman" panose="02020603050405020304" pitchFamily="18" charset="0"/>
              </a:rPr>
              <a:t>: the number of prior domains that w1 and w2 appear in different p-topics</a:t>
            </a:r>
          </a:p>
          <a:p>
            <a:r>
              <a:rPr lang="en-US" altLang="zh-CN" dirty="0" err="1">
                <a:latin typeface="Times New Roman" panose="02020603050405020304" pitchFamily="18" charset="0"/>
                <a:cs typeface="Times New Roman" panose="02020603050405020304" pitchFamily="18" charset="0"/>
              </a:rPr>
              <a:t>N_share</a:t>
            </a:r>
            <a:r>
              <a:rPr lang="en-US" altLang="zh-CN" dirty="0">
                <a:latin typeface="Times New Roman" panose="02020603050405020304" pitchFamily="18" charset="0"/>
                <a:cs typeface="Times New Roman" panose="02020603050405020304" pitchFamily="18" charset="0"/>
              </a:rPr>
              <a:t>: same topic</a:t>
            </a:r>
            <a:endParaRPr lang="zh-CN" altLang="en-US"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7C13A8B8-27D1-45B6-A052-C598DCAF3DE4}"/>
              </a:ext>
            </a:extLst>
          </p:cNvPr>
          <p:cNvSpPr/>
          <p:nvPr/>
        </p:nvSpPr>
        <p:spPr>
          <a:xfrm>
            <a:off x="6285727" y="3579523"/>
            <a:ext cx="4304165" cy="55379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err="1"/>
              <a:t>N_diff</a:t>
            </a:r>
            <a:r>
              <a:rPr lang="en-US" altLang="zh-CN" dirty="0"/>
              <a:t> /(</a:t>
            </a:r>
            <a:r>
              <a:rPr lang="en-US" altLang="zh-CN" dirty="0" err="1"/>
              <a:t>N_diff</a:t>
            </a:r>
            <a:r>
              <a:rPr lang="en-US" altLang="zh-CN" dirty="0"/>
              <a:t> +</a:t>
            </a:r>
            <a:r>
              <a:rPr lang="en-US" altLang="zh-CN" dirty="0" err="1"/>
              <a:t>N_share</a:t>
            </a:r>
            <a:r>
              <a:rPr lang="en-US" altLang="zh-CN" dirty="0"/>
              <a:t>) &gt; π_c</a:t>
            </a:r>
            <a:endParaRPr lang="zh-CN" altLang="en-US" dirty="0"/>
          </a:p>
        </p:txBody>
      </p:sp>
      <p:sp>
        <p:nvSpPr>
          <p:cNvPr id="8" name="矩形 7">
            <a:extLst>
              <a:ext uri="{FF2B5EF4-FFF2-40B4-BE49-F238E27FC236}">
                <a16:creationId xmlns:a16="http://schemas.microsoft.com/office/drawing/2014/main" id="{66AA4FF9-D7EC-4C61-B9E7-43CD8742214D}"/>
              </a:ext>
            </a:extLst>
          </p:cNvPr>
          <p:cNvSpPr/>
          <p:nvPr/>
        </p:nvSpPr>
        <p:spPr>
          <a:xfrm>
            <a:off x="7180808" y="4743764"/>
            <a:ext cx="2514001" cy="55379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dirty="0" err="1"/>
              <a:t>N_diff</a:t>
            </a:r>
            <a:r>
              <a:rPr lang="en-US" altLang="zh-CN" dirty="0"/>
              <a:t> &gt;&gt; π_diff</a:t>
            </a:r>
            <a:endParaRPr lang="zh-CN" altLang="en-US" dirty="0"/>
          </a:p>
        </p:txBody>
      </p:sp>
    </p:spTree>
    <p:extLst>
      <p:ext uri="{BB962C8B-B14F-4D97-AF65-F5344CB8AC3E}">
        <p14:creationId xmlns:p14="http://schemas.microsoft.com/office/powerpoint/2010/main" val="182241858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EA128DB-8B16-47E9-A992-E64B63ABB904}"/>
              </a:ext>
            </a:extLst>
          </p:cNvPr>
          <p:cNvSpPr txBox="1"/>
          <p:nvPr/>
        </p:nvSpPr>
        <p:spPr>
          <a:xfrm>
            <a:off x="1304585" y="531556"/>
            <a:ext cx="3164649" cy="461665"/>
          </a:xfrm>
          <a:prstGeom prst="rect">
            <a:avLst/>
          </a:prstGeom>
          <a:noFill/>
        </p:spPr>
        <p:txBody>
          <a:bodyPr wrap="none" rtlCol="0">
            <a:spAutoFit/>
          </a:bodyPr>
          <a:lstStyle/>
          <a:p>
            <a:r>
              <a:rPr lang="en-US" altLang="zh-CN" sz="2400" spc="500" dirty="0">
                <a:cs typeface="+mn-ea"/>
                <a:sym typeface="+mn-lt"/>
              </a:rPr>
              <a:t>Gibbs</a:t>
            </a:r>
            <a:r>
              <a:rPr lang="zh-CN" altLang="en-US" sz="2400" spc="500" dirty="0">
                <a:cs typeface="+mn-ea"/>
                <a:sym typeface="+mn-lt"/>
              </a:rPr>
              <a:t> </a:t>
            </a:r>
            <a:r>
              <a:rPr lang="en-US" altLang="zh-CN" sz="2400" spc="500" dirty="0">
                <a:cs typeface="+mn-ea"/>
                <a:sym typeface="+mn-lt"/>
              </a:rPr>
              <a:t>Sampler</a:t>
            </a:r>
            <a:endParaRPr lang="zh-CN" altLang="en-US" sz="2400" spc="500" dirty="0">
              <a:cs typeface="+mn-ea"/>
              <a:sym typeface="+mn-lt"/>
            </a:endParaRPr>
          </a:p>
        </p:txBody>
      </p:sp>
      <p:grpSp>
        <p:nvGrpSpPr>
          <p:cNvPr id="48" name="组合 47">
            <a:extLst>
              <a:ext uri="{FF2B5EF4-FFF2-40B4-BE49-F238E27FC236}">
                <a16:creationId xmlns:a16="http://schemas.microsoft.com/office/drawing/2014/main" id="{39F54937-E309-4011-97FF-ADB1A432627F}"/>
              </a:ext>
            </a:extLst>
          </p:cNvPr>
          <p:cNvGrpSpPr/>
          <p:nvPr/>
        </p:nvGrpSpPr>
        <p:grpSpPr>
          <a:xfrm>
            <a:off x="660401" y="450850"/>
            <a:ext cx="577850" cy="577850"/>
            <a:chOff x="7618532" y="3666322"/>
            <a:chExt cx="783759" cy="783759"/>
          </a:xfrm>
        </p:grpSpPr>
        <p:sp>
          <p:nvSpPr>
            <p:cNvPr id="36" name="椭圆 35">
              <a:extLst>
                <a:ext uri="{FF2B5EF4-FFF2-40B4-BE49-F238E27FC236}">
                  <a16:creationId xmlns:a16="http://schemas.microsoft.com/office/drawing/2014/main" id="{441C6BCD-4183-4B2A-A3A4-F76E7FCBF1CE}"/>
                </a:ext>
              </a:extLst>
            </p:cNvPr>
            <p:cNvSpPr/>
            <p:nvPr/>
          </p:nvSpPr>
          <p:spPr bwMode="auto">
            <a:xfrm>
              <a:off x="7618532" y="3666322"/>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37" name="椭圆 36">
              <a:extLst>
                <a:ext uri="{FF2B5EF4-FFF2-40B4-BE49-F238E27FC236}">
                  <a16:creationId xmlns:a16="http://schemas.microsoft.com/office/drawing/2014/main" id="{985C1DB9-2CF8-4CC0-AAF7-447A5714BECF}"/>
                </a:ext>
              </a:extLst>
            </p:cNvPr>
            <p:cNvSpPr/>
            <p:nvPr/>
          </p:nvSpPr>
          <p:spPr bwMode="auto">
            <a:xfrm>
              <a:off x="7672014" y="3719804"/>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2" name="图形 41" descr="试管">
              <a:extLst>
                <a:ext uri="{FF2B5EF4-FFF2-40B4-BE49-F238E27FC236}">
                  <a16:creationId xmlns:a16="http://schemas.microsoft.com/office/drawing/2014/main" id="{AEDDA1B7-B0D4-4014-BA90-648977D847FD}"/>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761985" y="3821120"/>
              <a:ext cx="493016" cy="493016"/>
            </a:xfrm>
            <a:prstGeom prst="rect">
              <a:avLst/>
            </a:prstGeom>
          </p:spPr>
        </p:pic>
      </p:grpSp>
      <p:sp>
        <p:nvSpPr>
          <p:cNvPr id="75" name="矩形 74">
            <a:extLst>
              <a:ext uri="{FF2B5EF4-FFF2-40B4-BE49-F238E27FC236}">
                <a16:creationId xmlns:a16="http://schemas.microsoft.com/office/drawing/2014/main" id="{6E81FB43-BE4C-4147-9A54-2055E2BA7A3B}"/>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92" name="图片 91">
            <a:extLst>
              <a:ext uri="{FF2B5EF4-FFF2-40B4-BE49-F238E27FC236}">
                <a16:creationId xmlns:a16="http://schemas.microsoft.com/office/drawing/2014/main" id="{3961BA9A-B706-48E6-9E1E-D19B147B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2" name="图片 1">
            <a:extLst>
              <a:ext uri="{FF2B5EF4-FFF2-40B4-BE49-F238E27FC236}">
                <a16:creationId xmlns:a16="http://schemas.microsoft.com/office/drawing/2014/main" id="{2CCBA61B-26BF-417F-86C0-14FC8650E2B2}"/>
              </a:ext>
            </a:extLst>
          </p:cNvPr>
          <p:cNvPicPr>
            <a:picLocks noChangeAspect="1"/>
          </p:cNvPicPr>
          <p:nvPr/>
        </p:nvPicPr>
        <p:blipFill>
          <a:blip r:embed="rId4"/>
          <a:stretch>
            <a:fillRect/>
          </a:stretch>
        </p:blipFill>
        <p:spPr>
          <a:xfrm>
            <a:off x="2309691" y="1300224"/>
            <a:ext cx="2291126" cy="3629434"/>
          </a:xfrm>
          <a:prstGeom prst="rect">
            <a:avLst/>
          </a:prstGeom>
        </p:spPr>
      </p:pic>
      <p:sp>
        <p:nvSpPr>
          <p:cNvPr id="3" name="文本框 2">
            <a:extLst>
              <a:ext uri="{FF2B5EF4-FFF2-40B4-BE49-F238E27FC236}">
                <a16:creationId xmlns:a16="http://schemas.microsoft.com/office/drawing/2014/main" id="{AB1DA727-0FAE-4EDB-B85F-F84D164DC861}"/>
              </a:ext>
            </a:extLst>
          </p:cNvPr>
          <p:cNvSpPr txBox="1"/>
          <p:nvPr/>
        </p:nvSpPr>
        <p:spPr>
          <a:xfrm>
            <a:off x="1529443" y="5099584"/>
            <a:ext cx="631904" cy="369332"/>
          </a:xfrm>
          <a:prstGeom prst="rect">
            <a:avLst/>
          </a:prstGeom>
          <a:noFill/>
          <a:ln>
            <a:solidFill>
              <a:schemeClr val="accent1"/>
            </a:solidFill>
          </a:ln>
        </p:spPr>
        <p:txBody>
          <a:bodyPr wrap="none" rtlCol="0">
            <a:spAutoFit/>
          </a:bodyPr>
          <a:lstStyle/>
          <a:p>
            <a:r>
              <a:rPr lang="en-US" altLang="zh-CN" dirty="0"/>
              <a:t>SPU</a:t>
            </a:r>
            <a:endParaRPr lang="zh-CN" altLang="en-US" dirty="0"/>
          </a:p>
        </p:txBody>
      </p:sp>
      <p:sp>
        <p:nvSpPr>
          <p:cNvPr id="4" name="文本框 3">
            <a:extLst>
              <a:ext uri="{FF2B5EF4-FFF2-40B4-BE49-F238E27FC236}">
                <a16:creationId xmlns:a16="http://schemas.microsoft.com/office/drawing/2014/main" id="{7C2CA268-944E-4967-9B3D-552813B70E52}"/>
              </a:ext>
            </a:extLst>
          </p:cNvPr>
          <p:cNvSpPr txBox="1"/>
          <p:nvPr/>
        </p:nvSpPr>
        <p:spPr>
          <a:xfrm>
            <a:off x="1060565" y="5640947"/>
            <a:ext cx="1569660" cy="369332"/>
          </a:xfrm>
          <a:prstGeom prst="rect">
            <a:avLst/>
          </a:prstGeom>
          <a:noFill/>
        </p:spPr>
        <p:txBody>
          <a:bodyPr wrap="none" rtlCol="0">
            <a:spAutoFit/>
          </a:bodyPr>
          <a:lstStyle/>
          <a:p>
            <a:r>
              <a:rPr lang="zh-CN" altLang="en-US" dirty="0"/>
              <a:t>“富人越富”</a:t>
            </a:r>
          </a:p>
        </p:txBody>
      </p:sp>
      <p:pic>
        <p:nvPicPr>
          <p:cNvPr id="5" name="图片 4">
            <a:extLst>
              <a:ext uri="{FF2B5EF4-FFF2-40B4-BE49-F238E27FC236}">
                <a16:creationId xmlns:a16="http://schemas.microsoft.com/office/drawing/2014/main" id="{14434884-4F8A-4461-B5AF-A9A524A77623}"/>
              </a:ext>
            </a:extLst>
          </p:cNvPr>
          <p:cNvPicPr>
            <a:picLocks noChangeAspect="1"/>
          </p:cNvPicPr>
          <p:nvPr/>
        </p:nvPicPr>
        <p:blipFill>
          <a:blip r:embed="rId5"/>
          <a:stretch>
            <a:fillRect/>
          </a:stretch>
        </p:blipFill>
        <p:spPr>
          <a:xfrm>
            <a:off x="6640473" y="1440600"/>
            <a:ext cx="4020293" cy="3028370"/>
          </a:xfrm>
          <a:prstGeom prst="rect">
            <a:avLst/>
          </a:prstGeom>
        </p:spPr>
      </p:pic>
      <p:sp>
        <p:nvSpPr>
          <p:cNvPr id="6" name="文本框 5">
            <a:extLst>
              <a:ext uri="{FF2B5EF4-FFF2-40B4-BE49-F238E27FC236}">
                <a16:creationId xmlns:a16="http://schemas.microsoft.com/office/drawing/2014/main" id="{DE2336AC-E10A-4DC5-BA3C-0CAD789AF7D7}"/>
              </a:ext>
            </a:extLst>
          </p:cNvPr>
          <p:cNvSpPr txBox="1"/>
          <p:nvPr/>
        </p:nvSpPr>
        <p:spPr>
          <a:xfrm>
            <a:off x="9084207" y="5099584"/>
            <a:ext cx="1116170" cy="369332"/>
          </a:xfrm>
          <a:prstGeom prst="rect">
            <a:avLst/>
          </a:prstGeom>
          <a:noFill/>
          <a:ln>
            <a:solidFill>
              <a:schemeClr val="accent1"/>
            </a:solidFill>
          </a:ln>
        </p:spPr>
        <p:txBody>
          <a:bodyPr wrap="square" rtlCol="0">
            <a:spAutoFit/>
          </a:bodyPr>
          <a:lstStyle/>
          <a:p>
            <a:r>
              <a:rPr lang="en-US" altLang="zh-CN" dirty="0"/>
              <a:t>M-GPU</a:t>
            </a:r>
            <a:endParaRPr lang="zh-CN" altLang="en-US" dirty="0"/>
          </a:p>
        </p:txBody>
      </p:sp>
      <p:sp>
        <p:nvSpPr>
          <p:cNvPr id="8" name="文本框 7">
            <a:extLst>
              <a:ext uri="{FF2B5EF4-FFF2-40B4-BE49-F238E27FC236}">
                <a16:creationId xmlns:a16="http://schemas.microsoft.com/office/drawing/2014/main" id="{6B2EAEC9-8F73-4826-9C3D-10C0AAF4033D}"/>
              </a:ext>
            </a:extLst>
          </p:cNvPr>
          <p:cNvSpPr txBox="1"/>
          <p:nvPr/>
        </p:nvSpPr>
        <p:spPr>
          <a:xfrm>
            <a:off x="9017185" y="5640947"/>
            <a:ext cx="1250214" cy="369332"/>
          </a:xfrm>
          <a:prstGeom prst="rect">
            <a:avLst/>
          </a:prstGeom>
          <a:noFill/>
        </p:spPr>
        <p:txBody>
          <a:bodyPr wrap="none" rtlCol="0">
            <a:spAutoFit/>
          </a:bodyPr>
          <a:lstStyle/>
          <a:p>
            <a:r>
              <a:rPr lang="zh-CN" altLang="en-US" dirty="0"/>
              <a:t>多</a:t>
            </a:r>
            <a:r>
              <a:rPr lang="en-US" altLang="zh-CN" dirty="0"/>
              <a:t>urn</a:t>
            </a:r>
            <a:r>
              <a:rPr lang="zh-CN" altLang="en-US" dirty="0"/>
              <a:t>互动</a:t>
            </a:r>
          </a:p>
        </p:txBody>
      </p:sp>
      <p:sp>
        <p:nvSpPr>
          <p:cNvPr id="9" name="文本框 8">
            <a:extLst>
              <a:ext uri="{FF2B5EF4-FFF2-40B4-BE49-F238E27FC236}">
                <a16:creationId xmlns:a16="http://schemas.microsoft.com/office/drawing/2014/main" id="{DDF6AD39-5F92-421A-AC20-5F60EDE273DF}"/>
              </a:ext>
            </a:extLst>
          </p:cNvPr>
          <p:cNvSpPr txBox="1"/>
          <p:nvPr/>
        </p:nvSpPr>
        <p:spPr>
          <a:xfrm>
            <a:off x="4783662" y="5099584"/>
            <a:ext cx="712322" cy="369332"/>
          </a:xfrm>
          <a:prstGeom prst="rect">
            <a:avLst/>
          </a:prstGeom>
          <a:noFill/>
          <a:ln>
            <a:solidFill>
              <a:schemeClr val="accent1"/>
            </a:solidFill>
          </a:ln>
        </p:spPr>
        <p:txBody>
          <a:bodyPr wrap="square" rtlCol="0">
            <a:spAutoFit/>
          </a:bodyPr>
          <a:lstStyle/>
          <a:p>
            <a:r>
              <a:rPr lang="en-US" altLang="zh-CN" dirty="0"/>
              <a:t>GPU</a:t>
            </a:r>
            <a:endParaRPr lang="zh-CN" altLang="en-US" dirty="0"/>
          </a:p>
        </p:txBody>
      </p:sp>
      <p:sp>
        <p:nvSpPr>
          <p:cNvPr id="10" name="文本框 9">
            <a:extLst>
              <a:ext uri="{FF2B5EF4-FFF2-40B4-BE49-F238E27FC236}">
                <a16:creationId xmlns:a16="http://schemas.microsoft.com/office/drawing/2014/main" id="{14BA6CC8-931C-4660-A88B-F18396D0E52C}"/>
              </a:ext>
            </a:extLst>
          </p:cNvPr>
          <p:cNvSpPr txBox="1"/>
          <p:nvPr/>
        </p:nvSpPr>
        <p:spPr>
          <a:xfrm>
            <a:off x="4391696" y="5750417"/>
            <a:ext cx="1648496" cy="646331"/>
          </a:xfrm>
          <a:prstGeom prst="rect">
            <a:avLst/>
          </a:prstGeom>
          <a:noFill/>
        </p:spPr>
        <p:txBody>
          <a:bodyPr wrap="square" rtlCol="0">
            <a:spAutoFit/>
          </a:bodyPr>
          <a:lstStyle/>
          <a:p>
            <a:r>
              <a:rPr lang="zh-CN" altLang="en-US" dirty="0"/>
              <a:t>带其他颜色球一起回到</a:t>
            </a:r>
            <a:r>
              <a:rPr lang="en-US" altLang="zh-CN" dirty="0"/>
              <a:t>urn</a:t>
            </a:r>
            <a:endParaRPr lang="zh-CN" altLang="en-US" dirty="0"/>
          </a:p>
        </p:txBody>
      </p:sp>
      <p:pic>
        <p:nvPicPr>
          <p:cNvPr id="13" name="图片 12">
            <a:extLst>
              <a:ext uri="{FF2B5EF4-FFF2-40B4-BE49-F238E27FC236}">
                <a16:creationId xmlns:a16="http://schemas.microsoft.com/office/drawing/2014/main" id="{00212DE6-99EA-47E5-A959-AD56C971C434}"/>
              </a:ext>
            </a:extLst>
          </p:cNvPr>
          <p:cNvPicPr>
            <a:picLocks noChangeAspect="1"/>
          </p:cNvPicPr>
          <p:nvPr/>
        </p:nvPicPr>
        <p:blipFill>
          <a:blip r:embed="rId6"/>
          <a:stretch>
            <a:fillRect/>
          </a:stretch>
        </p:blipFill>
        <p:spPr>
          <a:xfrm>
            <a:off x="4783662" y="2026603"/>
            <a:ext cx="531288" cy="378124"/>
          </a:xfrm>
          <a:prstGeom prst="rect">
            <a:avLst/>
          </a:prstGeom>
        </p:spPr>
      </p:pic>
      <p:cxnSp>
        <p:nvCxnSpPr>
          <p:cNvPr id="18" name="直接箭头连接符 17">
            <a:extLst>
              <a:ext uri="{FF2B5EF4-FFF2-40B4-BE49-F238E27FC236}">
                <a16:creationId xmlns:a16="http://schemas.microsoft.com/office/drawing/2014/main" id="{70E255EA-FB1B-4076-A845-49C18EA37F11}"/>
              </a:ext>
            </a:extLst>
          </p:cNvPr>
          <p:cNvCxnSpPr/>
          <p:nvPr/>
        </p:nvCxnSpPr>
        <p:spPr>
          <a:xfrm flipH="1">
            <a:off x="3841750" y="2343150"/>
            <a:ext cx="941912" cy="419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0296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078898" y="2452475"/>
            <a:ext cx="3262432" cy="707886"/>
          </a:xfrm>
          <a:prstGeom prst="rect">
            <a:avLst/>
          </a:prstGeom>
          <a:noFill/>
        </p:spPr>
        <p:txBody>
          <a:bodyPr wrap="none" rtlCol="0">
            <a:spAutoFit/>
          </a:bodyPr>
          <a:lstStyle/>
          <a:p>
            <a:pPr algn="just"/>
            <a:r>
              <a:rPr lang="zh-CN" altLang="en-US" sz="4000" dirty="0" smtClean="0">
                <a:latin typeface="Arial" panose="020B0604020202020204" pitchFamily="34" charset="0"/>
              </a:rPr>
              <a:t>终身信息抽取</a:t>
            </a:r>
            <a:endParaRPr lang="zh-CN" altLang="en-US" sz="4000" dirty="0">
              <a:effectLst/>
              <a:latin typeface="Arial" panose="020B0604020202020204" pitchFamily="34" charset="0"/>
            </a:endParaRPr>
          </a:p>
        </p:txBody>
      </p:sp>
      <p:grpSp>
        <p:nvGrpSpPr>
          <p:cNvPr id="45" name="组合 44">
            <a:extLst>
              <a:ext uri="{FF2B5EF4-FFF2-40B4-BE49-F238E27FC236}">
                <a16:creationId xmlns:a16="http://schemas.microsoft.com/office/drawing/2014/main" id="{629CDAC3-0D4D-4E08-AFA5-65F1E2391E36}"/>
              </a:ext>
            </a:extLst>
          </p:cNvPr>
          <p:cNvGrpSpPr/>
          <p:nvPr/>
        </p:nvGrpSpPr>
        <p:grpSpPr>
          <a:xfrm>
            <a:off x="1160970" y="2494886"/>
            <a:ext cx="782786" cy="783758"/>
            <a:chOff x="7473473" y="880941"/>
            <a:chExt cx="782786" cy="783758"/>
          </a:xfrm>
        </p:grpSpPr>
        <p:sp>
          <p:nvSpPr>
            <p:cNvPr id="18" name="椭圆 17">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a:extLst>
              <a:ext uri="{FF2B5EF4-FFF2-40B4-BE49-F238E27FC236}">
                <a16:creationId xmlns:a16="http://schemas.microsoft.com/office/drawing/2014/main" id="{2B707D54-1EA8-4AE0-B6FE-0B6236B7942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a:extLst>
              <a:ext uri="{FF2B5EF4-FFF2-40B4-BE49-F238E27FC236}">
                <a16:creationId xmlns:a16="http://schemas.microsoft.com/office/drawing/2014/main" id="{FA9278B1-68E0-48AC-B603-459873BD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extLst>
      <p:ext uri="{BB962C8B-B14F-4D97-AF65-F5344CB8AC3E}">
        <p14:creationId xmlns:p14="http://schemas.microsoft.com/office/powerpoint/2010/main" val="15940004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10"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2359"/>
          <a:stretch>
            <a:fillRect/>
          </a:stretch>
        </p:blipFill>
        <p:spPr>
          <a:xfrm>
            <a:off x="8583717" y="5275559"/>
            <a:ext cx="1736918" cy="1328467"/>
          </a:xfrm>
          <a:prstGeom prst="rect">
            <a:avLst/>
          </a:prstGeom>
          <a:ln>
            <a:noFill/>
          </a:ln>
          <a:effectLst/>
        </p:spPr>
      </p:pic>
      <p:pic>
        <p:nvPicPr>
          <p:cNvPr id="12" name="图片 3" descr="图片包含 喷泉, 户外, 温泉, 水&#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637" y="5285068"/>
            <a:ext cx="1752954" cy="1316852"/>
          </a:xfrm>
          <a:prstGeom prst="rect">
            <a:avLst/>
          </a:prstGeom>
          <a:ln>
            <a:noFill/>
          </a:ln>
          <a:effectLst/>
          <a:scene3d>
            <a:camera prst="isometricTopUp">
              <a:rot lat="0" lon="0" rev="0"/>
            </a:camera>
            <a:lightRig rig="threePt" dir="t"/>
          </a:scene3d>
        </p:spPr>
      </p:pic>
      <p:pic>
        <p:nvPicPr>
          <p:cNvPr id="13" name="图片 2" descr="图片包含 户外, 水, 天空, 河流&#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8186" t="837" r="6526" b="-837"/>
          <a:stretch>
            <a:fillRect/>
          </a:stretch>
        </p:blipFill>
        <p:spPr>
          <a:xfrm>
            <a:off x="3334745" y="5279692"/>
            <a:ext cx="1777567" cy="1328467"/>
          </a:xfrm>
          <a:prstGeom prst="rect">
            <a:avLst/>
          </a:prstGeom>
          <a:ln>
            <a:noFill/>
          </a:ln>
          <a:effectLst/>
        </p:spPr>
      </p:pic>
      <p:pic>
        <p:nvPicPr>
          <p:cNvPr id="14"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762" r="4403"/>
          <a:stretch>
            <a:fillRect/>
          </a:stretch>
        </p:blipFill>
        <p:spPr>
          <a:xfrm>
            <a:off x="1658529" y="5297397"/>
            <a:ext cx="1676216" cy="1295096"/>
          </a:xfrm>
          <a:prstGeom prst="rect">
            <a:avLst/>
          </a:prstGeom>
          <a:ln>
            <a:noFill/>
          </a:ln>
          <a:effectLst/>
        </p:spPr>
      </p:pic>
      <p:sp>
        <p:nvSpPr>
          <p:cNvPr id="15" name="矩形 14"/>
          <p:cNvSpPr/>
          <p:nvPr/>
        </p:nvSpPr>
        <p:spPr>
          <a:xfrm>
            <a:off x="1658529" y="5254465"/>
            <a:ext cx="8747422" cy="1401031"/>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0" y="6153091"/>
            <a:ext cx="12192000" cy="724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701675" y="1644015"/>
            <a:ext cx="8705215" cy="2861310"/>
          </a:xfrm>
          <a:prstGeom prst="rect">
            <a:avLst/>
          </a:prstGeom>
          <a:noFill/>
        </p:spPr>
        <p:txBody>
          <a:bodyPr wrap="square" rtlCol="0">
            <a:spAutoFit/>
          </a:bodyPr>
          <a:lstStyle/>
          <a:p>
            <a:pPr marL="342900" indent="-342900">
              <a:lnSpc>
                <a:spcPct val="150000"/>
              </a:lnSpc>
              <a:buFont typeface="Wingdings" panose="05000000000000000000" charset="0"/>
              <a:buChar char="Ø"/>
            </a:pPr>
            <a:r>
              <a:rPr sz="2000" dirty="0">
                <a:latin typeface="+mn-ea"/>
                <a:cs typeface="+mn-ea"/>
                <a:sym typeface="+mn-lt"/>
              </a:rPr>
              <a:t>对于监督学习而言，训练数据的标签通常需要手工完成，非常消耗精力和时间</a:t>
            </a:r>
          </a:p>
          <a:p>
            <a:pPr marL="342900" indent="-342900">
              <a:lnSpc>
                <a:spcPct val="150000"/>
              </a:lnSpc>
              <a:buFont typeface="Wingdings" panose="05000000000000000000" charset="0"/>
              <a:buChar char="Ø"/>
            </a:pPr>
            <a:r>
              <a:rPr sz="2000" dirty="0">
                <a:latin typeface="+mn-ea"/>
                <a:cs typeface="+mn-ea"/>
                <a:sym typeface="+mn-lt"/>
              </a:rPr>
              <a:t>任务</a:t>
            </a:r>
            <a:r>
              <a:rPr lang="zh-CN" sz="2000" dirty="0">
                <a:latin typeface="+mn-ea"/>
                <a:cs typeface="+mn-ea"/>
                <a:sym typeface="+mn-lt"/>
              </a:rPr>
              <a:t>繁多</a:t>
            </a:r>
            <a:r>
              <a:rPr sz="2000" dirty="0">
                <a:latin typeface="+mn-ea"/>
                <a:cs typeface="+mn-ea"/>
                <a:sym typeface="+mn-lt"/>
              </a:rPr>
              <a:t>非常复杂，为了让一个机器学习算法进行学习而为每一个可能的任务或应用标记大量的样本几乎是不太可能的事情</a:t>
            </a:r>
          </a:p>
          <a:p>
            <a:pPr marL="342900" indent="-342900">
              <a:lnSpc>
                <a:spcPct val="150000"/>
              </a:lnSpc>
              <a:buFont typeface="Wingdings" panose="05000000000000000000" charset="0"/>
              <a:buChar char="Ø"/>
            </a:pPr>
            <a:r>
              <a:rPr sz="2000" dirty="0">
                <a:latin typeface="+mn-ea"/>
                <a:cs typeface="+mn-ea"/>
                <a:sym typeface="+mn-lt"/>
              </a:rPr>
              <a:t>事物总是在不断变化，因此，标记工作也需要持续进行</a:t>
            </a:r>
          </a:p>
          <a:p>
            <a:pPr marL="342900" indent="-342900">
              <a:lnSpc>
                <a:spcPct val="150000"/>
              </a:lnSpc>
              <a:buFont typeface="Wingdings" panose="05000000000000000000" charset="0"/>
              <a:buChar char="Ø"/>
            </a:pPr>
            <a:r>
              <a:rPr sz="2000" dirty="0">
                <a:latin typeface="+mn-ea"/>
                <a:cs typeface="+mn-ea"/>
                <a:sym typeface="+mn-lt"/>
              </a:rPr>
              <a:t>即使是无监督学习，在很多情况下收集大量的数据也是比较困难的事情</a:t>
            </a:r>
          </a:p>
        </p:txBody>
      </p:sp>
      <p:sp>
        <p:nvSpPr>
          <p:cNvPr id="19" name="矩形 1"/>
          <p:cNvSpPr/>
          <p:nvPr/>
        </p:nvSpPr>
        <p:spPr>
          <a:xfrm>
            <a:off x="10067822" y="4303873"/>
            <a:ext cx="1145078" cy="657369"/>
          </a:xfrm>
          <a:custGeom>
            <a:avLst/>
            <a:gdLst>
              <a:gd name="connsiteX0" fmla="*/ 0 w 1049482"/>
              <a:gd name="connsiteY0" fmla="*/ 0 h 698933"/>
              <a:gd name="connsiteX1" fmla="*/ 1049482 w 1049482"/>
              <a:gd name="connsiteY1" fmla="*/ 0 h 698933"/>
              <a:gd name="connsiteX2" fmla="*/ 1049482 w 1049482"/>
              <a:gd name="connsiteY2" fmla="*/ 698933 h 698933"/>
              <a:gd name="connsiteX3" fmla="*/ 0 w 1049482"/>
              <a:gd name="connsiteY3" fmla="*/ 698933 h 698933"/>
              <a:gd name="connsiteX4" fmla="*/ 0 w 1049482"/>
              <a:gd name="connsiteY4" fmla="*/ 0 h 698933"/>
              <a:gd name="connsiteX0-1" fmla="*/ 0 w 1049482"/>
              <a:gd name="connsiteY0-2" fmla="*/ 0 h 698933"/>
              <a:gd name="connsiteX1-3" fmla="*/ 1049482 w 1049482"/>
              <a:gd name="connsiteY1-4" fmla="*/ 0 h 698933"/>
              <a:gd name="connsiteX2-5" fmla="*/ 1049482 w 1049482"/>
              <a:gd name="connsiteY2-6" fmla="*/ 698933 h 698933"/>
              <a:gd name="connsiteX3-7" fmla="*/ 0 w 1049482"/>
              <a:gd name="connsiteY3-8" fmla="*/ 698933 h 698933"/>
              <a:gd name="connsiteX4-9" fmla="*/ 91440 w 1049482"/>
              <a:gd name="connsiteY4-10" fmla="*/ 91440 h 698933"/>
              <a:gd name="connsiteX0-11" fmla="*/ 0 w 1049482"/>
              <a:gd name="connsiteY0-12" fmla="*/ 0 h 698933"/>
              <a:gd name="connsiteX1-13" fmla="*/ 1049482 w 1049482"/>
              <a:gd name="connsiteY1-14" fmla="*/ 0 h 698933"/>
              <a:gd name="connsiteX2-15" fmla="*/ 1049482 w 1049482"/>
              <a:gd name="connsiteY2-16" fmla="*/ 698933 h 698933"/>
              <a:gd name="connsiteX3-17" fmla="*/ 0 w 1049482"/>
              <a:gd name="connsiteY3-18" fmla="*/ 698933 h 698933"/>
              <a:gd name="connsiteX4-19" fmla="*/ 91440 w 1049482"/>
              <a:gd name="connsiteY4-20" fmla="*/ 268085 h 698933"/>
              <a:gd name="connsiteX0-21" fmla="*/ 0 w 1049482"/>
              <a:gd name="connsiteY0-22" fmla="*/ 0 h 698933"/>
              <a:gd name="connsiteX1-23" fmla="*/ 1049482 w 1049482"/>
              <a:gd name="connsiteY1-24" fmla="*/ 0 h 698933"/>
              <a:gd name="connsiteX2-25" fmla="*/ 1049482 w 1049482"/>
              <a:gd name="connsiteY2-26" fmla="*/ 698933 h 698933"/>
              <a:gd name="connsiteX3-27" fmla="*/ 0 w 1049482"/>
              <a:gd name="connsiteY3-28" fmla="*/ 698933 h 698933"/>
              <a:gd name="connsiteX4-29" fmla="*/ 91440 w 1049482"/>
              <a:gd name="connsiteY4-30" fmla="*/ 268085 h 698933"/>
              <a:gd name="connsiteX0-31" fmla="*/ 0 w 1049482"/>
              <a:gd name="connsiteY0-32" fmla="*/ 0 h 698933"/>
              <a:gd name="connsiteX1-33" fmla="*/ 1049482 w 1049482"/>
              <a:gd name="connsiteY1-34" fmla="*/ 0 h 698933"/>
              <a:gd name="connsiteX2-35" fmla="*/ 1049482 w 1049482"/>
              <a:gd name="connsiteY2-36" fmla="*/ 698933 h 698933"/>
              <a:gd name="connsiteX3-37" fmla="*/ 0 w 1049482"/>
              <a:gd name="connsiteY3-38" fmla="*/ 698933 h 698933"/>
              <a:gd name="connsiteX4-39" fmla="*/ 8313 w 1049482"/>
              <a:gd name="connsiteY4-40" fmla="*/ 662940 h 698933"/>
              <a:gd name="connsiteX0-41" fmla="*/ 0 w 1049482"/>
              <a:gd name="connsiteY0-42" fmla="*/ 0 h 698933"/>
              <a:gd name="connsiteX1-43" fmla="*/ 1049482 w 1049482"/>
              <a:gd name="connsiteY1-44" fmla="*/ 0 h 698933"/>
              <a:gd name="connsiteX2-45" fmla="*/ 1049482 w 1049482"/>
              <a:gd name="connsiteY2-46" fmla="*/ 698933 h 698933"/>
              <a:gd name="connsiteX3-47" fmla="*/ 0 w 1049482"/>
              <a:gd name="connsiteY3-48" fmla="*/ 698933 h 698933"/>
              <a:gd name="connsiteX4-49" fmla="*/ 8313 w 1049482"/>
              <a:gd name="connsiteY4-50" fmla="*/ 662940 h 698933"/>
              <a:gd name="connsiteX0-51" fmla="*/ 1039091 w 1049482"/>
              <a:gd name="connsiteY0-52" fmla="*/ 31173 h 698933"/>
              <a:gd name="connsiteX1-53" fmla="*/ 1049482 w 1049482"/>
              <a:gd name="connsiteY1-54" fmla="*/ 0 h 698933"/>
              <a:gd name="connsiteX2-55" fmla="*/ 1049482 w 1049482"/>
              <a:gd name="connsiteY2-56" fmla="*/ 698933 h 698933"/>
              <a:gd name="connsiteX3-57" fmla="*/ 0 w 1049482"/>
              <a:gd name="connsiteY3-58" fmla="*/ 698933 h 698933"/>
              <a:gd name="connsiteX4-59" fmla="*/ 8313 w 1049482"/>
              <a:gd name="connsiteY4-60" fmla="*/ 662940 h 698933"/>
              <a:gd name="connsiteX0-61" fmla="*/ 1039091 w 1049482"/>
              <a:gd name="connsiteY0-62" fmla="*/ 0 h 667760"/>
              <a:gd name="connsiteX1-63" fmla="*/ 1049482 w 1049482"/>
              <a:gd name="connsiteY1-64" fmla="*/ 72736 h 667760"/>
              <a:gd name="connsiteX2-65" fmla="*/ 1049482 w 1049482"/>
              <a:gd name="connsiteY2-66" fmla="*/ 667760 h 667760"/>
              <a:gd name="connsiteX3-67" fmla="*/ 0 w 1049482"/>
              <a:gd name="connsiteY3-68" fmla="*/ 667760 h 667760"/>
              <a:gd name="connsiteX4-69" fmla="*/ 8313 w 1049482"/>
              <a:gd name="connsiteY4-70" fmla="*/ 631767 h 667760"/>
              <a:gd name="connsiteX0-71" fmla="*/ 1049482 w 1049482"/>
              <a:gd name="connsiteY0-72" fmla="*/ 0 h 657369"/>
              <a:gd name="connsiteX1-73" fmla="*/ 1049482 w 1049482"/>
              <a:gd name="connsiteY1-74" fmla="*/ 62345 h 657369"/>
              <a:gd name="connsiteX2-75" fmla="*/ 1049482 w 1049482"/>
              <a:gd name="connsiteY2-76" fmla="*/ 657369 h 657369"/>
              <a:gd name="connsiteX3-77" fmla="*/ 0 w 1049482"/>
              <a:gd name="connsiteY3-78" fmla="*/ 657369 h 657369"/>
              <a:gd name="connsiteX4-79" fmla="*/ 8313 w 1049482"/>
              <a:gd name="connsiteY4-80" fmla="*/ 621376 h 657369"/>
              <a:gd name="connsiteX0-81" fmla="*/ 1049482 w 1049482"/>
              <a:gd name="connsiteY0-82" fmla="*/ 0 h 657369"/>
              <a:gd name="connsiteX1-83" fmla="*/ 1049482 w 1049482"/>
              <a:gd name="connsiteY1-84" fmla="*/ 62345 h 657369"/>
              <a:gd name="connsiteX2-85" fmla="*/ 1049482 w 1049482"/>
              <a:gd name="connsiteY2-86" fmla="*/ 657369 h 657369"/>
              <a:gd name="connsiteX3-87" fmla="*/ 0 w 1049482"/>
              <a:gd name="connsiteY3-88" fmla="*/ 657369 h 657369"/>
              <a:gd name="connsiteX4-89" fmla="*/ 8313 w 1049482"/>
              <a:gd name="connsiteY4-90" fmla="*/ 621376 h 657369"/>
              <a:gd name="connsiteX0-91" fmla="*/ 1049482 w 1049482"/>
              <a:gd name="connsiteY0-92" fmla="*/ 0 h 657369"/>
              <a:gd name="connsiteX1-93" fmla="*/ 1049482 w 1049482"/>
              <a:gd name="connsiteY1-94" fmla="*/ 62345 h 657369"/>
              <a:gd name="connsiteX2-95" fmla="*/ 1049482 w 1049482"/>
              <a:gd name="connsiteY2-96" fmla="*/ 657369 h 657369"/>
              <a:gd name="connsiteX3-97" fmla="*/ 0 w 1049482"/>
              <a:gd name="connsiteY3-98" fmla="*/ 657369 h 657369"/>
              <a:gd name="connsiteX4-99" fmla="*/ 8313 w 1049482"/>
              <a:gd name="connsiteY4-100" fmla="*/ 652549 h 657369"/>
              <a:gd name="connsiteX0-101" fmla="*/ 1049482 w 1049482"/>
              <a:gd name="connsiteY0-102" fmla="*/ 0 h 657369"/>
              <a:gd name="connsiteX1-103" fmla="*/ 1049482 w 1049482"/>
              <a:gd name="connsiteY1-104" fmla="*/ 62345 h 657369"/>
              <a:gd name="connsiteX2-105" fmla="*/ 1049482 w 1049482"/>
              <a:gd name="connsiteY2-106" fmla="*/ 657369 h 657369"/>
              <a:gd name="connsiteX3-107" fmla="*/ 0 w 1049482"/>
              <a:gd name="connsiteY3-108" fmla="*/ 657369 h 657369"/>
              <a:gd name="connsiteX4-109" fmla="*/ 8313 w 1049482"/>
              <a:gd name="connsiteY4-110" fmla="*/ 652549 h 657369"/>
              <a:gd name="connsiteX0-111" fmla="*/ 1049482 w 1049482"/>
              <a:gd name="connsiteY0-112" fmla="*/ 0 h 662940"/>
              <a:gd name="connsiteX1-113" fmla="*/ 1049482 w 1049482"/>
              <a:gd name="connsiteY1-114" fmla="*/ 62345 h 662940"/>
              <a:gd name="connsiteX2-115" fmla="*/ 1049482 w 1049482"/>
              <a:gd name="connsiteY2-116" fmla="*/ 657369 h 662940"/>
              <a:gd name="connsiteX3-117" fmla="*/ 0 w 1049482"/>
              <a:gd name="connsiteY3-118" fmla="*/ 657369 h 662940"/>
              <a:gd name="connsiteX4-119" fmla="*/ 216131 w 1049482"/>
              <a:gd name="connsiteY4-120" fmla="*/ 662940 h 662940"/>
              <a:gd name="connsiteX0-121" fmla="*/ 841664 w 841664"/>
              <a:gd name="connsiteY0-122" fmla="*/ 0 h 667760"/>
              <a:gd name="connsiteX1-123" fmla="*/ 841664 w 841664"/>
              <a:gd name="connsiteY1-124" fmla="*/ 62345 h 667760"/>
              <a:gd name="connsiteX2-125" fmla="*/ 841664 w 841664"/>
              <a:gd name="connsiteY2-126" fmla="*/ 657369 h 667760"/>
              <a:gd name="connsiteX3-127" fmla="*/ 0 w 841664"/>
              <a:gd name="connsiteY3-128" fmla="*/ 667760 h 667760"/>
              <a:gd name="connsiteX4-129" fmla="*/ 8313 w 841664"/>
              <a:gd name="connsiteY4-130" fmla="*/ 662940 h 667760"/>
              <a:gd name="connsiteX0-131" fmla="*/ 843741 w 843741"/>
              <a:gd name="connsiteY0-132" fmla="*/ 0 h 667760"/>
              <a:gd name="connsiteX1-133" fmla="*/ 843741 w 843741"/>
              <a:gd name="connsiteY1-134" fmla="*/ 62345 h 667760"/>
              <a:gd name="connsiteX2-135" fmla="*/ 843741 w 843741"/>
              <a:gd name="connsiteY2-136" fmla="*/ 657369 h 667760"/>
              <a:gd name="connsiteX3-137" fmla="*/ 2077 w 843741"/>
              <a:gd name="connsiteY3-138" fmla="*/ 667760 h 667760"/>
              <a:gd name="connsiteX4-139" fmla="*/ 0 w 843741"/>
              <a:gd name="connsiteY4-140" fmla="*/ 600594 h 667760"/>
              <a:gd name="connsiteX0-141" fmla="*/ 841673 w 841673"/>
              <a:gd name="connsiteY0-142" fmla="*/ 0 h 667760"/>
              <a:gd name="connsiteX1-143" fmla="*/ 841673 w 841673"/>
              <a:gd name="connsiteY1-144" fmla="*/ 62345 h 667760"/>
              <a:gd name="connsiteX2-145" fmla="*/ 841673 w 841673"/>
              <a:gd name="connsiteY2-146" fmla="*/ 657369 h 667760"/>
              <a:gd name="connsiteX3-147" fmla="*/ 9 w 841673"/>
              <a:gd name="connsiteY3-148" fmla="*/ 667760 h 667760"/>
              <a:gd name="connsiteX4-149" fmla="*/ 39496 w 841673"/>
              <a:gd name="connsiteY4-150" fmla="*/ 652549 h 667760"/>
              <a:gd name="connsiteX0-151" fmla="*/ 841666 w 841666"/>
              <a:gd name="connsiteY0-152" fmla="*/ 0 h 667760"/>
              <a:gd name="connsiteX1-153" fmla="*/ 841666 w 841666"/>
              <a:gd name="connsiteY1-154" fmla="*/ 62345 h 667760"/>
              <a:gd name="connsiteX2-155" fmla="*/ 841666 w 841666"/>
              <a:gd name="connsiteY2-156" fmla="*/ 657369 h 667760"/>
              <a:gd name="connsiteX3-157" fmla="*/ 2 w 841666"/>
              <a:gd name="connsiteY3-158" fmla="*/ 667760 h 667760"/>
              <a:gd name="connsiteX4-159" fmla="*/ 288870 w 841666"/>
              <a:gd name="connsiteY4-160" fmla="*/ 642159 h 667760"/>
              <a:gd name="connsiteX0-161" fmla="*/ 1155469 w 1155469"/>
              <a:gd name="connsiteY0-162" fmla="*/ 0 h 667760"/>
              <a:gd name="connsiteX1-163" fmla="*/ 1155469 w 1155469"/>
              <a:gd name="connsiteY1-164" fmla="*/ 62345 h 667760"/>
              <a:gd name="connsiteX2-165" fmla="*/ 1155469 w 1155469"/>
              <a:gd name="connsiteY2-166" fmla="*/ 657369 h 667760"/>
              <a:gd name="connsiteX3-167" fmla="*/ 313805 w 1155469"/>
              <a:gd name="connsiteY3-168" fmla="*/ 667760 h 667760"/>
              <a:gd name="connsiteX4-169" fmla="*/ 0 w 1155469"/>
              <a:gd name="connsiteY4-170" fmla="*/ 621377 h 667760"/>
              <a:gd name="connsiteX0-171" fmla="*/ 1155469 w 1155469"/>
              <a:gd name="connsiteY0-172" fmla="*/ 0 h 667760"/>
              <a:gd name="connsiteX1-173" fmla="*/ 1155469 w 1155469"/>
              <a:gd name="connsiteY1-174" fmla="*/ 62345 h 667760"/>
              <a:gd name="connsiteX2-175" fmla="*/ 1155469 w 1155469"/>
              <a:gd name="connsiteY2-176" fmla="*/ 657369 h 667760"/>
              <a:gd name="connsiteX3-177" fmla="*/ 313805 w 1155469"/>
              <a:gd name="connsiteY3-178" fmla="*/ 667760 h 667760"/>
              <a:gd name="connsiteX4-179" fmla="*/ 0 w 1155469"/>
              <a:gd name="connsiteY4-180" fmla="*/ 621377 h 667760"/>
              <a:gd name="connsiteX0-181" fmla="*/ 1155469 w 1155469"/>
              <a:gd name="connsiteY0-182" fmla="*/ 0 h 657369"/>
              <a:gd name="connsiteX1-183" fmla="*/ 1155469 w 1155469"/>
              <a:gd name="connsiteY1-184" fmla="*/ 62345 h 657369"/>
              <a:gd name="connsiteX2-185" fmla="*/ 1155469 w 1155469"/>
              <a:gd name="connsiteY2-186" fmla="*/ 657369 h 657369"/>
              <a:gd name="connsiteX3-187" fmla="*/ 0 w 1155469"/>
              <a:gd name="connsiteY3-188" fmla="*/ 621377 h 657369"/>
              <a:gd name="connsiteX0-189" fmla="*/ 1145078 w 1145078"/>
              <a:gd name="connsiteY0-190" fmla="*/ 0 h 683723"/>
              <a:gd name="connsiteX1-191" fmla="*/ 1145078 w 1145078"/>
              <a:gd name="connsiteY1-192" fmla="*/ 62345 h 683723"/>
              <a:gd name="connsiteX2-193" fmla="*/ 1145078 w 1145078"/>
              <a:gd name="connsiteY2-194" fmla="*/ 657369 h 683723"/>
              <a:gd name="connsiteX3-195" fmla="*/ 0 w 1145078"/>
              <a:gd name="connsiteY3-196" fmla="*/ 683723 h 683723"/>
              <a:gd name="connsiteX0-197" fmla="*/ 1145078 w 1145078"/>
              <a:gd name="connsiteY0-198" fmla="*/ 0 h 657369"/>
              <a:gd name="connsiteX1-199" fmla="*/ 1145078 w 1145078"/>
              <a:gd name="connsiteY1-200" fmla="*/ 62345 h 657369"/>
              <a:gd name="connsiteX2-201" fmla="*/ 1145078 w 1145078"/>
              <a:gd name="connsiteY2-202" fmla="*/ 657369 h 657369"/>
              <a:gd name="connsiteX3-203" fmla="*/ 0 w 1145078"/>
              <a:gd name="connsiteY3-204" fmla="*/ 642159 h 657369"/>
            </a:gdLst>
            <a:ahLst/>
            <a:cxnLst>
              <a:cxn ang="0">
                <a:pos x="connsiteX0-1" y="connsiteY0-2"/>
              </a:cxn>
              <a:cxn ang="0">
                <a:pos x="connsiteX1-3" y="connsiteY1-4"/>
              </a:cxn>
              <a:cxn ang="0">
                <a:pos x="connsiteX2-5" y="connsiteY2-6"/>
              </a:cxn>
              <a:cxn ang="0">
                <a:pos x="connsiteX3-7" y="connsiteY3-8"/>
              </a:cxn>
            </a:cxnLst>
            <a:rect l="l" t="t" r="r" b="b"/>
            <a:pathLst>
              <a:path w="1145078" h="657369">
                <a:moveTo>
                  <a:pt x="1145078" y="0"/>
                </a:moveTo>
                <a:lnTo>
                  <a:pt x="1145078" y="62345"/>
                </a:lnTo>
                <a:lnTo>
                  <a:pt x="1145078" y="657369"/>
                </a:lnTo>
                <a:lnTo>
                  <a:pt x="0" y="642159"/>
                </a:lnTo>
              </a:path>
            </a:pathLst>
          </a:custGeom>
          <a:no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矩形 1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1" name="文本框 20"/>
          <p:cNvSpPr txBox="1"/>
          <p:nvPr/>
        </p:nvSpPr>
        <p:spPr>
          <a:xfrm>
            <a:off x="1326579" y="477082"/>
            <a:ext cx="2416046" cy="830997"/>
          </a:xfrm>
          <a:prstGeom prst="rect">
            <a:avLst/>
          </a:prstGeom>
          <a:noFill/>
        </p:spPr>
        <p:txBody>
          <a:bodyPr wrap="none" rtlCol="0">
            <a:spAutoFit/>
          </a:bodyPr>
          <a:lstStyle/>
          <a:p>
            <a:pPr algn="l"/>
            <a:r>
              <a:rPr lang="zh-CN" altLang="en-US" sz="2400" spc="500" dirty="0">
                <a:cs typeface="+mn-ea"/>
                <a:sym typeface="+mn-lt"/>
              </a:rPr>
              <a:t>终身学习简介</a:t>
            </a:r>
          </a:p>
          <a:p>
            <a:endParaRPr lang="zh-CN" altLang="en-US" sz="2400" spc="500" dirty="0">
              <a:cs typeface="+mn-ea"/>
              <a:sym typeface="+mn-lt"/>
            </a:endParaRPr>
          </a:p>
        </p:txBody>
      </p:sp>
      <p:grpSp>
        <p:nvGrpSpPr>
          <p:cNvPr id="22" name="组合 21"/>
          <p:cNvGrpSpPr/>
          <p:nvPr/>
        </p:nvGrpSpPr>
        <p:grpSpPr>
          <a:xfrm>
            <a:off x="660401" y="406644"/>
            <a:ext cx="609356" cy="609356"/>
            <a:chOff x="7504635" y="3112377"/>
            <a:chExt cx="783759" cy="783759"/>
          </a:xfrm>
        </p:grpSpPr>
        <p:sp>
          <p:nvSpPr>
            <p:cNvPr id="24" name="椭圆 23"/>
            <p:cNvSpPr/>
            <p:nvPr/>
          </p:nvSpPr>
          <p:spPr bwMode="auto">
            <a:xfrm>
              <a:off x="7504635" y="3112377"/>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5" name="椭圆 24"/>
            <p:cNvSpPr/>
            <p:nvPr/>
          </p:nvSpPr>
          <p:spPr bwMode="auto">
            <a:xfrm>
              <a:off x="7558118" y="3161969"/>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6" name="KSO_Shape"/>
            <p:cNvSpPr>
              <a:spLocks noChangeArrowheads="1"/>
            </p:cNvSpPr>
            <p:nvPr/>
          </p:nvSpPr>
          <p:spPr bwMode="auto">
            <a:xfrm>
              <a:off x="7631203" y="3338370"/>
              <a:ext cx="530623" cy="323010"/>
            </a:xfrm>
            <a:custGeom>
              <a:avLst/>
              <a:gdLst>
                <a:gd name="T0" fmla="*/ 2147483646 w 3931"/>
                <a:gd name="T1" fmla="*/ 2147483646 h 2392"/>
                <a:gd name="T2" fmla="*/ 2147483646 w 3931"/>
                <a:gd name="T3" fmla="*/ 2147483646 h 2392"/>
                <a:gd name="T4" fmla="*/ 2147483646 w 3931"/>
                <a:gd name="T5" fmla="*/ 2147483646 h 2392"/>
                <a:gd name="T6" fmla="*/ 2147483646 w 3931"/>
                <a:gd name="T7" fmla="*/ 2147483646 h 2392"/>
                <a:gd name="T8" fmla="*/ 2147483646 w 3931"/>
                <a:gd name="T9" fmla="*/ 2147483646 h 2392"/>
                <a:gd name="T10" fmla="*/ 2147483646 w 3931"/>
                <a:gd name="T11" fmla="*/ 2147483646 h 2392"/>
                <a:gd name="T12" fmla="*/ 2147483646 w 3931"/>
                <a:gd name="T13" fmla="*/ 2147483646 h 2392"/>
                <a:gd name="T14" fmla="*/ 2147483646 w 3931"/>
                <a:gd name="T15" fmla="*/ 2147483646 h 2392"/>
                <a:gd name="T16" fmla="*/ 2147483646 w 3931"/>
                <a:gd name="T17" fmla="*/ 2147483646 h 2392"/>
                <a:gd name="T18" fmla="*/ 2147483646 w 3931"/>
                <a:gd name="T19" fmla="*/ 2147483646 h 2392"/>
                <a:gd name="T20" fmla="*/ 2147483646 w 3931"/>
                <a:gd name="T21" fmla="*/ 2147483646 h 2392"/>
                <a:gd name="T22" fmla="*/ 2147483646 w 3931"/>
                <a:gd name="T23" fmla="*/ 2147483646 h 2392"/>
                <a:gd name="T24" fmla="*/ 2147483646 w 3931"/>
                <a:gd name="T25" fmla="*/ 2147483646 h 2392"/>
                <a:gd name="T26" fmla="*/ 0 w 3931"/>
                <a:gd name="T27" fmla="*/ 2147483646 h 2392"/>
                <a:gd name="T28" fmla="*/ 2147483646 w 3931"/>
                <a:gd name="T29" fmla="*/ 0 h 2392"/>
                <a:gd name="T30" fmla="*/ 2147483646 w 3931"/>
                <a:gd name="T31" fmla="*/ 2147483646 h 2392"/>
                <a:gd name="T32" fmla="*/ 2147483646 w 3931"/>
                <a:gd name="T33" fmla="*/ 2147483646 h 2392"/>
                <a:gd name="T34" fmla="*/ 2147483646 w 3931"/>
                <a:gd name="T35" fmla="*/ 2147483646 h 2392"/>
                <a:gd name="T36" fmla="*/ 2147483646 w 3931"/>
                <a:gd name="T37" fmla="*/ 2147483646 h 2392"/>
                <a:gd name="T38" fmla="*/ 2147483646 w 3931"/>
                <a:gd name="T39" fmla="*/ 2147483646 h 2392"/>
                <a:gd name="T40" fmla="*/ 2147483646 w 3931"/>
                <a:gd name="T41" fmla="*/ 2147483646 h 2392"/>
                <a:gd name="T42" fmla="*/ 2147483646 w 3931"/>
                <a:gd name="T43" fmla="*/ 2147483646 h 2392"/>
                <a:gd name="T44" fmla="*/ 2147483646 w 3931"/>
                <a:gd name="T45" fmla="*/ 2147483646 h 2392"/>
                <a:gd name="T46" fmla="*/ 2147483646 w 3931"/>
                <a:gd name="T47" fmla="*/ 2147483646 h 2392"/>
                <a:gd name="T48" fmla="*/ 2147483646 w 3931"/>
                <a:gd name="T49" fmla="*/ 2147483646 h 2392"/>
                <a:gd name="T50" fmla="*/ 2147483646 w 3931"/>
                <a:gd name="T51" fmla="*/ 2147483646 h 2392"/>
                <a:gd name="T52" fmla="*/ 2147483646 w 3931"/>
                <a:gd name="T53" fmla="*/ 2147483646 h 2392"/>
                <a:gd name="T54" fmla="*/ 2147483646 w 3931"/>
                <a:gd name="T55" fmla="*/ 2147483646 h 2392"/>
                <a:gd name="T56" fmla="*/ 2147483646 w 3931"/>
                <a:gd name="T57" fmla="*/ 2147483646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accent3"/>
            </a:solidFill>
            <a:ln>
              <a:noFill/>
            </a:ln>
          </p:spPr>
          <p:txBody>
            <a:bodyPr anchor="ctr" anchorCtr="1"/>
            <a:lstStyle/>
            <a:p>
              <a:endParaRPr lang="zh-CN" altLang="en-US">
                <a:cs typeface="+mn-ea"/>
                <a:sym typeface="+mn-lt"/>
              </a:endParaRPr>
            </a:p>
          </p:txBody>
        </p:sp>
      </p:grpSp>
      <p:sp>
        <p:nvSpPr>
          <p:cNvPr id="3" name="矩形 2"/>
          <p:cNvSpPr/>
          <p:nvPr/>
        </p:nvSpPr>
        <p:spPr>
          <a:xfrm>
            <a:off x="9966325" y="1868170"/>
            <a:ext cx="1913890" cy="2214880"/>
          </a:xfrm>
          <a:prstGeom prst="rect">
            <a:avLst/>
          </a:prstGeom>
          <a:noFill/>
          <a:ln>
            <a:noFill/>
          </a:ln>
        </p:spPr>
        <p:txBody>
          <a:bodyPr wrap="square" rtlCol="0" anchor="t">
            <a:spAutoFit/>
          </a:bodyPr>
          <a:lstStyle/>
          <a:p>
            <a:pPr algn="ctr"/>
            <a:r>
              <a:rPr lang="zh-CN" altLang="en-US" sz="138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000"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终身信息抽取</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 name="图片 1"/>
          <p:cNvPicPr>
            <a:picLocks noChangeAspect="1"/>
          </p:cNvPicPr>
          <p:nvPr/>
        </p:nvPicPr>
        <p:blipFill>
          <a:blip r:embed="rId5"/>
          <a:stretch>
            <a:fillRect/>
          </a:stretch>
        </p:blipFill>
        <p:spPr>
          <a:xfrm>
            <a:off x="2031991" y="1474477"/>
            <a:ext cx="7119415" cy="1760818"/>
          </a:xfrm>
          <a:prstGeom prst="rect">
            <a:avLst/>
          </a:prstGeom>
        </p:spPr>
      </p:pic>
      <p:sp>
        <p:nvSpPr>
          <p:cNvPr id="3" name="文本框 2"/>
          <p:cNvSpPr txBox="1"/>
          <p:nvPr/>
        </p:nvSpPr>
        <p:spPr>
          <a:xfrm>
            <a:off x="1153728" y="3746372"/>
            <a:ext cx="6762363" cy="3139321"/>
          </a:xfrm>
          <a:prstGeom prst="rect">
            <a:avLst/>
          </a:prstGeom>
          <a:noFill/>
        </p:spPr>
        <p:txBody>
          <a:bodyPr wrap="square" rtlCol="0">
            <a:spAutoFit/>
          </a:bodyPr>
          <a:lstStyle/>
          <a:p>
            <a:endParaRPr lang="en-US" altLang="zh-CN" dirty="0"/>
          </a:p>
          <a:p>
            <a:r>
              <a:rPr lang="zh-CN" altLang="en-US" dirty="0"/>
              <a:t>任务：从评论数据集中抽取</a:t>
            </a:r>
            <a:r>
              <a:rPr lang="en-US" altLang="zh-CN" dirty="0"/>
              <a:t>aspects</a:t>
            </a:r>
            <a:r>
              <a:rPr lang="zh-CN" altLang="en-US" dirty="0"/>
              <a:t>。</a:t>
            </a:r>
            <a:endParaRPr lang="en-US" altLang="zh-CN" dirty="0"/>
          </a:p>
          <a:p>
            <a:endParaRPr lang="en-US" altLang="zh-CN" dirty="0"/>
          </a:p>
          <a:p>
            <a:endParaRPr lang="en-US" altLang="zh-CN" dirty="0"/>
          </a:p>
          <a:p>
            <a:r>
              <a:rPr lang="en-US" altLang="zh-CN" dirty="0"/>
              <a:t>aspects: </a:t>
            </a:r>
            <a:r>
              <a:rPr lang="zh-CN" altLang="en-US" dirty="0"/>
              <a:t>一个事物的不同方面。</a:t>
            </a:r>
            <a:endParaRPr lang="en-US" altLang="zh-CN" dirty="0"/>
          </a:p>
          <a:p>
            <a:endParaRPr lang="en-US" altLang="zh-CN" dirty="0"/>
          </a:p>
          <a:p>
            <a:r>
              <a:rPr lang="zh-CN" altLang="en-US" dirty="0"/>
              <a:t>如：</a:t>
            </a:r>
            <a:r>
              <a:rPr lang="en-US" altLang="zh-CN" dirty="0"/>
              <a:t>“</a:t>
            </a:r>
            <a:r>
              <a:rPr lang="en-US" altLang="zh-CN" i="1" dirty="0"/>
              <a:t>The  phone has a great screen, but its battery life is short.”</a:t>
            </a:r>
            <a:r>
              <a:rPr lang="zh-CN" altLang="en-US" dirty="0"/>
              <a:t>中，</a:t>
            </a:r>
            <a:r>
              <a:rPr lang="en-US" altLang="zh-CN" dirty="0"/>
              <a:t>aspects</a:t>
            </a:r>
            <a:r>
              <a:rPr lang="zh-CN" altLang="en-US" dirty="0"/>
              <a:t>为‘</a:t>
            </a:r>
            <a:r>
              <a:rPr lang="en-US" altLang="zh-CN" dirty="0"/>
              <a:t>screen</a:t>
            </a:r>
            <a:r>
              <a:rPr lang="zh-CN" altLang="en-US" dirty="0"/>
              <a:t>’和‘</a:t>
            </a:r>
            <a:r>
              <a:rPr lang="en-US" altLang="zh-CN" dirty="0"/>
              <a:t>battery</a:t>
            </a:r>
            <a:r>
              <a:rPr lang="zh-CN" altLang="en-US" dirty="0"/>
              <a:t>’。</a:t>
            </a:r>
            <a:endParaRPr lang="en-US" altLang="zh-CN" dirty="0"/>
          </a:p>
          <a:p>
            <a:endParaRPr lang="en-US" altLang="zh-CN" dirty="0"/>
          </a:p>
          <a:p>
            <a:endParaRPr lang="en-US" altLang="zh-CN" dirty="0"/>
          </a:p>
          <a:p>
            <a:endParaRPr lang="zh-CN" altLang="en-US" dirty="0"/>
          </a:p>
        </p:txBody>
      </p:sp>
      <p:sp>
        <p:nvSpPr>
          <p:cNvPr id="5" name="文本框 4"/>
          <p:cNvSpPr txBox="1"/>
          <p:nvPr/>
        </p:nvSpPr>
        <p:spPr>
          <a:xfrm>
            <a:off x="9496697" y="5708469"/>
            <a:ext cx="2050869" cy="369332"/>
          </a:xfrm>
          <a:prstGeom prst="rect">
            <a:avLst/>
          </a:prstGeom>
          <a:noFill/>
        </p:spPr>
        <p:txBody>
          <a:bodyPr wrap="square" rtlCol="0">
            <a:spAutoFit/>
          </a:bodyPr>
          <a:lstStyle/>
          <a:p>
            <a:r>
              <a:rPr lang="en-US" altLang="zh-CN" dirty="0">
                <a:solidFill>
                  <a:srgbClr val="0070C0"/>
                </a:solidFill>
              </a:rPr>
              <a:t>(</a:t>
            </a:r>
            <a:r>
              <a:rPr lang="en-US" altLang="zh-CN" dirty="0" err="1">
                <a:solidFill>
                  <a:srgbClr val="0070C0"/>
                </a:solidFill>
              </a:rPr>
              <a:t>liu</a:t>
            </a:r>
            <a:r>
              <a:rPr lang="en-US" altLang="zh-CN" dirty="0">
                <a:solidFill>
                  <a:srgbClr val="0070C0"/>
                </a:solidFill>
              </a:rPr>
              <a:t> et al, 2016)</a:t>
            </a:r>
            <a:endParaRPr lang="zh-CN" altLang="en-US" dirty="0">
              <a:solidFill>
                <a:srgbClr val="0070C0"/>
              </a:solidFill>
            </a:endParaRPr>
          </a:p>
        </p:txBody>
      </p:sp>
    </p:spTree>
    <p:extLst>
      <p:ext uri="{BB962C8B-B14F-4D97-AF65-F5344CB8AC3E}">
        <p14:creationId xmlns:p14="http://schemas.microsoft.com/office/powerpoint/2010/main" val="12985218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终身信息抽取</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 name="图片 1"/>
          <p:cNvPicPr>
            <a:picLocks noChangeAspect="1"/>
          </p:cNvPicPr>
          <p:nvPr/>
        </p:nvPicPr>
        <p:blipFill>
          <a:blip r:embed="rId5"/>
          <a:stretch>
            <a:fillRect/>
          </a:stretch>
        </p:blipFill>
        <p:spPr>
          <a:xfrm>
            <a:off x="2031991" y="1474477"/>
            <a:ext cx="7119415" cy="1760818"/>
          </a:xfrm>
          <a:prstGeom prst="rect">
            <a:avLst/>
          </a:prstGeom>
        </p:spPr>
      </p:pic>
      <p:sp>
        <p:nvSpPr>
          <p:cNvPr id="3" name="文本框 2"/>
          <p:cNvSpPr txBox="1"/>
          <p:nvPr/>
        </p:nvSpPr>
        <p:spPr>
          <a:xfrm>
            <a:off x="1153728" y="3746372"/>
            <a:ext cx="6762363" cy="2862322"/>
          </a:xfrm>
          <a:prstGeom prst="rect">
            <a:avLst/>
          </a:prstGeom>
          <a:noFill/>
        </p:spPr>
        <p:txBody>
          <a:bodyPr wrap="square" rtlCol="0">
            <a:spAutoFit/>
          </a:bodyPr>
          <a:lstStyle/>
          <a:p>
            <a:r>
              <a:rPr lang="zh-CN" altLang="en-US" dirty="0"/>
              <a:t>基础提取方法：</a:t>
            </a:r>
            <a:r>
              <a:rPr lang="en-US" altLang="zh-CN" i="1" dirty="0"/>
              <a:t>double propagation</a:t>
            </a:r>
          </a:p>
          <a:p>
            <a:endParaRPr lang="en-US" altLang="zh-CN" i="1" dirty="0"/>
          </a:p>
          <a:p>
            <a:endParaRPr lang="en-US" altLang="zh-CN" i="1" dirty="0"/>
          </a:p>
          <a:p>
            <a:endParaRPr lang="en-US" altLang="zh-CN" i="1" dirty="0"/>
          </a:p>
          <a:p>
            <a:r>
              <a:rPr lang="zh-CN" altLang="en-US" dirty="0"/>
              <a:t>算法关键：</a:t>
            </a:r>
            <a:endParaRPr lang="en-US" altLang="zh-CN" dirty="0"/>
          </a:p>
          <a:p>
            <a:endParaRPr lang="en-US" altLang="zh-CN" dirty="0"/>
          </a:p>
          <a:p>
            <a:r>
              <a:rPr lang="en-US" altLang="zh-CN" dirty="0"/>
              <a:t>1</a:t>
            </a:r>
            <a:r>
              <a:rPr lang="zh-CN" altLang="en-US" dirty="0"/>
              <a:t>、句法依存分析</a:t>
            </a:r>
            <a:endParaRPr lang="en-US" altLang="zh-CN" dirty="0"/>
          </a:p>
          <a:p>
            <a:endParaRPr lang="en-US" altLang="zh-CN" dirty="0"/>
          </a:p>
          <a:p>
            <a:r>
              <a:rPr lang="en-US" altLang="zh-CN" dirty="0"/>
              <a:t>2.</a:t>
            </a:r>
            <a:r>
              <a:rPr lang="zh-CN" altLang="en-US" dirty="0"/>
              <a:t>、情感词与</a:t>
            </a:r>
            <a:r>
              <a:rPr lang="en-US" altLang="zh-CN" dirty="0"/>
              <a:t>aspects</a:t>
            </a:r>
            <a:r>
              <a:rPr lang="zh-CN" altLang="en-US" dirty="0"/>
              <a:t>具有依存关系</a:t>
            </a:r>
            <a:endParaRPr lang="en-US" altLang="zh-CN" dirty="0"/>
          </a:p>
          <a:p>
            <a:endParaRPr lang="zh-CN" altLang="en-US" dirty="0"/>
          </a:p>
        </p:txBody>
      </p:sp>
      <p:sp>
        <p:nvSpPr>
          <p:cNvPr id="5" name="文本框 4"/>
          <p:cNvSpPr txBox="1"/>
          <p:nvPr/>
        </p:nvSpPr>
        <p:spPr>
          <a:xfrm>
            <a:off x="9496697" y="5708469"/>
            <a:ext cx="2050869" cy="369332"/>
          </a:xfrm>
          <a:prstGeom prst="rect">
            <a:avLst/>
          </a:prstGeom>
          <a:noFill/>
        </p:spPr>
        <p:txBody>
          <a:bodyPr wrap="square" rtlCol="0">
            <a:spAutoFit/>
          </a:bodyPr>
          <a:lstStyle/>
          <a:p>
            <a:r>
              <a:rPr lang="en-US" altLang="zh-CN" dirty="0">
                <a:solidFill>
                  <a:srgbClr val="0070C0"/>
                </a:solidFill>
              </a:rPr>
              <a:t>(Liu et al, 2016)</a:t>
            </a:r>
            <a:endParaRPr lang="zh-CN" altLang="en-US" dirty="0">
              <a:solidFill>
                <a:srgbClr val="0070C0"/>
              </a:solidFill>
            </a:endParaRPr>
          </a:p>
        </p:txBody>
      </p:sp>
    </p:spTree>
    <p:extLst>
      <p:ext uri="{BB962C8B-B14F-4D97-AF65-F5344CB8AC3E}">
        <p14:creationId xmlns:p14="http://schemas.microsoft.com/office/powerpoint/2010/main" val="128262175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终身信息抽取</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5" name="文本框 4"/>
          <p:cNvSpPr txBox="1"/>
          <p:nvPr/>
        </p:nvSpPr>
        <p:spPr>
          <a:xfrm>
            <a:off x="9496697" y="5708469"/>
            <a:ext cx="2050869" cy="369332"/>
          </a:xfrm>
          <a:prstGeom prst="rect">
            <a:avLst/>
          </a:prstGeom>
          <a:noFill/>
        </p:spPr>
        <p:txBody>
          <a:bodyPr wrap="square" rtlCol="0">
            <a:spAutoFit/>
          </a:bodyPr>
          <a:lstStyle/>
          <a:p>
            <a:r>
              <a:rPr lang="en-US" altLang="zh-CN" dirty="0">
                <a:solidFill>
                  <a:srgbClr val="0070C0"/>
                </a:solidFill>
              </a:rPr>
              <a:t>(Liu et al, 2016)</a:t>
            </a:r>
            <a:endParaRPr lang="zh-CN" altLang="en-US" dirty="0">
              <a:solidFill>
                <a:srgbClr val="0070C0"/>
              </a:solidFill>
            </a:endParaRPr>
          </a:p>
        </p:txBody>
      </p:sp>
      <p:sp>
        <p:nvSpPr>
          <p:cNvPr id="4" name="文本框 3"/>
          <p:cNvSpPr txBox="1"/>
          <p:nvPr/>
        </p:nvSpPr>
        <p:spPr>
          <a:xfrm>
            <a:off x="804486" y="1719944"/>
            <a:ext cx="8917047" cy="2585323"/>
          </a:xfrm>
          <a:prstGeom prst="rect">
            <a:avLst/>
          </a:prstGeom>
          <a:noFill/>
        </p:spPr>
        <p:txBody>
          <a:bodyPr wrap="square" rtlCol="0">
            <a:spAutoFit/>
          </a:bodyPr>
          <a:lstStyle/>
          <a:p>
            <a:r>
              <a:rPr lang="zh-CN" altLang="en-US" dirty="0"/>
              <a:t>终身学习的体现：</a:t>
            </a:r>
            <a:r>
              <a:rPr lang="en-US" altLang="zh-CN" dirty="0"/>
              <a:t>DP</a:t>
            </a:r>
            <a:r>
              <a:rPr lang="zh-CN" altLang="en-US" dirty="0"/>
              <a:t>融入推荐算法。</a:t>
            </a:r>
            <a:endParaRPr lang="en-US" altLang="zh-CN" dirty="0"/>
          </a:p>
          <a:p>
            <a:pPr marL="342900" indent="-342900">
              <a:buAutoNum type="arabicPeriod"/>
            </a:pPr>
            <a:r>
              <a:rPr lang="zh-CN" altLang="en-US" dirty="0"/>
              <a:t>语义相似为基础的推荐</a:t>
            </a:r>
            <a:endParaRPr lang="en-US" altLang="zh-CN" dirty="0"/>
          </a:p>
          <a:p>
            <a:pPr marL="342900" indent="-342900">
              <a:buAutoNum type="arabicPeriod"/>
            </a:pPr>
            <a:endParaRPr lang="en-US" altLang="zh-CN" dirty="0"/>
          </a:p>
          <a:p>
            <a:r>
              <a:rPr lang="en-US" altLang="zh-CN" dirty="0"/>
              <a:t>“</a:t>
            </a:r>
            <a:r>
              <a:rPr lang="en-US" altLang="zh-CN" i="1" dirty="0"/>
              <a:t>The </a:t>
            </a:r>
            <a:r>
              <a:rPr lang="en-US" altLang="zh-CN" i="1" dirty="0">
                <a:solidFill>
                  <a:srgbClr val="FF0000"/>
                </a:solidFill>
              </a:rPr>
              <a:t>picture</a:t>
            </a:r>
            <a:r>
              <a:rPr lang="en-US" altLang="zh-CN" i="1" dirty="0"/>
              <a:t> is blurry</a:t>
            </a:r>
            <a:r>
              <a:rPr lang="en-US" altLang="zh-CN" dirty="0"/>
              <a:t>” “</a:t>
            </a:r>
            <a:r>
              <a:rPr lang="en-US" altLang="zh-CN" i="1" dirty="0"/>
              <a:t>The phone is good, but not the </a:t>
            </a:r>
            <a:r>
              <a:rPr lang="en-US" altLang="zh-CN" i="1" dirty="0">
                <a:solidFill>
                  <a:srgbClr val="FF0000"/>
                </a:solidFill>
              </a:rPr>
              <a:t>photos</a:t>
            </a:r>
            <a:r>
              <a:rPr lang="en-US" altLang="zh-CN" dirty="0">
                <a:solidFill>
                  <a:srgbClr val="FF0000"/>
                </a:solidFill>
              </a:rPr>
              <a:t>.</a:t>
            </a:r>
            <a:r>
              <a:rPr lang="en-US" altLang="zh-CN" dirty="0"/>
              <a:t>”  </a:t>
            </a:r>
          </a:p>
          <a:p>
            <a:pPr marL="342900" indent="-342900">
              <a:buAutoNum type="arabicPeriod"/>
            </a:pPr>
            <a:endParaRPr lang="en-US" altLang="zh-CN" dirty="0"/>
          </a:p>
          <a:p>
            <a:r>
              <a:rPr lang="en-US" altLang="zh-CN" dirty="0"/>
              <a:t>2. </a:t>
            </a:r>
            <a:r>
              <a:rPr lang="zh-CN" altLang="en-US" dirty="0"/>
              <a:t>关联分析作为推荐：</a:t>
            </a:r>
            <a:endParaRPr lang="en-US" altLang="zh-CN" dirty="0"/>
          </a:p>
          <a:p>
            <a:endParaRPr lang="en-US" altLang="zh-CN" dirty="0"/>
          </a:p>
          <a:p>
            <a:r>
              <a:rPr lang="zh-CN" altLang="en-US" dirty="0"/>
              <a:t>手机、相机等电子产品“</a:t>
            </a:r>
            <a:r>
              <a:rPr lang="en-US" altLang="zh-CN" dirty="0"/>
              <a:t>picture</a:t>
            </a:r>
            <a:r>
              <a:rPr lang="zh-CN" altLang="en-US" dirty="0"/>
              <a:t>”与 “</a:t>
            </a:r>
            <a:r>
              <a:rPr lang="en-US" altLang="zh-CN" dirty="0"/>
              <a:t>battery</a:t>
            </a:r>
            <a:r>
              <a:rPr lang="zh-CN" altLang="en-US" dirty="0"/>
              <a:t>”共现频率高。</a:t>
            </a:r>
            <a:endParaRPr lang="en-US" altLang="zh-CN" dirty="0"/>
          </a:p>
          <a:p>
            <a:endParaRPr lang="en-US" altLang="zh-CN" dirty="0"/>
          </a:p>
        </p:txBody>
      </p:sp>
    </p:spTree>
    <p:extLst>
      <p:ext uri="{BB962C8B-B14F-4D97-AF65-F5344CB8AC3E}">
        <p14:creationId xmlns:p14="http://schemas.microsoft.com/office/powerpoint/2010/main" val="335689601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终身信息抽取</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5" name="文本框 4"/>
          <p:cNvSpPr txBox="1"/>
          <p:nvPr/>
        </p:nvSpPr>
        <p:spPr>
          <a:xfrm>
            <a:off x="9496697" y="5708469"/>
            <a:ext cx="2050869" cy="369332"/>
          </a:xfrm>
          <a:prstGeom prst="rect">
            <a:avLst/>
          </a:prstGeom>
          <a:noFill/>
        </p:spPr>
        <p:txBody>
          <a:bodyPr wrap="square" rtlCol="0">
            <a:spAutoFit/>
          </a:bodyPr>
          <a:lstStyle/>
          <a:p>
            <a:r>
              <a:rPr lang="en-US" altLang="zh-CN" dirty="0">
                <a:solidFill>
                  <a:srgbClr val="0070C0"/>
                </a:solidFill>
              </a:rPr>
              <a:t>(Liu et al, 2016)</a:t>
            </a:r>
            <a:endParaRPr lang="zh-CN" altLang="en-US" dirty="0">
              <a:solidFill>
                <a:srgbClr val="0070C0"/>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253" y="1130299"/>
            <a:ext cx="9043637" cy="4682672"/>
          </a:xfrm>
          <a:prstGeom prst="rect">
            <a:avLst/>
          </a:prstGeom>
        </p:spPr>
      </p:pic>
    </p:spTree>
    <p:extLst>
      <p:ext uri="{BB962C8B-B14F-4D97-AF65-F5344CB8AC3E}">
        <p14:creationId xmlns:p14="http://schemas.microsoft.com/office/powerpoint/2010/main" val="376701452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3531736" cy="461665"/>
          </a:xfrm>
          <a:prstGeom prst="rect">
            <a:avLst/>
          </a:prstGeom>
          <a:noFill/>
        </p:spPr>
        <p:txBody>
          <a:bodyPr wrap="none" rtlCol="0">
            <a:spAutoFit/>
          </a:bodyPr>
          <a:lstStyle/>
          <a:p>
            <a:r>
              <a:rPr lang="zh-CN" altLang="en-US" sz="2400" spc="500" dirty="0">
                <a:cs typeface="+mn-ea"/>
                <a:sym typeface="+mn-lt"/>
              </a:rPr>
              <a:t>终身无监督学习小结</a:t>
            </a: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3" name="文本框 2"/>
          <p:cNvSpPr txBox="1"/>
          <p:nvPr/>
        </p:nvSpPr>
        <p:spPr>
          <a:xfrm>
            <a:off x="701253" y="1933303"/>
            <a:ext cx="10723491" cy="2308324"/>
          </a:xfrm>
          <a:prstGeom prst="rect">
            <a:avLst/>
          </a:prstGeom>
          <a:noFill/>
        </p:spPr>
        <p:txBody>
          <a:bodyPr wrap="square" rtlCol="0">
            <a:spAutoFit/>
          </a:bodyPr>
          <a:lstStyle/>
          <a:p>
            <a:pPr marL="342900" indent="-342900">
              <a:buAutoNum type="arabicPeriod"/>
            </a:pPr>
            <a:r>
              <a:rPr lang="zh-CN" altLang="en-US" dirty="0"/>
              <a:t>自然语言处理非常适合终身机器学习，正是因为它广泛共享跨领域和跨任务的表达、概念和句法结构。因此，终身机器学习会对</a:t>
            </a:r>
            <a:r>
              <a:rPr lang="en-US" altLang="zh-CN" dirty="0"/>
              <a:t>NLP</a:t>
            </a:r>
            <a:r>
              <a:rPr lang="zh-CN" altLang="en-US" dirty="0"/>
              <a:t>产生重大影响。</a:t>
            </a:r>
            <a:endParaRPr lang="en-US" altLang="zh-CN" dirty="0"/>
          </a:p>
          <a:p>
            <a:pPr marL="342900" indent="-342900">
              <a:buAutoNum type="arabicPeriod"/>
            </a:pPr>
            <a:endParaRPr lang="en-US" altLang="zh-CN" dirty="0"/>
          </a:p>
          <a:p>
            <a:pPr marL="342900" indent="-342900">
              <a:buAutoNum type="arabicPeriod"/>
            </a:pPr>
            <a:endParaRPr lang="en-US" altLang="zh-CN" dirty="0"/>
          </a:p>
          <a:p>
            <a:endParaRPr lang="en-US" altLang="zh-CN" dirty="0"/>
          </a:p>
          <a:p>
            <a:pPr marL="342900" indent="-342900">
              <a:buAutoNum type="arabicPeriod"/>
            </a:pPr>
            <a:endParaRPr lang="en-US" altLang="zh-CN" dirty="0"/>
          </a:p>
          <a:p>
            <a:r>
              <a:rPr lang="en-US" altLang="zh-CN" dirty="0"/>
              <a:t>2. </a:t>
            </a:r>
            <a:r>
              <a:rPr lang="zh-CN" altLang="en-US" dirty="0"/>
              <a:t>不能简单的将不同领域的数据进行合并</a:t>
            </a:r>
          </a:p>
          <a:p>
            <a:endParaRPr lang="en-US" altLang="zh-CN" dirty="0"/>
          </a:p>
        </p:txBody>
      </p:sp>
    </p:spTree>
    <p:extLst>
      <p:ext uri="{BB962C8B-B14F-4D97-AF65-F5344CB8AC3E}">
        <p14:creationId xmlns:p14="http://schemas.microsoft.com/office/powerpoint/2010/main" val="193158232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建筑物, 道路, 草&#10;&#10;描述已自动生成">
            <a:extLst>
              <a:ext uri="{FF2B5EF4-FFF2-40B4-BE49-F238E27FC236}">
                <a16:creationId xmlns:a16="http://schemas.microsoft.com/office/drawing/2014/main" id="{D5277791-7DDF-4FA7-9C78-567E885EB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689" y="0"/>
            <a:ext cx="9135417" cy="6858000"/>
          </a:xfrm>
          <a:prstGeom prst="rect">
            <a:avLst/>
          </a:prstGeom>
        </p:spPr>
      </p:pic>
      <p:sp>
        <p:nvSpPr>
          <p:cNvPr id="34" name="矩形 白1">
            <a:extLst>
              <a:ext uri="{FF2B5EF4-FFF2-40B4-BE49-F238E27FC236}">
                <a16:creationId xmlns:a16="http://schemas.microsoft.com/office/drawing/2014/main" id="{7A935A22-FEEB-4B78-9916-163644E822AB}"/>
              </a:ext>
            </a:extLst>
          </p:cNvPr>
          <p:cNvSpPr/>
          <p:nvPr/>
        </p:nvSpPr>
        <p:spPr>
          <a:xfrm rot="5400000">
            <a:off x="4266995" y="-1097305"/>
            <a:ext cx="6858002" cy="9052613"/>
          </a:xfrm>
          <a:prstGeom prst="rect">
            <a:avLst/>
          </a:prstGeom>
          <a:gradFill flip="none" rotWithShape="1">
            <a:gsLst>
              <a:gs pos="0">
                <a:srgbClr val="FFFFFF"/>
              </a:gs>
              <a:gs pos="100000">
                <a:srgbClr val="FFF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41B256AE-680D-4CCC-B51F-B69BF45F0365}"/>
              </a:ext>
            </a:extLst>
          </p:cNvPr>
          <p:cNvSpPr txBox="1"/>
          <p:nvPr/>
        </p:nvSpPr>
        <p:spPr>
          <a:xfrm>
            <a:off x="2244428" y="2494886"/>
            <a:ext cx="4546437" cy="707886"/>
          </a:xfrm>
          <a:prstGeom prst="rect">
            <a:avLst/>
          </a:prstGeom>
          <a:noFill/>
        </p:spPr>
        <p:txBody>
          <a:bodyPr wrap="none" rtlCol="0">
            <a:spAutoFit/>
          </a:bodyPr>
          <a:lstStyle/>
          <a:p>
            <a:pPr algn="just"/>
            <a:r>
              <a:rPr lang="zh-CN" altLang="en-US" sz="4000" dirty="0">
                <a:latin typeface="Arial" panose="020B0604020202020204" pitchFamily="34" charset="0"/>
              </a:rPr>
              <a:t>终身学习</a:t>
            </a:r>
            <a:r>
              <a:rPr lang="en-US" altLang="zh-CN" sz="4000" dirty="0">
                <a:latin typeface="Arial" panose="020B0604020202020204" pitchFamily="34" charset="0"/>
              </a:rPr>
              <a:t>demo</a:t>
            </a:r>
            <a:r>
              <a:rPr lang="zh-CN" altLang="en-US" sz="4000" dirty="0">
                <a:latin typeface="Arial" panose="020B0604020202020204" pitchFamily="34" charset="0"/>
              </a:rPr>
              <a:t>展示</a:t>
            </a:r>
            <a:endParaRPr lang="zh-CN" altLang="en-US" sz="4000" dirty="0">
              <a:effectLst/>
              <a:latin typeface="Arial" panose="020B0604020202020204" pitchFamily="34" charset="0"/>
            </a:endParaRPr>
          </a:p>
        </p:txBody>
      </p:sp>
      <p:grpSp>
        <p:nvGrpSpPr>
          <p:cNvPr id="45" name="组合 44">
            <a:extLst>
              <a:ext uri="{FF2B5EF4-FFF2-40B4-BE49-F238E27FC236}">
                <a16:creationId xmlns:a16="http://schemas.microsoft.com/office/drawing/2014/main" id="{629CDAC3-0D4D-4E08-AFA5-65F1E2391E36}"/>
              </a:ext>
            </a:extLst>
          </p:cNvPr>
          <p:cNvGrpSpPr/>
          <p:nvPr/>
        </p:nvGrpSpPr>
        <p:grpSpPr>
          <a:xfrm>
            <a:off x="1160970" y="2494886"/>
            <a:ext cx="782786" cy="783758"/>
            <a:chOff x="7473473" y="880941"/>
            <a:chExt cx="782786" cy="783758"/>
          </a:xfrm>
        </p:grpSpPr>
        <p:sp>
          <p:nvSpPr>
            <p:cNvPr id="18" name="椭圆 17">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39" name="矩形 38">
            <a:extLst>
              <a:ext uri="{FF2B5EF4-FFF2-40B4-BE49-F238E27FC236}">
                <a16:creationId xmlns:a16="http://schemas.microsoft.com/office/drawing/2014/main" id="{2B707D54-1EA8-4AE0-B6FE-0B6236B79424}"/>
              </a:ext>
            </a:extLst>
          </p:cNvPr>
          <p:cNvSpPr/>
          <p:nvPr/>
        </p:nvSpPr>
        <p:spPr>
          <a:xfrm rot="5400000">
            <a:off x="3851230" y="4848490"/>
            <a:ext cx="152149" cy="1680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41" name="矩形 40">
            <a:extLst>
              <a:ext uri="{FF2B5EF4-FFF2-40B4-BE49-F238E27FC236}">
                <a16:creationId xmlns:a16="http://schemas.microsoft.com/office/drawing/2014/main" id="{BE6199A3-D081-4CEE-84D9-939A9BE73CCF}"/>
              </a:ext>
            </a:extLst>
          </p:cNvPr>
          <p:cNvSpPr/>
          <p:nvPr/>
        </p:nvSpPr>
        <p:spPr>
          <a:xfrm rot="5400000">
            <a:off x="2749225" y="3992636"/>
            <a:ext cx="152148"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50" name="图片 49" descr="图片包含 物体&#10;&#10;描述已自动生成">
            <a:extLst>
              <a:ext uri="{FF2B5EF4-FFF2-40B4-BE49-F238E27FC236}">
                <a16:creationId xmlns:a16="http://schemas.microsoft.com/office/drawing/2014/main" id="{FA9278B1-68E0-48AC-B603-459873BD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289" y="436417"/>
            <a:ext cx="2823611" cy="579583"/>
          </a:xfrm>
          <a:prstGeom prst="rect">
            <a:avLst/>
          </a:prstGeom>
        </p:spPr>
      </p:pic>
    </p:spTree>
    <p:extLst>
      <p:ext uri="{BB962C8B-B14F-4D97-AF65-F5344CB8AC3E}">
        <p14:creationId xmlns:p14="http://schemas.microsoft.com/office/powerpoint/2010/main" val="342369706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184731" cy="461665"/>
          </a:xfrm>
          <a:prstGeom prst="rect">
            <a:avLst/>
          </a:prstGeom>
          <a:noFill/>
        </p:spPr>
        <p:txBody>
          <a:bodyPr wrap="none" rtlCol="0">
            <a:spAutoFit/>
          </a:bodyPr>
          <a:lstStyle/>
          <a:p>
            <a:endParaRPr lang="zh-CN" altLang="en-US" sz="2400" spc="500" dirty="0">
              <a:cs typeface="+mn-ea"/>
              <a:sym typeface="+mn-lt"/>
            </a:endParaRP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9313" y="1282351"/>
            <a:ext cx="7848601" cy="5405346"/>
          </a:xfrm>
          <a:prstGeom prst="rect">
            <a:avLst/>
          </a:prstGeom>
        </p:spPr>
      </p:pic>
      <p:sp>
        <p:nvSpPr>
          <p:cNvPr id="13" name="文本框 12">
            <a:extLst>
              <a:ext uri="{FF2B5EF4-FFF2-40B4-BE49-F238E27FC236}">
                <a16:creationId xmlns:a16="http://schemas.microsoft.com/office/drawing/2014/main" id="{41B256AE-680D-4CCC-B51F-B69BF45F0365}"/>
              </a:ext>
            </a:extLst>
          </p:cNvPr>
          <p:cNvSpPr txBox="1"/>
          <p:nvPr/>
        </p:nvSpPr>
        <p:spPr>
          <a:xfrm>
            <a:off x="1589313" y="439583"/>
            <a:ext cx="2044149" cy="461665"/>
          </a:xfrm>
          <a:prstGeom prst="rect">
            <a:avLst/>
          </a:prstGeom>
          <a:noFill/>
        </p:spPr>
        <p:txBody>
          <a:bodyPr wrap="none" rtlCol="0">
            <a:spAutoFit/>
          </a:bodyPr>
          <a:lstStyle/>
          <a:p>
            <a:r>
              <a:rPr lang="zh-CN" altLang="en-US" sz="2400" spc="500" dirty="0">
                <a:cs typeface="+mn-ea"/>
                <a:sym typeface="+mn-lt"/>
              </a:rPr>
              <a:t>灾难性遗忘</a:t>
            </a:r>
          </a:p>
        </p:txBody>
      </p:sp>
    </p:spTree>
    <p:extLst>
      <p:ext uri="{BB962C8B-B14F-4D97-AF65-F5344CB8AC3E}">
        <p14:creationId xmlns:p14="http://schemas.microsoft.com/office/powerpoint/2010/main" val="339223008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184731" cy="461665"/>
          </a:xfrm>
          <a:prstGeom prst="rect">
            <a:avLst/>
          </a:prstGeom>
          <a:noFill/>
        </p:spPr>
        <p:txBody>
          <a:bodyPr wrap="none" rtlCol="0">
            <a:spAutoFit/>
          </a:bodyPr>
          <a:lstStyle/>
          <a:p>
            <a:endParaRPr lang="zh-CN" altLang="en-US" sz="2400" spc="500" dirty="0">
              <a:cs typeface="+mn-ea"/>
              <a:sym typeface="+mn-lt"/>
            </a:endParaRP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13" name="文本框 12">
            <a:extLst>
              <a:ext uri="{FF2B5EF4-FFF2-40B4-BE49-F238E27FC236}">
                <a16:creationId xmlns:a16="http://schemas.microsoft.com/office/drawing/2014/main" id="{41B256AE-680D-4CCC-B51F-B69BF45F0365}"/>
              </a:ext>
            </a:extLst>
          </p:cNvPr>
          <p:cNvSpPr txBox="1"/>
          <p:nvPr/>
        </p:nvSpPr>
        <p:spPr>
          <a:xfrm>
            <a:off x="1567836" y="477706"/>
            <a:ext cx="8033660" cy="461665"/>
          </a:xfrm>
          <a:prstGeom prst="rect">
            <a:avLst/>
          </a:prstGeom>
          <a:noFill/>
        </p:spPr>
        <p:txBody>
          <a:bodyPr wrap="square" rtlCol="0">
            <a:spAutoFit/>
          </a:bodyPr>
          <a:lstStyle/>
          <a:p>
            <a:r>
              <a:rPr lang="en-US" altLang="zh-CN" sz="2400" spc="500" dirty="0">
                <a:cs typeface="+mn-ea"/>
              </a:rPr>
              <a:t>Elastic Weight Consolidation</a:t>
            </a:r>
            <a:r>
              <a:rPr lang="zh-CN" altLang="en-US" sz="2400" spc="500" dirty="0">
                <a:cs typeface="+mn-ea"/>
              </a:rPr>
              <a:t>（</a:t>
            </a:r>
            <a:r>
              <a:rPr lang="en-US" altLang="zh-CN" sz="2400" spc="500" dirty="0">
                <a:cs typeface="+mn-ea"/>
                <a:sym typeface="+mn-lt"/>
              </a:rPr>
              <a:t>EWC</a:t>
            </a:r>
            <a:r>
              <a:rPr lang="zh-CN" altLang="en-US" sz="2400" spc="500" dirty="0">
                <a:cs typeface="+mn-ea"/>
                <a:sym typeface="+mn-lt"/>
              </a:rPr>
              <a:t>）</a:t>
            </a:r>
          </a:p>
        </p:txBody>
      </p:sp>
      <p:sp>
        <p:nvSpPr>
          <p:cNvPr id="2" name="文本框 1"/>
          <p:cNvSpPr txBox="1"/>
          <p:nvPr/>
        </p:nvSpPr>
        <p:spPr>
          <a:xfrm>
            <a:off x="511628" y="1676400"/>
            <a:ext cx="8371114" cy="830997"/>
          </a:xfrm>
          <a:prstGeom prst="rect">
            <a:avLst/>
          </a:prstGeom>
          <a:noFill/>
        </p:spPr>
        <p:txBody>
          <a:bodyPr wrap="square" rtlCol="0">
            <a:spAutoFit/>
          </a:bodyPr>
          <a:lstStyle/>
          <a:p>
            <a:r>
              <a:rPr lang="zh-CN" altLang="en-US" sz="2400" dirty="0"/>
              <a:t>主要思想：当对新的任务进行学习时，对之前任务影响较大的系数尽量不变，改变对之前任务影响较小的参数</a:t>
            </a:r>
          </a:p>
        </p:txBody>
      </p:sp>
      <p:pic>
        <p:nvPicPr>
          <p:cNvPr id="3" name="图片 2"/>
          <p:cNvPicPr>
            <a:picLocks noChangeAspect="1"/>
          </p:cNvPicPr>
          <p:nvPr/>
        </p:nvPicPr>
        <p:blipFill>
          <a:blip r:embed="rId5"/>
          <a:stretch>
            <a:fillRect/>
          </a:stretch>
        </p:blipFill>
        <p:spPr>
          <a:xfrm>
            <a:off x="881743" y="3606402"/>
            <a:ext cx="6498771" cy="1601146"/>
          </a:xfrm>
          <a:prstGeom prst="rect">
            <a:avLst/>
          </a:prstGeom>
        </p:spPr>
      </p:pic>
    </p:spTree>
    <p:extLst>
      <p:ext uri="{BB962C8B-B14F-4D97-AF65-F5344CB8AC3E}">
        <p14:creationId xmlns:p14="http://schemas.microsoft.com/office/powerpoint/2010/main" val="21510800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184731" cy="461665"/>
          </a:xfrm>
          <a:prstGeom prst="rect">
            <a:avLst/>
          </a:prstGeom>
          <a:noFill/>
        </p:spPr>
        <p:txBody>
          <a:bodyPr wrap="none" rtlCol="0">
            <a:spAutoFit/>
          </a:bodyPr>
          <a:lstStyle/>
          <a:p>
            <a:endParaRPr lang="zh-CN" altLang="en-US" sz="2400" spc="500" dirty="0">
              <a:cs typeface="+mn-ea"/>
              <a:sym typeface="+mn-lt"/>
            </a:endParaRP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13" name="文本框 12">
            <a:extLst>
              <a:ext uri="{FF2B5EF4-FFF2-40B4-BE49-F238E27FC236}">
                <a16:creationId xmlns:a16="http://schemas.microsoft.com/office/drawing/2014/main" id="{41B256AE-680D-4CCC-B51F-B69BF45F0365}"/>
              </a:ext>
            </a:extLst>
          </p:cNvPr>
          <p:cNvSpPr txBox="1"/>
          <p:nvPr/>
        </p:nvSpPr>
        <p:spPr>
          <a:xfrm>
            <a:off x="1567836" y="477706"/>
            <a:ext cx="8033660" cy="461665"/>
          </a:xfrm>
          <a:prstGeom prst="rect">
            <a:avLst/>
          </a:prstGeom>
          <a:noFill/>
        </p:spPr>
        <p:txBody>
          <a:bodyPr wrap="square" rtlCol="0">
            <a:spAutoFit/>
          </a:bodyPr>
          <a:lstStyle/>
          <a:p>
            <a:r>
              <a:rPr lang="zh-CN" altLang="en-US" sz="2400" spc="500" dirty="0">
                <a:cs typeface="+mn-ea"/>
                <a:sym typeface="+mn-lt"/>
              </a:rPr>
              <a:t>数据集</a:t>
            </a:r>
            <a:r>
              <a:rPr lang="en-US" altLang="zh-CN" sz="2400" spc="500" dirty="0">
                <a:cs typeface="+mn-ea"/>
                <a:sym typeface="+mn-lt"/>
              </a:rPr>
              <a:t>MNIST</a:t>
            </a:r>
            <a:endParaRPr lang="zh-CN" altLang="en-US" sz="2400" spc="500" dirty="0">
              <a:cs typeface="+mn-ea"/>
              <a:sym typeface="+mn-lt"/>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275" y="1042999"/>
            <a:ext cx="3906441" cy="292983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349" y="1131671"/>
            <a:ext cx="3703636" cy="2777727"/>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0085" y="4002280"/>
            <a:ext cx="3677199" cy="2757899"/>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4420" y="1091474"/>
            <a:ext cx="3703636" cy="277772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495" y="3949595"/>
            <a:ext cx="3730795" cy="2798096"/>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2323" y="4031180"/>
            <a:ext cx="3561701" cy="2671275"/>
          </a:xfrm>
          <a:prstGeom prst="rect">
            <a:avLst/>
          </a:prstGeom>
        </p:spPr>
      </p:pic>
      <p:sp>
        <p:nvSpPr>
          <p:cNvPr id="14" name="文本框 13"/>
          <p:cNvSpPr txBox="1"/>
          <p:nvPr/>
        </p:nvSpPr>
        <p:spPr>
          <a:xfrm>
            <a:off x="349555" y="2184520"/>
            <a:ext cx="1295693" cy="3693319"/>
          </a:xfrm>
          <a:prstGeom prst="rect">
            <a:avLst/>
          </a:prstGeom>
          <a:noFill/>
        </p:spPr>
        <p:txBody>
          <a:bodyPr wrap="square" rtlCol="0">
            <a:spAutoFit/>
          </a:bodyPr>
          <a:lstStyle/>
          <a:p>
            <a:r>
              <a:rPr lang="en-US" altLang="zh-CN" dirty="0"/>
              <a:t>MNIST</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t>Permuted</a:t>
            </a:r>
          </a:p>
          <a:p>
            <a:r>
              <a:rPr lang="en-US" altLang="zh-CN" dirty="0"/>
              <a:t>MNIST</a:t>
            </a:r>
          </a:p>
        </p:txBody>
      </p:sp>
    </p:spTree>
    <p:extLst>
      <p:ext uri="{BB962C8B-B14F-4D97-AF65-F5344CB8AC3E}">
        <p14:creationId xmlns:p14="http://schemas.microsoft.com/office/powerpoint/2010/main" val="350015332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a:extLst>
              <a:ext uri="{FF2B5EF4-FFF2-40B4-BE49-F238E27FC236}">
                <a16:creationId xmlns:a16="http://schemas.microsoft.com/office/drawing/2014/main" id="{41B256AE-680D-4CCC-B51F-B69BF45F0365}"/>
              </a:ext>
            </a:extLst>
          </p:cNvPr>
          <p:cNvSpPr txBox="1"/>
          <p:nvPr/>
        </p:nvSpPr>
        <p:spPr>
          <a:xfrm>
            <a:off x="1320727" y="470862"/>
            <a:ext cx="184731" cy="461665"/>
          </a:xfrm>
          <a:prstGeom prst="rect">
            <a:avLst/>
          </a:prstGeom>
          <a:noFill/>
        </p:spPr>
        <p:txBody>
          <a:bodyPr wrap="none" rtlCol="0">
            <a:spAutoFit/>
          </a:bodyPr>
          <a:lstStyle/>
          <a:p>
            <a:endParaRPr lang="zh-CN" altLang="en-US" sz="2400" spc="500" dirty="0">
              <a:cs typeface="+mn-ea"/>
              <a:sym typeface="+mn-lt"/>
            </a:endParaRPr>
          </a:p>
        </p:txBody>
      </p:sp>
      <p:grpSp>
        <p:nvGrpSpPr>
          <p:cNvPr id="95" name="组合 94">
            <a:extLst>
              <a:ext uri="{FF2B5EF4-FFF2-40B4-BE49-F238E27FC236}">
                <a16:creationId xmlns:a16="http://schemas.microsoft.com/office/drawing/2014/main" id="{629CDAC3-0D4D-4E08-AFA5-65F1E2391E36}"/>
              </a:ext>
            </a:extLst>
          </p:cNvPr>
          <p:cNvGrpSpPr/>
          <p:nvPr/>
        </p:nvGrpSpPr>
        <p:grpSpPr>
          <a:xfrm>
            <a:off x="660400" y="430009"/>
            <a:ext cx="597949" cy="598691"/>
            <a:chOff x="7473473" y="880941"/>
            <a:chExt cx="782786" cy="783758"/>
          </a:xfrm>
        </p:grpSpPr>
        <p:sp>
          <p:nvSpPr>
            <p:cNvPr id="96" name="椭圆 95">
              <a:extLst>
                <a:ext uri="{FF2B5EF4-FFF2-40B4-BE49-F238E27FC236}">
                  <a16:creationId xmlns:a16="http://schemas.microsoft.com/office/drawing/2014/main" id="{CEFD0D62-CC7A-45CD-97FA-471E4A52475F}"/>
                </a:ext>
              </a:extLst>
            </p:cNvPr>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97" name="椭圆 96">
              <a:extLst>
                <a:ext uri="{FF2B5EF4-FFF2-40B4-BE49-F238E27FC236}">
                  <a16:creationId xmlns:a16="http://schemas.microsoft.com/office/drawing/2014/main" id="{E9AF5B81-241E-4DFF-A434-D4E29A1134B0}"/>
                </a:ext>
              </a:extLst>
            </p:cNvPr>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98" name="图形 39" descr="铅笔">
              <a:extLst>
                <a:ext uri="{FF2B5EF4-FFF2-40B4-BE49-F238E27FC236}">
                  <a16:creationId xmlns:a16="http://schemas.microsoft.com/office/drawing/2014/main" id="{4835DEEE-D175-4941-AE15-3B975257F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99" name="矩形 98">
            <a:extLst>
              <a:ext uri="{FF2B5EF4-FFF2-40B4-BE49-F238E27FC236}">
                <a16:creationId xmlns:a16="http://schemas.microsoft.com/office/drawing/2014/main" id="{E1F14A0A-581A-4B0A-9F8D-F1FFBB6E5280}"/>
              </a:ext>
            </a:extLst>
          </p:cNvPr>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5" y="1282352"/>
            <a:ext cx="6035027" cy="452627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768" y="1297198"/>
            <a:ext cx="6015232" cy="4511424"/>
          </a:xfrm>
          <a:prstGeom prst="rect">
            <a:avLst/>
          </a:prstGeom>
        </p:spPr>
      </p:pic>
      <p:sp>
        <p:nvSpPr>
          <p:cNvPr id="19" name="文本框 18">
            <a:extLst>
              <a:ext uri="{FF2B5EF4-FFF2-40B4-BE49-F238E27FC236}">
                <a16:creationId xmlns:a16="http://schemas.microsoft.com/office/drawing/2014/main" id="{41B256AE-680D-4CCC-B51F-B69BF45F0365}"/>
              </a:ext>
            </a:extLst>
          </p:cNvPr>
          <p:cNvSpPr txBox="1"/>
          <p:nvPr/>
        </p:nvSpPr>
        <p:spPr>
          <a:xfrm>
            <a:off x="1567836" y="477706"/>
            <a:ext cx="8033660" cy="461665"/>
          </a:xfrm>
          <a:prstGeom prst="rect">
            <a:avLst/>
          </a:prstGeom>
          <a:noFill/>
        </p:spPr>
        <p:txBody>
          <a:bodyPr wrap="square" rtlCol="0">
            <a:spAutoFit/>
          </a:bodyPr>
          <a:lstStyle/>
          <a:p>
            <a:r>
              <a:rPr lang="zh-CN" altLang="en-US" sz="2400" spc="500" dirty="0">
                <a:cs typeface="+mn-ea"/>
                <a:sym typeface="+mn-lt"/>
              </a:rPr>
              <a:t>结果</a:t>
            </a:r>
          </a:p>
        </p:txBody>
      </p:sp>
    </p:spTree>
    <p:extLst>
      <p:ext uri="{BB962C8B-B14F-4D97-AF65-F5344CB8AC3E}">
        <p14:creationId xmlns:p14="http://schemas.microsoft.com/office/powerpoint/2010/main" val="24138582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20727" y="470862"/>
            <a:ext cx="2416046" cy="461665"/>
          </a:xfrm>
          <a:prstGeom prst="rect">
            <a:avLst/>
          </a:prstGeom>
          <a:noFill/>
        </p:spPr>
        <p:txBody>
          <a:bodyPr wrap="none" rtlCol="0">
            <a:spAutoFit/>
          </a:bodyPr>
          <a:lstStyle/>
          <a:p>
            <a:pPr algn="l"/>
            <a:r>
              <a:rPr lang="zh-CN" altLang="en-US" sz="2400" spc="500" dirty="0">
                <a:cs typeface="+mn-ea"/>
                <a:sym typeface="+mn-lt"/>
              </a:rPr>
              <a:t>终身学习简介</a:t>
            </a:r>
          </a:p>
        </p:txBody>
      </p:sp>
      <p:grpSp>
        <p:nvGrpSpPr>
          <p:cNvPr id="45" name="组合 44"/>
          <p:cNvGrpSpPr/>
          <p:nvPr/>
        </p:nvGrpSpPr>
        <p:grpSpPr>
          <a:xfrm>
            <a:off x="660400" y="430009"/>
            <a:ext cx="597949" cy="598691"/>
            <a:chOff x="7473473" y="880941"/>
            <a:chExt cx="782786" cy="783758"/>
          </a:xfrm>
        </p:grpSpPr>
        <p:sp>
          <p:nvSpPr>
            <p:cNvPr id="18" name="椭圆 17"/>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19" name="椭圆 18"/>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 name="图形 39" descr="铅笔"/>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2" name="矩形 1"/>
          <p:cNvSpPr/>
          <p:nvPr/>
        </p:nvSpPr>
        <p:spPr>
          <a:xfrm>
            <a:off x="661027" y="1784477"/>
            <a:ext cx="7281770" cy="3857032"/>
          </a:xfrm>
          <a:prstGeom prst="rect">
            <a:avLst/>
          </a:prstGeom>
          <a:gradFill flip="none" rotWithShape="1">
            <a:gsLst>
              <a:gs pos="0">
                <a:schemeClr val="accent1">
                  <a:lumMod val="5000"/>
                  <a:lumOff val="95000"/>
                  <a:alpha val="0"/>
                </a:schemeClr>
              </a:gs>
              <a:gs pos="41000">
                <a:schemeClr val="accent3">
                  <a:alpha val="33000"/>
                </a:schemeClr>
              </a:gs>
              <a:gs pos="100000">
                <a:schemeClr val="accent3">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nvSpPr>
        <p:spPr>
          <a:xfrm>
            <a:off x="1119505" y="2748915"/>
            <a:ext cx="6011545" cy="2861310"/>
          </a:xfrm>
          <a:prstGeom prst="rect">
            <a:avLst/>
          </a:prstGeom>
        </p:spPr>
        <p:txBody>
          <a:bodyPr wrap="square">
            <a:spAutoFit/>
          </a:bodyPr>
          <a:lstStyle/>
          <a:p>
            <a:pPr>
              <a:lnSpc>
                <a:spcPct val="150000"/>
              </a:lnSpc>
            </a:pPr>
            <a:r>
              <a:rPr sz="2000" dirty="0" err="1">
                <a:cs typeface="+mn-ea"/>
                <a:sym typeface="+mn-lt"/>
              </a:rPr>
              <a:t>人类的学习方式</a:t>
            </a:r>
            <a:r>
              <a:rPr lang="zh-CN" sz="2000" dirty="0">
                <a:cs typeface="+mn-ea"/>
                <a:sym typeface="+mn-lt"/>
              </a:rPr>
              <a:t>是</a:t>
            </a:r>
            <a:r>
              <a:rPr sz="2000" dirty="0">
                <a:cs typeface="+mn-ea"/>
                <a:sym typeface="+mn-lt"/>
              </a:rPr>
              <a:t>从过去的任务中积累并保留知识，并无缝地使用这些知识来学习新的任务和解决新的问题。当面对一个新的问题或一个新的环境时，我们能够运用先前所学的知识来处理新的情况，并且从中总结经验和吸取教训。终身机器学习的目标就是模拟人类学习过程和学习能力。</a:t>
            </a:r>
          </a:p>
        </p:txBody>
      </p:sp>
      <p:sp>
        <p:nvSpPr>
          <p:cNvPr id="29" name="矩形 28"/>
          <p:cNvSpPr/>
          <p:nvPr/>
        </p:nvSpPr>
        <p:spPr>
          <a:xfrm>
            <a:off x="1082145" y="2193545"/>
            <a:ext cx="1605280" cy="521970"/>
          </a:xfrm>
          <a:prstGeom prst="rect">
            <a:avLst/>
          </a:prstGeom>
        </p:spPr>
        <p:txBody>
          <a:bodyPr wrap="none">
            <a:spAutoFit/>
          </a:bodyPr>
          <a:lstStyle/>
          <a:p>
            <a:r>
              <a:rPr lang="zh-CN" altLang="en-US" sz="2800" dirty="0">
                <a:cs typeface="+mn-ea"/>
                <a:sym typeface="+mn-lt"/>
              </a:rPr>
              <a:t>终身学习</a:t>
            </a:r>
          </a:p>
        </p:txBody>
      </p:sp>
      <p:sp>
        <p:nvSpPr>
          <p:cNvPr id="30" name="矩形 29"/>
          <p:cNvSpPr/>
          <p:nvPr/>
        </p:nvSpPr>
        <p:spPr>
          <a:xfrm>
            <a:off x="1198152" y="2716834"/>
            <a:ext cx="1989185"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24" name="矩形 23"/>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2" name="椭圆 21"/>
          <p:cNvSpPr/>
          <p:nvPr/>
        </p:nvSpPr>
        <p:spPr>
          <a:xfrm rot="2552877" flipH="1">
            <a:off x="7384843" y="503251"/>
            <a:ext cx="45719" cy="1201072"/>
          </a:xfrm>
          <a:prstGeom prst="ellipse">
            <a:avLst/>
          </a:prstGeom>
          <a:gradFill flip="none" rotWithShape="1">
            <a:gsLst>
              <a:gs pos="100000">
                <a:schemeClr val="bg2"/>
              </a:gs>
              <a:gs pos="0">
                <a:schemeClr val="accent3"/>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p:cNvSpPr/>
          <p:nvPr/>
        </p:nvSpPr>
        <p:spPr>
          <a:xfrm rot="2552877" flipH="1">
            <a:off x="6454399" y="1027873"/>
            <a:ext cx="45719" cy="1201072"/>
          </a:xfrm>
          <a:prstGeom prst="ellipse">
            <a:avLst/>
          </a:prstGeom>
          <a:gradFill flip="none" rotWithShape="1">
            <a:gsLst>
              <a:gs pos="100000">
                <a:schemeClr val="bg2"/>
              </a:gs>
              <a:gs pos="0">
                <a:schemeClr val="accent3"/>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rot="2552877" flipH="1">
            <a:off x="3749856" y="5533563"/>
            <a:ext cx="45719" cy="1201072"/>
          </a:xfrm>
          <a:prstGeom prst="ellipse">
            <a:avLst/>
          </a:prstGeom>
          <a:gradFill flip="none" rotWithShape="1">
            <a:gsLst>
              <a:gs pos="100000">
                <a:schemeClr val="bg2"/>
              </a:gs>
              <a:gs pos="0">
                <a:schemeClr val="bg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p:cNvSpPr/>
          <p:nvPr/>
        </p:nvSpPr>
        <p:spPr>
          <a:xfrm rot="2552877" flipH="1">
            <a:off x="4756563" y="5168875"/>
            <a:ext cx="45719" cy="1201072"/>
          </a:xfrm>
          <a:prstGeom prst="ellipse">
            <a:avLst/>
          </a:prstGeom>
          <a:gradFill flip="none" rotWithShape="1">
            <a:gsLst>
              <a:gs pos="100000">
                <a:schemeClr val="bg2"/>
              </a:gs>
              <a:gs pos="0">
                <a:schemeClr val="bg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椭圆 32"/>
          <p:cNvSpPr/>
          <p:nvPr/>
        </p:nvSpPr>
        <p:spPr>
          <a:xfrm rot="2552877" flipH="1">
            <a:off x="5203388" y="5641405"/>
            <a:ext cx="45719" cy="1201072"/>
          </a:xfrm>
          <a:prstGeom prst="ellipse">
            <a:avLst/>
          </a:prstGeom>
          <a:gradFill flip="none" rotWithShape="1">
            <a:gsLst>
              <a:gs pos="100000">
                <a:schemeClr val="bg2"/>
              </a:gs>
              <a:gs pos="0">
                <a:schemeClr val="bg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6"/>
          <a:stretch>
            <a:fillRect/>
          </a:stretch>
        </p:blipFill>
        <p:spPr>
          <a:xfrm>
            <a:off x="7830820" y="2869565"/>
            <a:ext cx="4061460" cy="2286000"/>
          </a:xfrm>
          <a:prstGeom prst="rect">
            <a:avLst/>
          </a:prstGeom>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占位符 35">
            <a:extLst>
              <a:ext uri="{FF2B5EF4-FFF2-40B4-BE49-F238E27FC236}">
                <a16:creationId xmlns:a16="http://schemas.microsoft.com/office/drawing/2014/main" id="{B455C64A-894C-4E41-9418-AC9A5830C483}"/>
              </a:ext>
            </a:extLst>
          </p:cNvPr>
          <p:cNvSpPr>
            <a:spLocks noGrp="1"/>
          </p:cNvSpPr>
          <p:nvPr>
            <p:ph type="body" sz="quarter" idx="14"/>
          </p:nvPr>
        </p:nvSpPr>
        <p:spPr>
          <a:xfrm>
            <a:off x="3547372" y="2133281"/>
            <a:ext cx="5236152" cy="1515220"/>
          </a:xfrm>
        </p:spPr>
        <p:txBody>
          <a:bodyPr>
            <a:normAutofit/>
          </a:bodyPr>
          <a:lstStyle/>
          <a:p>
            <a:r>
              <a:rPr lang="en-US" altLang="zh-CN" sz="8800" b="1" dirty="0">
                <a:gradFill>
                  <a:gsLst>
                    <a:gs pos="24000">
                      <a:srgbClr val="959595"/>
                    </a:gs>
                    <a:gs pos="0">
                      <a:schemeClr val="bg1"/>
                    </a:gs>
                    <a:gs pos="100000">
                      <a:schemeClr val="accent6">
                        <a:lumMod val="50000"/>
                      </a:schemeClr>
                    </a:gs>
                  </a:gsLst>
                  <a:lin ang="16200000" scaled="1"/>
                </a:gradFill>
                <a:latin typeface="+mn-lt"/>
                <a:ea typeface="+mn-ea"/>
                <a:cs typeface="+mn-ea"/>
                <a:sym typeface="+mn-lt"/>
              </a:rPr>
              <a:t>THANKS</a:t>
            </a:r>
            <a:endParaRPr lang="zh-CN" altLang="en-US" sz="8800" b="1" dirty="0">
              <a:gradFill>
                <a:gsLst>
                  <a:gs pos="14000">
                    <a:srgbClr val="959595"/>
                  </a:gs>
                  <a:gs pos="0">
                    <a:schemeClr val="bg1"/>
                  </a:gs>
                  <a:gs pos="100000">
                    <a:schemeClr val="accent6">
                      <a:lumMod val="50000"/>
                    </a:schemeClr>
                  </a:gs>
                </a:gsLst>
                <a:lin ang="16200000" scaled="1"/>
              </a:gradFill>
              <a:latin typeface="+mn-lt"/>
              <a:ea typeface="+mn-ea"/>
              <a:cs typeface="+mn-ea"/>
              <a:sym typeface="+mn-lt"/>
            </a:endParaRPr>
          </a:p>
        </p:txBody>
      </p:sp>
      <p:pic>
        <p:nvPicPr>
          <p:cNvPr id="3" name="图片 2">
            <a:extLst>
              <a:ext uri="{FF2B5EF4-FFF2-40B4-BE49-F238E27FC236}">
                <a16:creationId xmlns:a16="http://schemas.microsoft.com/office/drawing/2014/main" id="{8DF46602-0166-4E1D-9F11-2410A1D45FD7}"/>
              </a:ext>
            </a:extLst>
          </p:cNvPr>
          <p:cNvPicPr>
            <a:picLocks noChangeAspect="1"/>
          </p:cNvPicPr>
          <p:nvPr/>
        </p:nvPicPr>
        <p:blipFill>
          <a:blip r:embed="rId3" cstate="print">
            <a:alphaModFix amt="70000"/>
            <a:extLst>
              <a:ext uri="{BEBA8EAE-BF5A-486C-A8C5-ECC9F3942E4B}">
                <a14:imgProps xmlns:a14="http://schemas.microsoft.com/office/drawing/2010/main">
                  <a14:imgLayer r:embed="rId4">
                    <a14:imgEffect>
                      <a14:backgroundRemoval t="9726" b="89776" l="6000" r="90000">
                        <a14:foregroundMark x1="69500" y1="58603" x2="69500" y2="58603"/>
                        <a14:foregroundMark x1="83250" y1="57731" x2="83250" y2="57731"/>
                        <a14:foregroundMark x1="45750" y1="77431" x2="45750" y2="77431"/>
                        <a14:foregroundMark x1="72000" y1="80923" x2="72000" y2="80923"/>
                        <a14:foregroundMark x1="9250" y1="61222" x2="9250" y2="61222"/>
                        <a14:foregroundMark x1="10750" y1="69077" x2="10750" y2="69077"/>
                        <a14:foregroundMark x1="21250" y1="63840" x2="21250" y2="63840"/>
                        <a14:foregroundMark x1="21250" y1="61097" x2="21250" y2="61097"/>
                        <a14:foregroundMark x1="20750" y1="56733" x2="20750" y2="56733"/>
                        <a14:foregroundMark x1="11000" y1="53616" x2="11000" y2="53616"/>
                        <a14:foregroundMark x1="39500" y1="39651" x2="39500" y2="39651"/>
                        <a14:foregroundMark x1="46000" y1="32170" x2="46000" y2="32170"/>
                        <a14:foregroundMark x1="52750" y1="36908" x2="52750" y2="36908"/>
                        <a14:foregroundMark x1="70000" y1="39900" x2="70000" y2="39900"/>
                        <a14:foregroundMark x1="75250" y1="33416" x2="75250" y2="33416"/>
                        <a14:foregroundMark x1="83250" y1="36284" x2="83250" y2="36284"/>
                        <a14:foregroundMark x1="70750" y1="16833" x2="70750" y2="16833"/>
                        <a14:foregroundMark x1="49250" y1="16833" x2="49250" y2="16833"/>
                        <a14:foregroundMark x1="50000" y1="10224" x2="50000" y2="10224"/>
                        <a14:foregroundMark x1="18500" y1="11222" x2="18500" y2="11222"/>
                        <a14:foregroundMark x1="23250" y1="9975" x2="23250" y2="9975"/>
                        <a14:foregroundMark x1="17500" y1="15461" x2="17500" y2="15461"/>
                        <a14:foregroundMark x1="20000" y1="13965" x2="20000" y2="13965"/>
                        <a14:foregroundMark x1="18500" y1="18828" x2="18500" y2="18828"/>
                        <a14:foregroundMark x1="17250" y1="22444" x2="17250" y2="22444"/>
                        <a14:foregroundMark x1="20750" y1="26559" x2="20750" y2="26559"/>
                        <a14:foregroundMark x1="19250" y1="31671" x2="19250" y2="31671"/>
                        <a14:foregroundMark x1="21000" y1="36908" x2="21000" y2="36908"/>
                        <a14:foregroundMark x1="18500" y1="43392" x2="18500" y2="43392"/>
                        <a14:foregroundMark x1="22500" y1="41272" x2="22500" y2="41272"/>
                        <a14:foregroundMark x1="24000" y1="42768" x2="24000" y2="42768"/>
                        <a14:foregroundMark x1="18250" y1="48005" x2="18250" y2="48005"/>
                        <a14:foregroundMark x1="18250" y1="46633" x2="18250" y2="46633"/>
                        <a14:foregroundMark x1="20250" y1="48130" x2="20250" y2="48130"/>
                        <a14:foregroundMark x1="21750" y1="47880" x2="21750" y2="47880"/>
                        <a14:foregroundMark x1="24750" y1="46758" x2="24750" y2="46758"/>
                        <a14:foregroundMark x1="20750" y1="54863" x2="20750" y2="54863"/>
                        <a14:foregroundMark x1="14000" y1="78678" x2="14000" y2="78678"/>
                        <a14:foregroundMark x1="6250" y1="78554" x2="6250" y2="78554"/>
                        <a14:foregroundMark x1="6250" y1="77307" x2="6250" y2="77307"/>
                        <a14:foregroundMark x1="10000" y1="80424" x2="10000" y2="80424"/>
                        <a14:foregroundMark x1="6000" y1="76808" x2="6000" y2="76808"/>
                        <a14:foregroundMark x1="10500" y1="76808" x2="10500" y2="76808"/>
                        <a14:foregroundMark x1="11000" y1="77805" x2="11000" y2="77805"/>
                        <a14:foregroundMark x1="14000" y1="79052" x2="14000" y2="79052"/>
                        <a14:foregroundMark x1="6000" y1="79177" x2="6000" y2="79177"/>
                        <a14:foregroundMark x1="6500" y1="80175" x2="6500" y2="80175"/>
                        <a14:foregroundMark x1="6500" y1="80050" x2="6500" y2="80050"/>
                        <a14:foregroundMark x1="6500" y1="80673" x2="6500" y2="80673"/>
                        <a14:foregroundMark x1="20500" y1="65960" x2="20500" y2="65960"/>
                        <a14:foregroundMark x1="23500" y1="59601" x2="23500" y2="59601"/>
                        <a14:foregroundMark x1="18000" y1="60349" x2="18000" y2="60349"/>
                        <a14:foregroundMark x1="21000" y1="60349" x2="21000" y2="60349"/>
                        <a14:foregroundMark x1="21250" y1="59601" x2="21250" y2="59601"/>
                        <a14:foregroundMark x1="20750" y1="59102" x2="20750" y2="59102"/>
                        <a14:foregroundMark x1="21750" y1="54988" x2="21750" y2="54988"/>
                        <a14:foregroundMark x1="23000" y1="56983" x2="23000" y2="56983"/>
                        <a14:foregroundMark x1="22750" y1="66209" x2="22750" y2="66209"/>
                        <a14:foregroundMark x1="22250" y1="44264" x2="22250" y2="44264"/>
                        <a14:backgroundMark x1="85750" y1="16085" x2="85750" y2="16085"/>
                        <a14:backgroundMark x1="82250" y1="16209" x2="82250" y2="16209"/>
                        <a14:backgroundMark x1="78750" y1="17207" x2="78750" y2="17207"/>
                        <a14:backgroundMark x1="48250" y1="8603" x2="48250" y2="8603"/>
                        <a14:backgroundMark x1="73500" y1="58978" x2="73500" y2="58978"/>
                        <a14:backgroundMark x1="82000" y1="79426" x2="82000" y2="79426"/>
                        <a14:backgroundMark x1="13250" y1="71820" x2="13250" y2="71820"/>
                        <a14:backgroundMark x1="19250" y1="18204" x2="19250" y2="18204"/>
                        <a14:backgroundMark x1="20000" y1="16459" x2="20000" y2="16459"/>
                        <a14:backgroundMark x1="22500" y1="65586" x2="22500" y2="65586"/>
                      </a14:backgroundRemoval>
                    </a14:imgEffect>
                  </a14:imgLayer>
                </a14:imgProps>
              </a:ext>
              <a:ext uri="{28A0092B-C50C-407E-A947-70E740481C1C}">
                <a14:useLocalDpi xmlns:a14="http://schemas.microsoft.com/office/drawing/2010/main" val="0"/>
              </a:ext>
            </a:extLst>
          </a:blip>
          <a:stretch>
            <a:fillRect/>
          </a:stretch>
        </p:blipFill>
        <p:spPr>
          <a:xfrm>
            <a:off x="10372164" y="624822"/>
            <a:ext cx="1161024" cy="2327854"/>
          </a:xfrm>
          <a:prstGeom prst="rect">
            <a:avLst/>
          </a:prstGeom>
        </p:spPr>
      </p:pic>
      <p:sp>
        <p:nvSpPr>
          <p:cNvPr id="7" name="文本占位符 36">
            <a:extLst>
              <a:ext uri="{FF2B5EF4-FFF2-40B4-BE49-F238E27FC236}">
                <a16:creationId xmlns:a16="http://schemas.microsoft.com/office/drawing/2014/main" id="{F4DB3B15-E6A1-4FD8-9322-91FFE268C360}"/>
              </a:ext>
            </a:extLst>
          </p:cNvPr>
          <p:cNvSpPr>
            <a:spLocks noGrp="1"/>
          </p:cNvSpPr>
          <p:nvPr>
            <p:ph type="body" sz="quarter" idx="15"/>
          </p:nvPr>
        </p:nvSpPr>
        <p:spPr>
          <a:xfrm>
            <a:off x="5462735" y="3524989"/>
            <a:ext cx="1405425" cy="473974"/>
          </a:xfrm>
        </p:spPr>
        <p:txBody>
          <a:bodyPr>
            <a:normAutofit/>
          </a:bodyPr>
          <a:lstStyle/>
          <a:p>
            <a:pPr marL="0" indent="0">
              <a:buNone/>
            </a:pPr>
            <a:r>
              <a:rPr lang="zh-CN" altLang="en-US" b="1" dirty="0">
                <a:solidFill>
                  <a:schemeClr val="accent6">
                    <a:lumMod val="50000"/>
                  </a:schemeClr>
                </a:solidFill>
                <a:latin typeface="+mn-lt"/>
                <a:ea typeface="+mn-ea"/>
                <a:cs typeface="+mn-ea"/>
                <a:sym typeface="+mn-lt"/>
              </a:rPr>
              <a:t>第四小组</a:t>
            </a:r>
          </a:p>
        </p:txBody>
      </p:sp>
      <p:cxnSp>
        <p:nvCxnSpPr>
          <p:cNvPr id="8" name="直接连接符 7">
            <a:extLst>
              <a:ext uri="{FF2B5EF4-FFF2-40B4-BE49-F238E27FC236}">
                <a16:creationId xmlns:a16="http://schemas.microsoft.com/office/drawing/2014/main" id="{7D409088-4BD1-48A6-958A-70C1DFC7485A}"/>
              </a:ext>
            </a:extLst>
          </p:cNvPr>
          <p:cNvCxnSpPr>
            <a:cxnSpLocks/>
            <a:stCxn id="7" idx="1"/>
          </p:cNvCxnSpPr>
          <p:nvPr/>
        </p:nvCxnSpPr>
        <p:spPr>
          <a:xfrm flipH="1" flipV="1">
            <a:off x="4021071" y="3758190"/>
            <a:ext cx="1441664" cy="3786"/>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54583441-82CE-4968-AD7F-B463AC1B8F8B}"/>
              </a:ext>
            </a:extLst>
          </p:cNvPr>
          <p:cNvCxnSpPr>
            <a:cxnSpLocks/>
            <a:endCxn id="7" idx="3"/>
          </p:cNvCxnSpPr>
          <p:nvPr/>
        </p:nvCxnSpPr>
        <p:spPr>
          <a:xfrm flipH="1">
            <a:off x="6868160" y="3751408"/>
            <a:ext cx="1282126" cy="10568"/>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3616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文本框 397"/>
          <p:cNvSpPr txBox="1"/>
          <p:nvPr/>
        </p:nvSpPr>
        <p:spPr>
          <a:xfrm>
            <a:off x="1320727" y="470862"/>
            <a:ext cx="2416046" cy="461665"/>
          </a:xfrm>
          <a:prstGeom prst="rect">
            <a:avLst/>
          </a:prstGeom>
          <a:noFill/>
        </p:spPr>
        <p:txBody>
          <a:bodyPr wrap="none" rtlCol="0">
            <a:spAutoFit/>
          </a:bodyPr>
          <a:lstStyle/>
          <a:p>
            <a:r>
              <a:rPr lang="zh-CN" altLang="en-US" sz="2400" spc="500" dirty="0">
                <a:cs typeface="+mn-ea"/>
                <a:sym typeface="+mn-lt"/>
              </a:rPr>
              <a:t>终身学习简介</a:t>
            </a:r>
          </a:p>
        </p:txBody>
      </p:sp>
      <p:grpSp>
        <p:nvGrpSpPr>
          <p:cNvPr id="399" name="组合 398"/>
          <p:cNvGrpSpPr/>
          <p:nvPr/>
        </p:nvGrpSpPr>
        <p:grpSpPr>
          <a:xfrm>
            <a:off x="660400" y="430009"/>
            <a:ext cx="597949" cy="598691"/>
            <a:chOff x="7473473" y="880941"/>
            <a:chExt cx="782786" cy="783758"/>
          </a:xfrm>
        </p:grpSpPr>
        <p:sp>
          <p:nvSpPr>
            <p:cNvPr id="400" name="椭圆 399"/>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401" name="椭圆 400"/>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402" name="图形 39" descr="铅笔"/>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62098" y="1040649"/>
              <a:ext cx="457199" cy="457199"/>
            </a:xfrm>
            <a:prstGeom prst="rect">
              <a:avLst/>
            </a:prstGeom>
          </p:spPr>
        </p:pic>
      </p:grpSp>
      <p:sp>
        <p:nvSpPr>
          <p:cNvPr id="403" name="矩形 402"/>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sp>
        <p:nvSpPr>
          <p:cNvPr id="11" name="文本框 10">
            <a:extLst>
              <a:ext uri="{FF2B5EF4-FFF2-40B4-BE49-F238E27FC236}">
                <a16:creationId xmlns:a16="http://schemas.microsoft.com/office/drawing/2014/main" id="{34959150-E5FB-41AA-87D6-7786A2E5C301}"/>
              </a:ext>
            </a:extLst>
          </p:cNvPr>
          <p:cNvSpPr txBox="1"/>
          <p:nvPr/>
        </p:nvSpPr>
        <p:spPr>
          <a:xfrm>
            <a:off x="1551315" y="2028135"/>
            <a:ext cx="9230654" cy="1689052"/>
          </a:xfrm>
          <a:prstGeom prst="rect">
            <a:avLst/>
          </a:prstGeom>
          <a:noFill/>
        </p:spPr>
        <p:txBody>
          <a:bodyPr wrap="square" rtlCol="0">
            <a:spAutoFit/>
          </a:bodyPr>
          <a:lstStyle/>
          <a:p>
            <a:pPr>
              <a:lnSpc>
                <a:spcPct val="150000"/>
              </a:lnSpc>
            </a:pPr>
            <a:r>
              <a:rPr lang="zh-CN" altLang="en-US" sz="2400" b="1" dirty="0"/>
              <a:t>终身学习（</a:t>
            </a:r>
            <a:r>
              <a:rPr lang="en-US" altLang="zh-CN" sz="2400" b="1" dirty="0"/>
              <a:t>Lifelong Learning</a:t>
            </a:r>
            <a:r>
              <a:rPr lang="zh-CN" altLang="en-US" sz="2400" b="1" dirty="0"/>
              <a:t>，</a:t>
            </a:r>
            <a:r>
              <a:rPr lang="en-US" altLang="zh-CN" sz="2400" b="1" dirty="0"/>
              <a:t>LL</a:t>
            </a:r>
            <a:r>
              <a:rPr lang="zh-CN" altLang="en-US" sz="2400" b="1" dirty="0"/>
              <a:t>）</a:t>
            </a:r>
            <a:r>
              <a:rPr lang="zh-CN" altLang="en-US" sz="2400" dirty="0"/>
              <a:t>的概念是在</a:t>
            </a:r>
            <a:r>
              <a:rPr lang="en-US" altLang="zh-CN" sz="2400" dirty="0"/>
              <a:t>1995</a:t>
            </a:r>
            <a:r>
              <a:rPr lang="zh-CN" altLang="en-US" sz="2400" dirty="0"/>
              <a:t>年左右由</a:t>
            </a:r>
            <a:r>
              <a:rPr lang="en-US" altLang="zh-CN" sz="2400" dirty="0" err="1"/>
              <a:t>Thrun</a:t>
            </a:r>
            <a:r>
              <a:rPr lang="zh-CN" altLang="en-US" sz="2400" dirty="0"/>
              <a:t>和</a:t>
            </a:r>
            <a:r>
              <a:rPr lang="en-US" altLang="zh-CN" sz="2400" dirty="0"/>
              <a:t>Mitchell</a:t>
            </a:r>
            <a:r>
              <a:rPr lang="zh-CN" altLang="en-US" sz="2400" dirty="0"/>
              <a:t>提出的。从那以后，终身学习就开始向几个不同的方向发展。</a:t>
            </a:r>
            <a:endParaRPr lang="zh-CN" altLang="en-US" sz="2800" dirty="0">
              <a:latin typeface="+mn-ea"/>
              <a:cs typeface="+mn-ea"/>
              <a:sym typeface="+mn-lt"/>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天空, 户外, 水, 建筑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7471"/>
          <a:stretch>
            <a:fillRect/>
          </a:stretch>
        </p:blipFill>
        <p:spPr>
          <a:xfrm rot="10800000">
            <a:off x="-3058" y="2926256"/>
            <a:ext cx="12195057" cy="3936080"/>
          </a:xfrm>
          <a:prstGeom prst="rect">
            <a:avLst/>
          </a:prstGeom>
        </p:spPr>
      </p:pic>
      <p:sp>
        <p:nvSpPr>
          <p:cNvPr id="79" name="矩形 78"/>
          <p:cNvSpPr/>
          <p:nvPr/>
        </p:nvSpPr>
        <p:spPr>
          <a:xfrm rot="16200000">
            <a:off x="4129865" y="-1204135"/>
            <a:ext cx="3936080" cy="12188189"/>
          </a:xfrm>
          <a:prstGeom prst="rect">
            <a:avLst/>
          </a:prstGeom>
          <a:gradFill flip="none" rotWithShape="1">
            <a:gsLst>
              <a:gs pos="0">
                <a:srgbClr val="992E24">
                  <a:alpha val="80000"/>
                </a:srgbClr>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cs typeface="+mn-ea"/>
              <a:sym typeface="+mn-lt"/>
            </a:endParaRPr>
          </a:p>
        </p:txBody>
      </p:sp>
      <p:sp>
        <p:nvSpPr>
          <p:cNvPr id="46" name="文本框 45"/>
          <p:cNvSpPr txBox="1"/>
          <p:nvPr/>
        </p:nvSpPr>
        <p:spPr>
          <a:xfrm>
            <a:off x="1320727" y="470862"/>
            <a:ext cx="2416046" cy="830997"/>
          </a:xfrm>
          <a:prstGeom prst="rect">
            <a:avLst/>
          </a:prstGeom>
          <a:noFill/>
        </p:spPr>
        <p:txBody>
          <a:bodyPr wrap="none" rtlCol="0">
            <a:spAutoFit/>
          </a:bodyPr>
          <a:lstStyle/>
          <a:p>
            <a:pPr algn="l"/>
            <a:r>
              <a:rPr lang="zh-CN" altLang="en-US" sz="2400" spc="500" dirty="0">
                <a:cs typeface="+mn-ea"/>
                <a:sym typeface="+mn-lt"/>
              </a:rPr>
              <a:t>终身学习简介</a:t>
            </a:r>
          </a:p>
          <a:p>
            <a:endParaRPr lang="zh-CN" altLang="en-US" sz="2400" spc="500" dirty="0">
              <a:cs typeface="+mn-ea"/>
              <a:sym typeface="+mn-lt"/>
            </a:endParaRPr>
          </a:p>
        </p:txBody>
      </p:sp>
      <p:grpSp>
        <p:nvGrpSpPr>
          <p:cNvPr id="56" name="组合 55"/>
          <p:cNvGrpSpPr/>
          <p:nvPr/>
        </p:nvGrpSpPr>
        <p:grpSpPr>
          <a:xfrm>
            <a:off x="660400" y="430009"/>
            <a:ext cx="597949" cy="598691"/>
            <a:chOff x="7473473" y="880941"/>
            <a:chExt cx="782786" cy="783758"/>
          </a:xfrm>
        </p:grpSpPr>
        <p:sp>
          <p:nvSpPr>
            <p:cNvPr id="57" name="椭圆 56"/>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58" name="椭圆 57"/>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59" name="图形 39" descr="铅笔"/>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60" name="矩形 5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61" name="图片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grpSp>
        <p:nvGrpSpPr>
          <p:cNvPr id="5" name="组合 4"/>
          <p:cNvGrpSpPr/>
          <p:nvPr/>
        </p:nvGrpSpPr>
        <p:grpSpPr>
          <a:xfrm>
            <a:off x="9378930" y="4894296"/>
            <a:ext cx="703324" cy="648532"/>
            <a:chOff x="4189609" y="4483315"/>
            <a:chExt cx="914400" cy="914400"/>
          </a:xfrm>
        </p:grpSpPr>
        <p:sp>
          <p:nvSpPr>
            <p:cNvPr id="64" name="矩形 63"/>
            <p:cNvSpPr/>
            <p:nvPr/>
          </p:nvSpPr>
          <p:spPr>
            <a:xfrm>
              <a:off x="4205046" y="4485902"/>
              <a:ext cx="867506" cy="881057"/>
            </a:xfrm>
            <a:prstGeom prst="rect">
              <a:avLst/>
            </a:prstGeom>
            <a:solidFill>
              <a:schemeClr val="accent3"/>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形 11" descr="原子"/>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189609" y="4483315"/>
              <a:ext cx="914400" cy="914400"/>
            </a:xfrm>
            <a:prstGeom prst="rect">
              <a:avLst/>
            </a:prstGeom>
          </p:spPr>
        </p:pic>
      </p:grpSp>
      <p:grpSp>
        <p:nvGrpSpPr>
          <p:cNvPr id="4" name="组合 3"/>
          <p:cNvGrpSpPr/>
          <p:nvPr/>
        </p:nvGrpSpPr>
        <p:grpSpPr>
          <a:xfrm>
            <a:off x="5693134" y="4894296"/>
            <a:ext cx="647450" cy="648532"/>
            <a:chOff x="1378968" y="4483315"/>
            <a:chExt cx="914400" cy="914400"/>
          </a:xfrm>
        </p:grpSpPr>
        <p:sp>
          <p:nvSpPr>
            <p:cNvPr id="90" name="矩形 89"/>
            <p:cNvSpPr/>
            <p:nvPr/>
          </p:nvSpPr>
          <p:spPr>
            <a:xfrm>
              <a:off x="1409838" y="4485485"/>
              <a:ext cx="867506" cy="881057"/>
            </a:xfrm>
            <a:prstGeom prst="rect">
              <a:avLst/>
            </a:prstGeom>
            <a:solidFill>
              <a:srgbClr val="A6A6A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2" name="图形 91" descr="望远镜"/>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378968" y="4483315"/>
              <a:ext cx="914400" cy="914400"/>
            </a:xfrm>
            <a:prstGeom prst="rect">
              <a:avLst/>
            </a:prstGeom>
          </p:spPr>
        </p:pic>
      </p:grpSp>
      <p:pic>
        <p:nvPicPr>
          <p:cNvPr id="10" name="图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1167" y="4889959"/>
            <a:ext cx="587614" cy="619032"/>
          </a:xfrm>
          <a:prstGeom prst="rect">
            <a:avLst/>
          </a:prstGeom>
        </p:spPr>
      </p:pic>
      <p:grpSp>
        <p:nvGrpSpPr>
          <p:cNvPr id="2" name="组合 1">
            <a:extLst>
              <a:ext uri="{FF2B5EF4-FFF2-40B4-BE49-F238E27FC236}">
                <a16:creationId xmlns:a16="http://schemas.microsoft.com/office/drawing/2014/main" id="{3BF2FCB8-3927-4FA2-9EF6-F50A820A1E31}"/>
              </a:ext>
            </a:extLst>
          </p:cNvPr>
          <p:cNvGrpSpPr/>
          <p:nvPr/>
        </p:nvGrpSpPr>
        <p:grpSpPr>
          <a:xfrm>
            <a:off x="930144" y="1509744"/>
            <a:ext cx="10331712" cy="2917256"/>
            <a:chOff x="235554" y="1751413"/>
            <a:chExt cx="5760309" cy="2917256"/>
          </a:xfrm>
        </p:grpSpPr>
        <p:grpSp>
          <p:nvGrpSpPr>
            <p:cNvPr id="14" name="组合 13"/>
            <p:cNvGrpSpPr/>
            <p:nvPr/>
          </p:nvGrpSpPr>
          <p:grpSpPr>
            <a:xfrm>
              <a:off x="2208505" y="1751413"/>
              <a:ext cx="3787358" cy="2917256"/>
              <a:chOff x="1110919" y="1453334"/>
              <a:chExt cx="6197580" cy="3083463"/>
            </a:xfrm>
          </p:grpSpPr>
          <p:sp>
            <p:nvSpPr>
              <p:cNvPr id="93" name="矩形 92"/>
              <p:cNvSpPr/>
              <p:nvPr/>
            </p:nvSpPr>
            <p:spPr>
              <a:xfrm>
                <a:off x="1110919" y="1453334"/>
                <a:ext cx="2879254" cy="3083463"/>
              </a:xfrm>
              <a:prstGeom prst="rect">
                <a:avLst/>
              </a:prstGeom>
              <a:solidFill>
                <a:schemeClr val="bg1"/>
              </a:solidFill>
              <a:ln>
                <a:noFill/>
              </a:ln>
              <a:effectLst>
                <a:outerShdw blurRad="63500" sx="102000" sy="102000" algn="ctr" rotWithShape="0">
                  <a:srgbClr val="A6A6A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v</a:t>
                </a:r>
                <a:endParaRPr lang="zh-CN" altLang="en-US" dirty="0">
                  <a:cs typeface="+mn-ea"/>
                  <a:sym typeface="+mn-lt"/>
                </a:endParaRPr>
              </a:p>
            </p:txBody>
          </p:sp>
          <p:sp>
            <p:nvSpPr>
              <p:cNvPr id="95" name="矩形 94"/>
              <p:cNvSpPr/>
              <p:nvPr/>
            </p:nvSpPr>
            <p:spPr>
              <a:xfrm>
                <a:off x="4370882" y="1468314"/>
                <a:ext cx="2937617" cy="3068481"/>
              </a:xfrm>
              <a:prstGeom prst="rect">
                <a:avLst/>
              </a:prstGeom>
              <a:solidFill>
                <a:schemeClr val="bg1"/>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7" name="矩形 66"/>
            <p:cNvSpPr/>
            <p:nvPr/>
          </p:nvSpPr>
          <p:spPr>
            <a:xfrm>
              <a:off x="235554" y="1751413"/>
              <a:ext cx="1762984" cy="2903082"/>
            </a:xfrm>
            <a:prstGeom prst="rect">
              <a:avLst/>
            </a:prstGeom>
            <a:solidFill>
              <a:schemeClr val="bg1"/>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8" name="文本框 67"/>
          <p:cNvSpPr txBox="1"/>
          <p:nvPr/>
        </p:nvSpPr>
        <p:spPr>
          <a:xfrm>
            <a:off x="1615565" y="1543276"/>
            <a:ext cx="1785548" cy="400110"/>
          </a:xfrm>
          <a:prstGeom prst="rect">
            <a:avLst/>
          </a:prstGeom>
          <a:noFill/>
        </p:spPr>
        <p:txBody>
          <a:bodyPr wrap="square" rtlCol="0">
            <a:spAutoFit/>
          </a:bodyPr>
          <a:lstStyle/>
          <a:p>
            <a:r>
              <a:rPr lang="zh-CN" altLang="en-US" sz="2000" b="1" dirty="0">
                <a:solidFill>
                  <a:srgbClr val="C00000"/>
                </a:solidFill>
                <a:latin typeface="-apple-system"/>
              </a:rPr>
              <a:t>终身监督学习</a:t>
            </a:r>
            <a:endParaRPr lang="zh-CN" altLang="en-US" sz="2000" b="1" dirty="0">
              <a:solidFill>
                <a:srgbClr val="C00000"/>
              </a:solidFill>
              <a:cs typeface="+mn-ea"/>
              <a:sym typeface="+mn-lt"/>
            </a:endParaRPr>
          </a:p>
        </p:txBody>
      </p:sp>
      <p:sp>
        <p:nvSpPr>
          <p:cNvPr id="69" name="文本框 68"/>
          <p:cNvSpPr txBox="1"/>
          <p:nvPr/>
        </p:nvSpPr>
        <p:spPr>
          <a:xfrm>
            <a:off x="240188" y="2485814"/>
            <a:ext cx="1520599" cy="482558"/>
          </a:xfrm>
          <a:prstGeom prst="rect">
            <a:avLst/>
          </a:prstGeom>
          <a:noFill/>
        </p:spPr>
        <p:txBody>
          <a:bodyPr wrap="square" rtlCol="0">
            <a:spAutoFit/>
          </a:bodyPr>
          <a:lstStyle/>
          <a:p>
            <a:pPr>
              <a:lnSpc>
                <a:spcPts val="3000"/>
              </a:lnSpc>
            </a:pPr>
            <a:endParaRPr sz="2000" dirty="0">
              <a:cs typeface="+mn-ea"/>
              <a:sym typeface="+mn-lt"/>
            </a:endParaRPr>
          </a:p>
        </p:txBody>
      </p:sp>
      <p:sp>
        <p:nvSpPr>
          <p:cNvPr id="44" name="文本框 43">
            <a:extLst>
              <a:ext uri="{FF2B5EF4-FFF2-40B4-BE49-F238E27FC236}">
                <a16:creationId xmlns:a16="http://schemas.microsoft.com/office/drawing/2014/main" id="{44EDCCF8-097D-49B9-899E-94FAD8465851}"/>
              </a:ext>
            </a:extLst>
          </p:cNvPr>
          <p:cNvSpPr txBox="1"/>
          <p:nvPr/>
        </p:nvSpPr>
        <p:spPr>
          <a:xfrm>
            <a:off x="4477430" y="1585711"/>
            <a:ext cx="3428179" cy="400110"/>
          </a:xfrm>
          <a:prstGeom prst="rect">
            <a:avLst/>
          </a:prstGeom>
          <a:noFill/>
        </p:spPr>
        <p:txBody>
          <a:bodyPr wrap="square" rtlCol="0">
            <a:spAutoFit/>
          </a:bodyPr>
          <a:lstStyle/>
          <a:p>
            <a:r>
              <a:rPr lang="zh-CN" altLang="en-US" sz="2000" b="1" dirty="0">
                <a:solidFill>
                  <a:srgbClr val="C00000"/>
                </a:solidFill>
              </a:rPr>
              <a:t>深度神经网络中的持续学习</a:t>
            </a:r>
            <a:endParaRPr lang="zh-CN" altLang="en-US" sz="2400" dirty="0">
              <a:solidFill>
                <a:srgbClr val="C00000"/>
              </a:solidFill>
              <a:cs typeface="+mn-ea"/>
              <a:sym typeface="+mn-lt"/>
            </a:endParaRPr>
          </a:p>
        </p:txBody>
      </p:sp>
      <p:sp>
        <p:nvSpPr>
          <p:cNvPr id="45" name="文本框 44">
            <a:extLst>
              <a:ext uri="{FF2B5EF4-FFF2-40B4-BE49-F238E27FC236}">
                <a16:creationId xmlns:a16="http://schemas.microsoft.com/office/drawing/2014/main" id="{85FAF067-79FA-4DB5-B556-E4FB3B1D8B82}"/>
              </a:ext>
            </a:extLst>
          </p:cNvPr>
          <p:cNvSpPr txBox="1"/>
          <p:nvPr/>
        </p:nvSpPr>
        <p:spPr>
          <a:xfrm>
            <a:off x="9073770" y="1574558"/>
            <a:ext cx="1785548" cy="400110"/>
          </a:xfrm>
          <a:prstGeom prst="rect">
            <a:avLst/>
          </a:prstGeom>
          <a:noFill/>
        </p:spPr>
        <p:txBody>
          <a:bodyPr wrap="square" rtlCol="0">
            <a:spAutoFit/>
          </a:bodyPr>
          <a:lstStyle/>
          <a:p>
            <a:r>
              <a:rPr lang="zh-CN" altLang="en-US" sz="2000" b="1" dirty="0">
                <a:solidFill>
                  <a:srgbClr val="C00000"/>
                </a:solidFill>
              </a:rPr>
              <a:t>开放学习</a:t>
            </a:r>
            <a:endParaRPr lang="zh-CN" altLang="en-US" sz="2000" b="1" dirty="0">
              <a:solidFill>
                <a:srgbClr val="C00000"/>
              </a:solidFill>
              <a:sym typeface="+mn-lt"/>
            </a:endParaRPr>
          </a:p>
        </p:txBody>
      </p:sp>
      <p:sp>
        <p:nvSpPr>
          <p:cNvPr id="18" name="矩形 17">
            <a:extLst>
              <a:ext uri="{FF2B5EF4-FFF2-40B4-BE49-F238E27FC236}">
                <a16:creationId xmlns:a16="http://schemas.microsoft.com/office/drawing/2014/main" id="{7BB346C8-D1B6-4112-838E-D340B4A3C96B}"/>
              </a:ext>
            </a:extLst>
          </p:cNvPr>
          <p:cNvSpPr/>
          <p:nvPr/>
        </p:nvSpPr>
        <p:spPr>
          <a:xfrm>
            <a:off x="4764584" y="2152040"/>
            <a:ext cx="2659771" cy="1754326"/>
          </a:xfrm>
          <a:prstGeom prst="rect">
            <a:avLst/>
          </a:prstGeom>
        </p:spPr>
        <p:txBody>
          <a:bodyPr wrap="square">
            <a:spAutoFit/>
          </a:bodyPr>
          <a:lstStyle/>
          <a:p>
            <a:r>
              <a:rPr lang="zh-CN" altLang="en-US" dirty="0"/>
              <a:t>终身学习在深度学习社区中也被称为持续学习 （</a:t>
            </a:r>
            <a:r>
              <a:rPr lang="en-US" altLang="zh-CN" dirty="0"/>
              <a:t>continual learning</a:t>
            </a:r>
            <a:r>
              <a:rPr lang="zh-CN" altLang="en-US" dirty="0"/>
              <a:t>）</a:t>
            </a:r>
            <a:endParaRPr lang="en-US" altLang="zh-CN" dirty="0"/>
          </a:p>
          <a:p>
            <a:r>
              <a:rPr lang="zh-CN" altLang="en-US" dirty="0"/>
              <a:t>，其目的是解决灾难性遗忘（</a:t>
            </a:r>
            <a:r>
              <a:rPr lang="en-US" altLang="zh-CN" dirty="0"/>
              <a:t>catastrophic forgetting</a:t>
            </a:r>
            <a:r>
              <a:rPr lang="zh-CN" altLang="en-US" dirty="0"/>
              <a:t>）的问题。</a:t>
            </a:r>
          </a:p>
        </p:txBody>
      </p:sp>
      <p:sp>
        <p:nvSpPr>
          <p:cNvPr id="39" name="矩形 38">
            <a:extLst>
              <a:ext uri="{FF2B5EF4-FFF2-40B4-BE49-F238E27FC236}">
                <a16:creationId xmlns:a16="http://schemas.microsoft.com/office/drawing/2014/main" id="{4C58CFA9-538E-4FD4-AB5F-2DEE26AE1BC8}"/>
              </a:ext>
            </a:extLst>
          </p:cNvPr>
          <p:cNvSpPr/>
          <p:nvPr/>
        </p:nvSpPr>
        <p:spPr>
          <a:xfrm>
            <a:off x="1258349" y="2166933"/>
            <a:ext cx="2659771" cy="2031325"/>
          </a:xfrm>
          <a:prstGeom prst="rect">
            <a:avLst/>
          </a:prstGeom>
        </p:spPr>
        <p:txBody>
          <a:bodyPr wrap="square">
            <a:spAutoFit/>
          </a:bodyPr>
          <a:lstStyle/>
          <a:p>
            <a:r>
              <a:rPr lang="zh-CN" altLang="en-US" dirty="0">
                <a:solidFill>
                  <a:srgbClr val="24292E"/>
                </a:solidFill>
                <a:latin typeface="-apple-system"/>
              </a:rPr>
              <a:t>终身概念学习、</a:t>
            </a:r>
            <a:endParaRPr lang="en-US" altLang="zh-CN" dirty="0">
              <a:solidFill>
                <a:srgbClr val="24292E"/>
              </a:solidFill>
              <a:latin typeface="-apple-system"/>
            </a:endParaRPr>
          </a:p>
          <a:p>
            <a:r>
              <a:rPr lang="zh-CN" altLang="en-US" dirty="0"/>
              <a:t>多任务学习（</a:t>
            </a:r>
            <a:r>
              <a:rPr lang="en-US" altLang="zh-CN" dirty="0"/>
              <a:t>Multi-Task Learning</a:t>
            </a:r>
            <a:r>
              <a:rPr lang="zh-CN" altLang="en-US" dirty="0"/>
              <a:t>，</a:t>
            </a:r>
            <a:r>
              <a:rPr lang="en-US" altLang="zh-CN" dirty="0"/>
              <a:t>MTL</a:t>
            </a:r>
            <a:r>
              <a:rPr lang="zh-CN" altLang="en-US" dirty="0"/>
              <a:t>）、</a:t>
            </a:r>
            <a:endParaRPr lang="en-US" altLang="zh-CN" sz="2000" dirty="0">
              <a:solidFill>
                <a:srgbClr val="24292E"/>
              </a:solidFill>
              <a:latin typeface="-apple-system"/>
            </a:endParaRPr>
          </a:p>
          <a:p>
            <a:r>
              <a:rPr lang="zh-CN" altLang="en-US" dirty="0"/>
              <a:t>高效终身学习算法（</a:t>
            </a:r>
            <a:r>
              <a:rPr lang="en-US" altLang="zh-CN" dirty="0"/>
              <a:t>Efficient Lifelong Learning Algorithm</a:t>
            </a:r>
            <a:r>
              <a:rPr lang="zh-CN" altLang="en-US" dirty="0"/>
              <a:t>，</a:t>
            </a:r>
            <a:r>
              <a:rPr lang="en-US" altLang="zh-CN" dirty="0"/>
              <a:t>ELLA</a:t>
            </a:r>
            <a:r>
              <a:rPr lang="zh-CN" altLang="en-US" dirty="0"/>
              <a:t>）</a:t>
            </a:r>
          </a:p>
        </p:txBody>
      </p:sp>
      <p:sp>
        <p:nvSpPr>
          <p:cNvPr id="7" name="矩形 6">
            <a:extLst>
              <a:ext uri="{FF2B5EF4-FFF2-40B4-BE49-F238E27FC236}">
                <a16:creationId xmlns:a16="http://schemas.microsoft.com/office/drawing/2014/main" id="{A0555BF5-8A05-417B-8691-D9962B10CEA6}"/>
              </a:ext>
            </a:extLst>
          </p:cNvPr>
          <p:cNvSpPr/>
          <p:nvPr/>
        </p:nvSpPr>
        <p:spPr>
          <a:xfrm>
            <a:off x="8412376" y="2171111"/>
            <a:ext cx="2520723" cy="1477328"/>
          </a:xfrm>
          <a:prstGeom prst="rect">
            <a:avLst/>
          </a:prstGeom>
        </p:spPr>
        <p:txBody>
          <a:bodyPr wrap="square">
            <a:spAutoFit/>
          </a:bodyPr>
          <a:lstStyle/>
          <a:p>
            <a:r>
              <a:rPr lang="zh-CN" altLang="en-US" dirty="0">
                <a:solidFill>
                  <a:srgbClr val="24292E"/>
                </a:solidFill>
                <a:latin typeface="-apple-system"/>
              </a:rPr>
              <a:t>能在测试或模型应用过程中检测出从未出现过的类别，并且还可以基于新类和旧模型持续地学习新的类别。</a:t>
            </a:r>
          </a:p>
        </p:txBody>
      </p:sp>
    </p:spTree>
    <p:extLst>
      <p:ext uri="{BB962C8B-B14F-4D97-AF65-F5344CB8AC3E}">
        <p14:creationId xmlns:p14="http://schemas.microsoft.com/office/powerpoint/2010/main" val="8045633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天空, 户外, 水, 建筑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7471"/>
          <a:stretch>
            <a:fillRect/>
          </a:stretch>
        </p:blipFill>
        <p:spPr>
          <a:xfrm rot="10800000">
            <a:off x="-3058" y="2926256"/>
            <a:ext cx="12195057" cy="3936080"/>
          </a:xfrm>
          <a:prstGeom prst="rect">
            <a:avLst/>
          </a:prstGeom>
        </p:spPr>
      </p:pic>
      <p:sp>
        <p:nvSpPr>
          <p:cNvPr id="79" name="矩形 78"/>
          <p:cNvSpPr/>
          <p:nvPr/>
        </p:nvSpPr>
        <p:spPr>
          <a:xfrm rot="16200000">
            <a:off x="4129865" y="-1204135"/>
            <a:ext cx="3936080" cy="12188189"/>
          </a:xfrm>
          <a:prstGeom prst="rect">
            <a:avLst/>
          </a:prstGeom>
          <a:gradFill flip="none" rotWithShape="1">
            <a:gsLst>
              <a:gs pos="0">
                <a:srgbClr val="992E24">
                  <a:alpha val="80000"/>
                </a:srgbClr>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cs typeface="+mn-ea"/>
              <a:sym typeface="+mn-lt"/>
            </a:endParaRPr>
          </a:p>
        </p:txBody>
      </p:sp>
      <p:sp>
        <p:nvSpPr>
          <p:cNvPr id="46" name="文本框 45"/>
          <p:cNvSpPr txBox="1"/>
          <p:nvPr/>
        </p:nvSpPr>
        <p:spPr>
          <a:xfrm>
            <a:off x="1320727" y="470862"/>
            <a:ext cx="2416046" cy="830997"/>
          </a:xfrm>
          <a:prstGeom prst="rect">
            <a:avLst/>
          </a:prstGeom>
          <a:noFill/>
        </p:spPr>
        <p:txBody>
          <a:bodyPr wrap="none" rtlCol="0">
            <a:spAutoFit/>
          </a:bodyPr>
          <a:lstStyle/>
          <a:p>
            <a:pPr algn="l"/>
            <a:r>
              <a:rPr lang="zh-CN" altLang="en-US" sz="2400" spc="500" dirty="0">
                <a:cs typeface="+mn-ea"/>
                <a:sym typeface="+mn-lt"/>
              </a:rPr>
              <a:t>终身学习简介</a:t>
            </a:r>
          </a:p>
          <a:p>
            <a:endParaRPr lang="zh-CN" altLang="en-US" sz="2400" spc="500" dirty="0">
              <a:cs typeface="+mn-ea"/>
              <a:sym typeface="+mn-lt"/>
            </a:endParaRPr>
          </a:p>
        </p:txBody>
      </p:sp>
      <p:grpSp>
        <p:nvGrpSpPr>
          <p:cNvPr id="56" name="组合 55"/>
          <p:cNvGrpSpPr/>
          <p:nvPr/>
        </p:nvGrpSpPr>
        <p:grpSpPr>
          <a:xfrm>
            <a:off x="660400" y="430009"/>
            <a:ext cx="597949" cy="598691"/>
            <a:chOff x="7473473" y="880941"/>
            <a:chExt cx="782786" cy="783758"/>
          </a:xfrm>
        </p:grpSpPr>
        <p:sp>
          <p:nvSpPr>
            <p:cNvPr id="57" name="椭圆 56"/>
            <p:cNvSpPr/>
            <p:nvPr/>
          </p:nvSpPr>
          <p:spPr bwMode="auto">
            <a:xfrm>
              <a:off x="7473473" y="880941"/>
              <a:ext cx="782786" cy="78375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58" name="椭圆 57"/>
            <p:cNvSpPr/>
            <p:nvPr/>
          </p:nvSpPr>
          <p:spPr bwMode="auto">
            <a:xfrm>
              <a:off x="7526956" y="934423"/>
              <a:ext cx="675821" cy="67679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pic>
          <p:nvPicPr>
            <p:cNvPr id="59" name="图形 39" descr="铅笔"/>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098" y="1040649"/>
              <a:ext cx="457199" cy="457199"/>
            </a:xfrm>
            <a:prstGeom prst="rect">
              <a:avLst/>
            </a:prstGeom>
          </p:spPr>
        </p:pic>
      </p:grpSp>
      <p:sp>
        <p:nvSpPr>
          <p:cNvPr id="60" name="矩形 5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pic>
        <p:nvPicPr>
          <p:cNvPr id="61" name="图片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grpSp>
        <p:nvGrpSpPr>
          <p:cNvPr id="5" name="组合 4"/>
          <p:cNvGrpSpPr/>
          <p:nvPr/>
        </p:nvGrpSpPr>
        <p:grpSpPr>
          <a:xfrm>
            <a:off x="9345372" y="4828922"/>
            <a:ext cx="630769" cy="648532"/>
            <a:chOff x="4189611" y="4483315"/>
            <a:chExt cx="914400" cy="914400"/>
          </a:xfrm>
        </p:grpSpPr>
        <p:sp>
          <p:nvSpPr>
            <p:cNvPr id="64" name="矩形 63"/>
            <p:cNvSpPr/>
            <p:nvPr/>
          </p:nvSpPr>
          <p:spPr>
            <a:xfrm>
              <a:off x="4205046" y="4485902"/>
              <a:ext cx="867506" cy="881057"/>
            </a:xfrm>
            <a:prstGeom prst="rect">
              <a:avLst/>
            </a:prstGeom>
            <a:solidFill>
              <a:schemeClr val="accent3"/>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形 11" descr="原子"/>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189611" y="4483315"/>
              <a:ext cx="914400" cy="914400"/>
            </a:xfrm>
            <a:prstGeom prst="rect">
              <a:avLst/>
            </a:prstGeom>
          </p:spPr>
        </p:pic>
      </p:grpSp>
      <p:grpSp>
        <p:nvGrpSpPr>
          <p:cNvPr id="4" name="组合 3"/>
          <p:cNvGrpSpPr/>
          <p:nvPr/>
        </p:nvGrpSpPr>
        <p:grpSpPr>
          <a:xfrm>
            <a:off x="5818663" y="4799422"/>
            <a:ext cx="630769" cy="648532"/>
            <a:chOff x="1378968" y="4483315"/>
            <a:chExt cx="914400" cy="914400"/>
          </a:xfrm>
        </p:grpSpPr>
        <p:sp>
          <p:nvSpPr>
            <p:cNvPr id="90" name="矩形 89"/>
            <p:cNvSpPr/>
            <p:nvPr/>
          </p:nvSpPr>
          <p:spPr>
            <a:xfrm>
              <a:off x="1409838" y="4485485"/>
              <a:ext cx="867506" cy="881057"/>
            </a:xfrm>
            <a:prstGeom prst="rect">
              <a:avLst/>
            </a:prstGeom>
            <a:solidFill>
              <a:srgbClr val="A6A6A6"/>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2" name="图形 91" descr="望远镜"/>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378968" y="4483315"/>
              <a:ext cx="914400" cy="914400"/>
            </a:xfrm>
            <a:prstGeom prst="rect">
              <a:avLst/>
            </a:prstGeom>
          </p:spPr>
        </p:pic>
      </p:grpSp>
      <p:pic>
        <p:nvPicPr>
          <p:cNvPr id="10" name="图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2773" y="4828922"/>
            <a:ext cx="602076" cy="619032"/>
          </a:xfrm>
          <a:prstGeom prst="rect">
            <a:avLst/>
          </a:prstGeom>
        </p:spPr>
      </p:pic>
      <p:sp>
        <p:nvSpPr>
          <p:cNvPr id="69" name="文本框 68"/>
          <p:cNvSpPr txBox="1"/>
          <p:nvPr/>
        </p:nvSpPr>
        <p:spPr>
          <a:xfrm>
            <a:off x="240188" y="2485814"/>
            <a:ext cx="1520599" cy="482558"/>
          </a:xfrm>
          <a:prstGeom prst="rect">
            <a:avLst/>
          </a:prstGeom>
          <a:noFill/>
        </p:spPr>
        <p:txBody>
          <a:bodyPr wrap="square" rtlCol="0">
            <a:spAutoFit/>
          </a:bodyPr>
          <a:lstStyle/>
          <a:p>
            <a:pPr>
              <a:lnSpc>
                <a:spcPts val="3000"/>
              </a:lnSpc>
            </a:pPr>
            <a:endParaRPr sz="2000" dirty="0">
              <a:cs typeface="+mn-ea"/>
              <a:sym typeface="+mn-lt"/>
            </a:endParaRPr>
          </a:p>
        </p:txBody>
      </p:sp>
      <p:grpSp>
        <p:nvGrpSpPr>
          <p:cNvPr id="20" name="组合 19">
            <a:extLst>
              <a:ext uri="{FF2B5EF4-FFF2-40B4-BE49-F238E27FC236}">
                <a16:creationId xmlns:a16="http://schemas.microsoft.com/office/drawing/2014/main" id="{1E5AFEC0-F914-449F-8581-08E7FE8B9EAC}"/>
              </a:ext>
            </a:extLst>
          </p:cNvPr>
          <p:cNvGrpSpPr/>
          <p:nvPr/>
        </p:nvGrpSpPr>
        <p:grpSpPr>
          <a:xfrm>
            <a:off x="956560" y="1458970"/>
            <a:ext cx="10291722" cy="2934571"/>
            <a:chOff x="910079" y="1640886"/>
            <a:chExt cx="5899086" cy="2934571"/>
          </a:xfrm>
        </p:grpSpPr>
        <p:sp>
          <p:nvSpPr>
            <p:cNvPr id="41" name="矩形 40">
              <a:extLst>
                <a:ext uri="{FF2B5EF4-FFF2-40B4-BE49-F238E27FC236}">
                  <a16:creationId xmlns:a16="http://schemas.microsoft.com/office/drawing/2014/main" id="{163F7C3E-4E87-4A31-AA60-F32317D5661B}"/>
                </a:ext>
              </a:extLst>
            </p:cNvPr>
            <p:cNvSpPr/>
            <p:nvPr/>
          </p:nvSpPr>
          <p:spPr>
            <a:xfrm>
              <a:off x="4995155" y="1640886"/>
              <a:ext cx="1814010" cy="2903081"/>
            </a:xfrm>
            <a:prstGeom prst="rect">
              <a:avLst/>
            </a:prstGeom>
            <a:solidFill>
              <a:schemeClr val="bg1"/>
            </a:solidFill>
            <a:ln>
              <a:noFill/>
            </a:ln>
            <a:effectLst>
              <a:outerShdw blurRad="63500" sx="102000" sy="102000" algn="ctr" rotWithShape="0">
                <a:srgbClr val="A6A6A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a:extLst>
                <a:ext uri="{FF2B5EF4-FFF2-40B4-BE49-F238E27FC236}">
                  <a16:creationId xmlns:a16="http://schemas.microsoft.com/office/drawing/2014/main" id="{CDBB59FE-8D2A-4F9E-BC25-56043E50DB9F}"/>
                </a:ext>
              </a:extLst>
            </p:cNvPr>
            <p:cNvSpPr/>
            <p:nvPr/>
          </p:nvSpPr>
          <p:spPr>
            <a:xfrm>
              <a:off x="2983102" y="1672375"/>
              <a:ext cx="1795186" cy="2903082"/>
            </a:xfrm>
            <a:prstGeom prst="rect">
              <a:avLst/>
            </a:prstGeom>
            <a:solidFill>
              <a:schemeClr val="bg1"/>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1" name="矩形 50">
              <a:extLst>
                <a:ext uri="{FF2B5EF4-FFF2-40B4-BE49-F238E27FC236}">
                  <a16:creationId xmlns:a16="http://schemas.microsoft.com/office/drawing/2014/main" id="{9D758DD1-2D45-49BE-BAB7-8C0FC17A60BF}"/>
                </a:ext>
              </a:extLst>
            </p:cNvPr>
            <p:cNvSpPr/>
            <p:nvPr/>
          </p:nvSpPr>
          <p:spPr>
            <a:xfrm>
              <a:off x="910079" y="1672375"/>
              <a:ext cx="1814010" cy="2903081"/>
            </a:xfrm>
            <a:prstGeom prst="rect">
              <a:avLst/>
            </a:prstGeom>
            <a:solidFill>
              <a:schemeClr val="bg1"/>
            </a:solidFill>
            <a:ln>
              <a:noFill/>
            </a:ln>
            <a:effectLst>
              <a:outerShdw blurRad="63500" sx="102000" sy="102000" algn="ctr" rotWithShape="0">
                <a:srgbClr val="A6A6A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矩形 20">
            <a:extLst>
              <a:ext uri="{FF2B5EF4-FFF2-40B4-BE49-F238E27FC236}">
                <a16:creationId xmlns:a16="http://schemas.microsoft.com/office/drawing/2014/main" id="{6DBB4F31-7A70-4E7B-BA4C-B6C4084BC2A8}"/>
              </a:ext>
            </a:extLst>
          </p:cNvPr>
          <p:cNvSpPr/>
          <p:nvPr/>
        </p:nvSpPr>
        <p:spPr>
          <a:xfrm>
            <a:off x="1540982" y="1574558"/>
            <a:ext cx="1980029" cy="400110"/>
          </a:xfrm>
          <a:prstGeom prst="rect">
            <a:avLst/>
          </a:prstGeom>
        </p:spPr>
        <p:txBody>
          <a:bodyPr wrap="none">
            <a:spAutoFit/>
          </a:bodyPr>
          <a:lstStyle/>
          <a:p>
            <a:r>
              <a:rPr lang="zh-CN" altLang="en-US" sz="2000" b="1" dirty="0">
                <a:solidFill>
                  <a:srgbClr val="C00000"/>
                </a:solidFill>
                <a:latin typeface="-apple-system"/>
              </a:rPr>
              <a:t>终身无监督学习</a:t>
            </a:r>
            <a:endParaRPr lang="zh-CN" altLang="en-US" sz="2000" dirty="0">
              <a:solidFill>
                <a:srgbClr val="C00000"/>
              </a:solidFill>
            </a:endParaRPr>
          </a:p>
        </p:txBody>
      </p:sp>
      <p:sp>
        <p:nvSpPr>
          <p:cNvPr id="54" name="矩形 53">
            <a:extLst>
              <a:ext uri="{FF2B5EF4-FFF2-40B4-BE49-F238E27FC236}">
                <a16:creationId xmlns:a16="http://schemas.microsoft.com/office/drawing/2014/main" id="{FB5FFFD2-D667-4B7F-841B-45F65AA0EE9E}"/>
              </a:ext>
            </a:extLst>
          </p:cNvPr>
          <p:cNvSpPr/>
          <p:nvPr/>
        </p:nvSpPr>
        <p:spPr>
          <a:xfrm>
            <a:off x="5149153" y="1574558"/>
            <a:ext cx="1980029" cy="400110"/>
          </a:xfrm>
          <a:prstGeom prst="rect">
            <a:avLst/>
          </a:prstGeom>
        </p:spPr>
        <p:txBody>
          <a:bodyPr wrap="none">
            <a:spAutoFit/>
          </a:bodyPr>
          <a:lstStyle/>
          <a:p>
            <a:r>
              <a:rPr lang="zh-CN" altLang="en-US" sz="2000" b="1" dirty="0">
                <a:solidFill>
                  <a:srgbClr val="C00000"/>
                </a:solidFill>
                <a:latin typeface="-apple-system"/>
              </a:rPr>
              <a:t>终身半监督学习</a:t>
            </a:r>
          </a:p>
        </p:txBody>
      </p:sp>
      <p:sp>
        <p:nvSpPr>
          <p:cNvPr id="55" name="矩形 54">
            <a:extLst>
              <a:ext uri="{FF2B5EF4-FFF2-40B4-BE49-F238E27FC236}">
                <a16:creationId xmlns:a16="http://schemas.microsoft.com/office/drawing/2014/main" id="{6DBB4F31-7A70-4E7B-BA4C-B6C4084BC2A8}"/>
              </a:ext>
            </a:extLst>
          </p:cNvPr>
          <p:cNvSpPr/>
          <p:nvPr/>
        </p:nvSpPr>
        <p:spPr>
          <a:xfrm>
            <a:off x="8793454" y="1574558"/>
            <a:ext cx="1723549"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apple-system"/>
              </a:rPr>
              <a:t>终身强化学习</a:t>
            </a:r>
          </a:p>
        </p:txBody>
      </p:sp>
      <p:sp>
        <p:nvSpPr>
          <p:cNvPr id="62" name="矩形 61">
            <a:extLst>
              <a:ext uri="{FF2B5EF4-FFF2-40B4-BE49-F238E27FC236}">
                <a16:creationId xmlns:a16="http://schemas.microsoft.com/office/drawing/2014/main" id="{7A79DCE0-12AC-4D62-8C02-50B5A338BD42}"/>
              </a:ext>
            </a:extLst>
          </p:cNvPr>
          <p:cNvSpPr/>
          <p:nvPr/>
        </p:nvSpPr>
        <p:spPr>
          <a:xfrm>
            <a:off x="1226545" y="2166933"/>
            <a:ext cx="2659771" cy="1754326"/>
          </a:xfrm>
          <a:prstGeom prst="rect">
            <a:avLst/>
          </a:prstGeom>
        </p:spPr>
        <p:txBody>
          <a:bodyPr wrap="square">
            <a:spAutoFit/>
          </a:bodyPr>
          <a:lstStyle/>
          <a:p>
            <a:r>
              <a:rPr lang="zh-CN" altLang="en-US" dirty="0"/>
              <a:t>主要是终身主题建模和终身信息提取。从许多先前任务产生的主题中挖掘知识，并用这些知识来帮助新任务产生更好的主题。</a:t>
            </a:r>
          </a:p>
        </p:txBody>
      </p:sp>
      <p:sp>
        <p:nvSpPr>
          <p:cNvPr id="22" name="矩形 21">
            <a:extLst>
              <a:ext uri="{FF2B5EF4-FFF2-40B4-BE49-F238E27FC236}">
                <a16:creationId xmlns:a16="http://schemas.microsoft.com/office/drawing/2014/main" id="{2EDD09F3-B77E-443C-AC10-28840BB99B22}"/>
              </a:ext>
            </a:extLst>
          </p:cNvPr>
          <p:cNvSpPr/>
          <p:nvPr/>
        </p:nvSpPr>
        <p:spPr>
          <a:xfrm>
            <a:off x="4782050" y="2165765"/>
            <a:ext cx="2827057" cy="1754326"/>
          </a:xfrm>
          <a:prstGeom prst="rect">
            <a:avLst/>
          </a:prstGeom>
        </p:spPr>
        <p:txBody>
          <a:bodyPr wrap="square">
            <a:spAutoFit/>
          </a:bodyPr>
          <a:lstStyle/>
          <a:p>
            <a:r>
              <a:rPr lang="zh-CN" altLang="en-US" dirty="0">
                <a:solidFill>
                  <a:srgbClr val="24292E"/>
                </a:solidFill>
                <a:latin typeface="-apple-system"/>
              </a:rPr>
              <a:t>这方面的代表是</a:t>
            </a:r>
            <a:r>
              <a:rPr lang="en-US" altLang="zh-CN" dirty="0">
                <a:solidFill>
                  <a:srgbClr val="24292E"/>
                </a:solidFill>
                <a:latin typeface="-apple-system"/>
              </a:rPr>
              <a:t>NELL</a:t>
            </a:r>
            <a:r>
              <a:rPr lang="zh-CN" altLang="en-US" dirty="0">
                <a:solidFill>
                  <a:srgbClr val="24292E"/>
                </a:solidFill>
                <a:latin typeface="-apple-system"/>
              </a:rPr>
              <a:t>（</a:t>
            </a:r>
            <a:r>
              <a:rPr lang="en-US" altLang="zh-CN" dirty="0">
                <a:solidFill>
                  <a:srgbClr val="24292E"/>
                </a:solidFill>
                <a:latin typeface="-apple-system"/>
              </a:rPr>
              <a:t>Never-Ending Language Learner</a:t>
            </a:r>
            <a:r>
              <a:rPr lang="zh-CN" altLang="en-US" dirty="0">
                <a:solidFill>
                  <a:srgbClr val="24292E"/>
                </a:solidFill>
                <a:latin typeface="-apple-system"/>
              </a:rPr>
              <a:t>）系统，该系统</a:t>
            </a:r>
            <a:r>
              <a:rPr lang="zh-CN" altLang="en-US" dirty="0"/>
              <a:t>自</a:t>
            </a:r>
            <a:r>
              <a:rPr lang="en-US" altLang="zh-CN" dirty="0"/>
              <a:t>2010</a:t>
            </a:r>
            <a:r>
              <a:rPr lang="zh-CN" altLang="en-US" dirty="0"/>
              <a:t>年</a:t>
            </a:r>
            <a:r>
              <a:rPr lang="en-US" altLang="zh-CN" dirty="0"/>
              <a:t>1</a:t>
            </a:r>
            <a:r>
              <a:rPr lang="zh-CN" altLang="en-US" dirty="0"/>
              <a:t>月以来一直从</a:t>
            </a:r>
            <a:r>
              <a:rPr lang="en-US" altLang="zh-CN" dirty="0"/>
              <a:t>Web</a:t>
            </a:r>
            <a:r>
              <a:rPr lang="zh-CN" altLang="en-US" dirty="0"/>
              <a:t>中提取信息，已经积累了数百万的实体和关系</a:t>
            </a:r>
          </a:p>
        </p:txBody>
      </p:sp>
      <p:sp>
        <p:nvSpPr>
          <p:cNvPr id="23" name="矩形 22">
            <a:extLst>
              <a:ext uri="{FF2B5EF4-FFF2-40B4-BE49-F238E27FC236}">
                <a16:creationId xmlns:a16="http://schemas.microsoft.com/office/drawing/2014/main" id="{C782BEEE-9D83-47DC-9CDA-D1EA87E064DD}"/>
              </a:ext>
            </a:extLst>
          </p:cNvPr>
          <p:cNvSpPr/>
          <p:nvPr/>
        </p:nvSpPr>
        <p:spPr>
          <a:xfrm>
            <a:off x="8090374" y="2145913"/>
            <a:ext cx="3164776" cy="1754326"/>
          </a:xfrm>
          <a:prstGeom prst="rect">
            <a:avLst/>
          </a:prstGeom>
        </p:spPr>
        <p:txBody>
          <a:bodyPr wrap="square">
            <a:spAutoFit/>
          </a:bodyPr>
          <a:lstStyle/>
          <a:p>
            <a:r>
              <a:rPr lang="zh-CN" altLang="en-US" dirty="0"/>
              <a:t>马尔可夫决策过程（</a:t>
            </a:r>
            <a:r>
              <a:rPr lang="en-US" altLang="zh-CN" dirty="0"/>
              <a:t>Markov Decision Process</a:t>
            </a:r>
            <a:r>
              <a:rPr lang="zh-CN" altLang="en-US" dirty="0"/>
              <a:t>，</a:t>
            </a:r>
            <a:r>
              <a:rPr lang="en-US" altLang="zh-CN" dirty="0"/>
              <a:t>MDP</a:t>
            </a:r>
            <a:r>
              <a:rPr lang="zh-CN" altLang="en-US" dirty="0"/>
              <a:t>）的框架下的一种分层贝叶斯终身强化学习方法、</a:t>
            </a:r>
            <a:endParaRPr lang="en-US" altLang="zh-CN" dirty="0"/>
          </a:p>
          <a:p>
            <a:r>
              <a:rPr lang="zh-CN" altLang="en-US" dirty="0">
                <a:solidFill>
                  <a:srgbClr val="24292E"/>
                </a:solidFill>
                <a:latin typeface="-apple-system"/>
              </a:rPr>
              <a:t>高效策略梯度的终身学习算法、</a:t>
            </a:r>
            <a:endParaRPr lang="en-US" altLang="zh-CN" dirty="0">
              <a:solidFill>
                <a:srgbClr val="24292E"/>
              </a:solidFill>
              <a:latin typeface="-apple-system"/>
            </a:endParaRPr>
          </a:p>
          <a:p>
            <a:r>
              <a:rPr lang="zh-CN" altLang="en-US" dirty="0"/>
              <a:t>基于安全约束的终身强化学习</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354" y="388997"/>
            <a:ext cx="2688085" cy="638420"/>
          </a:xfrm>
          <a:prstGeom prst="rect">
            <a:avLst/>
          </a:prstGeom>
        </p:spPr>
      </p:pic>
      <p:pic>
        <p:nvPicPr>
          <p:cNvPr id="10"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2359"/>
          <a:stretch>
            <a:fillRect/>
          </a:stretch>
        </p:blipFill>
        <p:spPr>
          <a:xfrm>
            <a:off x="8583717" y="5275559"/>
            <a:ext cx="1736918" cy="1328467"/>
          </a:xfrm>
          <a:prstGeom prst="rect">
            <a:avLst/>
          </a:prstGeom>
          <a:ln>
            <a:noFill/>
          </a:ln>
          <a:effectLst/>
        </p:spPr>
      </p:pic>
      <p:pic>
        <p:nvPicPr>
          <p:cNvPr id="12" name="图片 3" descr="图片包含 喷泉, 户外, 温泉, 水&#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637" y="5285068"/>
            <a:ext cx="1752954" cy="1316852"/>
          </a:xfrm>
          <a:prstGeom prst="rect">
            <a:avLst/>
          </a:prstGeom>
          <a:ln>
            <a:noFill/>
          </a:ln>
          <a:effectLst/>
          <a:scene3d>
            <a:camera prst="isometricTopUp">
              <a:rot lat="0" lon="0" rev="0"/>
            </a:camera>
            <a:lightRig rig="threePt" dir="t"/>
          </a:scene3d>
        </p:spPr>
      </p:pic>
      <p:pic>
        <p:nvPicPr>
          <p:cNvPr id="13" name="图片 2" descr="图片包含 户外, 水, 天空, 河流&#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8186" t="837" r="6526" b="-837"/>
          <a:stretch>
            <a:fillRect/>
          </a:stretch>
        </p:blipFill>
        <p:spPr>
          <a:xfrm>
            <a:off x="3334745" y="5279692"/>
            <a:ext cx="1777567" cy="1328467"/>
          </a:xfrm>
          <a:prstGeom prst="rect">
            <a:avLst/>
          </a:prstGeom>
          <a:ln>
            <a:noFill/>
          </a:ln>
          <a:effectLst/>
        </p:spPr>
      </p:pic>
      <p:pic>
        <p:nvPicPr>
          <p:cNvPr id="14"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762" r="4403"/>
          <a:stretch>
            <a:fillRect/>
          </a:stretch>
        </p:blipFill>
        <p:spPr>
          <a:xfrm>
            <a:off x="1658529" y="5297397"/>
            <a:ext cx="1676216" cy="1295096"/>
          </a:xfrm>
          <a:prstGeom prst="rect">
            <a:avLst/>
          </a:prstGeom>
          <a:ln>
            <a:noFill/>
          </a:ln>
          <a:effectLst/>
        </p:spPr>
      </p:pic>
      <p:sp>
        <p:nvSpPr>
          <p:cNvPr id="15" name="矩形 14"/>
          <p:cNvSpPr/>
          <p:nvPr/>
        </p:nvSpPr>
        <p:spPr>
          <a:xfrm>
            <a:off x="1658529" y="5254465"/>
            <a:ext cx="8747422" cy="1401031"/>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0" y="6153091"/>
            <a:ext cx="12192000" cy="724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p:cNvSpPr/>
          <p:nvPr/>
        </p:nvSpPr>
        <p:spPr>
          <a:xfrm rot="5400000">
            <a:off x="2585470" y="-828103"/>
            <a:ext cx="45719" cy="38710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75000"/>
                </a:schemeClr>
              </a:solidFill>
              <a:cs typeface="+mn-ea"/>
              <a:sym typeface="+mn-lt"/>
            </a:endParaRPr>
          </a:p>
        </p:txBody>
      </p:sp>
      <p:sp>
        <p:nvSpPr>
          <p:cNvPr id="21" name="文本框 20"/>
          <p:cNvSpPr txBox="1"/>
          <p:nvPr/>
        </p:nvSpPr>
        <p:spPr>
          <a:xfrm>
            <a:off x="1326579" y="477082"/>
            <a:ext cx="2416046" cy="461665"/>
          </a:xfrm>
          <a:prstGeom prst="rect">
            <a:avLst/>
          </a:prstGeom>
          <a:noFill/>
        </p:spPr>
        <p:txBody>
          <a:bodyPr wrap="none" rtlCol="0">
            <a:spAutoFit/>
          </a:bodyPr>
          <a:lstStyle/>
          <a:p>
            <a:r>
              <a:rPr lang="zh-CN" altLang="en-US" sz="2400" spc="500" dirty="0">
                <a:cs typeface="+mn-ea"/>
                <a:sym typeface="+mn-lt"/>
              </a:rPr>
              <a:t>终身学习简介</a:t>
            </a:r>
          </a:p>
        </p:txBody>
      </p:sp>
      <p:grpSp>
        <p:nvGrpSpPr>
          <p:cNvPr id="22" name="组合 21"/>
          <p:cNvGrpSpPr/>
          <p:nvPr/>
        </p:nvGrpSpPr>
        <p:grpSpPr>
          <a:xfrm>
            <a:off x="660401" y="406644"/>
            <a:ext cx="609356" cy="609356"/>
            <a:chOff x="7504635" y="3112377"/>
            <a:chExt cx="783759" cy="783759"/>
          </a:xfrm>
        </p:grpSpPr>
        <p:sp>
          <p:nvSpPr>
            <p:cNvPr id="24" name="椭圆 23"/>
            <p:cNvSpPr/>
            <p:nvPr/>
          </p:nvSpPr>
          <p:spPr bwMode="auto">
            <a:xfrm>
              <a:off x="7504635" y="3112377"/>
              <a:ext cx="783759" cy="783759"/>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5" name="椭圆 24"/>
            <p:cNvSpPr/>
            <p:nvPr/>
          </p:nvSpPr>
          <p:spPr bwMode="auto">
            <a:xfrm>
              <a:off x="7558118" y="3161969"/>
              <a:ext cx="676794" cy="67679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cs typeface="+mn-ea"/>
                <a:sym typeface="+mn-lt"/>
              </a:endParaRPr>
            </a:p>
          </p:txBody>
        </p:sp>
        <p:sp>
          <p:nvSpPr>
            <p:cNvPr id="26" name="KSO_Shape"/>
            <p:cNvSpPr>
              <a:spLocks noChangeArrowheads="1"/>
            </p:cNvSpPr>
            <p:nvPr/>
          </p:nvSpPr>
          <p:spPr bwMode="auto">
            <a:xfrm>
              <a:off x="7631203" y="3338370"/>
              <a:ext cx="530623" cy="323010"/>
            </a:xfrm>
            <a:custGeom>
              <a:avLst/>
              <a:gdLst>
                <a:gd name="T0" fmla="*/ 2147483646 w 3931"/>
                <a:gd name="T1" fmla="*/ 2147483646 h 2392"/>
                <a:gd name="T2" fmla="*/ 2147483646 w 3931"/>
                <a:gd name="T3" fmla="*/ 2147483646 h 2392"/>
                <a:gd name="T4" fmla="*/ 2147483646 w 3931"/>
                <a:gd name="T5" fmla="*/ 2147483646 h 2392"/>
                <a:gd name="T6" fmla="*/ 2147483646 w 3931"/>
                <a:gd name="T7" fmla="*/ 2147483646 h 2392"/>
                <a:gd name="T8" fmla="*/ 2147483646 w 3931"/>
                <a:gd name="T9" fmla="*/ 2147483646 h 2392"/>
                <a:gd name="T10" fmla="*/ 2147483646 w 3931"/>
                <a:gd name="T11" fmla="*/ 2147483646 h 2392"/>
                <a:gd name="T12" fmla="*/ 2147483646 w 3931"/>
                <a:gd name="T13" fmla="*/ 2147483646 h 2392"/>
                <a:gd name="T14" fmla="*/ 2147483646 w 3931"/>
                <a:gd name="T15" fmla="*/ 2147483646 h 2392"/>
                <a:gd name="T16" fmla="*/ 2147483646 w 3931"/>
                <a:gd name="T17" fmla="*/ 2147483646 h 2392"/>
                <a:gd name="T18" fmla="*/ 2147483646 w 3931"/>
                <a:gd name="T19" fmla="*/ 2147483646 h 2392"/>
                <a:gd name="T20" fmla="*/ 2147483646 w 3931"/>
                <a:gd name="T21" fmla="*/ 2147483646 h 2392"/>
                <a:gd name="T22" fmla="*/ 2147483646 w 3931"/>
                <a:gd name="T23" fmla="*/ 2147483646 h 2392"/>
                <a:gd name="T24" fmla="*/ 2147483646 w 3931"/>
                <a:gd name="T25" fmla="*/ 2147483646 h 2392"/>
                <a:gd name="T26" fmla="*/ 0 w 3931"/>
                <a:gd name="T27" fmla="*/ 2147483646 h 2392"/>
                <a:gd name="T28" fmla="*/ 2147483646 w 3931"/>
                <a:gd name="T29" fmla="*/ 0 h 2392"/>
                <a:gd name="T30" fmla="*/ 2147483646 w 3931"/>
                <a:gd name="T31" fmla="*/ 2147483646 h 2392"/>
                <a:gd name="T32" fmla="*/ 2147483646 w 3931"/>
                <a:gd name="T33" fmla="*/ 2147483646 h 2392"/>
                <a:gd name="T34" fmla="*/ 2147483646 w 3931"/>
                <a:gd name="T35" fmla="*/ 2147483646 h 2392"/>
                <a:gd name="T36" fmla="*/ 2147483646 w 3931"/>
                <a:gd name="T37" fmla="*/ 2147483646 h 2392"/>
                <a:gd name="T38" fmla="*/ 2147483646 w 3931"/>
                <a:gd name="T39" fmla="*/ 2147483646 h 2392"/>
                <a:gd name="T40" fmla="*/ 2147483646 w 3931"/>
                <a:gd name="T41" fmla="*/ 2147483646 h 2392"/>
                <a:gd name="T42" fmla="*/ 2147483646 w 3931"/>
                <a:gd name="T43" fmla="*/ 2147483646 h 2392"/>
                <a:gd name="T44" fmla="*/ 2147483646 w 3931"/>
                <a:gd name="T45" fmla="*/ 2147483646 h 2392"/>
                <a:gd name="T46" fmla="*/ 2147483646 w 3931"/>
                <a:gd name="T47" fmla="*/ 2147483646 h 2392"/>
                <a:gd name="T48" fmla="*/ 2147483646 w 3931"/>
                <a:gd name="T49" fmla="*/ 2147483646 h 2392"/>
                <a:gd name="T50" fmla="*/ 2147483646 w 3931"/>
                <a:gd name="T51" fmla="*/ 2147483646 h 2392"/>
                <a:gd name="T52" fmla="*/ 2147483646 w 3931"/>
                <a:gd name="T53" fmla="*/ 2147483646 h 2392"/>
                <a:gd name="T54" fmla="*/ 2147483646 w 3931"/>
                <a:gd name="T55" fmla="*/ 2147483646 h 2392"/>
                <a:gd name="T56" fmla="*/ 2147483646 w 3931"/>
                <a:gd name="T57" fmla="*/ 2147483646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chemeClr val="accent3"/>
            </a:solidFill>
            <a:ln>
              <a:noFill/>
            </a:ln>
          </p:spPr>
          <p:txBody>
            <a:bodyPr anchor="ctr" anchorCtr="1"/>
            <a:lstStyle/>
            <a:p>
              <a:endParaRPr lang="zh-CN" altLang="en-US">
                <a:cs typeface="+mn-ea"/>
                <a:sym typeface="+mn-lt"/>
              </a:endParaRPr>
            </a:p>
          </p:txBody>
        </p:sp>
      </p:grpSp>
      <p:sp>
        <p:nvSpPr>
          <p:cNvPr id="2" name="矩形 1">
            <a:extLst>
              <a:ext uri="{FF2B5EF4-FFF2-40B4-BE49-F238E27FC236}">
                <a16:creationId xmlns:a16="http://schemas.microsoft.com/office/drawing/2014/main" id="{00084774-384A-478F-AD9A-B8A014C90413}"/>
              </a:ext>
            </a:extLst>
          </p:cNvPr>
          <p:cNvSpPr/>
          <p:nvPr/>
        </p:nvSpPr>
        <p:spPr>
          <a:xfrm>
            <a:off x="1171353" y="1598812"/>
            <a:ext cx="10035335" cy="2954655"/>
          </a:xfrm>
          <a:prstGeom prst="rect">
            <a:avLst/>
          </a:prstGeom>
        </p:spPr>
        <p:txBody>
          <a:bodyPr wrap="square">
            <a:spAutoFit/>
          </a:bodyPr>
          <a:lstStyle/>
          <a:p>
            <a:r>
              <a:rPr lang="zh-CN" altLang="en-US" sz="2400" dirty="0">
                <a:solidFill>
                  <a:srgbClr val="C00000"/>
                </a:solidFill>
              </a:rPr>
              <a:t>终身学习的</a:t>
            </a:r>
            <a:r>
              <a:rPr lang="zh-CN" altLang="en-US" sz="2400" dirty="0">
                <a:solidFill>
                  <a:srgbClr val="C00000"/>
                </a:solidFill>
                <a:latin typeface="-apple-system"/>
              </a:rPr>
              <a:t>定义</a:t>
            </a:r>
            <a:endParaRPr lang="en-US" altLang="zh-CN" sz="2400" dirty="0">
              <a:solidFill>
                <a:srgbClr val="C00000"/>
              </a:solidFill>
              <a:latin typeface="-apple-system"/>
            </a:endParaRPr>
          </a:p>
          <a:p>
            <a:r>
              <a:rPr lang="en-US" altLang="zh-CN" dirty="0">
                <a:solidFill>
                  <a:srgbClr val="24292E"/>
                </a:solidFill>
                <a:latin typeface="-apple-system"/>
              </a:rPr>
              <a:t> </a:t>
            </a:r>
            <a:r>
              <a:rPr lang="zh-CN" altLang="en-US" b="1" dirty="0">
                <a:solidFill>
                  <a:srgbClr val="24292E"/>
                </a:solidFill>
                <a:latin typeface="-apple-system"/>
              </a:rPr>
              <a:t>终身学习（</a:t>
            </a:r>
            <a:r>
              <a:rPr lang="en-US" altLang="zh-CN" b="1" dirty="0">
                <a:solidFill>
                  <a:srgbClr val="24292E"/>
                </a:solidFill>
                <a:latin typeface="-apple-system"/>
              </a:rPr>
              <a:t>Lifelong Learning</a:t>
            </a:r>
            <a:r>
              <a:rPr lang="zh-CN" altLang="en-US" b="1" dirty="0">
                <a:solidFill>
                  <a:srgbClr val="24292E"/>
                </a:solidFill>
                <a:latin typeface="-apple-system"/>
              </a:rPr>
              <a:t>，</a:t>
            </a:r>
            <a:r>
              <a:rPr lang="en-US" altLang="zh-CN" b="1" dirty="0">
                <a:solidFill>
                  <a:srgbClr val="24292E"/>
                </a:solidFill>
                <a:latin typeface="-apple-system"/>
              </a:rPr>
              <a:t>LL</a:t>
            </a:r>
            <a:r>
              <a:rPr lang="zh-CN" altLang="en-US" b="1" dirty="0">
                <a:solidFill>
                  <a:srgbClr val="24292E"/>
                </a:solidFill>
                <a:latin typeface="-apple-system"/>
              </a:rPr>
              <a:t>）</a:t>
            </a:r>
            <a:r>
              <a:rPr lang="zh-CN" altLang="en-US" dirty="0">
                <a:solidFill>
                  <a:srgbClr val="24292E"/>
                </a:solidFill>
                <a:latin typeface="-apple-system"/>
              </a:rPr>
              <a:t>是一个持续学习的过程。在任一时间点，学习器已经执行了</a:t>
            </a:r>
            <a:r>
              <a:rPr lang="en-US" altLang="zh-CN" dirty="0">
                <a:solidFill>
                  <a:srgbClr val="24292E"/>
                </a:solidFill>
                <a:latin typeface="-apple-system"/>
              </a:rPr>
              <a:t>N</a:t>
            </a:r>
            <a:r>
              <a:rPr lang="zh-CN" altLang="en-US" dirty="0">
                <a:solidFill>
                  <a:srgbClr val="24292E"/>
                </a:solidFill>
                <a:latin typeface="-apple-system"/>
              </a:rPr>
              <a:t>个学习任务</a:t>
            </a:r>
            <a:r>
              <a:rPr lang="en-US" altLang="zh-CN" dirty="0">
                <a:solidFill>
                  <a:srgbClr val="24292E"/>
                </a:solidFill>
                <a:latin typeface="-apple-system"/>
              </a:rPr>
              <a:t>T1,T2,…,TN</a:t>
            </a:r>
            <a:r>
              <a:rPr lang="zh-CN" altLang="en-US" dirty="0">
                <a:solidFill>
                  <a:srgbClr val="24292E"/>
                </a:solidFill>
                <a:latin typeface="-apple-system"/>
              </a:rPr>
              <a:t>，这些任务也被称为</a:t>
            </a:r>
            <a:r>
              <a:rPr lang="zh-CN" altLang="en-US" b="1" dirty="0">
                <a:solidFill>
                  <a:srgbClr val="24292E"/>
                </a:solidFill>
                <a:latin typeface="-apple-system"/>
              </a:rPr>
              <a:t>先前任务（</a:t>
            </a:r>
            <a:r>
              <a:rPr lang="en-US" altLang="zh-CN" b="1" dirty="0">
                <a:solidFill>
                  <a:srgbClr val="24292E"/>
                </a:solidFill>
                <a:latin typeface="-apple-system"/>
              </a:rPr>
              <a:t>previous task</a:t>
            </a:r>
            <a:r>
              <a:rPr lang="zh-CN" altLang="en-US" b="1" dirty="0">
                <a:solidFill>
                  <a:srgbClr val="24292E"/>
                </a:solidFill>
                <a:latin typeface="-apple-system"/>
              </a:rPr>
              <a:t>）</a:t>
            </a:r>
            <a:r>
              <a:rPr lang="zh-CN" altLang="en-US" dirty="0">
                <a:solidFill>
                  <a:srgbClr val="24292E"/>
                </a:solidFill>
                <a:latin typeface="-apple-system"/>
              </a:rPr>
              <a:t>，并且有各自对应的数据集</a:t>
            </a:r>
            <a:r>
              <a:rPr lang="en-US" altLang="zh-CN" dirty="0">
                <a:solidFill>
                  <a:srgbClr val="24292E"/>
                </a:solidFill>
                <a:latin typeface="-apple-system"/>
              </a:rPr>
              <a:t>D1,D2,…,DN</a:t>
            </a:r>
            <a:r>
              <a:rPr lang="zh-CN" altLang="en-US" dirty="0">
                <a:solidFill>
                  <a:srgbClr val="24292E"/>
                </a:solidFill>
                <a:latin typeface="-apple-system"/>
              </a:rPr>
              <a:t>。这些任务可以是不同</a:t>
            </a:r>
            <a:r>
              <a:rPr lang="zh-CN" altLang="en-US" b="1" dirty="0">
                <a:solidFill>
                  <a:srgbClr val="24292E"/>
                </a:solidFill>
                <a:latin typeface="-apple-system"/>
              </a:rPr>
              <a:t>类型（</a:t>
            </a:r>
            <a:r>
              <a:rPr lang="en-US" altLang="zh-CN" b="1" dirty="0">
                <a:solidFill>
                  <a:srgbClr val="24292E"/>
                </a:solidFill>
                <a:latin typeface="-apple-system"/>
              </a:rPr>
              <a:t>type</a:t>
            </a:r>
            <a:r>
              <a:rPr lang="zh-CN" altLang="en-US" b="1" dirty="0">
                <a:solidFill>
                  <a:srgbClr val="24292E"/>
                </a:solidFill>
                <a:latin typeface="-apple-system"/>
              </a:rPr>
              <a:t>）</a:t>
            </a:r>
            <a:r>
              <a:rPr lang="zh-CN" altLang="en-US" dirty="0">
                <a:solidFill>
                  <a:srgbClr val="24292E"/>
                </a:solidFill>
                <a:latin typeface="-apple-system"/>
              </a:rPr>
              <a:t>，也可属于不同</a:t>
            </a:r>
            <a:r>
              <a:rPr lang="zh-CN" altLang="en-US" b="1" dirty="0">
                <a:solidFill>
                  <a:srgbClr val="24292E"/>
                </a:solidFill>
                <a:latin typeface="-apple-system"/>
              </a:rPr>
              <a:t>领域（</a:t>
            </a:r>
            <a:r>
              <a:rPr lang="en-US" altLang="zh-CN" b="1" dirty="0">
                <a:solidFill>
                  <a:srgbClr val="24292E"/>
                </a:solidFill>
                <a:latin typeface="-apple-system"/>
              </a:rPr>
              <a:t>domain</a:t>
            </a:r>
            <a:r>
              <a:rPr lang="zh-CN" altLang="en-US" b="1" dirty="0">
                <a:solidFill>
                  <a:srgbClr val="24292E"/>
                </a:solidFill>
                <a:latin typeface="-apple-system"/>
              </a:rPr>
              <a:t>）</a:t>
            </a:r>
            <a:r>
              <a:rPr lang="zh-CN" altLang="en-US" dirty="0">
                <a:solidFill>
                  <a:srgbClr val="24292E"/>
                </a:solidFill>
                <a:latin typeface="-apple-system"/>
              </a:rPr>
              <a:t>。当遇到第</a:t>
            </a:r>
            <a:r>
              <a:rPr lang="en-US" altLang="zh-CN" dirty="0">
                <a:solidFill>
                  <a:srgbClr val="24292E"/>
                </a:solidFill>
                <a:latin typeface="-apple-system"/>
              </a:rPr>
              <a:t>N+1</a:t>
            </a:r>
            <a:r>
              <a:rPr lang="zh-CN" altLang="en-US" dirty="0">
                <a:solidFill>
                  <a:srgbClr val="24292E"/>
                </a:solidFill>
                <a:latin typeface="-apple-system"/>
              </a:rPr>
              <a:t>个任务</a:t>
            </a:r>
            <a:r>
              <a:rPr lang="en-US" altLang="zh-CN" dirty="0">
                <a:solidFill>
                  <a:srgbClr val="24292E"/>
                </a:solidFill>
                <a:latin typeface="-apple-system"/>
              </a:rPr>
              <a:t>TN+1</a:t>
            </a:r>
            <a:r>
              <a:rPr lang="zh-CN" altLang="en-US" dirty="0">
                <a:solidFill>
                  <a:srgbClr val="24292E"/>
                </a:solidFill>
                <a:latin typeface="-apple-system"/>
              </a:rPr>
              <a:t>（被称为</a:t>
            </a:r>
            <a:r>
              <a:rPr lang="zh-CN" altLang="en-US" b="1" dirty="0">
                <a:solidFill>
                  <a:srgbClr val="24292E"/>
                </a:solidFill>
                <a:latin typeface="-apple-system"/>
              </a:rPr>
              <a:t>新任务</a:t>
            </a:r>
            <a:r>
              <a:rPr lang="zh-CN" altLang="en-US" dirty="0">
                <a:solidFill>
                  <a:srgbClr val="24292E"/>
                </a:solidFill>
                <a:latin typeface="-apple-system"/>
              </a:rPr>
              <a:t>或者</a:t>
            </a:r>
            <a:r>
              <a:rPr lang="zh-CN" altLang="en-US" b="1" dirty="0">
                <a:solidFill>
                  <a:srgbClr val="24292E"/>
                </a:solidFill>
                <a:latin typeface="-apple-system"/>
              </a:rPr>
              <a:t>当前任务</a:t>
            </a:r>
            <a:r>
              <a:rPr lang="zh-CN" altLang="en-US" dirty="0">
                <a:solidFill>
                  <a:srgbClr val="24292E"/>
                </a:solidFill>
                <a:latin typeface="-apple-system"/>
              </a:rPr>
              <a:t>）和其对应的数据集</a:t>
            </a:r>
            <a:r>
              <a:rPr lang="en-US" altLang="zh-CN" dirty="0">
                <a:solidFill>
                  <a:srgbClr val="24292E"/>
                </a:solidFill>
                <a:latin typeface="-apple-system"/>
              </a:rPr>
              <a:t>DN+1</a:t>
            </a:r>
            <a:r>
              <a:rPr lang="zh-CN" altLang="en-US" dirty="0">
                <a:solidFill>
                  <a:srgbClr val="24292E"/>
                </a:solidFill>
                <a:latin typeface="-apple-system"/>
              </a:rPr>
              <a:t>时，学习器可以利用</a:t>
            </a:r>
            <a:r>
              <a:rPr lang="zh-CN" altLang="en-US" b="1" dirty="0">
                <a:solidFill>
                  <a:srgbClr val="24292E"/>
                </a:solidFill>
                <a:latin typeface="-apple-system"/>
              </a:rPr>
              <a:t>知识库</a:t>
            </a:r>
            <a:r>
              <a:rPr lang="zh-CN" altLang="en-US" dirty="0">
                <a:solidFill>
                  <a:srgbClr val="24292E"/>
                </a:solidFill>
                <a:latin typeface="-apple-system"/>
              </a:rPr>
              <a:t>中的</a:t>
            </a:r>
            <a:r>
              <a:rPr lang="zh-CN" altLang="en-US" b="1" dirty="0">
                <a:solidFill>
                  <a:srgbClr val="24292E"/>
                </a:solidFill>
                <a:latin typeface="-apple-system"/>
              </a:rPr>
              <a:t>历史知识</a:t>
            </a:r>
            <a:r>
              <a:rPr lang="zh-CN" altLang="en-US" dirty="0">
                <a:solidFill>
                  <a:srgbClr val="24292E"/>
                </a:solidFill>
                <a:latin typeface="-apple-system"/>
              </a:rPr>
              <a:t>来帮助学习</a:t>
            </a:r>
            <a:r>
              <a:rPr lang="en-US" altLang="zh-CN" dirty="0">
                <a:solidFill>
                  <a:srgbClr val="24292E"/>
                </a:solidFill>
                <a:latin typeface="-apple-system"/>
              </a:rPr>
              <a:t>TN+1</a:t>
            </a:r>
            <a:r>
              <a:rPr lang="zh-CN" altLang="en-US" dirty="0">
                <a:solidFill>
                  <a:srgbClr val="24292E"/>
                </a:solidFill>
                <a:latin typeface="-apple-system"/>
              </a:rPr>
              <a:t>。这个任务可以是给定的，也可以是系统自身检测出来的。终身学习的目标通常是优化新任务</a:t>
            </a:r>
            <a:r>
              <a:rPr lang="en-US" altLang="zh-CN" dirty="0">
                <a:solidFill>
                  <a:srgbClr val="24292E"/>
                </a:solidFill>
                <a:latin typeface="-apple-system"/>
              </a:rPr>
              <a:t>TN+1</a:t>
            </a:r>
            <a:r>
              <a:rPr lang="zh-CN" altLang="en-US" dirty="0">
                <a:solidFill>
                  <a:srgbClr val="24292E"/>
                </a:solidFill>
                <a:latin typeface="-apple-system"/>
              </a:rPr>
              <a:t>的性能，但是它可以通过将其余任务视为先前任务来优化任何任务。知识库维护先前学习到的知识，并通过学习先前任务来进行知识积累。当完成学习</a:t>
            </a:r>
            <a:r>
              <a:rPr lang="en-US" altLang="zh-CN" dirty="0">
                <a:solidFill>
                  <a:srgbClr val="24292E"/>
                </a:solidFill>
                <a:latin typeface="-apple-system"/>
              </a:rPr>
              <a:t>TN+1</a:t>
            </a:r>
            <a:r>
              <a:rPr lang="zh-CN" altLang="en-US" dirty="0">
                <a:solidFill>
                  <a:srgbClr val="24292E"/>
                </a:solidFill>
                <a:latin typeface="-apple-system"/>
              </a:rPr>
              <a:t>后，根据从</a:t>
            </a:r>
            <a:r>
              <a:rPr lang="en-US" altLang="zh-CN" dirty="0">
                <a:solidFill>
                  <a:srgbClr val="24292E"/>
                </a:solidFill>
                <a:latin typeface="-apple-system"/>
              </a:rPr>
              <a:t>TN+1</a:t>
            </a:r>
            <a:r>
              <a:rPr lang="zh-CN" altLang="en-US" dirty="0">
                <a:solidFill>
                  <a:srgbClr val="24292E"/>
                </a:solidFill>
                <a:latin typeface="-apple-system"/>
              </a:rPr>
              <a:t>中学习到的知识（例如，中间和最后的结果）对知识库进行更新。这种更新包括更高层次知识的一致性检查、推理和元挖掘。</a:t>
            </a:r>
            <a:endParaRPr lang="zh-CN" altLang="en-US" dirty="0"/>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004123"/>
      </a:accent1>
      <a:accent2>
        <a:srgbClr val="753315"/>
      </a:accent2>
      <a:accent3>
        <a:srgbClr val="992E24"/>
      </a:accent3>
      <a:accent4>
        <a:srgbClr val="087E8E"/>
      </a:accent4>
      <a:accent5>
        <a:srgbClr val="74787C"/>
      </a:accent5>
      <a:accent6>
        <a:srgbClr val="B2B2B2"/>
      </a:accent6>
      <a:hlink>
        <a:srgbClr val="4472C4"/>
      </a:hlink>
      <a:folHlink>
        <a:srgbClr val="BFBFBF"/>
      </a:folHlink>
    </a:clrScheme>
    <a:fontScheme name="cdpv2sw5">
      <a:majorFont>
        <a:latin typeface="Microsoft YaHei"/>
        <a:ea typeface="Microsoft YaHei"/>
        <a:cs typeface=""/>
      </a:majorFont>
      <a:minorFont>
        <a:latin typeface="Microsoft YaHe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4295</Words>
  <Application>Microsoft Office PowerPoint</Application>
  <PresentationFormat>宽屏</PresentationFormat>
  <Paragraphs>435</Paragraphs>
  <Slides>50</Slides>
  <Notes>50</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50</vt:i4>
      </vt:variant>
    </vt:vector>
  </HeadingPairs>
  <TitlesOfParts>
    <vt:vector size="72" baseType="lpstr">
      <vt:lpstr>-apple-system</vt:lpstr>
      <vt:lpstr>PingFang SC</vt:lpstr>
      <vt:lpstr>等线</vt:lpstr>
      <vt:lpstr>仿宋</vt:lpstr>
      <vt:lpstr>楷体</vt:lpstr>
      <vt:lpstr>苹方 常规</vt:lpstr>
      <vt:lpstr>苹方 特粗</vt:lpstr>
      <vt:lpstr>宋体</vt:lpstr>
      <vt:lpstr>Microsoft YaHei</vt:lpstr>
      <vt:lpstr>Microsoft YaHei</vt:lpstr>
      <vt:lpstr>Arial</vt:lpstr>
      <vt:lpstr>Calibri</vt:lpstr>
      <vt:lpstr>Cambria Math</vt:lpstr>
      <vt:lpstr>Century Gothic</vt:lpstr>
      <vt:lpstr>Segoe UI</vt:lpstr>
      <vt:lpstr>Segoe UI Light</vt:lpstr>
      <vt:lpstr>Times New Roman</vt:lpstr>
      <vt:lpstr>Verdana</vt:lpstr>
      <vt:lpstr>Wingdings</vt:lpstr>
      <vt:lpstr>Office 主题​​</vt:lpstr>
      <vt:lpstr>1_OfficePLUS</vt:lpstr>
      <vt:lpstr>2_OfficePLUS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 xiahan</dc:creator>
  <cp:lastModifiedBy>dulun</cp:lastModifiedBy>
  <cp:revision>245</cp:revision>
  <dcterms:created xsi:type="dcterms:W3CDTF">2019-03-25T13:46:00Z</dcterms:created>
  <dcterms:modified xsi:type="dcterms:W3CDTF">2020-10-28T13:38:46Z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2019-04-12T02:26:17.8676918Z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bdb445c3-50e4-462a-b8bb-da21392c22a3</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2052-11.1.0.10072</vt:lpwstr>
  </property>
</Properties>
</file>