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sldIdLst>
    <p:sldId id="257" r:id="rId2"/>
    <p:sldId id="449" r:id="rId3"/>
    <p:sldId id="261" r:id="rId4"/>
    <p:sldId id="262" r:id="rId5"/>
    <p:sldId id="278" r:id="rId6"/>
    <p:sldId id="323" r:id="rId7"/>
    <p:sldId id="329" r:id="rId8"/>
    <p:sldId id="393" r:id="rId9"/>
    <p:sldId id="334" r:id="rId10"/>
    <p:sldId id="362" r:id="rId11"/>
    <p:sldId id="365" r:id="rId12"/>
    <p:sldId id="392" r:id="rId13"/>
    <p:sldId id="403" r:id="rId14"/>
    <p:sldId id="405" r:id="rId15"/>
    <p:sldId id="406" r:id="rId16"/>
    <p:sldId id="407" r:id="rId17"/>
    <p:sldId id="410" r:id="rId18"/>
    <p:sldId id="411" r:id="rId19"/>
    <p:sldId id="412" r:id="rId20"/>
    <p:sldId id="413" r:id="rId21"/>
    <p:sldId id="414" r:id="rId22"/>
    <p:sldId id="416" r:id="rId23"/>
    <p:sldId id="417" r:id="rId24"/>
    <p:sldId id="418" r:id="rId25"/>
    <p:sldId id="419" r:id="rId26"/>
    <p:sldId id="420" r:id="rId27"/>
    <p:sldId id="434" r:id="rId28"/>
    <p:sldId id="421" r:id="rId29"/>
    <p:sldId id="422" r:id="rId30"/>
    <p:sldId id="423" r:id="rId31"/>
    <p:sldId id="424" r:id="rId32"/>
    <p:sldId id="425" r:id="rId33"/>
    <p:sldId id="426" r:id="rId34"/>
    <p:sldId id="427" r:id="rId35"/>
    <p:sldId id="428" r:id="rId36"/>
    <p:sldId id="429" r:id="rId37"/>
    <p:sldId id="430" r:id="rId38"/>
    <p:sldId id="431" r:id="rId39"/>
    <p:sldId id="432" r:id="rId40"/>
    <p:sldId id="433" r:id="rId41"/>
    <p:sldId id="317" r:id="rId4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C3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06" autoAdjust="0"/>
    <p:restoredTop sz="64591" autoAdjust="0"/>
  </p:normalViewPr>
  <p:slideViewPr>
    <p:cSldViewPr snapToGrid="0">
      <p:cViewPr varScale="1">
        <p:scale>
          <a:sx n="56" d="100"/>
          <a:sy n="56" d="100"/>
        </p:scale>
        <p:origin x="183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2019/12/13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1</a:t>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大家可以看一下这张图，在百度图片搜索框中输入已计划进行查询有时候返回的记过中并没有用户所需要的目标图片。事实上，很多时候我们可能会得到一些答非所问的结果。因此该方法在图文匹配过程中存在以下问题</a:t>
            </a:r>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10</a:t>
            </a:fld>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smtClean="0">
                <a:solidFill>
                  <a:srgbClr val="000000"/>
                </a:solidFill>
                <a:ea typeface="+mn-lt"/>
                <a:cs typeface="+mn-lt"/>
              </a:rPr>
              <a:t>1</a:t>
            </a:r>
            <a:r>
              <a:rPr lang="zh-CN" altLang="en-US" sz="1200" dirty="0" smtClean="0">
                <a:solidFill>
                  <a:srgbClr val="000000"/>
                </a:solidFill>
                <a:ea typeface="+mn-lt"/>
                <a:cs typeface="+mn-lt"/>
              </a:rPr>
              <a:t>、工作量大。对于每个图</a:t>
            </a:r>
            <a:r>
              <a:rPr lang="en-US" altLang="zh-CN" sz="1200" dirty="0" smtClean="0">
                <a:solidFill>
                  <a:srgbClr val="000000"/>
                </a:solidFill>
                <a:ea typeface="+mn-lt"/>
                <a:cs typeface="+mn-lt"/>
              </a:rPr>
              <a:t>pain</a:t>
            </a:r>
            <a:r>
              <a:rPr lang="zh-CN" altLang="en-US" sz="1200" dirty="0" smtClean="0">
                <a:solidFill>
                  <a:srgbClr val="000000"/>
                </a:solidFill>
                <a:ea typeface="+mn-lt"/>
                <a:cs typeface="+mn-lt"/>
              </a:rPr>
              <a:t>进行人工标注需要耗时约两分钟，没有进行文本标记有难以检索</a:t>
            </a:r>
            <a:endParaRPr lang="en-US" altLang="zh-CN" sz="1200" dirty="0" smtClean="0">
              <a:solidFill>
                <a:srgbClr val="000000"/>
              </a:solidFill>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300" normalizeH="0" baseline="0" noProof="0" dirty="0" smtClean="0">
                <a:ln>
                  <a:noFill/>
                </a:ln>
                <a:solidFill>
                  <a:srgbClr val="000000"/>
                </a:solidFill>
                <a:effectLst/>
                <a:uLnTx/>
                <a:uFillTx/>
                <a:ea typeface="+mn-lt"/>
                <a:cs typeface="+mn-lt"/>
              </a:rPr>
              <a:t>2</a:t>
            </a:r>
            <a:r>
              <a:rPr kumimoji="0" lang="zh-CN" altLang="en-US" sz="1200" b="0" i="0" u="none" strike="noStrike" kern="1200" cap="none" spc="300" normalizeH="0" baseline="0" noProof="0" dirty="0" smtClean="0">
                <a:ln>
                  <a:noFill/>
                </a:ln>
                <a:solidFill>
                  <a:srgbClr val="000000"/>
                </a:solidFill>
                <a:effectLst/>
                <a:uLnTx/>
                <a:uFillTx/>
                <a:ea typeface="+mn-lt"/>
                <a:cs typeface="+mn-lt"/>
              </a:rPr>
              <a:t>、个人主观性会对人们的判断产生一定的影响。不同的人可能对同一张图片有不同的理解，甚至是在不同环境下人们对同一张图片的认知也有差异。这就不利于标记。</a:t>
            </a:r>
            <a:endParaRPr kumimoji="0" lang="en-US" altLang="zh-CN" sz="1200" b="0" i="0" u="none" strike="noStrike" kern="1200" cap="none" spc="300" normalizeH="0" baseline="0" noProof="0" dirty="0" smtClean="0">
              <a:ln>
                <a:noFill/>
              </a:ln>
              <a:solidFill>
                <a:srgbClr val="000000"/>
              </a:solidFill>
              <a:effectLst/>
              <a:uLnTx/>
              <a:uFillTx/>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smtClean="0">
                <a:solidFill>
                  <a:srgbClr val="000000"/>
                </a:solidFill>
                <a:ea typeface="+mn-lt"/>
                <a:cs typeface="+mn-lt"/>
              </a:rPr>
              <a:t>3</a:t>
            </a:r>
            <a:r>
              <a:rPr lang="zh-CN" altLang="en-US" sz="1200" dirty="0" smtClean="0">
                <a:solidFill>
                  <a:srgbClr val="000000"/>
                </a:solidFill>
                <a:ea typeface="+mn-lt"/>
                <a:cs typeface="+mn-lt"/>
              </a:rPr>
              <a:t>、图片中所包含的信息是丰富多样的，但是用于标记的文本内容是有限的，因此，一个差的标记会对图片的</a:t>
            </a:r>
            <a:r>
              <a:rPr lang="zh-CN" altLang="en-US" sz="1200" smtClean="0">
                <a:solidFill>
                  <a:srgbClr val="000000"/>
                </a:solidFill>
                <a:ea typeface="+mn-lt"/>
                <a:cs typeface="+mn-lt"/>
              </a:rPr>
              <a:t>检索产生很</a:t>
            </a:r>
            <a:r>
              <a:rPr lang="zh-CN" altLang="en-US" sz="1200" dirty="0" smtClean="0">
                <a:solidFill>
                  <a:srgbClr val="000000"/>
                </a:solidFill>
                <a:ea typeface="+mn-lt"/>
                <a:cs typeface="+mn-lt"/>
              </a:rPr>
              <a:t>大的影响</a:t>
            </a:r>
            <a:endParaRPr lang="en-US" altLang="zh-CN" sz="1200" dirty="0" smtClean="0">
              <a:solidFill>
                <a:srgbClr val="000000"/>
              </a:solidFill>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smtClean="0">
                <a:solidFill>
                  <a:srgbClr val="000000"/>
                </a:solidFill>
                <a:ea typeface="+mn-lt"/>
                <a:cs typeface="+mn-lt"/>
              </a:rPr>
              <a:t>4</a:t>
            </a:r>
            <a:r>
              <a:rPr lang="zh-CN" altLang="en-US" sz="1200" dirty="0" smtClean="0">
                <a:solidFill>
                  <a:srgbClr val="000000"/>
                </a:solidFill>
                <a:ea typeface="+mn-lt"/>
                <a:cs typeface="+mn-lt"/>
              </a:rPr>
              <a:t>、图片的复杂性，因为世界各地各种语言风俗都会表现在图片上，不便于建立文本标记</a:t>
            </a: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300" normalizeH="0" baseline="0" noProof="0" dirty="0" smtClean="0">
              <a:ln>
                <a:noFill/>
              </a:ln>
              <a:solidFill>
                <a:srgbClr val="000000"/>
              </a:solidFill>
              <a:effectLst/>
              <a:uLnTx/>
              <a:uFillTx/>
              <a:latin typeface="宋体" pitchFamily="2" charset="-122"/>
              <a:ea typeface="+mn-ea"/>
              <a:cs typeface="宋体" pitchFamily="2" charset="-122"/>
            </a:endParaRPr>
          </a:p>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11</a:t>
            </a:fld>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smtClean="0">
                <a:solidFill>
                  <a:srgbClr val="000000"/>
                </a:solidFill>
                <a:ea typeface="+mn-lt"/>
                <a:cs typeface="+mn-lt"/>
              </a:rPr>
              <a:t>1</a:t>
            </a:r>
            <a:r>
              <a:rPr lang="zh-CN" altLang="en-US" sz="1200" dirty="0" smtClean="0">
                <a:solidFill>
                  <a:srgbClr val="000000"/>
                </a:solidFill>
                <a:ea typeface="+mn-lt"/>
                <a:cs typeface="+mn-lt"/>
              </a:rPr>
              <a:t>、工作量大。对于每个图</a:t>
            </a:r>
            <a:r>
              <a:rPr lang="en-US" altLang="zh-CN" sz="1200" dirty="0" smtClean="0">
                <a:solidFill>
                  <a:srgbClr val="000000"/>
                </a:solidFill>
                <a:ea typeface="+mn-lt"/>
                <a:cs typeface="+mn-lt"/>
              </a:rPr>
              <a:t>pain</a:t>
            </a:r>
            <a:r>
              <a:rPr lang="zh-CN" altLang="en-US" sz="1200" dirty="0" smtClean="0">
                <a:solidFill>
                  <a:srgbClr val="000000"/>
                </a:solidFill>
                <a:ea typeface="+mn-lt"/>
                <a:cs typeface="+mn-lt"/>
              </a:rPr>
              <a:t>进行人工标注需要耗时约两分钟，没有进行文本标记有难以检索</a:t>
            </a:r>
            <a:endParaRPr lang="en-US" altLang="zh-CN" sz="1200" dirty="0" smtClean="0">
              <a:solidFill>
                <a:srgbClr val="000000"/>
              </a:solidFill>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300" normalizeH="0" baseline="0" noProof="0" dirty="0" smtClean="0">
                <a:ln>
                  <a:noFill/>
                </a:ln>
                <a:solidFill>
                  <a:srgbClr val="000000"/>
                </a:solidFill>
                <a:effectLst/>
                <a:uLnTx/>
                <a:uFillTx/>
                <a:ea typeface="+mn-lt"/>
                <a:cs typeface="+mn-lt"/>
              </a:rPr>
              <a:t>2</a:t>
            </a:r>
            <a:r>
              <a:rPr kumimoji="0" lang="zh-CN" altLang="en-US" sz="1200" b="0" i="0" u="none" strike="noStrike" kern="1200" cap="none" spc="300" normalizeH="0" baseline="0" noProof="0" dirty="0" smtClean="0">
                <a:ln>
                  <a:noFill/>
                </a:ln>
                <a:solidFill>
                  <a:srgbClr val="000000"/>
                </a:solidFill>
                <a:effectLst/>
                <a:uLnTx/>
                <a:uFillTx/>
                <a:ea typeface="+mn-lt"/>
                <a:cs typeface="+mn-lt"/>
              </a:rPr>
              <a:t>、个人主观性会对人们的判断产生一定的影响。不同的人可能对同一张图片有不同的理解，甚至是在不同环境下人们对同一张图片的认知也有差异。这就不利于标记。</a:t>
            </a:r>
            <a:endParaRPr kumimoji="0" lang="en-US" altLang="zh-CN" sz="1200" b="0" i="0" u="none" strike="noStrike" kern="1200" cap="none" spc="300" normalizeH="0" baseline="0" noProof="0" dirty="0" smtClean="0">
              <a:ln>
                <a:noFill/>
              </a:ln>
              <a:solidFill>
                <a:srgbClr val="000000"/>
              </a:solidFill>
              <a:effectLst/>
              <a:uLnTx/>
              <a:uFillTx/>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smtClean="0">
                <a:solidFill>
                  <a:srgbClr val="000000"/>
                </a:solidFill>
                <a:ea typeface="+mn-lt"/>
                <a:cs typeface="+mn-lt"/>
              </a:rPr>
              <a:t>3</a:t>
            </a:r>
            <a:r>
              <a:rPr lang="zh-CN" altLang="en-US" sz="1200" dirty="0" smtClean="0">
                <a:solidFill>
                  <a:srgbClr val="000000"/>
                </a:solidFill>
                <a:ea typeface="+mn-lt"/>
                <a:cs typeface="+mn-lt"/>
              </a:rPr>
              <a:t>、图片中所包含的信息是丰富多样的，但是用于标记的文本内容是有限的，因此，一个差的标记会对图片的</a:t>
            </a:r>
            <a:r>
              <a:rPr lang="zh-CN" altLang="en-US" sz="1200" smtClean="0">
                <a:solidFill>
                  <a:srgbClr val="000000"/>
                </a:solidFill>
                <a:ea typeface="+mn-lt"/>
                <a:cs typeface="+mn-lt"/>
              </a:rPr>
              <a:t>检索产生很</a:t>
            </a:r>
            <a:r>
              <a:rPr lang="zh-CN" altLang="en-US" sz="1200" dirty="0" smtClean="0">
                <a:solidFill>
                  <a:srgbClr val="000000"/>
                </a:solidFill>
                <a:ea typeface="+mn-lt"/>
                <a:cs typeface="+mn-lt"/>
              </a:rPr>
              <a:t>大的影响</a:t>
            </a:r>
            <a:endParaRPr lang="en-US" altLang="zh-CN" sz="1200" dirty="0" smtClean="0">
              <a:solidFill>
                <a:srgbClr val="000000"/>
              </a:solidFill>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smtClean="0">
                <a:solidFill>
                  <a:srgbClr val="000000"/>
                </a:solidFill>
                <a:ea typeface="+mn-lt"/>
                <a:cs typeface="+mn-lt"/>
              </a:rPr>
              <a:t>4</a:t>
            </a:r>
            <a:r>
              <a:rPr lang="zh-CN" altLang="en-US" sz="1200" dirty="0" smtClean="0">
                <a:solidFill>
                  <a:srgbClr val="000000"/>
                </a:solidFill>
                <a:ea typeface="+mn-lt"/>
                <a:cs typeface="+mn-lt"/>
              </a:rPr>
              <a:t>、图片的复杂性，因为世界各地各种语言风俗都会表现在图片上，不便于建立文本标记</a:t>
            </a: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300" normalizeH="0" baseline="0" noProof="0" dirty="0" smtClean="0">
              <a:ln>
                <a:noFill/>
              </a:ln>
              <a:solidFill>
                <a:srgbClr val="000000"/>
              </a:solidFill>
              <a:effectLst/>
              <a:uLnTx/>
              <a:uFillTx/>
              <a:latin typeface="宋体" pitchFamily="2" charset="-122"/>
              <a:ea typeface="+mn-ea"/>
              <a:cs typeface="宋体" pitchFamily="2" charset="-122"/>
            </a:endParaRPr>
          </a:p>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12</a:t>
            </a:fld>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720090" algn="l" defTabSz="914400" rtl="0" fontAlgn="auto">
              <a:lnSpc>
                <a:spcPct val="150000"/>
              </a:lnSpc>
              <a:spcBef>
                <a:spcPts val="500"/>
              </a:spcBef>
              <a:spcAft>
                <a:spcPts val="0"/>
              </a:spcAft>
              <a:buClrTx/>
              <a:buSzTx/>
              <a:buFont typeface="Arial" pitchFamily="34" charset="0"/>
              <a:buNone/>
              <a:defRPr/>
            </a:pPr>
            <a:endParaRPr lang="en-US" altLang="zh-CN" sz="1200" dirty="0" smtClean="0">
              <a:solidFill>
                <a:srgbClr val="000000"/>
              </a:solidFill>
              <a:ea typeface="+mn-lt"/>
              <a:cs typeface="+mn-lt"/>
            </a:endParaRPr>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13</a:t>
            </a:fld>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深度语义嵌入模型</a:t>
            </a:r>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14</a:t>
            </a:fld>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为什么需要深度语义嵌入模型，因为现在图像识别虽然使用越来越广泛，视觉识别系统缩放到更大的对象种类的时候，对象上识别能力通常会受到不同程度的限制，这种限制一部分是因为需要识别的图像类别急剧增加，从而获取对应类别的带有标记的图像数据难度越来越大。简单来说就例如在模型中只训练的老虎，猫，飞机这几种类别的图像，但是现在我需要去识别狗，那怎么做，这就引入了接下来的话题。</a:t>
            </a:r>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15</a:t>
            </a:fld>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其实我们这个模型的主要思想就是把图像的特征向量和</a:t>
            </a:r>
            <a:r>
              <a:rPr lang="en-US" altLang="zh-CN" dirty="0" smtClean="0"/>
              <a:t>NLP</a:t>
            </a:r>
            <a:r>
              <a:rPr lang="zh-CN" altLang="en-US" dirty="0" smtClean="0"/>
              <a:t>的语义向量相结合进行</a:t>
            </a:r>
            <a:r>
              <a:rPr lang="zh-CN" altLang="en-US" sz="1200" b="0" i="0" kern="1200" dirty="0" smtClean="0">
                <a:solidFill>
                  <a:schemeClr val="tx1"/>
                </a:solidFill>
                <a:effectLst/>
                <a:latin typeface="+mn-lt"/>
                <a:ea typeface="+mn-ea"/>
                <a:cs typeface="+mn-cs"/>
              </a:rPr>
              <a:t>零样本学习的过程。这里是用了</a:t>
            </a:r>
            <a:r>
              <a:rPr lang="en-US" altLang="zh-CN" sz="1200" b="0" i="0" kern="1200" dirty="0" smtClean="0">
                <a:solidFill>
                  <a:schemeClr val="tx1"/>
                </a:solidFill>
                <a:effectLst/>
                <a:latin typeface="+mn-lt"/>
                <a:ea typeface="+mn-ea"/>
                <a:cs typeface="+mn-cs"/>
              </a:rPr>
              <a:t>word2vec</a:t>
            </a:r>
            <a:r>
              <a:rPr lang="zh-CN" altLang="en-US" sz="1200" b="0" i="0" kern="1200" dirty="0" smtClean="0">
                <a:solidFill>
                  <a:schemeClr val="tx1"/>
                </a:solidFill>
                <a:effectLst/>
                <a:latin typeface="+mn-lt"/>
                <a:ea typeface="+mn-ea"/>
                <a:cs typeface="+mn-cs"/>
              </a:rPr>
              <a:t>做</a:t>
            </a:r>
            <a:r>
              <a:rPr lang="en-US" altLang="zh-CN" sz="1200" b="0" i="0" kern="1200" dirty="0" smtClean="0">
                <a:solidFill>
                  <a:schemeClr val="tx1"/>
                </a:solidFill>
                <a:effectLst/>
                <a:latin typeface="+mn-lt"/>
                <a:ea typeface="+mn-ea"/>
                <a:cs typeface="+mn-cs"/>
              </a:rPr>
              <a:t>NLP</a:t>
            </a:r>
            <a:r>
              <a:rPr lang="zh-CN" altLang="en-US" sz="1200" b="0" i="0" kern="1200" dirty="0" smtClean="0">
                <a:solidFill>
                  <a:schemeClr val="tx1"/>
                </a:solidFill>
                <a:effectLst/>
                <a:latin typeface="+mn-lt"/>
                <a:ea typeface="+mn-ea"/>
                <a:cs typeface="+mn-cs"/>
              </a:rPr>
              <a:t>的</a:t>
            </a:r>
            <a:r>
              <a:rPr lang="en-US" altLang="zh-CN" sz="1200" b="0" i="0" kern="1200" dirty="0" smtClean="0">
                <a:solidFill>
                  <a:schemeClr val="tx1"/>
                </a:solidFill>
                <a:effectLst/>
                <a:latin typeface="+mn-lt"/>
                <a:ea typeface="+mn-ea"/>
                <a:cs typeface="+mn-cs"/>
              </a:rPr>
              <a:t>vector</a:t>
            </a:r>
            <a:r>
              <a:rPr lang="zh-CN" altLang="en-US" sz="1200" b="0" i="0" kern="1200" dirty="0" smtClean="0">
                <a:solidFill>
                  <a:schemeClr val="tx1"/>
                </a:solidFill>
                <a:effectLst/>
                <a:latin typeface="+mn-lt"/>
                <a:ea typeface="+mn-ea"/>
                <a:cs typeface="+mn-cs"/>
              </a:rPr>
              <a:t>，（这里我通俗的说一下什么是</a:t>
            </a:r>
            <a:r>
              <a:rPr lang="en-US" altLang="zh-CN" sz="1200" b="0" i="0" kern="1200" dirty="0" smtClean="0">
                <a:solidFill>
                  <a:schemeClr val="tx1"/>
                </a:solidFill>
                <a:effectLst/>
                <a:latin typeface="+mn-lt"/>
                <a:ea typeface="+mn-ea"/>
                <a:cs typeface="+mn-cs"/>
              </a:rPr>
              <a:t>word2vec</a:t>
            </a:r>
            <a:r>
              <a:rPr lang="zh-CN" altLang="en-US" sz="1200" b="0" i="0" kern="1200" dirty="0" smtClean="0">
                <a:solidFill>
                  <a:schemeClr val="tx1"/>
                </a:solidFill>
                <a:effectLst/>
                <a:latin typeface="+mn-lt"/>
                <a:ea typeface="+mn-ea"/>
                <a:cs typeface="+mn-cs"/>
              </a:rPr>
              <a:t>，以防有同学不知道，</a:t>
            </a:r>
            <a:r>
              <a:rPr lang="en-US" altLang="zh-CN" sz="1200" b="0" i="0" kern="1200" dirty="0" smtClean="0">
                <a:solidFill>
                  <a:schemeClr val="tx1"/>
                </a:solidFill>
                <a:effectLst/>
                <a:latin typeface="+mn-lt"/>
                <a:ea typeface="+mn-ea"/>
                <a:cs typeface="+mn-cs"/>
              </a:rPr>
              <a:t>word2vec</a:t>
            </a:r>
            <a:r>
              <a:rPr lang="zh-CN" altLang="en-US" sz="1200" b="0" i="0" kern="1200" dirty="0" smtClean="0">
                <a:solidFill>
                  <a:schemeClr val="tx1"/>
                </a:solidFill>
                <a:effectLst/>
                <a:latin typeface="+mn-lt"/>
                <a:ea typeface="+mn-ea"/>
                <a:cs typeface="+mn-cs"/>
              </a:rPr>
              <a:t>就是用一个一层的神经网络</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即</a:t>
            </a:r>
            <a:r>
              <a:rPr lang="en-US" altLang="zh-CN" sz="1200" b="0" i="0" kern="1200" dirty="0" smtClean="0">
                <a:solidFill>
                  <a:schemeClr val="tx1"/>
                </a:solidFill>
                <a:effectLst/>
                <a:latin typeface="+mn-lt"/>
                <a:ea typeface="+mn-ea"/>
                <a:cs typeface="+mn-cs"/>
              </a:rPr>
              <a:t>CBOW)</a:t>
            </a:r>
            <a:r>
              <a:rPr lang="zh-CN" altLang="en-US" sz="1200" b="0" i="0" kern="1200" dirty="0" smtClean="0">
                <a:solidFill>
                  <a:schemeClr val="tx1"/>
                </a:solidFill>
                <a:effectLst/>
                <a:latin typeface="+mn-lt"/>
                <a:ea typeface="+mn-ea"/>
                <a:cs typeface="+mn-cs"/>
              </a:rPr>
              <a:t>把</a:t>
            </a:r>
            <a:r>
              <a:rPr lang="en-US" altLang="zh-CN" sz="1200" b="0" i="0" kern="1200" dirty="0" smtClean="0">
                <a:solidFill>
                  <a:schemeClr val="tx1"/>
                </a:solidFill>
                <a:effectLst/>
                <a:latin typeface="+mn-lt"/>
                <a:ea typeface="+mn-ea"/>
                <a:cs typeface="+mn-cs"/>
              </a:rPr>
              <a:t>one-hot</a:t>
            </a:r>
            <a:r>
              <a:rPr lang="zh-CN" altLang="en-US" sz="1200" b="0" i="0" kern="1200" dirty="0" smtClean="0">
                <a:solidFill>
                  <a:schemeClr val="tx1"/>
                </a:solidFill>
                <a:effectLst/>
                <a:latin typeface="+mn-lt"/>
                <a:ea typeface="+mn-ea"/>
                <a:cs typeface="+mn-cs"/>
              </a:rPr>
              <a:t>（独热编码）形式的稀疏词向量映射成一个</a:t>
            </a:r>
            <a:r>
              <a:rPr lang="en-US" altLang="zh-CN" sz="1200" b="0" i="0" kern="1200" dirty="0" smtClean="0">
                <a:solidFill>
                  <a:schemeClr val="tx1"/>
                </a:solidFill>
                <a:effectLst/>
                <a:latin typeface="+mn-lt"/>
                <a:ea typeface="+mn-ea"/>
                <a:cs typeface="+mn-cs"/>
              </a:rPr>
              <a:t>n</a:t>
            </a:r>
            <a:r>
              <a:rPr lang="zh-CN" altLang="en-US" sz="1200" b="0" i="0" kern="1200" dirty="0" smtClean="0">
                <a:solidFill>
                  <a:schemeClr val="tx1"/>
                </a:solidFill>
                <a:effectLst/>
                <a:latin typeface="+mn-lt"/>
                <a:ea typeface="+mn-ea"/>
                <a:cs typeface="+mn-cs"/>
              </a:rPr>
              <a:t>维</a:t>
            </a:r>
            <a:r>
              <a:rPr lang="en-US" altLang="zh-CN" sz="1200" b="0" i="0" kern="1200" dirty="0" smtClean="0">
                <a:solidFill>
                  <a:schemeClr val="tx1"/>
                </a:solidFill>
                <a:effectLst/>
                <a:latin typeface="+mn-lt"/>
                <a:ea typeface="+mn-ea"/>
                <a:cs typeface="+mn-cs"/>
              </a:rPr>
              <a:t>(n</a:t>
            </a:r>
            <a:r>
              <a:rPr lang="zh-CN" altLang="en-US" sz="1200" b="0" i="0" kern="1200" dirty="0" smtClean="0">
                <a:solidFill>
                  <a:schemeClr val="tx1"/>
                </a:solidFill>
                <a:effectLst/>
                <a:latin typeface="+mn-lt"/>
                <a:ea typeface="+mn-ea"/>
                <a:cs typeface="+mn-cs"/>
              </a:rPr>
              <a:t>一般为几百</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的稠密向量的过程。）将</a:t>
            </a:r>
            <a:r>
              <a:rPr lang="en-US" altLang="zh-CN" sz="1200" b="0" i="0" kern="1200" dirty="0" smtClean="0">
                <a:solidFill>
                  <a:schemeClr val="tx1"/>
                </a:solidFill>
                <a:effectLst/>
                <a:latin typeface="+mn-lt"/>
                <a:ea typeface="+mn-ea"/>
                <a:cs typeface="+mn-cs"/>
              </a:rPr>
              <a:t>CNN</a:t>
            </a:r>
            <a:r>
              <a:rPr lang="zh-CN" altLang="en-US" sz="1200" b="0" i="0" kern="1200" dirty="0" smtClean="0">
                <a:solidFill>
                  <a:schemeClr val="tx1"/>
                </a:solidFill>
                <a:effectLst/>
                <a:latin typeface="+mn-lt"/>
                <a:ea typeface="+mn-ea"/>
                <a:cs typeface="+mn-cs"/>
              </a:rPr>
              <a:t>的最后一层</a:t>
            </a:r>
            <a:r>
              <a:rPr lang="en-US" altLang="zh-CN" sz="1200" b="0" i="0" kern="1200" dirty="0" smtClean="0">
                <a:solidFill>
                  <a:schemeClr val="tx1"/>
                </a:solidFill>
                <a:effectLst/>
                <a:latin typeface="+mn-lt"/>
                <a:ea typeface="+mn-ea"/>
                <a:cs typeface="+mn-cs"/>
              </a:rPr>
              <a:t>softmax</a:t>
            </a:r>
            <a:r>
              <a:rPr lang="zh-CN" altLang="en-US" sz="1200" b="0" i="0" kern="1200" dirty="0" smtClean="0">
                <a:solidFill>
                  <a:schemeClr val="tx1"/>
                </a:solidFill>
                <a:effectLst/>
                <a:latin typeface="+mn-lt"/>
                <a:ea typeface="+mn-ea"/>
                <a:cs typeface="+mn-cs"/>
              </a:rPr>
              <a:t>替换成</a:t>
            </a:r>
            <a:r>
              <a:rPr lang="en-US" altLang="zh-CN" sz="1200" b="0" i="0" kern="1200" dirty="0" smtClean="0">
                <a:solidFill>
                  <a:schemeClr val="tx1"/>
                </a:solidFill>
                <a:effectLst/>
                <a:latin typeface="+mn-lt"/>
                <a:ea typeface="+mn-ea"/>
                <a:cs typeface="+mn-cs"/>
              </a:rPr>
              <a:t>transformation</a:t>
            </a:r>
            <a:r>
              <a:rPr lang="zh-CN" altLang="en-US" sz="1200" b="0" i="0" kern="1200" dirty="0" smtClean="0">
                <a:solidFill>
                  <a:schemeClr val="tx1"/>
                </a:solidFill>
                <a:effectLst/>
                <a:latin typeface="+mn-lt"/>
                <a:ea typeface="+mn-ea"/>
                <a:cs typeface="+mn-cs"/>
              </a:rPr>
              <a:t>（这里是线形的）作为图像的</a:t>
            </a:r>
            <a:r>
              <a:rPr lang="en-US" altLang="zh-CN" sz="1200" b="0" i="0" kern="1200" dirty="0" smtClean="0">
                <a:solidFill>
                  <a:schemeClr val="tx1"/>
                </a:solidFill>
                <a:effectLst/>
                <a:latin typeface="+mn-lt"/>
                <a:ea typeface="+mn-ea"/>
                <a:cs typeface="+mn-cs"/>
              </a:rPr>
              <a:t>feature vector</a:t>
            </a:r>
            <a:r>
              <a:rPr lang="zh-CN" altLang="en-US" sz="1200" b="0" i="0" kern="1200" dirty="0" smtClean="0">
                <a:solidFill>
                  <a:schemeClr val="tx1"/>
                </a:solidFill>
                <a:effectLst/>
                <a:latin typeface="+mn-lt"/>
                <a:ea typeface="+mn-ea"/>
                <a:cs typeface="+mn-cs"/>
              </a:rPr>
              <a:t>。这里有一点要提一下，需要保证</a:t>
            </a:r>
            <a:r>
              <a:rPr lang="en-US" altLang="zh-CN" sz="1200" b="0" i="0" kern="1200" dirty="0" smtClean="0">
                <a:solidFill>
                  <a:schemeClr val="tx1"/>
                </a:solidFill>
                <a:effectLst/>
                <a:latin typeface="+mn-lt"/>
                <a:ea typeface="+mn-ea"/>
                <a:cs typeface="+mn-cs"/>
              </a:rPr>
              <a:t>feature vector </a:t>
            </a:r>
            <a:r>
              <a:rPr lang="zh-CN" altLang="en-US" sz="1200" b="0" i="0" kern="1200" dirty="0" smtClean="0">
                <a:solidFill>
                  <a:schemeClr val="tx1"/>
                </a:solidFill>
                <a:effectLst/>
                <a:latin typeface="+mn-lt"/>
                <a:ea typeface="+mn-ea"/>
                <a:cs typeface="+mn-cs"/>
              </a:rPr>
              <a:t>和</a:t>
            </a:r>
            <a:r>
              <a:rPr lang="en-US" altLang="zh-CN" sz="1200" b="0" i="0" kern="1200" dirty="0" smtClean="0">
                <a:solidFill>
                  <a:schemeClr val="tx1"/>
                </a:solidFill>
                <a:effectLst/>
                <a:latin typeface="+mn-lt"/>
                <a:ea typeface="+mn-ea"/>
                <a:cs typeface="+mn-cs"/>
              </a:rPr>
              <a:t>word2vec</a:t>
            </a:r>
            <a:r>
              <a:rPr lang="zh-CN" altLang="en-US" sz="1200" b="0" i="0" kern="1200" dirty="0" smtClean="0">
                <a:solidFill>
                  <a:schemeClr val="tx1"/>
                </a:solidFill>
                <a:effectLst/>
                <a:latin typeface="+mn-lt"/>
                <a:ea typeface="+mn-ea"/>
                <a:cs typeface="+mn-cs"/>
              </a:rPr>
              <a:t>提供的</a:t>
            </a:r>
            <a:r>
              <a:rPr lang="en-US" altLang="zh-CN" sz="1200" b="0" i="0" kern="1200" dirty="0" smtClean="0">
                <a:solidFill>
                  <a:schemeClr val="tx1"/>
                </a:solidFill>
                <a:effectLst/>
                <a:latin typeface="+mn-lt"/>
                <a:ea typeface="+mn-ea"/>
                <a:cs typeface="+mn-cs"/>
              </a:rPr>
              <a:t>label vector</a:t>
            </a:r>
            <a:r>
              <a:rPr lang="zh-CN" altLang="en-US" sz="1200" b="0" i="0" kern="1200" dirty="0" smtClean="0">
                <a:solidFill>
                  <a:schemeClr val="tx1"/>
                </a:solidFill>
                <a:effectLst/>
                <a:latin typeface="+mn-lt"/>
                <a:ea typeface="+mn-ea"/>
                <a:cs typeface="+mn-cs"/>
              </a:rPr>
              <a:t>维度上需要一致，然后再做</a:t>
            </a:r>
            <a:r>
              <a:rPr lang="en-US" altLang="zh-CN" sz="1200" b="0" i="0" kern="1200" dirty="0" smtClean="0">
                <a:solidFill>
                  <a:schemeClr val="tx1"/>
                </a:solidFill>
                <a:effectLst/>
                <a:latin typeface="+mn-lt"/>
                <a:ea typeface="+mn-ea"/>
                <a:cs typeface="+mn-cs"/>
              </a:rPr>
              <a:t>feature vector </a:t>
            </a:r>
            <a:r>
              <a:rPr lang="zh-CN" altLang="en-US" sz="1200" b="0" i="0" kern="1200" dirty="0" smtClean="0">
                <a:solidFill>
                  <a:schemeClr val="tx1"/>
                </a:solidFill>
                <a:effectLst/>
                <a:latin typeface="+mn-lt"/>
                <a:ea typeface="+mn-ea"/>
                <a:cs typeface="+mn-cs"/>
              </a:rPr>
              <a:t>和</a:t>
            </a:r>
            <a:r>
              <a:rPr lang="en-US" altLang="zh-CN" sz="1200" b="0" i="0" kern="1200" dirty="0" smtClean="0">
                <a:solidFill>
                  <a:schemeClr val="tx1"/>
                </a:solidFill>
                <a:effectLst/>
                <a:latin typeface="+mn-lt"/>
                <a:ea typeface="+mn-ea"/>
                <a:cs typeface="+mn-cs"/>
              </a:rPr>
              <a:t>label vector</a:t>
            </a:r>
            <a:r>
              <a:rPr lang="zh-CN" altLang="en-US" sz="1200" b="0" i="0" kern="1200" dirty="0" smtClean="0">
                <a:solidFill>
                  <a:schemeClr val="tx1"/>
                </a:solidFill>
                <a:effectLst/>
                <a:latin typeface="+mn-lt"/>
                <a:ea typeface="+mn-ea"/>
                <a:cs typeface="+mn-cs"/>
              </a:rPr>
              <a:t>相似度计算就可以了</a:t>
            </a:r>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16</a:t>
            </a:fld>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用于多模态推理和匹配的多关注模型。 图文匹配的问题实际上就是整个文本和整个图像的匹配问题，但是这个问题比较难以解决，所以一个比较基本的小法就是把问题拆分开，文本由不同的单词构成，图像有不同区域构成。把文本的单词和图像的区域进行匹配就变得简单一些了。那么这个模型的一个基本思路就是使用</a:t>
            </a:r>
            <a:r>
              <a:rPr lang="en-US" altLang="zh-CN" dirty="0" smtClean="0"/>
              <a:t>attention</a:t>
            </a:r>
            <a:r>
              <a:rPr lang="zh-CN" altLang="en-US" dirty="0" smtClean="0"/>
              <a:t>机制。</a:t>
            </a:r>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17</a:t>
            </a:fld>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0" i="0" kern="1200" dirty="0" smtClean="0">
                <a:solidFill>
                  <a:schemeClr val="tx1"/>
                </a:solidFill>
                <a:effectLst/>
                <a:latin typeface="+mn-lt"/>
                <a:ea typeface="+mn-ea"/>
                <a:cs typeface="+mn-cs"/>
              </a:rPr>
              <a:t>这里我们引入了两种</a:t>
            </a:r>
            <a:r>
              <a:rPr lang="en-US" altLang="zh-CN" sz="1200" b="0" i="0" kern="1200" dirty="0" smtClean="0">
                <a:solidFill>
                  <a:schemeClr val="tx1"/>
                </a:solidFill>
                <a:effectLst/>
                <a:latin typeface="+mn-lt"/>
                <a:ea typeface="+mn-ea"/>
                <a:cs typeface="+mn-cs"/>
              </a:rPr>
              <a:t>DANs</a:t>
            </a:r>
            <a:r>
              <a:rPr lang="zh-CN" altLang="en-US" sz="1200" b="0" i="0" kern="1200" dirty="0" smtClean="0">
                <a:solidFill>
                  <a:schemeClr val="tx1"/>
                </a:solidFill>
                <a:effectLst/>
                <a:latin typeface="+mn-lt"/>
                <a:ea typeface="+mn-ea"/>
                <a:cs typeface="+mn-cs"/>
              </a:rPr>
              <a:t>结构来巩固视觉和文本注意机制：</a:t>
            </a:r>
            <a:r>
              <a:rPr lang="en-US" altLang="zh-CN" sz="1200" b="0" i="0" kern="1200" dirty="0" smtClean="0">
                <a:solidFill>
                  <a:schemeClr val="tx1"/>
                </a:solidFill>
                <a:effectLst/>
                <a:latin typeface="+mn-lt"/>
                <a:ea typeface="+mn-ea"/>
                <a:cs typeface="+mn-cs"/>
              </a:rPr>
              <a:t>r-DAN</a:t>
            </a:r>
            <a:r>
              <a:rPr lang="zh-CN" altLang="en-US" sz="1200" b="0" i="0" kern="1200" dirty="0" smtClean="0">
                <a:solidFill>
                  <a:schemeClr val="tx1"/>
                </a:solidFill>
                <a:effectLst/>
                <a:latin typeface="+mn-lt"/>
                <a:ea typeface="+mn-ea"/>
                <a:cs typeface="+mn-cs"/>
              </a:rPr>
              <a:t>用于多模式推理，</a:t>
            </a:r>
            <a:r>
              <a:rPr lang="en-US" altLang="zh-CN" sz="1200" b="0" i="0" kern="1200" dirty="0" smtClean="0">
                <a:solidFill>
                  <a:schemeClr val="tx1"/>
                </a:solidFill>
                <a:effectLst/>
                <a:latin typeface="+mn-lt"/>
                <a:ea typeface="+mn-ea"/>
                <a:cs typeface="+mn-cs"/>
              </a:rPr>
              <a:t>m-DAN</a:t>
            </a:r>
            <a:r>
              <a:rPr lang="zh-CN" altLang="en-US" sz="1200" b="0" i="0" kern="1200" dirty="0" smtClean="0">
                <a:solidFill>
                  <a:schemeClr val="tx1"/>
                </a:solidFill>
                <a:effectLst/>
                <a:latin typeface="+mn-lt"/>
                <a:ea typeface="+mn-ea"/>
                <a:cs typeface="+mn-cs"/>
              </a:rPr>
              <a:t>用于多模式匹配。首先介绍他们的公共模块。</a:t>
            </a:r>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18</a:t>
            </a:fld>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0" i="0" kern="1200" dirty="0" smtClean="0">
                <a:solidFill>
                  <a:schemeClr val="tx1"/>
                </a:solidFill>
                <a:effectLst/>
                <a:latin typeface="+mn-lt"/>
                <a:ea typeface="+mn-ea"/>
                <a:cs typeface="+mn-cs"/>
              </a:rPr>
              <a:t>首先介绍一下这两个特征</a:t>
            </a:r>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19</a:t>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2</a:t>
            </a:fld>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smtClean="0"/>
              <a:t>首先将图像缩放到</a:t>
            </a:r>
            <a:r>
              <a:rPr lang="en-US" altLang="zh-CN" dirty="0" smtClean="0"/>
              <a:t>448</a:t>
            </a:r>
            <a:r>
              <a:rPr lang="zh-CN" altLang="en-US" dirty="0" smtClean="0"/>
              <a:t>*</a:t>
            </a:r>
            <a:r>
              <a:rPr lang="en-US" altLang="zh-CN" dirty="0" smtClean="0"/>
              <a:t>448</a:t>
            </a:r>
            <a:r>
              <a:rPr lang="zh-CN" altLang="en-US" dirty="0" smtClean="0"/>
              <a:t>，然后把他们输入到</a:t>
            </a:r>
            <a:r>
              <a:rPr lang="en-US" altLang="zh-CN" dirty="0" smtClean="0"/>
              <a:t>CNN</a:t>
            </a:r>
            <a:r>
              <a:rPr lang="zh-CN" altLang="en-US" dirty="0" smtClean="0"/>
              <a:t>中，为了得到不同区域的特征向量，这里用</a:t>
            </a:r>
            <a:r>
              <a:rPr lang="en-US" altLang="zh-CN" dirty="0" smtClean="0"/>
              <a:t>VGGNet</a:t>
            </a:r>
            <a:r>
              <a:rPr lang="zh-CN" altLang="en-US" dirty="0" smtClean="0"/>
              <a:t>的最后一个池化层提取</a:t>
            </a:r>
            <a:r>
              <a:rPr lang="en-US" altLang="zh-CN" dirty="0" smtClean="0"/>
              <a:t>N</a:t>
            </a:r>
            <a:r>
              <a:rPr lang="zh-CN" altLang="en-US" dirty="0" smtClean="0"/>
              <a:t>个</a:t>
            </a:r>
            <a:r>
              <a:rPr lang="en-US" altLang="zh-CN" sz="1200" b="0" i="0" kern="1200" dirty="0" smtClean="0">
                <a:solidFill>
                  <a:schemeClr val="tx1"/>
                </a:solidFill>
                <a:effectLst/>
                <a:latin typeface="+mn-lt"/>
                <a:ea typeface="+mn-ea"/>
                <a:cs typeface="+mn-cs"/>
              </a:rPr>
              <a:t>2048</a:t>
            </a:r>
            <a:r>
              <a:rPr lang="zh-CN" altLang="en-US" sz="1200" b="0" i="0" kern="1200" dirty="0" smtClean="0">
                <a:solidFill>
                  <a:schemeClr val="tx1"/>
                </a:solidFill>
                <a:effectLst/>
                <a:latin typeface="+mn-lt"/>
                <a:ea typeface="+mn-ea"/>
                <a:cs typeface="+mn-cs"/>
              </a:rPr>
              <a:t>维的特征向量，然后将</a:t>
            </a:r>
            <a:r>
              <a:rPr lang="en-US" altLang="zh-CN" sz="1200" b="0" i="0" kern="1200" dirty="0" smtClean="0">
                <a:solidFill>
                  <a:schemeClr val="tx1"/>
                </a:solidFill>
                <a:effectLst/>
                <a:latin typeface="+mn-lt"/>
                <a:ea typeface="+mn-ea"/>
                <a:cs typeface="+mn-cs"/>
              </a:rPr>
              <a:t>N</a:t>
            </a:r>
            <a:r>
              <a:rPr lang="zh-CN" altLang="en-US" sz="1200" b="0" i="0" kern="1200" dirty="0" smtClean="0">
                <a:solidFill>
                  <a:schemeClr val="tx1"/>
                </a:solidFill>
                <a:effectLst/>
                <a:latin typeface="+mn-lt"/>
                <a:ea typeface="+mn-ea"/>
                <a:cs typeface="+mn-cs"/>
              </a:rPr>
              <a:t>个</a:t>
            </a:r>
            <a:r>
              <a:rPr lang="en-US" altLang="zh-CN" sz="1200" b="0" i="0" kern="1200" dirty="0" smtClean="0">
                <a:solidFill>
                  <a:schemeClr val="tx1"/>
                </a:solidFill>
                <a:effectLst/>
                <a:latin typeface="+mn-lt"/>
                <a:ea typeface="+mn-ea"/>
                <a:cs typeface="+mn-cs"/>
              </a:rPr>
              <a:t>2048</a:t>
            </a:r>
            <a:r>
              <a:rPr lang="zh-CN" altLang="en-US" sz="1200" b="0" i="0" kern="1200" dirty="0" smtClean="0">
                <a:solidFill>
                  <a:schemeClr val="tx1"/>
                </a:solidFill>
                <a:effectLst/>
                <a:latin typeface="+mn-lt"/>
                <a:ea typeface="+mn-ea"/>
                <a:cs typeface="+mn-cs"/>
              </a:rPr>
              <a:t>维的特征向量取平均并乘一个权重矩阵，然后再用</a:t>
            </a:r>
            <a:r>
              <a:rPr lang="en-US" altLang="zh-CN" sz="1200" b="0" i="0" kern="1200" dirty="0" smtClean="0">
                <a:solidFill>
                  <a:schemeClr val="tx1"/>
                </a:solidFill>
                <a:effectLst/>
                <a:latin typeface="+mn-lt"/>
                <a:ea typeface="+mn-ea"/>
                <a:cs typeface="+mn-cs"/>
              </a:rPr>
              <a:t>tanh</a:t>
            </a:r>
            <a:r>
              <a:rPr lang="zh-CN" altLang="en-US" sz="1200" b="0" i="0" kern="1200" dirty="0" smtClean="0">
                <a:solidFill>
                  <a:schemeClr val="tx1"/>
                </a:solidFill>
                <a:effectLst/>
                <a:latin typeface="+mn-lt"/>
                <a:ea typeface="+mn-ea"/>
                <a:cs typeface="+mn-cs"/>
              </a:rPr>
              <a:t>激活得到初始化的图像特征</a:t>
            </a:r>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20</a:t>
            </a:fld>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smtClean="0"/>
              <a:t>然后是文本特征，</a:t>
            </a:r>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21</a:t>
            </a:fld>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0" i="0" kern="1200" dirty="0" smtClean="0">
                <a:solidFill>
                  <a:schemeClr val="tx1"/>
                </a:solidFill>
                <a:effectLst/>
                <a:latin typeface="+mn-lt"/>
                <a:ea typeface="+mn-ea"/>
                <a:cs typeface="+mn-cs"/>
              </a:rPr>
              <a:t>然后是注意力机制，首先是视觉注意力，旨在通过关注输入图像的某些部分来生成上下文向量</a:t>
            </a:r>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22</a:t>
            </a:fld>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0" i="0" kern="1200" dirty="0" smtClean="0">
                <a:solidFill>
                  <a:schemeClr val="tx1"/>
                </a:solidFill>
                <a:effectLst/>
                <a:latin typeface="+mn-lt"/>
                <a:ea typeface="+mn-ea"/>
                <a:cs typeface="+mn-cs"/>
              </a:rPr>
              <a:t>v(k)</a:t>
            </a:r>
            <a:r>
              <a:rPr lang="zh-CN" altLang="en-US" sz="1200" b="0" i="0" kern="1200" dirty="0" smtClean="0">
                <a:solidFill>
                  <a:schemeClr val="tx1"/>
                </a:solidFill>
                <a:effectLst/>
                <a:latin typeface="+mn-lt"/>
                <a:ea typeface="+mn-ea"/>
                <a:cs typeface="+mn-cs"/>
              </a:rPr>
              <a:t>表示第</a:t>
            </a:r>
            <a:r>
              <a:rPr lang="en-US" altLang="zh-CN" sz="1200" b="0" i="0" kern="1200" dirty="0" smtClean="0">
                <a:solidFill>
                  <a:schemeClr val="tx1"/>
                </a:solidFill>
                <a:effectLst/>
                <a:latin typeface="+mn-lt"/>
                <a:ea typeface="+mn-ea"/>
                <a:cs typeface="+mn-cs"/>
              </a:rPr>
              <a:t>k</a:t>
            </a:r>
            <a:r>
              <a:rPr lang="zh-CN" altLang="en-US" sz="1200" b="0" i="0" kern="1200" dirty="0" smtClean="0">
                <a:solidFill>
                  <a:schemeClr val="tx1"/>
                </a:solidFill>
                <a:effectLst/>
                <a:latin typeface="+mn-lt"/>
                <a:ea typeface="+mn-ea"/>
                <a:cs typeface="+mn-cs"/>
              </a:rPr>
              <a:t>步，也就是</a:t>
            </a:r>
            <a:r>
              <a:rPr lang="en-US" altLang="zh-CN" sz="1200" b="0" i="0" kern="1200" dirty="0" smtClean="0">
                <a:solidFill>
                  <a:schemeClr val="tx1"/>
                </a:solidFill>
                <a:effectLst/>
                <a:latin typeface="+mn-lt"/>
                <a:ea typeface="+mn-ea"/>
                <a:cs typeface="+mn-cs"/>
              </a:rPr>
              <a:t>V_Att</a:t>
            </a:r>
            <a:r>
              <a:rPr lang="zh-CN" altLang="en-US" sz="1200" b="0" i="0" kern="1200" dirty="0" smtClean="0">
                <a:solidFill>
                  <a:schemeClr val="tx1"/>
                </a:solidFill>
                <a:effectLst/>
                <a:latin typeface="+mn-lt"/>
                <a:ea typeface="+mn-ea"/>
                <a:cs typeface="+mn-cs"/>
              </a:rPr>
              <a:t>代表一个函数，找到目前相关的视觉信息，用权重表示</a:t>
            </a:r>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23</a:t>
            </a:fld>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0" i="0" kern="1200" dirty="0" smtClean="0">
                <a:solidFill>
                  <a:schemeClr val="tx1"/>
                </a:solidFill>
                <a:effectLst/>
                <a:latin typeface="+mn-lt"/>
                <a:ea typeface="+mn-ea"/>
                <a:cs typeface="+mn-cs"/>
              </a:rPr>
              <a:t>文本注意力是通过关注每个步骤中输入的句子特定单词来计算文本语境向量</a:t>
            </a:r>
            <a:r>
              <a:rPr lang="en-US" altLang="zh-CN" sz="1200" b="0" i="0" kern="1200" dirty="0" smtClean="0">
                <a:solidFill>
                  <a:schemeClr val="tx1"/>
                </a:solidFill>
                <a:effectLst/>
                <a:latin typeface="+mn-lt"/>
                <a:ea typeface="+mn-ea"/>
                <a:cs typeface="+mn-cs"/>
              </a:rPr>
              <a:t>u</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k</a:t>
            </a:r>
            <a:r>
              <a:rPr lang="zh-CN" altLang="en-US" sz="1200" b="0" i="0" kern="1200" dirty="0" smtClean="0">
                <a:solidFill>
                  <a:schemeClr val="tx1"/>
                </a:solidFill>
                <a:effectLst/>
                <a:latin typeface="+mn-lt"/>
                <a:ea typeface="+mn-ea"/>
                <a:cs typeface="+mn-cs"/>
              </a:rPr>
              <a:t>）。和上面差不多</a:t>
            </a:r>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24</a:t>
            </a:fld>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25</a:t>
            </a:fld>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26</a:t>
            </a:fld>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720090" algn="l" defTabSz="914400" rtl="0" fontAlgn="auto">
              <a:lnSpc>
                <a:spcPct val="150000"/>
              </a:lnSpc>
              <a:spcBef>
                <a:spcPts val="500"/>
              </a:spcBef>
              <a:spcAft>
                <a:spcPts val="0"/>
              </a:spcAft>
              <a:buClrTx/>
              <a:buSzTx/>
              <a:buFont typeface="Arial" pitchFamily="34" charset="0"/>
              <a:buNone/>
              <a:defRPr/>
            </a:pPr>
            <a:endParaRPr lang="en-US" altLang="zh-CN" sz="1200" dirty="0" smtClean="0">
              <a:solidFill>
                <a:srgbClr val="000000"/>
              </a:solidFill>
              <a:ea typeface="+mn-lt"/>
              <a:cs typeface="+mn-lt"/>
            </a:endParaRPr>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27</a:t>
            </a:fld>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720090" algn="l" defTabSz="914400" rtl="0" fontAlgn="auto">
              <a:lnSpc>
                <a:spcPct val="150000"/>
              </a:lnSpc>
              <a:spcBef>
                <a:spcPts val="500"/>
              </a:spcBef>
              <a:spcAft>
                <a:spcPts val="0"/>
              </a:spcAft>
              <a:buClrTx/>
              <a:buSzTx/>
              <a:buFont typeface="Arial" pitchFamily="34" charset="0"/>
              <a:buNone/>
              <a:defRPr/>
            </a:pPr>
            <a:r>
              <a:rPr lang="zh-CN" altLang="en-US" sz="1200" dirty="0" smtClean="0">
                <a:solidFill>
                  <a:srgbClr val="000000"/>
                </a:solidFill>
                <a:ea typeface="+mn-lt"/>
                <a:cs typeface="+mn-lt"/>
              </a:rPr>
              <a:t>如图片所示</a:t>
            </a:r>
            <a:endParaRPr lang="en-US" altLang="zh-CN" sz="1200" dirty="0" smtClean="0">
              <a:solidFill>
                <a:srgbClr val="000000"/>
              </a:solidFill>
              <a:ea typeface="+mn-lt"/>
              <a:cs typeface="+mn-lt"/>
            </a:endParaRPr>
          </a:p>
          <a:p>
            <a:pPr marL="0" marR="0" lvl="0" indent="720090" algn="l" defTabSz="914400" rtl="0" fontAlgn="auto">
              <a:lnSpc>
                <a:spcPct val="150000"/>
              </a:lnSpc>
              <a:spcBef>
                <a:spcPts val="500"/>
              </a:spcBef>
              <a:spcAft>
                <a:spcPts val="0"/>
              </a:spcAft>
              <a:buClrTx/>
              <a:buSzTx/>
              <a:buFont typeface="Arial" pitchFamily="34" charset="0"/>
              <a:buNone/>
              <a:defRPr/>
            </a:pPr>
            <a:r>
              <a:rPr lang="zh-CN" altLang="en-US" sz="1200" dirty="0" smtClean="0">
                <a:solidFill>
                  <a:srgbClr val="000000"/>
                </a:solidFill>
                <a:ea typeface="+mn-lt"/>
                <a:cs typeface="+mn-lt"/>
              </a:rPr>
              <a:t>多对多匹配方法采用的是分别提取图片和文本中包含的多个局部实例，然后测量多对实例的局部相似性，进一步融合得到全局相似性的方法。</a:t>
            </a:r>
            <a:endParaRPr lang="en-US" altLang="zh-CN" sz="1200" dirty="0" smtClean="0">
              <a:solidFill>
                <a:srgbClr val="000000"/>
              </a:solidFill>
              <a:ea typeface="+mn-lt"/>
              <a:cs typeface="+mn-lt"/>
            </a:endParaRPr>
          </a:p>
          <a:p>
            <a:pPr marL="0" marR="0" lvl="0" indent="720090" algn="l" defTabSz="914400" rtl="0" fontAlgn="auto">
              <a:lnSpc>
                <a:spcPct val="150000"/>
              </a:lnSpc>
              <a:spcBef>
                <a:spcPts val="500"/>
              </a:spcBef>
              <a:spcAft>
                <a:spcPts val="0"/>
              </a:spcAft>
              <a:buClrTx/>
              <a:buSzTx/>
              <a:buFont typeface="Arial" pitchFamily="34" charset="0"/>
              <a:buNone/>
              <a:defRPr/>
            </a:pPr>
            <a:endParaRPr lang="en-US" altLang="zh-CN" sz="1200" dirty="0" smtClean="0">
              <a:solidFill>
                <a:srgbClr val="000000"/>
              </a:solidFill>
              <a:ea typeface="+mn-lt"/>
              <a:cs typeface="+mn-lt"/>
            </a:endParaRPr>
          </a:p>
          <a:p>
            <a:pPr marL="0" marR="0" lvl="0" indent="720090" algn="l" defTabSz="914400" rtl="0" fontAlgn="auto">
              <a:lnSpc>
                <a:spcPct val="150000"/>
              </a:lnSpc>
              <a:spcBef>
                <a:spcPts val="500"/>
              </a:spcBef>
              <a:spcAft>
                <a:spcPts val="0"/>
              </a:spcAft>
              <a:buClrTx/>
              <a:buSzTx/>
              <a:buFont typeface="Arial" pitchFamily="34" charset="0"/>
              <a:buNone/>
              <a:defRPr/>
            </a:pPr>
            <a:r>
              <a:rPr lang="zh-CN" altLang="en-US" sz="1200" dirty="0" smtClean="0">
                <a:solidFill>
                  <a:srgbClr val="000000"/>
                </a:solidFill>
                <a:ea typeface="+mn-lt"/>
                <a:cs typeface="+mn-lt"/>
              </a:rPr>
              <a:t>接下来介绍几个思路</a:t>
            </a:r>
            <a:endParaRPr lang="en-US" altLang="zh-CN" sz="1200" dirty="0" smtClean="0">
              <a:solidFill>
                <a:srgbClr val="000000"/>
              </a:solidFill>
              <a:ea typeface="+mn-lt"/>
              <a:cs typeface="+mn-lt"/>
            </a:endParaRPr>
          </a:p>
          <a:p>
            <a:pPr marL="0" marR="0" lvl="0" indent="720090" algn="l" defTabSz="914400" rtl="0" fontAlgn="auto">
              <a:lnSpc>
                <a:spcPct val="150000"/>
              </a:lnSpc>
              <a:spcBef>
                <a:spcPts val="500"/>
              </a:spcBef>
              <a:spcAft>
                <a:spcPts val="0"/>
              </a:spcAft>
              <a:buClrTx/>
              <a:buSzTx/>
              <a:buFont typeface="Arial" pitchFamily="34" charset="0"/>
              <a:buNone/>
              <a:defRPr/>
            </a:pPr>
            <a:endParaRPr lang="en-US" altLang="zh-CN" sz="1200" dirty="0" smtClean="0">
              <a:solidFill>
                <a:srgbClr val="000000"/>
              </a:solidFill>
              <a:ea typeface="+mn-lt"/>
              <a:cs typeface="+mn-lt"/>
            </a:endParaRPr>
          </a:p>
          <a:p>
            <a:pPr marL="0" marR="0" lvl="0" indent="720090" algn="l" defTabSz="914400" rtl="0" fontAlgn="auto">
              <a:lnSpc>
                <a:spcPct val="150000"/>
              </a:lnSpc>
              <a:spcBef>
                <a:spcPts val="500"/>
              </a:spcBef>
              <a:spcAft>
                <a:spcPts val="0"/>
              </a:spcAft>
              <a:buClrTx/>
              <a:buSzTx/>
              <a:buFont typeface="Arial" pitchFamily="34" charset="0"/>
              <a:buNone/>
              <a:defRPr/>
            </a:pPr>
            <a:endParaRPr lang="en-US" altLang="zh-CN" sz="1200" dirty="0" smtClean="0">
              <a:solidFill>
                <a:srgbClr val="000000"/>
              </a:solidFill>
              <a:ea typeface="+mn-lt"/>
              <a:cs typeface="+mn-lt"/>
            </a:endParaRPr>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28</a:t>
            </a:fld>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41</a:t>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3</a:t>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4</a:t>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5</a:t>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6</a:t>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7</a:t>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8</a:t>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也就是说图文匹配是通过文本相似度计算间接实现的。之前也有提出了一种基于用户生成的文本与图片内容一致性的图文匹配方法，该方法将微博文本和花瓣网图片的描述文本分别向量化表示，并计算二者之间的对应特征向量的余弦相似度，然后获得初始推荐列表</a:t>
            </a:r>
            <a:endParaRPr lang="zh-CN" altLang="en-US" dirty="0"/>
          </a:p>
        </p:txBody>
      </p:sp>
      <p:sp>
        <p:nvSpPr>
          <p:cNvPr id="4" name="灯片编号占位符 3"/>
          <p:cNvSpPr>
            <a:spLocks noGrp="1"/>
          </p:cNvSpPr>
          <p:nvPr>
            <p:ph type="sldNum" sz="quarter" idx="10"/>
          </p:nvPr>
        </p:nvSpPr>
        <p:spPr/>
        <p:txBody>
          <a:bodyPr/>
          <a:lstStyle/>
          <a:p>
            <a:pPr>
              <a:defRPr/>
            </a:pPr>
            <a:fld id="{CD7A2CCA-E5D5-4859-8035-B358016F08F8}" type="slidenum">
              <a:rPr lang="zh-CN" altLang="en-US" smtClean="0"/>
              <a:t>9</a:t>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样式2-首页3">
    <p:spTree>
      <p:nvGrpSpPr>
        <p:cNvPr id="1" name=""/>
        <p:cNvGrpSpPr/>
        <p:nvPr/>
      </p:nvGrpSpPr>
      <p:grpSpPr>
        <a:xfrm>
          <a:off x="0" y="0"/>
          <a:ext cx="0" cy="0"/>
          <a:chOff x="0" y="0"/>
          <a:chExt cx="0" cy="0"/>
        </a:xfrm>
      </p:grpSpPr>
      <p:sp>
        <p:nvSpPr>
          <p:cNvPr id="33" name="PA-矩形 7"/>
          <p:cNvSpPr/>
          <p:nvPr userDrawn="1">
            <p:custDataLst>
              <p:tags r:id="rId1"/>
            </p:custData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9" name="任意多边形: 形状 118"/>
          <p:cNvSpPr/>
          <p:nvPr userDrawn="1"/>
        </p:nvSpPr>
        <p:spPr>
          <a:xfrm rot="1916941">
            <a:off x="-628945" y="-604401"/>
            <a:ext cx="12918999" cy="10347422"/>
          </a:xfrm>
          <a:custGeom>
            <a:avLst/>
            <a:gdLst>
              <a:gd name="connsiteX0" fmla="*/ 3910821 w 12918999"/>
              <a:gd name="connsiteY0" fmla="*/ 3392979 h 10347422"/>
              <a:gd name="connsiteX1" fmla="*/ 10262073 w 12918999"/>
              <a:gd name="connsiteY1" fmla="*/ 135295 h 10347422"/>
              <a:gd name="connsiteX2" fmla="*/ 10593809 w 12918999"/>
              <a:gd name="connsiteY2" fmla="*/ 0 h 10347422"/>
              <a:gd name="connsiteX3" fmla="*/ 12918999 w 12918999"/>
              <a:gd name="connsiteY3" fmla="*/ 3728462 h 10347422"/>
              <a:gd name="connsiteX4" fmla="*/ 11966464 w 12918999"/>
              <a:gd name="connsiteY4" fmla="*/ 4224159 h 10347422"/>
              <a:gd name="connsiteX5" fmla="*/ 3050273 w 12918999"/>
              <a:gd name="connsiteY5" fmla="*/ 10050202 h 10347422"/>
              <a:gd name="connsiteX6" fmla="*/ 2678241 w 12918999"/>
              <a:gd name="connsiteY6" fmla="*/ 10347422 h 10347422"/>
              <a:gd name="connsiteX7" fmla="*/ 0 w 12918999"/>
              <a:gd name="connsiteY7" fmla="*/ 6052840 h 10347422"/>
              <a:gd name="connsiteX8" fmla="*/ 4301 w 12918999"/>
              <a:gd name="connsiteY8" fmla="*/ 6049545 h 10347422"/>
              <a:gd name="connsiteX9" fmla="*/ 3049697 w 12918999"/>
              <a:gd name="connsiteY9" fmla="*/ 3931365 h 10347422"/>
              <a:gd name="connsiteX10" fmla="*/ 3910821 w 12918999"/>
              <a:gd name="connsiteY10" fmla="*/ 3392979 h 10347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18999" h="10347422">
                <a:moveTo>
                  <a:pt x="3910821" y="3392979"/>
                </a:moveTo>
                <a:cubicBezTo>
                  <a:pt x="5934272" y="2157348"/>
                  <a:pt x="8056184" y="1066634"/>
                  <a:pt x="10262073" y="135295"/>
                </a:cubicBezTo>
                <a:lnTo>
                  <a:pt x="10593809" y="0"/>
                </a:lnTo>
                <a:lnTo>
                  <a:pt x="12918999" y="3728462"/>
                </a:lnTo>
                <a:lnTo>
                  <a:pt x="11966464" y="4224159"/>
                </a:lnTo>
                <a:cubicBezTo>
                  <a:pt x="8816355" y="5904658"/>
                  <a:pt x="5833798" y="7857148"/>
                  <a:pt x="3050273" y="10050202"/>
                </a:cubicBezTo>
                <a:lnTo>
                  <a:pt x="2678241" y="10347422"/>
                </a:lnTo>
                <a:lnTo>
                  <a:pt x="0" y="6052840"/>
                </a:lnTo>
                <a:lnTo>
                  <a:pt x="4301" y="6049545"/>
                </a:lnTo>
                <a:cubicBezTo>
                  <a:pt x="990558" y="5305797"/>
                  <a:pt x="2006380" y="4599047"/>
                  <a:pt x="3049697" y="3931365"/>
                </a:cubicBezTo>
                <a:cubicBezTo>
                  <a:pt x="3334701" y="3748973"/>
                  <a:pt x="3621756" y="3569497"/>
                  <a:pt x="3910821" y="3392979"/>
                </a:cubicBezTo>
                <a:close/>
              </a:path>
            </a:pathLst>
          </a:custGeom>
          <a:gradFill>
            <a:gsLst>
              <a:gs pos="0">
                <a:schemeClr val="bg1">
                  <a:alpha val="0"/>
                </a:schemeClr>
              </a:gs>
              <a:gs pos="100000">
                <a:schemeClr val="accent2">
                  <a:alpha val="1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106" name="任意多边形: 形状 105"/>
          <p:cNvSpPr/>
          <p:nvPr userDrawn="1"/>
        </p:nvSpPr>
        <p:spPr>
          <a:xfrm rot="2885786">
            <a:off x="1087929" y="-2969595"/>
            <a:ext cx="10843749" cy="12155155"/>
          </a:xfrm>
          <a:custGeom>
            <a:avLst/>
            <a:gdLst>
              <a:gd name="connsiteX0" fmla="*/ 6051751 w 10843749"/>
              <a:gd name="connsiteY0" fmla="*/ 1433305 h 12155155"/>
              <a:gd name="connsiteX1" fmla="*/ 6837805 w 10843749"/>
              <a:gd name="connsiteY1" fmla="*/ 587393 h 12155155"/>
              <a:gd name="connsiteX2" fmla="*/ 7410328 w 10843749"/>
              <a:gd name="connsiteY2" fmla="*/ 0 h 12155155"/>
              <a:gd name="connsiteX3" fmla="*/ 10843749 w 10843749"/>
              <a:gd name="connsiteY3" fmla="*/ 3081016 h 12155155"/>
              <a:gd name="connsiteX4" fmla="*/ 2700969 w 10843749"/>
              <a:gd name="connsiteY4" fmla="*/ 12155155 h 12155155"/>
              <a:gd name="connsiteX5" fmla="*/ 0 w 10843749"/>
              <a:gd name="connsiteY5" fmla="*/ 9731411 h 12155155"/>
              <a:gd name="connsiteX6" fmla="*/ 261077 w 10843749"/>
              <a:gd name="connsiteY6" fmla="*/ 9278934 h 12155155"/>
              <a:gd name="connsiteX7" fmla="*/ 6051751 w 10843749"/>
              <a:gd name="connsiteY7" fmla="*/ 1433305 h 12155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43749" h="12155155">
                <a:moveTo>
                  <a:pt x="6051751" y="1433305"/>
                </a:moveTo>
                <a:cubicBezTo>
                  <a:pt x="6310424" y="1148193"/>
                  <a:pt x="6572461" y="866201"/>
                  <a:pt x="6837805" y="587393"/>
                </a:cubicBezTo>
                <a:lnTo>
                  <a:pt x="7410328" y="0"/>
                </a:lnTo>
                <a:lnTo>
                  <a:pt x="10843749" y="3081016"/>
                </a:lnTo>
                <a:lnTo>
                  <a:pt x="2700969" y="12155155"/>
                </a:lnTo>
                <a:lnTo>
                  <a:pt x="0" y="9731411"/>
                </a:lnTo>
                <a:lnTo>
                  <a:pt x="261077" y="9278934"/>
                </a:lnTo>
                <a:cubicBezTo>
                  <a:pt x="1926385" y="6466781"/>
                  <a:pt x="3869211" y="3838947"/>
                  <a:pt x="6051751" y="1433305"/>
                </a:cubicBezTo>
                <a:close/>
              </a:path>
            </a:pathLst>
          </a:custGeom>
          <a:gradFill>
            <a:gsLst>
              <a:gs pos="0">
                <a:schemeClr val="bg1">
                  <a:alpha val="0"/>
                </a:schemeClr>
              </a:gs>
              <a:gs pos="100000">
                <a:schemeClr val="accent2">
                  <a:alpha val="1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8" name="任意多边形: 形状 117"/>
          <p:cNvSpPr/>
          <p:nvPr userDrawn="1"/>
        </p:nvSpPr>
        <p:spPr>
          <a:xfrm rot="1846855">
            <a:off x="-307281" y="-539696"/>
            <a:ext cx="12650822" cy="11532482"/>
          </a:xfrm>
          <a:custGeom>
            <a:avLst/>
            <a:gdLst>
              <a:gd name="connsiteX0" fmla="*/ 7956679 w 12650822"/>
              <a:gd name="connsiteY0" fmla="*/ 1195248 h 11532482"/>
              <a:gd name="connsiteX1" fmla="*/ 9978822 w 12650822"/>
              <a:gd name="connsiteY1" fmla="*/ 62012 h 11532482"/>
              <a:gd name="connsiteX2" fmla="*/ 10098991 w 12650822"/>
              <a:gd name="connsiteY2" fmla="*/ 0 h 11532482"/>
              <a:gd name="connsiteX3" fmla="*/ 12650822 w 12650822"/>
              <a:gd name="connsiteY3" fmla="*/ 4283979 h 11532482"/>
              <a:gd name="connsiteX4" fmla="*/ 12245569 w 12650822"/>
              <a:gd name="connsiteY4" fmla="*/ 4531370 h 11532482"/>
              <a:gd name="connsiteX5" fmla="*/ 3166697 w 12650822"/>
              <a:gd name="connsiteY5" fmla="*/ 11321300 h 11532482"/>
              <a:gd name="connsiteX6" fmla="*/ 2933905 w 12650822"/>
              <a:gd name="connsiteY6" fmla="*/ 11532482 h 11532482"/>
              <a:gd name="connsiteX7" fmla="*/ 1718627 w 12650822"/>
              <a:gd name="connsiteY7" fmla="*/ 9865697 h 11532482"/>
              <a:gd name="connsiteX8" fmla="*/ 0 w 12650822"/>
              <a:gd name="connsiteY8" fmla="*/ 6980488 h 11532482"/>
              <a:gd name="connsiteX9" fmla="*/ 22022 w 12650822"/>
              <a:gd name="connsiteY9" fmla="*/ 6960742 h 11532482"/>
              <a:gd name="connsiteX10" fmla="*/ 4718407 w 12650822"/>
              <a:gd name="connsiteY10" fmla="*/ 3273000 h 11532482"/>
              <a:gd name="connsiteX11" fmla="*/ 7956679 w 12650822"/>
              <a:gd name="connsiteY11" fmla="*/ 1195248 h 1153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50822" h="11532482">
                <a:moveTo>
                  <a:pt x="7956679" y="1195248"/>
                </a:moveTo>
                <a:cubicBezTo>
                  <a:pt x="8621077" y="803084"/>
                  <a:pt x="9295272" y="425195"/>
                  <a:pt x="9978822" y="62012"/>
                </a:cubicBezTo>
                <a:lnTo>
                  <a:pt x="10098991" y="0"/>
                </a:lnTo>
                <a:lnTo>
                  <a:pt x="12650822" y="4283979"/>
                </a:lnTo>
                <a:lnTo>
                  <a:pt x="12245569" y="4531370"/>
                </a:lnTo>
                <a:cubicBezTo>
                  <a:pt x="9012618" y="6531229"/>
                  <a:pt x="5974903" y="8805712"/>
                  <a:pt x="3166697" y="11321300"/>
                </a:cubicBezTo>
                <a:lnTo>
                  <a:pt x="2933905" y="11532482"/>
                </a:lnTo>
                <a:lnTo>
                  <a:pt x="1718627" y="9865697"/>
                </a:lnTo>
                <a:lnTo>
                  <a:pt x="0" y="6980488"/>
                </a:lnTo>
                <a:lnTo>
                  <a:pt x="22022" y="6960742"/>
                </a:lnTo>
                <a:cubicBezTo>
                  <a:pt x="1511041" y="5644986"/>
                  <a:pt x="3079104" y="4413194"/>
                  <a:pt x="4718407" y="3273000"/>
                </a:cubicBezTo>
                <a:cubicBezTo>
                  <a:pt x="5769244" y="2542106"/>
                  <a:pt x="6849352" y="1848853"/>
                  <a:pt x="7956679" y="1195248"/>
                </a:cubicBezTo>
                <a:close/>
              </a:path>
            </a:pathLst>
          </a:custGeom>
          <a:gradFill>
            <a:gsLst>
              <a:gs pos="0">
                <a:schemeClr val="bg1">
                  <a:alpha val="3000"/>
                </a:schemeClr>
              </a:gs>
              <a:gs pos="100000">
                <a:schemeClr val="accent2">
                  <a:alpha val="1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49" name="任意多边形: 形状 83"/>
          <p:cNvSpPr/>
          <p:nvPr userDrawn="1"/>
        </p:nvSpPr>
        <p:spPr>
          <a:xfrm>
            <a:off x="-1" y="2998308"/>
            <a:ext cx="12191999" cy="3656014"/>
          </a:xfrm>
          <a:custGeom>
            <a:avLst/>
            <a:gdLst>
              <a:gd name="connsiteX0" fmla="*/ 6096002 w 12191999"/>
              <a:gd name="connsiteY0" fmla="*/ 0 h 3656014"/>
              <a:gd name="connsiteX1" fmla="*/ 11517301 w 12191999"/>
              <a:gd name="connsiteY1" fmla="*/ 568339 h 3656014"/>
              <a:gd name="connsiteX2" fmla="*/ 12191999 w 12191999"/>
              <a:gd name="connsiteY2" fmla="*/ 741496 h 3656014"/>
              <a:gd name="connsiteX3" fmla="*/ 12191999 w 12191999"/>
              <a:gd name="connsiteY3" fmla="*/ 3656014 h 3656014"/>
              <a:gd name="connsiteX4" fmla="*/ 0 w 12191999"/>
              <a:gd name="connsiteY4" fmla="*/ 3656014 h 3656014"/>
              <a:gd name="connsiteX5" fmla="*/ 0 w 12191999"/>
              <a:gd name="connsiteY5" fmla="*/ 741497 h 3656014"/>
              <a:gd name="connsiteX6" fmla="*/ 674702 w 12191999"/>
              <a:gd name="connsiteY6" fmla="*/ 568339 h 3656014"/>
              <a:gd name="connsiteX7" fmla="*/ 6096002 w 12191999"/>
              <a:gd name="connsiteY7" fmla="*/ 0 h 3656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3656014">
                <a:moveTo>
                  <a:pt x="6096002" y="0"/>
                </a:moveTo>
                <a:cubicBezTo>
                  <a:pt x="8104174" y="0"/>
                  <a:pt x="9969760" y="209519"/>
                  <a:pt x="11517301" y="568339"/>
                </a:cubicBezTo>
                <a:lnTo>
                  <a:pt x="12191999" y="741496"/>
                </a:lnTo>
                <a:lnTo>
                  <a:pt x="12191999" y="3656014"/>
                </a:lnTo>
                <a:lnTo>
                  <a:pt x="0" y="3656014"/>
                </a:lnTo>
                <a:lnTo>
                  <a:pt x="0" y="741497"/>
                </a:lnTo>
                <a:lnTo>
                  <a:pt x="674702" y="568339"/>
                </a:lnTo>
                <a:cubicBezTo>
                  <a:pt x="2222243" y="209519"/>
                  <a:pt x="4087830" y="0"/>
                  <a:pt x="6096002" y="0"/>
                </a:cubicBezTo>
                <a:close/>
              </a:path>
            </a:pathLst>
          </a:custGeom>
          <a:solidFill>
            <a:schemeClr val="bg1"/>
          </a:solidFill>
          <a:ln>
            <a:noFill/>
          </a:ln>
          <a:effectLst>
            <a:outerShdw blurRad="381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lnSpc>
                <a:spcPct val="130000"/>
              </a:lnSpc>
            </a:pPr>
            <a:endParaRPr lang="zh-CN" altLang="en-US">
              <a:cs typeface="+mn-ea"/>
            </a:endParaRPr>
          </a:p>
        </p:txBody>
      </p:sp>
      <p:sp>
        <p:nvSpPr>
          <p:cNvPr id="50" name="任意多边形: 形状 83"/>
          <p:cNvSpPr/>
          <p:nvPr userDrawn="1"/>
        </p:nvSpPr>
        <p:spPr>
          <a:xfrm>
            <a:off x="-2" y="3019587"/>
            <a:ext cx="12191999" cy="3656014"/>
          </a:xfrm>
          <a:custGeom>
            <a:avLst/>
            <a:gdLst>
              <a:gd name="connsiteX0" fmla="*/ 6096002 w 12191999"/>
              <a:gd name="connsiteY0" fmla="*/ 0 h 3656014"/>
              <a:gd name="connsiteX1" fmla="*/ 11517301 w 12191999"/>
              <a:gd name="connsiteY1" fmla="*/ 568339 h 3656014"/>
              <a:gd name="connsiteX2" fmla="*/ 12191999 w 12191999"/>
              <a:gd name="connsiteY2" fmla="*/ 741496 h 3656014"/>
              <a:gd name="connsiteX3" fmla="*/ 12191999 w 12191999"/>
              <a:gd name="connsiteY3" fmla="*/ 3656014 h 3656014"/>
              <a:gd name="connsiteX4" fmla="*/ 0 w 12191999"/>
              <a:gd name="connsiteY4" fmla="*/ 3656014 h 3656014"/>
              <a:gd name="connsiteX5" fmla="*/ 0 w 12191999"/>
              <a:gd name="connsiteY5" fmla="*/ 741497 h 3656014"/>
              <a:gd name="connsiteX6" fmla="*/ 674702 w 12191999"/>
              <a:gd name="connsiteY6" fmla="*/ 568339 h 3656014"/>
              <a:gd name="connsiteX7" fmla="*/ 6096002 w 12191999"/>
              <a:gd name="connsiteY7" fmla="*/ 0 h 3656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3656014">
                <a:moveTo>
                  <a:pt x="6096002" y="0"/>
                </a:moveTo>
                <a:cubicBezTo>
                  <a:pt x="8104174" y="0"/>
                  <a:pt x="9969760" y="209519"/>
                  <a:pt x="11517301" y="568339"/>
                </a:cubicBezTo>
                <a:lnTo>
                  <a:pt x="12191999" y="741496"/>
                </a:lnTo>
                <a:lnTo>
                  <a:pt x="12191999" y="3656014"/>
                </a:lnTo>
                <a:lnTo>
                  <a:pt x="0" y="3656014"/>
                </a:lnTo>
                <a:lnTo>
                  <a:pt x="0" y="741497"/>
                </a:lnTo>
                <a:lnTo>
                  <a:pt x="674702" y="568339"/>
                </a:lnTo>
                <a:cubicBezTo>
                  <a:pt x="2222243" y="209519"/>
                  <a:pt x="4087830" y="0"/>
                  <a:pt x="6096002" y="0"/>
                </a:cubicBez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lnSpc>
                <a:spcPct val="130000"/>
              </a:lnSpc>
            </a:pPr>
            <a:endParaRPr lang="zh-CN" altLang="en-US">
              <a:cs typeface="+mn-ea"/>
            </a:endParaRPr>
          </a:p>
        </p:txBody>
      </p:sp>
      <p:sp>
        <p:nvSpPr>
          <p:cNvPr id="102" name="任意多边形: 形状 101"/>
          <p:cNvSpPr/>
          <p:nvPr userDrawn="1"/>
        </p:nvSpPr>
        <p:spPr>
          <a:xfrm rot="2676034">
            <a:off x="-1681418" y="5021332"/>
            <a:ext cx="3362838" cy="3410056"/>
          </a:xfrm>
          <a:custGeom>
            <a:avLst/>
            <a:gdLst>
              <a:gd name="connsiteX0" fmla="*/ 0 w 3362838"/>
              <a:gd name="connsiteY0" fmla="*/ 0 h 3410056"/>
              <a:gd name="connsiteX1" fmla="*/ 3362838 w 3362838"/>
              <a:gd name="connsiteY1" fmla="*/ 3410056 h 3410056"/>
              <a:gd name="connsiteX2" fmla="*/ 3362837 w 3362838"/>
              <a:gd name="connsiteY2" fmla="*/ 3410056 h 3410056"/>
              <a:gd name="connsiteX3" fmla="*/ 0 w 3362838"/>
              <a:gd name="connsiteY3" fmla="*/ 1 h 3410056"/>
            </a:gdLst>
            <a:ahLst/>
            <a:cxnLst>
              <a:cxn ang="0">
                <a:pos x="connsiteX0" y="connsiteY0"/>
              </a:cxn>
              <a:cxn ang="0">
                <a:pos x="connsiteX1" y="connsiteY1"/>
              </a:cxn>
              <a:cxn ang="0">
                <a:pos x="connsiteX2" y="connsiteY2"/>
              </a:cxn>
              <a:cxn ang="0">
                <a:pos x="connsiteX3" y="connsiteY3"/>
              </a:cxn>
            </a:cxnLst>
            <a:rect l="l" t="t" r="r" b="b"/>
            <a:pathLst>
              <a:path w="3362838" h="3410056">
                <a:moveTo>
                  <a:pt x="0" y="0"/>
                </a:moveTo>
                <a:lnTo>
                  <a:pt x="3362838" y="3410056"/>
                </a:lnTo>
                <a:lnTo>
                  <a:pt x="3362837" y="3410056"/>
                </a:lnTo>
                <a:lnTo>
                  <a:pt x="0" y="1"/>
                </a:lnTo>
                <a:close/>
              </a:path>
            </a:pathLst>
          </a:custGeom>
          <a:gradFill>
            <a:gsLst>
              <a:gs pos="0">
                <a:schemeClr val="bg1">
                  <a:alpha val="0"/>
                </a:schemeClr>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4" name="任意多边形: 形状 83"/>
          <p:cNvSpPr/>
          <p:nvPr userDrawn="1"/>
        </p:nvSpPr>
        <p:spPr>
          <a:xfrm>
            <a:off x="0" y="3201986"/>
            <a:ext cx="12191999" cy="3656014"/>
          </a:xfrm>
          <a:custGeom>
            <a:avLst/>
            <a:gdLst>
              <a:gd name="connsiteX0" fmla="*/ 6096002 w 12191999"/>
              <a:gd name="connsiteY0" fmla="*/ 0 h 3656014"/>
              <a:gd name="connsiteX1" fmla="*/ 11517301 w 12191999"/>
              <a:gd name="connsiteY1" fmla="*/ 568339 h 3656014"/>
              <a:gd name="connsiteX2" fmla="*/ 12191999 w 12191999"/>
              <a:gd name="connsiteY2" fmla="*/ 741496 h 3656014"/>
              <a:gd name="connsiteX3" fmla="*/ 12191999 w 12191999"/>
              <a:gd name="connsiteY3" fmla="*/ 3656014 h 3656014"/>
              <a:gd name="connsiteX4" fmla="*/ 0 w 12191999"/>
              <a:gd name="connsiteY4" fmla="*/ 3656014 h 3656014"/>
              <a:gd name="connsiteX5" fmla="*/ 0 w 12191999"/>
              <a:gd name="connsiteY5" fmla="*/ 741497 h 3656014"/>
              <a:gd name="connsiteX6" fmla="*/ 674702 w 12191999"/>
              <a:gd name="connsiteY6" fmla="*/ 568339 h 3656014"/>
              <a:gd name="connsiteX7" fmla="*/ 6096002 w 12191999"/>
              <a:gd name="connsiteY7" fmla="*/ 0 h 3656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3656014">
                <a:moveTo>
                  <a:pt x="6096002" y="0"/>
                </a:moveTo>
                <a:cubicBezTo>
                  <a:pt x="8104174" y="0"/>
                  <a:pt x="9969760" y="209519"/>
                  <a:pt x="11517301" y="568339"/>
                </a:cubicBezTo>
                <a:lnTo>
                  <a:pt x="12191999" y="741496"/>
                </a:lnTo>
                <a:lnTo>
                  <a:pt x="12191999" y="3656014"/>
                </a:lnTo>
                <a:lnTo>
                  <a:pt x="0" y="3656014"/>
                </a:lnTo>
                <a:lnTo>
                  <a:pt x="0" y="741497"/>
                </a:lnTo>
                <a:lnTo>
                  <a:pt x="674702" y="568339"/>
                </a:lnTo>
                <a:cubicBezTo>
                  <a:pt x="2222243" y="209519"/>
                  <a:pt x="4087830" y="0"/>
                  <a:pt x="6096002" y="0"/>
                </a:cubicBezTo>
                <a:close/>
              </a:path>
            </a:pathLst>
          </a:custGeom>
          <a:solidFill>
            <a:schemeClr val="bg1"/>
          </a:solidFill>
          <a:ln>
            <a:noFill/>
          </a:ln>
          <a:effectLst>
            <a:outerShdw blurRad="381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lnSpc>
                <a:spcPct val="130000"/>
              </a:lnSpc>
            </a:pPr>
            <a:endParaRPr lang="zh-CN" altLang="en-US">
              <a:cs typeface="+mn-ea"/>
            </a:endParaRPr>
          </a:p>
        </p:txBody>
      </p:sp>
      <p:sp>
        <p:nvSpPr>
          <p:cNvPr id="48" name="标题 47"/>
          <p:cNvSpPr>
            <a:spLocks noGrp="1"/>
          </p:cNvSpPr>
          <p:nvPr userDrawn="1">
            <p:ph type="title" hasCustomPrompt="1"/>
          </p:nvPr>
        </p:nvSpPr>
        <p:spPr>
          <a:xfrm>
            <a:off x="515939" y="3758091"/>
            <a:ext cx="11160124" cy="1323439"/>
          </a:xfrm>
          <a:prstGeom prst="rect">
            <a:avLst/>
          </a:prstGeom>
          <a:noFill/>
        </p:spPr>
        <p:txBody>
          <a:bodyPr wrap="square" lIns="0" rtlCol="0">
            <a:spAutoFit/>
          </a:bodyPr>
          <a:lstStyle>
            <a:lvl1pPr algn="ctr">
              <a:lnSpc>
                <a:spcPct val="100000"/>
              </a:lnSpc>
              <a:defRPr lang="zh-CN" altLang="en-US" sz="4000" b="1" spc="100" dirty="0">
                <a:solidFill>
                  <a:schemeClr val="tx1"/>
                </a:solidFill>
                <a:latin typeface="+mn-ea"/>
                <a:ea typeface="+mn-ea"/>
                <a:cs typeface="+mn-ea"/>
              </a:defRPr>
            </a:lvl1pPr>
          </a:lstStyle>
          <a:p>
            <a:pPr marL="0" lvl="0"/>
            <a:r>
              <a:rPr lang="zh-CN" altLang="en-US" dirty="0" smtClean="0"/>
              <a:t>北京理工大学</a:t>
            </a:r>
            <a:br>
              <a:rPr lang="zh-CN" altLang="en-US" dirty="0" smtClean="0"/>
            </a:br>
            <a:r>
              <a:rPr lang="zh-CN" altLang="en-US" dirty="0" smtClean="0"/>
              <a:t>毕业设计论文答辩模板</a:t>
            </a:r>
            <a:endParaRPr lang="zh-CN" altLang="en-US" dirty="0"/>
          </a:p>
        </p:txBody>
      </p:sp>
      <p:sp>
        <p:nvSpPr>
          <p:cNvPr id="38" name="文本占位符 53"/>
          <p:cNvSpPr>
            <a:spLocks noGrp="1"/>
          </p:cNvSpPr>
          <p:nvPr userDrawn="1">
            <p:ph type="body" sz="quarter" idx="16" hasCustomPrompt="1"/>
          </p:nvPr>
        </p:nvSpPr>
        <p:spPr>
          <a:xfrm>
            <a:off x="4063320" y="5540739"/>
            <a:ext cx="4065361" cy="344710"/>
          </a:xfrm>
          <a:prstGeom prst="rect">
            <a:avLst/>
          </a:prstGeom>
          <a:noFill/>
        </p:spPr>
        <p:txBody>
          <a:bodyPr wrap="square" lIns="0" rtlCol="0" anchor="ctr" anchorCtr="0">
            <a:spAutoFit/>
          </a:bodyPr>
          <a:lstStyle>
            <a:lvl1pPr marL="0" indent="0" algn="ctr">
              <a:lnSpc>
                <a:spcPct val="130000"/>
              </a:lnSpc>
              <a:buNone/>
              <a:defRPr lang="zh-CN" altLang="en-US" sz="1400" spc="100" smtClean="0">
                <a:solidFill>
                  <a:schemeClr val="tx1">
                    <a:lumMod val="85000"/>
                    <a:lumOff val="15000"/>
                  </a:schemeClr>
                </a:solidFill>
                <a:cs typeface="+mn-ea"/>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nSpc>
                <a:spcPct val="130000"/>
              </a:lnSpc>
            </a:pPr>
            <a:r>
              <a:rPr lang="zh-CN" altLang="en-US" dirty="0"/>
              <a:t>指导教师： </a:t>
            </a:r>
            <a:r>
              <a:rPr lang="en-US" altLang="zh-CN" dirty="0"/>
              <a:t>XXX	</a:t>
            </a:r>
            <a:r>
              <a:rPr lang="zh-CN" altLang="en-US" dirty="0"/>
              <a:t>答辩学生： 芃苇</a:t>
            </a:r>
          </a:p>
        </p:txBody>
      </p:sp>
      <p:cxnSp>
        <p:nvCxnSpPr>
          <p:cNvPr id="18" name="直接连接符 17"/>
          <p:cNvCxnSpPr/>
          <p:nvPr userDrawn="1"/>
        </p:nvCxnSpPr>
        <p:spPr>
          <a:xfrm>
            <a:off x="2108522" y="5295418"/>
            <a:ext cx="797495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userDrawn="1"/>
        </p:nvPicPr>
        <p:blipFill>
          <a:blip r:embed="rId3" cstate="print"/>
          <a:stretch>
            <a:fillRect/>
          </a:stretch>
        </p:blipFill>
        <p:spPr>
          <a:xfrm>
            <a:off x="3866200" y="944838"/>
            <a:ext cx="4510874" cy="1262604"/>
          </a:xfrm>
          <a:prstGeom prst="rect">
            <a:avLst/>
          </a:prstGeom>
        </p:spPr>
      </p:pic>
      <p:sp>
        <p:nvSpPr>
          <p:cNvPr id="51" name="文本框 50"/>
          <p:cNvSpPr txBox="1"/>
          <p:nvPr userDrawn="1"/>
        </p:nvSpPr>
        <p:spPr>
          <a:xfrm>
            <a:off x="150844" y="6088688"/>
            <a:ext cx="2156520" cy="617431"/>
          </a:xfrm>
          <a:prstGeom prst="rect">
            <a:avLst/>
          </a:prstGeom>
          <a:noFill/>
          <a:ln>
            <a:noFill/>
          </a:ln>
        </p:spPr>
        <p:txBody>
          <a:bodyPr wrap="square" lIns="180000" tIns="180000" rIns="180000" bIns="180000" rtlCol="0">
            <a:spAutoFit/>
          </a:bodyPr>
          <a:lstStyle/>
          <a:p>
            <a:pPr marL="0" marR="0" lvl="0" indent="0" algn="l" defTabSz="914400" rtl="0" eaLnBrk="0" fontAlgn="base" latinLnBrk="0" hangingPunct="0">
              <a:lnSpc>
                <a:spcPct val="130000"/>
              </a:lnSpc>
              <a:spcBef>
                <a:spcPct val="0"/>
              </a:spcBef>
              <a:spcAft>
                <a:spcPct val="0"/>
              </a:spcAft>
              <a:buClrTx/>
              <a:buSzTx/>
              <a:buFontTx/>
              <a:buNone/>
              <a:defRPr/>
            </a:pPr>
            <a:r>
              <a:rPr lang="en-US" altLang="zh-CN" sz="1400" b="1" i="0" spc="100" dirty="0" smtClean="0">
                <a:solidFill>
                  <a:schemeClr val="accent3"/>
                </a:solidFill>
                <a:latin typeface="+mn-ea"/>
                <a:ea typeface="+mn-ea"/>
              </a:rPr>
              <a:t>BIT</a:t>
            </a:r>
            <a:r>
              <a:rPr lang="en-US" altLang="zh-CN" sz="1400" b="0" i="0" spc="100" baseline="0" dirty="0" smtClean="0">
                <a:solidFill>
                  <a:schemeClr val="accent3"/>
                </a:solidFill>
                <a:latin typeface="+mn-ea"/>
              </a:rPr>
              <a:t> </a:t>
            </a:r>
            <a:r>
              <a:rPr lang="en-US" altLang="zh-CN" sz="1400" b="1" i="0" spc="100" baseline="0" dirty="0" smtClean="0">
                <a:solidFill>
                  <a:schemeClr val="accent3"/>
                </a:solidFill>
                <a:latin typeface="+mn-ea"/>
              </a:rPr>
              <a:t>|</a:t>
            </a:r>
            <a:r>
              <a:rPr lang="en-US" altLang="zh-CN" sz="1400" b="0" i="0" spc="100" baseline="0" dirty="0" smtClean="0">
                <a:solidFill>
                  <a:schemeClr val="accent3"/>
                </a:solidFill>
                <a:latin typeface="+mn-ea"/>
              </a:rPr>
              <a:t> </a:t>
            </a:r>
            <a:r>
              <a:rPr lang="en-US" altLang="zh-CN" sz="1400" b="1" i="0" spc="100" baseline="0" dirty="0" smtClean="0">
                <a:solidFill>
                  <a:schemeClr val="accent3"/>
                </a:solidFill>
                <a:latin typeface="+mn-ea"/>
              </a:rPr>
              <a:t>SINCE 1940</a:t>
            </a:r>
            <a:endParaRPr lang="zh-CN" altLang="en-US" sz="1400" b="1" i="0" spc="100" dirty="0">
              <a:solidFill>
                <a:schemeClr val="accent3"/>
              </a:solidFill>
              <a:latin typeface="微软雅黑 Light" panose="020B0502040204020203" pitchFamily="34" charset="-122"/>
              <a:ea typeface="微软雅黑 Light" panose="020B0502040204020203" pitchFamily="34" charset="-122"/>
            </a:endParaRPr>
          </a:p>
        </p:txBody>
      </p:sp>
      <p:grpSp>
        <p:nvGrpSpPr>
          <p:cNvPr id="52" name="组合 51"/>
          <p:cNvGrpSpPr/>
          <p:nvPr userDrawn="1"/>
        </p:nvGrpSpPr>
        <p:grpSpPr>
          <a:xfrm>
            <a:off x="10083479" y="6315185"/>
            <a:ext cx="1765866" cy="192031"/>
            <a:chOff x="598941" y="6399999"/>
            <a:chExt cx="2542613" cy="276499"/>
          </a:xfrm>
          <a:solidFill>
            <a:schemeClr val="bg1">
              <a:lumMod val="65000"/>
            </a:schemeClr>
          </a:solidFill>
        </p:grpSpPr>
        <p:grpSp>
          <p:nvGrpSpPr>
            <p:cNvPr id="53" name="组合 52"/>
            <p:cNvGrpSpPr/>
            <p:nvPr/>
          </p:nvGrpSpPr>
          <p:grpSpPr>
            <a:xfrm>
              <a:off x="2055693" y="6402621"/>
              <a:ext cx="1085861" cy="270805"/>
              <a:chOff x="10340336" y="2247899"/>
              <a:chExt cx="2724438" cy="679451"/>
            </a:xfrm>
            <a:grpFill/>
          </p:grpSpPr>
          <p:sp>
            <p:nvSpPr>
              <p:cNvPr id="89" name="Freeform 5"/>
              <p:cNvSpPr/>
              <p:nvPr/>
            </p:nvSpPr>
            <p:spPr bwMode="auto">
              <a:xfrm>
                <a:off x="11868131" y="2285206"/>
                <a:ext cx="534988" cy="603250"/>
              </a:xfrm>
              <a:custGeom>
                <a:avLst/>
                <a:gdLst>
                  <a:gd name="T0" fmla="*/ 41 w 125"/>
                  <a:gd name="T1" fmla="*/ 16 h 142"/>
                  <a:gd name="T2" fmla="*/ 49 w 125"/>
                  <a:gd name="T3" fmla="*/ 3 h 142"/>
                  <a:gd name="T4" fmla="*/ 62 w 125"/>
                  <a:gd name="T5" fmla="*/ 20 h 142"/>
                  <a:gd name="T6" fmla="*/ 64 w 125"/>
                  <a:gd name="T7" fmla="*/ 33 h 142"/>
                  <a:gd name="T8" fmla="*/ 50 w 125"/>
                  <a:gd name="T9" fmla="*/ 34 h 142"/>
                  <a:gd name="T10" fmla="*/ 58 w 125"/>
                  <a:gd name="T11" fmla="*/ 58 h 142"/>
                  <a:gd name="T12" fmla="*/ 75 w 125"/>
                  <a:gd name="T13" fmla="*/ 59 h 142"/>
                  <a:gd name="T14" fmla="*/ 71 w 125"/>
                  <a:gd name="T15" fmla="*/ 50 h 142"/>
                  <a:gd name="T16" fmla="*/ 81 w 125"/>
                  <a:gd name="T17" fmla="*/ 47 h 142"/>
                  <a:gd name="T18" fmla="*/ 65 w 125"/>
                  <a:gd name="T19" fmla="*/ 42 h 142"/>
                  <a:gd name="T20" fmla="*/ 63 w 125"/>
                  <a:gd name="T21" fmla="*/ 37 h 142"/>
                  <a:gd name="T22" fmla="*/ 85 w 125"/>
                  <a:gd name="T23" fmla="*/ 27 h 142"/>
                  <a:gd name="T24" fmla="*/ 93 w 125"/>
                  <a:gd name="T25" fmla="*/ 2 h 142"/>
                  <a:gd name="T26" fmla="*/ 99 w 125"/>
                  <a:gd name="T27" fmla="*/ 5 h 142"/>
                  <a:gd name="T28" fmla="*/ 111 w 125"/>
                  <a:gd name="T29" fmla="*/ 30 h 142"/>
                  <a:gd name="T30" fmla="*/ 102 w 125"/>
                  <a:gd name="T31" fmla="*/ 34 h 142"/>
                  <a:gd name="T32" fmla="*/ 95 w 125"/>
                  <a:gd name="T33" fmla="*/ 59 h 142"/>
                  <a:gd name="T34" fmla="*/ 123 w 125"/>
                  <a:gd name="T35" fmla="*/ 61 h 142"/>
                  <a:gd name="T36" fmla="*/ 110 w 125"/>
                  <a:gd name="T37" fmla="*/ 71 h 142"/>
                  <a:gd name="T38" fmla="*/ 104 w 125"/>
                  <a:gd name="T39" fmla="*/ 82 h 142"/>
                  <a:gd name="T40" fmla="*/ 112 w 125"/>
                  <a:gd name="T41" fmla="*/ 134 h 142"/>
                  <a:gd name="T42" fmla="*/ 102 w 125"/>
                  <a:gd name="T43" fmla="*/ 140 h 142"/>
                  <a:gd name="T44" fmla="*/ 89 w 125"/>
                  <a:gd name="T45" fmla="*/ 123 h 142"/>
                  <a:gd name="T46" fmla="*/ 101 w 125"/>
                  <a:gd name="T47" fmla="*/ 128 h 142"/>
                  <a:gd name="T48" fmla="*/ 101 w 125"/>
                  <a:gd name="T49" fmla="*/ 92 h 142"/>
                  <a:gd name="T50" fmla="*/ 97 w 125"/>
                  <a:gd name="T51" fmla="*/ 99 h 142"/>
                  <a:gd name="T52" fmla="*/ 90 w 125"/>
                  <a:gd name="T53" fmla="*/ 103 h 142"/>
                  <a:gd name="T54" fmla="*/ 86 w 125"/>
                  <a:gd name="T55" fmla="*/ 110 h 142"/>
                  <a:gd name="T56" fmla="*/ 81 w 125"/>
                  <a:gd name="T57" fmla="*/ 120 h 142"/>
                  <a:gd name="T58" fmla="*/ 88 w 125"/>
                  <a:gd name="T59" fmla="*/ 71 h 142"/>
                  <a:gd name="T60" fmla="*/ 60 w 125"/>
                  <a:gd name="T61" fmla="*/ 87 h 142"/>
                  <a:gd name="T62" fmla="*/ 53 w 125"/>
                  <a:gd name="T63" fmla="*/ 89 h 142"/>
                  <a:gd name="T64" fmla="*/ 51 w 125"/>
                  <a:gd name="T65" fmla="*/ 128 h 142"/>
                  <a:gd name="T66" fmla="*/ 43 w 125"/>
                  <a:gd name="T67" fmla="*/ 134 h 142"/>
                  <a:gd name="T68" fmla="*/ 39 w 125"/>
                  <a:gd name="T69" fmla="*/ 107 h 142"/>
                  <a:gd name="T70" fmla="*/ 33 w 125"/>
                  <a:gd name="T71" fmla="*/ 114 h 142"/>
                  <a:gd name="T72" fmla="*/ 17 w 125"/>
                  <a:gd name="T73" fmla="*/ 108 h 142"/>
                  <a:gd name="T74" fmla="*/ 5 w 125"/>
                  <a:gd name="T75" fmla="*/ 81 h 142"/>
                  <a:gd name="T76" fmla="*/ 34 w 125"/>
                  <a:gd name="T77" fmla="*/ 56 h 142"/>
                  <a:gd name="T78" fmla="*/ 38 w 125"/>
                  <a:gd name="T79" fmla="*/ 33 h 142"/>
                  <a:gd name="T80" fmla="*/ 22 w 125"/>
                  <a:gd name="T81" fmla="*/ 55 h 142"/>
                  <a:gd name="T82" fmla="*/ 14 w 125"/>
                  <a:gd name="T83" fmla="*/ 55 h 142"/>
                  <a:gd name="T84" fmla="*/ 11 w 125"/>
                  <a:gd name="T85" fmla="*/ 36 h 142"/>
                  <a:gd name="T86" fmla="*/ 32 w 125"/>
                  <a:gd name="T87" fmla="*/ 22 h 142"/>
                  <a:gd name="T88" fmla="*/ 28 w 125"/>
                  <a:gd name="T8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5" h="142">
                    <a:moveTo>
                      <a:pt x="28" y="33"/>
                    </a:moveTo>
                    <a:cubicBezTo>
                      <a:pt x="35" y="29"/>
                      <a:pt x="41" y="25"/>
                      <a:pt x="41" y="16"/>
                    </a:cubicBezTo>
                    <a:cubicBezTo>
                      <a:pt x="41" y="13"/>
                      <a:pt x="43" y="9"/>
                      <a:pt x="44" y="6"/>
                    </a:cubicBezTo>
                    <a:cubicBezTo>
                      <a:pt x="45" y="5"/>
                      <a:pt x="48" y="3"/>
                      <a:pt x="49" y="3"/>
                    </a:cubicBezTo>
                    <a:cubicBezTo>
                      <a:pt x="54" y="4"/>
                      <a:pt x="59" y="9"/>
                      <a:pt x="59" y="15"/>
                    </a:cubicBezTo>
                    <a:cubicBezTo>
                      <a:pt x="59" y="18"/>
                      <a:pt x="60" y="19"/>
                      <a:pt x="62" y="20"/>
                    </a:cubicBezTo>
                    <a:cubicBezTo>
                      <a:pt x="65" y="22"/>
                      <a:pt x="68" y="25"/>
                      <a:pt x="69" y="28"/>
                    </a:cubicBezTo>
                    <a:cubicBezTo>
                      <a:pt x="71" y="32"/>
                      <a:pt x="68" y="34"/>
                      <a:pt x="64" y="33"/>
                    </a:cubicBezTo>
                    <a:cubicBezTo>
                      <a:pt x="62" y="32"/>
                      <a:pt x="60" y="31"/>
                      <a:pt x="57" y="30"/>
                    </a:cubicBezTo>
                    <a:cubicBezTo>
                      <a:pt x="53" y="28"/>
                      <a:pt x="51" y="29"/>
                      <a:pt x="50" y="34"/>
                    </a:cubicBezTo>
                    <a:cubicBezTo>
                      <a:pt x="48" y="45"/>
                      <a:pt x="46" y="56"/>
                      <a:pt x="52" y="66"/>
                    </a:cubicBezTo>
                    <a:cubicBezTo>
                      <a:pt x="54" y="64"/>
                      <a:pt x="56" y="62"/>
                      <a:pt x="58" y="58"/>
                    </a:cubicBezTo>
                    <a:cubicBezTo>
                      <a:pt x="61" y="62"/>
                      <a:pt x="63" y="65"/>
                      <a:pt x="65" y="69"/>
                    </a:cubicBezTo>
                    <a:cubicBezTo>
                      <a:pt x="68" y="66"/>
                      <a:pt x="72" y="62"/>
                      <a:pt x="75" y="59"/>
                    </a:cubicBezTo>
                    <a:cubicBezTo>
                      <a:pt x="76" y="58"/>
                      <a:pt x="75" y="56"/>
                      <a:pt x="75" y="55"/>
                    </a:cubicBezTo>
                    <a:cubicBezTo>
                      <a:pt x="74" y="53"/>
                      <a:pt x="71" y="51"/>
                      <a:pt x="71" y="50"/>
                    </a:cubicBezTo>
                    <a:cubicBezTo>
                      <a:pt x="72" y="47"/>
                      <a:pt x="75" y="46"/>
                      <a:pt x="78" y="47"/>
                    </a:cubicBezTo>
                    <a:cubicBezTo>
                      <a:pt x="79" y="47"/>
                      <a:pt x="80" y="47"/>
                      <a:pt x="81" y="47"/>
                    </a:cubicBezTo>
                    <a:cubicBezTo>
                      <a:pt x="81" y="44"/>
                      <a:pt x="82" y="40"/>
                      <a:pt x="83" y="35"/>
                    </a:cubicBezTo>
                    <a:cubicBezTo>
                      <a:pt x="76" y="38"/>
                      <a:pt x="71" y="40"/>
                      <a:pt x="65" y="42"/>
                    </a:cubicBezTo>
                    <a:cubicBezTo>
                      <a:pt x="61" y="44"/>
                      <a:pt x="60" y="44"/>
                      <a:pt x="57" y="40"/>
                    </a:cubicBezTo>
                    <a:cubicBezTo>
                      <a:pt x="59" y="39"/>
                      <a:pt x="61" y="38"/>
                      <a:pt x="63" y="37"/>
                    </a:cubicBezTo>
                    <a:cubicBezTo>
                      <a:pt x="69" y="35"/>
                      <a:pt x="75" y="33"/>
                      <a:pt x="81" y="30"/>
                    </a:cubicBezTo>
                    <a:cubicBezTo>
                      <a:pt x="83" y="30"/>
                      <a:pt x="84" y="28"/>
                      <a:pt x="85" y="27"/>
                    </a:cubicBezTo>
                    <a:cubicBezTo>
                      <a:pt x="87" y="21"/>
                      <a:pt x="88" y="14"/>
                      <a:pt x="90" y="8"/>
                    </a:cubicBezTo>
                    <a:cubicBezTo>
                      <a:pt x="90" y="6"/>
                      <a:pt x="92" y="3"/>
                      <a:pt x="93" y="2"/>
                    </a:cubicBezTo>
                    <a:cubicBezTo>
                      <a:pt x="94" y="0"/>
                      <a:pt x="96" y="0"/>
                      <a:pt x="98" y="0"/>
                    </a:cubicBezTo>
                    <a:cubicBezTo>
                      <a:pt x="98" y="1"/>
                      <a:pt x="99" y="4"/>
                      <a:pt x="99" y="5"/>
                    </a:cubicBezTo>
                    <a:cubicBezTo>
                      <a:pt x="93" y="12"/>
                      <a:pt x="94" y="20"/>
                      <a:pt x="92" y="28"/>
                    </a:cubicBezTo>
                    <a:cubicBezTo>
                      <a:pt x="98" y="31"/>
                      <a:pt x="105" y="25"/>
                      <a:pt x="111" y="30"/>
                    </a:cubicBezTo>
                    <a:cubicBezTo>
                      <a:pt x="109" y="33"/>
                      <a:pt x="107" y="36"/>
                      <a:pt x="103" y="35"/>
                    </a:cubicBezTo>
                    <a:cubicBezTo>
                      <a:pt x="103" y="34"/>
                      <a:pt x="102" y="34"/>
                      <a:pt x="102" y="34"/>
                    </a:cubicBezTo>
                    <a:cubicBezTo>
                      <a:pt x="92" y="34"/>
                      <a:pt x="88" y="39"/>
                      <a:pt x="90" y="49"/>
                    </a:cubicBezTo>
                    <a:cubicBezTo>
                      <a:pt x="91" y="52"/>
                      <a:pt x="93" y="55"/>
                      <a:pt x="95" y="59"/>
                    </a:cubicBezTo>
                    <a:cubicBezTo>
                      <a:pt x="99" y="59"/>
                      <a:pt x="104" y="58"/>
                      <a:pt x="109" y="57"/>
                    </a:cubicBezTo>
                    <a:cubicBezTo>
                      <a:pt x="114" y="56"/>
                      <a:pt x="119" y="58"/>
                      <a:pt x="123" y="61"/>
                    </a:cubicBezTo>
                    <a:cubicBezTo>
                      <a:pt x="125" y="63"/>
                      <a:pt x="125" y="66"/>
                      <a:pt x="122" y="67"/>
                    </a:cubicBezTo>
                    <a:cubicBezTo>
                      <a:pt x="118" y="69"/>
                      <a:pt x="114" y="71"/>
                      <a:pt x="110" y="71"/>
                    </a:cubicBezTo>
                    <a:cubicBezTo>
                      <a:pt x="103" y="70"/>
                      <a:pt x="99" y="75"/>
                      <a:pt x="95" y="79"/>
                    </a:cubicBezTo>
                    <a:cubicBezTo>
                      <a:pt x="98" y="80"/>
                      <a:pt x="102" y="80"/>
                      <a:pt x="104" y="82"/>
                    </a:cubicBezTo>
                    <a:cubicBezTo>
                      <a:pt x="106" y="83"/>
                      <a:pt x="108" y="86"/>
                      <a:pt x="109" y="88"/>
                    </a:cubicBezTo>
                    <a:cubicBezTo>
                      <a:pt x="110" y="104"/>
                      <a:pt x="111" y="119"/>
                      <a:pt x="112" y="134"/>
                    </a:cubicBezTo>
                    <a:cubicBezTo>
                      <a:pt x="112" y="137"/>
                      <a:pt x="110" y="140"/>
                      <a:pt x="110" y="142"/>
                    </a:cubicBezTo>
                    <a:cubicBezTo>
                      <a:pt x="107" y="141"/>
                      <a:pt x="104" y="141"/>
                      <a:pt x="102" y="140"/>
                    </a:cubicBezTo>
                    <a:cubicBezTo>
                      <a:pt x="97" y="136"/>
                      <a:pt x="93" y="131"/>
                      <a:pt x="90" y="127"/>
                    </a:cubicBezTo>
                    <a:cubicBezTo>
                      <a:pt x="89" y="126"/>
                      <a:pt x="89" y="124"/>
                      <a:pt x="89" y="123"/>
                    </a:cubicBezTo>
                    <a:cubicBezTo>
                      <a:pt x="92" y="125"/>
                      <a:pt x="96" y="127"/>
                      <a:pt x="100" y="130"/>
                    </a:cubicBezTo>
                    <a:cubicBezTo>
                      <a:pt x="100" y="129"/>
                      <a:pt x="101" y="129"/>
                      <a:pt x="101" y="128"/>
                    </a:cubicBezTo>
                    <a:cubicBezTo>
                      <a:pt x="101" y="121"/>
                      <a:pt x="101" y="113"/>
                      <a:pt x="101" y="105"/>
                    </a:cubicBezTo>
                    <a:cubicBezTo>
                      <a:pt x="101" y="101"/>
                      <a:pt x="101" y="96"/>
                      <a:pt x="101" y="92"/>
                    </a:cubicBezTo>
                    <a:cubicBezTo>
                      <a:pt x="99" y="85"/>
                      <a:pt x="96" y="84"/>
                      <a:pt x="90" y="90"/>
                    </a:cubicBezTo>
                    <a:cubicBezTo>
                      <a:pt x="92" y="93"/>
                      <a:pt x="97" y="93"/>
                      <a:pt x="97" y="99"/>
                    </a:cubicBezTo>
                    <a:cubicBezTo>
                      <a:pt x="94" y="98"/>
                      <a:pt x="91" y="97"/>
                      <a:pt x="88" y="96"/>
                    </a:cubicBezTo>
                    <a:cubicBezTo>
                      <a:pt x="84" y="100"/>
                      <a:pt x="84" y="101"/>
                      <a:pt x="90" y="103"/>
                    </a:cubicBezTo>
                    <a:cubicBezTo>
                      <a:pt x="95" y="106"/>
                      <a:pt x="98" y="111"/>
                      <a:pt x="96" y="112"/>
                    </a:cubicBezTo>
                    <a:cubicBezTo>
                      <a:pt x="92" y="115"/>
                      <a:pt x="89" y="112"/>
                      <a:pt x="86" y="110"/>
                    </a:cubicBezTo>
                    <a:cubicBezTo>
                      <a:pt x="85" y="110"/>
                      <a:pt x="84" y="109"/>
                      <a:pt x="83" y="108"/>
                    </a:cubicBezTo>
                    <a:cubicBezTo>
                      <a:pt x="82" y="112"/>
                      <a:pt x="82" y="116"/>
                      <a:pt x="81" y="120"/>
                    </a:cubicBezTo>
                    <a:cubicBezTo>
                      <a:pt x="74" y="118"/>
                      <a:pt x="72" y="114"/>
                      <a:pt x="73" y="108"/>
                    </a:cubicBezTo>
                    <a:cubicBezTo>
                      <a:pt x="76" y="95"/>
                      <a:pt x="81" y="83"/>
                      <a:pt x="88" y="71"/>
                    </a:cubicBezTo>
                    <a:cubicBezTo>
                      <a:pt x="84" y="74"/>
                      <a:pt x="80" y="76"/>
                      <a:pt x="76" y="78"/>
                    </a:cubicBezTo>
                    <a:cubicBezTo>
                      <a:pt x="71" y="81"/>
                      <a:pt x="65" y="84"/>
                      <a:pt x="60" y="87"/>
                    </a:cubicBezTo>
                    <a:cubicBezTo>
                      <a:pt x="60" y="87"/>
                      <a:pt x="60" y="87"/>
                      <a:pt x="59" y="87"/>
                    </a:cubicBezTo>
                    <a:cubicBezTo>
                      <a:pt x="57" y="88"/>
                      <a:pt x="54" y="88"/>
                      <a:pt x="53" y="89"/>
                    </a:cubicBezTo>
                    <a:cubicBezTo>
                      <a:pt x="51" y="93"/>
                      <a:pt x="49" y="97"/>
                      <a:pt x="49" y="101"/>
                    </a:cubicBezTo>
                    <a:cubicBezTo>
                      <a:pt x="49" y="110"/>
                      <a:pt x="50" y="119"/>
                      <a:pt x="51" y="128"/>
                    </a:cubicBezTo>
                    <a:cubicBezTo>
                      <a:pt x="51" y="131"/>
                      <a:pt x="51" y="134"/>
                      <a:pt x="51" y="137"/>
                    </a:cubicBezTo>
                    <a:cubicBezTo>
                      <a:pt x="48" y="136"/>
                      <a:pt x="45" y="136"/>
                      <a:pt x="43" y="134"/>
                    </a:cubicBezTo>
                    <a:cubicBezTo>
                      <a:pt x="40" y="132"/>
                      <a:pt x="37" y="130"/>
                      <a:pt x="38" y="125"/>
                    </a:cubicBezTo>
                    <a:cubicBezTo>
                      <a:pt x="40" y="119"/>
                      <a:pt x="39" y="113"/>
                      <a:pt x="39" y="107"/>
                    </a:cubicBezTo>
                    <a:cubicBezTo>
                      <a:pt x="38" y="107"/>
                      <a:pt x="38" y="107"/>
                      <a:pt x="37" y="106"/>
                    </a:cubicBezTo>
                    <a:cubicBezTo>
                      <a:pt x="36" y="109"/>
                      <a:pt x="34" y="111"/>
                      <a:pt x="33" y="114"/>
                    </a:cubicBezTo>
                    <a:cubicBezTo>
                      <a:pt x="30" y="120"/>
                      <a:pt x="25" y="122"/>
                      <a:pt x="21" y="120"/>
                    </a:cubicBezTo>
                    <a:cubicBezTo>
                      <a:pt x="16" y="118"/>
                      <a:pt x="15" y="113"/>
                      <a:pt x="17" y="108"/>
                    </a:cubicBezTo>
                    <a:cubicBezTo>
                      <a:pt x="20" y="99"/>
                      <a:pt x="23" y="91"/>
                      <a:pt x="26" y="81"/>
                    </a:cubicBezTo>
                    <a:cubicBezTo>
                      <a:pt x="19" y="90"/>
                      <a:pt x="12" y="85"/>
                      <a:pt x="5" y="81"/>
                    </a:cubicBezTo>
                    <a:cubicBezTo>
                      <a:pt x="0" y="79"/>
                      <a:pt x="0" y="76"/>
                      <a:pt x="5" y="73"/>
                    </a:cubicBezTo>
                    <a:cubicBezTo>
                      <a:pt x="15" y="68"/>
                      <a:pt x="25" y="62"/>
                      <a:pt x="34" y="56"/>
                    </a:cubicBezTo>
                    <a:cubicBezTo>
                      <a:pt x="35" y="55"/>
                      <a:pt x="37" y="54"/>
                      <a:pt x="37" y="52"/>
                    </a:cubicBezTo>
                    <a:cubicBezTo>
                      <a:pt x="38" y="46"/>
                      <a:pt x="38" y="39"/>
                      <a:pt x="38" y="33"/>
                    </a:cubicBezTo>
                    <a:cubicBezTo>
                      <a:pt x="38" y="32"/>
                      <a:pt x="38" y="32"/>
                      <a:pt x="37" y="32"/>
                    </a:cubicBezTo>
                    <a:cubicBezTo>
                      <a:pt x="32" y="40"/>
                      <a:pt x="27" y="48"/>
                      <a:pt x="22" y="55"/>
                    </a:cubicBezTo>
                    <a:cubicBezTo>
                      <a:pt x="22" y="56"/>
                      <a:pt x="22" y="56"/>
                      <a:pt x="23" y="57"/>
                    </a:cubicBezTo>
                    <a:cubicBezTo>
                      <a:pt x="20" y="56"/>
                      <a:pt x="17" y="56"/>
                      <a:pt x="14" y="55"/>
                    </a:cubicBezTo>
                    <a:cubicBezTo>
                      <a:pt x="9" y="53"/>
                      <a:pt x="7" y="49"/>
                      <a:pt x="9" y="44"/>
                    </a:cubicBezTo>
                    <a:cubicBezTo>
                      <a:pt x="10" y="42"/>
                      <a:pt x="10" y="39"/>
                      <a:pt x="11" y="36"/>
                    </a:cubicBezTo>
                    <a:cubicBezTo>
                      <a:pt x="13" y="28"/>
                      <a:pt x="18" y="23"/>
                      <a:pt x="26" y="20"/>
                    </a:cubicBezTo>
                    <a:cubicBezTo>
                      <a:pt x="27" y="19"/>
                      <a:pt x="30" y="20"/>
                      <a:pt x="32" y="22"/>
                    </a:cubicBezTo>
                    <a:cubicBezTo>
                      <a:pt x="34" y="23"/>
                      <a:pt x="32" y="25"/>
                      <a:pt x="31" y="27"/>
                    </a:cubicBezTo>
                    <a:cubicBezTo>
                      <a:pt x="29" y="28"/>
                      <a:pt x="29" y="31"/>
                      <a:pt x="28" y="33"/>
                    </a:cubicBezTo>
                    <a:close/>
                  </a:path>
                </a:pathLst>
              </a:custGeom>
              <a:grpFill/>
              <a:ln>
                <a:noFill/>
              </a:ln>
            </p:spPr>
            <p:txBody>
              <a:bodyPr vert="horz" wrap="square" lIns="91440" tIns="45720" rIns="91440" bIns="45720" numCol="1" anchor="t" anchorCtr="0" compatLnSpc="1"/>
              <a:lstStyle/>
              <a:p>
                <a:endParaRPr lang="zh-CN" altLang="en-US"/>
              </a:p>
            </p:txBody>
          </p:sp>
          <p:sp>
            <p:nvSpPr>
              <p:cNvPr id="90" name="Freeform 6"/>
              <p:cNvSpPr/>
              <p:nvPr/>
            </p:nvSpPr>
            <p:spPr bwMode="auto">
              <a:xfrm>
                <a:off x="12756799" y="2388393"/>
                <a:ext cx="307975" cy="463550"/>
              </a:xfrm>
              <a:custGeom>
                <a:avLst/>
                <a:gdLst>
                  <a:gd name="T0" fmla="*/ 33 w 72"/>
                  <a:gd name="T1" fmla="*/ 76 h 109"/>
                  <a:gd name="T2" fmla="*/ 44 w 72"/>
                  <a:gd name="T3" fmla="*/ 73 h 109"/>
                  <a:gd name="T4" fmla="*/ 59 w 72"/>
                  <a:gd name="T5" fmla="*/ 71 h 109"/>
                  <a:gd name="T6" fmla="*/ 69 w 72"/>
                  <a:gd name="T7" fmla="*/ 92 h 109"/>
                  <a:gd name="T8" fmla="*/ 66 w 72"/>
                  <a:gd name="T9" fmla="*/ 94 h 109"/>
                  <a:gd name="T10" fmla="*/ 49 w 72"/>
                  <a:gd name="T11" fmla="*/ 96 h 109"/>
                  <a:gd name="T12" fmla="*/ 28 w 72"/>
                  <a:gd name="T13" fmla="*/ 106 h 109"/>
                  <a:gd name="T14" fmla="*/ 16 w 72"/>
                  <a:gd name="T15" fmla="*/ 106 h 109"/>
                  <a:gd name="T16" fmla="*/ 1 w 72"/>
                  <a:gd name="T17" fmla="*/ 80 h 109"/>
                  <a:gd name="T18" fmla="*/ 2 w 72"/>
                  <a:gd name="T19" fmla="*/ 74 h 109"/>
                  <a:gd name="T20" fmla="*/ 23 w 72"/>
                  <a:gd name="T21" fmla="*/ 31 h 109"/>
                  <a:gd name="T22" fmla="*/ 22 w 72"/>
                  <a:gd name="T23" fmla="*/ 26 h 109"/>
                  <a:gd name="T24" fmla="*/ 12 w 72"/>
                  <a:gd name="T25" fmla="*/ 16 h 109"/>
                  <a:gd name="T26" fmla="*/ 15 w 72"/>
                  <a:gd name="T27" fmla="*/ 10 h 109"/>
                  <a:gd name="T28" fmla="*/ 32 w 72"/>
                  <a:gd name="T29" fmla="*/ 5 h 109"/>
                  <a:gd name="T30" fmla="*/ 60 w 72"/>
                  <a:gd name="T31" fmla="*/ 18 h 109"/>
                  <a:gd name="T32" fmla="*/ 59 w 72"/>
                  <a:gd name="T33" fmla="*/ 26 h 109"/>
                  <a:gd name="T34" fmla="*/ 52 w 72"/>
                  <a:gd name="T35" fmla="*/ 36 h 109"/>
                  <a:gd name="T36" fmla="*/ 34 w 72"/>
                  <a:gd name="T37" fmla="*/ 72 h 109"/>
                  <a:gd name="T38" fmla="*/ 33 w 72"/>
                  <a:gd name="T39" fmla="*/ 7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109">
                    <a:moveTo>
                      <a:pt x="33" y="76"/>
                    </a:moveTo>
                    <a:cubicBezTo>
                      <a:pt x="37" y="74"/>
                      <a:pt x="40" y="73"/>
                      <a:pt x="44" y="73"/>
                    </a:cubicBezTo>
                    <a:cubicBezTo>
                      <a:pt x="49" y="72"/>
                      <a:pt x="54" y="71"/>
                      <a:pt x="59" y="71"/>
                    </a:cubicBezTo>
                    <a:cubicBezTo>
                      <a:pt x="66" y="72"/>
                      <a:pt x="72" y="85"/>
                      <a:pt x="69" y="92"/>
                    </a:cubicBezTo>
                    <a:cubicBezTo>
                      <a:pt x="68" y="93"/>
                      <a:pt x="67" y="94"/>
                      <a:pt x="66" y="94"/>
                    </a:cubicBezTo>
                    <a:cubicBezTo>
                      <a:pt x="60" y="95"/>
                      <a:pt x="54" y="94"/>
                      <a:pt x="49" y="96"/>
                    </a:cubicBezTo>
                    <a:cubicBezTo>
                      <a:pt x="42" y="99"/>
                      <a:pt x="35" y="102"/>
                      <a:pt x="28" y="106"/>
                    </a:cubicBezTo>
                    <a:cubicBezTo>
                      <a:pt x="24" y="108"/>
                      <a:pt x="21" y="109"/>
                      <a:pt x="16" y="106"/>
                    </a:cubicBezTo>
                    <a:cubicBezTo>
                      <a:pt x="7" y="100"/>
                      <a:pt x="3" y="90"/>
                      <a:pt x="1" y="80"/>
                    </a:cubicBezTo>
                    <a:cubicBezTo>
                      <a:pt x="0" y="78"/>
                      <a:pt x="1" y="76"/>
                      <a:pt x="2" y="74"/>
                    </a:cubicBezTo>
                    <a:cubicBezTo>
                      <a:pt x="9" y="60"/>
                      <a:pt x="16" y="45"/>
                      <a:pt x="23" y="31"/>
                    </a:cubicBezTo>
                    <a:cubicBezTo>
                      <a:pt x="23" y="30"/>
                      <a:pt x="23" y="28"/>
                      <a:pt x="22" y="26"/>
                    </a:cubicBezTo>
                    <a:cubicBezTo>
                      <a:pt x="19" y="23"/>
                      <a:pt x="15" y="20"/>
                      <a:pt x="12" y="16"/>
                    </a:cubicBezTo>
                    <a:cubicBezTo>
                      <a:pt x="10" y="13"/>
                      <a:pt x="11" y="11"/>
                      <a:pt x="15" y="10"/>
                    </a:cubicBezTo>
                    <a:cubicBezTo>
                      <a:pt x="21" y="9"/>
                      <a:pt x="26" y="7"/>
                      <a:pt x="32" y="5"/>
                    </a:cubicBezTo>
                    <a:cubicBezTo>
                      <a:pt x="44" y="0"/>
                      <a:pt x="57" y="6"/>
                      <a:pt x="60" y="18"/>
                    </a:cubicBezTo>
                    <a:cubicBezTo>
                      <a:pt x="61" y="21"/>
                      <a:pt x="60" y="24"/>
                      <a:pt x="59" y="26"/>
                    </a:cubicBezTo>
                    <a:cubicBezTo>
                      <a:pt x="57" y="29"/>
                      <a:pt x="54" y="33"/>
                      <a:pt x="52" y="36"/>
                    </a:cubicBezTo>
                    <a:cubicBezTo>
                      <a:pt x="46" y="48"/>
                      <a:pt x="40" y="60"/>
                      <a:pt x="34" y="72"/>
                    </a:cubicBezTo>
                    <a:cubicBezTo>
                      <a:pt x="34" y="72"/>
                      <a:pt x="34" y="74"/>
                      <a:pt x="33" y="76"/>
                    </a:cubicBezTo>
                    <a:close/>
                  </a:path>
                </a:pathLst>
              </a:custGeom>
              <a:grpFill/>
              <a:ln>
                <a:noFill/>
              </a:ln>
            </p:spPr>
            <p:txBody>
              <a:bodyPr vert="horz" wrap="square" lIns="91440" tIns="45720" rIns="91440" bIns="45720" numCol="1" anchor="t" anchorCtr="0" compatLnSpc="1"/>
              <a:lstStyle/>
              <a:p>
                <a:endParaRPr lang="zh-CN" altLang="en-US"/>
              </a:p>
            </p:txBody>
          </p:sp>
          <p:grpSp>
            <p:nvGrpSpPr>
              <p:cNvPr id="91" name="组合 90"/>
              <p:cNvGrpSpPr/>
              <p:nvPr/>
            </p:nvGrpSpPr>
            <p:grpSpPr>
              <a:xfrm>
                <a:off x="10340336" y="2247899"/>
                <a:ext cx="547688" cy="679451"/>
                <a:chOff x="5548313" y="2084388"/>
                <a:chExt cx="547688" cy="679451"/>
              </a:xfrm>
              <a:grpFill/>
            </p:grpSpPr>
            <p:sp>
              <p:nvSpPr>
                <p:cNvPr id="96" name="Freeform 7"/>
                <p:cNvSpPr/>
                <p:nvPr/>
              </p:nvSpPr>
              <p:spPr bwMode="auto">
                <a:xfrm>
                  <a:off x="5548313" y="2084388"/>
                  <a:ext cx="547688" cy="446088"/>
                </a:xfrm>
                <a:custGeom>
                  <a:avLst/>
                  <a:gdLst>
                    <a:gd name="T0" fmla="*/ 101 w 128"/>
                    <a:gd name="T1" fmla="*/ 58 h 105"/>
                    <a:gd name="T2" fmla="*/ 74 w 128"/>
                    <a:gd name="T3" fmla="*/ 56 h 105"/>
                    <a:gd name="T4" fmla="*/ 68 w 128"/>
                    <a:gd name="T5" fmla="*/ 57 h 105"/>
                    <a:gd name="T6" fmla="*/ 51 w 128"/>
                    <a:gd name="T7" fmla="*/ 59 h 105"/>
                    <a:gd name="T8" fmla="*/ 36 w 128"/>
                    <a:gd name="T9" fmla="*/ 65 h 105"/>
                    <a:gd name="T10" fmla="*/ 28 w 128"/>
                    <a:gd name="T11" fmla="*/ 73 h 105"/>
                    <a:gd name="T12" fmla="*/ 16 w 128"/>
                    <a:gd name="T13" fmla="*/ 102 h 105"/>
                    <a:gd name="T14" fmla="*/ 13 w 128"/>
                    <a:gd name="T15" fmla="*/ 104 h 105"/>
                    <a:gd name="T16" fmla="*/ 1 w 128"/>
                    <a:gd name="T17" fmla="*/ 98 h 105"/>
                    <a:gd name="T18" fmla="*/ 0 w 128"/>
                    <a:gd name="T19" fmla="*/ 93 h 105"/>
                    <a:gd name="T20" fmla="*/ 15 w 128"/>
                    <a:gd name="T21" fmla="*/ 60 h 105"/>
                    <a:gd name="T22" fmla="*/ 16 w 128"/>
                    <a:gd name="T23" fmla="*/ 58 h 105"/>
                    <a:gd name="T24" fmla="*/ 20 w 128"/>
                    <a:gd name="T25" fmla="*/ 52 h 105"/>
                    <a:gd name="T26" fmla="*/ 32 w 128"/>
                    <a:gd name="T27" fmla="*/ 54 h 105"/>
                    <a:gd name="T28" fmla="*/ 39 w 128"/>
                    <a:gd name="T29" fmla="*/ 55 h 105"/>
                    <a:gd name="T30" fmla="*/ 72 w 128"/>
                    <a:gd name="T31" fmla="*/ 21 h 105"/>
                    <a:gd name="T32" fmla="*/ 74 w 128"/>
                    <a:gd name="T33" fmla="*/ 16 h 105"/>
                    <a:gd name="T34" fmla="*/ 74 w 128"/>
                    <a:gd name="T35" fmla="*/ 11 h 105"/>
                    <a:gd name="T36" fmla="*/ 71 w 128"/>
                    <a:gd name="T37" fmla="*/ 11 h 105"/>
                    <a:gd name="T38" fmla="*/ 68 w 128"/>
                    <a:gd name="T39" fmla="*/ 15 h 105"/>
                    <a:gd name="T40" fmla="*/ 68 w 128"/>
                    <a:gd name="T41" fmla="*/ 21 h 105"/>
                    <a:gd name="T42" fmla="*/ 59 w 128"/>
                    <a:gd name="T43" fmla="*/ 29 h 105"/>
                    <a:gd name="T44" fmla="*/ 53 w 128"/>
                    <a:gd name="T45" fmla="*/ 27 h 105"/>
                    <a:gd name="T46" fmla="*/ 47 w 128"/>
                    <a:gd name="T47" fmla="*/ 24 h 105"/>
                    <a:gd name="T48" fmla="*/ 47 w 128"/>
                    <a:gd name="T49" fmla="*/ 32 h 105"/>
                    <a:gd name="T50" fmla="*/ 47 w 128"/>
                    <a:gd name="T51" fmla="*/ 34 h 105"/>
                    <a:gd name="T52" fmla="*/ 43 w 128"/>
                    <a:gd name="T53" fmla="*/ 45 h 105"/>
                    <a:gd name="T54" fmla="*/ 31 w 128"/>
                    <a:gd name="T55" fmla="*/ 39 h 105"/>
                    <a:gd name="T56" fmla="*/ 29 w 128"/>
                    <a:gd name="T57" fmla="*/ 23 h 105"/>
                    <a:gd name="T58" fmla="*/ 33 w 128"/>
                    <a:gd name="T59" fmla="*/ 14 h 105"/>
                    <a:gd name="T60" fmla="*/ 36 w 128"/>
                    <a:gd name="T61" fmla="*/ 9 h 105"/>
                    <a:gd name="T62" fmla="*/ 42 w 128"/>
                    <a:gd name="T63" fmla="*/ 13 h 105"/>
                    <a:gd name="T64" fmla="*/ 44 w 128"/>
                    <a:gd name="T65" fmla="*/ 16 h 105"/>
                    <a:gd name="T66" fmla="*/ 57 w 128"/>
                    <a:gd name="T67" fmla="*/ 14 h 105"/>
                    <a:gd name="T68" fmla="*/ 62 w 128"/>
                    <a:gd name="T69" fmla="*/ 11 h 105"/>
                    <a:gd name="T70" fmla="*/ 84 w 128"/>
                    <a:gd name="T71" fmla="*/ 0 h 105"/>
                    <a:gd name="T72" fmla="*/ 96 w 128"/>
                    <a:gd name="T73" fmla="*/ 7 h 105"/>
                    <a:gd name="T74" fmla="*/ 96 w 128"/>
                    <a:gd name="T75" fmla="*/ 20 h 105"/>
                    <a:gd name="T76" fmla="*/ 83 w 128"/>
                    <a:gd name="T77" fmla="*/ 43 h 105"/>
                    <a:gd name="T78" fmla="*/ 94 w 128"/>
                    <a:gd name="T79" fmla="*/ 44 h 105"/>
                    <a:gd name="T80" fmla="*/ 122 w 128"/>
                    <a:gd name="T81" fmla="*/ 59 h 105"/>
                    <a:gd name="T82" fmla="*/ 120 w 128"/>
                    <a:gd name="T83" fmla="*/ 73 h 105"/>
                    <a:gd name="T84" fmla="*/ 98 w 128"/>
                    <a:gd name="T85" fmla="*/ 73 h 105"/>
                    <a:gd name="T86" fmla="*/ 97 w 128"/>
                    <a:gd name="T87" fmla="*/ 66 h 105"/>
                    <a:gd name="T88" fmla="*/ 101 w 128"/>
                    <a:gd name="T89" fmla="*/ 5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8" h="105">
                      <a:moveTo>
                        <a:pt x="101" y="58"/>
                      </a:moveTo>
                      <a:cubicBezTo>
                        <a:pt x="94" y="52"/>
                        <a:pt x="81" y="52"/>
                        <a:pt x="74" y="56"/>
                      </a:cubicBezTo>
                      <a:cubicBezTo>
                        <a:pt x="73" y="57"/>
                        <a:pt x="70" y="58"/>
                        <a:pt x="68" y="57"/>
                      </a:cubicBezTo>
                      <a:cubicBezTo>
                        <a:pt x="62" y="56"/>
                        <a:pt x="57" y="57"/>
                        <a:pt x="51" y="59"/>
                      </a:cubicBezTo>
                      <a:cubicBezTo>
                        <a:pt x="46" y="61"/>
                        <a:pt x="41" y="63"/>
                        <a:pt x="36" y="65"/>
                      </a:cubicBezTo>
                      <a:cubicBezTo>
                        <a:pt x="32" y="67"/>
                        <a:pt x="29" y="69"/>
                        <a:pt x="28" y="73"/>
                      </a:cubicBezTo>
                      <a:cubicBezTo>
                        <a:pt x="24" y="82"/>
                        <a:pt x="20" y="92"/>
                        <a:pt x="16" y="102"/>
                      </a:cubicBezTo>
                      <a:cubicBezTo>
                        <a:pt x="16" y="103"/>
                        <a:pt x="14" y="105"/>
                        <a:pt x="13" y="104"/>
                      </a:cubicBezTo>
                      <a:cubicBezTo>
                        <a:pt x="9" y="103"/>
                        <a:pt x="5" y="100"/>
                        <a:pt x="1" y="98"/>
                      </a:cubicBezTo>
                      <a:cubicBezTo>
                        <a:pt x="0" y="97"/>
                        <a:pt x="0" y="95"/>
                        <a:pt x="0" y="93"/>
                      </a:cubicBezTo>
                      <a:cubicBezTo>
                        <a:pt x="5" y="82"/>
                        <a:pt x="10" y="71"/>
                        <a:pt x="15" y="60"/>
                      </a:cubicBezTo>
                      <a:cubicBezTo>
                        <a:pt x="15" y="59"/>
                        <a:pt x="16" y="59"/>
                        <a:pt x="16" y="58"/>
                      </a:cubicBezTo>
                      <a:cubicBezTo>
                        <a:pt x="18" y="56"/>
                        <a:pt x="19" y="52"/>
                        <a:pt x="20" y="52"/>
                      </a:cubicBezTo>
                      <a:cubicBezTo>
                        <a:pt x="24" y="52"/>
                        <a:pt x="29" y="52"/>
                        <a:pt x="32" y="54"/>
                      </a:cubicBezTo>
                      <a:cubicBezTo>
                        <a:pt x="35" y="55"/>
                        <a:pt x="36" y="56"/>
                        <a:pt x="39" y="55"/>
                      </a:cubicBezTo>
                      <a:cubicBezTo>
                        <a:pt x="57" y="50"/>
                        <a:pt x="66" y="37"/>
                        <a:pt x="72" y="21"/>
                      </a:cubicBezTo>
                      <a:cubicBezTo>
                        <a:pt x="72" y="20"/>
                        <a:pt x="73" y="18"/>
                        <a:pt x="74" y="16"/>
                      </a:cubicBezTo>
                      <a:cubicBezTo>
                        <a:pt x="74" y="14"/>
                        <a:pt x="74" y="13"/>
                        <a:pt x="74" y="11"/>
                      </a:cubicBezTo>
                      <a:cubicBezTo>
                        <a:pt x="74" y="11"/>
                        <a:pt x="72" y="10"/>
                        <a:pt x="71" y="11"/>
                      </a:cubicBezTo>
                      <a:cubicBezTo>
                        <a:pt x="70" y="12"/>
                        <a:pt x="68" y="13"/>
                        <a:pt x="68" y="15"/>
                      </a:cubicBezTo>
                      <a:cubicBezTo>
                        <a:pt x="67" y="17"/>
                        <a:pt x="68" y="19"/>
                        <a:pt x="68" y="21"/>
                      </a:cubicBezTo>
                      <a:cubicBezTo>
                        <a:pt x="69" y="28"/>
                        <a:pt x="68" y="30"/>
                        <a:pt x="59" y="29"/>
                      </a:cubicBezTo>
                      <a:cubicBezTo>
                        <a:pt x="57" y="29"/>
                        <a:pt x="55" y="28"/>
                        <a:pt x="53" y="27"/>
                      </a:cubicBezTo>
                      <a:cubicBezTo>
                        <a:pt x="51" y="26"/>
                        <a:pt x="49" y="25"/>
                        <a:pt x="47" y="24"/>
                      </a:cubicBezTo>
                      <a:cubicBezTo>
                        <a:pt x="47" y="27"/>
                        <a:pt x="47" y="29"/>
                        <a:pt x="47" y="32"/>
                      </a:cubicBezTo>
                      <a:cubicBezTo>
                        <a:pt x="47" y="33"/>
                        <a:pt x="47" y="33"/>
                        <a:pt x="47" y="34"/>
                      </a:cubicBezTo>
                      <a:cubicBezTo>
                        <a:pt x="47" y="38"/>
                        <a:pt x="48" y="43"/>
                        <a:pt x="43" y="45"/>
                      </a:cubicBezTo>
                      <a:cubicBezTo>
                        <a:pt x="39" y="46"/>
                        <a:pt x="34" y="44"/>
                        <a:pt x="31" y="39"/>
                      </a:cubicBezTo>
                      <a:cubicBezTo>
                        <a:pt x="28" y="34"/>
                        <a:pt x="25" y="29"/>
                        <a:pt x="29" y="23"/>
                      </a:cubicBezTo>
                      <a:cubicBezTo>
                        <a:pt x="31" y="20"/>
                        <a:pt x="31" y="17"/>
                        <a:pt x="33" y="14"/>
                      </a:cubicBezTo>
                      <a:cubicBezTo>
                        <a:pt x="34" y="12"/>
                        <a:pt x="35" y="9"/>
                        <a:pt x="36" y="9"/>
                      </a:cubicBezTo>
                      <a:cubicBezTo>
                        <a:pt x="38" y="10"/>
                        <a:pt x="40" y="11"/>
                        <a:pt x="42" y="13"/>
                      </a:cubicBezTo>
                      <a:cubicBezTo>
                        <a:pt x="42" y="13"/>
                        <a:pt x="43" y="15"/>
                        <a:pt x="44" y="16"/>
                      </a:cubicBezTo>
                      <a:cubicBezTo>
                        <a:pt x="48" y="13"/>
                        <a:pt x="52" y="11"/>
                        <a:pt x="57" y="14"/>
                      </a:cubicBezTo>
                      <a:cubicBezTo>
                        <a:pt x="58" y="15"/>
                        <a:pt x="61" y="13"/>
                        <a:pt x="62" y="11"/>
                      </a:cubicBezTo>
                      <a:cubicBezTo>
                        <a:pt x="69" y="5"/>
                        <a:pt x="75" y="0"/>
                        <a:pt x="84" y="0"/>
                      </a:cubicBezTo>
                      <a:cubicBezTo>
                        <a:pt x="89" y="0"/>
                        <a:pt x="93" y="2"/>
                        <a:pt x="96" y="7"/>
                      </a:cubicBezTo>
                      <a:cubicBezTo>
                        <a:pt x="99" y="11"/>
                        <a:pt x="98" y="15"/>
                        <a:pt x="96" y="20"/>
                      </a:cubicBezTo>
                      <a:cubicBezTo>
                        <a:pt x="91" y="27"/>
                        <a:pt x="87" y="35"/>
                        <a:pt x="83" y="43"/>
                      </a:cubicBezTo>
                      <a:cubicBezTo>
                        <a:pt x="88" y="43"/>
                        <a:pt x="91" y="44"/>
                        <a:pt x="94" y="44"/>
                      </a:cubicBezTo>
                      <a:cubicBezTo>
                        <a:pt x="105" y="46"/>
                        <a:pt x="115" y="50"/>
                        <a:pt x="122" y="59"/>
                      </a:cubicBezTo>
                      <a:cubicBezTo>
                        <a:pt x="128" y="65"/>
                        <a:pt x="127" y="68"/>
                        <a:pt x="120" y="73"/>
                      </a:cubicBezTo>
                      <a:cubicBezTo>
                        <a:pt x="113" y="77"/>
                        <a:pt x="105" y="77"/>
                        <a:pt x="98" y="73"/>
                      </a:cubicBezTo>
                      <a:cubicBezTo>
                        <a:pt x="95" y="71"/>
                        <a:pt x="95" y="69"/>
                        <a:pt x="97" y="66"/>
                      </a:cubicBezTo>
                      <a:cubicBezTo>
                        <a:pt x="98" y="64"/>
                        <a:pt x="100" y="61"/>
                        <a:pt x="10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8"/>
                <p:cNvSpPr/>
                <p:nvPr/>
              </p:nvSpPr>
              <p:spPr bwMode="auto">
                <a:xfrm>
                  <a:off x="5664200" y="2355851"/>
                  <a:ext cx="341313" cy="407988"/>
                </a:xfrm>
                <a:custGeom>
                  <a:avLst/>
                  <a:gdLst>
                    <a:gd name="T0" fmla="*/ 46 w 80"/>
                    <a:gd name="T1" fmla="*/ 29 h 96"/>
                    <a:gd name="T2" fmla="*/ 65 w 80"/>
                    <a:gd name="T3" fmla="*/ 29 h 96"/>
                    <a:gd name="T4" fmla="*/ 79 w 80"/>
                    <a:gd name="T5" fmla="*/ 41 h 96"/>
                    <a:gd name="T6" fmla="*/ 74 w 80"/>
                    <a:gd name="T7" fmla="*/ 43 h 96"/>
                    <a:gd name="T8" fmla="*/ 60 w 80"/>
                    <a:gd name="T9" fmla="*/ 43 h 96"/>
                    <a:gd name="T10" fmla="*/ 52 w 80"/>
                    <a:gd name="T11" fmla="*/ 50 h 96"/>
                    <a:gd name="T12" fmla="*/ 49 w 80"/>
                    <a:gd name="T13" fmla="*/ 87 h 96"/>
                    <a:gd name="T14" fmla="*/ 37 w 80"/>
                    <a:gd name="T15" fmla="*/ 95 h 96"/>
                    <a:gd name="T16" fmla="*/ 21 w 80"/>
                    <a:gd name="T17" fmla="*/ 68 h 96"/>
                    <a:gd name="T18" fmla="*/ 22 w 80"/>
                    <a:gd name="T19" fmla="*/ 62 h 96"/>
                    <a:gd name="T20" fmla="*/ 30 w 80"/>
                    <a:gd name="T21" fmla="*/ 72 h 96"/>
                    <a:gd name="T22" fmla="*/ 40 w 80"/>
                    <a:gd name="T23" fmla="*/ 70 h 96"/>
                    <a:gd name="T24" fmla="*/ 43 w 80"/>
                    <a:gd name="T25" fmla="*/ 46 h 96"/>
                    <a:gd name="T26" fmla="*/ 24 w 80"/>
                    <a:gd name="T27" fmla="*/ 52 h 96"/>
                    <a:gd name="T28" fmla="*/ 19 w 80"/>
                    <a:gd name="T29" fmla="*/ 54 h 96"/>
                    <a:gd name="T30" fmla="*/ 6 w 80"/>
                    <a:gd name="T31" fmla="*/ 54 h 96"/>
                    <a:gd name="T32" fmla="*/ 2 w 80"/>
                    <a:gd name="T33" fmla="*/ 40 h 96"/>
                    <a:gd name="T34" fmla="*/ 6 w 80"/>
                    <a:gd name="T35" fmla="*/ 37 h 96"/>
                    <a:gd name="T36" fmla="*/ 28 w 80"/>
                    <a:gd name="T37" fmla="*/ 33 h 96"/>
                    <a:gd name="T38" fmla="*/ 33 w 80"/>
                    <a:gd name="T39" fmla="*/ 32 h 96"/>
                    <a:gd name="T40" fmla="*/ 36 w 80"/>
                    <a:gd name="T41" fmla="*/ 22 h 96"/>
                    <a:gd name="T42" fmla="*/ 46 w 80"/>
                    <a:gd name="T43" fmla="*/ 12 h 96"/>
                    <a:gd name="T44" fmla="*/ 45 w 80"/>
                    <a:gd name="T45" fmla="*/ 10 h 96"/>
                    <a:gd name="T46" fmla="*/ 26 w 80"/>
                    <a:gd name="T47" fmla="*/ 17 h 96"/>
                    <a:gd name="T48" fmla="*/ 15 w 80"/>
                    <a:gd name="T49" fmla="*/ 24 h 96"/>
                    <a:gd name="T50" fmla="*/ 5 w 80"/>
                    <a:gd name="T51" fmla="*/ 22 h 96"/>
                    <a:gd name="T52" fmla="*/ 1 w 80"/>
                    <a:gd name="T53" fmla="*/ 17 h 96"/>
                    <a:gd name="T54" fmla="*/ 36 w 80"/>
                    <a:gd name="T55" fmla="*/ 2 h 96"/>
                    <a:gd name="T56" fmla="*/ 55 w 80"/>
                    <a:gd name="T57" fmla="*/ 0 h 96"/>
                    <a:gd name="T58" fmla="*/ 61 w 80"/>
                    <a:gd name="T59" fmla="*/ 6 h 96"/>
                    <a:gd name="T60" fmla="*/ 59 w 80"/>
                    <a:gd name="T61" fmla="*/ 13 h 96"/>
                    <a:gd name="T62" fmla="*/ 46 w 80"/>
                    <a:gd name="T63" fmla="*/ 2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96">
                      <a:moveTo>
                        <a:pt x="46" y="29"/>
                      </a:moveTo>
                      <a:cubicBezTo>
                        <a:pt x="53" y="30"/>
                        <a:pt x="59" y="31"/>
                        <a:pt x="65" y="29"/>
                      </a:cubicBezTo>
                      <a:cubicBezTo>
                        <a:pt x="71" y="27"/>
                        <a:pt x="80" y="34"/>
                        <a:pt x="79" y="41"/>
                      </a:cubicBezTo>
                      <a:cubicBezTo>
                        <a:pt x="79" y="42"/>
                        <a:pt x="76" y="43"/>
                        <a:pt x="74" y="43"/>
                      </a:cubicBezTo>
                      <a:cubicBezTo>
                        <a:pt x="70" y="43"/>
                        <a:pt x="65" y="43"/>
                        <a:pt x="60" y="43"/>
                      </a:cubicBezTo>
                      <a:cubicBezTo>
                        <a:pt x="53" y="42"/>
                        <a:pt x="52" y="44"/>
                        <a:pt x="52" y="50"/>
                      </a:cubicBezTo>
                      <a:cubicBezTo>
                        <a:pt x="51" y="62"/>
                        <a:pt x="51" y="75"/>
                        <a:pt x="49" y="87"/>
                      </a:cubicBezTo>
                      <a:cubicBezTo>
                        <a:pt x="48" y="95"/>
                        <a:pt x="45" y="96"/>
                        <a:pt x="37" y="95"/>
                      </a:cubicBezTo>
                      <a:cubicBezTo>
                        <a:pt x="25" y="92"/>
                        <a:pt x="15" y="82"/>
                        <a:pt x="21" y="68"/>
                      </a:cubicBezTo>
                      <a:cubicBezTo>
                        <a:pt x="21" y="66"/>
                        <a:pt x="21" y="64"/>
                        <a:pt x="22" y="62"/>
                      </a:cubicBezTo>
                      <a:cubicBezTo>
                        <a:pt x="24" y="65"/>
                        <a:pt x="27" y="69"/>
                        <a:pt x="30" y="72"/>
                      </a:cubicBezTo>
                      <a:cubicBezTo>
                        <a:pt x="33" y="76"/>
                        <a:pt x="39" y="75"/>
                        <a:pt x="40" y="70"/>
                      </a:cubicBezTo>
                      <a:cubicBezTo>
                        <a:pt x="41" y="62"/>
                        <a:pt x="42" y="54"/>
                        <a:pt x="43" y="46"/>
                      </a:cubicBezTo>
                      <a:cubicBezTo>
                        <a:pt x="35" y="45"/>
                        <a:pt x="30" y="49"/>
                        <a:pt x="24" y="52"/>
                      </a:cubicBezTo>
                      <a:cubicBezTo>
                        <a:pt x="22" y="52"/>
                        <a:pt x="21" y="54"/>
                        <a:pt x="19" y="54"/>
                      </a:cubicBezTo>
                      <a:cubicBezTo>
                        <a:pt x="14" y="58"/>
                        <a:pt x="11" y="57"/>
                        <a:pt x="6" y="54"/>
                      </a:cubicBezTo>
                      <a:cubicBezTo>
                        <a:pt x="3" y="51"/>
                        <a:pt x="0" y="44"/>
                        <a:pt x="2" y="40"/>
                      </a:cubicBezTo>
                      <a:cubicBezTo>
                        <a:pt x="2" y="39"/>
                        <a:pt x="5" y="37"/>
                        <a:pt x="6" y="37"/>
                      </a:cubicBezTo>
                      <a:cubicBezTo>
                        <a:pt x="14" y="39"/>
                        <a:pt x="20" y="35"/>
                        <a:pt x="28" y="33"/>
                      </a:cubicBezTo>
                      <a:cubicBezTo>
                        <a:pt x="29" y="33"/>
                        <a:pt x="31" y="32"/>
                        <a:pt x="33" y="32"/>
                      </a:cubicBezTo>
                      <a:cubicBezTo>
                        <a:pt x="31" y="27"/>
                        <a:pt x="31" y="24"/>
                        <a:pt x="36" y="22"/>
                      </a:cubicBezTo>
                      <a:cubicBezTo>
                        <a:pt x="39" y="19"/>
                        <a:pt x="42" y="15"/>
                        <a:pt x="46" y="12"/>
                      </a:cubicBezTo>
                      <a:cubicBezTo>
                        <a:pt x="45" y="11"/>
                        <a:pt x="45" y="11"/>
                        <a:pt x="45" y="10"/>
                      </a:cubicBezTo>
                      <a:cubicBezTo>
                        <a:pt x="38" y="13"/>
                        <a:pt x="32" y="15"/>
                        <a:pt x="26" y="17"/>
                      </a:cubicBezTo>
                      <a:cubicBezTo>
                        <a:pt x="22" y="19"/>
                        <a:pt x="18" y="22"/>
                        <a:pt x="15" y="24"/>
                      </a:cubicBezTo>
                      <a:cubicBezTo>
                        <a:pt x="11" y="26"/>
                        <a:pt x="7" y="27"/>
                        <a:pt x="5" y="22"/>
                      </a:cubicBezTo>
                      <a:cubicBezTo>
                        <a:pt x="4" y="20"/>
                        <a:pt x="3" y="19"/>
                        <a:pt x="1" y="17"/>
                      </a:cubicBezTo>
                      <a:cubicBezTo>
                        <a:pt x="13" y="12"/>
                        <a:pt x="25" y="6"/>
                        <a:pt x="36" y="2"/>
                      </a:cubicBezTo>
                      <a:cubicBezTo>
                        <a:pt x="42" y="0"/>
                        <a:pt x="49" y="0"/>
                        <a:pt x="55" y="0"/>
                      </a:cubicBezTo>
                      <a:cubicBezTo>
                        <a:pt x="57" y="0"/>
                        <a:pt x="60" y="4"/>
                        <a:pt x="61" y="6"/>
                      </a:cubicBezTo>
                      <a:cubicBezTo>
                        <a:pt x="62" y="8"/>
                        <a:pt x="61" y="11"/>
                        <a:pt x="59" y="13"/>
                      </a:cubicBezTo>
                      <a:cubicBezTo>
                        <a:pt x="55" y="18"/>
                        <a:pt x="51" y="23"/>
                        <a:pt x="4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2" name="组合 91"/>
              <p:cNvGrpSpPr/>
              <p:nvPr/>
            </p:nvGrpSpPr>
            <p:grpSpPr>
              <a:xfrm>
                <a:off x="11192276" y="2400300"/>
                <a:ext cx="322175" cy="373063"/>
                <a:chOff x="3792874" y="3138488"/>
                <a:chExt cx="322175" cy="373063"/>
              </a:xfrm>
              <a:grpFill/>
            </p:grpSpPr>
            <p:sp>
              <p:nvSpPr>
                <p:cNvPr id="93" name="Freeform 15"/>
                <p:cNvSpPr/>
                <p:nvPr/>
              </p:nvSpPr>
              <p:spPr bwMode="auto">
                <a:xfrm>
                  <a:off x="3792874" y="3235325"/>
                  <a:ext cx="112625" cy="246063"/>
                </a:xfrm>
                <a:custGeom>
                  <a:avLst/>
                  <a:gdLst>
                    <a:gd name="T0" fmla="*/ 16 w 39"/>
                    <a:gd name="T1" fmla="*/ 29 h 58"/>
                    <a:gd name="T2" fmla="*/ 27 w 39"/>
                    <a:gd name="T3" fmla="*/ 7 h 58"/>
                    <a:gd name="T4" fmla="*/ 31 w 39"/>
                    <a:gd name="T5" fmla="*/ 1 h 58"/>
                    <a:gd name="T6" fmla="*/ 34 w 39"/>
                    <a:gd name="T7" fmla="*/ 6 h 58"/>
                    <a:gd name="T8" fmla="*/ 35 w 39"/>
                    <a:gd name="T9" fmla="*/ 26 h 58"/>
                    <a:gd name="T10" fmla="*/ 20 w 39"/>
                    <a:gd name="T11" fmla="*/ 52 h 58"/>
                    <a:gd name="T12" fmla="*/ 9 w 39"/>
                    <a:gd name="T13" fmla="*/ 57 h 58"/>
                    <a:gd name="T14" fmla="*/ 1 w 39"/>
                    <a:gd name="T15" fmla="*/ 43 h 58"/>
                    <a:gd name="T16" fmla="*/ 4 w 39"/>
                    <a:gd name="T17" fmla="*/ 6 h 58"/>
                    <a:gd name="T18" fmla="*/ 8 w 39"/>
                    <a:gd name="T19" fmla="*/ 0 h 58"/>
                    <a:gd name="T20" fmla="*/ 15 w 39"/>
                    <a:gd name="T21" fmla="*/ 6 h 58"/>
                    <a:gd name="T22" fmla="*/ 14 w 39"/>
                    <a:gd name="T23" fmla="*/ 20 h 58"/>
                    <a:gd name="T24" fmla="*/ 14 w 39"/>
                    <a:gd name="T25" fmla="*/ 28 h 58"/>
                    <a:gd name="T26" fmla="*/ 16 w 39"/>
                    <a:gd name="T27"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58">
                      <a:moveTo>
                        <a:pt x="16" y="29"/>
                      </a:moveTo>
                      <a:cubicBezTo>
                        <a:pt x="19" y="21"/>
                        <a:pt x="23" y="14"/>
                        <a:pt x="27" y="7"/>
                      </a:cubicBezTo>
                      <a:cubicBezTo>
                        <a:pt x="28" y="5"/>
                        <a:pt x="29" y="3"/>
                        <a:pt x="31" y="1"/>
                      </a:cubicBezTo>
                      <a:cubicBezTo>
                        <a:pt x="32" y="3"/>
                        <a:pt x="33" y="4"/>
                        <a:pt x="34" y="6"/>
                      </a:cubicBezTo>
                      <a:cubicBezTo>
                        <a:pt x="37" y="12"/>
                        <a:pt x="39" y="19"/>
                        <a:pt x="35" y="26"/>
                      </a:cubicBezTo>
                      <a:cubicBezTo>
                        <a:pt x="30" y="34"/>
                        <a:pt x="25" y="43"/>
                        <a:pt x="20" y="52"/>
                      </a:cubicBezTo>
                      <a:cubicBezTo>
                        <a:pt x="18" y="56"/>
                        <a:pt x="12" y="58"/>
                        <a:pt x="9" y="57"/>
                      </a:cubicBezTo>
                      <a:cubicBezTo>
                        <a:pt x="2" y="54"/>
                        <a:pt x="0" y="50"/>
                        <a:pt x="1" y="43"/>
                      </a:cubicBezTo>
                      <a:cubicBezTo>
                        <a:pt x="2" y="31"/>
                        <a:pt x="3" y="18"/>
                        <a:pt x="4" y="6"/>
                      </a:cubicBezTo>
                      <a:cubicBezTo>
                        <a:pt x="4" y="4"/>
                        <a:pt x="4" y="0"/>
                        <a:pt x="8" y="0"/>
                      </a:cubicBezTo>
                      <a:cubicBezTo>
                        <a:pt x="11" y="0"/>
                        <a:pt x="15" y="1"/>
                        <a:pt x="15" y="6"/>
                      </a:cubicBezTo>
                      <a:cubicBezTo>
                        <a:pt x="15" y="10"/>
                        <a:pt x="14" y="15"/>
                        <a:pt x="14" y="20"/>
                      </a:cubicBezTo>
                      <a:cubicBezTo>
                        <a:pt x="14" y="23"/>
                        <a:pt x="14" y="25"/>
                        <a:pt x="14" y="28"/>
                      </a:cubicBezTo>
                      <a:cubicBezTo>
                        <a:pt x="14" y="28"/>
                        <a:pt x="15" y="28"/>
                        <a:pt x="1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16"/>
                <p:cNvSpPr/>
                <p:nvPr/>
              </p:nvSpPr>
              <p:spPr bwMode="auto">
                <a:xfrm>
                  <a:off x="3980111" y="3138488"/>
                  <a:ext cx="134938" cy="373063"/>
                </a:xfrm>
                <a:custGeom>
                  <a:avLst/>
                  <a:gdLst>
                    <a:gd name="T0" fmla="*/ 9 w 47"/>
                    <a:gd name="T1" fmla="*/ 73 h 88"/>
                    <a:gd name="T2" fmla="*/ 3 w 47"/>
                    <a:gd name="T3" fmla="*/ 67 h 88"/>
                    <a:gd name="T4" fmla="*/ 3 w 47"/>
                    <a:gd name="T5" fmla="*/ 57 h 88"/>
                    <a:gd name="T6" fmla="*/ 20 w 47"/>
                    <a:gd name="T7" fmla="*/ 38 h 88"/>
                    <a:gd name="T8" fmla="*/ 33 w 47"/>
                    <a:gd name="T9" fmla="*/ 20 h 88"/>
                    <a:gd name="T10" fmla="*/ 33 w 47"/>
                    <a:gd name="T11" fmla="*/ 4 h 88"/>
                    <a:gd name="T12" fmla="*/ 32 w 47"/>
                    <a:gd name="T13" fmla="*/ 1 h 88"/>
                    <a:gd name="T14" fmla="*/ 33 w 47"/>
                    <a:gd name="T15" fmla="*/ 0 h 88"/>
                    <a:gd name="T16" fmla="*/ 41 w 47"/>
                    <a:gd name="T17" fmla="*/ 6 h 88"/>
                    <a:gd name="T18" fmla="*/ 43 w 47"/>
                    <a:gd name="T19" fmla="*/ 26 h 88"/>
                    <a:gd name="T20" fmla="*/ 29 w 47"/>
                    <a:gd name="T21" fmla="*/ 48 h 88"/>
                    <a:gd name="T22" fmla="*/ 30 w 47"/>
                    <a:gd name="T23" fmla="*/ 52 h 88"/>
                    <a:gd name="T24" fmla="*/ 40 w 47"/>
                    <a:gd name="T25" fmla="*/ 73 h 88"/>
                    <a:gd name="T26" fmla="*/ 41 w 47"/>
                    <a:gd name="T27" fmla="*/ 84 h 88"/>
                    <a:gd name="T28" fmla="*/ 37 w 47"/>
                    <a:gd name="T29" fmla="*/ 86 h 88"/>
                    <a:gd name="T30" fmla="*/ 31 w 47"/>
                    <a:gd name="T31" fmla="*/ 75 h 88"/>
                    <a:gd name="T32" fmla="*/ 28 w 47"/>
                    <a:gd name="T33" fmla="*/ 60 h 88"/>
                    <a:gd name="T34" fmla="*/ 22 w 47"/>
                    <a:gd name="T35" fmla="*/ 59 h 88"/>
                    <a:gd name="T36" fmla="*/ 9 w 47"/>
                    <a:gd name="T37"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88">
                      <a:moveTo>
                        <a:pt x="9" y="73"/>
                      </a:moveTo>
                      <a:cubicBezTo>
                        <a:pt x="7" y="71"/>
                        <a:pt x="5" y="69"/>
                        <a:pt x="3" y="67"/>
                      </a:cubicBezTo>
                      <a:cubicBezTo>
                        <a:pt x="1" y="64"/>
                        <a:pt x="0" y="61"/>
                        <a:pt x="3" y="57"/>
                      </a:cubicBezTo>
                      <a:cubicBezTo>
                        <a:pt x="9" y="51"/>
                        <a:pt x="14" y="45"/>
                        <a:pt x="20" y="38"/>
                      </a:cubicBezTo>
                      <a:cubicBezTo>
                        <a:pt x="24" y="32"/>
                        <a:pt x="28" y="26"/>
                        <a:pt x="33" y="20"/>
                      </a:cubicBezTo>
                      <a:cubicBezTo>
                        <a:pt x="36" y="15"/>
                        <a:pt x="36" y="9"/>
                        <a:pt x="33" y="4"/>
                      </a:cubicBezTo>
                      <a:cubicBezTo>
                        <a:pt x="32" y="3"/>
                        <a:pt x="32" y="2"/>
                        <a:pt x="32" y="1"/>
                      </a:cubicBezTo>
                      <a:cubicBezTo>
                        <a:pt x="32" y="1"/>
                        <a:pt x="33" y="0"/>
                        <a:pt x="33" y="0"/>
                      </a:cubicBezTo>
                      <a:cubicBezTo>
                        <a:pt x="36" y="2"/>
                        <a:pt x="39" y="4"/>
                        <a:pt x="41" y="6"/>
                      </a:cubicBezTo>
                      <a:cubicBezTo>
                        <a:pt x="46" y="11"/>
                        <a:pt x="47" y="20"/>
                        <a:pt x="43" y="26"/>
                      </a:cubicBezTo>
                      <a:cubicBezTo>
                        <a:pt x="39" y="33"/>
                        <a:pt x="34" y="40"/>
                        <a:pt x="29" y="48"/>
                      </a:cubicBezTo>
                      <a:cubicBezTo>
                        <a:pt x="29" y="49"/>
                        <a:pt x="29" y="52"/>
                        <a:pt x="30" y="52"/>
                      </a:cubicBezTo>
                      <a:cubicBezTo>
                        <a:pt x="38" y="57"/>
                        <a:pt x="38" y="65"/>
                        <a:pt x="40" y="73"/>
                      </a:cubicBezTo>
                      <a:cubicBezTo>
                        <a:pt x="41" y="76"/>
                        <a:pt x="41" y="80"/>
                        <a:pt x="41" y="84"/>
                      </a:cubicBezTo>
                      <a:cubicBezTo>
                        <a:pt x="41" y="87"/>
                        <a:pt x="39" y="88"/>
                        <a:pt x="37" y="86"/>
                      </a:cubicBezTo>
                      <a:cubicBezTo>
                        <a:pt x="33" y="83"/>
                        <a:pt x="31" y="81"/>
                        <a:pt x="31" y="75"/>
                      </a:cubicBezTo>
                      <a:cubicBezTo>
                        <a:pt x="31" y="70"/>
                        <a:pt x="30" y="65"/>
                        <a:pt x="28" y="60"/>
                      </a:cubicBezTo>
                      <a:cubicBezTo>
                        <a:pt x="27" y="55"/>
                        <a:pt x="25" y="56"/>
                        <a:pt x="22" y="59"/>
                      </a:cubicBezTo>
                      <a:cubicBezTo>
                        <a:pt x="18" y="64"/>
                        <a:pt x="14" y="68"/>
                        <a:pt x="9"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7"/>
                <p:cNvSpPr/>
                <p:nvPr/>
              </p:nvSpPr>
              <p:spPr bwMode="auto">
                <a:xfrm>
                  <a:off x="3872924" y="3138488"/>
                  <a:ext cx="75438" cy="79375"/>
                </a:xfrm>
                <a:custGeom>
                  <a:avLst/>
                  <a:gdLst>
                    <a:gd name="T0" fmla="*/ 0 w 26"/>
                    <a:gd name="T1" fmla="*/ 0 h 19"/>
                    <a:gd name="T2" fmla="*/ 20 w 26"/>
                    <a:gd name="T3" fmla="*/ 1 h 19"/>
                    <a:gd name="T4" fmla="*/ 23 w 26"/>
                    <a:gd name="T5" fmla="*/ 12 h 19"/>
                    <a:gd name="T6" fmla="*/ 12 w 26"/>
                    <a:gd name="T7" fmla="*/ 18 h 19"/>
                    <a:gd name="T8" fmla="*/ 3 w 26"/>
                    <a:gd name="T9" fmla="*/ 11 h 19"/>
                    <a:gd name="T10" fmla="*/ 0 w 26"/>
                    <a:gd name="T11" fmla="*/ 0 h 19"/>
                  </a:gdLst>
                  <a:ahLst/>
                  <a:cxnLst>
                    <a:cxn ang="0">
                      <a:pos x="T0" y="T1"/>
                    </a:cxn>
                    <a:cxn ang="0">
                      <a:pos x="T2" y="T3"/>
                    </a:cxn>
                    <a:cxn ang="0">
                      <a:pos x="T4" y="T5"/>
                    </a:cxn>
                    <a:cxn ang="0">
                      <a:pos x="T6" y="T7"/>
                    </a:cxn>
                    <a:cxn ang="0">
                      <a:pos x="T8" y="T9"/>
                    </a:cxn>
                    <a:cxn ang="0">
                      <a:pos x="T10" y="T11"/>
                    </a:cxn>
                  </a:cxnLst>
                  <a:rect l="0" t="0" r="r" b="b"/>
                  <a:pathLst>
                    <a:path w="26" h="19">
                      <a:moveTo>
                        <a:pt x="0" y="0"/>
                      </a:moveTo>
                      <a:cubicBezTo>
                        <a:pt x="8" y="1"/>
                        <a:pt x="14" y="1"/>
                        <a:pt x="20" y="1"/>
                      </a:cubicBezTo>
                      <a:cubicBezTo>
                        <a:pt x="24" y="1"/>
                        <a:pt x="26" y="8"/>
                        <a:pt x="23" y="12"/>
                      </a:cubicBezTo>
                      <a:cubicBezTo>
                        <a:pt x="21" y="16"/>
                        <a:pt x="17" y="19"/>
                        <a:pt x="12" y="18"/>
                      </a:cubicBezTo>
                      <a:cubicBezTo>
                        <a:pt x="8" y="18"/>
                        <a:pt x="5" y="15"/>
                        <a:pt x="3" y="11"/>
                      </a:cubicBezTo>
                      <a:cubicBezTo>
                        <a:pt x="2" y="8"/>
                        <a:pt x="1"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54" name="组合 53"/>
            <p:cNvGrpSpPr/>
            <p:nvPr/>
          </p:nvGrpSpPr>
          <p:grpSpPr>
            <a:xfrm>
              <a:off x="598941" y="6399999"/>
              <a:ext cx="1102619" cy="276499"/>
              <a:chOff x="6738929" y="2270918"/>
              <a:chExt cx="2766486" cy="693738"/>
            </a:xfrm>
            <a:grpFill/>
          </p:grpSpPr>
          <p:grpSp>
            <p:nvGrpSpPr>
              <p:cNvPr id="55" name="组合 54"/>
              <p:cNvGrpSpPr/>
              <p:nvPr/>
            </p:nvGrpSpPr>
            <p:grpSpPr>
              <a:xfrm>
                <a:off x="8180494" y="2355056"/>
                <a:ext cx="484188" cy="509588"/>
                <a:chOff x="6113463" y="3541713"/>
                <a:chExt cx="484188" cy="509588"/>
              </a:xfrm>
              <a:grpFill/>
            </p:grpSpPr>
            <p:sp>
              <p:nvSpPr>
                <p:cNvPr id="87" name="Freeform 9"/>
                <p:cNvSpPr>
                  <a:spLocks noEditPoints="1"/>
                </p:cNvSpPr>
                <p:nvPr/>
              </p:nvSpPr>
              <p:spPr bwMode="auto">
                <a:xfrm>
                  <a:off x="6113463" y="3579813"/>
                  <a:ext cx="252413" cy="428625"/>
                </a:xfrm>
                <a:custGeom>
                  <a:avLst/>
                  <a:gdLst>
                    <a:gd name="T0" fmla="*/ 39 w 59"/>
                    <a:gd name="T1" fmla="*/ 78 h 101"/>
                    <a:gd name="T2" fmla="*/ 17 w 59"/>
                    <a:gd name="T3" fmla="*/ 94 h 101"/>
                    <a:gd name="T4" fmla="*/ 8 w 59"/>
                    <a:gd name="T5" fmla="*/ 94 h 101"/>
                    <a:gd name="T6" fmla="*/ 0 w 59"/>
                    <a:gd name="T7" fmla="*/ 79 h 101"/>
                    <a:gd name="T8" fmla="*/ 17 w 59"/>
                    <a:gd name="T9" fmla="*/ 73 h 101"/>
                    <a:gd name="T10" fmla="*/ 10 w 59"/>
                    <a:gd name="T11" fmla="*/ 68 h 101"/>
                    <a:gd name="T12" fmla="*/ 8 w 59"/>
                    <a:gd name="T13" fmla="*/ 60 h 101"/>
                    <a:gd name="T14" fmla="*/ 18 w 59"/>
                    <a:gd name="T15" fmla="*/ 23 h 101"/>
                    <a:gd name="T16" fmla="*/ 26 w 59"/>
                    <a:gd name="T17" fmla="*/ 17 h 101"/>
                    <a:gd name="T18" fmla="*/ 36 w 59"/>
                    <a:gd name="T19" fmla="*/ 26 h 101"/>
                    <a:gd name="T20" fmla="*/ 36 w 59"/>
                    <a:gd name="T21" fmla="*/ 27 h 101"/>
                    <a:gd name="T22" fmla="*/ 43 w 59"/>
                    <a:gd name="T23" fmla="*/ 40 h 101"/>
                    <a:gd name="T24" fmla="*/ 42 w 59"/>
                    <a:gd name="T25" fmla="*/ 12 h 101"/>
                    <a:gd name="T26" fmla="*/ 21 w 59"/>
                    <a:gd name="T27" fmla="*/ 5 h 101"/>
                    <a:gd name="T28" fmla="*/ 44 w 59"/>
                    <a:gd name="T29" fmla="*/ 1 h 101"/>
                    <a:gd name="T30" fmla="*/ 57 w 59"/>
                    <a:gd name="T31" fmla="*/ 17 h 101"/>
                    <a:gd name="T32" fmla="*/ 56 w 59"/>
                    <a:gd name="T33" fmla="*/ 48 h 101"/>
                    <a:gd name="T34" fmla="*/ 57 w 59"/>
                    <a:gd name="T35" fmla="*/ 55 h 101"/>
                    <a:gd name="T36" fmla="*/ 55 w 59"/>
                    <a:gd name="T37" fmla="*/ 64 h 101"/>
                    <a:gd name="T38" fmla="*/ 54 w 59"/>
                    <a:gd name="T39" fmla="*/ 71 h 101"/>
                    <a:gd name="T40" fmla="*/ 52 w 59"/>
                    <a:gd name="T41" fmla="*/ 95 h 101"/>
                    <a:gd name="T42" fmla="*/ 49 w 59"/>
                    <a:gd name="T43" fmla="*/ 101 h 101"/>
                    <a:gd name="T44" fmla="*/ 43 w 59"/>
                    <a:gd name="T45" fmla="*/ 98 h 101"/>
                    <a:gd name="T46" fmla="*/ 38 w 59"/>
                    <a:gd name="T47" fmla="*/ 86 h 101"/>
                    <a:gd name="T48" fmla="*/ 39 w 59"/>
                    <a:gd name="T49" fmla="*/ 78 h 101"/>
                    <a:gd name="T50" fmla="*/ 42 w 59"/>
                    <a:gd name="T51" fmla="*/ 47 h 101"/>
                    <a:gd name="T52" fmla="*/ 32 w 59"/>
                    <a:gd name="T53" fmla="*/ 44 h 101"/>
                    <a:gd name="T54" fmla="*/ 29 w 59"/>
                    <a:gd name="T55" fmla="*/ 64 h 101"/>
                    <a:gd name="T56" fmla="*/ 42 w 59"/>
                    <a:gd name="T57" fmla="*/ 4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101">
                      <a:moveTo>
                        <a:pt x="39" y="78"/>
                      </a:moveTo>
                      <a:cubicBezTo>
                        <a:pt x="31" y="84"/>
                        <a:pt x="24" y="89"/>
                        <a:pt x="17" y="94"/>
                      </a:cubicBezTo>
                      <a:cubicBezTo>
                        <a:pt x="14" y="97"/>
                        <a:pt x="11" y="96"/>
                        <a:pt x="8" y="94"/>
                      </a:cubicBezTo>
                      <a:cubicBezTo>
                        <a:pt x="4" y="90"/>
                        <a:pt x="0" y="86"/>
                        <a:pt x="0" y="79"/>
                      </a:cubicBezTo>
                      <a:cubicBezTo>
                        <a:pt x="6" y="82"/>
                        <a:pt x="12" y="80"/>
                        <a:pt x="17" y="73"/>
                      </a:cubicBezTo>
                      <a:cubicBezTo>
                        <a:pt x="15" y="72"/>
                        <a:pt x="13" y="70"/>
                        <a:pt x="10" y="68"/>
                      </a:cubicBezTo>
                      <a:cubicBezTo>
                        <a:pt x="7" y="66"/>
                        <a:pt x="7" y="63"/>
                        <a:pt x="8" y="60"/>
                      </a:cubicBezTo>
                      <a:cubicBezTo>
                        <a:pt x="11" y="48"/>
                        <a:pt x="15" y="36"/>
                        <a:pt x="18" y="23"/>
                      </a:cubicBezTo>
                      <a:cubicBezTo>
                        <a:pt x="19" y="20"/>
                        <a:pt x="20" y="16"/>
                        <a:pt x="26" y="17"/>
                      </a:cubicBezTo>
                      <a:cubicBezTo>
                        <a:pt x="32" y="18"/>
                        <a:pt x="36" y="21"/>
                        <a:pt x="36" y="26"/>
                      </a:cubicBezTo>
                      <a:cubicBezTo>
                        <a:pt x="36" y="26"/>
                        <a:pt x="36" y="27"/>
                        <a:pt x="36" y="27"/>
                      </a:cubicBezTo>
                      <a:cubicBezTo>
                        <a:pt x="35" y="33"/>
                        <a:pt x="38" y="37"/>
                        <a:pt x="43" y="40"/>
                      </a:cubicBezTo>
                      <a:cubicBezTo>
                        <a:pt x="43" y="31"/>
                        <a:pt x="42" y="22"/>
                        <a:pt x="42" y="12"/>
                      </a:cubicBezTo>
                      <a:cubicBezTo>
                        <a:pt x="30" y="16"/>
                        <a:pt x="20" y="12"/>
                        <a:pt x="21" y="5"/>
                      </a:cubicBezTo>
                      <a:cubicBezTo>
                        <a:pt x="29" y="3"/>
                        <a:pt x="36" y="1"/>
                        <a:pt x="44" y="1"/>
                      </a:cubicBezTo>
                      <a:cubicBezTo>
                        <a:pt x="54" y="0"/>
                        <a:pt x="59" y="8"/>
                        <a:pt x="57" y="17"/>
                      </a:cubicBezTo>
                      <a:cubicBezTo>
                        <a:pt x="56" y="27"/>
                        <a:pt x="56" y="38"/>
                        <a:pt x="56" y="48"/>
                      </a:cubicBezTo>
                      <a:cubicBezTo>
                        <a:pt x="56" y="50"/>
                        <a:pt x="57" y="52"/>
                        <a:pt x="57" y="55"/>
                      </a:cubicBezTo>
                      <a:cubicBezTo>
                        <a:pt x="57" y="58"/>
                        <a:pt x="56" y="61"/>
                        <a:pt x="55" y="64"/>
                      </a:cubicBezTo>
                      <a:cubicBezTo>
                        <a:pt x="55" y="66"/>
                        <a:pt x="54" y="68"/>
                        <a:pt x="54" y="71"/>
                      </a:cubicBezTo>
                      <a:cubicBezTo>
                        <a:pt x="53" y="79"/>
                        <a:pt x="53" y="87"/>
                        <a:pt x="52" y="95"/>
                      </a:cubicBezTo>
                      <a:cubicBezTo>
                        <a:pt x="52" y="97"/>
                        <a:pt x="51" y="100"/>
                        <a:pt x="49" y="101"/>
                      </a:cubicBezTo>
                      <a:cubicBezTo>
                        <a:pt x="47" y="101"/>
                        <a:pt x="44" y="100"/>
                        <a:pt x="43" y="98"/>
                      </a:cubicBezTo>
                      <a:cubicBezTo>
                        <a:pt x="39" y="95"/>
                        <a:pt x="36" y="92"/>
                        <a:pt x="38" y="86"/>
                      </a:cubicBezTo>
                      <a:cubicBezTo>
                        <a:pt x="39" y="84"/>
                        <a:pt x="39" y="81"/>
                        <a:pt x="39" y="78"/>
                      </a:cubicBezTo>
                      <a:close/>
                      <a:moveTo>
                        <a:pt x="42" y="47"/>
                      </a:moveTo>
                      <a:cubicBezTo>
                        <a:pt x="39" y="46"/>
                        <a:pt x="36" y="45"/>
                        <a:pt x="32" y="44"/>
                      </a:cubicBezTo>
                      <a:cubicBezTo>
                        <a:pt x="31" y="51"/>
                        <a:pt x="30" y="57"/>
                        <a:pt x="29" y="64"/>
                      </a:cubicBezTo>
                      <a:cubicBezTo>
                        <a:pt x="39" y="61"/>
                        <a:pt x="42" y="57"/>
                        <a:pt x="42"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10"/>
                <p:cNvSpPr>
                  <a:spLocks noEditPoints="1"/>
                </p:cNvSpPr>
                <p:nvPr/>
              </p:nvSpPr>
              <p:spPr bwMode="auto">
                <a:xfrm>
                  <a:off x="6361113" y="3541713"/>
                  <a:ext cx="236538" cy="509588"/>
                </a:xfrm>
                <a:custGeom>
                  <a:avLst/>
                  <a:gdLst>
                    <a:gd name="T0" fmla="*/ 11 w 55"/>
                    <a:gd name="T1" fmla="*/ 89 h 120"/>
                    <a:gd name="T2" fmla="*/ 10 w 55"/>
                    <a:gd name="T3" fmla="*/ 100 h 120"/>
                    <a:gd name="T4" fmla="*/ 6 w 55"/>
                    <a:gd name="T5" fmla="*/ 104 h 120"/>
                    <a:gd name="T6" fmla="*/ 1 w 55"/>
                    <a:gd name="T7" fmla="*/ 99 h 120"/>
                    <a:gd name="T8" fmla="*/ 3 w 55"/>
                    <a:gd name="T9" fmla="*/ 84 h 120"/>
                    <a:gd name="T10" fmla="*/ 14 w 55"/>
                    <a:gd name="T11" fmla="*/ 37 h 120"/>
                    <a:gd name="T12" fmla="*/ 22 w 55"/>
                    <a:gd name="T13" fmla="*/ 11 h 120"/>
                    <a:gd name="T14" fmla="*/ 26 w 55"/>
                    <a:gd name="T15" fmla="*/ 19 h 120"/>
                    <a:gd name="T16" fmla="*/ 20 w 55"/>
                    <a:gd name="T17" fmla="*/ 40 h 120"/>
                    <a:gd name="T18" fmla="*/ 27 w 55"/>
                    <a:gd name="T19" fmla="*/ 35 h 120"/>
                    <a:gd name="T20" fmla="*/ 35 w 55"/>
                    <a:gd name="T21" fmla="*/ 30 h 120"/>
                    <a:gd name="T22" fmla="*/ 33 w 55"/>
                    <a:gd name="T23" fmla="*/ 9 h 120"/>
                    <a:gd name="T24" fmla="*/ 28 w 55"/>
                    <a:gd name="T25" fmla="*/ 8 h 120"/>
                    <a:gd name="T26" fmla="*/ 19 w 55"/>
                    <a:gd name="T27" fmla="*/ 12 h 120"/>
                    <a:gd name="T28" fmla="*/ 12 w 55"/>
                    <a:gd name="T29" fmla="*/ 15 h 120"/>
                    <a:gd name="T30" fmla="*/ 9 w 55"/>
                    <a:gd name="T31" fmla="*/ 11 h 120"/>
                    <a:gd name="T32" fmla="*/ 11 w 55"/>
                    <a:gd name="T33" fmla="*/ 8 h 120"/>
                    <a:gd name="T34" fmla="*/ 31 w 55"/>
                    <a:gd name="T35" fmla="*/ 0 h 120"/>
                    <a:gd name="T36" fmla="*/ 45 w 55"/>
                    <a:gd name="T37" fmla="*/ 15 h 120"/>
                    <a:gd name="T38" fmla="*/ 44 w 55"/>
                    <a:gd name="T39" fmla="*/ 46 h 120"/>
                    <a:gd name="T40" fmla="*/ 48 w 55"/>
                    <a:gd name="T41" fmla="*/ 54 h 120"/>
                    <a:gd name="T42" fmla="*/ 48 w 55"/>
                    <a:gd name="T43" fmla="*/ 71 h 120"/>
                    <a:gd name="T44" fmla="*/ 44 w 55"/>
                    <a:gd name="T45" fmla="*/ 77 h 120"/>
                    <a:gd name="T46" fmla="*/ 44 w 55"/>
                    <a:gd name="T47" fmla="*/ 110 h 120"/>
                    <a:gd name="T48" fmla="*/ 44 w 55"/>
                    <a:gd name="T49" fmla="*/ 114 h 120"/>
                    <a:gd name="T50" fmla="*/ 41 w 55"/>
                    <a:gd name="T51" fmla="*/ 120 h 120"/>
                    <a:gd name="T52" fmla="*/ 32 w 55"/>
                    <a:gd name="T53" fmla="*/ 118 h 120"/>
                    <a:gd name="T54" fmla="*/ 13 w 55"/>
                    <a:gd name="T55" fmla="*/ 91 h 120"/>
                    <a:gd name="T56" fmla="*/ 12 w 55"/>
                    <a:gd name="T57" fmla="*/ 89 h 120"/>
                    <a:gd name="T58" fmla="*/ 11 w 55"/>
                    <a:gd name="T59" fmla="*/ 89 h 120"/>
                    <a:gd name="T60" fmla="*/ 24 w 55"/>
                    <a:gd name="T61" fmla="*/ 76 h 120"/>
                    <a:gd name="T62" fmla="*/ 23 w 55"/>
                    <a:gd name="T63" fmla="*/ 74 h 120"/>
                    <a:gd name="T64" fmla="*/ 27 w 55"/>
                    <a:gd name="T65" fmla="*/ 71 h 120"/>
                    <a:gd name="T66" fmla="*/ 33 w 55"/>
                    <a:gd name="T67" fmla="*/ 67 h 120"/>
                    <a:gd name="T68" fmla="*/ 32 w 55"/>
                    <a:gd name="T69" fmla="*/ 63 h 120"/>
                    <a:gd name="T70" fmla="*/ 22 w 55"/>
                    <a:gd name="T71" fmla="*/ 52 h 120"/>
                    <a:gd name="T72" fmla="*/ 18 w 55"/>
                    <a:gd name="T73" fmla="*/ 89 h 120"/>
                    <a:gd name="T74" fmla="*/ 33 w 55"/>
                    <a:gd name="T75" fmla="*/ 107 h 120"/>
                    <a:gd name="T76" fmla="*/ 35 w 55"/>
                    <a:gd name="T77" fmla="*/ 77 h 120"/>
                    <a:gd name="T78" fmla="*/ 31 w 55"/>
                    <a:gd name="T79" fmla="*/ 75 h 120"/>
                    <a:gd name="T80" fmla="*/ 24 w 55"/>
                    <a:gd name="T81" fmla="*/ 7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120">
                      <a:moveTo>
                        <a:pt x="11" y="89"/>
                      </a:moveTo>
                      <a:cubicBezTo>
                        <a:pt x="10" y="93"/>
                        <a:pt x="10" y="96"/>
                        <a:pt x="10" y="100"/>
                      </a:cubicBezTo>
                      <a:cubicBezTo>
                        <a:pt x="9" y="102"/>
                        <a:pt x="9" y="104"/>
                        <a:pt x="6" y="104"/>
                      </a:cubicBezTo>
                      <a:cubicBezTo>
                        <a:pt x="3" y="104"/>
                        <a:pt x="0" y="103"/>
                        <a:pt x="1" y="99"/>
                      </a:cubicBezTo>
                      <a:cubicBezTo>
                        <a:pt x="2" y="94"/>
                        <a:pt x="2" y="89"/>
                        <a:pt x="3" y="84"/>
                      </a:cubicBezTo>
                      <a:cubicBezTo>
                        <a:pt x="7" y="68"/>
                        <a:pt x="10" y="53"/>
                        <a:pt x="14" y="37"/>
                      </a:cubicBezTo>
                      <a:cubicBezTo>
                        <a:pt x="16" y="29"/>
                        <a:pt x="19" y="20"/>
                        <a:pt x="22" y="11"/>
                      </a:cubicBezTo>
                      <a:cubicBezTo>
                        <a:pt x="26" y="13"/>
                        <a:pt x="27" y="15"/>
                        <a:pt x="26" y="19"/>
                      </a:cubicBezTo>
                      <a:cubicBezTo>
                        <a:pt x="24" y="25"/>
                        <a:pt x="22" y="32"/>
                        <a:pt x="20" y="40"/>
                      </a:cubicBezTo>
                      <a:cubicBezTo>
                        <a:pt x="23" y="37"/>
                        <a:pt x="25" y="36"/>
                        <a:pt x="27" y="35"/>
                      </a:cubicBezTo>
                      <a:cubicBezTo>
                        <a:pt x="30" y="33"/>
                        <a:pt x="34" y="32"/>
                        <a:pt x="35" y="30"/>
                      </a:cubicBezTo>
                      <a:cubicBezTo>
                        <a:pt x="36" y="23"/>
                        <a:pt x="37" y="16"/>
                        <a:pt x="33" y="9"/>
                      </a:cubicBezTo>
                      <a:cubicBezTo>
                        <a:pt x="33" y="8"/>
                        <a:pt x="30" y="7"/>
                        <a:pt x="28" y="8"/>
                      </a:cubicBezTo>
                      <a:cubicBezTo>
                        <a:pt x="25" y="9"/>
                        <a:pt x="22" y="11"/>
                        <a:pt x="19" y="12"/>
                      </a:cubicBezTo>
                      <a:cubicBezTo>
                        <a:pt x="17" y="13"/>
                        <a:pt x="15" y="15"/>
                        <a:pt x="12" y="15"/>
                      </a:cubicBezTo>
                      <a:cubicBezTo>
                        <a:pt x="11" y="15"/>
                        <a:pt x="9" y="13"/>
                        <a:pt x="9" y="11"/>
                      </a:cubicBezTo>
                      <a:cubicBezTo>
                        <a:pt x="8" y="11"/>
                        <a:pt x="10" y="9"/>
                        <a:pt x="11" y="8"/>
                      </a:cubicBezTo>
                      <a:cubicBezTo>
                        <a:pt x="17" y="4"/>
                        <a:pt x="23" y="0"/>
                        <a:pt x="31" y="0"/>
                      </a:cubicBezTo>
                      <a:cubicBezTo>
                        <a:pt x="41" y="1"/>
                        <a:pt x="46" y="5"/>
                        <a:pt x="45" y="15"/>
                      </a:cubicBezTo>
                      <a:cubicBezTo>
                        <a:pt x="45" y="25"/>
                        <a:pt x="45" y="36"/>
                        <a:pt x="44" y="46"/>
                      </a:cubicBezTo>
                      <a:cubicBezTo>
                        <a:pt x="44" y="50"/>
                        <a:pt x="45" y="52"/>
                        <a:pt x="48" y="54"/>
                      </a:cubicBezTo>
                      <a:cubicBezTo>
                        <a:pt x="55" y="60"/>
                        <a:pt x="55" y="66"/>
                        <a:pt x="48" y="71"/>
                      </a:cubicBezTo>
                      <a:cubicBezTo>
                        <a:pt x="45" y="72"/>
                        <a:pt x="44" y="74"/>
                        <a:pt x="44" y="77"/>
                      </a:cubicBezTo>
                      <a:cubicBezTo>
                        <a:pt x="45" y="88"/>
                        <a:pt x="44" y="99"/>
                        <a:pt x="44" y="110"/>
                      </a:cubicBezTo>
                      <a:cubicBezTo>
                        <a:pt x="44" y="112"/>
                        <a:pt x="45" y="113"/>
                        <a:pt x="44" y="114"/>
                      </a:cubicBezTo>
                      <a:cubicBezTo>
                        <a:pt x="43" y="116"/>
                        <a:pt x="42" y="120"/>
                        <a:pt x="41" y="120"/>
                      </a:cubicBezTo>
                      <a:cubicBezTo>
                        <a:pt x="38" y="120"/>
                        <a:pt x="34" y="120"/>
                        <a:pt x="32" y="118"/>
                      </a:cubicBezTo>
                      <a:cubicBezTo>
                        <a:pt x="25" y="109"/>
                        <a:pt x="19" y="100"/>
                        <a:pt x="13" y="91"/>
                      </a:cubicBezTo>
                      <a:cubicBezTo>
                        <a:pt x="12" y="90"/>
                        <a:pt x="12" y="90"/>
                        <a:pt x="12" y="89"/>
                      </a:cubicBezTo>
                      <a:cubicBezTo>
                        <a:pt x="11" y="89"/>
                        <a:pt x="11" y="89"/>
                        <a:pt x="11" y="89"/>
                      </a:cubicBezTo>
                      <a:close/>
                      <a:moveTo>
                        <a:pt x="24" y="76"/>
                      </a:moveTo>
                      <a:cubicBezTo>
                        <a:pt x="23" y="75"/>
                        <a:pt x="23" y="75"/>
                        <a:pt x="23" y="74"/>
                      </a:cubicBezTo>
                      <a:cubicBezTo>
                        <a:pt x="24" y="73"/>
                        <a:pt x="26" y="72"/>
                        <a:pt x="27" y="71"/>
                      </a:cubicBezTo>
                      <a:cubicBezTo>
                        <a:pt x="29" y="70"/>
                        <a:pt x="31" y="69"/>
                        <a:pt x="33" y="67"/>
                      </a:cubicBezTo>
                      <a:cubicBezTo>
                        <a:pt x="35" y="66"/>
                        <a:pt x="35" y="63"/>
                        <a:pt x="32" y="63"/>
                      </a:cubicBezTo>
                      <a:cubicBezTo>
                        <a:pt x="27" y="61"/>
                        <a:pt x="24" y="58"/>
                        <a:pt x="22" y="52"/>
                      </a:cubicBezTo>
                      <a:cubicBezTo>
                        <a:pt x="17" y="65"/>
                        <a:pt x="13" y="77"/>
                        <a:pt x="18" y="89"/>
                      </a:cubicBezTo>
                      <a:cubicBezTo>
                        <a:pt x="21" y="97"/>
                        <a:pt x="27" y="101"/>
                        <a:pt x="33" y="107"/>
                      </a:cubicBezTo>
                      <a:cubicBezTo>
                        <a:pt x="34" y="97"/>
                        <a:pt x="34" y="87"/>
                        <a:pt x="35" y="77"/>
                      </a:cubicBezTo>
                      <a:cubicBezTo>
                        <a:pt x="35" y="77"/>
                        <a:pt x="32" y="75"/>
                        <a:pt x="31" y="75"/>
                      </a:cubicBezTo>
                      <a:cubicBezTo>
                        <a:pt x="29" y="75"/>
                        <a:pt x="26" y="76"/>
                        <a:pt x="24"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6" name="组合 55"/>
              <p:cNvGrpSpPr/>
              <p:nvPr/>
            </p:nvGrpSpPr>
            <p:grpSpPr>
              <a:xfrm>
                <a:off x="6738929" y="2270918"/>
                <a:ext cx="549275" cy="693738"/>
                <a:chOff x="6108700" y="2066926"/>
                <a:chExt cx="549275" cy="693738"/>
              </a:xfrm>
              <a:grpFill/>
            </p:grpSpPr>
            <p:sp>
              <p:nvSpPr>
                <p:cNvPr id="85" name="Freeform 13"/>
                <p:cNvSpPr>
                  <a:spLocks noEditPoints="1"/>
                </p:cNvSpPr>
                <p:nvPr/>
              </p:nvSpPr>
              <p:spPr bwMode="auto">
                <a:xfrm>
                  <a:off x="6108700" y="2066926"/>
                  <a:ext cx="549275" cy="655638"/>
                </a:xfrm>
                <a:custGeom>
                  <a:avLst/>
                  <a:gdLst>
                    <a:gd name="T0" fmla="*/ 54 w 128"/>
                    <a:gd name="T1" fmla="*/ 76 h 154"/>
                    <a:gd name="T2" fmla="*/ 66 w 128"/>
                    <a:gd name="T3" fmla="*/ 53 h 154"/>
                    <a:gd name="T4" fmla="*/ 49 w 128"/>
                    <a:gd name="T5" fmla="*/ 47 h 154"/>
                    <a:gd name="T6" fmla="*/ 64 w 128"/>
                    <a:gd name="T7" fmla="*/ 44 h 154"/>
                    <a:gd name="T8" fmla="*/ 83 w 128"/>
                    <a:gd name="T9" fmla="*/ 6 h 154"/>
                    <a:gd name="T10" fmla="*/ 91 w 128"/>
                    <a:gd name="T11" fmla="*/ 11 h 154"/>
                    <a:gd name="T12" fmla="*/ 96 w 128"/>
                    <a:gd name="T13" fmla="*/ 36 h 154"/>
                    <a:gd name="T14" fmla="*/ 106 w 128"/>
                    <a:gd name="T15" fmla="*/ 41 h 154"/>
                    <a:gd name="T16" fmla="*/ 82 w 128"/>
                    <a:gd name="T17" fmla="*/ 50 h 154"/>
                    <a:gd name="T18" fmla="*/ 71 w 128"/>
                    <a:gd name="T19" fmla="*/ 65 h 154"/>
                    <a:gd name="T20" fmla="*/ 110 w 128"/>
                    <a:gd name="T21" fmla="*/ 74 h 154"/>
                    <a:gd name="T22" fmla="*/ 101 w 128"/>
                    <a:gd name="T23" fmla="*/ 87 h 154"/>
                    <a:gd name="T24" fmla="*/ 111 w 128"/>
                    <a:gd name="T25" fmla="*/ 98 h 154"/>
                    <a:gd name="T26" fmla="*/ 92 w 128"/>
                    <a:gd name="T27" fmla="*/ 104 h 154"/>
                    <a:gd name="T28" fmla="*/ 86 w 128"/>
                    <a:gd name="T29" fmla="*/ 116 h 154"/>
                    <a:gd name="T30" fmla="*/ 124 w 128"/>
                    <a:gd name="T31" fmla="*/ 112 h 154"/>
                    <a:gd name="T32" fmla="*/ 120 w 128"/>
                    <a:gd name="T33" fmla="*/ 122 h 154"/>
                    <a:gd name="T34" fmla="*/ 111 w 128"/>
                    <a:gd name="T35" fmla="*/ 144 h 154"/>
                    <a:gd name="T36" fmla="*/ 105 w 128"/>
                    <a:gd name="T37" fmla="*/ 153 h 154"/>
                    <a:gd name="T38" fmla="*/ 55 w 128"/>
                    <a:gd name="T39" fmla="*/ 129 h 154"/>
                    <a:gd name="T40" fmla="*/ 53 w 128"/>
                    <a:gd name="T41" fmla="*/ 121 h 154"/>
                    <a:gd name="T42" fmla="*/ 61 w 128"/>
                    <a:gd name="T43" fmla="*/ 125 h 154"/>
                    <a:gd name="T44" fmla="*/ 94 w 128"/>
                    <a:gd name="T45" fmla="*/ 140 h 154"/>
                    <a:gd name="T46" fmla="*/ 85 w 128"/>
                    <a:gd name="T47" fmla="*/ 127 h 154"/>
                    <a:gd name="T48" fmla="*/ 71 w 128"/>
                    <a:gd name="T49" fmla="*/ 108 h 154"/>
                    <a:gd name="T50" fmla="*/ 52 w 128"/>
                    <a:gd name="T51" fmla="*/ 113 h 154"/>
                    <a:gd name="T52" fmla="*/ 38 w 128"/>
                    <a:gd name="T53" fmla="*/ 97 h 154"/>
                    <a:gd name="T54" fmla="*/ 51 w 128"/>
                    <a:gd name="T55" fmla="*/ 97 h 154"/>
                    <a:gd name="T56" fmla="*/ 34 w 128"/>
                    <a:gd name="T57" fmla="*/ 93 h 154"/>
                    <a:gd name="T58" fmla="*/ 35 w 128"/>
                    <a:gd name="T59" fmla="*/ 105 h 154"/>
                    <a:gd name="T60" fmla="*/ 26 w 128"/>
                    <a:gd name="T61" fmla="*/ 154 h 154"/>
                    <a:gd name="T62" fmla="*/ 20 w 128"/>
                    <a:gd name="T63" fmla="*/ 118 h 154"/>
                    <a:gd name="T64" fmla="*/ 0 w 128"/>
                    <a:gd name="T65" fmla="*/ 103 h 154"/>
                    <a:gd name="T66" fmla="*/ 19 w 128"/>
                    <a:gd name="T67" fmla="*/ 72 h 154"/>
                    <a:gd name="T68" fmla="*/ 25 w 128"/>
                    <a:gd name="T69" fmla="*/ 51 h 154"/>
                    <a:gd name="T70" fmla="*/ 39 w 128"/>
                    <a:gd name="T71" fmla="*/ 14 h 154"/>
                    <a:gd name="T72" fmla="*/ 51 w 128"/>
                    <a:gd name="T73" fmla="*/ 24 h 154"/>
                    <a:gd name="T74" fmla="*/ 39 w 128"/>
                    <a:gd name="T75" fmla="*/ 44 h 154"/>
                    <a:gd name="T76" fmla="*/ 48 w 128"/>
                    <a:gd name="T77" fmla="*/ 73 h 154"/>
                    <a:gd name="T78" fmla="*/ 81 w 128"/>
                    <a:gd name="T79" fmla="*/ 90 h 154"/>
                    <a:gd name="T80" fmla="*/ 92 w 128"/>
                    <a:gd name="T81" fmla="*/ 71 h 154"/>
                    <a:gd name="T82" fmla="*/ 81 w 128"/>
                    <a:gd name="T83" fmla="*/ 80 h 154"/>
                    <a:gd name="T84" fmla="*/ 76 w 128"/>
                    <a:gd name="T85" fmla="*/ 73 h 154"/>
                    <a:gd name="T86" fmla="*/ 67 w 128"/>
                    <a:gd name="T87" fmla="*/ 79 h 154"/>
                    <a:gd name="T88" fmla="*/ 76 w 128"/>
                    <a:gd name="T89" fmla="*/ 73 h 154"/>
                    <a:gd name="T90" fmla="*/ 56 w 128"/>
                    <a:gd name="T91" fmla="*/ 88 h 154"/>
                    <a:gd name="T92" fmla="*/ 63 w 128"/>
                    <a:gd name="T93" fmla="*/ 8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 h="154">
                      <a:moveTo>
                        <a:pt x="48" y="73"/>
                      </a:moveTo>
                      <a:cubicBezTo>
                        <a:pt x="50" y="74"/>
                        <a:pt x="52" y="75"/>
                        <a:pt x="54" y="76"/>
                      </a:cubicBezTo>
                      <a:cubicBezTo>
                        <a:pt x="57" y="74"/>
                        <a:pt x="60" y="72"/>
                        <a:pt x="63" y="70"/>
                      </a:cubicBezTo>
                      <a:cubicBezTo>
                        <a:pt x="58" y="63"/>
                        <a:pt x="65" y="59"/>
                        <a:pt x="66" y="53"/>
                      </a:cubicBezTo>
                      <a:cubicBezTo>
                        <a:pt x="63" y="53"/>
                        <a:pt x="59" y="53"/>
                        <a:pt x="56" y="52"/>
                      </a:cubicBezTo>
                      <a:cubicBezTo>
                        <a:pt x="54" y="51"/>
                        <a:pt x="51" y="49"/>
                        <a:pt x="49" y="47"/>
                      </a:cubicBezTo>
                      <a:cubicBezTo>
                        <a:pt x="49" y="46"/>
                        <a:pt x="50" y="46"/>
                        <a:pt x="50" y="46"/>
                      </a:cubicBezTo>
                      <a:cubicBezTo>
                        <a:pt x="55" y="45"/>
                        <a:pt x="59" y="45"/>
                        <a:pt x="64" y="44"/>
                      </a:cubicBezTo>
                      <a:cubicBezTo>
                        <a:pt x="68" y="44"/>
                        <a:pt x="70" y="42"/>
                        <a:pt x="71" y="38"/>
                      </a:cubicBezTo>
                      <a:cubicBezTo>
                        <a:pt x="75" y="27"/>
                        <a:pt x="79" y="16"/>
                        <a:pt x="83" y="6"/>
                      </a:cubicBezTo>
                      <a:cubicBezTo>
                        <a:pt x="84" y="3"/>
                        <a:pt x="84" y="0"/>
                        <a:pt x="88" y="2"/>
                      </a:cubicBezTo>
                      <a:cubicBezTo>
                        <a:pt x="92" y="4"/>
                        <a:pt x="94" y="9"/>
                        <a:pt x="91" y="11"/>
                      </a:cubicBezTo>
                      <a:cubicBezTo>
                        <a:pt x="83" y="19"/>
                        <a:pt x="83" y="30"/>
                        <a:pt x="80" y="41"/>
                      </a:cubicBezTo>
                      <a:cubicBezTo>
                        <a:pt x="85" y="39"/>
                        <a:pt x="91" y="37"/>
                        <a:pt x="96" y="36"/>
                      </a:cubicBezTo>
                      <a:cubicBezTo>
                        <a:pt x="98" y="35"/>
                        <a:pt x="101" y="35"/>
                        <a:pt x="102" y="36"/>
                      </a:cubicBezTo>
                      <a:cubicBezTo>
                        <a:pt x="104" y="37"/>
                        <a:pt x="106" y="39"/>
                        <a:pt x="106" y="41"/>
                      </a:cubicBezTo>
                      <a:cubicBezTo>
                        <a:pt x="106" y="42"/>
                        <a:pt x="105" y="44"/>
                        <a:pt x="103" y="44"/>
                      </a:cubicBezTo>
                      <a:cubicBezTo>
                        <a:pt x="96" y="46"/>
                        <a:pt x="89" y="48"/>
                        <a:pt x="82" y="50"/>
                      </a:cubicBezTo>
                      <a:cubicBezTo>
                        <a:pt x="78" y="50"/>
                        <a:pt x="77" y="51"/>
                        <a:pt x="76" y="54"/>
                      </a:cubicBezTo>
                      <a:cubicBezTo>
                        <a:pt x="74" y="58"/>
                        <a:pt x="73" y="61"/>
                        <a:pt x="71" y="65"/>
                      </a:cubicBezTo>
                      <a:cubicBezTo>
                        <a:pt x="82" y="63"/>
                        <a:pt x="92" y="62"/>
                        <a:pt x="102" y="66"/>
                      </a:cubicBezTo>
                      <a:cubicBezTo>
                        <a:pt x="106" y="67"/>
                        <a:pt x="110" y="69"/>
                        <a:pt x="110" y="74"/>
                      </a:cubicBezTo>
                      <a:cubicBezTo>
                        <a:pt x="111" y="79"/>
                        <a:pt x="109" y="83"/>
                        <a:pt x="104" y="85"/>
                      </a:cubicBezTo>
                      <a:cubicBezTo>
                        <a:pt x="103" y="85"/>
                        <a:pt x="102" y="86"/>
                        <a:pt x="101" y="87"/>
                      </a:cubicBezTo>
                      <a:cubicBezTo>
                        <a:pt x="103" y="88"/>
                        <a:pt x="105" y="88"/>
                        <a:pt x="106" y="89"/>
                      </a:cubicBezTo>
                      <a:cubicBezTo>
                        <a:pt x="110" y="91"/>
                        <a:pt x="112" y="94"/>
                        <a:pt x="111" y="98"/>
                      </a:cubicBezTo>
                      <a:cubicBezTo>
                        <a:pt x="110" y="102"/>
                        <a:pt x="107" y="103"/>
                        <a:pt x="104" y="103"/>
                      </a:cubicBezTo>
                      <a:cubicBezTo>
                        <a:pt x="100" y="103"/>
                        <a:pt x="96" y="104"/>
                        <a:pt x="92" y="104"/>
                      </a:cubicBezTo>
                      <a:cubicBezTo>
                        <a:pt x="86" y="105"/>
                        <a:pt x="81" y="111"/>
                        <a:pt x="82" y="117"/>
                      </a:cubicBezTo>
                      <a:cubicBezTo>
                        <a:pt x="83" y="117"/>
                        <a:pt x="85" y="117"/>
                        <a:pt x="86" y="116"/>
                      </a:cubicBezTo>
                      <a:cubicBezTo>
                        <a:pt x="95" y="111"/>
                        <a:pt x="104" y="109"/>
                        <a:pt x="114" y="109"/>
                      </a:cubicBezTo>
                      <a:cubicBezTo>
                        <a:pt x="118" y="110"/>
                        <a:pt x="121" y="111"/>
                        <a:pt x="124" y="112"/>
                      </a:cubicBezTo>
                      <a:cubicBezTo>
                        <a:pt x="128" y="114"/>
                        <a:pt x="128" y="117"/>
                        <a:pt x="126" y="120"/>
                      </a:cubicBezTo>
                      <a:cubicBezTo>
                        <a:pt x="125" y="123"/>
                        <a:pt x="122" y="123"/>
                        <a:pt x="120" y="122"/>
                      </a:cubicBezTo>
                      <a:cubicBezTo>
                        <a:pt x="111" y="118"/>
                        <a:pt x="104" y="120"/>
                        <a:pt x="97" y="123"/>
                      </a:cubicBezTo>
                      <a:cubicBezTo>
                        <a:pt x="101" y="130"/>
                        <a:pt x="106" y="137"/>
                        <a:pt x="111" y="144"/>
                      </a:cubicBezTo>
                      <a:cubicBezTo>
                        <a:pt x="112" y="146"/>
                        <a:pt x="112" y="150"/>
                        <a:pt x="111" y="152"/>
                      </a:cubicBezTo>
                      <a:cubicBezTo>
                        <a:pt x="111" y="153"/>
                        <a:pt x="107" y="153"/>
                        <a:pt x="105" y="153"/>
                      </a:cubicBezTo>
                      <a:cubicBezTo>
                        <a:pt x="91" y="150"/>
                        <a:pt x="77" y="146"/>
                        <a:pt x="66" y="138"/>
                      </a:cubicBezTo>
                      <a:cubicBezTo>
                        <a:pt x="62" y="135"/>
                        <a:pt x="59" y="132"/>
                        <a:pt x="55" y="129"/>
                      </a:cubicBezTo>
                      <a:cubicBezTo>
                        <a:pt x="54" y="128"/>
                        <a:pt x="53" y="127"/>
                        <a:pt x="53" y="126"/>
                      </a:cubicBezTo>
                      <a:cubicBezTo>
                        <a:pt x="53" y="124"/>
                        <a:pt x="53" y="122"/>
                        <a:pt x="53" y="121"/>
                      </a:cubicBezTo>
                      <a:cubicBezTo>
                        <a:pt x="55" y="121"/>
                        <a:pt x="57" y="121"/>
                        <a:pt x="58" y="121"/>
                      </a:cubicBezTo>
                      <a:cubicBezTo>
                        <a:pt x="59" y="122"/>
                        <a:pt x="60" y="123"/>
                        <a:pt x="61" y="125"/>
                      </a:cubicBezTo>
                      <a:cubicBezTo>
                        <a:pt x="70" y="134"/>
                        <a:pt x="80" y="139"/>
                        <a:pt x="92" y="140"/>
                      </a:cubicBezTo>
                      <a:cubicBezTo>
                        <a:pt x="93" y="140"/>
                        <a:pt x="93" y="140"/>
                        <a:pt x="94" y="140"/>
                      </a:cubicBezTo>
                      <a:cubicBezTo>
                        <a:pt x="92" y="136"/>
                        <a:pt x="90" y="132"/>
                        <a:pt x="88" y="128"/>
                      </a:cubicBezTo>
                      <a:cubicBezTo>
                        <a:pt x="88" y="128"/>
                        <a:pt x="86" y="127"/>
                        <a:pt x="85" y="127"/>
                      </a:cubicBezTo>
                      <a:cubicBezTo>
                        <a:pt x="71" y="126"/>
                        <a:pt x="70" y="124"/>
                        <a:pt x="71" y="111"/>
                      </a:cubicBezTo>
                      <a:cubicBezTo>
                        <a:pt x="71" y="110"/>
                        <a:pt x="71" y="109"/>
                        <a:pt x="71" y="108"/>
                      </a:cubicBezTo>
                      <a:cubicBezTo>
                        <a:pt x="68" y="109"/>
                        <a:pt x="65" y="109"/>
                        <a:pt x="62" y="110"/>
                      </a:cubicBezTo>
                      <a:cubicBezTo>
                        <a:pt x="59" y="111"/>
                        <a:pt x="55" y="112"/>
                        <a:pt x="52" y="113"/>
                      </a:cubicBezTo>
                      <a:cubicBezTo>
                        <a:pt x="48" y="114"/>
                        <a:pt x="44" y="115"/>
                        <a:pt x="41" y="111"/>
                      </a:cubicBezTo>
                      <a:cubicBezTo>
                        <a:pt x="37" y="107"/>
                        <a:pt x="37" y="102"/>
                        <a:pt x="38" y="97"/>
                      </a:cubicBezTo>
                      <a:cubicBezTo>
                        <a:pt x="38" y="96"/>
                        <a:pt x="40" y="96"/>
                        <a:pt x="42" y="96"/>
                      </a:cubicBezTo>
                      <a:cubicBezTo>
                        <a:pt x="45" y="96"/>
                        <a:pt x="48" y="96"/>
                        <a:pt x="51" y="97"/>
                      </a:cubicBezTo>
                      <a:cubicBezTo>
                        <a:pt x="48" y="90"/>
                        <a:pt x="46" y="84"/>
                        <a:pt x="43" y="78"/>
                      </a:cubicBezTo>
                      <a:cubicBezTo>
                        <a:pt x="40" y="83"/>
                        <a:pt x="37" y="88"/>
                        <a:pt x="34" y="93"/>
                      </a:cubicBezTo>
                      <a:cubicBezTo>
                        <a:pt x="33" y="94"/>
                        <a:pt x="33" y="96"/>
                        <a:pt x="34" y="98"/>
                      </a:cubicBezTo>
                      <a:cubicBezTo>
                        <a:pt x="34" y="100"/>
                        <a:pt x="35" y="103"/>
                        <a:pt x="35" y="105"/>
                      </a:cubicBezTo>
                      <a:cubicBezTo>
                        <a:pt x="32" y="121"/>
                        <a:pt x="29" y="136"/>
                        <a:pt x="27" y="151"/>
                      </a:cubicBezTo>
                      <a:cubicBezTo>
                        <a:pt x="26" y="152"/>
                        <a:pt x="26" y="153"/>
                        <a:pt x="26" y="154"/>
                      </a:cubicBezTo>
                      <a:cubicBezTo>
                        <a:pt x="17" y="153"/>
                        <a:pt x="14" y="149"/>
                        <a:pt x="15" y="141"/>
                      </a:cubicBezTo>
                      <a:cubicBezTo>
                        <a:pt x="17" y="134"/>
                        <a:pt x="18" y="126"/>
                        <a:pt x="20" y="118"/>
                      </a:cubicBezTo>
                      <a:cubicBezTo>
                        <a:pt x="15" y="123"/>
                        <a:pt x="12" y="122"/>
                        <a:pt x="7" y="118"/>
                      </a:cubicBezTo>
                      <a:cubicBezTo>
                        <a:pt x="3" y="114"/>
                        <a:pt x="0" y="109"/>
                        <a:pt x="0" y="103"/>
                      </a:cubicBezTo>
                      <a:cubicBezTo>
                        <a:pt x="0" y="102"/>
                        <a:pt x="1" y="101"/>
                        <a:pt x="1" y="100"/>
                      </a:cubicBezTo>
                      <a:cubicBezTo>
                        <a:pt x="7" y="91"/>
                        <a:pt x="14" y="82"/>
                        <a:pt x="19" y="72"/>
                      </a:cubicBezTo>
                      <a:cubicBezTo>
                        <a:pt x="22" y="67"/>
                        <a:pt x="24" y="61"/>
                        <a:pt x="26" y="55"/>
                      </a:cubicBezTo>
                      <a:cubicBezTo>
                        <a:pt x="27" y="54"/>
                        <a:pt x="25" y="53"/>
                        <a:pt x="25" y="51"/>
                      </a:cubicBezTo>
                      <a:cubicBezTo>
                        <a:pt x="18" y="43"/>
                        <a:pt x="18" y="39"/>
                        <a:pt x="23" y="30"/>
                      </a:cubicBezTo>
                      <a:cubicBezTo>
                        <a:pt x="27" y="23"/>
                        <a:pt x="32" y="17"/>
                        <a:pt x="39" y="14"/>
                      </a:cubicBezTo>
                      <a:cubicBezTo>
                        <a:pt x="45" y="11"/>
                        <a:pt x="50" y="12"/>
                        <a:pt x="53" y="16"/>
                      </a:cubicBezTo>
                      <a:cubicBezTo>
                        <a:pt x="56" y="20"/>
                        <a:pt x="56" y="22"/>
                        <a:pt x="51" y="24"/>
                      </a:cubicBezTo>
                      <a:cubicBezTo>
                        <a:pt x="44" y="26"/>
                        <a:pt x="41" y="31"/>
                        <a:pt x="37" y="36"/>
                      </a:cubicBezTo>
                      <a:cubicBezTo>
                        <a:pt x="36" y="39"/>
                        <a:pt x="36" y="42"/>
                        <a:pt x="39" y="44"/>
                      </a:cubicBezTo>
                      <a:cubicBezTo>
                        <a:pt x="41" y="45"/>
                        <a:pt x="42" y="47"/>
                        <a:pt x="43" y="48"/>
                      </a:cubicBezTo>
                      <a:cubicBezTo>
                        <a:pt x="52" y="58"/>
                        <a:pt x="54" y="62"/>
                        <a:pt x="48" y="73"/>
                      </a:cubicBezTo>
                      <a:close/>
                      <a:moveTo>
                        <a:pt x="79" y="89"/>
                      </a:moveTo>
                      <a:cubicBezTo>
                        <a:pt x="80" y="89"/>
                        <a:pt x="80" y="90"/>
                        <a:pt x="81" y="90"/>
                      </a:cubicBezTo>
                      <a:cubicBezTo>
                        <a:pt x="85" y="86"/>
                        <a:pt x="90" y="81"/>
                        <a:pt x="95" y="76"/>
                      </a:cubicBezTo>
                      <a:cubicBezTo>
                        <a:pt x="97" y="73"/>
                        <a:pt x="95" y="71"/>
                        <a:pt x="92" y="71"/>
                      </a:cubicBezTo>
                      <a:cubicBezTo>
                        <a:pt x="88" y="71"/>
                        <a:pt x="85" y="71"/>
                        <a:pt x="81" y="71"/>
                      </a:cubicBezTo>
                      <a:cubicBezTo>
                        <a:pt x="81" y="75"/>
                        <a:pt x="81" y="77"/>
                        <a:pt x="81" y="80"/>
                      </a:cubicBezTo>
                      <a:cubicBezTo>
                        <a:pt x="81" y="83"/>
                        <a:pt x="80" y="86"/>
                        <a:pt x="79" y="89"/>
                      </a:cubicBezTo>
                      <a:close/>
                      <a:moveTo>
                        <a:pt x="76" y="73"/>
                      </a:moveTo>
                      <a:cubicBezTo>
                        <a:pt x="73" y="74"/>
                        <a:pt x="71" y="75"/>
                        <a:pt x="69" y="77"/>
                      </a:cubicBezTo>
                      <a:cubicBezTo>
                        <a:pt x="68" y="77"/>
                        <a:pt x="67" y="78"/>
                        <a:pt x="67" y="79"/>
                      </a:cubicBezTo>
                      <a:cubicBezTo>
                        <a:pt x="67" y="84"/>
                        <a:pt x="68" y="88"/>
                        <a:pt x="68" y="92"/>
                      </a:cubicBezTo>
                      <a:cubicBezTo>
                        <a:pt x="74" y="91"/>
                        <a:pt x="77" y="83"/>
                        <a:pt x="76" y="73"/>
                      </a:cubicBezTo>
                      <a:close/>
                      <a:moveTo>
                        <a:pt x="63" y="81"/>
                      </a:moveTo>
                      <a:cubicBezTo>
                        <a:pt x="55" y="84"/>
                        <a:pt x="54" y="85"/>
                        <a:pt x="56" y="88"/>
                      </a:cubicBezTo>
                      <a:cubicBezTo>
                        <a:pt x="58" y="94"/>
                        <a:pt x="60" y="95"/>
                        <a:pt x="65" y="93"/>
                      </a:cubicBezTo>
                      <a:cubicBezTo>
                        <a:pt x="64" y="89"/>
                        <a:pt x="63" y="85"/>
                        <a:pt x="63"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14"/>
                <p:cNvSpPr/>
                <p:nvPr/>
              </p:nvSpPr>
              <p:spPr bwMode="auto">
                <a:xfrm>
                  <a:off x="6259513" y="2578101"/>
                  <a:ext cx="68263" cy="182563"/>
                </a:xfrm>
                <a:custGeom>
                  <a:avLst/>
                  <a:gdLst>
                    <a:gd name="T0" fmla="*/ 9 w 16"/>
                    <a:gd name="T1" fmla="*/ 0 h 43"/>
                    <a:gd name="T2" fmla="*/ 15 w 16"/>
                    <a:gd name="T3" fmla="*/ 11 h 43"/>
                    <a:gd name="T4" fmla="*/ 9 w 16"/>
                    <a:gd name="T5" fmla="*/ 43 h 43"/>
                    <a:gd name="T6" fmla="*/ 2 w 16"/>
                    <a:gd name="T7" fmla="*/ 39 h 43"/>
                    <a:gd name="T8" fmla="*/ 0 w 16"/>
                    <a:gd name="T9" fmla="*/ 35 h 43"/>
                    <a:gd name="T10" fmla="*/ 9 w 16"/>
                    <a:gd name="T11" fmla="*/ 0 h 43"/>
                  </a:gdLst>
                  <a:ahLst/>
                  <a:cxnLst>
                    <a:cxn ang="0">
                      <a:pos x="T0" y="T1"/>
                    </a:cxn>
                    <a:cxn ang="0">
                      <a:pos x="T2" y="T3"/>
                    </a:cxn>
                    <a:cxn ang="0">
                      <a:pos x="T4" y="T5"/>
                    </a:cxn>
                    <a:cxn ang="0">
                      <a:pos x="T6" y="T7"/>
                    </a:cxn>
                    <a:cxn ang="0">
                      <a:pos x="T8" y="T9"/>
                    </a:cxn>
                    <a:cxn ang="0">
                      <a:pos x="T10" y="T11"/>
                    </a:cxn>
                  </a:cxnLst>
                  <a:rect l="0" t="0" r="r" b="b"/>
                  <a:pathLst>
                    <a:path w="16" h="43">
                      <a:moveTo>
                        <a:pt x="9" y="0"/>
                      </a:moveTo>
                      <a:cubicBezTo>
                        <a:pt x="15" y="3"/>
                        <a:pt x="16" y="6"/>
                        <a:pt x="15" y="11"/>
                      </a:cubicBezTo>
                      <a:cubicBezTo>
                        <a:pt x="12" y="21"/>
                        <a:pt x="11" y="32"/>
                        <a:pt x="9" y="43"/>
                      </a:cubicBezTo>
                      <a:cubicBezTo>
                        <a:pt x="6" y="41"/>
                        <a:pt x="4" y="40"/>
                        <a:pt x="2" y="39"/>
                      </a:cubicBezTo>
                      <a:cubicBezTo>
                        <a:pt x="1" y="38"/>
                        <a:pt x="0" y="37"/>
                        <a:pt x="0" y="35"/>
                      </a:cubicBezTo>
                      <a:cubicBezTo>
                        <a:pt x="3" y="24"/>
                        <a:pt x="6" y="12"/>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7" name="组合 56"/>
              <p:cNvGrpSpPr/>
              <p:nvPr/>
            </p:nvGrpSpPr>
            <p:grpSpPr>
              <a:xfrm>
                <a:off x="7532962" y="2451100"/>
                <a:ext cx="368300" cy="317500"/>
                <a:chOff x="6186488" y="2930526"/>
                <a:chExt cx="368300" cy="317500"/>
              </a:xfrm>
              <a:grpFill/>
            </p:grpSpPr>
            <p:sp>
              <p:nvSpPr>
                <p:cNvPr id="60" name="Freeform 18"/>
                <p:cNvSpPr/>
                <p:nvPr/>
              </p:nvSpPr>
              <p:spPr bwMode="auto">
                <a:xfrm>
                  <a:off x="6310313" y="2930526"/>
                  <a:ext cx="244475" cy="317500"/>
                </a:xfrm>
                <a:custGeom>
                  <a:avLst/>
                  <a:gdLst>
                    <a:gd name="T0" fmla="*/ 49 w 57"/>
                    <a:gd name="T1" fmla="*/ 74 h 75"/>
                    <a:gd name="T2" fmla="*/ 40 w 57"/>
                    <a:gd name="T3" fmla="*/ 67 h 75"/>
                    <a:gd name="T4" fmla="*/ 33 w 57"/>
                    <a:gd name="T5" fmla="*/ 48 h 75"/>
                    <a:gd name="T6" fmla="*/ 27 w 57"/>
                    <a:gd name="T7" fmla="*/ 46 h 75"/>
                    <a:gd name="T8" fmla="*/ 11 w 57"/>
                    <a:gd name="T9" fmla="*/ 60 h 75"/>
                    <a:gd name="T10" fmla="*/ 5 w 57"/>
                    <a:gd name="T11" fmla="*/ 60 h 75"/>
                    <a:gd name="T12" fmla="*/ 6 w 57"/>
                    <a:gd name="T13" fmla="*/ 46 h 75"/>
                    <a:gd name="T14" fmla="*/ 27 w 57"/>
                    <a:gd name="T15" fmla="*/ 26 h 75"/>
                    <a:gd name="T16" fmla="*/ 40 w 57"/>
                    <a:gd name="T17" fmla="*/ 10 h 75"/>
                    <a:gd name="T18" fmla="*/ 41 w 57"/>
                    <a:gd name="T19" fmla="*/ 6 h 75"/>
                    <a:gd name="T20" fmla="*/ 45 w 57"/>
                    <a:gd name="T21" fmla="*/ 0 h 75"/>
                    <a:gd name="T22" fmla="*/ 53 w 57"/>
                    <a:gd name="T23" fmla="*/ 3 h 75"/>
                    <a:gd name="T24" fmla="*/ 53 w 57"/>
                    <a:gd name="T25" fmla="*/ 20 h 75"/>
                    <a:gd name="T26" fmla="*/ 37 w 57"/>
                    <a:gd name="T27" fmla="*/ 38 h 75"/>
                    <a:gd name="T28" fmla="*/ 49 w 57"/>
                    <a:gd name="T29"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75">
                      <a:moveTo>
                        <a:pt x="49" y="74"/>
                      </a:moveTo>
                      <a:cubicBezTo>
                        <a:pt x="43" y="75"/>
                        <a:pt x="41" y="72"/>
                        <a:pt x="40" y="67"/>
                      </a:cubicBezTo>
                      <a:cubicBezTo>
                        <a:pt x="38" y="61"/>
                        <a:pt x="35" y="54"/>
                        <a:pt x="33" y="48"/>
                      </a:cubicBezTo>
                      <a:cubicBezTo>
                        <a:pt x="32" y="45"/>
                        <a:pt x="30" y="44"/>
                        <a:pt x="27" y="46"/>
                      </a:cubicBezTo>
                      <a:cubicBezTo>
                        <a:pt x="22" y="51"/>
                        <a:pt x="16" y="55"/>
                        <a:pt x="11" y="60"/>
                      </a:cubicBezTo>
                      <a:cubicBezTo>
                        <a:pt x="8" y="63"/>
                        <a:pt x="7" y="62"/>
                        <a:pt x="5" y="60"/>
                      </a:cubicBezTo>
                      <a:cubicBezTo>
                        <a:pt x="0" y="54"/>
                        <a:pt x="0" y="51"/>
                        <a:pt x="6" y="46"/>
                      </a:cubicBezTo>
                      <a:cubicBezTo>
                        <a:pt x="13" y="39"/>
                        <a:pt x="20" y="33"/>
                        <a:pt x="27" y="26"/>
                      </a:cubicBezTo>
                      <a:cubicBezTo>
                        <a:pt x="32" y="21"/>
                        <a:pt x="36" y="15"/>
                        <a:pt x="40" y="10"/>
                      </a:cubicBezTo>
                      <a:cubicBezTo>
                        <a:pt x="40" y="9"/>
                        <a:pt x="41" y="7"/>
                        <a:pt x="41" y="6"/>
                      </a:cubicBezTo>
                      <a:cubicBezTo>
                        <a:pt x="40" y="3"/>
                        <a:pt x="42" y="0"/>
                        <a:pt x="45" y="0"/>
                      </a:cubicBezTo>
                      <a:cubicBezTo>
                        <a:pt x="48" y="0"/>
                        <a:pt x="51" y="1"/>
                        <a:pt x="53" y="3"/>
                      </a:cubicBezTo>
                      <a:cubicBezTo>
                        <a:pt x="57" y="6"/>
                        <a:pt x="57" y="16"/>
                        <a:pt x="53" y="20"/>
                      </a:cubicBezTo>
                      <a:cubicBezTo>
                        <a:pt x="48" y="26"/>
                        <a:pt x="42" y="32"/>
                        <a:pt x="37" y="38"/>
                      </a:cubicBezTo>
                      <a:cubicBezTo>
                        <a:pt x="44" y="49"/>
                        <a:pt x="49" y="61"/>
                        <a:pt x="49"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9"/>
                <p:cNvSpPr/>
                <p:nvPr/>
              </p:nvSpPr>
              <p:spPr bwMode="auto">
                <a:xfrm>
                  <a:off x="6186488" y="3009901"/>
                  <a:ext cx="123825" cy="234950"/>
                </a:xfrm>
                <a:custGeom>
                  <a:avLst/>
                  <a:gdLst>
                    <a:gd name="T0" fmla="*/ 12 w 29"/>
                    <a:gd name="T1" fmla="*/ 30 h 55"/>
                    <a:gd name="T2" fmla="*/ 20 w 29"/>
                    <a:gd name="T3" fmla="*/ 7 h 55"/>
                    <a:gd name="T4" fmla="*/ 25 w 29"/>
                    <a:gd name="T5" fmla="*/ 1 h 55"/>
                    <a:gd name="T6" fmla="*/ 26 w 29"/>
                    <a:gd name="T7" fmla="*/ 9 h 55"/>
                    <a:gd name="T8" fmla="*/ 16 w 29"/>
                    <a:gd name="T9" fmla="*/ 39 h 55"/>
                    <a:gd name="T10" fmla="*/ 13 w 29"/>
                    <a:gd name="T11" fmla="*/ 52 h 55"/>
                    <a:gd name="T12" fmla="*/ 7 w 29"/>
                    <a:gd name="T13" fmla="*/ 54 h 55"/>
                    <a:gd name="T14" fmla="*/ 2 w 29"/>
                    <a:gd name="T15" fmla="*/ 41 h 55"/>
                    <a:gd name="T16" fmla="*/ 3 w 29"/>
                    <a:gd name="T17" fmla="*/ 32 h 55"/>
                    <a:gd name="T18" fmla="*/ 2 w 29"/>
                    <a:gd name="T19" fmla="*/ 6 h 55"/>
                    <a:gd name="T20" fmla="*/ 6 w 29"/>
                    <a:gd name="T21" fmla="*/ 5 h 55"/>
                    <a:gd name="T22" fmla="*/ 10 w 29"/>
                    <a:gd name="T23" fmla="*/ 14 h 55"/>
                    <a:gd name="T24" fmla="*/ 11 w 29"/>
                    <a:gd name="T25" fmla="*/ 30 h 55"/>
                    <a:gd name="T26" fmla="*/ 12 w 29"/>
                    <a:gd name="T27" fmla="*/ 3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5">
                      <a:moveTo>
                        <a:pt x="12" y="30"/>
                      </a:moveTo>
                      <a:cubicBezTo>
                        <a:pt x="15" y="23"/>
                        <a:pt x="17" y="15"/>
                        <a:pt x="20" y="7"/>
                      </a:cubicBezTo>
                      <a:cubicBezTo>
                        <a:pt x="21" y="5"/>
                        <a:pt x="21" y="0"/>
                        <a:pt x="25" y="1"/>
                      </a:cubicBezTo>
                      <a:cubicBezTo>
                        <a:pt x="29" y="2"/>
                        <a:pt x="27" y="6"/>
                        <a:pt x="26" y="9"/>
                      </a:cubicBezTo>
                      <a:cubicBezTo>
                        <a:pt x="23" y="19"/>
                        <a:pt x="19" y="29"/>
                        <a:pt x="16" y="39"/>
                      </a:cubicBezTo>
                      <a:cubicBezTo>
                        <a:pt x="15" y="43"/>
                        <a:pt x="14" y="48"/>
                        <a:pt x="13" y="52"/>
                      </a:cubicBezTo>
                      <a:cubicBezTo>
                        <a:pt x="12" y="55"/>
                        <a:pt x="10" y="55"/>
                        <a:pt x="7" y="54"/>
                      </a:cubicBezTo>
                      <a:cubicBezTo>
                        <a:pt x="1" y="50"/>
                        <a:pt x="0" y="49"/>
                        <a:pt x="2" y="41"/>
                      </a:cubicBezTo>
                      <a:cubicBezTo>
                        <a:pt x="3" y="38"/>
                        <a:pt x="3" y="35"/>
                        <a:pt x="3" y="32"/>
                      </a:cubicBezTo>
                      <a:cubicBezTo>
                        <a:pt x="3" y="23"/>
                        <a:pt x="2" y="15"/>
                        <a:pt x="2" y="6"/>
                      </a:cubicBezTo>
                      <a:cubicBezTo>
                        <a:pt x="2" y="3"/>
                        <a:pt x="5" y="3"/>
                        <a:pt x="6" y="5"/>
                      </a:cubicBezTo>
                      <a:cubicBezTo>
                        <a:pt x="8" y="7"/>
                        <a:pt x="10" y="11"/>
                        <a:pt x="10" y="14"/>
                      </a:cubicBezTo>
                      <a:cubicBezTo>
                        <a:pt x="11" y="19"/>
                        <a:pt x="11" y="25"/>
                        <a:pt x="11" y="30"/>
                      </a:cubicBezTo>
                      <a:cubicBezTo>
                        <a:pt x="11" y="30"/>
                        <a:pt x="12" y="30"/>
                        <a:pt x="12"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0"/>
                <p:cNvSpPr/>
                <p:nvPr/>
              </p:nvSpPr>
              <p:spPr bwMode="auto">
                <a:xfrm>
                  <a:off x="6259513" y="2933701"/>
                  <a:ext cx="114300" cy="73025"/>
                </a:xfrm>
                <a:custGeom>
                  <a:avLst/>
                  <a:gdLst>
                    <a:gd name="T0" fmla="*/ 27 w 27"/>
                    <a:gd name="T1" fmla="*/ 1 h 17"/>
                    <a:gd name="T2" fmla="*/ 16 w 27"/>
                    <a:gd name="T3" fmla="*/ 14 h 17"/>
                    <a:gd name="T4" fmla="*/ 5 w 27"/>
                    <a:gd name="T5" fmla="*/ 13 h 17"/>
                    <a:gd name="T6" fmla="*/ 0 w 27"/>
                    <a:gd name="T7" fmla="*/ 4 h 17"/>
                    <a:gd name="T8" fmla="*/ 9 w 27"/>
                    <a:gd name="T9" fmla="*/ 2 h 17"/>
                    <a:gd name="T10" fmla="*/ 27 w 27"/>
                    <a:gd name="T11" fmla="*/ 0 h 17"/>
                    <a:gd name="T12" fmla="*/ 27 w 27"/>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27" h="17">
                      <a:moveTo>
                        <a:pt x="27" y="1"/>
                      </a:moveTo>
                      <a:cubicBezTo>
                        <a:pt x="24" y="6"/>
                        <a:pt x="20" y="10"/>
                        <a:pt x="16" y="14"/>
                      </a:cubicBezTo>
                      <a:cubicBezTo>
                        <a:pt x="14" y="17"/>
                        <a:pt x="8" y="16"/>
                        <a:pt x="5" y="13"/>
                      </a:cubicBezTo>
                      <a:cubicBezTo>
                        <a:pt x="3" y="10"/>
                        <a:pt x="1" y="7"/>
                        <a:pt x="0" y="4"/>
                      </a:cubicBezTo>
                      <a:cubicBezTo>
                        <a:pt x="3" y="3"/>
                        <a:pt x="6" y="2"/>
                        <a:pt x="9" y="2"/>
                      </a:cubicBezTo>
                      <a:cubicBezTo>
                        <a:pt x="15" y="1"/>
                        <a:pt x="21" y="1"/>
                        <a:pt x="27" y="0"/>
                      </a:cubicBezTo>
                      <a:cubicBezTo>
                        <a:pt x="27" y="1"/>
                        <a:pt x="27" y="1"/>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8" name="Freeform 11"/>
              <p:cNvSpPr>
                <a:spLocks noEditPoints="1"/>
              </p:cNvSpPr>
              <p:nvPr/>
            </p:nvSpPr>
            <p:spPr bwMode="auto">
              <a:xfrm>
                <a:off x="9065451" y="2270918"/>
                <a:ext cx="439964" cy="615950"/>
              </a:xfrm>
              <a:custGeom>
                <a:avLst/>
                <a:gdLst>
                  <a:gd name="T0" fmla="*/ 29 w 72"/>
                  <a:gd name="T1" fmla="*/ 49 h 102"/>
                  <a:gd name="T2" fmla="*/ 15 w 72"/>
                  <a:gd name="T3" fmla="*/ 43 h 102"/>
                  <a:gd name="T4" fmla="*/ 10 w 72"/>
                  <a:gd name="T5" fmla="*/ 21 h 102"/>
                  <a:gd name="T6" fmla="*/ 13 w 72"/>
                  <a:gd name="T7" fmla="*/ 15 h 102"/>
                  <a:gd name="T8" fmla="*/ 19 w 72"/>
                  <a:gd name="T9" fmla="*/ 18 h 102"/>
                  <a:gd name="T10" fmla="*/ 20 w 72"/>
                  <a:gd name="T11" fmla="*/ 26 h 102"/>
                  <a:gd name="T12" fmla="*/ 35 w 72"/>
                  <a:gd name="T13" fmla="*/ 22 h 102"/>
                  <a:gd name="T14" fmla="*/ 40 w 72"/>
                  <a:gd name="T15" fmla="*/ 16 h 102"/>
                  <a:gd name="T16" fmla="*/ 43 w 72"/>
                  <a:gd name="T17" fmla="*/ 14 h 102"/>
                  <a:gd name="T18" fmla="*/ 44 w 72"/>
                  <a:gd name="T19" fmla="*/ 19 h 102"/>
                  <a:gd name="T20" fmla="*/ 43 w 72"/>
                  <a:gd name="T21" fmla="*/ 28 h 102"/>
                  <a:gd name="T22" fmla="*/ 36 w 72"/>
                  <a:gd name="T23" fmla="*/ 40 h 102"/>
                  <a:gd name="T24" fmla="*/ 37 w 72"/>
                  <a:gd name="T25" fmla="*/ 42 h 102"/>
                  <a:gd name="T26" fmla="*/ 44 w 72"/>
                  <a:gd name="T27" fmla="*/ 38 h 102"/>
                  <a:gd name="T28" fmla="*/ 56 w 72"/>
                  <a:gd name="T29" fmla="*/ 20 h 102"/>
                  <a:gd name="T30" fmla="*/ 49 w 72"/>
                  <a:gd name="T31" fmla="*/ 9 h 102"/>
                  <a:gd name="T32" fmla="*/ 28 w 72"/>
                  <a:gd name="T33" fmla="*/ 14 h 102"/>
                  <a:gd name="T34" fmla="*/ 20 w 72"/>
                  <a:gd name="T35" fmla="*/ 13 h 102"/>
                  <a:gd name="T36" fmla="*/ 22 w 72"/>
                  <a:gd name="T37" fmla="*/ 6 h 102"/>
                  <a:gd name="T38" fmla="*/ 50 w 72"/>
                  <a:gd name="T39" fmla="*/ 1 h 102"/>
                  <a:gd name="T40" fmla="*/ 68 w 72"/>
                  <a:gd name="T41" fmla="*/ 12 h 102"/>
                  <a:gd name="T42" fmla="*/ 67 w 72"/>
                  <a:gd name="T43" fmla="*/ 24 h 102"/>
                  <a:gd name="T44" fmla="*/ 49 w 72"/>
                  <a:gd name="T45" fmla="*/ 48 h 102"/>
                  <a:gd name="T46" fmla="*/ 42 w 72"/>
                  <a:gd name="T47" fmla="*/ 49 h 102"/>
                  <a:gd name="T48" fmla="*/ 37 w 72"/>
                  <a:gd name="T49" fmla="*/ 47 h 102"/>
                  <a:gd name="T50" fmla="*/ 35 w 72"/>
                  <a:gd name="T51" fmla="*/ 52 h 102"/>
                  <a:gd name="T52" fmla="*/ 41 w 72"/>
                  <a:gd name="T53" fmla="*/ 58 h 102"/>
                  <a:gd name="T54" fmla="*/ 48 w 72"/>
                  <a:gd name="T55" fmla="*/ 57 h 102"/>
                  <a:gd name="T56" fmla="*/ 53 w 72"/>
                  <a:gd name="T57" fmla="*/ 59 h 102"/>
                  <a:gd name="T58" fmla="*/ 53 w 72"/>
                  <a:gd name="T59" fmla="*/ 66 h 102"/>
                  <a:gd name="T60" fmla="*/ 48 w 72"/>
                  <a:gd name="T61" fmla="*/ 70 h 102"/>
                  <a:gd name="T62" fmla="*/ 37 w 72"/>
                  <a:gd name="T63" fmla="*/ 81 h 102"/>
                  <a:gd name="T64" fmla="*/ 45 w 72"/>
                  <a:gd name="T65" fmla="*/ 81 h 102"/>
                  <a:gd name="T66" fmla="*/ 57 w 72"/>
                  <a:gd name="T67" fmla="*/ 89 h 102"/>
                  <a:gd name="T68" fmla="*/ 51 w 72"/>
                  <a:gd name="T69" fmla="*/ 98 h 102"/>
                  <a:gd name="T70" fmla="*/ 26 w 72"/>
                  <a:gd name="T71" fmla="*/ 101 h 102"/>
                  <a:gd name="T72" fmla="*/ 17 w 72"/>
                  <a:gd name="T73" fmla="*/ 96 h 102"/>
                  <a:gd name="T74" fmla="*/ 15 w 72"/>
                  <a:gd name="T75" fmla="*/ 94 h 102"/>
                  <a:gd name="T76" fmla="*/ 19 w 72"/>
                  <a:gd name="T77" fmla="*/ 77 h 102"/>
                  <a:gd name="T78" fmla="*/ 27 w 72"/>
                  <a:gd name="T79" fmla="*/ 70 h 102"/>
                  <a:gd name="T80" fmla="*/ 27 w 72"/>
                  <a:gd name="T81" fmla="*/ 69 h 102"/>
                  <a:gd name="T82" fmla="*/ 21 w 72"/>
                  <a:gd name="T83" fmla="*/ 71 h 102"/>
                  <a:gd name="T84" fmla="*/ 9 w 72"/>
                  <a:gd name="T85" fmla="*/ 76 h 102"/>
                  <a:gd name="T86" fmla="*/ 3 w 72"/>
                  <a:gd name="T87" fmla="*/ 75 h 102"/>
                  <a:gd name="T88" fmla="*/ 4 w 72"/>
                  <a:gd name="T89" fmla="*/ 69 h 102"/>
                  <a:gd name="T90" fmla="*/ 26 w 72"/>
                  <a:gd name="T91" fmla="*/ 60 h 102"/>
                  <a:gd name="T92" fmla="*/ 28 w 72"/>
                  <a:gd name="T93" fmla="*/ 57 h 102"/>
                  <a:gd name="T94" fmla="*/ 29 w 72"/>
                  <a:gd name="T95" fmla="*/ 49 h 102"/>
                  <a:gd name="T96" fmla="*/ 34 w 72"/>
                  <a:gd name="T97" fmla="*/ 29 h 102"/>
                  <a:gd name="T98" fmla="*/ 33 w 72"/>
                  <a:gd name="T99" fmla="*/ 28 h 102"/>
                  <a:gd name="T100" fmla="*/ 26 w 72"/>
                  <a:gd name="T101" fmla="*/ 32 h 102"/>
                  <a:gd name="T102" fmla="*/ 23 w 72"/>
                  <a:gd name="T103" fmla="*/ 36 h 102"/>
                  <a:gd name="T104" fmla="*/ 26 w 72"/>
                  <a:gd name="T105" fmla="*/ 42 h 102"/>
                  <a:gd name="T106" fmla="*/ 31 w 72"/>
                  <a:gd name="T107" fmla="*/ 40 h 102"/>
                  <a:gd name="T108" fmla="*/ 34 w 72"/>
                  <a:gd name="T109" fmla="*/ 2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 h="102">
                    <a:moveTo>
                      <a:pt x="29" y="49"/>
                    </a:moveTo>
                    <a:cubicBezTo>
                      <a:pt x="19" y="52"/>
                      <a:pt x="18" y="52"/>
                      <a:pt x="15" y="43"/>
                    </a:cubicBezTo>
                    <a:cubicBezTo>
                      <a:pt x="13" y="36"/>
                      <a:pt x="11" y="28"/>
                      <a:pt x="10" y="21"/>
                    </a:cubicBezTo>
                    <a:cubicBezTo>
                      <a:pt x="9" y="19"/>
                      <a:pt x="11" y="16"/>
                      <a:pt x="13" y="15"/>
                    </a:cubicBezTo>
                    <a:cubicBezTo>
                      <a:pt x="16" y="13"/>
                      <a:pt x="18" y="16"/>
                      <a:pt x="19" y="18"/>
                    </a:cubicBezTo>
                    <a:cubicBezTo>
                      <a:pt x="19" y="21"/>
                      <a:pt x="20" y="23"/>
                      <a:pt x="20" y="26"/>
                    </a:cubicBezTo>
                    <a:cubicBezTo>
                      <a:pt x="26" y="25"/>
                      <a:pt x="31" y="24"/>
                      <a:pt x="35" y="22"/>
                    </a:cubicBezTo>
                    <a:cubicBezTo>
                      <a:pt x="37" y="21"/>
                      <a:pt x="38" y="18"/>
                      <a:pt x="40" y="16"/>
                    </a:cubicBezTo>
                    <a:cubicBezTo>
                      <a:pt x="41" y="15"/>
                      <a:pt x="42" y="14"/>
                      <a:pt x="43" y="14"/>
                    </a:cubicBezTo>
                    <a:cubicBezTo>
                      <a:pt x="44" y="15"/>
                      <a:pt x="44" y="17"/>
                      <a:pt x="44" y="19"/>
                    </a:cubicBezTo>
                    <a:cubicBezTo>
                      <a:pt x="44" y="22"/>
                      <a:pt x="43" y="25"/>
                      <a:pt x="43" y="28"/>
                    </a:cubicBezTo>
                    <a:cubicBezTo>
                      <a:pt x="37" y="29"/>
                      <a:pt x="39" y="36"/>
                      <a:pt x="36" y="40"/>
                    </a:cubicBezTo>
                    <a:cubicBezTo>
                      <a:pt x="36" y="41"/>
                      <a:pt x="37" y="41"/>
                      <a:pt x="37" y="42"/>
                    </a:cubicBezTo>
                    <a:cubicBezTo>
                      <a:pt x="39" y="41"/>
                      <a:pt x="42" y="40"/>
                      <a:pt x="44" y="38"/>
                    </a:cubicBezTo>
                    <a:cubicBezTo>
                      <a:pt x="48" y="32"/>
                      <a:pt x="52" y="26"/>
                      <a:pt x="56" y="20"/>
                    </a:cubicBezTo>
                    <a:cubicBezTo>
                      <a:pt x="59" y="15"/>
                      <a:pt x="56" y="9"/>
                      <a:pt x="49" y="9"/>
                    </a:cubicBezTo>
                    <a:cubicBezTo>
                      <a:pt x="42" y="8"/>
                      <a:pt x="34" y="10"/>
                      <a:pt x="28" y="14"/>
                    </a:cubicBezTo>
                    <a:cubicBezTo>
                      <a:pt x="25" y="16"/>
                      <a:pt x="22" y="15"/>
                      <a:pt x="20" y="13"/>
                    </a:cubicBezTo>
                    <a:cubicBezTo>
                      <a:pt x="17" y="9"/>
                      <a:pt x="17" y="7"/>
                      <a:pt x="22" y="6"/>
                    </a:cubicBezTo>
                    <a:cubicBezTo>
                      <a:pt x="31" y="3"/>
                      <a:pt x="40" y="0"/>
                      <a:pt x="50" y="1"/>
                    </a:cubicBezTo>
                    <a:cubicBezTo>
                      <a:pt x="58" y="1"/>
                      <a:pt x="63" y="7"/>
                      <a:pt x="68" y="12"/>
                    </a:cubicBezTo>
                    <a:cubicBezTo>
                      <a:pt x="72" y="15"/>
                      <a:pt x="70" y="20"/>
                      <a:pt x="67" y="24"/>
                    </a:cubicBezTo>
                    <a:cubicBezTo>
                      <a:pt x="61" y="32"/>
                      <a:pt x="55" y="40"/>
                      <a:pt x="49" y="48"/>
                    </a:cubicBezTo>
                    <a:cubicBezTo>
                      <a:pt x="47" y="51"/>
                      <a:pt x="45" y="52"/>
                      <a:pt x="42" y="49"/>
                    </a:cubicBezTo>
                    <a:cubicBezTo>
                      <a:pt x="41" y="48"/>
                      <a:pt x="38" y="47"/>
                      <a:pt x="37" y="47"/>
                    </a:cubicBezTo>
                    <a:cubicBezTo>
                      <a:pt x="36" y="48"/>
                      <a:pt x="35" y="50"/>
                      <a:pt x="35" y="52"/>
                    </a:cubicBezTo>
                    <a:cubicBezTo>
                      <a:pt x="34" y="59"/>
                      <a:pt x="34" y="59"/>
                      <a:pt x="41" y="58"/>
                    </a:cubicBezTo>
                    <a:cubicBezTo>
                      <a:pt x="43" y="57"/>
                      <a:pt x="46" y="56"/>
                      <a:pt x="48" y="57"/>
                    </a:cubicBezTo>
                    <a:cubicBezTo>
                      <a:pt x="50" y="57"/>
                      <a:pt x="53" y="58"/>
                      <a:pt x="53" y="59"/>
                    </a:cubicBezTo>
                    <a:cubicBezTo>
                      <a:pt x="54" y="61"/>
                      <a:pt x="54" y="64"/>
                      <a:pt x="53" y="66"/>
                    </a:cubicBezTo>
                    <a:cubicBezTo>
                      <a:pt x="52" y="68"/>
                      <a:pt x="50" y="69"/>
                      <a:pt x="48" y="70"/>
                    </a:cubicBezTo>
                    <a:cubicBezTo>
                      <a:pt x="44" y="73"/>
                      <a:pt x="39" y="75"/>
                      <a:pt x="37" y="81"/>
                    </a:cubicBezTo>
                    <a:cubicBezTo>
                      <a:pt x="40" y="81"/>
                      <a:pt x="43" y="81"/>
                      <a:pt x="45" y="81"/>
                    </a:cubicBezTo>
                    <a:cubicBezTo>
                      <a:pt x="51" y="81"/>
                      <a:pt x="56" y="84"/>
                      <a:pt x="57" y="89"/>
                    </a:cubicBezTo>
                    <a:cubicBezTo>
                      <a:pt x="58" y="93"/>
                      <a:pt x="55" y="97"/>
                      <a:pt x="51" y="98"/>
                    </a:cubicBezTo>
                    <a:cubicBezTo>
                      <a:pt x="43" y="99"/>
                      <a:pt x="35" y="100"/>
                      <a:pt x="26" y="101"/>
                    </a:cubicBezTo>
                    <a:cubicBezTo>
                      <a:pt x="22" y="102"/>
                      <a:pt x="19" y="100"/>
                      <a:pt x="17" y="96"/>
                    </a:cubicBezTo>
                    <a:cubicBezTo>
                      <a:pt x="16" y="96"/>
                      <a:pt x="16" y="95"/>
                      <a:pt x="15" y="94"/>
                    </a:cubicBezTo>
                    <a:cubicBezTo>
                      <a:pt x="11" y="84"/>
                      <a:pt x="11" y="84"/>
                      <a:pt x="19" y="77"/>
                    </a:cubicBezTo>
                    <a:cubicBezTo>
                      <a:pt x="22" y="75"/>
                      <a:pt x="24" y="72"/>
                      <a:pt x="27" y="70"/>
                    </a:cubicBezTo>
                    <a:cubicBezTo>
                      <a:pt x="27" y="70"/>
                      <a:pt x="27" y="69"/>
                      <a:pt x="27" y="69"/>
                    </a:cubicBezTo>
                    <a:cubicBezTo>
                      <a:pt x="25" y="69"/>
                      <a:pt x="23" y="70"/>
                      <a:pt x="21" y="71"/>
                    </a:cubicBezTo>
                    <a:cubicBezTo>
                      <a:pt x="17" y="72"/>
                      <a:pt x="13" y="74"/>
                      <a:pt x="9" y="76"/>
                    </a:cubicBezTo>
                    <a:cubicBezTo>
                      <a:pt x="7" y="76"/>
                      <a:pt x="5" y="76"/>
                      <a:pt x="3" y="75"/>
                    </a:cubicBezTo>
                    <a:cubicBezTo>
                      <a:pt x="0" y="72"/>
                      <a:pt x="0" y="71"/>
                      <a:pt x="4" y="69"/>
                    </a:cubicBezTo>
                    <a:cubicBezTo>
                      <a:pt x="12" y="66"/>
                      <a:pt x="19" y="63"/>
                      <a:pt x="26" y="60"/>
                    </a:cubicBezTo>
                    <a:cubicBezTo>
                      <a:pt x="27" y="60"/>
                      <a:pt x="28" y="58"/>
                      <a:pt x="28" y="57"/>
                    </a:cubicBezTo>
                    <a:cubicBezTo>
                      <a:pt x="29" y="55"/>
                      <a:pt x="29" y="52"/>
                      <a:pt x="29" y="49"/>
                    </a:cubicBezTo>
                    <a:close/>
                    <a:moveTo>
                      <a:pt x="34" y="29"/>
                    </a:moveTo>
                    <a:cubicBezTo>
                      <a:pt x="34" y="29"/>
                      <a:pt x="34" y="29"/>
                      <a:pt x="33" y="28"/>
                    </a:cubicBezTo>
                    <a:cubicBezTo>
                      <a:pt x="31" y="29"/>
                      <a:pt x="28" y="30"/>
                      <a:pt x="26" y="32"/>
                    </a:cubicBezTo>
                    <a:cubicBezTo>
                      <a:pt x="24" y="32"/>
                      <a:pt x="22" y="34"/>
                      <a:pt x="23" y="36"/>
                    </a:cubicBezTo>
                    <a:cubicBezTo>
                      <a:pt x="23" y="38"/>
                      <a:pt x="25" y="40"/>
                      <a:pt x="26" y="42"/>
                    </a:cubicBezTo>
                    <a:cubicBezTo>
                      <a:pt x="27" y="42"/>
                      <a:pt x="30" y="41"/>
                      <a:pt x="31" y="40"/>
                    </a:cubicBezTo>
                    <a:cubicBezTo>
                      <a:pt x="32" y="37"/>
                      <a:pt x="33" y="33"/>
                      <a:pt x="34" y="29"/>
                    </a:cubicBezTo>
                    <a:close/>
                  </a:path>
                </a:pathLst>
              </a:custGeom>
              <a:grpFill/>
              <a:ln>
                <a:noFill/>
              </a:ln>
            </p:spPr>
            <p:txBody>
              <a:bodyPr vert="horz" wrap="square" lIns="91440" tIns="45720" rIns="91440" bIns="45720" numCol="1" anchor="t" anchorCtr="0" compatLnSpc="1"/>
              <a:lstStyle/>
              <a:p>
                <a:endParaRPr lang="zh-CN" altLang="en-US"/>
              </a:p>
            </p:txBody>
          </p:sp>
          <p:sp>
            <p:nvSpPr>
              <p:cNvPr id="59" name="Freeform 12"/>
              <p:cNvSpPr/>
              <p:nvPr/>
            </p:nvSpPr>
            <p:spPr bwMode="auto">
              <a:xfrm>
                <a:off x="8878184" y="2293480"/>
                <a:ext cx="236904" cy="593388"/>
              </a:xfrm>
              <a:custGeom>
                <a:avLst/>
                <a:gdLst>
                  <a:gd name="T0" fmla="*/ 30 w 39"/>
                  <a:gd name="T1" fmla="*/ 44 h 98"/>
                  <a:gd name="T2" fmla="*/ 36 w 39"/>
                  <a:gd name="T3" fmla="*/ 34 h 98"/>
                  <a:gd name="T4" fmla="*/ 37 w 39"/>
                  <a:gd name="T5" fmla="*/ 51 h 98"/>
                  <a:gd name="T6" fmla="*/ 25 w 39"/>
                  <a:gd name="T7" fmla="*/ 82 h 98"/>
                  <a:gd name="T8" fmla="*/ 21 w 39"/>
                  <a:gd name="T9" fmla="*/ 98 h 98"/>
                  <a:gd name="T10" fmla="*/ 13 w 39"/>
                  <a:gd name="T11" fmla="*/ 96 h 98"/>
                  <a:gd name="T12" fmla="*/ 5 w 39"/>
                  <a:gd name="T13" fmla="*/ 83 h 98"/>
                  <a:gd name="T14" fmla="*/ 11 w 39"/>
                  <a:gd name="T15" fmla="*/ 62 h 98"/>
                  <a:gd name="T16" fmla="*/ 9 w 39"/>
                  <a:gd name="T17" fmla="*/ 43 h 98"/>
                  <a:gd name="T18" fmla="*/ 12 w 39"/>
                  <a:gd name="T19" fmla="*/ 38 h 98"/>
                  <a:gd name="T20" fmla="*/ 18 w 39"/>
                  <a:gd name="T21" fmla="*/ 33 h 98"/>
                  <a:gd name="T22" fmla="*/ 23 w 39"/>
                  <a:gd name="T23" fmla="*/ 12 h 98"/>
                  <a:gd name="T24" fmla="*/ 11 w 39"/>
                  <a:gd name="T25" fmla="*/ 16 h 98"/>
                  <a:gd name="T26" fmla="*/ 2 w 39"/>
                  <a:gd name="T27" fmla="*/ 16 h 98"/>
                  <a:gd name="T28" fmla="*/ 0 w 39"/>
                  <a:gd name="T29" fmla="*/ 12 h 98"/>
                  <a:gd name="T30" fmla="*/ 3 w 39"/>
                  <a:gd name="T31" fmla="*/ 10 h 98"/>
                  <a:gd name="T32" fmla="*/ 16 w 39"/>
                  <a:gd name="T33" fmla="*/ 7 h 98"/>
                  <a:gd name="T34" fmla="*/ 26 w 39"/>
                  <a:gd name="T35" fmla="*/ 2 h 98"/>
                  <a:gd name="T36" fmla="*/ 32 w 39"/>
                  <a:gd name="T37" fmla="*/ 1 h 98"/>
                  <a:gd name="T38" fmla="*/ 35 w 39"/>
                  <a:gd name="T39" fmla="*/ 9 h 98"/>
                  <a:gd name="T40" fmla="*/ 34 w 39"/>
                  <a:gd name="T41" fmla="*/ 11 h 98"/>
                  <a:gd name="T42" fmla="*/ 27 w 39"/>
                  <a:gd name="T43" fmla="*/ 38 h 98"/>
                  <a:gd name="T44" fmla="*/ 28 w 39"/>
                  <a:gd name="T45" fmla="*/ 44 h 98"/>
                  <a:gd name="T46" fmla="*/ 30 w 39"/>
                  <a:gd name="T47" fmla="*/ 4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98">
                    <a:moveTo>
                      <a:pt x="30" y="44"/>
                    </a:moveTo>
                    <a:cubicBezTo>
                      <a:pt x="32" y="41"/>
                      <a:pt x="34" y="38"/>
                      <a:pt x="36" y="34"/>
                    </a:cubicBezTo>
                    <a:cubicBezTo>
                      <a:pt x="37" y="40"/>
                      <a:pt x="39" y="45"/>
                      <a:pt x="37" y="51"/>
                    </a:cubicBezTo>
                    <a:cubicBezTo>
                      <a:pt x="33" y="61"/>
                      <a:pt x="29" y="72"/>
                      <a:pt x="25" y="82"/>
                    </a:cubicBezTo>
                    <a:cubicBezTo>
                      <a:pt x="23" y="87"/>
                      <a:pt x="23" y="92"/>
                      <a:pt x="21" y="98"/>
                    </a:cubicBezTo>
                    <a:cubicBezTo>
                      <a:pt x="18" y="97"/>
                      <a:pt x="15" y="97"/>
                      <a:pt x="13" y="96"/>
                    </a:cubicBezTo>
                    <a:cubicBezTo>
                      <a:pt x="7" y="94"/>
                      <a:pt x="3" y="89"/>
                      <a:pt x="5" y="83"/>
                    </a:cubicBezTo>
                    <a:cubicBezTo>
                      <a:pt x="7" y="76"/>
                      <a:pt x="9" y="69"/>
                      <a:pt x="11" y="62"/>
                    </a:cubicBezTo>
                    <a:cubicBezTo>
                      <a:pt x="13" y="56"/>
                      <a:pt x="14" y="49"/>
                      <a:pt x="9" y="43"/>
                    </a:cubicBezTo>
                    <a:cubicBezTo>
                      <a:pt x="7" y="39"/>
                      <a:pt x="9" y="38"/>
                      <a:pt x="12" y="38"/>
                    </a:cubicBezTo>
                    <a:cubicBezTo>
                      <a:pt x="17" y="39"/>
                      <a:pt x="17" y="37"/>
                      <a:pt x="18" y="33"/>
                    </a:cubicBezTo>
                    <a:cubicBezTo>
                      <a:pt x="19" y="26"/>
                      <a:pt x="21" y="20"/>
                      <a:pt x="23" y="12"/>
                    </a:cubicBezTo>
                    <a:cubicBezTo>
                      <a:pt x="19" y="13"/>
                      <a:pt x="15" y="15"/>
                      <a:pt x="11" y="16"/>
                    </a:cubicBezTo>
                    <a:cubicBezTo>
                      <a:pt x="8" y="17"/>
                      <a:pt x="5" y="16"/>
                      <a:pt x="2" y="16"/>
                    </a:cubicBezTo>
                    <a:cubicBezTo>
                      <a:pt x="1" y="15"/>
                      <a:pt x="0" y="13"/>
                      <a:pt x="0" y="12"/>
                    </a:cubicBezTo>
                    <a:cubicBezTo>
                      <a:pt x="1" y="11"/>
                      <a:pt x="2" y="10"/>
                      <a:pt x="3" y="10"/>
                    </a:cubicBezTo>
                    <a:cubicBezTo>
                      <a:pt x="7" y="8"/>
                      <a:pt x="12" y="8"/>
                      <a:pt x="16" y="7"/>
                    </a:cubicBezTo>
                    <a:cubicBezTo>
                      <a:pt x="19" y="5"/>
                      <a:pt x="22" y="3"/>
                      <a:pt x="26" y="2"/>
                    </a:cubicBezTo>
                    <a:cubicBezTo>
                      <a:pt x="28" y="1"/>
                      <a:pt x="32" y="0"/>
                      <a:pt x="32" y="1"/>
                    </a:cubicBezTo>
                    <a:cubicBezTo>
                      <a:pt x="34" y="3"/>
                      <a:pt x="35" y="6"/>
                      <a:pt x="35" y="9"/>
                    </a:cubicBezTo>
                    <a:cubicBezTo>
                      <a:pt x="36" y="9"/>
                      <a:pt x="35" y="10"/>
                      <a:pt x="34" y="11"/>
                    </a:cubicBezTo>
                    <a:cubicBezTo>
                      <a:pt x="27" y="19"/>
                      <a:pt x="28" y="29"/>
                      <a:pt x="27" y="38"/>
                    </a:cubicBezTo>
                    <a:cubicBezTo>
                      <a:pt x="27" y="40"/>
                      <a:pt x="28" y="42"/>
                      <a:pt x="28" y="44"/>
                    </a:cubicBezTo>
                    <a:cubicBezTo>
                      <a:pt x="29" y="44"/>
                      <a:pt x="29" y="44"/>
                      <a:pt x="30" y="44"/>
                    </a:cubicBezTo>
                    <a:close/>
                  </a:path>
                </a:pathLst>
              </a:custGeom>
              <a:grpFill/>
              <a:ln>
                <a:noFill/>
              </a:ln>
            </p:spPr>
            <p:txBody>
              <a:bodyPr vert="horz" wrap="square" lIns="91440" tIns="45720" rIns="91440" bIns="45720" numCol="1" anchor="t" anchorCtr="0" compatLnSpc="1"/>
              <a:lstStyle/>
              <a:p>
                <a:endParaRPr lang="zh-CN" altLang="en-US"/>
              </a:p>
            </p:txBody>
          </p:sp>
        </p:grpSp>
      </p:gr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样式2-1">
    <p:spTree>
      <p:nvGrpSpPr>
        <p:cNvPr id="1" name=""/>
        <p:cNvGrpSpPr/>
        <p:nvPr/>
      </p:nvGrpSpPr>
      <p:grpSpPr>
        <a:xfrm>
          <a:off x="0" y="0"/>
          <a:ext cx="0" cy="0"/>
          <a:chOff x="0" y="0"/>
          <a:chExt cx="0" cy="0"/>
        </a:xfrm>
      </p:grpSpPr>
      <p:sp>
        <p:nvSpPr>
          <p:cNvPr id="5" name="矩形 4"/>
          <p:cNvSpPr/>
          <p:nvPr userDrawn="1"/>
        </p:nvSpPr>
        <p:spPr>
          <a:xfrm>
            <a:off x="0" y="2289050"/>
            <a:ext cx="12192001" cy="1968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userDrawn="1"/>
        </p:nvPicPr>
        <p:blipFill rotWithShape="1">
          <a:blip r:embed="rId2" cstate="print"/>
          <a:srcRect t="15558" b="38705"/>
          <a:stretch>
            <a:fillRect/>
          </a:stretch>
        </p:blipFill>
        <p:spPr>
          <a:xfrm>
            <a:off x="1" y="0"/>
            <a:ext cx="12192000" cy="2290219"/>
          </a:xfrm>
          <a:prstGeom prst="rect">
            <a:avLst/>
          </a:prstGeom>
        </p:spPr>
      </p:pic>
      <p:sp>
        <p:nvSpPr>
          <p:cNvPr id="10" name="矩形 9"/>
          <p:cNvSpPr/>
          <p:nvPr userDrawn="1"/>
        </p:nvSpPr>
        <p:spPr>
          <a:xfrm>
            <a:off x="-1" y="-7884"/>
            <a:ext cx="12192001" cy="2298103"/>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userDrawn="1"/>
        </p:nvPicPr>
        <p:blipFill>
          <a:blip r:embed="rId3" cstate="print"/>
          <a:stretch>
            <a:fillRect/>
          </a:stretch>
        </p:blipFill>
        <p:spPr>
          <a:xfrm>
            <a:off x="5024353" y="841210"/>
            <a:ext cx="2143294" cy="599913"/>
          </a:xfrm>
          <a:prstGeom prst="rect">
            <a:avLst/>
          </a:prstGeom>
        </p:spPr>
      </p:pic>
      <p:cxnSp>
        <p:nvCxnSpPr>
          <p:cNvPr id="4" name="直接连接符 3"/>
          <p:cNvCxnSpPr/>
          <p:nvPr userDrawn="1"/>
        </p:nvCxnSpPr>
        <p:spPr>
          <a:xfrm>
            <a:off x="-81481" y="2289050"/>
            <a:ext cx="1233987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页样式1-常规">
    <p:spTree>
      <p:nvGrpSpPr>
        <p:cNvPr id="1" name=""/>
        <p:cNvGrpSpPr/>
        <p:nvPr/>
      </p:nvGrpSpPr>
      <p:grpSpPr>
        <a:xfrm>
          <a:off x="0" y="0"/>
          <a:ext cx="0" cy="0"/>
          <a:chOff x="0" y="0"/>
          <a:chExt cx="0" cy="0"/>
        </a:xfrm>
      </p:grpSpPr>
      <p:cxnSp>
        <p:nvCxnSpPr>
          <p:cNvPr id="2" name="直接连接符 1"/>
          <p:cNvCxnSpPr/>
          <p:nvPr userDrawn="1"/>
        </p:nvCxnSpPr>
        <p:spPr>
          <a:xfrm>
            <a:off x="1550089" y="863157"/>
            <a:ext cx="10318623"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4" name="矩形 23"/>
          <p:cNvSpPr/>
          <p:nvPr userDrawn="1"/>
        </p:nvSpPr>
        <p:spPr>
          <a:xfrm>
            <a:off x="11155416" y="6188075"/>
            <a:ext cx="713296" cy="669925"/>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userDrawn="1"/>
        </p:nvSpPr>
        <p:spPr>
          <a:xfrm>
            <a:off x="318632" y="0"/>
            <a:ext cx="1048735" cy="873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12" name="标题 11"/>
          <p:cNvSpPr>
            <a:spLocks noGrp="1"/>
          </p:cNvSpPr>
          <p:nvPr>
            <p:ph type="title"/>
          </p:nvPr>
        </p:nvSpPr>
        <p:spPr>
          <a:xfrm>
            <a:off x="1606550" y="344317"/>
            <a:ext cx="8643848" cy="4801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lang="zh-CN" altLang="en-US" sz="2800" b="1" baseline="0">
                <a:latin typeface="微软雅黑" charset="-122"/>
                <a:ea typeface="微软雅黑" charset="-122"/>
                <a:cs typeface="+mn-cs"/>
              </a:defRPr>
            </a:lvl1pPr>
          </a:lstStyle>
          <a:p>
            <a:pPr lvl="0" eaLnBrk="1" hangingPunct="1"/>
            <a:r>
              <a:rPr lang="zh-CN" altLang="en-US" dirty="0" smtClean="0"/>
              <a:t>单击此处编辑母版标题样式</a:t>
            </a:r>
            <a:endParaRPr lang="zh-CN" altLang="en-US" dirty="0"/>
          </a:p>
        </p:txBody>
      </p:sp>
      <p:sp>
        <p:nvSpPr>
          <p:cNvPr id="5" name="矩形 4"/>
          <p:cNvSpPr/>
          <p:nvPr userDrawn="1"/>
        </p:nvSpPr>
        <p:spPr>
          <a:xfrm>
            <a:off x="318631" y="6188075"/>
            <a:ext cx="10844339" cy="6699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文本框 5"/>
          <p:cNvSpPr txBox="1">
            <a:spLocks noChangeArrowheads="1"/>
          </p:cNvSpPr>
          <p:nvPr userDrawn="1"/>
        </p:nvSpPr>
        <p:spPr bwMode="auto">
          <a:xfrm>
            <a:off x="11233150" y="6353175"/>
            <a:ext cx="550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Century Gothic" pitchFamily="34" charset="0"/>
                <a:ea typeface="微软雅黑" charset="-122"/>
              </a:defRPr>
            </a:lvl1pPr>
            <a:lvl2pPr marL="742950" indent="-285750">
              <a:defRPr>
                <a:solidFill>
                  <a:schemeClr val="tx1"/>
                </a:solidFill>
                <a:latin typeface="Century Gothic" pitchFamily="34" charset="0"/>
                <a:ea typeface="微软雅黑" charset="-122"/>
              </a:defRPr>
            </a:lvl2pPr>
            <a:lvl3pPr marL="1143000" indent="-228600">
              <a:defRPr>
                <a:solidFill>
                  <a:schemeClr val="tx1"/>
                </a:solidFill>
                <a:latin typeface="Century Gothic" pitchFamily="34" charset="0"/>
                <a:ea typeface="微软雅黑" charset="-122"/>
              </a:defRPr>
            </a:lvl3pPr>
            <a:lvl4pPr marL="1600200" indent="-228600">
              <a:defRPr>
                <a:solidFill>
                  <a:schemeClr val="tx1"/>
                </a:solidFill>
                <a:latin typeface="Century Gothic" pitchFamily="34" charset="0"/>
                <a:ea typeface="微软雅黑" charset="-122"/>
              </a:defRPr>
            </a:lvl4pPr>
            <a:lvl5pPr marL="2057400" indent="-228600">
              <a:defRPr>
                <a:solidFill>
                  <a:schemeClr val="tx1"/>
                </a:solidFill>
                <a:latin typeface="Century Gothic" pitchFamily="34" charset="0"/>
                <a:ea typeface="微软雅黑" charset="-122"/>
              </a:defRPr>
            </a:lvl5pPr>
            <a:lvl6pPr marL="2514600" indent="-228600" fontAlgn="base">
              <a:spcBef>
                <a:spcPct val="0"/>
              </a:spcBef>
              <a:spcAft>
                <a:spcPct val="0"/>
              </a:spcAft>
              <a:defRPr>
                <a:solidFill>
                  <a:schemeClr val="tx1"/>
                </a:solidFill>
                <a:latin typeface="Century Gothic" pitchFamily="34" charset="0"/>
                <a:ea typeface="微软雅黑" charset="-122"/>
              </a:defRPr>
            </a:lvl6pPr>
            <a:lvl7pPr marL="2971800" indent="-228600" fontAlgn="base">
              <a:spcBef>
                <a:spcPct val="0"/>
              </a:spcBef>
              <a:spcAft>
                <a:spcPct val="0"/>
              </a:spcAft>
              <a:defRPr>
                <a:solidFill>
                  <a:schemeClr val="tx1"/>
                </a:solidFill>
                <a:latin typeface="Century Gothic" pitchFamily="34" charset="0"/>
                <a:ea typeface="微软雅黑" charset="-122"/>
              </a:defRPr>
            </a:lvl7pPr>
            <a:lvl8pPr marL="3429000" indent="-228600" fontAlgn="base">
              <a:spcBef>
                <a:spcPct val="0"/>
              </a:spcBef>
              <a:spcAft>
                <a:spcPct val="0"/>
              </a:spcAft>
              <a:defRPr>
                <a:solidFill>
                  <a:schemeClr val="tx1"/>
                </a:solidFill>
                <a:latin typeface="Century Gothic" pitchFamily="34" charset="0"/>
                <a:ea typeface="微软雅黑" charset="-122"/>
              </a:defRPr>
            </a:lvl8pPr>
            <a:lvl9pPr marL="3886200" indent="-228600" fontAlgn="base">
              <a:spcBef>
                <a:spcPct val="0"/>
              </a:spcBef>
              <a:spcAft>
                <a:spcPct val="0"/>
              </a:spcAft>
              <a:defRPr>
                <a:solidFill>
                  <a:schemeClr val="tx1"/>
                </a:solidFill>
                <a:latin typeface="Century Gothic" pitchFamily="34" charset="0"/>
                <a:ea typeface="微软雅黑" charset="-122"/>
              </a:defRPr>
            </a:lvl9pPr>
          </a:lstStyle>
          <a:p>
            <a:pPr algn="ctr" eaLnBrk="1" hangingPunct="1">
              <a:defRPr/>
            </a:pPr>
            <a:fld id="{4CE2CC6A-3CD6-4EB2-A6B9-76993E7CF1F2}" type="slidenum">
              <a:rPr lang="zh-CN" altLang="en-US" sz="1600" smtClean="0">
                <a:solidFill>
                  <a:srgbClr val="F2F2F2"/>
                </a:solidFill>
                <a:latin typeface="微软雅黑" charset="-122"/>
              </a:rPr>
              <a:t>‹#›</a:t>
            </a:fld>
            <a:endParaRPr lang="zh-CN" altLang="en-US" sz="1600" dirty="0" smtClean="0">
              <a:solidFill>
                <a:srgbClr val="F2F2F2"/>
              </a:solidFill>
              <a:latin typeface="微软雅黑" charset="-122"/>
            </a:endParaRPr>
          </a:p>
        </p:txBody>
      </p:sp>
      <p:sp>
        <p:nvSpPr>
          <p:cNvPr id="25" name="矩形 24"/>
          <p:cNvSpPr/>
          <p:nvPr userDrawn="1"/>
        </p:nvSpPr>
        <p:spPr>
          <a:xfrm>
            <a:off x="1378908" y="-1612"/>
            <a:ext cx="167082" cy="8747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grpSp>
        <p:nvGrpSpPr>
          <p:cNvPr id="56" name="组合 55"/>
          <p:cNvGrpSpPr/>
          <p:nvPr userDrawn="1"/>
        </p:nvGrpSpPr>
        <p:grpSpPr>
          <a:xfrm>
            <a:off x="598941" y="6399999"/>
            <a:ext cx="2542613" cy="276499"/>
            <a:chOff x="598941" y="6399999"/>
            <a:chExt cx="2542613" cy="276499"/>
          </a:xfrm>
          <a:solidFill>
            <a:schemeClr val="bg1"/>
          </a:solidFill>
        </p:grpSpPr>
        <p:grpSp>
          <p:nvGrpSpPr>
            <p:cNvPr id="33" name="组合 32"/>
            <p:cNvGrpSpPr/>
            <p:nvPr/>
          </p:nvGrpSpPr>
          <p:grpSpPr>
            <a:xfrm>
              <a:off x="2055693" y="6402621"/>
              <a:ext cx="1085861" cy="270805"/>
              <a:chOff x="10340336" y="2247899"/>
              <a:chExt cx="2724438" cy="679451"/>
            </a:xfrm>
            <a:grpFill/>
          </p:grpSpPr>
          <p:sp>
            <p:nvSpPr>
              <p:cNvPr id="47" name="Freeform 5"/>
              <p:cNvSpPr/>
              <p:nvPr/>
            </p:nvSpPr>
            <p:spPr bwMode="auto">
              <a:xfrm>
                <a:off x="11868131" y="2285206"/>
                <a:ext cx="534988" cy="603250"/>
              </a:xfrm>
              <a:custGeom>
                <a:avLst/>
                <a:gdLst>
                  <a:gd name="T0" fmla="*/ 41 w 125"/>
                  <a:gd name="T1" fmla="*/ 16 h 142"/>
                  <a:gd name="T2" fmla="*/ 49 w 125"/>
                  <a:gd name="T3" fmla="*/ 3 h 142"/>
                  <a:gd name="T4" fmla="*/ 62 w 125"/>
                  <a:gd name="T5" fmla="*/ 20 h 142"/>
                  <a:gd name="T6" fmla="*/ 64 w 125"/>
                  <a:gd name="T7" fmla="*/ 33 h 142"/>
                  <a:gd name="T8" fmla="*/ 50 w 125"/>
                  <a:gd name="T9" fmla="*/ 34 h 142"/>
                  <a:gd name="T10" fmla="*/ 58 w 125"/>
                  <a:gd name="T11" fmla="*/ 58 h 142"/>
                  <a:gd name="T12" fmla="*/ 75 w 125"/>
                  <a:gd name="T13" fmla="*/ 59 h 142"/>
                  <a:gd name="T14" fmla="*/ 71 w 125"/>
                  <a:gd name="T15" fmla="*/ 50 h 142"/>
                  <a:gd name="T16" fmla="*/ 81 w 125"/>
                  <a:gd name="T17" fmla="*/ 47 h 142"/>
                  <a:gd name="T18" fmla="*/ 65 w 125"/>
                  <a:gd name="T19" fmla="*/ 42 h 142"/>
                  <a:gd name="T20" fmla="*/ 63 w 125"/>
                  <a:gd name="T21" fmla="*/ 37 h 142"/>
                  <a:gd name="T22" fmla="*/ 85 w 125"/>
                  <a:gd name="T23" fmla="*/ 27 h 142"/>
                  <a:gd name="T24" fmla="*/ 93 w 125"/>
                  <a:gd name="T25" fmla="*/ 2 h 142"/>
                  <a:gd name="T26" fmla="*/ 99 w 125"/>
                  <a:gd name="T27" fmla="*/ 5 h 142"/>
                  <a:gd name="T28" fmla="*/ 111 w 125"/>
                  <a:gd name="T29" fmla="*/ 30 h 142"/>
                  <a:gd name="T30" fmla="*/ 102 w 125"/>
                  <a:gd name="T31" fmla="*/ 34 h 142"/>
                  <a:gd name="T32" fmla="*/ 95 w 125"/>
                  <a:gd name="T33" fmla="*/ 59 h 142"/>
                  <a:gd name="T34" fmla="*/ 123 w 125"/>
                  <a:gd name="T35" fmla="*/ 61 h 142"/>
                  <a:gd name="T36" fmla="*/ 110 w 125"/>
                  <a:gd name="T37" fmla="*/ 71 h 142"/>
                  <a:gd name="T38" fmla="*/ 104 w 125"/>
                  <a:gd name="T39" fmla="*/ 82 h 142"/>
                  <a:gd name="T40" fmla="*/ 112 w 125"/>
                  <a:gd name="T41" fmla="*/ 134 h 142"/>
                  <a:gd name="T42" fmla="*/ 102 w 125"/>
                  <a:gd name="T43" fmla="*/ 140 h 142"/>
                  <a:gd name="T44" fmla="*/ 89 w 125"/>
                  <a:gd name="T45" fmla="*/ 123 h 142"/>
                  <a:gd name="T46" fmla="*/ 101 w 125"/>
                  <a:gd name="T47" fmla="*/ 128 h 142"/>
                  <a:gd name="T48" fmla="*/ 101 w 125"/>
                  <a:gd name="T49" fmla="*/ 92 h 142"/>
                  <a:gd name="T50" fmla="*/ 97 w 125"/>
                  <a:gd name="T51" fmla="*/ 99 h 142"/>
                  <a:gd name="T52" fmla="*/ 90 w 125"/>
                  <a:gd name="T53" fmla="*/ 103 h 142"/>
                  <a:gd name="T54" fmla="*/ 86 w 125"/>
                  <a:gd name="T55" fmla="*/ 110 h 142"/>
                  <a:gd name="T56" fmla="*/ 81 w 125"/>
                  <a:gd name="T57" fmla="*/ 120 h 142"/>
                  <a:gd name="T58" fmla="*/ 88 w 125"/>
                  <a:gd name="T59" fmla="*/ 71 h 142"/>
                  <a:gd name="T60" fmla="*/ 60 w 125"/>
                  <a:gd name="T61" fmla="*/ 87 h 142"/>
                  <a:gd name="T62" fmla="*/ 53 w 125"/>
                  <a:gd name="T63" fmla="*/ 89 h 142"/>
                  <a:gd name="T64" fmla="*/ 51 w 125"/>
                  <a:gd name="T65" fmla="*/ 128 h 142"/>
                  <a:gd name="T66" fmla="*/ 43 w 125"/>
                  <a:gd name="T67" fmla="*/ 134 h 142"/>
                  <a:gd name="T68" fmla="*/ 39 w 125"/>
                  <a:gd name="T69" fmla="*/ 107 h 142"/>
                  <a:gd name="T70" fmla="*/ 33 w 125"/>
                  <a:gd name="T71" fmla="*/ 114 h 142"/>
                  <a:gd name="T72" fmla="*/ 17 w 125"/>
                  <a:gd name="T73" fmla="*/ 108 h 142"/>
                  <a:gd name="T74" fmla="*/ 5 w 125"/>
                  <a:gd name="T75" fmla="*/ 81 h 142"/>
                  <a:gd name="T76" fmla="*/ 34 w 125"/>
                  <a:gd name="T77" fmla="*/ 56 h 142"/>
                  <a:gd name="T78" fmla="*/ 38 w 125"/>
                  <a:gd name="T79" fmla="*/ 33 h 142"/>
                  <a:gd name="T80" fmla="*/ 22 w 125"/>
                  <a:gd name="T81" fmla="*/ 55 h 142"/>
                  <a:gd name="T82" fmla="*/ 14 w 125"/>
                  <a:gd name="T83" fmla="*/ 55 h 142"/>
                  <a:gd name="T84" fmla="*/ 11 w 125"/>
                  <a:gd name="T85" fmla="*/ 36 h 142"/>
                  <a:gd name="T86" fmla="*/ 32 w 125"/>
                  <a:gd name="T87" fmla="*/ 22 h 142"/>
                  <a:gd name="T88" fmla="*/ 28 w 125"/>
                  <a:gd name="T89"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5" h="142">
                    <a:moveTo>
                      <a:pt x="28" y="33"/>
                    </a:moveTo>
                    <a:cubicBezTo>
                      <a:pt x="35" y="29"/>
                      <a:pt x="41" y="25"/>
                      <a:pt x="41" y="16"/>
                    </a:cubicBezTo>
                    <a:cubicBezTo>
                      <a:pt x="41" y="13"/>
                      <a:pt x="43" y="9"/>
                      <a:pt x="44" y="6"/>
                    </a:cubicBezTo>
                    <a:cubicBezTo>
                      <a:pt x="45" y="5"/>
                      <a:pt x="48" y="3"/>
                      <a:pt x="49" y="3"/>
                    </a:cubicBezTo>
                    <a:cubicBezTo>
                      <a:pt x="54" y="4"/>
                      <a:pt x="59" y="9"/>
                      <a:pt x="59" y="15"/>
                    </a:cubicBezTo>
                    <a:cubicBezTo>
                      <a:pt x="59" y="18"/>
                      <a:pt x="60" y="19"/>
                      <a:pt x="62" y="20"/>
                    </a:cubicBezTo>
                    <a:cubicBezTo>
                      <a:pt x="65" y="22"/>
                      <a:pt x="68" y="25"/>
                      <a:pt x="69" y="28"/>
                    </a:cubicBezTo>
                    <a:cubicBezTo>
                      <a:pt x="71" y="32"/>
                      <a:pt x="68" y="34"/>
                      <a:pt x="64" y="33"/>
                    </a:cubicBezTo>
                    <a:cubicBezTo>
                      <a:pt x="62" y="32"/>
                      <a:pt x="60" y="31"/>
                      <a:pt x="57" y="30"/>
                    </a:cubicBezTo>
                    <a:cubicBezTo>
                      <a:pt x="53" y="28"/>
                      <a:pt x="51" y="29"/>
                      <a:pt x="50" y="34"/>
                    </a:cubicBezTo>
                    <a:cubicBezTo>
                      <a:pt x="48" y="45"/>
                      <a:pt x="46" y="56"/>
                      <a:pt x="52" y="66"/>
                    </a:cubicBezTo>
                    <a:cubicBezTo>
                      <a:pt x="54" y="64"/>
                      <a:pt x="56" y="62"/>
                      <a:pt x="58" y="58"/>
                    </a:cubicBezTo>
                    <a:cubicBezTo>
                      <a:pt x="61" y="62"/>
                      <a:pt x="63" y="65"/>
                      <a:pt x="65" y="69"/>
                    </a:cubicBezTo>
                    <a:cubicBezTo>
                      <a:pt x="68" y="66"/>
                      <a:pt x="72" y="62"/>
                      <a:pt x="75" y="59"/>
                    </a:cubicBezTo>
                    <a:cubicBezTo>
                      <a:pt x="76" y="58"/>
                      <a:pt x="75" y="56"/>
                      <a:pt x="75" y="55"/>
                    </a:cubicBezTo>
                    <a:cubicBezTo>
                      <a:pt x="74" y="53"/>
                      <a:pt x="71" y="51"/>
                      <a:pt x="71" y="50"/>
                    </a:cubicBezTo>
                    <a:cubicBezTo>
                      <a:pt x="72" y="47"/>
                      <a:pt x="75" y="46"/>
                      <a:pt x="78" y="47"/>
                    </a:cubicBezTo>
                    <a:cubicBezTo>
                      <a:pt x="79" y="47"/>
                      <a:pt x="80" y="47"/>
                      <a:pt x="81" y="47"/>
                    </a:cubicBezTo>
                    <a:cubicBezTo>
                      <a:pt x="81" y="44"/>
                      <a:pt x="82" y="40"/>
                      <a:pt x="83" y="35"/>
                    </a:cubicBezTo>
                    <a:cubicBezTo>
                      <a:pt x="76" y="38"/>
                      <a:pt x="71" y="40"/>
                      <a:pt x="65" y="42"/>
                    </a:cubicBezTo>
                    <a:cubicBezTo>
                      <a:pt x="61" y="44"/>
                      <a:pt x="60" y="44"/>
                      <a:pt x="57" y="40"/>
                    </a:cubicBezTo>
                    <a:cubicBezTo>
                      <a:pt x="59" y="39"/>
                      <a:pt x="61" y="38"/>
                      <a:pt x="63" y="37"/>
                    </a:cubicBezTo>
                    <a:cubicBezTo>
                      <a:pt x="69" y="35"/>
                      <a:pt x="75" y="33"/>
                      <a:pt x="81" y="30"/>
                    </a:cubicBezTo>
                    <a:cubicBezTo>
                      <a:pt x="83" y="30"/>
                      <a:pt x="84" y="28"/>
                      <a:pt x="85" y="27"/>
                    </a:cubicBezTo>
                    <a:cubicBezTo>
                      <a:pt x="87" y="21"/>
                      <a:pt x="88" y="14"/>
                      <a:pt x="90" y="8"/>
                    </a:cubicBezTo>
                    <a:cubicBezTo>
                      <a:pt x="90" y="6"/>
                      <a:pt x="92" y="3"/>
                      <a:pt x="93" y="2"/>
                    </a:cubicBezTo>
                    <a:cubicBezTo>
                      <a:pt x="94" y="0"/>
                      <a:pt x="96" y="0"/>
                      <a:pt x="98" y="0"/>
                    </a:cubicBezTo>
                    <a:cubicBezTo>
                      <a:pt x="98" y="1"/>
                      <a:pt x="99" y="4"/>
                      <a:pt x="99" y="5"/>
                    </a:cubicBezTo>
                    <a:cubicBezTo>
                      <a:pt x="93" y="12"/>
                      <a:pt x="94" y="20"/>
                      <a:pt x="92" y="28"/>
                    </a:cubicBezTo>
                    <a:cubicBezTo>
                      <a:pt x="98" y="31"/>
                      <a:pt x="105" y="25"/>
                      <a:pt x="111" y="30"/>
                    </a:cubicBezTo>
                    <a:cubicBezTo>
                      <a:pt x="109" y="33"/>
                      <a:pt x="107" y="36"/>
                      <a:pt x="103" y="35"/>
                    </a:cubicBezTo>
                    <a:cubicBezTo>
                      <a:pt x="103" y="34"/>
                      <a:pt x="102" y="34"/>
                      <a:pt x="102" y="34"/>
                    </a:cubicBezTo>
                    <a:cubicBezTo>
                      <a:pt x="92" y="34"/>
                      <a:pt x="88" y="39"/>
                      <a:pt x="90" y="49"/>
                    </a:cubicBezTo>
                    <a:cubicBezTo>
                      <a:pt x="91" y="52"/>
                      <a:pt x="93" y="55"/>
                      <a:pt x="95" y="59"/>
                    </a:cubicBezTo>
                    <a:cubicBezTo>
                      <a:pt x="99" y="59"/>
                      <a:pt x="104" y="58"/>
                      <a:pt x="109" y="57"/>
                    </a:cubicBezTo>
                    <a:cubicBezTo>
                      <a:pt x="114" y="56"/>
                      <a:pt x="119" y="58"/>
                      <a:pt x="123" y="61"/>
                    </a:cubicBezTo>
                    <a:cubicBezTo>
                      <a:pt x="125" y="63"/>
                      <a:pt x="125" y="66"/>
                      <a:pt x="122" y="67"/>
                    </a:cubicBezTo>
                    <a:cubicBezTo>
                      <a:pt x="118" y="69"/>
                      <a:pt x="114" y="71"/>
                      <a:pt x="110" y="71"/>
                    </a:cubicBezTo>
                    <a:cubicBezTo>
                      <a:pt x="103" y="70"/>
                      <a:pt x="99" y="75"/>
                      <a:pt x="95" y="79"/>
                    </a:cubicBezTo>
                    <a:cubicBezTo>
                      <a:pt x="98" y="80"/>
                      <a:pt x="102" y="80"/>
                      <a:pt x="104" y="82"/>
                    </a:cubicBezTo>
                    <a:cubicBezTo>
                      <a:pt x="106" y="83"/>
                      <a:pt x="108" y="86"/>
                      <a:pt x="109" y="88"/>
                    </a:cubicBezTo>
                    <a:cubicBezTo>
                      <a:pt x="110" y="104"/>
                      <a:pt x="111" y="119"/>
                      <a:pt x="112" y="134"/>
                    </a:cubicBezTo>
                    <a:cubicBezTo>
                      <a:pt x="112" y="137"/>
                      <a:pt x="110" y="140"/>
                      <a:pt x="110" y="142"/>
                    </a:cubicBezTo>
                    <a:cubicBezTo>
                      <a:pt x="107" y="141"/>
                      <a:pt x="104" y="141"/>
                      <a:pt x="102" y="140"/>
                    </a:cubicBezTo>
                    <a:cubicBezTo>
                      <a:pt x="97" y="136"/>
                      <a:pt x="93" y="131"/>
                      <a:pt x="90" y="127"/>
                    </a:cubicBezTo>
                    <a:cubicBezTo>
                      <a:pt x="89" y="126"/>
                      <a:pt x="89" y="124"/>
                      <a:pt x="89" y="123"/>
                    </a:cubicBezTo>
                    <a:cubicBezTo>
                      <a:pt x="92" y="125"/>
                      <a:pt x="96" y="127"/>
                      <a:pt x="100" y="130"/>
                    </a:cubicBezTo>
                    <a:cubicBezTo>
                      <a:pt x="100" y="129"/>
                      <a:pt x="101" y="129"/>
                      <a:pt x="101" y="128"/>
                    </a:cubicBezTo>
                    <a:cubicBezTo>
                      <a:pt x="101" y="121"/>
                      <a:pt x="101" y="113"/>
                      <a:pt x="101" y="105"/>
                    </a:cubicBezTo>
                    <a:cubicBezTo>
                      <a:pt x="101" y="101"/>
                      <a:pt x="101" y="96"/>
                      <a:pt x="101" y="92"/>
                    </a:cubicBezTo>
                    <a:cubicBezTo>
                      <a:pt x="99" y="85"/>
                      <a:pt x="96" y="84"/>
                      <a:pt x="90" y="90"/>
                    </a:cubicBezTo>
                    <a:cubicBezTo>
                      <a:pt x="92" y="93"/>
                      <a:pt x="97" y="93"/>
                      <a:pt x="97" y="99"/>
                    </a:cubicBezTo>
                    <a:cubicBezTo>
                      <a:pt x="94" y="98"/>
                      <a:pt x="91" y="97"/>
                      <a:pt x="88" y="96"/>
                    </a:cubicBezTo>
                    <a:cubicBezTo>
                      <a:pt x="84" y="100"/>
                      <a:pt x="84" y="101"/>
                      <a:pt x="90" y="103"/>
                    </a:cubicBezTo>
                    <a:cubicBezTo>
                      <a:pt x="95" y="106"/>
                      <a:pt x="98" y="111"/>
                      <a:pt x="96" y="112"/>
                    </a:cubicBezTo>
                    <a:cubicBezTo>
                      <a:pt x="92" y="115"/>
                      <a:pt x="89" y="112"/>
                      <a:pt x="86" y="110"/>
                    </a:cubicBezTo>
                    <a:cubicBezTo>
                      <a:pt x="85" y="110"/>
                      <a:pt x="84" y="109"/>
                      <a:pt x="83" y="108"/>
                    </a:cubicBezTo>
                    <a:cubicBezTo>
                      <a:pt x="82" y="112"/>
                      <a:pt x="82" y="116"/>
                      <a:pt x="81" y="120"/>
                    </a:cubicBezTo>
                    <a:cubicBezTo>
                      <a:pt x="74" y="118"/>
                      <a:pt x="72" y="114"/>
                      <a:pt x="73" y="108"/>
                    </a:cubicBezTo>
                    <a:cubicBezTo>
                      <a:pt x="76" y="95"/>
                      <a:pt x="81" y="83"/>
                      <a:pt x="88" y="71"/>
                    </a:cubicBezTo>
                    <a:cubicBezTo>
                      <a:pt x="84" y="74"/>
                      <a:pt x="80" y="76"/>
                      <a:pt x="76" y="78"/>
                    </a:cubicBezTo>
                    <a:cubicBezTo>
                      <a:pt x="71" y="81"/>
                      <a:pt x="65" y="84"/>
                      <a:pt x="60" y="87"/>
                    </a:cubicBezTo>
                    <a:cubicBezTo>
                      <a:pt x="60" y="87"/>
                      <a:pt x="60" y="87"/>
                      <a:pt x="59" y="87"/>
                    </a:cubicBezTo>
                    <a:cubicBezTo>
                      <a:pt x="57" y="88"/>
                      <a:pt x="54" y="88"/>
                      <a:pt x="53" y="89"/>
                    </a:cubicBezTo>
                    <a:cubicBezTo>
                      <a:pt x="51" y="93"/>
                      <a:pt x="49" y="97"/>
                      <a:pt x="49" y="101"/>
                    </a:cubicBezTo>
                    <a:cubicBezTo>
                      <a:pt x="49" y="110"/>
                      <a:pt x="50" y="119"/>
                      <a:pt x="51" y="128"/>
                    </a:cubicBezTo>
                    <a:cubicBezTo>
                      <a:pt x="51" y="131"/>
                      <a:pt x="51" y="134"/>
                      <a:pt x="51" y="137"/>
                    </a:cubicBezTo>
                    <a:cubicBezTo>
                      <a:pt x="48" y="136"/>
                      <a:pt x="45" y="136"/>
                      <a:pt x="43" y="134"/>
                    </a:cubicBezTo>
                    <a:cubicBezTo>
                      <a:pt x="40" y="132"/>
                      <a:pt x="37" y="130"/>
                      <a:pt x="38" y="125"/>
                    </a:cubicBezTo>
                    <a:cubicBezTo>
                      <a:pt x="40" y="119"/>
                      <a:pt x="39" y="113"/>
                      <a:pt x="39" y="107"/>
                    </a:cubicBezTo>
                    <a:cubicBezTo>
                      <a:pt x="38" y="107"/>
                      <a:pt x="38" y="107"/>
                      <a:pt x="37" y="106"/>
                    </a:cubicBezTo>
                    <a:cubicBezTo>
                      <a:pt x="36" y="109"/>
                      <a:pt x="34" y="111"/>
                      <a:pt x="33" y="114"/>
                    </a:cubicBezTo>
                    <a:cubicBezTo>
                      <a:pt x="30" y="120"/>
                      <a:pt x="25" y="122"/>
                      <a:pt x="21" y="120"/>
                    </a:cubicBezTo>
                    <a:cubicBezTo>
                      <a:pt x="16" y="118"/>
                      <a:pt x="15" y="113"/>
                      <a:pt x="17" y="108"/>
                    </a:cubicBezTo>
                    <a:cubicBezTo>
                      <a:pt x="20" y="99"/>
                      <a:pt x="23" y="91"/>
                      <a:pt x="26" y="81"/>
                    </a:cubicBezTo>
                    <a:cubicBezTo>
                      <a:pt x="19" y="90"/>
                      <a:pt x="12" y="85"/>
                      <a:pt x="5" y="81"/>
                    </a:cubicBezTo>
                    <a:cubicBezTo>
                      <a:pt x="0" y="79"/>
                      <a:pt x="0" y="76"/>
                      <a:pt x="5" y="73"/>
                    </a:cubicBezTo>
                    <a:cubicBezTo>
                      <a:pt x="15" y="68"/>
                      <a:pt x="25" y="62"/>
                      <a:pt x="34" y="56"/>
                    </a:cubicBezTo>
                    <a:cubicBezTo>
                      <a:pt x="35" y="55"/>
                      <a:pt x="37" y="54"/>
                      <a:pt x="37" y="52"/>
                    </a:cubicBezTo>
                    <a:cubicBezTo>
                      <a:pt x="38" y="46"/>
                      <a:pt x="38" y="39"/>
                      <a:pt x="38" y="33"/>
                    </a:cubicBezTo>
                    <a:cubicBezTo>
                      <a:pt x="38" y="32"/>
                      <a:pt x="38" y="32"/>
                      <a:pt x="37" y="32"/>
                    </a:cubicBezTo>
                    <a:cubicBezTo>
                      <a:pt x="32" y="40"/>
                      <a:pt x="27" y="48"/>
                      <a:pt x="22" y="55"/>
                    </a:cubicBezTo>
                    <a:cubicBezTo>
                      <a:pt x="22" y="56"/>
                      <a:pt x="22" y="56"/>
                      <a:pt x="23" y="57"/>
                    </a:cubicBezTo>
                    <a:cubicBezTo>
                      <a:pt x="20" y="56"/>
                      <a:pt x="17" y="56"/>
                      <a:pt x="14" y="55"/>
                    </a:cubicBezTo>
                    <a:cubicBezTo>
                      <a:pt x="9" y="53"/>
                      <a:pt x="7" y="49"/>
                      <a:pt x="9" y="44"/>
                    </a:cubicBezTo>
                    <a:cubicBezTo>
                      <a:pt x="10" y="42"/>
                      <a:pt x="10" y="39"/>
                      <a:pt x="11" y="36"/>
                    </a:cubicBezTo>
                    <a:cubicBezTo>
                      <a:pt x="13" y="28"/>
                      <a:pt x="18" y="23"/>
                      <a:pt x="26" y="20"/>
                    </a:cubicBezTo>
                    <a:cubicBezTo>
                      <a:pt x="27" y="19"/>
                      <a:pt x="30" y="20"/>
                      <a:pt x="32" y="22"/>
                    </a:cubicBezTo>
                    <a:cubicBezTo>
                      <a:pt x="34" y="23"/>
                      <a:pt x="32" y="25"/>
                      <a:pt x="31" y="27"/>
                    </a:cubicBezTo>
                    <a:cubicBezTo>
                      <a:pt x="29" y="28"/>
                      <a:pt x="29" y="31"/>
                      <a:pt x="28" y="33"/>
                    </a:cubicBezTo>
                    <a:close/>
                  </a:path>
                </a:pathLst>
              </a:custGeom>
              <a:grpFill/>
              <a:ln>
                <a:noFill/>
              </a:ln>
            </p:spPr>
            <p:txBody>
              <a:bodyPr vert="horz" wrap="square" lIns="91440" tIns="45720" rIns="91440" bIns="45720" numCol="1" anchor="t" anchorCtr="0" compatLnSpc="1"/>
              <a:lstStyle/>
              <a:p>
                <a:endParaRPr lang="zh-CN" altLang="en-US"/>
              </a:p>
            </p:txBody>
          </p:sp>
          <p:sp>
            <p:nvSpPr>
              <p:cNvPr id="48" name="Freeform 6"/>
              <p:cNvSpPr/>
              <p:nvPr/>
            </p:nvSpPr>
            <p:spPr bwMode="auto">
              <a:xfrm>
                <a:off x="12756799" y="2388393"/>
                <a:ext cx="307975" cy="463550"/>
              </a:xfrm>
              <a:custGeom>
                <a:avLst/>
                <a:gdLst>
                  <a:gd name="T0" fmla="*/ 33 w 72"/>
                  <a:gd name="T1" fmla="*/ 76 h 109"/>
                  <a:gd name="T2" fmla="*/ 44 w 72"/>
                  <a:gd name="T3" fmla="*/ 73 h 109"/>
                  <a:gd name="T4" fmla="*/ 59 w 72"/>
                  <a:gd name="T5" fmla="*/ 71 h 109"/>
                  <a:gd name="T6" fmla="*/ 69 w 72"/>
                  <a:gd name="T7" fmla="*/ 92 h 109"/>
                  <a:gd name="T8" fmla="*/ 66 w 72"/>
                  <a:gd name="T9" fmla="*/ 94 h 109"/>
                  <a:gd name="T10" fmla="*/ 49 w 72"/>
                  <a:gd name="T11" fmla="*/ 96 h 109"/>
                  <a:gd name="T12" fmla="*/ 28 w 72"/>
                  <a:gd name="T13" fmla="*/ 106 h 109"/>
                  <a:gd name="T14" fmla="*/ 16 w 72"/>
                  <a:gd name="T15" fmla="*/ 106 h 109"/>
                  <a:gd name="T16" fmla="*/ 1 w 72"/>
                  <a:gd name="T17" fmla="*/ 80 h 109"/>
                  <a:gd name="T18" fmla="*/ 2 w 72"/>
                  <a:gd name="T19" fmla="*/ 74 h 109"/>
                  <a:gd name="T20" fmla="*/ 23 w 72"/>
                  <a:gd name="T21" fmla="*/ 31 h 109"/>
                  <a:gd name="T22" fmla="*/ 22 w 72"/>
                  <a:gd name="T23" fmla="*/ 26 h 109"/>
                  <a:gd name="T24" fmla="*/ 12 w 72"/>
                  <a:gd name="T25" fmla="*/ 16 h 109"/>
                  <a:gd name="T26" fmla="*/ 15 w 72"/>
                  <a:gd name="T27" fmla="*/ 10 h 109"/>
                  <a:gd name="T28" fmla="*/ 32 w 72"/>
                  <a:gd name="T29" fmla="*/ 5 h 109"/>
                  <a:gd name="T30" fmla="*/ 60 w 72"/>
                  <a:gd name="T31" fmla="*/ 18 h 109"/>
                  <a:gd name="T32" fmla="*/ 59 w 72"/>
                  <a:gd name="T33" fmla="*/ 26 h 109"/>
                  <a:gd name="T34" fmla="*/ 52 w 72"/>
                  <a:gd name="T35" fmla="*/ 36 h 109"/>
                  <a:gd name="T36" fmla="*/ 34 w 72"/>
                  <a:gd name="T37" fmla="*/ 72 h 109"/>
                  <a:gd name="T38" fmla="*/ 33 w 72"/>
                  <a:gd name="T39" fmla="*/ 7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109">
                    <a:moveTo>
                      <a:pt x="33" y="76"/>
                    </a:moveTo>
                    <a:cubicBezTo>
                      <a:pt x="37" y="74"/>
                      <a:pt x="40" y="73"/>
                      <a:pt x="44" y="73"/>
                    </a:cubicBezTo>
                    <a:cubicBezTo>
                      <a:pt x="49" y="72"/>
                      <a:pt x="54" y="71"/>
                      <a:pt x="59" y="71"/>
                    </a:cubicBezTo>
                    <a:cubicBezTo>
                      <a:pt x="66" y="72"/>
                      <a:pt x="72" y="85"/>
                      <a:pt x="69" y="92"/>
                    </a:cubicBezTo>
                    <a:cubicBezTo>
                      <a:pt x="68" y="93"/>
                      <a:pt x="67" y="94"/>
                      <a:pt x="66" y="94"/>
                    </a:cubicBezTo>
                    <a:cubicBezTo>
                      <a:pt x="60" y="95"/>
                      <a:pt x="54" y="94"/>
                      <a:pt x="49" y="96"/>
                    </a:cubicBezTo>
                    <a:cubicBezTo>
                      <a:pt x="42" y="99"/>
                      <a:pt x="35" y="102"/>
                      <a:pt x="28" y="106"/>
                    </a:cubicBezTo>
                    <a:cubicBezTo>
                      <a:pt x="24" y="108"/>
                      <a:pt x="21" y="109"/>
                      <a:pt x="16" y="106"/>
                    </a:cubicBezTo>
                    <a:cubicBezTo>
                      <a:pt x="7" y="100"/>
                      <a:pt x="3" y="90"/>
                      <a:pt x="1" y="80"/>
                    </a:cubicBezTo>
                    <a:cubicBezTo>
                      <a:pt x="0" y="78"/>
                      <a:pt x="1" y="76"/>
                      <a:pt x="2" y="74"/>
                    </a:cubicBezTo>
                    <a:cubicBezTo>
                      <a:pt x="9" y="60"/>
                      <a:pt x="16" y="45"/>
                      <a:pt x="23" y="31"/>
                    </a:cubicBezTo>
                    <a:cubicBezTo>
                      <a:pt x="23" y="30"/>
                      <a:pt x="23" y="28"/>
                      <a:pt x="22" y="26"/>
                    </a:cubicBezTo>
                    <a:cubicBezTo>
                      <a:pt x="19" y="23"/>
                      <a:pt x="15" y="20"/>
                      <a:pt x="12" y="16"/>
                    </a:cubicBezTo>
                    <a:cubicBezTo>
                      <a:pt x="10" y="13"/>
                      <a:pt x="11" y="11"/>
                      <a:pt x="15" y="10"/>
                    </a:cubicBezTo>
                    <a:cubicBezTo>
                      <a:pt x="21" y="9"/>
                      <a:pt x="26" y="7"/>
                      <a:pt x="32" y="5"/>
                    </a:cubicBezTo>
                    <a:cubicBezTo>
                      <a:pt x="44" y="0"/>
                      <a:pt x="57" y="6"/>
                      <a:pt x="60" y="18"/>
                    </a:cubicBezTo>
                    <a:cubicBezTo>
                      <a:pt x="61" y="21"/>
                      <a:pt x="60" y="24"/>
                      <a:pt x="59" y="26"/>
                    </a:cubicBezTo>
                    <a:cubicBezTo>
                      <a:pt x="57" y="29"/>
                      <a:pt x="54" y="33"/>
                      <a:pt x="52" y="36"/>
                    </a:cubicBezTo>
                    <a:cubicBezTo>
                      <a:pt x="46" y="48"/>
                      <a:pt x="40" y="60"/>
                      <a:pt x="34" y="72"/>
                    </a:cubicBezTo>
                    <a:cubicBezTo>
                      <a:pt x="34" y="72"/>
                      <a:pt x="34" y="74"/>
                      <a:pt x="33" y="76"/>
                    </a:cubicBezTo>
                    <a:close/>
                  </a:path>
                </a:pathLst>
              </a:custGeom>
              <a:grpFill/>
              <a:ln>
                <a:noFill/>
              </a:ln>
            </p:spPr>
            <p:txBody>
              <a:bodyPr vert="horz" wrap="square" lIns="91440" tIns="45720" rIns="91440" bIns="45720" numCol="1" anchor="t" anchorCtr="0" compatLnSpc="1"/>
              <a:lstStyle/>
              <a:p>
                <a:endParaRPr lang="zh-CN" altLang="en-US"/>
              </a:p>
            </p:txBody>
          </p:sp>
          <p:grpSp>
            <p:nvGrpSpPr>
              <p:cNvPr id="49" name="组合 48"/>
              <p:cNvGrpSpPr/>
              <p:nvPr/>
            </p:nvGrpSpPr>
            <p:grpSpPr>
              <a:xfrm>
                <a:off x="10340336" y="2247899"/>
                <a:ext cx="547688" cy="679451"/>
                <a:chOff x="5548313" y="2084388"/>
                <a:chExt cx="547688" cy="679451"/>
              </a:xfrm>
              <a:grpFill/>
            </p:grpSpPr>
            <p:sp>
              <p:nvSpPr>
                <p:cNvPr id="54" name="Freeform 7"/>
                <p:cNvSpPr/>
                <p:nvPr/>
              </p:nvSpPr>
              <p:spPr bwMode="auto">
                <a:xfrm>
                  <a:off x="5548313" y="2084388"/>
                  <a:ext cx="547688" cy="446088"/>
                </a:xfrm>
                <a:custGeom>
                  <a:avLst/>
                  <a:gdLst>
                    <a:gd name="T0" fmla="*/ 101 w 128"/>
                    <a:gd name="T1" fmla="*/ 58 h 105"/>
                    <a:gd name="T2" fmla="*/ 74 w 128"/>
                    <a:gd name="T3" fmla="*/ 56 h 105"/>
                    <a:gd name="T4" fmla="*/ 68 w 128"/>
                    <a:gd name="T5" fmla="*/ 57 h 105"/>
                    <a:gd name="T6" fmla="*/ 51 w 128"/>
                    <a:gd name="T7" fmla="*/ 59 h 105"/>
                    <a:gd name="T8" fmla="*/ 36 w 128"/>
                    <a:gd name="T9" fmla="*/ 65 h 105"/>
                    <a:gd name="T10" fmla="*/ 28 w 128"/>
                    <a:gd name="T11" fmla="*/ 73 h 105"/>
                    <a:gd name="T12" fmla="*/ 16 w 128"/>
                    <a:gd name="T13" fmla="*/ 102 h 105"/>
                    <a:gd name="T14" fmla="*/ 13 w 128"/>
                    <a:gd name="T15" fmla="*/ 104 h 105"/>
                    <a:gd name="T16" fmla="*/ 1 w 128"/>
                    <a:gd name="T17" fmla="*/ 98 h 105"/>
                    <a:gd name="T18" fmla="*/ 0 w 128"/>
                    <a:gd name="T19" fmla="*/ 93 h 105"/>
                    <a:gd name="T20" fmla="*/ 15 w 128"/>
                    <a:gd name="T21" fmla="*/ 60 h 105"/>
                    <a:gd name="T22" fmla="*/ 16 w 128"/>
                    <a:gd name="T23" fmla="*/ 58 h 105"/>
                    <a:gd name="T24" fmla="*/ 20 w 128"/>
                    <a:gd name="T25" fmla="*/ 52 h 105"/>
                    <a:gd name="T26" fmla="*/ 32 w 128"/>
                    <a:gd name="T27" fmla="*/ 54 h 105"/>
                    <a:gd name="T28" fmla="*/ 39 w 128"/>
                    <a:gd name="T29" fmla="*/ 55 h 105"/>
                    <a:gd name="T30" fmla="*/ 72 w 128"/>
                    <a:gd name="T31" fmla="*/ 21 h 105"/>
                    <a:gd name="T32" fmla="*/ 74 w 128"/>
                    <a:gd name="T33" fmla="*/ 16 h 105"/>
                    <a:gd name="T34" fmla="*/ 74 w 128"/>
                    <a:gd name="T35" fmla="*/ 11 h 105"/>
                    <a:gd name="T36" fmla="*/ 71 w 128"/>
                    <a:gd name="T37" fmla="*/ 11 h 105"/>
                    <a:gd name="T38" fmla="*/ 68 w 128"/>
                    <a:gd name="T39" fmla="*/ 15 h 105"/>
                    <a:gd name="T40" fmla="*/ 68 w 128"/>
                    <a:gd name="T41" fmla="*/ 21 h 105"/>
                    <a:gd name="T42" fmla="*/ 59 w 128"/>
                    <a:gd name="T43" fmla="*/ 29 h 105"/>
                    <a:gd name="T44" fmla="*/ 53 w 128"/>
                    <a:gd name="T45" fmla="*/ 27 h 105"/>
                    <a:gd name="T46" fmla="*/ 47 w 128"/>
                    <a:gd name="T47" fmla="*/ 24 h 105"/>
                    <a:gd name="T48" fmla="*/ 47 w 128"/>
                    <a:gd name="T49" fmla="*/ 32 h 105"/>
                    <a:gd name="T50" fmla="*/ 47 w 128"/>
                    <a:gd name="T51" fmla="*/ 34 h 105"/>
                    <a:gd name="T52" fmla="*/ 43 w 128"/>
                    <a:gd name="T53" fmla="*/ 45 h 105"/>
                    <a:gd name="T54" fmla="*/ 31 w 128"/>
                    <a:gd name="T55" fmla="*/ 39 h 105"/>
                    <a:gd name="T56" fmla="*/ 29 w 128"/>
                    <a:gd name="T57" fmla="*/ 23 h 105"/>
                    <a:gd name="T58" fmla="*/ 33 w 128"/>
                    <a:gd name="T59" fmla="*/ 14 h 105"/>
                    <a:gd name="T60" fmla="*/ 36 w 128"/>
                    <a:gd name="T61" fmla="*/ 9 h 105"/>
                    <a:gd name="T62" fmla="*/ 42 w 128"/>
                    <a:gd name="T63" fmla="*/ 13 h 105"/>
                    <a:gd name="T64" fmla="*/ 44 w 128"/>
                    <a:gd name="T65" fmla="*/ 16 h 105"/>
                    <a:gd name="T66" fmla="*/ 57 w 128"/>
                    <a:gd name="T67" fmla="*/ 14 h 105"/>
                    <a:gd name="T68" fmla="*/ 62 w 128"/>
                    <a:gd name="T69" fmla="*/ 11 h 105"/>
                    <a:gd name="T70" fmla="*/ 84 w 128"/>
                    <a:gd name="T71" fmla="*/ 0 h 105"/>
                    <a:gd name="T72" fmla="*/ 96 w 128"/>
                    <a:gd name="T73" fmla="*/ 7 h 105"/>
                    <a:gd name="T74" fmla="*/ 96 w 128"/>
                    <a:gd name="T75" fmla="*/ 20 h 105"/>
                    <a:gd name="T76" fmla="*/ 83 w 128"/>
                    <a:gd name="T77" fmla="*/ 43 h 105"/>
                    <a:gd name="T78" fmla="*/ 94 w 128"/>
                    <a:gd name="T79" fmla="*/ 44 h 105"/>
                    <a:gd name="T80" fmla="*/ 122 w 128"/>
                    <a:gd name="T81" fmla="*/ 59 h 105"/>
                    <a:gd name="T82" fmla="*/ 120 w 128"/>
                    <a:gd name="T83" fmla="*/ 73 h 105"/>
                    <a:gd name="T84" fmla="*/ 98 w 128"/>
                    <a:gd name="T85" fmla="*/ 73 h 105"/>
                    <a:gd name="T86" fmla="*/ 97 w 128"/>
                    <a:gd name="T87" fmla="*/ 66 h 105"/>
                    <a:gd name="T88" fmla="*/ 101 w 128"/>
                    <a:gd name="T89" fmla="*/ 5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8" h="105">
                      <a:moveTo>
                        <a:pt x="101" y="58"/>
                      </a:moveTo>
                      <a:cubicBezTo>
                        <a:pt x="94" y="52"/>
                        <a:pt x="81" y="52"/>
                        <a:pt x="74" y="56"/>
                      </a:cubicBezTo>
                      <a:cubicBezTo>
                        <a:pt x="73" y="57"/>
                        <a:pt x="70" y="58"/>
                        <a:pt x="68" y="57"/>
                      </a:cubicBezTo>
                      <a:cubicBezTo>
                        <a:pt x="62" y="56"/>
                        <a:pt x="57" y="57"/>
                        <a:pt x="51" y="59"/>
                      </a:cubicBezTo>
                      <a:cubicBezTo>
                        <a:pt x="46" y="61"/>
                        <a:pt x="41" y="63"/>
                        <a:pt x="36" y="65"/>
                      </a:cubicBezTo>
                      <a:cubicBezTo>
                        <a:pt x="32" y="67"/>
                        <a:pt x="29" y="69"/>
                        <a:pt x="28" y="73"/>
                      </a:cubicBezTo>
                      <a:cubicBezTo>
                        <a:pt x="24" y="82"/>
                        <a:pt x="20" y="92"/>
                        <a:pt x="16" y="102"/>
                      </a:cubicBezTo>
                      <a:cubicBezTo>
                        <a:pt x="16" y="103"/>
                        <a:pt x="14" y="105"/>
                        <a:pt x="13" y="104"/>
                      </a:cubicBezTo>
                      <a:cubicBezTo>
                        <a:pt x="9" y="103"/>
                        <a:pt x="5" y="100"/>
                        <a:pt x="1" y="98"/>
                      </a:cubicBezTo>
                      <a:cubicBezTo>
                        <a:pt x="0" y="97"/>
                        <a:pt x="0" y="95"/>
                        <a:pt x="0" y="93"/>
                      </a:cubicBezTo>
                      <a:cubicBezTo>
                        <a:pt x="5" y="82"/>
                        <a:pt x="10" y="71"/>
                        <a:pt x="15" y="60"/>
                      </a:cubicBezTo>
                      <a:cubicBezTo>
                        <a:pt x="15" y="59"/>
                        <a:pt x="16" y="59"/>
                        <a:pt x="16" y="58"/>
                      </a:cubicBezTo>
                      <a:cubicBezTo>
                        <a:pt x="18" y="56"/>
                        <a:pt x="19" y="52"/>
                        <a:pt x="20" y="52"/>
                      </a:cubicBezTo>
                      <a:cubicBezTo>
                        <a:pt x="24" y="52"/>
                        <a:pt x="29" y="52"/>
                        <a:pt x="32" y="54"/>
                      </a:cubicBezTo>
                      <a:cubicBezTo>
                        <a:pt x="35" y="55"/>
                        <a:pt x="36" y="56"/>
                        <a:pt x="39" y="55"/>
                      </a:cubicBezTo>
                      <a:cubicBezTo>
                        <a:pt x="57" y="50"/>
                        <a:pt x="66" y="37"/>
                        <a:pt x="72" y="21"/>
                      </a:cubicBezTo>
                      <a:cubicBezTo>
                        <a:pt x="72" y="20"/>
                        <a:pt x="73" y="18"/>
                        <a:pt x="74" y="16"/>
                      </a:cubicBezTo>
                      <a:cubicBezTo>
                        <a:pt x="74" y="14"/>
                        <a:pt x="74" y="13"/>
                        <a:pt x="74" y="11"/>
                      </a:cubicBezTo>
                      <a:cubicBezTo>
                        <a:pt x="74" y="11"/>
                        <a:pt x="72" y="10"/>
                        <a:pt x="71" y="11"/>
                      </a:cubicBezTo>
                      <a:cubicBezTo>
                        <a:pt x="70" y="12"/>
                        <a:pt x="68" y="13"/>
                        <a:pt x="68" y="15"/>
                      </a:cubicBezTo>
                      <a:cubicBezTo>
                        <a:pt x="67" y="17"/>
                        <a:pt x="68" y="19"/>
                        <a:pt x="68" y="21"/>
                      </a:cubicBezTo>
                      <a:cubicBezTo>
                        <a:pt x="69" y="28"/>
                        <a:pt x="68" y="30"/>
                        <a:pt x="59" y="29"/>
                      </a:cubicBezTo>
                      <a:cubicBezTo>
                        <a:pt x="57" y="29"/>
                        <a:pt x="55" y="28"/>
                        <a:pt x="53" y="27"/>
                      </a:cubicBezTo>
                      <a:cubicBezTo>
                        <a:pt x="51" y="26"/>
                        <a:pt x="49" y="25"/>
                        <a:pt x="47" y="24"/>
                      </a:cubicBezTo>
                      <a:cubicBezTo>
                        <a:pt x="47" y="27"/>
                        <a:pt x="47" y="29"/>
                        <a:pt x="47" y="32"/>
                      </a:cubicBezTo>
                      <a:cubicBezTo>
                        <a:pt x="47" y="33"/>
                        <a:pt x="47" y="33"/>
                        <a:pt x="47" y="34"/>
                      </a:cubicBezTo>
                      <a:cubicBezTo>
                        <a:pt x="47" y="38"/>
                        <a:pt x="48" y="43"/>
                        <a:pt x="43" y="45"/>
                      </a:cubicBezTo>
                      <a:cubicBezTo>
                        <a:pt x="39" y="46"/>
                        <a:pt x="34" y="44"/>
                        <a:pt x="31" y="39"/>
                      </a:cubicBezTo>
                      <a:cubicBezTo>
                        <a:pt x="28" y="34"/>
                        <a:pt x="25" y="29"/>
                        <a:pt x="29" y="23"/>
                      </a:cubicBezTo>
                      <a:cubicBezTo>
                        <a:pt x="31" y="20"/>
                        <a:pt x="31" y="17"/>
                        <a:pt x="33" y="14"/>
                      </a:cubicBezTo>
                      <a:cubicBezTo>
                        <a:pt x="34" y="12"/>
                        <a:pt x="35" y="9"/>
                        <a:pt x="36" y="9"/>
                      </a:cubicBezTo>
                      <a:cubicBezTo>
                        <a:pt x="38" y="10"/>
                        <a:pt x="40" y="11"/>
                        <a:pt x="42" y="13"/>
                      </a:cubicBezTo>
                      <a:cubicBezTo>
                        <a:pt x="42" y="13"/>
                        <a:pt x="43" y="15"/>
                        <a:pt x="44" y="16"/>
                      </a:cubicBezTo>
                      <a:cubicBezTo>
                        <a:pt x="48" y="13"/>
                        <a:pt x="52" y="11"/>
                        <a:pt x="57" y="14"/>
                      </a:cubicBezTo>
                      <a:cubicBezTo>
                        <a:pt x="58" y="15"/>
                        <a:pt x="61" y="13"/>
                        <a:pt x="62" y="11"/>
                      </a:cubicBezTo>
                      <a:cubicBezTo>
                        <a:pt x="69" y="5"/>
                        <a:pt x="75" y="0"/>
                        <a:pt x="84" y="0"/>
                      </a:cubicBezTo>
                      <a:cubicBezTo>
                        <a:pt x="89" y="0"/>
                        <a:pt x="93" y="2"/>
                        <a:pt x="96" y="7"/>
                      </a:cubicBezTo>
                      <a:cubicBezTo>
                        <a:pt x="99" y="11"/>
                        <a:pt x="98" y="15"/>
                        <a:pt x="96" y="20"/>
                      </a:cubicBezTo>
                      <a:cubicBezTo>
                        <a:pt x="91" y="27"/>
                        <a:pt x="87" y="35"/>
                        <a:pt x="83" y="43"/>
                      </a:cubicBezTo>
                      <a:cubicBezTo>
                        <a:pt x="88" y="43"/>
                        <a:pt x="91" y="44"/>
                        <a:pt x="94" y="44"/>
                      </a:cubicBezTo>
                      <a:cubicBezTo>
                        <a:pt x="105" y="46"/>
                        <a:pt x="115" y="50"/>
                        <a:pt x="122" y="59"/>
                      </a:cubicBezTo>
                      <a:cubicBezTo>
                        <a:pt x="128" y="65"/>
                        <a:pt x="127" y="68"/>
                        <a:pt x="120" y="73"/>
                      </a:cubicBezTo>
                      <a:cubicBezTo>
                        <a:pt x="113" y="77"/>
                        <a:pt x="105" y="77"/>
                        <a:pt x="98" y="73"/>
                      </a:cubicBezTo>
                      <a:cubicBezTo>
                        <a:pt x="95" y="71"/>
                        <a:pt x="95" y="69"/>
                        <a:pt x="97" y="66"/>
                      </a:cubicBezTo>
                      <a:cubicBezTo>
                        <a:pt x="98" y="64"/>
                        <a:pt x="100" y="61"/>
                        <a:pt x="101"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8"/>
                <p:cNvSpPr/>
                <p:nvPr/>
              </p:nvSpPr>
              <p:spPr bwMode="auto">
                <a:xfrm>
                  <a:off x="5664200" y="2355851"/>
                  <a:ext cx="341313" cy="407988"/>
                </a:xfrm>
                <a:custGeom>
                  <a:avLst/>
                  <a:gdLst>
                    <a:gd name="T0" fmla="*/ 46 w 80"/>
                    <a:gd name="T1" fmla="*/ 29 h 96"/>
                    <a:gd name="T2" fmla="*/ 65 w 80"/>
                    <a:gd name="T3" fmla="*/ 29 h 96"/>
                    <a:gd name="T4" fmla="*/ 79 w 80"/>
                    <a:gd name="T5" fmla="*/ 41 h 96"/>
                    <a:gd name="T6" fmla="*/ 74 w 80"/>
                    <a:gd name="T7" fmla="*/ 43 h 96"/>
                    <a:gd name="T8" fmla="*/ 60 w 80"/>
                    <a:gd name="T9" fmla="*/ 43 h 96"/>
                    <a:gd name="T10" fmla="*/ 52 w 80"/>
                    <a:gd name="T11" fmla="*/ 50 h 96"/>
                    <a:gd name="T12" fmla="*/ 49 w 80"/>
                    <a:gd name="T13" fmla="*/ 87 h 96"/>
                    <a:gd name="T14" fmla="*/ 37 w 80"/>
                    <a:gd name="T15" fmla="*/ 95 h 96"/>
                    <a:gd name="T16" fmla="*/ 21 w 80"/>
                    <a:gd name="T17" fmla="*/ 68 h 96"/>
                    <a:gd name="T18" fmla="*/ 22 w 80"/>
                    <a:gd name="T19" fmla="*/ 62 h 96"/>
                    <a:gd name="T20" fmla="*/ 30 w 80"/>
                    <a:gd name="T21" fmla="*/ 72 h 96"/>
                    <a:gd name="T22" fmla="*/ 40 w 80"/>
                    <a:gd name="T23" fmla="*/ 70 h 96"/>
                    <a:gd name="T24" fmla="*/ 43 w 80"/>
                    <a:gd name="T25" fmla="*/ 46 h 96"/>
                    <a:gd name="T26" fmla="*/ 24 w 80"/>
                    <a:gd name="T27" fmla="*/ 52 h 96"/>
                    <a:gd name="T28" fmla="*/ 19 w 80"/>
                    <a:gd name="T29" fmla="*/ 54 h 96"/>
                    <a:gd name="T30" fmla="*/ 6 w 80"/>
                    <a:gd name="T31" fmla="*/ 54 h 96"/>
                    <a:gd name="T32" fmla="*/ 2 w 80"/>
                    <a:gd name="T33" fmla="*/ 40 h 96"/>
                    <a:gd name="T34" fmla="*/ 6 w 80"/>
                    <a:gd name="T35" fmla="*/ 37 h 96"/>
                    <a:gd name="T36" fmla="*/ 28 w 80"/>
                    <a:gd name="T37" fmla="*/ 33 h 96"/>
                    <a:gd name="T38" fmla="*/ 33 w 80"/>
                    <a:gd name="T39" fmla="*/ 32 h 96"/>
                    <a:gd name="T40" fmla="*/ 36 w 80"/>
                    <a:gd name="T41" fmla="*/ 22 h 96"/>
                    <a:gd name="T42" fmla="*/ 46 w 80"/>
                    <a:gd name="T43" fmla="*/ 12 h 96"/>
                    <a:gd name="T44" fmla="*/ 45 w 80"/>
                    <a:gd name="T45" fmla="*/ 10 h 96"/>
                    <a:gd name="T46" fmla="*/ 26 w 80"/>
                    <a:gd name="T47" fmla="*/ 17 h 96"/>
                    <a:gd name="T48" fmla="*/ 15 w 80"/>
                    <a:gd name="T49" fmla="*/ 24 h 96"/>
                    <a:gd name="T50" fmla="*/ 5 w 80"/>
                    <a:gd name="T51" fmla="*/ 22 h 96"/>
                    <a:gd name="T52" fmla="*/ 1 w 80"/>
                    <a:gd name="T53" fmla="*/ 17 h 96"/>
                    <a:gd name="T54" fmla="*/ 36 w 80"/>
                    <a:gd name="T55" fmla="*/ 2 h 96"/>
                    <a:gd name="T56" fmla="*/ 55 w 80"/>
                    <a:gd name="T57" fmla="*/ 0 h 96"/>
                    <a:gd name="T58" fmla="*/ 61 w 80"/>
                    <a:gd name="T59" fmla="*/ 6 h 96"/>
                    <a:gd name="T60" fmla="*/ 59 w 80"/>
                    <a:gd name="T61" fmla="*/ 13 h 96"/>
                    <a:gd name="T62" fmla="*/ 46 w 80"/>
                    <a:gd name="T63" fmla="*/ 2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96">
                      <a:moveTo>
                        <a:pt x="46" y="29"/>
                      </a:moveTo>
                      <a:cubicBezTo>
                        <a:pt x="53" y="30"/>
                        <a:pt x="59" y="31"/>
                        <a:pt x="65" y="29"/>
                      </a:cubicBezTo>
                      <a:cubicBezTo>
                        <a:pt x="71" y="27"/>
                        <a:pt x="80" y="34"/>
                        <a:pt x="79" y="41"/>
                      </a:cubicBezTo>
                      <a:cubicBezTo>
                        <a:pt x="79" y="42"/>
                        <a:pt x="76" y="43"/>
                        <a:pt x="74" y="43"/>
                      </a:cubicBezTo>
                      <a:cubicBezTo>
                        <a:pt x="70" y="43"/>
                        <a:pt x="65" y="43"/>
                        <a:pt x="60" y="43"/>
                      </a:cubicBezTo>
                      <a:cubicBezTo>
                        <a:pt x="53" y="42"/>
                        <a:pt x="52" y="44"/>
                        <a:pt x="52" y="50"/>
                      </a:cubicBezTo>
                      <a:cubicBezTo>
                        <a:pt x="51" y="62"/>
                        <a:pt x="51" y="75"/>
                        <a:pt x="49" y="87"/>
                      </a:cubicBezTo>
                      <a:cubicBezTo>
                        <a:pt x="48" y="95"/>
                        <a:pt x="45" y="96"/>
                        <a:pt x="37" y="95"/>
                      </a:cubicBezTo>
                      <a:cubicBezTo>
                        <a:pt x="25" y="92"/>
                        <a:pt x="15" y="82"/>
                        <a:pt x="21" y="68"/>
                      </a:cubicBezTo>
                      <a:cubicBezTo>
                        <a:pt x="21" y="66"/>
                        <a:pt x="21" y="64"/>
                        <a:pt x="22" y="62"/>
                      </a:cubicBezTo>
                      <a:cubicBezTo>
                        <a:pt x="24" y="65"/>
                        <a:pt x="27" y="69"/>
                        <a:pt x="30" y="72"/>
                      </a:cubicBezTo>
                      <a:cubicBezTo>
                        <a:pt x="33" y="76"/>
                        <a:pt x="39" y="75"/>
                        <a:pt x="40" y="70"/>
                      </a:cubicBezTo>
                      <a:cubicBezTo>
                        <a:pt x="41" y="62"/>
                        <a:pt x="42" y="54"/>
                        <a:pt x="43" y="46"/>
                      </a:cubicBezTo>
                      <a:cubicBezTo>
                        <a:pt x="35" y="45"/>
                        <a:pt x="30" y="49"/>
                        <a:pt x="24" y="52"/>
                      </a:cubicBezTo>
                      <a:cubicBezTo>
                        <a:pt x="22" y="52"/>
                        <a:pt x="21" y="54"/>
                        <a:pt x="19" y="54"/>
                      </a:cubicBezTo>
                      <a:cubicBezTo>
                        <a:pt x="14" y="58"/>
                        <a:pt x="11" y="57"/>
                        <a:pt x="6" y="54"/>
                      </a:cubicBezTo>
                      <a:cubicBezTo>
                        <a:pt x="3" y="51"/>
                        <a:pt x="0" y="44"/>
                        <a:pt x="2" y="40"/>
                      </a:cubicBezTo>
                      <a:cubicBezTo>
                        <a:pt x="2" y="39"/>
                        <a:pt x="5" y="37"/>
                        <a:pt x="6" y="37"/>
                      </a:cubicBezTo>
                      <a:cubicBezTo>
                        <a:pt x="14" y="39"/>
                        <a:pt x="20" y="35"/>
                        <a:pt x="28" y="33"/>
                      </a:cubicBezTo>
                      <a:cubicBezTo>
                        <a:pt x="29" y="33"/>
                        <a:pt x="31" y="32"/>
                        <a:pt x="33" y="32"/>
                      </a:cubicBezTo>
                      <a:cubicBezTo>
                        <a:pt x="31" y="27"/>
                        <a:pt x="31" y="24"/>
                        <a:pt x="36" y="22"/>
                      </a:cubicBezTo>
                      <a:cubicBezTo>
                        <a:pt x="39" y="19"/>
                        <a:pt x="42" y="15"/>
                        <a:pt x="46" y="12"/>
                      </a:cubicBezTo>
                      <a:cubicBezTo>
                        <a:pt x="45" y="11"/>
                        <a:pt x="45" y="11"/>
                        <a:pt x="45" y="10"/>
                      </a:cubicBezTo>
                      <a:cubicBezTo>
                        <a:pt x="38" y="13"/>
                        <a:pt x="32" y="15"/>
                        <a:pt x="26" y="17"/>
                      </a:cubicBezTo>
                      <a:cubicBezTo>
                        <a:pt x="22" y="19"/>
                        <a:pt x="18" y="22"/>
                        <a:pt x="15" y="24"/>
                      </a:cubicBezTo>
                      <a:cubicBezTo>
                        <a:pt x="11" y="26"/>
                        <a:pt x="7" y="27"/>
                        <a:pt x="5" y="22"/>
                      </a:cubicBezTo>
                      <a:cubicBezTo>
                        <a:pt x="4" y="20"/>
                        <a:pt x="3" y="19"/>
                        <a:pt x="1" y="17"/>
                      </a:cubicBezTo>
                      <a:cubicBezTo>
                        <a:pt x="13" y="12"/>
                        <a:pt x="25" y="6"/>
                        <a:pt x="36" y="2"/>
                      </a:cubicBezTo>
                      <a:cubicBezTo>
                        <a:pt x="42" y="0"/>
                        <a:pt x="49" y="0"/>
                        <a:pt x="55" y="0"/>
                      </a:cubicBezTo>
                      <a:cubicBezTo>
                        <a:pt x="57" y="0"/>
                        <a:pt x="60" y="4"/>
                        <a:pt x="61" y="6"/>
                      </a:cubicBezTo>
                      <a:cubicBezTo>
                        <a:pt x="62" y="8"/>
                        <a:pt x="61" y="11"/>
                        <a:pt x="59" y="13"/>
                      </a:cubicBezTo>
                      <a:cubicBezTo>
                        <a:pt x="55" y="18"/>
                        <a:pt x="51" y="23"/>
                        <a:pt x="4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0" name="组合 49"/>
              <p:cNvGrpSpPr/>
              <p:nvPr/>
            </p:nvGrpSpPr>
            <p:grpSpPr>
              <a:xfrm>
                <a:off x="11192276" y="2400300"/>
                <a:ext cx="322175" cy="373063"/>
                <a:chOff x="3792874" y="3138488"/>
                <a:chExt cx="322175" cy="373063"/>
              </a:xfrm>
              <a:grpFill/>
            </p:grpSpPr>
            <p:sp>
              <p:nvSpPr>
                <p:cNvPr id="51" name="Freeform 15"/>
                <p:cNvSpPr/>
                <p:nvPr/>
              </p:nvSpPr>
              <p:spPr bwMode="auto">
                <a:xfrm>
                  <a:off x="3792874" y="3235325"/>
                  <a:ext cx="112625" cy="246063"/>
                </a:xfrm>
                <a:custGeom>
                  <a:avLst/>
                  <a:gdLst>
                    <a:gd name="T0" fmla="*/ 16 w 39"/>
                    <a:gd name="T1" fmla="*/ 29 h 58"/>
                    <a:gd name="T2" fmla="*/ 27 w 39"/>
                    <a:gd name="T3" fmla="*/ 7 h 58"/>
                    <a:gd name="T4" fmla="*/ 31 w 39"/>
                    <a:gd name="T5" fmla="*/ 1 h 58"/>
                    <a:gd name="T6" fmla="*/ 34 w 39"/>
                    <a:gd name="T7" fmla="*/ 6 h 58"/>
                    <a:gd name="T8" fmla="*/ 35 w 39"/>
                    <a:gd name="T9" fmla="*/ 26 h 58"/>
                    <a:gd name="T10" fmla="*/ 20 w 39"/>
                    <a:gd name="T11" fmla="*/ 52 h 58"/>
                    <a:gd name="T12" fmla="*/ 9 w 39"/>
                    <a:gd name="T13" fmla="*/ 57 h 58"/>
                    <a:gd name="T14" fmla="*/ 1 w 39"/>
                    <a:gd name="T15" fmla="*/ 43 h 58"/>
                    <a:gd name="T16" fmla="*/ 4 w 39"/>
                    <a:gd name="T17" fmla="*/ 6 h 58"/>
                    <a:gd name="T18" fmla="*/ 8 w 39"/>
                    <a:gd name="T19" fmla="*/ 0 h 58"/>
                    <a:gd name="T20" fmla="*/ 15 w 39"/>
                    <a:gd name="T21" fmla="*/ 6 h 58"/>
                    <a:gd name="T22" fmla="*/ 14 w 39"/>
                    <a:gd name="T23" fmla="*/ 20 h 58"/>
                    <a:gd name="T24" fmla="*/ 14 w 39"/>
                    <a:gd name="T25" fmla="*/ 28 h 58"/>
                    <a:gd name="T26" fmla="*/ 16 w 39"/>
                    <a:gd name="T27"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58">
                      <a:moveTo>
                        <a:pt x="16" y="29"/>
                      </a:moveTo>
                      <a:cubicBezTo>
                        <a:pt x="19" y="21"/>
                        <a:pt x="23" y="14"/>
                        <a:pt x="27" y="7"/>
                      </a:cubicBezTo>
                      <a:cubicBezTo>
                        <a:pt x="28" y="5"/>
                        <a:pt x="29" y="3"/>
                        <a:pt x="31" y="1"/>
                      </a:cubicBezTo>
                      <a:cubicBezTo>
                        <a:pt x="32" y="3"/>
                        <a:pt x="33" y="4"/>
                        <a:pt x="34" y="6"/>
                      </a:cubicBezTo>
                      <a:cubicBezTo>
                        <a:pt x="37" y="12"/>
                        <a:pt x="39" y="19"/>
                        <a:pt x="35" y="26"/>
                      </a:cubicBezTo>
                      <a:cubicBezTo>
                        <a:pt x="30" y="34"/>
                        <a:pt x="25" y="43"/>
                        <a:pt x="20" y="52"/>
                      </a:cubicBezTo>
                      <a:cubicBezTo>
                        <a:pt x="18" y="56"/>
                        <a:pt x="12" y="58"/>
                        <a:pt x="9" y="57"/>
                      </a:cubicBezTo>
                      <a:cubicBezTo>
                        <a:pt x="2" y="54"/>
                        <a:pt x="0" y="50"/>
                        <a:pt x="1" y="43"/>
                      </a:cubicBezTo>
                      <a:cubicBezTo>
                        <a:pt x="2" y="31"/>
                        <a:pt x="3" y="18"/>
                        <a:pt x="4" y="6"/>
                      </a:cubicBezTo>
                      <a:cubicBezTo>
                        <a:pt x="4" y="4"/>
                        <a:pt x="4" y="0"/>
                        <a:pt x="8" y="0"/>
                      </a:cubicBezTo>
                      <a:cubicBezTo>
                        <a:pt x="11" y="0"/>
                        <a:pt x="15" y="1"/>
                        <a:pt x="15" y="6"/>
                      </a:cubicBezTo>
                      <a:cubicBezTo>
                        <a:pt x="15" y="10"/>
                        <a:pt x="14" y="15"/>
                        <a:pt x="14" y="20"/>
                      </a:cubicBezTo>
                      <a:cubicBezTo>
                        <a:pt x="14" y="23"/>
                        <a:pt x="14" y="25"/>
                        <a:pt x="14" y="28"/>
                      </a:cubicBezTo>
                      <a:cubicBezTo>
                        <a:pt x="14" y="28"/>
                        <a:pt x="15" y="28"/>
                        <a:pt x="1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6"/>
                <p:cNvSpPr/>
                <p:nvPr/>
              </p:nvSpPr>
              <p:spPr bwMode="auto">
                <a:xfrm>
                  <a:off x="3980111" y="3138488"/>
                  <a:ext cx="134938" cy="373063"/>
                </a:xfrm>
                <a:custGeom>
                  <a:avLst/>
                  <a:gdLst>
                    <a:gd name="T0" fmla="*/ 9 w 47"/>
                    <a:gd name="T1" fmla="*/ 73 h 88"/>
                    <a:gd name="T2" fmla="*/ 3 w 47"/>
                    <a:gd name="T3" fmla="*/ 67 h 88"/>
                    <a:gd name="T4" fmla="*/ 3 w 47"/>
                    <a:gd name="T5" fmla="*/ 57 h 88"/>
                    <a:gd name="T6" fmla="*/ 20 w 47"/>
                    <a:gd name="T7" fmla="*/ 38 h 88"/>
                    <a:gd name="T8" fmla="*/ 33 w 47"/>
                    <a:gd name="T9" fmla="*/ 20 h 88"/>
                    <a:gd name="T10" fmla="*/ 33 w 47"/>
                    <a:gd name="T11" fmla="*/ 4 h 88"/>
                    <a:gd name="T12" fmla="*/ 32 w 47"/>
                    <a:gd name="T13" fmla="*/ 1 h 88"/>
                    <a:gd name="T14" fmla="*/ 33 w 47"/>
                    <a:gd name="T15" fmla="*/ 0 h 88"/>
                    <a:gd name="T16" fmla="*/ 41 w 47"/>
                    <a:gd name="T17" fmla="*/ 6 h 88"/>
                    <a:gd name="T18" fmla="*/ 43 w 47"/>
                    <a:gd name="T19" fmla="*/ 26 h 88"/>
                    <a:gd name="T20" fmla="*/ 29 w 47"/>
                    <a:gd name="T21" fmla="*/ 48 h 88"/>
                    <a:gd name="T22" fmla="*/ 30 w 47"/>
                    <a:gd name="T23" fmla="*/ 52 h 88"/>
                    <a:gd name="T24" fmla="*/ 40 w 47"/>
                    <a:gd name="T25" fmla="*/ 73 h 88"/>
                    <a:gd name="T26" fmla="*/ 41 w 47"/>
                    <a:gd name="T27" fmla="*/ 84 h 88"/>
                    <a:gd name="T28" fmla="*/ 37 w 47"/>
                    <a:gd name="T29" fmla="*/ 86 h 88"/>
                    <a:gd name="T30" fmla="*/ 31 w 47"/>
                    <a:gd name="T31" fmla="*/ 75 h 88"/>
                    <a:gd name="T32" fmla="*/ 28 w 47"/>
                    <a:gd name="T33" fmla="*/ 60 h 88"/>
                    <a:gd name="T34" fmla="*/ 22 w 47"/>
                    <a:gd name="T35" fmla="*/ 59 h 88"/>
                    <a:gd name="T36" fmla="*/ 9 w 47"/>
                    <a:gd name="T37"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88">
                      <a:moveTo>
                        <a:pt x="9" y="73"/>
                      </a:moveTo>
                      <a:cubicBezTo>
                        <a:pt x="7" y="71"/>
                        <a:pt x="5" y="69"/>
                        <a:pt x="3" y="67"/>
                      </a:cubicBezTo>
                      <a:cubicBezTo>
                        <a:pt x="1" y="64"/>
                        <a:pt x="0" y="61"/>
                        <a:pt x="3" y="57"/>
                      </a:cubicBezTo>
                      <a:cubicBezTo>
                        <a:pt x="9" y="51"/>
                        <a:pt x="14" y="45"/>
                        <a:pt x="20" y="38"/>
                      </a:cubicBezTo>
                      <a:cubicBezTo>
                        <a:pt x="24" y="32"/>
                        <a:pt x="28" y="26"/>
                        <a:pt x="33" y="20"/>
                      </a:cubicBezTo>
                      <a:cubicBezTo>
                        <a:pt x="36" y="15"/>
                        <a:pt x="36" y="9"/>
                        <a:pt x="33" y="4"/>
                      </a:cubicBezTo>
                      <a:cubicBezTo>
                        <a:pt x="32" y="3"/>
                        <a:pt x="32" y="2"/>
                        <a:pt x="32" y="1"/>
                      </a:cubicBezTo>
                      <a:cubicBezTo>
                        <a:pt x="32" y="1"/>
                        <a:pt x="33" y="0"/>
                        <a:pt x="33" y="0"/>
                      </a:cubicBezTo>
                      <a:cubicBezTo>
                        <a:pt x="36" y="2"/>
                        <a:pt x="39" y="4"/>
                        <a:pt x="41" y="6"/>
                      </a:cubicBezTo>
                      <a:cubicBezTo>
                        <a:pt x="46" y="11"/>
                        <a:pt x="47" y="20"/>
                        <a:pt x="43" y="26"/>
                      </a:cubicBezTo>
                      <a:cubicBezTo>
                        <a:pt x="39" y="33"/>
                        <a:pt x="34" y="40"/>
                        <a:pt x="29" y="48"/>
                      </a:cubicBezTo>
                      <a:cubicBezTo>
                        <a:pt x="29" y="49"/>
                        <a:pt x="29" y="52"/>
                        <a:pt x="30" y="52"/>
                      </a:cubicBezTo>
                      <a:cubicBezTo>
                        <a:pt x="38" y="57"/>
                        <a:pt x="38" y="65"/>
                        <a:pt x="40" y="73"/>
                      </a:cubicBezTo>
                      <a:cubicBezTo>
                        <a:pt x="41" y="76"/>
                        <a:pt x="41" y="80"/>
                        <a:pt x="41" y="84"/>
                      </a:cubicBezTo>
                      <a:cubicBezTo>
                        <a:pt x="41" y="87"/>
                        <a:pt x="39" y="88"/>
                        <a:pt x="37" y="86"/>
                      </a:cubicBezTo>
                      <a:cubicBezTo>
                        <a:pt x="33" y="83"/>
                        <a:pt x="31" y="81"/>
                        <a:pt x="31" y="75"/>
                      </a:cubicBezTo>
                      <a:cubicBezTo>
                        <a:pt x="31" y="70"/>
                        <a:pt x="30" y="65"/>
                        <a:pt x="28" y="60"/>
                      </a:cubicBezTo>
                      <a:cubicBezTo>
                        <a:pt x="27" y="55"/>
                        <a:pt x="25" y="56"/>
                        <a:pt x="22" y="59"/>
                      </a:cubicBezTo>
                      <a:cubicBezTo>
                        <a:pt x="18" y="64"/>
                        <a:pt x="14" y="68"/>
                        <a:pt x="9"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7"/>
                <p:cNvSpPr/>
                <p:nvPr/>
              </p:nvSpPr>
              <p:spPr bwMode="auto">
                <a:xfrm>
                  <a:off x="3872924" y="3138488"/>
                  <a:ext cx="75438" cy="79375"/>
                </a:xfrm>
                <a:custGeom>
                  <a:avLst/>
                  <a:gdLst>
                    <a:gd name="T0" fmla="*/ 0 w 26"/>
                    <a:gd name="T1" fmla="*/ 0 h 19"/>
                    <a:gd name="T2" fmla="*/ 20 w 26"/>
                    <a:gd name="T3" fmla="*/ 1 h 19"/>
                    <a:gd name="T4" fmla="*/ 23 w 26"/>
                    <a:gd name="T5" fmla="*/ 12 h 19"/>
                    <a:gd name="T6" fmla="*/ 12 w 26"/>
                    <a:gd name="T7" fmla="*/ 18 h 19"/>
                    <a:gd name="T8" fmla="*/ 3 w 26"/>
                    <a:gd name="T9" fmla="*/ 11 h 19"/>
                    <a:gd name="T10" fmla="*/ 0 w 26"/>
                    <a:gd name="T11" fmla="*/ 0 h 19"/>
                  </a:gdLst>
                  <a:ahLst/>
                  <a:cxnLst>
                    <a:cxn ang="0">
                      <a:pos x="T0" y="T1"/>
                    </a:cxn>
                    <a:cxn ang="0">
                      <a:pos x="T2" y="T3"/>
                    </a:cxn>
                    <a:cxn ang="0">
                      <a:pos x="T4" y="T5"/>
                    </a:cxn>
                    <a:cxn ang="0">
                      <a:pos x="T6" y="T7"/>
                    </a:cxn>
                    <a:cxn ang="0">
                      <a:pos x="T8" y="T9"/>
                    </a:cxn>
                    <a:cxn ang="0">
                      <a:pos x="T10" y="T11"/>
                    </a:cxn>
                  </a:cxnLst>
                  <a:rect l="0" t="0" r="r" b="b"/>
                  <a:pathLst>
                    <a:path w="26" h="19">
                      <a:moveTo>
                        <a:pt x="0" y="0"/>
                      </a:moveTo>
                      <a:cubicBezTo>
                        <a:pt x="8" y="1"/>
                        <a:pt x="14" y="1"/>
                        <a:pt x="20" y="1"/>
                      </a:cubicBezTo>
                      <a:cubicBezTo>
                        <a:pt x="24" y="1"/>
                        <a:pt x="26" y="8"/>
                        <a:pt x="23" y="12"/>
                      </a:cubicBezTo>
                      <a:cubicBezTo>
                        <a:pt x="21" y="16"/>
                        <a:pt x="17" y="19"/>
                        <a:pt x="12" y="18"/>
                      </a:cubicBezTo>
                      <a:cubicBezTo>
                        <a:pt x="8" y="18"/>
                        <a:pt x="5" y="15"/>
                        <a:pt x="3" y="11"/>
                      </a:cubicBezTo>
                      <a:cubicBezTo>
                        <a:pt x="2" y="8"/>
                        <a:pt x="1"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34" name="组合 33"/>
            <p:cNvGrpSpPr/>
            <p:nvPr/>
          </p:nvGrpSpPr>
          <p:grpSpPr>
            <a:xfrm>
              <a:off x="598941" y="6399999"/>
              <a:ext cx="1102619" cy="276499"/>
              <a:chOff x="6738929" y="2270918"/>
              <a:chExt cx="2766486" cy="693738"/>
            </a:xfrm>
            <a:grpFill/>
          </p:grpSpPr>
          <p:grpSp>
            <p:nvGrpSpPr>
              <p:cNvPr id="35" name="组合 34"/>
              <p:cNvGrpSpPr/>
              <p:nvPr/>
            </p:nvGrpSpPr>
            <p:grpSpPr>
              <a:xfrm>
                <a:off x="8180494" y="2355056"/>
                <a:ext cx="484188" cy="509588"/>
                <a:chOff x="6113463" y="3541713"/>
                <a:chExt cx="484188" cy="509588"/>
              </a:xfrm>
              <a:grpFill/>
            </p:grpSpPr>
            <p:sp>
              <p:nvSpPr>
                <p:cNvPr id="45" name="Freeform 9"/>
                <p:cNvSpPr>
                  <a:spLocks noEditPoints="1"/>
                </p:cNvSpPr>
                <p:nvPr/>
              </p:nvSpPr>
              <p:spPr bwMode="auto">
                <a:xfrm>
                  <a:off x="6113463" y="3579813"/>
                  <a:ext cx="252413" cy="428625"/>
                </a:xfrm>
                <a:custGeom>
                  <a:avLst/>
                  <a:gdLst>
                    <a:gd name="T0" fmla="*/ 39 w 59"/>
                    <a:gd name="T1" fmla="*/ 78 h 101"/>
                    <a:gd name="T2" fmla="*/ 17 w 59"/>
                    <a:gd name="T3" fmla="*/ 94 h 101"/>
                    <a:gd name="T4" fmla="*/ 8 w 59"/>
                    <a:gd name="T5" fmla="*/ 94 h 101"/>
                    <a:gd name="T6" fmla="*/ 0 w 59"/>
                    <a:gd name="T7" fmla="*/ 79 h 101"/>
                    <a:gd name="T8" fmla="*/ 17 w 59"/>
                    <a:gd name="T9" fmla="*/ 73 h 101"/>
                    <a:gd name="T10" fmla="*/ 10 w 59"/>
                    <a:gd name="T11" fmla="*/ 68 h 101"/>
                    <a:gd name="T12" fmla="*/ 8 w 59"/>
                    <a:gd name="T13" fmla="*/ 60 h 101"/>
                    <a:gd name="T14" fmla="*/ 18 w 59"/>
                    <a:gd name="T15" fmla="*/ 23 h 101"/>
                    <a:gd name="T16" fmla="*/ 26 w 59"/>
                    <a:gd name="T17" fmla="*/ 17 h 101"/>
                    <a:gd name="T18" fmla="*/ 36 w 59"/>
                    <a:gd name="T19" fmla="*/ 26 h 101"/>
                    <a:gd name="T20" fmla="*/ 36 w 59"/>
                    <a:gd name="T21" fmla="*/ 27 h 101"/>
                    <a:gd name="T22" fmla="*/ 43 w 59"/>
                    <a:gd name="T23" fmla="*/ 40 h 101"/>
                    <a:gd name="T24" fmla="*/ 42 w 59"/>
                    <a:gd name="T25" fmla="*/ 12 h 101"/>
                    <a:gd name="T26" fmla="*/ 21 w 59"/>
                    <a:gd name="T27" fmla="*/ 5 h 101"/>
                    <a:gd name="T28" fmla="*/ 44 w 59"/>
                    <a:gd name="T29" fmla="*/ 1 h 101"/>
                    <a:gd name="T30" fmla="*/ 57 w 59"/>
                    <a:gd name="T31" fmla="*/ 17 h 101"/>
                    <a:gd name="T32" fmla="*/ 56 w 59"/>
                    <a:gd name="T33" fmla="*/ 48 h 101"/>
                    <a:gd name="T34" fmla="*/ 57 w 59"/>
                    <a:gd name="T35" fmla="*/ 55 h 101"/>
                    <a:gd name="T36" fmla="*/ 55 w 59"/>
                    <a:gd name="T37" fmla="*/ 64 h 101"/>
                    <a:gd name="T38" fmla="*/ 54 w 59"/>
                    <a:gd name="T39" fmla="*/ 71 h 101"/>
                    <a:gd name="T40" fmla="*/ 52 w 59"/>
                    <a:gd name="T41" fmla="*/ 95 h 101"/>
                    <a:gd name="T42" fmla="*/ 49 w 59"/>
                    <a:gd name="T43" fmla="*/ 101 h 101"/>
                    <a:gd name="T44" fmla="*/ 43 w 59"/>
                    <a:gd name="T45" fmla="*/ 98 h 101"/>
                    <a:gd name="T46" fmla="*/ 38 w 59"/>
                    <a:gd name="T47" fmla="*/ 86 h 101"/>
                    <a:gd name="T48" fmla="*/ 39 w 59"/>
                    <a:gd name="T49" fmla="*/ 78 h 101"/>
                    <a:gd name="T50" fmla="*/ 42 w 59"/>
                    <a:gd name="T51" fmla="*/ 47 h 101"/>
                    <a:gd name="T52" fmla="*/ 32 w 59"/>
                    <a:gd name="T53" fmla="*/ 44 h 101"/>
                    <a:gd name="T54" fmla="*/ 29 w 59"/>
                    <a:gd name="T55" fmla="*/ 64 h 101"/>
                    <a:gd name="T56" fmla="*/ 42 w 59"/>
                    <a:gd name="T57" fmla="*/ 4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101">
                      <a:moveTo>
                        <a:pt x="39" y="78"/>
                      </a:moveTo>
                      <a:cubicBezTo>
                        <a:pt x="31" y="84"/>
                        <a:pt x="24" y="89"/>
                        <a:pt x="17" y="94"/>
                      </a:cubicBezTo>
                      <a:cubicBezTo>
                        <a:pt x="14" y="97"/>
                        <a:pt x="11" y="96"/>
                        <a:pt x="8" y="94"/>
                      </a:cubicBezTo>
                      <a:cubicBezTo>
                        <a:pt x="4" y="90"/>
                        <a:pt x="0" y="86"/>
                        <a:pt x="0" y="79"/>
                      </a:cubicBezTo>
                      <a:cubicBezTo>
                        <a:pt x="6" y="82"/>
                        <a:pt x="12" y="80"/>
                        <a:pt x="17" y="73"/>
                      </a:cubicBezTo>
                      <a:cubicBezTo>
                        <a:pt x="15" y="72"/>
                        <a:pt x="13" y="70"/>
                        <a:pt x="10" y="68"/>
                      </a:cubicBezTo>
                      <a:cubicBezTo>
                        <a:pt x="7" y="66"/>
                        <a:pt x="7" y="63"/>
                        <a:pt x="8" y="60"/>
                      </a:cubicBezTo>
                      <a:cubicBezTo>
                        <a:pt x="11" y="48"/>
                        <a:pt x="15" y="36"/>
                        <a:pt x="18" y="23"/>
                      </a:cubicBezTo>
                      <a:cubicBezTo>
                        <a:pt x="19" y="20"/>
                        <a:pt x="20" y="16"/>
                        <a:pt x="26" y="17"/>
                      </a:cubicBezTo>
                      <a:cubicBezTo>
                        <a:pt x="32" y="18"/>
                        <a:pt x="36" y="21"/>
                        <a:pt x="36" y="26"/>
                      </a:cubicBezTo>
                      <a:cubicBezTo>
                        <a:pt x="36" y="26"/>
                        <a:pt x="36" y="27"/>
                        <a:pt x="36" y="27"/>
                      </a:cubicBezTo>
                      <a:cubicBezTo>
                        <a:pt x="35" y="33"/>
                        <a:pt x="38" y="37"/>
                        <a:pt x="43" y="40"/>
                      </a:cubicBezTo>
                      <a:cubicBezTo>
                        <a:pt x="43" y="31"/>
                        <a:pt x="42" y="22"/>
                        <a:pt x="42" y="12"/>
                      </a:cubicBezTo>
                      <a:cubicBezTo>
                        <a:pt x="30" y="16"/>
                        <a:pt x="20" y="12"/>
                        <a:pt x="21" y="5"/>
                      </a:cubicBezTo>
                      <a:cubicBezTo>
                        <a:pt x="29" y="3"/>
                        <a:pt x="36" y="1"/>
                        <a:pt x="44" y="1"/>
                      </a:cubicBezTo>
                      <a:cubicBezTo>
                        <a:pt x="54" y="0"/>
                        <a:pt x="59" y="8"/>
                        <a:pt x="57" y="17"/>
                      </a:cubicBezTo>
                      <a:cubicBezTo>
                        <a:pt x="56" y="27"/>
                        <a:pt x="56" y="38"/>
                        <a:pt x="56" y="48"/>
                      </a:cubicBezTo>
                      <a:cubicBezTo>
                        <a:pt x="56" y="50"/>
                        <a:pt x="57" y="52"/>
                        <a:pt x="57" y="55"/>
                      </a:cubicBezTo>
                      <a:cubicBezTo>
                        <a:pt x="57" y="58"/>
                        <a:pt x="56" y="61"/>
                        <a:pt x="55" y="64"/>
                      </a:cubicBezTo>
                      <a:cubicBezTo>
                        <a:pt x="55" y="66"/>
                        <a:pt x="54" y="68"/>
                        <a:pt x="54" y="71"/>
                      </a:cubicBezTo>
                      <a:cubicBezTo>
                        <a:pt x="53" y="79"/>
                        <a:pt x="53" y="87"/>
                        <a:pt x="52" y="95"/>
                      </a:cubicBezTo>
                      <a:cubicBezTo>
                        <a:pt x="52" y="97"/>
                        <a:pt x="51" y="100"/>
                        <a:pt x="49" y="101"/>
                      </a:cubicBezTo>
                      <a:cubicBezTo>
                        <a:pt x="47" y="101"/>
                        <a:pt x="44" y="100"/>
                        <a:pt x="43" y="98"/>
                      </a:cubicBezTo>
                      <a:cubicBezTo>
                        <a:pt x="39" y="95"/>
                        <a:pt x="36" y="92"/>
                        <a:pt x="38" y="86"/>
                      </a:cubicBezTo>
                      <a:cubicBezTo>
                        <a:pt x="39" y="84"/>
                        <a:pt x="39" y="81"/>
                        <a:pt x="39" y="78"/>
                      </a:cubicBezTo>
                      <a:close/>
                      <a:moveTo>
                        <a:pt x="42" y="47"/>
                      </a:moveTo>
                      <a:cubicBezTo>
                        <a:pt x="39" y="46"/>
                        <a:pt x="36" y="45"/>
                        <a:pt x="32" y="44"/>
                      </a:cubicBezTo>
                      <a:cubicBezTo>
                        <a:pt x="31" y="51"/>
                        <a:pt x="30" y="57"/>
                        <a:pt x="29" y="64"/>
                      </a:cubicBezTo>
                      <a:cubicBezTo>
                        <a:pt x="39" y="61"/>
                        <a:pt x="42" y="57"/>
                        <a:pt x="42"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0"/>
                <p:cNvSpPr>
                  <a:spLocks noEditPoints="1"/>
                </p:cNvSpPr>
                <p:nvPr/>
              </p:nvSpPr>
              <p:spPr bwMode="auto">
                <a:xfrm>
                  <a:off x="6361113" y="3541713"/>
                  <a:ext cx="236538" cy="509588"/>
                </a:xfrm>
                <a:custGeom>
                  <a:avLst/>
                  <a:gdLst>
                    <a:gd name="T0" fmla="*/ 11 w 55"/>
                    <a:gd name="T1" fmla="*/ 89 h 120"/>
                    <a:gd name="T2" fmla="*/ 10 w 55"/>
                    <a:gd name="T3" fmla="*/ 100 h 120"/>
                    <a:gd name="T4" fmla="*/ 6 w 55"/>
                    <a:gd name="T5" fmla="*/ 104 h 120"/>
                    <a:gd name="T6" fmla="*/ 1 w 55"/>
                    <a:gd name="T7" fmla="*/ 99 h 120"/>
                    <a:gd name="T8" fmla="*/ 3 w 55"/>
                    <a:gd name="T9" fmla="*/ 84 h 120"/>
                    <a:gd name="T10" fmla="*/ 14 w 55"/>
                    <a:gd name="T11" fmla="*/ 37 h 120"/>
                    <a:gd name="T12" fmla="*/ 22 w 55"/>
                    <a:gd name="T13" fmla="*/ 11 h 120"/>
                    <a:gd name="T14" fmla="*/ 26 w 55"/>
                    <a:gd name="T15" fmla="*/ 19 h 120"/>
                    <a:gd name="T16" fmla="*/ 20 w 55"/>
                    <a:gd name="T17" fmla="*/ 40 h 120"/>
                    <a:gd name="T18" fmla="*/ 27 w 55"/>
                    <a:gd name="T19" fmla="*/ 35 h 120"/>
                    <a:gd name="T20" fmla="*/ 35 w 55"/>
                    <a:gd name="T21" fmla="*/ 30 h 120"/>
                    <a:gd name="T22" fmla="*/ 33 w 55"/>
                    <a:gd name="T23" fmla="*/ 9 h 120"/>
                    <a:gd name="T24" fmla="*/ 28 w 55"/>
                    <a:gd name="T25" fmla="*/ 8 h 120"/>
                    <a:gd name="T26" fmla="*/ 19 w 55"/>
                    <a:gd name="T27" fmla="*/ 12 h 120"/>
                    <a:gd name="T28" fmla="*/ 12 w 55"/>
                    <a:gd name="T29" fmla="*/ 15 h 120"/>
                    <a:gd name="T30" fmla="*/ 9 w 55"/>
                    <a:gd name="T31" fmla="*/ 11 h 120"/>
                    <a:gd name="T32" fmla="*/ 11 w 55"/>
                    <a:gd name="T33" fmla="*/ 8 h 120"/>
                    <a:gd name="T34" fmla="*/ 31 w 55"/>
                    <a:gd name="T35" fmla="*/ 0 h 120"/>
                    <a:gd name="T36" fmla="*/ 45 w 55"/>
                    <a:gd name="T37" fmla="*/ 15 h 120"/>
                    <a:gd name="T38" fmla="*/ 44 w 55"/>
                    <a:gd name="T39" fmla="*/ 46 h 120"/>
                    <a:gd name="T40" fmla="*/ 48 w 55"/>
                    <a:gd name="T41" fmla="*/ 54 h 120"/>
                    <a:gd name="T42" fmla="*/ 48 w 55"/>
                    <a:gd name="T43" fmla="*/ 71 h 120"/>
                    <a:gd name="T44" fmla="*/ 44 w 55"/>
                    <a:gd name="T45" fmla="*/ 77 h 120"/>
                    <a:gd name="T46" fmla="*/ 44 w 55"/>
                    <a:gd name="T47" fmla="*/ 110 h 120"/>
                    <a:gd name="T48" fmla="*/ 44 w 55"/>
                    <a:gd name="T49" fmla="*/ 114 h 120"/>
                    <a:gd name="T50" fmla="*/ 41 w 55"/>
                    <a:gd name="T51" fmla="*/ 120 h 120"/>
                    <a:gd name="T52" fmla="*/ 32 w 55"/>
                    <a:gd name="T53" fmla="*/ 118 h 120"/>
                    <a:gd name="T54" fmla="*/ 13 w 55"/>
                    <a:gd name="T55" fmla="*/ 91 h 120"/>
                    <a:gd name="T56" fmla="*/ 12 w 55"/>
                    <a:gd name="T57" fmla="*/ 89 h 120"/>
                    <a:gd name="T58" fmla="*/ 11 w 55"/>
                    <a:gd name="T59" fmla="*/ 89 h 120"/>
                    <a:gd name="T60" fmla="*/ 24 w 55"/>
                    <a:gd name="T61" fmla="*/ 76 h 120"/>
                    <a:gd name="T62" fmla="*/ 23 w 55"/>
                    <a:gd name="T63" fmla="*/ 74 h 120"/>
                    <a:gd name="T64" fmla="*/ 27 w 55"/>
                    <a:gd name="T65" fmla="*/ 71 h 120"/>
                    <a:gd name="T66" fmla="*/ 33 w 55"/>
                    <a:gd name="T67" fmla="*/ 67 h 120"/>
                    <a:gd name="T68" fmla="*/ 32 w 55"/>
                    <a:gd name="T69" fmla="*/ 63 h 120"/>
                    <a:gd name="T70" fmla="*/ 22 w 55"/>
                    <a:gd name="T71" fmla="*/ 52 h 120"/>
                    <a:gd name="T72" fmla="*/ 18 w 55"/>
                    <a:gd name="T73" fmla="*/ 89 h 120"/>
                    <a:gd name="T74" fmla="*/ 33 w 55"/>
                    <a:gd name="T75" fmla="*/ 107 h 120"/>
                    <a:gd name="T76" fmla="*/ 35 w 55"/>
                    <a:gd name="T77" fmla="*/ 77 h 120"/>
                    <a:gd name="T78" fmla="*/ 31 w 55"/>
                    <a:gd name="T79" fmla="*/ 75 h 120"/>
                    <a:gd name="T80" fmla="*/ 24 w 55"/>
                    <a:gd name="T81" fmla="*/ 7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 h="120">
                      <a:moveTo>
                        <a:pt x="11" y="89"/>
                      </a:moveTo>
                      <a:cubicBezTo>
                        <a:pt x="10" y="93"/>
                        <a:pt x="10" y="96"/>
                        <a:pt x="10" y="100"/>
                      </a:cubicBezTo>
                      <a:cubicBezTo>
                        <a:pt x="9" y="102"/>
                        <a:pt x="9" y="104"/>
                        <a:pt x="6" y="104"/>
                      </a:cubicBezTo>
                      <a:cubicBezTo>
                        <a:pt x="3" y="104"/>
                        <a:pt x="0" y="103"/>
                        <a:pt x="1" y="99"/>
                      </a:cubicBezTo>
                      <a:cubicBezTo>
                        <a:pt x="2" y="94"/>
                        <a:pt x="2" y="89"/>
                        <a:pt x="3" y="84"/>
                      </a:cubicBezTo>
                      <a:cubicBezTo>
                        <a:pt x="7" y="68"/>
                        <a:pt x="10" y="53"/>
                        <a:pt x="14" y="37"/>
                      </a:cubicBezTo>
                      <a:cubicBezTo>
                        <a:pt x="16" y="29"/>
                        <a:pt x="19" y="20"/>
                        <a:pt x="22" y="11"/>
                      </a:cubicBezTo>
                      <a:cubicBezTo>
                        <a:pt x="26" y="13"/>
                        <a:pt x="27" y="15"/>
                        <a:pt x="26" y="19"/>
                      </a:cubicBezTo>
                      <a:cubicBezTo>
                        <a:pt x="24" y="25"/>
                        <a:pt x="22" y="32"/>
                        <a:pt x="20" y="40"/>
                      </a:cubicBezTo>
                      <a:cubicBezTo>
                        <a:pt x="23" y="37"/>
                        <a:pt x="25" y="36"/>
                        <a:pt x="27" y="35"/>
                      </a:cubicBezTo>
                      <a:cubicBezTo>
                        <a:pt x="30" y="33"/>
                        <a:pt x="34" y="32"/>
                        <a:pt x="35" y="30"/>
                      </a:cubicBezTo>
                      <a:cubicBezTo>
                        <a:pt x="36" y="23"/>
                        <a:pt x="37" y="16"/>
                        <a:pt x="33" y="9"/>
                      </a:cubicBezTo>
                      <a:cubicBezTo>
                        <a:pt x="33" y="8"/>
                        <a:pt x="30" y="7"/>
                        <a:pt x="28" y="8"/>
                      </a:cubicBezTo>
                      <a:cubicBezTo>
                        <a:pt x="25" y="9"/>
                        <a:pt x="22" y="11"/>
                        <a:pt x="19" y="12"/>
                      </a:cubicBezTo>
                      <a:cubicBezTo>
                        <a:pt x="17" y="13"/>
                        <a:pt x="15" y="15"/>
                        <a:pt x="12" y="15"/>
                      </a:cubicBezTo>
                      <a:cubicBezTo>
                        <a:pt x="11" y="15"/>
                        <a:pt x="9" y="13"/>
                        <a:pt x="9" y="11"/>
                      </a:cubicBezTo>
                      <a:cubicBezTo>
                        <a:pt x="8" y="11"/>
                        <a:pt x="10" y="9"/>
                        <a:pt x="11" y="8"/>
                      </a:cubicBezTo>
                      <a:cubicBezTo>
                        <a:pt x="17" y="4"/>
                        <a:pt x="23" y="0"/>
                        <a:pt x="31" y="0"/>
                      </a:cubicBezTo>
                      <a:cubicBezTo>
                        <a:pt x="41" y="1"/>
                        <a:pt x="46" y="5"/>
                        <a:pt x="45" y="15"/>
                      </a:cubicBezTo>
                      <a:cubicBezTo>
                        <a:pt x="45" y="25"/>
                        <a:pt x="45" y="36"/>
                        <a:pt x="44" y="46"/>
                      </a:cubicBezTo>
                      <a:cubicBezTo>
                        <a:pt x="44" y="50"/>
                        <a:pt x="45" y="52"/>
                        <a:pt x="48" y="54"/>
                      </a:cubicBezTo>
                      <a:cubicBezTo>
                        <a:pt x="55" y="60"/>
                        <a:pt x="55" y="66"/>
                        <a:pt x="48" y="71"/>
                      </a:cubicBezTo>
                      <a:cubicBezTo>
                        <a:pt x="45" y="72"/>
                        <a:pt x="44" y="74"/>
                        <a:pt x="44" y="77"/>
                      </a:cubicBezTo>
                      <a:cubicBezTo>
                        <a:pt x="45" y="88"/>
                        <a:pt x="44" y="99"/>
                        <a:pt x="44" y="110"/>
                      </a:cubicBezTo>
                      <a:cubicBezTo>
                        <a:pt x="44" y="112"/>
                        <a:pt x="45" y="113"/>
                        <a:pt x="44" y="114"/>
                      </a:cubicBezTo>
                      <a:cubicBezTo>
                        <a:pt x="43" y="116"/>
                        <a:pt x="42" y="120"/>
                        <a:pt x="41" y="120"/>
                      </a:cubicBezTo>
                      <a:cubicBezTo>
                        <a:pt x="38" y="120"/>
                        <a:pt x="34" y="120"/>
                        <a:pt x="32" y="118"/>
                      </a:cubicBezTo>
                      <a:cubicBezTo>
                        <a:pt x="25" y="109"/>
                        <a:pt x="19" y="100"/>
                        <a:pt x="13" y="91"/>
                      </a:cubicBezTo>
                      <a:cubicBezTo>
                        <a:pt x="12" y="90"/>
                        <a:pt x="12" y="90"/>
                        <a:pt x="12" y="89"/>
                      </a:cubicBezTo>
                      <a:cubicBezTo>
                        <a:pt x="11" y="89"/>
                        <a:pt x="11" y="89"/>
                        <a:pt x="11" y="89"/>
                      </a:cubicBezTo>
                      <a:close/>
                      <a:moveTo>
                        <a:pt x="24" y="76"/>
                      </a:moveTo>
                      <a:cubicBezTo>
                        <a:pt x="23" y="75"/>
                        <a:pt x="23" y="75"/>
                        <a:pt x="23" y="74"/>
                      </a:cubicBezTo>
                      <a:cubicBezTo>
                        <a:pt x="24" y="73"/>
                        <a:pt x="26" y="72"/>
                        <a:pt x="27" y="71"/>
                      </a:cubicBezTo>
                      <a:cubicBezTo>
                        <a:pt x="29" y="70"/>
                        <a:pt x="31" y="69"/>
                        <a:pt x="33" y="67"/>
                      </a:cubicBezTo>
                      <a:cubicBezTo>
                        <a:pt x="35" y="66"/>
                        <a:pt x="35" y="63"/>
                        <a:pt x="32" y="63"/>
                      </a:cubicBezTo>
                      <a:cubicBezTo>
                        <a:pt x="27" y="61"/>
                        <a:pt x="24" y="58"/>
                        <a:pt x="22" y="52"/>
                      </a:cubicBezTo>
                      <a:cubicBezTo>
                        <a:pt x="17" y="65"/>
                        <a:pt x="13" y="77"/>
                        <a:pt x="18" y="89"/>
                      </a:cubicBezTo>
                      <a:cubicBezTo>
                        <a:pt x="21" y="97"/>
                        <a:pt x="27" y="101"/>
                        <a:pt x="33" y="107"/>
                      </a:cubicBezTo>
                      <a:cubicBezTo>
                        <a:pt x="34" y="97"/>
                        <a:pt x="34" y="87"/>
                        <a:pt x="35" y="77"/>
                      </a:cubicBezTo>
                      <a:cubicBezTo>
                        <a:pt x="35" y="77"/>
                        <a:pt x="32" y="75"/>
                        <a:pt x="31" y="75"/>
                      </a:cubicBezTo>
                      <a:cubicBezTo>
                        <a:pt x="29" y="75"/>
                        <a:pt x="26" y="76"/>
                        <a:pt x="24"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6" name="组合 35"/>
              <p:cNvGrpSpPr/>
              <p:nvPr/>
            </p:nvGrpSpPr>
            <p:grpSpPr>
              <a:xfrm>
                <a:off x="6738929" y="2270918"/>
                <a:ext cx="549275" cy="693738"/>
                <a:chOff x="6108700" y="2066926"/>
                <a:chExt cx="549275" cy="693738"/>
              </a:xfrm>
              <a:grpFill/>
            </p:grpSpPr>
            <p:sp>
              <p:nvSpPr>
                <p:cNvPr id="43" name="Freeform 13"/>
                <p:cNvSpPr>
                  <a:spLocks noEditPoints="1"/>
                </p:cNvSpPr>
                <p:nvPr/>
              </p:nvSpPr>
              <p:spPr bwMode="auto">
                <a:xfrm>
                  <a:off x="6108700" y="2066926"/>
                  <a:ext cx="549275" cy="655638"/>
                </a:xfrm>
                <a:custGeom>
                  <a:avLst/>
                  <a:gdLst>
                    <a:gd name="T0" fmla="*/ 54 w 128"/>
                    <a:gd name="T1" fmla="*/ 76 h 154"/>
                    <a:gd name="T2" fmla="*/ 66 w 128"/>
                    <a:gd name="T3" fmla="*/ 53 h 154"/>
                    <a:gd name="T4" fmla="*/ 49 w 128"/>
                    <a:gd name="T5" fmla="*/ 47 h 154"/>
                    <a:gd name="T6" fmla="*/ 64 w 128"/>
                    <a:gd name="T7" fmla="*/ 44 h 154"/>
                    <a:gd name="T8" fmla="*/ 83 w 128"/>
                    <a:gd name="T9" fmla="*/ 6 h 154"/>
                    <a:gd name="T10" fmla="*/ 91 w 128"/>
                    <a:gd name="T11" fmla="*/ 11 h 154"/>
                    <a:gd name="T12" fmla="*/ 96 w 128"/>
                    <a:gd name="T13" fmla="*/ 36 h 154"/>
                    <a:gd name="T14" fmla="*/ 106 w 128"/>
                    <a:gd name="T15" fmla="*/ 41 h 154"/>
                    <a:gd name="T16" fmla="*/ 82 w 128"/>
                    <a:gd name="T17" fmla="*/ 50 h 154"/>
                    <a:gd name="T18" fmla="*/ 71 w 128"/>
                    <a:gd name="T19" fmla="*/ 65 h 154"/>
                    <a:gd name="T20" fmla="*/ 110 w 128"/>
                    <a:gd name="T21" fmla="*/ 74 h 154"/>
                    <a:gd name="T22" fmla="*/ 101 w 128"/>
                    <a:gd name="T23" fmla="*/ 87 h 154"/>
                    <a:gd name="T24" fmla="*/ 111 w 128"/>
                    <a:gd name="T25" fmla="*/ 98 h 154"/>
                    <a:gd name="T26" fmla="*/ 92 w 128"/>
                    <a:gd name="T27" fmla="*/ 104 h 154"/>
                    <a:gd name="T28" fmla="*/ 86 w 128"/>
                    <a:gd name="T29" fmla="*/ 116 h 154"/>
                    <a:gd name="T30" fmla="*/ 124 w 128"/>
                    <a:gd name="T31" fmla="*/ 112 h 154"/>
                    <a:gd name="T32" fmla="*/ 120 w 128"/>
                    <a:gd name="T33" fmla="*/ 122 h 154"/>
                    <a:gd name="T34" fmla="*/ 111 w 128"/>
                    <a:gd name="T35" fmla="*/ 144 h 154"/>
                    <a:gd name="T36" fmla="*/ 105 w 128"/>
                    <a:gd name="T37" fmla="*/ 153 h 154"/>
                    <a:gd name="T38" fmla="*/ 55 w 128"/>
                    <a:gd name="T39" fmla="*/ 129 h 154"/>
                    <a:gd name="T40" fmla="*/ 53 w 128"/>
                    <a:gd name="T41" fmla="*/ 121 h 154"/>
                    <a:gd name="T42" fmla="*/ 61 w 128"/>
                    <a:gd name="T43" fmla="*/ 125 h 154"/>
                    <a:gd name="T44" fmla="*/ 94 w 128"/>
                    <a:gd name="T45" fmla="*/ 140 h 154"/>
                    <a:gd name="T46" fmla="*/ 85 w 128"/>
                    <a:gd name="T47" fmla="*/ 127 h 154"/>
                    <a:gd name="T48" fmla="*/ 71 w 128"/>
                    <a:gd name="T49" fmla="*/ 108 h 154"/>
                    <a:gd name="T50" fmla="*/ 52 w 128"/>
                    <a:gd name="T51" fmla="*/ 113 h 154"/>
                    <a:gd name="T52" fmla="*/ 38 w 128"/>
                    <a:gd name="T53" fmla="*/ 97 h 154"/>
                    <a:gd name="T54" fmla="*/ 51 w 128"/>
                    <a:gd name="T55" fmla="*/ 97 h 154"/>
                    <a:gd name="T56" fmla="*/ 34 w 128"/>
                    <a:gd name="T57" fmla="*/ 93 h 154"/>
                    <a:gd name="T58" fmla="*/ 35 w 128"/>
                    <a:gd name="T59" fmla="*/ 105 h 154"/>
                    <a:gd name="T60" fmla="*/ 26 w 128"/>
                    <a:gd name="T61" fmla="*/ 154 h 154"/>
                    <a:gd name="T62" fmla="*/ 20 w 128"/>
                    <a:gd name="T63" fmla="*/ 118 h 154"/>
                    <a:gd name="T64" fmla="*/ 0 w 128"/>
                    <a:gd name="T65" fmla="*/ 103 h 154"/>
                    <a:gd name="T66" fmla="*/ 19 w 128"/>
                    <a:gd name="T67" fmla="*/ 72 h 154"/>
                    <a:gd name="T68" fmla="*/ 25 w 128"/>
                    <a:gd name="T69" fmla="*/ 51 h 154"/>
                    <a:gd name="T70" fmla="*/ 39 w 128"/>
                    <a:gd name="T71" fmla="*/ 14 h 154"/>
                    <a:gd name="T72" fmla="*/ 51 w 128"/>
                    <a:gd name="T73" fmla="*/ 24 h 154"/>
                    <a:gd name="T74" fmla="*/ 39 w 128"/>
                    <a:gd name="T75" fmla="*/ 44 h 154"/>
                    <a:gd name="T76" fmla="*/ 48 w 128"/>
                    <a:gd name="T77" fmla="*/ 73 h 154"/>
                    <a:gd name="T78" fmla="*/ 81 w 128"/>
                    <a:gd name="T79" fmla="*/ 90 h 154"/>
                    <a:gd name="T80" fmla="*/ 92 w 128"/>
                    <a:gd name="T81" fmla="*/ 71 h 154"/>
                    <a:gd name="T82" fmla="*/ 81 w 128"/>
                    <a:gd name="T83" fmla="*/ 80 h 154"/>
                    <a:gd name="T84" fmla="*/ 76 w 128"/>
                    <a:gd name="T85" fmla="*/ 73 h 154"/>
                    <a:gd name="T86" fmla="*/ 67 w 128"/>
                    <a:gd name="T87" fmla="*/ 79 h 154"/>
                    <a:gd name="T88" fmla="*/ 76 w 128"/>
                    <a:gd name="T89" fmla="*/ 73 h 154"/>
                    <a:gd name="T90" fmla="*/ 56 w 128"/>
                    <a:gd name="T91" fmla="*/ 88 h 154"/>
                    <a:gd name="T92" fmla="*/ 63 w 128"/>
                    <a:gd name="T93" fmla="*/ 8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 h="154">
                      <a:moveTo>
                        <a:pt x="48" y="73"/>
                      </a:moveTo>
                      <a:cubicBezTo>
                        <a:pt x="50" y="74"/>
                        <a:pt x="52" y="75"/>
                        <a:pt x="54" y="76"/>
                      </a:cubicBezTo>
                      <a:cubicBezTo>
                        <a:pt x="57" y="74"/>
                        <a:pt x="60" y="72"/>
                        <a:pt x="63" y="70"/>
                      </a:cubicBezTo>
                      <a:cubicBezTo>
                        <a:pt x="58" y="63"/>
                        <a:pt x="65" y="59"/>
                        <a:pt x="66" y="53"/>
                      </a:cubicBezTo>
                      <a:cubicBezTo>
                        <a:pt x="63" y="53"/>
                        <a:pt x="59" y="53"/>
                        <a:pt x="56" y="52"/>
                      </a:cubicBezTo>
                      <a:cubicBezTo>
                        <a:pt x="54" y="51"/>
                        <a:pt x="51" y="49"/>
                        <a:pt x="49" y="47"/>
                      </a:cubicBezTo>
                      <a:cubicBezTo>
                        <a:pt x="49" y="46"/>
                        <a:pt x="50" y="46"/>
                        <a:pt x="50" y="46"/>
                      </a:cubicBezTo>
                      <a:cubicBezTo>
                        <a:pt x="55" y="45"/>
                        <a:pt x="59" y="45"/>
                        <a:pt x="64" y="44"/>
                      </a:cubicBezTo>
                      <a:cubicBezTo>
                        <a:pt x="68" y="44"/>
                        <a:pt x="70" y="42"/>
                        <a:pt x="71" y="38"/>
                      </a:cubicBezTo>
                      <a:cubicBezTo>
                        <a:pt x="75" y="27"/>
                        <a:pt x="79" y="16"/>
                        <a:pt x="83" y="6"/>
                      </a:cubicBezTo>
                      <a:cubicBezTo>
                        <a:pt x="84" y="3"/>
                        <a:pt x="84" y="0"/>
                        <a:pt x="88" y="2"/>
                      </a:cubicBezTo>
                      <a:cubicBezTo>
                        <a:pt x="92" y="4"/>
                        <a:pt x="94" y="9"/>
                        <a:pt x="91" y="11"/>
                      </a:cubicBezTo>
                      <a:cubicBezTo>
                        <a:pt x="83" y="19"/>
                        <a:pt x="83" y="30"/>
                        <a:pt x="80" y="41"/>
                      </a:cubicBezTo>
                      <a:cubicBezTo>
                        <a:pt x="85" y="39"/>
                        <a:pt x="91" y="37"/>
                        <a:pt x="96" y="36"/>
                      </a:cubicBezTo>
                      <a:cubicBezTo>
                        <a:pt x="98" y="35"/>
                        <a:pt x="101" y="35"/>
                        <a:pt x="102" y="36"/>
                      </a:cubicBezTo>
                      <a:cubicBezTo>
                        <a:pt x="104" y="37"/>
                        <a:pt x="106" y="39"/>
                        <a:pt x="106" y="41"/>
                      </a:cubicBezTo>
                      <a:cubicBezTo>
                        <a:pt x="106" y="42"/>
                        <a:pt x="105" y="44"/>
                        <a:pt x="103" y="44"/>
                      </a:cubicBezTo>
                      <a:cubicBezTo>
                        <a:pt x="96" y="46"/>
                        <a:pt x="89" y="48"/>
                        <a:pt x="82" y="50"/>
                      </a:cubicBezTo>
                      <a:cubicBezTo>
                        <a:pt x="78" y="50"/>
                        <a:pt x="77" y="51"/>
                        <a:pt x="76" y="54"/>
                      </a:cubicBezTo>
                      <a:cubicBezTo>
                        <a:pt x="74" y="58"/>
                        <a:pt x="73" y="61"/>
                        <a:pt x="71" y="65"/>
                      </a:cubicBezTo>
                      <a:cubicBezTo>
                        <a:pt x="82" y="63"/>
                        <a:pt x="92" y="62"/>
                        <a:pt x="102" y="66"/>
                      </a:cubicBezTo>
                      <a:cubicBezTo>
                        <a:pt x="106" y="67"/>
                        <a:pt x="110" y="69"/>
                        <a:pt x="110" y="74"/>
                      </a:cubicBezTo>
                      <a:cubicBezTo>
                        <a:pt x="111" y="79"/>
                        <a:pt x="109" y="83"/>
                        <a:pt x="104" y="85"/>
                      </a:cubicBezTo>
                      <a:cubicBezTo>
                        <a:pt x="103" y="85"/>
                        <a:pt x="102" y="86"/>
                        <a:pt x="101" y="87"/>
                      </a:cubicBezTo>
                      <a:cubicBezTo>
                        <a:pt x="103" y="88"/>
                        <a:pt x="105" y="88"/>
                        <a:pt x="106" y="89"/>
                      </a:cubicBezTo>
                      <a:cubicBezTo>
                        <a:pt x="110" y="91"/>
                        <a:pt x="112" y="94"/>
                        <a:pt x="111" y="98"/>
                      </a:cubicBezTo>
                      <a:cubicBezTo>
                        <a:pt x="110" y="102"/>
                        <a:pt x="107" y="103"/>
                        <a:pt x="104" y="103"/>
                      </a:cubicBezTo>
                      <a:cubicBezTo>
                        <a:pt x="100" y="103"/>
                        <a:pt x="96" y="104"/>
                        <a:pt x="92" y="104"/>
                      </a:cubicBezTo>
                      <a:cubicBezTo>
                        <a:pt x="86" y="105"/>
                        <a:pt x="81" y="111"/>
                        <a:pt x="82" y="117"/>
                      </a:cubicBezTo>
                      <a:cubicBezTo>
                        <a:pt x="83" y="117"/>
                        <a:pt x="85" y="117"/>
                        <a:pt x="86" y="116"/>
                      </a:cubicBezTo>
                      <a:cubicBezTo>
                        <a:pt x="95" y="111"/>
                        <a:pt x="104" y="109"/>
                        <a:pt x="114" y="109"/>
                      </a:cubicBezTo>
                      <a:cubicBezTo>
                        <a:pt x="118" y="110"/>
                        <a:pt x="121" y="111"/>
                        <a:pt x="124" y="112"/>
                      </a:cubicBezTo>
                      <a:cubicBezTo>
                        <a:pt x="128" y="114"/>
                        <a:pt x="128" y="117"/>
                        <a:pt x="126" y="120"/>
                      </a:cubicBezTo>
                      <a:cubicBezTo>
                        <a:pt x="125" y="123"/>
                        <a:pt x="122" y="123"/>
                        <a:pt x="120" y="122"/>
                      </a:cubicBezTo>
                      <a:cubicBezTo>
                        <a:pt x="111" y="118"/>
                        <a:pt x="104" y="120"/>
                        <a:pt x="97" y="123"/>
                      </a:cubicBezTo>
                      <a:cubicBezTo>
                        <a:pt x="101" y="130"/>
                        <a:pt x="106" y="137"/>
                        <a:pt x="111" y="144"/>
                      </a:cubicBezTo>
                      <a:cubicBezTo>
                        <a:pt x="112" y="146"/>
                        <a:pt x="112" y="150"/>
                        <a:pt x="111" y="152"/>
                      </a:cubicBezTo>
                      <a:cubicBezTo>
                        <a:pt x="111" y="153"/>
                        <a:pt x="107" y="153"/>
                        <a:pt x="105" y="153"/>
                      </a:cubicBezTo>
                      <a:cubicBezTo>
                        <a:pt x="91" y="150"/>
                        <a:pt x="77" y="146"/>
                        <a:pt x="66" y="138"/>
                      </a:cubicBezTo>
                      <a:cubicBezTo>
                        <a:pt x="62" y="135"/>
                        <a:pt x="59" y="132"/>
                        <a:pt x="55" y="129"/>
                      </a:cubicBezTo>
                      <a:cubicBezTo>
                        <a:pt x="54" y="128"/>
                        <a:pt x="53" y="127"/>
                        <a:pt x="53" y="126"/>
                      </a:cubicBezTo>
                      <a:cubicBezTo>
                        <a:pt x="53" y="124"/>
                        <a:pt x="53" y="122"/>
                        <a:pt x="53" y="121"/>
                      </a:cubicBezTo>
                      <a:cubicBezTo>
                        <a:pt x="55" y="121"/>
                        <a:pt x="57" y="121"/>
                        <a:pt x="58" y="121"/>
                      </a:cubicBezTo>
                      <a:cubicBezTo>
                        <a:pt x="59" y="122"/>
                        <a:pt x="60" y="123"/>
                        <a:pt x="61" y="125"/>
                      </a:cubicBezTo>
                      <a:cubicBezTo>
                        <a:pt x="70" y="134"/>
                        <a:pt x="80" y="139"/>
                        <a:pt x="92" y="140"/>
                      </a:cubicBezTo>
                      <a:cubicBezTo>
                        <a:pt x="93" y="140"/>
                        <a:pt x="93" y="140"/>
                        <a:pt x="94" y="140"/>
                      </a:cubicBezTo>
                      <a:cubicBezTo>
                        <a:pt x="92" y="136"/>
                        <a:pt x="90" y="132"/>
                        <a:pt x="88" y="128"/>
                      </a:cubicBezTo>
                      <a:cubicBezTo>
                        <a:pt x="88" y="128"/>
                        <a:pt x="86" y="127"/>
                        <a:pt x="85" y="127"/>
                      </a:cubicBezTo>
                      <a:cubicBezTo>
                        <a:pt x="71" y="126"/>
                        <a:pt x="70" y="124"/>
                        <a:pt x="71" y="111"/>
                      </a:cubicBezTo>
                      <a:cubicBezTo>
                        <a:pt x="71" y="110"/>
                        <a:pt x="71" y="109"/>
                        <a:pt x="71" y="108"/>
                      </a:cubicBezTo>
                      <a:cubicBezTo>
                        <a:pt x="68" y="109"/>
                        <a:pt x="65" y="109"/>
                        <a:pt x="62" y="110"/>
                      </a:cubicBezTo>
                      <a:cubicBezTo>
                        <a:pt x="59" y="111"/>
                        <a:pt x="55" y="112"/>
                        <a:pt x="52" y="113"/>
                      </a:cubicBezTo>
                      <a:cubicBezTo>
                        <a:pt x="48" y="114"/>
                        <a:pt x="44" y="115"/>
                        <a:pt x="41" y="111"/>
                      </a:cubicBezTo>
                      <a:cubicBezTo>
                        <a:pt x="37" y="107"/>
                        <a:pt x="37" y="102"/>
                        <a:pt x="38" y="97"/>
                      </a:cubicBezTo>
                      <a:cubicBezTo>
                        <a:pt x="38" y="96"/>
                        <a:pt x="40" y="96"/>
                        <a:pt x="42" y="96"/>
                      </a:cubicBezTo>
                      <a:cubicBezTo>
                        <a:pt x="45" y="96"/>
                        <a:pt x="48" y="96"/>
                        <a:pt x="51" y="97"/>
                      </a:cubicBezTo>
                      <a:cubicBezTo>
                        <a:pt x="48" y="90"/>
                        <a:pt x="46" y="84"/>
                        <a:pt x="43" y="78"/>
                      </a:cubicBezTo>
                      <a:cubicBezTo>
                        <a:pt x="40" y="83"/>
                        <a:pt x="37" y="88"/>
                        <a:pt x="34" y="93"/>
                      </a:cubicBezTo>
                      <a:cubicBezTo>
                        <a:pt x="33" y="94"/>
                        <a:pt x="33" y="96"/>
                        <a:pt x="34" y="98"/>
                      </a:cubicBezTo>
                      <a:cubicBezTo>
                        <a:pt x="34" y="100"/>
                        <a:pt x="35" y="103"/>
                        <a:pt x="35" y="105"/>
                      </a:cubicBezTo>
                      <a:cubicBezTo>
                        <a:pt x="32" y="121"/>
                        <a:pt x="29" y="136"/>
                        <a:pt x="27" y="151"/>
                      </a:cubicBezTo>
                      <a:cubicBezTo>
                        <a:pt x="26" y="152"/>
                        <a:pt x="26" y="153"/>
                        <a:pt x="26" y="154"/>
                      </a:cubicBezTo>
                      <a:cubicBezTo>
                        <a:pt x="17" y="153"/>
                        <a:pt x="14" y="149"/>
                        <a:pt x="15" y="141"/>
                      </a:cubicBezTo>
                      <a:cubicBezTo>
                        <a:pt x="17" y="134"/>
                        <a:pt x="18" y="126"/>
                        <a:pt x="20" y="118"/>
                      </a:cubicBezTo>
                      <a:cubicBezTo>
                        <a:pt x="15" y="123"/>
                        <a:pt x="12" y="122"/>
                        <a:pt x="7" y="118"/>
                      </a:cubicBezTo>
                      <a:cubicBezTo>
                        <a:pt x="3" y="114"/>
                        <a:pt x="0" y="109"/>
                        <a:pt x="0" y="103"/>
                      </a:cubicBezTo>
                      <a:cubicBezTo>
                        <a:pt x="0" y="102"/>
                        <a:pt x="1" y="101"/>
                        <a:pt x="1" y="100"/>
                      </a:cubicBezTo>
                      <a:cubicBezTo>
                        <a:pt x="7" y="91"/>
                        <a:pt x="14" y="82"/>
                        <a:pt x="19" y="72"/>
                      </a:cubicBezTo>
                      <a:cubicBezTo>
                        <a:pt x="22" y="67"/>
                        <a:pt x="24" y="61"/>
                        <a:pt x="26" y="55"/>
                      </a:cubicBezTo>
                      <a:cubicBezTo>
                        <a:pt x="27" y="54"/>
                        <a:pt x="25" y="53"/>
                        <a:pt x="25" y="51"/>
                      </a:cubicBezTo>
                      <a:cubicBezTo>
                        <a:pt x="18" y="43"/>
                        <a:pt x="18" y="39"/>
                        <a:pt x="23" y="30"/>
                      </a:cubicBezTo>
                      <a:cubicBezTo>
                        <a:pt x="27" y="23"/>
                        <a:pt x="32" y="17"/>
                        <a:pt x="39" y="14"/>
                      </a:cubicBezTo>
                      <a:cubicBezTo>
                        <a:pt x="45" y="11"/>
                        <a:pt x="50" y="12"/>
                        <a:pt x="53" y="16"/>
                      </a:cubicBezTo>
                      <a:cubicBezTo>
                        <a:pt x="56" y="20"/>
                        <a:pt x="56" y="22"/>
                        <a:pt x="51" y="24"/>
                      </a:cubicBezTo>
                      <a:cubicBezTo>
                        <a:pt x="44" y="26"/>
                        <a:pt x="41" y="31"/>
                        <a:pt x="37" y="36"/>
                      </a:cubicBezTo>
                      <a:cubicBezTo>
                        <a:pt x="36" y="39"/>
                        <a:pt x="36" y="42"/>
                        <a:pt x="39" y="44"/>
                      </a:cubicBezTo>
                      <a:cubicBezTo>
                        <a:pt x="41" y="45"/>
                        <a:pt x="42" y="47"/>
                        <a:pt x="43" y="48"/>
                      </a:cubicBezTo>
                      <a:cubicBezTo>
                        <a:pt x="52" y="58"/>
                        <a:pt x="54" y="62"/>
                        <a:pt x="48" y="73"/>
                      </a:cubicBezTo>
                      <a:close/>
                      <a:moveTo>
                        <a:pt x="79" y="89"/>
                      </a:moveTo>
                      <a:cubicBezTo>
                        <a:pt x="80" y="89"/>
                        <a:pt x="80" y="90"/>
                        <a:pt x="81" y="90"/>
                      </a:cubicBezTo>
                      <a:cubicBezTo>
                        <a:pt x="85" y="86"/>
                        <a:pt x="90" y="81"/>
                        <a:pt x="95" y="76"/>
                      </a:cubicBezTo>
                      <a:cubicBezTo>
                        <a:pt x="97" y="73"/>
                        <a:pt x="95" y="71"/>
                        <a:pt x="92" y="71"/>
                      </a:cubicBezTo>
                      <a:cubicBezTo>
                        <a:pt x="88" y="71"/>
                        <a:pt x="85" y="71"/>
                        <a:pt x="81" y="71"/>
                      </a:cubicBezTo>
                      <a:cubicBezTo>
                        <a:pt x="81" y="75"/>
                        <a:pt x="81" y="77"/>
                        <a:pt x="81" y="80"/>
                      </a:cubicBezTo>
                      <a:cubicBezTo>
                        <a:pt x="81" y="83"/>
                        <a:pt x="80" y="86"/>
                        <a:pt x="79" y="89"/>
                      </a:cubicBezTo>
                      <a:close/>
                      <a:moveTo>
                        <a:pt x="76" y="73"/>
                      </a:moveTo>
                      <a:cubicBezTo>
                        <a:pt x="73" y="74"/>
                        <a:pt x="71" y="75"/>
                        <a:pt x="69" y="77"/>
                      </a:cubicBezTo>
                      <a:cubicBezTo>
                        <a:pt x="68" y="77"/>
                        <a:pt x="67" y="78"/>
                        <a:pt x="67" y="79"/>
                      </a:cubicBezTo>
                      <a:cubicBezTo>
                        <a:pt x="67" y="84"/>
                        <a:pt x="68" y="88"/>
                        <a:pt x="68" y="92"/>
                      </a:cubicBezTo>
                      <a:cubicBezTo>
                        <a:pt x="74" y="91"/>
                        <a:pt x="77" y="83"/>
                        <a:pt x="76" y="73"/>
                      </a:cubicBezTo>
                      <a:close/>
                      <a:moveTo>
                        <a:pt x="63" y="81"/>
                      </a:moveTo>
                      <a:cubicBezTo>
                        <a:pt x="55" y="84"/>
                        <a:pt x="54" y="85"/>
                        <a:pt x="56" y="88"/>
                      </a:cubicBezTo>
                      <a:cubicBezTo>
                        <a:pt x="58" y="94"/>
                        <a:pt x="60" y="95"/>
                        <a:pt x="65" y="93"/>
                      </a:cubicBezTo>
                      <a:cubicBezTo>
                        <a:pt x="64" y="89"/>
                        <a:pt x="63" y="85"/>
                        <a:pt x="63"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4"/>
                <p:cNvSpPr/>
                <p:nvPr/>
              </p:nvSpPr>
              <p:spPr bwMode="auto">
                <a:xfrm>
                  <a:off x="6259513" y="2578101"/>
                  <a:ext cx="68263" cy="182563"/>
                </a:xfrm>
                <a:custGeom>
                  <a:avLst/>
                  <a:gdLst>
                    <a:gd name="T0" fmla="*/ 9 w 16"/>
                    <a:gd name="T1" fmla="*/ 0 h 43"/>
                    <a:gd name="T2" fmla="*/ 15 w 16"/>
                    <a:gd name="T3" fmla="*/ 11 h 43"/>
                    <a:gd name="T4" fmla="*/ 9 w 16"/>
                    <a:gd name="T5" fmla="*/ 43 h 43"/>
                    <a:gd name="T6" fmla="*/ 2 w 16"/>
                    <a:gd name="T7" fmla="*/ 39 h 43"/>
                    <a:gd name="T8" fmla="*/ 0 w 16"/>
                    <a:gd name="T9" fmla="*/ 35 h 43"/>
                    <a:gd name="T10" fmla="*/ 9 w 16"/>
                    <a:gd name="T11" fmla="*/ 0 h 43"/>
                  </a:gdLst>
                  <a:ahLst/>
                  <a:cxnLst>
                    <a:cxn ang="0">
                      <a:pos x="T0" y="T1"/>
                    </a:cxn>
                    <a:cxn ang="0">
                      <a:pos x="T2" y="T3"/>
                    </a:cxn>
                    <a:cxn ang="0">
                      <a:pos x="T4" y="T5"/>
                    </a:cxn>
                    <a:cxn ang="0">
                      <a:pos x="T6" y="T7"/>
                    </a:cxn>
                    <a:cxn ang="0">
                      <a:pos x="T8" y="T9"/>
                    </a:cxn>
                    <a:cxn ang="0">
                      <a:pos x="T10" y="T11"/>
                    </a:cxn>
                  </a:cxnLst>
                  <a:rect l="0" t="0" r="r" b="b"/>
                  <a:pathLst>
                    <a:path w="16" h="43">
                      <a:moveTo>
                        <a:pt x="9" y="0"/>
                      </a:moveTo>
                      <a:cubicBezTo>
                        <a:pt x="15" y="3"/>
                        <a:pt x="16" y="6"/>
                        <a:pt x="15" y="11"/>
                      </a:cubicBezTo>
                      <a:cubicBezTo>
                        <a:pt x="12" y="21"/>
                        <a:pt x="11" y="32"/>
                        <a:pt x="9" y="43"/>
                      </a:cubicBezTo>
                      <a:cubicBezTo>
                        <a:pt x="6" y="41"/>
                        <a:pt x="4" y="40"/>
                        <a:pt x="2" y="39"/>
                      </a:cubicBezTo>
                      <a:cubicBezTo>
                        <a:pt x="1" y="38"/>
                        <a:pt x="0" y="37"/>
                        <a:pt x="0" y="35"/>
                      </a:cubicBezTo>
                      <a:cubicBezTo>
                        <a:pt x="3" y="24"/>
                        <a:pt x="6" y="12"/>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7" name="组合 36"/>
              <p:cNvGrpSpPr/>
              <p:nvPr/>
            </p:nvGrpSpPr>
            <p:grpSpPr>
              <a:xfrm>
                <a:off x="7532962" y="2451100"/>
                <a:ext cx="368300" cy="317500"/>
                <a:chOff x="6186488" y="2930526"/>
                <a:chExt cx="368300" cy="317500"/>
              </a:xfrm>
              <a:grpFill/>
            </p:grpSpPr>
            <p:sp>
              <p:nvSpPr>
                <p:cNvPr id="40" name="Freeform 18"/>
                <p:cNvSpPr/>
                <p:nvPr/>
              </p:nvSpPr>
              <p:spPr bwMode="auto">
                <a:xfrm>
                  <a:off x="6310313" y="2930526"/>
                  <a:ext cx="244475" cy="317500"/>
                </a:xfrm>
                <a:custGeom>
                  <a:avLst/>
                  <a:gdLst>
                    <a:gd name="T0" fmla="*/ 49 w 57"/>
                    <a:gd name="T1" fmla="*/ 74 h 75"/>
                    <a:gd name="T2" fmla="*/ 40 w 57"/>
                    <a:gd name="T3" fmla="*/ 67 h 75"/>
                    <a:gd name="T4" fmla="*/ 33 w 57"/>
                    <a:gd name="T5" fmla="*/ 48 h 75"/>
                    <a:gd name="T6" fmla="*/ 27 w 57"/>
                    <a:gd name="T7" fmla="*/ 46 h 75"/>
                    <a:gd name="T8" fmla="*/ 11 w 57"/>
                    <a:gd name="T9" fmla="*/ 60 h 75"/>
                    <a:gd name="T10" fmla="*/ 5 w 57"/>
                    <a:gd name="T11" fmla="*/ 60 h 75"/>
                    <a:gd name="T12" fmla="*/ 6 w 57"/>
                    <a:gd name="T13" fmla="*/ 46 h 75"/>
                    <a:gd name="T14" fmla="*/ 27 w 57"/>
                    <a:gd name="T15" fmla="*/ 26 h 75"/>
                    <a:gd name="T16" fmla="*/ 40 w 57"/>
                    <a:gd name="T17" fmla="*/ 10 h 75"/>
                    <a:gd name="T18" fmla="*/ 41 w 57"/>
                    <a:gd name="T19" fmla="*/ 6 h 75"/>
                    <a:gd name="T20" fmla="*/ 45 w 57"/>
                    <a:gd name="T21" fmla="*/ 0 h 75"/>
                    <a:gd name="T22" fmla="*/ 53 w 57"/>
                    <a:gd name="T23" fmla="*/ 3 h 75"/>
                    <a:gd name="T24" fmla="*/ 53 w 57"/>
                    <a:gd name="T25" fmla="*/ 20 h 75"/>
                    <a:gd name="T26" fmla="*/ 37 w 57"/>
                    <a:gd name="T27" fmla="*/ 38 h 75"/>
                    <a:gd name="T28" fmla="*/ 49 w 57"/>
                    <a:gd name="T29"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75">
                      <a:moveTo>
                        <a:pt x="49" y="74"/>
                      </a:moveTo>
                      <a:cubicBezTo>
                        <a:pt x="43" y="75"/>
                        <a:pt x="41" y="72"/>
                        <a:pt x="40" y="67"/>
                      </a:cubicBezTo>
                      <a:cubicBezTo>
                        <a:pt x="38" y="61"/>
                        <a:pt x="35" y="54"/>
                        <a:pt x="33" y="48"/>
                      </a:cubicBezTo>
                      <a:cubicBezTo>
                        <a:pt x="32" y="45"/>
                        <a:pt x="30" y="44"/>
                        <a:pt x="27" y="46"/>
                      </a:cubicBezTo>
                      <a:cubicBezTo>
                        <a:pt x="22" y="51"/>
                        <a:pt x="16" y="55"/>
                        <a:pt x="11" y="60"/>
                      </a:cubicBezTo>
                      <a:cubicBezTo>
                        <a:pt x="8" y="63"/>
                        <a:pt x="7" y="62"/>
                        <a:pt x="5" y="60"/>
                      </a:cubicBezTo>
                      <a:cubicBezTo>
                        <a:pt x="0" y="54"/>
                        <a:pt x="0" y="51"/>
                        <a:pt x="6" y="46"/>
                      </a:cubicBezTo>
                      <a:cubicBezTo>
                        <a:pt x="13" y="39"/>
                        <a:pt x="20" y="33"/>
                        <a:pt x="27" y="26"/>
                      </a:cubicBezTo>
                      <a:cubicBezTo>
                        <a:pt x="32" y="21"/>
                        <a:pt x="36" y="15"/>
                        <a:pt x="40" y="10"/>
                      </a:cubicBezTo>
                      <a:cubicBezTo>
                        <a:pt x="40" y="9"/>
                        <a:pt x="41" y="7"/>
                        <a:pt x="41" y="6"/>
                      </a:cubicBezTo>
                      <a:cubicBezTo>
                        <a:pt x="40" y="3"/>
                        <a:pt x="42" y="0"/>
                        <a:pt x="45" y="0"/>
                      </a:cubicBezTo>
                      <a:cubicBezTo>
                        <a:pt x="48" y="0"/>
                        <a:pt x="51" y="1"/>
                        <a:pt x="53" y="3"/>
                      </a:cubicBezTo>
                      <a:cubicBezTo>
                        <a:pt x="57" y="6"/>
                        <a:pt x="57" y="16"/>
                        <a:pt x="53" y="20"/>
                      </a:cubicBezTo>
                      <a:cubicBezTo>
                        <a:pt x="48" y="26"/>
                        <a:pt x="42" y="32"/>
                        <a:pt x="37" y="38"/>
                      </a:cubicBezTo>
                      <a:cubicBezTo>
                        <a:pt x="44" y="49"/>
                        <a:pt x="49" y="61"/>
                        <a:pt x="49"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9"/>
                <p:cNvSpPr/>
                <p:nvPr/>
              </p:nvSpPr>
              <p:spPr bwMode="auto">
                <a:xfrm>
                  <a:off x="6186488" y="3009901"/>
                  <a:ext cx="123825" cy="234950"/>
                </a:xfrm>
                <a:custGeom>
                  <a:avLst/>
                  <a:gdLst>
                    <a:gd name="T0" fmla="*/ 12 w 29"/>
                    <a:gd name="T1" fmla="*/ 30 h 55"/>
                    <a:gd name="T2" fmla="*/ 20 w 29"/>
                    <a:gd name="T3" fmla="*/ 7 h 55"/>
                    <a:gd name="T4" fmla="*/ 25 w 29"/>
                    <a:gd name="T5" fmla="*/ 1 h 55"/>
                    <a:gd name="T6" fmla="*/ 26 w 29"/>
                    <a:gd name="T7" fmla="*/ 9 h 55"/>
                    <a:gd name="T8" fmla="*/ 16 w 29"/>
                    <a:gd name="T9" fmla="*/ 39 h 55"/>
                    <a:gd name="T10" fmla="*/ 13 w 29"/>
                    <a:gd name="T11" fmla="*/ 52 h 55"/>
                    <a:gd name="T12" fmla="*/ 7 w 29"/>
                    <a:gd name="T13" fmla="*/ 54 h 55"/>
                    <a:gd name="T14" fmla="*/ 2 w 29"/>
                    <a:gd name="T15" fmla="*/ 41 h 55"/>
                    <a:gd name="T16" fmla="*/ 3 w 29"/>
                    <a:gd name="T17" fmla="*/ 32 h 55"/>
                    <a:gd name="T18" fmla="*/ 2 w 29"/>
                    <a:gd name="T19" fmla="*/ 6 h 55"/>
                    <a:gd name="T20" fmla="*/ 6 w 29"/>
                    <a:gd name="T21" fmla="*/ 5 h 55"/>
                    <a:gd name="T22" fmla="*/ 10 w 29"/>
                    <a:gd name="T23" fmla="*/ 14 h 55"/>
                    <a:gd name="T24" fmla="*/ 11 w 29"/>
                    <a:gd name="T25" fmla="*/ 30 h 55"/>
                    <a:gd name="T26" fmla="*/ 12 w 29"/>
                    <a:gd name="T27" fmla="*/ 3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55">
                      <a:moveTo>
                        <a:pt x="12" y="30"/>
                      </a:moveTo>
                      <a:cubicBezTo>
                        <a:pt x="15" y="23"/>
                        <a:pt x="17" y="15"/>
                        <a:pt x="20" y="7"/>
                      </a:cubicBezTo>
                      <a:cubicBezTo>
                        <a:pt x="21" y="5"/>
                        <a:pt x="21" y="0"/>
                        <a:pt x="25" y="1"/>
                      </a:cubicBezTo>
                      <a:cubicBezTo>
                        <a:pt x="29" y="2"/>
                        <a:pt x="27" y="6"/>
                        <a:pt x="26" y="9"/>
                      </a:cubicBezTo>
                      <a:cubicBezTo>
                        <a:pt x="23" y="19"/>
                        <a:pt x="19" y="29"/>
                        <a:pt x="16" y="39"/>
                      </a:cubicBezTo>
                      <a:cubicBezTo>
                        <a:pt x="15" y="43"/>
                        <a:pt x="14" y="48"/>
                        <a:pt x="13" y="52"/>
                      </a:cubicBezTo>
                      <a:cubicBezTo>
                        <a:pt x="12" y="55"/>
                        <a:pt x="10" y="55"/>
                        <a:pt x="7" y="54"/>
                      </a:cubicBezTo>
                      <a:cubicBezTo>
                        <a:pt x="1" y="50"/>
                        <a:pt x="0" y="49"/>
                        <a:pt x="2" y="41"/>
                      </a:cubicBezTo>
                      <a:cubicBezTo>
                        <a:pt x="3" y="38"/>
                        <a:pt x="3" y="35"/>
                        <a:pt x="3" y="32"/>
                      </a:cubicBezTo>
                      <a:cubicBezTo>
                        <a:pt x="3" y="23"/>
                        <a:pt x="2" y="15"/>
                        <a:pt x="2" y="6"/>
                      </a:cubicBezTo>
                      <a:cubicBezTo>
                        <a:pt x="2" y="3"/>
                        <a:pt x="5" y="3"/>
                        <a:pt x="6" y="5"/>
                      </a:cubicBezTo>
                      <a:cubicBezTo>
                        <a:pt x="8" y="7"/>
                        <a:pt x="10" y="11"/>
                        <a:pt x="10" y="14"/>
                      </a:cubicBezTo>
                      <a:cubicBezTo>
                        <a:pt x="11" y="19"/>
                        <a:pt x="11" y="25"/>
                        <a:pt x="11" y="30"/>
                      </a:cubicBezTo>
                      <a:cubicBezTo>
                        <a:pt x="11" y="30"/>
                        <a:pt x="12" y="30"/>
                        <a:pt x="12"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0"/>
                <p:cNvSpPr/>
                <p:nvPr/>
              </p:nvSpPr>
              <p:spPr bwMode="auto">
                <a:xfrm>
                  <a:off x="6259513" y="2933701"/>
                  <a:ext cx="114300" cy="73025"/>
                </a:xfrm>
                <a:custGeom>
                  <a:avLst/>
                  <a:gdLst>
                    <a:gd name="T0" fmla="*/ 27 w 27"/>
                    <a:gd name="T1" fmla="*/ 1 h 17"/>
                    <a:gd name="T2" fmla="*/ 16 w 27"/>
                    <a:gd name="T3" fmla="*/ 14 h 17"/>
                    <a:gd name="T4" fmla="*/ 5 w 27"/>
                    <a:gd name="T5" fmla="*/ 13 h 17"/>
                    <a:gd name="T6" fmla="*/ 0 w 27"/>
                    <a:gd name="T7" fmla="*/ 4 h 17"/>
                    <a:gd name="T8" fmla="*/ 9 w 27"/>
                    <a:gd name="T9" fmla="*/ 2 h 17"/>
                    <a:gd name="T10" fmla="*/ 27 w 27"/>
                    <a:gd name="T11" fmla="*/ 0 h 17"/>
                    <a:gd name="T12" fmla="*/ 27 w 27"/>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27" h="17">
                      <a:moveTo>
                        <a:pt x="27" y="1"/>
                      </a:moveTo>
                      <a:cubicBezTo>
                        <a:pt x="24" y="6"/>
                        <a:pt x="20" y="10"/>
                        <a:pt x="16" y="14"/>
                      </a:cubicBezTo>
                      <a:cubicBezTo>
                        <a:pt x="14" y="17"/>
                        <a:pt x="8" y="16"/>
                        <a:pt x="5" y="13"/>
                      </a:cubicBezTo>
                      <a:cubicBezTo>
                        <a:pt x="3" y="10"/>
                        <a:pt x="1" y="7"/>
                        <a:pt x="0" y="4"/>
                      </a:cubicBezTo>
                      <a:cubicBezTo>
                        <a:pt x="3" y="3"/>
                        <a:pt x="6" y="2"/>
                        <a:pt x="9" y="2"/>
                      </a:cubicBezTo>
                      <a:cubicBezTo>
                        <a:pt x="15" y="1"/>
                        <a:pt x="21" y="1"/>
                        <a:pt x="27" y="0"/>
                      </a:cubicBezTo>
                      <a:cubicBezTo>
                        <a:pt x="27" y="1"/>
                        <a:pt x="27" y="1"/>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8" name="Freeform 11"/>
              <p:cNvSpPr>
                <a:spLocks noEditPoints="1"/>
              </p:cNvSpPr>
              <p:nvPr/>
            </p:nvSpPr>
            <p:spPr bwMode="auto">
              <a:xfrm>
                <a:off x="9065451" y="2270918"/>
                <a:ext cx="439964" cy="615950"/>
              </a:xfrm>
              <a:custGeom>
                <a:avLst/>
                <a:gdLst>
                  <a:gd name="T0" fmla="*/ 29 w 72"/>
                  <a:gd name="T1" fmla="*/ 49 h 102"/>
                  <a:gd name="T2" fmla="*/ 15 w 72"/>
                  <a:gd name="T3" fmla="*/ 43 h 102"/>
                  <a:gd name="T4" fmla="*/ 10 w 72"/>
                  <a:gd name="T5" fmla="*/ 21 h 102"/>
                  <a:gd name="T6" fmla="*/ 13 w 72"/>
                  <a:gd name="T7" fmla="*/ 15 h 102"/>
                  <a:gd name="T8" fmla="*/ 19 w 72"/>
                  <a:gd name="T9" fmla="*/ 18 h 102"/>
                  <a:gd name="T10" fmla="*/ 20 w 72"/>
                  <a:gd name="T11" fmla="*/ 26 h 102"/>
                  <a:gd name="T12" fmla="*/ 35 w 72"/>
                  <a:gd name="T13" fmla="*/ 22 h 102"/>
                  <a:gd name="T14" fmla="*/ 40 w 72"/>
                  <a:gd name="T15" fmla="*/ 16 h 102"/>
                  <a:gd name="T16" fmla="*/ 43 w 72"/>
                  <a:gd name="T17" fmla="*/ 14 h 102"/>
                  <a:gd name="T18" fmla="*/ 44 w 72"/>
                  <a:gd name="T19" fmla="*/ 19 h 102"/>
                  <a:gd name="T20" fmla="*/ 43 w 72"/>
                  <a:gd name="T21" fmla="*/ 28 h 102"/>
                  <a:gd name="T22" fmla="*/ 36 w 72"/>
                  <a:gd name="T23" fmla="*/ 40 h 102"/>
                  <a:gd name="T24" fmla="*/ 37 w 72"/>
                  <a:gd name="T25" fmla="*/ 42 h 102"/>
                  <a:gd name="T26" fmla="*/ 44 w 72"/>
                  <a:gd name="T27" fmla="*/ 38 h 102"/>
                  <a:gd name="T28" fmla="*/ 56 w 72"/>
                  <a:gd name="T29" fmla="*/ 20 h 102"/>
                  <a:gd name="T30" fmla="*/ 49 w 72"/>
                  <a:gd name="T31" fmla="*/ 9 h 102"/>
                  <a:gd name="T32" fmla="*/ 28 w 72"/>
                  <a:gd name="T33" fmla="*/ 14 h 102"/>
                  <a:gd name="T34" fmla="*/ 20 w 72"/>
                  <a:gd name="T35" fmla="*/ 13 h 102"/>
                  <a:gd name="T36" fmla="*/ 22 w 72"/>
                  <a:gd name="T37" fmla="*/ 6 h 102"/>
                  <a:gd name="T38" fmla="*/ 50 w 72"/>
                  <a:gd name="T39" fmla="*/ 1 h 102"/>
                  <a:gd name="T40" fmla="*/ 68 w 72"/>
                  <a:gd name="T41" fmla="*/ 12 h 102"/>
                  <a:gd name="T42" fmla="*/ 67 w 72"/>
                  <a:gd name="T43" fmla="*/ 24 h 102"/>
                  <a:gd name="T44" fmla="*/ 49 w 72"/>
                  <a:gd name="T45" fmla="*/ 48 h 102"/>
                  <a:gd name="T46" fmla="*/ 42 w 72"/>
                  <a:gd name="T47" fmla="*/ 49 h 102"/>
                  <a:gd name="T48" fmla="*/ 37 w 72"/>
                  <a:gd name="T49" fmla="*/ 47 h 102"/>
                  <a:gd name="T50" fmla="*/ 35 w 72"/>
                  <a:gd name="T51" fmla="*/ 52 h 102"/>
                  <a:gd name="T52" fmla="*/ 41 w 72"/>
                  <a:gd name="T53" fmla="*/ 58 h 102"/>
                  <a:gd name="T54" fmla="*/ 48 w 72"/>
                  <a:gd name="T55" fmla="*/ 57 h 102"/>
                  <a:gd name="T56" fmla="*/ 53 w 72"/>
                  <a:gd name="T57" fmla="*/ 59 h 102"/>
                  <a:gd name="T58" fmla="*/ 53 w 72"/>
                  <a:gd name="T59" fmla="*/ 66 h 102"/>
                  <a:gd name="T60" fmla="*/ 48 w 72"/>
                  <a:gd name="T61" fmla="*/ 70 h 102"/>
                  <a:gd name="T62" fmla="*/ 37 w 72"/>
                  <a:gd name="T63" fmla="*/ 81 h 102"/>
                  <a:gd name="T64" fmla="*/ 45 w 72"/>
                  <a:gd name="T65" fmla="*/ 81 h 102"/>
                  <a:gd name="T66" fmla="*/ 57 w 72"/>
                  <a:gd name="T67" fmla="*/ 89 h 102"/>
                  <a:gd name="T68" fmla="*/ 51 w 72"/>
                  <a:gd name="T69" fmla="*/ 98 h 102"/>
                  <a:gd name="T70" fmla="*/ 26 w 72"/>
                  <a:gd name="T71" fmla="*/ 101 h 102"/>
                  <a:gd name="T72" fmla="*/ 17 w 72"/>
                  <a:gd name="T73" fmla="*/ 96 h 102"/>
                  <a:gd name="T74" fmla="*/ 15 w 72"/>
                  <a:gd name="T75" fmla="*/ 94 h 102"/>
                  <a:gd name="T76" fmla="*/ 19 w 72"/>
                  <a:gd name="T77" fmla="*/ 77 h 102"/>
                  <a:gd name="T78" fmla="*/ 27 w 72"/>
                  <a:gd name="T79" fmla="*/ 70 h 102"/>
                  <a:gd name="T80" fmla="*/ 27 w 72"/>
                  <a:gd name="T81" fmla="*/ 69 h 102"/>
                  <a:gd name="T82" fmla="*/ 21 w 72"/>
                  <a:gd name="T83" fmla="*/ 71 h 102"/>
                  <a:gd name="T84" fmla="*/ 9 w 72"/>
                  <a:gd name="T85" fmla="*/ 76 h 102"/>
                  <a:gd name="T86" fmla="*/ 3 w 72"/>
                  <a:gd name="T87" fmla="*/ 75 h 102"/>
                  <a:gd name="T88" fmla="*/ 4 w 72"/>
                  <a:gd name="T89" fmla="*/ 69 h 102"/>
                  <a:gd name="T90" fmla="*/ 26 w 72"/>
                  <a:gd name="T91" fmla="*/ 60 h 102"/>
                  <a:gd name="T92" fmla="*/ 28 w 72"/>
                  <a:gd name="T93" fmla="*/ 57 h 102"/>
                  <a:gd name="T94" fmla="*/ 29 w 72"/>
                  <a:gd name="T95" fmla="*/ 49 h 102"/>
                  <a:gd name="T96" fmla="*/ 34 w 72"/>
                  <a:gd name="T97" fmla="*/ 29 h 102"/>
                  <a:gd name="T98" fmla="*/ 33 w 72"/>
                  <a:gd name="T99" fmla="*/ 28 h 102"/>
                  <a:gd name="T100" fmla="*/ 26 w 72"/>
                  <a:gd name="T101" fmla="*/ 32 h 102"/>
                  <a:gd name="T102" fmla="*/ 23 w 72"/>
                  <a:gd name="T103" fmla="*/ 36 h 102"/>
                  <a:gd name="T104" fmla="*/ 26 w 72"/>
                  <a:gd name="T105" fmla="*/ 42 h 102"/>
                  <a:gd name="T106" fmla="*/ 31 w 72"/>
                  <a:gd name="T107" fmla="*/ 40 h 102"/>
                  <a:gd name="T108" fmla="*/ 34 w 72"/>
                  <a:gd name="T109" fmla="*/ 2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 h="102">
                    <a:moveTo>
                      <a:pt x="29" y="49"/>
                    </a:moveTo>
                    <a:cubicBezTo>
                      <a:pt x="19" y="52"/>
                      <a:pt x="18" y="52"/>
                      <a:pt x="15" y="43"/>
                    </a:cubicBezTo>
                    <a:cubicBezTo>
                      <a:pt x="13" y="36"/>
                      <a:pt x="11" y="28"/>
                      <a:pt x="10" y="21"/>
                    </a:cubicBezTo>
                    <a:cubicBezTo>
                      <a:pt x="9" y="19"/>
                      <a:pt x="11" y="16"/>
                      <a:pt x="13" y="15"/>
                    </a:cubicBezTo>
                    <a:cubicBezTo>
                      <a:pt x="16" y="13"/>
                      <a:pt x="18" y="16"/>
                      <a:pt x="19" y="18"/>
                    </a:cubicBezTo>
                    <a:cubicBezTo>
                      <a:pt x="19" y="21"/>
                      <a:pt x="20" y="23"/>
                      <a:pt x="20" y="26"/>
                    </a:cubicBezTo>
                    <a:cubicBezTo>
                      <a:pt x="26" y="25"/>
                      <a:pt x="31" y="24"/>
                      <a:pt x="35" y="22"/>
                    </a:cubicBezTo>
                    <a:cubicBezTo>
                      <a:pt x="37" y="21"/>
                      <a:pt x="38" y="18"/>
                      <a:pt x="40" y="16"/>
                    </a:cubicBezTo>
                    <a:cubicBezTo>
                      <a:pt x="41" y="15"/>
                      <a:pt x="42" y="14"/>
                      <a:pt x="43" y="14"/>
                    </a:cubicBezTo>
                    <a:cubicBezTo>
                      <a:pt x="44" y="15"/>
                      <a:pt x="44" y="17"/>
                      <a:pt x="44" y="19"/>
                    </a:cubicBezTo>
                    <a:cubicBezTo>
                      <a:pt x="44" y="22"/>
                      <a:pt x="43" y="25"/>
                      <a:pt x="43" y="28"/>
                    </a:cubicBezTo>
                    <a:cubicBezTo>
                      <a:pt x="37" y="29"/>
                      <a:pt x="39" y="36"/>
                      <a:pt x="36" y="40"/>
                    </a:cubicBezTo>
                    <a:cubicBezTo>
                      <a:pt x="36" y="41"/>
                      <a:pt x="37" y="41"/>
                      <a:pt x="37" y="42"/>
                    </a:cubicBezTo>
                    <a:cubicBezTo>
                      <a:pt x="39" y="41"/>
                      <a:pt x="42" y="40"/>
                      <a:pt x="44" y="38"/>
                    </a:cubicBezTo>
                    <a:cubicBezTo>
                      <a:pt x="48" y="32"/>
                      <a:pt x="52" y="26"/>
                      <a:pt x="56" y="20"/>
                    </a:cubicBezTo>
                    <a:cubicBezTo>
                      <a:pt x="59" y="15"/>
                      <a:pt x="56" y="9"/>
                      <a:pt x="49" y="9"/>
                    </a:cubicBezTo>
                    <a:cubicBezTo>
                      <a:pt x="42" y="8"/>
                      <a:pt x="34" y="10"/>
                      <a:pt x="28" y="14"/>
                    </a:cubicBezTo>
                    <a:cubicBezTo>
                      <a:pt x="25" y="16"/>
                      <a:pt x="22" y="15"/>
                      <a:pt x="20" y="13"/>
                    </a:cubicBezTo>
                    <a:cubicBezTo>
                      <a:pt x="17" y="9"/>
                      <a:pt x="17" y="7"/>
                      <a:pt x="22" y="6"/>
                    </a:cubicBezTo>
                    <a:cubicBezTo>
                      <a:pt x="31" y="3"/>
                      <a:pt x="40" y="0"/>
                      <a:pt x="50" y="1"/>
                    </a:cubicBezTo>
                    <a:cubicBezTo>
                      <a:pt x="58" y="1"/>
                      <a:pt x="63" y="7"/>
                      <a:pt x="68" y="12"/>
                    </a:cubicBezTo>
                    <a:cubicBezTo>
                      <a:pt x="72" y="15"/>
                      <a:pt x="70" y="20"/>
                      <a:pt x="67" y="24"/>
                    </a:cubicBezTo>
                    <a:cubicBezTo>
                      <a:pt x="61" y="32"/>
                      <a:pt x="55" y="40"/>
                      <a:pt x="49" y="48"/>
                    </a:cubicBezTo>
                    <a:cubicBezTo>
                      <a:pt x="47" y="51"/>
                      <a:pt x="45" y="52"/>
                      <a:pt x="42" y="49"/>
                    </a:cubicBezTo>
                    <a:cubicBezTo>
                      <a:pt x="41" y="48"/>
                      <a:pt x="38" y="47"/>
                      <a:pt x="37" y="47"/>
                    </a:cubicBezTo>
                    <a:cubicBezTo>
                      <a:pt x="36" y="48"/>
                      <a:pt x="35" y="50"/>
                      <a:pt x="35" y="52"/>
                    </a:cubicBezTo>
                    <a:cubicBezTo>
                      <a:pt x="34" y="59"/>
                      <a:pt x="34" y="59"/>
                      <a:pt x="41" y="58"/>
                    </a:cubicBezTo>
                    <a:cubicBezTo>
                      <a:pt x="43" y="57"/>
                      <a:pt x="46" y="56"/>
                      <a:pt x="48" y="57"/>
                    </a:cubicBezTo>
                    <a:cubicBezTo>
                      <a:pt x="50" y="57"/>
                      <a:pt x="53" y="58"/>
                      <a:pt x="53" y="59"/>
                    </a:cubicBezTo>
                    <a:cubicBezTo>
                      <a:pt x="54" y="61"/>
                      <a:pt x="54" y="64"/>
                      <a:pt x="53" y="66"/>
                    </a:cubicBezTo>
                    <a:cubicBezTo>
                      <a:pt x="52" y="68"/>
                      <a:pt x="50" y="69"/>
                      <a:pt x="48" y="70"/>
                    </a:cubicBezTo>
                    <a:cubicBezTo>
                      <a:pt x="44" y="73"/>
                      <a:pt x="39" y="75"/>
                      <a:pt x="37" y="81"/>
                    </a:cubicBezTo>
                    <a:cubicBezTo>
                      <a:pt x="40" y="81"/>
                      <a:pt x="43" y="81"/>
                      <a:pt x="45" y="81"/>
                    </a:cubicBezTo>
                    <a:cubicBezTo>
                      <a:pt x="51" y="81"/>
                      <a:pt x="56" y="84"/>
                      <a:pt x="57" y="89"/>
                    </a:cubicBezTo>
                    <a:cubicBezTo>
                      <a:pt x="58" y="93"/>
                      <a:pt x="55" y="97"/>
                      <a:pt x="51" y="98"/>
                    </a:cubicBezTo>
                    <a:cubicBezTo>
                      <a:pt x="43" y="99"/>
                      <a:pt x="35" y="100"/>
                      <a:pt x="26" y="101"/>
                    </a:cubicBezTo>
                    <a:cubicBezTo>
                      <a:pt x="22" y="102"/>
                      <a:pt x="19" y="100"/>
                      <a:pt x="17" y="96"/>
                    </a:cubicBezTo>
                    <a:cubicBezTo>
                      <a:pt x="16" y="96"/>
                      <a:pt x="16" y="95"/>
                      <a:pt x="15" y="94"/>
                    </a:cubicBezTo>
                    <a:cubicBezTo>
                      <a:pt x="11" y="84"/>
                      <a:pt x="11" y="84"/>
                      <a:pt x="19" y="77"/>
                    </a:cubicBezTo>
                    <a:cubicBezTo>
                      <a:pt x="22" y="75"/>
                      <a:pt x="24" y="72"/>
                      <a:pt x="27" y="70"/>
                    </a:cubicBezTo>
                    <a:cubicBezTo>
                      <a:pt x="27" y="70"/>
                      <a:pt x="27" y="69"/>
                      <a:pt x="27" y="69"/>
                    </a:cubicBezTo>
                    <a:cubicBezTo>
                      <a:pt x="25" y="69"/>
                      <a:pt x="23" y="70"/>
                      <a:pt x="21" y="71"/>
                    </a:cubicBezTo>
                    <a:cubicBezTo>
                      <a:pt x="17" y="72"/>
                      <a:pt x="13" y="74"/>
                      <a:pt x="9" y="76"/>
                    </a:cubicBezTo>
                    <a:cubicBezTo>
                      <a:pt x="7" y="76"/>
                      <a:pt x="5" y="76"/>
                      <a:pt x="3" y="75"/>
                    </a:cubicBezTo>
                    <a:cubicBezTo>
                      <a:pt x="0" y="72"/>
                      <a:pt x="0" y="71"/>
                      <a:pt x="4" y="69"/>
                    </a:cubicBezTo>
                    <a:cubicBezTo>
                      <a:pt x="12" y="66"/>
                      <a:pt x="19" y="63"/>
                      <a:pt x="26" y="60"/>
                    </a:cubicBezTo>
                    <a:cubicBezTo>
                      <a:pt x="27" y="60"/>
                      <a:pt x="28" y="58"/>
                      <a:pt x="28" y="57"/>
                    </a:cubicBezTo>
                    <a:cubicBezTo>
                      <a:pt x="29" y="55"/>
                      <a:pt x="29" y="52"/>
                      <a:pt x="29" y="49"/>
                    </a:cubicBezTo>
                    <a:close/>
                    <a:moveTo>
                      <a:pt x="34" y="29"/>
                    </a:moveTo>
                    <a:cubicBezTo>
                      <a:pt x="34" y="29"/>
                      <a:pt x="34" y="29"/>
                      <a:pt x="33" y="28"/>
                    </a:cubicBezTo>
                    <a:cubicBezTo>
                      <a:pt x="31" y="29"/>
                      <a:pt x="28" y="30"/>
                      <a:pt x="26" y="32"/>
                    </a:cubicBezTo>
                    <a:cubicBezTo>
                      <a:pt x="24" y="32"/>
                      <a:pt x="22" y="34"/>
                      <a:pt x="23" y="36"/>
                    </a:cubicBezTo>
                    <a:cubicBezTo>
                      <a:pt x="23" y="38"/>
                      <a:pt x="25" y="40"/>
                      <a:pt x="26" y="42"/>
                    </a:cubicBezTo>
                    <a:cubicBezTo>
                      <a:pt x="27" y="42"/>
                      <a:pt x="30" y="41"/>
                      <a:pt x="31" y="40"/>
                    </a:cubicBezTo>
                    <a:cubicBezTo>
                      <a:pt x="32" y="37"/>
                      <a:pt x="33" y="33"/>
                      <a:pt x="34" y="29"/>
                    </a:cubicBezTo>
                    <a:close/>
                  </a:path>
                </a:pathLst>
              </a:custGeom>
              <a:grpFill/>
              <a:ln>
                <a:noFill/>
              </a:ln>
            </p:spPr>
            <p:txBody>
              <a:bodyPr vert="horz" wrap="square" lIns="91440" tIns="45720" rIns="91440" bIns="45720" numCol="1" anchor="t" anchorCtr="0" compatLnSpc="1"/>
              <a:lstStyle/>
              <a:p>
                <a:endParaRPr lang="zh-CN" altLang="en-US"/>
              </a:p>
            </p:txBody>
          </p:sp>
          <p:sp>
            <p:nvSpPr>
              <p:cNvPr id="39" name="Freeform 12"/>
              <p:cNvSpPr/>
              <p:nvPr/>
            </p:nvSpPr>
            <p:spPr bwMode="auto">
              <a:xfrm>
                <a:off x="8878184" y="2293480"/>
                <a:ext cx="236904" cy="593388"/>
              </a:xfrm>
              <a:custGeom>
                <a:avLst/>
                <a:gdLst>
                  <a:gd name="T0" fmla="*/ 30 w 39"/>
                  <a:gd name="T1" fmla="*/ 44 h 98"/>
                  <a:gd name="T2" fmla="*/ 36 w 39"/>
                  <a:gd name="T3" fmla="*/ 34 h 98"/>
                  <a:gd name="T4" fmla="*/ 37 w 39"/>
                  <a:gd name="T5" fmla="*/ 51 h 98"/>
                  <a:gd name="T6" fmla="*/ 25 w 39"/>
                  <a:gd name="T7" fmla="*/ 82 h 98"/>
                  <a:gd name="T8" fmla="*/ 21 w 39"/>
                  <a:gd name="T9" fmla="*/ 98 h 98"/>
                  <a:gd name="T10" fmla="*/ 13 w 39"/>
                  <a:gd name="T11" fmla="*/ 96 h 98"/>
                  <a:gd name="T12" fmla="*/ 5 w 39"/>
                  <a:gd name="T13" fmla="*/ 83 h 98"/>
                  <a:gd name="T14" fmla="*/ 11 w 39"/>
                  <a:gd name="T15" fmla="*/ 62 h 98"/>
                  <a:gd name="T16" fmla="*/ 9 w 39"/>
                  <a:gd name="T17" fmla="*/ 43 h 98"/>
                  <a:gd name="T18" fmla="*/ 12 w 39"/>
                  <a:gd name="T19" fmla="*/ 38 h 98"/>
                  <a:gd name="T20" fmla="*/ 18 w 39"/>
                  <a:gd name="T21" fmla="*/ 33 h 98"/>
                  <a:gd name="T22" fmla="*/ 23 w 39"/>
                  <a:gd name="T23" fmla="*/ 12 h 98"/>
                  <a:gd name="T24" fmla="*/ 11 w 39"/>
                  <a:gd name="T25" fmla="*/ 16 h 98"/>
                  <a:gd name="T26" fmla="*/ 2 w 39"/>
                  <a:gd name="T27" fmla="*/ 16 h 98"/>
                  <a:gd name="T28" fmla="*/ 0 w 39"/>
                  <a:gd name="T29" fmla="*/ 12 h 98"/>
                  <a:gd name="T30" fmla="*/ 3 w 39"/>
                  <a:gd name="T31" fmla="*/ 10 h 98"/>
                  <a:gd name="T32" fmla="*/ 16 w 39"/>
                  <a:gd name="T33" fmla="*/ 7 h 98"/>
                  <a:gd name="T34" fmla="*/ 26 w 39"/>
                  <a:gd name="T35" fmla="*/ 2 h 98"/>
                  <a:gd name="T36" fmla="*/ 32 w 39"/>
                  <a:gd name="T37" fmla="*/ 1 h 98"/>
                  <a:gd name="T38" fmla="*/ 35 w 39"/>
                  <a:gd name="T39" fmla="*/ 9 h 98"/>
                  <a:gd name="T40" fmla="*/ 34 w 39"/>
                  <a:gd name="T41" fmla="*/ 11 h 98"/>
                  <a:gd name="T42" fmla="*/ 27 w 39"/>
                  <a:gd name="T43" fmla="*/ 38 h 98"/>
                  <a:gd name="T44" fmla="*/ 28 w 39"/>
                  <a:gd name="T45" fmla="*/ 44 h 98"/>
                  <a:gd name="T46" fmla="*/ 30 w 39"/>
                  <a:gd name="T47" fmla="*/ 4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98">
                    <a:moveTo>
                      <a:pt x="30" y="44"/>
                    </a:moveTo>
                    <a:cubicBezTo>
                      <a:pt x="32" y="41"/>
                      <a:pt x="34" y="38"/>
                      <a:pt x="36" y="34"/>
                    </a:cubicBezTo>
                    <a:cubicBezTo>
                      <a:pt x="37" y="40"/>
                      <a:pt x="39" y="45"/>
                      <a:pt x="37" y="51"/>
                    </a:cubicBezTo>
                    <a:cubicBezTo>
                      <a:pt x="33" y="61"/>
                      <a:pt x="29" y="72"/>
                      <a:pt x="25" y="82"/>
                    </a:cubicBezTo>
                    <a:cubicBezTo>
                      <a:pt x="23" y="87"/>
                      <a:pt x="23" y="92"/>
                      <a:pt x="21" y="98"/>
                    </a:cubicBezTo>
                    <a:cubicBezTo>
                      <a:pt x="18" y="97"/>
                      <a:pt x="15" y="97"/>
                      <a:pt x="13" y="96"/>
                    </a:cubicBezTo>
                    <a:cubicBezTo>
                      <a:pt x="7" y="94"/>
                      <a:pt x="3" y="89"/>
                      <a:pt x="5" y="83"/>
                    </a:cubicBezTo>
                    <a:cubicBezTo>
                      <a:pt x="7" y="76"/>
                      <a:pt x="9" y="69"/>
                      <a:pt x="11" y="62"/>
                    </a:cubicBezTo>
                    <a:cubicBezTo>
                      <a:pt x="13" y="56"/>
                      <a:pt x="14" y="49"/>
                      <a:pt x="9" y="43"/>
                    </a:cubicBezTo>
                    <a:cubicBezTo>
                      <a:pt x="7" y="39"/>
                      <a:pt x="9" y="38"/>
                      <a:pt x="12" y="38"/>
                    </a:cubicBezTo>
                    <a:cubicBezTo>
                      <a:pt x="17" y="39"/>
                      <a:pt x="17" y="37"/>
                      <a:pt x="18" y="33"/>
                    </a:cubicBezTo>
                    <a:cubicBezTo>
                      <a:pt x="19" y="26"/>
                      <a:pt x="21" y="20"/>
                      <a:pt x="23" y="12"/>
                    </a:cubicBezTo>
                    <a:cubicBezTo>
                      <a:pt x="19" y="13"/>
                      <a:pt x="15" y="15"/>
                      <a:pt x="11" y="16"/>
                    </a:cubicBezTo>
                    <a:cubicBezTo>
                      <a:pt x="8" y="17"/>
                      <a:pt x="5" y="16"/>
                      <a:pt x="2" y="16"/>
                    </a:cubicBezTo>
                    <a:cubicBezTo>
                      <a:pt x="1" y="15"/>
                      <a:pt x="0" y="13"/>
                      <a:pt x="0" y="12"/>
                    </a:cubicBezTo>
                    <a:cubicBezTo>
                      <a:pt x="1" y="11"/>
                      <a:pt x="2" y="10"/>
                      <a:pt x="3" y="10"/>
                    </a:cubicBezTo>
                    <a:cubicBezTo>
                      <a:pt x="7" y="8"/>
                      <a:pt x="12" y="8"/>
                      <a:pt x="16" y="7"/>
                    </a:cubicBezTo>
                    <a:cubicBezTo>
                      <a:pt x="19" y="5"/>
                      <a:pt x="22" y="3"/>
                      <a:pt x="26" y="2"/>
                    </a:cubicBezTo>
                    <a:cubicBezTo>
                      <a:pt x="28" y="1"/>
                      <a:pt x="32" y="0"/>
                      <a:pt x="32" y="1"/>
                    </a:cubicBezTo>
                    <a:cubicBezTo>
                      <a:pt x="34" y="3"/>
                      <a:pt x="35" y="6"/>
                      <a:pt x="35" y="9"/>
                    </a:cubicBezTo>
                    <a:cubicBezTo>
                      <a:pt x="36" y="9"/>
                      <a:pt x="35" y="10"/>
                      <a:pt x="34" y="11"/>
                    </a:cubicBezTo>
                    <a:cubicBezTo>
                      <a:pt x="27" y="19"/>
                      <a:pt x="28" y="29"/>
                      <a:pt x="27" y="38"/>
                    </a:cubicBezTo>
                    <a:cubicBezTo>
                      <a:pt x="27" y="40"/>
                      <a:pt x="28" y="42"/>
                      <a:pt x="28" y="44"/>
                    </a:cubicBezTo>
                    <a:cubicBezTo>
                      <a:pt x="29" y="44"/>
                      <a:pt x="29" y="44"/>
                      <a:pt x="30" y="44"/>
                    </a:cubicBezTo>
                    <a:close/>
                  </a:path>
                </a:pathLst>
              </a:custGeom>
              <a:grpFill/>
              <a:ln>
                <a:noFill/>
              </a:ln>
            </p:spPr>
            <p:txBody>
              <a:bodyPr vert="horz" wrap="square" lIns="91440" tIns="45720" rIns="91440" bIns="45720" numCol="1" anchor="t" anchorCtr="0" compatLnSpc="1"/>
              <a:lstStyle/>
              <a:p>
                <a:endParaRPr lang="zh-CN" altLang="en-US"/>
              </a:p>
            </p:txBody>
          </p:sp>
        </p:grpSp>
      </p:grpSp>
      <p:pic>
        <p:nvPicPr>
          <p:cNvPr id="57" name="图片 56"/>
          <p:cNvPicPr>
            <a:picLocks noChangeAspect="1"/>
          </p:cNvPicPr>
          <p:nvPr userDrawn="1"/>
        </p:nvPicPr>
        <p:blipFill>
          <a:blip r:embed="rId2" cstate="print"/>
          <a:stretch>
            <a:fillRect/>
          </a:stretch>
        </p:blipFill>
        <p:spPr>
          <a:xfrm>
            <a:off x="9837818" y="347339"/>
            <a:ext cx="1969223" cy="432990"/>
          </a:xfrm>
          <a:prstGeom prst="rect">
            <a:avLst/>
          </a:prstGeom>
        </p:spPr>
      </p:pic>
      <p:cxnSp>
        <p:nvCxnSpPr>
          <p:cNvPr id="7" name="直接连接符 6"/>
          <p:cNvCxnSpPr/>
          <p:nvPr userDrawn="1"/>
        </p:nvCxnSpPr>
        <p:spPr>
          <a:xfrm>
            <a:off x="1366474" y="-17822"/>
            <a:ext cx="0" cy="107941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userDrawn="1"/>
        </p:nvCxnSpPr>
        <p:spPr>
          <a:xfrm>
            <a:off x="11155416" y="6119786"/>
            <a:ext cx="0" cy="76063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页样式４-常规">
    <p:spTree>
      <p:nvGrpSpPr>
        <p:cNvPr id="1" name=""/>
        <p:cNvGrpSpPr/>
        <p:nvPr/>
      </p:nvGrpSpPr>
      <p:grpSpPr>
        <a:xfrm>
          <a:off x="0" y="0"/>
          <a:ext cx="0" cy="0"/>
          <a:chOff x="0" y="0"/>
          <a:chExt cx="0" cy="0"/>
        </a:xfrm>
      </p:grpSpPr>
      <p:cxnSp>
        <p:nvCxnSpPr>
          <p:cNvPr id="2" name="直接连接符 1"/>
          <p:cNvCxnSpPr/>
          <p:nvPr userDrawn="1"/>
        </p:nvCxnSpPr>
        <p:spPr>
          <a:xfrm>
            <a:off x="1366474" y="863157"/>
            <a:ext cx="1050223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矩形 23"/>
          <p:cNvSpPr/>
          <p:nvPr userDrawn="1"/>
        </p:nvSpPr>
        <p:spPr>
          <a:xfrm>
            <a:off x="11155416" y="6188075"/>
            <a:ext cx="713296" cy="669925"/>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userDrawn="1"/>
        </p:nvSpPr>
        <p:spPr>
          <a:xfrm>
            <a:off x="318632" y="0"/>
            <a:ext cx="1048735" cy="87312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12" name="标题 11"/>
          <p:cNvSpPr>
            <a:spLocks noGrp="1"/>
          </p:cNvSpPr>
          <p:nvPr>
            <p:ph type="title"/>
          </p:nvPr>
        </p:nvSpPr>
        <p:spPr>
          <a:xfrm>
            <a:off x="1368806" y="344317"/>
            <a:ext cx="8643848" cy="4801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lang="zh-CN" altLang="en-US" sz="2800" b="1" baseline="0">
                <a:latin typeface="微软雅黑" charset="-122"/>
                <a:ea typeface="微软雅黑" charset="-122"/>
                <a:cs typeface="+mn-cs"/>
              </a:defRPr>
            </a:lvl1pPr>
          </a:lstStyle>
          <a:p>
            <a:pPr lvl="0" eaLnBrk="1" hangingPunct="1"/>
            <a:r>
              <a:rPr lang="zh-CN" altLang="en-US" dirty="0" smtClean="0"/>
              <a:t>单击此处编辑母版标题样式</a:t>
            </a:r>
            <a:endParaRPr lang="zh-CN" altLang="en-US" dirty="0"/>
          </a:p>
        </p:txBody>
      </p:sp>
      <p:sp>
        <p:nvSpPr>
          <p:cNvPr id="5" name="矩形 4"/>
          <p:cNvSpPr/>
          <p:nvPr userDrawn="1"/>
        </p:nvSpPr>
        <p:spPr>
          <a:xfrm>
            <a:off x="318631" y="6188075"/>
            <a:ext cx="10844339" cy="6699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文本框 5"/>
          <p:cNvSpPr txBox="1">
            <a:spLocks noChangeArrowheads="1"/>
          </p:cNvSpPr>
          <p:nvPr userDrawn="1"/>
        </p:nvSpPr>
        <p:spPr bwMode="auto">
          <a:xfrm>
            <a:off x="11236632" y="6351003"/>
            <a:ext cx="550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lvl1pPr>
              <a:defRPr>
                <a:solidFill>
                  <a:schemeClr val="tx1"/>
                </a:solidFill>
                <a:latin typeface="Century Gothic" pitchFamily="34" charset="0"/>
                <a:ea typeface="微软雅黑" charset="-122"/>
              </a:defRPr>
            </a:lvl1pPr>
            <a:lvl2pPr marL="742950" indent="-285750">
              <a:defRPr>
                <a:solidFill>
                  <a:schemeClr val="tx1"/>
                </a:solidFill>
                <a:latin typeface="Century Gothic" pitchFamily="34" charset="0"/>
                <a:ea typeface="微软雅黑" charset="-122"/>
              </a:defRPr>
            </a:lvl2pPr>
            <a:lvl3pPr marL="1143000" indent="-228600">
              <a:defRPr>
                <a:solidFill>
                  <a:schemeClr val="tx1"/>
                </a:solidFill>
                <a:latin typeface="Century Gothic" pitchFamily="34" charset="0"/>
                <a:ea typeface="微软雅黑" charset="-122"/>
              </a:defRPr>
            </a:lvl3pPr>
            <a:lvl4pPr marL="1600200" indent="-228600">
              <a:defRPr>
                <a:solidFill>
                  <a:schemeClr val="tx1"/>
                </a:solidFill>
                <a:latin typeface="Century Gothic" pitchFamily="34" charset="0"/>
                <a:ea typeface="微软雅黑" charset="-122"/>
              </a:defRPr>
            </a:lvl4pPr>
            <a:lvl5pPr marL="2057400" indent="-228600">
              <a:defRPr>
                <a:solidFill>
                  <a:schemeClr val="tx1"/>
                </a:solidFill>
                <a:latin typeface="Century Gothic" pitchFamily="34" charset="0"/>
                <a:ea typeface="微软雅黑" charset="-122"/>
              </a:defRPr>
            </a:lvl5pPr>
            <a:lvl6pPr marL="2514600" indent="-228600" fontAlgn="base">
              <a:spcBef>
                <a:spcPct val="0"/>
              </a:spcBef>
              <a:spcAft>
                <a:spcPct val="0"/>
              </a:spcAft>
              <a:defRPr>
                <a:solidFill>
                  <a:schemeClr val="tx1"/>
                </a:solidFill>
                <a:latin typeface="Century Gothic" pitchFamily="34" charset="0"/>
                <a:ea typeface="微软雅黑" charset="-122"/>
              </a:defRPr>
            </a:lvl6pPr>
            <a:lvl7pPr marL="2971800" indent="-228600" fontAlgn="base">
              <a:spcBef>
                <a:spcPct val="0"/>
              </a:spcBef>
              <a:spcAft>
                <a:spcPct val="0"/>
              </a:spcAft>
              <a:defRPr>
                <a:solidFill>
                  <a:schemeClr val="tx1"/>
                </a:solidFill>
                <a:latin typeface="Century Gothic" pitchFamily="34" charset="0"/>
                <a:ea typeface="微软雅黑" charset="-122"/>
              </a:defRPr>
            </a:lvl7pPr>
            <a:lvl8pPr marL="3429000" indent="-228600" fontAlgn="base">
              <a:spcBef>
                <a:spcPct val="0"/>
              </a:spcBef>
              <a:spcAft>
                <a:spcPct val="0"/>
              </a:spcAft>
              <a:defRPr>
                <a:solidFill>
                  <a:schemeClr val="tx1"/>
                </a:solidFill>
                <a:latin typeface="Century Gothic" pitchFamily="34" charset="0"/>
                <a:ea typeface="微软雅黑" charset="-122"/>
              </a:defRPr>
            </a:lvl8pPr>
            <a:lvl9pPr marL="3886200" indent="-228600" fontAlgn="base">
              <a:spcBef>
                <a:spcPct val="0"/>
              </a:spcBef>
              <a:spcAft>
                <a:spcPct val="0"/>
              </a:spcAft>
              <a:defRPr>
                <a:solidFill>
                  <a:schemeClr val="tx1"/>
                </a:solidFill>
                <a:latin typeface="Century Gothic" pitchFamily="34" charset="0"/>
                <a:ea typeface="微软雅黑" charset="-122"/>
              </a:defRPr>
            </a:lvl9pPr>
          </a:lstStyle>
          <a:p>
            <a:pPr algn="ctr" eaLnBrk="1" hangingPunct="1">
              <a:defRPr/>
            </a:pPr>
            <a:fld id="{4CE2CC6A-3CD6-4EB2-A6B9-76993E7CF1F2}" type="slidenum">
              <a:rPr lang="zh-CN" altLang="en-US" sz="1600" smtClean="0">
                <a:solidFill>
                  <a:srgbClr val="F2F2F2"/>
                </a:solidFill>
                <a:latin typeface="微软雅黑" charset="-122"/>
              </a:rPr>
              <a:t>‹#›</a:t>
            </a:fld>
            <a:endParaRPr lang="zh-CN" altLang="en-US" sz="1600" dirty="0" smtClean="0">
              <a:solidFill>
                <a:srgbClr val="F2F2F2"/>
              </a:solidFill>
              <a:latin typeface="微软雅黑" charset="-122"/>
            </a:endParaRPr>
          </a:p>
        </p:txBody>
      </p:sp>
      <p:cxnSp>
        <p:nvCxnSpPr>
          <p:cNvPr id="58" name="直接连接符 57"/>
          <p:cNvCxnSpPr/>
          <p:nvPr userDrawn="1"/>
        </p:nvCxnSpPr>
        <p:spPr>
          <a:xfrm>
            <a:off x="11155416" y="6188075"/>
            <a:ext cx="0" cy="66558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59" name="图片 13"/>
          <p:cNvPicPr>
            <a:picLocks noChangeAspect="1"/>
          </p:cNvPicPr>
          <p:nvPr userDrawn="1"/>
        </p:nvPicPr>
        <p:blipFill>
          <a:blip r:embed="rId2" cstate="print"/>
          <a:stretch>
            <a:fillRect/>
          </a:stretch>
        </p:blipFill>
        <p:spPr bwMode="auto">
          <a:xfrm>
            <a:off x="10101715" y="214313"/>
            <a:ext cx="1864408"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图片 14"/>
          <p:cNvPicPr>
            <a:picLocks noChangeAspect="1"/>
          </p:cNvPicPr>
          <p:nvPr userDrawn="1"/>
        </p:nvPicPr>
        <p:blipFill>
          <a:blip r:embed="rId3" cstate="print"/>
          <a:srcRect/>
          <a:stretch>
            <a:fillRect/>
          </a:stretch>
        </p:blipFill>
        <p:spPr bwMode="auto">
          <a:xfrm>
            <a:off x="409575" y="6269038"/>
            <a:ext cx="18176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封面样式2-尾页">
    <p:spTree>
      <p:nvGrpSpPr>
        <p:cNvPr id="1" name=""/>
        <p:cNvGrpSpPr/>
        <p:nvPr/>
      </p:nvGrpSpPr>
      <p:grpSpPr>
        <a:xfrm>
          <a:off x="0" y="0"/>
          <a:ext cx="0" cy="0"/>
          <a:chOff x="0" y="0"/>
          <a:chExt cx="0" cy="0"/>
        </a:xfrm>
      </p:grpSpPr>
      <p:sp>
        <p:nvSpPr>
          <p:cNvPr id="6" name="PA-矩形 7"/>
          <p:cNvSpPr/>
          <p:nvPr userDrawn="1">
            <p:custDataLst>
              <p:tags r:id="rId1"/>
            </p:custData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PA-矩形 7"/>
          <p:cNvSpPr/>
          <p:nvPr userDrawn="1">
            <p:custDataLst>
              <p:tags r:id="rId2"/>
            </p:custDataLst>
          </p:nvPr>
        </p:nvSpPr>
        <p:spPr>
          <a:xfrm>
            <a:off x="0" y="0"/>
            <a:ext cx="12192000" cy="6858000"/>
          </a:xfrm>
          <a:prstGeom prst="rect">
            <a:avLst/>
          </a:prstGeom>
          <a:gradFill flip="none" rotWithShape="1">
            <a:gsLst>
              <a:gs pos="0">
                <a:schemeClr val="accent1">
                  <a:alpha val="0"/>
                </a:schemeClr>
              </a:gs>
              <a:gs pos="52200">
                <a:schemeClr val="accent1"/>
              </a:gs>
              <a:gs pos="100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任意多边形: 形状 19"/>
          <p:cNvSpPr/>
          <p:nvPr userDrawn="1"/>
        </p:nvSpPr>
        <p:spPr>
          <a:xfrm flipH="1" flipV="1">
            <a:off x="4442085" y="3759199"/>
            <a:ext cx="3307830" cy="2335892"/>
          </a:xfrm>
          <a:custGeom>
            <a:avLst/>
            <a:gdLst>
              <a:gd name="connsiteX0" fmla="*/ 3162300 w 3162300"/>
              <a:gd name="connsiteY0" fmla="*/ 2147409 h 2147409"/>
              <a:gd name="connsiteX1" fmla="*/ 0 w 3162300"/>
              <a:gd name="connsiteY1" fmla="*/ 2147409 h 2147409"/>
              <a:gd name="connsiteX2" fmla="*/ 0 w 3162300"/>
              <a:gd name="connsiteY2" fmla="*/ 1565265 h 2147409"/>
              <a:gd name="connsiteX3" fmla="*/ 0 w 3162300"/>
              <a:gd name="connsiteY3" fmla="*/ 1544697 h 2147409"/>
              <a:gd name="connsiteX4" fmla="*/ 0 w 3162300"/>
              <a:gd name="connsiteY4" fmla="*/ 0 h 2147409"/>
              <a:gd name="connsiteX5" fmla="*/ 1585774 w 3162300"/>
              <a:gd name="connsiteY5" fmla="*/ 1112898 h 2147409"/>
              <a:gd name="connsiteX6" fmla="*/ 3162300 w 3162300"/>
              <a:gd name="connsiteY6" fmla="*/ 0 h 2147409"/>
              <a:gd name="connsiteX7" fmla="*/ 3162300 w 3162300"/>
              <a:gd name="connsiteY7" fmla="*/ 1544697 h 2147409"/>
              <a:gd name="connsiteX8" fmla="*/ 3162300 w 3162300"/>
              <a:gd name="connsiteY8" fmla="*/ 1565265 h 2147409"/>
              <a:gd name="connsiteX0-1" fmla="*/ 0 w 3162300"/>
              <a:gd name="connsiteY0-2" fmla="*/ 2147409 h 2238849"/>
              <a:gd name="connsiteX1-3" fmla="*/ 0 w 3162300"/>
              <a:gd name="connsiteY1-4" fmla="*/ 1565265 h 2238849"/>
              <a:gd name="connsiteX2-5" fmla="*/ 0 w 3162300"/>
              <a:gd name="connsiteY2-6" fmla="*/ 1544697 h 2238849"/>
              <a:gd name="connsiteX3-7" fmla="*/ 0 w 3162300"/>
              <a:gd name="connsiteY3-8" fmla="*/ 0 h 2238849"/>
              <a:gd name="connsiteX4-9" fmla="*/ 1585774 w 3162300"/>
              <a:gd name="connsiteY4-10" fmla="*/ 1112898 h 2238849"/>
              <a:gd name="connsiteX5-11" fmla="*/ 3162300 w 3162300"/>
              <a:gd name="connsiteY5-12" fmla="*/ 0 h 2238849"/>
              <a:gd name="connsiteX6-13" fmla="*/ 3162300 w 3162300"/>
              <a:gd name="connsiteY6-14" fmla="*/ 1544697 h 2238849"/>
              <a:gd name="connsiteX7-15" fmla="*/ 3162300 w 3162300"/>
              <a:gd name="connsiteY7-16" fmla="*/ 1565265 h 2238849"/>
              <a:gd name="connsiteX8-17" fmla="*/ 3162300 w 3162300"/>
              <a:gd name="connsiteY8-18" fmla="*/ 2147409 h 2238849"/>
              <a:gd name="connsiteX9" fmla="*/ 91440 w 3162300"/>
              <a:gd name="connsiteY9" fmla="*/ 2238849 h 2238849"/>
              <a:gd name="connsiteX0-19" fmla="*/ 0 w 3162300"/>
              <a:gd name="connsiteY0-20" fmla="*/ 2147409 h 2147409"/>
              <a:gd name="connsiteX1-21" fmla="*/ 0 w 3162300"/>
              <a:gd name="connsiteY1-22" fmla="*/ 1565265 h 2147409"/>
              <a:gd name="connsiteX2-23" fmla="*/ 0 w 3162300"/>
              <a:gd name="connsiteY2-24" fmla="*/ 1544697 h 2147409"/>
              <a:gd name="connsiteX3-25" fmla="*/ 0 w 3162300"/>
              <a:gd name="connsiteY3-26" fmla="*/ 0 h 2147409"/>
              <a:gd name="connsiteX4-27" fmla="*/ 1585774 w 3162300"/>
              <a:gd name="connsiteY4-28" fmla="*/ 1112898 h 2147409"/>
              <a:gd name="connsiteX5-29" fmla="*/ 3162300 w 3162300"/>
              <a:gd name="connsiteY5-30" fmla="*/ 0 h 2147409"/>
              <a:gd name="connsiteX6-31" fmla="*/ 3162300 w 3162300"/>
              <a:gd name="connsiteY6-32" fmla="*/ 1544697 h 2147409"/>
              <a:gd name="connsiteX7-33" fmla="*/ 3162300 w 3162300"/>
              <a:gd name="connsiteY7-34" fmla="*/ 1565265 h 2147409"/>
              <a:gd name="connsiteX8-35" fmla="*/ 3162300 w 3162300"/>
              <a:gd name="connsiteY8-36" fmla="*/ 2147409 h 214740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3162300" h="2147409">
                <a:moveTo>
                  <a:pt x="0" y="2147409"/>
                </a:moveTo>
                <a:lnTo>
                  <a:pt x="0" y="1565265"/>
                </a:lnTo>
                <a:lnTo>
                  <a:pt x="0" y="1544697"/>
                </a:lnTo>
                <a:lnTo>
                  <a:pt x="0" y="0"/>
                </a:lnTo>
                <a:lnTo>
                  <a:pt x="1585774" y="1112898"/>
                </a:lnTo>
                <a:lnTo>
                  <a:pt x="3162300" y="0"/>
                </a:lnTo>
                <a:lnTo>
                  <a:pt x="3162300" y="1544697"/>
                </a:lnTo>
                <a:lnTo>
                  <a:pt x="3162300" y="1565265"/>
                </a:lnTo>
                <a:lnTo>
                  <a:pt x="3162300" y="2147409"/>
                </a:ln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cs typeface="+mn-ea"/>
              <a:sym typeface="+mn-lt"/>
            </a:endParaRPr>
          </a:p>
        </p:txBody>
      </p:sp>
      <p:sp>
        <p:nvSpPr>
          <p:cNvPr id="11" name="矩形 3"/>
          <p:cNvSpPr/>
          <p:nvPr userDrawn="1"/>
        </p:nvSpPr>
        <p:spPr>
          <a:xfrm>
            <a:off x="4442085" y="1015093"/>
            <a:ext cx="3307830" cy="1428368"/>
          </a:xfrm>
          <a:custGeom>
            <a:avLst/>
            <a:gdLst>
              <a:gd name="connsiteX0" fmla="*/ 0 w 3162300"/>
              <a:gd name="connsiteY0" fmla="*/ 0 h 1871961"/>
              <a:gd name="connsiteX1" fmla="*/ 3162300 w 3162300"/>
              <a:gd name="connsiteY1" fmla="*/ 0 h 1871961"/>
              <a:gd name="connsiteX2" fmla="*/ 3162300 w 3162300"/>
              <a:gd name="connsiteY2" fmla="*/ 1871961 h 1871961"/>
              <a:gd name="connsiteX3" fmla="*/ 0 w 3162300"/>
              <a:gd name="connsiteY3" fmla="*/ 1871961 h 1871961"/>
              <a:gd name="connsiteX4" fmla="*/ 0 w 3162300"/>
              <a:gd name="connsiteY4" fmla="*/ 0 h 1871961"/>
              <a:gd name="connsiteX0-1" fmla="*/ 0 w 3162300"/>
              <a:gd name="connsiteY0-2" fmla="*/ 1871961 h 1963401"/>
              <a:gd name="connsiteX1-3" fmla="*/ 0 w 3162300"/>
              <a:gd name="connsiteY1-4" fmla="*/ 0 h 1963401"/>
              <a:gd name="connsiteX2-5" fmla="*/ 3162300 w 3162300"/>
              <a:gd name="connsiteY2-6" fmla="*/ 0 h 1963401"/>
              <a:gd name="connsiteX3-7" fmla="*/ 3162300 w 3162300"/>
              <a:gd name="connsiteY3-8" fmla="*/ 1871961 h 1963401"/>
              <a:gd name="connsiteX4-9" fmla="*/ 91440 w 3162300"/>
              <a:gd name="connsiteY4-10" fmla="*/ 1963401 h 1963401"/>
              <a:gd name="connsiteX0-11" fmla="*/ 0 w 3162300"/>
              <a:gd name="connsiteY0-12" fmla="*/ 1871961 h 1871961"/>
              <a:gd name="connsiteX1-13" fmla="*/ 0 w 3162300"/>
              <a:gd name="connsiteY1-14" fmla="*/ 0 h 1871961"/>
              <a:gd name="connsiteX2-15" fmla="*/ 3162300 w 3162300"/>
              <a:gd name="connsiteY2-16" fmla="*/ 0 h 1871961"/>
              <a:gd name="connsiteX3-17" fmla="*/ 3162300 w 3162300"/>
              <a:gd name="connsiteY3-18" fmla="*/ 1871961 h 1871961"/>
            </a:gdLst>
            <a:ahLst/>
            <a:cxnLst>
              <a:cxn ang="0">
                <a:pos x="connsiteX0-1" y="connsiteY0-2"/>
              </a:cxn>
              <a:cxn ang="0">
                <a:pos x="connsiteX1-3" y="connsiteY1-4"/>
              </a:cxn>
              <a:cxn ang="0">
                <a:pos x="connsiteX2-5" y="connsiteY2-6"/>
              </a:cxn>
              <a:cxn ang="0">
                <a:pos x="connsiteX3-7" y="connsiteY3-8"/>
              </a:cxn>
            </a:cxnLst>
            <a:rect l="l" t="t" r="r" b="b"/>
            <a:pathLst>
              <a:path w="3162300" h="1871961">
                <a:moveTo>
                  <a:pt x="0" y="1871961"/>
                </a:moveTo>
                <a:lnTo>
                  <a:pt x="0" y="0"/>
                </a:lnTo>
                <a:lnTo>
                  <a:pt x="3162300" y="0"/>
                </a:lnTo>
                <a:lnTo>
                  <a:pt x="3162300" y="1871961"/>
                </a:ln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30000"/>
              </a:lnSpc>
            </a:pPr>
            <a:endParaRPr lang="zh-CN" altLang="en-US">
              <a:cs typeface="+mn-ea"/>
              <a:sym typeface="+mn-lt"/>
            </a:endParaRPr>
          </a:p>
        </p:txBody>
      </p:sp>
      <p:sp>
        <p:nvSpPr>
          <p:cNvPr id="12" name="等腰三角形 11"/>
          <p:cNvSpPr/>
          <p:nvPr userDrawn="1"/>
        </p:nvSpPr>
        <p:spPr>
          <a:xfrm flipV="1">
            <a:off x="6007269" y="3832178"/>
            <a:ext cx="177462" cy="152984"/>
          </a:xfrm>
          <a:prstGeom prst="triangl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p>
        </p:txBody>
      </p:sp>
      <p:pic>
        <p:nvPicPr>
          <p:cNvPr id="13" name="图片 12"/>
          <p:cNvPicPr>
            <a:picLocks noChangeAspect="1"/>
          </p:cNvPicPr>
          <p:nvPr userDrawn="1"/>
        </p:nvPicPr>
        <p:blipFill>
          <a:blip r:embed="rId4" cstate="print"/>
          <a:stretch>
            <a:fillRect/>
          </a:stretch>
        </p:blipFill>
        <p:spPr>
          <a:xfrm>
            <a:off x="4974749" y="1401223"/>
            <a:ext cx="2256308" cy="631546"/>
          </a:xfrm>
          <a:prstGeom prst="rect">
            <a:avLst/>
          </a:prstGeom>
        </p:spPr>
      </p:pic>
    </p:spTree>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307D9317-7C4B-477D-9FCD-CD5482370328}" type="datetimeFigureOut">
              <a:rPr lang="zh-CN" altLang="en-US"/>
              <a:t>2019/12/13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ea typeface="+mn-ea"/>
              </a:defRPr>
            </a:lvl1pPr>
          </a:lstStyle>
          <a:p>
            <a:pPr>
              <a:defRPr/>
            </a:pPr>
            <a:fld id="{EC0B3BC9-7090-482A-AB63-1945A9C9F1E4}"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fade/>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entury Gothic" pitchFamily="34" charset="0"/>
          <a:ea typeface="微软雅黑" charset="-122"/>
        </a:defRPr>
      </a:lvl2pPr>
      <a:lvl3pPr algn="l" rtl="0" eaLnBrk="0" fontAlgn="base" hangingPunct="0">
        <a:lnSpc>
          <a:spcPct val="90000"/>
        </a:lnSpc>
        <a:spcBef>
          <a:spcPct val="0"/>
        </a:spcBef>
        <a:spcAft>
          <a:spcPct val="0"/>
        </a:spcAft>
        <a:defRPr sz="4400">
          <a:solidFill>
            <a:schemeClr val="tx1"/>
          </a:solidFill>
          <a:latin typeface="Century Gothic" pitchFamily="34" charset="0"/>
          <a:ea typeface="微软雅黑" charset="-122"/>
        </a:defRPr>
      </a:lvl3pPr>
      <a:lvl4pPr algn="l" rtl="0" eaLnBrk="0" fontAlgn="base" hangingPunct="0">
        <a:lnSpc>
          <a:spcPct val="90000"/>
        </a:lnSpc>
        <a:spcBef>
          <a:spcPct val="0"/>
        </a:spcBef>
        <a:spcAft>
          <a:spcPct val="0"/>
        </a:spcAft>
        <a:defRPr sz="4400">
          <a:solidFill>
            <a:schemeClr val="tx1"/>
          </a:solidFill>
          <a:latin typeface="Century Gothic" pitchFamily="34" charset="0"/>
          <a:ea typeface="微软雅黑" charset="-122"/>
        </a:defRPr>
      </a:lvl4pPr>
      <a:lvl5pPr algn="l" rtl="0" eaLnBrk="0" fontAlgn="base" hangingPunct="0">
        <a:lnSpc>
          <a:spcPct val="90000"/>
        </a:lnSpc>
        <a:spcBef>
          <a:spcPct val="0"/>
        </a:spcBef>
        <a:spcAft>
          <a:spcPct val="0"/>
        </a:spcAft>
        <a:defRPr sz="4400">
          <a:solidFill>
            <a:schemeClr val="tx1"/>
          </a:solidFill>
          <a:latin typeface="Century Gothic" pitchFamily="34" charset="0"/>
          <a:ea typeface="微软雅黑" charset="-122"/>
        </a:defRPr>
      </a:lvl5pPr>
      <a:lvl6pPr marL="457200" algn="l" rtl="0" fontAlgn="base">
        <a:lnSpc>
          <a:spcPct val="90000"/>
        </a:lnSpc>
        <a:spcBef>
          <a:spcPct val="0"/>
        </a:spcBef>
        <a:spcAft>
          <a:spcPct val="0"/>
        </a:spcAft>
        <a:defRPr sz="4400">
          <a:solidFill>
            <a:schemeClr val="tx1"/>
          </a:solidFill>
          <a:latin typeface="Century Gothic" pitchFamily="34" charset="0"/>
          <a:ea typeface="微软雅黑" charset="-122"/>
        </a:defRPr>
      </a:lvl6pPr>
      <a:lvl7pPr marL="914400" algn="l" rtl="0" fontAlgn="base">
        <a:lnSpc>
          <a:spcPct val="90000"/>
        </a:lnSpc>
        <a:spcBef>
          <a:spcPct val="0"/>
        </a:spcBef>
        <a:spcAft>
          <a:spcPct val="0"/>
        </a:spcAft>
        <a:defRPr sz="4400">
          <a:solidFill>
            <a:schemeClr val="tx1"/>
          </a:solidFill>
          <a:latin typeface="Century Gothic" pitchFamily="34" charset="0"/>
          <a:ea typeface="微软雅黑" charset="-122"/>
        </a:defRPr>
      </a:lvl7pPr>
      <a:lvl8pPr marL="1371600" algn="l" rtl="0" fontAlgn="base">
        <a:lnSpc>
          <a:spcPct val="90000"/>
        </a:lnSpc>
        <a:spcBef>
          <a:spcPct val="0"/>
        </a:spcBef>
        <a:spcAft>
          <a:spcPct val="0"/>
        </a:spcAft>
        <a:defRPr sz="4400">
          <a:solidFill>
            <a:schemeClr val="tx1"/>
          </a:solidFill>
          <a:latin typeface="Century Gothic" pitchFamily="34" charset="0"/>
          <a:ea typeface="微软雅黑" charset="-122"/>
        </a:defRPr>
      </a:lvl8pPr>
      <a:lvl9pPr marL="1828800" algn="l" rtl="0" fontAlgn="base">
        <a:lnSpc>
          <a:spcPct val="90000"/>
        </a:lnSpc>
        <a:spcBef>
          <a:spcPct val="0"/>
        </a:spcBef>
        <a:spcAft>
          <a:spcPct val="0"/>
        </a:spcAft>
        <a:defRPr sz="4400">
          <a:solidFill>
            <a:schemeClr val="tx1"/>
          </a:solidFill>
          <a:latin typeface="Century Gothic" pitchFamily="34" charset="0"/>
          <a:ea typeface="微软雅黑" charset="-122"/>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515938" y="4066433"/>
            <a:ext cx="11160124" cy="706755"/>
          </a:xfrm>
        </p:spPr>
        <p:txBody>
          <a:bodyPr/>
          <a:lstStyle/>
          <a:p>
            <a:r>
              <a:rPr lang="zh-CN" altLang="en-US" dirty="0" smtClean="0"/>
              <a:t>自动配图</a:t>
            </a:r>
            <a:endParaRPr lang="zh-CN" altLang="en-US" dirty="0"/>
          </a:p>
        </p:txBody>
      </p:sp>
      <p:sp>
        <p:nvSpPr>
          <p:cNvPr id="6" name="文本占位符 5"/>
          <p:cNvSpPr>
            <a:spLocks noGrp="1"/>
          </p:cNvSpPr>
          <p:nvPr>
            <p:ph type="body" sz="quarter" idx="16"/>
          </p:nvPr>
        </p:nvSpPr>
        <p:spPr>
          <a:xfrm>
            <a:off x="2480310" y="5513070"/>
            <a:ext cx="7416800" cy="368300"/>
          </a:xfrm>
        </p:spPr>
        <p:txBody>
          <a:bodyPr wrap="square"/>
          <a:lstStyle/>
          <a:p>
            <a:r>
              <a:rPr lang="zh-CN" altLang="en-US" dirty="0"/>
              <a:t>小组成</a:t>
            </a:r>
            <a:r>
              <a:rPr lang="zh-CN" altLang="en-US"/>
              <a:t>员：刘睿阳，左蓉，王馨茹，姜向伟，梁耀元</a:t>
            </a:r>
            <a:r>
              <a:rPr lang="zh-CN" altLang="en-US" dirty="0"/>
              <a:t>　　　　　　时间：</a:t>
            </a:r>
            <a:r>
              <a:rPr lang="en-US" altLang="zh-CN" dirty="0" smtClean="0"/>
              <a:t>2019/12/12</a:t>
            </a:r>
            <a:endParaRPr lang="en-US" altLang="zh-CN" dirty="0"/>
          </a:p>
        </p:txBody>
      </p:sp>
    </p:spTree>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606550" y="313873"/>
            <a:ext cx="8643848" cy="541020"/>
          </a:xfrm>
        </p:spPr>
        <p:txBody>
          <a:bodyPr/>
          <a:lstStyle/>
          <a:p>
            <a:r>
              <a:rPr lang="zh-CN" altLang="en-US" b="0" spc="300" dirty="0" smtClean="0">
                <a:solidFill>
                  <a:srgbClr val="000000"/>
                </a:solidFill>
                <a:sym typeface="+mn-ea"/>
              </a:rPr>
              <a:t>文本关键字提取</a:t>
            </a:r>
          </a:p>
        </p:txBody>
      </p:sp>
      <p:sp>
        <p:nvSpPr>
          <p:cNvPr id="12" name="半闭框 11"/>
          <p:cNvSpPr/>
          <p:nvPr/>
        </p:nvSpPr>
        <p:spPr>
          <a:xfrm>
            <a:off x="1058985" y="1459875"/>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charset="-122"/>
              <a:ea typeface="微软雅黑" charset="-122"/>
              <a:cs typeface="+mn-cs"/>
            </a:endParaRPr>
          </a:p>
        </p:txBody>
      </p:sp>
      <p:sp>
        <p:nvSpPr>
          <p:cNvPr id="13" name="半闭框 12"/>
          <p:cNvSpPr/>
          <p:nvPr/>
        </p:nvSpPr>
        <p:spPr>
          <a:xfrm flipH="1" flipV="1">
            <a:off x="10555214" y="5397949"/>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charset="-122"/>
              <a:ea typeface="微软雅黑" charset="-122"/>
              <a:cs typeface="+mn-cs"/>
            </a:endParaRPr>
          </a:p>
        </p:txBody>
      </p:sp>
      <p:sp>
        <p:nvSpPr>
          <p:cNvPr id="5" name="文本框 4"/>
          <p:cNvSpPr txBox="1"/>
          <p:nvPr/>
        </p:nvSpPr>
        <p:spPr>
          <a:xfrm>
            <a:off x="1770380" y="1160780"/>
            <a:ext cx="5400040" cy="384810"/>
          </a:xfrm>
          <a:prstGeom prst="rect">
            <a:avLst/>
          </a:prstGeom>
          <a:noFill/>
        </p:spPr>
        <p:txBody>
          <a:bodyPr wrap="square" rtlCol="0">
            <a:spAutoFit/>
          </a:bodyPr>
          <a:lstStyle/>
          <a:p>
            <a:r>
              <a:rPr lang="en-US" altLang="zh-CN"/>
              <a:t>TextRank</a:t>
            </a:r>
            <a:r>
              <a:rPr lang="zh-CN" altLang="en-US"/>
              <a:t>算法</a:t>
            </a:r>
          </a:p>
        </p:txBody>
      </p:sp>
      <p:sp>
        <p:nvSpPr>
          <p:cNvPr id="4" name="文本框 3"/>
          <p:cNvSpPr txBox="1"/>
          <p:nvPr/>
        </p:nvSpPr>
        <p:spPr>
          <a:xfrm>
            <a:off x="1383665" y="1702435"/>
            <a:ext cx="9623425" cy="3794125"/>
          </a:xfrm>
          <a:prstGeom prst="rect">
            <a:avLst/>
          </a:prstGeom>
          <a:noFill/>
        </p:spPr>
        <p:txBody>
          <a:bodyPr wrap="square" rtlCol="0" anchor="t">
            <a:spAutoFit/>
          </a:bodyPr>
          <a:lstStyle/>
          <a:p>
            <a:pPr indent="457200" fontAlgn="auto">
              <a:lnSpc>
                <a:spcPct val="100000"/>
              </a:lnSpc>
            </a:pPr>
            <a:r>
              <a:rPr lang="zh-CN" altLang="en-US" sz="1400" dirty="0"/>
              <a:t>　　（1）把给定的文本T按照完整句子进行分割</a:t>
            </a:r>
          </a:p>
          <a:p>
            <a:pPr indent="457200" fontAlgn="auto">
              <a:lnSpc>
                <a:spcPct val="100000"/>
              </a:lnSpc>
            </a:pPr>
            <a:endParaRPr lang="zh-CN" altLang="en-US" sz="1200" dirty="0"/>
          </a:p>
          <a:p>
            <a:pPr indent="457200" fontAlgn="auto">
              <a:lnSpc>
                <a:spcPct val="100000"/>
              </a:lnSpc>
            </a:pPr>
            <a:r>
              <a:rPr lang="zh-CN" altLang="en-US" sz="1400" dirty="0"/>
              <a:t>　　（2）对于每个句子，进行分词和词性标注处理，并过滤掉停用词，只保留指定词性的单词，如名词、动词、形容词，即，其中是保留后的候选关键词。</a:t>
            </a:r>
          </a:p>
          <a:p>
            <a:pPr indent="457200" fontAlgn="auto">
              <a:lnSpc>
                <a:spcPct val="100000"/>
              </a:lnSpc>
            </a:pPr>
            <a:endParaRPr lang="zh-CN" altLang="en-US" sz="1200" dirty="0"/>
          </a:p>
          <a:p>
            <a:pPr indent="457200" fontAlgn="auto">
              <a:lnSpc>
                <a:spcPct val="100000"/>
              </a:lnSpc>
            </a:pPr>
            <a:r>
              <a:rPr lang="zh-CN" altLang="en-US" sz="1400" dirty="0"/>
              <a:t>　　（3）构建候选关键词图G = (V,E)，其中V为节点集，由（2）生成的候选关键词组成，然后采用共现关系（co-occurrence）构造任两点之间的边，两个节点之间存在边仅当它们对应的词汇在长度为K的窗口中共现，K表示窗口大小，即最多共现K个单词。</a:t>
            </a:r>
          </a:p>
          <a:p>
            <a:pPr indent="457200" fontAlgn="auto">
              <a:lnSpc>
                <a:spcPct val="100000"/>
              </a:lnSpc>
            </a:pPr>
            <a:endParaRPr lang="zh-CN" altLang="en-US" sz="1200" dirty="0"/>
          </a:p>
          <a:p>
            <a:pPr indent="457200" fontAlgn="auto">
              <a:lnSpc>
                <a:spcPct val="100000"/>
              </a:lnSpc>
            </a:pPr>
            <a:r>
              <a:rPr lang="zh-CN" altLang="en-US" sz="1400" dirty="0"/>
              <a:t>　　（4）根据公式，迭代传播各节点的权重，直至收敛。</a:t>
            </a:r>
          </a:p>
          <a:p>
            <a:pPr indent="457200" fontAlgn="auto">
              <a:lnSpc>
                <a:spcPct val="100000"/>
              </a:lnSpc>
            </a:pPr>
            <a:endParaRPr lang="zh-CN" altLang="en-US" sz="1200" dirty="0"/>
          </a:p>
          <a:p>
            <a:pPr indent="457200" fontAlgn="auto">
              <a:lnSpc>
                <a:spcPct val="100000"/>
              </a:lnSpc>
            </a:pPr>
            <a:r>
              <a:rPr lang="zh-CN" altLang="en-US" sz="1400" dirty="0"/>
              <a:t>　　（5）对节点权重进行倒序排序，从而得到最重要的T个单词，作为候选关键词。</a:t>
            </a:r>
          </a:p>
          <a:p>
            <a:pPr indent="457200" fontAlgn="auto">
              <a:lnSpc>
                <a:spcPct val="100000"/>
              </a:lnSpc>
            </a:pPr>
            <a:endParaRPr lang="zh-CN" altLang="en-US" sz="1200" dirty="0"/>
          </a:p>
          <a:p>
            <a:pPr indent="457200" fontAlgn="auto">
              <a:lnSpc>
                <a:spcPct val="100000"/>
              </a:lnSpc>
            </a:pPr>
            <a:r>
              <a:rPr lang="zh-CN" altLang="en-US" sz="1400" dirty="0"/>
              <a:t>　　（6）由（5）得到最重要的T个单词，在原始文本中进行标记，若形成相邻词组，则组合成多词关键词。例如，文本中有句子“Matlab code for plotting ambiguity function”，如果“Matlab”和“code”均属于候选关键词，则组合成“Matlab code”加入关键词序列。 </a:t>
            </a:r>
          </a:p>
          <a:p>
            <a:pPr indent="457200" fontAlgn="auto">
              <a:lnSpc>
                <a:spcPct val="100000"/>
              </a:lnSpc>
            </a:pPr>
            <a:endParaRPr lang="zh-CN" altLang="en-US" sz="1400" dirty="0"/>
          </a:p>
          <a:p>
            <a:pPr indent="457200" fontAlgn="auto">
              <a:lnSpc>
                <a:spcPct val="100000"/>
              </a:lnSpc>
            </a:pPr>
            <a:endParaRPr lang="zh-CN" altLang="en-US" sz="1400" dirty="0"/>
          </a:p>
        </p:txBody>
      </p:sp>
      <p:pic>
        <p:nvPicPr>
          <p:cNvPr id="6" name="图片 5"/>
          <p:cNvPicPr>
            <a:picLocks noChangeAspect="1"/>
          </p:cNvPicPr>
          <p:nvPr/>
        </p:nvPicPr>
        <p:blipFill>
          <a:blip r:embed="rId3"/>
          <a:stretch>
            <a:fillRect/>
          </a:stretch>
        </p:blipFill>
        <p:spPr>
          <a:xfrm>
            <a:off x="6537960" y="3432175"/>
            <a:ext cx="3589020" cy="503555"/>
          </a:xfrm>
          <a:prstGeom prst="rect">
            <a:avLst/>
          </a:prstGeom>
        </p:spPr>
      </p:pic>
    </p:spTree>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606550" y="313873"/>
            <a:ext cx="8643848" cy="541020"/>
          </a:xfrm>
        </p:spPr>
        <p:txBody>
          <a:bodyPr/>
          <a:lstStyle/>
          <a:p>
            <a:r>
              <a:rPr lang="zh-CN" altLang="en-US" b="0" spc="300" dirty="0" smtClean="0">
                <a:solidFill>
                  <a:srgbClr val="000000"/>
                </a:solidFill>
                <a:sym typeface="+mn-ea"/>
              </a:rPr>
              <a:t>内容的一致性计算</a:t>
            </a:r>
          </a:p>
        </p:txBody>
      </p:sp>
      <p:sp>
        <p:nvSpPr>
          <p:cNvPr id="12" name="半闭框 11"/>
          <p:cNvSpPr/>
          <p:nvPr/>
        </p:nvSpPr>
        <p:spPr>
          <a:xfrm>
            <a:off x="1058985" y="1459875"/>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charset="-122"/>
              <a:ea typeface="微软雅黑" charset="-122"/>
              <a:cs typeface="+mn-cs"/>
            </a:endParaRPr>
          </a:p>
        </p:txBody>
      </p:sp>
      <p:sp>
        <p:nvSpPr>
          <p:cNvPr id="13" name="半闭框 12"/>
          <p:cNvSpPr/>
          <p:nvPr/>
        </p:nvSpPr>
        <p:spPr>
          <a:xfrm flipH="1" flipV="1">
            <a:off x="10555214" y="5397949"/>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charset="-122"/>
              <a:ea typeface="微软雅黑" charset="-122"/>
              <a:cs typeface="+mn-cs"/>
            </a:endParaRPr>
          </a:p>
        </p:txBody>
      </p:sp>
      <p:pic>
        <p:nvPicPr>
          <p:cNvPr id="4" name="图片 3"/>
          <p:cNvPicPr>
            <a:picLocks noChangeAspect="1"/>
          </p:cNvPicPr>
          <p:nvPr/>
        </p:nvPicPr>
        <p:blipFill>
          <a:blip r:embed="rId3"/>
          <a:stretch>
            <a:fillRect/>
          </a:stretch>
        </p:blipFill>
        <p:spPr>
          <a:xfrm>
            <a:off x="1879600" y="1917700"/>
            <a:ext cx="4923790" cy="352425"/>
          </a:xfrm>
          <a:prstGeom prst="rect">
            <a:avLst/>
          </a:prstGeom>
        </p:spPr>
      </p:pic>
      <p:pic>
        <p:nvPicPr>
          <p:cNvPr id="5" name="图片 4"/>
          <p:cNvPicPr>
            <a:picLocks noChangeAspect="1"/>
          </p:cNvPicPr>
          <p:nvPr/>
        </p:nvPicPr>
        <p:blipFill>
          <a:blip r:embed="rId4"/>
          <a:stretch>
            <a:fillRect/>
          </a:stretch>
        </p:blipFill>
        <p:spPr>
          <a:xfrm>
            <a:off x="1864995" y="2448560"/>
            <a:ext cx="933450" cy="247650"/>
          </a:xfrm>
          <a:prstGeom prst="rect">
            <a:avLst/>
          </a:prstGeom>
        </p:spPr>
      </p:pic>
      <p:pic>
        <p:nvPicPr>
          <p:cNvPr id="6" name="图片 5"/>
          <p:cNvPicPr>
            <a:picLocks noChangeAspect="1"/>
          </p:cNvPicPr>
          <p:nvPr/>
        </p:nvPicPr>
        <p:blipFill>
          <a:blip r:embed="rId5"/>
          <a:stretch>
            <a:fillRect/>
          </a:stretch>
        </p:blipFill>
        <p:spPr>
          <a:xfrm>
            <a:off x="2771775" y="2375535"/>
            <a:ext cx="4438015" cy="409575"/>
          </a:xfrm>
          <a:prstGeom prst="rect">
            <a:avLst/>
          </a:prstGeom>
        </p:spPr>
      </p:pic>
      <p:pic>
        <p:nvPicPr>
          <p:cNvPr id="7" name="图片 6"/>
          <p:cNvPicPr>
            <a:picLocks noChangeAspect="1"/>
          </p:cNvPicPr>
          <p:nvPr/>
        </p:nvPicPr>
        <p:blipFill>
          <a:blip r:embed="rId6"/>
          <a:stretch>
            <a:fillRect/>
          </a:stretch>
        </p:blipFill>
        <p:spPr>
          <a:xfrm>
            <a:off x="1682115" y="3296285"/>
            <a:ext cx="8085455" cy="1600200"/>
          </a:xfrm>
          <a:prstGeom prst="rect">
            <a:avLst/>
          </a:prstGeom>
        </p:spPr>
      </p:pic>
    </p:spTree>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606550" y="345305"/>
            <a:ext cx="8643848" cy="478155"/>
          </a:xfrm>
        </p:spPr>
        <p:txBody>
          <a:bodyPr/>
          <a:lstStyle/>
          <a:p>
            <a:r>
              <a:rPr lang="zh-CN" altLang="en-US" b="0" spc="300" dirty="0" smtClean="0">
                <a:solidFill>
                  <a:srgbClr val="000000"/>
                </a:solidFill>
                <a:sym typeface="+mn-ea"/>
              </a:rPr>
              <a:t>基于关键词的精确匹配</a:t>
            </a:r>
            <a:endParaRPr lang="zh-CN" altLang="en-US" b="0" spc="300" dirty="0">
              <a:solidFill>
                <a:srgbClr val="000000"/>
              </a:solidFill>
              <a:sym typeface="+mn-ea"/>
            </a:endParaRPr>
          </a:p>
        </p:txBody>
      </p:sp>
      <p:sp>
        <p:nvSpPr>
          <p:cNvPr id="11" name="内容占位符 1"/>
          <p:cNvSpPr txBox="1"/>
          <p:nvPr/>
        </p:nvSpPr>
        <p:spPr>
          <a:xfrm>
            <a:off x="1439545" y="1658620"/>
            <a:ext cx="9312275" cy="4061460"/>
          </a:xfrm>
          <a:prstGeom prst="rect">
            <a:avLst/>
          </a:prstGeom>
        </p:spPr>
        <p:txBody>
          <a:bodyPr vert="horz" lIns="0" tIns="0" rIns="0" bIns="0" rtlCol="0">
            <a:normAutofit fontScale="97500"/>
          </a:bodyPr>
          <a:lstStyle>
            <a:lvl1pPr marL="228600" indent="-228600" algn="l" defTabSz="914400" rtl="0" eaLnBrk="1" latinLnBrk="0" hangingPunct="1">
              <a:lnSpc>
                <a:spcPct val="120000"/>
              </a:lnSpc>
              <a:spcBef>
                <a:spcPts val="1000"/>
              </a:spcBef>
              <a:buFont typeface="Arial" pitchFamily="34" charset="0"/>
              <a:buChar char="•"/>
              <a:defRPr sz="2800" kern="1200" spc="3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itchFamily="34" charset="0"/>
              <a:buChar char="•"/>
              <a:defRPr sz="24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spc="3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spc="3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spc="3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0" marR="0" lvl="0" indent="720090" algn="l" defTabSz="914400" rtl="0" fontAlgn="auto">
              <a:lnSpc>
                <a:spcPct val="150000"/>
              </a:lnSpc>
              <a:spcBef>
                <a:spcPts val="500"/>
              </a:spcBef>
              <a:spcAft>
                <a:spcPts val="0"/>
              </a:spcAft>
              <a:buClrTx/>
              <a:buSzTx/>
              <a:buFont typeface="Arial" pitchFamily="34" charset="0"/>
              <a:buNone/>
              <a:defRPr/>
            </a:pPr>
            <a:r>
              <a:rPr lang="en-US" altLang="zh-CN" sz="1800" dirty="0" smtClean="0">
                <a:solidFill>
                  <a:srgbClr val="000000"/>
                </a:solidFill>
                <a:ea typeface="+mn-lt"/>
                <a:cs typeface="+mn-lt"/>
              </a:rPr>
              <a:t>1</a:t>
            </a:r>
            <a:r>
              <a:rPr lang="zh-CN" altLang="en-US" sz="1800" dirty="0" smtClean="0">
                <a:solidFill>
                  <a:srgbClr val="000000"/>
                </a:solidFill>
                <a:ea typeface="+mn-lt"/>
                <a:cs typeface="+mn-lt"/>
              </a:rPr>
              <a:t>、工作量大。</a:t>
            </a:r>
            <a:endParaRPr lang="en-US" altLang="zh-CN" sz="1800" dirty="0" smtClean="0">
              <a:solidFill>
                <a:srgbClr val="000000"/>
              </a:solidFill>
              <a:ea typeface="+mn-lt"/>
              <a:cs typeface="+mn-lt"/>
            </a:endParaRPr>
          </a:p>
          <a:p>
            <a:pPr marL="0" marR="0" lvl="0" indent="720090" algn="l" defTabSz="914400" rtl="0" fontAlgn="auto">
              <a:lnSpc>
                <a:spcPct val="150000"/>
              </a:lnSpc>
              <a:spcBef>
                <a:spcPts val="500"/>
              </a:spcBef>
              <a:spcAft>
                <a:spcPts val="0"/>
              </a:spcAft>
              <a:buClrTx/>
              <a:buSzTx/>
              <a:buFont typeface="Arial" pitchFamily="34" charset="0"/>
              <a:buNone/>
              <a:defRPr/>
            </a:pPr>
            <a:r>
              <a:rPr kumimoji="0" lang="en-US" altLang="zh-CN" sz="1800" b="0" i="0" u="none" strike="noStrike" kern="1200" cap="none" spc="300" normalizeH="0" baseline="0" noProof="0" dirty="0" smtClean="0">
                <a:ln>
                  <a:noFill/>
                </a:ln>
                <a:solidFill>
                  <a:srgbClr val="000000"/>
                </a:solidFill>
                <a:effectLst/>
                <a:uLnTx/>
                <a:uFillTx/>
                <a:ea typeface="+mn-lt"/>
                <a:cs typeface="+mn-lt"/>
              </a:rPr>
              <a:t>2</a:t>
            </a:r>
            <a:r>
              <a:rPr kumimoji="0" lang="zh-CN" altLang="en-US" sz="1800" b="0" i="0" u="none" strike="noStrike" kern="1200" cap="none" spc="300" normalizeH="0" baseline="0" noProof="0" dirty="0" smtClean="0">
                <a:ln>
                  <a:noFill/>
                </a:ln>
                <a:solidFill>
                  <a:srgbClr val="000000"/>
                </a:solidFill>
                <a:effectLst/>
                <a:uLnTx/>
                <a:uFillTx/>
                <a:ea typeface="+mn-lt"/>
                <a:cs typeface="+mn-lt"/>
              </a:rPr>
              <a:t>、个人主观性会对人们的判断产生一定的影响。</a:t>
            </a:r>
            <a:endParaRPr kumimoji="0" lang="en-US" altLang="zh-CN" sz="1800" b="0" i="0" u="none" strike="noStrike" kern="1200" cap="none" spc="300" normalizeH="0" baseline="0" noProof="0" dirty="0" smtClean="0">
              <a:ln>
                <a:noFill/>
              </a:ln>
              <a:solidFill>
                <a:srgbClr val="000000"/>
              </a:solidFill>
              <a:effectLst/>
              <a:uLnTx/>
              <a:uFillTx/>
              <a:ea typeface="+mn-lt"/>
              <a:cs typeface="+mn-lt"/>
            </a:endParaRPr>
          </a:p>
          <a:p>
            <a:pPr marL="0" marR="0" lvl="0" indent="720090" algn="l" defTabSz="914400" rtl="0" fontAlgn="auto">
              <a:lnSpc>
                <a:spcPct val="150000"/>
              </a:lnSpc>
              <a:spcBef>
                <a:spcPts val="500"/>
              </a:spcBef>
              <a:spcAft>
                <a:spcPts val="0"/>
              </a:spcAft>
              <a:buClrTx/>
              <a:buSzTx/>
              <a:buFont typeface="Arial" pitchFamily="34" charset="0"/>
              <a:buNone/>
              <a:defRPr/>
            </a:pPr>
            <a:r>
              <a:rPr lang="en-US" altLang="zh-CN" sz="1800" dirty="0" smtClean="0">
                <a:solidFill>
                  <a:srgbClr val="000000"/>
                </a:solidFill>
                <a:ea typeface="+mn-lt"/>
                <a:cs typeface="+mn-lt"/>
              </a:rPr>
              <a:t>3</a:t>
            </a:r>
            <a:r>
              <a:rPr lang="zh-CN" altLang="en-US" sz="1800" dirty="0" smtClean="0">
                <a:solidFill>
                  <a:srgbClr val="000000"/>
                </a:solidFill>
                <a:ea typeface="+mn-lt"/>
                <a:cs typeface="+mn-lt"/>
              </a:rPr>
              <a:t>、难于标记。</a:t>
            </a:r>
            <a:endParaRPr lang="en-US" altLang="zh-CN" sz="1800" dirty="0" smtClean="0">
              <a:solidFill>
                <a:srgbClr val="000000"/>
              </a:solidFill>
              <a:ea typeface="+mn-lt"/>
              <a:cs typeface="+mn-lt"/>
            </a:endParaRPr>
          </a:p>
          <a:p>
            <a:pPr marL="0" marR="0" lvl="0" indent="720090" algn="l" defTabSz="914400" rtl="0" fontAlgn="auto">
              <a:lnSpc>
                <a:spcPct val="150000"/>
              </a:lnSpc>
              <a:spcBef>
                <a:spcPts val="500"/>
              </a:spcBef>
              <a:spcAft>
                <a:spcPts val="0"/>
              </a:spcAft>
              <a:buClrTx/>
              <a:buSzTx/>
              <a:buFont typeface="Arial" pitchFamily="34" charset="0"/>
              <a:buNone/>
              <a:defRPr/>
            </a:pPr>
            <a:r>
              <a:rPr lang="en-US" altLang="zh-CN" sz="1800" dirty="0">
                <a:solidFill>
                  <a:srgbClr val="000000"/>
                </a:solidFill>
                <a:ea typeface="+mn-lt"/>
                <a:cs typeface="+mn-lt"/>
              </a:rPr>
              <a:t>4</a:t>
            </a:r>
            <a:r>
              <a:rPr lang="zh-CN" altLang="en-US" sz="1800" dirty="0">
                <a:solidFill>
                  <a:srgbClr val="000000"/>
                </a:solidFill>
                <a:ea typeface="+mn-lt"/>
                <a:cs typeface="+mn-lt"/>
              </a:rPr>
              <a:t>、图片的复杂性</a:t>
            </a:r>
          </a:p>
        </p:txBody>
      </p:sp>
      <p:sp>
        <p:nvSpPr>
          <p:cNvPr id="12" name="半闭框 11"/>
          <p:cNvSpPr/>
          <p:nvPr/>
        </p:nvSpPr>
        <p:spPr>
          <a:xfrm>
            <a:off x="1058985" y="1459875"/>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charset="-122"/>
              <a:ea typeface="微软雅黑" charset="-122"/>
              <a:cs typeface="+mn-cs"/>
            </a:endParaRPr>
          </a:p>
        </p:txBody>
      </p:sp>
      <p:sp>
        <p:nvSpPr>
          <p:cNvPr id="13" name="半闭框 12"/>
          <p:cNvSpPr/>
          <p:nvPr/>
        </p:nvSpPr>
        <p:spPr>
          <a:xfrm flipH="1" flipV="1">
            <a:off x="10555214" y="5397949"/>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charset="-122"/>
              <a:ea typeface="微软雅黑" charset="-122"/>
              <a:cs typeface="+mn-cs"/>
            </a:endParaRPr>
          </a:p>
        </p:txBody>
      </p:sp>
    </p:spTree>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606550" y="344317"/>
            <a:ext cx="8643848" cy="480131"/>
          </a:xfrm>
        </p:spPr>
        <p:txBody>
          <a:bodyPr/>
          <a:lstStyle/>
          <a:p>
            <a:r>
              <a:rPr lang="zh-CN" altLang="en-US" spc="300" dirty="0">
                <a:latin typeface="+mj-ea"/>
              </a:rPr>
              <a:t>深</a:t>
            </a:r>
            <a:r>
              <a:rPr lang="zh-CN" altLang="en-US" spc="300" dirty="0" smtClean="0">
                <a:latin typeface="+mj-ea"/>
              </a:rPr>
              <a:t>度语义嵌入模型</a:t>
            </a:r>
            <a:endParaRPr lang="zh-CN" altLang="en-US" spc="300" dirty="0">
              <a:latin typeface="+mj-ea"/>
            </a:endParaRPr>
          </a:p>
        </p:txBody>
      </p:sp>
      <p:sp>
        <p:nvSpPr>
          <p:cNvPr id="11" name="矩形 10"/>
          <p:cNvSpPr/>
          <p:nvPr/>
        </p:nvSpPr>
        <p:spPr>
          <a:xfrm>
            <a:off x="1041400" y="1293252"/>
            <a:ext cx="10109200" cy="4356100"/>
          </a:xfrm>
          <a:prstGeom prst="rect">
            <a:avLst/>
          </a:prstGeom>
          <a:noFill/>
          <a:ln w="31750">
            <a:gradFill>
              <a:gsLst>
                <a:gs pos="13000">
                  <a:schemeClr val="accent1">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34266" y="1103729"/>
            <a:ext cx="2487168" cy="2554545"/>
          </a:xfrm>
          <a:prstGeom prst="rect">
            <a:avLst/>
          </a:prstGeom>
          <a:noFill/>
        </p:spPr>
        <p:txBody>
          <a:bodyPr wrap="square" lIns="0" tIns="0" rIns="0" bIns="0" rtlCol="0">
            <a:spAutoFit/>
          </a:bodyPr>
          <a:lstStyle/>
          <a:p>
            <a:pPr algn="l"/>
            <a:r>
              <a:rPr lang="zh-CN" altLang="en-US" sz="16600" spc="300" dirty="0">
                <a:solidFill>
                  <a:schemeClr val="accent1"/>
                </a:solidFill>
                <a:latin typeface="黑体" pitchFamily="49" charset="-122"/>
                <a:ea typeface="黑体" pitchFamily="49" charset="-122"/>
              </a:rPr>
              <a:t>“</a:t>
            </a:r>
          </a:p>
        </p:txBody>
      </p:sp>
      <p:sp>
        <p:nvSpPr>
          <p:cNvPr id="17" name="文本框 16"/>
          <p:cNvSpPr txBox="1"/>
          <p:nvPr/>
        </p:nvSpPr>
        <p:spPr>
          <a:xfrm>
            <a:off x="4098925" y="1974850"/>
            <a:ext cx="4511040" cy="1556195"/>
          </a:xfrm>
          <a:prstGeom prst="rect">
            <a:avLst/>
          </a:prstGeom>
          <a:noFill/>
        </p:spPr>
        <p:txBody>
          <a:bodyPr wrap="square" lIns="0" tIns="0" rIns="0" bIns="0" rtlCol="0">
            <a:spAutoFit/>
          </a:bodyPr>
          <a:lstStyle/>
          <a:p>
            <a:pPr algn="ctr">
              <a:lnSpc>
                <a:spcPct val="120000"/>
              </a:lnSpc>
            </a:pPr>
            <a:r>
              <a:rPr lang="zh-CN" altLang="en-US" sz="4400" spc="300" dirty="0" smtClean="0">
                <a:solidFill>
                  <a:schemeClr val="accent1"/>
                </a:solidFill>
                <a:effectLst>
                  <a:outerShdw blurRad="38100" dist="25400" dir="5400000" algn="ctr" rotWithShape="0">
                    <a:srgbClr val="6E747A">
                      <a:alpha val="43000"/>
                    </a:srgbClr>
                  </a:outerShdw>
                </a:effectLst>
                <a:sym typeface="+mn-ea"/>
              </a:rPr>
              <a:t>为什么需要深度语义嵌入模型</a:t>
            </a:r>
            <a:endParaRPr lang="zh-CN" altLang="en-US" sz="4400" b="1" spc="300" dirty="0">
              <a:solidFill>
                <a:schemeClr val="accent4"/>
              </a:solidFill>
              <a:latin typeface="+mn-ea"/>
            </a:endParaRPr>
          </a:p>
        </p:txBody>
      </p:sp>
      <p:sp>
        <p:nvSpPr>
          <p:cNvPr id="18" name="文本框 17"/>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itchFamily="34" charset="0"/>
                <a:ea typeface="微软雅黑" charset="-122"/>
              </a:defRPr>
            </a:lvl1pPr>
            <a:lvl2pPr marL="742950" indent="-285750">
              <a:defRPr>
                <a:solidFill>
                  <a:schemeClr val="tx1"/>
                </a:solidFill>
                <a:latin typeface="Century Gothic" pitchFamily="34" charset="0"/>
                <a:ea typeface="微软雅黑" charset="-122"/>
              </a:defRPr>
            </a:lvl2pPr>
            <a:lvl3pPr marL="1143000" indent="-228600">
              <a:defRPr>
                <a:solidFill>
                  <a:schemeClr val="tx1"/>
                </a:solidFill>
                <a:latin typeface="Century Gothic" pitchFamily="34" charset="0"/>
                <a:ea typeface="微软雅黑" charset="-122"/>
              </a:defRPr>
            </a:lvl3pPr>
            <a:lvl4pPr marL="1600200" indent="-228600">
              <a:defRPr>
                <a:solidFill>
                  <a:schemeClr val="tx1"/>
                </a:solidFill>
                <a:latin typeface="Century Gothic" pitchFamily="34" charset="0"/>
                <a:ea typeface="微软雅黑" charset="-122"/>
              </a:defRPr>
            </a:lvl4pPr>
            <a:lvl5pPr marL="2057400" indent="-228600">
              <a:defRPr>
                <a:solidFill>
                  <a:schemeClr val="tx1"/>
                </a:solidFill>
                <a:latin typeface="Century Gothic" pitchFamily="34" charset="0"/>
                <a:ea typeface="微软雅黑" charset="-122"/>
              </a:defRPr>
            </a:lvl5pPr>
            <a:lvl6pPr marL="2514600" indent="-228600" fontAlgn="base">
              <a:spcBef>
                <a:spcPct val="0"/>
              </a:spcBef>
              <a:spcAft>
                <a:spcPct val="0"/>
              </a:spcAft>
              <a:defRPr>
                <a:solidFill>
                  <a:schemeClr val="tx1"/>
                </a:solidFill>
                <a:latin typeface="Century Gothic" pitchFamily="34" charset="0"/>
                <a:ea typeface="微软雅黑" charset="-122"/>
              </a:defRPr>
            </a:lvl6pPr>
            <a:lvl7pPr marL="2971800" indent="-228600" fontAlgn="base">
              <a:spcBef>
                <a:spcPct val="0"/>
              </a:spcBef>
              <a:spcAft>
                <a:spcPct val="0"/>
              </a:spcAft>
              <a:defRPr>
                <a:solidFill>
                  <a:schemeClr val="tx1"/>
                </a:solidFill>
                <a:latin typeface="Century Gothic" pitchFamily="34" charset="0"/>
                <a:ea typeface="微软雅黑" charset="-122"/>
              </a:defRPr>
            </a:lvl7pPr>
            <a:lvl8pPr marL="3429000" indent="-228600" fontAlgn="base">
              <a:spcBef>
                <a:spcPct val="0"/>
              </a:spcBef>
              <a:spcAft>
                <a:spcPct val="0"/>
              </a:spcAft>
              <a:defRPr>
                <a:solidFill>
                  <a:schemeClr val="tx1"/>
                </a:solidFill>
                <a:latin typeface="Century Gothic" pitchFamily="34" charset="0"/>
                <a:ea typeface="微软雅黑" charset="-122"/>
              </a:defRPr>
            </a:lvl8pPr>
            <a:lvl9pPr marL="3886200" indent="-228600" fontAlgn="base">
              <a:spcBef>
                <a:spcPct val="0"/>
              </a:spcBef>
              <a:spcAft>
                <a:spcPct val="0"/>
              </a:spcAft>
              <a:defRPr>
                <a:solidFill>
                  <a:schemeClr val="tx1"/>
                </a:solidFill>
                <a:latin typeface="Century Gothic" pitchFamily="34" charset="0"/>
                <a:ea typeface="微软雅黑" charset="-122"/>
              </a:defRPr>
            </a:lvl9pPr>
          </a:lstStyle>
          <a:p>
            <a:pPr algn="ctr" eaLnBrk="1" hangingPunct="1">
              <a:defRPr/>
            </a:pPr>
            <a:r>
              <a:rPr lang="en-US" altLang="zh-CN" sz="3600" b="1" dirty="0" smtClean="0">
                <a:solidFill>
                  <a:schemeClr val="bg1"/>
                </a:solidFill>
              </a:rPr>
              <a:t>1</a:t>
            </a:r>
            <a:endParaRPr lang="zh-CN" altLang="en-US" sz="3600" b="1" dirty="0" smtClean="0">
              <a:solidFill>
                <a:schemeClr val="bg1"/>
              </a:solidFill>
            </a:endParaRPr>
          </a:p>
        </p:txBody>
      </p:sp>
      <p:sp>
        <p:nvSpPr>
          <p:cNvPr id="2" name="文本框 1"/>
          <p:cNvSpPr txBox="1"/>
          <p:nvPr/>
        </p:nvSpPr>
        <p:spPr>
          <a:xfrm>
            <a:off x="1606550" y="3531045"/>
            <a:ext cx="9032142" cy="1938992"/>
          </a:xfrm>
          <a:prstGeom prst="rect">
            <a:avLst/>
          </a:prstGeom>
          <a:noFill/>
        </p:spPr>
        <p:txBody>
          <a:bodyPr wrap="square" rtlCol="0">
            <a:spAutoFit/>
          </a:bodyPr>
          <a:lstStyle/>
          <a:p>
            <a:r>
              <a:rPr lang="en-US" altLang="zh-CN" sz="2400" dirty="0"/>
              <a:t>Modern visual recognition systems are often limited in their ability to scale to large numbers of object categories. This limitation is in part due to the increasing difficulty of acquiring sufficient training data in the form of labeled images as the number of object categories grows.</a:t>
            </a:r>
            <a:endParaRPr lang="zh-CN" altLang="en-US" sz="2400" dirty="0"/>
          </a:p>
        </p:txBody>
      </p:sp>
    </p:spTree>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606550" y="344317"/>
            <a:ext cx="8643848" cy="480131"/>
          </a:xfrm>
        </p:spPr>
        <p:txBody>
          <a:bodyPr/>
          <a:lstStyle/>
          <a:p>
            <a:r>
              <a:rPr lang="zh-CN" altLang="en-US" spc="300" dirty="0">
                <a:latin typeface="+mj-ea"/>
              </a:rPr>
              <a:t>深</a:t>
            </a:r>
            <a:r>
              <a:rPr lang="zh-CN" altLang="en-US" spc="300" dirty="0" smtClean="0">
                <a:latin typeface="+mj-ea"/>
              </a:rPr>
              <a:t>度语义嵌入模型</a:t>
            </a:r>
            <a:endParaRPr lang="zh-CN" altLang="en-US" spc="300" dirty="0">
              <a:latin typeface="+mj-ea"/>
            </a:endParaRPr>
          </a:p>
        </p:txBody>
      </p:sp>
      <p:sp>
        <p:nvSpPr>
          <p:cNvPr id="11" name="矩形 10"/>
          <p:cNvSpPr/>
          <p:nvPr/>
        </p:nvSpPr>
        <p:spPr>
          <a:xfrm>
            <a:off x="1041400" y="1293252"/>
            <a:ext cx="10109200" cy="4356100"/>
          </a:xfrm>
          <a:prstGeom prst="rect">
            <a:avLst/>
          </a:prstGeom>
          <a:noFill/>
          <a:ln w="31750">
            <a:gradFill>
              <a:gsLst>
                <a:gs pos="13000">
                  <a:schemeClr val="accent1">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34266" y="1103729"/>
            <a:ext cx="2487168" cy="2554545"/>
          </a:xfrm>
          <a:prstGeom prst="rect">
            <a:avLst/>
          </a:prstGeom>
          <a:noFill/>
        </p:spPr>
        <p:txBody>
          <a:bodyPr wrap="square" lIns="0" tIns="0" rIns="0" bIns="0" rtlCol="0">
            <a:spAutoFit/>
          </a:bodyPr>
          <a:lstStyle/>
          <a:p>
            <a:pPr algn="l"/>
            <a:r>
              <a:rPr lang="zh-CN" altLang="en-US" sz="16600" spc="300" dirty="0">
                <a:solidFill>
                  <a:schemeClr val="accent1"/>
                </a:solidFill>
                <a:latin typeface="黑体" pitchFamily="49" charset="-122"/>
                <a:ea typeface="黑体" pitchFamily="49" charset="-122"/>
              </a:rPr>
              <a:t>“</a:t>
            </a:r>
          </a:p>
        </p:txBody>
      </p:sp>
      <p:sp>
        <p:nvSpPr>
          <p:cNvPr id="17" name="文本框 16"/>
          <p:cNvSpPr txBox="1"/>
          <p:nvPr/>
        </p:nvSpPr>
        <p:spPr>
          <a:xfrm>
            <a:off x="3710630" y="1903310"/>
            <a:ext cx="6539768" cy="2437590"/>
          </a:xfrm>
          <a:prstGeom prst="rect">
            <a:avLst/>
          </a:prstGeom>
          <a:noFill/>
        </p:spPr>
        <p:txBody>
          <a:bodyPr wrap="square" lIns="0" tIns="0" rIns="0" bIns="0" rtlCol="0">
            <a:spAutoFit/>
          </a:bodyPr>
          <a:lstStyle/>
          <a:p>
            <a:pPr algn="ctr">
              <a:lnSpc>
                <a:spcPct val="120000"/>
              </a:lnSpc>
            </a:pPr>
            <a:r>
              <a:rPr lang="en-US" altLang="zh-CN" sz="4400" spc="300" dirty="0">
                <a:solidFill>
                  <a:schemeClr val="accent1"/>
                </a:solidFill>
                <a:effectLst>
                  <a:outerShdw blurRad="38100" dist="25400" dir="5400000" algn="ctr" rotWithShape="0">
                    <a:srgbClr val="6E747A">
                      <a:alpha val="43000"/>
                    </a:srgbClr>
                  </a:outerShdw>
                </a:effectLst>
                <a:sym typeface="+mn-ea"/>
              </a:rPr>
              <a:t>Feature </a:t>
            </a:r>
            <a:r>
              <a:rPr lang="en-US" altLang="zh-CN" sz="4400" spc="300" dirty="0" smtClean="0">
                <a:solidFill>
                  <a:schemeClr val="accent1"/>
                </a:solidFill>
                <a:effectLst>
                  <a:outerShdw blurRad="38100" dist="25400" dir="5400000" algn="ctr" rotWithShape="0">
                    <a:srgbClr val="6E747A">
                      <a:alpha val="43000"/>
                    </a:srgbClr>
                  </a:outerShdw>
                </a:effectLst>
                <a:sym typeface="+mn-ea"/>
              </a:rPr>
              <a:t>vector</a:t>
            </a:r>
          </a:p>
          <a:p>
            <a:pPr algn="ctr">
              <a:lnSpc>
                <a:spcPct val="120000"/>
              </a:lnSpc>
            </a:pPr>
            <a:r>
              <a:rPr lang="en-US" altLang="zh-CN" sz="4400" spc="300" dirty="0">
                <a:solidFill>
                  <a:schemeClr val="accent1"/>
                </a:solidFill>
                <a:effectLst>
                  <a:outerShdw blurRad="38100" dist="25400" dir="5400000" algn="ctr" rotWithShape="0">
                    <a:srgbClr val="6E747A">
                      <a:alpha val="43000"/>
                    </a:srgbClr>
                  </a:outerShdw>
                </a:effectLst>
              </a:rPr>
              <a:t>semantic vector</a:t>
            </a:r>
          </a:p>
          <a:p>
            <a:pPr algn="ctr">
              <a:lnSpc>
                <a:spcPct val="120000"/>
              </a:lnSpc>
            </a:pPr>
            <a:r>
              <a:rPr lang="en-US" altLang="zh-CN" sz="4400" b="1" spc="300" dirty="0">
                <a:solidFill>
                  <a:schemeClr val="accent4"/>
                </a:solidFill>
                <a:latin typeface="+mn-ea"/>
              </a:rPr>
              <a:t>zero-shot learning</a:t>
            </a:r>
            <a:endParaRPr lang="zh-CN" altLang="en-US" sz="4400" b="1" spc="300" dirty="0">
              <a:solidFill>
                <a:schemeClr val="accent4"/>
              </a:solidFill>
              <a:latin typeface="+mn-ea"/>
            </a:endParaRPr>
          </a:p>
        </p:txBody>
      </p:sp>
      <p:sp>
        <p:nvSpPr>
          <p:cNvPr id="18" name="文本框 17"/>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itchFamily="34" charset="0"/>
                <a:ea typeface="微软雅黑" charset="-122"/>
              </a:defRPr>
            </a:lvl1pPr>
            <a:lvl2pPr marL="742950" indent="-285750">
              <a:defRPr>
                <a:solidFill>
                  <a:schemeClr val="tx1"/>
                </a:solidFill>
                <a:latin typeface="Century Gothic" pitchFamily="34" charset="0"/>
                <a:ea typeface="微软雅黑" charset="-122"/>
              </a:defRPr>
            </a:lvl2pPr>
            <a:lvl3pPr marL="1143000" indent="-228600">
              <a:defRPr>
                <a:solidFill>
                  <a:schemeClr val="tx1"/>
                </a:solidFill>
                <a:latin typeface="Century Gothic" pitchFamily="34" charset="0"/>
                <a:ea typeface="微软雅黑" charset="-122"/>
              </a:defRPr>
            </a:lvl3pPr>
            <a:lvl4pPr marL="1600200" indent="-228600">
              <a:defRPr>
                <a:solidFill>
                  <a:schemeClr val="tx1"/>
                </a:solidFill>
                <a:latin typeface="Century Gothic" pitchFamily="34" charset="0"/>
                <a:ea typeface="微软雅黑" charset="-122"/>
              </a:defRPr>
            </a:lvl4pPr>
            <a:lvl5pPr marL="2057400" indent="-228600">
              <a:defRPr>
                <a:solidFill>
                  <a:schemeClr val="tx1"/>
                </a:solidFill>
                <a:latin typeface="Century Gothic" pitchFamily="34" charset="0"/>
                <a:ea typeface="微软雅黑" charset="-122"/>
              </a:defRPr>
            </a:lvl5pPr>
            <a:lvl6pPr marL="2514600" indent="-228600" fontAlgn="base">
              <a:spcBef>
                <a:spcPct val="0"/>
              </a:spcBef>
              <a:spcAft>
                <a:spcPct val="0"/>
              </a:spcAft>
              <a:defRPr>
                <a:solidFill>
                  <a:schemeClr val="tx1"/>
                </a:solidFill>
                <a:latin typeface="Century Gothic" pitchFamily="34" charset="0"/>
                <a:ea typeface="微软雅黑" charset="-122"/>
              </a:defRPr>
            </a:lvl6pPr>
            <a:lvl7pPr marL="2971800" indent="-228600" fontAlgn="base">
              <a:spcBef>
                <a:spcPct val="0"/>
              </a:spcBef>
              <a:spcAft>
                <a:spcPct val="0"/>
              </a:spcAft>
              <a:defRPr>
                <a:solidFill>
                  <a:schemeClr val="tx1"/>
                </a:solidFill>
                <a:latin typeface="Century Gothic" pitchFamily="34" charset="0"/>
                <a:ea typeface="微软雅黑" charset="-122"/>
              </a:defRPr>
            </a:lvl7pPr>
            <a:lvl8pPr marL="3429000" indent="-228600" fontAlgn="base">
              <a:spcBef>
                <a:spcPct val="0"/>
              </a:spcBef>
              <a:spcAft>
                <a:spcPct val="0"/>
              </a:spcAft>
              <a:defRPr>
                <a:solidFill>
                  <a:schemeClr val="tx1"/>
                </a:solidFill>
                <a:latin typeface="Century Gothic" pitchFamily="34" charset="0"/>
                <a:ea typeface="微软雅黑" charset="-122"/>
              </a:defRPr>
            </a:lvl8pPr>
            <a:lvl9pPr marL="3886200" indent="-228600" fontAlgn="base">
              <a:spcBef>
                <a:spcPct val="0"/>
              </a:spcBef>
              <a:spcAft>
                <a:spcPct val="0"/>
              </a:spcAft>
              <a:defRPr>
                <a:solidFill>
                  <a:schemeClr val="tx1"/>
                </a:solidFill>
                <a:latin typeface="Century Gothic" pitchFamily="34" charset="0"/>
                <a:ea typeface="微软雅黑" charset="-122"/>
              </a:defRPr>
            </a:lvl9pPr>
          </a:lstStyle>
          <a:p>
            <a:pPr algn="ctr" eaLnBrk="1" hangingPunct="1">
              <a:defRPr/>
            </a:pPr>
            <a:r>
              <a:rPr lang="en-US" altLang="zh-CN" sz="3600" b="1" dirty="0" smtClean="0">
                <a:solidFill>
                  <a:schemeClr val="bg1"/>
                </a:solidFill>
              </a:rPr>
              <a:t>1</a:t>
            </a:r>
            <a:endParaRPr lang="zh-CN" altLang="en-US" sz="3600" b="1" dirty="0" smtClean="0">
              <a:solidFill>
                <a:schemeClr val="bg1"/>
              </a:solidFill>
            </a:endParaRPr>
          </a:p>
        </p:txBody>
      </p:sp>
    </p:spTree>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693517" y="3949803"/>
            <a:ext cx="8611069" cy="1757612"/>
            <a:chOff x="5181690" y="2820871"/>
            <a:chExt cx="6065879" cy="1238111"/>
          </a:xfrm>
        </p:grpSpPr>
        <p:sp>
          <p:nvSpPr>
            <p:cNvPr id="4" name="椭圆 3"/>
            <p:cNvSpPr/>
            <p:nvPr/>
          </p:nvSpPr>
          <p:spPr>
            <a:xfrm>
              <a:off x="5181690" y="2820871"/>
              <a:ext cx="550893" cy="5508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smtClean="0">
                  <a:latin typeface="Century Gothic" pitchFamily="34" charset="0"/>
                </a:rPr>
                <a:t>1</a:t>
              </a:r>
              <a:endParaRPr lang="zh-CN" altLang="en-US" sz="4400" dirty="0">
                <a:latin typeface="Century Gothic" pitchFamily="34" charset="0"/>
              </a:endParaRPr>
            </a:p>
          </p:txBody>
        </p:sp>
        <p:sp>
          <p:nvSpPr>
            <p:cNvPr id="8" name="文本框 7"/>
            <p:cNvSpPr txBox="1"/>
            <p:nvPr/>
          </p:nvSpPr>
          <p:spPr>
            <a:xfrm>
              <a:off x="6057896" y="2888228"/>
              <a:ext cx="5189673" cy="1170754"/>
            </a:xfrm>
            <a:prstGeom prst="rect">
              <a:avLst/>
            </a:prstGeom>
            <a:noFill/>
          </p:spPr>
          <p:txBody>
            <a:bodyPr wrap="square" lIns="0" tIns="0" rIns="0" bIns="0" rtlCol="0">
              <a:spAutoFit/>
            </a:bodyPr>
            <a:lstStyle/>
            <a:p>
              <a:r>
                <a:rPr lang="en-US" altLang="zh-CN" sz="3600" b="1" spc="300" dirty="0">
                  <a:latin typeface="+mj-ea"/>
                </a:rPr>
                <a:t>Dual Attention Networks for Multimodal Reasoning and Matching</a:t>
              </a:r>
              <a:endParaRPr lang="zh-CN" altLang="en-US" sz="3600" b="1" spc="300" dirty="0">
                <a:latin typeface="+mj-ea"/>
              </a:endParaRPr>
            </a:p>
          </p:txBody>
        </p:sp>
      </p:grpSp>
    </p:spTree>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606550" y="344317"/>
            <a:ext cx="8643848" cy="480131"/>
          </a:xfrm>
        </p:spPr>
        <p:txBody>
          <a:bodyPr/>
          <a:lstStyle/>
          <a:p>
            <a:r>
              <a:rPr lang="zh-CN" altLang="en-US" spc="300" dirty="0">
                <a:latin typeface="+mj-ea"/>
              </a:rPr>
              <a:t>深</a:t>
            </a:r>
            <a:r>
              <a:rPr lang="zh-CN" altLang="en-US" spc="300" dirty="0" smtClean="0">
                <a:latin typeface="+mj-ea"/>
              </a:rPr>
              <a:t>度语义嵌入模型</a:t>
            </a:r>
            <a:endParaRPr lang="zh-CN" altLang="en-US" spc="300" dirty="0">
              <a:latin typeface="+mj-ea"/>
            </a:endParaRPr>
          </a:p>
        </p:txBody>
      </p:sp>
      <p:sp>
        <p:nvSpPr>
          <p:cNvPr id="11" name="矩形 10"/>
          <p:cNvSpPr/>
          <p:nvPr/>
        </p:nvSpPr>
        <p:spPr>
          <a:xfrm>
            <a:off x="1041400" y="1293252"/>
            <a:ext cx="10109200" cy="4356100"/>
          </a:xfrm>
          <a:prstGeom prst="rect">
            <a:avLst/>
          </a:prstGeom>
          <a:noFill/>
          <a:ln w="31750">
            <a:gradFill>
              <a:gsLst>
                <a:gs pos="13000">
                  <a:schemeClr val="accent1">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34266" y="1103729"/>
            <a:ext cx="2487168" cy="2554545"/>
          </a:xfrm>
          <a:prstGeom prst="rect">
            <a:avLst/>
          </a:prstGeom>
          <a:noFill/>
        </p:spPr>
        <p:txBody>
          <a:bodyPr wrap="square" lIns="0" tIns="0" rIns="0" bIns="0" rtlCol="0">
            <a:spAutoFit/>
          </a:bodyPr>
          <a:lstStyle/>
          <a:p>
            <a:pPr algn="l"/>
            <a:r>
              <a:rPr lang="zh-CN" altLang="en-US" sz="16600" spc="300" dirty="0">
                <a:solidFill>
                  <a:schemeClr val="accent1"/>
                </a:solidFill>
                <a:latin typeface="黑体" pitchFamily="49" charset="-122"/>
                <a:ea typeface="黑体" pitchFamily="49" charset="-122"/>
              </a:rPr>
              <a:t>“</a:t>
            </a:r>
          </a:p>
        </p:txBody>
      </p:sp>
      <p:sp>
        <p:nvSpPr>
          <p:cNvPr id="18" name="文本框 17"/>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itchFamily="34" charset="0"/>
                <a:ea typeface="微软雅黑" charset="-122"/>
              </a:defRPr>
            </a:lvl1pPr>
            <a:lvl2pPr marL="742950" indent="-285750">
              <a:defRPr>
                <a:solidFill>
                  <a:schemeClr val="tx1"/>
                </a:solidFill>
                <a:latin typeface="Century Gothic" pitchFamily="34" charset="0"/>
                <a:ea typeface="微软雅黑" charset="-122"/>
              </a:defRPr>
            </a:lvl2pPr>
            <a:lvl3pPr marL="1143000" indent="-228600">
              <a:defRPr>
                <a:solidFill>
                  <a:schemeClr val="tx1"/>
                </a:solidFill>
                <a:latin typeface="Century Gothic" pitchFamily="34" charset="0"/>
                <a:ea typeface="微软雅黑" charset="-122"/>
              </a:defRPr>
            </a:lvl3pPr>
            <a:lvl4pPr marL="1600200" indent="-228600">
              <a:defRPr>
                <a:solidFill>
                  <a:schemeClr val="tx1"/>
                </a:solidFill>
                <a:latin typeface="Century Gothic" pitchFamily="34" charset="0"/>
                <a:ea typeface="微软雅黑" charset="-122"/>
              </a:defRPr>
            </a:lvl4pPr>
            <a:lvl5pPr marL="2057400" indent="-228600">
              <a:defRPr>
                <a:solidFill>
                  <a:schemeClr val="tx1"/>
                </a:solidFill>
                <a:latin typeface="Century Gothic" pitchFamily="34" charset="0"/>
                <a:ea typeface="微软雅黑" charset="-122"/>
              </a:defRPr>
            </a:lvl5pPr>
            <a:lvl6pPr marL="2514600" indent="-228600" fontAlgn="base">
              <a:spcBef>
                <a:spcPct val="0"/>
              </a:spcBef>
              <a:spcAft>
                <a:spcPct val="0"/>
              </a:spcAft>
              <a:defRPr>
                <a:solidFill>
                  <a:schemeClr val="tx1"/>
                </a:solidFill>
                <a:latin typeface="Century Gothic" pitchFamily="34" charset="0"/>
                <a:ea typeface="微软雅黑" charset="-122"/>
              </a:defRPr>
            </a:lvl6pPr>
            <a:lvl7pPr marL="2971800" indent="-228600" fontAlgn="base">
              <a:spcBef>
                <a:spcPct val="0"/>
              </a:spcBef>
              <a:spcAft>
                <a:spcPct val="0"/>
              </a:spcAft>
              <a:defRPr>
                <a:solidFill>
                  <a:schemeClr val="tx1"/>
                </a:solidFill>
                <a:latin typeface="Century Gothic" pitchFamily="34" charset="0"/>
                <a:ea typeface="微软雅黑" charset="-122"/>
              </a:defRPr>
            </a:lvl7pPr>
            <a:lvl8pPr marL="3429000" indent="-228600" fontAlgn="base">
              <a:spcBef>
                <a:spcPct val="0"/>
              </a:spcBef>
              <a:spcAft>
                <a:spcPct val="0"/>
              </a:spcAft>
              <a:defRPr>
                <a:solidFill>
                  <a:schemeClr val="tx1"/>
                </a:solidFill>
                <a:latin typeface="Century Gothic" pitchFamily="34" charset="0"/>
                <a:ea typeface="微软雅黑" charset="-122"/>
              </a:defRPr>
            </a:lvl8pPr>
            <a:lvl9pPr marL="3886200" indent="-228600" fontAlgn="base">
              <a:spcBef>
                <a:spcPct val="0"/>
              </a:spcBef>
              <a:spcAft>
                <a:spcPct val="0"/>
              </a:spcAft>
              <a:defRPr>
                <a:solidFill>
                  <a:schemeClr val="tx1"/>
                </a:solidFill>
                <a:latin typeface="Century Gothic" pitchFamily="34" charset="0"/>
                <a:ea typeface="微软雅黑" charset="-122"/>
              </a:defRPr>
            </a:lvl9pPr>
          </a:lstStyle>
          <a:p>
            <a:pPr algn="ctr" eaLnBrk="1" hangingPunct="1">
              <a:defRPr/>
            </a:pPr>
            <a:r>
              <a:rPr lang="en-US" altLang="zh-CN" sz="3600" b="1" dirty="0" smtClean="0">
                <a:solidFill>
                  <a:schemeClr val="bg1"/>
                </a:solidFill>
              </a:rPr>
              <a:t>1</a:t>
            </a:r>
            <a:endParaRPr lang="zh-CN" altLang="en-US" sz="3600" b="1" dirty="0" smtClean="0">
              <a:solidFill>
                <a:schemeClr val="bg1"/>
              </a:solidFill>
            </a:endParaRPr>
          </a:p>
        </p:txBody>
      </p:sp>
      <p:sp>
        <p:nvSpPr>
          <p:cNvPr id="2" name="文本框 1"/>
          <p:cNvSpPr txBox="1"/>
          <p:nvPr/>
        </p:nvSpPr>
        <p:spPr>
          <a:xfrm>
            <a:off x="2936606" y="2627222"/>
            <a:ext cx="4474847" cy="1323439"/>
          </a:xfrm>
          <a:prstGeom prst="rect">
            <a:avLst/>
          </a:prstGeom>
          <a:noFill/>
        </p:spPr>
        <p:txBody>
          <a:bodyPr wrap="square" rtlCol="0">
            <a:spAutoFit/>
          </a:bodyPr>
          <a:lstStyle/>
          <a:p>
            <a:r>
              <a:rPr lang="en-US" altLang="zh-CN" sz="4000" b="1" dirty="0" smtClean="0"/>
              <a:t>r-DAN</a:t>
            </a:r>
          </a:p>
          <a:p>
            <a:r>
              <a:rPr lang="en-US" altLang="zh-CN" sz="4000" b="1" dirty="0" smtClean="0"/>
              <a:t>m-DAN</a:t>
            </a:r>
            <a:endParaRPr lang="zh-CN" altLang="en-US" sz="4000" b="1" dirty="0"/>
          </a:p>
        </p:txBody>
      </p:sp>
    </p:spTree>
  </p:cSld>
  <p:clrMapOvr>
    <a:masterClrMapping/>
  </p:clrMapOvr>
  <p:transition spd="med">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606550" y="344317"/>
            <a:ext cx="8643848" cy="480131"/>
          </a:xfrm>
        </p:spPr>
        <p:txBody>
          <a:bodyPr/>
          <a:lstStyle/>
          <a:p>
            <a:r>
              <a:rPr lang="zh-CN" altLang="en-US" spc="300" dirty="0">
                <a:latin typeface="+mj-ea"/>
              </a:rPr>
              <a:t>深</a:t>
            </a:r>
            <a:r>
              <a:rPr lang="zh-CN" altLang="en-US" spc="300" dirty="0" smtClean="0">
                <a:latin typeface="+mj-ea"/>
              </a:rPr>
              <a:t>度语义嵌入模型</a:t>
            </a:r>
            <a:endParaRPr lang="zh-CN" altLang="en-US" spc="300" dirty="0">
              <a:latin typeface="+mj-ea"/>
            </a:endParaRPr>
          </a:p>
        </p:txBody>
      </p:sp>
      <p:sp>
        <p:nvSpPr>
          <p:cNvPr id="11" name="矩形 10"/>
          <p:cNvSpPr/>
          <p:nvPr/>
        </p:nvSpPr>
        <p:spPr>
          <a:xfrm>
            <a:off x="1041400" y="1293252"/>
            <a:ext cx="10109200" cy="4356100"/>
          </a:xfrm>
          <a:prstGeom prst="rect">
            <a:avLst/>
          </a:prstGeom>
          <a:noFill/>
          <a:ln w="31750">
            <a:gradFill>
              <a:gsLst>
                <a:gs pos="13000">
                  <a:schemeClr val="accent1">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34266" y="1103729"/>
            <a:ext cx="2487168" cy="2554545"/>
          </a:xfrm>
          <a:prstGeom prst="rect">
            <a:avLst/>
          </a:prstGeom>
          <a:noFill/>
        </p:spPr>
        <p:txBody>
          <a:bodyPr wrap="square" lIns="0" tIns="0" rIns="0" bIns="0" rtlCol="0">
            <a:spAutoFit/>
          </a:bodyPr>
          <a:lstStyle/>
          <a:p>
            <a:pPr algn="l"/>
            <a:r>
              <a:rPr lang="zh-CN" altLang="en-US" sz="16600" spc="300" dirty="0">
                <a:solidFill>
                  <a:schemeClr val="accent1"/>
                </a:solidFill>
                <a:latin typeface="黑体" pitchFamily="49" charset="-122"/>
                <a:ea typeface="黑体" pitchFamily="49" charset="-122"/>
              </a:rPr>
              <a:t>“</a:t>
            </a:r>
          </a:p>
        </p:txBody>
      </p:sp>
      <p:sp>
        <p:nvSpPr>
          <p:cNvPr id="18" name="文本框 17"/>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itchFamily="34" charset="0"/>
                <a:ea typeface="微软雅黑" charset="-122"/>
              </a:defRPr>
            </a:lvl1pPr>
            <a:lvl2pPr marL="742950" indent="-285750">
              <a:defRPr>
                <a:solidFill>
                  <a:schemeClr val="tx1"/>
                </a:solidFill>
                <a:latin typeface="Century Gothic" pitchFamily="34" charset="0"/>
                <a:ea typeface="微软雅黑" charset="-122"/>
              </a:defRPr>
            </a:lvl2pPr>
            <a:lvl3pPr marL="1143000" indent="-228600">
              <a:defRPr>
                <a:solidFill>
                  <a:schemeClr val="tx1"/>
                </a:solidFill>
                <a:latin typeface="Century Gothic" pitchFamily="34" charset="0"/>
                <a:ea typeface="微软雅黑" charset="-122"/>
              </a:defRPr>
            </a:lvl3pPr>
            <a:lvl4pPr marL="1600200" indent="-228600">
              <a:defRPr>
                <a:solidFill>
                  <a:schemeClr val="tx1"/>
                </a:solidFill>
                <a:latin typeface="Century Gothic" pitchFamily="34" charset="0"/>
                <a:ea typeface="微软雅黑" charset="-122"/>
              </a:defRPr>
            </a:lvl4pPr>
            <a:lvl5pPr marL="2057400" indent="-228600">
              <a:defRPr>
                <a:solidFill>
                  <a:schemeClr val="tx1"/>
                </a:solidFill>
                <a:latin typeface="Century Gothic" pitchFamily="34" charset="0"/>
                <a:ea typeface="微软雅黑" charset="-122"/>
              </a:defRPr>
            </a:lvl5pPr>
            <a:lvl6pPr marL="2514600" indent="-228600" fontAlgn="base">
              <a:spcBef>
                <a:spcPct val="0"/>
              </a:spcBef>
              <a:spcAft>
                <a:spcPct val="0"/>
              </a:spcAft>
              <a:defRPr>
                <a:solidFill>
                  <a:schemeClr val="tx1"/>
                </a:solidFill>
                <a:latin typeface="Century Gothic" pitchFamily="34" charset="0"/>
                <a:ea typeface="微软雅黑" charset="-122"/>
              </a:defRPr>
            </a:lvl6pPr>
            <a:lvl7pPr marL="2971800" indent="-228600" fontAlgn="base">
              <a:spcBef>
                <a:spcPct val="0"/>
              </a:spcBef>
              <a:spcAft>
                <a:spcPct val="0"/>
              </a:spcAft>
              <a:defRPr>
                <a:solidFill>
                  <a:schemeClr val="tx1"/>
                </a:solidFill>
                <a:latin typeface="Century Gothic" pitchFamily="34" charset="0"/>
                <a:ea typeface="微软雅黑" charset="-122"/>
              </a:defRPr>
            </a:lvl7pPr>
            <a:lvl8pPr marL="3429000" indent="-228600" fontAlgn="base">
              <a:spcBef>
                <a:spcPct val="0"/>
              </a:spcBef>
              <a:spcAft>
                <a:spcPct val="0"/>
              </a:spcAft>
              <a:defRPr>
                <a:solidFill>
                  <a:schemeClr val="tx1"/>
                </a:solidFill>
                <a:latin typeface="Century Gothic" pitchFamily="34" charset="0"/>
                <a:ea typeface="微软雅黑" charset="-122"/>
              </a:defRPr>
            </a:lvl8pPr>
            <a:lvl9pPr marL="3886200" indent="-228600" fontAlgn="base">
              <a:spcBef>
                <a:spcPct val="0"/>
              </a:spcBef>
              <a:spcAft>
                <a:spcPct val="0"/>
              </a:spcAft>
              <a:defRPr>
                <a:solidFill>
                  <a:schemeClr val="tx1"/>
                </a:solidFill>
                <a:latin typeface="Century Gothic" pitchFamily="34" charset="0"/>
                <a:ea typeface="微软雅黑" charset="-122"/>
              </a:defRPr>
            </a:lvl9pPr>
          </a:lstStyle>
          <a:p>
            <a:pPr algn="ctr" eaLnBrk="1" hangingPunct="1">
              <a:defRPr/>
            </a:pPr>
            <a:r>
              <a:rPr lang="en-US" altLang="zh-CN" sz="3600" b="1" dirty="0" smtClean="0">
                <a:solidFill>
                  <a:schemeClr val="bg1"/>
                </a:solidFill>
              </a:rPr>
              <a:t>1</a:t>
            </a:r>
            <a:endParaRPr lang="zh-CN" altLang="en-US" sz="3600" b="1" dirty="0" smtClean="0">
              <a:solidFill>
                <a:schemeClr val="bg1"/>
              </a:solidFill>
            </a:endParaRPr>
          </a:p>
        </p:txBody>
      </p:sp>
      <p:sp>
        <p:nvSpPr>
          <p:cNvPr id="2" name="文本框 1"/>
          <p:cNvSpPr txBox="1"/>
          <p:nvPr/>
        </p:nvSpPr>
        <p:spPr>
          <a:xfrm>
            <a:off x="1477849" y="2147863"/>
            <a:ext cx="5957667" cy="707886"/>
          </a:xfrm>
          <a:prstGeom prst="rect">
            <a:avLst/>
          </a:prstGeom>
          <a:noFill/>
        </p:spPr>
        <p:txBody>
          <a:bodyPr wrap="square" rtlCol="0">
            <a:spAutoFit/>
          </a:bodyPr>
          <a:lstStyle/>
          <a:p>
            <a:r>
              <a:rPr lang="en-US" altLang="zh-CN" sz="4000" b="1" dirty="0"/>
              <a:t>Input </a:t>
            </a:r>
            <a:r>
              <a:rPr lang="en-US" altLang="zh-CN" sz="4000" b="1" dirty="0" smtClean="0"/>
              <a:t>Representation</a:t>
            </a:r>
            <a:endParaRPr lang="en-US" altLang="zh-CN" sz="4000" b="1" dirty="0"/>
          </a:p>
        </p:txBody>
      </p:sp>
      <p:sp>
        <p:nvSpPr>
          <p:cNvPr id="3" name="文本框 2"/>
          <p:cNvSpPr txBox="1"/>
          <p:nvPr/>
        </p:nvSpPr>
        <p:spPr>
          <a:xfrm>
            <a:off x="2221831" y="3337390"/>
            <a:ext cx="7748337" cy="1200329"/>
          </a:xfrm>
          <a:prstGeom prst="rect">
            <a:avLst/>
          </a:prstGeom>
          <a:noFill/>
        </p:spPr>
        <p:txBody>
          <a:bodyPr wrap="square" rtlCol="0">
            <a:spAutoFit/>
          </a:bodyPr>
          <a:lstStyle/>
          <a:p>
            <a:r>
              <a:rPr lang="en-US" altLang="zh-CN" sz="3600" dirty="0"/>
              <a:t>Image representation </a:t>
            </a:r>
            <a:r>
              <a:rPr lang="zh-CN" altLang="en-US" sz="3600" dirty="0"/>
              <a:t>图像特</a:t>
            </a:r>
            <a:r>
              <a:rPr lang="zh-CN" altLang="en-US" sz="3600" dirty="0" smtClean="0"/>
              <a:t>征</a:t>
            </a:r>
            <a:endParaRPr lang="en-US" altLang="zh-CN" sz="3600" dirty="0" smtClean="0"/>
          </a:p>
          <a:p>
            <a:r>
              <a:rPr lang="en-US" altLang="zh-CN" sz="3600" dirty="0"/>
              <a:t>Text representation </a:t>
            </a:r>
            <a:r>
              <a:rPr lang="zh-CN" altLang="en-US" sz="3600" dirty="0"/>
              <a:t>特征</a:t>
            </a:r>
          </a:p>
        </p:txBody>
      </p:sp>
    </p:spTree>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606550" y="313873"/>
            <a:ext cx="8643848" cy="541020"/>
          </a:xfrm>
        </p:spPr>
        <p:txBody>
          <a:bodyPr/>
          <a:lstStyle/>
          <a:p>
            <a:r>
              <a:rPr b="0" spc="300" dirty="0">
                <a:solidFill>
                  <a:srgbClr val="000000"/>
                </a:solidFill>
                <a:sym typeface="+mn-ea"/>
              </a:rPr>
              <a:t>人员分工</a:t>
            </a:r>
          </a:p>
        </p:txBody>
      </p:sp>
      <p:sp>
        <p:nvSpPr>
          <p:cNvPr id="11" name="内容占位符 1"/>
          <p:cNvSpPr txBox="1"/>
          <p:nvPr/>
        </p:nvSpPr>
        <p:spPr>
          <a:xfrm>
            <a:off x="1439545" y="1691640"/>
            <a:ext cx="9312275" cy="4061460"/>
          </a:xfrm>
          <a:prstGeom prst="rect">
            <a:avLst/>
          </a:prstGeom>
        </p:spPr>
        <p:txBody>
          <a:bodyPr vert="horz" lIns="0" tIns="0" rIns="0" bIns="0" rtlCol="0">
            <a:normAutofit/>
          </a:bodyPr>
          <a:lstStyle>
            <a:lvl1pPr marL="228600" indent="-228600" algn="l" defTabSz="914400" rtl="0" eaLnBrk="1" latinLnBrk="0" hangingPunct="1">
              <a:lnSpc>
                <a:spcPct val="120000"/>
              </a:lnSpc>
              <a:spcBef>
                <a:spcPts val="1000"/>
              </a:spcBef>
              <a:buFont typeface="Arial" pitchFamily="34" charset="0"/>
              <a:buChar char="•"/>
              <a:defRPr sz="2800" kern="1200" spc="3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itchFamily="34" charset="0"/>
              <a:buChar char="•"/>
              <a:defRPr sz="24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spc="3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spc="3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spc="3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0" marR="0" lvl="0" indent="720090" algn="l" defTabSz="914400" rtl="0" fontAlgn="auto">
              <a:lnSpc>
                <a:spcPct val="150000"/>
              </a:lnSpc>
              <a:spcBef>
                <a:spcPts val="500"/>
              </a:spcBef>
              <a:spcAft>
                <a:spcPts val="0"/>
              </a:spcAft>
              <a:buClrTx/>
              <a:buSzTx/>
              <a:buFont typeface="Arial" pitchFamily="34" charset="0"/>
              <a:buNone/>
              <a:defRPr/>
            </a:pPr>
            <a:r>
              <a:rPr lang="zh-CN" altLang="en-US" sz="1800">
                <a:sym typeface="+mn-ea"/>
              </a:rPr>
              <a:t>刘睿阳：文档撰写</a:t>
            </a:r>
          </a:p>
          <a:p>
            <a:pPr marL="0" marR="0" lvl="0" indent="720090" algn="l" defTabSz="914400" rtl="0" fontAlgn="auto">
              <a:lnSpc>
                <a:spcPct val="150000"/>
              </a:lnSpc>
              <a:spcBef>
                <a:spcPts val="500"/>
              </a:spcBef>
              <a:spcAft>
                <a:spcPts val="0"/>
              </a:spcAft>
              <a:buClrTx/>
              <a:buSzTx/>
              <a:buFont typeface="Arial" pitchFamily="34" charset="0"/>
              <a:buNone/>
              <a:defRPr/>
            </a:pPr>
            <a:r>
              <a:rPr lang="zh-CN" altLang="en-US" sz="1800">
                <a:sym typeface="+mn-ea"/>
              </a:rPr>
              <a:t>左蓉：课题研究及综述</a:t>
            </a:r>
          </a:p>
          <a:p>
            <a:pPr marL="0" marR="0" lvl="0" indent="720090" algn="l" defTabSz="914400" rtl="0" fontAlgn="auto">
              <a:lnSpc>
                <a:spcPct val="150000"/>
              </a:lnSpc>
              <a:spcBef>
                <a:spcPts val="500"/>
              </a:spcBef>
              <a:spcAft>
                <a:spcPts val="0"/>
              </a:spcAft>
              <a:buClrTx/>
              <a:buSzTx/>
              <a:buFont typeface="Arial" pitchFamily="34" charset="0"/>
              <a:buNone/>
              <a:defRPr/>
            </a:pPr>
            <a:r>
              <a:rPr lang="zh-CN" altLang="en-US" sz="1800">
                <a:sym typeface="+mn-ea"/>
              </a:rPr>
              <a:t>王馨茹：</a:t>
            </a:r>
            <a:r>
              <a:rPr lang="en-US" altLang="zh-CN" sz="1800">
                <a:sym typeface="+mn-ea"/>
              </a:rPr>
              <a:t>PPT</a:t>
            </a:r>
            <a:r>
              <a:rPr lang="zh-CN" altLang="en-US" sz="1800">
                <a:sym typeface="+mn-ea"/>
              </a:rPr>
              <a:t>制作</a:t>
            </a:r>
          </a:p>
          <a:p>
            <a:pPr marL="0" marR="0" lvl="0" indent="720090" algn="l" defTabSz="914400" rtl="0" fontAlgn="auto">
              <a:lnSpc>
                <a:spcPct val="150000"/>
              </a:lnSpc>
              <a:spcBef>
                <a:spcPts val="500"/>
              </a:spcBef>
              <a:spcAft>
                <a:spcPts val="0"/>
              </a:spcAft>
              <a:buClrTx/>
              <a:buSzTx/>
              <a:buFont typeface="Arial" pitchFamily="34" charset="0"/>
              <a:buNone/>
              <a:defRPr/>
            </a:pPr>
            <a:r>
              <a:rPr lang="zh-CN" altLang="en-US" sz="1800">
                <a:sym typeface="+mn-ea"/>
              </a:rPr>
              <a:t>姜向伟：课题研究及综述</a:t>
            </a:r>
          </a:p>
          <a:p>
            <a:pPr marL="0" marR="0" lvl="0" indent="720090" algn="l" defTabSz="914400" rtl="0" fontAlgn="auto">
              <a:lnSpc>
                <a:spcPct val="150000"/>
              </a:lnSpc>
              <a:spcBef>
                <a:spcPts val="500"/>
              </a:spcBef>
              <a:spcAft>
                <a:spcPts val="0"/>
              </a:spcAft>
              <a:buClrTx/>
              <a:buSzTx/>
              <a:buFont typeface="Arial" pitchFamily="34" charset="0"/>
              <a:buNone/>
              <a:defRPr/>
            </a:pPr>
            <a:r>
              <a:rPr lang="zh-CN" altLang="en-US" sz="1800">
                <a:sym typeface="+mn-ea"/>
              </a:rPr>
              <a:t>梁耀元：课题研究及综述</a:t>
            </a:r>
          </a:p>
        </p:txBody>
      </p:sp>
      <p:sp>
        <p:nvSpPr>
          <p:cNvPr id="12" name="半闭框 11"/>
          <p:cNvSpPr/>
          <p:nvPr/>
        </p:nvSpPr>
        <p:spPr>
          <a:xfrm>
            <a:off x="1058985" y="1459875"/>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charset="-122"/>
              <a:ea typeface="微软雅黑" charset="-122"/>
              <a:cs typeface="+mn-cs"/>
            </a:endParaRPr>
          </a:p>
        </p:txBody>
      </p:sp>
      <p:sp>
        <p:nvSpPr>
          <p:cNvPr id="13" name="半闭框 12"/>
          <p:cNvSpPr/>
          <p:nvPr/>
        </p:nvSpPr>
        <p:spPr>
          <a:xfrm flipH="1" flipV="1">
            <a:off x="10555214" y="5397949"/>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charset="-122"/>
              <a:ea typeface="微软雅黑" charset="-122"/>
              <a:cs typeface="+mn-cs"/>
            </a:endParaRPr>
          </a:p>
        </p:txBody>
      </p:sp>
    </p:spTree>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606550" y="344317"/>
            <a:ext cx="8643848" cy="480131"/>
          </a:xfrm>
        </p:spPr>
        <p:txBody>
          <a:bodyPr/>
          <a:lstStyle/>
          <a:p>
            <a:r>
              <a:rPr lang="zh-CN" altLang="en-US" spc="300" dirty="0">
                <a:latin typeface="+mj-ea"/>
              </a:rPr>
              <a:t>深</a:t>
            </a:r>
            <a:r>
              <a:rPr lang="zh-CN" altLang="en-US" spc="300" dirty="0" smtClean="0">
                <a:latin typeface="+mj-ea"/>
              </a:rPr>
              <a:t>度语义嵌入模型</a:t>
            </a:r>
            <a:endParaRPr lang="zh-CN" altLang="en-US" spc="300" dirty="0">
              <a:latin typeface="+mj-ea"/>
            </a:endParaRPr>
          </a:p>
        </p:txBody>
      </p:sp>
      <p:sp>
        <p:nvSpPr>
          <p:cNvPr id="11" name="矩形 10"/>
          <p:cNvSpPr/>
          <p:nvPr/>
        </p:nvSpPr>
        <p:spPr>
          <a:xfrm>
            <a:off x="1041400" y="1293252"/>
            <a:ext cx="10109200" cy="4356100"/>
          </a:xfrm>
          <a:prstGeom prst="rect">
            <a:avLst/>
          </a:prstGeom>
          <a:noFill/>
          <a:ln w="31750">
            <a:gradFill>
              <a:gsLst>
                <a:gs pos="13000">
                  <a:schemeClr val="accent1">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34266" y="1103729"/>
            <a:ext cx="2487168" cy="2554545"/>
          </a:xfrm>
          <a:prstGeom prst="rect">
            <a:avLst/>
          </a:prstGeom>
          <a:noFill/>
        </p:spPr>
        <p:txBody>
          <a:bodyPr wrap="square" lIns="0" tIns="0" rIns="0" bIns="0" rtlCol="0">
            <a:spAutoFit/>
          </a:bodyPr>
          <a:lstStyle/>
          <a:p>
            <a:pPr algn="l"/>
            <a:r>
              <a:rPr lang="zh-CN" altLang="en-US" sz="16600" spc="300" dirty="0">
                <a:solidFill>
                  <a:schemeClr val="accent1"/>
                </a:solidFill>
                <a:latin typeface="黑体" pitchFamily="49" charset="-122"/>
                <a:ea typeface="黑体" pitchFamily="49" charset="-122"/>
              </a:rPr>
              <a:t>“</a:t>
            </a:r>
          </a:p>
        </p:txBody>
      </p:sp>
      <p:sp>
        <p:nvSpPr>
          <p:cNvPr id="18" name="文本框 17"/>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itchFamily="34" charset="0"/>
                <a:ea typeface="微软雅黑" charset="-122"/>
              </a:defRPr>
            </a:lvl1pPr>
            <a:lvl2pPr marL="742950" indent="-285750">
              <a:defRPr>
                <a:solidFill>
                  <a:schemeClr val="tx1"/>
                </a:solidFill>
                <a:latin typeface="Century Gothic" pitchFamily="34" charset="0"/>
                <a:ea typeface="微软雅黑" charset="-122"/>
              </a:defRPr>
            </a:lvl2pPr>
            <a:lvl3pPr marL="1143000" indent="-228600">
              <a:defRPr>
                <a:solidFill>
                  <a:schemeClr val="tx1"/>
                </a:solidFill>
                <a:latin typeface="Century Gothic" pitchFamily="34" charset="0"/>
                <a:ea typeface="微软雅黑" charset="-122"/>
              </a:defRPr>
            </a:lvl3pPr>
            <a:lvl4pPr marL="1600200" indent="-228600">
              <a:defRPr>
                <a:solidFill>
                  <a:schemeClr val="tx1"/>
                </a:solidFill>
                <a:latin typeface="Century Gothic" pitchFamily="34" charset="0"/>
                <a:ea typeface="微软雅黑" charset="-122"/>
              </a:defRPr>
            </a:lvl4pPr>
            <a:lvl5pPr marL="2057400" indent="-228600">
              <a:defRPr>
                <a:solidFill>
                  <a:schemeClr val="tx1"/>
                </a:solidFill>
                <a:latin typeface="Century Gothic" pitchFamily="34" charset="0"/>
                <a:ea typeface="微软雅黑" charset="-122"/>
              </a:defRPr>
            </a:lvl5pPr>
            <a:lvl6pPr marL="2514600" indent="-228600" fontAlgn="base">
              <a:spcBef>
                <a:spcPct val="0"/>
              </a:spcBef>
              <a:spcAft>
                <a:spcPct val="0"/>
              </a:spcAft>
              <a:defRPr>
                <a:solidFill>
                  <a:schemeClr val="tx1"/>
                </a:solidFill>
                <a:latin typeface="Century Gothic" pitchFamily="34" charset="0"/>
                <a:ea typeface="微软雅黑" charset="-122"/>
              </a:defRPr>
            </a:lvl6pPr>
            <a:lvl7pPr marL="2971800" indent="-228600" fontAlgn="base">
              <a:spcBef>
                <a:spcPct val="0"/>
              </a:spcBef>
              <a:spcAft>
                <a:spcPct val="0"/>
              </a:spcAft>
              <a:defRPr>
                <a:solidFill>
                  <a:schemeClr val="tx1"/>
                </a:solidFill>
                <a:latin typeface="Century Gothic" pitchFamily="34" charset="0"/>
                <a:ea typeface="微软雅黑" charset="-122"/>
              </a:defRPr>
            </a:lvl7pPr>
            <a:lvl8pPr marL="3429000" indent="-228600" fontAlgn="base">
              <a:spcBef>
                <a:spcPct val="0"/>
              </a:spcBef>
              <a:spcAft>
                <a:spcPct val="0"/>
              </a:spcAft>
              <a:defRPr>
                <a:solidFill>
                  <a:schemeClr val="tx1"/>
                </a:solidFill>
                <a:latin typeface="Century Gothic" pitchFamily="34" charset="0"/>
                <a:ea typeface="微软雅黑" charset="-122"/>
              </a:defRPr>
            </a:lvl8pPr>
            <a:lvl9pPr marL="3886200" indent="-228600" fontAlgn="base">
              <a:spcBef>
                <a:spcPct val="0"/>
              </a:spcBef>
              <a:spcAft>
                <a:spcPct val="0"/>
              </a:spcAft>
              <a:defRPr>
                <a:solidFill>
                  <a:schemeClr val="tx1"/>
                </a:solidFill>
                <a:latin typeface="Century Gothic" pitchFamily="34" charset="0"/>
                <a:ea typeface="微软雅黑" charset="-122"/>
              </a:defRPr>
            </a:lvl9pPr>
          </a:lstStyle>
          <a:p>
            <a:pPr algn="ctr" eaLnBrk="1" hangingPunct="1">
              <a:defRPr/>
            </a:pPr>
            <a:r>
              <a:rPr lang="en-US" altLang="zh-CN" sz="3600" b="1" dirty="0" smtClean="0">
                <a:solidFill>
                  <a:schemeClr val="bg1"/>
                </a:solidFill>
              </a:rPr>
              <a:t>1</a:t>
            </a:r>
            <a:endParaRPr lang="zh-CN" altLang="en-US" sz="3600" b="1" dirty="0" smtClean="0">
              <a:solidFill>
                <a:schemeClr val="bg1"/>
              </a:solidFill>
            </a:endParaRPr>
          </a:p>
        </p:txBody>
      </p:sp>
      <p:sp>
        <p:nvSpPr>
          <p:cNvPr id="2" name="文本框 1"/>
          <p:cNvSpPr txBox="1"/>
          <p:nvPr/>
        </p:nvSpPr>
        <p:spPr>
          <a:xfrm>
            <a:off x="2199744" y="2188086"/>
            <a:ext cx="5861414" cy="1938992"/>
          </a:xfrm>
          <a:prstGeom prst="rect">
            <a:avLst/>
          </a:prstGeom>
          <a:noFill/>
        </p:spPr>
        <p:txBody>
          <a:bodyPr wrap="square" rtlCol="0">
            <a:spAutoFit/>
          </a:bodyPr>
          <a:lstStyle/>
          <a:p>
            <a:r>
              <a:rPr lang="en-US" altLang="zh-CN" sz="4000" b="1" dirty="0"/>
              <a:t>Image </a:t>
            </a:r>
            <a:r>
              <a:rPr lang="en-US" altLang="zh-CN" sz="4000" b="1" dirty="0" smtClean="0"/>
              <a:t>representation</a:t>
            </a:r>
          </a:p>
          <a:p>
            <a:endParaRPr lang="en-US" altLang="zh-CN" sz="4000" b="1" dirty="0" smtClean="0"/>
          </a:p>
          <a:p>
            <a:r>
              <a:rPr lang="zh-CN" altLang="en-US" sz="4000" b="1" dirty="0" smtClean="0"/>
              <a:t>图</a:t>
            </a:r>
            <a:r>
              <a:rPr lang="zh-CN" altLang="en-US" sz="4000" b="1" dirty="0"/>
              <a:t>像特征</a:t>
            </a:r>
            <a:endParaRPr lang="en-US" altLang="zh-CN" sz="4000" b="1" dirty="0"/>
          </a:p>
        </p:txBody>
      </p:sp>
      <p:pic>
        <p:nvPicPr>
          <p:cNvPr id="4" name="图片 3"/>
          <p:cNvPicPr>
            <a:picLocks noChangeAspect="1"/>
          </p:cNvPicPr>
          <p:nvPr/>
        </p:nvPicPr>
        <p:blipFill>
          <a:blip r:embed="rId3"/>
          <a:stretch>
            <a:fillRect/>
          </a:stretch>
        </p:blipFill>
        <p:spPr>
          <a:xfrm>
            <a:off x="3797249" y="4261187"/>
            <a:ext cx="4597502" cy="1179890"/>
          </a:xfrm>
          <a:prstGeom prst="rect">
            <a:avLst/>
          </a:prstGeom>
        </p:spPr>
      </p:pic>
    </p:spTree>
  </p:cSld>
  <p:clrMapOvr>
    <a:masterClrMapping/>
  </p:clrMapOvr>
  <p:transition spd="med">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606550" y="344317"/>
            <a:ext cx="8643848" cy="480131"/>
          </a:xfrm>
        </p:spPr>
        <p:txBody>
          <a:bodyPr/>
          <a:lstStyle/>
          <a:p>
            <a:r>
              <a:rPr lang="zh-CN" altLang="en-US" spc="300" dirty="0">
                <a:latin typeface="+mj-ea"/>
              </a:rPr>
              <a:t>深</a:t>
            </a:r>
            <a:r>
              <a:rPr lang="zh-CN" altLang="en-US" spc="300" dirty="0" smtClean="0">
                <a:latin typeface="+mj-ea"/>
              </a:rPr>
              <a:t>度语义嵌入模型</a:t>
            </a:r>
            <a:endParaRPr lang="zh-CN" altLang="en-US" spc="300" dirty="0">
              <a:latin typeface="+mj-ea"/>
            </a:endParaRPr>
          </a:p>
        </p:txBody>
      </p:sp>
      <p:sp>
        <p:nvSpPr>
          <p:cNvPr id="11" name="矩形 10"/>
          <p:cNvSpPr/>
          <p:nvPr/>
        </p:nvSpPr>
        <p:spPr>
          <a:xfrm>
            <a:off x="1041400" y="1293252"/>
            <a:ext cx="10109200" cy="4356100"/>
          </a:xfrm>
          <a:prstGeom prst="rect">
            <a:avLst/>
          </a:prstGeom>
          <a:noFill/>
          <a:ln w="31750">
            <a:gradFill>
              <a:gsLst>
                <a:gs pos="13000">
                  <a:schemeClr val="accent1">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34266" y="1103729"/>
            <a:ext cx="2487168" cy="2554545"/>
          </a:xfrm>
          <a:prstGeom prst="rect">
            <a:avLst/>
          </a:prstGeom>
          <a:noFill/>
        </p:spPr>
        <p:txBody>
          <a:bodyPr wrap="square" lIns="0" tIns="0" rIns="0" bIns="0" rtlCol="0">
            <a:spAutoFit/>
          </a:bodyPr>
          <a:lstStyle/>
          <a:p>
            <a:pPr algn="l"/>
            <a:r>
              <a:rPr lang="zh-CN" altLang="en-US" sz="16600" spc="300" dirty="0">
                <a:solidFill>
                  <a:schemeClr val="accent1"/>
                </a:solidFill>
                <a:latin typeface="黑体" pitchFamily="49" charset="-122"/>
                <a:ea typeface="黑体" pitchFamily="49" charset="-122"/>
              </a:rPr>
              <a:t>“</a:t>
            </a:r>
          </a:p>
        </p:txBody>
      </p:sp>
      <p:sp>
        <p:nvSpPr>
          <p:cNvPr id="18" name="文本框 17"/>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itchFamily="34" charset="0"/>
                <a:ea typeface="微软雅黑" charset="-122"/>
              </a:defRPr>
            </a:lvl1pPr>
            <a:lvl2pPr marL="742950" indent="-285750">
              <a:defRPr>
                <a:solidFill>
                  <a:schemeClr val="tx1"/>
                </a:solidFill>
                <a:latin typeface="Century Gothic" pitchFamily="34" charset="0"/>
                <a:ea typeface="微软雅黑" charset="-122"/>
              </a:defRPr>
            </a:lvl2pPr>
            <a:lvl3pPr marL="1143000" indent="-228600">
              <a:defRPr>
                <a:solidFill>
                  <a:schemeClr val="tx1"/>
                </a:solidFill>
                <a:latin typeface="Century Gothic" pitchFamily="34" charset="0"/>
                <a:ea typeface="微软雅黑" charset="-122"/>
              </a:defRPr>
            </a:lvl3pPr>
            <a:lvl4pPr marL="1600200" indent="-228600">
              <a:defRPr>
                <a:solidFill>
                  <a:schemeClr val="tx1"/>
                </a:solidFill>
                <a:latin typeface="Century Gothic" pitchFamily="34" charset="0"/>
                <a:ea typeface="微软雅黑" charset="-122"/>
              </a:defRPr>
            </a:lvl4pPr>
            <a:lvl5pPr marL="2057400" indent="-228600">
              <a:defRPr>
                <a:solidFill>
                  <a:schemeClr val="tx1"/>
                </a:solidFill>
                <a:latin typeface="Century Gothic" pitchFamily="34" charset="0"/>
                <a:ea typeface="微软雅黑" charset="-122"/>
              </a:defRPr>
            </a:lvl5pPr>
            <a:lvl6pPr marL="2514600" indent="-228600" fontAlgn="base">
              <a:spcBef>
                <a:spcPct val="0"/>
              </a:spcBef>
              <a:spcAft>
                <a:spcPct val="0"/>
              </a:spcAft>
              <a:defRPr>
                <a:solidFill>
                  <a:schemeClr val="tx1"/>
                </a:solidFill>
                <a:latin typeface="Century Gothic" pitchFamily="34" charset="0"/>
                <a:ea typeface="微软雅黑" charset="-122"/>
              </a:defRPr>
            </a:lvl6pPr>
            <a:lvl7pPr marL="2971800" indent="-228600" fontAlgn="base">
              <a:spcBef>
                <a:spcPct val="0"/>
              </a:spcBef>
              <a:spcAft>
                <a:spcPct val="0"/>
              </a:spcAft>
              <a:defRPr>
                <a:solidFill>
                  <a:schemeClr val="tx1"/>
                </a:solidFill>
                <a:latin typeface="Century Gothic" pitchFamily="34" charset="0"/>
                <a:ea typeface="微软雅黑" charset="-122"/>
              </a:defRPr>
            </a:lvl7pPr>
            <a:lvl8pPr marL="3429000" indent="-228600" fontAlgn="base">
              <a:spcBef>
                <a:spcPct val="0"/>
              </a:spcBef>
              <a:spcAft>
                <a:spcPct val="0"/>
              </a:spcAft>
              <a:defRPr>
                <a:solidFill>
                  <a:schemeClr val="tx1"/>
                </a:solidFill>
                <a:latin typeface="Century Gothic" pitchFamily="34" charset="0"/>
                <a:ea typeface="微软雅黑" charset="-122"/>
              </a:defRPr>
            </a:lvl8pPr>
            <a:lvl9pPr marL="3886200" indent="-228600" fontAlgn="base">
              <a:spcBef>
                <a:spcPct val="0"/>
              </a:spcBef>
              <a:spcAft>
                <a:spcPct val="0"/>
              </a:spcAft>
              <a:defRPr>
                <a:solidFill>
                  <a:schemeClr val="tx1"/>
                </a:solidFill>
                <a:latin typeface="Century Gothic" pitchFamily="34" charset="0"/>
                <a:ea typeface="微软雅黑" charset="-122"/>
              </a:defRPr>
            </a:lvl9pPr>
          </a:lstStyle>
          <a:p>
            <a:pPr algn="ctr" eaLnBrk="1" hangingPunct="1">
              <a:defRPr/>
            </a:pPr>
            <a:r>
              <a:rPr lang="en-US" altLang="zh-CN" sz="3600" b="1" dirty="0" smtClean="0">
                <a:solidFill>
                  <a:schemeClr val="bg1"/>
                </a:solidFill>
              </a:rPr>
              <a:t>1</a:t>
            </a:r>
            <a:endParaRPr lang="zh-CN" altLang="en-US" sz="3600" b="1" dirty="0" smtClean="0">
              <a:solidFill>
                <a:schemeClr val="bg1"/>
              </a:solidFill>
            </a:endParaRPr>
          </a:p>
        </p:txBody>
      </p:sp>
      <p:sp>
        <p:nvSpPr>
          <p:cNvPr id="2" name="文本框 1"/>
          <p:cNvSpPr txBox="1"/>
          <p:nvPr/>
        </p:nvSpPr>
        <p:spPr>
          <a:xfrm>
            <a:off x="2199744" y="2188086"/>
            <a:ext cx="5861414" cy="1938992"/>
          </a:xfrm>
          <a:prstGeom prst="rect">
            <a:avLst/>
          </a:prstGeom>
          <a:noFill/>
        </p:spPr>
        <p:txBody>
          <a:bodyPr wrap="square" rtlCol="0">
            <a:spAutoFit/>
          </a:bodyPr>
          <a:lstStyle/>
          <a:p>
            <a:r>
              <a:rPr lang="en-US" altLang="zh-CN" sz="4000" b="1" dirty="0"/>
              <a:t>Text representation </a:t>
            </a:r>
            <a:endParaRPr lang="en-US" altLang="zh-CN" sz="4000" b="1" dirty="0" smtClean="0"/>
          </a:p>
          <a:p>
            <a:endParaRPr lang="en-US" altLang="zh-CN" sz="4000" b="1" dirty="0"/>
          </a:p>
          <a:p>
            <a:r>
              <a:rPr lang="zh-CN" altLang="en-US" sz="4000" b="1" dirty="0" smtClean="0"/>
              <a:t>文本特</a:t>
            </a:r>
            <a:r>
              <a:rPr lang="zh-CN" altLang="en-US" sz="4000" b="1" dirty="0"/>
              <a:t>征</a:t>
            </a:r>
            <a:endParaRPr lang="en-US" altLang="zh-CN" sz="4000" b="1" dirty="0"/>
          </a:p>
        </p:txBody>
      </p:sp>
    </p:spTree>
  </p:cSld>
  <p:clrMapOvr>
    <a:masterClrMapping/>
  </p:clrMapOvr>
  <p:transition spd="med">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606550" y="344317"/>
            <a:ext cx="8643848" cy="480131"/>
          </a:xfrm>
        </p:spPr>
        <p:txBody>
          <a:bodyPr/>
          <a:lstStyle/>
          <a:p>
            <a:r>
              <a:rPr lang="zh-CN" altLang="en-US" spc="300" dirty="0">
                <a:latin typeface="+mj-ea"/>
              </a:rPr>
              <a:t>深</a:t>
            </a:r>
            <a:r>
              <a:rPr lang="zh-CN" altLang="en-US" spc="300" dirty="0" smtClean="0">
                <a:latin typeface="+mj-ea"/>
              </a:rPr>
              <a:t>度语义嵌入模型</a:t>
            </a:r>
            <a:endParaRPr lang="zh-CN" altLang="en-US" spc="300" dirty="0">
              <a:latin typeface="+mj-ea"/>
            </a:endParaRPr>
          </a:p>
        </p:txBody>
      </p:sp>
      <p:sp>
        <p:nvSpPr>
          <p:cNvPr id="11" name="矩形 10"/>
          <p:cNvSpPr/>
          <p:nvPr/>
        </p:nvSpPr>
        <p:spPr>
          <a:xfrm>
            <a:off x="1041400" y="1293252"/>
            <a:ext cx="10109200" cy="4356100"/>
          </a:xfrm>
          <a:prstGeom prst="rect">
            <a:avLst/>
          </a:prstGeom>
          <a:noFill/>
          <a:ln w="31750">
            <a:gradFill>
              <a:gsLst>
                <a:gs pos="13000">
                  <a:schemeClr val="accent1">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34266" y="1103729"/>
            <a:ext cx="2487168" cy="2554545"/>
          </a:xfrm>
          <a:prstGeom prst="rect">
            <a:avLst/>
          </a:prstGeom>
          <a:noFill/>
        </p:spPr>
        <p:txBody>
          <a:bodyPr wrap="square" lIns="0" tIns="0" rIns="0" bIns="0" rtlCol="0">
            <a:spAutoFit/>
          </a:bodyPr>
          <a:lstStyle/>
          <a:p>
            <a:pPr algn="l"/>
            <a:r>
              <a:rPr lang="zh-CN" altLang="en-US" sz="16600" spc="300" dirty="0">
                <a:solidFill>
                  <a:schemeClr val="accent1"/>
                </a:solidFill>
                <a:latin typeface="黑体" pitchFamily="49" charset="-122"/>
                <a:ea typeface="黑体" pitchFamily="49" charset="-122"/>
              </a:rPr>
              <a:t>“</a:t>
            </a:r>
          </a:p>
        </p:txBody>
      </p:sp>
      <p:sp>
        <p:nvSpPr>
          <p:cNvPr id="18" name="文本框 17"/>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itchFamily="34" charset="0"/>
                <a:ea typeface="微软雅黑" charset="-122"/>
              </a:defRPr>
            </a:lvl1pPr>
            <a:lvl2pPr marL="742950" indent="-285750">
              <a:defRPr>
                <a:solidFill>
                  <a:schemeClr val="tx1"/>
                </a:solidFill>
                <a:latin typeface="Century Gothic" pitchFamily="34" charset="0"/>
                <a:ea typeface="微软雅黑" charset="-122"/>
              </a:defRPr>
            </a:lvl2pPr>
            <a:lvl3pPr marL="1143000" indent="-228600">
              <a:defRPr>
                <a:solidFill>
                  <a:schemeClr val="tx1"/>
                </a:solidFill>
                <a:latin typeface="Century Gothic" pitchFamily="34" charset="0"/>
                <a:ea typeface="微软雅黑" charset="-122"/>
              </a:defRPr>
            </a:lvl3pPr>
            <a:lvl4pPr marL="1600200" indent="-228600">
              <a:defRPr>
                <a:solidFill>
                  <a:schemeClr val="tx1"/>
                </a:solidFill>
                <a:latin typeface="Century Gothic" pitchFamily="34" charset="0"/>
                <a:ea typeface="微软雅黑" charset="-122"/>
              </a:defRPr>
            </a:lvl4pPr>
            <a:lvl5pPr marL="2057400" indent="-228600">
              <a:defRPr>
                <a:solidFill>
                  <a:schemeClr val="tx1"/>
                </a:solidFill>
                <a:latin typeface="Century Gothic" pitchFamily="34" charset="0"/>
                <a:ea typeface="微软雅黑" charset="-122"/>
              </a:defRPr>
            </a:lvl5pPr>
            <a:lvl6pPr marL="2514600" indent="-228600" fontAlgn="base">
              <a:spcBef>
                <a:spcPct val="0"/>
              </a:spcBef>
              <a:spcAft>
                <a:spcPct val="0"/>
              </a:spcAft>
              <a:defRPr>
                <a:solidFill>
                  <a:schemeClr val="tx1"/>
                </a:solidFill>
                <a:latin typeface="Century Gothic" pitchFamily="34" charset="0"/>
                <a:ea typeface="微软雅黑" charset="-122"/>
              </a:defRPr>
            </a:lvl6pPr>
            <a:lvl7pPr marL="2971800" indent="-228600" fontAlgn="base">
              <a:spcBef>
                <a:spcPct val="0"/>
              </a:spcBef>
              <a:spcAft>
                <a:spcPct val="0"/>
              </a:spcAft>
              <a:defRPr>
                <a:solidFill>
                  <a:schemeClr val="tx1"/>
                </a:solidFill>
                <a:latin typeface="Century Gothic" pitchFamily="34" charset="0"/>
                <a:ea typeface="微软雅黑" charset="-122"/>
              </a:defRPr>
            </a:lvl7pPr>
            <a:lvl8pPr marL="3429000" indent="-228600" fontAlgn="base">
              <a:spcBef>
                <a:spcPct val="0"/>
              </a:spcBef>
              <a:spcAft>
                <a:spcPct val="0"/>
              </a:spcAft>
              <a:defRPr>
                <a:solidFill>
                  <a:schemeClr val="tx1"/>
                </a:solidFill>
                <a:latin typeface="Century Gothic" pitchFamily="34" charset="0"/>
                <a:ea typeface="微软雅黑" charset="-122"/>
              </a:defRPr>
            </a:lvl8pPr>
            <a:lvl9pPr marL="3886200" indent="-228600" fontAlgn="base">
              <a:spcBef>
                <a:spcPct val="0"/>
              </a:spcBef>
              <a:spcAft>
                <a:spcPct val="0"/>
              </a:spcAft>
              <a:defRPr>
                <a:solidFill>
                  <a:schemeClr val="tx1"/>
                </a:solidFill>
                <a:latin typeface="Century Gothic" pitchFamily="34" charset="0"/>
                <a:ea typeface="微软雅黑" charset="-122"/>
              </a:defRPr>
            </a:lvl9pPr>
          </a:lstStyle>
          <a:p>
            <a:pPr algn="ctr" eaLnBrk="1" hangingPunct="1">
              <a:defRPr/>
            </a:pPr>
            <a:r>
              <a:rPr lang="en-US" altLang="zh-CN" sz="3600" b="1" dirty="0" smtClean="0">
                <a:solidFill>
                  <a:schemeClr val="bg1"/>
                </a:solidFill>
              </a:rPr>
              <a:t>1</a:t>
            </a:r>
            <a:endParaRPr lang="zh-CN" altLang="en-US" sz="3600" b="1" dirty="0" smtClean="0">
              <a:solidFill>
                <a:schemeClr val="bg1"/>
              </a:solidFill>
            </a:endParaRPr>
          </a:p>
        </p:txBody>
      </p:sp>
      <p:sp>
        <p:nvSpPr>
          <p:cNvPr id="2" name="文本框 1"/>
          <p:cNvSpPr txBox="1"/>
          <p:nvPr/>
        </p:nvSpPr>
        <p:spPr>
          <a:xfrm>
            <a:off x="1477849" y="2147863"/>
            <a:ext cx="5957667" cy="707886"/>
          </a:xfrm>
          <a:prstGeom prst="rect">
            <a:avLst/>
          </a:prstGeom>
          <a:noFill/>
        </p:spPr>
        <p:txBody>
          <a:bodyPr wrap="square" rtlCol="0">
            <a:spAutoFit/>
          </a:bodyPr>
          <a:lstStyle/>
          <a:p>
            <a:r>
              <a:rPr lang="en-US" altLang="zh-CN" sz="4000" b="1" dirty="0"/>
              <a:t>Attention Mechanisms</a:t>
            </a:r>
          </a:p>
        </p:txBody>
      </p:sp>
      <p:sp>
        <p:nvSpPr>
          <p:cNvPr id="3" name="文本框 2"/>
          <p:cNvSpPr txBox="1"/>
          <p:nvPr/>
        </p:nvSpPr>
        <p:spPr>
          <a:xfrm>
            <a:off x="2221831" y="3337390"/>
            <a:ext cx="7748337" cy="1200329"/>
          </a:xfrm>
          <a:prstGeom prst="rect">
            <a:avLst/>
          </a:prstGeom>
          <a:noFill/>
        </p:spPr>
        <p:txBody>
          <a:bodyPr wrap="square" rtlCol="0">
            <a:spAutoFit/>
          </a:bodyPr>
          <a:lstStyle/>
          <a:p>
            <a:r>
              <a:rPr lang="en-US" altLang="zh-CN" sz="3600" b="1" dirty="0"/>
              <a:t>Visual </a:t>
            </a:r>
            <a:r>
              <a:rPr lang="en-US" altLang="zh-CN" sz="3600" b="1" dirty="0" smtClean="0"/>
              <a:t>Attention </a:t>
            </a:r>
            <a:endParaRPr lang="en-US" altLang="zh-CN" sz="3600" dirty="0" smtClean="0"/>
          </a:p>
          <a:p>
            <a:r>
              <a:rPr lang="en-US" altLang="zh-CN" sz="3600" b="1" dirty="0"/>
              <a:t>Textual </a:t>
            </a:r>
            <a:r>
              <a:rPr lang="en-US" altLang="zh-CN" sz="3600" b="1" dirty="0" smtClean="0"/>
              <a:t>Attention </a:t>
            </a:r>
            <a:endParaRPr lang="zh-CN" altLang="en-US" sz="3600" dirty="0"/>
          </a:p>
        </p:txBody>
      </p:sp>
    </p:spTree>
  </p:cSld>
  <p:clrMapOvr>
    <a:masterClrMapping/>
  </p:clrMapOvr>
  <p:transition spd="med">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606550" y="344317"/>
            <a:ext cx="8643848" cy="480131"/>
          </a:xfrm>
        </p:spPr>
        <p:txBody>
          <a:bodyPr/>
          <a:lstStyle/>
          <a:p>
            <a:r>
              <a:rPr lang="zh-CN" altLang="en-US" spc="300" dirty="0">
                <a:latin typeface="+mj-ea"/>
              </a:rPr>
              <a:t>深</a:t>
            </a:r>
            <a:r>
              <a:rPr lang="zh-CN" altLang="en-US" spc="300" dirty="0" smtClean="0">
                <a:latin typeface="+mj-ea"/>
              </a:rPr>
              <a:t>度语义嵌入模型</a:t>
            </a:r>
            <a:endParaRPr lang="zh-CN" altLang="en-US" spc="300" dirty="0">
              <a:latin typeface="+mj-ea"/>
            </a:endParaRPr>
          </a:p>
        </p:txBody>
      </p:sp>
      <p:sp>
        <p:nvSpPr>
          <p:cNvPr id="11" name="矩形 10"/>
          <p:cNvSpPr/>
          <p:nvPr/>
        </p:nvSpPr>
        <p:spPr>
          <a:xfrm>
            <a:off x="1041400" y="1293252"/>
            <a:ext cx="10109200" cy="4356100"/>
          </a:xfrm>
          <a:prstGeom prst="rect">
            <a:avLst/>
          </a:prstGeom>
          <a:noFill/>
          <a:ln w="31750">
            <a:gradFill>
              <a:gsLst>
                <a:gs pos="13000">
                  <a:schemeClr val="accent1">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34266" y="1103729"/>
            <a:ext cx="2487168" cy="2554545"/>
          </a:xfrm>
          <a:prstGeom prst="rect">
            <a:avLst/>
          </a:prstGeom>
          <a:noFill/>
        </p:spPr>
        <p:txBody>
          <a:bodyPr wrap="square" lIns="0" tIns="0" rIns="0" bIns="0" rtlCol="0">
            <a:spAutoFit/>
          </a:bodyPr>
          <a:lstStyle/>
          <a:p>
            <a:pPr algn="l"/>
            <a:r>
              <a:rPr lang="zh-CN" altLang="en-US" sz="16600" spc="300" dirty="0">
                <a:solidFill>
                  <a:schemeClr val="accent1"/>
                </a:solidFill>
                <a:latin typeface="黑体" pitchFamily="49" charset="-122"/>
                <a:ea typeface="黑体" pitchFamily="49" charset="-122"/>
              </a:rPr>
              <a:t>“</a:t>
            </a:r>
          </a:p>
        </p:txBody>
      </p:sp>
      <p:sp>
        <p:nvSpPr>
          <p:cNvPr id="18" name="文本框 17"/>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itchFamily="34" charset="0"/>
                <a:ea typeface="微软雅黑" charset="-122"/>
              </a:defRPr>
            </a:lvl1pPr>
            <a:lvl2pPr marL="742950" indent="-285750">
              <a:defRPr>
                <a:solidFill>
                  <a:schemeClr val="tx1"/>
                </a:solidFill>
                <a:latin typeface="Century Gothic" pitchFamily="34" charset="0"/>
                <a:ea typeface="微软雅黑" charset="-122"/>
              </a:defRPr>
            </a:lvl2pPr>
            <a:lvl3pPr marL="1143000" indent="-228600">
              <a:defRPr>
                <a:solidFill>
                  <a:schemeClr val="tx1"/>
                </a:solidFill>
                <a:latin typeface="Century Gothic" pitchFamily="34" charset="0"/>
                <a:ea typeface="微软雅黑" charset="-122"/>
              </a:defRPr>
            </a:lvl3pPr>
            <a:lvl4pPr marL="1600200" indent="-228600">
              <a:defRPr>
                <a:solidFill>
                  <a:schemeClr val="tx1"/>
                </a:solidFill>
                <a:latin typeface="Century Gothic" pitchFamily="34" charset="0"/>
                <a:ea typeface="微软雅黑" charset="-122"/>
              </a:defRPr>
            </a:lvl4pPr>
            <a:lvl5pPr marL="2057400" indent="-228600">
              <a:defRPr>
                <a:solidFill>
                  <a:schemeClr val="tx1"/>
                </a:solidFill>
                <a:latin typeface="Century Gothic" pitchFamily="34" charset="0"/>
                <a:ea typeface="微软雅黑" charset="-122"/>
              </a:defRPr>
            </a:lvl5pPr>
            <a:lvl6pPr marL="2514600" indent="-228600" fontAlgn="base">
              <a:spcBef>
                <a:spcPct val="0"/>
              </a:spcBef>
              <a:spcAft>
                <a:spcPct val="0"/>
              </a:spcAft>
              <a:defRPr>
                <a:solidFill>
                  <a:schemeClr val="tx1"/>
                </a:solidFill>
                <a:latin typeface="Century Gothic" pitchFamily="34" charset="0"/>
                <a:ea typeface="微软雅黑" charset="-122"/>
              </a:defRPr>
            </a:lvl6pPr>
            <a:lvl7pPr marL="2971800" indent="-228600" fontAlgn="base">
              <a:spcBef>
                <a:spcPct val="0"/>
              </a:spcBef>
              <a:spcAft>
                <a:spcPct val="0"/>
              </a:spcAft>
              <a:defRPr>
                <a:solidFill>
                  <a:schemeClr val="tx1"/>
                </a:solidFill>
                <a:latin typeface="Century Gothic" pitchFamily="34" charset="0"/>
                <a:ea typeface="微软雅黑" charset="-122"/>
              </a:defRPr>
            </a:lvl7pPr>
            <a:lvl8pPr marL="3429000" indent="-228600" fontAlgn="base">
              <a:spcBef>
                <a:spcPct val="0"/>
              </a:spcBef>
              <a:spcAft>
                <a:spcPct val="0"/>
              </a:spcAft>
              <a:defRPr>
                <a:solidFill>
                  <a:schemeClr val="tx1"/>
                </a:solidFill>
                <a:latin typeface="Century Gothic" pitchFamily="34" charset="0"/>
                <a:ea typeface="微软雅黑" charset="-122"/>
              </a:defRPr>
            </a:lvl8pPr>
            <a:lvl9pPr marL="3886200" indent="-228600" fontAlgn="base">
              <a:spcBef>
                <a:spcPct val="0"/>
              </a:spcBef>
              <a:spcAft>
                <a:spcPct val="0"/>
              </a:spcAft>
              <a:defRPr>
                <a:solidFill>
                  <a:schemeClr val="tx1"/>
                </a:solidFill>
                <a:latin typeface="Century Gothic" pitchFamily="34" charset="0"/>
                <a:ea typeface="微软雅黑" charset="-122"/>
              </a:defRPr>
            </a:lvl9pPr>
          </a:lstStyle>
          <a:p>
            <a:pPr algn="ctr" eaLnBrk="1" hangingPunct="1">
              <a:defRPr/>
            </a:pPr>
            <a:r>
              <a:rPr lang="en-US" altLang="zh-CN" sz="3600" b="1" dirty="0" smtClean="0">
                <a:solidFill>
                  <a:schemeClr val="bg1"/>
                </a:solidFill>
              </a:rPr>
              <a:t>1</a:t>
            </a:r>
            <a:endParaRPr lang="zh-CN" altLang="en-US" sz="3600" b="1" dirty="0" smtClean="0">
              <a:solidFill>
                <a:schemeClr val="bg1"/>
              </a:solidFill>
            </a:endParaRPr>
          </a:p>
        </p:txBody>
      </p:sp>
      <p:pic>
        <p:nvPicPr>
          <p:cNvPr id="4" name="图片 3"/>
          <p:cNvPicPr>
            <a:picLocks noChangeAspect="1"/>
          </p:cNvPicPr>
          <p:nvPr/>
        </p:nvPicPr>
        <p:blipFill>
          <a:blip r:embed="rId3"/>
          <a:stretch>
            <a:fillRect/>
          </a:stretch>
        </p:blipFill>
        <p:spPr>
          <a:xfrm>
            <a:off x="1747227" y="2545507"/>
            <a:ext cx="8756989" cy="2225533"/>
          </a:xfrm>
          <a:prstGeom prst="rect">
            <a:avLst/>
          </a:prstGeom>
        </p:spPr>
      </p:pic>
    </p:spTree>
  </p:cSld>
  <p:clrMapOvr>
    <a:masterClrMapping/>
  </p:clrMapOvr>
  <p:transition spd="med">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606550" y="344317"/>
            <a:ext cx="8643848" cy="480131"/>
          </a:xfrm>
        </p:spPr>
        <p:txBody>
          <a:bodyPr/>
          <a:lstStyle/>
          <a:p>
            <a:r>
              <a:rPr lang="zh-CN" altLang="en-US" spc="300" dirty="0">
                <a:latin typeface="+mj-ea"/>
              </a:rPr>
              <a:t>深</a:t>
            </a:r>
            <a:r>
              <a:rPr lang="zh-CN" altLang="en-US" spc="300" dirty="0" smtClean="0">
                <a:latin typeface="+mj-ea"/>
              </a:rPr>
              <a:t>度语义嵌入模型</a:t>
            </a:r>
            <a:endParaRPr lang="zh-CN" altLang="en-US" spc="300" dirty="0">
              <a:latin typeface="+mj-ea"/>
            </a:endParaRPr>
          </a:p>
        </p:txBody>
      </p:sp>
      <p:sp>
        <p:nvSpPr>
          <p:cNvPr id="11" name="矩形 10"/>
          <p:cNvSpPr/>
          <p:nvPr/>
        </p:nvSpPr>
        <p:spPr>
          <a:xfrm>
            <a:off x="1041400" y="1293252"/>
            <a:ext cx="10109200" cy="4356100"/>
          </a:xfrm>
          <a:prstGeom prst="rect">
            <a:avLst/>
          </a:prstGeom>
          <a:noFill/>
          <a:ln w="31750">
            <a:gradFill>
              <a:gsLst>
                <a:gs pos="13000">
                  <a:schemeClr val="accent1">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34266" y="1103729"/>
            <a:ext cx="2487168" cy="2554545"/>
          </a:xfrm>
          <a:prstGeom prst="rect">
            <a:avLst/>
          </a:prstGeom>
          <a:noFill/>
        </p:spPr>
        <p:txBody>
          <a:bodyPr wrap="square" lIns="0" tIns="0" rIns="0" bIns="0" rtlCol="0">
            <a:spAutoFit/>
          </a:bodyPr>
          <a:lstStyle/>
          <a:p>
            <a:pPr algn="l"/>
            <a:r>
              <a:rPr lang="zh-CN" altLang="en-US" sz="16600" spc="300" dirty="0">
                <a:solidFill>
                  <a:schemeClr val="accent1"/>
                </a:solidFill>
                <a:latin typeface="黑体" pitchFamily="49" charset="-122"/>
                <a:ea typeface="黑体" pitchFamily="49" charset="-122"/>
              </a:rPr>
              <a:t>“</a:t>
            </a:r>
          </a:p>
        </p:txBody>
      </p:sp>
      <p:sp>
        <p:nvSpPr>
          <p:cNvPr id="18" name="文本框 17"/>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itchFamily="34" charset="0"/>
                <a:ea typeface="微软雅黑" charset="-122"/>
              </a:defRPr>
            </a:lvl1pPr>
            <a:lvl2pPr marL="742950" indent="-285750">
              <a:defRPr>
                <a:solidFill>
                  <a:schemeClr val="tx1"/>
                </a:solidFill>
                <a:latin typeface="Century Gothic" pitchFamily="34" charset="0"/>
                <a:ea typeface="微软雅黑" charset="-122"/>
              </a:defRPr>
            </a:lvl2pPr>
            <a:lvl3pPr marL="1143000" indent="-228600">
              <a:defRPr>
                <a:solidFill>
                  <a:schemeClr val="tx1"/>
                </a:solidFill>
                <a:latin typeface="Century Gothic" pitchFamily="34" charset="0"/>
                <a:ea typeface="微软雅黑" charset="-122"/>
              </a:defRPr>
            </a:lvl3pPr>
            <a:lvl4pPr marL="1600200" indent="-228600">
              <a:defRPr>
                <a:solidFill>
                  <a:schemeClr val="tx1"/>
                </a:solidFill>
                <a:latin typeface="Century Gothic" pitchFamily="34" charset="0"/>
                <a:ea typeface="微软雅黑" charset="-122"/>
              </a:defRPr>
            </a:lvl4pPr>
            <a:lvl5pPr marL="2057400" indent="-228600">
              <a:defRPr>
                <a:solidFill>
                  <a:schemeClr val="tx1"/>
                </a:solidFill>
                <a:latin typeface="Century Gothic" pitchFamily="34" charset="0"/>
                <a:ea typeface="微软雅黑" charset="-122"/>
              </a:defRPr>
            </a:lvl5pPr>
            <a:lvl6pPr marL="2514600" indent="-228600" fontAlgn="base">
              <a:spcBef>
                <a:spcPct val="0"/>
              </a:spcBef>
              <a:spcAft>
                <a:spcPct val="0"/>
              </a:spcAft>
              <a:defRPr>
                <a:solidFill>
                  <a:schemeClr val="tx1"/>
                </a:solidFill>
                <a:latin typeface="Century Gothic" pitchFamily="34" charset="0"/>
                <a:ea typeface="微软雅黑" charset="-122"/>
              </a:defRPr>
            </a:lvl6pPr>
            <a:lvl7pPr marL="2971800" indent="-228600" fontAlgn="base">
              <a:spcBef>
                <a:spcPct val="0"/>
              </a:spcBef>
              <a:spcAft>
                <a:spcPct val="0"/>
              </a:spcAft>
              <a:defRPr>
                <a:solidFill>
                  <a:schemeClr val="tx1"/>
                </a:solidFill>
                <a:latin typeface="Century Gothic" pitchFamily="34" charset="0"/>
                <a:ea typeface="微软雅黑" charset="-122"/>
              </a:defRPr>
            </a:lvl7pPr>
            <a:lvl8pPr marL="3429000" indent="-228600" fontAlgn="base">
              <a:spcBef>
                <a:spcPct val="0"/>
              </a:spcBef>
              <a:spcAft>
                <a:spcPct val="0"/>
              </a:spcAft>
              <a:defRPr>
                <a:solidFill>
                  <a:schemeClr val="tx1"/>
                </a:solidFill>
                <a:latin typeface="Century Gothic" pitchFamily="34" charset="0"/>
                <a:ea typeface="微软雅黑" charset="-122"/>
              </a:defRPr>
            </a:lvl8pPr>
            <a:lvl9pPr marL="3886200" indent="-228600" fontAlgn="base">
              <a:spcBef>
                <a:spcPct val="0"/>
              </a:spcBef>
              <a:spcAft>
                <a:spcPct val="0"/>
              </a:spcAft>
              <a:defRPr>
                <a:solidFill>
                  <a:schemeClr val="tx1"/>
                </a:solidFill>
                <a:latin typeface="Century Gothic" pitchFamily="34" charset="0"/>
                <a:ea typeface="微软雅黑" charset="-122"/>
              </a:defRPr>
            </a:lvl9pPr>
          </a:lstStyle>
          <a:p>
            <a:pPr algn="ctr" eaLnBrk="1" hangingPunct="1">
              <a:defRPr/>
            </a:pPr>
            <a:r>
              <a:rPr lang="en-US" altLang="zh-CN" sz="3600" b="1" dirty="0" smtClean="0">
                <a:solidFill>
                  <a:schemeClr val="bg1"/>
                </a:solidFill>
              </a:rPr>
              <a:t>1</a:t>
            </a:r>
            <a:endParaRPr lang="zh-CN" altLang="en-US" sz="3600" b="1" dirty="0" smtClean="0">
              <a:solidFill>
                <a:schemeClr val="bg1"/>
              </a:solidFill>
            </a:endParaRPr>
          </a:p>
        </p:txBody>
      </p:sp>
      <p:sp>
        <p:nvSpPr>
          <p:cNvPr id="2" name="文本框 1"/>
          <p:cNvSpPr txBox="1"/>
          <p:nvPr/>
        </p:nvSpPr>
        <p:spPr>
          <a:xfrm>
            <a:off x="2721434" y="2162908"/>
            <a:ext cx="3802458" cy="523220"/>
          </a:xfrm>
          <a:prstGeom prst="rect">
            <a:avLst/>
          </a:prstGeom>
          <a:noFill/>
        </p:spPr>
        <p:txBody>
          <a:bodyPr wrap="square" rtlCol="0">
            <a:spAutoFit/>
          </a:bodyPr>
          <a:lstStyle/>
          <a:p>
            <a:r>
              <a:rPr lang="en-US" altLang="zh-CN" sz="2800" b="1" dirty="0"/>
              <a:t>Textual Attention</a:t>
            </a:r>
            <a:endParaRPr lang="zh-CN" altLang="en-US" sz="2800" dirty="0"/>
          </a:p>
        </p:txBody>
      </p:sp>
      <p:pic>
        <p:nvPicPr>
          <p:cNvPr id="3" name="图片 2"/>
          <p:cNvPicPr>
            <a:picLocks noChangeAspect="1"/>
          </p:cNvPicPr>
          <p:nvPr/>
        </p:nvPicPr>
        <p:blipFill>
          <a:blip r:embed="rId3"/>
          <a:stretch>
            <a:fillRect/>
          </a:stretch>
        </p:blipFill>
        <p:spPr>
          <a:xfrm>
            <a:off x="3227805" y="3067683"/>
            <a:ext cx="7022593" cy="1245944"/>
          </a:xfrm>
          <a:prstGeom prst="rect">
            <a:avLst/>
          </a:prstGeom>
        </p:spPr>
      </p:pic>
    </p:spTree>
  </p:cSld>
  <p:clrMapOvr>
    <a:masterClrMapping/>
  </p:clrMapOvr>
  <p:transition spd="med">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606550" y="344317"/>
            <a:ext cx="8643848" cy="480131"/>
          </a:xfrm>
        </p:spPr>
        <p:txBody>
          <a:bodyPr/>
          <a:lstStyle/>
          <a:p>
            <a:r>
              <a:rPr lang="zh-CN" altLang="en-US" spc="300" dirty="0">
                <a:latin typeface="+mj-ea"/>
              </a:rPr>
              <a:t>深</a:t>
            </a:r>
            <a:r>
              <a:rPr lang="zh-CN" altLang="en-US" spc="300" dirty="0" smtClean="0">
                <a:latin typeface="+mj-ea"/>
              </a:rPr>
              <a:t>度语义嵌入模型</a:t>
            </a:r>
            <a:endParaRPr lang="zh-CN" altLang="en-US" spc="300" dirty="0">
              <a:latin typeface="+mj-ea"/>
            </a:endParaRPr>
          </a:p>
        </p:txBody>
      </p:sp>
      <p:sp>
        <p:nvSpPr>
          <p:cNvPr id="11" name="矩形 10"/>
          <p:cNvSpPr/>
          <p:nvPr/>
        </p:nvSpPr>
        <p:spPr>
          <a:xfrm>
            <a:off x="1041400" y="1293252"/>
            <a:ext cx="10109200" cy="4356100"/>
          </a:xfrm>
          <a:prstGeom prst="rect">
            <a:avLst/>
          </a:prstGeom>
          <a:noFill/>
          <a:ln w="31750">
            <a:gradFill>
              <a:gsLst>
                <a:gs pos="13000">
                  <a:schemeClr val="accent1">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34266" y="1103729"/>
            <a:ext cx="2487168" cy="2554545"/>
          </a:xfrm>
          <a:prstGeom prst="rect">
            <a:avLst/>
          </a:prstGeom>
          <a:noFill/>
        </p:spPr>
        <p:txBody>
          <a:bodyPr wrap="square" lIns="0" tIns="0" rIns="0" bIns="0" rtlCol="0">
            <a:spAutoFit/>
          </a:bodyPr>
          <a:lstStyle/>
          <a:p>
            <a:pPr algn="l"/>
            <a:r>
              <a:rPr lang="zh-CN" altLang="en-US" sz="16600" spc="300" dirty="0">
                <a:solidFill>
                  <a:schemeClr val="accent1"/>
                </a:solidFill>
                <a:latin typeface="黑体" pitchFamily="49" charset="-122"/>
                <a:ea typeface="黑体" pitchFamily="49" charset="-122"/>
              </a:rPr>
              <a:t>“</a:t>
            </a:r>
          </a:p>
        </p:txBody>
      </p:sp>
      <p:sp>
        <p:nvSpPr>
          <p:cNvPr id="18" name="文本框 17"/>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itchFamily="34" charset="0"/>
                <a:ea typeface="微软雅黑" charset="-122"/>
              </a:defRPr>
            </a:lvl1pPr>
            <a:lvl2pPr marL="742950" indent="-285750">
              <a:defRPr>
                <a:solidFill>
                  <a:schemeClr val="tx1"/>
                </a:solidFill>
                <a:latin typeface="Century Gothic" pitchFamily="34" charset="0"/>
                <a:ea typeface="微软雅黑" charset="-122"/>
              </a:defRPr>
            </a:lvl2pPr>
            <a:lvl3pPr marL="1143000" indent="-228600">
              <a:defRPr>
                <a:solidFill>
                  <a:schemeClr val="tx1"/>
                </a:solidFill>
                <a:latin typeface="Century Gothic" pitchFamily="34" charset="0"/>
                <a:ea typeface="微软雅黑" charset="-122"/>
              </a:defRPr>
            </a:lvl3pPr>
            <a:lvl4pPr marL="1600200" indent="-228600">
              <a:defRPr>
                <a:solidFill>
                  <a:schemeClr val="tx1"/>
                </a:solidFill>
                <a:latin typeface="Century Gothic" pitchFamily="34" charset="0"/>
                <a:ea typeface="微软雅黑" charset="-122"/>
              </a:defRPr>
            </a:lvl4pPr>
            <a:lvl5pPr marL="2057400" indent="-228600">
              <a:defRPr>
                <a:solidFill>
                  <a:schemeClr val="tx1"/>
                </a:solidFill>
                <a:latin typeface="Century Gothic" pitchFamily="34" charset="0"/>
                <a:ea typeface="微软雅黑" charset="-122"/>
              </a:defRPr>
            </a:lvl5pPr>
            <a:lvl6pPr marL="2514600" indent="-228600" fontAlgn="base">
              <a:spcBef>
                <a:spcPct val="0"/>
              </a:spcBef>
              <a:spcAft>
                <a:spcPct val="0"/>
              </a:spcAft>
              <a:defRPr>
                <a:solidFill>
                  <a:schemeClr val="tx1"/>
                </a:solidFill>
                <a:latin typeface="Century Gothic" pitchFamily="34" charset="0"/>
                <a:ea typeface="微软雅黑" charset="-122"/>
              </a:defRPr>
            </a:lvl6pPr>
            <a:lvl7pPr marL="2971800" indent="-228600" fontAlgn="base">
              <a:spcBef>
                <a:spcPct val="0"/>
              </a:spcBef>
              <a:spcAft>
                <a:spcPct val="0"/>
              </a:spcAft>
              <a:defRPr>
                <a:solidFill>
                  <a:schemeClr val="tx1"/>
                </a:solidFill>
                <a:latin typeface="Century Gothic" pitchFamily="34" charset="0"/>
                <a:ea typeface="微软雅黑" charset="-122"/>
              </a:defRPr>
            </a:lvl7pPr>
            <a:lvl8pPr marL="3429000" indent="-228600" fontAlgn="base">
              <a:spcBef>
                <a:spcPct val="0"/>
              </a:spcBef>
              <a:spcAft>
                <a:spcPct val="0"/>
              </a:spcAft>
              <a:defRPr>
                <a:solidFill>
                  <a:schemeClr val="tx1"/>
                </a:solidFill>
                <a:latin typeface="Century Gothic" pitchFamily="34" charset="0"/>
                <a:ea typeface="微软雅黑" charset="-122"/>
              </a:defRPr>
            </a:lvl8pPr>
            <a:lvl9pPr marL="3886200" indent="-228600" fontAlgn="base">
              <a:spcBef>
                <a:spcPct val="0"/>
              </a:spcBef>
              <a:spcAft>
                <a:spcPct val="0"/>
              </a:spcAft>
              <a:defRPr>
                <a:solidFill>
                  <a:schemeClr val="tx1"/>
                </a:solidFill>
                <a:latin typeface="Century Gothic" pitchFamily="34" charset="0"/>
                <a:ea typeface="微软雅黑" charset="-122"/>
              </a:defRPr>
            </a:lvl9pPr>
          </a:lstStyle>
          <a:p>
            <a:pPr algn="ctr" eaLnBrk="1" hangingPunct="1">
              <a:defRPr/>
            </a:pPr>
            <a:r>
              <a:rPr lang="en-US" altLang="zh-CN" sz="3600" b="1" dirty="0" smtClean="0">
                <a:solidFill>
                  <a:schemeClr val="bg1"/>
                </a:solidFill>
              </a:rPr>
              <a:t>1</a:t>
            </a:r>
            <a:endParaRPr lang="zh-CN" altLang="en-US" sz="3600" b="1" dirty="0" smtClean="0">
              <a:solidFill>
                <a:schemeClr val="bg1"/>
              </a:solidFill>
            </a:endParaRPr>
          </a:p>
        </p:txBody>
      </p:sp>
      <p:sp>
        <p:nvSpPr>
          <p:cNvPr id="2" name="文本框 1"/>
          <p:cNvSpPr txBox="1"/>
          <p:nvPr/>
        </p:nvSpPr>
        <p:spPr>
          <a:xfrm>
            <a:off x="2210048" y="1731958"/>
            <a:ext cx="8729537" cy="646331"/>
          </a:xfrm>
          <a:prstGeom prst="rect">
            <a:avLst/>
          </a:prstGeom>
          <a:noFill/>
        </p:spPr>
        <p:txBody>
          <a:bodyPr wrap="square" rtlCol="0">
            <a:spAutoFit/>
          </a:bodyPr>
          <a:lstStyle/>
          <a:p>
            <a:r>
              <a:rPr lang="en-US" altLang="zh-CN" sz="3600" b="1" dirty="0"/>
              <a:t>rDAN for Visual Question Answering</a:t>
            </a:r>
          </a:p>
        </p:txBody>
      </p:sp>
      <p:sp>
        <p:nvSpPr>
          <p:cNvPr id="4" name="文本框 3"/>
          <p:cNvSpPr txBox="1"/>
          <p:nvPr/>
        </p:nvSpPr>
        <p:spPr>
          <a:xfrm>
            <a:off x="2497015" y="2760784"/>
            <a:ext cx="3938954" cy="2246769"/>
          </a:xfrm>
          <a:prstGeom prst="rect">
            <a:avLst/>
          </a:prstGeom>
          <a:noFill/>
        </p:spPr>
        <p:txBody>
          <a:bodyPr wrap="square" rtlCol="0">
            <a:spAutoFit/>
          </a:bodyPr>
          <a:lstStyle/>
          <a:p>
            <a:r>
              <a:rPr lang="en-US" altLang="zh-CN" sz="2800" dirty="0"/>
              <a:t>rDAN</a:t>
            </a:r>
            <a:r>
              <a:rPr lang="zh-CN" altLang="en-US" sz="2800" dirty="0"/>
              <a:t>使用联合记忆</a:t>
            </a:r>
            <a:r>
              <a:rPr lang="en-US" altLang="zh-CN" sz="2800" dirty="0"/>
              <a:t>,</a:t>
            </a:r>
            <a:r>
              <a:rPr lang="zh-CN" altLang="en-US" sz="2800" dirty="0"/>
              <a:t>协作地执行视觉和文本注意机制，该联合记忆汇集先前的关注结果并引导下一个关注点。</a:t>
            </a:r>
          </a:p>
        </p:txBody>
      </p:sp>
    </p:spTree>
  </p:cSld>
  <p:clrMapOvr>
    <a:masterClrMapping/>
  </p:clrMapOvr>
  <p:transition spd="med">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606550" y="344317"/>
            <a:ext cx="8643848" cy="480131"/>
          </a:xfrm>
        </p:spPr>
        <p:txBody>
          <a:bodyPr/>
          <a:lstStyle/>
          <a:p>
            <a:r>
              <a:rPr lang="zh-CN" altLang="en-US" spc="300" dirty="0">
                <a:latin typeface="+mj-ea"/>
              </a:rPr>
              <a:t>深</a:t>
            </a:r>
            <a:r>
              <a:rPr lang="zh-CN" altLang="en-US" spc="300" dirty="0" smtClean="0">
                <a:latin typeface="+mj-ea"/>
              </a:rPr>
              <a:t>度语义嵌入模型</a:t>
            </a:r>
            <a:endParaRPr lang="zh-CN" altLang="en-US" spc="300" dirty="0">
              <a:latin typeface="+mj-ea"/>
            </a:endParaRPr>
          </a:p>
        </p:txBody>
      </p:sp>
      <p:sp>
        <p:nvSpPr>
          <p:cNvPr id="11" name="矩形 10"/>
          <p:cNvSpPr/>
          <p:nvPr/>
        </p:nvSpPr>
        <p:spPr>
          <a:xfrm>
            <a:off x="1041400" y="1293252"/>
            <a:ext cx="10109200" cy="4356100"/>
          </a:xfrm>
          <a:prstGeom prst="rect">
            <a:avLst/>
          </a:prstGeom>
          <a:noFill/>
          <a:ln w="31750">
            <a:gradFill>
              <a:gsLst>
                <a:gs pos="13000">
                  <a:schemeClr val="accent1">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34266" y="1103729"/>
            <a:ext cx="2487168" cy="2554545"/>
          </a:xfrm>
          <a:prstGeom prst="rect">
            <a:avLst/>
          </a:prstGeom>
          <a:noFill/>
        </p:spPr>
        <p:txBody>
          <a:bodyPr wrap="square" lIns="0" tIns="0" rIns="0" bIns="0" rtlCol="0">
            <a:spAutoFit/>
          </a:bodyPr>
          <a:lstStyle/>
          <a:p>
            <a:pPr algn="l"/>
            <a:r>
              <a:rPr lang="zh-CN" altLang="en-US" sz="16600" spc="300" dirty="0">
                <a:solidFill>
                  <a:schemeClr val="accent1"/>
                </a:solidFill>
                <a:latin typeface="黑体" pitchFamily="49" charset="-122"/>
                <a:ea typeface="黑体" pitchFamily="49" charset="-122"/>
              </a:rPr>
              <a:t>“</a:t>
            </a:r>
          </a:p>
        </p:txBody>
      </p:sp>
      <p:sp>
        <p:nvSpPr>
          <p:cNvPr id="18" name="文本框 17"/>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itchFamily="34" charset="0"/>
                <a:ea typeface="微软雅黑" charset="-122"/>
              </a:defRPr>
            </a:lvl1pPr>
            <a:lvl2pPr marL="742950" indent="-285750">
              <a:defRPr>
                <a:solidFill>
                  <a:schemeClr val="tx1"/>
                </a:solidFill>
                <a:latin typeface="Century Gothic" pitchFamily="34" charset="0"/>
                <a:ea typeface="微软雅黑" charset="-122"/>
              </a:defRPr>
            </a:lvl2pPr>
            <a:lvl3pPr marL="1143000" indent="-228600">
              <a:defRPr>
                <a:solidFill>
                  <a:schemeClr val="tx1"/>
                </a:solidFill>
                <a:latin typeface="Century Gothic" pitchFamily="34" charset="0"/>
                <a:ea typeface="微软雅黑" charset="-122"/>
              </a:defRPr>
            </a:lvl3pPr>
            <a:lvl4pPr marL="1600200" indent="-228600">
              <a:defRPr>
                <a:solidFill>
                  <a:schemeClr val="tx1"/>
                </a:solidFill>
                <a:latin typeface="Century Gothic" pitchFamily="34" charset="0"/>
                <a:ea typeface="微软雅黑" charset="-122"/>
              </a:defRPr>
            </a:lvl4pPr>
            <a:lvl5pPr marL="2057400" indent="-228600">
              <a:defRPr>
                <a:solidFill>
                  <a:schemeClr val="tx1"/>
                </a:solidFill>
                <a:latin typeface="Century Gothic" pitchFamily="34" charset="0"/>
                <a:ea typeface="微软雅黑" charset="-122"/>
              </a:defRPr>
            </a:lvl5pPr>
            <a:lvl6pPr marL="2514600" indent="-228600" fontAlgn="base">
              <a:spcBef>
                <a:spcPct val="0"/>
              </a:spcBef>
              <a:spcAft>
                <a:spcPct val="0"/>
              </a:spcAft>
              <a:defRPr>
                <a:solidFill>
                  <a:schemeClr val="tx1"/>
                </a:solidFill>
                <a:latin typeface="Century Gothic" pitchFamily="34" charset="0"/>
                <a:ea typeface="微软雅黑" charset="-122"/>
              </a:defRPr>
            </a:lvl6pPr>
            <a:lvl7pPr marL="2971800" indent="-228600" fontAlgn="base">
              <a:spcBef>
                <a:spcPct val="0"/>
              </a:spcBef>
              <a:spcAft>
                <a:spcPct val="0"/>
              </a:spcAft>
              <a:defRPr>
                <a:solidFill>
                  <a:schemeClr val="tx1"/>
                </a:solidFill>
                <a:latin typeface="Century Gothic" pitchFamily="34" charset="0"/>
                <a:ea typeface="微软雅黑" charset="-122"/>
              </a:defRPr>
            </a:lvl7pPr>
            <a:lvl8pPr marL="3429000" indent="-228600" fontAlgn="base">
              <a:spcBef>
                <a:spcPct val="0"/>
              </a:spcBef>
              <a:spcAft>
                <a:spcPct val="0"/>
              </a:spcAft>
              <a:defRPr>
                <a:solidFill>
                  <a:schemeClr val="tx1"/>
                </a:solidFill>
                <a:latin typeface="Century Gothic" pitchFamily="34" charset="0"/>
                <a:ea typeface="微软雅黑" charset="-122"/>
              </a:defRPr>
            </a:lvl8pPr>
            <a:lvl9pPr marL="3886200" indent="-228600" fontAlgn="base">
              <a:spcBef>
                <a:spcPct val="0"/>
              </a:spcBef>
              <a:spcAft>
                <a:spcPct val="0"/>
              </a:spcAft>
              <a:defRPr>
                <a:solidFill>
                  <a:schemeClr val="tx1"/>
                </a:solidFill>
                <a:latin typeface="Century Gothic" pitchFamily="34" charset="0"/>
                <a:ea typeface="微软雅黑" charset="-122"/>
              </a:defRPr>
            </a:lvl9pPr>
          </a:lstStyle>
          <a:p>
            <a:pPr algn="ctr" eaLnBrk="1" hangingPunct="1">
              <a:defRPr/>
            </a:pPr>
            <a:r>
              <a:rPr lang="en-US" altLang="zh-CN" sz="3600" b="1" dirty="0" smtClean="0">
                <a:solidFill>
                  <a:schemeClr val="bg1"/>
                </a:solidFill>
              </a:rPr>
              <a:t>1</a:t>
            </a:r>
            <a:endParaRPr lang="zh-CN" altLang="en-US" sz="3600" b="1" dirty="0" smtClean="0">
              <a:solidFill>
                <a:schemeClr val="bg1"/>
              </a:solidFill>
            </a:endParaRPr>
          </a:p>
        </p:txBody>
      </p:sp>
      <p:sp>
        <p:nvSpPr>
          <p:cNvPr id="2" name="文本框 1"/>
          <p:cNvSpPr txBox="1"/>
          <p:nvPr/>
        </p:nvSpPr>
        <p:spPr>
          <a:xfrm>
            <a:off x="2210048" y="1731958"/>
            <a:ext cx="8729537" cy="646331"/>
          </a:xfrm>
          <a:prstGeom prst="rect">
            <a:avLst/>
          </a:prstGeom>
          <a:noFill/>
        </p:spPr>
        <p:txBody>
          <a:bodyPr wrap="square" rtlCol="0">
            <a:spAutoFit/>
          </a:bodyPr>
          <a:lstStyle/>
          <a:p>
            <a:r>
              <a:rPr lang="en-US" altLang="zh-CN" sz="3600" b="1" dirty="0"/>
              <a:t>mDAN for ImageText Matching</a:t>
            </a:r>
          </a:p>
        </p:txBody>
      </p:sp>
      <p:sp>
        <p:nvSpPr>
          <p:cNvPr id="4" name="文本框 3"/>
          <p:cNvSpPr txBox="1"/>
          <p:nvPr/>
        </p:nvSpPr>
        <p:spPr>
          <a:xfrm>
            <a:off x="2497015" y="2760784"/>
            <a:ext cx="3938954" cy="2246769"/>
          </a:xfrm>
          <a:prstGeom prst="rect">
            <a:avLst/>
          </a:prstGeom>
          <a:noFill/>
        </p:spPr>
        <p:txBody>
          <a:bodyPr wrap="square" rtlCol="0">
            <a:spAutoFit/>
          </a:bodyPr>
          <a:lstStyle/>
          <a:p>
            <a:r>
              <a:rPr lang="en-US" altLang="zh-CN" sz="2800" dirty="0"/>
              <a:t>m-DAN</a:t>
            </a:r>
            <a:r>
              <a:rPr lang="zh-CN" altLang="en-US" sz="2800" dirty="0"/>
              <a:t>将视觉和文本注意模型与不同的记忆分开，但共同训练它们以捕捉图像和句子之间的共享语义。</a:t>
            </a:r>
          </a:p>
        </p:txBody>
      </p:sp>
    </p:spTree>
  </p:cSld>
  <p:clrMapOvr>
    <a:masterClrMapping/>
  </p:clrMapOvr>
  <p:transition spd="med">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693517" y="3949802"/>
            <a:ext cx="7714252" cy="782043"/>
            <a:chOff x="5181690" y="2820871"/>
            <a:chExt cx="5434136" cy="550893"/>
          </a:xfrm>
        </p:grpSpPr>
        <p:sp>
          <p:nvSpPr>
            <p:cNvPr id="4" name="椭圆 3"/>
            <p:cNvSpPr/>
            <p:nvPr/>
          </p:nvSpPr>
          <p:spPr>
            <a:xfrm>
              <a:off x="5181690" y="2820871"/>
              <a:ext cx="550893" cy="5508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latin typeface="Century Gothic" pitchFamily="34" charset="0"/>
                </a:rPr>
                <a:t>2</a:t>
              </a:r>
            </a:p>
          </p:txBody>
        </p:sp>
        <p:sp>
          <p:nvSpPr>
            <p:cNvPr id="8" name="文本框 7"/>
            <p:cNvSpPr txBox="1"/>
            <p:nvPr/>
          </p:nvSpPr>
          <p:spPr>
            <a:xfrm>
              <a:off x="6057897" y="2888228"/>
              <a:ext cx="4557929" cy="413763"/>
            </a:xfrm>
            <a:prstGeom prst="rect">
              <a:avLst/>
            </a:prstGeom>
            <a:noFill/>
          </p:spPr>
          <p:txBody>
            <a:bodyPr wrap="square" lIns="0" tIns="0" rIns="0" bIns="0" rtlCol="0">
              <a:spAutoFit/>
            </a:bodyPr>
            <a:lstStyle/>
            <a:p>
              <a:r>
                <a:rPr lang="zh-CN" altLang="en-US" sz="3600" b="1" spc="300" dirty="0" smtClean="0">
                  <a:latin typeface="+mj-ea"/>
                </a:rPr>
                <a:t>多对多图文匹配</a:t>
              </a:r>
              <a:endParaRPr lang="zh-CN" altLang="en-US" sz="3600" b="1" spc="300" dirty="0">
                <a:latin typeface="+mj-ea"/>
              </a:endParaRPr>
            </a:p>
          </p:txBody>
        </p:sp>
      </p:grpSp>
    </p:spTree>
  </p:cSld>
  <p:clrMapOvr>
    <a:masterClrMapping/>
  </p:clrMapOvr>
  <p:transition spd="med">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606550" y="345305"/>
            <a:ext cx="8643848" cy="478155"/>
          </a:xfrm>
        </p:spPr>
        <p:txBody>
          <a:bodyPr/>
          <a:lstStyle/>
          <a:p>
            <a:r>
              <a:rPr lang="zh-CN" altLang="en-US" b="0" spc="300" dirty="0" smtClean="0">
                <a:solidFill>
                  <a:srgbClr val="000000"/>
                </a:solidFill>
                <a:sym typeface="+mn-ea"/>
              </a:rPr>
              <a:t>多对多匹配</a:t>
            </a:r>
            <a:endParaRPr lang="zh-CN" altLang="en-US" b="0" spc="300" dirty="0">
              <a:solidFill>
                <a:srgbClr val="000000"/>
              </a:solidFill>
              <a:sym typeface="+mn-ea"/>
            </a:endParaRPr>
          </a:p>
        </p:txBody>
      </p:sp>
      <p:sp>
        <p:nvSpPr>
          <p:cNvPr id="11" name="内容占位符 1"/>
          <p:cNvSpPr txBox="1"/>
          <p:nvPr/>
        </p:nvSpPr>
        <p:spPr>
          <a:xfrm>
            <a:off x="1439545" y="1677670"/>
            <a:ext cx="9312275" cy="4061460"/>
          </a:xfrm>
          <a:prstGeom prst="rect">
            <a:avLst/>
          </a:prstGeom>
        </p:spPr>
        <p:txBody>
          <a:bodyPr vert="horz" lIns="0" tIns="0" rIns="0" bIns="0" rtlCol="0">
            <a:normAutofit/>
          </a:bodyPr>
          <a:lstStyle>
            <a:lvl1pPr marL="228600" indent="-228600" algn="l" defTabSz="914400" rtl="0" eaLnBrk="1" latinLnBrk="0" hangingPunct="1">
              <a:lnSpc>
                <a:spcPct val="120000"/>
              </a:lnSpc>
              <a:spcBef>
                <a:spcPts val="1000"/>
              </a:spcBef>
              <a:buFont typeface="Arial" pitchFamily="34" charset="0"/>
              <a:buChar char="•"/>
              <a:defRPr sz="2800" kern="1200" spc="3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itchFamily="34" charset="0"/>
              <a:buChar char="•"/>
              <a:defRPr sz="24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spc="3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spc="3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spc="3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0" marR="0" lvl="0" indent="720090" algn="l" defTabSz="914400" rtl="0" fontAlgn="auto">
              <a:lnSpc>
                <a:spcPct val="150000"/>
              </a:lnSpc>
              <a:spcBef>
                <a:spcPts val="500"/>
              </a:spcBef>
              <a:spcAft>
                <a:spcPts val="0"/>
              </a:spcAft>
              <a:buClrTx/>
              <a:buSzTx/>
              <a:buFont typeface="Arial" pitchFamily="34" charset="0"/>
              <a:buNone/>
              <a:defRPr/>
            </a:pPr>
            <a:r>
              <a:rPr lang="zh-CN" altLang="en-US" sz="1800" dirty="0" smtClean="0">
                <a:solidFill>
                  <a:srgbClr val="000000"/>
                </a:solidFill>
                <a:ea typeface="+mn-lt"/>
                <a:cs typeface="+mn-lt"/>
              </a:rPr>
              <a:t>多对多匹配方法</a:t>
            </a:r>
          </a:p>
          <a:p>
            <a:pPr marL="0" marR="0" lvl="0" indent="720090" algn="l" defTabSz="914400" rtl="0" fontAlgn="auto">
              <a:lnSpc>
                <a:spcPct val="150000"/>
              </a:lnSpc>
              <a:spcBef>
                <a:spcPts val="500"/>
              </a:spcBef>
              <a:spcAft>
                <a:spcPts val="0"/>
              </a:spcAft>
              <a:buClrTx/>
              <a:buSzTx/>
              <a:buFont typeface="Arial" pitchFamily="34" charset="0"/>
              <a:buNone/>
              <a:defRPr/>
            </a:pPr>
            <a:r>
              <a:rPr lang="zh-CN" altLang="en-US" sz="1800" dirty="0">
                <a:solidFill>
                  <a:srgbClr val="000000"/>
                </a:solidFill>
                <a:ea typeface="+mn-lt"/>
                <a:cs typeface="+mn-lt"/>
              </a:rPr>
              <a:t>尝试分别提取图片和文本中包含的</a:t>
            </a:r>
          </a:p>
          <a:p>
            <a:pPr marL="0" marR="0" lvl="0" indent="720090" algn="l" defTabSz="914400" rtl="0" fontAlgn="auto">
              <a:lnSpc>
                <a:spcPct val="150000"/>
              </a:lnSpc>
              <a:spcBef>
                <a:spcPts val="500"/>
              </a:spcBef>
              <a:spcAft>
                <a:spcPts val="0"/>
              </a:spcAft>
              <a:buClrTx/>
              <a:buSzTx/>
              <a:buFont typeface="Arial" pitchFamily="34" charset="0"/>
              <a:buNone/>
              <a:defRPr/>
            </a:pPr>
            <a:r>
              <a:rPr lang="zh-CN" altLang="en-US" sz="1800" dirty="0">
                <a:solidFill>
                  <a:srgbClr val="000000"/>
                </a:solidFill>
                <a:ea typeface="+mn-lt"/>
                <a:cs typeface="+mn-lt"/>
              </a:rPr>
              <a:t>多个局部实例，然后测量多对局部</a:t>
            </a:r>
          </a:p>
          <a:p>
            <a:pPr marL="0" marR="0" lvl="0" indent="720090" algn="l" defTabSz="914400" rtl="0" fontAlgn="auto">
              <a:lnSpc>
                <a:spcPct val="150000"/>
              </a:lnSpc>
              <a:spcBef>
                <a:spcPts val="500"/>
              </a:spcBef>
              <a:spcAft>
                <a:spcPts val="0"/>
              </a:spcAft>
              <a:buClrTx/>
              <a:buSzTx/>
              <a:buFont typeface="Arial" pitchFamily="34" charset="0"/>
              <a:buNone/>
              <a:defRPr/>
            </a:pPr>
            <a:r>
              <a:rPr lang="zh-CN" altLang="en-US" sz="1800" dirty="0">
                <a:solidFill>
                  <a:srgbClr val="000000"/>
                </a:solidFill>
                <a:ea typeface="+mn-lt"/>
                <a:cs typeface="+mn-lt"/>
              </a:rPr>
              <a:t>实例的相似性</a:t>
            </a:r>
          </a:p>
        </p:txBody>
      </p:sp>
      <p:sp>
        <p:nvSpPr>
          <p:cNvPr id="12" name="半闭框 11"/>
          <p:cNvSpPr/>
          <p:nvPr/>
        </p:nvSpPr>
        <p:spPr>
          <a:xfrm>
            <a:off x="1058985" y="1459875"/>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charset="-122"/>
              <a:ea typeface="微软雅黑" charset="-122"/>
              <a:cs typeface="+mn-cs"/>
            </a:endParaRPr>
          </a:p>
        </p:txBody>
      </p:sp>
      <p:sp>
        <p:nvSpPr>
          <p:cNvPr id="13" name="半闭框 12"/>
          <p:cNvSpPr/>
          <p:nvPr/>
        </p:nvSpPr>
        <p:spPr>
          <a:xfrm flipH="1" flipV="1">
            <a:off x="10555214" y="5397949"/>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charset="-122"/>
              <a:ea typeface="微软雅黑" charset="-122"/>
              <a:cs typeface="+mn-cs"/>
            </a:endParaRPr>
          </a:p>
        </p:txBody>
      </p:sp>
    </p:spTree>
  </p:cSld>
  <p:clrMapOvr>
    <a:masterClrMapping/>
  </p:clrMapOvr>
  <p:transition spd="med">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06550" y="345305"/>
            <a:ext cx="8643848" cy="478155"/>
          </a:xfrm>
        </p:spPr>
        <p:txBody>
          <a:bodyPr/>
          <a:lstStyle/>
          <a:p>
            <a:r>
              <a:t>多对多匹配</a:t>
            </a:r>
          </a:p>
        </p:txBody>
      </p:sp>
      <p:sp>
        <p:nvSpPr>
          <p:cNvPr id="3" name="文本框 2"/>
          <p:cNvSpPr txBox="1"/>
          <p:nvPr/>
        </p:nvSpPr>
        <p:spPr>
          <a:xfrm>
            <a:off x="850900" y="1280795"/>
            <a:ext cx="10768330" cy="368300"/>
          </a:xfrm>
          <a:prstGeom prst="rect">
            <a:avLst/>
          </a:prstGeom>
          <a:noFill/>
        </p:spPr>
        <p:txBody>
          <a:bodyPr wrap="square" rtlCol="0" anchor="t">
            <a:spAutoFit/>
          </a:bodyPr>
          <a:lstStyle/>
          <a:p>
            <a:r>
              <a:rPr lang="zh-CN" altLang="en-US"/>
              <a:t>分别对文本和图像学习比较好的文本和图像表示，然后再在共享的子空间中度量文本和图像之间的相似性。</a:t>
            </a:r>
          </a:p>
        </p:txBody>
      </p:sp>
      <p:sp>
        <p:nvSpPr>
          <p:cNvPr id="4" name="文本框 3"/>
          <p:cNvSpPr txBox="1"/>
          <p:nvPr/>
        </p:nvSpPr>
        <p:spPr>
          <a:xfrm>
            <a:off x="949960" y="1957705"/>
            <a:ext cx="10380980" cy="645160"/>
          </a:xfrm>
          <a:prstGeom prst="rect">
            <a:avLst/>
          </a:prstGeom>
          <a:noFill/>
        </p:spPr>
        <p:txBody>
          <a:bodyPr wrap="square" rtlCol="0" anchor="t">
            <a:spAutoFit/>
          </a:bodyPr>
          <a:lstStyle/>
          <a:p>
            <a:r>
              <a:rPr lang="zh-CN" altLang="en-US"/>
              <a:t>图像特征：采用ResNet-101的Faster R-CNN网络对每一个图像产生k个目标区域，提取每一个目标对象的特征，嵌入矩阵变换为h维的vector</a:t>
            </a:r>
          </a:p>
        </p:txBody>
      </p:sp>
      <p:sp>
        <p:nvSpPr>
          <p:cNvPr id="5" name="文本框 4"/>
          <p:cNvSpPr txBox="1"/>
          <p:nvPr/>
        </p:nvSpPr>
        <p:spPr>
          <a:xfrm>
            <a:off x="949960" y="2860040"/>
            <a:ext cx="10589260" cy="645160"/>
          </a:xfrm>
          <a:prstGeom prst="rect">
            <a:avLst/>
          </a:prstGeom>
          <a:noFill/>
        </p:spPr>
        <p:txBody>
          <a:bodyPr wrap="square" rtlCol="0" anchor="t">
            <a:spAutoFit/>
          </a:bodyPr>
          <a:lstStyle/>
          <a:p>
            <a:r>
              <a:rPr lang="zh-CN" altLang="en-US"/>
              <a:t>文本特征：文本的每一个word得到one-hot vector，embedding后为300维的vector，再用双向GRU得到h维的vector</a:t>
            </a:r>
          </a:p>
        </p:txBody>
      </p:sp>
      <p:sp>
        <p:nvSpPr>
          <p:cNvPr id="6" name="文本框 5"/>
          <p:cNvSpPr txBox="1"/>
          <p:nvPr/>
        </p:nvSpPr>
        <p:spPr>
          <a:xfrm>
            <a:off x="1043940" y="3933190"/>
            <a:ext cx="10381615" cy="645160"/>
          </a:xfrm>
          <a:prstGeom prst="rect">
            <a:avLst/>
          </a:prstGeom>
          <a:noFill/>
        </p:spPr>
        <p:txBody>
          <a:bodyPr wrap="square" rtlCol="0" anchor="t">
            <a:spAutoFit/>
          </a:bodyPr>
          <a:lstStyle/>
          <a:p>
            <a:r>
              <a:rPr lang="zh-CN" altLang="en-US"/>
              <a:t>计算每一个proposal vector和attended sentence vector之间的余弦距离，根据计算的余弦距离。使用图像区域和句子中的单词作为上下文来发现完整的潜在对齐，并推断出图像 - 文本的相似性。</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5461477" y="3188397"/>
            <a:ext cx="5844097" cy="511814"/>
            <a:chOff x="5181690" y="2820871"/>
            <a:chExt cx="6290318" cy="550893"/>
          </a:xfrm>
        </p:grpSpPr>
        <p:sp>
          <p:nvSpPr>
            <p:cNvPr id="4" name="椭圆 3"/>
            <p:cNvSpPr/>
            <p:nvPr/>
          </p:nvSpPr>
          <p:spPr>
            <a:xfrm>
              <a:off x="5181690" y="2820871"/>
              <a:ext cx="550893" cy="5508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latin typeface="Century Gothic" pitchFamily="34" charset="0"/>
                </a:rPr>
                <a:t>1</a:t>
              </a:r>
              <a:endParaRPr lang="zh-CN" altLang="en-US" sz="2400" dirty="0">
                <a:latin typeface="Century Gothic" pitchFamily="34" charset="0"/>
              </a:endParaRPr>
            </a:p>
          </p:txBody>
        </p:sp>
        <p:sp>
          <p:nvSpPr>
            <p:cNvPr id="8" name="文本框 7"/>
            <p:cNvSpPr txBox="1"/>
            <p:nvPr/>
          </p:nvSpPr>
          <p:spPr>
            <a:xfrm>
              <a:off x="6025662" y="2880873"/>
              <a:ext cx="5446346" cy="421710"/>
            </a:xfrm>
            <a:prstGeom prst="rect">
              <a:avLst/>
            </a:prstGeom>
            <a:noFill/>
          </p:spPr>
          <p:txBody>
            <a:bodyPr wrap="square" lIns="0" tIns="0" rIns="0" bIns="0" rtlCol="0">
              <a:spAutoFit/>
            </a:bodyPr>
            <a:lstStyle/>
            <a:p>
              <a:r>
                <a:rPr lang="zh-CN" altLang="en-US" sz="2400" b="1" spc="300" dirty="0" smtClean="0">
                  <a:latin typeface="+mj-ea"/>
                  <a:ea typeface="+mj-ea"/>
                </a:rPr>
                <a:t>需求概述</a:t>
              </a:r>
            </a:p>
          </p:txBody>
        </p:sp>
      </p:grpSp>
      <p:grpSp>
        <p:nvGrpSpPr>
          <p:cNvPr id="18" name="组合 17"/>
          <p:cNvGrpSpPr/>
          <p:nvPr/>
        </p:nvGrpSpPr>
        <p:grpSpPr>
          <a:xfrm>
            <a:off x="5463393" y="3906419"/>
            <a:ext cx="5851658" cy="511814"/>
            <a:chOff x="5181690" y="3693789"/>
            <a:chExt cx="6298456" cy="550893"/>
          </a:xfrm>
        </p:grpSpPr>
        <p:sp>
          <p:nvSpPr>
            <p:cNvPr id="5" name="椭圆 4"/>
            <p:cNvSpPr/>
            <p:nvPr/>
          </p:nvSpPr>
          <p:spPr>
            <a:xfrm>
              <a:off x="5181690" y="3693789"/>
              <a:ext cx="550893" cy="5508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latin typeface="Century Gothic" pitchFamily="34" charset="0"/>
                </a:rPr>
                <a:t>2</a:t>
              </a:r>
              <a:endParaRPr lang="zh-CN" altLang="en-US" sz="2400" dirty="0">
                <a:latin typeface="Century Gothic" pitchFamily="34" charset="0"/>
              </a:endParaRPr>
            </a:p>
          </p:txBody>
        </p:sp>
        <p:sp>
          <p:nvSpPr>
            <p:cNvPr id="10" name="文本框 9"/>
            <p:cNvSpPr txBox="1"/>
            <p:nvPr/>
          </p:nvSpPr>
          <p:spPr>
            <a:xfrm>
              <a:off x="6033801" y="3770683"/>
              <a:ext cx="5446345" cy="421710"/>
            </a:xfrm>
            <a:prstGeom prst="rect">
              <a:avLst/>
            </a:prstGeom>
            <a:noFill/>
          </p:spPr>
          <p:txBody>
            <a:bodyPr wrap="square" lIns="0" tIns="0" rIns="0" bIns="0" rtlCol="0">
              <a:spAutoFit/>
            </a:bodyPr>
            <a:lstStyle/>
            <a:p>
              <a:r>
                <a:rPr lang="zh-CN" altLang="en-US" sz="2400" b="1" spc="300" dirty="0">
                  <a:latin typeface="+mj-ea"/>
                </a:rPr>
                <a:t>方法概述</a:t>
              </a:r>
            </a:p>
          </p:txBody>
        </p:sp>
      </p:grpSp>
      <p:sp>
        <p:nvSpPr>
          <p:cNvPr id="23" name="文本占位符 5"/>
          <p:cNvSpPr txBox="1"/>
          <p:nvPr/>
        </p:nvSpPr>
        <p:spPr>
          <a:xfrm>
            <a:off x="1678166" y="3775845"/>
            <a:ext cx="2762739" cy="914398"/>
          </a:xfrm>
          <a:prstGeom prst="rect">
            <a:avLst/>
          </a:prstGeom>
        </p:spPr>
        <p:txBody>
          <a:bodyPr>
            <a:noAutofit/>
          </a:bodyPr>
          <a:lstStyle>
            <a:lvl1pPr marL="0" indent="0" algn="ctr" rtl="0" eaLnBrk="0" fontAlgn="base" hangingPunct="0">
              <a:lnSpc>
                <a:spcPct val="90000"/>
              </a:lnSpc>
              <a:spcBef>
                <a:spcPts val="1000"/>
              </a:spcBef>
              <a:spcAft>
                <a:spcPct val="0"/>
              </a:spcAft>
              <a:buFont typeface="Arial" pitchFamily="34" charset="0"/>
              <a:buNone/>
              <a:defRPr sz="6000" b="1" kern="1200">
                <a:solidFill>
                  <a:schemeClr val="accent1"/>
                </a:solidFill>
                <a:latin typeface="微软雅黑" charset="-122"/>
                <a:ea typeface="微软雅黑" charset="-122"/>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r>
              <a:rPr lang="zh-CN" altLang="en-US" dirty="0" smtClean="0"/>
              <a:t>目录</a:t>
            </a:r>
            <a:endParaRPr lang="zh-CN" altLang="en-US" dirty="0"/>
          </a:p>
        </p:txBody>
      </p:sp>
      <p:sp>
        <p:nvSpPr>
          <p:cNvPr id="24" name="文本占位符 8"/>
          <p:cNvSpPr txBox="1"/>
          <p:nvPr/>
        </p:nvSpPr>
        <p:spPr>
          <a:xfrm>
            <a:off x="2063073" y="4793977"/>
            <a:ext cx="1992924" cy="360850"/>
          </a:xfrm>
          <a:prstGeom prst="rect">
            <a:avLst/>
          </a:prstGeom>
        </p:spPr>
        <p:txBody>
          <a:bodyPr>
            <a:noAutofit/>
          </a:bodyPr>
          <a:lstStyle>
            <a:lvl1pPr marL="0" indent="0" algn="ctr" rtl="0" eaLnBrk="0" fontAlgn="base" hangingPunct="0">
              <a:lnSpc>
                <a:spcPct val="90000"/>
              </a:lnSpc>
              <a:spcBef>
                <a:spcPts val="1000"/>
              </a:spcBef>
              <a:spcAft>
                <a:spcPct val="0"/>
              </a:spcAft>
              <a:buFontTx/>
              <a:buNone/>
              <a:defRPr sz="2000" b="0" kern="1200" baseline="0">
                <a:solidFill>
                  <a:schemeClr val="accent2"/>
                </a:solidFill>
                <a:latin typeface="微软雅黑 Light" panose="020B0502040204020203" pitchFamily="34" charset="-122"/>
                <a:ea typeface="微软雅黑 Light" panose="020B0502040204020203" pitchFamily="34" charset="-122"/>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r>
              <a:rPr lang="en-US" altLang="zh-CN" smtClean="0"/>
              <a:t>CONTENTS</a:t>
            </a:r>
            <a:endParaRPr lang="zh-CN" altLang="en-US" dirty="0"/>
          </a:p>
        </p:txBody>
      </p:sp>
      <p:sp>
        <p:nvSpPr>
          <p:cNvPr id="25" name="矩形 24"/>
          <p:cNvSpPr/>
          <p:nvPr/>
        </p:nvSpPr>
        <p:spPr>
          <a:xfrm>
            <a:off x="2767873" y="5369423"/>
            <a:ext cx="583324" cy="617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06550" y="345305"/>
            <a:ext cx="8643848" cy="478155"/>
          </a:xfrm>
        </p:spPr>
        <p:txBody>
          <a:bodyPr/>
          <a:lstStyle/>
          <a:p>
            <a:r>
              <a:t>图像目标检测</a:t>
            </a:r>
          </a:p>
        </p:txBody>
      </p:sp>
      <p:sp>
        <p:nvSpPr>
          <p:cNvPr id="5" name="文本框 4"/>
          <p:cNvSpPr txBox="1"/>
          <p:nvPr/>
        </p:nvSpPr>
        <p:spPr>
          <a:xfrm>
            <a:off x="6327140" y="1300480"/>
            <a:ext cx="4376420" cy="3476625"/>
          </a:xfrm>
          <a:prstGeom prst="rect">
            <a:avLst/>
          </a:prstGeom>
          <a:noFill/>
        </p:spPr>
        <p:txBody>
          <a:bodyPr wrap="square" rtlCol="0" anchor="t">
            <a:spAutoFit/>
          </a:bodyPr>
          <a:lstStyle/>
          <a:p>
            <a:r>
              <a:rPr lang="en-US" altLang="zh-CN" sz="2000"/>
              <a:t>     </a:t>
            </a:r>
            <a:r>
              <a:rPr lang="zh-CN" altLang="en-US" sz="2000">
                <a:sym typeface="+mn-ea"/>
              </a:rPr>
              <a:t>two-stage：</a:t>
            </a:r>
            <a:r>
              <a:rPr lang="zh-CN" altLang="en-US" sz="2000"/>
              <a:t>基于Region Proposal的R-CNN系算法，需要算法产生目标候选框，也就是目标位置，然后再对候选框做分类与回归。</a:t>
            </a:r>
          </a:p>
          <a:p>
            <a:r>
              <a:rPr lang="zh-CN" altLang="en-US" sz="2000"/>
              <a:t>      </a:t>
            </a:r>
            <a:r>
              <a:rPr lang="zh-CN" altLang="en-US" sz="2000">
                <a:sym typeface="+mn-ea"/>
              </a:rPr>
              <a:t>one-stage：</a:t>
            </a:r>
            <a:r>
              <a:rPr lang="zh-CN" altLang="en-US" sz="2000"/>
              <a:t>Yolo，SSD，其仅仅使用一个卷积神经网络CNN直接预测不同目标的类别与位置。</a:t>
            </a:r>
          </a:p>
          <a:p>
            <a:endParaRPr lang="zh-CN" altLang="en-US" sz="2000"/>
          </a:p>
          <a:p>
            <a:r>
              <a:rPr lang="zh-CN" altLang="en-US" sz="2000"/>
              <a:t>      第一类方法是准确度高一些，但是速度慢，第二类算法是速度快，但是准确性要低一些。</a:t>
            </a:r>
          </a:p>
        </p:txBody>
      </p:sp>
      <p:pic>
        <p:nvPicPr>
          <p:cNvPr id="7" name="图片 6"/>
          <p:cNvPicPr>
            <a:picLocks noChangeAspect="1"/>
          </p:cNvPicPr>
          <p:nvPr/>
        </p:nvPicPr>
        <p:blipFill>
          <a:blip r:embed="rId2"/>
          <a:stretch>
            <a:fillRect/>
          </a:stretch>
        </p:blipFill>
        <p:spPr>
          <a:xfrm>
            <a:off x="1934845" y="1115060"/>
            <a:ext cx="3431540" cy="800735"/>
          </a:xfrm>
          <a:prstGeom prst="rect">
            <a:avLst/>
          </a:prstGeom>
        </p:spPr>
      </p:pic>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06550" y="345305"/>
            <a:ext cx="8643848" cy="478155"/>
          </a:xfrm>
        </p:spPr>
        <p:txBody>
          <a:bodyPr/>
          <a:lstStyle/>
          <a:p>
            <a:r>
              <a:t>图像目标检测 </a:t>
            </a:r>
            <a:r>
              <a:rPr lang="en-US" altLang="zh-CN"/>
              <a:t>R-CNN</a:t>
            </a:r>
          </a:p>
        </p:txBody>
      </p:sp>
      <p:pic>
        <p:nvPicPr>
          <p:cNvPr id="8" name="图片 6"/>
          <p:cNvPicPr>
            <a:picLocks noChangeAspect="1"/>
          </p:cNvPicPr>
          <p:nvPr/>
        </p:nvPicPr>
        <p:blipFill>
          <a:blip r:embed="rId2"/>
          <a:stretch>
            <a:fillRect/>
          </a:stretch>
        </p:blipFill>
        <p:spPr>
          <a:xfrm>
            <a:off x="6194425" y="1518920"/>
            <a:ext cx="5612765" cy="3808095"/>
          </a:xfrm>
          <a:prstGeom prst="rect">
            <a:avLst/>
          </a:prstGeom>
          <a:noFill/>
          <a:ln>
            <a:noFill/>
          </a:ln>
        </p:spPr>
      </p:pic>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06550" y="345305"/>
            <a:ext cx="8643848" cy="478155"/>
          </a:xfrm>
        </p:spPr>
        <p:txBody>
          <a:bodyPr/>
          <a:lstStyle/>
          <a:p>
            <a:r>
              <a:t>图像目标检测 </a:t>
            </a:r>
          </a:p>
        </p:txBody>
      </p:sp>
      <p:sp>
        <p:nvSpPr>
          <p:cNvPr id="100" name="文本框 99"/>
          <p:cNvSpPr txBox="1"/>
          <p:nvPr/>
        </p:nvSpPr>
        <p:spPr>
          <a:xfrm>
            <a:off x="1488440" y="1391285"/>
            <a:ext cx="8528050" cy="3784600"/>
          </a:xfrm>
          <a:prstGeom prst="rect">
            <a:avLst/>
          </a:prstGeom>
          <a:noFill/>
          <a:ln w="9525">
            <a:noFill/>
          </a:ln>
        </p:spPr>
        <p:txBody>
          <a:bodyPr wrap="square">
            <a:spAutoFit/>
          </a:bodyPr>
          <a:lstStyle/>
          <a:p>
            <a:pPr indent="0"/>
            <a:r>
              <a:rPr lang="zh-CN" sz="2000" b="0">
                <a:ea typeface="宋体" pitchFamily="2" charset="-122"/>
              </a:rPr>
              <a:t>解决R-cnn的问题：</a:t>
            </a:r>
          </a:p>
          <a:p>
            <a:pPr indent="0"/>
            <a:r>
              <a:rPr lang="zh-CN" sz="2000" b="0">
                <a:ea typeface="宋体" pitchFamily="2" charset="-122"/>
              </a:rPr>
              <a:t>（1）训练、测试速度慢</a:t>
            </a:r>
          </a:p>
          <a:p>
            <a:pPr indent="0"/>
            <a:r>
              <a:rPr lang="zh-CN" sz="2000" b="0">
                <a:ea typeface="宋体" pitchFamily="2" charset="-122"/>
              </a:rPr>
              <a:t>R-CNN中用CNN对每一个候选区域反复提取特征，而一张图片的2000个候选区域之间有大量重叠部分，这一设定造成特征提取操作浪费大量计算。</a:t>
            </a:r>
          </a:p>
          <a:p>
            <a:pPr indent="0"/>
            <a:r>
              <a:rPr lang="zh-CN" sz="2000" b="0">
                <a:ea typeface="宋体" pitchFamily="2" charset="-122"/>
              </a:rPr>
              <a:t>Fast R-CNN将整个图像归一化后直接送入CNN网络。卷积层不进行候选区的特征提取，而是在最后一个池化层加入候选区域坐标信息，进行特征提取的计算。</a:t>
            </a:r>
          </a:p>
          <a:p>
            <a:pPr indent="0"/>
            <a:r>
              <a:rPr lang="zh-CN" sz="2000" b="0">
                <a:ea typeface="宋体" pitchFamily="2" charset="-122"/>
              </a:rPr>
              <a:t>（2）训练所需空间大</a:t>
            </a:r>
          </a:p>
          <a:p>
            <a:pPr indent="0"/>
            <a:r>
              <a:rPr lang="zh-CN" sz="2000" b="0">
                <a:ea typeface="宋体" pitchFamily="2" charset="-122"/>
              </a:rPr>
              <a:t>R-CNN中目标分类与候选框的回归是独立的两个操作，并且需要大量特征作为训练样本。</a:t>
            </a:r>
          </a:p>
          <a:p>
            <a:pPr indent="0"/>
            <a:r>
              <a:rPr lang="zh-CN" sz="2000" b="0">
                <a:ea typeface="宋体" pitchFamily="2" charset="-122"/>
              </a:rPr>
              <a:t>Fast R-CNN将目标分类与候选框回归统一到CNN网络中来，不需要额外存储特征。</a:t>
            </a:r>
            <a:endParaRPr lang="zh-CN" altLang="en-US" sz="2000"/>
          </a:p>
        </p:txBody>
      </p: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06550" y="345305"/>
            <a:ext cx="8643848" cy="478155"/>
          </a:xfrm>
        </p:spPr>
        <p:txBody>
          <a:bodyPr/>
          <a:lstStyle/>
          <a:p>
            <a:r>
              <a:t>图像目标检测  </a:t>
            </a:r>
            <a:r>
              <a:rPr lang="en-US" altLang="zh-CN">
                <a:ea typeface="宋体" pitchFamily="2" charset="-122"/>
                <a:sym typeface="+mn-ea"/>
              </a:rPr>
              <a:t>Fast R-CNN</a:t>
            </a:r>
          </a:p>
        </p:txBody>
      </p:sp>
      <p:sp>
        <p:nvSpPr>
          <p:cNvPr id="100" name="文本框 99"/>
          <p:cNvSpPr txBox="1"/>
          <p:nvPr/>
        </p:nvSpPr>
        <p:spPr>
          <a:xfrm>
            <a:off x="603250" y="1290955"/>
            <a:ext cx="4187190" cy="1938020"/>
          </a:xfrm>
          <a:prstGeom prst="rect">
            <a:avLst/>
          </a:prstGeom>
          <a:noFill/>
          <a:ln w="9525">
            <a:noFill/>
          </a:ln>
        </p:spPr>
        <p:txBody>
          <a:bodyPr wrap="square">
            <a:spAutoFit/>
          </a:bodyPr>
          <a:lstStyle/>
          <a:p>
            <a:pPr indent="0"/>
            <a:r>
              <a:rPr lang="en-US" altLang="zh-CN" sz="2400">
                <a:ea typeface="宋体" pitchFamily="2" charset="-122"/>
              </a:rPr>
              <a:t>Fast R-CNN</a:t>
            </a:r>
            <a:r>
              <a:rPr lang="zh-CN" sz="2400">
                <a:ea typeface="宋体" pitchFamily="2" charset="-122"/>
              </a:rPr>
              <a:t>取代R-CNN的串行特征提取方式，直接采用一个CNN对全图提取特征(这也是为什么需要RoI Pooling的原因)</a:t>
            </a:r>
            <a:endParaRPr lang="zh-CN" altLang="en-US" sz="2400"/>
          </a:p>
        </p:txBody>
      </p:sp>
      <p:pic>
        <p:nvPicPr>
          <p:cNvPr id="4" name="图片 3"/>
          <p:cNvPicPr>
            <a:picLocks noChangeAspect="1"/>
          </p:cNvPicPr>
          <p:nvPr/>
        </p:nvPicPr>
        <p:blipFill>
          <a:blip r:embed="rId2"/>
          <a:stretch>
            <a:fillRect/>
          </a:stretch>
        </p:blipFill>
        <p:spPr>
          <a:xfrm>
            <a:off x="5335270" y="4638675"/>
            <a:ext cx="5754370" cy="970280"/>
          </a:xfrm>
          <a:prstGeom prst="rect">
            <a:avLst/>
          </a:prstGeom>
        </p:spPr>
      </p:pic>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06550" y="345305"/>
            <a:ext cx="8643848" cy="478155"/>
          </a:xfrm>
        </p:spPr>
        <p:txBody>
          <a:bodyPr/>
          <a:lstStyle/>
          <a:p>
            <a:r>
              <a:t>图像目标检测 </a:t>
            </a:r>
            <a:r>
              <a:rPr lang="en-US" altLang="zh-CN">
                <a:ea typeface="宋体" pitchFamily="2" charset="-122"/>
                <a:sym typeface="+mn-ea"/>
              </a:rPr>
              <a:t>Fast R-CNN</a:t>
            </a:r>
          </a:p>
        </p:txBody>
      </p:sp>
      <p:sp>
        <p:nvSpPr>
          <p:cNvPr id="100" name="文本框 99"/>
          <p:cNvSpPr txBox="1"/>
          <p:nvPr/>
        </p:nvSpPr>
        <p:spPr>
          <a:xfrm>
            <a:off x="7323455" y="1522095"/>
            <a:ext cx="4020185" cy="4092575"/>
          </a:xfrm>
          <a:prstGeom prst="rect">
            <a:avLst/>
          </a:prstGeom>
          <a:noFill/>
          <a:ln w="9525">
            <a:noFill/>
          </a:ln>
        </p:spPr>
        <p:txBody>
          <a:bodyPr wrap="square">
            <a:spAutoFit/>
          </a:bodyPr>
          <a:lstStyle/>
          <a:p>
            <a:pPr indent="0"/>
            <a:r>
              <a:rPr lang="en-US" altLang="zh-CN" sz="2000" b="0">
                <a:ea typeface="宋体" pitchFamily="2" charset="-122"/>
              </a:rPr>
              <a:t>1.</a:t>
            </a:r>
            <a:r>
              <a:rPr lang="zh-CN" sz="2000" b="0">
                <a:ea typeface="宋体" pitchFamily="2" charset="-122"/>
              </a:rPr>
              <a:t>预训练一个用于分类的CNN</a:t>
            </a:r>
          </a:p>
          <a:p>
            <a:pPr indent="0"/>
            <a:r>
              <a:rPr lang="en-US" altLang="zh-CN" sz="2000" b="0">
                <a:ea typeface="宋体" pitchFamily="2" charset="-122"/>
              </a:rPr>
              <a:t>2.</a:t>
            </a:r>
            <a:r>
              <a:rPr lang="zh-CN" sz="2000" b="0">
                <a:ea typeface="宋体" pitchFamily="2" charset="-122"/>
              </a:rPr>
              <a:t>使用Selective Search 选中2000个候选区域</a:t>
            </a:r>
          </a:p>
          <a:p>
            <a:pPr indent="0"/>
            <a:r>
              <a:rPr lang="en-US" altLang="zh-CN" sz="2000" b="0">
                <a:ea typeface="宋体" pitchFamily="2" charset="-122"/>
              </a:rPr>
              <a:t>3.</a:t>
            </a:r>
            <a:r>
              <a:rPr lang="zh-CN" sz="2000" b="0">
                <a:ea typeface="宋体" pitchFamily="2" charset="-122"/>
              </a:rPr>
              <a:t>修改预训练的CNN，将CNN的最后一个flatten层及后面的层删掉，换为ROI Pooling层</a:t>
            </a:r>
          </a:p>
          <a:p>
            <a:pPr indent="0"/>
            <a:r>
              <a:rPr lang="en-US" altLang="zh-CN" sz="2000" b="0">
                <a:ea typeface="宋体" pitchFamily="2" charset="-122"/>
              </a:rPr>
              <a:t>4.</a:t>
            </a:r>
            <a:r>
              <a:rPr lang="zh-CN" sz="2000" b="0">
                <a:ea typeface="宋体" pitchFamily="2" charset="-122"/>
              </a:rPr>
              <a:t>在RoI Pooling层后面加上几个全连接层，然后加上两个分支：</a:t>
            </a:r>
          </a:p>
          <a:p>
            <a:pPr indent="0"/>
            <a:r>
              <a:rPr lang="zh-CN" sz="2000" b="0">
                <a:ea typeface="宋体" pitchFamily="2" charset="-122"/>
              </a:rPr>
              <a:t>一个分支是SoftMax层，用于k+1个类别的分类；另一个分支是bounding-box regression模型，用于预测k 个类别的目标相对Selective Search的定位的偏差。</a:t>
            </a:r>
            <a:endParaRPr lang="zh-CN" altLang="en-US" sz="2000"/>
          </a:p>
        </p:txBody>
      </p:sp>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06550" y="345305"/>
            <a:ext cx="8643848" cy="478155"/>
          </a:xfrm>
        </p:spPr>
        <p:txBody>
          <a:bodyPr/>
          <a:lstStyle/>
          <a:p>
            <a:r>
              <a:t>图像目标检测 </a:t>
            </a:r>
            <a:r>
              <a:rPr lang="en-US" altLang="zh-CN">
                <a:ea typeface="宋体" pitchFamily="2" charset="-122"/>
                <a:sym typeface="+mn-ea"/>
              </a:rPr>
              <a:t>Faster R-CNN</a:t>
            </a:r>
          </a:p>
        </p:txBody>
      </p:sp>
      <p:sp>
        <p:nvSpPr>
          <p:cNvPr id="100" name="文本框 99"/>
          <p:cNvSpPr txBox="1"/>
          <p:nvPr/>
        </p:nvSpPr>
        <p:spPr>
          <a:xfrm>
            <a:off x="772795" y="1233805"/>
            <a:ext cx="6332220" cy="398780"/>
          </a:xfrm>
          <a:prstGeom prst="rect">
            <a:avLst/>
          </a:prstGeom>
          <a:noFill/>
          <a:ln w="9525">
            <a:noFill/>
          </a:ln>
        </p:spPr>
        <p:txBody>
          <a:bodyPr wrap="square">
            <a:spAutoFit/>
          </a:bodyPr>
          <a:lstStyle/>
          <a:p>
            <a:pPr indent="0"/>
            <a:r>
              <a:rPr lang="zh-CN" sz="2000" b="0">
                <a:ea typeface="宋体" pitchFamily="2" charset="-122"/>
              </a:rPr>
              <a:t>解决区域生成的计算成为整个检测网络的瓶颈问题</a:t>
            </a:r>
            <a:endParaRPr lang="zh-CN" altLang="en-US" sz="2000"/>
          </a:p>
        </p:txBody>
      </p:sp>
      <p:pic>
        <p:nvPicPr>
          <p:cNvPr id="15" name="图片 15"/>
          <p:cNvPicPr>
            <a:picLocks noChangeAspect="1"/>
          </p:cNvPicPr>
          <p:nvPr/>
        </p:nvPicPr>
        <p:blipFill>
          <a:blip r:embed="rId2"/>
          <a:stretch>
            <a:fillRect/>
          </a:stretch>
        </p:blipFill>
        <p:spPr>
          <a:xfrm>
            <a:off x="4933950" y="1950720"/>
            <a:ext cx="6689725" cy="3333115"/>
          </a:xfrm>
          <a:prstGeom prst="rect">
            <a:avLst/>
          </a:prstGeom>
          <a:noFill/>
          <a:ln>
            <a:noFill/>
          </a:ln>
        </p:spPr>
      </p:pic>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06550" y="345305"/>
            <a:ext cx="8643848" cy="478155"/>
          </a:xfrm>
        </p:spPr>
        <p:txBody>
          <a:bodyPr/>
          <a:lstStyle/>
          <a:p>
            <a:r>
              <a:t>文本表示</a:t>
            </a:r>
          </a:p>
        </p:txBody>
      </p:sp>
      <p:sp>
        <p:nvSpPr>
          <p:cNvPr id="3" name="文本框 2"/>
          <p:cNvSpPr txBox="1"/>
          <p:nvPr/>
        </p:nvSpPr>
        <p:spPr>
          <a:xfrm>
            <a:off x="691515" y="1337310"/>
            <a:ext cx="4447540" cy="398780"/>
          </a:xfrm>
          <a:prstGeom prst="rect">
            <a:avLst/>
          </a:prstGeom>
          <a:noFill/>
        </p:spPr>
        <p:txBody>
          <a:bodyPr wrap="square" rtlCol="0" anchor="t">
            <a:spAutoFit/>
          </a:bodyPr>
          <a:lstStyle/>
          <a:p>
            <a:r>
              <a:rPr lang="en-US" altLang="zh-CN" sz="2000"/>
              <a:t>1.</a:t>
            </a:r>
            <a:r>
              <a:rPr lang="zh-CN" altLang="en-US" sz="2000"/>
              <a:t>基于向量空间模型的方法</a:t>
            </a:r>
          </a:p>
        </p:txBody>
      </p:sp>
      <p:sp>
        <p:nvSpPr>
          <p:cNvPr id="4" name="文本框 3"/>
          <p:cNvSpPr txBox="1"/>
          <p:nvPr/>
        </p:nvSpPr>
        <p:spPr>
          <a:xfrm>
            <a:off x="601980" y="1972945"/>
            <a:ext cx="2957195" cy="1014730"/>
          </a:xfrm>
          <a:prstGeom prst="rect">
            <a:avLst/>
          </a:prstGeom>
          <a:noFill/>
        </p:spPr>
        <p:txBody>
          <a:bodyPr wrap="square" rtlCol="0" anchor="t">
            <a:spAutoFit/>
          </a:bodyPr>
          <a:lstStyle/>
          <a:p>
            <a:r>
              <a:rPr lang="en-US" altLang="zh-CN"/>
              <a:t> </a:t>
            </a:r>
            <a:r>
              <a:rPr lang="en-US" altLang="zh-CN" sz="2000"/>
              <a:t>2.</a:t>
            </a:r>
            <a:r>
              <a:rPr lang="zh-CN" altLang="en-US" sz="2000"/>
              <a:t>基于主题模型的方法</a:t>
            </a:r>
          </a:p>
          <a:p>
            <a:endParaRPr lang="zh-CN" altLang="en-US" sz="2000"/>
          </a:p>
          <a:p>
            <a:r>
              <a:rPr lang="en-US" altLang="zh-CN" sz="2000"/>
              <a:t> 3.基于神经网络的方法</a:t>
            </a:r>
          </a:p>
        </p:txBody>
      </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06550" y="345305"/>
            <a:ext cx="8643848" cy="478155"/>
          </a:xfrm>
        </p:spPr>
        <p:txBody>
          <a:bodyPr/>
          <a:lstStyle/>
          <a:p>
            <a:r>
              <a:t>文本表示</a:t>
            </a:r>
          </a:p>
        </p:txBody>
      </p:sp>
      <p:sp>
        <p:nvSpPr>
          <p:cNvPr id="3" name="文本框 2"/>
          <p:cNvSpPr txBox="1"/>
          <p:nvPr/>
        </p:nvSpPr>
        <p:spPr>
          <a:xfrm>
            <a:off x="691515" y="1337310"/>
            <a:ext cx="4447540" cy="398780"/>
          </a:xfrm>
          <a:prstGeom prst="rect">
            <a:avLst/>
          </a:prstGeom>
          <a:noFill/>
        </p:spPr>
        <p:txBody>
          <a:bodyPr wrap="square" rtlCol="0" anchor="t">
            <a:spAutoFit/>
          </a:bodyPr>
          <a:lstStyle/>
          <a:p>
            <a:r>
              <a:rPr lang="en-US" altLang="zh-CN" sz="2000"/>
              <a:t>1.</a:t>
            </a:r>
            <a:r>
              <a:rPr lang="zh-CN" altLang="en-US" sz="2000"/>
              <a:t>基于向量空间模型的方法</a:t>
            </a:r>
          </a:p>
        </p:txBody>
      </p:sp>
      <p:sp>
        <p:nvSpPr>
          <p:cNvPr id="4" name="文本框 3"/>
          <p:cNvSpPr txBox="1"/>
          <p:nvPr/>
        </p:nvSpPr>
        <p:spPr>
          <a:xfrm>
            <a:off x="601980" y="1972945"/>
            <a:ext cx="2957195" cy="368300"/>
          </a:xfrm>
          <a:prstGeom prst="rect">
            <a:avLst/>
          </a:prstGeom>
          <a:noFill/>
        </p:spPr>
        <p:txBody>
          <a:bodyPr wrap="square" rtlCol="0" anchor="t">
            <a:spAutoFit/>
          </a:bodyPr>
          <a:lstStyle/>
          <a:p>
            <a:r>
              <a:rPr lang="en-US" altLang="zh-CN"/>
              <a:t> </a:t>
            </a:r>
            <a:endParaRPr lang="en-US" altLang="zh-CN" sz="2000"/>
          </a:p>
        </p:txBody>
      </p:sp>
      <p:sp>
        <p:nvSpPr>
          <p:cNvPr id="5" name="文本框 4"/>
          <p:cNvSpPr txBox="1"/>
          <p:nvPr/>
        </p:nvSpPr>
        <p:spPr>
          <a:xfrm>
            <a:off x="820420" y="1972945"/>
            <a:ext cx="9366885" cy="1198880"/>
          </a:xfrm>
          <a:prstGeom prst="rect">
            <a:avLst/>
          </a:prstGeom>
          <a:noFill/>
        </p:spPr>
        <p:txBody>
          <a:bodyPr wrap="square" rtlCol="0" anchor="t">
            <a:spAutoFit/>
          </a:bodyPr>
          <a:lstStyle/>
          <a:p>
            <a:r>
              <a:rPr lang="zh-CN" altLang="en-US"/>
              <a:t>最常用的是TF-IDF计算方式，即向量的维度对应词表的大小，对应维度使用TF-IDF计算。向量空间模型的优点是简单明了，向量维度意义明确，效果不错，但也存在明显的缺点，</a:t>
            </a:r>
          </a:p>
          <a:p>
            <a:r>
              <a:rPr lang="zh-CN" altLang="en-US"/>
              <a:t>其一，维度随着词表增大而增大，且向量高度稀疏；其二，无法处理“一义多词”和“一词多义”问题。</a:t>
            </a:r>
          </a:p>
        </p:txBody>
      </p:sp>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06550" y="345305"/>
            <a:ext cx="8643848" cy="478155"/>
          </a:xfrm>
        </p:spPr>
        <p:txBody>
          <a:bodyPr/>
          <a:lstStyle/>
          <a:p>
            <a:r>
              <a:t>文本表示</a:t>
            </a:r>
          </a:p>
        </p:txBody>
      </p:sp>
      <p:sp>
        <p:nvSpPr>
          <p:cNvPr id="3" name="文本框 2"/>
          <p:cNvSpPr txBox="1"/>
          <p:nvPr/>
        </p:nvSpPr>
        <p:spPr>
          <a:xfrm>
            <a:off x="691515" y="1337310"/>
            <a:ext cx="4447540" cy="398780"/>
          </a:xfrm>
          <a:prstGeom prst="rect">
            <a:avLst/>
          </a:prstGeom>
          <a:noFill/>
        </p:spPr>
        <p:txBody>
          <a:bodyPr wrap="square" rtlCol="0" anchor="t">
            <a:spAutoFit/>
          </a:bodyPr>
          <a:lstStyle/>
          <a:p>
            <a:r>
              <a:rPr lang="en-US" altLang="zh-CN" sz="2000"/>
              <a:t>1.</a:t>
            </a:r>
            <a:r>
              <a:rPr lang="zh-CN" altLang="en-US" sz="2000"/>
              <a:t>基于向量空间模型的方法</a:t>
            </a:r>
          </a:p>
        </p:txBody>
      </p:sp>
      <p:sp>
        <p:nvSpPr>
          <p:cNvPr id="4" name="文本框 3"/>
          <p:cNvSpPr txBox="1"/>
          <p:nvPr/>
        </p:nvSpPr>
        <p:spPr>
          <a:xfrm>
            <a:off x="601980" y="1972945"/>
            <a:ext cx="2957195" cy="368300"/>
          </a:xfrm>
          <a:prstGeom prst="rect">
            <a:avLst/>
          </a:prstGeom>
          <a:noFill/>
        </p:spPr>
        <p:txBody>
          <a:bodyPr wrap="square" rtlCol="0" anchor="t">
            <a:spAutoFit/>
          </a:bodyPr>
          <a:lstStyle/>
          <a:p>
            <a:r>
              <a:rPr lang="en-US" altLang="zh-CN"/>
              <a:t> </a:t>
            </a:r>
            <a:endParaRPr lang="en-US" altLang="zh-CN" sz="2000"/>
          </a:p>
        </p:txBody>
      </p:sp>
      <p:sp>
        <p:nvSpPr>
          <p:cNvPr id="6" name="文本框 5"/>
          <p:cNvSpPr txBox="1"/>
          <p:nvPr/>
        </p:nvSpPr>
        <p:spPr>
          <a:xfrm>
            <a:off x="780415" y="1972945"/>
            <a:ext cx="9934575" cy="1753235"/>
          </a:xfrm>
          <a:prstGeom prst="rect">
            <a:avLst/>
          </a:prstGeom>
          <a:noFill/>
        </p:spPr>
        <p:txBody>
          <a:bodyPr wrap="square" rtlCol="0" anchor="t">
            <a:spAutoFit/>
          </a:bodyPr>
          <a:lstStyle/>
          <a:p>
            <a:r>
              <a:rPr lang="zh-CN" altLang="en-US"/>
              <a:t>在向量空间模型中，文档集合相当于表示成高维稀疏矩阵，文档集合矩阵的维度是N*V，其中N是文档数目，V是词表的大小。为了更好的提升文本的语义表示能力，有人提出通过矩阵分解的方法，对高维稀疏矩阵进行分解，最为著名的便是LSA，构建一个文档与词项的共现矩阵，矩阵的元素一般通过TFIDF计算得到，最终通过奇异值分解的方法对原始矩阵降维，可以得到文档向量和词项向量。分解后，每个文档可以用k维向量表示（k &lt;&lt; V），相当于潜在语义分析实现对文档的低维语义表示。</a:t>
            </a:r>
          </a:p>
        </p:txBody>
      </p:sp>
      <p:pic>
        <p:nvPicPr>
          <p:cNvPr id="7" name="图片 6"/>
          <p:cNvPicPr>
            <a:picLocks noChangeAspect="1"/>
          </p:cNvPicPr>
          <p:nvPr/>
        </p:nvPicPr>
        <p:blipFill>
          <a:blip r:embed="rId2"/>
          <a:stretch>
            <a:fillRect/>
          </a:stretch>
        </p:blipFill>
        <p:spPr>
          <a:xfrm>
            <a:off x="2655570" y="3933825"/>
            <a:ext cx="6184900" cy="1873250"/>
          </a:xfrm>
          <a:prstGeom prst="rect">
            <a:avLst/>
          </a:prstGeom>
        </p:spPr>
      </p:pic>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06550" y="345305"/>
            <a:ext cx="8643848" cy="478155"/>
          </a:xfrm>
        </p:spPr>
        <p:txBody>
          <a:bodyPr/>
          <a:lstStyle/>
          <a:p>
            <a:r>
              <a:t>文本表示</a:t>
            </a:r>
          </a:p>
        </p:txBody>
      </p:sp>
      <p:sp>
        <p:nvSpPr>
          <p:cNvPr id="4" name="文本框 3"/>
          <p:cNvSpPr txBox="1"/>
          <p:nvPr/>
        </p:nvSpPr>
        <p:spPr>
          <a:xfrm>
            <a:off x="810895" y="1227455"/>
            <a:ext cx="2957195" cy="1014730"/>
          </a:xfrm>
          <a:prstGeom prst="rect">
            <a:avLst/>
          </a:prstGeom>
          <a:noFill/>
        </p:spPr>
        <p:txBody>
          <a:bodyPr wrap="square" rtlCol="0" anchor="t">
            <a:spAutoFit/>
          </a:bodyPr>
          <a:lstStyle/>
          <a:p>
            <a:r>
              <a:rPr lang="en-US" altLang="zh-CN"/>
              <a:t> </a:t>
            </a:r>
            <a:r>
              <a:rPr lang="zh-CN" altLang="en-US" sz="2000"/>
              <a:t>基于主题模型的方法</a:t>
            </a:r>
          </a:p>
          <a:p>
            <a:endParaRPr lang="zh-CN" altLang="en-US" sz="2000"/>
          </a:p>
          <a:p>
            <a:endParaRPr lang="en-US" altLang="zh-CN" sz="2000"/>
          </a:p>
        </p:txBody>
      </p:sp>
      <p:sp>
        <p:nvSpPr>
          <p:cNvPr id="5" name="文本框 4"/>
          <p:cNvSpPr txBox="1"/>
          <p:nvPr/>
        </p:nvSpPr>
        <p:spPr>
          <a:xfrm>
            <a:off x="919480" y="1748155"/>
            <a:ext cx="9924415" cy="1198880"/>
          </a:xfrm>
          <a:prstGeom prst="rect">
            <a:avLst/>
          </a:prstGeom>
          <a:noFill/>
        </p:spPr>
        <p:txBody>
          <a:bodyPr wrap="square" rtlCol="0" anchor="t">
            <a:spAutoFit/>
          </a:bodyPr>
          <a:lstStyle/>
          <a:p>
            <a:r>
              <a:rPr lang="zh-CN" altLang="en-US"/>
              <a:t>LSA算法通过线性代数中奇异值分解实现文档映射到低维语义空间里的向量，但是空间中每一个维度是没有明确物理意义的，主题模型尝试从概率生成模型的角度实现文本的表示</a:t>
            </a:r>
          </a:p>
          <a:p>
            <a:endParaRPr lang="zh-CN" altLang="en-US"/>
          </a:p>
          <a:p>
            <a:r>
              <a:rPr lang="zh-CN" altLang="en-US"/>
              <a:t>pLSA 、</a:t>
            </a:r>
            <a:r>
              <a:rPr lang="en-US" altLang="zh-CN"/>
              <a:t>LDA</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3662994" y="4283909"/>
            <a:ext cx="4892610" cy="782043"/>
            <a:chOff x="5181690" y="2820871"/>
            <a:chExt cx="3446492" cy="550893"/>
          </a:xfrm>
        </p:grpSpPr>
        <p:sp>
          <p:nvSpPr>
            <p:cNvPr id="4" name="椭圆 3"/>
            <p:cNvSpPr/>
            <p:nvPr/>
          </p:nvSpPr>
          <p:spPr>
            <a:xfrm>
              <a:off x="5181690" y="2820871"/>
              <a:ext cx="550893" cy="5508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smtClean="0">
                  <a:latin typeface="Century Gothic" pitchFamily="34" charset="0"/>
                </a:rPr>
                <a:t>1</a:t>
              </a:r>
              <a:endParaRPr lang="zh-CN" altLang="en-US" sz="4400" dirty="0">
                <a:latin typeface="Century Gothic" pitchFamily="34" charset="0"/>
              </a:endParaRPr>
            </a:p>
          </p:txBody>
        </p:sp>
        <p:sp>
          <p:nvSpPr>
            <p:cNvPr id="8" name="文本框 7"/>
            <p:cNvSpPr txBox="1"/>
            <p:nvPr/>
          </p:nvSpPr>
          <p:spPr>
            <a:xfrm>
              <a:off x="6057898" y="2888229"/>
              <a:ext cx="2570284" cy="413763"/>
            </a:xfrm>
            <a:prstGeom prst="rect">
              <a:avLst/>
            </a:prstGeom>
            <a:noFill/>
          </p:spPr>
          <p:txBody>
            <a:bodyPr wrap="square" lIns="0" tIns="0" rIns="0" bIns="0" rtlCol="0">
              <a:spAutoFit/>
            </a:bodyPr>
            <a:lstStyle/>
            <a:p>
              <a:r>
                <a:rPr lang="zh-CN" altLang="en-US" sz="3600" b="1" spc="300" dirty="0">
                  <a:latin typeface="+mj-ea"/>
                </a:rPr>
                <a:t>需求概述</a:t>
              </a:r>
            </a:p>
          </p:txBody>
        </p:sp>
      </p:grpSp>
    </p:spTree>
  </p:cSld>
  <p:clrMapOvr>
    <a:masterClrMapping/>
  </p:clrMapOvr>
  <p:transition spd="med">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06550" y="345305"/>
            <a:ext cx="8643848" cy="478155"/>
          </a:xfrm>
        </p:spPr>
        <p:txBody>
          <a:bodyPr/>
          <a:lstStyle/>
          <a:p>
            <a:r>
              <a:t>文本表示</a:t>
            </a:r>
          </a:p>
        </p:txBody>
      </p:sp>
      <p:sp>
        <p:nvSpPr>
          <p:cNvPr id="4" name="文本框 3"/>
          <p:cNvSpPr txBox="1"/>
          <p:nvPr/>
        </p:nvSpPr>
        <p:spPr>
          <a:xfrm>
            <a:off x="901065" y="1019175"/>
            <a:ext cx="2957195" cy="706755"/>
          </a:xfrm>
          <a:prstGeom prst="rect">
            <a:avLst/>
          </a:prstGeom>
          <a:noFill/>
        </p:spPr>
        <p:txBody>
          <a:bodyPr wrap="square" rtlCol="0" anchor="t">
            <a:spAutoFit/>
          </a:bodyPr>
          <a:lstStyle/>
          <a:p>
            <a:endParaRPr lang="zh-CN" altLang="en-US" sz="2000"/>
          </a:p>
          <a:p>
            <a:r>
              <a:rPr lang="en-US" altLang="zh-CN" sz="2000"/>
              <a:t> 基于神经网络的方法</a:t>
            </a:r>
          </a:p>
        </p:txBody>
      </p:sp>
      <p:sp>
        <p:nvSpPr>
          <p:cNvPr id="5" name="文本框 4"/>
          <p:cNvSpPr txBox="1"/>
          <p:nvPr/>
        </p:nvSpPr>
        <p:spPr>
          <a:xfrm>
            <a:off x="1019810" y="2109470"/>
            <a:ext cx="10332085" cy="922020"/>
          </a:xfrm>
          <a:prstGeom prst="rect">
            <a:avLst/>
          </a:prstGeom>
          <a:noFill/>
        </p:spPr>
        <p:txBody>
          <a:bodyPr wrap="square" rtlCol="0" anchor="t">
            <a:spAutoFit/>
          </a:bodyPr>
          <a:lstStyle/>
          <a:p>
            <a:r>
              <a:rPr lang="zh-CN" altLang="en-US"/>
              <a:t>第一类，基于词向量合成的模型，该类方法仅是在词向量基础上简单合成（Word2Vec）；</a:t>
            </a:r>
          </a:p>
          <a:p>
            <a:r>
              <a:rPr lang="zh-CN" altLang="en-US"/>
              <a:t>第二类，基于RNN/CNN的模型，该类方法利用更复杂的深度学习模型对文本进行建模；</a:t>
            </a:r>
          </a:p>
          <a:p>
            <a:r>
              <a:rPr lang="zh-CN" altLang="en-US"/>
              <a:t>第三类，基于注意力机制的模型，在已有神经网络模型基础上，引入注意力机制，提升文本建模效果。</a:t>
            </a:r>
          </a:p>
        </p:txBody>
      </p:sp>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833795" y="2336758"/>
            <a:ext cx="8524408" cy="1445260"/>
          </a:xfrm>
          <a:prstGeom prst="rect">
            <a:avLst/>
          </a:prstGeom>
          <a:noFill/>
        </p:spPr>
        <p:txBody>
          <a:bodyPr wrap="square" rtlCol="0">
            <a:spAutoFit/>
          </a:bodyPr>
          <a:lstStyle/>
          <a:p>
            <a:pPr algn="ctr"/>
            <a:r>
              <a:rPr lang="zh-CN" altLang="en-US" sz="4400" dirty="0">
                <a:solidFill>
                  <a:schemeClr val="bg1"/>
                </a:solidFill>
                <a:latin typeface="+mn-ea"/>
                <a:ea typeface="+mn-ea"/>
              </a:rPr>
              <a:t>谢谢观看</a:t>
            </a:r>
            <a:endParaRPr lang="en-US" altLang="zh-CN" sz="4400" dirty="0">
              <a:solidFill>
                <a:schemeClr val="bg1"/>
              </a:solidFill>
              <a:latin typeface="+mn-ea"/>
              <a:ea typeface="+mn-ea"/>
            </a:endParaRPr>
          </a:p>
          <a:p>
            <a:pPr algn="ctr"/>
            <a:r>
              <a:rPr lang="zh-CN" altLang="en-US" sz="4400" dirty="0">
                <a:solidFill>
                  <a:schemeClr val="bg1"/>
                </a:solidFill>
                <a:latin typeface="+mn-ea"/>
                <a:ea typeface="+mn-ea"/>
              </a:rPr>
              <a:t>敬请老师、同学批评指正</a:t>
            </a:r>
          </a:p>
        </p:txBody>
      </p:sp>
      <p:sp>
        <p:nvSpPr>
          <p:cNvPr id="2" name="矩形 1"/>
          <p:cNvSpPr/>
          <p:nvPr/>
        </p:nvSpPr>
        <p:spPr>
          <a:xfrm>
            <a:off x="5655945" y="3782060"/>
            <a:ext cx="1098550" cy="470535"/>
          </a:xfrm>
          <a:prstGeom prst="rect">
            <a:avLst/>
          </a:prstGeom>
          <a:ln>
            <a:solidFill>
              <a:srgbClr val="006C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606550" y="313873"/>
            <a:ext cx="8643848" cy="541020"/>
          </a:xfrm>
        </p:spPr>
        <p:txBody>
          <a:bodyPr/>
          <a:lstStyle/>
          <a:p>
            <a:r>
              <a:rPr lang="zh-CN" altLang="en-US" spc="300" dirty="0">
                <a:latin typeface="+mj-ea"/>
              </a:rPr>
              <a:t>需求概述</a:t>
            </a:r>
          </a:p>
        </p:txBody>
      </p:sp>
      <p:sp>
        <p:nvSpPr>
          <p:cNvPr id="11" name="矩形 10"/>
          <p:cNvSpPr/>
          <p:nvPr/>
        </p:nvSpPr>
        <p:spPr>
          <a:xfrm>
            <a:off x="1041400" y="1293252"/>
            <a:ext cx="10109200" cy="4356100"/>
          </a:xfrm>
          <a:prstGeom prst="rect">
            <a:avLst/>
          </a:prstGeom>
          <a:noFill/>
          <a:ln w="31750">
            <a:gradFill>
              <a:gsLst>
                <a:gs pos="13000">
                  <a:schemeClr val="accent1">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34266" y="1103729"/>
            <a:ext cx="2487168" cy="2554545"/>
          </a:xfrm>
          <a:prstGeom prst="rect">
            <a:avLst/>
          </a:prstGeom>
          <a:noFill/>
        </p:spPr>
        <p:txBody>
          <a:bodyPr wrap="square" lIns="0" tIns="0" rIns="0" bIns="0" rtlCol="0">
            <a:spAutoFit/>
          </a:bodyPr>
          <a:lstStyle/>
          <a:p>
            <a:pPr algn="l"/>
            <a:r>
              <a:rPr lang="zh-CN" altLang="en-US" sz="16600" spc="300" dirty="0">
                <a:solidFill>
                  <a:schemeClr val="accent1"/>
                </a:solidFill>
                <a:latin typeface="黑体" pitchFamily="49" charset="-122"/>
                <a:ea typeface="黑体" pitchFamily="49" charset="-122"/>
              </a:rPr>
              <a:t>“</a:t>
            </a:r>
          </a:p>
        </p:txBody>
      </p:sp>
      <p:sp>
        <p:nvSpPr>
          <p:cNvPr id="13" name="文本框 12"/>
          <p:cNvSpPr txBox="1"/>
          <p:nvPr/>
        </p:nvSpPr>
        <p:spPr>
          <a:xfrm>
            <a:off x="1369060" y="3261360"/>
            <a:ext cx="9366250" cy="1584960"/>
          </a:xfrm>
          <a:prstGeom prst="rect">
            <a:avLst/>
          </a:prstGeom>
          <a:noFill/>
        </p:spPr>
        <p:txBody>
          <a:bodyPr wrap="square" lIns="0" tIns="0" rIns="0" bIns="0" rtlCol="0">
            <a:spAutoFit/>
          </a:bodyPr>
          <a:lstStyle>
            <a:defPPr>
              <a:defRPr lang="zh-CN"/>
            </a:defPPr>
            <a:lvl1pPr>
              <a:lnSpc>
                <a:spcPct val="130000"/>
              </a:lnSpc>
              <a:defRPr sz="1200" spc="300">
                <a:solidFill>
                  <a:schemeClr val="tx1">
                    <a:lumMod val="85000"/>
                    <a:lumOff val="15000"/>
                  </a:schemeClr>
                </a:solidFill>
              </a:defRPr>
            </a:lvl1pPr>
          </a:lstStyle>
          <a:p>
            <a:pPr algn="just"/>
            <a:r>
              <a:rPr lang="zh-CN" altLang="en-US" sz="2000" dirty="0" smtClean="0">
                <a:solidFill>
                  <a:srgbClr val="000000"/>
                </a:solidFill>
                <a:ea typeface="+mn-lt"/>
                <a:cs typeface="+mn-lt"/>
                <a:sym typeface="+mn-ea"/>
              </a:rPr>
              <a:t>随着数字成像技术的快速发展和互联网的普及，各种图片的数量正以敬腾的速度增长，使得用户很难从丰富的图片资源中准确定位到真正所需要的目标信息。因此，基于文本内容的图片</a:t>
            </a:r>
            <a:r>
              <a:rPr lang="zh-CN" altLang="en-US" sz="2000" dirty="0">
                <a:solidFill>
                  <a:srgbClr val="000000"/>
                </a:solidFill>
                <a:ea typeface="+mn-lt"/>
                <a:cs typeface="+mn-lt"/>
                <a:sym typeface="+mn-ea"/>
              </a:rPr>
              <a:t>匹配技</a:t>
            </a:r>
            <a:r>
              <a:rPr lang="zh-CN" altLang="en-US" sz="2000" dirty="0" smtClean="0">
                <a:solidFill>
                  <a:srgbClr val="000000"/>
                </a:solidFill>
                <a:ea typeface="+mn-lt"/>
                <a:cs typeface="+mn-lt"/>
                <a:sym typeface="+mn-ea"/>
              </a:rPr>
              <a:t>术逐渐进入研究者的视线当中，已成为今年俩研究界的热点之一。</a:t>
            </a:r>
            <a:endParaRPr lang="zh-CN" altLang="en-US" sz="2000" dirty="0"/>
          </a:p>
        </p:txBody>
      </p:sp>
      <p:sp>
        <p:nvSpPr>
          <p:cNvPr id="17" name="文本框 16"/>
          <p:cNvSpPr txBox="1"/>
          <p:nvPr/>
        </p:nvSpPr>
        <p:spPr>
          <a:xfrm>
            <a:off x="4098925" y="1974850"/>
            <a:ext cx="4511040" cy="812530"/>
          </a:xfrm>
          <a:prstGeom prst="rect">
            <a:avLst/>
          </a:prstGeom>
          <a:noFill/>
        </p:spPr>
        <p:txBody>
          <a:bodyPr wrap="square" lIns="0" tIns="0" rIns="0" bIns="0" rtlCol="0">
            <a:spAutoFit/>
          </a:bodyPr>
          <a:lstStyle/>
          <a:p>
            <a:pPr algn="ctr">
              <a:lnSpc>
                <a:spcPct val="120000"/>
              </a:lnSpc>
            </a:pPr>
            <a:r>
              <a:rPr lang="zh-CN" altLang="en-US" sz="4400" spc="300" dirty="0" smtClean="0">
                <a:solidFill>
                  <a:schemeClr val="accent1"/>
                </a:solidFill>
                <a:effectLst>
                  <a:outerShdw blurRad="38100" dist="25400" dir="5400000" algn="ctr" rotWithShape="0">
                    <a:srgbClr val="6E747A">
                      <a:alpha val="43000"/>
                    </a:srgbClr>
                  </a:outerShdw>
                </a:effectLst>
                <a:sym typeface="+mn-ea"/>
              </a:rPr>
              <a:t>自动配图的需求</a:t>
            </a:r>
            <a:endParaRPr lang="zh-CN" altLang="en-US" sz="4400" b="1" spc="300" dirty="0">
              <a:solidFill>
                <a:schemeClr val="accent4"/>
              </a:solidFill>
              <a:latin typeface="+mn-ea"/>
            </a:endParaRPr>
          </a:p>
        </p:txBody>
      </p:sp>
      <p:sp>
        <p:nvSpPr>
          <p:cNvPr id="18" name="文本框 17"/>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itchFamily="34" charset="0"/>
                <a:ea typeface="微软雅黑" charset="-122"/>
              </a:defRPr>
            </a:lvl1pPr>
            <a:lvl2pPr marL="742950" indent="-285750">
              <a:defRPr>
                <a:solidFill>
                  <a:schemeClr val="tx1"/>
                </a:solidFill>
                <a:latin typeface="Century Gothic" pitchFamily="34" charset="0"/>
                <a:ea typeface="微软雅黑" charset="-122"/>
              </a:defRPr>
            </a:lvl2pPr>
            <a:lvl3pPr marL="1143000" indent="-228600">
              <a:defRPr>
                <a:solidFill>
                  <a:schemeClr val="tx1"/>
                </a:solidFill>
                <a:latin typeface="Century Gothic" pitchFamily="34" charset="0"/>
                <a:ea typeface="微软雅黑" charset="-122"/>
              </a:defRPr>
            </a:lvl3pPr>
            <a:lvl4pPr marL="1600200" indent="-228600">
              <a:defRPr>
                <a:solidFill>
                  <a:schemeClr val="tx1"/>
                </a:solidFill>
                <a:latin typeface="Century Gothic" pitchFamily="34" charset="0"/>
                <a:ea typeface="微软雅黑" charset="-122"/>
              </a:defRPr>
            </a:lvl4pPr>
            <a:lvl5pPr marL="2057400" indent="-228600">
              <a:defRPr>
                <a:solidFill>
                  <a:schemeClr val="tx1"/>
                </a:solidFill>
                <a:latin typeface="Century Gothic" pitchFamily="34" charset="0"/>
                <a:ea typeface="微软雅黑" charset="-122"/>
              </a:defRPr>
            </a:lvl5pPr>
            <a:lvl6pPr marL="2514600" indent="-228600" fontAlgn="base">
              <a:spcBef>
                <a:spcPct val="0"/>
              </a:spcBef>
              <a:spcAft>
                <a:spcPct val="0"/>
              </a:spcAft>
              <a:defRPr>
                <a:solidFill>
                  <a:schemeClr val="tx1"/>
                </a:solidFill>
                <a:latin typeface="Century Gothic" pitchFamily="34" charset="0"/>
                <a:ea typeface="微软雅黑" charset="-122"/>
              </a:defRPr>
            </a:lvl6pPr>
            <a:lvl7pPr marL="2971800" indent="-228600" fontAlgn="base">
              <a:spcBef>
                <a:spcPct val="0"/>
              </a:spcBef>
              <a:spcAft>
                <a:spcPct val="0"/>
              </a:spcAft>
              <a:defRPr>
                <a:solidFill>
                  <a:schemeClr val="tx1"/>
                </a:solidFill>
                <a:latin typeface="Century Gothic" pitchFamily="34" charset="0"/>
                <a:ea typeface="微软雅黑" charset="-122"/>
              </a:defRPr>
            </a:lvl7pPr>
            <a:lvl8pPr marL="3429000" indent="-228600" fontAlgn="base">
              <a:spcBef>
                <a:spcPct val="0"/>
              </a:spcBef>
              <a:spcAft>
                <a:spcPct val="0"/>
              </a:spcAft>
              <a:defRPr>
                <a:solidFill>
                  <a:schemeClr val="tx1"/>
                </a:solidFill>
                <a:latin typeface="Century Gothic" pitchFamily="34" charset="0"/>
                <a:ea typeface="微软雅黑" charset="-122"/>
              </a:defRPr>
            </a:lvl8pPr>
            <a:lvl9pPr marL="3886200" indent="-228600" fontAlgn="base">
              <a:spcBef>
                <a:spcPct val="0"/>
              </a:spcBef>
              <a:spcAft>
                <a:spcPct val="0"/>
              </a:spcAft>
              <a:defRPr>
                <a:solidFill>
                  <a:schemeClr val="tx1"/>
                </a:solidFill>
                <a:latin typeface="Century Gothic" pitchFamily="34" charset="0"/>
                <a:ea typeface="微软雅黑" charset="-122"/>
              </a:defRPr>
            </a:lvl9pPr>
          </a:lstStyle>
          <a:p>
            <a:pPr algn="ctr" eaLnBrk="1" hangingPunct="1">
              <a:defRPr/>
            </a:pPr>
            <a:r>
              <a:rPr lang="en-US" altLang="zh-CN" sz="3600" b="1" dirty="0" smtClean="0">
                <a:solidFill>
                  <a:schemeClr val="bg1"/>
                </a:solidFill>
              </a:rPr>
              <a:t>1</a:t>
            </a:r>
            <a:endParaRPr lang="zh-CN" altLang="en-US" sz="3600" b="1" dirty="0" smtClean="0">
              <a:solidFill>
                <a:schemeClr val="bg1"/>
              </a:solidFill>
            </a:endParaRPr>
          </a:p>
        </p:txBody>
      </p:sp>
    </p:spTree>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606550" y="313873"/>
            <a:ext cx="8643848" cy="541020"/>
          </a:xfrm>
        </p:spPr>
        <p:txBody>
          <a:bodyPr/>
          <a:lstStyle/>
          <a:p>
            <a:r>
              <a:rPr lang="zh-CN" altLang="en-US" spc="300" dirty="0">
                <a:latin typeface="+mj-ea"/>
              </a:rPr>
              <a:t>自动配图应用</a:t>
            </a:r>
          </a:p>
        </p:txBody>
      </p:sp>
      <p:sp>
        <p:nvSpPr>
          <p:cNvPr id="11" name="矩形 10"/>
          <p:cNvSpPr/>
          <p:nvPr/>
        </p:nvSpPr>
        <p:spPr>
          <a:xfrm>
            <a:off x="1041400" y="1293252"/>
            <a:ext cx="10109200" cy="4356100"/>
          </a:xfrm>
          <a:prstGeom prst="rect">
            <a:avLst/>
          </a:prstGeom>
          <a:noFill/>
          <a:ln w="31750">
            <a:gradFill>
              <a:gsLst>
                <a:gs pos="13000">
                  <a:schemeClr val="accent1">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a:spLocks noChangeArrowheads="1"/>
          </p:cNvSpPr>
          <p:nvPr/>
        </p:nvSpPr>
        <p:spPr bwMode="auto">
          <a:xfrm>
            <a:off x="357352" y="235111"/>
            <a:ext cx="96979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entury Gothic" pitchFamily="34" charset="0"/>
                <a:ea typeface="微软雅黑" charset="-122"/>
              </a:defRPr>
            </a:lvl1pPr>
            <a:lvl2pPr marL="742950" indent="-285750">
              <a:defRPr>
                <a:solidFill>
                  <a:schemeClr val="tx1"/>
                </a:solidFill>
                <a:latin typeface="Century Gothic" pitchFamily="34" charset="0"/>
                <a:ea typeface="微软雅黑" charset="-122"/>
              </a:defRPr>
            </a:lvl2pPr>
            <a:lvl3pPr marL="1143000" indent="-228600">
              <a:defRPr>
                <a:solidFill>
                  <a:schemeClr val="tx1"/>
                </a:solidFill>
                <a:latin typeface="Century Gothic" pitchFamily="34" charset="0"/>
                <a:ea typeface="微软雅黑" charset="-122"/>
              </a:defRPr>
            </a:lvl3pPr>
            <a:lvl4pPr marL="1600200" indent="-228600">
              <a:defRPr>
                <a:solidFill>
                  <a:schemeClr val="tx1"/>
                </a:solidFill>
                <a:latin typeface="Century Gothic" pitchFamily="34" charset="0"/>
                <a:ea typeface="微软雅黑" charset="-122"/>
              </a:defRPr>
            </a:lvl4pPr>
            <a:lvl5pPr marL="2057400" indent="-228600">
              <a:defRPr>
                <a:solidFill>
                  <a:schemeClr val="tx1"/>
                </a:solidFill>
                <a:latin typeface="Century Gothic" pitchFamily="34" charset="0"/>
                <a:ea typeface="微软雅黑" charset="-122"/>
              </a:defRPr>
            </a:lvl5pPr>
            <a:lvl6pPr marL="2514600" indent="-228600" fontAlgn="base">
              <a:spcBef>
                <a:spcPct val="0"/>
              </a:spcBef>
              <a:spcAft>
                <a:spcPct val="0"/>
              </a:spcAft>
              <a:defRPr>
                <a:solidFill>
                  <a:schemeClr val="tx1"/>
                </a:solidFill>
                <a:latin typeface="Century Gothic" pitchFamily="34" charset="0"/>
                <a:ea typeface="微软雅黑" charset="-122"/>
              </a:defRPr>
            </a:lvl6pPr>
            <a:lvl7pPr marL="2971800" indent="-228600" fontAlgn="base">
              <a:spcBef>
                <a:spcPct val="0"/>
              </a:spcBef>
              <a:spcAft>
                <a:spcPct val="0"/>
              </a:spcAft>
              <a:defRPr>
                <a:solidFill>
                  <a:schemeClr val="tx1"/>
                </a:solidFill>
                <a:latin typeface="Century Gothic" pitchFamily="34" charset="0"/>
                <a:ea typeface="微软雅黑" charset="-122"/>
              </a:defRPr>
            </a:lvl7pPr>
            <a:lvl8pPr marL="3429000" indent="-228600" fontAlgn="base">
              <a:spcBef>
                <a:spcPct val="0"/>
              </a:spcBef>
              <a:spcAft>
                <a:spcPct val="0"/>
              </a:spcAft>
              <a:defRPr>
                <a:solidFill>
                  <a:schemeClr val="tx1"/>
                </a:solidFill>
                <a:latin typeface="Century Gothic" pitchFamily="34" charset="0"/>
                <a:ea typeface="微软雅黑" charset="-122"/>
              </a:defRPr>
            </a:lvl8pPr>
            <a:lvl9pPr marL="3886200" indent="-228600" fontAlgn="base">
              <a:spcBef>
                <a:spcPct val="0"/>
              </a:spcBef>
              <a:spcAft>
                <a:spcPct val="0"/>
              </a:spcAft>
              <a:defRPr>
                <a:solidFill>
                  <a:schemeClr val="tx1"/>
                </a:solidFill>
                <a:latin typeface="Century Gothic" pitchFamily="34" charset="0"/>
                <a:ea typeface="微软雅黑" charset="-122"/>
              </a:defRPr>
            </a:lvl9pPr>
          </a:lstStyle>
          <a:p>
            <a:pPr algn="ctr" eaLnBrk="1" hangingPunct="1">
              <a:defRPr/>
            </a:pPr>
            <a:r>
              <a:rPr lang="en-US" altLang="zh-CN" sz="3600" b="1" dirty="0" smtClean="0">
                <a:solidFill>
                  <a:schemeClr val="bg1"/>
                </a:solidFill>
              </a:rPr>
              <a:t>1</a:t>
            </a:r>
            <a:endParaRPr lang="zh-CN" altLang="en-US" sz="3600" b="1" dirty="0" smtClean="0">
              <a:solidFill>
                <a:schemeClr val="bg1"/>
              </a:solidFill>
            </a:endParaRPr>
          </a:p>
        </p:txBody>
      </p:sp>
    </p:spTree>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3561240" y="4265507"/>
            <a:ext cx="4994363" cy="782043"/>
            <a:chOff x="5110012" y="2807908"/>
            <a:chExt cx="3518170" cy="550893"/>
          </a:xfrm>
        </p:grpSpPr>
        <p:sp>
          <p:nvSpPr>
            <p:cNvPr id="4" name="椭圆 3"/>
            <p:cNvSpPr/>
            <p:nvPr/>
          </p:nvSpPr>
          <p:spPr>
            <a:xfrm>
              <a:off x="5110012" y="2807908"/>
              <a:ext cx="947886" cy="5508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smtClean="0">
                  <a:latin typeface="Century Gothic" pitchFamily="34" charset="0"/>
                </a:rPr>
                <a:t>2</a:t>
              </a:r>
              <a:endParaRPr lang="zh-CN" altLang="en-US" sz="4400" dirty="0">
                <a:latin typeface="Century Gothic" pitchFamily="34" charset="0"/>
              </a:endParaRPr>
            </a:p>
          </p:txBody>
        </p:sp>
        <p:sp>
          <p:nvSpPr>
            <p:cNvPr id="8" name="文本框 7"/>
            <p:cNvSpPr txBox="1"/>
            <p:nvPr/>
          </p:nvSpPr>
          <p:spPr>
            <a:xfrm>
              <a:off x="6057898" y="2888229"/>
              <a:ext cx="2570284" cy="413763"/>
            </a:xfrm>
            <a:prstGeom prst="rect">
              <a:avLst/>
            </a:prstGeom>
            <a:noFill/>
          </p:spPr>
          <p:txBody>
            <a:bodyPr wrap="square" lIns="0" tIns="0" rIns="0" bIns="0" rtlCol="0">
              <a:spAutoFit/>
            </a:bodyPr>
            <a:lstStyle/>
            <a:p>
              <a:r>
                <a:rPr lang="zh-CN" altLang="en-US" sz="3600" b="1" spc="300" dirty="0">
                  <a:latin typeface="+mj-ea"/>
                </a:rPr>
                <a:t>方法概述</a:t>
              </a:r>
            </a:p>
          </p:txBody>
        </p:sp>
      </p:grpSp>
    </p:spTree>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606550" y="313873"/>
            <a:ext cx="8643848" cy="541020"/>
          </a:xfrm>
        </p:spPr>
        <p:txBody>
          <a:bodyPr/>
          <a:lstStyle/>
          <a:p>
            <a:r>
              <a:rPr lang="zh-CN" altLang="en-US" b="0" spc="300" dirty="0">
                <a:solidFill>
                  <a:srgbClr val="000000"/>
                </a:solidFill>
                <a:sym typeface="+mn-ea"/>
              </a:rPr>
              <a:t>方法分类</a:t>
            </a:r>
          </a:p>
        </p:txBody>
      </p:sp>
      <p:sp>
        <p:nvSpPr>
          <p:cNvPr id="11" name="内容占位符 1"/>
          <p:cNvSpPr txBox="1"/>
          <p:nvPr/>
        </p:nvSpPr>
        <p:spPr>
          <a:xfrm>
            <a:off x="1439545" y="1658620"/>
            <a:ext cx="9312275" cy="4061460"/>
          </a:xfrm>
          <a:prstGeom prst="rect">
            <a:avLst/>
          </a:prstGeom>
        </p:spPr>
        <p:txBody>
          <a:bodyPr vert="horz" lIns="0" tIns="0" rIns="0" bIns="0" rtlCol="0">
            <a:normAutofit/>
          </a:bodyPr>
          <a:lstStyle>
            <a:lvl1pPr marL="228600" indent="-228600" algn="l" defTabSz="914400" rtl="0" eaLnBrk="1" latinLnBrk="0" hangingPunct="1">
              <a:lnSpc>
                <a:spcPct val="120000"/>
              </a:lnSpc>
              <a:spcBef>
                <a:spcPts val="1000"/>
              </a:spcBef>
              <a:buFont typeface="Arial" pitchFamily="34" charset="0"/>
              <a:buChar char="•"/>
              <a:defRPr sz="2800" kern="1200" spc="3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itchFamily="34" charset="0"/>
              <a:buChar char="•"/>
              <a:defRPr sz="24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spc="3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spc="3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spc="3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0" marR="0" lvl="0" indent="720090" algn="l" defTabSz="914400" rtl="0" fontAlgn="auto">
              <a:lnSpc>
                <a:spcPct val="150000"/>
              </a:lnSpc>
              <a:spcBef>
                <a:spcPts val="500"/>
              </a:spcBef>
              <a:spcAft>
                <a:spcPts val="0"/>
              </a:spcAft>
              <a:buClrTx/>
              <a:buSzTx/>
              <a:buFont typeface="Arial" pitchFamily="34" charset="0"/>
              <a:buNone/>
              <a:defRPr/>
            </a:pPr>
            <a:r>
              <a:rPr lang="zh-CN" altLang="en-US" sz="1800" dirty="0" smtClean="0">
                <a:solidFill>
                  <a:srgbClr val="000000"/>
                </a:solidFill>
                <a:ea typeface="+mn-lt"/>
                <a:cs typeface="+mn-lt"/>
              </a:rPr>
              <a:t>图文匹配的本质是度量一幅图片和一段文本的相似性，进而建立图片与文本的对应关系。其中包括两个方面</a:t>
            </a:r>
            <a:endParaRPr kumimoji="0" lang="en-US" altLang="zh-CN" sz="1800" b="0" i="0" u="none" strike="noStrike" kern="1200" cap="none" spc="300" normalizeH="0" baseline="0" noProof="0" dirty="0" smtClean="0">
              <a:ln>
                <a:noFill/>
              </a:ln>
              <a:solidFill>
                <a:srgbClr val="000000"/>
              </a:solidFill>
              <a:effectLst/>
              <a:uLnTx/>
              <a:uFillTx/>
              <a:ea typeface="+mn-lt"/>
              <a:cs typeface="+mn-lt"/>
            </a:endParaRPr>
          </a:p>
          <a:p>
            <a:pPr marL="0" marR="0" lvl="0" indent="720090" algn="l" defTabSz="914400" rtl="0" fontAlgn="auto">
              <a:lnSpc>
                <a:spcPct val="150000"/>
              </a:lnSpc>
              <a:spcBef>
                <a:spcPts val="500"/>
              </a:spcBef>
              <a:spcAft>
                <a:spcPts val="0"/>
              </a:spcAft>
              <a:buClrTx/>
              <a:buSzTx/>
              <a:buFont typeface="Arial" pitchFamily="34" charset="0"/>
              <a:buNone/>
              <a:defRPr/>
            </a:pPr>
            <a:r>
              <a:rPr kumimoji="0" lang="en-US" altLang="zh-CN" sz="1800" b="0" i="0" u="none" strike="noStrike" kern="1200" cap="none" spc="300" normalizeH="0" baseline="0" noProof="0" dirty="0" smtClean="0">
                <a:ln>
                  <a:noFill/>
                </a:ln>
                <a:solidFill>
                  <a:srgbClr val="000000"/>
                </a:solidFill>
                <a:effectLst/>
                <a:uLnTx/>
                <a:uFillTx/>
                <a:ea typeface="+mn-lt"/>
                <a:cs typeface="+mn-lt"/>
              </a:rPr>
              <a:t>1</a:t>
            </a:r>
            <a:r>
              <a:rPr kumimoji="0" lang="zh-CN" altLang="en-US" sz="1800" b="0" i="0" u="none" strike="noStrike" kern="1200" cap="none" spc="300" normalizeH="0" baseline="0" noProof="0" dirty="0" smtClean="0">
                <a:ln>
                  <a:noFill/>
                </a:ln>
                <a:solidFill>
                  <a:srgbClr val="000000"/>
                </a:solidFill>
                <a:effectLst/>
                <a:uLnTx/>
                <a:uFillTx/>
                <a:ea typeface="+mn-lt"/>
                <a:cs typeface="+mn-lt"/>
              </a:rPr>
              <a:t>：依据相似性给出图片的目标文本</a:t>
            </a:r>
            <a:endParaRPr kumimoji="0" lang="en-US" altLang="zh-CN" sz="1800" b="0" i="0" u="none" strike="noStrike" kern="1200" cap="none" spc="300" normalizeH="0" baseline="0" noProof="0" dirty="0" smtClean="0">
              <a:ln>
                <a:noFill/>
              </a:ln>
              <a:solidFill>
                <a:srgbClr val="000000"/>
              </a:solidFill>
              <a:effectLst/>
              <a:uLnTx/>
              <a:uFillTx/>
              <a:ea typeface="+mn-lt"/>
              <a:cs typeface="+mn-lt"/>
            </a:endParaRPr>
          </a:p>
          <a:p>
            <a:pPr marL="0" marR="0" lvl="0" indent="720090" algn="l" defTabSz="914400" rtl="0" fontAlgn="auto">
              <a:lnSpc>
                <a:spcPct val="150000"/>
              </a:lnSpc>
              <a:spcBef>
                <a:spcPts val="500"/>
              </a:spcBef>
              <a:spcAft>
                <a:spcPts val="0"/>
              </a:spcAft>
              <a:buClrTx/>
              <a:buSzTx/>
              <a:buFont typeface="Arial" pitchFamily="34" charset="0"/>
              <a:buNone/>
              <a:defRPr/>
            </a:pPr>
            <a:r>
              <a:rPr lang="en-US" altLang="zh-CN" sz="1800" dirty="0" smtClean="0">
                <a:solidFill>
                  <a:srgbClr val="000000"/>
                </a:solidFill>
                <a:ea typeface="+mn-lt"/>
                <a:cs typeface="+mn-lt"/>
              </a:rPr>
              <a:t>2</a:t>
            </a:r>
            <a:r>
              <a:rPr lang="zh-CN" altLang="en-US" sz="1800" dirty="0" smtClean="0">
                <a:solidFill>
                  <a:srgbClr val="000000"/>
                </a:solidFill>
                <a:ea typeface="+mn-lt"/>
                <a:cs typeface="+mn-lt"/>
              </a:rPr>
              <a:t>、依据相似性给指定文本查询目标图片</a:t>
            </a:r>
            <a:endParaRPr lang="en-US" altLang="zh-CN" sz="1800" dirty="0">
              <a:solidFill>
                <a:srgbClr val="000000"/>
              </a:solidFill>
              <a:ea typeface="+mn-lt"/>
              <a:cs typeface="+mn-lt"/>
            </a:endParaRPr>
          </a:p>
          <a:p>
            <a:pPr marL="0" marR="0" lvl="0" indent="720090" algn="l" defTabSz="914400" rtl="0" fontAlgn="auto">
              <a:lnSpc>
                <a:spcPct val="150000"/>
              </a:lnSpc>
              <a:spcBef>
                <a:spcPts val="500"/>
              </a:spcBef>
              <a:spcAft>
                <a:spcPts val="0"/>
              </a:spcAft>
              <a:buClrTx/>
              <a:buSzTx/>
              <a:buFont typeface="Arial" pitchFamily="34" charset="0"/>
              <a:buNone/>
              <a:defRPr/>
            </a:pPr>
            <a:r>
              <a:rPr lang="zh-CN" altLang="en-US" sz="1800" dirty="0" smtClean="0">
                <a:solidFill>
                  <a:srgbClr val="000000"/>
                </a:solidFill>
                <a:ea typeface="+mn-lt"/>
                <a:cs typeface="+mn-lt"/>
                <a:sym typeface="+mn-ea"/>
              </a:rPr>
              <a:t>解决跨模态文本匹配相似性近年来主要有两类方法：</a:t>
            </a:r>
          </a:p>
          <a:p>
            <a:pPr marL="0" marR="0" lvl="0" indent="720090" algn="l" defTabSz="914400" rtl="0" fontAlgn="auto">
              <a:lnSpc>
                <a:spcPct val="150000"/>
              </a:lnSpc>
              <a:spcBef>
                <a:spcPts val="500"/>
              </a:spcBef>
              <a:spcAft>
                <a:spcPts val="0"/>
              </a:spcAft>
              <a:buClrTx/>
              <a:buSzTx/>
              <a:buFont typeface="Arial" pitchFamily="34" charset="0"/>
              <a:buNone/>
              <a:defRPr/>
            </a:pPr>
            <a:r>
              <a:rPr lang="en-US" altLang="zh-CN" sz="1800" dirty="0" smtClean="0">
                <a:solidFill>
                  <a:srgbClr val="000000"/>
                </a:solidFill>
                <a:ea typeface="+mn-lt"/>
                <a:cs typeface="+mn-lt"/>
                <a:sym typeface="+mn-ea"/>
              </a:rPr>
              <a:t>	</a:t>
            </a:r>
            <a:r>
              <a:rPr lang="zh-CN" altLang="en-US" sz="1800" dirty="0" smtClean="0">
                <a:solidFill>
                  <a:srgbClr val="000000"/>
                </a:solidFill>
                <a:ea typeface="+mn-lt"/>
                <a:cs typeface="+mn-lt"/>
                <a:sym typeface="+mn-ea"/>
              </a:rPr>
              <a:t>基于关键词的精确匹配</a:t>
            </a:r>
          </a:p>
          <a:p>
            <a:pPr marL="0" marR="0" lvl="0" indent="720090" algn="l" defTabSz="914400" rtl="0" fontAlgn="auto">
              <a:lnSpc>
                <a:spcPct val="150000"/>
              </a:lnSpc>
              <a:spcBef>
                <a:spcPts val="500"/>
              </a:spcBef>
              <a:spcAft>
                <a:spcPts val="0"/>
              </a:spcAft>
              <a:buClrTx/>
              <a:buSzTx/>
              <a:buFont typeface="Arial" pitchFamily="34" charset="0"/>
              <a:buNone/>
              <a:defRPr/>
            </a:pPr>
            <a:r>
              <a:rPr lang="en-US" altLang="zh-CN" sz="1800" dirty="0" smtClean="0">
                <a:solidFill>
                  <a:srgbClr val="000000"/>
                </a:solidFill>
                <a:ea typeface="+mn-lt"/>
                <a:cs typeface="+mn-lt"/>
                <a:sym typeface="+mn-ea"/>
              </a:rPr>
              <a:t>	</a:t>
            </a:r>
            <a:r>
              <a:rPr lang="zh-CN" altLang="en-US" sz="1800" dirty="0" smtClean="0">
                <a:solidFill>
                  <a:srgbClr val="000000"/>
                </a:solidFill>
                <a:ea typeface="+mn-lt"/>
                <a:cs typeface="+mn-lt"/>
                <a:sym typeface="+mn-ea"/>
              </a:rPr>
              <a:t>基于图文特征的精确匹配。</a:t>
            </a:r>
            <a:endParaRPr kumimoji="0" lang="zh-CN" altLang="en-US" sz="1800" b="0" i="0" u="none" strike="noStrike" kern="1200" cap="none" spc="300" normalizeH="0" baseline="0" noProof="0" dirty="0" smtClean="0">
              <a:ln>
                <a:noFill/>
              </a:ln>
              <a:solidFill>
                <a:srgbClr val="000000"/>
              </a:solidFill>
              <a:effectLst/>
              <a:uLnTx/>
              <a:uFillTx/>
              <a:latin typeface="宋体" pitchFamily="2" charset="-122"/>
              <a:ea typeface="宋体" pitchFamily="2" charset="-122"/>
              <a:cs typeface="宋体" pitchFamily="2" charset="-122"/>
            </a:endParaRPr>
          </a:p>
          <a:p>
            <a:pPr marL="0" marR="0" lvl="0" indent="720090" algn="l" defTabSz="914400" rtl="0" fontAlgn="auto">
              <a:lnSpc>
                <a:spcPct val="150000"/>
              </a:lnSpc>
              <a:spcBef>
                <a:spcPts val="500"/>
              </a:spcBef>
              <a:spcAft>
                <a:spcPts val="0"/>
              </a:spcAft>
              <a:buClrTx/>
              <a:buSzTx/>
              <a:buFont typeface="Arial" pitchFamily="34" charset="0"/>
              <a:buNone/>
              <a:defRPr/>
            </a:pPr>
            <a:endParaRPr lang="en-US" altLang="zh-CN" sz="1800" dirty="0">
              <a:solidFill>
                <a:srgbClr val="000000"/>
              </a:solidFill>
              <a:latin typeface="宋体" pitchFamily="2" charset="-122"/>
              <a:ea typeface="宋体" pitchFamily="2" charset="-122"/>
              <a:cs typeface="+mn-lt"/>
            </a:endParaRPr>
          </a:p>
          <a:p>
            <a:pPr marL="0" marR="0" lvl="0" indent="720090" algn="l" defTabSz="914400" rtl="0" fontAlgn="auto">
              <a:lnSpc>
                <a:spcPct val="150000"/>
              </a:lnSpc>
              <a:spcBef>
                <a:spcPts val="500"/>
              </a:spcBef>
              <a:spcAft>
                <a:spcPts val="0"/>
              </a:spcAft>
              <a:buClrTx/>
              <a:buSzTx/>
              <a:buFont typeface="Arial" pitchFamily="34" charset="0"/>
              <a:buNone/>
              <a:defRPr/>
            </a:pPr>
            <a:endParaRPr kumimoji="0" lang="en-US" altLang="zh-CN" sz="1800" b="0" i="0" u="none" strike="noStrike" kern="1200" cap="none" spc="300" normalizeH="0" baseline="0" noProof="0" dirty="0" smtClean="0">
              <a:ln>
                <a:noFill/>
              </a:ln>
              <a:solidFill>
                <a:srgbClr val="000000"/>
              </a:solidFill>
              <a:effectLst/>
              <a:uLnTx/>
              <a:uFillTx/>
              <a:ea typeface="+mn-lt"/>
              <a:cs typeface="+mn-lt"/>
            </a:endParaRPr>
          </a:p>
        </p:txBody>
      </p:sp>
      <p:sp>
        <p:nvSpPr>
          <p:cNvPr id="12" name="半闭框 11"/>
          <p:cNvSpPr/>
          <p:nvPr/>
        </p:nvSpPr>
        <p:spPr>
          <a:xfrm>
            <a:off x="1058985" y="1459875"/>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charset="-122"/>
              <a:ea typeface="微软雅黑" charset="-122"/>
              <a:cs typeface="+mn-cs"/>
            </a:endParaRPr>
          </a:p>
        </p:txBody>
      </p:sp>
      <p:sp>
        <p:nvSpPr>
          <p:cNvPr id="13" name="半闭框 12"/>
          <p:cNvSpPr/>
          <p:nvPr/>
        </p:nvSpPr>
        <p:spPr>
          <a:xfrm flipH="1" flipV="1">
            <a:off x="10555214" y="5397949"/>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charset="-122"/>
              <a:ea typeface="微软雅黑" charset="-122"/>
              <a:cs typeface="+mn-cs"/>
            </a:endParaRPr>
          </a:p>
        </p:txBody>
      </p:sp>
    </p:spTree>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1606550" y="345305"/>
            <a:ext cx="8643848" cy="478155"/>
          </a:xfrm>
        </p:spPr>
        <p:txBody>
          <a:bodyPr/>
          <a:lstStyle/>
          <a:p>
            <a:r>
              <a:rPr lang="zh-CN" altLang="en-US" b="0" spc="300" dirty="0" smtClean="0">
                <a:solidFill>
                  <a:srgbClr val="000000"/>
                </a:solidFill>
                <a:sym typeface="+mn-ea"/>
              </a:rPr>
              <a:t>基于关键词的精确匹配</a:t>
            </a:r>
            <a:endParaRPr lang="zh-CN" altLang="en-US" b="0" spc="300" dirty="0">
              <a:solidFill>
                <a:srgbClr val="000000"/>
              </a:solidFill>
              <a:sym typeface="+mn-ea"/>
            </a:endParaRPr>
          </a:p>
        </p:txBody>
      </p:sp>
      <p:sp>
        <p:nvSpPr>
          <p:cNvPr id="11" name="内容占位符 1"/>
          <p:cNvSpPr txBox="1"/>
          <p:nvPr/>
        </p:nvSpPr>
        <p:spPr>
          <a:xfrm>
            <a:off x="1479550" y="2785745"/>
            <a:ext cx="9312275" cy="1567180"/>
          </a:xfrm>
          <a:prstGeom prst="rect">
            <a:avLst/>
          </a:prstGeom>
        </p:spPr>
        <p:txBody>
          <a:bodyPr vert="horz" lIns="0" tIns="0" rIns="0" bIns="0" rtlCol="0">
            <a:normAutofit/>
          </a:bodyPr>
          <a:lstStyle>
            <a:lvl1pPr marL="228600" indent="-228600" algn="l" defTabSz="914400" rtl="0" eaLnBrk="1" latinLnBrk="0" hangingPunct="1">
              <a:lnSpc>
                <a:spcPct val="120000"/>
              </a:lnSpc>
              <a:spcBef>
                <a:spcPts val="1000"/>
              </a:spcBef>
              <a:buFont typeface="Arial" pitchFamily="34" charset="0"/>
              <a:buChar char="•"/>
              <a:defRPr sz="2800" kern="1200" spc="3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itchFamily="34" charset="0"/>
              <a:buChar char="•"/>
              <a:defRPr sz="24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spc="3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spc="3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spc="3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0" marR="0" lvl="0" indent="720090" algn="l" defTabSz="914400" rtl="0" fontAlgn="auto">
              <a:lnSpc>
                <a:spcPct val="150000"/>
              </a:lnSpc>
              <a:spcBef>
                <a:spcPts val="500"/>
              </a:spcBef>
              <a:spcAft>
                <a:spcPts val="0"/>
              </a:spcAft>
              <a:buClrTx/>
              <a:buSzTx/>
              <a:buFont typeface="Arial" pitchFamily="34" charset="0"/>
              <a:buNone/>
              <a:defRPr/>
            </a:pPr>
            <a:r>
              <a:rPr lang="zh-CN" altLang="en-US" sz="1800" dirty="0" smtClean="0">
                <a:solidFill>
                  <a:srgbClr val="000000"/>
                </a:solidFill>
                <a:ea typeface="+mn-lt"/>
                <a:cs typeface="+mn-lt"/>
              </a:rPr>
              <a:t>该方法主要是把图片数据库中的全部图片通过人工或者机器的方式添加进文本表示，其中将对图片内容描述的关键词作为标识，之后计算文本关键词和图片关键词标识之间的相似度，并以相似度为依据来对图片进行检索。</a:t>
            </a:r>
            <a:endParaRPr kumimoji="0" lang="zh-CN" altLang="en-US" sz="1800" b="0" i="0" u="none" strike="noStrike" kern="1200" cap="none" spc="300" normalizeH="0" baseline="0" noProof="0" dirty="0" smtClean="0">
              <a:ln>
                <a:noFill/>
              </a:ln>
              <a:solidFill>
                <a:srgbClr val="000000"/>
              </a:solidFill>
              <a:effectLst/>
              <a:uLnTx/>
              <a:uFillTx/>
              <a:latin typeface="宋体" pitchFamily="2" charset="-122"/>
              <a:ea typeface="宋体" pitchFamily="2" charset="-122"/>
              <a:cs typeface="宋体" pitchFamily="2" charset="-122"/>
            </a:endParaRPr>
          </a:p>
        </p:txBody>
      </p:sp>
      <p:sp>
        <p:nvSpPr>
          <p:cNvPr id="12" name="半闭框 11"/>
          <p:cNvSpPr/>
          <p:nvPr/>
        </p:nvSpPr>
        <p:spPr>
          <a:xfrm>
            <a:off x="1058985" y="1459875"/>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charset="-122"/>
              <a:ea typeface="微软雅黑" charset="-122"/>
              <a:cs typeface="+mn-cs"/>
            </a:endParaRPr>
          </a:p>
        </p:txBody>
      </p:sp>
      <p:sp>
        <p:nvSpPr>
          <p:cNvPr id="13" name="半闭框 12"/>
          <p:cNvSpPr/>
          <p:nvPr/>
        </p:nvSpPr>
        <p:spPr>
          <a:xfrm flipH="1" flipV="1">
            <a:off x="10555214" y="5397949"/>
            <a:ext cx="480646" cy="480646"/>
          </a:xfrm>
          <a:prstGeom prst="halfFrame">
            <a:avLst>
              <a:gd name="adj1" fmla="val 17948"/>
              <a:gd name="adj2" fmla="val 17949"/>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000000"/>
              </a:solidFill>
              <a:effectLst/>
              <a:uLnTx/>
              <a:uFillTx/>
              <a:latin typeface="微软雅黑" charset="-122"/>
              <a:ea typeface="微软雅黑" charset="-122"/>
              <a:cs typeface="+mn-cs"/>
            </a:endParaRPr>
          </a:p>
        </p:txBody>
      </p:sp>
    </p:spTree>
  </p:cSld>
  <p:clrMapOvr>
    <a:masterClrMapping/>
  </p:clrMapOvr>
  <p:transition spd="med">
    <p:pull/>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5.1.2"/>
</p:tagLst>
</file>

<file path=ppt/tags/tag2.xml><?xml version="1.0" encoding="utf-8"?>
<p:tagLst xmlns:a="http://schemas.openxmlformats.org/drawingml/2006/main" xmlns:r="http://schemas.openxmlformats.org/officeDocument/2006/relationships" xmlns:p="http://schemas.openxmlformats.org/presentationml/2006/main">
  <p:tag name="PA" val="v5.1.2"/>
</p:tagLst>
</file>

<file path=ppt/tags/tag3.xml><?xml version="1.0" encoding="utf-8"?>
<p:tagLst xmlns:a="http://schemas.openxmlformats.org/drawingml/2006/main" xmlns:r="http://schemas.openxmlformats.org/officeDocument/2006/relationships" xmlns:p="http://schemas.openxmlformats.org/presentationml/2006/main">
  <p:tag name="PA" val="v5.1.2"/>
</p:tagLst>
</file>

<file path=ppt/theme/theme1.xml><?xml version="1.0" encoding="utf-8"?>
<a:theme xmlns:a="http://schemas.openxmlformats.org/drawingml/2006/main" name="Office 主题​​">
  <a:themeElements>
    <a:clrScheme name="自定义 34">
      <a:dk1>
        <a:sysClr val="windowText" lastClr="000000"/>
      </a:dk1>
      <a:lt1>
        <a:sysClr val="window" lastClr="FFFFFF"/>
      </a:lt1>
      <a:dk2>
        <a:srgbClr val="006C39"/>
      </a:dk2>
      <a:lt2>
        <a:srgbClr val="FFFFFF"/>
      </a:lt2>
      <a:accent1>
        <a:srgbClr val="006C39"/>
      </a:accent1>
      <a:accent2>
        <a:srgbClr val="3F3F3F"/>
      </a:accent2>
      <a:accent3>
        <a:srgbClr val="A2A2A2"/>
      </a:accent3>
      <a:accent4>
        <a:srgbClr val="A13F0B"/>
      </a:accent4>
      <a:accent5>
        <a:srgbClr val="4EB3CF"/>
      </a:accent5>
      <a:accent6>
        <a:srgbClr val="51C3F9"/>
      </a:accent6>
      <a:hlink>
        <a:srgbClr val="EE7B08"/>
      </a:hlink>
      <a:folHlink>
        <a:srgbClr val="977B2D"/>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2558</Words>
  <Application>Microsoft Office PowerPoint</Application>
  <PresentationFormat>宽屏</PresentationFormat>
  <Paragraphs>229</Paragraphs>
  <Slides>41</Slides>
  <Notes>29</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41</vt:i4>
      </vt:variant>
    </vt:vector>
  </HeadingPairs>
  <TitlesOfParts>
    <vt:vector size="49" baseType="lpstr">
      <vt:lpstr>黑体</vt:lpstr>
      <vt:lpstr>宋体</vt:lpstr>
      <vt:lpstr>微软雅黑</vt:lpstr>
      <vt:lpstr>微软雅黑 Light</vt:lpstr>
      <vt:lpstr>Arial</vt:lpstr>
      <vt:lpstr>Calibri</vt:lpstr>
      <vt:lpstr>Century Gothic</vt:lpstr>
      <vt:lpstr>Office 主题​​</vt:lpstr>
      <vt:lpstr>自动配图</vt:lpstr>
      <vt:lpstr>人员分工</vt:lpstr>
      <vt:lpstr>PowerPoint 演示文稿</vt:lpstr>
      <vt:lpstr>PowerPoint 演示文稿</vt:lpstr>
      <vt:lpstr>需求概述</vt:lpstr>
      <vt:lpstr>自动配图应用</vt:lpstr>
      <vt:lpstr>PowerPoint 演示文稿</vt:lpstr>
      <vt:lpstr>方法分类</vt:lpstr>
      <vt:lpstr>基于关键词的精确匹配</vt:lpstr>
      <vt:lpstr>文本关键字提取</vt:lpstr>
      <vt:lpstr>内容的一致性计算</vt:lpstr>
      <vt:lpstr>基于关键词的精确匹配</vt:lpstr>
      <vt:lpstr>PowerPoint 演示文稿</vt:lpstr>
      <vt:lpstr>PowerPoint 演示文稿</vt:lpstr>
      <vt:lpstr>深度语义嵌入模型</vt:lpstr>
      <vt:lpstr>深度语义嵌入模型</vt:lpstr>
      <vt:lpstr>PowerPoint 演示文稿</vt:lpstr>
      <vt:lpstr>深度语义嵌入模型</vt:lpstr>
      <vt:lpstr>深度语义嵌入模型</vt:lpstr>
      <vt:lpstr>深度语义嵌入模型</vt:lpstr>
      <vt:lpstr>深度语义嵌入模型</vt:lpstr>
      <vt:lpstr>深度语义嵌入模型</vt:lpstr>
      <vt:lpstr>深度语义嵌入模型</vt:lpstr>
      <vt:lpstr>深度语义嵌入模型</vt:lpstr>
      <vt:lpstr>深度语义嵌入模型</vt:lpstr>
      <vt:lpstr>深度语义嵌入模型</vt:lpstr>
      <vt:lpstr>PowerPoint 演示文稿</vt:lpstr>
      <vt:lpstr>多对多匹配</vt:lpstr>
      <vt:lpstr>多对多匹配</vt:lpstr>
      <vt:lpstr>图像目标检测</vt:lpstr>
      <vt:lpstr>图像目标检测 R-CNN</vt:lpstr>
      <vt:lpstr>图像目标检测 </vt:lpstr>
      <vt:lpstr>图像目标检测  Fast R-CNN</vt:lpstr>
      <vt:lpstr>图像目标检测 Fast R-CNN</vt:lpstr>
      <vt:lpstr>图像目标检测 Faster R-CNN</vt:lpstr>
      <vt:lpstr>文本表示</vt:lpstr>
      <vt:lpstr>文本表示</vt:lpstr>
      <vt:lpstr>文本表示</vt:lpstr>
      <vt:lpstr>文本表示</vt:lpstr>
      <vt:lpstr>文本表示</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自动配图</dc:title>
  <dc:creator>Xiangwei</dc:creator>
  <cp:lastModifiedBy>李 昌赫</cp:lastModifiedBy>
  <cp:revision>57</cp:revision>
  <dcterms:created xsi:type="dcterms:W3CDTF">2019-11-13T05:43:00Z</dcterms:created>
  <dcterms:modified xsi:type="dcterms:W3CDTF">2019-12-13T07:46:16Z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2052-10.1.0.5559</vt:lpwstr>
  </property>
</Properties>
</file>