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 id="2147483671" r:id="rId4"/>
  </p:sldMasterIdLst>
  <p:notesMasterIdLst>
    <p:notesMasterId r:id="rId6"/>
  </p:notesMasterIdLst>
  <p:sldIdLst>
    <p:sldId id="450" r:id="rId5"/>
    <p:sldId id="461" r:id="rId7"/>
    <p:sldId id="485" r:id="rId8"/>
    <p:sldId id="452" r:id="rId9"/>
    <p:sldId id="462" r:id="rId10"/>
    <p:sldId id="486" r:id="rId11"/>
    <p:sldId id="487" r:id="rId12"/>
    <p:sldId id="516" r:id="rId13"/>
    <p:sldId id="519" r:id="rId14"/>
    <p:sldId id="604" r:id="rId15"/>
    <p:sldId id="481" r:id="rId16"/>
    <p:sldId id="562" r:id="rId17"/>
    <p:sldId id="496" r:id="rId18"/>
    <p:sldId id="608" r:id="rId19"/>
    <p:sldId id="501" r:id="rId20"/>
    <p:sldId id="499" r:id="rId21"/>
    <p:sldId id="504" r:id="rId22"/>
    <p:sldId id="503" r:id="rId23"/>
    <p:sldId id="482" r:id="rId24"/>
    <p:sldId id="500" r:id="rId25"/>
    <p:sldId id="509" r:id="rId26"/>
    <p:sldId id="511" r:id="rId27"/>
    <p:sldId id="607" r:id="rId28"/>
    <p:sldId id="512" r:id="rId29"/>
    <p:sldId id="513" r:id="rId30"/>
    <p:sldId id="514" r:id="rId31"/>
    <p:sldId id="515" r:id="rId32"/>
    <p:sldId id="483" r:id="rId33"/>
    <p:sldId id="680" r:id="rId34"/>
    <p:sldId id="681" r:id="rId35"/>
    <p:sldId id="682" r:id="rId36"/>
    <p:sldId id="683" r:id="rId37"/>
    <p:sldId id="684" r:id="rId38"/>
    <p:sldId id="688" r:id="rId39"/>
    <p:sldId id="451"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B1C"/>
    <a:srgbClr val="071ECB"/>
    <a:srgbClr val="B9DB5D"/>
    <a:srgbClr val="5DDB75"/>
    <a:srgbClr val="43FA3E"/>
    <a:srgbClr val="96D95F"/>
    <a:srgbClr val="E0A900"/>
    <a:srgbClr val="DED102"/>
    <a:srgbClr val="DAA606"/>
    <a:srgbClr val="DA88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autoAdjust="0"/>
    <p:restoredTop sz="82746" autoAdjust="0"/>
  </p:normalViewPr>
  <p:slideViewPr>
    <p:cSldViewPr>
      <p:cViewPr varScale="1">
        <p:scale>
          <a:sx n="77" d="100"/>
          <a:sy n="77" d="100"/>
        </p:scale>
        <p:origin x="62" y="120"/>
      </p:cViewPr>
      <p:guideLst>
        <p:guide orient="horz" pos="2198"/>
        <p:guide pos="28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0" d="100"/>
          <a:sy n="80" d="100"/>
        </p:scale>
        <p:origin x="-2232" y="756"/>
      </p:cViewPr>
      <p:guideLst>
        <p:guide orient="horz" pos="2931"/>
        <p:guide pos="212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39ED42-46EB-46C2-9BD8-8A824382A07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452E69-F075-4D6C-BC3A-2D172D2C543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smtClean="0">
                <a:sym typeface="+mn-ea"/>
              </a:rPr>
              <a:t>神经机器翻译</a:t>
            </a:r>
            <a:r>
              <a:rPr lang="zh-CN" altLang="zh-CN" dirty="0" smtClean="0">
                <a:sym typeface="+mn-ea"/>
              </a:rPr>
              <a:t>具有</a:t>
            </a:r>
            <a:r>
              <a:rPr lang="zh-CN" altLang="zh-CN" dirty="0">
                <a:sym typeface="+mn-ea"/>
              </a:rPr>
              <a:t>克服传统的基于规则的机器翻译与统计机器翻译系统的许多弱点的潜力，</a:t>
            </a:r>
            <a:r>
              <a:rPr lang="en-US" altLang="zh-CN" dirty="0">
                <a:sym typeface="+mn-ea"/>
              </a:rPr>
              <a:t>NMT</a:t>
            </a:r>
            <a:r>
              <a:rPr lang="zh-CN" altLang="zh-CN" dirty="0">
                <a:sym typeface="+mn-ea"/>
              </a:rPr>
              <a:t>的优势在于它能够以端到端的方式直接学习从输入文本到关联的输出文本的映射的能力。</a:t>
            </a:r>
            <a:r>
              <a:rPr lang="en-US" altLang="zh-CN" dirty="0">
                <a:sym typeface="+mn-ea"/>
              </a:rPr>
              <a:t>NMT</a:t>
            </a:r>
            <a:r>
              <a:rPr lang="zh-CN" altLang="zh-CN" dirty="0">
                <a:sym typeface="+mn-ea"/>
              </a:rPr>
              <a:t>通常采用编码器－解码器（encoder-decoder）框架实现源序列到目标序列的转换。</a:t>
            </a:r>
            <a:endParaRPr lang="zh-CN" altLang="zh-CN" dirty="0" smtClean="0"/>
          </a:p>
          <a:p>
            <a:r>
              <a:rPr lang="zh-CN" altLang="en-US"/>
              <a:t>序列到序列：</a:t>
            </a:r>
            <a:endParaRPr lang="zh-CN" altLang="en-US"/>
          </a:p>
          <a:p>
            <a:r>
              <a:rPr lang="zh-CN" altLang="en-US"/>
              <a:t>编码器处理一个输入序列得到序列中每一个元素的隐层特征状态，解码器将编码器得到的状态序列作为输入从而得到输出序列。这样从左到右，一次一个元素的处理过程就是序列到序列的过程。</a:t>
            </a:r>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latin typeface="+mn-ea"/>
                <a:sym typeface="+mn-ea"/>
              </a:rPr>
              <a:t>GNMT</a:t>
            </a:r>
            <a:r>
              <a:rPr lang="zh-CN" altLang="en-US" dirty="0" smtClean="0">
                <a:latin typeface="+mn-ea"/>
                <a:sym typeface="+mn-ea"/>
              </a:rPr>
              <a:t>之前的</a:t>
            </a:r>
            <a:r>
              <a:rPr lang="en-US" altLang="zh-CN" dirty="0" smtClean="0">
                <a:latin typeface="+mn-ea"/>
                <a:sym typeface="+mn-ea"/>
              </a:rPr>
              <a:t>神经机器翻译的一个优点是它避免了传统的基于短语的机器翻译中许多脆弱的设计选择。然而，NMT系统过去的准确性要比基于短语的翻译系统差，特别是在针对非常好的公开数据翻译系统所使用的超大规模数据集进行训练时。神经机器翻译的三个固有弱点是造成这种差距的原因：训练速度和推理速度较慢，处理稀有词的效率低下以及有时无法翻译源句子中的所有词。首先，在大规模翻译数据集上训练NMT系统通常需要花费大量时间和计算资源，从而减慢了实验周转时间和创新的速度。</a:t>
            </a:r>
            <a:r>
              <a:rPr lang="zh-CN" altLang="en-US" dirty="0" smtClean="0">
                <a:latin typeface="+mn-ea"/>
                <a:sym typeface="+mn-ea"/>
              </a:rPr>
              <a:t>在预测</a:t>
            </a:r>
            <a:r>
              <a:rPr lang="zh-CN" altLang="en-US" dirty="0" smtClean="0">
                <a:latin typeface="+mn-ea"/>
                <a:sym typeface="+mn-ea"/>
              </a:rPr>
              <a:t>的时候</a:t>
            </a:r>
            <a:r>
              <a:rPr lang="en-US" altLang="zh-CN" dirty="0" smtClean="0">
                <a:latin typeface="+mn-ea"/>
                <a:sym typeface="+mn-ea"/>
              </a:rPr>
              <a:t>，由于使用了大量参数，它们通常比基于短语的系统慢得多。其次，NMT在翻译稀有单词方面缺乏鲁棒性。尽管原则上可以通过训练“复制模型”来模仿传统的对齐模型来解决，或通过使用注意力机制来复制稀有词来解决，但由于质量高，这些方法在规模上都不可靠对齐方式因语言而异，并且当网络较深时，由注意力机制产生的潜在对齐方式将不稳定。</a:t>
            </a:r>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与递归模型相比，在训练期间可以更好地并行化所有元素的计算，从而更好地利用GPU硬件，并且优化更容易，因为非线性的数目是固定的，并且与输入长度无关。 使用门控线性单元简化了梯度传播，并且为每个解码器层配备了单独的注意模块。</a:t>
            </a:r>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右上角部分是将</a:t>
            </a:r>
            <a:r>
              <a:rPr lang="en-US" altLang="zh-CN"/>
              <a:t>Encoder</a:t>
            </a:r>
            <a:r>
              <a:rPr lang="zh-CN" altLang="en-US"/>
              <a:t>输出的特征状态向量与词的</a:t>
            </a:r>
            <a:r>
              <a:rPr lang="en-US" altLang="zh-CN"/>
              <a:t>embedding</a:t>
            </a:r>
            <a:r>
              <a:rPr lang="zh-CN" altLang="en-US"/>
              <a:t>向量的加权和</a:t>
            </a:r>
            <a:r>
              <a:rPr lang="zh-CN" altLang="en-US"/>
              <a:t>作为</a:t>
            </a:r>
            <a:r>
              <a:rPr lang="en-US" altLang="zh-CN"/>
              <a:t>decoder</a:t>
            </a:r>
            <a:r>
              <a:rPr lang="zh-CN" altLang="en-US"/>
              <a:t>的一个输入，这样可以重映射键值存储网络</a:t>
            </a:r>
            <a:r>
              <a:rPr lang="zh-CN" altLang="en-US"/>
              <a:t>。点积</a:t>
            </a:r>
            <a:r>
              <a:rPr lang="en-US" altLang="zh-CN"/>
              <a:t>Attention</a:t>
            </a:r>
            <a:r>
              <a:rPr lang="zh-CN" altLang="en-US"/>
              <a:t>计算得到的注意力作为权重。</a:t>
            </a:r>
            <a:endParaRPr lang="zh-CN" altLang="en-US"/>
          </a:p>
          <a:p>
            <a:r>
              <a:rPr lang="zh-CN" altLang="en-US"/>
              <a:t>左下角部分：</a:t>
            </a:r>
            <a:endParaRPr lang="zh-CN" altLang="en-US"/>
          </a:p>
          <a:p>
            <a:r>
              <a:rPr lang="zh-CN" altLang="en-US"/>
              <a:t>我们为每个解码器层引入了一种单独的注意机制。 为了计算注意力，我们将当前的解码器状态hli与先前目标元素gi的嵌入相结合。</a:t>
            </a:r>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ags" Target="../tags/tag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4" Type="http://schemas.openxmlformats.org/officeDocument/2006/relationships/image" Target="../media/image10.png"/><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样式1-常规">
    <p:spTree>
      <p:nvGrpSpPr>
        <p:cNvPr id="1" name=""/>
        <p:cNvGrpSpPr/>
        <p:nvPr/>
      </p:nvGrpSpPr>
      <p:grpSpPr>
        <a:xfrm>
          <a:off x="0" y="0"/>
          <a:ext cx="0" cy="0"/>
          <a:chOff x="0" y="0"/>
          <a:chExt cx="0" cy="0"/>
        </a:xfrm>
      </p:grpSpPr>
      <p:cxnSp>
        <p:nvCxnSpPr>
          <p:cNvPr id="2" name="直接连接符 1"/>
          <p:cNvCxnSpPr/>
          <p:nvPr userDrawn="1"/>
        </p:nvCxnSpPr>
        <p:spPr>
          <a:xfrm>
            <a:off x="1162567" y="863157"/>
            <a:ext cx="7738967"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8366562" y="6188075"/>
            <a:ext cx="534972" cy="66992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3" name="矩形 2"/>
          <p:cNvSpPr/>
          <p:nvPr userDrawn="1"/>
        </p:nvSpPr>
        <p:spPr>
          <a:xfrm>
            <a:off x="238974" y="0"/>
            <a:ext cx="786551" cy="873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p>
        </p:txBody>
      </p:sp>
      <p:sp>
        <p:nvSpPr>
          <p:cNvPr id="12" name="标题 11"/>
          <p:cNvSpPr>
            <a:spLocks noGrp="1"/>
          </p:cNvSpPr>
          <p:nvPr>
            <p:ph type="title"/>
          </p:nvPr>
        </p:nvSpPr>
        <p:spPr>
          <a:xfrm>
            <a:off x="1204913" y="344317"/>
            <a:ext cx="6482886"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100" b="1" baseline="0">
                <a:latin typeface="微软雅黑" panose="020B0503020204020204" pitchFamily="34" charset="-122"/>
                <a:ea typeface="微软雅黑" panose="020B0503020204020204" pitchFamily="34" charset="-122"/>
                <a:cs typeface="+mn-cs"/>
              </a:defRPr>
            </a:lvl1pPr>
          </a:lstStyle>
          <a:p>
            <a:pPr lvl="0" eaLnBrk="1" hangingPunct="1"/>
            <a:r>
              <a:rPr lang="zh-CN" altLang="en-US" dirty="0" smtClean="0"/>
              <a:t>单击此处编辑母版标题样式</a:t>
            </a:r>
            <a:endParaRPr lang="zh-CN" altLang="en-US" dirty="0"/>
          </a:p>
        </p:txBody>
      </p:sp>
      <p:sp>
        <p:nvSpPr>
          <p:cNvPr id="5" name="矩形 4"/>
          <p:cNvSpPr/>
          <p:nvPr userDrawn="1"/>
        </p:nvSpPr>
        <p:spPr>
          <a:xfrm>
            <a:off x="238973" y="6188075"/>
            <a:ext cx="8133254" cy="6699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6" name="文本框 5"/>
          <p:cNvSpPr txBox="1">
            <a:spLocks noChangeArrowheads="1"/>
          </p:cNvSpPr>
          <p:nvPr userDrawn="1"/>
        </p:nvSpPr>
        <p:spPr bwMode="auto">
          <a:xfrm>
            <a:off x="8424863" y="6385243"/>
            <a:ext cx="413147"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200" smtClean="0">
                <a:solidFill>
                  <a:srgbClr val="F2F2F2"/>
                </a:solidFill>
                <a:latin typeface="微软雅黑" panose="020B0503020204020204" pitchFamily="34" charset="-122"/>
              </a:rPr>
            </a:fld>
            <a:endParaRPr lang="zh-CN" altLang="en-US" sz="1200" dirty="0" smtClean="0">
              <a:solidFill>
                <a:srgbClr val="F2F2F2"/>
              </a:solidFill>
              <a:latin typeface="微软雅黑" panose="020B0503020204020204" pitchFamily="34" charset="-122"/>
            </a:endParaRPr>
          </a:p>
        </p:txBody>
      </p:sp>
      <p:sp>
        <p:nvSpPr>
          <p:cNvPr id="25" name="矩形 24"/>
          <p:cNvSpPr/>
          <p:nvPr userDrawn="1"/>
        </p:nvSpPr>
        <p:spPr>
          <a:xfrm>
            <a:off x="1034181" y="-1612"/>
            <a:ext cx="125312" cy="8747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p>
        </p:txBody>
      </p:sp>
      <p:pic>
        <p:nvPicPr>
          <p:cNvPr id="57" name="图片 56"/>
          <p:cNvPicPr>
            <a:picLocks noChangeAspect="1"/>
          </p:cNvPicPr>
          <p:nvPr userDrawn="1"/>
        </p:nvPicPr>
        <p:blipFill>
          <a:blip r:embed="rId2" cstate="print"/>
          <a:stretch>
            <a:fillRect/>
          </a:stretch>
        </p:blipFill>
        <p:spPr>
          <a:xfrm>
            <a:off x="7378364" y="347339"/>
            <a:ext cx="1476917" cy="432990"/>
          </a:xfrm>
          <a:prstGeom prst="rect">
            <a:avLst/>
          </a:prstGeom>
        </p:spPr>
      </p:pic>
      <p:cxnSp>
        <p:nvCxnSpPr>
          <p:cNvPr id="7" name="直接连接符 6"/>
          <p:cNvCxnSpPr/>
          <p:nvPr userDrawn="1"/>
        </p:nvCxnSpPr>
        <p:spPr>
          <a:xfrm>
            <a:off x="1024856" y="-17822"/>
            <a:ext cx="0" cy="107941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8366562" y="6119786"/>
            <a:ext cx="0" cy="76063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4" name="组合 83"/>
          <p:cNvGrpSpPr/>
          <p:nvPr userDrawn="1"/>
        </p:nvGrpSpPr>
        <p:grpSpPr>
          <a:xfrm>
            <a:off x="440466" y="6381747"/>
            <a:ext cx="1859680" cy="304965"/>
            <a:chOff x="671368" y="6061309"/>
            <a:chExt cx="2479573" cy="304965"/>
          </a:xfrm>
          <a:solidFill>
            <a:schemeClr val="bg1"/>
          </a:solidFill>
        </p:grpSpPr>
        <p:grpSp>
          <p:nvGrpSpPr>
            <p:cNvPr id="85" name="组合 84"/>
            <p:cNvGrpSpPr/>
            <p:nvPr userDrawn="1"/>
          </p:nvGrpSpPr>
          <p:grpSpPr>
            <a:xfrm>
              <a:off x="2098445" y="6064781"/>
              <a:ext cx="1052496" cy="298683"/>
              <a:chOff x="2373567" y="1096524"/>
              <a:chExt cx="2578404" cy="731714"/>
            </a:xfrm>
            <a:grpFill/>
          </p:grpSpPr>
          <p:sp>
            <p:nvSpPr>
              <p:cNvPr id="100" name="Freeform 5"/>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68580" tIns="34290" rIns="68580" bIns="34290" numCol="1" anchor="t" anchorCtr="0" compatLnSpc="1"/>
              <a:lstStyle/>
              <a:p>
                <a:endParaRPr lang="zh-CN" altLang="en-US" sz="1350"/>
              </a:p>
            </p:txBody>
          </p:sp>
          <p:sp>
            <p:nvSpPr>
              <p:cNvPr id="101" name="Freeform 6"/>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68580" tIns="34290" rIns="68580" bIns="34290" numCol="1" anchor="t" anchorCtr="0" compatLnSpc="1"/>
              <a:lstStyle/>
              <a:p>
                <a:endParaRPr lang="zh-CN" altLang="en-US" sz="1350"/>
              </a:p>
            </p:txBody>
          </p:sp>
          <p:grpSp>
            <p:nvGrpSpPr>
              <p:cNvPr id="102" name="组合 101"/>
              <p:cNvGrpSpPr/>
              <p:nvPr/>
            </p:nvGrpSpPr>
            <p:grpSpPr>
              <a:xfrm>
                <a:off x="2373567" y="1096524"/>
                <a:ext cx="589817" cy="731714"/>
                <a:chOff x="5548313" y="2084388"/>
                <a:chExt cx="547688" cy="679451"/>
              </a:xfrm>
              <a:grpFill/>
            </p:grpSpPr>
            <p:sp>
              <p:nvSpPr>
                <p:cNvPr id="107"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8"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103" name="组合 102"/>
              <p:cNvGrpSpPr/>
              <p:nvPr/>
            </p:nvGrpSpPr>
            <p:grpSpPr>
              <a:xfrm>
                <a:off x="3194779" y="1296598"/>
                <a:ext cx="356817" cy="382445"/>
                <a:chOff x="3792874" y="3156423"/>
                <a:chExt cx="331330" cy="355128"/>
              </a:xfrm>
              <a:grpFill/>
            </p:grpSpPr>
            <p:sp>
              <p:nvSpPr>
                <p:cNvPr id="104" name="Freeform 15"/>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5" name="Freeform 16"/>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6" name="Freeform 17"/>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grpSp>
          <p:nvGrpSpPr>
            <p:cNvPr id="86" name="组合 85"/>
            <p:cNvGrpSpPr/>
            <p:nvPr userDrawn="1"/>
          </p:nvGrpSpPr>
          <p:grpSpPr>
            <a:xfrm>
              <a:off x="671368" y="6061309"/>
              <a:ext cx="1100339" cy="304965"/>
              <a:chOff x="2372715" y="161759"/>
              <a:chExt cx="2695608" cy="747103"/>
            </a:xfrm>
            <a:grpFill/>
          </p:grpSpPr>
          <p:grpSp>
            <p:nvGrpSpPr>
              <p:cNvPr id="87" name="组合 86"/>
              <p:cNvGrpSpPr/>
              <p:nvPr/>
            </p:nvGrpSpPr>
            <p:grpSpPr>
              <a:xfrm>
                <a:off x="3804781" y="283376"/>
                <a:ext cx="521428" cy="548788"/>
                <a:chOff x="6113463" y="3541713"/>
                <a:chExt cx="484188" cy="509588"/>
              </a:xfrm>
              <a:grpFill/>
            </p:grpSpPr>
            <p:sp>
              <p:nvSpPr>
                <p:cNvPr id="98"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9"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88" name="组合 87"/>
              <p:cNvGrpSpPr/>
              <p:nvPr/>
            </p:nvGrpSpPr>
            <p:grpSpPr>
              <a:xfrm>
                <a:off x="2372715" y="161759"/>
                <a:ext cx="591521" cy="747103"/>
                <a:chOff x="6108700" y="2066926"/>
                <a:chExt cx="549275" cy="693738"/>
              </a:xfrm>
              <a:grpFill/>
            </p:grpSpPr>
            <p:sp>
              <p:nvSpPr>
                <p:cNvPr id="96"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7"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89" name="组合 88"/>
              <p:cNvGrpSpPr/>
              <p:nvPr/>
            </p:nvGrpSpPr>
            <p:grpSpPr>
              <a:xfrm>
                <a:off x="3173775" y="375308"/>
                <a:ext cx="396626" cy="341923"/>
                <a:chOff x="6186488" y="2930526"/>
                <a:chExt cx="368300" cy="317500"/>
              </a:xfrm>
              <a:grpFill/>
            </p:grpSpPr>
            <p:sp>
              <p:nvSpPr>
                <p:cNvPr id="93"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4"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5"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90" name="组合 89"/>
              <p:cNvGrpSpPr/>
              <p:nvPr/>
            </p:nvGrpSpPr>
            <p:grpSpPr>
              <a:xfrm>
                <a:off x="4613362" y="313351"/>
                <a:ext cx="454961" cy="453362"/>
                <a:chOff x="11893465" y="1994536"/>
                <a:chExt cx="274986" cy="274018"/>
              </a:xfrm>
              <a:grpFill/>
            </p:grpSpPr>
            <p:sp>
              <p:nvSpPr>
                <p:cNvPr id="91" name="Freeform 11"/>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68580" tIns="34290" rIns="68580" bIns="34290" numCol="1" anchor="t" anchorCtr="0" compatLnSpc="1"/>
                <a:lstStyle/>
                <a:p>
                  <a:endParaRPr lang="zh-CN" altLang="en-US" sz="1350"/>
                </a:p>
              </p:txBody>
            </p:sp>
            <p:sp>
              <p:nvSpPr>
                <p:cNvPr id="92" name="Freeform 12"/>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68580" tIns="34290" rIns="68580" bIns="34290" numCol="1" anchor="t" anchorCtr="0" compatLnSpc="1"/>
                <a:lstStyle/>
                <a:p>
                  <a:endParaRPr lang="zh-CN" altLang="en-US" sz="1350"/>
                </a:p>
              </p:txBody>
            </p:sp>
          </p:grpSp>
        </p:grpSp>
      </p:gr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页样式5-一段一图">
    <p:spTree>
      <p:nvGrpSpPr>
        <p:cNvPr id="1" name=""/>
        <p:cNvGrpSpPr/>
        <p:nvPr/>
      </p:nvGrpSpPr>
      <p:grpSpPr>
        <a:xfrm>
          <a:off x="0" y="0"/>
          <a:ext cx="0" cy="0"/>
          <a:chOff x="0" y="0"/>
          <a:chExt cx="0" cy="0"/>
        </a:xfrm>
      </p:grpSpPr>
      <p:sp>
        <p:nvSpPr>
          <p:cNvPr id="61" name="文本框 60"/>
          <p:cNvSpPr txBox="1">
            <a:spLocks noChangeArrowheads="1"/>
          </p:cNvSpPr>
          <p:nvPr userDrawn="1"/>
        </p:nvSpPr>
        <p:spPr bwMode="auto">
          <a:xfrm>
            <a:off x="8424863" y="6385243"/>
            <a:ext cx="413147"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200" smtClean="0">
                <a:solidFill>
                  <a:schemeClr val="accent3"/>
                </a:solidFill>
                <a:latin typeface="微软雅黑" panose="020B0503020204020204" pitchFamily="34" charset="-122"/>
              </a:rPr>
            </a:fld>
            <a:endParaRPr lang="zh-CN" altLang="en-US" sz="1200" dirty="0" smtClean="0">
              <a:solidFill>
                <a:schemeClr val="accent3"/>
              </a:solidFill>
              <a:latin typeface="微软雅黑" panose="020B0503020204020204" pitchFamily="34" charset="-122"/>
            </a:endParaRPr>
          </a:p>
        </p:txBody>
      </p:sp>
      <p:pic>
        <p:nvPicPr>
          <p:cNvPr id="86" name="图片 85"/>
          <p:cNvPicPr>
            <a:picLocks noChangeAspect="1"/>
          </p:cNvPicPr>
          <p:nvPr userDrawn="1"/>
        </p:nvPicPr>
        <p:blipFill rotWithShape="1">
          <a:blip r:embed="rId2" cstate="print"/>
          <a:srcRect l="-333"/>
          <a:stretch>
            <a:fillRect/>
          </a:stretch>
        </p:blipFill>
        <p:spPr>
          <a:xfrm>
            <a:off x="8461934" y="252089"/>
            <a:ext cx="324743" cy="432990"/>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页样式6-常规">
    <p:spTree>
      <p:nvGrpSpPr>
        <p:cNvPr id="1" name=""/>
        <p:cNvGrpSpPr/>
        <p:nvPr/>
      </p:nvGrpSpPr>
      <p:grpSpPr>
        <a:xfrm>
          <a:off x="0" y="0"/>
          <a:ext cx="0" cy="0"/>
          <a:chOff x="0" y="0"/>
          <a:chExt cx="0" cy="0"/>
        </a:xfrm>
      </p:grpSpPr>
      <p:sp>
        <p:nvSpPr>
          <p:cNvPr id="47" name="矩形 46"/>
          <p:cNvSpPr/>
          <p:nvPr userDrawn="1"/>
        </p:nvSpPr>
        <p:spPr>
          <a:xfrm>
            <a:off x="332184" y="-82551"/>
            <a:ext cx="8479631" cy="908709"/>
          </a:xfrm>
          <a:prstGeom prst="rect">
            <a:avLst/>
          </a:prstGeom>
          <a:solidFill>
            <a:schemeClr val="bg1"/>
          </a:solidFill>
          <a:ln>
            <a:noFill/>
          </a:ln>
          <a:effectLst>
            <a:outerShdw blurRad="1397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矩形 40"/>
          <p:cNvSpPr/>
          <p:nvPr userDrawn="1"/>
        </p:nvSpPr>
        <p:spPr>
          <a:xfrm>
            <a:off x="332185" y="0"/>
            <a:ext cx="8479631" cy="826158"/>
          </a:xfrm>
          <a:prstGeom prst="rect">
            <a:avLst/>
          </a:pr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标题 11"/>
          <p:cNvSpPr>
            <a:spLocks noGrp="1"/>
          </p:cNvSpPr>
          <p:nvPr>
            <p:ph type="title"/>
          </p:nvPr>
        </p:nvSpPr>
        <p:spPr>
          <a:xfrm>
            <a:off x="880121" y="249067"/>
            <a:ext cx="6036152"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100" b="1" baseline="0">
                <a:latin typeface="微软雅黑" panose="020B0503020204020204" pitchFamily="34" charset="-122"/>
                <a:ea typeface="微软雅黑" panose="020B0503020204020204" pitchFamily="34" charset="-122"/>
                <a:cs typeface="+mn-cs"/>
              </a:defRPr>
            </a:lvl1pPr>
          </a:lstStyle>
          <a:p>
            <a:pPr lvl="0" eaLnBrk="1" hangingPunct="1"/>
            <a:r>
              <a:rPr lang="zh-CN" altLang="en-US" dirty="0" smtClean="0"/>
              <a:t>单击此处编辑母版标题样式</a:t>
            </a:r>
            <a:endParaRPr lang="zh-CN" altLang="en-US" dirty="0"/>
          </a:p>
        </p:txBody>
      </p:sp>
      <p:sp>
        <p:nvSpPr>
          <p:cNvPr id="7" name="文本框 6"/>
          <p:cNvSpPr txBox="1">
            <a:spLocks noChangeArrowheads="1"/>
          </p:cNvSpPr>
          <p:nvPr userDrawn="1"/>
        </p:nvSpPr>
        <p:spPr bwMode="auto">
          <a:xfrm>
            <a:off x="8424863" y="6385243"/>
            <a:ext cx="413147"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200" smtClean="0">
                <a:solidFill>
                  <a:schemeClr val="accent3"/>
                </a:solidFill>
                <a:latin typeface="微软雅黑" panose="020B0503020204020204" pitchFamily="34" charset="-122"/>
              </a:rPr>
            </a:fld>
            <a:endParaRPr lang="zh-CN" altLang="en-US" sz="1200" dirty="0" smtClean="0">
              <a:solidFill>
                <a:schemeClr val="accent3"/>
              </a:solidFill>
              <a:latin typeface="微软雅黑" panose="020B0503020204020204" pitchFamily="34" charset="-122"/>
            </a:endParaRPr>
          </a:p>
        </p:txBody>
      </p:sp>
      <p:cxnSp>
        <p:nvCxnSpPr>
          <p:cNvPr id="38" name="直接连接符 37"/>
          <p:cNvCxnSpPr/>
          <p:nvPr userDrawn="1"/>
        </p:nvCxnSpPr>
        <p:spPr>
          <a:xfrm>
            <a:off x="332185" y="6264275"/>
            <a:ext cx="847963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2" name="图片 41"/>
          <p:cNvPicPr>
            <a:picLocks noChangeAspect="1"/>
          </p:cNvPicPr>
          <p:nvPr userDrawn="1"/>
        </p:nvPicPr>
        <p:blipFill>
          <a:blip r:embed="rId2" cstate="print"/>
          <a:stretch>
            <a:fillRect/>
          </a:stretch>
        </p:blipFill>
        <p:spPr>
          <a:xfrm>
            <a:off x="7192626" y="252089"/>
            <a:ext cx="1476917" cy="432990"/>
          </a:xfrm>
          <a:prstGeom prst="rect">
            <a:avLst/>
          </a:prstGeom>
        </p:spPr>
      </p:pic>
      <p:grpSp>
        <p:nvGrpSpPr>
          <p:cNvPr id="46" name="组合 45"/>
          <p:cNvGrpSpPr/>
          <p:nvPr userDrawn="1"/>
        </p:nvGrpSpPr>
        <p:grpSpPr>
          <a:xfrm>
            <a:off x="478151" y="199773"/>
            <a:ext cx="347447" cy="481001"/>
            <a:chOff x="598941" y="128599"/>
            <a:chExt cx="463263" cy="481001"/>
          </a:xfrm>
        </p:grpSpPr>
        <p:sp>
          <p:nvSpPr>
            <p:cNvPr id="45" name="矩形 44"/>
            <p:cNvSpPr/>
            <p:nvPr userDrawn="1"/>
          </p:nvSpPr>
          <p:spPr>
            <a:xfrm>
              <a:off x="701671" y="249067"/>
              <a:ext cx="360533" cy="3605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p:cNvSpPr/>
            <p:nvPr userDrawn="1"/>
          </p:nvSpPr>
          <p:spPr>
            <a:xfrm>
              <a:off x="701671" y="247801"/>
              <a:ext cx="275115" cy="256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矩形 42"/>
            <p:cNvSpPr/>
            <p:nvPr userDrawn="1"/>
          </p:nvSpPr>
          <p:spPr>
            <a:xfrm>
              <a:off x="598941" y="128599"/>
              <a:ext cx="360533" cy="3605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6" name="组合 35"/>
          <p:cNvGrpSpPr/>
          <p:nvPr userDrawn="1"/>
        </p:nvGrpSpPr>
        <p:grpSpPr>
          <a:xfrm>
            <a:off x="440466" y="6381747"/>
            <a:ext cx="1859680" cy="304965"/>
            <a:chOff x="671368" y="6061309"/>
            <a:chExt cx="2479573" cy="304965"/>
          </a:xfrm>
          <a:solidFill>
            <a:schemeClr val="accent3"/>
          </a:solidFill>
        </p:grpSpPr>
        <p:grpSp>
          <p:nvGrpSpPr>
            <p:cNvPr id="37" name="组合 36"/>
            <p:cNvGrpSpPr/>
            <p:nvPr userDrawn="1"/>
          </p:nvGrpSpPr>
          <p:grpSpPr>
            <a:xfrm>
              <a:off x="2098445" y="6064781"/>
              <a:ext cx="1052496" cy="298683"/>
              <a:chOff x="2373567" y="1096524"/>
              <a:chExt cx="2578404" cy="731714"/>
            </a:xfrm>
            <a:grpFill/>
          </p:grpSpPr>
          <p:sp>
            <p:nvSpPr>
              <p:cNvPr id="60" name="Freeform 5"/>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68580" tIns="34290" rIns="68580" bIns="34290" numCol="1" anchor="t" anchorCtr="0" compatLnSpc="1"/>
              <a:lstStyle/>
              <a:p>
                <a:endParaRPr lang="zh-CN" altLang="en-US" sz="1350"/>
              </a:p>
            </p:txBody>
          </p:sp>
          <p:sp>
            <p:nvSpPr>
              <p:cNvPr id="61" name="Freeform 6"/>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68580" tIns="34290" rIns="68580" bIns="34290" numCol="1" anchor="t" anchorCtr="0" compatLnSpc="1"/>
              <a:lstStyle/>
              <a:p>
                <a:endParaRPr lang="zh-CN" altLang="en-US" sz="1350"/>
              </a:p>
            </p:txBody>
          </p:sp>
          <p:grpSp>
            <p:nvGrpSpPr>
              <p:cNvPr id="62" name="组合 61"/>
              <p:cNvGrpSpPr/>
              <p:nvPr/>
            </p:nvGrpSpPr>
            <p:grpSpPr>
              <a:xfrm>
                <a:off x="2373567" y="1096524"/>
                <a:ext cx="589817" cy="731714"/>
                <a:chOff x="5548313" y="2084388"/>
                <a:chExt cx="547688" cy="679451"/>
              </a:xfrm>
              <a:grpFill/>
            </p:grpSpPr>
            <p:sp>
              <p:nvSpPr>
                <p:cNvPr id="67"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63" name="组合 62"/>
              <p:cNvGrpSpPr/>
              <p:nvPr/>
            </p:nvGrpSpPr>
            <p:grpSpPr>
              <a:xfrm>
                <a:off x="3194779" y="1296598"/>
                <a:ext cx="356817" cy="382445"/>
                <a:chOff x="3792874" y="3156423"/>
                <a:chExt cx="331330" cy="355128"/>
              </a:xfrm>
              <a:grpFill/>
            </p:grpSpPr>
            <p:sp>
              <p:nvSpPr>
                <p:cNvPr id="64" name="Freeform 15"/>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 name="Freeform 16"/>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 name="Freeform 17"/>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grpSp>
          <p:nvGrpSpPr>
            <p:cNvPr id="39" name="组合 38"/>
            <p:cNvGrpSpPr/>
            <p:nvPr userDrawn="1"/>
          </p:nvGrpSpPr>
          <p:grpSpPr>
            <a:xfrm>
              <a:off x="671368" y="6061309"/>
              <a:ext cx="1100339" cy="304965"/>
              <a:chOff x="2372715" y="161759"/>
              <a:chExt cx="2695608" cy="747103"/>
            </a:xfrm>
            <a:grpFill/>
          </p:grpSpPr>
          <p:grpSp>
            <p:nvGrpSpPr>
              <p:cNvPr id="40" name="组合 39"/>
              <p:cNvGrpSpPr/>
              <p:nvPr/>
            </p:nvGrpSpPr>
            <p:grpSpPr>
              <a:xfrm>
                <a:off x="3804781" y="283376"/>
                <a:ext cx="521428" cy="548788"/>
                <a:chOff x="6113463" y="3541713"/>
                <a:chExt cx="484188" cy="509588"/>
              </a:xfrm>
              <a:grpFill/>
            </p:grpSpPr>
            <p:sp>
              <p:nvSpPr>
                <p:cNvPr id="58"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9"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48" name="组合 47"/>
              <p:cNvGrpSpPr/>
              <p:nvPr/>
            </p:nvGrpSpPr>
            <p:grpSpPr>
              <a:xfrm>
                <a:off x="2372715" y="161759"/>
                <a:ext cx="591521" cy="747103"/>
                <a:chOff x="6108700" y="2066926"/>
                <a:chExt cx="549275" cy="693738"/>
              </a:xfrm>
              <a:grpFill/>
            </p:grpSpPr>
            <p:sp>
              <p:nvSpPr>
                <p:cNvPr id="56"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7"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49" name="组合 48"/>
              <p:cNvGrpSpPr/>
              <p:nvPr/>
            </p:nvGrpSpPr>
            <p:grpSpPr>
              <a:xfrm>
                <a:off x="3173775" y="375308"/>
                <a:ext cx="396626" cy="341923"/>
                <a:chOff x="6186488" y="2930526"/>
                <a:chExt cx="368300" cy="317500"/>
              </a:xfrm>
              <a:grpFill/>
            </p:grpSpPr>
            <p:sp>
              <p:nvSpPr>
                <p:cNvPr id="53"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4"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5"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50" name="组合 49"/>
              <p:cNvGrpSpPr/>
              <p:nvPr/>
            </p:nvGrpSpPr>
            <p:grpSpPr>
              <a:xfrm>
                <a:off x="4613362" y="313351"/>
                <a:ext cx="454961" cy="453362"/>
                <a:chOff x="11893465" y="1994536"/>
                <a:chExt cx="274986" cy="274018"/>
              </a:xfrm>
              <a:grpFill/>
            </p:grpSpPr>
            <p:sp>
              <p:nvSpPr>
                <p:cNvPr id="51" name="Freeform 11"/>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68580" tIns="34290" rIns="68580" bIns="34290" numCol="1" anchor="t" anchorCtr="0" compatLnSpc="1"/>
                <a:lstStyle/>
                <a:p>
                  <a:endParaRPr lang="zh-CN" altLang="en-US" sz="1350"/>
                </a:p>
              </p:txBody>
            </p:sp>
            <p:sp>
              <p:nvSpPr>
                <p:cNvPr id="52" name="Freeform 12"/>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68580" tIns="34290" rIns="68580" bIns="34290" numCol="1" anchor="t" anchorCtr="0" compatLnSpc="1"/>
                <a:lstStyle/>
                <a:p>
                  <a:endParaRPr lang="zh-CN" altLang="en-US" sz="1350"/>
                </a:p>
              </p:txBody>
            </p:sp>
          </p:grpSp>
        </p:grpSp>
      </p:gr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页样式6-一段一图">
    <p:spTree>
      <p:nvGrpSpPr>
        <p:cNvPr id="1" name=""/>
        <p:cNvGrpSpPr/>
        <p:nvPr/>
      </p:nvGrpSpPr>
      <p:grpSpPr>
        <a:xfrm>
          <a:off x="0" y="0"/>
          <a:ext cx="0" cy="0"/>
          <a:chOff x="0" y="0"/>
          <a:chExt cx="0" cy="0"/>
        </a:xfrm>
      </p:grpSpPr>
      <p:sp>
        <p:nvSpPr>
          <p:cNvPr id="7" name="文本框 6"/>
          <p:cNvSpPr txBox="1">
            <a:spLocks noChangeArrowheads="1"/>
          </p:cNvSpPr>
          <p:nvPr userDrawn="1"/>
        </p:nvSpPr>
        <p:spPr bwMode="auto">
          <a:xfrm>
            <a:off x="8424863" y="6385243"/>
            <a:ext cx="413147"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200" smtClean="0">
                <a:solidFill>
                  <a:schemeClr val="accent3"/>
                </a:solidFill>
                <a:latin typeface="微软雅黑" panose="020B0503020204020204" pitchFamily="34" charset="-122"/>
              </a:rPr>
            </a:fld>
            <a:endParaRPr lang="zh-CN" altLang="en-US" sz="1200" dirty="0" smtClean="0">
              <a:solidFill>
                <a:schemeClr val="accent3"/>
              </a:solidFill>
              <a:latin typeface="微软雅黑" panose="020B0503020204020204" pitchFamily="34" charset="-122"/>
            </a:endParaRPr>
          </a:p>
        </p:txBody>
      </p:sp>
      <p:sp>
        <p:nvSpPr>
          <p:cNvPr id="35" name="矩形 34"/>
          <p:cNvSpPr/>
          <p:nvPr userDrawn="1"/>
        </p:nvSpPr>
        <p:spPr>
          <a:xfrm>
            <a:off x="7051638" y="-82800"/>
            <a:ext cx="1760177" cy="907200"/>
          </a:xfrm>
          <a:prstGeom prst="rect">
            <a:avLst/>
          </a:prstGeom>
          <a:solidFill>
            <a:schemeClr val="bg1"/>
          </a:solidFill>
          <a:ln>
            <a:noFill/>
          </a:ln>
          <a:effectLst>
            <a:outerShdw blurRad="1397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矩形 35"/>
          <p:cNvSpPr/>
          <p:nvPr userDrawn="1"/>
        </p:nvSpPr>
        <p:spPr>
          <a:xfrm>
            <a:off x="7051638" y="0"/>
            <a:ext cx="1760178" cy="826158"/>
          </a:xfrm>
          <a:prstGeom prst="rect">
            <a:avLst/>
          </a:pr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图片 38"/>
          <p:cNvPicPr>
            <a:picLocks noChangeAspect="1"/>
          </p:cNvPicPr>
          <p:nvPr userDrawn="1"/>
        </p:nvPicPr>
        <p:blipFill>
          <a:blip r:embed="rId2" cstate="print"/>
          <a:stretch>
            <a:fillRect/>
          </a:stretch>
        </p:blipFill>
        <p:spPr>
          <a:xfrm>
            <a:off x="7192626" y="252089"/>
            <a:ext cx="1476917" cy="432990"/>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页样式7-常规">
    <p:spTree>
      <p:nvGrpSpPr>
        <p:cNvPr id="1" name=""/>
        <p:cNvGrpSpPr/>
        <p:nvPr/>
      </p:nvGrpSpPr>
      <p:grpSpPr>
        <a:xfrm>
          <a:off x="0" y="0"/>
          <a:ext cx="0" cy="0"/>
          <a:chOff x="0" y="0"/>
          <a:chExt cx="0" cy="0"/>
        </a:xfrm>
      </p:grpSpPr>
      <p:sp>
        <p:nvSpPr>
          <p:cNvPr id="2" name="平行四边形 1"/>
          <p:cNvSpPr/>
          <p:nvPr userDrawn="1"/>
        </p:nvSpPr>
        <p:spPr>
          <a:xfrm>
            <a:off x="494036" y="482300"/>
            <a:ext cx="561151" cy="484094"/>
          </a:xfrm>
          <a:prstGeom prst="parallelogram">
            <a:avLst>
              <a:gd name="adj" fmla="val 71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userDrawn="1"/>
        </p:nvSpPr>
        <p:spPr>
          <a:xfrm>
            <a:off x="332184" y="-82800"/>
            <a:ext cx="8479631" cy="846000"/>
          </a:xfrm>
          <a:prstGeom prst="rect">
            <a:avLst/>
          </a:prstGeom>
          <a:solidFill>
            <a:schemeClr val="bg1"/>
          </a:solidFill>
          <a:ln>
            <a:noFill/>
          </a:ln>
          <a:effectLst>
            <a:outerShdw blurRad="1397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矩形 40"/>
          <p:cNvSpPr/>
          <p:nvPr userDrawn="1"/>
        </p:nvSpPr>
        <p:spPr>
          <a:xfrm>
            <a:off x="332185" y="0"/>
            <a:ext cx="8479631" cy="762658"/>
          </a:xfrm>
          <a:prstGeom prst="rect">
            <a:avLst/>
          </a:pr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标题 11"/>
          <p:cNvSpPr>
            <a:spLocks noGrp="1"/>
          </p:cNvSpPr>
          <p:nvPr>
            <p:ph type="title"/>
          </p:nvPr>
        </p:nvSpPr>
        <p:spPr>
          <a:xfrm>
            <a:off x="880121" y="185567"/>
            <a:ext cx="6036152"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100" b="1" baseline="0">
                <a:latin typeface="微软雅黑" panose="020B0503020204020204" pitchFamily="34" charset="-122"/>
                <a:ea typeface="微软雅黑" panose="020B0503020204020204" pitchFamily="34" charset="-122"/>
                <a:cs typeface="+mn-cs"/>
              </a:defRPr>
            </a:lvl1pPr>
          </a:lstStyle>
          <a:p>
            <a:pPr lvl="0" eaLnBrk="1" hangingPunct="1"/>
            <a:r>
              <a:rPr lang="zh-CN" altLang="en-US" dirty="0" smtClean="0"/>
              <a:t>单击此处编辑母版标题样式</a:t>
            </a:r>
            <a:endParaRPr lang="zh-CN" altLang="en-US" dirty="0"/>
          </a:p>
        </p:txBody>
      </p:sp>
      <p:sp>
        <p:nvSpPr>
          <p:cNvPr id="7" name="文本框 6"/>
          <p:cNvSpPr txBox="1">
            <a:spLocks noChangeArrowheads="1"/>
          </p:cNvSpPr>
          <p:nvPr userDrawn="1"/>
        </p:nvSpPr>
        <p:spPr bwMode="auto">
          <a:xfrm>
            <a:off x="8424863" y="6385243"/>
            <a:ext cx="413147"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200" smtClean="0">
                <a:solidFill>
                  <a:schemeClr val="accent3"/>
                </a:solidFill>
                <a:latin typeface="微软雅黑" panose="020B0503020204020204" pitchFamily="34" charset="-122"/>
              </a:rPr>
            </a:fld>
            <a:endParaRPr lang="zh-CN" altLang="en-US" sz="1200" dirty="0" smtClean="0">
              <a:solidFill>
                <a:schemeClr val="accent3"/>
              </a:solidFill>
              <a:latin typeface="微软雅黑" panose="020B0503020204020204" pitchFamily="34" charset="-122"/>
            </a:endParaRPr>
          </a:p>
        </p:txBody>
      </p:sp>
      <p:cxnSp>
        <p:nvCxnSpPr>
          <p:cNvPr id="38" name="直接连接符 37"/>
          <p:cNvCxnSpPr/>
          <p:nvPr userDrawn="1"/>
        </p:nvCxnSpPr>
        <p:spPr>
          <a:xfrm>
            <a:off x="332185" y="6264275"/>
            <a:ext cx="847963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2" name="图片 41"/>
          <p:cNvPicPr>
            <a:picLocks noChangeAspect="1"/>
          </p:cNvPicPr>
          <p:nvPr userDrawn="1"/>
        </p:nvPicPr>
        <p:blipFill>
          <a:blip r:embed="rId2" cstate="print"/>
          <a:stretch>
            <a:fillRect/>
          </a:stretch>
        </p:blipFill>
        <p:spPr>
          <a:xfrm>
            <a:off x="7192626" y="188589"/>
            <a:ext cx="1476917" cy="432990"/>
          </a:xfrm>
          <a:prstGeom prst="rect">
            <a:avLst/>
          </a:prstGeom>
        </p:spPr>
      </p:pic>
      <p:sp>
        <p:nvSpPr>
          <p:cNvPr id="43" name="矩形 42"/>
          <p:cNvSpPr/>
          <p:nvPr userDrawn="1"/>
        </p:nvSpPr>
        <p:spPr>
          <a:xfrm>
            <a:off x="486289" y="0"/>
            <a:ext cx="310364" cy="966395"/>
          </a:xfrm>
          <a:prstGeom prst="rect">
            <a:avLst/>
          </a:prstGeom>
          <a:ln>
            <a:noFill/>
          </a:ln>
          <a:effectLst>
            <a:outerShdw blurRad="127000" dist="25400" dir="5400000" sx="102000" sy="102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4" name="组合 33"/>
          <p:cNvGrpSpPr/>
          <p:nvPr userDrawn="1"/>
        </p:nvGrpSpPr>
        <p:grpSpPr>
          <a:xfrm>
            <a:off x="440466" y="6381747"/>
            <a:ext cx="1859680" cy="304965"/>
            <a:chOff x="671368" y="6061309"/>
            <a:chExt cx="2479573" cy="304965"/>
          </a:xfrm>
          <a:solidFill>
            <a:schemeClr val="accent3"/>
          </a:solidFill>
        </p:grpSpPr>
        <p:grpSp>
          <p:nvGrpSpPr>
            <p:cNvPr id="35" name="组合 34"/>
            <p:cNvGrpSpPr/>
            <p:nvPr userDrawn="1"/>
          </p:nvGrpSpPr>
          <p:grpSpPr>
            <a:xfrm>
              <a:off x="2098445" y="6064781"/>
              <a:ext cx="1052496" cy="298683"/>
              <a:chOff x="2373567" y="1096524"/>
              <a:chExt cx="2578404" cy="731714"/>
            </a:xfrm>
            <a:grpFill/>
          </p:grpSpPr>
          <p:sp>
            <p:nvSpPr>
              <p:cNvPr id="55" name="Freeform 5"/>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68580" tIns="34290" rIns="68580" bIns="34290" numCol="1" anchor="t" anchorCtr="0" compatLnSpc="1"/>
              <a:lstStyle/>
              <a:p>
                <a:endParaRPr lang="zh-CN" altLang="en-US" sz="1350"/>
              </a:p>
            </p:txBody>
          </p:sp>
          <p:sp>
            <p:nvSpPr>
              <p:cNvPr id="56" name="Freeform 6"/>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68580" tIns="34290" rIns="68580" bIns="34290" numCol="1" anchor="t" anchorCtr="0" compatLnSpc="1"/>
              <a:lstStyle/>
              <a:p>
                <a:endParaRPr lang="zh-CN" altLang="en-US" sz="1350"/>
              </a:p>
            </p:txBody>
          </p:sp>
          <p:grpSp>
            <p:nvGrpSpPr>
              <p:cNvPr id="57" name="组合 56"/>
              <p:cNvGrpSpPr/>
              <p:nvPr/>
            </p:nvGrpSpPr>
            <p:grpSpPr>
              <a:xfrm>
                <a:off x="2373567" y="1096524"/>
                <a:ext cx="589817" cy="731714"/>
                <a:chOff x="5548313" y="2084388"/>
                <a:chExt cx="547688" cy="679451"/>
              </a:xfrm>
              <a:grpFill/>
            </p:grpSpPr>
            <p:sp>
              <p:nvSpPr>
                <p:cNvPr id="62"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3"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58" name="组合 57"/>
              <p:cNvGrpSpPr/>
              <p:nvPr/>
            </p:nvGrpSpPr>
            <p:grpSpPr>
              <a:xfrm>
                <a:off x="3194779" y="1296598"/>
                <a:ext cx="356817" cy="382445"/>
                <a:chOff x="3792874" y="3156423"/>
                <a:chExt cx="331330" cy="355128"/>
              </a:xfrm>
              <a:grpFill/>
            </p:grpSpPr>
            <p:sp>
              <p:nvSpPr>
                <p:cNvPr id="59" name="Freeform 15"/>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0" name="Freeform 16"/>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 name="Freeform 17"/>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grpSp>
          <p:nvGrpSpPr>
            <p:cNvPr id="36" name="组合 35"/>
            <p:cNvGrpSpPr/>
            <p:nvPr userDrawn="1"/>
          </p:nvGrpSpPr>
          <p:grpSpPr>
            <a:xfrm>
              <a:off x="671368" y="6061309"/>
              <a:ext cx="1100339" cy="304965"/>
              <a:chOff x="2372715" y="161759"/>
              <a:chExt cx="2695608" cy="747103"/>
            </a:xfrm>
            <a:grpFill/>
          </p:grpSpPr>
          <p:grpSp>
            <p:nvGrpSpPr>
              <p:cNvPr id="37" name="组合 36"/>
              <p:cNvGrpSpPr/>
              <p:nvPr/>
            </p:nvGrpSpPr>
            <p:grpSpPr>
              <a:xfrm>
                <a:off x="3804781" y="283376"/>
                <a:ext cx="521428" cy="548788"/>
                <a:chOff x="6113463" y="3541713"/>
                <a:chExt cx="484188" cy="509588"/>
              </a:xfrm>
              <a:grpFill/>
            </p:grpSpPr>
            <p:sp>
              <p:nvSpPr>
                <p:cNvPr id="53"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4"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39" name="组合 38"/>
              <p:cNvGrpSpPr/>
              <p:nvPr/>
            </p:nvGrpSpPr>
            <p:grpSpPr>
              <a:xfrm>
                <a:off x="2372715" y="161759"/>
                <a:ext cx="591521" cy="747103"/>
                <a:chOff x="6108700" y="2066926"/>
                <a:chExt cx="549275" cy="693738"/>
              </a:xfrm>
              <a:grpFill/>
            </p:grpSpPr>
            <p:sp>
              <p:nvSpPr>
                <p:cNvPr id="51"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2"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40" name="组合 39"/>
              <p:cNvGrpSpPr/>
              <p:nvPr/>
            </p:nvGrpSpPr>
            <p:grpSpPr>
              <a:xfrm>
                <a:off x="3173775" y="375308"/>
                <a:ext cx="396626" cy="341923"/>
                <a:chOff x="6186488" y="2930526"/>
                <a:chExt cx="368300" cy="317500"/>
              </a:xfrm>
              <a:grpFill/>
            </p:grpSpPr>
            <p:sp>
              <p:nvSpPr>
                <p:cNvPr id="48"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9"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0"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44" name="组合 43"/>
              <p:cNvGrpSpPr/>
              <p:nvPr/>
            </p:nvGrpSpPr>
            <p:grpSpPr>
              <a:xfrm>
                <a:off x="4613362" y="313351"/>
                <a:ext cx="454961" cy="453362"/>
                <a:chOff x="11893465" y="1994536"/>
                <a:chExt cx="274986" cy="274018"/>
              </a:xfrm>
              <a:grpFill/>
            </p:grpSpPr>
            <p:sp>
              <p:nvSpPr>
                <p:cNvPr id="45" name="Freeform 11"/>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68580" tIns="34290" rIns="68580" bIns="34290" numCol="1" anchor="t" anchorCtr="0" compatLnSpc="1"/>
                <a:lstStyle/>
                <a:p>
                  <a:endParaRPr lang="zh-CN" altLang="en-US" sz="1350"/>
                </a:p>
              </p:txBody>
            </p:sp>
            <p:sp>
              <p:nvSpPr>
                <p:cNvPr id="46" name="Freeform 12"/>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68580" tIns="34290" rIns="68580" bIns="34290" numCol="1" anchor="t" anchorCtr="0" compatLnSpc="1"/>
                <a:lstStyle/>
                <a:p>
                  <a:endParaRPr lang="zh-CN" altLang="en-US" sz="1350"/>
                </a:p>
              </p:txBody>
            </p:sp>
          </p:grpSp>
        </p:grpSp>
      </p:grpSp>
    </p:spTree>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页样式7-一段一图">
    <p:spTree>
      <p:nvGrpSpPr>
        <p:cNvPr id="1" name=""/>
        <p:cNvGrpSpPr/>
        <p:nvPr/>
      </p:nvGrpSpPr>
      <p:grpSpPr>
        <a:xfrm>
          <a:off x="0" y="0"/>
          <a:ext cx="0" cy="0"/>
          <a:chOff x="0" y="0"/>
          <a:chExt cx="0" cy="0"/>
        </a:xfrm>
      </p:grpSpPr>
      <p:sp>
        <p:nvSpPr>
          <p:cNvPr id="34" name="文本框 33"/>
          <p:cNvSpPr txBox="1">
            <a:spLocks noChangeArrowheads="1"/>
          </p:cNvSpPr>
          <p:nvPr userDrawn="1"/>
        </p:nvSpPr>
        <p:spPr bwMode="auto">
          <a:xfrm>
            <a:off x="8424863" y="6385243"/>
            <a:ext cx="413147"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200" smtClean="0">
                <a:solidFill>
                  <a:schemeClr val="accent3"/>
                </a:solidFill>
                <a:latin typeface="微软雅黑" panose="020B0503020204020204" pitchFamily="34" charset="-122"/>
              </a:rPr>
            </a:fld>
            <a:endParaRPr lang="zh-CN" altLang="en-US" sz="1200" dirty="0" smtClean="0">
              <a:solidFill>
                <a:schemeClr val="accent3"/>
              </a:solidFill>
              <a:latin typeface="微软雅黑" panose="020B0503020204020204" pitchFamily="34" charset="-122"/>
            </a:endParaRPr>
          </a:p>
        </p:txBody>
      </p:sp>
      <p:sp>
        <p:nvSpPr>
          <p:cNvPr id="7" name="矩形 6"/>
          <p:cNvSpPr/>
          <p:nvPr userDrawn="1"/>
        </p:nvSpPr>
        <p:spPr>
          <a:xfrm>
            <a:off x="7038975" y="-82550"/>
            <a:ext cx="1772840" cy="845208"/>
          </a:xfrm>
          <a:prstGeom prst="rect">
            <a:avLst/>
          </a:prstGeom>
          <a:solidFill>
            <a:schemeClr val="bg1"/>
          </a:solidFill>
          <a:ln>
            <a:noFill/>
          </a:ln>
          <a:effectLst>
            <a:outerShdw blurRad="1397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userDrawn="1"/>
        </p:nvSpPr>
        <p:spPr>
          <a:xfrm>
            <a:off x="7038975" y="0"/>
            <a:ext cx="1772841" cy="762658"/>
          </a:xfrm>
          <a:prstGeom prst="rect">
            <a:avLst/>
          </a:pr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0" name="图片 9"/>
          <p:cNvPicPr>
            <a:picLocks noChangeAspect="1"/>
          </p:cNvPicPr>
          <p:nvPr userDrawn="1"/>
        </p:nvPicPr>
        <p:blipFill>
          <a:blip r:embed="rId2" cstate="print"/>
          <a:stretch>
            <a:fillRect/>
          </a:stretch>
        </p:blipFill>
        <p:spPr>
          <a:xfrm>
            <a:off x="7192626" y="188589"/>
            <a:ext cx="1476917" cy="432990"/>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页样式8-常规">
    <p:spTree>
      <p:nvGrpSpPr>
        <p:cNvPr id="1" name=""/>
        <p:cNvGrpSpPr/>
        <p:nvPr/>
      </p:nvGrpSpPr>
      <p:grpSpPr>
        <a:xfrm>
          <a:off x="0" y="0"/>
          <a:ext cx="0" cy="0"/>
          <a:chOff x="0" y="0"/>
          <a:chExt cx="0" cy="0"/>
        </a:xfrm>
      </p:grpSpPr>
      <p:sp>
        <p:nvSpPr>
          <p:cNvPr id="7" name="矩形 6"/>
          <p:cNvSpPr/>
          <p:nvPr userDrawn="1"/>
        </p:nvSpPr>
        <p:spPr>
          <a:xfrm>
            <a:off x="238974" y="6188075"/>
            <a:ext cx="8662560" cy="669925"/>
          </a:xfrm>
          <a:prstGeom prst="rect">
            <a:avLst/>
          </a:prstGeom>
          <a:solidFill>
            <a:schemeClr val="accent4"/>
          </a:solidFill>
          <a:ln>
            <a:noFill/>
          </a:ln>
          <a:effectLst>
            <a:outerShdw blurRad="1270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8" name="矩形 7"/>
          <p:cNvSpPr/>
          <p:nvPr userDrawn="1"/>
        </p:nvSpPr>
        <p:spPr>
          <a:xfrm>
            <a:off x="238974" y="0"/>
            <a:ext cx="8662560" cy="873125"/>
          </a:xfrm>
          <a:prstGeom prst="rect">
            <a:avLst/>
          </a:prstGeom>
          <a:solidFill>
            <a:schemeClr val="accent1"/>
          </a:solidFill>
          <a:ln>
            <a:solidFill>
              <a:schemeClr val="accent1"/>
            </a:solidFill>
          </a:ln>
          <a:effectLst>
            <a:outerShdw blurRad="1270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chemeClr val="bg1"/>
              </a:solidFill>
            </a:endParaRPr>
          </a:p>
        </p:txBody>
      </p:sp>
      <p:sp>
        <p:nvSpPr>
          <p:cNvPr id="9" name="标题 11"/>
          <p:cNvSpPr>
            <a:spLocks noGrp="1"/>
          </p:cNvSpPr>
          <p:nvPr>
            <p:ph type="title"/>
          </p:nvPr>
        </p:nvSpPr>
        <p:spPr>
          <a:xfrm>
            <a:off x="406154" y="247495"/>
            <a:ext cx="6482886"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100" b="1" baseline="0">
                <a:solidFill>
                  <a:schemeClr val="bg1"/>
                </a:solidFill>
                <a:latin typeface="微软雅黑" panose="020B0503020204020204" pitchFamily="34" charset="-122"/>
                <a:ea typeface="微软雅黑" panose="020B0503020204020204" pitchFamily="34" charset="-122"/>
                <a:cs typeface="+mn-cs"/>
              </a:defRPr>
            </a:lvl1pPr>
          </a:lstStyle>
          <a:p>
            <a:pPr lvl="0" eaLnBrk="1" hangingPunct="1"/>
            <a:r>
              <a:rPr lang="zh-CN" altLang="en-US" dirty="0" smtClean="0"/>
              <a:t>单击此处编辑母版标题样式</a:t>
            </a:r>
            <a:endParaRPr lang="zh-CN" altLang="en-US" dirty="0"/>
          </a:p>
        </p:txBody>
      </p:sp>
      <p:sp>
        <p:nvSpPr>
          <p:cNvPr id="11" name="文本框 10"/>
          <p:cNvSpPr txBox="1">
            <a:spLocks noChangeArrowheads="1"/>
          </p:cNvSpPr>
          <p:nvPr userDrawn="1"/>
        </p:nvSpPr>
        <p:spPr bwMode="auto">
          <a:xfrm>
            <a:off x="8424863" y="6385243"/>
            <a:ext cx="413147"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200" smtClean="0">
                <a:solidFill>
                  <a:srgbClr val="F2F2F2"/>
                </a:solidFill>
                <a:latin typeface="微软雅黑" panose="020B0503020204020204" pitchFamily="34" charset="-122"/>
              </a:rPr>
            </a:fld>
            <a:endParaRPr lang="zh-CN" altLang="en-US" sz="1200" dirty="0" smtClean="0">
              <a:solidFill>
                <a:srgbClr val="F2F2F2"/>
              </a:solidFill>
              <a:latin typeface="微软雅黑" panose="020B0503020204020204" pitchFamily="34" charset="-122"/>
            </a:endParaRPr>
          </a:p>
        </p:txBody>
      </p:sp>
      <p:pic>
        <p:nvPicPr>
          <p:cNvPr id="40" name="图片 39"/>
          <p:cNvPicPr>
            <a:picLocks noChangeAspect="1"/>
          </p:cNvPicPr>
          <p:nvPr userDrawn="1"/>
        </p:nvPicPr>
        <p:blipFill>
          <a:blip r:embed="rId2" cstate="print"/>
          <a:stretch>
            <a:fillRect/>
          </a:stretch>
        </p:blipFill>
        <p:spPr>
          <a:xfrm>
            <a:off x="7173038" y="131404"/>
            <a:ext cx="1682339" cy="627854"/>
          </a:xfrm>
          <a:prstGeom prst="rect">
            <a:avLst/>
          </a:prstGeom>
        </p:spPr>
      </p:pic>
      <p:grpSp>
        <p:nvGrpSpPr>
          <p:cNvPr id="37" name="组合 36"/>
          <p:cNvGrpSpPr/>
          <p:nvPr userDrawn="1"/>
        </p:nvGrpSpPr>
        <p:grpSpPr>
          <a:xfrm>
            <a:off x="440466" y="6381747"/>
            <a:ext cx="1859680" cy="304965"/>
            <a:chOff x="671368" y="6061309"/>
            <a:chExt cx="2479573" cy="304965"/>
          </a:xfrm>
          <a:solidFill>
            <a:schemeClr val="bg1"/>
          </a:solidFill>
        </p:grpSpPr>
        <p:grpSp>
          <p:nvGrpSpPr>
            <p:cNvPr id="38" name="组合 37"/>
            <p:cNvGrpSpPr/>
            <p:nvPr userDrawn="1"/>
          </p:nvGrpSpPr>
          <p:grpSpPr>
            <a:xfrm>
              <a:off x="2098445" y="6064781"/>
              <a:ext cx="1052496" cy="298683"/>
              <a:chOff x="2373567" y="1096524"/>
              <a:chExt cx="2578404" cy="731714"/>
            </a:xfrm>
            <a:grpFill/>
          </p:grpSpPr>
          <p:sp>
            <p:nvSpPr>
              <p:cNvPr id="54" name="Freeform 5"/>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68580" tIns="34290" rIns="68580" bIns="34290" numCol="1" anchor="t" anchorCtr="0" compatLnSpc="1"/>
              <a:lstStyle/>
              <a:p>
                <a:endParaRPr lang="zh-CN" altLang="en-US" sz="1350"/>
              </a:p>
            </p:txBody>
          </p:sp>
          <p:sp>
            <p:nvSpPr>
              <p:cNvPr id="55" name="Freeform 6"/>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68580" tIns="34290" rIns="68580" bIns="34290" numCol="1" anchor="t" anchorCtr="0" compatLnSpc="1"/>
              <a:lstStyle/>
              <a:p>
                <a:endParaRPr lang="zh-CN" altLang="en-US" sz="1350"/>
              </a:p>
            </p:txBody>
          </p:sp>
          <p:grpSp>
            <p:nvGrpSpPr>
              <p:cNvPr id="56" name="组合 55"/>
              <p:cNvGrpSpPr/>
              <p:nvPr/>
            </p:nvGrpSpPr>
            <p:grpSpPr>
              <a:xfrm>
                <a:off x="2373567" y="1096524"/>
                <a:ext cx="589817" cy="731714"/>
                <a:chOff x="5548313" y="2084388"/>
                <a:chExt cx="547688" cy="679451"/>
              </a:xfrm>
              <a:grpFill/>
            </p:grpSpPr>
            <p:sp>
              <p:nvSpPr>
                <p:cNvPr id="61"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57" name="组合 56"/>
              <p:cNvGrpSpPr/>
              <p:nvPr/>
            </p:nvGrpSpPr>
            <p:grpSpPr>
              <a:xfrm>
                <a:off x="3194779" y="1296598"/>
                <a:ext cx="356817" cy="382445"/>
                <a:chOff x="3792874" y="3156423"/>
                <a:chExt cx="331330" cy="355128"/>
              </a:xfrm>
              <a:grpFill/>
            </p:grpSpPr>
            <p:sp>
              <p:nvSpPr>
                <p:cNvPr id="58" name="Freeform 15"/>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9" name="Freeform 16"/>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0" name="Freeform 17"/>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grpSp>
          <p:nvGrpSpPr>
            <p:cNvPr id="39" name="组合 38"/>
            <p:cNvGrpSpPr/>
            <p:nvPr userDrawn="1"/>
          </p:nvGrpSpPr>
          <p:grpSpPr>
            <a:xfrm>
              <a:off x="671368" y="6061309"/>
              <a:ext cx="1100339" cy="304965"/>
              <a:chOff x="2372715" y="161759"/>
              <a:chExt cx="2695608" cy="747103"/>
            </a:xfrm>
            <a:grpFill/>
          </p:grpSpPr>
          <p:grpSp>
            <p:nvGrpSpPr>
              <p:cNvPr id="41" name="组合 40"/>
              <p:cNvGrpSpPr/>
              <p:nvPr/>
            </p:nvGrpSpPr>
            <p:grpSpPr>
              <a:xfrm>
                <a:off x="3804781" y="283376"/>
                <a:ext cx="521428" cy="548788"/>
                <a:chOff x="6113463" y="3541713"/>
                <a:chExt cx="484188" cy="509588"/>
              </a:xfrm>
              <a:grpFill/>
            </p:grpSpPr>
            <p:sp>
              <p:nvSpPr>
                <p:cNvPr id="52"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3"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42" name="组合 41"/>
              <p:cNvGrpSpPr/>
              <p:nvPr/>
            </p:nvGrpSpPr>
            <p:grpSpPr>
              <a:xfrm>
                <a:off x="2372715" y="161759"/>
                <a:ext cx="591521" cy="747103"/>
                <a:chOff x="6108700" y="2066926"/>
                <a:chExt cx="549275" cy="693738"/>
              </a:xfrm>
              <a:grpFill/>
            </p:grpSpPr>
            <p:sp>
              <p:nvSpPr>
                <p:cNvPr id="50"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1"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43" name="组合 42"/>
              <p:cNvGrpSpPr/>
              <p:nvPr/>
            </p:nvGrpSpPr>
            <p:grpSpPr>
              <a:xfrm>
                <a:off x="3173775" y="375308"/>
                <a:ext cx="396626" cy="341923"/>
                <a:chOff x="6186488" y="2930526"/>
                <a:chExt cx="368300" cy="317500"/>
              </a:xfrm>
              <a:grpFill/>
            </p:grpSpPr>
            <p:sp>
              <p:nvSpPr>
                <p:cNvPr id="47"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8"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9"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44" name="组合 43"/>
              <p:cNvGrpSpPr/>
              <p:nvPr/>
            </p:nvGrpSpPr>
            <p:grpSpPr>
              <a:xfrm>
                <a:off x="4613362" y="313351"/>
                <a:ext cx="454961" cy="453362"/>
                <a:chOff x="11893465" y="1994536"/>
                <a:chExt cx="274986" cy="274018"/>
              </a:xfrm>
              <a:grpFill/>
            </p:grpSpPr>
            <p:sp>
              <p:nvSpPr>
                <p:cNvPr id="45" name="Freeform 11"/>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68580" tIns="34290" rIns="68580" bIns="34290" numCol="1" anchor="t" anchorCtr="0" compatLnSpc="1"/>
                <a:lstStyle/>
                <a:p>
                  <a:endParaRPr lang="zh-CN" altLang="en-US" sz="1350"/>
                </a:p>
              </p:txBody>
            </p:sp>
            <p:sp>
              <p:nvSpPr>
                <p:cNvPr id="46" name="Freeform 12"/>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68580" tIns="34290" rIns="68580" bIns="34290" numCol="1" anchor="t" anchorCtr="0" compatLnSpc="1"/>
                <a:lstStyle/>
                <a:p>
                  <a:endParaRPr lang="zh-CN" altLang="en-US" sz="1350"/>
                </a:p>
              </p:txBody>
            </p:sp>
          </p:grpSp>
        </p:grpSp>
      </p:grpSp>
    </p:spTree>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页样式8-一段一图">
    <p:spTree>
      <p:nvGrpSpPr>
        <p:cNvPr id="1" name=""/>
        <p:cNvGrpSpPr/>
        <p:nvPr/>
      </p:nvGrpSpPr>
      <p:grpSpPr>
        <a:xfrm>
          <a:off x="0" y="0"/>
          <a:ext cx="0" cy="0"/>
          <a:chOff x="0" y="0"/>
          <a:chExt cx="0" cy="0"/>
        </a:xfrm>
      </p:grpSpPr>
      <p:sp>
        <p:nvSpPr>
          <p:cNvPr id="7" name="矩形 6"/>
          <p:cNvSpPr/>
          <p:nvPr userDrawn="1"/>
        </p:nvSpPr>
        <p:spPr>
          <a:xfrm>
            <a:off x="8358692" y="6188075"/>
            <a:ext cx="542843" cy="669925"/>
          </a:xfrm>
          <a:prstGeom prst="rect">
            <a:avLst/>
          </a:prstGeom>
          <a:solidFill>
            <a:schemeClr val="accent4"/>
          </a:solidFill>
          <a:ln>
            <a:noFill/>
          </a:ln>
          <a:effectLst>
            <a:outerShdw blurRad="1270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8" name="矩形 7"/>
          <p:cNvSpPr/>
          <p:nvPr userDrawn="1"/>
        </p:nvSpPr>
        <p:spPr>
          <a:xfrm>
            <a:off x="7116185" y="0"/>
            <a:ext cx="1785350" cy="873125"/>
          </a:xfrm>
          <a:prstGeom prst="rect">
            <a:avLst/>
          </a:prstGeom>
          <a:solidFill>
            <a:schemeClr val="accent1"/>
          </a:solidFill>
          <a:ln>
            <a:solidFill>
              <a:schemeClr val="accent1"/>
            </a:solidFill>
          </a:ln>
          <a:effectLst>
            <a:outerShdw blurRad="1270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chemeClr val="bg1"/>
              </a:solidFill>
            </a:endParaRPr>
          </a:p>
        </p:txBody>
      </p:sp>
      <p:sp>
        <p:nvSpPr>
          <p:cNvPr id="11" name="文本框 10"/>
          <p:cNvSpPr txBox="1">
            <a:spLocks noChangeArrowheads="1"/>
          </p:cNvSpPr>
          <p:nvPr userDrawn="1"/>
        </p:nvSpPr>
        <p:spPr bwMode="auto">
          <a:xfrm>
            <a:off x="8424863" y="6385243"/>
            <a:ext cx="413147"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200" smtClean="0">
                <a:solidFill>
                  <a:srgbClr val="F2F2F2"/>
                </a:solidFill>
                <a:latin typeface="微软雅黑" panose="020B0503020204020204" pitchFamily="34" charset="-122"/>
              </a:rPr>
            </a:fld>
            <a:endParaRPr lang="zh-CN" altLang="en-US" sz="1200" dirty="0" smtClean="0">
              <a:solidFill>
                <a:srgbClr val="F2F2F2"/>
              </a:solidFill>
              <a:latin typeface="微软雅黑" panose="020B0503020204020204" pitchFamily="34" charset="-122"/>
            </a:endParaRPr>
          </a:p>
        </p:txBody>
      </p:sp>
      <p:pic>
        <p:nvPicPr>
          <p:cNvPr id="40" name="图片 39"/>
          <p:cNvPicPr>
            <a:picLocks noChangeAspect="1"/>
          </p:cNvPicPr>
          <p:nvPr userDrawn="1"/>
        </p:nvPicPr>
        <p:blipFill>
          <a:blip r:embed="rId2" cstate="print"/>
          <a:stretch>
            <a:fillRect/>
          </a:stretch>
        </p:blipFill>
        <p:spPr>
          <a:xfrm>
            <a:off x="7173038" y="131404"/>
            <a:ext cx="1682339" cy="627854"/>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封面样式2-首页1">
    <p:spTree>
      <p:nvGrpSpPr>
        <p:cNvPr id="1" name=""/>
        <p:cNvGrpSpPr/>
        <p:nvPr/>
      </p:nvGrpSpPr>
      <p:grpSpPr>
        <a:xfrm>
          <a:off x="0" y="0"/>
          <a:ext cx="0" cy="0"/>
          <a:chOff x="0" y="0"/>
          <a:chExt cx="0" cy="0"/>
        </a:xfrm>
      </p:grpSpPr>
      <p:sp>
        <p:nvSpPr>
          <p:cNvPr id="6" name="PA-矩形 7"/>
          <p:cNvSpPr/>
          <p:nvPr userDrawn="1">
            <p:custDataLst>
              <p:tags r:id="rId2"/>
            </p:custData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PA-矩形 7"/>
          <p:cNvSpPr/>
          <p:nvPr userDrawn="1">
            <p:custDataLst>
              <p:tags r:id="rId3"/>
            </p:custDataLst>
          </p:nvPr>
        </p:nvSpPr>
        <p:spPr>
          <a:xfrm>
            <a:off x="0" y="0"/>
            <a:ext cx="9144000" cy="6858000"/>
          </a:xfrm>
          <a:prstGeom prst="rect">
            <a:avLst/>
          </a:prstGeom>
          <a:gradFill>
            <a:gsLst>
              <a:gs pos="0">
                <a:srgbClr val="008244"/>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形状 39"/>
          <p:cNvSpPr/>
          <p:nvPr userDrawn="1"/>
        </p:nvSpPr>
        <p:spPr>
          <a:xfrm>
            <a:off x="166415" y="0"/>
            <a:ext cx="5652643" cy="6858000"/>
          </a:xfrm>
          <a:custGeom>
            <a:avLst/>
            <a:gdLst>
              <a:gd name="connsiteX0" fmla="*/ 0 w 7536857"/>
              <a:gd name="connsiteY0" fmla="*/ 0 h 6858000"/>
              <a:gd name="connsiteX1" fmla="*/ 6351816 w 7536857"/>
              <a:gd name="connsiteY1" fmla="*/ 0 h 6858000"/>
              <a:gd name="connsiteX2" fmla="*/ 6432300 w 7536857"/>
              <a:gd name="connsiteY2" fmla="*/ 102417 h 6858000"/>
              <a:gd name="connsiteX3" fmla="*/ 7536857 w 7536857"/>
              <a:gd name="connsiteY3" fmla="*/ 3429000 h 6858000"/>
              <a:gd name="connsiteX4" fmla="*/ 6432300 w 7536857"/>
              <a:gd name="connsiteY4" fmla="*/ 6755583 h 6858000"/>
              <a:gd name="connsiteX5" fmla="*/ 6351816 w 7536857"/>
              <a:gd name="connsiteY5" fmla="*/ 6858000 h 6858000"/>
              <a:gd name="connsiteX6" fmla="*/ 0 w 753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6857" h="6858000">
                <a:moveTo>
                  <a:pt x="0" y="0"/>
                </a:moveTo>
                <a:lnTo>
                  <a:pt x="6351816" y="0"/>
                </a:lnTo>
                <a:lnTo>
                  <a:pt x="6432300" y="102417"/>
                </a:lnTo>
                <a:cubicBezTo>
                  <a:pt x="7126033" y="1030047"/>
                  <a:pt x="7536857" y="2181547"/>
                  <a:pt x="7536857" y="3429000"/>
                </a:cubicBezTo>
                <a:cubicBezTo>
                  <a:pt x="7536857" y="4676454"/>
                  <a:pt x="7126033" y="5827953"/>
                  <a:pt x="6432300" y="6755583"/>
                </a:cubicBezTo>
                <a:lnTo>
                  <a:pt x="6351816" y="6858000"/>
                </a:lnTo>
                <a:lnTo>
                  <a:pt x="0" y="6858000"/>
                </a:lnTo>
                <a:close/>
              </a:path>
            </a:pathLst>
          </a:custGeom>
          <a:pattFill prst="pct5">
            <a:fgClr>
              <a:schemeClr val="bg1">
                <a:lumMod val="85000"/>
              </a:schemeClr>
            </a:fgClr>
            <a:bgClr>
              <a:schemeClr val="bg1"/>
            </a:bgClr>
          </a:pattFill>
          <a:ln>
            <a:noFill/>
          </a:ln>
          <a:effectLst>
            <a:outerShdw blurRad="190500" sx="101000" sy="1010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任意多边形: 形状 39"/>
          <p:cNvSpPr/>
          <p:nvPr userDrawn="1"/>
        </p:nvSpPr>
        <p:spPr>
          <a:xfrm>
            <a:off x="142256" y="0"/>
            <a:ext cx="5652643" cy="6858000"/>
          </a:xfrm>
          <a:custGeom>
            <a:avLst/>
            <a:gdLst>
              <a:gd name="connsiteX0" fmla="*/ 0 w 7536857"/>
              <a:gd name="connsiteY0" fmla="*/ 0 h 6858000"/>
              <a:gd name="connsiteX1" fmla="*/ 6351816 w 7536857"/>
              <a:gd name="connsiteY1" fmla="*/ 0 h 6858000"/>
              <a:gd name="connsiteX2" fmla="*/ 6432300 w 7536857"/>
              <a:gd name="connsiteY2" fmla="*/ 102417 h 6858000"/>
              <a:gd name="connsiteX3" fmla="*/ 7536857 w 7536857"/>
              <a:gd name="connsiteY3" fmla="*/ 3429000 h 6858000"/>
              <a:gd name="connsiteX4" fmla="*/ 6432300 w 7536857"/>
              <a:gd name="connsiteY4" fmla="*/ 6755583 h 6858000"/>
              <a:gd name="connsiteX5" fmla="*/ 6351816 w 7536857"/>
              <a:gd name="connsiteY5" fmla="*/ 6858000 h 6858000"/>
              <a:gd name="connsiteX6" fmla="*/ 0 w 753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6857" h="6858000">
                <a:moveTo>
                  <a:pt x="0" y="0"/>
                </a:moveTo>
                <a:lnTo>
                  <a:pt x="6351816" y="0"/>
                </a:lnTo>
                <a:lnTo>
                  <a:pt x="6432300" y="102417"/>
                </a:lnTo>
                <a:cubicBezTo>
                  <a:pt x="7126033" y="1030047"/>
                  <a:pt x="7536857" y="2181547"/>
                  <a:pt x="7536857" y="3429000"/>
                </a:cubicBezTo>
                <a:cubicBezTo>
                  <a:pt x="7536857" y="4676454"/>
                  <a:pt x="7126033" y="5827953"/>
                  <a:pt x="6432300" y="6755583"/>
                </a:cubicBezTo>
                <a:lnTo>
                  <a:pt x="6351816" y="6858000"/>
                </a:lnTo>
                <a:lnTo>
                  <a:pt x="0" y="6858000"/>
                </a:lnTo>
                <a:close/>
              </a:path>
            </a:pathLst>
          </a:custGeom>
          <a:solidFill>
            <a:srgbClr val="A13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任意多边形: 形状 39"/>
          <p:cNvSpPr/>
          <p:nvPr userDrawn="1"/>
        </p:nvSpPr>
        <p:spPr>
          <a:xfrm>
            <a:off x="0" y="0"/>
            <a:ext cx="5652643" cy="6858000"/>
          </a:xfrm>
          <a:custGeom>
            <a:avLst/>
            <a:gdLst>
              <a:gd name="connsiteX0" fmla="*/ 0 w 7536857"/>
              <a:gd name="connsiteY0" fmla="*/ 0 h 6858000"/>
              <a:gd name="connsiteX1" fmla="*/ 6351816 w 7536857"/>
              <a:gd name="connsiteY1" fmla="*/ 0 h 6858000"/>
              <a:gd name="connsiteX2" fmla="*/ 6432300 w 7536857"/>
              <a:gd name="connsiteY2" fmla="*/ 102417 h 6858000"/>
              <a:gd name="connsiteX3" fmla="*/ 7536857 w 7536857"/>
              <a:gd name="connsiteY3" fmla="*/ 3429000 h 6858000"/>
              <a:gd name="connsiteX4" fmla="*/ 6432300 w 7536857"/>
              <a:gd name="connsiteY4" fmla="*/ 6755583 h 6858000"/>
              <a:gd name="connsiteX5" fmla="*/ 6351816 w 7536857"/>
              <a:gd name="connsiteY5" fmla="*/ 6858000 h 6858000"/>
              <a:gd name="connsiteX6" fmla="*/ 0 w 753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6857" h="6858000">
                <a:moveTo>
                  <a:pt x="0" y="0"/>
                </a:moveTo>
                <a:lnTo>
                  <a:pt x="6351816" y="0"/>
                </a:lnTo>
                <a:lnTo>
                  <a:pt x="6432300" y="102417"/>
                </a:lnTo>
                <a:cubicBezTo>
                  <a:pt x="7126033" y="1030047"/>
                  <a:pt x="7536857" y="2181547"/>
                  <a:pt x="7536857" y="3429000"/>
                </a:cubicBezTo>
                <a:cubicBezTo>
                  <a:pt x="7536857" y="4676454"/>
                  <a:pt x="7126033" y="5827953"/>
                  <a:pt x="6432300" y="6755583"/>
                </a:cubicBezTo>
                <a:lnTo>
                  <a:pt x="6351816" y="6858000"/>
                </a:lnTo>
                <a:lnTo>
                  <a:pt x="0" y="6858000"/>
                </a:lnTo>
                <a:close/>
              </a:path>
            </a:pathLst>
          </a:custGeom>
          <a:solidFill>
            <a:schemeClr val="bg1"/>
          </a:solidFill>
          <a:ln>
            <a:noFill/>
          </a:ln>
          <a:effectLst>
            <a:outerShdw blurRad="76200" sx="101000" sy="1010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任意多边形: 形状 74"/>
          <p:cNvSpPr/>
          <p:nvPr userDrawn="1"/>
        </p:nvSpPr>
        <p:spPr>
          <a:xfrm flipV="1">
            <a:off x="495300" y="3829587"/>
            <a:ext cx="4867037" cy="193259"/>
          </a:xfrm>
          <a:custGeom>
            <a:avLst/>
            <a:gdLst>
              <a:gd name="connsiteX0" fmla="*/ 0 w 6415214"/>
              <a:gd name="connsiteY0" fmla="*/ 171407 h 171407"/>
              <a:gd name="connsiteX1" fmla="*/ 6415214 w 6415214"/>
              <a:gd name="connsiteY1" fmla="*/ 171407 h 171407"/>
              <a:gd name="connsiteX2" fmla="*/ 6415214 w 6415214"/>
              <a:gd name="connsiteY2" fmla="*/ 100390 h 171407"/>
              <a:gd name="connsiteX3" fmla="*/ 511261 w 6415214"/>
              <a:gd name="connsiteY3" fmla="*/ 100390 h 171407"/>
              <a:gd name="connsiteX4" fmla="*/ 229919 w 6415214"/>
              <a:gd name="connsiteY4" fmla="*/ 0 h 171407"/>
              <a:gd name="connsiteX5" fmla="*/ 229919 w 6415214"/>
              <a:gd name="connsiteY5" fmla="*/ 100390 h 171407"/>
              <a:gd name="connsiteX6" fmla="*/ 0 w 6415214"/>
              <a:gd name="connsiteY6" fmla="*/ 100390 h 171407"/>
              <a:gd name="connsiteX0-1" fmla="*/ 0 w 6415214"/>
              <a:gd name="connsiteY0-2" fmla="*/ 171407 h 262847"/>
              <a:gd name="connsiteX1-3" fmla="*/ 6415214 w 6415214"/>
              <a:gd name="connsiteY1-4" fmla="*/ 171407 h 262847"/>
              <a:gd name="connsiteX2-5" fmla="*/ 6415214 w 6415214"/>
              <a:gd name="connsiteY2-6" fmla="*/ 100390 h 262847"/>
              <a:gd name="connsiteX3-7" fmla="*/ 511261 w 6415214"/>
              <a:gd name="connsiteY3-8" fmla="*/ 100390 h 262847"/>
              <a:gd name="connsiteX4-9" fmla="*/ 229919 w 6415214"/>
              <a:gd name="connsiteY4-10" fmla="*/ 0 h 262847"/>
              <a:gd name="connsiteX5-11" fmla="*/ 229919 w 6415214"/>
              <a:gd name="connsiteY5-12" fmla="*/ 100390 h 262847"/>
              <a:gd name="connsiteX6-13" fmla="*/ 0 w 6415214"/>
              <a:gd name="connsiteY6-14" fmla="*/ 100390 h 262847"/>
              <a:gd name="connsiteX7" fmla="*/ 91440 w 6415214"/>
              <a:gd name="connsiteY7" fmla="*/ 262847 h 262847"/>
              <a:gd name="connsiteX0-15" fmla="*/ 0 w 6415214"/>
              <a:gd name="connsiteY0-16" fmla="*/ 171407 h 171407"/>
              <a:gd name="connsiteX1-17" fmla="*/ 6415214 w 6415214"/>
              <a:gd name="connsiteY1-18" fmla="*/ 171407 h 171407"/>
              <a:gd name="connsiteX2-19" fmla="*/ 6415214 w 6415214"/>
              <a:gd name="connsiteY2-20" fmla="*/ 100390 h 171407"/>
              <a:gd name="connsiteX3-21" fmla="*/ 511261 w 6415214"/>
              <a:gd name="connsiteY3-22" fmla="*/ 100390 h 171407"/>
              <a:gd name="connsiteX4-23" fmla="*/ 229919 w 6415214"/>
              <a:gd name="connsiteY4-24" fmla="*/ 0 h 171407"/>
              <a:gd name="connsiteX5-25" fmla="*/ 229919 w 6415214"/>
              <a:gd name="connsiteY5-26" fmla="*/ 100390 h 171407"/>
              <a:gd name="connsiteX6-27" fmla="*/ 0 w 6415214"/>
              <a:gd name="connsiteY6-28" fmla="*/ 100390 h 171407"/>
              <a:gd name="connsiteX0-29" fmla="*/ 0 w 6415214"/>
              <a:gd name="connsiteY0-30" fmla="*/ 171407 h 171407"/>
              <a:gd name="connsiteX1-31" fmla="*/ 6415214 w 6415214"/>
              <a:gd name="connsiteY1-32" fmla="*/ 100390 h 171407"/>
              <a:gd name="connsiteX2-33" fmla="*/ 511261 w 6415214"/>
              <a:gd name="connsiteY2-34" fmla="*/ 100390 h 171407"/>
              <a:gd name="connsiteX3-35" fmla="*/ 229919 w 6415214"/>
              <a:gd name="connsiteY3-36" fmla="*/ 0 h 171407"/>
              <a:gd name="connsiteX4-37" fmla="*/ 229919 w 6415214"/>
              <a:gd name="connsiteY4-38" fmla="*/ 100390 h 171407"/>
              <a:gd name="connsiteX5-39" fmla="*/ 0 w 6415214"/>
              <a:gd name="connsiteY5-40" fmla="*/ 100390 h 171407"/>
              <a:gd name="connsiteX0-41" fmla="*/ 6415214 w 6415214"/>
              <a:gd name="connsiteY0-42" fmla="*/ 100390 h 100390"/>
              <a:gd name="connsiteX1-43" fmla="*/ 511261 w 6415214"/>
              <a:gd name="connsiteY1-44" fmla="*/ 100390 h 100390"/>
              <a:gd name="connsiteX2-45" fmla="*/ 229919 w 6415214"/>
              <a:gd name="connsiteY2-46" fmla="*/ 0 h 100390"/>
              <a:gd name="connsiteX3-47" fmla="*/ 229919 w 6415214"/>
              <a:gd name="connsiteY3-48" fmla="*/ 100390 h 100390"/>
              <a:gd name="connsiteX4-49" fmla="*/ 0 w 6415214"/>
              <a:gd name="connsiteY4-50" fmla="*/ 100390 h 100390"/>
              <a:gd name="connsiteX0-51" fmla="*/ 6415214 w 6415214"/>
              <a:gd name="connsiteY0-52" fmla="*/ 195640 h 195640"/>
              <a:gd name="connsiteX1-53" fmla="*/ 511261 w 6415214"/>
              <a:gd name="connsiteY1-54" fmla="*/ 195640 h 195640"/>
              <a:gd name="connsiteX2-55" fmla="*/ 227538 w 6415214"/>
              <a:gd name="connsiteY2-56" fmla="*/ 0 h 195640"/>
              <a:gd name="connsiteX3-57" fmla="*/ 229919 w 6415214"/>
              <a:gd name="connsiteY3-58" fmla="*/ 195640 h 195640"/>
              <a:gd name="connsiteX4-59" fmla="*/ 0 w 6415214"/>
              <a:gd name="connsiteY4-60" fmla="*/ 195640 h 195640"/>
              <a:gd name="connsiteX0-61" fmla="*/ 6415214 w 6415214"/>
              <a:gd name="connsiteY0-62" fmla="*/ 193259 h 193259"/>
              <a:gd name="connsiteX1-63" fmla="*/ 511261 w 6415214"/>
              <a:gd name="connsiteY1-64" fmla="*/ 193259 h 193259"/>
              <a:gd name="connsiteX2-65" fmla="*/ 232301 w 6415214"/>
              <a:gd name="connsiteY2-66" fmla="*/ 0 h 193259"/>
              <a:gd name="connsiteX3-67" fmla="*/ 229919 w 6415214"/>
              <a:gd name="connsiteY3-68" fmla="*/ 193259 h 193259"/>
              <a:gd name="connsiteX4-69" fmla="*/ 0 w 6415214"/>
              <a:gd name="connsiteY4-70" fmla="*/ 193259 h 1932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15214" h="193259">
                <a:moveTo>
                  <a:pt x="6415214" y="193259"/>
                </a:moveTo>
                <a:lnTo>
                  <a:pt x="511261" y="193259"/>
                </a:lnTo>
                <a:lnTo>
                  <a:pt x="232301" y="0"/>
                </a:lnTo>
                <a:cubicBezTo>
                  <a:pt x="233095" y="65213"/>
                  <a:pt x="229125" y="128046"/>
                  <a:pt x="229919" y="193259"/>
                </a:cubicBezTo>
                <a:lnTo>
                  <a:pt x="0" y="193259"/>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3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 name="标题 47"/>
          <p:cNvSpPr>
            <a:spLocks noGrp="1"/>
          </p:cNvSpPr>
          <p:nvPr>
            <p:ph type="title" hasCustomPrompt="1"/>
          </p:nvPr>
        </p:nvSpPr>
        <p:spPr>
          <a:xfrm>
            <a:off x="503526" y="2616692"/>
            <a:ext cx="5261256" cy="1200329"/>
          </a:xfrm>
          <a:prstGeom prst="rect">
            <a:avLst/>
          </a:prstGeom>
          <a:noFill/>
        </p:spPr>
        <p:txBody>
          <a:bodyPr wrap="square" lIns="0" rtlCol="0">
            <a:spAutoFit/>
          </a:bodyPr>
          <a:lstStyle>
            <a:lvl1pPr>
              <a:lnSpc>
                <a:spcPct val="100000"/>
              </a:lnSpc>
              <a:defRPr lang="zh-CN" altLang="en-US" sz="2700" b="1" spc="100" dirty="0">
                <a:latin typeface="微软雅黑" panose="020B0503020204020204" pitchFamily="34" charset="-122"/>
                <a:ea typeface="微软雅黑" panose="020B0503020204020204" pitchFamily="34" charset="-122"/>
                <a:cs typeface="+mn-ea"/>
              </a:defRPr>
            </a:lvl1pPr>
          </a:lstStyle>
          <a:p>
            <a:pPr marL="0" lvl="0"/>
            <a:r>
              <a:rPr lang="zh-CN" altLang="en-US" dirty="0"/>
              <a:t>请在此输入标题</a:t>
            </a:r>
            <a:br>
              <a:rPr lang="zh-CN" altLang="en-US" dirty="0"/>
            </a:br>
            <a:r>
              <a:rPr lang="zh-CN" altLang="en-US" dirty="0"/>
              <a:t>尽量回车保证标题为两行</a:t>
            </a:r>
            <a:endParaRPr lang="zh-CN" altLang="en-US" dirty="0"/>
          </a:p>
        </p:txBody>
      </p:sp>
      <p:sp>
        <p:nvSpPr>
          <p:cNvPr id="13" name="文本占位符 87"/>
          <p:cNvSpPr>
            <a:spLocks noGrp="1"/>
          </p:cNvSpPr>
          <p:nvPr>
            <p:ph type="body" sz="quarter" idx="13" hasCustomPrompt="1"/>
          </p:nvPr>
        </p:nvSpPr>
        <p:spPr>
          <a:xfrm>
            <a:off x="503525" y="2352090"/>
            <a:ext cx="3853445" cy="258532"/>
          </a:xfrm>
          <a:prstGeom prst="rect">
            <a:avLst/>
          </a:prstGeom>
          <a:noFill/>
        </p:spPr>
        <p:txBody>
          <a:bodyPr wrap="square" lIns="0" rtlCol="0">
            <a:spAutoFit/>
          </a:bodyPr>
          <a:lstStyle>
            <a:lvl1pPr marL="0" indent="0">
              <a:buNone/>
              <a:defRPr lang="zh-CN" altLang="en-US" sz="900" spc="1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Wingdings 3" panose="05040102010807070707" pitchFamily="18" charset="2"/>
              </a:defRPr>
            </a:lvl1pPr>
          </a:lstStyle>
          <a:p>
            <a:pPr marL="228600" lvl="0" indent="-228600"/>
            <a:r>
              <a:rPr lang="zh-CN" altLang="en-US" dirty="0"/>
              <a:t>请在此输入你的副标题</a:t>
            </a:r>
            <a:endParaRPr lang="zh-CN" altLang="en-US" dirty="0"/>
          </a:p>
        </p:txBody>
      </p:sp>
      <p:sp>
        <p:nvSpPr>
          <p:cNvPr id="14" name="文本占位符 53"/>
          <p:cNvSpPr>
            <a:spLocks noGrp="1"/>
          </p:cNvSpPr>
          <p:nvPr>
            <p:ph type="body" sz="quarter" idx="16" hasCustomPrompt="1"/>
          </p:nvPr>
        </p:nvSpPr>
        <p:spPr>
          <a:xfrm>
            <a:off x="503525" y="4094394"/>
            <a:ext cx="4665854" cy="372410"/>
          </a:xfrm>
          <a:prstGeom prst="rect">
            <a:avLst/>
          </a:prstGeom>
          <a:noFill/>
        </p:spPr>
        <p:txBody>
          <a:bodyPr wrap="square" lIns="0" rtlCol="0" anchor="ctr" anchorCtr="0">
            <a:spAutoFit/>
          </a:bodyPr>
          <a:lstStyle>
            <a:lvl1pPr marL="0" indent="0">
              <a:lnSpc>
                <a:spcPct val="130000"/>
              </a:lnSpc>
              <a:buNone/>
              <a:defRPr lang="zh-CN" altLang="en-US" sz="1050" spc="100" smtClean="0">
                <a:solidFill>
                  <a:schemeClr val="tx1">
                    <a:lumMod val="85000"/>
                    <a:lumOff val="15000"/>
                  </a:schemeClr>
                </a:solidFill>
                <a:cs typeface="+mn-ea"/>
              </a:defRPr>
            </a:lvl1pPr>
            <a:lvl2pPr>
              <a:defRPr lang="zh-CN" altLang="en-US" sz="1350" smtClean="0"/>
            </a:lvl2pPr>
            <a:lvl3pPr>
              <a:defRPr lang="zh-CN" altLang="en-US" sz="1350" smtClean="0"/>
            </a:lvl3pPr>
            <a:lvl4pPr>
              <a:defRPr lang="zh-CN" altLang="en-US" smtClean="0"/>
            </a:lvl4pPr>
            <a:lvl5pPr>
              <a:defRPr lang="zh-CN" altLang="en-US"/>
            </a:lvl5pPr>
          </a:lstStyle>
          <a:p>
            <a:pPr marL="0" lvl="0">
              <a:lnSpc>
                <a:spcPct val="130000"/>
              </a:lnSpc>
            </a:pPr>
            <a:r>
              <a:rPr lang="zh-CN" altLang="en-US" dirty="0" smtClean="0"/>
              <a:t>答辩人：北小理　　　导　师</a:t>
            </a:r>
            <a:r>
              <a:rPr lang="zh-CN" altLang="en-US" dirty="0"/>
              <a:t>： </a:t>
            </a:r>
            <a:r>
              <a:rPr lang="zh-CN" altLang="en-US" dirty="0" smtClean="0"/>
              <a:t>京小工　　　时　间：</a:t>
            </a:r>
            <a:r>
              <a:rPr lang="en-US" altLang="zh-CN" dirty="0" smtClean="0"/>
              <a:t>XXX</a:t>
            </a:r>
            <a:endParaRPr lang="zh-CN" altLang="en-US" dirty="0"/>
          </a:p>
        </p:txBody>
      </p:sp>
      <p:sp>
        <p:nvSpPr>
          <p:cNvPr id="16" name="文本框 15"/>
          <p:cNvSpPr txBox="1"/>
          <p:nvPr userDrawn="1"/>
        </p:nvSpPr>
        <p:spPr>
          <a:xfrm>
            <a:off x="355838" y="318256"/>
            <a:ext cx="1424338" cy="628650"/>
          </a:xfrm>
          <a:prstGeom prst="rect">
            <a:avLst/>
          </a:prstGeom>
          <a:noFill/>
          <a:ln>
            <a:noFill/>
          </a:ln>
        </p:spPr>
        <p:txBody>
          <a:bodyPr wrap="square" lIns="135000" tIns="135000" rIns="135000" bIns="135000" rtlCol="0">
            <a:spAutoFit/>
          </a:bodyPr>
          <a:lstStyle/>
          <a:p>
            <a:pPr marL="0" marR="0" lvl="0" indent="0" algn="l" defTabSz="914400" rtl="0" eaLnBrk="0" fontAlgn="base" latinLnBrk="0" hangingPunct="0">
              <a:lnSpc>
                <a:spcPct val="130000"/>
              </a:lnSpc>
              <a:spcBef>
                <a:spcPct val="0"/>
              </a:spcBef>
              <a:spcAft>
                <a:spcPct val="0"/>
              </a:spcAft>
              <a:buClrTx/>
              <a:buSzTx/>
              <a:buFontTx/>
              <a:buNone/>
              <a:defRPr/>
            </a:pPr>
            <a:r>
              <a:rPr kumimoji="0" lang="en-US" altLang="zh-CN" b="1" i="0" u="none" strike="noStrike" kern="1200" cap="none" spc="100" normalizeH="0" baseline="0" noProof="0" dirty="0" smtClean="0">
                <a:ln>
                  <a:noFill/>
                </a:ln>
                <a:solidFill>
                  <a:srgbClr val="A2A2A2"/>
                </a:solidFill>
                <a:effectLst/>
                <a:uLnTx/>
                <a:uFillTx/>
                <a:latin typeface="微软雅黑" panose="020B0503020204020204" pitchFamily="34" charset="-122"/>
                <a:ea typeface="微软雅黑" panose="020B0503020204020204" pitchFamily="34" charset="-122"/>
                <a:cs typeface="+mn-cs"/>
              </a:rPr>
              <a:t>◀ BIT ▶</a:t>
            </a:r>
            <a:endParaRPr kumimoji="0" lang="zh-CN" altLang="en-US" b="1" i="0" u="none" strike="noStrike" kern="1200" cap="none" spc="100" normalizeH="0" baseline="0" noProof="0" dirty="0">
              <a:ln>
                <a:noFill/>
              </a:ln>
              <a:solidFill>
                <a:srgbClr val="A2A2A2"/>
              </a:solidFill>
              <a:effectLst/>
              <a:uLnTx/>
              <a:uFillTx/>
              <a:latin typeface="微软雅黑" panose="020B0503020204020204" pitchFamily="34" charset="-122"/>
              <a:ea typeface="微软雅黑" panose="020B0503020204020204" pitchFamily="34" charset="-122"/>
              <a:cs typeface="+mn-cs"/>
            </a:endParaRPr>
          </a:p>
        </p:txBody>
      </p:sp>
      <p:pic>
        <p:nvPicPr>
          <p:cNvPr id="23" name="图片 22"/>
          <p:cNvPicPr>
            <a:picLocks noChangeAspect="1"/>
          </p:cNvPicPr>
          <p:nvPr userDrawn="1"/>
        </p:nvPicPr>
        <p:blipFill>
          <a:blip r:embed="rId4"/>
          <a:stretch>
            <a:fillRect/>
          </a:stretch>
        </p:blipFill>
        <p:spPr>
          <a:xfrm>
            <a:off x="6188171" y="-774608"/>
            <a:ext cx="5914118" cy="7588381"/>
          </a:xfrm>
          <a:prstGeom prst="rect">
            <a:avLst/>
          </a:prstGeom>
        </p:spPr>
      </p:pic>
      <p:pic>
        <p:nvPicPr>
          <p:cNvPr id="20" name="图片 19"/>
          <p:cNvPicPr>
            <a:picLocks noChangeAspect="1"/>
          </p:cNvPicPr>
          <p:nvPr userDrawn="1"/>
        </p:nvPicPr>
        <p:blipFill>
          <a:blip r:embed="rId5" cstate="print"/>
          <a:stretch>
            <a:fillRect/>
          </a:stretch>
        </p:blipFill>
        <p:spPr>
          <a:xfrm>
            <a:off x="6188156" y="2196869"/>
            <a:ext cx="2432372" cy="2464261"/>
          </a:xfrm>
          <a:prstGeom prst="rect">
            <a:avLst/>
          </a:prstGeom>
        </p:spPr>
      </p:pic>
      <p:grpSp>
        <p:nvGrpSpPr>
          <p:cNvPr id="2" name="组合 1"/>
          <p:cNvGrpSpPr/>
          <p:nvPr userDrawn="1"/>
        </p:nvGrpSpPr>
        <p:grpSpPr>
          <a:xfrm>
            <a:off x="503526" y="6061309"/>
            <a:ext cx="1859680" cy="304965"/>
            <a:chOff x="671368" y="6061309"/>
            <a:chExt cx="2479573" cy="304965"/>
          </a:xfrm>
        </p:grpSpPr>
        <p:grpSp>
          <p:nvGrpSpPr>
            <p:cNvPr id="74" name="组合 73"/>
            <p:cNvGrpSpPr/>
            <p:nvPr userDrawn="1"/>
          </p:nvGrpSpPr>
          <p:grpSpPr>
            <a:xfrm>
              <a:off x="2098445" y="6064781"/>
              <a:ext cx="1052496" cy="298683"/>
              <a:chOff x="2373567" y="1096524"/>
              <a:chExt cx="2578404" cy="731714"/>
            </a:xfrm>
          </p:grpSpPr>
          <p:sp>
            <p:nvSpPr>
              <p:cNvPr id="89" name="Freeform 5"/>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solidFill>
                <a:schemeClr val="accent3"/>
              </a:solidFill>
              <a:ln>
                <a:noFill/>
              </a:ln>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sp>
            <p:nvSpPr>
              <p:cNvPr id="90" name="Freeform 6"/>
              <p:cNvSpPr/>
              <p:nvPr/>
            </p:nvSpPr>
            <p:spPr bwMode="auto">
              <a:xfrm>
                <a:off x="4620305" y="1246611"/>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solidFill>
                <a:schemeClr val="accent3"/>
              </a:solidFill>
              <a:ln>
                <a:noFill/>
              </a:ln>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grpSp>
            <p:nvGrpSpPr>
              <p:cNvPr id="91" name="组合 90"/>
              <p:cNvGrpSpPr/>
              <p:nvPr/>
            </p:nvGrpSpPr>
            <p:grpSpPr>
              <a:xfrm>
                <a:off x="2373567" y="1096524"/>
                <a:ext cx="589817" cy="731714"/>
                <a:chOff x="5548313" y="2084388"/>
                <a:chExt cx="547688" cy="679451"/>
              </a:xfrm>
              <a:solidFill>
                <a:schemeClr val="accent3"/>
              </a:solidFill>
            </p:grpSpPr>
            <p:sp>
              <p:nvSpPr>
                <p:cNvPr id="96"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sp>
              <p:nvSpPr>
                <p:cNvPr id="97"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grpSp>
          <p:grpSp>
            <p:nvGrpSpPr>
              <p:cNvPr id="92" name="组合 91"/>
              <p:cNvGrpSpPr/>
              <p:nvPr/>
            </p:nvGrpSpPr>
            <p:grpSpPr>
              <a:xfrm>
                <a:off x="3194779" y="1296598"/>
                <a:ext cx="356817" cy="382445"/>
                <a:chOff x="3792874" y="3156423"/>
                <a:chExt cx="331330" cy="355128"/>
              </a:xfrm>
              <a:solidFill>
                <a:schemeClr val="accent3"/>
              </a:solidFill>
            </p:grpSpPr>
            <p:sp>
              <p:nvSpPr>
                <p:cNvPr id="93" name="Freeform 15"/>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sp>
              <p:nvSpPr>
                <p:cNvPr id="94" name="Freeform 16"/>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sp>
              <p:nvSpPr>
                <p:cNvPr id="95" name="Freeform 17"/>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grpSp>
        </p:grpSp>
        <p:grpSp>
          <p:nvGrpSpPr>
            <p:cNvPr id="75" name="组合 74"/>
            <p:cNvGrpSpPr/>
            <p:nvPr userDrawn="1"/>
          </p:nvGrpSpPr>
          <p:grpSpPr>
            <a:xfrm>
              <a:off x="671368" y="6061309"/>
              <a:ext cx="1100339" cy="304965"/>
              <a:chOff x="2372715" y="161759"/>
              <a:chExt cx="2695608" cy="747103"/>
            </a:xfrm>
          </p:grpSpPr>
          <p:grpSp>
            <p:nvGrpSpPr>
              <p:cNvPr id="76" name="组合 75"/>
              <p:cNvGrpSpPr/>
              <p:nvPr/>
            </p:nvGrpSpPr>
            <p:grpSpPr>
              <a:xfrm>
                <a:off x="3804781" y="283376"/>
                <a:ext cx="521428" cy="548788"/>
                <a:chOff x="6113463" y="3541713"/>
                <a:chExt cx="484188" cy="509588"/>
              </a:xfrm>
              <a:solidFill>
                <a:schemeClr val="accent3"/>
              </a:solidFill>
            </p:grpSpPr>
            <p:sp>
              <p:nvSpPr>
                <p:cNvPr id="87"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sp>
              <p:nvSpPr>
                <p:cNvPr id="88"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grpSp>
          <p:grpSp>
            <p:nvGrpSpPr>
              <p:cNvPr id="77" name="组合 76"/>
              <p:cNvGrpSpPr/>
              <p:nvPr/>
            </p:nvGrpSpPr>
            <p:grpSpPr>
              <a:xfrm>
                <a:off x="2372715" y="161759"/>
                <a:ext cx="591521" cy="747103"/>
                <a:chOff x="6108700" y="2066926"/>
                <a:chExt cx="549275" cy="693738"/>
              </a:xfrm>
              <a:solidFill>
                <a:schemeClr val="accent3"/>
              </a:solidFill>
            </p:grpSpPr>
            <p:sp>
              <p:nvSpPr>
                <p:cNvPr id="85"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sp>
              <p:nvSpPr>
                <p:cNvPr id="86"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grpSp>
          <p:grpSp>
            <p:nvGrpSpPr>
              <p:cNvPr id="78" name="组合 77"/>
              <p:cNvGrpSpPr/>
              <p:nvPr/>
            </p:nvGrpSpPr>
            <p:grpSpPr>
              <a:xfrm>
                <a:off x="3173775" y="375308"/>
                <a:ext cx="396626" cy="341923"/>
                <a:chOff x="6186488" y="2930526"/>
                <a:chExt cx="368300" cy="317500"/>
              </a:xfrm>
              <a:solidFill>
                <a:schemeClr val="accent3"/>
              </a:solidFill>
            </p:grpSpPr>
            <p:sp>
              <p:nvSpPr>
                <p:cNvPr id="82"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sp>
              <p:nvSpPr>
                <p:cNvPr id="83"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sp>
              <p:nvSpPr>
                <p:cNvPr id="84"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grpSp>
          <p:grpSp>
            <p:nvGrpSpPr>
              <p:cNvPr id="79" name="组合 78"/>
              <p:cNvGrpSpPr/>
              <p:nvPr/>
            </p:nvGrpSpPr>
            <p:grpSpPr>
              <a:xfrm>
                <a:off x="4613362" y="313351"/>
                <a:ext cx="454961" cy="453362"/>
                <a:chOff x="11893465" y="1994536"/>
                <a:chExt cx="274986" cy="274018"/>
              </a:xfrm>
              <a:solidFill>
                <a:schemeClr val="accent3"/>
              </a:solidFill>
            </p:grpSpPr>
            <p:sp>
              <p:nvSpPr>
                <p:cNvPr id="80" name="Freeform 11"/>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sp>
              <p:nvSpPr>
                <p:cNvPr id="81" name="Freeform 12"/>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grpSp>
        </p:grpSp>
      </p:grpSp>
    </p:spTree>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封面样式2-首页2">
    <p:spTree>
      <p:nvGrpSpPr>
        <p:cNvPr id="1" name=""/>
        <p:cNvGrpSpPr/>
        <p:nvPr/>
      </p:nvGrpSpPr>
      <p:grpSpPr>
        <a:xfrm>
          <a:off x="0" y="0"/>
          <a:ext cx="0" cy="0"/>
          <a:chOff x="0" y="0"/>
          <a:chExt cx="0" cy="0"/>
        </a:xfrm>
      </p:grpSpPr>
      <p:sp>
        <p:nvSpPr>
          <p:cNvPr id="35" name="PA-矩形 7"/>
          <p:cNvSpPr/>
          <p:nvPr userDrawn="1">
            <p:custDataLst>
              <p:tags r:id="rId2"/>
            </p:custDataLst>
          </p:nvPr>
        </p:nvSpPr>
        <p:spPr>
          <a:xfrm>
            <a:off x="8529778" y="1"/>
            <a:ext cx="61422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PA-矩形 7"/>
          <p:cNvSpPr/>
          <p:nvPr userDrawn="1">
            <p:custDataLst>
              <p:tags r:id="rId3"/>
            </p:custDataLst>
          </p:nvPr>
        </p:nvSpPr>
        <p:spPr>
          <a:xfrm>
            <a:off x="0" y="0"/>
            <a:ext cx="8534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1" name="直接连接符 10"/>
          <p:cNvCxnSpPr/>
          <p:nvPr userDrawn="1"/>
        </p:nvCxnSpPr>
        <p:spPr>
          <a:xfrm>
            <a:off x="8529778"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7" name="图片 36"/>
          <p:cNvPicPr>
            <a:picLocks noChangeAspect="1"/>
          </p:cNvPicPr>
          <p:nvPr userDrawn="1"/>
        </p:nvPicPr>
        <p:blipFill>
          <a:blip r:embed="rId4"/>
          <a:stretch>
            <a:fillRect/>
          </a:stretch>
        </p:blipFill>
        <p:spPr>
          <a:xfrm>
            <a:off x="-1957988" y="161103"/>
            <a:ext cx="5093768" cy="6535792"/>
          </a:xfrm>
          <a:prstGeom prst="rect">
            <a:avLst/>
          </a:prstGeom>
        </p:spPr>
      </p:pic>
      <p:sp>
        <p:nvSpPr>
          <p:cNvPr id="3" name="矩形 2"/>
          <p:cNvSpPr/>
          <p:nvPr userDrawn="1"/>
        </p:nvSpPr>
        <p:spPr>
          <a:xfrm>
            <a:off x="0" y="1504950"/>
            <a:ext cx="9144000" cy="3848100"/>
          </a:xfrm>
          <a:prstGeom prst="rect">
            <a:avLst/>
          </a:prstGeom>
          <a:solidFill>
            <a:schemeClr val="bg1"/>
          </a:solidFill>
          <a:ln>
            <a:noFill/>
          </a:ln>
          <a:effectLst>
            <a:outerShdw blurRad="1016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1" name="任意多边形: 形状 30"/>
          <p:cNvSpPr/>
          <p:nvPr userDrawn="1"/>
        </p:nvSpPr>
        <p:spPr>
          <a:xfrm flipV="1">
            <a:off x="3857523" y="3786901"/>
            <a:ext cx="4677017" cy="193259"/>
          </a:xfrm>
          <a:custGeom>
            <a:avLst/>
            <a:gdLst>
              <a:gd name="connsiteX0" fmla="*/ 0 w 6415214"/>
              <a:gd name="connsiteY0" fmla="*/ 171407 h 171407"/>
              <a:gd name="connsiteX1" fmla="*/ 6415214 w 6415214"/>
              <a:gd name="connsiteY1" fmla="*/ 171407 h 171407"/>
              <a:gd name="connsiteX2" fmla="*/ 6415214 w 6415214"/>
              <a:gd name="connsiteY2" fmla="*/ 100390 h 171407"/>
              <a:gd name="connsiteX3" fmla="*/ 511261 w 6415214"/>
              <a:gd name="connsiteY3" fmla="*/ 100390 h 171407"/>
              <a:gd name="connsiteX4" fmla="*/ 229919 w 6415214"/>
              <a:gd name="connsiteY4" fmla="*/ 0 h 171407"/>
              <a:gd name="connsiteX5" fmla="*/ 229919 w 6415214"/>
              <a:gd name="connsiteY5" fmla="*/ 100390 h 171407"/>
              <a:gd name="connsiteX6" fmla="*/ 0 w 6415214"/>
              <a:gd name="connsiteY6" fmla="*/ 100390 h 171407"/>
              <a:gd name="connsiteX0-1" fmla="*/ 0 w 6415214"/>
              <a:gd name="connsiteY0-2" fmla="*/ 171407 h 262847"/>
              <a:gd name="connsiteX1-3" fmla="*/ 6415214 w 6415214"/>
              <a:gd name="connsiteY1-4" fmla="*/ 171407 h 262847"/>
              <a:gd name="connsiteX2-5" fmla="*/ 6415214 w 6415214"/>
              <a:gd name="connsiteY2-6" fmla="*/ 100390 h 262847"/>
              <a:gd name="connsiteX3-7" fmla="*/ 511261 w 6415214"/>
              <a:gd name="connsiteY3-8" fmla="*/ 100390 h 262847"/>
              <a:gd name="connsiteX4-9" fmla="*/ 229919 w 6415214"/>
              <a:gd name="connsiteY4-10" fmla="*/ 0 h 262847"/>
              <a:gd name="connsiteX5-11" fmla="*/ 229919 w 6415214"/>
              <a:gd name="connsiteY5-12" fmla="*/ 100390 h 262847"/>
              <a:gd name="connsiteX6-13" fmla="*/ 0 w 6415214"/>
              <a:gd name="connsiteY6-14" fmla="*/ 100390 h 262847"/>
              <a:gd name="connsiteX7" fmla="*/ 91440 w 6415214"/>
              <a:gd name="connsiteY7" fmla="*/ 262847 h 262847"/>
              <a:gd name="connsiteX0-15" fmla="*/ 0 w 6415214"/>
              <a:gd name="connsiteY0-16" fmla="*/ 171407 h 171407"/>
              <a:gd name="connsiteX1-17" fmla="*/ 6415214 w 6415214"/>
              <a:gd name="connsiteY1-18" fmla="*/ 171407 h 171407"/>
              <a:gd name="connsiteX2-19" fmla="*/ 6415214 w 6415214"/>
              <a:gd name="connsiteY2-20" fmla="*/ 100390 h 171407"/>
              <a:gd name="connsiteX3-21" fmla="*/ 511261 w 6415214"/>
              <a:gd name="connsiteY3-22" fmla="*/ 100390 h 171407"/>
              <a:gd name="connsiteX4-23" fmla="*/ 229919 w 6415214"/>
              <a:gd name="connsiteY4-24" fmla="*/ 0 h 171407"/>
              <a:gd name="connsiteX5-25" fmla="*/ 229919 w 6415214"/>
              <a:gd name="connsiteY5-26" fmla="*/ 100390 h 171407"/>
              <a:gd name="connsiteX6-27" fmla="*/ 0 w 6415214"/>
              <a:gd name="connsiteY6-28" fmla="*/ 100390 h 171407"/>
              <a:gd name="connsiteX0-29" fmla="*/ 0 w 6415214"/>
              <a:gd name="connsiteY0-30" fmla="*/ 171407 h 171407"/>
              <a:gd name="connsiteX1-31" fmla="*/ 6415214 w 6415214"/>
              <a:gd name="connsiteY1-32" fmla="*/ 100390 h 171407"/>
              <a:gd name="connsiteX2-33" fmla="*/ 511261 w 6415214"/>
              <a:gd name="connsiteY2-34" fmla="*/ 100390 h 171407"/>
              <a:gd name="connsiteX3-35" fmla="*/ 229919 w 6415214"/>
              <a:gd name="connsiteY3-36" fmla="*/ 0 h 171407"/>
              <a:gd name="connsiteX4-37" fmla="*/ 229919 w 6415214"/>
              <a:gd name="connsiteY4-38" fmla="*/ 100390 h 171407"/>
              <a:gd name="connsiteX5-39" fmla="*/ 0 w 6415214"/>
              <a:gd name="connsiteY5-40" fmla="*/ 100390 h 171407"/>
              <a:gd name="connsiteX0-41" fmla="*/ 6415214 w 6415214"/>
              <a:gd name="connsiteY0-42" fmla="*/ 100390 h 100390"/>
              <a:gd name="connsiteX1-43" fmla="*/ 511261 w 6415214"/>
              <a:gd name="connsiteY1-44" fmla="*/ 100390 h 100390"/>
              <a:gd name="connsiteX2-45" fmla="*/ 229919 w 6415214"/>
              <a:gd name="connsiteY2-46" fmla="*/ 0 h 100390"/>
              <a:gd name="connsiteX3-47" fmla="*/ 229919 w 6415214"/>
              <a:gd name="connsiteY3-48" fmla="*/ 100390 h 100390"/>
              <a:gd name="connsiteX4-49" fmla="*/ 0 w 6415214"/>
              <a:gd name="connsiteY4-50" fmla="*/ 100390 h 100390"/>
              <a:gd name="connsiteX0-51" fmla="*/ 6415214 w 6415214"/>
              <a:gd name="connsiteY0-52" fmla="*/ 195640 h 195640"/>
              <a:gd name="connsiteX1-53" fmla="*/ 511261 w 6415214"/>
              <a:gd name="connsiteY1-54" fmla="*/ 195640 h 195640"/>
              <a:gd name="connsiteX2-55" fmla="*/ 227538 w 6415214"/>
              <a:gd name="connsiteY2-56" fmla="*/ 0 h 195640"/>
              <a:gd name="connsiteX3-57" fmla="*/ 229919 w 6415214"/>
              <a:gd name="connsiteY3-58" fmla="*/ 195640 h 195640"/>
              <a:gd name="connsiteX4-59" fmla="*/ 0 w 6415214"/>
              <a:gd name="connsiteY4-60" fmla="*/ 195640 h 195640"/>
              <a:gd name="connsiteX0-61" fmla="*/ 6415214 w 6415214"/>
              <a:gd name="connsiteY0-62" fmla="*/ 193259 h 193259"/>
              <a:gd name="connsiteX1-63" fmla="*/ 511261 w 6415214"/>
              <a:gd name="connsiteY1-64" fmla="*/ 193259 h 193259"/>
              <a:gd name="connsiteX2-65" fmla="*/ 232301 w 6415214"/>
              <a:gd name="connsiteY2-66" fmla="*/ 0 h 193259"/>
              <a:gd name="connsiteX3-67" fmla="*/ 229919 w 6415214"/>
              <a:gd name="connsiteY3-68" fmla="*/ 193259 h 193259"/>
              <a:gd name="connsiteX4-69" fmla="*/ 0 w 6415214"/>
              <a:gd name="connsiteY4-70" fmla="*/ 193259 h 1932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15214" h="193259">
                <a:moveTo>
                  <a:pt x="6415214" y="193259"/>
                </a:moveTo>
                <a:lnTo>
                  <a:pt x="511261" y="193259"/>
                </a:lnTo>
                <a:lnTo>
                  <a:pt x="232301" y="0"/>
                </a:lnTo>
                <a:cubicBezTo>
                  <a:pt x="233095" y="65213"/>
                  <a:pt x="229125" y="128046"/>
                  <a:pt x="229919" y="193259"/>
                </a:cubicBezTo>
                <a:lnTo>
                  <a:pt x="0" y="193259"/>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3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8" name="标题 47"/>
          <p:cNvSpPr>
            <a:spLocks noGrp="1"/>
          </p:cNvSpPr>
          <p:nvPr>
            <p:ph type="title" hasCustomPrompt="1"/>
          </p:nvPr>
        </p:nvSpPr>
        <p:spPr>
          <a:xfrm>
            <a:off x="3857523" y="2558484"/>
            <a:ext cx="4654559" cy="1200329"/>
          </a:xfrm>
          <a:prstGeom prst="rect">
            <a:avLst/>
          </a:prstGeom>
          <a:noFill/>
        </p:spPr>
        <p:txBody>
          <a:bodyPr wrap="square" lIns="0" rtlCol="0">
            <a:spAutoFit/>
          </a:bodyPr>
          <a:lstStyle>
            <a:lvl1pPr>
              <a:lnSpc>
                <a:spcPct val="100000"/>
              </a:lnSpc>
              <a:defRPr lang="zh-CN" altLang="en-US" sz="2700" b="1" spc="100" dirty="0">
                <a:latin typeface="+mn-ea"/>
                <a:ea typeface="+mn-ea"/>
                <a:cs typeface="+mn-ea"/>
              </a:defRPr>
            </a:lvl1pPr>
          </a:lstStyle>
          <a:p>
            <a:pPr marL="0" lvl="0"/>
            <a:r>
              <a:rPr lang="zh-CN" altLang="en-US" dirty="0"/>
              <a:t>请在此输入标题</a:t>
            </a:r>
            <a:br>
              <a:rPr lang="zh-CN" altLang="en-US" dirty="0"/>
            </a:br>
            <a:r>
              <a:rPr lang="zh-CN" altLang="en-US" dirty="0"/>
              <a:t>尽量回车保证标题为两行</a:t>
            </a:r>
            <a:endParaRPr lang="zh-CN" altLang="en-US" dirty="0"/>
          </a:p>
        </p:txBody>
      </p:sp>
      <p:sp>
        <p:nvSpPr>
          <p:cNvPr id="60" name="文本占位符 87"/>
          <p:cNvSpPr>
            <a:spLocks noGrp="1"/>
          </p:cNvSpPr>
          <p:nvPr>
            <p:ph type="body" sz="quarter" idx="13" hasCustomPrompt="1"/>
          </p:nvPr>
        </p:nvSpPr>
        <p:spPr>
          <a:xfrm>
            <a:off x="3852761" y="2329801"/>
            <a:ext cx="3865939" cy="258532"/>
          </a:xfrm>
          <a:prstGeom prst="rect">
            <a:avLst/>
          </a:prstGeom>
          <a:noFill/>
        </p:spPr>
        <p:txBody>
          <a:bodyPr wrap="square" lIns="0" rtlCol="0">
            <a:spAutoFit/>
          </a:bodyPr>
          <a:lstStyle>
            <a:lvl1pPr marL="0" indent="0">
              <a:buNone/>
              <a:defRPr lang="zh-CN" altLang="en-US" sz="900" spc="1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Wingdings 3" panose="05040102010807070707" pitchFamily="18" charset="2"/>
              </a:defRPr>
            </a:lvl1pPr>
          </a:lstStyle>
          <a:p>
            <a:pPr marL="228600" lvl="0" indent="-228600"/>
            <a:r>
              <a:rPr lang="zh-CN" altLang="en-US" dirty="0"/>
              <a:t>请在此输入你的副标题</a:t>
            </a:r>
            <a:endParaRPr lang="zh-CN" altLang="en-US" dirty="0"/>
          </a:p>
        </p:txBody>
      </p:sp>
      <p:sp>
        <p:nvSpPr>
          <p:cNvPr id="38" name="文本占位符 53"/>
          <p:cNvSpPr>
            <a:spLocks noGrp="1"/>
          </p:cNvSpPr>
          <p:nvPr>
            <p:ph type="body" sz="quarter" idx="16" hasCustomPrompt="1"/>
          </p:nvPr>
        </p:nvSpPr>
        <p:spPr>
          <a:xfrm>
            <a:off x="3857523" y="4185030"/>
            <a:ext cx="4672256" cy="372410"/>
          </a:xfrm>
          <a:prstGeom prst="rect">
            <a:avLst/>
          </a:prstGeom>
          <a:noFill/>
        </p:spPr>
        <p:txBody>
          <a:bodyPr wrap="square" lIns="0" rtlCol="0" anchor="ctr" anchorCtr="0">
            <a:spAutoFit/>
          </a:bodyPr>
          <a:lstStyle>
            <a:lvl1pPr marL="0" indent="0">
              <a:lnSpc>
                <a:spcPct val="130000"/>
              </a:lnSpc>
              <a:buNone/>
              <a:defRPr lang="zh-CN" altLang="en-US" sz="1050" spc="100" smtClean="0">
                <a:solidFill>
                  <a:schemeClr val="tx1">
                    <a:lumMod val="85000"/>
                    <a:lumOff val="15000"/>
                  </a:schemeClr>
                </a:solidFill>
                <a:cs typeface="+mn-ea"/>
              </a:defRPr>
            </a:lvl1pPr>
            <a:lvl2pPr>
              <a:defRPr lang="zh-CN" altLang="en-US" sz="1350" smtClean="0"/>
            </a:lvl2pPr>
            <a:lvl3pPr>
              <a:defRPr lang="zh-CN" altLang="en-US" sz="1350" smtClean="0"/>
            </a:lvl3pPr>
            <a:lvl4pPr>
              <a:defRPr lang="zh-CN" altLang="en-US" smtClean="0"/>
            </a:lvl4pPr>
            <a:lvl5pPr>
              <a:defRPr lang="zh-CN" altLang="en-US"/>
            </a:lvl5pPr>
          </a:lstStyle>
          <a:p>
            <a:pPr marL="0" lvl="0">
              <a:lnSpc>
                <a:spcPct val="130000"/>
              </a:lnSpc>
            </a:pPr>
            <a:r>
              <a:rPr lang="zh-CN" altLang="en-US" dirty="0" smtClean="0"/>
              <a:t>答辩人：北小理　　　导　师： 京小工　　　时　间：</a:t>
            </a:r>
            <a:r>
              <a:rPr lang="en-US" altLang="zh-CN" dirty="0" smtClean="0"/>
              <a:t>XXX</a:t>
            </a:r>
            <a:endParaRPr lang="zh-CN" altLang="en-US" dirty="0"/>
          </a:p>
        </p:txBody>
      </p:sp>
      <p:pic>
        <p:nvPicPr>
          <p:cNvPr id="8" name="图片 7"/>
          <p:cNvPicPr>
            <a:picLocks noChangeAspect="1"/>
          </p:cNvPicPr>
          <p:nvPr userDrawn="1"/>
        </p:nvPicPr>
        <p:blipFill>
          <a:blip r:embed="rId5" cstate="print"/>
          <a:stretch>
            <a:fillRect/>
          </a:stretch>
        </p:blipFill>
        <p:spPr>
          <a:xfrm>
            <a:off x="833446" y="2359437"/>
            <a:ext cx="2141540" cy="2169616"/>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页样式1-一段一图">
    <p:spTree>
      <p:nvGrpSpPr>
        <p:cNvPr id="1" name=""/>
        <p:cNvGrpSpPr/>
        <p:nvPr/>
      </p:nvGrpSpPr>
      <p:grpSpPr>
        <a:xfrm>
          <a:off x="0" y="0"/>
          <a:ext cx="0" cy="0"/>
          <a:chOff x="0" y="0"/>
          <a:chExt cx="0" cy="0"/>
        </a:xfrm>
      </p:grpSpPr>
      <p:sp>
        <p:nvSpPr>
          <p:cNvPr id="24" name="矩形 23"/>
          <p:cNvSpPr/>
          <p:nvPr userDrawn="1"/>
        </p:nvSpPr>
        <p:spPr>
          <a:xfrm>
            <a:off x="8366562" y="6188075"/>
            <a:ext cx="534972" cy="66992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6" name="文本框 5"/>
          <p:cNvSpPr txBox="1">
            <a:spLocks noChangeArrowheads="1"/>
          </p:cNvSpPr>
          <p:nvPr userDrawn="1"/>
        </p:nvSpPr>
        <p:spPr bwMode="auto">
          <a:xfrm>
            <a:off x="8424863" y="6385243"/>
            <a:ext cx="413147"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200" smtClean="0">
                <a:solidFill>
                  <a:srgbClr val="F2F2F2"/>
                </a:solidFill>
                <a:latin typeface="微软雅黑" panose="020B0503020204020204" pitchFamily="34" charset="-122"/>
              </a:rPr>
            </a:fld>
            <a:endParaRPr lang="zh-CN" altLang="en-US" sz="1200" dirty="0" smtClean="0">
              <a:solidFill>
                <a:srgbClr val="F2F2F2"/>
              </a:solidFill>
              <a:latin typeface="微软雅黑" panose="020B0503020204020204" pitchFamily="34" charset="-122"/>
            </a:endParaRPr>
          </a:p>
        </p:txBody>
      </p:sp>
      <p:pic>
        <p:nvPicPr>
          <p:cNvPr id="57" name="图片 56"/>
          <p:cNvPicPr>
            <a:picLocks noChangeAspect="1"/>
          </p:cNvPicPr>
          <p:nvPr userDrawn="1"/>
        </p:nvPicPr>
        <p:blipFill>
          <a:blip r:embed="rId2" cstate="print"/>
          <a:stretch>
            <a:fillRect/>
          </a:stretch>
        </p:blipFill>
        <p:spPr>
          <a:xfrm>
            <a:off x="7378364" y="347339"/>
            <a:ext cx="1476917" cy="432990"/>
          </a:xfrm>
          <a:prstGeom prst="rect">
            <a:avLst/>
          </a:prstGeom>
        </p:spPr>
      </p:pic>
      <p:cxnSp>
        <p:nvCxnSpPr>
          <p:cNvPr id="5" name="直接连接符 4"/>
          <p:cNvCxnSpPr/>
          <p:nvPr userDrawn="1"/>
        </p:nvCxnSpPr>
        <p:spPr>
          <a:xfrm>
            <a:off x="8366562" y="6133167"/>
            <a:ext cx="0" cy="75617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封面样式2-首页3">
    <p:spTree>
      <p:nvGrpSpPr>
        <p:cNvPr id="1" name=""/>
        <p:cNvGrpSpPr/>
        <p:nvPr/>
      </p:nvGrpSpPr>
      <p:grpSpPr>
        <a:xfrm>
          <a:off x="0" y="0"/>
          <a:ext cx="0" cy="0"/>
          <a:chOff x="0" y="0"/>
          <a:chExt cx="0" cy="0"/>
        </a:xfrm>
      </p:grpSpPr>
      <p:sp>
        <p:nvSpPr>
          <p:cNvPr id="33" name="PA-矩形 7"/>
          <p:cNvSpPr/>
          <p:nvPr userDrawn="1">
            <p:custDataLst>
              <p:tags r:id="rId2"/>
            </p:custData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9" name="任意多边形: 形状 118"/>
          <p:cNvSpPr/>
          <p:nvPr userDrawn="1"/>
        </p:nvSpPr>
        <p:spPr>
          <a:xfrm rot="1916941">
            <a:off x="-471709" y="-604401"/>
            <a:ext cx="9689249" cy="10347422"/>
          </a:xfrm>
          <a:custGeom>
            <a:avLst/>
            <a:gdLst>
              <a:gd name="connsiteX0" fmla="*/ 3910821 w 12918999"/>
              <a:gd name="connsiteY0" fmla="*/ 3392979 h 10347422"/>
              <a:gd name="connsiteX1" fmla="*/ 10262073 w 12918999"/>
              <a:gd name="connsiteY1" fmla="*/ 135295 h 10347422"/>
              <a:gd name="connsiteX2" fmla="*/ 10593809 w 12918999"/>
              <a:gd name="connsiteY2" fmla="*/ 0 h 10347422"/>
              <a:gd name="connsiteX3" fmla="*/ 12918999 w 12918999"/>
              <a:gd name="connsiteY3" fmla="*/ 3728462 h 10347422"/>
              <a:gd name="connsiteX4" fmla="*/ 11966464 w 12918999"/>
              <a:gd name="connsiteY4" fmla="*/ 4224159 h 10347422"/>
              <a:gd name="connsiteX5" fmla="*/ 3050273 w 12918999"/>
              <a:gd name="connsiteY5" fmla="*/ 10050202 h 10347422"/>
              <a:gd name="connsiteX6" fmla="*/ 2678241 w 12918999"/>
              <a:gd name="connsiteY6" fmla="*/ 10347422 h 10347422"/>
              <a:gd name="connsiteX7" fmla="*/ 0 w 12918999"/>
              <a:gd name="connsiteY7" fmla="*/ 6052840 h 10347422"/>
              <a:gd name="connsiteX8" fmla="*/ 4301 w 12918999"/>
              <a:gd name="connsiteY8" fmla="*/ 6049545 h 10347422"/>
              <a:gd name="connsiteX9" fmla="*/ 3049697 w 12918999"/>
              <a:gd name="connsiteY9" fmla="*/ 3931365 h 10347422"/>
              <a:gd name="connsiteX10" fmla="*/ 3910821 w 12918999"/>
              <a:gd name="connsiteY10" fmla="*/ 3392979 h 1034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18999" h="10347422">
                <a:moveTo>
                  <a:pt x="3910821" y="3392979"/>
                </a:moveTo>
                <a:cubicBezTo>
                  <a:pt x="5934272" y="2157348"/>
                  <a:pt x="8056184" y="1066634"/>
                  <a:pt x="10262073" y="135295"/>
                </a:cubicBezTo>
                <a:lnTo>
                  <a:pt x="10593809" y="0"/>
                </a:lnTo>
                <a:lnTo>
                  <a:pt x="12918999" y="3728462"/>
                </a:lnTo>
                <a:lnTo>
                  <a:pt x="11966464" y="4224159"/>
                </a:lnTo>
                <a:cubicBezTo>
                  <a:pt x="8816355" y="5904658"/>
                  <a:pt x="5833798" y="7857148"/>
                  <a:pt x="3050273" y="10050202"/>
                </a:cubicBezTo>
                <a:lnTo>
                  <a:pt x="2678241" y="10347422"/>
                </a:lnTo>
                <a:lnTo>
                  <a:pt x="0" y="6052840"/>
                </a:lnTo>
                <a:lnTo>
                  <a:pt x="4301" y="6049545"/>
                </a:lnTo>
                <a:cubicBezTo>
                  <a:pt x="990558" y="5305797"/>
                  <a:pt x="2006380" y="4599047"/>
                  <a:pt x="3049697" y="3931365"/>
                </a:cubicBezTo>
                <a:cubicBezTo>
                  <a:pt x="3334701" y="3748973"/>
                  <a:pt x="3621756" y="3569497"/>
                  <a:pt x="3910821" y="3392979"/>
                </a:cubicBezTo>
                <a:close/>
              </a:path>
            </a:pathLst>
          </a:custGeom>
          <a:gradFill>
            <a:gsLst>
              <a:gs pos="0">
                <a:schemeClr val="bg1">
                  <a:alpha val="0"/>
                </a:schemeClr>
              </a:gs>
              <a:gs pos="100000">
                <a:schemeClr val="accent2">
                  <a:alpha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6" name="任意多边形: 形状 105"/>
          <p:cNvSpPr/>
          <p:nvPr userDrawn="1"/>
        </p:nvSpPr>
        <p:spPr>
          <a:xfrm rot="2885786">
            <a:off x="815947" y="-2969595"/>
            <a:ext cx="8132812" cy="12155155"/>
          </a:xfrm>
          <a:custGeom>
            <a:avLst/>
            <a:gdLst>
              <a:gd name="connsiteX0" fmla="*/ 6051751 w 10843749"/>
              <a:gd name="connsiteY0" fmla="*/ 1433305 h 12155155"/>
              <a:gd name="connsiteX1" fmla="*/ 6837805 w 10843749"/>
              <a:gd name="connsiteY1" fmla="*/ 587393 h 12155155"/>
              <a:gd name="connsiteX2" fmla="*/ 7410328 w 10843749"/>
              <a:gd name="connsiteY2" fmla="*/ 0 h 12155155"/>
              <a:gd name="connsiteX3" fmla="*/ 10843749 w 10843749"/>
              <a:gd name="connsiteY3" fmla="*/ 3081016 h 12155155"/>
              <a:gd name="connsiteX4" fmla="*/ 2700969 w 10843749"/>
              <a:gd name="connsiteY4" fmla="*/ 12155155 h 12155155"/>
              <a:gd name="connsiteX5" fmla="*/ 0 w 10843749"/>
              <a:gd name="connsiteY5" fmla="*/ 9731411 h 12155155"/>
              <a:gd name="connsiteX6" fmla="*/ 261077 w 10843749"/>
              <a:gd name="connsiteY6" fmla="*/ 9278934 h 12155155"/>
              <a:gd name="connsiteX7" fmla="*/ 6051751 w 10843749"/>
              <a:gd name="connsiteY7" fmla="*/ 1433305 h 1215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3749" h="12155155">
                <a:moveTo>
                  <a:pt x="6051751" y="1433305"/>
                </a:moveTo>
                <a:cubicBezTo>
                  <a:pt x="6310424" y="1148193"/>
                  <a:pt x="6572461" y="866201"/>
                  <a:pt x="6837805" y="587393"/>
                </a:cubicBezTo>
                <a:lnTo>
                  <a:pt x="7410328" y="0"/>
                </a:lnTo>
                <a:lnTo>
                  <a:pt x="10843749" y="3081016"/>
                </a:lnTo>
                <a:lnTo>
                  <a:pt x="2700969" y="12155155"/>
                </a:lnTo>
                <a:lnTo>
                  <a:pt x="0" y="9731411"/>
                </a:lnTo>
                <a:lnTo>
                  <a:pt x="261077" y="9278934"/>
                </a:lnTo>
                <a:cubicBezTo>
                  <a:pt x="1926385" y="6466781"/>
                  <a:pt x="3869211" y="3838947"/>
                  <a:pt x="6051751" y="1433305"/>
                </a:cubicBezTo>
                <a:close/>
              </a:path>
            </a:pathLst>
          </a:custGeom>
          <a:gradFill>
            <a:gsLst>
              <a:gs pos="0">
                <a:schemeClr val="bg1">
                  <a:alpha val="0"/>
                </a:schemeClr>
              </a:gs>
              <a:gs pos="100000">
                <a:schemeClr val="accent2">
                  <a:alpha val="1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8" name="任意多边形: 形状 117"/>
          <p:cNvSpPr/>
          <p:nvPr userDrawn="1"/>
        </p:nvSpPr>
        <p:spPr>
          <a:xfrm rot="1846855">
            <a:off x="-230461" y="-539696"/>
            <a:ext cx="9488117" cy="11532482"/>
          </a:xfrm>
          <a:custGeom>
            <a:avLst/>
            <a:gdLst>
              <a:gd name="connsiteX0" fmla="*/ 7956679 w 12650822"/>
              <a:gd name="connsiteY0" fmla="*/ 1195248 h 11532482"/>
              <a:gd name="connsiteX1" fmla="*/ 9978822 w 12650822"/>
              <a:gd name="connsiteY1" fmla="*/ 62012 h 11532482"/>
              <a:gd name="connsiteX2" fmla="*/ 10098991 w 12650822"/>
              <a:gd name="connsiteY2" fmla="*/ 0 h 11532482"/>
              <a:gd name="connsiteX3" fmla="*/ 12650822 w 12650822"/>
              <a:gd name="connsiteY3" fmla="*/ 4283979 h 11532482"/>
              <a:gd name="connsiteX4" fmla="*/ 12245569 w 12650822"/>
              <a:gd name="connsiteY4" fmla="*/ 4531370 h 11532482"/>
              <a:gd name="connsiteX5" fmla="*/ 3166697 w 12650822"/>
              <a:gd name="connsiteY5" fmla="*/ 11321300 h 11532482"/>
              <a:gd name="connsiteX6" fmla="*/ 2933905 w 12650822"/>
              <a:gd name="connsiteY6" fmla="*/ 11532482 h 11532482"/>
              <a:gd name="connsiteX7" fmla="*/ 1718627 w 12650822"/>
              <a:gd name="connsiteY7" fmla="*/ 9865697 h 11532482"/>
              <a:gd name="connsiteX8" fmla="*/ 0 w 12650822"/>
              <a:gd name="connsiteY8" fmla="*/ 6980488 h 11532482"/>
              <a:gd name="connsiteX9" fmla="*/ 22022 w 12650822"/>
              <a:gd name="connsiteY9" fmla="*/ 6960742 h 11532482"/>
              <a:gd name="connsiteX10" fmla="*/ 4718407 w 12650822"/>
              <a:gd name="connsiteY10" fmla="*/ 3273000 h 11532482"/>
              <a:gd name="connsiteX11" fmla="*/ 7956679 w 12650822"/>
              <a:gd name="connsiteY11" fmla="*/ 1195248 h 1153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50822" h="11532482">
                <a:moveTo>
                  <a:pt x="7956679" y="1195248"/>
                </a:moveTo>
                <a:cubicBezTo>
                  <a:pt x="8621077" y="803084"/>
                  <a:pt x="9295272" y="425195"/>
                  <a:pt x="9978822" y="62012"/>
                </a:cubicBezTo>
                <a:lnTo>
                  <a:pt x="10098991" y="0"/>
                </a:lnTo>
                <a:lnTo>
                  <a:pt x="12650822" y="4283979"/>
                </a:lnTo>
                <a:lnTo>
                  <a:pt x="12245569" y="4531370"/>
                </a:lnTo>
                <a:cubicBezTo>
                  <a:pt x="9012618" y="6531229"/>
                  <a:pt x="5974903" y="8805712"/>
                  <a:pt x="3166697" y="11321300"/>
                </a:cubicBezTo>
                <a:lnTo>
                  <a:pt x="2933905" y="11532482"/>
                </a:lnTo>
                <a:lnTo>
                  <a:pt x="1718627" y="9865697"/>
                </a:lnTo>
                <a:lnTo>
                  <a:pt x="0" y="6980488"/>
                </a:lnTo>
                <a:lnTo>
                  <a:pt x="22022" y="6960742"/>
                </a:lnTo>
                <a:cubicBezTo>
                  <a:pt x="1511041" y="5644986"/>
                  <a:pt x="3079104" y="4413194"/>
                  <a:pt x="4718407" y="3273000"/>
                </a:cubicBezTo>
                <a:cubicBezTo>
                  <a:pt x="5769244" y="2542106"/>
                  <a:pt x="6849352" y="1848853"/>
                  <a:pt x="7956679" y="1195248"/>
                </a:cubicBezTo>
                <a:close/>
              </a:path>
            </a:pathLst>
          </a:custGeom>
          <a:gradFill>
            <a:gsLst>
              <a:gs pos="0">
                <a:schemeClr val="bg1">
                  <a:alpha val="3000"/>
                </a:schemeClr>
              </a:gs>
              <a:gs pos="100000">
                <a:schemeClr val="accent2">
                  <a:alpha val="1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9" name="任意多边形: 形状 83"/>
          <p:cNvSpPr/>
          <p:nvPr userDrawn="1"/>
        </p:nvSpPr>
        <p:spPr>
          <a:xfrm>
            <a:off x="-1" y="2998308"/>
            <a:ext cx="9143999" cy="3656014"/>
          </a:xfrm>
          <a:custGeom>
            <a:avLst/>
            <a:gdLst>
              <a:gd name="connsiteX0" fmla="*/ 6096002 w 12191999"/>
              <a:gd name="connsiteY0" fmla="*/ 0 h 3656014"/>
              <a:gd name="connsiteX1" fmla="*/ 11517301 w 12191999"/>
              <a:gd name="connsiteY1" fmla="*/ 568339 h 3656014"/>
              <a:gd name="connsiteX2" fmla="*/ 12191999 w 12191999"/>
              <a:gd name="connsiteY2" fmla="*/ 741496 h 3656014"/>
              <a:gd name="connsiteX3" fmla="*/ 12191999 w 12191999"/>
              <a:gd name="connsiteY3" fmla="*/ 3656014 h 3656014"/>
              <a:gd name="connsiteX4" fmla="*/ 0 w 12191999"/>
              <a:gd name="connsiteY4" fmla="*/ 3656014 h 3656014"/>
              <a:gd name="connsiteX5" fmla="*/ 0 w 12191999"/>
              <a:gd name="connsiteY5" fmla="*/ 741497 h 3656014"/>
              <a:gd name="connsiteX6" fmla="*/ 674702 w 12191999"/>
              <a:gd name="connsiteY6" fmla="*/ 568339 h 3656014"/>
              <a:gd name="connsiteX7" fmla="*/ 6096002 w 12191999"/>
              <a:gd name="connsiteY7" fmla="*/ 0 h 365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3656014">
                <a:moveTo>
                  <a:pt x="6096002" y="0"/>
                </a:moveTo>
                <a:cubicBezTo>
                  <a:pt x="8104174" y="0"/>
                  <a:pt x="9969760" y="209519"/>
                  <a:pt x="11517301" y="568339"/>
                </a:cubicBezTo>
                <a:lnTo>
                  <a:pt x="12191999" y="741496"/>
                </a:lnTo>
                <a:lnTo>
                  <a:pt x="12191999" y="3656014"/>
                </a:lnTo>
                <a:lnTo>
                  <a:pt x="0" y="3656014"/>
                </a:lnTo>
                <a:lnTo>
                  <a:pt x="0" y="741497"/>
                </a:lnTo>
                <a:lnTo>
                  <a:pt x="674702" y="568339"/>
                </a:lnTo>
                <a:cubicBezTo>
                  <a:pt x="2222243" y="209519"/>
                  <a:pt x="4087830" y="0"/>
                  <a:pt x="6096002" y="0"/>
                </a:cubicBezTo>
                <a:close/>
              </a:path>
            </a:pathLst>
          </a:custGeom>
          <a:solidFill>
            <a:schemeClr val="bg1"/>
          </a:solidFill>
          <a:ln>
            <a:noFill/>
          </a:ln>
          <a:effectLst>
            <a:outerShdw blurRad="381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3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endParaRPr>
          </a:p>
        </p:txBody>
      </p:sp>
      <p:sp>
        <p:nvSpPr>
          <p:cNvPr id="50" name="任意多边形: 形状 83"/>
          <p:cNvSpPr/>
          <p:nvPr userDrawn="1"/>
        </p:nvSpPr>
        <p:spPr>
          <a:xfrm>
            <a:off x="-1" y="3019587"/>
            <a:ext cx="9143999" cy="3656014"/>
          </a:xfrm>
          <a:custGeom>
            <a:avLst/>
            <a:gdLst>
              <a:gd name="connsiteX0" fmla="*/ 6096002 w 12191999"/>
              <a:gd name="connsiteY0" fmla="*/ 0 h 3656014"/>
              <a:gd name="connsiteX1" fmla="*/ 11517301 w 12191999"/>
              <a:gd name="connsiteY1" fmla="*/ 568339 h 3656014"/>
              <a:gd name="connsiteX2" fmla="*/ 12191999 w 12191999"/>
              <a:gd name="connsiteY2" fmla="*/ 741496 h 3656014"/>
              <a:gd name="connsiteX3" fmla="*/ 12191999 w 12191999"/>
              <a:gd name="connsiteY3" fmla="*/ 3656014 h 3656014"/>
              <a:gd name="connsiteX4" fmla="*/ 0 w 12191999"/>
              <a:gd name="connsiteY4" fmla="*/ 3656014 h 3656014"/>
              <a:gd name="connsiteX5" fmla="*/ 0 w 12191999"/>
              <a:gd name="connsiteY5" fmla="*/ 741497 h 3656014"/>
              <a:gd name="connsiteX6" fmla="*/ 674702 w 12191999"/>
              <a:gd name="connsiteY6" fmla="*/ 568339 h 3656014"/>
              <a:gd name="connsiteX7" fmla="*/ 6096002 w 12191999"/>
              <a:gd name="connsiteY7" fmla="*/ 0 h 365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3656014">
                <a:moveTo>
                  <a:pt x="6096002" y="0"/>
                </a:moveTo>
                <a:cubicBezTo>
                  <a:pt x="8104174" y="0"/>
                  <a:pt x="9969760" y="209519"/>
                  <a:pt x="11517301" y="568339"/>
                </a:cubicBezTo>
                <a:lnTo>
                  <a:pt x="12191999" y="741496"/>
                </a:lnTo>
                <a:lnTo>
                  <a:pt x="12191999" y="3656014"/>
                </a:lnTo>
                <a:lnTo>
                  <a:pt x="0" y="3656014"/>
                </a:lnTo>
                <a:lnTo>
                  <a:pt x="0" y="741497"/>
                </a:lnTo>
                <a:lnTo>
                  <a:pt x="674702" y="568339"/>
                </a:lnTo>
                <a:cubicBezTo>
                  <a:pt x="2222243" y="209519"/>
                  <a:pt x="4087830" y="0"/>
                  <a:pt x="6096002"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3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endParaRPr>
          </a:p>
        </p:txBody>
      </p:sp>
      <p:sp>
        <p:nvSpPr>
          <p:cNvPr id="102" name="任意多边形: 形状 101"/>
          <p:cNvSpPr/>
          <p:nvPr userDrawn="1"/>
        </p:nvSpPr>
        <p:spPr>
          <a:xfrm rot="2676034">
            <a:off x="-1261063" y="5021332"/>
            <a:ext cx="2522129" cy="3410056"/>
          </a:xfrm>
          <a:custGeom>
            <a:avLst/>
            <a:gdLst>
              <a:gd name="connsiteX0" fmla="*/ 0 w 3362838"/>
              <a:gd name="connsiteY0" fmla="*/ 0 h 3410056"/>
              <a:gd name="connsiteX1" fmla="*/ 3362838 w 3362838"/>
              <a:gd name="connsiteY1" fmla="*/ 3410056 h 3410056"/>
              <a:gd name="connsiteX2" fmla="*/ 3362837 w 3362838"/>
              <a:gd name="connsiteY2" fmla="*/ 3410056 h 3410056"/>
              <a:gd name="connsiteX3" fmla="*/ 0 w 3362838"/>
              <a:gd name="connsiteY3" fmla="*/ 1 h 3410056"/>
            </a:gdLst>
            <a:ahLst/>
            <a:cxnLst>
              <a:cxn ang="0">
                <a:pos x="connsiteX0" y="connsiteY0"/>
              </a:cxn>
              <a:cxn ang="0">
                <a:pos x="connsiteX1" y="connsiteY1"/>
              </a:cxn>
              <a:cxn ang="0">
                <a:pos x="connsiteX2" y="connsiteY2"/>
              </a:cxn>
              <a:cxn ang="0">
                <a:pos x="connsiteX3" y="connsiteY3"/>
              </a:cxn>
            </a:cxnLst>
            <a:rect l="l" t="t" r="r" b="b"/>
            <a:pathLst>
              <a:path w="3362838" h="3410056">
                <a:moveTo>
                  <a:pt x="0" y="0"/>
                </a:moveTo>
                <a:lnTo>
                  <a:pt x="3362838" y="3410056"/>
                </a:lnTo>
                <a:lnTo>
                  <a:pt x="3362837" y="3410056"/>
                </a:lnTo>
                <a:lnTo>
                  <a:pt x="0" y="1"/>
                </a:lnTo>
                <a:close/>
              </a:path>
            </a:pathLst>
          </a:custGeom>
          <a:gradFill>
            <a:gsLst>
              <a:gs pos="0">
                <a:schemeClr val="bg1">
                  <a:alpha val="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4" name="任意多边形: 形状 83"/>
          <p:cNvSpPr/>
          <p:nvPr userDrawn="1"/>
        </p:nvSpPr>
        <p:spPr>
          <a:xfrm>
            <a:off x="1" y="3201986"/>
            <a:ext cx="9143999" cy="3656014"/>
          </a:xfrm>
          <a:custGeom>
            <a:avLst/>
            <a:gdLst>
              <a:gd name="connsiteX0" fmla="*/ 6096002 w 12191999"/>
              <a:gd name="connsiteY0" fmla="*/ 0 h 3656014"/>
              <a:gd name="connsiteX1" fmla="*/ 11517301 w 12191999"/>
              <a:gd name="connsiteY1" fmla="*/ 568339 h 3656014"/>
              <a:gd name="connsiteX2" fmla="*/ 12191999 w 12191999"/>
              <a:gd name="connsiteY2" fmla="*/ 741496 h 3656014"/>
              <a:gd name="connsiteX3" fmla="*/ 12191999 w 12191999"/>
              <a:gd name="connsiteY3" fmla="*/ 3656014 h 3656014"/>
              <a:gd name="connsiteX4" fmla="*/ 0 w 12191999"/>
              <a:gd name="connsiteY4" fmla="*/ 3656014 h 3656014"/>
              <a:gd name="connsiteX5" fmla="*/ 0 w 12191999"/>
              <a:gd name="connsiteY5" fmla="*/ 741497 h 3656014"/>
              <a:gd name="connsiteX6" fmla="*/ 674702 w 12191999"/>
              <a:gd name="connsiteY6" fmla="*/ 568339 h 3656014"/>
              <a:gd name="connsiteX7" fmla="*/ 6096002 w 12191999"/>
              <a:gd name="connsiteY7" fmla="*/ 0 h 365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3656014">
                <a:moveTo>
                  <a:pt x="6096002" y="0"/>
                </a:moveTo>
                <a:cubicBezTo>
                  <a:pt x="8104174" y="0"/>
                  <a:pt x="9969760" y="209519"/>
                  <a:pt x="11517301" y="568339"/>
                </a:cubicBezTo>
                <a:lnTo>
                  <a:pt x="12191999" y="741496"/>
                </a:lnTo>
                <a:lnTo>
                  <a:pt x="12191999" y="3656014"/>
                </a:lnTo>
                <a:lnTo>
                  <a:pt x="0" y="3656014"/>
                </a:lnTo>
                <a:lnTo>
                  <a:pt x="0" y="741497"/>
                </a:lnTo>
                <a:lnTo>
                  <a:pt x="674702" y="568339"/>
                </a:lnTo>
                <a:cubicBezTo>
                  <a:pt x="2222243" y="209519"/>
                  <a:pt x="4087830" y="0"/>
                  <a:pt x="6096002" y="0"/>
                </a:cubicBezTo>
                <a:close/>
              </a:path>
            </a:pathLst>
          </a:custGeom>
          <a:solidFill>
            <a:schemeClr val="bg1"/>
          </a:solidFill>
          <a:ln>
            <a:noFill/>
          </a:ln>
          <a:effectLst>
            <a:outerShdw blurRad="381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3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endParaRPr>
          </a:p>
        </p:txBody>
      </p:sp>
      <p:sp>
        <p:nvSpPr>
          <p:cNvPr id="48" name="标题 47"/>
          <p:cNvSpPr>
            <a:spLocks noGrp="1"/>
          </p:cNvSpPr>
          <p:nvPr userDrawn="1">
            <p:ph type="title" hasCustomPrompt="1"/>
          </p:nvPr>
        </p:nvSpPr>
        <p:spPr>
          <a:xfrm>
            <a:off x="386954" y="3758091"/>
            <a:ext cx="8370093" cy="1323439"/>
          </a:xfrm>
          <a:prstGeom prst="rect">
            <a:avLst/>
          </a:prstGeom>
          <a:noFill/>
        </p:spPr>
        <p:txBody>
          <a:bodyPr wrap="square" lIns="0" rtlCol="0">
            <a:spAutoFit/>
          </a:bodyPr>
          <a:lstStyle>
            <a:lvl1pPr algn="ctr">
              <a:lnSpc>
                <a:spcPct val="100000"/>
              </a:lnSpc>
              <a:defRPr lang="zh-CN" altLang="en-US" sz="3000" b="1" spc="100" dirty="0">
                <a:solidFill>
                  <a:schemeClr val="tx1"/>
                </a:solidFill>
                <a:latin typeface="+mn-ea"/>
                <a:ea typeface="+mn-ea"/>
                <a:cs typeface="+mn-ea"/>
              </a:defRPr>
            </a:lvl1pPr>
          </a:lstStyle>
          <a:p>
            <a:pPr marL="0" lvl="0"/>
            <a:r>
              <a:rPr lang="zh-CN" altLang="en-US" dirty="0" smtClean="0"/>
              <a:t>北京理工大学</a:t>
            </a:r>
            <a:br>
              <a:rPr lang="zh-CN" altLang="en-US" dirty="0" smtClean="0"/>
            </a:br>
            <a:r>
              <a:rPr lang="zh-CN" altLang="en-US" dirty="0" smtClean="0"/>
              <a:t>毕业设计论文答辩模板</a:t>
            </a:r>
            <a:endParaRPr lang="zh-CN" altLang="en-US" dirty="0"/>
          </a:p>
        </p:txBody>
      </p:sp>
      <p:sp>
        <p:nvSpPr>
          <p:cNvPr id="38" name="文本占位符 53"/>
          <p:cNvSpPr>
            <a:spLocks noGrp="1"/>
          </p:cNvSpPr>
          <p:nvPr userDrawn="1">
            <p:ph type="body" sz="quarter" idx="16" hasCustomPrompt="1"/>
          </p:nvPr>
        </p:nvSpPr>
        <p:spPr>
          <a:xfrm>
            <a:off x="1606022" y="5528219"/>
            <a:ext cx="5931958" cy="372410"/>
          </a:xfrm>
          <a:prstGeom prst="rect">
            <a:avLst/>
          </a:prstGeom>
          <a:noFill/>
        </p:spPr>
        <p:txBody>
          <a:bodyPr wrap="square" lIns="0" rtlCol="0" anchor="ctr" anchorCtr="0">
            <a:spAutoFit/>
          </a:bodyPr>
          <a:lstStyle>
            <a:lvl1pPr marL="0" indent="0" algn="ctr">
              <a:lnSpc>
                <a:spcPct val="130000"/>
              </a:lnSpc>
              <a:buNone/>
              <a:defRPr lang="zh-CN" altLang="en-US" sz="1050" spc="100" smtClean="0">
                <a:solidFill>
                  <a:schemeClr val="tx1">
                    <a:lumMod val="85000"/>
                    <a:lumOff val="15000"/>
                  </a:schemeClr>
                </a:solidFill>
                <a:cs typeface="+mn-ea"/>
              </a:defRPr>
            </a:lvl1pPr>
            <a:lvl2pPr>
              <a:defRPr lang="zh-CN" altLang="en-US" sz="1350" smtClean="0"/>
            </a:lvl2pPr>
            <a:lvl3pPr>
              <a:defRPr lang="zh-CN" altLang="en-US" sz="1350" smtClean="0"/>
            </a:lvl3pPr>
            <a:lvl4pPr>
              <a:defRPr lang="zh-CN" altLang="en-US" smtClean="0"/>
            </a:lvl4pPr>
            <a:lvl5pPr>
              <a:defRPr lang="zh-CN" altLang="en-US"/>
            </a:lvl5pPr>
          </a:lstStyle>
          <a:p>
            <a:pPr marL="0" lvl="0">
              <a:lnSpc>
                <a:spcPct val="130000"/>
              </a:lnSpc>
            </a:pPr>
            <a:r>
              <a:rPr lang="zh-CN" altLang="en-US" dirty="0" smtClean="0"/>
              <a:t>答辩人：北小理　　　导　师： 京小工　　　时　间：</a:t>
            </a:r>
            <a:r>
              <a:rPr lang="en-US" altLang="zh-CN" dirty="0" smtClean="0"/>
              <a:t>XXX</a:t>
            </a:r>
            <a:endParaRPr lang="zh-CN" altLang="en-US" dirty="0"/>
          </a:p>
        </p:txBody>
      </p:sp>
      <p:cxnSp>
        <p:nvCxnSpPr>
          <p:cNvPr id="18" name="直接连接符 17"/>
          <p:cNvCxnSpPr/>
          <p:nvPr userDrawn="1"/>
        </p:nvCxnSpPr>
        <p:spPr>
          <a:xfrm>
            <a:off x="1581392" y="5295418"/>
            <a:ext cx="59812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userDrawn="1"/>
        </p:nvPicPr>
        <p:blipFill>
          <a:blip r:embed="rId3" cstate="print"/>
          <a:stretch>
            <a:fillRect/>
          </a:stretch>
        </p:blipFill>
        <p:spPr>
          <a:xfrm>
            <a:off x="2899650" y="944838"/>
            <a:ext cx="3383156" cy="1262604"/>
          </a:xfrm>
          <a:prstGeom prst="rect">
            <a:avLst/>
          </a:prstGeom>
        </p:spPr>
      </p:pic>
      <p:sp>
        <p:nvSpPr>
          <p:cNvPr id="51" name="文本框 50"/>
          <p:cNvSpPr txBox="1"/>
          <p:nvPr userDrawn="1"/>
        </p:nvSpPr>
        <p:spPr>
          <a:xfrm>
            <a:off x="113133" y="6088688"/>
            <a:ext cx="1617390" cy="478790"/>
          </a:xfrm>
          <a:prstGeom prst="rect">
            <a:avLst/>
          </a:prstGeom>
          <a:noFill/>
          <a:ln>
            <a:noFill/>
          </a:ln>
        </p:spPr>
        <p:txBody>
          <a:bodyPr wrap="square" lIns="135000" tIns="135000" rIns="135000" bIns="135000" rtlCol="0">
            <a:spAutoFit/>
          </a:bodyPr>
          <a:lstStyle/>
          <a:p>
            <a:pPr marL="0" marR="0" lvl="0" indent="0" algn="l" defTabSz="914400" rtl="0" eaLnBrk="0" fontAlgn="base" latinLnBrk="0" hangingPunct="0">
              <a:lnSpc>
                <a:spcPct val="130000"/>
              </a:lnSpc>
              <a:spcBef>
                <a:spcPct val="0"/>
              </a:spcBef>
              <a:spcAft>
                <a:spcPct val="0"/>
              </a:spcAft>
              <a:buClrTx/>
              <a:buSzTx/>
              <a:buFontTx/>
              <a:buNone/>
              <a:defRPr/>
            </a:pPr>
            <a:r>
              <a:rPr kumimoji="0" lang="en-US" altLang="zh-CN" sz="1050" b="1" i="0" u="none" strike="noStrike" kern="1200" cap="none" spc="100" normalizeH="0" baseline="0" noProof="0" dirty="0" smtClean="0">
                <a:ln>
                  <a:noFill/>
                </a:ln>
                <a:solidFill>
                  <a:srgbClr val="A2A2A2"/>
                </a:solidFill>
                <a:effectLst/>
                <a:uLnTx/>
                <a:uFillTx/>
                <a:latin typeface="微软雅黑" panose="020B0503020204020204" pitchFamily="34" charset="-122"/>
                <a:ea typeface="微软雅黑" panose="020B0503020204020204" pitchFamily="34" charset="-122"/>
                <a:cs typeface="+mn-cs"/>
              </a:rPr>
              <a:t>BIT</a:t>
            </a:r>
            <a:r>
              <a:rPr kumimoji="0" lang="en-US" altLang="zh-CN" sz="1050" b="0" i="0" u="none" strike="noStrike" kern="1200" cap="none" spc="100" normalizeH="0" baseline="0" noProof="0" dirty="0" smtClean="0">
                <a:ln>
                  <a:noFill/>
                </a:ln>
                <a:solidFill>
                  <a:srgbClr val="A2A2A2"/>
                </a:solidFill>
                <a:effectLst/>
                <a:uLnTx/>
                <a:uFillTx/>
                <a:latin typeface="微软雅黑" panose="020B0503020204020204" pitchFamily="34" charset="-122"/>
                <a:ea typeface="微软雅黑" panose="020B0503020204020204" pitchFamily="34" charset="-122"/>
                <a:cs typeface="+mn-cs"/>
              </a:rPr>
              <a:t> </a:t>
            </a:r>
            <a:r>
              <a:rPr kumimoji="0" lang="en-US" altLang="zh-CN" sz="1050" b="1" i="0" u="none" strike="noStrike" kern="1200" cap="none" spc="100" normalizeH="0" baseline="0" noProof="0" dirty="0" smtClean="0">
                <a:ln>
                  <a:noFill/>
                </a:ln>
                <a:solidFill>
                  <a:srgbClr val="A2A2A2"/>
                </a:solidFill>
                <a:effectLst/>
                <a:uLnTx/>
                <a:uFillTx/>
                <a:latin typeface="微软雅黑" panose="020B0503020204020204" pitchFamily="34" charset="-122"/>
                <a:ea typeface="微软雅黑" panose="020B0503020204020204" pitchFamily="34" charset="-122"/>
                <a:cs typeface="+mn-cs"/>
              </a:rPr>
              <a:t>|</a:t>
            </a:r>
            <a:r>
              <a:rPr kumimoji="0" lang="en-US" altLang="zh-CN" sz="1050" b="0" i="0" u="none" strike="noStrike" kern="1200" cap="none" spc="100" normalizeH="0" baseline="0" noProof="0" dirty="0" smtClean="0">
                <a:ln>
                  <a:noFill/>
                </a:ln>
                <a:solidFill>
                  <a:srgbClr val="A2A2A2"/>
                </a:solidFill>
                <a:effectLst/>
                <a:uLnTx/>
                <a:uFillTx/>
                <a:latin typeface="微软雅黑" panose="020B0503020204020204" pitchFamily="34" charset="-122"/>
                <a:ea typeface="微软雅黑" panose="020B0503020204020204" pitchFamily="34" charset="-122"/>
                <a:cs typeface="+mn-cs"/>
              </a:rPr>
              <a:t> </a:t>
            </a:r>
            <a:r>
              <a:rPr kumimoji="0" lang="en-US" altLang="zh-CN" sz="1050" b="1" i="0" u="none" strike="noStrike" kern="1200" cap="none" spc="100" normalizeH="0" baseline="0" noProof="0" dirty="0" smtClean="0">
                <a:ln>
                  <a:noFill/>
                </a:ln>
                <a:solidFill>
                  <a:srgbClr val="A2A2A2"/>
                </a:solidFill>
                <a:effectLst/>
                <a:uLnTx/>
                <a:uFillTx/>
                <a:latin typeface="微软雅黑" panose="020B0503020204020204" pitchFamily="34" charset="-122"/>
                <a:ea typeface="微软雅黑" panose="020B0503020204020204" pitchFamily="34" charset="-122"/>
                <a:cs typeface="+mn-cs"/>
              </a:rPr>
              <a:t>SINCE 1940</a:t>
            </a:r>
            <a:endParaRPr kumimoji="0" lang="zh-CN" altLang="en-US" sz="1050" b="1" i="0" u="none" strike="noStrike" kern="1200" cap="none" spc="100" normalizeH="0" baseline="0" noProof="0" dirty="0">
              <a:ln>
                <a:noFill/>
              </a:ln>
              <a:solidFill>
                <a:srgbClr val="A2A2A2"/>
              </a:solidFill>
              <a:effectLst/>
              <a:uLnTx/>
              <a:uFillTx/>
              <a:latin typeface="微软雅黑 Light" panose="020B0502040204020203" pitchFamily="34" charset="-122"/>
              <a:ea typeface="微软雅黑 Light" panose="020B0502040204020203" pitchFamily="34" charset="-122"/>
              <a:cs typeface="+mn-cs"/>
            </a:endParaRPr>
          </a:p>
        </p:txBody>
      </p:sp>
      <p:grpSp>
        <p:nvGrpSpPr>
          <p:cNvPr id="3" name="组合 2"/>
          <p:cNvGrpSpPr/>
          <p:nvPr userDrawn="1"/>
        </p:nvGrpSpPr>
        <p:grpSpPr>
          <a:xfrm>
            <a:off x="7704359" y="6308389"/>
            <a:ext cx="1222182" cy="198576"/>
            <a:chOff x="10272478" y="6308389"/>
            <a:chExt cx="1629576" cy="198576"/>
          </a:xfrm>
        </p:grpSpPr>
        <p:grpSp>
          <p:nvGrpSpPr>
            <p:cNvPr id="40" name="组合 39"/>
            <p:cNvGrpSpPr/>
            <p:nvPr userDrawn="1"/>
          </p:nvGrpSpPr>
          <p:grpSpPr>
            <a:xfrm>
              <a:off x="11216726" y="6310650"/>
              <a:ext cx="685328" cy="194486"/>
              <a:chOff x="2373567" y="1096524"/>
              <a:chExt cx="2578404" cy="731714"/>
            </a:xfrm>
          </p:grpSpPr>
          <p:sp>
            <p:nvSpPr>
              <p:cNvPr id="70" name="Freeform 5"/>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solidFill>
                <a:schemeClr val="accent3"/>
              </a:solidFill>
              <a:ln>
                <a:noFill/>
              </a:ln>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sp>
            <p:nvSpPr>
              <p:cNvPr id="71" name="Freeform 6"/>
              <p:cNvSpPr/>
              <p:nvPr/>
            </p:nvSpPr>
            <p:spPr bwMode="auto">
              <a:xfrm>
                <a:off x="4620306" y="1237050"/>
                <a:ext cx="331665" cy="499208"/>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solidFill>
                <a:schemeClr val="accent3"/>
              </a:solidFill>
              <a:ln>
                <a:noFill/>
              </a:ln>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grpSp>
            <p:nvGrpSpPr>
              <p:cNvPr id="72" name="组合 71"/>
              <p:cNvGrpSpPr/>
              <p:nvPr/>
            </p:nvGrpSpPr>
            <p:grpSpPr>
              <a:xfrm>
                <a:off x="2373567" y="1096524"/>
                <a:ext cx="589817" cy="731714"/>
                <a:chOff x="5548313" y="2084388"/>
                <a:chExt cx="547688" cy="679451"/>
              </a:xfrm>
              <a:solidFill>
                <a:schemeClr val="accent3"/>
              </a:solidFill>
            </p:grpSpPr>
            <p:sp>
              <p:nvSpPr>
                <p:cNvPr id="77"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sp>
              <p:nvSpPr>
                <p:cNvPr id="78"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grpSp>
          <p:grpSp>
            <p:nvGrpSpPr>
              <p:cNvPr id="73" name="组合 72"/>
              <p:cNvGrpSpPr/>
              <p:nvPr/>
            </p:nvGrpSpPr>
            <p:grpSpPr>
              <a:xfrm>
                <a:off x="3194779" y="1296598"/>
                <a:ext cx="356817" cy="382445"/>
                <a:chOff x="3792874" y="3156423"/>
                <a:chExt cx="331330" cy="355128"/>
              </a:xfrm>
              <a:solidFill>
                <a:schemeClr val="accent3"/>
              </a:solidFill>
            </p:grpSpPr>
            <p:sp>
              <p:nvSpPr>
                <p:cNvPr id="74" name="Freeform 15"/>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sp>
              <p:nvSpPr>
                <p:cNvPr id="75" name="Freeform 16"/>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sp>
              <p:nvSpPr>
                <p:cNvPr id="76" name="Freeform 17"/>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grpSp>
        </p:grpSp>
        <p:grpSp>
          <p:nvGrpSpPr>
            <p:cNvPr id="41" name="组合 40"/>
            <p:cNvGrpSpPr/>
            <p:nvPr userDrawn="1"/>
          </p:nvGrpSpPr>
          <p:grpSpPr>
            <a:xfrm>
              <a:off x="10272478" y="6308389"/>
              <a:ext cx="721622" cy="198576"/>
              <a:chOff x="2372715" y="161759"/>
              <a:chExt cx="2714952" cy="747103"/>
            </a:xfrm>
          </p:grpSpPr>
          <p:grpSp>
            <p:nvGrpSpPr>
              <p:cNvPr id="42" name="组合 41"/>
              <p:cNvGrpSpPr/>
              <p:nvPr/>
            </p:nvGrpSpPr>
            <p:grpSpPr>
              <a:xfrm>
                <a:off x="3804781" y="283376"/>
                <a:ext cx="521428" cy="548788"/>
                <a:chOff x="6113463" y="3541713"/>
                <a:chExt cx="484188" cy="509588"/>
              </a:xfrm>
              <a:solidFill>
                <a:schemeClr val="accent3"/>
              </a:solidFill>
            </p:grpSpPr>
            <p:sp>
              <p:nvSpPr>
                <p:cNvPr id="68"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sp>
              <p:nvSpPr>
                <p:cNvPr id="69"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grpSp>
          <p:grpSp>
            <p:nvGrpSpPr>
              <p:cNvPr id="43" name="组合 42"/>
              <p:cNvGrpSpPr/>
              <p:nvPr/>
            </p:nvGrpSpPr>
            <p:grpSpPr>
              <a:xfrm>
                <a:off x="2372715" y="161759"/>
                <a:ext cx="591521" cy="747103"/>
                <a:chOff x="6108700" y="2066926"/>
                <a:chExt cx="549275" cy="693738"/>
              </a:xfrm>
              <a:solidFill>
                <a:schemeClr val="accent3"/>
              </a:solidFill>
            </p:grpSpPr>
            <p:sp>
              <p:nvSpPr>
                <p:cNvPr id="66"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sp>
              <p:nvSpPr>
                <p:cNvPr id="67"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grpSp>
          <p:grpSp>
            <p:nvGrpSpPr>
              <p:cNvPr id="44" name="组合 43"/>
              <p:cNvGrpSpPr/>
              <p:nvPr/>
            </p:nvGrpSpPr>
            <p:grpSpPr>
              <a:xfrm>
                <a:off x="3173775" y="375308"/>
                <a:ext cx="396626" cy="341923"/>
                <a:chOff x="6186488" y="2930526"/>
                <a:chExt cx="368300" cy="317500"/>
              </a:xfrm>
              <a:solidFill>
                <a:schemeClr val="accent3"/>
              </a:solidFill>
            </p:grpSpPr>
            <p:sp>
              <p:nvSpPr>
                <p:cNvPr id="63"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sp>
              <p:nvSpPr>
                <p:cNvPr id="64"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sp>
              <p:nvSpPr>
                <p:cNvPr id="65"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grpSp>
          <p:grpSp>
            <p:nvGrpSpPr>
              <p:cNvPr id="45" name="组合 44"/>
              <p:cNvGrpSpPr/>
              <p:nvPr/>
            </p:nvGrpSpPr>
            <p:grpSpPr>
              <a:xfrm>
                <a:off x="4613354" y="313344"/>
                <a:ext cx="474313" cy="479486"/>
                <a:chOff x="11893474" y="1994534"/>
                <a:chExt cx="286683" cy="289808"/>
              </a:xfrm>
              <a:solidFill>
                <a:schemeClr val="accent3"/>
              </a:solidFill>
            </p:grpSpPr>
            <p:sp>
              <p:nvSpPr>
                <p:cNvPr id="46" name="Freeform 11"/>
                <p:cNvSpPr>
                  <a:spLocks noEditPoints="1"/>
                </p:cNvSpPr>
                <p:nvPr/>
              </p:nvSpPr>
              <p:spPr bwMode="auto">
                <a:xfrm>
                  <a:off x="11976099" y="1994534"/>
                  <a:ext cx="204058" cy="285679"/>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sp>
              <p:nvSpPr>
                <p:cNvPr id="47" name="Freeform 12"/>
                <p:cNvSpPr/>
                <p:nvPr/>
              </p:nvSpPr>
              <p:spPr bwMode="auto">
                <a:xfrm>
                  <a:off x="11893474" y="2009126"/>
                  <a:ext cx="109877" cy="275216"/>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68580" tIns="34290" rIns="68580" bIns="3429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entury Gothic" panose="020B0502020202020204" pitchFamily="34" charset="0"/>
                    <a:ea typeface="微软雅黑" panose="020B0503020204020204" pitchFamily="34" charset="-122"/>
                    <a:cs typeface="+mn-cs"/>
                  </a:endParaRPr>
                </a:p>
              </p:txBody>
            </p:sp>
          </p:grpSp>
        </p:grpSp>
      </p:grpSp>
    </p:spTree>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封面样式2-尾页">
    <p:spTree>
      <p:nvGrpSpPr>
        <p:cNvPr id="1" name=""/>
        <p:cNvGrpSpPr/>
        <p:nvPr/>
      </p:nvGrpSpPr>
      <p:grpSpPr>
        <a:xfrm>
          <a:off x="0" y="0"/>
          <a:ext cx="0" cy="0"/>
          <a:chOff x="0" y="0"/>
          <a:chExt cx="0" cy="0"/>
        </a:xfrm>
      </p:grpSpPr>
      <p:sp>
        <p:nvSpPr>
          <p:cNvPr id="6" name="PA-矩形 7"/>
          <p:cNvSpPr/>
          <p:nvPr userDrawn="1">
            <p:custDataLst>
              <p:tags r:id="rId2"/>
            </p:custData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7" name="PA-矩形 7"/>
          <p:cNvSpPr/>
          <p:nvPr userDrawn="1">
            <p:custDataLst>
              <p:tags r:id="rId3"/>
            </p:custDataLst>
          </p:nvPr>
        </p:nvSpPr>
        <p:spPr>
          <a:xfrm>
            <a:off x="0" y="0"/>
            <a:ext cx="9144000" cy="6858000"/>
          </a:xfrm>
          <a:prstGeom prst="rect">
            <a:avLst/>
          </a:prstGeom>
          <a:gradFill flip="none" rotWithShape="1">
            <a:gsLst>
              <a:gs pos="0">
                <a:schemeClr val="accent1">
                  <a:alpha val="0"/>
                </a:schemeClr>
              </a:gs>
              <a:gs pos="5220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8" name="任意多边形: 形状 19"/>
          <p:cNvSpPr/>
          <p:nvPr userDrawn="1"/>
        </p:nvSpPr>
        <p:spPr>
          <a:xfrm flipH="1" flipV="1">
            <a:off x="3331564" y="3759199"/>
            <a:ext cx="2480873" cy="2335892"/>
          </a:xfrm>
          <a:custGeom>
            <a:avLst/>
            <a:gdLst>
              <a:gd name="connsiteX0" fmla="*/ 3162300 w 3162300"/>
              <a:gd name="connsiteY0" fmla="*/ 2147409 h 2147409"/>
              <a:gd name="connsiteX1" fmla="*/ 0 w 3162300"/>
              <a:gd name="connsiteY1" fmla="*/ 2147409 h 2147409"/>
              <a:gd name="connsiteX2" fmla="*/ 0 w 3162300"/>
              <a:gd name="connsiteY2" fmla="*/ 1565265 h 2147409"/>
              <a:gd name="connsiteX3" fmla="*/ 0 w 3162300"/>
              <a:gd name="connsiteY3" fmla="*/ 1544697 h 2147409"/>
              <a:gd name="connsiteX4" fmla="*/ 0 w 3162300"/>
              <a:gd name="connsiteY4" fmla="*/ 0 h 2147409"/>
              <a:gd name="connsiteX5" fmla="*/ 1585774 w 3162300"/>
              <a:gd name="connsiteY5" fmla="*/ 1112898 h 2147409"/>
              <a:gd name="connsiteX6" fmla="*/ 3162300 w 3162300"/>
              <a:gd name="connsiteY6" fmla="*/ 0 h 2147409"/>
              <a:gd name="connsiteX7" fmla="*/ 3162300 w 3162300"/>
              <a:gd name="connsiteY7" fmla="*/ 1544697 h 2147409"/>
              <a:gd name="connsiteX8" fmla="*/ 3162300 w 3162300"/>
              <a:gd name="connsiteY8" fmla="*/ 1565265 h 2147409"/>
              <a:gd name="connsiteX0-1" fmla="*/ 0 w 3162300"/>
              <a:gd name="connsiteY0-2" fmla="*/ 2147409 h 2238849"/>
              <a:gd name="connsiteX1-3" fmla="*/ 0 w 3162300"/>
              <a:gd name="connsiteY1-4" fmla="*/ 1565265 h 2238849"/>
              <a:gd name="connsiteX2-5" fmla="*/ 0 w 3162300"/>
              <a:gd name="connsiteY2-6" fmla="*/ 1544697 h 2238849"/>
              <a:gd name="connsiteX3-7" fmla="*/ 0 w 3162300"/>
              <a:gd name="connsiteY3-8" fmla="*/ 0 h 2238849"/>
              <a:gd name="connsiteX4-9" fmla="*/ 1585774 w 3162300"/>
              <a:gd name="connsiteY4-10" fmla="*/ 1112898 h 2238849"/>
              <a:gd name="connsiteX5-11" fmla="*/ 3162300 w 3162300"/>
              <a:gd name="connsiteY5-12" fmla="*/ 0 h 2238849"/>
              <a:gd name="connsiteX6-13" fmla="*/ 3162300 w 3162300"/>
              <a:gd name="connsiteY6-14" fmla="*/ 1544697 h 2238849"/>
              <a:gd name="connsiteX7-15" fmla="*/ 3162300 w 3162300"/>
              <a:gd name="connsiteY7-16" fmla="*/ 1565265 h 2238849"/>
              <a:gd name="connsiteX8-17" fmla="*/ 3162300 w 3162300"/>
              <a:gd name="connsiteY8-18" fmla="*/ 2147409 h 2238849"/>
              <a:gd name="connsiteX9" fmla="*/ 91440 w 3162300"/>
              <a:gd name="connsiteY9" fmla="*/ 2238849 h 2238849"/>
              <a:gd name="connsiteX0-19" fmla="*/ 0 w 3162300"/>
              <a:gd name="connsiteY0-20" fmla="*/ 2147409 h 2147409"/>
              <a:gd name="connsiteX1-21" fmla="*/ 0 w 3162300"/>
              <a:gd name="connsiteY1-22" fmla="*/ 1565265 h 2147409"/>
              <a:gd name="connsiteX2-23" fmla="*/ 0 w 3162300"/>
              <a:gd name="connsiteY2-24" fmla="*/ 1544697 h 2147409"/>
              <a:gd name="connsiteX3-25" fmla="*/ 0 w 3162300"/>
              <a:gd name="connsiteY3-26" fmla="*/ 0 h 2147409"/>
              <a:gd name="connsiteX4-27" fmla="*/ 1585774 w 3162300"/>
              <a:gd name="connsiteY4-28" fmla="*/ 1112898 h 2147409"/>
              <a:gd name="connsiteX5-29" fmla="*/ 3162300 w 3162300"/>
              <a:gd name="connsiteY5-30" fmla="*/ 0 h 2147409"/>
              <a:gd name="connsiteX6-31" fmla="*/ 3162300 w 3162300"/>
              <a:gd name="connsiteY6-32" fmla="*/ 1544697 h 2147409"/>
              <a:gd name="connsiteX7-33" fmla="*/ 3162300 w 3162300"/>
              <a:gd name="connsiteY7-34" fmla="*/ 1565265 h 2147409"/>
              <a:gd name="connsiteX8-35" fmla="*/ 3162300 w 3162300"/>
              <a:gd name="connsiteY8-36" fmla="*/ 2147409 h 21474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162300" h="2147409">
                <a:moveTo>
                  <a:pt x="0" y="2147409"/>
                </a:moveTo>
                <a:lnTo>
                  <a:pt x="0" y="1565265"/>
                </a:lnTo>
                <a:lnTo>
                  <a:pt x="0" y="1544697"/>
                </a:lnTo>
                <a:lnTo>
                  <a:pt x="0" y="0"/>
                </a:lnTo>
                <a:lnTo>
                  <a:pt x="1585774" y="1112898"/>
                </a:lnTo>
                <a:lnTo>
                  <a:pt x="3162300" y="0"/>
                </a:lnTo>
                <a:lnTo>
                  <a:pt x="3162300" y="1544697"/>
                </a:lnTo>
                <a:lnTo>
                  <a:pt x="3162300" y="1565265"/>
                </a:lnTo>
                <a:lnTo>
                  <a:pt x="3162300" y="2147409"/>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350" dirty="0">
              <a:cs typeface="+mn-ea"/>
              <a:sym typeface="+mn-lt"/>
            </a:endParaRPr>
          </a:p>
        </p:txBody>
      </p:sp>
      <p:sp>
        <p:nvSpPr>
          <p:cNvPr id="11" name="矩形 3"/>
          <p:cNvSpPr/>
          <p:nvPr userDrawn="1"/>
        </p:nvSpPr>
        <p:spPr>
          <a:xfrm>
            <a:off x="3331564" y="1015093"/>
            <a:ext cx="2480873" cy="1428368"/>
          </a:xfrm>
          <a:custGeom>
            <a:avLst/>
            <a:gdLst>
              <a:gd name="connsiteX0" fmla="*/ 0 w 3162300"/>
              <a:gd name="connsiteY0" fmla="*/ 0 h 1871961"/>
              <a:gd name="connsiteX1" fmla="*/ 3162300 w 3162300"/>
              <a:gd name="connsiteY1" fmla="*/ 0 h 1871961"/>
              <a:gd name="connsiteX2" fmla="*/ 3162300 w 3162300"/>
              <a:gd name="connsiteY2" fmla="*/ 1871961 h 1871961"/>
              <a:gd name="connsiteX3" fmla="*/ 0 w 3162300"/>
              <a:gd name="connsiteY3" fmla="*/ 1871961 h 1871961"/>
              <a:gd name="connsiteX4" fmla="*/ 0 w 3162300"/>
              <a:gd name="connsiteY4" fmla="*/ 0 h 1871961"/>
              <a:gd name="connsiteX0-1" fmla="*/ 0 w 3162300"/>
              <a:gd name="connsiteY0-2" fmla="*/ 1871961 h 1963401"/>
              <a:gd name="connsiteX1-3" fmla="*/ 0 w 3162300"/>
              <a:gd name="connsiteY1-4" fmla="*/ 0 h 1963401"/>
              <a:gd name="connsiteX2-5" fmla="*/ 3162300 w 3162300"/>
              <a:gd name="connsiteY2-6" fmla="*/ 0 h 1963401"/>
              <a:gd name="connsiteX3-7" fmla="*/ 3162300 w 3162300"/>
              <a:gd name="connsiteY3-8" fmla="*/ 1871961 h 1963401"/>
              <a:gd name="connsiteX4-9" fmla="*/ 91440 w 3162300"/>
              <a:gd name="connsiteY4-10" fmla="*/ 1963401 h 1963401"/>
              <a:gd name="connsiteX0-11" fmla="*/ 0 w 3162300"/>
              <a:gd name="connsiteY0-12" fmla="*/ 1871961 h 1871961"/>
              <a:gd name="connsiteX1-13" fmla="*/ 0 w 3162300"/>
              <a:gd name="connsiteY1-14" fmla="*/ 0 h 1871961"/>
              <a:gd name="connsiteX2-15" fmla="*/ 3162300 w 3162300"/>
              <a:gd name="connsiteY2-16" fmla="*/ 0 h 1871961"/>
              <a:gd name="connsiteX3-17" fmla="*/ 3162300 w 3162300"/>
              <a:gd name="connsiteY3-18" fmla="*/ 1871961 h 1871961"/>
            </a:gdLst>
            <a:ahLst/>
            <a:cxnLst>
              <a:cxn ang="0">
                <a:pos x="connsiteX0-1" y="connsiteY0-2"/>
              </a:cxn>
              <a:cxn ang="0">
                <a:pos x="connsiteX1-3" y="connsiteY1-4"/>
              </a:cxn>
              <a:cxn ang="0">
                <a:pos x="connsiteX2-5" y="connsiteY2-6"/>
              </a:cxn>
              <a:cxn ang="0">
                <a:pos x="connsiteX3-7" y="connsiteY3-8"/>
              </a:cxn>
            </a:cxnLst>
            <a:rect l="l" t="t" r="r" b="b"/>
            <a:pathLst>
              <a:path w="3162300" h="1871961">
                <a:moveTo>
                  <a:pt x="0" y="1871961"/>
                </a:moveTo>
                <a:lnTo>
                  <a:pt x="0" y="0"/>
                </a:lnTo>
                <a:lnTo>
                  <a:pt x="3162300" y="0"/>
                </a:lnTo>
                <a:lnTo>
                  <a:pt x="3162300" y="1871961"/>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lnSpc>
                <a:spcPct val="130000"/>
              </a:lnSpc>
            </a:pPr>
            <a:endParaRPr lang="zh-CN" altLang="en-US" sz="1350">
              <a:cs typeface="+mn-ea"/>
              <a:sym typeface="+mn-lt"/>
            </a:endParaRPr>
          </a:p>
        </p:txBody>
      </p:sp>
      <p:sp>
        <p:nvSpPr>
          <p:cNvPr id="12" name="等腰三角形 11"/>
          <p:cNvSpPr/>
          <p:nvPr userDrawn="1"/>
        </p:nvSpPr>
        <p:spPr>
          <a:xfrm flipV="1">
            <a:off x="4505452" y="3832178"/>
            <a:ext cx="133097" cy="152984"/>
          </a:xfrm>
          <a:prstGeom prst="triangl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350"/>
          </a:p>
        </p:txBody>
      </p:sp>
      <p:pic>
        <p:nvPicPr>
          <p:cNvPr id="13" name="图片 12"/>
          <p:cNvPicPr>
            <a:picLocks noChangeAspect="1"/>
          </p:cNvPicPr>
          <p:nvPr userDrawn="1"/>
        </p:nvPicPr>
        <p:blipFill>
          <a:blip r:embed="rId4" cstate="print"/>
          <a:stretch>
            <a:fillRect/>
          </a:stretch>
        </p:blipFill>
        <p:spPr>
          <a:xfrm>
            <a:off x="3731062" y="1401223"/>
            <a:ext cx="1692231" cy="631546"/>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目录样式2-1">
    <p:spTree>
      <p:nvGrpSpPr>
        <p:cNvPr id="1" name=""/>
        <p:cNvGrpSpPr/>
        <p:nvPr/>
      </p:nvGrpSpPr>
      <p:grpSpPr>
        <a:xfrm>
          <a:off x="0" y="0"/>
          <a:ext cx="0" cy="0"/>
          <a:chOff x="0" y="0"/>
          <a:chExt cx="0" cy="0"/>
        </a:xfrm>
      </p:grpSpPr>
      <p:sp>
        <p:nvSpPr>
          <p:cNvPr id="5" name="矩形 4"/>
          <p:cNvSpPr/>
          <p:nvPr userDrawn="1"/>
        </p:nvSpPr>
        <p:spPr>
          <a:xfrm>
            <a:off x="0" y="2289050"/>
            <a:ext cx="9144001" cy="1968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userDrawn="1"/>
        </p:nvPicPr>
        <p:blipFill rotWithShape="1">
          <a:blip r:embed="rId2" cstate="print"/>
          <a:srcRect t="15558" b="38705"/>
          <a:stretch>
            <a:fillRect/>
          </a:stretch>
        </p:blipFill>
        <p:spPr>
          <a:xfrm>
            <a:off x="1" y="0"/>
            <a:ext cx="9144000" cy="2290219"/>
          </a:xfrm>
          <a:prstGeom prst="rect">
            <a:avLst/>
          </a:prstGeom>
        </p:spPr>
      </p:pic>
      <p:sp>
        <p:nvSpPr>
          <p:cNvPr id="10" name="矩形 9"/>
          <p:cNvSpPr/>
          <p:nvPr userDrawn="1"/>
        </p:nvSpPr>
        <p:spPr>
          <a:xfrm>
            <a:off x="-1" y="-7884"/>
            <a:ext cx="9144001" cy="229810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11" name="图片 10"/>
          <p:cNvPicPr>
            <a:picLocks noChangeAspect="1"/>
          </p:cNvPicPr>
          <p:nvPr userDrawn="1"/>
        </p:nvPicPr>
        <p:blipFill>
          <a:blip r:embed="rId3" cstate="print"/>
          <a:stretch>
            <a:fillRect/>
          </a:stretch>
        </p:blipFill>
        <p:spPr>
          <a:xfrm>
            <a:off x="3768265" y="841210"/>
            <a:ext cx="1607471" cy="599913"/>
          </a:xfrm>
          <a:prstGeom prst="rect">
            <a:avLst/>
          </a:prstGeom>
        </p:spPr>
      </p:pic>
      <p:cxnSp>
        <p:nvCxnSpPr>
          <p:cNvPr id="4" name="直接连接符 3"/>
          <p:cNvCxnSpPr/>
          <p:nvPr userDrawn="1"/>
        </p:nvCxnSpPr>
        <p:spPr>
          <a:xfrm>
            <a:off x="-61111" y="2289050"/>
            <a:ext cx="92549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目录样式2-2">
    <p:spTree>
      <p:nvGrpSpPr>
        <p:cNvPr id="1" name=""/>
        <p:cNvGrpSpPr/>
        <p:nvPr/>
      </p:nvGrpSpPr>
      <p:grpSpPr>
        <a:xfrm>
          <a:off x="0" y="0"/>
          <a:ext cx="0" cy="0"/>
          <a:chOff x="0" y="0"/>
          <a:chExt cx="0" cy="0"/>
        </a:xfrm>
      </p:grpSpPr>
      <p:sp>
        <p:nvSpPr>
          <p:cNvPr id="6" name="PA-矩形 7"/>
          <p:cNvSpPr/>
          <p:nvPr userDrawn="1">
            <p:custDataLst>
              <p:tags r:id="rId2"/>
            </p:custData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PA-矩形 7"/>
          <p:cNvSpPr/>
          <p:nvPr userDrawn="1">
            <p:custDataLst>
              <p:tags r:id="rId3"/>
            </p:custDataLst>
          </p:nvPr>
        </p:nvSpPr>
        <p:spPr>
          <a:xfrm>
            <a:off x="0" y="0"/>
            <a:ext cx="9144000" cy="6858000"/>
          </a:xfrm>
          <a:prstGeom prst="rect">
            <a:avLst/>
          </a:prstGeom>
          <a:gradFill flip="none" rotWithShape="1">
            <a:gsLst>
              <a:gs pos="0">
                <a:schemeClr val="accent1">
                  <a:alpha val="0"/>
                </a:schemeClr>
              </a:gs>
              <a:gs pos="5220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4" name="直接连接符 3"/>
          <p:cNvCxnSpPr/>
          <p:nvPr userDrawn="1"/>
        </p:nvCxnSpPr>
        <p:spPr>
          <a:xfrm>
            <a:off x="4292505" y="1294827"/>
            <a:ext cx="5589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4292505" y="5613415"/>
            <a:ext cx="5589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userDrawn="1"/>
        </p:nvPicPr>
        <p:blipFill rotWithShape="1">
          <a:blip r:embed="rId4" cstate="print"/>
          <a:srcRect l="49471"/>
          <a:stretch>
            <a:fillRect/>
          </a:stretch>
        </p:blipFill>
        <p:spPr>
          <a:xfrm>
            <a:off x="-25879" y="163259"/>
            <a:ext cx="2473738" cy="6531481"/>
          </a:xfrm>
          <a:prstGeom prst="rect">
            <a:avLst/>
          </a:prstGeom>
        </p:spPr>
      </p:pic>
      <p:pic>
        <p:nvPicPr>
          <p:cNvPr id="14" name="图片 13"/>
          <p:cNvPicPr>
            <a:picLocks noChangeAspect="1"/>
          </p:cNvPicPr>
          <p:nvPr userDrawn="1"/>
        </p:nvPicPr>
        <p:blipFill rotWithShape="1">
          <a:blip r:embed="rId4" cstate="print"/>
          <a:srcRect r="49912"/>
          <a:stretch>
            <a:fillRect/>
          </a:stretch>
        </p:blipFill>
        <p:spPr>
          <a:xfrm>
            <a:off x="6696143" y="163258"/>
            <a:ext cx="2452172" cy="6531481"/>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页样式2-常规">
    <p:spTree>
      <p:nvGrpSpPr>
        <p:cNvPr id="1" name=""/>
        <p:cNvGrpSpPr/>
        <p:nvPr/>
      </p:nvGrpSpPr>
      <p:grpSpPr>
        <a:xfrm>
          <a:off x="0" y="0"/>
          <a:ext cx="0" cy="0"/>
          <a:chOff x="0" y="0"/>
          <a:chExt cx="0" cy="0"/>
        </a:xfrm>
      </p:grpSpPr>
      <p:sp>
        <p:nvSpPr>
          <p:cNvPr id="12" name="标题 11"/>
          <p:cNvSpPr>
            <a:spLocks noGrp="1"/>
          </p:cNvSpPr>
          <p:nvPr>
            <p:ph type="title"/>
          </p:nvPr>
        </p:nvSpPr>
        <p:spPr>
          <a:xfrm>
            <a:off x="433388" y="249067"/>
            <a:ext cx="6482886"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100" b="1" baseline="0">
                <a:latin typeface="微软雅黑" panose="020B0503020204020204" pitchFamily="34" charset="-122"/>
                <a:ea typeface="微软雅黑" panose="020B0503020204020204" pitchFamily="34" charset="-122"/>
                <a:cs typeface="+mn-cs"/>
              </a:defRPr>
            </a:lvl1pPr>
          </a:lstStyle>
          <a:p>
            <a:pPr lvl="0" eaLnBrk="1" hangingPunct="1"/>
            <a:r>
              <a:rPr lang="zh-CN" altLang="en-US" dirty="0" smtClean="0"/>
              <a:t>单击此处编辑母版标题样式</a:t>
            </a:r>
            <a:endParaRPr lang="zh-CN" altLang="en-US" dirty="0"/>
          </a:p>
        </p:txBody>
      </p:sp>
      <p:sp>
        <p:nvSpPr>
          <p:cNvPr id="6" name="文本框 5"/>
          <p:cNvSpPr txBox="1">
            <a:spLocks noChangeArrowheads="1"/>
          </p:cNvSpPr>
          <p:nvPr userDrawn="1"/>
        </p:nvSpPr>
        <p:spPr bwMode="auto">
          <a:xfrm>
            <a:off x="8424863" y="6385243"/>
            <a:ext cx="413147"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200" smtClean="0">
                <a:solidFill>
                  <a:schemeClr val="accent3"/>
                </a:solidFill>
                <a:latin typeface="微软雅黑" panose="020B0503020204020204" pitchFamily="34" charset="-122"/>
              </a:rPr>
            </a:fld>
            <a:endParaRPr lang="zh-CN" altLang="en-US" sz="1200" dirty="0" smtClean="0">
              <a:solidFill>
                <a:schemeClr val="accent3"/>
              </a:solidFill>
              <a:latin typeface="微软雅黑" panose="020B0503020204020204" pitchFamily="34" charset="-122"/>
            </a:endParaRPr>
          </a:p>
        </p:txBody>
      </p:sp>
      <p:pic>
        <p:nvPicPr>
          <p:cNvPr id="57" name="图片 56"/>
          <p:cNvPicPr>
            <a:picLocks noChangeAspect="1"/>
          </p:cNvPicPr>
          <p:nvPr userDrawn="1"/>
        </p:nvPicPr>
        <p:blipFill>
          <a:blip r:embed="rId2" cstate="print"/>
          <a:stretch>
            <a:fillRect/>
          </a:stretch>
        </p:blipFill>
        <p:spPr>
          <a:xfrm>
            <a:off x="7342645" y="252089"/>
            <a:ext cx="1476917" cy="432990"/>
          </a:xfrm>
          <a:prstGeom prst="rect">
            <a:avLst/>
          </a:prstGeom>
        </p:spPr>
      </p:pic>
      <p:grpSp>
        <p:nvGrpSpPr>
          <p:cNvPr id="2" name="组合 1"/>
          <p:cNvGrpSpPr/>
          <p:nvPr userDrawn="1"/>
        </p:nvGrpSpPr>
        <p:grpSpPr>
          <a:xfrm>
            <a:off x="-7143" y="122428"/>
            <a:ext cx="419946" cy="699303"/>
            <a:chOff x="-9524" y="122428"/>
            <a:chExt cx="559928" cy="699303"/>
          </a:xfrm>
        </p:grpSpPr>
        <p:sp>
          <p:nvSpPr>
            <p:cNvPr id="85" name="任意多边形: 形状 56"/>
            <p:cNvSpPr/>
            <p:nvPr userDrawn="1"/>
          </p:nvSpPr>
          <p:spPr>
            <a:xfrm>
              <a:off x="-9524" y="122428"/>
              <a:ext cx="559928" cy="699303"/>
            </a:xfrm>
            <a:custGeom>
              <a:avLst/>
              <a:gdLst>
                <a:gd name="connsiteX0" fmla="*/ 0 w 436410"/>
                <a:gd name="connsiteY0" fmla="*/ 0 h 895350"/>
                <a:gd name="connsiteX1" fmla="*/ 436410 w 436410"/>
                <a:gd name="connsiteY1" fmla="*/ 0 h 895350"/>
                <a:gd name="connsiteX2" fmla="*/ 250915 w 436410"/>
                <a:gd name="connsiteY2" fmla="*/ 895350 h 895350"/>
                <a:gd name="connsiteX3" fmla="*/ 0 w 436410"/>
                <a:gd name="connsiteY3" fmla="*/ 895350 h 895350"/>
              </a:gdLst>
              <a:ahLst/>
              <a:cxnLst>
                <a:cxn ang="0">
                  <a:pos x="connsiteX0" y="connsiteY0"/>
                </a:cxn>
                <a:cxn ang="0">
                  <a:pos x="connsiteX1" y="connsiteY1"/>
                </a:cxn>
                <a:cxn ang="0">
                  <a:pos x="connsiteX2" y="connsiteY2"/>
                </a:cxn>
                <a:cxn ang="0">
                  <a:pos x="connsiteX3" y="connsiteY3"/>
                </a:cxn>
              </a:cxnLst>
              <a:rect l="l" t="t" r="r" b="b"/>
              <a:pathLst>
                <a:path w="436410" h="895350">
                  <a:moveTo>
                    <a:pt x="0" y="0"/>
                  </a:moveTo>
                  <a:lnTo>
                    <a:pt x="436410" y="0"/>
                  </a:lnTo>
                  <a:lnTo>
                    <a:pt x="250915" y="895350"/>
                  </a:lnTo>
                  <a:lnTo>
                    <a:pt x="0" y="8953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任意多边形: 形状 57"/>
            <p:cNvSpPr/>
            <p:nvPr userDrawn="1"/>
          </p:nvSpPr>
          <p:spPr>
            <a:xfrm>
              <a:off x="417309" y="379233"/>
              <a:ext cx="96622" cy="221903"/>
            </a:xfrm>
            <a:custGeom>
              <a:avLst/>
              <a:gdLst>
                <a:gd name="connsiteX0" fmla="*/ 144879 w 185359"/>
                <a:gd name="connsiteY0" fmla="*/ 0 h 699303"/>
                <a:gd name="connsiteX1" fmla="*/ 185359 w 185359"/>
                <a:gd name="connsiteY1" fmla="*/ 0 h 699303"/>
                <a:gd name="connsiteX2" fmla="*/ 40480 w 185359"/>
                <a:gd name="connsiteY2" fmla="*/ 699303 h 699303"/>
                <a:gd name="connsiteX3" fmla="*/ 0 w 185359"/>
                <a:gd name="connsiteY3" fmla="*/ 699303 h 699303"/>
              </a:gdLst>
              <a:ahLst/>
              <a:cxnLst>
                <a:cxn ang="0">
                  <a:pos x="connsiteX0" y="connsiteY0"/>
                </a:cxn>
                <a:cxn ang="0">
                  <a:pos x="connsiteX1" y="connsiteY1"/>
                </a:cxn>
                <a:cxn ang="0">
                  <a:pos x="connsiteX2" y="connsiteY2"/>
                </a:cxn>
                <a:cxn ang="0">
                  <a:pos x="connsiteX3" y="connsiteY3"/>
                </a:cxn>
              </a:cxnLst>
              <a:rect l="l" t="t" r="r" b="b"/>
              <a:pathLst>
                <a:path w="185359" h="699303">
                  <a:moveTo>
                    <a:pt x="144879" y="0"/>
                  </a:moveTo>
                  <a:lnTo>
                    <a:pt x="185359" y="0"/>
                  </a:lnTo>
                  <a:lnTo>
                    <a:pt x="40480" y="699303"/>
                  </a:lnTo>
                  <a:lnTo>
                    <a:pt x="0" y="699303"/>
                  </a:lnTo>
                  <a:close/>
                </a:path>
              </a:pathLst>
            </a:cu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cxnSp>
        <p:nvCxnSpPr>
          <p:cNvPr id="87" name="直接连接符 86"/>
          <p:cNvCxnSpPr/>
          <p:nvPr userDrawn="1"/>
        </p:nvCxnSpPr>
        <p:spPr>
          <a:xfrm>
            <a:off x="332185" y="821731"/>
            <a:ext cx="847963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userDrawn="1"/>
        </p:nvSpPr>
        <p:spPr>
          <a:xfrm>
            <a:off x="9109711" y="336478"/>
            <a:ext cx="34289" cy="2659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90" name="直接连接符 89"/>
          <p:cNvCxnSpPr/>
          <p:nvPr userDrawn="1"/>
        </p:nvCxnSpPr>
        <p:spPr>
          <a:xfrm>
            <a:off x="332185" y="6264275"/>
            <a:ext cx="847963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3" name="组合 82"/>
          <p:cNvGrpSpPr/>
          <p:nvPr userDrawn="1"/>
        </p:nvGrpSpPr>
        <p:grpSpPr>
          <a:xfrm>
            <a:off x="440466" y="6381747"/>
            <a:ext cx="1859680" cy="304965"/>
            <a:chOff x="671368" y="6061309"/>
            <a:chExt cx="2479573" cy="304965"/>
          </a:xfrm>
          <a:solidFill>
            <a:schemeClr val="accent3"/>
          </a:solidFill>
        </p:grpSpPr>
        <p:grpSp>
          <p:nvGrpSpPr>
            <p:cNvPr id="84" name="组合 83"/>
            <p:cNvGrpSpPr/>
            <p:nvPr userDrawn="1"/>
          </p:nvGrpSpPr>
          <p:grpSpPr>
            <a:xfrm>
              <a:off x="2098445" y="6064781"/>
              <a:ext cx="1052496" cy="298683"/>
              <a:chOff x="2373567" y="1096524"/>
              <a:chExt cx="2578404" cy="731714"/>
            </a:xfrm>
            <a:grpFill/>
          </p:grpSpPr>
          <p:sp>
            <p:nvSpPr>
              <p:cNvPr id="104" name="Freeform 5"/>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68580" tIns="34290" rIns="68580" bIns="34290" numCol="1" anchor="t" anchorCtr="0" compatLnSpc="1"/>
              <a:lstStyle/>
              <a:p>
                <a:endParaRPr lang="zh-CN" altLang="en-US" sz="1350"/>
              </a:p>
            </p:txBody>
          </p:sp>
          <p:sp>
            <p:nvSpPr>
              <p:cNvPr id="105" name="Freeform 6"/>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68580" tIns="34290" rIns="68580" bIns="34290" numCol="1" anchor="t" anchorCtr="0" compatLnSpc="1"/>
              <a:lstStyle/>
              <a:p>
                <a:endParaRPr lang="zh-CN" altLang="en-US" sz="1350"/>
              </a:p>
            </p:txBody>
          </p:sp>
          <p:grpSp>
            <p:nvGrpSpPr>
              <p:cNvPr id="106" name="组合 105"/>
              <p:cNvGrpSpPr/>
              <p:nvPr/>
            </p:nvGrpSpPr>
            <p:grpSpPr>
              <a:xfrm>
                <a:off x="2373567" y="1096524"/>
                <a:ext cx="589817" cy="731714"/>
                <a:chOff x="5548313" y="2084388"/>
                <a:chExt cx="547688" cy="679451"/>
              </a:xfrm>
              <a:grpFill/>
            </p:grpSpPr>
            <p:sp>
              <p:nvSpPr>
                <p:cNvPr id="111"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2"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107" name="组合 106"/>
              <p:cNvGrpSpPr/>
              <p:nvPr/>
            </p:nvGrpSpPr>
            <p:grpSpPr>
              <a:xfrm>
                <a:off x="3194779" y="1296598"/>
                <a:ext cx="356817" cy="382445"/>
                <a:chOff x="3792874" y="3156423"/>
                <a:chExt cx="331330" cy="355128"/>
              </a:xfrm>
              <a:grpFill/>
            </p:grpSpPr>
            <p:sp>
              <p:nvSpPr>
                <p:cNvPr id="108" name="Freeform 15"/>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9" name="Freeform 16"/>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0" name="Freeform 17"/>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grpSp>
          <p:nvGrpSpPr>
            <p:cNvPr id="89" name="组合 88"/>
            <p:cNvGrpSpPr/>
            <p:nvPr userDrawn="1"/>
          </p:nvGrpSpPr>
          <p:grpSpPr>
            <a:xfrm>
              <a:off x="671368" y="6061309"/>
              <a:ext cx="1100339" cy="304965"/>
              <a:chOff x="2372715" y="161759"/>
              <a:chExt cx="2695608" cy="747103"/>
            </a:xfrm>
            <a:grpFill/>
          </p:grpSpPr>
          <p:grpSp>
            <p:nvGrpSpPr>
              <p:cNvPr id="91" name="组合 90"/>
              <p:cNvGrpSpPr/>
              <p:nvPr/>
            </p:nvGrpSpPr>
            <p:grpSpPr>
              <a:xfrm>
                <a:off x="3804781" y="283376"/>
                <a:ext cx="521428" cy="548788"/>
                <a:chOff x="6113463" y="3541713"/>
                <a:chExt cx="484188" cy="509588"/>
              </a:xfrm>
              <a:grpFill/>
            </p:grpSpPr>
            <p:sp>
              <p:nvSpPr>
                <p:cNvPr id="102"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92" name="组合 91"/>
              <p:cNvGrpSpPr/>
              <p:nvPr/>
            </p:nvGrpSpPr>
            <p:grpSpPr>
              <a:xfrm>
                <a:off x="2372715" y="161759"/>
                <a:ext cx="591521" cy="747103"/>
                <a:chOff x="6108700" y="2066926"/>
                <a:chExt cx="549275" cy="693738"/>
              </a:xfrm>
              <a:grpFill/>
            </p:grpSpPr>
            <p:sp>
              <p:nvSpPr>
                <p:cNvPr id="100"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1"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93" name="组合 92"/>
              <p:cNvGrpSpPr/>
              <p:nvPr/>
            </p:nvGrpSpPr>
            <p:grpSpPr>
              <a:xfrm>
                <a:off x="3173775" y="375308"/>
                <a:ext cx="396626" cy="341923"/>
                <a:chOff x="6186488" y="2930526"/>
                <a:chExt cx="368300" cy="317500"/>
              </a:xfrm>
              <a:grpFill/>
            </p:grpSpPr>
            <p:sp>
              <p:nvSpPr>
                <p:cNvPr id="97"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8"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9"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94" name="组合 93"/>
              <p:cNvGrpSpPr/>
              <p:nvPr/>
            </p:nvGrpSpPr>
            <p:grpSpPr>
              <a:xfrm>
                <a:off x="4613362" y="313351"/>
                <a:ext cx="454961" cy="453362"/>
                <a:chOff x="11893465" y="1994536"/>
                <a:chExt cx="274986" cy="274018"/>
              </a:xfrm>
              <a:grpFill/>
            </p:grpSpPr>
            <p:sp>
              <p:nvSpPr>
                <p:cNvPr id="95" name="Freeform 11"/>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68580" tIns="34290" rIns="68580" bIns="34290" numCol="1" anchor="t" anchorCtr="0" compatLnSpc="1"/>
                <a:lstStyle/>
                <a:p>
                  <a:endParaRPr lang="zh-CN" altLang="en-US" sz="1350"/>
                </a:p>
              </p:txBody>
            </p:sp>
            <p:sp>
              <p:nvSpPr>
                <p:cNvPr id="96" name="Freeform 12"/>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68580" tIns="34290" rIns="68580" bIns="34290" numCol="1" anchor="t" anchorCtr="0" compatLnSpc="1"/>
                <a:lstStyle/>
                <a:p>
                  <a:endParaRPr lang="zh-CN" altLang="en-US" sz="1350"/>
                </a:p>
              </p:txBody>
            </p:sp>
          </p:grpSp>
        </p:grpSp>
      </p:gr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样式2-一段一图">
    <p:spTree>
      <p:nvGrpSpPr>
        <p:cNvPr id="1" name=""/>
        <p:cNvGrpSpPr/>
        <p:nvPr/>
      </p:nvGrpSpPr>
      <p:grpSpPr>
        <a:xfrm>
          <a:off x="0" y="0"/>
          <a:ext cx="0" cy="0"/>
          <a:chOff x="0" y="0"/>
          <a:chExt cx="0" cy="0"/>
        </a:xfrm>
      </p:grpSpPr>
      <p:sp>
        <p:nvSpPr>
          <p:cNvPr id="6" name="文本框 5"/>
          <p:cNvSpPr txBox="1">
            <a:spLocks noChangeArrowheads="1"/>
          </p:cNvSpPr>
          <p:nvPr userDrawn="1"/>
        </p:nvSpPr>
        <p:spPr bwMode="auto">
          <a:xfrm>
            <a:off x="8424863" y="6385243"/>
            <a:ext cx="413147"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200" smtClean="0">
                <a:solidFill>
                  <a:schemeClr val="accent3"/>
                </a:solidFill>
                <a:latin typeface="微软雅黑" panose="020B0503020204020204" pitchFamily="34" charset="-122"/>
              </a:rPr>
            </a:fld>
            <a:endParaRPr lang="zh-CN" altLang="en-US" sz="1200" dirty="0" smtClean="0">
              <a:solidFill>
                <a:schemeClr val="accent3"/>
              </a:solidFill>
              <a:latin typeface="微软雅黑" panose="020B0503020204020204" pitchFamily="34" charset="-122"/>
            </a:endParaRPr>
          </a:p>
        </p:txBody>
      </p:sp>
      <p:sp>
        <p:nvSpPr>
          <p:cNvPr id="88" name="矩形 87"/>
          <p:cNvSpPr/>
          <p:nvPr userDrawn="1"/>
        </p:nvSpPr>
        <p:spPr>
          <a:xfrm>
            <a:off x="9109711" y="336478"/>
            <a:ext cx="34289" cy="2659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5" name="图片 4"/>
          <p:cNvPicPr>
            <a:picLocks noChangeAspect="1"/>
          </p:cNvPicPr>
          <p:nvPr userDrawn="1"/>
        </p:nvPicPr>
        <p:blipFill>
          <a:blip r:embed="rId2" cstate="print"/>
          <a:stretch>
            <a:fillRect/>
          </a:stretch>
        </p:blipFill>
        <p:spPr>
          <a:xfrm>
            <a:off x="7342645" y="252089"/>
            <a:ext cx="1476917" cy="432990"/>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页样式3-常规">
    <p:spTree>
      <p:nvGrpSpPr>
        <p:cNvPr id="1" name=""/>
        <p:cNvGrpSpPr/>
        <p:nvPr/>
      </p:nvGrpSpPr>
      <p:grpSpPr>
        <a:xfrm>
          <a:off x="0" y="0"/>
          <a:ext cx="0" cy="0"/>
          <a:chOff x="0" y="0"/>
          <a:chExt cx="0" cy="0"/>
        </a:xfrm>
      </p:grpSpPr>
      <p:sp>
        <p:nvSpPr>
          <p:cNvPr id="32" name="任意多边形: 形状 77"/>
          <p:cNvSpPr/>
          <p:nvPr userDrawn="1"/>
        </p:nvSpPr>
        <p:spPr>
          <a:xfrm>
            <a:off x="7585551" y="210207"/>
            <a:ext cx="2091769" cy="573228"/>
          </a:xfrm>
          <a:custGeom>
            <a:avLst/>
            <a:gdLst>
              <a:gd name="connsiteX0" fmla="*/ 83399 w 1678507"/>
              <a:gd name="connsiteY0" fmla="*/ 0 h 573228"/>
              <a:gd name="connsiteX1" fmla="*/ 1678507 w 1678507"/>
              <a:gd name="connsiteY1" fmla="*/ 0 h 573228"/>
              <a:gd name="connsiteX2" fmla="*/ 1678507 w 1678507"/>
              <a:gd name="connsiteY2" fmla="*/ 573228 h 573228"/>
              <a:gd name="connsiteX3" fmla="*/ 0 w 1678507"/>
              <a:gd name="connsiteY3" fmla="*/ 573228 h 573228"/>
            </a:gdLst>
            <a:ahLst/>
            <a:cxnLst>
              <a:cxn ang="0">
                <a:pos x="connsiteX0" y="connsiteY0"/>
              </a:cxn>
              <a:cxn ang="0">
                <a:pos x="connsiteX1" y="connsiteY1"/>
              </a:cxn>
              <a:cxn ang="0">
                <a:pos x="connsiteX2" y="connsiteY2"/>
              </a:cxn>
              <a:cxn ang="0">
                <a:pos x="connsiteX3" y="connsiteY3"/>
              </a:cxn>
            </a:cxnLst>
            <a:rect l="l" t="t" r="r" b="b"/>
            <a:pathLst>
              <a:path w="1678507" h="573228">
                <a:moveTo>
                  <a:pt x="83399" y="0"/>
                </a:moveTo>
                <a:lnTo>
                  <a:pt x="1678507" y="0"/>
                </a:lnTo>
                <a:lnTo>
                  <a:pt x="1678507" y="573228"/>
                </a:lnTo>
                <a:lnTo>
                  <a:pt x="0" y="573228"/>
                </a:lnTo>
                <a:close/>
              </a:path>
            </a:pathLst>
          </a:cu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lnSpc>
                <a:spcPct val="120000"/>
              </a:lnSpc>
            </a:pPr>
            <a:endParaRPr lang="zh-CN" altLang="en-US" sz="1350" dirty="0">
              <a:cs typeface="+mn-ea"/>
              <a:sym typeface="+mn-lt"/>
            </a:endParaRPr>
          </a:p>
        </p:txBody>
      </p:sp>
      <p:sp>
        <p:nvSpPr>
          <p:cNvPr id="4" name="平行四边形 3"/>
          <p:cNvSpPr/>
          <p:nvPr userDrawn="1"/>
        </p:nvSpPr>
        <p:spPr>
          <a:xfrm>
            <a:off x="148590" y="302341"/>
            <a:ext cx="559799" cy="342128"/>
          </a:xfrm>
          <a:prstGeom prst="parallelogram">
            <a:avLst>
              <a:gd name="adj" fmla="val 25000"/>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20000"/>
              </a:lnSpc>
            </a:pPr>
            <a:endParaRPr lang="zh-CN" altLang="en-US" sz="1350">
              <a:cs typeface="+mn-ea"/>
              <a:sym typeface="+mn-lt"/>
            </a:endParaRPr>
          </a:p>
        </p:txBody>
      </p:sp>
      <p:sp>
        <p:nvSpPr>
          <p:cNvPr id="71" name="文本框 70"/>
          <p:cNvSpPr txBox="1">
            <a:spLocks noChangeArrowheads="1"/>
          </p:cNvSpPr>
          <p:nvPr userDrawn="1"/>
        </p:nvSpPr>
        <p:spPr bwMode="auto">
          <a:xfrm>
            <a:off x="8424863" y="6385243"/>
            <a:ext cx="413147"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200" smtClean="0">
                <a:solidFill>
                  <a:schemeClr val="accent3"/>
                </a:solidFill>
                <a:latin typeface="微软雅黑" panose="020B0503020204020204" pitchFamily="34" charset="-122"/>
              </a:rPr>
            </a:fld>
            <a:endParaRPr lang="zh-CN" altLang="en-US" sz="1200" dirty="0" smtClean="0">
              <a:solidFill>
                <a:schemeClr val="accent3"/>
              </a:solidFill>
              <a:latin typeface="微软雅黑" panose="020B0503020204020204" pitchFamily="34" charset="-122"/>
            </a:endParaRPr>
          </a:p>
        </p:txBody>
      </p:sp>
      <p:cxnSp>
        <p:nvCxnSpPr>
          <p:cNvPr id="96" name="直接连接符 95"/>
          <p:cNvCxnSpPr/>
          <p:nvPr userDrawn="1"/>
        </p:nvCxnSpPr>
        <p:spPr>
          <a:xfrm>
            <a:off x="332185" y="6264275"/>
            <a:ext cx="847963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标题 11"/>
          <p:cNvSpPr>
            <a:spLocks noGrp="1"/>
          </p:cNvSpPr>
          <p:nvPr>
            <p:ph type="title"/>
          </p:nvPr>
        </p:nvSpPr>
        <p:spPr>
          <a:xfrm>
            <a:off x="711994" y="249067"/>
            <a:ext cx="6482886"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100" b="1" baseline="0">
                <a:latin typeface="微软雅黑" panose="020B0503020204020204" pitchFamily="34" charset="-122"/>
                <a:ea typeface="微软雅黑" panose="020B0503020204020204" pitchFamily="34" charset="-122"/>
                <a:cs typeface="+mn-cs"/>
              </a:defRPr>
            </a:lvl1pPr>
          </a:lstStyle>
          <a:p>
            <a:pPr lvl="0" eaLnBrk="1" hangingPunct="1"/>
            <a:r>
              <a:rPr lang="zh-CN" altLang="en-US" dirty="0" smtClean="0"/>
              <a:t>单击此处编辑母版标题样式</a:t>
            </a:r>
            <a:endParaRPr lang="zh-CN" altLang="en-US" dirty="0"/>
          </a:p>
        </p:txBody>
      </p:sp>
      <p:pic>
        <p:nvPicPr>
          <p:cNvPr id="98" name="图片 97"/>
          <p:cNvPicPr>
            <a:picLocks noChangeAspect="1"/>
          </p:cNvPicPr>
          <p:nvPr userDrawn="1"/>
        </p:nvPicPr>
        <p:blipFill>
          <a:blip r:embed="rId2" cstate="print"/>
          <a:stretch>
            <a:fillRect/>
          </a:stretch>
        </p:blipFill>
        <p:spPr>
          <a:xfrm>
            <a:off x="7708106" y="241566"/>
            <a:ext cx="1364456" cy="509219"/>
          </a:xfrm>
          <a:prstGeom prst="rect">
            <a:avLst/>
          </a:prstGeom>
        </p:spPr>
      </p:pic>
      <p:grpSp>
        <p:nvGrpSpPr>
          <p:cNvPr id="33" name="组合 32"/>
          <p:cNvGrpSpPr/>
          <p:nvPr userDrawn="1"/>
        </p:nvGrpSpPr>
        <p:grpSpPr>
          <a:xfrm>
            <a:off x="440466" y="6381747"/>
            <a:ext cx="1859680" cy="304965"/>
            <a:chOff x="671368" y="6061309"/>
            <a:chExt cx="2479573" cy="304965"/>
          </a:xfrm>
          <a:solidFill>
            <a:schemeClr val="accent3"/>
          </a:solidFill>
        </p:grpSpPr>
        <p:grpSp>
          <p:nvGrpSpPr>
            <p:cNvPr id="34" name="组合 33"/>
            <p:cNvGrpSpPr/>
            <p:nvPr userDrawn="1"/>
          </p:nvGrpSpPr>
          <p:grpSpPr>
            <a:xfrm>
              <a:off x="2098445" y="6064781"/>
              <a:ext cx="1052496" cy="298683"/>
              <a:chOff x="2373567" y="1096524"/>
              <a:chExt cx="2578404" cy="731714"/>
            </a:xfrm>
            <a:grpFill/>
          </p:grpSpPr>
          <p:sp>
            <p:nvSpPr>
              <p:cNvPr id="49" name="Freeform 5"/>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68580" tIns="34290" rIns="68580" bIns="34290" numCol="1" anchor="t" anchorCtr="0" compatLnSpc="1"/>
              <a:lstStyle/>
              <a:p>
                <a:endParaRPr lang="zh-CN" altLang="en-US" sz="1350"/>
              </a:p>
            </p:txBody>
          </p:sp>
          <p:sp>
            <p:nvSpPr>
              <p:cNvPr id="50" name="Freeform 6"/>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68580" tIns="34290" rIns="68580" bIns="34290" numCol="1" anchor="t" anchorCtr="0" compatLnSpc="1"/>
              <a:lstStyle/>
              <a:p>
                <a:endParaRPr lang="zh-CN" altLang="en-US" sz="1350"/>
              </a:p>
            </p:txBody>
          </p:sp>
          <p:grpSp>
            <p:nvGrpSpPr>
              <p:cNvPr id="51" name="组合 50"/>
              <p:cNvGrpSpPr/>
              <p:nvPr/>
            </p:nvGrpSpPr>
            <p:grpSpPr>
              <a:xfrm>
                <a:off x="2373567" y="1096524"/>
                <a:ext cx="589817" cy="731714"/>
                <a:chOff x="5548313" y="2084388"/>
                <a:chExt cx="547688" cy="679451"/>
              </a:xfrm>
              <a:grpFill/>
            </p:grpSpPr>
            <p:sp>
              <p:nvSpPr>
                <p:cNvPr id="56"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7"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52" name="组合 51"/>
              <p:cNvGrpSpPr/>
              <p:nvPr/>
            </p:nvGrpSpPr>
            <p:grpSpPr>
              <a:xfrm>
                <a:off x="3194779" y="1296598"/>
                <a:ext cx="356817" cy="382445"/>
                <a:chOff x="3792874" y="3156423"/>
                <a:chExt cx="331330" cy="355128"/>
              </a:xfrm>
              <a:grpFill/>
            </p:grpSpPr>
            <p:sp>
              <p:nvSpPr>
                <p:cNvPr id="53" name="Freeform 15"/>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4" name="Freeform 16"/>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5" name="Freeform 17"/>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grpSp>
          <p:nvGrpSpPr>
            <p:cNvPr id="35" name="组合 34"/>
            <p:cNvGrpSpPr/>
            <p:nvPr userDrawn="1"/>
          </p:nvGrpSpPr>
          <p:grpSpPr>
            <a:xfrm>
              <a:off x="671368" y="6061309"/>
              <a:ext cx="1100339" cy="304965"/>
              <a:chOff x="2372715" y="161759"/>
              <a:chExt cx="2695608" cy="747103"/>
            </a:xfrm>
            <a:grpFill/>
          </p:grpSpPr>
          <p:grpSp>
            <p:nvGrpSpPr>
              <p:cNvPr id="36" name="组合 35"/>
              <p:cNvGrpSpPr/>
              <p:nvPr/>
            </p:nvGrpSpPr>
            <p:grpSpPr>
              <a:xfrm>
                <a:off x="3804781" y="283376"/>
                <a:ext cx="521428" cy="548788"/>
                <a:chOff x="6113463" y="3541713"/>
                <a:chExt cx="484188" cy="509588"/>
              </a:xfrm>
              <a:grpFill/>
            </p:grpSpPr>
            <p:sp>
              <p:nvSpPr>
                <p:cNvPr id="47"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8"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37" name="组合 36"/>
              <p:cNvGrpSpPr/>
              <p:nvPr/>
            </p:nvGrpSpPr>
            <p:grpSpPr>
              <a:xfrm>
                <a:off x="2372715" y="161759"/>
                <a:ext cx="591521" cy="747103"/>
                <a:chOff x="6108700" y="2066926"/>
                <a:chExt cx="549275" cy="693738"/>
              </a:xfrm>
              <a:grpFill/>
            </p:grpSpPr>
            <p:sp>
              <p:nvSpPr>
                <p:cNvPr id="45"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6"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38" name="组合 37"/>
              <p:cNvGrpSpPr/>
              <p:nvPr/>
            </p:nvGrpSpPr>
            <p:grpSpPr>
              <a:xfrm>
                <a:off x="3173775" y="375308"/>
                <a:ext cx="396626" cy="341923"/>
                <a:chOff x="6186488" y="2930526"/>
                <a:chExt cx="368300" cy="317500"/>
              </a:xfrm>
              <a:grpFill/>
            </p:grpSpPr>
            <p:sp>
              <p:nvSpPr>
                <p:cNvPr id="42"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3"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4"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39" name="组合 38"/>
              <p:cNvGrpSpPr/>
              <p:nvPr/>
            </p:nvGrpSpPr>
            <p:grpSpPr>
              <a:xfrm>
                <a:off x="4613362" y="313351"/>
                <a:ext cx="454961" cy="453362"/>
                <a:chOff x="11893465" y="1994536"/>
                <a:chExt cx="274986" cy="274018"/>
              </a:xfrm>
              <a:grpFill/>
            </p:grpSpPr>
            <p:sp>
              <p:nvSpPr>
                <p:cNvPr id="40" name="Freeform 11"/>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68580" tIns="34290" rIns="68580" bIns="34290" numCol="1" anchor="t" anchorCtr="0" compatLnSpc="1"/>
                <a:lstStyle/>
                <a:p>
                  <a:endParaRPr lang="zh-CN" altLang="en-US" sz="1350"/>
                </a:p>
              </p:txBody>
            </p:sp>
            <p:sp>
              <p:nvSpPr>
                <p:cNvPr id="41" name="Freeform 12"/>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68580" tIns="34290" rIns="68580" bIns="34290" numCol="1" anchor="t" anchorCtr="0" compatLnSpc="1"/>
                <a:lstStyle/>
                <a:p>
                  <a:endParaRPr lang="zh-CN" altLang="en-US" sz="1350"/>
                </a:p>
              </p:txBody>
            </p:sp>
          </p:grpSp>
        </p:grpSp>
      </p:gr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页样式3-一段一图">
    <p:spTree>
      <p:nvGrpSpPr>
        <p:cNvPr id="1" name=""/>
        <p:cNvGrpSpPr/>
        <p:nvPr/>
      </p:nvGrpSpPr>
      <p:grpSpPr>
        <a:xfrm>
          <a:off x="0" y="0"/>
          <a:ext cx="0" cy="0"/>
          <a:chOff x="0" y="0"/>
          <a:chExt cx="0" cy="0"/>
        </a:xfrm>
      </p:grpSpPr>
      <p:sp>
        <p:nvSpPr>
          <p:cNvPr id="32" name="任意多边形: 形状 77"/>
          <p:cNvSpPr/>
          <p:nvPr userDrawn="1"/>
        </p:nvSpPr>
        <p:spPr>
          <a:xfrm>
            <a:off x="7585551" y="210207"/>
            <a:ext cx="2091769" cy="573228"/>
          </a:xfrm>
          <a:custGeom>
            <a:avLst/>
            <a:gdLst>
              <a:gd name="connsiteX0" fmla="*/ 83399 w 1678507"/>
              <a:gd name="connsiteY0" fmla="*/ 0 h 573228"/>
              <a:gd name="connsiteX1" fmla="*/ 1678507 w 1678507"/>
              <a:gd name="connsiteY1" fmla="*/ 0 h 573228"/>
              <a:gd name="connsiteX2" fmla="*/ 1678507 w 1678507"/>
              <a:gd name="connsiteY2" fmla="*/ 573228 h 573228"/>
              <a:gd name="connsiteX3" fmla="*/ 0 w 1678507"/>
              <a:gd name="connsiteY3" fmla="*/ 573228 h 573228"/>
            </a:gdLst>
            <a:ahLst/>
            <a:cxnLst>
              <a:cxn ang="0">
                <a:pos x="connsiteX0" y="connsiteY0"/>
              </a:cxn>
              <a:cxn ang="0">
                <a:pos x="connsiteX1" y="connsiteY1"/>
              </a:cxn>
              <a:cxn ang="0">
                <a:pos x="connsiteX2" y="connsiteY2"/>
              </a:cxn>
              <a:cxn ang="0">
                <a:pos x="connsiteX3" y="connsiteY3"/>
              </a:cxn>
            </a:cxnLst>
            <a:rect l="l" t="t" r="r" b="b"/>
            <a:pathLst>
              <a:path w="1678507" h="573228">
                <a:moveTo>
                  <a:pt x="83399" y="0"/>
                </a:moveTo>
                <a:lnTo>
                  <a:pt x="1678507" y="0"/>
                </a:lnTo>
                <a:lnTo>
                  <a:pt x="1678507" y="573228"/>
                </a:lnTo>
                <a:lnTo>
                  <a:pt x="0" y="573228"/>
                </a:lnTo>
                <a:close/>
              </a:path>
            </a:pathLst>
          </a:cu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lnSpc>
                <a:spcPct val="120000"/>
              </a:lnSpc>
            </a:pPr>
            <a:endParaRPr lang="zh-CN" altLang="en-US" sz="1350" dirty="0">
              <a:cs typeface="+mn-ea"/>
              <a:sym typeface="+mn-lt"/>
            </a:endParaRPr>
          </a:p>
        </p:txBody>
      </p:sp>
      <p:sp>
        <p:nvSpPr>
          <p:cNvPr id="71" name="文本框 70"/>
          <p:cNvSpPr txBox="1">
            <a:spLocks noChangeArrowheads="1"/>
          </p:cNvSpPr>
          <p:nvPr userDrawn="1"/>
        </p:nvSpPr>
        <p:spPr bwMode="auto">
          <a:xfrm>
            <a:off x="8424863" y="6385243"/>
            <a:ext cx="413147"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200" smtClean="0">
                <a:solidFill>
                  <a:schemeClr val="accent3"/>
                </a:solidFill>
                <a:latin typeface="微软雅黑" panose="020B0503020204020204" pitchFamily="34" charset="-122"/>
              </a:rPr>
            </a:fld>
            <a:endParaRPr lang="zh-CN" altLang="en-US" sz="1200" dirty="0" smtClean="0">
              <a:solidFill>
                <a:schemeClr val="accent3"/>
              </a:solidFill>
              <a:latin typeface="微软雅黑" panose="020B0503020204020204" pitchFamily="34" charset="-122"/>
            </a:endParaRPr>
          </a:p>
        </p:txBody>
      </p:sp>
      <p:pic>
        <p:nvPicPr>
          <p:cNvPr id="98" name="图片 97"/>
          <p:cNvPicPr>
            <a:picLocks noChangeAspect="1"/>
          </p:cNvPicPr>
          <p:nvPr userDrawn="1"/>
        </p:nvPicPr>
        <p:blipFill>
          <a:blip r:embed="rId2" cstate="print"/>
          <a:stretch>
            <a:fillRect/>
          </a:stretch>
        </p:blipFill>
        <p:spPr>
          <a:xfrm>
            <a:off x="7708106" y="241566"/>
            <a:ext cx="1364456" cy="509219"/>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页样式４-常规">
    <p:spTree>
      <p:nvGrpSpPr>
        <p:cNvPr id="1" name=""/>
        <p:cNvGrpSpPr/>
        <p:nvPr/>
      </p:nvGrpSpPr>
      <p:grpSpPr>
        <a:xfrm>
          <a:off x="0" y="0"/>
          <a:ext cx="0" cy="0"/>
          <a:chOff x="0" y="0"/>
          <a:chExt cx="0" cy="0"/>
        </a:xfrm>
      </p:grpSpPr>
      <p:cxnSp>
        <p:nvCxnSpPr>
          <p:cNvPr id="2" name="直接连接符 1"/>
          <p:cNvCxnSpPr/>
          <p:nvPr userDrawn="1"/>
        </p:nvCxnSpPr>
        <p:spPr>
          <a:xfrm>
            <a:off x="1024856" y="863157"/>
            <a:ext cx="787667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8366562" y="6188075"/>
            <a:ext cx="534972" cy="66992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3" name="矩形 2"/>
          <p:cNvSpPr/>
          <p:nvPr userDrawn="1"/>
        </p:nvSpPr>
        <p:spPr>
          <a:xfrm>
            <a:off x="238974" y="0"/>
            <a:ext cx="786551" cy="87312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p>
        </p:txBody>
      </p:sp>
      <p:sp>
        <p:nvSpPr>
          <p:cNvPr id="12" name="标题 11"/>
          <p:cNvSpPr>
            <a:spLocks noGrp="1"/>
          </p:cNvSpPr>
          <p:nvPr>
            <p:ph type="title"/>
          </p:nvPr>
        </p:nvSpPr>
        <p:spPr>
          <a:xfrm>
            <a:off x="1026605" y="344317"/>
            <a:ext cx="6482886"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100" b="1" baseline="0">
                <a:latin typeface="微软雅黑" panose="020B0503020204020204" pitchFamily="34" charset="-122"/>
                <a:ea typeface="微软雅黑" panose="020B0503020204020204" pitchFamily="34" charset="-122"/>
                <a:cs typeface="+mn-cs"/>
              </a:defRPr>
            </a:lvl1pPr>
          </a:lstStyle>
          <a:p>
            <a:pPr lvl="0" eaLnBrk="1" hangingPunct="1"/>
            <a:r>
              <a:rPr lang="zh-CN" altLang="en-US" dirty="0" smtClean="0"/>
              <a:t>单击此处编辑母版标题样式</a:t>
            </a:r>
            <a:endParaRPr lang="zh-CN" altLang="en-US" dirty="0"/>
          </a:p>
        </p:txBody>
      </p:sp>
      <p:sp>
        <p:nvSpPr>
          <p:cNvPr id="5" name="矩形 4"/>
          <p:cNvSpPr/>
          <p:nvPr userDrawn="1"/>
        </p:nvSpPr>
        <p:spPr>
          <a:xfrm>
            <a:off x="238973" y="6188075"/>
            <a:ext cx="8133254" cy="6699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6" name="文本框 5"/>
          <p:cNvSpPr txBox="1">
            <a:spLocks noChangeArrowheads="1"/>
          </p:cNvSpPr>
          <p:nvPr userDrawn="1"/>
        </p:nvSpPr>
        <p:spPr bwMode="auto">
          <a:xfrm>
            <a:off x="8427474" y="6383071"/>
            <a:ext cx="413147"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200" smtClean="0">
                <a:solidFill>
                  <a:srgbClr val="F2F2F2"/>
                </a:solidFill>
                <a:latin typeface="微软雅黑" panose="020B0503020204020204" pitchFamily="34" charset="-122"/>
              </a:rPr>
            </a:fld>
            <a:endParaRPr lang="zh-CN" altLang="en-US" sz="1200" dirty="0" smtClean="0">
              <a:solidFill>
                <a:srgbClr val="F2F2F2"/>
              </a:solidFill>
              <a:latin typeface="微软雅黑" panose="020B0503020204020204" pitchFamily="34" charset="-122"/>
            </a:endParaRPr>
          </a:p>
        </p:txBody>
      </p:sp>
      <p:cxnSp>
        <p:nvCxnSpPr>
          <p:cNvPr id="58" name="直接连接符 57"/>
          <p:cNvCxnSpPr/>
          <p:nvPr userDrawn="1"/>
        </p:nvCxnSpPr>
        <p:spPr>
          <a:xfrm>
            <a:off x="8366562" y="6188075"/>
            <a:ext cx="0" cy="6655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图片 13"/>
          <p:cNvPicPr>
            <a:picLocks noChangeAspect="1"/>
          </p:cNvPicPr>
          <p:nvPr userDrawn="1"/>
        </p:nvPicPr>
        <p:blipFill>
          <a:blip r:embed="rId2" cstate="print"/>
          <a:stretch>
            <a:fillRect/>
          </a:stretch>
        </p:blipFill>
        <p:spPr bwMode="auto">
          <a:xfrm>
            <a:off x="7576286" y="214313"/>
            <a:ext cx="1398306"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图片 14"/>
          <p:cNvPicPr>
            <a:picLocks noChangeAspect="1"/>
          </p:cNvPicPr>
          <p:nvPr userDrawn="1"/>
        </p:nvPicPr>
        <p:blipFill>
          <a:blip r:embed="rId3" cstate="print"/>
          <a:srcRect/>
          <a:stretch>
            <a:fillRect/>
          </a:stretch>
        </p:blipFill>
        <p:spPr bwMode="auto">
          <a:xfrm>
            <a:off x="307181" y="6269038"/>
            <a:ext cx="1363266"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页样式４-一段一图">
    <p:spTree>
      <p:nvGrpSpPr>
        <p:cNvPr id="1" name=""/>
        <p:cNvGrpSpPr/>
        <p:nvPr/>
      </p:nvGrpSpPr>
      <p:grpSpPr>
        <a:xfrm>
          <a:off x="0" y="0"/>
          <a:ext cx="0" cy="0"/>
          <a:chOff x="0" y="0"/>
          <a:chExt cx="0" cy="0"/>
        </a:xfrm>
      </p:grpSpPr>
      <p:cxnSp>
        <p:nvCxnSpPr>
          <p:cNvPr id="2" name="直接连接符 1"/>
          <p:cNvCxnSpPr/>
          <p:nvPr userDrawn="1"/>
        </p:nvCxnSpPr>
        <p:spPr>
          <a:xfrm>
            <a:off x="7638862" y="863157"/>
            <a:ext cx="126267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8366562" y="6188075"/>
            <a:ext cx="534972" cy="66992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6" name="文本框 5"/>
          <p:cNvSpPr txBox="1">
            <a:spLocks noChangeArrowheads="1"/>
          </p:cNvSpPr>
          <p:nvPr userDrawn="1"/>
        </p:nvSpPr>
        <p:spPr bwMode="auto">
          <a:xfrm>
            <a:off x="8424863" y="6385243"/>
            <a:ext cx="413147"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200" smtClean="0">
                <a:solidFill>
                  <a:srgbClr val="F2F2F2"/>
                </a:solidFill>
                <a:latin typeface="微软雅黑" panose="020B0503020204020204" pitchFamily="34" charset="-122"/>
              </a:rPr>
            </a:fld>
            <a:endParaRPr lang="zh-CN" altLang="en-US" sz="1200" dirty="0" smtClean="0">
              <a:solidFill>
                <a:srgbClr val="F2F2F2"/>
              </a:solidFill>
              <a:latin typeface="微软雅黑" panose="020B0503020204020204" pitchFamily="34" charset="-122"/>
            </a:endParaRPr>
          </a:p>
        </p:txBody>
      </p:sp>
      <p:cxnSp>
        <p:nvCxnSpPr>
          <p:cNvPr id="58" name="直接连接符 57"/>
          <p:cNvCxnSpPr/>
          <p:nvPr userDrawn="1"/>
        </p:nvCxnSpPr>
        <p:spPr>
          <a:xfrm>
            <a:off x="8366562" y="6188075"/>
            <a:ext cx="0" cy="6655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图片 13"/>
          <p:cNvPicPr>
            <a:picLocks noChangeAspect="1"/>
          </p:cNvPicPr>
          <p:nvPr userDrawn="1"/>
        </p:nvPicPr>
        <p:blipFill>
          <a:blip r:embed="rId2" cstate="print"/>
          <a:stretch>
            <a:fillRect/>
          </a:stretch>
        </p:blipFill>
        <p:spPr bwMode="auto">
          <a:xfrm>
            <a:off x="7576286" y="214313"/>
            <a:ext cx="1398306"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页样式5-常规">
    <p:spTree>
      <p:nvGrpSpPr>
        <p:cNvPr id="1" name=""/>
        <p:cNvGrpSpPr/>
        <p:nvPr/>
      </p:nvGrpSpPr>
      <p:grpSpPr>
        <a:xfrm>
          <a:off x="0" y="0"/>
          <a:ext cx="0" cy="0"/>
          <a:chOff x="0" y="0"/>
          <a:chExt cx="0" cy="0"/>
        </a:xfrm>
      </p:grpSpPr>
      <p:sp>
        <p:nvSpPr>
          <p:cNvPr id="12" name="标题 11"/>
          <p:cNvSpPr>
            <a:spLocks noGrp="1"/>
          </p:cNvSpPr>
          <p:nvPr>
            <p:ph type="title"/>
          </p:nvPr>
        </p:nvSpPr>
        <p:spPr>
          <a:xfrm>
            <a:off x="562397" y="249067"/>
            <a:ext cx="6482886"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100" b="1" baseline="0">
                <a:latin typeface="微软雅黑" panose="020B0503020204020204" pitchFamily="34" charset="-122"/>
                <a:ea typeface="微软雅黑" panose="020B0503020204020204" pitchFamily="34" charset="-122"/>
                <a:cs typeface="+mn-cs"/>
              </a:defRPr>
            </a:lvl1pPr>
          </a:lstStyle>
          <a:p>
            <a:pPr lvl="0" eaLnBrk="1" hangingPunct="1"/>
            <a:r>
              <a:rPr lang="zh-CN" altLang="en-US" dirty="0" smtClean="0"/>
              <a:t>单击此处编辑母版标题样式</a:t>
            </a:r>
            <a:endParaRPr lang="zh-CN" altLang="en-US" dirty="0"/>
          </a:p>
        </p:txBody>
      </p:sp>
      <p:sp>
        <p:nvSpPr>
          <p:cNvPr id="6" name="文本框 5"/>
          <p:cNvSpPr txBox="1">
            <a:spLocks noChangeArrowheads="1"/>
          </p:cNvSpPr>
          <p:nvPr userDrawn="1"/>
        </p:nvSpPr>
        <p:spPr bwMode="auto">
          <a:xfrm>
            <a:off x="8424863" y="6385243"/>
            <a:ext cx="413147"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200" smtClean="0">
                <a:solidFill>
                  <a:schemeClr val="accent3"/>
                </a:solidFill>
                <a:latin typeface="微软雅黑" panose="020B0503020204020204" pitchFamily="34" charset="-122"/>
              </a:rPr>
            </a:fld>
            <a:endParaRPr lang="zh-CN" altLang="en-US" sz="1200" dirty="0" smtClean="0">
              <a:solidFill>
                <a:schemeClr val="accent3"/>
              </a:solidFill>
              <a:latin typeface="微软雅黑" panose="020B0503020204020204" pitchFamily="34" charset="-122"/>
            </a:endParaRPr>
          </a:p>
        </p:txBody>
      </p:sp>
      <p:pic>
        <p:nvPicPr>
          <p:cNvPr id="57" name="图片 56"/>
          <p:cNvPicPr>
            <a:picLocks noChangeAspect="1"/>
          </p:cNvPicPr>
          <p:nvPr userDrawn="1"/>
        </p:nvPicPr>
        <p:blipFill rotWithShape="1">
          <a:blip r:embed="rId2" cstate="print"/>
          <a:srcRect l="-333"/>
          <a:stretch>
            <a:fillRect/>
          </a:stretch>
        </p:blipFill>
        <p:spPr>
          <a:xfrm>
            <a:off x="8461934" y="252089"/>
            <a:ext cx="324743" cy="432990"/>
          </a:xfrm>
          <a:prstGeom prst="rect">
            <a:avLst/>
          </a:prstGeom>
        </p:spPr>
      </p:pic>
      <p:cxnSp>
        <p:nvCxnSpPr>
          <p:cNvPr id="87" name="直接连接符 86"/>
          <p:cNvCxnSpPr/>
          <p:nvPr userDrawn="1"/>
        </p:nvCxnSpPr>
        <p:spPr>
          <a:xfrm>
            <a:off x="332185" y="821731"/>
            <a:ext cx="847963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userDrawn="1"/>
        </p:nvCxnSpPr>
        <p:spPr>
          <a:xfrm>
            <a:off x="332185" y="6264275"/>
            <a:ext cx="847963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383702" y="253621"/>
            <a:ext cx="915798" cy="438825"/>
            <a:chOff x="-529708" y="381991"/>
            <a:chExt cx="1221064" cy="438825"/>
          </a:xfrm>
        </p:grpSpPr>
        <p:sp>
          <p:nvSpPr>
            <p:cNvPr id="58" name="梯形 57"/>
            <p:cNvSpPr/>
            <p:nvPr userDrawn="1"/>
          </p:nvSpPr>
          <p:spPr>
            <a:xfrm rot="16200000">
              <a:off x="-107121" y="-40596"/>
              <a:ext cx="375890" cy="1221064"/>
            </a:xfrm>
            <a:prstGeom prst="trapezoid">
              <a:avLst>
                <a:gd name="adj" fmla="val 7230"/>
              </a:avLst>
            </a:prstGeom>
            <a:gradFill>
              <a:gsLst>
                <a:gs pos="100000">
                  <a:schemeClr val="accent1"/>
                </a:gs>
                <a:gs pos="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梯形 58"/>
            <p:cNvSpPr/>
            <p:nvPr userDrawn="1"/>
          </p:nvSpPr>
          <p:spPr>
            <a:xfrm rot="16200000">
              <a:off x="-79397" y="146495"/>
              <a:ext cx="267255" cy="1058332"/>
            </a:xfrm>
            <a:prstGeom prst="trapezoid">
              <a:avLst>
                <a:gd name="adj" fmla="val 72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梯形 59"/>
            <p:cNvSpPr/>
            <p:nvPr userDrawn="1"/>
          </p:nvSpPr>
          <p:spPr>
            <a:xfrm rot="16200000">
              <a:off x="-95133" y="158023"/>
              <a:ext cx="267255" cy="1058332"/>
            </a:xfrm>
            <a:prstGeom prst="trapezoid">
              <a:avLst>
                <a:gd name="adj" fmla="val 7230"/>
              </a:avLst>
            </a:prstGeom>
            <a:gradFill flip="none" rotWithShape="1">
              <a:gsLst>
                <a:gs pos="100000">
                  <a:schemeClr val="accent4"/>
                </a:gs>
                <a:gs pos="0">
                  <a:schemeClr val="accent4">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61" name="组合 60"/>
          <p:cNvGrpSpPr/>
          <p:nvPr userDrawn="1"/>
        </p:nvGrpSpPr>
        <p:grpSpPr>
          <a:xfrm>
            <a:off x="440466" y="6381747"/>
            <a:ext cx="1859680" cy="304965"/>
            <a:chOff x="671368" y="6061309"/>
            <a:chExt cx="2479573" cy="304965"/>
          </a:xfrm>
          <a:solidFill>
            <a:schemeClr val="accent3"/>
          </a:solidFill>
        </p:grpSpPr>
        <p:grpSp>
          <p:nvGrpSpPr>
            <p:cNvPr id="62" name="组合 61"/>
            <p:cNvGrpSpPr/>
            <p:nvPr userDrawn="1"/>
          </p:nvGrpSpPr>
          <p:grpSpPr>
            <a:xfrm>
              <a:off x="2098445" y="6064781"/>
              <a:ext cx="1052496" cy="298683"/>
              <a:chOff x="2373567" y="1096524"/>
              <a:chExt cx="2578404" cy="731714"/>
            </a:xfrm>
            <a:grpFill/>
          </p:grpSpPr>
          <p:sp>
            <p:nvSpPr>
              <p:cNvPr id="77" name="Freeform 5"/>
              <p:cNvSpPr/>
              <p:nvPr/>
            </p:nvSpPr>
            <p:spPr bwMode="auto">
              <a:xfrm>
                <a:off x="3797881" y="1143043"/>
                <a:ext cx="576140" cy="649652"/>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68580" tIns="34290" rIns="68580" bIns="34290" numCol="1" anchor="t" anchorCtr="0" compatLnSpc="1"/>
              <a:lstStyle/>
              <a:p>
                <a:endParaRPr lang="zh-CN" altLang="en-US" sz="1350"/>
              </a:p>
            </p:txBody>
          </p:sp>
          <p:sp>
            <p:nvSpPr>
              <p:cNvPr id="78" name="Freeform 6"/>
              <p:cNvSpPr/>
              <p:nvPr/>
            </p:nvSpPr>
            <p:spPr bwMode="auto">
              <a:xfrm>
                <a:off x="4620305" y="1241947"/>
                <a:ext cx="331666" cy="499206"/>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68580" tIns="34290" rIns="68580" bIns="34290" numCol="1" anchor="t" anchorCtr="0" compatLnSpc="1"/>
              <a:lstStyle/>
              <a:p>
                <a:endParaRPr lang="zh-CN" altLang="en-US" sz="1350"/>
              </a:p>
            </p:txBody>
          </p:sp>
          <p:grpSp>
            <p:nvGrpSpPr>
              <p:cNvPr id="79" name="组合 78"/>
              <p:cNvGrpSpPr/>
              <p:nvPr/>
            </p:nvGrpSpPr>
            <p:grpSpPr>
              <a:xfrm>
                <a:off x="2373567" y="1096524"/>
                <a:ext cx="589817" cy="731714"/>
                <a:chOff x="5548313" y="2084388"/>
                <a:chExt cx="547688" cy="679451"/>
              </a:xfrm>
              <a:grpFill/>
            </p:grpSpPr>
            <p:sp>
              <p:nvSpPr>
                <p:cNvPr id="84"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5"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80" name="组合 79"/>
              <p:cNvGrpSpPr/>
              <p:nvPr/>
            </p:nvGrpSpPr>
            <p:grpSpPr>
              <a:xfrm>
                <a:off x="3194779" y="1296598"/>
                <a:ext cx="356817" cy="382445"/>
                <a:chOff x="3792874" y="3156423"/>
                <a:chExt cx="331330" cy="355128"/>
              </a:xfrm>
              <a:grpFill/>
            </p:grpSpPr>
            <p:sp>
              <p:nvSpPr>
                <p:cNvPr id="81" name="Freeform 15"/>
                <p:cNvSpPr/>
                <p:nvPr/>
              </p:nvSpPr>
              <p:spPr bwMode="auto">
                <a:xfrm>
                  <a:off x="3792874" y="3235325"/>
                  <a:ext cx="152877"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2" name="Freeform 16"/>
                <p:cNvSpPr/>
                <p:nvPr/>
              </p:nvSpPr>
              <p:spPr bwMode="auto">
                <a:xfrm>
                  <a:off x="3957518" y="3164747"/>
                  <a:ext cx="166686" cy="346804"/>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3" name="Freeform 17"/>
                <p:cNvSpPr/>
                <p:nvPr/>
              </p:nvSpPr>
              <p:spPr bwMode="auto">
                <a:xfrm>
                  <a:off x="3879593" y="3156423"/>
                  <a:ext cx="109753" cy="63837"/>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grpSp>
          <p:nvGrpSpPr>
            <p:cNvPr id="63" name="组合 62"/>
            <p:cNvGrpSpPr/>
            <p:nvPr userDrawn="1"/>
          </p:nvGrpSpPr>
          <p:grpSpPr>
            <a:xfrm>
              <a:off x="671368" y="6061309"/>
              <a:ext cx="1100339" cy="304965"/>
              <a:chOff x="2372715" y="161759"/>
              <a:chExt cx="2695608" cy="747103"/>
            </a:xfrm>
            <a:grpFill/>
          </p:grpSpPr>
          <p:grpSp>
            <p:nvGrpSpPr>
              <p:cNvPr id="64" name="组合 63"/>
              <p:cNvGrpSpPr/>
              <p:nvPr/>
            </p:nvGrpSpPr>
            <p:grpSpPr>
              <a:xfrm>
                <a:off x="3804781" y="283376"/>
                <a:ext cx="521428" cy="548788"/>
                <a:chOff x="6113463" y="3541713"/>
                <a:chExt cx="484188" cy="509588"/>
              </a:xfrm>
              <a:grpFill/>
            </p:grpSpPr>
            <p:sp>
              <p:nvSpPr>
                <p:cNvPr id="75"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6"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65" name="组合 64"/>
              <p:cNvGrpSpPr/>
              <p:nvPr/>
            </p:nvGrpSpPr>
            <p:grpSpPr>
              <a:xfrm>
                <a:off x="2372715" y="161759"/>
                <a:ext cx="591521" cy="747103"/>
                <a:chOff x="6108700" y="2066926"/>
                <a:chExt cx="549275" cy="693738"/>
              </a:xfrm>
              <a:grpFill/>
            </p:grpSpPr>
            <p:sp>
              <p:nvSpPr>
                <p:cNvPr id="73"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66" name="组合 65"/>
              <p:cNvGrpSpPr/>
              <p:nvPr/>
            </p:nvGrpSpPr>
            <p:grpSpPr>
              <a:xfrm>
                <a:off x="3173775" y="375308"/>
                <a:ext cx="396626" cy="341923"/>
                <a:chOff x="6186488" y="2930526"/>
                <a:chExt cx="368300" cy="317500"/>
              </a:xfrm>
              <a:grpFill/>
            </p:grpSpPr>
            <p:sp>
              <p:nvSpPr>
                <p:cNvPr id="70"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67" name="组合 66"/>
              <p:cNvGrpSpPr/>
              <p:nvPr/>
            </p:nvGrpSpPr>
            <p:grpSpPr>
              <a:xfrm>
                <a:off x="4613362" y="313351"/>
                <a:ext cx="454961" cy="453362"/>
                <a:chOff x="11893465" y="1994536"/>
                <a:chExt cx="274986" cy="274018"/>
              </a:xfrm>
              <a:grpFill/>
            </p:grpSpPr>
            <p:sp>
              <p:nvSpPr>
                <p:cNvPr id="68" name="Freeform 11"/>
                <p:cNvSpPr>
                  <a:spLocks noEditPoints="1"/>
                </p:cNvSpPr>
                <p:nvPr/>
              </p:nvSpPr>
              <p:spPr bwMode="auto">
                <a:xfrm>
                  <a:off x="11976100" y="1994536"/>
                  <a:ext cx="192351" cy="269291"/>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68580" tIns="34290" rIns="68580" bIns="34290" numCol="1" anchor="t" anchorCtr="0" compatLnSpc="1"/>
                <a:lstStyle/>
                <a:p>
                  <a:endParaRPr lang="zh-CN" altLang="en-US" sz="1350"/>
                </a:p>
              </p:txBody>
            </p:sp>
            <p:sp>
              <p:nvSpPr>
                <p:cNvPr id="69" name="Freeform 12"/>
                <p:cNvSpPr/>
                <p:nvPr/>
              </p:nvSpPr>
              <p:spPr bwMode="auto">
                <a:xfrm>
                  <a:off x="11893465" y="2009127"/>
                  <a:ext cx="103574" cy="259427"/>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68580" tIns="34290" rIns="68580" bIns="34290" numCol="1" anchor="t" anchorCtr="0" compatLnSpc="1"/>
                <a:lstStyle/>
                <a:p>
                  <a:endParaRPr lang="zh-CN" altLang="en-US" sz="1350"/>
                </a:p>
              </p:txBody>
            </p:sp>
          </p:grpSp>
        </p:grpSp>
      </p:gr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a:defRPr/>
            </a:pPr>
            <a:fld id="{307D9317-7C4B-477D-9FCD-CD5482370328}" type="datetimeFigureOut">
              <a:rPr lang="zh-CN" altLang="en-US"/>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ea typeface="+mn-ea"/>
              </a:defRPr>
            </a:lvl1pPr>
          </a:lstStyle>
          <a:p>
            <a:pPr>
              <a:defRPr/>
            </a:pPr>
            <a:fld id="{EC0B3BC9-7090-482A-AB63-1945A9C9F1E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07D9317-7C4B-477D-9FCD-CD5482370328}" type="datetimeFigureOut">
              <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C0B3BC9-7090-482A-AB63-1945A9C9F1E4}" type="slidenum">
              <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ransition spd="med">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07D9317-7C4B-477D-9FCD-CD5482370328}" type="datetimeFigureOut">
              <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C0B3BC9-7090-482A-AB63-1945A9C9F1E4}" type="slidenum">
              <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Lst>
  <p:transition spd="med">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vmlDrawing" Target="../drawings/vmlDrawing1.vml"/><Relationship Id="rId7" Type="http://schemas.openxmlformats.org/officeDocument/2006/relationships/slideLayout" Target="../slideLayouts/slideLayout1.x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3.wmf"/><Relationship Id="rId3" Type="http://schemas.openxmlformats.org/officeDocument/2006/relationships/oleObject" Target="../embeddings/oleObject2.bin"/><Relationship Id="rId2" Type="http://schemas.openxmlformats.org/officeDocument/2006/relationships/image" Target="../media/image12.wmf"/><Relationship Id="rId1"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tags" Target="../tags/tag10.xml"/><Relationship Id="rId1" Type="http://schemas.openxmlformats.org/officeDocument/2006/relationships/hyperlink" Target="https://arxiv.org/abs/1609.08144v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tags" Target="../tags/tag11.xml"/><Relationship Id="rId1" Type="http://schemas.openxmlformats.org/officeDocument/2006/relationships/hyperlink" Target="https://arxiv.org/abs/1705.03122"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hyperlink" Target="https://arxiv.org/abs/1706.03762" TargetMode="External"/><Relationship Id="rId1"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1.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86953" y="3912445"/>
            <a:ext cx="8370093" cy="1014730"/>
          </a:xfrm>
        </p:spPr>
        <p:txBody>
          <a:bodyPr/>
          <a:lstStyle/>
          <a:p>
            <a:r>
              <a:rPr lang="zh-CN" altLang="en-US" dirty="0"/>
              <a:t>北京理工大学</a:t>
            </a:r>
            <a:br>
              <a:rPr lang="zh-CN" altLang="en-US" dirty="0"/>
            </a:br>
            <a:r>
              <a:rPr altLang="zh-CN" dirty="0"/>
              <a:t>机器翻译文献综述</a:t>
            </a:r>
            <a:endParaRPr altLang="zh-CN" dirty="0"/>
          </a:p>
        </p:txBody>
      </p:sp>
      <p:sp>
        <p:nvSpPr>
          <p:cNvPr id="6" name="文本占位符 5"/>
          <p:cNvSpPr>
            <a:spLocks noGrp="1"/>
          </p:cNvSpPr>
          <p:nvPr>
            <p:ph type="body" sz="quarter" idx="16"/>
          </p:nvPr>
        </p:nvSpPr>
        <p:spPr>
          <a:xfrm>
            <a:off x="1606022" y="5563929"/>
            <a:ext cx="5931958" cy="300990"/>
          </a:xfrm>
        </p:spPr>
        <p:txBody>
          <a:bodyPr/>
          <a:lstStyle/>
          <a:p>
            <a:r>
              <a:rPr dirty="0"/>
              <a:t>小组成员：李敏琴  李鑫 李娟 侯伟 王瀚锋</a:t>
            </a:r>
            <a:endParaRPr dirty="0"/>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0"/>
            <a:ext cx="6482886" cy="423545"/>
          </a:xfrm>
        </p:spPr>
        <p:txBody>
          <a:bodyPr/>
          <a:lstStyle/>
          <a:p>
            <a:r>
              <a:rPr sz="2400" spc="300" dirty="0">
                <a:sym typeface="+mn-ea"/>
              </a:rPr>
              <a:t>机器翻译基本方法</a:t>
            </a:r>
            <a:endParaRPr lang="zh-CN" altLang="en-US" sz="2400" dirty="0"/>
          </a:p>
        </p:txBody>
      </p:sp>
      <p:sp>
        <p:nvSpPr>
          <p:cNvPr id="10" name="文本框 9"/>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smtClean="0">
                <a:solidFill>
                  <a:schemeClr val="bg1"/>
                </a:solidFill>
              </a:rPr>
              <a:t>1</a:t>
            </a:r>
            <a:endParaRPr lang="zh-CN" altLang="en-US" sz="2700" b="1" dirty="0" smtClean="0">
              <a:solidFill>
                <a:schemeClr val="bg1"/>
              </a:solidFill>
            </a:endParaRPr>
          </a:p>
        </p:txBody>
      </p:sp>
      <p:sp>
        <p:nvSpPr>
          <p:cNvPr id="5" name="文本框 4"/>
          <p:cNvSpPr txBox="1"/>
          <p:nvPr/>
        </p:nvSpPr>
        <p:spPr>
          <a:xfrm>
            <a:off x="969263" y="2132856"/>
            <a:ext cx="7349490" cy="3199765"/>
          </a:xfrm>
          <a:prstGeom prst="rect">
            <a:avLst/>
          </a:prstGeom>
          <a:noFill/>
        </p:spPr>
        <p:txBody>
          <a:bodyPr wrap="square" rtlCol="0">
            <a:spAutoFit/>
          </a:bodyPr>
          <a:lstStyle/>
          <a:p>
            <a:pPr marL="342900" indent="-342900" algn="just">
              <a:lnSpc>
                <a:spcPct val="150000"/>
              </a:lnSpc>
              <a:spcBef>
                <a:spcPts val="600"/>
              </a:spcBef>
              <a:spcAft>
                <a:spcPts val="600"/>
              </a:spcAft>
              <a:buClr>
                <a:schemeClr val="tx2"/>
              </a:buClr>
              <a:buFont typeface="Wingdings" panose="05000000000000000000" pitchFamily="2" charset="2"/>
              <a:buChar char="n"/>
            </a:pPr>
            <a:r>
              <a:rPr lang="zh-CN" altLang="zh-CN" sz="2000" b="1" dirty="0">
                <a:solidFill>
                  <a:schemeClr val="accent6">
                    <a:lumMod val="75000"/>
                  </a:schemeClr>
                </a:solidFill>
              </a:rPr>
              <a:t>统计</a:t>
            </a:r>
            <a:r>
              <a:rPr lang="zh-CN" altLang="zh-CN" sz="2000" b="1" dirty="0" smtClean="0">
                <a:solidFill>
                  <a:schemeClr val="accent6">
                    <a:lumMod val="75000"/>
                  </a:schemeClr>
                </a:solidFill>
              </a:rPr>
              <a:t>机器翻译</a:t>
            </a:r>
            <a:r>
              <a:rPr lang="zh-CN" altLang="zh-CN" sz="2000" dirty="0" smtClean="0">
                <a:solidFill>
                  <a:schemeClr val="accent6">
                    <a:lumMod val="75000"/>
                  </a:schemeClr>
                </a:solidFill>
              </a:rPr>
              <a:t>  </a:t>
            </a:r>
            <a:r>
              <a:rPr lang="zh-CN" altLang="zh-CN" sz="2000" dirty="0" smtClean="0"/>
              <a:t>基于</a:t>
            </a:r>
            <a:r>
              <a:rPr lang="zh-CN" altLang="zh-CN" sz="2000" dirty="0"/>
              <a:t>统计学方法来解决机器翻译问题的机器翻译</a:t>
            </a:r>
            <a:r>
              <a:rPr lang="zh-CN" altLang="zh-CN" sz="2000" dirty="0" smtClean="0"/>
              <a:t>方法。</a:t>
            </a:r>
            <a:endParaRPr lang="zh-CN" altLang="zh-CN" sz="2000" dirty="0" smtClean="0"/>
          </a:p>
          <a:p>
            <a:pPr marL="342900" indent="-342900" algn="just">
              <a:lnSpc>
                <a:spcPct val="150000"/>
              </a:lnSpc>
              <a:spcBef>
                <a:spcPts val="600"/>
              </a:spcBef>
              <a:spcAft>
                <a:spcPts val="600"/>
              </a:spcAft>
              <a:buClr>
                <a:schemeClr val="tx2"/>
              </a:buClr>
              <a:buFont typeface="Wingdings" panose="05000000000000000000" pitchFamily="2" charset="2"/>
              <a:buChar char="n"/>
            </a:pPr>
            <a:r>
              <a:rPr lang="zh-CN" altLang="zh-CN" sz="2000" b="1" dirty="0" smtClean="0">
                <a:solidFill>
                  <a:schemeClr val="accent6">
                    <a:lumMod val="75000"/>
                  </a:schemeClr>
                </a:solidFill>
              </a:rPr>
              <a:t>神经机器翻译</a:t>
            </a:r>
            <a:r>
              <a:rPr lang="en-US" altLang="zh-CN" sz="2000" dirty="0" smtClean="0">
                <a:solidFill>
                  <a:schemeClr val="accent6">
                    <a:lumMod val="75000"/>
                  </a:schemeClr>
                </a:solidFill>
              </a:rPr>
              <a:t>  </a:t>
            </a:r>
            <a:r>
              <a:rPr lang="zh-CN" altLang="zh-CN" sz="2000" dirty="0" smtClean="0"/>
              <a:t>采用</a:t>
            </a:r>
            <a:r>
              <a:rPr lang="zh-CN" altLang="zh-CN" sz="2000" dirty="0"/>
              <a:t>一种全新的方法体系，直接使用神经网络实现源语言文本到目标语言文本的映射。</a:t>
            </a:r>
            <a:endParaRPr lang="zh-CN" altLang="en-US" sz="2000" b="1" spc="300" dirty="0">
              <a:solidFill>
                <a:schemeClr val="accent6">
                  <a:lumMod val="75000"/>
                </a:schemeClr>
              </a:solidFill>
              <a:latin typeface="+mn-ea"/>
            </a:endParaRPr>
          </a:p>
          <a:p>
            <a:pPr marL="342900" lvl="0" indent="-342900" algn="just">
              <a:lnSpc>
                <a:spcPct val="130000"/>
              </a:lnSpc>
              <a:spcBef>
                <a:spcPts val="600"/>
              </a:spcBef>
              <a:spcAft>
                <a:spcPts val="600"/>
              </a:spcAft>
              <a:buClr>
                <a:schemeClr val="tx2"/>
              </a:buClr>
              <a:buFont typeface="Wingdings" panose="05000000000000000000" pitchFamily="2" charset="2"/>
              <a:buChar char="n"/>
            </a:pPr>
            <a:endParaRPr lang="en-US" altLang="zh-CN" sz="2000" spc="300" dirty="0">
              <a:solidFill>
                <a:srgbClr val="000000"/>
              </a:solidFill>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zh-CN" altLang="en-US" sz="2000" dirty="0">
              <a:latin typeface="+mn-ea"/>
            </a:endParaRPr>
          </a:p>
        </p:txBody>
      </p:sp>
      <p:sp>
        <p:nvSpPr>
          <p:cNvPr id="6" name="文本框 5"/>
          <p:cNvSpPr txBox="1"/>
          <p:nvPr/>
        </p:nvSpPr>
        <p:spPr>
          <a:xfrm>
            <a:off x="2555776" y="1270761"/>
            <a:ext cx="4176464" cy="525657"/>
          </a:xfrm>
          <a:prstGeom prst="rect">
            <a:avLst/>
          </a:prstGeom>
          <a:noFill/>
        </p:spPr>
        <p:txBody>
          <a:bodyPr wrap="square" rtlCol="0">
            <a:spAutoFit/>
          </a:bodyPr>
          <a:lstStyle/>
          <a:p>
            <a:pPr algn="ctr">
              <a:lnSpc>
                <a:spcPct val="130000"/>
              </a:lnSpc>
              <a:spcBef>
                <a:spcPts val="600"/>
              </a:spcBef>
              <a:spcAft>
                <a:spcPts val="600"/>
              </a:spcAft>
              <a:buClr>
                <a:schemeClr val="tx2"/>
              </a:buClr>
            </a:pPr>
            <a:r>
              <a:rPr lang="zh-CN" altLang="zh-CN" sz="2400" b="1" dirty="0"/>
              <a:t>基于语料库的机器翻译</a:t>
            </a:r>
            <a:endParaRPr lang="zh-CN" altLang="en-US" sz="2400" b="1" dirty="0">
              <a:latin typeface="+mn-ea"/>
            </a:endParaRPr>
          </a:p>
        </p:txBody>
      </p:sp>
    </p:spTree>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2747246" y="4070182"/>
            <a:ext cx="3669458" cy="586532"/>
            <a:chOff x="5181690" y="2820871"/>
            <a:chExt cx="3446492" cy="550893"/>
          </a:xfrm>
        </p:grpSpPr>
        <p:sp>
          <p:nvSpPr>
            <p:cNvPr id="4" name="椭圆 3"/>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00" dirty="0">
                  <a:latin typeface="Century Gothic" panose="020B0502020202020204" pitchFamily="34" charset="0"/>
                </a:rPr>
                <a:t>3</a:t>
              </a:r>
              <a:endParaRPr lang="en-US" altLang="zh-CN" sz="3300" dirty="0">
                <a:latin typeface="Century Gothic" panose="020B0502020202020204" pitchFamily="34" charset="0"/>
              </a:endParaRPr>
            </a:p>
          </p:txBody>
        </p:sp>
        <p:sp>
          <p:nvSpPr>
            <p:cNvPr id="8" name="文本框 7"/>
            <p:cNvSpPr txBox="1"/>
            <p:nvPr/>
          </p:nvSpPr>
          <p:spPr>
            <a:xfrm>
              <a:off x="5988603" y="2888229"/>
              <a:ext cx="2639579" cy="390056"/>
            </a:xfrm>
            <a:prstGeom prst="rect">
              <a:avLst/>
            </a:prstGeom>
            <a:noFill/>
          </p:spPr>
          <p:txBody>
            <a:bodyPr wrap="square" lIns="0" tIns="0" rIns="0" bIns="0" rtlCol="0">
              <a:spAutoFit/>
            </a:bodyPr>
            <a:lstStyle/>
            <a:p>
              <a:r>
                <a:rPr lang="zh-CN" altLang="en-US" sz="2700" b="1" spc="300" dirty="0">
                  <a:solidFill>
                    <a:schemeClr val="tx1"/>
                  </a:solidFill>
                </a:rPr>
                <a:t>统计机器翻译</a:t>
              </a:r>
              <a:endParaRPr lang="zh-CN" altLang="en-US" sz="2700" b="1" spc="300" dirty="0">
                <a:solidFill>
                  <a:schemeClr val="tx1"/>
                </a:solidFill>
              </a:endParaRPr>
            </a:p>
          </p:txBody>
        </p:sp>
      </p:grpSp>
    </p:spTree>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0"/>
            <a:ext cx="6482886" cy="423545"/>
          </a:xfrm>
        </p:spPr>
        <p:txBody>
          <a:bodyPr/>
          <a:lstStyle/>
          <a:p>
            <a:r>
              <a:rPr sz="2400" spc="300" dirty="0">
                <a:sym typeface="+mn-ea"/>
              </a:rPr>
              <a:t>机器翻译基本方法</a:t>
            </a:r>
            <a:endParaRPr lang="zh-CN" altLang="en-US" sz="2400" dirty="0"/>
          </a:p>
        </p:txBody>
      </p:sp>
      <p:sp>
        <p:nvSpPr>
          <p:cNvPr id="10" name="文本框 9"/>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smtClean="0">
                <a:solidFill>
                  <a:schemeClr val="bg1"/>
                </a:solidFill>
              </a:rPr>
              <a:t>1</a:t>
            </a:r>
            <a:endParaRPr lang="zh-CN" altLang="en-US" sz="2700" b="1" dirty="0" smtClean="0">
              <a:solidFill>
                <a:schemeClr val="bg1"/>
              </a:solidFill>
            </a:endParaRPr>
          </a:p>
        </p:txBody>
      </p:sp>
      <p:sp>
        <p:nvSpPr>
          <p:cNvPr id="5" name="文本框 4"/>
          <p:cNvSpPr txBox="1"/>
          <p:nvPr/>
        </p:nvSpPr>
        <p:spPr>
          <a:xfrm>
            <a:off x="995363" y="1540313"/>
            <a:ext cx="7873760" cy="491490"/>
          </a:xfrm>
          <a:prstGeom prst="rect">
            <a:avLst/>
          </a:prstGeom>
          <a:noFill/>
        </p:spPr>
        <p:txBody>
          <a:bodyPr wrap="square" rtlCol="0">
            <a:spAutoFit/>
          </a:bodyPr>
          <a:lstStyle/>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000" b="1" dirty="0">
                <a:latin typeface="+mn-ea"/>
              </a:rPr>
              <a:t>统计</a:t>
            </a:r>
            <a:r>
              <a:rPr lang="zh-CN" altLang="en-US" sz="2000" b="1" dirty="0" smtClean="0">
                <a:latin typeface="+mn-ea"/>
              </a:rPr>
              <a:t>机器翻译：</a:t>
            </a:r>
            <a:endParaRPr lang="zh-CN" altLang="en-US" sz="2000" b="1" dirty="0">
              <a:latin typeface="+mn-ea"/>
            </a:endParaRPr>
          </a:p>
        </p:txBody>
      </p:sp>
      <p:sp>
        <p:nvSpPr>
          <p:cNvPr id="6" name="文本框 5"/>
          <p:cNvSpPr txBox="1"/>
          <p:nvPr/>
        </p:nvSpPr>
        <p:spPr>
          <a:xfrm>
            <a:off x="981796" y="2276872"/>
            <a:ext cx="6929120" cy="2015936"/>
          </a:xfrm>
          <a:prstGeom prst="rect">
            <a:avLst/>
          </a:prstGeom>
          <a:noFill/>
        </p:spPr>
        <p:txBody>
          <a:bodyPr wrap="square" rtlCol="0">
            <a:spAutoFit/>
          </a:bodyPr>
          <a:lstStyle/>
          <a:p>
            <a:pPr marL="342900" indent="-342900" algn="just" fontAlgn="auto">
              <a:lnSpc>
                <a:spcPct val="150000"/>
              </a:lnSpc>
              <a:spcBef>
                <a:spcPts val="300"/>
              </a:spcBef>
              <a:spcAft>
                <a:spcPts val="300"/>
              </a:spcAft>
              <a:buClr>
                <a:schemeClr val="tx2"/>
              </a:buClr>
              <a:buFont typeface="Wingdings" panose="05000000000000000000" charset="0"/>
              <a:buChar char="Ø"/>
            </a:pPr>
            <a:r>
              <a:rPr lang="zh-CN" altLang="en-US" sz="2000" dirty="0">
                <a:latin typeface="+mn-ea"/>
              </a:rPr>
              <a:t>基本思想：是通过对大量的平行语料进行统计分析，构建统计翻译模型，进而使用此模型进行翻译。</a:t>
            </a:r>
            <a:endParaRPr lang="zh-CN" altLang="en-US" sz="2000" dirty="0">
              <a:latin typeface="+mn-ea"/>
            </a:endParaRPr>
          </a:p>
          <a:p>
            <a:pPr marL="342900" indent="-342900" algn="just" fontAlgn="auto">
              <a:lnSpc>
                <a:spcPct val="150000"/>
              </a:lnSpc>
              <a:spcBef>
                <a:spcPts val="300"/>
              </a:spcBef>
              <a:spcAft>
                <a:spcPts val="300"/>
              </a:spcAft>
              <a:buClr>
                <a:schemeClr val="tx2"/>
              </a:buClr>
              <a:buFont typeface="Wingdings" panose="05000000000000000000" charset="0"/>
              <a:buChar char="Ø"/>
            </a:pPr>
            <a:r>
              <a:rPr lang="zh-CN" altLang="en-US" sz="2000" dirty="0">
                <a:latin typeface="+mn-ea"/>
              </a:rPr>
              <a:t>SMT把翻译问题看成是一个噪声信道问题：S—&gt;噪声信道—&gt;T。</a:t>
            </a:r>
            <a:endParaRPr lang="zh-CN" altLang="en-US" sz="2000" dirty="0">
              <a:latin typeface="+mn-ea"/>
            </a:endParaRPr>
          </a:p>
        </p:txBody>
      </p:sp>
    </p:spTree>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1"/>
            <a:ext cx="6482886" cy="423545"/>
          </a:xfrm>
        </p:spPr>
        <p:txBody>
          <a:bodyPr/>
          <a:lstStyle/>
          <a:p>
            <a:r>
              <a:rPr lang="zh-CN" altLang="zh-CN" sz="2400" dirty="0"/>
              <a:t>统计</a:t>
            </a:r>
            <a:r>
              <a:rPr lang="zh-CN" altLang="zh-CN" sz="2400" dirty="0" smtClean="0"/>
              <a:t>机器翻译</a:t>
            </a:r>
            <a:endParaRPr lang="zh-CN" altLang="en-US" sz="2400" dirty="0"/>
          </a:p>
        </p:txBody>
      </p:sp>
      <p:grpSp>
        <p:nvGrpSpPr>
          <p:cNvPr id="11" name="组合 10"/>
          <p:cNvGrpSpPr/>
          <p:nvPr/>
        </p:nvGrpSpPr>
        <p:grpSpPr>
          <a:xfrm>
            <a:off x="1043895" y="1585595"/>
            <a:ext cx="7179945" cy="3305810"/>
            <a:chOff x="1439" y="2419"/>
            <a:chExt cx="11563" cy="5206"/>
          </a:xfrm>
        </p:grpSpPr>
        <p:sp>
          <p:nvSpPr>
            <p:cNvPr id="2" name="文本框 1"/>
            <p:cNvSpPr txBox="1"/>
            <p:nvPr/>
          </p:nvSpPr>
          <p:spPr>
            <a:xfrm>
              <a:off x="1439" y="2419"/>
              <a:ext cx="11563" cy="5206"/>
            </a:xfrm>
            <a:prstGeom prst="rect">
              <a:avLst/>
            </a:prstGeom>
            <a:noFill/>
          </p:spPr>
          <p:txBody>
            <a:bodyPr wrap="square" rtlCol="0">
              <a:spAutoFit/>
            </a:bodyPr>
            <a:lstStyle/>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dirty="0">
                  <a:latin typeface="+mn-ea"/>
                </a:rPr>
                <a:t>基于统计的机器翻译进行概率计算时可以使用隐马尔可夫模型，它主要基于简单的贝叶斯公式得到。其计算公式如下：</a:t>
              </a:r>
              <a:endParaRPr lang="zh-CN" altLang="en-US" dirty="0">
                <a:latin typeface="+mn-ea"/>
              </a:endParaRPr>
            </a:p>
            <a:p>
              <a:pPr indent="0" algn="ctr" eaLnBrk="1">
                <a:lnSpc>
                  <a:spcPct val="130000"/>
                </a:lnSpc>
                <a:spcBef>
                  <a:spcPts val="600"/>
                </a:spcBef>
                <a:spcAft>
                  <a:spcPts val="600"/>
                </a:spcAft>
                <a:buClr>
                  <a:schemeClr val="tx2"/>
                </a:buClr>
                <a:buFont typeface="Wingdings" panose="05000000000000000000" pitchFamily="2" charset="2"/>
                <a:buNone/>
              </a:pPr>
              <a:endParaRPr lang="zh-CN" altLang="en-US"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endParaRPr lang="zh-CN" altLang="en-US"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dirty="0">
                  <a:latin typeface="+mn-ea"/>
                </a:rPr>
                <a:t>由于等式右边的分母</a:t>
              </a:r>
              <a:r>
                <a:rPr lang="en-US" altLang="zh-CN" dirty="0">
                  <a:latin typeface="+mn-ea"/>
                </a:rPr>
                <a:t>P(S)</a:t>
              </a:r>
              <a:r>
                <a:rPr lang="zh-CN" altLang="en-US" dirty="0">
                  <a:latin typeface="+mn-ea"/>
                </a:rPr>
                <a:t>与</a:t>
              </a:r>
              <a:r>
                <a:rPr lang="en-US" altLang="zh-CN" dirty="0">
                  <a:latin typeface="+mn-ea"/>
                </a:rPr>
                <a:t>T</a:t>
              </a:r>
              <a:r>
                <a:rPr lang="zh-CN" altLang="en-US" dirty="0">
                  <a:latin typeface="+mn-ea"/>
                </a:rPr>
                <a:t>无关，因此求</a:t>
              </a:r>
              <a:r>
                <a:rPr lang="en-US" altLang="zh-CN" dirty="0">
                  <a:latin typeface="+mn-ea"/>
                </a:rPr>
                <a:t>P(S|T)</a:t>
              </a:r>
              <a:r>
                <a:rPr lang="zh-CN" altLang="en-US" dirty="0">
                  <a:latin typeface="+mn-ea"/>
                </a:rPr>
                <a:t>的最大值相当于寻找一个    </a:t>
              </a:r>
              <a:r>
                <a:rPr lang="en-US" altLang="zh-CN" dirty="0">
                  <a:latin typeface="+mn-ea"/>
                </a:rPr>
                <a:t>,</a:t>
              </a:r>
              <a:r>
                <a:rPr lang="zh-CN" altLang="en-US" dirty="0">
                  <a:latin typeface="+mn-ea"/>
                </a:rPr>
                <a:t>使等式右边分子的两项乘积最大，也就是说</a:t>
              </a:r>
              <a:r>
                <a:rPr lang="en-US" altLang="zh-CN" dirty="0">
                  <a:latin typeface="+mn-ea"/>
                </a:rPr>
                <a:t>:</a:t>
              </a:r>
              <a:endParaRPr lang="zh-CN" altLang="en-US"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endParaRPr lang="zh-CN" altLang="en-US" dirty="0">
                <a:latin typeface="+mn-ea"/>
              </a:endParaRPr>
            </a:p>
          </p:txBody>
        </p:sp>
        <p:graphicFrame>
          <p:nvGraphicFramePr>
            <p:cNvPr id="3" name="对象 2">
              <a:hlinkClick r:id="" action="ppaction://ole?verb=0"/>
            </p:cNvPr>
            <p:cNvGraphicFramePr>
              <a:graphicFrameLocks noChangeAspect="1"/>
            </p:cNvGraphicFramePr>
            <p:nvPr/>
          </p:nvGraphicFramePr>
          <p:xfrm>
            <a:off x="5097" y="3691"/>
            <a:ext cx="3811" cy="1066"/>
          </p:xfrm>
          <a:graphic>
            <a:graphicData uri="http://schemas.openxmlformats.org/presentationml/2006/ole">
              <mc:AlternateContent xmlns:mc="http://schemas.openxmlformats.org/markup-compatibility/2006">
                <mc:Choice xmlns:v="urn:schemas-microsoft-com:vml" Requires="v">
                  <p:oleObj spid="_x0000_s1075" name="" r:id="rId1" imgW="1498600" imgH="419100" progId="Equation.KSEE3">
                    <p:embed/>
                  </p:oleObj>
                </mc:Choice>
                <mc:Fallback>
                  <p:oleObj name="" r:id="rId1" imgW="1498600" imgH="419100" progId="Equation.KSEE3">
                    <p:embed/>
                    <p:pic>
                      <p:nvPicPr>
                        <p:cNvPr id="0" name="图片 1024"/>
                        <p:cNvPicPr/>
                        <p:nvPr/>
                      </p:nvPicPr>
                      <p:blipFill>
                        <a:blip r:embed="rId2"/>
                        <a:stretch>
                          <a:fillRect/>
                        </a:stretch>
                      </p:blipFill>
                      <p:spPr>
                        <a:xfrm>
                          <a:off x="5097" y="3691"/>
                          <a:ext cx="3811" cy="1066"/>
                        </a:xfrm>
                        <a:prstGeom prst="rect">
                          <a:avLst/>
                        </a:prstGeom>
                      </p:spPr>
                    </p:pic>
                  </p:oleObj>
                </mc:Fallback>
              </mc:AlternateContent>
            </a:graphicData>
          </a:graphic>
        </p:graphicFrame>
        <p:sp>
          <p:nvSpPr>
            <p:cNvPr id="4" name="文本框 3"/>
            <p:cNvSpPr txBox="1"/>
            <p:nvPr/>
          </p:nvSpPr>
          <p:spPr>
            <a:xfrm>
              <a:off x="2985" y="4757"/>
              <a:ext cx="8989" cy="531"/>
            </a:xfrm>
            <a:prstGeom prst="rect">
              <a:avLst/>
            </a:prstGeom>
            <a:noFill/>
          </p:spPr>
          <p:txBody>
            <a:bodyPr wrap="square" rtlCol="0">
              <a:spAutoFit/>
            </a:bodyPr>
            <a:lstStyle/>
            <a:p>
              <a:r>
                <a:rPr lang="en-US" altLang="zh-CN" sz="1600"/>
                <a:t>T</a:t>
              </a:r>
              <a:r>
                <a:rPr lang="zh-CN" altLang="en-US" sz="1600"/>
                <a:t>：翻译意义上的目标语言，</a:t>
              </a:r>
              <a:r>
                <a:rPr lang="en-US" altLang="zh-CN" sz="1600"/>
                <a:t>S</a:t>
              </a:r>
              <a:r>
                <a:rPr lang="zh-CN" altLang="en-US" sz="1600"/>
                <a:t>：翻译意义上的源语言</a:t>
              </a:r>
              <a:endParaRPr lang="zh-CN" altLang="en-US" sz="1600"/>
            </a:p>
          </p:txBody>
        </p:sp>
        <p:graphicFrame>
          <p:nvGraphicFramePr>
            <p:cNvPr id="6" name="对象 5">
              <a:hlinkClick r:id="" action="ppaction://ole?verb=0"/>
            </p:cNvPr>
            <p:cNvGraphicFramePr>
              <a:graphicFrameLocks noChangeAspect="1"/>
            </p:cNvGraphicFramePr>
            <p:nvPr/>
          </p:nvGraphicFramePr>
          <p:xfrm>
            <a:off x="3723" y="6020"/>
            <a:ext cx="332" cy="483"/>
          </p:xfrm>
          <a:graphic>
            <a:graphicData uri="http://schemas.openxmlformats.org/presentationml/2006/ole">
              <mc:AlternateContent xmlns:mc="http://schemas.openxmlformats.org/markup-compatibility/2006">
                <mc:Choice xmlns:v="urn:schemas-microsoft-com:vml" Requires="v">
                  <p:oleObj spid="_x0000_s1076" name="" r:id="rId3" imgW="139700" imgH="203200" progId="Equation.KSEE3">
                    <p:embed/>
                  </p:oleObj>
                </mc:Choice>
                <mc:Fallback>
                  <p:oleObj name="" r:id="rId3" imgW="139700" imgH="203200" progId="Equation.KSEE3">
                    <p:embed/>
                    <p:pic>
                      <p:nvPicPr>
                        <p:cNvPr id="0" name="图片 1025"/>
                        <p:cNvPicPr/>
                        <p:nvPr/>
                      </p:nvPicPr>
                      <p:blipFill>
                        <a:blip r:embed="rId4"/>
                        <a:stretch>
                          <a:fillRect/>
                        </a:stretch>
                      </p:blipFill>
                      <p:spPr>
                        <a:xfrm>
                          <a:off x="3723" y="6020"/>
                          <a:ext cx="332" cy="483"/>
                        </a:xfrm>
                        <a:prstGeom prst="rect">
                          <a:avLst/>
                        </a:prstGeom>
                      </p:spPr>
                    </p:pic>
                  </p:oleObj>
                </mc:Fallback>
              </mc:AlternateContent>
            </a:graphicData>
          </a:graphic>
        </p:graphicFrame>
        <p:graphicFrame>
          <p:nvGraphicFramePr>
            <p:cNvPr id="7" name="对象 6">
              <a:hlinkClick r:id="" action="ppaction://ole?verb=0"/>
            </p:cNvPr>
            <p:cNvGraphicFramePr>
              <a:graphicFrameLocks noChangeAspect="1"/>
            </p:cNvGraphicFramePr>
            <p:nvPr/>
          </p:nvGraphicFramePr>
          <p:xfrm>
            <a:off x="4913" y="6749"/>
            <a:ext cx="4314" cy="656"/>
          </p:xfrm>
          <a:graphic>
            <a:graphicData uri="http://schemas.openxmlformats.org/presentationml/2006/ole">
              <mc:AlternateContent xmlns:mc="http://schemas.openxmlformats.org/markup-compatibility/2006">
                <mc:Choice xmlns:v="urn:schemas-microsoft-com:vml" Requires="v">
                  <p:oleObj spid="_x0000_s1077" name="" r:id="rId5" imgW="1587500" imgH="241300" progId="Equation.KSEE3">
                    <p:embed/>
                  </p:oleObj>
                </mc:Choice>
                <mc:Fallback>
                  <p:oleObj name="" r:id="rId5" imgW="1587500" imgH="241300" progId="Equation.KSEE3">
                    <p:embed/>
                    <p:pic>
                      <p:nvPicPr>
                        <p:cNvPr id="0" name="图片 1026"/>
                        <p:cNvPicPr/>
                        <p:nvPr/>
                      </p:nvPicPr>
                      <p:blipFill>
                        <a:blip r:embed="rId6"/>
                        <a:stretch>
                          <a:fillRect/>
                        </a:stretch>
                      </p:blipFill>
                      <p:spPr>
                        <a:xfrm>
                          <a:off x="4913" y="6749"/>
                          <a:ext cx="4314" cy="656"/>
                        </a:xfrm>
                        <a:prstGeom prst="rect">
                          <a:avLst/>
                        </a:prstGeom>
                      </p:spPr>
                    </p:pic>
                  </p:oleObj>
                </mc:Fallback>
              </mc:AlternateContent>
            </a:graphicData>
          </a:graphic>
        </p:graphicFrame>
      </p:grpSp>
      <p:sp>
        <p:nvSpPr>
          <p:cNvPr id="12" name="文本框 11"/>
          <p:cNvSpPr txBox="1"/>
          <p:nvPr/>
        </p:nvSpPr>
        <p:spPr>
          <a:xfrm>
            <a:off x="1205230" y="4375150"/>
            <a:ext cx="1914525" cy="337185"/>
          </a:xfrm>
          <a:prstGeom prst="rect">
            <a:avLst/>
          </a:prstGeom>
          <a:noFill/>
        </p:spPr>
        <p:txBody>
          <a:bodyPr wrap="square" rtlCol="0">
            <a:spAutoFit/>
          </a:bodyPr>
          <a:lstStyle/>
          <a:p>
            <a:pPr algn="ctr"/>
            <a:r>
              <a:rPr lang="zh-CN" altLang="en-US" sz="1600" dirty="0">
                <a:solidFill>
                  <a:srgbClr val="1D4B1C"/>
                </a:solidFill>
              </a:rPr>
              <a:t>噪声信道模型</a:t>
            </a:r>
            <a:endParaRPr lang="zh-CN" altLang="en-US" sz="1600" dirty="0">
              <a:solidFill>
                <a:srgbClr val="1D4B1C"/>
              </a:solidFill>
            </a:endParaRPr>
          </a:p>
        </p:txBody>
      </p:sp>
    </p:spTree>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1"/>
            <a:ext cx="6482886" cy="423545"/>
          </a:xfrm>
        </p:spPr>
        <p:txBody>
          <a:bodyPr/>
          <a:lstStyle/>
          <a:p>
            <a:r>
              <a:rPr lang="zh-CN" altLang="zh-CN" sz="2400" dirty="0"/>
              <a:t>统计</a:t>
            </a:r>
            <a:r>
              <a:rPr lang="zh-CN" altLang="zh-CN" sz="2400" dirty="0" smtClean="0"/>
              <a:t>机器翻译</a:t>
            </a:r>
            <a:endParaRPr lang="zh-CN" altLang="en-US" sz="2400" dirty="0"/>
          </a:p>
        </p:txBody>
      </p:sp>
      <p:sp>
        <p:nvSpPr>
          <p:cNvPr id="2" name="文本框 1"/>
          <p:cNvSpPr txBox="1"/>
          <p:nvPr/>
        </p:nvSpPr>
        <p:spPr>
          <a:xfrm>
            <a:off x="1030605" y="1663065"/>
            <a:ext cx="6217285" cy="3532505"/>
          </a:xfrm>
          <a:prstGeom prst="rect">
            <a:avLst/>
          </a:prstGeom>
          <a:noFill/>
        </p:spPr>
        <p:txBody>
          <a:bodyPr wrap="square" rtlCol="0">
            <a:spAutoFit/>
          </a:bodyPr>
          <a:lstStyle/>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dirty="0" smtClean="0">
                <a:latin typeface="+mn-ea"/>
              </a:rPr>
              <a:t>统计</a:t>
            </a:r>
            <a:r>
              <a:rPr lang="zh-CN" altLang="en-US" dirty="0">
                <a:latin typeface="+mn-ea"/>
              </a:rPr>
              <a:t>机器翻译模型主要有基于</a:t>
            </a:r>
            <a:r>
              <a:rPr lang="zh-CN" altLang="en-US" b="1" dirty="0">
                <a:latin typeface="+mn-ea"/>
              </a:rPr>
              <a:t>词、短语、句法</a:t>
            </a:r>
            <a:r>
              <a:rPr lang="zh-CN" altLang="en-US" dirty="0">
                <a:latin typeface="+mn-ea"/>
              </a:rPr>
              <a:t>三种</a:t>
            </a:r>
            <a:r>
              <a:rPr lang="zh-CN" altLang="en-US" dirty="0" smtClean="0">
                <a:latin typeface="+mn-ea"/>
              </a:rPr>
              <a:t>。</a:t>
            </a:r>
            <a:endParaRPr lang="en-US" altLang="zh-CN" dirty="0" smtClean="0">
              <a:latin typeface="+mn-ea"/>
            </a:endParaRPr>
          </a:p>
          <a:p>
            <a:pPr marL="342900" indent="-342900" algn="just">
              <a:lnSpc>
                <a:spcPct val="130000"/>
              </a:lnSpc>
              <a:spcBef>
                <a:spcPts val="600"/>
              </a:spcBef>
              <a:spcAft>
                <a:spcPts val="600"/>
              </a:spcAft>
              <a:buClr>
                <a:schemeClr val="tx2"/>
              </a:buClr>
              <a:buFont typeface="+mj-ea"/>
              <a:buAutoNum type="circleNumDbPlain"/>
            </a:pPr>
            <a:r>
              <a:rPr lang="zh-CN" altLang="zh-CN" dirty="0"/>
              <a:t>基于词的机器翻译</a:t>
            </a:r>
            <a:r>
              <a:rPr lang="zh-CN" altLang="zh-CN" dirty="0" smtClean="0"/>
              <a:t>模型</a:t>
            </a:r>
            <a:endParaRPr lang="en-US" altLang="zh-CN" dirty="0" smtClean="0"/>
          </a:p>
          <a:p>
            <a:pPr marL="342900" indent="-342900" algn="just">
              <a:lnSpc>
                <a:spcPct val="130000"/>
              </a:lnSpc>
              <a:spcBef>
                <a:spcPts val="600"/>
              </a:spcBef>
              <a:spcAft>
                <a:spcPts val="600"/>
              </a:spcAft>
              <a:buClr>
                <a:schemeClr val="tx2"/>
              </a:buClr>
              <a:buFont typeface="+mj-ea"/>
              <a:buAutoNum type="circleNumDbPlain"/>
            </a:pPr>
            <a:r>
              <a:rPr lang="zh-CN" altLang="zh-CN" dirty="0"/>
              <a:t>基于</a:t>
            </a:r>
            <a:r>
              <a:rPr lang="zh-CN" altLang="en-US" dirty="0"/>
              <a:t>短语</a:t>
            </a:r>
            <a:r>
              <a:rPr lang="zh-CN" altLang="zh-CN" dirty="0"/>
              <a:t>的机器翻译</a:t>
            </a:r>
            <a:r>
              <a:rPr lang="zh-CN" altLang="zh-CN" dirty="0" smtClean="0"/>
              <a:t>模型</a:t>
            </a:r>
            <a:endParaRPr lang="en-US" altLang="zh-CN" dirty="0" smtClean="0"/>
          </a:p>
          <a:p>
            <a:pPr marL="342900" indent="-342900" algn="just">
              <a:lnSpc>
                <a:spcPct val="130000"/>
              </a:lnSpc>
              <a:spcBef>
                <a:spcPts val="600"/>
              </a:spcBef>
              <a:spcAft>
                <a:spcPts val="600"/>
              </a:spcAft>
              <a:buClr>
                <a:schemeClr val="tx2"/>
              </a:buClr>
              <a:buFont typeface="+mj-ea"/>
              <a:buAutoNum type="circleNumDbPlain"/>
            </a:pPr>
            <a:r>
              <a:rPr lang="zh-CN" altLang="zh-CN" dirty="0"/>
              <a:t>基于句法的机器翻译模型</a:t>
            </a:r>
            <a:r>
              <a:rPr lang="zh-CN" altLang="en-US" dirty="0"/>
              <a:t>分类</a:t>
            </a:r>
            <a:endParaRPr lang="zh-CN" altLang="en-US" dirty="0"/>
          </a:p>
          <a:p>
            <a:pPr algn="just">
              <a:lnSpc>
                <a:spcPct val="130000"/>
              </a:lnSpc>
              <a:spcBef>
                <a:spcPts val="600"/>
              </a:spcBef>
              <a:spcAft>
                <a:spcPts val="600"/>
              </a:spcAft>
              <a:buClr>
                <a:schemeClr val="tx2"/>
              </a:buClr>
            </a:pPr>
            <a:endParaRPr lang="zh-CN" altLang="en-US" b="1" dirty="0"/>
          </a:p>
          <a:p>
            <a:pPr algn="just">
              <a:lnSpc>
                <a:spcPct val="130000"/>
              </a:lnSpc>
              <a:spcBef>
                <a:spcPts val="600"/>
              </a:spcBef>
              <a:spcAft>
                <a:spcPts val="600"/>
              </a:spcAft>
              <a:buClr>
                <a:schemeClr val="tx2"/>
              </a:buClr>
            </a:pPr>
            <a:endParaRPr lang="zh-CN" altLang="en-US" b="1" dirty="0"/>
          </a:p>
          <a:p>
            <a:pPr algn="just" eaLnBrk="1">
              <a:lnSpc>
                <a:spcPct val="130000"/>
              </a:lnSpc>
              <a:spcBef>
                <a:spcPts val="600"/>
              </a:spcBef>
              <a:spcAft>
                <a:spcPts val="600"/>
              </a:spcAft>
              <a:buClr>
                <a:schemeClr val="tx2"/>
              </a:buClr>
            </a:pPr>
            <a:endParaRPr lang="zh-CN" altLang="en-US" dirty="0">
              <a:latin typeface="+mn-ea"/>
            </a:endParaRPr>
          </a:p>
        </p:txBody>
      </p:sp>
    </p:spTree>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1"/>
            <a:ext cx="6482886" cy="423545"/>
          </a:xfrm>
        </p:spPr>
        <p:txBody>
          <a:bodyPr/>
          <a:lstStyle/>
          <a:p>
            <a:r>
              <a:rPr lang="zh-CN" altLang="zh-CN" sz="2400" dirty="0"/>
              <a:t>统计机器翻译</a:t>
            </a:r>
            <a:endParaRPr lang="zh-CN" altLang="en-US" sz="2400" dirty="0"/>
          </a:p>
        </p:txBody>
      </p:sp>
      <p:sp>
        <p:nvSpPr>
          <p:cNvPr id="10" name="文本框 9"/>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smtClean="0">
                <a:solidFill>
                  <a:schemeClr val="bg1"/>
                </a:solidFill>
              </a:rPr>
              <a:t>1</a:t>
            </a:r>
            <a:endParaRPr lang="zh-CN" altLang="en-US" sz="2700" b="1" dirty="0" smtClean="0">
              <a:solidFill>
                <a:schemeClr val="bg1"/>
              </a:solidFill>
            </a:endParaRPr>
          </a:p>
        </p:txBody>
      </p:sp>
      <p:sp>
        <p:nvSpPr>
          <p:cNvPr id="5" name="文本框 4"/>
          <p:cNvSpPr txBox="1"/>
          <p:nvPr/>
        </p:nvSpPr>
        <p:spPr>
          <a:xfrm>
            <a:off x="689610" y="2119630"/>
            <a:ext cx="7300595" cy="2738120"/>
          </a:xfrm>
          <a:prstGeom prst="rect">
            <a:avLst/>
          </a:prstGeom>
          <a:noFill/>
        </p:spPr>
        <p:txBody>
          <a:bodyPr wrap="square" rtlCol="0">
            <a:spAutoFit/>
          </a:bodyPr>
          <a:lstStyle/>
          <a:p>
            <a:pPr marL="342900" indent="575945" algn="just" fontAlgn="auto">
              <a:lnSpc>
                <a:spcPct val="150000"/>
              </a:lnSpc>
              <a:spcBef>
                <a:spcPts val="600"/>
              </a:spcBef>
              <a:spcAft>
                <a:spcPts val="600"/>
              </a:spcAft>
              <a:buClr>
                <a:schemeClr val="tx2"/>
              </a:buClr>
              <a:buFont typeface="Wingdings" panose="05000000000000000000" pitchFamily="2" charset="2"/>
              <a:buChar char="n"/>
            </a:pPr>
            <a:r>
              <a:rPr lang="zh-CN" altLang="zh-CN" dirty="0">
                <a:sym typeface="+mn-ea"/>
              </a:rPr>
              <a:t>基于词的机器翻译</a:t>
            </a:r>
            <a:r>
              <a:rPr lang="zh-CN" altLang="zh-CN" dirty="0" smtClean="0">
                <a:sym typeface="+mn-ea"/>
              </a:rPr>
              <a:t>模型需要</a:t>
            </a:r>
            <a:r>
              <a:rPr lang="zh-CN" altLang="zh-CN" dirty="0">
                <a:sym typeface="+mn-ea"/>
              </a:rPr>
              <a:t>一个双语词典将两种语言</a:t>
            </a:r>
            <a:r>
              <a:rPr lang="zh-CN" altLang="zh-CN" dirty="0" smtClean="0">
                <a:sym typeface="+mn-ea"/>
              </a:rPr>
              <a:t>中的</a:t>
            </a:r>
            <a:r>
              <a:rPr lang="zh-CN" altLang="zh-CN" dirty="0">
                <a:sym typeface="+mn-ea"/>
              </a:rPr>
              <a:t>词汇关联</a:t>
            </a:r>
            <a:r>
              <a:rPr lang="zh-CN" altLang="zh-CN" dirty="0" smtClean="0">
                <a:sym typeface="+mn-ea"/>
              </a:rPr>
              <a:t>起来</a:t>
            </a:r>
            <a:r>
              <a:rPr lang="zh-CN" altLang="en-US" dirty="0">
                <a:sym typeface="+mn-ea"/>
              </a:rPr>
              <a:t>，</a:t>
            </a:r>
            <a:r>
              <a:rPr lang="zh-CN" altLang="zh-CN" dirty="0" smtClean="0">
                <a:sym typeface="+mn-ea"/>
              </a:rPr>
              <a:t>还</a:t>
            </a:r>
            <a:r>
              <a:rPr lang="zh-CN" altLang="zh-CN" dirty="0">
                <a:sym typeface="+mn-ea"/>
              </a:rPr>
              <a:t>需要一个具有大量双语对齐文本的数据集，这样就可以通过统计的方法来估计词汇翻译</a:t>
            </a:r>
            <a:r>
              <a:rPr lang="zh-CN" altLang="zh-CN" dirty="0" smtClean="0">
                <a:sym typeface="+mn-ea"/>
              </a:rPr>
              <a:t>概率分布。</a:t>
            </a:r>
            <a:endParaRPr lang="zh-CN" altLang="zh-CN" dirty="0" smtClean="0">
              <a:sym typeface="+mn-ea"/>
            </a:endParaRPr>
          </a:p>
          <a:p>
            <a:pPr marL="342900" indent="575945" algn="just" fontAlgn="auto">
              <a:lnSpc>
                <a:spcPct val="150000"/>
              </a:lnSpc>
              <a:spcBef>
                <a:spcPts val="600"/>
              </a:spcBef>
              <a:spcAft>
                <a:spcPts val="600"/>
              </a:spcAft>
              <a:buClr>
                <a:schemeClr val="tx2"/>
              </a:buClr>
              <a:buFont typeface="Wingdings" panose="05000000000000000000" pitchFamily="2" charset="2"/>
              <a:buChar char="n"/>
            </a:pPr>
            <a:r>
              <a:rPr lang="zh-CN" altLang="en-US" dirty="0" smtClean="0">
                <a:sym typeface="+mn-ea"/>
              </a:rPr>
              <a:t>通常</a:t>
            </a:r>
            <a:r>
              <a:rPr lang="zh-CN" altLang="zh-CN" dirty="0" smtClean="0">
                <a:sym typeface="+mn-ea"/>
              </a:rPr>
              <a:t>模型</a:t>
            </a:r>
            <a:r>
              <a:rPr lang="zh-CN" altLang="en-US" dirty="0" smtClean="0">
                <a:sym typeface="+mn-ea"/>
              </a:rPr>
              <a:t>和</a:t>
            </a:r>
            <a:r>
              <a:rPr lang="zh-CN" altLang="zh-CN" dirty="0">
                <a:sym typeface="+mn-ea"/>
              </a:rPr>
              <a:t>完备</a:t>
            </a:r>
            <a:r>
              <a:rPr lang="zh-CN" altLang="zh-CN" dirty="0" smtClean="0">
                <a:sym typeface="+mn-ea"/>
              </a:rPr>
              <a:t>语料</a:t>
            </a:r>
            <a:r>
              <a:rPr lang="zh-CN" altLang="en-US" dirty="0" smtClean="0">
                <a:sym typeface="+mn-ea"/>
              </a:rPr>
              <a:t>无法直接提供。为此</a:t>
            </a:r>
            <a:r>
              <a:rPr lang="zh-CN" altLang="zh-CN" dirty="0" smtClean="0">
                <a:sym typeface="+mn-ea"/>
              </a:rPr>
              <a:t>，</a:t>
            </a:r>
            <a:r>
              <a:rPr lang="zh-CN" altLang="zh-CN" dirty="0">
                <a:sym typeface="+mn-ea"/>
              </a:rPr>
              <a:t>提出了期望最大化算法或称</a:t>
            </a:r>
            <a:r>
              <a:rPr lang="en-US" altLang="zh-CN" dirty="0">
                <a:sym typeface="+mn-ea"/>
              </a:rPr>
              <a:t>EM</a:t>
            </a:r>
            <a:r>
              <a:rPr lang="zh-CN" altLang="zh-CN" dirty="0">
                <a:sym typeface="+mn-ea"/>
              </a:rPr>
              <a:t>算法的迭代算法，通过交替的步骤来训练模型，它可以处理不完备语料从而填补语料的缺陷</a:t>
            </a:r>
            <a:r>
              <a:rPr lang="zh-CN" altLang="zh-CN" dirty="0" smtClean="0">
                <a:sym typeface="+mn-ea"/>
              </a:rPr>
              <a:t>。</a:t>
            </a:r>
            <a:endParaRPr lang="zh-CN" altLang="zh-CN" dirty="0" smtClean="0">
              <a:sym typeface="+mn-ea"/>
            </a:endParaRPr>
          </a:p>
        </p:txBody>
      </p:sp>
      <p:sp>
        <p:nvSpPr>
          <p:cNvPr id="2" name="文本框 1"/>
          <p:cNvSpPr txBox="1"/>
          <p:nvPr/>
        </p:nvSpPr>
        <p:spPr>
          <a:xfrm>
            <a:off x="2800509" y="1446994"/>
            <a:ext cx="4104456" cy="461665"/>
          </a:xfrm>
          <a:prstGeom prst="rect">
            <a:avLst/>
          </a:prstGeom>
          <a:noFill/>
        </p:spPr>
        <p:txBody>
          <a:bodyPr wrap="square" rtlCol="0">
            <a:spAutoFit/>
          </a:bodyPr>
          <a:lstStyle/>
          <a:p>
            <a:r>
              <a:rPr lang="zh-CN" altLang="zh-CN" sz="2400" b="1" dirty="0"/>
              <a:t>基于词的机器翻译模型</a:t>
            </a:r>
            <a:endParaRPr lang="zh-CN" altLang="en-US" sz="2400" b="1" dirty="0"/>
          </a:p>
        </p:txBody>
      </p:sp>
    </p:spTree>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1"/>
            <a:ext cx="6482886" cy="423545"/>
          </a:xfrm>
        </p:spPr>
        <p:txBody>
          <a:bodyPr/>
          <a:lstStyle/>
          <a:p>
            <a:r>
              <a:rPr lang="zh-CN" altLang="zh-CN" sz="2400" dirty="0"/>
              <a:t>统计机器翻译</a:t>
            </a:r>
            <a:endParaRPr lang="zh-CN" altLang="en-US" sz="2400" dirty="0"/>
          </a:p>
        </p:txBody>
      </p:sp>
      <p:sp>
        <p:nvSpPr>
          <p:cNvPr id="10" name="文本框 9"/>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smtClean="0">
                <a:solidFill>
                  <a:schemeClr val="bg1"/>
                </a:solidFill>
              </a:rPr>
              <a:t>1</a:t>
            </a:r>
            <a:endParaRPr lang="zh-CN" altLang="en-US" sz="2700" b="1" dirty="0" smtClean="0">
              <a:solidFill>
                <a:schemeClr val="bg1"/>
              </a:solidFill>
            </a:endParaRPr>
          </a:p>
        </p:txBody>
      </p:sp>
      <p:sp>
        <p:nvSpPr>
          <p:cNvPr id="5" name="文本框 4"/>
          <p:cNvSpPr txBox="1"/>
          <p:nvPr/>
        </p:nvSpPr>
        <p:spPr>
          <a:xfrm>
            <a:off x="995363" y="1792708"/>
            <a:ext cx="7082155" cy="1337945"/>
          </a:xfrm>
          <a:prstGeom prst="rect">
            <a:avLst/>
          </a:prstGeom>
          <a:noFill/>
        </p:spPr>
        <p:txBody>
          <a:bodyPr wrap="square" rtlCol="0">
            <a:spAutoFit/>
          </a:bodyPr>
          <a:lstStyle/>
          <a:p>
            <a:pPr marL="342900" indent="-342900" algn="just">
              <a:lnSpc>
                <a:spcPct val="150000"/>
              </a:lnSpc>
              <a:spcBef>
                <a:spcPts val="600"/>
              </a:spcBef>
              <a:spcAft>
                <a:spcPts val="600"/>
              </a:spcAft>
              <a:buClr>
                <a:schemeClr val="tx2"/>
              </a:buClr>
              <a:buFont typeface="Wingdings" panose="05000000000000000000" pitchFamily="2" charset="2"/>
              <a:buChar char="n"/>
            </a:pPr>
            <a:r>
              <a:rPr lang="zh-CN" altLang="zh-CN" dirty="0" smtClean="0">
                <a:sym typeface="+mn-ea"/>
              </a:rPr>
              <a:t>基于</a:t>
            </a:r>
            <a:r>
              <a:rPr lang="zh-CN" altLang="zh-CN" dirty="0">
                <a:sym typeface="+mn-ea"/>
              </a:rPr>
              <a:t>短语进行翻译时</a:t>
            </a:r>
            <a:r>
              <a:rPr lang="zh-CN" altLang="zh-CN" dirty="0" smtClean="0">
                <a:sym typeface="+mn-ea"/>
              </a:rPr>
              <a:t>，源语言</a:t>
            </a:r>
            <a:r>
              <a:rPr lang="zh-CN" altLang="zh-CN" dirty="0">
                <a:sym typeface="+mn-ea"/>
              </a:rPr>
              <a:t>句子以短语为单位进行切分， 每一个短语被翻译成相对应的目标语言短语，目标语言短语经重排序后生成较符合语法的目标语言</a:t>
            </a:r>
            <a:r>
              <a:rPr lang="zh-CN" altLang="zh-CN" dirty="0" smtClean="0">
                <a:sym typeface="+mn-ea"/>
              </a:rPr>
              <a:t>句子。</a:t>
            </a:r>
            <a:endParaRPr lang="en-US" altLang="zh-CN" dirty="0" smtClean="0"/>
          </a:p>
        </p:txBody>
      </p:sp>
      <p:sp>
        <p:nvSpPr>
          <p:cNvPr id="7" name="文本框 6"/>
          <p:cNvSpPr txBox="1"/>
          <p:nvPr/>
        </p:nvSpPr>
        <p:spPr>
          <a:xfrm>
            <a:off x="2915816" y="1196752"/>
            <a:ext cx="4104456" cy="461665"/>
          </a:xfrm>
          <a:prstGeom prst="rect">
            <a:avLst/>
          </a:prstGeom>
          <a:noFill/>
        </p:spPr>
        <p:txBody>
          <a:bodyPr wrap="square" rtlCol="0">
            <a:spAutoFit/>
          </a:bodyPr>
          <a:lstStyle/>
          <a:p>
            <a:r>
              <a:rPr lang="zh-CN" altLang="zh-CN" sz="2400" b="1" dirty="0" smtClean="0"/>
              <a:t>基于</a:t>
            </a:r>
            <a:r>
              <a:rPr lang="zh-CN" altLang="en-US" sz="2400" b="1" dirty="0" smtClean="0"/>
              <a:t>短语</a:t>
            </a:r>
            <a:r>
              <a:rPr lang="zh-CN" altLang="zh-CN" sz="2400" b="1" dirty="0" smtClean="0"/>
              <a:t>的机器翻译模型</a:t>
            </a:r>
            <a:endParaRPr lang="zh-CN" altLang="en-US" sz="2400" b="1" dirty="0"/>
          </a:p>
        </p:txBody>
      </p:sp>
    </p:spTree>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1"/>
            <a:ext cx="6482886" cy="423545"/>
          </a:xfrm>
        </p:spPr>
        <p:txBody>
          <a:bodyPr/>
          <a:lstStyle/>
          <a:p>
            <a:r>
              <a:rPr lang="zh-CN" altLang="zh-CN" sz="2400" dirty="0"/>
              <a:t>统计机器翻译</a:t>
            </a:r>
            <a:endParaRPr lang="zh-CN" altLang="en-US" sz="2400" dirty="0"/>
          </a:p>
        </p:txBody>
      </p:sp>
      <p:sp>
        <p:nvSpPr>
          <p:cNvPr id="10" name="文本框 9"/>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smtClean="0">
                <a:solidFill>
                  <a:schemeClr val="bg1"/>
                </a:solidFill>
              </a:rPr>
              <a:t>1</a:t>
            </a:r>
            <a:endParaRPr lang="zh-CN" altLang="en-US" sz="2700" b="1" dirty="0" smtClean="0">
              <a:solidFill>
                <a:schemeClr val="bg1"/>
              </a:solidFill>
            </a:endParaRPr>
          </a:p>
        </p:txBody>
      </p:sp>
      <p:sp>
        <p:nvSpPr>
          <p:cNvPr id="5" name="文本框 4"/>
          <p:cNvSpPr txBox="1"/>
          <p:nvPr/>
        </p:nvSpPr>
        <p:spPr>
          <a:xfrm>
            <a:off x="682625" y="2345055"/>
            <a:ext cx="7167880" cy="2168525"/>
          </a:xfrm>
          <a:prstGeom prst="rect">
            <a:avLst/>
          </a:prstGeom>
          <a:noFill/>
        </p:spPr>
        <p:txBody>
          <a:bodyPr wrap="square" rtlCol="0">
            <a:spAutoFit/>
          </a:bodyPr>
          <a:lstStyle/>
          <a:p>
            <a:pPr marL="342900" indent="539750" algn="just" fontAlgn="auto">
              <a:lnSpc>
                <a:spcPct val="150000"/>
              </a:lnSpc>
              <a:spcBef>
                <a:spcPts val="400"/>
              </a:spcBef>
              <a:spcAft>
                <a:spcPts val="400"/>
              </a:spcAft>
              <a:buClr>
                <a:schemeClr val="tx2"/>
              </a:buClr>
              <a:buFont typeface="Wingdings" panose="05000000000000000000" pitchFamily="2" charset="2"/>
              <a:buChar char="n"/>
            </a:pPr>
            <a:r>
              <a:rPr lang="zh-CN" altLang="zh-CN" dirty="0"/>
              <a:t>基于短语的机器翻译的基本思想就是从双语对齐的平行语料库中抽取所有可能的双语短语序列，并记录其概率信息。对于新输入的源语言句子，首先查找语料库中所有已经存在的双语短语序列，取出其中的目标语言短语序列，并根据其概率，组合得到最优的译文</a:t>
            </a:r>
            <a:r>
              <a:rPr lang="zh-CN" altLang="zh-CN" dirty="0" smtClean="0"/>
              <a:t>句子。</a:t>
            </a:r>
            <a:endParaRPr lang="en-US" altLang="zh-CN" dirty="0" smtClean="0"/>
          </a:p>
        </p:txBody>
      </p:sp>
      <p:sp>
        <p:nvSpPr>
          <p:cNvPr id="6" name="文本框 5"/>
          <p:cNvSpPr txBox="1"/>
          <p:nvPr/>
        </p:nvSpPr>
        <p:spPr>
          <a:xfrm>
            <a:off x="2775109" y="1540716"/>
            <a:ext cx="4104456" cy="461665"/>
          </a:xfrm>
          <a:prstGeom prst="rect">
            <a:avLst/>
          </a:prstGeom>
          <a:noFill/>
        </p:spPr>
        <p:txBody>
          <a:bodyPr wrap="square" rtlCol="0">
            <a:spAutoFit/>
          </a:bodyPr>
          <a:lstStyle/>
          <a:p>
            <a:r>
              <a:rPr lang="zh-CN" altLang="zh-CN" sz="2400" b="1" smtClean="0"/>
              <a:t>基于</a:t>
            </a:r>
            <a:r>
              <a:rPr lang="zh-CN" altLang="en-US" sz="2400" b="1" smtClean="0"/>
              <a:t>短语</a:t>
            </a:r>
            <a:r>
              <a:rPr lang="zh-CN" altLang="zh-CN" sz="2400" b="1" smtClean="0"/>
              <a:t>的机器翻译模型</a:t>
            </a:r>
            <a:endParaRPr lang="zh-CN" altLang="en-US" sz="2400" b="1" dirty="0"/>
          </a:p>
        </p:txBody>
      </p:sp>
    </p:spTree>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1"/>
            <a:ext cx="6482886" cy="423545"/>
          </a:xfrm>
        </p:spPr>
        <p:txBody>
          <a:bodyPr/>
          <a:lstStyle/>
          <a:p>
            <a:r>
              <a:rPr lang="zh-CN" altLang="zh-CN" sz="2400" dirty="0"/>
              <a:t>统计机器翻译</a:t>
            </a:r>
            <a:endParaRPr lang="zh-CN" altLang="en-US" sz="2400" dirty="0"/>
          </a:p>
        </p:txBody>
      </p:sp>
      <p:sp>
        <p:nvSpPr>
          <p:cNvPr id="10" name="文本框 9"/>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smtClean="0">
                <a:solidFill>
                  <a:schemeClr val="bg1"/>
                </a:solidFill>
              </a:rPr>
              <a:t>1</a:t>
            </a:r>
            <a:endParaRPr lang="zh-CN" altLang="en-US" sz="2700" b="1" dirty="0" smtClean="0">
              <a:solidFill>
                <a:schemeClr val="bg1"/>
              </a:solidFill>
            </a:endParaRPr>
          </a:p>
        </p:txBody>
      </p:sp>
      <p:grpSp>
        <p:nvGrpSpPr>
          <p:cNvPr id="2" name="组合 1"/>
          <p:cNvGrpSpPr/>
          <p:nvPr/>
        </p:nvGrpSpPr>
        <p:grpSpPr>
          <a:xfrm>
            <a:off x="1142365" y="2529205"/>
            <a:ext cx="6608445" cy="2091055"/>
            <a:chOff x="1243" y="3943"/>
            <a:chExt cx="11287" cy="3928"/>
          </a:xfrm>
        </p:grpSpPr>
        <p:sp>
          <p:nvSpPr>
            <p:cNvPr id="7" name="流程图: 可选过程 6"/>
            <p:cNvSpPr/>
            <p:nvPr/>
          </p:nvSpPr>
          <p:spPr>
            <a:xfrm>
              <a:off x="5783" y="5287"/>
              <a:ext cx="2636" cy="113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基于句法</a:t>
              </a:r>
              <a:r>
                <a:rPr lang="zh-CN" altLang="zh-CN" dirty="0" smtClean="0"/>
                <a:t>的</a:t>
              </a:r>
              <a:endParaRPr lang="en-US" altLang="zh-CN" dirty="0" smtClean="0"/>
            </a:p>
            <a:p>
              <a:pPr algn="ctr"/>
              <a:r>
                <a:rPr lang="zh-CN" altLang="zh-CN" dirty="0" smtClean="0"/>
                <a:t>翻译</a:t>
              </a:r>
              <a:r>
                <a:rPr lang="zh-CN" altLang="zh-CN" dirty="0"/>
                <a:t>模型</a:t>
              </a:r>
              <a:endParaRPr lang="zh-CN" altLang="en-US" dirty="0"/>
            </a:p>
          </p:txBody>
        </p:sp>
        <p:cxnSp>
          <p:nvCxnSpPr>
            <p:cNvPr id="8" name="直接箭头连接符 7"/>
            <p:cNvCxnSpPr/>
            <p:nvPr/>
          </p:nvCxnSpPr>
          <p:spPr>
            <a:xfrm flipV="1">
              <a:off x="8585" y="4539"/>
              <a:ext cx="1258" cy="9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8625" y="6228"/>
              <a:ext cx="1218" cy="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流程图: 可选过程 11"/>
            <p:cNvSpPr/>
            <p:nvPr/>
          </p:nvSpPr>
          <p:spPr>
            <a:xfrm>
              <a:off x="10035" y="3943"/>
              <a:ext cx="2495" cy="102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基于形式化语法</a:t>
              </a:r>
              <a:endParaRPr lang="zh-CN" altLang="en-US" dirty="0"/>
            </a:p>
          </p:txBody>
        </p:sp>
        <p:sp>
          <p:nvSpPr>
            <p:cNvPr id="13" name="流程图: 可选过程 12"/>
            <p:cNvSpPr/>
            <p:nvPr/>
          </p:nvSpPr>
          <p:spPr>
            <a:xfrm>
              <a:off x="10035" y="6760"/>
              <a:ext cx="2495" cy="102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基于语言学语法</a:t>
              </a:r>
              <a:endParaRPr lang="zh-CN" altLang="en-US" dirty="0"/>
            </a:p>
          </p:txBody>
        </p:sp>
        <p:cxnSp>
          <p:nvCxnSpPr>
            <p:cNvPr id="26" name="直接箭头连接符 25"/>
            <p:cNvCxnSpPr/>
            <p:nvPr/>
          </p:nvCxnSpPr>
          <p:spPr>
            <a:xfrm flipH="1" flipV="1">
              <a:off x="4016" y="4786"/>
              <a:ext cx="1516" cy="8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a:off x="4023" y="6421"/>
              <a:ext cx="1510" cy="6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流程图: 可选过程 31"/>
            <p:cNvSpPr/>
            <p:nvPr/>
          </p:nvSpPr>
          <p:spPr>
            <a:xfrm>
              <a:off x="1354" y="4168"/>
              <a:ext cx="2495" cy="102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基于短语结构树</a:t>
              </a:r>
              <a:endParaRPr lang="zh-CN" altLang="en-US" dirty="0"/>
            </a:p>
          </p:txBody>
        </p:sp>
        <p:sp>
          <p:nvSpPr>
            <p:cNvPr id="33" name="流程图: 可选过程 32"/>
            <p:cNvSpPr/>
            <p:nvPr/>
          </p:nvSpPr>
          <p:spPr>
            <a:xfrm>
              <a:off x="1243" y="6850"/>
              <a:ext cx="2495" cy="102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基于依存树</a:t>
              </a:r>
              <a:endParaRPr lang="zh-CN" altLang="en-US" dirty="0"/>
            </a:p>
          </p:txBody>
        </p:sp>
        <p:sp>
          <p:nvSpPr>
            <p:cNvPr id="35" name="文本框 34"/>
            <p:cNvSpPr txBox="1"/>
            <p:nvPr/>
          </p:nvSpPr>
          <p:spPr>
            <a:xfrm>
              <a:off x="8779" y="5300"/>
              <a:ext cx="2731" cy="1212"/>
            </a:xfrm>
            <a:prstGeom prst="rect">
              <a:avLst/>
            </a:prstGeom>
            <a:noFill/>
          </p:spPr>
          <p:txBody>
            <a:bodyPr wrap="square" rtlCol="0">
              <a:spAutoFit/>
            </a:bodyPr>
            <a:lstStyle/>
            <a:p>
              <a:r>
                <a:rPr lang="zh-CN" altLang="en-US" dirty="0" smtClean="0">
                  <a:solidFill>
                    <a:srgbClr val="7030A0"/>
                  </a:solidFill>
                </a:rPr>
                <a:t>按是否包含</a:t>
              </a:r>
              <a:endParaRPr lang="en-US" altLang="zh-CN" dirty="0" smtClean="0">
                <a:solidFill>
                  <a:srgbClr val="7030A0"/>
                </a:solidFill>
              </a:endParaRPr>
            </a:p>
            <a:p>
              <a:r>
                <a:rPr lang="zh-CN" altLang="en-US" dirty="0" smtClean="0">
                  <a:solidFill>
                    <a:srgbClr val="7030A0"/>
                  </a:solidFill>
                </a:rPr>
                <a:t>语言学知识</a:t>
              </a:r>
              <a:endParaRPr lang="zh-CN" altLang="en-US" dirty="0">
                <a:solidFill>
                  <a:srgbClr val="7030A0"/>
                </a:solidFill>
              </a:endParaRPr>
            </a:p>
          </p:txBody>
        </p:sp>
        <p:sp>
          <p:nvSpPr>
            <p:cNvPr id="36" name="文本框 35"/>
            <p:cNvSpPr txBox="1"/>
            <p:nvPr/>
          </p:nvSpPr>
          <p:spPr>
            <a:xfrm>
              <a:off x="2871" y="5508"/>
              <a:ext cx="2731" cy="1212"/>
            </a:xfrm>
            <a:prstGeom prst="rect">
              <a:avLst/>
            </a:prstGeom>
            <a:noFill/>
          </p:spPr>
          <p:txBody>
            <a:bodyPr wrap="square" rtlCol="0">
              <a:spAutoFit/>
            </a:bodyPr>
            <a:lstStyle/>
            <a:p>
              <a:r>
                <a:rPr lang="zh-CN" altLang="en-US" dirty="0" smtClean="0">
                  <a:solidFill>
                    <a:srgbClr val="7030A0"/>
                  </a:solidFill>
                </a:rPr>
                <a:t>按所采用的</a:t>
              </a:r>
              <a:endParaRPr lang="en-US" altLang="zh-CN" dirty="0" smtClean="0">
                <a:solidFill>
                  <a:srgbClr val="7030A0"/>
                </a:solidFill>
              </a:endParaRPr>
            </a:p>
            <a:p>
              <a:r>
                <a:rPr lang="zh-CN" altLang="en-US" dirty="0" smtClean="0">
                  <a:solidFill>
                    <a:srgbClr val="7030A0"/>
                  </a:solidFill>
                </a:rPr>
                <a:t>结构树形式</a:t>
              </a:r>
              <a:endParaRPr lang="zh-CN" altLang="en-US" dirty="0">
                <a:solidFill>
                  <a:srgbClr val="7030A0"/>
                </a:solidFill>
              </a:endParaRPr>
            </a:p>
          </p:txBody>
        </p:sp>
      </p:grpSp>
      <p:sp>
        <p:nvSpPr>
          <p:cNvPr id="39" name="文本框 38"/>
          <p:cNvSpPr txBox="1"/>
          <p:nvPr/>
        </p:nvSpPr>
        <p:spPr>
          <a:xfrm>
            <a:off x="2357755" y="1540510"/>
            <a:ext cx="4284980" cy="429895"/>
          </a:xfrm>
          <a:prstGeom prst="rect">
            <a:avLst/>
          </a:prstGeom>
          <a:noFill/>
        </p:spPr>
        <p:txBody>
          <a:bodyPr wrap="square" rtlCol="0">
            <a:spAutoFit/>
          </a:bodyPr>
          <a:lstStyle/>
          <a:p>
            <a:pPr algn="ctr"/>
            <a:r>
              <a:rPr lang="zh-CN" altLang="zh-CN" sz="2200" b="1" dirty="0"/>
              <a:t>基于句法的机器翻译</a:t>
            </a:r>
            <a:r>
              <a:rPr lang="zh-CN" altLang="zh-CN" sz="2200" b="1" dirty="0" smtClean="0"/>
              <a:t>模型</a:t>
            </a:r>
            <a:r>
              <a:rPr lang="zh-CN" altLang="en-US" sz="2200" b="1" dirty="0" smtClean="0"/>
              <a:t>分类</a:t>
            </a:r>
            <a:endParaRPr lang="zh-CN" altLang="en-US" sz="2200" b="1" dirty="0"/>
          </a:p>
        </p:txBody>
      </p:sp>
    </p:spTree>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2747246" y="4070182"/>
            <a:ext cx="3669458" cy="586532"/>
            <a:chOff x="5181690" y="2820871"/>
            <a:chExt cx="3446492" cy="550893"/>
          </a:xfrm>
        </p:grpSpPr>
        <p:sp>
          <p:nvSpPr>
            <p:cNvPr id="4" name="椭圆 3"/>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00" dirty="0">
                  <a:latin typeface="Century Gothic" panose="020B0502020202020204" pitchFamily="34" charset="0"/>
                </a:rPr>
                <a:t>4</a:t>
              </a:r>
              <a:endParaRPr lang="en-US" altLang="zh-CN" sz="3300" dirty="0">
                <a:latin typeface="Century Gothic" panose="020B0502020202020204" pitchFamily="34" charset="0"/>
              </a:endParaRPr>
            </a:p>
          </p:txBody>
        </p:sp>
        <p:sp>
          <p:nvSpPr>
            <p:cNvPr id="8" name="文本框 7"/>
            <p:cNvSpPr txBox="1"/>
            <p:nvPr/>
          </p:nvSpPr>
          <p:spPr>
            <a:xfrm>
              <a:off x="5988603" y="2888229"/>
              <a:ext cx="2639579" cy="390056"/>
            </a:xfrm>
            <a:prstGeom prst="rect">
              <a:avLst/>
            </a:prstGeom>
            <a:noFill/>
          </p:spPr>
          <p:txBody>
            <a:bodyPr wrap="square" lIns="0" tIns="0" rIns="0" bIns="0" rtlCol="0">
              <a:spAutoFit/>
            </a:bodyPr>
            <a:lstStyle/>
            <a:p>
              <a:r>
                <a:rPr lang="zh-CN" altLang="en-US" sz="2700" b="1" spc="300" dirty="0">
                  <a:sym typeface="+mn-ea"/>
                </a:rPr>
                <a:t>神经机器翻译</a:t>
              </a:r>
              <a:endParaRPr lang="zh-CN" altLang="en-US" sz="2700" b="1" spc="300" dirty="0">
                <a:solidFill>
                  <a:schemeClr val="accent3"/>
                </a:solidFill>
              </a:endParaRPr>
            </a:p>
          </p:txBody>
        </p:sp>
      </p:gr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01885" y="3050428"/>
            <a:ext cx="4383073" cy="383861"/>
            <a:chOff x="5181690" y="2820871"/>
            <a:chExt cx="6290318" cy="550893"/>
          </a:xfrm>
        </p:grpSpPr>
        <p:sp>
          <p:nvSpPr>
            <p:cNvPr id="4" name="椭圆 3"/>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Century Gothic" panose="020B0502020202020204" pitchFamily="34" charset="0"/>
                </a:rPr>
                <a:t>1</a:t>
              </a:r>
              <a:endParaRPr lang="zh-CN" altLang="en-US" dirty="0">
                <a:latin typeface="Century Gothic" panose="020B0502020202020204" pitchFamily="34" charset="0"/>
              </a:endParaRPr>
            </a:p>
          </p:txBody>
        </p:sp>
        <p:sp>
          <p:nvSpPr>
            <p:cNvPr id="8" name="文本框 7"/>
            <p:cNvSpPr txBox="1"/>
            <p:nvPr/>
          </p:nvSpPr>
          <p:spPr>
            <a:xfrm>
              <a:off x="6025662" y="2880873"/>
              <a:ext cx="5446346" cy="397332"/>
            </a:xfrm>
            <a:prstGeom prst="rect">
              <a:avLst/>
            </a:prstGeom>
            <a:noFill/>
          </p:spPr>
          <p:txBody>
            <a:bodyPr wrap="square" lIns="0" tIns="0" rIns="0" bIns="0" rtlCol="0">
              <a:spAutoFit/>
            </a:bodyPr>
            <a:lstStyle/>
            <a:p>
              <a:r>
                <a:rPr lang="zh-CN" altLang="en-US" b="1" spc="300" dirty="0">
                  <a:solidFill>
                    <a:schemeClr val="tx1"/>
                  </a:solidFill>
                </a:rPr>
                <a:t>机器翻译发展</a:t>
              </a:r>
              <a:endParaRPr lang="zh-CN" altLang="en-US" b="1" spc="300" dirty="0">
                <a:solidFill>
                  <a:schemeClr val="tx1"/>
                </a:solidFill>
              </a:endParaRPr>
            </a:p>
          </p:txBody>
        </p:sp>
      </p:grpSp>
      <p:grpSp>
        <p:nvGrpSpPr>
          <p:cNvPr id="18" name="组合 17"/>
          <p:cNvGrpSpPr/>
          <p:nvPr/>
        </p:nvGrpSpPr>
        <p:grpSpPr>
          <a:xfrm>
            <a:off x="4603322" y="3588944"/>
            <a:ext cx="4383073" cy="383861"/>
            <a:chOff x="5181690" y="3693789"/>
            <a:chExt cx="6290318" cy="550893"/>
          </a:xfrm>
        </p:grpSpPr>
        <p:sp>
          <p:nvSpPr>
            <p:cNvPr id="5" name="椭圆 4"/>
            <p:cNvSpPr/>
            <p:nvPr/>
          </p:nvSpPr>
          <p:spPr>
            <a:xfrm>
              <a:off x="5181690" y="3693789"/>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Century Gothic" panose="020B0502020202020204" pitchFamily="34" charset="0"/>
                </a:rPr>
                <a:t>2</a:t>
              </a:r>
              <a:endParaRPr lang="zh-CN" altLang="en-US" dirty="0">
                <a:latin typeface="Century Gothic" panose="020B0502020202020204" pitchFamily="34" charset="0"/>
              </a:endParaRPr>
            </a:p>
          </p:txBody>
        </p:sp>
        <p:sp>
          <p:nvSpPr>
            <p:cNvPr id="10" name="文本框 9"/>
            <p:cNvSpPr txBox="1"/>
            <p:nvPr/>
          </p:nvSpPr>
          <p:spPr>
            <a:xfrm>
              <a:off x="6025662" y="3748369"/>
              <a:ext cx="5446346" cy="397332"/>
            </a:xfrm>
            <a:prstGeom prst="rect">
              <a:avLst/>
            </a:prstGeom>
            <a:noFill/>
          </p:spPr>
          <p:txBody>
            <a:bodyPr wrap="square" lIns="0" tIns="0" rIns="0" bIns="0" rtlCol="0">
              <a:spAutoFit/>
            </a:bodyPr>
            <a:lstStyle/>
            <a:p>
              <a:r>
                <a:rPr lang="zh-CN" altLang="en-US" b="1" spc="300" dirty="0">
                  <a:latin typeface="+mj-ea"/>
                  <a:ea typeface="+mj-ea"/>
                </a:rPr>
                <a:t>机器翻译基本方法</a:t>
              </a:r>
              <a:endParaRPr lang="zh-CN" altLang="en-US" b="1" spc="300" dirty="0">
                <a:latin typeface="+mj-ea"/>
                <a:ea typeface="+mj-ea"/>
              </a:endParaRPr>
            </a:p>
          </p:txBody>
        </p:sp>
      </p:grpSp>
      <p:grpSp>
        <p:nvGrpSpPr>
          <p:cNvPr id="17" name="组合 16"/>
          <p:cNvGrpSpPr/>
          <p:nvPr/>
        </p:nvGrpSpPr>
        <p:grpSpPr>
          <a:xfrm>
            <a:off x="4601885" y="4128259"/>
            <a:ext cx="4390181" cy="383861"/>
            <a:chOff x="5184190" y="4548742"/>
            <a:chExt cx="6300518" cy="550893"/>
          </a:xfrm>
        </p:grpSpPr>
        <p:sp>
          <p:nvSpPr>
            <p:cNvPr id="6" name="椭圆 5"/>
            <p:cNvSpPr/>
            <p:nvPr/>
          </p:nvSpPr>
          <p:spPr>
            <a:xfrm>
              <a:off x="5184190" y="4548742"/>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Century Gothic" panose="020B0502020202020204" pitchFamily="34" charset="0"/>
                </a:rPr>
                <a:t>3</a:t>
              </a:r>
              <a:endParaRPr lang="zh-CN" altLang="en-US" dirty="0">
                <a:latin typeface="Century Gothic" panose="020B0502020202020204" pitchFamily="34" charset="0"/>
              </a:endParaRPr>
            </a:p>
          </p:txBody>
        </p:sp>
        <p:sp>
          <p:nvSpPr>
            <p:cNvPr id="12" name="文本框 11"/>
            <p:cNvSpPr txBox="1"/>
            <p:nvPr/>
          </p:nvSpPr>
          <p:spPr>
            <a:xfrm>
              <a:off x="6025662" y="4608744"/>
              <a:ext cx="5459046" cy="397332"/>
            </a:xfrm>
            <a:prstGeom prst="rect">
              <a:avLst/>
            </a:prstGeom>
            <a:noFill/>
          </p:spPr>
          <p:txBody>
            <a:bodyPr wrap="square" lIns="0" tIns="0" rIns="0" bIns="0" rtlCol="0">
              <a:spAutoFit/>
            </a:bodyPr>
            <a:lstStyle/>
            <a:p>
              <a:r>
                <a:rPr lang="zh-CN" altLang="en-US" b="1" spc="300" dirty="0" smtClean="0">
                  <a:latin typeface="+mj-ea"/>
                  <a:ea typeface="+mj-ea"/>
                </a:rPr>
                <a:t>统计机器翻译</a:t>
              </a:r>
              <a:endParaRPr lang="zh-CN" altLang="en-US" b="1" spc="300" dirty="0" smtClean="0">
                <a:latin typeface="+mj-ea"/>
                <a:ea typeface="+mj-ea"/>
              </a:endParaRPr>
            </a:p>
          </p:txBody>
        </p:sp>
      </p:grpSp>
      <p:grpSp>
        <p:nvGrpSpPr>
          <p:cNvPr id="16" name="组合 15"/>
          <p:cNvGrpSpPr/>
          <p:nvPr/>
        </p:nvGrpSpPr>
        <p:grpSpPr>
          <a:xfrm>
            <a:off x="4601885" y="4665575"/>
            <a:ext cx="4383073" cy="383861"/>
            <a:chOff x="5181690" y="5404127"/>
            <a:chExt cx="6290318" cy="550893"/>
          </a:xfrm>
        </p:grpSpPr>
        <p:sp>
          <p:nvSpPr>
            <p:cNvPr id="7" name="椭圆 6"/>
            <p:cNvSpPr/>
            <p:nvPr/>
          </p:nvSpPr>
          <p:spPr>
            <a:xfrm>
              <a:off x="5181690" y="5404127"/>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Century Gothic" panose="020B0502020202020204" pitchFamily="34" charset="0"/>
                </a:rPr>
                <a:t>4</a:t>
              </a:r>
              <a:endParaRPr lang="zh-CN" altLang="en-US" dirty="0">
                <a:latin typeface="Century Gothic" panose="020B0502020202020204" pitchFamily="34" charset="0"/>
              </a:endParaRPr>
            </a:p>
          </p:txBody>
        </p:sp>
        <p:sp>
          <p:nvSpPr>
            <p:cNvPr id="14" name="文本框 13"/>
            <p:cNvSpPr txBox="1"/>
            <p:nvPr/>
          </p:nvSpPr>
          <p:spPr>
            <a:xfrm>
              <a:off x="6025662" y="5469119"/>
              <a:ext cx="5446346" cy="397332"/>
            </a:xfrm>
            <a:prstGeom prst="rect">
              <a:avLst/>
            </a:prstGeom>
            <a:noFill/>
          </p:spPr>
          <p:txBody>
            <a:bodyPr wrap="square" lIns="0" tIns="0" rIns="0" bIns="0" rtlCol="0">
              <a:spAutoFit/>
            </a:bodyPr>
            <a:lstStyle/>
            <a:p>
              <a:r>
                <a:rPr lang="zh-CN" altLang="en-US" b="1" spc="300" dirty="0">
                  <a:solidFill>
                    <a:schemeClr val="tx1"/>
                  </a:solidFill>
                </a:rPr>
                <a:t>神经机器翻译</a:t>
              </a:r>
              <a:endParaRPr lang="zh-CN" altLang="en-US" b="1" spc="300" dirty="0">
                <a:solidFill>
                  <a:schemeClr val="tx1"/>
                </a:solidFill>
              </a:endParaRPr>
            </a:p>
          </p:txBody>
        </p:sp>
      </p:grpSp>
      <p:grpSp>
        <p:nvGrpSpPr>
          <p:cNvPr id="20" name="组合 19"/>
          <p:cNvGrpSpPr/>
          <p:nvPr/>
        </p:nvGrpSpPr>
        <p:grpSpPr>
          <a:xfrm>
            <a:off x="4601885" y="5202892"/>
            <a:ext cx="4383073" cy="383861"/>
            <a:chOff x="5181690" y="5404127"/>
            <a:chExt cx="6290318" cy="550893"/>
          </a:xfrm>
        </p:grpSpPr>
        <p:sp>
          <p:nvSpPr>
            <p:cNvPr id="21" name="椭圆 20"/>
            <p:cNvSpPr/>
            <p:nvPr/>
          </p:nvSpPr>
          <p:spPr>
            <a:xfrm>
              <a:off x="5181690" y="5404127"/>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Century Gothic" panose="020B0502020202020204" pitchFamily="34" charset="0"/>
                </a:rPr>
                <a:t>5</a:t>
              </a:r>
              <a:endParaRPr lang="zh-CN" altLang="en-US" dirty="0">
                <a:latin typeface="Century Gothic" panose="020B0502020202020204" pitchFamily="34" charset="0"/>
              </a:endParaRPr>
            </a:p>
          </p:txBody>
        </p:sp>
        <p:sp>
          <p:nvSpPr>
            <p:cNvPr id="22" name="文本框 21"/>
            <p:cNvSpPr txBox="1"/>
            <p:nvPr/>
          </p:nvSpPr>
          <p:spPr>
            <a:xfrm>
              <a:off x="6025662" y="5469119"/>
              <a:ext cx="5446346" cy="397332"/>
            </a:xfrm>
            <a:prstGeom prst="rect">
              <a:avLst/>
            </a:prstGeom>
            <a:noFill/>
          </p:spPr>
          <p:txBody>
            <a:bodyPr wrap="square" lIns="0" tIns="0" rIns="0" bIns="0" rtlCol="0">
              <a:spAutoFit/>
            </a:bodyPr>
            <a:lstStyle/>
            <a:p>
              <a:r>
                <a:rPr lang="zh-CN" altLang="en-US" b="1" spc="300" dirty="0">
                  <a:solidFill>
                    <a:schemeClr val="tx1"/>
                  </a:solidFill>
                </a:rPr>
                <a:t>机器翻译程序实例</a:t>
              </a:r>
              <a:endParaRPr lang="zh-CN" altLang="en-US" b="1" spc="300" dirty="0">
                <a:solidFill>
                  <a:schemeClr val="tx1"/>
                </a:solidFill>
              </a:endParaRPr>
            </a:p>
          </p:txBody>
        </p:sp>
      </p:grpSp>
      <p:sp>
        <p:nvSpPr>
          <p:cNvPr id="23" name="文本占位符 5"/>
          <p:cNvSpPr txBox="1"/>
          <p:nvPr/>
        </p:nvSpPr>
        <p:spPr>
          <a:xfrm>
            <a:off x="1258625" y="3689134"/>
            <a:ext cx="2072054" cy="685799"/>
          </a:xfrm>
          <a:prstGeom prst="rect">
            <a:avLst/>
          </a:prstGeom>
        </p:spPr>
        <p:txBody>
          <a:bodyPr>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6000" b="1" kern="1200">
                <a:solidFill>
                  <a:schemeClr val="accent1"/>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4500" dirty="0" smtClean="0"/>
              <a:t>目录</a:t>
            </a:r>
            <a:endParaRPr lang="zh-CN" altLang="en-US" sz="4500" dirty="0"/>
          </a:p>
        </p:txBody>
      </p:sp>
      <p:sp>
        <p:nvSpPr>
          <p:cNvPr id="24" name="文本占位符 8"/>
          <p:cNvSpPr txBox="1"/>
          <p:nvPr/>
        </p:nvSpPr>
        <p:spPr>
          <a:xfrm>
            <a:off x="1547305" y="4452733"/>
            <a:ext cx="1494693" cy="270638"/>
          </a:xfrm>
          <a:prstGeom prst="rect">
            <a:avLst/>
          </a:prstGeom>
        </p:spPr>
        <p:txBody>
          <a:bodyPr>
            <a:noAutofit/>
          </a:bodyPr>
          <a:lstStyle>
            <a:lvl1pPr marL="0" indent="0" algn="ctr" rtl="0" eaLnBrk="0" fontAlgn="base" hangingPunct="0">
              <a:lnSpc>
                <a:spcPct val="90000"/>
              </a:lnSpc>
              <a:spcBef>
                <a:spcPts val="1000"/>
              </a:spcBef>
              <a:spcAft>
                <a:spcPct val="0"/>
              </a:spcAft>
              <a:buFontTx/>
              <a:buNone/>
              <a:defRPr sz="2000" b="0" kern="1200" baseline="0">
                <a:solidFill>
                  <a:schemeClr val="accent2"/>
                </a:solidFill>
                <a:latin typeface="微软雅黑 Light" panose="020B0502040204020203" pitchFamily="34" charset="-122"/>
                <a:ea typeface="微软雅黑 Light" panose="020B0502040204020203"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500" smtClean="0"/>
              <a:t>CONTENTS</a:t>
            </a:r>
            <a:endParaRPr lang="zh-CN" altLang="en-US" sz="1500" dirty="0"/>
          </a:p>
        </p:txBody>
      </p:sp>
      <p:sp>
        <p:nvSpPr>
          <p:cNvPr id="25" name="矩形 24"/>
          <p:cNvSpPr/>
          <p:nvPr/>
        </p:nvSpPr>
        <p:spPr>
          <a:xfrm>
            <a:off x="2075905" y="4884317"/>
            <a:ext cx="437493" cy="463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565275" y="1684655"/>
            <a:ext cx="6499225" cy="1365250"/>
          </a:xfrm>
          <a:prstGeom prst="rect">
            <a:avLst/>
          </a:prstGeom>
        </p:spPr>
      </p:pic>
      <p:sp>
        <p:nvSpPr>
          <p:cNvPr id="5" name="文本框 4"/>
          <p:cNvSpPr txBox="1"/>
          <p:nvPr/>
        </p:nvSpPr>
        <p:spPr>
          <a:xfrm>
            <a:off x="995045" y="1355725"/>
            <a:ext cx="7572375" cy="2392045"/>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zh-CN" b="1" dirty="0"/>
              <a:t>神经机器翻译（</a:t>
            </a:r>
            <a:r>
              <a:rPr lang="en-US" altLang="zh-CN" b="1" dirty="0"/>
              <a:t>NMT</a:t>
            </a:r>
            <a:r>
              <a:rPr lang="zh-CN" altLang="zh-CN" b="1" dirty="0"/>
              <a:t>）</a:t>
            </a:r>
            <a:r>
              <a:rPr lang="zh-CN" altLang="zh-CN" dirty="0"/>
              <a:t>是一种用于自动翻译的端到端</a:t>
            </a:r>
            <a:r>
              <a:rPr lang="zh-CN" altLang="zh-CN" dirty="0" smtClean="0"/>
              <a:t>学习方法。</a:t>
            </a:r>
            <a:endParaRPr lang="zh-CN" altLang="zh-CN" dirty="0" smtClean="0"/>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zh-CN" altLang="zh-CN" dirty="0" smtClean="0">
              <a:sym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zh-CN" altLang="zh-CN" dirty="0" smtClean="0">
              <a:sym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zh-CN" dirty="0" smtClean="0">
                <a:sym typeface="+mn-ea"/>
              </a:rPr>
              <a:t>目前</a:t>
            </a:r>
            <a:r>
              <a:rPr lang="zh-CN" altLang="zh-CN" dirty="0">
                <a:sym typeface="+mn-ea"/>
              </a:rPr>
              <a:t>神经机器翻译模型主要有基于前馈神经网络、循环神经网络、卷积神经网络以及注意力机制的</a:t>
            </a:r>
            <a:r>
              <a:rPr lang="en-US" altLang="zh-CN" dirty="0">
                <a:sym typeface="+mn-ea"/>
              </a:rPr>
              <a:t>S2S</a:t>
            </a:r>
            <a:r>
              <a:rPr lang="zh-CN" altLang="zh-CN" dirty="0">
                <a:sym typeface="+mn-ea"/>
              </a:rPr>
              <a:t>模型</a:t>
            </a:r>
            <a:r>
              <a:rPr lang="zh-CN" altLang="zh-CN" sz="2000" dirty="0">
                <a:sym typeface="+mn-ea"/>
              </a:rPr>
              <a:t>。</a:t>
            </a:r>
            <a:endParaRPr lang="en-US" altLang="zh-CN" sz="2000" dirty="0" smtClean="0">
              <a:latin typeface="+mn-ea"/>
            </a:endParaRPr>
          </a:p>
        </p:txBody>
      </p:sp>
      <p:sp>
        <p:nvSpPr>
          <p:cNvPr id="9" name="标题 8"/>
          <p:cNvSpPr>
            <a:spLocks noGrp="1"/>
          </p:cNvSpPr>
          <p:nvPr>
            <p:ph type="title"/>
          </p:nvPr>
        </p:nvSpPr>
        <p:spPr>
          <a:xfrm>
            <a:off x="1204913" y="372611"/>
            <a:ext cx="6482886" cy="423545"/>
          </a:xfrm>
        </p:spPr>
        <p:txBody>
          <a:bodyPr/>
          <a:lstStyle/>
          <a:p>
            <a:r>
              <a:rPr lang="zh-CN" altLang="zh-CN" sz="2400" dirty="0"/>
              <a:t>神经</a:t>
            </a:r>
            <a:r>
              <a:rPr lang="zh-CN" altLang="zh-CN" sz="2400" dirty="0" smtClean="0"/>
              <a:t>机器翻译</a:t>
            </a:r>
            <a:endParaRPr lang="zh-CN" altLang="en-US" sz="2400" dirty="0"/>
          </a:p>
        </p:txBody>
      </p:sp>
      <p:sp>
        <p:nvSpPr>
          <p:cNvPr id="10" name="文本框 9"/>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smtClean="0">
                <a:solidFill>
                  <a:schemeClr val="bg1"/>
                </a:solidFill>
              </a:rPr>
              <a:t>1</a:t>
            </a:r>
            <a:endParaRPr lang="zh-CN" altLang="en-US" sz="2700" b="1" dirty="0" smtClean="0">
              <a:solidFill>
                <a:schemeClr val="bg1"/>
              </a:solidFill>
            </a:endParaRPr>
          </a:p>
        </p:txBody>
      </p:sp>
      <p:sp>
        <p:nvSpPr>
          <p:cNvPr id="2" name="文本框 1"/>
          <p:cNvSpPr txBox="1"/>
          <p:nvPr/>
        </p:nvSpPr>
        <p:spPr>
          <a:xfrm>
            <a:off x="1365250" y="3829685"/>
            <a:ext cx="4969510" cy="1611630"/>
          </a:xfrm>
          <a:prstGeom prst="rect">
            <a:avLst/>
          </a:prstGeom>
          <a:noFill/>
        </p:spPr>
        <p:txBody>
          <a:bodyPr wrap="square" rtlCol="0">
            <a:spAutoFit/>
          </a:bodyPr>
          <a:lstStyle/>
          <a:p>
            <a:pPr marL="342900" indent="-342900" algn="just" fontAlgn="auto">
              <a:lnSpc>
                <a:spcPct val="100000"/>
              </a:lnSpc>
              <a:spcBef>
                <a:spcPts val="600"/>
              </a:spcBef>
              <a:spcAft>
                <a:spcPts val="600"/>
              </a:spcAft>
              <a:buClr>
                <a:schemeClr val="tx2"/>
              </a:buClr>
              <a:buFont typeface="Wingdings" panose="05000000000000000000" charset="0"/>
              <a:buChar char="Ø"/>
            </a:pPr>
            <a:r>
              <a:rPr lang="en-US" altLang="zh-CN" sz="1600" dirty="0">
                <a:latin typeface="+mn-ea"/>
                <a:sym typeface="+mn-ea"/>
              </a:rPr>
              <a:t>Attention </a:t>
            </a:r>
            <a:r>
              <a:rPr lang="en-US" altLang="zh-CN" sz="1600" dirty="0">
                <a:latin typeface="+mn-ea"/>
              </a:rPr>
              <a:t>RNN-NMT(</a:t>
            </a:r>
            <a:r>
              <a:rPr lang="en-US" altLang="zh-CN" sz="1600" dirty="0">
                <a:latin typeface="+mn-ea"/>
                <a:sym typeface="+mn-ea"/>
              </a:rPr>
              <a:t>GNMT)</a:t>
            </a:r>
            <a:endParaRPr lang="en-US" altLang="zh-CN" sz="1600" dirty="0">
              <a:latin typeface="+mn-ea"/>
            </a:endParaRPr>
          </a:p>
          <a:p>
            <a:pPr marL="342900" indent="-342900" algn="just" fontAlgn="auto">
              <a:lnSpc>
                <a:spcPct val="100000"/>
              </a:lnSpc>
              <a:spcBef>
                <a:spcPts val="600"/>
              </a:spcBef>
              <a:spcAft>
                <a:spcPts val="600"/>
              </a:spcAft>
              <a:buClr>
                <a:schemeClr val="tx2"/>
              </a:buClr>
              <a:buFont typeface="Wingdings" panose="05000000000000000000" charset="0"/>
              <a:buChar char="Ø"/>
            </a:pPr>
            <a:r>
              <a:rPr lang="en-US" altLang="zh-CN" sz="1600" dirty="0">
                <a:latin typeface="+mn-ea"/>
              </a:rPr>
              <a:t>CNN-NMT(ConvS2S)</a:t>
            </a:r>
            <a:endParaRPr lang="en-US" altLang="zh-CN" sz="1600" dirty="0">
              <a:latin typeface="+mn-ea"/>
            </a:endParaRPr>
          </a:p>
          <a:p>
            <a:pPr marL="342900" indent="-342900" algn="just" fontAlgn="auto">
              <a:lnSpc>
                <a:spcPct val="100000"/>
              </a:lnSpc>
              <a:spcBef>
                <a:spcPts val="600"/>
              </a:spcBef>
              <a:spcAft>
                <a:spcPts val="600"/>
              </a:spcAft>
              <a:buClr>
                <a:schemeClr val="tx2"/>
              </a:buClr>
              <a:buFont typeface="Wingdings" panose="05000000000000000000" charset="0"/>
              <a:buChar char="Ø"/>
            </a:pPr>
            <a:r>
              <a:rPr lang="en-US" altLang="zh-CN" sz="1600" dirty="0">
                <a:latin typeface="+mn-ea"/>
              </a:rPr>
              <a:t>Transformer</a:t>
            </a:r>
            <a:endParaRPr lang="zh-CN" altLang="en-US" sz="1600" dirty="0">
              <a:latin typeface="+mn-ea"/>
            </a:endParaRPr>
          </a:p>
          <a:p>
            <a:pPr marL="342900" indent="-342900" algn="just" eaLnBrk="1">
              <a:lnSpc>
                <a:spcPct val="130000"/>
              </a:lnSpc>
              <a:spcBef>
                <a:spcPts val="600"/>
              </a:spcBef>
              <a:spcAft>
                <a:spcPts val="600"/>
              </a:spcAft>
              <a:buClr>
                <a:schemeClr val="tx2"/>
              </a:buClr>
              <a:buFont typeface="Wingdings" panose="05000000000000000000" charset="0"/>
              <a:buChar char="Ø"/>
            </a:pPr>
            <a:endParaRPr lang="zh-CN" altLang="en-US" sz="1600" dirty="0">
              <a:latin typeface="+mn-ea"/>
            </a:endParaRPr>
          </a:p>
        </p:txBody>
      </p:sp>
    </p:spTree>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1"/>
            <a:ext cx="6482886" cy="423545"/>
          </a:xfrm>
        </p:spPr>
        <p:txBody>
          <a:bodyPr/>
          <a:lstStyle/>
          <a:p>
            <a:r>
              <a:rPr lang="zh-CN" altLang="zh-CN" sz="2400" dirty="0"/>
              <a:t>神经</a:t>
            </a:r>
            <a:r>
              <a:rPr lang="zh-CN" altLang="zh-CN" sz="2400" dirty="0" smtClean="0"/>
              <a:t>机器翻译</a:t>
            </a:r>
            <a:endParaRPr lang="zh-CN" altLang="en-US" sz="2400" dirty="0"/>
          </a:p>
        </p:txBody>
      </p:sp>
      <p:sp>
        <p:nvSpPr>
          <p:cNvPr id="10" name="文本框 9"/>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smtClean="0">
                <a:solidFill>
                  <a:schemeClr val="bg1"/>
                </a:solidFill>
              </a:rPr>
              <a:t>1</a:t>
            </a:r>
            <a:endParaRPr lang="zh-CN" altLang="en-US" sz="2700" b="1" dirty="0" smtClean="0">
              <a:solidFill>
                <a:schemeClr val="bg1"/>
              </a:solidFill>
            </a:endParaRPr>
          </a:p>
        </p:txBody>
      </p:sp>
      <p:sp>
        <p:nvSpPr>
          <p:cNvPr id="6" name="文本框 5"/>
          <p:cNvSpPr txBox="1"/>
          <p:nvPr/>
        </p:nvSpPr>
        <p:spPr>
          <a:xfrm>
            <a:off x="863600" y="1336040"/>
            <a:ext cx="7498080" cy="1529715"/>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en-US" b="1" dirty="0">
                <a:latin typeface="+mn-ea"/>
              </a:rPr>
              <a:t>GNMT</a:t>
            </a:r>
            <a:r>
              <a:rPr dirty="0">
                <a:latin typeface="+mn-ea"/>
                <a:sym typeface="+mn-ea"/>
              </a:rPr>
              <a:t>(2016)</a:t>
            </a:r>
            <a:r>
              <a:rPr lang="zh-CN" altLang="en-US" dirty="0">
                <a:latin typeface="+mn-ea"/>
              </a:rPr>
              <a:t>：</a:t>
            </a:r>
            <a:r>
              <a:rPr dirty="0">
                <a:latin typeface="+mn-ea"/>
              </a:rPr>
              <a:t>该模型由一个深度LSTM网络组成，该网络具有8个</a:t>
            </a:r>
            <a:r>
              <a:rPr lang="en-US" dirty="0">
                <a:latin typeface="+mn-ea"/>
              </a:rPr>
              <a:t>Encoder</a:t>
            </a:r>
            <a:r>
              <a:rPr lang="zh-CN" altLang="en-US" dirty="0">
                <a:latin typeface="+mn-ea"/>
              </a:rPr>
              <a:t>层</a:t>
            </a:r>
            <a:r>
              <a:rPr dirty="0">
                <a:latin typeface="+mn-ea"/>
              </a:rPr>
              <a:t>和8个</a:t>
            </a:r>
            <a:r>
              <a:rPr lang="en-US" dirty="0">
                <a:latin typeface="+mn-ea"/>
              </a:rPr>
              <a:t>Decoder</a:t>
            </a:r>
            <a:r>
              <a:rPr dirty="0">
                <a:latin typeface="+mn-ea"/>
              </a:rPr>
              <a:t>层，使用</a:t>
            </a:r>
            <a:r>
              <a:rPr lang="zh-CN" dirty="0">
                <a:latin typeface="+mn-ea"/>
              </a:rPr>
              <a:t>残差</a:t>
            </a:r>
            <a:r>
              <a:rPr dirty="0">
                <a:latin typeface="+mn-ea"/>
              </a:rPr>
              <a:t>连接以及从解码器网络到编码器的注意</a:t>
            </a:r>
            <a:r>
              <a:rPr lang="zh-CN" dirty="0">
                <a:latin typeface="+mn-ea"/>
              </a:rPr>
              <a:t>力</a:t>
            </a:r>
            <a:r>
              <a:rPr dirty="0">
                <a:latin typeface="+mn-ea"/>
              </a:rPr>
              <a:t>连接。为了提高并行度并因此减少训练时间，该模型中的注意力机制将解码器的底层连接到编码器的顶层</a:t>
            </a:r>
            <a:r>
              <a:rPr lang="zh-CN" dirty="0">
                <a:latin typeface="+mn-ea"/>
              </a:rPr>
              <a:t>。</a:t>
            </a:r>
            <a:endParaRPr lang="zh-CN" dirty="0">
              <a:latin typeface="+mn-ea"/>
            </a:endParaRPr>
          </a:p>
        </p:txBody>
      </p:sp>
      <p:sp>
        <p:nvSpPr>
          <p:cNvPr id="8" name="文本框 7"/>
          <p:cNvSpPr txBox="1"/>
          <p:nvPr/>
        </p:nvSpPr>
        <p:spPr>
          <a:xfrm>
            <a:off x="1205230" y="2950845"/>
            <a:ext cx="7051675" cy="2914650"/>
          </a:xfrm>
          <a:prstGeom prst="rect">
            <a:avLst/>
          </a:prstGeom>
          <a:noFill/>
        </p:spPr>
        <p:txBody>
          <a:bodyPr wrap="square" rtlCol="0">
            <a:spAutoFit/>
          </a:bodyPr>
          <a:lstStyle/>
          <a:p>
            <a:pPr marL="342900" indent="-342900" algn="just" fontAlgn="auto">
              <a:lnSpc>
                <a:spcPct val="130000"/>
              </a:lnSpc>
              <a:spcBef>
                <a:spcPts val="300"/>
              </a:spcBef>
              <a:spcAft>
                <a:spcPts val="300"/>
              </a:spcAft>
              <a:buClr>
                <a:schemeClr val="tx2"/>
              </a:buClr>
              <a:buFont typeface="Wingdings" panose="05000000000000000000" charset="0"/>
              <a:buChar char="Ø"/>
            </a:pPr>
            <a:r>
              <a:rPr lang="zh-CN" altLang="zh-CN" sz="1600" b="1" dirty="0">
                <a:sym typeface="+mn-ea"/>
              </a:rPr>
              <a:t>Encoder层</a:t>
            </a:r>
            <a:r>
              <a:rPr lang="zh-CN" altLang="zh-CN" sz="1600" dirty="0">
                <a:sym typeface="+mn-ea"/>
              </a:rPr>
              <a:t>对词语进行编码</a:t>
            </a:r>
            <a:endParaRPr lang="zh-CN" altLang="zh-CN" sz="1600" dirty="0"/>
          </a:p>
          <a:p>
            <a:pPr marL="342900" indent="-342900" algn="just" fontAlgn="auto">
              <a:lnSpc>
                <a:spcPct val="130000"/>
              </a:lnSpc>
              <a:spcBef>
                <a:spcPts val="300"/>
              </a:spcBef>
              <a:spcAft>
                <a:spcPts val="300"/>
              </a:spcAft>
              <a:buClr>
                <a:schemeClr val="tx2"/>
              </a:buClr>
              <a:buFont typeface="Wingdings" panose="05000000000000000000" charset="0"/>
              <a:buChar char="Ø"/>
            </a:pPr>
            <a:r>
              <a:rPr lang="zh-CN" altLang="zh-CN" sz="1600" b="1" dirty="0">
                <a:sym typeface="+mn-ea"/>
              </a:rPr>
              <a:t>Attention层（只有一个隐藏层的前馈神经网络）</a:t>
            </a:r>
            <a:r>
              <a:rPr lang="zh-CN" altLang="zh-CN" sz="1600" dirty="0">
                <a:sym typeface="+mn-ea"/>
              </a:rPr>
              <a:t>将各个词对应的向量根据不同的权重映射到Decoder层中翻译结果</a:t>
            </a:r>
            <a:endParaRPr lang="zh-CN" altLang="zh-CN" sz="1600" dirty="0">
              <a:sym typeface="+mn-ea"/>
            </a:endParaRPr>
          </a:p>
          <a:p>
            <a:pPr marL="342900" indent="-342900" algn="just" fontAlgn="auto">
              <a:lnSpc>
                <a:spcPct val="130000"/>
              </a:lnSpc>
              <a:spcBef>
                <a:spcPts val="300"/>
              </a:spcBef>
              <a:spcAft>
                <a:spcPts val="300"/>
              </a:spcAft>
              <a:buClr>
                <a:schemeClr val="tx2"/>
              </a:buClr>
              <a:buFont typeface="Wingdings" panose="05000000000000000000" charset="0"/>
              <a:buChar char="Ø"/>
            </a:pPr>
            <a:r>
              <a:rPr lang="zh-CN" altLang="zh-CN" sz="1600" b="1" dirty="0">
                <a:sym typeface="+mn-ea"/>
              </a:rPr>
              <a:t>Decoder层</a:t>
            </a:r>
            <a:r>
              <a:rPr lang="zh-CN" altLang="zh-CN" sz="1600" dirty="0">
                <a:sym typeface="+mn-ea"/>
              </a:rPr>
              <a:t>根据Encoder层和Attention层对句子中各个词的编码向量得到最终的目标语言的翻译句子</a:t>
            </a:r>
            <a:endParaRPr lang="zh-CN" altLang="zh-CN" sz="1600" dirty="0"/>
          </a:p>
          <a:p>
            <a:pPr marL="342900" indent="-342900" algn="just">
              <a:lnSpc>
                <a:spcPct val="130000"/>
              </a:lnSpc>
              <a:spcBef>
                <a:spcPts val="600"/>
              </a:spcBef>
              <a:spcAft>
                <a:spcPts val="600"/>
              </a:spcAft>
              <a:buClr>
                <a:schemeClr val="tx2"/>
              </a:buClr>
              <a:buFont typeface="Wingdings" panose="05000000000000000000" charset="0"/>
              <a:buChar char="Ø"/>
            </a:pPr>
            <a:endParaRPr lang="zh-CN" altLang="zh-CN" sz="2000" dirty="0"/>
          </a:p>
          <a:p>
            <a:pPr marL="342900" indent="-342900" algn="just">
              <a:lnSpc>
                <a:spcPct val="130000"/>
              </a:lnSpc>
              <a:spcBef>
                <a:spcPts val="600"/>
              </a:spcBef>
              <a:spcAft>
                <a:spcPts val="600"/>
              </a:spcAft>
              <a:buClr>
                <a:schemeClr val="tx2"/>
              </a:buClr>
              <a:buFont typeface="Wingdings" panose="05000000000000000000" charset="0"/>
              <a:buChar char="Ø"/>
            </a:pPr>
            <a:endParaRPr lang="zh-CN" altLang="en-US" sz="2000" dirty="0">
              <a:latin typeface="+mn-ea"/>
            </a:endParaRPr>
          </a:p>
        </p:txBody>
      </p:sp>
    </p:spTree>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1"/>
            <a:ext cx="6482886" cy="423545"/>
          </a:xfrm>
        </p:spPr>
        <p:txBody>
          <a:bodyPr/>
          <a:lstStyle/>
          <a:p>
            <a:r>
              <a:rPr lang="zh-CN" altLang="zh-CN" sz="2400" dirty="0"/>
              <a:t>神经机器翻译</a:t>
            </a:r>
            <a:endParaRPr lang="zh-CN" altLang="en-US" sz="2400" dirty="0"/>
          </a:p>
        </p:txBody>
      </p:sp>
      <p:sp>
        <p:nvSpPr>
          <p:cNvPr id="10" name="文本框 9"/>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smtClean="0">
                <a:solidFill>
                  <a:schemeClr val="bg1"/>
                </a:solidFill>
              </a:rPr>
              <a:t>1</a:t>
            </a:r>
            <a:endParaRPr lang="zh-CN" altLang="en-US" sz="2700" b="1" dirty="0" smtClean="0">
              <a:solidFill>
                <a:schemeClr val="bg1"/>
              </a:solidFill>
            </a:endParaRPr>
          </a:p>
        </p:txBody>
      </p:sp>
      <p:sp>
        <p:nvSpPr>
          <p:cNvPr id="2" name="文本框 1"/>
          <p:cNvSpPr txBox="1"/>
          <p:nvPr/>
        </p:nvSpPr>
        <p:spPr>
          <a:xfrm>
            <a:off x="3216237" y="1209576"/>
            <a:ext cx="3672408" cy="461665"/>
          </a:xfrm>
          <a:prstGeom prst="rect">
            <a:avLst/>
          </a:prstGeom>
          <a:noFill/>
        </p:spPr>
        <p:txBody>
          <a:bodyPr wrap="square" rtlCol="0">
            <a:spAutoFit/>
          </a:bodyPr>
          <a:lstStyle/>
          <a:p>
            <a:r>
              <a:rPr lang="en-US" altLang="zh-CN" sz="2400" dirty="0">
                <a:solidFill>
                  <a:srgbClr val="7030A0"/>
                </a:solidFill>
              </a:rPr>
              <a:t>GNMT</a:t>
            </a:r>
            <a:r>
              <a:rPr lang="zh-CN" altLang="zh-CN" sz="2400" dirty="0">
                <a:solidFill>
                  <a:srgbClr val="7030A0"/>
                </a:solidFill>
              </a:rPr>
              <a:t>翻译质量对比结果</a:t>
            </a:r>
            <a:endParaRPr lang="zh-CN" altLang="en-US" sz="2400" dirty="0">
              <a:solidFill>
                <a:srgbClr val="7030A0"/>
              </a:solidFill>
              <a:latin typeface="+mn-ea"/>
            </a:endParaRPr>
          </a:p>
        </p:txBody>
      </p:sp>
      <p:sp>
        <p:nvSpPr>
          <p:cNvPr id="5" name="文本框 4"/>
          <p:cNvSpPr txBox="1"/>
          <p:nvPr/>
        </p:nvSpPr>
        <p:spPr>
          <a:xfrm>
            <a:off x="433705" y="2002155"/>
            <a:ext cx="2400300" cy="491490"/>
          </a:xfrm>
          <a:prstGeom prst="rect">
            <a:avLst/>
          </a:prstGeom>
          <a:noFill/>
        </p:spPr>
        <p:txBody>
          <a:bodyPr wrap="square" rtlCol="0">
            <a:spAutoFit/>
          </a:bodyPr>
          <a:lstStyle/>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000" dirty="0">
                <a:latin typeface="+mn-ea"/>
              </a:rPr>
              <a:t>贡献：</a:t>
            </a:r>
            <a:endParaRPr lang="zh-CN" altLang="en-US" sz="2000" dirty="0">
              <a:latin typeface="+mn-ea"/>
            </a:endParaRPr>
          </a:p>
        </p:txBody>
      </p:sp>
      <p:sp>
        <p:nvSpPr>
          <p:cNvPr id="4" name="文本框 3"/>
          <p:cNvSpPr txBox="1"/>
          <p:nvPr/>
        </p:nvSpPr>
        <p:spPr>
          <a:xfrm>
            <a:off x="433705" y="2493645"/>
            <a:ext cx="2845435" cy="1844675"/>
          </a:xfrm>
          <a:prstGeom prst="rect">
            <a:avLst/>
          </a:prstGeom>
          <a:noFill/>
        </p:spPr>
        <p:txBody>
          <a:bodyPr wrap="square" rtlCol="0">
            <a:spAutoFit/>
          </a:bodyPr>
          <a:lstStyle/>
          <a:p>
            <a:pPr marL="342900" indent="-342900" algn="just" fontAlgn="auto">
              <a:lnSpc>
                <a:spcPct val="130000"/>
              </a:lnSpc>
              <a:spcBef>
                <a:spcPts val="300"/>
              </a:spcBef>
              <a:spcAft>
                <a:spcPts val="300"/>
              </a:spcAft>
              <a:buClr>
                <a:schemeClr val="tx2"/>
              </a:buClr>
              <a:buFont typeface="Wingdings" panose="05000000000000000000" charset="0"/>
              <a:buChar char="Ø"/>
            </a:pPr>
            <a:r>
              <a:rPr lang="zh-CN" altLang="en-US" sz="1600" dirty="0">
                <a:latin typeface="+mn-ea"/>
              </a:rPr>
              <a:t>解决了对生词、低频词处理不好的问题。</a:t>
            </a:r>
            <a:endParaRPr lang="zh-CN" altLang="en-US" sz="1600" dirty="0">
              <a:latin typeface="+mn-ea"/>
            </a:endParaRPr>
          </a:p>
          <a:p>
            <a:pPr marL="342900" indent="-342900" algn="just" fontAlgn="auto">
              <a:lnSpc>
                <a:spcPct val="130000"/>
              </a:lnSpc>
              <a:spcBef>
                <a:spcPts val="300"/>
              </a:spcBef>
              <a:spcAft>
                <a:spcPts val="300"/>
              </a:spcAft>
              <a:buClr>
                <a:schemeClr val="tx2"/>
              </a:buClr>
              <a:buFont typeface="Wingdings" panose="05000000000000000000" charset="0"/>
              <a:buChar char="Ø"/>
            </a:pPr>
            <a:r>
              <a:rPr lang="zh-CN" altLang="en-US" sz="1600" dirty="0">
                <a:latin typeface="+mn-ea"/>
              </a:rPr>
              <a:t>解决了长句子漏翻问题。</a:t>
            </a:r>
            <a:endParaRPr lang="zh-CN" altLang="en-US" sz="1600" dirty="0">
              <a:latin typeface="+mn-ea"/>
            </a:endParaRPr>
          </a:p>
          <a:p>
            <a:pPr marL="342900" indent="-342900" algn="just" fontAlgn="auto">
              <a:lnSpc>
                <a:spcPct val="130000"/>
              </a:lnSpc>
              <a:spcBef>
                <a:spcPts val="300"/>
              </a:spcBef>
              <a:spcAft>
                <a:spcPts val="300"/>
              </a:spcAft>
              <a:buClr>
                <a:schemeClr val="tx2"/>
              </a:buClr>
              <a:buFont typeface="Wingdings" panose="05000000000000000000" charset="0"/>
              <a:buChar char="Ø"/>
            </a:pPr>
            <a:r>
              <a:rPr lang="zh-CN" altLang="en-US" sz="1600" dirty="0">
                <a:latin typeface="+mn-ea"/>
              </a:rPr>
              <a:t>其翻译质量达到了当时神经机器翻译最好的效果。</a:t>
            </a:r>
            <a:endParaRPr lang="zh-CN" altLang="en-US" sz="1600" dirty="0">
              <a:latin typeface="+mn-ea"/>
            </a:endParaRPr>
          </a:p>
        </p:txBody>
      </p:sp>
      <p:sp>
        <p:nvSpPr>
          <p:cNvPr id="11" name="文本框 10"/>
          <p:cNvSpPr txBox="1"/>
          <p:nvPr/>
        </p:nvSpPr>
        <p:spPr>
          <a:xfrm>
            <a:off x="1664335" y="5568950"/>
            <a:ext cx="6023610" cy="368300"/>
          </a:xfrm>
          <a:prstGeom prst="rect">
            <a:avLst/>
          </a:prstGeom>
          <a:noFill/>
        </p:spPr>
        <p:txBody>
          <a:bodyPr wrap="square" rtlCol="0">
            <a:spAutoFit/>
          </a:bodyPr>
          <a:lstStyle/>
          <a:p>
            <a:r>
              <a:rPr lang="zh-CN" altLang="en-US"/>
              <a:t>原文链接：</a:t>
            </a:r>
            <a:r>
              <a:rPr lang="zh-CN" altLang="en-US">
                <a:hlinkClick r:id="rId1" action="ppaction://hlinkfile"/>
              </a:rPr>
              <a:t>https://arxiv.org/abs/1609.08144v1</a:t>
            </a:r>
            <a:endParaRPr lang="zh-CN" altLang="en-US"/>
          </a:p>
        </p:txBody>
      </p:sp>
      <p:pic>
        <p:nvPicPr>
          <p:cNvPr id="3" name="图片 2"/>
          <p:cNvPicPr>
            <a:picLocks noChangeAspect="1"/>
          </p:cNvPicPr>
          <p:nvPr>
            <p:custDataLst>
              <p:tags r:id="rId2"/>
            </p:custDataLst>
          </p:nvPr>
        </p:nvPicPr>
        <p:blipFill>
          <a:blip r:embed="rId3"/>
          <a:stretch>
            <a:fillRect/>
          </a:stretch>
        </p:blipFill>
        <p:spPr>
          <a:xfrm>
            <a:off x="3754755" y="2117090"/>
            <a:ext cx="4775200" cy="2949575"/>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1"/>
            <a:ext cx="6482886" cy="423545"/>
          </a:xfrm>
        </p:spPr>
        <p:txBody>
          <a:bodyPr/>
          <a:lstStyle/>
          <a:p>
            <a:r>
              <a:rPr lang="zh-CN" altLang="zh-CN" sz="2400" dirty="0"/>
              <a:t>神经</a:t>
            </a:r>
            <a:r>
              <a:rPr lang="zh-CN" altLang="zh-CN" sz="2400" dirty="0" smtClean="0"/>
              <a:t>机器翻译</a:t>
            </a:r>
            <a:endParaRPr lang="zh-CN" altLang="en-US" sz="2400" dirty="0"/>
          </a:p>
        </p:txBody>
      </p:sp>
      <p:sp>
        <p:nvSpPr>
          <p:cNvPr id="10" name="文本框 9"/>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smtClean="0">
                <a:solidFill>
                  <a:schemeClr val="bg1"/>
                </a:solidFill>
              </a:rPr>
              <a:t>1</a:t>
            </a:r>
            <a:endParaRPr lang="zh-CN" altLang="en-US" sz="2700" b="1" dirty="0" smtClean="0">
              <a:solidFill>
                <a:schemeClr val="bg1"/>
              </a:solidFill>
            </a:endParaRPr>
          </a:p>
        </p:txBody>
      </p:sp>
      <p:sp>
        <p:nvSpPr>
          <p:cNvPr id="6" name="文本框 5"/>
          <p:cNvSpPr txBox="1"/>
          <p:nvPr/>
        </p:nvSpPr>
        <p:spPr>
          <a:xfrm>
            <a:off x="995045" y="1116330"/>
            <a:ext cx="7498080" cy="1558925"/>
          </a:xfrm>
          <a:prstGeom prst="rect">
            <a:avLst/>
          </a:prstGeom>
          <a:noFill/>
        </p:spPr>
        <p:txBody>
          <a:bodyPr wrap="square" rtlCol="0">
            <a:spAutoFit/>
          </a:bodyPr>
          <a:lstStyle/>
          <a:p>
            <a:pPr marL="342900" indent="-342900" algn="just">
              <a:lnSpc>
                <a:spcPct val="130000"/>
              </a:lnSpc>
              <a:spcBef>
                <a:spcPts val="600"/>
              </a:spcBef>
              <a:spcAft>
                <a:spcPts val="600"/>
              </a:spcAft>
              <a:buClr>
                <a:schemeClr val="tx2"/>
              </a:buClr>
              <a:buFont typeface="Wingdings" panose="05000000000000000000" pitchFamily="2" charset="2"/>
              <a:buChar char="n"/>
            </a:pPr>
            <a:r>
              <a:rPr lang="en-US" altLang="zh-CN" b="1" dirty="0">
                <a:latin typeface="+mn-ea"/>
              </a:rPr>
              <a:t>ConvS2S</a:t>
            </a:r>
            <a:r>
              <a:rPr lang="en-US" altLang="zh-CN" dirty="0">
                <a:latin typeface="+mn-ea"/>
              </a:rPr>
              <a:t>(2017)</a:t>
            </a:r>
            <a:endParaRPr lang="en-US" altLang="zh-CN" dirty="0">
              <a:latin typeface="+mn-ea"/>
            </a:endParaRPr>
          </a:p>
          <a:p>
            <a:pPr indent="0" algn="just">
              <a:lnSpc>
                <a:spcPct val="130000"/>
              </a:lnSpc>
              <a:spcBef>
                <a:spcPts val="600"/>
              </a:spcBef>
              <a:spcAft>
                <a:spcPts val="600"/>
              </a:spcAft>
              <a:buClr>
                <a:schemeClr val="tx2"/>
              </a:buClr>
              <a:buFont typeface="Wingdings" panose="05000000000000000000" pitchFamily="2" charset="2"/>
              <a:buNone/>
            </a:pPr>
            <a:r>
              <a:rPr lang="zh-CN" altLang="en-US" sz="2000" dirty="0">
                <a:latin typeface="+mn-ea"/>
              </a:rPr>
              <a:t>  </a:t>
            </a:r>
            <a:r>
              <a:rPr lang="zh-CN" altLang="en-US" sz="1600" dirty="0">
                <a:latin typeface="+mn-ea"/>
              </a:rPr>
              <a:t>  </a:t>
            </a:r>
            <a:endParaRPr lang="zh-CN" altLang="en-US" sz="2000" dirty="0">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r>
              <a:rPr lang="zh-CN" altLang="en-US" dirty="0">
                <a:latin typeface="+mn-ea"/>
              </a:rPr>
              <a:t>使用</a:t>
            </a:r>
            <a:r>
              <a:rPr lang="en-US" altLang="zh-CN" dirty="0">
                <a:latin typeface="+mn-ea"/>
              </a:rPr>
              <a:t>CNN</a:t>
            </a:r>
            <a:r>
              <a:rPr lang="zh-CN" altLang="en-US" dirty="0">
                <a:latin typeface="+mn-ea"/>
              </a:rPr>
              <a:t>做机器翻译有以下几个好处</a:t>
            </a:r>
            <a:r>
              <a:rPr lang="zh-CN" altLang="en-US" sz="2000" dirty="0">
                <a:latin typeface="+mn-ea"/>
              </a:rPr>
              <a:t>：</a:t>
            </a:r>
            <a:endParaRPr lang="zh-CN" altLang="en-US" sz="2000" dirty="0">
              <a:latin typeface="+mn-ea"/>
            </a:endParaRPr>
          </a:p>
        </p:txBody>
      </p:sp>
      <p:sp>
        <p:nvSpPr>
          <p:cNvPr id="3" name="文本框 2"/>
          <p:cNvSpPr txBox="1"/>
          <p:nvPr/>
        </p:nvSpPr>
        <p:spPr>
          <a:xfrm>
            <a:off x="1284605" y="1540510"/>
            <a:ext cx="7207885" cy="460375"/>
          </a:xfrm>
          <a:prstGeom prst="rect">
            <a:avLst/>
          </a:prstGeom>
          <a:noFill/>
        </p:spPr>
        <p:txBody>
          <a:bodyPr wrap="square" rtlCol="0">
            <a:spAutoFit/>
          </a:bodyPr>
          <a:lstStyle/>
          <a:p>
            <a:pPr algn="l" fontAlgn="auto">
              <a:lnSpc>
                <a:spcPct val="150000"/>
              </a:lnSpc>
              <a:spcBef>
                <a:spcPts val="300"/>
              </a:spcBef>
              <a:spcAft>
                <a:spcPts val="300"/>
              </a:spcAft>
              <a:buClrTx/>
              <a:buSzTx/>
              <a:buFontTx/>
            </a:pPr>
            <a:r>
              <a:rPr lang="en-US" altLang="zh-CN" sz="1600" dirty="0">
                <a:latin typeface="+mn-ea"/>
                <a:sym typeface="+mn-ea"/>
              </a:rPr>
              <a:t> </a:t>
            </a:r>
            <a:r>
              <a:rPr lang="zh-CN" altLang="en-US" sz="1600">
                <a:sym typeface="+mn-ea"/>
              </a:rPr>
              <a:t>该模型是一种完全基于卷积神经网络的神经机器翻译模型。</a:t>
            </a:r>
            <a:endParaRPr lang="zh-CN" altLang="en-US" sz="1600"/>
          </a:p>
        </p:txBody>
      </p:sp>
      <p:sp>
        <p:nvSpPr>
          <p:cNvPr id="4" name="文本框 3"/>
          <p:cNvSpPr txBox="1"/>
          <p:nvPr/>
        </p:nvSpPr>
        <p:spPr>
          <a:xfrm>
            <a:off x="1284605" y="2818130"/>
            <a:ext cx="7209155" cy="2091690"/>
          </a:xfrm>
          <a:prstGeom prst="rect">
            <a:avLst/>
          </a:prstGeom>
          <a:noFill/>
        </p:spPr>
        <p:txBody>
          <a:bodyPr wrap="square" rtlCol="0">
            <a:spAutoFit/>
          </a:bodyPr>
          <a:lstStyle/>
          <a:p>
            <a:pPr algn="l">
              <a:lnSpc>
                <a:spcPct val="150000"/>
              </a:lnSpc>
              <a:spcBef>
                <a:spcPts val="300"/>
              </a:spcBef>
              <a:spcAft>
                <a:spcPts val="300"/>
              </a:spcAft>
              <a:buClrTx/>
              <a:buSzTx/>
              <a:buFontTx/>
            </a:pPr>
            <a:r>
              <a:rPr lang="zh-CN" altLang="en-US" sz="1600"/>
              <a:t>1. 通过卷积的叠加可以精确地控制上下文的长度。</a:t>
            </a:r>
            <a:endParaRPr lang="zh-CN" altLang="en-US" sz="1600"/>
          </a:p>
          <a:p>
            <a:pPr algn="l">
              <a:lnSpc>
                <a:spcPct val="150000"/>
              </a:lnSpc>
              <a:spcBef>
                <a:spcPts val="300"/>
              </a:spcBef>
              <a:spcAft>
                <a:spcPts val="300"/>
              </a:spcAft>
              <a:buClrTx/>
              <a:buSzTx/>
              <a:buFontTx/>
            </a:pPr>
            <a:r>
              <a:rPr lang="zh-CN" altLang="en-US" sz="1600"/>
              <a:t>2. 卷积可以进行并行计算，而RNN模型是时序的，只有前一帧得出结果才能进行后续的计算。</a:t>
            </a:r>
            <a:endParaRPr lang="zh-CN" altLang="en-US" sz="1600"/>
          </a:p>
          <a:p>
            <a:pPr algn="l">
              <a:lnSpc>
                <a:spcPct val="150000"/>
              </a:lnSpc>
              <a:spcBef>
                <a:spcPts val="300"/>
              </a:spcBef>
              <a:spcAft>
                <a:spcPts val="300"/>
              </a:spcAft>
              <a:buClrTx/>
              <a:buSzTx/>
              <a:buFontTx/>
            </a:pPr>
            <a:r>
              <a:rPr lang="zh-CN" altLang="en-US" sz="1600"/>
              <a:t>3. 对于输入的一个单词而言，输入CNN网络，所经过的卷积核和非线性计算数量都是固定的，固定对输入所施加的非线性计算会有助于训练。</a:t>
            </a:r>
            <a:endParaRPr lang="zh-CN" altLang="en-US" sz="1600"/>
          </a:p>
        </p:txBody>
      </p:sp>
    </p:spTree>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1"/>
          <a:stretch>
            <a:fillRect/>
          </a:stretch>
        </p:blipFill>
        <p:spPr>
          <a:xfrm>
            <a:off x="4188930" y="1213897"/>
            <a:ext cx="4745373" cy="4767709"/>
          </a:xfrm>
          <a:prstGeom prst="rect">
            <a:avLst/>
          </a:prstGeom>
          <a:noFill/>
          <a:ln>
            <a:noFill/>
          </a:ln>
        </p:spPr>
      </p:pic>
      <p:sp>
        <p:nvSpPr>
          <p:cNvPr id="9" name="标题 8"/>
          <p:cNvSpPr>
            <a:spLocks noGrp="1"/>
          </p:cNvSpPr>
          <p:nvPr>
            <p:ph type="title"/>
          </p:nvPr>
        </p:nvSpPr>
        <p:spPr>
          <a:xfrm>
            <a:off x="1204913" y="372611"/>
            <a:ext cx="6482886" cy="423545"/>
          </a:xfrm>
        </p:spPr>
        <p:txBody>
          <a:bodyPr/>
          <a:lstStyle/>
          <a:p>
            <a:r>
              <a:rPr lang="zh-CN" altLang="zh-CN" sz="2400" dirty="0"/>
              <a:t>神经机器翻译</a:t>
            </a:r>
            <a:endParaRPr lang="zh-CN" altLang="en-US" sz="2400" dirty="0">
              <a:latin typeface="+mn-ea"/>
            </a:endParaRPr>
          </a:p>
        </p:txBody>
      </p:sp>
      <p:sp>
        <p:nvSpPr>
          <p:cNvPr id="10" name="文本框 9"/>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smtClean="0">
                <a:solidFill>
                  <a:schemeClr val="bg1"/>
                </a:solidFill>
              </a:rPr>
              <a:t>1</a:t>
            </a:r>
            <a:endParaRPr lang="zh-CN" altLang="en-US" sz="2700" b="1" dirty="0" smtClean="0">
              <a:solidFill>
                <a:schemeClr val="bg1"/>
              </a:solidFill>
            </a:endParaRPr>
          </a:p>
        </p:txBody>
      </p:sp>
      <p:sp>
        <p:nvSpPr>
          <p:cNvPr id="5" name="文本框 4"/>
          <p:cNvSpPr txBox="1"/>
          <p:nvPr/>
        </p:nvSpPr>
        <p:spPr>
          <a:xfrm>
            <a:off x="691515" y="2010410"/>
            <a:ext cx="4102100" cy="1563370"/>
          </a:xfrm>
          <a:prstGeom prst="rect">
            <a:avLst/>
          </a:prstGeom>
          <a:noFill/>
        </p:spPr>
        <p:txBody>
          <a:bodyPr wrap="square" rtlCol="0">
            <a:spAutoFit/>
          </a:bodyPr>
          <a:lstStyle/>
          <a:p>
            <a:pPr marL="342900" indent="-342900" algn="just" fontAlgn="auto">
              <a:lnSpc>
                <a:spcPct val="130000"/>
              </a:lnSpc>
              <a:spcBef>
                <a:spcPts val="300"/>
              </a:spcBef>
              <a:spcAft>
                <a:spcPts val="300"/>
              </a:spcAft>
              <a:buClr>
                <a:schemeClr val="tx2"/>
              </a:buClr>
              <a:buFont typeface="Wingdings" panose="05000000000000000000" pitchFamily="2" charset="2"/>
              <a:buChar char="n"/>
            </a:pPr>
            <a:r>
              <a:rPr lang="zh-CN" altLang="en-US" sz="1600">
                <a:sym typeface="+mn-ea"/>
              </a:rPr>
              <a:t>框架：encoder-decoder + attention</a:t>
            </a:r>
            <a:endParaRPr lang="zh-CN" altLang="en-US" sz="1600">
              <a:sym typeface="+mn-ea"/>
            </a:endParaRPr>
          </a:p>
          <a:p>
            <a:pPr marL="342900" indent="-342900" algn="just" fontAlgn="auto">
              <a:lnSpc>
                <a:spcPct val="130000"/>
              </a:lnSpc>
              <a:spcBef>
                <a:spcPts val="300"/>
              </a:spcBef>
              <a:spcAft>
                <a:spcPts val="300"/>
              </a:spcAft>
              <a:buClr>
                <a:schemeClr val="tx2"/>
              </a:buClr>
              <a:buFont typeface="Wingdings" panose="05000000000000000000" pitchFamily="2" charset="2"/>
              <a:buChar char="n"/>
            </a:pPr>
            <a:r>
              <a:rPr lang="zh-CN" altLang="en-US" sz="1600">
                <a:sym typeface="+mn-ea"/>
              </a:rPr>
              <a:t>encoder 和 decoder采用了相同的卷积结构。</a:t>
            </a:r>
            <a:endParaRPr lang="zh-CN" altLang="en-US" sz="1600" b="0"/>
          </a:p>
          <a:p>
            <a:pPr marL="342900" indent="-342900" algn="just" eaLnBrk="1">
              <a:lnSpc>
                <a:spcPct val="130000"/>
              </a:lnSpc>
              <a:spcBef>
                <a:spcPts val="600"/>
              </a:spcBef>
              <a:spcAft>
                <a:spcPts val="600"/>
              </a:spcAft>
              <a:buClr>
                <a:schemeClr val="tx2"/>
              </a:buClr>
              <a:buFont typeface="Wingdings" panose="05000000000000000000" pitchFamily="2" charset="2"/>
              <a:buChar char="n"/>
            </a:pPr>
            <a:endParaRPr lang="en-US" altLang="zh-CN" sz="1600" dirty="0">
              <a:latin typeface="+mn-ea"/>
            </a:endParaRPr>
          </a:p>
        </p:txBody>
      </p:sp>
      <p:sp>
        <p:nvSpPr>
          <p:cNvPr id="3" name="文本框 2"/>
          <p:cNvSpPr txBox="1"/>
          <p:nvPr/>
        </p:nvSpPr>
        <p:spPr>
          <a:xfrm>
            <a:off x="995680" y="3102610"/>
            <a:ext cx="3541395" cy="1363345"/>
          </a:xfrm>
          <a:prstGeom prst="rect">
            <a:avLst/>
          </a:prstGeom>
          <a:noFill/>
        </p:spPr>
        <p:txBody>
          <a:bodyPr wrap="square" rtlCol="0">
            <a:spAutoFit/>
          </a:bodyPr>
          <a:lstStyle/>
          <a:p>
            <a:pPr marL="285750" indent="-285750" algn="just" eaLnBrk="1">
              <a:lnSpc>
                <a:spcPct val="130000"/>
              </a:lnSpc>
              <a:spcBef>
                <a:spcPts val="600"/>
              </a:spcBef>
              <a:spcAft>
                <a:spcPts val="600"/>
              </a:spcAft>
              <a:buClr>
                <a:schemeClr val="tx2"/>
              </a:buClr>
              <a:buFont typeface="Wingdings" panose="05000000000000000000" charset="0"/>
              <a:buChar char="Ø"/>
            </a:pPr>
            <a:r>
              <a:rPr lang="zh-CN" altLang="en-US" sz="1400">
                <a:sym typeface="+mn-ea"/>
              </a:rPr>
              <a:t>非线性部分采用的是门控结构 gated linear units（GLM）。</a:t>
            </a:r>
            <a:endParaRPr lang="zh-CN" altLang="en-US" sz="1400">
              <a:sym typeface="+mn-ea"/>
            </a:endParaRPr>
          </a:p>
          <a:p>
            <a:pPr marL="285750" indent="-285750" algn="just" eaLnBrk="1">
              <a:lnSpc>
                <a:spcPct val="130000"/>
              </a:lnSpc>
              <a:spcBef>
                <a:spcPts val="600"/>
              </a:spcBef>
              <a:spcAft>
                <a:spcPts val="600"/>
              </a:spcAft>
              <a:buClr>
                <a:schemeClr val="tx2"/>
              </a:buClr>
              <a:buFont typeface="Wingdings" panose="05000000000000000000" charset="0"/>
              <a:buChar char="Ø"/>
            </a:pPr>
            <a:r>
              <a:rPr lang="zh-CN" altLang="en-US" sz="1400">
                <a:sym typeface="+mn-ea"/>
              </a:rPr>
              <a:t>attention 部分采用的是多跳注意 multi-hop attention。</a:t>
            </a:r>
            <a:endParaRPr lang="zh-CN" altLang="en-US" sz="1400" dirty="0">
              <a:latin typeface="+mn-ea"/>
            </a:endParaRPr>
          </a:p>
        </p:txBody>
      </p:sp>
      <p:sp>
        <p:nvSpPr>
          <p:cNvPr id="4" name="文本框 3"/>
          <p:cNvSpPr txBox="1"/>
          <p:nvPr/>
        </p:nvSpPr>
        <p:spPr>
          <a:xfrm>
            <a:off x="690880" y="4465955"/>
            <a:ext cx="3291840" cy="1243330"/>
          </a:xfrm>
          <a:prstGeom prst="rect">
            <a:avLst/>
          </a:prstGeom>
          <a:noFill/>
        </p:spPr>
        <p:txBody>
          <a:bodyPr wrap="square" rtlCol="0">
            <a:spAutoFit/>
          </a:bodyPr>
          <a:lstStyle/>
          <a:p>
            <a:pPr marL="342900" indent="-342900" algn="just" fontAlgn="auto">
              <a:lnSpc>
                <a:spcPct val="130000"/>
              </a:lnSpc>
              <a:spcBef>
                <a:spcPts val="300"/>
              </a:spcBef>
              <a:spcAft>
                <a:spcPts val="300"/>
              </a:spcAft>
              <a:buClr>
                <a:schemeClr val="tx2"/>
              </a:buClr>
              <a:buFont typeface="Wingdings" panose="05000000000000000000" pitchFamily="2" charset="2"/>
              <a:buChar char="n"/>
            </a:pPr>
            <a:r>
              <a:rPr lang="zh-CN" altLang="en-US" sz="1600" b="1">
                <a:sym typeface="+mn-ea"/>
              </a:rPr>
              <a:t>优点</a:t>
            </a:r>
            <a:r>
              <a:rPr lang="zh-CN" altLang="en-US" sz="1600">
                <a:sym typeface="+mn-ea"/>
              </a:rPr>
              <a:t>：速度快，效率高</a:t>
            </a:r>
            <a:endParaRPr lang="zh-CN" altLang="en-US" sz="1600">
              <a:sym typeface="+mn-ea"/>
            </a:endParaRPr>
          </a:p>
          <a:p>
            <a:pPr marL="342900" indent="-342900" algn="just" fontAlgn="auto">
              <a:lnSpc>
                <a:spcPct val="130000"/>
              </a:lnSpc>
              <a:spcBef>
                <a:spcPts val="300"/>
              </a:spcBef>
              <a:spcAft>
                <a:spcPts val="300"/>
              </a:spcAft>
              <a:buClr>
                <a:schemeClr val="tx2"/>
              </a:buClr>
              <a:buFont typeface="Wingdings" panose="05000000000000000000" pitchFamily="2" charset="2"/>
              <a:buChar char="n"/>
            </a:pPr>
            <a:r>
              <a:rPr lang="zh-CN" altLang="en-US" sz="1600" b="1">
                <a:sym typeface="+mn-ea"/>
              </a:rPr>
              <a:t>缺点</a:t>
            </a:r>
            <a:r>
              <a:rPr lang="zh-CN" altLang="en-US" sz="1600">
                <a:sym typeface="+mn-ea"/>
              </a:rPr>
              <a:t>：需要调整的参数多</a:t>
            </a:r>
            <a:endParaRPr lang="zh-CN" altLang="en-US" sz="1600" b="0"/>
          </a:p>
          <a:p>
            <a:pPr marL="342900" indent="-342900" algn="just" eaLnBrk="1">
              <a:lnSpc>
                <a:spcPct val="130000"/>
              </a:lnSpc>
              <a:spcBef>
                <a:spcPts val="600"/>
              </a:spcBef>
              <a:spcAft>
                <a:spcPts val="600"/>
              </a:spcAft>
              <a:buClr>
                <a:schemeClr val="tx2"/>
              </a:buClr>
              <a:buFont typeface="Wingdings" panose="05000000000000000000" pitchFamily="2" charset="2"/>
              <a:buChar char="n"/>
            </a:pPr>
            <a:endParaRPr lang="en-US" altLang="zh-CN" sz="1600" dirty="0">
              <a:latin typeface="+mn-ea"/>
            </a:endParaRPr>
          </a:p>
        </p:txBody>
      </p:sp>
      <p:sp>
        <p:nvSpPr>
          <p:cNvPr id="2" name="文本框 1"/>
          <p:cNvSpPr txBox="1"/>
          <p:nvPr/>
        </p:nvSpPr>
        <p:spPr>
          <a:xfrm>
            <a:off x="629920" y="1358900"/>
            <a:ext cx="4565015" cy="460375"/>
          </a:xfrm>
          <a:prstGeom prst="rect">
            <a:avLst/>
          </a:prstGeom>
          <a:noFill/>
        </p:spPr>
        <p:txBody>
          <a:bodyPr wrap="square" rtlCol="0">
            <a:spAutoFit/>
          </a:bodyPr>
          <a:lstStyle/>
          <a:p>
            <a:r>
              <a:rPr lang="en-US" altLang="zh-CN" sz="2400" dirty="0">
                <a:solidFill>
                  <a:srgbClr val="7030A0"/>
                </a:solidFill>
              </a:rPr>
              <a:t>ConvS2S(Facebook2017)</a:t>
            </a:r>
            <a:r>
              <a:rPr lang="zh-CN" altLang="zh-CN" sz="2400" dirty="0">
                <a:solidFill>
                  <a:srgbClr val="7030A0"/>
                </a:solidFill>
              </a:rPr>
              <a:t>模型</a:t>
            </a:r>
            <a:endParaRPr lang="zh-CN" altLang="en-US" sz="2400" dirty="0">
              <a:solidFill>
                <a:srgbClr val="7030A0"/>
              </a:solidFill>
              <a:latin typeface="+mn-ea"/>
            </a:endParaRPr>
          </a:p>
        </p:txBody>
      </p:sp>
      <p:sp>
        <p:nvSpPr>
          <p:cNvPr id="7" name="矩形 6"/>
          <p:cNvSpPr/>
          <p:nvPr/>
        </p:nvSpPr>
        <p:spPr>
          <a:xfrm>
            <a:off x="4949825" y="1214120"/>
            <a:ext cx="2376170" cy="18719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5100320" y="2560320"/>
            <a:ext cx="1196975" cy="368300"/>
          </a:xfrm>
          <a:prstGeom prst="rect">
            <a:avLst/>
          </a:prstGeom>
          <a:noFill/>
        </p:spPr>
        <p:txBody>
          <a:bodyPr wrap="square" rtlCol="0">
            <a:spAutoFit/>
          </a:bodyPr>
          <a:p>
            <a:r>
              <a:rPr lang="en-US" altLang="zh-CN">
                <a:solidFill>
                  <a:srgbClr val="FF0000"/>
                </a:solidFill>
              </a:rPr>
              <a:t>Encoder</a:t>
            </a:r>
            <a:endParaRPr lang="en-US" altLang="zh-CN">
              <a:solidFill>
                <a:srgbClr val="FF0000"/>
              </a:solidFill>
            </a:endParaRPr>
          </a:p>
        </p:txBody>
      </p:sp>
      <p:sp>
        <p:nvSpPr>
          <p:cNvPr id="11" name="矩形 10"/>
          <p:cNvSpPr/>
          <p:nvPr/>
        </p:nvSpPr>
        <p:spPr>
          <a:xfrm>
            <a:off x="7325995" y="3102610"/>
            <a:ext cx="1386840" cy="2235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7404735" y="4702810"/>
            <a:ext cx="1196975" cy="368300"/>
          </a:xfrm>
          <a:prstGeom prst="rect">
            <a:avLst/>
          </a:prstGeom>
          <a:noFill/>
        </p:spPr>
        <p:txBody>
          <a:bodyPr wrap="square" rtlCol="0">
            <a:spAutoFit/>
          </a:bodyPr>
          <a:p>
            <a:r>
              <a:rPr lang="en-US" altLang="zh-CN">
                <a:solidFill>
                  <a:srgbClr val="FF0000"/>
                </a:solidFill>
              </a:rPr>
              <a:t>De</a:t>
            </a:r>
            <a:r>
              <a:rPr lang="en-US" altLang="zh-CN">
                <a:solidFill>
                  <a:srgbClr val="FF0000"/>
                </a:solidFill>
              </a:rPr>
              <a:t>coder</a:t>
            </a:r>
            <a:endParaRPr lang="en-US" altLang="zh-CN">
              <a:solidFill>
                <a:srgbClr val="FF0000"/>
              </a:solidFill>
            </a:endParaRPr>
          </a:p>
        </p:txBody>
      </p:sp>
    </p:spTree>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1"/>
            <a:ext cx="6482886" cy="423545"/>
          </a:xfrm>
        </p:spPr>
        <p:txBody>
          <a:bodyPr/>
          <a:lstStyle/>
          <a:p>
            <a:r>
              <a:rPr lang="zh-CN" altLang="zh-CN" sz="2400" dirty="0"/>
              <a:t>神经机器翻译</a:t>
            </a:r>
            <a:endParaRPr lang="zh-CN" altLang="en-US" sz="2400" dirty="0"/>
          </a:p>
        </p:txBody>
      </p:sp>
      <p:sp>
        <p:nvSpPr>
          <p:cNvPr id="10" name="文本框 9"/>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smtClean="0">
                <a:solidFill>
                  <a:schemeClr val="bg1"/>
                </a:solidFill>
              </a:rPr>
              <a:t>1</a:t>
            </a:r>
            <a:endParaRPr lang="zh-CN" altLang="en-US" sz="2700" b="1" dirty="0" smtClean="0">
              <a:solidFill>
                <a:schemeClr val="bg1"/>
              </a:solidFill>
            </a:endParaRPr>
          </a:p>
        </p:txBody>
      </p:sp>
      <p:sp>
        <p:nvSpPr>
          <p:cNvPr id="2" name="文本框 1"/>
          <p:cNvSpPr txBox="1"/>
          <p:nvPr/>
        </p:nvSpPr>
        <p:spPr>
          <a:xfrm>
            <a:off x="2534231" y="1448238"/>
            <a:ext cx="4197612" cy="461665"/>
          </a:xfrm>
          <a:prstGeom prst="rect">
            <a:avLst/>
          </a:prstGeom>
          <a:noFill/>
        </p:spPr>
        <p:txBody>
          <a:bodyPr wrap="square" rtlCol="0">
            <a:spAutoFit/>
          </a:bodyPr>
          <a:lstStyle/>
          <a:p>
            <a:r>
              <a:rPr lang="en-US" altLang="zh-CN" sz="2400" dirty="0">
                <a:solidFill>
                  <a:srgbClr val="7030A0"/>
                </a:solidFill>
              </a:rPr>
              <a:t>ConvS2S</a:t>
            </a:r>
            <a:r>
              <a:rPr lang="zh-CN" altLang="zh-CN" sz="2400" dirty="0">
                <a:solidFill>
                  <a:srgbClr val="7030A0"/>
                </a:solidFill>
              </a:rPr>
              <a:t>翻译质量对比结果</a:t>
            </a:r>
            <a:endParaRPr lang="zh-CN" altLang="en-US" sz="2400" dirty="0">
              <a:solidFill>
                <a:srgbClr val="7030A0"/>
              </a:solidFill>
              <a:latin typeface="+mn-ea"/>
            </a:endParaRPr>
          </a:p>
        </p:txBody>
      </p:sp>
      <p:sp>
        <p:nvSpPr>
          <p:cNvPr id="3" name="文本框 2"/>
          <p:cNvSpPr txBox="1"/>
          <p:nvPr/>
        </p:nvSpPr>
        <p:spPr>
          <a:xfrm>
            <a:off x="1887855" y="5215890"/>
            <a:ext cx="5800090" cy="368300"/>
          </a:xfrm>
          <a:prstGeom prst="rect">
            <a:avLst/>
          </a:prstGeom>
          <a:noFill/>
        </p:spPr>
        <p:txBody>
          <a:bodyPr wrap="square" rtlCol="0">
            <a:spAutoFit/>
          </a:bodyPr>
          <a:lstStyle/>
          <a:p>
            <a:r>
              <a:rPr lang="zh-CN" altLang="en-US"/>
              <a:t>原文链接：</a:t>
            </a:r>
            <a:r>
              <a:rPr lang="zh-CN" altLang="en-US">
                <a:hlinkClick r:id="rId1" action="ppaction://hlinkfile"/>
              </a:rPr>
              <a:t>https://arxiv.org/abs/1705.03122</a:t>
            </a:r>
            <a:endParaRPr lang="zh-CN" altLang="en-US"/>
          </a:p>
        </p:txBody>
      </p:sp>
      <p:pic>
        <p:nvPicPr>
          <p:cNvPr id="4" name="图片 3"/>
          <p:cNvPicPr>
            <a:picLocks noChangeAspect="1"/>
          </p:cNvPicPr>
          <p:nvPr>
            <p:custDataLst>
              <p:tags r:id="rId2"/>
            </p:custDataLst>
          </p:nvPr>
        </p:nvPicPr>
        <p:blipFill>
          <a:blip r:embed="rId3"/>
          <a:stretch>
            <a:fillRect/>
          </a:stretch>
        </p:blipFill>
        <p:spPr>
          <a:xfrm>
            <a:off x="2352040" y="2562860"/>
            <a:ext cx="4189095" cy="1731645"/>
          </a:xfrm>
          <a:prstGeom prst="rect">
            <a:avLst/>
          </a:prstGeom>
        </p:spPr>
      </p:pic>
    </p:spTree>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p:nvPr/>
        </p:nvPicPr>
        <p:blipFill>
          <a:blip r:embed="rId1"/>
          <a:stretch>
            <a:fillRect/>
          </a:stretch>
        </p:blipFill>
        <p:spPr>
          <a:xfrm>
            <a:off x="4377055" y="1455420"/>
            <a:ext cx="3829685" cy="4664710"/>
          </a:xfrm>
          <a:prstGeom prst="rect">
            <a:avLst/>
          </a:prstGeom>
          <a:noFill/>
          <a:ln>
            <a:noFill/>
          </a:ln>
        </p:spPr>
      </p:pic>
      <p:sp>
        <p:nvSpPr>
          <p:cNvPr id="9" name="标题 8"/>
          <p:cNvSpPr>
            <a:spLocks noGrp="1"/>
          </p:cNvSpPr>
          <p:nvPr>
            <p:ph type="title"/>
          </p:nvPr>
        </p:nvSpPr>
        <p:spPr>
          <a:xfrm>
            <a:off x="1204913" y="372611"/>
            <a:ext cx="6482886" cy="423545"/>
          </a:xfrm>
        </p:spPr>
        <p:txBody>
          <a:bodyPr/>
          <a:lstStyle/>
          <a:p>
            <a:r>
              <a:rPr lang="zh-CN" altLang="zh-CN" sz="2400" dirty="0"/>
              <a:t>神经机器翻译</a:t>
            </a:r>
            <a:endParaRPr lang="zh-CN" altLang="en-US" sz="2400" dirty="0">
              <a:latin typeface="+mn-ea"/>
            </a:endParaRPr>
          </a:p>
        </p:txBody>
      </p:sp>
      <p:sp>
        <p:nvSpPr>
          <p:cNvPr id="10" name="文本框 9"/>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smtClean="0">
                <a:solidFill>
                  <a:schemeClr val="bg1"/>
                </a:solidFill>
              </a:rPr>
              <a:t>1</a:t>
            </a:r>
            <a:endParaRPr lang="zh-CN" altLang="en-US" sz="2700" b="1" dirty="0" smtClean="0">
              <a:solidFill>
                <a:schemeClr val="bg1"/>
              </a:solidFill>
            </a:endParaRPr>
          </a:p>
        </p:txBody>
      </p:sp>
      <p:sp>
        <p:nvSpPr>
          <p:cNvPr id="6" name="文本框 5"/>
          <p:cNvSpPr txBox="1"/>
          <p:nvPr/>
        </p:nvSpPr>
        <p:spPr>
          <a:xfrm>
            <a:off x="455930" y="1855470"/>
            <a:ext cx="4171315" cy="2641600"/>
          </a:xfrm>
          <a:prstGeom prst="rect">
            <a:avLst/>
          </a:prstGeom>
          <a:noFill/>
        </p:spPr>
        <p:txBody>
          <a:bodyPr wrap="square" rtlCol="0">
            <a:spAutoFit/>
          </a:bodyPr>
          <a:lstStyle/>
          <a:p>
            <a:pPr marL="342900" indent="-342900" algn="just" fontAlgn="auto">
              <a:lnSpc>
                <a:spcPct val="130000"/>
              </a:lnSpc>
              <a:spcBef>
                <a:spcPts val="300"/>
              </a:spcBef>
              <a:spcAft>
                <a:spcPts val="300"/>
              </a:spcAft>
              <a:buClr>
                <a:schemeClr val="tx2"/>
              </a:buClr>
              <a:buFont typeface="Wingdings" panose="05000000000000000000" pitchFamily="2" charset="2"/>
              <a:buChar char="n"/>
            </a:pPr>
            <a:r>
              <a:rPr lang="zh-CN" altLang="en-US" sz="1600" dirty="0">
                <a:latin typeface="+mn-ea"/>
              </a:rPr>
              <a:t>该</a:t>
            </a:r>
            <a:r>
              <a:rPr lang="zh-CN" altLang="en-US" sz="1600">
                <a:sym typeface="+mn-ea"/>
              </a:rPr>
              <a:t>模型完全基于</a:t>
            </a:r>
            <a:r>
              <a:rPr lang="en-US" altLang="zh-CN" sz="1600">
                <a:sym typeface="+mn-ea"/>
              </a:rPr>
              <a:t>Self Attention</a:t>
            </a:r>
            <a:r>
              <a:rPr lang="zh-CN" altLang="en-US" sz="1600">
                <a:sym typeface="+mn-ea"/>
              </a:rPr>
              <a:t>机制并且完全消除了重复和卷积操作</a:t>
            </a:r>
            <a:r>
              <a:rPr lang="zh-CN" altLang="en-US" sz="2000">
                <a:sym typeface="+mn-ea"/>
              </a:rPr>
              <a:t>。</a:t>
            </a:r>
            <a:endParaRPr lang="zh-CN" altLang="en-US" sz="2000">
              <a:sym typeface="+mn-ea"/>
            </a:endParaRPr>
          </a:p>
          <a:p>
            <a:pPr marL="342900" indent="-342900" algn="just" fontAlgn="auto">
              <a:lnSpc>
                <a:spcPct val="130000"/>
              </a:lnSpc>
              <a:spcBef>
                <a:spcPts val="300"/>
              </a:spcBef>
              <a:spcAft>
                <a:spcPts val="300"/>
              </a:spcAft>
              <a:buClr>
                <a:schemeClr val="tx2"/>
              </a:buClr>
              <a:buFont typeface="Wingdings" panose="05000000000000000000" pitchFamily="2" charset="2"/>
              <a:buChar char="n"/>
            </a:pPr>
            <a:r>
              <a:rPr lang="zh-CN" altLang="en-US" sz="1600" dirty="0">
                <a:latin typeface="+mn-ea"/>
              </a:rPr>
              <a:t>前馈全连接网络</a:t>
            </a:r>
            <a:r>
              <a:rPr lang="en-US" altLang="zh-CN" sz="1600" dirty="0">
                <a:latin typeface="+mn-ea"/>
              </a:rPr>
              <a:t>+</a:t>
            </a:r>
            <a:r>
              <a:rPr lang="zh-CN" altLang="en-US" sz="1600" dirty="0">
                <a:latin typeface="+mn-ea"/>
              </a:rPr>
              <a:t>多头注意力机制</a:t>
            </a:r>
            <a:endParaRPr lang="zh-CN" altLang="en-US" sz="1600" dirty="0">
              <a:latin typeface="+mn-ea"/>
            </a:endParaRPr>
          </a:p>
          <a:p>
            <a:pPr marL="342900" indent="-342900" algn="just" fontAlgn="auto">
              <a:lnSpc>
                <a:spcPct val="130000"/>
              </a:lnSpc>
              <a:spcBef>
                <a:spcPts val="300"/>
              </a:spcBef>
              <a:spcAft>
                <a:spcPts val="300"/>
              </a:spcAft>
              <a:buClr>
                <a:schemeClr val="tx2"/>
              </a:buClr>
              <a:buFont typeface="Wingdings" panose="05000000000000000000" pitchFamily="2" charset="2"/>
              <a:buChar char="n"/>
            </a:pPr>
            <a:r>
              <a:rPr lang="en-US" altLang="zh-CN" sz="1600" dirty="0">
                <a:latin typeface="+mn-ea"/>
              </a:rPr>
              <a:t>Encoder</a:t>
            </a:r>
            <a:r>
              <a:rPr lang="zh-CN" altLang="en-US" sz="1600" dirty="0">
                <a:latin typeface="+mn-ea"/>
              </a:rPr>
              <a:t>和</a:t>
            </a:r>
            <a:r>
              <a:rPr lang="en-US" altLang="zh-CN" sz="1600" dirty="0">
                <a:latin typeface="+mn-ea"/>
              </a:rPr>
              <a:t>Decoder</a:t>
            </a:r>
            <a:r>
              <a:rPr lang="zh-CN" altLang="en-US" sz="1600" dirty="0">
                <a:latin typeface="+mn-ea"/>
              </a:rPr>
              <a:t>各</a:t>
            </a:r>
            <a:r>
              <a:rPr lang="en-US" altLang="zh-CN" sz="1600" dirty="0">
                <a:latin typeface="+mn-ea"/>
              </a:rPr>
              <a:t>6</a:t>
            </a:r>
            <a:r>
              <a:rPr lang="zh-CN" altLang="en-US" sz="1600" dirty="0">
                <a:latin typeface="+mn-ea"/>
              </a:rPr>
              <a:t>层，每层</a:t>
            </a:r>
            <a:r>
              <a:rPr lang="en-US" altLang="zh-CN" sz="1600" dirty="0">
                <a:latin typeface="+mn-ea"/>
              </a:rPr>
              <a:t>Encoder</a:t>
            </a:r>
            <a:r>
              <a:rPr lang="zh-CN" altLang="en-US" sz="1600" dirty="0">
                <a:latin typeface="+mn-ea"/>
              </a:rPr>
              <a:t>、</a:t>
            </a:r>
            <a:r>
              <a:rPr lang="en-US" altLang="zh-CN" sz="1600" dirty="0">
                <a:latin typeface="+mn-ea"/>
              </a:rPr>
              <a:t>Decoder</a:t>
            </a:r>
            <a:r>
              <a:rPr lang="zh-CN" altLang="en-US" sz="1600" dirty="0">
                <a:latin typeface="+mn-ea"/>
              </a:rPr>
              <a:t>里有</a:t>
            </a:r>
            <a:r>
              <a:rPr lang="en-US" altLang="zh-CN" sz="1600" dirty="0">
                <a:latin typeface="+mn-ea"/>
              </a:rPr>
              <a:t>8</a:t>
            </a:r>
            <a:r>
              <a:rPr lang="zh-CN" altLang="en-US" sz="1600" dirty="0">
                <a:latin typeface="+mn-ea"/>
              </a:rPr>
              <a:t>个</a:t>
            </a:r>
            <a:r>
              <a:rPr lang="en-US" altLang="zh-CN" sz="1600" dirty="0">
                <a:latin typeface="+mn-ea"/>
              </a:rPr>
              <a:t>Multi-head Attention</a:t>
            </a:r>
            <a:r>
              <a:rPr lang="zh-CN" altLang="en-US" sz="1600" dirty="0">
                <a:latin typeface="+mn-ea"/>
              </a:rPr>
              <a:t>。</a:t>
            </a:r>
            <a:endParaRPr lang="zh-CN" altLang="en-US" sz="1600" dirty="0">
              <a:latin typeface="+mn-ea"/>
            </a:endParaRPr>
          </a:p>
          <a:p>
            <a:pPr marL="342900" indent="-342900" algn="just" fontAlgn="auto">
              <a:lnSpc>
                <a:spcPct val="130000"/>
              </a:lnSpc>
              <a:spcBef>
                <a:spcPts val="300"/>
              </a:spcBef>
              <a:spcAft>
                <a:spcPts val="300"/>
              </a:spcAft>
              <a:buClr>
                <a:schemeClr val="tx2"/>
              </a:buClr>
              <a:buFont typeface="Wingdings" panose="05000000000000000000" pitchFamily="2" charset="2"/>
              <a:buChar char="n"/>
            </a:pPr>
            <a:r>
              <a:rPr lang="zh-CN" altLang="en-US" sz="1600" dirty="0">
                <a:latin typeface="+mn-ea"/>
              </a:rPr>
              <a:t>目的</a:t>
            </a:r>
            <a:r>
              <a:rPr lang="en-US" altLang="zh-CN" sz="1600" dirty="0">
                <a:latin typeface="+mn-ea"/>
              </a:rPr>
              <a:t>:</a:t>
            </a:r>
            <a:endParaRPr lang="en-US" altLang="zh-CN" sz="1600" dirty="0">
              <a:latin typeface="+mn-ea"/>
            </a:endParaRPr>
          </a:p>
        </p:txBody>
      </p:sp>
      <p:sp>
        <p:nvSpPr>
          <p:cNvPr id="2" name="文本框 1"/>
          <p:cNvSpPr txBox="1"/>
          <p:nvPr/>
        </p:nvSpPr>
        <p:spPr>
          <a:xfrm>
            <a:off x="323850" y="1282065"/>
            <a:ext cx="5045710" cy="460375"/>
          </a:xfrm>
          <a:prstGeom prst="rect">
            <a:avLst/>
          </a:prstGeom>
          <a:noFill/>
        </p:spPr>
        <p:txBody>
          <a:bodyPr wrap="square" rtlCol="0">
            <a:spAutoFit/>
          </a:bodyPr>
          <a:lstStyle/>
          <a:p>
            <a:r>
              <a:rPr lang="en-US" altLang="zh-CN" sz="2400" dirty="0"/>
              <a:t> </a:t>
            </a:r>
            <a:r>
              <a:rPr lang="en-US" altLang="zh-CN" sz="2400" dirty="0">
                <a:solidFill>
                  <a:srgbClr val="7030A0"/>
                </a:solidFill>
              </a:rPr>
              <a:t>Transformer(Google2017)</a:t>
            </a:r>
            <a:r>
              <a:rPr lang="zh-CN" altLang="zh-CN" sz="2400" dirty="0" smtClean="0">
                <a:solidFill>
                  <a:srgbClr val="7030A0"/>
                </a:solidFill>
              </a:rPr>
              <a:t>模型</a:t>
            </a:r>
            <a:endParaRPr lang="zh-CN" altLang="en-US" sz="2400" dirty="0">
              <a:solidFill>
                <a:srgbClr val="7030A0"/>
              </a:solidFill>
              <a:latin typeface="+mn-ea"/>
            </a:endParaRPr>
          </a:p>
        </p:txBody>
      </p:sp>
      <p:sp>
        <p:nvSpPr>
          <p:cNvPr id="4" name="文本框 3"/>
          <p:cNvSpPr txBox="1"/>
          <p:nvPr/>
        </p:nvSpPr>
        <p:spPr>
          <a:xfrm>
            <a:off x="751205" y="4497070"/>
            <a:ext cx="3291840" cy="1243330"/>
          </a:xfrm>
          <a:prstGeom prst="rect">
            <a:avLst/>
          </a:prstGeom>
          <a:noFill/>
        </p:spPr>
        <p:txBody>
          <a:bodyPr wrap="square" rtlCol="0">
            <a:spAutoFit/>
          </a:bodyPr>
          <a:lstStyle/>
          <a:p>
            <a:pPr marL="342900" indent="-342900" algn="just" fontAlgn="auto">
              <a:lnSpc>
                <a:spcPct val="130000"/>
              </a:lnSpc>
              <a:spcBef>
                <a:spcPts val="300"/>
              </a:spcBef>
              <a:spcAft>
                <a:spcPts val="300"/>
              </a:spcAft>
              <a:buClr>
                <a:schemeClr val="tx2"/>
              </a:buClr>
              <a:buFont typeface="Wingdings" panose="05000000000000000000" charset="0"/>
              <a:buChar char="Ø"/>
            </a:pPr>
            <a:r>
              <a:rPr lang="zh-CN" altLang="en-US" sz="1600">
                <a:sym typeface="+mn-ea"/>
              </a:rPr>
              <a:t>降低计算复杂度</a:t>
            </a:r>
            <a:endParaRPr lang="zh-CN" altLang="en-US" sz="1600">
              <a:sym typeface="+mn-ea"/>
            </a:endParaRPr>
          </a:p>
          <a:p>
            <a:pPr marL="342900" indent="-342900" algn="just" fontAlgn="auto">
              <a:lnSpc>
                <a:spcPct val="130000"/>
              </a:lnSpc>
              <a:spcBef>
                <a:spcPts val="300"/>
              </a:spcBef>
              <a:spcAft>
                <a:spcPts val="300"/>
              </a:spcAft>
              <a:buClr>
                <a:schemeClr val="tx2"/>
              </a:buClr>
              <a:buFont typeface="Wingdings" panose="05000000000000000000" charset="0"/>
              <a:buChar char="Ø"/>
            </a:pPr>
            <a:r>
              <a:rPr lang="zh-CN" altLang="en-US" sz="1600">
                <a:sym typeface="+mn-ea"/>
              </a:rPr>
              <a:t>提升并行能力</a:t>
            </a:r>
            <a:endParaRPr lang="zh-CN" altLang="en-US" sz="1600">
              <a:sym typeface="+mn-ea"/>
            </a:endParaRPr>
          </a:p>
          <a:p>
            <a:pPr marL="342900" indent="-342900" algn="just" eaLnBrk="1">
              <a:lnSpc>
                <a:spcPct val="130000"/>
              </a:lnSpc>
              <a:spcBef>
                <a:spcPts val="600"/>
              </a:spcBef>
              <a:spcAft>
                <a:spcPts val="600"/>
              </a:spcAft>
              <a:buClr>
                <a:schemeClr val="tx2"/>
              </a:buClr>
              <a:buFont typeface="Wingdings" panose="05000000000000000000" charset="0"/>
              <a:buChar char="Ø"/>
            </a:pPr>
            <a:r>
              <a:rPr lang="zh-CN" altLang="en-US" sz="1600">
                <a:sym typeface="+mn-ea"/>
              </a:rPr>
              <a:t>解决长期依赖性问题</a:t>
            </a:r>
            <a:endParaRPr lang="zh-CN" altLang="en-US" sz="1600">
              <a:sym typeface="+mn-ea"/>
            </a:endParaRPr>
          </a:p>
        </p:txBody>
      </p:sp>
    </p:spTree>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1"/>
            <a:ext cx="6482886" cy="423545"/>
          </a:xfrm>
        </p:spPr>
        <p:txBody>
          <a:bodyPr/>
          <a:lstStyle/>
          <a:p>
            <a:r>
              <a:rPr lang="zh-CN" altLang="zh-CN" sz="2400" dirty="0"/>
              <a:t>神经机器翻译</a:t>
            </a:r>
            <a:endParaRPr lang="zh-CN" altLang="en-US" sz="2400" dirty="0"/>
          </a:p>
        </p:txBody>
      </p:sp>
      <p:sp>
        <p:nvSpPr>
          <p:cNvPr id="10" name="文本框 9"/>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smtClean="0">
                <a:solidFill>
                  <a:schemeClr val="bg1"/>
                </a:solidFill>
              </a:rPr>
              <a:t>1</a:t>
            </a:r>
            <a:endParaRPr lang="zh-CN" altLang="en-US" sz="2700" b="1" dirty="0" smtClean="0">
              <a:solidFill>
                <a:schemeClr val="bg1"/>
              </a:solidFill>
            </a:endParaRPr>
          </a:p>
        </p:txBody>
      </p:sp>
      <p:sp>
        <p:nvSpPr>
          <p:cNvPr id="2" name="文本框 1"/>
          <p:cNvSpPr txBox="1"/>
          <p:nvPr/>
        </p:nvSpPr>
        <p:spPr>
          <a:xfrm>
            <a:off x="2248059" y="1078668"/>
            <a:ext cx="4464099" cy="461665"/>
          </a:xfrm>
          <a:prstGeom prst="rect">
            <a:avLst/>
          </a:prstGeom>
          <a:noFill/>
        </p:spPr>
        <p:txBody>
          <a:bodyPr wrap="square" rtlCol="0">
            <a:spAutoFit/>
          </a:bodyPr>
          <a:lstStyle/>
          <a:p>
            <a:r>
              <a:rPr lang="en-US" altLang="zh-CN" sz="2400" dirty="0">
                <a:solidFill>
                  <a:srgbClr val="7030A0"/>
                </a:solidFill>
              </a:rPr>
              <a:t>Transformer</a:t>
            </a:r>
            <a:r>
              <a:rPr lang="zh-CN" altLang="zh-CN" sz="2400" dirty="0">
                <a:solidFill>
                  <a:srgbClr val="7030A0"/>
                </a:solidFill>
              </a:rPr>
              <a:t>翻译质量对比结果</a:t>
            </a:r>
            <a:endParaRPr lang="zh-CN" altLang="en-US" sz="2400" dirty="0">
              <a:solidFill>
                <a:srgbClr val="7030A0"/>
              </a:solidFill>
              <a:latin typeface="+mn-ea"/>
            </a:endParaRPr>
          </a:p>
        </p:txBody>
      </p:sp>
      <p:pic>
        <p:nvPicPr>
          <p:cNvPr id="6" name="图片 5"/>
          <p:cNvPicPr/>
          <p:nvPr/>
        </p:nvPicPr>
        <p:blipFill>
          <a:blip r:embed="rId1"/>
          <a:stretch>
            <a:fillRect/>
          </a:stretch>
        </p:blipFill>
        <p:spPr>
          <a:xfrm>
            <a:off x="1819275" y="1729740"/>
            <a:ext cx="5264785" cy="3655695"/>
          </a:xfrm>
          <a:prstGeom prst="rect">
            <a:avLst/>
          </a:prstGeom>
          <a:noFill/>
          <a:ln>
            <a:noFill/>
          </a:ln>
        </p:spPr>
      </p:pic>
      <p:sp>
        <p:nvSpPr>
          <p:cNvPr id="3" name="文本框 2"/>
          <p:cNvSpPr txBox="1"/>
          <p:nvPr/>
        </p:nvSpPr>
        <p:spPr>
          <a:xfrm>
            <a:off x="1507490" y="5315585"/>
            <a:ext cx="5944870" cy="368300"/>
          </a:xfrm>
          <a:prstGeom prst="rect">
            <a:avLst/>
          </a:prstGeom>
          <a:noFill/>
        </p:spPr>
        <p:txBody>
          <a:bodyPr wrap="square" rtlCol="0">
            <a:spAutoFit/>
          </a:bodyPr>
          <a:lstStyle/>
          <a:p>
            <a:r>
              <a:rPr lang="zh-CN" altLang="en-US"/>
              <a:t>原文链接：</a:t>
            </a:r>
            <a:r>
              <a:rPr lang="zh-CN" altLang="en-US">
                <a:hlinkClick r:id="rId2" action="ppaction://hlinkfile"/>
              </a:rPr>
              <a:t>https://arxiv.org/abs/1706.03762</a:t>
            </a:r>
            <a:endParaRPr lang="zh-CN" altLang="en-US"/>
          </a:p>
        </p:txBody>
      </p:sp>
    </p:spTree>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2747010" y="4070350"/>
            <a:ext cx="4156710" cy="586558"/>
            <a:chOff x="5181690" y="2820871"/>
            <a:chExt cx="3446492" cy="550893"/>
          </a:xfrm>
        </p:grpSpPr>
        <p:sp>
          <p:nvSpPr>
            <p:cNvPr id="4" name="椭圆 3"/>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00" dirty="0">
                  <a:latin typeface="Century Gothic" panose="020B0502020202020204" pitchFamily="34" charset="0"/>
                </a:rPr>
                <a:t>5</a:t>
              </a:r>
              <a:endParaRPr lang="en-US" altLang="zh-CN" sz="3300" dirty="0">
                <a:latin typeface="Century Gothic" panose="020B0502020202020204" pitchFamily="34" charset="0"/>
              </a:endParaRPr>
            </a:p>
          </p:txBody>
        </p:sp>
        <p:sp>
          <p:nvSpPr>
            <p:cNvPr id="8" name="文本框 7"/>
            <p:cNvSpPr txBox="1"/>
            <p:nvPr/>
          </p:nvSpPr>
          <p:spPr>
            <a:xfrm>
              <a:off x="5988603" y="2888229"/>
              <a:ext cx="2639579" cy="390039"/>
            </a:xfrm>
            <a:prstGeom prst="rect">
              <a:avLst/>
            </a:prstGeom>
            <a:noFill/>
          </p:spPr>
          <p:txBody>
            <a:bodyPr wrap="square" lIns="0" tIns="0" rIns="0" bIns="0" rtlCol="0">
              <a:spAutoFit/>
            </a:bodyPr>
            <a:lstStyle/>
            <a:p>
              <a:r>
                <a:rPr lang="zh-CN" altLang="en-US" sz="2700" b="1" spc="300" dirty="0">
                  <a:solidFill>
                    <a:schemeClr val="tx1"/>
                  </a:solidFill>
                </a:rPr>
                <a:t>机器翻译程序实例</a:t>
              </a:r>
              <a:endParaRPr lang="zh-CN" altLang="en-US" sz="2700" b="1" spc="300" dirty="0">
                <a:solidFill>
                  <a:schemeClr val="tx1"/>
                </a:solidFill>
              </a:endParaRPr>
            </a:p>
          </p:txBody>
        </p:sp>
      </p:grpSp>
    </p:spTree>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0"/>
            <a:ext cx="6482886" cy="423545"/>
          </a:xfrm>
        </p:spPr>
        <p:txBody>
          <a:bodyPr/>
          <a:lstStyle/>
          <a:p>
            <a:r>
              <a:rPr lang="zh-CN" altLang="en-US" sz="2400" dirty="0"/>
              <a:t>预训练模型翻译</a:t>
            </a:r>
            <a:endParaRPr lang="zh-CN" altLang="en-US" sz="2400" dirty="0"/>
          </a:p>
        </p:txBody>
      </p:sp>
      <p:sp>
        <p:nvSpPr>
          <p:cNvPr id="18" name="文本框 17"/>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a:solidFill>
                  <a:schemeClr val="bg1"/>
                </a:solidFill>
              </a:rPr>
              <a:t>1</a:t>
            </a:r>
            <a:endParaRPr lang="zh-CN" altLang="en-US" sz="2700" b="1" dirty="0">
              <a:solidFill>
                <a:schemeClr val="bg1"/>
              </a:solidFill>
            </a:endParaRPr>
          </a:p>
        </p:txBody>
      </p:sp>
      <p:pic>
        <p:nvPicPr>
          <p:cNvPr id="3" name="图片 2"/>
          <p:cNvPicPr>
            <a:picLocks noChangeAspect="1"/>
          </p:cNvPicPr>
          <p:nvPr/>
        </p:nvPicPr>
        <p:blipFill>
          <a:blip r:embed="rId1"/>
          <a:stretch>
            <a:fillRect/>
          </a:stretch>
        </p:blipFill>
        <p:spPr>
          <a:xfrm>
            <a:off x="973010" y="2060848"/>
            <a:ext cx="6522407" cy="2135723"/>
          </a:xfrm>
          <a:prstGeom prst="rect">
            <a:avLst/>
          </a:prstGeom>
        </p:spPr>
      </p:pic>
      <p:sp>
        <p:nvSpPr>
          <p:cNvPr id="10" name="文本框 9"/>
          <p:cNvSpPr txBox="1"/>
          <p:nvPr/>
        </p:nvSpPr>
        <p:spPr>
          <a:xfrm>
            <a:off x="899592" y="1286948"/>
            <a:ext cx="3384376" cy="675640"/>
          </a:xfrm>
          <a:prstGeom prst="rect">
            <a:avLst/>
          </a:prstGeom>
          <a:noFill/>
        </p:spPr>
        <p:txBody>
          <a:bodyPr wrap="square" rtlCol="0">
            <a:spAutoFit/>
          </a:bodyPr>
          <a:lstStyle/>
          <a:p>
            <a:r>
              <a:rPr lang="en-US" altLang="zh-CN" sz="2000" b="1" dirty="0"/>
              <a:t>1</a:t>
            </a:r>
            <a:r>
              <a:rPr lang="zh-CN" altLang="en-US" sz="2000" b="1" dirty="0"/>
              <a:t>）获取预训练的模型</a:t>
            </a:r>
            <a:r>
              <a:rPr lang="zh-CN" altLang="en-US" dirty="0"/>
              <a:t>（</a:t>
            </a:r>
            <a:r>
              <a:rPr lang="en-US" altLang="zh-CN" dirty="0"/>
              <a:t>transformer Tensor2tensor</a:t>
            </a:r>
            <a:r>
              <a:rPr lang="zh-CN" altLang="en-US" dirty="0"/>
              <a:t>）</a:t>
            </a:r>
            <a:endParaRPr lang="zh-CN" altLang="en-US" dirty="0"/>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2747010" y="4070350"/>
            <a:ext cx="4077335" cy="586558"/>
            <a:chOff x="5181690" y="2820871"/>
            <a:chExt cx="3446492" cy="550893"/>
          </a:xfrm>
        </p:grpSpPr>
        <p:sp>
          <p:nvSpPr>
            <p:cNvPr id="4" name="椭圆 3"/>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00" dirty="0" smtClean="0">
                  <a:latin typeface="Century Gothic" panose="020B0502020202020204" pitchFamily="34" charset="0"/>
                </a:rPr>
                <a:t>1</a:t>
              </a:r>
              <a:endParaRPr lang="zh-CN" altLang="en-US" sz="3300" dirty="0">
                <a:latin typeface="Century Gothic" panose="020B0502020202020204" pitchFamily="34" charset="0"/>
              </a:endParaRPr>
            </a:p>
          </p:txBody>
        </p:sp>
        <p:sp>
          <p:nvSpPr>
            <p:cNvPr id="8" name="文本框 7"/>
            <p:cNvSpPr txBox="1"/>
            <p:nvPr/>
          </p:nvSpPr>
          <p:spPr>
            <a:xfrm>
              <a:off x="5988603" y="2888229"/>
              <a:ext cx="2639579" cy="390039"/>
            </a:xfrm>
            <a:prstGeom prst="rect">
              <a:avLst/>
            </a:prstGeom>
            <a:noFill/>
          </p:spPr>
          <p:txBody>
            <a:bodyPr wrap="square" lIns="0" tIns="0" rIns="0" bIns="0" rtlCol="0">
              <a:spAutoFit/>
            </a:bodyPr>
            <a:lstStyle/>
            <a:p>
              <a:r>
                <a:rPr lang="zh-CN" altLang="en-US" sz="2700" b="1" spc="300" dirty="0">
                  <a:sym typeface="+mn-ea"/>
                </a:rPr>
                <a:t>机器翻译发展</a:t>
              </a:r>
              <a:endParaRPr lang="zh-CN" altLang="en-US" sz="2700" b="1" spc="300" dirty="0">
                <a:solidFill>
                  <a:schemeClr val="accent3"/>
                </a:solidFill>
              </a:endParaRPr>
            </a:p>
          </p:txBody>
        </p:sp>
      </p:grpSp>
    </p:spTree>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0"/>
            <a:ext cx="6482886" cy="423545"/>
          </a:xfrm>
        </p:spPr>
        <p:txBody>
          <a:bodyPr/>
          <a:lstStyle/>
          <a:p>
            <a:r>
              <a:rPr lang="zh-CN" altLang="en-US" sz="2400" dirty="0"/>
              <a:t>预训练模型翻译</a:t>
            </a:r>
            <a:endParaRPr lang="zh-CN" altLang="en-US" sz="2400" dirty="0"/>
          </a:p>
        </p:txBody>
      </p:sp>
      <p:sp>
        <p:nvSpPr>
          <p:cNvPr id="18" name="文本框 17"/>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a:solidFill>
                  <a:schemeClr val="bg1"/>
                </a:solidFill>
              </a:rPr>
              <a:t>1</a:t>
            </a:r>
            <a:endParaRPr lang="zh-CN" altLang="en-US" sz="2700" b="1" dirty="0">
              <a:solidFill>
                <a:schemeClr val="bg1"/>
              </a:solidFill>
            </a:endParaRPr>
          </a:p>
        </p:txBody>
      </p:sp>
      <p:pic>
        <p:nvPicPr>
          <p:cNvPr id="2" name="图片 1"/>
          <p:cNvPicPr>
            <a:picLocks noChangeAspect="1"/>
          </p:cNvPicPr>
          <p:nvPr/>
        </p:nvPicPr>
        <p:blipFill>
          <a:blip r:embed="rId1"/>
          <a:stretch>
            <a:fillRect/>
          </a:stretch>
        </p:blipFill>
        <p:spPr>
          <a:xfrm>
            <a:off x="1806315" y="2188283"/>
            <a:ext cx="5531370" cy="2481434"/>
          </a:xfrm>
          <a:prstGeom prst="rect">
            <a:avLst/>
          </a:prstGeom>
        </p:spPr>
      </p:pic>
      <p:sp>
        <p:nvSpPr>
          <p:cNvPr id="3" name="文本框 2"/>
          <p:cNvSpPr txBox="1"/>
          <p:nvPr/>
        </p:nvSpPr>
        <p:spPr>
          <a:xfrm>
            <a:off x="899592" y="1286948"/>
            <a:ext cx="2880320" cy="398780"/>
          </a:xfrm>
          <a:prstGeom prst="rect">
            <a:avLst/>
          </a:prstGeom>
          <a:noFill/>
        </p:spPr>
        <p:txBody>
          <a:bodyPr wrap="square" rtlCol="0">
            <a:spAutoFit/>
          </a:bodyPr>
          <a:lstStyle/>
          <a:p>
            <a:r>
              <a:rPr lang="en-US" altLang="zh-CN" sz="2000" b="1" dirty="0"/>
              <a:t>2</a:t>
            </a:r>
            <a:r>
              <a:rPr lang="zh-CN" altLang="en-US" sz="2000" b="1" dirty="0"/>
              <a:t>）编码和解码函数</a:t>
            </a:r>
            <a:endParaRPr lang="zh-CN" altLang="en-US" sz="2000" b="1" dirty="0"/>
          </a:p>
        </p:txBody>
      </p:sp>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0"/>
            <a:ext cx="6482886" cy="423545"/>
          </a:xfrm>
        </p:spPr>
        <p:txBody>
          <a:bodyPr/>
          <a:lstStyle/>
          <a:p>
            <a:r>
              <a:rPr lang="zh-CN" altLang="en-US" sz="2400" dirty="0"/>
              <a:t>预训练模型翻译</a:t>
            </a:r>
            <a:endParaRPr lang="zh-CN" altLang="en-US" sz="2400" dirty="0"/>
          </a:p>
        </p:txBody>
      </p:sp>
      <p:sp>
        <p:nvSpPr>
          <p:cNvPr id="18" name="文本框 17"/>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a:solidFill>
                  <a:schemeClr val="bg1"/>
                </a:solidFill>
              </a:rPr>
              <a:t>1</a:t>
            </a:r>
            <a:endParaRPr lang="zh-CN" altLang="en-US" sz="2700" b="1" dirty="0">
              <a:solidFill>
                <a:schemeClr val="bg1"/>
              </a:solidFill>
            </a:endParaRPr>
          </a:p>
        </p:txBody>
      </p:sp>
      <p:pic>
        <p:nvPicPr>
          <p:cNvPr id="3" name="图片 2"/>
          <p:cNvPicPr>
            <a:picLocks noChangeAspect="1"/>
          </p:cNvPicPr>
          <p:nvPr/>
        </p:nvPicPr>
        <p:blipFill>
          <a:blip r:embed="rId1"/>
          <a:stretch>
            <a:fillRect/>
          </a:stretch>
        </p:blipFill>
        <p:spPr>
          <a:xfrm>
            <a:off x="818515" y="2180590"/>
            <a:ext cx="7878445" cy="1913890"/>
          </a:xfrm>
          <a:prstGeom prst="rect">
            <a:avLst/>
          </a:prstGeom>
        </p:spPr>
      </p:pic>
      <p:sp>
        <p:nvSpPr>
          <p:cNvPr id="6" name="文本框 5"/>
          <p:cNvSpPr txBox="1"/>
          <p:nvPr/>
        </p:nvSpPr>
        <p:spPr>
          <a:xfrm>
            <a:off x="899592" y="1286948"/>
            <a:ext cx="2880320" cy="398780"/>
          </a:xfrm>
          <a:prstGeom prst="rect">
            <a:avLst/>
          </a:prstGeom>
          <a:noFill/>
        </p:spPr>
        <p:txBody>
          <a:bodyPr wrap="square" rtlCol="0">
            <a:spAutoFit/>
          </a:bodyPr>
          <a:lstStyle/>
          <a:p>
            <a:r>
              <a:rPr lang="en-US" altLang="zh-CN" sz="2000" b="1" dirty="0"/>
              <a:t>3</a:t>
            </a:r>
            <a:r>
              <a:rPr lang="zh-CN" altLang="en-US" sz="2000" b="1" dirty="0"/>
              <a:t>）模型参数设置</a:t>
            </a:r>
            <a:endParaRPr lang="zh-CN" altLang="en-US" sz="2000" b="1" dirty="0"/>
          </a:p>
        </p:txBody>
      </p:sp>
    </p:spTree>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0"/>
            <a:ext cx="6482886" cy="423545"/>
          </a:xfrm>
        </p:spPr>
        <p:txBody>
          <a:bodyPr/>
          <a:lstStyle/>
          <a:p>
            <a:r>
              <a:rPr lang="zh-CN" altLang="en-US" sz="2400" dirty="0"/>
              <a:t>预训练模型翻译</a:t>
            </a:r>
            <a:endParaRPr lang="zh-CN" altLang="en-US" sz="2400" dirty="0"/>
          </a:p>
        </p:txBody>
      </p:sp>
      <p:sp>
        <p:nvSpPr>
          <p:cNvPr id="18" name="文本框 17"/>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a:solidFill>
                  <a:schemeClr val="bg1"/>
                </a:solidFill>
              </a:rPr>
              <a:t>1</a:t>
            </a:r>
            <a:endParaRPr lang="zh-CN" altLang="en-US" sz="2700" b="1" dirty="0">
              <a:solidFill>
                <a:schemeClr val="bg1"/>
              </a:solidFill>
            </a:endParaRPr>
          </a:p>
        </p:txBody>
      </p:sp>
      <p:pic>
        <p:nvPicPr>
          <p:cNvPr id="3" name="图片 2"/>
          <p:cNvPicPr>
            <a:picLocks noChangeAspect="1"/>
          </p:cNvPicPr>
          <p:nvPr/>
        </p:nvPicPr>
        <p:blipFill>
          <a:blip r:embed="rId1"/>
          <a:stretch>
            <a:fillRect/>
          </a:stretch>
        </p:blipFill>
        <p:spPr>
          <a:xfrm>
            <a:off x="1299272" y="2047890"/>
            <a:ext cx="6545455" cy="2519846"/>
          </a:xfrm>
          <a:prstGeom prst="rect">
            <a:avLst/>
          </a:prstGeom>
        </p:spPr>
      </p:pic>
      <p:sp>
        <p:nvSpPr>
          <p:cNvPr id="7" name="文本框 6"/>
          <p:cNvSpPr txBox="1"/>
          <p:nvPr/>
        </p:nvSpPr>
        <p:spPr>
          <a:xfrm>
            <a:off x="899592" y="1286948"/>
            <a:ext cx="2880320" cy="398780"/>
          </a:xfrm>
          <a:prstGeom prst="rect">
            <a:avLst/>
          </a:prstGeom>
          <a:noFill/>
        </p:spPr>
        <p:txBody>
          <a:bodyPr wrap="square" rtlCol="0">
            <a:spAutoFit/>
          </a:bodyPr>
          <a:lstStyle/>
          <a:p>
            <a:r>
              <a:rPr lang="en-US" altLang="zh-CN" sz="2000" b="1" dirty="0"/>
              <a:t>4</a:t>
            </a:r>
            <a:r>
              <a:rPr lang="zh-CN" altLang="en-US" sz="2000" b="1" dirty="0"/>
              <a:t>）翻译</a:t>
            </a:r>
            <a:endParaRPr lang="zh-CN" altLang="en-US" sz="2000" b="1" dirty="0"/>
          </a:p>
        </p:txBody>
      </p:sp>
    </p:spTree>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0"/>
            <a:ext cx="6482886" cy="423545"/>
          </a:xfrm>
        </p:spPr>
        <p:txBody>
          <a:bodyPr/>
          <a:lstStyle/>
          <a:p>
            <a:r>
              <a:rPr lang="zh-CN" altLang="en-US" sz="2400" dirty="0"/>
              <a:t>预训练模型翻译</a:t>
            </a:r>
            <a:endParaRPr lang="zh-CN" altLang="en-US" sz="2400" dirty="0"/>
          </a:p>
        </p:txBody>
      </p:sp>
      <p:sp>
        <p:nvSpPr>
          <p:cNvPr id="18" name="文本框 17"/>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a:solidFill>
                  <a:schemeClr val="bg1"/>
                </a:solidFill>
              </a:rPr>
              <a:t>1</a:t>
            </a:r>
            <a:endParaRPr lang="zh-CN" altLang="en-US" sz="2700" b="1" dirty="0">
              <a:solidFill>
                <a:schemeClr val="bg1"/>
              </a:solidFill>
            </a:endParaRPr>
          </a:p>
        </p:txBody>
      </p:sp>
      <p:sp>
        <p:nvSpPr>
          <p:cNvPr id="7" name="文本框 6"/>
          <p:cNvSpPr txBox="1"/>
          <p:nvPr/>
        </p:nvSpPr>
        <p:spPr>
          <a:xfrm>
            <a:off x="899592" y="1286948"/>
            <a:ext cx="2880320" cy="398780"/>
          </a:xfrm>
          <a:prstGeom prst="rect">
            <a:avLst/>
          </a:prstGeom>
          <a:noFill/>
        </p:spPr>
        <p:txBody>
          <a:bodyPr wrap="square" rtlCol="0">
            <a:spAutoFit/>
          </a:bodyPr>
          <a:lstStyle/>
          <a:p>
            <a:r>
              <a:rPr lang="en-US" altLang="zh-CN" sz="2000" b="1" dirty="0"/>
              <a:t>5</a:t>
            </a:r>
            <a:r>
              <a:rPr lang="zh-CN" altLang="en-US" sz="2000" b="1" dirty="0"/>
              <a:t>）结果</a:t>
            </a:r>
            <a:endParaRPr lang="zh-CN" altLang="en-US" sz="2000" b="1" dirty="0"/>
          </a:p>
        </p:txBody>
      </p:sp>
      <p:pic>
        <p:nvPicPr>
          <p:cNvPr id="2" name="图片 1"/>
          <p:cNvPicPr>
            <a:picLocks noChangeAspect="1"/>
          </p:cNvPicPr>
          <p:nvPr/>
        </p:nvPicPr>
        <p:blipFill>
          <a:blip r:embed="rId1"/>
          <a:stretch>
            <a:fillRect/>
          </a:stretch>
        </p:blipFill>
        <p:spPr>
          <a:xfrm>
            <a:off x="1152000" y="1952146"/>
            <a:ext cx="6207426" cy="430218"/>
          </a:xfrm>
          <a:prstGeom prst="rect">
            <a:avLst/>
          </a:prstGeom>
        </p:spPr>
      </p:pic>
      <p:pic>
        <p:nvPicPr>
          <p:cNvPr id="4" name="图片 3"/>
          <p:cNvPicPr>
            <a:picLocks noChangeAspect="1"/>
          </p:cNvPicPr>
          <p:nvPr/>
        </p:nvPicPr>
        <p:blipFill>
          <a:blip r:embed="rId2"/>
          <a:stretch>
            <a:fillRect/>
          </a:stretch>
        </p:blipFill>
        <p:spPr>
          <a:xfrm>
            <a:off x="1152000" y="2613503"/>
            <a:ext cx="1498079" cy="437900"/>
          </a:xfrm>
          <a:prstGeom prst="rect">
            <a:avLst/>
          </a:prstGeom>
        </p:spPr>
      </p:pic>
      <p:pic>
        <p:nvPicPr>
          <p:cNvPr id="5" name="图片 4"/>
          <p:cNvPicPr>
            <a:picLocks noChangeAspect="1"/>
          </p:cNvPicPr>
          <p:nvPr/>
        </p:nvPicPr>
        <p:blipFill>
          <a:blip r:embed="rId3"/>
          <a:stretch>
            <a:fillRect/>
          </a:stretch>
        </p:blipFill>
        <p:spPr>
          <a:xfrm>
            <a:off x="1152000" y="3282542"/>
            <a:ext cx="3172855" cy="407170"/>
          </a:xfrm>
          <a:prstGeom prst="rect">
            <a:avLst/>
          </a:prstGeom>
        </p:spPr>
      </p:pic>
    </p:spTree>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0"/>
            <a:ext cx="6482886" cy="423545"/>
          </a:xfrm>
        </p:spPr>
        <p:txBody>
          <a:bodyPr/>
          <a:lstStyle/>
          <a:p>
            <a:r>
              <a:rPr lang="zh-CN" altLang="en-US" sz="2400" dirty="0"/>
              <a:t>模型比较</a:t>
            </a:r>
            <a:endParaRPr lang="zh-CN" altLang="en-US" sz="2400" dirty="0"/>
          </a:p>
        </p:txBody>
      </p:sp>
      <p:sp>
        <p:nvSpPr>
          <p:cNvPr id="10" name="文本框 9"/>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r" eaLnBrk="1" hangingPunct="1">
              <a:defRPr/>
            </a:pPr>
            <a:r>
              <a:rPr lang="en-US" altLang="zh-CN" sz="2700" b="1" dirty="0">
                <a:solidFill>
                  <a:schemeClr val="bg1"/>
                </a:solidFill>
              </a:rPr>
              <a:t>1</a:t>
            </a:r>
            <a:endParaRPr lang="zh-CN" altLang="en-US" sz="2700" b="1" dirty="0">
              <a:solidFill>
                <a:schemeClr val="bg1"/>
              </a:solidFill>
            </a:endParaRPr>
          </a:p>
        </p:txBody>
      </p:sp>
      <p:graphicFrame>
        <p:nvGraphicFramePr>
          <p:cNvPr id="2" name="表格 1"/>
          <p:cNvGraphicFramePr>
            <a:graphicFrameLocks noGrp="1"/>
          </p:cNvGraphicFramePr>
          <p:nvPr>
            <p:custDataLst>
              <p:tags r:id="rId1"/>
            </p:custDataLst>
          </p:nvPr>
        </p:nvGraphicFramePr>
        <p:xfrm>
          <a:off x="1398991" y="2667273"/>
          <a:ext cx="6096000" cy="7416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zh-CN" altLang="en-US" dirty="0"/>
                    </a:p>
                  </a:txBody>
                  <a:tcPr/>
                </a:tc>
                <a:tc>
                  <a:txBody>
                    <a:bodyPr/>
                    <a:lstStyle/>
                    <a:p>
                      <a:pPr algn="ctr"/>
                      <a:r>
                        <a:rPr lang="en-US" altLang="zh-CN" dirty="0"/>
                        <a:t>GNMT</a:t>
                      </a:r>
                      <a:endParaRPr lang="zh-CN" altLang="en-US" dirty="0"/>
                    </a:p>
                  </a:txBody>
                  <a:tcPr/>
                </a:tc>
                <a:tc>
                  <a:txBody>
                    <a:bodyPr/>
                    <a:lstStyle/>
                    <a:p>
                      <a:pPr algn="ctr"/>
                      <a:r>
                        <a:rPr lang="en-US" altLang="zh-CN" sz="1350" dirty="0" err="1">
                          <a:sym typeface="+mn-ea"/>
                        </a:rPr>
                        <a:t>ConvS2S</a:t>
                      </a:r>
                      <a:endParaRPr lang="zh-CN" altLang="en-US" dirty="0"/>
                    </a:p>
                  </a:txBody>
                  <a:tcPr/>
                </a:tc>
                <a:tc>
                  <a:txBody>
                    <a:bodyPr/>
                    <a:lstStyle/>
                    <a:p>
                      <a:pPr algn="ctr"/>
                      <a:r>
                        <a:rPr lang="en-US" altLang="zh-CN" sz="1350" dirty="0">
                          <a:sym typeface="+mn-ea"/>
                        </a:rPr>
                        <a:t>Transformer</a:t>
                      </a:r>
                      <a:endParaRPr lang="zh-CN" altLang="en-US" dirty="0"/>
                    </a:p>
                  </a:txBody>
                  <a:tcPr/>
                </a:tc>
              </a:tr>
              <a:tr h="370840">
                <a:tc>
                  <a:txBody>
                    <a:bodyPr/>
                    <a:lstStyle/>
                    <a:p>
                      <a:pPr algn="ctr"/>
                      <a:r>
                        <a:rPr lang="en-US" altLang="zh-CN" dirty="0"/>
                        <a:t>BLEU</a:t>
                      </a:r>
                      <a:r>
                        <a:rPr lang="zh-CN" altLang="en-US" dirty="0"/>
                        <a:t>值</a:t>
                      </a:r>
                      <a:endParaRPr lang="zh-CN" altLang="en-US" dirty="0"/>
                    </a:p>
                  </a:txBody>
                  <a:tcPr/>
                </a:tc>
                <a:tc>
                  <a:txBody>
                    <a:bodyPr/>
                    <a:lstStyle/>
                    <a:p>
                      <a:pPr algn="ctr"/>
                      <a:r>
                        <a:rPr lang="en-US" altLang="zh-CN" dirty="0"/>
                        <a:t>24.41</a:t>
                      </a:r>
                      <a:endParaRPr lang="zh-CN" altLang="en-US" dirty="0"/>
                    </a:p>
                  </a:txBody>
                  <a:tcPr/>
                </a:tc>
                <a:tc>
                  <a:txBody>
                    <a:bodyPr/>
                    <a:lstStyle/>
                    <a:p>
                      <a:pPr algn="ctr"/>
                      <a:r>
                        <a:rPr lang="en-US" altLang="zh-CN" sz="1350" dirty="0">
                          <a:sym typeface="+mn-ea"/>
                        </a:rPr>
                        <a:t>24.29</a:t>
                      </a:r>
                      <a:endParaRPr lang="zh-CN" altLang="en-US" dirty="0"/>
                    </a:p>
                  </a:txBody>
                  <a:tcPr/>
                </a:tc>
                <a:tc>
                  <a:txBody>
                    <a:bodyPr/>
                    <a:lstStyle/>
                    <a:p>
                      <a:pPr algn="ctr"/>
                      <a:r>
                        <a:rPr lang="en-US" altLang="zh-CN" sz="1350" dirty="0">
                          <a:sym typeface="+mn-ea"/>
                        </a:rPr>
                        <a:t>26.48</a:t>
                      </a:r>
                      <a:endParaRPr lang="zh-CN" altLang="en-US" dirty="0"/>
                    </a:p>
                  </a:txBody>
                  <a:tcPr/>
                </a:tc>
              </a:tr>
            </a:tbl>
          </a:graphicData>
        </a:graphic>
      </p:graphicFrame>
      <p:sp>
        <p:nvSpPr>
          <p:cNvPr id="3" name="文本框 2"/>
          <p:cNvSpPr txBox="1"/>
          <p:nvPr/>
        </p:nvSpPr>
        <p:spPr>
          <a:xfrm>
            <a:off x="1398270" y="1383030"/>
            <a:ext cx="6207125" cy="922020"/>
          </a:xfrm>
          <a:prstGeom prst="rect">
            <a:avLst/>
          </a:prstGeom>
          <a:noFill/>
        </p:spPr>
        <p:txBody>
          <a:bodyPr wrap="square" rtlCol="0">
            <a:spAutoFit/>
          </a:bodyPr>
          <a:p>
            <a:r>
              <a:rPr lang="zh-CN" altLang="en-US" b="1"/>
              <a:t>实验结果</a:t>
            </a:r>
            <a:endParaRPr lang="zh-CN" altLang="en-US" b="1"/>
          </a:p>
          <a:p>
            <a:endParaRPr lang="zh-CN" altLang="en-US" b="1"/>
          </a:p>
          <a:p>
            <a:r>
              <a:rPr lang="zh-CN" altLang="en-US"/>
              <a:t>三个模型都是基于</a:t>
            </a:r>
            <a:r>
              <a:rPr lang="en-US" altLang="zh-CN"/>
              <a:t>WMT En-De</a:t>
            </a:r>
            <a:r>
              <a:rPr lang="zh-CN" altLang="en-US"/>
              <a:t>数据集进行训练和测试的。</a:t>
            </a:r>
            <a:endParaRPr lang="zh-CN" altLang="en-US"/>
          </a:p>
        </p:txBody>
      </p:sp>
      <p:sp>
        <p:nvSpPr>
          <p:cNvPr id="4" name="文本框 3"/>
          <p:cNvSpPr txBox="1"/>
          <p:nvPr/>
        </p:nvSpPr>
        <p:spPr>
          <a:xfrm>
            <a:off x="1398905" y="3598545"/>
            <a:ext cx="2449830" cy="368300"/>
          </a:xfrm>
          <a:prstGeom prst="rect">
            <a:avLst/>
          </a:prstGeom>
          <a:noFill/>
        </p:spPr>
        <p:txBody>
          <a:bodyPr wrap="square" rtlCol="0">
            <a:spAutoFit/>
          </a:bodyPr>
          <a:p>
            <a:r>
              <a:rPr lang="zh-CN" altLang="en-US" b="1"/>
              <a:t>官方发布结果</a:t>
            </a:r>
            <a:endParaRPr lang="zh-CN" altLang="en-US" b="1"/>
          </a:p>
        </p:txBody>
      </p:sp>
      <p:graphicFrame>
        <p:nvGraphicFramePr>
          <p:cNvPr id="5" name="表格 4"/>
          <p:cNvGraphicFramePr>
            <a:graphicFrameLocks noGrp="1"/>
          </p:cNvGraphicFramePr>
          <p:nvPr>
            <p:custDataLst>
              <p:tags r:id="rId2"/>
            </p:custDataLst>
          </p:nvPr>
        </p:nvGraphicFramePr>
        <p:xfrm>
          <a:off x="1398991" y="4207783"/>
          <a:ext cx="6096000" cy="7416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p>
                      <a:pPr algn="ctr"/>
                      <a:endParaRPr lang="zh-CN" altLang="en-US" dirty="0"/>
                    </a:p>
                  </a:txBody>
                  <a:tcPr/>
                </a:tc>
                <a:tc>
                  <a:txBody>
                    <a:bodyPr/>
                    <a:p>
                      <a:pPr algn="ctr"/>
                      <a:r>
                        <a:rPr lang="en-US" altLang="zh-CN" dirty="0"/>
                        <a:t>GNMT</a:t>
                      </a:r>
                      <a:endParaRPr lang="zh-CN" altLang="en-US" dirty="0"/>
                    </a:p>
                  </a:txBody>
                  <a:tcPr/>
                </a:tc>
                <a:tc>
                  <a:txBody>
                    <a:bodyPr/>
                    <a:p>
                      <a:pPr algn="ctr"/>
                      <a:r>
                        <a:rPr lang="en-US" altLang="zh-CN" sz="1350" dirty="0" err="1">
                          <a:sym typeface="+mn-ea"/>
                        </a:rPr>
                        <a:t>ConvS2S</a:t>
                      </a:r>
                      <a:endParaRPr lang="zh-CN" altLang="en-US" dirty="0"/>
                    </a:p>
                  </a:txBody>
                  <a:tcPr/>
                </a:tc>
                <a:tc>
                  <a:txBody>
                    <a:bodyPr/>
                    <a:p>
                      <a:pPr algn="ctr"/>
                      <a:r>
                        <a:rPr lang="en-US" altLang="zh-CN" sz="1350" dirty="0">
                          <a:sym typeface="+mn-ea"/>
                        </a:rPr>
                        <a:t>Transformer</a:t>
                      </a:r>
                      <a:endParaRPr lang="zh-CN" altLang="en-US" dirty="0"/>
                    </a:p>
                  </a:txBody>
                  <a:tcPr/>
                </a:tc>
              </a:tr>
              <a:tr h="370840">
                <a:tc>
                  <a:txBody>
                    <a:bodyPr/>
                    <a:p>
                      <a:pPr algn="ctr"/>
                      <a:r>
                        <a:rPr lang="en-US" altLang="zh-CN" dirty="0"/>
                        <a:t>BLEU</a:t>
                      </a:r>
                      <a:r>
                        <a:rPr lang="zh-CN" altLang="en-US" dirty="0"/>
                        <a:t>值</a:t>
                      </a:r>
                      <a:endParaRPr lang="zh-CN" altLang="en-US" dirty="0"/>
                    </a:p>
                  </a:txBody>
                  <a:tcPr/>
                </a:tc>
                <a:tc>
                  <a:txBody>
                    <a:bodyPr/>
                    <a:p>
                      <a:pPr algn="ctr"/>
                      <a:r>
                        <a:rPr lang="en-US" altLang="zh-CN" dirty="0"/>
                        <a:t>24.61</a:t>
                      </a:r>
                      <a:endParaRPr lang="zh-CN" altLang="en-US" dirty="0"/>
                    </a:p>
                  </a:txBody>
                  <a:tcPr/>
                </a:tc>
                <a:tc>
                  <a:txBody>
                    <a:bodyPr/>
                    <a:p>
                      <a:pPr algn="ctr"/>
                      <a:r>
                        <a:rPr lang="en-US" altLang="zh-CN" sz="1350" dirty="0">
                          <a:sym typeface="+mn-ea"/>
                        </a:rPr>
                        <a:t>25.16</a:t>
                      </a:r>
                      <a:endParaRPr lang="zh-CN" altLang="en-US" dirty="0"/>
                    </a:p>
                  </a:txBody>
                  <a:tcPr/>
                </a:tc>
                <a:tc>
                  <a:txBody>
                    <a:bodyPr/>
                    <a:p>
                      <a:pPr algn="ctr"/>
                      <a:r>
                        <a:rPr lang="zh-CN" altLang="en-US" dirty="0"/>
                        <a:t>（</a:t>
                      </a:r>
                      <a:r>
                        <a:rPr lang="en-US" altLang="zh-CN" dirty="0"/>
                        <a:t>27.3</a:t>
                      </a:r>
                      <a:r>
                        <a:rPr lang="zh-CN" altLang="en-US" dirty="0"/>
                        <a:t>）</a:t>
                      </a:r>
                      <a:r>
                        <a:rPr lang="en-US" altLang="zh-CN" dirty="0"/>
                        <a:t>28.4</a:t>
                      </a:r>
                      <a:endParaRPr lang="en-US" altLang="zh-CN" dirty="0"/>
                    </a:p>
                  </a:txBody>
                  <a:tcPr/>
                </a:tc>
              </a:tr>
            </a:tbl>
          </a:graphicData>
        </a:graphic>
      </p:graphicFrame>
    </p:spTree>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375346" y="2609819"/>
            <a:ext cx="6393306" cy="1106805"/>
          </a:xfrm>
          <a:prstGeom prst="rect">
            <a:avLst/>
          </a:prstGeom>
          <a:noFill/>
        </p:spPr>
        <p:txBody>
          <a:bodyPr wrap="square" rtlCol="0">
            <a:spAutoFit/>
          </a:bodyPr>
          <a:lstStyle/>
          <a:p>
            <a:pPr algn="ctr"/>
            <a:r>
              <a:rPr lang="zh-CN" altLang="en-US" sz="3300" dirty="0">
                <a:solidFill>
                  <a:schemeClr val="bg1"/>
                </a:solidFill>
                <a:latin typeface="+mn-ea"/>
                <a:ea typeface="+mn-ea"/>
              </a:rPr>
              <a:t>谢谢观看</a:t>
            </a:r>
            <a:endParaRPr lang="en-US" altLang="zh-CN" sz="3300" dirty="0">
              <a:solidFill>
                <a:schemeClr val="bg1"/>
              </a:solidFill>
              <a:latin typeface="+mn-ea"/>
              <a:ea typeface="+mn-ea"/>
            </a:endParaRPr>
          </a:p>
          <a:p>
            <a:pPr algn="ctr"/>
            <a:r>
              <a:rPr lang="zh-CN" altLang="en-US" sz="3300" dirty="0">
                <a:solidFill>
                  <a:schemeClr val="bg1"/>
                </a:solidFill>
                <a:latin typeface="+mn-ea"/>
                <a:ea typeface="+mn-ea"/>
              </a:rPr>
              <a:t>敬请老师同学</a:t>
            </a:r>
            <a:r>
              <a:rPr lang="zh-CN" altLang="en-US" sz="3300" dirty="0">
                <a:solidFill>
                  <a:schemeClr val="bg1"/>
                </a:solidFill>
                <a:latin typeface="+mn-ea"/>
                <a:ea typeface="+mn-ea"/>
              </a:rPr>
              <a:t>批评指正</a:t>
            </a:r>
            <a:endParaRPr lang="zh-CN" altLang="en-US" sz="3300" dirty="0">
              <a:solidFill>
                <a:schemeClr val="bg1"/>
              </a:solidFill>
              <a:latin typeface="+mn-ea"/>
              <a:ea typeface="+mn-ea"/>
            </a:endParaRPr>
          </a:p>
        </p:txBody>
      </p:sp>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0"/>
            <a:ext cx="6482886" cy="423545"/>
          </a:xfrm>
        </p:spPr>
        <p:txBody>
          <a:bodyPr/>
          <a:lstStyle/>
          <a:p>
            <a:r>
              <a:rPr sz="2400" spc="300" dirty="0">
                <a:sym typeface="+mn-ea"/>
              </a:rPr>
              <a:t>机器翻译发展</a:t>
            </a:r>
            <a:endParaRPr lang="zh-CN" altLang="en-US" sz="2400" dirty="0"/>
          </a:p>
        </p:txBody>
      </p:sp>
      <p:sp>
        <p:nvSpPr>
          <p:cNvPr id="10" name="文本框 9"/>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smtClean="0">
                <a:solidFill>
                  <a:schemeClr val="bg1"/>
                </a:solidFill>
              </a:rPr>
              <a:t>1</a:t>
            </a:r>
            <a:endParaRPr lang="zh-CN" altLang="en-US" sz="2700" b="1" dirty="0" smtClean="0">
              <a:solidFill>
                <a:schemeClr val="bg1"/>
              </a:solidFill>
            </a:endParaRPr>
          </a:p>
        </p:txBody>
      </p:sp>
      <p:sp>
        <p:nvSpPr>
          <p:cNvPr id="12" name="半闭框 11"/>
          <p:cNvSpPr/>
          <p:nvPr/>
        </p:nvSpPr>
        <p:spPr>
          <a:xfrm>
            <a:off x="794239" y="1952156"/>
            <a:ext cx="360485" cy="360485"/>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7979752" y="4746644"/>
            <a:ext cx="360485" cy="360485"/>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p:nvPicPr>
        <p:blipFill>
          <a:blip r:embed="rId1"/>
          <a:stretch>
            <a:fillRect/>
          </a:stretch>
        </p:blipFill>
        <p:spPr>
          <a:xfrm>
            <a:off x="1863090" y="1951990"/>
            <a:ext cx="5615940" cy="3155315"/>
          </a:xfrm>
          <a:prstGeom prst="rect">
            <a:avLst/>
          </a:prstGeom>
        </p:spPr>
      </p:pic>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2747010" y="4070350"/>
            <a:ext cx="4077335" cy="586558"/>
            <a:chOff x="5181690" y="2820871"/>
            <a:chExt cx="3446492" cy="550893"/>
          </a:xfrm>
        </p:grpSpPr>
        <p:sp>
          <p:nvSpPr>
            <p:cNvPr id="4" name="椭圆 3"/>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00" dirty="0">
                  <a:latin typeface="Century Gothic" panose="020B0502020202020204" pitchFamily="34" charset="0"/>
                </a:rPr>
                <a:t>2</a:t>
              </a:r>
              <a:endParaRPr lang="en-US" altLang="zh-CN" sz="3300" dirty="0">
                <a:latin typeface="Century Gothic" panose="020B0502020202020204" pitchFamily="34" charset="0"/>
              </a:endParaRPr>
            </a:p>
          </p:txBody>
        </p:sp>
        <p:sp>
          <p:nvSpPr>
            <p:cNvPr id="8" name="文本框 7"/>
            <p:cNvSpPr txBox="1"/>
            <p:nvPr/>
          </p:nvSpPr>
          <p:spPr>
            <a:xfrm>
              <a:off x="5988603" y="2888229"/>
              <a:ext cx="2639579" cy="390039"/>
            </a:xfrm>
            <a:prstGeom prst="rect">
              <a:avLst/>
            </a:prstGeom>
            <a:noFill/>
          </p:spPr>
          <p:txBody>
            <a:bodyPr wrap="square" lIns="0" tIns="0" rIns="0" bIns="0" rtlCol="0">
              <a:spAutoFit/>
            </a:bodyPr>
            <a:lstStyle/>
            <a:p>
              <a:r>
                <a:rPr lang="zh-CN" altLang="en-US" sz="2700" b="1" spc="300" dirty="0">
                  <a:sym typeface="+mn-ea"/>
                </a:rPr>
                <a:t>机器翻译基本方法</a:t>
              </a:r>
              <a:endParaRPr lang="zh-CN" altLang="en-US" sz="2700" b="1" spc="300" dirty="0">
                <a:solidFill>
                  <a:schemeClr val="accent3"/>
                </a:solidFill>
              </a:endParaRPr>
            </a:p>
          </p:txBody>
        </p:sp>
      </p:grpSp>
    </p:spTree>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0"/>
            <a:ext cx="6482886" cy="423545"/>
          </a:xfrm>
        </p:spPr>
        <p:txBody>
          <a:bodyPr/>
          <a:lstStyle/>
          <a:p>
            <a:r>
              <a:rPr sz="2400" spc="300" dirty="0">
                <a:sym typeface="+mn-ea"/>
              </a:rPr>
              <a:t>机器翻译基本方法</a:t>
            </a:r>
            <a:endParaRPr lang="zh-CN" altLang="en-US" sz="2400" dirty="0"/>
          </a:p>
        </p:txBody>
      </p:sp>
      <p:sp>
        <p:nvSpPr>
          <p:cNvPr id="12" name="半闭框 11"/>
          <p:cNvSpPr/>
          <p:nvPr/>
        </p:nvSpPr>
        <p:spPr>
          <a:xfrm>
            <a:off x="794239" y="1952156"/>
            <a:ext cx="360485" cy="360485"/>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7979752" y="4746644"/>
            <a:ext cx="360485" cy="360485"/>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2" name="组合 1"/>
          <p:cNvGrpSpPr/>
          <p:nvPr/>
        </p:nvGrpSpPr>
        <p:grpSpPr>
          <a:xfrm>
            <a:off x="1370324" y="1289161"/>
            <a:ext cx="5759389" cy="4467630"/>
            <a:chOff x="2161" y="2026"/>
            <a:chExt cx="9123" cy="7399"/>
          </a:xfrm>
        </p:grpSpPr>
        <p:sp>
          <p:nvSpPr>
            <p:cNvPr id="3" name="流程图: 可选过程 2"/>
            <p:cNvSpPr/>
            <p:nvPr/>
          </p:nvSpPr>
          <p:spPr>
            <a:xfrm>
              <a:off x="2161" y="5125"/>
              <a:ext cx="1850" cy="100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机器翻译</a:t>
              </a:r>
              <a:endParaRPr lang="zh-CN" altLang="en-US"/>
            </a:p>
          </p:txBody>
        </p:sp>
        <p:cxnSp>
          <p:nvCxnSpPr>
            <p:cNvPr id="4" name="直接箭头连接符 3"/>
            <p:cNvCxnSpPr/>
            <p:nvPr/>
          </p:nvCxnSpPr>
          <p:spPr>
            <a:xfrm flipV="1">
              <a:off x="3925" y="3813"/>
              <a:ext cx="893" cy="11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3925" y="6405"/>
              <a:ext cx="797" cy="14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流程图: 可选过程 5"/>
            <p:cNvSpPr/>
            <p:nvPr/>
          </p:nvSpPr>
          <p:spPr>
            <a:xfrm>
              <a:off x="4819" y="3359"/>
              <a:ext cx="2495" cy="102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基于语料库的机器翻译</a:t>
              </a:r>
              <a:endParaRPr lang="zh-CN" altLang="en-US" dirty="0"/>
            </a:p>
          </p:txBody>
        </p:sp>
        <p:sp>
          <p:nvSpPr>
            <p:cNvPr id="7" name="流程图: 可选过程 6"/>
            <p:cNvSpPr/>
            <p:nvPr/>
          </p:nvSpPr>
          <p:spPr>
            <a:xfrm>
              <a:off x="4839" y="7327"/>
              <a:ext cx="2495" cy="102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基于规则的机器翻译</a:t>
              </a:r>
              <a:endParaRPr lang="zh-CN" altLang="en-US" dirty="0"/>
            </a:p>
          </p:txBody>
        </p:sp>
        <p:cxnSp>
          <p:nvCxnSpPr>
            <p:cNvPr id="8" name="直接箭头连接符 7"/>
            <p:cNvCxnSpPr/>
            <p:nvPr/>
          </p:nvCxnSpPr>
          <p:spPr>
            <a:xfrm flipV="1">
              <a:off x="7397" y="2725"/>
              <a:ext cx="1011" cy="8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流程图: 可选过程 10"/>
            <p:cNvSpPr/>
            <p:nvPr/>
          </p:nvSpPr>
          <p:spPr>
            <a:xfrm>
              <a:off x="8560" y="2026"/>
              <a:ext cx="2723" cy="101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基于实例的</a:t>
              </a:r>
              <a:endParaRPr lang="zh-CN" altLang="en-US" dirty="0" smtClean="0"/>
            </a:p>
            <a:p>
              <a:pPr algn="ctr"/>
              <a:r>
                <a:rPr lang="zh-CN" altLang="en-US" dirty="0" smtClean="0"/>
                <a:t>机器翻译</a:t>
              </a:r>
              <a:endParaRPr lang="zh-CN" altLang="en-US" dirty="0"/>
            </a:p>
          </p:txBody>
        </p:sp>
        <p:cxnSp>
          <p:nvCxnSpPr>
            <p:cNvPr id="14" name="直接箭头连接符 13"/>
            <p:cNvCxnSpPr/>
            <p:nvPr/>
          </p:nvCxnSpPr>
          <p:spPr>
            <a:xfrm flipV="1">
              <a:off x="7397" y="3812"/>
              <a:ext cx="1050" cy="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流程图: 可选过程 14"/>
            <p:cNvSpPr/>
            <p:nvPr/>
          </p:nvSpPr>
          <p:spPr>
            <a:xfrm>
              <a:off x="8543" y="3472"/>
              <a:ext cx="2722" cy="81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统计机器翻译</a:t>
              </a:r>
              <a:endParaRPr lang="zh-CN" altLang="en-US" dirty="0"/>
            </a:p>
          </p:txBody>
        </p:sp>
        <p:cxnSp>
          <p:nvCxnSpPr>
            <p:cNvPr id="16" name="直接箭头连接符 15"/>
            <p:cNvCxnSpPr/>
            <p:nvPr/>
          </p:nvCxnSpPr>
          <p:spPr>
            <a:xfrm>
              <a:off x="7471" y="4289"/>
              <a:ext cx="937" cy="7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7471" y="6534"/>
              <a:ext cx="97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流程图: 可选过程 18"/>
            <p:cNvSpPr/>
            <p:nvPr/>
          </p:nvSpPr>
          <p:spPr>
            <a:xfrm>
              <a:off x="8573" y="6132"/>
              <a:ext cx="2709" cy="8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直接翻译法</a:t>
              </a:r>
              <a:endParaRPr lang="zh-CN" altLang="en-US" dirty="0"/>
            </a:p>
          </p:txBody>
        </p:sp>
        <p:cxnSp>
          <p:nvCxnSpPr>
            <p:cNvPr id="22" name="直接箭头连接符 21"/>
            <p:cNvCxnSpPr/>
            <p:nvPr/>
          </p:nvCxnSpPr>
          <p:spPr>
            <a:xfrm>
              <a:off x="7545" y="8087"/>
              <a:ext cx="863" cy="9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V="1">
              <a:off x="7497" y="7788"/>
              <a:ext cx="1050" cy="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流程图: 可选过程 42"/>
            <p:cNvSpPr/>
            <p:nvPr/>
          </p:nvSpPr>
          <p:spPr>
            <a:xfrm>
              <a:off x="8560" y="7416"/>
              <a:ext cx="2721" cy="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转换</a:t>
              </a:r>
              <a:r>
                <a:rPr lang="zh-CN" altLang="en-US" dirty="0" smtClean="0"/>
                <a:t>法</a:t>
              </a:r>
              <a:endParaRPr lang="zh-CN" altLang="en-US" dirty="0"/>
            </a:p>
          </p:txBody>
        </p:sp>
        <p:sp>
          <p:nvSpPr>
            <p:cNvPr id="44" name="流程图: 可选过程 43"/>
            <p:cNvSpPr/>
            <p:nvPr/>
          </p:nvSpPr>
          <p:spPr>
            <a:xfrm>
              <a:off x="8548" y="8643"/>
              <a:ext cx="2736" cy="78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中间语言法</a:t>
              </a:r>
              <a:endParaRPr lang="zh-CN" altLang="en-US" dirty="0"/>
            </a:p>
          </p:txBody>
        </p:sp>
        <p:sp>
          <p:nvSpPr>
            <p:cNvPr id="45" name="流程图: 可选过程 44"/>
            <p:cNvSpPr/>
            <p:nvPr/>
          </p:nvSpPr>
          <p:spPr>
            <a:xfrm>
              <a:off x="8543" y="4773"/>
              <a:ext cx="2722" cy="87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神经</a:t>
              </a:r>
              <a:r>
                <a:rPr lang="zh-CN" altLang="en-US" dirty="0" smtClean="0"/>
                <a:t>机器翻译</a:t>
              </a:r>
              <a:endParaRPr lang="zh-CN" altLang="en-US" dirty="0"/>
            </a:p>
          </p:txBody>
        </p:sp>
      </p:grpSp>
    </p:spTree>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0"/>
            <a:ext cx="6482886" cy="423545"/>
          </a:xfrm>
        </p:spPr>
        <p:txBody>
          <a:bodyPr/>
          <a:lstStyle/>
          <a:p>
            <a:r>
              <a:rPr sz="2400" spc="300" dirty="0">
                <a:sym typeface="+mn-ea"/>
              </a:rPr>
              <a:t>机器翻译基本方法</a:t>
            </a:r>
            <a:endParaRPr lang="zh-CN" altLang="en-US" sz="2400" dirty="0"/>
          </a:p>
        </p:txBody>
      </p:sp>
      <p:sp>
        <p:nvSpPr>
          <p:cNvPr id="10" name="文本框 9"/>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smtClean="0">
                <a:solidFill>
                  <a:schemeClr val="bg1"/>
                </a:solidFill>
              </a:rPr>
              <a:t>1</a:t>
            </a:r>
            <a:endParaRPr lang="zh-CN" altLang="en-US" sz="2700" b="1" dirty="0" smtClean="0">
              <a:solidFill>
                <a:schemeClr val="bg1"/>
              </a:solidFill>
            </a:endParaRPr>
          </a:p>
        </p:txBody>
      </p:sp>
      <p:sp>
        <p:nvSpPr>
          <p:cNvPr id="5" name="文本框 4"/>
          <p:cNvSpPr txBox="1"/>
          <p:nvPr/>
        </p:nvSpPr>
        <p:spPr>
          <a:xfrm>
            <a:off x="995034" y="1361822"/>
            <a:ext cx="7873760" cy="491490"/>
          </a:xfrm>
          <a:prstGeom prst="rect">
            <a:avLst/>
          </a:prstGeom>
          <a:noFill/>
        </p:spPr>
        <p:txBody>
          <a:bodyPr wrap="square" rtlCol="0">
            <a:spAutoFit/>
          </a:bodyPr>
          <a:lstStyle/>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000" dirty="0">
                <a:latin typeface="+mn-ea"/>
              </a:rPr>
              <a:t>基于规则的机器翻译金字塔：</a:t>
            </a:r>
            <a:endParaRPr lang="zh-CN" altLang="en-US" sz="2000" dirty="0">
              <a:latin typeface="+mn-ea"/>
            </a:endParaRPr>
          </a:p>
        </p:txBody>
      </p:sp>
      <p:grpSp>
        <p:nvGrpSpPr>
          <p:cNvPr id="27" name="组合 26"/>
          <p:cNvGrpSpPr/>
          <p:nvPr/>
        </p:nvGrpSpPr>
        <p:grpSpPr>
          <a:xfrm>
            <a:off x="1298575" y="2045970"/>
            <a:ext cx="5777865" cy="2880360"/>
            <a:chOff x="2045" y="3222"/>
            <a:chExt cx="9099" cy="4536"/>
          </a:xfrm>
        </p:grpSpPr>
        <p:grpSp>
          <p:nvGrpSpPr>
            <p:cNvPr id="24" name="组合 23"/>
            <p:cNvGrpSpPr/>
            <p:nvPr/>
          </p:nvGrpSpPr>
          <p:grpSpPr>
            <a:xfrm>
              <a:off x="2167" y="3222"/>
              <a:ext cx="8845" cy="4537"/>
              <a:chOff x="1815" y="3046"/>
              <a:chExt cx="8845" cy="4537"/>
            </a:xfrm>
          </p:grpSpPr>
          <p:cxnSp>
            <p:nvCxnSpPr>
              <p:cNvPr id="4" name="直接连接符 3"/>
              <p:cNvCxnSpPr/>
              <p:nvPr/>
            </p:nvCxnSpPr>
            <p:spPr>
              <a:xfrm flipH="1">
                <a:off x="2891" y="3613"/>
                <a:ext cx="3313" cy="3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204" y="3626"/>
                <a:ext cx="3264" cy="3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5385" y="4479"/>
                <a:ext cx="1642" cy="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4445" y="5494"/>
                <a:ext cx="3548" cy="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3525" y="6482"/>
                <a:ext cx="5376" cy="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190" y="3046"/>
                <a:ext cx="2058" cy="483"/>
              </a:xfrm>
              <a:prstGeom prst="rect">
                <a:avLst/>
              </a:prstGeom>
              <a:noFill/>
            </p:spPr>
            <p:txBody>
              <a:bodyPr wrap="square" rtlCol="0">
                <a:spAutoFit/>
              </a:bodyPr>
              <a:lstStyle/>
              <a:p>
                <a:pPr algn="ctr"/>
                <a:r>
                  <a:rPr lang="zh-CN" altLang="en-US" sz="1400"/>
                  <a:t>中间语言</a:t>
                </a:r>
                <a:endParaRPr lang="zh-CN" altLang="en-US" sz="1400"/>
              </a:p>
            </p:txBody>
          </p:sp>
          <p:sp>
            <p:nvSpPr>
              <p:cNvPr id="13" name="文本框 12"/>
              <p:cNvSpPr txBox="1"/>
              <p:nvPr/>
            </p:nvSpPr>
            <p:spPr>
              <a:xfrm>
                <a:off x="1980" y="7101"/>
                <a:ext cx="1413" cy="483"/>
              </a:xfrm>
              <a:prstGeom prst="rect">
                <a:avLst/>
              </a:prstGeom>
              <a:noFill/>
            </p:spPr>
            <p:txBody>
              <a:bodyPr wrap="square" rtlCol="0">
                <a:spAutoFit/>
              </a:bodyPr>
              <a:lstStyle/>
              <a:p>
                <a:pPr algn="ctr"/>
                <a:r>
                  <a:rPr lang="zh-CN" altLang="en-US" sz="1400"/>
                  <a:t>源语言</a:t>
                </a:r>
                <a:endParaRPr lang="zh-CN" altLang="en-US" sz="1400"/>
              </a:p>
            </p:txBody>
          </p:sp>
          <p:sp>
            <p:nvSpPr>
              <p:cNvPr id="14" name="文本框 13"/>
              <p:cNvSpPr txBox="1"/>
              <p:nvPr/>
            </p:nvSpPr>
            <p:spPr>
              <a:xfrm>
                <a:off x="8901" y="7101"/>
                <a:ext cx="1413" cy="483"/>
              </a:xfrm>
              <a:prstGeom prst="rect">
                <a:avLst/>
              </a:prstGeom>
              <a:noFill/>
            </p:spPr>
            <p:txBody>
              <a:bodyPr wrap="square" rtlCol="0">
                <a:spAutoFit/>
              </a:bodyPr>
              <a:lstStyle/>
              <a:p>
                <a:pPr algn="ctr"/>
                <a:r>
                  <a:rPr lang="zh-CN" altLang="en-US" sz="1400"/>
                  <a:t>目标语言</a:t>
                </a:r>
                <a:endParaRPr lang="zh-CN" altLang="en-US" sz="1400"/>
              </a:p>
            </p:txBody>
          </p:sp>
          <p:sp>
            <p:nvSpPr>
              <p:cNvPr id="15" name="文本框 14"/>
              <p:cNvSpPr txBox="1"/>
              <p:nvPr/>
            </p:nvSpPr>
            <p:spPr>
              <a:xfrm>
                <a:off x="5066" y="6618"/>
                <a:ext cx="2058" cy="483"/>
              </a:xfrm>
              <a:prstGeom prst="rect">
                <a:avLst/>
              </a:prstGeom>
              <a:noFill/>
            </p:spPr>
            <p:txBody>
              <a:bodyPr wrap="square" rtlCol="0">
                <a:spAutoFit/>
              </a:bodyPr>
              <a:lstStyle/>
              <a:p>
                <a:pPr algn="ctr"/>
                <a:r>
                  <a:rPr lang="zh-CN" altLang="en-US" sz="1400"/>
                  <a:t>直接转换</a:t>
                </a:r>
                <a:endParaRPr lang="zh-CN" altLang="en-US" sz="1400"/>
              </a:p>
            </p:txBody>
          </p:sp>
          <p:sp>
            <p:nvSpPr>
              <p:cNvPr id="16" name="文本框 15"/>
              <p:cNvSpPr txBox="1"/>
              <p:nvPr/>
            </p:nvSpPr>
            <p:spPr>
              <a:xfrm>
                <a:off x="5066" y="5709"/>
                <a:ext cx="2058" cy="483"/>
              </a:xfrm>
              <a:prstGeom prst="rect">
                <a:avLst/>
              </a:prstGeom>
              <a:noFill/>
            </p:spPr>
            <p:txBody>
              <a:bodyPr wrap="square" rtlCol="0">
                <a:spAutoFit/>
              </a:bodyPr>
              <a:lstStyle/>
              <a:p>
                <a:pPr algn="ctr"/>
                <a:r>
                  <a:rPr lang="zh-CN" altLang="en-US" sz="1400"/>
                  <a:t>句法转换</a:t>
                </a:r>
                <a:endParaRPr lang="zh-CN" altLang="en-US" sz="1400"/>
              </a:p>
            </p:txBody>
          </p:sp>
          <p:sp>
            <p:nvSpPr>
              <p:cNvPr id="17" name="文本框 16"/>
              <p:cNvSpPr txBox="1"/>
              <p:nvPr/>
            </p:nvSpPr>
            <p:spPr>
              <a:xfrm>
                <a:off x="5066" y="4752"/>
                <a:ext cx="2058" cy="483"/>
              </a:xfrm>
              <a:prstGeom prst="rect">
                <a:avLst/>
              </a:prstGeom>
              <a:noFill/>
            </p:spPr>
            <p:txBody>
              <a:bodyPr wrap="square" rtlCol="0">
                <a:spAutoFit/>
              </a:bodyPr>
              <a:lstStyle/>
              <a:p>
                <a:pPr algn="ctr"/>
                <a:r>
                  <a:rPr lang="zh-CN" altLang="en-US" sz="1400"/>
                  <a:t>语义转换</a:t>
                </a:r>
                <a:endParaRPr lang="zh-CN" altLang="en-US" sz="1400"/>
              </a:p>
            </p:txBody>
          </p:sp>
          <p:sp>
            <p:nvSpPr>
              <p:cNvPr id="18" name="文本框 17"/>
              <p:cNvSpPr txBox="1"/>
              <p:nvPr/>
            </p:nvSpPr>
            <p:spPr>
              <a:xfrm>
                <a:off x="1815" y="6267"/>
                <a:ext cx="1413" cy="483"/>
              </a:xfrm>
              <a:prstGeom prst="rect">
                <a:avLst/>
              </a:prstGeom>
              <a:noFill/>
            </p:spPr>
            <p:txBody>
              <a:bodyPr wrap="square" rtlCol="0">
                <a:spAutoFit/>
              </a:bodyPr>
              <a:lstStyle/>
              <a:p>
                <a:pPr algn="ctr"/>
                <a:r>
                  <a:rPr lang="zh-CN" altLang="en-US" sz="1400"/>
                  <a:t>形态分析</a:t>
                </a:r>
                <a:endParaRPr lang="zh-CN" altLang="en-US" sz="1400"/>
              </a:p>
            </p:txBody>
          </p:sp>
          <p:sp>
            <p:nvSpPr>
              <p:cNvPr id="19" name="文本框 18"/>
              <p:cNvSpPr txBox="1"/>
              <p:nvPr/>
            </p:nvSpPr>
            <p:spPr>
              <a:xfrm>
                <a:off x="2597" y="5226"/>
                <a:ext cx="1413" cy="483"/>
              </a:xfrm>
              <a:prstGeom prst="rect">
                <a:avLst/>
              </a:prstGeom>
              <a:noFill/>
            </p:spPr>
            <p:txBody>
              <a:bodyPr wrap="square" rtlCol="0">
                <a:spAutoFit/>
              </a:bodyPr>
              <a:lstStyle/>
              <a:p>
                <a:pPr algn="ctr"/>
                <a:r>
                  <a:rPr lang="zh-CN" altLang="en-US" sz="1400"/>
                  <a:t>句法分析</a:t>
                </a:r>
                <a:endParaRPr lang="zh-CN" altLang="en-US" sz="1400"/>
              </a:p>
            </p:txBody>
          </p:sp>
          <p:sp>
            <p:nvSpPr>
              <p:cNvPr id="20" name="文本框 19"/>
              <p:cNvSpPr txBox="1"/>
              <p:nvPr/>
            </p:nvSpPr>
            <p:spPr>
              <a:xfrm>
                <a:off x="3393" y="4269"/>
                <a:ext cx="1413" cy="483"/>
              </a:xfrm>
              <a:prstGeom prst="rect">
                <a:avLst/>
              </a:prstGeom>
              <a:noFill/>
            </p:spPr>
            <p:txBody>
              <a:bodyPr wrap="square" rtlCol="0">
                <a:spAutoFit/>
              </a:bodyPr>
              <a:lstStyle/>
              <a:p>
                <a:pPr algn="ctr"/>
                <a:r>
                  <a:rPr lang="zh-CN" altLang="en-US" sz="1400"/>
                  <a:t>语义分析</a:t>
                </a:r>
                <a:endParaRPr lang="zh-CN" altLang="en-US" sz="1400"/>
              </a:p>
            </p:txBody>
          </p:sp>
          <p:sp>
            <p:nvSpPr>
              <p:cNvPr id="21" name="文本框 20"/>
              <p:cNvSpPr txBox="1"/>
              <p:nvPr/>
            </p:nvSpPr>
            <p:spPr>
              <a:xfrm>
                <a:off x="7248" y="4244"/>
                <a:ext cx="1413" cy="483"/>
              </a:xfrm>
              <a:prstGeom prst="rect">
                <a:avLst/>
              </a:prstGeom>
              <a:noFill/>
            </p:spPr>
            <p:txBody>
              <a:bodyPr wrap="square" rtlCol="0">
                <a:spAutoFit/>
              </a:bodyPr>
              <a:lstStyle/>
              <a:p>
                <a:pPr algn="ctr"/>
                <a:r>
                  <a:rPr lang="zh-CN" altLang="en-US" sz="1400"/>
                  <a:t>语义生成</a:t>
                </a:r>
                <a:endParaRPr lang="zh-CN" altLang="en-US" sz="1400"/>
              </a:p>
            </p:txBody>
          </p:sp>
          <p:sp>
            <p:nvSpPr>
              <p:cNvPr id="22" name="文本框 21"/>
              <p:cNvSpPr txBox="1"/>
              <p:nvPr/>
            </p:nvSpPr>
            <p:spPr>
              <a:xfrm>
                <a:off x="8314" y="5235"/>
                <a:ext cx="1413" cy="483"/>
              </a:xfrm>
              <a:prstGeom prst="rect">
                <a:avLst/>
              </a:prstGeom>
              <a:noFill/>
            </p:spPr>
            <p:txBody>
              <a:bodyPr wrap="square" rtlCol="0">
                <a:spAutoFit/>
              </a:bodyPr>
              <a:lstStyle/>
              <a:p>
                <a:pPr algn="ctr"/>
                <a:r>
                  <a:rPr lang="zh-CN" altLang="en-US" sz="1400"/>
                  <a:t>句法生成</a:t>
                </a:r>
                <a:endParaRPr lang="zh-CN" altLang="en-US" sz="1400"/>
              </a:p>
            </p:txBody>
          </p:sp>
          <p:sp>
            <p:nvSpPr>
              <p:cNvPr id="23" name="文本框 22"/>
              <p:cNvSpPr txBox="1"/>
              <p:nvPr/>
            </p:nvSpPr>
            <p:spPr>
              <a:xfrm>
                <a:off x="9248" y="6267"/>
                <a:ext cx="1413" cy="483"/>
              </a:xfrm>
              <a:prstGeom prst="rect">
                <a:avLst/>
              </a:prstGeom>
              <a:noFill/>
            </p:spPr>
            <p:txBody>
              <a:bodyPr wrap="square" rtlCol="0">
                <a:spAutoFit/>
              </a:bodyPr>
              <a:lstStyle/>
              <a:p>
                <a:pPr algn="ctr"/>
                <a:r>
                  <a:rPr lang="zh-CN" altLang="en-US" sz="1400"/>
                  <a:t>形态生成</a:t>
                </a:r>
                <a:endParaRPr lang="zh-CN" altLang="en-US" sz="1400"/>
              </a:p>
            </p:txBody>
          </p:sp>
        </p:grpSp>
        <p:sp>
          <p:nvSpPr>
            <p:cNvPr id="2" name="文本框 1"/>
            <p:cNvSpPr txBox="1"/>
            <p:nvPr/>
          </p:nvSpPr>
          <p:spPr>
            <a:xfrm>
              <a:off x="2045" y="4273"/>
              <a:ext cx="724" cy="1612"/>
            </a:xfrm>
            <a:prstGeom prst="rect">
              <a:avLst/>
            </a:prstGeom>
            <a:noFill/>
          </p:spPr>
          <p:txBody>
            <a:bodyPr vert="eaVert" wrap="square" rtlCol="0">
              <a:spAutoFit/>
            </a:bodyPr>
            <a:lstStyle/>
            <a:p>
              <a:r>
                <a:rPr lang="zh-CN" altLang="en-US">
                  <a:solidFill>
                    <a:srgbClr val="FF0000"/>
                  </a:solidFill>
                </a:rPr>
                <a:t>语言理解</a:t>
              </a:r>
              <a:endParaRPr lang="zh-CN" altLang="en-US">
                <a:solidFill>
                  <a:srgbClr val="FF0000"/>
                </a:solidFill>
              </a:endParaRPr>
            </a:p>
          </p:txBody>
        </p:sp>
        <p:sp>
          <p:nvSpPr>
            <p:cNvPr id="3" name="文本框 2"/>
            <p:cNvSpPr txBox="1"/>
            <p:nvPr/>
          </p:nvSpPr>
          <p:spPr>
            <a:xfrm>
              <a:off x="10420" y="4282"/>
              <a:ext cx="724" cy="1612"/>
            </a:xfrm>
            <a:prstGeom prst="rect">
              <a:avLst/>
            </a:prstGeom>
            <a:noFill/>
          </p:spPr>
          <p:txBody>
            <a:bodyPr vert="eaVert" wrap="square" rtlCol="0">
              <a:spAutoFit/>
            </a:bodyPr>
            <a:lstStyle/>
            <a:p>
              <a:r>
                <a:rPr lang="zh-CN" altLang="en-US">
                  <a:solidFill>
                    <a:srgbClr val="FF0000"/>
                  </a:solidFill>
                </a:rPr>
                <a:t>语言生成</a:t>
              </a:r>
              <a:endParaRPr lang="zh-CN" altLang="en-US">
                <a:solidFill>
                  <a:srgbClr val="FF0000"/>
                </a:solidFill>
              </a:endParaRPr>
            </a:p>
          </p:txBody>
        </p:sp>
        <p:sp>
          <p:nvSpPr>
            <p:cNvPr id="25" name="矩形 24"/>
            <p:cNvSpPr/>
            <p:nvPr/>
          </p:nvSpPr>
          <p:spPr>
            <a:xfrm>
              <a:off x="2063" y="4142"/>
              <a:ext cx="706" cy="1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0438" y="4152"/>
              <a:ext cx="706" cy="1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0"/>
            <a:ext cx="6482886" cy="423545"/>
          </a:xfrm>
        </p:spPr>
        <p:txBody>
          <a:bodyPr/>
          <a:lstStyle/>
          <a:p>
            <a:r>
              <a:rPr sz="2400" spc="300" dirty="0">
                <a:sym typeface="+mn-ea"/>
              </a:rPr>
              <a:t>机器翻译基本方法</a:t>
            </a:r>
            <a:endParaRPr lang="zh-CN" altLang="en-US" sz="2400" dirty="0"/>
          </a:p>
        </p:txBody>
      </p:sp>
      <p:sp>
        <p:nvSpPr>
          <p:cNvPr id="10" name="文本框 9"/>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smtClean="0">
                <a:solidFill>
                  <a:schemeClr val="bg1"/>
                </a:solidFill>
              </a:rPr>
              <a:t>1</a:t>
            </a:r>
            <a:endParaRPr lang="zh-CN" altLang="en-US" sz="2700" b="1" dirty="0" smtClean="0">
              <a:solidFill>
                <a:schemeClr val="bg1"/>
              </a:solidFill>
            </a:endParaRPr>
          </a:p>
        </p:txBody>
      </p:sp>
      <p:sp>
        <p:nvSpPr>
          <p:cNvPr id="5" name="文本框 4"/>
          <p:cNvSpPr txBox="1"/>
          <p:nvPr/>
        </p:nvSpPr>
        <p:spPr>
          <a:xfrm>
            <a:off x="866140" y="1934210"/>
            <a:ext cx="7315835" cy="4276725"/>
          </a:xfrm>
          <a:prstGeom prst="rect">
            <a:avLst/>
          </a:prstGeom>
          <a:noFill/>
        </p:spPr>
        <p:txBody>
          <a:bodyPr wrap="square" rtlCol="0">
            <a:spAutoFit/>
          </a:bodyPr>
          <a:lstStyle/>
          <a:p>
            <a:pPr marL="342900" lvl="0" indent="-342900" algn="just">
              <a:lnSpc>
                <a:spcPct val="150000"/>
              </a:lnSpc>
              <a:spcBef>
                <a:spcPts val="600"/>
              </a:spcBef>
              <a:spcAft>
                <a:spcPts val="600"/>
              </a:spcAft>
              <a:buClr>
                <a:schemeClr val="tx2"/>
              </a:buClr>
              <a:buFont typeface="Wingdings" panose="05000000000000000000" pitchFamily="2" charset="2"/>
              <a:buChar char="n"/>
            </a:pPr>
            <a:r>
              <a:rPr lang="zh-CN" altLang="en-US" sz="2000" b="1" dirty="0" smtClean="0">
                <a:solidFill>
                  <a:srgbClr val="00B0F0"/>
                </a:solidFill>
                <a:latin typeface="+mn-ea"/>
              </a:rPr>
              <a:t>直接</a:t>
            </a:r>
            <a:r>
              <a:rPr lang="zh-CN" altLang="en-US" sz="2000" b="1" dirty="0">
                <a:solidFill>
                  <a:srgbClr val="00B0F0"/>
                </a:solidFill>
                <a:latin typeface="+mn-ea"/>
              </a:rPr>
              <a:t>翻译法</a:t>
            </a:r>
            <a:r>
              <a:rPr lang="zh-CN" altLang="en-US" sz="2000" dirty="0">
                <a:solidFill>
                  <a:srgbClr val="00B0F0"/>
                </a:solidFill>
                <a:latin typeface="+mn-ea"/>
              </a:rPr>
              <a:t>  </a:t>
            </a:r>
            <a:r>
              <a:rPr lang="zh-CN" altLang="en-US" sz="2000" spc="300" dirty="0">
                <a:solidFill>
                  <a:srgbClr val="000000"/>
                </a:solidFill>
                <a:latin typeface="+mn-ea"/>
              </a:rPr>
              <a:t>不进行语句和语义的分析，形态分析之后直接把源语言的符号串转换为目标语言的</a:t>
            </a:r>
            <a:r>
              <a:rPr lang="zh-CN" altLang="en-US" sz="2000" spc="300" dirty="0" smtClean="0">
                <a:solidFill>
                  <a:srgbClr val="000000"/>
                </a:solidFill>
                <a:latin typeface="+mn-ea"/>
              </a:rPr>
              <a:t>符号串。</a:t>
            </a:r>
            <a:endParaRPr lang="en-US" altLang="zh-CN" sz="2000" spc="300" dirty="0" smtClean="0">
              <a:solidFill>
                <a:srgbClr val="000000"/>
              </a:solidFill>
              <a:latin typeface="+mn-ea"/>
            </a:endParaRPr>
          </a:p>
          <a:p>
            <a:pPr marL="342900" indent="-342900" algn="just">
              <a:lnSpc>
                <a:spcPct val="150000"/>
              </a:lnSpc>
              <a:spcBef>
                <a:spcPts val="600"/>
              </a:spcBef>
              <a:spcAft>
                <a:spcPts val="600"/>
              </a:spcAft>
              <a:buClr>
                <a:schemeClr val="tx2"/>
              </a:buClr>
              <a:buFont typeface="Wingdings" panose="05000000000000000000" pitchFamily="2" charset="2"/>
              <a:buChar char="n"/>
            </a:pPr>
            <a:r>
              <a:rPr lang="zh-CN" altLang="en-US" sz="2000" b="1" dirty="0">
                <a:solidFill>
                  <a:schemeClr val="accent6">
                    <a:lumMod val="75000"/>
                  </a:schemeClr>
                </a:solidFill>
                <a:latin typeface="+mn-ea"/>
              </a:rPr>
              <a:t>转换法</a:t>
            </a:r>
            <a:r>
              <a:rPr lang="zh-CN" altLang="en-US" sz="2000" dirty="0">
                <a:latin typeface="+mn-ea"/>
              </a:rPr>
              <a:t>     </a:t>
            </a:r>
            <a:r>
              <a:rPr lang="zh-CN" altLang="zh-CN" sz="2000" dirty="0">
                <a:latin typeface="+mn-ea"/>
              </a:rPr>
              <a:t>将源语言的符号串通过形态分析、句法分析甚至语义分析转换为目标语言的符号串。</a:t>
            </a:r>
            <a:endParaRPr lang="en-US" altLang="zh-CN" sz="2000" dirty="0">
              <a:latin typeface="+mn-ea"/>
            </a:endParaRPr>
          </a:p>
          <a:p>
            <a:pPr marL="342900" indent="-342900" algn="just">
              <a:lnSpc>
                <a:spcPct val="150000"/>
              </a:lnSpc>
              <a:spcBef>
                <a:spcPts val="600"/>
              </a:spcBef>
              <a:spcAft>
                <a:spcPts val="600"/>
              </a:spcAft>
              <a:buClr>
                <a:schemeClr val="tx2"/>
              </a:buClr>
              <a:buFont typeface="Wingdings" panose="05000000000000000000" pitchFamily="2" charset="2"/>
              <a:buChar char="n"/>
            </a:pPr>
            <a:r>
              <a:rPr lang="zh-CN" altLang="en-US" sz="2000" b="1" dirty="0">
                <a:solidFill>
                  <a:schemeClr val="accent6">
                    <a:lumMod val="75000"/>
                  </a:schemeClr>
                </a:solidFill>
                <a:latin typeface="+mn-ea"/>
              </a:rPr>
              <a:t>中间语言法</a:t>
            </a:r>
            <a:r>
              <a:rPr lang="zh-CN" altLang="en-US" sz="2000" dirty="0">
                <a:latin typeface="+mn-ea"/>
              </a:rPr>
              <a:t> </a:t>
            </a:r>
            <a:r>
              <a:rPr lang="zh-CN" altLang="zh-CN" sz="2000" dirty="0">
                <a:latin typeface="+mn-ea"/>
              </a:rPr>
              <a:t>经过机器翻译金字塔所描述的需要经过中间语言这个层次的完整翻译过程。</a:t>
            </a:r>
            <a:endParaRPr lang="en-US" altLang="zh-CN" sz="2000" dirty="0">
              <a:latin typeface="+mn-ea"/>
            </a:endParaRPr>
          </a:p>
          <a:p>
            <a:pPr marL="342900" lvl="0" indent="-342900" algn="just">
              <a:lnSpc>
                <a:spcPct val="130000"/>
              </a:lnSpc>
              <a:spcBef>
                <a:spcPts val="600"/>
              </a:spcBef>
              <a:spcAft>
                <a:spcPts val="600"/>
              </a:spcAft>
              <a:buClr>
                <a:schemeClr val="tx2"/>
              </a:buClr>
              <a:buFont typeface="Wingdings" panose="05000000000000000000" pitchFamily="2" charset="2"/>
              <a:buChar char="n"/>
            </a:pPr>
            <a:endParaRPr lang="en-US" altLang="zh-CN" sz="2000" spc="300" dirty="0">
              <a:solidFill>
                <a:srgbClr val="000000"/>
              </a:solidFill>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zh-CN" altLang="en-US" sz="2000" dirty="0">
              <a:latin typeface="+mn-ea"/>
            </a:endParaRPr>
          </a:p>
        </p:txBody>
      </p:sp>
      <p:sp>
        <p:nvSpPr>
          <p:cNvPr id="6" name="文本框 5"/>
          <p:cNvSpPr txBox="1"/>
          <p:nvPr/>
        </p:nvSpPr>
        <p:spPr>
          <a:xfrm>
            <a:off x="2555776" y="1270761"/>
            <a:ext cx="4176464" cy="429895"/>
          </a:xfrm>
          <a:prstGeom prst="rect">
            <a:avLst/>
          </a:prstGeom>
          <a:noFill/>
        </p:spPr>
        <p:txBody>
          <a:bodyPr wrap="square" rtlCol="0">
            <a:spAutoFit/>
          </a:bodyPr>
          <a:lstStyle/>
          <a:p>
            <a:pPr algn="ctr"/>
            <a:r>
              <a:rPr lang="zh-CN" altLang="zh-CN" sz="2200" b="1" dirty="0"/>
              <a:t>基于规则的机器翻译</a:t>
            </a:r>
            <a:endParaRPr lang="zh-CN" altLang="zh-CN" sz="2200" b="1" dirty="0"/>
          </a:p>
        </p:txBody>
      </p:sp>
    </p:spTree>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204913" y="372610"/>
            <a:ext cx="6482886" cy="423545"/>
          </a:xfrm>
        </p:spPr>
        <p:txBody>
          <a:bodyPr/>
          <a:lstStyle/>
          <a:p>
            <a:r>
              <a:rPr sz="2400" spc="300" dirty="0">
                <a:sym typeface="+mn-ea"/>
              </a:rPr>
              <a:t>机器翻译基本方法</a:t>
            </a:r>
            <a:endParaRPr lang="zh-CN" altLang="en-US" sz="2400" dirty="0"/>
          </a:p>
        </p:txBody>
      </p:sp>
      <p:sp>
        <p:nvSpPr>
          <p:cNvPr id="10" name="文本框 9"/>
          <p:cNvSpPr txBox="1">
            <a:spLocks noChangeArrowheads="1"/>
          </p:cNvSpPr>
          <p:nvPr/>
        </p:nvSpPr>
        <p:spPr bwMode="auto">
          <a:xfrm>
            <a:off x="268014" y="1033583"/>
            <a:ext cx="72734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2700" b="1" dirty="0" smtClean="0">
                <a:solidFill>
                  <a:schemeClr val="bg1"/>
                </a:solidFill>
              </a:rPr>
              <a:t>1</a:t>
            </a:r>
            <a:endParaRPr lang="zh-CN" altLang="en-US" sz="2700" b="1" dirty="0" smtClean="0">
              <a:solidFill>
                <a:schemeClr val="bg1"/>
              </a:solidFill>
            </a:endParaRPr>
          </a:p>
        </p:txBody>
      </p:sp>
      <p:sp>
        <p:nvSpPr>
          <p:cNvPr id="5" name="文本框 4"/>
          <p:cNvSpPr txBox="1"/>
          <p:nvPr/>
        </p:nvSpPr>
        <p:spPr>
          <a:xfrm>
            <a:off x="866775" y="2336800"/>
            <a:ext cx="7666355" cy="1568450"/>
          </a:xfrm>
          <a:prstGeom prst="rect">
            <a:avLst/>
          </a:prstGeom>
          <a:noFill/>
        </p:spPr>
        <p:txBody>
          <a:bodyPr wrap="square" rtlCol="0">
            <a:spAutoFit/>
          </a:bodyPr>
          <a:lstStyle/>
          <a:p>
            <a:pPr marL="342900" indent="-342900" algn="just">
              <a:lnSpc>
                <a:spcPct val="150000"/>
              </a:lnSpc>
              <a:spcBef>
                <a:spcPts val="600"/>
              </a:spcBef>
              <a:spcAft>
                <a:spcPts val="600"/>
              </a:spcAft>
              <a:buClr>
                <a:schemeClr val="tx2"/>
              </a:buClr>
              <a:buFont typeface="Wingdings" panose="05000000000000000000" pitchFamily="2" charset="2"/>
              <a:buChar char="n"/>
            </a:pPr>
            <a:r>
              <a:rPr lang="zh-CN" altLang="zh-CN" sz="2000" b="1" dirty="0">
                <a:solidFill>
                  <a:schemeClr val="accent6">
                    <a:lumMod val="75000"/>
                  </a:schemeClr>
                </a:solidFill>
              </a:rPr>
              <a:t>基于实例的</a:t>
            </a:r>
            <a:r>
              <a:rPr lang="zh-CN" altLang="zh-CN" sz="2000" b="1" dirty="0" smtClean="0">
                <a:solidFill>
                  <a:schemeClr val="accent6">
                    <a:lumMod val="75000"/>
                  </a:schemeClr>
                </a:solidFill>
              </a:rPr>
              <a:t>机器翻译</a:t>
            </a:r>
            <a:r>
              <a:rPr lang="en-US" altLang="zh-CN" sz="2000" dirty="0" smtClean="0">
                <a:solidFill>
                  <a:schemeClr val="accent6">
                    <a:lumMod val="75000"/>
                  </a:schemeClr>
                </a:solidFill>
              </a:rPr>
              <a:t>  </a:t>
            </a:r>
            <a:r>
              <a:rPr lang="zh-CN" altLang="zh-CN" sz="2000" dirty="0" smtClean="0"/>
              <a:t>在</a:t>
            </a:r>
            <a:r>
              <a:rPr lang="zh-CN" altLang="zh-CN" sz="2000" dirty="0"/>
              <a:t>计算机中存储一些实例，并建立由给定的句子搜索类似例句的机制，由实例来引导推理的机器翻译方法。</a:t>
            </a:r>
            <a:endParaRPr lang="en-US" altLang="zh-CN" sz="2000" spc="300" dirty="0">
              <a:solidFill>
                <a:srgbClr val="000000"/>
              </a:solidFill>
              <a:latin typeface="+mn-ea"/>
            </a:endParaRPr>
          </a:p>
          <a:p>
            <a:pPr marL="342900" indent="-342900" algn="just">
              <a:lnSpc>
                <a:spcPct val="130000"/>
              </a:lnSpc>
              <a:spcBef>
                <a:spcPts val="600"/>
              </a:spcBef>
              <a:spcAft>
                <a:spcPts val="600"/>
              </a:spcAft>
              <a:buClr>
                <a:schemeClr val="tx2"/>
              </a:buClr>
              <a:buFont typeface="Wingdings" panose="05000000000000000000" pitchFamily="2" charset="2"/>
              <a:buChar char="n"/>
            </a:pPr>
            <a:endParaRPr lang="zh-CN" altLang="en-US" sz="2000" dirty="0">
              <a:latin typeface="+mn-ea"/>
            </a:endParaRPr>
          </a:p>
        </p:txBody>
      </p:sp>
      <p:sp>
        <p:nvSpPr>
          <p:cNvPr id="6" name="文本框 5"/>
          <p:cNvSpPr txBox="1"/>
          <p:nvPr/>
        </p:nvSpPr>
        <p:spPr>
          <a:xfrm>
            <a:off x="2611656" y="1540636"/>
            <a:ext cx="4176464" cy="525657"/>
          </a:xfrm>
          <a:prstGeom prst="rect">
            <a:avLst/>
          </a:prstGeom>
          <a:noFill/>
        </p:spPr>
        <p:txBody>
          <a:bodyPr wrap="square" rtlCol="0">
            <a:spAutoFit/>
          </a:bodyPr>
          <a:lstStyle/>
          <a:p>
            <a:pPr algn="ctr">
              <a:lnSpc>
                <a:spcPct val="130000"/>
              </a:lnSpc>
              <a:spcBef>
                <a:spcPts val="600"/>
              </a:spcBef>
              <a:spcAft>
                <a:spcPts val="600"/>
              </a:spcAft>
              <a:buClr>
                <a:schemeClr val="tx2"/>
              </a:buClr>
            </a:pPr>
            <a:r>
              <a:rPr lang="zh-CN" altLang="zh-CN" sz="2400" b="1" dirty="0"/>
              <a:t>基于语料库的机器翻译</a:t>
            </a:r>
            <a:endParaRPr lang="zh-CN" altLang="en-US" sz="2400" b="1" dirty="0">
              <a:latin typeface="+mn-ea"/>
            </a:endParaRPr>
          </a:p>
        </p:txBody>
      </p:sp>
    </p:spTree>
  </p:cSld>
  <p:clrMapOvr>
    <a:masterClrMapping/>
  </p:clrMapOvr>
  <p:transition spd="med">
    <p:pull/>
  </p:transition>
  <p:timing>
    <p:tnLst>
      <p:par>
        <p:cTn id="1" dur="indefinite" restart="never" nodeType="tmRoot"/>
      </p:par>
    </p:tnLst>
  </p:timing>
</p:sld>
</file>

<file path=ppt/tags/tag1.xml><?xml version="1.0" encoding="utf-8"?>
<p:tagLst xmlns:p="http://schemas.openxmlformats.org/presentationml/2006/main">
  <p:tag name="PA" val="v5.1.2"/>
</p:tagLst>
</file>

<file path=ppt/tags/tag10.xml><?xml version="1.0" encoding="utf-8"?>
<p:tagLst xmlns:p="http://schemas.openxmlformats.org/presentationml/2006/main">
  <p:tag name="REFSHAPE" val="423932540"/>
  <p:tag name="KSO_WM_UNIT_PLACING_PICTURE_USER_VIEWPORT" val="{&quot;height&quot;:5160,&quot;width&quot;:8355}"/>
</p:tagLst>
</file>

<file path=ppt/tags/tag11.xml><?xml version="1.0" encoding="utf-8"?>
<p:tagLst xmlns:p="http://schemas.openxmlformats.org/presentationml/2006/main">
  <p:tag name="REFSHAPE" val="452044212"/>
  <p:tag name="KSO_WM_UNIT_PLACING_PICTURE_USER_VIEWPORT" val="{&quot;height&quot;:3075,&quot;width&quot;:7440}"/>
</p:tagLst>
</file>

<file path=ppt/tags/tag12.xml><?xml version="1.0" encoding="utf-8"?>
<p:tagLst xmlns:p="http://schemas.openxmlformats.org/presentationml/2006/main">
  <p:tag name="KSO_WM_UNIT_TABLE_BEAUTIFY" val="smartTable{4d65b52c-25f8-4249-ad4f-b645ea609494}"/>
</p:tagLst>
</file>

<file path=ppt/tags/tag13.xml><?xml version="1.0" encoding="utf-8"?>
<p:tagLst xmlns:p="http://schemas.openxmlformats.org/presentationml/2006/main">
  <p:tag name="KSO_WM_UNIT_TABLE_BEAUTIFY" val="smartTable{4d65b52c-25f8-4249-ad4f-b645ea609494}"/>
</p:tagLst>
</file>

<file path=ppt/tags/tag2.xml><?xml version="1.0" encoding="utf-8"?>
<p:tagLst xmlns:p="http://schemas.openxmlformats.org/presentationml/2006/main">
  <p:tag name="PA" val="v5.1.2"/>
</p:tagLst>
</file>

<file path=ppt/tags/tag3.xml><?xml version="1.0" encoding="utf-8"?>
<p:tagLst xmlns:p="http://schemas.openxmlformats.org/presentationml/2006/main">
  <p:tag name="PA" val="v5.1.2"/>
</p:tagLst>
</file>

<file path=ppt/tags/tag4.xml><?xml version="1.0" encoding="utf-8"?>
<p:tagLst xmlns:p="http://schemas.openxmlformats.org/presentationml/2006/main">
  <p:tag name="PA" val="v5.1.2"/>
</p:tagLst>
</file>

<file path=ppt/tags/tag5.xml><?xml version="1.0" encoding="utf-8"?>
<p:tagLst xmlns:p="http://schemas.openxmlformats.org/presentationml/2006/main">
  <p:tag name="PA" val="v5.1.2"/>
</p:tagLst>
</file>

<file path=ppt/tags/tag6.xml><?xml version="1.0" encoding="utf-8"?>
<p:tagLst xmlns:p="http://schemas.openxmlformats.org/presentationml/2006/main">
  <p:tag name="PA" val="v5.1.2"/>
</p:tagLst>
</file>

<file path=ppt/tags/tag7.xml><?xml version="1.0" encoding="utf-8"?>
<p:tagLst xmlns:p="http://schemas.openxmlformats.org/presentationml/2006/main">
  <p:tag name="PA" val="v5.1.2"/>
</p:tagLst>
</file>

<file path=ppt/tags/tag8.xml><?xml version="1.0" encoding="utf-8"?>
<p:tagLst xmlns:p="http://schemas.openxmlformats.org/presentationml/2006/main">
  <p:tag name="PA" val="v5.1.2"/>
</p:tagLst>
</file>

<file path=ppt/tags/tag9.xml><?xml version="1.0" encoding="utf-8"?>
<p:tagLst xmlns:p="http://schemas.openxmlformats.org/presentationml/2006/main">
  <p:tag name="PA" val="v5.1.2"/>
</p:tagLst>
</file>

<file path=ppt/theme/theme1.xml><?xml version="1.0" encoding="utf-8"?>
<a:theme xmlns:a="http://schemas.openxmlformats.org/drawingml/2006/main" name="内页​​">
  <a:themeElements>
    <a:clrScheme name="自定义 34">
      <a:dk1>
        <a:sysClr val="windowText" lastClr="000000"/>
      </a:dk1>
      <a:lt1>
        <a:sysClr val="window" lastClr="FFFFFF"/>
      </a:lt1>
      <a:dk2>
        <a:srgbClr val="006C39"/>
      </a:dk2>
      <a:lt2>
        <a:srgbClr val="FFFFFF"/>
      </a:lt2>
      <a:accent1>
        <a:srgbClr val="006C39"/>
      </a:accent1>
      <a:accent2>
        <a:srgbClr val="3F3F3F"/>
      </a:accent2>
      <a:accent3>
        <a:srgbClr val="A2A2A2"/>
      </a:accent3>
      <a:accent4>
        <a:srgbClr val="A13F0B"/>
      </a:accent4>
      <a:accent5>
        <a:srgbClr val="4EB3CF"/>
      </a:accent5>
      <a:accent6>
        <a:srgbClr val="51C3F9"/>
      </a:accent6>
      <a:hlink>
        <a:srgbClr val="EE7B08"/>
      </a:hlink>
      <a:folHlink>
        <a:srgbClr val="977B2D"/>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封2​​">
  <a:themeElements>
    <a:clrScheme name="自定义 34">
      <a:dk1>
        <a:sysClr val="windowText" lastClr="000000"/>
      </a:dk1>
      <a:lt1>
        <a:sysClr val="window" lastClr="FFFFFF"/>
      </a:lt1>
      <a:dk2>
        <a:srgbClr val="006C39"/>
      </a:dk2>
      <a:lt2>
        <a:srgbClr val="FFFFFF"/>
      </a:lt2>
      <a:accent1>
        <a:srgbClr val="006C39"/>
      </a:accent1>
      <a:accent2>
        <a:srgbClr val="3F3F3F"/>
      </a:accent2>
      <a:accent3>
        <a:srgbClr val="A2A2A2"/>
      </a:accent3>
      <a:accent4>
        <a:srgbClr val="A13F0B"/>
      </a:accent4>
      <a:accent5>
        <a:srgbClr val="4EB3CF"/>
      </a:accent5>
      <a:accent6>
        <a:srgbClr val="51C3F9"/>
      </a:accent6>
      <a:hlink>
        <a:srgbClr val="EE7B08"/>
      </a:hlink>
      <a:folHlink>
        <a:srgbClr val="977B2D"/>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目2​​">
  <a:themeElements>
    <a:clrScheme name="自定义 34">
      <a:dk1>
        <a:sysClr val="windowText" lastClr="000000"/>
      </a:dk1>
      <a:lt1>
        <a:sysClr val="window" lastClr="FFFFFF"/>
      </a:lt1>
      <a:dk2>
        <a:srgbClr val="006C39"/>
      </a:dk2>
      <a:lt2>
        <a:srgbClr val="FFFFFF"/>
      </a:lt2>
      <a:accent1>
        <a:srgbClr val="006C39"/>
      </a:accent1>
      <a:accent2>
        <a:srgbClr val="3F3F3F"/>
      </a:accent2>
      <a:accent3>
        <a:srgbClr val="A2A2A2"/>
      </a:accent3>
      <a:accent4>
        <a:srgbClr val="A13F0B"/>
      </a:accent4>
      <a:accent5>
        <a:srgbClr val="4EB3CF"/>
      </a:accent5>
      <a:accent6>
        <a:srgbClr val="51C3F9"/>
      </a:accent6>
      <a:hlink>
        <a:srgbClr val="EE7B08"/>
      </a:hlink>
      <a:folHlink>
        <a:srgbClr val="977B2D"/>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2824</Words>
  <Application>WPS 演示</Application>
  <PresentationFormat>全屏显示(4:3)</PresentationFormat>
  <Paragraphs>395</Paragraphs>
  <Slides>35</Slides>
  <Notes>54</Notes>
  <HiddenSlides>0</HiddenSlides>
  <MMClips>0</MMClips>
  <ScaleCrop>false</ScaleCrop>
  <HeadingPairs>
    <vt:vector size="8" baseType="variant">
      <vt:variant>
        <vt:lpstr>已用的字体</vt:lpstr>
      </vt:variant>
      <vt:variant>
        <vt:i4>10</vt:i4>
      </vt:variant>
      <vt:variant>
        <vt:lpstr>主题</vt:lpstr>
      </vt:variant>
      <vt:variant>
        <vt:i4>3</vt:i4>
      </vt:variant>
      <vt:variant>
        <vt:lpstr>嵌入 OLE 服务器</vt:lpstr>
      </vt:variant>
      <vt:variant>
        <vt:i4>3</vt:i4>
      </vt:variant>
      <vt:variant>
        <vt:lpstr>幻灯片标题</vt:lpstr>
      </vt:variant>
      <vt:variant>
        <vt:i4>35</vt:i4>
      </vt:variant>
    </vt:vector>
  </HeadingPairs>
  <TitlesOfParts>
    <vt:vector size="51" baseType="lpstr">
      <vt:lpstr>Arial</vt:lpstr>
      <vt:lpstr>宋体</vt:lpstr>
      <vt:lpstr>Wingdings</vt:lpstr>
      <vt:lpstr>Century Gothic</vt:lpstr>
      <vt:lpstr>微软雅黑</vt:lpstr>
      <vt:lpstr>微软雅黑 Light</vt:lpstr>
      <vt:lpstr>Wingdings 3</vt:lpstr>
      <vt:lpstr>Arial Unicode MS</vt:lpstr>
      <vt:lpstr>Calibri</vt:lpstr>
      <vt:lpstr>Wingdings</vt:lpstr>
      <vt:lpstr>内页​​</vt:lpstr>
      <vt:lpstr>封2​​</vt:lpstr>
      <vt:lpstr>目2​​</vt:lpstr>
      <vt:lpstr>Equation.KSEE3</vt:lpstr>
      <vt:lpstr>Equation.KSEE3</vt:lpstr>
      <vt:lpstr>Equation.KSEE3</vt:lpstr>
      <vt:lpstr>北京理工大学 机器翻译文献综述</vt:lpstr>
      <vt:lpstr>PowerPoint 演示文稿</vt:lpstr>
      <vt:lpstr>PowerPoint 演示文稿</vt:lpstr>
      <vt:lpstr>机器翻译发展</vt:lpstr>
      <vt:lpstr>PowerPoint 演示文稿</vt:lpstr>
      <vt:lpstr>机器翻译基本方法</vt:lpstr>
      <vt:lpstr>机器翻译基本方法</vt:lpstr>
      <vt:lpstr>机器翻译基本方法</vt:lpstr>
      <vt:lpstr>机器翻译基本方法</vt:lpstr>
      <vt:lpstr>机器翻译基本方法</vt:lpstr>
      <vt:lpstr>PowerPoint 演示文稿</vt:lpstr>
      <vt:lpstr>机器翻译基本方法</vt:lpstr>
      <vt:lpstr>统计机器翻译</vt:lpstr>
      <vt:lpstr>统计机器翻译</vt:lpstr>
      <vt:lpstr>统计机器翻译</vt:lpstr>
      <vt:lpstr>统计机器翻译</vt:lpstr>
      <vt:lpstr>统计机器翻译</vt:lpstr>
      <vt:lpstr>统计机器翻译</vt:lpstr>
      <vt:lpstr>PowerPoint 演示文稿</vt:lpstr>
      <vt:lpstr>神经机器翻译</vt:lpstr>
      <vt:lpstr>神经机器翻译</vt:lpstr>
      <vt:lpstr>神经机器翻译</vt:lpstr>
      <vt:lpstr>神经机器翻译</vt:lpstr>
      <vt:lpstr>神经机器翻译</vt:lpstr>
      <vt:lpstr>神经机器翻译</vt:lpstr>
      <vt:lpstr>神经机器翻译</vt:lpstr>
      <vt:lpstr>神经机器翻译</vt:lpstr>
      <vt:lpstr>PowerPoint 演示文稿</vt:lpstr>
      <vt:lpstr>预训练模型翻译</vt:lpstr>
      <vt:lpstr>预训练模型翻译</vt:lpstr>
      <vt:lpstr>预训练模型翻译</vt:lpstr>
      <vt:lpstr>预训练模型翻译</vt:lpstr>
      <vt:lpstr>预训练模型翻译</vt:lpstr>
      <vt:lpstr>模型比较</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93474</cp:lastModifiedBy>
  <cp:revision>3054</cp:revision>
  <dcterms:created xsi:type="dcterms:W3CDTF">2019-11-17T16:21:00Z</dcterms:created>
  <dcterms:modified xsi:type="dcterms:W3CDTF">2019-12-10T14:01:52Z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