
<file path=[Content_Types].xml><?xml version="1.0" encoding="utf-8"?>
<Types xmlns="http://schemas.openxmlformats.org/package/2006/content-types">
  <Default Extension="jpeg" ContentType="image/jpeg"/>
  <Default Extension="png" ContentType="image/png"/>
  <Default Extension="gif" ContentType="image/gi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054" r:id="rId3"/>
    <p:sldId id="1964" r:id="rId4"/>
    <p:sldId id="1795" r:id="rId5"/>
    <p:sldId id="2223" r:id="rId7"/>
    <p:sldId id="2224" r:id="rId8"/>
    <p:sldId id="1803" r:id="rId9"/>
    <p:sldId id="2202" r:id="rId10"/>
    <p:sldId id="2203" r:id="rId11"/>
    <p:sldId id="2219" r:id="rId12"/>
    <p:sldId id="2204" r:id="rId13"/>
    <p:sldId id="2215" r:id="rId14"/>
    <p:sldId id="2207" r:id="rId15"/>
    <p:sldId id="2206" r:id="rId16"/>
    <p:sldId id="2208" r:id="rId17"/>
    <p:sldId id="2209" r:id="rId18"/>
    <p:sldId id="2220" r:id="rId19"/>
    <p:sldId id="2213" r:id="rId20"/>
    <p:sldId id="2212" r:id="rId21"/>
    <p:sldId id="2211" r:id="rId22"/>
    <p:sldId id="2055" r:id="rId23"/>
    <p:sldId id="2240" r:id="rId24"/>
    <p:sldId id="2241" r:id="rId25"/>
    <p:sldId id="2242" r:id="rId26"/>
    <p:sldId id="2243" r:id="rId27"/>
    <p:sldId id="2244" r:id="rId28"/>
    <p:sldId id="2245" r:id="rId29"/>
    <p:sldId id="2246" r:id="rId30"/>
    <p:sldId id="2247" r:id="rId31"/>
    <p:sldId id="2248" r:id="rId32"/>
    <p:sldId id="2249" r:id="rId33"/>
    <p:sldId id="2250" r:id="rId34"/>
    <p:sldId id="2251" r:id="rId35"/>
    <p:sldId id="2252" r:id="rId36"/>
    <p:sldId id="2253" r:id="rId37"/>
    <p:sldId id="2254" r:id="rId38"/>
    <p:sldId id="2255" r:id="rId39"/>
    <p:sldId id="2256" r:id="rId40"/>
    <p:sldId id="2257" r:id="rId41"/>
    <p:sldId id="2258" r:id="rId42"/>
    <p:sldId id="2259" r:id="rId43"/>
    <p:sldId id="2260" r:id="rId44"/>
    <p:sldId id="2261" r:id="rId45"/>
    <p:sldId id="2262" r:id="rId46"/>
    <p:sldId id="2263" r:id="rId47"/>
    <p:sldId id="2264" r:id="rId48"/>
    <p:sldId id="2265" r:id="rId49"/>
    <p:sldId id="2266" r:id="rId50"/>
    <p:sldId id="2267" r:id="rId51"/>
    <p:sldId id="2268" r:id="rId52"/>
    <p:sldId id="2269" r:id="rId53"/>
    <p:sldId id="2270" r:id="rId54"/>
    <p:sldId id="2271" r:id="rId55"/>
    <p:sldId id="2272" r:id="rId56"/>
    <p:sldId id="2273" r:id="rId5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13F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63821" autoAdjust="0"/>
  </p:normalViewPr>
  <p:slideViewPr>
    <p:cSldViewPr snapToGrid="0">
      <p:cViewPr varScale="1">
        <p:scale>
          <a:sx n="42" d="100"/>
          <a:sy n="42" d="100"/>
        </p:scale>
        <p:origin x="1580" y="44"/>
      </p:cViewPr>
      <p:guideLst>
        <p:guide orient="horz" pos="2115"/>
        <p:guide pos="3730"/>
      </p:guideLst>
    </p:cSldViewPr>
  </p:slideViewPr>
  <p:notesTextViewPr>
    <p:cViewPr>
      <p:scale>
        <a:sx n="3" d="2"/>
        <a:sy n="3" d="2"/>
      </p:scale>
      <p:origin x="0" y="0"/>
    </p:cViewPr>
  </p:notesTextViewPr>
  <p:notesViewPr>
    <p:cSldViewPr snapToGrid="0">
      <p:cViewPr varScale="1">
        <p:scale>
          <a:sx n="87" d="100"/>
          <a:sy n="87" d="100"/>
        </p:scale>
        <p:origin x="384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0" Type="http://schemas.openxmlformats.org/officeDocument/2006/relationships/tableStyles" Target="tableStyles.xml"/><Relationship Id="rId6" Type="http://schemas.openxmlformats.org/officeDocument/2006/relationships/notesMaster" Target="notesMasters/notesMaster1.xml"/><Relationship Id="rId59" Type="http://schemas.openxmlformats.org/officeDocument/2006/relationships/viewProps" Target="viewProps.xml"/><Relationship Id="rId58" Type="http://schemas.openxmlformats.org/officeDocument/2006/relationships/presProps" Target="presProps.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26542A-7C8D-4250-AED4-E688E6B9A97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A6AABF-D2D3-4C21-B6A1-26D7E2DA4A2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EA6AABF-D2D3-4C21-B6A1-26D7E2DA4A2F}"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发现社交网络中的有影响力的个体是社交网络研究中非常重要的研究分支，而且其有着重要的应用价值。例如微博营销，谣言检测，舆情管理等等。</a:t>
            </a:r>
            <a:endParaRPr lang="zh-CN" altLang="en-US" dirty="0"/>
          </a:p>
        </p:txBody>
      </p:sp>
      <p:sp>
        <p:nvSpPr>
          <p:cNvPr id="4" name="灯片编号占位符 3"/>
          <p:cNvSpPr>
            <a:spLocks noGrp="1"/>
          </p:cNvSpPr>
          <p:nvPr>
            <p:ph type="sldNum" sz="quarter" idx="5"/>
          </p:nvPr>
        </p:nvSpPr>
        <p:spPr/>
        <p:txBody>
          <a:bodyPr/>
          <a:lstStyle/>
          <a:p>
            <a:fld id="{0EA6AABF-D2D3-4C21-B6A1-26D7E2DA4A2F}"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EA6AABF-D2D3-4C21-B6A1-26D7E2DA4A2F}"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在社交网络，用户画像方式变得更多了，除了传统的线下问卷变成在线问卷。商家通过用户的行为，一方面通过统计学方法获得一些用户特征另一方面通过机器学习进行建模和验证获得意外的收获。</a:t>
            </a:r>
            <a:endParaRPr lang="zh-CN" altLang="en-US" dirty="0"/>
          </a:p>
        </p:txBody>
      </p:sp>
      <p:sp>
        <p:nvSpPr>
          <p:cNvPr id="4" name="灯片编号占位符 3"/>
          <p:cNvSpPr>
            <a:spLocks noGrp="1"/>
          </p:cNvSpPr>
          <p:nvPr>
            <p:ph type="sldNum" sz="quarter" idx="5"/>
          </p:nvPr>
        </p:nvSpPr>
        <p:spPr/>
        <p:txBody>
          <a:bodyPr/>
          <a:lstStyle/>
          <a:p>
            <a:fld id="{0EA6AABF-D2D3-4C21-B6A1-26D7E2DA4A2F}"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fld>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fld>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endParaRPr lang="zh-CN" altLang="en-US" sz="1200"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fld>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fld>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dirty="0" smtClean="0"/>
              <a:t>1</a:t>
            </a:r>
            <a:r>
              <a:rPr lang="zh-CN" altLang="en-US" dirty="0" smtClean="0"/>
              <a:t>、假设</a:t>
            </a:r>
            <a:r>
              <a:rPr lang="zh-CN" altLang="en-US" dirty="0"/>
              <a:t>上网者在每一个网页的概率都是相等的，即</a:t>
            </a:r>
            <a:r>
              <a:rPr lang="en-US" altLang="zh-CN" dirty="0" smtClean="0"/>
              <a:t>1/n</a:t>
            </a:r>
            <a:r>
              <a:rPr lang="zh-CN" altLang="en-US" dirty="0" smtClean="0"/>
              <a:t>。于是</a:t>
            </a:r>
            <a:r>
              <a:rPr lang="zh-CN" altLang="en-US" dirty="0"/>
              <a:t>初试的概率分布就是一个所有值都为</a:t>
            </a:r>
            <a:r>
              <a:rPr lang="en-US" altLang="zh-CN" dirty="0"/>
              <a:t>1/n</a:t>
            </a:r>
            <a:r>
              <a:rPr lang="zh-CN" altLang="en-US" dirty="0"/>
              <a:t>的</a:t>
            </a:r>
            <a:r>
              <a:rPr lang="en-US" altLang="zh-CN" dirty="0"/>
              <a:t>n</a:t>
            </a:r>
            <a:r>
              <a:rPr lang="zh-CN" altLang="en-US" dirty="0"/>
              <a:t>维列向量</a:t>
            </a:r>
            <a:r>
              <a:rPr lang="zh-CN" altLang="en-US" i="0">
                <a:latin typeface="Cambria Math" panose="02040503050406030204" pitchFamily="18" charset="0"/>
              </a:rPr>
              <a:t>𝑉_0  </a:t>
            </a:r>
            <a:r>
              <a:rPr lang="zh-CN" altLang="en-US" dirty="0"/>
              <a:t>，用</a:t>
            </a:r>
            <a:r>
              <a:rPr lang="zh-CN" altLang="en-US" i="0">
                <a:latin typeface="Cambria Math" panose="02040503050406030204" pitchFamily="18" charset="0"/>
              </a:rPr>
              <a:t>𝑉_0</a:t>
            </a:r>
            <a:r>
              <a:rPr lang="zh-CN" altLang="en-US" dirty="0"/>
              <a:t>去右乘转移矩阵</a:t>
            </a:r>
            <a:r>
              <a:rPr lang="en-US" altLang="zh-CN" dirty="0"/>
              <a:t>M</a:t>
            </a:r>
            <a:r>
              <a:rPr lang="zh-CN" altLang="en-US" dirty="0"/>
              <a:t>，就得到了第一步之后上网者的概率分布向量</a:t>
            </a:r>
            <a:r>
              <a:rPr lang="zh-CN" altLang="en-US" i="0">
                <a:latin typeface="Cambria Math" panose="02040503050406030204" pitchFamily="18" charset="0"/>
              </a:rPr>
              <a:t>𝑉_</a:t>
            </a:r>
            <a:r>
              <a:rPr lang="en-US" altLang="zh-CN" i="0">
                <a:latin typeface="Cambria Math" panose="02040503050406030204" pitchFamily="18" charset="0"/>
              </a:rPr>
              <a:t>1</a:t>
            </a:r>
            <a:r>
              <a:rPr lang="en-US" altLang="zh-CN" b="0" i="0" smtClean="0">
                <a:latin typeface="Cambria Math" panose="02040503050406030204" pitchFamily="18" charset="0"/>
              </a:rPr>
              <a:t>=</a:t>
            </a:r>
            <a:r>
              <a:rPr lang="zh-CN" altLang="en-US" i="0">
                <a:latin typeface="Cambria Math" panose="02040503050406030204" pitchFamily="18" charset="0"/>
              </a:rPr>
              <a:t>M𝑉_0</a:t>
            </a:r>
            <a:r>
              <a:rPr lang="zh-CN" altLang="en-US" b="0" i="0" smtClean="0">
                <a:latin typeface="Cambria Math" panose="02040503050406030204" pitchFamily="18" charset="0"/>
              </a:rPr>
              <a:t>，</a:t>
            </a:r>
            <a:r>
              <a:rPr lang="zh-CN" altLang="en-US" dirty="0" smtClean="0"/>
              <a:t>计算如下：</a:t>
            </a:r>
            <a:endParaRPr lang="zh-CN" altLang="en-US" dirty="0">
              <a:solidFill>
                <a:schemeClr val="tx1"/>
              </a:solidFill>
            </a:endParaRPr>
          </a:p>
          <a:p>
            <a:r>
              <a:rPr lang="en-US" altLang="zh-CN" sz="1200" b="0" i="0" kern="1200" dirty="0" smtClean="0">
                <a:solidFill>
                  <a:schemeClr val="tx1"/>
                </a:solidFill>
                <a:effectLst/>
                <a:latin typeface="+mn-lt"/>
                <a:ea typeface="+mn-ea"/>
                <a:cs typeface="+mn-cs"/>
              </a:rPr>
              <a:t>2</a:t>
            </a:r>
            <a:r>
              <a:rPr lang="zh-CN" altLang="en-US" sz="1200" b="0" i="0" kern="1200" dirty="0" smtClean="0">
                <a:solidFill>
                  <a:schemeClr val="tx1"/>
                </a:solidFill>
                <a:effectLst/>
                <a:latin typeface="+mn-lt"/>
                <a:ea typeface="+mn-ea"/>
                <a:cs typeface="+mn-cs"/>
              </a:rPr>
              <a:t>、注意矩阵</a:t>
            </a:r>
            <a:r>
              <a:rPr lang="en-US" altLang="zh-CN" sz="1200" b="0" i="0" kern="1200" dirty="0" smtClean="0">
                <a:solidFill>
                  <a:schemeClr val="tx1"/>
                </a:solidFill>
                <a:effectLst/>
                <a:latin typeface="+mn-lt"/>
                <a:ea typeface="+mn-ea"/>
                <a:cs typeface="+mn-cs"/>
              </a:rPr>
              <a:t>M</a:t>
            </a:r>
            <a:r>
              <a:rPr lang="zh-CN" altLang="en-US" sz="1200" b="0" i="0" kern="1200" dirty="0" smtClean="0">
                <a:solidFill>
                  <a:schemeClr val="tx1"/>
                </a:solidFill>
                <a:effectLst/>
                <a:latin typeface="+mn-lt"/>
                <a:ea typeface="+mn-ea"/>
                <a:cs typeface="+mn-cs"/>
              </a:rPr>
              <a:t>中</a:t>
            </a:r>
            <a:r>
              <a:rPr lang="en-US" altLang="zh-CN" sz="1200" b="0" i="0" kern="1200" dirty="0" smtClean="0">
                <a:solidFill>
                  <a:schemeClr val="tx1"/>
                </a:solidFill>
                <a:effectLst/>
                <a:latin typeface="+mn-lt"/>
                <a:ea typeface="+mn-ea"/>
                <a:cs typeface="+mn-cs"/>
              </a:rPr>
              <a:t>M[</a:t>
            </a:r>
            <a:r>
              <a:rPr lang="en-US" altLang="zh-CN" sz="1200" b="0" i="0" kern="1200" dirty="0" err="1" smtClean="0">
                <a:solidFill>
                  <a:schemeClr val="tx1"/>
                </a:solidFill>
                <a:effectLst/>
                <a:latin typeface="+mn-lt"/>
                <a:ea typeface="+mn-ea"/>
                <a:cs typeface="+mn-cs"/>
              </a:rPr>
              <a:t>i</a:t>
            </a:r>
            <a:r>
              <a:rPr lang="en-US" altLang="zh-CN" sz="1200" b="0" i="0" kern="1200" dirty="0" smtClean="0">
                <a:solidFill>
                  <a:schemeClr val="tx1"/>
                </a:solidFill>
                <a:effectLst/>
                <a:latin typeface="+mn-lt"/>
                <a:ea typeface="+mn-ea"/>
                <a:cs typeface="+mn-cs"/>
              </a:rPr>
              <a:t>][j]</a:t>
            </a:r>
            <a:r>
              <a:rPr lang="zh-CN" altLang="en-US" sz="1200" b="0" i="0" kern="1200" dirty="0" smtClean="0">
                <a:solidFill>
                  <a:schemeClr val="tx1"/>
                </a:solidFill>
                <a:effectLst/>
                <a:latin typeface="+mn-lt"/>
                <a:ea typeface="+mn-ea"/>
                <a:cs typeface="+mn-cs"/>
              </a:rPr>
              <a:t>不为</a:t>
            </a:r>
            <a:r>
              <a:rPr lang="en-US" altLang="zh-CN" sz="1200" b="0" i="0" kern="1200" dirty="0" smtClean="0">
                <a:solidFill>
                  <a:schemeClr val="tx1"/>
                </a:solidFill>
                <a:effectLst/>
                <a:latin typeface="+mn-lt"/>
                <a:ea typeface="+mn-ea"/>
                <a:cs typeface="+mn-cs"/>
              </a:rPr>
              <a:t>0</a:t>
            </a:r>
            <a:r>
              <a:rPr lang="zh-CN" altLang="en-US" sz="1200" b="0" i="0" kern="1200" dirty="0" smtClean="0">
                <a:solidFill>
                  <a:schemeClr val="tx1"/>
                </a:solidFill>
                <a:effectLst/>
                <a:latin typeface="+mn-lt"/>
                <a:ea typeface="+mn-ea"/>
                <a:cs typeface="+mn-cs"/>
              </a:rPr>
              <a:t>表示用一个链接从</a:t>
            </a:r>
            <a:r>
              <a:rPr lang="en-US" altLang="zh-CN" sz="1200" b="0" i="0" kern="1200" dirty="0" smtClean="0">
                <a:solidFill>
                  <a:schemeClr val="tx1"/>
                </a:solidFill>
                <a:effectLst/>
                <a:latin typeface="+mn-lt"/>
                <a:ea typeface="+mn-ea"/>
                <a:cs typeface="+mn-cs"/>
              </a:rPr>
              <a:t>j</a:t>
            </a:r>
            <a:r>
              <a:rPr lang="zh-CN" altLang="en-US" sz="1200" b="0" i="0" kern="1200" dirty="0" smtClean="0">
                <a:solidFill>
                  <a:schemeClr val="tx1"/>
                </a:solidFill>
                <a:effectLst/>
                <a:latin typeface="+mn-lt"/>
                <a:ea typeface="+mn-ea"/>
                <a:cs typeface="+mn-cs"/>
              </a:rPr>
              <a:t>指向</a:t>
            </a:r>
            <a:r>
              <a:rPr lang="en-US" altLang="zh-CN" sz="1200" b="0" i="0" kern="1200" dirty="0" err="1" smtClean="0">
                <a:solidFill>
                  <a:schemeClr val="tx1"/>
                </a:solidFill>
                <a:effectLst/>
                <a:latin typeface="+mn-lt"/>
                <a:ea typeface="+mn-ea"/>
                <a:cs typeface="+mn-cs"/>
              </a:rPr>
              <a:t>i</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M</a:t>
            </a:r>
            <a:r>
              <a:rPr lang="zh-CN" altLang="en-US" sz="1200" b="0" i="0" kern="1200" dirty="0" smtClean="0">
                <a:solidFill>
                  <a:schemeClr val="tx1"/>
                </a:solidFill>
                <a:effectLst/>
                <a:latin typeface="+mn-lt"/>
                <a:ea typeface="+mn-ea"/>
                <a:cs typeface="+mn-cs"/>
              </a:rPr>
              <a:t>的第一行乘以</a:t>
            </a:r>
            <a:r>
              <a:rPr lang="en-US" altLang="zh-CN" sz="1200" b="0" i="0" kern="1200" dirty="0" smtClean="0">
                <a:solidFill>
                  <a:schemeClr val="tx1"/>
                </a:solidFill>
                <a:effectLst/>
                <a:latin typeface="+mn-lt"/>
                <a:ea typeface="+mn-ea"/>
                <a:cs typeface="+mn-cs"/>
              </a:rPr>
              <a:t>V0</a:t>
            </a:r>
            <a:r>
              <a:rPr lang="zh-CN" altLang="en-US" sz="1200" b="0" i="0" kern="1200" dirty="0" smtClean="0">
                <a:solidFill>
                  <a:schemeClr val="tx1"/>
                </a:solidFill>
                <a:effectLst/>
                <a:latin typeface="+mn-lt"/>
                <a:ea typeface="+mn-ea"/>
                <a:cs typeface="+mn-cs"/>
              </a:rPr>
              <a:t>，表示累加所有网页到网页</a:t>
            </a:r>
            <a:r>
              <a:rPr lang="en-US" altLang="zh-CN" sz="1200" b="0" i="0" kern="1200" dirty="0" smtClean="0">
                <a:solidFill>
                  <a:schemeClr val="tx1"/>
                </a:solidFill>
                <a:effectLst/>
                <a:latin typeface="+mn-lt"/>
                <a:ea typeface="+mn-ea"/>
                <a:cs typeface="+mn-cs"/>
              </a:rPr>
              <a:t>A</a:t>
            </a:r>
            <a:r>
              <a:rPr lang="zh-CN" altLang="en-US" sz="1200" b="0" i="0" kern="1200" dirty="0" smtClean="0">
                <a:solidFill>
                  <a:schemeClr val="tx1"/>
                </a:solidFill>
                <a:effectLst/>
                <a:latin typeface="+mn-lt"/>
                <a:ea typeface="+mn-ea"/>
                <a:cs typeface="+mn-cs"/>
              </a:rPr>
              <a:t>的概率即得到</a:t>
            </a:r>
            <a:r>
              <a:rPr lang="en-US" altLang="zh-CN" sz="1200" b="0" i="0" kern="1200" dirty="0" smtClean="0">
                <a:solidFill>
                  <a:schemeClr val="tx1"/>
                </a:solidFill>
                <a:effectLst/>
                <a:latin typeface="+mn-lt"/>
                <a:ea typeface="+mn-ea"/>
                <a:cs typeface="+mn-cs"/>
              </a:rPr>
              <a:t>9/24</a:t>
            </a:r>
            <a:r>
              <a:rPr lang="zh-CN" altLang="en-US" sz="1200" b="0" i="0" kern="1200" dirty="0" smtClean="0">
                <a:solidFill>
                  <a:schemeClr val="tx1"/>
                </a:solidFill>
                <a:effectLst/>
                <a:latin typeface="+mn-lt"/>
                <a:ea typeface="+mn-ea"/>
                <a:cs typeface="+mn-cs"/>
              </a:rPr>
              <a:t>。得到了</a:t>
            </a:r>
            <a:r>
              <a:rPr lang="en-US" altLang="zh-CN" sz="1200" b="0" i="0" kern="1200" dirty="0" smtClean="0">
                <a:solidFill>
                  <a:schemeClr val="tx1"/>
                </a:solidFill>
                <a:effectLst/>
                <a:latin typeface="+mn-lt"/>
                <a:ea typeface="+mn-ea"/>
                <a:cs typeface="+mn-cs"/>
              </a:rPr>
              <a:t>V1</a:t>
            </a:r>
            <a:r>
              <a:rPr lang="zh-CN" altLang="en-US" sz="1200" b="0" i="0" kern="1200" dirty="0" smtClean="0">
                <a:solidFill>
                  <a:schemeClr val="tx1"/>
                </a:solidFill>
                <a:effectLst/>
                <a:latin typeface="+mn-lt"/>
                <a:ea typeface="+mn-ea"/>
                <a:cs typeface="+mn-cs"/>
              </a:rPr>
              <a:t>后，再用</a:t>
            </a:r>
            <a:r>
              <a:rPr lang="en-US" altLang="zh-CN" sz="1200" b="0" i="0" kern="1200" dirty="0" smtClean="0">
                <a:solidFill>
                  <a:schemeClr val="tx1"/>
                </a:solidFill>
                <a:effectLst/>
                <a:latin typeface="+mn-lt"/>
                <a:ea typeface="+mn-ea"/>
                <a:cs typeface="+mn-cs"/>
              </a:rPr>
              <a:t>V1</a:t>
            </a:r>
            <a:r>
              <a:rPr lang="zh-CN" altLang="en-US" sz="1200" b="0" i="0" kern="1200" dirty="0" smtClean="0">
                <a:solidFill>
                  <a:schemeClr val="tx1"/>
                </a:solidFill>
                <a:effectLst/>
                <a:latin typeface="+mn-lt"/>
                <a:ea typeface="+mn-ea"/>
                <a:cs typeface="+mn-cs"/>
              </a:rPr>
              <a:t>去右乘</a:t>
            </a:r>
            <a:r>
              <a:rPr lang="en-US" altLang="zh-CN" sz="1200" b="0" i="0" kern="1200" dirty="0" smtClean="0">
                <a:solidFill>
                  <a:schemeClr val="tx1"/>
                </a:solidFill>
                <a:effectLst/>
                <a:latin typeface="+mn-lt"/>
                <a:ea typeface="+mn-ea"/>
                <a:cs typeface="+mn-cs"/>
              </a:rPr>
              <a:t>M</a:t>
            </a:r>
            <a:r>
              <a:rPr lang="zh-CN" altLang="en-US" sz="1200" b="0" i="0" kern="1200" dirty="0" smtClean="0">
                <a:solidFill>
                  <a:schemeClr val="tx1"/>
                </a:solidFill>
                <a:effectLst/>
                <a:latin typeface="+mn-lt"/>
                <a:ea typeface="+mn-ea"/>
                <a:cs typeface="+mn-cs"/>
              </a:rPr>
              <a:t>得到</a:t>
            </a:r>
            <a:r>
              <a:rPr lang="en-US" altLang="zh-CN" sz="1200" b="0" i="0" kern="1200" dirty="0" smtClean="0">
                <a:solidFill>
                  <a:schemeClr val="tx1"/>
                </a:solidFill>
                <a:effectLst/>
                <a:latin typeface="+mn-lt"/>
                <a:ea typeface="+mn-ea"/>
                <a:cs typeface="+mn-cs"/>
              </a:rPr>
              <a:t>V2</a:t>
            </a:r>
            <a:r>
              <a:rPr lang="zh-CN" altLang="en-US" sz="1200" b="0" i="0" kern="1200" dirty="0" smtClean="0">
                <a:solidFill>
                  <a:schemeClr val="tx1"/>
                </a:solidFill>
                <a:effectLst/>
                <a:latin typeface="+mn-lt"/>
                <a:ea typeface="+mn-ea"/>
                <a:cs typeface="+mn-cs"/>
              </a:rPr>
              <a:t>，一直下去，最终</a:t>
            </a:r>
            <a:r>
              <a:rPr lang="en-US" altLang="zh-CN" sz="1200" b="0" i="0" kern="1200" dirty="0" smtClean="0">
                <a:solidFill>
                  <a:schemeClr val="tx1"/>
                </a:solidFill>
                <a:effectLst/>
                <a:latin typeface="+mn-lt"/>
                <a:ea typeface="+mn-ea"/>
                <a:cs typeface="+mn-cs"/>
              </a:rPr>
              <a:t>V</a:t>
            </a:r>
            <a:r>
              <a:rPr lang="zh-CN" altLang="en-US" sz="1200" b="0" i="0" kern="1200" dirty="0" smtClean="0">
                <a:solidFill>
                  <a:schemeClr val="tx1"/>
                </a:solidFill>
                <a:effectLst/>
                <a:latin typeface="+mn-lt"/>
                <a:ea typeface="+mn-ea"/>
                <a:cs typeface="+mn-cs"/>
              </a:rPr>
              <a:t>会收敛，即</a:t>
            </a:r>
            <a:r>
              <a:rPr lang="en-US" altLang="zh-CN" sz="1200" b="0" i="0" kern="1200" dirty="0" err="1" smtClean="0">
                <a:solidFill>
                  <a:schemeClr val="tx1"/>
                </a:solidFill>
                <a:effectLst/>
                <a:latin typeface="+mn-lt"/>
                <a:ea typeface="+mn-ea"/>
                <a:cs typeface="+mn-cs"/>
              </a:rPr>
              <a:t>Vn</a:t>
            </a:r>
            <a:r>
              <a:rPr lang="en-US" altLang="zh-CN" sz="1200" b="0" i="0" kern="1200" dirty="0" smtClean="0">
                <a:solidFill>
                  <a:schemeClr val="tx1"/>
                </a:solidFill>
                <a:effectLst/>
                <a:latin typeface="+mn-lt"/>
                <a:ea typeface="+mn-ea"/>
                <a:cs typeface="+mn-cs"/>
              </a:rPr>
              <a:t>=MV(n-1)</a:t>
            </a:r>
            <a:r>
              <a:rPr lang="zh-CN" altLang="en-US" sz="1200" b="0" i="0" kern="1200" dirty="0" smtClean="0">
                <a:solidFill>
                  <a:schemeClr val="tx1"/>
                </a:solidFill>
                <a:effectLst/>
                <a:latin typeface="+mn-lt"/>
                <a:ea typeface="+mn-ea"/>
                <a:cs typeface="+mn-cs"/>
              </a:rPr>
              <a:t>，上面的图示例，不断的迭代，最终</a:t>
            </a:r>
            <a:r>
              <a:rPr lang="en-US" altLang="zh-CN" sz="1200" b="0" i="0" kern="1200" dirty="0" smtClean="0">
                <a:solidFill>
                  <a:schemeClr val="tx1"/>
                </a:solidFill>
                <a:effectLst/>
                <a:latin typeface="+mn-lt"/>
                <a:ea typeface="+mn-ea"/>
                <a:cs typeface="+mn-cs"/>
              </a:rPr>
              <a:t>V=[3/9,2/9,2/9,2/9]‘</a:t>
            </a:r>
            <a:endParaRPr lang="en-US" altLang="zh-CN" sz="1200" b="0" i="0" kern="1200" dirty="0" smtClean="0">
              <a:solidFill>
                <a:schemeClr val="tx1"/>
              </a:solidFill>
              <a:effectLst/>
              <a:latin typeface="+mn-lt"/>
              <a:ea typeface="+mn-ea"/>
              <a:cs typeface="+mn-cs"/>
            </a:endParaRPr>
          </a:p>
          <a:p>
            <a:r>
              <a:rPr lang="en-US" altLang="zh-CN" sz="1200" b="0" i="0" kern="1200" dirty="0" smtClean="0">
                <a:solidFill>
                  <a:schemeClr val="tx1"/>
                </a:solidFill>
                <a:effectLst/>
                <a:latin typeface="+mn-lt"/>
                <a:ea typeface="+mn-ea"/>
                <a:cs typeface="+mn-cs"/>
              </a:rPr>
              <a:t>3</a:t>
            </a:r>
            <a:r>
              <a:rPr lang="zh-CN" altLang="en-US" sz="1200" b="0" i="0" kern="1200" dirty="0" smtClean="0">
                <a:solidFill>
                  <a:schemeClr val="tx1"/>
                </a:solidFill>
                <a:effectLst/>
                <a:latin typeface="+mn-lt"/>
                <a:ea typeface="+mn-ea"/>
                <a:cs typeface="+mn-cs"/>
              </a:rPr>
              <a:t>、实际应用中，网页外链到其他网页的概率并不相同，或者可能停留在此页面，可以增加一个阻尼因子（</a:t>
            </a:r>
            <a:r>
              <a:rPr lang="en-US" altLang="zh-CN" sz="1200" b="0" i="0" kern="1200" dirty="0" smtClean="0">
                <a:solidFill>
                  <a:schemeClr val="tx1"/>
                </a:solidFill>
                <a:effectLst/>
                <a:latin typeface="+mn-lt"/>
                <a:ea typeface="+mn-ea"/>
                <a:cs typeface="+mn-cs"/>
              </a:rPr>
              <a:t>a</a:t>
            </a:r>
            <a:r>
              <a:rPr lang="zh-CN" altLang="en-US" sz="1200" b="0" i="0" kern="1200" dirty="0" smtClean="0">
                <a:solidFill>
                  <a:schemeClr val="tx1"/>
                </a:solidFill>
                <a:effectLst/>
                <a:latin typeface="+mn-lt"/>
                <a:ea typeface="+mn-ea"/>
                <a:cs typeface="+mn-cs"/>
              </a:rPr>
              <a:t>）表示用户停留当前页面不链接到其他页面的概率。</a:t>
            </a:r>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fld>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fld>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具体来讲社交网络模型中常用的统计特性有</a:t>
            </a:r>
            <a:endParaRPr lang="zh-CN" altLang="en-US" dirty="0"/>
          </a:p>
        </p:txBody>
      </p:sp>
      <p:sp>
        <p:nvSpPr>
          <p:cNvPr id="4" name="灯片编号占位符 3"/>
          <p:cNvSpPr>
            <a:spLocks noGrp="1"/>
          </p:cNvSpPr>
          <p:nvPr>
            <p:ph type="sldNum" sz="quarter" idx="5"/>
          </p:nvPr>
        </p:nvSpPr>
        <p:spPr/>
        <p:txBody>
          <a:bodyPr/>
          <a:lstStyle/>
          <a:p>
            <a:fld id="{0EA6AABF-D2D3-4C21-B6A1-26D7E2DA4A2F}"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endParaRPr lang="zh-CN" altLang="en-US" sz="1200"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fld>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fld>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fld>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fld>
            <a:endParaRPr lang="zh-CN"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fld>
            <a:endParaRPr lang="zh-CN"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fld>
            <a:endParaRPr lang="zh-CN"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fld>
            <a:endParaRPr lang="zh-CN"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zh-CN" altLang="en-US" sz="1200" dirty="0"/>
              <a:t>获得《三国演义》文本</a:t>
            </a:r>
            <a:endParaRPr lang="zh-CN" altLang="en-US" sz="1200"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fld>
            <a:endParaRPr lang="zh-CN"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sz="1200" b="0" i="0" kern="1200" smtClean="0">
                <a:solidFill>
                  <a:schemeClr val="tx1"/>
                </a:solidFill>
                <a:effectLst/>
                <a:latin typeface="+mn-lt"/>
                <a:ea typeface="+mn-ea"/>
                <a:cs typeface="+mn-cs"/>
              </a:rPr>
              <a:t>《三国演义》并不是很容易处理的文本，它接近古文，我们会面对古人的字号等一系列别名。</a:t>
            </a:r>
            <a:endParaRPr sz="1200" b="0" i="0" kern="1200" smtClean="0">
              <a:solidFill>
                <a:schemeClr val="tx1"/>
              </a:solidFill>
              <a:effectLst/>
              <a:latin typeface="+mn-lt"/>
              <a:ea typeface="+mn-ea"/>
              <a:cs typeface="+mn-cs"/>
            </a:endParaRPr>
          </a:p>
          <a:p>
            <a:r>
              <a:rPr sz="1200" b="0" i="0" kern="1200" smtClean="0">
                <a:solidFill>
                  <a:schemeClr val="tx1"/>
                </a:solidFill>
                <a:effectLst/>
                <a:latin typeface="+mn-lt"/>
                <a:ea typeface="+mn-ea"/>
                <a:cs typeface="+mn-cs"/>
              </a:rPr>
              <a:t>比如电脑怎么知道“玄德”指的就是“刘备”呢？那就要我们给它一些知识。</a:t>
            </a:r>
            <a:endParaRPr sz="1200" b="0" i="0" kern="1200" smtClean="0">
              <a:solidFill>
                <a:schemeClr val="tx1"/>
              </a:solidFill>
              <a:effectLst/>
              <a:latin typeface="+mn-lt"/>
              <a:ea typeface="+mn-ea"/>
              <a:cs typeface="+mn-cs"/>
            </a:endParaRPr>
          </a:p>
          <a:p>
            <a:r>
              <a:rPr sz="1200" b="0" i="0" kern="1200" smtClean="0">
                <a:solidFill>
                  <a:schemeClr val="tx1"/>
                </a:solidFill>
                <a:effectLst/>
                <a:latin typeface="+mn-lt"/>
                <a:ea typeface="+mn-ea"/>
                <a:cs typeface="+mn-cs"/>
              </a:rPr>
              <a:t>我们人通过学习知道“玄德”是刘备的字，电脑也可以用类似的方法完成这个概念的连接。</a:t>
            </a:r>
            <a:endParaRPr sz="1200" b="0" i="0" kern="1200" smtClean="0">
              <a:solidFill>
                <a:schemeClr val="tx1"/>
              </a:solidFill>
              <a:effectLst/>
              <a:latin typeface="+mn-lt"/>
              <a:ea typeface="+mn-ea"/>
              <a:cs typeface="+mn-cs"/>
            </a:endParaRPr>
          </a:p>
          <a:p>
            <a:r>
              <a:rPr sz="1200" b="0" i="0" kern="1200" smtClean="0">
                <a:solidFill>
                  <a:schemeClr val="tx1"/>
                </a:solidFill>
                <a:effectLst/>
                <a:latin typeface="+mn-lt"/>
                <a:ea typeface="+mn-ea"/>
                <a:cs typeface="+mn-cs"/>
              </a:rPr>
              <a:t>我们需要告诉电脑，“刘备”是实体（类似于一个对象的标准名），而“玄德”则是“刘备”的一个指称，告诉的方式，就是提供电脑一个知识库。</a:t>
            </a:r>
            <a:endParaRPr sz="1200" b="0" i="0" kern="1200" smtClean="0">
              <a:solidFill>
                <a:schemeClr val="tx1"/>
              </a:solidFill>
              <a:effectLst/>
              <a:latin typeface="+mn-lt"/>
              <a:ea typeface="+mn-ea"/>
              <a:cs typeface="+mn-cs"/>
            </a:endParaRPr>
          </a:p>
          <a:p>
            <a:r>
              <a:rPr sz="1200" b="0" i="0" kern="1200" smtClean="0">
                <a:solidFill>
                  <a:schemeClr val="tx1"/>
                </a:solidFill>
                <a:effectLst/>
                <a:latin typeface="+mn-lt"/>
                <a:ea typeface="+mn-ea"/>
                <a:cs typeface="+mn-cs"/>
              </a:rPr>
              <a:t>除了人的实体和指称以外，我们也能够包括三国势力等别的类型的指称，比如“蜀”又可以叫“蜀汉”，所以知识库里还可以包括实体的类型信息来加以区分。</a:t>
            </a:r>
            <a:endParaRPr sz="1200" b="0" i="0" kern="120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fld>
            <a:endParaRPr lang="zh-CN"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有了这些知识，理论上我们就可以编程联系起实体的各个绰号啦。不过若是要从头做起的话，其中还会有不少的工作量。而HarvestText[1]是一个封装了这些步骤的文本处理库，可以帮助我们轻松完成这个任务。</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小世界现象是指地理位置相距遥远的人可能具有较短的社会关系间隔。早在</a:t>
            </a:r>
            <a:r>
              <a:rPr lang="en-US" altLang="zh-CN" sz="1200" b="0" i="0" kern="1200" dirty="0">
                <a:solidFill>
                  <a:schemeClr val="tx1"/>
                </a:solidFill>
                <a:effectLst/>
                <a:latin typeface="+mn-lt"/>
                <a:ea typeface="+mn-ea"/>
                <a:cs typeface="+mn-cs"/>
              </a:rPr>
              <a:t>1967</a:t>
            </a:r>
            <a:r>
              <a:rPr lang="zh-CN" altLang="en-US" sz="1200" b="0" i="0" kern="1200" dirty="0">
                <a:solidFill>
                  <a:schemeClr val="tx1"/>
                </a:solidFill>
                <a:effectLst/>
                <a:latin typeface="+mn-lt"/>
                <a:ea typeface="+mn-ea"/>
                <a:cs typeface="+mn-cs"/>
              </a:rPr>
              <a:t>年，哈佛大学心理学教授 斯坦利通过一个信件投递实验，归纳并提出了“六度分割理论</a:t>
            </a:r>
            <a:r>
              <a:rPr lang="en-US" altLang="zh-CN"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即任意两个都可通过平均五个人熟人相关联起来。</a:t>
            </a:r>
            <a:r>
              <a:rPr lang="en-US" altLang="zh-CN" sz="1200" b="0" i="0" kern="1200" dirty="0">
                <a:solidFill>
                  <a:schemeClr val="tx1"/>
                </a:solidFill>
                <a:effectLst/>
                <a:latin typeface="+mn-lt"/>
                <a:ea typeface="+mn-ea"/>
                <a:cs typeface="+mn-cs"/>
              </a:rPr>
              <a:t>1998</a:t>
            </a:r>
            <a:r>
              <a:rPr lang="zh-CN" altLang="en-US" sz="1200" b="0" i="0" kern="1200" dirty="0">
                <a:solidFill>
                  <a:schemeClr val="tx1"/>
                </a:solidFill>
                <a:effectLst/>
                <a:latin typeface="+mn-lt"/>
                <a:ea typeface="+mn-ea"/>
                <a:cs typeface="+mn-cs"/>
              </a:rPr>
              <a:t>年</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自然</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杂志上发表了文章，正式提出了小世界网络的概念并建立了小世界模型。</a:t>
            </a:r>
            <a:endParaRPr lang="zh-CN" altLang="en-US" dirty="0"/>
          </a:p>
        </p:txBody>
      </p:sp>
      <p:sp>
        <p:nvSpPr>
          <p:cNvPr id="4" name="灯片编号占位符 3"/>
          <p:cNvSpPr>
            <a:spLocks noGrp="1"/>
          </p:cNvSpPr>
          <p:nvPr>
            <p:ph type="sldNum" sz="quarter" idx="5"/>
          </p:nvPr>
        </p:nvSpPr>
        <p:spPr/>
        <p:txBody>
          <a:bodyPr/>
          <a:lstStyle/>
          <a:p>
            <a:fld id="{0EA6AABF-D2D3-4C21-B6A1-26D7E2DA4A2F}"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成功地把指称统一到标准的实体名以后，我们就可以着手挖掘三国的社交网络了。</a:t>
            </a:r>
            <a:endParaRPr lang="zh-CN" altLang="en-US"/>
          </a:p>
          <a:p>
            <a:r>
              <a:rPr lang="zh-CN" altLang="en-US"/>
              <a:t>具体的建立方式是利用邻近共现关系。每当一对实体在两句话内同时出现，就给它们加一条边。</a:t>
            </a:r>
            <a:endParaRPr lang="zh-CN" altLang="en-US"/>
          </a:p>
          <a:p>
            <a:r>
              <a:rPr lang="zh-CN" altLang="en-US"/>
              <a:t>那么建立网络的整个流程就如同下图所示：</a:t>
            </a:r>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第一章：宴桃园豪杰三结义 斩黄巾英雄首立功</a:t>
            </a:r>
            <a:endParaRPr lang="zh-CN" altLang="en-US"/>
          </a:p>
          <a:p>
            <a:r>
              <a:rPr lang="zh-CN" altLang="en-US"/>
              <a:t>主要内容：东汉末年，天下大乱，张角带领黄巾军起义造反，刘关张结义，杀黄巾军救董卓</a:t>
            </a:r>
            <a:endParaRPr lang="zh-CN" altLang="en-US"/>
          </a:p>
          <a:p>
            <a:endParaRPr lang="zh-CN" altLang="en-US"/>
          </a:p>
          <a:p>
            <a:r>
              <a:rPr lang="zh-CN" altLang="en-US"/>
              <a:t>幽州太守刘焉、卢植、颖川守将皇甫嵩、朱俊、曹操</a:t>
            </a:r>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sym typeface="+mn-ea"/>
              </a:rPr>
              <a:t>第一章：宴桃园豪杰三结义 斩黄巾英雄首立功</a:t>
            </a:r>
            <a:endParaRPr lang="zh-CN" altLang="en-US"/>
          </a:p>
          <a:p>
            <a:r>
              <a:rPr lang="zh-CN" altLang="en-US">
                <a:sym typeface="+mn-ea"/>
              </a:rPr>
              <a:t>主要内容：东汉末年，天下大乱，张角带领黄巾军起义造反，刘关张结义，杀黄巾军救董卓</a:t>
            </a:r>
            <a:endParaRPr lang="zh-CN" altLang="en-US"/>
          </a:p>
          <a:p>
            <a:endParaRPr lang="zh-CN" altLang="en-US"/>
          </a:p>
          <a:p>
            <a:r>
              <a:rPr lang="zh-CN" altLang="en-US">
                <a:sym typeface="+mn-ea"/>
              </a:rPr>
              <a:t>幽州太守刘焉、卢植、颖川守将皇甫嵩、朱俊、曹操</a:t>
            </a:r>
            <a:endParaRPr lang="zh-CN" altLang="en-US"/>
          </a:p>
          <a:p>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他们之间具体有什么关系呢？我们可以利用文本摘要得到本章的具体内容：</a:t>
            </a:r>
            <a:endParaRPr lang="zh-CN" altLang="en-US"/>
          </a:p>
          <a:p>
            <a:endParaRPr lang="zh-CN" altLang="en-US"/>
          </a:p>
          <a:p>
            <a:r>
              <a:rPr lang="zh-CN" altLang="en-US">
                <a:sym typeface="+mn-ea"/>
              </a:rPr>
              <a:t>第一章：宴桃园豪杰三结义 斩黄巾英雄首立功</a:t>
            </a:r>
            <a:endParaRPr lang="zh-CN" altLang="en-US"/>
          </a:p>
          <a:p>
            <a:r>
              <a:rPr lang="zh-CN" altLang="en-US">
                <a:sym typeface="+mn-ea"/>
              </a:rPr>
              <a:t>主要内容：东汉末年，天下大乱，张角带领黄巾军起义造反，刘关张结义，杀黄巾军救董卓</a:t>
            </a:r>
            <a:endParaRPr lang="zh-CN" altLang="en-US"/>
          </a:p>
          <a:p>
            <a:endParaRPr lang="zh-CN" altLang="en-US"/>
          </a:p>
          <a:p>
            <a:r>
              <a:rPr lang="zh-CN" altLang="en-US">
                <a:sym typeface="+mn-ea"/>
              </a:rPr>
              <a:t>幽州太守刘焉、卢植、颖川守将皇甫嵩、朱俊、曹操</a:t>
            </a:r>
            <a:endParaRPr lang="zh-CN" altLang="en-US"/>
          </a:p>
          <a:p>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有了小范围实践的基础，我们就可以用同样的方法，整合每个章节的内容，画出一张横跨三国各代的大图。</a:t>
            </a:r>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整个社交网络有1290个人那么多，还有上万条边！</a:t>
            </a:r>
            <a:endParaRPr lang="zh-CN" altLang="en-US"/>
          </a:p>
          <a:p>
            <a:r>
              <a:rPr lang="zh-CN" altLang="en-US"/>
              <a:t>那么我们要把它画出来几乎是不可能的，那么我们就挑选其中的关键人物来画出一个子集吧。</a:t>
            </a:r>
            <a:endParaRPr lang="zh-CN" altLang="en-US"/>
          </a:p>
          <a:p>
            <a:endParaRPr lang="zh-CN" altLang="en-US"/>
          </a:p>
          <a:p>
            <a:r>
              <a:rPr lang="zh-CN" altLang="en-US"/>
              <a:t>用pyecharts进行可视化</a:t>
            </a:r>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刘备的临接节点</a:t>
            </a:r>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人物排名</a:t>
            </a:r>
            <a:r>
              <a:rPr lang="en-US" altLang="zh-CN"/>
              <a:t>-</a:t>
            </a:r>
            <a:r>
              <a:rPr lang="zh-CN" altLang="en-US"/>
              <a:t>重要性：</a:t>
            </a:r>
            <a:endParaRPr lang="zh-CN" altLang="en-US"/>
          </a:p>
          <a:p>
            <a:r>
              <a:rPr lang="zh-CN" altLang="en-US"/>
              <a:t>对这个问题，我们可以用网络中的排序算法解决。</a:t>
            </a:r>
            <a:endParaRPr lang="zh-CN" altLang="en-US"/>
          </a:p>
          <a:p>
            <a:r>
              <a:rPr lang="zh-CN" altLang="en-US"/>
              <a:t>PageRank就是这样的一个典型方法，它本来是搜索引擎利用网站之间的联系对搜索结果进行排序的方法，</a:t>
            </a:r>
            <a:endParaRPr lang="zh-CN" altLang="en-US"/>
          </a:p>
          <a:p>
            <a:r>
              <a:rPr lang="zh-CN" altLang="en-US"/>
              <a:t>不过对人物之间的联系也是同理。让我们获得最重要的20大人物：</a:t>
            </a:r>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人物排名-权力值：</a:t>
            </a:r>
            <a:endParaRPr lang="zh-CN" altLang="en-US"/>
          </a:p>
          <a:p>
            <a:r>
              <a:rPr lang="zh-CN" altLang="en-US"/>
              <a:t>这个问题看上去跟上面一个问题很像，但其实还是有区别的。</a:t>
            </a:r>
            <a:endParaRPr lang="zh-CN" altLang="en-US"/>
          </a:p>
          <a:p>
            <a:r>
              <a:rPr lang="zh-CN" altLang="en-US"/>
              <a:t>就像人缘最好的人未必是领导一样，能在团队中心起到凝聚作用，使各个成员相互联系合作的人才是最有权力的人。</a:t>
            </a:r>
            <a:endParaRPr lang="zh-CN" altLang="en-US"/>
          </a:p>
          <a:p>
            <a:r>
              <a:rPr lang="zh-CN" altLang="en-US"/>
              <a:t>中心度就是这样的一个指标，看看三国中最有权力的人是哪些吧？</a:t>
            </a:r>
            <a:endParaRPr lang="zh-CN" altLang="en-US"/>
          </a:p>
          <a:p>
            <a:endParaRPr lang="zh-CN" altLang="en-US"/>
          </a:p>
          <a:p>
            <a:r>
              <a:rPr lang="zh-CN" altLang="en-US"/>
              <a:t>结果的确和上面的排序有所不同，我们看到刘备、曹操、孙权、袁绍等主公都名列前茅。</a:t>
            </a:r>
            <a:endParaRPr lang="zh-CN" altLang="en-US"/>
          </a:p>
          <a:p>
            <a:r>
              <a:rPr lang="zh-CN" altLang="en-US"/>
              <a:t>而另一个有趣的发现是，司马懿、司马昭、司马师父子三人同样榜上有名，而曹氏的其他后裔则不见其名，可见司马氏之权倾朝野。</a:t>
            </a:r>
            <a:endParaRPr lang="zh-CN" altLang="en-US"/>
          </a:p>
          <a:p>
            <a:r>
              <a:rPr lang="zh-CN" altLang="en-US"/>
              <a:t>司马氏之心，似乎就这样被大数据揭示了出来！</a:t>
            </a:r>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人物关系有亲疏远近，因此往往会形成一些集团。</a:t>
            </a:r>
            <a:endParaRPr lang="zh-CN" altLang="en-US"/>
          </a:p>
          <a:p>
            <a:r>
              <a:rPr lang="zh-CN" altLang="en-US"/>
              <a:t>社交网络分析里的社区发现算法就能够让我们发现这些集团，让我使用community库[2]中的提供的算法来揭示这些关系吧。</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社交网络中存在</a:t>
            </a:r>
            <a:r>
              <a:rPr lang="zh-CN" altLang="en-US" sz="1200" b="1" i="0" kern="1200" dirty="0">
                <a:solidFill>
                  <a:schemeClr val="tx1"/>
                </a:solidFill>
                <a:effectLst/>
                <a:latin typeface="+mn-lt"/>
                <a:ea typeface="+mn-ea"/>
                <a:cs typeface="+mn-cs"/>
              </a:rPr>
              <a:t>关系不均匀</a:t>
            </a:r>
            <a:r>
              <a:rPr lang="zh-CN" altLang="en-US" sz="1200" b="0" i="0" kern="1200" dirty="0">
                <a:solidFill>
                  <a:schemeClr val="tx1"/>
                </a:solidFill>
                <a:effectLst/>
                <a:latin typeface="+mn-lt"/>
                <a:ea typeface="+mn-ea"/>
                <a:cs typeface="+mn-cs"/>
              </a:rPr>
              <a:t>的现象，有些个体之间关系密切，有些关系生疏，从而在常规的社区之上围绕某一个焦点又形成了联系更为密切的社区形式。</a:t>
            </a:r>
            <a:endParaRPr lang="en-US" altLang="zh-CN" sz="1200" b="0" i="0" kern="1200" dirty="0">
              <a:solidFill>
                <a:schemeClr val="tx1"/>
              </a:solidFill>
              <a:effectLst/>
              <a:latin typeface="+mn-lt"/>
              <a:ea typeface="+mn-ea"/>
              <a:cs typeface="+mn-cs"/>
            </a:endParaRPr>
          </a:p>
          <a:p>
            <a:r>
              <a:rPr lang="zh-CN" altLang="en-US" sz="1200" b="0" i="0" kern="1200" dirty="0">
                <a:solidFill>
                  <a:schemeClr val="tx1"/>
                </a:solidFill>
                <a:effectLst/>
                <a:latin typeface="+mn-lt"/>
                <a:ea typeface="+mn-ea"/>
                <a:cs typeface="+mn-cs"/>
              </a:rPr>
              <a:t>在社交网络中发现虚拟社区有助于理解网络拓扑结构特点，揭示复杂系统内在功能特性，理解社区内个体关系。为信息检索、信息推荐、信息传播控制和公共事件管控提供有力支撑。</a:t>
            </a:r>
            <a:endParaRPr lang="zh-CN" altLang="en-US" dirty="0"/>
          </a:p>
        </p:txBody>
      </p:sp>
      <p:sp>
        <p:nvSpPr>
          <p:cNvPr id="4" name="灯片编号占位符 3"/>
          <p:cNvSpPr>
            <a:spLocks noGrp="1"/>
          </p:cNvSpPr>
          <p:nvPr>
            <p:ph type="sldNum" sz="quarter" idx="5"/>
          </p:nvPr>
        </p:nvSpPr>
        <p:spPr/>
        <p:txBody>
          <a:bodyPr/>
          <a:lstStyle/>
          <a:p>
            <a:fld id="{0EA6AABF-D2D3-4C21-B6A1-26D7E2DA4A2F}"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sym typeface="+mn-ea"/>
              </a:rPr>
              <a:t>在下面的社区里，我们看到的主要是魏蜀吴三国重臣们。（只有一些小“问题”，有趣的是，电脑并不知道他们的所属势力，只是使用算法。）</a:t>
            </a:r>
            <a:endParaRPr lang="zh-CN" altLang="en-US"/>
          </a:p>
          <a:p>
            <a:endParaRPr lang="en-US" altLang="zh-CN"/>
          </a:p>
          <a:p>
            <a:r>
              <a:rPr lang="en-US" altLang="zh-CN"/>
              <a:t>community(2)</a:t>
            </a:r>
            <a:endParaRPr lang="en-US" altLang="zh-CN"/>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sym typeface="+mn-ea"/>
              </a:rPr>
              <a:t>community(3)</a:t>
            </a:r>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sym typeface="+mn-ea"/>
              </a:rPr>
              <a:t>community(4)</a:t>
            </a:r>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sym typeface="+mn-ea"/>
              </a:rPr>
              <a:t>还有一些其他社区。比如在这里，我们看到三国前期，孙坚、袁绍、董卓等主公们群雄逐鹿，好不热闹。</a:t>
            </a:r>
            <a:endParaRPr lang="en-US" altLang="zh-CN">
              <a:sym typeface="+mn-ea"/>
            </a:endParaRPr>
          </a:p>
          <a:p>
            <a:endParaRPr lang="en-US" altLang="zh-CN">
              <a:sym typeface="+mn-ea"/>
            </a:endParaRPr>
          </a:p>
          <a:p>
            <a:r>
              <a:rPr lang="en-US" altLang="zh-CN">
                <a:sym typeface="+mn-ea"/>
              </a:rPr>
              <a:t>community(0)</a:t>
            </a:r>
            <a:endParaRPr lang="zh-CN" altLang="en-US"/>
          </a:p>
          <a:p>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这个社区是三国后期的主要人物了。</a:t>
            </a:r>
            <a:endParaRPr lang="zh-CN" altLang="en-US"/>
          </a:p>
          <a:p>
            <a:r>
              <a:rPr lang="zh-CN" altLang="en-US"/>
              <a:t>这个网络背后的故事，是司马氏两代三人打败姜维率领的蜀汉群雄，又扫除了曹魏内部的曹家势力，终于登上权力的顶峰。</a:t>
            </a:r>
            <a:endParaRPr lang="zh-CN" altLang="en-US"/>
          </a:p>
          <a:p>
            <a:endParaRPr lang="zh-CN" altLang="en-US"/>
          </a:p>
          <a:p>
            <a:r>
              <a:rPr lang="en-US" altLang="zh-CN">
                <a:sym typeface="+mn-ea"/>
              </a:rPr>
              <a:t>community(1)</a:t>
            </a:r>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研究社交网络随时间的变化，是个很有意思的任务。而《三国演义》大致按照时间线叙述，且有着极长的时间跨度，顺着故事线往下走，社交网络会发生什么样的变化呢？</a:t>
            </a:r>
            <a:endParaRPr lang="zh-CN" altLang="en-US"/>
          </a:p>
          <a:p>
            <a:endParaRPr lang="zh-CN" altLang="en-US"/>
          </a:p>
          <a:p>
            <a:r>
              <a:rPr lang="zh-CN" altLang="en-US"/>
              <a:t>这里，我取10章的文本作为跨度，每5章记录一次当前跨度中的社交网络，就相当于留下一张快照，把这些快照连接起来，我们就能够看到一个社交网络变化的动画。快照还是用networkx得到，而制作动画，我们可以用moviepy。</a:t>
            </a:r>
            <a:endParaRPr lang="zh-CN" altLang="en-US"/>
          </a:p>
          <a:p>
            <a:endParaRPr lang="zh-CN" altLang="en-US"/>
          </a:p>
          <a:p>
            <a:r>
              <a:rPr lang="zh-CN" altLang="en-US"/>
              <a:t>江山代有才人出，让我们看看在故事发展的各个阶段，都是哪一群人活跃在舞台中央呢？</a:t>
            </a:r>
            <a:endParaRPr lang="zh-CN" altLang="en-US"/>
          </a:p>
          <a:p>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美观起见，动画中省略了网络中的边。</a:t>
            </a:r>
            <a:endParaRPr lang="zh-CN" altLang="en-US"/>
          </a:p>
          <a:p>
            <a:endParaRPr lang="zh-CN" altLang="en-US"/>
          </a:p>
          <a:p>
            <a:r>
              <a:rPr lang="zh-CN" altLang="en-US"/>
              <a:t>随着时间的变化，曾经站在历史舞台中央的人们也渐渐地会渐渐离开，让人不禁唏嘘感叹。正如《三国演义》开篇所言：</a:t>
            </a:r>
            <a:endParaRPr lang="zh-CN" altLang="en-US"/>
          </a:p>
          <a:p>
            <a:r>
              <a:rPr lang="zh-CN" altLang="en-US"/>
              <a:t>古今多少事，都付笑谈中。</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EA6AABF-D2D3-4C21-B6A1-26D7E2DA4A2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EA6AABF-D2D3-4C21-B6A1-26D7E2DA4A2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b="1" dirty="0">
                <a:solidFill>
                  <a:srgbClr val="A13F0B"/>
                </a:solidFill>
              </a:rPr>
              <a:t>社交网络用户行为分为用户个体行为和</a:t>
            </a:r>
            <a:r>
              <a:rPr lang="zh-CN" altLang="en-US" dirty="0"/>
              <a:t>用户群体互动行为，个体行为包括。。。</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0EA6AABF-D2D3-4C21-B6A1-26D7E2DA4A2F}"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用户群体互动行为比较值得关注的几个点是</a:t>
            </a:r>
            <a:endParaRPr lang="zh-CN" altLang="en-US" dirty="0"/>
          </a:p>
        </p:txBody>
      </p:sp>
      <p:sp>
        <p:nvSpPr>
          <p:cNvPr id="4" name="灯片编号占位符 3"/>
          <p:cNvSpPr>
            <a:spLocks noGrp="1"/>
          </p:cNvSpPr>
          <p:nvPr>
            <p:ph type="sldNum" sz="quarter" idx="5"/>
          </p:nvPr>
        </p:nvSpPr>
        <p:spPr/>
        <p:txBody>
          <a:bodyPr/>
          <a:lstStyle/>
          <a:p>
            <a:fld id="{0EA6AABF-D2D3-4C21-B6A1-26D7E2DA4A2F}"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情感分析已经讲过了，这里不赘述，</a:t>
            </a:r>
            <a:r>
              <a:rPr lang="zh-CN" altLang="en-US" sz="1200" dirty="0"/>
              <a:t>随着社交网络的兴起与发展</a:t>
            </a:r>
            <a:endParaRPr lang="zh-CN" altLang="en-US" dirty="0"/>
          </a:p>
        </p:txBody>
      </p:sp>
      <p:sp>
        <p:nvSpPr>
          <p:cNvPr id="4" name="灯片编号占位符 3"/>
          <p:cNvSpPr>
            <a:spLocks noGrp="1"/>
          </p:cNvSpPr>
          <p:nvPr>
            <p:ph type="sldNum" sz="quarter" idx="5"/>
          </p:nvPr>
        </p:nvSpPr>
        <p:spPr/>
        <p:txBody>
          <a:bodyPr/>
          <a:lstStyle/>
          <a:p>
            <a:fld id="{0EA6AABF-D2D3-4C21-B6A1-26D7E2DA4A2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image" Target="../media/image1.png"/><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4" Type="http://schemas.openxmlformats.org/officeDocument/2006/relationships/image" Target="../media/image8.png"/><Relationship Id="rId3" Type="http://schemas.microsoft.com/office/2007/relationships/hdphoto" Target="../media/image7.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样式2-首页1">
    <p:spTree>
      <p:nvGrpSpPr>
        <p:cNvPr id="1" name=""/>
        <p:cNvGrpSpPr/>
        <p:nvPr/>
      </p:nvGrpSpPr>
      <p:grpSpPr>
        <a:xfrm>
          <a:off x="0" y="0"/>
          <a:ext cx="0" cy="0"/>
          <a:chOff x="0" y="0"/>
          <a:chExt cx="0" cy="0"/>
        </a:xfrm>
      </p:grpSpPr>
      <p:sp>
        <p:nvSpPr>
          <p:cNvPr id="6" name="PA-矩形 7"/>
          <p:cNvSpPr/>
          <p:nvPr userDrawn="1">
            <p:custDataLst>
              <p:tags r:id="rId2"/>
            </p:custData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PA-矩形 7"/>
          <p:cNvSpPr/>
          <p:nvPr userDrawn="1">
            <p:custDataLst>
              <p:tags r:id="rId3"/>
            </p:custDataLst>
          </p:nvPr>
        </p:nvSpPr>
        <p:spPr>
          <a:xfrm>
            <a:off x="0" y="0"/>
            <a:ext cx="12192000" cy="6858000"/>
          </a:xfrm>
          <a:prstGeom prst="rect">
            <a:avLst/>
          </a:prstGeom>
          <a:gradFill>
            <a:gsLst>
              <a:gs pos="0">
                <a:srgbClr val="008244"/>
              </a:gs>
              <a:gs pos="100000">
                <a:schemeClr val="accent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dirty="0"/>
          </a:p>
        </p:txBody>
      </p:sp>
      <p:sp>
        <p:nvSpPr>
          <p:cNvPr id="8" name="任意多边形: 形状 39"/>
          <p:cNvSpPr/>
          <p:nvPr userDrawn="1"/>
        </p:nvSpPr>
        <p:spPr>
          <a:xfrm>
            <a:off x="207372" y="0"/>
            <a:ext cx="7536857" cy="6858000"/>
          </a:xfrm>
          <a:custGeom>
            <a:avLst/>
            <a:gdLst>
              <a:gd name="connsiteX0" fmla="*/ 0 w 7536857"/>
              <a:gd name="connsiteY0" fmla="*/ 0 h 6858000"/>
              <a:gd name="connsiteX1" fmla="*/ 6351816 w 7536857"/>
              <a:gd name="connsiteY1" fmla="*/ 0 h 6858000"/>
              <a:gd name="connsiteX2" fmla="*/ 6432300 w 7536857"/>
              <a:gd name="connsiteY2" fmla="*/ 102417 h 6858000"/>
              <a:gd name="connsiteX3" fmla="*/ 7536857 w 7536857"/>
              <a:gd name="connsiteY3" fmla="*/ 3429000 h 6858000"/>
              <a:gd name="connsiteX4" fmla="*/ 6432300 w 7536857"/>
              <a:gd name="connsiteY4" fmla="*/ 6755583 h 6858000"/>
              <a:gd name="connsiteX5" fmla="*/ 6351816 w 7536857"/>
              <a:gd name="connsiteY5" fmla="*/ 6858000 h 6858000"/>
              <a:gd name="connsiteX6" fmla="*/ 0 w 753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36857" h="6858000">
                <a:moveTo>
                  <a:pt x="0" y="0"/>
                </a:moveTo>
                <a:lnTo>
                  <a:pt x="6351816" y="0"/>
                </a:lnTo>
                <a:lnTo>
                  <a:pt x="6432300" y="102417"/>
                </a:lnTo>
                <a:cubicBezTo>
                  <a:pt x="7126033" y="1030047"/>
                  <a:pt x="7536857" y="2181547"/>
                  <a:pt x="7536857" y="3429000"/>
                </a:cubicBezTo>
                <a:cubicBezTo>
                  <a:pt x="7536857" y="4676454"/>
                  <a:pt x="7126033" y="5827953"/>
                  <a:pt x="6432300" y="6755583"/>
                </a:cubicBezTo>
                <a:lnTo>
                  <a:pt x="6351816" y="6858000"/>
                </a:lnTo>
                <a:lnTo>
                  <a:pt x="0" y="6858000"/>
                </a:lnTo>
                <a:close/>
              </a:path>
            </a:pathLst>
          </a:custGeom>
          <a:pattFill prst="pct5">
            <a:fgClr>
              <a:schemeClr val="bg1">
                <a:lumMod val="85000"/>
              </a:schemeClr>
            </a:fgClr>
            <a:bgClr>
              <a:schemeClr val="bg1"/>
            </a:bgClr>
          </a:pattFill>
          <a:ln>
            <a:noFill/>
          </a:ln>
          <a:effectLst>
            <a:outerShdw blurRad="190500" sx="101000" sy="101000" algn="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形状 39"/>
          <p:cNvSpPr/>
          <p:nvPr userDrawn="1"/>
        </p:nvSpPr>
        <p:spPr>
          <a:xfrm>
            <a:off x="189674" y="0"/>
            <a:ext cx="7536857" cy="6858000"/>
          </a:xfrm>
          <a:custGeom>
            <a:avLst/>
            <a:gdLst>
              <a:gd name="connsiteX0" fmla="*/ 0 w 7536857"/>
              <a:gd name="connsiteY0" fmla="*/ 0 h 6858000"/>
              <a:gd name="connsiteX1" fmla="*/ 6351816 w 7536857"/>
              <a:gd name="connsiteY1" fmla="*/ 0 h 6858000"/>
              <a:gd name="connsiteX2" fmla="*/ 6432300 w 7536857"/>
              <a:gd name="connsiteY2" fmla="*/ 102417 h 6858000"/>
              <a:gd name="connsiteX3" fmla="*/ 7536857 w 7536857"/>
              <a:gd name="connsiteY3" fmla="*/ 3429000 h 6858000"/>
              <a:gd name="connsiteX4" fmla="*/ 6432300 w 7536857"/>
              <a:gd name="connsiteY4" fmla="*/ 6755583 h 6858000"/>
              <a:gd name="connsiteX5" fmla="*/ 6351816 w 7536857"/>
              <a:gd name="connsiteY5" fmla="*/ 6858000 h 6858000"/>
              <a:gd name="connsiteX6" fmla="*/ 0 w 753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36857" h="6858000">
                <a:moveTo>
                  <a:pt x="0" y="0"/>
                </a:moveTo>
                <a:lnTo>
                  <a:pt x="6351816" y="0"/>
                </a:lnTo>
                <a:lnTo>
                  <a:pt x="6432300" y="102417"/>
                </a:lnTo>
                <a:cubicBezTo>
                  <a:pt x="7126033" y="1030047"/>
                  <a:pt x="7536857" y="2181547"/>
                  <a:pt x="7536857" y="3429000"/>
                </a:cubicBezTo>
                <a:cubicBezTo>
                  <a:pt x="7536857" y="4676454"/>
                  <a:pt x="7126033" y="5827953"/>
                  <a:pt x="6432300" y="6755583"/>
                </a:cubicBezTo>
                <a:lnTo>
                  <a:pt x="6351816" y="6858000"/>
                </a:lnTo>
                <a:lnTo>
                  <a:pt x="0" y="6858000"/>
                </a:lnTo>
                <a:close/>
              </a:path>
            </a:pathLst>
          </a:custGeom>
          <a:solidFill>
            <a:srgbClr val="A13F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形状 39"/>
          <p:cNvSpPr/>
          <p:nvPr userDrawn="1"/>
        </p:nvSpPr>
        <p:spPr>
          <a:xfrm>
            <a:off x="0" y="0"/>
            <a:ext cx="7536857" cy="6858000"/>
          </a:xfrm>
          <a:custGeom>
            <a:avLst/>
            <a:gdLst>
              <a:gd name="connsiteX0" fmla="*/ 0 w 7536857"/>
              <a:gd name="connsiteY0" fmla="*/ 0 h 6858000"/>
              <a:gd name="connsiteX1" fmla="*/ 6351816 w 7536857"/>
              <a:gd name="connsiteY1" fmla="*/ 0 h 6858000"/>
              <a:gd name="connsiteX2" fmla="*/ 6432300 w 7536857"/>
              <a:gd name="connsiteY2" fmla="*/ 102417 h 6858000"/>
              <a:gd name="connsiteX3" fmla="*/ 7536857 w 7536857"/>
              <a:gd name="connsiteY3" fmla="*/ 3429000 h 6858000"/>
              <a:gd name="connsiteX4" fmla="*/ 6432300 w 7536857"/>
              <a:gd name="connsiteY4" fmla="*/ 6755583 h 6858000"/>
              <a:gd name="connsiteX5" fmla="*/ 6351816 w 7536857"/>
              <a:gd name="connsiteY5" fmla="*/ 6858000 h 6858000"/>
              <a:gd name="connsiteX6" fmla="*/ 0 w 753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36857" h="6858000">
                <a:moveTo>
                  <a:pt x="0" y="0"/>
                </a:moveTo>
                <a:lnTo>
                  <a:pt x="6351816" y="0"/>
                </a:lnTo>
                <a:lnTo>
                  <a:pt x="6432300" y="102417"/>
                </a:lnTo>
                <a:cubicBezTo>
                  <a:pt x="7126033" y="1030047"/>
                  <a:pt x="7536857" y="2181547"/>
                  <a:pt x="7536857" y="3429000"/>
                </a:cubicBezTo>
                <a:cubicBezTo>
                  <a:pt x="7536857" y="4676454"/>
                  <a:pt x="7126033" y="5827953"/>
                  <a:pt x="6432300" y="6755583"/>
                </a:cubicBezTo>
                <a:lnTo>
                  <a:pt x="6351816" y="6858000"/>
                </a:lnTo>
                <a:lnTo>
                  <a:pt x="0" y="6858000"/>
                </a:lnTo>
                <a:close/>
              </a:path>
            </a:pathLst>
          </a:custGeom>
          <a:solidFill>
            <a:schemeClr val="bg1"/>
          </a:solidFill>
          <a:ln>
            <a:noFill/>
          </a:ln>
          <a:effectLst>
            <a:outerShdw blurRad="76200" sx="101000" sy="101000" algn="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74"/>
          <p:cNvSpPr/>
          <p:nvPr userDrawn="1"/>
        </p:nvSpPr>
        <p:spPr>
          <a:xfrm flipV="1">
            <a:off x="660400" y="3829587"/>
            <a:ext cx="6489382" cy="193259"/>
          </a:xfrm>
          <a:custGeom>
            <a:avLst/>
            <a:gdLst>
              <a:gd name="connsiteX0" fmla="*/ 0 w 6415214"/>
              <a:gd name="connsiteY0" fmla="*/ 171407 h 171407"/>
              <a:gd name="connsiteX1" fmla="*/ 6415214 w 6415214"/>
              <a:gd name="connsiteY1" fmla="*/ 171407 h 171407"/>
              <a:gd name="connsiteX2" fmla="*/ 6415214 w 6415214"/>
              <a:gd name="connsiteY2" fmla="*/ 100390 h 171407"/>
              <a:gd name="connsiteX3" fmla="*/ 511261 w 6415214"/>
              <a:gd name="connsiteY3" fmla="*/ 100390 h 171407"/>
              <a:gd name="connsiteX4" fmla="*/ 229919 w 6415214"/>
              <a:gd name="connsiteY4" fmla="*/ 0 h 171407"/>
              <a:gd name="connsiteX5" fmla="*/ 229919 w 6415214"/>
              <a:gd name="connsiteY5" fmla="*/ 100390 h 171407"/>
              <a:gd name="connsiteX6" fmla="*/ 0 w 6415214"/>
              <a:gd name="connsiteY6" fmla="*/ 100390 h 171407"/>
              <a:gd name="connsiteX0-1" fmla="*/ 0 w 6415214"/>
              <a:gd name="connsiteY0-2" fmla="*/ 171407 h 262847"/>
              <a:gd name="connsiteX1-3" fmla="*/ 6415214 w 6415214"/>
              <a:gd name="connsiteY1-4" fmla="*/ 171407 h 262847"/>
              <a:gd name="connsiteX2-5" fmla="*/ 6415214 w 6415214"/>
              <a:gd name="connsiteY2-6" fmla="*/ 100390 h 262847"/>
              <a:gd name="connsiteX3-7" fmla="*/ 511261 w 6415214"/>
              <a:gd name="connsiteY3-8" fmla="*/ 100390 h 262847"/>
              <a:gd name="connsiteX4-9" fmla="*/ 229919 w 6415214"/>
              <a:gd name="connsiteY4-10" fmla="*/ 0 h 262847"/>
              <a:gd name="connsiteX5-11" fmla="*/ 229919 w 6415214"/>
              <a:gd name="connsiteY5-12" fmla="*/ 100390 h 262847"/>
              <a:gd name="connsiteX6-13" fmla="*/ 0 w 6415214"/>
              <a:gd name="connsiteY6-14" fmla="*/ 100390 h 262847"/>
              <a:gd name="connsiteX7" fmla="*/ 91440 w 6415214"/>
              <a:gd name="connsiteY7" fmla="*/ 262847 h 262847"/>
              <a:gd name="connsiteX0-15" fmla="*/ 0 w 6415214"/>
              <a:gd name="connsiteY0-16" fmla="*/ 171407 h 171407"/>
              <a:gd name="connsiteX1-17" fmla="*/ 6415214 w 6415214"/>
              <a:gd name="connsiteY1-18" fmla="*/ 171407 h 171407"/>
              <a:gd name="connsiteX2-19" fmla="*/ 6415214 w 6415214"/>
              <a:gd name="connsiteY2-20" fmla="*/ 100390 h 171407"/>
              <a:gd name="connsiteX3-21" fmla="*/ 511261 w 6415214"/>
              <a:gd name="connsiteY3-22" fmla="*/ 100390 h 171407"/>
              <a:gd name="connsiteX4-23" fmla="*/ 229919 w 6415214"/>
              <a:gd name="connsiteY4-24" fmla="*/ 0 h 171407"/>
              <a:gd name="connsiteX5-25" fmla="*/ 229919 w 6415214"/>
              <a:gd name="connsiteY5-26" fmla="*/ 100390 h 171407"/>
              <a:gd name="connsiteX6-27" fmla="*/ 0 w 6415214"/>
              <a:gd name="connsiteY6-28" fmla="*/ 100390 h 171407"/>
              <a:gd name="connsiteX0-29" fmla="*/ 0 w 6415214"/>
              <a:gd name="connsiteY0-30" fmla="*/ 171407 h 171407"/>
              <a:gd name="connsiteX1-31" fmla="*/ 6415214 w 6415214"/>
              <a:gd name="connsiteY1-32" fmla="*/ 100390 h 171407"/>
              <a:gd name="connsiteX2-33" fmla="*/ 511261 w 6415214"/>
              <a:gd name="connsiteY2-34" fmla="*/ 100390 h 171407"/>
              <a:gd name="connsiteX3-35" fmla="*/ 229919 w 6415214"/>
              <a:gd name="connsiteY3-36" fmla="*/ 0 h 171407"/>
              <a:gd name="connsiteX4-37" fmla="*/ 229919 w 6415214"/>
              <a:gd name="connsiteY4-38" fmla="*/ 100390 h 171407"/>
              <a:gd name="connsiteX5-39" fmla="*/ 0 w 6415214"/>
              <a:gd name="connsiteY5-40" fmla="*/ 100390 h 171407"/>
              <a:gd name="connsiteX0-41" fmla="*/ 6415214 w 6415214"/>
              <a:gd name="connsiteY0-42" fmla="*/ 100390 h 100390"/>
              <a:gd name="connsiteX1-43" fmla="*/ 511261 w 6415214"/>
              <a:gd name="connsiteY1-44" fmla="*/ 100390 h 100390"/>
              <a:gd name="connsiteX2-45" fmla="*/ 229919 w 6415214"/>
              <a:gd name="connsiteY2-46" fmla="*/ 0 h 100390"/>
              <a:gd name="connsiteX3-47" fmla="*/ 229919 w 6415214"/>
              <a:gd name="connsiteY3-48" fmla="*/ 100390 h 100390"/>
              <a:gd name="connsiteX4-49" fmla="*/ 0 w 6415214"/>
              <a:gd name="connsiteY4-50" fmla="*/ 100390 h 100390"/>
              <a:gd name="connsiteX0-51" fmla="*/ 6415214 w 6415214"/>
              <a:gd name="connsiteY0-52" fmla="*/ 195640 h 195640"/>
              <a:gd name="connsiteX1-53" fmla="*/ 511261 w 6415214"/>
              <a:gd name="connsiteY1-54" fmla="*/ 195640 h 195640"/>
              <a:gd name="connsiteX2-55" fmla="*/ 227538 w 6415214"/>
              <a:gd name="connsiteY2-56" fmla="*/ 0 h 195640"/>
              <a:gd name="connsiteX3-57" fmla="*/ 229919 w 6415214"/>
              <a:gd name="connsiteY3-58" fmla="*/ 195640 h 195640"/>
              <a:gd name="connsiteX4-59" fmla="*/ 0 w 6415214"/>
              <a:gd name="connsiteY4-60" fmla="*/ 195640 h 195640"/>
              <a:gd name="connsiteX0-61" fmla="*/ 6415214 w 6415214"/>
              <a:gd name="connsiteY0-62" fmla="*/ 193259 h 193259"/>
              <a:gd name="connsiteX1-63" fmla="*/ 511261 w 6415214"/>
              <a:gd name="connsiteY1-64" fmla="*/ 193259 h 193259"/>
              <a:gd name="connsiteX2-65" fmla="*/ 232301 w 6415214"/>
              <a:gd name="connsiteY2-66" fmla="*/ 0 h 193259"/>
              <a:gd name="connsiteX3-67" fmla="*/ 229919 w 6415214"/>
              <a:gd name="connsiteY3-68" fmla="*/ 193259 h 193259"/>
              <a:gd name="connsiteX4-69" fmla="*/ 0 w 6415214"/>
              <a:gd name="connsiteY4-70" fmla="*/ 193259 h 19325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15214" h="193259">
                <a:moveTo>
                  <a:pt x="6415214" y="193259"/>
                </a:moveTo>
                <a:lnTo>
                  <a:pt x="511261" y="193259"/>
                </a:lnTo>
                <a:lnTo>
                  <a:pt x="232301" y="0"/>
                </a:lnTo>
                <a:cubicBezTo>
                  <a:pt x="233095" y="65213"/>
                  <a:pt x="229125" y="128046"/>
                  <a:pt x="229919" y="193259"/>
                </a:cubicBezTo>
                <a:lnTo>
                  <a:pt x="0" y="193259"/>
                </a:ln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cs typeface="+mn-ea"/>
              <a:sym typeface="+mn-lt"/>
            </a:endParaRPr>
          </a:p>
        </p:txBody>
      </p:sp>
      <p:sp>
        <p:nvSpPr>
          <p:cNvPr id="12" name="标题 47"/>
          <p:cNvSpPr>
            <a:spLocks noGrp="1"/>
          </p:cNvSpPr>
          <p:nvPr>
            <p:ph type="title" hasCustomPrompt="1"/>
          </p:nvPr>
        </p:nvSpPr>
        <p:spPr>
          <a:xfrm>
            <a:off x="630418" y="2616692"/>
            <a:ext cx="7055958" cy="1200329"/>
          </a:xfrm>
          <a:prstGeom prst="rect">
            <a:avLst/>
          </a:prstGeom>
          <a:noFill/>
        </p:spPr>
        <p:txBody>
          <a:bodyPr wrap="square" lIns="0" rtlCol="0">
            <a:spAutoFit/>
          </a:bodyPr>
          <a:lstStyle>
            <a:lvl1pPr>
              <a:lnSpc>
                <a:spcPct val="100000"/>
              </a:lnSpc>
              <a:defRPr lang="zh-CN" altLang="en-US" sz="3600" b="1" spc="100" dirty="0">
                <a:latin typeface="微软雅黑" panose="020B0503020204020204" pitchFamily="34" charset="-122"/>
                <a:ea typeface="微软雅黑" panose="020B0503020204020204" pitchFamily="34" charset="-122"/>
                <a:cs typeface="+mn-ea"/>
              </a:defRPr>
            </a:lvl1pPr>
          </a:lstStyle>
          <a:p>
            <a:pPr marL="0" lvl="0"/>
            <a:r>
              <a:rPr lang="zh-CN" altLang="en-US" dirty="0"/>
              <a:t>请在此输入标题</a:t>
            </a:r>
            <a:br>
              <a:rPr lang="zh-CN" altLang="en-US" dirty="0"/>
            </a:br>
            <a:r>
              <a:rPr lang="zh-CN" altLang="en-US" dirty="0"/>
              <a:t>尽量回车保证标题为两行</a:t>
            </a:r>
            <a:endParaRPr lang="zh-CN" altLang="en-US" dirty="0"/>
          </a:p>
        </p:txBody>
      </p:sp>
      <p:sp>
        <p:nvSpPr>
          <p:cNvPr id="13" name="文本占位符 87"/>
          <p:cNvSpPr>
            <a:spLocks noGrp="1"/>
          </p:cNvSpPr>
          <p:nvPr>
            <p:ph type="body" sz="quarter" idx="13" hasCustomPrompt="1"/>
          </p:nvPr>
        </p:nvSpPr>
        <p:spPr>
          <a:xfrm>
            <a:off x="654709" y="2352090"/>
            <a:ext cx="5154585" cy="258532"/>
          </a:xfrm>
          <a:prstGeom prst="rect">
            <a:avLst/>
          </a:prstGeom>
          <a:noFill/>
        </p:spPr>
        <p:txBody>
          <a:bodyPr wrap="square" lIns="0" rtlCol="0">
            <a:spAutoFit/>
          </a:bodyPr>
          <a:lstStyle>
            <a:lvl1pPr marL="0" indent="0">
              <a:buNone/>
              <a:defRPr lang="zh-CN" altLang="en-US" sz="1200" spc="100" dirty="0">
                <a:solidFill>
                  <a:schemeClr val="tx1">
                    <a:lumMod val="65000"/>
                    <a:lumOff val="35000"/>
                  </a:schemeClr>
                </a:solidFill>
                <a:latin typeface="微软雅黑 Light" panose="020B0502040204020203" pitchFamily="34" charset="-122"/>
                <a:ea typeface="微软雅黑 Light" panose="020B0502040204020203" pitchFamily="34" charset="-122"/>
                <a:cs typeface="+mn-ea"/>
                <a:sym typeface="Wingdings 3" panose="05040102010807070707" pitchFamily="18" charset="2"/>
              </a:defRPr>
            </a:lvl1pPr>
          </a:lstStyle>
          <a:p>
            <a:pPr marL="228600" lvl="0" indent="-228600"/>
            <a:r>
              <a:rPr lang="zh-CN" altLang="en-US" dirty="0"/>
              <a:t>请在此输入你的副标题</a:t>
            </a:r>
            <a:endParaRPr lang="zh-CN" altLang="en-US" dirty="0"/>
          </a:p>
        </p:txBody>
      </p:sp>
      <p:sp>
        <p:nvSpPr>
          <p:cNvPr id="14" name="文本占位符 53"/>
          <p:cNvSpPr>
            <a:spLocks noGrp="1"/>
          </p:cNvSpPr>
          <p:nvPr>
            <p:ph type="body" sz="quarter" idx="16" hasCustomPrompt="1"/>
          </p:nvPr>
        </p:nvSpPr>
        <p:spPr>
          <a:xfrm>
            <a:off x="655638" y="4304189"/>
            <a:ext cx="4065361" cy="344710"/>
          </a:xfrm>
          <a:prstGeom prst="rect">
            <a:avLst/>
          </a:prstGeom>
          <a:noFill/>
        </p:spPr>
        <p:txBody>
          <a:bodyPr wrap="square" lIns="0" rtlCol="0" anchor="ctr" anchorCtr="0">
            <a:spAutoFit/>
          </a:bodyPr>
          <a:lstStyle>
            <a:lvl1pPr marL="0" indent="0">
              <a:lnSpc>
                <a:spcPct val="130000"/>
              </a:lnSpc>
              <a:buNone/>
              <a:defRPr lang="zh-CN" altLang="en-US" sz="1400" spc="100" smtClean="0">
                <a:solidFill>
                  <a:schemeClr val="tx1">
                    <a:lumMod val="85000"/>
                    <a:lumOff val="15000"/>
                  </a:schemeClr>
                </a:solidFill>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pPr marL="0" lvl="0">
              <a:lnSpc>
                <a:spcPct val="130000"/>
              </a:lnSpc>
            </a:pPr>
            <a:r>
              <a:rPr lang="zh-CN" altLang="en-US" dirty="0"/>
              <a:t>指导教师： </a:t>
            </a:r>
            <a:r>
              <a:rPr lang="en-US" altLang="zh-CN" dirty="0"/>
              <a:t>XXX	</a:t>
            </a:r>
            <a:r>
              <a:rPr lang="zh-CN" altLang="en-US" dirty="0"/>
              <a:t>答辩学生： 芃苇</a:t>
            </a:r>
            <a:endParaRPr lang="zh-CN" altLang="en-US" dirty="0"/>
          </a:p>
        </p:txBody>
      </p:sp>
      <p:sp>
        <p:nvSpPr>
          <p:cNvPr id="16" name="文本框 15"/>
          <p:cNvSpPr txBox="1"/>
          <p:nvPr userDrawn="1"/>
        </p:nvSpPr>
        <p:spPr>
          <a:xfrm>
            <a:off x="474450" y="318256"/>
            <a:ext cx="1899117" cy="792864"/>
          </a:xfrm>
          <a:prstGeom prst="rect">
            <a:avLst/>
          </a:prstGeom>
          <a:noFill/>
          <a:ln>
            <a:noFill/>
          </a:ln>
        </p:spPr>
        <p:txBody>
          <a:bodyPr wrap="square" lIns="180000" tIns="180000" rIns="180000" bIns="180000" rtlCol="0">
            <a:spAutoFit/>
          </a:bodyPr>
          <a:lstStyle/>
          <a:p>
            <a:pPr algn="l">
              <a:lnSpc>
                <a:spcPct val="130000"/>
              </a:lnSpc>
            </a:pPr>
            <a:r>
              <a:rPr lang="en-US" altLang="zh-CN" sz="2400" b="1" i="0" spc="100" dirty="0">
                <a:solidFill>
                  <a:schemeClr val="accent3"/>
                </a:solidFill>
                <a:latin typeface="+mn-ea"/>
              </a:rPr>
              <a:t>◀ BIT</a:t>
            </a:r>
            <a:r>
              <a:rPr lang="en-US" altLang="zh-CN" sz="2400" b="1" i="0" spc="100" baseline="0" dirty="0">
                <a:solidFill>
                  <a:schemeClr val="accent3"/>
                </a:solidFill>
                <a:latin typeface="+mn-ea"/>
              </a:rPr>
              <a:t> </a:t>
            </a:r>
            <a:r>
              <a:rPr lang="en-US" altLang="zh-CN" sz="2400" b="1" i="0" spc="100" dirty="0">
                <a:solidFill>
                  <a:schemeClr val="accent3"/>
                </a:solidFill>
                <a:latin typeface="+mn-ea"/>
              </a:rPr>
              <a:t>▶</a:t>
            </a:r>
            <a:endParaRPr lang="zh-CN" altLang="en-US" sz="2400" b="1" i="0" spc="100" dirty="0">
              <a:solidFill>
                <a:schemeClr val="accent3"/>
              </a:solidFill>
              <a:latin typeface="+mn-ea"/>
            </a:endParaRPr>
          </a:p>
        </p:txBody>
      </p:sp>
      <p:pic>
        <p:nvPicPr>
          <p:cNvPr id="23" name="图片 22"/>
          <p:cNvPicPr>
            <a:picLocks noChangeAspect="1"/>
          </p:cNvPicPr>
          <p:nvPr userDrawn="1"/>
        </p:nvPicPr>
        <p:blipFill>
          <a:blip r:embed="rId4"/>
          <a:stretch>
            <a:fillRect/>
          </a:stretch>
        </p:blipFill>
        <p:spPr>
          <a:xfrm>
            <a:off x="8250894" y="-774608"/>
            <a:ext cx="7885491" cy="7588381"/>
          </a:xfrm>
          <a:prstGeom prst="rect">
            <a:avLst/>
          </a:prstGeom>
        </p:spPr>
      </p:pic>
      <p:pic>
        <p:nvPicPr>
          <p:cNvPr id="20" name="图片 19"/>
          <p:cNvPicPr>
            <a:picLocks noChangeAspect="1"/>
          </p:cNvPicPr>
          <p:nvPr userDrawn="1"/>
        </p:nvPicPr>
        <p:blipFill>
          <a:blip r:embed="rId5" cstate="print"/>
          <a:stretch>
            <a:fillRect/>
          </a:stretch>
        </p:blipFill>
        <p:spPr>
          <a:xfrm>
            <a:off x="8250874" y="2196869"/>
            <a:ext cx="3243162" cy="2464261"/>
          </a:xfrm>
          <a:prstGeom prst="rect">
            <a:avLst/>
          </a:prstGeom>
        </p:spPr>
      </p:pic>
      <p:grpSp>
        <p:nvGrpSpPr>
          <p:cNvPr id="24" name="组合 23"/>
          <p:cNvGrpSpPr/>
          <p:nvPr userDrawn="1"/>
        </p:nvGrpSpPr>
        <p:grpSpPr>
          <a:xfrm>
            <a:off x="671368" y="6083135"/>
            <a:ext cx="2542613" cy="276499"/>
            <a:chOff x="598941" y="6399999"/>
            <a:chExt cx="2542613" cy="276499"/>
          </a:xfrm>
          <a:solidFill>
            <a:schemeClr val="bg1">
              <a:lumMod val="65000"/>
            </a:schemeClr>
          </a:solidFill>
        </p:grpSpPr>
        <p:grpSp>
          <p:nvGrpSpPr>
            <p:cNvPr id="25" name="组合 24"/>
            <p:cNvGrpSpPr/>
            <p:nvPr/>
          </p:nvGrpSpPr>
          <p:grpSpPr>
            <a:xfrm>
              <a:off x="2055693" y="6402621"/>
              <a:ext cx="1085861" cy="270805"/>
              <a:chOff x="10340336" y="2247899"/>
              <a:chExt cx="2724438" cy="679451"/>
            </a:xfrm>
            <a:grpFill/>
          </p:grpSpPr>
          <p:sp>
            <p:nvSpPr>
              <p:cNvPr id="39" name="Freeform 5"/>
              <p:cNvSpPr/>
              <p:nvPr/>
            </p:nvSpPr>
            <p:spPr bwMode="auto">
              <a:xfrm>
                <a:off x="11868131" y="2285206"/>
                <a:ext cx="534988" cy="603250"/>
              </a:xfrm>
              <a:custGeom>
                <a:avLst/>
                <a:gdLst>
                  <a:gd name="T0" fmla="*/ 41 w 125"/>
                  <a:gd name="T1" fmla="*/ 16 h 142"/>
                  <a:gd name="T2" fmla="*/ 49 w 125"/>
                  <a:gd name="T3" fmla="*/ 3 h 142"/>
                  <a:gd name="T4" fmla="*/ 62 w 125"/>
                  <a:gd name="T5" fmla="*/ 20 h 142"/>
                  <a:gd name="T6" fmla="*/ 64 w 125"/>
                  <a:gd name="T7" fmla="*/ 33 h 142"/>
                  <a:gd name="T8" fmla="*/ 50 w 125"/>
                  <a:gd name="T9" fmla="*/ 34 h 142"/>
                  <a:gd name="T10" fmla="*/ 58 w 125"/>
                  <a:gd name="T11" fmla="*/ 58 h 142"/>
                  <a:gd name="T12" fmla="*/ 75 w 125"/>
                  <a:gd name="T13" fmla="*/ 59 h 142"/>
                  <a:gd name="T14" fmla="*/ 71 w 125"/>
                  <a:gd name="T15" fmla="*/ 50 h 142"/>
                  <a:gd name="T16" fmla="*/ 81 w 125"/>
                  <a:gd name="T17" fmla="*/ 47 h 142"/>
                  <a:gd name="T18" fmla="*/ 65 w 125"/>
                  <a:gd name="T19" fmla="*/ 42 h 142"/>
                  <a:gd name="T20" fmla="*/ 63 w 125"/>
                  <a:gd name="T21" fmla="*/ 37 h 142"/>
                  <a:gd name="T22" fmla="*/ 85 w 125"/>
                  <a:gd name="T23" fmla="*/ 27 h 142"/>
                  <a:gd name="T24" fmla="*/ 93 w 125"/>
                  <a:gd name="T25" fmla="*/ 2 h 142"/>
                  <a:gd name="T26" fmla="*/ 99 w 125"/>
                  <a:gd name="T27" fmla="*/ 5 h 142"/>
                  <a:gd name="T28" fmla="*/ 111 w 125"/>
                  <a:gd name="T29" fmla="*/ 30 h 142"/>
                  <a:gd name="T30" fmla="*/ 102 w 125"/>
                  <a:gd name="T31" fmla="*/ 34 h 142"/>
                  <a:gd name="T32" fmla="*/ 95 w 125"/>
                  <a:gd name="T33" fmla="*/ 59 h 142"/>
                  <a:gd name="T34" fmla="*/ 123 w 125"/>
                  <a:gd name="T35" fmla="*/ 61 h 142"/>
                  <a:gd name="T36" fmla="*/ 110 w 125"/>
                  <a:gd name="T37" fmla="*/ 71 h 142"/>
                  <a:gd name="T38" fmla="*/ 104 w 125"/>
                  <a:gd name="T39" fmla="*/ 82 h 142"/>
                  <a:gd name="T40" fmla="*/ 112 w 125"/>
                  <a:gd name="T41" fmla="*/ 134 h 142"/>
                  <a:gd name="T42" fmla="*/ 102 w 125"/>
                  <a:gd name="T43" fmla="*/ 140 h 142"/>
                  <a:gd name="T44" fmla="*/ 89 w 125"/>
                  <a:gd name="T45" fmla="*/ 123 h 142"/>
                  <a:gd name="T46" fmla="*/ 101 w 125"/>
                  <a:gd name="T47" fmla="*/ 128 h 142"/>
                  <a:gd name="T48" fmla="*/ 101 w 125"/>
                  <a:gd name="T49" fmla="*/ 92 h 142"/>
                  <a:gd name="T50" fmla="*/ 97 w 125"/>
                  <a:gd name="T51" fmla="*/ 99 h 142"/>
                  <a:gd name="T52" fmla="*/ 90 w 125"/>
                  <a:gd name="T53" fmla="*/ 103 h 142"/>
                  <a:gd name="T54" fmla="*/ 86 w 125"/>
                  <a:gd name="T55" fmla="*/ 110 h 142"/>
                  <a:gd name="T56" fmla="*/ 81 w 125"/>
                  <a:gd name="T57" fmla="*/ 120 h 142"/>
                  <a:gd name="T58" fmla="*/ 88 w 125"/>
                  <a:gd name="T59" fmla="*/ 71 h 142"/>
                  <a:gd name="T60" fmla="*/ 60 w 125"/>
                  <a:gd name="T61" fmla="*/ 87 h 142"/>
                  <a:gd name="T62" fmla="*/ 53 w 125"/>
                  <a:gd name="T63" fmla="*/ 89 h 142"/>
                  <a:gd name="T64" fmla="*/ 51 w 125"/>
                  <a:gd name="T65" fmla="*/ 128 h 142"/>
                  <a:gd name="T66" fmla="*/ 43 w 125"/>
                  <a:gd name="T67" fmla="*/ 134 h 142"/>
                  <a:gd name="T68" fmla="*/ 39 w 125"/>
                  <a:gd name="T69" fmla="*/ 107 h 142"/>
                  <a:gd name="T70" fmla="*/ 33 w 125"/>
                  <a:gd name="T71" fmla="*/ 114 h 142"/>
                  <a:gd name="T72" fmla="*/ 17 w 125"/>
                  <a:gd name="T73" fmla="*/ 108 h 142"/>
                  <a:gd name="T74" fmla="*/ 5 w 125"/>
                  <a:gd name="T75" fmla="*/ 81 h 142"/>
                  <a:gd name="T76" fmla="*/ 34 w 125"/>
                  <a:gd name="T77" fmla="*/ 56 h 142"/>
                  <a:gd name="T78" fmla="*/ 38 w 125"/>
                  <a:gd name="T79" fmla="*/ 33 h 142"/>
                  <a:gd name="T80" fmla="*/ 22 w 125"/>
                  <a:gd name="T81" fmla="*/ 55 h 142"/>
                  <a:gd name="T82" fmla="*/ 14 w 125"/>
                  <a:gd name="T83" fmla="*/ 55 h 142"/>
                  <a:gd name="T84" fmla="*/ 11 w 125"/>
                  <a:gd name="T85" fmla="*/ 36 h 142"/>
                  <a:gd name="T86" fmla="*/ 32 w 125"/>
                  <a:gd name="T87" fmla="*/ 22 h 142"/>
                  <a:gd name="T88" fmla="*/ 28 w 125"/>
                  <a:gd name="T89"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5" h="142">
                    <a:moveTo>
                      <a:pt x="28" y="33"/>
                    </a:moveTo>
                    <a:cubicBezTo>
                      <a:pt x="35" y="29"/>
                      <a:pt x="41" y="25"/>
                      <a:pt x="41" y="16"/>
                    </a:cubicBezTo>
                    <a:cubicBezTo>
                      <a:pt x="41" y="13"/>
                      <a:pt x="43" y="9"/>
                      <a:pt x="44" y="6"/>
                    </a:cubicBezTo>
                    <a:cubicBezTo>
                      <a:pt x="45" y="5"/>
                      <a:pt x="48" y="3"/>
                      <a:pt x="49" y="3"/>
                    </a:cubicBezTo>
                    <a:cubicBezTo>
                      <a:pt x="54" y="4"/>
                      <a:pt x="59" y="9"/>
                      <a:pt x="59" y="15"/>
                    </a:cubicBezTo>
                    <a:cubicBezTo>
                      <a:pt x="59" y="18"/>
                      <a:pt x="60" y="19"/>
                      <a:pt x="62" y="20"/>
                    </a:cubicBezTo>
                    <a:cubicBezTo>
                      <a:pt x="65" y="22"/>
                      <a:pt x="68" y="25"/>
                      <a:pt x="69" y="28"/>
                    </a:cubicBezTo>
                    <a:cubicBezTo>
                      <a:pt x="71" y="32"/>
                      <a:pt x="68" y="34"/>
                      <a:pt x="64" y="33"/>
                    </a:cubicBezTo>
                    <a:cubicBezTo>
                      <a:pt x="62" y="32"/>
                      <a:pt x="60" y="31"/>
                      <a:pt x="57" y="30"/>
                    </a:cubicBezTo>
                    <a:cubicBezTo>
                      <a:pt x="53" y="28"/>
                      <a:pt x="51" y="29"/>
                      <a:pt x="50" y="34"/>
                    </a:cubicBezTo>
                    <a:cubicBezTo>
                      <a:pt x="48" y="45"/>
                      <a:pt x="46" y="56"/>
                      <a:pt x="52" y="66"/>
                    </a:cubicBezTo>
                    <a:cubicBezTo>
                      <a:pt x="54" y="64"/>
                      <a:pt x="56" y="62"/>
                      <a:pt x="58" y="58"/>
                    </a:cubicBezTo>
                    <a:cubicBezTo>
                      <a:pt x="61" y="62"/>
                      <a:pt x="63" y="65"/>
                      <a:pt x="65" y="69"/>
                    </a:cubicBezTo>
                    <a:cubicBezTo>
                      <a:pt x="68" y="66"/>
                      <a:pt x="72" y="62"/>
                      <a:pt x="75" y="59"/>
                    </a:cubicBezTo>
                    <a:cubicBezTo>
                      <a:pt x="76" y="58"/>
                      <a:pt x="75" y="56"/>
                      <a:pt x="75" y="55"/>
                    </a:cubicBezTo>
                    <a:cubicBezTo>
                      <a:pt x="74" y="53"/>
                      <a:pt x="71" y="51"/>
                      <a:pt x="71" y="50"/>
                    </a:cubicBezTo>
                    <a:cubicBezTo>
                      <a:pt x="72" y="47"/>
                      <a:pt x="75" y="46"/>
                      <a:pt x="78" y="47"/>
                    </a:cubicBezTo>
                    <a:cubicBezTo>
                      <a:pt x="79" y="47"/>
                      <a:pt x="80" y="47"/>
                      <a:pt x="81" y="47"/>
                    </a:cubicBezTo>
                    <a:cubicBezTo>
                      <a:pt x="81" y="44"/>
                      <a:pt x="82" y="40"/>
                      <a:pt x="83" y="35"/>
                    </a:cubicBezTo>
                    <a:cubicBezTo>
                      <a:pt x="76" y="38"/>
                      <a:pt x="71" y="40"/>
                      <a:pt x="65" y="42"/>
                    </a:cubicBezTo>
                    <a:cubicBezTo>
                      <a:pt x="61" y="44"/>
                      <a:pt x="60" y="44"/>
                      <a:pt x="57" y="40"/>
                    </a:cubicBezTo>
                    <a:cubicBezTo>
                      <a:pt x="59" y="39"/>
                      <a:pt x="61" y="38"/>
                      <a:pt x="63" y="37"/>
                    </a:cubicBezTo>
                    <a:cubicBezTo>
                      <a:pt x="69" y="35"/>
                      <a:pt x="75" y="33"/>
                      <a:pt x="81" y="30"/>
                    </a:cubicBezTo>
                    <a:cubicBezTo>
                      <a:pt x="83" y="30"/>
                      <a:pt x="84" y="28"/>
                      <a:pt x="85" y="27"/>
                    </a:cubicBezTo>
                    <a:cubicBezTo>
                      <a:pt x="87" y="21"/>
                      <a:pt x="88" y="14"/>
                      <a:pt x="90" y="8"/>
                    </a:cubicBezTo>
                    <a:cubicBezTo>
                      <a:pt x="90" y="6"/>
                      <a:pt x="92" y="3"/>
                      <a:pt x="93" y="2"/>
                    </a:cubicBezTo>
                    <a:cubicBezTo>
                      <a:pt x="94" y="0"/>
                      <a:pt x="96" y="0"/>
                      <a:pt x="98" y="0"/>
                    </a:cubicBezTo>
                    <a:cubicBezTo>
                      <a:pt x="98" y="1"/>
                      <a:pt x="99" y="4"/>
                      <a:pt x="99" y="5"/>
                    </a:cubicBezTo>
                    <a:cubicBezTo>
                      <a:pt x="93" y="12"/>
                      <a:pt x="94" y="20"/>
                      <a:pt x="92" y="28"/>
                    </a:cubicBezTo>
                    <a:cubicBezTo>
                      <a:pt x="98" y="31"/>
                      <a:pt x="105" y="25"/>
                      <a:pt x="111" y="30"/>
                    </a:cubicBezTo>
                    <a:cubicBezTo>
                      <a:pt x="109" y="33"/>
                      <a:pt x="107" y="36"/>
                      <a:pt x="103" y="35"/>
                    </a:cubicBezTo>
                    <a:cubicBezTo>
                      <a:pt x="103" y="34"/>
                      <a:pt x="102" y="34"/>
                      <a:pt x="102" y="34"/>
                    </a:cubicBezTo>
                    <a:cubicBezTo>
                      <a:pt x="92" y="34"/>
                      <a:pt x="88" y="39"/>
                      <a:pt x="90" y="49"/>
                    </a:cubicBezTo>
                    <a:cubicBezTo>
                      <a:pt x="91" y="52"/>
                      <a:pt x="93" y="55"/>
                      <a:pt x="95" y="59"/>
                    </a:cubicBezTo>
                    <a:cubicBezTo>
                      <a:pt x="99" y="59"/>
                      <a:pt x="104" y="58"/>
                      <a:pt x="109" y="57"/>
                    </a:cubicBezTo>
                    <a:cubicBezTo>
                      <a:pt x="114" y="56"/>
                      <a:pt x="119" y="58"/>
                      <a:pt x="123" y="61"/>
                    </a:cubicBezTo>
                    <a:cubicBezTo>
                      <a:pt x="125" y="63"/>
                      <a:pt x="125" y="66"/>
                      <a:pt x="122" y="67"/>
                    </a:cubicBezTo>
                    <a:cubicBezTo>
                      <a:pt x="118" y="69"/>
                      <a:pt x="114" y="71"/>
                      <a:pt x="110" y="71"/>
                    </a:cubicBezTo>
                    <a:cubicBezTo>
                      <a:pt x="103" y="70"/>
                      <a:pt x="99" y="75"/>
                      <a:pt x="95" y="79"/>
                    </a:cubicBezTo>
                    <a:cubicBezTo>
                      <a:pt x="98" y="80"/>
                      <a:pt x="102" y="80"/>
                      <a:pt x="104" y="82"/>
                    </a:cubicBezTo>
                    <a:cubicBezTo>
                      <a:pt x="106" y="83"/>
                      <a:pt x="108" y="86"/>
                      <a:pt x="109" y="88"/>
                    </a:cubicBezTo>
                    <a:cubicBezTo>
                      <a:pt x="110" y="104"/>
                      <a:pt x="111" y="119"/>
                      <a:pt x="112" y="134"/>
                    </a:cubicBezTo>
                    <a:cubicBezTo>
                      <a:pt x="112" y="137"/>
                      <a:pt x="110" y="140"/>
                      <a:pt x="110" y="142"/>
                    </a:cubicBezTo>
                    <a:cubicBezTo>
                      <a:pt x="107" y="141"/>
                      <a:pt x="104" y="141"/>
                      <a:pt x="102" y="140"/>
                    </a:cubicBezTo>
                    <a:cubicBezTo>
                      <a:pt x="97" y="136"/>
                      <a:pt x="93" y="131"/>
                      <a:pt x="90" y="127"/>
                    </a:cubicBezTo>
                    <a:cubicBezTo>
                      <a:pt x="89" y="126"/>
                      <a:pt x="89" y="124"/>
                      <a:pt x="89" y="123"/>
                    </a:cubicBezTo>
                    <a:cubicBezTo>
                      <a:pt x="92" y="125"/>
                      <a:pt x="96" y="127"/>
                      <a:pt x="100" y="130"/>
                    </a:cubicBezTo>
                    <a:cubicBezTo>
                      <a:pt x="100" y="129"/>
                      <a:pt x="101" y="129"/>
                      <a:pt x="101" y="128"/>
                    </a:cubicBezTo>
                    <a:cubicBezTo>
                      <a:pt x="101" y="121"/>
                      <a:pt x="101" y="113"/>
                      <a:pt x="101" y="105"/>
                    </a:cubicBezTo>
                    <a:cubicBezTo>
                      <a:pt x="101" y="101"/>
                      <a:pt x="101" y="96"/>
                      <a:pt x="101" y="92"/>
                    </a:cubicBezTo>
                    <a:cubicBezTo>
                      <a:pt x="99" y="85"/>
                      <a:pt x="96" y="84"/>
                      <a:pt x="90" y="90"/>
                    </a:cubicBezTo>
                    <a:cubicBezTo>
                      <a:pt x="92" y="93"/>
                      <a:pt x="97" y="93"/>
                      <a:pt x="97" y="99"/>
                    </a:cubicBezTo>
                    <a:cubicBezTo>
                      <a:pt x="94" y="98"/>
                      <a:pt x="91" y="97"/>
                      <a:pt x="88" y="96"/>
                    </a:cubicBezTo>
                    <a:cubicBezTo>
                      <a:pt x="84" y="100"/>
                      <a:pt x="84" y="101"/>
                      <a:pt x="90" y="103"/>
                    </a:cubicBezTo>
                    <a:cubicBezTo>
                      <a:pt x="95" y="106"/>
                      <a:pt x="98" y="111"/>
                      <a:pt x="96" y="112"/>
                    </a:cubicBezTo>
                    <a:cubicBezTo>
                      <a:pt x="92" y="115"/>
                      <a:pt x="89" y="112"/>
                      <a:pt x="86" y="110"/>
                    </a:cubicBezTo>
                    <a:cubicBezTo>
                      <a:pt x="85" y="110"/>
                      <a:pt x="84" y="109"/>
                      <a:pt x="83" y="108"/>
                    </a:cubicBezTo>
                    <a:cubicBezTo>
                      <a:pt x="82" y="112"/>
                      <a:pt x="82" y="116"/>
                      <a:pt x="81" y="120"/>
                    </a:cubicBezTo>
                    <a:cubicBezTo>
                      <a:pt x="74" y="118"/>
                      <a:pt x="72" y="114"/>
                      <a:pt x="73" y="108"/>
                    </a:cubicBezTo>
                    <a:cubicBezTo>
                      <a:pt x="76" y="95"/>
                      <a:pt x="81" y="83"/>
                      <a:pt x="88" y="71"/>
                    </a:cubicBezTo>
                    <a:cubicBezTo>
                      <a:pt x="84" y="74"/>
                      <a:pt x="80" y="76"/>
                      <a:pt x="76" y="78"/>
                    </a:cubicBezTo>
                    <a:cubicBezTo>
                      <a:pt x="71" y="81"/>
                      <a:pt x="65" y="84"/>
                      <a:pt x="60" y="87"/>
                    </a:cubicBezTo>
                    <a:cubicBezTo>
                      <a:pt x="60" y="87"/>
                      <a:pt x="60" y="87"/>
                      <a:pt x="59" y="87"/>
                    </a:cubicBezTo>
                    <a:cubicBezTo>
                      <a:pt x="57" y="88"/>
                      <a:pt x="54" y="88"/>
                      <a:pt x="53" y="89"/>
                    </a:cubicBezTo>
                    <a:cubicBezTo>
                      <a:pt x="51" y="93"/>
                      <a:pt x="49" y="97"/>
                      <a:pt x="49" y="101"/>
                    </a:cubicBezTo>
                    <a:cubicBezTo>
                      <a:pt x="49" y="110"/>
                      <a:pt x="50" y="119"/>
                      <a:pt x="51" y="128"/>
                    </a:cubicBezTo>
                    <a:cubicBezTo>
                      <a:pt x="51" y="131"/>
                      <a:pt x="51" y="134"/>
                      <a:pt x="51" y="137"/>
                    </a:cubicBezTo>
                    <a:cubicBezTo>
                      <a:pt x="48" y="136"/>
                      <a:pt x="45" y="136"/>
                      <a:pt x="43" y="134"/>
                    </a:cubicBezTo>
                    <a:cubicBezTo>
                      <a:pt x="40" y="132"/>
                      <a:pt x="37" y="130"/>
                      <a:pt x="38" y="125"/>
                    </a:cubicBezTo>
                    <a:cubicBezTo>
                      <a:pt x="40" y="119"/>
                      <a:pt x="39" y="113"/>
                      <a:pt x="39" y="107"/>
                    </a:cubicBezTo>
                    <a:cubicBezTo>
                      <a:pt x="38" y="107"/>
                      <a:pt x="38" y="107"/>
                      <a:pt x="37" y="106"/>
                    </a:cubicBezTo>
                    <a:cubicBezTo>
                      <a:pt x="36" y="109"/>
                      <a:pt x="34" y="111"/>
                      <a:pt x="33" y="114"/>
                    </a:cubicBezTo>
                    <a:cubicBezTo>
                      <a:pt x="30" y="120"/>
                      <a:pt x="25" y="122"/>
                      <a:pt x="21" y="120"/>
                    </a:cubicBezTo>
                    <a:cubicBezTo>
                      <a:pt x="16" y="118"/>
                      <a:pt x="15" y="113"/>
                      <a:pt x="17" y="108"/>
                    </a:cubicBezTo>
                    <a:cubicBezTo>
                      <a:pt x="20" y="99"/>
                      <a:pt x="23" y="91"/>
                      <a:pt x="26" y="81"/>
                    </a:cubicBezTo>
                    <a:cubicBezTo>
                      <a:pt x="19" y="90"/>
                      <a:pt x="12" y="85"/>
                      <a:pt x="5" y="81"/>
                    </a:cubicBezTo>
                    <a:cubicBezTo>
                      <a:pt x="0" y="79"/>
                      <a:pt x="0" y="76"/>
                      <a:pt x="5" y="73"/>
                    </a:cubicBezTo>
                    <a:cubicBezTo>
                      <a:pt x="15" y="68"/>
                      <a:pt x="25" y="62"/>
                      <a:pt x="34" y="56"/>
                    </a:cubicBezTo>
                    <a:cubicBezTo>
                      <a:pt x="35" y="55"/>
                      <a:pt x="37" y="54"/>
                      <a:pt x="37" y="52"/>
                    </a:cubicBezTo>
                    <a:cubicBezTo>
                      <a:pt x="38" y="46"/>
                      <a:pt x="38" y="39"/>
                      <a:pt x="38" y="33"/>
                    </a:cubicBezTo>
                    <a:cubicBezTo>
                      <a:pt x="38" y="32"/>
                      <a:pt x="38" y="32"/>
                      <a:pt x="37" y="32"/>
                    </a:cubicBezTo>
                    <a:cubicBezTo>
                      <a:pt x="32" y="40"/>
                      <a:pt x="27" y="48"/>
                      <a:pt x="22" y="55"/>
                    </a:cubicBezTo>
                    <a:cubicBezTo>
                      <a:pt x="22" y="56"/>
                      <a:pt x="22" y="56"/>
                      <a:pt x="23" y="57"/>
                    </a:cubicBezTo>
                    <a:cubicBezTo>
                      <a:pt x="20" y="56"/>
                      <a:pt x="17" y="56"/>
                      <a:pt x="14" y="55"/>
                    </a:cubicBezTo>
                    <a:cubicBezTo>
                      <a:pt x="9" y="53"/>
                      <a:pt x="7" y="49"/>
                      <a:pt x="9" y="44"/>
                    </a:cubicBezTo>
                    <a:cubicBezTo>
                      <a:pt x="10" y="42"/>
                      <a:pt x="10" y="39"/>
                      <a:pt x="11" y="36"/>
                    </a:cubicBezTo>
                    <a:cubicBezTo>
                      <a:pt x="13" y="28"/>
                      <a:pt x="18" y="23"/>
                      <a:pt x="26" y="20"/>
                    </a:cubicBezTo>
                    <a:cubicBezTo>
                      <a:pt x="27" y="19"/>
                      <a:pt x="30" y="20"/>
                      <a:pt x="32" y="22"/>
                    </a:cubicBezTo>
                    <a:cubicBezTo>
                      <a:pt x="34" y="23"/>
                      <a:pt x="32" y="25"/>
                      <a:pt x="31" y="27"/>
                    </a:cubicBezTo>
                    <a:cubicBezTo>
                      <a:pt x="29" y="28"/>
                      <a:pt x="29" y="31"/>
                      <a:pt x="28" y="33"/>
                    </a:cubicBezTo>
                    <a:close/>
                  </a:path>
                </a:pathLst>
              </a:custGeom>
              <a:grpFill/>
              <a:ln>
                <a:noFill/>
              </a:ln>
            </p:spPr>
            <p:txBody>
              <a:bodyPr vert="horz" wrap="square" lIns="91440" tIns="45720" rIns="91440" bIns="45720" numCol="1" anchor="t" anchorCtr="0" compatLnSpc="1"/>
              <a:lstStyle/>
              <a:p>
                <a:endParaRPr lang="zh-CN" altLang="en-US"/>
              </a:p>
            </p:txBody>
          </p:sp>
          <p:sp>
            <p:nvSpPr>
              <p:cNvPr id="40" name="Freeform 6"/>
              <p:cNvSpPr/>
              <p:nvPr/>
            </p:nvSpPr>
            <p:spPr bwMode="auto">
              <a:xfrm>
                <a:off x="12756799" y="2388393"/>
                <a:ext cx="307975" cy="463550"/>
              </a:xfrm>
              <a:custGeom>
                <a:avLst/>
                <a:gdLst>
                  <a:gd name="T0" fmla="*/ 33 w 72"/>
                  <a:gd name="T1" fmla="*/ 76 h 109"/>
                  <a:gd name="T2" fmla="*/ 44 w 72"/>
                  <a:gd name="T3" fmla="*/ 73 h 109"/>
                  <a:gd name="T4" fmla="*/ 59 w 72"/>
                  <a:gd name="T5" fmla="*/ 71 h 109"/>
                  <a:gd name="T6" fmla="*/ 69 w 72"/>
                  <a:gd name="T7" fmla="*/ 92 h 109"/>
                  <a:gd name="T8" fmla="*/ 66 w 72"/>
                  <a:gd name="T9" fmla="*/ 94 h 109"/>
                  <a:gd name="T10" fmla="*/ 49 w 72"/>
                  <a:gd name="T11" fmla="*/ 96 h 109"/>
                  <a:gd name="T12" fmla="*/ 28 w 72"/>
                  <a:gd name="T13" fmla="*/ 106 h 109"/>
                  <a:gd name="T14" fmla="*/ 16 w 72"/>
                  <a:gd name="T15" fmla="*/ 106 h 109"/>
                  <a:gd name="T16" fmla="*/ 1 w 72"/>
                  <a:gd name="T17" fmla="*/ 80 h 109"/>
                  <a:gd name="T18" fmla="*/ 2 w 72"/>
                  <a:gd name="T19" fmla="*/ 74 h 109"/>
                  <a:gd name="T20" fmla="*/ 23 w 72"/>
                  <a:gd name="T21" fmla="*/ 31 h 109"/>
                  <a:gd name="T22" fmla="*/ 22 w 72"/>
                  <a:gd name="T23" fmla="*/ 26 h 109"/>
                  <a:gd name="T24" fmla="*/ 12 w 72"/>
                  <a:gd name="T25" fmla="*/ 16 h 109"/>
                  <a:gd name="T26" fmla="*/ 15 w 72"/>
                  <a:gd name="T27" fmla="*/ 10 h 109"/>
                  <a:gd name="T28" fmla="*/ 32 w 72"/>
                  <a:gd name="T29" fmla="*/ 5 h 109"/>
                  <a:gd name="T30" fmla="*/ 60 w 72"/>
                  <a:gd name="T31" fmla="*/ 18 h 109"/>
                  <a:gd name="T32" fmla="*/ 59 w 72"/>
                  <a:gd name="T33" fmla="*/ 26 h 109"/>
                  <a:gd name="T34" fmla="*/ 52 w 72"/>
                  <a:gd name="T35" fmla="*/ 36 h 109"/>
                  <a:gd name="T36" fmla="*/ 34 w 72"/>
                  <a:gd name="T37" fmla="*/ 72 h 109"/>
                  <a:gd name="T38" fmla="*/ 33 w 72"/>
                  <a:gd name="T39" fmla="*/ 7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109">
                    <a:moveTo>
                      <a:pt x="33" y="76"/>
                    </a:moveTo>
                    <a:cubicBezTo>
                      <a:pt x="37" y="74"/>
                      <a:pt x="40" y="73"/>
                      <a:pt x="44" y="73"/>
                    </a:cubicBezTo>
                    <a:cubicBezTo>
                      <a:pt x="49" y="72"/>
                      <a:pt x="54" y="71"/>
                      <a:pt x="59" y="71"/>
                    </a:cubicBezTo>
                    <a:cubicBezTo>
                      <a:pt x="66" y="72"/>
                      <a:pt x="72" y="85"/>
                      <a:pt x="69" y="92"/>
                    </a:cubicBezTo>
                    <a:cubicBezTo>
                      <a:pt x="68" y="93"/>
                      <a:pt x="67" y="94"/>
                      <a:pt x="66" y="94"/>
                    </a:cubicBezTo>
                    <a:cubicBezTo>
                      <a:pt x="60" y="95"/>
                      <a:pt x="54" y="94"/>
                      <a:pt x="49" y="96"/>
                    </a:cubicBezTo>
                    <a:cubicBezTo>
                      <a:pt x="42" y="99"/>
                      <a:pt x="35" y="102"/>
                      <a:pt x="28" y="106"/>
                    </a:cubicBezTo>
                    <a:cubicBezTo>
                      <a:pt x="24" y="108"/>
                      <a:pt x="21" y="109"/>
                      <a:pt x="16" y="106"/>
                    </a:cubicBezTo>
                    <a:cubicBezTo>
                      <a:pt x="7" y="100"/>
                      <a:pt x="3" y="90"/>
                      <a:pt x="1" y="80"/>
                    </a:cubicBezTo>
                    <a:cubicBezTo>
                      <a:pt x="0" y="78"/>
                      <a:pt x="1" y="76"/>
                      <a:pt x="2" y="74"/>
                    </a:cubicBezTo>
                    <a:cubicBezTo>
                      <a:pt x="9" y="60"/>
                      <a:pt x="16" y="45"/>
                      <a:pt x="23" y="31"/>
                    </a:cubicBezTo>
                    <a:cubicBezTo>
                      <a:pt x="23" y="30"/>
                      <a:pt x="23" y="28"/>
                      <a:pt x="22" y="26"/>
                    </a:cubicBezTo>
                    <a:cubicBezTo>
                      <a:pt x="19" y="23"/>
                      <a:pt x="15" y="20"/>
                      <a:pt x="12" y="16"/>
                    </a:cubicBezTo>
                    <a:cubicBezTo>
                      <a:pt x="10" y="13"/>
                      <a:pt x="11" y="11"/>
                      <a:pt x="15" y="10"/>
                    </a:cubicBezTo>
                    <a:cubicBezTo>
                      <a:pt x="21" y="9"/>
                      <a:pt x="26" y="7"/>
                      <a:pt x="32" y="5"/>
                    </a:cubicBezTo>
                    <a:cubicBezTo>
                      <a:pt x="44" y="0"/>
                      <a:pt x="57" y="6"/>
                      <a:pt x="60" y="18"/>
                    </a:cubicBezTo>
                    <a:cubicBezTo>
                      <a:pt x="61" y="21"/>
                      <a:pt x="60" y="24"/>
                      <a:pt x="59" y="26"/>
                    </a:cubicBezTo>
                    <a:cubicBezTo>
                      <a:pt x="57" y="29"/>
                      <a:pt x="54" y="33"/>
                      <a:pt x="52" y="36"/>
                    </a:cubicBezTo>
                    <a:cubicBezTo>
                      <a:pt x="46" y="48"/>
                      <a:pt x="40" y="60"/>
                      <a:pt x="34" y="72"/>
                    </a:cubicBezTo>
                    <a:cubicBezTo>
                      <a:pt x="34" y="72"/>
                      <a:pt x="34" y="74"/>
                      <a:pt x="33" y="76"/>
                    </a:cubicBezTo>
                    <a:close/>
                  </a:path>
                </a:pathLst>
              </a:custGeom>
              <a:grpFill/>
              <a:ln>
                <a:noFill/>
              </a:ln>
            </p:spPr>
            <p:txBody>
              <a:bodyPr vert="horz" wrap="square" lIns="91440" tIns="45720" rIns="91440" bIns="45720" numCol="1" anchor="t" anchorCtr="0" compatLnSpc="1"/>
              <a:lstStyle/>
              <a:p>
                <a:endParaRPr lang="zh-CN" altLang="en-US"/>
              </a:p>
            </p:txBody>
          </p:sp>
          <p:grpSp>
            <p:nvGrpSpPr>
              <p:cNvPr id="41" name="组合 40"/>
              <p:cNvGrpSpPr/>
              <p:nvPr/>
            </p:nvGrpSpPr>
            <p:grpSpPr>
              <a:xfrm>
                <a:off x="10340336" y="2247899"/>
                <a:ext cx="547688" cy="679451"/>
                <a:chOff x="5548313" y="2084388"/>
                <a:chExt cx="547688" cy="679451"/>
              </a:xfrm>
              <a:grpFill/>
            </p:grpSpPr>
            <p:sp>
              <p:nvSpPr>
                <p:cNvPr id="46" name="Freeform 7"/>
                <p:cNvSpPr/>
                <p:nvPr/>
              </p:nvSpPr>
              <p:spPr bwMode="auto">
                <a:xfrm>
                  <a:off x="5548313" y="2084388"/>
                  <a:ext cx="547688" cy="446088"/>
                </a:xfrm>
                <a:custGeom>
                  <a:avLst/>
                  <a:gdLst>
                    <a:gd name="T0" fmla="*/ 101 w 128"/>
                    <a:gd name="T1" fmla="*/ 58 h 105"/>
                    <a:gd name="T2" fmla="*/ 74 w 128"/>
                    <a:gd name="T3" fmla="*/ 56 h 105"/>
                    <a:gd name="T4" fmla="*/ 68 w 128"/>
                    <a:gd name="T5" fmla="*/ 57 h 105"/>
                    <a:gd name="T6" fmla="*/ 51 w 128"/>
                    <a:gd name="T7" fmla="*/ 59 h 105"/>
                    <a:gd name="T8" fmla="*/ 36 w 128"/>
                    <a:gd name="T9" fmla="*/ 65 h 105"/>
                    <a:gd name="T10" fmla="*/ 28 w 128"/>
                    <a:gd name="T11" fmla="*/ 73 h 105"/>
                    <a:gd name="T12" fmla="*/ 16 w 128"/>
                    <a:gd name="T13" fmla="*/ 102 h 105"/>
                    <a:gd name="T14" fmla="*/ 13 w 128"/>
                    <a:gd name="T15" fmla="*/ 104 h 105"/>
                    <a:gd name="T16" fmla="*/ 1 w 128"/>
                    <a:gd name="T17" fmla="*/ 98 h 105"/>
                    <a:gd name="T18" fmla="*/ 0 w 128"/>
                    <a:gd name="T19" fmla="*/ 93 h 105"/>
                    <a:gd name="T20" fmla="*/ 15 w 128"/>
                    <a:gd name="T21" fmla="*/ 60 h 105"/>
                    <a:gd name="T22" fmla="*/ 16 w 128"/>
                    <a:gd name="T23" fmla="*/ 58 h 105"/>
                    <a:gd name="T24" fmla="*/ 20 w 128"/>
                    <a:gd name="T25" fmla="*/ 52 h 105"/>
                    <a:gd name="T26" fmla="*/ 32 w 128"/>
                    <a:gd name="T27" fmla="*/ 54 h 105"/>
                    <a:gd name="T28" fmla="*/ 39 w 128"/>
                    <a:gd name="T29" fmla="*/ 55 h 105"/>
                    <a:gd name="T30" fmla="*/ 72 w 128"/>
                    <a:gd name="T31" fmla="*/ 21 h 105"/>
                    <a:gd name="T32" fmla="*/ 74 w 128"/>
                    <a:gd name="T33" fmla="*/ 16 h 105"/>
                    <a:gd name="T34" fmla="*/ 74 w 128"/>
                    <a:gd name="T35" fmla="*/ 11 h 105"/>
                    <a:gd name="T36" fmla="*/ 71 w 128"/>
                    <a:gd name="T37" fmla="*/ 11 h 105"/>
                    <a:gd name="T38" fmla="*/ 68 w 128"/>
                    <a:gd name="T39" fmla="*/ 15 h 105"/>
                    <a:gd name="T40" fmla="*/ 68 w 128"/>
                    <a:gd name="T41" fmla="*/ 21 h 105"/>
                    <a:gd name="T42" fmla="*/ 59 w 128"/>
                    <a:gd name="T43" fmla="*/ 29 h 105"/>
                    <a:gd name="T44" fmla="*/ 53 w 128"/>
                    <a:gd name="T45" fmla="*/ 27 h 105"/>
                    <a:gd name="T46" fmla="*/ 47 w 128"/>
                    <a:gd name="T47" fmla="*/ 24 h 105"/>
                    <a:gd name="T48" fmla="*/ 47 w 128"/>
                    <a:gd name="T49" fmla="*/ 32 h 105"/>
                    <a:gd name="T50" fmla="*/ 47 w 128"/>
                    <a:gd name="T51" fmla="*/ 34 h 105"/>
                    <a:gd name="T52" fmla="*/ 43 w 128"/>
                    <a:gd name="T53" fmla="*/ 45 h 105"/>
                    <a:gd name="T54" fmla="*/ 31 w 128"/>
                    <a:gd name="T55" fmla="*/ 39 h 105"/>
                    <a:gd name="T56" fmla="*/ 29 w 128"/>
                    <a:gd name="T57" fmla="*/ 23 h 105"/>
                    <a:gd name="T58" fmla="*/ 33 w 128"/>
                    <a:gd name="T59" fmla="*/ 14 h 105"/>
                    <a:gd name="T60" fmla="*/ 36 w 128"/>
                    <a:gd name="T61" fmla="*/ 9 h 105"/>
                    <a:gd name="T62" fmla="*/ 42 w 128"/>
                    <a:gd name="T63" fmla="*/ 13 h 105"/>
                    <a:gd name="T64" fmla="*/ 44 w 128"/>
                    <a:gd name="T65" fmla="*/ 16 h 105"/>
                    <a:gd name="T66" fmla="*/ 57 w 128"/>
                    <a:gd name="T67" fmla="*/ 14 h 105"/>
                    <a:gd name="T68" fmla="*/ 62 w 128"/>
                    <a:gd name="T69" fmla="*/ 11 h 105"/>
                    <a:gd name="T70" fmla="*/ 84 w 128"/>
                    <a:gd name="T71" fmla="*/ 0 h 105"/>
                    <a:gd name="T72" fmla="*/ 96 w 128"/>
                    <a:gd name="T73" fmla="*/ 7 h 105"/>
                    <a:gd name="T74" fmla="*/ 96 w 128"/>
                    <a:gd name="T75" fmla="*/ 20 h 105"/>
                    <a:gd name="T76" fmla="*/ 83 w 128"/>
                    <a:gd name="T77" fmla="*/ 43 h 105"/>
                    <a:gd name="T78" fmla="*/ 94 w 128"/>
                    <a:gd name="T79" fmla="*/ 44 h 105"/>
                    <a:gd name="T80" fmla="*/ 122 w 128"/>
                    <a:gd name="T81" fmla="*/ 59 h 105"/>
                    <a:gd name="T82" fmla="*/ 120 w 128"/>
                    <a:gd name="T83" fmla="*/ 73 h 105"/>
                    <a:gd name="T84" fmla="*/ 98 w 128"/>
                    <a:gd name="T85" fmla="*/ 73 h 105"/>
                    <a:gd name="T86" fmla="*/ 97 w 128"/>
                    <a:gd name="T87" fmla="*/ 66 h 105"/>
                    <a:gd name="T88" fmla="*/ 101 w 128"/>
                    <a:gd name="T89" fmla="*/ 5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8" h="105">
                      <a:moveTo>
                        <a:pt x="101" y="58"/>
                      </a:moveTo>
                      <a:cubicBezTo>
                        <a:pt x="94" y="52"/>
                        <a:pt x="81" y="52"/>
                        <a:pt x="74" y="56"/>
                      </a:cubicBezTo>
                      <a:cubicBezTo>
                        <a:pt x="73" y="57"/>
                        <a:pt x="70" y="58"/>
                        <a:pt x="68" y="57"/>
                      </a:cubicBezTo>
                      <a:cubicBezTo>
                        <a:pt x="62" y="56"/>
                        <a:pt x="57" y="57"/>
                        <a:pt x="51" y="59"/>
                      </a:cubicBezTo>
                      <a:cubicBezTo>
                        <a:pt x="46" y="61"/>
                        <a:pt x="41" y="63"/>
                        <a:pt x="36" y="65"/>
                      </a:cubicBezTo>
                      <a:cubicBezTo>
                        <a:pt x="32" y="67"/>
                        <a:pt x="29" y="69"/>
                        <a:pt x="28" y="73"/>
                      </a:cubicBezTo>
                      <a:cubicBezTo>
                        <a:pt x="24" y="82"/>
                        <a:pt x="20" y="92"/>
                        <a:pt x="16" y="102"/>
                      </a:cubicBezTo>
                      <a:cubicBezTo>
                        <a:pt x="16" y="103"/>
                        <a:pt x="14" y="105"/>
                        <a:pt x="13" y="104"/>
                      </a:cubicBezTo>
                      <a:cubicBezTo>
                        <a:pt x="9" y="103"/>
                        <a:pt x="5" y="100"/>
                        <a:pt x="1" y="98"/>
                      </a:cubicBezTo>
                      <a:cubicBezTo>
                        <a:pt x="0" y="97"/>
                        <a:pt x="0" y="95"/>
                        <a:pt x="0" y="93"/>
                      </a:cubicBezTo>
                      <a:cubicBezTo>
                        <a:pt x="5" y="82"/>
                        <a:pt x="10" y="71"/>
                        <a:pt x="15" y="60"/>
                      </a:cubicBezTo>
                      <a:cubicBezTo>
                        <a:pt x="15" y="59"/>
                        <a:pt x="16" y="59"/>
                        <a:pt x="16" y="58"/>
                      </a:cubicBezTo>
                      <a:cubicBezTo>
                        <a:pt x="18" y="56"/>
                        <a:pt x="19" y="52"/>
                        <a:pt x="20" y="52"/>
                      </a:cubicBezTo>
                      <a:cubicBezTo>
                        <a:pt x="24" y="52"/>
                        <a:pt x="29" y="52"/>
                        <a:pt x="32" y="54"/>
                      </a:cubicBezTo>
                      <a:cubicBezTo>
                        <a:pt x="35" y="55"/>
                        <a:pt x="36" y="56"/>
                        <a:pt x="39" y="55"/>
                      </a:cubicBezTo>
                      <a:cubicBezTo>
                        <a:pt x="57" y="50"/>
                        <a:pt x="66" y="37"/>
                        <a:pt x="72" y="21"/>
                      </a:cubicBezTo>
                      <a:cubicBezTo>
                        <a:pt x="72" y="20"/>
                        <a:pt x="73" y="18"/>
                        <a:pt x="74" y="16"/>
                      </a:cubicBezTo>
                      <a:cubicBezTo>
                        <a:pt x="74" y="14"/>
                        <a:pt x="74" y="13"/>
                        <a:pt x="74" y="11"/>
                      </a:cubicBezTo>
                      <a:cubicBezTo>
                        <a:pt x="74" y="11"/>
                        <a:pt x="72" y="10"/>
                        <a:pt x="71" y="11"/>
                      </a:cubicBezTo>
                      <a:cubicBezTo>
                        <a:pt x="70" y="12"/>
                        <a:pt x="68" y="13"/>
                        <a:pt x="68" y="15"/>
                      </a:cubicBezTo>
                      <a:cubicBezTo>
                        <a:pt x="67" y="17"/>
                        <a:pt x="68" y="19"/>
                        <a:pt x="68" y="21"/>
                      </a:cubicBezTo>
                      <a:cubicBezTo>
                        <a:pt x="69" y="28"/>
                        <a:pt x="68" y="30"/>
                        <a:pt x="59" y="29"/>
                      </a:cubicBezTo>
                      <a:cubicBezTo>
                        <a:pt x="57" y="29"/>
                        <a:pt x="55" y="28"/>
                        <a:pt x="53" y="27"/>
                      </a:cubicBezTo>
                      <a:cubicBezTo>
                        <a:pt x="51" y="26"/>
                        <a:pt x="49" y="25"/>
                        <a:pt x="47" y="24"/>
                      </a:cubicBezTo>
                      <a:cubicBezTo>
                        <a:pt x="47" y="27"/>
                        <a:pt x="47" y="29"/>
                        <a:pt x="47" y="32"/>
                      </a:cubicBezTo>
                      <a:cubicBezTo>
                        <a:pt x="47" y="33"/>
                        <a:pt x="47" y="33"/>
                        <a:pt x="47" y="34"/>
                      </a:cubicBezTo>
                      <a:cubicBezTo>
                        <a:pt x="47" y="38"/>
                        <a:pt x="48" y="43"/>
                        <a:pt x="43" y="45"/>
                      </a:cubicBezTo>
                      <a:cubicBezTo>
                        <a:pt x="39" y="46"/>
                        <a:pt x="34" y="44"/>
                        <a:pt x="31" y="39"/>
                      </a:cubicBezTo>
                      <a:cubicBezTo>
                        <a:pt x="28" y="34"/>
                        <a:pt x="25" y="29"/>
                        <a:pt x="29" y="23"/>
                      </a:cubicBezTo>
                      <a:cubicBezTo>
                        <a:pt x="31" y="20"/>
                        <a:pt x="31" y="17"/>
                        <a:pt x="33" y="14"/>
                      </a:cubicBezTo>
                      <a:cubicBezTo>
                        <a:pt x="34" y="12"/>
                        <a:pt x="35" y="9"/>
                        <a:pt x="36" y="9"/>
                      </a:cubicBezTo>
                      <a:cubicBezTo>
                        <a:pt x="38" y="10"/>
                        <a:pt x="40" y="11"/>
                        <a:pt x="42" y="13"/>
                      </a:cubicBezTo>
                      <a:cubicBezTo>
                        <a:pt x="42" y="13"/>
                        <a:pt x="43" y="15"/>
                        <a:pt x="44" y="16"/>
                      </a:cubicBezTo>
                      <a:cubicBezTo>
                        <a:pt x="48" y="13"/>
                        <a:pt x="52" y="11"/>
                        <a:pt x="57" y="14"/>
                      </a:cubicBezTo>
                      <a:cubicBezTo>
                        <a:pt x="58" y="15"/>
                        <a:pt x="61" y="13"/>
                        <a:pt x="62" y="11"/>
                      </a:cubicBezTo>
                      <a:cubicBezTo>
                        <a:pt x="69" y="5"/>
                        <a:pt x="75" y="0"/>
                        <a:pt x="84" y="0"/>
                      </a:cubicBezTo>
                      <a:cubicBezTo>
                        <a:pt x="89" y="0"/>
                        <a:pt x="93" y="2"/>
                        <a:pt x="96" y="7"/>
                      </a:cubicBezTo>
                      <a:cubicBezTo>
                        <a:pt x="99" y="11"/>
                        <a:pt x="98" y="15"/>
                        <a:pt x="96" y="20"/>
                      </a:cubicBezTo>
                      <a:cubicBezTo>
                        <a:pt x="91" y="27"/>
                        <a:pt x="87" y="35"/>
                        <a:pt x="83" y="43"/>
                      </a:cubicBezTo>
                      <a:cubicBezTo>
                        <a:pt x="88" y="43"/>
                        <a:pt x="91" y="44"/>
                        <a:pt x="94" y="44"/>
                      </a:cubicBezTo>
                      <a:cubicBezTo>
                        <a:pt x="105" y="46"/>
                        <a:pt x="115" y="50"/>
                        <a:pt x="122" y="59"/>
                      </a:cubicBezTo>
                      <a:cubicBezTo>
                        <a:pt x="128" y="65"/>
                        <a:pt x="127" y="68"/>
                        <a:pt x="120" y="73"/>
                      </a:cubicBezTo>
                      <a:cubicBezTo>
                        <a:pt x="113" y="77"/>
                        <a:pt x="105" y="77"/>
                        <a:pt x="98" y="73"/>
                      </a:cubicBezTo>
                      <a:cubicBezTo>
                        <a:pt x="95" y="71"/>
                        <a:pt x="95" y="69"/>
                        <a:pt x="97" y="66"/>
                      </a:cubicBezTo>
                      <a:cubicBezTo>
                        <a:pt x="98" y="64"/>
                        <a:pt x="100" y="61"/>
                        <a:pt x="101"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8"/>
                <p:cNvSpPr/>
                <p:nvPr/>
              </p:nvSpPr>
              <p:spPr bwMode="auto">
                <a:xfrm>
                  <a:off x="5664200" y="2355851"/>
                  <a:ext cx="341313" cy="407988"/>
                </a:xfrm>
                <a:custGeom>
                  <a:avLst/>
                  <a:gdLst>
                    <a:gd name="T0" fmla="*/ 46 w 80"/>
                    <a:gd name="T1" fmla="*/ 29 h 96"/>
                    <a:gd name="T2" fmla="*/ 65 w 80"/>
                    <a:gd name="T3" fmla="*/ 29 h 96"/>
                    <a:gd name="T4" fmla="*/ 79 w 80"/>
                    <a:gd name="T5" fmla="*/ 41 h 96"/>
                    <a:gd name="T6" fmla="*/ 74 w 80"/>
                    <a:gd name="T7" fmla="*/ 43 h 96"/>
                    <a:gd name="T8" fmla="*/ 60 w 80"/>
                    <a:gd name="T9" fmla="*/ 43 h 96"/>
                    <a:gd name="T10" fmla="*/ 52 w 80"/>
                    <a:gd name="T11" fmla="*/ 50 h 96"/>
                    <a:gd name="T12" fmla="*/ 49 w 80"/>
                    <a:gd name="T13" fmla="*/ 87 h 96"/>
                    <a:gd name="T14" fmla="*/ 37 w 80"/>
                    <a:gd name="T15" fmla="*/ 95 h 96"/>
                    <a:gd name="T16" fmla="*/ 21 w 80"/>
                    <a:gd name="T17" fmla="*/ 68 h 96"/>
                    <a:gd name="T18" fmla="*/ 22 w 80"/>
                    <a:gd name="T19" fmla="*/ 62 h 96"/>
                    <a:gd name="T20" fmla="*/ 30 w 80"/>
                    <a:gd name="T21" fmla="*/ 72 h 96"/>
                    <a:gd name="T22" fmla="*/ 40 w 80"/>
                    <a:gd name="T23" fmla="*/ 70 h 96"/>
                    <a:gd name="T24" fmla="*/ 43 w 80"/>
                    <a:gd name="T25" fmla="*/ 46 h 96"/>
                    <a:gd name="T26" fmla="*/ 24 w 80"/>
                    <a:gd name="T27" fmla="*/ 52 h 96"/>
                    <a:gd name="T28" fmla="*/ 19 w 80"/>
                    <a:gd name="T29" fmla="*/ 54 h 96"/>
                    <a:gd name="T30" fmla="*/ 6 w 80"/>
                    <a:gd name="T31" fmla="*/ 54 h 96"/>
                    <a:gd name="T32" fmla="*/ 2 w 80"/>
                    <a:gd name="T33" fmla="*/ 40 h 96"/>
                    <a:gd name="T34" fmla="*/ 6 w 80"/>
                    <a:gd name="T35" fmla="*/ 37 h 96"/>
                    <a:gd name="T36" fmla="*/ 28 w 80"/>
                    <a:gd name="T37" fmla="*/ 33 h 96"/>
                    <a:gd name="T38" fmla="*/ 33 w 80"/>
                    <a:gd name="T39" fmla="*/ 32 h 96"/>
                    <a:gd name="T40" fmla="*/ 36 w 80"/>
                    <a:gd name="T41" fmla="*/ 22 h 96"/>
                    <a:gd name="T42" fmla="*/ 46 w 80"/>
                    <a:gd name="T43" fmla="*/ 12 h 96"/>
                    <a:gd name="T44" fmla="*/ 45 w 80"/>
                    <a:gd name="T45" fmla="*/ 10 h 96"/>
                    <a:gd name="T46" fmla="*/ 26 w 80"/>
                    <a:gd name="T47" fmla="*/ 17 h 96"/>
                    <a:gd name="T48" fmla="*/ 15 w 80"/>
                    <a:gd name="T49" fmla="*/ 24 h 96"/>
                    <a:gd name="T50" fmla="*/ 5 w 80"/>
                    <a:gd name="T51" fmla="*/ 22 h 96"/>
                    <a:gd name="T52" fmla="*/ 1 w 80"/>
                    <a:gd name="T53" fmla="*/ 17 h 96"/>
                    <a:gd name="T54" fmla="*/ 36 w 80"/>
                    <a:gd name="T55" fmla="*/ 2 h 96"/>
                    <a:gd name="T56" fmla="*/ 55 w 80"/>
                    <a:gd name="T57" fmla="*/ 0 h 96"/>
                    <a:gd name="T58" fmla="*/ 61 w 80"/>
                    <a:gd name="T59" fmla="*/ 6 h 96"/>
                    <a:gd name="T60" fmla="*/ 59 w 80"/>
                    <a:gd name="T61" fmla="*/ 13 h 96"/>
                    <a:gd name="T62" fmla="*/ 46 w 80"/>
                    <a:gd name="T63" fmla="*/ 2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 h="96">
                      <a:moveTo>
                        <a:pt x="46" y="29"/>
                      </a:moveTo>
                      <a:cubicBezTo>
                        <a:pt x="53" y="30"/>
                        <a:pt x="59" y="31"/>
                        <a:pt x="65" y="29"/>
                      </a:cubicBezTo>
                      <a:cubicBezTo>
                        <a:pt x="71" y="27"/>
                        <a:pt x="80" y="34"/>
                        <a:pt x="79" y="41"/>
                      </a:cubicBezTo>
                      <a:cubicBezTo>
                        <a:pt x="79" y="42"/>
                        <a:pt x="76" y="43"/>
                        <a:pt x="74" y="43"/>
                      </a:cubicBezTo>
                      <a:cubicBezTo>
                        <a:pt x="70" y="43"/>
                        <a:pt x="65" y="43"/>
                        <a:pt x="60" y="43"/>
                      </a:cubicBezTo>
                      <a:cubicBezTo>
                        <a:pt x="53" y="42"/>
                        <a:pt x="52" y="44"/>
                        <a:pt x="52" y="50"/>
                      </a:cubicBezTo>
                      <a:cubicBezTo>
                        <a:pt x="51" y="62"/>
                        <a:pt x="51" y="75"/>
                        <a:pt x="49" y="87"/>
                      </a:cubicBezTo>
                      <a:cubicBezTo>
                        <a:pt x="48" y="95"/>
                        <a:pt x="45" y="96"/>
                        <a:pt x="37" y="95"/>
                      </a:cubicBezTo>
                      <a:cubicBezTo>
                        <a:pt x="25" y="92"/>
                        <a:pt x="15" y="82"/>
                        <a:pt x="21" y="68"/>
                      </a:cubicBezTo>
                      <a:cubicBezTo>
                        <a:pt x="21" y="66"/>
                        <a:pt x="21" y="64"/>
                        <a:pt x="22" y="62"/>
                      </a:cubicBezTo>
                      <a:cubicBezTo>
                        <a:pt x="24" y="65"/>
                        <a:pt x="27" y="69"/>
                        <a:pt x="30" y="72"/>
                      </a:cubicBezTo>
                      <a:cubicBezTo>
                        <a:pt x="33" y="76"/>
                        <a:pt x="39" y="75"/>
                        <a:pt x="40" y="70"/>
                      </a:cubicBezTo>
                      <a:cubicBezTo>
                        <a:pt x="41" y="62"/>
                        <a:pt x="42" y="54"/>
                        <a:pt x="43" y="46"/>
                      </a:cubicBezTo>
                      <a:cubicBezTo>
                        <a:pt x="35" y="45"/>
                        <a:pt x="30" y="49"/>
                        <a:pt x="24" y="52"/>
                      </a:cubicBezTo>
                      <a:cubicBezTo>
                        <a:pt x="22" y="52"/>
                        <a:pt x="21" y="54"/>
                        <a:pt x="19" y="54"/>
                      </a:cubicBezTo>
                      <a:cubicBezTo>
                        <a:pt x="14" y="58"/>
                        <a:pt x="11" y="57"/>
                        <a:pt x="6" y="54"/>
                      </a:cubicBezTo>
                      <a:cubicBezTo>
                        <a:pt x="3" y="51"/>
                        <a:pt x="0" y="44"/>
                        <a:pt x="2" y="40"/>
                      </a:cubicBezTo>
                      <a:cubicBezTo>
                        <a:pt x="2" y="39"/>
                        <a:pt x="5" y="37"/>
                        <a:pt x="6" y="37"/>
                      </a:cubicBezTo>
                      <a:cubicBezTo>
                        <a:pt x="14" y="39"/>
                        <a:pt x="20" y="35"/>
                        <a:pt x="28" y="33"/>
                      </a:cubicBezTo>
                      <a:cubicBezTo>
                        <a:pt x="29" y="33"/>
                        <a:pt x="31" y="32"/>
                        <a:pt x="33" y="32"/>
                      </a:cubicBezTo>
                      <a:cubicBezTo>
                        <a:pt x="31" y="27"/>
                        <a:pt x="31" y="24"/>
                        <a:pt x="36" y="22"/>
                      </a:cubicBezTo>
                      <a:cubicBezTo>
                        <a:pt x="39" y="19"/>
                        <a:pt x="42" y="15"/>
                        <a:pt x="46" y="12"/>
                      </a:cubicBezTo>
                      <a:cubicBezTo>
                        <a:pt x="45" y="11"/>
                        <a:pt x="45" y="11"/>
                        <a:pt x="45" y="10"/>
                      </a:cubicBezTo>
                      <a:cubicBezTo>
                        <a:pt x="38" y="13"/>
                        <a:pt x="32" y="15"/>
                        <a:pt x="26" y="17"/>
                      </a:cubicBezTo>
                      <a:cubicBezTo>
                        <a:pt x="22" y="19"/>
                        <a:pt x="18" y="22"/>
                        <a:pt x="15" y="24"/>
                      </a:cubicBezTo>
                      <a:cubicBezTo>
                        <a:pt x="11" y="26"/>
                        <a:pt x="7" y="27"/>
                        <a:pt x="5" y="22"/>
                      </a:cubicBezTo>
                      <a:cubicBezTo>
                        <a:pt x="4" y="20"/>
                        <a:pt x="3" y="19"/>
                        <a:pt x="1" y="17"/>
                      </a:cubicBezTo>
                      <a:cubicBezTo>
                        <a:pt x="13" y="12"/>
                        <a:pt x="25" y="6"/>
                        <a:pt x="36" y="2"/>
                      </a:cubicBezTo>
                      <a:cubicBezTo>
                        <a:pt x="42" y="0"/>
                        <a:pt x="49" y="0"/>
                        <a:pt x="55" y="0"/>
                      </a:cubicBezTo>
                      <a:cubicBezTo>
                        <a:pt x="57" y="0"/>
                        <a:pt x="60" y="4"/>
                        <a:pt x="61" y="6"/>
                      </a:cubicBezTo>
                      <a:cubicBezTo>
                        <a:pt x="62" y="8"/>
                        <a:pt x="61" y="11"/>
                        <a:pt x="59" y="13"/>
                      </a:cubicBezTo>
                      <a:cubicBezTo>
                        <a:pt x="55" y="18"/>
                        <a:pt x="51" y="23"/>
                        <a:pt x="4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2" name="组合 41"/>
              <p:cNvGrpSpPr/>
              <p:nvPr/>
            </p:nvGrpSpPr>
            <p:grpSpPr>
              <a:xfrm>
                <a:off x="11192276" y="2400300"/>
                <a:ext cx="322175" cy="373063"/>
                <a:chOff x="3792874" y="3138488"/>
                <a:chExt cx="322175" cy="373063"/>
              </a:xfrm>
              <a:grpFill/>
            </p:grpSpPr>
            <p:sp>
              <p:nvSpPr>
                <p:cNvPr id="43" name="Freeform 15"/>
                <p:cNvSpPr/>
                <p:nvPr/>
              </p:nvSpPr>
              <p:spPr bwMode="auto">
                <a:xfrm>
                  <a:off x="3792874" y="3235325"/>
                  <a:ext cx="112625" cy="246063"/>
                </a:xfrm>
                <a:custGeom>
                  <a:avLst/>
                  <a:gdLst>
                    <a:gd name="T0" fmla="*/ 16 w 39"/>
                    <a:gd name="T1" fmla="*/ 29 h 58"/>
                    <a:gd name="T2" fmla="*/ 27 w 39"/>
                    <a:gd name="T3" fmla="*/ 7 h 58"/>
                    <a:gd name="T4" fmla="*/ 31 w 39"/>
                    <a:gd name="T5" fmla="*/ 1 h 58"/>
                    <a:gd name="T6" fmla="*/ 34 w 39"/>
                    <a:gd name="T7" fmla="*/ 6 h 58"/>
                    <a:gd name="T8" fmla="*/ 35 w 39"/>
                    <a:gd name="T9" fmla="*/ 26 h 58"/>
                    <a:gd name="T10" fmla="*/ 20 w 39"/>
                    <a:gd name="T11" fmla="*/ 52 h 58"/>
                    <a:gd name="T12" fmla="*/ 9 w 39"/>
                    <a:gd name="T13" fmla="*/ 57 h 58"/>
                    <a:gd name="T14" fmla="*/ 1 w 39"/>
                    <a:gd name="T15" fmla="*/ 43 h 58"/>
                    <a:gd name="T16" fmla="*/ 4 w 39"/>
                    <a:gd name="T17" fmla="*/ 6 h 58"/>
                    <a:gd name="T18" fmla="*/ 8 w 39"/>
                    <a:gd name="T19" fmla="*/ 0 h 58"/>
                    <a:gd name="T20" fmla="*/ 15 w 39"/>
                    <a:gd name="T21" fmla="*/ 6 h 58"/>
                    <a:gd name="T22" fmla="*/ 14 w 39"/>
                    <a:gd name="T23" fmla="*/ 20 h 58"/>
                    <a:gd name="T24" fmla="*/ 14 w 39"/>
                    <a:gd name="T25" fmla="*/ 28 h 58"/>
                    <a:gd name="T26" fmla="*/ 16 w 39"/>
                    <a:gd name="T27"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58">
                      <a:moveTo>
                        <a:pt x="16" y="29"/>
                      </a:moveTo>
                      <a:cubicBezTo>
                        <a:pt x="19" y="21"/>
                        <a:pt x="23" y="14"/>
                        <a:pt x="27" y="7"/>
                      </a:cubicBezTo>
                      <a:cubicBezTo>
                        <a:pt x="28" y="5"/>
                        <a:pt x="29" y="3"/>
                        <a:pt x="31" y="1"/>
                      </a:cubicBezTo>
                      <a:cubicBezTo>
                        <a:pt x="32" y="3"/>
                        <a:pt x="33" y="4"/>
                        <a:pt x="34" y="6"/>
                      </a:cubicBezTo>
                      <a:cubicBezTo>
                        <a:pt x="37" y="12"/>
                        <a:pt x="39" y="19"/>
                        <a:pt x="35" y="26"/>
                      </a:cubicBezTo>
                      <a:cubicBezTo>
                        <a:pt x="30" y="34"/>
                        <a:pt x="25" y="43"/>
                        <a:pt x="20" y="52"/>
                      </a:cubicBezTo>
                      <a:cubicBezTo>
                        <a:pt x="18" y="56"/>
                        <a:pt x="12" y="58"/>
                        <a:pt x="9" y="57"/>
                      </a:cubicBezTo>
                      <a:cubicBezTo>
                        <a:pt x="2" y="54"/>
                        <a:pt x="0" y="50"/>
                        <a:pt x="1" y="43"/>
                      </a:cubicBezTo>
                      <a:cubicBezTo>
                        <a:pt x="2" y="31"/>
                        <a:pt x="3" y="18"/>
                        <a:pt x="4" y="6"/>
                      </a:cubicBezTo>
                      <a:cubicBezTo>
                        <a:pt x="4" y="4"/>
                        <a:pt x="4" y="0"/>
                        <a:pt x="8" y="0"/>
                      </a:cubicBezTo>
                      <a:cubicBezTo>
                        <a:pt x="11" y="0"/>
                        <a:pt x="15" y="1"/>
                        <a:pt x="15" y="6"/>
                      </a:cubicBezTo>
                      <a:cubicBezTo>
                        <a:pt x="15" y="10"/>
                        <a:pt x="14" y="15"/>
                        <a:pt x="14" y="20"/>
                      </a:cubicBezTo>
                      <a:cubicBezTo>
                        <a:pt x="14" y="23"/>
                        <a:pt x="14" y="25"/>
                        <a:pt x="14" y="28"/>
                      </a:cubicBezTo>
                      <a:cubicBezTo>
                        <a:pt x="14" y="28"/>
                        <a:pt x="15" y="28"/>
                        <a:pt x="1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6"/>
                <p:cNvSpPr/>
                <p:nvPr/>
              </p:nvSpPr>
              <p:spPr bwMode="auto">
                <a:xfrm>
                  <a:off x="3980111" y="3138488"/>
                  <a:ext cx="134938" cy="373063"/>
                </a:xfrm>
                <a:custGeom>
                  <a:avLst/>
                  <a:gdLst>
                    <a:gd name="T0" fmla="*/ 9 w 47"/>
                    <a:gd name="T1" fmla="*/ 73 h 88"/>
                    <a:gd name="T2" fmla="*/ 3 w 47"/>
                    <a:gd name="T3" fmla="*/ 67 h 88"/>
                    <a:gd name="T4" fmla="*/ 3 w 47"/>
                    <a:gd name="T5" fmla="*/ 57 h 88"/>
                    <a:gd name="T6" fmla="*/ 20 w 47"/>
                    <a:gd name="T7" fmla="*/ 38 h 88"/>
                    <a:gd name="T8" fmla="*/ 33 w 47"/>
                    <a:gd name="T9" fmla="*/ 20 h 88"/>
                    <a:gd name="T10" fmla="*/ 33 w 47"/>
                    <a:gd name="T11" fmla="*/ 4 h 88"/>
                    <a:gd name="T12" fmla="*/ 32 w 47"/>
                    <a:gd name="T13" fmla="*/ 1 h 88"/>
                    <a:gd name="T14" fmla="*/ 33 w 47"/>
                    <a:gd name="T15" fmla="*/ 0 h 88"/>
                    <a:gd name="T16" fmla="*/ 41 w 47"/>
                    <a:gd name="T17" fmla="*/ 6 h 88"/>
                    <a:gd name="T18" fmla="*/ 43 w 47"/>
                    <a:gd name="T19" fmla="*/ 26 h 88"/>
                    <a:gd name="T20" fmla="*/ 29 w 47"/>
                    <a:gd name="T21" fmla="*/ 48 h 88"/>
                    <a:gd name="T22" fmla="*/ 30 w 47"/>
                    <a:gd name="T23" fmla="*/ 52 h 88"/>
                    <a:gd name="T24" fmla="*/ 40 w 47"/>
                    <a:gd name="T25" fmla="*/ 73 h 88"/>
                    <a:gd name="T26" fmla="*/ 41 w 47"/>
                    <a:gd name="T27" fmla="*/ 84 h 88"/>
                    <a:gd name="T28" fmla="*/ 37 w 47"/>
                    <a:gd name="T29" fmla="*/ 86 h 88"/>
                    <a:gd name="T30" fmla="*/ 31 w 47"/>
                    <a:gd name="T31" fmla="*/ 75 h 88"/>
                    <a:gd name="T32" fmla="*/ 28 w 47"/>
                    <a:gd name="T33" fmla="*/ 60 h 88"/>
                    <a:gd name="T34" fmla="*/ 22 w 47"/>
                    <a:gd name="T35" fmla="*/ 59 h 88"/>
                    <a:gd name="T36" fmla="*/ 9 w 47"/>
                    <a:gd name="T37"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 h="88">
                      <a:moveTo>
                        <a:pt x="9" y="73"/>
                      </a:moveTo>
                      <a:cubicBezTo>
                        <a:pt x="7" y="71"/>
                        <a:pt x="5" y="69"/>
                        <a:pt x="3" y="67"/>
                      </a:cubicBezTo>
                      <a:cubicBezTo>
                        <a:pt x="1" y="64"/>
                        <a:pt x="0" y="61"/>
                        <a:pt x="3" y="57"/>
                      </a:cubicBezTo>
                      <a:cubicBezTo>
                        <a:pt x="9" y="51"/>
                        <a:pt x="14" y="45"/>
                        <a:pt x="20" y="38"/>
                      </a:cubicBezTo>
                      <a:cubicBezTo>
                        <a:pt x="24" y="32"/>
                        <a:pt x="28" y="26"/>
                        <a:pt x="33" y="20"/>
                      </a:cubicBezTo>
                      <a:cubicBezTo>
                        <a:pt x="36" y="15"/>
                        <a:pt x="36" y="9"/>
                        <a:pt x="33" y="4"/>
                      </a:cubicBezTo>
                      <a:cubicBezTo>
                        <a:pt x="32" y="3"/>
                        <a:pt x="32" y="2"/>
                        <a:pt x="32" y="1"/>
                      </a:cubicBezTo>
                      <a:cubicBezTo>
                        <a:pt x="32" y="1"/>
                        <a:pt x="33" y="0"/>
                        <a:pt x="33" y="0"/>
                      </a:cubicBezTo>
                      <a:cubicBezTo>
                        <a:pt x="36" y="2"/>
                        <a:pt x="39" y="4"/>
                        <a:pt x="41" y="6"/>
                      </a:cubicBezTo>
                      <a:cubicBezTo>
                        <a:pt x="46" y="11"/>
                        <a:pt x="47" y="20"/>
                        <a:pt x="43" y="26"/>
                      </a:cubicBezTo>
                      <a:cubicBezTo>
                        <a:pt x="39" y="33"/>
                        <a:pt x="34" y="40"/>
                        <a:pt x="29" y="48"/>
                      </a:cubicBezTo>
                      <a:cubicBezTo>
                        <a:pt x="29" y="49"/>
                        <a:pt x="29" y="52"/>
                        <a:pt x="30" y="52"/>
                      </a:cubicBezTo>
                      <a:cubicBezTo>
                        <a:pt x="38" y="57"/>
                        <a:pt x="38" y="65"/>
                        <a:pt x="40" y="73"/>
                      </a:cubicBezTo>
                      <a:cubicBezTo>
                        <a:pt x="41" y="76"/>
                        <a:pt x="41" y="80"/>
                        <a:pt x="41" y="84"/>
                      </a:cubicBezTo>
                      <a:cubicBezTo>
                        <a:pt x="41" y="87"/>
                        <a:pt x="39" y="88"/>
                        <a:pt x="37" y="86"/>
                      </a:cubicBezTo>
                      <a:cubicBezTo>
                        <a:pt x="33" y="83"/>
                        <a:pt x="31" y="81"/>
                        <a:pt x="31" y="75"/>
                      </a:cubicBezTo>
                      <a:cubicBezTo>
                        <a:pt x="31" y="70"/>
                        <a:pt x="30" y="65"/>
                        <a:pt x="28" y="60"/>
                      </a:cubicBezTo>
                      <a:cubicBezTo>
                        <a:pt x="27" y="55"/>
                        <a:pt x="25" y="56"/>
                        <a:pt x="22" y="59"/>
                      </a:cubicBezTo>
                      <a:cubicBezTo>
                        <a:pt x="18" y="64"/>
                        <a:pt x="14" y="68"/>
                        <a:pt x="9"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7"/>
                <p:cNvSpPr/>
                <p:nvPr/>
              </p:nvSpPr>
              <p:spPr bwMode="auto">
                <a:xfrm>
                  <a:off x="3872924" y="3138488"/>
                  <a:ext cx="75438" cy="79375"/>
                </a:xfrm>
                <a:custGeom>
                  <a:avLst/>
                  <a:gdLst>
                    <a:gd name="T0" fmla="*/ 0 w 26"/>
                    <a:gd name="T1" fmla="*/ 0 h 19"/>
                    <a:gd name="T2" fmla="*/ 20 w 26"/>
                    <a:gd name="T3" fmla="*/ 1 h 19"/>
                    <a:gd name="T4" fmla="*/ 23 w 26"/>
                    <a:gd name="T5" fmla="*/ 12 h 19"/>
                    <a:gd name="T6" fmla="*/ 12 w 26"/>
                    <a:gd name="T7" fmla="*/ 18 h 19"/>
                    <a:gd name="T8" fmla="*/ 3 w 26"/>
                    <a:gd name="T9" fmla="*/ 11 h 19"/>
                    <a:gd name="T10" fmla="*/ 0 w 26"/>
                    <a:gd name="T11" fmla="*/ 0 h 19"/>
                  </a:gdLst>
                  <a:ahLst/>
                  <a:cxnLst>
                    <a:cxn ang="0">
                      <a:pos x="T0" y="T1"/>
                    </a:cxn>
                    <a:cxn ang="0">
                      <a:pos x="T2" y="T3"/>
                    </a:cxn>
                    <a:cxn ang="0">
                      <a:pos x="T4" y="T5"/>
                    </a:cxn>
                    <a:cxn ang="0">
                      <a:pos x="T6" y="T7"/>
                    </a:cxn>
                    <a:cxn ang="0">
                      <a:pos x="T8" y="T9"/>
                    </a:cxn>
                    <a:cxn ang="0">
                      <a:pos x="T10" y="T11"/>
                    </a:cxn>
                  </a:cxnLst>
                  <a:rect l="0" t="0" r="r" b="b"/>
                  <a:pathLst>
                    <a:path w="26" h="19">
                      <a:moveTo>
                        <a:pt x="0" y="0"/>
                      </a:moveTo>
                      <a:cubicBezTo>
                        <a:pt x="8" y="1"/>
                        <a:pt x="14" y="1"/>
                        <a:pt x="20" y="1"/>
                      </a:cubicBezTo>
                      <a:cubicBezTo>
                        <a:pt x="24" y="1"/>
                        <a:pt x="26" y="8"/>
                        <a:pt x="23" y="12"/>
                      </a:cubicBezTo>
                      <a:cubicBezTo>
                        <a:pt x="21" y="16"/>
                        <a:pt x="17" y="19"/>
                        <a:pt x="12" y="18"/>
                      </a:cubicBezTo>
                      <a:cubicBezTo>
                        <a:pt x="8" y="18"/>
                        <a:pt x="5" y="15"/>
                        <a:pt x="3" y="11"/>
                      </a:cubicBezTo>
                      <a:cubicBezTo>
                        <a:pt x="2" y="8"/>
                        <a:pt x="1"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26" name="组合 25"/>
            <p:cNvGrpSpPr/>
            <p:nvPr/>
          </p:nvGrpSpPr>
          <p:grpSpPr>
            <a:xfrm>
              <a:off x="598941" y="6399999"/>
              <a:ext cx="1102619" cy="276499"/>
              <a:chOff x="6738929" y="2270918"/>
              <a:chExt cx="2766486" cy="693738"/>
            </a:xfrm>
            <a:grpFill/>
          </p:grpSpPr>
          <p:grpSp>
            <p:nvGrpSpPr>
              <p:cNvPr id="27" name="组合 26"/>
              <p:cNvGrpSpPr/>
              <p:nvPr/>
            </p:nvGrpSpPr>
            <p:grpSpPr>
              <a:xfrm>
                <a:off x="8180494" y="2355056"/>
                <a:ext cx="484188" cy="509588"/>
                <a:chOff x="6113463" y="3541713"/>
                <a:chExt cx="484188" cy="509588"/>
              </a:xfrm>
              <a:grpFill/>
            </p:grpSpPr>
            <p:sp>
              <p:nvSpPr>
                <p:cNvPr id="37" name="Freeform 9"/>
                <p:cNvSpPr>
                  <a:spLocks noEditPoints="1"/>
                </p:cNvSpPr>
                <p:nvPr/>
              </p:nvSpPr>
              <p:spPr bwMode="auto">
                <a:xfrm>
                  <a:off x="6113463" y="3579813"/>
                  <a:ext cx="252413" cy="428625"/>
                </a:xfrm>
                <a:custGeom>
                  <a:avLst/>
                  <a:gdLst>
                    <a:gd name="T0" fmla="*/ 39 w 59"/>
                    <a:gd name="T1" fmla="*/ 78 h 101"/>
                    <a:gd name="T2" fmla="*/ 17 w 59"/>
                    <a:gd name="T3" fmla="*/ 94 h 101"/>
                    <a:gd name="T4" fmla="*/ 8 w 59"/>
                    <a:gd name="T5" fmla="*/ 94 h 101"/>
                    <a:gd name="T6" fmla="*/ 0 w 59"/>
                    <a:gd name="T7" fmla="*/ 79 h 101"/>
                    <a:gd name="T8" fmla="*/ 17 w 59"/>
                    <a:gd name="T9" fmla="*/ 73 h 101"/>
                    <a:gd name="T10" fmla="*/ 10 w 59"/>
                    <a:gd name="T11" fmla="*/ 68 h 101"/>
                    <a:gd name="T12" fmla="*/ 8 w 59"/>
                    <a:gd name="T13" fmla="*/ 60 h 101"/>
                    <a:gd name="T14" fmla="*/ 18 w 59"/>
                    <a:gd name="T15" fmla="*/ 23 h 101"/>
                    <a:gd name="T16" fmla="*/ 26 w 59"/>
                    <a:gd name="T17" fmla="*/ 17 h 101"/>
                    <a:gd name="T18" fmla="*/ 36 w 59"/>
                    <a:gd name="T19" fmla="*/ 26 h 101"/>
                    <a:gd name="T20" fmla="*/ 36 w 59"/>
                    <a:gd name="T21" fmla="*/ 27 h 101"/>
                    <a:gd name="T22" fmla="*/ 43 w 59"/>
                    <a:gd name="T23" fmla="*/ 40 h 101"/>
                    <a:gd name="T24" fmla="*/ 42 w 59"/>
                    <a:gd name="T25" fmla="*/ 12 h 101"/>
                    <a:gd name="T26" fmla="*/ 21 w 59"/>
                    <a:gd name="T27" fmla="*/ 5 h 101"/>
                    <a:gd name="T28" fmla="*/ 44 w 59"/>
                    <a:gd name="T29" fmla="*/ 1 h 101"/>
                    <a:gd name="T30" fmla="*/ 57 w 59"/>
                    <a:gd name="T31" fmla="*/ 17 h 101"/>
                    <a:gd name="T32" fmla="*/ 56 w 59"/>
                    <a:gd name="T33" fmla="*/ 48 h 101"/>
                    <a:gd name="T34" fmla="*/ 57 w 59"/>
                    <a:gd name="T35" fmla="*/ 55 h 101"/>
                    <a:gd name="T36" fmla="*/ 55 w 59"/>
                    <a:gd name="T37" fmla="*/ 64 h 101"/>
                    <a:gd name="T38" fmla="*/ 54 w 59"/>
                    <a:gd name="T39" fmla="*/ 71 h 101"/>
                    <a:gd name="T40" fmla="*/ 52 w 59"/>
                    <a:gd name="T41" fmla="*/ 95 h 101"/>
                    <a:gd name="T42" fmla="*/ 49 w 59"/>
                    <a:gd name="T43" fmla="*/ 101 h 101"/>
                    <a:gd name="T44" fmla="*/ 43 w 59"/>
                    <a:gd name="T45" fmla="*/ 98 h 101"/>
                    <a:gd name="T46" fmla="*/ 38 w 59"/>
                    <a:gd name="T47" fmla="*/ 86 h 101"/>
                    <a:gd name="T48" fmla="*/ 39 w 59"/>
                    <a:gd name="T49" fmla="*/ 78 h 101"/>
                    <a:gd name="T50" fmla="*/ 42 w 59"/>
                    <a:gd name="T51" fmla="*/ 47 h 101"/>
                    <a:gd name="T52" fmla="*/ 32 w 59"/>
                    <a:gd name="T53" fmla="*/ 44 h 101"/>
                    <a:gd name="T54" fmla="*/ 29 w 59"/>
                    <a:gd name="T55" fmla="*/ 64 h 101"/>
                    <a:gd name="T56" fmla="*/ 42 w 59"/>
                    <a:gd name="T57" fmla="*/ 4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101">
                      <a:moveTo>
                        <a:pt x="39" y="78"/>
                      </a:moveTo>
                      <a:cubicBezTo>
                        <a:pt x="31" y="84"/>
                        <a:pt x="24" y="89"/>
                        <a:pt x="17" y="94"/>
                      </a:cubicBezTo>
                      <a:cubicBezTo>
                        <a:pt x="14" y="97"/>
                        <a:pt x="11" y="96"/>
                        <a:pt x="8" y="94"/>
                      </a:cubicBezTo>
                      <a:cubicBezTo>
                        <a:pt x="4" y="90"/>
                        <a:pt x="0" y="86"/>
                        <a:pt x="0" y="79"/>
                      </a:cubicBezTo>
                      <a:cubicBezTo>
                        <a:pt x="6" y="82"/>
                        <a:pt x="12" y="80"/>
                        <a:pt x="17" y="73"/>
                      </a:cubicBezTo>
                      <a:cubicBezTo>
                        <a:pt x="15" y="72"/>
                        <a:pt x="13" y="70"/>
                        <a:pt x="10" y="68"/>
                      </a:cubicBezTo>
                      <a:cubicBezTo>
                        <a:pt x="7" y="66"/>
                        <a:pt x="7" y="63"/>
                        <a:pt x="8" y="60"/>
                      </a:cubicBezTo>
                      <a:cubicBezTo>
                        <a:pt x="11" y="48"/>
                        <a:pt x="15" y="36"/>
                        <a:pt x="18" y="23"/>
                      </a:cubicBezTo>
                      <a:cubicBezTo>
                        <a:pt x="19" y="20"/>
                        <a:pt x="20" y="16"/>
                        <a:pt x="26" y="17"/>
                      </a:cubicBezTo>
                      <a:cubicBezTo>
                        <a:pt x="32" y="18"/>
                        <a:pt x="36" y="21"/>
                        <a:pt x="36" y="26"/>
                      </a:cubicBezTo>
                      <a:cubicBezTo>
                        <a:pt x="36" y="26"/>
                        <a:pt x="36" y="27"/>
                        <a:pt x="36" y="27"/>
                      </a:cubicBezTo>
                      <a:cubicBezTo>
                        <a:pt x="35" y="33"/>
                        <a:pt x="38" y="37"/>
                        <a:pt x="43" y="40"/>
                      </a:cubicBezTo>
                      <a:cubicBezTo>
                        <a:pt x="43" y="31"/>
                        <a:pt x="42" y="22"/>
                        <a:pt x="42" y="12"/>
                      </a:cubicBezTo>
                      <a:cubicBezTo>
                        <a:pt x="30" y="16"/>
                        <a:pt x="20" y="12"/>
                        <a:pt x="21" y="5"/>
                      </a:cubicBezTo>
                      <a:cubicBezTo>
                        <a:pt x="29" y="3"/>
                        <a:pt x="36" y="1"/>
                        <a:pt x="44" y="1"/>
                      </a:cubicBezTo>
                      <a:cubicBezTo>
                        <a:pt x="54" y="0"/>
                        <a:pt x="59" y="8"/>
                        <a:pt x="57" y="17"/>
                      </a:cubicBezTo>
                      <a:cubicBezTo>
                        <a:pt x="56" y="27"/>
                        <a:pt x="56" y="38"/>
                        <a:pt x="56" y="48"/>
                      </a:cubicBezTo>
                      <a:cubicBezTo>
                        <a:pt x="56" y="50"/>
                        <a:pt x="57" y="52"/>
                        <a:pt x="57" y="55"/>
                      </a:cubicBezTo>
                      <a:cubicBezTo>
                        <a:pt x="57" y="58"/>
                        <a:pt x="56" y="61"/>
                        <a:pt x="55" y="64"/>
                      </a:cubicBezTo>
                      <a:cubicBezTo>
                        <a:pt x="55" y="66"/>
                        <a:pt x="54" y="68"/>
                        <a:pt x="54" y="71"/>
                      </a:cubicBezTo>
                      <a:cubicBezTo>
                        <a:pt x="53" y="79"/>
                        <a:pt x="53" y="87"/>
                        <a:pt x="52" y="95"/>
                      </a:cubicBezTo>
                      <a:cubicBezTo>
                        <a:pt x="52" y="97"/>
                        <a:pt x="51" y="100"/>
                        <a:pt x="49" y="101"/>
                      </a:cubicBezTo>
                      <a:cubicBezTo>
                        <a:pt x="47" y="101"/>
                        <a:pt x="44" y="100"/>
                        <a:pt x="43" y="98"/>
                      </a:cubicBezTo>
                      <a:cubicBezTo>
                        <a:pt x="39" y="95"/>
                        <a:pt x="36" y="92"/>
                        <a:pt x="38" y="86"/>
                      </a:cubicBezTo>
                      <a:cubicBezTo>
                        <a:pt x="39" y="84"/>
                        <a:pt x="39" y="81"/>
                        <a:pt x="39" y="78"/>
                      </a:cubicBezTo>
                      <a:close/>
                      <a:moveTo>
                        <a:pt x="42" y="47"/>
                      </a:moveTo>
                      <a:cubicBezTo>
                        <a:pt x="39" y="46"/>
                        <a:pt x="36" y="45"/>
                        <a:pt x="32" y="44"/>
                      </a:cubicBezTo>
                      <a:cubicBezTo>
                        <a:pt x="31" y="51"/>
                        <a:pt x="30" y="57"/>
                        <a:pt x="29" y="64"/>
                      </a:cubicBezTo>
                      <a:cubicBezTo>
                        <a:pt x="39" y="61"/>
                        <a:pt x="42" y="57"/>
                        <a:pt x="42"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0"/>
                <p:cNvSpPr>
                  <a:spLocks noEditPoints="1"/>
                </p:cNvSpPr>
                <p:nvPr/>
              </p:nvSpPr>
              <p:spPr bwMode="auto">
                <a:xfrm>
                  <a:off x="6361113" y="3541713"/>
                  <a:ext cx="236538" cy="509588"/>
                </a:xfrm>
                <a:custGeom>
                  <a:avLst/>
                  <a:gdLst>
                    <a:gd name="T0" fmla="*/ 11 w 55"/>
                    <a:gd name="T1" fmla="*/ 89 h 120"/>
                    <a:gd name="T2" fmla="*/ 10 w 55"/>
                    <a:gd name="T3" fmla="*/ 100 h 120"/>
                    <a:gd name="T4" fmla="*/ 6 w 55"/>
                    <a:gd name="T5" fmla="*/ 104 h 120"/>
                    <a:gd name="T6" fmla="*/ 1 w 55"/>
                    <a:gd name="T7" fmla="*/ 99 h 120"/>
                    <a:gd name="T8" fmla="*/ 3 w 55"/>
                    <a:gd name="T9" fmla="*/ 84 h 120"/>
                    <a:gd name="T10" fmla="*/ 14 w 55"/>
                    <a:gd name="T11" fmla="*/ 37 h 120"/>
                    <a:gd name="T12" fmla="*/ 22 w 55"/>
                    <a:gd name="T13" fmla="*/ 11 h 120"/>
                    <a:gd name="T14" fmla="*/ 26 w 55"/>
                    <a:gd name="T15" fmla="*/ 19 h 120"/>
                    <a:gd name="T16" fmla="*/ 20 w 55"/>
                    <a:gd name="T17" fmla="*/ 40 h 120"/>
                    <a:gd name="T18" fmla="*/ 27 w 55"/>
                    <a:gd name="T19" fmla="*/ 35 h 120"/>
                    <a:gd name="T20" fmla="*/ 35 w 55"/>
                    <a:gd name="T21" fmla="*/ 30 h 120"/>
                    <a:gd name="T22" fmla="*/ 33 w 55"/>
                    <a:gd name="T23" fmla="*/ 9 h 120"/>
                    <a:gd name="T24" fmla="*/ 28 w 55"/>
                    <a:gd name="T25" fmla="*/ 8 h 120"/>
                    <a:gd name="T26" fmla="*/ 19 w 55"/>
                    <a:gd name="T27" fmla="*/ 12 h 120"/>
                    <a:gd name="T28" fmla="*/ 12 w 55"/>
                    <a:gd name="T29" fmla="*/ 15 h 120"/>
                    <a:gd name="T30" fmla="*/ 9 w 55"/>
                    <a:gd name="T31" fmla="*/ 11 h 120"/>
                    <a:gd name="T32" fmla="*/ 11 w 55"/>
                    <a:gd name="T33" fmla="*/ 8 h 120"/>
                    <a:gd name="T34" fmla="*/ 31 w 55"/>
                    <a:gd name="T35" fmla="*/ 0 h 120"/>
                    <a:gd name="T36" fmla="*/ 45 w 55"/>
                    <a:gd name="T37" fmla="*/ 15 h 120"/>
                    <a:gd name="T38" fmla="*/ 44 w 55"/>
                    <a:gd name="T39" fmla="*/ 46 h 120"/>
                    <a:gd name="T40" fmla="*/ 48 w 55"/>
                    <a:gd name="T41" fmla="*/ 54 h 120"/>
                    <a:gd name="T42" fmla="*/ 48 w 55"/>
                    <a:gd name="T43" fmla="*/ 71 h 120"/>
                    <a:gd name="T44" fmla="*/ 44 w 55"/>
                    <a:gd name="T45" fmla="*/ 77 h 120"/>
                    <a:gd name="T46" fmla="*/ 44 w 55"/>
                    <a:gd name="T47" fmla="*/ 110 h 120"/>
                    <a:gd name="T48" fmla="*/ 44 w 55"/>
                    <a:gd name="T49" fmla="*/ 114 h 120"/>
                    <a:gd name="T50" fmla="*/ 41 w 55"/>
                    <a:gd name="T51" fmla="*/ 120 h 120"/>
                    <a:gd name="T52" fmla="*/ 32 w 55"/>
                    <a:gd name="T53" fmla="*/ 118 h 120"/>
                    <a:gd name="T54" fmla="*/ 13 w 55"/>
                    <a:gd name="T55" fmla="*/ 91 h 120"/>
                    <a:gd name="T56" fmla="*/ 12 w 55"/>
                    <a:gd name="T57" fmla="*/ 89 h 120"/>
                    <a:gd name="T58" fmla="*/ 11 w 55"/>
                    <a:gd name="T59" fmla="*/ 89 h 120"/>
                    <a:gd name="T60" fmla="*/ 24 w 55"/>
                    <a:gd name="T61" fmla="*/ 76 h 120"/>
                    <a:gd name="T62" fmla="*/ 23 w 55"/>
                    <a:gd name="T63" fmla="*/ 74 h 120"/>
                    <a:gd name="T64" fmla="*/ 27 w 55"/>
                    <a:gd name="T65" fmla="*/ 71 h 120"/>
                    <a:gd name="T66" fmla="*/ 33 w 55"/>
                    <a:gd name="T67" fmla="*/ 67 h 120"/>
                    <a:gd name="T68" fmla="*/ 32 w 55"/>
                    <a:gd name="T69" fmla="*/ 63 h 120"/>
                    <a:gd name="T70" fmla="*/ 22 w 55"/>
                    <a:gd name="T71" fmla="*/ 52 h 120"/>
                    <a:gd name="T72" fmla="*/ 18 w 55"/>
                    <a:gd name="T73" fmla="*/ 89 h 120"/>
                    <a:gd name="T74" fmla="*/ 33 w 55"/>
                    <a:gd name="T75" fmla="*/ 107 h 120"/>
                    <a:gd name="T76" fmla="*/ 35 w 55"/>
                    <a:gd name="T77" fmla="*/ 77 h 120"/>
                    <a:gd name="T78" fmla="*/ 31 w 55"/>
                    <a:gd name="T79" fmla="*/ 75 h 120"/>
                    <a:gd name="T80" fmla="*/ 24 w 55"/>
                    <a:gd name="T81" fmla="*/ 7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 h="120">
                      <a:moveTo>
                        <a:pt x="11" y="89"/>
                      </a:moveTo>
                      <a:cubicBezTo>
                        <a:pt x="10" y="93"/>
                        <a:pt x="10" y="96"/>
                        <a:pt x="10" y="100"/>
                      </a:cubicBezTo>
                      <a:cubicBezTo>
                        <a:pt x="9" y="102"/>
                        <a:pt x="9" y="104"/>
                        <a:pt x="6" y="104"/>
                      </a:cubicBezTo>
                      <a:cubicBezTo>
                        <a:pt x="3" y="104"/>
                        <a:pt x="0" y="103"/>
                        <a:pt x="1" y="99"/>
                      </a:cubicBezTo>
                      <a:cubicBezTo>
                        <a:pt x="2" y="94"/>
                        <a:pt x="2" y="89"/>
                        <a:pt x="3" y="84"/>
                      </a:cubicBezTo>
                      <a:cubicBezTo>
                        <a:pt x="7" y="68"/>
                        <a:pt x="10" y="53"/>
                        <a:pt x="14" y="37"/>
                      </a:cubicBezTo>
                      <a:cubicBezTo>
                        <a:pt x="16" y="29"/>
                        <a:pt x="19" y="20"/>
                        <a:pt x="22" y="11"/>
                      </a:cubicBezTo>
                      <a:cubicBezTo>
                        <a:pt x="26" y="13"/>
                        <a:pt x="27" y="15"/>
                        <a:pt x="26" y="19"/>
                      </a:cubicBezTo>
                      <a:cubicBezTo>
                        <a:pt x="24" y="25"/>
                        <a:pt x="22" y="32"/>
                        <a:pt x="20" y="40"/>
                      </a:cubicBezTo>
                      <a:cubicBezTo>
                        <a:pt x="23" y="37"/>
                        <a:pt x="25" y="36"/>
                        <a:pt x="27" y="35"/>
                      </a:cubicBezTo>
                      <a:cubicBezTo>
                        <a:pt x="30" y="33"/>
                        <a:pt x="34" y="32"/>
                        <a:pt x="35" y="30"/>
                      </a:cubicBezTo>
                      <a:cubicBezTo>
                        <a:pt x="36" y="23"/>
                        <a:pt x="37" y="16"/>
                        <a:pt x="33" y="9"/>
                      </a:cubicBezTo>
                      <a:cubicBezTo>
                        <a:pt x="33" y="8"/>
                        <a:pt x="30" y="7"/>
                        <a:pt x="28" y="8"/>
                      </a:cubicBezTo>
                      <a:cubicBezTo>
                        <a:pt x="25" y="9"/>
                        <a:pt x="22" y="11"/>
                        <a:pt x="19" y="12"/>
                      </a:cubicBezTo>
                      <a:cubicBezTo>
                        <a:pt x="17" y="13"/>
                        <a:pt x="15" y="15"/>
                        <a:pt x="12" y="15"/>
                      </a:cubicBezTo>
                      <a:cubicBezTo>
                        <a:pt x="11" y="15"/>
                        <a:pt x="9" y="13"/>
                        <a:pt x="9" y="11"/>
                      </a:cubicBezTo>
                      <a:cubicBezTo>
                        <a:pt x="8" y="11"/>
                        <a:pt x="10" y="9"/>
                        <a:pt x="11" y="8"/>
                      </a:cubicBezTo>
                      <a:cubicBezTo>
                        <a:pt x="17" y="4"/>
                        <a:pt x="23" y="0"/>
                        <a:pt x="31" y="0"/>
                      </a:cubicBezTo>
                      <a:cubicBezTo>
                        <a:pt x="41" y="1"/>
                        <a:pt x="46" y="5"/>
                        <a:pt x="45" y="15"/>
                      </a:cubicBezTo>
                      <a:cubicBezTo>
                        <a:pt x="45" y="25"/>
                        <a:pt x="45" y="36"/>
                        <a:pt x="44" y="46"/>
                      </a:cubicBezTo>
                      <a:cubicBezTo>
                        <a:pt x="44" y="50"/>
                        <a:pt x="45" y="52"/>
                        <a:pt x="48" y="54"/>
                      </a:cubicBezTo>
                      <a:cubicBezTo>
                        <a:pt x="55" y="60"/>
                        <a:pt x="55" y="66"/>
                        <a:pt x="48" y="71"/>
                      </a:cubicBezTo>
                      <a:cubicBezTo>
                        <a:pt x="45" y="72"/>
                        <a:pt x="44" y="74"/>
                        <a:pt x="44" y="77"/>
                      </a:cubicBezTo>
                      <a:cubicBezTo>
                        <a:pt x="45" y="88"/>
                        <a:pt x="44" y="99"/>
                        <a:pt x="44" y="110"/>
                      </a:cubicBezTo>
                      <a:cubicBezTo>
                        <a:pt x="44" y="112"/>
                        <a:pt x="45" y="113"/>
                        <a:pt x="44" y="114"/>
                      </a:cubicBezTo>
                      <a:cubicBezTo>
                        <a:pt x="43" y="116"/>
                        <a:pt x="42" y="120"/>
                        <a:pt x="41" y="120"/>
                      </a:cubicBezTo>
                      <a:cubicBezTo>
                        <a:pt x="38" y="120"/>
                        <a:pt x="34" y="120"/>
                        <a:pt x="32" y="118"/>
                      </a:cubicBezTo>
                      <a:cubicBezTo>
                        <a:pt x="25" y="109"/>
                        <a:pt x="19" y="100"/>
                        <a:pt x="13" y="91"/>
                      </a:cubicBezTo>
                      <a:cubicBezTo>
                        <a:pt x="12" y="90"/>
                        <a:pt x="12" y="90"/>
                        <a:pt x="12" y="89"/>
                      </a:cubicBezTo>
                      <a:cubicBezTo>
                        <a:pt x="11" y="89"/>
                        <a:pt x="11" y="89"/>
                        <a:pt x="11" y="89"/>
                      </a:cubicBezTo>
                      <a:close/>
                      <a:moveTo>
                        <a:pt x="24" y="76"/>
                      </a:moveTo>
                      <a:cubicBezTo>
                        <a:pt x="23" y="75"/>
                        <a:pt x="23" y="75"/>
                        <a:pt x="23" y="74"/>
                      </a:cubicBezTo>
                      <a:cubicBezTo>
                        <a:pt x="24" y="73"/>
                        <a:pt x="26" y="72"/>
                        <a:pt x="27" y="71"/>
                      </a:cubicBezTo>
                      <a:cubicBezTo>
                        <a:pt x="29" y="70"/>
                        <a:pt x="31" y="69"/>
                        <a:pt x="33" y="67"/>
                      </a:cubicBezTo>
                      <a:cubicBezTo>
                        <a:pt x="35" y="66"/>
                        <a:pt x="35" y="63"/>
                        <a:pt x="32" y="63"/>
                      </a:cubicBezTo>
                      <a:cubicBezTo>
                        <a:pt x="27" y="61"/>
                        <a:pt x="24" y="58"/>
                        <a:pt x="22" y="52"/>
                      </a:cubicBezTo>
                      <a:cubicBezTo>
                        <a:pt x="17" y="65"/>
                        <a:pt x="13" y="77"/>
                        <a:pt x="18" y="89"/>
                      </a:cubicBezTo>
                      <a:cubicBezTo>
                        <a:pt x="21" y="97"/>
                        <a:pt x="27" y="101"/>
                        <a:pt x="33" y="107"/>
                      </a:cubicBezTo>
                      <a:cubicBezTo>
                        <a:pt x="34" y="97"/>
                        <a:pt x="34" y="87"/>
                        <a:pt x="35" y="77"/>
                      </a:cubicBezTo>
                      <a:cubicBezTo>
                        <a:pt x="35" y="77"/>
                        <a:pt x="32" y="75"/>
                        <a:pt x="31" y="75"/>
                      </a:cubicBezTo>
                      <a:cubicBezTo>
                        <a:pt x="29" y="75"/>
                        <a:pt x="26" y="76"/>
                        <a:pt x="24"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8" name="组合 27"/>
              <p:cNvGrpSpPr/>
              <p:nvPr/>
            </p:nvGrpSpPr>
            <p:grpSpPr>
              <a:xfrm>
                <a:off x="6738929" y="2270918"/>
                <a:ext cx="549275" cy="693738"/>
                <a:chOff x="6108700" y="2066926"/>
                <a:chExt cx="549275" cy="693738"/>
              </a:xfrm>
              <a:grpFill/>
            </p:grpSpPr>
            <p:sp>
              <p:nvSpPr>
                <p:cNvPr id="35" name="Freeform 13"/>
                <p:cNvSpPr>
                  <a:spLocks noEditPoints="1"/>
                </p:cNvSpPr>
                <p:nvPr/>
              </p:nvSpPr>
              <p:spPr bwMode="auto">
                <a:xfrm>
                  <a:off x="6108700" y="2066926"/>
                  <a:ext cx="549275" cy="655638"/>
                </a:xfrm>
                <a:custGeom>
                  <a:avLst/>
                  <a:gdLst>
                    <a:gd name="T0" fmla="*/ 54 w 128"/>
                    <a:gd name="T1" fmla="*/ 76 h 154"/>
                    <a:gd name="T2" fmla="*/ 66 w 128"/>
                    <a:gd name="T3" fmla="*/ 53 h 154"/>
                    <a:gd name="T4" fmla="*/ 49 w 128"/>
                    <a:gd name="T5" fmla="*/ 47 h 154"/>
                    <a:gd name="T6" fmla="*/ 64 w 128"/>
                    <a:gd name="T7" fmla="*/ 44 h 154"/>
                    <a:gd name="T8" fmla="*/ 83 w 128"/>
                    <a:gd name="T9" fmla="*/ 6 h 154"/>
                    <a:gd name="T10" fmla="*/ 91 w 128"/>
                    <a:gd name="T11" fmla="*/ 11 h 154"/>
                    <a:gd name="T12" fmla="*/ 96 w 128"/>
                    <a:gd name="T13" fmla="*/ 36 h 154"/>
                    <a:gd name="T14" fmla="*/ 106 w 128"/>
                    <a:gd name="T15" fmla="*/ 41 h 154"/>
                    <a:gd name="T16" fmla="*/ 82 w 128"/>
                    <a:gd name="T17" fmla="*/ 50 h 154"/>
                    <a:gd name="T18" fmla="*/ 71 w 128"/>
                    <a:gd name="T19" fmla="*/ 65 h 154"/>
                    <a:gd name="T20" fmla="*/ 110 w 128"/>
                    <a:gd name="T21" fmla="*/ 74 h 154"/>
                    <a:gd name="T22" fmla="*/ 101 w 128"/>
                    <a:gd name="T23" fmla="*/ 87 h 154"/>
                    <a:gd name="T24" fmla="*/ 111 w 128"/>
                    <a:gd name="T25" fmla="*/ 98 h 154"/>
                    <a:gd name="T26" fmla="*/ 92 w 128"/>
                    <a:gd name="T27" fmla="*/ 104 h 154"/>
                    <a:gd name="T28" fmla="*/ 86 w 128"/>
                    <a:gd name="T29" fmla="*/ 116 h 154"/>
                    <a:gd name="T30" fmla="*/ 124 w 128"/>
                    <a:gd name="T31" fmla="*/ 112 h 154"/>
                    <a:gd name="T32" fmla="*/ 120 w 128"/>
                    <a:gd name="T33" fmla="*/ 122 h 154"/>
                    <a:gd name="T34" fmla="*/ 111 w 128"/>
                    <a:gd name="T35" fmla="*/ 144 h 154"/>
                    <a:gd name="T36" fmla="*/ 105 w 128"/>
                    <a:gd name="T37" fmla="*/ 153 h 154"/>
                    <a:gd name="T38" fmla="*/ 55 w 128"/>
                    <a:gd name="T39" fmla="*/ 129 h 154"/>
                    <a:gd name="T40" fmla="*/ 53 w 128"/>
                    <a:gd name="T41" fmla="*/ 121 h 154"/>
                    <a:gd name="T42" fmla="*/ 61 w 128"/>
                    <a:gd name="T43" fmla="*/ 125 h 154"/>
                    <a:gd name="T44" fmla="*/ 94 w 128"/>
                    <a:gd name="T45" fmla="*/ 140 h 154"/>
                    <a:gd name="T46" fmla="*/ 85 w 128"/>
                    <a:gd name="T47" fmla="*/ 127 h 154"/>
                    <a:gd name="T48" fmla="*/ 71 w 128"/>
                    <a:gd name="T49" fmla="*/ 108 h 154"/>
                    <a:gd name="T50" fmla="*/ 52 w 128"/>
                    <a:gd name="T51" fmla="*/ 113 h 154"/>
                    <a:gd name="T52" fmla="*/ 38 w 128"/>
                    <a:gd name="T53" fmla="*/ 97 h 154"/>
                    <a:gd name="T54" fmla="*/ 51 w 128"/>
                    <a:gd name="T55" fmla="*/ 97 h 154"/>
                    <a:gd name="T56" fmla="*/ 34 w 128"/>
                    <a:gd name="T57" fmla="*/ 93 h 154"/>
                    <a:gd name="T58" fmla="*/ 35 w 128"/>
                    <a:gd name="T59" fmla="*/ 105 h 154"/>
                    <a:gd name="T60" fmla="*/ 26 w 128"/>
                    <a:gd name="T61" fmla="*/ 154 h 154"/>
                    <a:gd name="T62" fmla="*/ 20 w 128"/>
                    <a:gd name="T63" fmla="*/ 118 h 154"/>
                    <a:gd name="T64" fmla="*/ 0 w 128"/>
                    <a:gd name="T65" fmla="*/ 103 h 154"/>
                    <a:gd name="T66" fmla="*/ 19 w 128"/>
                    <a:gd name="T67" fmla="*/ 72 h 154"/>
                    <a:gd name="T68" fmla="*/ 25 w 128"/>
                    <a:gd name="T69" fmla="*/ 51 h 154"/>
                    <a:gd name="T70" fmla="*/ 39 w 128"/>
                    <a:gd name="T71" fmla="*/ 14 h 154"/>
                    <a:gd name="T72" fmla="*/ 51 w 128"/>
                    <a:gd name="T73" fmla="*/ 24 h 154"/>
                    <a:gd name="T74" fmla="*/ 39 w 128"/>
                    <a:gd name="T75" fmla="*/ 44 h 154"/>
                    <a:gd name="T76" fmla="*/ 48 w 128"/>
                    <a:gd name="T77" fmla="*/ 73 h 154"/>
                    <a:gd name="T78" fmla="*/ 81 w 128"/>
                    <a:gd name="T79" fmla="*/ 90 h 154"/>
                    <a:gd name="T80" fmla="*/ 92 w 128"/>
                    <a:gd name="T81" fmla="*/ 71 h 154"/>
                    <a:gd name="T82" fmla="*/ 81 w 128"/>
                    <a:gd name="T83" fmla="*/ 80 h 154"/>
                    <a:gd name="T84" fmla="*/ 76 w 128"/>
                    <a:gd name="T85" fmla="*/ 73 h 154"/>
                    <a:gd name="T86" fmla="*/ 67 w 128"/>
                    <a:gd name="T87" fmla="*/ 79 h 154"/>
                    <a:gd name="T88" fmla="*/ 76 w 128"/>
                    <a:gd name="T89" fmla="*/ 73 h 154"/>
                    <a:gd name="T90" fmla="*/ 56 w 128"/>
                    <a:gd name="T91" fmla="*/ 88 h 154"/>
                    <a:gd name="T92" fmla="*/ 63 w 128"/>
                    <a:gd name="T93" fmla="*/ 8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8" h="154">
                      <a:moveTo>
                        <a:pt x="48" y="73"/>
                      </a:moveTo>
                      <a:cubicBezTo>
                        <a:pt x="50" y="74"/>
                        <a:pt x="52" y="75"/>
                        <a:pt x="54" y="76"/>
                      </a:cubicBezTo>
                      <a:cubicBezTo>
                        <a:pt x="57" y="74"/>
                        <a:pt x="60" y="72"/>
                        <a:pt x="63" y="70"/>
                      </a:cubicBezTo>
                      <a:cubicBezTo>
                        <a:pt x="58" y="63"/>
                        <a:pt x="65" y="59"/>
                        <a:pt x="66" y="53"/>
                      </a:cubicBezTo>
                      <a:cubicBezTo>
                        <a:pt x="63" y="53"/>
                        <a:pt x="59" y="53"/>
                        <a:pt x="56" y="52"/>
                      </a:cubicBezTo>
                      <a:cubicBezTo>
                        <a:pt x="54" y="51"/>
                        <a:pt x="51" y="49"/>
                        <a:pt x="49" y="47"/>
                      </a:cubicBezTo>
                      <a:cubicBezTo>
                        <a:pt x="49" y="46"/>
                        <a:pt x="50" y="46"/>
                        <a:pt x="50" y="46"/>
                      </a:cubicBezTo>
                      <a:cubicBezTo>
                        <a:pt x="55" y="45"/>
                        <a:pt x="59" y="45"/>
                        <a:pt x="64" y="44"/>
                      </a:cubicBezTo>
                      <a:cubicBezTo>
                        <a:pt x="68" y="44"/>
                        <a:pt x="70" y="42"/>
                        <a:pt x="71" y="38"/>
                      </a:cubicBezTo>
                      <a:cubicBezTo>
                        <a:pt x="75" y="27"/>
                        <a:pt x="79" y="16"/>
                        <a:pt x="83" y="6"/>
                      </a:cubicBezTo>
                      <a:cubicBezTo>
                        <a:pt x="84" y="3"/>
                        <a:pt x="84" y="0"/>
                        <a:pt x="88" y="2"/>
                      </a:cubicBezTo>
                      <a:cubicBezTo>
                        <a:pt x="92" y="4"/>
                        <a:pt x="94" y="9"/>
                        <a:pt x="91" y="11"/>
                      </a:cubicBezTo>
                      <a:cubicBezTo>
                        <a:pt x="83" y="19"/>
                        <a:pt x="83" y="30"/>
                        <a:pt x="80" y="41"/>
                      </a:cubicBezTo>
                      <a:cubicBezTo>
                        <a:pt x="85" y="39"/>
                        <a:pt x="91" y="37"/>
                        <a:pt x="96" y="36"/>
                      </a:cubicBezTo>
                      <a:cubicBezTo>
                        <a:pt x="98" y="35"/>
                        <a:pt x="101" y="35"/>
                        <a:pt x="102" y="36"/>
                      </a:cubicBezTo>
                      <a:cubicBezTo>
                        <a:pt x="104" y="37"/>
                        <a:pt x="106" y="39"/>
                        <a:pt x="106" y="41"/>
                      </a:cubicBezTo>
                      <a:cubicBezTo>
                        <a:pt x="106" y="42"/>
                        <a:pt x="105" y="44"/>
                        <a:pt x="103" y="44"/>
                      </a:cubicBezTo>
                      <a:cubicBezTo>
                        <a:pt x="96" y="46"/>
                        <a:pt x="89" y="48"/>
                        <a:pt x="82" y="50"/>
                      </a:cubicBezTo>
                      <a:cubicBezTo>
                        <a:pt x="78" y="50"/>
                        <a:pt x="77" y="51"/>
                        <a:pt x="76" y="54"/>
                      </a:cubicBezTo>
                      <a:cubicBezTo>
                        <a:pt x="74" y="58"/>
                        <a:pt x="73" y="61"/>
                        <a:pt x="71" y="65"/>
                      </a:cubicBezTo>
                      <a:cubicBezTo>
                        <a:pt x="82" y="63"/>
                        <a:pt x="92" y="62"/>
                        <a:pt x="102" y="66"/>
                      </a:cubicBezTo>
                      <a:cubicBezTo>
                        <a:pt x="106" y="67"/>
                        <a:pt x="110" y="69"/>
                        <a:pt x="110" y="74"/>
                      </a:cubicBezTo>
                      <a:cubicBezTo>
                        <a:pt x="111" y="79"/>
                        <a:pt x="109" y="83"/>
                        <a:pt x="104" y="85"/>
                      </a:cubicBezTo>
                      <a:cubicBezTo>
                        <a:pt x="103" y="85"/>
                        <a:pt x="102" y="86"/>
                        <a:pt x="101" y="87"/>
                      </a:cubicBezTo>
                      <a:cubicBezTo>
                        <a:pt x="103" y="88"/>
                        <a:pt x="105" y="88"/>
                        <a:pt x="106" y="89"/>
                      </a:cubicBezTo>
                      <a:cubicBezTo>
                        <a:pt x="110" y="91"/>
                        <a:pt x="112" y="94"/>
                        <a:pt x="111" y="98"/>
                      </a:cubicBezTo>
                      <a:cubicBezTo>
                        <a:pt x="110" y="102"/>
                        <a:pt x="107" y="103"/>
                        <a:pt x="104" y="103"/>
                      </a:cubicBezTo>
                      <a:cubicBezTo>
                        <a:pt x="100" y="103"/>
                        <a:pt x="96" y="104"/>
                        <a:pt x="92" y="104"/>
                      </a:cubicBezTo>
                      <a:cubicBezTo>
                        <a:pt x="86" y="105"/>
                        <a:pt x="81" y="111"/>
                        <a:pt x="82" y="117"/>
                      </a:cubicBezTo>
                      <a:cubicBezTo>
                        <a:pt x="83" y="117"/>
                        <a:pt x="85" y="117"/>
                        <a:pt x="86" y="116"/>
                      </a:cubicBezTo>
                      <a:cubicBezTo>
                        <a:pt x="95" y="111"/>
                        <a:pt x="104" y="109"/>
                        <a:pt x="114" y="109"/>
                      </a:cubicBezTo>
                      <a:cubicBezTo>
                        <a:pt x="118" y="110"/>
                        <a:pt x="121" y="111"/>
                        <a:pt x="124" y="112"/>
                      </a:cubicBezTo>
                      <a:cubicBezTo>
                        <a:pt x="128" y="114"/>
                        <a:pt x="128" y="117"/>
                        <a:pt x="126" y="120"/>
                      </a:cubicBezTo>
                      <a:cubicBezTo>
                        <a:pt x="125" y="123"/>
                        <a:pt x="122" y="123"/>
                        <a:pt x="120" y="122"/>
                      </a:cubicBezTo>
                      <a:cubicBezTo>
                        <a:pt x="111" y="118"/>
                        <a:pt x="104" y="120"/>
                        <a:pt x="97" y="123"/>
                      </a:cubicBezTo>
                      <a:cubicBezTo>
                        <a:pt x="101" y="130"/>
                        <a:pt x="106" y="137"/>
                        <a:pt x="111" y="144"/>
                      </a:cubicBezTo>
                      <a:cubicBezTo>
                        <a:pt x="112" y="146"/>
                        <a:pt x="112" y="150"/>
                        <a:pt x="111" y="152"/>
                      </a:cubicBezTo>
                      <a:cubicBezTo>
                        <a:pt x="111" y="153"/>
                        <a:pt x="107" y="153"/>
                        <a:pt x="105" y="153"/>
                      </a:cubicBezTo>
                      <a:cubicBezTo>
                        <a:pt x="91" y="150"/>
                        <a:pt x="77" y="146"/>
                        <a:pt x="66" y="138"/>
                      </a:cubicBezTo>
                      <a:cubicBezTo>
                        <a:pt x="62" y="135"/>
                        <a:pt x="59" y="132"/>
                        <a:pt x="55" y="129"/>
                      </a:cubicBezTo>
                      <a:cubicBezTo>
                        <a:pt x="54" y="128"/>
                        <a:pt x="53" y="127"/>
                        <a:pt x="53" y="126"/>
                      </a:cubicBezTo>
                      <a:cubicBezTo>
                        <a:pt x="53" y="124"/>
                        <a:pt x="53" y="122"/>
                        <a:pt x="53" y="121"/>
                      </a:cubicBezTo>
                      <a:cubicBezTo>
                        <a:pt x="55" y="121"/>
                        <a:pt x="57" y="121"/>
                        <a:pt x="58" y="121"/>
                      </a:cubicBezTo>
                      <a:cubicBezTo>
                        <a:pt x="59" y="122"/>
                        <a:pt x="60" y="123"/>
                        <a:pt x="61" y="125"/>
                      </a:cubicBezTo>
                      <a:cubicBezTo>
                        <a:pt x="70" y="134"/>
                        <a:pt x="80" y="139"/>
                        <a:pt x="92" y="140"/>
                      </a:cubicBezTo>
                      <a:cubicBezTo>
                        <a:pt x="93" y="140"/>
                        <a:pt x="93" y="140"/>
                        <a:pt x="94" y="140"/>
                      </a:cubicBezTo>
                      <a:cubicBezTo>
                        <a:pt x="92" y="136"/>
                        <a:pt x="90" y="132"/>
                        <a:pt x="88" y="128"/>
                      </a:cubicBezTo>
                      <a:cubicBezTo>
                        <a:pt x="88" y="128"/>
                        <a:pt x="86" y="127"/>
                        <a:pt x="85" y="127"/>
                      </a:cubicBezTo>
                      <a:cubicBezTo>
                        <a:pt x="71" y="126"/>
                        <a:pt x="70" y="124"/>
                        <a:pt x="71" y="111"/>
                      </a:cubicBezTo>
                      <a:cubicBezTo>
                        <a:pt x="71" y="110"/>
                        <a:pt x="71" y="109"/>
                        <a:pt x="71" y="108"/>
                      </a:cubicBezTo>
                      <a:cubicBezTo>
                        <a:pt x="68" y="109"/>
                        <a:pt x="65" y="109"/>
                        <a:pt x="62" y="110"/>
                      </a:cubicBezTo>
                      <a:cubicBezTo>
                        <a:pt x="59" y="111"/>
                        <a:pt x="55" y="112"/>
                        <a:pt x="52" y="113"/>
                      </a:cubicBezTo>
                      <a:cubicBezTo>
                        <a:pt x="48" y="114"/>
                        <a:pt x="44" y="115"/>
                        <a:pt x="41" y="111"/>
                      </a:cubicBezTo>
                      <a:cubicBezTo>
                        <a:pt x="37" y="107"/>
                        <a:pt x="37" y="102"/>
                        <a:pt x="38" y="97"/>
                      </a:cubicBezTo>
                      <a:cubicBezTo>
                        <a:pt x="38" y="96"/>
                        <a:pt x="40" y="96"/>
                        <a:pt x="42" y="96"/>
                      </a:cubicBezTo>
                      <a:cubicBezTo>
                        <a:pt x="45" y="96"/>
                        <a:pt x="48" y="96"/>
                        <a:pt x="51" y="97"/>
                      </a:cubicBezTo>
                      <a:cubicBezTo>
                        <a:pt x="48" y="90"/>
                        <a:pt x="46" y="84"/>
                        <a:pt x="43" y="78"/>
                      </a:cubicBezTo>
                      <a:cubicBezTo>
                        <a:pt x="40" y="83"/>
                        <a:pt x="37" y="88"/>
                        <a:pt x="34" y="93"/>
                      </a:cubicBezTo>
                      <a:cubicBezTo>
                        <a:pt x="33" y="94"/>
                        <a:pt x="33" y="96"/>
                        <a:pt x="34" y="98"/>
                      </a:cubicBezTo>
                      <a:cubicBezTo>
                        <a:pt x="34" y="100"/>
                        <a:pt x="35" y="103"/>
                        <a:pt x="35" y="105"/>
                      </a:cubicBezTo>
                      <a:cubicBezTo>
                        <a:pt x="32" y="121"/>
                        <a:pt x="29" y="136"/>
                        <a:pt x="27" y="151"/>
                      </a:cubicBezTo>
                      <a:cubicBezTo>
                        <a:pt x="26" y="152"/>
                        <a:pt x="26" y="153"/>
                        <a:pt x="26" y="154"/>
                      </a:cubicBezTo>
                      <a:cubicBezTo>
                        <a:pt x="17" y="153"/>
                        <a:pt x="14" y="149"/>
                        <a:pt x="15" y="141"/>
                      </a:cubicBezTo>
                      <a:cubicBezTo>
                        <a:pt x="17" y="134"/>
                        <a:pt x="18" y="126"/>
                        <a:pt x="20" y="118"/>
                      </a:cubicBezTo>
                      <a:cubicBezTo>
                        <a:pt x="15" y="123"/>
                        <a:pt x="12" y="122"/>
                        <a:pt x="7" y="118"/>
                      </a:cubicBezTo>
                      <a:cubicBezTo>
                        <a:pt x="3" y="114"/>
                        <a:pt x="0" y="109"/>
                        <a:pt x="0" y="103"/>
                      </a:cubicBezTo>
                      <a:cubicBezTo>
                        <a:pt x="0" y="102"/>
                        <a:pt x="1" y="101"/>
                        <a:pt x="1" y="100"/>
                      </a:cubicBezTo>
                      <a:cubicBezTo>
                        <a:pt x="7" y="91"/>
                        <a:pt x="14" y="82"/>
                        <a:pt x="19" y="72"/>
                      </a:cubicBezTo>
                      <a:cubicBezTo>
                        <a:pt x="22" y="67"/>
                        <a:pt x="24" y="61"/>
                        <a:pt x="26" y="55"/>
                      </a:cubicBezTo>
                      <a:cubicBezTo>
                        <a:pt x="27" y="54"/>
                        <a:pt x="25" y="53"/>
                        <a:pt x="25" y="51"/>
                      </a:cubicBezTo>
                      <a:cubicBezTo>
                        <a:pt x="18" y="43"/>
                        <a:pt x="18" y="39"/>
                        <a:pt x="23" y="30"/>
                      </a:cubicBezTo>
                      <a:cubicBezTo>
                        <a:pt x="27" y="23"/>
                        <a:pt x="32" y="17"/>
                        <a:pt x="39" y="14"/>
                      </a:cubicBezTo>
                      <a:cubicBezTo>
                        <a:pt x="45" y="11"/>
                        <a:pt x="50" y="12"/>
                        <a:pt x="53" y="16"/>
                      </a:cubicBezTo>
                      <a:cubicBezTo>
                        <a:pt x="56" y="20"/>
                        <a:pt x="56" y="22"/>
                        <a:pt x="51" y="24"/>
                      </a:cubicBezTo>
                      <a:cubicBezTo>
                        <a:pt x="44" y="26"/>
                        <a:pt x="41" y="31"/>
                        <a:pt x="37" y="36"/>
                      </a:cubicBezTo>
                      <a:cubicBezTo>
                        <a:pt x="36" y="39"/>
                        <a:pt x="36" y="42"/>
                        <a:pt x="39" y="44"/>
                      </a:cubicBezTo>
                      <a:cubicBezTo>
                        <a:pt x="41" y="45"/>
                        <a:pt x="42" y="47"/>
                        <a:pt x="43" y="48"/>
                      </a:cubicBezTo>
                      <a:cubicBezTo>
                        <a:pt x="52" y="58"/>
                        <a:pt x="54" y="62"/>
                        <a:pt x="48" y="73"/>
                      </a:cubicBezTo>
                      <a:close/>
                      <a:moveTo>
                        <a:pt x="79" y="89"/>
                      </a:moveTo>
                      <a:cubicBezTo>
                        <a:pt x="80" y="89"/>
                        <a:pt x="80" y="90"/>
                        <a:pt x="81" y="90"/>
                      </a:cubicBezTo>
                      <a:cubicBezTo>
                        <a:pt x="85" y="86"/>
                        <a:pt x="90" y="81"/>
                        <a:pt x="95" y="76"/>
                      </a:cubicBezTo>
                      <a:cubicBezTo>
                        <a:pt x="97" y="73"/>
                        <a:pt x="95" y="71"/>
                        <a:pt x="92" y="71"/>
                      </a:cubicBezTo>
                      <a:cubicBezTo>
                        <a:pt x="88" y="71"/>
                        <a:pt x="85" y="71"/>
                        <a:pt x="81" y="71"/>
                      </a:cubicBezTo>
                      <a:cubicBezTo>
                        <a:pt x="81" y="75"/>
                        <a:pt x="81" y="77"/>
                        <a:pt x="81" y="80"/>
                      </a:cubicBezTo>
                      <a:cubicBezTo>
                        <a:pt x="81" y="83"/>
                        <a:pt x="80" y="86"/>
                        <a:pt x="79" y="89"/>
                      </a:cubicBezTo>
                      <a:close/>
                      <a:moveTo>
                        <a:pt x="76" y="73"/>
                      </a:moveTo>
                      <a:cubicBezTo>
                        <a:pt x="73" y="74"/>
                        <a:pt x="71" y="75"/>
                        <a:pt x="69" y="77"/>
                      </a:cubicBezTo>
                      <a:cubicBezTo>
                        <a:pt x="68" y="77"/>
                        <a:pt x="67" y="78"/>
                        <a:pt x="67" y="79"/>
                      </a:cubicBezTo>
                      <a:cubicBezTo>
                        <a:pt x="67" y="84"/>
                        <a:pt x="68" y="88"/>
                        <a:pt x="68" y="92"/>
                      </a:cubicBezTo>
                      <a:cubicBezTo>
                        <a:pt x="74" y="91"/>
                        <a:pt x="77" y="83"/>
                        <a:pt x="76" y="73"/>
                      </a:cubicBezTo>
                      <a:close/>
                      <a:moveTo>
                        <a:pt x="63" y="81"/>
                      </a:moveTo>
                      <a:cubicBezTo>
                        <a:pt x="55" y="84"/>
                        <a:pt x="54" y="85"/>
                        <a:pt x="56" y="88"/>
                      </a:cubicBezTo>
                      <a:cubicBezTo>
                        <a:pt x="58" y="94"/>
                        <a:pt x="60" y="95"/>
                        <a:pt x="65" y="93"/>
                      </a:cubicBezTo>
                      <a:cubicBezTo>
                        <a:pt x="64" y="89"/>
                        <a:pt x="63" y="85"/>
                        <a:pt x="63"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4"/>
                <p:cNvSpPr/>
                <p:nvPr/>
              </p:nvSpPr>
              <p:spPr bwMode="auto">
                <a:xfrm>
                  <a:off x="6259513" y="2578101"/>
                  <a:ext cx="68263" cy="182563"/>
                </a:xfrm>
                <a:custGeom>
                  <a:avLst/>
                  <a:gdLst>
                    <a:gd name="T0" fmla="*/ 9 w 16"/>
                    <a:gd name="T1" fmla="*/ 0 h 43"/>
                    <a:gd name="T2" fmla="*/ 15 w 16"/>
                    <a:gd name="T3" fmla="*/ 11 h 43"/>
                    <a:gd name="T4" fmla="*/ 9 w 16"/>
                    <a:gd name="T5" fmla="*/ 43 h 43"/>
                    <a:gd name="T6" fmla="*/ 2 w 16"/>
                    <a:gd name="T7" fmla="*/ 39 h 43"/>
                    <a:gd name="T8" fmla="*/ 0 w 16"/>
                    <a:gd name="T9" fmla="*/ 35 h 43"/>
                    <a:gd name="T10" fmla="*/ 9 w 16"/>
                    <a:gd name="T11" fmla="*/ 0 h 43"/>
                  </a:gdLst>
                  <a:ahLst/>
                  <a:cxnLst>
                    <a:cxn ang="0">
                      <a:pos x="T0" y="T1"/>
                    </a:cxn>
                    <a:cxn ang="0">
                      <a:pos x="T2" y="T3"/>
                    </a:cxn>
                    <a:cxn ang="0">
                      <a:pos x="T4" y="T5"/>
                    </a:cxn>
                    <a:cxn ang="0">
                      <a:pos x="T6" y="T7"/>
                    </a:cxn>
                    <a:cxn ang="0">
                      <a:pos x="T8" y="T9"/>
                    </a:cxn>
                    <a:cxn ang="0">
                      <a:pos x="T10" y="T11"/>
                    </a:cxn>
                  </a:cxnLst>
                  <a:rect l="0" t="0" r="r" b="b"/>
                  <a:pathLst>
                    <a:path w="16" h="43">
                      <a:moveTo>
                        <a:pt x="9" y="0"/>
                      </a:moveTo>
                      <a:cubicBezTo>
                        <a:pt x="15" y="3"/>
                        <a:pt x="16" y="6"/>
                        <a:pt x="15" y="11"/>
                      </a:cubicBezTo>
                      <a:cubicBezTo>
                        <a:pt x="12" y="21"/>
                        <a:pt x="11" y="32"/>
                        <a:pt x="9" y="43"/>
                      </a:cubicBezTo>
                      <a:cubicBezTo>
                        <a:pt x="6" y="41"/>
                        <a:pt x="4" y="40"/>
                        <a:pt x="2" y="39"/>
                      </a:cubicBezTo>
                      <a:cubicBezTo>
                        <a:pt x="1" y="38"/>
                        <a:pt x="0" y="37"/>
                        <a:pt x="0" y="35"/>
                      </a:cubicBezTo>
                      <a:cubicBezTo>
                        <a:pt x="3" y="24"/>
                        <a:pt x="6" y="12"/>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9" name="组合 28"/>
              <p:cNvGrpSpPr/>
              <p:nvPr/>
            </p:nvGrpSpPr>
            <p:grpSpPr>
              <a:xfrm>
                <a:off x="7532962" y="2451100"/>
                <a:ext cx="368300" cy="317500"/>
                <a:chOff x="6186488" y="2930526"/>
                <a:chExt cx="368300" cy="317500"/>
              </a:xfrm>
              <a:grpFill/>
            </p:grpSpPr>
            <p:sp>
              <p:nvSpPr>
                <p:cNvPr id="32" name="Freeform 18"/>
                <p:cNvSpPr/>
                <p:nvPr/>
              </p:nvSpPr>
              <p:spPr bwMode="auto">
                <a:xfrm>
                  <a:off x="6310313" y="2930526"/>
                  <a:ext cx="244475" cy="317500"/>
                </a:xfrm>
                <a:custGeom>
                  <a:avLst/>
                  <a:gdLst>
                    <a:gd name="T0" fmla="*/ 49 w 57"/>
                    <a:gd name="T1" fmla="*/ 74 h 75"/>
                    <a:gd name="T2" fmla="*/ 40 w 57"/>
                    <a:gd name="T3" fmla="*/ 67 h 75"/>
                    <a:gd name="T4" fmla="*/ 33 w 57"/>
                    <a:gd name="T5" fmla="*/ 48 h 75"/>
                    <a:gd name="T6" fmla="*/ 27 w 57"/>
                    <a:gd name="T7" fmla="*/ 46 h 75"/>
                    <a:gd name="T8" fmla="*/ 11 w 57"/>
                    <a:gd name="T9" fmla="*/ 60 h 75"/>
                    <a:gd name="T10" fmla="*/ 5 w 57"/>
                    <a:gd name="T11" fmla="*/ 60 h 75"/>
                    <a:gd name="T12" fmla="*/ 6 w 57"/>
                    <a:gd name="T13" fmla="*/ 46 h 75"/>
                    <a:gd name="T14" fmla="*/ 27 w 57"/>
                    <a:gd name="T15" fmla="*/ 26 h 75"/>
                    <a:gd name="T16" fmla="*/ 40 w 57"/>
                    <a:gd name="T17" fmla="*/ 10 h 75"/>
                    <a:gd name="T18" fmla="*/ 41 w 57"/>
                    <a:gd name="T19" fmla="*/ 6 h 75"/>
                    <a:gd name="T20" fmla="*/ 45 w 57"/>
                    <a:gd name="T21" fmla="*/ 0 h 75"/>
                    <a:gd name="T22" fmla="*/ 53 w 57"/>
                    <a:gd name="T23" fmla="*/ 3 h 75"/>
                    <a:gd name="T24" fmla="*/ 53 w 57"/>
                    <a:gd name="T25" fmla="*/ 20 h 75"/>
                    <a:gd name="T26" fmla="*/ 37 w 57"/>
                    <a:gd name="T27" fmla="*/ 38 h 75"/>
                    <a:gd name="T28" fmla="*/ 49 w 57"/>
                    <a:gd name="T29" fmla="*/ 7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75">
                      <a:moveTo>
                        <a:pt x="49" y="74"/>
                      </a:moveTo>
                      <a:cubicBezTo>
                        <a:pt x="43" y="75"/>
                        <a:pt x="41" y="72"/>
                        <a:pt x="40" y="67"/>
                      </a:cubicBezTo>
                      <a:cubicBezTo>
                        <a:pt x="38" y="61"/>
                        <a:pt x="35" y="54"/>
                        <a:pt x="33" y="48"/>
                      </a:cubicBezTo>
                      <a:cubicBezTo>
                        <a:pt x="32" y="45"/>
                        <a:pt x="30" y="44"/>
                        <a:pt x="27" y="46"/>
                      </a:cubicBezTo>
                      <a:cubicBezTo>
                        <a:pt x="22" y="51"/>
                        <a:pt x="16" y="55"/>
                        <a:pt x="11" y="60"/>
                      </a:cubicBezTo>
                      <a:cubicBezTo>
                        <a:pt x="8" y="63"/>
                        <a:pt x="7" y="62"/>
                        <a:pt x="5" y="60"/>
                      </a:cubicBezTo>
                      <a:cubicBezTo>
                        <a:pt x="0" y="54"/>
                        <a:pt x="0" y="51"/>
                        <a:pt x="6" y="46"/>
                      </a:cubicBezTo>
                      <a:cubicBezTo>
                        <a:pt x="13" y="39"/>
                        <a:pt x="20" y="33"/>
                        <a:pt x="27" y="26"/>
                      </a:cubicBezTo>
                      <a:cubicBezTo>
                        <a:pt x="32" y="21"/>
                        <a:pt x="36" y="15"/>
                        <a:pt x="40" y="10"/>
                      </a:cubicBezTo>
                      <a:cubicBezTo>
                        <a:pt x="40" y="9"/>
                        <a:pt x="41" y="7"/>
                        <a:pt x="41" y="6"/>
                      </a:cubicBezTo>
                      <a:cubicBezTo>
                        <a:pt x="40" y="3"/>
                        <a:pt x="42" y="0"/>
                        <a:pt x="45" y="0"/>
                      </a:cubicBezTo>
                      <a:cubicBezTo>
                        <a:pt x="48" y="0"/>
                        <a:pt x="51" y="1"/>
                        <a:pt x="53" y="3"/>
                      </a:cubicBezTo>
                      <a:cubicBezTo>
                        <a:pt x="57" y="6"/>
                        <a:pt x="57" y="16"/>
                        <a:pt x="53" y="20"/>
                      </a:cubicBezTo>
                      <a:cubicBezTo>
                        <a:pt x="48" y="26"/>
                        <a:pt x="42" y="32"/>
                        <a:pt x="37" y="38"/>
                      </a:cubicBezTo>
                      <a:cubicBezTo>
                        <a:pt x="44" y="49"/>
                        <a:pt x="49" y="61"/>
                        <a:pt x="49"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9"/>
                <p:cNvSpPr/>
                <p:nvPr/>
              </p:nvSpPr>
              <p:spPr bwMode="auto">
                <a:xfrm>
                  <a:off x="6186488" y="3009901"/>
                  <a:ext cx="123825" cy="234950"/>
                </a:xfrm>
                <a:custGeom>
                  <a:avLst/>
                  <a:gdLst>
                    <a:gd name="T0" fmla="*/ 12 w 29"/>
                    <a:gd name="T1" fmla="*/ 30 h 55"/>
                    <a:gd name="T2" fmla="*/ 20 w 29"/>
                    <a:gd name="T3" fmla="*/ 7 h 55"/>
                    <a:gd name="T4" fmla="*/ 25 w 29"/>
                    <a:gd name="T5" fmla="*/ 1 h 55"/>
                    <a:gd name="T6" fmla="*/ 26 w 29"/>
                    <a:gd name="T7" fmla="*/ 9 h 55"/>
                    <a:gd name="T8" fmla="*/ 16 w 29"/>
                    <a:gd name="T9" fmla="*/ 39 h 55"/>
                    <a:gd name="T10" fmla="*/ 13 w 29"/>
                    <a:gd name="T11" fmla="*/ 52 h 55"/>
                    <a:gd name="T12" fmla="*/ 7 w 29"/>
                    <a:gd name="T13" fmla="*/ 54 h 55"/>
                    <a:gd name="T14" fmla="*/ 2 w 29"/>
                    <a:gd name="T15" fmla="*/ 41 h 55"/>
                    <a:gd name="T16" fmla="*/ 3 w 29"/>
                    <a:gd name="T17" fmla="*/ 32 h 55"/>
                    <a:gd name="T18" fmla="*/ 2 w 29"/>
                    <a:gd name="T19" fmla="*/ 6 h 55"/>
                    <a:gd name="T20" fmla="*/ 6 w 29"/>
                    <a:gd name="T21" fmla="*/ 5 h 55"/>
                    <a:gd name="T22" fmla="*/ 10 w 29"/>
                    <a:gd name="T23" fmla="*/ 14 h 55"/>
                    <a:gd name="T24" fmla="*/ 11 w 29"/>
                    <a:gd name="T25" fmla="*/ 30 h 55"/>
                    <a:gd name="T26" fmla="*/ 12 w 29"/>
                    <a:gd name="T27" fmla="*/ 3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5">
                      <a:moveTo>
                        <a:pt x="12" y="30"/>
                      </a:moveTo>
                      <a:cubicBezTo>
                        <a:pt x="15" y="23"/>
                        <a:pt x="17" y="15"/>
                        <a:pt x="20" y="7"/>
                      </a:cubicBezTo>
                      <a:cubicBezTo>
                        <a:pt x="21" y="5"/>
                        <a:pt x="21" y="0"/>
                        <a:pt x="25" y="1"/>
                      </a:cubicBezTo>
                      <a:cubicBezTo>
                        <a:pt x="29" y="2"/>
                        <a:pt x="27" y="6"/>
                        <a:pt x="26" y="9"/>
                      </a:cubicBezTo>
                      <a:cubicBezTo>
                        <a:pt x="23" y="19"/>
                        <a:pt x="19" y="29"/>
                        <a:pt x="16" y="39"/>
                      </a:cubicBezTo>
                      <a:cubicBezTo>
                        <a:pt x="15" y="43"/>
                        <a:pt x="14" y="48"/>
                        <a:pt x="13" y="52"/>
                      </a:cubicBezTo>
                      <a:cubicBezTo>
                        <a:pt x="12" y="55"/>
                        <a:pt x="10" y="55"/>
                        <a:pt x="7" y="54"/>
                      </a:cubicBezTo>
                      <a:cubicBezTo>
                        <a:pt x="1" y="50"/>
                        <a:pt x="0" y="49"/>
                        <a:pt x="2" y="41"/>
                      </a:cubicBezTo>
                      <a:cubicBezTo>
                        <a:pt x="3" y="38"/>
                        <a:pt x="3" y="35"/>
                        <a:pt x="3" y="32"/>
                      </a:cubicBezTo>
                      <a:cubicBezTo>
                        <a:pt x="3" y="23"/>
                        <a:pt x="2" y="15"/>
                        <a:pt x="2" y="6"/>
                      </a:cubicBezTo>
                      <a:cubicBezTo>
                        <a:pt x="2" y="3"/>
                        <a:pt x="5" y="3"/>
                        <a:pt x="6" y="5"/>
                      </a:cubicBezTo>
                      <a:cubicBezTo>
                        <a:pt x="8" y="7"/>
                        <a:pt x="10" y="11"/>
                        <a:pt x="10" y="14"/>
                      </a:cubicBezTo>
                      <a:cubicBezTo>
                        <a:pt x="11" y="19"/>
                        <a:pt x="11" y="25"/>
                        <a:pt x="11" y="30"/>
                      </a:cubicBezTo>
                      <a:cubicBezTo>
                        <a:pt x="11" y="30"/>
                        <a:pt x="12" y="30"/>
                        <a:pt x="12"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0"/>
                <p:cNvSpPr/>
                <p:nvPr/>
              </p:nvSpPr>
              <p:spPr bwMode="auto">
                <a:xfrm>
                  <a:off x="6259513" y="2933701"/>
                  <a:ext cx="114300" cy="73025"/>
                </a:xfrm>
                <a:custGeom>
                  <a:avLst/>
                  <a:gdLst>
                    <a:gd name="T0" fmla="*/ 27 w 27"/>
                    <a:gd name="T1" fmla="*/ 1 h 17"/>
                    <a:gd name="T2" fmla="*/ 16 w 27"/>
                    <a:gd name="T3" fmla="*/ 14 h 17"/>
                    <a:gd name="T4" fmla="*/ 5 w 27"/>
                    <a:gd name="T5" fmla="*/ 13 h 17"/>
                    <a:gd name="T6" fmla="*/ 0 w 27"/>
                    <a:gd name="T7" fmla="*/ 4 h 17"/>
                    <a:gd name="T8" fmla="*/ 9 w 27"/>
                    <a:gd name="T9" fmla="*/ 2 h 17"/>
                    <a:gd name="T10" fmla="*/ 27 w 27"/>
                    <a:gd name="T11" fmla="*/ 0 h 17"/>
                    <a:gd name="T12" fmla="*/ 27 w 27"/>
                    <a:gd name="T13" fmla="*/ 1 h 17"/>
                  </a:gdLst>
                  <a:ahLst/>
                  <a:cxnLst>
                    <a:cxn ang="0">
                      <a:pos x="T0" y="T1"/>
                    </a:cxn>
                    <a:cxn ang="0">
                      <a:pos x="T2" y="T3"/>
                    </a:cxn>
                    <a:cxn ang="0">
                      <a:pos x="T4" y="T5"/>
                    </a:cxn>
                    <a:cxn ang="0">
                      <a:pos x="T6" y="T7"/>
                    </a:cxn>
                    <a:cxn ang="0">
                      <a:pos x="T8" y="T9"/>
                    </a:cxn>
                    <a:cxn ang="0">
                      <a:pos x="T10" y="T11"/>
                    </a:cxn>
                    <a:cxn ang="0">
                      <a:pos x="T12" y="T13"/>
                    </a:cxn>
                  </a:cxnLst>
                  <a:rect l="0" t="0" r="r" b="b"/>
                  <a:pathLst>
                    <a:path w="27" h="17">
                      <a:moveTo>
                        <a:pt x="27" y="1"/>
                      </a:moveTo>
                      <a:cubicBezTo>
                        <a:pt x="24" y="6"/>
                        <a:pt x="20" y="10"/>
                        <a:pt x="16" y="14"/>
                      </a:cubicBezTo>
                      <a:cubicBezTo>
                        <a:pt x="14" y="17"/>
                        <a:pt x="8" y="16"/>
                        <a:pt x="5" y="13"/>
                      </a:cubicBezTo>
                      <a:cubicBezTo>
                        <a:pt x="3" y="10"/>
                        <a:pt x="1" y="7"/>
                        <a:pt x="0" y="4"/>
                      </a:cubicBezTo>
                      <a:cubicBezTo>
                        <a:pt x="3" y="3"/>
                        <a:pt x="6" y="2"/>
                        <a:pt x="9" y="2"/>
                      </a:cubicBezTo>
                      <a:cubicBezTo>
                        <a:pt x="15" y="1"/>
                        <a:pt x="21" y="1"/>
                        <a:pt x="27" y="0"/>
                      </a:cubicBezTo>
                      <a:cubicBezTo>
                        <a:pt x="27" y="1"/>
                        <a:pt x="27" y="1"/>
                        <a:pt x="2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0" name="Freeform 11"/>
              <p:cNvSpPr>
                <a:spLocks noEditPoints="1"/>
              </p:cNvSpPr>
              <p:nvPr/>
            </p:nvSpPr>
            <p:spPr bwMode="auto">
              <a:xfrm>
                <a:off x="9065451" y="2270918"/>
                <a:ext cx="439964" cy="615950"/>
              </a:xfrm>
              <a:custGeom>
                <a:avLst/>
                <a:gdLst>
                  <a:gd name="T0" fmla="*/ 29 w 72"/>
                  <a:gd name="T1" fmla="*/ 49 h 102"/>
                  <a:gd name="T2" fmla="*/ 15 w 72"/>
                  <a:gd name="T3" fmla="*/ 43 h 102"/>
                  <a:gd name="T4" fmla="*/ 10 w 72"/>
                  <a:gd name="T5" fmla="*/ 21 h 102"/>
                  <a:gd name="T6" fmla="*/ 13 w 72"/>
                  <a:gd name="T7" fmla="*/ 15 h 102"/>
                  <a:gd name="T8" fmla="*/ 19 w 72"/>
                  <a:gd name="T9" fmla="*/ 18 h 102"/>
                  <a:gd name="T10" fmla="*/ 20 w 72"/>
                  <a:gd name="T11" fmla="*/ 26 h 102"/>
                  <a:gd name="T12" fmla="*/ 35 w 72"/>
                  <a:gd name="T13" fmla="*/ 22 h 102"/>
                  <a:gd name="T14" fmla="*/ 40 w 72"/>
                  <a:gd name="T15" fmla="*/ 16 h 102"/>
                  <a:gd name="T16" fmla="*/ 43 w 72"/>
                  <a:gd name="T17" fmla="*/ 14 h 102"/>
                  <a:gd name="T18" fmla="*/ 44 w 72"/>
                  <a:gd name="T19" fmla="*/ 19 h 102"/>
                  <a:gd name="T20" fmla="*/ 43 w 72"/>
                  <a:gd name="T21" fmla="*/ 28 h 102"/>
                  <a:gd name="T22" fmla="*/ 36 w 72"/>
                  <a:gd name="T23" fmla="*/ 40 h 102"/>
                  <a:gd name="T24" fmla="*/ 37 w 72"/>
                  <a:gd name="T25" fmla="*/ 42 h 102"/>
                  <a:gd name="T26" fmla="*/ 44 w 72"/>
                  <a:gd name="T27" fmla="*/ 38 h 102"/>
                  <a:gd name="T28" fmla="*/ 56 w 72"/>
                  <a:gd name="T29" fmla="*/ 20 h 102"/>
                  <a:gd name="T30" fmla="*/ 49 w 72"/>
                  <a:gd name="T31" fmla="*/ 9 h 102"/>
                  <a:gd name="T32" fmla="*/ 28 w 72"/>
                  <a:gd name="T33" fmla="*/ 14 h 102"/>
                  <a:gd name="T34" fmla="*/ 20 w 72"/>
                  <a:gd name="T35" fmla="*/ 13 h 102"/>
                  <a:gd name="T36" fmla="*/ 22 w 72"/>
                  <a:gd name="T37" fmla="*/ 6 h 102"/>
                  <a:gd name="T38" fmla="*/ 50 w 72"/>
                  <a:gd name="T39" fmla="*/ 1 h 102"/>
                  <a:gd name="T40" fmla="*/ 68 w 72"/>
                  <a:gd name="T41" fmla="*/ 12 h 102"/>
                  <a:gd name="T42" fmla="*/ 67 w 72"/>
                  <a:gd name="T43" fmla="*/ 24 h 102"/>
                  <a:gd name="T44" fmla="*/ 49 w 72"/>
                  <a:gd name="T45" fmla="*/ 48 h 102"/>
                  <a:gd name="T46" fmla="*/ 42 w 72"/>
                  <a:gd name="T47" fmla="*/ 49 h 102"/>
                  <a:gd name="T48" fmla="*/ 37 w 72"/>
                  <a:gd name="T49" fmla="*/ 47 h 102"/>
                  <a:gd name="T50" fmla="*/ 35 w 72"/>
                  <a:gd name="T51" fmla="*/ 52 h 102"/>
                  <a:gd name="T52" fmla="*/ 41 w 72"/>
                  <a:gd name="T53" fmla="*/ 58 h 102"/>
                  <a:gd name="T54" fmla="*/ 48 w 72"/>
                  <a:gd name="T55" fmla="*/ 57 h 102"/>
                  <a:gd name="T56" fmla="*/ 53 w 72"/>
                  <a:gd name="T57" fmla="*/ 59 h 102"/>
                  <a:gd name="T58" fmla="*/ 53 w 72"/>
                  <a:gd name="T59" fmla="*/ 66 h 102"/>
                  <a:gd name="T60" fmla="*/ 48 w 72"/>
                  <a:gd name="T61" fmla="*/ 70 h 102"/>
                  <a:gd name="T62" fmla="*/ 37 w 72"/>
                  <a:gd name="T63" fmla="*/ 81 h 102"/>
                  <a:gd name="T64" fmla="*/ 45 w 72"/>
                  <a:gd name="T65" fmla="*/ 81 h 102"/>
                  <a:gd name="T66" fmla="*/ 57 w 72"/>
                  <a:gd name="T67" fmla="*/ 89 h 102"/>
                  <a:gd name="T68" fmla="*/ 51 w 72"/>
                  <a:gd name="T69" fmla="*/ 98 h 102"/>
                  <a:gd name="T70" fmla="*/ 26 w 72"/>
                  <a:gd name="T71" fmla="*/ 101 h 102"/>
                  <a:gd name="T72" fmla="*/ 17 w 72"/>
                  <a:gd name="T73" fmla="*/ 96 h 102"/>
                  <a:gd name="T74" fmla="*/ 15 w 72"/>
                  <a:gd name="T75" fmla="*/ 94 h 102"/>
                  <a:gd name="T76" fmla="*/ 19 w 72"/>
                  <a:gd name="T77" fmla="*/ 77 h 102"/>
                  <a:gd name="T78" fmla="*/ 27 w 72"/>
                  <a:gd name="T79" fmla="*/ 70 h 102"/>
                  <a:gd name="T80" fmla="*/ 27 w 72"/>
                  <a:gd name="T81" fmla="*/ 69 h 102"/>
                  <a:gd name="T82" fmla="*/ 21 w 72"/>
                  <a:gd name="T83" fmla="*/ 71 h 102"/>
                  <a:gd name="T84" fmla="*/ 9 w 72"/>
                  <a:gd name="T85" fmla="*/ 76 h 102"/>
                  <a:gd name="T86" fmla="*/ 3 w 72"/>
                  <a:gd name="T87" fmla="*/ 75 h 102"/>
                  <a:gd name="T88" fmla="*/ 4 w 72"/>
                  <a:gd name="T89" fmla="*/ 69 h 102"/>
                  <a:gd name="T90" fmla="*/ 26 w 72"/>
                  <a:gd name="T91" fmla="*/ 60 h 102"/>
                  <a:gd name="T92" fmla="*/ 28 w 72"/>
                  <a:gd name="T93" fmla="*/ 57 h 102"/>
                  <a:gd name="T94" fmla="*/ 29 w 72"/>
                  <a:gd name="T95" fmla="*/ 49 h 102"/>
                  <a:gd name="T96" fmla="*/ 34 w 72"/>
                  <a:gd name="T97" fmla="*/ 29 h 102"/>
                  <a:gd name="T98" fmla="*/ 33 w 72"/>
                  <a:gd name="T99" fmla="*/ 28 h 102"/>
                  <a:gd name="T100" fmla="*/ 26 w 72"/>
                  <a:gd name="T101" fmla="*/ 32 h 102"/>
                  <a:gd name="T102" fmla="*/ 23 w 72"/>
                  <a:gd name="T103" fmla="*/ 36 h 102"/>
                  <a:gd name="T104" fmla="*/ 26 w 72"/>
                  <a:gd name="T105" fmla="*/ 42 h 102"/>
                  <a:gd name="T106" fmla="*/ 31 w 72"/>
                  <a:gd name="T107" fmla="*/ 40 h 102"/>
                  <a:gd name="T108" fmla="*/ 34 w 72"/>
                  <a:gd name="T109" fmla="*/ 2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2" h="102">
                    <a:moveTo>
                      <a:pt x="29" y="49"/>
                    </a:moveTo>
                    <a:cubicBezTo>
                      <a:pt x="19" y="52"/>
                      <a:pt x="18" y="52"/>
                      <a:pt x="15" y="43"/>
                    </a:cubicBezTo>
                    <a:cubicBezTo>
                      <a:pt x="13" y="36"/>
                      <a:pt x="11" y="28"/>
                      <a:pt x="10" y="21"/>
                    </a:cubicBezTo>
                    <a:cubicBezTo>
                      <a:pt x="9" y="19"/>
                      <a:pt x="11" y="16"/>
                      <a:pt x="13" y="15"/>
                    </a:cubicBezTo>
                    <a:cubicBezTo>
                      <a:pt x="16" y="13"/>
                      <a:pt x="18" y="16"/>
                      <a:pt x="19" y="18"/>
                    </a:cubicBezTo>
                    <a:cubicBezTo>
                      <a:pt x="19" y="21"/>
                      <a:pt x="20" y="23"/>
                      <a:pt x="20" y="26"/>
                    </a:cubicBezTo>
                    <a:cubicBezTo>
                      <a:pt x="26" y="25"/>
                      <a:pt x="31" y="24"/>
                      <a:pt x="35" y="22"/>
                    </a:cubicBezTo>
                    <a:cubicBezTo>
                      <a:pt x="37" y="21"/>
                      <a:pt x="38" y="18"/>
                      <a:pt x="40" y="16"/>
                    </a:cubicBezTo>
                    <a:cubicBezTo>
                      <a:pt x="41" y="15"/>
                      <a:pt x="42" y="14"/>
                      <a:pt x="43" y="14"/>
                    </a:cubicBezTo>
                    <a:cubicBezTo>
                      <a:pt x="44" y="15"/>
                      <a:pt x="44" y="17"/>
                      <a:pt x="44" y="19"/>
                    </a:cubicBezTo>
                    <a:cubicBezTo>
                      <a:pt x="44" y="22"/>
                      <a:pt x="43" y="25"/>
                      <a:pt x="43" y="28"/>
                    </a:cubicBezTo>
                    <a:cubicBezTo>
                      <a:pt x="37" y="29"/>
                      <a:pt x="39" y="36"/>
                      <a:pt x="36" y="40"/>
                    </a:cubicBezTo>
                    <a:cubicBezTo>
                      <a:pt x="36" y="41"/>
                      <a:pt x="37" y="41"/>
                      <a:pt x="37" y="42"/>
                    </a:cubicBezTo>
                    <a:cubicBezTo>
                      <a:pt x="39" y="41"/>
                      <a:pt x="42" y="40"/>
                      <a:pt x="44" y="38"/>
                    </a:cubicBezTo>
                    <a:cubicBezTo>
                      <a:pt x="48" y="32"/>
                      <a:pt x="52" y="26"/>
                      <a:pt x="56" y="20"/>
                    </a:cubicBezTo>
                    <a:cubicBezTo>
                      <a:pt x="59" y="15"/>
                      <a:pt x="56" y="9"/>
                      <a:pt x="49" y="9"/>
                    </a:cubicBezTo>
                    <a:cubicBezTo>
                      <a:pt x="42" y="8"/>
                      <a:pt x="34" y="10"/>
                      <a:pt x="28" y="14"/>
                    </a:cubicBezTo>
                    <a:cubicBezTo>
                      <a:pt x="25" y="16"/>
                      <a:pt x="22" y="15"/>
                      <a:pt x="20" y="13"/>
                    </a:cubicBezTo>
                    <a:cubicBezTo>
                      <a:pt x="17" y="9"/>
                      <a:pt x="17" y="7"/>
                      <a:pt x="22" y="6"/>
                    </a:cubicBezTo>
                    <a:cubicBezTo>
                      <a:pt x="31" y="3"/>
                      <a:pt x="40" y="0"/>
                      <a:pt x="50" y="1"/>
                    </a:cubicBezTo>
                    <a:cubicBezTo>
                      <a:pt x="58" y="1"/>
                      <a:pt x="63" y="7"/>
                      <a:pt x="68" y="12"/>
                    </a:cubicBezTo>
                    <a:cubicBezTo>
                      <a:pt x="72" y="15"/>
                      <a:pt x="70" y="20"/>
                      <a:pt x="67" y="24"/>
                    </a:cubicBezTo>
                    <a:cubicBezTo>
                      <a:pt x="61" y="32"/>
                      <a:pt x="55" y="40"/>
                      <a:pt x="49" y="48"/>
                    </a:cubicBezTo>
                    <a:cubicBezTo>
                      <a:pt x="47" y="51"/>
                      <a:pt x="45" y="52"/>
                      <a:pt x="42" y="49"/>
                    </a:cubicBezTo>
                    <a:cubicBezTo>
                      <a:pt x="41" y="48"/>
                      <a:pt x="38" y="47"/>
                      <a:pt x="37" y="47"/>
                    </a:cubicBezTo>
                    <a:cubicBezTo>
                      <a:pt x="36" y="48"/>
                      <a:pt x="35" y="50"/>
                      <a:pt x="35" y="52"/>
                    </a:cubicBezTo>
                    <a:cubicBezTo>
                      <a:pt x="34" y="59"/>
                      <a:pt x="34" y="59"/>
                      <a:pt x="41" y="58"/>
                    </a:cubicBezTo>
                    <a:cubicBezTo>
                      <a:pt x="43" y="57"/>
                      <a:pt x="46" y="56"/>
                      <a:pt x="48" y="57"/>
                    </a:cubicBezTo>
                    <a:cubicBezTo>
                      <a:pt x="50" y="57"/>
                      <a:pt x="53" y="58"/>
                      <a:pt x="53" y="59"/>
                    </a:cubicBezTo>
                    <a:cubicBezTo>
                      <a:pt x="54" y="61"/>
                      <a:pt x="54" y="64"/>
                      <a:pt x="53" y="66"/>
                    </a:cubicBezTo>
                    <a:cubicBezTo>
                      <a:pt x="52" y="68"/>
                      <a:pt x="50" y="69"/>
                      <a:pt x="48" y="70"/>
                    </a:cubicBezTo>
                    <a:cubicBezTo>
                      <a:pt x="44" y="73"/>
                      <a:pt x="39" y="75"/>
                      <a:pt x="37" y="81"/>
                    </a:cubicBezTo>
                    <a:cubicBezTo>
                      <a:pt x="40" y="81"/>
                      <a:pt x="43" y="81"/>
                      <a:pt x="45" y="81"/>
                    </a:cubicBezTo>
                    <a:cubicBezTo>
                      <a:pt x="51" y="81"/>
                      <a:pt x="56" y="84"/>
                      <a:pt x="57" y="89"/>
                    </a:cubicBezTo>
                    <a:cubicBezTo>
                      <a:pt x="58" y="93"/>
                      <a:pt x="55" y="97"/>
                      <a:pt x="51" y="98"/>
                    </a:cubicBezTo>
                    <a:cubicBezTo>
                      <a:pt x="43" y="99"/>
                      <a:pt x="35" y="100"/>
                      <a:pt x="26" y="101"/>
                    </a:cubicBezTo>
                    <a:cubicBezTo>
                      <a:pt x="22" y="102"/>
                      <a:pt x="19" y="100"/>
                      <a:pt x="17" y="96"/>
                    </a:cubicBezTo>
                    <a:cubicBezTo>
                      <a:pt x="16" y="96"/>
                      <a:pt x="16" y="95"/>
                      <a:pt x="15" y="94"/>
                    </a:cubicBezTo>
                    <a:cubicBezTo>
                      <a:pt x="11" y="84"/>
                      <a:pt x="11" y="84"/>
                      <a:pt x="19" y="77"/>
                    </a:cubicBezTo>
                    <a:cubicBezTo>
                      <a:pt x="22" y="75"/>
                      <a:pt x="24" y="72"/>
                      <a:pt x="27" y="70"/>
                    </a:cubicBezTo>
                    <a:cubicBezTo>
                      <a:pt x="27" y="70"/>
                      <a:pt x="27" y="69"/>
                      <a:pt x="27" y="69"/>
                    </a:cubicBezTo>
                    <a:cubicBezTo>
                      <a:pt x="25" y="69"/>
                      <a:pt x="23" y="70"/>
                      <a:pt x="21" y="71"/>
                    </a:cubicBezTo>
                    <a:cubicBezTo>
                      <a:pt x="17" y="72"/>
                      <a:pt x="13" y="74"/>
                      <a:pt x="9" y="76"/>
                    </a:cubicBezTo>
                    <a:cubicBezTo>
                      <a:pt x="7" y="76"/>
                      <a:pt x="5" y="76"/>
                      <a:pt x="3" y="75"/>
                    </a:cubicBezTo>
                    <a:cubicBezTo>
                      <a:pt x="0" y="72"/>
                      <a:pt x="0" y="71"/>
                      <a:pt x="4" y="69"/>
                    </a:cubicBezTo>
                    <a:cubicBezTo>
                      <a:pt x="12" y="66"/>
                      <a:pt x="19" y="63"/>
                      <a:pt x="26" y="60"/>
                    </a:cubicBezTo>
                    <a:cubicBezTo>
                      <a:pt x="27" y="60"/>
                      <a:pt x="28" y="58"/>
                      <a:pt x="28" y="57"/>
                    </a:cubicBezTo>
                    <a:cubicBezTo>
                      <a:pt x="29" y="55"/>
                      <a:pt x="29" y="52"/>
                      <a:pt x="29" y="49"/>
                    </a:cubicBezTo>
                    <a:close/>
                    <a:moveTo>
                      <a:pt x="34" y="29"/>
                    </a:moveTo>
                    <a:cubicBezTo>
                      <a:pt x="34" y="29"/>
                      <a:pt x="34" y="29"/>
                      <a:pt x="33" y="28"/>
                    </a:cubicBezTo>
                    <a:cubicBezTo>
                      <a:pt x="31" y="29"/>
                      <a:pt x="28" y="30"/>
                      <a:pt x="26" y="32"/>
                    </a:cubicBezTo>
                    <a:cubicBezTo>
                      <a:pt x="24" y="32"/>
                      <a:pt x="22" y="34"/>
                      <a:pt x="23" y="36"/>
                    </a:cubicBezTo>
                    <a:cubicBezTo>
                      <a:pt x="23" y="38"/>
                      <a:pt x="25" y="40"/>
                      <a:pt x="26" y="42"/>
                    </a:cubicBezTo>
                    <a:cubicBezTo>
                      <a:pt x="27" y="42"/>
                      <a:pt x="30" y="41"/>
                      <a:pt x="31" y="40"/>
                    </a:cubicBezTo>
                    <a:cubicBezTo>
                      <a:pt x="32" y="37"/>
                      <a:pt x="33" y="33"/>
                      <a:pt x="34" y="29"/>
                    </a:cubicBezTo>
                    <a:close/>
                  </a:path>
                </a:pathLst>
              </a:custGeom>
              <a:grpFill/>
              <a:ln>
                <a:noFill/>
              </a:ln>
            </p:spPr>
            <p:txBody>
              <a:bodyPr vert="horz" wrap="square" lIns="91440" tIns="45720" rIns="91440" bIns="45720" numCol="1" anchor="t" anchorCtr="0" compatLnSpc="1"/>
              <a:lstStyle/>
              <a:p>
                <a:endParaRPr lang="zh-CN" altLang="en-US"/>
              </a:p>
            </p:txBody>
          </p:sp>
          <p:sp>
            <p:nvSpPr>
              <p:cNvPr id="31" name="Freeform 12"/>
              <p:cNvSpPr/>
              <p:nvPr/>
            </p:nvSpPr>
            <p:spPr bwMode="auto">
              <a:xfrm>
                <a:off x="8878184" y="2293480"/>
                <a:ext cx="236904" cy="593388"/>
              </a:xfrm>
              <a:custGeom>
                <a:avLst/>
                <a:gdLst>
                  <a:gd name="T0" fmla="*/ 30 w 39"/>
                  <a:gd name="T1" fmla="*/ 44 h 98"/>
                  <a:gd name="T2" fmla="*/ 36 w 39"/>
                  <a:gd name="T3" fmla="*/ 34 h 98"/>
                  <a:gd name="T4" fmla="*/ 37 w 39"/>
                  <a:gd name="T5" fmla="*/ 51 h 98"/>
                  <a:gd name="T6" fmla="*/ 25 w 39"/>
                  <a:gd name="T7" fmla="*/ 82 h 98"/>
                  <a:gd name="T8" fmla="*/ 21 w 39"/>
                  <a:gd name="T9" fmla="*/ 98 h 98"/>
                  <a:gd name="T10" fmla="*/ 13 w 39"/>
                  <a:gd name="T11" fmla="*/ 96 h 98"/>
                  <a:gd name="T12" fmla="*/ 5 w 39"/>
                  <a:gd name="T13" fmla="*/ 83 h 98"/>
                  <a:gd name="T14" fmla="*/ 11 w 39"/>
                  <a:gd name="T15" fmla="*/ 62 h 98"/>
                  <a:gd name="T16" fmla="*/ 9 w 39"/>
                  <a:gd name="T17" fmla="*/ 43 h 98"/>
                  <a:gd name="T18" fmla="*/ 12 w 39"/>
                  <a:gd name="T19" fmla="*/ 38 h 98"/>
                  <a:gd name="T20" fmla="*/ 18 w 39"/>
                  <a:gd name="T21" fmla="*/ 33 h 98"/>
                  <a:gd name="T22" fmla="*/ 23 w 39"/>
                  <a:gd name="T23" fmla="*/ 12 h 98"/>
                  <a:gd name="T24" fmla="*/ 11 w 39"/>
                  <a:gd name="T25" fmla="*/ 16 h 98"/>
                  <a:gd name="T26" fmla="*/ 2 w 39"/>
                  <a:gd name="T27" fmla="*/ 16 h 98"/>
                  <a:gd name="T28" fmla="*/ 0 w 39"/>
                  <a:gd name="T29" fmla="*/ 12 h 98"/>
                  <a:gd name="T30" fmla="*/ 3 w 39"/>
                  <a:gd name="T31" fmla="*/ 10 h 98"/>
                  <a:gd name="T32" fmla="*/ 16 w 39"/>
                  <a:gd name="T33" fmla="*/ 7 h 98"/>
                  <a:gd name="T34" fmla="*/ 26 w 39"/>
                  <a:gd name="T35" fmla="*/ 2 h 98"/>
                  <a:gd name="T36" fmla="*/ 32 w 39"/>
                  <a:gd name="T37" fmla="*/ 1 h 98"/>
                  <a:gd name="T38" fmla="*/ 35 w 39"/>
                  <a:gd name="T39" fmla="*/ 9 h 98"/>
                  <a:gd name="T40" fmla="*/ 34 w 39"/>
                  <a:gd name="T41" fmla="*/ 11 h 98"/>
                  <a:gd name="T42" fmla="*/ 27 w 39"/>
                  <a:gd name="T43" fmla="*/ 38 h 98"/>
                  <a:gd name="T44" fmla="*/ 28 w 39"/>
                  <a:gd name="T45" fmla="*/ 44 h 98"/>
                  <a:gd name="T46" fmla="*/ 30 w 39"/>
                  <a:gd name="T47" fmla="*/ 4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98">
                    <a:moveTo>
                      <a:pt x="30" y="44"/>
                    </a:moveTo>
                    <a:cubicBezTo>
                      <a:pt x="32" y="41"/>
                      <a:pt x="34" y="38"/>
                      <a:pt x="36" y="34"/>
                    </a:cubicBezTo>
                    <a:cubicBezTo>
                      <a:pt x="37" y="40"/>
                      <a:pt x="39" y="45"/>
                      <a:pt x="37" y="51"/>
                    </a:cubicBezTo>
                    <a:cubicBezTo>
                      <a:pt x="33" y="61"/>
                      <a:pt x="29" y="72"/>
                      <a:pt x="25" y="82"/>
                    </a:cubicBezTo>
                    <a:cubicBezTo>
                      <a:pt x="23" y="87"/>
                      <a:pt x="23" y="92"/>
                      <a:pt x="21" y="98"/>
                    </a:cubicBezTo>
                    <a:cubicBezTo>
                      <a:pt x="18" y="97"/>
                      <a:pt x="15" y="97"/>
                      <a:pt x="13" y="96"/>
                    </a:cubicBezTo>
                    <a:cubicBezTo>
                      <a:pt x="7" y="94"/>
                      <a:pt x="3" y="89"/>
                      <a:pt x="5" y="83"/>
                    </a:cubicBezTo>
                    <a:cubicBezTo>
                      <a:pt x="7" y="76"/>
                      <a:pt x="9" y="69"/>
                      <a:pt x="11" y="62"/>
                    </a:cubicBezTo>
                    <a:cubicBezTo>
                      <a:pt x="13" y="56"/>
                      <a:pt x="14" y="49"/>
                      <a:pt x="9" y="43"/>
                    </a:cubicBezTo>
                    <a:cubicBezTo>
                      <a:pt x="7" y="39"/>
                      <a:pt x="9" y="38"/>
                      <a:pt x="12" y="38"/>
                    </a:cubicBezTo>
                    <a:cubicBezTo>
                      <a:pt x="17" y="39"/>
                      <a:pt x="17" y="37"/>
                      <a:pt x="18" y="33"/>
                    </a:cubicBezTo>
                    <a:cubicBezTo>
                      <a:pt x="19" y="26"/>
                      <a:pt x="21" y="20"/>
                      <a:pt x="23" y="12"/>
                    </a:cubicBezTo>
                    <a:cubicBezTo>
                      <a:pt x="19" y="13"/>
                      <a:pt x="15" y="15"/>
                      <a:pt x="11" y="16"/>
                    </a:cubicBezTo>
                    <a:cubicBezTo>
                      <a:pt x="8" y="17"/>
                      <a:pt x="5" y="16"/>
                      <a:pt x="2" y="16"/>
                    </a:cubicBezTo>
                    <a:cubicBezTo>
                      <a:pt x="1" y="15"/>
                      <a:pt x="0" y="13"/>
                      <a:pt x="0" y="12"/>
                    </a:cubicBezTo>
                    <a:cubicBezTo>
                      <a:pt x="1" y="11"/>
                      <a:pt x="2" y="10"/>
                      <a:pt x="3" y="10"/>
                    </a:cubicBezTo>
                    <a:cubicBezTo>
                      <a:pt x="7" y="8"/>
                      <a:pt x="12" y="8"/>
                      <a:pt x="16" y="7"/>
                    </a:cubicBezTo>
                    <a:cubicBezTo>
                      <a:pt x="19" y="5"/>
                      <a:pt x="22" y="3"/>
                      <a:pt x="26" y="2"/>
                    </a:cubicBezTo>
                    <a:cubicBezTo>
                      <a:pt x="28" y="1"/>
                      <a:pt x="32" y="0"/>
                      <a:pt x="32" y="1"/>
                    </a:cubicBezTo>
                    <a:cubicBezTo>
                      <a:pt x="34" y="3"/>
                      <a:pt x="35" y="6"/>
                      <a:pt x="35" y="9"/>
                    </a:cubicBezTo>
                    <a:cubicBezTo>
                      <a:pt x="36" y="9"/>
                      <a:pt x="35" y="10"/>
                      <a:pt x="34" y="11"/>
                    </a:cubicBezTo>
                    <a:cubicBezTo>
                      <a:pt x="27" y="19"/>
                      <a:pt x="28" y="29"/>
                      <a:pt x="27" y="38"/>
                    </a:cubicBezTo>
                    <a:cubicBezTo>
                      <a:pt x="27" y="40"/>
                      <a:pt x="28" y="42"/>
                      <a:pt x="28" y="44"/>
                    </a:cubicBezTo>
                    <a:cubicBezTo>
                      <a:pt x="29" y="44"/>
                      <a:pt x="29" y="44"/>
                      <a:pt x="30" y="44"/>
                    </a:cubicBezTo>
                    <a:close/>
                  </a:path>
                </a:pathLst>
              </a:custGeom>
              <a:grpFill/>
              <a:ln>
                <a:noFill/>
              </a:ln>
            </p:spPr>
            <p:txBody>
              <a:bodyPr vert="horz" wrap="square" lIns="91440" tIns="45720" rIns="91440" bIns="45720" numCol="1" anchor="t" anchorCtr="0" compatLnSpc="1"/>
              <a:lstStyle/>
              <a:p>
                <a:endParaRPr lang="zh-CN" altLang="en-US"/>
              </a:p>
            </p:txBody>
          </p:sp>
        </p:grpSp>
      </p:grpSp>
    </p:spTree>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封面样式3-尾页">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hqprint"/>
          <a:srcRect l="15573" r="198"/>
          <a:stretch>
            <a:fillRect/>
          </a:stretch>
        </p:blipFill>
        <p:spPr>
          <a:xfrm>
            <a:off x="0" y="0"/>
            <a:ext cx="8678174" cy="6858000"/>
          </a:xfrm>
          <a:prstGeom prst="rect">
            <a:avLst/>
          </a:prstGeom>
        </p:spPr>
      </p:pic>
      <p:sp>
        <p:nvSpPr>
          <p:cNvPr id="7" name="矩形 6"/>
          <p:cNvSpPr/>
          <p:nvPr userDrawn="1"/>
        </p:nvSpPr>
        <p:spPr>
          <a:xfrm>
            <a:off x="0" y="0"/>
            <a:ext cx="12191999" cy="6858000"/>
          </a:xfrm>
          <a:prstGeom prst="rect">
            <a:avLst/>
          </a:prstGeom>
          <a:gradFill flip="none" rotWithShape="1">
            <a:gsLst>
              <a:gs pos="0">
                <a:schemeClr val="accent1">
                  <a:lumMod val="100000"/>
                  <a:alpha val="0"/>
                </a:schemeClr>
              </a:gs>
              <a:gs pos="59000">
                <a:schemeClr val="accent1">
                  <a:lumMod val="100000"/>
                </a:schemeClr>
              </a:gs>
              <a:gs pos="100000">
                <a:schemeClr val="accent1">
                  <a:lumMod val="100000"/>
                </a:schemeClr>
              </a:gs>
            </a:gsLst>
            <a:lin ang="20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4" name="图片 13"/>
          <p:cNvPicPr>
            <a:picLocks noChangeAspect="1"/>
          </p:cNvPicPr>
          <p:nvPr userDrawn="1"/>
        </p:nvPicPr>
        <p:blipFill>
          <a:blip r:embed="rId3" cstate="print"/>
          <a:stretch>
            <a:fillRect/>
          </a:stretch>
        </p:blipFill>
        <p:spPr>
          <a:xfrm>
            <a:off x="9403566" y="501046"/>
            <a:ext cx="2203058" cy="616640"/>
          </a:xfrm>
          <a:prstGeom prst="rect">
            <a:avLst/>
          </a:prstGeom>
        </p:spPr>
      </p:pic>
      <p:grpSp>
        <p:nvGrpSpPr>
          <p:cNvPr id="15" name="组合 14"/>
          <p:cNvGrpSpPr/>
          <p:nvPr userDrawn="1"/>
        </p:nvGrpSpPr>
        <p:grpSpPr>
          <a:xfrm>
            <a:off x="7382858" y="5927166"/>
            <a:ext cx="4041392" cy="448671"/>
            <a:chOff x="582366" y="5719539"/>
            <a:chExt cx="6136451" cy="681262"/>
          </a:xfrm>
          <a:gradFill flip="none" rotWithShape="1">
            <a:gsLst>
              <a:gs pos="100000">
                <a:schemeClr val="bg1">
                  <a:alpha val="12000"/>
                </a:schemeClr>
              </a:gs>
              <a:gs pos="0">
                <a:schemeClr val="bg1">
                  <a:alpha val="4000"/>
                </a:schemeClr>
              </a:gs>
            </a:gsLst>
            <a:lin ang="16200000" scaled="1"/>
            <a:tileRect/>
          </a:gradFill>
        </p:grpSpPr>
        <p:grpSp>
          <p:nvGrpSpPr>
            <p:cNvPr id="16" name="组合 15"/>
            <p:cNvGrpSpPr/>
            <p:nvPr/>
          </p:nvGrpSpPr>
          <p:grpSpPr>
            <a:xfrm>
              <a:off x="4043374" y="5725999"/>
              <a:ext cx="2675443" cy="667232"/>
              <a:chOff x="10340336" y="2247899"/>
              <a:chExt cx="2724438" cy="679451"/>
            </a:xfrm>
            <a:grpFill/>
          </p:grpSpPr>
          <p:sp>
            <p:nvSpPr>
              <p:cNvPr id="30" name="Freeform 5"/>
              <p:cNvSpPr/>
              <p:nvPr/>
            </p:nvSpPr>
            <p:spPr bwMode="auto">
              <a:xfrm>
                <a:off x="11868131" y="2285206"/>
                <a:ext cx="534988" cy="603250"/>
              </a:xfrm>
              <a:custGeom>
                <a:avLst/>
                <a:gdLst>
                  <a:gd name="T0" fmla="*/ 41 w 125"/>
                  <a:gd name="T1" fmla="*/ 16 h 142"/>
                  <a:gd name="T2" fmla="*/ 49 w 125"/>
                  <a:gd name="T3" fmla="*/ 3 h 142"/>
                  <a:gd name="T4" fmla="*/ 62 w 125"/>
                  <a:gd name="T5" fmla="*/ 20 h 142"/>
                  <a:gd name="T6" fmla="*/ 64 w 125"/>
                  <a:gd name="T7" fmla="*/ 33 h 142"/>
                  <a:gd name="T8" fmla="*/ 50 w 125"/>
                  <a:gd name="T9" fmla="*/ 34 h 142"/>
                  <a:gd name="T10" fmla="*/ 58 w 125"/>
                  <a:gd name="T11" fmla="*/ 58 h 142"/>
                  <a:gd name="T12" fmla="*/ 75 w 125"/>
                  <a:gd name="T13" fmla="*/ 59 h 142"/>
                  <a:gd name="T14" fmla="*/ 71 w 125"/>
                  <a:gd name="T15" fmla="*/ 50 h 142"/>
                  <a:gd name="T16" fmla="*/ 81 w 125"/>
                  <a:gd name="T17" fmla="*/ 47 h 142"/>
                  <a:gd name="T18" fmla="*/ 65 w 125"/>
                  <a:gd name="T19" fmla="*/ 42 h 142"/>
                  <a:gd name="T20" fmla="*/ 63 w 125"/>
                  <a:gd name="T21" fmla="*/ 37 h 142"/>
                  <a:gd name="T22" fmla="*/ 85 w 125"/>
                  <a:gd name="T23" fmla="*/ 27 h 142"/>
                  <a:gd name="T24" fmla="*/ 93 w 125"/>
                  <a:gd name="T25" fmla="*/ 2 h 142"/>
                  <a:gd name="T26" fmla="*/ 99 w 125"/>
                  <a:gd name="T27" fmla="*/ 5 h 142"/>
                  <a:gd name="T28" fmla="*/ 111 w 125"/>
                  <a:gd name="T29" fmla="*/ 30 h 142"/>
                  <a:gd name="T30" fmla="*/ 102 w 125"/>
                  <a:gd name="T31" fmla="*/ 34 h 142"/>
                  <a:gd name="T32" fmla="*/ 95 w 125"/>
                  <a:gd name="T33" fmla="*/ 59 h 142"/>
                  <a:gd name="T34" fmla="*/ 123 w 125"/>
                  <a:gd name="T35" fmla="*/ 61 h 142"/>
                  <a:gd name="T36" fmla="*/ 110 w 125"/>
                  <a:gd name="T37" fmla="*/ 71 h 142"/>
                  <a:gd name="T38" fmla="*/ 104 w 125"/>
                  <a:gd name="T39" fmla="*/ 82 h 142"/>
                  <a:gd name="T40" fmla="*/ 112 w 125"/>
                  <a:gd name="T41" fmla="*/ 134 h 142"/>
                  <a:gd name="T42" fmla="*/ 102 w 125"/>
                  <a:gd name="T43" fmla="*/ 140 h 142"/>
                  <a:gd name="T44" fmla="*/ 89 w 125"/>
                  <a:gd name="T45" fmla="*/ 123 h 142"/>
                  <a:gd name="T46" fmla="*/ 101 w 125"/>
                  <a:gd name="T47" fmla="*/ 128 h 142"/>
                  <a:gd name="T48" fmla="*/ 101 w 125"/>
                  <a:gd name="T49" fmla="*/ 92 h 142"/>
                  <a:gd name="T50" fmla="*/ 97 w 125"/>
                  <a:gd name="T51" fmla="*/ 99 h 142"/>
                  <a:gd name="T52" fmla="*/ 90 w 125"/>
                  <a:gd name="T53" fmla="*/ 103 h 142"/>
                  <a:gd name="T54" fmla="*/ 86 w 125"/>
                  <a:gd name="T55" fmla="*/ 110 h 142"/>
                  <a:gd name="T56" fmla="*/ 81 w 125"/>
                  <a:gd name="T57" fmla="*/ 120 h 142"/>
                  <a:gd name="T58" fmla="*/ 88 w 125"/>
                  <a:gd name="T59" fmla="*/ 71 h 142"/>
                  <a:gd name="T60" fmla="*/ 60 w 125"/>
                  <a:gd name="T61" fmla="*/ 87 h 142"/>
                  <a:gd name="T62" fmla="*/ 53 w 125"/>
                  <a:gd name="T63" fmla="*/ 89 h 142"/>
                  <a:gd name="T64" fmla="*/ 51 w 125"/>
                  <a:gd name="T65" fmla="*/ 128 h 142"/>
                  <a:gd name="T66" fmla="*/ 43 w 125"/>
                  <a:gd name="T67" fmla="*/ 134 h 142"/>
                  <a:gd name="T68" fmla="*/ 39 w 125"/>
                  <a:gd name="T69" fmla="*/ 107 h 142"/>
                  <a:gd name="T70" fmla="*/ 33 w 125"/>
                  <a:gd name="T71" fmla="*/ 114 h 142"/>
                  <a:gd name="T72" fmla="*/ 17 w 125"/>
                  <a:gd name="T73" fmla="*/ 108 h 142"/>
                  <a:gd name="T74" fmla="*/ 5 w 125"/>
                  <a:gd name="T75" fmla="*/ 81 h 142"/>
                  <a:gd name="T76" fmla="*/ 34 w 125"/>
                  <a:gd name="T77" fmla="*/ 56 h 142"/>
                  <a:gd name="T78" fmla="*/ 38 w 125"/>
                  <a:gd name="T79" fmla="*/ 33 h 142"/>
                  <a:gd name="T80" fmla="*/ 22 w 125"/>
                  <a:gd name="T81" fmla="*/ 55 h 142"/>
                  <a:gd name="T82" fmla="*/ 14 w 125"/>
                  <a:gd name="T83" fmla="*/ 55 h 142"/>
                  <a:gd name="T84" fmla="*/ 11 w 125"/>
                  <a:gd name="T85" fmla="*/ 36 h 142"/>
                  <a:gd name="T86" fmla="*/ 32 w 125"/>
                  <a:gd name="T87" fmla="*/ 22 h 142"/>
                  <a:gd name="T88" fmla="*/ 28 w 125"/>
                  <a:gd name="T89"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5" h="142">
                    <a:moveTo>
                      <a:pt x="28" y="33"/>
                    </a:moveTo>
                    <a:cubicBezTo>
                      <a:pt x="35" y="29"/>
                      <a:pt x="41" y="25"/>
                      <a:pt x="41" y="16"/>
                    </a:cubicBezTo>
                    <a:cubicBezTo>
                      <a:pt x="41" y="13"/>
                      <a:pt x="43" y="9"/>
                      <a:pt x="44" y="6"/>
                    </a:cubicBezTo>
                    <a:cubicBezTo>
                      <a:pt x="45" y="5"/>
                      <a:pt x="48" y="3"/>
                      <a:pt x="49" y="3"/>
                    </a:cubicBezTo>
                    <a:cubicBezTo>
                      <a:pt x="54" y="4"/>
                      <a:pt x="59" y="9"/>
                      <a:pt x="59" y="15"/>
                    </a:cubicBezTo>
                    <a:cubicBezTo>
                      <a:pt x="59" y="18"/>
                      <a:pt x="60" y="19"/>
                      <a:pt x="62" y="20"/>
                    </a:cubicBezTo>
                    <a:cubicBezTo>
                      <a:pt x="65" y="22"/>
                      <a:pt x="68" y="25"/>
                      <a:pt x="69" y="28"/>
                    </a:cubicBezTo>
                    <a:cubicBezTo>
                      <a:pt x="71" y="32"/>
                      <a:pt x="68" y="34"/>
                      <a:pt x="64" y="33"/>
                    </a:cubicBezTo>
                    <a:cubicBezTo>
                      <a:pt x="62" y="32"/>
                      <a:pt x="60" y="31"/>
                      <a:pt x="57" y="30"/>
                    </a:cubicBezTo>
                    <a:cubicBezTo>
                      <a:pt x="53" y="28"/>
                      <a:pt x="51" y="29"/>
                      <a:pt x="50" y="34"/>
                    </a:cubicBezTo>
                    <a:cubicBezTo>
                      <a:pt x="48" y="45"/>
                      <a:pt x="46" y="56"/>
                      <a:pt x="52" y="66"/>
                    </a:cubicBezTo>
                    <a:cubicBezTo>
                      <a:pt x="54" y="64"/>
                      <a:pt x="56" y="62"/>
                      <a:pt x="58" y="58"/>
                    </a:cubicBezTo>
                    <a:cubicBezTo>
                      <a:pt x="61" y="62"/>
                      <a:pt x="63" y="65"/>
                      <a:pt x="65" y="69"/>
                    </a:cubicBezTo>
                    <a:cubicBezTo>
                      <a:pt x="68" y="66"/>
                      <a:pt x="72" y="62"/>
                      <a:pt x="75" y="59"/>
                    </a:cubicBezTo>
                    <a:cubicBezTo>
                      <a:pt x="76" y="58"/>
                      <a:pt x="75" y="56"/>
                      <a:pt x="75" y="55"/>
                    </a:cubicBezTo>
                    <a:cubicBezTo>
                      <a:pt x="74" y="53"/>
                      <a:pt x="71" y="51"/>
                      <a:pt x="71" y="50"/>
                    </a:cubicBezTo>
                    <a:cubicBezTo>
                      <a:pt x="72" y="47"/>
                      <a:pt x="75" y="46"/>
                      <a:pt x="78" y="47"/>
                    </a:cubicBezTo>
                    <a:cubicBezTo>
                      <a:pt x="79" y="47"/>
                      <a:pt x="80" y="47"/>
                      <a:pt x="81" y="47"/>
                    </a:cubicBezTo>
                    <a:cubicBezTo>
                      <a:pt x="81" y="44"/>
                      <a:pt x="82" y="40"/>
                      <a:pt x="83" y="35"/>
                    </a:cubicBezTo>
                    <a:cubicBezTo>
                      <a:pt x="76" y="38"/>
                      <a:pt x="71" y="40"/>
                      <a:pt x="65" y="42"/>
                    </a:cubicBezTo>
                    <a:cubicBezTo>
                      <a:pt x="61" y="44"/>
                      <a:pt x="60" y="44"/>
                      <a:pt x="57" y="40"/>
                    </a:cubicBezTo>
                    <a:cubicBezTo>
                      <a:pt x="59" y="39"/>
                      <a:pt x="61" y="38"/>
                      <a:pt x="63" y="37"/>
                    </a:cubicBezTo>
                    <a:cubicBezTo>
                      <a:pt x="69" y="35"/>
                      <a:pt x="75" y="33"/>
                      <a:pt x="81" y="30"/>
                    </a:cubicBezTo>
                    <a:cubicBezTo>
                      <a:pt x="83" y="30"/>
                      <a:pt x="84" y="28"/>
                      <a:pt x="85" y="27"/>
                    </a:cubicBezTo>
                    <a:cubicBezTo>
                      <a:pt x="87" y="21"/>
                      <a:pt x="88" y="14"/>
                      <a:pt x="90" y="8"/>
                    </a:cubicBezTo>
                    <a:cubicBezTo>
                      <a:pt x="90" y="6"/>
                      <a:pt x="92" y="3"/>
                      <a:pt x="93" y="2"/>
                    </a:cubicBezTo>
                    <a:cubicBezTo>
                      <a:pt x="94" y="0"/>
                      <a:pt x="96" y="0"/>
                      <a:pt x="98" y="0"/>
                    </a:cubicBezTo>
                    <a:cubicBezTo>
                      <a:pt x="98" y="1"/>
                      <a:pt x="99" y="4"/>
                      <a:pt x="99" y="5"/>
                    </a:cubicBezTo>
                    <a:cubicBezTo>
                      <a:pt x="93" y="12"/>
                      <a:pt x="94" y="20"/>
                      <a:pt x="92" y="28"/>
                    </a:cubicBezTo>
                    <a:cubicBezTo>
                      <a:pt x="98" y="31"/>
                      <a:pt x="105" y="25"/>
                      <a:pt x="111" y="30"/>
                    </a:cubicBezTo>
                    <a:cubicBezTo>
                      <a:pt x="109" y="33"/>
                      <a:pt x="107" y="36"/>
                      <a:pt x="103" y="35"/>
                    </a:cubicBezTo>
                    <a:cubicBezTo>
                      <a:pt x="103" y="34"/>
                      <a:pt x="102" y="34"/>
                      <a:pt x="102" y="34"/>
                    </a:cubicBezTo>
                    <a:cubicBezTo>
                      <a:pt x="92" y="34"/>
                      <a:pt x="88" y="39"/>
                      <a:pt x="90" y="49"/>
                    </a:cubicBezTo>
                    <a:cubicBezTo>
                      <a:pt x="91" y="52"/>
                      <a:pt x="93" y="55"/>
                      <a:pt x="95" y="59"/>
                    </a:cubicBezTo>
                    <a:cubicBezTo>
                      <a:pt x="99" y="59"/>
                      <a:pt x="104" y="58"/>
                      <a:pt x="109" y="57"/>
                    </a:cubicBezTo>
                    <a:cubicBezTo>
                      <a:pt x="114" y="56"/>
                      <a:pt x="119" y="58"/>
                      <a:pt x="123" y="61"/>
                    </a:cubicBezTo>
                    <a:cubicBezTo>
                      <a:pt x="125" y="63"/>
                      <a:pt x="125" y="66"/>
                      <a:pt x="122" y="67"/>
                    </a:cubicBezTo>
                    <a:cubicBezTo>
                      <a:pt x="118" y="69"/>
                      <a:pt x="114" y="71"/>
                      <a:pt x="110" y="71"/>
                    </a:cubicBezTo>
                    <a:cubicBezTo>
                      <a:pt x="103" y="70"/>
                      <a:pt x="99" y="75"/>
                      <a:pt x="95" y="79"/>
                    </a:cubicBezTo>
                    <a:cubicBezTo>
                      <a:pt x="98" y="80"/>
                      <a:pt x="102" y="80"/>
                      <a:pt x="104" y="82"/>
                    </a:cubicBezTo>
                    <a:cubicBezTo>
                      <a:pt x="106" y="83"/>
                      <a:pt x="108" y="86"/>
                      <a:pt x="109" y="88"/>
                    </a:cubicBezTo>
                    <a:cubicBezTo>
                      <a:pt x="110" y="104"/>
                      <a:pt x="111" y="119"/>
                      <a:pt x="112" y="134"/>
                    </a:cubicBezTo>
                    <a:cubicBezTo>
                      <a:pt x="112" y="137"/>
                      <a:pt x="110" y="140"/>
                      <a:pt x="110" y="142"/>
                    </a:cubicBezTo>
                    <a:cubicBezTo>
                      <a:pt x="107" y="141"/>
                      <a:pt x="104" y="141"/>
                      <a:pt x="102" y="140"/>
                    </a:cubicBezTo>
                    <a:cubicBezTo>
                      <a:pt x="97" y="136"/>
                      <a:pt x="93" y="131"/>
                      <a:pt x="90" y="127"/>
                    </a:cubicBezTo>
                    <a:cubicBezTo>
                      <a:pt x="89" y="126"/>
                      <a:pt x="89" y="124"/>
                      <a:pt x="89" y="123"/>
                    </a:cubicBezTo>
                    <a:cubicBezTo>
                      <a:pt x="92" y="125"/>
                      <a:pt x="96" y="127"/>
                      <a:pt x="100" y="130"/>
                    </a:cubicBezTo>
                    <a:cubicBezTo>
                      <a:pt x="100" y="129"/>
                      <a:pt x="101" y="129"/>
                      <a:pt x="101" y="128"/>
                    </a:cubicBezTo>
                    <a:cubicBezTo>
                      <a:pt x="101" y="121"/>
                      <a:pt x="101" y="113"/>
                      <a:pt x="101" y="105"/>
                    </a:cubicBezTo>
                    <a:cubicBezTo>
                      <a:pt x="101" y="101"/>
                      <a:pt x="101" y="96"/>
                      <a:pt x="101" y="92"/>
                    </a:cubicBezTo>
                    <a:cubicBezTo>
                      <a:pt x="99" y="85"/>
                      <a:pt x="96" y="84"/>
                      <a:pt x="90" y="90"/>
                    </a:cubicBezTo>
                    <a:cubicBezTo>
                      <a:pt x="92" y="93"/>
                      <a:pt x="97" y="93"/>
                      <a:pt x="97" y="99"/>
                    </a:cubicBezTo>
                    <a:cubicBezTo>
                      <a:pt x="94" y="98"/>
                      <a:pt x="91" y="97"/>
                      <a:pt x="88" y="96"/>
                    </a:cubicBezTo>
                    <a:cubicBezTo>
                      <a:pt x="84" y="100"/>
                      <a:pt x="84" y="101"/>
                      <a:pt x="90" y="103"/>
                    </a:cubicBezTo>
                    <a:cubicBezTo>
                      <a:pt x="95" y="106"/>
                      <a:pt x="98" y="111"/>
                      <a:pt x="96" y="112"/>
                    </a:cubicBezTo>
                    <a:cubicBezTo>
                      <a:pt x="92" y="115"/>
                      <a:pt x="89" y="112"/>
                      <a:pt x="86" y="110"/>
                    </a:cubicBezTo>
                    <a:cubicBezTo>
                      <a:pt x="85" y="110"/>
                      <a:pt x="84" y="109"/>
                      <a:pt x="83" y="108"/>
                    </a:cubicBezTo>
                    <a:cubicBezTo>
                      <a:pt x="82" y="112"/>
                      <a:pt x="82" y="116"/>
                      <a:pt x="81" y="120"/>
                    </a:cubicBezTo>
                    <a:cubicBezTo>
                      <a:pt x="74" y="118"/>
                      <a:pt x="72" y="114"/>
                      <a:pt x="73" y="108"/>
                    </a:cubicBezTo>
                    <a:cubicBezTo>
                      <a:pt x="76" y="95"/>
                      <a:pt x="81" y="83"/>
                      <a:pt x="88" y="71"/>
                    </a:cubicBezTo>
                    <a:cubicBezTo>
                      <a:pt x="84" y="74"/>
                      <a:pt x="80" y="76"/>
                      <a:pt x="76" y="78"/>
                    </a:cubicBezTo>
                    <a:cubicBezTo>
                      <a:pt x="71" y="81"/>
                      <a:pt x="65" y="84"/>
                      <a:pt x="60" y="87"/>
                    </a:cubicBezTo>
                    <a:cubicBezTo>
                      <a:pt x="60" y="87"/>
                      <a:pt x="60" y="87"/>
                      <a:pt x="59" y="87"/>
                    </a:cubicBezTo>
                    <a:cubicBezTo>
                      <a:pt x="57" y="88"/>
                      <a:pt x="54" y="88"/>
                      <a:pt x="53" y="89"/>
                    </a:cubicBezTo>
                    <a:cubicBezTo>
                      <a:pt x="51" y="93"/>
                      <a:pt x="49" y="97"/>
                      <a:pt x="49" y="101"/>
                    </a:cubicBezTo>
                    <a:cubicBezTo>
                      <a:pt x="49" y="110"/>
                      <a:pt x="50" y="119"/>
                      <a:pt x="51" y="128"/>
                    </a:cubicBezTo>
                    <a:cubicBezTo>
                      <a:pt x="51" y="131"/>
                      <a:pt x="51" y="134"/>
                      <a:pt x="51" y="137"/>
                    </a:cubicBezTo>
                    <a:cubicBezTo>
                      <a:pt x="48" y="136"/>
                      <a:pt x="45" y="136"/>
                      <a:pt x="43" y="134"/>
                    </a:cubicBezTo>
                    <a:cubicBezTo>
                      <a:pt x="40" y="132"/>
                      <a:pt x="37" y="130"/>
                      <a:pt x="38" y="125"/>
                    </a:cubicBezTo>
                    <a:cubicBezTo>
                      <a:pt x="40" y="119"/>
                      <a:pt x="39" y="113"/>
                      <a:pt x="39" y="107"/>
                    </a:cubicBezTo>
                    <a:cubicBezTo>
                      <a:pt x="38" y="107"/>
                      <a:pt x="38" y="107"/>
                      <a:pt x="37" y="106"/>
                    </a:cubicBezTo>
                    <a:cubicBezTo>
                      <a:pt x="36" y="109"/>
                      <a:pt x="34" y="111"/>
                      <a:pt x="33" y="114"/>
                    </a:cubicBezTo>
                    <a:cubicBezTo>
                      <a:pt x="30" y="120"/>
                      <a:pt x="25" y="122"/>
                      <a:pt x="21" y="120"/>
                    </a:cubicBezTo>
                    <a:cubicBezTo>
                      <a:pt x="16" y="118"/>
                      <a:pt x="15" y="113"/>
                      <a:pt x="17" y="108"/>
                    </a:cubicBezTo>
                    <a:cubicBezTo>
                      <a:pt x="20" y="99"/>
                      <a:pt x="23" y="91"/>
                      <a:pt x="26" y="81"/>
                    </a:cubicBezTo>
                    <a:cubicBezTo>
                      <a:pt x="19" y="90"/>
                      <a:pt x="12" y="85"/>
                      <a:pt x="5" y="81"/>
                    </a:cubicBezTo>
                    <a:cubicBezTo>
                      <a:pt x="0" y="79"/>
                      <a:pt x="0" y="76"/>
                      <a:pt x="5" y="73"/>
                    </a:cubicBezTo>
                    <a:cubicBezTo>
                      <a:pt x="15" y="68"/>
                      <a:pt x="25" y="62"/>
                      <a:pt x="34" y="56"/>
                    </a:cubicBezTo>
                    <a:cubicBezTo>
                      <a:pt x="35" y="55"/>
                      <a:pt x="37" y="54"/>
                      <a:pt x="37" y="52"/>
                    </a:cubicBezTo>
                    <a:cubicBezTo>
                      <a:pt x="38" y="46"/>
                      <a:pt x="38" y="39"/>
                      <a:pt x="38" y="33"/>
                    </a:cubicBezTo>
                    <a:cubicBezTo>
                      <a:pt x="38" y="32"/>
                      <a:pt x="38" y="32"/>
                      <a:pt x="37" y="32"/>
                    </a:cubicBezTo>
                    <a:cubicBezTo>
                      <a:pt x="32" y="40"/>
                      <a:pt x="27" y="48"/>
                      <a:pt x="22" y="55"/>
                    </a:cubicBezTo>
                    <a:cubicBezTo>
                      <a:pt x="22" y="56"/>
                      <a:pt x="22" y="56"/>
                      <a:pt x="23" y="57"/>
                    </a:cubicBezTo>
                    <a:cubicBezTo>
                      <a:pt x="20" y="56"/>
                      <a:pt x="17" y="56"/>
                      <a:pt x="14" y="55"/>
                    </a:cubicBezTo>
                    <a:cubicBezTo>
                      <a:pt x="9" y="53"/>
                      <a:pt x="7" y="49"/>
                      <a:pt x="9" y="44"/>
                    </a:cubicBezTo>
                    <a:cubicBezTo>
                      <a:pt x="10" y="42"/>
                      <a:pt x="10" y="39"/>
                      <a:pt x="11" y="36"/>
                    </a:cubicBezTo>
                    <a:cubicBezTo>
                      <a:pt x="13" y="28"/>
                      <a:pt x="18" y="23"/>
                      <a:pt x="26" y="20"/>
                    </a:cubicBezTo>
                    <a:cubicBezTo>
                      <a:pt x="27" y="19"/>
                      <a:pt x="30" y="20"/>
                      <a:pt x="32" y="22"/>
                    </a:cubicBezTo>
                    <a:cubicBezTo>
                      <a:pt x="34" y="23"/>
                      <a:pt x="32" y="25"/>
                      <a:pt x="31" y="27"/>
                    </a:cubicBezTo>
                    <a:cubicBezTo>
                      <a:pt x="29" y="28"/>
                      <a:pt x="29" y="31"/>
                      <a:pt x="28" y="33"/>
                    </a:cubicBezTo>
                    <a:close/>
                  </a:path>
                </a:pathLst>
              </a:custGeom>
              <a:grpFill/>
              <a:ln>
                <a:noFill/>
              </a:ln>
            </p:spPr>
            <p:txBody>
              <a:bodyPr vert="horz" wrap="square" lIns="91440" tIns="45720" rIns="91440" bIns="45720" numCol="1" anchor="t" anchorCtr="0" compatLnSpc="1"/>
              <a:lstStyle/>
              <a:p>
                <a:endParaRPr lang="zh-CN" altLang="en-US"/>
              </a:p>
            </p:txBody>
          </p:sp>
          <p:sp>
            <p:nvSpPr>
              <p:cNvPr id="31" name="Freeform 6"/>
              <p:cNvSpPr/>
              <p:nvPr/>
            </p:nvSpPr>
            <p:spPr bwMode="auto">
              <a:xfrm>
                <a:off x="12756799" y="2388393"/>
                <a:ext cx="307975" cy="463550"/>
              </a:xfrm>
              <a:custGeom>
                <a:avLst/>
                <a:gdLst>
                  <a:gd name="T0" fmla="*/ 33 w 72"/>
                  <a:gd name="T1" fmla="*/ 76 h 109"/>
                  <a:gd name="T2" fmla="*/ 44 w 72"/>
                  <a:gd name="T3" fmla="*/ 73 h 109"/>
                  <a:gd name="T4" fmla="*/ 59 w 72"/>
                  <a:gd name="T5" fmla="*/ 71 h 109"/>
                  <a:gd name="T6" fmla="*/ 69 w 72"/>
                  <a:gd name="T7" fmla="*/ 92 h 109"/>
                  <a:gd name="T8" fmla="*/ 66 w 72"/>
                  <a:gd name="T9" fmla="*/ 94 h 109"/>
                  <a:gd name="T10" fmla="*/ 49 w 72"/>
                  <a:gd name="T11" fmla="*/ 96 h 109"/>
                  <a:gd name="T12" fmla="*/ 28 w 72"/>
                  <a:gd name="T13" fmla="*/ 106 h 109"/>
                  <a:gd name="T14" fmla="*/ 16 w 72"/>
                  <a:gd name="T15" fmla="*/ 106 h 109"/>
                  <a:gd name="T16" fmla="*/ 1 w 72"/>
                  <a:gd name="T17" fmla="*/ 80 h 109"/>
                  <a:gd name="T18" fmla="*/ 2 w 72"/>
                  <a:gd name="T19" fmla="*/ 74 h 109"/>
                  <a:gd name="T20" fmla="*/ 23 w 72"/>
                  <a:gd name="T21" fmla="*/ 31 h 109"/>
                  <a:gd name="T22" fmla="*/ 22 w 72"/>
                  <a:gd name="T23" fmla="*/ 26 h 109"/>
                  <a:gd name="T24" fmla="*/ 12 w 72"/>
                  <a:gd name="T25" fmla="*/ 16 h 109"/>
                  <a:gd name="T26" fmla="*/ 15 w 72"/>
                  <a:gd name="T27" fmla="*/ 10 h 109"/>
                  <a:gd name="T28" fmla="*/ 32 w 72"/>
                  <a:gd name="T29" fmla="*/ 5 h 109"/>
                  <a:gd name="T30" fmla="*/ 60 w 72"/>
                  <a:gd name="T31" fmla="*/ 18 h 109"/>
                  <a:gd name="T32" fmla="*/ 59 w 72"/>
                  <a:gd name="T33" fmla="*/ 26 h 109"/>
                  <a:gd name="T34" fmla="*/ 52 w 72"/>
                  <a:gd name="T35" fmla="*/ 36 h 109"/>
                  <a:gd name="T36" fmla="*/ 34 w 72"/>
                  <a:gd name="T37" fmla="*/ 72 h 109"/>
                  <a:gd name="T38" fmla="*/ 33 w 72"/>
                  <a:gd name="T39" fmla="*/ 7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109">
                    <a:moveTo>
                      <a:pt x="33" y="76"/>
                    </a:moveTo>
                    <a:cubicBezTo>
                      <a:pt x="37" y="74"/>
                      <a:pt x="40" y="73"/>
                      <a:pt x="44" y="73"/>
                    </a:cubicBezTo>
                    <a:cubicBezTo>
                      <a:pt x="49" y="72"/>
                      <a:pt x="54" y="71"/>
                      <a:pt x="59" y="71"/>
                    </a:cubicBezTo>
                    <a:cubicBezTo>
                      <a:pt x="66" y="72"/>
                      <a:pt x="72" y="85"/>
                      <a:pt x="69" y="92"/>
                    </a:cubicBezTo>
                    <a:cubicBezTo>
                      <a:pt x="68" y="93"/>
                      <a:pt x="67" y="94"/>
                      <a:pt x="66" y="94"/>
                    </a:cubicBezTo>
                    <a:cubicBezTo>
                      <a:pt x="60" y="95"/>
                      <a:pt x="54" y="94"/>
                      <a:pt x="49" y="96"/>
                    </a:cubicBezTo>
                    <a:cubicBezTo>
                      <a:pt x="42" y="99"/>
                      <a:pt x="35" y="102"/>
                      <a:pt x="28" y="106"/>
                    </a:cubicBezTo>
                    <a:cubicBezTo>
                      <a:pt x="24" y="108"/>
                      <a:pt x="21" y="109"/>
                      <a:pt x="16" y="106"/>
                    </a:cubicBezTo>
                    <a:cubicBezTo>
                      <a:pt x="7" y="100"/>
                      <a:pt x="3" y="90"/>
                      <a:pt x="1" y="80"/>
                    </a:cubicBezTo>
                    <a:cubicBezTo>
                      <a:pt x="0" y="78"/>
                      <a:pt x="1" y="76"/>
                      <a:pt x="2" y="74"/>
                    </a:cubicBezTo>
                    <a:cubicBezTo>
                      <a:pt x="9" y="60"/>
                      <a:pt x="16" y="45"/>
                      <a:pt x="23" y="31"/>
                    </a:cubicBezTo>
                    <a:cubicBezTo>
                      <a:pt x="23" y="30"/>
                      <a:pt x="23" y="28"/>
                      <a:pt x="22" y="26"/>
                    </a:cubicBezTo>
                    <a:cubicBezTo>
                      <a:pt x="19" y="23"/>
                      <a:pt x="15" y="20"/>
                      <a:pt x="12" y="16"/>
                    </a:cubicBezTo>
                    <a:cubicBezTo>
                      <a:pt x="10" y="13"/>
                      <a:pt x="11" y="11"/>
                      <a:pt x="15" y="10"/>
                    </a:cubicBezTo>
                    <a:cubicBezTo>
                      <a:pt x="21" y="9"/>
                      <a:pt x="26" y="7"/>
                      <a:pt x="32" y="5"/>
                    </a:cubicBezTo>
                    <a:cubicBezTo>
                      <a:pt x="44" y="0"/>
                      <a:pt x="57" y="6"/>
                      <a:pt x="60" y="18"/>
                    </a:cubicBezTo>
                    <a:cubicBezTo>
                      <a:pt x="61" y="21"/>
                      <a:pt x="60" y="24"/>
                      <a:pt x="59" y="26"/>
                    </a:cubicBezTo>
                    <a:cubicBezTo>
                      <a:pt x="57" y="29"/>
                      <a:pt x="54" y="33"/>
                      <a:pt x="52" y="36"/>
                    </a:cubicBezTo>
                    <a:cubicBezTo>
                      <a:pt x="46" y="48"/>
                      <a:pt x="40" y="60"/>
                      <a:pt x="34" y="72"/>
                    </a:cubicBezTo>
                    <a:cubicBezTo>
                      <a:pt x="34" y="72"/>
                      <a:pt x="34" y="74"/>
                      <a:pt x="33" y="76"/>
                    </a:cubicBezTo>
                    <a:close/>
                  </a:path>
                </a:pathLst>
              </a:custGeom>
              <a:grpFill/>
              <a:ln>
                <a:noFill/>
              </a:ln>
            </p:spPr>
            <p:txBody>
              <a:bodyPr vert="horz" wrap="square" lIns="91440" tIns="45720" rIns="91440" bIns="45720" numCol="1" anchor="t" anchorCtr="0" compatLnSpc="1"/>
              <a:lstStyle/>
              <a:p>
                <a:endParaRPr lang="zh-CN" altLang="en-US"/>
              </a:p>
            </p:txBody>
          </p:sp>
          <p:grpSp>
            <p:nvGrpSpPr>
              <p:cNvPr id="32" name="组合 31"/>
              <p:cNvGrpSpPr/>
              <p:nvPr/>
            </p:nvGrpSpPr>
            <p:grpSpPr>
              <a:xfrm>
                <a:off x="10340336" y="2247899"/>
                <a:ext cx="547688" cy="679451"/>
                <a:chOff x="5548313" y="2084388"/>
                <a:chExt cx="547688" cy="679451"/>
              </a:xfrm>
              <a:grpFill/>
            </p:grpSpPr>
            <p:sp>
              <p:nvSpPr>
                <p:cNvPr id="37" name="Freeform 7"/>
                <p:cNvSpPr/>
                <p:nvPr/>
              </p:nvSpPr>
              <p:spPr bwMode="auto">
                <a:xfrm>
                  <a:off x="5548313" y="2084388"/>
                  <a:ext cx="547688" cy="446088"/>
                </a:xfrm>
                <a:custGeom>
                  <a:avLst/>
                  <a:gdLst>
                    <a:gd name="T0" fmla="*/ 101 w 128"/>
                    <a:gd name="T1" fmla="*/ 58 h 105"/>
                    <a:gd name="T2" fmla="*/ 74 w 128"/>
                    <a:gd name="T3" fmla="*/ 56 h 105"/>
                    <a:gd name="T4" fmla="*/ 68 w 128"/>
                    <a:gd name="T5" fmla="*/ 57 h 105"/>
                    <a:gd name="T6" fmla="*/ 51 w 128"/>
                    <a:gd name="T7" fmla="*/ 59 h 105"/>
                    <a:gd name="T8" fmla="*/ 36 w 128"/>
                    <a:gd name="T9" fmla="*/ 65 h 105"/>
                    <a:gd name="T10" fmla="*/ 28 w 128"/>
                    <a:gd name="T11" fmla="*/ 73 h 105"/>
                    <a:gd name="T12" fmla="*/ 16 w 128"/>
                    <a:gd name="T13" fmla="*/ 102 h 105"/>
                    <a:gd name="T14" fmla="*/ 13 w 128"/>
                    <a:gd name="T15" fmla="*/ 104 h 105"/>
                    <a:gd name="T16" fmla="*/ 1 w 128"/>
                    <a:gd name="T17" fmla="*/ 98 h 105"/>
                    <a:gd name="T18" fmla="*/ 0 w 128"/>
                    <a:gd name="T19" fmla="*/ 93 h 105"/>
                    <a:gd name="T20" fmla="*/ 15 w 128"/>
                    <a:gd name="T21" fmla="*/ 60 h 105"/>
                    <a:gd name="T22" fmla="*/ 16 w 128"/>
                    <a:gd name="T23" fmla="*/ 58 h 105"/>
                    <a:gd name="T24" fmla="*/ 20 w 128"/>
                    <a:gd name="T25" fmla="*/ 52 h 105"/>
                    <a:gd name="T26" fmla="*/ 32 w 128"/>
                    <a:gd name="T27" fmla="*/ 54 h 105"/>
                    <a:gd name="T28" fmla="*/ 39 w 128"/>
                    <a:gd name="T29" fmla="*/ 55 h 105"/>
                    <a:gd name="T30" fmla="*/ 72 w 128"/>
                    <a:gd name="T31" fmla="*/ 21 h 105"/>
                    <a:gd name="T32" fmla="*/ 74 w 128"/>
                    <a:gd name="T33" fmla="*/ 16 h 105"/>
                    <a:gd name="T34" fmla="*/ 74 w 128"/>
                    <a:gd name="T35" fmla="*/ 11 h 105"/>
                    <a:gd name="T36" fmla="*/ 71 w 128"/>
                    <a:gd name="T37" fmla="*/ 11 h 105"/>
                    <a:gd name="T38" fmla="*/ 68 w 128"/>
                    <a:gd name="T39" fmla="*/ 15 h 105"/>
                    <a:gd name="T40" fmla="*/ 68 w 128"/>
                    <a:gd name="T41" fmla="*/ 21 h 105"/>
                    <a:gd name="T42" fmla="*/ 59 w 128"/>
                    <a:gd name="T43" fmla="*/ 29 h 105"/>
                    <a:gd name="T44" fmla="*/ 53 w 128"/>
                    <a:gd name="T45" fmla="*/ 27 h 105"/>
                    <a:gd name="T46" fmla="*/ 47 w 128"/>
                    <a:gd name="T47" fmla="*/ 24 h 105"/>
                    <a:gd name="T48" fmla="*/ 47 w 128"/>
                    <a:gd name="T49" fmla="*/ 32 h 105"/>
                    <a:gd name="T50" fmla="*/ 47 w 128"/>
                    <a:gd name="T51" fmla="*/ 34 h 105"/>
                    <a:gd name="T52" fmla="*/ 43 w 128"/>
                    <a:gd name="T53" fmla="*/ 45 h 105"/>
                    <a:gd name="T54" fmla="*/ 31 w 128"/>
                    <a:gd name="T55" fmla="*/ 39 h 105"/>
                    <a:gd name="T56" fmla="*/ 29 w 128"/>
                    <a:gd name="T57" fmla="*/ 23 h 105"/>
                    <a:gd name="T58" fmla="*/ 33 w 128"/>
                    <a:gd name="T59" fmla="*/ 14 h 105"/>
                    <a:gd name="T60" fmla="*/ 36 w 128"/>
                    <a:gd name="T61" fmla="*/ 9 h 105"/>
                    <a:gd name="T62" fmla="*/ 42 w 128"/>
                    <a:gd name="T63" fmla="*/ 13 h 105"/>
                    <a:gd name="T64" fmla="*/ 44 w 128"/>
                    <a:gd name="T65" fmla="*/ 16 h 105"/>
                    <a:gd name="T66" fmla="*/ 57 w 128"/>
                    <a:gd name="T67" fmla="*/ 14 h 105"/>
                    <a:gd name="T68" fmla="*/ 62 w 128"/>
                    <a:gd name="T69" fmla="*/ 11 h 105"/>
                    <a:gd name="T70" fmla="*/ 84 w 128"/>
                    <a:gd name="T71" fmla="*/ 0 h 105"/>
                    <a:gd name="T72" fmla="*/ 96 w 128"/>
                    <a:gd name="T73" fmla="*/ 7 h 105"/>
                    <a:gd name="T74" fmla="*/ 96 w 128"/>
                    <a:gd name="T75" fmla="*/ 20 h 105"/>
                    <a:gd name="T76" fmla="*/ 83 w 128"/>
                    <a:gd name="T77" fmla="*/ 43 h 105"/>
                    <a:gd name="T78" fmla="*/ 94 w 128"/>
                    <a:gd name="T79" fmla="*/ 44 h 105"/>
                    <a:gd name="T80" fmla="*/ 122 w 128"/>
                    <a:gd name="T81" fmla="*/ 59 h 105"/>
                    <a:gd name="T82" fmla="*/ 120 w 128"/>
                    <a:gd name="T83" fmla="*/ 73 h 105"/>
                    <a:gd name="T84" fmla="*/ 98 w 128"/>
                    <a:gd name="T85" fmla="*/ 73 h 105"/>
                    <a:gd name="T86" fmla="*/ 97 w 128"/>
                    <a:gd name="T87" fmla="*/ 66 h 105"/>
                    <a:gd name="T88" fmla="*/ 101 w 128"/>
                    <a:gd name="T89" fmla="*/ 5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8" h="105">
                      <a:moveTo>
                        <a:pt x="101" y="58"/>
                      </a:moveTo>
                      <a:cubicBezTo>
                        <a:pt x="94" y="52"/>
                        <a:pt x="81" y="52"/>
                        <a:pt x="74" y="56"/>
                      </a:cubicBezTo>
                      <a:cubicBezTo>
                        <a:pt x="73" y="57"/>
                        <a:pt x="70" y="58"/>
                        <a:pt x="68" y="57"/>
                      </a:cubicBezTo>
                      <a:cubicBezTo>
                        <a:pt x="62" y="56"/>
                        <a:pt x="57" y="57"/>
                        <a:pt x="51" y="59"/>
                      </a:cubicBezTo>
                      <a:cubicBezTo>
                        <a:pt x="46" y="61"/>
                        <a:pt x="41" y="63"/>
                        <a:pt x="36" y="65"/>
                      </a:cubicBezTo>
                      <a:cubicBezTo>
                        <a:pt x="32" y="67"/>
                        <a:pt x="29" y="69"/>
                        <a:pt x="28" y="73"/>
                      </a:cubicBezTo>
                      <a:cubicBezTo>
                        <a:pt x="24" y="82"/>
                        <a:pt x="20" y="92"/>
                        <a:pt x="16" y="102"/>
                      </a:cubicBezTo>
                      <a:cubicBezTo>
                        <a:pt x="16" y="103"/>
                        <a:pt x="14" y="105"/>
                        <a:pt x="13" y="104"/>
                      </a:cubicBezTo>
                      <a:cubicBezTo>
                        <a:pt x="9" y="103"/>
                        <a:pt x="5" y="100"/>
                        <a:pt x="1" y="98"/>
                      </a:cubicBezTo>
                      <a:cubicBezTo>
                        <a:pt x="0" y="97"/>
                        <a:pt x="0" y="95"/>
                        <a:pt x="0" y="93"/>
                      </a:cubicBezTo>
                      <a:cubicBezTo>
                        <a:pt x="5" y="82"/>
                        <a:pt x="10" y="71"/>
                        <a:pt x="15" y="60"/>
                      </a:cubicBezTo>
                      <a:cubicBezTo>
                        <a:pt x="15" y="59"/>
                        <a:pt x="16" y="59"/>
                        <a:pt x="16" y="58"/>
                      </a:cubicBezTo>
                      <a:cubicBezTo>
                        <a:pt x="18" y="56"/>
                        <a:pt x="19" y="52"/>
                        <a:pt x="20" y="52"/>
                      </a:cubicBezTo>
                      <a:cubicBezTo>
                        <a:pt x="24" y="52"/>
                        <a:pt x="29" y="52"/>
                        <a:pt x="32" y="54"/>
                      </a:cubicBezTo>
                      <a:cubicBezTo>
                        <a:pt x="35" y="55"/>
                        <a:pt x="36" y="56"/>
                        <a:pt x="39" y="55"/>
                      </a:cubicBezTo>
                      <a:cubicBezTo>
                        <a:pt x="57" y="50"/>
                        <a:pt x="66" y="37"/>
                        <a:pt x="72" y="21"/>
                      </a:cubicBezTo>
                      <a:cubicBezTo>
                        <a:pt x="72" y="20"/>
                        <a:pt x="73" y="18"/>
                        <a:pt x="74" y="16"/>
                      </a:cubicBezTo>
                      <a:cubicBezTo>
                        <a:pt x="74" y="14"/>
                        <a:pt x="74" y="13"/>
                        <a:pt x="74" y="11"/>
                      </a:cubicBezTo>
                      <a:cubicBezTo>
                        <a:pt x="74" y="11"/>
                        <a:pt x="72" y="10"/>
                        <a:pt x="71" y="11"/>
                      </a:cubicBezTo>
                      <a:cubicBezTo>
                        <a:pt x="70" y="12"/>
                        <a:pt x="68" y="13"/>
                        <a:pt x="68" y="15"/>
                      </a:cubicBezTo>
                      <a:cubicBezTo>
                        <a:pt x="67" y="17"/>
                        <a:pt x="68" y="19"/>
                        <a:pt x="68" y="21"/>
                      </a:cubicBezTo>
                      <a:cubicBezTo>
                        <a:pt x="69" y="28"/>
                        <a:pt x="68" y="30"/>
                        <a:pt x="59" y="29"/>
                      </a:cubicBezTo>
                      <a:cubicBezTo>
                        <a:pt x="57" y="29"/>
                        <a:pt x="55" y="28"/>
                        <a:pt x="53" y="27"/>
                      </a:cubicBezTo>
                      <a:cubicBezTo>
                        <a:pt x="51" y="26"/>
                        <a:pt x="49" y="25"/>
                        <a:pt x="47" y="24"/>
                      </a:cubicBezTo>
                      <a:cubicBezTo>
                        <a:pt x="47" y="27"/>
                        <a:pt x="47" y="29"/>
                        <a:pt x="47" y="32"/>
                      </a:cubicBezTo>
                      <a:cubicBezTo>
                        <a:pt x="47" y="33"/>
                        <a:pt x="47" y="33"/>
                        <a:pt x="47" y="34"/>
                      </a:cubicBezTo>
                      <a:cubicBezTo>
                        <a:pt x="47" y="38"/>
                        <a:pt x="48" y="43"/>
                        <a:pt x="43" y="45"/>
                      </a:cubicBezTo>
                      <a:cubicBezTo>
                        <a:pt x="39" y="46"/>
                        <a:pt x="34" y="44"/>
                        <a:pt x="31" y="39"/>
                      </a:cubicBezTo>
                      <a:cubicBezTo>
                        <a:pt x="28" y="34"/>
                        <a:pt x="25" y="29"/>
                        <a:pt x="29" y="23"/>
                      </a:cubicBezTo>
                      <a:cubicBezTo>
                        <a:pt x="31" y="20"/>
                        <a:pt x="31" y="17"/>
                        <a:pt x="33" y="14"/>
                      </a:cubicBezTo>
                      <a:cubicBezTo>
                        <a:pt x="34" y="12"/>
                        <a:pt x="35" y="9"/>
                        <a:pt x="36" y="9"/>
                      </a:cubicBezTo>
                      <a:cubicBezTo>
                        <a:pt x="38" y="10"/>
                        <a:pt x="40" y="11"/>
                        <a:pt x="42" y="13"/>
                      </a:cubicBezTo>
                      <a:cubicBezTo>
                        <a:pt x="42" y="13"/>
                        <a:pt x="43" y="15"/>
                        <a:pt x="44" y="16"/>
                      </a:cubicBezTo>
                      <a:cubicBezTo>
                        <a:pt x="48" y="13"/>
                        <a:pt x="52" y="11"/>
                        <a:pt x="57" y="14"/>
                      </a:cubicBezTo>
                      <a:cubicBezTo>
                        <a:pt x="58" y="15"/>
                        <a:pt x="61" y="13"/>
                        <a:pt x="62" y="11"/>
                      </a:cubicBezTo>
                      <a:cubicBezTo>
                        <a:pt x="69" y="5"/>
                        <a:pt x="75" y="0"/>
                        <a:pt x="84" y="0"/>
                      </a:cubicBezTo>
                      <a:cubicBezTo>
                        <a:pt x="89" y="0"/>
                        <a:pt x="93" y="2"/>
                        <a:pt x="96" y="7"/>
                      </a:cubicBezTo>
                      <a:cubicBezTo>
                        <a:pt x="99" y="11"/>
                        <a:pt x="98" y="15"/>
                        <a:pt x="96" y="20"/>
                      </a:cubicBezTo>
                      <a:cubicBezTo>
                        <a:pt x="91" y="27"/>
                        <a:pt x="87" y="35"/>
                        <a:pt x="83" y="43"/>
                      </a:cubicBezTo>
                      <a:cubicBezTo>
                        <a:pt x="88" y="43"/>
                        <a:pt x="91" y="44"/>
                        <a:pt x="94" y="44"/>
                      </a:cubicBezTo>
                      <a:cubicBezTo>
                        <a:pt x="105" y="46"/>
                        <a:pt x="115" y="50"/>
                        <a:pt x="122" y="59"/>
                      </a:cubicBezTo>
                      <a:cubicBezTo>
                        <a:pt x="128" y="65"/>
                        <a:pt x="127" y="68"/>
                        <a:pt x="120" y="73"/>
                      </a:cubicBezTo>
                      <a:cubicBezTo>
                        <a:pt x="113" y="77"/>
                        <a:pt x="105" y="77"/>
                        <a:pt x="98" y="73"/>
                      </a:cubicBezTo>
                      <a:cubicBezTo>
                        <a:pt x="95" y="71"/>
                        <a:pt x="95" y="69"/>
                        <a:pt x="97" y="66"/>
                      </a:cubicBezTo>
                      <a:cubicBezTo>
                        <a:pt x="98" y="64"/>
                        <a:pt x="100" y="61"/>
                        <a:pt x="101"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8"/>
                <p:cNvSpPr/>
                <p:nvPr/>
              </p:nvSpPr>
              <p:spPr bwMode="auto">
                <a:xfrm>
                  <a:off x="5664200" y="2355851"/>
                  <a:ext cx="341313" cy="407988"/>
                </a:xfrm>
                <a:custGeom>
                  <a:avLst/>
                  <a:gdLst>
                    <a:gd name="T0" fmla="*/ 46 w 80"/>
                    <a:gd name="T1" fmla="*/ 29 h 96"/>
                    <a:gd name="T2" fmla="*/ 65 w 80"/>
                    <a:gd name="T3" fmla="*/ 29 h 96"/>
                    <a:gd name="T4" fmla="*/ 79 w 80"/>
                    <a:gd name="T5" fmla="*/ 41 h 96"/>
                    <a:gd name="T6" fmla="*/ 74 w 80"/>
                    <a:gd name="T7" fmla="*/ 43 h 96"/>
                    <a:gd name="T8" fmla="*/ 60 w 80"/>
                    <a:gd name="T9" fmla="*/ 43 h 96"/>
                    <a:gd name="T10" fmla="*/ 52 w 80"/>
                    <a:gd name="T11" fmla="*/ 50 h 96"/>
                    <a:gd name="T12" fmla="*/ 49 w 80"/>
                    <a:gd name="T13" fmla="*/ 87 h 96"/>
                    <a:gd name="T14" fmla="*/ 37 w 80"/>
                    <a:gd name="T15" fmla="*/ 95 h 96"/>
                    <a:gd name="T16" fmla="*/ 21 w 80"/>
                    <a:gd name="T17" fmla="*/ 68 h 96"/>
                    <a:gd name="T18" fmla="*/ 22 w 80"/>
                    <a:gd name="T19" fmla="*/ 62 h 96"/>
                    <a:gd name="T20" fmla="*/ 30 w 80"/>
                    <a:gd name="T21" fmla="*/ 72 h 96"/>
                    <a:gd name="T22" fmla="*/ 40 w 80"/>
                    <a:gd name="T23" fmla="*/ 70 h 96"/>
                    <a:gd name="T24" fmla="*/ 43 w 80"/>
                    <a:gd name="T25" fmla="*/ 46 h 96"/>
                    <a:gd name="T26" fmla="*/ 24 w 80"/>
                    <a:gd name="T27" fmla="*/ 52 h 96"/>
                    <a:gd name="T28" fmla="*/ 19 w 80"/>
                    <a:gd name="T29" fmla="*/ 54 h 96"/>
                    <a:gd name="T30" fmla="*/ 6 w 80"/>
                    <a:gd name="T31" fmla="*/ 54 h 96"/>
                    <a:gd name="T32" fmla="*/ 2 w 80"/>
                    <a:gd name="T33" fmla="*/ 40 h 96"/>
                    <a:gd name="T34" fmla="*/ 6 w 80"/>
                    <a:gd name="T35" fmla="*/ 37 h 96"/>
                    <a:gd name="T36" fmla="*/ 28 w 80"/>
                    <a:gd name="T37" fmla="*/ 33 h 96"/>
                    <a:gd name="T38" fmla="*/ 33 w 80"/>
                    <a:gd name="T39" fmla="*/ 32 h 96"/>
                    <a:gd name="T40" fmla="*/ 36 w 80"/>
                    <a:gd name="T41" fmla="*/ 22 h 96"/>
                    <a:gd name="T42" fmla="*/ 46 w 80"/>
                    <a:gd name="T43" fmla="*/ 12 h 96"/>
                    <a:gd name="T44" fmla="*/ 45 w 80"/>
                    <a:gd name="T45" fmla="*/ 10 h 96"/>
                    <a:gd name="T46" fmla="*/ 26 w 80"/>
                    <a:gd name="T47" fmla="*/ 17 h 96"/>
                    <a:gd name="T48" fmla="*/ 15 w 80"/>
                    <a:gd name="T49" fmla="*/ 24 h 96"/>
                    <a:gd name="T50" fmla="*/ 5 w 80"/>
                    <a:gd name="T51" fmla="*/ 22 h 96"/>
                    <a:gd name="T52" fmla="*/ 1 w 80"/>
                    <a:gd name="T53" fmla="*/ 17 h 96"/>
                    <a:gd name="T54" fmla="*/ 36 w 80"/>
                    <a:gd name="T55" fmla="*/ 2 h 96"/>
                    <a:gd name="T56" fmla="*/ 55 w 80"/>
                    <a:gd name="T57" fmla="*/ 0 h 96"/>
                    <a:gd name="T58" fmla="*/ 61 w 80"/>
                    <a:gd name="T59" fmla="*/ 6 h 96"/>
                    <a:gd name="T60" fmla="*/ 59 w 80"/>
                    <a:gd name="T61" fmla="*/ 13 h 96"/>
                    <a:gd name="T62" fmla="*/ 46 w 80"/>
                    <a:gd name="T63" fmla="*/ 2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 h="96">
                      <a:moveTo>
                        <a:pt x="46" y="29"/>
                      </a:moveTo>
                      <a:cubicBezTo>
                        <a:pt x="53" y="30"/>
                        <a:pt x="59" y="31"/>
                        <a:pt x="65" y="29"/>
                      </a:cubicBezTo>
                      <a:cubicBezTo>
                        <a:pt x="71" y="27"/>
                        <a:pt x="80" y="34"/>
                        <a:pt x="79" y="41"/>
                      </a:cubicBezTo>
                      <a:cubicBezTo>
                        <a:pt x="79" y="42"/>
                        <a:pt x="76" y="43"/>
                        <a:pt x="74" y="43"/>
                      </a:cubicBezTo>
                      <a:cubicBezTo>
                        <a:pt x="70" y="43"/>
                        <a:pt x="65" y="43"/>
                        <a:pt x="60" y="43"/>
                      </a:cubicBezTo>
                      <a:cubicBezTo>
                        <a:pt x="53" y="42"/>
                        <a:pt x="52" y="44"/>
                        <a:pt x="52" y="50"/>
                      </a:cubicBezTo>
                      <a:cubicBezTo>
                        <a:pt x="51" y="62"/>
                        <a:pt x="51" y="75"/>
                        <a:pt x="49" y="87"/>
                      </a:cubicBezTo>
                      <a:cubicBezTo>
                        <a:pt x="48" y="95"/>
                        <a:pt x="45" y="96"/>
                        <a:pt x="37" y="95"/>
                      </a:cubicBezTo>
                      <a:cubicBezTo>
                        <a:pt x="25" y="92"/>
                        <a:pt x="15" y="82"/>
                        <a:pt x="21" y="68"/>
                      </a:cubicBezTo>
                      <a:cubicBezTo>
                        <a:pt x="21" y="66"/>
                        <a:pt x="21" y="64"/>
                        <a:pt x="22" y="62"/>
                      </a:cubicBezTo>
                      <a:cubicBezTo>
                        <a:pt x="24" y="65"/>
                        <a:pt x="27" y="69"/>
                        <a:pt x="30" y="72"/>
                      </a:cubicBezTo>
                      <a:cubicBezTo>
                        <a:pt x="33" y="76"/>
                        <a:pt x="39" y="75"/>
                        <a:pt x="40" y="70"/>
                      </a:cubicBezTo>
                      <a:cubicBezTo>
                        <a:pt x="41" y="62"/>
                        <a:pt x="42" y="54"/>
                        <a:pt x="43" y="46"/>
                      </a:cubicBezTo>
                      <a:cubicBezTo>
                        <a:pt x="35" y="45"/>
                        <a:pt x="30" y="49"/>
                        <a:pt x="24" y="52"/>
                      </a:cubicBezTo>
                      <a:cubicBezTo>
                        <a:pt x="22" y="52"/>
                        <a:pt x="21" y="54"/>
                        <a:pt x="19" y="54"/>
                      </a:cubicBezTo>
                      <a:cubicBezTo>
                        <a:pt x="14" y="58"/>
                        <a:pt x="11" y="57"/>
                        <a:pt x="6" y="54"/>
                      </a:cubicBezTo>
                      <a:cubicBezTo>
                        <a:pt x="3" y="51"/>
                        <a:pt x="0" y="44"/>
                        <a:pt x="2" y="40"/>
                      </a:cubicBezTo>
                      <a:cubicBezTo>
                        <a:pt x="2" y="39"/>
                        <a:pt x="5" y="37"/>
                        <a:pt x="6" y="37"/>
                      </a:cubicBezTo>
                      <a:cubicBezTo>
                        <a:pt x="14" y="39"/>
                        <a:pt x="20" y="35"/>
                        <a:pt x="28" y="33"/>
                      </a:cubicBezTo>
                      <a:cubicBezTo>
                        <a:pt x="29" y="33"/>
                        <a:pt x="31" y="32"/>
                        <a:pt x="33" y="32"/>
                      </a:cubicBezTo>
                      <a:cubicBezTo>
                        <a:pt x="31" y="27"/>
                        <a:pt x="31" y="24"/>
                        <a:pt x="36" y="22"/>
                      </a:cubicBezTo>
                      <a:cubicBezTo>
                        <a:pt x="39" y="19"/>
                        <a:pt x="42" y="15"/>
                        <a:pt x="46" y="12"/>
                      </a:cubicBezTo>
                      <a:cubicBezTo>
                        <a:pt x="45" y="11"/>
                        <a:pt x="45" y="11"/>
                        <a:pt x="45" y="10"/>
                      </a:cubicBezTo>
                      <a:cubicBezTo>
                        <a:pt x="38" y="13"/>
                        <a:pt x="32" y="15"/>
                        <a:pt x="26" y="17"/>
                      </a:cubicBezTo>
                      <a:cubicBezTo>
                        <a:pt x="22" y="19"/>
                        <a:pt x="18" y="22"/>
                        <a:pt x="15" y="24"/>
                      </a:cubicBezTo>
                      <a:cubicBezTo>
                        <a:pt x="11" y="26"/>
                        <a:pt x="7" y="27"/>
                        <a:pt x="5" y="22"/>
                      </a:cubicBezTo>
                      <a:cubicBezTo>
                        <a:pt x="4" y="20"/>
                        <a:pt x="3" y="19"/>
                        <a:pt x="1" y="17"/>
                      </a:cubicBezTo>
                      <a:cubicBezTo>
                        <a:pt x="13" y="12"/>
                        <a:pt x="25" y="6"/>
                        <a:pt x="36" y="2"/>
                      </a:cubicBezTo>
                      <a:cubicBezTo>
                        <a:pt x="42" y="0"/>
                        <a:pt x="49" y="0"/>
                        <a:pt x="55" y="0"/>
                      </a:cubicBezTo>
                      <a:cubicBezTo>
                        <a:pt x="57" y="0"/>
                        <a:pt x="60" y="4"/>
                        <a:pt x="61" y="6"/>
                      </a:cubicBezTo>
                      <a:cubicBezTo>
                        <a:pt x="62" y="8"/>
                        <a:pt x="61" y="11"/>
                        <a:pt x="59" y="13"/>
                      </a:cubicBezTo>
                      <a:cubicBezTo>
                        <a:pt x="55" y="18"/>
                        <a:pt x="51" y="23"/>
                        <a:pt x="4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3" name="组合 32"/>
              <p:cNvGrpSpPr/>
              <p:nvPr/>
            </p:nvGrpSpPr>
            <p:grpSpPr>
              <a:xfrm>
                <a:off x="11192276" y="2400300"/>
                <a:ext cx="322175" cy="373063"/>
                <a:chOff x="3792874" y="3138488"/>
                <a:chExt cx="322175" cy="373063"/>
              </a:xfrm>
              <a:grpFill/>
            </p:grpSpPr>
            <p:sp>
              <p:nvSpPr>
                <p:cNvPr id="34" name="Freeform 15"/>
                <p:cNvSpPr/>
                <p:nvPr/>
              </p:nvSpPr>
              <p:spPr bwMode="auto">
                <a:xfrm>
                  <a:off x="3792874" y="3235325"/>
                  <a:ext cx="112625" cy="246063"/>
                </a:xfrm>
                <a:custGeom>
                  <a:avLst/>
                  <a:gdLst>
                    <a:gd name="T0" fmla="*/ 16 w 39"/>
                    <a:gd name="T1" fmla="*/ 29 h 58"/>
                    <a:gd name="T2" fmla="*/ 27 w 39"/>
                    <a:gd name="T3" fmla="*/ 7 h 58"/>
                    <a:gd name="T4" fmla="*/ 31 w 39"/>
                    <a:gd name="T5" fmla="*/ 1 h 58"/>
                    <a:gd name="T6" fmla="*/ 34 w 39"/>
                    <a:gd name="T7" fmla="*/ 6 h 58"/>
                    <a:gd name="T8" fmla="*/ 35 w 39"/>
                    <a:gd name="T9" fmla="*/ 26 h 58"/>
                    <a:gd name="T10" fmla="*/ 20 w 39"/>
                    <a:gd name="T11" fmla="*/ 52 h 58"/>
                    <a:gd name="T12" fmla="*/ 9 w 39"/>
                    <a:gd name="T13" fmla="*/ 57 h 58"/>
                    <a:gd name="T14" fmla="*/ 1 w 39"/>
                    <a:gd name="T15" fmla="*/ 43 h 58"/>
                    <a:gd name="T16" fmla="*/ 4 w 39"/>
                    <a:gd name="T17" fmla="*/ 6 h 58"/>
                    <a:gd name="T18" fmla="*/ 8 w 39"/>
                    <a:gd name="T19" fmla="*/ 0 h 58"/>
                    <a:gd name="T20" fmla="*/ 15 w 39"/>
                    <a:gd name="T21" fmla="*/ 6 h 58"/>
                    <a:gd name="T22" fmla="*/ 14 w 39"/>
                    <a:gd name="T23" fmla="*/ 20 h 58"/>
                    <a:gd name="T24" fmla="*/ 14 w 39"/>
                    <a:gd name="T25" fmla="*/ 28 h 58"/>
                    <a:gd name="T26" fmla="*/ 16 w 39"/>
                    <a:gd name="T27"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58">
                      <a:moveTo>
                        <a:pt x="16" y="29"/>
                      </a:moveTo>
                      <a:cubicBezTo>
                        <a:pt x="19" y="21"/>
                        <a:pt x="23" y="14"/>
                        <a:pt x="27" y="7"/>
                      </a:cubicBezTo>
                      <a:cubicBezTo>
                        <a:pt x="28" y="5"/>
                        <a:pt x="29" y="3"/>
                        <a:pt x="31" y="1"/>
                      </a:cubicBezTo>
                      <a:cubicBezTo>
                        <a:pt x="32" y="3"/>
                        <a:pt x="33" y="4"/>
                        <a:pt x="34" y="6"/>
                      </a:cubicBezTo>
                      <a:cubicBezTo>
                        <a:pt x="37" y="12"/>
                        <a:pt x="39" y="19"/>
                        <a:pt x="35" y="26"/>
                      </a:cubicBezTo>
                      <a:cubicBezTo>
                        <a:pt x="30" y="34"/>
                        <a:pt x="25" y="43"/>
                        <a:pt x="20" y="52"/>
                      </a:cubicBezTo>
                      <a:cubicBezTo>
                        <a:pt x="18" y="56"/>
                        <a:pt x="12" y="58"/>
                        <a:pt x="9" y="57"/>
                      </a:cubicBezTo>
                      <a:cubicBezTo>
                        <a:pt x="2" y="54"/>
                        <a:pt x="0" y="50"/>
                        <a:pt x="1" y="43"/>
                      </a:cubicBezTo>
                      <a:cubicBezTo>
                        <a:pt x="2" y="31"/>
                        <a:pt x="3" y="18"/>
                        <a:pt x="4" y="6"/>
                      </a:cubicBezTo>
                      <a:cubicBezTo>
                        <a:pt x="4" y="4"/>
                        <a:pt x="4" y="0"/>
                        <a:pt x="8" y="0"/>
                      </a:cubicBezTo>
                      <a:cubicBezTo>
                        <a:pt x="11" y="0"/>
                        <a:pt x="15" y="1"/>
                        <a:pt x="15" y="6"/>
                      </a:cubicBezTo>
                      <a:cubicBezTo>
                        <a:pt x="15" y="10"/>
                        <a:pt x="14" y="15"/>
                        <a:pt x="14" y="20"/>
                      </a:cubicBezTo>
                      <a:cubicBezTo>
                        <a:pt x="14" y="23"/>
                        <a:pt x="14" y="25"/>
                        <a:pt x="14" y="28"/>
                      </a:cubicBezTo>
                      <a:cubicBezTo>
                        <a:pt x="14" y="28"/>
                        <a:pt x="15" y="28"/>
                        <a:pt x="1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6"/>
                <p:cNvSpPr/>
                <p:nvPr/>
              </p:nvSpPr>
              <p:spPr bwMode="auto">
                <a:xfrm>
                  <a:off x="3980111" y="3138488"/>
                  <a:ext cx="134938" cy="373063"/>
                </a:xfrm>
                <a:custGeom>
                  <a:avLst/>
                  <a:gdLst>
                    <a:gd name="T0" fmla="*/ 9 w 47"/>
                    <a:gd name="T1" fmla="*/ 73 h 88"/>
                    <a:gd name="T2" fmla="*/ 3 w 47"/>
                    <a:gd name="T3" fmla="*/ 67 h 88"/>
                    <a:gd name="T4" fmla="*/ 3 w 47"/>
                    <a:gd name="T5" fmla="*/ 57 h 88"/>
                    <a:gd name="T6" fmla="*/ 20 w 47"/>
                    <a:gd name="T7" fmla="*/ 38 h 88"/>
                    <a:gd name="T8" fmla="*/ 33 w 47"/>
                    <a:gd name="T9" fmla="*/ 20 h 88"/>
                    <a:gd name="T10" fmla="*/ 33 w 47"/>
                    <a:gd name="T11" fmla="*/ 4 h 88"/>
                    <a:gd name="T12" fmla="*/ 32 w 47"/>
                    <a:gd name="T13" fmla="*/ 1 h 88"/>
                    <a:gd name="T14" fmla="*/ 33 w 47"/>
                    <a:gd name="T15" fmla="*/ 0 h 88"/>
                    <a:gd name="T16" fmla="*/ 41 w 47"/>
                    <a:gd name="T17" fmla="*/ 6 h 88"/>
                    <a:gd name="T18" fmla="*/ 43 w 47"/>
                    <a:gd name="T19" fmla="*/ 26 h 88"/>
                    <a:gd name="T20" fmla="*/ 29 w 47"/>
                    <a:gd name="T21" fmla="*/ 48 h 88"/>
                    <a:gd name="T22" fmla="*/ 30 w 47"/>
                    <a:gd name="T23" fmla="*/ 52 h 88"/>
                    <a:gd name="T24" fmla="*/ 40 w 47"/>
                    <a:gd name="T25" fmla="*/ 73 h 88"/>
                    <a:gd name="T26" fmla="*/ 41 w 47"/>
                    <a:gd name="T27" fmla="*/ 84 h 88"/>
                    <a:gd name="T28" fmla="*/ 37 w 47"/>
                    <a:gd name="T29" fmla="*/ 86 h 88"/>
                    <a:gd name="T30" fmla="*/ 31 w 47"/>
                    <a:gd name="T31" fmla="*/ 75 h 88"/>
                    <a:gd name="T32" fmla="*/ 28 w 47"/>
                    <a:gd name="T33" fmla="*/ 60 h 88"/>
                    <a:gd name="T34" fmla="*/ 22 w 47"/>
                    <a:gd name="T35" fmla="*/ 59 h 88"/>
                    <a:gd name="T36" fmla="*/ 9 w 47"/>
                    <a:gd name="T37"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 h="88">
                      <a:moveTo>
                        <a:pt x="9" y="73"/>
                      </a:moveTo>
                      <a:cubicBezTo>
                        <a:pt x="7" y="71"/>
                        <a:pt x="5" y="69"/>
                        <a:pt x="3" y="67"/>
                      </a:cubicBezTo>
                      <a:cubicBezTo>
                        <a:pt x="1" y="64"/>
                        <a:pt x="0" y="61"/>
                        <a:pt x="3" y="57"/>
                      </a:cubicBezTo>
                      <a:cubicBezTo>
                        <a:pt x="9" y="51"/>
                        <a:pt x="14" y="45"/>
                        <a:pt x="20" y="38"/>
                      </a:cubicBezTo>
                      <a:cubicBezTo>
                        <a:pt x="24" y="32"/>
                        <a:pt x="28" y="26"/>
                        <a:pt x="33" y="20"/>
                      </a:cubicBezTo>
                      <a:cubicBezTo>
                        <a:pt x="36" y="15"/>
                        <a:pt x="36" y="9"/>
                        <a:pt x="33" y="4"/>
                      </a:cubicBezTo>
                      <a:cubicBezTo>
                        <a:pt x="32" y="3"/>
                        <a:pt x="32" y="2"/>
                        <a:pt x="32" y="1"/>
                      </a:cubicBezTo>
                      <a:cubicBezTo>
                        <a:pt x="32" y="1"/>
                        <a:pt x="33" y="0"/>
                        <a:pt x="33" y="0"/>
                      </a:cubicBezTo>
                      <a:cubicBezTo>
                        <a:pt x="36" y="2"/>
                        <a:pt x="39" y="4"/>
                        <a:pt x="41" y="6"/>
                      </a:cubicBezTo>
                      <a:cubicBezTo>
                        <a:pt x="46" y="11"/>
                        <a:pt x="47" y="20"/>
                        <a:pt x="43" y="26"/>
                      </a:cubicBezTo>
                      <a:cubicBezTo>
                        <a:pt x="39" y="33"/>
                        <a:pt x="34" y="40"/>
                        <a:pt x="29" y="48"/>
                      </a:cubicBezTo>
                      <a:cubicBezTo>
                        <a:pt x="29" y="49"/>
                        <a:pt x="29" y="52"/>
                        <a:pt x="30" y="52"/>
                      </a:cubicBezTo>
                      <a:cubicBezTo>
                        <a:pt x="38" y="57"/>
                        <a:pt x="38" y="65"/>
                        <a:pt x="40" y="73"/>
                      </a:cubicBezTo>
                      <a:cubicBezTo>
                        <a:pt x="41" y="76"/>
                        <a:pt x="41" y="80"/>
                        <a:pt x="41" y="84"/>
                      </a:cubicBezTo>
                      <a:cubicBezTo>
                        <a:pt x="41" y="87"/>
                        <a:pt x="39" y="88"/>
                        <a:pt x="37" y="86"/>
                      </a:cubicBezTo>
                      <a:cubicBezTo>
                        <a:pt x="33" y="83"/>
                        <a:pt x="31" y="81"/>
                        <a:pt x="31" y="75"/>
                      </a:cubicBezTo>
                      <a:cubicBezTo>
                        <a:pt x="31" y="70"/>
                        <a:pt x="30" y="65"/>
                        <a:pt x="28" y="60"/>
                      </a:cubicBezTo>
                      <a:cubicBezTo>
                        <a:pt x="27" y="55"/>
                        <a:pt x="25" y="56"/>
                        <a:pt x="22" y="59"/>
                      </a:cubicBezTo>
                      <a:cubicBezTo>
                        <a:pt x="18" y="64"/>
                        <a:pt x="14" y="68"/>
                        <a:pt x="9"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7"/>
                <p:cNvSpPr/>
                <p:nvPr/>
              </p:nvSpPr>
              <p:spPr bwMode="auto">
                <a:xfrm>
                  <a:off x="3872924" y="3138488"/>
                  <a:ext cx="75438" cy="79375"/>
                </a:xfrm>
                <a:custGeom>
                  <a:avLst/>
                  <a:gdLst>
                    <a:gd name="T0" fmla="*/ 0 w 26"/>
                    <a:gd name="T1" fmla="*/ 0 h 19"/>
                    <a:gd name="T2" fmla="*/ 20 w 26"/>
                    <a:gd name="T3" fmla="*/ 1 h 19"/>
                    <a:gd name="T4" fmla="*/ 23 w 26"/>
                    <a:gd name="T5" fmla="*/ 12 h 19"/>
                    <a:gd name="T6" fmla="*/ 12 w 26"/>
                    <a:gd name="T7" fmla="*/ 18 h 19"/>
                    <a:gd name="T8" fmla="*/ 3 w 26"/>
                    <a:gd name="T9" fmla="*/ 11 h 19"/>
                    <a:gd name="T10" fmla="*/ 0 w 26"/>
                    <a:gd name="T11" fmla="*/ 0 h 19"/>
                  </a:gdLst>
                  <a:ahLst/>
                  <a:cxnLst>
                    <a:cxn ang="0">
                      <a:pos x="T0" y="T1"/>
                    </a:cxn>
                    <a:cxn ang="0">
                      <a:pos x="T2" y="T3"/>
                    </a:cxn>
                    <a:cxn ang="0">
                      <a:pos x="T4" y="T5"/>
                    </a:cxn>
                    <a:cxn ang="0">
                      <a:pos x="T6" y="T7"/>
                    </a:cxn>
                    <a:cxn ang="0">
                      <a:pos x="T8" y="T9"/>
                    </a:cxn>
                    <a:cxn ang="0">
                      <a:pos x="T10" y="T11"/>
                    </a:cxn>
                  </a:cxnLst>
                  <a:rect l="0" t="0" r="r" b="b"/>
                  <a:pathLst>
                    <a:path w="26" h="19">
                      <a:moveTo>
                        <a:pt x="0" y="0"/>
                      </a:moveTo>
                      <a:cubicBezTo>
                        <a:pt x="8" y="1"/>
                        <a:pt x="14" y="1"/>
                        <a:pt x="20" y="1"/>
                      </a:cubicBezTo>
                      <a:cubicBezTo>
                        <a:pt x="24" y="1"/>
                        <a:pt x="26" y="8"/>
                        <a:pt x="23" y="12"/>
                      </a:cubicBezTo>
                      <a:cubicBezTo>
                        <a:pt x="21" y="16"/>
                        <a:pt x="17" y="19"/>
                        <a:pt x="12" y="18"/>
                      </a:cubicBezTo>
                      <a:cubicBezTo>
                        <a:pt x="8" y="18"/>
                        <a:pt x="5" y="15"/>
                        <a:pt x="3" y="11"/>
                      </a:cubicBezTo>
                      <a:cubicBezTo>
                        <a:pt x="2" y="8"/>
                        <a:pt x="1"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17" name="组合 16"/>
            <p:cNvGrpSpPr/>
            <p:nvPr/>
          </p:nvGrpSpPr>
          <p:grpSpPr>
            <a:xfrm>
              <a:off x="582366" y="5719539"/>
              <a:ext cx="2716733" cy="681262"/>
              <a:chOff x="6738929" y="2270918"/>
              <a:chExt cx="2766486" cy="693738"/>
            </a:xfrm>
            <a:grpFill/>
          </p:grpSpPr>
          <p:grpSp>
            <p:nvGrpSpPr>
              <p:cNvPr id="18" name="组合 17"/>
              <p:cNvGrpSpPr/>
              <p:nvPr/>
            </p:nvGrpSpPr>
            <p:grpSpPr>
              <a:xfrm>
                <a:off x="8180494" y="2355056"/>
                <a:ext cx="484188" cy="509588"/>
                <a:chOff x="6113463" y="3541713"/>
                <a:chExt cx="484188" cy="509588"/>
              </a:xfrm>
              <a:grpFill/>
            </p:grpSpPr>
            <p:sp>
              <p:nvSpPr>
                <p:cNvPr id="28" name="Freeform 9"/>
                <p:cNvSpPr>
                  <a:spLocks noEditPoints="1"/>
                </p:cNvSpPr>
                <p:nvPr/>
              </p:nvSpPr>
              <p:spPr bwMode="auto">
                <a:xfrm>
                  <a:off x="6113463" y="3579813"/>
                  <a:ext cx="252413" cy="428625"/>
                </a:xfrm>
                <a:custGeom>
                  <a:avLst/>
                  <a:gdLst>
                    <a:gd name="T0" fmla="*/ 39 w 59"/>
                    <a:gd name="T1" fmla="*/ 78 h 101"/>
                    <a:gd name="T2" fmla="*/ 17 w 59"/>
                    <a:gd name="T3" fmla="*/ 94 h 101"/>
                    <a:gd name="T4" fmla="*/ 8 w 59"/>
                    <a:gd name="T5" fmla="*/ 94 h 101"/>
                    <a:gd name="T6" fmla="*/ 0 w 59"/>
                    <a:gd name="T7" fmla="*/ 79 h 101"/>
                    <a:gd name="T8" fmla="*/ 17 w 59"/>
                    <a:gd name="T9" fmla="*/ 73 h 101"/>
                    <a:gd name="T10" fmla="*/ 10 w 59"/>
                    <a:gd name="T11" fmla="*/ 68 h 101"/>
                    <a:gd name="T12" fmla="*/ 8 w 59"/>
                    <a:gd name="T13" fmla="*/ 60 h 101"/>
                    <a:gd name="T14" fmla="*/ 18 w 59"/>
                    <a:gd name="T15" fmla="*/ 23 h 101"/>
                    <a:gd name="T16" fmla="*/ 26 w 59"/>
                    <a:gd name="T17" fmla="*/ 17 h 101"/>
                    <a:gd name="T18" fmla="*/ 36 w 59"/>
                    <a:gd name="T19" fmla="*/ 26 h 101"/>
                    <a:gd name="T20" fmla="*/ 36 w 59"/>
                    <a:gd name="T21" fmla="*/ 27 h 101"/>
                    <a:gd name="T22" fmla="*/ 43 w 59"/>
                    <a:gd name="T23" fmla="*/ 40 h 101"/>
                    <a:gd name="T24" fmla="*/ 42 w 59"/>
                    <a:gd name="T25" fmla="*/ 12 h 101"/>
                    <a:gd name="T26" fmla="*/ 21 w 59"/>
                    <a:gd name="T27" fmla="*/ 5 h 101"/>
                    <a:gd name="T28" fmla="*/ 44 w 59"/>
                    <a:gd name="T29" fmla="*/ 1 h 101"/>
                    <a:gd name="T30" fmla="*/ 57 w 59"/>
                    <a:gd name="T31" fmla="*/ 17 h 101"/>
                    <a:gd name="T32" fmla="*/ 56 w 59"/>
                    <a:gd name="T33" fmla="*/ 48 h 101"/>
                    <a:gd name="T34" fmla="*/ 57 w 59"/>
                    <a:gd name="T35" fmla="*/ 55 h 101"/>
                    <a:gd name="T36" fmla="*/ 55 w 59"/>
                    <a:gd name="T37" fmla="*/ 64 h 101"/>
                    <a:gd name="T38" fmla="*/ 54 w 59"/>
                    <a:gd name="T39" fmla="*/ 71 h 101"/>
                    <a:gd name="T40" fmla="*/ 52 w 59"/>
                    <a:gd name="T41" fmla="*/ 95 h 101"/>
                    <a:gd name="T42" fmla="*/ 49 w 59"/>
                    <a:gd name="T43" fmla="*/ 101 h 101"/>
                    <a:gd name="T44" fmla="*/ 43 w 59"/>
                    <a:gd name="T45" fmla="*/ 98 h 101"/>
                    <a:gd name="T46" fmla="*/ 38 w 59"/>
                    <a:gd name="T47" fmla="*/ 86 h 101"/>
                    <a:gd name="T48" fmla="*/ 39 w 59"/>
                    <a:gd name="T49" fmla="*/ 78 h 101"/>
                    <a:gd name="T50" fmla="*/ 42 w 59"/>
                    <a:gd name="T51" fmla="*/ 47 h 101"/>
                    <a:gd name="T52" fmla="*/ 32 w 59"/>
                    <a:gd name="T53" fmla="*/ 44 h 101"/>
                    <a:gd name="T54" fmla="*/ 29 w 59"/>
                    <a:gd name="T55" fmla="*/ 64 h 101"/>
                    <a:gd name="T56" fmla="*/ 42 w 59"/>
                    <a:gd name="T57" fmla="*/ 4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101">
                      <a:moveTo>
                        <a:pt x="39" y="78"/>
                      </a:moveTo>
                      <a:cubicBezTo>
                        <a:pt x="31" y="84"/>
                        <a:pt x="24" y="89"/>
                        <a:pt x="17" y="94"/>
                      </a:cubicBezTo>
                      <a:cubicBezTo>
                        <a:pt x="14" y="97"/>
                        <a:pt x="11" y="96"/>
                        <a:pt x="8" y="94"/>
                      </a:cubicBezTo>
                      <a:cubicBezTo>
                        <a:pt x="4" y="90"/>
                        <a:pt x="0" y="86"/>
                        <a:pt x="0" y="79"/>
                      </a:cubicBezTo>
                      <a:cubicBezTo>
                        <a:pt x="6" y="82"/>
                        <a:pt x="12" y="80"/>
                        <a:pt x="17" y="73"/>
                      </a:cubicBezTo>
                      <a:cubicBezTo>
                        <a:pt x="15" y="72"/>
                        <a:pt x="13" y="70"/>
                        <a:pt x="10" y="68"/>
                      </a:cubicBezTo>
                      <a:cubicBezTo>
                        <a:pt x="7" y="66"/>
                        <a:pt x="7" y="63"/>
                        <a:pt x="8" y="60"/>
                      </a:cubicBezTo>
                      <a:cubicBezTo>
                        <a:pt x="11" y="48"/>
                        <a:pt x="15" y="36"/>
                        <a:pt x="18" y="23"/>
                      </a:cubicBezTo>
                      <a:cubicBezTo>
                        <a:pt x="19" y="20"/>
                        <a:pt x="20" y="16"/>
                        <a:pt x="26" y="17"/>
                      </a:cubicBezTo>
                      <a:cubicBezTo>
                        <a:pt x="32" y="18"/>
                        <a:pt x="36" y="21"/>
                        <a:pt x="36" y="26"/>
                      </a:cubicBezTo>
                      <a:cubicBezTo>
                        <a:pt x="36" y="26"/>
                        <a:pt x="36" y="27"/>
                        <a:pt x="36" y="27"/>
                      </a:cubicBezTo>
                      <a:cubicBezTo>
                        <a:pt x="35" y="33"/>
                        <a:pt x="38" y="37"/>
                        <a:pt x="43" y="40"/>
                      </a:cubicBezTo>
                      <a:cubicBezTo>
                        <a:pt x="43" y="31"/>
                        <a:pt x="42" y="22"/>
                        <a:pt x="42" y="12"/>
                      </a:cubicBezTo>
                      <a:cubicBezTo>
                        <a:pt x="30" y="16"/>
                        <a:pt x="20" y="12"/>
                        <a:pt x="21" y="5"/>
                      </a:cubicBezTo>
                      <a:cubicBezTo>
                        <a:pt x="29" y="3"/>
                        <a:pt x="36" y="1"/>
                        <a:pt x="44" y="1"/>
                      </a:cubicBezTo>
                      <a:cubicBezTo>
                        <a:pt x="54" y="0"/>
                        <a:pt x="59" y="8"/>
                        <a:pt x="57" y="17"/>
                      </a:cubicBezTo>
                      <a:cubicBezTo>
                        <a:pt x="56" y="27"/>
                        <a:pt x="56" y="38"/>
                        <a:pt x="56" y="48"/>
                      </a:cubicBezTo>
                      <a:cubicBezTo>
                        <a:pt x="56" y="50"/>
                        <a:pt x="57" y="52"/>
                        <a:pt x="57" y="55"/>
                      </a:cubicBezTo>
                      <a:cubicBezTo>
                        <a:pt x="57" y="58"/>
                        <a:pt x="56" y="61"/>
                        <a:pt x="55" y="64"/>
                      </a:cubicBezTo>
                      <a:cubicBezTo>
                        <a:pt x="55" y="66"/>
                        <a:pt x="54" y="68"/>
                        <a:pt x="54" y="71"/>
                      </a:cubicBezTo>
                      <a:cubicBezTo>
                        <a:pt x="53" y="79"/>
                        <a:pt x="53" y="87"/>
                        <a:pt x="52" y="95"/>
                      </a:cubicBezTo>
                      <a:cubicBezTo>
                        <a:pt x="52" y="97"/>
                        <a:pt x="51" y="100"/>
                        <a:pt x="49" y="101"/>
                      </a:cubicBezTo>
                      <a:cubicBezTo>
                        <a:pt x="47" y="101"/>
                        <a:pt x="44" y="100"/>
                        <a:pt x="43" y="98"/>
                      </a:cubicBezTo>
                      <a:cubicBezTo>
                        <a:pt x="39" y="95"/>
                        <a:pt x="36" y="92"/>
                        <a:pt x="38" y="86"/>
                      </a:cubicBezTo>
                      <a:cubicBezTo>
                        <a:pt x="39" y="84"/>
                        <a:pt x="39" y="81"/>
                        <a:pt x="39" y="78"/>
                      </a:cubicBezTo>
                      <a:close/>
                      <a:moveTo>
                        <a:pt x="42" y="47"/>
                      </a:moveTo>
                      <a:cubicBezTo>
                        <a:pt x="39" y="46"/>
                        <a:pt x="36" y="45"/>
                        <a:pt x="32" y="44"/>
                      </a:cubicBezTo>
                      <a:cubicBezTo>
                        <a:pt x="31" y="51"/>
                        <a:pt x="30" y="57"/>
                        <a:pt x="29" y="64"/>
                      </a:cubicBezTo>
                      <a:cubicBezTo>
                        <a:pt x="39" y="61"/>
                        <a:pt x="42" y="57"/>
                        <a:pt x="42"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0"/>
                <p:cNvSpPr>
                  <a:spLocks noEditPoints="1"/>
                </p:cNvSpPr>
                <p:nvPr/>
              </p:nvSpPr>
              <p:spPr bwMode="auto">
                <a:xfrm>
                  <a:off x="6361113" y="3541713"/>
                  <a:ext cx="236538" cy="509588"/>
                </a:xfrm>
                <a:custGeom>
                  <a:avLst/>
                  <a:gdLst>
                    <a:gd name="T0" fmla="*/ 11 w 55"/>
                    <a:gd name="T1" fmla="*/ 89 h 120"/>
                    <a:gd name="T2" fmla="*/ 10 w 55"/>
                    <a:gd name="T3" fmla="*/ 100 h 120"/>
                    <a:gd name="T4" fmla="*/ 6 w 55"/>
                    <a:gd name="T5" fmla="*/ 104 h 120"/>
                    <a:gd name="T6" fmla="*/ 1 w 55"/>
                    <a:gd name="T7" fmla="*/ 99 h 120"/>
                    <a:gd name="T8" fmla="*/ 3 w 55"/>
                    <a:gd name="T9" fmla="*/ 84 h 120"/>
                    <a:gd name="T10" fmla="*/ 14 w 55"/>
                    <a:gd name="T11" fmla="*/ 37 h 120"/>
                    <a:gd name="T12" fmla="*/ 22 w 55"/>
                    <a:gd name="T13" fmla="*/ 11 h 120"/>
                    <a:gd name="T14" fmla="*/ 26 w 55"/>
                    <a:gd name="T15" fmla="*/ 19 h 120"/>
                    <a:gd name="T16" fmla="*/ 20 w 55"/>
                    <a:gd name="T17" fmla="*/ 40 h 120"/>
                    <a:gd name="T18" fmla="*/ 27 w 55"/>
                    <a:gd name="T19" fmla="*/ 35 h 120"/>
                    <a:gd name="T20" fmla="*/ 35 w 55"/>
                    <a:gd name="T21" fmla="*/ 30 h 120"/>
                    <a:gd name="T22" fmla="*/ 33 w 55"/>
                    <a:gd name="T23" fmla="*/ 9 h 120"/>
                    <a:gd name="T24" fmla="*/ 28 w 55"/>
                    <a:gd name="T25" fmla="*/ 8 h 120"/>
                    <a:gd name="T26" fmla="*/ 19 w 55"/>
                    <a:gd name="T27" fmla="*/ 12 h 120"/>
                    <a:gd name="T28" fmla="*/ 12 w 55"/>
                    <a:gd name="T29" fmla="*/ 15 h 120"/>
                    <a:gd name="T30" fmla="*/ 9 w 55"/>
                    <a:gd name="T31" fmla="*/ 11 h 120"/>
                    <a:gd name="T32" fmla="*/ 11 w 55"/>
                    <a:gd name="T33" fmla="*/ 8 h 120"/>
                    <a:gd name="T34" fmla="*/ 31 w 55"/>
                    <a:gd name="T35" fmla="*/ 0 h 120"/>
                    <a:gd name="T36" fmla="*/ 45 w 55"/>
                    <a:gd name="T37" fmla="*/ 15 h 120"/>
                    <a:gd name="T38" fmla="*/ 44 w 55"/>
                    <a:gd name="T39" fmla="*/ 46 h 120"/>
                    <a:gd name="T40" fmla="*/ 48 w 55"/>
                    <a:gd name="T41" fmla="*/ 54 h 120"/>
                    <a:gd name="T42" fmla="*/ 48 w 55"/>
                    <a:gd name="T43" fmla="*/ 71 h 120"/>
                    <a:gd name="T44" fmla="*/ 44 w 55"/>
                    <a:gd name="T45" fmla="*/ 77 h 120"/>
                    <a:gd name="T46" fmla="*/ 44 w 55"/>
                    <a:gd name="T47" fmla="*/ 110 h 120"/>
                    <a:gd name="T48" fmla="*/ 44 w 55"/>
                    <a:gd name="T49" fmla="*/ 114 h 120"/>
                    <a:gd name="T50" fmla="*/ 41 w 55"/>
                    <a:gd name="T51" fmla="*/ 120 h 120"/>
                    <a:gd name="T52" fmla="*/ 32 w 55"/>
                    <a:gd name="T53" fmla="*/ 118 h 120"/>
                    <a:gd name="T54" fmla="*/ 13 w 55"/>
                    <a:gd name="T55" fmla="*/ 91 h 120"/>
                    <a:gd name="T56" fmla="*/ 12 w 55"/>
                    <a:gd name="T57" fmla="*/ 89 h 120"/>
                    <a:gd name="T58" fmla="*/ 11 w 55"/>
                    <a:gd name="T59" fmla="*/ 89 h 120"/>
                    <a:gd name="T60" fmla="*/ 24 w 55"/>
                    <a:gd name="T61" fmla="*/ 76 h 120"/>
                    <a:gd name="T62" fmla="*/ 23 w 55"/>
                    <a:gd name="T63" fmla="*/ 74 h 120"/>
                    <a:gd name="T64" fmla="*/ 27 w 55"/>
                    <a:gd name="T65" fmla="*/ 71 h 120"/>
                    <a:gd name="T66" fmla="*/ 33 w 55"/>
                    <a:gd name="T67" fmla="*/ 67 h 120"/>
                    <a:gd name="T68" fmla="*/ 32 w 55"/>
                    <a:gd name="T69" fmla="*/ 63 h 120"/>
                    <a:gd name="T70" fmla="*/ 22 w 55"/>
                    <a:gd name="T71" fmla="*/ 52 h 120"/>
                    <a:gd name="T72" fmla="*/ 18 w 55"/>
                    <a:gd name="T73" fmla="*/ 89 h 120"/>
                    <a:gd name="T74" fmla="*/ 33 w 55"/>
                    <a:gd name="T75" fmla="*/ 107 h 120"/>
                    <a:gd name="T76" fmla="*/ 35 w 55"/>
                    <a:gd name="T77" fmla="*/ 77 h 120"/>
                    <a:gd name="T78" fmla="*/ 31 w 55"/>
                    <a:gd name="T79" fmla="*/ 75 h 120"/>
                    <a:gd name="T80" fmla="*/ 24 w 55"/>
                    <a:gd name="T81" fmla="*/ 7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 h="120">
                      <a:moveTo>
                        <a:pt x="11" y="89"/>
                      </a:moveTo>
                      <a:cubicBezTo>
                        <a:pt x="10" y="93"/>
                        <a:pt x="10" y="96"/>
                        <a:pt x="10" y="100"/>
                      </a:cubicBezTo>
                      <a:cubicBezTo>
                        <a:pt x="9" y="102"/>
                        <a:pt x="9" y="104"/>
                        <a:pt x="6" y="104"/>
                      </a:cubicBezTo>
                      <a:cubicBezTo>
                        <a:pt x="3" y="104"/>
                        <a:pt x="0" y="103"/>
                        <a:pt x="1" y="99"/>
                      </a:cubicBezTo>
                      <a:cubicBezTo>
                        <a:pt x="2" y="94"/>
                        <a:pt x="2" y="89"/>
                        <a:pt x="3" y="84"/>
                      </a:cubicBezTo>
                      <a:cubicBezTo>
                        <a:pt x="7" y="68"/>
                        <a:pt x="10" y="53"/>
                        <a:pt x="14" y="37"/>
                      </a:cubicBezTo>
                      <a:cubicBezTo>
                        <a:pt x="16" y="29"/>
                        <a:pt x="19" y="20"/>
                        <a:pt x="22" y="11"/>
                      </a:cubicBezTo>
                      <a:cubicBezTo>
                        <a:pt x="26" y="13"/>
                        <a:pt x="27" y="15"/>
                        <a:pt x="26" y="19"/>
                      </a:cubicBezTo>
                      <a:cubicBezTo>
                        <a:pt x="24" y="25"/>
                        <a:pt x="22" y="32"/>
                        <a:pt x="20" y="40"/>
                      </a:cubicBezTo>
                      <a:cubicBezTo>
                        <a:pt x="23" y="37"/>
                        <a:pt x="25" y="36"/>
                        <a:pt x="27" y="35"/>
                      </a:cubicBezTo>
                      <a:cubicBezTo>
                        <a:pt x="30" y="33"/>
                        <a:pt x="34" y="32"/>
                        <a:pt x="35" y="30"/>
                      </a:cubicBezTo>
                      <a:cubicBezTo>
                        <a:pt x="36" y="23"/>
                        <a:pt x="37" y="16"/>
                        <a:pt x="33" y="9"/>
                      </a:cubicBezTo>
                      <a:cubicBezTo>
                        <a:pt x="33" y="8"/>
                        <a:pt x="30" y="7"/>
                        <a:pt x="28" y="8"/>
                      </a:cubicBezTo>
                      <a:cubicBezTo>
                        <a:pt x="25" y="9"/>
                        <a:pt x="22" y="11"/>
                        <a:pt x="19" y="12"/>
                      </a:cubicBezTo>
                      <a:cubicBezTo>
                        <a:pt x="17" y="13"/>
                        <a:pt x="15" y="15"/>
                        <a:pt x="12" y="15"/>
                      </a:cubicBezTo>
                      <a:cubicBezTo>
                        <a:pt x="11" y="15"/>
                        <a:pt x="9" y="13"/>
                        <a:pt x="9" y="11"/>
                      </a:cubicBezTo>
                      <a:cubicBezTo>
                        <a:pt x="8" y="11"/>
                        <a:pt x="10" y="9"/>
                        <a:pt x="11" y="8"/>
                      </a:cubicBezTo>
                      <a:cubicBezTo>
                        <a:pt x="17" y="4"/>
                        <a:pt x="23" y="0"/>
                        <a:pt x="31" y="0"/>
                      </a:cubicBezTo>
                      <a:cubicBezTo>
                        <a:pt x="41" y="1"/>
                        <a:pt x="46" y="5"/>
                        <a:pt x="45" y="15"/>
                      </a:cubicBezTo>
                      <a:cubicBezTo>
                        <a:pt x="45" y="25"/>
                        <a:pt x="45" y="36"/>
                        <a:pt x="44" y="46"/>
                      </a:cubicBezTo>
                      <a:cubicBezTo>
                        <a:pt x="44" y="50"/>
                        <a:pt x="45" y="52"/>
                        <a:pt x="48" y="54"/>
                      </a:cubicBezTo>
                      <a:cubicBezTo>
                        <a:pt x="55" y="60"/>
                        <a:pt x="55" y="66"/>
                        <a:pt x="48" y="71"/>
                      </a:cubicBezTo>
                      <a:cubicBezTo>
                        <a:pt x="45" y="72"/>
                        <a:pt x="44" y="74"/>
                        <a:pt x="44" y="77"/>
                      </a:cubicBezTo>
                      <a:cubicBezTo>
                        <a:pt x="45" y="88"/>
                        <a:pt x="44" y="99"/>
                        <a:pt x="44" y="110"/>
                      </a:cubicBezTo>
                      <a:cubicBezTo>
                        <a:pt x="44" y="112"/>
                        <a:pt x="45" y="113"/>
                        <a:pt x="44" y="114"/>
                      </a:cubicBezTo>
                      <a:cubicBezTo>
                        <a:pt x="43" y="116"/>
                        <a:pt x="42" y="120"/>
                        <a:pt x="41" y="120"/>
                      </a:cubicBezTo>
                      <a:cubicBezTo>
                        <a:pt x="38" y="120"/>
                        <a:pt x="34" y="120"/>
                        <a:pt x="32" y="118"/>
                      </a:cubicBezTo>
                      <a:cubicBezTo>
                        <a:pt x="25" y="109"/>
                        <a:pt x="19" y="100"/>
                        <a:pt x="13" y="91"/>
                      </a:cubicBezTo>
                      <a:cubicBezTo>
                        <a:pt x="12" y="90"/>
                        <a:pt x="12" y="90"/>
                        <a:pt x="12" y="89"/>
                      </a:cubicBezTo>
                      <a:cubicBezTo>
                        <a:pt x="11" y="89"/>
                        <a:pt x="11" y="89"/>
                        <a:pt x="11" y="89"/>
                      </a:cubicBezTo>
                      <a:close/>
                      <a:moveTo>
                        <a:pt x="24" y="76"/>
                      </a:moveTo>
                      <a:cubicBezTo>
                        <a:pt x="23" y="75"/>
                        <a:pt x="23" y="75"/>
                        <a:pt x="23" y="74"/>
                      </a:cubicBezTo>
                      <a:cubicBezTo>
                        <a:pt x="24" y="73"/>
                        <a:pt x="26" y="72"/>
                        <a:pt x="27" y="71"/>
                      </a:cubicBezTo>
                      <a:cubicBezTo>
                        <a:pt x="29" y="70"/>
                        <a:pt x="31" y="69"/>
                        <a:pt x="33" y="67"/>
                      </a:cubicBezTo>
                      <a:cubicBezTo>
                        <a:pt x="35" y="66"/>
                        <a:pt x="35" y="63"/>
                        <a:pt x="32" y="63"/>
                      </a:cubicBezTo>
                      <a:cubicBezTo>
                        <a:pt x="27" y="61"/>
                        <a:pt x="24" y="58"/>
                        <a:pt x="22" y="52"/>
                      </a:cubicBezTo>
                      <a:cubicBezTo>
                        <a:pt x="17" y="65"/>
                        <a:pt x="13" y="77"/>
                        <a:pt x="18" y="89"/>
                      </a:cubicBezTo>
                      <a:cubicBezTo>
                        <a:pt x="21" y="97"/>
                        <a:pt x="27" y="101"/>
                        <a:pt x="33" y="107"/>
                      </a:cubicBezTo>
                      <a:cubicBezTo>
                        <a:pt x="34" y="97"/>
                        <a:pt x="34" y="87"/>
                        <a:pt x="35" y="77"/>
                      </a:cubicBezTo>
                      <a:cubicBezTo>
                        <a:pt x="35" y="77"/>
                        <a:pt x="32" y="75"/>
                        <a:pt x="31" y="75"/>
                      </a:cubicBezTo>
                      <a:cubicBezTo>
                        <a:pt x="29" y="75"/>
                        <a:pt x="26" y="76"/>
                        <a:pt x="24"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9" name="组合 18"/>
              <p:cNvGrpSpPr/>
              <p:nvPr/>
            </p:nvGrpSpPr>
            <p:grpSpPr>
              <a:xfrm>
                <a:off x="6738929" y="2270918"/>
                <a:ext cx="549275" cy="693738"/>
                <a:chOff x="6108700" y="2066926"/>
                <a:chExt cx="549275" cy="693738"/>
              </a:xfrm>
              <a:grpFill/>
            </p:grpSpPr>
            <p:sp>
              <p:nvSpPr>
                <p:cNvPr id="26" name="Freeform 13"/>
                <p:cNvSpPr>
                  <a:spLocks noEditPoints="1"/>
                </p:cNvSpPr>
                <p:nvPr/>
              </p:nvSpPr>
              <p:spPr bwMode="auto">
                <a:xfrm>
                  <a:off x="6108700" y="2066926"/>
                  <a:ext cx="549275" cy="655638"/>
                </a:xfrm>
                <a:custGeom>
                  <a:avLst/>
                  <a:gdLst>
                    <a:gd name="T0" fmla="*/ 54 w 128"/>
                    <a:gd name="T1" fmla="*/ 76 h 154"/>
                    <a:gd name="T2" fmla="*/ 66 w 128"/>
                    <a:gd name="T3" fmla="*/ 53 h 154"/>
                    <a:gd name="T4" fmla="*/ 49 w 128"/>
                    <a:gd name="T5" fmla="*/ 47 h 154"/>
                    <a:gd name="T6" fmla="*/ 64 w 128"/>
                    <a:gd name="T7" fmla="*/ 44 h 154"/>
                    <a:gd name="T8" fmla="*/ 83 w 128"/>
                    <a:gd name="T9" fmla="*/ 6 h 154"/>
                    <a:gd name="T10" fmla="*/ 91 w 128"/>
                    <a:gd name="T11" fmla="*/ 11 h 154"/>
                    <a:gd name="T12" fmla="*/ 96 w 128"/>
                    <a:gd name="T13" fmla="*/ 36 h 154"/>
                    <a:gd name="T14" fmla="*/ 106 w 128"/>
                    <a:gd name="T15" fmla="*/ 41 h 154"/>
                    <a:gd name="T16" fmla="*/ 82 w 128"/>
                    <a:gd name="T17" fmla="*/ 50 h 154"/>
                    <a:gd name="T18" fmla="*/ 71 w 128"/>
                    <a:gd name="T19" fmla="*/ 65 h 154"/>
                    <a:gd name="T20" fmla="*/ 110 w 128"/>
                    <a:gd name="T21" fmla="*/ 74 h 154"/>
                    <a:gd name="T22" fmla="*/ 101 w 128"/>
                    <a:gd name="T23" fmla="*/ 87 h 154"/>
                    <a:gd name="T24" fmla="*/ 111 w 128"/>
                    <a:gd name="T25" fmla="*/ 98 h 154"/>
                    <a:gd name="T26" fmla="*/ 92 w 128"/>
                    <a:gd name="T27" fmla="*/ 104 h 154"/>
                    <a:gd name="T28" fmla="*/ 86 w 128"/>
                    <a:gd name="T29" fmla="*/ 116 h 154"/>
                    <a:gd name="T30" fmla="*/ 124 w 128"/>
                    <a:gd name="T31" fmla="*/ 112 h 154"/>
                    <a:gd name="T32" fmla="*/ 120 w 128"/>
                    <a:gd name="T33" fmla="*/ 122 h 154"/>
                    <a:gd name="T34" fmla="*/ 111 w 128"/>
                    <a:gd name="T35" fmla="*/ 144 h 154"/>
                    <a:gd name="T36" fmla="*/ 105 w 128"/>
                    <a:gd name="T37" fmla="*/ 153 h 154"/>
                    <a:gd name="T38" fmla="*/ 55 w 128"/>
                    <a:gd name="T39" fmla="*/ 129 h 154"/>
                    <a:gd name="T40" fmla="*/ 53 w 128"/>
                    <a:gd name="T41" fmla="*/ 121 h 154"/>
                    <a:gd name="T42" fmla="*/ 61 w 128"/>
                    <a:gd name="T43" fmla="*/ 125 h 154"/>
                    <a:gd name="T44" fmla="*/ 94 w 128"/>
                    <a:gd name="T45" fmla="*/ 140 h 154"/>
                    <a:gd name="T46" fmla="*/ 85 w 128"/>
                    <a:gd name="T47" fmla="*/ 127 h 154"/>
                    <a:gd name="T48" fmla="*/ 71 w 128"/>
                    <a:gd name="T49" fmla="*/ 108 h 154"/>
                    <a:gd name="T50" fmla="*/ 52 w 128"/>
                    <a:gd name="T51" fmla="*/ 113 h 154"/>
                    <a:gd name="T52" fmla="*/ 38 w 128"/>
                    <a:gd name="T53" fmla="*/ 97 h 154"/>
                    <a:gd name="T54" fmla="*/ 51 w 128"/>
                    <a:gd name="T55" fmla="*/ 97 h 154"/>
                    <a:gd name="T56" fmla="*/ 34 w 128"/>
                    <a:gd name="T57" fmla="*/ 93 h 154"/>
                    <a:gd name="T58" fmla="*/ 35 w 128"/>
                    <a:gd name="T59" fmla="*/ 105 h 154"/>
                    <a:gd name="T60" fmla="*/ 26 w 128"/>
                    <a:gd name="T61" fmla="*/ 154 h 154"/>
                    <a:gd name="T62" fmla="*/ 20 w 128"/>
                    <a:gd name="T63" fmla="*/ 118 h 154"/>
                    <a:gd name="T64" fmla="*/ 0 w 128"/>
                    <a:gd name="T65" fmla="*/ 103 h 154"/>
                    <a:gd name="T66" fmla="*/ 19 w 128"/>
                    <a:gd name="T67" fmla="*/ 72 h 154"/>
                    <a:gd name="T68" fmla="*/ 25 w 128"/>
                    <a:gd name="T69" fmla="*/ 51 h 154"/>
                    <a:gd name="T70" fmla="*/ 39 w 128"/>
                    <a:gd name="T71" fmla="*/ 14 h 154"/>
                    <a:gd name="T72" fmla="*/ 51 w 128"/>
                    <a:gd name="T73" fmla="*/ 24 h 154"/>
                    <a:gd name="T74" fmla="*/ 39 w 128"/>
                    <a:gd name="T75" fmla="*/ 44 h 154"/>
                    <a:gd name="T76" fmla="*/ 48 w 128"/>
                    <a:gd name="T77" fmla="*/ 73 h 154"/>
                    <a:gd name="T78" fmla="*/ 81 w 128"/>
                    <a:gd name="T79" fmla="*/ 90 h 154"/>
                    <a:gd name="T80" fmla="*/ 92 w 128"/>
                    <a:gd name="T81" fmla="*/ 71 h 154"/>
                    <a:gd name="T82" fmla="*/ 81 w 128"/>
                    <a:gd name="T83" fmla="*/ 80 h 154"/>
                    <a:gd name="T84" fmla="*/ 76 w 128"/>
                    <a:gd name="T85" fmla="*/ 73 h 154"/>
                    <a:gd name="T86" fmla="*/ 67 w 128"/>
                    <a:gd name="T87" fmla="*/ 79 h 154"/>
                    <a:gd name="T88" fmla="*/ 76 w 128"/>
                    <a:gd name="T89" fmla="*/ 73 h 154"/>
                    <a:gd name="T90" fmla="*/ 56 w 128"/>
                    <a:gd name="T91" fmla="*/ 88 h 154"/>
                    <a:gd name="T92" fmla="*/ 63 w 128"/>
                    <a:gd name="T93" fmla="*/ 8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8" h="154">
                      <a:moveTo>
                        <a:pt x="48" y="73"/>
                      </a:moveTo>
                      <a:cubicBezTo>
                        <a:pt x="50" y="74"/>
                        <a:pt x="52" y="75"/>
                        <a:pt x="54" y="76"/>
                      </a:cubicBezTo>
                      <a:cubicBezTo>
                        <a:pt x="57" y="74"/>
                        <a:pt x="60" y="72"/>
                        <a:pt x="63" y="70"/>
                      </a:cubicBezTo>
                      <a:cubicBezTo>
                        <a:pt x="58" y="63"/>
                        <a:pt x="65" y="59"/>
                        <a:pt x="66" y="53"/>
                      </a:cubicBezTo>
                      <a:cubicBezTo>
                        <a:pt x="63" y="53"/>
                        <a:pt x="59" y="53"/>
                        <a:pt x="56" y="52"/>
                      </a:cubicBezTo>
                      <a:cubicBezTo>
                        <a:pt x="54" y="51"/>
                        <a:pt x="51" y="49"/>
                        <a:pt x="49" y="47"/>
                      </a:cubicBezTo>
                      <a:cubicBezTo>
                        <a:pt x="49" y="46"/>
                        <a:pt x="50" y="46"/>
                        <a:pt x="50" y="46"/>
                      </a:cubicBezTo>
                      <a:cubicBezTo>
                        <a:pt x="55" y="45"/>
                        <a:pt x="59" y="45"/>
                        <a:pt x="64" y="44"/>
                      </a:cubicBezTo>
                      <a:cubicBezTo>
                        <a:pt x="68" y="44"/>
                        <a:pt x="70" y="42"/>
                        <a:pt x="71" y="38"/>
                      </a:cubicBezTo>
                      <a:cubicBezTo>
                        <a:pt x="75" y="27"/>
                        <a:pt x="79" y="16"/>
                        <a:pt x="83" y="6"/>
                      </a:cubicBezTo>
                      <a:cubicBezTo>
                        <a:pt x="84" y="3"/>
                        <a:pt x="84" y="0"/>
                        <a:pt x="88" y="2"/>
                      </a:cubicBezTo>
                      <a:cubicBezTo>
                        <a:pt x="92" y="4"/>
                        <a:pt x="94" y="9"/>
                        <a:pt x="91" y="11"/>
                      </a:cubicBezTo>
                      <a:cubicBezTo>
                        <a:pt x="83" y="19"/>
                        <a:pt x="83" y="30"/>
                        <a:pt x="80" y="41"/>
                      </a:cubicBezTo>
                      <a:cubicBezTo>
                        <a:pt x="85" y="39"/>
                        <a:pt x="91" y="37"/>
                        <a:pt x="96" y="36"/>
                      </a:cubicBezTo>
                      <a:cubicBezTo>
                        <a:pt x="98" y="35"/>
                        <a:pt x="101" y="35"/>
                        <a:pt x="102" y="36"/>
                      </a:cubicBezTo>
                      <a:cubicBezTo>
                        <a:pt x="104" y="37"/>
                        <a:pt x="106" y="39"/>
                        <a:pt x="106" y="41"/>
                      </a:cubicBezTo>
                      <a:cubicBezTo>
                        <a:pt x="106" y="42"/>
                        <a:pt x="105" y="44"/>
                        <a:pt x="103" y="44"/>
                      </a:cubicBezTo>
                      <a:cubicBezTo>
                        <a:pt x="96" y="46"/>
                        <a:pt x="89" y="48"/>
                        <a:pt x="82" y="50"/>
                      </a:cubicBezTo>
                      <a:cubicBezTo>
                        <a:pt x="78" y="50"/>
                        <a:pt x="77" y="51"/>
                        <a:pt x="76" y="54"/>
                      </a:cubicBezTo>
                      <a:cubicBezTo>
                        <a:pt x="74" y="58"/>
                        <a:pt x="73" y="61"/>
                        <a:pt x="71" y="65"/>
                      </a:cubicBezTo>
                      <a:cubicBezTo>
                        <a:pt x="82" y="63"/>
                        <a:pt x="92" y="62"/>
                        <a:pt x="102" y="66"/>
                      </a:cubicBezTo>
                      <a:cubicBezTo>
                        <a:pt x="106" y="67"/>
                        <a:pt x="110" y="69"/>
                        <a:pt x="110" y="74"/>
                      </a:cubicBezTo>
                      <a:cubicBezTo>
                        <a:pt x="111" y="79"/>
                        <a:pt x="109" y="83"/>
                        <a:pt x="104" y="85"/>
                      </a:cubicBezTo>
                      <a:cubicBezTo>
                        <a:pt x="103" y="85"/>
                        <a:pt x="102" y="86"/>
                        <a:pt x="101" y="87"/>
                      </a:cubicBezTo>
                      <a:cubicBezTo>
                        <a:pt x="103" y="88"/>
                        <a:pt x="105" y="88"/>
                        <a:pt x="106" y="89"/>
                      </a:cubicBezTo>
                      <a:cubicBezTo>
                        <a:pt x="110" y="91"/>
                        <a:pt x="112" y="94"/>
                        <a:pt x="111" y="98"/>
                      </a:cubicBezTo>
                      <a:cubicBezTo>
                        <a:pt x="110" y="102"/>
                        <a:pt x="107" y="103"/>
                        <a:pt x="104" y="103"/>
                      </a:cubicBezTo>
                      <a:cubicBezTo>
                        <a:pt x="100" y="103"/>
                        <a:pt x="96" y="104"/>
                        <a:pt x="92" y="104"/>
                      </a:cubicBezTo>
                      <a:cubicBezTo>
                        <a:pt x="86" y="105"/>
                        <a:pt x="81" y="111"/>
                        <a:pt x="82" y="117"/>
                      </a:cubicBezTo>
                      <a:cubicBezTo>
                        <a:pt x="83" y="117"/>
                        <a:pt x="85" y="117"/>
                        <a:pt x="86" y="116"/>
                      </a:cubicBezTo>
                      <a:cubicBezTo>
                        <a:pt x="95" y="111"/>
                        <a:pt x="104" y="109"/>
                        <a:pt x="114" y="109"/>
                      </a:cubicBezTo>
                      <a:cubicBezTo>
                        <a:pt x="118" y="110"/>
                        <a:pt x="121" y="111"/>
                        <a:pt x="124" y="112"/>
                      </a:cubicBezTo>
                      <a:cubicBezTo>
                        <a:pt x="128" y="114"/>
                        <a:pt x="128" y="117"/>
                        <a:pt x="126" y="120"/>
                      </a:cubicBezTo>
                      <a:cubicBezTo>
                        <a:pt x="125" y="123"/>
                        <a:pt x="122" y="123"/>
                        <a:pt x="120" y="122"/>
                      </a:cubicBezTo>
                      <a:cubicBezTo>
                        <a:pt x="111" y="118"/>
                        <a:pt x="104" y="120"/>
                        <a:pt x="97" y="123"/>
                      </a:cubicBezTo>
                      <a:cubicBezTo>
                        <a:pt x="101" y="130"/>
                        <a:pt x="106" y="137"/>
                        <a:pt x="111" y="144"/>
                      </a:cubicBezTo>
                      <a:cubicBezTo>
                        <a:pt x="112" y="146"/>
                        <a:pt x="112" y="150"/>
                        <a:pt x="111" y="152"/>
                      </a:cubicBezTo>
                      <a:cubicBezTo>
                        <a:pt x="111" y="153"/>
                        <a:pt x="107" y="153"/>
                        <a:pt x="105" y="153"/>
                      </a:cubicBezTo>
                      <a:cubicBezTo>
                        <a:pt x="91" y="150"/>
                        <a:pt x="77" y="146"/>
                        <a:pt x="66" y="138"/>
                      </a:cubicBezTo>
                      <a:cubicBezTo>
                        <a:pt x="62" y="135"/>
                        <a:pt x="59" y="132"/>
                        <a:pt x="55" y="129"/>
                      </a:cubicBezTo>
                      <a:cubicBezTo>
                        <a:pt x="54" y="128"/>
                        <a:pt x="53" y="127"/>
                        <a:pt x="53" y="126"/>
                      </a:cubicBezTo>
                      <a:cubicBezTo>
                        <a:pt x="53" y="124"/>
                        <a:pt x="53" y="122"/>
                        <a:pt x="53" y="121"/>
                      </a:cubicBezTo>
                      <a:cubicBezTo>
                        <a:pt x="55" y="121"/>
                        <a:pt x="57" y="121"/>
                        <a:pt x="58" y="121"/>
                      </a:cubicBezTo>
                      <a:cubicBezTo>
                        <a:pt x="59" y="122"/>
                        <a:pt x="60" y="123"/>
                        <a:pt x="61" y="125"/>
                      </a:cubicBezTo>
                      <a:cubicBezTo>
                        <a:pt x="70" y="134"/>
                        <a:pt x="80" y="139"/>
                        <a:pt x="92" y="140"/>
                      </a:cubicBezTo>
                      <a:cubicBezTo>
                        <a:pt x="93" y="140"/>
                        <a:pt x="93" y="140"/>
                        <a:pt x="94" y="140"/>
                      </a:cubicBezTo>
                      <a:cubicBezTo>
                        <a:pt x="92" y="136"/>
                        <a:pt x="90" y="132"/>
                        <a:pt x="88" y="128"/>
                      </a:cubicBezTo>
                      <a:cubicBezTo>
                        <a:pt x="88" y="128"/>
                        <a:pt x="86" y="127"/>
                        <a:pt x="85" y="127"/>
                      </a:cubicBezTo>
                      <a:cubicBezTo>
                        <a:pt x="71" y="126"/>
                        <a:pt x="70" y="124"/>
                        <a:pt x="71" y="111"/>
                      </a:cubicBezTo>
                      <a:cubicBezTo>
                        <a:pt x="71" y="110"/>
                        <a:pt x="71" y="109"/>
                        <a:pt x="71" y="108"/>
                      </a:cubicBezTo>
                      <a:cubicBezTo>
                        <a:pt x="68" y="109"/>
                        <a:pt x="65" y="109"/>
                        <a:pt x="62" y="110"/>
                      </a:cubicBezTo>
                      <a:cubicBezTo>
                        <a:pt x="59" y="111"/>
                        <a:pt x="55" y="112"/>
                        <a:pt x="52" y="113"/>
                      </a:cubicBezTo>
                      <a:cubicBezTo>
                        <a:pt x="48" y="114"/>
                        <a:pt x="44" y="115"/>
                        <a:pt x="41" y="111"/>
                      </a:cubicBezTo>
                      <a:cubicBezTo>
                        <a:pt x="37" y="107"/>
                        <a:pt x="37" y="102"/>
                        <a:pt x="38" y="97"/>
                      </a:cubicBezTo>
                      <a:cubicBezTo>
                        <a:pt x="38" y="96"/>
                        <a:pt x="40" y="96"/>
                        <a:pt x="42" y="96"/>
                      </a:cubicBezTo>
                      <a:cubicBezTo>
                        <a:pt x="45" y="96"/>
                        <a:pt x="48" y="96"/>
                        <a:pt x="51" y="97"/>
                      </a:cubicBezTo>
                      <a:cubicBezTo>
                        <a:pt x="48" y="90"/>
                        <a:pt x="46" y="84"/>
                        <a:pt x="43" y="78"/>
                      </a:cubicBezTo>
                      <a:cubicBezTo>
                        <a:pt x="40" y="83"/>
                        <a:pt x="37" y="88"/>
                        <a:pt x="34" y="93"/>
                      </a:cubicBezTo>
                      <a:cubicBezTo>
                        <a:pt x="33" y="94"/>
                        <a:pt x="33" y="96"/>
                        <a:pt x="34" y="98"/>
                      </a:cubicBezTo>
                      <a:cubicBezTo>
                        <a:pt x="34" y="100"/>
                        <a:pt x="35" y="103"/>
                        <a:pt x="35" y="105"/>
                      </a:cubicBezTo>
                      <a:cubicBezTo>
                        <a:pt x="32" y="121"/>
                        <a:pt x="29" y="136"/>
                        <a:pt x="27" y="151"/>
                      </a:cubicBezTo>
                      <a:cubicBezTo>
                        <a:pt x="26" y="152"/>
                        <a:pt x="26" y="153"/>
                        <a:pt x="26" y="154"/>
                      </a:cubicBezTo>
                      <a:cubicBezTo>
                        <a:pt x="17" y="153"/>
                        <a:pt x="14" y="149"/>
                        <a:pt x="15" y="141"/>
                      </a:cubicBezTo>
                      <a:cubicBezTo>
                        <a:pt x="17" y="134"/>
                        <a:pt x="18" y="126"/>
                        <a:pt x="20" y="118"/>
                      </a:cubicBezTo>
                      <a:cubicBezTo>
                        <a:pt x="15" y="123"/>
                        <a:pt x="12" y="122"/>
                        <a:pt x="7" y="118"/>
                      </a:cubicBezTo>
                      <a:cubicBezTo>
                        <a:pt x="3" y="114"/>
                        <a:pt x="0" y="109"/>
                        <a:pt x="0" y="103"/>
                      </a:cubicBezTo>
                      <a:cubicBezTo>
                        <a:pt x="0" y="102"/>
                        <a:pt x="1" y="101"/>
                        <a:pt x="1" y="100"/>
                      </a:cubicBezTo>
                      <a:cubicBezTo>
                        <a:pt x="7" y="91"/>
                        <a:pt x="14" y="82"/>
                        <a:pt x="19" y="72"/>
                      </a:cubicBezTo>
                      <a:cubicBezTo>
                        <a:pt x="22" y="67"/>
                        <a:pt x="24" y="61"/>
                        <a:pt x="26" y="55"/>
                      </a:cubicBezTo>
                      <a:cubicBezTo>
                        <a:pt x="27" y="54"/>
                        <a:pt x="25" y="53"/>
                        <a:pt x="25" y="51"/>
                      </a:cubicBezTo>
                      <a:cubicBezTo>
                        <a:pt x="18" y="43"/>
                        <a:pt x="18" y="39"/>
                        <a:pt x="23" y="30"/>
                      </a:cubicBezTo>
                      <a:cubicBezTo>
                        <a:pt x="27" y="23"/>
                        <a:pt x="32" y="17"/>
                        <a:pt x="39" y="14"/>
                      </a:cubicBezTo>
                      <a:cubicBezTo>
                        <a:pt x="45" y="11"/>
                        <a:pt x="50" y="12"/>
                        <a:pt x="53" y="16"/>
                      </a:cubicBezTo>
                      <a:cubicBezTo>
                        <a:pt x="56" y="20"/>
                        <a:pt x="56" y="22"/>
                        <a:pt x="51" y="24"/>
                      </a:cubicBezTo>
                      <a:cubicBezTo>
                        <a:pt x="44" y="26"/>
                        <a:pt x="41" y="31"/>
                        <a:pt x="37" y="36"/>
                      </a:cubicBezTo>
                      <a:cubicBezTo>
                        <a:pt x="36" y="39"/>
                        <a:pt x="36" y="42"/>
                        <a:pt x="39" y="44"/>
                      </a:cubicBezTo>
                      <a:cubicBezTo>
                        <a:pt x="41" y="45"/>
                        <a:pt x="42" y="47"/>
                        <a:pt x="43" y="48"/>
                      </a:cubicBezTo>
                      <a:cubicBezTo>
                        <a:pt x="52" y="58"/>
                        <a:pt x="54" y="62"/>
                        <a:pt x="48" y="73"/>
                      </a:cubicBezTo>
                      <a:close/>
                      <a:moveTo>
                        <a:pt x="79" y="89"/>
                      </a:moveTo>
                      <a:cubicBezTo>
                        <a:pt x="80" y="89"/>
                        <a:pt x="80" y="90"/>
                        <a:pt x="81" y="90"/>
                      </a:cubicBezTo>
                      <a:cubicBezTo>
                        <a:pt x="85" y="86"/>
                        <a:pt x="90" y="81"/>
                        <a:pt x="95" y="76"/>
                      </a:cubicBezTo>
                      <a:cubicBezTo>
                        <a:pt x="97" y="73"/>
                        <a:pt x="95" y="71"/>
                        <a:pt x="92" y="71"/>
                      </a:cubicBezTo>
                      <a:cubicBezTo>
                        <a:pt x="88" y="71"/>
                        <a:pt x="85" y="71"/>
                        <a:pt x="81" y="71"/>
                      </a:cubicBezTo>
                      <a:cubicBezTo>
                        <a:pt x="81" y="75"/>
                        <a:pt x="81" y="77"/>
                        <a:pt x="81" y="80"/>
                      </a:cubicBezTo>
                      <a:cubicBezTo>
                        <a:pt x="81" y="83"/>
                        <a:pt x="80" y="86"/>
                        <a:pt x="79" y="89"/>
                      </a:cubicBezTo>
                      <a:close/>
                      <a:moveTo>
                        <a:pt x="76" y="73"/>
                      </a:moveTo>
                      <a:cubicBezTo>
                        <a:pt x="73" y="74"/>
                        <a:pt x="71" y="75"/>
                        <a:pt x="69" y="77"/>
                      </a:cubicBezTo>
                      <a:cubicBezTo>
                        <a:pt x="68" y="77"/>
                        <a:pt x="67" y="78"/>
                        <a:pt x="67" y="79"/>
                      </a:cubicBezTo>
                      <a:cubicBezTo>
                        <a:pt x="67" y="84"/>
                        <a:pt x="68" y="88"/>
                        <a:pt x="68" y="92"/>
                      </a:cubicBezTo>
                      <a:cubicBezTo>
                        <a:pt x="74" y="91"/>
                        <a:pt x="77" y="83"/>
                        <a:pt x="76" y="73"/>
                      </a:cubicBezTo>
                      <a:close/>
                      <a:moveTo>
                        <a:pt x="63" y="81"/>
                      </a:moveTo>
                      <a:cubicBezTo>
                        <a:pt x="55" y="84"/>
                        <a:pt x="54" y="85"/>
                        <a:pt x="56" y="88"/>
                      </a:cubicBezTo>
                      <a:cubicBezTo>
                        <a:pt x="58" y="94"/>
                        <a:pt x="60" y="95"/>
                        <a:pt x="65" y="93"/>
                      </a:cubicBezTo>
                      <a:cubicBezTo>
                        <a:pt x="64" y="89"/>
                        <a:pt x="63" y="85"/>
                        <a:pt x="63"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4"/>
                <p:cNvSpPr/>
                <p:nvPr/>
              </p:nvSpPr>
              <p:spPr bwMode="auto">
                <a:xfrm>
                  <a:off x="6259513" y="2578101"/>
                  <a:ext cx="68263" cy="182563"/>
                </a:xfrm>
                <a:custGeom>
                  <a:avLst/>
                  <a:gdLst>
                    <a:gd name="T0" fmla="*/ 9 w 16"/>
                    <a:gd name="T1" fmla="*/ 0 h 43"/>
                    <a:gd name="T2" fmla="*/ 15 w 16"/>
                    <a:gd name="T3" fmla="*/ 11 h 43"/>
                    <a:gd name="T4" fmla="*/ 9 w 16"/>
                    <a:gd name="T5" fmla="*/ 43 h 43"/>
                    <a:gd name="T6" fmla="*/ 2 w 16"/>
                    <a:gd name="T7" fmla="*/ 39 h 43"/>
                    <a:gd name="T8" fmla="*/ 0 w 16"/>
                    <a:gd name="T9" fmla="*/ 35 h 43"/>
                    <a:gd name="T10" fmla="*/ 9 w 16"/>
                    <a:gd name="T11" fmla="*/ 0 h 43"/>
                  </a:gdLst>
                  <a:ahLst/>
                  <a:cxnLst>
                    <a:cxn ang="0">
                      <a:pos x="T0" y="T1"/>
                    </a:cxn>
                    <a:cxn ang="0">
                      <a:pos x="T2" y="T3"/>
                    </a:cxn>
                    <a:cxn ang="0">
                      <a:pos x="T4" y="T5"/>
                    </a:cxn>
                    <a:cxn ang="0">
                      <a:pos x="T6" y="T7"/>
                    </a:cxn>
                    <a:cxn ang="0">
                      <a:pos x="T8" y="T9"/>
                    </a:cxn>
                    <a:cxn ang="0">
                      <a:pos x="T10" y="T11"/>
                    </a:cxn>
                  </a:cxnLst>
                  <a:rect l="0" t="0" r="r" b="b"/>
                  <a:pathLst>
                    <a:path w="16" h="43">
                      <a:moveTo>
                        <a:pt x="9" y="0"/>
                      </a:moveTo>
                      <a:cubicBezTo>
                        <a:pt x="15" y="3"/>
                        <a:pt x="16" y="6"/>
                        <a:pt x="15" y="11"/>
                      </a:cubicBezTo>
                      <a:cubicBezTo>
                        <a:pt x="12" y="21"/>
                        <a:pt x="11" y="32"/>
                        <a:pt x="9" y="43"/>
                      </a:cubicBezTo>
                      <a:cubicBezTo>
                        <a:pt x="6" y="41"/>
                        <a:pt x="4" y="40"/>
                        <a:pt x="2" y="39"/>
                      </a:cubicBezTo>
                      <a:cubicBezTo>
                        <a:pt x="1" y="38"/>
                        <a:pt x="0" y="37"/>
                        <a:pt x="0" y="35"/>
                      </a:cubicBezTo>
                      <a:cubicBezTo>
                        <a:pt x="3" y="24"/>
                        <a:pt x="6" y="12"/>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0" name="组合 19"/>
              <p:cNvGrpSpPr/>
              <p:nvPr/>
            </p:nvGrpSpPr>
            <p:grpSpPr>
              <a:xfrm>
                <a:off x="7532962" y="2451100"/>
                <a:ext cx="368300" cy="317500"/>
                <a:chOff x="6186488" y="2930526"/>
                <a:chExt cx="368300" cy="317500"/>
              </a:xfrm>
              <a:grpFill/>
            </p:grpSpPr>
            <p:sp>
              <p:nvSpPr>
                <p:cNvPr id="23" name="Freeform 18"/>
                <p:cNvSpPr/>
                <p:nvPr/>
              </p:nvSpPr>
              <p:spPr bwMode="auto">
                <a:xfrm>
                  <a:off x="6310313" y="2930526"/>
                  <a:ext cx="244475" cy="317500"/>
                </a:xfrm>
                <a:custGeom>
                  <a:avLst/>
                  <a:gdLst>
                    <a:gd name="T0" fmla="*/ 49 w 57"/>
                    <a:gd name="T1" fmla="*/ 74 h 75"/>
                    <a:gd name="T2" fmla="*/ 40 w 57"/>
                    <a:gd name="T3" fmla="*/ 67 h 75"/>
                    <a:gd name="T4" fmla="*/ 33 w 57"/>
                    <a:gd name="T5" fmla="*/ 48 h 75"/>
                    <a:gd name="T6" fmla="*/ 27 w 57"/>
                    <a:gd name="T7" fmla="*/ 46 h 75"/>
                    <a:gd name="T8" fmla="*/ 11 w 57"/>
                    <a:gd name="T9" fmla="*/ 60 h 75"/>
                    <a:gd name="T10" fmla="*/ 5 w 57"/>
                    <a:gd name="T11" fmla="*/ 60 h 75"/>
                    <a:gd name="T12" fmla="*/ 6 w 57"/>
                    <a:gd name="T13" fmla="*/ 46 h 75"/>
                    <a:gd name="T14" fmla="*/ 27 w 57"/>
                    <a:gd name="T15" fmla="*/ 26 h 75"/>
                    <a:gd name="T16" fmla="*/ 40 w 57"/>
                    <a:gd name="T17" fmla="*/ 10 h 75"/>
                    <a:gd name="T18" fmla="*/ 41 w 57"/>
                    <a:gd name="T19" fmla="*/ 6 h 75"/>
                    <a:gd name="T20" fmla="*/ 45 w 57"/>
                    <a:gd name="T21" fmla="*/ 0 h 75"/>
                    <a:gd name="T22" fmla="*/ 53 w 57"/>
                    <a:gd name="T23" fmla="*/ 3 h 75"/>
                    <a:gd name="T24" fmla="*/ 53 w 57"/>
                    <a:gd name="T25" fmla="*/ 20 h 75"/>
                    <a:gd name="T26" fmla="*/ 37 w 57"/>
                    <a:gd name="T27" fmla="*/ 38 h 75"/>
                    <a:gd name="T28" fmla="*/ 49 w 57"/>
                    <a:gd name="T29" fmla="*/ 7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75">
                      <a:moveTo>
                        <a:pt x="49" y="74"/>
                      </a:moveTo>
                      <a:cubicBezTo>
                        <a:pt x="43" y="75"/>
                        <a:pt x="41" y="72"/>
                        <a:pt x="40" y="67"/>
                      </a:cubicBezTo>
                      <a:cubicBezTo>
                        <a:pt x="38" y="61"/>
                        <a:pt x="35" y="54"/>
                        <a:pt x="33" y="48"/>
                      </a:cubicBezTo>
                      <a:cubicBezTo>
                        <a:pt x="32" y="45"/>
                        <a:pt x="30" y="44"/>
                        <a:pt x="27" y="46"/>
                      </a:cubicBezTo>
                      <a:cubicBezTo>
                        <a:pt x="22" y="51"/>
                        <a:pt x="16" y="55"/>
                        <a:pt x="11" y="60"/>
                      </a:cubicBezTo>
                      <a:cubicBezTo>
                        <a:pt x="8" y="63"/>
                        <a:pt x="7" y="62"/>
                        <a:pt x="5" y="60"/>
                      </a:cubicBezTo>
                      <a:cubicBezTo>
                        <a:pt x="0" y="54"/>
                        <a:pt x="0" y="51"/>
                        <a:pt x="6" y="46"/>
                      </a:cubicBezTo>
                      <a:cubicBezTo>
                        <a:pt x="13" y="39"/>
                        <a:pt x="20" y="33"/>
                        <a:pt x="27" y="26"/>
                      </a:cubicBezTo>
                      <a:cubicBezTo>
                        <a:pt x="32" y="21"/>
                        <a:pt x="36" y="15"/>
                        <a:pt x="40" y="10"/>
                      </a:cubicBezTo>
                      <a:cubicBezTo>
                        <a:pt x="40" y="9"/>
                        <a:pt x="41" y="7"/>
                        <a:pt x="41" y="6"/>
                      </a:cubicBezTo>
                      <a:cubicBezTo>
                        <a:pt x="40" y="3"/>
                        <a:pt x="42" y="0"/>
                        <a:pt x="45" y="0"/>
                      </a:cubicBezTo>
                      <a:cubicBezTo>
                        <a:pt x="48" y="0"/>
                        <a:pt x="51" y="1"/>
                        <a:pt x="53" y="3"/>
                      </a:cubicBezTo>
                      <a:cubicBezTo>
                        <a:pt x="57" y="6"/>
                        <a:pt x="57" y="16"/>
                        <a:pt x="53" y="20"/>
                      </a:cubicBezTo>
                      <a:cubicBezTo>
                        <a:pt x="48" y="26"/>
                        <a:pt x="42" y="32"/>
                        <a:pt x="37" y="38"/>
                      </a:cubicBezTo>
                      <a:cubicBezTo>
                        <a:pt x="44" y="49"/>
                        <a:pt x="49" y="61"/>
                        <a:pt x="49"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9"/>
                <p:cNvSpPr/>
                <p:nvPr/>
              </p:nvSpPr>
              <p:spPr bwMode="auto">
                <a:xfrm>
                  <a:off x="6186488" y="3009901"/>
                  <a:ext cx="123825" cy="234950"/>
                </a:xfrm>
                <a:custGeom>
                  <a:avLst/>
                  <a:gdLst>
                    <a:gd name="T0" fmla="*/ 12 w 29"/>
                    <a:gd name="T1" fmla="*/ 30 h 55"/>
                    <a:gd name="T2" fmla="*/ 20 w 29"/>
                    <a:gd name="T3" fmla="*/ 7 h 55"/>
                    <a:gd name="T4" fmla="*/ 25 w 29"/>
                    <a:gd name="T5" fmla="*/ 1 h 55"/>
                    <a:gd name="T6" fmla="*/ 26 w 29"/>
                    <a:gd name="T7" fmla="*/ 9 h 55"/>
                    <a:gd name="T8" fmla="*/ 16 w 29"/>
                    <a:gd name="T9" fmla="*/ 39 h 55"/>
                    <a:gd name="T10" fmla="*/ 13 w 29"/>
                    <a:gd name="T11" fmla="*/ 52 h 55"/>
                    <a:gd name="T12" fmla="*/ 7 w 29"/>
                    <a:gd name="T13" fmla="*/ 54 h 55"/>
                    <a:gd name="T14" fmla="*/ 2 w 29"/>
                    <a:gd name="T15" fmla="*/ 41 h 55"/>
                    <a:gd name="T16" fmla="*/ 3 w 29"/>
                    <a:gd name="T17" fmla="*/ 32 h 55"/>
                    <a:gd name="T18" fmla="*/ 2 w 29"/>
                    <a:gd name="T19" fmla="*/ 6 h 55"/>
                    <a:gd name="T20" fmla="*/ 6 w 29"/>
                    <a:gd name="T21" fmla="*/ 5 h 55"/>
                    <a:gd name="T22" fmla="*/ 10 w 29"/>
                    <a:gd name="T23" fmla="*/ 14 h 55"/>
                    <a:gd name="T24" fmla="*/ 11 w 29"/>
                    <a:gd name="T25" fmla="*/ 30 h 55"/>
                    <a:gd name="T26" fmla="*/ 12 w 29"/>
                    <a:gd name="T27" fmla="*/ 3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5">
                      <a:moveTo>
                        <a:pt x="12" y="30"/>
                      </a:moveTo>
                      <a:cubicBezTo>
                        <a:pt x="15" y="23"/>
                        <a:pt x="17" y="15"/>
                        <a:pt x="20" y="7"/>
                      </a:cubicBezTo>
                      <a:cubicBezTo>
                        <a:pt x="21" y="5"/>
                        <a:pt x="21" y="0"/>
                        <a:pt x="25" y="1"/>
                      </a:cubicBezTo>
                      <a:cubicBezTo>
                        <a:pt x="29" y="2"/>
                        <a:pt x="27" y="6"/>
                        <a:pt x="26" y="9"/>
                      </a:cubicBezTo>
                      <a:cubicBezTo>
                        <a:pt x="23" y="19"/>
                        <a:pt x="19" y="29"/>
                        <a:pt x="16" y="39"/>
                      </a:cubicBezTo>
                      <a:cubicBezTo>
                        <a:pt x="15" y="43"/>
                        <a:pt x="14" y="48"/>
                        <a:pt x="13" y="52"/>
                      </a:cubicBezTo>
                      <a:cubicBezTo>
                        <a:pt x="12" y="55"/>
                        <a:pt x="10" y="55"/>
                        <a:pt x="7" y="54"/>
                      </a:cubicBezTo>
                      <a:cubicBezTo>
                        <a:pt x="1" y="50"/>
                        <a:pt x="0" y="49"/>
                        <a:pt x="2" y="41"/>
                      </a:cubicBezTo>
                      <a:cubicBezTo>
                        <a:pt x="3" y="38"/>
                        <a:pt x="3" y="35"/>
                        <a:pt x="3" y="32"/>
                      </a:cubicBezTo>
                      <a:cubicBezTo>
                        <a:pt x="3" y="23"/>
                        <a:pt x="2" y="15"/>
                        <a:pt x="2" y="6"/>
                      </a:cubicBezTo>
                      <a:cubicBezTo>
                        <a:pt x="2" y="3"/>
                        <a:pt x="5" y="3"/>
                        <a:pt x="6" y="5"/>
                      </a:cubicBezTo>
                      <a:cubicBezTo>
                        <a:pt x="8" y="7"/>
                        <a:pt x="10" y="11"/>
                        <a:pt x="10" y="14"/>
                      </a:cubicBezTo>
                      <a:cubicBezTo>
                        <a:pt x="11" y="19"/>
                        <a:pt x="11" y="25"/>
                        <a:pt x="11" y="30"/>
                      </a:cubicBezTo>
                      <a:cubicBezTo>
                        <a:pt x="11" y="30"/>
                        <a:pt x="12" y="30"/>
                        <a:pt x="12"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0"/>
                <p:cNvSpPr/>
                <p:nvPr/>
              </p:nvSpPr>
              <p:spPr bwMode="auto">
                <a:xfrm>
                  <a:off x="6259513" y="2933701"/>
                  <a:ext cx="114300" cy="73025"/>
                </a:xfrm>
                <a:custGeom>
                  <a:avLst/>
                  <a:gdLst>
                    <a:gd name="T0" fmla="*/ 27 w 27"/>
                    <a:gd name="T1" fmla="*/ 1 h 17"/>
                    <a:gd name="T2" fmla="*/ 16 w 27"/>
                    <a:gd name="T3" fmla="*/ 14 h 17"/>
                    <a:gd name="T4" fmla="*/ 5 w 27"/>
                    <a:gd name="T5" fmla="*/ 13 h 17"/>
                    <a:gd name="T6" fmla="*/ 0 w 27"/>
                    <a:gd name="T7" fmla="*/ 4 h 17"/>
                    <a:gd name="T8" fmla="*/ 9 w 27"/>
                    <a:gd name="T9" fmla="*/ 2 h 17"/>
                    <a:gd name="T10" fmla="*/ 27 w 27"/>
                    <a:gd name="T11" fmla="*/ 0 h 17"/>
                    <a:gd name="T12" fmla="*/ 27 w 27"/>
                    <a:gd name="T13" fmla="*/ 1 h 17"/>
                  </a:gdLst>
                  <a:ahLst/>
                  <a:cxnLst>
                    <a:cxn ang="0">
                      <a:pos x="T0" y="T1"/>
                    </a:cxn>
                    <a:cxn ang="0">
                      <a:pos x="T2" y="T3"/>
                    </a:cxn>
                    <a:cxn ang="0">
                      <a:pos x="T4" y="T5"/>
                    </a:cxn>
                    <a:cxn ang="0">
                      <a:pos x="T6" y="T7"/>
                    </a:cxn>
                    <a:cxn ang="0">
                      <a:pos x="T8" y="T9"/>
                    </a:cxn>
                    <a:cxn ang="0">
                      <a:pos x="T10" y="T11"/>
                    </a:cxn>
                    <a:cxn ang="0">
                      <a:pos x="T12" y="T13"/>
                    </a:cxn>
                  </a:cxnLst>
                  <a:rect l="0" t="0" r="r" b="b"/>
                  <a:pathLst>
                    <a:path w="27" h="17">
                      <a:moveTo>
                        <a:pt x="27" y="1"/>
                      </a:moveTo>
                      <a:cubicBezTo>
                        <a:pt x="24" y="6"/>
                        <a:pt x="20" y="10"/>
                        <a:pt x="16" y="14"/>
                      </a:cubicBezTo>
                      <a:cubicBezTo>
                        <a:pt x="14" y="17"/>
                        <a:pt x="8" y="16"/>
                        <a:pt x="5" y="13"/>
                      </a:cubicBezTo>
                      <a:cubicBezTo>
                        <a:pt x="3" y="10"/>
                        <a:pt x="1" y="7"/>
                        <a:pt x="0" y="4"/>
                      </a:cubicBezTo>
                      <a:cubicBezTo>
                        <a:pt x="3" y="3"/>
                        <a:pt x="6" y="2"/>
                        <a:pt x="9" y="2"/>
                      </a:cubicBezTo>
                      <a:cubicBezTo>
                        <a:pt x="15" y="1"/>
                        <a:pt x="21" y="1"/>
                        <a:pt x="27" y="0"/>
                      </a:cubicBezTo>
                      <a:cubicBezTo>
                        <a:pt x="27" y="1"/>
                        <a:pt x="27" y="1"/>
                        <a:pt x="2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1" name="Freeform 11"/>
              <p:cNvSpPr>
                <a:spLocks noEditPoints="1"/>
              </p:cNvSpPr>
              <p:nvPr/>
            </p:nvSpPr>
            <p:spPr bwMode="auto">
              <a:xfrm>
                <a:off x="9065451" y="2270918"/>
                <a:ext cx="439964" cy="615950"/>
              </a:xfrm>
              <a:custGeom>
                <a:avLst/>
                <a:gdLst>
                  <a:gd name="T0" fmla="*/ 29 w 72"/>
                  <a:gd name="T1" fmla="*/ 49 h 102"/>
                  <a:gd name="T2" fmla="*/ 15 w 72"/>
                  <a:gd name="T3" fmla="*/ 43 h 102"/>
                  <a:gd name="T4" fmla="*/ 10 w 72"/>
                  <a:gd name="T5" fmla="*/ 21 h 102"/>
                  <a:gd name="T6" fmla="*/ 13 w 72"/>
                  <a:gd name="T7" fmla="*/ 15 h 102"/>
                  <a:gd name="T8" fmla="*/ 19 w 72"/>
                  <a:gd name="T9" fmla="*/ 18 h 102"/>
                  <a:gd name="T10" fmla="*/ 20 w 72"/>
                  <a:gd name="T11" fmla="*/ 26 h 102"/>
                  <a:gd name="T12" fmla="*/ 35 w 72"/>
                  <a:gd name="T13" fmla="*/ 22 h 102"/>
                  <a:gd name="T14" fmla="*/ 40 w 72"/>
                  <a:gd name="T15" fmla="*/ 16 h 102"/>
                  <a:gd name="T16" fmla="*/ 43 w 72"/>
                  <a:gd name="T17" fmla="*/ 14 h 102"/>
                  <a:gd name="T18" fmla="*/ 44 w 72"/>
                  <a:gd name="T19" fmla="*/ 19 h 102"/>
                  <a:gd name="T20" fmla="*/ 43 w 72"/>
                  <a:gd name="T21" fmla="*/ 28 h 102"/>
                  <a:gd name="T22" fmla="*/ 36 w 72"/>
                  <a:gd name="T23" fmla="*/ 40 h 102"/>
                  <a:gd name="T24" fmla="*/ 37 w 72"/>
                  <a:gd name="T25" fmla="*/ 42 h 102"/>
                  <a:gd name="T26" fmla="*/ 44 w 72"/>
                  <a:gd name="T27" fmla="*/ 38 h 102"/>
                  <a:gd name="T28" fmla="*/ 56 w 72"/>
                  <a:gd name="T29" fmla="*/ 20 h 102"/>
                  <a:gd name="T30" fmla="*/ 49 w 72"/>
                  <a:gd name="T31" fmla="*/ 9 h 102"/>
                  <a:gd name="T32" fmla="*/ 28 w 72"/>
                  <a:gd name="T33" fmla="*/ 14 h 102"/>
                  <a:gd name="T34" fmla="*/ 20 w 72"/>
                  <a:gd name="T35" fmla="*/ 13 h 102"/>
                  <a:gd name="T36" fmla="*/ 22 w 72"/>
                  <a:gd name="T37" fmla="*/ 6 h 102"/>
                  <a:gd name="T38" fmla="*/ 50 w 72"/>
                  <a:gd name="T39" fmla="*/ 1 h 102"/>
                  <a:gd name="T40" fmla="*/ 68 w 72"/>
                  <a:gd name="T41" fmla="*/ 12 h 102"/>
                  <a:gd name="T42" fmla="*/ 67 w 72"/>
                  <a:gd name="T43" fmla="*/ 24 h 102"/>
                  <a:gd name="T44" fmla="*/ 49 w 72"/>
                  <a:gd name="T45" fmla="*/ 48 h 102"/>
                  <a:gd name="T46" fmla="*/ 42 w 72"/>
                  <a:gd name="T47" fmla="*/ 49 h 102"/>
                  <a:gd name="T48" fmla="*/ 37 w 72"/>
                  <a:gd name="T49" fmla="*/ 47 h 102"/>
                  <a:gd name="T50" fmla="*/ 35 w 72"/>
                  <a:gd name="T51" fmla="*/ 52 h 102"/>
                  <a:gd name="T52" fmla="*/ 41 w 72"/>
                  <a:gd name="T53" fmla="*/ 58 h 102"/>
                  <a:gd name="T54" fmla="*/ 48 w 72"/>
                  <a:gd name="T55" fmla="*/ 57 h 102"/>
                  <a:gd name="T56" fmla="*/ 53 w 72"/>
                  <a:gd name="T57" fmla="*/ 59 h 102"/>
                  <a:gd name="T58" fmla="*/ 53 w 72"/>
                  <a:gd name="T59" fmla="*/ 66 h 102"/>
                  <a:gd name="T60" fmla="*/ 48 w 72"/>
                  <a:gd name="T61" fmla="*/ 70 h 102"/>
                  <a:gd name="T62" fmla="*/ 37 w 72"/>
                  <a:gd name="T63" fmla="*/ 81 h 102"/>
                  <a:gd name="T64" fmla="*/ 45 w 72"/>
                  <a:gd name="T65" fmla="*/ 81 h 102"/>
                  <a:gd name="T66" fmla="*/ 57 w 72"/>
                  <a:gd name="T67" fmla="*/ 89 h 102"/>
                  <a:gd name="T68" fmla="*/ 51 w 72"/>
                  <a:gd name="T69" fmla="*/ 98 h 102"/>
                  <a:gd name="T70" fmla="*/ 26 w 72"/>
                  <a:gd name="T71" fmla="*/ 101 h 102"/>
                  <a:gd name="T72" fmla="*/ 17 w 72"/>
                  <a:gd name="T73" fmla="*/ 96 h 102"/>
                  <a:gd name="T74" fmla="*/ 15 w 72"/>
                  <a:gd name="T75" fmla="*/ 94 h 102"/>
                  <a:gd name="T76" fmla="*/ 19 w 72"/>
                  <a:gd name="T77" fmla="*/ 77 h 102"/>
                  <a:gd name="T78" fmla="*/ 27 w 72"/>
                  <a:gd name="T79" fmla="*/ 70 h 102"/>
                  <a:gd name="T80" fmla="*/ 27 w 72"/>
                  <a:gd name="T81" fmla="*/ 69 h 102"/>
                  <a:gd name="T82" fmla="*/ 21 w 72"/>
                  <a:gd name="T83" fmla="*/ 71 h 102"/>
                  <a:gd name="T84" fmla="*/ 9 w 72"/>
                  <a:gd name="T85" fmla="*/ 76 h 102"/>
                  <a:gd name="T86" fmla="*/ 3 w 72"/>
                  <a:gd name="T87" fmla="*/ 75 h 102"/>
                  <a:gd name="T88" fmla="*/ 4 w 72"/>
                  <a:gd name="T89" fmla="*/ 69 h 102"/>
                  <a:gd name="T90" fmla="*/ 26 w 72"/>
                  <a:gd name="T91" fmla="*/ 60 h 102"/>
                  <a:gd name="T92" fmla="*/ 28 w 72"/>
                  <a:gd name="T93" fmla="*/ 57 h 102"/>
                  <a:gd name="T94" fmla="*/ 29 w 72"/>
                  <a:gd name="T95" fmla="*/ 49 h 102"/>
                  <a:gd name="T96" fmla="*/ 34 w 72"/>
                  <a:gd name="T97" fmla="*/ 29 h 102"/>
                  <a:gd name="T98" fmla="*/ 33 w 72"/>
                  <a:gd name="T99" fmla="*/ 28 h 102"/>
                  <a:gd name="T100" fmla="*/ 26 w 72"/>
                  <a:gd name="T101" fmla="*/ 32 h 102"/>
                  <a:gd name="T102" fmla="*/ 23 w 72"/>
                  <a:gd name="T103" fmla="*/ 36 h 102"/>
                  <a:gd name="T104" fmla="*/ 26 w 72"/>
                  <a:gd name="T105" fmla="*/ 42 h 102"/>
                  <a:gd name="T106" fmla="*/ 31 w 72"/>
                  <a:gd name="T107" fmla="*/ 40 h 102"/>
                  <a:gd name="T108" fmla="*/ 34 w 72"/>
                  <a:gd name="T109" fmla="*/ 2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2" h="102">
                    <a:moveTo>
                      <a:pt x="29" y="49"/>
                    </a:moveTo>
                    <a:cubicBezTo>
                      <a:pt x="19" y="52"/>
                      <a:pt x="18" y="52"/>
                      <a:pt x="15" y="43"/>
                    </a:cubicBezTo>
                    <a:cubicBezTo>
                      <a:pt x="13" y="36"/>
                      <a:pt x="11" y="28"/>
                      <a:pt x="10" y="21"/>
                    </a:cubicBezTo>
                    <a:cubicBezTo>
                      <a:pt x="9" y="19"/>
                      <a:pt x="11" y="16"/>
                      <a:pt x="13" y="15"/>
                    </a:cubicBezTo>
                    <a:cubicBezTo>
                      <a:pt x="16" y="13"/>
                      <a:pt x="18" y="16"/>
                      <a:pt x="19" y="18"/>
                    </a:cubicBezTo>
                    <a:cubicBezTo>
                      <a:pt x="19" y="21"/>
                      <a:pt x="20" y="23"/>
                      <a:pt x="20" y="26"/>
                    </a:cubicBezTo>
                    <a:cubicBezTo>
                      <a:pt x="26" y="25"/>
                      <a:pt x="31" y="24"/>
                      <a:pt x="35" y="22"/>
                    </a:cubicBezTo>
                    <a:cubicBezTo>
                      <a:pt x="37" y="21"/>
                      <a:pt x="38" y="18"/>
                      <a:pt x="40" y="16"/>
                    </a:cubicBezTo>
                    <a:cubicBezTo>
                      <a:pt x="41" y="15"/>
                      <a:pt x="42" y="14"/>
                      <a:pt x="43" y="14"/>
                    </a:cubicBezTo>
                    <a:cubicBezTo>
                      <a:pt x="44" y="15"/>
                      <a:pt x="44" y="17"/>
                      <a:pt x="44" y="19"/>
                    </a:cubicBezTo>
                    <a:cubicBezTo>
                      <a:pt x="44" y="22"/>
                      <a:pt x="43" y="25"/>
                      <a:pt x="43" y="28"/>
                    </a:cubicBezTo>
                    <a:cubicBezTo>
                      <a:pt x="37" y="29"/>
                      <a:pt x="39" y="36"/>
                      <a:pt x="36" y="40"/>
                    </a:cubicBezTo>
                    <a:cubicBezTo>
                      <a:pt x="36" y="41"/>
                      <a:pt x="37" y="41"/>
                      <a:pt x="37" y="42"/>
                    </a:cubicBezTo>
                    <a:cubicBezTo>
                      <a:pt x="39" y="41"/>
                      <a:pt x="42" y="40"/>
                      <a:pt x="44" y="38"/>
                    </a:cubicBezTo>
                    <a:cubicBezTo>
                      <a:pt x="48" y="32"/>
                      <a:pt x="52" y="26"/>
                      <a:pt x="56" y="20"/>
                    </a:cubicBezTo>
                    <a:cubicBezTo>
                      <a:pt x="59" y="15"/>
                      <a:pt x="56" y="9"/>
                      <a:pt x="49" y="9"/>
                    </a:cubicBezTo>
                    <a:cubicBezTo>
                      <a:pt x="42" y="8"/>
                      <a:pt x="34" y="10"/>
                      <a:pt x="28" y="14"/>
                    </a:cubicBezTo>
                    <a:cubicBezTo>
                      <a:pt x="25" y="16"/>
                      <a:pt x="22" y="15"/>
                      <a:pt x="20" y="13"/>
                    </a:cubicBezTo>
                    <a:cubicBezTo>
                      <a:pt x="17" y="9"/>
                      <a:pt x="17" y="7"/>
                      <a:pt x="22" y="6"/>
                    </a:cubicBezTo>
                    <a:cubicBezTo>
                      <a:pt x="31" y="3"/>
                      <a:pt x="40" y="0"/>
                      <a:pt x="50" y="1"/>
                    </a:cubicBezTo>
                    <a:cubicBezTo>
                      <a:pt x="58" y="1"/>
                      <a:pt x="63" y="7"/>
                      <a:pt x="68" y="12"/>
                    </a:cubicBezTo>
                    <a:cubicBezTo>
                      <a:pt x="72" y="15"/>
                      <a:pt x="70" y="20"/>
                      <a:pt x="67" y="24"/>
                    </a:cubicBezTo>
                    <a:cubicBezTo>
                      <a:pt x="61" y="32"/>
                      <a:pt x="55" y="40"/>
                      <a:pt x="49" y="48"/>
                    </a:cubicBezTo>
                    <a:cubicBezTo>
                      <a:pt x="47" y="51"/>
                      <a:pt x="45" y="52"/>
                      <a:pt x="42" y="49"/>
                    </a:cubicBezTo>
                    <a:cubicBezTo>
                      <a:pt x="41" y="48"/>
                      <a:pt x="38" y="47"/>
                      <a:pt x="37" y="47"/>
                    </a:cubicBezTo>
                    <a:cubicBezTo>
                      <a:pt x="36" y="48"/>
                      <a:pt x="35" y="50"/>
                      <a:pt x="35" y="52"/>
                    </a:cubicBezTo>
                    <a:cubicBezTo>
                      <a:pt x="34" y="59"/>
                      <a:pt x="34" y="59"/>
                      <a:pt x="41" y="58"/>
                    </a:cubicBezTo>
                    <a:cubicBezTo>
                      <a:pt x="43" y="57"/>
                      <a:pt x="46" y="56"/>
                      <a:pt x="48" y="57"/>
                    </a:cubicBezTo>
                    <a:cubicBezTo>
                      <a:pt x="50" y="57"/>
                      <a:pt x="53" y="58"/>
                      <a:pt x="53" y="59"/>
                    </a:cubicBezTo>
                    <a:cubicBezTo>
                      <a:pt x="54" y="61"/>
                      <a:pt x="54" y="64"/>
                      <a:pt x="53" y="66"/>
                    </a:cubicBezTo>
                    <a:cubicBezTo>
                      <a:pt x="52" y="68"/>
                      <a:pt x="50" y="69"/>
                      <a:pt x="48" y="70"/>
                    </a:cubicBezTo>
                    <a:cubicBezTo>
                      <a:pt x="44" y="73"/>
                      <a:pt x="39" y="75"/>
                      <a:pt x="37" y="81"/>
                    </a:cubicBezTo>
                    <a:cubicBezTo>
                      <a:pt x="40" y="81"/>
                      <a:pt x="43" y="81"/>
                      <a:pt x="45" y="81"/>
                    </a:cubicBezTo>
                    <a:cubicBezTo>
                      <a:pt x="51" y="81"/>
                      <a:pt x="56" y="84"/>
                      <a:pt x="57" y="89"/>
                    </a:cubicBezTo>
                    <a:cubicBezTo>
                      <a:pt x="58" y="93"/>
                      <a:pt x="55" y="97"/>
                      <a:pt x="51" y="98"/>
                    </a:cubicBezTo>
                    <a:cubicBezTo>
                      <a:pt x="43" y="99"/>
                      <a:pt x="35" y="100"/>
                      <a:pt x="26" y="101"/>
                    </a:cubicBezTo>
                    <a:cubicBezTo>
                      <a:pt x="22" y="102"/>
                      <a:pt x="19" y="100"/>
                      <a:pt x="17" y="96"/>
                    </a:cubicBezTo>
                    <a:cubicBezTo>
                      <a:pt x="16" y="96"/>
                      <a:pt x="16" y="95"/>
                      <a:pt x="15" y="94"/>
                    </a:cubicBezTo>
                    <a:cubicBezTo>
                      <a:pt x="11" y="84"/>
                      <a:pt x="11" y="84"/>
                      <a:pt x="19" y="77"/>
                    </a:cubicBezTo>
                    <a:cubicBezTo>
                      <a:pt x="22" y="75"/>
                      <a:pt x="24" y="72"/>
                      <a:pt x="27" y="70"/>
                    </a:cubicBezTo>
                    <a:cubicBezTo>
                      <a:pt x="27" y="70"/>
                      <a:pt x="27" y="69"/>
                      <a:pt x="27" y="69"/>
                    </a:cubicBezTo>
                    <a:cubicBezTo>
                      <a:pt x="25" y="69"/>
                      <a:pt x="23" y="70"/>
                      <a:pt x="21" y="71"/>
                    </a:cubicBezTo>
                    <a:cubicBezTo>
                      <a:pt x="17" y="72"/>
                      <a:pt x="13" y="74"/>
                      <a:pt x="9" y="76"/>
                    </a:cubicBezTo>
                    <a:cubicBezTo>
                      <a:pt x="7" y="76"/>
                      <a:pt x="5" y="76"/>
                      <a:pt x="3" y="75"/>
                    </a:cubicBezTo>
                    <a:cubicBezTo>
                      <a:pt x="0" y="72"/>
                      <a:pt x="0" y="71"/>
                      <a:pt x="4" y="69"/>
                    </a:cubicBezTo>
                    <a:cubicBezTo>
                      <a:pt x="12" y="66"/>
                      <a:pt x="19" y="63"/>
                      <a:pt x="26" y="60"/>
                    </a:cubicBezTo>
                    <a:cubicBezTo>
                      <a:pt x="27" y="60"/>
                      <a:pt x="28" y="58"/>
                      <a:pt x="28" y="57"/>
                    </a:cubicBezTo>
                    <a:cubicBezTo>
                      <a:pt x="29" y="55"/>
                      <a:pt x="29" y="52"/>
                      <a:pt x="29" y="49"/>
                    </a:cubicBezTo>
                    <a:close/>
                    <a:moveTo>
                      <a:pt x="34" y="29"/>
                    </a:moveTo>
                    <a:cubicBezTo>
                      <a:pt x="34" y="29"/>
                      <a:pt x="34" y="29"/>
                      <a:pt x="33" y="28"/>
                    </a:cubicBezTo>
                    <a:cubicBezTo>
                      <a:pt x="31" y="29"/>
                      <a:pt x="28" y="30"/>
                      <a:pt x="26" y="32"/>
                    </a:cubicBezTo>
                    <a:cubicBezTo>
                      <a:pt x="24" y="32"/>
                      <a:pt x="22" y="34"/>
                      <a:pt x="23" y="36"/>
                    </a:cubicBezTo>
                    <a:cubicBezTo>
                      <a:pt x="23" y="38"/>
                      <a:pt x="25" y="40"/>
                      <a:pt x="26" y="42"/>
                    </a:cubicBezTo>
                    <a:cubicBezTo>
                      <a:pt x="27" y="42"/>
                      <a:pt x="30" y="41"/>
                      <a:pt x="31" y="40"/>
                    </a:cubicBezTo>
                    <a:cubicBezTo>
                      <a:pt x="32" y="37"/>
                      <a:pt x="33" y="33"/>
                      <a:pt x="34" y="29"/>
                    </a:cubicBezTo>
                    <a:close/>
                  </a:path>
                </a:pathLst>
              </a:custGeom>
              <a:grpFill/>
              <a:ln>
                <a:noFill/>
              </a:ln>
            </p:spPr>
            <p:txBody>
              <a:bodyPr vert="horz" wrap="square" lIns="91440" tIns="45720" rIns="91440" bIns="45720" numCol="1" anchor="t" anchorCtr="0" compatLnSpc="1"/>
              <a:lstStyle/>
              <a:p>
                <a:endParaRPr lang="zh-CN" altLang="en-US"/>
              </a:p>
            </p:txBody>
          </p:sp>
          <p:sp>
            <p:nvSpPr>
              <p:cNvPr id="22" name="Freeform 12"/>
              <p:cNvSpPr/>
              <p:nvPr/>
            </p:nvSpPr>
            <p:spPr bwMode="auto">
              <a:xfrm>
                <a:off x="8878184" y="2293480"/>
                <a:ext cx="236904" cy="593388"/>
              </a:xfrm>
              <a:custGeom>
                <a:avLst/>
                <a:gdLst>
                  <a:gd name="T0" fmla="*/ 30 w 39"/>
                  <a:gd name="T1" fmla="*/ 44 h 98"/>
                  <a:gd name="T2" fmla="*/ 36 w 39"/>
                  <a:gd name="T3" fmla="*/ 34 h 98"/>
                  <a:gd name="T4" fmla="*/ 37 w 39"/>
                  <a:gd name="T5" fmla="*/ 51 h 98"/>
                  <a:gd name="T6" fmla="*/ 25 w 39"/>
                  <a:gd name="T7" fmla="*/ 82 h 98"/>
                  <a:gd name="T8" fmla="*/ 21 w 39"/>
                  <a:gd name="T9" fmla="*/ 98 h 98"/>
                  <a:gd name="T10" fmla="*/ 13 w 39"/>
                  <a:gd name="T11" fmla="*/ 96 h 98"/>
                  <a:gd name="T12" fmla="*/ 5 w 39"/>
                  <a:gd name="T13" fmla="*/ 83 h 98"/>
                  <a:gd name="T14" fmla="*/ 11 w 39"/>
                  <a:gd name="T15" fmla="*/ 62 h 98"/>
                  <a:gd name="T16" fmla="*/ 9 w 39"/>
                  <a:gd name="T17" fmla="*/ 43 h 98"/>
                  <a:gd name="T18" fmla="*/ 12 w 39"/>
                  <a:gd name="T19" fmla="*/ 38 h 98"/>
                  <a:gd name="T20" fmla="*/ 18 w 39"/>
                  <a:gd name="T21" fmla="*/ 33 h 98"/>
                  <a:gd name="T22" fmla="*/ 23 w 39"/>
                  <a:gd name="T23" fmla="*/ 12 h 98"/>
                  <a:gd name="T24" fmla="*/ 11 w 39"/>
                  <a:gd name="T25" fmla="*/ 16 h 98"/>
                  <a:gd name="T26" fmla="*/ 2 w 39"/>
                  <a:gd name="T27" fmla="*/ 16 h 98"/>
                  <a:gd name="T28" fmla="*/ 0 w 39"/>
                  <a:gd name="T29" fmla="*/ 12 h 98"/>
                  <a:gd name="T30" fmla="*/ 3 w 39"/>
                  <a:gd name="T31" fmla="*/ 10 h 98"/>
                  <a:gd name="T32" fmla="*/ 16 w 39"/>
                  <a:gd name="T33" fmla="*/ 7 h 98"/>
                  <a:gd name="T34" fmla="*/ 26 w 39"/>
                  <a:gd name="T35" fmla="*/ 2 h 98"/>
                  <a:gd name="T36" fmla="*/ 32 w 39"/>
                  <a:gd name="T37" fmla="*/ 1 h 98"/>
                  <a:gd name="T38" fmla="*/ 35 w 39"/>
                  <a:gd name="T39" fmla="*/ 9 h 98"/>
                  <a:gd name="T40" fmla="*/ 34 w 39"/>
                  <a:gd name="T41" fmla="*/ 11 h 98"/>
                  <a:gd name="T42" fmla="*/ 27 w 39"/>
                  <a:gd name="T43" fmla="*/ 38 h 98"/>
                  <a:gd name="T44" fmla="*/ 28 w 39"/>
                  <a:gd name="T45" fmla="*/ 44 h 98"/>
                  <a:gd name="T46" fmla="*/ 30 w 39"/>
                  <a:gd name="T47" fmla="*/ 4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98">
                    <a:moveTo>
                      <a:pt x="30" y="44"/>
                    </a:moveTo>
                    <a:cubicBezTo>
                      <a:pt x="32" y="41"/>
                      <a:pt x="34" y="38"/>
                      <a:pt x="36" y="34"/>
                    </a:cubicBezTo>
                    <a:cubicBezTo>
                      <a:pt x="37" y="40"/>
                      <a:pt x="39" y="45"/>
                      <a:pt x="37" y="51"/>
                    </a:cubicBezTo>
                    <a:cubicBezTo>
                      <a:pt x="33" y="61"/>
                      <a:pt x="29" y="72"/>
                      <a:pt x="25" y="82"/>
                    </a:cubicBezTo>
                    <a:cubicBezTo>
                      <a:pt x="23" y="87"/>
                      <a:pt x="23" y="92"/>
                      <a:pt x="21" y="98"/>
                    </a:cubicBezTo>
                    <a:cubicBezTo>
                      <a:pt x="18" y="97"/>
                      <a:pt x="15" y="97"/>
                      <a:pt x="13" y="96"/>
                    </a:cubicBezTo>
                    <a:cubicBezTo>
                      <a:pt x="7" y="94"/>
                      <a:pt x="3" y="89"/>
                      <a:pt x="5" y="83"/>
                    </a:cubicBezTo>
                    <a:cubicBezTo>
                      <a:pt x="7" y="76"/>
                      <a:pt x="9" y="69"/>
                      <a:pt x="11" y="62"/>
                    </a:cubicBezTo>
                    <a:cubicBezTo>
                      <a:pt x="13" y="56"/>
                      <a:pt x="14" y="49"/>
                      <a:pt x="9" y="43"/>
                    </a:cubicBezTo>
                    <a:cubicBezTo>
                      <a:pt x="7" y="39"/>
                      <a:pt x="9" y="38"/>
                      <a:pt x="12" y="38"/>
                    </a:cubicBezTo>
                    <a:cubicBezTo>
                      <a:pt x="17" y="39"/>
                      <a:pt x="17" y="37"/>
                      <a:pt x="18" y="33"/>
                    </a:cubicBezTo>
                    <a:cubicBezTo>
                      <a:pt x="19" y="26"/>
                      <a:pt x="21" y="20"/>
                      <a:pt x="23" y="12"/>
                    </a:cubicBezTo>
                    <a:cubicBezTo>
                      <a:pt x="19" y="13"/>
                      <a:pt x="15" y="15"/>
                      <a:pt x="11" y="16"/>
                    </a:cubicBezTo>
                    <a:cubicBezTo>
                      <a:pt x="8" y="17"/>
                      <a:pt x="5" y="16"/>
                      <a:pt x="2" y="16"/>
                    </a:cubicBezTo>
                    <a:cubicBezTo>
                      <a:pt x="1" y="15"/>
                      <a:pt x="0" y="13"/>
                      <a:pt x="0" y="12"/>
                    </a:cubicBezTo>
                    <a:cubicBezTo>
                      <a:pt x="1" y="11"/>
                      <a:pt x="2" y="10"/>
                      <a:pt x="3" y="10"/>
                    </a:cubicBezTo>
                    <a:cubicBezTo>
                      <a:pt x="7" y="8"/>
                      <a:pt x="12" y="8"/>
                      <a:pt x="16" y="7"/>
                    </a:cubicBezTo>
                    <a:cubicBezTo>
                      <a:pt x="19" y="5"/>
                      <a:pt x="22" y="3"/>
                      <a:pt x="26" y="2"/>
                    </a:cubicBezTo>
                    <a:cubicBezTo>
                      <a:pt x="28" y="1"/>
                      <a:pt x="32" y="0"/>
                      <a:pt x="32" y="1"/>
                    </a:cubicBezTo>
                    <a:cubicBezTo>
                      <a:pt x="34" y="3"/>
                      <a:pt x="35" y="6"/>
                      <a:pt x="35" y="9"/>
                    </a:cubicBezTo>
                    <a:cubicBezTo>
                      <a:pt x="36" y="9"/>
                      <a:pt x="35" y="10"/>
                      <a:pt x="34" y="11"/>
                    </a:cubicBezTo>
                    <a:cubicBezTo>
                      <a:pt x="27" y="19"/>
                      <a:pt x="28" y="29"/>
                      <a:pt x="27" y="38"/>
                    </a:cubicBezTo>
                    <a:cubicBezTo>
                      <a:pt x="27" y="40"/>
                      <a:pt x="28" y="42"/>
                      <a:pt x="28" y="44"/>
                    </a:cubicBezTo>
                    <a:cubicBezTo>
                      <a:pt x="29" y="44"/>
                      <a:pt x="29" y="44"/>
                      <a:pt x="30" y="44"/>
                    </a:cubicBezTo>
                    <a:close/>
                  </a:path>
                </a:pathLst>
              </a:custGeom>
              <a:grpFill/>
              <a:ln>
                <a:noFill/>
              </a:ln>
            </p:spPr>
            <p:txBody>
              <a:bodyPr vert="horz" wrap="square" lIns="91440" tIns="45720" rIns="91440" bIns="45720" numCol="1" anchor="t" anchorCtr="0" compatLnSpc="1"/>
              <a:lstStyle/>
              <a:p>
                <a:endParaRPr lang="zh-CN" altLang="en-US"/>
              </a:p>
            </p:txBody>
          </p:sp>
        </p:grpSp>
      </p:grpSp>
    </p:spTree>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目录样式1">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stretch>
            <a:fillRect/>
          </a:stretch>
        </p:blipFill>
        <p:spPr>
          <a:xfrm>
            <a:off x="0" y="567"/>
            <a:ext cx="5022689" cy="6857433"/>
          </a:xfrm>
          <a:prstGeom prst="rect">
            <a:avLst/>
          </a:prstGeom>
        </p:spPr>
      </p:pic>
      <p:sp>
        <p:nvSpPr>
          <p:cNvPr id="3" name="矩形 白1"/>
          <p:cNvSpPr/>
          <p:nvPr userDrawn="1"/>
        </p:nvSpPr>
        <p:spPr>
          <a:xfrm rot="5400000">
            <a:off x="-917658" y="918223"/>
            <a:ext cx="6858002" cy="5022690"/>
          </a:xfrm>
          <a:prstGeom prst="rect">
            <a:avLst/>
          </a:prstGeom>
          <a:gradFill flip="none" rotWithShape="1">
            <a:gsLst>
              <a:gs pos="50000">
                <a:schemeClr val="bg1">
                  <a:alpha val="50000"/>
                </a:schemeClr>
              </a:gs>
              <a:gs pos="0">
                <a:schemeClr val="bg1"/>
              </a:gs>
              <a:gs pos="100000">
                <a:srgbClr val="FFFFFF">
                  <a:alpha val="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cs typeface="+mn-ea"/>
              <a:sym typeface="+mn-lt"/>
            </a:endParaRPr>
          </a:p>
        </p:txBody>
      </p:sp>
    </p:spTree>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目录样式4">
    <p:spTree>
      <p:nvGrpSpPr>
        <p:cNvPr id="1" name=""/>
        <p:cNvGrpSpPr/>
        <p:nvPr/>
      </p:nvGrpSpPr>
      <p:grpSpPr>
        <a:xfrm>
          <a:off x="0" y="0"/>
          <a:ext cx="0" cy="0"/>
          <a:chOff x="0" y="0"/>
          <a:chExt cx="0" cy="0"/>
        </a:xfrm>
      </p:grpSpPr>
      <p:sp>
        <p:nvSpPr>
          <p:cNvPr id="89" name="椭圆 88"/>
          <p:cNvSpPr/>
          <p:nvPr userDrawn="1"/>
        </p:nvSpPr>
        <p:spPr>
          <a:xfrm>
            <a:off x="-3831113" y="-1541834"/>
            <a:ext cx="8697505" cy="9941668"/>
          </a:xfrm>
          <a:prstGeom prst="ellipse">
            <a:avLst/>
          </a:prstGeom>
          <a:solidFill>
            <a:schemeClr val="accent4"/>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88" name="椭圆 87"/>
          <p:cNvSpPr/>
          <p:nvPr userDrawn="1"/>
        </p:nvSpPr>
        <p:spPr>
          <a:xfrm>
            <a:off x="-4021339" y="-1541834"/>
            <a:ext cx="8697505" cy="9941668"/>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pic>
        <p:nvPicPr>
          <p:cNvPr id="87" name="图片 86"/>
          <p:cNvPicPr>
            <a:picLocks noChangeAspect="1"/>
          </p:cNvPicPr>
          <p:nvPr userDrawn="1"/>
        </p:nvPicPr>
        <p:blipFill rotWithShape="1">
          <a:blip r:embed="rId2" cstate="hqprint">
            <a:extLst>
              <a:ext uri="{BEBA8EAE-BF5A-486C-A8C5-ECC9F3942E4B}">
                <a14:imgProps xmlns:a14="http://schemas.microsoft.com/office/drawing/2010/main">
                  <a14:imgLayer r:embed="rId3">
                    <a14:imgEffect>
                      <a14:saturation sat="0"/>
                    </a14:imgEffect>
                  </a14:imgLayer>
                </a14:imgProps>
              </a:ext>
            </a:extLst>
          </a:blip>
          <a:srcRect l="18116" t="7030" r="31559" b="11337"/>
          <a:stretch>
            <a:fillRect/>
          </a:stretch>
        </p:blipFill>
        <p:spPr>
          <a:xfrm>
            <a:off x="-1260196" y="1"/>
            <a:ext cx="5919101" cy="6857999"/>
          </a:xfrm>
          <a:custGeom>
            <a:avLst/>
            <a:gdLst>
              <a:gd name="connsiteX0" fmla="*/ 0 w 5919101"/>
              <a:gd name="connsiteY0" fmla="*/ 0 h 6858000"/>
              <a:gd name="connsiteX1" fmla="*/ 4714485 w 5919101"/>
              <a:gd name="connsiteY1" fmla="*/ 0 h 6858000"/>
              <a:gd name="connsiteX2" fmla="*/ 4786974 w 5919101"/>
              <a:gd name="connsiteY2" fmla="*/ 86723 h 6858000"/>
              <a:gd name="connsiteX3" fmla="*/ 5919101 w 5919101"/>
              <a:gd name="connsiteY3" fmla="*/ 3429000 h 6858000"/>
              <a:gd name="connsiteX4" fmla="*/ 4786974 w 5919101"/>
              <a:gd name="connsiteY4" fmla="*/ 6771277 h 6858000"/>
              <a:gd name="connsiteX5" fmla="*/ 4714485 w 5919101"/>
              <a:gd name="connsiteY5" fmla="*/ 6858000 h 6858000"/>
              <a:gd name="connsiteX6" fmla="*/ 0 w 59191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19101" h="6858000">
                <a:moveTo>
                  <a:pt x="0" y="0"/>
                </a:moveTo>
                <a:lnTo>
                  <a:pt x="4714485" y="0"/>
                </a:lnTo>
                <a:lnTo>
                  <a:pt x="4786974" y="86723"/>
                </a:lnTo>
                <a:cubicBezTo>
                  <a:pt x="5490384" y="969480"/>
                  <a:pt x="5919101" y="2142133"/>
                  <a:pt x="5919101" y="3429000"/>
                </a:cubicBezTo>
                <a:cubicBezTo>
                  <a:pt x="5919101" y="4715867"/>
                  <a:pt x="5490384" y="5888521"/>
                  <a:pt x="4786974" y="6771277"/>
                </a:cubicBezTo>
                <a:lnTo>
                  <a:pt x="4714485" y="6858000"/>
                </a:lnTo>
                <a:lnTo>
                  <a:pt x="0" y="6858000"/>
                </a:lnTo>
                <a:close/>
              </a:path>
            </a:pathLst>
          </a:custGeom>
        </p:spPr>
      </p:pic>
      <p:sp>
        <p:nvSpPr>
          <p:cNvPr id="86" name="椭圆 85"/>
          <p:cNvSpPr/>
          <p:nvPr userDrawn="1"/>
        </p:nvSpPr>
        <p:spPr>
          <a:xfrm>
            <a:off x="-4038600" y="-1541834"/>
            <a:ext cx="8697505" cy="9941668"/>
          </a:xfrm>
          <a:prstGeom prst="ellipse">
            <a:avLst/>
          </a:prstGeom>
          <a:solidFill>
            <a:schemeClr val="accent1">
              <a:alpha val="88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pic>
        <p:nvPicPr>
          <p:cNvPr id="90" name="图片 89"/>
          <p:cNvPicPr>
            <a:picLocks noChangeAspect="1"/>
          </p:cNvPicPr>
          <p:nvPr userDrawn="1"/>
        </p:nvPicPr>
        <p:blipFill>
          <a:blip r:embed="rId4" cstate="print"/>
          <a:stretch>
            <a:fillRect/>
          </a:stretch>
        </p:blipFill>
        <p:spPr>
          <a:xfrm>
            <a:off x="9837818" y="252089"/>
            <a:ext cx="1969223" cy="432990"/>
          </a:xfrm>
          <a:prstGeom prst="rect">
            <a:avLst/>
          </a:prstGeom>
        </p:spPr>
      </p:pic>
    </p:spTree>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内页样式5-常规">
    <p:spTree>
      <p:nvGrpSpPr>
        <p:cNvPr id="1" name=""/>
        <p:cNvGrpSpPr/>
        <p:nvPr/>
      </p:nvGrpSpPr>
      <p:grpSpPr>
        <a:xfrm>
          <a:off x="0" y="0"/>
          <a:ext cx="0" cy="0"/>
          <a:chOff x="0" y="0"/>
          <a:chExt cx="0" cy="0"/>
        </a:xfrm>
      </p:grpSpPr>
      <p:sp>
        <p:nvSpPr>
          <p:cNvPr id="12" name="标题 11"/>
          <p:cNvSpPr>
            <a:spLocks noGrp="1"/>
          </p:cNvSpPr>
          <p:nvPr>
            <p:ph type="title"/>
          </p:nvPr>
        </p:nvSpPr>
        <p:spPr>
          <a:xfrm>
            <a:off x="749863" y="249067"/>
            <a:ext cx="8643848" cy="4801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lang="zh-CN" altLang="en-US" sz="2800" b="1" baseline="0">
                <a:latin typeface="微软雅黑" panose="020B0503020204020204" pitchFamily="34" charset="-122"/>
                <a:ea typeface="微软雅黑" panose="020B0503020204020204" pitchFamily="34" charset="-122"/>
                <a:cs typeface="+mn-cs"/>
              </a:defRPr>
            </a:lvl1pPr>
          </a:lstStyle>
          <a:p>
            <a:pPr lvl="0" eaLnBrk="1" hangingPunct="1"/>
            <a:r>
              <a:rPr lang="zh-CN" altLang="en-US" dirty="0"/>
              <a:t>单击此处编辑母版标题样式</a:t>
            </a:r>
            <a:endParaRPr lang="zh-CN" altLang="en-US" dirty="0"/>
          </a:p>
        </p:txBody>
      </p:sp>
      <p:sp>
        <p:nvSpPr>
          <p:cNvPr id="6" name="文本框 5"/>
          <p:cNvSpPr txBox="1">
            <a:spLocks noChangeArrowheads="1"/>
          </p:cNvSpPr>
          <p:nvPr userDrawn="1"/>
        </p:nvSpPr>
        <p:spPr bwMode="auto">
          <a:xfrm>
            <a:off x="11233150" y="6353175"/>
            <a:ext cx="5508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fld id="{4CE2CC6A-3CD6-4EB2-A6B9-76993E7CF1F2}" type="slidenum">
              <a:rPr lang="zh-CN" altLang="en-US" sz="1600" smtClean="0">
                <a:solidFill>
                  <a:schemeClr val="accent3"/>
                </a:solidFill>
                <a:latin typeface="微软雅黑" panose="020B0503020204020204" pitchFamily="34" charset="-122"/>
              </a:rPr>
            </a:fld>
            <a:endParaRPr lang="zh-CN" altLang="en-US" sz="1600" dirty="0">
              <a:solidFill>
                <a:schemeClr val="accent3"/>
              </a:solidFill>
              <a:latin typeface="微软雅黑" panose="020B0503020204020204" pitchFamily="34" charset="-122"/>
            </a:endParaRPr>
          </a:p>
        </p:txBody>
      </p:sp>
      <p:grpSp>
        <p:nvGrpSpPr>
          <p:cNvPr id="56" name="组合 55"/>
          <p:cNvGrpSpPr/>
          <p:nvPr userDrawn="1"/>
        </p:nvGrpSpPr>
        <p:grpSpPr>
          <a:xfrm>
            <a:off x="522741" y="6399999"/>
            <a:ext cx="2542613" cy="276499"/>
            <a:chOff x="598941" y="6399999"/>
            <a:chExt cx="2542613" cy="276499"/>
          </a:xfrm>
          <a:solidFill>
            <a:schemeClr val="accent3"/>
          </a:solidFill>
        </p:grpSpPr>
        <p:grpSp>
          <p:nvGrpSpPr>
            <p:cNvPr id="33" name="组合 32"/>
            <p:cNvGrpSpPr/>
            <p:nvPr/>
          </p:nvGrpSpPr>
          <p:grpSpPr>
            <a:xfrm>
              <a:off x="2055693" y="6402621"/>
              <a:ext cx="1085861" cy="270805"/>
              <a:chOff x="10340336" y="2247899"/>
              <a:chExt cx="2724438" cy="679451"/>
            </a:xfrm>
            <a:grpFill/>
          </p:grpSpPr>
          <p:sp>
            <p:nvSpPr>
              <p:cNvPr id="47" name="Freeform 5"/>
              <p:cNvSpPr/>
              <p:nvPr/>
            </p:nvSpPr>
            <p:spPr bwMode="auto">
              <a:xfrm>
                <a:off x="11868131" y="2285206"/>
                <a:ext cx="534988" cy="603250"/>
              </a:xfrm>
              <a:custGeom>
                <a:avLst/>
                <a:gdLst>
                  <a:gd name="T0" fmla="*/ 41 w 125"/>
                  <a:gd name="T1" fmla="*/ 16 h 142"/>
                  <a:gd name="T2" fmla="*/ 49 w 125"/>
                  <a:gd name="T3" fmla="*/ 3 h 142"/>
                  <a:gd name="T4" fmla="*/ 62 w 125"/>
                  <a:gd name="T5" fmla="*/ 20 h 142"/>
                  <a:gd name="T6" fmla="*/ 64 w 125"/>
                  <a:gd name="T7" fmla="*/ 33 h 142"/>
                  <a:gd name="T8" fmla="*/ 50 w 125"/>
                  <a:gd name="T9" fmla="*/ 34 h 142"/>
                  <a:gd name="T10" fmla="*/ 58 w 125"/>
                  <a:gd name="T11" fmla="*/ 58 h 142"/>
                  <a:gd name="T12" fmla="*/ 75 w 125"/>
                  <a:gd name="T13" fmla="*/ 59 h 142"/>
                  <a:gd name="T14" fmla="*/ 71 w 125"/>
                  <a:gd name="T15" fmla="*/ 50 h 142"/>
                  <a:gd name="T16" fmla="*/ 81 w 125"/>
                  <a:gd name="T17" fmla="*/ 47 h 142"/>
                  <a:gd name="T18" fmla="*/ 65 w 125"/>
                  <a:gd name="T19" fmla="*/ 42 h 142"/>
                  <a:gd name="T20" fmla="*/ 63 w 125"/>
                  <a:gd name="T21" fmla="*/ 37 h 142"/>
                  <a:gd name="T22" fmla="*/ 85 w 125"/>
                  <a:gd name="T23" fmla="*/ 27 h 142"/>
                  <a:gd name="T24" fmla="*/ 93 w 125"/>
                  <a:gd name="T25" fmla="*/ 2 h 142"/>
                  <a:gd name="T26" fmla="*/ 99 w 125"/>
                  <a:gd name="T27" fmla="*/ 5 h 142"/>
                  <a:gd name="T28" fmla="*/ 111 w 125"/>
                  <a:gd name="T29" fmla="*/ 30 h 142"/>
                  <a:gd name="T30" fmla="*/ 102 w 125"/>
                  <a:gd name="T31" fmla="*/ 34 h 142"/>
                  <a:gd name="T32" fmla="*/ 95 w 125"/>
                  <a:gd name="T33" fmla="*/ 59 h 142"/>
                  <a:gd name="T34" fmla="*/ 123 w 125"/>
                  <a:gd name="T35" fmla="*/ 61 h 142"/>
                  <a:gd name="T36" fmla="*/ 110 w 125"/>
                  <a:gd name="T37" fmla="*/ 71 h 142"/>
                  <a:gd name="T38" fmla="*/ 104 w 125"/>
                  <a:gd name="T39" fmla="*/ 82 h 142"/>
                  <a:gd name="T40" fmla="*/ 112 w 125"/>
                  <a:gd name="T41" fmla="*/ 134 h 142"/>
                  <a:gd name="T42" fmla="*/ 102 w 125"/>
                  <a:gd name="T43" fmla="*/ 140 h 142"/>
                  <a:gd name="T44" fmla="*/ 89 w 125"/>
                  <a:gd name="T45" fmla="*/ 123 h 142"/>
                  <a:gd name="T46" fmla="*/ 101 w 125"/>
                  <a:gd name="T47" fmla="*/ 128 h 142"/>
                  <a:gd name="T48" fmla="*/ 101 w 125"/>
                  <a:gd name="T49" fmla="*/ 92 h 142"/>
                  <a:gd name="T50" fmla="*/ 97 w 125"/>
                  <a:gd name="T51" fmla="*/ 99 h 142"/>
                  <a:gd name="T52" fmla="*/ 90 w 125"/>
                  <a:gd name="T53" fmla="*/ 103 h 142"/>
                  <a:gd name="T54" fmla="*/ 86 w 125"/>
                  <a:gd name="T55" fmla="*/ 110 h 142"/>
                  <a:gd name="T56" fmla="*/ 81 w 125"/>
                  <a:gd name="T57" fmla="*/ 120 h 142"/>
                  <a:gd name="T58" fmla="*/ 88 w 125"/>
                  <a:gd name="T59" fmla="*/ 71 h 142"/>
                  <a:gd name="T60" fmla="*/ 60 w 125"/>
                  <a:gd name="T61" fmla="*/ 87 h 142"/>
                  <a:gd name="T62" fmla="*/ 53 w 125"/>
                  <a:gd name="T63" fmla="*/ 89 h 142"/>
                  <a:gd name="T64" fmla="*/ 51 w 125"/>
                  <a:gd name="T65" fmla="*/ 128 h 142"/>
                  <a:gd name="T66" fmla="*/ 43 w 125"/>
                  <a:gd name="T67" fmla="*/ 134 h 142"/>
                  <a:gd name="T68" fmla="*/ 39 w 125"/>
                  <a:gd name="T69" fmla="*/ 107 h 142"/>
                  <a:gd name="T70" fmla="*/ 33 w 125"/>
                  <a:gd name="T71" fmla="*/ 114 h 142"/>
                  <a:gd name="T72" fmla="*/ 17 w 125"/>
                  <a:gd name="T73" fmla="*/ 108 h 142"/>
                  <a:gd name="T74" fmla="*/ 5 w 125"/>
                  <a:gd name="T75" fmla="*/ 81 h 142"/>
                  <a:gd name="T76" fmla="*/ 34 w 125"/>
                  <a:gd name="T77" fmla="*/ 56 h 142"/>
                  <a:gd name="T78" fmla="*/ 38 w 125"/>
                  <a:gd name="T79" fmla="*/ 33 h 142"/>
                  <a:gd name="T80" fmla="*/ 22 w 125"/>
                  <a:gd name="T81" fmla="*/ 55 h 142"/>
                  <a:gd name="T82" fmla="*/ 14 w 125"/>
                  <a:gd name="T83" fmla="*/ 55 h 142"/>
                  <a:gd name="T84" fmla="*/ 11 w 125"/>
                  <a:gd name="T85" fmla="*/ 36 h 142"/>
                  <a:gd name="T86" fmla="*/ 32 w 125"/>
                  <a:gd name="T87" fmla="*/ 22 h 142"/>
                  <a:gd name="T88" fmla="*/ 28 w 125"/>
                  <a:gd name="T89"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5" h="142">
                    <a:moveTo>
                      <a:pt x="28" y="33"/>
                    </a:moveTo>
                    <a:cubicBezTo>
                      <a:pt x="35" y="29"/>
                      <a:pt x="41" y="25"/>
                      <a:pt x="41" y="16"/>
                    </a:cubicBezTo>
                    <a:cubicBezTo>
                      <a:pt x="41" y="13"/>
                      <a:pt x="43" y="9"/>
                      <a:pt x="44" y="6"/>
                    </a:cubicBezTo>
                    <a:cubicBezTo>
                      <a:pt x="45" y="5"/>
                      <a:pt x="48" y="3"/>
                      <a:pt x="49" y="3"/>
                    </a:cubicBezTo>
                    <a:cubicBezTo>
                      <a:pt x="54" y="4"/>
                      <a:pt x="59" y="9"/>
                      <a:pt x="59" y="15"/>
                    </a:cubicBezTo>
                    <a:cubicBezTo>
                      <a:pt x="59" y="18"/>
                      <a:pt x="60" y="19"/>
                      <a:pt x="62" y="20"/>
                    </a:cubicBezTo>
                    <a:cubicBezTo>
                      <a:pt x="65" y="22"/>
                      <a:pt x="68" y="25"/>
                      <a:pt x="69" y="28"/>
                    </a:cubicBezTo>
                    <a:cubicBezTo>
                      <a:pt x="71" y="32"/>
                      <a:pt x="68" y="34"/>
                      <a:pt x="64" y="33"/>
                    </a:cubicBezTo>
                    <a:cubicBezTo>
                      <a:pt x="62" y="32"/>
                      <a:pt x="60" y="31"/>
                      <a:pt x="57" y="30"/>
                    </a:cubicBezTo>
                    <a:cubicBezTo>
                      <a:pt x="53" y="28"/>
                      <a:pt x="51" y="29"/>
                      <a:pt x="50" y="34"/>
                    </a:cubicBezTo>
                    <a:cubicBezTo>
                      <a:pt x="48" y="45"/>
                      <a:pt x="46" y="56"/>
                      <a:pt x="52" y="66"/>
                    </a:cubicBezTo>
                    <a:cubicBezTo>
                      <a:pt x="54" y="64"/>
                      <a:pt x="56" y="62"/>
                      <a:pt x="58" y="58"/>
                    </a:cubicBezTo>
                    <a:cubicBezTo>
                      <a:pt x="61" y="62"/>
                      <a:pt x="63" y="65"/>
                      <a:pt x="65" y="69"/>
                    </a:cubicBezTo>
                    <a:cubicBezTo>
                      <a:pt x="68" y="66"/>
                      <a:pt x="72" y="62"/>
                      <a:pt x="75" y="59"/>
                    </a:cubicBezTo>
                    <a:cubicBezTo>
                      <a:pt x="76" y="58"/>
                      <a:pt x="75" y="56"/>
                      <a:pt x="75" y="55"/>
                    </a:cubicBezTo>
                    <a:cubicBezTo>
                      <a:pt x="74" y="53"/>
                      <a:pt x="71" y="51"/>
                      <a:pt x="71" y="50"/>
                    </a:cubicBezTo>
                    <a:cubicBezTo>
                      <a:pt x="72" y="47"/>
                      <a:pt x="75" y="46"/>
                      <a:pt x="78" y="47"/>
                    </a:cubicBezTo>
                    <a:cubicBezTo>
                      <a:pt x="79" y="47"/>
                      <a:pt x="80" y="47"/>
                      <a:pt x="81" y="47"/>
                    </a:cubicBezTo>
                    <a:cubicBezTo>
                      <a:pt x="81" y="44"/>
                      <a:pt x="82" y="40"/>
                      <a:pt x="83" y="35"/>
                    </a:cubicBezTo>
                    <a:cubicBezTo>
                      <a:pt x="76" y="38"/>
                      <a:pt x="71" y="40"/>
                      <a:pt x="65" y="42"/>
                    </a:cubicBezTo>
                    <a:cubicBezTo>
                      <a:pt x="61" y="44"/>
                      <a:pt x="60" y="44"/>
                      <a:pt x="57" y="40"/>
                    </a:cubicBezTo>
                    <a:cubicBezTo>
                      <a:pt x="59" y="39"/>
                      <a:pt x="61" y="38"/>
                      <a:pt x="63" y="37"/>
                    </a:cubicBezTo>
                    <a:cubicBezTo>
                      <a:pt x="69" y="35"/>
                      <a:pt x="75" y="33"/>
                      <a:pt x="81" y="30"/>
                    </a:cubicBezTo>
                    <a:cubicBezTo>
                      <a:pt x="83" y="30"/>
                      <a:pt x="84" y="28"/>
                      <a:pt x="85" y="27"/>
                    </a:cubicBezTo>
                    <a:cubicBezTo>
                      <a:pt x="87" y="21"/>
                      <a:pt x="88" y="14"/>
                      <a:pt x="90" y="8"/>
                    </a:cubicBezTo>
                    <a:cubicBezTo>
                      <a:pt x="90" y="6"/>
                      <a:pt x="92" y="3"/>
                      <a:pt x="93" y="2"/>
                    </a:cubicBezTo>
                    <a:cubicBezTo>
                      <a:pt x="94" y="0"/>
                      <a:pt x="96" y="0"/>
                      <a:pt x="98" y="0"/>
                    </a:cubicBezTo>
                    <a:cubicBezTo>
                      <a:pt x="98" y="1"/>
                      <a:pt x="99" y="4"/>
                      <a:pt x="99" y="5"/>
                    </a:cubicBezTo>
                    <a:cubicBezTo>
                      <a:pt x="93" y="12"/>
                      <a:pt x="94" y="20"/>
                      <a:pt x="92" y="28"/>
                    </a:cubicBezTo>
                    <a:cubicBezTo>
                      <a:pt x="98" y="31"/>
                      <a:pt x="105" y="25"/>
                      <a:pt x="111" y="30"/>
                    </a:cubicBezTo>
                    <a:cubicBezTo>
                      <a:pt x="109" y="33"/>
                      <a:pt x="107" y="36"/>
                      <a:pt x="103" y="35"/>
                    </a:cubicBezTo>
                    <a:cubicBezTo>
                      <a:pt x="103" y="34"/>
                      <a:pt x="102" y="34"/>
                      <a:pt x="102" y="34"/>
                    </a:cubicBezTo>
                    <a:cubicBezTo>
                      <a:pt x="92" y="34"/>
                      <a:pt x="88" y="39"/>
                      <a:pt x="90" y="49"/>
                    </a:cubicBezTo>
                    <a:cubicBezTo>
                      <a:pt x="91" y="52"/>
                      <a:pt x="93" y="55"/>
                      <a:pt x="95" y="59"/>
                    </a:cubicBezTo>
                    <a:cubicBezTo>
                      <a:pt x="99" y="59"/>
                      <a:pt x="104" y="58"/>
                      <a:pt x="109" y="57"/>
                    </a:cubicBezTo>
                    <a:cubicBezTo>
                      <a:pt x="114" y="56"/>
                      <a:pt x="119" y="58"/>
                      <a:pt x="123" y="61"/>
                    </a:cubicBezTo>
                    <a:cubicBezTo>
                      <a:pt x="125" y="63"/>
                      <a:pt x="125" y="66"/>
                      <a:pt x="122" y="67"/>
                    </a:cubicBezTo>
                    <a:cubicBezTo>
                      <a:pt x="118" y="69"/>
                      <a:pt x="114" y="71"/>
                      <a:pt x="110" y="71"/>
                    </a:cubicBezTo>
                    <a:cubicBezTo>
                      <a:pt x="103" y="70"/>
                      <a:pt x="99" y="75"/>
                      <a:pt x="95" y="79"/>
                    </a:cubicBezTo>
                    <a:cubicBezTo>
                      <a:pt x="98" y="80"/>
                      <a:pt x="102" y="80"/>
                      <a:pt x="104" y="82"/>
                    </a:cubicBezTo>
                    <a:cubicBezTo>
                      <a:pt x="106" y="83"/>
                      <a:pt x="108" y="86"/>
                      <a:pt x="109" y="88"/>
                    </a:cubicBezTo>
                    <a:cubicBezTo>
                      <a:pt x="110" y="104"/>
                      <a:pt x="111" y="119"/>
                      <a:pt x="112" y="134"/>
                    </a:cubicBezTo>
                    <a:cubicBezTo>
                      <a:pt x="112" y="137"/>
                      <a:pt x="110" y="140"/>
                      <a:pt x="110" y="142"/>
                    </a:cubicBezTo>
                    <a:cubicBezTo>
                      <a:pt x="107" y="141"/>
                      <a:pt x="104" y="141"/>
                      <a:pt x="102" y="140"/>
                    </a:cubicBezTo>
                    <a:cubicBezTo>
                      <a:pt x="97" y="136"/>
                      <a:pt x="93" y="131"/>
                      <a:pt x="90" y="127"/>
                    </a:cubicBezTo>
                    <a:cubicBezTo>
                      <a:pt x="89" y="126"/>
                      <a:pt x="89" y="124"/>
                      <a:pt x="89" y="123"/>
                    </a:cubicBezTo>
                    <a:cubicBezTo>
                      <a:pt x="92" y="125"/>
                      <a:pt x="96" y="127"/>
                      <a:pt x="100" y="130"/>
                    </a:cubicBezTo>
                    <a:cubicBezTo>
                      <a:pt x="100" y="129"/>
                      <a:pt x="101" y="129"/>
                      <a:pt x="101" y="128"/>
                    </a:cubicBezTo>
                    <a:cubicBezTo>
                      <a:pt x="101" y="121"/>
                      <a:pt x="101" y="113"/>
                      <a:pt x="101" y="105"/>
                    </a:cubicBezTo>
                    <a:cubicBezTo>
                      <a:pt x="101" y="101"/>
                      <a:pt x="101" y="96"/>
                      <a:pt x="101" y="92"/>
                    </a:cubicBezTo>
                    <a:cubicBezTo>
                      <a:pt x="99" y="85"/>
                      <a:pt x="96" y="84"/>
                      <a:pt x="90" y="90"/>
                    </a:cubicBezTo>
                    <a:cubicBezTo>
                      <a:pt x="92" y="93"/>
                      <a:pt x="97" y="93"/>
                      <a:pt x="97" y="99"/>
                    </a:cubicBezTo>
                    <a:cubicBezTo>
                      <a:pt x="94" y="98"/>
                      <a:pt x="91" y="97"/>
                      <a:pt x="88" y="96"/>
                    </a:cubicBezTo>
                    <a:cubicBezTo>
                      <a:pt x="84" y="100"/>
                      <a:pt x="84" y="101"/>
                      <a:pt x="90" y="103"/>
                    </a:cubicBezTo>
                    <a:cubicBezTo>
                      <a:pt x="95" y="106"/>
                      <a:pt x="98" y="111"/>
                      <a:pt x="96" y="112"/>
                    </a:cubicBezTo>
                    <a:cubicBezTo>
                      <a:pt x="92" y="115"/>
                      <a:pt x="89" y="112"/>
                      <a:pt x="86" y="110"/>
                    </a:cubicBezTo>
                    <a:cubicBezTo>
                      <a:pt x="85" y="110"/>
                      <a:pt x="84" y="109"/>
                      <a:pt x="83" y="108"/>
                    </a:cubicBezTo>
                    <a:cubicBezTo>
                      <a:pt x="82" y="112"/>
                      <a:pt x="82" y="116"/>
                      <a:pt x="81" y="120"/>
                    </a:cubicBezTo>
                    <a:cubicBezTo>
                      <a:pt x="74" y="118"/>
                      <a:pt x="72" y="114"/>
                      <a:pt x="73" y="108"/>
                    </a:cubicBezTo>
                    <a:cubicBezTo>
                      <a:pt x="76" y="95"/>
                      <a:pt x="81" y="83"/>
                      <a:pt x="88" y="71"/>
                    </a:cubicBezTo>
                    <a:cubicBezTo>
                      <a:pt x="84" y="74"/>
                      <a:pt x="80" y="76"/>
                      <a:pt x="76" y="78"/>
                    </a:cubicBezTo>
                    <a:cubicBezTo>
                      <a:pt x="71" y="81"/>
                      <a:pt x="65" y="84"/>
                      <a:pt x="60" y="87"/>
                    </a:cubicBezTo>
                    <a:cubicBezTo>
                      <a:pt x="60" y="87"/>
                      <a:pt x="60" y="87"/>
                      <a:pt x="59" y="87"/>
                    </a:cubicBezTo>
                    <a:cubicBezTo>
                      <a:pt x="57" y="88"/>
                      <a:pt x="54" y="88"/>
                      <a:pt x="53" y="89"/>
                    </a:cubicBezTo>
                    <a:cubicBezTo>
                      <a:pt x="51" y="93"/>
                      <a:pt x="49" y="97"/>
                      <a:pt x="49" y="101"/>
                    </a:cubicBezTo>
                    <a:cubicBezTo>
                      <a:pt x="49" y="110"/>
                      <a:pt x="50" y="119"/>
                      <a:pt x="51" y="128"/>
                    </a:cubicBezTo>
                    <a:cubicBezTo>
                      <a:pt x="51" y="131"/>
                      <a:pt x="51" y="134"/>
                      <a:pt x="51" y="137"/>
                    </a:cubicBezTo>
                    <a:cubicBezTo>
                      <a:pt x="48" y="136"/>
                      <a:pt x="45" y="136"/>
                      <a:pt x="43" y="134"/>
                    </a:cubicBezTo>
                    <a:cubicBezTo>
                      <a:pt x="40" y="132"/>
                      <a:pt x="37" y="130"/>
                      <a:pt x="38" y="125"/>
                    </a:cubicBezTo>
                    <a:cubicBezTo>
                      <a:pt x="40" y="119"/>
                      <a:pt x="39" y="113"/>
                      <a:pt x="39" y="107"/>
                    </a:cubicBezTo>
                    <a:cubicBezTo>
                      <a:pt x="38" y="107"/>
                      <a:pt x="38" y="107"/>
                      <a:pt x="37" y="106"/>
                    </a:cubicBezTo>
                    <a:cubicBezTo>
                      <a:pt x="36" y="109"/>
                      <a:pt x="34" y="111"/>
                      <a:pt x="33" y="114"/>
                    </a:cubicBezTo>
                    <a:cubicBezTo>
                      <a:pt x="30" y="120"/>
                      <a:pt x="25" y="122"/>
                      <a:pt x="21" y="120"/>
                    </a:cubicBezTo>
                    <a:cubicBezTo>
                      <a:pt x="16" y="118"/>
                      <a:pt x="15" y="113"/>
                      <a:pt x="17" y="108"/>
                    </a:cubicBezTo>
                    <a:cubicBezTo>
                      <a:pt x="20" y="99"/>
                      <a:pt x="23" y="91"/>
                      <a:pt x="26" y="81"/>
                    </a:cubicBezTo>
                    <a:cubicBezTo>
                      <a:pt x="19" y="90"/>
                      <a:pt x="12" y="85"/>
                      <a:pt x="5" y="81"/>
                    </a:cubicBezTo>
                    <a:cubicBezTo>
                      <a:pt x="0" y="79"/>
                      <a:pt x="0" y="76"/>
                      <a:pt x="5" y="73"/>
                    </a:cubicBezTo>
                    <a:cubicBezTo>
                      <a:pt x="15" y="68"/>
                      <a:pt x="25" y="62"/>
                      <a:pt x="34" y="56"/>
                    </a:cubicBezTo>
                    <a:cubicBezTo>
                      <a:pt x="35" y="55"/>
                      <a:pt x="37" y="54"/>
                      <a:pt x="37" y="52"/>
                    </a:cubicBezTo>
                    <a:cubicBezTo>
                      <a:pt x="38" y="46"/>
                      <a:pt x="38" y="39"/>
                      <a:pt x="38" y="33"/>
                    </a:cubicBezTo>
                    <a:cubicBezTo>
                      <a:pt x="38" y="32"/>
                      <a:pt x="38" y="32"/>
                      <a:pt x="37" y="32"/>
                    </a:cubicBezTo>
                    <a:cubicBezTo>
                      <a:pt x="32" y="40"/>
                      <a:pt x="27" y="48"/>
                      <a:pt x="22" y="55"/>
                    </a:cubicBezTo>
                    <a:cubicBezTo>
                      <a:pt x="22" y="56"/>
                      <a:pt x="22" y="56"/>
                      <a:pt x="23" y="57"/>
                    </a:cubicBezTo>
                    <a:cubicBezTo>
                      <a:pt x="20" y="56"/>
                      <a:pt x="17" y="56"/>
                      <a:pt x="14" y="55"/>
                    </a:cubicBezTo>
                    <a:cubicBezTo>
                      <a:pt x="9" y="53"/>
                      <a:pt x="7" y="49"/>
                      <a:pt x="9" y="44"/>
                    </a:cubicBezTo>
                    <a:cubicBezTo>
                      <a:pt x="10" y="42"/>
                      <a:pt x="10" y="39"/>
                      <a:pt x="11" y="36"/>
                    </a:cubicBezTo>
                    <a:cubicBezTo>
                      <a:pt x="13" y="28"/>
                      <a:pt x="18" y="23"/>
                      <a:pt x="26" y="20"/>
                    </a:cubicBezTo>
                    <a:cubicBezTo>
                      <a:pt x="27" y="19"/>
                      <a:pt x="30" y="20"/>
                      <a:pt x="32" y="22"/>
                    </a:cubicBezTo>
                    <a:cubicBezTo>
                      <a:pt x="34" y="23"/>
                      <a:pt x="32" y="25"/>
                      <a:pt x="31" y="27"/>
                    </a:cubicBezTo>
                    <a:cubicBezTo>
                      <a:pt x="29" y="28"/>
                      <a:pt x="29" y="31"/>
                      <a:pt x="28" y="33"/>
                    </a:cubicBezTo>
                    <a:close/>
                  </a:path>
                </a:pathLst>
              </a:custGeom>
              <a:grpFill/>
              <a:ln>
                <a:noFill/>
              </a:ln>
            </p:spPr>
            <p:txBody>
              <a:bodyPr vert="horz" wrap="square" lIns="91440" tIns="45720" rIns="91440" bIns="45720" numCol="1" anchor="t" anchorCtr="0" compatLnSpc="1"/>
              <a:lstStyle/>
              <a:p>
                <a:endParaRPr lang="zh-CN" altLang="en-US"/>
              </a:p>
            </p:txBody>
          </p:sp>
          <p:sp>
            <p:nvSpPr>
              <p:cNvPr id="48" name="Freeform 6"/>
              <p:cNvSpPr/>
              <p:nvPr/>
            </p:nvSpPr>
            <p:spPr bwMode="auto">
              <a:xfrm>
                <a:off x="12756799" y="2388393"/>
                <a:ext cx="307975" cy="463550"/>
              </a:xfrm>
              <a:custGeom>
                <a:avLst/>
                <a:gdLst>
                  <a:gd name="T0" fmla="*/ 33 w 72"/>
                  <a:gd name="T1" fmla="*/ 76 h 109"/>
                  <a:gd name="T2" fmla="*/ 44 w 72"/>
                  <a:gd name="T3" fmla="*/ 73 h 109"/>
                  <a:gd name="T4" fmla="*/ 59 w 72"/>
                  <a:gd name="T5" fmla="*/ 71 h 109"/>
                  <a:gd name="T6" fmla="*/ 69 w 72"/>
                  <a:gd name="T7" fmla="*/ 92 h 109"/>
                  <a:gd name="T8" fmla="*/ 66 w 72"/>
                  <a:gd name="T9" fmla="*/ 94 h 109"/>
                  <a:gd name="T10" fmla="*/ 49 w 72"/>
                  <a:gd name="T11" fmla="*/ 96 h 109"/>
                  <a:gd name="T12" fmla="*/ 28 w 72"/>
                  <a:gd name="T13" fmla="*/ 106 h 109"/>
                  <a:gd name="T14" fmla="*/ 16 w 72"/>
                  <a:gd name="T15" fmla="*/ 106 h 109"/>
                  <a:gd name="T16" fmla="*/ 1 w 72"/>
                  <a:gd name="T17" fmla="*/ 80 h 109"/>
                  <a:gd name="T18" fmla="*/ 2 w 72"/>
                  <a:gd name="T19" fmla="*/ 74 h 109"/>
                  <a:gd name="T20" fmla="*/ 23 w 72"/>
                  <a:gd name="T21" fmla="*/ 31 h 109"/>
                  <a:gd name="T22" fmla="*/ 22 w 72"/>
                  <a:gd name="T23" fmla="*/ 26 h 109"/>
                  <a:gd name="T24" fmla="*/ 12 w 72"/>
                  <a:gd name="T25" fmla="*/ 16 h 109"/>
                  <a:gd name="T26" fmla="*/ 15 w 72"/>
                  <a:gd name="T27" fmla="*/ 10 h 109"/>
                  <a:gd name="T28" fmla="*/ 32 w 72"/>
                  <a:gd name="T29" fmla="*/ 5 h 109"/>
                  <a:gd name="T30" fmla="*/ 60 w 72"/>
                  <a:gd name="T31" fmla="*/ 18 h 109"/>
                  <a:gd name="T32" fmla="*/ 59 w 72"/>
                  <a:gd name="T33" fmla="*/ 26 h 109"/>
                  <a:gd name="T34" fmla="*/ 52 w 72"/>
                  <a:gd name="T35" fmla="*/ 36 h 109"/>
                  <a:gd name="T36" fmla="*/ 34 w 72"/>
                  <a:gd name="T37" fmla="*/ 72 h 109"/>
                  <a:gd name="T38" fmla="*/ 33 w 72"/>
                  <a:gd name="T39" fmla="*/ 7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109">
                    <a:moveTo>
                      <a:pt x="33" y="76"/>
                    </a:moveTo>
                    <a:cubicBezTo>
                      <a:pt x="37" y="74"/>
                      <a:pt x="40" y="73"/>
                      <a:pt x="44" y="73"/>
                    </a:cubicBezTo>
                    <a:cubicBezTo>
                      <a:pt x="49" y="72"/>
                      <a:pt x="54" y="71"/>
                      <a:pt x="59" y="71"/>
                    </a:cubicBezTo>
                    <a:cubicBezTo>
                      <a:pt x="66" y="72"/>
                      <a:pt x="72" y="85"/>
                      <a:pt x="69" y="92"/>
                    </a:cubicBezTo>
                    <a:cubicBezTo>
                      <a:pt x="68" y="93"/>
                      <a:pt x="67" y="94"/>
                      <a:pt x="66" y="94"/>
                    </a:cubicBezTo>
                    <a:cubicBezTo>
                      <a:pt x="60" y="95"/>
                      <a:pt x="54" y="94"/>
                      <a:pt x="49" y="96"/>
                    </a:cubicBezTo>
                    <a:cubicBezTo>
                      <a:pt x="42" y="99"/>
                      <a:pt x="35" y="102"/>
                      <a:pt x="28" y="106"/>
                    </a:cubicBezTo>
                    <a:cubicBezTo>
                      <a:pt x="24" y="108"/>
                      <a:pt x="21" y="109"/>
                      <a:pt x="16" y="106"/>
                    </a:cubicBezTo>
                    <a:cubicBezTo>
                      <a:pt x="7" y="100"/>
                      <a:pt x="3" y="90"/>
                      <a:pt x="1" y="80"/>
                    </a:cubicBezTo>
                    <a:cubicBezTo>
                      <a:pt x="0" y="78"/>
                      <a:pt x="1" y="76"/>
                      <a:pt x="2" y="74"/>
                    </a:cubicBezTo>
                    <a:cubicBezTo>
                      <a:pt x="9" y="60"/>
                      <a:pt x="16" y="45"/>
                      <a:pt x="23" y="31"/>
                    </a:cubicBezTo>
                    <a:cubicBezTo>
                      <a:pt x="23" y="30"/>
                      <a:pt x="23" y="28"/>
                      <a:pt x="22" y="26"/>
                    </a:cubicBezTo>
                    <a:cubicBezTo>
                      <a:pt x="19" y="23"/>
                      <a:pt x="15" y="20"/>
                      <a:pt x="12" y="16"/>
                    </a:cubicBezTo>
                    <a:cubicBezTo>
                      <a:pt x="10" y="13"/>
                      <a:pt x="11" y="11"/>
                      <a:pt x="15" y="10"/>
                    </a:cubicBezTo>
                    <a:cubicBezTo>
                      <a:pt x="21" y="9"/>
                      <a:pt x="26" y="7"/>
                      <a:pt x="32" y="5"/>
                    </a:cubicBezTo>
                    <a:cubicBezTo>
                      <a:pt x="44" y="0"/>
                      <a:pt x="57" y="6"/>
                      <a:pt x="60" y="18"/>
                    </a:cubicBezTo>
                    <a:cubicBezTo>
                      <a:pt x="61" y="21"/>
                      <a:pt x="60" y="24"/>
                      <a:pt x="59" y="26"/>
                    </a:cubicBezTo>
                    <a:cubicBezTo>
                      <a:pt x="57" y="29"/>
                      <a:pt x="54" y="33"/>
                      <a:pt x="52" y="36"/>
                    </a:cubicBezTo>
                    <a:cubicBezTo>
                      <a:pt x="46" y="48"/>
                      <a:pt x="40" y="60"/>
                      <a:pt x="34" y="72"/>
                    </a:cubicBezTo>
                    <a:cubicBezTo>
                      <a:pt x="34" y="72"/>
                      <a:pt x="34" y="74"/>
                      <a:pt x="33" y="76"/>
                    </a:cubicBezTo>
                    <a:close/>
                  </a:path>
                </a:pathLst>
              </a:custGeom>
              <a:grpFill/>
              <a:ln>
                <a:noFill/>
              </a:ln>
            </p:spPr>
            <p:txBody>
              <a:bodyPr vert="horz" wrap="square" lIns="91440" tIns="45720" rIns="91440" bIns="45720" numCol="1" anchor="t" anchorCtr="0" compatLnSpc="1"/>
              <a:lstStyle/>
              <a:p>
                <a:endParaRPr lang="zh-CN" altLang="en-US"/>
              </a:p>
            </p:txBody>
          </p:sp>
          <p:grpSp>
            <p:nvGrpSpPr>
              <p:cNvPr id="49" name="组合 48"/>
              <p:cNvGrpSpPr/>
              <p:nvPr/>
            </p:nvGrpSpPr>
            <p:grpSpPr>
              <a:xfrm>
                <a:off x="10340336" y="2247899"/>
                <a:ext cx="547688" cy="679451"/>
                <a:chOff x="5548313" y="2084388"/>
                <a:chExt cx="547688" cy="679451"/>
              </a:xfrm>
              <a:grpFill/>
            </p:grpSpPr>
            <p:sp>
              <p:nvSpPr>
                <p:cNvPr id="54" name="Freeform 7"/>
                <p:cNvSpPr/>
                <p:nvPr/>
              </p:nvSpPr>
              <p:spPr bwMode="auto">
                <a:xfrm>
                  <a:off x="5548313" y="2084388"/>
                  <a:ext cx="547688" cy="446088"/>
                </a:xfrm>
                <a:custGeom>
                  <a:avLst/>
                  <a:gdLst>
                    <a:gd name="T0" fmla="*/ 101 w 128"/>
                    <a:gd name="T1" fmla="*/ 58 h 105"/>
                    <a:gd name="T2" fmla="*/ 74 w 128"/>
                    <a:gd name="T3" fmla="*/ 56 h 105"/>
                    <a:gd name="T4" fmla="*/ 68 w 128"/>
                    <a:gd name="T5" fmla="*/ 57 h 105"/>
                    <a:gd name="T6" fmla="*/ 51 w 128"/>
                    <a:gd name="T7" fmla="*/ 59 h 105"/>
                    <a:gd name="T8" fmla="*/ 36 w 128"/>
                    <a:gd name="T9" fmla="*/ 65 h 105"/>
                    <a:gd name="T10" fmla="*/ 28 w 128"/>
                    <a:gd name="T11" fmla="*/ 73 h 105"/>
                    <a:gd name="T12" fmla="*/ 16 w 128"/>
                    <a:gd name="T13" fmla="*/ 102 h 105"/>
                    <a:gd name="T14" fmla="*/ 13 w 128"/>
                    <a:gd name="T15" fmla="*/ 104 h 105"/>
                    <a:gd name="T16" fmla="*/ 1 w 128"/>
                    <a:gd name="T17" fmla="*/ 98 h 105"/>
                    <a:gd name="T18" fmla="*/ 0 w 128"/>
                    <a:gd name="T19" fmla="*/ 93 h 105"/>
                    <a:gd name="T20" fmla="*/ 15 w 128"/>
                    <a:gd name="T21" fmla="*/ 60 h 105"/>
                    <a:gd name="T22" fmla="*/ 16 w 128"/>
                    <a:gd name="T23" fmla="*/ 58 h 105"/>
                    <a:gd name="T24" fmla="*/ 20 w 128"/>
                    <a:gd name="T25" fmla="*/ 52 h 105"/>
                    <a:gd name="T26" fmla="*/ 32 w 128"/>
                    <a:gd name="T27" fmla="*/ 54 h 105"/>
                    <a:gd name="T28" fmla="*/ 39 w 128"/>
                    <a:gd name="T29" fmla="*/ 55 h 105"/>
                    <a:gd name="T30" fmla="*/ 72 w 128"/>
                    <a:gd name="T31" fmla="*/ 21 h 105"/>
                    <a:gd name="T32" fmla="*/ 74 w 128"/>
                    <a:gd name="T33" fmla="*/ 16 h 105"/>
                    <a:gd name="T34" fmla="*/ 74 w 128"/>
                    <a:gd name="T35" fmla="*/ 11 h 105"/>
                    <a:gd name="T36" fmla="*/ 71 w 128"/>
                    <a:gd name="T37" fmla="*/ 11 h 105"/>
                    <a:gd name="T38" fmla="*/ 68 w 128"/>
                    <a:gd name="T39" fmla="*/ 15 h 105"/>
                    <a:gd name="T40" fmla="*/ 68 w 128"/>
                    <a:gd name="T41" fmla="*/ 21 h 105"/>
                    <a:gd name="T42" fmla="*/ 59 w 128"/>
                    <a:gd name="T43" fmla="*/ 29 h 105"/>
                    <a:gd name="T44" fmla="*/ 53 w 128"/>
                    <a:gd name="T45" fmla="*/ 27 h 105"/>
                    <a:gd name="T46" fmla="*/ 47 w 128"/>
                    <a:gd name="T47" fmla="*/ 24 h 105"/>
                    <a:gd name="T48" fmla="*/ 47 w 128"/>
                    <a:gd name="T49" fmla="*/ 32 h 105"/>
                    <a:gd name="T50" fmla="*/ 47 w 128"/>
                    <a:gd name="T51" fmla="*/ 34 h 105"/>
                    <a:gd name="T52" fmla="*/ 43 w 128"/>
                    <a:gd name="T53" fmla="*/ 45 h 105"/>
                    <a:gd name="T54" fmla="*/ 31 w 128"/>
                    <a:gd name="T55" fmla="*/ 39 h 105"/>
                    <a:gd name="T56" fmla="*/ 29 w 128"/>
                    <a:gd name="T57" fmla="*/ 23 h 105"/>
                    <a:gd name="T58" fmla="*/ 33 w 128"/>
                    <a:gd name="T59" fmla="*/ 14 h 105"/>
                    <a:gd name="T60" fmla="*/ 36 w 128"/>
                    <a:gd name="T61" fmla="*/ 9 h 105"/>
                    <a:gd name="T62" fmla="*/ 42 w 128"/>
                    <a:gd name="T63" fmla="*/ 13 h 105"/>
                    <a:gd name="T64" fmla="*/ 44 w 128"/>
                    <a:gd name="T65" fmla="*/ 16 h 105"/>
                    <a:gd name="T66" fmla="*/ 57 w 128"/>
                    <a:gd name="T67" fmla="*/ 14 h 105"/>
                    <a:gd name="T68" fmla="*/ 62 w 128"/>
                    <a:gd name="T69" fmla="*/ 11 h 105"/>
                    <a:gd name="T70" fmla="*/ 84 w 128"/>
                    <a:gd name="T71" fmla="*/ 0 h 105"/>
                    <a:gd name="T72" fmla="*/ 96 w 128"/>
                    <a:gd name="T73" fmla="*/ 7 h 105"/>
                    <a:gd name="T74" fmla="*/ 96 w 128"/>
                    <a:gd name="T75" fmla="*/ 20 h 105"/>
                    <a:gd name="T76" fmla="*/ 83 w 128"/>
                    <a:gd name="T77" fmla="*/ 43 h 105"/>
                    <a:gd name="T78" fmla="*/ 94 w 128"/>
                    <a:gd name="T79" fmla="*/ 44 h 105"/>
                    <a:gd name="T80" fmla="*/ 122 w 128"/>
                    <a:gd name="T81" fmla="*/ 59 h 105"/>
                    <a:gd name="T82" fmla="*/ 120 w 128"/>
                    <a:gd name="T83" fmla="*/ 73 h 105"/>
                    <a:gd name="T84" fmla="*/ 98 w 128"/>
                    <a:gd name="T85" fmla="*/ 73 h 105"/>
                    <a:gd name="T86" fmla="*/ 97 w 128"/>
                    <a:gd name="T87" fmla="*/ 66 h 105"/>
                    <a:gd name="T88" fmla="*/ 101 w 128"/>
                    <a:gd name="T89" fmla="*/ 5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8" h="105">
                      <a:moveTo>
                        <a:pt x="101" y="58"/>
                      </a:moveTo>
                      <a:cubicBezTo>
                        <a:pt x="94" y="52"/>
                        <a:pt x="81" y="52"/>
                        <a:pt x="74" y="56"/>
                      </a:cubicBezTo>
                      <a:cubicBezTo>
                        <a:pt x="73" y="57"/>
                        <a:pt x="70" y="58"/>
                        <a:pt x="68" y="57"/>
                      </a:cubicBezTo>
                      <a:cubicBezTo>
                        <a:pt x="62" y="56"/>
                        <a:pt x="57" y="57"/>
                        <a:pt x="51" y="59"/>
                      </a:cubicBezTo>
                      <a:cubicBezTo>
                        <a:pt x="46" y="61"/>
                        <a:pt x="41" y="63"/>
                        <a:pt x="36" y="65"/>
                      </a:cubicBezTo>
                      <a:cubicBezTo>
                        <a:pt x="32" y="67"/>
                        <a:pt x="29" y="69"/>
                        <a:pt x="28" y="73"/>
                      </a:cubicBezTo>
                      <a:cubicBezTo>
                        <a:pt x="24" y="82"/>
                        <a:pt x="20" y="92"/>
                        <a:pt x="16" y="102"/>
                      </a:cubicBezTo>
                      <a:cubicBezTo>
                        <a:pt x="16" y="103"/>
                        <a:pt x="14" y="105"/>
                        <a:pt x="13" y="104"/>
                      </a:cubicBezTo>
                      <a:cubicBezTo>
                        <a:pt x="9" y="103"/>
                        <a:pt x="5" y="100"/>
                        <a:pt x="1" y="98"/>
                      </a:cubicBezTo>
                      <a:cubicBezTo>
                        <a:pt x="0" y="97"/>
                        <a:pt x="0" y="95"/>
                        <a:pt x="0" y="93"/>
                      </a:cubicBezTo>
                      <a:cubicBezTo>
                        <a:pt x="5" y="82"/>
                        <a:pt x="10" y="71"/>
                        <a:pt x="15" y="60"/>
                      </a:cubicBezTo>
                      <a:cubicBezTo>
                        <a:pt x="15" y="59"/>
                        <a:pt x="16" y="59"/>
                        <a:pt x="16" y="58"/>
                      </a:cubicBezTo>
                      <a:cubicBezTo>
                        <a:pt x="18" y="56"/>
                        <a:pt x="19" y="52"/>
                        <a:pt x="20" y="52"/>
                      </a:cubicBezTo>
                      <a:cubicBezTo>
                        <a:pt x="24" y="52"/>
                        <a:pt x="29" y="52"/>
                        <a:pt x="32" y="54"/>
                      </a:cubicBezTo>
                      <a:cubicBezTo>
                        <a:pt x="35" y="55"/>
                        <a:pt x="36" y="56"/>
                        <a:pt x="39" y="55"/>
                      </a:cubicBezTo>
                      <a:cubicBezTo>
                        <a:pt x="57" y="50"/>
                        <a:pt x="66" y="37"/>
                        <a:pt x="72" y="21"/>
                      </a:cubicBezTo>
                      <a:cubicBezTo>
                        <a:pt x="72" y="20"/>
                        <a:pt x="73" y="18"/>
                        <a:pt x="74" y="16"/>
                      </a:cubicBezTo>
                      <a:cubicBezTo>
                        <a:pt x="74" y="14"/>
                        <a:pt x="74" y="13"/>
                        <a:pt x="74" y="11"/>
                      </a:cubicBezTo>
                      <a:cubicBezTo>
                        <a:pt x="74" y="11"/>
                        <a:pt x="72" y="10"/>
                        <a:pt x="71" y="11"/>
                      </a:cubicBezTo>
                      <a:cubicBezTo>
                        <a:pt x="70" y="12"/>
                        <a:pt x="68" y="13"/>
                        <a:pt x="68" y="15"/>
                      </a:cubicBezTo>
                      <a:cubicBezTo>
                        <a:pt x="67" y="17"/>
                        <a:pt x="68" y="19"/>
                        <a:pt x="68" y="21"/>
                      </a:cubicBezTo>
                      <a:cubicBezTo>
                        <a:pt x="69" y="28"/>
                        <a:pt x="68" y="30"/>
                        <a:pt x="59" y="29"/>
                      </a:cubicBezTo>
                      <a:cubicBezTo>
                        <a:pt x="57" y="29"/>
                        <a:pt x="55" y="28"/>
                        <a:pt x="53" y="27"/>
                      </a:cubicBezTo>
                      <a:cubicBezTo>
                        <a:pt x="51" y="26"/>
                        <a:pt x="49" y="25"/>
                        <a:pt x="47" y="24"/>
                      </a:cubicBezTo>
                      <a:cubicBezTo>
                        <a:pt x="47" y="27"/>
                        <a:pt x="47" y="29"/>
                        <a:pt x="47" y="32"/>
                      </a:cubicBezTo>
                      <a:cubicBezTo>
                        <a:pt x="47" y="33"/>
                        <a:pt x="47" y="33"/>
                        <a:pt x="47" y="34"/>
                      </a:cubicBezTo>
                      <a:cubicBezTo>
                        <a:pt x="47" y="38"/>
                        <a:pt x="48" y="43"/>
                        <a:pt x="43" y="45"/>
                      </a:cubicBezTo>
                      <a:cubicBezTo>
                        <a:pt x="39" y="46"/>
                        <a:pt x="34" y="44"/>
                        <a:pt x="31" y="39"/>
                      </a:cubicBezTo>
                      <a:cubicBezTo>
                        <a:pt x="28" y="34"/>
                        <a:pt x="25" y="29"/>
                        <a:pt x="29" y="23"/>
                      </a:cubicBezTo>
                      <a:cubicBezTo>
                        <a:pt x="31" y="20"/>
                        <a:pt x="31" y="17"/>
                        <a:pt x="33" y="14"/>
                      </a:cubicBezTo>
                      <a:cubicBezTo>
                        <a:pt x="34" y="12"/>
                        <a:pt x="35" y="9"/>
                        <a:pt x="36" y="9"/>
                      </a:cubicBezTo>
                      <a:cubicBezTo>
                        <a:pt x="38" y="10"/>
                        <a:pt x="40" y="11"/>
                        <a:pt x="42" y="13"/>
                      </a:cubicBezTo>
                      <a:cubicBezTo>
                        <a:pt x="42" y="13"/>
                        <a:pt x="43" y="15"/>
                        <a:pt x="44" y="16"/>
                      </a:cubicBezTo>
                      <a:cubicBezTo>
                        <a:pt x="48" y="13"/>
                        <a:pt x="52" y="11"/>
                        <a:pt x="57" y="14"/>
                      </a:cubicBezTo>
                      <a:cubicBezTo>
                        <a:pt x="58" y="15"/>
                        <a:pt x="61" y="13"/>
                        <a:pt x="62" y="11"/>
                      </a:cubicBezTo>
                      <a:cubicBezTo>
                        <a:pt x="69" y="5"/>
                        <a:pt x="75" y="0"/>
                        <a:pt x="84" y="0"/>
                      </a:cubicBezTo>
                      <a:cubicBezTo>
                        <a:pt x="89" y="0"/>
                        <a:pt x="93" y="2"/>
                        <a:pt x="96" y="7"/>
                      </a:cubicBezTo>
                      <a:cubicBezTo>
                        <a:pt x="99" y="11"/>
                        <a:pt x="98" y="15"/>
                        <a:pt x="96" y="20"/>
                      </a:cubicBezTo>
                      <a:cubicBezTo>
                        <a:pt x="91" y="27"/>
                        <a:pt x="87" y="35"/>
                        <a:pt x="83" y="43"/>
                      </a:cubicBezTo>
                      <a:cubicBezTo>
                        <a:pt x="88" y="43"/>
                        <a:pt x="91" y="44"/>
                        <a:pt x="94" y="44"/>
                      </a:cubicBezTo>
                      <a:cubicBezTo>
                        <a:pt x="105" y="46"/>
                        <a:pt x="115" y="50"/>
                        <a:pt x="122" y="59"/>
                      </a:cubicBezTo>
                      <a:cubicBezTo>
                        <a:pt x="128" y="65"/>
                        <a:pt x="127" y="68"/>
                        <a:pt x="120" y="73"/>
                      </a:cubicBezTo>
                      <a:cubicBezTo>
                        <a:pt x="113" y="77"/>
                        <a:pt x="105" y="77"/>
                        <a:pt x="98" y="73"/>
                      </a:cubicBezTo>
                      <a:cubicBezTo>
                        <a:pt x="95" y="71"/>
                        <a:pt x="95" y="69"/>
                        <a:pt x="97" y="66"/>
                      </a:cubicBezTo>
                      <a:cubicBezTo>
                        <a:pt x="98" y="64"/>
                        <a:pt x="100" y="61"/>
                        <a:pt x="101"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8"/>
                <p:cNvSpPr/>
                <p:nvPr/>
              </p:nvSpPr>
              <p:spPr bwMode="auto">
                <a:xfrm>
                  <a:off x="5664200" y="2355851"/>
                  <a:ext cx="341313" cy="407988"/>
                </a:xfrm>
                <a:custGeom>
                  <a:avLst/>
                  <a:gdLst>
                    <a:gd name="T0" fmla="*/ 46 w 80"/>
                    <a:gd name="T1" fmla="*/ 29 h 96"/>
                    <a:gd name="T2" fmla="*/ 65 w 80"/>
                    <a:gd name="T3" fmla="*/ 29 h 96"/>
                    <a:gd name="T4" fmla="*/ 79 w 80"/>
                    <a:gd name="T5" fmla="*/ 41 h 96"/>
                    <a:gd name="T6" fmla="*/ 74 w 80"/>
                    <a:gd name="T7" fmla="*/ 43 h 96"/>
                    <a:gd name="T8" fmla="*/ 60 w 80"/>
                    <a:gd name="T9" fmla="*/ 43 h 96"/>
                    <a:gd name="T10" fmla="*/ 52 w 80"/>
                    <a:gd name="T11" fmla="*/ 50 h 96"/>
                    <a:gd name="T12" fmla="*/ 49 w 80"/>
                    <a:gd name="T13" fmla="*/ 87 h 96"/>
                    <a:gd name="T14" fmla="*/ 37 w 80"/>
                    <a:gd name="T15" fmla="*/ 95 h 96"/>
                    <a:gd name="T16" fmla="*/ 21 w 80"/>
                    <a:gd name="T17" fmla="*/ 68 h 96"/>
                    <a:gd name="T18" fmla="*/ 22 w 80"/>
                    <a:gd name="T19" fmla="*/ 62 h 96"/>
                    <a:gd name="T20" fmla="*/ 30 w 80"/>
                    <a:gd name="T21" fmla="*/ 72 h 96"/>
                    <a:gd name="T22" fmla="*/ 40 w 80"/>
                    <a:gd name="T23" fmla="*/ 70 h 96"/>
                    <a:gd name="T24" fmla="*/ 43 w 80"/>
                    <a:gd name="T25" fmla="*/ 46 h 96"/>
                    <a:gd name="T26" fmla="*/ 24 w 80"/>
                    <a:gd name="T27" fmla="*/ 52 h 96"/>
                    <a:gd name="T28" fmla="*/ 19 w 80"/>
                    <a:gd name="T29" fmla="*/ 54 h 96"/>
                    <a:gd name="T30" fmla="*/ 6 w 80"/>
                    <a:gd name="T31" fmla="*/ 54 h 96"/>
                    <a:gd name="T32" fmla="*/ 2 w 80"/>
                    <a:gd name="T33" fmla="*/ 40 h 96"/>
                    <a:gd name="T34" fmla="*/ 6 w 80"/>
                    <a:gd name="T35" fmla="*/ 37 h 96"/>
                    <a:gd name="T36" fmla="*/ 28 w 80"/>
                    <a:gd name="T37" fmla="*/ 33 h 96"/>
                    <a:gd name="T38" fmla="*/ 33 w 80"/>
                    <a:gd name="T39" fmla="*/ 32 h 96"/>
                    <a:gd name="T40" fmla="*/ 36 w 80"/>
                    <a:gd name="T41" fmla="*/ 22 h 96"/>
                    <a:gd name="T42" fmla="*/ 46 w 80"/>
                    <a:gd name="T43" fmla="*/ 12 h 96"/>
                    <a:gd name="T44" fmla="*/ 45 w 80"/>
                    <a:gd name="T45" fmla="*/ 10 h 96"/>
                    <a:gd name="T46" fmla="*/ 26 w 80"/>
                    <a:gd name="T47" fmla="*/ 17 h 96"/>
                    <a:gd name="T48" fmla="*/ 15 w 80"/>
                    <a:gd name="T49" fmla="*/ 24 h 96"/>
                    <a:gd name="T50" fmla="*/ 5 w 80"/>
                    <a:gd name="T51" fmla="*/ 22 h 96"/>
                    <a:gd name="T52" fmla="*/ 1 w 80"/>
                    <a:gd name="T53" fmla="*/ 17 h 96"/>
                    <a:gd name="T54" fmla="*/ 36 w 80"/>
                    <a:gd name="T55" fmla="*/ 2 h 96"/>
                    <a:gd name="T56" fmla="*/ 55 w 80"/>
                    <a:gd name="T57" fmla="*/ 0 h 96"/>
                    <a:gd name="T58" fmla="*/ 61 w 80"/>
                    <a:gd name="T59" fmla="*/ 6 h 96"/>
                    <a:gd name="T60" fmla="*/ 59 w 80"/>
                    <a:gd name="T61" fmla="*/ 13 h 96"/>
                    <a:gd name="T62" fmla="*/ 46 w 80"/>
                    <a:gd name="T63" fmla="*/ 2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 h="96">
                      <a:moveTo>
                        <a:pt x="46" y="29"/>
                      </a:moveTo>
                      <a:cubicBezTo>
                        <a:pt x="53" y="30"/>
                        <a:pt x="59" y="31"/>
                        <a:pt x="65" y="29"/>
                      </a:cubicBezTo>
                      <a:cubicBezTo>
                        <a:pt x="71" y="27"/>
                        <a:pt x="80" y="34"/>
                        <a:pt x="79" y="41"/>
                      </a:cubicBezTo>
                      <a:cubicBezTo>
                        <a:pt x="79" y="42"/>
                        <a:pt x="76" y="43"/>
                        <a:pt x="74" y="43"/>
                      </a:cubicBezTo>
                      <a:cubicBezTo>
                        <a:pt x="70" y="43"/>
                        <a:pt x="65" y="43"/>
                        <a:pt x="60" y="43"/>
                      </a:cubicBezTo>
                      <a:cubicBezTo>
                        <a:pt x="53" y="42"/>
                        <a:pt x="52" y="44"/>
                        <a:pt x="52" y="50"/>
                      </a:cubicBezTo>
                      <a:cubicBezTo>
                        <a:pt x="51" y="62"/>
                        <a:pt x="51" y="75"/>
                        <a:pt x="49" y="87"/>
                      </a:cubicBezTo>
                      <a:cubicBezTo>
                        <a:pt x="48" y="95"/>
                        <a:pt x="45" y="96"/>
                        <a:pt x="37" y="95"/>
                      </a:cubicBezTo>
                      <a:cubicBezTo>
                        <a:pt x="25" y="92"/>
                        <a:pt x="15" y="82"/>
                        <a:pt x="21" y="68"/>
                      </a:cubicBezTo>
                      <a:cubicBezTo>
                        <a:pt x="21" y="66"/>
                        <a:pt x="21" y="64"/>
                        <a:pt x="22" y="62"/>
                      </a:cubicBezTo>
                      <a:cubicBezTo>
                        <a:pt x="24" y="65"/>
                        <a:pt x="27" y="69"/>
                        <a:pt x="30" y="72"/>
                      </a:cubicBezTo>
                      <a:cubicBezTo>
                        <a:pt x="33" y="76"/>
                        <a:pt x="39" y="75"/>
                        <a:pt x="40" y="70"/>
                      </a:cubicBezTo>
                      <a:cubicBezTo>
                        <a:pt x="41" y="62"/>
                        <a:pt x="42" y="54"/>
                        <a:pt x="43" y="46"/>
                      </a:cubicBezTo>
                      <a:cubicBezTo>
                        <a:pt x="35" y="45"/>
                        <a:pt x="30" y="49"/>
                        <a:pt x="24" y="52"/>
                      </a:cubicBezTo>
                      <a:cubicBezTo>
                        <a:pt x="22" y="52"/>
                        <a:pt x="21" y="54"/>
                        <a:pt x="19" y="54"/>
                      </a:cubicBezTo>
                      <a:cubicBezTo>
                        <a:pt x="14" y="58"/>
                        <a:pt x="11" y="57"/>
                        <a:pt x="6" y="54"/>
                      </a:cubicBezTo>
                      <a:cubicBezTo>
                        <a:pt x="3" y="51"/>
                        <a:pt x="0" y="44"/>
                        <a:pt x="2" y="40"/>
                      </a:cubicBezTo>
                      <a:cubicBezTo>
                        <a:pt x="2" y="39"/>
                        <a:pt x="5" y="37"/>
                        <a:pt x="6" y="37"/>
                      </a:cubicBezTo>
                      <a:cubicBezTo>
                        <a:pt x="14" y="39"/>
                        <a:pt x="20" y="35"/>
                        <a:pt x="28" y="33"/>
                      </a:cubicBezTo>
                      <a:cubicBezTo>
                        <a:pt x="29" y="33"/>
                        <a:pt x="31" y="32"/>
                        <a:pt x="33" y="32"/>
                      </a:cubicBezTo>
                      <a:cubicBezTo>
                        <a:pt x="31" y="27"/>
                        <a:pt x="31" y="24"/>
                        <a:pt x="36" y="22"/>
                      </a:cubicBezTo>
                      <a:cubicBezTo>
                        <a:pt x="39" y="19"/>
                        <a:pt x="42" y="15"/>
                        <a:pt x="46" y="12"/>
                      </a:cubicBezTo>
                      <a:cubicBezTo>
                        <a:pt x="45" y="11"/>
                        <a:pt x="45" y="11"/>
                        <a:pt x="45" y="10"/>
                      </a:cubicBezTo>
                      <a:cubicBezTo>
                        <a:pt x="38" y="13"/>
                        <a:pt x="32" y="15"/>
                        <a:pt x="26" y="17"/>
                      </a:cubicBezTo>
                      <a:cubicBezTo>
                        <a:pt x="22" y="19"/>
                        <a:pt x="18" y="22"/>
                        <a:pt x="15" y="24"/>
                      </a:cubicBezTo>
                      <a:cubicBezTo>
                        <a:pt x="11" y="26"/>
                        <a:pt x="7" y="27"/>
                        <a:pt x="5" y="22"/>
                      </a:cubicBezTo>
                      <a:cubicBezTo>
                        <a:pt x="4" y="20"/>
                        <a:pt x="3" y="19"/>
                        <a:pt x="1" y="17"/>
                      </a:cubicBezTo>
                      <a:cubicBezTo>
                        <a:pt x="13" y="12"/>
                        <a:pt x="25" y="6"/>
                        <a:pt x="36" y="2"/>
                      </a:cubicBezTo>
                      <a:cubicBezTo>
                        <a:pt x="42" y="0"/>
                        <a:pt x="49" y="0"/>
                        <a:pt x="55" y="0"/>
                      </a:cubicBezTo>
                      <a:cubicBezTo>
                        <a:pt x="57" y="0"/>
                        <a:pt x="60" y="4"/>
                        <a:pt x="61" y="6"/>
                      </a:cubicBezTo>
                      <a:cubicBezTo>
                        <a:pt x="62" y="8"/>
                        <a:pt x="61" y="11"/>
                        <a:pt x="59" y="13"/>
                      </a:cubicBezTo>
                      <a:cubicBezTo>
                        <a:pt x="55" y="18"/>
                        <a:pt x="51" y="23"/>
                        <a:pt x="4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0" name="组合 49"/>
              <p:cNvGrpSpPr/>
              <p:nvPr/>
            </p:nvGrpSpPr>
            <p:grpSpPr>
              <a:xfrm>
                <a:off x="11192276" y="2400300"/>
                <a:ext cx="322175" cy="373063"/>
                <a:chOff x="3792874" y="3138488"/>
                <a:chExt cx="322175" cy="373063"/>
              </a:xfrm>
              <a:grpFill/>
            </p:grpSpPr>
            <p:sp>
              <p:nvSpPr>
                <p:cNvPr id="51" name="Freeform 15"/>
                <p:cNvSpPr/>
                <p:nvPr/>
              </p:nvSpPr>
              <p:spPr bwMode="auto">
                <a:xfrm>
                  <a:off x="3792874" y="3235325"/>
                  <a:ext cx="112625" cy="246063"/>
                </a:xfrm>
                <a:custGeom>
                  <a:avLst/>
                  <a:gdLst>
                    <a:gd name="T0" fmla="*/ 16 w 39"/>
                    <a:gd name="T1" fmla="*/ 29 h 58"/>
                    <a:gd name="T2" fmla="*/ 27 w 39"/>
                    <a:gd name="T3" fmla="*/ 7 h 58"/>
                    <a:gd name="T4" fmla="*/ 31 w 39"/>
                    <a:gd name="T5" fmla="*/ 1 h 58"/>
                    <a:gd name="T6" fmla="*/ 34 w 39"/>
                    <a:gd name="T7" fmla="*/ 6 h 58"/>
                    <a:gd name="T8" fmla="*/ 35 w 39"/>
                    <a:gd name="T9" fmla="*/ 26 h 58"/>
                    <a:gd name="T10" fmla="*/ 20 w 39"/>
                    <a:gd name="T11" fmla="*/ 52 h 58"/>
                    <a:gd name="T12" fmla="*/ 9 w 39"/>
                    <a:gd name="T13" fmla="*/ 57 h 58"/>
                    <a:gd name="T14" fmla="*/ 1 w 39"/>
                    <a:gd name="T15" fmla="*/ 43 h 58"/>
                    <a:gd name="T16" fmla="*/ 4 w 39"/>
                    <a:gd name="T17" fmla="*/ 6 h 58"/>
                    <a:gd name="T18" fmla="*/ 8 w 39"/>
                    <a:gd name="T19" fmla="*/ 0 h 58"/>
                    <a:gd name="T20" fmla="*/ 15 w 39"/>
                    <a:gd name="T21" fmla="*/ 6 h 58"/>
                    <a:gd name="T22" fmla="*/ 14 w 39"/>
                    <a:gd name="T23" fmla="*/ 20 h 58"/>
                    <a:gd name="T24" fmla="*/ 14 w 39"/>
                    <a:gd name="T25" fmla="*/ 28 h 58"/>
                    <a:gd name="T26" fmla="*/ 16 w 39"/>
                    <a:gd name="T27"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58">
                      <a:moveTo>
                        <a:pt x="16" y="29"/>
                      </a:moveTo>
                      <a:cubicBezTo>
                        <a:pt x="19" y="21"/>
                        <a:pt x="23" y="14"/>
                        <a:pt x="27" y="7"/>
                      </a:cubicBezTo>
                      <a:cubicBezTo>
                        <a:pt x="28" y="5"/>
                        <a:pt x="29" y="3"/>
                        <a:pt x="31" y="1"/>
                      </a:cubicBezTo>
                      <a:cubicBezTo>
                        <a:pt x="32" y="3"/>
                        <a:pt x="33" y="4"/>
                        <a:pt x="34" y="6"/>
                      </a:cubicBezTo>
                      <a:cubicBezTo>
                        <a:pt x="37" y="12"/>
                        <a:pt x="39" y="19"/>
                        <a:pt x="35" y="26"/>
                      </a:cubicBezTo>
                      <a:cubicBezTo>
                        <a:pt x="30" y="34"/>
                        <a:pt x="25" y="43"/>
                        <a:pt x="20" y="52"/>
                      </a:cubicBezTo>
                      <a:cubicBezTo>
                        <a:pt x="18" y="56"/>
                        <a:pt x="12" y="58"/>
                        <a:pt x="9" y="57"/>
                      </a:cubicBezTo>
                      <a:cubicBezTo>
                        <a:pt x="2" y="54"/>
                        <a:pt x="0" y="50"/>
                        <a:pt x="1" y="43"/>
                      </a:cubicBezTo>
                      <a:cubicBezTo>
                        <a:pt x="2" y="31"/>
                        <a:pt x="3" y="18"/>
                        <a:pt x="4" y="6"/>
                      </a:cubicBezTo>
                      <a:cubicBezTo>
                        <a:pt x="4" y="4"/>
                        <a:pt x="4" y="0"/>
                        <a:pt x="8" y="0"/>
                      </a:cubicBezTo>
                      <a:cubicBezTo>
                        <a:pt x="11" y="0"/>
                        <a:pt x="15" y="1"/>
                        <a:pt x="15" y="6"/>
                      </a:cubicBezTo>
                      <a:cubicBezTo>
                        <a:pt x="15" y="10"/>
                        <a:pt x="14" y="15"/>
                        <a:pt x="14" y="20"/>
                      </a:cubicBezTo>
                      <a:cubicBezTo>
                        <a:pt x="14" y="23"/>
                        <a:pt x="14" y="25"/>
                        <a:pt x="14" y="28"/>
                      </a:cubicBezTo>
                      <a:cubicBezTo>
                        <a:pt x="14" y="28"/>
                        <a:pt x="15" y="28"/>
                        <a:pt x="1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6"/>
                <p:cNvSpPr/>
                <p:nvPr/>
              </p:nvSpPr>
              <p:spPr bwMode="auto">
                <a:xfrm>
                  <a:off x="3980111" y="3138488"/>
                  <a:ext cx="134938" cy="373063"/>
                </a:xfrm>
                <a:custGeom>
                  <a:avLst/>
                  <a:gdLst>
                    <a:gd name="T0" fmla="*/ 9 w 47"/>
                    <a:gd name="T1" fmla="*/ 73 h 88"/>
                    <a:gd name="T2" fmla="*/ 3 w 47"/>
                    <a:gd name="T3" fmla="*/ 67 h 88"/>
                    <a:gd name="T4" fmla="*/ 3 w 47"/>
                    <a:gd name="T5" fmla="*/ 57 h 88"/>
                    <a:gd name="T6" fmla="*/ 20 w 47"/>
                    <a:gd name="T7" fmla="*/ 38 h 88"/>
                    <a:gd name="T8" fmla="*/ 33 w 47"/>
                    <a:gd name="T9" fmla="*/ 20 h 88"/>
                    <a:gd name="T10" fmla="*/ 33 w 47"/>
                    <a:gd name="T11" fmla="*/ 4 h 88"/>
                    <a:gd name="T12" fmla="*/ 32 w 47"/>
                    <a:gd name="T13" fmla="*/ 1 h 88"/>
                    <a:gd name="T14" fmla="*/ 33 w 47"/>
                    <a:gd name="T15" fmla="*/ 0 h 88"/>
                    <a:gd name="T16" fmla="*/ 41 w 47"/>
                    <a:gd name="T17" fmla="*/ 6 h 88"/>
                    <a:gd name="T18" fmla="*/ 43 w 47"/>
                    <a:gd name="T19" fmla="*/ 26 h 88"/>
                    <a:gd name="T20" fmla="*/ 29 w 47"/>
                    <a:gd name="T21" fmla="*/ 48 h 88"/>
                    <a:gd name="T22" fmla="*/ 30 w 47"/>
                    <a:gd name="T23" fmla="*/ 52 h 88"/>
                    <a:gd name="T24" fmla="*/ 40 w 47"/>
                    <a:gd name="T25" fmla="*/ 73 h 88"/>
                    <a:gd name="T26" fmla="*/ 41 w 47"/>
                    <a:gd name="T27" fmla="*/ 84 h 88"/>
                    <a:gd name="T28" fmla="*/ 37 w 47"/>
                    <a:gd name="T29" fmla="*/ 86 h 88"/>
                    <a:gd name="T30" fmla="*/ 31 w 47"/>
                    <a:gd name="T31" fmla="*/ 75 h 88"/>
                    <a:gd name="T32" fmla="*/ 28 w 47"/>
                    <a:gd name="T33" fmla="*/ 60 h 88"/>
                    <a:gd name="T34" fmla="*/ 22 w 47"/>
                    <a:gd name="T35" fmla="*/ 59 h 88"/>
                    <a:gd name="T36" fmla="*/ 9 w 47"/>
                    <a:gd name="T37"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 h="88">
                      <a:moveTo>
                        <a:pt x="9" y="73"/>
                      </a:moveTo>
                      <a:cubicBezTo>
                        <a:pt x="7" y="71"/>
                        <a:pt x="5" y="69"/>
                        <a:pt x="3" y="67"/>
                      </a:cubicBezTo>
                      <a:cubicBezTo>
                        <a:pt x="1" y="64"/>
                        <a:pt x="0" y="61"/>
                        <a:pt x="3" y="57"/>
                      </a:cubicBezTo>
                      <a:cubicBezTo>
                        <a:pt x="9" y="51"/>
                        <a:pt x="14" y="45"/>
                        <a:pt x="20" y="38"/>
                      </a:cubicBezTo>
                      <a:cubicBezTo>
                        <a:pt x="24" y="32"/>
                        <a:pt x="28" y="26"/>
                        <a:pt x="33" y="20"/>
                      </a:cubicBezTo>
                      <a:cubicBezTo>
                        <a:pt x="36" y="15"/>
                        <a:pt x="36" y="9"/>
                        <a:pt x="33" y="4"/>
                      </a:cubicBezTo>
                      <a:cubicBezTo>
                        <a:pt x="32" y="3"/>
                        <a:pt x="32" y="2"/>
                        <a:pt x="32" y="1"/>
                      </a:cubicBezTo>
                      <a:cubicBezTo>
                        <a:pt x="32" y="1"/>
                        <a:pt x="33" y="0"/>
                        <a:pt x="33" y="0"/>
                      </a:cubicBezTo>
                      <a:cubicBezTo>
                        <a:pt x="36" y="2"/>
                        <a:pt x="39" y="4"/>
                        <a:pt x="41" y="6"/>
                      </a:cubicBezTo>
                      <a:cubicBezTo>
                        <a:pt x="46" y="11"/>
                        <a:pt x="47" y="20"/>
                        <a:pt x="43" y="26"/>
                      </a:cubicBezTo>
                      <a:cubicBezTo>
                        <a:pt x="39" y="33"/>
                        <a:pt x="34" y="40"/>
                        <a:pt x="29" y="48"/>
                      </a:cubicBezTo>
                      <a:cubicBezTo>
                        <a:pt x="29" y="49"/>
                        <a:pt x="29" y="52"/>
                        <a:pt x="30" y="52"/>
                      </a:cubicBezTo>
                      <a:cubicBezTo>
                        <a:pt x="38" y="57"/>
                        <a:pt x="38" y="65"/>
                        <a:pt x="40" y="73"/>
                      </a:cubicBezTo>
                      <a:cubicBezTo>
                        <a:pt x="41" y="76"/>
                        <a:pt x="41" y="80"/>
                        <a:pt x="41" y="84"/>
                      </a:cubicBezTo>
                      <a:cubicBezTo>
                        <a:pt x="41" y="87"/>
                        <a:pt x="39" y="88"/>
                        <a:pt x="37" y="86"/>
                      </a:cubicBezTo>
                      <a:cubicBezTo>
                        <a:pt x="33" y="83"/>
                        <a:pt x="31" y="81"/>
                        <a:pt x="31" y="75"/>
                      </a:cubicBezTo>
                      <a:cubicBezTo>
                        <a:pt x="31" y="70"/>
                        <a:pt x="30" y="65"/>
                        <a:pt x="28" y="60"/>
                      </a:cubicBezTo>
                      <a:cubicBezTo>
                        <a:pt x="27" y="55"/>
                        <a:pt x="25" y="56"/>
                        <a:pt x="22" y="59"/>
                      </a:cubicBezTo>
                      <a:cubicBezTo>
                        <a:pt x="18" y="64"/>
                        <a:pt x="14" y="68"/>
                        <a:pt x="9"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7"/>
                <p:cNvSpPr/>
                <p:nvPr/>
              </p:nvSpPr>
              <p:spPr bwMode="auto">
                <a:xfrm>
                  <a:off x="3872924" y="3138488"/>
                  <a:ext cx="75438" cy="79375"/>
                </a:xfrm>
                <a:custGeom>
                  <a:avLst/>
                  <a:gdLst>
                    <a:gd name="T0" fmla="*/ 0 w 26"/>
                    <a:gd name="T1" fmla="*/ 0 h 19"/>
                    <a:gd name="T2" fmla="*/ 20 w 26"/>
                    <a:gd name="T3" fmla="*/ 1 h 19"/>
                    <a:gd name="T4" fmla="*/ 23 w 26"/>
                    <a:gd name="T5" fmla="*/ 12 h 19"/>
                    <a:gd name="T6" fmla="*/ 12 w 26"/>
                    <a:gd name="T7" fmla="*/ 18 h 19"/>
                    <a:gd name="T8" fmla="*/ 3 w 26"/>
                    <a:gd name="T9" fmla="*/ 11 h 19"/>
                    <a:gd name="T10" fmla="*/ 0 w 26"/>
                    <a:gd name="T11" fmla="*/ 0 h 19"/>
                  </a:gdLst>
                  <a:ahLst/>
                  <a:cxnLst>
                    <a:cxn ang="0">
                      <a:pos x="T0" y="T1"/>
                    </a:cxn>
                    <a:cxn ang="0">
                      <a:pos x="T2" y="T3"/>
                    </a:cxn>
                    <a:cxn ang="0">
                      <a:pos x="T4" y="T5"/>
                    </a:cxn>
                    <a:cxn ang="0">
                      <a:pos x="T6" y="T7"/>
                    </a:cxn>
                    <a:cxn ang="0">
                      <a:pos x="T8" y="T9"/>
                    </a:cxn>
                    <a:cxn ang="0">
                      <a:pos x="T10" y="T11"/>
                    </a:cxn>
                  </a:cxnLst>
                  <a:rect l="0" t="0" r="r" b="b"/>
                  <a:pathLst>
                    <a:path w="26" h="19">
                      <a:moveTo>
                        <a:pt x="0" y="0"/>
                      </a:moveTo>
                      <a:cubicBezTo>
                        <a:pt x="8" y="1"/>
                        <a:pt x="14" y="1"/>
                        <a:pt x="20" y="1"/>
                      </a:cubicBezTo>
                      <a:cubicBezTo>
                        <a:pt x="24" y="1"/>
                        <a:pt x="26" y="8"/>
                        <a:pt x="23" y="12"/>
                      </a:cubicBezTo>
                      <a:cubicBezTo>
                        <a:pt x="21" y="16"/>
                        <a:pt x="17" y="19"/>
                        <a:pt x="12" y="18"/>
                      </a:cubicBezTo>
                      <a:cubicBezTo>
                        <a:pt x="8" y="18"/>
                        <a:pt x="5" y="15"/>
                        <a:pt x="3" y="11"/>
                      </a:cubicBezTo>
                      <a:cubicBezTo>
                        <a:pt x="2" y="8"/>
                        <a:pt x="1"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34" name="组合 33"/>
            <p:cNvGrpSpPr/>
            <p:nvPr/>
          </p:nvGrpSpPr>
          <p:grpSpPr>
            <a:xfrm>
              <a:off x="598941" y="6399999"/>
              <a:ext cx="1102619" cy="276499"/>
              <a:chOff x="6738929" y="2270918"/>
              <a:chExt cx="2766486" cy="693738"/>
            </a:xfrm>
            <a:grpFill/>
          </p:grpSpPr>
          <p:grpSp>
            <p:nvGrpSpPr>
              <p:cNvPr id="35" name="组合 34"/>
              <p:cNvGrpSpPr/>
              <p:nvPr/>
            </p:nvGrpSpPr>
            <p:grpSpPr>
              <a:xfrm>
                <a:off x="8180494" y="2355056"/>
                <a:ext cx="484188" cy="509588"/>
                <a:chOff x="6113463" y="3541713"/>
                <a:chExt cx="484188" cy="509588"/>
              </a:xfrm>
              <a:grpFill/>
            </p:grpSpPr>
            <p:sp>
              <p:nvSpPr>
                <p:cNvPr id="45" name="Freeform 9"/>
                <p:cNvSpPr>
                  <a:spLocks noEditPoints="1"/>
                </p:cNvSpPr>
                <p:nvPr/>
              </p:nvSpPr>
              <p:spPr bwMode="auto">
                <a:xfrm>
                  <a:off x="6113463" y="3579813"/>
                  <a:ext cx="252413" cy="428625"/>
                </a:xfrm>
                <a:custGeom>
                  <a:avLst/>
                  <a:gdLst>
                    <a:gd name="T0" fmla="*/ 39 w 59"/>
                    <a:gd name="T1" fmla="*/ 78 h 101"/>
                    <a:gd name="T2" fmla="*/ 17 w 59"/>
                    <a:gd name="T3" fmla="*/ 94 h 101"/>
                    <a:gd name="T4" fmla="*/ 8 w 59"/>
                    <a:gd name="T5" fmla="*/ 94 h 101"/>
                    <a:gd name="T6" fmla="*/ 0 w 59"/>
                    <a:gd name="T7" fmla="*/ 79 h 101"/>
                    <a:gd name="T8" fmla="*/ 17 w 59"/>
                    <a:gd name="T9" fmla="*/ 73 h 101"/>
                    <a:gd name="T10" fmla="*/ 10 w 59"/>
                    <a:gd name="T11" fmla="*/ 68 h 101"/>
                    <a:gd name="T12" fmla="*/ 8 w 59"/>
                    <a:gd name="T13" fmla="*/ 60 h 101"/>
                    <a:gd name="T14" fmla="*/ 18 w 59"/>
                    <a:gd name="T15" fmla="*/ 23 h 101"/>
                    <a:gd name="T16" fmla="*/ 26 w 59"/>
                    <a:gd name="T17" fmla="*/ 17 h 101"/>
                    <a:gd name="T18" fmla="*/ 36 w 59"/>
                    <a:gd name="T19" fmla="*/ 26 h 101"/>
                    <a:gd name="T20" fmla="*/ 36 w 59"/>
                    <a:gd name="T21" fmla="*/ 27 h 101"/>
                    <a:gd name="T22" fmla="*/ 43 w 59"/>
                    <a:gd name="T23" fmla="*/ 40 h 101"/>
                    <a:gd name="T24" fmla="*/ 42 w 59"/>
                    <a:gd name="T25" fmla="*/ 12 h 101"/>
                    <a:gd name="T26" fmla="*/ 21 w 59"/>
                    <a:gd name="T27" fmla="*/ 5 h 101"/>
                    <a:gd name="T28" fmla="*/ 44 w 59"/>
                    <a:gd name="T29" fmla="*/ 1 h 101"/>
                    <a:gd name="T30" fmla="*/ 57 w 59"/>
                    <a:gd name="T31" fmla="*/ 17 h 101"/>
                    <a:gd name="T32" fmla="*/ 56 w 59"/>
                    <a:gd name="T33" fmla="*/ 48 h 101"/>
                    <a:gd name="T34" fmla="*/ 57 w 59"/>
                    <a:gd name="T35" fmla="*/ 55 h 101"/>
                    <a:gd name="T36" fmla="*/ 55 w 59"/>
                    <a:gd name="T37" fmla="*/ 64 h 101"/>
                    <a:gd name="T38" fmla="*/ 54 w 59"/>
                    <a:gd name="T39" fmla="*/ 71 h 101"/>
                    <a:gd name="T40" fmla="*/ 52 w 59"/>
                    <a:gd name="T41" fmla="*/ 95 h 101"/>
                    <a:gd name="T42" fmla="*/ 49 w 59"/>
                    <a:gd name="T43" fmla="*/ 101 h 101"/>
                    <a:gd name="T44" fmla="*/ 43 w 59"/>
                    <a:gd name="T45" fmla="*/ 98 h 101"/>
                    <a:gd name="T46" fmla="*/ 38 w 59"/>
                    <a:gd name="T47" fmla="*/ 86 h 101"/>
                    <a:gd name="T48" fmla="*/ 39 w 59"/>
                    <a:gd name="T49" fmla="*/ 78 h 101"/>
                    <a:gd name="T50" fmla="*/ 42 w 59"/>
                    <a:gd name="T51" fmla="*/ 47 h 101"/>
                    <a:gd name="T52" fmla="*/ 32 w 59"/>
                    <a:gd name="T53" fmla="*/ 44 h 101"/>
                    <a:gd name="T54" fmla="*/ 29 w 59"/>
                    <a:gd name="T55" fmla="*/ 64 h 101"/>
                    <a:gd name="T56" fmla="*/ 42 w 59"/>
                    <a:gd name="T57" fmla="*/ 4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101">
                      <a:moveTo>
                        <a:pt x="39" y="78"/>
                      </a:moveTo>
                      <a:cubicBezTo>
                        <a:pt x="31" y="84"/>
                        <a:pt x="24" y="89"/>
                        <a:pt x="17" y="94"/>
                      </a:cubicBezTo>
                      <a:cubicBezTo>
                        <a:pt x="14" y="97"/>
                        <a:pt x="11" y="96"/>
                        <a:pt x="8" y="94"/>
                      </a:cubicBezTo>
                      <a:cubicBezTo>
                        <a:pt x="4" y="90"/>
                        <a:pt x="0" y="86"/>
                        <a:pt x="0" y="79"/>
                      </a:cubicBezTo>
                      <a:cubicBezTo>
                        <a:pt x="6" y="82"/>
                        <a:pt x="12" y="80"/>
                        <a:pt x="17" y="73"/>
                      </a:cubicBezTo>
                      <a:cubicBezTo>
                        <a:pt x="15" y="72"/>
                        <a:pt x="13" y="70"/>
                        <a:pt x="10" y="68"/>
                      </a:cubicBezTo>
                      <a:cubicBezTo>
                        <a:pt x="7" y="66"/>
                        <a:pt x="7" y="63"/>
                        <a:pt x="8" y="60"/>
                      </a:cubicBezTo>
                      <a:cubicBezTo>
                        <a:pt x="11" y="48"/>
                        <a:pt x="15" y="36"/>
                        <a:pt x="18" y="23"/>
                      </a:cubicBezTo>
                      <a:cubicBezTo>
                        <a:pt x="19" y="20"/>
                        <a:pt x="20" y="16"/>
                        <a:pt x="26" y="17"/>
                      </a:cubicBezTo>
                      <a:cubicBezTo>
                        <a:pt x="32" y="18"/>
                        <a:pt x="36" y="21"/>
                        <a:pt x="36" y="26"/>
                      </a:cubicBezTo>
                      <a:cubicBezTo>
                        <a:pt x="36" y="26"/>
                        <a:pt x="36" y="27"/>
                        <a:pt x="36" y="27"/>
                      </a:cubicBezTo>
                      <a:cubicBezTo>
                        <a:pt x="35" y="33"/>
                        <a:pt x="38" y="37"/>
                        <a:pt x="43" y="40"/>
                      </a:cubicBezTo>
                      <a:cubicBezTo>
                        <a:pt x="43" y="31"/>
                        <a:pt x="42" y="22"/>
                        <a:pt x="42" y="12"/>
                      </a:cubicBezTo>
                      <a:cubicBezTo>
                        <a:pt x="30" y="16"/>
                        <a:pt x="20" y="12"/>
                        <a:pt x="21" y="5"/>
                      </a:cubicBezTo>
                      <a:cubicBezTo>
                        <a:pt x="29" y="3"/>
                        <a:pt x="36" y="1"/>
                        <a:pt x="44" y="1"/>
                      </a:cubicBezTo>
                      <a:cubicBezTo>
                        <a:pt x="54" y="0"/>
                        <a:pt x="59" y="8"/>
                        <a:pt x="57" y="17"/>
                      </a:cubicBezTo>
                      <a:cubicBezTo>
                        <a:pt x="56" y="27"/>
                        <a:pt x="56" y="38"/>
                        <a:pt x="56" y="48"/>
                      </a:cubicBezTo>
                      <a:cubicBezTo>
                        <a:pt x="56" y="50"/>
                        <a:pt x="57" y="52"/>
                        <a:pt x="57" y="55"/>
                      </a:cubicBezTo>
                      <a:cubicBezTo>
                        <a:pt x="57" y="58"/>
                        <a:pt x="56" y="61"/>
                        <a:pt x="55" y="64"/>
                      </a:cubicBezTo>
                      <a:cubicBezTo>
                        <a:pt x="55" y="66"/>
                        <a:pt x="54" y="68"/>
                        <a:pt x="54" y="71"/>
                      </a:cubicBezTo>
                      <a:cubicBezTo>
                        <a:pt x="53" y="79"/>
                        <a:pt x="53" y="87"/>
                        <a:pt x="52" y="95"/>
                      </a:cubicBezTo>
                      <a:cubicBezTo>
                        <a:pt x="52" y="97"/>
                        <a:pt x="51" y="100"/>
                        <a:pt x="49" y="101"/>
                      </a:cubicBezTo>
                      <a:cubicBezTo>
                        <a:pt x="47" y="101"/>
                        <a:pt x="44" y="100"/>
                        <a:pt x="43" y="98"/>
                      </a:cubicBezTo>
                      <a:cubicBezTo>
                        <a:pt x="39" y="95"/>
                        <a:pt x="36" y="92"/>
                        <a:pt x="38" y="86"/>
                      </a:cubicBezTo>
                      <a:cubicBezTo>
                        <a:pt x="39" y="84"/>
                        <a:pt x="39" y="81"/>
                        <a:pt x="39" y="78"/>
                      </a:cubicBezTo>
                      <a:close/>
                      <a:moveTo>
                        <a:pt x="42" y="47"/>
                      </a:moveTo>
                      <a:cubicBezTo>
                        <a:pt x="39" y="46"/>
                        <a:pt x="36" y="45"/>
                        <a:pt x="32" y="44"/>
                      </a:cubicBezTo>
                      <a:cubicBezTo>
                        <a:pt x="31" y="51"/>
                        <a:pt x="30" y="57"/>
                        <a:pt x="29" y="64"/>
                      </a:cubicBezTo>
                      <a:cubicBezTo>
                        <a:pt x="39" y="61"/>
                        <a:pt x="42" y="57"/>
                        <a:pt x="42"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0"/>
                <p:cNvSpPr>
                  <a:spLocks noEditPoints="1"/>
                </p:cNvSpPr>
                <p:nvPr/>
              </p:nvSpPr>
              <p:spPr bwMode="auto">
                <a:xfrm>
                  <a:off x="6361113" y="3541713"/>
                  <a:ext cx="236538" cy="509588"/>
                </a:xfrm>
                <a:custGeom>
                  <a:avLst/>
                  <a:gdLst>
                    <a:gd name="T0" fmla="*/ 11 w 55"/>
                    <a:gd name="T1" fmla="*/ 89 h 120"/>
                    <a:gd name="T2" fmla="*/ 10 w 55"/>
                    <a:gd name="T3" fmla="*/ 100 h 120"/>
                    <a:gd name="T4" fmla="*/ 6 w 55"/>
                    <a:gd name="T5" fmla="*/ 104 h 120"/>
                    <a:gd name="T6" fmla="*/ 1 w 55"/>
                    <a:gd name="T7" fmla="*/ 99 h 120"/>
                    <a:gd name="T8" fmla="*/ 3 w 55"/>
                    <a:gd name="T9" fmla="*/ 84 h 120"/>
                    <a:gd name="T10" fmla="*/ 14 w 55"/>
                    <a:gd name="T11" fmla="*/ 37 h 120"/>
                    <a:gd name="T12" fmla="*/ 22 w 55"/>
                    <a:gd name="T13" fmla="*/ 11 h 120"/>
                    <a:gd name="T14" fmla="*/ 26 w 55"/>
                    <a:gd name="T15" fmla="*/ 19 h 120"/>
                    <a:gd name="T16" fmla="*/ 20 w 55"/>
                    <a:gd name="T17" fmla="*/ 40 h 120"/>
                    <a:gd name="T18" fmla="*/ 27 w 55"/>
                    <a:gd name="T19" fmla="*/ 35 h 120"/>
                    <a:gd name="T20" fmla="*/ 35 w 55"/>
                    <a:gd name="T21" fmla="*/ 30 h 120"/>
                    <a:gd name="T22" fmla="*/ 33 w 55"/>
                    <a:gd name="T23" fmla="*/ 9 h 120"/>
                    <a:gd name="T24" fmla="*/ 28 w 55"/>
                    <a:gd name="T25" fmla="*/ 8 h 120"/>
                    <a:gd name="T26" fmla="*/ 19 w 55"/>
                    <a:gd name="T27" fmla="*/ 12 h 120"/>
                    <a:gd name="T28" fmla="*/ 12 w 55"/>
                    <a:gd name="T29" fmla="*/ 15 h 120"/>
                    <a:gd name="T30" fmla="*/ 9 w 55"/>
                    <a:gd name="T31" fmla="*/ 11 h 120"/>
                    <a:gd name="T32" fmla="*/ 11 w 55"/>
                    <a:gd name="T33" fmla="*/ 8 h 120"/>
                    <a:gd name="T34" fmla="*/ 31 w 55"/>
                    <a:gd name="T35" fmla="*/ 0 h 120"/>
                    <a:gd name="T36" fmla="*/ 45 w 55"/>
                    <a:gd name="T37" fmla="*/ 15 h 120"/>
                    <a:gd name="T38" fmla="*/ 44 w 55"/>
                    <a:gd name="T39" fmla="*/ 46 h 120"/>
                    <a:gd name="T40" fmla="*/ 48 w 55"/>
                    <a:gd name="T41" fmla="*/ 54 h 120"/>
                    <a:gd name="T42" fmla="*/ 48 w 55"/>
                    <a:gd name="T43" fmla="*/ 71 h 120"/>
                    <a:gd name="T44" fmla="*/ 44 w 55"/>
                    <a:gd name="T45" fmla="*/ 77 h 120"/>
                    <a:gd name="T46" fmla="*/ 44 w 55"/>
                    <a:gd name="T47" fmla="*/ 110 h 120"/>
                    <a:gd name="T48" fmla="*/ 44 w 55"/>
                    <a:gd name="T49" fmla="*/ 114 h 120"/>
                    <a:gd name="T50" fmla="*/ 41 w 55"/>
                    <a:gd name="T51" fmla="*/ 120 h 120"/>
                    <a:gd name="T52" fmla="*/ 32 w 55"/>
                    <a:gd name="T53" fmla="*/ 118 h 120"/>
                    <a:gd name="T54" fmla="*/ 13 w 55"/>
                    <a:gd name="T55" fmla="*/ 91 h 120"/>
                    <a:gd name="T56" fmla="*/ 12 w 55"/>
                    <a:gd name="T57" fmla="*/ 89 h 120"/>
                    <a:gd name="T58" fmla="*/ 11 w 55"/>
                    <a:gd name="T59" fmla="*/ 89 h 120"/>
                    <a:gd name="T60" fmla="*/ 24 w 55"/>
                    <a:gd name="T61" fmla="*/ 76 h 120"/>
                    <a:gd name="T62" fmla="*/ 23 w 55"/>
                    <a:gd name="T63" fmla="*/ 74 h 120"/>
                    <a:gd name="T64" fmla="*/ 27 w 55"/>
                    <a:gd name="T65" fmla="*/ 71 h 120"/>
                    <a:gd name="T66" fmla="*/ 33 w 55"/>
                    <a:gd name="T67" fmla="*/ 67 h 120"/>
                    <a:gd name="T68" fmla="*/ 32 w 55"/>
                    <a:gd name="T69" fmla="*/ 63 h 120"/>
                    <a:gd name="T70" fmla="*/ 22 w 55"/>
                    <a:gd name="T71" fmla="*/ 52 h 120"/>
                    <a:gd name="T72" fmla="*/ 18 w 55"/>
                    <a:gd name="T73" fmla="*/ 89 h 120"/>
                    <a:gd name="T74" fmla="*/ 33 w 55"/>
                    <a:gd name="T75" fmla="*/ 107 h 120"/>
                    <a:gd name="T76" fmla="*/ 35 w 55"/>
                    <a:gd name="T77" fmla="*/ 77 h 120"/>
                    <a:gd name="T78" fmla="*/ 31 w 55"/>
                    <a:gd name="T79" fmla="*/ 75 h 120"/>
                    <a:gd name="T80" fmla="*/ 24 w 55"/>
                    <a:gd name="T81" fmla="*/ 7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 h="120">
                      <a:moveTo>
                        <a:pt x="11" y="89"/>
                      </a:moveTo>
                      <a:cubicBezTo>
                        <a:pt x="10" y="93"/>
                        <a:pt x="10" y="96"/>
                        <a:pt x="10" y="100"/>
                      </a:cubicBezTo>
                      <a:cubicBezTo>
                        <a:pt x="9" y="102"/>
                        <a:pt x="9" y="104"/>
                        <a:pt x="6" y="104"/>
                      </a:cubicBezTo>
                      <a:cubicBezTo>
                        <a:pt x="3" y="104"/>
                        <a:pt x="0" y="103"/>
                        <a:pt x="1" y="99"/>
                      </a:cubicBezTo>
                      <a:cubicBezTo>
                        <a:pt x="2" y="94"/>
                        <a:pt x="2" y="89"/>
                        <a:pt x="3" y="84"/>
                      </a:cubicBezTo>
                      <a:cubicBezTo>
                        <a:pt x="7" y="68"/>
                        <a:pt x="10" y="53"/>
                        <a:pt x="14" y="37"/>
                      </a:cubicBezTo>
                      <a:cubicBezTo>
                        <a:pt x="16" y="29"/>
                        <a:pt x="19" y="20"/>
                        <a:pt x="22" y="11"/>
                      </a:cubicBezTo>
                      <a:cubicBezTo>
                        <a:pt x="26" y="13"/>
                        <a:pt x="27" y="15"/>
                        <a:pt x="26" y="19"/>
                      </a:cubicBezTo>
                      <a:cubicBezTo>
                        <a:pt x="24" y="25"/>
                        <a:pt x="22" y="32"/>
                        <a:pt x="20" y="40"/>
                      </a:cubicBezTo>
                      <a:cubicBezTo>
                        <a:pt x="23" y="37"/>
                        <a:pt x="25" y="36"/>
                        <a:pt x="27" y="35"/>
                      </a:cubicBezTo>
                      <a:cubicBezTo>
                        <a:pt x="30" y="33"/>
                        <a:pt x="34" y="32"/>
                        <a:pt x="35" y="30"/>
                      </a:cubicBezTo>
                      <a:cubicBezTo>
                        <a:pt x="36" y="23"/>
                        <a:pt x="37" y="16"/>
                        <a:pt x="33" y="9"/>
                      </a:cubicBezTo>
                      <a:cubicBezTo>
                        <a:pt x="33" y="8"/>
                        <a:pt x="30" y="7"/>
                        <a:pt x="28" y="8"/>
                      </a:cubicBezTo>
                      <a:cubicBezTo>
                        <a:pt x="25" y="9"/>
                        <a:pt x="22" y="11"/>
                        <a:pt x="19" y="12"/>
                      </a:cubicBezTo>
                      <a:cubicBezTo>
                        <a:pt x="17" y="13"/>
                        <a:pt x="15" y="15"/>
                        <a:pt x="12" y="15"/>
                      </a:cubicBezTo>
                      <a:cubicBezTo>
                        <a:pt x="11" y="15"/>
                        <a:pt x="9" y="13"/>
                        <a:pt x="9" y="11"/>
                      </a:cubicBezTo>
                      <a:cubicBezTo>
                        <a:pt x="8" y="11"/>
                        <a:pt x="10" y="9"/>
                        <a:pt x="11" y="8"/>
                      </a:cubicBezTo>
                      <a:cubicBezTo>
                        <a:pt x="17" y="4"/>
                        <a:pt x="23" y="0"/>
                        <a:pt x="31" y="0"/>
                      </a:cubicBezTo>
                      <a:cubicBezTo>
                        <a:pt x="41" y="1"/>
                        <a:pt x="46" y="5"/>
                        <a:pt x="45" y="15"/>
                      </a:cubicBezTo>
                      <a:cubicBezTo>
                        <a:pt x="45" y="25"/>
                        <a:pt x="45" y="36"/>
                        <a:pt x="44" y="46"/>
                      </a:cubicBezTo>
                      <a:cubicBezTo>
                        <a:pt x="44" y="50"/>
                        <a:pt x="45" y="52"/>
                        <a:pt x="48" y="54"/>
                      </a:cubicBezTo>
                      <a:cubicBezTo>
                        <a:pt x="55" y="60"/>
                        <a:pt x="55" y="66"/>
                        <a:pt x="48" y="71"/>
                      </a:cubicBezTo>
                      <a:cubicBezTo>
                        <a:pt x="45" y="72"/>
                        <a:pt x="44" y="74"/>
                        <a:pt x="44" y="77"/>
                      </a:cubicBezTo>
                      <a:cubicBezTo>
                        <a:pt x="45" y="88"/>
                        <a:pt x="44" y="99"/>
                        <a:pt x="44" y="110"/>
                      </a:cubicBezTo>
                      <a:cubicBezTo>
                        <a:pt x="44" y="112"/>
                        <a:pt x="45" y="113"/>
                        <a:pt x="44" y="114"/>
                      </a:cubicBezTo>
                      <a:cubicBezTo>
                        <a:pt x="43" y="116"/>
                        <a:pt x="42" y="120"/>
                        <a:pt x="41" y="120"/>
                      </a:cubicBezTo>
                      <a:cubicBezTo>
                        <a:pt x="38" y="120"/>
                        <a:pt x="34" y="120"/>
                        <a:pt x="32" y="118"/>
                      </a:cubicBezTo>
                      <a:cubicBezTo>
                        <a:pt x="25" y="109"/>
                        <a:pt x="19" y="100"/>
                        <a:pt x="13" y="91"/>
                      </a:cubicBezTo>
                      <a:cubicBezTo>
                        <a:pt x="12" y="90"/>
                        <a:pt x="12" y="90"/>
                        <a:pt x="12" y="89"/>
                      </a:cubicBezTo>
                      <a:cubicBezTo>
                        <a:pt x="11" y="89"/>
                        <a:pt x="11" y="89"/>
                        <a:pt x="11" y="89"/>
                      </a:cubicBezTo>
                      <a:close/>
                      <a:moveTo>
                        <a:pt x="24" y="76"/>
                      </a:moveTo>
                      <a:cubicBezTo>
                        <a:pt x="23" y="75"/>
                        <a:pt x="23" y="75"/>
                        <a:pt x="23" y="74"/>
                      </a:cubicBezTo>
                      <a:cubicBezTo>
                        <a:pt x="24" y="73"/>
                        <a:pt x="26" y="72"/>
                        <a:pt x="27" y="71"/>
                      </a:cubicBezTo>
                      <a:cubicBezTo>
                        <a:pt x="29" y="70"/>
                        <a:pt x="31" y="69"/>
                        <a:pt x="33" y="67"/>
                      </a:cubicBezTo>
                      <a:cubicBezTo>
                        <a:pt x="35" y="66"/>
                        <a:pt x="35" y="63"/>
                        <a:pt x="32" y="63"/>
                      </a:cubicBezTo>
                      <a:cubicBezTo>
                        <a:pt x="27" y="61"/>
                        <a:pt x="24" y="58"/>
                        <a:pt x="22" y="52"/>
                      </a:cubicBezTo>
                      <a:cubicBezTo>
                        <a:pt x="17" y="65"/>
                        <a:pt x="13" y="77"/>
                        <a:pt x="18" y="89"/>
                      </a:cubicBezTo>
                      <a:cubicBezTo>
                        <a:pt x="21" y="97"/>
                        <a:pt x="27" y="101"/>
                        <a:pt x="33" y="107"/>
                      </a:cubicBezTo>
                      <a:cubicBezTo>
                        <a:pt x="34" y="97"/>
                        <a:pt x="34" y="87"/>
                        <a:pt x="35" y="77"/>
                      </a:cubicBezTo>
                      <a:cubicBezTo>
                        <a:pt x="35" y="77"/>
                        <a:pt x="32" y="75"/>
                        <a:pt x="31" y="75"/>
                      </a:cubicBezTo>
                      <a:cubicBezTo>
                        <a:pt x="29" y="75"/>
                        <a:pt x="26" y="76"/>
                        <a:pt x="24"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6" name="组合 35"/>
              <p:cNvGrpSpPr/>
              <p:nvPr/>
            </p:nvGrpSpPr>
            <p:grpSpPr>
              <a:xfrm>
                <a:off x="6738929" y="2270918"/>
                <a:ext cx="549275" cy="693738"/>
                <a:chOff x="6108700" y="2066926"/>
                <a:chExt cx="549275" cy="693738"/>
              </a:xfrm>
              <a:grpFill/>
            </p:grpSpPr>
            <p:sp>
              <p:nvSpPr>
                <p:cNvPr id="43" name="Freeform 13"/>
                <p:cNvSpPr>
                  <a:spLocks noEditPoints="1"/>
                </p:cNvSpPr>
                <p:nvPr/>
              </p:nvSpPr>
              <p:spPr bwMode="auto">
                <a:xfrm>
                  <a:off x="6108700" y="2066926"/>
                  <a:ext cx="549275" cy="655638"/>
                </a:xfrm>
                <a:custGeom>
                  <a:avLst/>
                  <a:gdLst>
                    <a:gd name="T0" fmla="*/ 54 w 128"/>
                    <a:gd name="T1" fmla="*/ 76 h 154"/>
                    <a:gd name="T2" fmla="*/ 66 w 128"/>
                    <a:gd name="T3" fmla="*/ 53 h 154"/>
                    <a:gd name="T4" fmla="*/ 49 w 128"/>
                    <a:gd name="T5" fmla="*/ 47 h 154"/>
                    <a:gd name="T6" fmla="*/ 64 w 128"/>
                    <a:gd name="T7" fmla="*/ 44 h 154"/>
                    <a:gd name="T8" fmla="*/ 83 w 128"/>
                    <a:gd name="T9" fmla="*/ 6 h 154"/>
                    <a:gd name="T10" fmla="*/ 91 w 128"/>
                    <a:gd name="T11" fmla="*/ 11 h 154"/>
                    <a:gd name="T12" fmla="*/ 96 w 128"/>
                    <a:gd name="T13" fmla="*/ 36 h 154"/>
                    <a:gd name="T14" fmla="*/ 106 w 128"/>
                    <a:gd name="T15" fmla="*/ 41 h 154"/>
                    <a:gd name="T16" fmla="*/ 82 w 128"/>
                    <a:gd name="T17" fmla="*/ 50 h 154"/>
                    <a:gd name="T18" fmla="*/ 71 w 128"/>
                    <a:gd name="T19" fmla="*/ 65 h 154"/>
                    <a:gd name="T20" fmla="*/ 110 w 128"/>
                    <a:gd name="T21" fmla="*/ 74 h 154"/>
                    <a:gd name="T22" fmla="*/ 101 w 128"/>
                    <a:gd name="T23" fmla="*/ 87 h 154"/>
                    <a:gd name="T24" fmla="*/ 111 w 128"/>
                    <a:gd name="T25" fmla="*/ 98 h 154"/>
                    <a:gd name="T26" fmla="*/ 92 w 128"/>
                    <a:gd name="T27" fmla="*/ 104 h 154"/>
                    <a:gd name="T28" fmla="*/ 86 w 128"/>
                    <a:gd name="T29" fmla="*/ 116 h 154"/>
                    <a:gd name="T30" fmla="*/ 124 w 128"/>
                    <a:gd name="T31" fmla="*/ 112 h 154"/>
                    <a:gd name="T32" fmla="*/ 120 w 128"/>
                    <a:gd name="T33" fmla="*/ 122 h 154"/>
                    <a:gd name="T34" fmla="*/ 111 w 128"/>
                    <a:gd name="T35" fmla="*/ 144 h 154"/>
                    <a:gd name="T36" fmla="*/ 105 w 128"/>
                    <a:gd name="T37" fmla="*/ 153 h 154"/>
                    <a:gd name="T38" fmla="*/ 55 w 128"/>
                    <a:gd name="T39" fmla="*/ 129 h 154"/>
                    <a:gd name="T40" fmla="*/ 53 w 128"/>
                    <a:gd name="T41" fmla="*/ 121 h 154"/>
                    <a:gd name="T42" fmla="*/ 61 w 128"/>
                    <a:gd name="T43" fmla="*/ 125 h 154"/>
                    <a:gd name="T44" fmla="*/ 94 w 128"/>
                    <a:gd name="T45" fmla="*/ 140 h 154"/>
                    <a:gd name="T46" fmla="*/ 85 w 128"/>
                    <a:gd name="T47" fmla="*/ 127 h 154"/>
                    <a:gd name="T48" fmla="*/ 71 w 128"/>
                    <a:gd name="T49" fmla="*/ 108 h 154"/>
                    <a:gd name="T50" fmla="*/ 52 w 128"/>
                    <a:gd name="T51" fmla="*/ 113 h 154"/>
                    <a:gd name="T52" fmla="*/ 38 w 128"/>
                    <a:gd name="T53" fmla="*/ 97 h 154"/>
                    <a:gd name="T54" fmla="*/ 51 w 128"/>
                    <a:gd name="T55" fmla="*/ 97 h 154"/>
                    <a:gd name="T56" fmla="*/ 34 w 128"/>
                    <a:gd name="T57" fmla="*/ 93 h 154"/>
                    <a:gd name="T58" fmla="*/ 35 w 128"/>
                    <a:gd name="T59" fmla="*/ 105 h 154"/>
                    <a:gd name="T60" fmla="*/ 26 w 128"/>
                    <a:gd name="T61" fmla="*/ 154 h 154"/>
                    <a:gd name="T62" fmla="*/ 20 w 128"/>
                    <a:gd name="T63" fmla="*/ 118 h 154"/>
                    <a:gd name="T64" fmla="*/ 0 w 128"/>
                    <a:gd name="T65" fmla="*/ 103 h 154"/>
                    <a:gd name="T66" fmla="*/ 19 w 128"/>
                    <a:gd name="T67" fmla="*/ 72 h 154"/>
                    <a:gd name="T68" fmla="*/ 25 w 128"/>
                    <a:gd name="T69" fmla="*/ 51 h 154"/>
                    <a:gd name="T70" fmla="*/ 39 w 128"/>
                    <a:gd name="T71" fmla="*/ 14 h 154"/>
                    <a:gd name="T72" fmla="*/ 51 w 128"/>
                    <a:gd name="T73" fmla="*/ 24 h 154"/>
                    <a:gd name="T74" fmla="*/ 39 w 128"/>
                    <a:gd name="T75" fmla="*/ 44 h 154"/>
                    <a:gd name="T76" fmla="*/ 48 w 128"/>
                    <a:gd name="T77" fmla="*/ 73 h 154"/>
                    <a:gd name="T78" fmla="*/ 81 w 128"/>
                    <a:gd name="T79" fmla="*/ 90 h 154"/>
                    <a:gd name="T80" fmla="*/ 92 w 128"/>
                    <a:gd name="T81" fmla="*/ 71 h 154"/>
                    <a:gd name="T82" fmla="*/ 81 w 128"/>
                    <a:gd name="T83" fmla="*/ 80 h 154"/>
                    <a:gd name="T84" fmla="*/ 76 w 128"/>
                    <a:gd name="T85" fmla="*/ 73 h 154"/>
                    <a:gd name="T86" fmla="*/ 67 w 128"/>
                    <a:gd name="T87" fmla="*/ 79 h 154"/>
                    <a:gd name="T88" fmla="*/ 76 w 128"/>
                    <a:gd name="T89" fmla="*/ 73 h 154"/>
                    <a:gd name="T90" fmla="*/ 56 w 128"/>
                    <a:gd name="T91" fmla="*/ 88 h 154"/>
                    <a:gd name="T92" fmla="*/ 63 w 128"/>
                    <a:gd name="T93" fmla="*/ 8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8" h="154">
                      <a:moveTo>
                        <a:pt x="48" y="73"/>
                      </a:moveTo>
                      <a:cubicBezTo>
                        <a:pt x="50" y="74"/>
                        <a:pt x="52" y="75"/>
                        <a:pt x="54" y="76"/>
                      </a:cubicBezTo>
                      <a:cubicBezTo>
                        <a:pt x="57" y="74"/>
                        <a:pt x="60" y="72"/>
                        <a:pt x="63" y="70"/>
                      </a:cubicBezTo>
                      <a:cubicBezTo>
                        <a:pt x="58" y="63"/>
                        <a:pt x="65" y="59"/>
                        <a:pt x="66" y="53"/>
                      </a:cubicBezTo>
                      <a:cubicBezTo>
                        <a:pt x="63" y="53"/>
                        <a:pt x="59" y="53"/>
                        <a:pt x="56" y="52"/>
                      </a:cubicBezTo>
                      <a:cubicBezTo>
                        <a:pt x="54" y="51"/>
                        <a:pt x="51" y="49"/>
                        <a:pt x="49" y="47"/>
                      </a:cubicBezTo>
                      <a:cubicBezTo>
                        <a:pt x="49" y="46"/>
                        <a:pt x="50" y="46"/>
                        <a:pt x="50" y="46"/>
                      </a:cubicBezTo>
                      <a:cubicBezTo>
                        <a:pt x="55" y="45"/>
                        <a:pt x="59" y="45"/>
                        <a:pt x="64" y="44"/>
                      </a:cubicBezTo>
                      <a:cubicBezTo>
                        <a:pt x="68" y="44"/>
                        <a:pt x="70" y="42"/>
                        <a:pt x="71" y="38"/>
                      </a:cubicBezTo>
                      <a:cubicBezTo>
                        <a:pt x="75" y="27"/>
                        <a:pt x="79" y="16"/>
                        <a:pt x="83" y="6"/>
                      </a:cubicBezTo>
                      <a:cubicBezTo>
                        <a:pt x="84" y="3"/>
                        <a:pt x="84" y="0"/>
                        <a:pt x="88" y="2"/>
                      </a:cubicBezTo>
                      <a:cubicBezTo>
                        <a:pt x="92" y="4"/>
                        <a:pt x="94" y="9"/>
                        <a:pt x="91" y="11"/>
                      </a:cubicBezTo>
                      <a:cubicBezTo>
                        <a:pt x="83" y="19"/>
                        <a:pt x="83" y="30"/>
                        <a:pt x="80" y="41"/>
                      </a:cubicBezTo>
                      <a:cubicBezTo>
                        <a:pt x="85" y="39"/>
                        <a:pt x="91" y="37"/>
                        <a:pt x="96" y="36"/>
                      </a:cubicBezTo>
                      <a:cubicBezTo>
                        <a:pt x="98" y="35"/>
                        <a:pt x="101" y="35"/>
                        <a:pt x="102" y="36"/>
                      </a:cubicBezTo>
                      <a:cubicBezTo>
                        <a:pt x="104" y="37"/>
                        <a:pt x="106" y="39"/>
                        <a:pt x="106" y="41"/>
                      </a:cubicBezTo>
                      <a:cubicBezTo>
                        <a:pt x="106" y="42"/>
                        <a:pt x="105" y="44"/>
                        <a:pt x="103" y="44"/>
                      </a:cubicBezTo>
                      <a:cubicBezTo>
                        <a:pt x="96" y="46"/>
                        <a:pt x="89" y="48"/>
                        <a:pt x="82" y="50"/>
                      </a:cubicBezTo>
                      <a:cubicBezTo>
                        <a:pt x="78" y="50"/>
                        <a:pt x="77" y="51"/>
                        <a:pt x="76" y="54"/>
                      </a:cubicBezTo>
                      <a:cubicBezTo>
                        <a:pt x="74" y="58"/>
                        <a:pt x="73" y="61"/>
                        <a:pt x="71" y="65"/>
                      </a:cubicBezTo>
                      <a:cubicBezTo>
                        <a:pt x="82" y="63"/>
                        <a:pt x="92" y="62"/>
                        <a:pt x="102" y="66"/>
                      </a:cubicBezTo>
                      <a:cubicBezTo>
                        <a:pt x="106" y="67"/>
                        <a:pt x="110" y="69"/>
                        <a:pt x="110" y="74"/>
                      </a:cubicBezTo>
                      <a:cubicBezTo>
                        <a:pt x="111" y="79"/>
                        <a:pt x="109" y="83"/>
                        <a:pt x="104" y="85"/>
                      </a:cubicBezTo>
                      <a:cubicBezTo>
                        <a:pt x="103" y="85"/>
                        <a:pt x="102" y="86"/>
                        <a:pt x="101" y="87"/>
                      </a:cubicBezTo>
                      <a:cubicBezTo>
                        <a:pt x="103" y="88"/>
                        <a:pt x="105" y="88"/>
                        <a:pt x="106" y="89"/>
                      </a:cubicBezTo>
                      <a:cubicBezTo>
                        <a:pt x="110" y="91"/>
                        <a:pt x="112" y="94"/>
                        <a:pt x="111" y="98"/>
                      </a:cubicBezTo>
                      <a:cubicBezTo>
                        <a:pt x="110" y="102"/>
                        <a:pt x="107" y="103"/>
                        <a:pt x="104" y="103"/>
                      </a:cubicBezTo>
                      <a:cubicBezTo>
                        <a:pt x="100" y="103"/>
                        <a:pt x="96" y="104"/>
                        <a:pt x="92" y="104"/>
                      </a:cubicBezTo>
                      <a:cubicBezTo>
                        <a:pt x="86" y="105"/>
                        <a:pt x="81" y="111"/>
                        <a:pt x="82" y="117"/>
                      </a:cubicBezTo>
                      <a:cubicBezTo>
                        <a:pt x="83" y="117"/>
                        <a:pt x="85" y="117"/>
                        <a:pt x="86" y="116"/>
                      </a:cubicBezTo>
                      <a:cubicBezTo>
                        <a:pt x="95" y="111"/>
                        <a:pt x="104" y="109"/>
                        <a:pt x="114" y="109"/>
                      </a:cubicBezTo>
                      <a:cubicBezTo>
                        <a:pt x="118" y="110"/>
                        <a:pt x="121" y="111"/>
                        <a:pt x="124" y="112"/>
                      </a:cubicBezTo>
                      <a:cubicBezTo>
                        <a:pt x="128" y="114"/>
                        <a:pt x="128" y="117"/>
                        <a:pt x="126" y="120"/>
                      </a:cubicBezTo>
                      <a:cubicBezTo>
                        <a:pt x="125" y="123"/>
                        <a:pt x="122" y="123"/>
                        <a:pt x="120" y="122"/>
                      </a:cubicBezTo>
                      <a:cubicBezTo>
                        <a:pt x="111" y="118"/>
                        <a:pt x="104" y="120"/>
                        <a:pt x="97" y="123"/>
                      </a:cubicBezTo>
                      <a:cubicBezTo>
                        <a:pt x="101" y="130"/>
                        <a:pt x="106" y="137"/>
                        <a:pt x="111" y="144"/>
                      </a:cubicBezTo>
                      <a:cubicBezTo>
                        <a:pt x="112" y="146"/>
                        <a:pt x="112" y="150"/>
                        <a:pt x="111" y="152"/>
                      </a:cubicBezTo>
                      <a:cubicBezTo>
                        <a:pt x="111" y="153"/>
                        <a:pt x="107" y="153"/>
                        <a:pt x="105" y="153"/>
                      </a:cubicBezTo>
                      <a:cubicBezTo>
                        <a:pt x="91" y="150"/>
                        <a:pt x="77" y="146"/>
                        <a:pt x="66" y="138"/>
                      </a:cubicBezTo>
                      <a:cubicBezTo>
                        <a:pt x="62" y="135"/>
                        <a:pt x="59" y="132"/>
                        <a:pt x="55" y="129"/>
                      </a:cubicBezTo>
                      <a:cubicBezTo>
                        <a:pt x="54" y="128"/>
                        <a:pt x="53" y="127"/>
                        <a:pt x="53" y="126"/>
                      </a:cubicBezTo>
                      <a:cubicBezTo>
                        <a:pt x="53" y="124"/>
                        <a:pt x="53" y="122"/>
                        <a:pt x="53" y="121"/>
                      </a:cubicBezTo>
                      <a:cubicBezTo>
                        <a:pt x="55" y="121"/>
                        <a:pt x="57" y="121"/>
                        <a:pt x="58" y="121"/>
                      </a:cubicBezTo>
                      <a:cubicBezTo>
                        <a:pt x="59" y="122"/>
                        <a:pt x="60" y="123"/>
                        <a:pt x="61" y="125"/>
                      </a:cubicBezTo>
                      <a:cubicBezTo>
                        <a:pt x="70" y="134"/>
                        <a:pt x="80" y="139"/>
                        <a:pt x="92" y="140"/>
                      </a:cubicBezTo>
                      <a:cubicBezTo>
                        <a:pt x="93" y="140"/>
                        <a:pt x="93" y="140"/>
                        <a:pt x="94" y="140"/>
                      </a:cubicBezTo>
                      <a:cubicBezTo>
                        <a:pt x="92" y="136"/>
                        <a:pt x="90" y="132"/>
                        <a:pt x="88" y="128"/>
                      </a:cubicBezTo>
                      <a:cubicBezTo>
                        <a:pt x="88" y="128"/>
                        <a:pt x="86" y="127"/>
                        <a:pt x="85" y="127"/>
                      </a:cubicBezTo>
                      <a:cubicBezTo>
                        <a:pt x="71" y="126"/>
                        <a:pt x="70" y="124"/>
                        <a:pt x="71" y="111"/>
                      </a:cubicBezTo>
                      <a:cubicBezTo>
                        <a:pt x="71" y="110"/>
                        <a:pt x="71" y="109"/>
                        <a:pt x="71" y="108"/>
                      </a:cubicBezTo>
                      <a:cubicBezTo>
                        <a:pt x="68" y="109"/>
                        <a:pt x="65" y="109"/>
                        <a:pt x="62" y="110"/>
                      </a:cubicBezTo>
                      <a:cubicBezTo>
                        <a:pt x="59" y="111"/>
                        <a:pt x="55" y="112"/>
                        <a:pt x="52" y="113"/>
                      </a:cubicBezTo>
                      <a:cubicBezTo>
                        <a:pt x="48" y="114"/>
                        <a:pt x="44" y="115"/>
                        <a:pt x="41" y="111"/>
                      </a:cubicBezTo>
                      <a:cubicBezTo>
                        <a:pt x="37" y="107"/>
                        <a:pt x="37" y="102"/>
                        <a:pt x="38" y="97"/>
                      </a:cubicBezTo>
                      <a:cubicBezTo>
                        <a:pt x="38" y="96"/>
                        <a:pt x="40" y="96"/>
                        <a:pt x="42" y="96"/>
                      </a:cubicBezTo>
                      <a:cubicBezTo>
                        <a:pt x="45" y="96"/>
                        <a:pt x="48" y="96"/>
                        <a:pt x="51" y="97"/>
                      </a:cubicBezTo>
                      <a:cubicBezTo>
                        <a:pt x="48" y="90"/>
                        <a:pt x="46" y="84"/>
                        <a:pt x="43" y="78"/>
                      </a:cubicBezTo>
                      <a:cubicBezTo>
                        <a:pt x="40" y="83"/>
                        <a:pt x="37" y="88"/>
                        <a:pt x="34" y="93"/>
                      </a:cubicBezTo>
                      <a:cubicBezTo>
                        <a:pt x="33" y="94"/>
                        <a:pt x="33" y="96"/>
                        <a:pt x="34" y="98"/>
                      </a:cubicBezTo>
                      <a:cubicBezTo>
                        <a:pt x="34" y="100"/>
                        <a:pt x="35" y="103"/>
                        <a:pt x="35" y="105"/>
                      </a:cubicBezTo>
                      <a:cubicBezTo>
                        <a:pt x="32" y="121"/>
                        <a:pt x="29" y="136"/>
                        <a:pt x="27" y="151"/>
                      </a:cubicBezTo>
                      <a:cubicBezTo>
                        <a:pt x="26" y="152"/>
                        <a:pt x="26" y="153"/>
                        <a:pt x="26" y="154"/>
                      </a:cubicBezTo>
                      <a:cubicBezTo>
                        <a:pt x="17" y="153"/>
                        <a:pt x="14" y="149"/>
                        <a:pt x="15" y="141"/>
                      </a:cubicBezTo>
                      <a:cubicBezTo>
                        <a:pt x="17" y="134"/>
                        <a:pt x="18" y="126"/>
                        <a:pt x="20" y="118"/>
                      </a:cubicBezTo>
                      <a:cubicBezTo>
                        <a:pt x="15" y="123"/>
                        <a:pt x="12" y="122"/>
                        <a:pt x="7" y="118"/>
                      </a:cubicBezTo>
                      <a:cubicBezTo>
                        <a:pt x="3" y="114"/>
                        <a:pt x="0" y="109"/>
                        <a:pt x="0" y="103"/>
                      </a:cubicBezTo>
                      <a:cubicBezTo>
                        <a:pt x="0" y="102"/>
                        <a:pt x="1" y="101"/>
                        <a:pt x="1" y="100"/>
                      </a:cubicBezTo>
                      <a:cubicBezTo>
                        <a:pt x="7" y="91"/>
                        <a:pt x="14" y="82"/>
                        <a:pt x="19" y="72"/>
                      </a:cubicBezTo>
                      <a:cubicBezTo>
                        <a:pt x="22" y="67"/>
                        <a:pt x="24" y="61"/>
                        <a:pt x="26" y="55"/>
                      </a:cubicBezTo>
                      <a:cubicBezTo>
                        <a:pt x="27" y="54"/>
                        <a:pt x="25" y="53"/>
                        <a:pt x="25" y="51"/>
                      </a:cubicBezTo>
                      <a:cubicBezTo>
                        <a:pt x="18" y="43"/>
                        <a:pt x="18" y="39"/>
                        <a:pt x="23" y="30"/>
                      </a:cubicBezTo>
                      <a:cubicBezTo>
                        <a:pt x="27" y="23"/>
                        <a:pt x="32" y="17"/>
                        <a:pt x="39" y="14"/>
                      </a:cubicBezTo>
                      <a:cubicBezTo>
                        <a:pt x="45" y="11"/>
                        <a:pt x="50" y="12"/>
                        <a:pt x="53" y="16"/>
                      </a:cubicBezTo>
                      <a:cubicBezTo>
                        <a:pt x="56" y="20"/>
                        <a:pt x="56" y="22"/>
                        <a:pt x="51" y="24"/>
                      </a:cubicBezTo>
                      <a:cubicBezTo>
                        <a:pt x="44" y="26"/>
                        <a:pt x="41" y="31"/>
                        <a:pt x="37" y="36"/>
                      </a:cubicBezTo>
                      <a:cubicBezTo>
                        <a:pt x="36" y="39"/>
                        <a:pt x="36" y="42"/>
                        <a:pt x="39" y="44"/>
                      </a:cubicBezTo>
                      <a:cubicBezTo>
                        <a:pt x="41" y="45"/>
                        <a:pt x="42" y="47"/>
                        <a:pt x="43" y="48"/>
                      </a:cubicBezTo>
                      <a:cubicBezTo>
                        <a:pt x="52" y="58"/>
                        <a:pt x="54" y="62"/>
                        <a:pt x="48" y="73"/>
                      </a:cubicBezTo>
                      <a:close/>
                      <a:moveTo>
                        <a:pt x="79" y="89"/>
                      </a:moveTo>
                      <a:cubicBezTo>
                        <a:pt x="80" y="89"/>
                        <a:pt x="80" y="90"/>
                        <a:pt x="81" y="90"/>
                      </a:cubicBezTo>
                      <a:cubicBezTo>
                        <a:pt x="85" y="86"/>
                        <a:pt x="90" y="81"/>
                        <a:pt x="95" y="76"/>
                      </a:cubicBezTo>
                      <a:cubicBezTo>
                        <a:pt x="97" y="73"/>
                        <a:pt x="95" y="71"/>
                        <a:pt x="92" y="71"/>
                      </a:cubicBezTo>
                      <a:cubicBezTo>
                        <a:pt x="88" y="71"/>
                        <a:pt x="85" y="71"/>
                        <a:pt x="81" y="71"/>
                      </a:cubicBezTo>
                      <a:cubicBezTo>
                        <a:pt x="81" y="75"/>
                        <a:pt x="81" y="77"/>
                        <a:pt x="81" y="80"/>
                      </a:cubicBezTo>
                      <a:cubicBezTo>
                        <a:pt x="81" y="83"/>
                        <a:pt x="80" y="86"/>
                        <a:pt x="79" y="89"/>
                      </a:cubicBezTo>
                      <a:close/>
                      <a:moveTo>
                        <a:pt x="76" y="73"/>
                      </a:moveTo>
                      <a:cubicBezTo>
                        <a:pt x="73" y="74"/>
                        <a:pt x="71" y="75"/>
                        <a:pt x="69" y="77"/>
                      </a:cubicBezTo>
                      <a:cubicBezTo>
                        <a:pt x="68" y="77"/>
                        <a:pt x="67" y="78"/>
                        <a:pt x="67" y="79"/>
                      </a:cubicBezTo>
                      <a:cubicBezTo>
                        <a:pt x="67" y="84"/>
                        <a:pt x="68" y="88"/>
                        <a:pt x="68" y="92"/>
                      </a:cubicBezTo>
                      <a:cubicBezTo>
                        <a:pt x="74" y="91"/>
                        <a:pt x="77" y="83"/>
                        <a:pt x="76" y="73"/>
                      </a:cubicBezTo>
                      <a:close/>
                      <a:moveTo>
                        <a:pt x="63" y="81"/>
                      </a:moveTo>
                      <a:cubicBezTo>
                        <a:pt x="55" y="84"/>
                        <a:pt x="54" y="85"/>
                        <a:pt x="56" y="88"/>
                      </a:cubicBezTo>
                      <a:cubicBezTo>
                        <a:pt x="58" y="94"/>
                        <a:pt x="60" y="95"/>
                        <a:pt x="65" y="93"/>
                      </a:cubicBezTo>
                      <a:cubicBezTo>
                        <a:pt x="64" y="89"/>
                        <a:pt x="63" y="85"/>
                        <a:pt x="63"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4"/>
                <p:cNvSpPr/>
                <p:nvPr/>
              </p:nvSpPr>
              <p:spPr bwMode="auto">
                <a:xfrm>
                  <a:off x="6259513" y="2578101"/>
                  <a:ext cx="68263" cy="182563"/>
                </a:xfrm>
                <a:custGeom>
                  <a:avLst/>
                  <a:gdLst>
                    <a:gd name="T0" fmla="*/ 9 w 16"/>
                    <a:gd name="T1" fmla="*/ 0 h 43"/>
                    <a:gd name="T2" fmla="*/ 15 w 16"/>
                    <a:gd name="T3" fmla="*/ 11 h 43"/>
                    <a:gd name="T4" fmla="*/ 9 w 16"/>
                    <a:gd name="T5" fmla="*/ 43 h 43"/>
                    <a:gd name="T6" fmla="*/ 2 w 16"/>
                    <a:gd name="T7" fmla="*/ 39 h 43"/>
                    <a:gd name="T8" fmla="*/ 0 w 16"/>
                    <a:gd name="T9" fmla="*/ 35 h 43"/>
                    <a:gd name="T10" fmla="*/ 9 w 16"/>
                    <a:gd name="T11" fmla="*/ 0 h 43"/>
                  </a:gdLst>
                  <a:ahLst/>
                  <a:cxnLst>
                    <a:cxn ang="0">
                      <a:pos x="T0" y="T1"/>
                    </a:cxn>
                    <a:cxn ang="0">
                      <a:pos x="T2" y="T3"/>
                    </a:cxn>
                    <a:cxn ang="0">
                      <a:pos x="T4" y="T5"/>
                    </a:cxn>
                    <a:cxn ang="0">
                      <a:pos x="T6" y="T7"/>
                    </a:cxn>
                    <a:cxn ang="0">
                      <a:pos x="T8" y="T9"/>
                    </a:cxn>
                    <a:cxn ang="0">
                      <a:pos x="T10" y="T11"/>
                    </a:cxn>
                  </a:cxnLst>
                  <a:rect l="0" t="0" r="r" b="b"/>
                  <a:pathLst>
                    <a:path w="16" h="43">
                      <a:moveTo>
                        <a:pt x="9" y="0"/>
                      </a:moveTo>
                      <a:cubicBezTo>
                        <a:pt x="15" y="3"/>
                        <a:pt x="16" y="6"/>
                        <a:pt x="15" y="11"/>
                      </a:cubicBezTo>
                      <a:cubicBezTo>
                        <a:pt x="12" y="21"/>
                        <a:pt x="11" y="32"/>
                        <a:pt x="9" y="43"/>
                      </a:cubicBezTo>
                      <a:cubicBezTo>
                        <a:pt x="6" y="41"/>
                        <a:pt x="4" y="40"/>
                        <a:pt x="2" y="39"/>
                      </a:cubicBezTo>
                      <a:cubicBezTo>
                        <a:pt x="1" y="38"/>
                        <a:pt x="0" y="37"/>
                        <a:pt x="0" y="35"/>
                      </a:cubicBezTo>
                      <a:cubicBezTo>
                        <a:pt x="3" y="24"/>
                        <a:pt x="6" y="12"/>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7" name="组合 36"/>
              <p:cNvGrpSpPr/>
              <p:nvPr/>
            </p:nvGrpSpPr>
            <p:grpSpPr>
              <a:xfrm>
                <a:off x="7532962" y="2451100"/>
                <a:ext cx="368300" cy="317500"/>
                <a:chOff x="6186488" y="2930526"/>
                <a:chExt cx="368300" cy="317500"/>
              </a:xfrm>
              <a:grpFill/>
            </p:grpSpPr>
            <p:sp>
              <p:nvSpPr>
                <p:cNvPr id="40" name="Freeform 18"/>
                <p:cNvSpPr/>
                <p:nvPr/>
              </p:nvSpPr>
              <p:spPr bwMode="auto">
                <a:xfrm>
                  <a:off x="6310313" y="2930526"/>
                  <a:ext cx="244475" cy="317500"/>
                </a:xfrm>
                <a:custGeom>
                  <a:avLst/>
                  <a:gdLst>
                    <a:gd name="T0" fmla="*/ 49 w 57"/>
                    <a:gd name="T1" fmla="*/ 74 h 75"/>
                    <a:gd name="T2" fmla="*/ 40 w 57"/>
                    <a:gd name="T3" fmla="*/ 67 h 75"/>
                    <a:gd name="T4" fmla="*/ 33 w 57"/>
                    <a:gd name="T5" fmla="*/ 48 h 75"/>
                    <a:gd name="T6" fmla="*/ 27 w 57"/>
                    <a:gd name="T7" fmla="*/ 46 h 75"/>
                    <a:gd name="T8" fmla="*/ 11 w 57"/>
                    <a:gd name="T9" fmla="*/ 60 h 75"/>
                    <a:gd name="T10" fmla="*/ 5 w 57"/>
                    <a:gd name="T11" fmla="*/ 60 h 75"/>
                    <a:gd name="T12" fmla="*/ 6 w 57"/>
                    <a:gd name="T13" fmla="*/ 46 h 75"/>
                    <a:gd name="T14" fmla="*/ 27 w 57"/>
                    <a:gd name="T15" fmla="*/ 26 h 75"/>
                    <a:gd name="T16" fmla="*/ 40 w 57"/>
                    <a:gd name="T17" fmla="*/ 10 h 75"/>
                    <a:gd name="T18" fmla="*/ 41 w 57"/>
                    <a:gd name="T19" fmla="*/ 6 h 75"/>
                    <a:gd name="T20" fmla="*/ 45 w 57"/>
                    <a:gd name="T21" fmla="*/ 0 h 75"/>
                    <a:gd name="T22" fmla="*/ 53 w 57"/>
                    <a:gd name="T23" fmla="*/ 3 h 75"/>
                    <a:gd name="T24" fmla="*/ 53 w 57"/>
                    <a:gd name="T25" fmla="*/ 20 h 75"/>
                    <a:gd name="T26" fmla="*/ 37 w 57"/>
                    <a:gd name="T27" fmla="*/ 38 h 75"/>
                    <a:gd name="T28" fmla="*/ 49 w 57"/>
                    <a:gd name="T29" fmla="*/ 7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75">
                      <a:moveTo>
                        <a:pt x="49" y="74"/>
                      </a:moveTo>
                      <a:cubicBezTo>
                        <a:pt x="43" y="75"/>
                        <a:pt x="41" y="72"/>
                        <a:pt x="40" y="67"/>
                      </a:cubicBezTo>
                      <a:cubicBezTo>
                        <a:pt x="38" y="61"/>
                        <a:pt x="35" y="54"/>
                        <a:pt x="33" y="48"/>
                      </a:cubicBezTo>
                      <a:cubicBezTo>
                        <a:pt x="32" y="45"/>
                        <a:pt x="30" y="44"/>
                        <a:pt x="27" y="46"/>
                      </a:cubicBezTo>
                      <a:cubicBezTo>
                        <a:pt x="22" y="51"/>
                        <a:pt x="16" y="55"/>
                        <a:pt x="11" y="60"/>
                      </a:cubicBezTo>
                      <a:cubicBezTo>
                        <a:pt x="8" y="63"/>
                        <a:pt x="7" y="62"/>
                        <a:pt x="5" y="60"/>
                      </a:cubicBezTo>
                      <a:cubicBezTo>
                        <a:pt x="0" y="54"/>
                        <a:pt x="0" y="51"/>
                        <a:pt x="6" y="46"/>
                      </a:cubicBezTo>
                      <a:cubicBezTo>
                        <a:pt x="13" y="39"/>
                        <a:pt x="20" y="33"/>
                        <a:pt x="27" y="26"/>
                      </a:cubicBezTo>
                      <a:cubicBezTo>
                        <a:pt x="32" y="21"/>
                        <a:pt x="36" y="15"/>
                        <a:pt x="40" y="10"/>
                      </a:cubicBezTo>
                      <a:cubicBezTo>
                        <a:pt x="40" y="9"/>
                        <a:pt x="41" y="7"/>
                        <a:pt x="41" y="6"/>
                      </a:cubicBezTo>
                      <a:cubicBezTo>
                        <a:pt x="40" y="3"/>
                        <a:pt x="42" y="0"/>
                        <a:pt x="45" y="0"/>
                      </a:cubicBezTo>
                      <a:cubicBezTo>
                        <a:pt x="48" y="0"/>
                        <a:pt x="51" y="1"/>
                        <a:pt x="53" y="3"/>
                      </a:cubicBezTo>
                      <a:cubicBezTo>
                        <a:pt x="57" y="6"/>
                        <a:pt x="57" y="16"/>
                        <a:pt x="53" y="20"/>
                      </a:cubicBezTo>
                      <a:cubicBezTo>
                        <a:pt x="48" y="26"/>
                        <a:pt x="42" y="32"/>
                        <a:pt x="37" y="38"/>
                      </a:cubicBezTo>
                      <a:cubicBezTo>
                        <a:pt x="44" y="49"/>
                        <a:pt x="49" y="61"/>
                        <a:pt x="49"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9"/>
                <p:cNvSpPr/>
                <p:nvPr/>
              </p:nvSpPr>
              <p:spPr bwMode="auto">
                <a:xfrm>
                  <a:off x="6186488" y="3009901"/>
                  <a:ext cx="123825" cy="234950"/>
                </a:xfrm>
                <a:custGeom>
                  <a:avLst/>
                  <a:gdLst>
                    <a:gd name="T0" fmla="*/ 12 w 29"/>
                    <a:gd name="T1" fmla="*/ 30 h 55"/>
                    <a:gd name="T2" fmla="*/ 20 w 29"/>
                    <a:gd name="T3" fmla="*/ 7 h 55"/>
                    <a:gd name="T4" fmla="*/ 25 w 29"/>
                    <a:gd name="T5" fmla="*/ 1 h 55"/>
                    <a:gd name="T6" fmla="*/ 26 w 29"/>
                    <a:gd name="T7" fmla="*/ 9 h 55"/>
                    <a:gd name="T8" fmla="*/ 16 w 29"/>
                    <a:gd name="T9" fmla="*/ 39 h 55"/>
                    <a:gd name="T10" fmla="*/ 13 w 29"/>
                    <a:gd name="T11" fmla="*/ 52 h 55"/>
                    <a:gd name="T12" fmla="*/ 7 w 29"/>
                    <a:gd name="T13" fmla="*/ 54 h 55"/>
                    <a:gd name="T14" fmla="*/ 2 w 29"/>
                    <a:gd name="T15" fmla="*/ 41 h 55"/>
                    <a:gd name="T16" fmla="*/ 3 w 29"/>
                    <a:gd name="T17" fmla="*/ 32 h 55"/>
                    <a:gd name="T18" fmla="*/ 2 w 29"/>
                    <a:gd name="T19" fmla="*/ 6 h 55"/>
                    <a:gd name="T20" fmla="*/ 6 w 29"/>
                    <a:gd name="T21" fmla="*/ 5 h 55"/>
                    <a:gd name="T22" fmla="*/ 10 w 29"/>
                    <a:gd name="T23" fmla="*/ 14 h 55"/>
                    <a:gd name="T24" fmla="*/ 11 w 29"/>
                    <a:gd name="T25" fmla="*/ 30 h 55"/>
                    <a:gd name="T26" fmla="*/ 12 w 29"/>
                    <a:gd name="T27" fmla="*/ 3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5">
                      <a:moveTo>
                        <a:pt x="12" y="30"/>
                      </a:moveTo>
                      <a:cubicBezTo>
                        <a:pt x="15" y="23"/>
                        <a:pt x="17" y="15"/>
                        <a:pt x="20" y="7"/>
                      </a:cubicBezTo>
                      <a:cubicBezTo>
                        <a:pt x="21" y="5"/>
                        <a:pt x="21" y="0"/>
                        <a:pt x="25" y="1"/>
                      </a:cubicBezTo>
                      <a:cubicBezTo>
                        <a:pt x="29" y="2"/>
                        <a:pt x="27" y="6"/>
                        <a:pt x="26" y="9"/>
                      </a:cubicBezTo>
                      <a:cubicBezTo>
                        <a:pt x="23" y="19"/>
                        <a:pt x="19" y="29"/>
                        <a:pt x="16" y="39"/>
                      </a:cubicBezTo>
                      <a:cubicBezTo>
                        <a:pt x="15" y="43"/>
                        <a:pt x="14" y="48"/>
                        <a:pt x="13" y="52"/>
                      </a:cubicBezTo>
                      <a:cubicBezTo>
                        <a:pt x="12" y="55"/>
                        <a:pt x="10" y="55"/>
                        <a:pt x="7" y="54"/>
                      </a:cubicBezTo>
                      <a:cubicBezTo>
                        <a:pt x="1" y="50"/>
                        <a:pt x="0" y="49"/>
                        <a:pt x="2" y="41"/>
                      </a:cubicBezTo>
                      <a:cubicBezTo>
                        <a:pt x="3" y="38"/>
                        <a:pt x="3" y="35"/>
                        <a:pt x="3" y="32"/>
                      </a:cubicBezTo>
                      <a:cubicBezTo>
                        <a:pt x="3" y="23"/>
                        <a:pt x="2" y="15"/>
                        <a:pt x="2" y="6"/>
                      </a:cubicBezTo>
                      <a:cubicBezTo>
                        <a:pt x="2" y="3"/>
                        <a:pt x="5" y="3"/>
                        <a:pt x="6" y="5"/>
                      </a:cubicBezTo>
                      <a:cubicBezTo>
                        <a:pt x="8" y="7"/>
                        <a:pt x="10" y="11"/>
                        <a:pt x="10" y="14"/>
                      </a:cubicBezTo>
                      <a:cubicBezTo>
                        <a:pt x="11" y="19"/>
                        <a:pt x="11" y="25"/>
                        <a:pt x="11" y="30"/>
                      </a:cubicBezTo>
                      <a:cubicBezTo>
                        <a:pt x="11" y="30"/>
                        <a:pt x="12" y="30"/>
                        <a:pt x="12"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0"/>
                <p:cNvSpPr/>
                <p:nvPr/>
              </p:nvSpPr>
              <p:spPr bwMode="auto">
                <a:xfrm>
                  <a:off x="6259513" y="2933701"/>
                  <a:ext cx="114300" cy="73025"/>
                </a:xfrm>
                <a:custGeom>
                  <a:avLst/>
                  <a:gdLst>
                    <a:gd name="T0" fmla="*/ 27 w 27"/>
                    <a:gd name="T1" fmla="*/ 1 h 17"/>
                    <a:gd name="T2" fmla="*/ 16 w 27"/>
                    <a:gd name="T3" fmla="*/ 14 h 17"/>
                    <a:gd name="T4" fmla="*/ 5 w 27"/>
                    <a:gd name="T5" fmla="*/ 13 h 17"/>
                    <a:gd name="T6" fmla="*/ 0 w 27"/>
                    <a:gd name="T7" fmla="*/ 4 h 17"/>
                    <a:gd name="T8" fmla="*/ 9 w 27"/>
                    <a:gd name="T9" fmla="*/ 2 h 17"/>
                    <a:gd name="T10" fmla="*/ 27 w 27"/>
                    <a:gd name="T11" fmla="*/ 0 h 17"/>
                    <a:gd name="T12" fmla="*/ 27 w 27"/>
                    <a:gd name="T13" fmla="*/ 1 h 17"/>
                  </a:gdLst>
                  <a:ahLst/>
                  <a:cxnLst>
                    <a:cxn ang="0">
                      <a:pos x="T0" y="T1"/>
                    </a:cxn>
                    <a:cxn ang="0">
                      <a:pos x="T2" y="T3"/>
                    </a:cxn>
                    <a:cxn ang="0">
                      <a:pos x="T4" y="T5"/>
                    </a:cxn>
                    <a:cxn ang="0">
                      <a:pos x="T6" y="T7"/>
                    </a:cxn>
                    <a:cxn ang="0">
                      <a:pos x="T8" y="T9"/>
                    </a:cxn>
                    <a:cxn ang="0">
                      <a:pos x="T10" y="T11"/>
                    </a:cxn>
                    <a:cxn ang="0">
                      <a:pos x="T12" y="T13"/>
                    </a:cxn>
                  </a:cxnLst>
                  <a:rect l="0" t="0" r="r" b="b"/>
                  <a:pathLst>
                    <a:path w="27" h="17">
                      <a:moveTo>
                        <a:pt x="27" y="1"/>
                      </a:moveTo>
                      <a:cubicBezTo>
                        <a:pt x="24" y="6"/>
                        <a:pt x="20" y="10"/>
                        <a:pt x="16" y="14"/>
                      </a:cubicBezTo>
                      <a:cubicBezTo>
                        <a:pt x="14" y="17"/>
                        <a:pt x="8" y="16"/>
                        <a:pt x="5" y="13"/>
                      </a:cubicBezTo>
                      <a:cubicBezTo>
                        <a:pt x="3" y="10"/>
                        <a:pt x="1" y="7"/>
                        <a:pt x="0" y="4"/>
                      </a:cubicBezTo>
                      <a:cubicBezTo>
                        <a:pt x="3" y="3"/>
                        <a:pt x="6" y="2"/>
                        <a:pt x="9" y="2"/>
                      </a:cubicBezTo>
                      <a:cubicBezTo>
                        <a:pt x="15" y="1"/>
                        <a:pt x="21" y="1"/>
                        <a:pt x="27" y="0"/>
                      </a:cubicBezTo>
                      <a:cubicBezTo>
                        <a:pt x="27" y="1"/>
                        <a:pt x="27" y="1"/>
                        <a:pt x="2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8" name="Freeform 11"/>
              <p:cNvSpPr>
                <a:spLocks noEditPoints="1"/>
              </p:cNvSpPr>
              <p:nvPr/>
            </p:nvSpPr>
            <p:spPr bwMode="auto">
              <a:xfrm>
                <a:off x="9065451" y="2270918"/>
                <a:ext cx="439964" cy="615950"/>
              </a:xfrm>
              <a:custGeom>
                <a:avLst/>
                <a:gdLst>
                  <a:gd name="T0" fmla="*/ 29 w 72"/>
                  <a:gd name="T1" fmla="*/ 49 h 102"/>
                  <a:gd name="T2" fmla="*/ 15 w 72"/>
                  <a:gd name="T3" fmla="*/ 43 h 102"/>
                  <a:gd name="T4" fmla="*/ 10 w 72"/>
                  <a:gd name="T5" fmla="*/ 21 h 102"/>
                  <a:gd name="T6" fmla="*/ 13 w 72"/>
                  <a:gd name="T7" fmla="*/ 15 h 102"/>
                  <a:gd name="T8" fmla="*/ 19 w 72"/>
                  <a:gd name="T9" fmla="*/ 18 h 102"/>
                  <a:gd name="T10" fmla="*/ 20 w 72"/>
                  <a:gd name="T11" fmla="*/ 26 h 102"/>
                  <a:gd name="T12" fmla="*/ 35 w 72"/>
                  <a:gd name="T13" fmla="*/ 22 h 102"/>
                  <a:gd name="T14" fmla="*/ 40 w 72"/>
                  <a:gd name="T15" fmla="*/ 16 h 102"/>
                  <a:gd name="T16" fmla="*/ 43 w 72"/>
                  <a:gd name="T17" fmla="*/ 14 h 102"/>
                  <a:gd name="T18" fmla="*/ 44 w 72"/>
                  <a:gd name="T19" fmla="*/ 19 h 102"/>
                  <a:gd name="T20" fmla="*/ 43 w 72"/>
                  <a:gd name="T21" fmla="*/ 28 h 102"/>
                  <a:gd name="T22" fmla="*/ 36 w 72"/>
                  <a:gd name="T23" fmla="*/ 40 h 102"/>
                  <a:gd name="T24" fmla="*/ 37 w 72"/>
                  <a:gd name="T25" fmla="*/ 42 h 102"/>
                  <a:gd name="T26" fmla="*/ 44 w 72"/>
                  <a:gd name="T27" fmla="*/ 38 h 102"/>
                  <a:gd name="T28" fmla="*/ 56 w 72"/>
                  <a:gd name="T29" fmla="*/ 20 h 102"/>
                  <a:gd name="T30" fmla="*/ 49 w 72"/>
                  <a:gd name="T31" fmla="*/ 9 h 102"/>
                  <a:gd name="T32" fmla="*/ 28 w 72"/>
                  <a:gd name="T33" fmla="*/ 14 h 102"/>
                  <a:gd name="T34" fmla="*/ 20 w 72"/>
                  <a:gd name="T35" fmla="*/ 13 h 102"/>
                  <a:gd name="T36" fmla="*/ 22 w 72"/>
                  <a:gd name="T37" fmla="*/ 6 h 102"/>
                  <a:gd name="T38" fmla="*/ 50 w 72"/>
                  <a:gd name="T39" fmla="*/ 1 h 102"/>
                  <a:gd name="T40" fmla="*/ 68 w 72"/>
                  <a:gd name="T41" fmla="*/ 12 h 102"/>
                  <a:gd name="T42" fmla="*/ 67 w 72"/>
                  <a:gd name="T43" fmla="*/ 24 h 102"/>
                  <a:gd name="T44" fmla="*/ 49 w 72"/>
                  <a:gd name="T45" fmla="*/ 48 h 102"/>
                  <a:gd name="T46" fmla="*/ 42 w 72"/>
                  <a:gd name="T47" fmla="*/ 49 h 102"/>
                  <a:gd name="T48" fmla="*/ 37 w 72"/>
                  <a:gd name="T49" fmla="*/ 47 h 102"/>
                  <a:gd name="T50" fmla="*/ 35 w 72"/>
                  <a:gd name="T51" fmla="*/ 52 h 102"/>
                  <a:gd name="T52" fmla="*/ 41 w 72"/>
                  <a:gd name="T53" fmla="*/ 58 h 102"/>
                  <a:gd name="T54" fmla="*/ 48 w 72"/>
                  <a:gd name="T55" fmla="*/ 57 h 102"/>
                  <a:gd name="T56" fmla="*/ 53 w 72"/>
                  <a:gd name="T57" fmla="*/ 59 h 102"/>
                  <a:gd name="T58" fmla="*/ 53 w 72"/>
                  <a:gd name="T59" fmla="*/ 66 h 102"/>
                  <a:gd name="T60" fmla="*/ 48 w 72"/>
                  <a:gd name="T61" fmla="*/ 70 h 102"/>
                  <a:gd name="T62" fmla="*/ 37 w 72"/>
                  <a:gd name="T63" fmla="*/ 81 h 102"/>
                  <a:gd name="T64" fmla="*/ 45 w 72"/>
                  <a:gd name="T65" fmla="*/ 81 h 102"/>
                  <a:gd name="T66" fmla="*/ 57 w 72"/>
                  <a:gd name="T67" fmla="*/ 89 h 102"/>
                  <a:gd name="T68" fmla="*/ 51 w 72"/>
                  <a:gd name="T69" fmla="*/ 98 h 102"/>
                  <a:gd name="T70" fmla="*/ 26 w 72"/>
                  <a:gd name="T71" fmla="*/ 101 h 102"/>
                  <a:gd name="T72" fmla="*/ 17 w 72"/>
                  <a:gd name="T73" fmla="*/ 96 h 102"/>
                  <a:gd name="T74" fmla="*/ 15 w 72"/>
                  <a:gd name="T75" fmla="*/ 94 h 102"/>
                  <a:gd name="T76" fmla="*/ 19 w 72"/>
                  <a:gd name="T77" fmla="*/ 77 h 102"/>
                  <a:gd name="T78" fmla="*/ 27 w 72"/>
                  <a:gd name="T79" fmla="*/ 70 h 102"/>
                  <a:gd name="T80" fmla="*/ 27 w 72"/>
                  <a:gd name="T81" fmla="*/ 69 h 102"/>
                  <a:gd name="T82" fmla="*/ 21 w 72"/>
                  <a:gd name="T83" fmla="*/ 71 h 102"/>
                  <a:gd name="T84" fmla="*/ 9 w 72"/>
                  <a:gd name="T85" fmla="*/ 76 h 102"/>
                  <a:gd name="T86" fmla="*/ 3 w 72"/>
                  <a:gd name="T87" fmla="*/ 75 h 102"/>
                  <a:gd name="T88" fmla="*/ 4 w 72"/>
                  <a:gd name="T89" fmla="*/ 69 h 102"/>
                  <a:gd name="T90" fmla="*/ 26 w 72"/>
                  <a:gd name="T91" fmla="*/ 60 h 102"/>
                  <a:gd name="T92" fmla="*/ 28 w 72"/>
                  <a:gd name="T93" fmla="*/ 57 h 102"/>
                  <a:gd name="T94" fmla="*/ 29 w 72"/>
                  <a:gd name="T95" fmla="*/ 49 h 102"/>
                  <a:gd name="T96" fmla="*/ 34 w 72"/>
                  <a:gd name="T97" fmla="*/ 29 h 102"/>
                  <a:gd name="T98" fmla="*/ 33 w 72"/>
                  <a:gd name="T99" fmla="*/ 28 h 102"/>
                  <a:gd name="T100" fmla="*/ 26 w 72"/>
                  <a:gd name="T101" fmla="*/ 32 h 102"/>
                  <a:gd name="T102" fmla="*/ 23 w 72"/>
                  <a:gd name="T103" fmla="*/ 36 h 102"/>
                  <a:gd name="T104" fmla="*/ 26 w 72"/>
                  <a:gd name="T105" fmla="*/ 42 h 102"/>
                  <a:gd name="T106" fmla="*/ 31 w 72"/>
                  <a:gd name="T107" fmla="*/ 40 h 102"/>
                  <a:gd name="T108" fmla="*/ 34 w 72"/>
                  <a:gd name="T109" fmla="*/ 2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2" h="102">
                    <a:moveTo>
                      <a:pt x="29" y="49"/>
                    </a:moveTo>
                    <a:cubicBezTo>
                      <a:pt x="19" y="52"/>
                      <a:pt x="18" y="52"/>
                      <a:pt x="15" y="43"/>
                    </a:cubicBezTo>
                    <a:cubicBezTo>
                      <a:pt x="13" y="36"/>
                      <a:pt x="11" y="28"/>
                      <a:pt x="10" y="21"/>
                    </a:cubicBezTo>
                    <a:cubicBezTo>
                      <a:pt x="9" y="19"/>
                      <a:pt x="11" y="16"/>
                      <a:pt x="13" y="15"/>
                    </a:cubicBezTo>
                    <a:cubicBezTo>
                      <a:pt x="16" y="13"/>
                      <a:pt x="18" y="16"/>
                      <a:pt x="19" y="18"/>
                    </a:cubicBezTo>
                    <a:cubicBezTo>
                      <a:pt x="19" y="21"/>
                      <a:pt x="20" y="23"/>
                      <a:pt x="20" y="26"/>
                    </a:cubicBezTo>
                    <a:cubicBezTo>
                      <a:pt x="26" y="25"/>
                      <a:pt x="31" y="24"/>
                      <a:pt x="35" y="22"/>
                    </a:cubicBezTo>
                    <a:cubicBezTo>
                      <a:pt x="37" y="21"/>
                      <a:pt x="38" y="18"/>
                      <a:pt x="40" y="16"/>
                    </a:cubicBezTo>
                    <a:cubicBezTo>
                      <a:pt x="41" y="15"/>
                      <a:pt x="42" y="14"/>
                      <a:pt x="43" y="14"/>
                    </a:cubicBezTo>
                    <a:cubicBezTo>
                      <a:pt x="44" y="15"/>
                      <a:pt x="44" y="17"/>
                      <a:pt x="44" y="19"/>
                    </a:cubicBezTo>
                    <a:cubicBezTo>
                      <a:pt x="44" y="22"/>
                      <a:pt x="43" y="25"/>
                      <a:pt x="43" y="28"/>
                    </a:cubicBezTo>
                    <a:cubicBezTo>
                      <a:pt x="37" y="29"/>
                      <a:pt x="39" y="36"/>
                      <a:pt x="36" y="40"/>
                    </a:cubicBezTo>
                    <a:cubicBezTo>
                      <a:pt x="36" y="41"/>
                      <a:pt x="37" y="41"/>
                      <a:pt x="37" y="42"/>
                    </a:cubicBezTo>
                    <a:cubicBezTo>
                      <a:pt x="39" y="41"/>
                      <a:pt x="42" y="40"/>
                      <a:pt x="44" y="38"/>
                    </a:cubicBezTo>
                    <a:cubicBezTo>
                      <a:pt x="48" y="32"/>
                      <a:pt x="52" y="26"/>
                      <a:pt x="56" y="20"/>
                    </a:cubicBezTo>
                    <a:cubicBezTo>
                      <a:pt x="59" y="15"/>
                      <a:pt x="56" y="9"/>
                      <a:pt x="49" y="9"/>
                    </a:cubicBezTo>
                    <a:cubicBezTo>
                      <a:pt x="42" y="8"/>
                      <a:pt x="34" y="10"/>
                      <a:pt x="28" y="14"/>
                    </a:cubicBezTo>
                    <a:cubicBezTo>
                      <a:pt x="25" y="16"/>
                      <a:pt x="22" y="15"/>
                      <a:pt x="20" y="13"/>
                    </a:cubicBezTo>
                    <a:cubicBezTo>
                      <a:pt x="17" y="9"/>
                      <a:pt x="17" y="7"/>
                      <a:pt x="22" y="6"/>
                    </a:cubicBezTo>
                    <a:cubicBezTo>
                      <a:pt x="31" y="3"/>
                      <a:pt x="40" y="0"/>
                      <a:pt x="50" y="1"/>
                    </a:cubicBezTo>
                    <a:cubicBezTo>
                      <a:pt x="58" y="1"/>
                      <a:pt x="63" y="7"/>
                      <a:pt x="68" y="12"/>
                    </a:cubicBezTo>
                    <a:cubicBezTo>
                      <a:pt x="72" y="15"/>
                      <a:pt x="70" y="20"/>
                      <a:pt x="67" y="24"/>
                    </a:cubicBezTo>
                    <a:cubicBezTo>
                      <a:pt x="61" y="32"/>
                      <a:pt x="55" y="40"/>
                      <a:pt x="49" y="48"/>
                    </a:cubicBezTo>
                    <a:cubicBezTo>
                      <a:pt x="47" y="51"/>
                      <a:pt x="45" y="52"/>
                      <a:pt x="42" y="49"/>
                    </a:cubicBezTo>
                    <a:cubicBezTo>
                      <a:pt x="41" y="48"/>
                      <a:pt x="38" y="47"/>
                      <a:pt x="37" y="47"/>
                    </a:cubicBezTo>
                    <a:cubicBezTo>
                      <a:pt x="36" y="48"/>
                      <a:pt x="35" y="50"/>
                      <a:pt x="35" y="52"/>
                    </a:cubicBezTo>
                    <a:cubicBezTo>
                      <a:pt x="34" y="59"/>
                      <a:pt x="34" y="59"/>
                      <a:pt x="41" y="58"/>
                    </a:cubicBezTo>
                    <a:cubicBezTo>
                      <a:pt x="43" y="57"/>
                      <a:pt x="46" y="56"/>
                      <a:pt x="48" y="57"/>
                    </a:cubicBezTo>
                    <a:cubicBezTo>
                      <a:pt x="50" y="57"/>
                      <a:pt x="53" y="58"/>
                      <a:pt x="53" y="59"/>
                    </a:cubicBezTo>
                    <a:cubicBezTo>
                      <a:pt x="54" y="61"/>
                      <a:pt x="54" y="64"/>
                      <a:pt x="53" y="66"/>
                    </a:cubicBezTo>
                    <a:cubicBezTo>
                      <a:pt x="52" y="68"/>
                      <a:pt x="50" y="69"/>
                      <a:pt x="48" y="70"/>
                    </a:cubicBezTo>
                    <a:cubicBezTo>
                      <a:pt x="44" y="73"/>
                      <a:pt x="39" y="75"/>
                      <a:pt x="37" y="81"/>
                    </a:cubicBezTo>
                    <a:cubicBezTo>
                      <a:pt x="40" y="81"/>
                      <a:pt x="43" y="81"/>
                      <a:pt x="45" y="81"/>
                    </a:cubicBezTo>
                    <a:cubicBezTo>
                      <a:pt x="51" y="81"/>
                      <a:pt x="56" y="84"/>
                      <a:pt x="57" y="89"/>
                    </a:cubicBezTo>
                    <a:cubicBezTo>
                      <a:pt x="58" y="93"/>
                      <a:pt x="55" y="97"/>
                      <a:pt x="51" y="98"/>
                    </a:cubicBezTo>
                    <a:cubicBezTo>
                      <a:pt x="43" y="99"/>
                      <a:pt x="35" y="100"/>
                      <a:pt x="26" y="101"/>
                    </a:cubicBezTo>
                    <a:cubicBezTo>
                      <a:pt x="22" y="102"/>
                      <a:pt x="19" y="100"/>
                      <a:pt x="17" y="96"/>
                    </a:cubicBezTo>
                    <a:cubicBezTo>
                      <a:pt x="16" y="96"/>
                      <a:pt x="16" y="95"/>
                      <a:pt x="15" y="94"/>
                    </a:cubicBezTo>
                    <a:cubicBezTo>
                      <a:pt x="11" y="84"/>
                      <a:pt x="11" y="84"/>
                      <a:pt x="19" y="77"/>
                    </a:cubicBezTo>
                    <a:cubicBezTo>
                      <a:pt x="22" y="75"/>
                      <a:pt x="24" y="72"/>
                      <a:pt x="27" y="70"/>
                    </a:cubicBezTo>
                    <a:cubicBezTo>
                      <a:pt x="27" y="70"/>
                      <a:pt x="27" y="69"/>
                      <a:pt x="27" y="69"/>
                    </a:cubicBezTo>
                    <a:cubicBezTo>
                      <a:pt x="25" y="69"/>
                      <a:pt x="23" y="70"/>
                      <a:pt x="21" y="71"/>
                    </a:cubicBezTo>
                    <a:cubicBezTo>
                      <a:pt x="17" y="72"/>
                      <a:pt x="13" y="74"/>
                      <a:pt x="9" y="76"/>
                    </a:cubicBezTo>
                    <a:cubicBezTo>
                      <a:pt x="7" y="76"/>
                      <a:pt x="5" y="76"/>
                      <a:pt x="3" y="75"/>
                    </a:cubicBezTo>
                    <a:cubicBezTo>
                      <a:pt x="0" y="72"/>
                      <a:pt x="0" y="71"/>
                      <a:pt x="4" y="69"/>
                    </a:cubicBezTo>
                    <a:cubicBezTo>
                      <a:pt x="12" y="66"/>
                      <a:pt x="19" y="63"/>
                      <a:pt x="26" y="60"/>
                    </a:cubicBezTo>
                    <a:cubicBezTo>
                      <a:pt x="27" y="60"/>
                      <a:pt x="28" y="58"/>
                      <a:pt x="28" y="57"/>
                    </a:cubicBezTo>
                    <a:cubicBezTo>
                      <a:pt x="29" y="55"/>
                      <a:pt x="29" y="52"/>
                      <a:pt x="29" y="49"/>
                    </a:cubicBezTo>
                    <a:close/>
                    <a:moveTo>
                      <a:pt x="34" y="29"/>
                    </a:moveTo>
                    <a:cubicBezTo>
                      <a:pt x="34" y="29"/>
                      <a:pt x="34" y="29"/>
                      <a:pt x="33" y="28"/>
                    </a:cubicBezTo>
                    <a:cubicBezTo>
                      <a:pt x="31" y="29"/>
                      <a:pt x="28" y="30"/>
                      <a:pt x="26" y="32"/>
                    </a:cubicBezTo>
                    <a:cubicBezTo>
                      <a:pt x="24" y="32"/>
                      <a:pt x="22" y="34"/>
                      <a:pt x="23" y="36"/>
                    </a:cubicBezTo>
                    <a:cubicBezTo>
                      <a:pt x="23" y="38"/>
                      <a:pt x="25" y="40"/>
                      <a:pt x="26" y="42"/>
                    </a:cubicBezTo>
                    <a:cubicBezTo>
                      <a:pt x="27" y="42"/>
                      <a:pt x="30" y="41"/>
                      <a:pt x="31" y="40"/>
                    </a:cubicBezTo>
                    <a:cubicBezTo>
                      <a:pt x="32" y="37"/>
                      <a:pt x="33" y="33"/>
                      <a:pt x="34" y="29"/>
                    </a:cubicBezTo>
                    <a:close/>
                  </a:path>
                </a:pathLst>
              </a:custGeom>
              <a:grpFill/>
              <a:ln>
                <a:noFill/>
              </a:ln>
            </p:spPr>
            <p:txBody>
              <a:bodyPr vert="horz" wrap="square" lIns="91440" tIns="45720" rIns="91440" bIns="45720" numCol="1" anchor="t" anchorCtr="0" compatLnSpc="1"/>
              <a:lstStyle/>
              <a:p>
                <a:endParaRPr lang="zh-CN" altLang="en-US"/>
              </a:p>
            </p:txBody>
          </p:sp>
          <p:sp>
            <p:nvSpPr>
              <p:cNvPr id="39" name="Freeform 12"/>
              <p:cNvSpPr/>
              <p:nvPr/>
            </p:nvSpPr>
            <p:spPr bwMode="auto">
              <a:xfrm>
                <a:off x="8878184" y="2293480"/>
                <a:ext cx="236904" cy="593388"/>
              </a:xfrm>
              <a:custGeom>
                <a:avLst/>
                <a:gdLst>
                  <a:gd name="T0" fmla="*/ 30 w 39"/>
                  <a:gd name="T1" fmla="*/ 44 h 98"/>
                  <a:gd name="T2" fmla="*/ 36 w 39"/>
                  <a:gd name="T3" fmla="*/ 34 h 98"/>
                  <a:gd name="T4" fmla="*/ 37 w 39"/>
                  <a:gd name="T5" fmla="*/ 51 h 98"/>
                  <a:gd name="T6" fmla="*/ 25 w 39"/>
                  <a:gd name="T7" fmla="*/ 82 h 98"/>
                  <a:gd name="T8" fmla="*/ 21 w 39"/>
                  <a:gd name="T9" fmla="*/ 98 h 98"/>
                  <a:gd name="T10" fmla="*/ 13 w 39"/>
                  <a:gd name="T11" fmla="*/ 96 h 98"/>
                  <a:gd name="T12" fmla="*/ 5 w 39"/>
                  <a:gd name="T13" fmla="*/ 83 h 98"/>
                  <a:gd name="T14" fmla="*/ 11 w 39"/>
                  <a:gd name="T15" fmla="*/ 62 h 98"/>
                  <a:gd name="T16" fmla="*/ 9 w 39"/>
                  <a:gd name="T17" fmla="*/ 43 h 98"/>
                  <a:gd name="T18" fmla="*/ 12 w 39"/>
                  <a:gd name="T19" fmla="*/ 38 h 98"/>
                  <a:gd name="T20" fmla="*/ 18 w 39"/>
                  <a:gd name="T21" fmla="*/ 33 h 98"/>
                  <a:gd name="T22" fmla="*/ 23 w 39"/>
                  <a:gd name="T23" fmla="*/ 12 h 98"/>
                  <a:gd name="T24" fmla="*/ 11 w 39"/>
                  <a:gd name="T25" fmla="*/ 16 h 98"/>
                  <a:gd name="T26" fmla="*/ 2 w 39"/>
                  <a:gd name="T27" fmla="*/ 16 h 98"/>
                  <a:gd name="T28" fmla="*/ 0 w 39"/>
                  <a:gd name="T29" fmla="*/ 12 h 98"/>
                  <a:gd name="T30" fmla="*/ 3 w 39"/>
                  <a:gd name="T31" fmla="*/ 10 h 98"/>
                  <a:gd name="T32" fmla="*/ 16 w 39"/>
                  <a:gd name="T33" fmla="*/ 7 h 98"/>
                  <a:gd name="T34" fmla="*/ 26 w 39"/>
                  <a:gd name="T35" fmla="*/ 2 h 98"/>
                  <a:gd name="T36" fmla="*/ 32 w 39"/>
                  <a:gd name="T37" fmla="*/ 1 h 98"/>
                  <a:gd name="T38" fmla="*/ 35 w 39"/>
                  <a:gd name="T39" fmla="*/ 9 h 98"/>
                  <a:gd name="T40" fmla="*/ 34 w 39"/>
                  <a:gd name="T41" fmla="*/ 11 h 98"/>
                  <a:gd name="T42" fmla="*/ 27 w 39"/>
                  <a:gd name="T43" fmla="*/ 38 h 98"/>
                  <a:gd name="T44" fmla="*/ 28 w 39"/>
                  <a:gd name="T45" fmla="*/ 44 h 98"/>
                  <a:gd name="T46" fmla="*/ 30 w 39"/>
                  <a:gd name="T47" fmla="*/ 4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98">
                    <a:moveTo>
                      <a:pt x="30" y="44"/>
                    </a:moveTo>
                    <a:cubicBezTo>
                      <a:pt x="32" y="41"/>
                      <a:pt x="34" y="38"/>
                      <a:pt x="36" y="34"/>
                    </a:cubicBezTo>
                    <a:cubicBezTo>
                      <a:pt x="37" y="40"/>
                      <a:pt x="39" y="45"/>
                      <a:pt x="37" y="51"/>
                    </a:cubicBezTo>
                    <a:cubicBezTo>
                      <a:pt x="33" y="61"/>
                      <a:pt x="29" y="72"/>
                      <a:pt x="25" y="82"/>
                    </a:cubicBezTo>
                    <a:cubicBezTo>
                      <a:pt x="23" y="87"/>
                      <a:pt x="23" y="92"/>
                      <a:pt x="21" y="98"/>
                    </a:cubicBezTo>
                    <a:cubicBezTo>
                      <a:pt x="18" y="97"/>
                      <a:pt x="15" y="97"/>
                      <a:pt x="13" y="96"/>
                    </a:cubicBezTo>
                    <a:cubicBezTo>
                      <a:pt x="7" y="94"/>
                      <a:pt x="3" y="89"/>
                      <a:pt x="5" y="83"/>
                    </a:cubicBezTo>
                    <a:cubicBezTo>
                      <a:pt x="7" y="76"/>
                      <a:pt x="9" y="69"/>
                      <a:pt x="11" y="62"/>
                    </a:cubicBezTo>
                    <a:cubicBezTo>
                      <a:pt x="13" y="56"/>
                      <a:pt x="14" y="49"/>
                      <a:pt x="9" y="43"/>
                    </a:cubicBezTo>
                    <a:cubicBezTo>
                      <a:pt x="7" y="39"/>
                      <a:pt x="9" y="38"/>
                      <a:pt x="12" y="38"/>
                    </a:cubicBezTo>
                    <a:cubicBezTo>
                      <a:pt x="17" y="39"/>
                      <a:pt x="17" y="37"/>
                      <a:pt x="18" y="33"/>
                    </a:cubicBezTo>
                    <a:cubicBezTo>
                      <a:pt x="19" y="26"/>
                      <a:pt x="21" y="20"/>
                      <a:pt x="23" y="12"/>
                    </a:cubicBezTo>
                    <a:cubicBezTo>
                      <a:pt x="19" y="13"/>
                      <a:pt x="15" y="15"/>
                      <a:pt x="11" y="16"/>
                    </a:cubicBezTo>
                    <a:cubicBezTo>
                      <a:pt x="8" y="17"/>
                      <a:pt x="5" y="16"/>
                      <a:pt x="2" y="16"/>
                    </a:cubicBezTo>
                    <a:cubicBezTo>
                      <a:pt x="1" y="15"/>
                      <a:pt x="0" y="13"/>
                      <a:pt x="0" y="12"/>
                    </a:cubicBezTo>
                    <a:cubicBezTo>
                      <a:pt x="1" y="11"/>
                      <a:pt x="2" y="10"/>
                      <a:pt x="3" y="10"/>
                    </a:cubicBezTo>
                    <a:cubicBezTo>
                      <a:pt x="7" y="8"/>
                      <a:pt x="12" y="8"/>
                      <a:pt x="16" y="7"/>
                    </a:cubicBezTo>
                    <a:cubicBezTo>
                      <a:pt x="19" y="5"/>
                      <a:pt x="22" y="3"/>
                      <a:pt x="26" y="2"/>
                    </a:cubicBezTo>
                    <a:cubicBezTo>
                      <a:pt x="28" y="1"/>
                      <a:pt x="32" y="0"/>
                      <a:pt x="32" y="1"/>
                    </a:cubicBezTo>
                    <a:cubicBezTo>
                      <a:pt x="34" y="3"/>
                      <a:pt x="35" y="6"/>
                      <a:pt x="35" y="9"/>
                    </a:cubicBezTo>
                    <a:cubicBezTo>
                      <a:pt x="36" y="9"/>
                      <a:pt x="35" y="10"/>
                      <a:pt x="34" y="11"/>
                    </a:cubicBezTo>
                    <a:cubicBezTo>
                      <a:pt x="27" y="19"/>
                      <a:pt x="28" y="29"/>
                      <a:pt x="27" y="38"/>
                    </a:cubicBezTo>
                    <a:cubicBezTo>
                      <a:pt x="27" y="40"/>
                      <a:pt x="28" y="42"/>
                      <a:pt x="28" y="44"/>
                    </a:cubicBezTo>
                    <a:cubicBezTo>
                      <a:pt x="29" y="44"/>
                      <a:pt x="29" y="44"/>
                      <a:pt x="30" y="44"/>
                    </a:cubicBezTo>
                    <a:close/>
                  </a:path>
                </a:pathLst>
              </a:custGeom>
              <a:grpFill/>
              <a:ln>
                <a:noFill/>
              </a:ln>
            </p:spPr>
            <p:txBody>
              <a:bodyPr vert="horz" wrap="square" lIns="91440" tIns="45720" rIns="91440" bIns="45720" numCol="1" anchor="t" anchorCtr="0" compatLnSpc="1"/>
              <a:lstStyle/>
              <a:p>
                <a:endParaRPr lang="zh-CN" altLang="en-US"/>
              </a:p>
            </p:txBody>
          </p:sp>
        </p:grpSp>
      </p:grpSp>
      <p:pic>
        <p:nvPicPr>
          <p:cNvPr id="57" name="图片 56"/>
          <p:cNvPicPr>
            <a:picLocks noChangeAspect="1"/>
          </p:cNvPicPr>
          <p:nvPr userDrawn="1"/>
        </p:nvPicPr>
        <p:blipFill rotWithShape="1">
          <a:blip r:embed="rId2" cstate="hqprint"/>
          <a:srcRect l="-333"/>
          <a:stretch>
            <a:fillRect/>
          </a:stretch>
        </p:blipFill>
        <p:spPr>
          <a:xfrm>
            <a:off x="11282579" y="252089"/>
            <a:ext cx="432990" cy="432990"/>
          </a:xfrm>
          <a:prstGeom prst="rect">
            <a:avLst/>
          </a:prstGeom>
        </p:spPr>
      </p:pic>
      <p:cxnSp>
        <p:nvCxnSpPr>
          <p:cNvPr id="87" name="直接连接符 86"/>
          <p:cNvCxnSpPr/>
          <p:nvPr userDrawn="1"/>
        </p:nvCxnSpPr>
        <p:spPr>
          <a:xfrm>
            <a:off x="442913" y="821731"/>
            <a:ext cx="1130617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userDrawn="1"/>
        </p:nvCxnSpPr>
        <p:spPr>
          <a:xfrm>
            <a:off x="442913" y="6264275"/>
            <a:ext cx="1130617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userDrawn="1"/>
        </p:nvGrpSpPr>
        <p:grpSpPr>
          <a:xfrm>
            <a:off x="-511603" y="273355"/>
            <a:ext cx="1221064" cy="438825"/>
            <a:chOff x="-529708" y="381991"/>
            <a:chExt cx="1221064" cy="438825"/>
          </a:xfrm>
        </p:grpSpPr>
        <p:sp>
          <p:nvSpPr>
            <p:cNvPr id="58" name="梯形 57"/>
            <p:cNvSpPr/>
            <p:nvPr userDrawn="1"/>
          </p:nvSpPr>
          <p:spPr>
            <a:xfrm rot="16200000">
              <a:off x="-107121" y="-40596"/>
              <a:ext cx="375890" cy="1221064"/>
            </a:xfrm>
            <a:prstGeom prst="trapezoid">
              <a:avLst>
                <a:gd name="adj" fmla="val 7230"/>
              </a:avLst>
            </a:prstGeom>
            <a:gradFill>
              <a:gsLst>
                <a:gs pos="100000">
                  <a:schemeClr val="accent1"/>
                </a:gs>
                <a:gs pos="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梯形 58"/>
            <p:cNvSpPr/>
            <p:nvPr userDrawn="1"/>
          </p:nvSpPr>
          <p:spPr>
            <a:xfrm rot="16200000">
              <a:off x="-79397" y="146495"/>
              <a:ext cx="267255" cy="1058332"/>
            </a:xfrm>
            <a:prstGeom prst="trapezoid">
              <a:avLst>
                <a:gd name="adj" fmla="val 723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梯形 59"/>
            <p:cNvSpPr/>
            <p:nvPr userDrawn="1"/>
          </p:nvSpPr>
          <p:spPr>
            <a:xfrm rot="16200000">
              <a:off x="-95133" y="158023"/>
              <a:ext cx="267255" cy="1058332"/>
            </a:xfrm>
            <a:prstGeom prst="trapezoid">
              <a:avLst>
                <a:gd name="adj" fmla="val 7230"/>
              </a:avLst>
            </a:prstGeom>
            <a:gradFill flip="none" rotWithShape="1">
              <a:gsLst>
                <a:gs pos="100000">
                  <a:schemeClr val="accent4"/>
                </a:gs>
                <a:gs pos="0">
                  <a:schemeClr val="accent4">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内页样式1-常规">
    <p:spTree>
      <p:nvGrpSpPr>
        <p:cNvPr id="1" name=""/>
        <p:cNvGrpSpPr/>
        <p:nvPr/>
      </p:nvGrpSpPr>
      <p:grpSpPr>
        <a:xfrm>
          <a:off x="0" y="0"/>
          <a:ext cx="0" cy="0"/>
          <a:chOff x="0" y="0"/>
          <a:chExt cx="0" cy="0"/>
        </a:xfrm>
      </p:grpSpPr>
      <p:cxnSp>
        <p:nvCxnSpPr>
          <p:cNvPr id="2" name="直接连接符 1"/>
          <p:cNvCxnSpPr/>
          <p:nvPr userDrawn="1"/>
        </p:nvCxnSpPr>
        <p:spPr>
          <a:xfrm>
            <a:off x="1550089" y="863157"/>
            <a:ext cx="10318623"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24" name="矩形 23"/>
          <p:cNvSpPr/>
          <p:nvPr userDrawn="1"/>
        </p:nvSpPr>
        <p:spPr>
          <a:xfrm>
            <a:off x="11155416" y="6188075"/>
            <a:ext cx="713296" cy="669925"/>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p:cNvSpPr/>
          <p:nvPr userDrawn="1"/>
        </p:nvSpPr>
        <p:spPr>
          <a:xfrm>
            <a:off x="318632" y="0"/>
            <a:ext cx="1048735" cy="8731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12" name="标题 11"/>
          <p:cNvSpPr>
            <a:spLocks noGrp="1"/>
          </p:cNvSpPr>
          <p:nvPr>
            <p:ph type="title"/>
          </p:nvPr>
        </p:nvSpPr>
        <p:spPr>
          <a:xfrm>
            <a:off x="1606550" y="344317"/>
            <a:ext cx="8643848" cy="4801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lang="zh-CN" altLang="en-US" sz="2800" b="1" baseline="0">
                <a:latin typeface="微软雅黑" panose="020B0503020204020204" pitchFamily="34" charset="-122"/>
                <a:ea typeface="微软雅黑" panose="020B0503020204020204" pitchFamily="34" charset="-122"/>
                <a:cs typeface="+mn-cs"/>
              </a:defRPr>
            </a:lvl1pPr>
          </a:lstStyle>
          <a:p>
            <a:pPr lvl="0" eaLnBrk="1" hangingPunct="1"/>
            <a:r>
              <a:rPr lang="zh-CN" altLang="en-US" dirty="0"/>
              <a:t>单击此处编辑母版标题样式</a:t>
            </a:r>
            <a:endParaRPr lang="zh-CN" altLang="en-US" dirty="0"/>
          </a:p>
        </p:txBody>
      </p:sp>
      <p:sp>
        <p:nvSpPr>
          <p:cNvPr id="5" name="矩形 4"/>
          <p:cNvSpPr/>
          <p:nvPr userDrawn="1"/>
        </p:nvSpPr>
        <p:spPr>
          <a:xfrm>
            <a:off x="318631" y="6188075"/>
            <a:ext cx="10844339" cy="6699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文本框 5"/>
          <p:cNvSpPr txBox="1">
            <a:spLocks noChangeArrowheads="1"/>
          </p:cNvSpPr>
          <p:nvPr userDrawn="1"/>
        </p:nvSpPr>
        <p:spPr bwMode="auto">
          <a:xfrm>
            <a:off x="11233150" y="6353175"/>
            <a:ext cx="5508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fld id="{4CE2CC6A-3CD6-4EB2-A6B9-76993E7CF1F2}" type="slidenum">
              <a:rPr lang="zh-CN" altLang="en-US" sz="1600" smtClean="0">
                <a:solidFill>
                  <a:srgbClr val="F2F2F2"/>
                </a:solidFill>
                <a:latin typeface="微软雅黑" panose="020B0503020204020204" pitchFamily="34" charset="-122"/>
              </a:rPr>
            </a:fld>
            <a:endParaRPr lang="zh-CN" altLang="en-US" sz="1600" dirty="0">
              <a:solidFill>
                <a:srgbClr val="F2F2F2"/>
              </a:solidFill>
              <a:latin typeface="微软雅黑" panose="020B0503020204020204" pitchFamily="34" charset="-122"/>
            </a:endParaRPr>
          </a:p>
        </p:txBody>
      </p:sp>
      <p:sp>
        <p:nvSpPr>
          <p:cNvPr id="25" name="矩形 24"/>
          <p:cNvSpPr/>
          <p:nvPr userDrawn="1"/>
        </p:nvSpPr>
        <p:spPr>
          <a:xfrm>
            <a:off x="1378908" y="-1612"/>
            <a:ext cx="167082" cy="874737"/>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grpSp>
        <p:nvGrpSpPr>
          <p:cNvPr id="56" name="组合 55"/>
          <p:cNvGrpSpPr/>
          <p:nvPr userDrawn="1"/>
        </p:nvGrpSpPr>
        <p:grpSpPr>
          <a:xfrm>
            <a:off x="598941" y="6399999"/>
            <a:ext cx="2542613" cy="276499"/>
            <a:chOff x="598941" y="6399999"/>
            <a:chExt cx="2542613" cy="276499"/>
          </a:xfrm>
          <a:solidFill>
            <a:schemeClr val="bg1"/>
          </a:solidFill>
        </p:grpSpPr>
        <p:grpSp>
          <p:nvGrpSpPr>
            <p:cNvPr id="33" name="组合 32"/>
            <p:cNvGrpSpPr/>
            <p:nvPr/>
          </p:nvGrpSpPr>
          <p:grpSpPr>
            <a:xfrm>
              <a:off x="2055693" y="6402621"/>
              <a:ext cx="1085861" cy="270805"/>
              <a:chOff x="10340336" y="2247899"/>
              <a:chExt cx="2724438" cy="679451"/>
            </a:xfrm>
            <a:grpFill/>
          </p:grpSpPr>
          <p:sp>
            <p:nvSpPr>
              <p:cNvPr id="47" name="Freeform 5"/>
              <p:cNvSpPr/>
              <p:nvPr/>
            </p:nvSpPr>
            <p:spPr bwMode="auto">
              <a:xfrm>
                <a:off x="11868131" y="2285206"/>
                <a:ext cx="534988" cy="603250"/>
              </a:xfrm>
              <a:custGeom>
                <a:avLst/>
                <a:gdLst>
                  <a:gd name="T0" fmla="*/ 41 w 125"/>
                  <a:gd name="T1" fmla="*/ 16 h 142"/>
                  <a:gd name="T2" fmla="*/ 49 w 125"/>
                  <a:gd name="T3" fmla="*/ 3 h 142"/>
                  <a:gd name="T4" fmla="*/ 62 w 125"/>
                  <a:gd name="T5" fmla="*/ 20 h 142"/>
                  <a:gd name="T6" fmla="*/ 64 w 125"/>
                  <a:gd name="T7" fmla="*/ 33 h 142"/>
                  <a:gd name="T8" fmla="*/ 50 w 125"/>
                  <a:gd name="T9" fmla="*/ 34 h 142"/>
                  <a:gd name="T10" fmla="*/ 58 w 125"/>
                  <a:gd name="T11" fmla="*/ 58 h 142"/>
                  <a:gd name="T12" fmla="*/ 75 w 125"/>
                  <a:gd name="T13" fmla="*/ 59 h 142"/>
                  <a:gd name="T14" fmla="*/ 71 w 125"/>
                  <a:gd name="T15" fmla="*/ 50 h 142"/>
                  <a:gd name="T16" fmla="*/ 81 w 125"/>
                  <a:gd name="T17" fmla="*/ 47 h 142"/>
                  <a:gd name="T18" fmla="*/ 65 w 125"/>
                  <a:gd name="T19" fmla="*/ 42 h 142"/>
                  <a:gd name="T20" fmla="*/ 63 w 125"/>
                  <a:gd name="T21" fmla="*/ 37 h 142"/>
                  <a:gd name="T22" fmla="*/ 85 w 125"/>
                  <a:gd name="T23" fmla="*/ 27 h 142"/>
                  <a:gd name="T24" fmla="*/ 93 w 125"/>
                  <a:gd name="T25" fmla="*/ 2 h 142"/>
                  <a:gd name="T26" fmla="*/ 99 w 125"/>
                  <a:gd name="T27" fmla="*/ 5 h 142"/>
                  <a:gd name="T28" fmla="*/ 111 w 125"/>
                  <a:gd name="T29" fmla="*/ 30 h 142"/>
                  <a:gd name="T30" fmla="*/ 102 w 125"/>
                  <a:gd name="T31" fmla="*/ 34 h 142"/>
                  <a:gd name="T32" fmla="*/ 95 w 125"/>
                  <a:gd name="T33" fmla="*/ 59 h 142"/>
                  <a:gd name="T34" fmla="*/ 123 w 125"/>
                  <a:gd name="T35" fmla="*/ 61 h 142"/>
                  <a:gd name="T36" fmla="*/ 110 w 125"/>
                  <a:gd name="T37" fmla="*/ 71 h 142"/>
                  <a:gd name="T38" fmla="*/ 104 w 125"/>
                  <a:gd name="T39" fmla="*/ 82 h 142"/>
                  <a:gd name="T40" fmla="*/ 112 w 125"/>
                  <a:gd name="T41" fmla="*/ 134 h 142"/>
                  <a:gd name="T42" fmla="*/ 102 w 125"/>
                  <a:gd name="T43" fmla="*/ 140 h 142"/>
                  <a:gd name="T44" fmla="*/ 89 w 125"/>
                  <a:gd name="T45" fmla="*/ 123 h 142"/>
                  <a:gd name="T46" fmla="*/ 101 w 125"/>
                  <a:gd name="T47" fmla="*/ 128 h 142"/>
                  <a:gd name="T48" fmla="*/ 101 w 125"/>
                  <a:gd name="T49" fmla="*/ 92 h 142"/>
                  <a:gd name="T50" fmla="*/ 97 w 125"/>
                  <a:gd name="T51" fmla="*/ 99 h 142"/>
                  <a:gd name="T52" fmla="*/ 90 w 125"/>
                  <a:gd name="T53" fmla="*/ 103 h 142"/>
                  <a:gd name="T54" fmla="*/ 86 w 125"/>
                  <a:gd name="T55" fmla="*/ 110 h 142"/>
                  <a:gd name="T56" fmla="*/ 81 w 125"/>
                  <a:gd name="T57" fmla="*/ 120 h 142"/>
                  <a:gd name="T58" fmla="*/ 88 w 125"/>
                  <a:gd name="T59" fmla="*/ 71 h 142"/>
                  <a:gd name="T60" fmla="*/ 60 w 125"/>
                  <a:gd name="T61" fmla="*/ 87 h 142"/>
                  <a:gd name="T62" fmla="*/ 53 w 125"/>
                  <a:gd name="T63" fmla="*/ 89 h 142"/>
                  <a:gd name="T64" fmla="*/ 51 w 125"/>
                  <a:gd name="T65" fmla="*/ 128 h 142"/>
                  <a:gd name="T66" fmla="*/ 43 w 125"/>
                  <a:gd name="T67" fmla="*/ 134 h 142"/>
                  <a:gd name="T68" fmla="*/ 39 w 125"/>
                  <a:gd name="T69" fmla="*/ 107 h 142"/>
                  <a:gd name="T70" fmla="*/ 33 w 125"/>
                  <a:gd name="T71" fmla="*/ 114 h 142"/>
                  <a:gd name="T72" fmla="*/ 17 w 125"/>
                  <a:gd name="T73" fmla="*/ 108 h 142"/>
                  <a:gd name="T74" fmla="*/ 5 w 125"/>
                  <a:gd name="T75" fmla="*/ 81 h 142"/>
                  <a:gd name="T76" fmla="*/ 34 w 125"/>
                  <a:gd name="T77" fmla="*/ 56 h 142"/>
                  <a:gd name="T78" fmla="*/ 38 w 125"/>
                  <a:gd name="T79" fmla="*/ 33 h 142"/>
                  <a:gd name="T80" fmla="*/ 22 w 125"/>
                  <a:gd name="T81" fmla="*/ 55 h 142"/>
                  <a:gd name="T82" fmla="*/ 14 w 125"/>
                  <a:gd name="T83" fmla="*/ 55 h 142"/>
                  <a:gd name="T84" fmla="*/ 11 w 125"/>
                  <a:gd name="T85" fmla="*/ 36 h 142"/>
                  <a:gd name="T86" fmla="*/ 32 w 125"/>
                  <a:gd name="T87" fmla="*/ 22 h 142"/>
                  <a:gd name="T88" fmla="*/ 28 w 125"/>
                  <a:gd name="T89"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5" h="142">
                    <a:moveTo>
                      <a:pt x="28" y="33"/>
                    </a:moveTo>
                    <a:cubicBezTo>
                      <a:pt x="35" y="29"/>
                      <a:pt x="41" y="25"/>
                      <a:pt x="41" y="16"/>
                    </a:cubicBezTo>
                    <a:cubicBezTo>
                      <a:pt x="41" y="13"/>
                      <a:pt x="43" y="9"/>
                      <a:pt x="44" y="6"/>
                    </a:cubicBezTo>
                    <a:cubicBezTo>
                      <a:pt x="45" y="5"/>
                      <a:pt x="48" y="3"/>
                      <a:pt x="49" y="3"/>
                    </a:cubicBezTo>
                    <a:cubicBezTo>
                      <a:pt x="54" y="4"/>
                      <a:pt x="59" y="9"/>
                      <a:pt x="59" y="15"/>
                    </a:cubicBezTo>
                    <a:cubicBezTo>
                      <a:pt x="59" y="18"/>
                      <a:pt x="60" y="19"/>
                      <a:pt x="62" y="20"/>
                    </a:cubicBezTo>
                    <a:cubicBezTo>
                      <a:pt x="65" y="22"/>
                      <a:pt x="68" y="25"/>
                      <a:pt x="69" y="28"/>
                    </a:cubicBezTo>
                    <a:cubicBezTo>
                      <a:pt x="71" y="32"/>
                      <a:pt x="68" y="34"/>
                      <a:pt x="64" y="33"/>
                    </a:cubicBezTo>
                    <a:cubicBezTo>
                      <a:pt x="62" y="32"/>
                      <a:pt x="60" y="31"/>
                      <a:pt x="57" y="30"/>
                    </a:cubicBezTo>
                    <a:cubicBezTo>
                      <a:pt x="53" y="28"/>
                      <a:pt x="51" y="29"/>
                      <a:pt x="50" y="34"/>
                    </a:cubicBezTo>
                    <a:cubicBezTo>
                      <a:pt x="48" y="45"/>
                      <a:pt x="46" y="56"/>
                      <a:pt x="52" y="66"/>
                    </a:cubicBezTo>
                    <a:cubicBezTo>
                      <a:pt x="54" y="64"/>
                      <a:pt x="56" y="62"/>
                      <a:pt x="58" y="58"/>
                    </a:cubicBezTo>
                    <a:cubicBezTo>
                      <a:pt x="61" y="62"/>
                      <a:pt x="63" y="65"/>
                      <a:pt x="65" y="69"/>
                    </a:cubicBezTo>
                    <a:cubicBezTo>
                      <a:pt x="68" y="66"/>
                      <a:pt x="72" y="62"/>
                      <a:pt x="75" y="59"/>
                    </a:cubicBezTo>
                    <a:cubicBezTo>
                      <a:pt x="76" y="58"/>
                      <a:pt x="75" y="56"/>
                      <a:pt x="75" y="55"/>
                    </a:cubicBezTo>
                    <a:cubicBezTo>
                      <a:pt x="74" y="53"/>
                      <a:pt x="71" y="51"/>
                      <a:pt x="71" y="50"/>
                    </a:cubicBezTo>
                    <a:cubicBezTo>
                      <a:pt x="72" y="47"/>
                      <a:pt x="75" y="46"/>
                      <a:pt x="78" y="47"/>
                    </a:cubicBezTo>
                    <a:cubicBezTo>
                      <a:pt x="79" y="47"/>
                      <a:pt x="80" y="47"/>
                      <a:pt x="81" y="47"/>
                    </a:cubicBezTo>
                    <a:cubicBezTo>
                      <a:pt x="81" y="44"/>
                      <a:pt x="82" y="40"/>
                      <a:pt x="83" y="35"/>
                    </a:cubicBezTo>
                    <a:cubicBezTo>
                      <a:pt x="76" y="38"/>
                      <a:pt x="71" y="40"/>
                      <a:pt x="65" y="42"/>
                    </a:cubicBezTo>
                    <a:cubicBezTo>
                      <a:pt x="61" y="44"/>
                      <a:pt x="60" y="44"/>
                      <a:pt x="57" y="40"/>
                    </a:cubicBezTo>
                    <a:cubicBezTo>
                      <a:pt x="59" y="39"/>
                      <a:pt x="61" y="38"/>
                      <a:pt x="63" y="37"/>
                    </a:cubicBezTo>
                    <a:cubicBezTo>
                      <a:pt x="69" y="35"/>
                      <a:pt x="75" y="33"/>
                      <a:pt x="81" y="30"/>
                    </a:cubicBezTo>
                    <a:cubicBezTo>
                      <a:pt x="83" y="30"/>
                      <a:pt x="84" y="28"/>
                      <a:pt x="85" y="27"/>
                    </a:cubicBezTo>
                    <a:cubicBezTo>
                      <a:pt x="87" y="21"/>
                      <a:pt x="88" y="14"/>
                      <a:pt x="90" y="8"/>
                    </a:cubicBezTo>
                    <a:cubicBezTo>
                      <a:pt x="90" y="6"/>
                      <a:pt x="92" y="3"/>
                      <a:pt x="93" y="2"/>
                    </a:cubicBezTo>
                    <a:cubicBezTo>
                      <a:pt x="94" y="0"/>
                      <a:pt x="96" y="0"/>
                      <a:pt x="98" y="0"/>
                    </a:cubicBezTo>
                    <a:cubicBezTo>
                      <a:pt x="98" y="1"/>
                      <a:pt x="99" y="4"/>
                      <a:pt x="99" y="5"/>
                    </a:cubicBezTo>
                    <a:cubicBezTo>
                      <a:pt x="93" y="12"/>
                      <a:pt x="94" y="20"/>
                      <a:pt x="92" y="28"/>
                    </a:cubicBezTo>
                    <a:cubicBezTo>
                      <a:pt x="98" y="31"/>
                      <a:pt x="105" y="25"/>
                      <a:pt x="111" y="30"/>
                    </a:cubicBezTo>
                    <a:cubicBezTo>
                      <a:pt x="109" y="33"/>
                      <a:pt x="107" y="36"/>
                      <a:pt x="103" y="35"/>
                    </a:cubicBezTo>
                    <a:cubicBezTo>
                      <a:pt x="103" y="34"/>
                      <a:pt x="102" y="34"/>
                      <a:pt x="102" y="34"/>
                    </a:cubicBezTo>
                    <a:cubicBezTo>
                      <a:pt x="92" y="34"/>
                      <a:pt x="88" y="39"/>
                      <a:pt x="90" y="49"/>
                    </a:cubicBezTo>
                    <a:cubicBezTo>
                      <a:pt x="91" y="52"/>
                      <a:pt x="93" y="55"/>
                      <a:pt x="95" y="59"/>
                    </a:cubicBezTo>
                    <a:cubicBezTo>
                      <a:pt x="99" y="59"/>
                      <a:pt x="104" y="58"/>
                      <a:pt x="109" y="57"/>
                    </a:cubicBezTo>
                    <a:cubicBezTo>
                      <a:pt x="114" y="56"/>
                      <a:pt x="119" y="58"/>
                      <a:pt x="123" y="61"/>
                    </a:cubicBezTo>
                    <a:cubicBezTo>
                      <a:pt x="125" y="63"/>
                      <a:pt x="125" y="66"/>
                      <a:pt x="122" y="67"/>
                    </a:cubicBezTo>
                    <a:cubicBezTo>
                      <a:pt x="118" y="69"/>
                      <a:pt x="114" y="71"/>
                      <a:pt x="110" y="71"/>
                    </a:cubicBezTo>
                    <a:cubicBezTo>
                      <a:pt x="103" y="70"/>
                      <a:pt x="99" y="75"/>
                      <a:pt x="95" y="79"/>
                    </a:cubicBezTo>
                    <a:cubicBezTo>
                      <a:pt x="98" y="80"/>
                      <a:pt x="102" y="80"/>
                      <a:pt x="104" y="82"/>
                    </a:cubicBezTo>
                    <a:cubicBezTo>
                      <a:pt x="106" y="83"/>
                      <a:pt x="108" y="86"/>
                      <a:pt x="109" y="88"/>
                    </a:cubicBezTo>
                    <a:cubicBezTo>
                      <a:pt x="110" y="104"/>
                      <a:pt x="111" y="119"/>
                      <a:pt x="112" y="134"/>
                    </a:cubicBezTo>
                    <a:cubicBezTo>
                      <a:pt x="112" y="137"/>
                      <a:pt x="110" y="140"/>
                      <a:pt x="110" y="142"/>
                    </a:cubicBezTo>
                    <a:cubicBezTo>
                      <a:pt x="107" y="141"/>
                      <a:pt x="104" y="141"/>
                      <a:pt x="102" y="140"/>
                    </a:cubicBezTo>
                    <a:cubicBezTo>
                      <a:pt x="97" y="136"/>
                      <a:pt x="93" y="131"/>
                      <a:pt x="90" y="127"/>
                    </a:cubicBezTo>
                    <a:cubicBezTo>
                      <a:pt x="89" y="126"/>
                      <a:pt x="89" y="124"/>
                      <a:pt x="89" y="123"/>
                    </a:cubicBezTo>
                    <a:cubicBezTo>
                      <a:pt x="92" y="125"/>
                      <a:pt x="96" y="127"/>
                      <a:pt x="100" y="130"/>
                    </a:cubicBezTo>
                    <a:cubicBezTo>
                      <a:pt x="100" y="129"/>
                      <a:pt x="101" y="129"/>
                      <a:pt x="101" y="128"/>
                    </a:cubicBezTo>
                    <a:cubicBezTo>
                      <a:pt x="101" y="121"/>
                      <a:pt x="101" y="113"/>
                      <a:pt x="101" y="105"/>
                    </a:cubicBezTo>
                    <a:cubicBezTo>
                      <a:pt x="101" y="101"/>
                      <a:pt x="101" y="96"/>
                      <a:pt x="101" y="92"/>
                    </a:cubicBezTo>
                    <a:cubicBezTo>
                      <a:pt x="99" y="85"/>
                      <a:pt x="96" y="84"/>
                      <a:pt x="90" y="90"/>
                    </a:cubicBezTo>
                    <a:cubicBezTo>
                      <a:pt x="92" y="93"/>
                      <a:pt x="97" y="93"/>
                      <a:pt x="97" y="99"/>
                    </a:cubicBezTo>
                    <a:cubicBezTo>
                      <a:pt x="94" y="98"/>
                      <a:pt x="91" y="97"/>
                      <a:pt x="88" y="96"/>
                    </a:cubicBezTo>
                    <a:cubicBezTo>
                      <a:pt x="84" y="100"/>
                      <a:pt x="84" y="101"/>
                      <a:pt x="90" y="103"/>
                    </a:cubicBezTo>
                    <a:cubicBezTo>
                      <a:pt x="95" y="106"/>
                      <a:pt x="98" y="111"/>
                      <a:pt x="96" y="112"/>
                    </a:cubicBezTo>
                    <a:cubicBezTo>
                      <a:pt x="92" y="115"/>
                      <a:pt x="89" y="112"/>
                      <a:pt x="86" y="110"/>
                    </a:cubicBezTo>
                    <a:cubicBezTo>
                      <a:pt x="85" y="110"/>
                      <a:pt x="84" y="109"/>
                      <a:pt x="83" y="108"/>
                    </a:cubicBezTo>
                    <a:cubicBezTo>
                      <a:pt x="82" y="112"/>
                      <a:pt x="82" y="116"/>
                      <a:pt x="81" y="120"/>
                    </a:cubicBezTo>
                    <a:cubicBezTo>
                      <a:pt x="74" y="118"/>
                      <a:pt x="72" y="114"/>
                      <a:pt x="73" y="108"/>
                    </a:cubicBezTo>
                    <a:cubicBezTo>
                      <a:pt x="76" y="95"/>
                      <a:pt x="81" y="83"/>
                      <a:pt x="88" y="71"/>
                    </a:cubicBezTo>
                    <a:cubicBezTo>
                      <a:pt x="84" y="74"/>
                      <a:pt x="80" y="76"/>
                      <a:pt x="76" y="78"/>
                    </a:cubicBezTo>
                    <a:cubicBezTo>
                      <a:pt x="71" y="81"/>
                      <a:pt x="65" y="84"/>
                      <a:pt x="60" y="87"/>
                    </a:cubicBezTo>
                    <a:cubicBezTo>
                      <a:pt x="60" y="87"/>
                      <a:pt x="60" y="87"/>
                      <a:pt x="59" y="87"/>
                    </a:cubicBezTo>
                    <a:cubicBezTo>
                      <a:pt x="57" y="88"/>
                      <a:pt x="54" y="88"/>
                      <a:pt x="53" y="89"/>
                    </a:cubicBezTo>
                    <a:cubicBezTo>
                      <a:pt x="51" y="93"/>
                      <a:pt x="49" y="97"/>
                      <a:pt x="49" y="101"/>
                    </a:cubicBezTo>
                    <a:cubicBezTo>
                      <a:pt x="49" y="110"/>
                      <a:pt x="50" y="119"/>
                      <a:pt x="51" y="128"/>
                    </a:cubicBezTo>
                    <a:cubicBezTo>
                      <a:pt x="51" y="131"/>
                      <a:pt x="51" y="134"/>
                      <a:pt x="51" y="137"/>
                    </a:cubicBezTo>
                    <a:cubicBezTo>
                      <a:pt x="48" y="136"/>
                      <a:pt x="45" y="136"/>
                      <a:pt x="43" y="134"/>
                    </a:cubicBezTo>
                    <a:cubicBezTo>
                      <a:pt x="40" y="132"/>
                      <a:pt x="37" y="130"/>
                      <a:pt x="38" y="125"/>
                    </a:cubicBezTo>
                    <a:cubicBezTo>
                      <a:pt x="40" y="119"/>
                      <a:pt x="39" y="113"/>
                      <a:pt x="39" y="107"/>
                    </a:cubicBezTo>
                    <a:cubicBezTo>
                      <a:pt x="38" y="107"/>
                      <a:pt x="38" y="107"/>
                      <a:pt x="37" y="106"/>
                    </a:cubicBezTo>
                    <a:cubicBezTo>
                      <a:pt x="36" y="109"/>
                      <a:pt x="34" y="111"/>
                      <a:pt x="33" y="114"/>
                    </a:cubicBezTo>
                    <a:cubicBezTo>
                      <a:pt x="30" y="120"/>
                      <a:pt x="25" y="122"/>
                      <a:pt x="21" y="120"/>
                    </a:cubicBezTo>
                    <a:cubicBezTo>
                      <a:pt x="16" y="118"/>
                      <a:pt x="15" y="113"/>
                      <a:pt x="17" y="108"/>
                    </a:cubicBezTo>
                    <a:cubicBezTo>
                      <a:pt x="20" y="99"/>
                      <a:pt x="23" y="91"/>
                      <a:pt x="26" y="81"/>
                    </a:cubicBezTo>
                    <a:cubicBezTo>
                      <a:pt x="19" y="90"/>
                      <a:pt x="12" y="85"/>
                      <a:pt x="5" y="81"/>
                    </a:cubicBezTo>
                    <a:cubicBezTo>
                      <a:pt x="0" y="79"/>
                      <a:pt x="0" y="76"/>
                      <a:pt x="5" y="73"/>
                    </a:cubicBezTo>
                    <a:cubicBezTo>
                      <a:pt x="15" y="68"/>
                      <a:pt x="25" y="62"/>
                      <a:pt x="34" y="56"/>
                    </a:cubicBezTo>
                    <a:cubicBezTo>
                      <a:pt x="35" y="55"/>
                      <a:pt x="37" y="54"/>
                      <a:pt x="37" y="52"/>
                    </a:cubicBezTo>
                    <a:cubicBezTo>
                      <a:pt x="38" y="46"/>
                      <a:pt x="38" y="39"/>
                      <a:pt x="38" y="33"/>
                    </a:cubicBezTo>
                    <a:cubicBezTo>
                      <a:pt x="38" y="32"/>
                      <a:pt x="38" y="32"/>
                      <a:pt x="37" y="32"/>
                    </a:cubicBezTo>
                    <a:cubicBezTo>
                      <a:pt x="32" y="40"/>
                      <a:pt x="27" y="48"/>
                      <a:pt x="22" y="55"/>
                    </a:cubicBezTo>
                    <a:cubicBezTo>
                      <a:pt x="22" y="56"/>
                      <a:pt x="22" y="56"/>
                      <a:pt x="23" y="57"/>
                    </a:cubicBezTo>
                    <a:cubicBezTo>
                      <a:pt x="20" y="56"/>
                      <a:pt x="17" y="56"/>
                      <a:pt x="14" y="55"/>
                    </a:cubicBezTo>
                    <a:cubicBezTo>
                      <a:pt x="9" y="53"/>
                      <a:pt x="7" y="49"/>
                      <a:pt x="9" y="44"/>
                    </a:cubicBezTo>
                    <a:cubicBezTo>
                      <a:pt x="10" y="42"/>
                      <a:pt x="10" y="39"/>
                      <a:pt x="11" y="36"/>
                    </a:cubicBezTo>
                    <a:cubicBezTo>
                      <a:pt x="13" y="28"/>
                      <a:pt x="18" y="23"/>
                      <a:pt x="26" y="20"/>
                    </a:cubicBezTo>
                    <a:cubicBezTo>
                      <a:pt x="27" y="19"/>
                      <a:pt x="30" y="20"/>
                      <a:pt x="32" y="22"/>
                    </a:cubicBezTo>
                    <a:cubicBezTo>
                      <a:pt x="34" y="23"/>
                      <a:pt x="32" y="25"/>
                      <a:pt x="31" y="27"/>
                    </a:cubicBezTo>
                    <a:cubicBezTo>
                      <a:pt x="29" y="28"/>
                      <a:pt x="29" y="31"/>
                      <a:pt x="28" y="33"/>
                    </a:cubicBezTo>
                    <a:close/>
                  </a:path>
                </a:pathLst>
              </a:custGeom>
              <a:grpFill/>
              <a:ln>
                <a:noFill/>
              </a:ln>
            </p:spPr>
            <p:txBody>
              <a:bodyPr vert="horz" wrap="square" lIns="91440" tIns="45720" rIns="91440" bIns="45720" numCol="1" anchor="t" anchorCtr="0" compatLnSpc="1"/>
              <a:lstStyle/>
              <a:p>
                <a:endParaRPr lang="zh-CN" altLang="en-US"/>
              </a:p>
            </p:txBody>
          </p:sp>
          <p:sp>
            <p:nvSpPr>
              <p:cNvPr id="48" name="Freeform 6"/>
              <p:cNvSpPr/>
              <p:nvPr/>
            </p:nvSpPr>
            <p:spPr bwMode="auto">
              <a:xfrm>
                <a:off x="12756799" y="2388393"/>
                <a:ext cx="307975" cy="463550"/>
              </a:xfrm>
              <a:custGeom>
                <a:avLst/>
                <a:gdLst>
                  <a:gd name="T0" fmla="*/ 33 w 72"/>
                  <a:gd name="T1" fmla="*/ 76 h 109"/>
                  <a:gd name="T2" fmla="*/ 44 w 72"/>
                  <a:gd name="T3" fmla="*/ 73 h 109"/>
                  <a:gd name="T4" fmla="*/ 59 w 72"/>
                  <a:gd name="T5" fmla="*/ 71 h 109"/>
                  <a:gd name="T6" fmla="*/ 69 w 72"/>
                  <a:gd name="T7" fmla="*/ 92 h 109"/>
                  <a:gd name="T8" fmla="*/ 66 w 72"/>
                  <a:gd name="T9" fmla="*/ 94 h 109"/>
                  <a:gd name="T10" fmla="*/ 49 w 72"/>
                  <a:gd name="T11" fmla="*/ 96 h 109"/>
                  <a:gd name="T12" fmla="*/ 28 w 72"/>
                  <a:gd name="T13" fmla="*/ 106 h 109"/>
                  <a:gd name="T14" fmla="*/ 16 w 72"/>
                  <a:gd name="T15" fmla="*/ 106 h 109"/>
                  <a:gd name="T16" fmla="*/ 1 w 72"/>
                  <a:gd name="T17" fmla="*/ 80 h 109"/>
                  <a:gd name="T18" fmla="*/ 2 w 72"/>
                  <a:gd name="T19" fmla="*/ 74 h 109"/>
                  <a:gd name="T20" fmla="*/ 23 w 72"/>
                  <a:gd name="T21" fmla="*/ 31 h 109"/>
                  <a:gd name="T22" fmla="*/ 22 w 72"/>
                  <a:gd name="T23" fmla="*/ 26 h 109"/>
                  <a:gd name="T24" fmla="*/ 12 w 72"/>
                  <a:gd name="T25" fmla="*/ 16 h 109"/>
                  <a:gd name="T26" fmla="*/ 15 w 72"/>
                  <a:gd name="T27" fmla="*/ 10 h 109"/>
                  <a:gd name="T28" fmla="*/ 32 w 72"/>
                  <a:gd name="T29" fmla="*/ 5 h 109"/>
                  <a:gd name="T30" fmla="*/ 60 w 72"/>
                  <a:gd name="T31" fmla="*/ 18 h 109"/>
                  <a:gd name="T32" fmla="*/ 59 w 72"/>
                  <a:gd name="T33" fmla="*/ 26 h 109"/>
                  <a:gd name="T34" fmla="*/ 52 w 72"/>
                  <a:gd name="T35" fmla="*/ 36 h 109"/>
                  <a:gd name="T36" fmla="*/ 34 w 72"/>
                  <a:gd name="T37" fmla="*/ 72 h 109"/>
                  <a:gd name="T38" fmla="*/ 33 w 72"/>
                  <a:gd name="T39" fmla="*/ 7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109">
                    <a:moveTo>
                      <a:pt x="33" y="76"/>
                    </a:moveTo>
                    <a:cubicBezTo>
                      <a:pt x="37" y="74"/>
                      <a:pt x="40" y="73"/>
                      <a:pt x="44" y="73"/>
                    </a:cubicBezTo>
                    <a:cubicBezTo>
                      <a:pt x="49" y="72"/>
                      <a:pt x="54" y="71"/>
                      <a:pt x="59" y="71"/>
                    </a:cubicBezTo>
                    <a:cubicBezTo>
                      <a:pt x="66" y="72"/>
                      <a:pt x="72" y="85"/>
                      <a:pt x="69" y="92"/>
                    </a:cubicBezTo>
                    <a:cubicBezTo>
                      <a:pt x="68" y="93"/>
                      <a:pt x="67" y="94"/>
                      <a:pt x="66" y="94"/>
                    </a:cubicBezTo>
                    <a:cubicBezTo>
                      <a:pt x="60" y="95"/>
                      <a:pt x="54" y="94"/>
                      <a:pt x="49" y="96"/>
                    </a:cubicBezTo>
                    <a:cubicBezTo>
                      <a:pt x="42" y="99"/>
                      <a:pt x="35" y="102"/>
                      <a:pt x="28" y="106"/>
                    </a:cubicBezTo>
                    <a:cubicBezTo>
                      <a:pt x="24" y="108"/>
                      <a:pt x="21" y="109"/>
                      <a:pt x="16" y="106"/>
                    </a:cubicBezTo>
                    <a:cubicBezTo>
                      <a:pt x="7" y="100"/>
                      <a:pt x="3" y="90"/>
                      <a:pt x="1" y="80"/>
                    </a:cubicBezTo>
                    <a:cubicBezTo>
                      <a:pt x="0" y="78"/>
                      <a:pt x="1" y="76"/>
                      <a:pt x="2" y="74"/>
                    </a:cubicBezTo>
                    <a:cubicBezTo>
                      <a:pt x="9" y="60"/>
                      <a:pt x="16" y="45"/>
                      <a:pt x="23" y="31"/>
                    </a:cubicBezTo>
                    <a:cubicBezTo>
                      <a:pt x="23" y="30"/>
                      <a:pt x="23" y="28"/>
                      <a:pt x="22" y="26"/>
                    </a:cubicBezTo>
                    <a:cubicBezTo>
                      <a:pt x="19" y="23"/>
                      <a:pt x="15" y="20"/>
                      <a:pt x="12" y="16"/>
                    </a:cubicBezTo>
                    <a:cubicBezTo>
                      <a:pt x="10" y="13"/>
                      <a:pt x="11" y="11"/>
                      <a:pt x="15" y="10"/>
                    </a:cubicBezTo>
                    <a:cubicBezTo>
                      <a:pt x="21" y="9"/>
                      <a:pt x="26" y="7"/>
                      <a:pt x="32" y="5"/>
                    </a:cubicBezTo>
                    <a:cubicBezTo>
                      <a:pt x="44" y="0"/>
                      <a:pt x="57" y="6"/>
                      <a:pt x="60" y="18"/>
                    </a:cubicBezTo>
                    <a:cubicBezTo>
                      <a:pt x="61" y="21"/>
                      <a:pt x="60" y="24"/>
                      <a:pt x="59" y="26"/>
                    </a:cubicBezTo>
                    <a:cubicBezTo>
                      <a:pt x="57" y="29"/>
                      <a:pt x="54" y="33"/>
                      <a:pt x="52" y="36"/>
                    </a:cubicBezTo>
                    <a:cubicBezTo>
                      <a:pt x="46" y="48"/>
                      <a:pt x="40" y="60"/>
                      <a:pt x="34" y="72"/>
                    </a:cubicBezTo>
                    <a:cubicBezTo>
                      <a:pt x="34" y="72"/>
                      <a:pt x="34" y="74"/>
                      <a:pt x="33" y="76"/>
                    </a:cubicBezTo>
                    <a:close/>
                  </a:path>
                </a:pathLst>
              </a:custGeom>
              <a:grpFill/>
              <a:ln>
                <a:noFill/>
              </a:ln>
            </p:spPr>
            <p:txBody>
              <a:bodyPr vert="horz" wrap="square" lIns="91440" tIns="45720" rIns="91440" bIns="45720" numCol="1" anchor="t" anchorCtr="0" compatLnSpc="1"/>
              <a:lstStyle/>
              <a:p>
                <a:endParaRPr lang="zh-CN" altLang="en-US"/>
              </a:p>
            </p:txBody>
          </p:sp>
          <p:grpSp>
            <p:nvGrpSpPr>
              <p:cNvPr id="49" name="组合 48"/>
              <p:cNvGrpSpPr/>
              <p:nvPr/>
            </p:nvGrpSpPr>
            <p:grpSpPr>
              <a:xfrm>
                <a:off x="10340336" y="2247899"/>
                <a:ext cx="547688" cy="679451"/>
                <a:chOff x="5548313" y="2084388"/>
                <a:chExt cx="547688" cy="679451"/>
              </a:xfrm>
              <a:grpFill/>
            </p:grpSpPr>
            <p:sp>
              <p:nvSpPr>
                <p:cNvPr id="54" name="Freeform 7"/>
                <p:cNvSpPr/>
                <p:nvPr/>
              </p:nvSpPr>
              <p:spPr bwMode="auto">
                <a:xfrm>
                  <a:off x="5548313" y="2084388"/>
                  <a:ext cx="547688" cy="446088"/>
                </a:xfrm>
                <a:custGeom>
                  <a:avLst/>
                  <a:gdLst>
                    <a:gd name="T0" fmla="*/ 101 w 128"/>
                    <a:gd name="T1" fmla="*/ 58 h 105"/>
                    <a:gd name="T2" fmla="*/ 74 w 128"/>
                    <a:gd name="T3" fmla="*/ 56 h 105"/>
                    <a:gd name="T4" fmla="*/ 68 w 128"/>
                    <a:gd name="T5" fmla="*/ 57 h 105"/>
                    <a:gd name="T6" fmla="*/ 51 w 128"/>
                    <a:gd name="T7" fmla="*/ 59 h 105"/>
                    <a:gd name="T8" fmla="*/ 36 w 128"/>
                    <a:gd name="T9" fmla="*/ 65 h 105"/>
                    <a:gd name="T10" fmla="*/ 28 w 128"/>
                    <a:gd name="T11" fmla="*/ 73 h 105"/>
                    <a:gd name="T12" fmla="*/ 16 w 128"/>
                    <a:gd name="T13" fmla="*/ 102 h 105"/>
                    <a:gd name="T14" fmla="*/ 13 w 128"/>
                    <a:gd name="T15" fmla="*/ 104 h 105"/>
                    <a:gd name="T16" fmla="*/ 1 w 128"/>
                    <a:gd name="T17" fmla="*/ 98 h 105"/>
                    <a:gd name="T18" fmla="*/ 0 w 128"/>
                    <a:gd name="T19" fmla="*/ 93 h 105"/>
                    <a:gd name="T20" fmla="*/ 15 w 128"/>
                    <a:gd name="T21" fmla="*/ 60 h 105"/>
                    <a:gd name="T22" fmla="*/ 16 w 128"/>
                    <a:gd name="T23" fmla="*/ 58 h 105"/>
                    <a:gd name="T24" fmla="*/ 20 w 128"/>
                    <a:gd name="T25" fmla="*/ 52 h 105"/>
                    <a:gd name="T26" fmla="*/ 32 w 128"/>
                    <a:gd name="T27" fmla="*/ 54 h 105"/>
                    <a:gd name="T28" fmla="*/ 39 w 128"/>
                    <a:gd name="T29" fmla="*/ 55 h 105"/>
                    <a:gd name="T30" fmla="*/ 72 w 128"/>
                    <a:gd name="T31" fmla="*/ 21 h 105"/>
                    <a:gd name="T32" fmla="*/ 74 w 128"/>
                    <a:gd name="T33" fmla="*/ 16 h 105"/>
                    <a:gd name="T34" fmla="*/ 74 w 128"/>
                    <a:gd name="T35" fmla="*/ 11 h 105"/>
                    <a:gd name="T36" fmla="*/ 71 w 128"/>
                    <a:gd name="T37" fmla="*/ 11 h 105"/>
                    <a:gd name="T38" fmla="*/ 68 w 128"/>
                    <a:gd name="T39" fmla="*/ 15 h 105"/>
                    <a:gd name="T40" fmla="*/ 68 w 128"/>
                    <a:gd name="T41" fmla="*/ 21 h 105"/>
                    <a:gd name="T42" fmla="*/ 59 w 128"/>
                    <a:gd name="T43" fmla="*/ 29 h 105"/>
                    <a:gd name="T44" fmla="*/ 53 w 128"/>
                    <a:gd name="T45" fmla="*/ 27 h 105"/>
                    <a:gd name="T46" fmla="*/ 47 w 128"/>
                    <a:gd name="T47" fmla="*/ 24 h 105"/>
                    <a:gd name="T48" fmla="*/ 47 w 128"/>
                    <a:gd name="T49" fmla="*/ 32 h 105"/>
                    <a:gd name="T50" fmla="*/ 47 w 128"/>
                    <a:gd name="T51" fmla="*/ 34 h 105"/>
                    <a:gd name="T52" fmla="*/ 43 w 128"/>
                    <a:gd name="T53" fmla="*/ 45 h 105"/>
                    <a:gd name="T54" fmla="*/ 31 w 128"/>
                    <a:gd name="T55" fmla="*/ 39 h 105"/>
                    <a:gd name="T56" fmla="*/ 29 w 128"/>
                    <a:gd name="T57" fmla="*/ 23 h 105"/>
                    <a:gd name="T58" fmla="*/ 33 w 128"/>
                    <a:gd name="T59" fmla="*/ 14 h 105"/>
                    <a:gd name="T60" fmla="*/ 36 w 128"/>
                    <a:gd name="T61" fmla="*/ 9 h 105"/>
                    <a:gd name="T62" fmla="*/ 42 w 128"/>
                    <a:gd name="T63" fmla="*/ 13 h 105"/>
                    <a:gd name="T64" fmla="*/ 44 w 128"/>
                    <a:gd name="T65" fmla="*/ 16 h 105"/>
                    <a:gd name="T66" fmla="*/ 57 w 128"/>
                    <a:gd name="T67" fmla="*/ 14 h 105"/>
                    <a:gd name="T68" fmla="*/ 62 w 128"/>
                    <a:gd name="T69" fmla="*/ 11 h 105"/>
                    <a:gd name="T70" fmla="*/ 84 w 128"/>
                    <a:gd name="T71" fmla="*/ 0 h 105"/>
                    <a:gd name="T72" fmla="*/ 96 w 128"/>
                    <a:gd name="T73" fmla="*/ 7 h 105"/>
                    <a:gd name="T74" fmla="*/ 96 w 128"/>
                    <a:gd name="T75" fmla="*/ 20 h 105"/>
                    <a:gd name="T76" fmla="*/ 83 w 128"/>
                    <a:gd name="T77" fmla="*/ 43 h 105"/>
                    <a:gd name="T78" fmla="*/ 94 w 128"/>
                    <a:gd name="T79" fmla="*/ 44 h 105"/>
                    <a:gd name="T80" fmla="*/ 122 w 128"/>
                    <a:gd name="T81" fmla="*/ 59 h 105"/>
                    <a:gd name="T82" fmla="*/ 120 w 128"/>
                    <a:gd name="T83" fmla="*/ 73 h 105"/>
                    <a:gd name="T84" fmla="*/ 98 w 128"/>
                    <a:gd name="T85" fmla="*/ 73 h 105"/>
                    <a:gd name="T86" fmla="*/ 97 w 128"/>
                    <a:gd name="T87" fmla="*/ 66 h 105"/>
                    <a:gd name="T88" fmla="*/ 101 w 128"/>
                    <a:gd name="T89" fmla="*/ 5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8" h="105">
                      <a:moveTo>
                        <a:pt x="101" y="58"/>
                      </a:moveTo>
                      <a:cubicBezTo>
                        <a:pt x="94" y="52"/>
                        <a:pt x="81" y="52"/>
                        <a:pt x="74" y="56"/>
                      </a:cubicBezTo>
                      <a:cubicBezTo>
                        <a:pt x="73" y="57"/>
                        <a:pt x="70" y="58"/>
                        <a:pt x="68" y="57"/>
                      </a:cubicBezTo>
                      <a:cubicBezTo>
                        <a:pt x="62" y="56"/>
                        <a:pt x="57" y="57"/>
                        <a:pt x="51" y="59"/>
                      </a:cubicBezTo>
                      <a:cubicBezTo>
                        <a:pt x="46" y="61"/>
                        <a:pt x="41" y="63"/>
                        <a:pt x="36" y="65"/>
                      </a:cubicBezTo>
                      <a:cubicBezTo>
                        <a:pt x="32" y="67"/>
                        <a:pt x="29" y="69"/>
                        <a:pt x="28" y="73"/>
                      </a:cubicBezTo>
                      <a:cubicBezTo>
                        <a:pt x="24" y="82"/>
                        <a:pt x="20" y="92"/>
                        <a:pt x="16" y="102"/>
                      </a:cubicBezTo>
                      <a:cubicBezTo>
                        <a:pt x="16" y="103"/>
                        <a:pt x="14" y="105"/>
                        <a:pt x="13" y="104"/>
                      </a:cubicBezTo>
                      <a:cubicBezTo>
                        <a:pt x="9" y="103"/>
                        <a:pt x="5" y="100"/>
                        <a:pt x="1" y="98"/>
                      </a:cubicBezTo>
                      <a:cubicBezTo>
                        <a:pt x="0" y="97"/>
                        <a:pt x="0" y="95"/>
                        <a:pt x="0" y="93"/>
                      </a:cubicBezTo>
                      <a:cubicBezTo>
                        <a:pt x="5" y="82"/>
                        <a:pt x="10" y="71"/>
                        <a:pt x="15" y="60"/>
                      </a:cubicBezTo>
                      <a:cubicBezTo>
                        <a:pt x="15" y="59"/>
                        <a:pt x="16" y="59"/>
                        <a:pt x="16" y="58"/>
                      </a:cubicBezTo>
                      <a:cubicBezTo>
                        <a:pt x="18" y="56"/>
                        <a:pt x="19" y="52"/>
                        <a:pt x="20" y="52"/>
                      </a:cubicBezTo>
                      <a:cubicBezTo>
                        <a:pt x="24" y="52"/>
                        <a:pt x="29" y="52"/>
                        <a:pt x="32" y="54"/>
                      </a:cubicBezTo>
                      <a:cubicBezTo>
                        <a:pt x="35" y="55"/>
                        <a:pt x="36" y="56"/>
                        <a:pt x="39" y="55"/>
                      </a:cubicBezTo>
                      <a:cubicBezTo>
                        <a:pt x="57" y="50"/>
                        <a:pt x="66" y="37"/>
                        <a:pt x="72" y="21"/>
                      </a:cubicBezTo>
                      <a:cubicBezTo>
                        <a:pt x="72" y="20"/>
                        <a:pt x="73" y="18"/>
                        <a:pt x="74" y="16"/>
                      </a:cubicBezTo>
                      <a:cubicBezTo>
                        <a:pt x="74" y="14"/>
                        <a:pt x="74" y="13"/>
                        <a:pt x="74" y="11"/>
                      </a:cubicBezTo>
                      <a:cubicBezTo>
                        <a:pt x="74" y="11"/>
                        <a:pt x="72" y="10"/>
                        <a:pt x="71" y="11"/>
                      </a:cubicBezTo>
                      <a:cubicBezTo>
                        <a:pt x="70" y="12"/>
                        <a:pt x="68" y="13"/>
                        <a:pt x="68" y="15"/>
                      </a:cubicBezTo>
                      <a:cubicBezTo>
                        <a:pt x="67" y="17"/>
                        <a:pt x="68" y="19"/>
                        <a:pt x="68" y="21"/>
                      </a:cubicBezTo>
                      <a:cubicBezTo>
                        <a:pt x="69" y="28"/>
                        <a:pt x="68" y="30"/>
                        <a:pt x="59" y="29"/>
                      </a:cubicBezTo>
                      <a:cubicBezTo>
                        <a:pt x="57" y="29"/>
                        <a:pt x="55" y="28"/>
                        <a:pt x="53" y="27"/>
                      </a:cubicBezTo>
                      <a:cubicBezTo>
                        <a:pt x="51" y="26"/>
                        <a:pt x="49" y="25"/>
                        <a:pt x="47" y="24"/>
                      </a:cubicBezTo>
                      <a:cubicBezTo>
                        <a:pt x="47" y="27"/>
                        <a:pt x="47" y="29"/>
                        <a:pt x="47" y="32"/>
                      </a:cubicBezTo>
                      <a:cubicBezTo>
                        <a:pt x="47" y="33"/>
                        <a:pt x="47" y="33"/>
                        <a:pt x="47" y="34"/>
                      </a:cubicBezTo>
                      <a:cubicBezTo>
                        <a:pt x="47" y="38"/>
                        <a:pt x="48" y="43"/>
                        <a:pt x="43" y="45"/>
                      </a:cubicBezTo>
                      <a:cubicBezTo>
                        <a:pt x="39" y="46"/>
                        <a:pt x="34" y="44"/>
                        <a:pt x="31" y="39"/>
                      </a:cubicBezTo>
                      <a:cubicBezTo>
                        <a:pt x="28" y="34"/>
                        <a:pt x="25" y="29"/>
                        <a:pt x="29" y="23"/>
                      </a:cubicBezTo>
                      <a:cubicBezTo>
                        <a:pt x="31" y="20"/>
                        <a:pt x="31" y="17"/>
                        <a:pt x="33" y="14"/>
                      </a:cubicBezTo>
                      <a:cubicBezTo>
                        <a:pt x="34" y="12"/>
                        <a:pt x="35" y="9"/>
                        <a:pt x="36" y="9"/>
                      </a:cubicBezTo>
                      <a:cubicBezTo>
                        <a:pt x="38" y="10"/>
                        <a:pt x="40" y="11"/>
                        <a:pt x="42" y="13"/>
                      </a:cubicBezTo>
                      <a:cubicBezTo>
                        <a:pt x="42" y="13"/>
                        <a:pt x="43" y="15"/>
                        <a:pt x="44" y="16"/>
                      </a:cubicBezTo>
                      <a:cubicBezTo>
                        <a:pt x="48" y="13"/>
                        <a:pt x="52" y="11"/>
                        <a:pt x="57" y="14"/>
                      </a:cubicBezTo>
                      <a:cubicBezTo>
                        <a:pt x="58" y="15"/>
                        <a:pt x="61" y="13"/>
                        <a:pt x="62" y="11"/>
                      </a:cubicBezTo>
                      <a:cubicBezTo>
                        <a:pt x="69" y="5"/>
                        <a:pt x="75" y="0"/>
                        <a:pt x="84" y="0"/>
                      </a:cubicBezTo>
                      <a:cubicBezTo>
                        <a:pt x="89" y="0"/>
                        <a:pt x="93" y="2"/>
                        <a:pt x="96" y="7"/>
                      </a:cubicBezTo>
                      <a:cubicBezTo>
                        <a:pt x="99" y="11"/>
                        <a:pt x="98" y="15"/>
                        <a:pt x="96" y="20"/>
                      </a:cubicBezTo>
                      <a:cubicBezTo>
                        <a:pt x="91" y="27"/>
                        <a:pt x="87" y="35"/>
                        <a:pt x="83" y="43"/>
                      </a:cubicBezTo>
                      <a:cubicBezTo>
                        <a:pt x="88" y="43"/>
                        <a:pt x="91" y="44"/>
                        <a:pt x="94" y="44"/>
                      </a:cubicBezTo>
                      <a:cubicBezTo>
                        <a:pt x="105" y="46"/>
                        <a:pt x="115" y="50"/>
                        <a:pt x="122" y="59"/>
                      </a:cubicBezTo>
                      <a:cubicBezTo>
                        <a:pt x="128" y="65"/>
                        <a:pt x="127" y="68"/>
                        <a:pt x="120" y="73"/>
                      </a:cubicBezTo>
                      <a:cubicBezTo>
                        <a:pt x="113" y="77"/>
                        <a:pt x="105" y="77"/>
                        <a:pt x="98" y="73"/>
                      </a:cubicBezTo>
                      <a:cubicBezTo>
                        <a:pt x="95" y="71"/>
                        <a:pt x="95" y="69"/>
                        <a:pt x="97" y="66"/>
                      </a:cubicBezTo>
                      <a:cubicBezTo>
                        <a:pt x="98" y="64"/>
                        <a:pt x="100" y="61"/>
                        <a:pt x="101"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8"/>
                <p:cNvSpPr/>
                <p:nvPr/>
              </p:nvSpPr>
              <p:spPr bwMode="auto">
                <a:xfrm>
                  <a:off x="5664200" y="2355851"/>
                  <a:ext cx="341313" cy="407988"/>
                </a:xfrm>
                <a:custGeom>
                  <a:avLst/>
                  <a:gdLst>
                    <a:gd name="T0" fmla="*/ 46 w 80"/>
                    <a:gd name="T1" fmla="*/ 29 h 96"/>
                    <a:gd name="T2" fmla="*/ 65 w 80"/>
                    <a:gd name="T3" fmla="*/ 29 h 96"/>
                    <a:gd name="T4" fmla="*/ 79 w 80"/>
                    <a:gd name="T5" fmla="*/ 41 h 96"/>
                    <a:gd name="T6" fmla="*/ 74 w 80"/>
                    <a:gd name="T7" fmla="*/ 43 h 96"/>
                    <a:gd name="T8" fmla="*/ 60 w 80"/>
                    <a:gd name="T9" fmla="*/ 43 h 96"/>
                    <a:gd name="T10" fmla="*/ 52 w 80"/>
                    <a:gd name="T11" fmla="*/ 50 h 96"/>
                    <a:gd name="T12" fmla="*/ 49 w 80"/>
                    <a:gd name="T13" fmla="*/ 87 h 96"/>
                    <a:gd name="T14" fmla="*/ 37 w 80"/>
                    <a:gd name="T15" fmla="*/ 95 h 96"/>
                    <a:gd name="T16" fmla="*/ 21 w 80"/>
                    <a:gd name="T17" fmla="*/ 68 h 96"/>
                    <a:gd name="T18" fmla="*/ 22 w 80"/>
                    <a:gd name="T19" fmla="*/ 62 h 96"/>
                    <a:gd name="T20" fmla="*/ 30 w 80"/>
                    <a:gd name="T21" fmla="*/ 72 h 96"/>
                    <a:gd name="T22" fmla="*/ 40 w 80"/>
                    <a:gd name="T23" fmla="*/ 70 h 96"/>
                    <a:gd name="T24" fmla="*/ 43 w 80"/>
                    <a:gd name="T25" fmla="*/ 46 h 96"/>
                    <a:gd name="T26" fmla="*/ 24 w 80"/>
                    <a:gd name="T27" fmla="*/ 52 h 96"/>
                    <a:gd name="T28" fmla="*/ 19 w 80"/>
                    <a:gd name="T29" fmla="*/ 54 h 96"/>
                    <a:gd name="T30" fmla="*/ 6 w 80"/>
                    <a:gd name="T31" fmla="*/ 54 h 96"/>
                    <a:gd name="T32" fmla="*/ 2 w 80"/>
                    <a:gd name="T33" fmla="*/ 40 h 96"/>
                    <a:gd name="T34" fmla="*/ 6 w 80"/>
                    <a:gd name="T35" fmla="*/ 37 h 96"/>
                    <a:gd name="T36" fmla="*/ 28 w 80"/>
                    <a:gd name="T37" fmla="*/ 33 h 96"/>
                    <a:gd name="T38" fmla="*/ 33 w 80"/>
                    <a:gd name="T39" fmla="*/ 32 h 96"/>
                    <a:gd name="T40" fmla="*/ 36 w 80"/>
                    <a:gd name="T41" fmla="*/ 22 h 96"/>
                    <a:gd name="T42" fmla="*/ 46 w 80"/>
                    <a:gd name="T43" fmla="*/ 12 h 96"/>
                    <a:gd name="T44" fmla="*/ 45 w 80"/>
                    <a:gd name="T45" fmla="*/ 10 h 96"/>
                    <a:gd name="T46" fmla="*/ 26 w 80"/>
                    <a:gd name="T47" fmla="*/ 17 h 96"/>
                    <a:gd name="T48" fmla="*/ 15 w 80"/>
                    <a:gd name="T49" fmla="*/ 24 h 96"/>
                    <a:gd name="T50" fmla="*/ 5 w 80"/>
                    <a:gd name="T51" fmla="*/ 22 h 96"/>
                    <a:gd name="T52" fmla="*/ 1 w 80"/>
                    <a:gd name="T53" fmla="*/ 17 h 96"/>
                    <a:gd name="T54" fmla="*/ 36 w 80"/>
                    <a:gd name="T55" fmla="*/ 2 h 96"/>
                    <a:gd name="T56" fmla="*/ 55 w 80"/>
                    <a:gd name="T57" fmla="*/ 0 h 96"/>
                    <a:gd name="T58" fmla="*/ 61 w 80"/>
                    <a:gd name="T59" fmla="*/ 6 h 96"/>
                    <a:gd name="T60" fmla="*/ 59 w 80"/>
                    <a:gd name="T61" fmla="*/ 13 h 96"/>
                    <a:gd name="T62" fmla="*/ 46 w 80"/>
                    <a:gd name="T63" fmla="*/ 2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 h="96">
                      <a:moveTo>
                        <a:pt x="46" y="29"/>
                      </a:moveTo>
                      <a:cubicBezTo>
                        <a:pt x="53" y="30"/>
                        <a:pt x="59" y="31"/>
                        <a:pt x="65" y="29"/>
                      </a:cubicBezTo>
                      <a:cubicBezTo>
                        <a:pt x="71" y="27"/>
                        <a:pt x="80" y="34"/>
                        <a:pt x="79" y="41"/>
                      </a:cubicBezTo>
                      <a:cubicBezTo>
                        <a:pt x="79" y="42"/>
                        <a:pt x="76" y="43"/>
                        <a:pt x="74" y="43"/>
                      </a:cubicBezTo>
                      <a:cubicBezTo>
                        <a:pt x="70" y="43"/>
                        <a:pt x="65" y="43"/>
                        <a:pt x="60" y="43"/>
                      </a:cubicBezTo>
                      <a:cubicBezTo>
                        <a:pt x="53" y="42"/>
                        <a:pt x="52" y="44"/>
                        <a:pt x="52" y="50"/>
                      </a:cubicBezTo>
                      <a:cubicBezTo>
                        <a:pt x="51" y="62"/>
                        <a:pt x="51" y="75"/>
                        <a:pt x="49" y="87"/>
                      </a:cubicBezTo>
                      <a:cubicBezTo>
                        <a:pt x="48" y="95"/>
                        <a:pt x="45" y="96"/>
                        <a:pt x="37" y="95"/>
                      </a:cubicBezTo>
                      <a:cubicBezTo>
                        <a:pt x="25" y="92"/>
                        <a:pt x="15" y="82"/>
                        <a:pt x="21" y="68"/>
                      </a:cubicBezTo>
                      <a:cubicBezTo>
                        <a:pt x="21" y="66"/>
                        <a:pt x="21" y="64"/>
                        <a:pt x="22" y="62"/>
                      </a:cubicBezTo>
                      <a:cubicBezTo>
                        <a:pt x="24" y="65"/>
                        <a:pt x="27" y="69"/>
                        <a:pt x="30" y="72"/>
                      </a:cubicBezTo>
                      <a:cubicBezTo>
                        <a:pt x="33" y="76"/>
                        <a:pt x="39" y="75"/>
                        <a:pt x="40" y="70"/>
                      </a:cubicBezTo>
                      <a:cubicBezTo>
                        <a:pt x="41" y="62"/>
                        <a:pt x="42" y="54"/>
                        <a:pt x="43" y="46"/>
                      </a:cubicBezTo>
                      <a:cubicBezTo>
                        <a:pt x="35" y="45"/>
                        <a:pt x="30" y="49"/>
                        <a:pt x="24" y="52"/>
                      </a:cubicBezTo>
                      <a:cubicBezTo>
                        <a:pt x="22" y="52"/>
                        <a:pt x="21" y="54"/>
                        <a:pt x="19" y="54"/>
                      </a:cubicBezTo>
                      <a:cubicBezTo>
                        <a:pt x="14" y="58"/>
                        <a:pt x="11" y="57"/>
                        <a:pt x="6" y="54"/>
                      </a:cubicBezTo>
                      <a:cubicBezTo>
                        <a:pt x="3" y="51"/>
                        <a:pt x="0" y="44"/>
                        <a:pt x="2" y="40"/>
                      </a:cubicBezTo>
                      <a:cubicBezTo>
                        <a:pt x="2" y="39"/>
                        <a:pt x="5" y="37"/>
                        <a:pt x="6" y="37"/>
                      </a:cubicBezTo>
                      <a:cubicBezTo>
                        <a:pt x="14" y="39"/>
                        <a:pt x="20" y="35"/>
                        <a:pt x="28" y="33"/>
                      </a:cubicBezTo>
                      <a:cubicBezTo>
                        <a:pt x="29" y="33"/>
                        <a:pt x="31" y="32"/>
                        <a:pt x="33" y="32"/>
                      </a:cubicBezTo>
                      <a:cubicBezTo>
                        <a:pt x="31" y="27"/>
                        <a:pt x="31" y="24"/>
                        <a:pt x="36" y="22"/>
                      </a:cubicBezTo>
                      <a:cubicBezTo>
                        <a:pt x="39" y="19"/>
                        <a:pt x="42" y="15"/>
                        <a:pt x="46" y="12"/>
                      </a:cubicBezTo>
                      <a:cubicBezTo>
                        <a:pt x="45" y="11"/>
                        <a:pt x="45" y="11"/>
                        <a:pt x="45" y="10"/>
                      </a:cubicBezTo>
                      <a:cubicBezTo>
                        <a:pt x="38" y="13"/>
                        <a:pt x="32" y="15"/>
                        <a:pt x="26" y="17"/>
                      </a:cubicBezTo>
                      <a:cubicBezTo>
                        <a:pt x="22" y="19"/>
                        <a:pt x="18" y="22"/>
                        <a:pt x="15" y="24"/>
                      </a:cubicBezTo>
                      <a:cubicBezTo>
                        <a:pt x="11" y="26"/>
                        <a:pt x="7" y="27"/>
                        <a:pt x="5" y="22"/>
                      </a:cubicBezTo>
                      <a:cubicBezTo>
                        <a:pt x="4" y="20"/>
                        <a:pt x="3" y="19"/>
                        <a:pt x="1" y="17"/>
                      </a:cubicBezTo>
                      <a:cubicBezTo>
                        <a:pt x="13" y="12"/>
                        <a:pt x="25" y="6"/>
                        <a:pt x="36" y="2"/>
                      </a:cubicBezTo>
                      <a:cubicBezTo>
                        <a:pt x="42" y="0"/>
                        <a:pt x="49" y="0"/>
                        <a:pt x="55" y="0"/>
                      </a:cubicBezTo>
                      <a:cubicBezTo>
                        <a:pt x="57" y="0"/>
                        <a:pt x="60" y="4"/>
                        <a:pt x="61" y="6"/>
                      </a:cubicBezTo>
                      <a:cubicBezTo>
                        <a:pt x="62" y="8"/>
                        <a:pt x="61" y="11"/>
                        <a:pt x="59" y="13"/>
                      </a:cubicBezTo>
                      <a:cubicBezTo>
                        <a:pt x="55" y="18"/>
                        <a:pt x="51" y="23"/>
                        <a:pt x="4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0" name="组合 49"/>
              <p:cNvGrpSpPr/>
              <p:nvPr/>
            </p:nvGrpSpPr>
            <p:grpSpPr>
              <a:xfrm>
                <a:off x="11192276" y="2400300"/>
                <a:ext cx="322175" cy="373063"/>
                <a:chOff x="3792874" y="3138488"/>
                <a:chExt cx="322175" cy="373063"/>
              </a:xfrm>
              <a:grpFill/>
            </p:grpSpPr>
            <p:sp>
              <p:nvSpPr>
                <p:cNvPr id="51" name="Freeform 15"/>
                <p:cNvSpPr/>
                <p:nvPr/>
              </p:nvSpPr>
              <p:spPr bwMode="auto">
                <a:xfrm>
                  <a:off x="3792874" y="3235325"/>
                  <a:ext cx="112625" cy="246063"/>
                </a:xfrm>
                <a:custGeom>
                  <a:avLst/>
                  <a:gdLst>
                    <a:gd name="T0" fmla="*/ 16 w 39"/>
                    <a:gd name="T1" fmla="*/ 29 h 58"/>
                    <a:gd name="T2" fmla="*/ 27 w 39"/>
                    <a:gd name="T3" fmla="*/ 7 h 58"/>
                    <a:gd name="T4" fmla="*/ 31 w 39"/>
                    <a:gd name="T5" fmla="*/ 1 h 58"/>
                    <a:gd name="T6" fmla="*/ 34 w 39"/>
                    <a:gd name="T7" fmla="*/ 6 h 58"/>
                    <a:gd name="T8" fmla="*/ 35 w 39"/>
                    <a:gd name="T9" fmla="*/ 26 h 58"/>
                    <a:gd name="T10" fmla="*/ 20 w 39"/>
                    <a:gd name="T11" fmla="*/ 52 h 58"/>
                    <a:gd name="T12" fmla="*/ 9 w 39"/>
                    <a:gd name="T13" fmla="*/ 57 h 58"/>
                    <a:gd name="T14" fmla="*/ 1 w 39"/>
                    <a:gd name="T15" fmla="*/ 43 h 58"/>
                    <a:gd name="T16" fmla="*/ 4 w 39"/>
                    <a:gd name="T17" fmla="*/ 6 h 58"/>
                    <a:gd name="T18" fmla="*/ 8 w 39"/>
                    <a:gd name="T19" fmla="*/ 0 h 58"/>
                    <a:gd name="T20" fmla="*/ 15 w 39"/>
                    <a:gd name="T21" fmla="*/ 6 h 58"/>
                    <a:gd name="T22" fmla="*/ 14 w 39"/>
                    <a:gd name="T23" fmla="*/ 20 h 58"/>
                    <a:gd name="T24" fmla="*/ 14 w 39"/>
                    <a:gd name="T25" fmla="*/ 28 h 58"/>
                    <a:gd name="T26" fmla="*/ 16 w 39"/>
                    <a:gd name="T27"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58">
                      <a:moveTo>
                        <a:pt x="16" y="29"/>
                      </a:moveTo>
                      <a:cubicBezTo>
                        <a:pt x="19" y="21"/>
                        <a:pt x="23" y="14"/>
                        <a:pt x="27" y="7"/>
                      </a:cubicBezTo>
                      <a:cubicBezTo>
                        <a:pt x="28" y="5"/>
                        <a:pt x="29" y="3"/>
                        <a:pt x="31" y="1"/>
                      </a:cubicBezTo>
                      <a:cubicBezTo>
                        <a:pt x="32" y="3"/>
                        <a:pt x="33" y="4"/>
                        <a:pt x="34" y="6"/>
                      </a:cubicBezTo>
                      <a:cubicBezTo>
                        <a:pt x="37" y="12"/>
                        <a:pt x="39" y="19"/>
                        <a:pt x="35" y="26"/>
                      </a:cubicBezTo>
                      <a:cubicBezTo>
                        <a:pt x="30" y="34"/>
                        <a:pt x="25" y="43"/>
                        <a:pt x="20" y="52"/>
                      </a:cubicBezTo>
                      <a:cubicBezTo>
                        <a:pt x="18" y="56"/>
                        <a:pt x="12" y="58"/>
                        <a:pt x="9" y="57"/>
                      </a:cubicBezTo>
                      <a:cubicBezTo>
                        <a:pt x="2" y="54"/>
                        <a:pt x="0" y="50"/>
                        <a:pt x="1" y="43"/>
                      </a:cubicBezTo>
                      <a:cubicBezTo>
                        <a:pt x="2" y="31"/>
                        <a:pt x="3" y="18"/>
                        <a:pt x="4" y="6"/>
                      </a:cubicBezTo>
                      <a:cubicBezTo>
                        <a:pt x="4" y="4"/>
                        <a:pt x="4" y="0"/>
                        <a:pt x="8" y="0"/>
                      </a:cubicBezTo>
                      <a:cubicBezTo>
                        <a:pt x="11" y="0"/>
                        <a:pt x="15" y="1"/>
                        <a:pt x="15" y="6"/>
                      </a:cubicBezTo>
                      <a:cubicBezTo>
                        <a:pt x="15" y="10"/>
                        <a:pt x="14" y="15"/>
                        <a:pt x="14" y="20"/>
                      </a:cubicBezTo>
                      <a:cubicBezTo>
                        <a:pt x="14" y="23"/>
                        <a:pt x="14" y="25"/>
                        <a:pt x="14" y="28"/>
                      </a:cubicBezTo>
                      <a:cubicBezTo>
                        <a:pt x="14" y="28"/>
                        <a:pt x="15" y="28"/>
                        <a:pt x="1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6"/>
                <p:cNvSpPr/>
                <p:nvPr/>
              </p:nvSpPr>
              <p:spPr bwMode="auto">
                <a:xfrm>
                  <a:off x="3980111" y="3138488"/>
                  <a:ext cx="134938" cy="373063"/>
                </a:xfrm>
                <a:custGeom>
                  <a:avLst/>
                  <a:gdLst>
                    <a:gd name="T0" fmla="*/ 9 w 47"/>
                    <a:gd name="T1" fmla="*/ 73 h 88"/>
                    <a:gd name="T2" fmla="*/ 3 w 47"/>
                    <a:gd name="T3" fmla="*/ 67 h 88"/>
                    <a:gd name="T4" fmla="*/ 3 w 47"/>
                    <a:gd name="T5" fmla="*/ 57 h 88"/>
                    <a:gd name="T6" fmla="*/ 20 w 47"/>
                    <a:gd name="T7" fmla="*/ 38 h 88"/>
                    <a:gd name="T8" fmla="*/ 33 w 47"/>
                    <a:gd name="T9" fmla="*/ 20 h 88"/>
                    <a:gd name="T10" fmla="*/ 33 w 47"/>
                    <a:gd name="T11" fmla="*/ 4 h 88"/>
                    <a:gd name="T12" fmla="*/ 32 w 47"/>
                    <a:gd name="T13" fmla="*/ 1 h 88"/>
                    <a:gd name="T14" fmla="*/ 33 w 47"/>
                    <a:gd name="T15" fmla="*/ 0 h 88"/>
                    <a:gd name="T16" fmla="*/ 41 w 47"/>
                    <a:gd name="T17" fmla="*/ 6 h 88"/>
                    <a:gd name="T18" fmla="*/ 43 w 47"/>
                    <a:gd name="T19" fmla="*/ 26 h 88"/>
                    <a:gd name="T20" fmla="*/ 29 w 47"/>
                    <a:gd name="T21" fmla="*/ 48 h 88"/>
                    <a:gd name="T22" fmla="*/ 30 w 47"/>
                    <a:gd name="T23" fmla="*/ 52 h 88"/>
                    <a:gd name="T24" fmla="*/ 40 w 47"/>
                    <a:gd name="T25" fmla="*/ 73 h 88"/>
                    <a:gd name="T26" fmla="*/ 41 w 47"/>
                    <a:gd name="T27" fmla="*/ 84 h 88"/>
                    <a:gd name="T28" fmla="*/ 37 w 47"/>
                    <a:gd name="T29" fmla="*/ 86 h 88"/>
                    <a:gd name="T30" fmla="*/ 31 w 47"/>
                    <a:gd name="T31" fmla="*/ 75 h 88"/>
                    <a:gd name="T32" fmla="*/ 28 w 47"/>
                    <a:gd name="T33" fmla="*/ 60 h 88"/>
                    <a:gd name="T34" fmla="*/ 22 w 47"/>
                    <a:gd name="T35" fmla="*/ 59 h 88"/>
                    <a:gd name="T36" fmla="*/ 9 w 47"/>
                    <a:gd name="T37"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 h="88">
                      <a:moveTo>
                        <a:pt x="9" y="73"/>
                      </a:moveTo>
                      <a:cubicBezTo>
                        <a:pt x="7" y="71"/>
                        <a:pt x="5" y="69"/>
                        <a:pt x="3" y="67"/>
                      </a:cubicBezTo>
                      <a:cubicBezTo>
                        <a:pt x="1" y="64"/>
                        <a:pt x="0" y="61"/>
                        <a:pt x="3" y="57"/>
                      </a:cubicBezTo>
                      <a:cubicBezTo>
                        <a:pt x="9" y="51"/>
                        <a:pt x="14" y="45"/>
                        <a:pt x="20" y="38"/>
                      </a:cubicBezTo>
                      <a:cubicBezTo>
                        <a:pt x="24" y="32"/>
                        <a:pt x="28" y="26"/>
                        <a:pt x="33" y="20"/>
                      </a:cubicBezTo>
                      <a:cubicBezTo>
                        <a:pt x="36" y="15"/>
                        <a:pt x="36" y="9"/>
                        <a:pt x="33" y="4"/>
                      </a:cubicBezTo>
                      <a:cubicBezTo>
                        <a:pt x="32" y="3"/>
                        <a:pt x="32" y="2"/>
                        <a:pt x="32" y="1"/>
                      </a:cubicBezTo>
                      <a:cubicBezTo>
                        <a:pt x="32" y="1"/>
                        <a:pt x="33" y="0"/>
                        <a:pt x="33" y="0"/>
                      </a:cubicBezTo>
                      <a:cubicBezTo>
                        <a:pt x="36" y="2"/>
                        <a:pt x="39" y="4"/>
                        <a:pt x="41" y="6"/>
                      </a:cubicBezTo>
                      <a:cubicBezTo>
                        <a:pt x="46" y="11"/>
                        <a:pt x="47" y="20"/>
                        <a:pt x="43" y="26"/>
                      </a:cubicBezTo>
                      <a:cubicBezTo>
                        <a:pt x="39" y="33"/>
                        <a:pt x="34" y="40"/>
                        <a:pt x="29" y="48"/>
                      </a:cubicBezTo>
                      <a:cubicBezTo>
                        <a:pt x="29" y="49"/>
                        <a:pt x="29" y="52"/>
                        <a:pt x="30" y="52"/>
                      </a:cubicBezTo>
                      <a:cubicBezTo>
                        <a:pt x="38" y="57"/>
                        <a:pt x="38" y="65"/>
                        <a:pt x="40" y="73"/>
                      </a:cubicBezTo>
                      <a:cubicBezTo>
                        <a:pt x="41" y="76"/>
                        <a:pt x="41" y="80"/>
                        <a:pt x="41" y="84"/>
                      </a:cubicBezTo>
                      <a:cubicBezTo>
                        <a:pt x="41" y="87"/>
                        <a:pt x="39" y="88"/>
                        <a:pt x="37" y="86"/>
                      </a:cubicBezTo>
                      <a:cubicBezTo>
                        <a:pt x="33" y="83"/>
                        <a:pt x="31" y="81"/>
                        <a:pt x="31" y="75"/>
                      </a:cubicBezTo>
                      <a:cubicBezTo>
                        <a:pt x="31" y="70"/>
                        <a:pt x="30" y="65"/>
                        <a:pt x="28" y="60"/>
                      </a:cubicBezTo>
                      <a:cubicBezTo>
                        <a:pt x="27" y="55"/>
                        <a:pt x="25" y="56"/>
                        <a:pt x="22" y="59"/>
                      </a:cubicBezTo>
                      <a:cubicBezTo>
                        <a:pt x="18" y="64"/>
                        <a:pt x="14" y="68"/>
                        <a:pt x="9"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7"/>
                <p:cNvSpPr/>
                <p:nvPr/>
              </p:nvSpPr>
              <p:spPr bwMode="auto">
                <a:xfrm>
                  <a:off x="3872924" y="3138488"/>
                  <a:ext cx="75438" cy="79375"/>
                </a:xfrm>
                <a:custGeom>
                  <a:avLst/>
                  <a:gdLst>
                    <a:gd name="T0" fmla="*/ 0 w 26"/>
                    <a:gd name="T1" fmla="*/ 0 h 19"/>
                    <a:gd name="T2" fmla="*/ 20 w 26"/>
                    <a:gd name="T3" fmla="*/ 1 h 19"/>
                    <a:gd name="T4" fmla="*/ 23 w 26"/>
                    <a:gd name="T5" fmla="*/ 12 h 19"/>
                    <a:gd name="T6" fmla="*/ 12 w 26"/>
                    <a:gd name="T7" fmla="*/ 18 h 19"/>
                    <a:gd name="T8" fmla="*/ 3 w 26"/>
                    <a:gd name="T9" fmla="*/ 11 h 19"/>
                    <a:gd name="T10" fmla="*/ 0 w 26"/>
                    <a:gd name="T11" fmla="*/ 0 h 19"/>
                  </a:gdLst>
                  <a:ahLst/>
                  <a:cxnLst>
                    <a:cxn ang="0">
                      <a:pos x="T0" y="T1"/>
                    </a:cxn>
                    <a:cxn ang="0">
                      <a:pos x="T2" y="T3"/>
                    </a:cxn>
                    <a:cxn ang="0">
                      <a:pos x="T4" y="T5"/>
                    </a:cxn>
                    <a:cxn ang="0">
                      <a:pos x="T6" y="T7"/>
                    </a:cxn>
                    <a:cxn ang="0">
                      <a:pos x="T8" y="T9"/>
                    </a:cxn>
                    <a:cxn ang="0">
                      <a:pos x="T10" y="T11"/>
                    </a:cxn>
                  </a:cxnLst>
                  <a:rect l="0" t="0" r="r" b="b"/>
                  <a:pathLst>
                    <a:path w="26" h="19">
                      <a:moveTo>
                        <a:pt x="0" y="0"/>
                      </a:moveTo>
                      <a:cubicBezTo>
                        <a:pt x="8" y="1"/>
                        <a:pt x="14" y="1"/>
                        <a:pt x="20" y="1"/>
                      </a:cubicBezTo>
                      <a:cubicBezTo>
                        <a:pt x="24" y="1"/>
                        <a:pt x="26" y="8"/>
                        <a:pt x="23" y="12"/>
                      </a:cubicBezTo>
                      <a:cubicBezTo>
                        <a:pt x="21" y="16"/>
                        <a:pt x="17" y="19"/>
                        <a:pt x="12" y="18"/>
                      </a:cubicBezTo>
                      <a:cubicBezTo>
                        <a:pt x="8" y="18"/>
                        <a:pt x="5" y="15"/>
                        <a:pt x="3" y="11"/>
                      </a:cubicBezTo>
                      <a:cubicBezTo>
                        <a:pt x="2" y="8"/>
                        <a:pt x="1"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34" name="组合 33"/>
            <p:cNvGrpSpPr/>
            <p:nvPr/>
          </p:nvGrpSpPr>
          <p:grpSpPr>
            <a:xfrm>
              <a:off x="598941" y="6399999"/>
              <a:ext cx="1102619" cy="276499"/>
              <a:chOff x="6738929" y="2270918"/>
              <a:chExt cx="2766486" cy="693738"/>
            </a:xfrm>
            <a:grpFill/>
          </p:grpSpPr>
          <p:grpSp>
            <p:nvGrpSpPr>
              <p:cNvPr id="35" name="组合 34"/>
              <p:cNvGrpSpPr/>
              <p:nvPr/>
            </p:nvGrpSpPr>
            <p:grpSpPr>
              <a:xfrm>
                <a:off x="8180494" y="2355056"/>
                <a:ext cx="484188" cy="509588"/>
                <a:chOff x="6113463" y="3541713"/>
                <a:chExt cx="484188" cy="509588"/>
              </a:xfrm>
              <a:grpFill/>
            </p:grpSpPr>
            <p:sp>
              <p:nvSpPr>
                <p:cNvPr id="45" name="Freeform 9"/>
                <p:cNvSpPr>
                  <a:spLocks noEditPoints="1"/>
                </p:cNvSpPr>
                <p:nvPr/>
              </p:nvSpPr>
              <p:spPr bwMode="auto">
                <a:xfrm>
                  <a:off x="6113463" y="3579813"/>
                  <a:ext cx="252413" cy="428625"/>
                </a:xfrm>
                <a:custGeom>
                  <a:avLst/>
                  <a:gdLst>
                    <a:gd name="T0" fmla="*/ 39 w 59"/>
                    <a:gd name="T1" fmla="*/ 78 h 101"/>
                    <a:gd name="T2" fmla="*/ 17 w 59"/>
                    <a:gd name="T3" fmla="*/ 94 h 101"/>
                    <a:gd name="T4" fmla="*/ 8 w 59"/>
                    <a:gd name="T5" fmla="*/ 94 h 101"/>
                    <a:gd name="T6" fmla="*/ 0 w 59"/>
                    <a:gd name="T7" fmla="*/ 79 h 101"/>
                    <a:gd name="T8" fmla="*/ 17 w 59"/>
                    <a:gd name="T9" fmla="*/ 73 h 101"/>
                    <a:gd name="T10" fmla="*/ 10 w 59"/>
                    <a:gd name="T11" fmla="*/ 68 h 101"/>
                    <a:gd name="T12" fmla="*/ 8 w 59"/>
                    <a:gd name="T13" fmla="*/ 60 h 101"/>
                    <a:gd name="T14" fmla="*/ 18 w 59"/>
                    <a:gd name="T15" fmla="*/ 23 h 101"/>
                    <a:gd name="T16" fmla="*/ 26 w 59"/>
                    <a:gd name="T17" fmla="*/ 17 h 101"/>
                    <a:gd name="T18" fmla="*/ 36 w 59"/>
                    <a:gd name="T19" fmla="*/ 26 h 101"/>
                    <a:gd name="T20" fmla="*/ 36 w 59"/>
                    <a:gd name="T21" fmla="*/ 27 h 101"/>
                    <a:gd name="T22" fmla="*/ 43 w 59"/>
                    <a:gd name="T23" fmla="*/ 40 h 101"/>
                    <a:gd name="T24" fmla="*/ 42 w 59"/>
                    <a:gd name="T25" fmla="*/ 12 h 101"/>
                    <a:gd name="T26" fmla="*/ 21 w 59"/>
                    <a:gd name="T27" fmla="*/ 5 h 101"/>
                    <a:gd name="T28" fmla="*/ 44 w 59"/>
                    <a:gd name="T29" fmla="*/ 1 h 101"/>
                    <a:gd name="T30" fmla="*/ 57 w 59"/>
                    <a:gd name="T31" fmla="*/ 17 h 101"/>
                    <a:gd name="T32" fmla="*/ 56 w 59"/>
                    <a:gd name="T33" fmla="*/ 48 h 101"/>
                    <a:gd name="T34" fmla="*/ 57 w 59"/>
                    <a:gd name="T35" fmla="*/ 55 h 101"/>
                    <a:gd name="T36" fmla="*/ 55 w 59"/>
                    <a:gd name="T37" fmla="*/ 64 h 101"/>
                    <a:gd name="T38" fmla="*/ 54 w 59"/>
                    <a:gd name="T39" fmla="*/ 71 h 101"/>
                    <a:gd name="T40" fmla="*/ 52 w 59"/>
                    <a:gd name="T41" fmla="*/ 95 h 101"/>
                    <a:gd name="T42" fmla="*/ 49 w 59"/>
                    <a:gd name="T43" fmla="*/ 101 h 101"/>
                    <a:gd name="T44" fmla="*/ 43 w 59"/>
                    <a:gd name="T45" fmla="*/ 98 h 101"/>
                    <a:gd name="T46" fmla="*/ 38 w 59"/>
                    <a:gd name="T47" fmla="*/ 86 h 101"/>
                    <a:gd name="T48" fmla="*/ 39 w 59"/>
                    <a:gd name="T49" fmla="*/ 78 h 101"/>
                    <a:gd name="T50" fmla="*/ 42 w 59"/>
                    <a:gd name="T51" fmla="*/ 47 h 101"/>
                    <a:gd name="T52" fmla="*/ 32 w 59"/>
                    <a:gd name="T53" fmla="*/ 44 h 101"/>
                    <a:gd name="T54" fmla="*/ 29 w 59"/>
                    <a:gd name="T55" fmla="*/ 64 h 101"/>
                    <a:gd name="T56" fmla="*/ 42 w 59"/>
                    <a:gd name="T57" fmla="*/ 4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101">
                      <a:moveTo>
                        <a:pt x="39" y="78"/>
                      </a:moveTo>
                      <a:cubicBezTo>
                        <a:pt x="31" y="84"/>
                        <a:pt x="24" y="89"/>
                        <a:pt x="17" y="94"/>
                      </a:cubicBezTo>
                      <a:cubicBezTo>
                        <a:pt x="14" y="97"/>
                        <a:pt x="11" y="96"/>
                        <a:pt x="8" y="94"/>
                      </a:cubicBezTo>
                      <a:cubicBezTo>
                        <a:pt x="4" y="90"/>
                        <a:pt x="0" y="86"/>
                        <a:pt x="0" y="79"/>
                      </a:cubicBezTo>
                      <a:cubicBezTo>
                        <a:pt x="6" y="82"/>
                        <a:pt x="12" y="80"/>
                        <a:pt x="17" y="73"/>
                      </a:cubicBezTo>
                      <a:cubicBezTo>
                        <a:pt x="15" y="72"/>
                        <a:pt x="13" y="70"/>
                        <a:pt x="10" y="68"/>
                      </a:cubicBezTo>
                      <a:cubicBezTo>
                        <a:pt x="7" y="66"/>
                        <a:pt x="7" y="63"/>
                        <a:pt x="8" y="60"/>
                      </a:cubicBezTo>
                      <a:cubicBezTo>
                        <a:pt x="11" y="48"/>
                        <a:pt x="15" y="36"/>
                        <a:pt x="18" y="23"/>
                      </a:cubicBezTo>
                      <a:cubicBezTo>
                        <a:pt x="19" y="20"/>
                        <a:pt x="20" y="16"/>
                        <a:pt x="26" y="17"/>
                      </a:cubicBezTo>
                      <a:cubicBezTo>
                        <a:pt x="32" y="18"/>
                        <a:pt x="36" y="21"/>
                        <a:pt x="36" y="26"/>
                      </a:cubicBezTo>
                      <a:cubicBezTo>
                        <a:pt x="36" y="26"/>
                        <a:pt x="36" y="27"/>
                        <a:pt x="36" y="27"/>
                      </a:cubicBezTo>
                      <a:cubicBezTo>
                        <a:pt x="35" y="33"/>
                        <a:pt x="38" y="37"/>
                        <a:pt x="43" y="40"/>
                      </a:cubicBezTo>
                      <a:cubicBezTo>
                        <a:pt x="43" y="31"/>
                        <a:pt x="42" y="22"/>
                        <a:pt x="42" y="12"/>
                      </a:cubicBezTo>
                      <a:cubicBezTo>
                        <a:pt x="30" y="16"/>
                        <a:pt x="20" y="12"/>
                        <a:pt x="21" y="5"/>
                      </a:cubicBezTo>
                      <a:cubicBezTo>
                        <a:pt x="29" y="3"/>
                        <a:pt x="36" y="1"/>
                        <a:pt x="44" y="1"/>
                      </a:cubicBezTo>
                      <a:cubicBezTo>
                        <a:pt x="54" y="0"/>
                        <a:pt x="59" y="8"/>
                        <a:pt x="57" y="17"/>
                      </a:cubicBezTo>
                      <a:cubicBezTo>
                        <a:pt x="56" y="27"/>
                        <a:pt x="56" y="38"/>
                        <a:pt x="56" y="48"/>
                      </a:cubicBezTo>
                      <a:cubicBezTo>
                        <a:pt x="56" y="50"/>
                        <a:pt x="57" y="52"/>
                        <a:pt x="57" y="55"/>
                      </a:cubicBezTo>
                      <a:cubicBezTo>
                        <a:pt x="57" y="58"/>
                        <a:pt x="56" y="61"/>
                        <a:pt x="55" y="64"/>
                      </a:cubicBezTo>
                      <a:cubicBezTo>
                        <a:pt x="55" y="66"/>
                        <a:pt x="54" y="68"/>
                        <a:pt x="54" y="71"/>
                      </a:cubicBezTo>
                      <a:cubicBezTo>
                        <a:pt x="53" y="79"/>
                        <a:pt x="53" y="87"/>
                        <a:pt x="52" y="95"/>
                      </a:cubicBezTo>
                      <a:cubicBezTo>
                        <a:pt x="52" y="97"/>
                        <a:pt x="51" y="100"/>
                        <a:pt x="49" y="101"/>
                      </a:cubicBezTo>
                      <a:cubicBezTo>
                        <a:pt x="47" y="101"/>
                        <a:pt x="44" y="100"/>
                        <a:pt x="43" y="98"/>
                      </a:cubicBezTo>
                      <a:cubicBezTo>
                        <a:pt x="39" y="95"/>
                        <a:pt x="36" y="92"/>
                        <a:pt x="38" y="86"/>
                      </a:cubicBezTo>
                      <a:cubicBezTo>
                        <a:pt x="39" y="84"/>
                        <a:pt x="39" y="81"/>
                        <a:pt x="39" y="78"/>
                      </a:cubicBezTo>
                      <a:close/>
                      <a:moveTo>
                        <a:pt x="42" y="47"/>
                      </a:moveTo>
                      <a:cubicBezTo>
                        <a:pt x="39" y="46"/>
                        <a:pt x="36" y="45"/>
                        <a:pt x="32" y="44"/>
                      </a:cubicBezTo>
                      <a:cubicBezTo>
                        <a:pt x="31" y="51"/>
                        <a:pt x="30" y="57"/>
                        <a:pt x="29" y="64"/>
                      </a:cubicBezTo>
                      <a:cubicBezTo>
                        <a:pt x="39" y="61"/>
                        <a:pt x="42" y="57"/>
                        <a:pt x="42"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0"/>
                <p:cNvSpPr>
                  <a:spLocks noEditPoints="1"/>
                </p:cNvSpPr>
                <p:nvPr/>
              </p:nvSpPr>
              <p:spPr bwMode="auto">
                <a:xfrm>
                  <a:off x="6361113" y="3541713"/>
                  <a:ext cx="236538" cy="509588"/>
                </a:xfrm>
                <a:custGeom>
                  <a:avLst/>
                  <a:gdLst>
                    <a:gd name="T0" fmla="*/ 11 w 55"/>
                    <a:gd name="T1" fmla="*/ 89 h 120"/>
                    <a:gd name="T2" fmla="*/ 10 w 55"/>
                    <a:gd name="T3" fmla="*/ 100 h 120"/>
                    <a:gd name="T4" fmla="*/ 6 w 55"/>
                    <a:gd name="T5" fmla="*/ 104 h 120"/>
                    <a:gd name="T6" fmla="*/ 1 w 55"/>
                    <a:gd name="T7" fmla="*/ 99 h 120"/>
                    <a:gd name="T8" fmla="*/ 3 w 55"/>
                    <a:gd name="T9" fmla="*/ 84 h 120"/>
                    <a:gd name="T10" fmla="*/ 14 w 55"/>
                    <a:gd name="T11" fmla="*/ 37 h 120"/>
                    <a:gd name="T12" fmla="*/ 22 w 55"/>
                    <a:gd name="T13" fmla="*/ 11 h 120"/>
                    <a:gd name="T14" fmla="*/ 26 w 55"/>
                    <a:gd name="T15" fmla="*/ 19 h 120"/>
                    <a:gd name="T16" fmla="*/ 20 w 55"/>
                    <a:gd name="T17" fmla="*/ 40 h 120"/>
                    <a:gd name="T18" fmla="*/ 27 w 55"/>
                    <a:gd name="T19" fmla="*/ 35 h 120"/>
                    <a:gd name="T20" fmla="*/ 35 w 55"/>
                    <a:gd name="T21" fmla="*/ 30 h 120"/>
                    <a:gd name="T22" fmla="*/ 33 w 55"/>
                    <a:gd name="T23" fmla="*/ 9 h 120"/>
                    <a:gd name="T24" fmla="*/ 28 w 55"/>
                    <a:gd name="T25" fmla="*/ 8 h 120"/>
                    <a:gd name="T26" fmla="*/ 19 w 55"/>
                    <a:gd name="T27" fmla="*/ 12 h 120"/>
                    <a:gd name="T28" fmla="*/ 12 w 55"/>
                    <a:gd name="T29" fmla="*/ 15 h 120"/>
                    <a:gd name="T30" fmla="*/ 9 w 55"/>
                    <a:gd name="T31" fmla="*/ 11 h 120"/>
                    <a:gd name="T32" fmla="*/ 11 w 55"/>
                    <a:gd name="T33" fmla="*/ 8 h 120"/>
                    <a:gd name="T34" fmla="*/ 31 w 55"/>
                    <a:gd name="T35" fmla="*/ 0 h 120"/>
                    <a:gd name="T36" fmla="*/ 45 w 55"/>
                    <a:gd name="T37" fmla="*/ 15 h 120"/>
                    <a:gd name="T38" fmla="*/ 44 w 55"/>
                    <a:gd name="T39" fmla="*/ 46 h 120"/>
                    <a:gd name="T40" fmla="*/ 48 w 55"/>
                    <a:gd name="T41" fmla="*/ 54 h 120"/>
                    <a:gd name="T42" fmla="*/ 48 w 55"/>
                    <a:gd name="T43" fmla="*/ 71 h 120"/>
                    <a:gd name="T44" fmla="*/ 44 w 55"/>
                    <a:gd name="T45" fmla="*/ 77 h 120"/>
                    <a:gd name="T46" fmla="*/ 44 w 55"/>
                    <a:gd name="T47" fmla="*/ 110 h 120"/>
                    <a:gd name="T48" fmla="*/ 44 w 55"/>
                    <a:gd name="T49" fmla="*/ 114 h 120"/>
                    <a:gd name="T50" fmla="*/ 41 w 55"/>
                    <a:gd name="T51" fmla="*/ 120 h 120"/>
                    <a:gd name="T52" fmla="*/ 32 w 55"/>
                    <a:gd name="T53" fmla="*/ 118 h 120"/>
                    <a:gd name="T54" fmla="*/ 13 w 55"/>
                    <a:gd name="T55" fmla="*/ 91 h 120"/>
                    <a:gd name="T56" fmla="*/ 12 w 55"/>
                    <a:gd name="T57" fmla="*/ 89 h 120"/>
                    <a:gd name="T58" fmla="*/ 11 w 55"/>
                    <a:gd name="T59" fmla="*/ 89 h 120"/>
                    <a:gd name="T60" fmla="*/ 24 w 55"/>
                    <a:gd name="T61" fmla="*/ 76 h 120"/>
                    <a:gd name="T62" fmla="*/ 23 w 55"/>
                    <a:gd name="T63" fmla="*/ 74 h 120"/>
                    <a:gd name="T64" fmla="*/ 27 w 55"/>
                    <a:gd name="T65" fmla="*/ 71 h 120"/>
                    <a:gd name="T66" fmla="*/ 33 w 55"/>
                    <a:gd name="T67" fmla="*/ 67 h 120"/>
                    <a:gd name="T68" fmla="*/ 32 w 55"/>
                    <a:gd name="T69" fmla="*/ 63 h 120"/>
                    <a:gd name="T70" fmla="*/ 22 w 55"/>
                    <a:gd name="T71" fmla="*/ 52 h 120"/>
                    <a:gd name="T72" fmla="*/ 18 w 55"/>
                    <a:gd name="T73" fmla="*/ 89 h 120"/>
                    <a:gd name="T74" fmla="*/ 33 w 55"/>
                    <a:gd name="T75" fmla="*/ 107 h 120"/>
                    <a:gd name="T76" fmla="*/ 35 w 55"/>
                    <a:gd name="T77" fmla="*/ 77 h 120"/>
                    <a:gd name="T78" fmla="*/ 31 w 55"/>
                    <a:gd name="T79" fmla="*/ 75 h 120"/>
                    <a:gd name="T80" fmla="*/ 24 w 55"/>
                    <a:gd name="T81" fmla="*/ 7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 h="120">
                      <a:moveTo>
                        <a:pt x="11" y="89"/>
                      </a:moveTo>
                      <a:cubicBezTo>
                        <a:pt x="10" y="93"/>
                        <a:pt x="10" y="96"/>
                        <a:pt x="10" y="100"/>
                      </a:cubicBezTo>
                      <a:cubicBezTo>
                        <a:pt x="9" y="102"/>
                        <a:pt x="9" y="104"/>
                        <a:pt x="6" y="104"/>
                      </a:cubicBezTo>
                      <a:cubicBezTo>
                        <a:pt x="3" y="104"/>
                        <a:pt x="0" y="103"/>
                        <a:pt x="1" y="99"/>
                      </a:cubicBezTo>
                      <a:cubicBezTo>
                        <a:pt x="2" y="94"/>
                        <a:pt x="2" y="89"/>
                        <a:pt x="3" y="84"/>
                      </a:cubicBezTo>
                      <a:cubicBezTo>
                        <a:pt x="7" y="68"/>
                        <a:pt x="10" y="53"/>
                        <a:pt x="14" y="37"/>
                      </a:cubicBezTo>
                      <a:cubicBezTo>
                        <a:pt x="16" y="29"/>
                        <a:pt x="19" y="20"/>
                        <a:pt x="22" y="11"/>
                      </a:cubicBezTo>
                      <a:cubicBezTo>
                        <a:pt x="26" y="13"/>
                        <a:pt x="27" y="15"/>
                        <a:pt x="26" y="19"/>
                      </a:cubicBezTo>
                      <a:cubicBezTo>
                        <a:pt x="24" y="25"/>
                        <a:pt x="22" y="32"/>
                        <a:pt x="20" y="40"/>
                      </a:cubicBezTo>
                      <a:cubicBezTo>
                        <a:pt x="23" y="37"/>
                        <a:pt x="25" y="36"/>
                        <a:pt x="27" y="35"/>
                      </a:cubicBezTo>
                      <a:cubicBezTo>
                        <a:pt x="30" y="33"/>
                        <a:pt x="34" y="32"/>
                        <a:pt x="35" y="30"/>
                      </a:cubicBezTo>
                      <a:cubicBezTo>
                        <a:pt x="36" y="23"/>
                        <a:pt x="37" y="16"/>
                        <a:pt x="33" y="9"/>
                      </a:cubicBezTo>
                      <a:cubicBezTo>
                        <a:pt x="33" y="8"/>
                        <a:pt x="30" y="7"/>
                        <a:pt x="28" y="8"/>
                      </a:cubicBezTo>
                      <a:cubicBezTo>
                        <a:pt x="25" y="9"/>
                        <a:pt x="22" y="11"/>
                        <a:pt x="19" y="12"/>
                      </a:cubicBezTo>
                      <a:cubicBezTo>
                        <a:pt x="17" y="13"/>
                        <a:pt x="15" y="15"/>
                        <a:pt x="12" y="15"/>
                      </a:cubicBezTo>
                      <a:cubicBezTo>
                        <a:pt x="11" y="15"/>
                        <a:pt x="9" y="13"/>
                        <a:pt x="9" y="11"/>
                      </a:cubicBezTo>
                      <a:cubicBezTo>
                        <a:pt x="8" y="11"/>
                        <a:pt x="10" y="9"/>
                        <a:pt x="11" y="8"/>
                      </a:cubicBezTo>
                      <a:cubicBezTo>
                        <a:pt x="17" y="4"/>
                        <a:pt x="23" y="0"/>
                        <a:pt x="31" y="0"/>
                      </a:cubicBezTo>
                      <a:cubicBezTo>
                        <a:pt x="41" y="1"/>
                        <a:pt x="46" y="5"/>
                        <a:pt x="45" y="15"/>
                      </a:cubicBezTo>
                      <a:cubicBezTo>
                        <a:pt x="45" y="25"/>
                        <a:pt x="45" y="36"/>
                        <a:pt x="44" y="46"/>
                      </a:cubicBezTo>
                      <a:cubicBezTo>
                        <a:pt x="44" y="50"/>
                        <a:pt x="45" y="52"/>
                        <a:pt x="48" y="54"/>
                      </a:cubicBezTo>
                      <a:cubicBezTo>
                        <a:pt x="55" y="60"/>
                        <a:pt x="55" y="66"/>
                        <a:pt x="48" y="71"/>
                      </a:cubicBezTo>
                      <a:cubicBezTo>
                        <a:pt x="45" y="72"/>
                        <a:pt x="44" y="74"/>
                        <a:pt x="44" y="77"/>
                      </a:cubicBezTo>
                      <a:cubicBezTo>
                        <a:pt x="45" y="88"/>
                        <a:pt x="44" y="99"/>
                        <a:pt x="44" y="110"/>
                      </a:cubicBezTo>
                      <a:cubicBezTo>
                        <a:pt x="44" y="112"/>
                        <a:pt x="45" y="113"/>
                        <a:pt x="44" y="114"/>
                      </a:cubicBezTo>
                      <a:cubicBezTo>
                        <a:pt x="43" y="116"/>
                        <a:pt x="42" y="120"/>
                        <a:pt x="41" y="120"/>
                      </a:cubicBezTo>
                      <a:cubicBezTo>
                        <a:pt x="38" y="120"/>
                        <a:pt x="34" y="120"/>
                        <a:pt x="32" y="118"/>
                      </a:cubicBezTo>
                      <a:cubicBezTo>
                        <a:pt x="25" y="109"/>
                        <a:pt x="19" y="100"/>
                        <a:pt x="13" y="91"/>
                      </a:cubicBezTo>
                      <a:cubicBezTo>
                        <a:pt x="12" y="90"/>
                        <a:pt x="12" y="90"/>
                        <a:pt x="12" y="89"/>
                      </a:cubicBezTo>
                      <a:cubicBezTo>
                        <a:pt x="11" y="89"/>
                        <a:pt x="11" y="89"/>
                        <a:pt x="11" y="89"/>
                      </a:cubicBezTo>
                      <a:close/>
                      <a:moveTo>
                        <a:pt x="24" y="76"/>
                      </a:moveTo>
                      <a:cubicBezTo>
                        <a:pt x="23" y="75"/>
                        <a:pt x="23" y="75"/>
                        <a:pt x="23" y="74"/>
                      </a:cubicBezTo>
                      <a:cubicBezTo>
                        <a:pt x="24" y="73"/>
                        <a:pt x="26" y="72"/>
                        <a:pt x="27" y="71"/>
                      </a:cubicBezTo>
                      <a:cubicBezTo>
                        <a:pt x="29" y="70"/>
                        <a:pt x="31" y="69"/>
                        <a:pt x="33" y="67"/>
                      </a:cubicBezTo>
                      <a:cubicBezTo>
                        <a:pt x="35" y="66"/>
                        <a:pt x="35" y="63"/>
                        <a:pt x="32" y="63"/>
                      </a:cubicBezTo>
                      <a:cubicBezTo>
                        <a:pt x="27" y="61"/>
                        <a:pt x="24" y="58"/>
                        <a:pt x="22" y="52"/>
                      </a:cubicBezTo>
                      <a:cubicBezTo>
                        <a:pt x="17" y="65"/>
                        <a:pt x="13" y="77"/>
                        <a:pt x="18" y="89"/>
                      </a:cubicBezTo>
                      <a:cubicBezTo>
                        <a:pt x="21" y="97"/>
                        <a:pt x="27" y="101"/>
                        <a:pt x="33" y="107"/>
                      </a:cubicBezTo>
                      <a:cubicBezTo>
                        <a:pt x="34" y="97"/>
                        <a:pt x="34" y="87"/>
                        <a:pt x="35" y="77"/>
                      </a:cubicBezTo>
                      <a:cubicBezTo>
                        <a:pt x="35" y="77"/>
                        <a:pt x="32" y="75"/>
                        <a:pt x="31" y="75"/>
                      </a:cubicBezTo>
                      <a:cubicBezTo>
                        <a:pt x="29" y="75"/>
                        <a:pt x="26" y="76"/>
                        <a:pt x="24"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6" name="组合 35"/>
              <p:cNvGrpSpPr/>
              <p:nvPr/>
            </p:nvGrpSpPr>
            <p:grpSpPr>
              <a:xfrm>
                <a:off x="6738929" y="2270918"/>
                <a:ext cx="549275" cy="693738"/>
                <a:chOff x="6108700" y="2066926"/>
                <a:chExt cx="549275" cy="693738"/>
              </a:xfrm>
              <a:grpFill/>
            </p:grpSpPr>
            <p:sp>
              <p:nvSpPr>
                <p:cNvPr id="43" name="Freeform 13"/>
                <p:cNvSpPr>
                  <a:spLocks noEditPoints="1"/>
                </p:cNvSpPr>
                <p:nvPr/>
              </p:nvSpPr>
              <p:spPr bwMode="auto">
                <a:xfrm>
                  <a:off x="6108700" y="2066926"/>
                  <a:ext cx="549275" cy="655638"/>
                </a:xfrm>
                <a:custGeom>
                  <a:avLst/>
                  <a:gdLst>
                    <a:gd name="T0" fmla="*/ 54 w 128"/>
                    <a:gd name="T1" fmla="*/ 76 h 154"/>
                    <a:gd name="T2" fmla="*/ 66 w 128"/>
                    <a:gd name="T3" fmla="*/ 53 h 154"/>
                    <a:gd name="T4" fmla="*/ 49 w 128"/>
                    <a:gd name="T5" fmla="*/ 47 h 154"/>
                    <a:gd name="T6" fmla="*/ 64 w 128"/>
                    <a:gd name="T7" fmla="*/ 44 h 154"/>
                    <a:gd name="T8" fmla="*/ 83 w 128"/>
                    <a:gd name="T9" fmla="*/ 6 h 154"/>
                    <a:gd name="T10" fmla="*/ 91 w 128"/>
                    <a:gd name="T11" fmla="*/ 11 h 154"/>
                    <a:gd name="T12" fmla="*/ 96 w 128"/>
                    <a:gd name="T13" fmla="*/ 36 h 154"/>
                    <a:gd name="T14" fmla="*/ 106 w 128"/>
                    <a:gd name="T15" fmla="*/ 41 h 154"/>
                    <a:gd name="T16" fmla="*/ 82 w 128"/>
                    <a:gd name="T17" fmla="*/ 50 h 154"/>
                    <a:gd name="T18" fmla="*/ 71 w 128"/>
                    <a:gd name="T19" fmla="*/ 65 h 154"/>
                    <a:gd name="T20" fmla="*/ 110 w 128"/>
                    <a:gd name="T21" fmla="*/ 74 h 154"/>
                    <a:gd name="T22" fmla="*/ 101 w 128"/>
                    <a:gd name="T23" fmla="*/ 87 h 154"/>
                    <a:gd name="T24" fmla="*/ 111 w 128"/>
                    <a:gd name="T25" fmla="*/ 98 h 154"/>
                    <a:gd name="T26" fmla="*/ 92 w 128"/>
                    <a:gd name="T27" fmla="*/ 104 h 154"/>
                    <a:gd name="T28" fmla="*/ 86 w 128"/>
                    <a:gd name="T29" fmla="*/ 116 h 154"/>
                    <a:gd name="T30" fmla="*/ 124 w 128"/>
                    <a:gd name="T31" fmla="*/ 112 h 154"/>
                    <a:gd name="T32" fmla="*/ 120 w 128"/>
                    <a:gd name="T33" fmla="*/ 122 h 154"/>
                    <a:gd name="T34" fmla="*/ 111 w 128"/>
                    <a:gd name="T35" fmla="*/ 144 h 154"/>
                    <a:gd name="T36" fmla="*/ 105 w 128"/>
                    <a:gd name="T37" fmla="*/ 153 h 154"/>
                    <a:gd name="T38" fmla="*/ 55 w 128"/>
                    <a:gd name="T39" fmla="*/ 129 h 154"/>
                    <a:gd name="T40" fmla="*/ 53 w 128"/>
                    <a:gd name="T41" fmla="*/ 121 h 154"/>
                    <a:gd name="T42" fmla="*/ 61 w 128"/>
                    <a:gd name="T43" fmla="*/ 125 h 154"/>
                    <a:gd name="T44" fmla="*/ 94 w 128"/>
                    <a:gd name="T45" fmla="*/ 140 h 154"/>
                    <a:gd name="T46" fmla="*/ 85 w 128"/>
                    <a:gd name="T47" fmla="*/ 127 h 154"/>
                    <a:gd name="T48" fmla="*/ 71 w 128"/>
                    <a:gd name="T49" fmla="*/ 108 h 154"/>
                    <a:gd name="T50" fmla="*/ 52 w 128"/>
                    <a:gd name="T51" fmla="*/ 113 h 154"/>
                    <a:gd name="T52" fmla="*/ 38 w 128"/>
                    <a:gd name="T53" fmla="*/ 97 h 154"/>
                    <a:gd name="T54" fmla="*/ 51 w 128"/>
                    <a:gd name="T55" fmla="*/ 97 h 154"/>
                    <a:gd name="T56" fmla="*/ 34 w 128"/>
                    <a:gd name="T57" fmla="*/ 93 h 154"/>
                    <a:gd name="T58" fmla="*/ 35 w 128"/>
                    <a:gd name="T59" fmla="*/ 105 h 154"/>
                    <a:gd name="T60" fmla="*/ 26 w 128"/>
                    <a:gd name="T61" fmla="*/ 154 h 154"/>
                    <a:gd name="T62" fmla="*/ 20 w 128"/>
                    <a:gd name="T63" fmla="*/ 118 h 154"/>
                    <a:gd name="T64" fmla="*/ 0 w 128"/>
                    <a:gd name="T65" fmla="*/ 103 h 154"/>
                    <a:gd name="T66" fmla="*/ 19 w 128"/>
                    <a:gd name="T67" fmla="*/ 72 h 154"/>
                    <a:gd name="T68" fmla="*/ 25 w 128"/>
                    <a:gd name="T69" fmla="*/ 51 h 154"/>
                    <a:gd name="T70" fmla="*/ 39 w 128"/>
                    <a:gd name="T71" fmla="*/ 14 h 154"/>
                    <a:gd name="T72" fmla="*/ 51 w 128"/>
                    <a:gd name="T73" fmla="*/ 24 h 154"/>
                    <a:gd name="T74" fmla="*/ 39 w 128"/>
                    <a:gd name="T75" fmla="*/ 44 h 154"/>
                    <a:gd name="T76" fmla="*/ 48 w 128"/>
                    <a:gd name="T77" fmla="*/ 73 h 154"/>
                    <a:gd name="T78" fmla="*/ 81 w 128"/>
                    <a:gd name="T79" fmla="*/ 90 h 154"/>
                    <a:gd name="T80" fmla="*/ 92 w 128"/>
                    <a:gd name="T81" fmla="*/ 71 h 154"/>
                    <a:gd name="T82" fmla="*/ 81 w 128"/>
                    <a:gd name="T83" fmla="*/ 80 h 154"/>
                    <a:gd name="T84" fmla="*/ 76 w 128"/>
                    <a:gd name="T85" fmla="*/ 73 h 154"/>
                    <a:gd name="T86" fmla="*/ 67 w 128"/>
                    <a:gd name="T87" fmla="*/ 79 h 154"/>
                    <a:gd name="T88" fmla="*/ 76 w 128"/>
                    <a:gd name="T89" fmla="*/ 73 h 154"/>
                    <a:gd name="T90" fmla="*/ 56 w 128"/>
                    <a:gd name="T91" fmla="*/ 88 h 154"/>
                    <a:gd name="T92" fmla="*/ 63 w 128"/>
                    <a:gd name="T93" fmla="*/ 8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8" h="154">
                      <a:moveTo>
                        <a:pt x="48" y="73"/>
                      </a:moveTo>
                      <a:cubicBezTo>
                        <a:pt x="50" y="74"/>
                        <a:pt x="52" y="75"/>
                        <a:pt x="54" y="76"/>
                      </a:cubicBezTo>
                      <a:cubicBezTo>
                        <a:pt x="57" y="74"/>
                        <a:pt x="60" y="72"/>
                        <a:pt x="63" y="70"/>
                      </a:cubicBezTo>
                      <a:cubicBezTo>
                        <a:pt x="58" y="63"/>
                        <a:pt x="65" y="59"/>
                        <a:pt x="66" y="53"/>
                      </a:cubicBezTo>
                      <a:cubicBezTo>
                        <a:pt x="63" y="53"/>
                        <a:pt x="59" y="53"/>
                        <a:pt x="56" y="52"/>
                      </a:cubicBezTo>
                      <a:cubicBezTo>
                        <a:pt x="54" y="51"/>
                        <a:pt x="51" y="49"/>
                        <a:pt x="49" y="47"/>
                      </a:cubicBezTo>
                      <a:cubicBezTo>
                        <a:pt x="49" y="46"/>
                        <a:pt x="50" y="46"/>
                        <a:pt x="50" y="46"/>
                      </a:cubicBezTo>
                      <a:cubicBezTo>
                        <a:pt x="55" y="45"/>
                        <a:pt x="59" y="45"/>
                        <a:pt x="64" y="44"/>
                      </a:cubicBezTo>
                      <a:cubicBezTo>
                        <a:pt x="68" y="44"/>
                        <a:pt x="70" y="42"/>
                        <a:pt x="71" y="38"/>
                      </a:cubicBezTo>
                      <a:cubicBezTo>
                        <a:pt x="75" y="27"/>
                        <a:pt x="79" y="16"/>
                        <a:pt x="83" y="6"/>
                      </a:cubicBezTo>
                      <a:cubicBezTo>
                        <a:pt x="84" y="3"/>
                        <a:pt x="84" y="0"/>
                        <a:pt x="88" y="2"/>
                      </a:cubicBezTo>
                      <a:cubicBezTo>
                        <a:pt x="92" y="4"/>
                        <a:pt x="94" y="9"/>
                        <a:pt x="91" y="11"/>
                      </a:cubicBezTo>
                      <a:cubicBezTo>
                        <a:pt x="83" y="19"/>
                        <a:pt x="83" y="30"/>
                        <a:pt x="80" y="41"/>
                      </a:cubicBezTo>
                      <a:cubicBezTo>
                        <a:pt x="85" y="39"/>
                        <a:pt x="91" y="37"/>
                        <a:pt x="96" y="36"/>
                      </a:cubicBezTo>
                      <a:cubicBezTo>
                        <a:pt x="98" y="35"/>
                        <a:pt x="101" y="35"/>
                        <a:pt x="102" y="36"/>
                      </a:cubicBezTo>
                      <a:cubicBezTo>
                        <a:pt x="104" y="37"/>
                        <a:pt x="106" y="39"/>
                        <a:pt x="106" y="41"/>
                      </a:cubicBezTo>
                      <a:cubicBezTo>
                        <a:pt x="106" y="42"/>
                        <a:pt x="105" y="44"/>
                        <a:pt x="103" y="44"/>
                      </a:cubicBezTo>
                      <a:cubicBezTo>
                        <a:pt x="96" y="46"/>
                        <a:pt x="89" y="48"/>
                        <a:pt x="82" y="50"/>
                      </a:cubicBezTo>
                      <a:cubicBezTo>
                        <a:pt x="78" y="50"/>
                        <a:pt x="77" y="51"/>
                        <a:pt x="76" y="54"/>
                      </a:cubicBezTo>
                      <a:cubicBezTo>
                        <a:pt x="74" y="58"/>
                        <a:pt x="73" y="61"/>
                        <a:pt x="71" y="65"/>
                      </a:cubicBezTo>
                      <a:cubicBezTo>
                        <a:pt x="82" y="63"/>
                        <a:pt x="92" y="62"/>
                        <a:pt x="102" y="66"/>
                      </a:cubicBezTo>
                      <a:cubicBezTo>
                        <a:pt x="106" y="67"/>
                        <a:pt x="110" y="69"/>
                        <a:pt x="110" y="74"/>
                      </a:cubicBezTo>
                      <a:cubicBezTo>
                        <a:pt x="111" y="79"/>
                        <a:pt x="109" y="83"/>
                        <a:pt x="104" y="85"/>
                      </a:cubicBezTo>
                      <a:cubicBezTo>
                        <a:pt x="103" y="85"/>
                        <a:pt x="102" y="86"/>
                        <a:pt x="101" y="87"/>
                      </a:cubicBezTo>
                      <a:cubicBezTo>
                        <a:pt x="103" y="88"/>
                        <a:pt x="105" y="88"/>
                        <a:pt x="106" y="89"/>
                      </a:cubicBezTo>
                      <a:cubicBezTo>
                        <a:pt x="110" y="91"/>
                        <a:pt x="112" y="94"/>
                        <a:pt x="111" y="98"/>
                      </a:cubicBezTo>
                      <a:cubicBezTo>
                        <a:pt x="110" y="102"/>
                        <a:pt x="107" y="103"/>
                        <a:pt x="104" y="103"/>
                      </a:cubicBezTo>
                      <a:cubicBezTo>
                        <a:pt x="100" y="103"/>
                        <a:pt x="96" y="104"/>
                        <a:pt x="92" y="104"/>
                      </a:cubicBezTo>
                      <a:cubicBezTo>
                        <a:pt x="86" y="105"/>
                        <a:pt x="81" y="111"/>
                        <a:pt x="82" y="117"/>
                      </a:cubicBezTo>
                      <a:cubicBezTo>
                        <a:pt x="83" y="117"/>
                        <a:pt x="85" y="117"/>
                        <a:pt x="86" y="116"/>
                      </a:cubicBezTo>
                      <a:cubicBezTo>
                        <a:pt x="95" y="111"/>
                        <a:pt x="104" y="109"/>
                        <a:pt x="114" y="109"/>
                      </a:cubicBezTo>
                      <a:cubicBezTo>
                        <a:pt x="118" y="110"/>
                        <a:pt x="121" y="111"/>
                        <a:pt x="124" y="112"/>
                      </a:cubicBezTo>
                      <a:cubicBezTo>
                        <a:pt x="128" y="114"/>
                        <a:pt x="128" y="117"/>
                        <a:pt x="126" y="120"/>
                      </a:cubicBezTo>
                      <a:cubicBezTo>
                        <a:pt x="125" y="123"/>
                        <a:pt x="122" y="123"/>
                        <a:pt x="120" y="122"/>
                      </a:cubicBezTo>
                      <a:cubicBezTo>
                        <a:pt x="111" y="118"/>
                        <a:pt x="104" y="120"/>
                        <a:pt x="97" y="123"/>
                      </a:cubicBezTo>
                      <a:cubicBezTo>
                        <a:pt x="101" y="130"/>
                        <a:pt x="106" y="137"/>
                        <a:pt x="111" y="144"/>
                      </a:cubicBezTo>
                      <a:cubicBezTo>
                        <a:pt x="112" y="146"/>
                        <a:pt x="112" y="150"/>
                        <a:pt x="111" y="152"/>
                      </a:cubicBezTo>
                      <a:cubicBezTo>
                        <a:pt x="111" y="153"/>
                        <a:pt x="107" y="153"/>
                        <a:pt x="105" y="153"/>
                      </a:cubicBezTo>
                      <a:cubicBezTo>
                        <a:pt x="91" y="150"/>
                        <a:pt x="77" y="146"/>
                        <a:pt x="66" y="138"/>
                      </a:cubicBezTo>
                      <a:cubicBezTo>
                        <a:pt x="62" y="135"/>
                        <a:pt x="59" y="132"/>
                        <a:pt x="55" y="129"/>
                      </a:cubicBezTo>
                      <a:cubicBezTo>
                        <a:pt x="54" y="128"/>
                        <a:pt x="53" y="127"/>
                        <a:pt x="53" y="126"/>
                      </a:cubicBezTo>
                      <a:cubicBezTo>
                        <a:pt x="53" y="124"/>
                        <a:pt x="53" y="122"/>
                        <a:pt x="53" y="121"/>
                      </a:cubicBezTo>
                      <a:cubicBezTo>
                        <a:pt x="55" y="121"/>
                        <a:pt x="57" y="121"/>
                        <a:pt x="58" y="121"/>
                      </a:cubicBezTo>
                      <a:cubicBezTo>
                        <a:pt x="59" y="122"/>
                        <a:pt x="60" y="123"/>
                        <a:pt x="61" y="125"/>
                      </a:cubicBezTo>
                      <a:cubicBezTo>
                        <a:pt x="70" y="134"/>
                        <a:pt x="80" y="139"/>
                        <a:pt x="92" y="140"/>
                      </a:cubicBezTo>
                      <a:cubicBezTo>
                        <a:pt x="93" y="140"/>
                        <a:pt x="93" y="140"/>
                        <a:pt x="94" y="140"/>
                      </a:cubicBezTo>
                      <a:cubicBezTo>
                        <a:pt x="92" y="136"/>
                        <a:pt x="90" y="132"/>
                        <a:pt x="88" y="128"/>
                      </a:cubicBezTo>
                      <a:cubicBezTo>
                        <a:pt x="88" y="128"/>
                        <a:pt x="86" y="127"/>
                        <a:pt x="85" y="127"/>
                      </a:cubicBezTo>
                      <a:cubicBezTo>
                        <a:pt x="71" y="126"/>
                        <a:pt x="70" y="124"/>
                        <a:pt x="71" y="111"/>
                      </a:cubicBezTo>
                      <a:cubicBezTo>
                        <a:pt x="71" y="110"/>
                        <a:pt x="71" y="109"/>
                        <a:pt x="71" y="108"/>
                      </a:cubicBezTo>
                      <a:cubicBezTo>
                        <a:pt x="68" y="109"/>
                        <a:pt x="65" y="109"/>
                        <a:pt x="62" y="110"/>
                      </a:cubicBezTo>
                      <a:cubicBezTo>
                        <a:pt x="59" y="111"/>
                        <a:pt x="55" y="112"/>
                        <a:pt x="52" y="113"/>
                      </a:cubicBezTo>
                      <a:cubicBezTo>
                        <a:pt x="48" y="114"/>
                        <a:pt x="44" y="115"/>
                        <a:pt x="41" y="111"/>
                      </a:cubicBezTo>
                      <a:cubicBezTo>
                        <a:pt x="37" y="107"/>
                        <a:pt x="37" y="102"/>
                        <a:pt x="38" y="97"/>
                      </a:cubicBezTo>
                      <a:cubicBezTo>
                        <a:pt x="38" y="96"/>
                        <a:pt x="40" y="96"/>
                        <a:pt x="42" y="96"/>
                      </a:cubicBezTo>
                      <a:cubicBezTo>
                        <a:pt x="45" y="96"/>
                        <a:pt x="48" y="96"/>
                        <a:pt x="51" y="97"/>
                      </a:cubicBezTo>
                      <a:cubicBezTo>
                        <a:pt x="48" y="90"/>
                        <a:pt x="46" y="84"/>
                        <a:pt x="43" y="78"/>
                      </a:cubicBezTo>
                      <a:cubicBezTo>
                        <a:pt x="40" y="83"/>
                        <a:pt x="37" y="88"/>
                        <a:pt x="34" y="93"/>
                      </a:cubicBezTo>
                      <a:cubicBezTo>
                        <a:pt x="33" y="94"/>
                        <a:pt x="33" y="96"/>
                        <a:pt x="34" y="98"/>
                      </a:cubicBezTo>
                      <a:cubicBezTo>
                        <a:pt x="34" y="100"/>
                        <a:pt x="35" y="103"/>
                        <a:pt x="35" y="105"/>
                      </a:cubicBezTo>
                      <a:cubicBezTo>
                        <a:pt x="32" y="121"/>
                        <a:pt x="29" y="136"/>
                        <a:pt x="27" y="151"/>
                      </a:cubicBezTo>
                      <a:cubicBezTo>
                        <a:pt x="26" y="152"/>
                        <a:pt x="26" y="153"/>
                        <a:pt x="26" y="154"/>
                      </a:cubicBezTo>
                      <a:cubicBezTo>
                        <a:pt x="17" y="153"/>
                        <a:pt x="14" y="149"/>
                        <a:pt x="15" y="141"/>
                      </a:cubicBezTo>
                      <a:cubicBezTo>
                        <a:pt x="17" y="134"/>
                        <a:pt x="18" y="126"/>
                        <a:pt x="20" y="118"/>
                      </a:cubicBezTo>
                      <a:cubicBezTo>
                        <a:pt x="15" y="123"/>
                        <a:pt x="12" y="122"/>
                        <a:pt x="7" y="118"/>
                      </a:cubicBezTo>
                      <a:cubicBezTo>
                        <a:pt x="3" y="114"/>
                        <a:pt x="0" y="109"/>
                        <a:pt x="0" y="103"/>
                      </a:cubicBezTo>
                      <a:cubicBezTo>
                        <a:pt x="0" y="102"/>
                        <a:pt x="1" y="101"/>
                        <a:pt x="1" y="100"/>
                      </a:cubicBezTo>
                      <a:cubicBezTo>
                        <a:pt x="7" y="91"/>
                        <a:pt x="14" y="82"/>
                        <a:pt x="19" y="72"/>
                      </a:cubicBezTo>
                      <a:cubicBezTo>
                        <a:pt x="22" y="67"/>
                        <a:pt x="24" y="61"/>
                        <a:pt x="26" y="55"/>
                      </a:cubicBezTo>
                      <a:cubicBezTo>
                        <a:pt x="27" y="54"/>
                        <a:pt x="25" y="53"/>
                        <a:pt x="25" y="51"/>
                      </a:cubicBezTo>
                      <a:cubicBezTo>
                        <a:pt x="18" y="43"/>
                        <a:pt x="18" y="39"/>
                        <a:pt x="23" y="30"/>
                      </a:cubicBezTo>
                      <a:cubicBezTo>
                        <a:pt x="27" y="23"/>
                        <a:pt x="32" y="17"/>
                        <a:pt x="39" y="14"/>
                      </a:cubicBezTo>
                      <a:cubicBezTo>
                        <a:pt x="45" y="11"/>
                        <a:pt x="50" y="12"/>
                        <a:pt x="53" y="16"/>
                      </a:cubicBezTo>
                      <a:cubicBezTo>
                        <a:pt x="56" y="20"/>
                        <a:pt x="56" y="22"/>
                        <a:pt x="51" y="24"/>
                      </a:cubicBezTo>
                      <a:cubicBezTo>
                        <a:pt x="44" y="26"/>
                        <a:pt x="41" y="31"/>
                        <a:pt x="37" y="36"/>
                      </a:cubicBezTo>
                      <a:cubicBezTo>
                        <a:pt x="36" y="39"/>
                        <a:pt x="36" y="42"/>
                        <a:pt x="39" y="44"/>
                      </a:cubicBezTo>
                      <a:cubicBezTo>
                        <a:pt x="41" y="45"/>
                        <a:pt x="42" y="47"/>
                        <a:pt x="43" y="48"/>
                      </a:cubicBezTo>
                      <a:cubicBezTo>
                        <a:pt x="52" y="58"/>
                        <a:pt x="54" y="62"/>
                        <a:pt x="48" y="73"/>
                      </a:cubicBezTo>
                      <a:close/>
                      <a:moveTo>
                        <a:pt x="79" y="89"/>
                      </a:moveTo>
                      <a:cubicBezTo>
                        <a:pt x="80" y="89"/>
                        <a:pt x="80" y="90"/>
                        <a:pt x="81" y="90"/>
                      </a:cubicBezTo>
                      <a:cubicBezTo>
                        <a:pt x="85" y="86"/>
                        <a:pt x="90" y="81"/>
                        <a:pt x="95" y="76"/>
                      </a:cubicBezTo>
                      <a:cubicBezTo>
                        <a:pt x="97" y="73"/>
                        <a:pt x="95" y="71"/>
                        <a:pt x="92" y="71"/>
                      </a:cubicBezTo>
                      <a:cubicBezTo>
                        <a:pt x="88" y="71"/>
                        <a:pt x="85" y="71"/>
                        <a:pt x="81" y="71"/>
                      </a:cubicBezTo>
                      <a:cubicBezTo>
                        <a:pt x="81" y="75"/>
                        <a:pt x="81" y="77"/>
                        <a:pt x="81" y="80"/>
                      </a:cubicBezTo>
                      <a:cubicBezTo>
                        <a:pt x="81" y="83"/>
                        <a:pt x="80" y="86"/>
                        <a:pt x="79" y="89"/>
                      </a:cubicBezTo>
                      <a:close/>
                      <a:moveTo>
                        <a:pt x="76" y="73"/>
                      </a:moveTo>
                      <a:cubicBezTo>
                        <a:pt x="73" y="74"/>
                        <a:pt x="71" y="75"/>
                        <a:pt x="69" y="77"/>
                      </a:cubicBezTo>
                      <a:cubicBezTo>
                        <a:pt x="68" y="77"/>
                        <a:pt x="67" y="78"/>
                        <a:pt x="67" y="79"/>
                      </a:cubicBezTo>
                      <a:cubicBezTo>
                        <a:pt x="67" y="84"/>
                        <a:pt x="68" y="88"/>
                        <a:pt x="68" y="92"/>
                      </a:cubicBezTo>
                      <a:cubicBezTo>
                        <a:pt x="74" y="91"/>
                        <a:pt x="77" y="83"/>
                        <a:pt x="76" y="73"/>
                      </a:cubicBezTo>
                      <a:close/>
                      <a:moveTo>
                        <a:pt x="63" y="81"/>
                      </a:moveTo>
                      <a:cubicBezTo>
                        <a:pt x="55" y="84"/>
                        <a:pt x="54" y="85"/>
                        <a:pt x="56" y="88"/>
                      </a:cubicBezTo>
                      <a:cubicBezTo>
                        <a:pt x="58" y="94"/>
                        <a:pt x="60" y="95"/>
                        <a:pt x="65" y="93"/>
                      </a:cubicBezTo>
                      <a:cubicBezTo>
                        <a:pt x="64" y="89"/>
                        <a:pt x="63" y="85"/>
                        <a:pt x="63"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4"/>
                <p:cNvSpPr/>
                <p:nvPr/>
              </p:nvSpPr>
              <p:spPr bwMode="auto">
                <a:xfrm>
                  <a:off x="6259513" y="2578101"/>
                  <a:ext cx="68263" cy="182563"/>
                </a:xfrm>
                <a:custGeom>
                  <a:avLst/>
                  <a:gdLst>
                    <a:gd name="T0" fmla="*/ 9 w 16"/>
                    <a:gd name="T1" fmla="*/ 0 h 43"/>
                    <a:gd name="T2" fmla="*/ 15 w 16"/>
                    <a:gd name="T3" fmla="*/ 11 h 43"/>
                    <a:gd name="T4" fmla="*/ 9 w 16"/>
                    <a:gd name="T5" fmla="*/ 43 h 43"/>
                    <a:gd name="T6" fmla="*/ 2 w 16"/>
                    <a:gd name="T7" fmla="*/ 39 h 43"/>
                    <a:gd name="T8" fmla="*/ 0 w 16"/>
                    <a:gd name="T9" fmla="*/ 35 h 43"/>
                    <a:gd name="T10" fmla="*/ 9 w 16"/>
                    <a:gd name="T11" fmla="*/ 0 h 43"/>
                  </a:gdLst>
                  <a:ahLst/>
                  <a:cxnLst>
                    <a:cxn ang="0">
                      <a:pos x="T0" y="T1"/>
                    </a:cxn>
                    <a:cxn ang="0">
                      <a:pos x="T2" y="T3"/>
                    </a:cxn>
                    <a:cxn ang="0">
                      <a:pos x="T4" y="T5"/>
                    </a:cxn>
                    <a:cxn ang="0">
                      <a:pos x="T6" y="T7"/>
                    </a:cxn>
                    <a:cxn ang="0">
                      <a:pos x="T8" y="T9"/>
                    </a:cxn>
                    <a:cxn ang="0">
                      <a:pos x="T10" y="T11"/>
                    </a:cxn>
                  </a:cxnLst>
                  <a:rect l="0" t="0" r="r" b="b"/>
                  <a:pathLst>
                    <a:path w="16" h="43">
                      <a:moveTo>
                        <a:pt x="9" y="0"/>
                      </a:moveTo>
                      <a:cubicBezTo>
                        <a:pt x="15" y="3"/>
                        <a:pt x="16" y="6"/>
                        <a:pt x="15" y="11"/>
                      </a:cubicBezTo>
                      <a:cubicBezTo>
                        <a:pt x="12" y="21"/>
                        <a:pt x="11" y="32"/>
                        <a:pt x="9" y="43"/>
                      </a:cubicBezTo>
                      <a:cubicBezTo>
                        <a:pt x="6" y="41"/>
                        <a:pt x="4" y="40"/>
                        <a:pt x="2" y="39"/>
                      </a:cubicBezTo>
                      <a:cubicBezTo>
                        <a:pt x="1" y="38"/>
                        <a:pt x="0" y="37"/>
                        <a:pt x="0" y="35"/>
                      </a:cubicBezTo>
                      <a:cubicBezTo>
                        <a:pt x="3" y="24"/>
                        <a:pt x="6" y="12"/>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7" name="组合 36"/>
              <p:cNvGrpSpPr/>
              <p:nvPr/>
            </p:nvGrpSpPr>
            <p:grpSpPr>
              <a:xfrm>
                <a:off x="7532962" y="2451100"/>
                <a:ext cx="368300" cy="317500"/>
                <a:chOff x="6186488" y="2930526"/>
                <a:chExt cx="368300" cy="317500"/>
              </a:xfrm>
              <a:grpFill/>
            </p:grpSpPr>
            <p:sp>
              <p:nvSpPr>
                <p:cNvPr id="40" name="Freeform 18"/>
                <p:cNvSpPr/>
                <p:nvPr/>
              </p:nvSpPr>
              <p:spPr bwMode="auto">
                <a:xfrm>
                  <a:off x="6310313" y="2930526"/>
                  <a:ext cx="244475" cy="317500"/>
                </a:xfrm>
                <a:custGeom>
                  <a:avLst/>
                  <a:gdLst>
                    <a:gd name="T0" fmla="*/ 49 w 57"/>
                    <a:gd name="T1" fmla="*/ 74 h 75"/>
                    <a:gd name="T2" fmla="*/ 40 w 57"/>
                    <a:gd name="T3" fmla="*/ 67 h 75"/>
                    <a:gd name="T4" fmla="*/ 33 w 57"/>
                    <a:gd name="T5" fmla="*/ 48 h 75"/>
                    <a:gd name="T6" fmla="*/ 27 w 57"/>
                    <a:gd name="T7" fmla="*/ 46 h 75"/>
                    <a:gd name="T8" fmla="*/ 11 w 57"/>
                    <a:gd name="T9" fmla="*/ 60 h 75"/>
                    <a:gd name="T10" fmla="*/ 5 w 57"/>
                    <a:gd name="T11" fmla="*/ 60 h 75"/>
                    <a:gd name="T12" fmla="*/ 6 w 57"/>
                    <a:gd name="T13" fmla="*/ 46 h 75"/>
                    <a:gd name="T14" fmla="*/ 27 w 57"/>
                    <a:gd name="T15" fmla="*/ 26 h 75"/>
                    <a:gd name="T16" fmla="*/ 40 w 57"/>
                    <a:gd name="T17" fmla="*/ 10 h 75"/>
                    <a:gd name="T18" fmla="*/ 41 w 57"/>
                    <a:gd name="T19" fmla="*/ 6 h 75"/>
                    <a:gd name="T20" fmla="*/ 45 w 57"/>
                    <a:gd name="T21" fmla="*/ 0 h 75"/>
                    <a:gd name="T22" fmla="*/ 53 w 57"/>
                    <a:gd name="T23" fmla="*/ 3 h 75"/>
                    <a:gd name="T24" fmla="*/ 53 w 57"/>
                    <a:gd name="T25" fmla="*/ 20 h 75"/>
                    <a:gd name="T26" fmla="*/ 37 w 57"/>
                    <a:gd name="T27" fmla="*/ 38 h 75"/>
                    <a:gd name="T28" fmla="*/ 49 w 57"/>
                    <a:gd name="T29" fmla="*/ 7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75">
                      <a:moveTo>
                        <a:pt x="49" y="74"/>
                      </a:moveTo>
                      <a:cubicBezTo>
                        <a:pt x="43" y="75"/>
                        <a:pt x="41" y="72"/>
                        <a:pt x="40" y="67"/>
                      </a:cubicBezTo>
                      <a:cubicBezTo>
                        <a:pt x="38" y="61"/>
                        <a:pt x="35" y="54"/>
                        <a:pt x="33" y="48"/>
                      </a:cubicBezTo>
                      <a:cubicBezTo>
                        <a:pt x="32" y="45"/>
                        <a:pt x="30" y="44"/>
                        <a:pt x="27" y="46"/>
                      </a:cubicBezTo>
                      <a:cubicBezTo>
                        <a:pt x="22" y="51"/>
                        <a:pt x="16" y="55"/>
                        <a:pt x="11" y="60"/>
                      </a:cubicBezTo>
                      <a:cubicBezTo>
                        <a:pt x="8" y="63"/>
                        <a:pt x="7" y="62"/>
                        <a:pt x="5" y="60"/>
                      </a:cubicBezTo>
                      <a:cubicBezTo>
                        <a:pt x="0" y="54"/>
                        <a:pt x="0" y="51"/>
                        <a:pt x="6" y="46"/>
                      </a:cubicBezTo>
                      <a:cubicBezTo>
                        <a:pt x="13" y="39"/>
                        <a:pt x="20" y="33"/>
                        <a:pt x="27" y="26"/>
                      </a:cubicBezTo>
                      <a:cubicBezTo>
                        <a:pt x="32" y="21"/>
                        <a:pt x="36" y="15"/>
                        <a:pt x="40" y="10"/>
                      </a:cubicBezTo>
                      <a:cubicBezTo>
                        <a:pt x="40" y="9"/>
                        <a:pt x="41" y="7"/>
                        <a:pt x="41" y="6"/>
                      </a:cubicBezTo>
                      <a:cubicBezTo>
                        <a:pt x="40" y="3"/>
                        <a:pt x="42" y="0"/>
                        <a:pt x="45" y="0"/>
                      </a:cubicBezTo>
                      <a:cubicBezTo>
                        <a:pt x="48" y="0"/>
                        <a:pt x="51" y="1"/>
                        <a:pt x="53" y="3"/>
                      </a:cubicBezTo>
                      <a:cubicBezTo>
                        <a:pt x="57" y="6"/>
                        <a:pt x="57" y="16"/>
                        <a:pt x="53" y="20"/>
                      </a:cubicBezTo>
                      <a:cubicBezTo>
                        <a:pt x="48" y="26"/>
                        <a:pt x="42" y="32"/>
                        <a:pt x="37" y="38"/>
                      </a:cubicBezTo>
                      <a:cubicBezTo>
                        <a:pt x="44" y="49"/>
                        <a:pt x="49" y="61"/>
                        <a:pt x="49"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9"/>
                <p:cNvSpPr/>
                <p:nvPr/>
              </p:nvSpPr>
              <p:spPr bwMode="auto">
                <a:xfrm>
                  <a:off x="6186488" y="3009901"/>
                  <a:ext cx="123825" cy="234950"/>
                </a:xfrm>
                <a:custGeom>
                  <a:avLst/>
                  <a:gdLst>
                    <a:gd name="T0" fmla="*/ 12 w 29"/>
                    <a:gd name="T1" fmla="*/ 30 h 55"/>
                    <a:gd name="T2" fmla="*/ 20 w 29"/>
                    <a:gd name="T3" fmla="*/ 7 h 55"/>
                    <a:gd name="T4" fmla="*/ 25 w 29"/>
                    <a:gd name="T5" fmla="*/ 1 h 55"/>
                    <a:gd name="T6" fmla="*/ 26 w 29"/>
                    <a:gd name="T7" fmla="*/ 9 h 55"/>
                    <a:gd name="T8" fmla="*/ 16 w 29"/>
                    <a:gd name="T9" fmla="*/ 39 h 55"/>
                    <a:gd name="T10" fmla="*/ 13 w 29"/>
                    <a:gd name="T11" fmla="*/ 52 h 55"/>
                    <a:gd name="T12" fmla="*/ 7 w 29"/>
                    <a:gd name="T13" fmla="*/ 54 h 55"/>
                    <a:gd name="T14" fmla="*/ 2 w 29"/>
                    <a:gd name="T15" fmla="*/ 41 h 55"/>
                    <a:gd name="T16" fmla="*/ 3 w 29"/>
                    <a:gd name="T17" fmla="*/ 32 h 55"/>
                    <a:gd name="T18" fmla="*/ 2 w 29"/>
                    <a:gd name="T19" fmla="*/ 6 h 55"/>
                    <a:gd name="T20" fmla="*/ 6 w 29"/>
                    <a:gd name="T21" fmla="*/ 5 h 55"/>
                    <a:gd name="T22" fmla="*/ 10 w 29"/>
                    <a:gd name="T23" fmla="*/ 14 h 55"/>
                    <a:gd name="T24" fmla="*/ 11 w 29"/>
                    <a:gd name="T25" fmla="*/ 30 h 55"/>
                    <a:gd name="T26" fmla="*/ 12 w 29"/>
                    <a:gd name="T27" fmla="*/ 3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5">
                      <a:moveTo>
                        <a:pt x="12" y="30"/>
                      </a:moveTo>
                      <a:cubicBezTo>
                        <a:pt x="15" y="23"/>
                        <a:pt x="17" y="15"/>
                        <a:pt x="20" y="7"/>
                      </a:cubicBezTo>
                      <a:cubicBezTo>
                        <a:pt x="21" y="5"/>
                        <a:pt x="21" y="0"/>
                        <a:pt x="25" y="1"/>
                      </a:cubicBezTo>
                      <a:cubicBezTo>
                        <a:pt x="29" y="2"/>
                        <a:pt x="27" y="6"/>
                        <a:pt x="26" y="9"/>
                      </a:cubicBezTo>
                      <a:cubicBezTo>
                        <a:pt x="23" y="19"/>
                        <a:pt x="19" y="29"/>
                        <a:pt x="16" y="39"/>
                      </a:cubicBezTo>
                      <a:cubicBezTo>
                        <a:pt x="15" y="43"/>
                        <a:pt x="14" y="48"/>
                        <a:pt x="13" y="52"/>
                      </a:cubicBezTo>
                      <a:cubicBezTo>
                        <a:pt x="12" y="55"/>
                        <a:pt x="10" y="55"/>
                        <a:pt x="7" y="54"/>
                      </a:cubicBezTo>
                      <a:cubicBezTo>
                        <a:pt x="1" y="50"/>
                        <a:pt x="0" y="49"/>
                        <a:pt x="2" y="41"/>
                      </a:cubicBezTo>
                      <a:cubicBezTo>
                        <a:pt x="3" y="38"/>
                        <a:pt x="3" y="35"/>
                        <a:pt x="3" y="32"/>
                      </a:cubicBezTo>
                      <a:cubicBezTo>
                        <a:pt x="3" y="23"/>
                        <a:pt x="2" y="15"/>
                        <a:pt x="2" y="6"/>
                      </a:cubicBezTo>
                      <a:cubicBezTo>
                        <a:pt x="2" y="3"/>
                        <a:pt x="5" y="3"/>
                        <a:pt x="6" y="5"/>
                      </a:cubicBezTo>
                      <a:cubicBezTo>
                        <a:pt x="8" y="7"/>
                        <a:pt x="10" y="11"/>
                        <a:pt x="10" y="14"/>
                      </a:cubicBezTo>
                      <a:cubicBezTo>
                        <a:pt x="11" y="19"/>
                        <a:pt x="11" y="25"/>
                        <a:pt x="11" y="30"/>
                      </a:cubicBezTo>
                      <a:cubicBezTo>
                        <a:pt x="11" y="30"/>
                        <a:pt x="12" y="30"/>
                        <a:pt x="12"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0"/>
                <p:cNvSpPr/>
                <p:nvPr/>
              </p:nvSpPr>
              <p:spPr bwMode="auto">
                <a:xfrm>
                  <a:off x="6259513" y="2933701"/>
                  <a:ext cx="114300" cy="73025"/>
                </a:xfrm>
                <a:custGeom>
                  <a:avLst/>
                  <a:gdLst>
                    <a:gd name="T0" fmla="*/ 27 w 27"/>
                    <a:gd name="T1" fmla="*/ 1 h 17"/>
                    <a:gd name="T2" fmla="*/ 16 w 27"/>
                    <a:gd name="T3" fmla="*/ 14 h 17"/>
                    <a:gd name="T4" fmla="*/ 5 w 27"/>
                    <a:gd name="T5" fmla="*/ 13 h 17"/>
                    <a:gd name="T6" fmla="*/ 0 w 27"/>
                    <a:gd name="T7" fmla="*/ 4 h 17"/>
                    <a:gd name="T8" fmla="*/ 9 w 27"/>
                    <a:gd name="T9" fmla="*/ 2 h 17"/>
                    <a:gd name="T10" fmla="*/ 27 w 27"/>
                    <a:gd name="T11" fmla="*/ 0 h 17"/>
                    <a:gd name="T12" fmla="*/ 27 w 27"/>
                    <a:gd name="T13" fmla="*/ 1 h 17"/>
                  </a:gdLst>
                  <a:ahLst/>
                  <a:cxnLst>
                    <a:cxn ang="0">
                      <a:pos x="T0" y="T1"/>
                    </a:cxn>
                    <a:cxn ang="0">
                      <a:pos x="T2" y="T3"/>
                    </a:cxn>
                    <a:cxn ang="0">
                      <a:pos x="T4" y="T5"/>
                    </a:cxn>
                    <a:cxn ang="0">
                      <a:pos x="T6" y="T7"/>
                    </a:cxn>
                    <a:cxn ang="0">
                      <a:pos x="T8" y="T9"/>
                    </a:cxn>
                    <a:cxn ang="0">
                      <a:pos x="T10" y="T11"/>
                    </a:cxn>
                    <a:cxn ang="0">
                      <a:pos x="T12" y="T13"/>
                    </a:cxn>
                  </a:cxnLst>
                  <a:rect l="0" t="0" r="r" b="b"/>
                  <a:pathLst>
                    <a:path w="27" h="17">
                      <a:moveTo>
                        <a:pt x="27" y="1"/>
                      </a:moveTo>
                      <a:cubicBezTo>
                        <a:pt x="24" y="6"/>
                        <a:pt x="20" y="10"/>
                        <a:pt x="16" y="14"/>
                      </a:cubicBezTo>
                      <a:cubicBezTo>
                        <a:pt x="14" y="17"/>
                        <a:pt x="8" y="16"/>
                        <a:pt x="5" y="13"/>
                      </a:cubicBezTo>
                      <a:cubicBezTo>
                        <a:pt x="3" y="10"/>
                        <a:pt x="1" y="7"/>
                        <a:pt x="0" y="4"/>
                      </a:cubicBezTo>
                      <a:cubicBezTo>
                        <a:pt x="3" y="3"/>
                        <a:pt x="6" y="2"/>
                        <a:pt x="9" y="2"/>
                      </a:cubicBezTo>
                      <a:cubicBezTo>
                        <a:pt x="15" y="1"/>
                        <a:pt x="21" y="1"/>
                        <a:pt x="27" y="0"/>
                      </a:cubicBezTo>
                      <a:cubicBezTo>
                        <a:pt x="27" y="1"/>
                        <a:pt x="27" y="1"/>
                        <a:pt x="2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8" name="Freeform 11"/>
              <p:cNvSpPr>
                <a:spLocks noEditPoints="1"/>
              </p:cNvSpPr>
              <p:nvPr/>
            </p:nvSpPr>
            <p:spPr bwMode="auto">
              <a:xfrm>
                <a:off x="9065451" y="2270918"/>
                <a:ext cx="439964" cy="615950"/>
              </a:xfrm>
              <a:custGeom>
                <a:avLst/>
                <a:gdLst>
                  <a:gd name="T0" fmla="*/ 29 w 72"/>
                  <a:gd name="T1" fmla="*/ 49 h 102"/>
                  <a:gd name="T2" fmla="*/ 15 w 72"/>
                  <a:gd name="T3" fmla="*/ 43 h 102"/>
                  <a:gd name="T4" fmla="*/ 10 w 72"/>
                  <a:gd name="T5" fmla="*/ 21 h 102"/>
                  <a:gd name="T6" fmla="*/ 13 w 72"/>
                  <a:gd name="T7" fmla="*/ 15 h 102"/>
                  <a:gd name="T8" fmla="*/ 19 w 72"/>
                  <a:gd name="T9" fmla="*/ 18 h 102"/>
                  <a:gd name="T10" fmla="*/ 20 w 72"/>
                  <a:gd name="T11" fmla="*/ 26 h 102"/>
                  <a:gd name="T12" fmla="*/ 35 w 72"/>
                  <a:gd name="T13" fmla="*/ 22 h 102"/>
                  <a:gd name="T14" fmla="*/ 40 w 72"/>
                  <a:gd name="T15" fmla="*/ 16 h 102"/>
                  <a:gd name="T16" fmla="*/ 43 w 72"/>
                  <a:gd name="T17" fmla="*/ 14 h 102"/>
                  <a:gd name="T18" fmla="*/ 44 w 72"/>
                  <a:gd name="T19" fmla="*/ 19 h 102"/>
                  <a:gd name="T20" fmla="*/ 43 w 72"/>
                  <a:gd name="T21" fmla="*/ 28 h 102"/>
                  <a:gd name="T22" fmla="*/ 36 w 72"/>
                  <a:gd name="T23" fmla="*/ 40 h 102"/>
                  <a:gd name="T24" fmla="*/ 37 w 72"/>
                  <a:gd name="T25" fmla="*/ 42 h 102"/>
                  <a:gd name="T26" fmla="*/ 44 w 72"/>
                  <a:gd name="T27" fmla="*/ 38 h 102"/>
                  <a:gd name="T28" fmla="*/ 56 w 72"/>
                  <a:gd name="T29" fmla="*/ 20 h 102"/>
                  <a:gd name="T30" fmla="*/ 49 w 72"/>
                  <a:gd name="T31" fmla="*/ 9 h 102"/>
                  <a:gd name="T32" fmla="*/ 28 w 72"/>
                  <a:gd name="T33" fmla="*/ 14 h 102"/>
                  <a:gd name="T34" fmla="*/ 20 w 72"/>
                  <a:gd name="T35" fmla="*/ 13 h 102"/>
                  <a:gd name="T36" fmla="*/ 22 w 72"/>
                  <a:gd name="T37" fmla="*/ 6 h 102"/>
                  <a:gd name="T38" fmla="*/ 50 w 72"/>
                  <a:gd name="T39" fmla="*/ 1 h 102"/>
                  <a:gd name="T40" fmla="*/ 68 w 72"/>
                  <a:gd name="T41" fmla="*/ 12 h 102"/>
                  <a:gd name="T42" fmla="*/ 67 w 72"/>
                  <a:gd name="T43" fmla="*/ 24 h 102"/>
                  <a:gd name="T44" fmla="*/ 49 w 72"/>
                  <a:gd name="T45" fmla="*/ 48 h 102"/>
                  <a:gd name="T46" fmla="*/ 42 w 72"/>
                  <a:gd name="T47" fmla="*/ 49 h 102"/>
                  <a:gd name="T48" fmla="*/ 37 w 72"/>
                  <a:gd name="T49" fmla="*/ 47 h 102"/>
                  <a:gd name="T50" fmla="*/ 35 w 72"/>
                  <a:gd name="T51" fmla="*/ 52 h 102"/>
                  <a:gd name="T52" fmla="*/ 41 w 72"/>
                  <a:gd name="T53" fmla="*/ 58 h 102"/>
                  <a:gd name="T54" fmla="*/ 48 w 72"/>
                  <a:gd name="T55" fmla="*/ 57 h 102"/>
                  <a:gd name="T56" fmla="*/ 53 w 72"/>
                  <a:gd name="T57" fmla="*/ 59 h 102"/>
                  <a:gd name="T58" fmla="*/ 53 w 72"/>
                  <a:gd name="T59" fmla="*/ 66 h 102"/>
                  <a:gd name="T60" fmla="*/ 48 w 72"/>
                  <a:gd name="T61" fmla="*/ 70 h 102"/>
                  <a:gd name="T62" fmla="*/ 37 w 72"/>
                  <a:gd name="T63" fmla="*/ 81 h 102"/>
                  <a:gd name="T64" fmla="*/ 45 w 72"/>
                  <a:gd name="T65" fmla="*/ 81 h 102"/>
                  <a:gd name="T66" fmla="*/ 57 w 72"/>
                  <a:gd name="T67" fmla="*/ 89 h 102"/>
                  <a:gd name="T68" fmla="*/ 51 w 72"/>
                  <a:gd name="T69" fmla="*/ 98 h 102"/>
                  <a:gd name="T70" fmla="*/ 26 w 72"/>
                  <a:gd name="T71" fmla="*/ 101 h 102"/>
                  <a:gd name="T72" fmla="*/ 17 w 72"/>
                  <a:gd name="T73" fmla="*/ 96 h 102"/>
                  <a:gd name="T74" fmla="*/ 15 w 72"/>
                  <a:gd name="T75" fmla="*/ 94 h 102"/>
                  <a:gd name="T76" fmla="*/ 19 w 72"/>
                  <a:gd name="T77" fmla="*/ 77 h 102"/>
                  <a:gd name="T78" fmla="*/ 27 w 72"/>
                  <a:gd name="T79" fmla="*/ 70 h 102"/>
                  <a:gd name="T80" fmla="*/ 27 w 72"/>
                  <a:gd name="T81" fmla="*/ 69 h 102"/>
                  <a:gd name="T82" fmla="*/ 21 w 72"/>
                  <a:gd name="T83" fmla="*/ 71 h 102"/>
                  <a:gd name="T84" fmla="*/ 9 w 72"/>
                  <a:gd name="T85" fmla="*/ 76 h 102"/>
                  <a:gd name="T86" fmla="*/ 3 w 72"/>
                  <a:gd name="T87" fmla="*/ 75 h 102"/>
                  <a:gd name="T88" fmla="*/ 4 w 72"/>
                  <a:gd name="T89" fmla="*/ 69 h 102"/>
                  <a:gd name="T90" fmla="*/ 26 w 72"/>
                  <a:gd name="T91" fmla="*/ 60 h 102"/>
                  <a:gd name="T92" fmla="*/ 28 w 72"/>
                  <a:gd name="T93" fmla="*/ 57 h 102"/>
                  <a:gd name="T94" fmla="*/ 29 w 72"/>
                  <a:gd name="T95" fmla="*/ 49 h 102"/>
                  <a:gd name="T96" fmla="*/ 34 w 72"/>
                  <a:gd name="T97" fmla="*/ 29 h 102"/>
                  <a:gd name="T98" fmla="*/ 33 w 72"/>
                  <a:gd name="T99" fmla="*/ 28 h 102"/>
                  <a:gd name="T100" fmla="*/ 26 w 72"/>
                  <a:gd name="T101" fmla="*/ 32 h 102"/>
                  <a:gd name="T102" fmla="*/ 23 w 72"/>
                  <a:gd name="T103" fmla="*/ 36 h 102"/>
                  <a:gd name="T104" fmla="*/ 26 w 72"/>
                  <a:gd name="T105" fmla="*/ 42 h 102"/>
                  <a:gd name="T106" fmla="*/ 31 w 72"/>
                  <a:gd name="T107" fmla="*/ 40 h 102"/>
                  <a:gd name="T108" fmla="*/ 34 w 72"/>
                  <a:gd name="T109" fmla="*/ 2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2" h="102">
                    <a:moveTo>
                      <a:pt x="29" y="49"/>
                    </a:moveTo>
                    <a:cubicBezTo>
                      <a:pt x="19" y="52"/>
                      <a:pt x="18" y="52"/>
                      <a:pt x="15" y="43"/>
                    </a:cubicBezTo>
                    <a:cubicBezTo>
                      <a:pt x="13" y="36"/>
                      <a:pt x="11" y="28"/>
                      <a:pt x="10" y="21"/>
                    </a:cubicBezTo>
                    <a:cubicBezTo>
                      <a:pt x="9" y="19"/>
                      <a:pt x="11" y="16"/>
                      <a:pt x="13" y="15"/>
                    </a:cubicBezTo>
                    <a:cubicBezTo>
                      <a:pt x="16" y="13"/>
                      <a:pt x="18" y="16"/>
                      <a:pt x="19" y="18"/>
                    </a:cubicBezTo>
                    <a:cubicBezTo>
                      <a:pt x="19" y="21"/>
                      <a:pt x="20" y="23"/>
                      <a:pt x="20" y="26"/>
                    </a:cubicBezTo>
                    <a:cubicBezTo>
                      <a:pt x="26" y="25"/>
                      <a:pt x="31" y="24"/>
                      <a:pt x="35" y="22"/>
                    </a:cubicBezTo>
                    <a:cubicBezTo>
                      <a:pt x="37" y="21"/>
                      <a:pt x="38" y="18"/>
                      <a:pt x="40" y="16"/>
                    </a:cubicBezTo>
                    <a:cubicBezTo>
                      <a:pt x="41" y="15"/>
                      <a:pt x="42" y="14"/>
                      <a:pt x="43" y="14"/>
                    </a:cubicBezTo>
                    <a:cubicBezTo>
                      <a:pt x="44" y="15"/>
                      <a:pt x="44" y="17"/>
                      <a:pt x="44" y="19"/>
                    </a:cubicBezTo>
                    <a:cubicBezTo>
                      <a:pt x="44" y="22"/>
                      <a:pt x="43" y="25"/>
                      <a:pt x="43" y="28"/>
                    </a:cubicBezTo>
                    <a:cubicBezTo>
                      <a:pt x="37" y="29"/>
                      <a:pt x="39" y="36"/>
                      <a:pt x="36" y="40"/>
                    </a:cubicBezTo>
                    <a:cubicBezTo>
                      <a:pt x="36" y="41"/>
                      <a:pt x="37" y="41"/>
                      <a:pt x="37" y="42"/>
                    </a:cubicBezTo>
                    <a:cubicBezTo>
                      <a:pt x="39" y="41"/>
                      <a:pt x="42" y="40"/>
                      <a:pt x="44" y="38"/>
                    </a:cubicBezTo>
                    <a:cubicBezTo>
                      <a:pt x="48" y="32"/>
                      <a:pt x="52" y="26"/>
                      <a:pt x="56" y="20"/>
                    </a:cubicBezTo>
                    <a:cubicBezTo>
                      <a:pt x="59" y="15"/>
                      <a:pt x="56" y="9"/>
                      <a:pt x="49" y="9"/>
                    </a:cubicBezTo>
                    <a:cubicBezTo>
                      <a:pt x="42" y="8"/>
                      <a:pt x="34" y="10"/>
                      <a:pt x="28" y="14"/>
                    </a:cubicBezTo>
                    <a:cubicBezTo>
                      <a:pt x="25" y="16"/>
                      <a:pt x="22" y="15"/>
                      <a:pt x="20" y="13"/>
                    </a:cubicBezTo>
                    <a:cubicBezTo>
                      <a:pt x="17" y="9"/>
                      <a:pt x="17" y="7"/>
                      <a:pt x="22" y="6"/>
                    </a:cubicBezTo>
                    <a:cubicBezTo>
                      <a:pt x="31" y="3"/>
                      <a:pt x="40" y="0"/>
                      <a:pt x="50" y="1"/>
                    </a:cubicBezTo>
                    <a:cubicBezTo>
                      <a:pt x="58" y="1"/>
                      <a:pt x="63" y="7"/>
                      <a:pt x="68" y="12"/>
                    </a:cubicBezTo>
                    <a:cubicBezTo>
                      <a:pt x="72" y="15"/>
                      <a:pt x="70" y="20"/>
                      <a:pt x="67" y="24"/>
                    </a:cubicBezTo>
                    <a:cubicBezTo>
                      <a:pt x="61" y="32"/>
                      <a:pt x="55" y="40"/>
                      <a:pt x="49" y="48"/>
                    </a:cubicBezTo>
                    <a:cubicBezTo>
                      <a:pt x="47" y="51"/>
                      <a:pt x="45" y="52"/>
                      <a:pt x="42" y="49"/>
                    </a:cubicBezTo>
                    <a:cubicBezTo>
                      <a:pt x="41" y="48"/>
                      <a:pt x="38" y="47"/>
                      <a:pt x="37" y="47"/>
                    </a:cubicBezTo>
                    <a:cubicBezTo>
                      <a:pt x="36" y="48"/>
                      <a:pt x="35" y="50"/>
                      <a:pt x="35" y="52"/>
                    </a:cubicBezTo>
                    <a:cubicBezTo>
                      <a:pt x="34" y="59"/>
                      <a:pt x="34" y="59"/>
                      <a:pt x="41" y="58"/>
                    </a:cubicBezTo>
                    <a:cubicBezTo>
                      <a:pt x="43" y="57"/>
                      <a:pt x="46" y="56"/>
                      <a:pt x="48" y="57"/>
                    </a:cubicBezTo>
                    <a:cubicBezTo>
                      <a:pt x="50" y="57"/>
                      <a:pt x="53" y="58"/>
                      <a:pt x="53" y="59"/>
                    </a:cubicBezTo>
                    <a:cubicBezTo>
                      <a:pt x="54" y="61"/>
                      <a:pt x="54" y="64"/>
                      <a:pt x="53" y="66"/>
                    </a:cubicBezTo>
                    <a:cubicBezTo>
                      <a:pt x="52" y="68"/>
                      <a:pt x="50" y="69"/>
                      <a:pt x="48" y="70"/>
                    </a:cubicBezTo>
                    <a:cubicBezTo>
                      <a:pt x="44" y="73"/>
                      <a:pt x="39" y="75"/>
                      <a:pt x="37" y="81"/>
                    </a:cubicBezTo>
                    <a:cubicBezTo>
                      <a:pt x="40" y="81"/>
                      <a:pt x="43" y="81"/>
                      <a:pt x="45" y="81"/>
                    </a:cubicBezTo>
                    <a:cubicBezTo>
                      <a:pt x="51" y="81"/>
                      <a:pt x="56" y="84"/>
                      <a:pt x="57" y="89"/>
                    </a:cubicBezTo>
                    <a:cubicBezTo>
                      <a:pt x="58" y="93"/>
                      <a:pt x="55" y="97"/>
                      <a:pt x="51" y="98"/>
                    </a:cubicBezTo>
                    <a:cubicBezTo>
                      <a:pt x="43" y="99"/>
                      <a:pt x="35" y="100"/>
                      <a:pt x="26" y="101"/>
                    </a:cubicBezTo>
                    <a:cubicBezTo>
                      <a:pt x="22" y="102"/>
                      <a:pt x="19" y="100"/>
                      <a:pt x="17" y="96"/>
                    </a:cubicBezTo>
                    <a:cubicBezTo>
                      <a:pt x="16" y="96"/>
                      <a:pt x="16" y="95"/>
                      <a:pt x="15" y="94"/>
                    </a:cubicBezTo>
                    <a:cubicBezTo>
                      <a:pt x="11" y="84"/>
                      <a:pt x="11" y="84"/>
                      <a:pt x="19" y="77"/>
                    </a:cubicBezTo>
                    <a:cubicBezTo>
                      <a:pt x="22" y="75"/>
                      <a:pt x="24" y="72"/>
                      <a:pt x="27" y="70"/>
                    </a:cubicBezTo>
                    <a:cubicBezTo>
                      <a:pt x="27" y="70"/>
                      <a:pt x="27" y="69"/>
                      <a:pt x="27" y="69"/>
                    </a:cubicBezTo>
                    <a:cubicBezTo>
                      <a:pt x="25" y="69"/>
                      <a:pt x="23" y="70"/>
                      <a:pt x="21" y="71"/>
                    </a:cubicBezTo>
                    <a:cubicBezTo>
                      <a:pt x="17" y="72"/>
                      <a:pt x="13" y="74"/>
                      <a:pt x="9" y="76"/>
                    </a:cubicBezTo>
                    <a:cubicBezTo>
                      <a:pt x="7" y="76"/>
                      <a:pt x="5" y="76"/>
                      <a:pt x="3" y="75"/>
                    </a:cubicBezTo>
                    <a:cubicBezTo>
                      <a:pt x="0" y="72"/>
                      <a:pt x="0" y="71"/>
                      <a:pt x="4" y="69"/>
                    </a:cubicBezTo>
                    <a:cubicBezTo>
                      <a:pt x="12" y="66"/>
                      <a:pt x="19" y="63"/>
                      <a:pt x="26" y="60"/>
                    </a:cubicBezTo>
                    <a:cubicBezTo>
                      <a:pt x="27" y="60"/>
                      <a:pt x="28" y="58"/>
                      <a:pt x="28" y="57"/>
                    </a:cubicBezTo>
                    <a:cubicBezTo>
                      <a:pt x="29" y="55"/>
                      <a:pt x="29" y="52"/>
                      <a:pt x="29" y="49"/>
                    </a:cubicBezTo>
                    <a:close/>
                    <a:moveTo>
                      <a:pt x="34" y="29"/>
                    </a:moveTo>
                    <a:cubicBezTo>
                      <a:pt x="34" y="29"/>
                      <a:pt x="34" y="29"/>
                      <a:pt x="33" y="28"/>
                    </a:cubicBezTo>
                    <a:cubicBezTo>
                      <a:pt x="31" y="29"/>
                      <a:pt x="28" y="30"/>
                      <a:pt x="26" y="32"/>
                    </a:cubicBezTo>
                    <a:cubicBezTo>
                      <a:pt x="24" y="32"/>
                      <a:pt x="22" y="34"/>
                      <a:pt x="23" y="36"/>
                    </a:cubicBezTo>
                    <a:cubicBezTo>
                      <a:pt x="23" y="38"/>
                      <a:pt x="25" y="40"/>
                      <a:pt x="26" y="42"/>
                    </a:cubicBezTo>
                    <a:cubicBezTo>
                      <a:pt x="27" y="42"/>
                      <a:pt x="30" y="41"/>
                      <a:pt x="31" y="40"/>
                    </a:cubicBezTo>
                    <a:cubicBezTo>
                      <a:pt x="32" y="37"/>
                      <a:pt x="33" y="33"/>
                      <a:pt x="34" y="29"/>
                    </a:cubicBezTo>
                    <a:close/>
                  </a:path>
                </a:pathLst>
              </a:custGeom>
              <a:grpFill/>
              <a:ln>
                <a:noFill/>
              </a:ln>
            </p:spPr>
            <p:txBody>
              <a:bodyPr vert="horz" wrap="square" lIns="91440" tIns="45720" rIns="91440" bIns="45720" numCol="1" anchor="t" anchorCtr="0" compatLnSpc="1"/>
              <a:lstStyle/>
              <a:p>
                <a:endParaRPr lang="zh-CN" altLang="en-US"/>
              </a:p>
            </p:txBody>
          </p:sp>
          <p:sp>
            <p:nvSpPr>
              <p:cNvPr id="39" name="Freeform 12"/>
              <p:cNvSpPr/>
              <p:nvPr/>
            </p:nvSpPr>
            <p:spPr bwMode="auto">
              <a:xfrm>
                <a:off x="8878184" y="2293480"/>
                <a:ext cx="236904" cy="593388"/>
              </a:xfrm>
              <a:custGeom>
                <a:avLst/>
                <a:gdLst>
                  <a:gd name="T0" fmla="*/ 30 w 39"/>
                  <a:gd name="T1" fmla="*/ 44 h 98"/>
                  <a:gd name="T2" fmla="*/ 36 w 39"/>
                  <a:gd name="T3" fmla="*/ 34 h 98"/>
                  <a:gd name="T4" fmla="*/ 37 w 39"/>
                  <a:gd name="T5" fmla="*/ 51 h 98"/>
                  <a:gd name="T6" fmla="*/ 25 w 39"/>
                  <a:gd name="T7" fmla="*/ 82 h 98"/>
                  <a:gd name="T8" fmla="*/ 21 w 39"/>
                  <a:gd name="T9" fmla="*/ 98 h 98"/>
                  <a:gd name="T10" fmla="*/ 13 w 39"/>
                  <a:gd name="T11" fmla="*/ 96 h 98"/>
                  <a:gd name="T12" fmla="*/ 5 w 39"/>
                  <a:gd name="T13" fmla="*/ 83 h 98"/>
                  <a:gd name="T14" fmla="*/ 11 w 39"/>
                  <a:gd name="T15" fmla="*/ 62 h 98"/>
                  <a:gd name="T16" fmla="*/ 9 w 39"/>
                  <a:gd name="T17" fmla="*/ 43 h 98"/>
                  <a:gd name="T18" fmla="*/ 12 w 39"/>
                  <a:gd name="T19" fmla="*/ 38 h 98"/>
                  <a:gd name="T20" fmla="*/ 18 w 39"/>
                  <a:gd name="T21" fmla="*/ 33 h 98"/>
                  <a:gd name="T22" fmla="*/ 23 w 39"/>
                  <a:gd name="T23" fmla="*/ 12 h 98"/>
                  <a:gd name="T24" fmla="*/ 11 w 39"/>
                  <a:gd name="T25" fmla="*/ 16 h 98"/>
                  <a:gd name="T26" fmla="*/ 2 w 39"/>
                  <a:gd name="T27" fmla="*/ 16 h 98"/>
                  <a:gd name="T28" fmla="*/ 0 w 39"/>
                  <a:gd name="T29" fmla="*/ 12 h 98"/>
                  <a:gd name="T30" fmla="*/ 3 w 39"/>
                  <a:gd name="T31" fmla="*/ 10 h 98"/>
                  <a:gd name="T32" fmla="*/ 16 w 39"/>
                  <a:gd name="T33" fmla="*/ 7 h 98"/>
                  <a:gd name="T34" fmla="*/ 26 w 39"/>
                  <a:gd name="T35" fmla="*/ 2 h 98"/>
                  <a:gd name="T36" fmla="*/ 32 w 39"/>
                  <a:gd name="T37" fmla="*/ 1 h 98"/>
                  <a:gd name="T38" fmla="*/ 35 w 39"/>
                  <a:gd name="T39" fmla="*/ 9 h 98"/>
                  <a:gd name="T40" fmla="*/ 34 w 39"/>
                  <a:gd name="T41" fmla="*/ 11 h 98"/>
                  <a:gd name="T42" fmla="*/ 27 w 39"/>
                  <a:gd name="T43" fmla="*/ 38 h 98"/>
                  <a:gd name="T44" fmla="*/ 28 w 39"/>
                  <a:gd name="T45" fmla="*/ 44 h 98"/>
                  <a:gd name="T46" fmla="*/ 30 w 39"/>
                  <a:gd name="T47" fmla="*/ 4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98">
                    <a:moveTo>
                      <a:pt x="30" y="44"/>
                    </a:moveTo>
                    <a:cubicBezTo>
                      <a:pt x="32" y="41"/>
                      <a:pt x="34" y="38"/>
                      <a:pt x="36" y="34"/>
                    </a:cubicBezTo>
                    <a:cubicBezTo>
                      <a:pt x="37" y="40"/>
                      <a:pt x="39" y="45"/>
                      <a:pt x="37" y="51"/>
                    </a:cubicBezTo>
                    <a:cubicBezTo>
                      <a:pt x="33" y="61"/>
                      <a:pt x="29" y="72"/>
                      <a:pt x="25" y="82"/>
                    </a:cubicBezTo>
                    <a:cubicBezTo>
                      <a:pt x="23" y="87"/>
                      <a:pt x="23" y="92"/>
                      <a:pt x="21" y="98"/>
                    </a:cubicBezTo>
                    <a:cubicBezTo>
                      <a:pt x="18" y="97"/>
                      <a:pt x="15" y="97"/>
                      <a:pt x="13" y="96"/>
                    </a:cubicBezTo>
                    <a:cubicBezTo>
                      <a:pt x="7" y="94"/>
                      <a:pt x="3" y="89"/>
                      <a:pt x="5" y="83"/>
                    </a:cubicBezTo>
                    <a:cubicBezTo>
                      <a:pt x="7" y="76"/>
                      <a:pt x="9" y="69"/>
                      <a:pt x="11" y="62"/>
                    </a:cubicBezTo>
                    <a:cubicBezTo>
                      <a:pt x="13" y="56"/>
                      <a:pt x="14" y="49"/>
                      <a:pt x="9" y="43"/>
                    </a:cubicBezTo>
                    <a:cubicBezTo>
                      <a:pt x="7" y="39"/>
                      <a:pt x="9" y="38"/>
                      <a:pt x="12" y="38"/>
                    </a:cubicBezTo>
                    <a:cubicBezTo>
                      <a:pt x="17" y="39"/>
                      <a:pt x="17" y="37"/>
                      <a:pt x="18" y="33"/>
                    </a:cubicBezTo>
                    <a:cubicBezTo>
                      <a:pt x="19" y="26"/>
                      <a:pt x="21" y="20"/>
                      <a:pt x="23" y="12"/>
                    </a:cubicBezTo>
                    <a:cubicBezTo>
                      <a:pt x="19" y="13"/>
                      <a:pt x="15" y="15"/>
                      <a:pt x="11" y="16"/>
                    </a:cubicBezTo>
                    <a:cubicBezTo>
                      <a:pt x="8" y="17"/>
                      <a:pt x="5" y="16"/>
                      <a:pt x="2" y="16"/>
                    </a:cubicBezTo>
                    <a:cubicBezTo>
                      <a:pt x="1" y="15"/>
                      <a:pt x="0" y="13"/>
                      <a:pt x="0" y="12"/>
                    </a:cubicBezTo>
                    <a:cubicBezTo>
                      <a:pt x="1" y="11"/>
                      <a:pt x="2" y="10"/>
                      <a:pt x="3" y="10"/>
                    </a:cubicBezTo>
                    <a:cubicBezTo>
                      <a:pt x="7" y="8"/>
                      <a:pt x="12" y="8"/>
                      <a:pt x="16" y="7"/>
                    </a:cubicBezTo>
                    <a:cubicBezTo>
                      <a:pt x="19" y="5"/>
                      <a:pt x="22" y="3"/>
                      <a:pt x="26" y="2"/>
                    </a:cubicBezTo>
                    <a:cubicBezTo>
                      <a:pt x="28" y="1"/>
                      <a:pt x="32" y="0"/>
                      <a:pt x="32" y="1"/>
                    </a:cubicBezTo>
                    <a:cubicBezTo>
                      <a:pt x="34" y="3"/>
                      <a:pt x="35" y="6"/>
                      <a:pt x="35" y="9"/>
                    </a:cubicBezTo>
                    <a:cubicBezTo>
                      <a:pt x="36" y="9"/>
                      <a:pt x="35" y="10"/>
                      <a:pt x="34" y="11"/>
                    </a:cubicBezTo>
                    <a:cubicBezTo>
                      <a:pt x="27" y="19"/>
                      <a:pt x="28" y="29"/>
                      <a:pt x="27" y="38"/>
                    </a:cubicBezTo>
                    <a:cubicBezTo>
                      <a:pt x="27" y="40"/>
                      <a:pt x="28" y="42"/>
                      <a:pt x="28" y="44"/>
                    </a:cubicBezTo>
                    <a:cubicBezTo>
                      <a:pt x="29" y="44"/>
                      <a:pt x="29" y="44"/>
                      <a:pt x="30" y="44"/>
                    </a:cubicBezTo>
                    <a:close/>
                  </a:path>
                </a:pathLst>
              </a:custGeom>
              <a:grpFill/>
              <a:ln>
                <a:noFill/>
              </a:ln>
            </p:spPr>
            <p:txBody>
              <a:bodyPr vert="horz" wrap="square" lIns="91440" tIns="45720" rIns="91440" bIns="45720" numCol="1" anchor="t" anchorCtr="0" compatLnSpc="1"/>
              <a:lstStyle/>
              <a:p>
                <a:endParaRPr lang="zh-CN" altLang="en-US"/>
              </a:p>
            </p:txBody>
          </p:sp>
        </p:grpSp>
      </p:grpSp>
      <p:pic>
        <p:nvPicPr>
          <p:cNvPr id="57" name="图片 56"/>
          <p:cNvPicPr>
            <a:picLocks noChangeAspect="1"/>
          </p:cNvPicPr>
          <p:nvPr userDrawn="1"/>
        </p:nvPicPr>
        <p:blipFill>
          <a:blip r:embed="rId2" cstate="print"/>
          <a:stretch>
            <a:fillRect/>
          </a:stretch>
        </p:blipFill>
        <p:spPr>
          <a:xfrm>
            <a:off x="9837818" y="347339"/>
            <a:ext cx="1969223" cy="432990"/>
          </a:xfrm>
          <a:prstGeom prst="rect">
            <a:avLst/>
          </a:prstGeom>
        </p:spPr>
      </p:pic>
      <p:cxnSp>
        <p:nvCxnSpPr>
          <p:cNvPr id="7" name="直接连接符 6"/>
          <p:cNvCxnSpPr/>
          <p:nvPr userDrawn="1"/>
        </p:nvCxnSpPr>
        <p:spPr>
          <a:xfrm>
            <a:off x="1366474" y="-17822"/>
            <a:ext cx="0" cy="107941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userDrawn="1"/>
        </p:nvCxnSpPr>
        <p:spPr>
          <a:xfrm>
            <a:off x="11155416" y="6119786"/>
            <a:ext cx="0" cy="76063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dirty="0"/>
              <a:t>单击此处编辑母版标题样式</a:t>
            </a:r>
            <a:endParaRPr lang="zh-CN" altLang="en-US" dirty="0"/>
          </a:p>
        </p:txBody>
      </p:sp>
      <p:sp>
        <p:nvSpPr>
          <p:cNvPr id="1027" name="文本占位符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307D9317-7C4B-477D-9FCD-CD5482370328}" type="datetimeFigureOut">
              <a:rPr lang="zh-CN" altLang="en-US"/>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ea typeface="+mn-ea"/>
              </a:defRPr>
            </a:lvl1pPr>
          </a:lstStyle>
          <a:p>
            <a:pPr>
              <a:defRPr/>
            </a:pPr>
            <a:fld id="{EC0B3BC9-7090-482A-AB63-1945A9C9F1E4}"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spd="med">
    <p:pull/>
  </p:transition>
  <p:txStyles>
    <p:titleStyle>
      <a:lvl1pPr algn="l" rtl="0" eaLnBrk="0" fontAlgn="base" hangingPunct="0">
        <a:lnSpc>
          <a:spcPct val="90000"/>
        </a:lnSpc>
        <a:spcBef>
          <a:spcPct val="0"/>
        </a:spcBef>
        <a:spcAft>
          <a:spcPct val="0"/>
        </a:spcAft>
        <a:defRPr sz="4400" kern="1200">
          <a:solidFill>
            <a:schemeClr val="tx1"/>
          </a:solidFill>
          <a:latin typeface="Times New Roman" panose="02020603050405020304" pitchFamily="18" charset="0"/>
          <a:ea typeface="+mj-ea"/>
          <a:cs typeface="Times New Roman" panose="02020603050405020304" pitchFamily="18" charset="0"/>
        </a:defRPr>
      </a:lvl1pPr>
      <a:lvl2pPr algn="l" rtl="0" eaLnBrk="0" fontAlgn="base" hangingPunct="0">
        <a:lnSpc>
          <a:spcPct val="90000"/>
        </a:lnSpc>
        <a:spcBef>
          <a:spcPct val="0"/>
        </a:spcBef>
        <a:spcAft>
          <a:spcPct val="0"/>
        </a:spcAft>
        <a:defRPr sz="4400">
          <a:solidFill>
            <a:schemeClr val="tx1"/>
          </a:solidFill>
          <a:latin typeface="Century Gothic" panose="020B050202020202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Century Gothic" panose="020B050202020202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Century Gothic" panose="020B050202020202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Century Gothic" panose="020B0502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Century Gothic" panose="020B0502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Century Gothic" panose="020B0502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Century Gothic" panose="020B0502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Century Gothic" panose="020B0502020202020204" pitchFamily="34" charset="0"/>
          <a:ea typeface="微软雅黑" panose="020B0503020204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6.xml"/><Relationship Id="rId2" Type="http://schemas.openxmlformats.org/officeDocument/2006/relationships/image" Target="../media/image15.jpeg"/><Relationship Id="rId1" Type="http://schemas.openxmlformats.org/officeDocument/2006/relationships/image" Target="../media/image14.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image" Target="../media/image18.jpe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6.xml"/><Relationship Id="rId2" Type="http://schemas.openxmlformats.org/officeDocument/2006/relationships/image" Target="../media/image20.png"/><Relationship Id="rId1" Type="http://schemas.openxmlformats.org/officeDocument/2006/relationships/image" Target="../media/image19.png"/></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6.xml"/><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6.xml"/><Relationship Id="rId3" Type="http://schemas.openxmlformats.org/officeDocument/2006/relationships/image" Target="../media/image19.png"/><Relationship Id="rId2" Type="http://schemas.openxmlformats.org/officeDocument/2006/relationships/image" Target="../media/image25.png"/><Relationship Id="rId1" Type="http://schemas.openxmlformats.org/officeDocument/2006/relationships/image" Target="../media/image2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6" Type="http://schemas.openxmlformats.org/officeDocument/2006/relationships/notesSlide" Target="../notesSlides/notesSlide21.xml"/><Relationship Id="rId5" Type="http://schemas.openxmlformats.org/officeDocument/2006/relationships/slideLayout" Target="../slideLayouts/slideLayout6.xml"/><Relationship Id="rId4" Type="http://schemas.openxmlformats.org/officeDocument/2006/relationships/image" Target="../media/image29.png"/><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image" Target="../media/image3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image" Target="../media/image31.jpeg"/></Relationships>
</file>

<file path=ppt/slides/_rels/slide35.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6.xml"/><Relationship Id="rId2" Type="http://schemas.openxmlformats.org/officeDocument/2006/relationships/image" Target="../media/image33.png"/><Relationship Id="rId1" Type="http://schemas.openxmlformats.org/officeDocument/2006/relationships/image" Target="../media/image32.png"/></Relationships>
</file>

<file path=ppt/slides/_rels/slide36.xml.rels><?xml version="1.0" encoding="UTF-8" standalone="yes"?>
<Relationships xmlns="http://schemas.openxmlformats.org/package/2006/relationships"><Relationship Id="rId5" Type="http://schemas.openxmlformats.org/officeDocument/2006/relationships/notesSlide" Target="../notesSlides/notesSlide28.xml"/><Relationship Id="rId4" Type="http://schemas.openxmlformats.org/officeDocument/2006/relationships/slideLayout" Target="../slideLayouts/slideLayout6.xml"/><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image" Target="../media/image37.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image" Target="../media/image39.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0.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image" Target="../media/image40.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image" Target="../media/image41.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image" Target="../media/image42.png"/></Relationships>
</file>

<file path=ppt/slides/_rels/slide43.xml.rels><?xml version="1.0" encoding="UTF-8" standalone="yes"?>
<Relationships xmlns="http://schemas.openxmlformats.org/package/2006/relationships"><Relationship Id="rId4" Type="http://schemas.openxmlformats.org/officeDocument/2006/relationships/notesSlide" Target="../notesSlides/notesSlide35.xml"/><Relationship Id="rId3" Type="http://schemas.openxmlformats.org/officeDocument/2006/relationships/slideLayout" Target="../slideLayouts/slideLayout6.xml"/><Relationship Id="rId2" Type="http://schemas.openxmlformats.org/officeDocument/2006/relationships/image" Target="../media/image44.png"/><Relationship Id="rId1" Type="http://schemas.openxmlformats.org/officeDocument/2006/relationships/image" Target="../media/image43.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image" Target="../media/image45.jpeg"/></Relationships>
</file>

<file path=ppt/slides/_rels/slide45.xml.rels><?xml version="1.0" encoding="UTF-8" standalone="yes"?>
<Relationships xmlns="http://schemas.openxmlformats.org/package/2006/relationships"><Relationship Id="rId4" Type="http://schemas.openxmlformats.org/officeDocument/2006/relationships/notesSlide" Target="../notesSlides/notesSlide37.xml"/><Relationship Id="rId3" Type="http://schemas.openxmlformats.org/officeDocument/2006/relationships/slideLayout" Target="../slideLayouts/slideLayout6.xml"/><Relationship Id="rId2" Type="http://schemas.openxmlformats.org/officeDocument/2006/relationships/image" Target="../media/image47.png"/><Relationship Id="rId1" Type="http://schemas.openxmlformats.org/officeDocument/2006/relationships/image" Target="../media/image46.png"/></Relationships>
</file>

<file path=ppt/slides/_rels/slide46.xml.rels><?xml version="1.0" encoding="UTF-8" standalone="yes"?>
<Relationships xmlns="http://schemas.openxmlformats.org/package/2006/relationships"><Relationship Id="rId4" Type="http://schemas.openxmlformats.org/officeDocument/2006/relationships/notesSlide" Target="../notesSlides/notesSlide38.xml"/><Relationship Id="rId3" Type="http://schemas.openxmlformats.org/officeDocument/2006/relationships/slideLayout" Target="../slideLayouts/slideLayout6.xml"/><Relationship Id="rId2" Type="http://schemas.openxmlformats.org/officeDocument/2006/relationships/image" Target="../media/image49.png"/><Relationship Id="rId1" Type="http://schemas.openxmlformats.org/officeDocument/2006/relationships/image" Target="../media/image48.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image" Target="../media/image50.png"/></Relationships>
</file>

<file path=ppt/slides/_rels/slide48.xml.rels><?xml version="1.0" encoding="UTF-8" standalone="yes"?>
<Relationships xmlns="http://schemas.openxmlformats.org/package/2006/relationships"><Relationship Id="rId5" Type="http://schemas.openxmlformats.org/officeDocument/2006/relationships/notesSlide" Target="../notesSlides/notesSlide40.xml"/><Relationship Id="rId4" Type="http://schemas.openxmlformats.org/officeDocument/2006/relationships/slideLayout" Target="../slideLayouts/slideLayout6.xml"/><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image" Target="../media/image51.png"/></Relationships>
</file>

<file path=ppt/slides/_rels/slide49.xml.rels><?xml version="1.0" encoding="UTF-8" standalone="yes"?>
<Relationships xmlns="http://schemas.openxmlformats.org/package/2006/relationships"><Relationship Id="rId5" Type="http://schemas.openxmlformats.org/officeDocument/2006/relationships/notesSlide" Target="../notesSlides/notesSlide41.xml"/><Relationship Id="rId4" Type="http://schemas.openxmlformats.org/officeDocument/2006/relationships/slideLayout" Target="../slideLayouts/slideLayout6.xml"/><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image" Target="../media/image5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5" Type="http://schemas.openxmlformats.org/officeDocument/2006/relationships/notesSlide" Target="../notesSlides/notesSlide42.xml"/><Relationship Id="rId4" Type="http://schemas.openxmlformats.org/officeDocument/2006/relationships/slideLayout" Target="../slideLayouts/slideLayout6.xml"/><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image" Target="../media/image57.png"/></Relationships>
</file>

<file path=ppt/slides/_rels/slide51.xml.rels><?xml version="1.0" encoding="UTF-8" standalone="yes"?>
<Relationships xmlns="http://schemas.openxmlformats.org/package/2006/relationships"><Relationship Id="rId5" Type="http://schemas.openxmlformats.org/officeDocument/2006/relationships/notesSlide" Target="../notesSlides/notesSlide43.xml"/><Relationship Id="rId4" Type="http://schemas.openxmlformats.org/officeDocument/2006/relationships/slideLayout" Target="../slideLayouts/slideLayout6.xml"/><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image" Target="../media/image60.png"/></Relationships>
</file>

<file path=ppt/slides/_rels/slide52.xml.rels><?xml version="1.0" encoding="UTF-8" standalone="yes"?>
<Relationships xmlns="http://schemas.openxmlformats.org/package/2006/relationships"><Relationship Id="rId5" Type="http://schemas.openxmlformats.org/officeDocument/2006/relationships/notesSlide" Target="../notesSlides/notesSlide44.xml"/><Relationship Id="rId4" Type="http://schemas.openxmlformats.org/officeDocument/2006/relationships/slideLayout" Target="../slideLayouts/slideLayout6.xml"/><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image" Target="../media/image63.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6.xml"/><Relationship Id="rId1" Type="http://schemas.openxmlformats.org/officeDocument/2006/relationships/image" Target="../media/image66.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6.xml"/><Relationship Id="rId1" Type="http://schemas.openxmlformats.org/officeDocument/2006/relationships/image" Target="../media/image67.GI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62660" y="1693545"/>
            <a:ext cx="5206365" cy="1938020"/>
          </a:xfrm>
        </p:spPr>
        <p:txBody>
          <a:bodyPr wrap="square"/>
          <a:lstStyle/>
          <a:p>
            <a:pPr algn="l">
              <a:lnSpc>
                <a:spcPct val="100000"/>
              </a:lnSpc>
            </a:pPr>
            <a:r>
              <a:rPr sz="6000" dirty="0">
                <a:latin typeface="宋体" panose="02010600030101010101" pitchFamily="2" charset="-122"/>
                <a:ea typeface="宋体" panose="02010600030101010101" pitchFamily="2" charset="-122"/>
                <a:cs typeface="Times New Roman" panose="02020603050405020304" pitchFamily="18" charset="0"/>
              </a:rPr>
              <a:t>社交网络分析</a:t>
            </a:r>
            <a:br>
              <a:rPr sz="6000" dirty="0">
                <a:latin typeface="宋体" panose="02010600030101010101" pitchFamily="2" charset="-122"/>
                <a:ea typeface="宋体" panose="02010600030101010101" pitchFamily="2" charset="-122"/>
                <a:cs typeface="Times New Roman" panose="02020603050405020304" pitchFamily="18" charset="0"/>
              </a:rPr>
            </a:br>
            <a:r>
              <a:rPr lang="en-US" altLang="zh-CN" sz="6000" dirty="0">
                <a:latin typeface="宋体" panose="02010600030101010101" pitchFamily="2" charset="-122"/>
                <a:ea typeface="宋体" panose="02010600030101010101" pitchFamily="2" charset="-122"/>
                <a:cs typeface="Times New Roman" panose="02020603050405020304" pitchFamily="18" charset="0"/>
              </a:rPr>
              <a:t>	</a:t>
            </a:r>
            <a:r>
              <a:rPr lang="en-US" altLang="zh-CN" sz="3200" dirty="0">
                <a:latin typeface="宋体" panose="02010600030101010101" pitchFamily="2" charset="-122"/>
                <a:ea typeface="宋体" panose="02010600030101010101" pitchFamily="2" charset="-122"/>
                <a:cs typeface="Times New Roman" panose="02020603050405020304" pitchFamily="18" charset="0"/>
              </a:rPr>
              <a:t>	</a:t>
            </a:r>
            <a:endParaRPr lang="en-US" altLang="zh-CN" sz="3200" dirty="0">
              <a:latin typeface="宋体" panose="02010600030101010101" pitchFamily="2" charset="-122"/>
              <a:ea typeface="宋体" panose="02010600030101010101" pitchFamily="2" charset="-122"/>
              <a:cs typeface="Times New Roman" panose="02020603050405020304" pitchFamily="18" charset="0"/>
            </a:endParaRPr>
          </a:p>
        </p:txBody>
      </p:sp>
      <p:sp>
        <p:nvSpPr>
          <p:cNvPr id="4" name="文本占位符 3"/>
          <p:cNvSpPr>
            <a:spLocks noGrp="1"/>
          </p:cNvSpPr>
          <p:nvPr>
            <p:ph type="body" sz="quarter" idx="16"/>
          </p:nvPr>
        </p:nvSpPr>
        <p:spPr>
          <a:xfrm>
            <a:off x="962660" y="4973890"/>
            <a:ext cx="6339131" cy="381130"/>
          </a:xfrm>
        </p:spPr>
        <p:txBody>
          <a:bodyPr/>
          <a:lstStyle/>
          <a:p>
            <a:r>
              <a:rPr lang="zh-CN" altLang="en-US" sz="1600" dirty="0"/>
              <a:t>小组成员：祝麒翔 王异松 侯发林 张敬棋 田君玉</a:t>
            </a:r>
            <a:endParaRPr sz="1600" dirty="0"/>
          </a:p>
        </p:txBody>
      </p:sp>
    </p:spTree>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73927" y="202376"/>
            <a:ext cx="8643848" cy="867930"/>
          </a:xfrm>
        </p:spPr>
        <p:txBody>
          <a:bodyPr/>
          <a:lstStyle/>
          <a:p>
            <a:r>
              <a:rPr lang="zh-CN" altLang="en-US" dirty="0"/>
              <a:t>社交网络用户行为</a:t>
            </a:r>
            <a:br>
              <a:rPr lang="zh-CN" altLang="en-US" dirty="0"/>
            </a:br>
            <a:endParaRPr lang="zh-CN" altLang="en-US" dirty="0"/>
          </a:p>
        </p:txBody>
      </p:sp>
      <p:sp>
        <p:nvSpPr>
          <p:cNvPr id="3" name="矩形 2"/>
          <p:cNvSpPr/>
          <p:nvPr/>
        </p:nvSpPr>
        <p:spPr>
          <a:xfrm>
            <a:off x="1806342" y="1354999"/>
            <a:ext cx="8993204" cy="3970318"/>
          </a:xfrm>
          <a:prstGeom prst="rect">
            <a:avLst/>
          </a:prstGeom>
        </p:spPr>
        <p:txBody>
          <a:bodyPr wrap="square">
            <a:spAutoFit/>
          </a:bodyPr>
          <a:lstStyle/>
          <a:p>
            <a:endParaRPr lang="zh-CN" altLang="en-US" dirty="0"/>
          </a:p>
          <a:p>
            <a:r>
              <a:rPr lang="zh-CN" altLang="en-US" dirty="0"/>
              <a:t>　　</a:t>
            </a:r>
            <a:endParaRPr lang="zh-CN" altLang="en-US" dirty="0"/>
          </a:p>
          <a:p>
            <a:r>
              <a:rPr lang="zh-CN" altLang="en-US" dirty="0"/>
              <a:t>　　</a:t>
            </a:r>
            <a:r>
              <a:rPr lang="zh-CN" altLang="en-US" sz="2800" b="1" dirty="0">
                <a:solidFill>
                  <a:srgbClr val="A13F0B"/>
                </a:solidFill>
              </a:rPr>
              <a:t>社交网络用户行为</a:t>
            </a:r>
            <a:r>
              <a:rPr lang="zh-CN" altLang="en-US" sz="2000" dirty="0"/>
              <a:t>是指用户对自身需求，社会影响和社交网络技术进行综合评估的基础上做出的使用社交网络服务的意愿，以及由此引起的各种使用活动的总和。用户行为是在线社交网络研究的重要内容。现有研究主要基于如下两种思路展开。</a:t>
            </a:r>
            <a:endParaRPr lang="en-US" altLang="zh-CN" sz="2000" dirty="0"/>
          </a:p>
          <a:p>
            <a:endParaRPr lang="en-US" altLang="zh-CN" sz="2000" dirty="0"/>
          </a:p>
          <a:p>
            <a:r>
              <a:rPr lang="zh-CN" altLang="en-US" sz="2400" dirty="0">
                <a:solidFill>
                  <a:srgbClr val="A13F0B"/>
                </a:solidFill>
              </a:rPr>
              <a:t>一是</a:t>
            </a:r>
            <a:r>
              <a:rPr lang="zh-CN" altLang="en-US" sz="2000" dirty="0"/>
              <a:t>将在线社交网络作为一种特定的信息技术，研究用户对在线社交网络技术的采纳行为、拒绝行为和用户忠诚；</a:t>
            </a:r>
            <a:endParaRPr lang="en-US" altLang="zh-CN" sz="2000" dirty="0"/>
          </a:p>
          <a:p>
            <a:endParaRPr lang="en-US" altLang="zh-CN" sz="2000" dirty="0"/>
          </a:p>
          <a:p>
            <a:r>
              <a:rPr lang="zh-CN" altLang="en-US" sz="2400" dirty="0">
                <a:solidFill>
                  <a:srgbClr val="A13F0B"/>
                </a:solidFill>
              </a:rPr>
              <a:t>二是</a:t>
            </a:r>
            <a:r>
              <a:rPr lang="zh-CN" altLang="en-US" sz="2000" dirty="0"/>
              <a:t>将在线社交网络视为提供各种服务和应用的平台，研究用户使用各种服务和应用所表现出的特征与规律。</a:t>
            </a:r>
            <a:endParaRPr lang="zh-CN" altLang="en-US" dirty="0"/>
          </a:p>
        </p:txBody>
      </p:sp>
      <p:sp>
        <p:nvSpPr>
          <p:cNvPr id="4" name="矩形 3"/>
          <p:cNvSpPr/>
          <p:nvPr/>
        </p:nvSpPr>
        <p:spPr>
          <a:xfrm>
            <a:off x="1041400" y="1532683"/>
            <a:ext cx="10109200" cy="4356100"/>
          </a:xfrm>
          <a:prstGeom prst="rect">
            <a:avLst/>
          </a:prstGeom>
          <a:noFill/>
          <a:ln w="31750">
            <a:gradFill>
              <a:gsLst>
                <a:gs pos="13000">
                  <a:schemeClr val="accent1">
                    <a:alpha val="0"/>
                  </a:schemeClr>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5" name="文本框 11"/>
          <p:cNvSpPr txBox="1"/>
          <p:nvPr/>
        </p:nvSpPr>
        <p:spPr>
          <a:xfrm>
            <a:off x="11912" y="785613"/>
            <a:ext cx="2487168" cy="255454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16600" spc="300" dirty="0">
                <a:solidFill>
                  <a:schemeClr val="accent1"/>
                </a:solidFill>
                <a:latin typeface="黑体" panose="02010609060101010101" pitchFamily="49" charset="-122"/>
                <a:ea typeface="黑体" panose="02010609060101010101" pitchFamily="49" charset="-122"/>
              </a:rPr>
              <a:t>“</a:t>
            </a:r>
            <a:endParaRPr lang="zh-CN" altLang="en-US" sz="16600" spc="300" dirty="0">
              <a:solidFill>
                <a:schemeClr val="accent1"/>
              </a:solidFill>
              <a:latin typeface="黑体" panose="02010609060101010101" pitchFamily="49" charset="-122"/>
              <a:ea typeface="黑体" panose="02010609060101010101" pitchFamily="49" charset="-122"/>
            </a:endParaRP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99451" y="211027"/>
            <a:ext cx="8643848" cy="867930"/>
          </a:xfrm>
        </p:spPr>
        <p:txBody>
          <a:bodyPr/>
          <a:lstStyle/>
          <a:p>
            <a:r>
              <a:rPr lang="zh-CN" altLang="en-US" dirty="0"/>
              <a:t>用户个体使用行为</a:t>
            </a:r>
            <a:br>
              <a:rPr lang="zh-CN" altLang="en-US" dirty="0"/>
            </a:br>
            <a:endParaRPr lang="zh-CN" altLang="en-US" dirty="0"/>
          </a:p>
        </p:txBody>
      </p:sp>
      <p:sp>
        <p:nvSpPr>
          <p:cNvPr id="3" name="六边形 2"/>
          <p:cNvSpPr/>
          <p:nvPr/>
        </p:nvSpPr>
        <p:spPr>
          <a:xfrm rot="5400000">
            <a:off x="3782269" y="3670987"/>
            <a:ext cx="2146434" cy="1850374"/>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六边形 3"/>
          <p:cNvSpPr/>
          <p:nvPr/>
        </p:nvSpPr>
        <p:spPr>
          <a:xfrm rot="5400000">
            <a:off x="4836911" y="1859444"/>
            <a:ext cx="2146434" cy="1850374"/>
          </a:xfrm>
          <a:prstGeom prst="hexagon">
            <a:avLst/>
          </a:prstGeom>
          <a:solidFill>
            <a:srgbClr val="A13F0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六边形 4"/>
          <p:cNvSpPr/>
          <p:nvPr/>
        </p:nvSpPr>
        <p:spPr>
          <a:xfrm rot="5400000">
            <a:off x="5891553" y="3670987"/>
            <a:ext cx="2146434" cy="1850374"/>
          </a:xfrm>
          <a:prstGeom prst="hexagon">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8256153" y="3602791"/>
            <a:ext cx="3842804" cy="1692771"/>
          </a:xfrm>
          <a:prstGeom prst="rect">
            <a:avLst/>
          </a:prstGeom>
        </p:spPr>
        <p:txBody>
          <a:bodyPr wrap="square">
            <a:spAutoFit/>
          </a:bodyPr>
          <a:lstStyle/>
          <a:p>
            <a:r>
              <a:rPr lang="en-US" altLang="zh-CN" sz="2400" dirty="0"/>
              <a:t>   </a:t>
            </a:r>
            <a:endParaRPr lang="zh-CN" altLang="en-US" sz="2000" dirty="0"/>
          </a:p>
          <a:p>
            <a:r>
              <a:rPr lang="zh-CN" altLang="en-US" sz="2000" dirty="0"/>
              <a:t>用户在社交网络中通过浏览，分享和评论来满足他们的社交需求，对社交网络内容的消费可分为</a:t>
            </a:r>
            <a:r>
              <a:rPr lang="zh-CN" altLang="en-US" sz="2000" b="1" dirty="0"/>
              <a:t>主动消费和被动消费</a:t>
            </a:r>
            <a:r>
              <a:rPr lang="zh-CN" altLang="en-US" sz="2000" dirty="0"/>
              <a:t>。</a:t>
            </a:r>
            <a:endParaRPr lang="zh-CN" altLang="en-US" sz="2000" dirty="0"/>
          </a:p>
        </p:txBody>
      </p:sp>
      <p:sp>
        <p:nvSpPr>
          <p:cNvPr id="7" name="文本框 6"/>
          <p:cNvSpPr txBox="1"/>
          <p:nvPr/>
        </p:nvSpPr>
        <p:spPr>
          <a:xfrm>
            <a:off x="5062658" y="2584576"/>
            <a:ext cx="2541069" cy="400110"/>
          </a:xfrm>
          <a:prstGeom prst="rect">
            <a:avLst/>
          </a:prstGeom>
          <a:noFill/>
        </p:spPr>
        <p:txBody>
          <a:bodyPr wrap="square" rtlCol="0">
            <a:spAutoFit/>
          </a:bodyPr>
          <a:lstStyle/>
          <a:p>
            <a:r>
              <a:rPr lang="zh-CN" altLang="en-US" sz="2000" b="1">
                <a:solidFill>
                  <a:schemeClr val="bg1"/>
                </a:solidFill>
              </a:rPr>
              <a:t>一般使用行为</a:t>
            </a:r>
            <a:endParaRPr lang="zh-CN" altLang="en-US" sz="2000" b="1" dirty="0">
              <a:solidFill>
                <a:schemeClr val="bg1"/>
              </a:solidFill>
            </a:endParaRPr>
          </a:p>
        </p:txBody>
      </p:sp>
      <p:sp>
        <p:nvSpPr>
          <p:cNvPr id="9" name="矩形 8"/>
          <p:cNvSpPr/>
          <p:nvPr/>
        </p:nvSpPr>
        <p:spPr>
          <a:xfrm>
            <a:off x="7209324" y="2324003"/>
            <a:ext cx="4303863" cy="646331"/>
          </a:xfrm>
          <a:prstGeom prst="rect">
            <a:avLst/>
          </a:prstGeom>
        </p:spPr>
        <p:txBody>
          <a:bodyPr wrap="square">
            <a:spAutoFit/>
          </a:bodyPr>
          <a:lstStyle/>
          <a:p>
            <a:r>
              <a:rPr lang="zh-CN" altLang="en-US" dirty="0"/>
              <a:t>用户可以在社交网络上执行各种各样的行为，例如浏览，点击，分享，点赞，收藏</a:t>
            </a:r>
            <a:endParaRPr lang="zh-CN" altLang="en-US" dirty="0"/>
          </a:p>
        </p:txBody>
      </p:sp>
      <p:sp>
        <p:nvSpPr>
          <p:cNvPr id="10" name="文本框 9"/>
          <p:cNvSpPr txBox="1"/>
          <p:nvPr/>
        </p:nvSpPr>
        <p:spPr>
          <a:xfrm>
            <a:off x="4013504" y="4396119"/>
            <a:ext cx="2541069" cy="400110"/>
          </a:xfrm>
          <a:prstGeom prst="rect">
            <a:avLst/>
          </a:prstGeom>
          <a:noFill/>
        </p:spPr>
        <p:txBody>
          <a:bodyPr wrap="square" rtlCol="0">
            <a:spAutoFit/>
          </a:bodyPr>
          <a:lstStyle/>
          <a:p>
            <a:r>
              <a:rPr lang="zh-CN" altLang="en-US" sz="2000" b="1" dirty="0">
                <a:solidFill>
                  <a:schemeClr val="bg1"/>
                </a:solidFill>
              </a:rPr>
              <a:t>内容创建行为</a:t>
            </a:r>
            <a:endParaRPr lang="zh-CN" altLang="en-US" sz="2000" b="1" dirty="0">
              <a:solidFill>
                <a:schemeClr val="bg1"/>
              </a:solidFill>
            </a:endParaRPr>
          </a:p>
        </p:txBody>
      </p:sp>
      <p:sp>
        <p:nvSpPr>
          <p:cNvPr id="11" name="文本框 10"/>
          <p:cNvSpPr txBox="1"/>
          <p:nvPr/>
        </p:nvSpPr>
        <p:spPr>
          <a:xfrm>
            <a:off x="6163378" y="4393493"/>
            <a:ext cx="2541069" cy="400110"/>
          </a:xfrm>
          <a:prstGeom prst="rect">
            <a:avLst/>
          </a:prstGeom>
          <a:noFill/>
        </p:spPr>
        <p:txBody>
          <a:bodyPr wrap="square" rtlCol="0">
            <a:spAutoFit/>
          </a:bodyPr>
          <a:lstStyle/>
          <a:p>
            <a:r>
              <a:rPr lang="zh-CN" altLang="en-US" sz="2000" b="1" dirty="0">
                <a:solidFill>
                  <a:schemeClr val="bg1"/>
                </a:solidFill>
              </a:rPr>
              <a:t>内容消费行为</a:t>
            </a:r>
            <a:endParaRPr lang="zh-CN" altLang="en-US" sz="2000" b="1" dirty="0">
              <a:solidFill>
                <a:schemeClr val="bg1"/>
              </a:solidFill>
            </a:endParaRPr>
          </a:p>
        </p:txBody>
      </p:sp>
      <p:sp>
        <p:nvSpPr>
          <p:cNvPr id="12" name="矩形 11"/>
          <p:cNvSpPr/>
          <p:nvPr/>
        </p:nvSpPr>
        <p:spPr>
          <a:xfrm>
            <a:off x="379780" y="3857848"/>
            <a:ext cx="3291609" cy="1754326"/>
          </a:xfrm>
          <a:prstGeom prst="rect">
            <a:avLst/>
          </a:prstGeom>
        </p:spPr>
        <p:txBody>
          <a:bodyPr wrap="square">
            <a:spAutoFit/>
          </a:bodyPr>
          <a:lstStyle/>
          <a:p>
            <a:r>
              <a:rPr lang="zh-CN" altLang="en-US" dirty="0"/>
              <a:t>用户在社交网络通过写博客微博，发帖评论等行为产生内容，对内容创建行为的研究主要研究</a:t>
            </a:r>
            <a:r>
              <a:rPr lang="zh-CN" altLang="en-US" b="1" dirty="0"/>
              <a:t>创建内容的动机、创建内容时的主题选择偏好以及内容创建时的语言表述等</a:t>
            </a:r>
            <a:r>
              <a:rPr lang="zh-CN" altLang="en-US" dirty="0"/>
              <a:t>。</a:t>
            </a:r>
            <a:endParaRPr lang="zh-CN" altLang="en-US" dirty="0"/>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99451" y="241161"/>
            <a:ext cx="8643848" cy="867930"/>
          </a:xfrm>
        </p:spPr>
        <p:txBody>
          <a:bodyPr/>
          <a:lstStyle/>
          <a:p>
            <a:r>
              <a:rPr lang="zh-CN" altLang="en-US" dirty="0"/>
              <a:t>用户群体互动行为</a:t>
            </a:r>
            <a:br>
              <a:rPr lang="zh-CN" altLang="en-US" dirty="0"/>
            </a:br>
            <a:endParaRPr lang="zh-CN" altLang="en-US" dirty="0"/>
          </a:p>
        </p:txBody>
      </p:sp>
      <p:sp>
        <p:nvSpPr>
          <p:cNvPr id="3" name="矩形 2"/>
          <p:cNvSpPr/>
          <p:nvPr/>
        </p:nvSpPr>
        <p:spPr>
          <a:xfrm>
            <a:off x="1289784" y="1195718"/>
            <a:ext cx="8431731" cy="4339650"/>
          </a:xfrm>
          <a:prstGeom prst="rect">
            <a:avLst/>
          </a:prstGeom>
        </p:spPr>
        <p:txBody>
          <a:bodyPr wrap="square">
            <a:spAutoFit/>
          </a:bodyPr>
          <a:lstStyle/>
          <a:p>
            <a:r>
              <a:rPr lang="en-US" altLang="zh-CN" sz="2400" dirty="0"/>
              <a:t>    </a:t>
            </a:r>
            <a:endParaRPr lang="zh-CN" altLang="en-US" dirty="0"/>
          </a:p>
          <a:p>
            <a:pPr marL="342900" indent="-342900">
              <a:buFont typeface="Wingdings" panose="05000000000000000000" pitchFamily="2" charset="2"/>
              <a:buChar char="Ø"/>
            </a:pPr>
            <a:r>
              <a:rPr lang="zh-CN" altLang="en-US" sz="2400" dirty="0">
                <a:solidFill>
                  <a:srgbClr val="A13F0B"/>
                </a:solidFill>
              </a:rPr>
              <a:t>群体互动关系选择</a:t>
            </a:r>
            <a:r>
              <a:rPr lang="zh-CN" altLang="en-US" sz="2000" dirty="0"/>
              <a:t>：对群体互动关系的研究主要是识别用户之间的关系，通过制定不同的衡量指标，研究用户之间的关系强弱。</a:t>
            </a:r>
            <a:endParaRPr lang="zh-CN" altLang="en-US" sz="2000" dirty="0"/>
          </a:p>
          <a:p>
            <a:pPr marL="342900" indent="-342900">
              <a:buFont typeface="Wingdings" panose="05000000000000000000" pitchFamily="2" charset="2"/>
              <a:buChar char="Ø"/>
            </a:pPr>
            <a:endParaRPr lang="zh-CN" altLang="en-US" sz="2000" dirty="0"/>
          </a:p>
          <a:p>
            <a:pPr marL="342900" indent="-342900">
              <a:buFont typeface="Wingdings" panose="05000000000000000000" pitchFamily="2" charset="2"/>
              <a:buChar char="Ø"/>
            </a:pPr>
            <a:r>
              <a:rPr lang="zh-CN" altLang="en-US" sz="2400" dirty="0">
                <a:solidFill>
                  <a:srgbClr val="A13F0B"/>
                </a:solidFill>
              </a:rPr>
              <a:t>群体互动的内容选择</a:t>
            </a:r>
            <a:r>
              <a:rPr lang="zh-CN" altLang="en-US" sz="2000" dirty="0"/>
              <a:t>：社交网络中用户对内容选择与其社交关系密不可分。例如有研究表明两位维基百科编辑在互动前后产生的编辑内容的相似性有所不同。</a:t>
            </a:r>
            <a:endParaRPr lang="zh-CN" altLang="en-US" sz="2000" dirty="0"/>
          </a:p>
          <a:p>
            <a:pPr marL="342900" indent="-342900">
              <a:buFont typeface="Wingdings" panose="05000000000000000000" pitchFamily="2" charset="2"/>
              <a:buChar char="Ø"/>
            </a:pPr>
            <a:endParaRPr lang="zh-CN" altLang="en-US" sz="2000" dirty="0"/>
          </a:p>
          <a:p>
            <a:pPr marL="342900" indent="-342900">
              <a:buFont typeface="Wingdings" panose="05000000000000000000" pitchFamily="2" charset="2"/>
              <a:buChar char="Ø"/>
            </a:pPr>
            <a:r>
              <a:rPr lang="zh-CN" altLang="en-US" sz="2400" dirty="0">
                <a:solidFill>
                  <a:srgbClr val="A13F0B"/>
                </a:solidFill>
              </a:rPr>
              <a:t>群体互动的时间规律</a:t>
            </a:r>
            <a:r>
              <a:rPr lang="zh-CN" altLang="en-US" sz="2000" dirty="0"/>
              <a:t>：在线社交网络中人类行为的时间特征研究主要集中于分析行为发生的时间间隔分布。研究发现在线社交网络中用户行为时间间隔分布不同于传统的负指数分布，而是呈现幂律分布，即具有“长尾效应”。对群体互动时间规律的研究可以应用到公共管理和决策等场景中。</a:t>
            </a:r>
            <a:endParaRPr lang="zh-CN" altLang="en-US" sz="2000" dirty="0"/>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06550" y="150417"/>
            <a:ext cx="8643848" cy="1014239"/>
          </a:xfrm>
        </p:spPr>
        <p:txBody>
          <a:bodyPr/>
          <a:lstStyle/>
          <a:p>
            <a:r>
              <a:rPr lang="zh-CN" altLang="en-US" dirty="0"/>
              <a:t>社交网络情感分析</a:t>
            </a:r>
            <a:br>
              <a:rPr lang="zh-CN" altLang="en-US" dirty="0"/>
            </a:br>
            <a:endParaRPr lang="zh-CN" altLang="en-US" dirty="0"/>
          </a:p>
        </p:txBody>
      </p:sp>
      <p:sp>
        <p:nvSpPr>
          <p:cNvPr id="3" name="矩形 2"/>
          <p:cNvSpPr/>
          <p:nvPr/>
        </p:nvSpPr>
        <p:spPr>
          <a:xfrm>
            <a:off x="641684" y="2168158"/>
            <a:ext cx="6096000" cy="2677656"/>
          </a:xfrm>
          <a:prstGeom prst="rect">
            <a:avLst/>
          </a:prstGeom>
        </p:spPr>
        <p:txBody>
          <a:bodyPr>
            <a:spAutoFit/>
          </a:bodyPr>
          <a:lstStyle/>
          <a:p>
            <a:endParaRPr lang="zh-CN" altLang="en-US" dirty="0"/>
          </a:p>
          <a:p>
            <a:r>
              <a:rPr lang="zh-CN" altLang="en-US" dirty="0"/>
              <a:t>　　</a:t>
            </a:r>
            <a:r>
              <a:rPr lang="zh-CN" altLang="en-US" sz="2400" b="1" dirty="0">
                <a:solidFill>
                  <a:srgbClr val="A13F0B"/>
                </a:solidFill>
              </a:rPr>
              <a:t>情感分析</a:t>
            </a:r>
            <a:r>
              <a:rPr lang="zh-CN" altLang="en-US" dirty="0"/>
              <a:t>，是针对主观性信息进行分析、处理和归纳过程。情感分析最初起源于自然语言处理领域，主要从语法语义规则方面对文本的情感倾向性进行研判。</a:t>
            </a:r>
            <a:r>
              <a:rPr lang="zh-CN" altLang="en-US" sz="2400" b="1" dirty="0">
                <a:solidFill>
                  <a:srgbClr val="A13F0B"/>
                </a:solidFill>
              </a:rPr>
              <a:t>随着社交网络的兴起与发展</a:t>
            </a:r>
            <a:r>
              <a:rPr lang="zh-CN" altLang="en-US" sz="2400" dirty="0"/>
              <a:t>，</a:t>
            </a:r>
            <a:r>
              <a:rPr lang="zh-CN" altLang="en-US" dirty="0"/>
              <a:t>情感分析逐渐涉及多个研究领域，如文本挖掘、Web 数据挖掘等，并延伸至管理学及社会科学等学科，并在产品评论、舆情监控、信息预测等多个领域发挥着重要的作用。</a:t>
            </a:r>
            <a:endParaRPr lang="zh-CN" altLang="en-US" dirty="0"/>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175500" y="1366499"/>
            <a:ext cx="4251326" cy="4003976"/>
          </a:xfrm>
          <a:prstGeom prst="rect">
            <a:avLst/>
          </a:prstGeom>
        </p:spPr>
      </p:pic>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06550" y="256296"/>
            <a:ext cx="8643848" cy="867930"/>
          </a:xfrm>
        </p:spPr>
        <p:txBody>
          <a:bodyPr/>
          <a:lstStyle/>
          <a:p>
            <a:r>
              <a:rPr lang="zh-CN" altLang="en-US" dirty="0">
                <a:latin typeface="微软雅黑" panose="020B0503020204020204" pitchFamily="34" charset="-122"/>
                <a:ea typeface="微软雅黑" panose="020B0503020204020204" pitchFamily="34" charset="-122"/>
              </a:rPr>
              <a:t>个体影响力计算</a:t>
            </a:r>
            <a:br>
              <a:rPr lang="zh-CN" altLang="en-US" dirty="0">
                <a:solidFill>
                  <a:srgbClr val="4D4D4D"/>
                </a:solidFill>
                <a:latin typeface="微软雅黑" panose="020B0503020204020204" pitchFamily="34" charset="-122"/>
                <a:ea typeface="微软雅黑" panose="020B0503020204020204" pitchFamily="34" charset="-122"/>
              </a:rPr>
            </a:br>
            <a:endParaRPr lang="zh-CN" altLang="en-US" dirty="0"/>
          </a:p>
        </p:txBody>
      </p:sp>
      <p:sp>
        <p:nvSpPr>
          <p:cNvPr id="5" name="矩形 4"/>
          <p:cNvSpPr/>
          <p:nvPr/>
        </p:nvSpPr>
        <p:spPr>
          <a:xfrm>
            <a:off x="572015" y="1959569"/>
            <a:ext cx="10712918" cy="3477875"/>
          </a:xfrm>
          <a:prstGeom prst="rect">
            <a:avLst/>
          </a:prstGeom>
        </p:spPr>
        <p:txBody>
          <a:bodyPr wrap="square">
            <a:spAutoFit/>
          </a:bodyPr>
          <a:lstStyle/>
          <a:p>
            <a:r>
              <a:rPr lang="zh-CN" altLang="en-US" dirty="0">
                <a:solidFill>
                  <a:srgbClr val="4D4D4D"/>
                </a:solidFill>
                <a:latin typeface="微软雅黑" panose="020B0503020204020204" pitchFamily="34" charset="-122"/>
                <a:ea typeface="微软雅黑" panose="020B0503020204020204" pitchFamily="34" charset="-122"/>
              </a:rPr>
              <a:t>　</a:t>
            </a:r>
            <a:r>
              <a:rPr lang="zh-CN" altLang="en-US" sz="2000" dirty="0">
                <a:solidFill>
                  <a:srgbClr val="4D4D4D"/>
                </a:solidFill>
                <a:latin typeface="微软雅黑" panose="020B0503020204020204" pitchFamily="34" charset="-122"/>
                <a:ea typeface="微软雅黑" panose="020B0503020204020204" pitchFamily="34" charset="-122"/>
              </a:rPr>
              <a:t>　基于社交网络的图结构特性，有几个指标用来衡量网络中节点的中心度，即节点的影响力。除了以下三种外还有 </a:t>
            </a:r>
            <a:r>
              <a:rPr lang="en-US" altLang="zh-CN" sz="2000" dirty="0">
                <a:solidFill>
                  <a:srgbClr val="4D4D4D"/>
                </a:solidFill>
                <a:latin typeface="微软雅黑" panose="020B0503020204020204" pitchFamily="34" charset="-122"/>
                <a:ea typeface="微软雅黑" panose="020B0503020204020204" pitchFamily="34" charset="-122"/>
              </a:rPr>
              <a:t>PageRank </a:t>
            </a:r>
            <a:r>
              <a:rPr lang="zh-CN" altLang="en-US" sz="2000" dirty="0">
                <a:solidFill>
                  <a:srgbClr val="4D4D4D"/>
                </a:solidFill>
                <a:latin typeface="微软雅黑" panose="020B0503020204020204" pitchFamily="34" charset="-122"/>
                <a:ea typeface="微软雅黑" panose="020B0503020204020204" pitchFamily="34" charset="-122"/>
              </a:rPr>
              <a:t>中心度等度量方法。</a:t>
            </a:r>
            <a:endParaRPr lang="en-US" altLang="zh-CN" sz="2000" dirty="0">
              <a:solidFill>
                <a:srgbClr val="4D4D4D"/>
              </a:solidFill>
              <a:latin typeface="微软雅黑" panose="020B0503020204020204" pitchFamily="34" charset="-122"/>
              <a:ea typeface="微软雅黑" panose="020B0503020204020204" pitchFamily="34" charset="-122"/>
            </a:endParaRPr>
          </a:p>
          <a:p>
            <a:endParaRPr lang="zh-CN" altLang="en-US" sz="2000" dirty="0">
              <a:solidFill>
                <a:srgbClr val="4D4D4D"/>
              </a:solidFill>
              <a:latin typeface="微软雅黑" panose="020B0503020204020204" pitchFamily="34" charset="-122"/>
              <a:ea typeface="微软雅黑" panose="020B0503020204020204" pitchFamily="34" charset="-122"/>
            </a:endParaRPr>
          </a:p>
          <a:p>
            <a:pPr>
              <a:buFont typeface="Arial" panose="020B0604020202020204" pitchFamily="34" charset="0"/>
              <a:buChar char="•"/>
            </a:pPr>
            <a:r>
              <a:rPr lang="zh-CN" altLang="en-US" sz="2000" b="1" dirty="0">
                <a:solidFill>
                  <a:srgbClr val="A13F0B"/>
                </a:solidFill>
                <a:latin typeface="微软雅黑" panose="020B0503020204020204" pitchFamily="34" charset="-122"/>
                <a:ea typeface="微软雅黑" panose="020B0503020204020204" pitchFamily="34" charset="-122"/>
              </a:rPr>
              <a:t>度中心度（</a:t>
            </a:r>
            <a:r>
              <a:rPr lang="en-US" altLang="zh-CN" sz="2000" b="1" dirty="0">
                <a:solidFill>
                  <a:srgbClr val="A13F0B"/>
                </a:solidFill>
                <a:latin typeface="微软雅黑" panose="020B0503020204020204" pitchFamily="34" charset="-122"/>
                <a:ea typeface="微软雅黑" panose="020B0503020204020204" pitchFamily="34" charset="-122"/>
              </a:rPr>
              <a:t>Degree Centrality</a:t>
            </a:r>
            <a:r>
              <a:rPr lang="zh-CN" altLang="en-US" sz="2000" b="1" dirty="0">
                <a:solidFill>
                  <a:srgbClr val="A13F0B"/>
                </a:solidFill>
                <a:latin typeface="微软雅黑" panose="020B0503020204020204" pitchFamily="34" charset="-122"/>
                <a:ea typeface="微软雅黑" panose="020B0503020204020204" pitchFamily="34" charset="-122"/>
              </a:rPr>
              <a:t>）</a:t>
            </a:r>
            <a:r>
              <a:rPr lang="zh-CN" altLang="en-US" sz="2000" b="1" dirty="0">
                <a:solidFill>
                  <a:srgbClr val="4D4D4D"/>
                </a:solidFill>
                <a:latin typeface="微软雅黑" panose="020B0503020204020204" pitchFamily="34" charset="-122"/>
                <a:ea typeface="微软雅黑" panose="020B0503020204020204" pitchFamily="34" charset="-122"/>
              </a:rPr>
              <a:t>：</a:t>
            </a:r>
            <a:r>
              <a:rPr lang="zh-CN" altLang="en-US" sz="2000" dirty="0">
                <a:solidFill>
                  <a:srgbClr val="4D4D4D"/>
                </a:solidFill>
                <a:latin typeface="微软雅黑" panose="020B0503020204020204" pitchFamily="34" charset="-122"/>
                <a:ea typeface="微软雅黑" panose="020B0503020204020204" pitchFamily="34" charset="-122"/>
              </a:rPr>
              <a:t>度中心度是指与该节点直接相连的节点的数量。</a:t>
            </a:r>
            <a:endParaRPr lang="en-US" altLang="zh-CN" sz="2000" dirty="0">
              <a:solidFill>
                <a:srgbClr val="4D4D4D"/>
              </a:solidFill>
              <a:latin typeface="微软雅黑" panose="020B0503020204020204" pitchFamily="34" charset="-122"/>
              <a:ea typeface="微软雅黑" panose="020B0503020204020204" pitchFamily="34" charset="-122"/>
            </a:endParaRPr>
          </a:p>
          <a:p>
            <a:pPr>
              <a:buFont typeface="Arial" panose="020B0604020202020204" pitchFamily="34" charset="0"/>
              <a:buChar char="•"/>
            </a:pPr>
            <a:endParaRPr lang="zh-CN" altLang="en-US" sz="2000" dirty="0">
              <a:solidFill>
                <a:srgbClr val="A13F0B"/>
              </a:solidFill>
              <a:latin typeface="微软雅黑" panose="020B0503020204020204" pitchFamily="34" charset="-122"/>
              <a:ea typeface="微软雅黑" panose="020B0503020204020204" pitchFamily="34" charset="-122"/>
            </a:endParaRPr>
          </a:p>
          <a:p>
            <a:pPr>
              <a:buFont typeface="Arial" panose="020B0604020202020204" pitchFamily="34" charset="0"/>
              <a:buChar char="•"/>
            </a:pPr>
            <a:r>
              <a:rPr lang="zh-CN" altLang="en-US" sz="2000" b="1" dirty="0">
                <a:solidFill>
                  <a:srgbClr val="A13F0B"/>
                </a:solidFill>
                <a:latin typeface="微软雅黑" panose="020B0503020204020204" pitchFamily="34" charset="-122"/>
                <a:ea typeface="微软雅黑" panose="020B0503020204020204" pitchFamily="34" charset="-122"/>
              </a:rPr>
              <a:t>接近中心度 </a:t>
            </a:r>
            <a:r>
              <a:rPr lang="en-US" altLang="zh-CN" sz="2000" b="1" dirty="0">
                <a:solidFill>
                  <a:srgbClr val="A13F0B"/>
                </a:solidFill>
                <a:latin typeface="微软雅黑" panose="020B0503020204020204" pitchFamily="34" charset="-122"/>
                <a:ea typeface="微软雅黑" panose="020B0503020204020204" pitchFamily="34" charset="-122"/>
              </a:rPr>
              <a:t>(Closeness Centrality)</a:t>
            </a:r>
            <a:r>
              <a:rPr lang="zh-CN" altLang="en-US" sz="2000" b="1" dirty="0">
                <a:solidFill>
                  <a:srgbClr val="4D4D4D"/>
                </a:solidFill>
                <a:latin typeface="微软雅黑" panose="020B0503020204020204" pitchFamily="34" charset="-122"/>
                <a:ea typeface="微软雅黑" panose="020B0503020204020204" pitchFamily="34" charset="-122"/>
              </a:rPr>
              <a:t>：</a:t>
            </a:r>
            <a:r>
              <a:rPr lang="zh-CN" altLang="en-US" sz="2000" dirty="0">
                <a:solidFill>
                  <a:srgbClr val="4D4D4D"/>
                </a:solidFill>
                <a:latin typeface="微软雅黑" panose="020B0503020204020204" pitchFamily="34" charset="-122"/>
                <a:ea typeface="微软雅黑" panose="020B0503020204020204" pitchFamily="34" charset="-122"/>
              </a:rPr>
              <a:t>指某节点与网络中所有其他节点的最短距离之和。</a:t>
            </a:r>
            <a:endParaRPr lang="en-US" altLang="zh-CN" sz="2000" dirty="0">
              <a:solidFill>
                <a:srgbClr val="4D4D4D"/>
              </a:solidFill>
              <a:latin typeface="微软雅黑" panose="020B0503020204020204" pitchFamily="34" charset="-122"/>
              <a:ea typeface="微软雅黑" panose="020B0503020204020204" pitchFamily="34" charset="-122"/>
            </a:endParaRPr>
          </a:p>
          <a:p>
            <a:pPr>
              <a:buFont typeface="Arial" panose="020B0604020202020204" pitchFamily="34" charset="0"/>
              <a:buChar char="•"/>
            </a:pPr>
            <a:endParaRPr lang="zh-CN" altLang="en-US" sz="2000" dirty="0">
              <a:solidFill>
                <a:srgbClr val="4D4D4D"/>
              </a:solidFill>
              <a:latin typeface="微软雅黑" panose="020B0503020204020204" pitchFamily="34" charset="-122"/>
              <a:ea typeface="微软雅黑" panose="020B0503020204020204" pitchFamily="34" charset="-122"/>
            </a:endParaRPr>
          </a:p>
          <a:p>
            <a:pPr>
              <a:buFont typeface="Arial" panose="020B0604020202020204" pitchFamily="34" charset="0"/>
              <a:buChar char="•"/>
            </a:pPr>
            <a:r>
              <a:rPr lang="zh-CN" altLang="en-US" sz="2000" b="1" dirty="0">
                <a:solidFill>
                  <a:srgbClr val="A13F0B"/>
                </a:solidFill>
                <a:latin typeface="微软雅黑" panose="020B0503020204020204" pitchFamily="34" charset="-122"/>
                <a:ea typeface="微软雅黑" panose="020B0503020204020204" pitchFamily="34" charset="-122"/>
              </a:rPr>
              <a:t>介数 </a:t>
            </a:r>
            <a:r>
              <a:rPr lang="en-US" altLang="zh-CN" sz="2000" b="1" dirty="0">
                <a:solidFill>
                  <a:srgbClr val="A13F0B"/>
                </a:solidFill>
                <a:latin typeface="微软雅黑" panose="020B0503020204020204" pitchFamily="34" charset="-122"/>
                <a:ea typeface="微软雅黑" panose="020B0503020204020204" pitchFamily="34" charset="-122"/>
              </a:rPr>
              <a:t>(Betweenness Centrality)</a:t>
            </a:r>
            <a:r>
              <a:rPr lang="zh-CN" altLang="en-US" sz="2000" b="1" dirty="0">
                <a:solidFill>
                  <a:srgbClr val="4D4D4D"/>
                </a:solidFill>
                <a:latin typeface="微软雅黑" panose="020B0503020204020204" pitchFamily="34" charset="-122"/>
                <a:ea typeface="微软雅黑" panose="020B0503020204020204" pitchFamily="34" charset="-122"/>
              </a:rPr>
              <a:t>：</a:t>
            </a:r>
            <a:r>
              <a:rPr lang="zh-CN" altLang="en-US" sz="2000" dirty="0">
                <a:solidFill>
                  <a:srgbClr val="4D4D4D"/>
                </a:solidFill>
                <a:latin typeface="微软雅黑" panose="020B0503020204020204" pitchFamily="34" charset="-122"/>
                <a:ea typeface="微软雅黑" panose="020B0503020204020204" pitchFamily="34" charset="-122"/>
              </a:rPr>
              <a:t>介数用来衡量某节点在社交网络中中介作用大小。网络中某两个节点所有最短路径的数量除以这些路径中经过 </a:t>
            </a:r>
            <a:r>
              <a:rPr lang="en-US" altLang="zh-CN" sz="2000" dirty="0">
                <a:solidFill>
                  <a:srgbClr val="4D4D4D"/>
                </a:solidFill>
                <a:latin typeface="微软雅黑" panose="020B0503020204020204" pitchFamily="34" charset="-122"/>
                <a:ea typeface="微软雅黑" panose="020B0503020204020204" pitchFamily="34" charset="-122"/>
              </a:rPr>
              <a:t>A </a:t>
            </a:r>
            <a:r>
              <a:rPr lang="zh-CN" altLang="en-US" sz="2000" dirty="0">
                <a:solidFill>
                  <a:srgbClr val="4D4D4D"/>
                </a:solidFill>
                <a:latin typeface="微软雅黑" panose="020B0503020204020204" pitchFamily="34" charset="-122"/>
                <a:ea typeface="微软雅黑" panose="020B0503020204020204" pitchFamily="34" charset="-122"/>
              </a:rPr>
              <a:t>节点路径的数量便是 </a:t>
            </a:r>
            <a:r>
              <a:rPr lang="en-US" altLang="zh-CN" sz="2000" dirty="0">
                <a:solidFill>
                  <a:srgbClr val="4D4D4D"/>
                </a:solidFill>
                <a:latin typeface="微软雅黑" panose="020B0503020204020204" pitchFamily="34" charset="-122"/>
                <a:ea typeface="微软雅黑" panose="020B0503020204020204" pitchFamily="34" charset="-122"/>
              </a:rPr>
              <a:t>A </a:t>
            </a:r>
            <a:r>
              <a:rPr lang="zh-CN" altLang="en-US" sz="2000" dirty="0">
                <a:solidFill>
                  <a:srgbClr val="4D4D4D"/>
                </a:solidFill>
                <a:latin typeface="微软雅黑" panose="020B0503020204020204" pitchFamily="34" charset="-122"/>
                <a:ea typeface="微软雅黑" panose="020B0503020204020204" pitchFamily="34" charset="-122"/>
              </a:rPr>
              <a:t>节点的介数，也叫中间中心度。</a:t>
            </a:r>
            <a:endParaRPr lang="zh-CN" altLang="en-US" sz="2000" dirty="0">
              <a:solidFill>
                <a:srgbClr val="4D4D4D"/>
              </a:solidFill>
              <a:latin typeface="微软雅黑" panose="020B0503020204020204" pitchFamily="34" charset="-122"/>
              <a:ea typeface="微软雅黑" panose="020B0503020204020204" pitchFamily="34" charset="-122"/>
            </a:endParaRPr>
          </a:p>
          <a:p>
            <a:r>
              <a:rPr lang="zh-CN" altLang="en-US" sz="2000" dirty="0">
                <a:solidFill>
                  <a:srgbClr val="4D4D4D"/>
                </a:solidFill>
                <a:latin typeface="微软雅黑" panose="020B0503020204020204" pitchFamily="34" charset="-122"/>
                <a:ea typeface="微软雅黑" panose="020B0503020204020204" pitchFamily="34" charset="-122"/>
              </a:rPr>
              <a:t>　　</a:t>
            </a:r>
            <a:endParaRPr lang="zh-CN" altLang="en-US" sz="2000" b="0" i="0" dirty="0">
              <a:solidFill>
                <a:srgbClr val="4D4D4D"/>
              </a:solidFill>
              <a:effectLst/>
              <a:latin typeface="微软雅黑" panose="020B0503020204020204" pitchFamily="34" charset="-122"/>
              <a:ea typeface="微软雅黑" panose="020B0503020204020204" pitchFamily="34" charset="-122"/>
            </a:endParaRP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584954" y="2231358"/>
            <a:ext cx="8643847" cy="1877437"/>
          </a:xfrm>
          <a:prstGeom prst="rect">
            <a:avLst/>
          </a:prstGeom>
        </p:spPr>
        <p:txBody>
          <a:bodyPr wrap="square">
            <a:spAutoFit/>
          </a:bodyPr>
          <a:lstStyle/>
          <a:p>
            <a:r>
              <a:rPr lang="en-US" altLang="zh-CN" b="1" dirty="0">
                <a:solidFill>
                  <a:srgbClr val="4D4D4D"/>
                </a:solidFill>
                <a:latin typeface="微软雅黑" panose="020B0503020204020204" pitchFamily="34" charset="-122"/>
                <a:ea typeface="微软雅黑" panose="020B0503020204020204" pitchFamily="34" charset="-122"/>
              </a:rPr>
              <a:t>	</a:t>
            </a:r>
            <a:endParaRPr lang="zh-CN" altLang="en-US" dirty="0">
              <a:solidFill>
                <a:srgbClr val="4D4D4D"/>
              </a:solidFill>
              <a:latin typeface="微软雅黑" panose="020B0503020204020204" pitchFamily="34" charset="-122"/>
              <a:ea typeface="微软雅黑" panose="020B0503020204020204" pitchFamily="34" charset="-122"/>
            </a:endParaRPr>
          </a:p>
          <a:p>
            <a:r>
              <a:rPr lang="zh-CN" altLang="en-US" dirty="0">
                <a:solidFill>
                  <a:srgbClr val="4D4D4D"/>
                </a:solidFill>
                <a:latin typeface="微软雅黑" panose="020B0503020204020204" pitchFamily="34" charset="-122"/>
                <a:ea typeface="微软雅黑" panose="020B0503020204020204" pitchFamily="34" charset="-122"/>
              </a:rPr>
              <a:t>　　</a:t>
            </a:r>
            <a:r>
              <a:rPr lang="zh-CN" altLang="en-US" sz="2000" dirty="0">
                <a:solidFill>
                  <a:srgbClr val="4D4D4D"/>
                </a:solidFill>
                <a:latin typeface="微软雅黑" panose="020B0503020204020204" pitchFamily="34" charset="-122"/>
                <a:ea typeface="微软雅黑" panose="020B0503020204020204" pitchFamily="34" charset="-122"/>
              </a:rPr>
              <a:t>社交网络中用户的行为决定用户的影响力，以微博为例，用户主要表现的行为是评论、转发、回复、点赞、复制、阅读等等，基于这些行为特征构建多种网络关系图，可通过随机游走等方法发现网络中的影响力个体。</a:t>
            </a:r>
            <a:endParaRPr lang="zh-CN" altLang="en-US" sz="2000" dirty="0">
              <a:solidFill>
                <a:srgbClr val="4D4D4D"/>
              </a:solidFill>
              <a:latin typeface="微软雅黑" panose="020B0503020204020204" pitchFamily="34" charset="-122"/>
              <a:ea typeface="微软雅黑" panose="020B0503020204020204" pitchFamily="34" charset="-122"/>
            </a:endParaRPr>
          </a:p>
          <a:p>
            <a:r>
              <a:rPr lang="zh-CN" altLang="en-US" sz="2000" dirty="0">
                <a:solidFill>
                  <a:srgbClr val="4D4D4D"/>
                </a:solidFill>
                <a:latin typeface="微软雅黑" panose="020B0503020204020204" pitchFamily="34" charset="-122"/>
                <a:ea typeface="微软雅黑" panose="020B0503020204020204" pitchFamily="34" charset="-122"/>
              </a:rPr>
              <a:t>　　</a:t>
            </a:r>
            <a:endParaRPr lang="zh-CN" altLang="en-US" sz="2000" dirty="0">
              <a:solidFill>
                <a:srgbClr val="4D4D4D"/>
              </a:solidFill>
              <a:latin typeface="微软雅黑" panose="020B0503020204020204" pitchFamily="34" charset="-122"/>
              <a:ea typeface="微软雅黑" panose="020B0503020204020204" pitchFamily="34" charset="-122"/>
            </a:endParaRPr>
          </a:p>
          <a:p>
            <a:r>
              <a:rPr lang="zh-CN" altLang="en-US" dirty="0">
                <a:solidFill>
                  <a:srgbClr val="4D4D4D"/>
                </a:solidFill>
                <a:latin typeface="微软雅黑" panose="020B0503020204020204" pitchFamily="34" charset="-122"/>
                <a:ea typeface="微软雅黑" panose="020B0503020204020204" pitchFamily="34" charset="-122"/>
              </a:rPr>
              <a:t>　　</a:t>
            </a:r>
            <a:endParaRPr lang="zh-CN" altLang="en-US" dirty="0">
              <a:solidFill>
                <a:srgbClr val="4D4D4D"/>
              </a:solidFill>
              <a:latin typeface="微软雅黑" panose="020B0503020204020204" pitchFamily="34" charset="-122"/>
              <a:ea typeface="微软雅黑" panose="020B0503020204020204" pitchFamily="34" charset="-122"/>
            </a:endParaRPr>
          </a:p>
        </p:txBody>
      </p:sp>
      <p:sp>
        <p:nvSpPr>
          <p:cNvPr id="4" name="文本框 13"/>
          <p:cNvSpPr txBox="1"/>
          <p:nvPr/>
        </p:nvSpPr>
        <p:spPr>
          <a:xfrm>
            <a:off x="2229858" y="1545891"/>
            <a:ext cx="7385788" cy="619744"/>
          </a:xfrm>
          <a:prstGeom prst="roundRect">
            <a:avLst/>
          </a:prstGeom>
          <a:solidFill>
            <a:schemeClr val="accent1"/>
          </a:solidFill>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lnSpc>
                <a:spcPct val="130000"/>
              </a:lnSpc>
              <a:defRPr/>
            </a:pPr>
            <a:r>
              <a:rPr lang="zh-CN" altLang="en-US" sz="2800" b="1" dirty="0">
                <a:solidFill>
                  <a:schemeClr val="bg1"/>
                </a:solidFill>
                <a:latin typeface="微软雅黑" panose="020B0503020204020204" pitchFamily="34" charset="-122"/>
                <a:ea typeface="微软雅黑" panose="020B0503020204020204" pitchFamily="34" charset="-122"/>
              </a:rPr>
              <a:t>基于行为的个体影响力计算</a:t>
            </a:r>
            <a:endParaRPr kumimoji="0" lang="zh-CN" altLang="en-US" sz="2800" b="1" i="0" u="none" strike="noStrike" kern="0" cap="none" spc="3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5" name="文本框 18"/>
          <p:cNvSpPr txBox="1"/>
          <p:nvPr/>
        </p:nvSpPr>
        <p:spPr>
          <a:xfrm>
            <a:off x="2229858" y="3867417"/>
            <a:ext cx="7385788" cy="619744"/>
          </a:xfrm>
          <a:prstGeom prst="roundRect">
            <a:avLst/>
          </a:prstGeom>
          <a:solidFill>
            <a:schemeClr val="accent4"/>
          </a:solidFill>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lnSpc>
                <a:spcPct val="130000"/>
              </a:lnSpc>
              <a:defRPr/>
            </a:pPr>
            <a:r>
              <a:rPr lang="zh-CN" altLang="en-US" sz="2800" b="1" dirty="0">
                <a:solidFill>
                  <a:schemeClr val="bg1"/>
                </a:solidFill>
                <a:latin typeface="微软雅黑" panose="020B0503020204020204" pitchFamily="34" charset="-122"/>
                <a:ea typeface="微软雅黑" panose="020B0503020204020204" pitchFamily="34" charset="-122"/>
              </a:rPr>
              <a:t>基于话题的个体影响力计算</a:t>
            </a:r>
            <a:endParaRPr kumimoji="0" lang="zh-CN" altLang="en-US" sz="2800" b="1" i="0" u="none" strike="noStrike" kern="0" cap="none" spc="3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6" name="矩形 5"/>
          <p:cNvSpPr/>
          <p:nvPr/>
        </p:nvSpPr>
        <p:spPr>
          <a:xfrm>
            <a:off x="1606550" y="4738383"/>
            <a:ext cx="8622251" cy="707886"/>
          </a:xfrm>
          <a:prstGeom prst="rect">
            <a:avLst/>
          </a:prstGeom>
        </p:spPr>
        <p:txBody>
          <a:bodyPr wrap="square">
            <a:spAutoFit/>
          </a:bodyPr>
          <a:lstStyle/>
          <a:p>
            <a:r>
              <a:rPr lang="zh-CN" altLang="en-US" sz="2000" dirty="0">
                <a:solidFill>
                  <a:srgbClr val="4D4D4D"/>
                </a:solidFill>
                <a:latin typeface="微软雅黑" panose="020B0503020204020204" pitchFamily="34" charset="-122"/>
                <a:ea typeface="微软雅黑" panose="020B0503020204020204" pitchFamily="34" charset="-122"/>
              </a:rPr>
              <a:t>在社交网络中用户在不同话题下的影响力不同，可以根据用户的关注网络和用户兴趣相似性来计算用户在每个话题上的影响力。</a:t>
            </a:r>
            <a:endParaRPr lang="zh-CN" altLang="en-US" sz="2000" dirty="0"/>
          </a:p>
        </p:txBody>
      </p:sp>
      <p:sp>
        <p:nvSpPr>
          <p:cNvPr id="8" name="标题 1"/>
          <p:cNvSpPr>
            <a:spLocks noGrp="1"/>
          </p:cNvSpPr>
          <p:nvPr>
            <p:ph type="title"/>
          </p:nvPr>
        </p:nvSpPr>
        <p:spPr>
          <a:xfrm>
            <a:off x="1606550" y="256296"/>
            <a:ext cx="8643848" cy="867930"/>
          </a:xfrm>
        </p:spPr>
        <p:txBody>
          <a:bodyPr/>
          <a:lstStyle/>
          <a:p>
            <a:r>
              <a:rPr lang="zh-CN" altLang="en-US" dirty="0">
                <a:latin typeface="微软雅黑" panose="020B0503020204020204" pitchFamily="34" charset="-122"/>
                <a:ea typeface="微软雅黑" panose="020B0503020204020204" pitchFamily="34" charset="-122"/>
              </a:rPr>
              <a:t>个体影响力计算</a:t>
            </a:r>
            <a:br>
              <a:rPr lang="zh-CN" altLang="en-US" dirty="0">
                <a:solidFill>
                  <a:srgbClr val="4D4D4D"/>
                </a:solidFill>
                <a:latin typeface="微软雅黑" panose="020B0503020204020204" pitchFamily="34" charset="-122"/>
                <a:ea typeface="微软雅黑" panose="020B0503020204020204" pitchFamily="34" charset="-122"/>
              </a:rPr>
            </a:br>
            <a:endParaRPr lang="zh-CN" altLang="en-US" dirty="0"/>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079886" y="3000270"/>
            <a:ext cx="4663266" cy="857460"/>
            <a:chOff x="5588007" y="1590635"/>
            <a:chExt cx="4663266" cy="857460"/>
          </a:xfrm>
        </p:grpSpPr>
        <p:sp>
          <p:nvSpPr>
            <p:cNvPr id="19" name="文本框 18"/>
            <p:cNvSpPr txBox="1"/>
            <p:nvPr/>
          </p:nvSpPr>
          <p:spPr>
            <a:xfrm>
              <a:off x="6604121" y="1742366"/>
              <a:ext cx="3647152" cy="553998"/>
            </a:xfrm>
            <a:prstGeom prst="rect">
              <a:avLst/>
            </a:prstGeom>
            <a:noFill/>
          </p:spPr>
          <p:txBody>
            <a:bodyPr wrap="none">
              <a:spAutoFit/>
            </a:bodyPr>
            <a:lstStyle/>
            <a:p>
              <a:r>
                <a:rPr lang="zh-CN" altLang="en-US" sz="3000" b="1" dirty="0">
                  <a:latin typeface="微软雅黑" panose="020B0503020204020204" pitchFamily="34" charset="-122"/>
                  <a:ea typeface="微软雅黑" panose="020B0503020204020204" pitchFamily="34" charset="-122"/>
                </a:rPr>
                <a:t>社交网络分析的应用</a:t>
              </a:r>
              <a:endParaRPr lang="zh-CN" altLang="en-US" sz="3000" b="1" dirty="0"/>
            </a:p>
          </p:txBody>
        </p:sp>
        <p:sp>
          <p:nvSpPr>
            <p:cNvPr id="20" name="椭圆 19"/>
            <p:cNvSpPr/>
            <p:nvPr/>
          </p:nvSpPr>
          <p:spPr>
            <a:xfrm>
              <a:off x="5588007" y="1590635"/>
              <a:ext cx="857459" cy="8574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000" b="1" dirty="0"/>
                <a:t>3</a:t>
              </a:r>
              <a:endParaRPr lang="zh-CN" altLang="en-US" sz="4000" b="1" dirty="0"/>
            </a:p>
          </p:txBody>
        </p:sp>
      </p:grpSp>
    </p:spTree>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70494" y="1458387"/>
            <a:ext cx="4850881" cy="3662541"/>
          </a:xfrm>
          <a:prstGeom prst="rect">
            <a:avLst/>
          </a:prstGeom>
        </p:spPr>
        <p:txBody>
          <a:bodyPr wrap="square">
            <a:spAutoFit/>
          </a:bodyPr>
          <a:lstStyle/>
          <a:p>
            <a:r>
              <a:rPr lang="zh-CN" altLang="en-US" sz="2800" dirty="0">
                <a:solidFill>
                  <a:srgbClr val="A13F0B"/>
                </a:solidFill>
                <a:latin typeface="微软雅黑" panose="020B0503020204020204" pitchFamily="34" charset="-122"/>
                <a:ea typeface="微软雅黑" panose="020B0503020204020204" pitchFamily="34" charset="-122"/>
              </a:rPr>
              <a:t>社交推荐</a:t>
            </a:r>
            <a:r>
              <a:rPr lang="zh-CN" altLang="en-US" sz="2000" dirty="0">
                <a:solidFill>
                  <a:srgbClr val="4D4D4D"/>
                </a:solidFill>
                <a:latin typeface="微软雅黑" panose="020B0503020204020204" pitchFamily="34" charset="-122"/>
                <a:ea typeface="微软雅黑" panose="020B0503020204020204" pitchFamily="34" charset="-122"/>
              </a:rPr>
              <a:t>顾名思义是利用社交网络或者结合社交行为的推荐，具体表现为推荐 </a:t>
            </a:r>
            <a:r>
              <a:rPr lang="en-US" altLang="zh-CN" sz="2000" dirty="0">
                <a:solidFill>
                  <a:srgbClr val="4D4D4D"/>
                </a:solidFill>
                <a:latin typeface="微软雅黑" panose="020B0503020204020204" pitchFamily="34" charset="-122"/>
                <a:ea typeface="微软雅黑" panose="020B0503020204020204" pitchFamily="34" charset="-122"/>
              </a:rPr>
              <a:t>QQ </a:t>
            </a:r>
            <a:r>
              <a:rPr lang="zh-CN" altLang="en-US" sz="2000" dirty="0">
                <a:solidFill>
                  <a:srgbClr val="4D4D4D"/>
                </a:solidFill>
                <a:latin typeface="微软雅黑" panose="020B0503020204020204" pitchFamily="34" charset="-122"/>
                <a:ea typeface="微软雅黑" panose="020B0503020204020204" pitchFamily="34" charset="-122"/>
              </a:rPr>
              <a:t>好友，微博根据好友关系推荐内容等，在线推荐系统最早被亚马逊用来推荐商品。</a:t>
            </a:r>
            <a:endParaRPr lang="zh-CN" altLang="en-US" sz="2000" dirty="0">
              <a:solidFill>
                <a:srgbClr val="4D4D4D"/>
              </a:solidFill>
              <a:latin typeface="微软雅黑" panose="020B0503020204020204" pitchFamily="34" charset="-122"/>
              <a:ea typeface="微软雅黑" panose="020B0503020204020204" pitchFamily="34" charset="-122"/>
            </a:endParaRPr>
          </a:p>
          <a:p>
            <a:r>
              <a:rPr lang="zh-CN" altLang="en-US" sz="2000" dirty="0">
                <a:solidFill>
                  <a:srgbClr val="4D4D4D"/>
                </a:solidFill>
                <a:latin typeface="微软雅黑" panose="020B0503020204020204" pitchFamily="34" charset="-122"/>
                <a:ea typeface="微软雅黑" panose="020B0503020204020204" pitchFamily="34" charset="-122"/>
              </a:rPr>
              <a:t>　　根据推荐系统推荐原理，社交推荐可定义为一种“</a:t>
            </a:r>
            <a:r>
              <a:rPr lang="zh-CN" altLang="en-US" sz="2400" b="1" dirty="0">
                <a:solidFill>
                  <a:srgbClr val="4D4D4D"/>
                </a:solidFill>
                <a:latin typeface="微软雅黑" panose="020B0503020204020204" pitchFamily="34" charset="-122"/>
                <a:ea typeface="微软雅黑" panose="020B0503020204020204" pitchFamily="34" charset="-122"/>
              </a:rPr>
              <a:t>协同过滤</a:t>
            </a:r>
            <a:r>
              <a:rPr lang="zh-CN" altLang="en-US" sz="2000" dirty="0">
                <a:solidFill>
                  <a:srgbClr val="4D4D4D"/>
                </a:solidFill>
                <a:latin typeface="微软雅黑" panose="020B0503020204020204" pitchFamily="34" charset="-122"/>
                <a:ea typeface="微软雅黑" panose="020B0503020204020204" pitchFamily="34" charset="-122"/>
              </a:rPr>
              <a:t>”推荐，即不依赖于用户的个人行为，而是结合用户的好友关系进行推荐。对于互联网上的每一个用户，通过其社交账户能很快定义这个用户众多特点，使得利用社交关系的推荐近些年备受关注。</a:t>
            </a:r>
            <a:endParaRPr lang="zh-CN" altLang="en-US" sz="2000" b="0" i="0" dirty="0">
              <a:solidFill>
                <a:srgbClr val="4D4D4D"/>
              </a:solidFill>
              <a:effectLst/>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402370" y="2799974"/>
            <a:ext cx="3781425" cy="2924175"/>
          </a:xfrm>
          <a:prstGeom prst="rect">
            <a:avLst/>
          </a:prstGeom>
        </p:spPr>
      </p:pic>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3423" y="1133851"/>
            <a:ext cx="3162568" cy="2405605"/>
          </a:xfrm>
          <a:prstGeom prst="rect">
            <a:avLst/>
          </a:prstGeom>
        </p:spPr>
      </p:pic>
      <p:sp>
        <p:nvSpPr>
          <p:cNvPr id="9" name="标题 8"/>
          <p:cNvSpPr>
            <a:spLocks noGrp="1"/>
          </p:cNvSpPr>
          <p:nvPr>
            <p:ph type="title"/>
          </p:nvPr>
        </p:nvSpPr>
        <p:spPr>
          <a:xfrm>
            <a:off x="1649234" y="228814"/>
            <a:ext cx="8643848" cy="480131"/>
          </a:xfrm>
        </p:spPr>
        <p:txBody>
          <a:bodyPr/>
          <a:lstStyle/>
          <a:p>
            <a:r>
              <a:rPr lang="zh-CN" altLang="en-US" dirty="0"/>
              <a:t>社交推荐</a:t>
            </a:r>
            <a:endParaRPr lang="zh-CN" altLang="en-US" dirty="0"/>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27772" y="1873885"/>
            <a:ext cx="5268228" cy="3077766"/>
          </a:xfrm>
          <a:prstGeom prst="rect">
            <a:avLst/>
          </a:prstGeom>
        </p:spPr>
        <p:txBody>
          <a:bodyPr wrap="square">
            <a:spAutoFit/>
          </a:bodyPr>
          <a:lstStyle/>
          <a:p>
            <a:r>
              <a:rPr lang="zh-CN" altLang="en-US" sz="2800" dirty="0">
                <a:solidFill>
                  <a:srgbClr val="A13F0B"/>
                </a:solidFill>
                <a:latin typeface="微软雅黑" panose="020B0503020204020204" pitchFamily="34" charset="-122"/>
                <a:ea typeface="微软雅黑" panose="020B0503020204020204" pitchFamily="34" charset="-122"/>
              </a:rPr>
              <a:t>舆情分析</a:t>
            </a:r>
            <a:r>
              <a:rPr lang="zh-CN" altLang="en-US" dirty="0">
                <a:solidFill>
                  <a:srgbClr val="4D4D4D"/>
                </a:solidFill>
                <a:latin typeface="微软雅黑" panose="020B0503020204020204" pitchFamily="34" charset="-122"/>
                <a:ea typeface="微软雅黑" panose="020B0503020204020204" pitchFamily="34" charset="-122"/>
              </a:rPr>
              <a:t>在互联网出现之前就被广泛应用在政府公共管理，商业竞争情报搜集等领域。在社交媒体出现之前，舆情分析主要是线下的报纸，还有线上门户网站的新闻稿件，这些信息的特点是相对专业准确，而且易于分析和管理；</a:t>
            </a:r>
            <a:r>
              <a:rPr lang="zh-CN" altLang="en-US" sz="2000" b="1" dirty="0">
                <a:solidFill>
                  <a:srgbClr val="4D4D4D"/>
                </a:solidFill>
                <a:latin typeface="微软雅黑" panose="020B0503020204020204" pitchFamily="34" charset="-122"/>
                <a:ea typeface="微软雅黑" panose="020B0503020204020204" pitchFamily="34" charset="-122"/>
              </a:rPr>
              <a:t>但随着社交媒体出现</a:t>
            </a:r>
            <a:r>
              <a:rPr lang="zh-CN" altLang="en-US" dirty="0">
                <a:solidFill>
                  <a:srgbClr val="4D4D4D"/>
                </a:solidFill>
                <a:latin typeface="微软雅黑" panose="020B0503020204020204" pitchFamily="34" charset="-122"/>
                <a:ea typeface="微软雅黑" panose="020B0503020204020204" pitchFamily="34" charset="-122"/>
              </a:rPr>
              <a:t>，舆情事件第一策源地已经不是人民日报新华社这样的大媒体，而是某一个名不见经传的微博用户，一个个人微信公众号。他们的特点是信息非常新鲜，缺点是真实度较低且传播十分迅速，难以控制。</a:t>
            </a:r>
            <a:endParaRPr lang="zh-CN" altLang="en-US" dirty="0"/>
          </a:p>
        </p:txBody>
      </p:sp>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333424" y="1296766"/>
            <a:ext cx="5268228" cy="4264467"/>
          </a:xfrm>
          <a:prstGeom prst="rect">
            <a:avLst/>
          </a:prstGeom>
        </p:spPr>
      </p:pic>
      <p:sp>
        <p:nvSpPr>
          <p:cNvPr id="9" name="标题 8"/>
          <p:cNvSpPr>
            <a:spLocks noGrp="1"/>
          </p:cNvSpPr>
          <p:nvPr>
            <p:ph type="title"/>
          </p:nvPr>
        </p:nvSpPr>
        <p:spPr>
          <a:xfrm>
            <a:off x="1649234" y="228814"/>
            <a:ext cx="8643848" cy="480131"/>
          </a:xfrm>
        </p:spPr>
        <p:txBody>
          <a:bodyPr/>
          <a:lstStyle/>
          <a:p>
            <a:r>
              <a:rPr lang="zh-CN" altLang="en-US" dirty="0"/>
              <a:t>舆情分析</a:t>
            </a:r>
            <a:endParaRPr lang="zh-CN" altLang="en-US" dirty="0"/>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90325" y="2397105"/>
            <a:ext cx="4401954" cy="1908215"/>
          </a:xfrm>
          <a:prstGeom prst="rect">
            <a:avLst/>
          </a:prstGeom>
        </p:spPr>
        <p:txBody>
          <a:bodyPr wrap="square">
            <a:spAutoFit/>
          </a:bodyPr>
          <a:lstStyle/>
          <a:p>
            <a:r>
              <a:rPr lang="zh-CN" altLang="en-US" sz="2800" dirty="0">
                <a:solidFill>
                  <a:srgbClr val="A13F0B"/>
                </a:solidFill>
                <a:latin typeface="+mn-ea"/>
              </a:rPr>
              <a:t>用户画像</a:t>
            </a:r>
            <a:r>
              <a:rPr lang="zh-CN" altLang="en-US" dirty="0">
                <a:latin typeface="+mn-ea"/>
              </a:rPr>
              <a:t>是根据用户社会属性、生活习惯和消费行为等信息而抽象出的一个标签化的用户模型。构建用户画像的核心工作即是给用户贴“标签”，而标签是通过对用户信息分析而来的高度精炼的特征标识。</a:t>
            </a:r>
            <a:endParaRPr lang="zh-CN" altLang="en-US" dirty="0"/>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353517" y="2317734"/>
            <a:ext cx="4956167" cy="2222531"/>
          </a:xfrm>
          <a:prstGeom prst="rect">
            <a:avLst/>
          </a:prstGeom>
        </p:spPr>
      </p:pic>
      <p:sp>
        <p:nvSpPr>
          <p:cNvPr id="6" name="标题 8"/>
          <p:cNvSpPr>
            <a:spLocks noGrp="1"/>
          </p:cNvSpPr>
          <p:nvPr>
            <p:ph type="title"/>
          </p:nvPr>
        </p:nvSpPr>
        <p:spPr>
          <a:xfrm>
            <a:off x="1649234" y="228814"/>
            <a:ext cx="8643848" cy="480131"/>
          </a:xfrm>
        </p:spPr>
        <p:txBody>
          <a:bodyPr/>
          <a:lstStyle/>
          <a:p>
            <a:r>
              <a:rPr lang="zh-CN" altLang="en-US" dirty="0"/>
              <a:t>用户画像</a:t>
            </a:r>
            <a:endParaRPr lang="zh-CN" altLang="en-US" dirty="0"/>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idx="4294967295"/>
          </p:nvPr>
        </p:nvSpPr>
        <p:spPr>
          <a:xfrm>
            <a:off x="1279525" y="2528666"/>
            <a:ext cx="1806575" cy="675057"/>
          </a:xfrm>
        </p:spPr>
        <p:txBody>
          <a:bodyPr/>
          <a:lstStyle/>
          <a:p>
            <a:pPr algn="ctr"/>
            <a:r>
              <a:rPr lang="zh-CN" altLang="en-US" sz="6000" b="1" dirty="0">
                <a:solidFill>
                  <a:schemeClr val="bg1"/>
                </a:solidFill>
              </a:rPr>
              <a:t>目录</a:t>
            </a:r>
            <a:endParaRPr lang="zh-CN" altLang="en-US" sz="6000" b="1" dirty="0">
              <a:solidFill>
                <a:schemeClr val="bg1"/>
              </a:solidFill>
            </a:endParaRPr>
          </a:p>
        </p:txBody>
      </p:sp>
      <p:sp>
        <p:nvSpPr>
          <p:cNvPr id="11" name="内容占位符 10"/>
          <p:cNvSpPr>
            <a:spLocks noGrp="1"/>
          </p:cNvSpPr>
          <p:nvPr>
            <p:ph type="body" sz="quarter" idx="4294967295"/>
          </p:nvPr>
        </p:nvSpPr>
        <p:spPr>
          <a:xfrm>
            <a:off x="1122361" y="3936012"/>
            <a:ext cx="2120900" cy="399586"/>
          </a:xfrm>
        </p:spPr>
        <p:txBody>
          <a:bodyPr/>
          <a:lstStyle/>
          <a:p>
            <a:pPr marL="0" indent="0" algn="ctr">
              <a:buNone/>
            </a:pPr>
            <a:r>
              <a:rPr lang="en-US" altLang="zh-CN" sz="2000" dirty="0">
                <a:solidFill>
                  <a:schemeClr val="bg1"/>
                </a:solidFill>
              </a:rPr>
              <a:t>CONTENTS</a:t>
            </a:r>
            <a:endParaRPr lang="zh-CN" altLang="en-US" sz="2000" dirty="0">
              <a:solidFill>
                <a:schemeClr val="bg1"/>
              </a:solidFill>
            </a:endParaRPr>
          </a:p>
        </p:txBody>
      </p:sp>
      <p:grpSp>
        <p:nvGrpSpPr>
          <p:cNvPr id="30" name="组合 29"/>
          <p:cNvGrpSpPr/>
          <p:nvPr/>
        </p:nvGrpSpPr>
        <p:grpSpPr>
          <a:xfrm>
            <a:off x="5307965" y="994410"/>
            <a:ext cx="4763770" cy="1198880"/>
            <a:chOff x="5337036" y="1031947"/>
            <a:chExt cx="3397878" cy="1198880"/>
          </a:xfrm>
        </p:grpSpPr>
        <p:sp>
          <p:nvSpPr>
            <p:cNvPr id="46" name="文本框 45"/>
            <p:cNvSpPr txBox="1"/>
            <p:nvPr/>
          </p:nvSpPr>
          <p:spPr>
            <a:xfrm>
              <a:off x="5337036" y="1031947"/>
              <a:ext cx="612668" cy="1198880"/>
            </a:xfrm>
            <a:prstGeom prst="rect">
              <a:avLst/>
            </a:prstGeom>
            <a:noFill/>
          </p:spPr>
          <p:txBody>
            <a:bodyPr wrap="square" rtlCol="0">
              <a:spAutoFit/>
            </a:bodyPr>
            <a:lstStyle/>
            <a:p>
              <a:pPr>
                <a:lnSpc>
                  <a:spcPct val="120000"/>
                </a:lnSpc>
              </a:pPr>
              <a:r>
                <a:rPr lang="en-US" altLang="zh-CN" sz="6000" b="1" i="1" dirty="0">
                  <a:solidFill>
                    <a:schemeClr val="accent1"/>
                  </a:solidFill>
                  <a:cs typeface="+mn-ea"/>
                  <a:sym typeface="+mn-lt"/>
                </a:rPr>
                <a:t>1</a:t>
              </a:r>
              <a:endParaRPr lang="zh-CN" altLang="en-US" sz="5400" b="1" i="1" dirty="0">
                <a:solidFill>
                  <a:schemeClr val="accent1"/>
                </a:solidFill>
                <a:cs typeface="+mn-ea"/>
                <a:sym typeface="+mn-lt"/>
              </a:endParaRPr>
            </a:p>
          </p:txBody>
        </p:sp>
        <p:sp>
          <p:nvSpPr>
            <p:cNvPr id="48" name="文本框 47"/>
            <p:cNvSpPr txBox="1"/>
            <p:nvPr/>
          </p:nvSpPr>
          <p:spPr>
            <a:xfrm>
              <a:off x="6083464" y="1249117"/>
              <a:ext cx="2651450" cy="590550"/>
            </a:xfrm>
            <a:prstGeom prst="rect">
              <a:avLst/>
            </a:prstGeom>
            <a:noFill/>
          </p:spPr>
          <p:txBody>
            <a:bodyPr wrap="square" lIns="0" tIns="0" rIns="0" bIns="0" rtlCol="0">
              <a:spAutoFit/>
            </a:bodyPr>
            <a:lstStyle/>
            <a:p>
              <a:pPr>
                <a:lnSpc>
                  <a:spcPct val="120000"/>
                </a:lnSpc>
              </a:pPr>
              <a:r>
                <a:rPr lang="zh-CN" altLang="en-US" sz="3200" b="1" dirty="0">
                  <a:latin typeface="宋体" panose="02010600030101010101" pitchFamily="2" charset="-122"/>
                  <a:ea typeface="宋体" panose="02010600030101010101" pitchFamily="2" charset="-122"/>
                  <a:cs typeface="Times New Roman" panose="02020603050405020304" pitchFamily="18" charset="0"/>
                  <a:sym typeface="+mn-lt"/>
                </a:rPr>
                <a:t>社交网络分析概述</a:t>
              </a:r>
              <a:endParaRPr lang="zh-CN" altLang="en-US" sz="3200" b="1" dirty="0">
                <a:latin typeface="宋体" panose="02010600030101010101" pitchFamily="2" charset="-122"/>
                <a:ea typeface="宋体" panose="02010600030101010101" pitchFamily="2" charset="-122"/>
                <a:cs typeface="Times New Roman" panose="02020603050405020304" pitchFamily="18" charset="0"/>
                <a:sym typeface="+mn-lt"/>
              </a:endParaRPr>
            </a:p>
          </p:txBody>
        </p:sp>
      </p:grpSp>
      <p:grpSp>
        <p:nvGrpSpPr>
          <p:cNvPr id="52" name="组合 51"/>
          <p:cNvGrpSpPr/>
          <p:nvPr/>
        </p:nvGrpSpPr>
        <p:grpSpPr>
          <a:xfrm>
            <a:off x="5307757" y="5038533"/>
            <a:ext cx="1870918" cy="1106457"/>
            <a:chOff x="5337036" y="1031947"/>
            <a:chExt cx="1870918" cy="1106457"/>
          </a:xfrm>
        </p:grpSpPr>
        <p:sp>
          <p:nvSpPr>
            <p:cNvPr id="53" name="文本框 52"/>
            <p:cNvSpPr txBox="1"/>
            <p:nvPr/>
          </p:nvSpPr>
          <p:spPr>
            <a:xfrm>
              <a:off x="5337036" y="1031947"/>
              <a:ext cx="659155" cy="1106457"/>
            </a:xfrm>
            <a:prstGeom prst="rect">
              <a:avLst/>
            </a:prstGeom>
            <a:noFill/>
          </p:spPr>
          <p:txBody>
            <a:bodyPr wrap="none" rtlCol="0">
              <a:spAutoFit/>
            </a:bodyPr>
            <a:lstStyle/>
            <a:p>
              <a:pPr>
                <a:lnSpc>
                  <a:spcPct val="120000"/>
                </a:lnSpc>
              </a:pPr>
              <a:r>
                <a:rPr lang="en-US" altLang="zh-CN" sz="6000" b="1" i="1" dirty="0">
                  <a:solidFill>
                    <a:schemeClr val="accent1"/>
                  </a:solidFill>
                  <a:cs typeface="+mn-ea"/>
                  <a:sym typeface="+mn-lt"/>
                </a:rPr>
                <a:t>3</a:t>
              </a:r>
              <a:endParaRPr lang="zh-CN" altLang="en-US" sz="6000" b="1" i="1" dirty="0">
                <a:solidFill>
                  <a:schemeClr val="accent1"/>
                </a:solidFill>
                <a:cs typeface="+mn-ea"/>
                <a:sym typeface="+mn-lt"/>
              </a:endParaRPr>
            </a:p>
          </p:txBody>
        </p:sp>
        <p:sp>
          <p:nvSpPr>
            <p:cNvPr id="55" name="文本框 54"/>
            <p:cNvSpPr txBox="1"/>
            <p:nvPr/>
          </p:nvSpPr>
          <p:spPr>
            <a:xfrm>
              <a:off x="6384010" y="1248904"/>
              <a:ext cx="823944" cy="512448"/>
            </a:xfrm>
            <a:prstGeom prst="rect">
              <a:avLst/>
            </a:prstGeom>
            <a:noFill/>
          </p:spPr>
          <p:txBody>
            <a:bodyPr wrap="none" lIns="0" tIns="0" rIns="0" bIns="0" rtlCol="0">
              <a:spAutoFit/>
            </a:bodyPr>
            <a:lstStyle/>
            <a:p>
              <a:pPr>
                <a:lnSpc>
                  <a:spcPct val="120000"/>
                </a:lnSpc>
              </a:pPr>
              <a:r>
                <a:rPr lang="zh-CN" altLang="en-US" sz="3200" b="1" dirty="0">
                  <a:latin typeface="宋体" panose="02010600030101010101" pitchFamily="2" charset="-122"/>
                  <a:ea typeface="宋体" panose="02010600030101010101" pitchFamily="2" charset="-122"/>
                  <a:cs typeface="Times New Roman" panose="02020603050405020304" pitchFamily="18" charset="0"/>
                  <a:sym typeface="+mn-lt"/>
                </a:rPr>
                <a:t>案例</a:t>
              </a:r>
              <a:endParaRPr lang="zh-CN" altLang="en-US" sz="3200" b="1" dirty="0">
                <a:latin typeface="宋体" panose="02010600030101010101" pitchFamily="2" charset="-122"/>
                <a:ea typeface="宋体" panose="02010600030101010101" pitchFamily="2" charset="-122"/>
                <a:cs typeface="Times New Roman" panose="02020603050405020304" pitchFamily="18" charset="0"/>
                <a:sym typeface="+mn-lt"/>
              </a:endParaRPr>
            </a:p>
          </p:txBody>
        </p:sp>
      </p:grpSp>
      <p:grpSp>
        <p:nvGrpSpPr>
          <p:cNvPr id="59" name="组合 58"/>
          <p:cNvGrpSpPr/>
          <p:nvPr/>
        </p:nvGrpSpPr>
        <p:grpSpPr>
          <a:xfrm>
            <a:off x="5307757" y="2987320"/>
            <a:ext cx="1850750" cy="1098506"/>
            <a:chOff x="5337036" y="1031947"/>
            <a:chExt cx="1850750" cy="1098506"/>
          </a:xfrm>
        </p:grpSpPr>
        <p:sp>
          <p:nvSpPr>
            <p:cNvPr id="60" name="文本框 59"/>
            <p:cNvSpPr txBox="1"/>
            <p:nvPr/>
          </p:nvSpPr>
          <p:spPr>
            <a:xfrm>
              <a:off x="5337036" y="1031947"/>
              <a:ext cx="612668" cy="1098506"/>
            </a:xfrm>
            <a:prstGeom prst="rect">
              <a:avLst/>
            </a:prstGeom>
            <a:noFill/>
          </p:spPr>
          <p:txBody>
            <a:bodyPr wrap="none" rtlCol="0">
              <a:spAutoFit/>
            </a:bodyPr>
            <a:lstStyle/>
            <a:p>
              <a:pPr>
                <a:lnSpc>
                  <a:spcPct val="120000"/>
                </a:lnSpc>
              </a:pPr>
              <a:r>
                <a:rPr lang="en-US" altLang="zh-CN" sz="6000" b="1" i="1" dirty="0">
                  <a:solidFill>
                    <a:schemeClr val="accent1"/>
                  </a:solidFill>
                  <a:cs typeface="+mn-ea"/>
                  <a:sym typeface="+mn-lt"/>
                </a:rPr>
                <a:t>2</a:t>
              </a:r>
              <a:endParaRPr lang="zh-CN" altLang="en-US" sz="6000" b="1" i="1" dirty="0">
                <a:solidFill>
                  <a:schemeClr val="accent1"/>
                </a:solidFill>
                <a:cs typeface="+mn-ea"/>
                <a:sym typeface="+mn-lt"/>
              </a:endParaRPr>
            </a:p>
          </p:txBody>
        </p:sp>
        <p:sp>
          <p:nvSpPr>
            <p:cNvPr id="62" name="文本框 61"/>
            <p:cNvSpPr txBox="1"/>
            <p:nvPr/>
          </p:nvSpPr>
          <p:spPr>
            <a:xfrm>
              <a:off x="6363842" y="1285942"/>
              <a:ext cx="823944" cy="512448"/>
            </a:xfrm>
            <a:prstGeom prst="rect">
              <a:avLst/>
            </a:prstGeom>
            <a:noFill/>
          </p:spPr>
          <p:txBody>
            <a:bodyPr wrap="none" lIns="0" tIns="0" rIns="0" bIns="0" rtlCol="0">
              <a:spAutoFit/>
            </a:bodyPr>
            <a:lstStyle/>
            <a:p>
              <a:pPr>
                <a:lnSpc>
                  <a:spcPct val="120000"/>
                </a:lnSpc>
              </a:pPr>
              <a:r>
                <a:rPr lang="zh-CN" altLang="en-US" sz="3200" b="1" dirty="0">
                  <a:latin typeface="宋体" panose="02010600030101010101" pitchFamily="2" charset="-122"/>
                  <a:ea typeface="宋体" panose="02010600030101010101" pitchFamily="2" charset="-122"/>
                  <a:cs typeface="Times New Roman" panose="02020603050405020304" pitchFamily="18" charset="0"/>
                  <a:sym typeface="+mn-lt"/>
                </a:rPr>
                <a:t>算法</a:t>
              </a:r>
              <a:endParaRPr lang="zh-CN" altLang="en-US" sz="3200" b="1" dirty="0">
                <a:latin typeface="宋体" panose="02010600030101010101" pitchFamily="2" charset="-122"/>
                <a:ea typeface="宋体" panose="02010600030101010101" pitchFamily="2" charset="-122"/>
                <a:cs typeface="Times New Roman" panose="02020603050405020304" pitchFamily="18" charset="0"/>
                <a:sym typeface="+mn-lt"/>
              </a:endParaRPr>
            </a:p>
          </p:txBody>
        </p:sp>
      </p:grpSp>
      <p:cxnSp>
        <p:nvCxnSpPr>
          <p:cNvPr id="3" name="直接连接符 2"/>
          <p:cNvCxnSpPr/>
          <p:nvPr/>
        </p:nvCxnSpPr>
        <p:spPr>
          <a:xfrm>
            <a:off x="1778395" y="3607163"/>
            <a:ext cx="808832"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a:off x="4230912" y="4042946"/>
            <a:ext cx="7287114" cy="0"/>
          </a:xfrm>
          <a:prstGeom prst="line">
            <a:avLst/>
          </a:prstGeom>
          <a:ln w="9525" cmpd="sng">
            <a:gradFill>
              <a:gsLst>
                <a:gs pos="11000">
                  <a:schemeClr val="accent1">
                    <a:lumMod val="5000"/>
                    <a:lumOff val="95000"/>
                    <a:alpha val="0"/>
                  </a:schemeClr>
                </a:gs>
                <a:gs pos="100000">
                  <a:schemeClr val="bg1">
                    <a:alpha val="81000"/>
                  </a:schemeClr>
                </a:gs>
              </a:gsLst>
              <a:lin ang="0" scaled="0"/>
            </a:gradFill>
            <a:prstDash val="solid"/>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3978911" y="2308901"/>
            <a:ext cx="6914815" cy="1624330"/>
          </a:xfrm>
          <a:prstGeom prst="rect">
            <a:avLst/>
          </a:prstGeom>
          <a:noFill/>
        </p:spPr>
        <p:txBody>
          <a:bodyPr wrap="square" lIns="0" tIns="0" rIns="0" bIns="0" rtlCol="0">
            <a:spAutoFit/>
          </a:bodyPr>
          <a:lstStyle/>
          <a:p>
            <a:pPr marL="0" marR="0" lvl="0" indent="0" algn="r" defTabSz="914400" rtl="0" eaLnBrk="0" fontAlgn="base" latinLnBrk="0" hangingPunct="0">
              <a:lnSpc>
                <a:spcPct val="110000"/>
              </a:lnSpc>
              <a:spcBef>
                <a:spcPct val="0"/>
              </a:spcBef>
              <a:spcAft>
                <a:spcPct val="0"/>
              </a:spcAft>
              <a:buClrTx/>
              <a:buSzTx/>
              <a:buFontTx/>
              <a:buNone/>
              <a:defRPr/>
            </a:pPr>
            <a:r>
              <a:rPr kumimoji="0" lang="zh-CN" sz="9600" b="0"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谢谢</a:t>
            </a:r>
            <a:r>
              <a:rPr kumimoji="0" lang="zh-CN" sz="6000" b="0"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a:t>
            </a:r>
            <a:endParaRPr kumimoji="0" lang="zh-CN" sz="6000" b="0"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891815" y="3000270"/>
            <a:ext cx="5039856" cy="1200329"/>
            <a:chOff x="5588007" y="1590635"/>
            <a:chExt cx="5039856" cy="1200329"/>
          </a:xfrm>
        </p:grpSpPr>
        <p:sp>
          <p:nvSpPr>
            <p:cNvPr id="19" name="文本框 18"/>
            <p:cNvSpPr txBox="1"/>
            <p:nvPr/>
          </p:nvSpPr>
          <p:spPr>
            <a:xfrm>
              <a:off x="6749878" y="1590635"/>
              <a:ext cx="3877985" cy="1200329"/>
            </a:xfrm>
            <a:prstGeom prst="rect">
              <a:avLst/>
            </a:prstGeom>
            <a:noFill/>
          </p:spPr>
          <p:txBody>
            <a:bodyPr wrap="none">
              <a:spAutoFit/>
            </a:bodyPr>
            <a:lstStyle/>
            <a:p>
              <a:pPr>
                <a:defRPr/>
              </a:pPr>
              <a:r>
                <a:rPr lang="zh-CN" altLang="en-US" sz="3600" b="1" dirty="0">
                  <a:sym typeface="+mn-lt"/>
                </a:rPr>
                <a:t>社交网络分析</a:t>
              </a:r>
              <a:r>
                <a:rPr lang="zh-CN" altLang="en-US" sz="3600" b="1" dirty="0" smtClean="0">
                  <a:sym typeface="+mn-lt"/>
                </a:rPr>
                <a:t>算法</a:t>
              </a:r>
              <a:endParaRPr lang="en-US" altLang="zh-CN" sz="3600" b="1" dirty="0" smtClean="0">
                <a:sym typeface="+mn-lt"/>
              </a:endParaRPr>
            </a:p>
            <a:p>
              <a:pPr>
                <a:defRPr/>
              </a:pPr>
              <a:r>
                <a:rPr lang="zh-CN" altLang="en-US" sz="3600" b="1" dirty="0" smtClean="0">
                  <a:sym typeface="+mn-lt"/>
                </a:rPr>
                <a:t>（</a:t>
              </a:r>
              <a:r>
                <a:rPr lang="en-US" altLang="zh-CN" sz="3600" b="1" dirty="0" smtClean="0">
                  <a:sym typeface="+mn-lt"/>
                </a:rPr>
                <a:t>SNA</a:t>
              </a:r>
              <a:r>
                <a:rPr lang="zh-CN" altLang="en-US" sz="3600" b="1" dirty="0">
                  <a:sym typeface="+mn-lt"/>
                </a:rPr>
                <a:t>）</a:t>
              </a:r>
              <a:endParaRPr lang="zh-CN" altLang="en-US" sz="3600" b="1" dirty="0">
                <a:sym typeface="+mn-lt"/>
              </a:endParaRPr>
            </a:p>
          </p:txBody>
        </p:sp>
        <p:sp>
          <p:nvSpPr>
            <p:cNvPr id="20" name="椭圆 19"/>
            <p:cNvSpPr/>
            <p:nvPr/>
          </p:nvSpPr>
          <p:spPr>
            <a:xfrm>
              <a:off x="5588007" y="1590635"/>
              <a:ext cx="857459" cy="8574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000" b="1" dirty="0" smtClean="0">
                  <a:latin typeface="Century Gothic" panose="020B0502020202020204" pitchFamily="34" charset="0"/>
                </a:rPr>
                <a:t>2</a:t>
              </a:r>
              <a:endParaRPr lang="zh-CN" altLang="en-US" sz="4000" b="1" dirty="0">
                <a:latin typeface="Century Gothic" panose="020B0502020202020204" pitchFamily="34" charset="0"/>
              </a:endParaRPr>
            </a:p>
          </p:txBody>
        </p:sp>
      </p:grpSp>
    </p:spTree>
  </p:cSld>
  <p:clrMapOvr>
    <a:masterClrMapping/>
  </p:clrMapOvr>
  <p:transition spd="med">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1606550" y="344316"/>
            <a:ext cx="8643848" cy="480131"/>
          </a:xfrm>
        </p:spPr>
        <p:txBody>
          <a:bodyPr/>
          <a:lstStyle/>
          <a:p>
            <a:pPr>
              <a:defRPr/>
            </a:pPr>
            <a:r>
              <a:rPr lang="zh-CN" altLang="en-US" dirty="0">
                <a:sym typeface="+mn-lt"/>
              </a:rPr>
              <a:t>社交网络分析</a:t>
            </a:r>
            <a:r>
              <a:rPr lang="zh-CN" altLang="en-US" dirty="0" smtClean="0">
                <a:sym typeface="+mn-lt"/>
              </a:rPr>
              <a:t>算法（</a:t>
            </a:r>
            <a:r>
              <a:rPr lang="en-US" altLang="zh-CN" dirty="0">
                <a:sym typeface="+mn-lt"/>
              </a:rPr>
              <a:t>SNA</a:t>
            </a:r>
            <a:r>
              <a:rPr lang="zh-CN" altLang="en-US" dirty="0">
                <a:sym typeface="+mn-lt"/>
              </a:rPr>
              <a:t>）</a:t>
            </a:r>
            <a:endParaRPr lang="zh-CN" altLang="en-US" dirty="0">
              <a:sym typeface="+mn-lt"/>
            </a:endParaRPr>
          </a:p>
        </p:txBody>
      </p:sp>
      <p:sp>
        <p:nvSpPr>
          <p:cNvPr id="24" name="矩形: 圆角 2"/>
          <p:cNvSpPr/>
          <p:nvPr/>
        </p:nvSpPr>
        <p:spPr>
          <a:xfrm>
            <a:off x="4378111" y="1387304"/>
            <a:ext cx="2464231" cy="52322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t>SNV</a:t>
            </a:r>
            <a:r>
              <a:rPr lang="zh-CN" altLang="en-US" sz="2000" b="1" dirty="0" smtClean="0"/>
              <a:t>算法</a:t>
            </a:r>
            <a:endParaRPr lang="zh-CN" altLang="en-US" sz="2000" b="1" dirty="0"/>
          </a:p>
        </p:txBody>
      </p:sp>
      <p:sp>
        <p:nvSpPr>
          <p:cNvPr id="46" name="椭圆 45"/>
          <p:cNvSpPr/>
          <p:nvPr/>
        </p:nvSpPr>
        <p:spPr>
          <a:xfrm>
            <a:off x="2643082" y="2691075"/>
            <a:ext cx="576000" cy="57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文本框 60"/>
          <p:cNvSpPr txBox="1"/>
          <p:nvPr/>
        </p:nvSpPr>
        <p:spPr>
          <a:xfrm>
            <a:off x="1945427" y="3324518"/>
            <a:ext cx="1971309" cy="400110"/>
          </a:xfrm>
          <a:prstGeom prst="rect">
            <a:avLst/>
          </a:prstGeom>
          <a:noFill/>
        </p:spPr>
        <p:txBody>
          <a:bodyPr wrap="none" rtlCol="0">
            <a:spAutoFit/>
          </a:bodyPr>
          <a:lstStyle/>
          <a:p>
            <a:pPr algn="ctr"/>
            <a:r>
              <a:rPr lang="en-US" altLang="zh-CN" sz="2000" b="1" dirty="0" smtClean="0">
                <a:solidFill>
                  <a:schemeClr val="accent1"/>
                </a:solidFill>
              </a:rPr>
              <a:t>PageRank</a:t>
            </a:r>
            <a:r>
              <a:rPr lang="zh-CN" altLang="en-US" sz="2000" b="1" dirty="0" smtClean="0">
                <a:solidFill>
                  <a:schemeClr val="accent1"/>
                </a:solidFill>
              </a:rPr>
              <a:t>算法</a:t>
            </a:r>
            <a:endParaRPr lang="zh-CN" altLang="en-US" sz="2000" b="1" dirty="0">
              <a:solidFill>
                <a:schemeClr val="accent1"/>
              </a:solidFill>
            </a:endParaRPr>
          </a:p>
        </p:txBody>
      </p:sp>
      <p:sp>
        <p:nvSpPr>
          <p:cNvPr id="67" name="右大括号 66"/>
          <p:cNvSpPr/>
          <p:nvPr/>
        </p:nvSpPr>
        <p:spPr>
          <a:xfrm rot="16200000">
            <a:off x="5425561" y="-268447"/>
            <a:ext cx="369332" cy="5219698"/>
          </a:xfrm>
          <a:prstGeom prst="rightBrace">
            <a:avLst>
              <a:gd name="adj1" fmla="val 50000"/>
              <a:gd name="adj2" fmla="val 50000"/>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sp>
        <p:nvSpPr>
          <p:cNvPr id="69" name="growth_304631"/>
          <p:cNvSpPr>
            <a:spLocks noChangeAspect="1"/>
          </p:cNvSpPr>
          <p:nvPr/>
        </p:nvSpPr>
        <p:spPr bwMode="auto">
          <a:xfrm>
            <a:off x="2735118" y="2864173"/>
            <a:ext cx="391928" cy="229804"/>
          </a:xfrm>
          <a:custGeom>
            <a:avLst/>
            <a:gdLst>
              <a:gd name="T0" fmla="*/ 263525 w 607614"/>
              <a:gd name="T1" fmla="*/ 263525 w 607614"/>
              <a:gd name="T2" fmla="*/ 485433 h 606761"/>
              <a:gd name="T3" fmla="*/ 485433 h 606761"/>
              <a:gd name="T4" fmla="*/ 485433 h 606761"/>
              <a:gd name="T5" fmla="*/ 485433 h 606761"/>
              <a:gd name="T6" fmla="*/ 485433 h 606761"/>
              <a:gd name="T7" fmla="*/ 485433 h 606761"/>
              <a:gd name="T8" fmla="*/ 485433 h 606761"/>
              <a:gd name="T9" fmla="*/ 485433 h 606761"/>
              <a:gd name="T10" fmla="*/ 485433 h 606761"/>
              <a:gd name="T11" fmla="*/ 485433 h 606761"/>
              <a:gd name="T12" fmla="*/ 485433 h 606761"/>
              <a:gd name="T13" fmla="*/ 485433 h 606761"/>
              <a:gd name="T14" fmla="*/ 485433 h 606761"/>
              <a:gd name="T15" fmla="*/ 485433 h 606761"/>
              <a:gd name="T16" fmla="*/ 485433 h 606761"/>
              <a:gd name="T17" fmla="*/ 485433 h 606761"/>
              <a:gd name="T18" fmla="*/ 485433 h 606761"/>
              <a:gd name="T19" fmla="*/ 485433 h 606761"/>
              <a:gd name="T20" fmla="*/ 485433 h 606761"/>
              <a:gd name="T21" fmla="*/ 485433 h 606761"/>
              <a:gd name="T22" fmla="*/ 485433 h 606761"/>
              <a:gd name="T23" fmla="*/ 485433 h 606761"/>
              <a:gd name="T24" fmla="*/ 485433 h 606761"/>
              <a:gd name="T25" fmla="*/ 485433 h 606761"/>
              <a:gd name="T26" fmla="*/ 485433 h 606761"/>
              <a:gd name="T27" fmla="*/ 485433 h 606761"/>
              <a:gd name="T28" fmla="*/ 485433 h 606761"/>
              <a:gd name="T29" fmla="*/ 485433 h 606761"/>
              <a:gd name="T30" fmla="*/ 485433 h 606761"/>
              <a:gd name="T31" fmla="*/ 485433 h 606761"/>
              <a:gd name="T32" fmla="*/ 485433 h 606761"/>
              <a:gd name="T33" fmla="*/ 485433 h 606761"/>
              <a:gd name="T34" fmla="*/ 485433 h 606761"/>
              <a:gd name="T35" fmla="*/ 485433 h 606761"/>
              <a:gd name="T36" fmla="*/ 485433 h 606761"/>
              <a:gd name="T37" fmla="*/ 485433 h 606761"/>
              <a:gd name="T38" fmla="*/ 485433 h 606761"/>
              <a:gd name="T39" fmla="*/ 485433 h 606761"/>
              <a:gd name="T40" fmla="*/ 485433 h 606761"/>
              <a:gd name="T41" fmla="*/ 485433 h 606761"/>
              <a:gd name="T42" fmla="*/ 485433 h 606761"/>
              <a:gd name="T43" fmla="*/ 485433 h 606761"/>
              <a:gd name="T44" fmla="*/ 485433 h 606761"/>
              <a:gd name="T45" fmla="*/ 485433 h 606761"/>
              <a:gd name="T46" fmla="*/ 485433 h 606761"/>
              <a:gd name="T47" fmla="*/ 485433 h 606761"/>
              <a:gd name="T48" fmla="*/ 485433 h 606761"/>
              <a:gd name="T49" fmla="*/ 485433 h 606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27" h="4009">
                <a:moveTo>
                  <a:pt x="6028" y="0"/>
                </a:moveTo>
                <a:cubicBezTo>
                  <a:pt x="5587" y="0"/>
                  <a:pt x="5229" y="358"/>
                  <a:pt x="5229" y="799"/>
                </a:cubicBezTo>
                <a:cubicBezTo>
                  <a:pt x="5229" y="985"/>
                  <a:pt x="5293" y="1157"/>
                  <a:pt x="5401" y="1293"/>
                </a:cubicBezTo>
                <a:lnTo>
                  <a:pt x="4559" y="2460"/>
                </a:lnTo>
                <a:cubicBezTo>
                  <a:pt x="4387" y="2396"/>
                  <a:pt x="4191" y="2393"/>
                  <a:pt x="4010" y="2460"/>
                </a:cubicBezTo>
                <a:lnTo>
                  <a:pt x="3169" y="1293"/>
                </a:lnTo>
                <a:cubicBezTo>
                  <a:pt x="3276" y="1157"/>
                  <a:pt x="3341" y="985"/>
                  <a:pt x="3341" y="799"/>
                </a:cubicBezTo>
                <a:cubicBezTo>
                  <a:pt x="3341" y="358"/>
                  <a:pt x="2982" y="0"/>
                  <a:pt x="2542" y="0"/>
                </a:cubicBezTo>
                <a:cubicBezTo>
                  <a:pt x="2101" y="0"/>
                  <a:pt x="1743" y="358"/>
                  <a:pt x="1743" y="799"/>
                </a:cubicBezTo>
                <a:cubicBezTo>
                  <a:pt x="1743" y="985"/>
                  <a:pt x="1807" y="1157"/>
                  <a:pt x="1915" y="1293"/>
                </a:cubicBezTo>
                <a:lnTo>
                  <a:pt x="1073" y="2460"/>
                </a:lnTo>
                <a:cubicBezTo>
                  <a:pt x="554" y="2269"/>
                  <a:pt x="0" y="2656"/>
                  <a:pt x="0" y="3210"/>
                </a:cubicBezTo>
                <a:cubicBezTo>
                  <a:pt x="0" y="3650"/>
                  <a:pt x="358" y="4009"/>
                  <a:pt x="799" y="4009"/>
                </a:cubicBezTo>
                <a:cubicBezTo>
                  <a:pt x="1239" y="4009"/>
                  <a:pt x="1598" y="3650"/>
                  <a:pt x="1598" y="3210"/>
                </a:cubicBezTo>
                <a:cubicBezTo>
                  <a:pt x="1598" y="3023"/>
                  <a:pt x="1533" y="2852"/>
                  <a:pt x="1426" y="2716"/>
                </a:cubicBezTo>
                <a:lnTo>
                  <a:pt x="2267" y="1549"/>
                </a:lnTo>
                <a:cubicBezTo>
                  <a:pt x="2439" y="1612"/>
                  <a:pt x="2635" y="1615"/>
                  <a:pt x="2816" y="1549"/>
                </a:cubicBezTo>
                <a:lnTo>
                  <a:pt x="3658" y="2716"/>
                </a:lnTo>
                <a:cubicBezTo>
                  <a:pt x="3550" y="2852"/>
                  <a:pt x="3486" y="3023"/>
                  <a:pt x="3486" y="3210"/>
                </a:cubicBezTo>
                <a:cubicBezTo>
                  <a:pt x="3486" y="3650"/>
                  <a:pt x="3844" y="4009"/>
                  <a:pt x="4285" y="4009"/>
                </a:cubicBezTo>
                <a:cubicBezTo>
                  <a:pt x="4725" y="4009"/>
                  <a:pt x="5084" y="3650"/>
                  <a:pt x="5084" y="3210"/>
                </a:cubicBezTo>
                <a:cubicBezTo>
                  <a:pt x="5084" y="3023"/>
                  <a:pt x="5019" y="2852"/>
                  <a:pt x="4912" y="2716"/>
                </a:cubicBezTo>
                <a:lnTo>
                  <a:pt x="5753" y="1549"/>
                </a:lnTo>
                <a:cubicBezTo>
                  <a:pt x="6273" y="1740"/>
                  <a:pt x="6827" y="1353"/>
                  <a:pt x="6827" y="799"/>
                </a:cubicBezTo>
                <a:cubicBezTo>
                  <a:pt x="6827" y="358"/>
                  <a:pt x="6468" y="0"/>
                  <a:pt x="6028" y="0"/>
                </a:cubicBezTo>
                <a:close/>
              </a:path>
            </a:pathLst>
          </a:custGeom>
          <a:solidFill>
            <a:schemeClr val="bg1"/>
          </a:solidFill>
          <a:ln>
            <a:noFill/>
          </a:ln>
        </p:spPr>
      </p:sp>
      <p:sp>
        <p:nvSpPr>
          <p:cNvPr id="70" name="volume-bars_84227"/>
          <p:cNvSpPr>
            <a:spLocks noChangeAspect="1"/>
          </p:cNvSpPr>
          <p:nvPr/>
        </p:nvSpPr>
        <p:spPr bwMode="auto">
          <a:xfrm>
            <a:off x="5952728" y="2859384"/>
            <a:ext cx="304842" cy="239382"/>
          </a:xfrm>
          <a:custGeom>
            <a:avLst/>
            <a:gdLst>
              <a:gd name="connsiteX0" fmla="*/ 187043 w 606298"/>
              <a:gd name="connsiteY0" fmla="*/ 364682 h 476105"/>
              <a:gd name="connsiteX1" fmla="*/ 307528 w 606298"/>
              <a:gd name="connsiteY1" fmla="*/ 364682 h 476105"/>
              <a:gd name="connsiteX2" fmla="*/ 325320 w 606298"/>
              <a:gd name="connsiteY2" fmla="*/ 382440 h 476105"/>
              <a:gd name="connsiteX3" fmla="*/ 325320 w 606298"/>
              <a:gd name="connsiteY3" fmla="*/ 389984 h 476105"/>
              <a:gd name="connsiteX4" fmla="*/ 575785 w 606298"/>
              <a:gd name="connsiteY4" fmla="*/ 389984 h 476105"/>
              <a:gd name="connsiteX5" fmla="*/ 606298 w 606298"/>
              <a:gd name="connsiteY5" fmla="*/ 420440 h 476105"/>
              <a:gd name="connsiteX6" fmla="*/ 575785 w 606298"/>
              <a:gd name="connsiteY6" fmla="*/ 450803 h 476105"/>
              <a:gd name="connsiteX7" fmla="*/ 325320 w 606298"/>
              <a:gd name="connsiteY7" fmla="*/ 450803 h 476105"/>
              <a:gd name="connsiteX8" fmla="*/ 325320 w 606298"/>
              <a:gd name="connsiteY8" fmla="*/ 458347 h 476105"/>
              <a:gd name="connsiteX9" fmla="*/ 307528 w 606298"/>
              <a:gd name="connsiteY9" fmla="*/ 476105 h 476105"/>
              <a:gd name="connsiteX10" fmla="*/ 187043 w 606298"/>
              <a:gd name="connsiteY10" fmla="*/ 476105 h 476105"/>
              <a:gd name="connsiteX11" fmla="*/ 169343 w 606298"/>
              <a:gd name="connsiteY11" fmla="*/ 458347 h 476105"/>
              <a:gd name="connsiteX12" fmla="*/ 169343 w 606298"/>
              <a:gd name="connsiteY12" fmla="*/ 450803 h 476105"/>
              <a:gd name="connsiteX13" fmla="*/ 30421 w 606298"/>
              <a:gd name="connsiteY13" fmla="*/ 450803 h 476105"/>
              <a:gd name="connsiteX14" fmla="*/ 0 w 606298"/>
              <a:gd name="connsiteY14" fmla="*/ 420440 h 476105"/>
              <a:gd name="connsiteX15" fmla="*/ 30421 w 606298"/>
              <a:gd name="connsiteY15" fmla="*/ 389984 h 476105"/>
              <a:gd name="connsiteX16" fmla="*/ 169343 w 606298"/>
              <a:gd name="connsiteY16" fmla="*/ 389984 h 476105"/>
              <a:gd name="connsiteX17" fmla="*/ 169343 w 606298"/>
              <a:gd name="connsiteY17" fmla="*/ 382440 h 476105"/>
              <a:gd name="connsiteX18" fmla="*/ 187043 w 606298"/>
              <a:gd name="connsiteY18" fmla="*/ 364682 h 476105"/>
              <a:gd name="connsiteX19" fmla="*/ 322185 w 606298"/>
              <a:gd name="connsiteY19" fmla="*/ 182341 h 476105"/>
              <a:gd name="connsiteX20" fmla="*/ 442671 w 606298"/>
              <a:gd name="connsiteY20" fmla="*/ 182341 h 476105"/>
              <a:gd name="connsiteX21" fmla="*/ 460370 w 606298"/>
              <a:gd name="connsiteY21" fmla="*/ 200099 h 476105"/>
              <a:gd name="connsiteX22" fmla="*/ 460370 w 606298"/>
              <a:gd name="connsiteY22" fmla="*/ 207643 h 476105"/>
              <a:gd name="connsiteX23" fmla="*/ 575785 w 606298"/>
              <a:gd name="connsiteY23" fmla="*/ 207643 h 476105"/>
              <a:gd name="connsiteX24" fmla="*/ 606298 w 606298"/>
              <a:gd name="connsiteY24" fmla="*/ 238006 h 476105"/>
              <a:gd name="connsiteX25" fmla="*/ 575785 w 606298"/>
              <a:gd name="connsiteY25" fmla="*/ 268369 h 476105"/>
              <a:gd name="connsiteX26" fmla="*/ 460370 w 606298"/>
              <a:gd name="connsiteY26" fmla="*/ 268369 h 476105"/>
              <a:gd name="connsiteX27" fmla="*/ 460370 w 606298"/>
              <a:gd name="connsiteY27" fmla="*/ 276006 h 476105"/>
              <a:gd name="connsiteX28" fmla="*/ 442671 w 606298"/>
              <a:gd name="connsiteY28" fmla="*/ 293764 h 476105"/>
              <a:gd name="connsiteX29" fmla="*/ 322185 w 606298"/>
              <a:gd name="connsiteY29" fmla="*/ 293764 h 476105"/>
              <a:gd name="connsiteX30" fmla="*/ 304394 w 606298"/>
              <a:gd name="connsiteY30" fmla="*/ 276006 h 476105"/>
              <a:gd name="connsiteX31" fmla="*/ 304394 w 606298"/>
              <a:gd name="connsiteY31" fmla="*/ 268369 h 476105"/>
              <a:gd name="connsiteX32" fmla="*/ 30421 w 606298"/>
              <a:gd name="connsiteY32" fmla="*/ 268369 h 476105"/>
              <a:gd name="connsiteX33" fmla="*/ 0 w 606298"/>
              <a:gd name="connsiteY33" fmla="*/ 238006 h 476105"/>
              <a:gd name="connsiteX34" fmla="*/ 30421 w 606298"/>
              <a:gd name="connsiteY34" fmla="*/ 207643 h 476105"/>
              <a:gd name="connsiteX35" fmla="*/ 304394 w 606298"/>
              <a:gd name="connsiteY35" fmla="*/ 207643 h 476105"/>
              <a:gd name="connsiteX36" fmla="*/ 304394 w 606298"/>
              <a:gd name="connsiteY36" fmla="*/ 200099 h 476105"/>
              <a:gd name="connsiteX37" fmla="*/ 322185 w 606298"/>
              <a:gd name="connsiteY37" fmla="*/ 182341 h 476105"/>
              <a:gd name="connsiteX38" fmla="*/ 109055 w 606298"/>
              <a:gd name="connsiteY38" fmla="*/ 0 h 476105"/>
              <a:gd name="connsiteX39" fmla="*/ 229540 w 606298"/>
              <a:gd name="connsiteY39" fmla="*/ 0 h 476105"/>
              <a:gd name="connsiteX40" fmla="*/ 247331 w 606298"/>
              <a:gd name="connsiteY40" fmla="*/ 17669 h 476105"/>
              <a:gd name="connsiteX41" fmla="*/ 247331 w 606298"/>
              <a:gd name="connsiteY41" fmla="*/ 25307 h 476105"/>
              <a:gd name="connsiteX42" fmla="*/ 575785 w 606298"/>
              <a:gd name="connsiteY42" fmla="*/ 25307 h 476105"/>
              <a:gd name="connsiteX43" fmla="*/ 606298 w 606298"/>
              <a:gd name="connsiteY43" fmla="*/ 55676 h 476105"/>
              <a:gd name="connsiteX44" fmla="*/ 575785 w 606298"/>
              <a:gd name="connsiteY44" fmla="*/ 86045 h 476105"/>
              <a:gd name="connsiteX45" fmla="*/ 247331 w 606298"/>
              <a:gd name="connsiteY45" fmla="*/ 86045 h 476105"/>
              <a:gd name="connsiteX46" fmla="*/ 247331 w 606298"/>
              <a:gd name="connsiteY46" fmla="*/ 93683 h 476105"/>
              <a:gd name="connsiteX47" fmla="*/ 229540 w 606298"/>
              <a:gd name="connsiteY47" fmla="*/ 111352 h 476105"/>
              <a:gd name="connsiteX48" fmla="*/ 109055 w 606298"/>
              <a:gd name="connsiteY48" fmla="*/ 111352 h 476105"/>
              <a:gd name="connsiteX49" fmla="*/ 91355 w 606298"/>
              <a:gd name="connsiteY49" fmla="*/ 93683 h 476105"/>
              <a:gd name="connsiteX50" fmla="*/ 91355 w 606298"/>
              <a:gd name="connsiteY50" fmla="*/ 86045 h 476105"/>
              <a:gd name="connsiteX51" fmla="*/ 30421 w 606298"/>
              <a:gd name="connsiteY51" fmla="*/ 86045 h 476105"/>
              <a:gd name="connsiteX52" fmla="*/ 0 w 606298"/>
              <a:gd name="connsiteY52" fmla="*/ 55676 h 476105"/>
              <a:gd name="connsiteX53" fmla="*/ 30421 w 606298"/>
              <a:gd name="connsiteY53" fmla="*/ 25307 h 476105"/>
              <a:gd name="connsiteX54" fmla="*/ 91355 w 606298"/>
              <a:gd name="connsiteY54" fmla="*/ 25307 h 476105"/>
              <a:gd name="connsiteX55" fmla="*/ 91355 w 606298"/>
              <a:gd name="connsiteY55" fmla="*/ 17669 h 476105"/>
              <a:gd name="connsiteX56" fmla="*/ 109055 w 606298"/>
              <a:gd name="connsiteY56" fmla="*/ 0 h 47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606298" h="476105">
                <a:moveTo>
                  <a:pt x="187043" y="364682"/>
                </a:moveTo>
                <a:lnTo>
                  <a:pt x="307528" y="364682"/>
                </a:lnTo>
                <a:cubicBezTo>
                  <a:pt x="317392" y="364682"/>
                  <a:pt x="325320" y="372595"/>
                  <a:pt x="325320" y="382440"/>
                </a:cubicBezTo>
                <a:lnTo>
                  <a:pt x="325320" y="389984"/>
                </a:lnTo>
                <a:lnTo>
                  <a:pt x="575785" y="389984"/>
                </a:lnTo>
                <a:cubicBezTo>
                  <a:pt x="592655" y="389984"/>
                  <a:pt x="606298" y="403602"/>
                  <a:pt x="606298" y="420440"/>
                </a:cubicBezTo>
                <a:cubicBezTo>
                  <a:pt x="606298" y="437185"/>
                  <a:pt x="592655" y="450803"/>
                  <a:pt x="575785" y="450803"/>
                </a:cubicBezTo>
                <a:lnTo>
                  <a:pt x="325320" y="450803"/>
                </a:lnTo>
                <a:lnTo>
                  <a:pt x="325320" y="458347"/>
                </a:lnTo>
                <a:cubicBezTo>
                  <a:pt x="325320" y="468192"/>
                  <a:pt x="317392" y="476105"/>
                  <a:pt x="307528" y="476105"/>
                </a:cubicBezTo>
                <a:lnTo>
                  <a:pt x="187043" y="476105"/>
                </a:lnTo>
                <a:cubicBezTo>
                  <a:pt x="177271" y="476105"/>
                  <a:pt x="169343" y="468192"/>
                  <a:pt x="169343" y="458347"/>
                </a:cubicBezTo>
                <a:lnTo>
                  <a:pt x="169343" y="450803"/>
                </a:lnTo>
                <a:lnTo>
                  <a:pt x="30421" y="450803"/>
                </a:lnTo>
                <a:cubicBezTo>
                  <a:pt x="13644" y="450803"/>
                  <a:pt x="0" y="437185"/>
                  <a:pt x="0" y="420440"/>
                </a:cubicBezTo>
                <a:cubicBezTo>
                  <a:pt x="0" y="403602"/>
                  <a:pt x="13644" y="389984"/>
                  <a:pt x="30421" y="389984"/>
                </a:cubicBezTo>
                <a:lnTo>
                  <a:pt x="169343" y="389984"/>
                </a:lnTo>
                <a:lnTo>
                  <a:pt x="169343" y="382440"/>
                </a:lnTo>
                <a:cubicBezTo>
                  <a:pt x="169343" y="372595"/>
                  <a:pt x="177271" y="364682"/>
                  <a:pt x="187043" y="364682"/>
                </a:cubicBezTo>
                <a:close/>
                <a:moveTo>
                  <a:pt x="322185" y="182341"/>
                </a:moveTo>
                <a:lnTo>
                  <a:pt x="442671" y="182341"/>
                </a:lnTo>
                <a:cubicBezTo>
                  <a:pt x="452442" y="182341"/>
                  <a:pt x="460370" y="190254"/>
                  <a:pt x="460370" y="200099"/>
                </a:cubicBezTo>
                <a:lnTo>
                  <a:pt x="460370" y="207643"/>
                </a:lnTo>
                <a:lnTo>
                  <a:pt x="575785" y="207643"/>
                </a:lnTo>
                <a:cubicBezTo>
                  <a:pt x="592655" y="207643"/>
                  <a:pt x="606298" y="221261"/>
                  <a:pt x="606298" y="238006"/>
                </a:cubicBezTo>
                <a:cubicBezTo>
                  <a:pt x="606298" y="254844"/>
                  <a:pt x="592655" y="268369"/>
                  <a:pt x="575785" y="268369"/>
                </a:cubicBezTo>
                <a:lnTo>
                  <a:pt x="460370" y="268369"/>
                </a:lnTo>
                <a:lnTo>
                  <a:pt x="460370" y="276006"/>
                </a:lnTo>
                <a:cubicBezTo>
                  <a:pt x="460370" y="285759"/>
                  <a:pt x="452442" y="293764"/>
                  <a:pt x="442671" y="293764"/>
                </a:cubicBezTo>
                <a:lnTo>
                  <a:pt x="322185" y="293764"/>
                </a:lnTo>
                <a:cubicBezTo>
                  <a:pt x="312322" y="293764"/>
                  <a:pt x="304394" y="285759"/>
                  <a:pt x="304394" y="276006"/>
                </a:cubicBezTo>
                <a:lnTo>
                  <a:pt x="304394" y="268369"/>
                </a:lnTo>
                <a:lnTo>
                  <a:pt x="30421" y="268369"/>
                </a:lnTo>
                <a:cubicBezTo>
                  <a:pt x="13644" y="268369"/>
                  <a:pt x="0" y="254844"/>
                  <a:pt x="0" y="238006"/>
                </a:cubicBezTo>
                <a:cubicBezTo>
                  <a:pt x="0" y="221261"/>
                  <a:pt x="13644" y="207643"/>
                  <a:pt x="30421" y="207643"/>
                </a:cubicBezTo>
                <a:lnTo>
                  <a:pt x="304394" y="207643"/>
                </a:lnTo>
                <a:lnTo>
                  <a:pt x="304394" y="200099"/>
                </a:lnTo>
                <a:cubicBezTo>
                  <a:pt x="304394" y="190254"/>
                  <a:pt x="312322" y="182341"/>
                  <a:pt x="322185" y="182341"/>
                </a:cubicBezTo>
                <a:close/>
                <a:moveTo>
                  <a:pt x="109055" y="0"/>
                </a:moveTo>
                <a:lnTo>
                  <a:pt x="229540" y="0"/>
                </a:lnTo>
                <a:cubicBezTo>
                  <a:pt x="239404" y="0"/>
                  <a:pt x="247331" y="7914"/>
                  <a:pt x="247331" y="17669"/>
                </a:cubicBezTo>
                <a:lnTo>
                  <a:pt x="247331" y="25307"/>
                </a:lnTo>
                <a:lnTo>
                  <a:pt x="575785" y="25307"/>
                </a:lnTo>
                <a:cubicBezTo>
                  <a:pt x="592655" y="25307"/>
                  <a:pt x="606298" y="38927"/>
                  <a:pt x="606298" y="55676"/>
                </a:cubicBezTo>
                <a:cubicBezTo>
                  <a:pt x="606298" y="72425"/>
                  <a:pt x="592655" y="86045"/>
                  <a:pt x="575785" y="86045"/>
                </a:cubicBezTo>
                <a:lnTo>
                  <a:pt x="247331" y="86045"/>
                </a:lnTo>
                <a:lnTo>
                  <a:pt x="247331" y="93683"/>
                </a:lnTo>
                <a:cubicBezTo>
                  <a:pt x="247331" y="103438"/>
                  <a:pt x="239404" y="111352"/>
                  <a:pt x="229540" y="111352"/>
                </a:cubicBezTo>
                <a:lnTo>
                  <a:pt x="109055" y="111352"/>
                </a:lnTo>
                <a:cubicBezTo>
                  <a:pt x="99283" y="111352"/>
                  <a:pt x="91355" y="103438"/>
                  <a:pt x="91355" y="93683"/>
                </a:cubicBezTo>
                <a:lnTo>
                  <a:pt x="91355" y="86045"/>
                </a:lnTo>
                <a:lnTo>
                  <a:pt x="30421" y="86045"/>
                </a:lnTo>
                <a:cubicBezTo>
                  <a:pt x="13644" y="86045"/>
                  <a:pt x="0" y="72425"/>
                  <a:pt x="0" y="55676"/>
                </a:cubicBezTo>
                <a:cubicBezTo>
                  <a:pt x="0" y="38927"/>
                  <a:pt x="13644" y="25307"/>
                  <a:pt x="30421" y="25307"/>
                </a:cubicBezTo>
                <a:lnTo>
                  <a:pt x="91355" y="25307"/>
                </a:lnTo>
                <a:lnTo>
                  <a:pt x="91355" y="17669"/>
                </a:lnTo>
                <a:cubicBezTo>
                  <a:pt x="91355" y="7914"/>
                  <a:pt x="99283" y="0"/>
                  <a:pt x="109055" y="0"/>
                </a:cubicBezTo>
                <a:close/>
              </a:path>
            </a:pathLst>
          </a:custGeom>
          <a:solidFill>
            <a:schemeClr val="bg1"/>
          </a:solidFill>
          <a:ln>
            <a:noFill/>
          </a:ln>
        </p:spPr>
      </p:sp>
      <p:grpSp>
        <p:nvGrpSpPr>
          <p:cNvPr id="2" name="组合 1"/>
          <p:cNvGrpSpPr/>
          <p:nvPr/>
        </p:nvGrpSpPr>
        <p:grpSpPr>
          <a:xfrm>
            <a:off x="5887402" y="2691075"/>
            <a:ext cx="4961573" cy="3293799"/>
            <a:chOff x="6946542" y="2691075"/>
            <a:chExt cx="4961573" cy="3293799"/>
          </a:xfrm>
        </p:grpSpPr>
        <p:sp>
          <p:nvSpPr>
            <p:cNvPr id="48" name="椭圆 47"/>
            <p:cNvSpPr/>
            <p:nvPr/>
          </p:nvSpPr>
          <p:spPr>
            <a:xfrm>
              <a:off x="9004015" y="2691075"/>
              <a:ext cx="576000" cy="57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7488982" y="4379077"/>
              <a:ext cx="432000" cy="432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文本框 55"/>
            <p:cNvSpPr txBox="1"/>
            <p:nvPr/>
          </p:nvSpPr>
          <p:spPr>
            <a:xfrm>
              <a:off x="6946542" y="4976083"/>
              <a:ext cx="1491280" cy="1008791"/>
            </a:xfrm>
            <a:prstGeom prst="rect">
              <a:avLst/>
            </a:prstGeom>
            <a:noFill/>
          </p:spPr>
          <p:txBody>
            <a:bodyPr wrap="square" lIns="0" tIns="0" rIns="0" bIns="0" rtlCol="0">
              <a:noAutofit/>
            </a:bodyPr>
            <a:lstStyle/>
            <a:p>
              <a:pPr algn="ctr">
                <a:lnSpc>
                  <a:spcPct val="150000"/>
                </a:lnSpc>
              </a:pPr>
              <a:r>
                <a:rPr lang="en-US" altLang="zh-CN" sz="1600" spc="100" dirty="0" smtClean="0">
                  <a:solidFill>
                    <a:schemeClr val="tx1">
                      <a:lumMod val="65000"/>
                      <a:lumOff val="35000"/>
                    </a:schemeClr>
                  </a:solidFill>
                </a:rPr>
                <a:t>GN</a:t>
              </a:r>
              <a:r>
                <a:rPr lang="zh-CN" altLang="en-US" sz="1600" spc="100" dirty="0" smtClean="0">
                  <a:solidFill>
                    <a:schemeClr val="tx1">
                      <a:lumMod val="65000"/>
                      <a:lumOff val="35000"/>
                    </a:schemeClr>
                  </a:solidFill>
                </a:rPr>
                <a:t>算法</a:t>
              </a:r>
              <a:endParaRPr lang="en-US" altLang="zh-CN" sz="1600" spc="100" dirty="0">
                <a:solidFill>
                  <a:schemeClr val="tx1">
                    <a:lumMod val="65000"/>
                    <a:lumOff val="35000"/>
                  </a:schemeClr>
                </a:solidFill>
              </a:endParaRPr>
            </a:p>
          </p:txBody>
        </p:sp>
        <p:sp>
          <p:nvSpPr>
            <p:cNvPr id="57" name="椭圆 56"/>
            <p:cNvSpPr/>
            <p:nvPr/>
          </p:nvSpPr>
          <p:spPr>
            <a:xfrm>
              <a:off x="9142690" y="4379077"/>
              <a:ext cx="432000" cy="432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文本框 57"/>
            <p:cNvSpPr txBox="1"/>
            <p:nvPr/>
          </p:nvSpPr>
          <p:spPr>
            <a:xfrm>
              <a:off x="8600250" y="4976083"/>
              <a:ext cx="1491280" cy="1008791"/>
            </a:xfrm>
            <a:prstGeom prst="rect">
              <a:avLst/>
            </a:prstGeom>
            <a:noFill/>
          </p:spPr>
          <p:txBody>
            <a:bodyPr wrap="square" lIns="0" tIns="0" rIns="0" bIns="0" rtlCol="0">
              <a:noAutofit/>
            </a:bodyPr>
            <a:lstStyle/>
            <a:p>
              <a:pPr algn="ctr">
                <a:lnSpc>
                  <a:spcPct val="150000"/>
                </a:lnSpc>
              </a:pPr>
              <a:r>
                <a:rPr lang="en-US" altLang="zh-CN" sz="1600" spc="100" dirty="0" smtClean="0">
                  <a:solidFill>
                    <a:schemeClr val="tx1">
                      <a:lumMod val="65000"/>
                      <a:lumOff val="35000"/>
                    </a:schemeClr>
                  </a:solidFill>
                </a:rPr>
                <a:t>Louvain</a:t>
              </a:r>
              <a:r>
                <a:rPr lang="zh-CN" altLang="en-US" sz="1600" spc="100" dirty="0" smtClean="0">
                  <a:solidFill>
                    <a:schemeClr val="tx1">
                      <a:lumMod val="65000"/>
                      <a:lumOff val="35000"/>
                    </a:schemeClr>
                  </a:solidFill>
                </a:rPr>
                <a:t>算法</a:t>
              </a:r>
              <a:endParaRPr lang="en-US" altLang="zh-CN" sz="1600" spc="100" dirty="0">
                <a:solidFill>
                  <a:schemeClr val="tx1">
                    <a:lumMod val="65000"/>
                    <a:lumOff val="35000"/>
                  </a:schemeClr>
                </a:solidFill>
              </a:endParaRPr>
            </a:p>
          </p:txBody>
        </p:sp>
        <p:sp>
          <p:nvSpPr>
            <p:cNvPr id="59" name="椭圆 58"/>
            <p:cNvSpPr/>
            <p:nvPr/>
          </p:nvSpPr>
          <p:spPr>
            <a:xfrm>
              <a:off x="10805925" y="4379077"/>
              <a:ext cx="432000" cy="432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文本框 59"/>
            <p:cNvSpPr txBox="1"/>
            <p:nvPr/>
          </p:nvSpPr>
          <p:spPr>
            <a:xfrm>
              <a:off x="10263485" y="4976083"/>
              <a:ext cx="1644630" cy="1008791"/>
            </a:xfrm>
            <a:prstGeom prst="rect">
              <a:avLst/>
            </a:prstGeom>
            <a:noFill/>
          </p:spPr>
          <p:txBody>
            <a:bodyPr wrap="square" lIns="0" tIns="0" rIns="0" bIns="0" rtlCol="0">
              <a:noAutofit/>
            </a:bodyPr>
            <a:lstStyle/>
            <a:p>
              <a:pPr algn="ctr">
                <a:lnSpc>
                  <a:spcPct val="150000"/>
                </a:lnSpc>
              </a:pPr>
              <a:r>
                <a:rPr lang="en-US" altLang="zh-CN" sz="1600" spc="100" dirty="0" smtClean="0">
                  <a:solidFill>
                    <a:schemeClr val="tx1">
                      <a:lumMod val="65000"/>
                      <a:lumOff val="35000"/>
                    </a:schemeClr>
                  </a:solidFill>
                </a:rPr>
                <a:t>LPA</a:t>
              </a:r>
              <a:r>
                <a:rPr lang="zh-CN" altLang="en-US" sz="1600" spc="100" dirty="0" smtClean="0">
                  <a:solidFill>
                    <a:schemeClr val="tx1">
                      <a:lumMod val="65000"/>
                      <a:lumOff val="35000"/>
                    </a:schemeClr>
                  </a:solidFill>
                </a:rPr>
                <a:t>与</a:t>
              </a:r>
              <a:r>
                <a:rPr lang="en-US" altLang="zh-CN" sz="1600" spc="100" dirty="0" smtClean="0">
                  <a:solidFill>
                    <a:schemeClr val="tx1">
                      <a:lumMod val="65000"/>
                      <a:lumOff val="35000"/>
                    </a:schemeClr>
                  </a:solidFill>
                </a:rPr>
                <a:t>SLPA</a:t>
              </a:r>
              <a:r>
                <a:rPr lang="zh-CN" altLang="en-US" sz="1600" spc="100" dirty="0" smtClean="0">
                  <a:solidFill>
                    <a:schemeClr val="tx1">
                      <a:lumMod val="65000"/>
                      <a:lumOff val="35000"/>
                    </a:schemeClr>
                  </a:solidFill>
                </a:rPr>
                <a:t>算法</a:t>
              </a:r>
              <a:endParaRPr lang="en-US" altLang="zh-CN" sz="1600" spc="100" dirty="0">
                <a:solidFill>
                  <a:schemeClr val="tx1">
                    <a:lumMod val="65000"/>
                    <a:lumOff val="35000"/>
                  </a:schemeClr>
                </a:solidFill>
              </a:endParaRPr>
            </a:p>
          </p:txBody>
        </p:sp>
        <p:sp>
          <p:nvSpPr>
            <p:cNvPr id="63" name="文本框 62"/>
            <p:cNvSpPr txBox="1"/>
            <p:nvPr/>
          </p:nvSpPr>
          <p:spPr>
            <a:xfrm>
              <a:off x="8417443" y="3324518"/>
              <a:ext cx="1723549" cy="400110"/>
            </a:xfrm>
            <a:prstGeom prst="rect">
              <a:avLst/>
            </a:prstGeom>
            <a:noFill/>
          </p:spPr>
          <p:txBody>
            <a:bodyPr wrap="none" rtlCol="0">
              <a:spAutoFit/>
            </a:bodyPr>
            <a:lstStyle/>
            <a:p>
              <a:pPr algn="ctr"/>
              <a:r>
                <a:rPr lang="zh-CN" altLang="en-US" sz="2000" b="1" dirty="0" smtClean="0">
                  <a:solidFill>
                    <a:schemeClr val="accent1"/>
                  </a:solidFill>
                </a:rPr>
                <a:t>社区发现算法</a:t>
              </a:r>
              <a:endParaRPr lang="zh-CN" altLang="en-US" sz="2000" b="1" dirty="0">
                <a:solidFill>
                  <a:schemeClr val="accent1"/>
                </a:solidFill>
              </a:endParaRPr>
            </a:p>
          </p:txBody>
        </p:sp>
        <p:sp>
          <p:nvSpPr>
            <p:cNvPr id="65" name="右大括号 64"/>
            <p:cNvSpPr/>
            <p:nvPr/>
          </p:nvSpPr>
          <p:spPr>
            <a:xfrm rot="16200000">
              <a:off x="9154964" y="2356269"/>
              <a:ext cx="369332" cy="3346270"/>
            </a:xfrm>
            <a:prstGeom prst="rightBrace">
              <a:avLst>
                <a:gd name="adj1" fmla="val 50000"/>
                <a:gd name="adj2" fmla="val 50000"/>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1" name="menu_159761"/>
            <p:cNvSpPr>
              <a:spLocks noChangeAspect="1"/>
            </p:cNvSpPr>
            <p:nvPr/>
          </p:nvSpPr>
          <p:spPr bwMode="auto">
            <a:xfrm>
              <a:off x="9165222" y="2853623"/>
              <a:ext cx="253584" cy="253198"/>
            </a:xfrm>
            <a:custGeom>
              <a:avLst/>
              <a:gdLst>
                <a:gd name="connsiteX0" fmla="*/ 387180 w 602346"/>
                <a:gd name="connsiteY0" fmla="*/ 343654 h 601429"/>
                <a:gd name="connsiteX1" fmla="*/ 559313 w 602346"/>
                <a:gd name="connsiteY1" fmla="*/ 343654 h 601429"/>
                <a:gd name="connsiteX2" fmla="*/ 602346 w 602346"/>
                <a:gd name="connsiteY2" fmla="*/ 386617 h 601429"/>
                <a:gd name="connsiteX3" fmla="*/ 602346 w 602346"/>
                <a:gd name="connsiteY3" fmla="*/ 558467 h 601429"/>
                <a:gd name="connsiteX4" fmla="*/ 559313 w 602346"/>
                <a:gd name="connsiteY4" fmla="*/ 601429 h 601429"/>
                <a:gd name="connsiteX5" fmla="*/ 387180 w 602346"/>
                <a:gd name="connsiteY5" fmla="*/ 601429 h 601429"/>
                <a:gd name="connsiteX6" fmla="*/ 344147 w 602346"/>
                <a:gd name="connsiteY6" fmla="*/ 558467 h 601429"/>
                <a:gd name="connsiteX7" fmla="*/ 344147 w 602346"/>
                <a:gd name="connsiteY7" fmla="*/ 386617 h 601429"/>
                <a:gd name="connsiteX8" fmla="*/ 387180 w 602346"/>
                <a:gd name="connsiteY8" fmla="*/ 343654 h 601429"/>
                <a:gd name="connsiteX9" fmla="*/ 43021 w 602346"/>
                <a:gd name="connsiteY9" fmla="*/ 343654 h 601429"/>
                <a:gd name="connsiteX10" fmla="*/ 215107 w 602346"/>
                <a:gd name="connsiteY10" fmla="*/ 343654 h 601429"/>
                <a:gd name="connsiteX11" fmla="*/ 258128 w 602346"/>
                <a:gd name="connsiteY11" fmla="*/ 386617 h 601429"/>
                <a:gd name="connsiteX12" fmla="*/ 258128 w 602346"/>
                <a:gd name="connsiteY12" fmla="*/ 558467 h 601429"/>
                <a:gd name="connsiteX13" fmla="*/ 215107 w 602346"/>
                <a:gd name="connsiteY13" fmla="*/ 601429 h 601429"/>
                <a:gd name="connsiteX14" fmla="*/ 43021 w 602346"/>
                <a:gd name="connsiteY14" fmla="*/ 601429 h 601429"/>
                <a:gd name="connsiteX15" fmla="*/ 0 w 602346"/>
                <a:gd name="connsiteY15" fmla="*/ 558467 h 601429"/>
                <a:gd name="connsiteX16" fmla="*/ 0 w 602346"/>
                <a:gd name="connsiteY16" fmla="*/ 386617 h 601429"/>
                <a:gd name="connsiteX17" fmla="*/ 43021 w 602346"/>
                <a:gd name="connsiteY17" fmla="*/ 343654 h 601429"/>
                <a:gd name="connsiteX18" fmla="*/ 387180 w 602346"/>
                <a:gd name="connsiteY18" fmla="*/ 0 h 601429"/>
                <a:gd name="connsiteX19" fmla="*/ 559313 w 602346"/>
                <a:gd name="connsiteY19" fmla="*/ 0 h 601429"/>
                <a:gd name="connsiteX20" fmla="*/ 602346 w 602346"/>
                <a:gd name="connsiteY20" fmla="*/ 42963 h 601429"/>
                <a:gd name="connsiteX21" fmla="*/ 602346 w 602346"/>
                <a:gd name="connsiteY21" fmla="*/ 214813 h 601429"/>
                <a:gd name="connsiteX22" fmla="*/ 559313 w 602346"/>
                <a:gd name="connsiteY22" fmla="*/ 257775 h 601429"/>
                <a:gd name="connsiteX23" fmla="*/ 387180 w 602346"/>
                <a:gd name="connsiteY23" fmla="*/ 257775 h 601429"/>
                <a:gd name="connsiteX24" fmla="*/ 344147 w 602346"/>
                <a:gd name="connsiteY24" fmla="*/ 214813 h 601429"/>
                <a:gd name="connsiteX25" fmla="*/ 344147 w 602346"/>
                <a:gd name="connsiteY25" fmla="*/ 42963 h 601429"/>
                <a:gd name="connsiteX26" fmla="*/ 387180 w 602346"/>
                <a:gd name="connsiteY26" fmla="*/ 0 h 601429"/>
                <a:gd name="connsiteX27" fmla="*/ 43021 w 602346"/>
                <a:gd name="connsiteY27" fmla="*/ 0 h 601429"/>
                <a:gd name="connsiteX28" fmla="*/ 215107 w 602346"/>
                <a:gd name="connsiteY28" fmla="*/ 0 h 601429"/>
                <a:gd name="connsiteX29" fmla="*/ 258128 w 602346"/>
                <a:gd name="connsiteY29" fmla="*/ 42963 h 601429"/>
                <a:gd name="connsiteX30" fmla="*/ 258128 w 602346"/>
                <a:gd name="connsiteY30" fmla="*/ 214813 h 601429"/>
                <a:gd name="connsiteX31" fmla="*/ 215107 w 602346"/>
                <a:gd name="connsiteY31" fmla="*/ 257775 h 601429"/>
                <a:gd name="connsiteX32" fmla="*/ 43021 w 602346"/>
                <a:gd name="connsiteY32" fmla="*/ 257775 h 601429"/>
                <a:gd name="connsiteX33" fmla="*/ 0 w 602346"/>
                <a:gd name="connsiteY33" fmla="*/ 214813 h 601429"/>
                <a:gd name="connsiteX34" fmla="*/ 0 w 602346"/>
                <a:gd name="connsiteY34" fmla="*/ 42963 h 601429"/>
                <a:gd name="connsiteX35" fmla="*/ 43021 w 602346"/>
                <a:gd name="connsiteY35" fmla="*/ 0 h 60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02346" h="601429">
                  <a:moveTo>
                    <a:pt x="387180" y="343654"/>
                  </a:moveTo>
                  <a:lnTo>
                    <a:pt x="559313" y="343654"/>
                  </a:lnTo>
                  <a:cubicBezTo>
                    <a:pt x="582981" y="343654"/>
                    <a:pt x="602346" y="362987"/>
                    <a:pt x="602346" y="386617"/>
                  </a:cubicBezTo>
                  <a:lnTo>
                    <a:pt x="602346" y="558467"/>
                  </a:lnTo>
                  <a:cubicBezTo>
                    <a:pt x="602346" y="582096"/>
                    <a:pt x="582981" y="601429"/>
                    <a:pt x="559313" y="601429"/>
                  </a:cubicBezTo>
                  <a:lnTo>
                    <a:pt x="387180" y="601429"/>
                  </a:lnTo>
                  <a:cubicBezTo>
                    <a:pt x="363512" y="601429"/>
                    <a:pt x="344147" y="582096"/>
                    <a:pt x="344147" y="558467"/>
                  </a:cubicBezTo>
                  <a:lnTo>
                    <a:pt x="344147" y="386617"/>
                  </a:lnTo>
                  <a:cubicBezTo>
                    <a:pt x="344147" y="362987"/>
                    <a:pt x="363512" y="343654"/>
                    <a:pt x="387180" y="343654"/>
                  </a:cubicBezTo>
                  <a:close/>
                  <a:moveTo>
                    <a:pt x="43021" y="343654"/>
                  </a:moveTo>
                  <a:lnTo>
                    <a:pt x="215107" y="343654"/>
                  </a:lnTo>
                  <a:cubicBezTo>
                    <a:pt x="238768" y="343654"/>
                    <a:pt x="258128" y="362987"/>
                    <a:pt x="258128" y="386617"/>
                  </a:cubicBezTo>
                  <a:lnTo>
                    <a:pt x="258128" y="558467"/>
                  </a:lnTo>
                  <a:cubicBezTo>
                    <a:pt x="258128" y="582096"/>
                    <a:pt x="238768" y="601429"/>
                    <a:pt x="215107" y="601429"/>
                  </a:cubicBezTo>
                  <a:lnTo>
                    <a:pt x="43021" y="601429"/>
                  </a:lnTo>
                  <a:cubicBezTo>
                    <a:pt x="19360" y="601429"/>
                    <a:pt x="0" y="582096"/>
                    <a:pt x="0" y="558467"/>
                  </a:cubicBezTo>
                  <a:lnTo>
                    <a:pt x="0" y="386617"/>
                  </a:lnTo>
                  <a:cubicBezTo>
                    <a:pt x="0" y="362987"/>
                    <a:pt x="19360" y="343654"/>
                    <a:pt x="43021" y="343654"/>
                  </a:cubicBezTo>
                  <a:close/>
                  <a:moveTo>
                    <a:pt x="387180" y="0"/>
                  </a:moveTo>
                  <a:lnTo>
                    <a:pt x="559313" y="0"/>
                  </a:lnTo>
                  <a:cubicBezTo>
                    <a:pt x="582981" y="0"/>
                    <a:pt x="602346" y="19333"/>
                    <a:pt x="602346" y="42963"/>
                  </a:cubicBezTo>
                  <a:lnTo>
                    <a:pt x="602346" y="214813"/>
                  </a:lnTo>
                  <a:cubicBezTo>
                    <a:pt x="602346" y="238442"/>
                    <a:pt x="582981" y="257775"/>
                    <a:pt x="559313" y="257775"/>
                  </a:cubicBezTo>
                  <a:lnTo>
                    <a:pt x="387180" y="257775"/>
                  </a:lnTo>
                  <a:cubicBezTo>
                    <a:pt x="363512" y="257775"/>
                    <a:pt x="344147" y="238442"/>
                    <a:pt x="344147" y="214813"/>
                  </a:cubicBezTo>
                  <a:lnTo>
                    <a:pt x="344147" y="42963"/>
                  </a:lnTo>
                  <a:cubicBezTo>
                    <a:pt x="344147" y="19333"/>
                    <a:pt x="363512" y="0"/>
                    <a:pt x="387180" y="0"/>
                  </a:cubicBezTo>
                  <a:close/>
                  <a:moveTo>
                    <a:pt x="43021" y="0"/>
                  </a:moveTo>
                  <a:lnTo>
                    <a:pt x="215107" y="0"/>
                  </a:lnTo>
                  <a:cubicBezTo>
                    <a:pt x="238768" y="0"/>
                    <a:pt x="258128" y="19333"/>
                    <a:pt x="258128" y="42963"/>
                  </a:cubicBezTo>
                  <a:lnTo>
                    <a:pt x="258128" y="214813"/>
                  </a:lnTo>
                  <a:cubicBezTo>
                    <a:pt x="258128" y="238442"/>
                    <a:pt x="238768" y="257775"/>
                    <a:pt x="215107" y="257775"/>
                  </a:cubicBezTo>
                  <a:lnTo>
                    <a:pt x="43021" y="257775"/>
                  </a:lnTo>
                  <a:cubicBezTo>
                    <a:pt x="19360" y="257775"/>
                    <a:pt x="0" y="238442"/>
                    <a:pt x="0" y="214813"/>
                  </a:cubicBezTo>
                  <a:lnTo>
                    <a:pt x="0" y="42963"/>
                  </a:lnTo>
                  <a:cubicBezTo>
                    <a:pt x="0" y="19333"/>
                    <a:pt x="19360" y="0"/>
                    <a:pt x="43021" y="0"/>
                  </a:cubicBezTo>
                  <a:close/>
                </a:path>
              </a:pathLst>
            </a:custGeom>
            <a:solidFill>
              <a:schemeClr val="bg1"/>
            </a:solidFill>
            <a:ln>
              <a:noFill/>
            </a:ln>
          </p:spPr>
          <p:txBody>
            <a:bodyPr/>
            <a:lstStyle/>
            <a:p>
              <a:endParaRPr lang="zh-CN" altLang="en-US"/>
            </a:p>
          </p:txBody>
        </p:sp>
      </p:grpSp>
      <p:sp>
        <p:nvSpPr>
          <p:cNvPr id="20" name="文本框 19"/>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r>
              <a:rPr lang="zh-CN" altLang="en-US" sz="3600" b="1" dirty="0">
                <a:solidFill>
                  <a:schemeClr val="bg1"/>
                </a:solidFill>
              </a:rPr>
              <a:t>二</a:t>
            </a:r>
            <a:endParaRPr lang="zh-CN" altLang="en-US" sz="3600" b="1" dirty="0" smtClean="0">
              <a:solidFill>
                <a:schemeClr val="bg1"/>
              </a:solidFill>
            </a:endParaRPr>
          </a:p>
        </p:txBody>
      </p:sp>
    </p:spTree>
  </p:cSld>
  <p:clrMapOvr>
    <a:masterClrMapping/>
  </p:clrMapOvr>
  <p:transition spd="med">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606550" y="344316"/>
            <a:ext cx="8643848" cy="480131"/>
          </a:xfrm>
        </p:spPr>
        <p:txBody>
          <a:bodyPr/>
          <a:lstStyle/>
          <a:p>
            <a:r>
              <a:rPr lang="en-US" altLang="zh-CN" dirty="0" smtClean="0">
                <a:sym typeface="+mn-lt"/>
              </a:rPr>
              <a:t>SNA——</a:t>
            </a:r>
            <a:r>
              <a:rPr lang="en-US" altLang="zh-CN" dirty="0"/>
              <a:t>PageRank</a:t>
            </a:r>
            <a:r>
              <a:rPr lang="zh-CN" altLang="en-US" dirty="0"/>
              <a:t>算法</a:t>
            </a:r>
            <a:endParaRPr lang="zh-CN" altLang="en-US" dirty="0"/>
          </a:p>
        </p:txBody>
      </p:sp>
      <p:sp>
        <p:nvSpPr>
          <p:cNvPr id="12" name="文本框 11"/>
          <p:cNvSpPr txBox="1"/>
          <p:nvPr/>
        </p:nvSpPr>
        <p:spPr>
          <a:xfrm>
            <a:off x="0" y="1155353"/>
            <a:ext cx="2487168" cy="2123658"/>
          </a:xfrm>
          <a:prstGeom prst="rect">
            <a:avLst/>
          </a:prstGeom>
          <a:noFill/>
        </p:spPr>
        <p:txBody>
          <a:bodyPr wrap="square" lIns="0" tIns="0" rIns="0" bIns="0" rtlCol="0">
            <a:spAutoFit/>
          </a:bodyPr>
          <a:lstStyle/>
          <a:p>
            <a:pPr algn="l"/>
            <a:r>
              <a:rPr lang="zh-CN" altLang="en-US" sz="13800" spc="300" dirty="0">
                <a:solidFill>
                  <a:schemeClr val="accent1"/>
                </a:solidFill>
                <a:latin typeface="黑体" panose="02010609060101010101" pitchFamily="49" charset="-122"/>
                <a:ea typeface="黑体" panose="02010609060101010101" pitchFamily="49" charset="-122"/>
              </a:rPr>
              <a:t>“</a:t>
            </a:r>
            <a:endParaRPr lang="zh-CN" altLang="en-US" sz="13800" spc="300" dirty="0">
              <a:solidFill>
                <a:schemeClr val="accent1"/>
              </a:solidFill>
              <a:latin typeface="黑体" panose="02010609060101010101" pitchFamily="49" charset="-122"/>
              <a:ea typeface="黑体" panose="02010609060101010101" pitchFamily="49" charset="-122"/>
            </a:endParaRPr>
          </a:p>
        </p:txBody>
      </p:sp>
      <p:sp>
        <p:nvSpPr>
          <p:cNvPr id="13" name="文本框 12"/>
          <p:cNvSpPr txBox="1"/>
          <p:nvPr/>
        </p:nvSpPr>
        <p:spPr>
          <a:xfrm>
            <a:off x="1466850" y="3413677"/>
            <a:ext cx="8591550" cy="2308324"/>
          </a:xfrm>
          <a:prstGeom prst="rect">
            <a:avLst/>
          </a:prstGeom>
          <a:noFill/>
        </p:spPr>
        <p:txBody>
          <a:bodyPr wrap="square" lIns="0" tIns="0" rIns="0" bIns="0" rtlCol="0">
            <a:spAutoFit/>
          </a:bodyPr>
          <a:lstStyle>
            <a:defPPr>
              <a:defRPr lang="zh-CN"/>
            </a:defPPr>
            <a:lvl1pPr>
              <a:lnSpc>
                <a:spcPct val="130000"/>
              </a:lnSpc>
              <a:defRPr sz="1200" spc="300">
                <a:solidFill>
                  <a:schemeClr val="tx1">
                    <a:lumMod val="85000"/>
                    <a:lumOff val="15000"/>
                  </a:schemeClr>
                </a:solidFill>
              </a:defRPr>
            </a:lvl1pPr>
          </a:lstStyle>
          <a:p>
            <a:pPr algn="just">
              <a:lnSpc>
                <a:spcPct val="100000"/>
              </a:lnSpc>
            </a:pPr>
            <a:r>
              <a:rPr lang="en-US" altLang="zh-CN" sz="2000" dirty="0" smtClean="0"/>
              <a:t>PageRank</a:t>
            </a:r>
            <a:r>
              <a:rPr lang="zh-CN" altLang="en-US" sz="2000" dirty="0"/>
              <a:t>算法的核心</a:t>
            </a:r>
            <a:r>
              <a:rPr lang="zh-CN" altLang="en-US" sz="2000" dirty="0" smtClean="0"/>
              <a:t>思想：</a:t>
            </a:r>
            <a:endParaRPr lang="zh-CN" altLang="en-US" sz="2000" dirty="0"/>
          </a:p>
          <a:p>
            <a:pPr algn="just"/>
            <a:endParaRPr lang="zh-CN" altLang="en-US" sz="2000" dirty="0"/>
          </a:p>
          <a:p>
            <a:pPr algn="just"/>
            <a:r>
              <a:rPr lang="en-US" altLang="zh-CN" sz="2000" dirty="0" smtClean="0"/>
              <a:t>1</a:t>
            </a:r>
            <a:r>
              <a:rPr lang="zh-CN" altLang="en-US" sz="2000" dirty="0"/>
              <a:t>）如果一个网页被很多其他网页链接到的话说明这个网页比较重要，</a:t>
            </a:r>
            <a:r>
              <a:rPr lang="zh-CN" altLang="en-US" sz="2000" dirty="0" smtClean="0"/>
              <a:t>也就是</a:t>
            </a:r>
            <a:r>
              <a:rPr lang="en-US" altLang="zh-CN" sz="2000" dirty="0">
                <a:solidFill>
                  <a:srgbClr val="222222"/>
                </a:solidFill>
                <a:latin typeface="PingFang SC"/>
              </a:rPr>
              <a:t>PageRank</a:t>
            </a:r>
            <a:r>
              <a:rPr lang="zh-CN" altLang="en-US" sz="2000" dirty="0" smtClean="0"/>
              <a:t>值</a:t>
            </a:r>
            <a:r>
              <a:rPr lang="zh-CN" altLang="en-US" sz="2000" dirty="0"/>
              <a:t>会相对</a:t>
            </a:r>
            <a:r>
              <a:rPr lang="zh-CN" altLang="en-US" sz="2000" dirty="0" smtClean="0"/>
              <a:t>较高。</a:t>
            </a:r>
            <a:endParaRPr lang="zh-CN" altLang="en-US" sz="2000" dirty="0"/>
          </a:p>
          <a:p>
            <a:pPr algn="just"/>
            <a:r>
              <a:rPr lang="en-US" altLang="zh-CN" sz="2000" dirty="0" smtClean="0"/>
              <a:t>2</a:t>
            </a:r>
            <a:r>
              <a:rPr lang="zh-CN" altLang="en-US" sz="2000" dirty="0"/>
              <a:t>）如果一</a:t>
            </a:r>
            <a:r>
              <a:rPr lang="zh-CN" altLang="en-US" sz="2000" dirty="0" smtClean="0"/>
              <a:t>个</a:t>
            </a:r>
            <a:r>
              <a:rPr lang="en-US" altLang="zh-CN" sz="2000" dirty="0">
                <a:solidFill>
                  <a:srgbClr val="222222"/>
                </a:solidFill>
                <a:latin typeface="PingFang SC"/>
              </a:rPr>
              <a:t>PageRank</a:t>
            </a:r>
            <a:r>
              <a:rPr lang="zh-CN" altLang="en-US" sz="2000" dirty="0" smtClean="0"/>
              <a:t>值</a:t>
            </a:r>
            <a:r>
              <a:rPr lang="zh-CN" altLang="en-US" sz="2000" dirty="0"/>
              <a:t>很高的网页链接到一个其他的网页，那么被链接到的网页</a:t>
            </a:r>
            <a:r>
              <a:rPr lang="zh-CN" altLang="en-US" sz="2000" dirty="0" smtClean="0"/>
              <a:t>的</a:t>
            </a:r>
            <a:r>
              <a:rPr lang="en-US" altLang="zh-CN" sz="2000" dirty="0">
                <a:solidFill>
                  <a:srgbClr val="222222"/>
                </a:solidFill>
                <a:latin typeface="PingFang SC"/>
              </a:rPr>
              <a:t>PageRank</a:t>
            </a:r>
            <a:r>
              <a:rPr lang="zh-CN" altLang="en-US" sz="2000" dirty="0" smtClean="0"/>
              <a:t>值</a:t>
            </a:r>
            <a:r>
              <a:rPr lang="zh-CN" altLang="en-US" sz="2000" dirty="0"/>
              <a:t>会相应地因此而</a:t>
            </a:r>
            <a:r>
              <a:rPr lang="zh-CN" altLang="en-US" sz="2000" dirty="0" smtClean="0"/>
              <a:t>提高。</a:t>
            </a:r>
            <a:endParaRPr lang="zh-CN" altLang="en-US" sz="2000" dirty="0"/>
          </a:p>
        </p:txBody>
      </p:sp>
      <p:sp>
        <p:nvSpPr>
          <p:cNvPr id="17" name="文本框 16"/>
          <p:cNvSpPr txBox="1"/>
          <p:nvPr/>
        </p:nvSpPr>
        <p:spPr>
          <a:xfrm>
            <a:off x="2205181" y="2183733"/>
            <a:ext cx="3894171" cy="664797"/>
          </a:xfrm>
          <a:prstGeom prst="rect">
            <a:avLst/>
          </a:prstGeom>
          <a:noFill/>
        </p:spPr>
        <p:txBody>
          <a:bodyPr wrap="square" lIns="0" tIns="0" rIns="0" bIns="0" rtlCol="0">
            <a:spAutoFit/>
          </a:bodyPr>
          <a:lstStyle/>
          <a:p>
            <a:pPr algn="ctr">
              <a:lnSpc>
                <a:spcPct val="120000"/>
              </a:lnSpc>
            </a:pPr>
            <a:r>
              <a:rPr lang="en-US" altLang="zh-CN" sz="3600" b="1" spc="300" dirty="0">
                <a:solidFill>
                  <a:schemeClr val="accent4"/>
                </a:solidFill>
                <a:latin typeface="+mn-ea"/>
              </a:rPr>
              <a:t>PageRank</a:t>
            </a:r>
            <a:r>
              <a:rPr lang="zh-CN" altLang="en-US" sz="3600" b="1" spc="300" dirty="0">
                <a:solidFill>
                  <a:schemeClr val="accent4"/>
                </a:solidFill>
                <a:latin typeface="+mn-ea"/>
              </a:rPr>
              <a:t>算法</a:t>
            </a:r>
            <a:endParaRPr lang="zh-CN" altLang="en-US" sz="3600" b="1" spc="300" dirty="0">
              <a:solidFill>
                <a:schemeClr val="accent4"/>
              </a:solidFill>
              <a:latin typeface="+mn-ea"/>
            </a:endParaRPr>
          </a:p>
        </p:txBody>
      </p:sp>
      <p:sp>
        <p:nvSpPr>
          <p:cNvPr id="18" name="文本框 17"/>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r>
              <a:rPr lang="en-US" altLang="zh-CN" sz="3600" b="1" dirty="0" smtClean="0">
                <a:solidFill>
                  <a:schemeClr val="bg1"/>
                </a:solidFill>
                <a:latin typeface="+mn-ea"/>
                <a:ea typeface="+mn-ea"/>
              </a:rPr>
              <a:t>1</a:t>
            </a:r>
            <a:endParaRPr lang="zh-CN" altLang="en-US" sz="3600" b="1" dirty="0" smtClean="0">
              <a:solidFill>
                <a:schemeClr val="bg1"/>
              </a:solidFill>
              <a:latin typeface="+mn-ea"/>
              <a:ea typeface="+mn-ea"/>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934325" y="1015889"/>
            <a:ext cx="3838575" cy="3000486"/>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p:txBody>
          <a:bodyPr/>
          <a:lstStyle/>
          <a:p>
            <a:r>
              <a:rPr lang="en-US" altLang="zh-CN" dirty="0">
                <a:sym typeface="+mn-lt"/>
              </a:rPr>
              <a:t>SNA——</a:t>
            </a:r>
            <a:r>
              <a:rPr lang="en-US" altLang="zh-CN" dirty="0"/>
              <a:t>PageRank</a:t>
            </a:r>
            <a:r>
              <a:rPr lang="zh-CN" altLang="en-US" dirty="0"/>
              <a:t>算法</a:t>
            </a:r>
            <a:endParaRPr lang="zh-CN" altLang="en-US" dirty="0"/>
          </a:p>
        </p:txBody>
      </p:sp>
      <p:sp>
        <p:nvSpPr>
          <p:cNvPr id="42" name="文本框 41"/>
          <p:cNvSpPr txBox="1"/>
          <p:nvPr/>
        </p:nvSpPr>
        <p:spPr>
          <a:xfrm>
            <a:off x="624270" y="1555668"/>
            <a:ext cx="10483154" cy="1790230"/>
          </a:xfrm>
          <a:prstGeom prst="rect">
            <a:avLst/>
          </a:prstGeom>
          <a:noFill/>
          <a:ln>
            <a:noFill/>
          </a:ln>
        </p:spPr>
        <p:txBody>
          <a:bodyPr wrap="square" lIns="180000" tIns="180000" rIns="180000" bIns="180000" rtlCol="0" anchor="ctr" anchorCtr="0">
            <a:noAutofit/>
          </a:bodyPr>
          <a:lstStyle>
            <a:defPPr>
              <a:defRPr lang="zh-CN"/>
            </a:defPPr>
            <a:lvl1pPr>
              <a:lnSpc>
                <a:spcPct val="130000"/>
              </a:lnSpc>
              <a:defRPr spc="100">
                <a:solidFill>
                  <a:schemeClr val="tx1">
                    <a:lumMod val="75000"/>
                    <a:lumOff val="25000"/>
                  </a:schemeClr>
                </a:solidFill>
              </a:defRPr>
            </a:lvl1pPr>
          </a:lstStyle>
          <a:p>
            <a:pPr algn="just"/>
            <a:r>
              <a:rPr lang="en-US" altLang="zh-CN" dirty="0" smtClean="0"/>
              <a:t>1</a:t>
            </a:r>
            <a:r>
              <a:rPr lang="zh-CN" altLang="en-US" dirty="0" smtClean="0"/>
              <a:t>）假设</a:t>
            </a:r>
            <a:r>
              <a:rPr lang="zh-CN" altLang="en-US" dirty="0"/>
              <a:t>一个由只有</a:t>
            </a:r>
            <a:r>
              <a:rPr lang="en-US" altLang="zh-CN" dirty="0"/>
              <a:t>4</a:t>
            </a:r>
            <a:r>
              <a:rPr lang="zh-CN" altLang="en-US" dirty="0" smtClean="0"/>
              <a:t>个网页组成</a:t>
            </a:r>
            <a:r>
              <a:rPr lang="zh-CN" altLang="en-US" dirty="0"/>
              <a:t>的集合：</a:t>
            </a:r>
            <a:r>
              <a:rPr lang="en-US" altLang="zh-CN" dirty="0"/>
              <a:t>A</a:t>
            </a:r>
            <a:r>
              <a:rPr lang="zh-CN" altLang="en-US" dirty="0"/>
              <a:t>，</a:t>
            </a:r>
            <a:r>
              <a:rPr lang="en-US" altLang="zh-CN" dirty="0"/>
              <a:t>B</a:t>
            </a:r>
            <a:r>
              <a:rPr lang="zh-CN" altLang="en-US" dirty="0"/>
              <a:t>，</a:t>
            </a:r>
            <a:r>
              <a:rPr lang="en-US" altLang="zh-CN" dirty="0"/>
              <a:t>C</a:t>
            </a:r>
            <a:r>
              <a:rPr lang="zh-CN" altLang="en-US" dirty="0"/>
              <a:t>和</a:t>
            </a:r>
            <a:r>
              <a:rPr lang="en-US" altLang="zh-CN" dirty="0"/>
              <a:t>D</a:t>
            </a:r>
            <a:r>
              <a:rPr lang="zh-CN" altLang="en-US" dirty="0" smtClean="0"/>
              <a:t>。如果</a:t>
            </a:r>
            <a:r>
              <a:rPr lang="zh-CN" altLang="en-US" dirty="0"/>
              <a:t>网页</a:t>
            </a:r>
            <a:r>
              <a:rPr lang="en-US" altLang="zh-CN" dirty="0"/>
              <a:t>A</a:t>
            </a:r>
            <a:r>
              <a:rPr lang="zh-CN" altLang="en-US" dirty="0"/>
              <a:t>有链接到网页</a:t>
            </a:r>
            <a:r>
              <a:rPr lang="en-US" altLang="zh-CN" dirty="0" smtClean="0"/>
              <a:t>B</a:t>
            </a:r>
            <a:r>
              <a:rPr lang="zh-CN" altLang="en-US" dirty="0" smtClean="0"/>
              <a:t>，则存在</a:t>
            </a:r>
            <a:r>
              <a:rPr lang="zh-CN" altLang="en-US" dirty="0"/>
              <a:t>一条有向边</a:t>
            </a:r>
            <a:r>
              <a:rPr lang="en-US" altLang="zh-CN" dirty="0"/>
              <a:t>A-&gt;</a:t>
            </a:r>
            <a:r>
              <a:rPr lang="en-US" altLang="zh-CN" dirty="0" smtClean="0"/>
              <a:t>B</a:t>
            </a:r>
            <a:r>
              <a:rPr lang="zh-CN" altLang="en-US" dirty="0" smtClean="0"/>
              <a:t>。而且，当前</a:t>
            </a:r>
            <a:r>
              <a:rPr lang="zh-CN" altLang="en-US" dirty="0"/>
              <a:t>在</a:t>
            </a:r>
            <a:r>
              <a:rPr lang="en-US" altLang="zh-CN" dirty="0"/>
              <a:t>A</a:t>
            </a:r>
            <a:r>
              <a:rPr lang="zh-CN" altLang="en-US" dirty="0"/>
              <a:t>网页，</a:t>
            </a:r>
            <a:r>
              <a:rPr lang="zh-CN" altLang="en-US" dirty="0" smtClean="0"/>
              <a:t>那么上网</a:t>
            </a:r>
            <a:r>
              <a:rPr lang="zh-CN" altLang="en-US" dirty="0"/>
              <a:t>者将会各以</a:t>
            </a:r>
            <a:r>
              <a:rPr lang="en-US" altLang="zh-CN" dirty="0"/>
              <a:t>1/3</a:t>
            </a:r>
            <a:r>
              <a:rPr lang="zh-CN" altLang="en-US" dirty="0"/>
              <a:t>的概率跳转到</a:t>
            </a:r>
            <a:r>
              <a:rPr lang="en-US" altLang="zh-CN" dirty="0"/>
              <a:t>B</a:t>
            </a:r>
            <a:r>
              <a:rPr lang="zh-CN" altLang="en-US" dirty="0"/>
              <a:t>、</a:t>
            </a:r>
            <a:r>
              <a:rPr lang="en-US" altLang="zh-CN" dirty="0"/>
              <a:t>C</a:t>
            </a:r>
            <a:r>
              <a:rPr lang="zh-CN" altLang="en-US" dirty="0"/>
              <a:t>、</a:t>
            </a:r>
            <a:r>
              <a:rPr lang="en-US" altLang="zh-CN" dirty="0" smtClean="0"/>
              <a:t>D</a:t>
            </a:r>
            <a:r>
              <a:rPr lang="zh-CN" altLang="en-US" dirty="0" smtClean="0"/>
              <a:t>。</a:t>
            </a:r>
            <a:endParaRPr lang="zh-CN" altLang="en-US" dirty="0">
              <a:solidFill>
                <a:schemeClr val="tx1"/>
              </a:solidFill>
            </a:endParaRPr>
          </a:p>
        </p:txBody>
      </p:sp>
      <p:sp>
        <p:nvSpPr>
          <p:cNvPr id="43" name="矩形: 圆角 93"/>
          <p:cNvSpPr/>
          <p:nvPr/>
        </p:nvSpPr>
        <p:spPr>
          <a:xfrm>
            <a:off x="624270" y="1270742"/>
            <a:ext cx="3032502" cy="54375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en-US" altLang="zh-CN" sz="2400" b="1" dirty="0">
                <a:solidFill>
                  <a:schemeClr val="accent4"/>
                </a:solidFill>
                <a:latin typeface="+mj-ea"/>
                <a:ea typeface="+mj-ea"/>
              </a:rPr>
              <a:t>PageRank</a:t>
            </a:r>
            <a:r>
              <a:rPr lang="zh-CN" altLang="en-US" sz="2400" b="1" dirty="0">
                <a:solidFill>
                  <a:schemeClr val="accent4"/>
                </a:solidFill>
                <a:latin typeface="+mj-ea"/>
                <a:ea typeface="+mj-ea"/>
              </a:rPr>
              <a:t>算法原理</a:t>
            </a:r>
            <a:endParaRPr lang="zh-CN" altLang="en-US" sz="2400" dirty="0">
              <a:solidFill>
                <a:schemeClr val="accent1"/>
              </a:solidFill>
              <a:latin typeface="+mj-ea"/>
              <a:ea typeface="+mj-ea"/>
            </a:endParaRPr>
          </a:p>
        </p:txBody>
      </p:sp>
      <p:grpSp>
        <p:nvGrpSpPr>
          <p:cNvPr id="44" name="组合 43"/>
          <p:cNvGrpSpPr/>
          <p:nvPr/>
        </p:nvGrpSpPr>
        <p:grpSpPr>
          <a:xfrm>
            <a:off x="10463070" y="5723497"/>
            <a:ext cx="937250" cy="175081"/>
            <a:chOff x="10802319" y="5357813"/>
            <a:chExt cx="937250" cy="175081"/>
          </a:xfrm>
        </p:grpSpPr>
        <p:cxnSp>
          <p:nvCxnSpPr>
            <p:cNvPr id="45" name="直接连接符 44"/>
            <p:cNvCxnSpPr/>
            <p:nvPr/>
          </p:nvCxnSpPr>
          <p:spPr>
            <a:xfrm flipH="1">
              <a:off x="10802319" y="5357813"/>
              <a:ext cx="58562" cy="1750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a:off x="10899951" y="5357813"/>
              <a:ext cx="58562" cy="1750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10997583" y="5357813"/>
              <a:ext cx="58562" cy="1750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11095215" y="5357813"/>
              <a:ext cx="58562" cy="1750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11192847" y="5357813"/>
              <a:ext cx="58562" cy="1750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11290479" y="5357813"/>
              <a:ext cx="58562" cy="1750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11388111" y="5357813"/>
              <a:ext cx="58562" cy="1750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11485743" y="5357813"/>
              <a:ext cx="58562" cy="1750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11583375" y="5357813"/>
              <a:ext cx="58562" cy="1750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11681007" y="5357813"/>
              <a:ext cx="58562" cy="175081"/>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3" name="矩形 2"/>
          <p:cNvSpPr/>
          <p:nvPr/>
        </p:nvSpPr>
        <p:spPr>
          <a:xfrm>
            <a:off x="623981" y="237492"/>
            <a:ext cx="470000" cy="646331"/>
          </a:xfrm>
          <a:prstGeom prst="rect">
            <a:avLst/>
          </a:prstGeom>
        </p:spPr>
        <p:txBody>
          <a:bodyPr wrap="none">
            <a:spAutoFit/>
          </a:bodyPr>
          <a:lstStyle/>
          <a:p>
            <a:pPr lvl="0" algn="ctr">
              <a:defRPr/>
            </a:pPr>
            <a:r>
              <a:rPr lang="en-US" altLang="zh-CN" sz="3600" b="1" dirty="0" smtClean="0">
                <a:solidFill>
                  <a:prstClr val="white"/>
                </a:solidFill>
              </a:rPr>
              <a:t>1</a:t>
            </a:r>
            <a:endParaRPr lang="zh-CN" altLang="en-US" sz="3600" b="1" dirty="0">
              <a:solidFill>
                <a:prstClr val="white"/>
              </a:solidFill>
            </a:endParaRPr>
          </a:p>
        </p:txBody>
      </p:sp>
      <p:pic>
        <p:nvPicPr>
          <p:cNvPr id="5" name="图片 4"/>
          <p:cNvPicPr>
            <a:picLocks noChangeAspect="1"/>
          </p:cNvPicPr>
          <p:nvPr/>
        </p:nvPicPr>
        <p:blipFill rotWithShape="1">
          <a:blip r:embed="rId1"/>
          <a:srcRect l="5411"/>
          <a:stretch>
            <a:fillRect/>
          </a:stretch>
        </p:blipFill>
        <p:spPr>
          <a:xfrm>
            <a:off x="1290309" y="3255971"/>
            <a:ext cx="3363682" cy="2642607"/>
          </a:xfrm>
          <a:prstGeom prst="rect">
            <a:avLst/>
          </a:prstGeom>
        </p:spPr>
      </p:pic>
      <p:sp>
        <p:nvSpPr>
          <p:cNvPr id="6" name="右箭头 5"/>
          <p:cNvSpPr/>
          <p:nvPr/>
        </p:nvSpPr>
        <p:spPr>
          <a:xfrm>
            <a:off x="4913615" y="4269377"/>
            <a:ext cx="807522" cy="38001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mc:Choice xmlns:a14="http://schemas.microsoft.com/office/drawing/2010/main" Requires="a14">
          <p:sp>
            <p:nvSpPr>
              <p:cNvPr id="8" name="矩形 7"/>
              <p:cNvSpPr/>
              <p:nvPr/>
            </p:nvSpPr>
            <p:spPr>
              <a:xfrm>
                <a:off x="5593390" y="3684138"/>
                <a:ext cx="4967312" cy="155048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zh-CN" altLang="en-US" sz="2400">
                          <a:latin typeface="Cambria Math" panose="02040503050406030204" pitchFamily="18" charset="0"/>
                        </a:rPr>
                        <m:t>M</m:t>
                      </m:r>
                      <m:r>
                        <a:rPr lang="zh-CN" altLang="en-US" sz="2400" i="0">
                          <a:latin typeface="Cambria Math" panose="02040503050406030204" pitchFamily="18" charset="0"/>
                        </a:rPr>
                        <m:t>=</m:t>
                      </m:r>
                      <m:d>
                        <m:dPr>
                          <m:begChr m:val="["/>
                          <m:endChr m:val="]"/>
                          <m:ctrlPr>
                            <a:rPr lang="zh-CN" altLang="en-US" sz="2400" i="1">
                              <a:latin typeface="Cambria Math" panose="02040503050406030204" pitchFamily="18" charset="0"/>
                            </a:rPr>
                          </m:ctrlPr>
                        </m:dPr>
                        <m:e>
                          <m:m>
                            <m:mPr>
                              <m:mcs>
                                <m:mc>
                                  <m:mcPr>
                                    <m:count m:val="2"/>
                                    <m:mcJc m:val="center"/>
                                  </m:mcPr>
                                </m:mc>
                              </m:mcs>
                              <m:ctrlPr>
                                <a:rPr lang="zh-CN" altLang="en-US" sz="2400" i="1">
                                  <a:latin typeface="Cambria Math" panose="02040503050406030204" pitchFamily="18" charset="0"/>
                                </a:rPr>
                              </m:ctrlPr>
                            </m:mPr>
                            <m:mr>
                              <m:e>
                                <m:m>
                                  <m:mPr>
                                    <m:mcs>
                                      <m:mc>
                                        <m:mcPr>
                                          <m:count m:val="2"/>
                                          <m:mcJc m:val="center"/>
                                        </m:mcPr>
                                      </m:mc>
                                    </m:mcs>
                                    <m:ctrlPr>
                                      <a:rPr lang="zh-CN" altLang="en-US" sz="2400" i="1">
                                        <a:latin typeface="Cambria Math" panose="02040503050406030204" pitchFamily="18" charset="0"/>
                                      </a:rPr>
                                    </m:ctrlPr>
                                  </m:mPr>
                                  <m:mr>
                                    <m:e>
                                      <m:r>
                                        <a:rPr lang="zh-CN" altLang="en-US" sz="2400" i="0">
                                          <a:latin typeface="Cambria Math" panose="02040503050406030204" pitchFamily="18" charset="0"/>
                                        </a:rPr>
                                        <m:t>0</m:t>
                                      </m:r>
                                    </m:e>
                                    <m:e>
                                      <m:f>
                                        <m:fPr>
                                          <m:type m:val="lin"/>
                                          <m:ctrlPr>
                                            <a:rPr lang="zh-CN" altLang="en-US" sz="2400" i="1">
                                              <a:latin typeface="Cambria Math" panose="02040503050406030204" pitchFamily="18" charset="0"/>
                                            </a:rPr>
                                          </m:ctrlPr>
                                        </m:fPr>
                                        <m:num>
                                          <m:r>
                                            <a:rPr lang="zh-CN" altLang="en-US" sz="2400" i="0">
                                              <a:latin typeface="Cambria Math" panose="02040503050406030204" pitchFamily="18" charset="0"/>
                                            </a:rPr>
                                            <m:t>1</m:t>
                                          </m:r>
                                        </m:num>
                                        <m:den>
                                          <m:r>
                                            <a:rPr lang="zh-CN" altLang="en-US" sz="2400" i="0">
                                              <a:latin typeface="Cambria Math" panose="02040503050406030204" pitchFamily="18" charset="0"/>
                                            </a:rPr>
                                            <m:t>2</m:t>
                                          </m:r>
                                        </m:den>
                                      </m:f>
                                    </m:e>
                                  </m:mr>
                                  <m:mr>
                                    <m:e>
                                      <m:f>
                                        <m:fPr>
                                          <m:type m:val="lin"/>
                                          <m:ctrlPr>
                                            <a:rPr lang="zh-CN" altLang="en-US" sz="2400" i="1">
                                              <a:latin typeface="Cambria Math" panose="02040503050406030204" pitchFamily="18" charset="0"/>
                                            </a:rPr>
                                          </m:ctrlPr>
                                        </m:fPr>
                                        <m:num>
                                          <m:r>
                                            <a:rPr lang="zh-CN" altLang="en-US" sz="2400" i="0">
                                              <a:latin typeface="Cambria Math" panose="02040503050406030204" pitchFamily="18" charset="0"/>
                                            </a:rPr>
                                            <m:t>1</m:t>
                                          </m:r>
                                        </m:num>
                                        <m:den>
                                          <m:r>
                                            <a:rPr lang="zh-CN" altLang="en-US" sz="2400" i="0">
                                              <a:latin typeface="Cambria Math" panose="02040503050406030204" pitchFamily="18" charset="0"/>
                                            </a:rPr>
                                            <m:t>3</m:t>
                                          </m:r>
                                        </m:den>
                                      </m:f>
                                    </m:e>
                                    <m:e>
                                      <m:r>
                                        <a:rPr lang="zh-CN" altLang="en-US" sz="2400" i="0">
                                          <a:latin typeface="Cambria Math" panose="02040503050406030204" pitchFamily="18" charset="0"/>
                                        </a:rPr>
                                        <m:t>0</m:t>
                                      </m:r>
                                    </m:e>
                                  </m:mr>
                                </m:m>
                              </m:e>
                              <m:e>
                                <m:m>
                                  <m:mPr>
                                    <m:mcs>
                                      <m:mc>
                                        <m:mcPr>
                                          <m:count m:val="2"/>
                                          <m:mcJc m:val="center"/>
                                        </m:mcPr>
                                      </m:mc>
                                    </m:mcs>
                                    <m:ctrlPr>
                                      <a:rPr lang="zh-CN" altLang="en-US" sz="2400" i="1">
                                        <a:latin typeface="Cambria Math" panose="02040503050406030204" pitchFamily="18" charset="0"/>
                                      </a:rPr>
                                    </m:ctrlPr>
                                  </m:mPr>
                                  <m:mr>
                                    <m:e>
                                      <m:r>
                                        <a:rPr lang="zh-CN" altLang="en-US" sz="2400" i="0">
                                          <a:latin typeface="Cambria Math" panose="02040503050406030204" pitchFamily="18" charset="0"/>
                                        </a:rPr>
                                        <m:t>1</m:t>
                                      </m:r>
                                    </m:e>
                                    <m:e>
                                      <m:r>
                                        <a:rPr lang="zh-CN" altLang="en-US" sz="2400" i="0">
                                          <a:latin typeface="Cambria Math" panose="02040503050406030204" pitchFamily="18" charset="0"/>
                                        </a:rPr>
                                        <m:t>0</m:t>
                                      </m:r>
                                    </m:e>
                                  </m:mr>
                                  <m:mr>
                                    <m:e>
                                      <m:r>
                                        <a:rPr lang="zh-CN" altLang="en-US" sz="2400" i="0">
                                          <a:latin typeface="Cambria Math" panose="02040503050406030204" pitchFamily="18" charset="0"/>
                                        </a:rPr>
                                        <m:t>0</m:t>
                                      </m:r>
                                    </m:e>
                                    <m:e>
                                      <m:f>
                                        <m:fPr>
                                          <m:type m:val="lin"/>
                                          <m:ctrlPr>
                                            <a:rPr lang="zh-CN" altLang="en-US" sz="2400" i="1">
                                              <a:latin typeface="Cambria Math" panose="02040503050406030204" pitchFamily="18" charset="0"/>
                                            </a:rPr>
                                          </m:ctrlPr>
                                        </m:fPr>
                                        <m:num>
                                          <m:r>
                                            <a:rPr lang="zh-CN" altLang="en-US" sz="2400" i="0">
                                              <a:latin typeface="Cambria Math" panose="02040503050406030204" pitchFamily="18" charset="0"/>
                                            </a:rPr>
                                            <m:t>1</m:t>
                                          </m:r>
                                        </m:num>
                                        <m:den>
                                          <m:r>
                                            <a:rPr lang="zh-CN" altLang="en-US" sz="2400" i="0">
                                              <a:latin typeface="Cambria Math" panose="02040503050406030204" pitchFamily="18" charset="0"/>
                                            </a:rPr>
                                            <m:t>2</m:t>
                                          </m:r>
                                        </m:den>
                                      </m:f>
                                    </m:e>
                                  </m:mr>
                                </m:m>
                              </m:e>
                            </m:mr>
                            <m:mr>
                              <m:e>
                                <m:m>
                                  <m:mPr>
                                    <m:mcs>
                                      <m:mc>
                                        <m:mcPr>
                                          <m:count m:val="2"/>
                                          <m:mcJc m:val="center"/>
                                        </m:mcPr>
                                      </m:mc>
                                    </m:mcs>
                                    <m:ctrlPr>
                                      <a:rPr lang="zh-CN" altLang="en-US" sz="2400" i="1">
                                        <a:latin typeface="Cambria Math" panose="02040503050406030204" pitchFamily="18" charset="0"/>
                                      </a:rPr>
                                    </m:ctrlPr>
                                  </m:mPr>
                                  <m:mr>
                                    <m:e>
                                      <m:f>
                                        <m:fPr>
                                          <m:type m:val="lin"/>
                                          <m:ctrlPr>
                                            <a:rPr lang="zh-CN" altLang="en-US" sz="2400" i="1">
                                              <a:latin typeface="Cambria Math" panose="02040503050406030204" pitchFamily="18" charset="0"/>
                                            </a:rPr>
                                          </m:ctrlPr>
                                        </m:fPr>
                                        <m:num>
                                          <m:r>
                                            <a:rPr lang="zh-CN" altLang="en-US" sz="2400" i="0">
                                              <a:latin typeface="Cambria Math" panose="02040503050406030204" pitchFamily="18" charset="0"/>
                                            </a:rPr>
                                            <m:t>1</m:t>
                                          </m:r>
                                        </m:num>
                                        <m:den>
                                          <m:r>
                                            <a:rPr lang="zh-CN" altLang="en-US" sz="2400" i="0">
                                              <a:latin typeface="Cambria Math" panose="02040503050406030204" pitchFamily="18" charset="0"/>
                                            </a:rPr>
                                            <m:t>3</m:t>
                                          </m:r>
                                        </m:den>
                                      </m:f>
                                    </m:e>
                                    <m:e>
                                      <m:r>
                                        <a:rPr lang="zh-CN" altLang="en-US" sz="2400" i="0">
                                          <a:latin typeface="Cambria Math" panose="02040503050406030204" pitchFamily="18" charset="0"/>
                                        </a:rPr>
                                        <m:t>0</m:t>
                                      </m:r>
                                    </m:e>
                                  </m:mr>
                                  <m:mr>
                                    <m:e>
                                      <m:f>
                                        <m:fPr>
                                          <m:type m:val="lin"/>
                                          <m:ctrlPr>
                                            <a:rPr lang="zh-CN" altLang="en-US" sz="2400" i="1">
                                              <a:latin typeface="Cambria Math" panose="02040503050406030204" pitchFamily="18" charset="0"/>
                                            </a:rPr>
                                          </m:ctrlPr>
                                        </m:fPr>
                                        <m:num>
                                          <m:r>
                                            <a:rPr lang="zh-CN" altLang="en-US" sz="2400" i="0">
                                              <a:latin typeface="Cambria Math" panose="02040503050406030204" pitchFamily="18" charset="0"/>
                                            </a:rPr>
                                            <m:t>1</m:t>
                                          </m:r>
                                        </m:num>
                                        <m:den>
                                          <m:r>
                                            <a:rPr lang="zh-CN" altLang="en-US" sz="2400" i="0">
                                              <a:latin typeface="Cambria Math" panose="02040503050406030204" pitchFamily="18" charset="0"/>
                                            </a:rPr>
                                            <m:t>3</m:t>
                                          </m:r>
                                        </m:den>
                                      </m:f>
                                    </m:e>
                                    <m:e>
                                      <m:f>
                                        <m:fPr>
                                          <m:type m:val="lin"/>
                                          <m:ctrlPr>
                                            <a:rPr lang="zh-CN" altLang="en-US" sz="2400" i="1">
                                              <a:latin typeface="Cambria Math" panose="02040503050406030204" pitchFamily="18" charset="0"/>
                                            </a:rPr>
                                          </m:ctrlPr>
                                        </m:fPr>
                                        <m:num>
                                          <m:r>
                                            <a:rPr lang="zh-CN" altLang="en-US" sz="2400" i="0">
                                              <a:latin typeface="Cambria Math" panose="02040503050406030204" pitchFamily="18" charset="0"/>
                                            </a:rPr>
                                            <m:t>1</m:t>
                                          </m:r>
                                        </m:num>
                                        <m:den>
                                          <m:r>
                                            <a:rPr lang="zh-CN" altLang="en-US" sz="2400" i="0">
                                              <a:latin typeface="Cambria Math" panose="02040503050406030204" pitchFamily="18" charset="0"/>
                                            </a:rPr>
                                            <m:t>2</m:t>
                                          </m:r>
                                        </m:den>
                                      </m:f>
                                    </m:e>
                                  </m:mr>
                                </m:m>
                              </m:e>
                              <m:e>
                                <m:m>
                                  <m:mPr>
                                    <m:mcs>
                                      <m:mc>
                                        <m:mcPr>
                                          <m:count m:val="2"/>
                                          <m:mcJc m:val="center"/>
                                        </m:mcPr>
                                      </m:mc>
                                    </m:mcs>
                                    <m:ctrlPr>
                                      <a:rPr lang="zh-CN" altLang="en-US" sz="2400" i="1">
                                        <a:latin typeface="Cambria Math" panose="02040503050406030204" pitchFamily="18" charset="0"/>
                                      </a:rPr>
                                    </m:ctrlPr>
                                  </m:mPr>
                                  <m:mr>
                                    <m:e>
                                      <m:r>
                                        <a:rPr lang="zh-CN" altLang="en-US" sz="2400" i="0">
                                          <a:latin typeface="Cambria Math" panose="02040503050406030204" pitchFamily="18" charset="0"/>
                                        </a:rPr>
                                        <m:t>0</m:t>
                                      </m:r>
                                    </m:e>
                                    <m:e>
                                      <m:f>
                                        <m:fPr>
                                          <m:type m:val="lin"/>
                                          <m:ctrlPr>
                                            <a:rPr lang="zh-CN" altLang="en-US" sz="2400" i="1">
                                              <a:latin typeface="Cambria Math" panose="02040503050406030204" pitchFamily="18" charset="0"/>
                                            </a:rPr>
                                          </m:ctrlPr>
                                        </m:fPr>
                                        <m:num>
                                          <m:r>
                                            <a:rPr lang="zh-CN" altLang="en-US" sz="2400" i="0">
                                              <a:latin typeface="Cambria Math" panose="02040503050406030204" pitchFamily="18" charset="0"/>
                                            </a:rPr>
                                            <m:t>1</m:t>
                                          </m:r>
                                        </m:num>
                                        <m:den>
                                          <m:r>
                                            <a:rPr lang="zh-CN" altLang="en-US" sz="2400" i="0">
                                              <a:latin typeface="Cambria Math" panose="02040503050406030204" pitchFamily="18" charset="0"/>
                                            </a:rPr>
                                            <m:t>2</m:t>
                                          </m:r>
                                        </m:den>
                                      </m:f>
                                    </m:e>
                                  </m:mr>
                                  <m:mr>
                                    <m:e>
                                      <m:r>
                                        <a:rPr lang="zh-CN" altLang="en-US" sz="2400" i="0">
                                          <a:latin typeface="Cambria Math" panose="02040503050406030204" pitchFamily="18" charset="0"/>
                                        </a:rPr>
                                        <m:t>0</m:t>
                                      </m:r>
                                    </m:e>
                                    <m:e>
                                      <m:r>
                                        <a:rPr lang="zh-CN" altLang="en-US" sz="2400" i="0">
                                          <a:latin typeface="Cambria Math" panose="02040503050406030204" pitchFamily="18" charset="0"/>
                                        </a:rPr>
                                        <m:t>0</m:t>
                                      </m:r>
                                    </m:e>
                                  </m:mr>
                                </m:m>
                              </m:e>
                            </m:mr>
                          </m:m>
                        </m:e>
                      </m:d>
                    </m:oMath>
                  </m:oMathPara>
                </a14:m>
                <a:endParaRPr lang="zh-CN" altLang="en-US" dirty="0"/>
              </a:p>
            </p:txBody>
          </p:sp>
        </mc:Choice>
        <mc:Fallback>
          <p:sp>
            <p:nvSpPr>
              <p:cNvPr id="8" name="矩形 7"/>
              <p:cNvSpPr>
                <a:spLocks noRot="1" noChangeAspect="1" noMove="1" noResize="1" noEditPoints="1" noAdjustHandles="1" noChangeArrowheads="1" noChangeShapeType="1" noTextEdit="1"/>
              </p:cNvSpPr>
              <p:nvPr/>
            </p:nvSpPr>
            <p:spPr>
              <a:xfrm>
                <a:off x="5593390" y="3684138"/>
                <a:ext cx="4967312" cy="1550489"/>
              </a:xfrm>
              <a:prstGeom prst="rect">
                <a:avLst/>
              </a:prstGeom>
              <a:blipFill rotWithShape="1">
                <a:blip r:embed="rId2"/>
                <a:stretch>
                  <a:fillRect/>
                </a:stretch>
              </a:blipFill>
            </p:spPr>
            <p:txBody>
              <a:bodyPr/>
              <a:lstStyle/>
              <a:p>
                <a:r>
                  <a:rPr lang="zh-CN" altLang="en-US">
                    <a:noFill/>
                  </a:rPr>
                  <a:t> </a:t>
                </a:r>
                <a:endParaRPr lang="zh-CN" altLang="en-US">
                  <a:noFill/>
                </a:endParaRPr>
              </a:p>
            </p:txBody>
          </p:sp>
        </mc:Fallback>
      </mc:AlternateContent>
    </p:spTree>
  </p:cSld>
  <p:clrMapOvr>
    <a:masterClrMapping/>
  </p:clrMapOvr>
  <p:transition spd="med">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p:txBody>
          <a:bodyPr/>
          <a:lstStyle/>
          <a:p>
            <a:r>
              <a:rPr lang="en-US" altLang="zh-CN" dirty="0">
                <a:sym typeface="+mn-lt"/>
              </a:rPr>
              <a:t>SNA——</a:t>
            </a:r>
            <a:r>
              <a:rPr lang="en-US" altLang="zh-CN" dirty="0"/>
              <a:t>PageRank</a:t>
            </a:r>
            <a:r>
              <a:rPr lang="zh-CN" altLang="en-US" dirty="0"/>
              <a:t>算法</a:t>
            </a:r>
            <a:endParaRPr lang="zh-CN" altLang="en-US" dirty="0"/>
          </a:p>
        </p:txBody>
      </p:sp>
      <mc:AlternateContent xmlns:mc="http://schemas.openxmlformats.org/markup-compatibility/2006">
        <mc:Choice xmlns:a14="http://schemas.microsoft.com/office/drawing/2010/main" Requires="a14">
          <p:sp>
            <p:nvSpPr>
              <p:cNvPr id="42" name="文本框 41">
                <a:extLst>
                  <a:ext uri="{FF2B5EF4-FFF2-40B4-BE49-F238E27FC236}">
                    <ele attr="{B0D354E4-5E0C-4227-9260-51FCB2F27172}"/>
                  </a:ext>
                </a:extLst>
              </p:cNvPr>
              <p:cNvSpPr txBox="1"/>
              <p:nvPr/>
            </p:nvSpPr>
            <p:spPr>
              <a:xfrm>
                <a:off x="624270" y="1740533"/>
                <a:ext cx="10483154" cy="1314960"/>
              </a:xfrm>
              <a:prstGeom prst="rect">
                <a:avLst/>
              </a:prstGeom>
              <a:noFill/>
              <a:ln>
                <a:noFill/>
              </a:ln>
            </p:spPr>
            <p:txBody>
              <a:bodyPr wrap="square" lIns="180000" tIns="180000" rIns="180000" bIns="180000" rtlCol="0" anchor="ctr" anchorCtr="0">
                <a:noAutofit/>
              </a:bodyPr>
              <a:lstStyle>
                <a:defPPr>
                  <a:defRPr lang="zh-CN"/>
                </a:defPPr>
                <a:lvl1pPr>
                  <a:lnSpc>
                    <a:spcPct val="130000"/>
                  </a:lnSpc>
                  <a:defRPr spc="100">
                    <a:solidFill>
                      <a:schemeClr val="tx1">
                        <a:lumMod val="75000"/>
                        <a:lumOff val="25000"/>
                      </a:schemeClr>
                    </a:solidFill>
                  </a:defRPr>
                </a:lvl1pPr>
              </a:lstStyle>
              <a:p>
                <a:pPr algn="just"/>
                <a:r>
                  <a:rPr lang="en-US" altLang="zh-CN" dirty="0" smtClean="0"/>
                  <a:t>2</a:t>
                </a:r>
                <a:r>
                  <a:rPr lang="zh-CN" altLang="en-US" dirty="0" smtClean="0"/>
                  <a:t>）假设</a:t>
                </a:r>
                <a:r>
                  <a:rPr lang="zh-CN" altLang="en-US" dirty="0"/>
                  <a:t>上网者</a:t>
                </a:r>
                <a:r>
                  <a:rPr lang="zh-CN" altLang="en-US" dirty="0" smtClean="0"/>
                  <a:t>在浏览每</a:t>
                </a:r>
                <a:r>
                  <a:rPr lang="zh-CN" altLang="en-US" dirty="0"/>
                  <a:t>一个网页的概率都是相等的，即</a:t>
                </a:r>
                <a:r>
                  <a:rPr lang="en-US" altLang="zh-CN" dirty="0" smtClean="0"/>
                  <a:t>1/n</a:t>
                </a:r>
                <a:r>
                  <a:rPr lang="zh-CN" altLang="en-US" dirty="0" smtClean="0"/>
                  <a:t>。于是</a:t>
                </a:r>
                <a:r>
                  <a:rPr lang="zh-CN" altLang="en-US" dirty="0"/>
                  <a:t>初试的概率分布就是一个所有值都为</a:t>
                </a:r>
                <a:r>
                  <a:rPr lang="en-US" altLang="zh-CN" dirty="0"/>
                  <a:t>1/n</a:t>
                </a:r>
                <a:r>
                  <a:rPr lang="zh-CN" altLang="en-US" dirty="0"/>
                  <a:t>的</a:t>
                </a:r>
                <a:r>
                  <a:rPr lang="en-US" altLang="zh-CN" dirty="0"/>
                  <a:t>n</a:t>
                </a:r>
                <a:r>
                  <a:rPr lang="zh-CN" altLang="en-US" dirty="0"/>
                  <a:t>维列向量</a:t>
                </a:r>
                <a14:m>
                  <m:oMath xmlns:m="http://schemas.openxmlformats.org/officeDocument/2006/math">
                    <m:sSub>
                      <m:sSubPr>
                        <m:ctrlPr>
                          <a:rPr lang="zh-CN" altLang="en-US" i="1">
                            <a:latin typeface="Cambria Math" panose="02040503050406030204" pitchFamily="18" charset="0"/>
                          </a:rPr>
                        </m:ctrlPr>
                      </m:sSubPr>
                      <m:e>
                        <m:r>
                          <a:rPr lang="zh-CN" altLang="en-US" i="1">
                            <a:latin typeface="Cambria Math" panose="02040503050406030204" pitchFamily="18" charset="0"/>
                          </a:rPr>
                          <m:t>𝑉</m:t>
                        </m:r>
                      </m:e>
                      <m:sub>
                        <m:r>
                          <a:rPr lang="zh-CN" altLang="en-US">
                            <a:latin typeface="Cambria Math" panose="02040503050406030204" pitchFamily="18" charset="0"/>
                          </a:rPr>
                          <m:t>0</m:t>
                        </m:r>
                      </m:sub>
                    </m:sSub>
                    <m:r>
                      <a:rPr lang="zh-CN" altLang="en-US" i="1">
                        <a:latin typeface="Cambria Math" panose="02040503050406030204" pitchFamily="18" charset="0"/>
                      </a:rPr>
                      <m:t> </m:t>
                    </m:r>
                  </m:oMath>
                </a14:m>
                <a:r>
                  <a:rPr lang="zh-CN" altLang="en-US" dirty="0"/>
                  <a:t>，用</a:t>
                </a:r>
                <a14:m>
                  <m:oMath xmlns:m="http://schemas.openxmlformats.org/officeDocument/2006/math">
                    <m:sSub>
                      <m:sSubPr>
                        <m:ctrlPr>
                          <a:rPr lang="zh-CN" altLang="en-US" i="1">
                            <a:latin typeface="Cambria Math" panose="02040503050406030204" pitchFamily="18" charset="0"/>
                          </a:rPr>
                        </m:ctrlPr>
                      </m:sSubPr>
                      <m:e>
                        <m:r>
                          <a:rPr lang="zh-CN" altLang="en-US" i="1">
                            <a:latin typeface="Cambria Math" panose="02040503050406030204" pitchFamily="18" charset="0"/>
                          </a:rPr>
                          <m:t>𝑉</m:t>
                        </m:r>
                      </m:e>
                      <m:sub>
                        <m:r>
                          <a:rPr lang="zh-CN" altLang="en-US">
                            <a:latin typeface="Cambria Math" panose="02040503050406030204" pitchFamily="18" charset="0"/>
                          </a:rPr>
                          <m:t>0</m:t>
                        </m:r>
                      </m:sub>
                    </m:sSub>
                  </m:oMath>
                </a14:m>
                <a:r>
                  <a:rPr lang="zh-CN" altLang="en-US" dirty="0"/>
                  <a:t>去右乘转移矩阵</a:t>
                </a:r>
                <a:r>
                  <a:rPr lang="en-US" altLang="zh-CN" dirty="0"/>
                  <a:t>M</a:t>
                </a:r>
                <a:r>
                  <a:rPr lang="zh-CN" altLang="en-US" dirty="0"/>
                  <a:t>，就得到了第一步之后上网者的概率分布向量</a:t>
                </a:r>
                <a14:m>
                  <m:oMath xmlns:m="http://schemas.openxmlformats.org/officeDocument/2006/math">
                    <m:sSub>
                      <m:sSubPr>
                        <m:ctrlPr>
                          <a:rPr lang="zh-CN" altLang="en-US" i="1">
                            <a:latin typeface="Cambria Math" panose="02040503050406030204" pitchFamily="18" charset="0"/>
                          </a:rPr>
                        </m:ctrlPr>
                      </m:sSubPr>
                      <m:e>
                        <m:r>
                          <a:rPr lang="zh-CN" altLang="en-US" i="1">
                            <a:latin typeface="Cambria Math" panose="02040503050406030204" pitchFamily="18" charset="0"/>
                          </a:rPr>
                          <m:t>𝑉</m:t>
                        </m:r>
                      </m:e>
                      <m:sub>
                        <m:r>
                          <a:rPr lang="en-US" altLang="zh-CN" i="1">
                            <a:latin typeface="Cambria Math" panose="02040503050406030204" pitchFamily="18" charset="0"/>
                          </a:rPr>
                          <m:t>1</m:t>
                        </m:r>
                      </m:sub>
                    </m:sSub>
                    <m:r>
                      <a:rPr lang="en-US" altLang="zh-CN" b="0" i="1" smtClean="0">
                        <a:latin typeface="Cambria Math" panose="02040503050406030204" pitchFamily="18" charset="0"/>
                      </a:rPr>
                      <m:t>=</m:t>
                    </m:r>
                    <m:r>
                      <m:rPr>
                        <m:sty m:val="p"/>
                      </m:rPr>
                      <a:rPr lang="zh-CN" altLang="en-US">
                        <a:latin typeface="Cambria Math" panose="02040503050406030204" pitchFamily="18" charset="0"/>
                      </a:rPr>
                      <m:t>M</m:t>
                    </m:r>
                    <m:sSub>
                      <m:sSubPr>
                        <m:ctrlPr>
                          <a:rPr lang="zh-CN" altLang="en-US" i="1">
                            <a:latin typeface="Cambria Math" panose="02040503050406030204" pitchFamily="18" charset="0"/>
                          </a:rPr>
                        </m:ctrlPr>
                      </m:sSubPr>
                      <m:e>
                        <m:r>
                          <a:rPr lang="zh-CN" altLang="en-US" i="1">
                            <a:latin typeface="Cambria Math" panose="02040503050406030204" pitchFamily="18" charset="0"/>
                          </a:rPr>
                          <m:t>𝑉</m:t>
                        </m:r>
                      </m:e>
                      <m:sub>
                        <m:r>
                          <a:rPr lang="zh-CN" altLang="en-US">
                            <a:latin typeface="Cambria Math" panose="02040503050406030204" pitchFamily="18" charset="0"/>
                          </a:rPr>
                          <m:t>0</m:t>
                        </m:r>
                      </m:sub>
                    </m:sSub>
                    <m:r>
                      <a:rPr lang="zh-CN" altLang="en-US" b="0" i="1" smtClean="0">
                        <a:latin typeface="Cambria Math" panose="02040503050406030204" pitchFamily="18" charset="0"/>
                      </a:rPr>
                      <m:t>，</m:t>
                    </m:r>
                  </m:oMath>
                </a14:m>
                <a:r>
                  <a:rPr lang="zh-CN" altLang="en-US" dirty="0" smtClean="0"/>
                  <a:t>计算如下：</a:t>
                </a:r>
                <a:endParaRPr lang="zh-CN" altLang="en-US" dirty="0">
                  <a:solidFill>
                    <a:schemeClr val="tx1"/>
                  </a:solidFill>
                </a:endParaRPr>
              </a:p>
            </p:txBody>
          </p:sp>
        </mc:Choice>
        <mc:Fallback>
          <p:sp>
            <p:nvSpPr>
              <p:cNvPr id="42" name="文本框 41"/>
              <p:cNvSpPr txBox="1">
                <a:spLocks noRot="1" noChangeAspect="1" noMove="1" noResize="1" noEditPoints="1" noAdjustHandles="1" noChangeArrowheads="1" noChangeShapeType="1" noTextEdit="1"/>
              </p:cNvSpPr>
              <p:nvPr/>
            </p:nvSpPr>
            <p:spPr>
              <a:xfrm>
                <a:off x="624270" y="1740533"/>
                <a:ext cx="10483154" cy="1314960"/>
              </a:xfrm>
              <a:prstGeom prst="rect">
                <a:avLst/>
              </a:prstGeom>
              <a:blipFill rotWithShape="1">
                <a:blip r:embed="rId1"/>
                <a:stretch>
                  <a:fillRect/>
                </a:stretch>
              </a:blipFill>
              <a:ln>
                <a:noFill/>
              </a:ln>
            </p:spPr>
            <p:txBody>
              <a:bodyPr/>
              <a:lstStyle/>
              <a:p>
                <a:r>
                  <a:rPr lang="zh-CN" altLang="en-US">
                    <a:noFill/>
                  </a:rPr>
                  <a:t> </a:t>
                </a:r>
                <a:endParaRPr lang="zh-CN" altLang="en-US">
                  <a:noFill/>
                </a:endParaRPr>
              </a:p>
            </p:txBody>
          </p:sp>
        </mc:Fallback>
      </mc:AlternateContent>
      <p:sp>
        <p:nvSpPr>
          <p:cNvPr id="43" name="矩形: 圆角 93"/>
          <p:cNvSpPr/>
          <p:nvPr/>
        </p:nvSpPr>
        <p:spPr>
          <a:xfrm>
            <a:off x="624270" y="1196779"/>
            <a:ext cx="3032502" cy="54375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en-US" altLang="zh-CN" sz="2400" b="1" dirty="0">
                <a:solidFill>
                  <a:schemeClr val="accent4"/>
                </a:solidFill>
                <a:latin typeface="+mj-ea"/>
                <a:ea typeface="+mj-ea"/>
              </a:rPr>
              <a:t>PageRank</a:t>
            </a:r>
            <a:r>
              <a:rPr lang="zh-CN" altLang="en-US" sz="2400" b="1" dirty="0">
                <a:solidFill>
                  <a:schemeClr val="accent4"/>
                </a:solidFill>
                <a:latin typeface="+mj-ea"/>
                <a:ea typeface="+mj-ea"/>
              </a:rPr>
              <a:t>算法原理</a:t>
            </a:r>
            <a:endParaRPr lang="zh-CN" altLang="en-US" sz="2400" dirty="0">
              <a:solidFill>
                <a:schemeClr val="accent1"/>
              </a:solidFill>
              <a:latin typeface="+mj-ea"/>
              <a:ea typeface="+mj-ea"/>
            </a:endParaRPr>
          </a:p>
        </p:txBody>
      </p:sp>
      <p:grpSp>
        <p:nvGrpSpPr>
          <p:cNvPr id="44" name="组合 43"/>
          <p:cNvGrpSpPr/>
          <p:nvPr/>
        </p:nvGrpSpPr>
        <p:grpSpPr>
          <a:xfrm>
            <a:off x="10463070" y="5723497"/>
            <a:ext cx="937250" cy="175081"/>
            <a:chOff x="10802319" y="5357813"/>
            <a:chExt cx="937250" cy="175081"/>
          </a:xfrm>
        </p:grpSpPr>
        <p:cxnSp>
          <p:nvCxnSpPr>
            <p:cNvPr id="45" name="直接连接符 44"/>
            <p:cNvCxnSpPr/>
            <p:nvPr/>
          </p:nvCxnSpPr>
          <p:spPr>
            <a:xfrm flipH="1">
              <a:off x="10802319" y="5357813"/>
              <a:ext cx="58562" cy="1750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a:off x="10899951" y="5357813"/>
              <a:ext cx="58562" cy="1750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10997583" y="5357813"/>
              <a:ext cx="58562" cy="1750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11095215" y="5357813"/>
              <a:ext cx="58562" cy="1750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11192847" y="5357813"/>
              <a:ext cx="58562" cy="1750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11290479" y="5357813"/>
              <a:ext cx="58562" cy="1750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11388111" y="5357813"/>
              <a:ext cx="58562" cy="1750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11485743" y="5357813"/>
              <a:ext cx="58562" cy="1750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11583375" y="5357813"/>
              <a:ext cx="58562" cy="1750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11681007" y="5357813"/>
              <a:ext cx="58562" cy="175081"/>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3" name="矩形 2"/>
          <p:cNvSpPr/>
          <p:nvPr/>
        </p:nvSpPr>
        <p:spPr>
          <a:xfrm>
            <a:off x="623981" y="237492"/>
            <a:ext cx="470000" cy="646331"/>
          </a:xfrm>
          <a:prstGeom prst="rect">
            <a:avLst/>
          </a:prstGeom>
        </p:spPr>
        <p:txBody>
          <a:bodyPr wrap="none">
            <a:spAutoFit/>
          </a:bodyPr>
          <a:lstStyle/>
          <a:p>
            <a:pPr lvl="0" algn="ctr">
              <a:defRPr/>
            </a:pPr>
            <a:r>
              <a:rPr lang="en-US" altLang="zh-CN" sz="3600" b="1" dirty="0" smtClean="0">
                <a:solidFill>
                  <a:prstClr val="white"/>
                </a:solidFill>
              </a:rPr>
              <a:t>1</a:t>
            </a:r>
            <a:endParaRPr lang="zh-CN" altLang="en-US" sz="3600" b="1" dirty="0">
              <a:solidFill>
                <a:prstClr val="white"/>
              </a:solidFill>
            </a:endParaRPr>
          </a:p>
        </p:txBody>
      </p:sp>
      <p:sp>
        <p:nvSpPr>
          <p:cNvPr id="6" name="右箭头 5"/>
          <p:cNvSpPr/>
          <p:nvPr/>
        </p:nvSpPr>
        <p:spPr>
          <a:xfrm>
            <a:off x="6204327" y="4976301"/>
            <a:ext cx="579155" cy="38001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mc:Choice xmlns:a14="http://schemas.microsoft.com/office/drawing/2010/main" Requires="a14">
          <p:sp>
            <p:nvSpPr>
              <p:cNvPr id="2" name="矩形 1"/>
              <p:cNvSpPr/>
              <p:nvPr/>
            </p:nvSpPr>
            <p:spPr>
              <a:xfrm>
                <a:off x="2140521" y="3161363"/>
                <a:ext cx="5916724" cy="130747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𝑉</m:t>
                          </m:r>
                        </m:e>
                        <m:sub>
                          <m:r>
                            <a:rPr lang="zh-CN" altLang="en-US" sz="2000" i="0">
                              <a:latin typeface="Cambria Math" panose="02040503050406030204" pitchFamily="18" charset="0"/>
                            </a:rPr>
                            <m:t>1</m:t>
                          </m:r>
                        </m:sub>
                      </m:sSub>
                      <m:r>
                        <a:rPr lang="zh-CN" altLang="en-US" sz="2000" i="0">
                          <a:latin typeface="Cambria Math" panose="02040503050406030204" pitchFamily="18" charset="0"/>
                        </a:rPr>
                        <m:t>=</m:t>
                      </m:r>
                      <m:r>
                        <m:rPr>
                          <m:sty m:val="p"/>
                        </m:rPr>
                        <a:rPr lang="zh-CN" altLang="en-US" sz="2000" i="0">
                          <a:latin typeface="Cambria Math" panose="02040503050406030204" pitchFamily="18" charset="0"/>
                        </a:rPr>
                        <m:t>M</m:t>
                      </m:r>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𝑉</m:t>
                          </m:r>
                        </m:e>
                        <m:sub>
                          <m:r>
                            <a:rPr lang="zh-CN" altLang="en-US" sz="2000" i="0">
                              <a:latin typeface="Cambria Math" panose="02040503050406030204" pitchFamily="18" charset="0"/>
                            </a:rPr>
                            <m:t>0</m:t>
                          </m:r>
                        </m:sub>
                      </m:sSub>
                      <m:r>
                        <a:rPr lang="zh-CN" altLang="en-US" sz="2000" i="0">
                          <a:latin typeface="Cambria Math" panose="02040503050406030204" pitchFamily="18" charset="0"/>
                        </a:rPr>
                        <m:t>=</m:t>
                      </m:r>
                      <m:d>
                        <m:dPr>
                          <m:begChr m:val="["/>
                          <m:endChr m:val="]"/>
                          <m:ctrlPr>
                            <a:rPr lang="zh-CN" altLang="en-US" sz="2000" i="1">
                              <a:latin typeface="Cambria Math" panose="02040503050406030204" pitchFamily="18" charset="0"/>
                            </a:rPr>
                          </m:ctrlPr>
                        </m:dPr>
                        <m:e>
                          <m:m>
                            <m:mPr>
                              <m:mcs>
                                <m:mc>
                                  <m:mcPr>
                                    <m:count m:val="2"/>
                                    <m:mcJc m:val="center"/>
                                  </m:mcPr>
                                </m:mc>
                              </m:mcs>
                              <m:ctrlPr>
                                <a:rPr lang="zh-CN" altLang="en-US" sz="2000" i="1">
                                  <a:latin typeface="Cambria Math" panose="02040503050406030204" pitchFamily="18" charset="0"/>
                                </a:rPr>
                              </m:ctrlPr>
                            </m:mPr>
                            <m:mr>
                              <m:e>
                                <m:m>
                                  <m:mPr>
                                    <m:mcs>
                                      <m:mc>
                                        <m:mcPr>
                                          <m:count m:val="2"/>
                                          <m:mcJc m:val="center"/>
                                        </m:mcPr>
                                      </m:mc>
                                    </m:mcs>
                                    <m:ctrlPr>
                                      <a:rPr lang="zh-CN" altLang="en-US" sz="2000" i="1">
                                        <a:latin typeface="Cambria Math" panose="02040503050406030204" pitchFamily="18" charset="0"/>
                                      </a:rPr>
                                    </m:ctrlPr>
                                  </m:mPr>
                                  <m:mr>
                                    <m:e>
                                      <m:r>
                                        <a:rPr lang="zh-CN" altLang="en-US" sz="2000" i="0">
                                          <a:latin typeface="Cambria Math" panose="02040503050406030204" pitchFamily="18" charset="0"/>
                                        </a:rPr>
                                        <m:t>0</m:t>
                                      </m:r>
                                    </m:e>
                                    <m:e>
                                      <m:f>
                                        <m:fPr>
                                          <m:type m:val="lin"/>
                                          <m:ctrlPr>
                                            <a:rPr lang="zh-CN" altLang="en-US" sz="2000" i="1">
                                              <a:latin typeface="Cambria Math" panose="02040503050406030204" pitchFamily="18" charset="0"/>
                                            </a:rPr>
                                          </m:ctrlPr>
                                        </m:fPr>
                                        <m:num>
                                          <m:r>
                                            <a:rPr lang="zh-CN" altLang="en-US" sz="2000" i="0">
                                              <a:latin typeface="Cambria Math" panose="02040503050406030204" pitchFamily="18" charset="0"/>
                                            </a:rPr>
                                            <m:t>1</m:t>
                                          </m:r>
                                        </m:num>
                                        <m:den>
                                          <m:r>
                                            <a:rPr lang="zh-CN" altLang="en-US" sz="2000" i="0">
                                              <a:latin typeface="Cambria Math" panose="02040503050406030204" pitchFamily="18" charset="0"/>
                                            </a:rPr>
                                            <m:t>2</m:t>
                                          </m:r>
                                        </m:den>
                                      </m:f>
                                    </m:e>
                                  </m:mr>
                                  <m:mr>
                                    <m:e>
                                      <m:f>
                                        <m:fPr>
                                          <m:type m:val="lin"/>
                                          <m:ctrlPr>
                                            <a:rPr lang="zh-CN" altLang="en-US" sz="2000" i="1">
                                              <a:latin typeface="Cambria Math" panose="02040503050406030204" pitchFamily="18" charset="0"/>
                                            </a:rPr>
                                          </m:ctrlPr>
                                        </m:fPr>
                                        <m:num>
                                          <m:r>
                                            <a:rPr lang="zh-CN" altLang="en-US" sz="2000" i="0">
                                              <a:latin typeface="Cambria Math" panose="02040503050406030204" pitchFamily="18" charset="0"/>
                                            </a:rPr>
                                            <m:t>1</m:t>
                                          </m:r>
                                        </m:num>
                                        <m:den>
                                          <m:r>
                                            <a:rPr lang="zh-CN" altLang="en-US" sz="2000" i="0">
                                              <a:latin typeface="Cambria Math" panose="02040503050406030204" pitchFamily="18" charset="0"/>
                                            </a:rPr>
                                            <m:t>3</m:t>
                                          </m:r>
                                        </m:den>
                                      </m:f>
                                    </m:e>
                                    <m:e>
                                      <m:r>
                                        <a:rPr lang="zh-CN" altLang="en-US" sz="2000" i="0">
                                          <a:latin typeface="Cambria Math" panose="02040503050406030204" pitchFamily="18" charset="0"/>
                                        </a:rPr>
                                        <m:t>0</m:t>
                                      </m:r>
                                    </m:e>
                                  </m:mr>
                                </m:m>
                              </m:e>
                              <m:e>
                                <m:m>
                                  <m:mPr>
                                    <m:mcs>
                                      <m:mc>
                                        <m:mcPr>
                                          <m:count m:val="2"/>
                                          <m:mcJc m:val="center"/>
                                        </m:mcPr>
                                      </m:mc>
                                    </m:mcs>
                                    <m:ctrlPr>
                                      <a:rPr lang="zh-CN" altLang="en-US" sz="2000" i="1">
                                        <a:latin typeface="Cambria Math" panose="02040503050406030204" pitchFamily="18" charset="0"/>
                                      </a:rPr>
                                    </m:ctrlPr>
                                  </m:mPr>
                                  <m:mr>
                                    <m:e>
                                      <m:r>
                                        <a:rPr lang="zh-CN" altLang="en-US" sz="2000" i="0">
                                          <a:latin typeface="Cambria Math" panose="02040503050406030204" pitchFamily="18" charset="0"/>
                                        </a:rPr>
                                        <m:t>1</m:t>
                                      </m:r>
                                    </m:e>
                                    <m:e>
                                      <m:r>
                                        <a:rPr lang="zh-CN" altLang="en-US" sz="2000" i="0">
                                          <a:latin typeface="Cambria Math" panose="02040503050406030204" pitchFamily="18" charset="0"/>
                                        </a:rPr>
                                        <m:t>0</m:t>
                                      </m:r>
                                    </m:e>
                                  </m:mr>
                                  <m:mr>
                                    <m:e>
                                      <m:r>
                                        <a:rPr lang="zh-CN" altLang="en-US" sz="2000" i="0">
                                          <a:latin typeface="Cambria Math" panose="02040503050406030204" pitchFamily="18" charset="0"/>
                                        </a:rPr>
                                        <m:t>0</m:t>
                                      </m:r>
                                    </m:e>
                                    <m:e>
                                      <m:f>
                                        <m:fPr>
                                          <m:type m:val="lin"/>
                                          <m:ctrlPr>
                                            <a:rPr lang="zh-CN" altLang="en-US" sz="2000" i="1">
                                              <a:latin typeface="Cambria Math" panose="02040503050406030204" pitchFamily="18" charset="0"/>
                                            </a:rPr>
                                          </m:ctrlPr>
                                        </m:fPr>
                                        <m:num>
                                          <m:r>
                                            <a:rPr lang="zh-CN" altLang="en-US" sz="2000" i="0">
                                              <a:latin typeface="Cambria Math" panose="02040503050406030204" pitchFamily="18" charset="0"/>
                                            </a:rPr>
                                            <m:t>1</m:t>
                                          </m:r>
                                        </m:num>
                                        <m:den>
                                          <m:r>
                                            <a:rPr lang="zh-CN" altLang="en-US" sz="2000" i="0">
                                              <a:latin typeface="Cambria Math" panose="02040503050406030204" pitchFamily="18" charset="0"/>
                                            </a:rPr>
                                            <m:t>2</m:t>
                                          </m:r>
                                        </m:den>
                                      </m:f>
                                    </m:e>
                                  </m:mr>
                                </m:m>
                              </m:e>
                            </m:mr>
                            <m:mr>
                              <m:e>
                                <m:m>
                                  <m:mPr>
                                    <m:mcs>
                                      <m:mc>
                                        <m:mcPr>
                                          <m:count m:val="2"/>
                                          <m:mcJc m:val="center"/>
                                        </m:mcPr>
                                      </m:mc>
                                    </m:mcs>
                                    <m:ctrlPr>
                                      <a:rPr lang="zh-CN" altLang="en-US" sz="2000" i="1">
                                        <a:latin typeface="Cambria Math" panose="02040503050406030204" pitchFamily="18" charset="0"/>
                                      </a:rPr>
                                    </m:ctrlPr>
                                  </m:mPr>
                                  <m:mr>
                                    <m:e>
                                      <m:f>
                                        <m:fPr>
                                          <m:type m:val="lin"/>
                                          <m:ctrlPr>
                                            <a:rPr lang="zh-CN" altLang="en-US" sz="2000" i="1">
                                              <a:latin typeface="Cambria Math" panose="02040503050406030204" pitchFamily="18" charset="0"/>
                                            </a:rPr>
                                          </m:ctrlPr>
                                        </m:fPr>
                                        <m:num>
                                          <m:r>
                                            <a:rPr lang="zh-CN" altLang="en-US" sz="2000" i="0">
                                              <a:latin typeface="Cambria Math" panose="02040503050406030204" pitchFamily="18" charset="0"/>
                                            </a:rPr>
                                            <m:t>1</m:t>
                                          </m:r>
                                        </m:num>
                                        <m:den>
                                          <m:r>
                                            <a:rPr lang="zh-CN" altLang="en-US" sz="2000" i="0">
                                              <a:latin typeface="Cambria Math" panose="02040503050406030204" pitchFamily="18" charset="0"/>
                                            </a:rPr>
                                            <m:t>3</m:t>
                                          </m:r>
                                        </m:den>
                                      </m:f>
                                    </m:e>
                                    <m:e>
                                      <m:r>
                                        <a:rPr lang="zh-CN" altLang="en-US" sz="2000" i="0">
                                          <a:latin typeface="Cambria Math" panose="02040503050406030204" pitchFamily="18" charset="0"/>
                                        </a:rPr>
                                        <m:t>0</m:t>
                                      </m:r>
                                    </m:e>
                                  </m:mr>
                                  <m:mr>
                                    <m:e>
                                      <m:f>
                                        <m:fPr>
                                          <m:type m:val="lin"/>
                                          <m:ctrlPr>
                                            <a:rPr lang="zh-CN" altLang="en-US" sz="2000" i="1">
                                              <a:latin typeface="Cambria Math" panose="02040503050406030204" pitchFamily="18" charset="0"/>
                                            </a:rPr>
                                          </m:ctrlPr>
                                        </m:fPr>
                                        <m:num>
                                          <m:r>
                                            <a:rPr lang="zh-CN" altLang="en-US" sz="2000" i="0">
                                              <a:latin typeface="Cambria Math" panose="02040503050406030204" pitchFamily="18" charset="0"/>
                                            </a:rPr>
                                            <m:t>1</m:t>
                                          </m:r>
                                        </m:num>
                                        <m:den>
                                          <m:r>
                                            <a:rPr lang="zh-CN" altLang="en-US" sz="2000" i="0">
                                              <a:latin typeface="Cambria Math" panose="02040503050406030204" pitchFamily="18" charset="0"/>
                                            </a:rPr>
                                            <m:t>3</m:t>
                                          </m:r>
                                        </m:den>
                                      </m:f>
                                    </m:e>
                                    <m:e>
                                      <m:f>
                                        <m:fPr>
                                          <m:type m:val="lin"/>
                                          <m:ctrlPr>
                                            <a:rPr lang="zh-CN" altLang="en-US" sz="2000" i="1">
                                              <a:latin typeface="Cambria Math" panose="02040503050406030204" pitchFamily="18" charset="0"/>
                                            </a:rPr>
                                          </m:ctrlPr>
                                        </m:fPr>
                                        <m:num>
                                          <m:r>
                                            <a:rPr lang="zh-CN" altLang="en-US" sz="2000" i="0">
                                              <a:latin typeface="Cambria Math" panose="02040503050406030204" pitchFamily="18" charset="0"/>
                                            </a:rPr>
                                            <m:t>1</m:t>
                                          </m:r>
                                        </m:num>
                                        <m:den>
                                          <m:r>
                                            <a:rPr lang="zh-CN" altLang="en-US" sz="2000" i="0">
                                              <a:latin typeface="Cambria Math" panose="02040503050406030204" pitchFamily="18" charset="0"/>
                                            </a:rPr>
                                            <m:t>2</m:t>
                                          </m:r>
                                        </m:den>
                                      </m:f>
                                    </m:e>
                                  </m:mr>
                                </m:m>
                              </m:e>
                              <m:e>
                                <m:m>
                                  <m:mPr>
                                    <m:mcs>
                                      <m:mc>
                                        <m:mcPr>
                                          <m:count m:val="2"/>
                                          <m:mcJc m:val="center"/>
                                        </m:mcPr>
                                      </m:mc>
                                    </m:mcs>
                                    <m:ctrlPr>
                                      <a:rPr lang="zh-CN" altLang="en-US" sz="2000" i="1">
                                        <a:latin typeface="Cambria Math" panose="02040503050406030204" pitchFamily="18" charset="0"/>
                                      </a:rPr>
                                    </m:ctrlPr>
                                  </m:mPr>
                                  <m:mr>
                                    <m:e>
                                      <m:r>
                                        <a:rPr lang="zh-CN" altLang="en-US" sz="2000" i="0">
                                          <a:latin typeface="Cambria Math" panose="02040503050406030204" pitchFamily="18" charset="0"/>
                                        </a:rPr>
                                        <m:t>0</m:t>
                                      </m:r>
                                    </m:e>
                                    <m:e>
                                      <m:f>
                                        <m:fPr>
                                          <m:type m:val="lin"/>
                                          <m:ctrlPr>
                                            <a:rPr lang="zh-CN" altLang="en-US" sz="2000" i="1">
                                              <a:latin typeface="Cambria Math" panose="02040503050406030204" pitchFamily="18" charset="0"/>
                                            </a:rPr>
                                          </m:ctrlPr>
                                        </m:fPr>
                                        <m:num>
                                          <m:r>
                                            <a:rPr lang="zh-CN" altLang="en-US" sz="2000" i="0">
                                              <a:latin typeface="Cambria Math" panose="02040503050406030204" pitchFamily="18" charset="0"/>
                                            </a:rPr>
                                            <m:t>1</m:t>
                                          </m:r>
                                        </m:num>
                                        <m:den>
                                          <m:r>
                                            <a:rPr lang="zh-CN" altLang="en-US" sz="2000" i="0">
                                              <a:latin typeface="Cambria Math" panose="02040503050406030204" pitchFamily="18" charset="0"/>
                                            </a:rPr>
                                            <m:t>2</m:t>
                                          </m:r>
                                        </m:den>
                                      </m:f>
                                    </m:e>
                                  </m:mr>
                                  <m:mr>
                                    <m:e>
                                      <m:r>
                                        <a:rPr lang="zh-CN" altLang="en-US" sz="2000" i="0">
                                          <a:latin typeface="Cambria Math" panose="02040503050406030204" pitchFamily="18" charset="0"/>
                                        </a:rPr>
                                        <m:t>0</m:t>
                                      </m:r>
                                    </m:e>
                                    <m:e>
                                      <m:r>
                                        <a:rPr lang="zh-CN" altLang="en-US" sz="2000" i="0">
                                          <a:latin typeface="Cambria Math" panose="02040503050406030204" pitchFamily="18" charset="0"/>
                                        </a:rPr>
                                        <m:t>0</m:t>
                                      </m:r>
                                    </m:e>
                                  </m:mr>
                                </m:m>
                              </m:e>
                            </m:mr>
                          </m:m>
                        </m:e>
                      </m:d>
                      <m:d>
                        <m:dPr>
                          <m:begChr m:val="["/>
                          <m:endChr m:val="]"/>
                          <m:ctrlPr>
                            <a:rPr lang="zh-CN" altLang="en-US" sz="2000" i="1">
                              <a:latin typeface="Cambria Math" panose="02040503050406030204" pitchFamily="18" charset="0"/>
                            </a:rPr>
                          </m:ctrlPr>
                        </m:dPr>
                        <m:e>
                          <m:m>
                            <m:mPr>
                              <m:mcs>
                                <m:mc>
                                  <m:mcPr>
                                    <m:count m:val="1"/>
                                    <m:mcJc m:val="center"/>
                                  </m:mcPr>
                                </m:mc>
                              </m:mcs>
                              <m:ctrlPr>
                                <a:rPr lang="zh-CN" altLang="en-US" sz="2000" i="1">
                                  <a:latin typeface="Cambria Math" panose="02040503050406030204" pitchFamily="18" charset="0"/>
                                </a:rPr>
                              </m:ctrlPr>
                            </m:mPr>
                            <m:mr>
                              <m:e>
                                <m:f>
                                  <m:fPr>
                                    <m:type m:val="lin"/>
                                    <m:ctrlPr>
                                      <a:rPr lang="zh-CN" altLang="en-US" sz="2000" i="1">
                                        <a:latin typeface="Cambria Math" panose="02040503050406030204" pitchFamily="18" charset="0"/>
                                      </a:rPr>
                                    </m:ctrlPr>
                                  </m:fPr>
                                  <m:num>
                                    <m:r>
                                      <a:rPr lang="zh-CN" altLang="en-US" sz="2000" i="0">
                                        <a:latin typeface="Cambria Math" panose="02040503050406030204" pitchFamily="18" charset="0"/>
                                      </a:rPr>
                                      <m:t>1</m:t>
                                    </m:r>
                                  </m:num>
                                  <m:den>
                                    <m:r>
                                      <a:rPr lang="zh-CN" altLang="en-US" sz="2000" i="0">
                                        <a:latin typeface="Cambria Math" panose="02040503050406030204" pitchFamily="18" charset="0"/>
                                      </a:rPr>
                                      <m:t>4</m:t>
                                    </m:r>
                                  </m:den>
                                </m:f>
                              </m:e>
                            </m:mr>
                            <m:mr>
                              <m:e>
                                <m:m>
                                  <m:mPr>
                                    <m:mcs>
                                      <m:mc>
                                        <m:mcPr>
                                          <m:count m:val="1"/>
                                          <m:mcJc m:val="center"/>
                                        </m:mcPr>
                                      </m:mc>
                                    </m:mcs>
                                    <m:ctrlPr>
                                      <a:rPr lang="zh-CN" altLang="en-US" sz="2000" i="1">
                                        <a:latin typeface="Cambria Math" panose="02040503050406030204" pitchFamily="18" charset="0"/>
                                      </a:rPr>
                                    </m:ctrlPr>
                                  </m:mPr>
                                  <m:mr>
                                    <m:e>
                                      <m:f>
                                        <m:fPr>
                                          <m:type m:val="lin"/>
                                          <m:ctrlPr>
                                            <a:rPr lang="zh-CN" altLang="en-US" sz="2000" i="1">
                                              <a:latin typeface="Cambria Math" panose="02040503050406030204" pitchFamily="18" charset="0"/>
                                            </a:rPr>
                                          </m:ctrlPr>
                                        </m:fPr>
                                        <m:num>
                                          <m:r>
                                            <a:rPr lang="zh-CN" altLang="en-US" sz="2000" i="0">
                                              <a:latin typeface="Cambria Math" panose="02040503050406030204" pitchFamily="18" charset="0"/>
                                            </a:rPr>
                                            <m:t>1</m:t>
                                          </m:r>
                                        </m:num>
                                        <m:den>
                                          <m:r>
                                            <a:rPr lang="zh-CN" altLang="en-US" sz="2000" i="0">
                                              <a:latin typeface="Cambria Math" panose="02040503050406030204" pitchFamily="18" charset="0"/>
                                            </a:rPr>
                                            <m:t>4</m:t>
                                          </m:r>
                                        </m:den>
                                      </m:f>
                                    </m:e>
                                  </m:mr>
                                  <m:mr>
                                    <m:e>
                                      <m:m>
                                        <m:mPr>
                                          <m:mcs>
                                            <m:mc>
                                              <m:mcPr>
                                                <m:count m:val="1"/>
                                                <m:mcJc m:val="center"/>
                                              </m:mcPr>
                                            </m:mc>
                                          </m:mcs>
                                          <m:ctrlPr>
                                            <a:rPr lang="zh-CN" altLang="en-US" sz="2000" i="1">
                                              <a:latin typeface="Cambria Math" panose="02040503050406030204" pitchFamily="18" charset="0"/>
                                            </a:rPr>
                                          </m:ctrlPr>
                                        </m:mPr>
                                        <m:mr>
                                          <m:e>
                                            <m:f>
                                              <m:fPr>
                                                <m:type m:val="lin"/>
                                                <m:ctrlPr>
                                                  <a:rPr lang="zh-CN" altLang="en-US" sz="2000" i="1">
                                                    <a:latin typeface="Cambria Math" panose="02040503050406030204" pitchFamily="18" charset="0"/>
                                                  </a:rPr>
                                                </m:ctrlPr>
                                              </m:fPr>
                                              <m:num>
                                                <m:r>
                                                  <a:rPr lang="zh-CN" altLang="en-US" sz="2000" i="0">
                                                    <a:latin typeface="Cambria Math" panose="02040503050406030204" pitchFamily="18" charset="0"/>
                                                  </a:rPr>
                                                  <m:t>1</m:t>
                                                </m:r>
                                              </m:num>
                                              <m:den>
                                                <m:r>
                                                  <a:rPr lang="zh-CN" altLang="en-US" sz="2000" i="0">
                                                    <a:latin typeface="Cambria Math" panose="02040503050406030204" pitchFamily="18" charset="0"/>
                                                  </a:rPr>
                                                  <m:t>4</m:t>
                                                </m:r>
                                              </m:den>
                                            </m:f>
                                          </m:e>
                                        </m:mr>
                                        <m:mr>
                                          <m:e>
                                            <m:f>
                                              <m:fPr>
                                                <m:type m:val="lin"/>
                                                <m:ctrlPr>
                                                  <a:rPr lang="zh-CN" altLang="en-US" sz="2000" i="1">
                                                    <a:latin typeface="Cambria Math" panose="02040503050406030204" pitchFamily="18" charset="0"/>
                                                  </a:rPr>
                                                </m:ctrlPr>
                                              </m:fPr>
                                              <m:num>
                                                <m:r>
                                                  <a:rPr lang="zh-CN" altLang="en-US" sz="2000" i="0">
                                                    <a:latin typeface="Cambria Math" panose="02040503050406030204" pitchFamily="18" charset="0"/>
                                                  </a:rPr>
                                                  <m:t>1</m:t>
                                                </m:r>
                                              </m:num>
                                              <m:den>
                                                <m:r>
                                                  <a:rPr lang="zh-CN" altLang="en-US" sz="2000" i="0">
                                                    <a:latin typeface="Cambria Math" panose="02040503050406030204" pitchFamily="18" charset="0"/>
                                                  </a:rPr>
                                                  <m:t>4</m:t>
                                                </m:r>
                                              </m:den>
                                            </m:f>
                                          </m:e>
                                        </m:mr>
                                      </m:m>
                                    </m:e>
                                  </m:mr>
                                </m:m>
                              </m:e>
                            </m:mr>
                          </m:m>
                        </m:e>
                      </m:d>
                      <m:r>
                        <a:rPr lang="zh-CN" altLang="en-US" sz="2000" i="0">
                          <a:latin typeface="Cambria Math" panose="02040503050406030204" pitchFamily="18" charset="0"/>
                        </a:rPr>
                        <m:t>=</m:t>
                      </m:r>
                      <m:d>
                        <m:dPr>
                          <m:begChr m:val="["/>
                          <m:endChr m:val="]"/>
                          <m:ctrlPr>
                            <a:rPr lang="zh-CN" altLang="en-US" sz="2000" i="1">
                              <a:latin typeface="Cambria Math" panose="02040503050406030204" pitchFamily="18" charset="0"/>
                            </a:rPr>
                          </m:ctrlPr>
                        </m:dPr>
                        <m:e>
                          <m:m>
                            <m:mPr>
                              <m:mcs>
                                <m:mc>
                                  <m:mcPr>
                                    <m:count m:val="1"/>
                                    <m:mcJc m:val="center"/>
                                  </m:mcPr>
                                </m:mc>
                              </m:mcs>
                              <m:ctrlPr>
                                <a:rPr lang="zh-CN" altLang="en-US" sz="2000" i="1">
                                  <a:latin typeface="Cambria Math" panose="02040503050406030204" pitchFamily="18" charset="0"/>
                                </a:rPr>
                              </m:ctrlPr>
                            </m:mPr>
                            <m:mr>
                              <m:e>
                                <m:f>
                                  <m:fPr>
                                    <m:type m:val="lin"/>
                                    <m:ctrlPr>
                                      <a:rPr lang="zh-CN" altLang="en-US" sz="2000" i="1">
                                        <a:latin typeface="Cambria Math" panose="02040503050406030204" pitchFamily="18" charset="0"/>
                                      </a:rPr>
                                    </m:ctrlPr>
                                  </m:fPr>
                                  <m:num>
                                    <m:r>
                                      <a:rPr lang="zh-CN" altLang="en-US" sz="2000" i="0">
                                        <a:latin typeface="Cambria Math" panose="02040503050406030204" pitchFamily="18" charset="0"/>
                                      </a:rPr>
                                      <m:t>9</m:t>
                                    </m:r>
                                  </m:num>
                                  <m:den>
                                    <m:r>
                                      <a:rPr lang="zh-CN" altLang="en-US" sz="2000" i="0">
                                        <a:latin typeface="Cambria Math" panose="02040503050406030204" pitchFamily="18" charset="0"/>
                                      </a:rPr>
                                      <m:t>24</m:t>
                                    </m:r>
                                  </m:den>
                                </m:f>
                              </m:e>
                            </m:mr>
                            <m:mr>
                              <m:e>
                                <m:m>
                                  <m:mPr>
                                    <m:mcs>
                                      <m:mc>
                                        <m:mcPr>
                                          <m:count m:val="1"/>
                                          <m:mcJc m:val="center"/>
                                        </m:mcPr>
                                      </m:mc>
                                    </m:mcs>
                                    <m:ctrlPr>
                                      <a:rPr lang="zh-CN" altLang="en-US" sz="2000" i="1">
                                        <a:latin typeface="Cambria Math" panose="02040503050406030204" pitchFamily="18" charset="0"/>
                                      </a:rPr>
                                    </m:ctrlPr>
                                  </m:mPr>
                                  <m:mr>
                                    <m:e>
                                      <m:f>
                                        <m:fPr>
                                          <m:type m:val="lin"/>
                                          <m:ctrlPr>
                                            <a:rPr lang="zh-CN" altLang="en-US" sz="2000" i="1">
                                              <a:latin typeface="Cambria Math" panose="02040503050406030204" pitchFamily="18" charset="0"/>
                                            </a:rPr>
                                          </m:ctrlPr>
                                        </m:fPr>
                                        <m:num>
                                          <m:r>
                                            <a:rPr lang="zh-CN" altLang="en-US" sz="2000" i="0">
                                              <a:latin typeface="Cambria Math" panose="02040503050406030204" pitchFamily="18" charset="0"/>
                                            </a:rPr>
                                            <m:t>5</m:t>
                                          </m:r>
                                        </m:num>
                                        <m:den>
                                          <m:r>
                                            <a:rPr lang="zh-CN" altLang="en-US" sz="2000" i="0">
                                              <a:latin typeface="Cambria Math" panose="02040503050406030204" pitchFamily="18" charset="0"/>
                                            </a:rPr>
                                            <m:t>24</m:t>
                                          </m:r>
                                        </m:den>
                                      </m:f>
                                    </m:e>
                                  </m:mr>
                                  <m:mr>
                                    <m:e>
                                      <m:f>
                                        <m:fPr>
                                          <m:type m:val="lin"/>
                                          <m:ctrlPr>
                                            <a:rPr lang="zh-CN" altLang="en-US" sz="2000" i="1">
                                              <a:latin typeface="Cambria Math" panose="02040503050406030204" pitchFamily="18" charset="0"/>
                                            </a:rPr>
                                          </m:ctrlPr>
                                        </m:fPr>
                                        <m:num>
                                          <m:r>
                                            <a:rPr lang="zh-CN" altLang="en-US" sz="2000" i="0">
                                              <a:latin typeface="Cambria Math" panose="02040503050406030204" pitchFamily="18" charset="0"/>
                                            </a:rPr>
                                            <m:t>5</m:t>
                                          </m:r>
                                        </m:num>
                                        <m:den>
                                          <m:r>
                                            <a:rPr lang="zh-CN" altLang="en-US" sz="2000" i="0">
                                              <a:latin typeface="Cambria Math" panose="02040503050406030204" pitchFamily="18" charset="0"/>
                                            </a:rPr>
                                            <m:t>24</m:t>
                                          </m:r>
                                        </m:den>
                                      </m:f>
                                    </m:e>
                                  </m:mr>
                                  <m:mr>
                                    <m:e>
                                      <m:f>
                                        <m:fPr>
                                          <m:type m:val="lin"/>
                                          <m:ctrlPr>
                                            <a:rPr lang="zh-CN" altLang="en-US" sz="2000" i="1">
                                              <a:latin typeface="Cambria Math" panose="02040503050406030204" pitchFamily="18" charset="0"/>
                                            </a:rPr>
                                          </m:ctrlPr>
                                        </m:fPr>
                                        <m:num>
                                          <m:r>
                                            <a:rPr lang="zh-CN" altLang="en-US" sz="2000" i="0">
                                              <a:latin typeface="Cambria Math" panose="02040503050406030204" pitchFamily="18" charset="0"/>
                                            </a:rPr>
                                            <m:t>5</m:t>
                                          </m:r>
                                        </m:num>
                                        <m:den>
                                          <m:r>
                                            <a:rPr lang="zh-CN" altLang="en-US" sz="2000" i="0">
                                              <a:latin typeface="Cambria Math" panose="02040503050406030204" pitchFamily="18" charset="0"/>
                                            </a:rPr>
                                            <m:t>24</m:t>
                                          </m:r>
                                        </m:den>
                                      </m:f>
                                    </m:e>
                                  </m:mr>
                                </m:m>
                              </m:e>
                            </m:mr>
                          </m:m>
                        </m:e>
                      </m:d>
                    </m:oMath>
                  </m:oMathPara>
                </a14:m>
                <a:endParaRPr lang="zh-CN" altLang="en-US" dirty="0"/>
              </a:p>
            </p:txBody>
          </p:sp>
        </mc:Choice>
        <mc:Fallback>
          <p:sp>
            <p:nvSpPr>
              <p:cNvPr id="2" name="矩形 1"/>
              <p:cNvSpPr>
                <a:spLocks noRot="1" noChangeAspect="1" noMove="1" noResize="1" noEditPoints="1" noAdjustHandles="1" noChangeArrowheads="1" noChangeShapeType="1" noTextEdit="1"/>
              </p:cNvSpPr>
              <p:nvPr/>
            </p:nvSpPr>
            <p:spPr>
              <a:xfrm>
                <a:off x="2140521" y="3161363"/>
                <a:ext cx="5916724" cy="1307474"/>
              </a:xfrm>
              <a:prstGeom prst="rect">
                <a:avLst/>
              </a:prstGeom>
              <a:blipFill rotWithShape="1">
                <a:blip r:embed="rId2"/>
                <a:stretch>
                  <a:fillRect/>
                </a:stretch>
              </a:blipFill>
            </p:spPr>
            <p:txBody>
              <a:bodyPr/>
              <a:lstStyle/>
              <a:p>
                <a:r>
                  <a:rPr lang="zh-CN" altLang="en-US">
                    <a:noFill/>
                  </a:rPr>
                  <a:t> </a:t>
                </a:r>
                <a:endParaRPr lang="zh-CN" altLang="en-US">
                  <a:noFill/>
                </a:endParaRPr>
              </a:p>
            </p:txBody>
          </p:sp>
        </mc:Fallback>
      </mc:AlternateContent>
      <p:sp>
        <p:nvSpPr>
          <p:cNvPr id="4" name="矩形 3"/>
          <p:cNvSpPr/>
          <p:nvPr/>
        </p:nvSpPr>
        <p:spPr>
          <a:xfrm>
            <a:off x="874382" y="4843141"/>
            <a:ext cx="5099979" cy="646331"/>
          </a:xfrm>
          <a:prstGeom prst="rect">
            <a:avLst/>
          </a:prstGeom>
        </p:spPr>
        <p:txBody>
          <a:bodyPr wrap="square">
            <a:spAutoFit/>
          </a:bodyPr>
          <a:lstStyle/>
          <a:p>
            <a:r>
              <a:rPr lang="zh-CN" altLang="en-US" b="1" dirty="0" smtClean="0">
                <a:solidFill>
                  <a:srgbClr val="222222"/>
                </a:solidFill>
                <a:latin typeface="+mn-ea"/>
              </a:rPr>
              <a:t>即</a:t>
            </a:r>
            <a:r>
              <a:rPr lang="zh-CN" altLang="en-US" dirty="0" smtClean="0">
                <a:solidFill>
                  <a:srgbClr val="222222"/>
                </a:solidFill>
                <a:latin typeface="+mn-ea"/>
              </a:rPr>
              <a:t>：一个用户来到这个网页，随机点开网页，会使四个页面的</a:t>
            </a:r>
            <a:r>
              <a:rPr lang="en-US" altLang="zh-CN" dirty="0" smtClean="0">
                <a:solidFill>
                  <a:srgbClr val="222222"/>
                </a:solidFill>
                <a:latin typeface="+mn-ea"/>
              </a:rPr>
              <a:t>rank</a:t>
            </a:r>
            <a:r>
              <a:rPr lang="zh-CN" altLang="en-US" dirty="0" smtClean="0">
                <a:solidFill>
                  <a:srgbClr val="222222"/>
                </a:solidFill>
                <a:latin typeface="+mn-ea"/>
              </a:rPr>
              <a:t>值更改至如下：</a:t>
            </a:r>
            <a:endParaRPr lang="zh-CN" altLang="en-US" dirty="0">
              <a:latin typeface="+mn-ea"/>
            </a:endParaRPr>
          </a:p>
        </p:txBody>
      </p:sp>
      <mc:AlternateContent xmlns:mc="http://schemas.openxmlformats.org/markup-compatibility/2006">
        <mc:Choice xmlns:a14="http://schemas.microsoft.com/office/drawing/2010/main" Requires="a14">
          <p:sp>
            <p:nvSpPr>
              <p:cNvPr id="11" name="矩形 10"/>
              <p:cNvSpPr/>
              <p:nvPr/>
            </p:nvSpPr>
            <p:spPr>
              <a:xfrm>
                <a:off x="6918614" y="4573355"/>
                <a:ext cx="1444691" cy="11859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r>
                            <a:rPr lang="zh-CN" altLang="en-US" i="1">
                              <a:latin typeface="Cambria Math" panose="02040503050406030204" pitchFamily="18" charset="0"/>
                            </a:rPr>
                            <m:t>𝑉</m:t>
                          </m:r>
                        </m:e>
                        <m:sub>
                          <m:r>
                            <a:rPr lang="zh-CN" altLang="en-US" i="0">
                              <a:latin typeface="Cambria Math" panose="02040503050406030204" pitchFamily="18" charset="0"/>
                            </a:rPr>
                            <m:t>1</m:t>
                          </m:r>
                        </m:sub>
                      </m:sSub>
                      <m:r>
                        <a:rPr lang="zh-CN" altLang="en-US" i="0">
                          <a:latin typeface="Cambria Math" panose="02040503050406030204" pitchFamily="18" charset="0"/>
                        </a:rPr>
                        <m:t>=</m:t>
                      </m:r>
                      <m:d>
                        <m:dPr>
                          <m:begChr m:val="["/>
                          <m:endChr m:val="]"/>
                          <m:ctrlPr>
                            <a:rPr lang="zh-CN" altLang="en-US" i="1">
                              <a:latin typeface="Cambria Math" panose="02040503050406030204" pitchFamily="18" charset="0"/>
                            </a:rPr>
                          </m:ctrlPr>
                        </m:dPr>
                        <m:e>
                          <m:m>
                            <m:mPr>
                              <m:mcs>
                                <m:mc>
                                  <m:mcPr>
                                    <m:count m:val="1"/>
                                    <m:mcJc m:val="center"/>
                                  </m:mcPr>
                                </m:mc>
                              </m:mcs>
                              <m:ctrlPr>
                                <a:rPr lang="zh-CN" altLang="en-US" i="1">
                                  <a:latin typeface="Cambria Math" panose="02040503050406030204" pitchFamily="18" charset="0"/>
                                </a:rPr>
                              </m:ctrlPr>
                            </m:mPr>
                            <m:mr>
                              <m:e>
                                <m:f>
                                  <m:fPr>
                                    <m:type m:val="lin"/>
                                    <m:ctrlPr>
                                      <a:rPr lang="zh-CN" altLang="en-US" i="1">
                                        <a:latin typeface="Cambria Math" panose="02040503050406030204" pitchFamily="18" charset="0"/>
                                      </a:rPr>
                                    </m:ctrlPr>
                                  </m:fPr>
                                  <m:num>
                                    <m:r>
                                      <a:rPr lang="zh-CN" altLang="en-US" i="0">
                                        <a:latin typeface="Cambria Math" panose="02040503050406030204" pitchFamily="18" charset="0"/>
                                      </a:rPr>
                                      <m:t>9</m:t>
                                    </m:r>
                                  </m:num>
                                  <m:den>
                                    <m:r>
                                      <a:rPr lang="zh-CN" altLang="en-US" i="0">
                                        <a:latin typeface="Cambria Math" panose="02040503050406030204" pitchFamily="18" charset="0"/>
                                      </a:rPr>
                                      <m:t>24</m:t>
                                    </m:r>
                                  </m:den>
                                </m:f>
                              </m:e>
                            </m:mr>
                            <m:mr>
                              <m:e>
                                <m:m>
                                  <m:mPr>
                                    <m:mcs>
                                      <m:mc>
                                        <m:mcPr>
                                          <m:count m:val="1"/>
                                          <m:mcJc m:val="center"/>
                                        </m:mcPr>
                                      </m:mc>
                                    </m:mcs>
                                    <m:ctrlPr>
                                      <a:rPr lang="zh-CN" altLang="en-US" i="1">
                                        <a:latin typeface="Cambria Math" panose="02040503050406030204" pitchFamily="18" charset="0"/>
                                      </a:rPr>
                                    </m:ctrlPr>
                                  </m:mPr>
                                  <m:mr>
                                    <m:e>
                                      <m:f>
                                        <m:fPr>
                                          <m:type m:val="lin"/>
                                          <m:ctrlPr>
                                            <a:rPr lang="zh-CN" altLang="en-US" i="1">
                                              <a:latin typeface="Cambria Math" panose="02040503050406030204" pitchFamily="18" charset="0"/>
                                            </a:rPr>
                                          </m:ctrlPr>
                                        </m:fPr>
                                        <m:num>
                                          <m:r>
                                            <a:rPr lang="zh-CN" altLang="en-US" i="0">
                                              <a:latin typeface="Cambria Math" panose="02040503050406030204" pitchFamily="18" charset="0"/>
                                            </a:rPr>
                                            <m:t>5</m:t>
                                          </m:r>
                                        </m:num>
                                        <m:den>
                                          <m:r>
                                            <a:rPr lang="zh-CN" altLang="en-US" i="0">
                                              <a:latin typeface="Cambria Math" panose="02040503050406030204" pitchFamily="18" charset="0"/>
                                            </a:rPr>
                                            <m:t>24</m:t>
                                          </m:r>
                                        </m:den>
                                      </m:f>
                                    </m:e>
                                  </m:mr>
                                  <m:mr>
                                    <m:e>
                                      <m:f>
                                        <m:fPr>
                                          <m:type m:val="lin"/>
                                          <m:ctrlPr>
                                            <a:rPr lang="zh-CN" altLang="en-US" i="1">
                                              <a:latin typeface="Cambria Math" panose="02040503050406030204" pitchFamily="18" charset="0"/>
                                            </a:rPr>
                                          </m:ctrlPr>
                                        </m:fPr>
                                        <m:num>
                                          <m:r>
                                            <a:rPr lang="zh-CN" altLang="en-US" i="0">
                                              <a:latin typeface="Cambria Math" panose="02040503050406030204" pitchFamily="18" charset="0"/>
                                            </a:rPr>
                                            <m:t>5</m:t>
                                          </m:r>
                                        </m:num>
                                        <m:den>
                                          <m:r>
                                            <a:rPr lang="zh-CN" altLang="en-US" i="0">
                                              <a:latin typeface="Cambria Math" panose="02040503050406030204" pitchFamily="18" charset="0"/>
                                            </a:rPr>
                                            <m:t>24</m:t>
                                          </m:r>
                                        </m:den>
                                      </m:f>
                                    </m:e>
                                  </m:mr>
                                  <m:mr>
                                    <m:e>
                                      <m:f>
                                        <m:fPr>
                                          <m:type m:val="lin"/>
                                          <m:ctrlPr>
                                            <a:rPr lang="zh-CN" altLang="en-US" i="1">
                                              <a:latin typeface="Cambria Math" panose="02040503050406030204" pitchFamily="18" charset="0"/>
                                            </a:rPr>
                                          </m:ctrlPr>
                                        </m:fPr>
                                        <m:num>
                                          <m:r>
                                            <a:rPr lang="zh-CN" altLang="en-US" i="0">
                                              <a:latin typeface="Cambria Math" panose="02040503050406030204" pitchFamily="18" charset="0"/>
                                            </a:rPr>
                                            <m:t>5</m:t>
                                          </m:r>
                                        </m:num>
                                        <m:den>
                                          <m:r>
                                            <a:rPr lang="zh-CN" altLang="en-US" i="0">
                                              <a:latin typeface="Cambria Math" panose="02040503050406030204" pitchFamily="18" charset="0"/>
                                            </a:rPr>
                                            <m:t>24</m:t>
                                          </m:r>
                                        </m:den>
                                      </m:f>
                                    </m:e>
                                  </m:mr>
                                </m:m>
                              </m:e>
                            </m:mr>
                          </m:m>
                        </m:e>
                      </m:d>
                    </m:oMath>
                  </m:oMathPara>
                </a14:m>
                <a:endParaRPr lang="zh-CN" altLang="en-US" dirty="0"/>
              </a:p>
            </p:txBody>
          </p:sp>
        </mc:Choice>
        <mc:Fallback>
          <p:sp>
            <p:nvSpPr>
              <p:cNvPr id="11" name="矩形 10"/>
              <p:cNvSpPr>
                <a:spLocks noRot="1" noChangeAspect="1" noMove="1" noResize="1" noEditPoints="1" noAdjustHandles="1" noChangeArrowheads="1" noChangeShapeType="1" noTextEdit="1"/>
              </p:cNvSpPr>
              <p:nvPr/>
            </p:nvSpPr>
            <p:spPr>
              <a:xfrm>
                <a:off x="6918614" y="4573355"/>
                <a:ext cx="1444691" cy="1185902"/>
              </a:xfrm>
              <a:prstGeom prst="rect">
                <a:avLst/>
              </a:prstGeom>
              <a:blipFill rotWithShape="1">
                <a:blip r:embed="rId3"/>
                <a:stretch>
                  <a:fillRect/>
                </a:stretch>
              </a:blipFill>
            </p:spPr>
            <p:txBody>
              <a:bodyPr/>
              <a:lstStyle/>
              <a:p>
                <a:r>
                  <a:rPr lang="zh-CN" altLang="en-US">
                    <a:noFill/>
                  </a:rPr>
                  <a:t> </a:t>
                </a:r>
                <a:endParaRPr lang="zh-CN" altLang="en-US">
                  <a:noFill/>
                </a:endParaRPr>
              </a:p>
            </p:txBody>
          </p:sp>
        </mc:Fallback>
      </mc:AlternateContent>
      <p:sp>
        <p:nvSpPr>
          <p:cNvPr id="21" name="右箭头 20"/>
          <p:cNvSpPr/>
          <p:nvPr/>
        </p:nvSpPr>
        <p:spPr>
          <a:xfrm>
            <a:off x="8544455" y="4996937"/>
            <a:ext cx="579155" cy="38001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9304760" y="4704641"/>
            <a:ext cx="2250112" cy="923330"/>
          </a:xfrm>
          <a:prstGeom prst="rect">
            <a:avLst/>
          </a:prstGeom>
        </p:spPr>
        <p:txBody>
          <a:bodyPr wrap="square">
            <a:spAutoFit/>
          </a:bodyPr>
          <a:lstStyle/>
          <a:p>
            <a:r>
              <a:rPr lang="zh-CN" altLang="en-US" dirty="0">
                <a:solidFill>
                  <a:srgbClr val="222222"/>
                </a:solidFill>
                <a:latin typeface="+mn-ea"/>
              </a:rPr>
              <a:t>表示累加所有网页到网页</a:t>
            </a:r>
            <a:r>
              <a:rPr lang="en-US" altLang="zh-CN" dirty="0">
                <a:solidFill>
                  <a:srgbClr val="222222"/>
                </a:solidFill>
                <a:latin typeface="+mn-ea"/>
              </a:rPr>
              <a:t>A</a:t>
            </a:r>
            <a:r>
              <a:rPr lang="zh-CN" altLang="en-US" dirty="0">
                <a:solidFill>
                  <a:srgbClr val="222222"/>
                </a:solidFill>
                <a:latin typeface="+mn-ea"/>
              </a:rPr>
              <a:t>的概率即得到</a:t>
            </a:r>
            <a:r>
              <a:rPr lang="en-US" altLang="zh-CN" dirty="0" smtClean="0">
                <a:solidFill>
                  <a:srgbClr val="222222"/>
                </a:solidFill>
                <a:latin typeface="+mn-ea"/>
              </a:rPr>
              <a:t>9/24</a:t>
            </a:r>
            <a:r>
              <a:rPr lang="zh-CN" altLang="en-US" dirty="0" smtClean="0">
                <a:solidFill>
                  <a:srgbClr val="222222"/>
                </a:solidFill>
                <a:latin typeface="+mn-ea"/>
              </a:rPr>
              <a:t>。</a:t>
            </a:r>
            <a:endParaRPr lang="zh-CN" altLang="en-US" dirty="0">
              <a:latin typeface="+mn-ea"/>
            </a:endParaRPr>
          </a:p>
        </p:txBody>
      </p:sp>
    </p:spTree>
  </p:cSld>
  <p:clrMapOvr>
    <a:masterClrMapping/>
  </p:clrMapOvr>
  <p:transition spd="med">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p:txBody>
          <a:bodyPr/>
          <a:lstStyle/>
          <a:p>
            <a:r>
              <a:rPr lang="en-US" altLang="zh-CN" dirty="0">
                <a:sym typeface="+mn-lt"/>
              </a:rPr>
              <a:t>SNA——</a:t>
            </a:r>
            <a:r>
              <a:rPr lang="en-US" altLang="zh-CN" dirty="0"/>
              <a:t>PageRank</a:t>
            </a:r>
            <a:r>
              <a:rPr lang="zh-CN" altLang="en-US" dirty="0"/>
              <a:t>算法</a:t>
            </a:r>
            <a:endParaRPr lang="zh-CN" altLang="en-US" dirty="0"/>
          </a:p>
        </p:txBody>
      </p:sp>
      <p:sp>
        <p:nvSpPr>
          <p:cNvPr id="43" name="矩形: 圆角 93"/>
          <p:cNvSpPr/>
          <p:nvPr/>
        </p:nvSpPr>
        <p:spPr>
          <a:xfrm>
            <a:off x="659388" y="1363330"/>
            <a:ext cx="3032502" cy="54375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en-US" altLang="zh-CN" sz="2400" b="1" dirty="0">
                <a:solidFill>
                  <a:schemeClr val="accent4"/>
                </a:solidFill>
                <a:latin typeface="+mj-ea"/>
                <a:ea typeface="+mj-ea"/>
              </a:rPr>
              <a:t>PageRank</a:t>
            </a:r>
            <a:r>
              <a:rPr lang="zh-CN" altLang="en-US" sz="2400" b="1" dirty="0">
                <a:solidFill>
                  <a:schemeClr val="accent4"/>
                </a:solidFill>
                <a:latin typeface="+mj-ea"/>
                <a:ea typeface="+mj-ea"/>
              </a:rPr>
              <a:t>算法原理</a:t>
            </a:r>
            <a:endParaRPr lang="zh-CN" altLang="en-US" sz="2400" dirty="0">
              <a:solidFill>
                <a:schemeClr val="accent1"/>
              </a:solidFill>
              <a:latin typeface="+mj-ea"/>
              <a:ea typeface="+mj-ea"/>
            </a:endParaRPr>
          </a:p>
        </p:txBody>
      </p:sp>
      <p:grpSp>
        <p:nvGrpSpPr>
          <p:cNvPr id="44" name="组合 43"/>
          <p:cNvGrpSpPr/>
          <p:nvPr/>
        </p:nvGrpSpPr>
        <p:grpSpPr>
          <a:xfrm>
            <a:off x="10463070" y="5723497"/>
            <a:ext cx="937250" cy="175081"/>
            <a:chOff x="10802319" y="5357813"/>
            <a:chExt cx="937250" cy="175081"/>
          </a:xfrm>
        </p:grpSpPr>
        <p:cxnSp>
          <p:nvCxnSpPr>
            <p:cNvPr id="45" name="直接连接符 44"/>
            <p:cNvCxnSpPr/>
            <p:nvPr/>
          </p:nvCxnSpPr>
          <p:spPr>
            <a:xfrm flipH="1">
              <a:off x="10802319" y="5357813"/>
              <a:ext cx="58562" cy="1750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a:off x="10899951" y="5357813"/>
              <a:ext cx="58562" cy="1750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10997583" y="5357813"/>
              <a:ext cx="58562" cy="1750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11095215" y="5357813"/>
              <a:ext cx="58562" cy="1750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11192847" y="5357813"/>
              <a:ext cx="58562" cy="1750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11290479" y="5357813"/>
              <a:ext cx="58562" cy="1750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11388111" y="5357813"/>
              <a:ext cx="58562" cy="1750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11485743" y="5357813"/>
              <a:ext cx="58562" cy="1750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11583375" y="5357813"/>
              <a:ext cx="58562" cy="1750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11681007" y="5357813"/>
              <a:ext cx="58562" cy="175081"/>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3" name="矩形 2"/>
          <p:cNvSpPr/>
          <p:nvPr/>
        </p:nvSpPr>
        <p:spPr>
          <a:xfrm>
            <a:off x="623981" y="237492"/>
            <a:ext cx="470000" cy="646331"/>
          </a:xfrm>
          <a:prstGeom prst="rect">
            <a:avLst/>
          </a:prstGeom>
        </p:spPr>
        <p:txBody>
          <a:bodyPr wrap="none">
            <a:spAutoFit/>
          </a:bodyPr>
          <a:lstStyle/>
          <a:p>
            <a:pPr lvl="0" algn="ctr">
              <a:defRPr/>
            </a:pPr>
            <a:r>
              <a:rPr lang="en-US" altLang="zh-CN" sz="3600" b="1" dirty="0" smtClean="0">
                <a:solidFill>
                  <a:prstClr val="white"/>
                </a:solidFill>
              </a:rPr>
              <a:t>1</a:t>
            </a:r>
            <a:endParaRPr lang="zh-CN" altLang="en-US" sz="3600" b="1" dirty="0">
              <a:solidFill>
                <a:prstClr val="white"/>
              </a:solidFill>
            </a:endParaRPr>
          </a:p>
        </p:txBody>
      </p:sp>
      <mc:AlternateContent xmlns:mc="http://schemas.openxmlformats.org/markup-compatibility/2006">
        <mc:Choice xmlns:a14="http://schemas.microsoft.com/office/drawing/2010/main" Requires="a14">
          <p:sp>
            <p:nvSpPr>
              <p:cNvPr id="7" name="矩形 6"/>
              <p:cNvSpPr/>
              <p:nvPr/>
            </p:nvSpPr>
            <p:spPr>
              <a:xfrm>
                <a:off x="659388" y="2386591"/>
                <a:ext cx="10057508" cy="1089529"/>
              </a:xfrm>
              <a:prstGeom prst="rect">
                <a:avLst/>
              </a:prstGeom>
            </p:spPr>
            <p:txBody>
              <a:bodyPr wrap="square">
                <a:spAutoFit/>
              </a:bodyPr>
              <a:lstStyle/>
              <a:p>
                <a:pPr>
                  <a:lnSpc>
                    <a:spcPct val="130000"/>
                  </a:lnSpc>
                </a:pPr>
                <a:r>
                  <a:rPr lang="en-US" altLang="zh-CN" dirty="0" smtClean="0">
                    <a:solidFill>
                      <a:srgbClr val="222222"/>
                    </a:solidFill>
                    <a:latin typeface="PingFang SC"/>
                  </a:rPr>
                  <a:t>3</a:t>
                </a:r>
                <a:r>
                  <a:rPr lang="zh-CN" altLang="en-US" dirty="0" smtClean="0">
                    <a:solidFill>
                      <a:srgbClr val="222222"/>
                    </a:solidFill>
                    <a:latin typeface="PingFang SC"/>
                  </a:rPr>
                  <a:t>）第二个人来，再次点击，会再次更改</a:t>
                </a:r>
                <a:r>
                  <a:rPr lang="en-US" altLang="zh-CN" dirty="0">
                    <a:solidFill>
                      <a:srgbClr val="222222"/>
                    </a:solidFill>
                    <a:latin typeface="PingFang SC"/>
                  </a:rPr>
                  <a:t>PageRank</a:t>
                </a:r>
                <a:r>
                  <a:rPr lang="zh-CN" altLang="en-US" dirty="0" smtClean="0">
                    <a:solidFill>
                      <a:srgbClr val="222222"/>
                    </a:solidFill>
                    <a:latin typeface="PingFang SC"/>
                  </a:rPr>
                  <a:t>值。得到</a:t>
                </a:r>
                <a:r>
                  <a:rPr lang="zh-CN" altLang="en-US" dirty="0">
                    <a:solidFill>
                      <a:srgbClr val="222222"/>
                    </a:solidFill>
                    <a:latin typeface="PingFang SC"/>
                  </a:rPr>
                  <a:t>了</a:t>
                </a:r>
                <a14:m>
                  <m:oMath xmlns:m="http://schemas.openxmlformats.org/officeDocument/2006/math">
                    <m:sSub>
                      <m:sSubPr>
                        <m:ctrlPr>
                          <a:rPr lang="zh-CN" altLang="en-US" i="1">
                            <a:latin typeface="Cambria Math" panose="02040503050406030204" pitchFamily="18" charset="0"/>
                          </a:rPr>
                        </m:ctrlPr>
                      </m:sSubPr>
                      <m:e>
                        <m:r>
                          <a:rPr lang="zh-CN" altLang="en-US" i="1">
                            <a:latin typeface="Cambria Math" panose="02040503050406030204" pitchFamily="18" charset="0"/>
                          </a:rPr>
                          <m:t>𝑉</m:t>
                        </m:r>
                      </m:e>
                      <m:sub>
                        <m:r>
                          <a:rPr lang="en-US" altLang="zh-CN" i="1">
                            <a:latin typeface="Cambria Math" panose="02040503050406030204" pitchFamily="18" charset="0"/>
                          </a:rPr>
                          <m:t>1</m:t>
                        </m:r>
                      </m:sub>
                    </m:sSub>
                  </m:oMath>
                </a14:m>
                <a:r>
                  <a:rPr lang="zh-CN" altLang="en-US" dirty="0">
                    <a:solidFill>
                      <a:srgbClr val="222222"/>
                    </a:solidFill>
                    <a:latin typeface="PingFang SC"/>
                  </a:rPr>
                  <a:t>后，再用</a:t>
                </a:r>
                <a14:m>
                  <m:oMath xmlns:m="http://schemas.openxmlformats.org/officeDocument/2006/math">
                    <m:sSub>
                      <m:sSubPr>
                        <m:ctrlPr>
                          <a:rPr lang="zh-CN" altLang="en-US" i="1">
                            <a:latin typeface="Cambria Math" panose="02040503050406030204" pitchFamily="18" charset="0"/>
                          </a:rPr>
                        </m:ctrlPr>
                      </m:sSubPr>
                      <m:e>
                        <m:r>
                          <a:rPr lang="zh-CN" altLang="en-US" i="1">
                            <a:latin typeface="Cambria Math" panose="02040503050406030204" pitchFamily="18" charset="0"/>
                          </a:rPr>
                          <m:t>𝑉</m:t>
                        </m:r>
                      </m:e>
                      <m:sub>
                        <m:r>
                          <a:rPr lang="en-US" altLang="zh-CN" i="1">
                            <a:latin typeface="Cambria Math" panose="02040503050406030204" pitchFamily="18" charset="0"/>
                          </a:rPr>
                          <m:t>1</m:t>
                        </m:r>
                      </m:sub>
                    </m:sSub>
                  </m:oMath>
                </a14:m>
                <a:r>
                  <a:rPr lang="zh-CN" altLang="en-US" dirty="0">
                    <a:solidFill>
                      <a:srgbClr val="222222"/>
                    </a:solidFill>
                    <a:latin typeface="PingFang SC"/>
                  </a:rPr>
                  <a:t>去右乘</a:t>
                </a:r>
                <a:r>
                  <a:rPr lang="en-US" altLang="zh-CN" dirty="0">
                    <a:solidFill>
                      <a:srgbClr val="222222"/>
                    </a:solidFill>
                    <a:latin typeface="PingFang SC"/>
                  </a:rPr>
                  <a:t>M</a:t>
                </a:r>
                <a:r>
                  <a:rPr lang="zh-CN" altLang="en-US" dirty="0">
                    <a:solidFill>
                      <a:srgbClr val="222222"/>
                    </a:solidFill>
                    <a:latin typeface="PingFang SC"/>
                  </a:rPr>
                  <a:t>得到</a:t>
                </a:r>
                <a14:m>
                  <m:oMath xmlns:m="http://schemas.openxmlformats.org/officeDocument/2006/math">
                    <m:sSub>
                      <m:sSubPr>
                        <m:ctrlPr>
                          <a:rPr lang="zh-CN" altLang="en-US" i="1">
                            <a:latin typeface="Cambria Math" panose="02040503050406030204" pitchFamily="18" charset="0"/>
                          </a:rPr>
                        </m:ctrlPr>
                      </m:sSubPr>
                      <m:e>
                        <m:r>
                          <a:rPr lang="zh-CN" altLang="en-US" i="1">
                            <a:latin typeface="Cambria Math" panose="02040503050406030204" pitchFamily="18" charset="0"/>
                          </a:rPr>
                          <m:t>𝑉</m:t>
                        </m:r>
                      </m:e>
                      <m:sub>
                        <m:r>
                          <a:rPr lang="en-US" altLang="zh-CN" b="0" i="1" smtClean="0">
                            <a:latin typeface="Cambria Math" panose="02040503050406030204" pitchFamily="18" charset="0"/>
                          </a:rPr>
                          <m:t>2</m:t>
                        </m:r>
                      </m:sub>
                    </m:sSub>
                  </m:oMath>
                </a14:m>
                <a:r>
                  <a:rPr lang="zh-CN" altLang="en-US" dirty="0">
                    <a:solidFill>
                      <a:srgbClr val="222222"/>
                    </a:solidFill>
                    <a:latin typeface="PingFang SC"/>
                  </a:rPr>
                  <a:t>，一直下去，最终</a:t>
                </a:r>
                <a:r>
                  <a:rPr lang="en-US" altLang="zh-CN" dirty="0">
                    <a:solidFill>
                      <a:srgbClr val="222222"/>
                    </a:solidFill>
                    <a:latin typeface="PingFang SC"/>
                  </a:rPr>
                  <a:t>V</a:t>
                </a:r>
                <a:r>
                  <a:rPr lang="zh-CN" altLang="en-US" dirty="0">
                    <a:solidFill>
                      <a:srgbClr val="222222"/>
                    </a:solidFill>
                    <a:latin typeface="PingFang SC"/>
                  </a:rPr>
                  <a:t>会收敛，到某个设定的阈值，得到的值就是整个页面的</a:t>
                </a:r>
                <a:r>
                  <a:rPr lang="en-US" altLang="zh-CN" dirty="0">
                    <a:solidFill>
                      <a:srgbClr val="222222"/>
                    </a:solidFill>
                    <a:latin typeface="PingFang SC"/>
                  </a:rPr>
                  <a:t>PageRank</a:t>
                </a:r>
                <a:r>
                  <a:rPr lang="zh-CN" altLang="en-US" dirty="0">
                    <a:solidFill>
                      <a:srgbClr val="222222"/>
                    </a:solidFill>
                    <a:latin typeface="PingFang SC"/>
                  </a:rPr>
                  <a:t>值</a:t>
                </a:r>
                <a:r>
                  <a:rPr lang="zh-CN" altLang="en-US" dirty="0" smtClean="0">
                    <a:solidFill>
                      <a:srgbClr val="222222"/>
                    </a:solidFill>
                    <a:latin typeface="PingFang SC"/>
                  </a:rPr>
                  <a:t>。</a:t>
                </a:r>
                <a:endParaRPr lang="zh-CN" altLang="en-US" dirty="0">
                  <a:solidFill>
                    <a:srgbClr val="222222"/>
                  </a:solidFill>
                  <a:latin typeface="PingFang SC"/>
                </a:endParaRPr>
              </a:p>
              <a:p>
                <a:endParaRPr lang="zh-CN" altLang="en-US" dirty="0"/>
              </a:p>
            </p:txBody>
          </p:sp>
        </mc:Choice>
        <mc:Fallback>
          <p:sp>
            <p:nvSpPr>
              <p:cNvPr id="7" name="矩形 6"/>
              <p:cNvSpPr>
                <a:spLocks noRot="1" noChangeAspect="1" noMove="1" noResize="1" noEditPoints="1" noAdjustHandles="1" noChangeArrowheads="1" noChangeShapeType="1" noTextEdit="1"/>
              </p:cNvSpPr>
              <p:nvPr/>
            </p:nvSpPr>
            <p:spPr>
              <a:xfrm>
                <a:off x="659388" y="2386591"/>
                <a:ext cx="10057508" cy="1089529"/>
              </a:xfrm>
              <a:prstGeom prst="rect">
                <a:avLst/>
              </a:prstGeom>
              <a:blipFill rotWithShape="1">
                <a:blip r:embed="rId1"/>
                <a:stretch>
                  <a:fillRect l="-485" t="-562"/>
                </a:stretch>
              </a:blipFill>
            </p:spPr>
            <p:txBody>
              <a:bodyPr/>
              <a:lstStyle/>
              <a:p>
                <a:r>
                  <a:rPr lang="zh-CN" altLang="en-US">
                    <a:noFill/>
                  </a:rPr>
                  <a:t> </a:t>
                </a:r>
                <a:endParaRPr lang="zh-CN" altLang="en-US">
                  <a:noFill/>
                </a:endParaRPr>
              </a:p>
            </p:txBody>
          </p:sp>
        </mc:Fallback>
      </mc:AlternateContent>
      <mc:AlternateContent xmlns:mc="http://schemas.openxmlformats.org/markup-compatibility/2006">
        <mc:Choice xmlns:a14="http://schemas.microsoft.com/office/drawing/2010/main" Requires="a14">
          <p:sp>
            <p:nvSpPr>
              <p:cNvPr id="9" name="矩形 8"/>
              <p:cNvSpPr/>
              <p:nvPr/>
            </p:nvSpPr>
            <p:spPr>
              <a:xfrm>
                <a:off x="7053776" y="4089108"/>
                <a:ext cx="1240276" cy="11859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zh-CN" altLang="en-US">
                          <a:latin typeface="Cambria Math" panose="02040503050406030204" pitchFamily="18" charset="0"/>
                        </a:rPr>
                        <m:t>V</m:t>
                      </m:r>
                      <m:r>
                        <a:rPr lang="zh-CN" altLang="en-US" i="0">
                          <a:latin typeface="Cambria Math" panose="02040503050406030204" pitchFamily="18" charset="0"/>
                        </a:rPr>
                        <m:t>=</m:t>
                      </m:r>
                      <m:d>
                        <m:dPr>
                          <m:begChr m:val="["/>
                          <m:endChr m:val="]"/>
                          <m:ctrlPr>
                            <a:rPr lang="zh-CN" altLang="en-US" i="1">
                              <a:latin typeface="Cambria Math" panose="02040503050406030204" pitchFamily="18" charset="0"/>
                            </a:rPr>
                          </m:ctrlPr>
                        </m:dPr>
                        <m:e>
                          <m:m>
                            <m:mPr>
                              <m:mcs>
                                <m:mc>
                                  <m:mcPr>
                                    <m:count m:val="1"/>
                                    <m:mcJc m:val="center"/>
                                  </m:mcPr>
                                </m:mc>
                              </m:mcs>
                              <m:ctrlPr>
                                <a:rPr lang="zh-CN" altLang="en-US" i="1">
                                  <a:latin typeface="Cambria Math" panose="02040503050406030204" pitchFamily="18" charset="0"/>
                                </a:rPr>
                              </m:ctrlPr>
                            </m:mPr>
                            <m:mr>
                              <m:e>
                                <m:f>
                                  <m:fPr>
                                    <m:type m:val="lin"/>
                                    <m:ctrlPr>
                                      <a:rPr lang="zh-CN" altLang="en-US" i="1">
                                        <a:latin typeface="Cambria Math" panose="02040503050406030204" pitchFamily="18" charset="0"/>
                                      </a:rPr>
                                    </m:ctrlPr>
                                  </m:fPr>
                                  <m:num>
                                    <m:r>
                                      <a:rPr lang="zh-CN" altLang="en-US" i="0">
                                        <a:latin typeface="Cambria Math" panose="02040503050406030204" pitchFamily="18" charset="0"/>
                                      </a:rPr>
                                      <m:t>3</m:t>
                                    </m:r>
                                  </m:num>
                                  <m:den>
                                    <m:r>
                                      <a:rPr lang="zh-CN" altLang="en-US" i="0">
                                        <a:latin typeface="Cambria Math" panose="02040503050406030204" pitchFamily="18" charset="0"/>
                                      </a:rPr>
                                      <m:t>9</m:t>
                                    </m:r>
                                  </m:den>
                                </m:f>
                              </m:e>
                            </m:mr>
                            <m:mr>
                              <m:e>
                                <m:m>
                                  <m:mPr>
                                    <m:mcs>
                                      <m:mc>
                                        <m:mcPr>
                                          <m:count m:val="1"/>
                                          <m:mcJc m:val="center"/>
                                        </m:mcPr>
                                      </m:mc>
                                    </m:mcs>
                                    <m:ctrlPr>
                                      <a:rPr lang="zh-CN" altLang="en-US" i="1">
                                        <a:latin typeface="Cambria Math" panose="02040503050406030204" pitchFamily="18" charset="0"/>
                                      </a:rPr>
                                    </m:ctrlPr>
                                  </m:mPr>
                                  <m:mr>
                                    <m:e>
                                      <m:f>
                                        <m:fPr>
                                          <m:type m:val="lin"/>
                                          <m:ctrlPr>
                                            <a:rPr lang="zh-CN" altLang="en-US" i="1">
                                              <a:latin typeface="Cambria Math" panose="02040503050406030204" pitchFamily="18" charset="0"/>
                                            </a:rPr>
                                          </m:ctrlPr>
                                        </m:fPr>
                                        <m:num>
                                          <m:r>
                                            <a:rPr lang="zh-CN" altLang="en-US" i="0">
                                              <a:latin typeface="Cambria Math" panose="02040503050406030204" pitchFamily="18" charset="0"/>
                                            </a:rPr>
                                            <m:t>2</m:t>
                                          </m:r>
                                        </m:num>
                                        <m:den>
                                          <m:r>
                                            <a:rPr lang="zh-CN" altLang="en-US" i="0">
                                              <a:latin typeface="Cambria Math" panose="02040503050406030204" pitchFamily="18" charset="0"/>
                                            </a:rPr>
                                            <m:t>9</m:t>
                                          </m:r>
                                        </m:den>
                                      </m:f>
                                    </m:e>
                                  </m:mr>
                                  <m:mr>
                                    <m:e>
                                      <m:m>
                                        <m:mPr>
                                          <m:mcs>
                                            <m:mc>
                                              <m:mcPr>
                                                <m:count m:val="1"/>
                                                <m:mcJc m:val="center"/>
                                              </m:mcPr>
                                            </m:mc>
                                          </m:mcs>
                                          <m:ctrlPr>
                                            <a:rPr lang="zh-CN" altLang="en-US" i="1">
                                              <a:latin typeface="Cambria Math" panose="02040503050406030204" pitchFamily="18" charset="0"/>
                                            </a:rPr>
                                          </m:ctrlPr>
                                        </m:mPr>
                                        <m:mr>
                                          <m:e>
                                            <m:f>
                                              <m:fPr>
                                                <m:type m:val="lin"/>
                                                <m:ctrlPr>
                                                  <a:rPr lang="zh-CN" altLang="en-US" i="1">
                                                    <a:latin typeface="Cambria Math" panose="02040503050406030204" pitchFamily="18" charset="0"/>
                                                  </a:rPr>
                                                </m:ctrlPr>
                                              </m:fPr>
                                              <m:num>
                                                <m:r>
                                                  <a:rPr lang="zh-CN" altLang="en-US" i="0">
                                                    <a:latin typeface="Cambria Math" panose="02040503050406030204" pitchFamily="18" charset="0"/>
                                                  </a:rPr>
                                                  <m:t>2</m:t>
                                                </m:r>
                                              </m:num>
                                              <m:den>
                                                <m:r>
                                                  <a:rPr lang="zh-CN" altLang="en-US" i="0">
                                                    <a:latin typeface="Cambria Math" panose="02040503050406030204" pitchFamily="18" charset="0"/>
                                                  </a:rPr>
                                                  <m:t>9</m:t>
                                                </m:r>
                                              </m:den>
                                            </m:f>
                                          </m:e>
                                        </m:mr>
                                        <m:mr>
                                          <m:e>
                                            <m:f>
                                              <m:fPr>
                                                <m:type m:val="lin"/>
                                                <m:ctrlPr>
                                                  <a:rPr lang="zh-CN" altLang="en-US" i="1">
                                                    <a:latin typeface="Cambria Math" panose="02040503050406030204" pitchFamily="18" charset="0"/>
                                                  </a:rPr>
                                                </m:ctrlPr>
                                              </m:fPr>
                                              <m:num>
                                                <m:r>
                                                  <a:rPr lang="zh-CN" altLang="en-US" i="0">
                                                    <a:latin typeface="Cambria Math" panose="02040503050406030204" pitchFamily="18" charset="0"/>
                                                  </a:rPr>
                                                  <m:t>2</m:t>
                                                </m:r>
                                              </m:num>
                                              <m:den>
                                                <m:r>
                                                  <a:rPr lang="zh-CN" altLang="en-US" i="0">
                                                    <a:latin typeface="Cambria Math" panose="02040503050406030204" pitchFamily="18" charset="0"/>
                                                  </a:rPr>
                                                  <m:t>9</m:t>
                                                </m:r>
                                              </m:den>
                                            </m:f>
                                          </m:e>
                                        </m:mr>
                                      </m:m>
                                    </m:e>
                                  </m:mr>
                                </m:m>
                              </m:e>
                            </m:mr>
                          </m:m>
                        </m:e>
                      </m:d>
                    </m:oMath>
                  </m:oMathPara>
                </a14:m>
                <a:endParaRPr lang="zh-CN" altLang="en-US" dirty="0"/>
              </a:p>
            </p:txBody>
          </p:sp>
        </mc:Choice>
        <mc:Fallback>
          <p:sp>
            <p:nvSpPr>
              <p:cNvPr id="9" name="矩形 8"/>
              <p:cNvSpPr>
                <a:spLocks noRot="1" noChangeAspect="1" noMove="1" noResize="1" noEditPoints="1" noAdjustHandles="1" noChangeArrowheads="1" noChangeShapeType="1" noTextEdit="1"/>
              </p:cNvSpPr>
              <p:nvPr/>
            </p:nvSpPr>
            <p:spPr>
              <a:xfrm>
                <a:off x="7053776" y="4089108"/>
                <a:ext cx="1240276" cy="1185902"/>
              </a:xfrm>
              <a:prstGeom prst="rect">
                <a:avLst/>
              </a:prstGeom>
              <a:blipFill rotWithShape="1">
                <a:blip r:embed="rId2"/>
                <a:stretch>
                  <a:fillRect/>
                </a:stretch>
              </a:blipFill>
            </p:spPr>
            <p:txBody>
              <a:bodyPr/>
              <a:lstStyle/>
              <a:p>
                <a:r>
                  <a:rPr lang="zh-CN" altLang="en-US">
                    <a:noFill/>
                  </a:rPr>
                  <a:t> </a:t>
                </a:r>
                <a:endParaRPr lang="zh-CN" altLang="en-US">
                  <a:noFill/>
                </a:endParaRPr>
              </a:p>
            </p:txBody>
          </p:sp>
        </mc:Fallback>
      </mc:AlternateContent>
      <p:sp>
        <p:nvSpPr>
          <p:cNvPr id="26" name="右箭头 25"/>
          <p:cNvSpPr/>
          <p:nvPr/>
        </p:nvSpPr>
        <p:spPr>
          <a:xfrm>
            <a:off x="5311218" y="4492054"/>
            <a:ext cx="807522" cy="38001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 name="图片 23"/>
          <p:cNvPicPr>
            <a:picLocks noChangeAspect="1"/>
          </p:cNvPicPr>
          <p:nvPr/>
        </p:nvPicPr>
        <p:blipFill rotWithShape="1">
          <a:blip r:embed="rId3"/>
          <a:srcRect l="5411"/>
          <a:stretch>
            <a:fillRect/>
          </a:stretch>
        </p:blipFill>
        <p:spPr>
          <a:xfrm>
            <a:off x="1906542" y="3476120"/>
            <a:ext cx="2880584" cy="2263071"/>
          </a:xfrm>
          <a:prstGeom prst="rect">
            <a:avLst/>
          </a:prstGeom>
        </p:spPr>
      </p:pic>
    </p:spTree>
  </p:cSld>
  <p:clrMapOvr>
    <a:masterClrMapping/>
  </p:clrMapOvr>
  <p:transition spd="med">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6083300" y="1333141"/>
            <a:ext cx="5435600" cy="4389376"/>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标题 9"/>
          <p:cNvSpPr>
            <a:spLocks noGrp="1"/>
          </p:cNvSpPr>
          <p:nvPr>
            <p:ph type="title"/>
          </p:nvPr>
        </p:nvSpPr>
        <p:spPr>
          <a:xfrm>
            <a:off x="1606550" y="344317"/>
            <a:ext cx="8643848" cy="480131"/>
          </a:xfrm>
        </p:spPr>
        <p:txBody>
          <a:bodyPr/>
          <a:lstStyle/>
          <a:p>
            <a:r>
              <a:rPr lang="en-US" altLang="zh-CN" dirty="0" smtClean="0">
                <a:sym typeface="+mn-lt"/>
              </a:rPr>
              <a:t>SNA——</a:t>
            </a:r>
            <a:r>
              <a:rPr lang="zh-CN" altLang="en-US" dirty="0">
                <a:sym typeface="+mn-lt"/>
              </a:rPr>
              <a:t>社区发现算</a:t>
            </a:r>
            <a:r>
              <a:rPr lang="zh-CN" altLang="en-US" dirty="0" smtClean="0">
                <a:sym typeface="+mn-lt"/>
              </a:rPr>
              <a:t>法</a:t>
            </a:r>
            <a:endParaRPr lang="zh-CN" altLang="en-US" dirty="0"/>
          </a:p>
        </p:txBody>
      </p:sp>
      <p:sp>
        <p:nvSpPr>
          <p:cNvPr id="12" name="矩形 11"/>
          <p:cNvSpPr/>
          <p:nvPr/>
        </p:nvSpPr>
        <p:spPr>
          <a:xfrm>
            <a:off x="647700" y="1333141"/>
            <a:ext cx="5435600" cy="4389376"/>
          </a:xfrm>
          <a:prstGeom prst="rect">
            <a:avLst/>
          </a:prstGeom>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6691327" y="2500112"/>
            <a:ext cx="4572000" cy="324128"/>
          </a:xfrm>
          <a:prstGeom prst="rect">
            <a:avLst/>
          </a:prstGeom>
          <a:noFill/>
        </p:spPr>
        <p:txBody>
          <a:bodyPr wrap="square" lIns="0" tIns="0" rIns="0" bIns="0" rtlCol="0">
            <a:spAutoFit/>
          </a:bodyPr>
          <a:lstStyle/>
          <a:p>
            <a:pPr>
              <a:lnSpc>
                <a:spcPct val="130000"/>
              </a:lnSpc>
            </a:pPr>
            <a:r>
              <a:rPr lang="en-US" altLang="zh-CN" b="1" spc="300" dirty="0" smtClean="0">
                <a:solidFill>
                  <a:schemeClr val="accent4"/>
                </a:solidFill>
              </a:rPr>
              <a:t>GN</a:t>
            </a:r>
            <a:r>
              <a:rPr lang="zh-CN" altLang="en-US" b="1" spc="300" dirty="0" smtClean="0">
                <a:solidFill>
                  <a:schemeClr val="accent4"/>
                </a:solidFill>
              </a:rPr>
              <a:t>算法</a:t>
            </a:r>
            <a:endParaRPr lang="zh-CN" altLang="en-US" b="1" spc="300" dirty="0">
              <a:solidFill>
                <a:schemeClr val="accent4"/>
              </a:solidFill>
            </a:endParaRPr>
          </a:p>
        </p:txBody>
      </p:sp>
      <p:sp>
        <p:nvSpPr>
          <p:cNvPr id="24" name="文本框 23"/>
          <p:cNvSpPr txBox="1"/>
          <p:nvPr/>
        </p:nvSpPr>
        <p:spPr>
          <a:xfrm>
            <a:off x="1137295" y="1745927"/>
            <a:ext cx="2656114" cy="505588"/>
          </a:xfrm>
          <a:prstGeom prst="rect">
            <a:avLst/>
          </a:prstGeom>
          <a:noFill/>
        </p:spPr>
        <p:txBody>
          <a:bodyPr wrap="square" lIns="0" tIns="0" rIns="0" bIns="0" rtlCol="0">
            <a:spAutoFit/>
          </a:bodyPr>
          <a:lstStyle/>
          <a:p>
            <a:pPr>
              <a:lnSpc>
                <a:spcPct val="130000"/>
              </a:lnSpc>
            </a:pPr>
            <a:r>
              <a:rPr lang="zh-CN" altLang="en-US" sz="2800" spc="300" dirty="0">
                <a:solidFill>
                  <a:schemeClr val="bg1"/>
                </a:solidFill>
              </a:rPr>
              <a:t>社区发现算法</a:t>
            </a:r>
            <a:endParaRPr lang="zh-CN" altLang="en-US" sz="2800" b="1" spc="300" dirty="0">
              <a:solidFill>
                <a:schemeClr val="bg1"/>
              </a:solidFill>
              <a:latin typeface="+mj-ea"/>
              <a:ea typeface="+mj-ea"/>
            </a:endParaRPr>
          </a:p>
        </p:txBody>
      </p:sp>
      <p:cxnSp>
        <p:nvCxnSpPr>
          <p:cNvPr id="26" name="直接连接符 25"/>
          <p:cNvCxnSpPr/>
          <p:nvPr/>
        </p:nvCxnSpPr>
        <p:spPr>
          <a:xfrm>
            <a:off x="1193644" y="2524184"/>
            <a:ext cx="55963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6691327" y="3479621"/>
            <a:ext cx="4572000" cy="276999"/>
          </a:xfrm>
          <a:prstGeom prst="rect">
            <a:avLst/>
          </a:prstGeom>
          <a:noFill/>
        </p:spPr>
        <p:txBody>
          <a:bodyPr wrap="square" lIns="0" tIns="0" rIns="0" bIns="0" rtlCol="0">
            <a:spAutoFit/>
          </a:bodyPr>
          <a:lstStyle/>
          <a:p>
            <a:r>
              <a:rPr lang="en-US" altLang="zh-CN" b="1" spc="300" dirty="0">
                <a:solidFill>
                  <a:schemeClr val="accent4"/>
                </a:solidFill>
              </a:rPr>
              <a:t>Louvain</a:t>
            </a:r>
            <a:r>
              <a:rPr lang="zh-CN" altLang="en-US" b="1" spc="300" dirty="0" smtClean="0">
                <a:solidFill>
                  <a:schemeClr val="accent4"/>
                </a:solidFill>
              </a:rPr>
              <a:t>算法</a:t>
            </a:r>
            <a:endParaRPr lang="zh-CN" altLang="en-US" b="1" spc="100" dirty="0">
              <a:solidFill>
                <a:schemeClr val="accent1"/>
              </a:solidFill>
            </a:endParaRPr>
          </a:p>
        </p:txBody>
      </p:sp>
      <p:sp>
        <p:nvSpPr>
          <p:cNvPr id="31" name="文本框 30"/>
          <p:cNvSpPr txBox="1"/>
          <p:nvPr/>
        </p:nvSpPr>
        <p:spPr>
          <a:xfrm>
            <a:off x="1162331" y="3069881"/>
            <a:ext cx="4128125" cy="1600438"/>
          </a:xfrm>
          <a:prstGeom prst="rect">
            <a:avLst/>
          </a:prstGeom>
          <a:noFill/>
        </p:spPr>
        <p:txBody>
          <a:bodyPr wrap="square" lIns="0" tIns="0" rIns="0" bIns="0" rtlCol="0">
            <a:spAutoFit/>
          </a:bodyPr>
          <a:lstStyle/>
          <a:p>
            <a:pPr algn="just">
              <a:lnSpc>
                <a:spcPct val="130000"/>
              </a:lnSpc>
            </a:pPr>
            <a:r>
              <a:rPr lang="zh-CN" altLang="en-US" sz="1600" spc="300" dirty="0">
                <a:solidFill>
                  <a:schemeClr val="bg1"/>
                </a:solidFill>
              </a:rPr>
              <a:t> </a:t>
            </a:r>
            <a:r>
              <a:rPr lang="zh-CN" altLang="en-US" sz="2000" spc="300" dirty="0">
                <a:solidFill>
                  <a:schemeClr val="bg1"/>
                </a:solidFill>
              </a:rPr>
              <a:t>社区发现（</a:t>
            </a:r>
            <a:r>
              <a:rPr lang="en-US" altLang="zh-CN" sz="2000" spc="300" dirty="0">
                <a:solidFill>
                  <a:schemeClr val="bg1"/>
                </a:solidFill>
              </a:rPr>
              <a:t>Community Detection</a:t>
            </a:r>
            <a:r>
              <a:rPr lang="zh-CN" altLang="en-US" sz="2000" spc="300" dirty="0">
                <a:solidFill>
                  <a:schemeClr val="bg1"/>
                </a:solidFill>
              </a:rPr>
              <a:t>）算法用来发现网络中的社区结构，也可以看做是一种聚类算法。</a:t>
            </a:r>
            <a:endParaRPr lang="zh-CN" altLang="en-US" sz="2000" spc="300" dirty="0">
              <a:solidFill>
                <a:schemeClr val="bg1"/>
              </a:solidFill>
            </a:endParaRPr>
          </a:p>
        </p:txBody>
      </p:sp>
      <p:sp>
        <p:nvSpPr>
          <p:cNvPr id="32" name="文本框 31"/>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r>
              <a:rPr lang="en-US" altLang="zh-CN" sz="3600" b="1" dirty="0" smtClean="0">
                <a:solidFill>
                  <a:schemeClr val="bg1"/>
                </a:solidFill>
                <a:latin typeface="+mn-ea"/>
                <a:ea typeface="+mn-ea"/>
              </a:rPr>
              <a:t>2</a:t>
            </a:r>
            <a:endParaRPr lang="zh-CN" altLang="en-US" sz="3600" b="1" dirty="0" smtClean="0">
              <a:solidFill>
                <a:schemeClr val="bg1"/>
              </a:solidFill>
              <a:latin typeface="+mn-ea"/>
              <a:ea typeface="+mn-ea"/>
            </a:endParaRPr>
          </a:p>
        </p:txBody>
      </p:sp>
      <p:sp>
        <p:nvSpPr>
          <p:cNvPr id="18" name="文本框 17"/>
          <p:cNvSpPr txBox="1"/>
          <p:nvPr/>
        </p:nvSpPr>
        <p:spPr>
          <a:xfrm>
            <a:off x="6691327" y="4327757"/>
            <a:ext cx="4572000" cy="685124"/>
          </a:xfrm>
          <a:prstGeom prst="rect">
            <a:avLst/>
          </a:prstGeom>
          <a:noFill/>
        </p:spPr>
        <p:txBody>
          <a:bodyPr wrap="square" lIns="0" tIns="0" rIns="0" bIns="0" rtlCol="0">
            <a:spAutoFit/>
          </a:bodyPr>
          <a:lstStyle/>
          <a:p>
            <a:pPr>
              <a:lnSpc>
                <a:spcPct val="130000"/>
              </a:lnSpc>
            </a:pPr>
            <a:r>
              <a:rPr lang="en-US" altLang="zh-CN" b="1" spc="300" dirty="0">
                <a:solidFill>
                  <a:schemeClr val="accent4"/>
                </a:solidFill>
              </a:rPr>
              <a:t>LPA</a:t>
            </a:r>
            <a:r>
              <a:rPr lang="zh-CN" altLang="en-US" b="1" spc="300" dirty="0" smtClean="0">
                <a:solidFill>
                  <a:schemeClr val="accent4"/>
                </a:solidFill>
              </a:rPr>
              <a:t>算法与</a:t>
            </a:r>
            <a:r>
              <a:rPr lang="en-US" altLang="zh-CN" b="1" spc="300" dirty="0">
                <a:solidFill>
                  <a:schemeClr val="accent4"/>
                </a:solidFill>
              </a:rPr>
              <a:t>SLPA</a:t>
            </a:r>
            <a:r>
              <a:rPr lang="zh-CN" altLang="en-US" b="1" spc="300" dirty="0">
                <a:solidFill>
                  <a:schemeClr val="accent4"/>
                </a:solidFill>
              </a:rPr>
              <a:t>算法</a:t>
            </a:r>
            <a:endParaRPr lang="zh-CN" altLang="en-US" b="1" spc="300" dirty="0">
              <a:solidFill>
                <a:schemeClr val="accent4"/>
              </a:solidFill>
            </a:endParaRPr>
          </a:p>
          <a:p>
            <a:pPr>
              <a:lnSpc>
                <a:spcPct val="130000"/>
              </a:lnSpc>
            </a:pPr>
            <a:endParaRPr lang="zh-CN" altLang="en-US" b="1" spc="300" dirty="0">
              <a:solidFill>
                <a:schemeClr val="accent4"/>
              </a:solidFill>
            </a:endParaRPr>
          </a:p>
        </p:txBody>
      </p:sp>
    </p:spTree>
  </p:cSld>
  <p:clrMapOvr>
    <a:masterClrMapping/>
  </p:clrMapOvr>
  <p:transition spd="med">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606550" y="344316"/>
            <a:ext cx="8643848" cy="480131"/>
          </a:xfrm>
        </p:spPr>
        <p:txBody>
          <a:bodyPr/>
          <a:lstStyle/>
          <a:p>
            <a:r>
              <a:rPr lang="en-US" altLang="zh-CN" dirty="0" smtClean="0">
                <a:sym typeface="+mn-lt"/>
              </a:rPr>
              <a:t>SNA</a:t>
            </a:r>
            <a:r>
              <a:rPr lang="en-US" altLang="zh-CN" dirty="0">
                <a:sym typeface="+mn-lt"/>
              </a:rPr>
              <a:t>——</a:t>
            </a:r>
            <a:r>
              <a:rPr lang="en-US" altLang="zh-CN" dirty="0"/>
              <a:t>GN</a:t>
            </a:r>
            <a:r>
              <a:rPr lang="zh-CN" altLang="en-US" dirty="0"/>
              <a:t>算法</a:t>
            </a:r>
            <a:endParaRPr lang="zh-CN" altLang="en-US" dirty="0"/>
          </a:p>
        </p:txBody>
      </p:sp>
      <p:sp>
        <p:nvSpPr>
          <p:cNvPr id="12" name="文本框 11"/>
          <p:cNvSpPr txBox="1"/>
          <p:nvPr/>
        </p:nvSpPr>
        <p:spPr>
          <a:xfrm>
            <a:off x="0" y="1155353"/>
            <a:ext cx="2487168" cy="2123658"/>
          </a:xfrm>
          <a:prstGeom prst="rect">
            <a:avLst/>
          </a:prstGeom>
          <a:noFill/>
        </p:spPr>
        <p:txBody>
          <a:bodyPr wrap="square" lIns="0" tIns="0" rIns="0" bIns="0" rtlCol="0">
            <a:spAutoFit/>
          </a:bodyPr>
          <a:lstStyle/>
          <a:p>
            <a:pPr algn="l"/>
            <a:r>
              <a:rPr lang="zh-CN" altLang="en-US" sz="13800" spc="300" dirty="0">
                <a:solidFill>
                  <a:schemeClr val="accent1"/>
                </a:solidFill>
                <a:latin typeface="黑体" panose="02010609060101010101" pitchFamily="49" charset="-122"/>
                <a:ea typeface="黑体" panose="02010609060101010101" pitchFamily="49" charset="-122"/>
              </a:rPr>
              <a:t>“</a:t>
            </a:r>
            <a:endParaRPr lang="zh-CN" altLang="en-US" sz="13800" spc="300" dirty="0">
              <a:solidFill>
                <a:schemeClr val="accent1"/>
              </a:solidFill>
              <a:latin typeface="黑体" panose="02010609060101010101" pitchFamily="49" charset="-122"/>
              <a:ea typeface="黑体" panose="02010609060101010101" pitchFamily="49" charset="-122"/>
            </a:endParaRPr>
          </a:p>
        </p:txBody>
      </p:sp>
      <p:sp>
        <p:nvSpPr>
          <p:cNvPr id="13" name="文本框 12"/>
          <p:cNvSpPr txBox="1"/>
          <p:nvPr/>
        </p:nvSpPr>
        <p:spPr>
          <a:xfrm>
            <a:off x="1475937" y="3004950"/>
            <a:ext cx="9409315" cy="2231380"/>
          </a:xfrm>
          <a:prstGeom prst="rect">
            <a:avLst/>
          </a:prstGeom>
          <a:noFill/>
        </p:spPr>
        <p:txBody>
          <a:bodyPr wrap="square" lIns="0" tIns="0" rIns="0" bIns="0" rtlCol="0">
            <a:spAutoFit/>
          </a:bodyPr>
          <a:lstStyle>
            <a:defPPr>
              <a:defRPr lang="zh-CN"/>
            </a:defPPr>
            <a:lvl1pPr>
              <a:lnSpc>
                <a:spcPct val="130000"/>
              </a:lnSpc>
              <a:defRPr sz="1200" spc="300">
                <a:solidFill>
                  <a:schemeClr val="tx1">
                    <a:lumMod val="85000"/>
                    <a:lumOff val="15000"/>
                  </a:schemeClr>
                </a:solidFill>
              </a:defRPr>
            </a:lvl1pPr>
          </a:lstStyle>
          <a:p>
            <a:pPr algn="just">
              <a:spcAft>
                <a:spcPts val="1800"/>
              </a:spcAft>
            </a:pPr>
            <a:r>
              <a:rPr lang="en-US" altLang="zh-CN" sz="2000" dirty="0" smtClean="0"/>
              <a:t>GN</a:t>
            </a:r>
            <a:r>
              <a:rPr lang="zh-CN" altLang="zh-CN" sz="2000" dirty="0" smtClean="0"/>
              <a:t>算法</a:t>
            </a:r>
            <a:r>
              <a:rPr lang="zh-CN" altLang="en-US" sz="2000" dirty="0" smtClean="0"/>
              <a:t>：</a:t>
            </a:r>
            <a:r>
              <a:rPr lang="zh-CN" altLang="zh-CN" sz="2000" dirty="0" smtClean="0">
                <a:ea typeface="等线" panose="02010600030101010101" charset="-122"/>
                <a:cs typeface="Times New Roman" panose="02020603050405020304" pitchFamily="18" charset="0"/>
              </a:rPr>
              <a:t>是一个经典的社区发现算法，属于分裂的层次聚类算法，最初，由</a:t>
            </a:r>
            <a:r>
              <a:rPr lang="en-US" altLang="zh-CN" sz="2000" dirty="0" smtClean="0">
                <a:ea typeface="等线" panose="02010600030101010101" charset="-122"/>
                <a:cs typeface="Times New Roman" panose="02020603050405020304" pitchFamily="18" charset="0"/>
              </a:rPr>
              <a:t>Michelle Girvan</a:t>
            </a:r>
            <a:r>
              <a:rPr lang="zh-CN" altLang="zh-CN" sz="2000" dirty="0" smtClean="0">
                <a:ea typeface="等线" panose="02010600030101010101" charset="-122"/>
                <a:cs typeface="Times New Roman" panose="02020603050405020304" pitchFamily="18" charset="0"/>
              </a:rPr>
              <a:t>和</a:t>
            </a:r>
            <a:r>
              <a:rPr lang="en-US" altLang="zh-CN" sz="2000" dirty="0" smtClean="0">
                <a:ea typeface="等线" panose="02010600030101010101" charset="-122"/>
                <a:cs typeface="Times New Roman" panose="02020603050405020304" pitchFamily="18" charset="0"/>
              </a:rPr>
              <a:t>Mark Newman</a:t>
            </a:r>
            <a:r>
              <a:rPr lang="zh-CN" altLang="zh-CN" sz="2000" dirty="0" smtClean="0">
                <a:ea typeface="等线" panose="02010600030101010101" charset="-122"/>
                <a:cs typeface="Times New Roman" panose="02020603050405020304" pitchFamily="18" charset="0"/>
              </a:rPr>
              <a:t>提出。</a:t>
            </a:r>
            <a:endParaRPr lang="en-US" altLang="zh-CN" sz="2000" dirty="0" smtClean="0">
              <a:ea typeface="等线" panose="02010600030101010101" charset="-122"/>
              <a:cs typeface="Times New Roman" panose="02020603050405020304" pitchFamily="18" charset="0"/>
            </a:endParaRPr>
          </a:p>
          <a:p>
            <a:pPr algn="just"/>
            <a:r>
              <a:rPr lang="en-US" altLang="zh-CN" sz="2000" dirty="0" smtClean="0"/>
              <a:t>GN</a:t>
            </a:r>
            <a:r>
              <a:rPr lang="zh-CN" altLang="en-US" sz="2000" dirty="0"/>
              <a:t>算法的核心思想</a:t>
            </a:r>
            <a:r>
              <a:rPr lang="zh-CN" altLang="en-US" sz="2000" dirty="0" smtClean="0"/>
              <a:t>：</a:t>
            </a:r>
            <a:r>
              <a:rPr lang="zh-CN" altLang="zh-CN" sz="2000" dirty="0" smtClean="0">
                <a:ea typeface="等线" panose="02010600030101010101" charset="-122"/>
                <a:cs typeface="Times New Roman" panose="02020603050405020304" pitchFamily="18" charset="0"/>
              </a:rPr>
              <a:t>不断</a:t>
            </a:r>
            <a:r>
              <a:rPr lang="zh-CN" altLang="zh-CN" sz="2000" dirty="0">
                <a:ea typeface="等线" panose="02010600030101010101" charset="-122"/>
                <a:cs typeface="Times New Roman" panose="02020603050405020304" pitchFamily="18" charset="0"/>
              </a:rPr>
              <a:t>的删除网络中具有相对于所有源节点的最大的边介数的边，然后，再重新计算网络中剩余的边的相对于所有源节点的边介数，重复这个过程，直到网络中，所有边都被删除。</a:t>
            </a:r>
            <a:endParaRPr lang="zh-CN" altLang="en-US" sz="2000" dirty="0"/>
          </a:p>
        </p:txBody>
      </p:sp>
      <p:sp>
        <p:nvSpPr>
          <p:cNvPr id="17" name="文本框 16"/>
          <p:cNvSpPr txBox="1"/>
          <p:nvPr/>
        </p:nvSpPr>
        <p:spPr>
          <a:xfrm>
            <a:off x="2154939" y="1814844"/>
            <a:ext cx="3894171" cy="608436"/>
          </a:xfrm>
          <a:prstGeom prst="rect">
            <a:avLst/>
          </a:prstGeom>
          <a:noFill/>
        </p:spPr>
        <p:txBody>
          <a:bodyPr wrap="square" lIns="0" tIns="0" rIns="0" bIns="0" rtlCol="0">
            <a:spAutoFit/>
          </a:bodyPr>
          <a:lstStyle/>
          <a:p>
            <a:pPr algn="ctr">
              <a:lnSpc>
                <a:spcPct val="120000"/>
              </a:lnSpc>
            </a:pPr>
            <a:r>
              <a:rPr lang="en-US" altLang="zh-CN" sz="3600" b="1" spc="300" dirty="0" smtClean="0">
                <a:solidFill>
                  <a:schemeClr val="accent4"/>
                </a:solidFill>
                <a:latin typeface="+mn-ea"/>
              </a:rPr>
              <a:t>GN</a:t>
            </a:r>
            <a:r>
              <a:rPr lang="zh-CN" altLang="en-US" sz="3600" b="1" spc="300" dirty="0" smtClean="0">
                <a:solidFill>
                  <a:schemeClr val="accent4"/>
                </a:solidFill>
                <a:latin typeface="+mn-ea"/>
              </a:rPr>
              <a:t>算法</a:t>
            </a:r>
            <a:endParaRPr lang="zh-CN" altLang="en-US" sz="3600" b="1" spc="300" dirty="0">
              <a:solidFill>
                <a:schemeClr val="accent4"/>
              </a:solidFill>
              <a:latin typeface="+mn-ea"/>
            </a:endParaRPr>
          </a:p>
        </p:txBody>
      </p:sp>
      <p:sp>
        <p:nvSpPr>
          <p:cNvPr id="18" name="文本框 17"/>
          <p:cNvSpPr txBox="1">
            <a:spLocks noChangeArrowheads="1"/>
          </p:cNvSpPr>
          <p:nvPr/>
        </p:nvSpPr>
        <p:spPr bwMode="auto">
          <a:xfrm>
            <a:off x="357352" y="235111"/>
            <a:ext cx="9697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r>
              <a:rPr lang="en-US" altLang="zh-CN" sz="3600" b="1" dirty="0" smtClean="0">
                <a:solidFill>
                  <a:schemeClr val="bg1"/>
                </a:solidFill>
                <a:latin typeface="+mn-ea"/>
                <a:ea typeface="+mn-ea"/>
              </a:rPr>
              <a:t>2.1</a:t>
            </a:r>
            <a:endParaRPr lang="zh-CN" altLang="en-US" sz="3600" b="1" dirty="0" smtClean="0">
              <a:solidFill>
                <a:schemeClr val="bg1"/>
              </a:solidFill>
              <a:latin typeface="+mn-ea"/>
              <a:ea typeface="+mn-ea"/>
            </a:endParaRPr>
          </a:p>
        </p:txBody>
      </p:sp>
    </p:spTree>
  </p:cSld>
  <p:clrMapOvr>
    <a:masterClrMapping/>
  </p:clrMapOvr>
  <p:transition spd="med">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stretch>
            <a:fillRect/>
          </a:stretch>
        </p:blipFill>
        <p:spPr>
          <a:xfrm>
            <a:off x="6609441" y="2706186"/>
            <a:ext cx="5338269" cy="2029909"/>
          </a:xfrm>
          <a:prstGeom prst="rect">
            <a:avLst/>
          </a:prstGeom>
        </p:spPr>
      </p:pic>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5578" y="2688098"/>
            <a:ext cx="5435383" cy="1907783"/>
          </a:xfrm>
          <a:prstGeom prst="rect">
            <a:avLst/>
          </a:prstGeom>
        </p:spPr>
      </p:pic>
      <p:pic>
        <p:nvPicPr>
          <p:cNvPr id="4" name="图片 3"/>
          <p:cNvPicPr>
            <a:picLocks noChangeAspect="1"/>
          </p:cNvPicPr>
          <p:nvPr/>
        </p:nvPicPr>
        <p:blipFill>
          <a:blip r:embed="rId3"/>
          <a:stretch>
            <a:fillRect/>
          </a:stretch>
        </p:blipFill>
        <p:spPr>
          <a:xfrm>
            <a:off x="6648904" y="2468080"/>
            <a:ext cx="5311587" cy="2206352"/>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2673" y="2676520"/>
            <a:ext cx="5314282" cy="2016000"/>
          </a:xfrm>
          <a:prstGeom prst="rect">
            <a:avLst/>
          </a:prstGeom>
        </p:spPr>
      </p:pic>
      <p:sp>
        <p:nvSpPr>
          <p:cNvPr id="10" name="标题 9"/>
          <p:cNvSpPr>
            <a:spLocks noGrp="1"/>
          </p:cNvSpPr>
          <p:nvPr>
            <p:ph type="title"/>
          </p:nvPr>
        </p:nvSpPr>
        <p:spPr/>
        <p:txBody>
          <a:bodyPr/>
          <a:lstStyle/>
          <a:p>
            <a:r>
              <a:rPr lang="en-US" altLang="zh-CN" dirty="0">
                <a:sym typeface="+mn-lt"/>
              </a:rPr>
              <a:t>SNA——</a:t>
            </a:r>
            <a:r>
              <a:rPr lang="en-US" altLang="zh-CN" dirty="0"/>
              <a:t>GN</a:t>
            </a:r>
            <a:r>
              <a:rPr lang="zh-CN" altLang="en-US" dirty="0"/>
              <a:t>算法</a:t>
            </a:r>
            <a:endParaRPr lang="zh-CN" altLang="en-US" dirty="0"/>
          </a:p>
        </p:txBody>
      </p:sp>
      <p:sp>
        <p:nvSpPr>
          <p:cNvPr id="42" name="文本框 41"/>
          <p:cNvSpPr txBox="1"/>
          <p:nvPr/>
        </p:nvSpPr>
        <p:spPr>
          <a:xfrm>
            <a:off x="360757" y="2565196"/>
            <a:ext cx="5640822" cy="2557243"/>
          </a:xfrm>
          <a:prstGeom prst="rect">
            <a:avLst/>
          </a:prstGeom>
          <a:noFill/>
          <a:ln>
            <a:noFill/>
          </a:ln>
        </p:spPr>
        <p:txBody>
          <a:bodyPr wrap="square" lIns="180000" tIns="180000" rIns="180000" bIns="180000" rtlCol="0" anchor="ctr" anchorCtr="0">
            <a:noAutofit/>
          </a:bodyPr>
          <a:lstStyle>
            <a:defPPr>
              <a:defRPr lang="zh-CN"/>
            </a:defPPr>
            <a:lvl1pPr>
              <a:lnSpc>
                <a:spcPct val="130000"/>
              </a:lnSpc>
              <a:defRPr spc="100">
                <a:solidFill>
                  <a:schemeClr val="tx1">
                    <a:lumMod val="75000"/>
                    <a:lumOff val="25000"/>
                  </a:schemeClr>
                </a:solidFill>
              </a:defRPr>
            </a:lvl1pPr>
          </a:lstStyle>
          <a:p>
            <a:pPr marL="342900" indent="-342900">
              <a:lnSpc>
                <a:spcPct val="150000"/>
              </a:lnSpc>
              <a:buAutoNum type="arabicPeriod"/>
            </a:pPr>
            <a:r>
              <a:rPr lang="zh-CN" altLang="zh-CN" dirty="0" smtClean="0"/>
              <a:t>计算</a:t>
            </a:r>
            <a:r>
              <a:rPr lang="zh-CN" altLang="zh-CN" dirty="0"/>
              <a:t>网络中所</a:t>
            </a:r>
            <a:r>
              <a:rPr lang="zh-CN" altLang="zh-CN" dirty="0" smtClean="0"/>
              <a:t>有</a:t>
            </a:r>
            <a:r>
              <a:rPr lang="zh-CN" altLang="en-US" dirty="0" smtClean="0"/>
              <a:t>源节点的边</a:t>
            </a:r>
            <a:r>
              <a:rPr lang="zh-CN" altLang="zh-CN" dirty="0" smtClean="0"/>
              <a:t>介</a:t>
            </a:r>
            <a:r>
              <a:rPr lang="zh-CN" altLang="zh-CN" dirty="0"/>
              <a:t>数</a:t>
            </a:r>
            <a:r>
              <a:rPr lang="en-US" altLang="zh-CN" dirty="0"/>
              <a:t> </a:t>
            </a:r>
            <a:r>
              <a:rPr lang="zh-CN" altLang="en-US" dirty="0" smtClean="0"/>
              <a:t>。</a:t>
            </a:r>
            <a:endParaRPr lang="en-US" altLang="zh-CN" dirty="0" smtClean="0"/>
          </a:p>
          <a:p>
            <a:pPr>
              <a:lnSpc>
                <a:spcPct val="150000"/>
              </a:lnSpc>
            </a:pPr>
            <a:r>
              <a:rPr lang="en-US" altLang="zh-CN" kern="100" dirty="0" smtClean="0">
                <a:latin typeface="楷体_GB2312" panose="02010609030101010101" pitchFamily="49" charset="-122"/>
                <a:ea typeface="楷体_GB2312" panose="02010609030101010101" pitchFamily="49" charset="-122"/>
                <a:cs typeface="Times New Roman" panose="02020603050405020304" pitchFamily="18" charset="0"/>
              </a:rPr>
              <a:t>   </a:t>
            </a:r>
            <a:r>
              <a:rPr lang="zh-CN" altLang="zh-CN" kern="100" dirty="0" smtClean="0">
                <a:latin typeface="楷体_GB2312" panose="02010609030101010101" pitchFamily="49" charset="-122"/>
                <a:ea typeface="楷体_GB2312" panose="02010609030101010101" pitchFamily="49" charset="-122"/>
                <a:cs typeface="Times New Roman" panose="02020603050405020304" pitchFamily="18" charset="0"/>
              </a:rPr>
              <a:t>边介</a:t>
            </a:r>
            <a:r>
              <a:rPr lang="zh-CN" altLang="zh-CN" kern="100" dirty="0">
                <a:latin typeface="楷体_GB2312" panose="02010609030101010101" pitchFamily="49" charset="-122"/>
                <a:ea typeface="楷体_GB2312" panose="02010609030101010101" pitchFamily="49" charset="-122"/>
                <a:cs typeface="Times New Roman" panose="02020603050405020304" pitchFamily="18" charset="0"/>
              </a:rPr>
              <a:t>数</a:t>
            </a:r>
            <a:r>
              <a:rPr lang="en-US" altLang="zh-CN" kern="100" dirty="0">
                <a:latin typeface="楷体_GB2312" panose="02010609030101010101" pitchFamily="49" charset="-122"/>
                <a:ea typeface="楷体_GB2312" panose="02010609030101010101" pitchFamily="49" charset="-122"/>
                <a:cs typeface="Times New Roman" panose="02020603050405020304" pitchFamily="18" charset="0"/>
              </a:rPr>
              <a:t>(</a:t>
            </a:r>
            <a:r>
              <a:rPr lang="en-US" altLang="zh-CN" kern="100" dirty="0" err="1">
                <a:latin typeface="楷体_GB2312" panose="02010609030101010101" pitchFamily="49" charset="-122"/>
                <a:ea typeface="楷体_GB2312" panose="02010609030101010101" pitchFamily="49" charset="-122"/>
                <a:cs typeface="Times New Roman" panose="02020603050405020304" pitchFamily="18" charset="0"/>
              </a:rPr>
              <a:t>Betweenness</a:t>
            </a:r>
            <a:r>
              <a:rPr lang="en-US" altLang="zh-CN" kern="100" dirty="0">
                <a:latin typeface="楷体_GB2312" panose="02010609030101010101" pitchFamily="49" charset="-122"/>
                <a:ea typeface="楷体_GB2312" panose="02010609030101010101" pitchFamily="49" charset="-122"/>
                <a:cs typeface="Times New Roman" panose="02020603050405020304" pitchFamily="18" charset="0"/>
              </a:rPr>
              <a:t>):</a:t>
            </a:r>
            <a:r>
              <a:rPr lang="zh-CN" altLang="zh-CN" kern="100" dirty="0">
                <a:latin typeface="楷体_GB2312" panose="02010609030101010101" pitchFamily="49" charset="-122"/>
                <a:ea typeface="楷体_GB2312" panose="02010609030101010101" pitchFamily="49" charset="-122"/>
                <a:cs typeface="Times New Roman" panose="02020603050405020304" pitchFamily="18" charset="0"/>
              </a:rPr>
              <a:t>网络中经</a:t>
            </a:r>
            <a:r>
              <a:rPr lang="zh-CN" altLang="zh-CN" kern="100" dirty="0" smtClean="0">
                <a:latin typeface="楷体_GB2312" panose="02010609030101010101" pitchFamily="49" charset="-122"/>
                <a:ea typeface="楷体_GB2312" panose="02010609030101010101" pitchFamily="49" charset="-122"/>
                <a:cs typeface="Times New Roman" panose="02020603050405020304" pitchFamily="18" charset="0"/>
              </a:rPr>
              <a:t>过</a:t>
            </a:r>
            <a:r>
              <a:rPr lang="zh-CN" altLang="en-US" kern="100" dirty="0" smtClean="0">
                <a:latin typeface="楷体_GB2312" panose="02010609030101010101" pitchFamily="49" charset="-122"/>
                <a:ea typeface="楷体_GB2312" panose="02010609030101010101" pitchFamily="49" charset="-122"/>
                <a:cs typeface="Times New Roman" panose="02020603050405020304" pitchFamily="18" charset="0"/>
              </a:rPr>
              <a:t>该</a:t>
            </a:r>
            <a:r>
              <a:rPr lang="zh-CN" altLang="zh-CN" kern="100" dirty="0" smtClean="0">
                <a:latin typeface="楷体_GB2312" panose="02010609030101010101" pitchFamily="49" charset="-122"/>
                <a:ea typeface="楷体_GB2312" panose="02010609030101010101" pitchFamily="49" charset="-122"/>
                <a:cs typeface="Times New Roman" panose="02020603050405020304" pitchFamily="18" charset="0"/>
              </a:rPr>
              <a:t>边</a:t>
            </a:r>
            <a:r>
              <a:rPr lang="zh-CN" altLang="zh-CN" kern="100" dirty="0">
                <a:latin typeface="楷体_GB2312" panose="02010609030101010101" pitchFamily="49" charset="-122"/>
                <a:ea typeface="楷体_GB2312" panose="02010609030101010101" pitchFamily="49" charset="-122"/>
                <a:cs typeface="Times New Roman" panose="02020603050405020304" pitchFamily="18" charset="0"/>
              </a:rPr>
              <a:t>的最短路</a:t>
            </a:r>
            <a:r>
              <a:rPr lang="zh-CN" altLang="zh-CN" kern="100" dirty="0" smtClean="0">
                <a:latin typeface="楷体_GB2312" panose="02010609030101010101" pitchFamily="49" charset="-122"/>
                <a:ea typeface="楷体_GB2312" panose="02010609030101010101" pitchFamily="49" charset="-122"/>
                <a:cs typeface="Times New Roman" panose="02020603050405020304" pitchFamily="18" charset="0"/>
              </a:rPr>
              <a:t>径</a:t>
            </a:r>
            <a:r>
              <a:rPr lang="zh-CN" altLang="en-US" kern="100" dirty="0" smtClean="0">
                <a:latin typeface="楷体_GB2312" panose="02010609030101010101" pitchFamily="49" charset="-122"/>
                <a:ea typeface="楷体_GB2312" panose="02010609030101010101" pitchFamily="49" charset="-122"/>
                <a:cs typeface="Times New Roman" panose="02020603050405020304" pitchFamily="18" charset="0"/>
              </a:rPr>
              <a:t>占所有最短路径的比例</a:t>
            </a:r>
            <a:r>
              <a:rPr lang="zh-CN" altLang="zh-CN" kern="100" dirty="0" smtClean="0">
                <a:latin typeface="楷体_GB2312" panose="02010609030101010101" pitchFamily="49" charset="-122"/>
                <a:ea typeface="楷体_GB2312" panose="02010609030101010101" pitchFamily="49" charset="-122"/>
                <a:cs typeface="Times New Roman" panose="02020603050405020304" pitchFamily="18" charset="0"/>
              </a:rPr>
              <a:t>。</a:t>
            </a:r>
            <a:endParaRPr lang="zh-CN" altLang="zh-CN" dirty="0"/>
          </a:p>
          <a:p>
            <a:pPr>
              <a:lnSpc>
                <a:spcPct val="150000"/>
              </a:lnSpc>
            </a:pPr>
            <a:r>
              <a:rPr lang="en-US" altLang="zh-CN" dirty="0"/>
              <a:t>2. </a:t>
            </a:r>
            <a:r>
              <a:rPr lang="zh-CN" altLang="zh-CN" dirty="0"/>
              <a:t>找</a:t>
            </a:r>
            <a:r>
              <a:rPr lang="zh-CN" altLang="zh-CN" dirty="0" smtClean="0"/>
              <a:t>到</a:t>
            </a:r>
            <a:r>
              <a:rPr lang="zh-CN" altLang="en-US" dirty="0" smtClean="0"/>
              <a:t>边</a:t>
            </a:r>
            <a:r>
              <a:rPr lang="zh-CN" altLang="zh-CN" dirty="0" smtClean="0"/>
              <a:t>介</a:t>
            </a:r>
            <a:r>
              <a:rPr lang="zh-CN" altLang="zh-CN" dirty="0"/>
              <a:t>数</a:t>
            </a:r>
            <a:r>
              <a:rPr lang="zh-CN" altLang="zh-CN" dirty="0" smtClean="0"/>
              <a:t>最</a:t>
            </a:r>
            <a:r>
              <a:rPr lang="zh-CN" altLang="en-US" dirty="0" smtClean="0"/>
              <a:t>大</a:t>
            </a:r>
            <a:r>
              <a:rPr lang="zh-CN" altLang="zh-CN" dirty="0" smtClean="0"/>
              <a:t>的</a:t>
            </a:r>
            <a:r>
              <a:rPr lang="zh-CN" altLang="zh-CN" dirty="0"/>
              <a:t>边，并将它从网络中移</a:t>
            </a:r>
            <a:r>
              <a:rPr lang="zh-CN" altLang="zh-CN" dirty="0" smtClean="0"/>
              <a:t>除</a:t>
            </a:r>
            <a:r>
              <a:rPr lang="zh-CN" altLang="en-US" dirty="0" smtClean="0"/>
              <a:t>。</a:t>
            </a:r>
            <a:r>
              <a:rPr lang="en-US" altLang="zh-CN" dirty="0"/>
              <a:t> </a:t>
            </a:r>
            <a:endParaRPr lang="zh-CN" altLang="zh-CN" dirty="0"/>
          </a:p>
          <a:p>
            <a:pPr>
              <a:lnSpc>
                <a:spcPct val="150000"/>
              </a:lnSpc>
            </a:pPr>
            <a:r>
              <a:rPr lang="en-US" altLang="zh-CN" dirty="0"/>
              <a:t>3. </a:t>
            </a:r>
            <a:r>
              <a:rPr lang="zh-CN" altLang="zh-CN" dirty="0"/>
              <a:t>重复以上步骤，直到每个节点就是一个社区为止。</a:t>
            </a:r>
            <a:endParaRPr lang="zh-CN" altLang="zh-CN" dirty="0"/>
          </a:p>
        </p:txBody>
      </p:sp>
      <p:sp>
        <p:nvSpPr>
          <p:cNvPr id="43" name="矩形: 圆角 93"/>
          <p:cNvSpPr/>
          <p:nvPr/>
        </p:nvSpPr>
        <p:spPr>
          <a:xfrm>
            <a:off x="938595" y="1604453"/>
            <a:ext cx="3032502" cy="54375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en-US" altLang="zh-CN" sz="2400" b="1" dirty="0" smtClean="0">
                <a:solidFill>
                  <a:schemeClr val="accent4"/>
                </a:solidFill>
                <a:latin typeface="+mj-ea"/>
                <a:ea typeface="+mj-ea"/>
              </a:rPr>
              <a:t>GN</a:t>
            </a:r>
            <a:r>
              <a:rPr lang="zh-CN" altLang="en-US" sz="2400" b="1" dirty="0" smtClean="0">
                <a:solidFill>
                  <a:schemeClr val="accent4"/>
                </a:solidFill>
                <a:latin typeface="+mj-ea"/>
                <a:ea typeface="+mj-ea"/>
              </a:rPr>
              <a:t>算法</a:t>
            </a:r>
            <a:r>
              <a:rPr lang="zh-CN" altLang="en-US" sz="2400" b="1" dirty="0">
                <a:solidFill>
                  <a:schemeClr val="accent4"/>
                </a:solidFill>
                <a:latin typeface="+mj-ea"/>
                <a:ea typeface="+mj-ea"/>
              </a:rPr>
              <a:t>原理</a:t>
            </a:r>
            <a:endParaRPr lang="zh-CN" altLang="en-US" sz="2400" dirty="0">
              <a:solidFill>
                <a:schemeClr val="accent1"/>
              </a:solidFill>
              <a:latin typeface="+mj-ea"/>
              <a:ea typeface="+mj-ea"/>
            </a:endParaRPr>
          </a:p>
        </p:txBody>
      </p:sp>
      <p:grpSp>
        <p:nvGrpSpPr>
          <p:cNvPr id="44" name="组合 43"/>
          <p:cNvGrpSpPr/>
          <p:nvPr/>
        </p:nvGrpSpPr>
        <p:grpSpPr>
          <a:xfrm>
            <a:off x="10463070" y="5723497"/>
            <a:ext cx="937250" cy="175081"/>
            <a:chOff x="10802319" y="5357813"/>
            <a:chExt cx="937250" cy="175081"/>
          </a:xfrm>
        </p:grpSpPr>
        <p:cxnSp>
          <p:nvCxnSpPr>
            <p:cNvPr id="45" name="直接连接符 44"/>
            <p:cNvCxnSpPr/>
            <p:nvPr/>
          </p:nvCxnSpPr>
          <p:spPr>
            <a:xfrm flipH="1">
              <a:off x="10802319" y="5357813"/>
              <a:ext cx="58562" cy="1750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a:off x="10899951" y="5357813"/>
              <a:ext cx="58562" cy="1750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10997583" y="5357813"/>
              <a:ext cx="58562" cy="1750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11095215" y="5357813"/>
              <a:ext cx="58562" cy="1750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11192847" y="5357813"/>
              <a:ext cx="58562" cy="1750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11290479" y="5357813"/>
              <a:ext cx="58562" cy="1750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11388111" y="5357813"/>
              <a:ext cx="58562" cy="1750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11485743" y="5357813"/>
              <a:ext cx="58562" cy="1750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11583375" y="5357813"/>
              <a:ext cx="58562" cy="1750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11681007" y="5357813"/>
              <a:ext cx="58562" cy="175081"/>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3" name="矩形 2"/>
          <p:cNvSpPr/>
          <p:nvPr/>
        </p:nvSpPr>
        <p:spPr>
          <a:xfrm>
            <a:off x="415591" y="237492"/>
            <a:ext cx="886782" cy="646331"/>
          </a:xfrm>
          <a:prstGeom prst="rect">
            <a:avLst/>
          </a:prstGeom>
        </p:spPr>
        <p:txBody>
          <a:bodyPr wrap="none">
            <a:spAutoFit/>
          </a:bodyPr>
          <a:lstStyle/>
          <a:p>
            <a:pPr lvl="0" algn="ctr">
              <a:defRPr/>
            </a:pPr>
            <a:r>
              <a:rPr lang="en-US" altLang="zh-CN" sz="3600" b="1" dirty="0" smtClean="0">
                <a:solidFill>
                  <a:prstClr val="white"/>
                </a:solidFill>
              </a:rPr>
              <a:t>2.1</a:t>
            </a:r>
            <a:endParaRPr lang="zh-CN" altLang="en-US" sz="3600" b="1" dirty="0">
              <a:solidFill>
                <a:prstClr val="white"/>
              </a:solidFill>
            </a:endParaRPr>
          </a:p>
        </p:txBody>
      </p:sp>
      <p:sp>
        <p:nvSpPr>
          <p:cNvPr id="6" name="右箭头 5"/>
          <p:cNvSpPr/>
          <p:nvPr/>
        </p:nvSpPr>
        <p:spPr>
          <a:xfrm>
            <a:off x="5736272" y="3471967"/>
            <a:ext cx="683075" cy="38001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079886" y="3000270"/>
            <a:ext cx="4608998" cy="857460"/>
            <a:chOff x="5588007" y="1590635"/>
            <a:chExt cx="4608998" cy="857460"/>
          </a:xfrm>
        </p:grpSpPr>
        <p:sp>
          <p:nvSpPr>
            <p:cNvPr id="19" name="文本框 18"/>
            <p:cNvSpPr txBox="1"/>
            <p:nvPr/>
          </p:nvSpPr>
          <p:spPr>
            <a:xfrm>
              <a:off x="6549853" y="1696200"/>
              <a:ext cx="3647152" cy="553998"/>
            </a:xfrm>
            <a:prstGeom prst="rect">
              <a:avLst/>
            </a:prstGeom>
            <a:noFill/>
          </p:spPr>
          <p:txBody>
            <a:bodyPr wrap="none">
              <a:spAutoFit/>
            </a:bodyPr>
            <a:lstStyle/>
            <a:p>
              <a:pPr>
                <a:defRPr/>
              </a:pPr>
              <a:r>
                <a:rPr lang="zh-CN" altLang="en-US" sz="3000" b="1" dirty="0"/>
                <a:t>社交网络的结构特性</a:t>
              </a:r>
              <a:endParaRPr lang="zh-CN" altLang="en-US" sz="3000" b="1" dirty="0">
                <a:latin typeface="宋体" panose="02010600030101010101" pitchFamily="2" charset="-122"/>
                <a:ea typeface="宋体" panose="02010600030101010101" pitchFamily="2" charset="-122"/>
                <a:cs typeface="Times New Roman" panose="02020603050405020304" pitchFamily="18" charset="0"/>
                <a:sym typeface="+mn-lt"/>
              </a:endParaRPr>
            </a:p>
          </p:txBody>
        </p:sp>
        <p:sp>
          <p:nvSpPr>
            <p:cNvPr id="20" name="椭圆 19"/>
            <p:cNvSpPr/>
            <p:nvPr/>
          </p:nvSpPr>
          <p:spPr>
            <a:xfrm>
              <a:off x="5588007" y="1590635"/>
              <a:ext cx="857459" cy="8574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000" b="1" dirty="0"/>
                <a:t>1</a:t>
              </a:r>
              <a:endParaRPr lang="zh-CN" altLang="en-US" sz="4000" b="1" dirty="0"/>
            </a:p>
          </p:txBody>
        </p:sp>
      </p:grpSp>
    </p:spTree>
  </p:cSld>
  <p:clrMapOvr>
    <a:masterClrMapping/>
  </p:clrMapOvr>
  <p:transition spd="med">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p:txBody>
          <a:bodyPr/>
          <a:lstStyle/>
          <a:p>
            <a:r>
              <a:rPr lang="en-US" altLang="zh-CN" dirty="0">
                <a:sym typeface="+mn-lt"/>
              </a:rPr>
              <a:t>SNA</a:t>
            </a:r>
            <a:r>
              <a:rPr lang="en-US" altLang="zh-CN" dirty="0" smtClean="0">
                <a:sym typeface="+mn-lt"/>
              </a:rPr>
              <a:t>——</a:t>
            </a:r>
            <a:r>
              <a:rPr lang="en-US" altLang="zh-CN" dirty="0"/>
              <a:t>Louvain</a:t>
            </a:r>
            <a:r>
              <a:rPr lang="zh-CN" altLang="en-US" dirty="0" smtClean="0"/>
              <a:t>算</a:t>
            </a:r>
            <a:r>
              <a:rPr lang="zh-CN" altLang="en-US" dirty="0"/>
              <a:t>法</a:t>
            </a:r>
            <a:endParaRPr lang="zh-CN" altLang="en-US" dirty="0"/>
          </a:p>
        </p:txBody>
      </p:sp>
      <p:sp>
        <p:nvSpPr>
          <p:cNvPr id="42" name="文本框 41"/>
          <p:cNvSpPr txBox="1"/>
          <p:nvPr/>
        </p:nvSpPr>
        <p:spPr>
          <a:xfrm>
            <a:off x="848815" y="2710732"/>
            <a:ext cx="10326960" cy="3356509"/>
          </a:xfrm>
          <a:prstGeom prst="rect">
            <a:avLst/>
          </a:prstGeom>
          <a:noFill/>
          <a:ln>
            <a:noFill/>
          </a:ln>
        </p:spPr>
        <p:txBody>
          <a:bodyPr wrap="square" lIns="180000" tIns="180000" rIns="180000" bIns="180000" rtlCol="0" anchor="ctr" anchorCtr="0">
            <a:noAutofit/>
          </a:bodyPr>
          <a:lstStyle>
            <a:defPPr>
              <a:defRPr lang="zh-CN"/>
            </a:defPPr>
            <a:lvl1pPr>
              <a:lnSpc>
                <a:spcPct val="130000"/>
              </a:lnSpc>
              <a:defRPr spc="100">
                <a:solidFill>
                  <a:schemeClr val="tx1">
                    <a:lumMod val="75000"/>
                    <a:lumOff val="25000"/>
                  </a:schemeClr>
                </a:solidFill>
              </a:defRPr>
            </a:lvl1pPr>
          </a:lstStyle>
          <a:p>
            <a:pPr>
              <a:lnSpc>
                <a:spcPct val="150000"/>
              </a:lnSpc>
            </a:pPr>
            <a:r>
              <a:rPr lang="en-US" altLang="zh-CN" dirty="0"/>
              <a:t>1</a:t>
            </a:r>
            <a:r>
              <a:rPr lang="zh-CN" altLang="en-US" dirty="0" smtClean="0"/>
              <a:t>）初始</a:t>
            </a:r>
            <a:r>
              <a:rPr lang="zh-CN" altLang="en-US" dirty="0"/>
              <a:t>时将每个顶点当作一个社区，社区个数与顶点个数相同</a:t>
            </a:r>
            <a:r>
              <a:rPr lang="zh-CN" altLang="en-US" dirty="0" smtClean="0"/>
              <a:t>。</a:t>
            </a:r>
            <a:endParaRPr lang="en-US" altLang="zh-CN" dirty="0" smtClean="0"/>
          </a:p>
          <a:p>
            <a:pPr>
              <a:lnSpc>
                <a:spcPct val="150000"/>
              </a:lnSpc>
            </a:pPr>
            <a:r>
              <a:rPr lang="en-US" altLang="zh-CN" dirty="0" smtClean="0"/>
              <a:t>2</a:t>
            </a:r>
            <a:r>
              <a:rPr lang="zh-CN" altLang="en-US" dirty="0" smtClean="0"/>
              <a:t>）依次</a:t>
            </a:r>
            <a:r>
              <a:rPr lang="zh-CN" altLang="en-US" dirty="0"/>
              <a:t>将每个顶点与之相邻顶点合并在一起，计算它们的模块度增益是否大于</a:t>
            </a:r>
            <a:r>
              <a:rPr lang="en-US" altLang="zh-CN" dirty="0"/>
              <a:t>0</a:t>
            </a:r>
            <a:r>
              <a:rPr lang="zh-CN" altLang="en-US" dirty="0"/>
              <a:t>，如果大于</a:t>
            </a:r>
            <a:r>
              <a:rPr lang="en-US" altLang="zh-CN" dirty="0"/>
              <a:t>0</a:t>
            </a:r>
            <a:r>
              <a:rPr lang="zh-CN" altLang="en-US" dirty="0"/>
              <a:t>，就将该结点放入该相邻结点所在社区</a:t>
            </a:r>
            <a:r>
              <a:rPr lang="zh-CN" altLang="en-US" dirty="0" smtClean="0"/>
              <a:t>。</a:t>
            </a:r>
            <a:endParaRPr lang="en-US" altLang="zh-CN" dirty="0" smtClean="0"/>
          </a:p>
          <a:p>
            <a:pPr>
              <a:lnSpc>
                <a:spcPct val="150000"/>
              </a:lnSpc>
            </a:pPr>
            <a:r>
              <a:rPr lang="en-US" altLang="zh-CN" dirty="0" smtClean="0"/>
              <a:t>3</a:t>
            </a:r>
            <a:r>
              <a:rPr lang="zh-CN" altLang="en-US" dirty="0" smtClean="0"/>
              <a:t>）迭代</a:t>
            </a:r>
            <a:r>
              <a:rPr lang="zh-CN" altLang="en-US" dirty="0"/>
              <a:t>第二步，直至算法稳定，即所有顶点所属社区不再变化</a:t>
            </a:r>
            <a:r>
              <a:rPr lang="zh-CN" altLang="en-US" dirty="0" smtClean="0"/>
              <a:t>。</a:t>
            </a:r>
            <a:endParaRPr lang="en-US" altLang="zh-CN" dirty="0" smtClean="0"/>
          </a:p>
          <a:p>
            <a:pPr>
              <a:lnSpc>
                <a:spcPct val="150000"/>
              </a:lnSpc>
            </a:pPr>
            <a:r>
              <a:rPr lang="en-US" altLang="zh-CN" dirty="0" smtClean="0"/>
              <a:t>4</a:t>
            </a:r>
            <a:r>
              <a:rPr lang="zh-CN" altLang="en-US" dirty="0" smtClean="0"/>
              <a:t>）将</a:t>
            </a:r>
            <a:r>
              <a:rPr lang="zh-CN" altLang="en-US" dirty="0"/>
              <a:t>各个社区所有节点压缩成为一个结点，社区内点的权重转化为新结点环的权重，社区间权重转化为新结点边的权重</a:t>
            </a:r>
            <a:r>
              <a:rPr lang="zh-CN" altLang="en-US" dirty="0" smtClean="0"/>
              <a:t>。</a:t>
            </a:r>
            <a:endParaRPr lang="en-US" altLang="zh-CN" dirty="0" smtClean="0"/>
          </a:p>
          <a:p>
            <a:pPr>
              <a:lnSpc>
                <a:spcPct val="150000"/>
              </a:lnSpc>
            </a:pPr>
            <a:r>
              <a:rPr lang="en-US" altLang="zh-CN" dirty="0" smtClean="0"/>
              <a:t>5</a:t>
            </a:r>
            <a:r>
              <a:rPr lang="zh-CN" altLang="en-US" dirty="0" smtClean="0"/>
              <a:t>）重复</a:t>
            </a:r>
            <a:r>
              <a:rPr lang="zh-CN" altLang="en-US" dirty="0"/>
              <a:t>步骤</a:t>
            </a:r>
            <a:r>
              <a:rPr lang="en-US" altLang="zh-CN" dirty="0"/>
              <a:t>1-3</a:t>
            </a:r>
            <a:r>
              <a:rPr lang="zh-CN" altLang="en-US" dirty="0"/>
              <a:t>，直至算法稳定</a:t>
            </a:r>
            <a:r>
              <a:rPr lang="zh-CN" altLang="en-US" dirty="0" smtClean="0"/>
              <a:t>。</a:t>
            </a:r>
            <a:endParaRPr lang="zh-CN" altLang="en-US" dirty="0"/>
          </a:p>
        </p:txBody>
      </p:sp>
      <p:sp>
        <p:nvSpPr>
          <p:cNvPr id="43" name="矩形: 圆角 93"/>
          <p:cNvSpPr/>
          <p:nvPr/>
        </p:nvSpPr>
        <p:spPr>
          <a:xfrm>
            <a:off x="416451" y="1449479"/>
            <a:ext cx="3032502" cy="54375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0000"/>
              </a:lnSpc>
            </a:pPr>
            <a:r>
              <a:rPr lang="en-US" altLang="zh-CN" sz="2400" b="1" spc="300" dirty="0">
                <a:solidFill>
                  <a:schemeClr val="accent4"/>
                </a:solidFill>
                <a:latin typeface="+mn-ea"/>
              </a:rPr>
              <a:t>Louvain</a:t>
            </a:r>
            <a:r>
              <a:rPr lang="zh-CN" altLang="en-US" sz="2400" b="1" spc="300" dirty="0">
                <a:solidFill>
                  <a:schemeClr val="accent4"/>
                </a:solidFill>
                <a:latin typeface="+mn-ea"/>
              </a:rPr>
              <a:t>算法</a:t>
            </a:r>
            <a:endParaRPr lang="zh-CN" altLang="en-US" sz="2400" b="1" spc="300" dirty="0">
              <a:solidFill>
                <a:schemeClr val="accent4"/>
              </a:solidFill>
              <a:latin typeface="+mn-ea"/>
            </a:endParaRPr>
          </a:p>
        </p:txBody>
      </p:sp>
      <p:grpSp>
        <p:nvGrpSpPr>
          <p:cNvPr id="44" name="组合 43"/>
          <p:cNvGrpSpPr/>
          <p:nvPr/>
        </p:nvGrpSpPr>
        <p:grpSpPr>
          <a:xfrm>
            <a:off x="10463070" y="5723497"/>
            <a:ext cx="937250" cy="175081"/>
            <a:chOff x="10802319" y="5357813"/>
            <a:chExt cx="937250" cy="175081"/>
          </a:xfrm>
        </p:grpSpPr>
        <p:cxnSp>
          <p:nvCxnSpPr>
            <p:cNvPr id="45" name="直接连接符 44"/>
            <p:cNvCxnSpPr/>
            <p:nvPr/>
          </p:nvCxnSpPr>
          <p:spPr>
            <a:xfrm flipH="1">
              <a:off x="10802319" y="5357813"/>
              <a:ext cx="58562" cy="1750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a:off x="10899951" y="5357813"/>
              <a:ext cx="58562" cy="1750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10997583" y="5357813"/>
              <a:ext cx="58562" cy="1750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11095215" y="5357813"/>
              <a:ext cx="58562" cy="1750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11192847" y="5357813"/>
              <a:ext cx="58562" cy="1750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11290479" y="5357813"/>
              <a:ext cx="58562" cy="1750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11388111" y="5357813"/>
              <a:ext cx="58562" cy="1750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11485743" y="5357813"/>
              <a:ext cx="58562" cy="1750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11583375" y="5357813"/>
              <a:ext cx="58562" cy="1750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11681007" y="5357813"/>
              <a:ext cx="58562" cy="175081"/>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3" name="矩形 2"/>
          <p:cNvSpPr/>
          <p:nvPr/>
        </p:nvSpPr>
        <p:spPr>
          <a:xfrm>
            <a:off x="415591" y="237492"/>
            <a:ext cx="886782" cy="646331"/>
          </a:xfrm>
          <a:prstGeom prst="rect">
            <a:avLst/>
          </a:prstGeom>
        </p:spPr>
        <p:txBody>
          <a:bodyPr wrap="none">
            <a:spAutoFit/>
          </a:bodyPr>
          <a:lstStyle/>
          <a:p>
            <a:pPr lvl="0" algn="ctr">
              <a:defRPr/>
            </a:pPr>
            <a:r>
              <a:rPr lang="en-US" altLang="zh-CN" sz="3600" b="1" dirty="0" smtClean="0">
                <a:solidFill>
                  <a:prstClr val="white"/>
                </a:solidFill>
              </a:rPr>
              <a:t>2.2</a:t>
            </a:r>
            <a:endParaRPr lang="zh-CN" altLang="en-US" sz="3600" b="1" dirty="0">
              <a:solidFill>
                <a:prstClr val="white"/>
              </a:solidFill>
            </a:endParaRPr>
          </a:p>
        </p:txBody>
      </p:sp>
      <p:sp>
        <p:nvSpPr>
          <p:cNvPr id="12" name="矩形 11"/>
          <p:cNvSpPr/>
          <p:nvPr/>
        </p:nvSpPr>
        <p:spPr>
          <a:xfrm>
            <a:off x="1032266" y="2121215"/>
            <a:ext cx="9071714" cy="369332"/>
          </a:xfrm>
          <a:prstGeom prst="rect">
            <a:avLst/>
          </a:prstGeom>
        </p:spPr>
        <p:txBody>
          <a:bodyPr wrap="none">
            <a:spAutoFit/>
          </a:bodyPr>
          <a:lstStyle/>
          <a:p>
            <a:pPr algn="just">
              <a:spcAft>
                <a:spcPts val="0"/>
              </a:spcAft>
            </a:pPr>
            <a:r>
              <a:rPr lang="en-US" altLang="zh-CN" kern="100" dirty="0">
                <a:latin typeface="楷体_GB2312" panose="02010609030101010101" pitchFamily="49" charset="-122"/>
                <a:ea typeface="楷体_GB2312" panose="02010609030101010101" pitchFamily="49" charset="-122"/>
                <a:cs typeface="Times New Roman" panose="02020603050405020304" pitchFamily="18" charset="0"/>
              </a:rPr>
              <a:t>Louvain</a:t>
            </a:r>
            <a:r>
              <a:rPr lang="zh-CN" altLang="en-US" kern="100" dirty="0">
                <a:latin typeface="楷体_GB2312" panose="02010609030101010101" pitchFamily="49" charset="-122"/>
                <a:ea typeface="楷体_GB2312" panose="02010609030101010101" pitchFamily="49" charset="-122"/>
                <a:cs typeface="Times New Roman" panose="02020603050405020304" pitchFamily="18" charset="0"/>
              </a:rPr>
              <a:t>算法是基于模块度的算法，其优化目标就是最大化整个社区网络结构的模块度。</a:t>
            </a:r>
            <a:endParaRPr lang="zh-CN" altLang="zh-CN" sz="1400" kern="100" dirty="0">
              <a:effectLst/>
              <a:latin typeface="楷体_GB2312" panose="02010609030101010101" pitchFamily="49" charset="-122"/>
              <a:ea typeface="楷体_GB2312" panose="02010609030101010101" pitchFamily="49" charset="-122"/>
              <a:cs typeface="Times New Roman" panose="02020603050405020304" pitchFamily="18" charset="0"/>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214003" y="7240679"/>
            <a:ext cx="7932491" cy="4730550"/>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30000" decel="30000" fill="hold" nodeType="clickEffect">
                                  <p:stCondLst>
                                    <p:cond delay="0"/>
                                  </p:stCondLst>
                                  <p:childTnLst>
                                    <p:animMotion origin="layout" path="M -2.29167E-6 0.12223 L 0.00795 -0.87847 " pathEditMode="relative" rAng="0" ptsTypes="AA">
                                      <p:cBhvr>
                                        <p:cTn id="6" dur="500" fill="hold"/>
                                        <p:tgtEl>
                                          <p:spTgt spid="5"/>
                                        </p:tgtEl>
                                        <p:attrNameLst>
                                          <p:attrName>ppt_x</p:attrName>
                                          <p:attrName>ppt_y</p:attrName>
                                        </p:attrNameLst>
                                      </p:cBhvr>
                                      <p:rCtr x="391" y="-500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p:txBody>
          <a:bodyPr/>
          <a:lstStyle/>
          <a:p>
            <a:r>
              <a:rPr lang="en-US" altLang="zh-CN" dirty="0">
                <a:sym typeface="+mn-lt"/>
              </a:rPr>
              <a:t>SNA</a:t>
            </a:r>
            <a:r>
              <a:rPr lang="en-US" altLang="zh-CN" dirty="0" smtClean="0">
                <a:sym typeface="+mn-lt"/>
              </a:rPr>
              <a:t>——GN Vs </a:t>
            </a:r>
            <a:r>
              <a:rPr lang="en-US" altLang="zh-CN" dirty="0" smtClean="0"/>
              <a:t>Louvain</a:t>
            </a:r>
            <a:r>
              <a:rPr lang="zh-CN" altLang="en-US" dirty="0"/>
              <a:t>算法</a:t>
            </a:r>
            <a:endParaRPr lang="zh-CN" altLang="en-US" dirty="0"/>
          </a:p>
        </p:txBody>
      </p:sp>
      <p:grpSp>
        <p:nvGrpSpPr>
          <p:cNvPr id="44" name="组合 43"/>
          <p:cNvGrpSpPr/>
          <p:nvPr/>
        </p:nvGrpSpPr>
        <p:grpSpPr>
          <a:xfrm>
            <a:off x="10463070" y="5723497"/>
            <a:ext cx="937250" cy="175081"/>
            <a:chOff x="10802319" y="5357813"/>
            <a:chExt cx="937250" cy="175081"/>
          </a:xfrm>
        </p:grpSpPr>
        <p:cxnSp>
          <p:nvCxnSpPr>
            <p:cNvPr id="45" name="直接连接符 44"/>
            <p:cNvCxnSpPr/>
            <p:nvPr/>
          </p:nvCxnSpPr>
          <p:spPr>
            <a:xfrm flipH="1">
              <a:off x="10802319" y="5357813"/>
              <a:ext cx="58562" cy="1750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a:off x="10899951" y="5357813"/>
              <a:ext cx="58562" cy="1750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10997583" y="5357813"/>
              <a:ext cx="58562" cy="1750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11095215" y="5357813"/>
              <a:ext cx="58562" cy="1750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11192847" y="5357813"/>
              <a:ext cx="58562" cy="1750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11290479" y="5357813"/>
              <a:ext cx="58562" cy="1750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11388111" y="5357813"/>
              <a:ext cx="58562" cy="1750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11485743" y="5357813"/>
              <a:ext cx="58562" cy="1750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11583375" y="5357813"/>
              <a:ext cx="58562" cy="1750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11681007" y="5357813"/>
              <a:ext cx="58562" cy="175081"/>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3" name="矩形 2"/>
          <p:cNvSpPr/>
          <p:nvPr/>
        </p:nvSpPr>
        <p:spPr>
          <a:xfrm>
            <a:off x="415591" y="237492"/>
            <a:ext cx="886782" cy="646331"/>
          </a:xfrm>
          <a:prstGeom prst="rect">
            <a:avLst/>
          </a:prstGeom>
        </p:spPr>
        <p:txBody>
          <a:bodyPr wrap="none">
            <a:spAutoFit/>
          </a:bodyPr>
          <a:lstStyle/>
          <a:p>
            <a:pPr lvl="0" algn="ctr">
              <a:defRPr/>
            </a:pPr>
            <a:r>
              <a:rPr lang="en-US" altLang="zh-CN" sz="3600" b="1" dirty="0" smtClean="0">
                <a:solidFill>
                  <a:prstClr val="white"/>
                </a:solidFill>
              </a:rPr>
              <a:t>2.2</a:t>
            </a:r>
            <a:endParaRPr lang="zh-CN" altLang="en-US" sz="3600" b="1" dirty="0">
              <a:solidFill>
                <a:prstClr val="white"/>
              </a:solidFill>
            </a:endParaRPr>
          </a:p>
        </p:txBody>
      </p:sp>
      <p:sp>
        <p:nvSpPr>
          <p:cNvPr id="19" name="矩形 18"/>
          <p:cNvSpPr/>
          <p:nvPr/>
        </p:nvSpPr>
        <p:spPr>
          <a:xfrm>
            <a:off x="660400" y="2426768"/>
            <a:ext cx="5246913" cy="3438071"/>
          </a:xfrm>
          <a:prstGeom prst="rect">
            <a:avLst/>
          </a:prstGeom>
          <a:solidFill>
            <a:schemeClr val="bg1"/>
          </a:solidFill>
          <a:ln>
            <a:noFill/>
          </a:ln>
          <a:effectLst>
            <a:outerShdw blurRad="165100" sx="101000" sy="10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987539" y="1342080"/>
            <a:ext cx="10090604" cy="400110"/>
          </a:xfrm>
          <a:prstGeom prst="rect">
            <a:avLst/>
          </a:prstGeom>
          <a:noFill/>
        </p:spPr>
        <p:txBody>
          <a:bodyPr wrap="square" lIns="0" tIns="0" rIns="0" bIns="0" rtlCol="0">
            <a:spAutoFit/>
          </a:bodyPr>
          <a:lstStyle/>
          <a:p>
            <a:pPr>
              <a:lnSpc>
                <a:spcPct val="130000"/>
              </a:lnSpc>
            </a:pPr>
            <a:r>
              <a:rPr lang="en-US" altLang="zh-CN" sz="2000" spc="300" dirty="0"/>
              <a:t>Louvain</a:t>
            </a:r>
            <a:r>
              <a:rPr lang="zh-CN" altLang="en-US" sz="2000" spc="300" dirty="0"/>
              <a:t>算法可以理解</a:t>
            </a:r>
            <a:r>
              <a:rPr lang="zh-CN" altLang="en-US" sz="2000" spc="300" dirty="0" smtClean="0"/>
              <a:t>成</a:t>
            </a:r>
            <a:r>
              <a:rPr lang="en-US" altLang="zh-CN" sz="2000" spc="300" dirty="0" smtClean="0"/>
              <a:t>GN</a:t>
            </a:r>
            <a:r>
              <a:rPr lang="zh-CN" altLang="en-US" sz="2000" spc="300" dirty="0" smtClean="0"/>
              <a:t>算法的</a:t>
            </a:r>
            <a:r>
              <a:rPr lang="zh-CN" altLang="en-US" sz="2000" spc="300" dirty="0"/>
              <a:t>逆过程。</a:t>
            </a:r>
            <a:endParaRPr lang="zh-CN" altLang="en-US" sz="2000" spc="300" dirty="0"/>
          </a:p>
        </p:txBody>
      </p:sp>
      <p:sp>
        <p:nvSpPr>
          <p:cNvPr id="21" name="椭圆 20"/>
          <p:cNvSpPr/>
          <p:nvPr/>
        </p:nvSpPr>
        <p:spPr>
          <a:xfrm>
            <a:off x="2757298" y="2649204"/>
            <a:ext cx="1020741" cy="1020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1955799" y="3793345"/>
            <a:ext cx="2656114" cy="505588"/>
          </a:xfrm>
          <a:prstGeom prst="rect">
            <a:avLst/>
          </a:prstGeom>
          <a:noFill/>
        </p:spPr>
        <p:txBody>
          <a:bodyPr wrap="square" lIns="0" tIns="0" rIns="0" bIns="0" rtlCol="0">
            <a:spAutoFit/>
          </a:bodyPr>
          <a:lstStyle/>
          <a:p>
            <a:pPr algn="ctr">
              <a:lnSpc>
                <a:spcPct val="130000"/>
              </a:lnSpc>
            </a:pPr>
            <a:r>
              <a:rPr lang="en-US" altLang="zh-CN" sz="2800" b="1" spc="300" dirty="0" smtClean="0">
                <a:solidFill>
                  <a:schemeClr val="accent1"/>
                </a:solidFill>
                <a:latin typeface="+mj-ea"/>
                <a:ea typeface="+mj-ea"/>
              </a:rPr>
              <a:t>GN</a:t>
            </a:r>
            <a:r>
              <a:rPr lang="zh-CN" altLang="en-US" sz="2800" b="1" spc="300" dirty="0" smtClean="0">
                <a:solidFill>
                  <a:schemeClr val="accent1"/>
                </a:solidFill>
                <a:latin typeface="+mj-ea"/>
                <a:ea typeface="+mj-ea"/>
              </a:rPr>
              <a:t>算法</a:t>
            </a:r>
            <a:endParaRPr lang="zh-CN" altLang="en-US" sz="2800" b="1" spc="300" dirty="0">
              <a:solidFill>
                <a:schemeClr val="accent1"/>
              </a:solidFill>
              <a:latin typeface="+mj-ea"/>
              <a:ea typeface="+mj-ea"/>
            </a:endParaRPr>
          </a:p>
        </p:txBody>
      </p:sp>
      <p:sp>
        <p:nvSpPr>
          <p:cNvPr id="23" name="文本框 22"/>
          <p:cNvSpPr txBox="1"/>
          <p:nvPr/>
        </p:nvSpPr>
        <p:spPr>
          <a:xfrm>
            <a:off x="1422874" y="4607900"/>
            <a:ext cx="4120243" cy="685124"/>
          </a:xfrm>
          <a:prstGeom prst="rect">
            <a:avLst/>
          </a:prstGeom>
          <a:noFill/>
        </p:spPr>
        <p:txBody>
          <a:bodyPr wrap="square" lIns="0" tIns="0" rIns="0" bIns="0" rtlCol="0">
            <a:spAutoFit/>
          </a:bodyPr>
          <a:lstStyle/>
          <a:p>
            <a:pPr algn="ctr">
              <a:lnSpc>
                <a:spcPct val="130000"/>
              </a:lnSpc>
            </a:pPr>
            <a:r>
              <a:rPr lang="zh-CN" altLang="en-US" spc="300" dirty="0" smtClean="0">
                <a:solidFill>
                  <a:schemeClr val="tx1">
                    <a:lumMod val="85000"/>
                    <a:lumOff val="15000"/>
                  </a:schemeClr>
                </a:solidFill>
              </a:rPr>
              <a:t>思</a:t>
            </a:r>
            <a:r>
              <a:rPr lang="zh-CN" altLang="en-US" spc="300" dirty="0">
                <a:solidFill>
                  <a:schemeClr val="tx1">
                    <a:lumMod val="85000"/>
                    <a:lumOff val="15000"/>
                  </a:schemeClr>
                </a:solidFill>
              </a:rPr>
              <a:t>路是不断拆边</a:t>
            </a:r>
            <a:r>
              <a:rPr lang="zh-CN" altLang="en-US" spc="300" dirty="0" smtClean="0">
                <a:solidFill>
                  <a:schemeClr val="tx1">
                    <a:lumMod val="85000"/>
                    <a:lumOff val="15000"/>
                  </a:schemeClr>
                </a:solidFill>
              </a:rPr>
              <a:t>，</a:t>
            </a:r>
            <a:endParaRPr lang="en-US" altLang="zh-CN" spc="300" dirty="0" smtClean="0">
              <a:solidFill>
                <a:schemeClr val="tx1">
                  <a:lumMod val="85000"/>
                  <a:lumOff val="15000"/>
                </a:schemeClr>
              </a:solidFill>
            </a:endParaRPr>
          </a:p>
          <a:p>
            <a:pPr algn="ctr">
              <a:lnSpc>
                <a:spcPct val="130000"/>
              </a:lnSpc>
            </a:pPr>
            <a:r>
              <a:rPr lang="zh-CN" altLang="en-US" spc="300" dirty="0" smtClean="0">
                <a:solidFill>
                  <a:schemeClr val="tx1">
                    <a:lumMod val="85000"/>
                    <a:lumOff val="15000"/>
                  </a:schemeClr>
                </a:solidFill>
              </a:rPr>
              <a:t>类</a:t>
            </a:r>
            <a:r>
              <a:rPr lang="zh-CN" altLang="en-US" spc="300" dirty="0">
                <a:solidFill>
                  <a:schemeClr val="tx1">
                    <a:lumMod val="85000"/>
                    <a:lumOff val="15000"/>
                  </a:schemeClr>
                </a:solidFill>
              </a:rPr>
              <a:t>似于自下而上的层次聚类。</a:t>
            </a:r>
            <a:endParaRPr lang="zh-CN" altLang="en-US" spc="300" dirty="0">
              <a:solidFill>
                <a:schemeClr val="tx1">
                  <a:lumMod val="85000"/>
                  <a:lumOff val="15000"/>
                </a:schemeClr>
              </a:solidFill>
            </a:endParaRPr>
          </a:p>
        </p:txBody>
      </p:sp>
      <p:sp>
        <p:nvSpPr>
          <p:cNvPr id="24" name="矩形 23"/>
          <p:cNvSpPr/>
          <p:nvPr/>
        </p:nvSpPr>
        <p:spPr>
          <a:xfrm>
            <a:off x="6284688" y="2426768"/>
            <a:ext cx="5246911" cy="3438071"/>
          </a:xfrm>
          <a:prstGeom prst="rect">
            <a:avLst/>
          </a:prstGeom>
          <a:solidFill>
            <a:schemeClr val="bg1"/>
          </a:solidFill>
          <a:ln>
            <a:noFill/>
          </a:ln>
          <a:effectLst>
            <a:outerShdw blurRad="165100" sx="101000" sy="10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8397772" y="2649204"/>
            <a:ext cx="1020741" cy="102074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7580086" y="3793345"/>
            <a:ext cx="2656114" cy="505588"/>
          </a:xfrm>
          <a:prstGeom prst="rect">
            <a:avLst/>
          </a:prstGeom>
          <a:noFill/>
        </p:spPr>
        <p:txBody>
          <a:bodyPr wrap="square" lIns="0" tIns="0" rIns="0" bIns="0" rtlCol="0">
            <a:spAutoFit/>
          </a:bodyPr>
          <a:lstStyle/>
          <a:p>
            <a:pPr algn="ctr">
              <a:lnSpc>
                <a:spcPct val="130000"/>
              </a:lnSpc>
            </a:pPr>
            <a:r>
              <a:rPr lang="en-US" altLang="zh-CN" sz="2800" b="1" spc="300" dirty="0">
                <a:solidFill>
                  <a:schemeClr val="accent4"/>
                </a:solidFill>
                <a:latin typeface="+mj-ea"/>
                <a:ea typeface="+mj-ea"/>
              </a:rPr>
              <a:t>Louvain</a:t>
            </a:r>
            <a:r>
              <a:rPr lang="zh-CN" altLang="en-US" sz="2800" b="1" spc="300" dirty="0">
                <a:solidFill>
                  <a:schemeClr val="accent4"/>
                </a:solidFill>
                <a:latin typeface="+mj-ea"/>
                <a:ea typeface="+mj-ea"/>
              </a:rPr>
              <a:t>算法</a:t>
            </a:r>
            <a:endParaRPr lang="zh-CN" altLang="en-US" sz="2800" b="1" spc="300" dirty="0">
              <a:solidFill>
                <a:schemeClr val="accent4"/>
              </a:solidFill>
              <a:latin typeface="+mj-ea"/>
              <a:ea typeface="+mj-ea"/>
            </a:endParaRPr>
          </a:p>
        </p:txBody>
      </p:sp>
      <p:sp>
        <p:nvSpPr>
          <p:cNvPr id="27" name="文本框 26"/>
          <p:cNvSpPr txBox="1"/>
          <p:nvPr/>
        </p:nvSpPr>
        <p:spPr>
          <a:xfrm>
            <a:off x="6843533" y="4622790"/>
            <a:ext cx="4619170" cy="685124"/>
          </a:xfrm>
          <a:prstGeom prst="rect">
            <a:avLst/>
          </a:prstGeom>
          <a:noFill/>
        </p:spPr>
        <p:txBody>
          <a:bodyPr wrap="square" lIns="0" tIns="0" rIns="0" bIns="0" rtlCol="0">
            <a:spAutoFit/>
          </a:bodyPr>
          <a:lstStyle/>
          <a:p>
            <a:pPr algn="ctr">
              <a:lnSpc>
                <a:spcPct val="130000"/>
              </a:lnSpc>
            </a:pPr>
            <a:r>
              <a:rPr lang="zh-CN" altLang="en-US" spc="300" dirty="0">
                <a:solidFill>
                  <a:schemeClr val="tx1">
                    <a:lumMod val="85000"/>
                    <a:lumOff val="15000"/>
                  </a:schemeClr>
                </a:solidFill>
              </a:rPr>
              <a:t>思路</a:t>
            </a:r>
            <a:r>
              <a:rPr lang="zh-CN" altLang="en-US" spc="300" dirty="0" smtClean="0">
                <a:solidFill>
                  <a:schemeClr val="tx1">
                    <a:lumMod val="85000"/>
                    <a:lumOff val="15000"/>
                  </a:schemeClr>
                </a:solidFill>
              </a:rPr>
              <a:t>不</a:t>
            </a:r>
            <a:r>
              <a:rPr lang="zh-CN" altLang="en-US" spc="300" dirty="0">
                <a:solidFill>
                  <a:schemeClr val="tx1">
                    <a:lumMod val="85000"/>
                    <a:lumOff val="15000"/>
                  </a:schemeClr>
                </a:solidFill>
              </a:rPr>
              <a:t>断凝聚</a:t>
            </a:r>
            <a:r>
              <a:rPr lang="zh-CN" altLang="en-US" spc="300" dirty="0" smtClean="0">
                <a:solidFill>
                  <a:schemeClr val="tx1">
                    <a:lumMod val="85000"/>
                    <a:lumOff val="15000"/>
                  </a:schemeClr>
                </a:solidFill>
              </a:rPr>
              <a:t>，</a:t>
            </a:r>
            <a:endParaRPr lang="en-US" altLang="zh-CN" spc="300" dirty="0" smtClean="0">
              <a:solidFill>
                <a:schemeClr val="tx1">
                  <a:lumMod val="85000"/>
                  <a:lumOff val="15000"/>
                </a:schemeClr>
              </a:solidFill>
            </a:endParaRPr>
          </a:p>
          <a:p>
            <a:pPr algn="ctr">
              <a:lnSpc>
                <a:spcPct val="130000"/>
              </a:lnSpc>
            </a:pPr>
            <a:r>
              <a:rPr lang="zh-CN" altLang="en-US" spc="300" dirty="0" smtClean="0">
                <a:solidFill>
                  <a:schemeClr val="tx1">
                    <a:lumMod val="85000"/>
                    <a:lumOff val="15000"/>
                  </a:schemeClr>
                </a:solidFill>
              </a:rPr>
              <a:t>类</a:t>
            </a:r>
            <a:r>
              <a:rPr lang="zh-CN" altLang="en-US" spc="300" dirty="0">
                <a:solidFill>
                  <a:schemeClr val="tx1">
                    <a:lumMod val="85000"/>
                    <a:lumOff val="15000"/>
                  </a:schemeClr>
                </a:solidFill>
              </a:rPr>
              <a:t>似于自下而上的层次聚类。</a:t>
            </a:r>
            <a:endParaRPr lang="zh-CN" altLang="en-US" spc="300" dirty="0">
              <a:solidFill>
                <a:schemeClr val="tx1">
                  <a:lumMod val="85000"/>
                  <a:lumOff val="15000"/>
                </a:schemeClr>
              </a:solidFill>
            </a:endParaRPr>
          </a:p>
        </p:txBody>
      </p:sp>
      <p:grpSp>
        <p:nvGrpSpPr>
          <p:cNvPr id="28" name="组合 27"/>
          <p:cNvGrpSpPr/>
          <p:nvPr/>
        </p:nvGrpSpPr>
        <p:grpSpPr>
          <a:xfrm flipV="1">
            <a:off x="8672105" y="2941781"/>
            <a:ext cx="481013" cy="454026"/>
            <a:chOff x="1528763" y="4175125"/>
            <a:chExt cx="481013" cy="454026"/>
          </a:xfrm>
          <a:solidFill>
            <a:schemeClr val="bg1"/>
          </a:solidFill>
        </p:grpSpPr>
        <p:sp>
          <p:nvSpPr>
            <p:cNvPr id="29" name="Freeform 82"/>
            <p:cNvSpPr/>
            <p:nvPr/>
          </p:nvSpPr>
          <p:spPr bwMode="auto">
            <a:xfrm>
              <a:off x="1603375" y="4175125"/>
              <a:ext cx="330200" cy="398463"/>
            </a:xfrm>
            <a:custGeom>
              <a:avLst/>
              <a:gdLst>
                <a:gd name="T0" fmla="*/ 4 w 88"/>
                <a:gd name="T1" fmla="*/ 46 h 106"/>
                <a:gd name="T2" fmla="*/ 42 w 88"/>
                <a:gd name="T3" fmla="*/ 8 h 106"/>
                <a:gd name="T4" fmla="*/ 42 w 88"/>
                <a:gd name="T5" fmla="*/ 104 h 106"/>
                <a:gd name="T6" fmla="*/ 44 w 88"/>
                <a:gd name="T7" fmla="*/ 106 h 106"/>
                <a:gd name="T8" fmla="*/ 46 w 88"/>
                <a:gd name="T9" fmla="*/ 104 h 106"/>
                <a:gd name="T10" fmla="*/ 46 w 88"/>
                <a:gd name="T11" fmla="*/ 8 h 106"/>
                <a:gd name="T12" fmla="*/ 84 w 88"/>
                <a:gd name="T13" fmla="*/ 46 h 106"/>
                <a:gd name="T14" fmla="*/ 88 w 88"/>
                <a:gd name="T15" fmla="*/ 46 h 106"/>
                <a:gd name="T16" fmla="*/ 88 w 88"/>
                <a:gd name="T17" fmla="*/ 43 h 106"/>
                <a:gd name="T18" fmla="*/ 46 w 88"/>
                <a:gd name="T19" fmla="*/ 1 h 106"/>
                <a:gd name="T20" fmla="*/ 42 w 88"/>
                <a:gd name="T21" fmla="*/ 1 h 106"/>
                <a:gd name="T22" fmla="*/ 0 w 88"/>
                <a:gd name="T23" fmla="*/ 43 h 106"/>
                <a:gd name="T24" fmla="*/ 0 w 88"/>
                <a:gd name="T25" fmla="*/ 46 h 106"/>
                <a:gd name="T26" fmla="*/ 4 w 88"/>
                <a:gd name="T27" fmla="*/ 4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106">
                  <a:moveTo>
                    <a:pt x="4" y="46"/>
                  </a:moveTo>
                  <a:cubicBezTo>
                    <a:pt x="42" y="8"/>
                    <a:pt x="42" y="8"/>
                    <a:pt x="42" y="8"/>
                  </a:cubicBezTo>
                  <a:cubicBezTo>
                    <a:pt x="42" y="104"/>
                    <a:pt x="42" y="104"/>
                    <a:pt x="42" y="104"/>
                  </a:cubicBezTo>
                  <a:cubicBezTo>
                    <a:pt x="42" y="105"/>
                    <a:pt x="43" y="106"/>
                    <a:pt x="44" y="106"/>
                  </a:cubicBezTo>
                  <a:cubicBezTo>
                    <a:pt x="45" y="106"/>
                    <a:pt x="46" y="105"/>
                    <a:pt x="46" y="104"/>
                  </a:cubicBezTo>
                  <a:cubicBezTo>
                    <a:pt x="46" y="8"/>
                    <a:pt x="46" y="8"/>
                    <a:pt x="46" y="8"/>
                  </a:cubicBezTo>
                  <a:cubicBezTo>
                    <a:pt x="84" y="46"/>
                    <a:pt x="84" y="46"/>
                    <a:pt x="84" y="46"/>
                  </a:cubicBezTo>
                  <a:cubicBezTo>
                    <a:pt x="85" y="47"/>
                    <a:pt x="87" y="47"/>
                    <a:pt x="88" y="46"/>
                  </a:cubicBezTo>
                  <a:cubicBezTo>
                    <a:pt x="88" y="45"/>
                    <a:pt x="88" y="44"/>
                    <a:pt x="88" y="43"/>
                  </a:cubicBezTo>
                  <a:cubicBezTo>
                    <a:pt x="46" y="1"/>
                    <a:pt x="46" y="1"/>
                    <a:pt x="46" y="1"/>
                  </a:cubicBezTo>
                  <a:cubicBezTo>
                    <a:pt x="45" y="0"/>
                    <a:pt x="43" y="0"/>
                    <a:pt x="42" y="1"/>
                  </a:cubicBezTo>
                  <a:cubicBezTo>
                    <a:pt x="0" y="43"/>
                    <a:pt x="0" y="43"/>
                    <a:pt x="0" y="43"/>
                  </a:cubicBezTo>
                  <a:cubicBezTo>
                    <a:pt x="0" y="44"/>
                    <a:pt x="0" y="45"/>
                    <a:pt x="0" y="46"/>
                  </a:cubicBezTo>
                  <a:cubicBezTo>
                    <a:pt x="1" y="47"/>
                    <a:pt x="3" y="47"/>
                    <a:pt x="4" y="46"/>
                  </a:cubicBezTo>
                  <a:close/>
                </a:path>
              </a:pathLst>
            </a:custGeom>
            <a:grp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0" name="Freeform 83"/>
            <p:cNvSpPr/>
            <p:nvPr/>
          </p:nvSpPr>
          <p:spPr bwMode="auto">
            <a:xfrm>
              <a:off x="1528763" y="4557713"/>
              <a:ext cx="481013" cy="71438"/>
            </a:xfrm>
            <a:custGeom>
              <a:avLst/>
              <a:gdLst>
                <a:gd name="T0" fmla="*/ 126 w 128"/>
                <a:gd name="T1" fmla="*/ 0 h 19"/>
                <a:gd name="T2" fmla="*/ 123 w 128"/>
                <a:gd name="T3" fmla="*/ 2 h 19"/>
                <a:gd name="T4" fmla="*/ 123 w 128"/>
                <a:gd name="T5" fmla="*/ 14 h 19"/>
                <a:gd name="T6" fmla="*/ 5 w 128"/>
                <a:gd name="T7" fmla="*/ 14 h 19"/>
                <a:gd name="T8" fmla="*/ 5 w 128"/>
                <a:gd name="T9" fmla="*/ 2 h 19"/>
                <a:gd name="T10" fmla="*/ 2 w 128"/>
                <a:gd name="T11" fmla="*/ 0 h 19"/>
                <a:gd name="T12" fmla="*/ 0 w 128"/>
                <a:gd name="T13" fmla="*/ 2 h 19"/>
                <a:gd name="T14" fmla="*/ 0 w 128"/>
                <a:gd name="T15" fmla="*/ 17 h 19"/>
                <a:gd name="T16" fmla="*/ 2 w 128"/>
                <a:gd name="T17" fmla="*/ 19 h 19"/>
                <a:gd name="T18" fmla="*/ 126 w 128"/>
                <a:gd name="T19" fmla="*/ 19 h 19"/>
                <a:gd name="T20" fmla="*/ 128 w 128"/>
                <a:gd name="T21" fmla="*/ 17 h 19"/>
                <a:gd name="T22" fmla="*/ 128 w 128"/>
                <a:gd name="T23" fmla="*/ 2 h 19"/>
                <a:gd name="T24" fmla="*/ 126 w 128"/>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8" h="19">
                  <a:moveTo>
                    <a:pt x="126" y="0"/>
                  </a:moveTo>
                  <a:cubicBezTo>
                    <a:pt x="124" y="0"/>
                    <a:pt x="123" y="1"/>
                    <a:pt x="123" y="2"/>
                  </a:cubicBezTo>
                  <a:cubicBezTo>
                    <a:pt x="123" y="14"/>
                    <a:pt x="123" y="14"/>
                    <a:pt x="123" y="14"/>
                  </a:cubicBezTo>
                  <a:cubicBezTo>
                    <a:pt x="5" y="14"/>
                    <a:pt x="5" y="14"/>
                    <a:pt x="5" y="14"/>
                  </a:cubicBezTo>
                  <a:cubicBezTo>
                    <a:pt x="5" y="2"/>
                    <a:pt x="5" y="2"/>
                    <a:pt x="5" y="2"/>
                  </a:cubicBezTo>
                  <a:cubicBezTo>
                    <a:pt x="5" y="1"/>
                    <a:pt x="4" y="0"/>
                    <a:pt x="2" y="0"/>
                  </a:cubicBezTo>
                  <a:cubicBezTo>
                    <a:pt x="1" y="0"/>
                    <a:pt x="0" y="1"/>
                    <a:pt x="0" y="2"/>
                  </a:cubicBezTo>
                  <a:cubicBezTo>
                    <a:pt x="0" y="17"/>
                    <a:pt x="0" y="17"/>
                    <a:pt x="0" y="17"/>
                  </a:cubicBezTo>
                  <a:cubicBezTo>
                    <a:pt x="0" y="18"/>
                    <a:pt x="1" y="19"/>
                    <a:pt x="2" y="19"/>
                  </a:cubicBezTo>
                  <a:cubicBezTo>
                    <a:pt x="126" y="19"/>
                    <a:pt x="126" y="19"/>
                    <a:pt x="126" y="19"/>
                  </a:cubicBezTo>
                  <a:cubicBezTo>
                    <a:pt x="127" y="19"/>
                    <a:pt x="128" y="18"/>
                    <a:pt x="128" y="17"/>
                  </a:cubicBezTo>
                  <a:cubicBezTo>
                    <a:pt x="128" y="2"/>
                    <a:pt x="128" y="2"/>
                    <a:pt x="128" y="2"/>
                  </a:cubicBezTo>
                  <a:cubicBezTo>
                    <a:pt x="128" y="1"/>
                    <a:pt x="127" y="0"/>
                    <a:pt x="126" y="0"/>
                  </a:cubicBezTo>
                  <a:close/>
                </a:path>
              </a:pathLst>
            </a:custGeom>
            <a:grp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pSp>
      <p:grpSp>
        <p:nvGrpSpPr>
          <p:cNvPr id="31" name="组合 30"/>
          <p:cNvGrpSpPr/>
          <p:nvPr/>
        </p:nvGrpSpPr>
        <p:grpSpPr>
          <a:xfrm>
            <a:off x="3019446" y="2932854"/>
            <a:ext cx="479425" cy="454026"/>
            <a:chOff x="568325" y="4175125"/>
            <a:chExt cx="479425" cy="454026"/>
          </a:xfrm>
          <a:solidFill>
            <a:schemeClr val="bg1"/>
          </a:solidFill>
        </p:grpSpPr>
        <p:sp>
          <p:nvSpPr>
            <p:cNvPr id="32" name="Freeform 84"/>
            <p:cNvSpPr/>
            <p:nvPr/>
          </p:nvSpPr>
          <p:spPr bwMode="auto">
            <a:xfrm flipV="1">
              <a:off x="642938" y="4175125"/>
              <a:ext cx="330200" cy="398463"/>
            </a:xfrm>
            <a:custGeom>
              <a:avLst/>
              <a:gdLst>
                <a:gd name="T0" fmla="*/ 42 w 88"/>
                <a:gd name="T1" fmla="*/ 105 h 106"/>
                <a:gd name="T2" fmla="*/ 46 w 88"/>
                <a:gd name="T3" fmla="*/ 105 h 106"/>
                <a:gd name="T4" fmla="*/ 88 w 88"/>
                <a:gd name="T5" fmla="*/ 63 h 106"/>
                <a:gd name="T6" fmla="*/ 88 w 88"/>
                <a:gd name="T7" fmla="*/ 62 h 106"/>
                <a:gd name="T8" fmla="*/ 88 w 88"/>
                <a:gd name="T9" fmla="*/ 60 h 106"/>
                <a:gd name="T10" fmla="*/ 84 w 88"/>
                <a:gd name="T11" fmla="*/ 60 h 106"/>
                <a:gd name="T12" fmla="*/ 46 w 88"/>
                <a:gd name="T13" fmla="*/ 98 h 106"/>
                <a:gd name="T14" fmla="*/ 46 w 88"/>
                <a:gd name="T15" fmla="*/ 3 h 106"/>
                <a:gd name="T16" fmla="*/ 44 w 88"/>
                <a:gd name="T17" fmla="*/ 0 h 106"/>
                <a:gd name="T18" fmla="*/ 42 w 88"/>
                <a:gd name="T19" fmla="*/ 3 h 106"/>
                <a:gd name="T20" fmla="*/ 42 w 88"/>
                <a:gd name="T21" fmla="*/ 98 h 106"/>
                <a:gd name="T22" fmla="*/ 4 w 88"/>
                <a:gd name="T23" fmla="*/ 60 h 106"/>
                <a:gd name="T24" fmla="*/ 2 w 88"/>
                <a:gd name="T25" fmla="*/ 60 h 106"/>
                <a:gd name="T26" fmla="*/ 0 w 88"/>
                <a:gd name="T27" fmla="*/ 60 h 106"/>
                <a:gd name="T28" fmla="*/ 0 w 88"/>
                <a:gd name="T29" fmla="*/ 62 h 106"/>
                <a:gd name="T30" fmla="*/ 0 w 88"/>
                <a:gd name="T31" fmla="*/ 63 h 106"/>
                <a:gd name="T32" fmla="*/ 42 w 88"/>
                <a:gd name="T33" fmla="*/ 10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8" h="106">
                  <a:moveTo>
                    <a:pt x="42" y="105"/>
                  </a:moveTo>
                  <a:cubicBezTo>
                    <a:pt x="43" y="106"/>
                    <a:pt x="45" y="106"/>
                    <a:pt x="46" y="105"/>
                  </a:cubicBezTo>
                  <a:cubicBezTo>
                    <a:pt x="88" y="63"/>
                    <a:pt x="88" y="63"/>
                    <a:pt x="88" y="63"/>
                  </a:cubicBezTo>
                  <a:cubicBezTo>
                    <a:pt x="88" y="63"/>
                    <a:pt x="88" y="62"/>
                    <a:pt x="88" y="62"/>
                  </a:cubicBezTo>
                  <a:cubicBezTo>
                    <a:pt x="88" y="61"/>
                    <a:pt x="88" y="61"/>
                    <a:pt x="88" y="60"/>
                  </a:cubicBezTo>
                  <a:cubicBezTo>
                    <a:pt x="87" y="59"/>
                    <a:pt x="85" y="59"/>
                    <a:pt x="84" y="60"/>
                  </a:cubicBezTo>
                  <a:cubicBezTo>
                    <a:pt x="46" y="98"/>
                    <a:pt x="46" y="98"/>
                    <a:pt x="46" y="98"/>
                  </a:cubicBezTo>
                  <a:cubicBezTo>
                    <a:pt x="46" y="3"/>
                    <a:pt x="46" y="3"/>
                    <a:pt x="46" y="3"/>
                  </a:cubicBezTo>
                  <a:cubicBezTo>
                    <a:pt x="46" y="1"/>
                    <a:pt x="45" y="0"/>
                    <a:pt x="44" y="0"/>
                  </a:cubicBezTo>
                  <a:cubicBezTo>
                    <a:pt x="43" y="0"/>
                    <a:pt x="42" y="1"/>
                    <a:pt x="42" y="3"/>
                  </a:cubicBezTo>
                  <a:cubicBezTo>
                    <a:pt x="42" y="98"/>
                    <a:pt x="42" y="98"/>
                    <a:pt x="42" y="98"/>
                  </a:cubicBezTo>
                  <a:cubicBezTo>
                    <a:pt x="4" y="60"/>
                    <a:pt x="4" y="60"/>
                    <a:pt x="4" y="60"/>
                  </a:cubicBezTo>
                  <a:cubicBezTo>
                    <a:pt x="3" y="60"/>
                    <a:pt x="3" y="60"/>
                    <a:pt x="2" y="60"/>
                  </a:cubicBezTo>
                  <a:cubicBezTo>
                    <a:pt x="1" y="60"/>
                    <a:pt x="1" y="60"/>
                    <a:pt x="0" y="60"/>
                  </a:cubicBezTo>
                  <a:cubicBezTo>
                    <a:pt x="0" y="61"/>
                    <a:pt x="0" y="61"/>
                    <a:pt x="0" y="62"/>
                  </a:cubicBezTo>
                  <a:cubicBezTo>
                    <a:pt x="0" y="62"/>
                    <a:pt x="0" y="63"/>
                    <a:pt x="0" y="63"/>
                  </a:cubicBezTo>
                  <a:lnTo>
                    <a:pt x="42" y="105"/>
                  </a:lnTo>
                  <a:close/>
                </a:path>
              </a:pathLst>
            </a:custGeom>
            <a:grp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3" name="Freeform 85"/>
            <p:cNvSpPr/>
            <p:nvPr/>
          </p:nvSpPr>
          <p:spPr bwMode="auto">
            <a:xfrm>
              <a:off x="568325" y="4557713"/>
              <a:ext cx="479425" cy="71438"/>
            </a:xfrm>
            <a:custGeom>
              <a:avLst/>
              <a:gdLst>
                <a:gd name="T0" fmla="*/ 126 w 128"/>
                <a:gd name="T1" fmla="*/ 0 h 19"/>
                <a:gd name="T2" fmla="*/ 123 w 128"/>
                <a:gd name="T3" fmla="*/ 2 h 19"/>
                <a:gd name="T4" fmla="*/ 123 w 128"/>
                <a:gd name="T5" fmla="*/ 14 h 19"/>
                <a:gd name="T6" fmla="*/ 5 w 128"/>
                <a:gd name="T7" fmla="*/ 14 h 19"/>
                <a:gd name="T8" fmla="*/ 5 w 128"/>
                <a:gd name="T9" fmla="*/ 2 h 19"/>
                <a:gd name="T10" fmla="*/ 2 w 128"/>
                <a:gd name="T11" fmla="*/ 0 h 19"/>
                <a:gd name="T12" fmla="*/ 0 w 128"/>
                <a:gd name="T13" fmla="*/ 2 h 19"/>
                <a:gd name="T14" fmla="*/ 0 w 128"/>
                <a:gd name="T15" fmla="*/ 17 h 19"/>
                <a:gd name="T16" fmla="*/ 2 w 128"/>
                <a:gd name="T17" fmla="*/ 19 h 19"/>
                <a:gd name="T18" fmla="*/ 126 w 128"/>
                <a:gd name="T19" fmla="*/ 19 h 19"/>
                <a:gd name="T20" fmla="*/ 128 w 128"/>
                <a:gd name="T21" fmla="*/ 17 h 19"/>
                <a:gd name="T22" fmla="*/ 128 w 128"/>
                <a:gd name="T23" fmla="*/ 2 h 19"/>
                <a:gd name="T24" fmla="*/ 126 w 128"/>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8" h="19">
                  <a:moveTo>
                    <a:pt x="126" y="0"/>
                  </a:moveTo>
                  <a:cubicBezTo>
                    <a:pt x="124" y="0"/>
                    <a:pt x="123" y="1"/>
                    <a:pt x="123" y="2"/>
                  </a:cubicBezTo>
                  <a:cubicBezTo>
                    <a:pt x="123" y="14"/>
                    <a:pt x="123" y="14"/>
                    <a:pt x="123" y="14"/>
                  </a:cubicBezTo>
                  <a:cubicBezTo>
                    <a:pt x="5" y="14"/>
                    <a:pt x="5" y="14"/>
                    <a:pt x="5" y="14"/>
                  </a:cubicBezTo>
                  <a:cubicBezTo>
                    <a:pt x="5" y="2"/>
                    <a:pt x="5" y="2"/>
                    <a:pt x="5" y="2"/>
                  </a:cubicBezTo>
                  <a:cubicBezTo>
                    <a:pt x="5" y="1"/>
                    <a:pt x="4" y="0"/>
                    <a:pt x="2" y="0"/>
                  </a:cubicBezTo>
                  <a:cubicBezTo>
                    <a:pt x="1" y="0"/>
                    <a:pt x="0" y="1"/>
                    <a:pt x="0" y="2"/>
                  </a:cubicBezTo>
                  <a:cubicBezTo>
                    <a:pt x="0" y="17"/>
                    <a:pt x="0" y="17"/>
                    <a:pt x="0" y="17"/>
                  </a:cubicBezTo>
                  <a:cubicBezTo>
                    <a:pt x="0" y="18"/>
                    <a:pt x="1" y="19"/>
                    <a:pt x="2" y="19"/>
                  </a:cubicBezTo>
                  <a:cubicBezTo>
                    <a:pt x="126" y="19"/>
                    <a:pt x="126" y="19"/>
                    <a:pt x="126" y="19"/>
                  </a:cubicBezTo>
                  <a:cubicBezTo>
                    <a:pt x="127" y="19"/>
                    <a:pt x="128" y="18"/>
                    <a:pt x="128" y="17"/>
                  </a:cubicBezTo>
                  <a:cubicBezTo>
                    <a:pt x="128" y="2"/>
                    <a:pt x="128" y="2"/>
                    <a:pt x="128" y="2"/>
                  </a:cubicBezTo>
                  <a:cubicBezTo>
                    <a:pt x="128" y="1"/>
                    <a:pt x="127" y="0"/>
                    <a:pt x="126" y="0"/>
                  </a:cubicBezTo>
                  <a:close/>
                </a:path>
              </a:pathLst>
            </a:custGeom>
            <a:grp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p:transition spd="med">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p:txBody>
          <a:bodyPr/>
          <a:lstStyle/>
          <a:p>
            <a:r>
              <a:rPr lang="en-US" altLang="zh-CN" dirty="0">
                <a:sym typeface="+mn-lt"/>
              </a:rPr>
              <a:t>SNA</a:t>
            </a:r>
            <a:r>
              <a:rPr lang="en-US" altLang="zh-CN" dirty="0" smtClean="0">
                <a:sym typeface="+mn-lt"/>
              </a:rPr>
              <a:t>——</a:t>
            </a:r>
            <a:r>
              <a:rPr lang="en-US" altLang="zh-CN" dirty="0" smtClean="0"/>
              <a:t>LPA</a:t>
            </a:r>
            <a:r>
              <a:rPr lang="zh-CN" altLang="en-US" dirty="0" smtClean="0"/>
              <a:t>与</a:t>
            </a:r>
            <a:r>
              <a:rPr lang="en-US" altLang="zh-CN" dirty="0" smtClean="0"/>
              <a:t>SLPA</a:t>
            </a:r>
            <a:r>
              <a:rPr lang="zh-CN" altLang="en-US" dirty="0" smtClean="0"/>
              <a:t>算</a:t>
            </a:r>
            <a:r>
              <a:rPr lang="zh-CN" altLang="en-US" dirty="0"/>
              <a:t>法</a:t>
            </a:r>
            <a:endParaRPr lang="zh-CN" altLang="en-US" dirty="0"/>
          </a:p>
        </p:txBody>
      </p:sp>
      <p:sp>
        <p:nvSpPr>
          <p:cNvPr id="8" name="平行四边形 7"/>
          <p:cNvSpPr/>
          <p:nvPr/>
        </p:nvSpPr>
        <p:spPr>
          <a:xfrm>
            <a:off x="25630" y="1449369"/>
            <a:ext cx="5724000" cy="3434358"/>
          </a:xfrm>
          <a:prstGeom prst="parallelogram">
            <a:avLst/>
          </a:prstGeom>
          <a:noFill/>
          <a:ln w="38100">
            <a:gradFill>
              <a:gsLst>
                <a:gs pos="20000">
                  <a:srgbClr val="003378">
                    <a:alpha val="0"/>
                  </a:srgbClr>
                </a:gs>
                <a:gs pos="0">
                  <a:schemeClr val="accent1">
                    <a:alpha val="0"/>
                  </a:schemeClr>
                </a:gs>
                <a:gs pos="100000">
                  <a:schemeClr val="accent1"/>
                </a:gs>
              </a:gsLst>
              <a:lin ang="1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平行四边形 10"/>
          <p:cNvSpPr/>
          <p:nvPr/>
        </p:nvSpPr>
        <p:spPr>
          <a:xfrm>
            <a:off x="5146631" y="2366244"/>
            <a:ext cx="6730178" cy="3504620"/>
          </a:xfrm>
          <a:prstGeom prst="parallelogram">
            <a:avLst/>
          </a:prstGeom>
          <a:noFill/>
          <a:ln w="38100">
            <a:gradFill>
              <a:gsLst>
                <a:gs pos="20000">
                  <a:srgbClr val="003378">
                    <a:alpha val="0"/>
                  </a:srgbClr>
                </a:gs>
                <a:gs pos="0">
                  <a:schemeClr val="accent1">
                    <a:alpha val="0"/>
                  </a:schemeClr>
                </a:gs>
                <a:gs pos="100000">
                  <a:schemeClr val="accent4"/>
                </a:gs>
              </a:gsLst>
              <a:lin ang="9600000" scaled="0"/>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6" name="文本框 15"/>
          <p:cNvSpPr txBox="1"/>
          <p:nvPr/>
        </p:nvSpPr>
        <p:spPr>
          <a:xfrm>
            <a:off x="4142905" y="2645620"/>
            <a:ext cx="2235200" cy="1653914"/>
          </a:xfrm>
          <a:prstGeom prst="rect">
            <a:avLst/>
          </a:prstGeom>
          <a:noFill/>
        </p:spPr>
        <p:txBody>
          <a:bodyPr wrap="square" lIns="0" tIns="0" rIns="0" bIns="0" rtlCol="0">
            <a:spAutoFit/>
          </a:bodyPr>
          <a:lstStyle/>
          <a:p>
            <a:pPr algn="ctr">
              <a:lnSpc>
                <a:spcPct val="120000"/>
              </a:lnSpc>
            </a:pPr>
            <a:r>
              <a:rPr lang="en-US" altLang="zh-CN" sz="9600" i="1" spc="300" dirty="0">
                <a:solidFill>
                  <a:schemeClr val="accent1">
                    <a:alpha val="11000"/>
                  </a:schemeClr>
                </a:solidFill>
                <a:latin typeface="+mj-lt"/>
              </a:rPr>
              <a:t>VS</a:t>
            </a:r>
            <a:endParaRPr lang="zh-CN" altLang="en-US" sz="9600" i="1" spc="300" dirty="0">
              <a:solidFill>
                <a:schemeClr val="accent1">
                  <a:alpha val="11000"/>
                </a:schemeClr>
              </a:solidFill>
              <a:latin typeface="+mj-lt"/>
            </a:endParaRPr>
          </a:p>
        </p:txBody>
      </p:sp>
      <p:sp>
        <p:nvSpPr>
          <p:cNvPr id="17" name="文本框 16"/>
          <p:cNvSpPr txBox="1"/>
          <p:nvPr/>
        </p:nvSpPr>
        <p:spPr>
          <a:xfrm>
            <a:off x="6036919" y="3271361"/>
            <a:ext cx="5611290" cy="2520690"/>
          </a:xfrm>
          <a:prstGeom prst="rect">
            <a:avLst/>
          </a:prstGeom>
          <a:noFill/>
        </p:spPr>
        <p:txBody>
          <a:bodyPr wrap="square" lIns="0" tIns="0" rIns="0" bIns="0" rtlCol="0">
            <a:spAutoFit/>
          </a:bodyPr>
          <a:lstStyle>
            <a:defPPr>
              <a:defRPr lang="zh-CN"/>
            </a:defPPr>
            <a:lvl1pPr>
              <a:lnSpc>
                <a:spcPct val="130000"/>
              </a:lnSpc>
              <a:defRPr sz="1200" spc="300">
                <a:solidFill>
                  <a:schemeClr val="tx1">
                    <a:lumMod val="85000"/>
                    <a:lumOff val="15000"/>
                  </a:schemeClr>
                </a:solidFill>
              </a:defRPr>
            </a:lvl1pPr>
          </a:lstStyle>
          <a:p>
            <a:pPr algn="just"/>
            <a:r>
              <a:rPr lang="en-US" altLang="zh-CN" sz="1800" dirty="0"/>
              <a:t>1. </a:t>
            </a:r>
            <a:r>
              <a:rPr lang="zh-CN" altLang="en-US" sz="1800" dirty="0"/>
              <a:t>给每个节点设置一个</a:t>
            </a:r>
            <a:r>
              <a:rPr lang="en-US" altLang="zh-CN" sz="1800" dirty="0" smtClean="0"/>
              <a:t>list</a:t>
            </a:r>
            <a:r>
              <a:rPr lang="en-US" altLang="zh-CN" sz="1800" dirty="0"/>
              <a:t>ener</a:t>
            </a:r>
            <a:r>
              <a:rPr lang="zh-CN" altLang="en-US" sz="1800" dirty="0" smtClean="0"/>
              <a:t>存储</a:t>
            </a:r>
            <a:r>
              <a:rPr lang="zh-CN" altLang="en-US" sz="1800" dirty="0"/>
              <a:t>历史</a:t>
            </a:r>
            <a:r>
              <a:rPr lang="zh-CN" altLang="en-US" sz="1800" dirty="0" smtClean="0"/>
              <a:t>标签。</a:t>
            </a:r>
            <a:endParaRPr lang="zh-CN" altLang="en-US" sz="1800" dirty="0"/>
          </a:p>
          <a:p>
            <a:pPr algn="just"/>
            <a:r>
              <a:rPr lang="en-US" altLang="zh-CN" sz="1800" dirty="0"/>
              <a:t>2. </a:t>
            </a:r>
            <a:r>
              <a:rPr lang="zh-CN" altLang="en-US" sz="1800" dirty="0"/>
              <a:t>每个</a:t>
            </a:r>
            <a:r>
              <a:rPr lang="en-US" altLang="zh-CN" sz="1800" dirty="0"/>
              <a:t>speaker</a:t>
            </a:r>
            <a:r>
              <a:rPr lang="zh-CN" altLang="en-US" sz="1800" dirty="0"/>
              <a:t>节点带概率选择自己标签列表中标签传播给</a:t>
            </a:r>
            <a:r>
              <a:rPr lang="en-US" altLang="zh-CN" sz="1800" dirty="0"/>
              <a:t>listener</a:t>
            </a:r>
            <a:r>
              <a:rPr lang="zh-CN" altLang="en-US" sz="1800" dirty="0"/>
              <a:t>节点。（两个节点互为邻居节点</a:t>
            </a:r>
            <a:r>
              <a:rPr lang="zh-CN" altLang="en-US" sz="1800" dirty="0" smtClean="0"/>
              <a:t>）。</a:t>
            </a:r>
            <a:endParaRPr lang="zh-CN" altLang="en-US" sz="1800" dirty="0"/>
          </a:p>
          <a:p>
            <a:pPr algn="just"/>
            <a:r>
              <a:rPr lang="en-US" altLang="zh-CN" sz="1800" dirty="0"/>
              <a:t>3. </a:t>
            </a:r>
            <a:r>
              <a:rPr lang="zh-CN" altLang="en-US" sz="1800" dirty="0"/>
              <a:t>节点将最热门的标签更新到标签列表</a:t>
            </a:r>
            <a:r>
              <a:rPr lang="zh-CN" altLang="en-US" sz="1800" dirty="0" smtClean="0"/>
              <a:t>中。</a:t>
            </a:r>
            <a:endParaRPr lang="zh-CN" altLang="en-US" sz="1800" dirty="0"/>
          </a:p>
          <a:p>
            <a:pPr algn="just"/>
            <a:r>
              <a:rPr lang="en-US" altLang="zh-CN" sz="1800" dirty="0"/>
              <a:t>4. </a:t>
            </a:r>
            <a:r>
              <a:rPr lang="zh-CN" altLang="en-US" sz="1800" dirty="0"/>
              <a:t>使用阀值去除低频标签，产出标签一致的节点为社区。</a:t>
            </a:r>
            <a:endParaRPr lang="zh-CN" altLang="en-US" sz="1800" dirty="0"/>
          </a:p>
        </p:txBody>
      </p:sp>
      <p:sp>
        <p:nvSpPr>
          <p:cNvPr id="18" name="文本框 17"/>
          <p:cNvSpPr txBox="1"/>
          <p:nvPr/>
        </p:nvSpPr>
        <p:spPr>
          <a:xfrm>
            <a:off x="6089864" y="2631105"/>
            <a:ext cx="2656114" cy="505588"/>
          </a:xfrm>
          <a:prstGeom prst="rect">
            <a:avLst/>
          </a:prstGeom>
          <a:noFill/>
        </p:spPr>
        <p:txBody>
          <a:bodyPr wrap="square" lIns="0" tIns="0" rIns="0" bIns="0" rtlCol="0">
            <a:spAutoFit/>
          </a:bodyPr>
          <a:lstStyle/>
          <a:p>
            <a:pPr>
              <a:lnSpc>
                <a:spcPct val="130000"/>
              </a:lnSpc>
            </a:pPr>
            <a:r>
              <a:rPr lang="en-US" altLang="zh-CN" sz="2800" b="1" spc="300" dirty="0" smtClean="0">
                <a:solidFill>
                  <a:schemeClr val="accent4"/>
                </a:solidFill>
                <a:latin typeface="+mj-ea"/>
                <a:ea typeface="+mj-ea"/>
              </a:rPr>
              <a:t>SLPA</a:t>
            </a:r>
            <a:r>
              <a:rPr lang="zh-CN" altLang="en-US" sz="2800" b="1" spc="300" dirty="0" smtClean="0">
                <a:solidFill>
                  <a:schemeClr val="accent4"/>
                </a:solidFill>
                <a:latin typeface="+mj-ea"/>
                <a:ea typeface="+mj-ea"/>
              </a:rPr>
              <a:t>算法思想</a:t>
            </a:r>
            <a:endParaRPr lang="zh-CN" altLang="en-US" sz="2800" b="1" spc="300" dirty="0">
              <a:solidFill>
                <a:schemeClr val="accent4"/>
              </a:solidFill>
              <a:latin typeface="+mj-ea"/>
              <a:ea typeface="+mj-ea"/>
            </a:endParaRPr>
          </a:p>
        </p:txBody>
      </p:sp>
      <p:sp>
        <p:nvSpPr>
          <p:cNvPr id="19" name="文本框 18"/>
          <p:cNvSpPr txBox="1"/>
          <p:nvPr/>
        </p:nvSpPr>
        <p:spPr>
          <a:xfrm>
            <a:off x="1148126" y="2403556"/>
            <a:ext cx="3664564" cy="2160591"/>
          </a:xfrm>
          <a:prstGeom prst="rect">
            <a:avLst/>
          </a:prstGeom>
          <a:noFill/>
        </p:spPr>
        <p:txBody>
          <a:bodyPr wrap="square" lIns="0" tIns="0" rIns="0" bIns="0" rtlCol="0">
            <a:spAutoFit/>
          </a:bodyPr>
          <a:lstStyle>
            <a:defPPr>
              <a:defRPr lang="zh-CN"/>
            </a:defPPr>
            <a:lvl1pPr>
              <a:lnSpc>
                <a:spcPct val="130000"/>
              </a:lnSpc>
              <a:defRPr sz="1200" spc="300">
                <a:solidFill>
                  <a:schemeClr val="tx1">
                    <a:lumMod val="85000"/>
                    <a:lumOff val="15000"/>
                  </a:schemeClr>
                </a:solidFill>
              </a:defRPr>
            </a:lvl1pPr>
          </a:lstStyle>
          <a:p>
            <a:pPr algn="r"/>
            <a:r>
              <a:rPr lang="en-US" altLang="zh-CN" sz="1800" dirty="0" smtClean="0"/>
              <a:t>1</a:t>
            </a:r>
            <a:r>
              <a:rPr lang="en-US" altLang="zh-CN" sz="1800" dirty="0"/>
              <a:t>. </a:t>
            </a:r>
            <a:r>
              <a:rPr lang="zh-CN" altLang="en-US" sz="1800" dirty="0"/>
              <a:t>初始化每个节点，并赋予唯一</a:t>
            </a:r>
            <a:r>
              <a:rPr lang="zh-CN" altLang="en-US" sz="1800" dirty="0" smtClean="0"/>
              <a:t>标签。</a:t>
            </a:r>
            <a:endParaRPr lang="zh-CN" altLang="en-US" sz="1800" dirty="0"/>
          </a:p>
          <a:p>
            <a:pPr algn="r"/>
            <a:r>
              <a:rPr lang="en-US" altLang="zh-CN" sz="1800" dirty="0"/>
              <a:t>2. </a:t>
            </a:r>
            <a:r>
              <a:rPr lang="zh-CN" altLang="en-US" sz="1800" dirty="0"/>
              <a:t>根据邻居节点最常见的标签更新每个节点的</a:t>
            </a:r>
            <a:r>
              <a:rPr lang="zh-CN" altLang="en-US" sz="1800" dirty="0" smtClean="0"/>
              <a:t>标签。</a:t>
            </a:r>
            <a:endParaRPr lang="zh-CN" altLang="en-US" sz="1800" dirty="0"/>
          </a:p>
          <a:p>
            <a:pPr algn="r"/>
            <a:r>
              <a:rPr lang="en-US" altLang="zh-CN" sz="1800" dirty="0"/>
              <a:t>3. </a:t>
            </a:r>
            <a:r>
              <a:rPr lang="zh-CN" altLang="en-US" sz="1800" dirty="0"/>
              <a:t>最终收敛后标签一致的节点属于同一</a:t>
            </a:r>
            <a:r>
              <a:rPr lang="zh-CN" altLang="en-US" sz="1800" dirty="0" smtClean="0"/>
              <a:t>社区。</a:t>
            </a:r>
            <a:endParaRPr lang="zh-CN" altLang="en-US" sz="1800" dirty="0"/>
          </a:p>
        </p:txBody>
      </p:sp>
      <p:sp>
        <p:nvSpPr>
          <p:cNvPr id="20" name="文本框 19"/>
          <p:cNvSpPr txBox="1"/>
          <p:nvPr/>
        </p:nvSpPr>
        <p:spPr>
          <a:xfrm>
            <a:off x="1062927" y="1649546"/>
            <a:ext cx="3904343" cy="505588"/>
          </a:xfrm>
          <a:prstGeom prst="rect">
            <a:avLst/>
          </a:prstGeom>
          <a:noFill/>
        </p:spPr>
        <p:txBody>
          <a:bodyPr wrap="square" lIns="0" tIns="0" rIns="0" bIns="0" rtlCol="0">
            <a:spAutoFit/>
          </a:bodyPr>
          <a:lstStyle/>
          <a:p>
            <a:pPr algn="r">
              <a:lnSpc>
                <a:spcPct val="130000"/>
              </a:lnSpc>
            </a:pPr>
            <a:r>
              <a:rPr lang="en-US" altLang="zh-CN" sz="2800" b="1" spc="300" dirty="0">
                <a:solidFill>
                  <a:schemeClr val="accent1"/>
                </a:solidFill>
                <a:latin typeface="+mj-ea"/>
                <a:ea typeface="+mj-ea"/>
              </a:rPr>
              <a:t>LPA</a:t>
            </a:r>
            <a:r>
              <a:rPr lang="zh-CN" altLang="en-US" sz="2800" b="1" spc="300" dirty="0">
                <a:solidFill>
                  <a:schemeClr val="accent1"/>
                </a:solidFill>
                <a:latin typeface="+mj-ea"/>
                <a:ea typeface="+mj-ea"/>
              </a:rPr>
              <a:t>算法思想</a:t>
            </a:r>
            <a:endParaRPr lang="zh-CN" altLang="en-US" sz="2800" b="1" spc="300" dirty="0">
              <a:solidFill>
                <a:schemeClr val="accent1"/>
              </a:solidFill>
              <a:latin typeface="+mj-ea"/>
              <a:ea typeface="+mj-ea"/>
            </a:endParaRPr>
          </a:p>
        </p:txBody>
      </p:sp>
      <p:sp>
        <p:nvSpPr>
          <p:cNvPr id="21" name="文本框 20"/>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r>
              <a:rPr lang="en-US" altLang="zh-CN" sz="3600" b="1" dirty="0" smtClean="0">
                <a:solidFill>
                  <a:schemeClr val="bg1"/>
                </a:solidFill>
                <a:latin typeface="+mn-ea"/>
                <a:ea typeface="+mn-ea"/>
              </a:rPr>
              <a:t>2.3</a:t>
            </a:r>
            <a:r>
              <a:rPr lang="en-US" altLang="zh-CN" sz="3600" b="1" dirty="0" smtClean="0">
                <a:solidFill>
                  <a:schemeClr val="bg1"/>
                </a:solidFill>
              </a:rPr>
              <a:t> </a:t>
            </a:r>
            <a:endParaRPr lang="zh-CN" altLang="en-US" sz="3600" b="1" dirty="0" smtClean="0">
              <a:solidFill>
                <a:schemeClr val="bg1"/>
              </a:solidFill>
            </a:endParaRPr>
          </a:p>
        </p:txBody>
      </p:sp>
    </p:spTree>
  </p:cSld>
  <p:clrMapOvr>
    <a:masterClrMapping/>
  </p:clrMapOvr>
  <p:transition spd="med">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891815" y="3000270"/>
            <a:ext cx="5029656" cy="857460"/>
            <a:chOff x="5588007" y="1590635"/>
            <a:chExt cx="5029656" cy="857460"/>
          </a:xfrm>
        </p:grpSpPr>
        <p:sp>
          <p:nvSpPr>
            <p:cNvPr id="19" name="文本框 18"/>
            <p:cNvSpPr txBox="1"/>
            <p:nvPr/>
          </p:nvSpPr>
          <p:spPr>
            <a:xfrm>
              <a:off x="6777183" y="1696680"/>
              <a:ext cx="3840480" cy="645160"/>
            </a:xfrm>
            <a:prstGeom prst="rect">
              <a:avLst/>
            </a:prstGeom>
            <a:noFill/>
          </p:spPr>
          <p:txBody>
            <a:bodyPr wrap="none">
              <a:spAutoFit/>
            </a:bodyPr>
            <a:lstStyle/>
            <a:p>
              <a:pPr>
                <a:defRPr/>
              </a:pPr>
              <a:r>
                <a:rPr lang="zh-CN" altLang="en-US" sz="3600" b="1" dirty="0">
                  <a:sym typeface="+mn-lt"/>
                </a:rPr>
                <a:t>社交网络分析</a:t>
              </a:r>
              <a:r>
                <a:rPr lang="zh-CN" altLang="en-US" sz="3600" b="1" dirty="0" smtClean="0">
                  <a:sym typeface="+mn-lt"/>
                </a:rPr>
                <a:t>实例</a:t>
              </a:r>
              <a:endParaRPr lang="zh-CN" altLang="en-US" sz="3600" b="1" dirty="0">
                <a:sym typeface="+mn-lt"/>
              </a:endParaRPr>
            </a:p>
          </p:txBody>
        </p:sp>
        <p:sp>
          <p:nvSpPr>
            <p:cNvPr id="20" name="椭圆 19"/>
            <p:cNvSpPr/>
            <p:nvPr/>
          </p:nvSpPr>
          <p:spPr>
            <a:xfrm>
              <a:off x="5588007" y="1590635"/>
              <a:ext cx="857459" cy="8574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000" b="1" dirty="0" smtClean="0">
                  <a:latin typeface="Century Gothic" panose="020B0502020202020204" pitchFamily="34" charset="0"/>
                </a:rPr>
                <a:t>3</a:t>
              </a:r>
              <a:endParaRPr lang="zh-CN" altLang="en-US" sz="4000" b="1" dirty="0">
                <a:latin typeface="Century Gothic" panose="020B0502020202020204" pitchFamily="34" charset="0"/>
              </a:endParaRPr>
            </a:p>
          </p:txBody>
        </p:sp>
      </p:grpSp>
    </p:spTree>
  </p:cSld>
  <p:clrMapOvr>
    <a:masterClrMapping/>
  </p:clrMapOvr>
  <p:transition spd="med">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1606550" y="345304"/>
            <a:ext cx="8643848" cy="478155"/>
          </a:xfrm>
        </p:spPr>
        <p:txBody>
          <a:bodyPr/>
          <a:lstStyle/>
          <a:p>
            <a:pPr>
              <a:defRPr/>
            </a:pPr>
            <a:r>
              <a:rPr lang="zh-CN" altLang="en-US" dirty="0">
                <a:sym typeface="+mn-lt"/>
              </a:rPr>
              <a:t>社交网络分析</a:t>
            </a:r>
            <a:r>
              <a:rPr lang="zh-CN" altLang="en-US" dirty="0" smtClean="0">
                <a:sym typeface="+mn-lt"/>
              </a:rPr>
              <a:t>实例</a:t>
            </a:r>
            <a:endParaRPr lang="zh-CN" altLang="en-US" dirty="0">
              <a:sym typeface="+mn-lt"/>
            </a:endParaRPr>
          </a:p>
        </p:txBody>
      </p:sp>
      <p:sp>
        <p:nvSpPr>
          <p:cNvPr id="20" name="文本框 19"/>
          <p:cNvSpPr txBox="1">
            <a:spLocks noChangeArrowheads="1"/>
          </p:cNvSpPr>
          <p:nvPr/>
        </p:nvSpPr>
        <p:spPr bwMode="auto">
          <a:xfrm>
            <a:off x="357352" y="235111"/>
            <a:ext cx="969798"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r>
              <a:rPr lang="zh-CN" altLang="en-US" sz="3600" b="1" dirty="0">
                <a:solidFill>
                  <a:schemeClr val="bg1"/>
                </a:solidFill>
              </a:rPr>
              <a:t>三</a:t>
            </a:r>
            <a:endParaRPr lang="zh-CN" altLang="en-US" sz="3600" b="1" dirty="0" smtClean="0">
              <a:solidFill>
                <a:schemeClr val="bg1"/>
              </a:solidFill>
            </a:endParaRPr>
          </a:p>
        </p:txBody>
      </p:sp>
      <p:pic>
        <p:nvPicPr>
          <p:cNvPr id="3" name="图片 2" descr="timg"/>
          <p:cNvPicPr>
            <a:picLocks noChangeAspect="1"/>
          </p:cNvPicPr>
          <p:nvPr/>
        </p:nvPicPr>
        <p:blipFill>
          <a:blip r:embed="rId1"/>
          <a:stretch>
            <a:fillRect/>
          </a:stretch>
        </p:blipFill>
        <p:spPr>
          <a:xfrm>
            <a:off x="2520315" y="1053465"/>
            <a:ext cx="7151370" cy="4965065"/>
          </a:xfrm>
          <a:prstGeom prst="rect">
            <a:avLst/>
          </a:prstGeom>
        </p:spPr>
      </p:pic>
    </p:spTree>
  </p:cSld>
  <p:clrMapOvr>
    <a:masterClrMapping/>
  </p:clrMapOvr>
  <p:transition spd="med">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606550" y="345305"/>
            <a:ext cx="8643848" cy="478155"/>
          </a:xfrm>
        </p:spPr>
        <p:txBody>
          <a:bodyPr/>
          <a:lstStyle/>
          <a:p>
            <a:r>
              <a:rPr lang="zh-CN" altLang="en-US" dirty="0">
                <a:sym typeface="+mn-lt"/>
              </a:rPr>
              <a:t>社交网络分析实例</a:t>
            </a:r>
            <a:endParaRPr lang="zh-CN" altLang="en-US" dirty="0"/>
          </a:p>
        </p:txBody>
      </p:sp>
      <p:sp>
        <p:nvSpPr>
          <p:cNvPr id="18" name="文本框 17"/>
          <p:cNvSpPr txBox="1">
            <a:spLocks noChangeArrowheads="1"/>
          </p:cNvSpPr>
          <p:nvPr/>
        </p:nvSpPr>
        <p:spPr bwMode="auto">
          <a:xfrm>
            <a:off x="357352" y="235111"/>
            <a:ext cx="969798"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r>
              <a:rPr lang="zh-CN" altLang="en-US" sz="3600" b="1" dirty="0">
                <a:solidFill>
                  <a:schemeClr val="bg1"/>
                </a:solidFill>
              </a:rPr>
              <a:t>三</a:t>
            </a:r>
            <a:endParaRPr lang="zh-CN" altLang="en-US" sz="3600" b="1" dirty="0" smtClean="0">
              <a:solidFill>
                <a:schemeClr val="bg1"/>
              </a:solidFill>
            </a:endParaRPr>
          </a:p>
        </p:txBody>
      </p:sp>
      <p:sp>
        <p:nvSpPr>
          <p:cNvPr id="43" name="矩形: 圆角 93"/>
          <p:cNvSpPr/>
          <p:nvPr/>
        </p:nvSpPr>
        <p:spPr>
          <a:xfrm>
            <a:off x="624205" y="1270635"/>
            <a:ext cx="5127625" cy="54356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p>
            <a:r>
              <a:rPr lang="en-US" sz="2400" b="1" dirty="0">
                <a:solidFill>
                  <a:schemeClr val="accent4"/>
                </a:solidFill>
                <a:latin typeface="+mj-ea"/>
                <a:ea typeface="+mj-ea"/>
              </a:rPr>
              <a:t>step 1</a:t>
            </a:r>
            <a:r>
              <a:rPr lang="zh-CN" altLang="en-US" sz="2400" b="1" dirty="0">
                <a:solidFill>
                  <a:schemeClr val="accent4"/>
                </a:solidFill>
                <a:latin typeface="+mj-ea"/>
                <a:ea typeface="+mj-ea"/>
              </a:rPr>
              <a:t>：获取《三国演义》文本</a:t>
            </a:r>
            <a:endParaRPr lang="zh-CN" altLang="en-US" sz="2400" b="1" dirty="0">
              <a:solidFill>
                <a:schemeClr val="accent4"/>
              </a:solidFill>
              <a:latin typeface="+mj-ea"/>
              <a:ea typeface="+mj-ea"/>
            </a:endParaRPr>
          </a:p>
        </p:txBody>
      </p:sp>
      <p:pic>
        <p:nvPicPr>
          <p:cNvPr id="4" name="图片 3"/>
          <p:cNvPicPr>
            <a:picLocks noChangeAspect="1"/>
          </p:cNvPicPr>
          <p:nvPr/>
        </p:nvPicPr>
        <p:blipFill>
          <a:blip r:embed="rId1"/>
          <a:stretch>
            <a:fillRect/>
          </a:stretch>
        </p:blipFill>
        <p:spPr>
          <a:xfrm>
            <a:off x="1759585" y="2050415"/>
            <a:ext cx="8964295" cy="958215"/>
          </a:xfrm>
          <a:prstGeom prst="rect">
            <a:avLst/>
          </a:prstGeom>
        </p:spPr>
      </p:pic>
      <p:pic>
        <p:nvPicPr>
          <p:cNvPr id="5" name="图片 4"/>
          <p:cNvPicPr>
            <a:picLocks noChangeAspect="1"/>
          </p:cNvPicPr>
          <p:nvPr/>
        </p:nvPicPr>
        <p:blipFill>
          <a:blip r:embed="rId2"/>
          <a:stretch>
            <a:fillRect/>
          </a:stretch>
        </p:blipFill>
        <p:spPr>
          <a:xfrm>
            <a:off x="1777365" y="3469005"/>
            <a:ext cx="8964295" cy="2073910"/>
          </a:xfrm>
          <a:prstGeom prst="rect">
            <a:avLst/>
          </a:prstGeom>
        </p:spPr>
      </p:pic>
    </p:spTree>
  </p:cSld>
  <p:clrMapOvr>
    <a:masterClrMapping/>
  </p:clrMapOvr>
  <p:transition spd="med">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1606550" y="345305"/>
            <a:ext cx="8643848" cy="478155"/>
          </a:xfrm>
        </p:spPr>
        <p:txBody>
          <a:bodyPr/>
          <a:lstStyle/>
          <a:p>
            <a:r>
              <a:rPr lang="zh-CN" altLang="en-US" dirty="0">
                <a:sym typeface="+mn-lt"/>
              </a:rPr>
              <a:t>社交网络分析实例</a:t>
            </a:r>
            <a:endParaRPr lang="zh-CN" altLang="en-US" dirty="0"/>
          </a:p>
        </p:txBody>
      </p:sp>
      <p:sp>
        <p:nvSpPr>
          <p:cNvPr id="2" name="矩形: 圆角 93"/>
          <p:cNvSpPr/>
          <p:nvPr/>
        </p:nvSpPr>
        <p:spPr>
          <a:xfrm>
            <a:off x="624205" y="950595"/>
            <a:ext cx="5288280" cy="54356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p>
            <a:r>
              <a:rPr lang="en-US" sz="2400" b="1" dirty="0">
                <a:solidFill>
                  <a:schemeClr val="accent4"/>
                </a:solidFill>
                <a:latin typeface="+mj-ea"/>
                <a:ea typeface="+mj-ea"/>
              </a:rPr>
              <a:t>step 2</a:t>
            </a:r>
            <a:r>
              <a:rPr lang="zh-CN" altLang="en-US" sz="2400" b="1" dirty="0">
                <a:solidFill>
                  <a:schemeClr val="accent4"/>
                </a:solidFill>
                <a:latin typeface="+mj-ea"/>
                <a:ea typeface="+mj-ea"/>
              </a:rPr>
              <a:t>：提供实体类型信息知识库</a:t>
            </a:r>
            <a:endParaRPr lang="zh-CN" altLang="en-US" sz="2400" b="1" dirty="0">
              <a:solidFill>
                <a:schemeClr val="accent4"/>
              </a:solidFill>
              <a:latin typeface="+mj-ea"/>
              <a:ea typeface="+mj-ea"/>
            </a:endParaRPr>
          </a:p>
        </p:txBody>
      </p:sp>
      <p:pic>
        <p:nvPicPr>
          <p:cNvPr id="7" name="图片 6"/>
          <p:cNvPicPr>
            <a:picLocks noChangeAspect="1"/>
          </p:cNvPicPr>
          <p:nvPr/>
        </p:nvPicPr>
        <p:blipFill>
          <a:blip r:embed="rId1"/>
          <a:stretch>
            <a:fillRect/>
          </a:stretch>
        </p:blipFill>
        <p:spPr>
          <a:xfrm>
            <a:off x="1800225" y="1536065"/>
            <a:ext cx="9110980" cy="977900"/>
          </a:xfrm>
          <a:prstGeom prst="rect">
            <a:avLst/>
          </a:prstGeom>
        </p:spPr>
      </p:pic>
      <p:pic>
        <p:nvPicPr>
          <p:cNvPr id="9" name="图片 8"/>
          <p:cNvPicPr>
            <a:picLocks noChangeAspect="1"/>
          </p:cNvPicPr>
          <p:nvPr/>
        </p:nvPicPr>
        <p:blipFill>
          <a:blip r:embed="rId2"/>
          <a:stretch>
            <a:fillRect/>
          </a:stretch>
        </p:blipFill>
        <p:spPr>
          <a:xfrm>
            <a:off x="1808480" y="2576830"/>
            <a:ext cx="9102725" cy="630555"/>
          </a:xfrm>
          <a:prstGeom prst="rect">
            <a:avLst/>
          </a:prstGeom>
        </p:spPr>
      </p:pic>
      <p:pic>
        <p:nvPicPr>
          <p:cNvPr id="11" name="图片 10"/>
          <p:cNvPicPr>
            <a:picLocks noChangeAspect="1"/>
          </p:cNvPicPr>
          <p:nvPr/>
        </p:nvPicPr>
        <p:blipFill>
          <a:blip r:embed="rId3"/>
          <a:stretch>
            <a:fillRect/>
          </a:stretch>
        </p:blipFill>
        <p:spPr>
          <a:xfrm>
            <a:off x="1808480" y="3261360"/>
            <a:ext cx="9084945" cy="2806065"/>
          </a:xfrm>
          <a:prstGeom prst="rect">
            <a:avLst/>
          </a:prstGeom>
        </p:spPr>
      </p:pic>
      <p:sp>
        <p:nvSpPr>
          <p:cNvPr id="18" name="文本框 17"/>
          <p:cNvSpPr txBox="1">
            <a:spLocks noChangeArrowheads="1"/>
          </p:cNvSpPr>
          <p:nvPr/>
        </p:nvSpPr>
        <p:spPr bwMode="auto">
          <a:xfrm>
            <a:off x="357352" y="235111"/>
            <a:ext cx="969798"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r>
              <a:rPr lang="zh-CN" altLang="en-US" sz="3600" b="1" dirty="0">
                <a:solidFill>
                  <a:schemeClr val="bg1"/>
                </a:solidFill>
              </a:rPr>
              <a:t>三</a:t>
            </a:r>
            <a:endParaRPr lang="zh-CN" altLang="en-US" sz="3600" b="1" dirty="0" smtClean="0">
              <a:solidFill>
                <a:schemeClr val="bg1"/>
              </a:solidFill>
            </a:endParaRPr>
          </a:p>
        </p:txBody>
      </p:sp>
    </p:spTree>
  </p:cSld>
  <p:clrMapOvr>
    <a:masterClrMapping/>
  </p:clrMapOvr>
  <p:transition spd="med">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 name="矩形: 圆角 93"/>
          <p:cNvSpPr/>
          <p:nvPr/>
        </p:nvSpPr>
        <p:spPr>
          <a:xfrm>
            <a:off x="624205" y="1270635"/>
            <a:ext cx="6552565" cy="54356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p>
            <a:r>
              <a:rPr lang="en-US" sz="2400" b="1" dirty="0">
                <a:solidFill>
                  <a:schemeClr val="accent4"/>
                </a:solidFill>
                <a:latin typeface="+mj-ea"/>
                <a:ea typeface="+mj-ea"/>
              </a:rPr>
              <a:t>step 3</a:t>
            </a:r>
            <a:r>
              <a:rPr lang="zh-CN" altLang="en-US" sz="2400" b="1" dirty="0">
                <a:solidFill>
                  <a:schemeClr val="accent4"/>
                </a:solidFill>
                <a:latin typeface="+mj-ea"/>
                <a:ea typeface="+mj-ea"/>
              </a:rPr>
              <a:t>：运用文本处理库封装联系各实体</a:t>
            </a:r>
            <a:endParaRPr lang="en-US" altLang="zh-CN" sz="2400" b="1" dirty="0">
              <a:solidFill>
                <a:schemeClr val="accent4"/>
              </a:solidFill>
              <a:latin typeface="+mj-ea"/>
              <a:ea typeface="+mj-ea"/>
            </a:endParaRPr>
          </a:p>
        </p:txBody>
      </p:sp>
      <p:pic>
        <p:nvPicPr>
          <p:cNvPr id="4" name="图片 3"/>
          <p:cNvPicPr>
            <a:picLocks noChangeAspect="1"/>
          </p:cNvPicPr>
          <p:nvPr/>
        </p:nvPicPr>
        <p:blipFill>
          <a:blip r:embed="rId1"/>
          <a:stretch>
            <a:fillRect/>
          </a:stretch>
        </p:blipFill>
        <p:spPr>
          <a:xfrm>
            <a:off x="1494790" y="2567940"/>
            <a:ext cx="9201785" cy="1722755"/>
          </a:xfrm>
          <a:prstGeom prst="rect">
            <a:avLst/>
          </a:prstGeom>
        </p:spPr>
      </p:pic>
      <p:sp>
        <p:nvSpPr>
          <p:cNvPr id="18" name="文本框 17"/>
          <p:cNvSpPr txBox="1">
            <a:spLocks noChangeArrowheads="1"/>
          </p:cNvSpPr>
          <p:nvPr/>
        </p:nvSpPr>
        <p:spPr bwMode="auto">
          <a:xfrm>
            <a:off x="357352" y="235111"/>
            <a:ext cx="969798"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r>
              <a:rPr lang="zh-CN" altLang="en-US" sz="3600" b="1" dirty="0">
                <a:solidFill>
                  <a:schemeClr val="bg1"/>
                </a:solidFill>
              </a:rPr>
              <a:t>三</a:t>
            </a:r>
            <a:endParaRPr lang="zh-CN" altLang="en-US" sz="3600" b="1" dirty="0" smtClean="0">
              <a:solidFill>
                <a:schemeClr val="bg1"/>
              </a:solidFill>
            </a:endParaRPr>
          </a:p>
        </p:txBody>
      </p:sp>
      <p:sp>
        <p:nvSpPr>
          <p:cNvPr id="5" name="标题 4"/>
          <p:cNvSpPr>
            <a:spLocks noGrp="1"/>
          </p:cNvSpPr>
          <p:nvPr>
            <p:ph type="title"/>
          </p:nvPr>
        </p:nvSpPr>
        <p:spPr>
          <a:xfrm>
            <a:off x="1606550" y="345304"/>
            <a:ext cx="8643848" cy="478155"/>
          </a:xfrm>
        </p:spPr>
        <p:txBody>
          <a:bodyPr/>
          <a:lstStyle/>
          <a:p>
            <a:pPr>
              <a:defRPr/>
            </a:pPr>
            <a:r>
              <a:rPr lang="zh-CN" altLang="en-US" dirty="0">
                <a:sym typeface="+mn-lt"/>
              </a:rPr>
              <a:t>社交网络分析</a:t>
            </a:r>
            <a:r>
              <a:rPr lang="zh-CN" altLang="en-US" dirty="0" smtClean="0">
                <a:sym typeface="+mn-lt"/>
              </a:rPr>
              <a:t>实例</a:t>
            </a:r>
            <a:endParaRPr lang="zh-CN" altLang="en-US" dirty="0">
              <a:sym typeface="+mn-lt"/>
            </a:endParaRPr>
          </a:p>
        </p:txBody>
      </p:sp>
    </p:spTree>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 name="矩形: 圆角 93"/>
          <p:cNvSpPr/>
          <p:nvPr/>
        </p:nvSpPr>
        <p:spPr>
          <a:xfrm>
            <a:off x="624205" y="1270635"/>
            <a:ext cx="6552565" cy="54356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p>
            <a:r>
              <a:rPr lang="en-US" sz="2400" b="1" dirty="0">
                <a:solidFill>
                  <a:schemeClr val="accent4"/>
                </a:solidFill>
                <a:latin typeface="+mj-ea"/>
                <a:ea typeface="+mj-ea"/>
              </a:rPr>
              <a:t>step 4</a:t>
            </a:r>
            <a:r>
              <a:rPr lang="zh-CN" altLang="en-US" sz="2400" b="1" dirty="0">
                <a:solidFill>
                  <a:schemeClr val="accent4"/>
                </a:solidFill>
                <a:latin typeface="+mj-ea"/>
                <a:ea typeface="+mj-ea"/>
              </a:rPr>
              <a:t>：建立社交网络</a:t>
            </a:r>
            <a:endParaRPr lang="en-US" altLang="zh-CN" sz="2400" b="1" dirty="0">
              <a:solidFill>
                <a:schemeClr val="accent4"/>
              </a:solidFill>
              <a:latin typeface="+mj-ea"/>
              <a:ea typeface="+mj-ea"/>
            </a:endParaRPr>
          </a:p>
        </p:txBody>
      </p:sp>
      <p:pic>
        <p:nvPicPr>
          <p:cNvPr id="4" name="图片 3" descr="网络建模过程示意"/>
          <p:cNvPicPr>
            <a:picLocks noChangeAspect="1"/>
          </p:cNvPicPr>
          <p:nvPr/>
        </p:nvPicPr>
        <p:blipFill>
          <a:blip r:embed="rId1"/>
          <a:stretch>
            <a:fillRect/>
          </a:stretch>
        </p:blipFill>
        <p:spPr>
          <a:xfrm>
            <a:off x="2117725" y="2072640"/>
            <a:ext cx="7956550" cy="3484880"/>
          </a:xfrm>
          <a:prstGeom prst="rect">
            <a:avLst/>
          </a:prstGeom>
        </p:spPr>
      </p:pic>
      <p:sp>
        <p:nvSpPr>
          <p:cNvPr id="18" name="文本框 17"/>
          <p:cNvSpPr txBox="1">
            <a:spLocks noChangeArrowheads="1"/>
          </p:cNvSpPr>
          <p:nvPr/>
        </p:nvSpPr>
        <p:spPr bwMode="auto">
          <a:xfrm>
            <a:off x="357352" y="235111"/>
            <a:ext cx="969798"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r>
              <a:rPr lang="zh-CN" altLang="en-US" sz="3600" b="1" dirty="0">
                <a:solidFill>
                  <a:schemeClr val="bg1"/>
                </a:solidFill>
              </a:rPr>
              <a:t>三</a:t>
            </a:r>
            <a:endParaRPr lang="zh-CN" altLang="en-US" sz="3600" b="1" dirty="0" smtClean="0">
              <a:solidFill>
                <a:schemeClr val="bg1"/>
              </a:solidFill>
            </a:endParaRPr>
          </a:p>
        </p:txBody>
      </p:sp>
      <p:sp>
        <p:nvSpPr>
          <p:cNvPr id="10" name="标题 9"/>
          <p:cNvSpPr>
            <a:spLocks noGrp="1"/>
          </p:cNvSpPr>
          <p:nvPr>
            <p:ph type="title"/>
          </p:nvPr>
        </p:nvSpPr>
        <p:spPr>
          <a:xfrm>
            <a:off x="1606550" y="345304"/>
            <a:ext cx="8643848" cy="478155"/>
          </a:xfrm>
        </p:spPr>
        <p:txBody>
          <a:bodyPr/>
          <a:lstStyle/>
          <a:p>
            <a:pPr>
              <a:defRPr/>
            </a:pPr>
            <a:r>
              <a:rPr lang="zh-CN" altLang="en-US" dirty="0">
                <a:sym typeface="+mn-lt"/>
              </a:rPr>
              <a:t>社交网络分析</a:t>
            </a:r>
            <a:r>
              <a:rPr lang="zh-CN" altLang="en-US" dirty="0" smtClean="0">
                <a:sym typeface="+mn-lt"/>
              </a:rPr>
              <a:t>实例</a:t>
            </a:r>
            <a:endParaRPr lang="zh-CN" altLang="en-US" dirty="0">
              <a:sym typeface="+mn-lt"/>
            </a:endParaRPr>
          </a:p>
        </p:txBody>
      </p:sp>
    </p:spTree>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1189355" y="1840865"/>
            <a:ext cx="9813925" cy="3732530"/>
          </a:xfrm>
          <a:prstGeom prst="rect">
            <a:avLst/>
          </a:prstGeom>
        </p:spPr>
      </p:pic>
      <p:sp>
        <p:nvSpPr>
          <p:cNvPr id="43" name="矩形: 圆角 93"/>
          <p:cNvSpPr/>
          <p:nvPr/>
        </p:nvSpPr>
        <p:spPr>
          <a:xfrm>
            <a:off x="624205" y="1057275"/>
            <a:ext cx="6552565" cy="54356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p>
            <a:r>
              <a:rPr lang="zh-CN" altLang="en-US" sz="2400" b="1" dirty="0">
                <a:solidFill>
                  <a:schemeClr val="accent4"/>
                </a:solidFill>
                <a:latin typeface="+mj-ea"/>
                <a:ea typeface="+mj-ea"/>
              </a:rPr>
              <a:t>小试牛刀：</a:t>
            </a:r>
            <a:endParaRPr lang="zh-CN" altLang="en-US" sz="2400" b="1" dirty="0">
              <a:solidFill>
                <a:schemeClr val="accent4"/>
              </a:solidFill>
              <a:latin typeface="+mj-ea"/>
              <a:ea typeface="+mj-ea"/>
            </a:endParaRPr>
          </a:p>
        </p:txBody>
      </p:sp>
      <p:sp>
        <p:nvSpPr>
          <p:cNvPr id="18" name="文本框 17"/>
          <p:cNvSpPr txBox="1">
            <a:spLocks noChangeArrowheads="1"/>
          </p:cNvSpPr>
          <p:nvPr/>
        </p:nvSpPr>
        <p:spPr bwMode="auto">
          <a:xfrm>
            <a:off x="357352" y="235111"/>
            <a:ext cx="969798"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r>
              <a:rPr lang="zh-CN" altLang="en-US" sz="3600" b="1" dirty="0">
                <a:solidFill>
                  <a:schemeClr val="bg1"/>
                </a:solidFill>
              </a:rPr>
              <a:t>三</a:t>
            </a:r>
            <a:endParaRPr lang="zh-CN" altLang="en-US" sz="3600" b="1" dirty="0" smtClean="0">
              <a:solidFill>
                <a:schemeClr val="bg1"/>
              </a:solidFill>
            </a:endParaRPr>
          </a:p>
        </p:txBody>
      </p:sp>
      <p:sp>
        <p:nvSpPr>
          <p:cNvPr id="10" name="标题 9"/>
          <p:cNvSpPr>
            <a:spLocks noGrp="1"/>
          </p:cNvSpPr>
          <p:nvPr>
            <p:ph type="title"/>
          </p:nvPr>
        </p:nvSpPr>
        <p:spPr>
          <a:xfrm>
            <a:off x="1606550" y="345304"/>
            <a:ext cx="8643848" cy="478155"/>
          </a:xfrm>
        </p:spPr>
        <p:txBody>
          <a:bodyPr/>
          <a:lstStyle/>
          <a:p>
            <a:pPr>
              <a:defRPr/>
            </a:pPr>
            <a:r>
              <a:rPr lang="zh-CN" altLang="en-US" dirty="0">
                <a:sym typeface="+mn-lt"/>
              </a:rPr>
              <a:t>社交网络分析</a:t>
            </a:r>
            <a:r>
              <a:rPr lang="zh-CN" altLang="en-US" dirty="0" smtClean="0">
                <a:sym typeface="+mn-lt"/>
              </a:rPr>
              <a:t>实例</a:t>
            </a:r>
            <a:endParaRPr lang="zh-CN" altLang="en-US" dirty="0">
              <a:sym typeface="+mn-lt"/>
            </a:endParaRP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a:spLocks noGrp="1"/>
          </p:cNvSpPr>
          <p:nvPr>
            <p:ph type="title"/>
          </p:nvPr>
        </p:nvSpPr>
        <p:spPr>
          <a:xfrm>
            <a:off x="1618810" y="357163"/>
            <a:ext cx="8643848" cy="478155"/>
          </a:xfrm>
        </p:spPr>
        <p:txBody>
          <a:bodyPr/>
          <a:lstStyle/>
          <a:p>
            <a:r>
              <a:rPr lang="zh-CN" altLang="en-US" dirty="0"/>
              <a:t>社交网络定义</a:t>
            </a:r>
            <a:endParaRPr lang="zh-CN" altLang="en-US" dirty="0"/>
          </a:p>
        </p:txBody>
      </p:sp>
      <p:sp>
        <p:nvSpPr>
          <p:cNvPr id="8" name="文本框 7"/>
          <p:cNvSpPr txBox="1"/>
          <p:nvPr/>
        </p:nvSpPr>
        <p:spPr>
          <a:xfrm>
            <a:off x="2201323" y="1393611"/>
            <a:ext cx="3416320" cy="646331"/>
          </a:xfrm>
          <a:prstGeom prst="rect">
            <a:avLst/>
          </a:prstGeom>
          <a:noFill/>
        </p:spPr>
        <p:txBody>
          <a:bodyPr wrap="none" rtlCol="0">
            <a:spAutoFit/>
          </a:bodyPr>
          <a:lstStyle/>
          <a:p>
            <a:r>
              <a:rPr lang="zh-CN" altLang="en-US" sz="3600" b="1" dirty="0">
                <a:ea typeface="+mn-lt"/>
              </a:rPr>
              <a:t>什么是社交网络</a:t>
            </a:r>
            <a:endParaRPr lang="zh-CN" altLang="en-US" sz="3600" b="1" dirty="0">
              <a:ea typeface="+mn-lt"/>
            </a:endParaRPr>
          </a:p>
        </p:txBody>
      </p:sp>
      <p:sp>
        <p:nvSpPr>
          <p:cNvPr id="9" name="文本框 8"/>
          <p:cNvSpPr txBox="1"/>
          <p:nvPr/>
        </p:nvSpPr>
        <p:spPr>
          <a:xfrm>
            <a:off x="849283" y="2309256"/>
            <a:ext cx="5072092" cy="1569660"/>
          </a:xfrm>
          <a:prstGeom prst="rect">
            <a:avLst/>
          </a:prstGeom>
          <a:noFill/>
        </p:spPr>
        <p:txBody>
          <a:bodyPr wrap="square" rtlCol="0">
            <a:spAutoFit/>
          </a:bodyPr>
          <a:lstStyle/>
          <a:p>
            <a:r>
              <a:rPr lang="zh-CN" altLang="zh-CN" sz="2400" dirty="0"/>
              <a:t>社交网络在维基百科的定义是“由许多节点构成的一种社会结构。节点通常是指个人或组织，而社交网络代表着各种社会关系。”</a:t>
            </a:r>
            <a:endParaRPr lang="zh-CN" altLang="zh-CN" sz="2400" dirty="0"/>
          </a:p>
        </p:txBody>
      </p:sp>
      <p:grpSp>
        <p:nvGrpSpPr>
          <p:cNvPr id="10" name="组合 9"/>
          <p:cNvGrpSpPr/>
          <p:nvPr/>
        </p:nvGrpSpPr>
        <p:grpSpPr>
          <a:xfrm>
            <a:off x="1386459" y="1516834"/>
            <a:ext cx="525689" cy="470560"/>
            <a:chOff x="10086069" y="5735592"/>
            <a:chExt cx="525689" cy="470560"/>
          </a:xfrm>
          <a:solidFill>
            <a:schemeClr val="accent1"/>
          </a:solidFill>
        </p:grpSpPr>
        <p:sp>
          <p:nvSpPr>
            <p:cNvPr id="11" name="任意多边形: 形状 10"/>
            <p:cNvSpPr/>
            <p:nvPr/>
          </p:nvSpPr>
          <p:spPr>
            <a:xfrm>
              <a:off x="10225608" y="5735592"/>
              <a:ext cx="185625" cy="168750"/>
            </a:xfrm>
            <a:custGeom>
              <a:avLst/>
              <a:gdLst>
                <a:gd name="connsiteX0" fmla="*/ 187616 w 185625"/>
                <a:gd name="connsiteY0" fmla="*/ 91918 h 168750"/>
                <a:gd name="connsiteX1" fmla="*/ 93808 w 185625"/>
                <a:gd name="connsiteY1" fmla="*/ 183836 h 168750"/>
                <a:gd name="connsiteX2" fmla="*/ 0 w 185625"/>
                <a:gd name="connsiteY2" fmla="*/ 91918 h 168750"/>
                <a:gd name="connsiteX3" fmla="*/ 93808 w 185625"/>
                <a:gd name="connsiteY3" fmla="*/ 0 h 168750"/>
                <a:gd name="connsiteX4" fmla="*/ 187616 w 185625"/>
                <a:gd name="connsiteY4" fmla="*/ 91918 h 168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625" h="168750">
                  <a:moveTo>
                    <a:pt x="187616" y="91918"/>
                  </a:moveTo>
                  <a:cubicBezTo>
                    <a:pt x="187616" y="142683"/>
                    <a:pt x="145617" y="183836"/>
                    <a:pt x="93808" y="183836"/>
                  </a:cubicBezTo>
                  <a:cubicBezTo>
                    <a:pt x="41999" y="183836"/>
                    <a:pt x="0" y="142683"/>
                    <a:pt x="0" y="91918"/>
                  </a:cubicBezTo>
                  <a:cubicBezTo>
                    <a:pt x="0" y="41153"/>
                    <a:pt x="41999" y="0"/>
                    <a:pt x="93808" y="0"/>
                  </a:cubicBezTo>
                  <a:cubicBezTo>
                    <a:pt x="145617" y="0"/>
                    <a:pt x="187616" y="41153"/>
                    <a:pt x="187616" y="91918"/>
                  </a:cubicBezTo>
                  <a:close/>
                </a:path>
              </a:pathLst>
            </a:custGeom>
            <a:grpFill/>
            <a:ln w="16669" cap="flat">
              <a:noFill/>
              <a:prstDash val="solid"/>
              <a:miter/>
            </a:ln>
          </p:spPr>
          <p:txBody>
            <a:bodyPr rtlCol="0" anchor="ctr"/>
            <a:lstStyle/>
            <a:p>
              <a:pPr>
                <a:lnSpc>
                  <a:spcPct val="120000"/>
                </a:lnSpc>
                <a:spcAft>
                  <a:spcPts val="100"/>
                </a:spcAft>
              </a:pPr>
              <a:endParaRPr lang="zh-CN" altLang="en-US"/>
            </a:p>
          </p:txBody>
        </p:sp>
        <p:sp>
          <p:nvSpPr>
            <p:cNvPr id="12" name="任意多边形: 形状 11"/>
            <p:cNvSpPr/>
            <p:nvPr/>
          </p:nvSpPr>
          <p:spPr>
            <a:xfrm>
              <a:off x="10156133" y="5766785"/>
              <a:ext cx="455625" cy="337500"/>
            </a:xfrm>
            <a:custGeom>
              <a:avLst/>
              <a:gdLst>
                <a:gd name="connsiteX0" fmla="*/ 420458 w 455625"/>
                <a:gd name="connsiteY0" fmla="*/ 43 h 337500"/>
                <a:gd name="connsiteX1" fmla="*/ 373629 w 455625"/>
                <a:gd name="connsiteY1" fmla="*/ 43462 h 337500"/>
                <a:gd name="connsiteX2" fmla="*/ 332724 w 455625"/>
                <a:gd name="connsiteY2" fmla="*/ 164253 h 337500"/>
                <a:gd name="connsiteX3" fmla="*/ 313588 w 455625"/>
                <a:gd name="connsiteY3" fmla="*/ 173619 h 337500"/>
                <a:gd name="connsiteX4" fmla="*/ 261073 w 455625"/>
                <a:gd name="connsiteY4" fmla="*/ 152356 h 337500"/>
                <a:gd name="connsiteX5" fmla="*/ 163299 w 455625"/>
                <a:gd name="connsiteY5" fmla="*/ 152356 h 337500"/>
                <a:gd name="connsiteX6" fmla="*/ 65526 w 455625"/>
                <a:gd name="connsiteY6" fmla="*/ 152356 h 337500"/>
                <a:gd name="connsiteX7" fmla="*/ 0 w 455625"/>
                <a:gd name="connsiteY7" fmla="*/ 230336 h 337500"/>
                <a:gd name="connsiteX8" fmla="*/ 0 w 455625"/>
                <a:gd name="connsiteY8" fmla="*/ 351903 h 337500"/>
                <a:gd name="connsiteX9" fmla="*/ 323089 w 455625"/>
                <a:gd name="connsiteY9" fmla="*/ 351903 h 337500"/>
                <a:gd name="connsiteX10" fmla="*/ 323089 w 455625"/>
                <a:gd name="connsiteY10" fmla="*/ 273705 h 337500"/>
                <a:gd name="connsiteX11" fmla="*/ 329417 w 455625"/>
                <a:gd name="connsiteY11" fmla="*/ 262837 h 337500"/>
                <a:gd name="connsiteX12" fmla="*/ 385459 w 455625"/>
                <a:gd name="connsiteY12" fmla="*/ 237491 h 337500"/>
                <a:gd name="connsiteX13" fmla="*/ 463826 w 455625"/>
                <a:gd name="connsiteY13" fmla="*/ 46820 h 337500"/>
                <a:gd name="connsiteX14" fmla="*/ 420458 w 455625"/>
                <a:gd name="connsiteY14" fmla="*/ 43 h 33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5625" h="337500">
                  <a:moveTo>
                    <a:pt x="420458" y="43"/>
                  </a:moveTo>
                  <a:cubicBezTo>
                    <a:pt x="395651" y="-1037"/>
                    <a:pt x="374558" y="18538"/>
                    <a:pt x="373629" y="43462"/>
                  </a:cubicBezTo>
                  <a:cubicBezTo>
                    <a:pt x="371351" y="103807"/>
                    <a:pt x="357210" y="145573"/>
                    <a:pt x="332724" y="164253"/>
                  </a:cubicBezTo>
                  <a:cubicBezTo>
                    <a:pt x="326481" y="169029"/>
                    <a:pt x="319866" y="171847"/>
                    <a:pt x="313588" y="173619"/>
                  </a:cubicBezTo>
                  <a:cubicBezTo>
                    <a:pt x="296966" y="159765"/>
                    <a:pt x="275788" y="152356"/>
                    <a:pt x="261073" y="152356"/>
                  </a:cubicBezTo>
                  <a:lnTo>
                    <a:pt x="163299" y="152356"/>
                  </a:lnTo>
                  <a:lnTo>
                    <a:pt x="65526" y="152356"/>
                  </a:lnTo>
                  <a:cubicBezTo>
                    <a:pt x="29346" y="152356"/>
                    <a:pt x="0" y="190393"/>
                    <a:pt x="0" y="230336"/>
                  </a:cubicBezTo>
                  <a:lnTo>
                    <a:pt x="0" y="351903"/>
                  </a:lnTo>
                  <a:lnTo>
                    <a:pt x="323089" y="351903"/>
                  </a:lnTo>
                  <a:lnTo>
                    <a:pt x="323089" y="273705"/>
                  </a:lnTo>
                  <a:cubicBezTo>
                    <a:pt x="325468" y="270009"/>
                    <a:pt x="327645" y="266364"/>
                    <a:pt x="329417" y="262837"/>
                  </a:cubicBezTo>
                  <a:cubicBezTo>
                    <a:pt x="347186" y="258973"/>
                    <a:pt x="366694" y="251362"/>
                    <a:pt x="385459" y="237491"/>
                  </a:cubicBezTo>
                  <a:cubicBezTo>
                    <a:pt x="433991" y="201699"/>
                    <a:pt x="460350" y="137540"/>
                    <a:pt x="463826" y="46820"/>
                  </a:cubicBezTo>
                  <a:cubicBezTo>
                    <a:pt x="464788" y="21946"/>
                    <a:pt x="445365" y="988"/>
                    <a:pt x="420458" y="43"/>
                  </a:cubicBezTo>
                  <a:close/>
                </a:path>
              </a:pathLst>
            </a:custGeom>
            <a:grpFill/>
            <a:ln w="16669" cap="flat">
              <a:noFill/>
              <a:prstDash val="solid"/>
              <a:miter/>
            </a:ln>
          </p:spPr>
          <p:txBody>
            <a:bodyPr rtlCol="0" anchor="ctr"/>
            <a:lstStyle/>
            <a:p>
              <a:pPr>
                <a:lnSpc>
                  <a:spcPct val="120000"/>
                </a:lnSpc>
                <a:spcAft>
                  <a:spcPts val="100"/>
                </a:spcAft>
              </a:pPr>
              <a:endParaRPr lang="zh-CN" altLang="en-US"/>
            </a:p>
          </p:txBody>
        </p:sp>
        <p:sp>
          <p:nvSpPr>
            <p:cNvPr id="13" name="任意多边形: 形状 12"/>
            <p:cNvSpPr/>
            <p:nvPr/>
          </p:nvSpPr>
          <p:spPr>
            <a:xfrm>
              <a:off x="10086069" y="6155527"/>
              <a:ext cx="523125" cy="50625"/>
            </a:xfrm>
            <a:custGeom>
              <a:avLst/>
              <a:gdLst>
                <a:gd name="connsiteX0" fmla="*/ 0 w 523125"/>
                <a:gd name="connsiteY0" fmla="*/ 0 h 50625"/>
                <a:gd name="connsiteX1" fmla="*/ 523800 w 523125"/>
                <a:gd name="connsiteY1" fmla="*/ 0 h 50625"/>
                <a:gd name="connsiteX2" fmla="*/ 523800 w 523125"/>
                <a:gd name="connsiteY2" fmla="*/ 53443 h 50625"/>
                <a:gd name="connsiteX3" fmla="*/ 0 w 523125"/>
                <a:gd name="connsiteY3" fmla="*/ 53443 h 50625"/>
              </a:gdLst>
              <a:ahLst/>
              <a:cxnLst>
                <a:cxn ang="0">
                  <a:pos x="connsiteX0" y="connsiteY0"/>
                </a:cxn>
                <a:cxn ang="0">
                  <a:pos x="connsiteX1" y="connsiteY1"/>
                </a:cxn>
                <a:cxn ang="0">
                  <a:pos x="connsiteX2" y="connsiteY2"/>
                </a:cxn>
                <a:cxn ang="0">
                  <a:pos x="connsiteX3" y="connsiteY3"/>
                </a:cxn>
              </a:cxnLst>
              <a:rect l="l" t="t" r="r" b="b"/>
              <a:pathLst>
                <a:path w="523125" h="50625">
                  <a:moveTo>
                    <a:pt x="0" y="0"/>
                  </a:moveTo>
                  <a:lnTo>
                    <a:pt x="523800" y="0"/>
                  </a:lnTo>
                  <a:lnTo>
                    <a:pt x="523800" y="53443"/>
                  </a:lnTo>
                  <a:lnTo>
                    <a:pt x="0" y="53443"/>
                  </a:lnTo>
                  <a:close/>
                </a:path>
              </a:pathLst>
            </a:custGeom>
            <a:grpFill/>
            <a:ln w="16669" cap="flat">
              <a:noFill/>
              <a:prstDash val="solid"/>
              <a:miter/>
            </a:ln>
          </p:spPr>
          <p:txBody>
            <a:bodyPr rtlCol="0" anchor="ctr"/>
            <a:lstStyle/>
            <a:p>
              <a:pPr>
                <a:lnSpc>
                  <a:spcPct val="120000"/>
                </a:lnSpc>
                <a:spcAft>
                  <a:spcPts val="100"/>
                </a:spcAft>
              </a:pPr>
              <a:endParaRPr lang="zh-CN" altLang="en-US"/>
            </a:p>
          </p:txBody>
        </p:sp>
      </p:grpSp>
      <p:pic>
        <p:nvPicPr>
          <p:cNvPr id="14" name="图片 1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28717" y="1019970"/>
            <a:ext cx="4963473" cy="4818059"/>
          </a:xfrm>
          <a:prstGeom prst="rect">
            <a:avLst/>
          </a:prstGeom>
        </p:spPr>
      </p:pic>
    </p:spTree>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1"/>
          <p:cNvPicPr>
            <a:picLocks noChangeAspect="1"/>
          </p:cNvPicPr>
          <p:nvPr/>
        </p:nvPicPr>
        <p:blipFill>
          <a:blip r:embed="rId1"/>
          <a:stretch>
            <a:fillRect/>
          </a:stretch>
        </p:blipFill>
        <p:spPr>
          <a:xfrm>
            <a:off x="2144395" y="1300480"/>
            <a:ext cx="7102475" cy="4585970"/>
          </a:xfrm>
          <a:prstGeom prst="rect">
            <a:avLst/>
          </a:prstGeom>
        </p:spPr>
      </p:pic>
      <p:sp>
        <p:nvSpPr>
          <p:cNvPr id="18" name="文本框 17"/>
          <p:cNvSpPr txBox="1">
            <a:spLocks noChangeArrowheads="1"/>
          </p:cNvSpPr>
          <p:nvPr/>
        </p:nvSpPr>
        <p:spPr bwMode="auto">
          <a:xfrm>
            <a:off x="357352" y="235111"/>
            <a:ext cx="969798"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r>
              <a:rPr lang="zh-CN" altLang="en-US" sz="3600" b="1" dirty="0">
                <a:solidFill>
                  <a:schemeClr val="bg1"/>
                </a:solidFill>
              </a:rPr>
              <a:t>三</a:t>
            </a:r>
            <a:endParaRPr lang="zh-CN" altLang="en-US" sz="3600" b="1" dirty="0" smtClean="0">
              <a:solidFill>
                <a:schemeClr val="bg1"/>
              </a:solidFill>
            </a:endParaRPr>
          </a:p>
        </p:txBody>
      </p:sp>
      <p:sp>
        <p:nvSpPr>
          <p:cNvPr id="10" name="标题 9"/>
          <p:cNvSpPr>
            <a:spLocks noGrp="1"/>
          </p:cNvSpPr>
          <p:nvPr>
            <p:ph type="title"/>
          </p:nvPr>
        </p:nvSpPr>
        <p:spPr>
          <a:xfrm>
            <a:off x="1606550" y="345304"/>
            <a:ext cx="8643848" cy="478155"/>
          </a:xfrm>
        </p:spPr>
        <p:txBody>
          <a:bodyPr/>
          <a:lstStyle/>
          <a:p>
            <a:pPr>
              <a:defRPr/>
            </a:pPr>
            <a:r>
              <a:rPr lang="zh-CN" altLang="en-US" dirty="0">
                <a:sym typeface="+mn-lt"/>
              </a:rPr>
              <a:t>社交网络分析</a:t>
            </a:r>
            <a:r>
              <a:rPr lang="zh-CN" altLang="en-US" dirty="0" smtClean="0">
                <a:sym typeface="+mn-lt"/>
              </a:rPr>
              <a:t>实例</a:t>
            </a:r>
            <a:endParaRPr lang="zh-CN" altLang="en-US" dirty="0">
              <a:sym typeface="+mn-lt"/>
            </a:endParaRPr>
          </a:p>
        </p:txBody>
      </p:sp>
    </p:spTree>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1229360" y="2172970"/>
            <a:ext cx="9733280" cy="2512060"/>
          </a:xfrm>
          <a:prstGeom prst="rect">
            <a:avLst/>
          </a:prstGeom>
        </p:spPr>
      </p:pic>
      <p:sp>
        <p:nvSpPr>
          <p:cNvPr id="18" name="文本框 17"/>
          <p:cNvSpPr txBox="1">
            <a:spLocks noChangeArrowheads="1"/>
          </p:cNvSpPr>
          <p:nvPr/>
        </p:nvSpPr>
        <p:spPr bwMode="auto">
          <a:xfrm>
            <a:off x="357352" y="235111"/>
            <a:ext cx="969798"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r>
              <a:rPr lang="zh-CN" altLang="en-US" sz="3600" b="1" dirty="0">
                <a:solidFill>
                  <a:schemeClr val="bg1"/>
                </a:solidFill>
              </a:rPr>
              <a:t>三</a:t>
            </a:r>
            <a:endParaRPr lang="zh-CN" altLang="en-US" sz="3600" b="1" dirty="0" smtClean="0">
              <a:solidFill>
                <a:schemeClr val="bg1"/>
              </a:solidFill>
            </a:endParaRPr>
          </a:p>
        </p:txBody>
      </p:sp>
      <p:sp>
        <p:nvSpPr>
          <p:cNvPr id="10" name="标题 9"/>
          <p:cNvSpPr>
            <a:spLocks noGrp="1"/>
          </p:cNvSpPr>
          <p:nvPr>
            <p:ph type="title"/>
          </p:nvPr>
        </p:nvSpPr>
        <p:spPr>
          <a:xfrm>
            <a:off x="1606550" y="345304"/>
            <a:ext cx="8643848" cy="478155"/>
          </a:xfrm>
        </p:spPr>
        <p:txBody>
          <a:bodyPr/>
          <a:lstStyle/>
          <a:p>
            <a:pPr>
              <a:defRPr/>
            </a:pPr>
            <a:r>
              <a:rPr lang="zh-CN" altLang="en-US" dirty="0">
                <a:sym typeface="+mn-lt"/>
              </a:rPr>
              <a:t>社交网络分析</a:t>
            </a:r>
            <a:r>
              <a:rPr lang="zh-CN" altLang="en-US" dirty="0" smtClean="0">
                <a:sym typeface="+mn-lt"/>
              </a:rPr>
              <a:t>实例</a:t>
            </a:r>
            <a:endParaRPr lang="zh-CN" altLang="en-US" dirty="0">
              <a:sym typeface="+mn-lt"/>
            </a:endParaRPr>
          </a:p>
        </p:txBody>
      </p:sp>
    </p:spTree>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 name="矩形: 圆角 93"/>
          <p:cNvSpPr/>
          <p:nvPr/>
        </p:nvSpPr>
        <p:spPr>
          <a:xfrm>
            <a:off x="624205" y="1270635"/>
            <a:ext cx="6552565" cy="54356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p>
            <a:r>
              <a:rPr lang="en-US" sz="2400" b="1" dirty="0">
                <a:solidFill>
                  <a:schemeClr val="accent4"/>
                </a:solidFill>
                <a:latin typeface="+mj-ea"/>
                <a:ea typeface="+mj-ea"/>
              </a:rPr>
              <a:t>step 5</a:t>
            </a:r>
            <a:r>
              <a:rPr lang="zh-CN" altLang="en-US" sz="2400" b="1" dirty="0">
                <a:solidFill>
                  <a:schemeClr val="accent4"/>
                </a:solidFill>
                <a:latin typeface="+mj-ea"/>
                <a:ea typeface="+mj-ea"/>
              </a:rPr>
              <a:t>：全网络绘制</a:t>
            </a:r>
            <a:endParaRPr lang="en-US" altLang="zh-CN" sz="2400" b="1" dirty="0">
              <a:solidFill>
                <a:schemeClr val="accent4"/>
              </a:solidFill>
              <a:latin typeface="+mj-ea"/>
              <a:ea typeface="+mj-ea"/>
            </a:endParaRPr>
          </a:p>
        </p:txBody>
      </p:sp>
      <p:pic>
        <p:nvPicPr>
          <p:cNvPr id="3" name="图片 2"/>
          <p:cNvPicPr>
            <a:picLocks noChangeAspect="1"/>
          </p:cNvPicPr>
          <p:nvPr/>
        </p:nvPicPr>
        <p:blipFill>
          <a:blip r:embed="rId1"/>
          <a:stretch>
            <a:fillRect/>
          </a:stretch>
        </p:blipFill>
        <p:spPr>
          <a:xfrm>
            <a:off x="4315460" y="913130"/>
            <a:ext cx="6411595" cy="5218430"/>
          </a:xfrm>
          <a:prstGeom prst="rect">
            <a:avLst/>
          </a:prstGeom>
        </p:spPr>
      </p:pic>
      <p:sp>
        <p:nvSpPr>
          <p:cNvPr id="18" name="文本框 17"/>
          <p:cNvSpPr txBox="1">
            <a:spLocks noChangeArrowheads="1"/>
          </p:cNvSpPr>
          <p:nvPr/>
        </p:nvSpPr>
        <p:spPr bwMode="auto">
          <a:xfrm>
            <a:off x="357352" y="235111"/>
            <a:ext cx="969798"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r>
              <a:rPr lang="zh-CN" altLang="en-US" sz="3600" b="1" dirty="0">
                <a:solidFill>
                  <a:schemeClr val="bg1"/>
                </a:solidFill>
              </a:rPr>
              <a:t>三</a:t>
            </a:r>
            <a:endParaRPr lang="zh-CN" altLang="en-US" sz="3600" b="1" dirty="0" smtClean="0">
              <a:solidFill>
                <a:schemeClr val="bg1"/>
              </a:solidFill>
            </a:endParaRPr>
          </a:p>
        </p:txBody>
      </p:sp>
      <p:sp>
        <p:nvSpPr>
          <p:cNvPr id="10" name="标题 9"/>
          <p:cNvSpPr>
            <a:spLocks noGrp="1"/>
          </p:cNvSpPr>
          <p:nvPr>
            <p:ph type="title"/>
          </p:nvPr>
        </p:nvSpPr>
        <p:spPr>
          <a:xfrm>
            <a:off x="1606550" y="345304"/>
            <a:ext cx="8643848" cy="478155"/>
          </a:xfrm>
        </p:spPr>
        <p:txBody>
          <a:bodyPr/>
          <a:lstStyle/>
          <a:p>
            <a:pPr>
              <a:defRPr/>
            </a:pPr>
            <a:r>
              <a:rPr lang="zh-CN" altLang="en-US" dirty="0">
                <a:sym typeface="+mn-lt"/>
              </a:rPr>
              <a:t>社交网络分析</a:t>
            </a:r>
            <a:r>
              <a:rPr lang="zh-CN" altLang="en-US" dirty="0" smtClean="0">
                <a:sym typeface="+mn-lt"/>
              </a:rPr>
              <a:t>实例</a:t>
            </a:r>
            <a:endParaRPr lang="zh-CN" altLang="en-US" dirty="0">
              <a:sym typeface="+mn-lt"/>
            </a:endParaRPr>
          </a:p>
        </p:txBody>
      </p:sp>
    </p:spTree>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1606550" y="1482725"/>
            <a:ext cx="9061450" cy="646430"/>
          </a:xfrm>
          <a:prstGeom prst="rect">
            <a:avLst/>
          </a:prstGeom>
        </p:spPr>
      </p:pic>
      <p:pic>
        <p:nvPicPr>
          <p:cNvPr id="4" name="图片 3"/>
          <p:cNvPicPr>
            <a:picLocks noChangeAspect="1"/>
          </p:cNvPicPr>
          <p:nvPr/>
        </p:nvPicPr>
        <p:blipFill>
          <a:blip r:embed="rId2"/>
          <a:stretch>
            <a:fillRect/>
          </a:stretch>
        </p:blipFill>
        <p:spPr>
          <a:xfrm>
            <a:off x="1606550" y="2433320"/>
            <a:ext cx="9061450" cy="3619500"/>
          </a:xfrm>
          <a:prstGeom prst="rect">
            <a:avLst/>
          </a:prstGeom>
        </p:spPr>
      </p:pic>
      <p:sp>
        <p:nvSpPr>
          <p:cNvPr id="18" name="文本框 17"/>
          <p:cNvSpPr txBox="1">
            <a:spLocks noChangeArrowheads="1"/>
          </p:cNvSpPr>
          <p:nvPr/>
        </p:nvSpPr>
        <p:spPr bwMode="auto">
          <a:xfrm>
            <a:off x="357352" y="235111"/>
            <a:ext cx="969798"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r>
              <a:rPr lang="zh-CN" altLang="en-US" sz="3600" b="1" dirty="0">
                <a:solidFill>
                  <a:schemeClr val="bg1"/>
                </a:solidFill>
              </a:rPr>
              <a:t>三</a:t>
            </a:r>
            <a:endParaRPr lang="zh-CN" altLang="en-US" sz="3600" b="1" dirty="0" smtClean="0">
              <a:solidFill>
                <a:schemeClr val="bg1"/>
              </a:solidFill>
            </a:endParaRPr>
          </a:p>
        </p:txBody>
      </p:sp>
      <p:sp>
        <p:nvSpPr>
          <p:cNvPr id="10" name="标题 9"/>
          <p:cNvSpPr>
            <a:spLocks noGrp="1"/>
          </p:cNvSpPr>
          <p:nvPr>
            <p:ph type="title"/>
          </p:nvPr>
        </p:nvSpPr>
        <p:spPr>
          <a:xfrm>
            <a:off x="1606550" y="345304"/>
            <a:ext cx="8643848" cy="478155"/>
          </a:xfrm>
        </p:spPr>
        <p:txBody>
          <a:bodyPr/>
          <a:lstStyle/>
          <a:p>
            <a:pPr>
              <a:defRPr/>
            </a:pPr>
            <a:r>
              <a:rPr lang="zh-CN" altLang="en-US" dirty="0">
                <a:sym typeface="+mn-lt"/>
              </a:rPr>
              <a:t>社交网络分析</a:t>
            </a:r>
            <a:r>
              <a:rPr lang="zh-CN" altLang="en-US" dirty="0" smtClean="0">
                <a:sym typeface="+mn-lt"/>
              </a:rPr>
              <a:t>实例</a:t>
            </a:r>
            <a:endParaRPr lang="zh-CN" altLang="en-US" dirty="0">
              <a:sym typeface="+mn-lt"/>
            </a:endParaRPr>
          </a:p>
        </p:txBody>
      </p:sp>
    </p:spTree>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 name="矩形: 圆角 93"/>
          <p:cNvSpPr/>
          <p:nvPr/>
        </p:nvSpPr>
        <p:spPr>
          <a:xfrm>
            <a:off x="624205" y="1057275"/>
            <a:ext cx="6552565" cy="54356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p>
            <a:r>
              <a:rPr lang="zh-CN" altLang="en-US" sz="2400" b="1" dirty="0">
                <a:solidFill>
                  <a:schemeClr val="accent4"/>
                </a:solidFill>
                <a:latin typeface="+mj-ea"/>
                <a:ea typeface="+mj-ea"/>
              </a:rPr>
              <a:t>取关键人物画出子集：</a:t>
            </a:r>
            <a:endParaRPr lang="zh-CN" altLang="en-US" sz="2400" b="1" dirty="0">
              <a:solidFill>
                <a:schemeClr val="accent4"/>
              </a:solidFill>
              <a:latin typeface="+mj-ea"/>
              <a:ea typeface="+mj-ea"/>
            </a:endParaRPr>
          </a:p>
        </p:txBody>
      </p:sp>
      <p:pic>
        <p:nvPicPr>
          <p:cNvPr id="3" name="图片 2" descr="三国人物社交网络"/>
          <p:cNvPicPr>
            <a:picLocks noChangeAspect="1"/>
          </p:cNvPicPr>
          <p:nvPr/>
        </p:nvPicPr>
        <p:blipFill>
          <a:blip r:embed="rId1"/>
          <a:stretch>
            <a:fillRect/>
          </a:stretch>
        </p:blipFill>
        <p:spPr>
          <a:xfrm>
            <a:off x="4733925" y="989965"/>
            <a:ext cx="5207635" cy="5114925"/>
          </a:xfrm>
          <a:prstGeom prst="rect">
            <a:avLst/>
          </a:prstGeom>
        </p:spPr>
      </p:pic>
      <p:sp>
        <p:nvSpPr>
          <p:cNvPr id="18" name="文本框 17"/>
          <p:cNvSpPr txBox="1">
            <a:spLocks noChangeArrowheads="1"/>
          </p:cNvSpPr>
          <p:nvPr/>
        </p:nvSpPr>
        <p:spPr bwMode="auto">
          <a:xfrm>
            <a:off x="357352" y="235111"/>
            <a:ext cx="969798"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r>
              <a:rPr lang="zh-CN" altLang="en-US" sz="3600" b="1" dirty="0">
                <a:solidFill>
                  <a:schemeClr val="bg1"/>
                </a:solidFill>
              </a:rPr>
              <a:t>三</a:t>
            </a:r>
            <a:endParaRPr lang="zh-CN" altLang="en-US" sz="3600" b="1" dirty="0" smtClean="0">
              <a:solidFill>
                <a:schemeClr val="bg1"/>
              </a:solidFill>
            </a:endParaRPr>
          </a:p>
        </p:txBody>
      </p:sp>
      <p:sp>
        <p:nvSpPr>
          <p:cNvPr id="10" name="标题 9"/>
          <p:cNvSpPr>
            <a:spLocks noGrp="1"/>
          </p:cNvSpPr>
          <p:nvPr>
            <p:ph type="title"/>
          </p:nvPr>
        </p:nvSpPr>
        <p:spPr>
          <a:xfrm>
            <a:off x="1606550" y="345304"/>
            <a:ext cx="8643848" cy="478155"/>
          </a:xfrm>
        </p:spPr>
        <p:txBody>
          <a:bodyPr/>
          <a:lstStyle/>
          <a:p>
            <a:pPr>
              <a:defRPr/>
            </a:pPr>
            <a:r>
              <a:rPr lang="zh-CN" altLang="en-US" dirty="0">
                <a:sym typeface="+mn-lt"/>
              </a:rPr>
              <a:t>社交网络分析</a:t>
            </a:r>
            <a:r>
              <a:rPr lang="zh-CN" altLang="en-US" dirty="0" smtClean="0">
                <a:sym typeface="+mn-lt"/>
              </a:rPr>
              <a:t>实例</a:t>
            </a:r>
            <a:endParaRPr lang="zh-CN" altLang="en-US" dirty="0">
              <a:sym typeface="+mn-lt"/>
            </a:endParaRPr>
          </a:p>
        </p:txBody>
      </p:sp>
    </p:spTree>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2197100" y="1684020"/>
            <a:ext cx="8960485" cy="1062355"/>
          </a:xfrm>
          <a:prstGeom prst="rect">
            <a:avLst/>
          </a:prstGeom>
        </p:spPr>
      </p:pic>
      <p:sp>
        <p:nvSpPr>
          <p:cNvPr id="43" name="矩形: 圆角 93"/>
          <p:cNvSpPr/>
          <p:nvPr/>
        </p:nvSpPr>
        <p:spPr>
          <a:xfrm>
            <a:off x="624205" y="1057275"/>
            <a:ext cx="6552565" cy="54356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p>
            <a:r>
              <a:rPr lang="zh-CN" altLang="en-US" sz="2400" b="1" dirty="0">
                <a:solidFill>
                  <a:schemeClr val="accent4"/>
                </a:solidFill>
                <a:latin typeface="+mj-ea"/>
                <a:ea typeface="+mj-ea"/>
              </a:rPr>
              <a:t>人物排名</a:t>
            </a:r>
            <a:r>
              <a:rPr lang="en-US" altLang="zh-CN" sz="2400" b="1" dirty="0">
                <a:solidFill>
                  <a:schemeClr val="accent4"/>
                </a:solidFill>
                <a:latin typeface="+mj-ea"/>
                <a:ea typeface="+mj-ea"/>
              </a:rPr>
              <a:t>-</a:t>
            </a:r>
            <a:r>
              <a:rPr lang="zh-CN" altLang="en-US" sz="2400" b="1" dirty="0">
                <a:solidFill>
                  <a:schemeClr val="accent4"/>
                </a:solidFill>
                <a:latin typeface="+mj-ea"/>
                <a:ea typeface="+mj-ea"/>
              </a:rPr>
              <a:t>重要性</a:t>
            </a:r>
            <a:r>
              <a:rPr lang="zh-CN" altLang="en-US" sz="2400" b="1" dirty="0">
                <a:solidFill>
                  <a:schemeClr val="accent4"/>
                </a:solidFill>
                <a:latin typeface="+mj-ea"/>
                <a:ea typeface="+mj-ea"/>
              </a:rPr>
              <a:t>：</a:t>
            </a:r>
            <a:endParaRPr lang="zh-CN" altLang="en-US" sz="2400" b="1" dirty="0">
              <a:solidFill>
                <a:schemeClr val="accent4"/>
              </a:solidFill>
              <a:latin typeface="+mj-ea"/>
              <a:ea typeface="+mj-ea"/>
            </a:endParaRPr>
          </a:p>
        </p:txBody>
      </p:sp>
      <p:pic>
        <p:nvPicPr>
          <p:cNvPr id="5" name="图片 4"/>
          <p:cNvPicPr>
            <a:picLocks noChangeAspect="1"/>
          </p:cNvPicPr>
          <p:nvPr/>
        </p:nvPicPr>
        <p:blipFill>
          <a:blip r:embed="rId2"/>
          <a:stretch>
            <a:fillRect/>
          </a:stretch>
        </p:blipFill>
        <p:spPr>
          <a:xfrm>
            <a:off x="3972560" y="2784475"/>
            <a:ext cx="5409565" cy="3378200"/>
          </a:xfrm>
          <a:prstGeom prst="rect">
            <a:avLst/>
          </a:prstGeom>
        </p:spPr>
      </p:pic>
      <p:sp>
        <p:nvSpPr>
          <p:cNvPr id="18" name="文本框 17"/>
          <p:cNvSpPr txBox="1">
            <a:spLocks noChangeArrowheads="1"/>
          </p:cNvSpPr>
          <p:nvPr/>
        </p:nvSpPr>
        <p:spPr bwMode="auto">
          <a:xfrm>
            <a:off x="357352" y="235111"/>
            <a:ext cx="969798"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r>
              <a:rPr lang="zh-CN" altLang="en-US" sz="3600" b="1" dirty="0">
                <a:solidFill>
                  <a:schemeClr val="bg1"/>
                </a:solidFill>
              </a:rPr>
              <a:t>三</a:t>
            </a:r>
            <a:endParaRPr lang="zh-CN" altLang="en-US" sz="3600" b="1" dirty="0" smtClean="0">
              <a:solidFill>
                <a:schemeClr val="bg1"/>
              </a:solidFill>
            </a:endParaRPr>
          </a:p>
        </p:txBody>
      </p:sp>
      <p:sp>
        <p:nvSpPr>
          <p:cNvPr id="10" name="标题 9"/>
          <p:cNvSpPr>
            <a:spLocks noGrp="1"/>
          </p:cNvSpPr>
          <p:nvPr>
            <p:ph type="title"/>
          </p:nvPr>
        </p:nvSpPr>
        <p:spPr>
          <a:xfrm>
            <a:off x="1606550" y="345304"/>
            <a:ext cx="8643848" cy="478155"/>
          </a:xfrm>
        </p:spPr>
        <p:txBody>
          <a:bodyPr/>
          <a:lstStyle/>
          <a:p>
            <a:pPr>
              <a:defRPr/>
            </a:pPr>
            <a:r>
              <a:rPr lang="zh-CN" altLang="en-US" dirty="0">
                <a:sym typeface="+mn-lt"/>
              </a:rPr>
              <a:t>社交网络分析</a:t>
            </a:r>
            <a:r>
              <a:rPr lang="zh-CN" altLang="en-US" dirty="0" smtClean="0">
                <a:sym typeface="+mn-lt"/>
              </a:rPr>
              <a:t>实例</a:t>
            </a:r>
            <a:endParaRPr lang="zh-CN" altLang="en-US" dirty="0">
              <a:sym typeface="+mn-lt"/>
            </a:endParaRPr>
          </a:p>
        </p:txBody>
      </p:sp>
    </p:spTree>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 name="矩形: 圆角 93"/>
          <p:cNvSpPr/>
          <p:nvPr/>
        </p:nvSpPr>
        <p:spPr>
          <a:xfrm>
            <a:off x="624205" y="1057275"/>
            <a:ext cx="6552565" cy="54356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p>
            <a:r>
              <a:rPr lang="zh-CN" altLang="en-US" sz="2400" b="1" dirty="0">
                <a:solidFill>
                  <a:schemeClr val="accent4"/>
                </a:solidFill>
                <a:latin typeface="+mj-ea"/>
                <a:ea typeface="+mj-ea"/>
              </a:rPr>
              <a:t>人物排名</a:t>
            </a:r>
            <a:r>
              <a:rPr lang="en-US" altLang="zh-CN" sz="2400" b="1" dirty="0">
                <a:solidFill>
                  <a:schemeClr val="accent4"/>
                </a:solidFill>
                <a:latin typeface="+mj-ea"/>
                <a:ea typeface="+mj-ea"/>
              </a:rPr>
              <a:t>-</a:t>
            </a:r>
            <a:r>
              <a:rPr lang="zh-CN" altLang="en-US" sz="2400" b="1" dirty="0">
                <a:solidFill>
                  <a:schemeClr val="accent4"/>
                </a:solidFill>
                <a:latin typeface="+mj-ea"/>
                <a:ea typeface="+mj-ea"/>
              </a:rPr>
              <a:t>权力值</a:t>
            </a:r>
            <a:r>
              <a:rPr lang="zh-CN" altLang="en-US" sz="2400" b="1" dirty="0">
                <a:solidFill>
                  <a:schemeClr val="accent4"/>
                </a:solidFill>
                <a:latin typeface="+mj-ea"/>
                <a:ea typeface="+mj-ea"/>
              </a:rPr>
              <a:t>：</a:t>
            </a:r>
            <a:endParaRPr lang="zh-CN" altLang="en-US" sz="2400" b="1" dirty="0">
              <a:solidFill>
                <a:schemeClr val="accent4"/>
              </a:solidFill>
              <a:latin typeface="+mj-ea"/>
              <a:ea typeface="+mj-ea"/>
            </a:endParaRPr>
          </a:p>
        </p:txBody>
      </p:sp>
      <p:pic>
        <p:nvPicPr>
          <p:cNvPr id="3" name="图片 2"/>
          <p:cNvPicPr>
            <a:picLocks noChangeAspect="1"/>
          </p:cNvPicPr>
          <p:nvPr/>
        </p:nvPicPr>
        <p:blipFill>
          <a:blip r:embed="rId1"/>
          <a:stretch>
            <a:fillRect/>
          </a:stretch>
        </p:blipFill>
        <p:spPr>
          <a:xfrm>
            <a:off x="2389505" y="1638935"/>
            <a:ext cx="8689975" cy="1048385"/>
          </a:xfrm>
          <a:prstGeom prst="rect">
            <a:avLst/>
          </a:prstGeom>
        </p:spPr>
      </p:pic>
      <p:pic>
        <p:nvPicPr>
          <p:cNvPr id="4" name="图片 3"/>
          <p:cNvPicPr>
            <a:picLocks noChangeAspect="1"/>
          </p:cNvPicPr>
          <p:nvPr/>
        </p:nvPicPr>
        <p:blipFill>
          <a:blip r:embed="rId2"/>
          <a:stretch>
            <a:fillRect/>
          </a:stretch>
        </p:blipFill>
        <p:spPr>
          <a:xfrm>
            <a:off x="3760470" y="2766060"/>
            <a:ext cx="5440680" cy="3369310"/>
          </a:xfrm>
          <a:prstGeom prst="rect">
            <a:avLst/>
          </a:prstGeom>
        </p:spPr>
      </p:pic>
      <p:sp>
        <p:nvSpPr>
          <p:cNvPr id="18" name="文本框 17"/>
          <p:cNvSpPr txBox="1">
            <a:spLocks noChangeArrowheads="1"/>
          </p:cNvSpPr>
          <p:nvPr/>
        </p:nvSpPr>
        <p:spPr bwMode="auto">
          <a:xfrm>
            <a:off x="357352" y="235111"/>
            <a:ext cx="969798"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r>
              <a:rPr lang="zh-CN" altLang="en-US" sz="3600" b="1" dirty="0">
                <a:solidFill>
                  <a:schemeClr val="bg1"/>
                </a:solidFill>
              </a:rPr>
              <a:t>三</a:t>
            </a:r>
            <a:endParaRPr lang="zh-CN" altLang="en-US" sz="3600" b="1" dirty="0" smtClean="0">
              <a:solidFill>
                <a:schemeClr val="bg1"/>
              </a:solidFill>
            </a:endParaRPr>
          </a:p>
        </p:txBody>
      </p:sp>
      <p:sp>
        <p:nvSpPr>
          <p:cNvPr id="10" name="标题 9"/>
          <p:cNvSpPr>
            <a:spLocks noGrp="1"/>
          </p:cNvSpPr>
          <p:nvPr>
            <p:ph type="title"/>
          </p:nvPr>
        </p:nvSpPr>
        <p:spPr>
          <a:xfrm>
            <a:off x="1606550" y="345304"/>
            <a:ext cx="8643848" cy="478155"/>
          </a:xfrm>
        </p:spPr>
        <p:txBody>
          <a:bodyPr/>
          <a:lstStyle/>
          <a:p>
            <a:pPr>
              <a:defRPr/>
            </a:pPr>
            <a:r>
              <a:rPr lang="zh-CN" altLang="en-US" dirty="0">
                <a:sym typeface="+mn-lt"/>
              </a:rPr>
              <a:t>社交网络分析</a:t>
            </a:r>
            <a:r>
              <a:rPr lang="zh-CN" altLang="en-US" dirty="0" smtClean="0">
                <a:sym typeface="+mn-lt"/>
              </a:rPr>
              <a:t>实例</a:t>
            </a:r>
            <a:endParaRPr lang="zh-CN" altLang="en-US" dirty="0">
              <a:sym typeface="+mn-lt"/>
            </a:endParaRPr>
          </a:p>
        </p:txBody>
      </p:sp>
    </p:spTree>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 name="矩形: 圆角 93"/>
          <p:cNvSpPr/>
          <p:nvPr/>
        </p:nvSpPr>
        <p:spPr>
          <a:xfrm>
            <a:off x="624205" y="1270635"/>
            <a:ext cx="6552565" cy="54356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p>
            <a:r>
              <a:rPr lang="en-US" sz="2400" b="1" dirty="0">
                <a:solidFill>
                  <a:schemeClr val="accent4"/>
                </a:solidFill>
                <a:latin typeface="+mj-ea"/>
                <a:ea typeface="+mj-ea"/>
              </a:rPr>
              <a:t>step 6</a:t>
            </a:r>
            <a:r>
              <a:rPr lang="zh-CN" altLang="en-US" sz="2400" b="1" dirty="0">
                <a:solidFill>
                  <a:schemeClr val="accent4"/>
                </a:solidFill>
                <a:latin typeface="+mj-ea"/>
                <a:ea typeface="+mj-ea"/>
              </a:rPr>
              <a:t>：社群发现</a:t>
            </a:r>
            <a:endParaRPr lang="en-US" altLang="zh-CN" sz="2400" b="1" dirty="0">
              <a:solidFill>
                <a:schemeClr val="accent4"/>
              </a:solidFill>
              <a:latin typeface="+mj-ea"/>
              <a:ea typeface="+mj-ea"/>
            </a:endParaRPr>
          </a:p>
        </p:txBody>
      </p:sp>
      <p:pic>
        <p:nvPicPr>
          <p:cNvPr id="3" name="图片 2"/>
          <p:cNvPicPr>
            <a:picLocks noChangeAspect="1"/>
          </p:cNvPicPr>
          <p:nvPr/>
        </p:nvPicPr>
        <p:blipFill>
          <a:blip r:embed="rId1"/>
          <a:stretch>
            <a:fillRect/>
          </a:stretch>
        </p:blipFill>
        <p:spPr>
          <a:xfrm>
            <a:off x="1953260" y="2604770"/>
            <a:ext cx="8595360" cy="1647825"/>
          </a:xfrm>
          <a:prstGeom prst="rect">
            <a:avLst/>
          </a:prstGeom>
        </p:spPr>
      </p:pic>
      <p:sp>
        <p:nvSpPr>
          <p:cNvPr id="18" name="文本框 17"/>
          <p:cNvSpPr txBox="1">
            <a:spLocks noChangeArrowheads="1"/>
          </p:cNvSpPr>
          <p:nvPr/>
        </p:nvSpPr>
        <p:spPr bwMode="auto">
          <a:xfrm>
            <a:off x="357352" y="235111"/>
            <a:ext cx="969798"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r>
              <a:rPr lang="zh-CN" altLang="en-US" sz="3600" b="1" dirty="0">
                <a:solidFill>
                  <a:schemeClr val="bg1"/>
                </a:solidFill>
              </a:rPr>
              <a:t>三</a:t>
            </a:r>
            <a:endParaRPr lang="zh-CN" altLang="en-US" sz="3600" b="1" dirty="0" smtClean="0">
              <a:solidFill>
                <a:schemeClr val="bg1"/>
              </a:solidFill>
            </a:endParaRPr>
          </a:p>
        </p:txBody>
      </p:sp>
      <p:sp>
        <p:nvSpPr>
          <p:cNvPr id="10" name="标题 9"/>
          <p:cNvSpPr>
            <a:spLocks noGrp="1"/>
          </p:cNvSpPr>
          <p:nvPr>
            <p:ph type="title"/>
          </p:nvPr>
        </p:nvSpPr>
        <p:spPr>
          <a:xfrm>
            <a:off x="1606550" y="345304"/>
            <a:ext cx="8643848" cy="478155"/>
          </a:xfrm>
        </p:spPr>
        <p:txBody>
          <a:bodyPr/>
          <a:lstStyle/>
          <a:p>
            <a:pPr>
              <a:defRPr/>
            </a:pPr>
            <a:r>
              <a:rPr lang="zh-CN" altLang="en-US" dirty="0">
                <a:sym typeface="+mn-lt"/>
              </a:rPr>
              <a:t>社交网络分析</a:t>
            </a:r>
            <a:r>
              <a:rPr lang="zh-CN" altLang="en-US" dirty="0" smtClean="0">
                <a:sym typeface="+mn-lt"/>
              </a:rPr>
              <a:t>实例</a:t>
            </a:r>
            <a:endParaRPr lang="zh-CN" altLang="en-US" dirty="0">
              <a:sym typeface="+mn-lt"/>
            </a:endParaRPr>
          </a:p>
        </p:txBody>
      </p:sp>
    </p:spTree>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928370" y="1200150"/>
            <a:ext cx="7382510" cy="495300"/>
          </a:xfrm>
          <a:prstGeom prst="rect">
            <a:avLst/>
          </a:prstGeom>
        </p:spPr>
      </p:pic>
      <p:pic>
        <p:nvPicPr>
          <p:cNvPr id="4" name="图片 3"/>
          <p:cNvPicPr>
            <a:picLocks noChangeAspect="1"/>
          </p:cNvPicPr>
          <p:nvPr/>
        </p:nvPicPr>
        <p:blipFill>
          <a:blip r:embed="rId2"/>
          <a:stretch>
            <a:fillRect/>
          </a:stretch>
        </p:blipFill>
        <p:spPr>
          <a:xfrm>
            <a:off x="3800475" y="1800225"/>
            <a:ext cx="4945380" cy="3509010"/>
          </a:xfrm>
          <a:prstGeom prst="rect">
            <a:avLst/>
          </a:prstGeom>
        </p:spPr>
      </p:pic>
      <p:pic>
        <p:nvPicPr>
          <p:cNvPr id="5" name="图片 4"/>
          <p:cNvPicPr>
            <a:picLocks noChangeAspect="1"/>
          </p:cNvPicPr>
          <p:nvPr/>
        </p:nvPicPr>
        <p:blipFill>
          <a:blip r:embed="rId3"/>
          <a:stretch>
            <a:fillRect/>
          </a:stretch>
        </p:blipFill>
        <p:spPr>
          <a:xfrm>
            <a:off x="928370" y="5433695"/>
            <a:ext cx="7292975" cy="676275"/>
          </a:xfrm>
          <a:prstGeom prst="rect">
            <a:avLst/>
          </a:prstGeom>
        </p:spPr>
      </p:pic>
      <p:sp>
        <p:nvSpPr>
          <p:cNvPr id="18" name="文本框 17"/>
          <p:cNvSpPr txBox="1">
            <a:spLocks noChangeArrowheads="1"/>
          </p:cNvSpPr>
          <p:nvPr/>
        </p:nvSpPr>
        <p:spPr bwMode="auto">
          <a:xfrm>
            <a:off x="357352" y="235111"/>
            <a:ext cx="969798"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r>
              <a:rPr lang="zh-CN" altLang="en-US" sz="3600" b="1" dirty="0">
                <a:solidFill>
                  <a:schemeClr val="bg1"/>
                </a:solidFill>
              </a:rPr>
              <a:t>三</a:t>
            </a:r>
            <a:endParaRPr lang="zh-CN" altLang="en-US" sz="3600" b="1" dirty="0" smtClean="0">
              <a:solidFill>
                <a:schemeClr val="bg1"/>
              </a:solidFill>
            </a:endParaRPr>
          </a:p>
        </p:txBody>
      </p:sp>
      <p:sp>
        <p:nvSpPr>
          <p:cNvPr id="10" name="标题 9"/>
          <p:cNvSpPr>
            <a:spLocks noGrp="1"/>
          </p:cNvSpPr>
          <p:nvPr>
            <p:ph type="title"/>
          </p:nvPr>
        </p:nvSpPr>
        <p:spPr>
          <a:xfrm>
            <a:off x="1606550" y="345304"/>
            <a:ext cx="8643848" cy="478155"/>
          </a:xfrm>
        </p:spPr>
        <p:txBody>
          <a:bodyPr/>
          <a:lstStyle/>
          <a:p>
            <a:pPr>
              <a:defRPr/>
            </a:pPr>
            <a:r>
              <a:rPr lang="zh-CN" altLang="en-US" dirty="0">
                <a:sym typeface="+mn-lt"/>
              </a:rPr>
              <a:t>社交网络分析</a:t>
            </a:r>
            <a:r>
              <a:rPr lang="zh-CN" altLang="en-US" dirty="0" smtClean="0">
                <a:sym typeface="+mn-lt"/>
              </a:rPr>
              <a:t>实例</a:t>
            </a:r>
            <a:endParaRPr lang="zh-CN" altLang="en-US" dirty="0">
              <a:sym typeface="+mn-lt"/>
            </a:endParaRPr>
          </a:p>
        </p:txBody>
      </p:sp>
    </p:spTree>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1047750" y="1162050"/>
            <a:ext cx="7234555" cy="511810"/>
          </a:xfrm>
          <a:prstGeom prst="rect">
            <a:avLst/>
          </a:prstGeom>
        </p:spPr>
      </p:pic>
      <p:pic>
        <p:nvPicPr>
          <p:cNvPr id="5" name="图片 4"/>
          <p:cNvPicPr>
            <a:picLocks noChangeAspect="1"/>
          </p:cNvPicPr>
          <p:nvPr/>
        </p:nvPicPr>
        <p:blipFill>
          <a:blip r:embed="rId2"/>
          <a:stretch>
            <a:fillRect/>
          </a:stretch>
        </p:blipFill>
        <p:spPr>
          <a:xfrm>
            <a:off x="4381500" y="1673860"/>
            <a:ext cx="4610100" cy="3467100"/>
          </a:xfrm>
          <a:prstGeom prst="rect">
            <a:avLst/>
          </a:prstGeom>
        </p:spPr>
      </p:pic>
      <p:pic>
        <p:nvPicPr>
          <p:cNvPr id="8" name="图片 7"/>
          <p:cNvPicPr>
            <a:picLocks noChangeAspect="1"/>
          </p:cNvPicPr>
          <p:nvPr/>
        </p:nvPicPr>
        <p:blipFill>
          <a:blip r:embed="rId3"/>
          <a:stretch>
            <a:fillRect/>
          </a:stretch>
        </p:blipFill>
        <p:spPr>
          <a:xfrm>
            <a:off x="1047750" y="5140960"/>
            <a:ext cx="7194550" cy="904240"/>
          </a:xfrm>
          <a:prstGeom prst="rect">
            <a:avLst/>
          </a:prstGeom>
        </p:spPr>
      </p:pic>
      <p:sp>
        <p:nvSpPr>
          <p:cNvPr id="18" name="文本框 17"/>
          <p:cNvSpPr txBox="1">
            <a:spLocks noChangeArrowheads="1"/>
          </p:cNvSpPr>
          <p:nvPr/>
        </p:nvSpPr>
        <p:spPr bwMode="auto">
          <a:xfrm>
            <a:off x="357352" y="235111"/>
            <a:ext cx="969798"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r>
              <a:rPr lang="zh-CN" altLang="en-US" sz="3600" b="1" dirty="0">
                <a:solidFill>
                  <a:schemeClr val="bg1"/>
                </a:solidFill>
              </a:rPr>
              <a:t>三</a:t>
            </a:r>
            <a:endParaRPr lang="zh-CN" altLang="en-US" sz="3600" b="1" dirty="0" smtClean="0">
              <a:solidFill>
                <a:schemeClr val="bg1"/>
              </a:solidFill>
            </a:endParaRPr>
          </a:p>
        </p:txBody>
      </p:sp>
      <p:sp>
        <p:nvSpPr>
          <p:cNvPr id="10" name="标题 9"/>
          <p:cNvSpPr>
            <a:spLocks noGrp="1"/>
          </p:cNvSpPr>
          <p:nvPr>
            <p:ph type="title"/>
          </p:nvPr>
        </p:nvSpPr>
        <p:spPr>
          <a:xfrm>
            <a:off x="1606550" y="345304"/>
            <a:ext cx="8643848" cy="478155"/>
          </a:xfrm>
        </p:spPr>
        <p:txBody>
          <a:bodyPr/>
          <a:lstStyle/>
          <a:p>
            <a:pPr>
              <a:defRPr/>
            </a:pPr>
            <a:r>
              <a:rPr lang="zh-CN" altLang="en-US" dirty="0">
                <a:sym typeface="+mn-lt"/>
              </a:rPr>
              <a:t>社交网络分析</a:t>
            </a:r>
            <a:r>
              <a:rPr lang="zh-CN" altLang="en-US" dirty="0" smtClean="0">
                <a:sym typeface="+mn-lt"/>
              </a:rPr>
              <a:t>实例</a:t>
            </a:r>
            <a:endParaRPr lang="zh-CN" altLang="en-US" dirty="0">
              <a:sym typeface="+mn-lt"/>
            </a:endParaRP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社交网络结构分析</a:t>
            </a:r>
            <a:endParaRPr lang="zh-CN" altLang="en-US" dirty="0"/>
          </a:p>
        </p:txBody>
      </p:sp>
      <p:sp>
        <p:nvSpPr>
          <p:cNvPr id="3" name="矩形 2"/>
          <p:cNvSpPr/>
          <p:nvPr/>
        </p:nvSpPr>
        <p:spPr>
          <a:xfrm>
            <a:off x="1545981" y="2542932"/>
            <a:ext cx="9486688" cy="2123658"/>
          </a:xfrm>
          <a:prstGeom prst="rect">
            <a:avLst/>
          </a:prstGeom>
        </p:spPr>
        <p:txBody>
          <a:bodyPr wrap="square">
            <a:spAutoFit/>
          </a:bodyPr>
          <a:lstStyle/>
          <a:p>
            <a:r>
              <a:rPr lang="zh-CN" altLang="en-US" sz="3600" b="1" dirty="0">
                <a:solidFill>
                  <a:srgbClr val="A13F0B"/>
                </a:solidFill>
              </a:rPr>
              <a:t>社交网络结构分析</a:t>
            </a:r>
            <a:r>
              <a:rPr lang="zh-CN" altLang="en-US" sz="3200" dirty="0"/>
              <a:t>是通过</a:t>
            </a:r>
            <a:r>
              <a:rPr lang="zh-CN" altLang="en-US" sz="3200" b="1" dirty="0">
                <a:solidFill>
                  <a:srgbClr val="A13F0B"/>
                </a:solidFill>
              </a:rPr>
              <a:t>统计方法</a:t>
            </a:r>
            <a:r>
              <a:rPr lang="zh-CN" altLang="en-US" sz="3200" dirty="0"/>
              <a:t>来分析网络中</a:t>
            </a:r>
            <a:r>
              <a:rPr lang="zh-CN" altLang="en-US" sz="3200" b="1" dirty="0"/>
              <a:t>节点的分布规律、关系紧密程度、相识关系的紧密程度</a:t>
            </a:r>
            <a:r>
              <a:rPr lang="zh-CN" altLang="en-US" sz="3200" dirty="0"/>
              <a:t>，某一个用户对于网络中所有其他用户对之间</a:t>
            </a:r>
            <a:r>
              <a:rPr lang="zh-CN" altLang="en-US" sz="3200" b="1" dirty="0"/>
              <a:t>传递消息的重要程度</a:t>
            </a:r>
            <a:r>
              <a:rPr lang="zh-CN" altLang="en-US" sz="3200" dirty="0"/>
              <a:t>等诸多统计特性。</a:t>
            </a:r>
            <a:endParaRPr lang="zh-CN" altLang="en-US" sz="3200" dirty="0"/>
          </a:p>
        </p:txBody>
      </p:sp>
      <p:sp>
        <p:nvSpPr>
          <p:cNvPr id="4" name="半闭框 3"/>
          <p:cNvSpPr/>
          <p:nvPr/>
        </p:nvSpPr>
        <p:spPr>
          <a:xfrm>
            <a:off x="1159331" y="2162738"/>
            <a:ext cx="480646" cy="480646"/>
          </a:xfrm>
          <a:prstGeom prst="halfFrame">
            <a:avLst>
              <a:gd name="adj1" fmla="val 17948"/>
              <a:gd name="adj2" fmla="val 17949"/>
            </a:avLst>
          </a:prstGeom>
          <a:solidFill>
            <a:schemeClr val="tx2"/>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5" name="半闭框 4"/>
          <p:cNvSpPr/>
          <p:nvPr/>
        </p:nvSpPr>
        <p:spPr>
          <a:xfrm flipH="1" flipV="1">
            <a:off x="10405696" y="4426267"/>
            <a:ext cx="480646" cy="480646"/>
          </a:xfrm>
          <a:prstGeom prst="halfFrame">
            <a:avLst>
              <a:gd name="adj1" fmla="val 17948"/>
              <a:gd name="adj2" fmla="val 17949"/>
            </a:avLst>
          </a:prstGeom>
          <a:solidFill>
            <a:schemeClr val="tx2"/>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2"/>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947420" y="1109345"/>
            <a:ext cx="7399020" cy="542925"/>
          </a:xfrm>
          <a:prstGeom prst="rect">
            <a:avLst/>
          </a:prstGeom>
        </p:spPr>
      </p:pic>
      <p:pic>
        <p:nvPicPr>
          <p:cNvPr id="4" name="图片 3"/>
          <p:cNvPicPr>
            <a:picLocks noChangeAspect="1"/>
          </p:cNvPicPr>
          <p:nvPr/>
        </p:nvPicPr>
        <p:blipFill>
          <a:blip r:embed="rId2"/>
          <a:stretch>
            <a:fillRect/>
          </a:stretch>
        </p:blipFill>
        <p:spPr>
          <a:xfrm>
            <a:off x="4124325" y="1724025"/>
            <a:ext cx="4895850" cy="3409950"/>
          </a:xfrm>
          <a:prstGeom prst="rect">
            <a:avLst/>
          </a:prstGeom>
        </p:spPr>
      </p:pic>
      <p:pic>
        <p:nvPicPr>
          <p:cNvPr id="6" name="图片 5"/>
          <p:cNvPicPr>
            <a:picLocks noChangeAspect="1"/>
          </p:cNvPicPr>
          <p:nvPr/>
        </p:nvPicPr>
        <p:blipFill>
          <a:blip r:embed="rId3"/>
          <a:stretch>
            <a:fillRect/>
          </a:stretch>
        </p:blipFill>
        <p:spPr>
          <a:xfrm>
            <a:off x="947420" y="5191125"/>
            <a:ext cx="7399020" cy="925195"/>
          </a:xfrm>
          <a:prstGeom prst="rect">
            <a:avLst/>
          </a:prstGeom>
        </p:spPr>
      </p:pic>
      <p:sp>
        <p:nvSpPr>
          <p:cNvPr id="18" name="文本框 17"/>
          <p:cNvSpPr txBox="1">
            <a:spLocks noChangeArrowheads="1"/>
          </p:cNvSpPr>
          <p:nvPr/>
        </p:nvSpPr>
        <p:spPr bwMode="auto">
          <a:xfrm>
            <a:off x="357352" y="235111"/>
            <a:ext cx="969798"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r>
              <a:rPr lang="zh-CN" altLang="en-US" sz="3600" b="1" dirty="0">
                <a:solidFill>
                  <a:schemeClr val="bg1"/>
                </a:solidFill>
              </a:rPr>
              <a:t>三</a:t>
            </a:r>
            <a:endParaRPr lang="zh-CN" altLang="en-US" sz="3600" b="1" dirty="0" smtClean="0">
              <a:solidFill>
                <a:schemeClr val="bg1"/>
              </a:solidFill>
            </a:endParaRPr>
          </a:p>
        </p:txBody>
      </p:sp>
      <p:sp>
        <p:nvSpPr>
          <p:cNvPr id="10" name="标题 9"/>
          <p:cNvSpPr>
            <a:spLocks noGrp="1"/>
          </p:cNvSpPr>
          <p:nvPr>
            <p:ph type="title"/>
          </p:nvPr>
        </p:nvSpPr>
        <p:spPr>
          <a:xfrm>
            <a:off x="1606550" y="345304"/>
            <a:ext cx="8643848" cy="478155"/>
          </a:xfrm>
        </p:spPr>
        <p:txBody>
          <a:bodyPr/>
          <a:lstStyle/>
          <a:p>
            <a:pPr>
              <a:defRPr/>
            </a:pPr>
            <a:r>
              <a:rPr lang="zh-CN" altLang="en-US" dirty="0">
                <a:sym typeface="+mn-lt"/>
              </a:rPr>
              <a:t>社交网络分析</a:t>
            </a:r>
            <a:r>
              <a:rPr lang="zh-CN" altLang="en-US" dirty="0" smtClean="0">
                <a:sym typeface="+mn-lt"/>
              </a:rPr>
              <a:t>实例</a:t>
            </a:r>
            <a:endParaRPr lang="zh-CN" altLang="en-US" dirty="0">
              <a:sym typeface="+mn-lt"/>
            </a:endParaRPr>
          </a:p>
        </p:txBody>
      </p:sp>
    </p:spTree>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1004570" y="1238250"/>
            <a:ext cx="7371715" cy="525780"/>
          </a:xfrm>
          <a:prstGeom prst="rect">
            <a:avLst/>
          </a:prstGeom>
        </p:spPr>
      </p:pic>
      <p:pic>
        <p:nvPicPr>
          <p:cNvPr id="4" name="图片 3"/>
          <p:cNvPicPr>
            <a:picLocks noChangeAspect="1"/>
          </p:cNvPicPr>
          <p:nvPr/>
        </p:nvPicPr>
        <p:blipFill>
          <a:blip r:embed="rId2"/>
          <a:stretch>
            <a:fillRect/>
          </a:stretch>
        </p:blipFill>
        <p:spPr>
          <a:xfrm>
            <a:off x="3690620" y="1795145"/>
            <a:ext cx="4810125" cy="3267075"/>
          </a:xfrm>
          <a:prstGeom prst="rect">
            <a:avLst/>
          </a:prstGeom>
        </p:spPr>
      </p:pic>
      <p:pic>
        <p:nvPicPr>
          <p:cNvPr id="5" name="图片 4"/>
          <p:cNvPicPr>
            <a:picLocks noChangeAspect="1"/>
          </p:cNvPicPr>
          <p:nvPr/>
        </p:nvPicPr>
        <p:blipFill>
          <a:blip r:embed="rId3"/>
          <a:stretch>
            <a:fillRect/>
          </a:stretch>
        </p:blipFill>
        <p:spPr>
          <a:xfrm>
            <a:off x="1107440" y="5119370"/>
            <a:ext cx="7393305" cy="999490"/>
          </a:xfrm>
          <a:prstGeom prst="rect">
            <a:avLst/>
          </a:prstGeom>
        </p:spPr>
      </p:pic>
      <p:sp>
        <p:nvSpPr>
          <p:cNvPr id="18" name="文本框 17"/>
          <p:cNvSpPr txBox="1">
            <a:spLocks noChangeArrowheads="1"/>
          </p:cNvSpPr>
          <p:nvPr/>
        </p:nvSpPr>
        <p:spPr bwMode="auto">
          <a:xfrm>
            <a:off x="357352" y="235111"/>
            <a:ext cx="969798"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r>
              <a:rPr lang="zh-CN" altLang="en-US" sz="3600" b="1" dirty="0">
                <a:solidFill>
                  <a:schemeClr val="bg1"/>
                </a:solidFill>
              </a:rPr>
              <a:t>三</a:t>
            </a:r>
            <a:endParaRPr lang="zh-CN" altLang="en-US" sz="3600" b="1" dirty="0" smtClean="0">
              <a:solidFill>
                <a:schemeClr val="bg1"/>
              </a:solidFill>
            </a:endParaRPr>
          </a:p>
        </p:txBody>
      </p:sp>
      <p:sp>
        <p:nvSpPr>
          <p:cNvPr id="10" name="标题 9"/>
          <p:cNvSpPr>
            <a:spLocks noGrp="1"/>
          </p:cNvSpPr>
          <p:nvPr>
            <p:ph type="title"/>
          </p:nvPr>
        </p:nvSpPr>
        <p:spPr>
          <a:xfrm>
            <a:off x="1606550" y="345304"/>
            <a:ext cx="8643848" cy="478155"/>
          </a:xfrm>
        </p:spPr>
        <p:txBody>
          <a:bodyPr/>
          <a:lstStyle/>
          <a:p>
            <a:pPr>
              <a:defRPr/>
            </a:pPr>
            <a:r>
              <a:rPr lang="zh-CN" altLang="en-US" dirty="0">
                <a:sym typeface="+mn-lt"/>
              </a:rPr>
              <a:t>社交网络分析</a:t>
            </a:r>
            <a:r>
              <a:rPr lang="zh-CN" altLang="en-US" dirty="0" smtClean="0">
                <a:sym typeface="+mn-lt"/>
              </a:rPr>
              <a:t>实例</a:t>
            </a:r>
            <a:endParaRPr lang="zh-CN" altLang="en-US" dirty="0">
              <a:sym typeface="+mn-lt"/>
            </a:endParaRPr>
          </a:p>
        </p:txBody>
      </p:sp>
    </p:spTree>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1200785" y="887095"/>
            <a:ext cx="7522845" cy="561975"/>
          </a:xfrm>
          <a:prstGeom prst="rect">
            <a:avLst/>
          </a:prstGeom>
        </p:spPr>
      </p:pic>
      <p:pic>
        <p:nvPicPr>
          <p:cNvPr id="4" name="图片 3"/>
          <p:cNvPicPr>
            <a:picLocks noChangeAspect="1"/>
          </p:cNvPicPr>
          <p:nvPr/>
        </p:nvPicPr>
        <p:blipFill>
          <a:blip r:embed="rId2"/>
          <a:stretch>
            <a:fillRect/>
          </a:stretch>
        </p:blipFill>
        <p:spPr>
          <a:xfrm>
            <a:off x="3542030" y="1468755"/>
            <a:ext cx="4430395" cy="3143885"/>
          </a:xfrm>
          <a:prstGeom prst="rect">
            <a:avLst/>
          </a:prstGeom>
        </p:spPr>
      </p:pic>
      <p:pic>
        <p:nvPicPr>
          <p:cNvPr id="5" name="图片 4"/>
          <p:cNvPicPr>
            <a:picLocks noChangeAspect="1"/>
          </p:cNvPicPr>
          <p:nvPr/>
        </p:nvPicPr>
        <p:blipFill>
          <a:blip r:embed="rId3"/>
          <a:stretch>
            <a:fillRect/>
          </a:stretch>
        </p:blipFill>
        <p:spPr>
          <a:xfrm>
            <a:off x="1270000" y="4619625"/>
            <a:ext cx="7364730" cy="1562100"/>
          </a:xfrm>
          <a:prstGeom prst="rect">
            <a:avLst/>
          </a:prstGeom>
        </p:spPr>
      </p:pic>
      <p:sp>
        <p:nvSpPr>
          <p:cNvPr id="18" name="文本框 17"/>
          <p:cNvSpPr txBox="1">
            <a:spLocks noChangeArrowheads="1"/>
          </p:cNvSpPr>
          <p:nvPr/>
        </p:nvSpPr>
        <p:spPr bwMode="auto">
          <a:xfrm>
            <a:off x="357352" y="235111"/>
            <a:ext cx="969798"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r>
              <a:rPr lang="zh-CN" altLang="en-US" sz="3600" b="1" dirty="0">
                <a:solidFill>
                  <a:schemeClr val="bg1"/>
                </a:solidFill>
              </a:rPr>
              <a:t>三</a:t>
            </a:r>
            <a:endParaRPr lang="zh-CN" altLang="en-US" sz="3600" b="1" dirty="0" smtClean="0">
              <a:solidFill>
                <a:schemeClr val="bg1"/>
              </a:solidFill>
            </a:endParaRPr>
          </a:p>
        </p:txBody>
      </p:sp>
      <p:sp>
        <p:nvSpPr>
          <p:cNvPr id="10" name="标题 9"/>
          <p:cNvSpPr>
            <a:spLocks noGrp="1"/>
          </p:cNvSpPr>
          <p:nvPr>
            <p:ph type="title"/>
          </p:nvPr>
        </p:nvSpPr>
        <p:spPr>
          <a:xfrm>
            <a:off x="1606550" y="345304"/>
            <a:ext cx="8643848" cy="478155"/>
          </a:xfrm>
        </p:spPr>
        <p:txBody>
          <a:bodyPr/>
          <a:lstStyle/>
          <a:p>
            <a:pPr>
              <a:defRPr/>
            </a:pPr>
            <a:r>
              <a:rPr lang="zh-CN" altLang="en-US" dirty="0">
                <a:sym typeface="+mn-lt"/>
              </a:rPr>
              <a:t>社交网络分析</a:t>
            </a:r>
            <a:r>
              <a:rPr lang="zh-CN" altLang="en-US" dirty="0" smtClean="0">
                <a:sym typeface="+mn-lt"/>
              </a:rPr>
              <a:t>实例</a:t>
            </a:r>
            <a:endParaRPr lang="zh-CN" altLang="en-US" dirty="0">
              <a:sym typeface="+mn-lt"/>
            </a:endParaRPr>
          </a:p>
        </p:txBody>
      </p:sp>
    </p:spTree>
  </p:cSld>
  <p:clrMapOvr>
    <a:masterClrMapping/>
  </p:clrMapOvr>
  <p:transition spd="med">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文本框 17"/>
          <p:cNvSpPr txBox="1">
            <a:spLocks noChangeArrowheads="1"/>
          </p:cNvSpPr>
          <p:nvPr/>
        </p:nvSpPr>
        <p:spPr bwMode="auto">
          <a:xfrm>
            <a:off x="357352" y="235111"/>
            <a:ext cx="969798"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r>
              <a:rPr lang="zh-CN" altLang="en-US" sz="3600" b="1" dirty="0">
                <a:solidFill>
                  <a:schemeClr val="bg1"/>
                </a:solidFill>
              </a:rPr>
              <a:t>三</a:t>
            </a:r>
            <a:endParaRPr lang="zh-CN" altLang="en-US" sz="3600" b="1" dirty="0" smtClean="0">
              <a:solidFill>
                <a:schemeClr val="bg1"/>
              </a:solidFill>
            </a:endParaRPr>
          </a:p>
        </p:txBody>
      </p:sp>
      <p:sp>
        <p:nvSpPr>
          <p:cNvPr id="10" name="标题 9"/>
          <p:cNvSpPr>
            <a:spLocks noGrp="1"/>
          </p:cNvSpPr>
          <p:nvPr>
            <p:ph type="title"/>
          </p:nvPr>
        </p:nvSpPr>
        <p:spPr>
          <a:xfrm>
            <a:off x="1606550" y="345304"/>
            <a:ext cx="8643848" cy="478155"/>
          </a:xfrm>
        </p:spPr>
        <p:txBody>
          <a:bodyPr/>
          <a:lstStyle/>
          <a:p>
            <a:pPr>
              <a:defRPr/>
            </a:pPr>
            <a:r>
              <a:rPr lang="zh-CN" altLang="en-US" dirty="0">
                <a:sym typeface="+mn-lt"/>
              </a:rPr>
              <a:t>社交网络分析</a:t>
            </a:r>
            <a:r>
              <a:rPr lang="zh-CN" altLang="en-US" dirty="0" smtClean="0">
                <a:sym typeface="+mn-lt"/>
              </a:rPr>
              <a:t>实例</a:t>
            </a:r>
            <a:endParaRPr lang="zh-CN" altLang="en-US" dirty="0">
              <a:sym typeface="+mn-lt"/>
            </a:endParaRPr>
          </a:p>
        </p:txBody>
      </p:sp>
      <p:sp>
        <p:nvSpPr>
          <p:cNvPr id="43" name="矩形: 圆角 93"/>
          <p:cNvSpPr/>
          <p:nvPr/>
        </p:nvSpPr>
        <p:spPr>
          <a:xfrm>
            <a:off x="624205" y="1270635"/>
            <a:ext cx="6552565" cy="54356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p>
            <a:r>
              <a:rPr lang="en-US" sz="2400" b="1" dirty="0">
                <a:solidFill>
                  <a:schemeClr val="accent4"/>
                </a:solidFill>
                <a:latin typeface="+mj-ea"/>
                <a:ea typeface="+mj-ea"/>
              </a:rPr>
              <a:t>step 7</a:t>
            </a:r>
            <a:r>
              <a:rPr lang="zh-CN" altLang="en-US" sz="2400" b="1" dirty="0">
                <a:solidFill>
                  <a:schemeClr val="accent4"/>
                </a:solidFill>
                <a:latin typeface="+mj-ea"/>
                <a:ea typeface="+mj-ea"/>
              </a:rPr>
              <a:t>：动态网络</a:t>
            </a:r>
            <a:endParaRPr lang="en-US" altLang="zh-CN" sz="2400" b="1" dirty="0">
              <a:solidFill>
                <a:schemeClr val="accent4"/>
              </a:solidFill>
              <a:latin typeface="+mj-ea"/>
              <a:ea typeface="+mj-ea"/>
            </a:endParaRPr>
          </a:p>
        </p:txBody>
      </p:sp>
      <p:pic>
        <p:nvPicPr>
          <p:cNvPr id="3" name="图片 2"/>
          <p:cNvPicPr>
            <a:picLocks noChangeAspect="1"/>
          </p:cNvPicPr>
          <p:nvPr/>
        </p:nvPicPr>
        <p:blipFill>
          <a:blip r:embed="rId1"/>
          <a:stretch>
            <a:fillRect/>
          </a:stretch>
        </p:blipFill>
        <p:spPr>
          <a:xfrm>
            <a:off x="3935095" y="937895"/>
            <a:ext cx="6638925" cy="5196840"/>
          </a:xfrm>
          <a:prstGeom prst="rect">
            <a:avLst/>
          </a:prstGeom>
        </p:spPr>
      </p:pic>
    </p:spTree>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文本框 17"/>
          <p:cNvSpPr txBox="1">
            <a:spLocks noChangeArrowheads="1"/>
          </p:cNvSpPr>
          <p:nvPr/>
        </p:nvSpPr>
        <p:spPr bwMode="auto">
          <a:xfrm>
            <a:off x="357352" y="235111"/>
            <a:ext cx="969798"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r>
              <a:rPr lang="zh-CN" altLang="en-US" sz="3600" b="1" dirty="0">
                <a:solidFill>
                  <a:schemeClr val="bg1"/>
                </a:solidFill>
              </a:rPr>
              <a:t>三</a:t>
            </a:r>
            <a:endParaRPr lang="zh-CN" altLang="en-US" sz="3600" b="1" dirty="0" smtClean="0">
              <a:solidFill>
                <a:schemeClr val="bg1"/>
              </a:solidFill>
            </a:endParaRPr>
          </a:p>
        </p:txBody>
      </p:sp>
      <p:sp>
        <p:nvSpPr>
          <p:cNvPr id="10" name="标题 9"/>
          <p:cNvSpPr>
            <a:spLocks noGrp="1"/>
          </p:cNvSpPr>
          <p:nvPr>
            <p:ph type="title"/>
          </p:nvPr>
        </p:nvSpPr>
        <p:spPr>
          <a:xfrm>
            <a:off x="1606550" y="345304"/>
            <a:ext cx="8643848" cy="478155"/>
          </a:xfrm>
        </p:spPr>
        <p:txBody>
          <a:bodyPr/>
          <a:lstStyle/>
          <a:p>
            <a:pPr>
              <a:defRPr/>
            </a:pPr>
            <a:r>
              <a:rPr lang="zh-CN" altLang="en-US" dirty="0">
                <a:sym typeface="+mn-lt"/>
              </a:rPr>
              <a:t>社交网络分析</a:t>
            </a:r>
            <a:r>
              <a:rPr lang="zh-CN" altLang="en-US" dirty="0" smtClean="0">
                <a:sym typeface="+mn-lt"/>
              </a:rPr>
              <a:t>实例</a:t>
            </a:r>
            <a:endParaRPr lang="zh-CN" altLang="en-US" dirty="0">
              <a:sym typeface="+mn-lt"/>
            </a:endParaRPr>
          </a:p>
        </p:txBody>
      </p:sp>
      <p:pic>
        <p:nvPicPr>
          <p:cNvPr id="6" name="图片 5" descr="三国社交网络变化"/>
          <p:cNvPicPr>
            <a:picLocks noChangeAspect="1"/>
          </p:cNvPicPr>
          <p:nvPr/>
        </p:nvPicPr>
        <p:blipFill>
          <a:blip r:embed="rId1"/>
          <a:stretch>
            <a:fillRect/>
          </a:stretch>
        </p:blipFill>
        <p:spPr>
          <a:xfrm>
            <a:off x="2144395" y="880110"/>
            <a:ext cx="7903845" cy="5270500"/>
          </a:xfrm>
          <a:prstGeom prst="rect">
            <a:avLst/>
          </a:prstGeom>
        </p:spPr>
      </p:pic>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p:txBody>
          <a:bodyPr/>
          <a:lstStyle/>
          <a:p>
            <a:r>
              <a:rPr lang="zh-CN" altLang="en-US" dirty="0"/>
              <a:t>社交网络模型中常用的统计特性</a:t>
            </a:r>
            <a:endParaRPr lang="zh-CN" altLang="en-US" dirty="0"/>
          </a:p>
        </p:txBody>
      </p:sp>
      <p:sp>
        <p:nvSpPr>
          <p:cNvPr id="8" name="文本占位符 7"/>
          <p:cNvSpPr txBox="1"/>
          <p:nvPr/>
        </p:nvSpPr>
        <p:spPr>
          <a:xfrm>
            <a:off x="881006" y="3112552"/>
            <a:ext cx="1924465" cy="2676103"/>
          </a:xfrm>
          <a:prstGeom prst="rect">
            <a:avLst/>
          </a:prstGeom>
          <a:noFill/>
          <a:effectLst/>
        </p:spPr>
        <p:txBody>
          <a:bodyPr vert="horz" lIns="91440" tIns="45720" rIns="91440" bIns="45720" rtlCol="0" anchor="t">
            <a:normAutofit/>
          </a:bodyPr>
          <a:lstStyle>
            <a:lvl1pPr marL="0" indent="0" algn="l" defTabSz="914400" rtl="0" eaLnBrk="1" latinLnBrk="0" hangingPunct="1">
              <a:lnSpc>
                <a:spcPct val="125000"/>
              </a:lnSpc>
              <a:spcBef>
                <a:spcPts val="0"/>
              </a:spcBef>
              <a:buFont typeface="Arial" panose="020B0604020202020204" pitchFamily="34" charset="0"/>
              <a:buNone/>
              <a:defRPr sz="180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700" dirty="0"/>
              <a:t>节点的度定义为与该节点相连的边的数目。网络平均度反应了网络的疏密程度，而通过度分布则可以刻画不同节点的重要性。</a:t>
            </a:r>
            <a:endParaRPr lang="zh-CN" altLang="en-US" sz="1700" dirty="0"/>
          </a:p>
        </p:txBody>
      </p:sp>
      <p:sp>
        <p:nvSpPr>
          <p:cNvPr id="11" name="文本占位符 13"/>
          <p:cNvSpPr txBox="1"/>
          <p:nvPr/>
        </p:nvSpPr>
        <p:spPr>
          <a:xfrm>
            <a:off x="3716181" y="3112552"/>
            <a:ext cx="1924465" cy="2676103"/>
          </a:xfrm>
          <a:prstGeom prst="rect">
            <a:avLst/>
          </a:prstGeom>
          <a:noFill/>
          <a:effectLst/>
        </p:spPr>
        <p:txBody>
          <a:bodyPr vert="horz" lIns="91440" tIns="45720" rIns="91440" bIns="45720" rtlCol="0" anchor="t">
            <a:normAutofit fontScale="92500" lnSpcReduction="20000"/>
          </a:bodyPr>
          <a:lstStyle>
            <a:lvl1pPr marL="0" indent="0" algn="l" defTabSz="914400" rtl="0" eaLnBrk="1" latinLnBrk="0" hangingPunct="1">
              <a:lnSpc>
                <a:spcPct val="125000"/>
              </a:lnSpc>
              <a:spcBef>
                <a:spcPts val="0"/>
              </a:spcBef>
              <a:buFont typeface="Arial" panose="020B0604020202020204" pitchFamily="34" charset="0"/>
              <a:buNone/>
              <a:defRPr sz="1800" kern="1200">
                <a:solidFill>
                  <a:srgbClr val="000000"/>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defRPr/>
            </a:pPr>
            <a:r>
              <a:rPr lang="zh-CN" altLang="en-US" dirty="0"/>
              <a:t>网络密度可以用于刻画节点间相互连边的密集程度，定义为网络中实际存在边数与可容纳边数上限的比值，常用来测量社交网络中社交关系的密集程度及演化趋势。</a:t>
            </a:r>
            <a:endParaRPr kumimoji="0" lang="zh-CN" altLang="en-US" sz="1800" b="0" i="0" u="none" strike="noStrike" kern="1200" cap="none" spc="0" normalizeH="0" baseline="0" noProof="0" dirty="0">
              <a:ln>
                <a:noFill/>
              </a:ln>
              <a:solidFill>
                <a:srgbClr val="000000"/>
              </a:solidFill>
              <a:effectLst/>
              <a:uLnTx/>
              <a:uFillTx/>
              <a:cs typeface="+mn-cs"/>
              <a:sym typeface="+mn-lt"/>
            </a:endParaRPr>
          </a:p>
        </p:txBody>
      </p:sp>
      <p:sp>
        <p:nvSpPr>
          <p:cNvPr id="16" name="文本占位符 14"/>
          <p:cNvSpPr txBox="1"/>
          <p:nvPr/>
        </p:nvSpPr>
        <p:spPr>
          <a:xfrm>
            <a:off x="6551355" y="3112552"/>
            <a:ext cx="1924465" cy="2676103"/>
          </a:xfrm>
          <a:prstGeom prst="rect">
            <a:avLst/>
          </a:prstGeom>
          <a:noFill/>
          <a:effectLst/>
        </p:spPr>
        <p:txBody>
          <a:bodyPr vert="horz" lIns="91440" tIns="45720" rIns="91440" bIns="45720" rtlCol="0" anchor="t">
            <a:normAutofit fontScale="92500" lnSpcReduction="20000"/>
          </a:bodyPr>
          <a:lstStyle>
            <a:lvl1pPr marL="0" indent="0" algn="l" defTabSz="914400" rtl="0" eaLnBrk="1" latinLnBrk="0" hangingPunct="1">
              <a:lnSpc>
                <a:spcPct val="125000"/>
              </a:lnSpc>
              <a:spcBef>
                <a:spcPts val="0"/>
              </a:spcBef>
              <a:buFont typeface="Arial" panose="020B0604020202020204" pitchFamily="34" charset="0"/>
              <a:buNone/>
              <a:defRPr sz="1800" kern="1200">
                <a:solidFill>
                  <a:srgbClr val="000000"/>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defRPr/>
            </a:pPr>
            <a:r>
              <a:rPr lang="zh-CN" altLang="en-US" dirty="0"/>
              <a:t>用于描述网络中与同一节点相连的节点间也互为相邻节点的程度。其用于刻画社交网络中一个人朋友们之间也互相是朋友的概率，反应了社交网络中的聚集性。</a:t>
            </a:r>
            <a:endParaRPr kumimoji="0" lang="zh-CN" altLang="en-US" sz="1800" b="0" i="0" u="none" strike="noStrike" kern="1200" cap="none" spc="0" normalizeH="0" baseline="0" noProof="0" dirty="0">
              <a:ln>
                <a:noFill/>
              </a:ln>
              <a:solidFill>
                <a:srgbClr val="000000"/>
              </a:solidFill>
              <a:effectLst/>
              <a:uLnTx/>
              <a:uFillTx/>
              <a:cs typeface="+mn-cs"/>
              <a:sym typeface="+mn-lt"/>
            </a:endParaRPr>
          </a:p>
        </p:txBody>
      </p:sp>
      <p:sp>
        <p:nvSpPr>
          <p:cNvPr id="17" name="文本占位符 8"/>
          <p:cNvSpPr txBox="1"/>
          <p:nvPr/>
        </p:nvSpPr>
        <p:spPr>
          <a:xfrm>
            <a:off x="881005" y="2069433"/>
            <a:ext cx="1924466" cy="863915"/>
          </a:xfrm>
          <a:prstGeom prst="rect">
            <a:avLst/>
          </a:prstGeom>
          <a:solidFill>
            <a:schemeClr val="accent1"/>
          </a:solidFill>
          <a:effectLst/>
        </p:spPr>
        <p:txBody>
          <a:bodyPr vert="horz" lIns="0" tIns="45720" rIns="0" bIns="45720" rtlCol="0" anchor="ctr">
            <a:noAutofit/>
          </a:bodyPr>
          <a:lstStyle>
            <a:lvl1pPr marL="0" indent="0" algn="ctr" defTabSz="914400" rtl="0" eaLnBrk="1" latinLnBrk="0" hangingPunct="1">
              <a:lnSpc>
                <a:spcPct val="125000"/>
              </a:lnSpc>
              <a:spcBef>
                <a:spcPts val="0"/>
              </a:spcBef>
              <a:buFont typeface="Arial" panose="020B0604020202020204" pitchFamily="34" charset="0"/>
              <a:buNone/>
              <a:defRPr sz="1800" b="1" kern="1200">
                <a:solidFill>
                  <a:schemeClr val="bg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zh-CN" altLang="en-US" dirty="0"/>
              <a:t>度</a:t>
            </a:r>
            <a:endParaRPr lang="en-US" altLang="zh-CN" dirty="0"/>
          </a:p>
          <a:p>
            <a:pPr lvl="0">
              <a:defRPr/>
            </a:pPr>
            <a:r>
              <a:rPr lang="zh-CN" altLang="en-US" dirty="0"/>
              <a:t>（Degree）</a:t>
            </a:r>
            <a:endParaRPr kumimoji="0" lang="zh-CN" altLang="en-US" b="1"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sym typeface="+mn-lt"/>
            </a:endParaRPr>
          </a:p>
        </p:txBody>
      </p:sp>
      <p:sp>
        <p:nvSpPr>
          <p:cNvPr id="18" name="文本占位符 11"/>
          <p:cNvSpPr txBox="1"/>
          <p:nvPr/>
        </p:nvSpPr>
        <p:spPr>
          <a:xfrm>
            <a:off x="3716179" y="2069433"/>
            <a:ext cx="1924465" cy="863916"/>
          </a:xfrm>
          <a:prstGeom prst="rect">
            <a:avLst/>
          </a:prstGeom>
          <a:solidFill>
            <a:schemeClr val="accent4"/>
          </a:solidFill>
          <a:effectLst/>
        </p:spPr>
        <p:txBody>
          <a:bodyPr vert="horz" lIns="0" tIns="45720" rIns="0" bIns="45720" rtlCol="0" anchor="ctr">
            <a:noAutofit/>
          </a:bodyPr>
          <a:lstStyle>
            <a:defPPr>
              <a:defRPr lang="zh-CN"/>
            </a:defPPr>
            <a:lvl1pPr marL="0" marR="0" lvl="0" indent="0" algn="ctr" defTabSz="914400" eaLnBrk="1" fontAlgn="auto" latinLnBrk="0" hangingPunct="1">
              <a:lnSpc>
                <a:spcPct val="125000"/>
              </a:lnSpc>
              <a:spcBef>
                <a:spcPts val="0"/>
              </a:spcBef>
              <a:spcAft>
                <a:spcPts val="0"/>
              </a:spcAft>
              <a:buClrTx/>
              <a:buSzTx/>
              <a:buFont typeface="Arial" panose="020B0604020202020204" pitchFamily="34" charset="0"/>
              <a:buNone/>
              <a:defRPr kumimoji="0" sz="1800" b="1" i="0" u="none" strike="noStrike" cap="none" spc="0" normalizeH="0" baseline="0">
                <a:ln>
                  <a:noFill/>
                </a:ln>
                <a:solidFill>
                  <a:srgbClr val="FFFFFF"/>
                </a:solidFill>
                <a:effectLst/>
                <a:uLnTx/>
                <a:uFillTx/>
                <a:latin typeface="Arial" panose="020B0604020202020204"/>
                <a:ea typeface="微软雅黑" panose="020B0503020204020204" pitchFamily="34" charset="-122"/>
              </a:defRPr>
            </a:lvl1pPr>
            <a:lvl2pPr marL="685800" indent="-228600" defTabSz="914400" eaLnBrk="1" latinLnBrk="0" hangingPunct="1">
              <a:lnSpc>
                <a:spcPct val="90000"/>
              </a:lnSpc>
              <a:spcBef>
                <a:spcPts val="500"/>
              </a:spcBef>
              <a:buFont typeface="Arial" panose="020B0604020202020204" pitchFamily="34" charset="0"/>
              <a:buChar char="•"/>
              <a:defRPr sz="2400">
                <a:latin typeface="+mn-lt"/>
                <a:ea typeface="+mn-ea"/>
              </a:defRPr>
            </a:lvl2pPr>
            <a:lvl3pPr marL="1143000" indent="-228600" defTabSz="914400" eaLnBrk="1" latinLnBrk="0" hangingPunct="1">
              <a:lnSpc>
                <a:spcPct val="90000"/>
              </a:lnSpc>
              <a:spcBef>
                <a:spcPts val="500"/>
              </a:spcBef>
              <a:buFont typeface="Arial" panose="020B0604020202020204" pitchFamily="34" charset="0"/>
              <a:buChar char="•"/>
              <a:defRPr sz="2000">
                <a:latin typeface="+mn-lt"/>
                <a:ea typeface="+mn-ea"/>
              </a:defRPr>
            </a:lvl3pPr>
            <a:lvl4pPr marL="1600200" indent="-228600" defTabSz="914400" eaLnBrk="1" latinLnBrk="0" hangingPunct="1">
              <a:lnSpc>
                <a:spcPct val="90000"/>
              </a:lnSpc>
              <a:spcBef>
                <a:spcPts val="500"/>
              </a:spcBef>
              <a:buFont typeface="Arial" panose="020B0604020202020204" pitchFamily="34" charset="0"/>
              <a:buChar char="•"/>
              <a:defRPr sz="1800">
                <a:latin typeface="+mn-lt"/>
                <a:ea typeface="+mn-ea"/>
              </a:defRPr>
            </a:lvl4pPr>
            <a:lvl5pPr marL="2057400" indent="-228600" defTabSz="914400" eaLnBrk="1" latinLnBrk="0" hangingPunct="1">
              <a:lnSpc>
                <a:spcPct val="90000"/>
              </a:lnSpc>
              <a:spcBef>
                <a:spcPts val="500"/>
              </a:spcBef>
              <a:buFont typeface="Arial" panose="020B0604020202020204" pitchFamily="34" charset="0"/>
              <a:buChar char="•"/>
              <a:defRPr sz="1800">
                <a:latin typeface="+mn-lt"/>
                <a:ea typeface="+mn-ea"/>
              </a:defRPr>
            </a:lvl5pPr>
            <a:lvl6pPr marL="2514600" indent="-228600">
              <a:lnSpc>
                <a:spcPct val="90000"/>
              </a:lnSpc>
              <a:spcBef>
                <a:spcPts val="500"/>
              </a:spcBef>
              <a:buFont typeface="Arial" panose="020B0604020202020204" pitchFamily="34" charset="0"/>
              <a:buChar char="•"/>
              <a:defRPr sz="1800">
                <a:latin typeface="+mn-lt"/>
                <a:ea typeface="+mn-ea"/>
              </a:defRPr>
            </a:lvl6pPr>
            <a:lvl7pPr marL="2971800" indent="-228600">
              <a:lnSpc>
                <a:spcPct val="90000"/>
              </a:lnSpc>
              <a:spcBef>
                <a:spcPts val="500"/>
              </a:spcBef>
              <a:buFont typeface="Arial" panose="020B0604020202020204" pitchFamily="34" charset="0"/>
              <a:buChar char="•"/>
              <a:defRPr sz="1800">
                <a:latin typeface="+mn-lt"/>
                <a:ea typeface="+mn-ea"/>
              </a:defRPr>
            </a:lvl7pPr>
            <a:lvl8pPr marL="3429000" indent="-228600">
              <a:lnSpc>
                <a:spcPct val="90000"/>
              </a:lnSpc>
              <a:spcBef>
                <a:spcPts val="500"/>
              </a:spcBef>
              <a:buFont typeface="Arial" panose="020B0604020202020204" pitchFamily="34" charset="0"/>
              <a:buChar char="•"/>
              <a:defRPr sz="1800">
                <a:latin typeface="+mn-lt"/>
                <a:ea typeface="+mn-ea"/>
              </a:defRPr>
            </a:lvl8pPr>
            <a:lvl9pPr marL="3886200" indent="-228600">
              <a:lnSpc>
                <a:spcPct val="90000"/>
              </a:lnSpc>
              <a:spcBef>
                <a:spcPts val="500"/>
              </a:spcBef>
              <a:buFont typeface="Arial" panose="020B0604020202020204" pitchFamily="34" charset="0"/>
              <a:buChar char="•"/>
              <a:defRPr sz="1800">
                <a:latin typeface="+mn-lt"/>
                <a:ea typeface="+mn-ea"/>
              </a:defRPr>
            </a:lvl9pPr>
          </a:lstStyle>
          <a:p>
            <a:r>
              <a:rPr lang="zh-CN" altLang="en-US" dirty="0"/>
              <a:t>网络密度（Density）</a:t>
            </a:r>
            <a:endParaRPr lang="zh-CN" altLang="en-US" dirty="0">
              <a:sym typeface="+mn-lt"/>
            </a:endParaRPr>
          </a:p>
        </p:txBody>
      </p:sp>
      <p:sp>
        <p:nvSpPr>
          <p:cNvPr id="19" name="文本占位符 12"/>
          <p:cNvSpPr txBox="1"/>
          <p:nvPr/>
        </p:nvSpPr>
        <p:spPr>
          <a:xfrm>
            <a:off x="6551354" y="2069433"/>
            <a:ext cx="1924466" cy="863915"/>
          </a:xfrm>
          <a:prstGeom prst="rect">
            <a:avLst/>
          </a:prstGeom>
          <a:solidFill>
            <a:schemeClr val="accent1"/>
          </a:solidFill>
          <a:effectLst/>
        </p:spPr>
        <p:txBody>
          <a:bodyPr vert="horz" lIns="0" tIns="45720" rIns="0" bIns="45720" rtlCol="0" anchor="ctr">
            <a:noAutofit/>
          </a:bodyPr>
          <a:lstStyle>
            <a:defPPr>
              <a:defRPr lang="zh-CN"/>
            </a:defPPr>
            <a:lvl1pPr marL="0" marR="0" lvl="0" indent="0" algn="ctr" defTabSz="914400" eaLnBrk="1" fontAlgn="auto" latinLnBrk="0" hangingPunct="1">
              <a:lnSpc>
                <a:spcPct val="125000"/>
              </a:lnSpc>
              <a:spcBef>
                <a:spcPts val="0"/>
              </a:spcBef>
              <a:spcAft>
                <a:spcPts val="0"/>
              </a:spcAft>
              <a:buClrTx/>
              <a:buSzTx/>
              <a:buFont typeface="Arial" panose="020B0604020202020204" pitchFamily="34" charset="0"/>
              <a:buNone/>
              <a:defRPr kumimoji="0" sz="1800" b="1" i="0" u="none" strike="noStrike" cap="none" spc="0" normalizeH="0" baseline="0">
                <a:ln>
                  <a:noFill/>
                </a:ln>
                <a:solidFill>
                  <a:srgbClr val="FFFFFF"/>
                </a:solidFill>
                <a:effectLst/>
                <a:uLnTx/>
                <a:uFillTx/>
                <a:latin typeface="Arial" panose="020B0604020202020204"/>
                <a:ea typeface="微软雅黑" panose="020B0503020204020204" pitchFamily="34" charset="-122"/>
              </a:defRPr>
            </a:lvl1pPr>
            <a:lvl2pPr marL="685800" indent="-228600" defTabSz="914400" eaLnBrk="1" latinLnBrk="0" hangingPunct="1">
              <a:lnSpc>
                <a:spcPct val="90000"/>
              </a:lnSpc>
              <a:spcBef>
                <a:spcPts val="500"/>
              </a:spcBef>
              <a:buFont typeface="Arial" panose="020B0604020202020204" pitchFamily="34" charset="0"/>
              <a:buChar char="•"/>
              <a:defRPr sz="2400">
                <a:latin typeface="+mn-lt"/>
                <a:ea typeface="+mn-ea"/>
              </a:defRPr>
            </a:lvl2pPr>
            <a:lvl3pPr marL="1143000" indent="-228600" defTabSz="914400" eaLnBrk="1" latinLnBrk="0" hangingPunct="1">
              <a:lnSpc>
                <a:spcPct val="90000"/>
              </a:lnSpc>
              <a:spcBef>
                <a:spcPts val="500"/>
              </a:spcBef>
              <a:buFont typeface="Arial" panose="020B0604020202020204" pitchFamily="34" charset="0"/>
              <a:buChar char="•"/>
              <a:defRPr sz="2000">
                <a:latin typeface="+mn-lt"/>
                <a:ea typeface="+mn-ea"/>
              </a:defRPr>
            </a:lvl3pPr>
            <a:lvl4pPr marL="1600200" indent="-228600" defTabSz="914400" eaLnBrk="1" latinLnBrk="0" hangingPunct="1">
              <a:lnSpc>
                <a:spcPct val="90000"/>
              </a:lnSpc>
              <a:spcBef>
                <a:spcPts val="500"/>
              </a:spcBef>
              <a:buFont typeface="Arial" panose="020B0604020202020204" pitchFamily="34" charset="0"/>
              <a:buChar char="•"/>
              <a:defRPr sz="1800">
                <a:latin typeface="+mn-lt"/>
                <a:ea typeface="+mn-ea"/>
              </a:defRPr>
            </a:lvl4pPr>
            <a:lvl5pPr marL="2057400" indent="-228600" defTabSz="914400" eaLnBrk="1" latinLnBrk="0" hangingPunct="1">
              <a:lnSpc>
                <a:spcPct val="90000"/>
              </a:lnSpc>
              <a:spcBef>
                <a:spcPts val="500"/>
              </a:spcBef>
              <a:buFont typeface="Arial" panose="020B0604020202020204" pitchFamily="34" charset="0"/>
              <a:buChar char="•"/>
              <a:defRPr sz="1800">
                <a:latin typeface="+mn-lt"/>
                <a:ea typeface="+mn-ea"/>
              </a:defRPr>
            </a:lvl5pPr>
            <a:lvl6pPr marL="2514600" indent="-228600">
              <a:lnSpc>
                <a:spcPct val="90000"/>
              </a:lnSpc>
              <a:spcBef>
                <a:spcPts val="500"/>
              </a:spcBef>
              <a:buFont typeface="Arial" panose="020B0604020202020204" pitchFamily="34" charset="0"/>
              <a:buChar char="•"/>
              <a:defRPr sz="1800">
                <a:latin typeface="+mn-lt"/>
                <a:ea typeface="+mn-ea"/>
              </a:defRPr>
            </a:lvl6pPr>
            <a:lvl7pPr marL="2971800" indent="-228600">
              <a:lnSpc>
                <a:spcPct val="90000"/>
              </a:lnSpc>
              <a:spcBef>
                <a:spcPts val="500"/>
              </a:spcBef>
              <a:buFont typeface="Arial" panose="020B0604020202020204" pitchFamily="34" charset="0"/>
              <a:buChar char="•"/>
              <a:defRPr sz="1800">
                <a:latin typeface="+mn-lt"/>
                <a:ea typeface="+mn-ea"/>
              </a:defRPr>
            </a:lvl7pPr>
            <a:lvl8pPr marL="3429000" indent="-228600">
              <a:lnSpc>
                <a:spcPct val="90000"/>
              </a:lnSpc>
              <a:spcBef>
                <a:spcPts val="500"/>
              </a:spcBef>
              <a:buFont typeface="Arial" panose="020B0604020202020204" pitchFamily="34" charset="0"/>
              <a:buChar char="•"/>
              <a:defRPr sz="1800">
                <a:latin typeface="+mn-lt"/>
                <a:ea typeface="+mn-ea"/>
              </a:defRPr>
            </a:lvl8pPr>
            <a:lvl9pPr marL="3886200" indent="-228600">
              <a:lnSpc>
                <a:spcPct val="90000"/>
              </a:lnSpc>
              <a:spcBef>
                <a:spcPts val="500"/>
              </a:spcBef>
              <a:buFont typeface="Arial" panose="020B0604020202020204" pitchFamily="34" charset="0"/>
              <a:buChar char="•"/>
              <a:defRPr sz="1800">
                <a:latin typeface="+mn-lt"/>
                <a:ea typeface="+mn-ea"/>
              </a:defRPr>
            </a:lvl9pPr>
          </a:lstStyle>
          <a:p>
            <a:r>
              <a:rPr lang="zh-CN" altLang="en-US" dirty="0"/>
              <a:t>聚类系数</a:t>
            </a:r>
            <a:endParaRPr lang="en-US" altLang="zh-CN" dirty="0"/>
          </a:p>
          <a:p>
            <a:r>
              <a:rPr lang="zh-CN" altLang="en-US" sz="1400" dirty="0"/>
              <a:t>（</a:t>
            </a:r>
            <a:r>
              <a:rPr lang="zh-CN" altLang="en-US" sz="1200" dirty="0"/>
              <a:t>Clustering Coefficient）</a:t>
            </a:r>
            <a:endParaRPr lang="zh-CN" altLang="en-US" dirty="0">
              <a:sym typeface="+mn-lt"/>
            </a:endParaRPr>
          </a:p>
        </p:txBody>
      </p:sp>
      <p:sp>
        <p:nvSpPr>
          <p:cNvPr id="20" name="文本占位符 9"/>
          <p:cNvSpPr txBox="1"/>
          <p:nvPr/>
        </p:nvSpPr>
        <p:spPr>
          <a:xfrm>
            <a:off x="9269128" y="3112552"/>
            <a:ext cx="2219427" cy="2676103"/>
          </a:xfrm>
          <a:prstGeom prst="rect">
            <a:avLst/>
          </a:prstGeom>
          <a:noFill/>
          <a:effectLst/>
        </p:spPr>
        <p:txBody>
          <a:bodyPr vert="horz" lIns="91440" tIns="45720" rIns="91440" bIns="45720" rtlCol="0" anchor="t">
            <a:noAutofit/>
          </a:bodyPr>
          <a:lstStyle>
            <a:lvl1pPr marL="0" indent="0" algn="l" defTabSz="914400" rtl="0" eaLnBrk="1" latinLnBrk="0" hangingPunct="1">
              <a:lnSpc>
                <a:spcPct val="125000"/>
              </a:lnSpc>
              <a:spcBef>
                <a:spcPts val="0"/>
              </a:spcBef>
              <a:buFont typeface="Arial" panose="020B0604020202020204" pitchFamily="34" charset="0"/>
              <a:buNone/>
              <a:defRPr sz="180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defRPr/>
            </a:pPr>
            <a:r>
              <a:rPr lang="zh-CN" altLang="en-US" sz="1500" dirty="0"/>
              <a:t>为图中某节点承载整个图所有最短路径的数量，通常用来评价节点的重要程度，比如在连接不同社群之间的中介节点的介数相对于其他节点来说会非常大，也体现了其在社交网络信息传递中的重要程度。</a:t>
            </a:r>
            <a:endParaRPr kumimoji="0" lang="zh-CN" altLang="en-US" sz="1500" i="0" u="none" strike="noStrike" kern="1200" cap="none" spc="0" normalizeH="0" baseline="0" noProof="0" dirty="0">
              <a:ln>
                <a:noFill/>
              </a:ln>
              <a:solidFill>
                <a:srgbClr val="000000"/>
              </a:solidFill>
              <a:effectLst/>
              <a:uLnTx/>
              <a:uFillTx/>
              <a:cs typeface="+mn-cs"/>
              <a:sym typeface="+mn-lt"/>
            </a:endParaRPr>
          </a:p>
        </p:txBody>
      </p:sp>
      <p:sp>
        <p:nvSpPr>
          <p:cNvPr id="21" name="文本占位符 10"/>
          <p:cNvSpPr txBox="1"/>
          <p:nvPr/>
        </p:nvSpPr>
        <p:spPr>
          <a:xfrm>
            <a:off x="9386528" y="2069433"/>
            <a:ext cx="1924466" cy="863915"/>
          </a:xfrm>
          <a:prstGeom prst="rect">
            <a:avLst/>
          </a:prstGeom>
          <a:solidFill>
            <a:schemeClr val="accent4"/>
          </a:solidFill>
          <a:effectLst/>
        </p:spPr>
        <p:txBody>
          <a:bodyPr vert="horz" lIns="0" tIns="45720" rIns="0" bIns="45720" rtlCol="0" anchor="ctr">
            <a:noAutofit/>
          </a:bodyPr>
          <a:lstStyle>
            <a:defPPr>
              <a:defRPr lang="zh-CN"/>
            </a:defPPr>
            <a:lvl1pPr marL="0" marR="0" lvl="0" indent="0" algn="ctr" defTabSz="914400" eaLnBrk="1" fontAlgn="auto" latinLnBrk="0" hangingPunct="1">
              <a:lnSpc>
                <a:spcPct val="125000"/>
              </a:lnSpc>
              <a:spcBef>
                <a:spcPts val="0"/>
              </a:spcBef>
              <a:spcAft>
                <a:spcPts val="0"/>
              </a:spcAft>
              <a:buClrTx/>
              <a:buSzTx/>
              <a:buFont typeface="Arial" panose="020B0604020202020204" pitchFamily="34" charset="0"/>
              <a:buNone/>
              <a:defRPr kumimoji="0" sz="1800" b="1" i="0" u="none" strike="noStrike" cap="none" spc="0" normalizeH="0" baseline="0">
                <a:ln>
                  <a:noFill/>
                </a:ln>
                <a:solidFill>
                  <a:srgbClr val="FFFFFF"/>
                </a:solidFill>
                <a:effectLst/>
                <a:uLnTx/>
                <a:uFillTx/>
                <a:latin typeface="Arial" panose="020B0604020202020204"/>
                <a:ea typeface="微软雅黑" panose="020B0503020204020204" pitchFamily="34" charset="-122"/>
              </a:defRPr>
            </a:lvl1pPr>
            <a:lvl2pPr marL="685800" indent="-228600" defTabSz="914400" eaLnBrk="1" latinLnBrk="0" hangingPunct="1">
              <a:lnSpc>
                <a:spcPct val="90000"/>
              </a:lnSpc>
              <a:spcBef>
                <a:spcPts val="500"/>
              </a:spcBef>
              <a:buFont typeface="Arial" panose="020B0604020202020204" pitchFamily="34" charset="0"/>
              <a:buChar char="•"/>
              <a:defRPr sz="2400">
                <a:latin typeface="+mn-lt"/>
                <a:ea typeface="+mn-ea"/>
              </a:defRPr>
            </a:lvl2pPr>
            <a:lvl3pPr marL="1143000" indent="-228600" defTabSz="914400" eaLnBrk="1" latinLnBrk="0" hangingPunct="1">
              <a:lnSpc>
                <a:spcPct val="90000"/>
              </a:lnSpc>
              <a:spcBef>
                <a:spcPts val="500"/>
              </a:spcBef>
              <a:buFont typeface="Arial" panose="020B0604020202020204" pitchFamily="34" charset="0"/>
              <a:buChar char="•"/>
              <a:defRPr sz="2000">
                <a:latin typeface="+mn-lt"/>
                <a:ea typeface="+mn-ea"/>
              </a:defRPr>
            </a:lvl3pPr>
            <a:lvl4pPr marL="1600200" indent="-228600" defTabSz="914400" eaLnBrk="1" latinLnBrk="0" hangingPunct="1">
              <a:lnSpc>
                <a:spcPct val="90000"/>
              </a:lnSpc>
              <a:spcBef>
                <a:spcPts val="500"/>
              </a:spcBef>
              <a:buFont typeface="Arial" panose="020B0604020202020204" pitchFamily="34" charset="0"/>
              <a:buChar char="•"/>
              <a:defRPr sz="1800">
                <a:latin typeface="+mn-lt"/>
                <a:ea typeface="+mn-ea"/>
              </a:defRPr>
            </a:lvl4pPr>
            <a:lvl5pPr marL="2057400" indent="-228600" defTabSz="914400" eaLnBrk="1" latinLnBrk="0" hangingPunct="1">
              <a:lnSpc>
                <a:spcPct val="90000"/>
              </a:lnSpc>
              <a:spcBef>
                <a:spcPts val="500"/>
              </a:spcBef>
              <a:buFont typeface="Arial" panose="020B0604020202020204" pitchFamily="34" charset="0"/>
              <a:buChar char="•"/>
              <a:defRPr sz="1800">
                <a:latin typeface="+mn-lt"/>
                <a:ea typeface="+mn-ea"/>
              </a:defRPr>
            </a:lvl5pPr>
            <a:lvl6pPr marL="2514600" indent="-228600">
              <a:lnSpc>
                <a:spcPct val="90000"/>
              </a:lnSpc>
              <a:spcBef>
                <a:spcPts val="500"/>
              </a:spcBef>
              <a:buFont typeface="Arial" panose="020B0604020202020204" pitchFamily="34" charset="0"/>
              <a:buChar char="•"/>
              <a:defRPr sz="1800">
                <a:latin typeface="+mn-lt"/>
                <a:ea typeface="+mn-ea"/>
              </a:defRPr>
            </a:lvl6pPr>
            <a:lvl7pPr marL="2971800" indent="-228600">
              <a:lnSpc>
                <a:spcPct val="90000"/>
              </a:lnSpc>
              <a:spcBef>
                <a:spcPts val="500"/>
              </a:spcBef>
              <a:buFont typeface="Arial" panose="020B0604020202020204" pitchFamily="34" charset="0"/>
              <a:buChar char="•"/>
              <a:defRPr sz="1800">
                <a:latin typeface="+mn-lt"/>
                <a:ea typeface="+mn-ea"/>
              </a:defRPr>
            </a:lvl7pPr>
            <a:lvl8pPr marL="3429000" indent="-228600">
              <a:lnSpc>
                <a:spcPct val="90000"/>
              </a:lnSpc>
              <a:spcBef>
                <a:spcPts val="500"/>
              </a:spcBef>
              <a:buFont typeface="Arial" panose="020B0604020202020204" pitchFamily="34" charset="0"/>
              <a:buChar char="•"/>
              <a:defRPr sz="1800">
                <a:latin typeface="+mn-lt"/>
                <a:ea typeface="+mn-ea"/>
              </a:defRPr>
            </a:lvl8pPr>
            <a:lvl9pPr marL="3886200" indent="-228600">
              <a:lnSpc>
                <a:spcPct val="90000"/>
              </a:lnSpc>
              <a:spcBef>
                <a:spcPts val="500"/>
              </a:spcBef>
              <a:buFont typeface="Arial" panose="020B0604020202020204" pitchFamily="34" charset="0"/>
              <a:buChar char="•"/>
              <a:defRPr sz="1800">
                <a:latin typeface="+mn-lt"/>
                <a:ea typeface="+mn-ea"/>
              </a:defRPr>
            </a:lvl9pPr>
          </a:lstStyle>
          <a:p>
            <a:r>
              <a:rPr lang="zh-CN" altLang="en-US" dirty="0"/>
              <a:t>介数（Betweeness）</a:t>
            </a:r>
            <a:endParaRPr lang="zh-CN" altLang="en-US" dirty="0">
              <a:sym typeface="+mn-lt"/>
            </a:endParaRPr>
          </a:p>
        </p:txBody>
      </p:sp>
      <p:sp>
        <p:nvSpPr>
          <p:cNvPr id="22" name="zoom-tool_72585"/>
          <p:cNvSpPr>
            <a:spLocks noChangeAspect="1"/>
          </p:cNvSpPr>
          <p:nvPr/>
        </p:nvSpPr>
        <p:spPr bwMode="auto">
          <a:xfrm>
            <a:off x="1538396" y="1380810"/>
            <a:ext cx="609685" cy="588572"/>
          </a:xfrm>
          <a:custGeom>
            <a:avLst/>
            <a:gdLst>
              <a:gd name="T0" fmla="*/ 8270 w 8441"/>
              <a:gd name="T1" fmla="*/ 6791 h 8160"/>
              <a:gd name="T2" fmla="*/ 5734 w 8441"/>
              <a:gd name="T3" fmla="*/ 4255 h 8160"/>
              <a:gd name="T4" fmla="*/ 5225 w 8441"/>
              <a:gd name="T5" fmla="*/ 848 h 8160"/>
              <a:gd name="T6" fmla="*/ 3177 w 8441"/>
              <a:gd name="T7" fmla="*/ 0 h 8160"/>
              <a:gd name="T8" fmla="*/ 1130 w 8441"/>
              <a:gd name="T9" fmla="*/ 848 h 8160"/>
              <a:gd name="T10" fmla="*/ 1130 w 8441"/>
              <a:gd name="T11" fmla="*/ 4944 h 8160"/>
              <a:gd name="T12" fmla="*/ 3177 w 8441"/>
              <a:gd name="T13" fmla="*/ 5792 h 8160"/>
              <a:gd name="T14" fmla="*/ 4538 w 8441"/>
              <a:gd name="T15" fmla="*/ 5454 h 8160"/>
              <a:gd name="T16" fmla="*/ 7072 w 8441"/>
              <a:gd name="T17" fmla="*/ 7988 h 8160"/>
              <a:gd name="T18" fmla="*/ 7486 w 8441"/>
              <a:gd name="T19" fmla="*/ 8160 h 8160"/>
              <a:gd name="T20" fmla="*/ 7901 w 8441"/>
              <a:gd name="T21" fmla="*/ 7988 h 8160"/>
              <a:gd name="T22" fmla="*/ 8270 w 8441"/>
              <a:gd name="T23" fmla="*/ 7620 h 8160"/>
              <a:gd name="T24" fmla="*/ 8441 w 8441"/>
              <a:gd name="T25" fmla="*/ 7205 h 8160"/>
              <a:gd name="T26" fmla="*/ 8270 w 8441"/>
              <a:gd name="T27" fmla="*/ 6791 h 8160"/>
              <a:gd name="T28" fmla="*/ 1793 w 8441"/>
              <a:gd name="T29" fmla="*/ 4281 h 8160"/>
              <a:gd name="T30" fmla="*/ 1793 w 8441"/>
              <a:gd name="T31" fmla="*/ 1511 h 8160"/>
              <a:gd name="T32" fmla="*/ 3177 w 8441"/>
              <a:gd name="T33" fmla="*/ 938 h 8160"/>
              <a:gd name="T34" fmla="*/ 4562 w 8441"/>
              <a:gd name="T35" fmla="*/ 1511 h 8160"/>
              <a:gd name="T36" fmla="*/ 4562 w 8441"/>
              <a:gd name="T37" fmla="*/ 4281 h 8160"/>
              <a:gd name="T38" fmla="*/ 3177 w 8441"/>
              <a:gd name="T39" fmla="*/ 4854 h 8160"/>
              <a:gd name="T40" fmla="*/ 1793 w 8441"/>
              <a:gd name="T41" fmla="*/ 4281 h 8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41" h="8160">
                <a:moveTo>
                  <a:pt x="8270" y="6791"/>
                </a:moveTo>
                <a:lnTo>
                  <a:pt x="5734" y="4255"/>
                </a:lnTo>
                <a:cubicBezTo>
                  <a:pt x="6316" y="3161"/>
                  <a:pt x="6146" y="1769"/>
                  <a:pt x="5225" y="848"/>
                </a:cubicBezTo>
                <a:cubicBezTo>
                  <a:pt x="4678" y="301"/>
                  <a:pt x="3951" y="0"/>
                  <a:pt x="3177" y="0"/>
                </a:cubicBezTo>
                <a:cubicBezTo>
                  <a:pt x="2404" y="0"/>
                  <a:pt x="1676" y="301"/>
                  <a:pt x="1130" y="848"/>
                </a:cubicBezTo>
                <a:cubicBezTo>
                  <a:pt x="0" y="1977"/>
                  <a:pt x="0" y="3815"/>
                  <a:pt x="1130" y="4944"/>
                </a:cubicBezTo>
                <a:cubicBezTo>
                  <a:pt x="1677" y="5491"/>
                  <a:pt x="2404" y="5792"/>
                  <a:pt x="3177" y="5792"/>
                </a:cubicBezTo>
                <a:cubicBezTo>
                  <a:pt x="3660" y="5792"/>
                  <a:pt x="4124" y="5675"/>
                  <a:pt x="4538" y="5454"/>
                </a:cubicBezTo>
                <a:lnTo>
                  <a:pt x="7072" y="7988"/>
                </a:lnTo>
                <a:cubicBezTo>
                  <a:pt x="7183" y="8099"/>
                  <a:pt x="7330" y="8160"/>
                  <a:pt x="7486" y="8160"/>
                </a:cubicBezTo>
                <a:cubicBezTo>
                  <a:pt x="7643" y="8160"/>
                  <a:pt x="7790" y="8099"/>
                  <a:pt x="7901" y="7988"/>
                </a:cubicBezTo>
                <a:lnTo>
                  <a:pt x="8270" y="7620"/>
                </a:lnTo>
                <a:cubicBezTo>
                  <a:pt x="8380" y="7509"/>
                  <a:pt x="8441" y="7362"/>
                  <a:pt x="8441" y="7205"/>
                </a:cubicBezTo>
                <a:cubicBezTo>
                  <a:pt x="8441" y="7049"/>
                  <a:pt x="8380" y="6901"/>
                  <a:pt x="8270" y="6791"/>
                </a:cubicBezTo>
                <a:close/>
                <a:moveTo>
                  <a:pt x="1793" y="4281"/>
                </a:moveTo>
                <a:cubicBezTo>
                  <a:pt x="1029" y="3517"/>
                  <a:pt x="1029" y="2275"/>
                  <a:pt x="1793" y="1511"/>
                </a:cubicBezTo>
                <a:cubicBezTo>
                  <a:pt x="2163" y="1142"/>
                  <a:pt x="2654" y="938"/>
                  <a:pt x="3177" y="938"/>
                </a:cubicBezTo>
                <a:cubicBezTo>
                  <a:pt x="3700" y="938"/>
                  <a:pt x="4192" y="1142"/>
                  <a:pt x="4562" y="1511"/>
                </a:cubicBezTo>
                <a:cubicBezTo>
                  <a:pt x="5325" y="2275"/>
                  <a:pt x="5325" y="3517"/>
                  <a:pt x="4562" y="4281"/>
                </a:cubicBezTo>
                <a:cubicBezTo>
                  <a:pt x="4192" y="4650"/>
                  <a:pt x="3700" y="4854"/>
                  <a:pt x="3177" y="4854"/>
                </a:cubicBezTo>
                <a:cubicBezTo>
                  <a:pt x="2654" y="4854"/>
                  <a:pt x="2163" y="4650"/>
                  <a:pt x="1793" y="4281"/>
                </a:cubicBezTo>
                <a:close/>
              </a:path>
            </a:pathLst>
          </a:custGeom>
          <a:solidFill>
            <a:schemeClr val="accent1"/>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Light" panose="020B0502040204020203" pitchFamily="34" charset="-122"/>
              <a:sym typeface="+mn-lt"/>
            </a:endParaRPr>
          </a:p>
        </p:txBody>
      </p:sp>
      <p:sp>
        <p:nvSpPr>
          <p:cNvPr id="23" name="book_118158"/>
          <p:cNvSpPr>
            <a:spLocks noChangeAspect="1"/>
          </p:cNvSpPr>
          <p:nvPr/>
        </p:nvSpPr>
        <p:spPr bwMode="auto">
          <a:xfrm>
            <a:off x="4373568" y="1403821"/>
            <a:ext cx="609685" cy="605125"/>
          </a:xfrm>
          <a:custGeom>
            <a:avLst/>
            <a:gdLst>
              <a:gd name="T0" fmla="*/ 6533 w 6572"/>
              <a:gd name="T1" fmla="*/ 494 h 6533"/>
              <a:gd name="T2" fmla="*/ 6033 w 6572"/>
              <a:gd name="T3" fmla="*/ 0 h 6533"/>
              <a:gd name="T4" fmla="*/ 500 w 6572"/>
              <a:gd name="T5" fmla="*/ 0 h 6533"/>
              <a:gd name="T6" fmla="*/ 0 w 6572"/>
              <a:gd name="T7" fmla="*/ 494 h 6533"/>
              <a:gd name="T8" fmla="*/ 0 w 6572"/>
              <a:gd name="T9" fmla="*/ 5432 h 6533"/>
              <a:gd name="T10" fmla="*/ 1504 w 6572"/>
              <a:gd name="T11" fmla="*/ 6533 h 6533"/>
              <a:gd name="T12" fmla="*/ 6260 w 6572"/>
              <a:gd name="T13" fmla="*/ 6533 h 6533"/>
              <a:gd name="T14" fmla="*/ 6260 w 6572"/>
              <a:gd name="T15" fmla="*/ 6533 h 6533"/>
              <a:gd name="T16" fmla="*/ 6484 w 6572"/>
              <a:gd name="T17" fmla="*/ 6106 h 6533"/>
              <a:gd name="T18" fmla="*/ 6482 w 6572"/>
              <a:gd name="T19" fmla="*/ 6105 h 6533"/>
              <a:gd name="T20" fmla="*/ 6484 w 6572"/>
              <a:gd name="T21" fmla="*/ 4692 h 6533"/>
              <a:gd name="T22" fmla="*/ 6533 w 6572"/>
              <a:gd name="T23" fmla="*/ 4536 h 6533"/>
              <a:gd name="T24" fmla="*/ 6533 w 6572"/>
              <a:gd name="T25" fmla="*/ 494 h 6533"/>
              <a:gd name="T26" fmla="*/ 544 w 6572"/>
              <a:gd name="T27" fmla="*/ 544 h 6533"/>
              <a:gd name="T28" fmla="*/ 5988 w 6572"/>
              <a:gd name="T29" fmla="*/ 544 h 6533"/>
              <a:gd name="T30" fmla="*/ 5988 w 6572"/>
              <a:gd name="T31" fmla="*/ 4262 h 6533"/>
              <a:gd name="T32" fmla="*/ 1504 w 6572"/>
              <a:gd name="T33" fmla="*/ 4262 h 6533"/>
              <a:gd name="T34" fmla="*/ 544 w 6572"/>
              <a:gd name="T35" fmla="*/ 4517 h 6533"/>
              <a:gd name="T36" fmla="*/ 544 w 6572"/>
              <a:gd name="T37" fmla="*/ 544 h 6533"/>
              <a:gd name="T38" fmla="*/ 544 w 6572"/>
              <a:gd name="T39" fmla="*/ 5398 h 6533"/>
              <a:gd name="T40" fmla="*/ 1504 w 6572"/>
              <a:gd name="T41" fmla="*/ 4808 h 6533"/>
              <a:gd name="T42" fmla="*/ 5826 w 6572"/>
              <a:gd name="T43" fmla="*/ 4808 h 6533"/>
              <a:gd name="T44" fmla="*/ 5813 w 6572"/>
              <a:gd name="T45" fmla="*/ 5989 h 6533"/>
              <a:gd name="T46" fmla="*/ 1504 w 6572"/>
              <a:gd name="T47" fmla="*/ 5989 h 6533"/>
              <a:gd name="T48" fmla="*/ 544 w 6572"/>
              <a:gd name="T49" fmla="*/ 5398 h 6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72" h="6533">
                <a:moveTo>
                  <a:pt x="6533" y="494"/>
                </a:moveTo>
                <a:cubicBezTo>
                  <a:pt x="6533" y="221"/>
                  <a:pt x="6309" y="0"/>
                  <a:pt x="6033" y="0"/>
                </a:cubicBezTo>
                <a:lnTo>
                  <a:pt x="500" y="0"/>
                </a:lnTo>
                <a:cubicBezTo>
                  <a:pt x="224" y="0"/>
                  <a:pt x="0" y="221"/>
                  <a:pt x="0" y="494"/>
                </a:cubicBezTo>
                <a:lnTo>
                  <a:pt x="0" y="5432"/>
                </a:lnTo>
                <a:cubicBezTo>
                  <a:pt x="0" y="5938"/>
                  <a:pt x="564" y="6533"/>
                  <a:pt x="1504" y="6533"/>
                </a:cubicBezTo>
                <a:lnTo>
                  <a:pt x="6260" y="6533"/>
                </a:lnTo>
                <a:lnTo>
                  <a:pt x="6260" y="6533"/>
                </a:lnTo>
                <a:cubicBezTo>
                  <a:pt x="6572" y="6508"/>
                  <a:pt x="6569" y="6213"/>
                  <a:pt x="6484" y="6106"/>
                </a:cubicBezTo>
                <a:cubicBezTo>
                  <a:pt x="6484" y="6106"/>
                  <a:pt x="6484" y="6105"/>
                  <a:pt x="6482" y="6105"/>
                </a:cubicBezTo>
                <a:cubicBezTo>
                  <a:pt x="5997" y="5416"/>
                  <a:pt x="6462" y="4722"/>
                  <a:pt x="6484" y="4692"/>
                </a:cubicBezTo>
                <a:cubicBezTo>
                  <a:pt x="6484" y="4692"/>
                  <a:pt x="6532" y="4629"/>
                  <a:pt x="6533" y="4536"/>
                </a:cubicBezTo>
                <a:lnTo>
                  <a:pt x="6533" y="494"/>
                </a:lnTo>
                <a:close/>
                <a:moveTo>
                  <a:pt x="544" y="544"/>
                </a:moveTo>
                <a:lnTo>
                  <a:pt x="5988" y="544"/>
                </a:lnTo>
                <a:lnTo>
                  <a:pt x="5988" y="4262"/>
                </a:lnTo>
                <a:lnTo>
                  <a:pt x="1504" y="4262"/>
                </a:lnTo>
                <a:cubicBezTo>
                  <a:pt x="1136" y="4262"/>
                  <a:pt x="802" y="4357"/>
                  <a:pt x="544" y="4517"/>
                </a:cubicBezTo>
                <a:lnTo>
                  <a:pt x="544" y="544"/>
                </a:lnTo>
                <a:close/>
                <a:moveTo>
                  <a:pt x="544" y="5398"/>
                </a:moveTo>
                <a:cubicBezTo>
                  <a:pt x="544" y="5078"/>
                  <a:pt x="984" y="4808"/>
                  <a:pt x="1504" y="4808"/>
                </a:cubicBezTo>
                <a:lnTo>
                  <a:pt x="5826" y="4808"/>
                </a:lnTo>
                <a:cubicBezTo>
                  <a:pt x="5721" y="5106"/>
                  <a:pt x="5648" y="5530"/>
                  <a:pt x="5813" y="5989"/>
                </a:cubicBezTo>
                <a:lnTo>
                  <a:pt x="1504" y="5989"/>
                </a:lnTo>
                <a:cubicBezTo>
                  <a:pt x="984" y="5989"/>
                  <a:pt x="544" y="5718"/>
                  <a:pt x="544" y="5398"/>
                </a:cubicBezTo>
                <a:close/>
              </a:path>
            </a:pathLst>
          </a:custGeom>
          <a:solidFill>
            <a:schemeClr val="accent4"/>
          </a:solidFill>
          <a:ln>
            <a:noFill/>
          </a:ln>
        </p:spPr>
        <p:txBody>
          <a:bodyPr/>
          <a:lstStyle/>
          <a:p>
            <a:pPr eaLnBrk="1" fontAlgn="auto" hangingPunct="1">
              <a:spcBef>
                <a:spcPts val="0"/>
              </a:spcBef>
              <a:spcAft>
                <a:spcPts val="0"/>
              </a:spcAft>
            </a:pPr>
            <a:endParaRPr lang="zh-CN" altLang="en-US" kern="0">
              <a:solidFill>
                <a:srgbClr val="000000"/>
              </a:solidFill>
              <a:latin typeface="Arial" panose="020B0604020202020204"/>
              <a:ea typeface="微软雅黑 Light" panose="020B0502040204020203" pitchFamily="34" charset="-122"/>
              <a:sym typeface="+mn-lt"/>
            </a:endParaRPr>
          </a:p>
        </p:txBody>
      </p:sp>
      <p:sp>
        <p:nvSpPr>
          <p:cNvPr id="24" name="test-tube-with-drop_15035"/>
          <p:cNvSpPr>
            <a:spLocks noChangeAspect="1"/>
          </p:cNvSpPr>
          <p:nvPr/>
        </p:nvSpPr>
        <p:spPr bwMode="auto">
          <a:xfrm>
            <a:off x="7288954" y="1360652"/>
            <a:ext cx="609685" cy="608730"/>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7712" h="606761">
                <a:moveTo>
                  <a:pt x="519524" y="447538"/>
                </a:moveTo>
                <a:cubicBezTo>
                  <a:pt x="500548" y="476363"/>
                  <a:pt x="483848" y="507465"/>
                  <a:pt x="483848" y="518843"/>
                </a:cubicBezTo>
                <a:cubicBezTo>
                  <a:pt x="483848" y="537807"/>
                  <a:pt x="499788" y="553737"/>
                  <a:pt x="519524" y="553737"/>
                </a:cubicBezTo>
                <a:cubicBezTo>
                  <a:pt x="539260" y="553737"/>
                  <a:pt x="555200" y="537807"/>
                  <a:pt x="555200" y="518843"/>
                </a:cubicBezTo>
                <a:cubicBezTo>
                  <a:pt x="555200" y="507465"/>
                  <a:pt x="538501" y="476363"/>
                  <a:pt x="519524" y="447538"/>
                </a:cubicBezTo>
                <a:close/>
                <a:moveTo>
                  <a:pt x="519429" y="392353"/>
                </a:moveTo>
                <a:cubicBezTo>
                  <a:pt x="525596" y="392353"/>
                  <a:pt x="531669" y="394818"/>
                  <a:pt x="535464" y="399749"/>
                </a:cubicBezTo>
                <a:cubicBezTo>
                  <a:pt x="549886" y="418713"/>
                  <a:pt x="595430" y="483949"/>
                  <a:pt x="595430" y="518843"/>
                </a:cubicBezTo>
                <a:cubicBezTo>
                  <a:pt x="595430" y="560564"/>
                  <a:pt x="561272" y="594699"/>
                  <a:pt x="519524" y="594699"/>
                </a:cubicBezTo>
                <a:cubicBezTo>
                  <a:pt x="477776" y="594699"/>
                  <a:pt x="443618" y="560564"/>
                  <a:pt x="443618" y="518843"/>
                </a:cubicBezTo>
                <a:cubicBezTo>
                  <a:pt x="443618" y="483949"/>
                  <a:pt x="489162" y="418713"/>
                  <a:pt x="502825" y="399749"/>
                </a:cubicBezTo>
                <a:cubicBezTo>
                  <a:pt x="507000" y="394818"/>
                  <a:pt x="513262" y="392353"/>
                  <a:pt x="519429" y="392353"/>
                </a:cubicBezTo>
                <a:close/>
                <a:moveTo>
                  <a:pt x="205094" y="323858"/>
                </a:moveTo>
                <a:lnTo>
                  <a:pt x="56971" y="471757"/>
                </a:lnTo>
                <a:cubicBezTo>
                  <a:pt x="46336" y="482375"/>
                  <a:pt x="40259" y="496027"/>
                  <a:pt x="40259" y="511196"/>
                </a:cubicBezTo>
                <a:cubicBezTo>
                  <a:pt x="40259" y="525607"/>
                  <a:pt x="46336" y="540018"/>
                  <a:pt x="56971" y="549877"/>
                </a:cubicBezTo>
                <a:cubicBezTo>
                  <a:pt x="67605" y="560496"/>
                  <a:pt x="81278" y="566563"/>
                  <a:pt x="96470" y="566563"/>
                </a:cubicBezTo>
                <a:cubicBezTo>
                  <a:pt x="110903" y="566563"/>
                  <a:pt x="125335" y="560496"/>
                  <a:pt x="135970" y="549877"/>
                </a:cubicBezTo>
                <a:lnTo>
                  <a:pt x="362333" y="323858"/>
                </a:lnTo>
                <a:close/>
                <a:moveTo>
                  <a:pt x="374487" y="40198"/>
                </a:moveTo>
                <a:lnTo>
                  <a:pt x="322074" y="92531"/>
                </a:lnTo>
                <a:cubicBezTo>
                  <a:pt x="322074" y="92531"/>
                  <a:pt x="322833" y="94048"/>
                  <a:pt x="324353" y="96323"/>
                </a:cubicBezTo>
                <a:lnTo>
                  <a:pt x="364612" y="135763"/>
                </a:lnTo>
                <a:cubicBezTo>
                  <a:pt x="372208" y="144105"/>
                  <a:pt x="372208" y="156999"/>
                  <a:pt x="364612" y="164584"/>
                </a:cubicBezTo>
                <a:lnTo>
                  <a:pt x="245353" y="282902"/>
                </a:lnTo>
                <a:lnTo>
                  <a:pt x="403352" y="282902"/>
                </a:lnTo>
                <a:lnTo>
                  <a:pt x="442851" y="243463"/>
                </a:lnTo>
                <a:cubicBezTo>
                  <a:pt x="451207" y="235120"/>
                  <a:pt x="464120" y="235120"/>
                  <a:pt x="471717" y="243463"/>
                </a:cubicBezTo>
                <a:lnTo>
                  <a:pt x="511976" y="282902"/>
                </a:lnTo>
                <a:cubicBezTo>
                  <a:pt x="513495" y="284419"/>
                  <a:pt x="515014" y="285177"/>
                  <a:pt x="515774" y="285177"/>
                </a:cubicBezTo>
                <a:lnTo>
                  <a:pt x="567427" y="233603"/>
                </a:lnTo>
                <a:cubicBezTo>
                  <a:pt x="567427" y="232844"/>
                  <a:pt x="567427" y="231327"/>
                  <a:pt x="565908" y="229810"/>
                </a:cubicBezTo>
                <a:lnTo>
                  <a:pt x="378285" y="42473"/>
                </a:lnTo>
                <a:cubicBezTo>
                  <a:pt x="376766" y="40956"/>
                  <a:pt x="375246" y="40198"/>
                  <a:pt x="374487" y="40198"/>
                </a:cubicBezTo>
                <a:close/>
                <a:moveTo>
                  <a:pt x="374487" y="0"/>
                </a:moveTo>
                <a:cubicBezTo>
                  <a:pt x="385881" y="0"/>
                  <a:pt x="398035" y="5309"/>
                  <a:pt x="406390" y="13652"/>
                </a:cubicBezTo>
                <a:lnTo>
                  <a:pt x="594013" y="200989"/>
                </a:lnTo>
                <a:cubicBezTo>
                  <a:pt x="611484" y="218434"/>
                  <a:pt x="612244" y="245738"/>
                  <a:pt x="596292" y="261665"/>
                </a:cubicBezTo>
                <a:lnTo>
                  <a:pt x="543879" y="313999"/>
                </a:lnTo>
                <a:cubicBezTo>
                  <a:pt x="537043" y="321583"/>
                  <a:pt x="526408" y="325375"/>
                  <a:pt x="515774" y="325375"/>
                </a:cubicBezTo>
                <a:cubicBezTo>
                  <a:pt x="503620" y="325375"/>
                  <a:pt x="492226" y="320825"/>
                  <a:pt x="483111" y="311723"/>
                </a:cubicBezTo>
                <a:lnTo>
                  <a:pt x="457284" y="285936"/>
                </a:lnTo>
                <a:lnTo>
                  <a:pt x="425380" y="317791"/>
                </a:lnTo>
                <a:lnTo>
                  <a:pt x="164075" y="578699"/>
                </a:lnTo>
                <a:cubicBezTo>
                  <a:pt x="145845" y="596901"/>
                  <a:pt x="122297" y="606761"/>
                  <a:pt x="96470" y="606761"/>
                </a:cubicBezTo>
                <a:cubicBezTo>
                  <a:pt x="70644" y="606761"/>
                  <a:pt x="46336" y="596901"/>
                  <a:pt x="28106" y="578699"/>
                </a:cubicBezTo>
                <a:cubicBezTo>
                  <a:pt x="9875" y="560496"/>
                  <a:pt x="0" y="536225"/>
                  <a:pt x="0" y="511196"/>
                </a:cubicBezTo>
                <a:cubicBezTo>
                  <a:pt x="0" y="485409"/>
                  <a:pt x="9875" y="461139"/>
                  <a:pt x="28106" y="442936"/>
                </a:cubicBezTo>
                <a:lnTo>
                  <a:pt x="321314" y="150173"/>
                </a:lnTo>
                <a:lnTo>
                  <a:pt x="295487" y="124386"/>
                </a:lnTo>
                <a:cubicBezTo>
                  <a:pt x="287891" y="116801"/>
                  <a:pt x="282574" y="106183"/>
                  <a:pt x="281815" y="94806"/>
                </a:cubicBezTo>
                <a:cubicBezTo>
                  <a:pt x="281055" y="83429"/>
                  <a:pt x="285613" y="72053"/>
                  <a:pt x="293209" y="63710"/>
                </a:cubicBezTo>
                <a:lnTo>
                  <a:pt x="345622" y="11377"/>
                </a:lnTo>
                <a:cubicBezTo>
                  <a:pt x="353218" y="3792"/>
                  <a:pt x="363093" y="0"/>
                  <a:pt x="374487" y="0"/>
                </a:cubicBezTo>
                <a:close/>
              </a:path>
            </a:pathLst>
          </a:custGeom>
          <a:solidFill>
            <a:schemeClr val="accent1"/>
          </a:solidFill>
          <a:ln>
            <a:noFill/>
          </a:ln>
        </p:spPr>
        <p:txBody>
          <a:bodyPr/>
          <a:lstStyle/>
          <a:p>
            <a:pPr eaLnBrk="1" fontAlgn="auto" hangingPunct="1">
              <a:spcBef>
                <a:spcPts val="0"/>
              </a:spcBef>
              <a:spcAft>
                <a:spcPts val="0"/>
              </a:spcAft>
            </a:pPr>
            <a:endParaRPr lang="zh-CN" altLang="en-US" kern="0">
              <a:solidFill>
                <a:srgbClr val="000000"/>
              </a:solidFill>
              <a:latin typeface="Arial" panose="020B0604020202020204"/>
              <a:ea typeface="微软雅黑 Light" panose="020B0502040204020203" pitchFamily="34" charset="-122"/>
              <a:sym typeface="+mn-lt"/>
            </a:endParaRPr>
          </a:p>
        </p:txBody>
      </p:sp>
      <p:sp>
        <p:nvSpPr>
          <p:cNvPr id="25" name="laptop-computer_329739"/>
          <p:cNvSpPr>
            <a:spLocks noChangeAspect="1"/>
          </p:cNvSpPr>
          <p:nvPr/>
        </p:nvSpPr>
        <p:spPr bwMode="auto">
          <a:xfrm>
            <a:off x="10035800" y="1360616"/>
            <a:ext cx="609685" cy="608766"/>
          </a:xfrm>
          <a:custGeom>
            <a:avLst/>
            <a:gdLst>
              <a:gd name="T0" fmla="*/ 800 w 6133"/>
              <a:gd name="T1" fmla="*/ 5333 h 6133"/>
              <a:gd name="T2" fmla="*/ 800 w 6133"/>
              <a:gd name="T3" fmla="*/ 4550 h 6133"/>
              <a:gd name="T4" fmla="*/ 2883 w 6133"/>
              <a:gd name="T5" fmla="*/ 2466 h 6133"/>
              <a:gd name="T6" fmla="*/ 3649 w 6133"/>
              <a:gd name="T7" fmla="*/ 3232 h 6133"/>
              <a:gd name="T8" fmla="*/ 5732 w 6133"/>
              <a:gd name="T9" fmla="*/ 1149 h 6133"/>
              <a:gd name="T10" fmla="*/ 5732 w 6133"/>
              <a:gd name="T11" fmla="*/ 1666 h 6133"/>
              <a:gd name="T12" fmla="*/ 6132 w 6133"/>
              <a:gd name="T13" fmla="*/ 1666 h 6133"/>
              <a:gd name="T14" fmla="*/ 6132 w 6133"/>
              <a:gd name="T15" fmla="*/ 466 h 6133"/>
              <a:gd name="T16" fmla="*/ 4932 w 6133"/>
              <a:gd name="T17" fmla="*/ 467 h 6133"/>
              <a:gd name="T18" fmla="*/ 4933 w 6133"/>
              <a:gd name="T19" fmla="*/ 867 h 6133"/>
              <a:gd name="T20" fmla="*/ 5449 w 6133"/>
              <a:gd name="T21" fmla="*/ 866 h 6133"/>
              <a:gd name="T22" fmla="*/ 3649 w 6133"/>
              <a:gd name="T23" fmla="*/ 2666 h 6133"/>
              <a:gd name="T24" fmla="*/ 2883 w 6133"/>
              <a:gd name="T25" fmla="*/ 1901 h 6133"/>
              <a:gd name="T26" fmla="*/ 800 w 6133"/>
              <a:gd name="T27" fmla="*/ 3984 h 6133"/>
              <a:gd name="T28" fmla="*/ 800 w 6133"/>
              <a:gd name="T29" fmla="*/ 0 h 6133"/>
              <a:gd name="T30" fmla="*/ 0 w 6133"/>
              <a:gd name="T31" fmla="*/ 0 h 6133"/>
              <a:gd name="T32" fmla="*/ 0 w 6133"/>
              <a:gd name="T33" fmla="*/ 400 h 6133"/>
              <a:gd name="T34" fmla="*/ 400 w 6133"/>
              <a:gd name="T35" fmla="*/ 400 h 6133"/>
              <a:gd name="T36" fmla="*/ 400 w 6133"/>
              <a:gd name="T37" fmla="*/ 1067 h 6133"/>
              <a:gd name="T38" fmla="*/ 0 w 6133"/>
              <a:gd name="T39" fmla="*/ 1067 h 6133"/>
              <a:gd name="T40" fmla="*/ 0 w 6133"/>
              <a:gd name="T41" fmla="*/ 1467 h 6133"/>
              <a:gd name="T42" fmla="*/ 400 w 6133"/>
              <a:gd name="T43" fmla="*/ 1467 h 6133"/>
              <a:gd name="T44" fmla="*/ 400 w 6133"/>
              <a:gd name="T45" fmla="*/ 2133 h 6133"/>
              <a:gd name="T46" fmla="*/ 0 w 6133"/>
              <a:gd name="T47" fmla="*/ 2133 h 6133"/>
              <a:gd name="T48" fmla="*/ 0 w 6133"/>
              <a:gd name="T49" fmla="*/ 2533 h 6133"/>
              <a:gd name="T50" fmla="*/ 400 w 6133"/>
              <a:gd name="T51" fmla="*/ 2533 h 6133"/>
              <a:gd name="T52" fmla="*/ 400 w 6133"/>
              <a:gd name="T53" fmla="*/ 3200 h 6133"/>
              <a:gd name="T54" fmla="*/ 0 w 6133"/>
              <a:gd name="T55" fmla="*/ 3200 h 6133"/>
              <a:gd name="T56" fmla="*/ 0 w 6133"/>
              <a:gd name="T57" fmla="*/ 3600 h 6133"/>
              <a:gd name="T58" fmla="*/ 400 w 6133"/>
              <a:gd name="T59" fmla="*/ 3600 h 6133"/>
              <a:gd name="T60" fmla="*/ 400 w 6133"/>
              <a:gd name="T61" fmla="*/ 4267 h 6133"/>
              <a:gd name="T62" fmla="*/ 0 w 6133"/>
              <a:gd name="T63" fmla="*/ 4267 h 6133"/>
              <a:gd name="T64" fmla="*/ 0 w 6133"/>
              <a:gd name="T65" fmla="*/ 4667 h 6133"/>
              <a:gd name="T66" fmla="*/ 400 w 6133"/>
              <a:gd name="T67" fmla="*/ 4667 h 6133"/>
              <a:gd name="T68" fmla="*/ 400 w 6133"/>
              <a:gd name="T69" fmla="*/ 5333 h 6133"/>
              <a:gd name="T70" fmla="*/ 0 w 6133"/>
              <a:gd name="T71" fmla="*/ 5333 h 6133"/>
              <a:gd name="T72" fmla="*/ 0 w 6133"/>
              <a:gd name="T73" fmla="*/ 5733 h 6133"/>
              <a:gd name="T74" fmla="*/ 400 w 6133"/>
              <a:gd name="T75" fmla="*/ 5733 h 6133"/>
              <a:gd name="T76" fmla="*/ 400 w 6133"/>
              <a:gd name="T77" fmla="*/ 6133 h 6133"/>
              <a:gd name="T78" fmla="*/ 800 w 6133"/>
              <a:gd name="T79" fmla="*/ 6133 h 6133"/>
              <a:gd name="T80" fmla="*/ 800 w 6133"/>
              <a:gd name="T81" fmla="*/ 5733 h 6133"/>
              <a:gd name="T82" fmla="*/ 1467 w 6133"/>
              <a:gd name="T83" fmla="*/ 5733 h 6133"/>
              <a:gd name="T84" fmla="*/ 1467 w 6133"/>
              <a:gd name="T85" fmla="*/ 6133 h 6133"/>
              <a:gd name="T86" fmla="*/ 1867 w 6133"/>
              <a:gd name="T87" fmla="*/ 6133 h 6133"/>
              <a:gd name="T88" fmla="*/ 1867 w 6133"/>
              <a:gd name="T89" fmla="*/ 5733 h 6133"/>
              <a:gd name="T90" fmla="*/ 2533 w 6133"/>
              <a:gd name="T91" fmla="*/ 5733 h 6133"/>
              <a:gd name="T92" fmla="*/ 2533 w 6133"/>
              <a:gd name="T93" fmla="*/ 6133 h 6133"/>
              <a:gd name="T94" fmla="*/ 2933 w 6133"/>
              <a:gd name="T95" fmla="*/ 6133 h 6133"/>
              <a:gd name="T96" fmla="*/ 2933 w 6133"/>
              <a:gd name="T97" fmla="*/ 5733 h 6133"/>
              <a:gd name="T98" fmla="*/ 3600 w 6133"/>
              <a:gd name="T99" fmla="*/ 5733 h 6133"/>
              <a:gd name="T100" fmla="*/ 3600 w 6133"/>
              <a:gd name="T101" fmla="*/ 6133 h 6133"/>
              <a:gd name="T102" fmla="*/ 4000 w 6133"/>
              <a:gd name="T103" fmla="*/ 6133 h 6133"/>
              <a:gd name="T104" fmla="*/ 4000 w 6133"/>
              <a:gd name="T105" fmla="*/ 5733 h 6133"/>
              <a:gd name="T106" fmla="*/ 4667 w 6133"/>
              <a:gd name="T107" fmla="*/ 5733 h 6133"/>
              <a:gd name="T108" fmla="*/ 4667 w 6133"/>
              <a:gd name="T109" fmla="*/ 6133 h 6133"/>
              <a:gd name="T110" fmla="*/ 5067 w 6133"/>
              <a:gd name="T111" fmla="*/ 6133 h 6133"/>
              <a:gd name="T112" fmla="*/ 5067 w 6133"/>
              <a:gd name="T113" fmla="*/ 5733 h 6133"/>
              <a:gd name="T114" fmla="*/ 5733 w 6133"/>
              <a:gd name="T115" fmla="*/ 5733 h 6133"/>
              <a:gd name="T116" fmla="*/ 5733 w 6133"/>
              <a:gd name="T117" fmla="*/ 6133 h 6133"/>
              <a:gd name="T118" fmla="*/ 6133 w 6133"/>
              <a:gd name="T119" fmla="*/ 6133 h 6133"/>
              <a:gd name="T120" fmla="*/ 6133 w 6133"/>
              <a:gd name="T121" fmla="*/ 5333 h 6133"/>
              <a:gd name="T122" fmla="*/ 800 w 6133"/>
              <a:gd name="T123" fmla="*/ 5333 h 6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33" h="6133">
                <a:moveTo>
                  <a:pt x="800" y="5333"/>
                </a:moveTo>
                <a:lnTo>
                  <a:pt x="800" y="4550"/>
                </a:lnTo>
                <a:lnTo>
                  <a:pt x="2883" y="2466"/>
                </a:lnTo>
                <a:lnTo>
                  <a:pt x="3649" y="3232"/>
                </a:lnTo>
                <a:lnTo>
                  <a:pt x="5732" y="1149"/>
                </a:lnTo>
                <a:lnTo>
                  <a:pt x="5732" y="1666"/>
                </a:lnTo>
                <a:lnTo>
                  <a:pt x="6132" y="1666"/>
                </a:lnTo>
                <a:lnTo>
                  <a:pt x="6132" y="466"/>
                </a:lnTo>
                <a:lnTo>
                  <a:pt x="4932" y="467"/>
                </a:lnTo>
                <a:lnTo>
                  <a:pt x="4933" y="867"/>
                </a:lnTo>
                <a:lnTo>
                  <a:pt x="5449" y="866"/>
                </a:lnTo>
                <a:lnTo>
                  <a:pt x="3649" y="2666"/>
                </a:lnTo>
                <a:lnTo>
                  <a:pt x="2883" y="1901"/>
                </a:lnTo>
                <a:lnTo>
                  <a:pt x="800" y="3984"/>
                </a:lnTo>
                <a:lnTo>
                  <a:pt x="800" y="0"/>
                </a:lnTo>
                <a:lnTo>
                  <a:pt x="0" y="0"/>
                </a:lnTo>
                <a:lnTo>
                  <a:pt x="0" y="400"/>
                </a:lnTo>
                <a:lnTo>
                  <a:pt x="400" y="400"/>
                </a:lnTo>
                <a:lnTo>
                  <a:pt x="400" y="1067"/>
                </a:lnTo>
                <a:lnTo>
                  <a:pt x="0" y="1067"/>
                </a:lnTo>
                <a:lnTo>
                  <a:pt x="0" y="1467"/>
                </a:lnTo>
                <a:lnTo>
                  <a:pt x="400" y="1467"/>
                </a:lnTo>
                <a:lnTo>
                  <a:pt x="400" y="2133"/>
                </a:lnTo>
                <a:lnTo>
                  <a:pt x="0" y="2133"/>
                </a:lnTo>
                <a:lnTo>
                  <a:pt x="0" y="2533"/>
                </a:lnTo>
                <a:lnTo>
                  <a:pt x="400" y="2533"/>
                </a:lnTo>
                <a:lnTo>
                  <a:pt x="400" y="3200"/>
                </a:lnTo>
                <a:lnTo>
                  <a:pt x="0" y="3200"/>
                </a:lnTo>
                <a:lnTo>
                  <a:pt x="0" y="3600"/>
                </a:lnTo>
                <a:lnTo>
                  <a:pt x="400" y="3600"/>
                </a:lnTo>
                <a:lnTo>
                  <a:pt x="400" y="4267"/>
                </a:lnTo>
                <a:lnTo>
                  <a:pt x="0" y="4267"/>
                </a:lnTo>
                <a:lnTo>
                  <a:pt x="0" y="4667"/>
                </a:lnTo>
                <a:lnTo>
                  <a:pt x="400" y="4667"/>
                </a:lnTo>
                <a:lnTo>
                  <a:pt x="400" y="5333"/>
                </a:lnTo>
                <a:lnTo>
                  <a:pt x="0" y="5333"/>
                </a:lnTo>
                <a:lnTo>
                  <a:pt x="0" y="5733"/>
                </a:lnTo>
                <a:lnTo>
                  <a:pt x="400" y="5733"/>
                </a:lnTo>
                <a:lnTo>
                  <a:pt x="400" y="6133"/>
                </a:lnTo>
                <a:lnTo>
                  <a:pt x="800" y="6133"/>
                </a:lnTo>
                <a:lnTo>
                  <a:pt x="800" y="5733"/>
                </a:lnTo>
                <a:lnTo>
                  <a:pt x="1467" y="5733"/>
                </a:lnTo>
                <a:lnTo>
                  <a:pt x="1467" y="6133"/>
                </a:lnTo>
                <a:lnTo>
                  <a:pt x="1867" y="6133"/>
                </a:lnTo>
                <a:lnTo>
                  <a:pt x="1867" y="5733"/>
                </a:lnTo>
                <a:lnTo>
                  <a:pt x="2533" y="5733"/>
                </a:lnTo>
                <a:lnTo>
                  <a:pt x="2533" y="6133"/>
                </a:lnTo>
                <a:lnTo>
                  <a:pt x="2933" y="6133"/>
                </a:lnTo>
                <a:lnTo>
                  <a:pt x="2933" y="5733"/>
                </a:lnTo>
                <a:lnTo>
                  <a:pt x="3600" y="5733"/>
                </a:lnTo>
                <a:lnTo>
                  <a:pt x="3600" y="6133"/>
                </a:lnTo>
                <a:lnTo>
                  <a:pt x="4000" y="6133"/>
                </a:lnTo>
                <a:lnTo>
                  <a:pt x="4000" y="5733"/>
                </a:lnTo>
                <a:lnTo>
                  <a:pt x="4667" y="5733"/>
                </a:lnTo>
                <a:lnTo>
                  <a:pt x="4667" y="6133"/>
                </a:lnTo>
                <a:lnTo>
                  <a:pt x="5067" y="6133"/>
                </a:lnTo>
                <a:lnTo>
                  <a:pt x="5067" y="5733"/>
                </a:lnTo>
                <a:lnTo>
                  <a:pt x="5733" y="5733"/>
                </a:lnTo>
                <a:lnTo>
                  <a:pt x="5733" y="6133"/>
                </a:lnTo>
                <a:lnTo>
                  <a:pt x="6133" y="6133"/>
                </a:lnTo>
                <a:lnTo>
                  <a:pt x="6133" y="5333"/>
                </a:lnTo>
                <a:lnTo>
                  <a:pt x="800" y="5333"/>
                </a:lnTo>
                <a:close/>
              </a:path>
            </a:pathLst>
          </a:custGeom>
          <a:solidFill>
            <a:schemeClr val="accent4"/>
          </a:solidFill>
          <a:ln>
            <a:noFill/>
          </a:ln>
        </p:spPr>
        <p:txBody>
          <a:bodyPr/>
          <a:lstStyle/>
          <a:p>
            <a:pPr eaLnBrk="1" fontAlgn="auto" hangingPunct="1">
              <a:spcBef>
                <a:spcPts val="0"/>
              </a:spcBef>
              <a:spcAft>
                <a:spcPts val="0"/>
              </a:spcAft>
            </a:pPr>
            <a:endParaRPr lang="zh-CN" altLang="en-US" kern="0">
              <a:solidFill>
                <a:srgbClr val="000000"/>
              </a:solidFill>
              <a:latin typeface="Arial" panose="020B0604020202020204"/>
              <a:ea typeface="微软雅黑 Light" panose="020B0502040204020203" pitchFamily="34" charset="-122"/>
              <a:sym typeface="+mn-lt"/>
            </a:endParaRPr>
          </a:p>
        </p:txBody>
      </p:sp>
      <p:sp>
        <p:nvSpPr>
          <p:cNvPr id="2" name="圆角矩形 1"/>
          <p:cNvSpPr/>
          <p:nvPr/>
        </p:nvSpPr>
        <p:spPr>
          <a:xfrm>
            <a:off x="695325" y="1216334"/>
            <a:ext cx="2295826" cy="4630761"/>
          </a:xfrm>
          <a:prstGeom prst="roundRect">
            <a:avLst>
              <a:gd name="adj" fmla="val 11782"/>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a:off x="3530498" y="1216334"/>
            <a:ext cx="2295826" cy="4630761"/>
          </a:xfrm>
          <a:prstGeom prst="roundRect">
            <a:avLst>
              <a:gd name="adj" fmla="val 11782"/>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27"/>
          <p:cNvSpPr/>
          <p:nvPr/>
        </p:nvSpPr>
        <p:spPr>
          <a:xfrm>
            <a:off x="6365671" y="1216334"/>
            <a:ext cx="2295826" cy="4630761"/>
          </a:xfrm>
          <a:prstGeom prst="roundRect">
            <a:avLst>
              <a:gd name="adj" fmla="val 11782"/>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a:off x="9192730" y="1216334"/>
            <a:ext cx="2295826" cy="4630761"/>
          </a:xfrm>
          <a:prstGeom prst="roundRect">
            <a:avLst>
              <a:gd name="adj" fmla="val 11782"/>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r>
              <a:rPr lang="en-US" altLang="zh-CN" sz="3600" b="1" dirty="0">
                <a:solidFill>
                  <a:schemeClr val="bg1"/>
                </a:solidFill>
              </a:rPr>
              <a:t>4</a:t>
            </a:r>
            <a:endParaRPr lang="zh-CN" altLang="en-US" sz="3600" b="1" dirty="0">
              <a:solidFill>
                <a:schemeClr val="bg1"/>
              </a:solidFill>
            </a:endParaRPr>
          </a:p>
        </p:txBody>
      </p:sp>
    </p:spTree>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网络特性</a:t>
            </a:r>
            <a:endParaRPr lang="zh-CN" altLang="en-US" dirty="0"/>
          </a:p>
        </p:txBody>
      </p:sp>
      <p:sp>
        <p:nvSpPr>
          <p:cNvPr id="3" name="矩形 2"/>
          <p:cNvSpPr/>
          <p:nvPr/>
        </p:nvSpPr>
        <p:spPr>
          <a:xfrm>
            <a:off x="763603" y="1527637"/>
            <a:ext cx="6792228" cy="3647152"/>
          </a:xfrm>
          <a:prstGeom prst="rect">
            <a:avLst/>
          </a:prstGeom>
        </p:spPr>
        <p:txBody>
          <a:bodyPr wrap="square">
            <a:spAutoFit/>
          </a:bodyPr>
          <a:lstStyle/>
          <a:p>
            <a:pPr>
              <a:lnSpc>
                <a:spcPct val="150000"/>
              </a:lnSpc>
            </a:pPr>
            <a:r>
              <a:rPr lang="zh-CN" altLang="en-US" sz="2000" b="1" dirty="0">
                <a:solidFill>
                  <a:schemeClr val="tx2"/>
                </a:solidFill>
                <a:latin typeface="黑体" panose="02010609060101010101" pitchFamily="49" charset="-122"/>
                <a:ea typeface="黑体" panose="02010609060101010101" pitchFamily="49" charset="-122"/>
              </a:rPr>
              <a:t>小世界现象</a:t>
            </a:r>
            <a:r>
              <a:rPr lang="en-US" altLang="zh-CN" sz="2000" b="1" dirty="0">
                <a:solidFill>
                  <a:schemeClr val="tx2"/>
                </a:solidFill>
                <a:latin typeface="黑体" panose="02010609060101010101" pitchFamily="49" charset="-122"/>
                <a:ea typeface="黑体" panose="02010609060101010101" pitchFamily="49" charset="-122"/>
              </a:rPr>
              <a:t>——</a:t>
            </a:r>
            <a:r>
              <a:rPr lang="zh-CN" altLang="en-US" sz="2000" b="1" dirty="0">
                <a:solidFill>
                  <a:schemeClr val="tx2"/>
                </a:solidFill>
                <a:latin typeface="黑体" panose="02010609060101010101" pitchFamily="49" charset="-122"/>
                <a:ea typeface="黑体" panose="02010609060101010101" pitchFamily="49" charset="-122"/>
              </a:rPr>
              <a:t>六度分割理论</a:t>
            </a:r>
            <a:endParaRPr lang="en-US" altLang="zh-CN" sz="2000" b="1" dirty="0">
              <a:solidFill>
                <a:schemeClr val="tx2"/>
              </a:solidFill>
              <a:latin typeface="黑体" panose="02010609060101010101" pitchFamily="49" charset="-122"/>
              <a:ea typeface="黑体" panose="02010609060101010101" pitchFamily="49" charset="-122"/>
            </a:endParaRPr>
          </a:p>
          <a:p>
            <a:pPr>
              <a:lnSpc>
                <a:spcPct val="150000"/>
              </a:lnSpc>
            </a:pPr>
            <a:r>
              <a:rPr lang="zh-CN" altLang="zh-CN" b="1" dirty="0">
                <a:solidFill>
                  <a:srgbClr val="A13F0B"/>
                </a:solidFill>
              </a:rPr>
              <a:t>小世界现象</a:t>
            </a:r>
            <a:r>
              <a:rPr lang="en-US" altLang="zh-CN" dirty="0">
                <a:solidFill>
                  <a:srgbClr val="A13F0B"/>
                </a:solidFill>
              </a:rPr>
              <a:t> </a:t>
            </a:r>
            <a:r>
              <a:rPr lang="zh-CN" altLang="zh-CN" dirty="0"/>
              <a:t>地理位置相距遥远的人可能具有较短的社会关系间隔。</a:t>
            </a:r>
            <a:endParaRPr lang="en-US" altLang="zh-CN" dirty="0"/>
          </a:p>
          <a:p>
            <a:r>
              <a:rPr lang="zh-CN" altLang="en-US" b="1" dirty="0">
                <a:solidFill>
                  <a:srgbClr val="A13F0B"/>
                </a:solidFill>
              </a:rPr>
              <a:t>六度分割理论</a:t>
            </a:r>
            <a:r>
              <a:rPr lang="zh-CN" altLang="en-US" dirty="0">
                <a:solidFill>
                  <a:srgbClr val="A13F0B"/>
                </a:solidFill>
              </a:rPr>
              <a:t> </a:t>
            </a:r>
            <a:r>
              <a:rPr lang="zh-CN" altLang="zh-CN" dirty="0"/>
              <a:t>任意两个都可通过平均</a:t>
            </a:r>
            <a:r>
              <a:rPr lang="en-US" altLang="zh-CN" dirty="0"/>
              <a:t>5</a:t>
            </a:r>
            <a:r>
              <a:rPr lang="zh-CN" altLang="zh-CN" dirty="0"/>
              <a:t>个人熟人相关联起来。</a:t>
            </a:r>
            <a:endParaRPr lang="en-US" altLang="zh-CN" dirty="0"/>
          </a:p>
          <a:p>
            <a:r>
              <a:rPr lang="zh-CN" altLang="zh-CN" dirty="0"/>
              <a:t>根据2011年 Facebook 数据分析小组的报告， Facebook 约7.2亿用户中任意两个用户间的平均路径长度仅为4.74，而这一指标在推特中为4.67。</a:t>
            </a:r>
            <a:endParaRPr lang="en-US" altLang="zh-CN" dirty="0"/>
          </a:p>
          <a:p>
            <a:pPr>
              <a:lnSpc>
                <a:spcPct val="150000"/>
              </a:lnSpc>
            </a:pPr>
            <a:r>
              <a:rPr lang="zh-CN" altLang="en-US" sz="2000" b="1" dirty="0">
                <a:solidFill>
                  <a:schemeClr val="tx2"/>
                </a:solidFill>
                <a:latin typeface="黑体" panose="02010609060101010101" pitchFamily="49" charset="-122"/>
                <a:ea typeface="黑体" panose="02010609060101010101" pitchFamily="49" charset="-122"/>
              </a:rPr>
              <a:t>无标度特性</a:t>
            </a:r>
            <a:r>
              <a:rPr lang="en-US" altLang="zh-CN" sz="2000" b="1" dirty="0">
                <a:solidFill>
                  <a:schemeClr val="tx2"/>
                </a:solidFill>
                <a:latin typeface="黑体" panose="02010609060101010101" pitchFamily="49" charset="-122"/>
                <a:ea typeface="黑体" panose="02010609060101010101" pitchFamily="49" charset="-122"/>
              </a:rPr>
              <a:t>——</a:t>
            </a:r>
            <a:r>
              <a:rPr lang="zh-CN" altLang="en-US" sz="2000" b="1" dirty="0">
                <a:solidFill>
                  <a:schemeClr val="tx2"/>
                </a:solidFill>
                <a:latin typeface="黑体" panose="02010609060101010101" pitchFamily="49" charset="-122"/>
                <a:ea typeface="黑体" panose="02010609060101010101" pitchFamily="49" charset="-122"/>
              </a:rPr>
              <a:t>幂律分布</a:t>
            </a:r>
            <a:endParaRPr lang="en-US" altLang="zh-CN" sz="2000" b="1" dirty="0">
              <a:solidFill>
                <a:schemeClr val="tx2"/>
              </a:solidFill>
              <a:latin typeface="黑体" panose="02010609060101010101" pitchFamily="49" charset="-122"/>
              <a:ea typeface="黑体" panose="02010609060101010101" pitchFamily="49" charset="-122"/>
            </a:endParaRPr>
          </a:p>
          <a:p>
            <a:r>
              <a:rPr lang="zh-CN" altLang="zh-CN" dirty="0"/>
              <a:t>大多数真实的大规模社交网络都存在着</a:t>
            </a:r>
            <a:r>
              <a:rPr lang="zh-CN" altLang="zh-CN" dirty="0">
                <a:solidFill>
                  <a:srgbClr val="0070C0"/>
                </a:solidFill>
              </a:rPr>
              <a:t>大多数节点有少量边，少数节点有大量边</a:t>
            </a:r>
            <a:r>
              <a:rPr lang="zh-CN" altLang="zh-CN" dirty="0"/>
              <a:t>的特点</a:t>
            </a:r>
            <a:r>
              <a:rPr lang="zh-CN" altLang="en-US" dirty="0"/>
              <a:t>。</a:t>
            </a:r>
            <a:r>
              <a:rPr lang="zh-CN" altLang="zh-CN" dirty="0"/>
              <a:t>将这种节点度分布不存在有限衡量分布范围的性质称为无标度。无标度网络表现出来的度分布特征为</a:t>
            </a:r>
            <a:r>
              <a:rPr lang="zh-CN" altLang="zh-CN" dirty="0">
                <a:solidFill>
                  <a:srgbClr val="0070C0"/>
                </a:solidFill>
              </a:rPr>
              <a:t>幂律分布</a:t>
            </a:r>
            <a:r>
              <a:rPr lang="zh-CN" altLang="zh-CN" dirty="0"/>
              <a:t>，这就是此类网络的无标度特性。</a:t>
            </a:r>
            <a:endParaRPr lang="zh-CN" altLang="en-US" dirty="0"/>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555831" y="1756512"/>
            <a:ext cx="3733555" cy="3418277"/>
          </a:xfrm>
          <a:prstGeom prst="rect">
            <a:avLst/>
          </a:prstGeom>
        </p:spPr>
      </p:pic>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虚拟社区</a:t>
            </a:r>
            <a:endParaRPr lang="zh-CN" altLang="en-US" dirty="0"/>
          </a:p>
        </p:txBody>
      </p:sp>
      <p:sp>
        <p:nvSpPr>
          <p:cNvPr id="4" name="文本框 3"/>
          <p:cNvSpPr txBox="1"/>
          <p:nvPr/>
        </p:nvSpPr>
        <p:spPr>
          <a:xfrm>
            <a:off x="634457" y="2473200"/>
            <a:ext cx="4128043" cy="1815882"/>
          </a:xfrm>
          <a:prstGeom prst="rect">
            <a:avLst/>
          </a:prstGeom>
          <a:noFill/>
        </p:spPr>
        <p:txBody>
          <a:bodyPr wrap="square">
            <a:spAutoFit/>
          </a:bodyPr>
          <a:lstStyle/>
          <a:p>
            <a:pPr lvl="0"/>
            <a:r>
              <a:rPr lang="zh-CN" altLang="en-US" sz="3200" dirty="0">
                <a:solidFill>
                  <a:prstClr val="black"/>
                </a:solidFill>
              </a:rPr>
              <a:t>虚拟社区</a:t>
            </a:r>
            <a:r>
              <a:rPr lang="zh-CN" altLang="en-US" sz="2000" dirty="0">
                <a:solidFill>
                  <a:prstClr val="black"/>
                </a:solidFill>
              </a:rPr>
              <a:t>基于</a:t>
            </a:r>
            <a:r>
              <a:rPr lang="zh-CN" altLang="en-US" sz="2800" dirty="0">
                <a:solidFill>
                  <a:srgbClr val="A13F0B"/>
                </a:solidFill>
              </a:rPr>
              <a:t>子图局部性</a:t>
            </a:r>
            <a:r>
              <a:rPr lang="zh-CN" altLang="en-US" sz="2000" dirty="0">
                <a:solidFill>
                  <a:prstClr val="black"/>
                </a:solidFill>
              </a:rPr>
              <a:t>的定义：社区结构是复杂网络节点集合的若干子集，每个子集内部的节点之间的连接相对非常紧密，而不同子集节点之间的连边相对稀疏。</a:t>
            </a:r>
            <a:endParaRPr lang="zh-CN" altLang="en-US" sz="2000" dirty="0"/>
          </a:p>
        </p:txBody>
      </p:sp>
      <p:pic>
        <p:nvPicPr>
          <p:cNvPr id="7" name="图片 6"/>
          <p:cNvPicPr>
            <a:picLocks noChangeAspect="1"/>
          </p:cNvPicPr>
          <p:nvPr/>
        </p:nvPicPr>
        <p:blipFill>
          <a:blip r:embed="rId1"/>
          <a:stretch>
            <a:fillRect/>
          </a:stretch>
        </p:blipFill>
        <p:spPr>
          <a:xfrm>
            <a:off x="4889500" y="899796"/>
            <a:ext cx="6737818" cy="5269997"/>
          </a:xfrm>
          <a:prstGeom prst="rect">
            <a:avLst/>
          </a:prstGeom>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079886" y="3000270"/>
            <a:ext cx="6917322" cy="857460"/>
            <a:chOff x="5588007" y="1590635"/>
            <a:chExt cx="6917322" cy="857460"/>
          </a:xfrm>
        </p:grpSpPr>
        <p:sp>
          <p:nvSpPr>
            <p:cNvPr id="19" name="文本框 18"/>
            <p:cNvSpPr txBox="1"/>
            <p:nvPr/>
          </p:nvSpPr>
          <p:spPr>
            <a:xfrm>
              <a:off x="6549853" y="1696200"/>
              <a:ext cx="5955476" cy="553998"/>
            </a:xfrm>
            <a:prstGeom prst="rect">
              <a:avLst/>
            </a:prstGeom>
            <a:noFill/>
          </p:spPr>
          <p:txBody>
            <a:bodyPr wrap="none">
              <a:spAutoFit/>
            </a:bodyPr>
            <a:lstStyle/>
            <a:p>
              <a:r>
                <a:rPr lang="zh-CN" altLang="en-US" sz="3000" b="1" dirty="0"/>
                <a:t>社交网络群体行为形成与互动规律</a:t>
              </a:r>
              <a:endParaRPr lang="zh-CN" altLang="en-US" sz="3000" b="1" dirty="0"/>
            </a:p>
          </p:txBody>
        </p:sp>
        <p:sp>
          <p:nvSpPr>
            <p:cNvPr id="20" name="椭圆 19"/>
            <p:cNvSpPr/>
            <p:nvPr/>
          </p:nvSpPr>
          <p:spPr>
            <a:xfrm>
              <a:off x="5588007" y="1590635"/>
              <a:ext cx="857459" cy="8574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000" b="1" dirty="0"/>
                <a:t>2</a:t>
              </a:r>
              <a:endParaRPr lang="zh-CN" altLang="en-US" sz="4000" b="1" dirty="0"/>
            </a:p>
          </p:txBody>
        </p:sp>
      </p:grpSp>
    </p:spTree>
  </p:cSld>
  <p:clrMapOvr>
    <a:masterClrMapping/>
  </p:clrMapOvr>
  <p:transition spd="med">
    <p:pull/>
  </p:transition>
</p:sld>
</file>

<file path=ppt/tags/tag1.xml><?xml version="1.0" encoding="utf-8"?>
<p:tagLst xmlns:p="http://schemas.openxmlformats.org/presentationml/2006/main">
  <p:tag name="PA" val="v5.1.2"/>
</p:tagLst>
</file>

<file path=ppt/tags/tag2.xml><?xml version="1.0" encoding="utf-8"?>
<p:tagLst xmlns:p="http://schemas.openxmlformats.org/presentationml/2006/main">
  <p:tag name="PA" val="v5.1.2"/>
</p:tagLst>
</file>

<file path=ppt/theme/theme1.xml><?xml version="1.0" encoding="utf-8"?>
<a:theme xmlns:a="http://schemas.openxmlformats.org/drawingml/2006/main" name="1_Office 主题​​">
  <a:themeElements>
    <a:clrScheme name="自定义 34">
      <a:dk1>
        <a:sysClr val="windowText" lastClr="000000"/>
      </a:dk1>
      <a:lt1>
        <a:sysClr val="window" lastClr="FFFFFF"/>
      </a:lt1>
      <a:dk2>
        <a:srgbClr val="006C39"/>
      </a:dk2>
      <a:lt2>
        <a:srgbClr val="FFFFFF"/>
      </a:lt2>
      <a:accent1>
        <a:srgbClr val="006C39"/>
      </a:accent1>
      <a:accent2>
        <a:srgbClr val="3F3F3F"/>
      </a:accent2>
      <a:accent3>
        <a:srgbClr val="A2A2A2"/>
      </a:accent3>
      <a:accent4>
        <a:srgbClr val="A13F0B"/>
      </a:accent4>
      <a:accent5>
        <a:srgbClr val="4EB3CF"/>
      </a:accent5>
      <a:accent6>
        <a:srgbClr val="51C3F9"/>
      </a:accent6>
      <a:hlink>
        <a:srgbClr val="EE7B08"/>
      </a:hlink>
      <a:folHlink>
        <a:srgbClr val="977B2D"/>
      </a:folHlink>
    </a:clrScheme>
    <a:fontScheme name="自定义 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4552</Words>
  <Application>WPS 演示</Application>
  <PresentationFormat>宽屏</PresentationFormat>
  <Paragraphs>421</Paragraphs>
  <Slides>54</Slides>
  <Notes>12</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54</vt:i4>
      </vt:variant>
    </vt:vector>
  </HeadingPairs>
  <TitlesOfParts>
    <vt:vector size="73" baseType="lpstr">
      <vt:lpstr>Arial</vt:lpstr>
      <vt:lpstr>宋体</vt:lpstr>
      <vt:lpstr>Wingdings</vt:lpstr>
      <vt:lpstr>Times New Roman</vt:lpstr>
      <vt:lpstr>Century Gothic</vt:lpstr>
      <vt:lpstr>微软雅黑</vt:lpstr>
      <vt:lpstr>微软雅黑 Light</vt:lpstr>
      <vt:lpstr>Wingdings 3</vt:lpstr>
      <vt:lpstr>Arial</vt:lpstr>
      <vt:lpstr>黑体</vt:lpstr>
      <vt:lpstr>Arial Unicode MS</vt:lpstr>
      <vt:lpstr>等线</vt:lpstr>
      <vt:lpstr>PingFang SC</vt:lpstr>
      <vt:lpstr>Segoe Print</vt:lpstr>
      <vt:lpstr>Cambria Math</vt:lpstr>
      <vt:lpstr>楷体_GB2312</vt:lpstr>
      <vt:lpstr>新宋体</vt:lpstr>
      <vt:lpstr>BatangChe</vt:lpstr>
      <vt:lpstr>1_Office 主题​​</vt:lpstr>
      <vt:lpstr>社交网络分析 		</vt:lpstr>
      <vt:lpstr>目录</vt:lpstr>
      <vt:lpstr>PowerPoint 演示文稿</vt:lpstr>
      <vt:lpstr>社交网络定义</vt:lpstr>
      <vt:lpstr>社交网络结构分析</vt:lpstr>
      <vt:lpstr>社交网络模型中常用的统计特性</vt:lpstr>
      <vt:lpstr>网络特性</vt:lpstr>
      <vt:lpstr>虚拟社区</vt:lpstr>
      <vt:lpstr>PowerPoint 演示文稿</vt:lpstr>
      <vt:lpstr>社交网络用户行为 </vt:lpstr>
      <vt:lpstr>用户个体使用行为 </vt:lpstr>
      <vt:lpstr>用户群体互动行为 </vt:lpstr>
      <vt:lpstr>社交网络情感分析 </vt:lpstr>
      <vt:lpstr>个体影响力计算 </vt:lpstr>
      <vt:lpstr>个体影响力计算 </vt:lpstr>
      <vt:lpstr>PowerPoint 演示文稿</vt:lpstr>
      <vt:lpstr>社交推荐</vt:lpstr>
      <vt:lpstr>舆情分析</vt:lpstr>
      <vt:lpstr>用户画像</vt:lpstr>
      <vt:lpstr>PowerPoint 演示文稿</vt:lpstr>
      <vt:lpstr>PowerPoint 演示文稿</vt:lpstr>
      <vt:lpstr>社交网络分析算法（SNA）</vt:lpstr>
      <vt:lpstr>SNA——PageRank算法</vt:lpstr>
      <vt:lpstr>SNA——PageRank算法</vt:lpstr>
      <vt:lpstr>SNA——PageRank算法</vt:lpstr>
      <vt:lpstr>SNA——PageRank算法</vt:lpstr>
      <vt:lpstr>SNA——社区发现算法</vt:lpstr>
      <vt:lpstr>SNA——GN算法</vt:lpstr>
      <vt:lpstr>SNA——GN算法</vt:lpstr>
      <vt:lpstr>SNA——Louvain算法</vt:lpstr>
      <vt:lpstr>SNA——GN Vs Louvain算法</vt:lpstr>
      <vt:lpstr>SNA——LPA与SLPA算法</vt:lpstr>
      <vt:lpstr>PowerPoint 演示文稿</vt:lpstr>
      <vt:lpstr>社交网络分析实例</vt:lpstr>
      <vt:lpstr>社交网络分析实例</vt:lpstr>
      <vt:lpstr>社交网络分析实例</vt:lpstr>
      <vt:lpstr>社交网络分析实例</vt:lpstr>
      <vt:lpstr>社交网络分析实例</vt:lpstr>
      <vt:lpstr>社交网络分析实例</vt:lpstr>
      <vt:lpstr>社交网络分析实例</vt:lpstr>
      <vt:lpstr>社交网络分析实例</vt:lpstr>
      <vt:lpstr>社交网络分析实例</vt:lpstr>
      <vt:lpstr>社交网络分析实例</vt:lpstr>
      <vt:lpstr>社交网络分析实例</vt:lpstr>
      <vt:lpstr>社交网络分析实例</vt:lpstr>
      <vt:lpstr>社交网络分析实例</vt:lpstr>
      <vt:lpstr>社交网络分析实例</vt:lpstr>
      <vt:lpstr>社交网络分析实例</vt:lpstr>
      <vt:lpstr>社交网络分析实例</vt:lpstr>
      <vt:lpstr>社交网络分析实例</vt:lpstr>
      <vt:lpstr>社交网络分析实例</vt:lpstr>
      <vt:lpstr>社交网络分析实例</vt:lpstr>
      <vt:lpstr>社交网络分析实例</vt:lpstr>
      <vt:lpstr>社交网络分析实例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北京理工大学 毕业设计论文答辩模板</dc:title>
  <dc:creator>佳星 胡</dc:creator>
  <cp:lastModifiedBy>老祝</cp:lastModifiedBy>
  <cp:revision>292</cp:revision>
  <dcterms:created xsi:type="dcterms:W3CDTF">2019-05-13T07:21:00Z</dcterms:created>
  <dcterms:modified xsi:type="dcterms:W3CDTF">2019-12-04T09:41:19Z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

<file path=docProps/ms-ppt-slide-1.xml>���� JFIF  H H  �� C 


�� C		�� �� ��             	
�� p 	 !1	AQ"2aq�tu�����#3678BRrs����$45UVWbv�����%CDSTd��&'9Fc�����Ee����(Gf����)��             �� @    !1q3AQ24a��"RS��#5BCr��$�b�%T���   ? ښ
j�3TA�	7�����n�R���m=8� Q c}ҨܻE�ֹ�Z՛���ۦf}�v�╵45P�S���H��
h�E�4N��]��Of��}���GUMPu@TP5@AT'@�}⚔�i���WACM%ED��M.�Y�̒x�^*��5�^����H�,=������i�s7���i��7��j7����V��ƉҮ��Ch�ݭ����;4ό��:ۏ_��a�l;J�R���iǉ�G���o=��v[���Z�r�����1e�U���u��Nx�U�^=�C��w.�E]��Ky���ؔ�,ۈ�p�/�a��d�Vڥo#I1`�^^�9��N�W0dl�\��nۉ���������+�tX��������7�>p�\]�ȷ��CL���;��3L��v��o`[�W�:�5P�w�S:�[�-dg�m8�ǉw�fZFf�my��v���s��u0��u��E�M,�yh<� ��Hd��j�kn�a�_Ž�Wf�L���p<G2��+n*��L�U:h*��������������������������������������������������������������������������������������������������������������Q&�"u��L�s^{Q�3ǛH`�Gp�CQX��:����x>>G�;[����3�{?7��s���G\{��ָKO���[c:�V\]��σ�ѣ�c�����5q��=�߰�"�Ҽ���Gz�y���
�͈/�����!l,��P�ƀ�-G'h��N�+o�{?sn"~2�ǂ4����ufb"#HpH�N"O4�W�A���*�5-�����v�<IO!���GP��~��֊��1�ަi���ɗ�n�9��Ll����+I&+�7�����wj�,}�˳¹�CO������W��Ó<`��p��G%�U��ѡ��TD]�t���+h��|{�E�t����yv>Պ���3�͜#��b�7	�K�/�7h�yl�3�#�UĴ�����:_�0�Ā������P���PP�v(�)��BOg>K;��˨�o��J	�w�6����6��<�h��C5�\C)����gK�Q���K��X_R�!��Gn3�#iԏ;��jY{�EŚu���-ɻr"����G�Glw�8�1L����=F� �*O�A�qkt��R�����ª�7�����m��^s�����������fx�6�M4��8	�y�k�(8�p�:%�7����F��9�B=!T����i�*��_
�d���b`n�:,E=e#4��Dz��ţ�HY�m����*�ֲ�oge��]L���;�ݾc"8�Vtg���Ro�o:� ��[F>��</ӧ��e�E�u�k������� c�v�IJکh��&�R���7��권m����������?��:y�Dl�{uiy^&'�Vbc�×|��'��*'QU �������������������������������������������������������������������������������������������������D�MP5P�G�����F��y��A�UL�5Ѡ�'N��Z�ʳ�ܫE�>%���6h����ݘb�_��_�iQ>��i�7�y ��{֩���mp��񃹙���&{�s�;Sf&9�KѳѻO�րi���d��7��-;+n�d�V���w["j��W��4�t�9�8���9�RI�uX�W_��E�tS�4��|U���:�Q��R	��D�9��>
b���K��U�,�x� �ŉ+��cw[L�:� �]o���)���=lf��̉���V�p�d�,;l���M=,R����s>�]��S]�j�s���E��Q3�z@h��*��������������������������������������������������������������������������������������������������T{Ѭr5�qN����n�Q���]OAL�����1�yʥr��Z�!V݋��n���0f;�Wa�$6s>%�o�A��Y�#�uZ�V�b��(�R�p�O?+J��b����핏�w[�x0��:�K�xhex��֕���U���7����ҫ�n}�%r��^kd������O��WK#��q$��Y�v���\��u��o���1��Tx�%�iD� �+�<�*�e���!d�&�߱��:G���W�\�?7���
����ª�
5L���������o��y��i�j���k�)�e�q���{�:�#�:�p�y������:n��+x����ۘ��&�g���ohf�;1�?����x��e��Sa�S�?��vq>O�U���5��,�fr�iVE]�����u�V��֮�PN��\���97��o��ȝnիy���Î͊"N��ZL��_��<��<��   "�R' CI�C��S���3�7j��Yt�ϣ���cA.}<.��ӉԴ=*�6.��)��޼�U٪������DH��������y�oz��f���{�j����#��g+�.u���WQ5@�U�A5=�*�SU!�@@@@@@@@ADP5Q��SyH�]1��}ƾ���L͏P9��5޷oת!Zݛ��Kt��>�Y_L�1����4�C%.��^�ât��j6&й�ٗ�=���C�eno߸��^cla���ul�G;R���i�,e}�[n �pj�]ݡЫ�Y�/wuı��2���s��Uz�U5‡
h�y��Sgñ�K�Β�ִ���f�wG3�:�/ڵ����-c޽:[�g�,)v���u�Z�G!w�,}[_��kei�{B�V��=�r�A�gmg߽��F�ß�z�`�*yڕㆳ�#��}��6MC=CK���u��Wֲ�_�m��_����v��丵Wk0����@�F����@@@@@@@@@@@@@@@@@@@@@@@@@@@@@@@@@@A����{����u"5�!�����/��p��SV4�go�q)����V''kbbƵկN,���ΫKv�O9�鎶��	 8m������@u�#�w�Q�ޙ�������4��w8�G�G�e���0't���[ri�d���	�t0h�5�jC+&u�\�~��88Qf�D���� 8�Ac��3r�D{�'�@@@@@@@M5: jSݡ�<i 8�^$���_
aJ��Qƹ�u���X��Zp�ҷM8���o���}d,��ӥO����8��ˑ�el7�.a^\�p6�.n�t��qc�Y���_�_'|�G�bj�������y/�����}��6����W ��7^�n�2��7�*���n!����yk�D�S�T���U\g�_)<=,����k����^��m+��W�"|#���v�+>�PRAE��%��60OT�:4}z�4X��p�2���dQ۝x�>��|Q�\"�=_PZ�)誦�        Ez���^��ق��,����ڻ�?sGH�>Y����g�����@@@@@@@@@@@@@@@AMPP�;F�&b����
&�4�|����L����|+�ݷ�JmWW�.�R<�ڨ\{��� j��k����l]�tO�]� #�B��<�GEC�z�O"x�!PuHB�R        �P)�=���x�لl�7[�dT4�ߒy���?��9�F��,�5ܝ"�X��\[�̡�om�w��=�Fm�K}s���J>�<;�Ԯy�7���m�p�������)����~�5^�wIX���uEΥ�/2��d;��H׃u�h���o�j�S.�����Of��o9�F*^i��y^x�8>��Yt���vVOl���w�y�s�UT]�i�Z�Sc�G���iqu���I0�R~�.�k^�j�r�i\��qVRqp��\^4�6\��T^o�����8���{���s�`
�#&�5r����Ľ�r-Y�Y�(͝�q.)���	k�-A�6�@�F�C��.@�Юu���nLя�<�]se�}�13g�>^�r��^jMM¦j����j�2����\I{�n޹~�nN��Vq���f�1���.4�y��54�re��eaIc&9}v�c�3����J���ꌪ4�lQMX7u�	m|r]ʞ1�%�bCn¶z��֮*}+�TL��� ���R�z�4MuΑ
�m\�\[�N�(����t7Ņ��uTL$z��+�t��1����l���S(�=�\���s�>Q���;}V����-N�#�t���do{��G�q^1���:^�H�*en?f�q��>�K��ف`��ثY]A8�^��sk�6�v���|�yV���%�2�/aݛW��a�t�UD��]-��4w�J:�N���R��An��s�R�-�Ȼg�Mi�ۗ�b�Wk�DLƚ!�-t�Ԯm33:˲DDGyH�N�:�%y�֓���@'Dq�E@'����o����E=,�����'J��ւU��nz�̭ne�ٍnW��>٣21V㩰�M,.:u��m;G�8����vm�4ӧV����;t��8���'U>���m��h��t��8�yg��s��_�����{s=x2��/�����r�Jӯ���!k4y�~��bZ�V��rw�h_�F��e�5�X37K>�Pĺ:f�ߩԬݬ[>����i���vf:����449�_�DF����β����4=�&� �}G�9Z��5���/GX��,�y������%��J��W�y�U��m�/�B��>M��c�4t��圯h��~oi\-D���xF�G���9�������[PN�����,^N��ōk���8[3>b,���xG�1��Ro�,/��`:6��.�ÿq�����d�TGkվa�EUqʹ�F�W�m��Bm���e��G�ԭz��f��j��m����lz�v��;�b��}�]k�fZ���X���]~�ɖn���n4��G���t��Ǯ�y�5C����z�uJ�<z=Z"E©�-]COx���W�Ow�=N5��L;�x��nxu-��N��ʹ�����Sʹ[U�0���G�{X��̬<�|[]P���i; ���d-m��Z~�f����/���"g�k���s"�vK�C@g�y�O>�V� `�ޛ��LL5\�ȷTL�\��)�w���g�OIv��
+�HO-I�w���m��_+N�ZO��B����	��ǜqev�xjo]x�[�%]T�'SU	5R*�������ޯ4x~�Wr�T2���'M4�Ɓ�%R�r�T���D+Z�]�����ks?3��؉�~J\;J�(h5�Q˭{ϼ8.;���y�gNG'}�
�̳Uܞs�!�ֽ<a��9jq�Gr�g���b���W�9�I�p�0�h�v�kE?���U�>�Ȏ��'��UM�l1{�05/}�p ��*�`��k6�ටi�W:Sz����Q���T�p-{f�9�q�;:-WE�b�ӌ+]�E�5�'^ۅ��k��>(]��wOG���ʺ���ׂ���1�/��L5_}�N)�h�2=ݧ�4�I �2oӍnn��x��2��f�k2֞q��8�<���Nshm�v��g������q���ngܙ��>��6ǳ���4����a��Ŧ��%L����s����m��8st�LG��эz�D�䳹��k׹�]����a2���<@j_-�v4y�f���d�͹�(S���N�^�g�>�n�|*;E�����|
f�]�ӊ�k\������[a��S�h��x!�ޘ�׋�GGF�=p�h<%qs��{�� I˟oNUt�l����7#
��yUF�#܉>��S1�֠�S3)�����㪫fɇ]3����b'�l� ��v5��7g.�2=�˜o�1#&#�S?�|�K�8��!�H���:����og;��n7���!�x�~�cTs�����c��lv���Pк:H��:�84k�t
��5̊���g��c���➾,���2̛�K�(,mk���V�;��<{�-���e��CP��[>ϩ�S�� �XÛ[�s��u5--Gm�l:�K��`~��ڎ7k�}�V��_�_An#�+᝔2�<a�]&kwK�r:�8��8��=cba��]z�����Y:����GN���]��:{m���ƌ��&�7͠Yz1�[�)р��v����3>�z�U�=��h{��N���z�b<UԩAT<����M� ����r���k�+�^����jY�#|˃]������wOEU%Q �+�<�*�e���!d�&�߱��:G���W�\�?7���
 �s4��U�r���a�C|)��9���F�,~^m�*;W�����;B�ǧY�#����X�K5�G�{1$4S?�ԭ���������y�m�7��N�X�4��òwK"�W۫�����=��qs�78�O��N��u��[��SB��ޢ$@SQ�NG$@@��q�z�f��&�j����yI�&0���K-C���w���	tm� "��g.\[��[.�ۙ����S�� 3j�&tMv��_�Ǫtefr�޴:��[��h*(g����y�A��:nб�Gj���q����vmɢ�<<�ξMO��*�D�(N���DM��E����C6�h��n��V��Gq ���з�;�LcS<g�GO�͙nՙr8S�:��擤pv]����<#YK���J��Zi1^6��OP-���sM�w��O]toC��������x7��\�tӝ_�/-6m��*[m54M�dT�5�h� �[�j�
)�s��ߪj�T�ϛ��ЍA�U�5Q�r���Y�����b��,�\Ό6XΠ�׍Ө�*����]2������LD��<0��&F��Z<�h�";<!c35q�={��mɚݱ=
���+{[UX�t��V����s]�Ϛ�jg�su��ٱMf�g�tE���:��P5 �< ���fgMf��&j�	����V�KU&!�4b��;[,6��Щ�x���n�>�����#`�Ew"5��q}��7o\�s٦8k�==�MAk����,4���������E�-Gf�ts��k�T�]S3>nÚ����Lk�N'NKS�Nŕ�u�+��sG<mf�ѹ�n�n�M@����*��+����khdڢm�\�g��v �#O�)��UÉl��/����<��9�� =�}�\�z,Uڦ��or2��nc���q�E����<��a!�&�UW��u��w��zw�˧+ƌh=�o;�[��c�^L�����η�6�XF��U?�� .�����C^���?�uW:��v� 7X�o�u�C\���3��H]�o5�\k�%�����ۘ�F�C7GZx�A�d�v�[&���s^�N�)�b�UTG�v=�� �s��Ef'~j��ǫ��Q���$���s�<l+ � ���U
���?�͢��7��8]�{1�����F�O;r�.������� �.����^�G�?�)��>�)��݇<0��������)��� �8ع��L��k?EO� ����z��� �>o��y�?���T��Hď䗪v<����C�T�v�n���t�'�y�x�sN�g~�v]Ȣ�i��B�ƻDkLĲޞ�s��D49���Z��A]&��w��α��u[��Th�2M�4�ޮ'���/}D�����'+\�澒�����6���7̸5�^���-wt�URU"�S��V[l�RO`��m]����|�,�{Eγ�{J�j           㼣�!�s�h{^LZDk.8�����ø4r�%#�Yﻐ�#�6���F�:�>�b�;�Z�G9� Mz�,kz�����|��ҟ�F���cy5��.I��w.�n���8;>�ε��ӣ�V\��"s�	ӆ�ն�[y����I=u\�FAO�{�ph�^՛�j�����M�j{Wj�f���`��5t�v��nk.�x���|�-[.6��ߎ�_f=�/3|0q�ͽj�s.X6�E�o�U<�P@� �m�}�Z�k1��?�U���:Ϣ�{�]�9wL�%��V{�h��
�7g<e��|v�w�?�ʯa���a�x�?u[I����ë�QN��|)�O�[7����Бh��:I{[s��hg¬�n��>�R�[�|��-��b�_�:��I��bŬ�N�s����V
��dѬۘ�ϋ��Wt���3�0f!���%pu��Uk�o����#�j8�(൛����K��7l|�|�;Vk��<�k�����t׌=\1�n�2�Mw��Ko�ӻy�Dx�A�h<j��ɹ�TWnt�a��g6�ڿN�-�l�u�8��Go���= >��k�w�c�8������E�'nl�*��Gs��՚G5��Q�$<�H��}b�c<��#䉵���?�Y�<���Ҹ�ؽ7��|8>���h�����~+a��� ������~�;:�'���5��Ć����l�h�ˢ�\���f�˔O�ӃhqF��k�ִ ;r�Li�&fgYs�zy��DI��C�<��'��cF�'��x������f���r��:�Sb�i}�T &���w5�+uq�<���ݛ�W+�}9��F6�T�(���쯎��������1�j[r�7p�Ӵo����V˰1c'.&�T�i�םVϘ�t����� o�c���UE�4@���p���+,��6W[���$R{���8 � �U���(�w#X��>E�K�z��T"4�.�|��[�%M�K`�oG,c�y�pw�F�}���;Zت4�������eQ:��:�S`�GU\È��
 Asm��J���Z���/2��f�oU{�2���S1�D��K���L�Ô�K#ih��I:�W�o{��ǽoظ��-Żp幹�������� p\��`                                   �� ����>�u����n���������	���B�a3�Ƹ���M��(V��3.�[�mΚ�]�*�o_4�5�;Q��&���W:�����>y;\}�g^u���QO��$�w�}[Ur���"�wީ�U�_'�����9����Oht�{�x�2��TǾ�o�5�*�լ+�Ë��q��	��_ �H8����dov������v}��K�/�-ڵ��M��FM��������� �W�11Tk�����;T��������>�o���|���Gs_I]���u��R���\�WWԖ��z*�*��^���W�-�`��'�`�6������>O�r���Y���p�b����,��.�ݎ��U�v�7�M���ݻ��{��M��h��&�~�����Mͭ�G
c�� ��[��\qe��v����W!�i�<\{�����߿^Eɹru�������Sj�i�U�s�y�<����M{0�y�u�3����lXq��7J��� մ���3� �홰.�ir�٧�sݵ�Vp������!70T�|���L?i���O��4�W��>n]�.�����LE�t����^��ί�~��w��v���n���$�H�
��N�`�6���|�S\���.��ۧ���O�U��[Y�nӪ�*�5]�5�O���c:�3E����j�-Rꈇi�� �����\�i��Tks�y:�����4���<��_��/9��s\\�AiG0V�\M��]B*��bh�Qy����߱�+��ޒ�k����I ������w�D+��ǯ�Q:L-2��eZ�WcX��6{��\���F�M}��*�Fݒ4s�w1�uy�Ųv�9�bg֎p��m��VD����YXVy���u�S�k}LÜq9��IT�ΔL�ۍk���u�u��YV㩨�I���qw��	~{W���}K�Y�<�Uo��|�Wa`���i �Kah? ���1U��s]��iķG���]E��@@ABtP-�ʑ���(���͵ո�D/V�\1�l���<r�G��󆧘w��x��p)�gY}Mٍ!U	K���tW�:�FLL��c�C�9��X�qtMշۯǓ���ڻv�xq����r�B������
I@NH9'�H�k��;���j�[�������n��k�:߀������B4� 68���;���`�t� V��j�+z"j�oO4�5���睊��߳..����0� 8'f�#�/�挻����^I������~8U"���EO��3����z�c�R)�RYY��i��L�rT��VN�u�y��h��՜�+�%Zx�L_��\1x=�q�Y��\�ɷ4��-F��f</s}E$�$���������X��|b�.4Ȯ#�W��тy�գ�Ө(�x���&� �}G�9Z�w5���/GX��,��e����u}Ik��������������y�oz��f���{�j����#��g+�.u���WQ5(���1����S����M4��hg�P�z�6��|�qb�yi�n5�����̸f�7��W��<�t���� |/i�$�)��kͽ5�<<Glm�of�E�#����'�=+�u�z��(��Ʋ��-l�۠��XƓz����j��$�l҃���|��br�Ȏ|�ȷ�xꙫ�#����dm`�@;A��cHr���2��PSD-�b�wj}�"�T�X�
҈����[Etmk@���P?<y�[scS�D�X��n��[�^��ɫZ'�χ�|�x�	Ga��L��.�ڊ�*���+�)�*�)�� �%��uPk����#����76�+�]3�Ł�;6��Ū�Q��}���AE��t7{l¢������v�{�v�i�n.Q�_8dY��V�F�%��
�}� ����y>!TowutU��S��+|�p;��]_Sc��i�*>��T�5�8��|������˝!˷縳�Sp.�㪠  ���3K�k������\�g��~K�j��������ޏ�p)}L�L>��~��̺N������w��O�L%�9��R     ��h��(�8�U@@@@@@@@@@@@@@@@@@@@@@@Az@?g`� ��|-\�{9���cq���s�[�Y�#�=l�d���o�O�����o��4�[&�٘�N�V�]�|�*�Ƿ4y�W�o� G?��/��'���B� �4�����>��R��Y
�	C���� j����� O�Y�e9� h����?O�y
��Q�����{����Ó��C��T<�1׸H���l��=���Cê�u����ψD�c�:��x�Wϛ�l�|ȷgի�6\K�dZ�T��xI\�YcN[;�p������GU���ɸI�[�=��j�W�ml9�g���,�jy1�U|�z��DK�ǟQ7� k�>I��#�����{�:�ͩf���.w׫��K]�=T�DȯT�x�Ֆ�0_ԅ��0|�W~��h�'�9^�s���ҸZ�(N�)���{�>j8C)�����q�>�\|�s�������7S�ݗۮsnG�|P�ʹ����$�!��Mȡ����ۼ�r�#I������l~V�w�ҷ����_��f�zv�Ь�����Hl��6�� �4 p�DiL8|��:�� @@@@@@@AC�4h��k�m��l�x����N#�]�"�(ۣ`�<u��O�;�.a�[7�\�E��<ݟt��߷�;������FŤL:g3�����_4�5=~��S5������1�:;�J�[��ۦq랎9�{3�ܧ6��<'�%����r�㿂��x-PrA��� h�Ǔ�B� wWE[]�=a������U��.?sOAQ\�V�V8��� (���{w�9v�w6z�m���㪠   ��G�k������\�g����^��U���O�����|�K�g%a�}x���_e�7WԭƷ㿵��a�� ��E �������������������54��&�qR*����������T�T���*������������~��� ���Z���s�����[�"玷�    )��;B'Ǹ�B�ʕ�n��:9��pƵ��&ϭ�<���\��P���:�S���l=�F�Wֶw�q6�wB[����0r�>�j� �3�F�M�e��oT8�a������������� &���\�����o���Ld���7�nu�I��-��f�7��A����n
��<�}Gϥ9Ye�M6���8/1"f��6�[��nN��W�V��t��*j��W�y�U��m�/�B��>M��c�4t��圯h��~oi\-D�&��+�C~�V;%k�6��r��B�H{� �F����Y�e��ֆ�o{���PT�x��a �x��:�A��7�Ah^s�a˔���5ö��s��՗zxe�� �x#�]4����EQM+* ��H���{H�8�� �3?v��M��%��ˍc�w8��-��7TK�]��;BC� k�CÂ�r����|l۪�ȷG9A\�*1�5�_j��K]T�F�ڳ]�CCB�9�e_��S��kfbS��n��#���(�X,u���Ci���V���xY�:��A���u'�{�5��.�n��^M8��_��Ci�k�(r�Z��GUG�@�/yӵ�$�Wr�ŧ�Z�8>g�̯;"��'�����U ���������� ��#Q�&���֎��Ƽ�LoX��k�>�c��FU��W���rh�G8�����ڶ�[UYG3��g=��{�p����rh����-�2mSr��%�V��|5\�i����yd��tQT��������7I��l��EȖk�ӛ�r�^I�����k�4�Y�o����S�m`�.�I�6��^'�i�wJk�銡�ET�M50�ͽ*v��3�À�*��ޥ�*z���8��'��psldp<����"���+/qU���:�����z0�j@<�5�{�����M���i�����Qz�Gf}� ��>~��� 1}���������>��?��u�{p��e����_7��i4 KHo�T��%VꈟK{������9�� �k�y�+�TW\��j���4π��%n�o9�93��ߙZ諩b�/Q�%;�{��o�-�`�8�7|a�oN��ږ�ӏ�)��e�����x��n�X���������� ���˿�����j>���������� ���˿�����i��������|����������~�}c��>��?��Tm՗�/������ŉ>(�����|���M��!��]4�Q[AQM��5�����R�Çr�t�񘟒�uv���몘�&'���A���`r�u�EPg����1(��\�qu;��8��oxCO-�`�;81U7|\�z6&Vӹn�x��^�>�������?Mm_X��j��tv�N���� ҿ?V]� ��� W���c��G���c�� J���� ��� W����Gi���� �3e�?��v��6��6���kL}\��N����հb�їj.��-c3��{օ̮�KW2�ٕxR�^P�_n���j������̺0��[���B�X��K|�y{��|����X��������n��� E�� Ao��ˆ��K�>?���a����¬�ٙS�� *��y�Gp���ʶ\�3-��|��n��b�8]����TAMQ��I���>����Ζ�J�OYS `:H�q�J��~݊{w*�V1�d�Y�j�s���U�I!��Wb9X�7�h�8���N�z�����x[�]��g�q�������q]L��f��@�N��K#G��i>����Wj��S�i��h�o\���gɶVi�Ķ�C'���y8�t�&|�������~S��6j��wF|�ؗ��y� z>S�*9�?z6��3&�Q�W5����h�C�gZ��fϭ1�[]�͟T~�X��m�;4f!~��뭕$3���RO��ŝ꧕������kf��?�9��r� 0^�)/l��y!�w6��C���t��oj{�͋�0�J��4�̓�0��r���a�w�ЎK7�炡JD�O/Ӛŉ�j,������.u� :��޽����9hx�5/lb�N�U��Cc����芨�Jg�x��M�.���a����hC�r�t�'�����Z��N�Z�N��q�D޻�HX{gf�D�|W;}4n:��o����S�b*�\����|��)�+�����l|����m�x��ω����;����L�e�����Kap���xח[Na�� fB����q?��%������,�4�]YO��f�1C�p�]�ۃ~���x˵�a��yu+=���nN�i��ڶ^�eZ�j�\U��8/1��aК�=x��B<n��8��0���<��-��e��u�TKF���ë�~��}�{U��T��EPC^���?�uW:��v� 7X�o�u�C\���D���s�Wʕ��s��oϳY���s�WOq�sʁ��Z���(��ِtƬ�m��|�� �'�m���'�ө�i���=L-LY&�;�ה�og���:��Gel 4��O��_/�0}��Hr��j��Y*�����o� �S��-eʨ���F^�9��<��X�ܺ0�U�_*a^͙�r-����[��w��Y_M3�mQ��8�����4�w�|����}����3�!��~-�{�۵|e �N�C�Q���=�(�Ez���^��ۂ��,����ڻ�?sGH�>Y����g�����@A�n��omQ�@`qv��}WX�$�:g�츃���G@����)O��Ss-h=>���^c�h�$Frfu�'2��K��-�Z*���ް��jG���w���b[�`��0��'��WTVMR�����o=�� }�;5?H�*�r{���(4�F�!t���`��1�3^���P�V�Z��u��ύ�v����p p<V���~��T}��v1~��h�8S�{4�\ny��h�9$�O4��{���u؎�-�{$A.a �&�{Xú@�m������Q��s]���X�cQ>�>����Â����i5�&��A�ɢ
�*]��H8��5A�H��9��T'@��� ��k�m,0�n��E���vԃ�ef��@���W&�<C��#�N�����0�c��(��h�y���McO5���K����)���!}�����>��8�#�$9���tڻvǽ鰨�ݣ�M���>ѹ�gXm�ϳ�[��Ů�l��v�r��e�������,s	c��=+6�PCj� /����6�-����}�Z�ͷ��E�ѵjh��><D�4F���h�H�8�&�������D���DA>B#���ft�r㩢�8�Y4^t����lscϬ��?,��7�ϣ�|��n�_&j[T`ͳ���oeR|���^�W�ܷK��%��Ǧu}:�Ñ���lG�����F��a��c
=�_�_Hg�hj
����a|�=�D�\缀2O`^&b��U<��k�)�(���j�ڤ�π�uSIl�����[O��|!洍��t���/�t���724���i��Bĸ��r\/�:��cΦZ��� r v �����3ڹV������G��DD<�i���認|�c�E<�!����ϐ�|NR��qEV��j;*7�3D�\�`�R_�xd���m�$��?Cj��z�޾P��hi���z~k�^x�R(x�a�M�,0��{�kii�ݎ1�I3�����w��r��aۛ�gFC�}�Eb�g䁹ǵ>)�g���Kv�t�,�� �x���@�~��׳5���K�������z;u���0���i�|x�X��c��
^��'�p=�4�SA45�zAs��H�6���mtgVTR�X��N�|;
���w����+<�;�M���Ħ��;\���i��00��d�:j��*��$rc�`�y������ɘ��^n5�w^���x����&�׏%�p�=� �"�A5� ���� Q�s���o�u����XD5�o�@@@@D%��\O�\*V����Ύg�>�g�s.��"/�a��;�͇������ �7��ѹ���]VM\�y$��1l��+���,�ȣ�!j8�1`�6�g����}��얺C�f�Mβ�V���̯VkG:>��m���E=Ν����Oyh;�\Ӂ���{&���W�0�0�5��8�v�9x�_3�_k"5tL:b.S1�
��2�V�Hu=XUT{"�S��V[l�RO`��m]����|�,�{Eγ�{J�j  ��L����0���0��*�Z�Na��Ǜ]�,ǰR���sm&&�lmݍ��`��^GW8� �v��{�����;jmWJH�)ei������|����9 �Lf?��7��Yd|��m���	�t`�M{��~��>�m,��g�!�x.�V����ti[QP�H4��5�ůh�pA�L������P~M���5����,)յ���������H^���5���y:ޫ��l�n����n_��Ys�u�|$NH�H⥯�v�f��0V��ˣ�E}º�M�Zֶ8⍠�� $��G%�wzǢ¦�8ˀ�m� M��5�z��K��w�ۊ��hK|(�ճS�;��<�zV���O�bHq��)c{i��㭉�i����:�G��g��&y⻽����{-M��Sv�(t��-']{�������]U%�,�t�6\C*ou�d� ��G��.>d-��_Y�Eê�S�Z���ɤt�|BGj�h7[��t��Ͼ���.�vl���c��	���'�-������c]�	#�2Ι�ģ����(��ʢ�"����ķ]<��PL��:D2� jZ�a���
cV��=d���mC[�ƞa����-!�S� ���V�t�A
v��9��8��p����k�)�p�R!��y,��X��.��L�aR�M5vYX���UU��x��ڂ{��̃d;3g�6�7bǴ��lq\��hg�L���� oGp(=|����&�c[�v�U9i �I�>,Q0q{Μ�!��(5͎zj����q�@׹���Z�O0�S�C��Ncy�t-~ݷͪo��<Q�m�n���SMG$�c��ߌ�Bx���Z^�؊�����������k���ø�Trv�[��h�[6���e��fD�q��	l�v�SCT)�d{�����rkG;WM�k����q����E���D�ٗ���i�1��K����{s�6�����0M��OS�rަ99�p�P�m��3cW���F��8=���.�������wA�9�a�v>nNUUۣXv����1p��v�&!���x��?M<���� �6������>��_ѕ0���̩�̫M)���M4�V��dGIVH��Ob��9��?W�w�fWTQ8Ϲ幥�-<�ЬT�L�Sf���W�����z�Oρr��]]U6���=+$�d��u���p�_�a_Ι���^~�����Y5i�%��f��Jo�t� �,����l?֍��{�:�j~����O���;C����e~/�|ꙩ�қ�]?���h~��e~/�|ꙩ�қ�]?���h~��e~/�|ꙫ�Ԕ���� �O�;C�Z6T� W�u�[2�e��U]W�����'�4���ƴ��@�N��y�a�QL�U!������)��gN^l^pr<B���ہ2�f`�8f����,��{��۾;��r�����ș�N�>n����E95�3�>u<��Jo�t� �+� �9��d�Nʟ����3S��7��������֍�����榿RSK���#ag�'z6^��蛛4����E��F��Nd��k�C�s��8�;WL���1��v4��ƶ�U�͡r��֙���K6�X3l� �-��T�.Ŭo�U�7Ӎv�%��ǥ�G���6�_X�lk>Qv��K�������v� ��}�E=]\̧���I%���cGI�T�-�5�<!�*�\QDk2�;Hm7[�����3IE�cv�կ� ����o��W�v�Y5M�3�.ۻ۹F1���?� h��C��I�<S����\�o�[�n��� ����v�!Ǚ஬b�ȫ�n�ec��c�ܽTDC?�͆1���}��ñ;�Z��v�C8���1�g"����Z&^��Z�b����֭�0�1�\�-ڪN�VE}�5��Y�{�b�^�Z���˯��#�� N��`��H�7���LБ�R�;��W)[F�m�j�E��v��H�-k�$���{��V2��������W+��Vǻ5f^�Y�l����Rkm���@5. xM��ky[/�M:�p��]�����S�,\x)��6z����g�lf?��{YO�m]��5��C���6�� �?5ˢ��c�Q+?4�:ѕJ��v���������Lo�������[��7+d�v��~,Y���mlfvh_3_Ky�N\u-��c��Mc>̞%q�����f�����M����n�<|g�V��b�f��!P�h���+����T�Dk3�6e�Ș��]M,xr�&���l�ňx_���a[>�d��j��'hof]�s۪<��6Y��C�[\����pq��e����?y^�7#}�k��?����Tl���ow��.�Hꂸ�vqt�%iF�g�?j"a��~�W�6�T�7�O���08����I�*���j鉛U��1wފ�#"ޑ��8�~�7g[q���V5!�4n�k͎����BӲp�a�ٽ:��ϣ��V��LsdcUA:�	�s
b��{P����T��"�&<�|��
���[��2;«�w�����a+�l�v���P�Ӱ��w�6c�U?	IP�(h.JA5� ���� Q�s���o�u����XD5�o�@@@@Dx���\O�\*V����Ύe�>�g�s.��B��
f����1��~1_5�X� �GF����a�N���Ke����f��r��N� �f�#L�:���7�� ګY� T��ھ���[]!ȳ}��Yd�Oқ�W�%��/ܳY����W:�_a���cF�k����A�u�S�	���_5Y��ãb�ۥ[�.�G��G���        G̽S��V[l�RO`��m]����|�,�{Eγ�{J�j  ��L��[�� ���U����΍�m�[}']�0�=ڑ�n�|"����I��A�O$wC�~_�w|��T�ai=QA��	�2�]�9��	��t�b'��7��Ki-��y*�w(�cK�}  �F�xn�f��\��S��ui����7nݡ�'wCŬ���N�.��ۀ�}N;�� X�ղL����4?�� �{kV�W��1�S[i�p�G|���_o7O(w]̵��t��2��Q�m���<�1�#P֗ަ9��ɱ��d��M�)�T��=խ��^'��T�3������׃���I�4z,z)�C��{��ܮ|�}�NH�\���6l_�mw�|��s*i۾�o2F���:9������n��a�1���e���qq�=ւO�h?;�'em�=3�ϗt	����������^g�F�2�`��r�`��k^�Ge1��{|S:��2��G̸�PB.�<�,��	e�Cz��]8�`���Ex�ix�4�ۣ�a�'��ØX��Ky��[_�T�cm�<}	���d-:��k�h��m_pFĖ�mw[��n�����t���F�n��i���:C�h�c���X�.$��`�����@�M����68���q���x������foM��<a�{MN_u����p����s$kx�ֱ�q�4׊<�{۰�=�*�h�����U�Atp�
��s��ڇ�K�u<\4¹��������_B��:���9c-#B��4�4�����o���C����%�	%��n����'@\yr�����ؓmͷ���h}����=f�I�Ma�sVGIܒCۺ��N�6ɐ[/���>�ǅl��64T�jal����I$#^$�4kA� x�\e����{�l��^-{�T�ƕ�|n������"���o�`�V�^�;N�Ͽ�׾�W����QD��seM���&!�G������+Eؾ��#5"�4��W@�[�+��.a�����\r�F�-�#ٟ+�,��������"�mv�F��x.��\nZ���VL9����g��%~'c\�*H�s��g:�����Քz20F�lo����6��KZ=MR<��~���'��D�V!��C�oFZ���RN�(a�k!psN��N>eo�ڪ'�^�SM�*�8j�6���Iq �Ğ���*������������uJ���������������]�3>�ξi�Jq�uW���8 v��h�mq_�5� �k���l���>�k����T�&?��r�����0�>�Ls�J/�:���f�ߎ��I� 	�y���U�J�J��A�6���ݽ�I��Z���_�r�/�t����1�Q���!����cY��� ����z�����l�@A�^*=�B��3�[��lc�-��#�Yc��I�Bܷ�v��^��ՙ��Y�?���KbF�NȎ?��=���c��D�Bg��ː[6ݳ����2Ij�0�vJ��_9�<�ǀ=��ϲv-���w8PҶ���ٔͻ_j�����2�嵝��=l��O��`�I]�Oy���<;4��a�ţ�j�!�33�3����+��W�y���@S�9���@ӈ��Q:L�N�9��.a�l�m�;����B���H�5����w�h4Xݍ��=�Εy�m���;��Z��,�����-g�M#%���*w����hi#^�3bߡ�M�(`�oz{����3�zܕ���񬫆��j��PB�$�;�Z��B�\�5U<!R�f���cY�����Z����U2G6�F]����׌�}ӹ����6�ѫ:��3�c��-��4��h���W���1r׹6���ܳ��o�J[u��J��P���q�?�ˊ�f�w��tF�+[�4cZ����!?v}�vѕ���{�Q]qK�ָoEFy�?m��|8h5׫쭉o��r5���[wx�m+�n��o��� ����ӣKT)�!:(8B��p[9��V���ٯ�L���ǎB����mp��Gg��o.��r5_��_��lU���խ���;�Nb�l���M��C\���^dv8r#���B�Kg׳��5r��{kѵ���p�9ǽa�,plZ|^�ĵ�;[�vɌ5�36h�;H<A�pЫ�[�c^����ģ7��	��2� Q��i�'��};f�����'=��ߧ&�7i�|˗�^%���Ι�q+��������~��� ���Z���s�����[�"玷�    "<R�`_�'��?�+z�N��G2ߟf��9�Nq�	9 ���'W�"?�l��|�� ��\�:7��ث���vj�]4��)��D���n���g?�Q�֩�����_�H~M���/f��w;ڮ� t�U��LE{��OܰZ�t�_}s����b�q�����X#H�����o���M��%�1�J�D!�.�oԇG��
�Ѐ���������O�z���^��ۂ��,����ڻ�?sGH�>Y����g�����@A�����%(� ,�A�Kn^X��&���x��P��Z#��B2Hڮ����]uv� ��[MY�M5��z�ǗV�]t�mO��B׀�U�}��,΍���FC������vx./����vO��G{��0_���ڠ9�>:}4�gx�<-k�{�Y���}��qߔH�j�'������~M��Ο>��s��j�cA��.1�g\ڦ_Bn�=��F�Z���o�rdFg���<����V�k\B����2ۥ��]���ʹ�?�}����,^�r�����W��u�w�Pi��9����c^�l���XN�$z	����D?���M��d�q��v���Й7����n�x��L��ꛢ�����9�u�3|ҝ��{ORM��{�2�E��N�XE���?TWz�Q��z��w}r�#���x��<u�2��[;��0��R������h]�unд�H  �[���)bȰ�f�W�e9�ӉX諣f��#S�/��sA���l9��miƸN����@�q�,4��d�k�}��:9�G7HF��8�\ٯ�i�S���Q���K�i��(,��#�G��?�eb���Wі�3�u����c�\2�o���*��bv�4� j-U�y8Ķ�����-}"?f�� ���Yp���jƻ<��?}���U��
�O=uo�/A*/�[����P����V�yOXj$x���op�WWԸ��At�[ }X��`S�������ސ�����)�޺[���sJ��k�=����l�g����^��U���O�����|�K�W%	L.�����̺F�z����w��O�LE��9��`ͳ���oeR|���~�W�ܷK��%��ǥ�sTsA�m�~�����|��;��4�{ޯ�u�[;Pc����eVZ]/,s}ps}MB�}������\|�+�3#����������E�8s��aTTKWQ,��馕�I$��縝K��$�O�q+��ڦ��_I[�M�"�1�8>j��&N�� &js�GD��l�`Oq�o��~�ܼ�Sܳ�gU��}���7�lS����~�\"?�eV[-��ۭ����R�ء�&��4r .�j�6i�(�!��۵ޮnW:̻�*�))@D(�4 �hն�f�`j\/G)em��LG�ҳM�:}�-n��$�-?x�~���i�5s��wCg}//��(�����J����y jtQ���N�qM���N+����N���-�x�9�q�g���t�n�̋6�"�}���q��3�zp�Oا���)wBݜ뙢 �4@�F�@R0�ԙade]��}���Wѽ���j�ƃS��F���Z��§/�c�g���Vu�
�O����cX��q1Wڃ�DF��z&��x��د�Ri}����z�<���yJ�ۯ�ڵV<�..-��So"���p�%�>�ޜ�*�����~��� ���Z���s�����[�"玷�    "<R�`_�'��?�+z�N��G2ߟf��9�Nq�	9(��wM��(F�Q������  F��to�
5�WV0��$k����4��)[��c%���i���4� ȣ���a!p[����K � �j��٭�ϟ�W�Y:�N���a��^��������{�?�sg��E]�(����O/�r����H���Mo �m�:>��Ѐ���������O�z���^��ۂ��,����ڻ�?sGH�>Y����g�����@A����� �%h� ,�A�| ��{��o�j+���g��1���m�	��[��\�	N��<����
��6%ۗh̵�X�����m���=�q�Q�����C	˵A�ZHh�b��0D���h�5�h� i��~�N����DU�>A�}����$��W�{c=y���#�n���+v�[��k�UmS�]ꖰ=���'@��N���!m�ڪ=͒dҘ=�e���%���:�l�:�I@̒2uAЍA�+�Z��t>Z�]�����μ�8~���-��CJ�皚���=�d`�9�Q�UQI�[/���S]�\�Q��6�#K\c|a�%��:8pA�·�� �¨� �~��F�w��Pk#�G!+��3�V�G�Cfc��~��X�{����q 8���jdގ]�p�fe]��k��y`�e ��8a�@��r��������y �w\Yg�۟_r���P��GT��1����v�:i�1t��v��\%�2ɲb+M������|�G��cC����E��G.i6{�L3�K�Q�����$t�����yh禃�c)�� /���^0~'��S�֗S��eL.#Ė'�;��<ڠ��-C Ul�?�2�;�V��Z����_�V��Ֆk�@�����k�Rd-��%�z��u���dM8���H(!���C�-�,x��B[i}���ǈ���BD���^ >H����B��f�Xh#C�0��f�F��fcj�$<�2u@#Pt�~�ٓ�p�RbJ������G-���Y���� �c�I$�ó���������ɍs�u����9�p���n�P���zؘ� ˽7�u�=1-�v=�򖁾�� ���G�l,�Yp��zg�uu�7a��zy%��B���j#k��cI�<� ��&s*�w�N���F.�+�T}s[,l|�do-$�/���W����AYO]#�'IM+dk^֝��F��*���+Y�)�K��`�%�򮯩1��z
��*� ��ž���G��t�۽!˷빳�So�t�U��?[\W�M_�=Z�{=�ퟒ�ڭu?8j~�����\
_S9(����?����.����n5�����o�b)3l� �-��T�.Ŭo�U�7-��+GIk�q�}��lb�m?�5�(���/�����}!����kn�r�5��xe&���gh<�r�w��i�B����v�ӏO(��{��f������"��y�ut� � iq< I=�LD���T�4̶]�fXǖ_n��6��\�Y\�8�5�5���Na��O���;{hU�3j��#�eu�k�
H5���5���{���%��x�S���Z�k�oXd��۹?I̫���&���&Χ^uq��B�g���s]Y[���y�b���u�-dǏ�����A ���{;�4Z�a��d`�\��86�CG$�0G,���@=�ܨ�(�)����5�5U�]���@@@AB�G�=�ED�Dđ=�-Qff�	f&%�C⧢��-��Vw5�n�_*�[FߢʹO�L�����>���i�z����f#͛v<�N�煶T)�T�RH��]��O�j���k2#�ph�ߍU��5�z��b����*��U ����~��� ���Z���s�����[�"玷�    !	A�7�{Yʕ�n�s��oϳZ�˧8Ȁ������H�9р��巫v�TAW-0�籤�[���\�|�~�tFU�3Lrm[hQ�>��)G����#���.����j�.�kI���t�+��I>y�����r�'p�ۆ����F����HqL�� �v��O���Wk��1����;.p��s���vl��������Q��7�*�k�O/�+�h�I�e�ҸE��.�G����/OB
;�>e�oz��n���{�j����#��g+�.u���WQ&�G��]��bی�ƭÂ���Ԯ�������{|i�[��DZ]c���k���IK9�ww|����ٮ��ደ�5�Wk�!Qm���GQ�;ѽ��~<xAv*�*ٲ5��~�����)�4�O�iZK���:��5wwGɭѠ�m������V<C3fm��h;�棬&G?{{xp���ȂX�|6p��X������������:����;5��O*s�;�>� �j�p��#+�m�{9�j�u����l\��ڤ�278�CA$y�����^.F�K�Ľ��W��3��*�װ\���x��x��Mx.� f{V�t>W����~oWt6�K��y����L$=dv�䨨��vK1ч]8�xj�(6�f���;If�/m-%+)!�����{N� ��mͲ�n?;�1���M��[����-�����o�~��k-wJH.��]OQKS�9�p��sO0Gbr�C���y��e�*8e�q��k�n��'k��s4���C�� Ɣ}��x����������ۯ���oscq��/`L���֌ɉ1����\�i9�0p�����������w���J�6*���4����U8ˡ�Yﯨ�y�Fh^��z���u�#���� �`.����� vefC*�����id�TL�u?F���{�(6g�0�-p���l�%�-Ѭh�u�I<K�N���>`ͣ04�_�Emw]MSܨ���H�ͧN��P�\د��Y�/��E����2���5�u|GG;@D*n�le������������i5C�^��d��;���{N��%s>L�Ŧjϵ/3M8wp\2gY���� NoI����W�T��[%k�-��gsZ�f�Q>]V����U~P�[�z)ǢϜ���t�X�Փ�=����q</��t�1�#��=�z9{�����%��8��|�a�Ƴ�l{Ȏz�禨�׀x��H�Oݙ�
}��x���W���t���j��16G˼�$��'R�_���g���5�<V����U��&?sOAQ\�V�V8��� (���{w�9v�w6z�m���㪠   ��G�k������\�g����^��U���O�����|�K�g%a�}x���_e�7WԭƷ㿵��a�� ��E ���m����{*��ص���
�&�_�h�-v.=/�c����lC����Ƴ�a�� a������3�[3PP�)��M5����Y����]��n�7:�ø��Z��v��I�r�{�m���|Tǔ|VZ�3�+� !p�q�oa�\��)�P�����ៀ,�Ǳ��(��]����۵D�3Eh .����\��@@@@@@@D<�Eqm��q�{�m���R��n��U�E~��U�B��޽E�񘆤k+����[R�����g���K�}�WȪn]����8�z;Q�*��a#��Q~��k�m\4��o���k̯��p`�V�1D_��s�9��M�Ƿn�f{S�OrqQf�ڇ�L�t��Z�珌8��r?���56�j�,���_~>0}#���I�Sg�֡���ΟH�����2?���56�j�,���_~>0}#���I�Sg�֡���ΟH�����2?���56�j�,��~�k����d~_	)�~�P� Ig�O�Y�����?	S����C�&?Σ�g�q�}"?�?	k�j�)�ϜO-,������89�>��R��U�v��9uv�u��;:�nD��؝k��{d�tv����r�#���|��Ym�Wc6�^�n��6e�#ɴ���wg��4 ����~��� ���Z���s�����[�"玷�    !	?�A�0q7����[��w�:9��{5��ǽ��8ɽ�)���:�d4T8�=
5A����S��ר�}�N�#�Q4��ȉכf�R�WM|���Q��R0p�����v�G�۱i��X��l}�ؘ�~xxK֍��ؒk�N:r\v�o"�j��D�3	�٥��Gm4?��L/e��_?�]޲ɶo��ɏ��;�&�� �H~���ƻ:[N�F�S��9\���
���yx0jN�:�����;/]�-S��m��EȪ���h����ީ�i���(����y�U��m�/�B��>M��c�4t��圯h��~oi\-Dӊ
�����
hU��ֶ��<j^��}<�=��F�y�rM�������;{;O)�`e�x7�@�yLp��<i�m oGd��|�y�n�9\����h��̻�q(����kٜ|��<Y1e�$�PQ��ñ:� ��Z����zPp�N�q��AV��u:�F�T���m�um�"����\Օ�0k��k�?;е�����#���Ե�v���Q�ɮ��_B(��O4���w1}軁|!�`d����wR��;���q���zո��0�r���^:��ߙ���� ���
��������X�[�\�yWWԸ��=Er�[ }X��`S�����}�ސ������)�޺[����������+�����r������{��V����5?�c���./���	����c��Q|Y�H�_R�ߎ��I� 	��� 1�����O�b�7��*�������ظ����j�h6��6��ϔ]�w����{��N���ݫgi�?W��b�ֻŦ��c�֓���&�Ś���5��O��|Z��GK#�y�{�s��+�^��v����=>��4Ǆ8�\$f���W��±�WP������yn{�F�UO�9�����QG��΋����R       �!�v��4�#���֚��iaڱ[R���<���OkhX�����c�\7^>��E� �7�qn�ą�+�g�ΊuQM|*�z�� ��>�猼ͪyhu����1S�k�ҟEG�ֿ����=-zOEG�ֿ����=-zOEG�ֿ����=-zOEG�ֿ����=-zOEG�ֿ����=-ϼ�EG��k��� �Rn��S���%�RI=��MSW5H�������Χ��iZts+��?��W�3�M�c6�k�w����^��������Tפ�v�G��η�����7��a�<u�F�v�5�f}��E�
��E��2Ih����o�È^+�W�4z[�jŇo2�ryO�H�91H� A�� ����h}�h��|���>*h�O@?��W���C����,_9|������?�o� ����hO��ab������-�ѿ� K�o�������>2�.����'ղ����H�������>��zH��Ə77~�bb��Y��
Kl���n�	x�i�k�c�q]�f���6"��hY�1k�.C�d͗���e)�N^�
�vɦ��b��j�̣�Ό�2Z/W{5?���j(�$�\��|�������w��Ŏ:��v��ٳ~xy�,9C�m���КXIh~�����qt�8�Ƿ�_6b���G)�_���cGGz�Y1���57%m���}UL�XȢ�I>���Kޜk�xqj�k3-�aޢ���W:DBڇ,���"�%AmE�K}G[0���3��{V?d�����U��Z�9�/��Z�r覞j��|Q�\��=]��wOHUSU"�S��V[m��R6O`��m]����|�,�{Eγ�{*�j    �
oq(($���ڂ������RO =(<z�m`���=����d��4�8.A6�m��_��v���ɨ�u,���u��4�5� �+��M����:��ߙ��&xsEE��ι�Q����W�閷�m��Z�5������wo�}����q}�?��7�l���8W�$��Z �������ULt��,��cK�#� hI$� O� �f՝.,���ጧ����Jrb�U8�t/�DMn�r�j�j8 ��:� ��u�y�{�1�qd)�n���_@�.|IAfõnuC!|y����4.n ��ؗE�9��X� a|k��q5��fT��$̓��ͦ���%φ�Pq{�����y�]�vn��Xan6�Q�٨i�ݥ����F��[uw�Y�P��_kL�ښk�n3�R�b��1Cg��6*x�!ڿx��87����v-zo�4�j<]Sr1;UܿTr�G�����ǒ�'��`�a��rN��Xz�����dz��|ۡv-߱�p⯽����dM��U��K�W�N&���v�r���r�j���2�����pq���լ��q[3O_{0����ך|9���v��w�,�p���ӣ� �\��������5Aҿ���=�'�*�����z�Q#�o�.	{����\~枂��J��>�qo�)�Q�}�>��Hr���l����]-�U@@@Ak����SW�V�^�s�g����_�O����1������J����1��(�,ˤn��[�o�k�� ��[� ���A�?�v�U'˱k��~M�t����Z�\z_@�5G4؇�O�g�.û��K���'_Hg�ճKO[�!�-q[�Ͷ��?عYgN��:K#���Y��~p�
��s����//iG�0h�X���؇.:u�}�8��ޟ�˷녋=g��Mi�;v��GF�ɵ��C�]-�_:Leb��CMz�TJ�Q�W�|�9�������H(P;T_��pȬa����j5Xm��w4�g��+=Z�w2���E��3	�b'Qz�j�Ϥ��OAN�^Gn�0��W�ۧ��;5y#�O��vj�;T���f�#�O������>b��^I���'f�$v��W�ۧ��a� �O�i�U��
��E���J�~�w����|��]�=X|�<���{tAMuA�5� ���� Q�s���o�u����XD5�o�@@@@S�bg]+#&0�nG^t��-sl�ڢ��jƴR̮��G��{�����LP��[��h���T�݊�R��>G�7��D�qN���`�g]�nF���i��TS��;���+i؛n�ʽL���>���gQ11��&0�-��ۡ���KL� ^E��\;
�;g�Y֢��'�r��j�k�w!u�;e` q��e|%kˋ�M#eԐ�ᦈ�e�����蜣HL�X:����i�F���y(��1���ǔ@������Q�NV�Q���ܻÝ/�>���R�y���T��־��|�T�Dx�̽S��V[l�RO`��m]����|�,�{Eγ�{J�j    �U��I�O3!�&��$�kZ9�O ;�B-��W�)*�-J93��/��n���uG��0��A3g�W=�j�-7�\i�9���L�.�<5��:@��0�̂7�|���ι���m�/Onᖶ�4�����H,��_P��^����q'�(2Vθ��{3mѽ�e=�9x\<� v�е���U��Ŷn�g�3�
�&����_CG�S<S>��"fp>m����"�^��� 4I�����bZ|�m;���l���F��	������lLL� ZAk�������9;� ;Pj��m
�t��<!pt�1��ӿ��pmp�P7L�s't��];�'�4� v2͍�Zj�~��V��>�px��k�@��L#�08�F���z�͍�nq?h.r�H3�F6�ٗ���X��aJ�D�{�t��r'o��XN�]�Aӱе��H!I~��:e�>µBw�b�EP��۩<W�9=�V������4<�VN��#��G=�;�s�I<I<�]8�#Y�7r?	;e���V��T4��;��vh��|��3�r���Wf~�p��;���,"�Zy�ŮGѴ�.ź�5��MCL7�*�d��8��|���-أ�V�7b͚�O�L���5�7��4���*�}�{&��cl�G�({ƿ�]�נ�M����w�*�w��T���,:� �٢�Z;��v���mu2PܨfeM5L'G�+Ǵ��A�r˛�V*�Xj�]Lh�nV�Z��Ӫ�H��7N��� �/� �wc��J��������H�[��^�*��������R�`�[�
�z�wO����~��=e6��Kq�PZ�����~����ծW�����/p}���S���Lz>���3��0�>�Ls�J/�2���V�[����?�0�� ��"�@@A�6���ݽ�I��Z���_�r�/�t����1�Q���!����cY��� ����z�����l�>V�bR��bZf�]5��0i18+,��c\�t��'��k�������ƕL>��:�/
�I����`�Ԓٮ�ֶ�ZS�*���3t����o � ռn�Q�s�o��Ks�(�p����2���VK̾�WH�uĮ��o�-Tԓ	`����O�Ŏ��&e�����U¯f����JaϚ	9o�&���B	�gLUl3�Y���U3��|�Y`��g-_=8:8�ދN~"��,eeǘr���*{Ś�����@��a����`�P{h8���I�(��hv
�����]-s�3uX��N�W:3�t�Vz�Xn�p���)��`M���;-&��p��l��7�y�v����5�w��\�'M9×����ڛ5�k3�Q�c�G�������'�[���>�ߴ�?���pff-�{]'���Ae|�O���x߇G�,�ū�)/�F�ىo�|����1e��x��� ��S,m�f5�d���xts�5�W����|	�9��Z�2�2�	�/f�G��E>���q�y�����|e��5�?�k7�|_��B��8��3?����-p�i?2�mG���S�X߇��g�U�6��o0r_j<[�0u��g�Q���F0��Q};�$qԒx��/����6�lp��|Q���ί�%�� �6�� ��A��8�'��o���>���[?��k� ���_Ï��O7�j��?�u~�-��ٵ� �d�/��������|\���u������״�5�Z�q~�SX��L[����eQ٪��u\�m+�&O�SA�¾�c���m+�&O�UA�"6ۇ;s�j+�1�9��`����њ
H���=�𣉮�@<A���p�:�k��;���j�[�������n��k�:߀�������_O_��\�lMt ���#hڮ���m��D2q�t�~2����K����]���r>�h�Q~����='�/_@����̹����Jq��d�L$�b|��y�8��S���?آpr~�}�'��;;��7����}'�J&j�:.�T�>����M�	��~�7��|�fػO;d߉�&i�h�S�D���3��{T���ҿQ��x��k�x_D��Q�b.�9^N=�[�n�/8�4j�֯�V5�AɭAȵ��F�*� �}G�9Ze�t��/GX��492��=y���שOASUW����y�U�[l��R6O`��m]����|�,ew�:��쫅������|��-�n���#��(��x��<����o{� �̠���] ��i��]���al��c����-�}[����^h"��_�zծ�]|�ACn����w�OM��� S؂He�F�f3j`�2X�\���~��z�t�u�{_B�f�i�;���� �-�,.�}\��{�##�z6����)���6�J�%Eϫ-p:�ᵺ�5S�1<�-ܪ�q]<�noa)�k�v�-��j�d!�<�.ii ��:h�f�ƜL��������ͧ;��>z��̹G#���c�Ǵ�5�qk�GAA����S��nS4��Gf]�x��ͪ��V9�bw�Gs]��T l��!�F�� 5�{':3q���9�tۻ2���Ufy'se��>Efy5��H  ��7���}��=N��o��xp$e�h8� J��0�7k�n���C�7Z�k*f���{�yq$�Oj��6E���
`�\�[�g5X@sh��h{	ty]�A�'�8Zׄ,v�=����i���)(�c��4h�ӿ�S��=g7xi� ��h�tО<� ����8xy5<�~v������{�P���V��n�S@z� 	:k�\t�I)�r�Ȝ�v<��	�ߵ��QVH��<V8�ww,�Ό,j���O&׻�2���N��i�K�kڙ������G�(���g������5#��u���T�Ǔ�w���t[v�����K1���~ЌlO��?j���l�Z�3o.1��d�^h�I6��x����k�p�.�˃�x�c��є�����
V�#dp���a5VjwK�n�qp�R2F��X�0q��陖)�	���54�竫�5����ֻ��t�k�nʖ6���4 v�Aտ���=�'�*�����z�Q#�o�.	{����\~枂��J��>�qo�)�Q�}�>��Hr���l����]-�U@@@Ak����SW�V�^�s�g����_�O����1������J����1��(�,ˤn��[�o�k�� ��[� ���A�?�v�U'˱k��~M�t����Z�\z_@�5G4؇�O�g�.û��K���'_Hg�x����ʪ�S��s^����
�v��J�������jCY�����j���5R�;^�<������Ȯ�)}A�s��ۮ<br�������<)�p\kEMҮ(᮫k�OP\	���=���3i�	�����:�����V��*w��k�jfU�m����k��ӂG�vG�<�ic��[nk��i���ntRR=��K�5�$)�<�U�ݝj�7��9��&���6V�5�
Pui�ѯz	�����f�}I��ˋ�Kc����-�*���:o�psx� ���=S*bd���1�k��湧���(>r�{��5}��9-�*rҮ�z�O�o����������>A�kx�E�U�Kb�s����貭ܟ	��\\�y��9޸5�{�/�l�۵M~p��<�:m��ڷ����0ԑj�X�~���5���ǁ{
�7b� �Ȫ��g;�Ks��z����?���7*��}�hi>��WTq!�]Y���t�{��Q��m?Z�9K{����r�9���V��'r��v(�MW	�$�q� ծ�9�xξ��P}q��2��}����t?�F�)R��YS���+�F��'@���3��-9M����<|�)����M�� ��΂�8�؟���8�؟���8�� )q?�"�J�vl��ya�~�⬽��l��U���i�"����n��R@A��I��B�k��;���j�[�������n��k�:߀������Q�?�um�猱$�9�m�:K^�<���v-�]��bcO9�K��Ʒتc��X��R��F��WK�5�ç�㱗���|A��GJ?�я�T�5�Ï����ğ��/ �z���4�z�=�Ï����ğ��°�Jo���G��q�>�����|߅i��7����>���q�O��?~.2�7���r�?2�8�?>Ҳ'���}��0���h;���)�[Ʊn>�^D�?�i���hși�hn�� �ʫ�E�؍:(U]u�WM#H`%zxwZ8 䂇�"^=�����$�i����Wx��c����G�pk������S�TՄȯT�x�Ֆ�0_ԅ��0|�W~��h�'�9^�s���ҸZ�<�O���:�q��ka��m�>����ጊ&�\�Orm��5�j�ɚ���C����;%�{t1���l��ڃ�;I���h �^H%>�[�ݪ��u�I0��~�E�X����T��w���o��A����W-�t�2���z:��ٮӁ-t�8�LF�97A�A��;����'�A�pi��Q��;��B-���F�����[z�汼_NO�w�J�w�gzk_H�8�>���V1�>�rxU˪�\����,����|��O��� =mA�nIÁ��N�A�Yݓ����O�<�m͑F�ƚc׎R�[g\���̊�c��
��i-ʙ�G5���� u��x\K\Oe�v��EtN�/��1�bݛ7cI�������=�UYl�� �}!7ʌ=��h��8�clm0sO�g�7����� ��OBͪ
͠q�d��JL6���7>���٫A76�PSDV&���a��B@�yda=�k��m�i�g�����*���y��y$�IT/]�Ź�rt�]c��ʻ�F�)���yK��Zl[�տ�uL��r�WڻB��~k�X��#cl�6f4[�s�Wr�s�-�c�9���Ȣc���dl�t y��E���<^.\��3]\����e>\Q[�`j��u���\<_3F��]�d�F4S�<�8�ͥ;K2������ l���7NK8ן6�֐{Gn�t��Դ�4'�A͍�v ��� h�Ǔ�B� wWE[]�=a������U��.?sOAQ\�V�V8��� (���{w�9v�w6z�m���㪠   ��G�k������\�g����^��U���O�����|�K�g%a�}x���_e�7WԭƷ㿵��a�� ��E ���m����{*��ص���
�&�_�h�-v.=/�c����lC����Ƴ�a�� a������3��fj{Ƹ�����Y�u����ݘۄD��x׿}�?���7�˚�������}#g�L���ֱ-��W֖�Z*�j W</l����:��rm܊��Q�j����Ki�C���7/���"�gk&o	{�����2�˱M�|ʹ���ʮ�^ç��,�{� ŭ�s�,Y��nxs� ��nQj��Y��~�Ť���mm�'�o=n�Z7�Q`�cnj�������ױ�s~�<�`V;��j�ti��Fl쟅%��l�;��w��!�DH�Ћ�PJ�qѧ�� �I�ؓd>\E�p�g���(�����A@uk��^�{4s�� �3��8u=�4��N��y]~n$��st�4���{x�0n|�w_H\?k��>e�|�Wқ&2�m��V��k�.1|���|}o�d���c�׀;N㝧�E�����E�)bv�'Ӱ�X�s��k���VSH�i獲���C�F���]Ί�%1U<�2�Dڮh��;%�Q�ҸYhn�삶�
�Y#&du6F��ps���A�������q��w���_JW٭�� C�$h#�kH� [�����n�����s��>�T߹��:��Ͼ��7�}��[�:q��4A�5� ���� Q�s���o�u����XD5�o�@@@D
^��$��F6?�����?�+x�]b�zy9��θ��ޛ&�����aAnf���
�{<��=@�ܚ#���a��⧭���Q����(��������׀�Ȥ����>�
��䈗��>�o���|���Os_I]���u��R��[�\�/�-z��URU"�S��V[l�RO`��m]����|�,�{Eγ�{J�j ��h}�j�j��o�{@k��;�!|n�]u��=���8w�Pj�ė:	K�f�u[T�A76�K��d��؁]N����v������ �>�֬��,vK|�U-����`lp�8������h� �
i�D��m$7
Y�j#l�J���j״�>B��DWN��+�*�D�0־�-S���H�c�������#�n��"~��F�qݳ�j���z��wv�;O)�~�<&?���+\ѸN�x�O�*��K63µm��C*�+��ds�9;�G=�����c��k�w8۟ѥ��߷����\.Cn�'������<O)�����R�7��9�kKOj�2-��-ΰ�yX���ͫѤ��'��Y����D�I89Fg���������]J����߯^`��}��F�q`��+�p�qP�9���\Uj�X�]v����R�t�н���h�q$��ȷ�D�rt��.%�ˑj�:̴ѕ9?C�P�Y)m]�S��I;�����v�ٯhUا�N��w~�ˣ�s�s��kX����΂�#�)M��E��t��iǭ�o"���tÁ��Y��y����*k�ʹ#��onڊ)�3�}ow��M���.��9�˗.i	SP�5A�����{O�U��]mw����G��0\�yWWԸ��=Er�[ ��8��� (���{w�9v�w6z�m�[���PS_"��APP[����~����ծW�����/p}���S���Lz>���3��0�>�Ls�J/�2���V�[����?�0�[� ����R)��*
��?�v�U'˱k��~M�t����Z�\z_@�5G4؇�O�g�.û��K���'_Hg���v�G,]�r혂���as�ph�L�:��ѯ�0��Gxp~���)�Oɼ�Ҍ<�C_�_� ��ri��_ByϹ��T�Q���֛�۸n�#D�<𤛓e���ރ޶���>�s���g�s��ؿO��Q���cɰ��lѵ�ps��u�WW�u�a�f4��u�ڽxh��7M���	�",x����ݽ��l����(��wN��7'г#���̈́x,�:�L��STC����ờ��;im��i*�q�Q������x���y�ns\�� 9�>:���uҨ�jw;QOL����k}:�d�QgK#r�񞹧��=�_v�l]yi-�!�Y]�&�������#�]�%p.v�4�;m#l�C��\��<���I�{\�@.w�8S=��#�'Vܽ��ׇr}���k���	������4�ط;�Z��n�VѴ��#���y�G����|�t��ڞ���\�1����b͛��j>���O��ڭ�xC�9sS��$A�O�b�A�)_f�;�䑠�8Xi��̇�9��t~(�'(���\ot6�)#�����S6����Mh�>eN���1<��]q3Lk���5Txr@@@@@Az@?g`� ��|-\�{9���cq���s�[TsA�Yp�����
��uЈ\�ǐ��⪢#���dZ�ƹ�+f�{�Lޮ�[ł�Q%e3i�MIN�����Q��OJ�v&����U]���7�(ڴQj�QÎ���)���OL0z�� ��.�v��������
b!� e������������_�9ng</�G���/?[���n����~��������w������{��ȞW#�|N��6���8�Q��g���U�������:q�_G�(�O��Q�W'����ڶ����T�8r� SWR�آd0��/�9yU�6�b�܋v�Y���{�n�Ȉ�e��1����ZH%��N�5o�1-Jt���y���^�_A�PP�D<,y����䜭r;��J����|ږo�<˃]���%�R���J���oz��n���{�j����#��c+���~oe\-�6.�TGݯ�I�Om��K[U+΍dQ���>@A���\͸gib�ir{�W{�������3����jj�g��Z+u������Dѩ|�pk[�$ �읐v��2G��X�k���:����$ ��{@> �0 ̣�
�  ��h�J�̜�����^��)�𣕼$�A�������<�f%��Sj�sd03�l��߳<c�kg5����X�[=�-�]KX�Du1�9�ǽ��ȸ�������W���6���v��IG?Ykɝ�^BqB�ˬ�ĹWu�z��p�ԲxpN4�G����Y<-��ݙ���-�����oS���/p&�8R�i��Zi�w( |������v7sv����.���X�{�ˑm-��Ğ�?ۧ�b��l��O�Va�sG8 ��1�^�g[U5Qs�Q:���nZ�.S1=[k����ύ���[1E-��1��_E!��!�-���������mY��;Tף�j���`b��/��U�\�L����+��͐�=��A>L�I������ ���GH��޴t��%����alu[/k ���=ɸ*wo[��1�X��*�mS3�.��H%������%v�� !��z�Dg����������v-D�b;S��6~��diVD�#����eb,μz�nRV�8E�a�kɌ��繛B�u]��:���8�2�Śt���V���33
z�fa��g&]�.�A�&��[�맡���j�ɮ.{���Mt��v.ƫ2�KsԆ��;~��nmY��?�O�za�&�AOEE�1u%<b(���N�1�h ��u�tE�b�cHpz�Ur����e*vr�#m=���8Z��Ikmt�]�&G6�a��F9�Oi�{�M���̶۪j�tpD�\5qiq��H�r��d�<�F�&2�c�N���Ӈ��]�Aҋ�YۙV`��n���OO%m,��s�ql��O �cF��;F�:W� �;�����P����V�yOXj$x���/w�u}K����TW)/�&#��+�6��n��m5��W[3a�1�?��� [��w�zC���sg��Y��ߓYzji0���z���G�RhA�OIլp+���1⎚�kU[7��^X�)�}q���V��KK}�$�0����gme6�&�[�ZGv�������5x򒲔߰�ҵ߮D����h?�(%M��d�bI%�s��7@'�_��w1�ʂZc�-�)�m��RTYj��x]���w���s+\�g����^��U���T�����|�K�g%^lY>����A��Idpk���.'���]'u}J�o~;�]'�:��ҩ��K5U��SU��K�a��)Z�t!�.��c^������k1�]e`���(����y�f`�1kI�4)���7:��V�-_	p"��/�Aݼׂ�,e�M�`���[��g����k��F�|#�˽�{�sysA:�l���=�Ń�$N���>�q��gO��;�u,.6�xvB]t� J��� nŬo�U�7-��+GIk�q�}
�h6��6��ϔ]�w����{��N����gj�D��$2�I�Z�8j0W����i�R�MUQ1U<���G%'��k(���×:k|��8��	5gg{t<t+�m��V�O�<�ӿ��٧icE������ lF��s�7/"�f'Rt�4H��6���xi��&l�<6���OF; ��`�<Ga�h�=�������4��9���j35�Í+�4�¸�ˍ�1ܬW*{���X�����|��U��Y4v�U��db�ŮmަbZ�鳼R�/���g�Փ]�������K�����
�j�K<`�v�Rk&�u�iO�y�TOt#FF�G��N��	�Py����K[r����!�稐1���Q�v�Qڮt�[Vk�TQn5�B�����٭�n�{a�MU��c�����&������w�N:�;7x��\[���t=��Wk�7�>�yx��_a�N�ֶG g���h�����M���O(�mC�#cm.�{�6�I �ڜ��� IR��&&�cǚ�E�d���f�a�?[WDY���7�k��B<��+��5Z��}��s"��|�Z���:倱E��v��[G!c�n���W���G�N��s1jÿU��Jl��y��ߵ�W���rd�x��u��*�g����"�'�7��sH�A^��]���'IP�j��M���Jnd6ض�GOMd��Gk�4㹻���<�>����O!tݕ��k"t���Ŷ���Īoa�j�/� i=OQLQ���)ǰ�"h[�UDLK�M3L�O7�z@���#���:R~�|w�:�#A�m$�X���b|���cI:<�y��Qn����n���v(�f[��=�p��Z%�w07}P�YI��i�+P��;�4��R�vf��e�W��)�Q�+�fN�X:�nRW����Ɵ8���c�7y�Z�u�ͣn��kż�=���vE�,Q�	����y2��䀀����t����߃��Z���O����r��""�.��Oq����f�i�+��-�%}k-�WT2��y�նy���p�H8�^�5�6��q�2������E5�U1��"Q���������z����s nӑ��{����&��(�*v���i�!t�I�
v�J=K868|�qa*�]s�g\Ms�W\*������z*|�w��u�3ϝ�{U*E�|�y+e?���|Ub�|�	*y����N�qM>N��q<\J�������IO>~��"'���eJjY�uqRR���f;���ğ��Y<K�W"ը�*�c[��'�E�n���ox��P7g���Fy<���l=�ofZ���\�������Lp�z�R�7y�[o�Z���G�?"pN�ΐ��@��<�f4�	�׋��>o�M85��pU� ����r���b��J����|ڙo�<˃\ӷ:y������_%U5Q�)^���W�-�೮��>M��c�4t��圯h��~om\-D/�2&˭��k)�,5x�Z{RE���郵�WC�?|h6O��t��(ۚU�k����4����ѫ�C!�A�u�n��9���Q�z��� Q���#-,Y���_)D�;fp��=��#�<�!Xe��̷ع�}��v.ٖ�3�g�G�u#p�=��]ao�{� �G{ǰ�r���/`���O��l}��ڔ�:�k�b���V��i"��2)���+���}��r�����eDMx��լ����W���cK�D�K"���=�u�S���N������V��:�i���k�w[f]�o�x�췂��[�c�[8?*��̏/��w;g�(�_X6`��*��s�H� ^j�l�������Ι��^��#05���gw�9�{�%Y\���9�ӧJ����>����An���!����� �0qand]�:�T�?k͘Ҋc���%u�y	ˊ9��i��H����S��3oh�,0��Xq��/���4�o�p��;u�m���^��O
|���noM�h��,�W��+\�j�����M%ML�/�Y	s�Oi+�۷E�b�#H��z���˓�˨#p�A��U���l�(�� +�2;�L]}�7�9���u���� ��=�]�2��7�O*��<Q�Aѿ���=�'�*�����z�Q#�o�.	{����\~枂��`m�je�X�d�lRU�d�;�~�nMN�r����.�/ߞ��YE��<�E�����]q��n��J�7����8kÓA�^�٫6c�������޼�j7u��s��s×;̊�o�����]�v�:��^	�
��n�"Z�M���\���I�/p}���S�a�Lz>���3���6������}ޮ��w{�P��Y[�-��x��c���^��V����{�o�yB+�_��;�o�Z��8B���1Y��yA1�SI9��OU�g���t�����)�R���j�=C��u�AcMI-+�x��������`�`��}����ƚ���z�$�H*i�1��uk�A�A�L���㟙w˜~����=K=�1�������&kF�#@�	�Pu�7��*������y��K��5G4؇�O�g�.û��K���'_Hg���4�[��֜�µ��=m,�V��Ǌ�����-�Z�w!��ͻ��E�3�?V�s'/�;��o��e���Ip����g����<}W�;2��&8y����f�ֵ�:U�a�/�b�'�p����.�`ۃk�wJ�MP��R�Y��:suyc*�/51�Xٴv/�Sim�j����S�-T����<Q� �;y�,��wS�P֭�y�mƗ#��2w7�s=�Հjv?�8�|O�J24􇬵�o��Oń���?��|#�ݫl�#��[��t�PX�#��p�xRI�㏄�=�k�]��#����Ż3��F�?��mύ�|v�m�����y[�������|���љ�ܜKs����������<yY�Ay����A<���F��� ���쌪��V��f�`�ٱn!�7�o�+k<.�+��b�]�~��~ܼ�ڝ-���o�\�/���x̯�[.��K"�֨��N����u� �^�6s2́�N��m-�T��a+kYM��#&	_ಡ����C�{��gl�s��Qj~����U��s������{�-�6���� }5T1��G1Ø+�ݵ]���I�}�z��"��%�Tt�sW�x�<SY�ҥ��完�ߪ �_Qͤ���;P5���ڹx�E��0�hN�m��&l��|b:F�0ݾ�@�~�gӓ��x{�l�w����5i���ULٹ�^+��*�e��Q����{�XW�Z��;�;�z'���� �R����6�?x���4�ڼW�t��-~�����~4�� hI�8&ş��y�EG+k�B�&-��8�t#�$��x�U��ʪ4��6�a۝n�k�r��BɅ`��Z�.�0�;�����dd�j�s-�f�aƖ-�=u����<�(�#�#l��<0g�Y͋�[�ַ�f6]�)l� {�k��S��T��    �� ?��w��>�u�_���gq�^��o����EIEM-eT��^�8� u%hV��rt�5�ԯ_�f����"�.6.Ƙ��U_���Kzʒ��@�<x��;�ׅ�y�����D�勏�8�n~�� IG��-�,������ɜEu�I���Vh�<��V�q1#^γ���ß�3W�>P�sұ��h�x��f��-;$|�^�����=�A�K�DSn9i�9�-� Į�f�'��=4�d���W8�+�N���m���m5����{���_O'M����x�ȫE��q��j���>�?N���.y*�*|]] ?O��A_��SS���O)X|��z�y=�3��:�2t���{�UG�֓3_q�������S�#��'� ]���Mȷn8ʍ��cQ7/p�f�	�Y�鋝�5�a�i�g�Z{��]�a�{2�UTkr\gk�����<(�Q���	h�l�%�k+��B``$]��C�B��|��|:��P�*�. x��������ڶ�)�j���3�+e]�5��Ҙ�+��u}m��U1a�zh�y`�o9��<�N�-�_��Es�NE�Ez�q�3Z97�;���ef�6����et2�9.�x]�ѐK�Oc���x,.����n.�j���/�WU�8>5��ٍr��u�Nښ�mN�iе�'j��p<SN]��I�nxh�1���Sj�i11��y���nz�����=MT@@@@@@@@w"�S��V[g�O�	�4� @��&����Q�>O�r����O��J�j�ft�bA�[�\Uʪ����sc��k���}҃Qd�x��'BNl8w2�<��OWIm�����c_$��S� �䂨8�ޠ<��>�k��g�����UB�\�Z��<��ۢ�:U­��ڮ*�t�~~�D�0!�a�_N똷UKF��@l�1��:���0y�Zn�ݫW��<�g��Ѷ^�]�����G�8al������u��v���ܕ������r�ZV����hu=���د�. u��b��y�TO!y�H'$i3�Ng"�t�H8�@sSMS�0�5�O�:2F��cj	.PZ$�Zc�Ӻ��,s�`#y�����2{bee�=�#ͫm���֞�j�����;?�2���L�Z-A΍�S����	�:�]bcaiT�j�9� NS�7�/hL�D�i�ǰ��cm�2�Ɉ-t��=mt����D%�f�����@>p��|�k�w�س!�F�E��~����u�r��r����w�D_��D�Yi����l�B�o�V�3�����dv����A�"^�.���{o�r����ί��������42��7�O*��<F��tq���|B�_��g���5��o�pK��]_Rc�4���Cd�Ĕ8J�k���q��>
jJX̒�#���1��q$ ߷O����~;�]e1�I蒰بh�.u7��˚�b����ҞzT=�Y�8j�Cw��Ҝm��'����GnÖ;}��6����Ҳ���4h�9y{�{��9�;�����������Kb�_����t��1�<Ə� ��N�E�eO]z�y݃o�{l�2�j]�N�5��{As-֎(%ն�_��a��t�S\m�IԵ��H�G5�8j�k���:O�{��V����5��c���./��������ImH��{��W�����w�%���w�E�g=ϊ�2�߄����[%YA?�~�o�X��6,l�݇�6K|M���L�#��@A����P`ݡv7����U����vsO����u;���5$�?x{����٧콙�8[7����v�����렑��p���iq�Hu�hv��o�QQ����Z�/���_6�_�(��)q�}����!����cY��� ����z�����l�@AMs��<LG�,�A��|����L�R�*�^��Aq �<;���<V^/ƹO�lU{�*�
Ɔ).��c�w�k�ai��k"�ۻĮ��]��j�as���_��Ua�����sIq�}��W@5广�];����5\�h���_o�C��}�K9q٫����+'��F��ơ�:���U��ΕF��E�.��'W%OEX�"t8�bg��|E��������5'@�G���2��ga̿���pc'y�p�s��x#�:i��yVogl����U4�ל�ͫ��0�UMu�����7b,YCIfW�V�"�^� ��������{�=-���b|9�X��z����-0�j'v�pB��� 4q< �|�UZ��g�^k���9A�4�Cr��V��G��!��q�
O�'�Ai�9����V�\q�/Un�u]�W �u��� 'P�.�X��/k7�\�R�zjI�O��qԵ�����F>Ч�
��V���2��'Z|����
f��\�Un�%�2fp�'��-�yW/��98=�֟8v}��q6�:�V��+���i1Ͱ��ư��Ʊ�8�	��'CQ^I��D��<�/�|9��/�]!�]���0���|�8�t#S��!e�6^NguG6;ma����|XS���K���U-%��u�>�Nڗ���Z|ϐ�>�tm��-aL\�:��{ky�mf͸��?�8���ߵ�����w�$l4��L� ����kh�?��1�e�䦣�6[��������Î��L�r�B�taic��*K����l�mނ��;f�A�sI�Dv ��uA��\��8+�u2�$6��E�I�{C�M�i˖�u�il�s����]<6����+���8���Z��o�6�0I�w�3O�l�jx����Nǹ��О�ZSr�̈�����uU���\��|�t��l���=}���-���=��-�\S�pg�դ�Q�v6�<b�c�0���󗷝�G�l�<���k]�{F�Ů5��c.l��S�V��¹�x��f���V��BpւHek�O���P|��o�Tݮ&��4o;�)��1=��Ze��N<{8�E4M1�s�fx<|GQ#-ǪwW$�6=�ټ��}����=>Ei�eR'�MS������4t�}�����TU�G���!�Ⱦ��ظV�Sn5�Ȳ��i�Z�74��z�d���L)l?̗��y�#��-o�9�{�}F�'�R���� x��pyz8'x6����Zj0��2_�~���8G��?�P��Z٧����'d`�������zW�e�5����,�t���H#v�ڒt�*�vv.<���+L����^��.�^-p�<���3͋��v��#�z��9�5Y�Ŝ�9Mfh{[Y{�i� p�u�����Z����m��~��l[c^ڗ~�
#���(��1eξ�v�ue}X.�W8�ocG`���+w2�nG��<uw,l;8v=�t����w��%�o�p�6�� ���H|�����}�^�ʮ��C�^��in��o��g�\������w#\���B�9�u���
7�m����YF��˼�4<w<kϴ*��R�sDz���y{&�|Q]\*�8��ܦ��Lϛj�����y{Q�)�/ts���Ym�8�+f'��䚻�/qGH|���7?�~k�rW+EH���麘��c5�m����4C_y�O4��b�|�X�ポ�e��O��        ��p��-�-���`�Y��-��Z�Y�։�qk����:��b�h�U�֙���6]ˬod�������ZX���<��w�tx�Kx�F������Y�m��8�(���Ŏ/�Z���ϊ�(���Ut͜�߼}���[�ԯFՏ��F�m��l�{5^�-o���v���,ѲI��l��xt��n��w��o%��uoG�[/k}�U?��0�lګ�Ƨ�0���Q�����o�2l��m]�.� �GWl��>�X^��ԓ��}W�󇚷�
#X������f�W[�[�G��q��]Q��&>�z1����jg��ûaZ�^o�;�÷��2���xg�!el��=�]�'}3nwT���fL�x ���p�=C�ڙ�L�iͯy.o���c��\^舖����s{�1�q�@��a��NYH��_�ۗ�O�_�!�:~�<���_ɥA���o������n�ě�܃��w����3�1A z;������ �ʃ�4��d�vUR��X�ic�x#B��LWL�/T�4�G�J} �n�|��B���Kns�8��*���xpf�.eǹk��0j�j�x��w�h�LS�Ffm1��v����3T}^���[6����\������Z�w0b���pl��И��P�<�����g�d0�m���j�m�����r*�D�0 �hbʰo� �
 ���y�(:w�E=��[n�k�MW��Ж=����p%S�LWL�<��ݺ�\WO8�~{t�����G6�]kc��=QRdk>�Y����yڵ߫�1ò��{6��me�q�?�)Ǔ��O��u?[6��L���mM����w5��;�kc����`p��k7��n��Y\L84�Y�"X=��26��ߝtn�4#�6#��ѠAT�]���}(�K�;0^�0��_�v��9όahҦ={���k�b�LWq�wȮ���dm{#�4p �>B�rq��ۛWc����.�ދ�gI����Ŗ��3N� ������Mu��oB�7�������'�kB�}_���ls�{O��dm��,�g��VI��}_���D�V��Oѓ0_Yr�2�a�}-���a�/;�:��x�Y�l{x�z;q�����λ7�N�J����T����` � �	9�Ts. ��GZ2�̌I�=h�TRGĘC��$���}:+�|���,�&������0��+���	�̻���&���{0���N&O���cZBղ7^����ZCt��\�Q��;R�9m�pvtԲ�f��U��Ͷ�]-h�N�'��t'�X��Z�z�j�Q��&~ݹ�R��3tU��y��4� u[}Y�]}s��	�;T�	c���.�8���b�N��O�V�7��R���a� ��y��=��QR��s�~*���J?�����ߋ��կ����?.p[���_^j��ݟ��<�80�ZVŋ�0��u����{G.;\�<���ۛw�q&hb뜺V]��!�@5�܂��Of4��UuW:�:���t�W)�� �Q�-Q88j45q�<$?Iٕ�A�e^��	��z����ѵ�,;��~�G7]D}�k���$6c̝��O���b��O���EG�|��A�jO����
��&'�K5�=�q��G-[�H��_մ�ˁ(>�ˡ3�4?�M��Is.��t�a�q<8���^���UL3�;Sm�24S�(�R=��l���y�y���4�J+���i�N�+�6'�6�F�;�:�;u��8�9+���'���}ͫy��b)��Ql����������e4=�l�t�z��A�s�j{�Z���Ӎ��m���3���?4��lg�����g��.���SKWO4��D��1�%����u�?�ud��\I��Lö͆s�«�3�;������_��;��'�.����Y���i��c����=�sF�]�^��7��z��P�i��+�,�����bj�k �1�J�&�My�G7��{�d��nW3�b�o�ڣKv���n�C�>4�΃b�)��v�<�4����l�u��g�����hek\�=�V�d����`��[Q&�c��\���W��f���4�Mn��=��W�xٻ50�5EM�.qE<L�kL��S��zSc�馤��,O�AĲF���<P|��2���Pc�1[.�6��jy$k�m��Jփ����]8�5�{oe}�p��z�E`��w��e���A7q��c�ծ�:��x� �A�=
�״�4�s
&"����,_�vi��{�%e�**��ۏ�����HXl����ƪ8���{{haiM��1�<Q��!x��'·�nq�"��ުN|�ƭ�tZ�V��Oz�������N]�=��qv�9yuu��i��VրZ4s7�wÛ�t�F�E�fb]ů��:~&}�Ib�c]L7j�}u����OsU��6�5�_ͻs�Ge؞��67WJ�5��ЍAvw��ͪq���G���WOgNl�o�o�ɾ��*�:���Ի��ox��ӵ:�۩�zfb4��i�F�Dڜ/m���S$G�Ь��v=j"6&��دԹ1�.�-�셭�f�k����1��AY7����h�]ܫ��U��v[���j��j�v�y��Q:M=-�o6ƕL���\���Ob'�]EeU�! �T����XtNpG}om`܍b�&��m+3��Ê��\� ��%��#�̫`�!Fv5�V���w6~]�^���+���*���CRߺ�@���n�UD�k)�U��t�,���zl��ͪt&��VLT4�����wcGj�mm�k��<������w�:S�n�~����]��V������Nƴ}�@��ͻ�rnW.�k�Y�D<���C��t�
���r#޼�1ٝ\%���x
x��j�W�[�t>kϏ�w�Yf�!,iW�<�iŸ.�u�.q|W-;zu�8ѷ�ǵ���5 9?��{ˇS�D˺ۧZ"�1����)H����������O�{��<W��l8i�l����&����Q�-e�M��
�h����j7�� 1�WI���esu�M�A��Ĕ��a�;gLM"�K)'�O�A�q�Ppy�O8A���w	3�0d��n.ӻ�̜Z�X�-ڊ64�嗀� s%�9��.�����p�ͧ���У���⚡:I���%7�&�)~}�lk�3�٘��~Up�:�A��>��T&2�����r'���r����+�1R$7GO٧�~���4�?B�x�� 怃���S7_bM�nA�z������ ��=�f�U�f� ��A�g��2�����Y_9"
X_<�N�Z\~�+���|���Q��dt��.U��n��{�hӳF�<�ֺrK���-�����69��s��P�5�)�G(���D�C��f��ZmT�4��*JX�1�M��5�z N\����UH  ������m6t�f;��ׄ0|5;��A���:����x��p��x��x��P~��8r�,���a��@��[��"GT��ϐ�D#���D�G�ӿ�JO��<��T����)@���R���v_�\~�u}g��*)w]p;�9��5!���Jɩ�n䰼������]X�l?�V_�uK+���PO�H\7}'OqN�������7�E 9)J�0.ֻ'�6���;��p�����^�-�c�#�O�t�r��w�l�<~n1F���� ���	jQ#���w��[Wl�P�u�T��-c�dU3�<od�G{���!��i� ��9!5�9�V����a
�e&�cnQ�����ff����9!��$�H�5�iծ#��М��=�8�D�9Mp��9�YU�0c�lM���%u�������]���O%<���!�15�بoz�{����R�R�>9�pկi�Q����P|������~]1s��]��i�[9ӻ�R:V��U��K]EQ-%e4���\Z��ӫ\�8�s`�����̷z���p��[�dguғ�R��ǿC�+A<��7��pˌ7E��͞��f�n�=B8�;N��=�:��P\Z �>)���_b��^���[UtF�:������9���;h��c�l���Kf�g�����2Hw�L柢R���f�-'�\;ASe3�@���9�7#����9Uyˋ�g]p�҉��x^���w�K���	�؟�Q�h�p�<�	�Q]X�q�qP��S�% �<��T�[�{4e�v��2���Ĳ4V��GT�"fh��yj�m~�{�E�kq�_KU�0]92VQL�m��ۈ�lc���ѧ,�'P�7ly���f���$�g8R^(���op��v��;|�ND��Y.�W�E��Pں
�YQOQ�l����x=���h��@@@@A���L"��;��b� X�7���?�_�ڸ��L�z�<�Gv�c����!��6�r.y�J�OY���G"��wh�C���Y׬	=�1-=Cjc/p�~��<���bdNUȵ�W��Ӥ�\��b'y³�+�����	�2��/��wp�ٝ+�Qchb�p�\<���&�y(���Q�ӂ��r%5�<%�ѱ�W1�=�h*fu�"8;�WZ�s7(�j���4��{� +�2nۏ�:-nbc���v�q](*n��P����QP�	�H�'N���oƗj�l��X�mQ/����}� �U�آ|uQ�����͑�H#���Sf�j��N�QU3L�e�1��~�:�?��ƳZj�� mñtL]�V�4p�s|�̢�ʮQru�Օ����b)}��Gl�|si���VV��ǟ^4`��^]=�Q.�s�5��
��Z�k�Sts�UQ� ���X͹��s��ݙ�z2ws�2���b#O	��v���F��2�� 5��r�GTN��MS��4,�i��@@@@@@@@@>+�����^������l����&����Q�-e�E��
�������K����z�j�h	��tq�=��w�{�ms�+����U���zK����!����׫�JiաPyX����;��2(i���I�cX��I�  ��b�F"�\.�n�����R;\������c<��Jh=U5e�!:�����r/�I�T����(�� bS~Yϑ�c}	^���O3��n5������ß䜃��r����+�1A!�:~�<���_ɥA���o�4>.����o�r����ί��������42��7�O*��<F��b}�qVٛ4n�/1��a��"p᣺�hP~me�t��&?D����g��.�ֻem|ŕ�k���{Q�-s@@@@A�S�	���?I�!�� l�pw[@�J� �Ӱ|$���#B_49혶�z*,w�i(��l0��v���ƍִ;@   }�xl��1W��� ����f�����j?I��� �\�~���� �&*����$�3�<��'�y���XST:y��丹�Ԓy�{PfM��/�m[�1�=��tm�w" i�P~��7�B�:qA]4AB�{t.�Z;��7
8+�gn���1�"���s �8A����,����ܸ�u>t�]�����K�ke���s�io����5�א��κ v����Vd����n�d�����f�S@��.n���:x�6��p�RMAi�|(?.��>���[�]8�=�H�LgGjF�v �l�t�)��Gl���2�q��䨨h�����y7H@4AT\PFN����6�L���n
S�(��⺘�9}�]kt�%��?>�D��˃���Pz�SRb
�\�#^��u�7��H�˹��u �h��
 ��],uP��2X^\��\Ђ;A�;uA�ޑ��)�t���,���¸�3t������8�`F?]<� ��q�� �7FVkŎ�C����#uu�i�k!���Ž�oT�� ��>r�A6���͘��|� ��Ʒ�#����wb;[>��� �ΓQ�\�����b^]����hʢ�F��Ə���|�np�s�_�SC_4�UCD{��f���+�_En��b����߻b�U[�I�^.%�+ �H�-=�z�� 㭎�f��7jҰY;#�vg��0��?b&��{�3lC��I�54�����QQ�`�w���Q�݌�z͙���c]����g�`�E�o8J��^�uv��t��ǽ���w���^ſ�=���x���ʧ�f�����+]t_��\TQ���<������D���gI�fu��"q�i�'>�     "H�"�Wy��=g��Ym�}Jٽ�M�M]����>Z�����?5���U"���Ԙ�d;�m;L�8n����2-�:6��(�(�����<h�ڂZ�af�ʭ�0���K�:�KZ�d�З�	}�ɨo����w��rAT'@�/��yY�68{$k.����f�{�|	;xi���CP~~�4:q����9j�w�����q5���3���������$����A��� ��4����(�� bS~Yϑ�c}	^���O3��n5������ß䜃��r����+�1A!�:~�<���_ɥA���o�4>.����o�r����ί��������42��7�O*��|F��`ݷ��6D�ִqr������?9��?��A7:�Á��õ�}�%�c:�/�49������Ӥ��Z-��%�7t�W���0��45�	�A��폱��b
Lo�#����]$�m�X���M@r_������S�d�s������?�Q���� g?�@� �G1� 8k��� �������s�d�s������^�'��r�7pn.��X~���v��MͿ##xq�i�U��A�������[��Ӳ��v����	�|r4���
̮=²`lmÓ��Mh�TP>M������t��w_J�g\k>^g��t�
y-��Y�hpkL���xx�(?KT��Ai��6�{�>�x���(?4�K��^Й�c���W���V�ݡA����[���:�6�w����'IO$1�1��FѣZ�� <���#�a�ỵ���KWG4��!�s����ˋ�X����a텔�k���r���S��3O�>�8��H5��[������[=}�j7M�:��b׻y���+x�b=�.	�k�)d�I�&�y���4���M?��r�>r���a����͊=N�ؚ?�C��n�����q���!�"�7���\߾�F�=Q� �j��l��O"4ǹ�1,�ֺO��}1G�OGη�ʺ�'Y���TQ{�����m�4rR��)���CS{H�Ъ7,ۻ\�^�֯ݱWj�S�`�s�V��l֖�ᚷo8
'oA�yk� �n�k+wq/�4}���{3�~�sǿ�������
�&�2�Q�tu�S���&7�v�s��Z�V��Y�m���[��a�қ�4��|X6�f��V���CSm�kC�=\.�@"Z�Y��z�yL�v����6�����Vм��&��<DԙӘ�Gk�'�1�&����p���q���R<�^^)�(�d��W������Es�b�˞���X���ķ7+�L�vH��$r_�������=��������oۯ\Lzz���9��F�N5�ôl��)ic%���-.�CZ5��(�-SǄh�.zJ�c�ίh/P����c\/A����!eE��E5TO�������v��?4Y��W��|I���-�Y+������k���sw\>��j��Y�4��S:���V��::7���p=���]�����S#,�9X.ឤ��4�`�`����Gp�:��>R�u���K=-�FǙ��I�vz��̓��k�!̖��:��� 6�#���� +����A�އ���d����uU���z����87��ˀt�O�69s�PFN����3��M�d?>G���%�{3�<�ʣA��2�����r����§�������4��&��Z/�d�x���f��I�M�?/W�:��?�����ʿl��<�?CL��A�6����N`��!��;m0x�R�]�A������	�ʂFtxf2�k�������Vպ�R���Y;4�/�A���8�H�J�/���A��<1Sc���4"8.�j*�^�`c.?���pz
�FƟ싕�*`���[�ם]�L]N�|13�h�wB�@��t �Z

����q(?8[e���mM��о7�;U�?�����9n8��K ޞz�"cGk�+@A���@�j!�ǎ65�w��~��XG.�hc�C��&�k"��55�6����1��K���A)�t3�#N�c���(?MY'�c�l��ؚ)�m��IVd��/tM�^�B�xX��I�0u��_(���[�*�&?iq��w�P~^�8�w�yA#�;p�V$�+,b�n�����	�p�����J�F�{�>�8��k{��
<��vm#/��IQ��lPi��ɦ�4�8�؃d��K9����SV��E<-�^H�ǻ���A�9|_Jw�Y#5��[#?(�q���i��ۡ�����<�<W.�o��Y����#��VkeF����epǹ�0�n&�_��}+oԥ������e�[}
���o$j*�!�3���xJˋhM%��Gu�'^����G#�����f�ir����W��Y�b}҅�R�.����8r����VINe2�7@ �;R9��b��˅g�U��W]�]���5�ȝb>(�W�멆�c����}ŤQ�Mz�����3�幎�ŮiiMЫ�����LO'jR      "I�R�,�~��-��Ws�<DT��W{�][Ž~t�L���f><v�W��Kc��ġ��R�a�}A.�M��C�u�;ul���{�\#��2��4��O�f�X����|;-�n��t틪���i��˟�ژQ��Ÿ�x3�h~�Ɯ�4�0�"����Z��k������e,���C�1g�R{[Fe�6� W���)poG�]�u׃�ӫ-[>�<�'����Ӛ!]Pqs��{jǦeyf��:��� ��1Q7]�8AT|��Ot|�(5W�k��ȂI�5��~��+�E~����mН\X�<`� �f��[�������ɘ�Vى0����������̑��r-<AH. x j��)�8�D�m�~�"�����3.�e3q�F���v<F�g��!����S�������e�Y\\缒\��I�T?f<��m'��,l�*�����))��S� �s�~��~���/i��jF�Zm����S���(�ѯo��'Ru%��*�2t�}���Jo� A��<�lo�/�٘��~UƠ  ��Խ��s���~_._�?��($/GO٩�~���<�?B�x�� 怃���S7_bM�nA�z������ ��=�f�U�f� ��A�g��231���sC�A;��?8{a�4�)�^8��1ͧ��%M#�����24��zb;Et���+)�0���٢�K��z?E�"�n�K#l��x��D�K��j���@M�o�\
�:hH�4@׊/:��X�4�L��3��������l����_�A٠�j{dhA�c��yպ���Z�Pܪ�cgu���묬-kjciט�c���Ǌ���A�q. �(94�U�7�APu��
k؂��е�Yblm|�Cm���R�H�W��q���yk@׉p���b
�W�n����Yq���~����$y{�ڸ����٭�.^Y#�WS�re}S�����wx:zP~�!�x�?6�P}Jft������3&�'K�5C�U����f��~��@�I�`�A��ǆ��t=�BA��f�-�5:������{��o����S���.a�����JH(�Ç4�<"�=����j:��0�H���SƵ/<�.2�NH46�7��r��1�A���+��T���p����ښ�hK{�6@u:���A���H��;A�̃E])��E��C>�e�e]�B�['��̚��z��#��A��3�jOwo��>�L��,6E�T���e���/5ta�i�v���OW��A(P|��J���`KsN��+G�<���}GG_��b����dɢ�1�!֝����G�ڲ�.?�[�z�dǯ_$ð�d�v��+�Z"b�/����u�U�?�M׹z�����4�w�q4Wx!��ý8�q'"�ڇJl&G�D� .k�<m�.�������/�;� �Ӄ��gE=Iu��$�2W�C$�s�	c��A�U�U>����F�U�����zm��؞�ESm��m���)&lE�cO��jOz�nի�h���3sV���ʹj�kLL����kǸU���w^(���M���A�x�M�8Z��9x���ѷa�6LDM]������r1��9��-#�x�z�+�:W[U��^������H�]�Y�	3�_H���a>^��D&)�vl���7�8�=�T�<��se��6x��4�=}8������HU��Snu�T\�E�f���E���V:V�[�PPS�����M�C Y�{v��Ҙ����������]�L��g���i��p��w�?EU���ך����~+#�K�7��y�U�۔�do����kF�4�v�nm���%�g���>�4�I����b�u�YP��v��������t��	sm�?������62xr]�y�|r[���]�/.w��"��Ka�UU�)�V�l�n�t��8x]Ta��hP���v͛��k�:�T�\95W������Z(�HRã��q�}���$��h���ױ���PA�=�>�<lQ�����r�^(��ڮ0>������X�4sO���A�plsy�W1ed4�U�[��}��F�����J�\|a�k�@���Z4{�$��;r㝔�im�	UL$��կ"'��H]���C�����vۧ)v����Ɉ�_�h߰�^�*����N�v���d�s��ZF�È#�ڃ���!|GȂ�ƹ�����-����|#W�\jYp��3�bwm[��g�Q��̙�]n�0��Q[	���pD�2����9���Ř��1��}�T���	L�U��%�C��'� C�� a,)wƸ��a�[�.�{�ͧ���f��<�@���|�����Yl�pl���-�0؀��X��q��?l�I����A��9� ��%aFg����~|�4�K��f�y��F�q�<<e�/w�� $��˗�O�_�	���je_�2~O*м^#|�9� ��w���ؓ|��~^�� �u��($Gw١�~ٿ�yP~���7̂�ZPkۥ�e�s//)37Q:{����!�0_Qo'R�I��_z� �C�GgpA��=��l��~��3�<?_���#�mT@�sO&��Ik�$�o["����FaX�x"�͡�5T.pe]��&��O5�t�HA��3uБ�r{��x=� �[Mm˖�4[+#�ݢ�b���Sa�d�Z����t���.� O��q~��ɠm,�*
z���5�H��A �jBghL����Pbls�dWjGG��y��C(�|W�������w��w�o^� B�}��R�:�w�l�$;��h ���`,q{�L[i��r�-��k�mM-T.��p�r �Ai�A �A�-�v��{NYi-���kEYUd��4T8
ZW7�t�s�n�x�?����C�P�k�h��Ę�у��k�Ғ�l�a|�u�6(���\��5ѵ�K]�P�a���^&a�LOQtڂ5�a�+��8x��l)�5W|�µճ:����G4�8�^�S��8�I<�P]�P|gi i��9*Xl���>�Wl�P�q�S��&%����j"h�  	�{��RPl�.�W�Ŏ;��V�Go��|�t�9��OG��|'҂��)�5�}��df��\5S�qu���i۫�ke�tkG7��tkF���� �ޫj;���f9��ol�����r��8u��X5;��k��'u�Ctp�A�N�}��0>�f����s�P������P�j�x��\����r�0y4A��AegYZ�,�&
��Im�Q��B	��,������hA��ͬ����b_�n"�u%��R�i�|Y �di�k�C�����9ӈ�|��>7�2��
��eC���$�O�p=��Є�هj|����+|mkn6Y�=UA)Z���xׁ��q� ̡���99�Na���τr/�b|ey��l�i-;�T;�8c�W�� 9�Ph3k��o{Wf�����٩i,֐��IM�N�<��>��t�B+k�V_.t����UJ� ���ϒGցĒN�?C{���Yd��5��ϭ}�f�� �`#�c 0�	�g��m��=��+c�M-ή�i����9Z�ǷV�AН$ν!K�4��&��}��+c��]4�OPu�׽��A&�3\Ƹ89��GPs�� �@.�z�i��i�dQF�#�֍5ԓ� ����&����r����S�R�q0ނ�2];�	%:��5k-]�5<��~����Ru׏��*		���5[N畮�=4��vǲ��P�m;N�-G'J�4�q�T�*Zx���Q41�1� 4��)9zTH�\�Ϸ{Nߗ�q�����[��w��s�:.i��D>/:>#�6F8��	�K�6r(��Q*94M�5�O=*ӝB��ϒ�3Ay#Z9O�.�F�aE1S�\����{+�ߴ��`�T䠗�*�Y0~��ս��oO�����ޤ� �e�����W6��v���?mjO��_̣�&�>�m�S����*���2}d���ս��j�r��J���_̧�&�>���|ݵ~^�_�a�[�?ؓ��?y�����6�'8-y�r���;�-�ISQ����4<@v�x�����yC���ƽ�i���s�ġ�7��f4oq�6�ki�|t���U{=��#�y�UD����\lvc��O��ɫ�LX�����R4ν��ΘtkJ��91~:���ɫ&ga{�4��F]刊k��	�� �$vI������UOf5�g�V����WMSى�tk~�kp�ڮ�s��7*IS��8�û�`����N=x�&����[����z����=5�B|���ryB�i�܎��V7^��S��S�}�i+���s�$�da��&�]X{G�x�gUC�8��3<�X�tI��׋�����U�!<#�,�n_��ܾ,k7�_�*s=�:ڿ��������QSN���)f�����h��w�q8D,����M�vb��h�Ƶ|cIs���í֮�J��#���䴗���BYd�e����|T�+n�v
�h�u�. kY#%`"I����cw�� ��A'T�a+��������4��D�C��OD��Iwz�3���?�H(F�,����9�8*�qm������J4 ��p�״�k�PiWln�<g��U]��Q��� {y��ǽUB�ɵh�� XѺ{wy �.aw��l��u�:hu��-��3�+���7�����F؛O%a����Y({Z�@A��zN����8�`>m�����g9�s�5A�ߺC���t�P�fu�jZ��㆜4ƹ��8:����_���������]��nurTɠ�ސ���%�<�%@������`�Eޱ�Ydct���5|ҟ��gЃu�l�vW��t�b,WeM�p���|h��������N�%�q�4y���Q�f�)�,����(67З�����?*��Pxx��^��9�I�?/�/�
�¿�������ld��T�x�F��s@A��者��&�7 ��]� l�� � �PH��C*�����3�o�$z�h�tR1��@Z湠�Ђa
:�tr�����gnuV�������Ijq񤍣Ƨ$�c��y�\�Ӧ�u���x���/���=w��] ?C���:Z;��Aӗ�ȂX`��<��4�����f'�78�׋{L���g/7�����͉�ddc
A;��f�gv��п���>���͊PWcI��f��~!B�^/f�y88F��IS$���G��q$��I$�d���2d�����
��5����t;�An�}��x;a�X"�(�������N�L$��x�>0�OڐT�Y�lwJ�}ƒj
�I]��,�t,sOAP|)�%���A#�7��:9���Gx�LewI}e]��x�K�l܎Akz����{���A�(�g�bx�>L���z�ۼ{����Ž.Y�������Ǉc���}��$~V�G;�� �ٓ�X�8nF�⫮$�x���Rd�2t�r?��ա�IGSr��
xe���ۑ�K�#�  �O.?M9A��[� �7�<Vz���
h�D������T�,~4�x�wC�ʤ�8� ��A��X�`��a����qOU[*�O!�.a�!�yJҩ���bz,@÷�6��w�wٸt�k�A����V���S
H�8���j��:\3�����WYp�S��m�b�|�w8A�61�l_$�cGr�W'9���:M�x����F�<�-p������`[�l�s^�A�sB�5�B�TQ�*Zc��x�l��:�5 7'm���G,E���c �h�    �n�>T��Ga��[G�p�PŘ�h#�]��)�.�;�y<Ln<8��C�X�8r�Ul��Oo�RHa���a�X^ӡc�x�z�����1x��^i�Ыh'tR4v�Qͧ��P{B	}�:^s���Ou}����:˅W+��D�};���:��M.ûѹ�����H	o#�y���9����o�\1�B��_1x���Dl�C �OEQp��
x��y^#dq���q�h �O� ��F�G�FXOE�Y�Ba�E��k���p�t����~�O�F����AȠ�]&|v/�N?�)b9΍�n��ߔ�lgFLC6ǗF[a{-��
�p4�x��}�B	��d3����m�^�IՒIE$��?B����K9�t��h��w�jee��O3ߢݜ�af�{2Z|[�n5���mt�Ԛ�=��i���5�{��2��;2㝤�6,%kt�2F���-��a��_��F���6`٧l����WDg��Oq�� ���M#��M`��;N��_-  �pA�@@@@A�G� ��_x9�k<���� �"����Q���3خw���x�l�*j8�MM\��Oo�Oh�Q��*;H���GyNԼ��^�s���Xb s*;r����#xs^�{��Y�R��R�ˁ�o� u�Y��%�m9�T�uvz�C����մQS���q ���]bڛ�V�͏ʮ(�~�j����t��Χ�(G-X���/�,�صDO8����ܛ�<�f�<�"N�]b�_�Dw�M5�sa���\=����)(��7r�k[�׃��ǈ�X\퓏�N��Ͳ6�^ɫ�s�3�'�#=�e,Sl�s)/6��)&/��}�iU�ȫJk�K��X�Lv�N��9����Y�N�O�߿
� ^q?
~.Q�,���oƪ�5n�ڿ�N��ī�S�v��,S:L9'�U����>��V��O�O�ۏ'�4c��?����*3����;ߋ?�?a�U���y������VD� W�;׉>|_V�#a��c;�W/�^'q�<n�ԧy�'Ư��ܻă�̾��/�^>���_�>��y������x�g�=L��G�[�s��y�x�'Ư�Ҳ`LUS�����Mc���YP����q�Z�G�Bض���7�sWi��ۘ�q�Y�5U�)��Nb:h[�ЍG|=�*�>2�:h�دgE�ozk]�|{��C�Md�P�Ap���I:����=�lz��. 4Aظe7̜����?���D1m�^!��he�jVih�6��Z'��09��J��mxZp���P�mt��RS���\Q�5���<2��@A��]B�Ԭ�71�c���Ђ;F��"&��9G��:
)0>#�����ֶ)]�$�>v�71����a����h��}4�Y'�� �C��Q��p��Hءya�>���֖��	�����}=����_7�������n�� ��^ˀz-��uUax0�4��M|�d.`�6��(&Ht4�{M5�2�DؚH�w�V�ZRx!���5A�,��-��v����L#����1����q��As�����   ��m�������`|?%$7���N��q���8���؃V���9�:]��Γ�K���q��Y���x���UCs�6�!m�t�	�� �h4iA�$@A�bJ9nV:�HKD�S�� �0�k�Ԅd��vΉ�%��L*�����5�G� ʻ(tb�H��1���&�٫5C)*��KLOg�@'W�V�����Tv"���d����K4F����p�5!��:󢦮i}t­�$s�5�j5$�� �+tbf�H�	�1���'�Y�]=K)+�KOg�@'W6��G��4(>3���Z�Hp�@�m5�o��U[{���W;����-��N���u<XG��3+��>0�Io�Sc
&�=���{�'�S�v��΃bM�3[	�;�\�Z������}-i���g�νֲ��/�D��-�Q�s@A�pF��⨳�l? {Z��̥`��$��y	��xUS�sJ�q,��޲Z���'�IO� �7wT!�Z�,��J
MGI �x�c[�֏  ��D$�?�v�#v���ӱ��옡�܋Z�[PG��3���A�\���<=D�Y��snf�a��S�)? '�Aq^��ł}y�LOI���[d�q�9�ܐ�I�7�r� ���S����6ϜR�cC�؁��@l�T�1�.y:	����*`���>�����[W�5�7FF�|�6�n�YY�T�\l���qDm���KPӦ��nů�F�TI�� �怀����\�Bm��,��:*k/xm�`,Q;�,��(�$%ĺH	�K�İ�2��Yᄪgu��Ռ(���m�J@<5�M�t��؛c���0��\��ў!���83T��#��LO�MS�.�1��t�5�,1=T`	���<�>�3�[tE�N0�)1�`�'n�>��O0jt�=x��B�l�ї�y�K�Ҕ�U	k���0@�?�A�;��$�:v��M9��D@@A�Fo�8��A6��3.v����4�\ֆǈm�h��p������B"�X���=�xZ��4tx��%�Z%��Q��u�x4�Euě4����.�=,� q�T���Z�=�L1�&k�
�IiˌQU9ᠵL�� =�*z(3�0��u��B�oS�0�t���];	6Q��G~[��==�Ɋq�cQ|�������>~7yB	O��q�P4@<�X�ٔV<��K�	�B�֛�B9]K&�-ps\ӡ��4<�UgC^<�T�S���ߊ苷�Gq�gV������ى���+SU^X_*M��6�'9�0�A�j�'1�'�p'd�:9��Q��b��g�νV���/�D�E�q�0ྍ����A����\�g��+@'��@�t&Ft3P۪��9���skl�c��_�o�ht�̳�Y�i���Qج���h��o.n<���8���dA��4��	<S�DJm~5̫Q� �\۽q����tvM��+���!�Zt\��\��<�!�H	�Th�[ �@�DLK��e�j����B��G����������i?؜<Qۣ�O[n2pS�4g�)�In8���%���ړ�;�/QU/q~ߛ��=y'���� ػ�/q]/^��� 3�&�����w�^��q�f#�|�`6��M�e#x���;�y���U��Y����Q�����:|Os�^kh]Gc���m��I�<z���`w������sf~�~8�9��m�vmU�b�k�s��H�+m{��Gēں��G&�z�����x ��uCGZ������5x��N��{��^$�M�'�D>2]���T���S�A���ΐ�g̃~�UD��㱊{:x��1��j4N�  �Z�rj|,#��~�x�)Lΰ�-�fӑ��Έ{��� -N��o �AV�4H89���ih4�@���:��}ҁ��>�
uM���[��y �%�� �9 ��A˒
� �c�ڀ�D�F� �@�Pr@AG�
 �X

��
� ���n�^�1�9Z u~R=(�S�� hv����@D��Pq,릨(��� ��?��np��u �1� � F�N�G@@@AķT,�@�i�y���� �yt���9      ����`�t�S�nGS��:��� �r@@AB�Pq��h�΀#�A���_n�Jg���("h�+�	⃐k�AT9u hc<��\3�wX�w�z�����a���7sx�����v���5��F�C;���^η6�Α3�ݶr�Tڊz:�ݭkܱ�Uvo��Y8ޝ�?��<	r���4�c���Uvo��S��i���8~�v?�Z��.��~�l߹���^����W�	�����C�:}Vٟs�z�״��|]�V7��o�ռj���7�~�?Z���Q�|�����\��A�j���l��C�ֽ����g��맘\%���n�����fӏ揃������n�{c/�^��l����i���N�x������Oս��B>�m=xUq�ܰ����\����ս��^���N}��Cײdv��2����m ���I*^��ް��E{gdacOj�8�y[��si�n��=ѣ [��̀���O��4�#Hk�Wju_v+RZwSTO5�M �����@p� �:0uA���=�8�V�Sԍ� 6�S�m�{�+�6��� z���{��o�&�4x{�>��7�A�D@@@@@@@@@@@@@@@@@@@@@@@@@@@@@@@@@@@@@@@@@@@@@@@@@@@@@@@@@@@@@@@@@@@@@@@@@@@@@@@@@@@@@@@@@@@@@ADAC���4!��4"t�Cʫ�G):�y#����߇I�=��:���3O��qJr?�c�H�3��������p�@���}���M��3����sF�������D�u>g#?h=��q��ۦ����<]�{,l#����ӂ�F4���Dh�4 WTtP�U4AOJ�_J
 � @�PSP��@�TAMPUF�
)AMPU���MQ��Tx �
j��5"��j��AT�"D�)�
� (�S]T�� ���j�5��
k�#STJ��T��
j�5R��
k�
�(Rꂨ)��*����
j��(��5"��j���PU(��TJ��j��(�4Tp�ר�Rѵ�z�akF����=ҽ�5O���#��[�Йg�ľ��6(���6�7ɨ�i$� 
�<���4J�ݷLk2�Wݼ2��L���k�PQ[�i>gH�}d(��us�O�BsmG)c�E�I�`���`۝t�m�DT���Xd'�
����1���B��O�1�!��uuu�Y-pi�:�KV�~��}F�ۏZ��	�O(X���vSS<w�a��(���3���N�rU�lLX�1����fxKff�[��U�8>y�!�G��s'O9\��vk����N�2����{W�� 
R��Q<Q�
���!`�CW�z�JV��Q!�I�@�<���fc�VE�?����Mn6����މ��|���ƒI� �M�)�*U^��r������N�)nu�y�()(%k��o���M��P��Q�1Hł���Vɯ��Dt�bΰ��x��|!B���� �GUN�e�Vkd#�+-[��c��T�.�y(�|릋*�l���������{���oj}�U8ɮ���˳<%�5Y-����;��I�4��`'�++Og�i�zjtzQ9�)8��D��D�C��|88IQ $d~�>U1�e1MS���50n��t��|�jYQ[���ȵD���wFE�֛s?�Żmu���$��3U#?�)&���9���Ս{[��em��w����o�!r��f��QQ��w����ۖ">�j�Z�\����D,[�H�Մ�hgׄ�Uo�o�3�,}{~��(e��?�w_�e\���˃��m���Ŵ�\��s��YW��5�:2v�_�ҽfR�e����fX�����U������1���h�lٹ���u�ho�TڵF��8,�_5CAD�k�Mu9uQ>���5�.s�Gy���䉘�x׼o���BK���m��uUK#�*��nz�L�Ju^�G:�b޶�����b�J����9��#kc�]�h�?/�ʭ��G	�b^6������u�h)�]��w��Tn�m^����lX�W�ĺt��LͶ��8�r�\N���6?{{Ҳ�n�� =��gV۟�b\��̊�Lp6�n:�$��qx�����݌j=y�YW�/�˃-왟�5q��߈�U������G�k�Gq+�vf>�j�N�ϛ)�s/dU1\�PZd�إ�   ������S�]�!��)䞺�IGcWI<�c[�$�3TG5JmWT�Lj�������*�՞Rӡ���T����yR���y����ʹ��,}�v�ʻ;[�����Qк-�Lۀ�)ʵ��lL��ƌy�)��8m��U���k�N� �cd��9����w��ֺ������+�u�m��n�p!��g��]�����S�T���j'�U2�{d�)�#g�^����n�����&�G$�k� j8�-�W]q/9�'�=U�bp=�-�,��*�&�)B�D5�P�u9��j���d����§I���Z���8Z��]��;����=ڪ�ػW*e�-�W(c���y;h�Ĳ���2��y��_����EuN�ȫ�U���1���SI�F�WU�n�����p�UuFʻ>��NS�Kb>��MWN���m��0<d����浱i�wNǍ~�J��S�Rĺ���w���]��i������y���l�x�F%����3/#��#��6��Z��Ҳ6��<��84-o2�Y�4Sɋ�LQ\�2��Y-�Gz$&��E
.sX5q��<��|e����P	�׻}�#��U,�I)����)�+��NUa�͌�j���ޫ���h��+z����V�o���Ԙ�ow���55+bi�J�;�S�[U���.+��,�f�08t⥬�n���62=ޕ=��[Kʕ�u��2��:x,v�����#Gv���?��vaoVѹ1Ã!l���<��֊ǈn��۝G4�8�c��4j��3B�.�띚�3�%M�T�A���5�DJ��ABTéYx��B�j�i�`�ϖV�4yI*�6�t��^&�#�5�h|��B�*1��ۼ㦩��c5>򿵳r�N�[��ּ�{~�K���Zڣ���yk)h���w�VR��ϯ�:~�g^�ǏVuX�ΐ;lR�Y�}]\zxN�U��|+!ku����O�U�{j�}ZuX���q�UKͶ�d���c�9j��o��YJ7Z�z�̬��Wj�cG�a�� 3�8��O-⛨���7��Q�� ��^E]_��+v��)�>2�oi�MqW�ac���S��9/@�����k�)�>U:�Eʖ��3��Z5q�@�yԯQL�(LD�%�{�',p�Wc�RE�t-���k��I>`�)Ž\��E����� ��Q���K���0?H��J�� c}�sNͿT����:�]%�~�������޹T�L�s���
�\��h�N�9c�C�M����&�ڠCc��q�s]�⺧c��V�:c��j��3�gTM悘�6(���3�!���IW�,�<�'�G&�p�|�\1h��p|�p�#��W:6��<�F���a��4�z�S��	ed�I�1���q�4v�W��e1���n
�
L�����hv�K��M}�av���.�i�PH:���)���]���c��S��.Rg.Μ4�����QI0���x�3���5N�+�+�V�tUG	_=���R)ǒ�����<c`�;��׉���dT�e-[�hs����u$w��c�Y��ڮ�gV2�tW٥.wZ��Ζ�YQp��S%dΙ��\I[M6m���۟T���
����*�S���z�t�DN�L�8�@�BF�q-=�9/5r�i������v��|�R�-$2Gm��������A�й���Jk�&�Ol6�^�c��/�9����l?���f'��{�7����g/��r����T�3� �7���r9��g���k�� ��f'�A�o}�����1�����ĸ����p�:��UQ��v셻��i�>:�<��~�=�IȵGfbty�U�/z:��,
״dZ��33�u�;�V{n&�ۭ�QR=��uo��.a.>��fEsMZC	�r�j�%nW:�̮���z�\ut�R�W9q$�.�S�X��S�]`H��ȼ�(�:�5�<�4q����@i�w�䢘�x&>Զ%�rO6�0ݪz|쯦���'��BDm,7]�:/\��g��vi���� P����հ�����}��CwVp� w��E=��d��|�B���s�z-���v.}�l���`<W�Xi�v]�<i&/��Z�Xd���'1��-�, �,:뮺�(�����ίM�wb��T�o%vȣnۘ�����u��Wj}Ek�+�%1��Gk]�7�Y�D�ŷ��-�����N���lSz�nw���ٕrM���z�.��UN�o�
(�ym�<P�*�>+���xB����֚�O�<9�ξ�8%f�V�ݭ˂�x�Pمd�������j7���n:2��z)��;r��N^�4�է���c�3�ǅ?��e��m{�l��?��џ�L'��;�i��#�O�zŴg�
Ez����G��vU��3:�n��x���n�j��*I)�)��x�I��^<|ʕ��x���q�]X�ٹ�U�11��4¦�)@!�hp��آ{Q6�������]�+�UuC�j����ѝ���nd�M\cU�UsE���mb]3��,�bK�lnc��W0� 7{OyvK[?��E��W�v�u<�8��y�8���0��L��̯]��F�)�u�(�N�S�"R{`m?T�� ����Z.��͊:�-��e;5�{sU5�SU!�Q�E<P�{��6~m�{xŷ��i�U���C_$Q�6�浡� h аw���C���؛�c]!��*$���P�TJx�%q{��*�j�b(��P�tӳ�B�f9��" �rʞ�W�V%TT7�n��������9��7�hu�4<�[q3\i<VY�E8����4��47���nu�JH��+\E�ͽ�1������(�W��^v��a�j�?�K\|B����O�0����0&��q�uaa�H�\�7�}ư{�;7��U�=.�D���m��a�1���V�q��`�,:�;x�=%t����,l�.q�v�|��ٱ�!�a��k�d%��[$O��-p�*��q�1w�\ǯ�rN����C�`�`x,��,u���
�FRΣwR8��woj�l�4]�{q���-�k���8����w�\n�����'?︭��V��L2�E4��4h�*�LG'�'S�z�Tk�(ᦩ�&�G1"#�x�pN��2�41VLY.8s6�����3a�Woh紞'S�Z�e�4^��޲�߹n+�ie7�u?�~\=���e��[�[_q�=�0pw��s���EO�q� ����VVsE��?�*lP�Ѭ�A��S[�Ё#]�Iqd{�x;�ٜl��Ger{1N���v�����l��Ax÷;����hRL��NZ�@�$w�[�7(�c�B�X�Ӯ�Y�,z�lf}}M�.�=mΧ����K��� �(*c���m�1��M�3qv �̸��lO�覯���ٽ��*�4��ܪ4�[N��^@/<�y�J�u'��#�	Qt�!������k�>*�W&Sg���K���w̻�z���T�k}K%\'Ic�0���t�Q�v/���j�o��4d��ŏ��5���=�F��e�jx!��#��U�X�E�+�R^�ਉ�Ú8�H�5k�z��ü�+�kOV0���|�zq�S�ן�yM;z��?~]=�q5���`��+oT�+���'�Je�3YAyԟ��Ğe*0��{T���]��'n��غ,�Ŷ��5ޞ����EOOY$Lc[�É]ke��j�h�4F�CB�ɻ*�*a�����2T��	Ծg���O�E�"#�\�U\��S����LG����5�MH�$�L(��Seq ]NI< �#U�Tif�G���mi�)��-�m��ӭU���kc{:�����q�6nUtv��Ve�g�52�IU$���L�����x<�#���MTOf��Wt�F�/���Ҩ)��5ϷFh�=�u6{V'�[-��RH�Z����u��� �t��jٸ��X�Wue�m�U�)\�����5Ʈ��+��J�]3��%Ē��ۦ�U؈��4A�8/ZC�#�H'0Q���~Ǜ�n�
��YD�n� �Da� k�I��\��U�K�q jU7�hg�����7<��]�*�����Y�'���j	խh��	<8,�t�ڋ���L��"��Me'2� �l����\%OV��i!x��I�ϑ��y�>�� M۷.�ڹ�g]uW:ԍ9�'q^ke-��w�.���VD�i��j�i�n�r��'""���<'�wj��;�Kd�bC�m`ŐR���Ja1�{��n-p�s�:�9,U�~��ѯ%�t�j�W���     ��T_m��Gݽ����]a{7Ů�w�����sc��^I�'$ᡤ�G�\ĝ$�<e����7N��N*u�F�����f��[�,�R��r�C�b���|��h�)ٝ���㯽���1���� �~� g�}���� ����]6��������4�vW��#�Q,ճ�Nk����5)�)��,~�`�����'�ubs#*��r�]���O�blCä_� &OĩW�� ����(O�GD��^d��쉻�_E�eb�}v;�`ed�º)�'��9����/\�H�"�����-:�ӏ�G.0�{/Qg>vR���K~�l��6�&�B���<S�M�]��G�����q�*���&̘�b�]��-S�}[=����o�p��I�8��^ܚ�4�N�w"�M�hgvz~������X�Kܵ�7�ߎ32��<m�l��Li_v��
�v��"֖<�wV7Q���W�&�'��a�r�g�<�E� 8���YTU�B*��J��x�"�߿Q�_�	>L-_ow4�o;��U�B5��:̀�j�8"#UwOqI�M& �|pO.B��ӳ<D'T�ٛh���s�%�J�r}l�6:jGH�F��-�fm{b�S��6����ʛ֢;:y�L��
�9�rÒa�k����L̨̝s_tn뫏2�2v��dM��Xcpwr��8��T������:p�qZ]Ud�"���P�7f�'��Ѯ�8p:,�.]��;v�gl���/GO%��4W�j9���ܳ����9X���=a�n��U���S�h�=�F�5oՆ�sו���Y�e�UG�++�}��V;3���U���]���@�S�2���
���Tp�N�v�׳<Q�@��K7졍�x]�mXV�g���u-�����;�x���J������ۮ)����˕[�=��)�xLg�
b���~���g؎>�4f]��Ϟ� ������@�����]�3����,� k�'�,~<L��o�Nј���Z����P���$�>X k@ԓ�v J�vu��JoƲNe�xͶO�L��f�
��KX�:ZƓ�J�nG0��PF����ǯ�ٯ�/�ާ"��O%�yk�i�=>���������]��T��o�,uI��N`��LG��Z@Ԃ�Oi�Q	^�#!Μ$�k���� ��I�U�w�����k��n&9Y#�摨sx��[�U11:J�����KΏ>��Vw�\�(�G�����8��f#���n��X�b��� +�\5��G���l��D�~�/�Z�B�U�c�F��ȹ<������T�f�mmnñ��z�d�ѹ�M�n�D.�;�Ǚ���]�n(�ju�|�E_�T�9�v]}���[���d��-��
���Mi<�y|�N(�u@��:̥��w����̽��ͅC��3���������|mV����}/66�����#��'�v� g�N������(.;IO�����vhp��S�Y��MO5m~1"��\��E�>�4�-�����{�p�;zH�Z���'� k��C�#�Y����G�{����KfX��X�YJ��� �V/���䜦9��;��592���D{��=��H�!��D4�CH��_fX�t��x"��G}4��s��.�w������>����4��,���QPb[����sQ��А���'S���^bi�R�>M�����8>`��c�����{T�#f݇z�f��X~���IG=��qRWX��qpq�A��G>EG	{�#
�����<[.<˼9��)�I=҂������KA<H�ڼx��ꛖ��`M���s����yת�,0�j��r��5o�׷�d����G���q���ǫ1��Mx#�ٯbi�	N�B
?]�n�v�O:��'_6ǲ_*r��V�n�ۮTU�l3�<!��&�o8�M!ڍ�p\o?76�US]sL��o����,Ɣ�=���ly�}KV���TݥwQ i�Kl���ݚc�0VO�F۵�E��V�ճk�{��ѶFU]�t/�~��w>�*��ͳ�N��/��X���d�)�oR�����:��x	��=�v�U�k�'���/h�n�TJ��Un�KW� ?dug�_��q�~���x��8,��A]�i���̈�'���L*�p�����5%� z��X�Ol�m���|3g���l�PE#[��C�.�Z]x7���?Vq뙝���&u��w�W�?A������?<�e�݆�x���ql���=e<2D���_��h��d1�˵1LO��^ݻ������=�)�ַ�:��@�{��ӈ�G䥕��a��v~�9ќY�Y��f�m8�aBN�7u�%��Wq`�Wy9طn(�p��v�t��N��߆l���]4�H�PSS�u��r ,�5N�sc&f��^��(9�W�x}��ok�~#�C�>���]��f��+]6���.v�ECgm����CUJ�\I���M�����S�7"�κ�����u�/�����A������h�N�s�Ĭ��G���j����%nlK�YcĶ�O]w������KM#tm �I|o;�r����W��o�����h����{2d�6w�v
����EI-UL��	4h�8��_J��<ʰ�v�+<k^���S�r�q�K#��ɇ&����������ah���4��?�V�+.�]3]ȍ2l�ft� �7��{P�ӽ�ӊ�L��a	ׇ�X6�m�3�4B���L{�w_�E�ܣfMsڪu׋;EY:F���z����U��<��z=���뵕>�[]��Y���J}��Ҟ�T�3v�y�Wn��Ӧ���lъGl����p���k��T}faubnLO�b�E� 8��M�R�� ����(O�GD��Z� �f�� dM���/�+�����j�ōM��n�l��:;Ĵ�F^ &��wI;@��Mp!�r�v��j��flcڻF�(�~�[է7*2�8�=�\E���`q\���s���iU����XM����L�����|���_�-w{�4줦��2_[V[�s����9 U��v�Z���jիz�<Z�s��N��th�z`�,_�������<���/1Ê=���]i�Q�ǅ,�GM k�S>�5�|��9s�FR�ꩈ�!!�wh��^dF�Tv�*���􍚒ydlQ��>Gn��GB�����٢��!r��n+���_��ct���I�V��:rX�Ы�6��� wϛn ��Z��n��Q��I�N� v�䮬ݛ���� �߉��f"���� ���ʼU�B�^�	Sͪ�~��~�Gal$�0�}���ռW�֋��2�{(�{&`f��x����(e���]7�n�����ȱn�����4j�Õw+�:N�[�2�!p��b�IV�T��G���L<+�#������ͪ�<�f=�/��uf���\�w��-�oSLy���A������z�ը�E�&��Ż�D�Q�4����[QIS���GC,g�^�Z�
��uM3���������/��<�j#���o�K~�)^�m̤�YO��&s��6�3s�PL�n��7��)�i��#г�G�쉪�xpi�?�6�W:όy�|��Y����f�S�;�PG3b�o��S��#O�#��{�Yע�%[j���cUnk�|8�c�C�G=�>��m��Ղ���=a��������6K����f����.����\���c/j�>!Y]��v��ٝ�]�g��2�0����0^���MCa�����X��4��̹Ǳ�jI�<��x�����
�mUz���r�8?d\�˛;+��L��4�{��6�����	$�k��3r�i��1����l�{��=^�F�y7��w�������;Nۤ�ߺ�m[h���ڦ}�*Ձ�~?w�tC�����I�X誥�u���W����sk�c�h�ں��tms�1ͫga�5ZO&5Y��ō�	1�P� �;ο��X֑�=��a��䧏���[���D��K���=u}LTtp0�,�5�h�I<��(��QM���U�DkT���y��6��߭�'�0->��ii�awU����9-��ͮ��3�ɘҘ���5���s)��1�1�6&�ː6��Vh;�\��}����ٞ�3��V���4랟^���PW�P��^�*u�e��:�࿘՟60�+nlf���Ar�[(�=M-K\Y+ݣ#;��By{�n+�-{meՏf"��2��n�)1$�C	�mw�ZwT�TQǣˣ��u�@ �r�L�a�a��G��tkl8898k�`�]"8Ƣ�,,��2��������KG?T���rLֻuÈ:�Um�ۮ"VY�f͊�S�!?�����m���Qܜ��6�Y�Ay�FԚ}kt˯�4?F̬i;~��ۿ�A� ��v��ҥꝂrҬ1�iq�f��+�Q�j'��x��~��)d����$͇��S�֚�|�w��v�_(�V��r���܋��s0�{3pڣ?}��̭�w�����a+��k�+�s���ۇ�L���V�as��U�2�	���Ym��;��5��-��I�Na�K��85���j���4D�a��܊�GhL����ʯ�J%�Mjm�O� NO������G�g��~�o_F��ILK1��8G4���,Y`��GGOH�v�0�D\�C��ۺ=�a�/\��9Ӛ�.��ӳ,y����z],�v�Oh��KL�Rҷu�s�iq�x���r��b��Uljꮍj�YNk�1)w��`��K2���.�ԯ��HOX��K�>6�]˧nϤ�Պ��f��2/��`~�ؿ���J˱���KLu���'�+k1��.D��}40����:�y�{ы~�gU;�g��y�~d��<:��(������L%�� Dx;�Aǎ�Vvl�~��<��Q5Δ���9�s��=�
]M��bHH1�Ia`��Y�lj��U~K�V��L�'�rZ����U�����')���#���Qc��*�.]�D���C#w���(�����	G�#Z�%�����)�p��k���[���WX����G��k:���X���t��VBd>jYj~gm��i}U�gG4G��_(�3ȱ�z��O��;>If�#Pkh&��t5.=���85�=��U�%��c͊�:�ce��_���u�ݛs�ܧ���F*i�<�y����*�Wj���yL����?�3�W�!qw�k�,v�̫�ca�*�ku����A��#w^��O�Ȅ��KYWꮘ��oo�'E��/ęx��1���͔�v�>�������)��[�ۜ>�� �νT�����J�,վ�^�k퓾+Wk��o�9�oS������c�K.k�S�w�TIB-�T�M9���t`xC��<��sn�X����[gcѓw�q�mY�x{(1U�߇c������/�j1.9�	��rT6u��+�Ӯ����Ʈ"ߋ-��wl���^�����OSO�:�<4��[ߪi�]Q�"U-S]:��j.��UYd��(�l�.�%&B������̎g�p���f\�ܝe�m۷�N���qK��0���o5�ں
��J��vǁ�#�+՚rlW-�11�b�3EUF��G<_d��^�	��i�`ۓ�,��#�C��G<#È:�xm9�ϵ���]<��^��EsI�yJ��;#�z�v�3K�q :����؋���x�t��*�ػO��~�1+��:�_n��e�%���Q>]f,��T�ާ�g�1�N�{7���<�!3�mŸ�ĝh�$��U�&��Ҩ�Y�y-y�j��쎬���� 5n;+�� 6o�G�^��.�Pl�+�n�+��6A[��uW��:ʹke��1�x��y��jr�FD�i��]���j��`[u:��Y��N*�K�Qo���+�\�ɸ:+v�9WA�/v�\4V�**jA�[�3Wx��kB��Ws�MS�k���"X��S���Uh{@���T\�t��D�W��� W��6�����[��&�So���2��#�pf�s�Ԏ*����S�Ȟ>oTY��������Ϋ�j�������ſ�G����+�^�T���t{��i�-��,R(9�W�x}��ok�~#�C�^��k�������b�0q.�Gr�����:���"V�*���u�M�.
��T����P*zC.-u?YCJ�b7����8�V�)V�e�qLO��-ə��c�ݚ��k��Qrj�#��'��2���2�Ȧ�Qs�d����(��فg�b<���Ӿ�Gf%�M�J�8tm�ζ-�~.Qn�͏·٪������3����UTǶJj)�m�������I�-�d��X�ǌ����W;wfrPRox��{ͧ��ZDq�����m�ۅ��B�M�Ɇ�S���Wk�E�ݧfzJ�S:�Ǜ9EY:F�����k� ܊�4?��vvW���}��#ם�� r(?������e�L��k+ɜ�r�͊�u��$�m�1B d-f������Y��Gѧ���ݘ�H����ql7��?�d(�__��>��r+_d��쉻�_E�ebr}v;�`efƳ������f�=%t�U���EV^���S���'�^�خq�M5i+�K���̧�fNZj���1���k[�z�4�������a�^o-Ք�"j�3~��ߤA�s��S̉-����=bs�i��f�]%��5��G,nE�j�9C�{�^��j�I�����x%�:;t�|�c�b5�)ee�����0�e�MEk c'�[c;���[�uW�v֑K)E�x���!3ce}�#���nx2�Ծ��J׺��ax�`p�t�^WU�h��࿹]�h��809�]�� ���� �V����X��_��0b��Ŗ����I� �h�X�)[Z��n��@5SV���=v��p����8o�>~,��]�)U�0�#�U�"��~�Gal$�0�}���ռn��W�֋��2�{s���?ƍl;�'�Kޯb����n���.m��Ysx���tϘ�.a���۵r���S����Esv���׳>������b���6I3��@�x������f�s5���<Sq�m{��j��/��홗�lA�x��G����M$Zr-��N��W<ˮ+�TǛ�l�&�-��iY�2< t:�H�"�*������G�����uy���iږ>p1fxۏ�N�EfĘ�\�=��_Sg����ꊇ��N�7��w[ϸ��iؑz��˳:4-�Kŋ4�U<��Mض�s�rۗ�aj������=a�n�W�����K����f��a�\�'�Z�����^�T|B��7���c�;��5Z��eܵ���y�6�8Jŉ�,��T�GA�67M�=����U�w��]�,G.m�c[�{W'�m����7n���>�Y\�Zz`�]��>B9o�<�5��v��Eڣ�T�mK�\�4���͘��/�n�-<���U���#y�9j�y����bW3�8Ͻ6�S1�{fah/�!s�~訴Klo�����h=��{˟��Zͦ��pmR�W�3�v�]��hй�,�����c
��	W7�u�}I7�[{C�:��#^��sZ�ڹ����&y�2x4ޚ�S�w&��Ӛ1�m���]FLu�Z�[#\��.ox����ͳvux�n��Q<��6e7��Q�Q໳2,9]�&���[KL��8�3�����9���Ż�s�ڏ���o߷b��r���%�v���y�̩�9s��668�j���Gow���*���}��ryϗF-�ϫ�w�L�,ts+ov�e$T44֚���]��ڹU̚k�u������M�5SO(��1��<6}��.�圲{w۫��K=��&��+_�e�u�O�n`(+� (zׯw���o�,uGŐ���-�#�r�լ1��,�Ĺ�OKY�ԉ9�k�Že���ߤeŪ|8~oSb,�9��155i�i����u.�oR�+��{ǯ�L�*S��(�� �z�'�m�l<Z[=[�����g�>��ާ�\�z�����Mņ�2+�)�4Xs4�u��8����(�gp$G&c�� $�<*����&V9�Us�i�fa��Nҙ_y����}� Q���YȹG��NL$�	��.�������>�����n���Y��n�be��d�ҒG�k�O�k���^f��Uiٹ5O��U�>��c��<��W�a\��U<"��7i�.�R4�0���\�΋j�Ȉ�O���w���9��d��o�k�I����1v���C�b�b&nW�^�OG�[>���L��d�
���;.�����-�c�ղ�\��5��+�ھ͗)��#ᛅ3Z��,��F�rs��\�4Z.E=����k�c[�s60��l��m���������_ۿE�~�鮅����U[�XW���ݺ���%��4����R�襎�����G5�I��
���ڊ*�\fLU�1F�d���t"���c�����e�{���K����aj�/�ԓ�Pe�,�EH\OX��L���ܺq},�Y����S\��׭�?r(�P������ʆ���&.{I��-�<}n����I�#���w�����}���b���/"�g��|�G	<��A�●�&S�{�c�Q�:W�-M�lּ).H]-��J�z��I)�le����R!]b�]ɻMS�i*���f���a�ް>:1�K8>�X�ښ��r�淿�UѨ��y�v�.�������>U�<����ٞ�43�vvŴ���S;�",���K ��6Փ6'O&�?-�VŘ��s��Y�2Q6�6��j$/��p��|-4��z{����ܦ���C��	ĔU���`ue��I�$c�#�p�c���h{$�)R�u}��E텞<����ƿ2͇�M����(�H�j֍\uq�Ekv�Wf�l�����NO�� �/=�]~Ͽ>�-�U�`ổv|t�'�SW�c^	:�xw$�
��Sr��䐛~}d轼���/��G���GgO�>�������i��[�ݜ>�� �νU�g��W�(�5M�j�hO�n5��� ���c��>Nq���ǫ0��H]�~������´���jz� �cw���m��}�}�wʹ[s����)Ež5�v�W��n��^�
��~�����O.��7零��10�M~���S�+��W;�*�׺�f
��J{m��^��4���t#S���@��E�[�ǷDM�s2�-Qsh�r�ZS��͋���۔�Ӌ�v���Xy�Y�õ�侍�������}q�K��K]Ii����4��V�H#��Wv6�U�֨���*�q�tu�c���(��&+��\��}ea:�����x������u�zڸ֮Z�:�*�ǽ��tܜj��ΰ�~�c�{�M{�w^ʆpq��w_�,>�z��v��V��S����M�yĳ��7��eь�]KSY����^�5Z��=uQ�3ź�tSW�5���F�{QE� ��ݕ�� �?�ݣ�˯Ug�<�'�'�m�,7�P£�F?�:��{L�`nw�I-ޞL�r�z:���}��W��'�ly��d���r/��i=������+�;%�!�E]�����ɽ4��s��d���@�[Gnߵb��3�V�LB��<����O$V+lr2�T潔�� ��k����ݭ�EW�bk�x�py=_c���U|-_sfε�����η��� ]<��R������o��O�J[Ն�X*�Ps*����#���P�G.������s�ţ��.��ϼ^��4�V�)��fL`&�a�{�mz\Z�<8�cWػ-�3�Z�.tm�k<6��4,lrK#�Oq�ٮs*���m�i��k�">�9�&$�l�d�dM��e�G�����Dm��gy�b�v�4[ŵ\G.n-��ڡ&���D�L��h�%Mmf!q<ٽ�Oߵ�}��v�˹n�H_�E�j��*�����Gz��W�+�l�qsϺJ�V��(��j�Ojf]i7z�����{ͧ�y"n�t��Y-��l��� SG�c�l�����|]9��3�=��u�͚���")����d~������T�;+�W��+���lܨ��j&���3��v���;��W�uV��͊VSU��� `��u�� H$s��+61���4�]X��D�Nlg���ɓ�*U������'ڣ�Y�-}�k/m� �&��}ɕ�����񁕓�;$���Ȋk��r�[U]�<�������r�r$+�k}��_��������\�.�n̶��Hen�q?H��R�Ϣ�:���j�qr;~����oԯ2d��������T����]u�t�\@5crm�gX��e��W���*����KX�8�@����:&�f|���PT�fȧ���|�7q堸hc�hIVF�V�8��эbb&k�ϙ���}�r[��A��P>����_M�K!{#�$�1�y�s��MGu]UGfg�#]�*�)�x0��wg��|^��V�b��c�5���f̳�Yoo�Ł�`�P���+��z�5��Ѧ��}�ͪ(�X�W�-�n4�uc�C� 8�O��*�W}
{L%Ob�dSoߨ�/턟&����z������!�|fRa��u����[�������#�Q>��Ͻ��2��M5�[��1K#]@�sp�hui�]� ym����v�V���MͧثM�7v��Y�f��i��[j�RY?]<�����i�|�pZ�fٹ~��Di�vn��Ů.ޞ�Q��9  �����H�)�H����m�Fr�F_�Ğ�N*��|2Q��!��=�s�eӕj+�F��6�{?&l��-`��,���ω1%M�88SQ��V�m{����KO�e��KT�ڮ����9h�ڢ)������+f��Z(ᠷ�7r*x[�֎g�I$�d�V�n�-���!�ݹr�sr��e��UuQG=�8內�xk�4��׻��_��?ظYm�Ǐ���Ն�s����Y�e�UG�+)����V;3���U���]�9qsyL��I����絵1�tl׋��X��!�����ڪ.QwÓlص�٪���WaL���	e�ͭ����ּk�MsN��9��`���/��o^4�{N�V�L�)[�;઼u��v���OKR�ʹ8E���jt�]휚1�+�x�Q��7/S�3������QJA���:(Y�5$�=�Ӵ �>u�6���QU1��m�N���TO9k��%v���&6	�w�j_�#zt�4u� m�cw�	5��>Z�>Z{�S��/�p���D4�Q�H�vA�BA��x���չ�ز0�=�xU+Wl�v��Vb�ۼŋ�Pn�J��0m����tM��u$8�E���n�~�
��3�|V��j���L�?�@�h �]�f#H�o��$����\�1��:��J�uWI�1.�<v|��.�圲�w����K���=�Ek�,�N�������Z���]g�m�d�T�+�������vSDƍIs�4�W�)�LD./\�v�|x��k]~N�/$����%�Z�=k$sۨ 8�Ox���v{3�ʢ�^���k:��;e�7��ە��z��>�N�y`�I�Ѯ����ǽR�f�\���3>�e1)���:F����\5�)�;�u���o��Q9Ǽ�Z>�Z�Q��C=���{Vj�|!jŷE�v�k�o`z�h�(�o�P�O;㕎���sO$Uk1WW&?hU4cW4Γ�i5;7e]c4�/0�׶;lL>�hY�Eo��sh�ʧ�\���M�S�Y��y����9>0*}�"s�g����rO/�5��[�F�����i�������-��Nr�&4����1��t< �F�Y��(��)j�� ���!� �2���V�s�����W�qzN~��_{p�i�ñ�j�L.r�C�١��m?gѮ�/��O�2ѯ�ʞ����D�����;Őa�Qf�ubH�KXZOBN<y�y������]�8��&�j��)т�r�f�1����i�,Ƣ��7I���x{I��뗦�h��������|���쑼���Z����G���wH���:���+2&ᴬgkf]�E>�ԯsh5'�v� �\�k�k�T�Mٛ�:��������]�?r��KW�>���vq���J��3>c����I귵��G��})�����~�x�\�1O����:	��O�)F��rTّڿ1o_�YR�9�uY)f�؆�y���)��V�P�K����ןqW8�Unn�Ti�qj��k�M��r���if� ֫�SU�NSO5�GuWF��!�U�\�>5���[N?�Z���hm4��YY��\Q5�1�ad������ ��k˱Q�m�.E�]�r)➐�ګeD"�
�#������յ���xZw��{�5�=cJiD�G��X��[x���_r���=D���� 8  ^�0��U��W<^r<rd��Ï�v]�ٱ/���c��:���7��D����W��i'��� gC����^x2�����+��~*��&Y�\B������ �ܵ�ǹD��D�k��~�t^���I��y��.?6Q�׆C�ii�L$�]��4��G�7����'^����Uq�J5M�j�hO�n5��� ��l�c��>Nq���ǫ2��H]�~��{QS��Z^�{53�� l��泥������Z�r��_R�U]��ҋ�|kb垍��#�Xʊ��s�Ā熒<ڪWk�tU_="e�{UDy��M����Zc��o�������O���!��5��4-����\�:��1���f8ǔ��\�ªq���u��C,�CK1���� ����`'efG	�,�g��癈���;M,��q���m=�7��p n��pUV��̹TGcN��z#^֫g��^%��ݽ֊k�"��G'��| $<�v6 �N%�M4&� iݷ��F��c�Ͻi�n���ɪ4�����|��_I�!k� �A5;8��=�.ә���k������oO*#U]�Wj���p���w
Y�R�����W9��YXH�j�qr�Uǌ̲�c�DS>�[ dmg�_��j�^ϧ��bwH��[�:J'�m�'�)�O�_����L{���R+x��=�^���~Ǜ��iٝQ<�c�_�&������Z%�Հ���ѧ!���E�6(pv^�/Xq��k�jX�$�RA�a��B�w�� l]��^^M�鮩�b��M���\����n�����SH��#�k^��F�dk��+�� ��&�M���TLL~H��<ُc���9_�0�1=�ֻ�k��Ӻh�;�#t��8q�����]܎��FEq]z��Ju��?��w�ի͡�[諑�R�a|V
�ʁ���>�����?ˡ�/f�������k&�����?������� �{HsO��V�U1]3L��i��TJacn�f�쾾X#�PV�m�Q
�^�����pD��;�w���X�e+��S4��EfLyC���M%e-�l�æ���7F��H�<�	^ж�O�ت�?���صTT�Fm���K)�8c�o4U��ɥ��&1���=��ԻM�ZhJ�pv=�7��ɍ!���E�;4���!�q�t���t�y��R�x~���,V�����6�!N�:�S���Y5��nѳ;uv�u�|ٺ*ʘ�!��� l�+_�Qz�v6_���]��=� � �;_�Qz�F���:�̳v��ٳ[o�բ���lъLa!�����nwn�5�̧*���݉�1>������k�2~%J���.���oW�GD�AZ�"�f�� dM���/�+����+/:'D�����w$r�=�j��bu]`��R�UT[�hs��X�H4k�VV��[���vݫzx�En_�3e��j����4s�^	���灻���V>�f�j�KW���.o���̥��.6�[�3B��][R�Ԇ�4<��,p�,�u[�F�,���^���Ů��0���Z\���7Pt:��(��N�G��c�x��HH�)�zJGڶ�[�������&�����pk�?*����Y
p�5IL����ϸ7�g���g}�Q+���ۤ4���MG-U��UWDS��5Wn(�GC���D���Rv����%��~i+�>Cb,���J|A=ϸ�C,>��� 1�]�<`�,Z�Q1,�-����S�k���p��|�YW���x��a*{� ��~�Gal$�0�}���ռW�֋��2�;$c6͟\o�-t&�h���n�x��5���h�~j�:F�Ox���E6�Y�v�����:�a9����=5Keu퓫.|Diȝ�U�ڿj� fmի�8����ODӯ�4�]��
bS�#2g�M�x�kN:�ô���Q����7M]ལ��l�?��~���CD��W#�ܵڞ���c��^��������ɟ���$��?���<�_½�ݟ����������#���9G{ʚK�7�S>'ul�����k\�w=G.��ƹ�MQr���^�yֳk��TvtX�q�0��q��M��٦}����I�����l�Ǐ����CX��O�3��=������d�w����fwtj��#|˹F�o��NZ�%�+q}!�=������$�7y�t#�V�TgٛU�q��=q]	�c�S)s~�)4T%�D�Dǎ��F��A��.l���^�bg���n.M:]�^�ά��;<��\l���yԸ}��I�z��+�P�}h��v���>���Lͽ?$1�l�gf(mmDf��J(h7����nq�^���D�{.��oΩ�-W72r��xC,������}t�^Կ�cZ6��4u� m�ci�gD�'�sM[���� ���Ğ�U|���7GX�����,I��g�?���Y�/�}�������f�|<���Yf�s��٘�
� ���������wf+��y�h�c����c_S�O$��cF4��;ڞ
��1Ez��i�v�z�ٍf~L����sY�Vل�͹Z�ĵu2�D�0x@���+��ݭ"�#c`Ug�]�x��ƕ�+X��2���تt�'V��xi۫K��Z�rb��Y�[wmUDS�[�#��u�m��n�8~��)�&�"{�4c|��w��n��eoWEv�5h�6r1���h�5ӓY���4׉�a%�"�i�se����·qI5��]ij�%0�Y�%k�;\t�yJ�n��QR�.צ�U:j�6���r�q���PFF��5��j2#�	h5l��7)���o|��,5�gwܲ��}�r#�^cd��ק�ϓs�0�O�;����&�K7�
=<�*e�veF�/S&� �^j1��v;FWZ�ml���c{w[��c|�Dݯ��'L~33T��Oc,:�%�y�e��{��/����\e�p�m^�'�'^j�<M5��ڷ=65��i��c�~��W����u����l;֭���(5�l̯�|d�Թk�vo��� }-���=,�-�I�w�e�]���N+T��z���#��Ev+���@J]�b��k���iд�8�;�h[LS�=�eyS�f4m�qZP��1=�ɉ-�RN�C �SZ��Ԁuow8�e��E��q�K{����C�?Y�}�n����%%+YWC;f�ű484��<r���u[�\i<W���6��Y=5^����}.Vڣ��UVk��,��P�z�_�X��^ak�q�Uٛ�ō�M�ֵOF�� lO�+_�Qz�;j=�k�'n�I�f�,}i��¤I�!u.�;���s�
��8�D�)�r�]����6zc��)˹2l��� )F/�����K(��/~�*{Edתij_L\����N���J�ǻ]�KMs�ͺ�k����{C�Z�����U�����')�k|�ꮍE�C̫��wlS�M}�M+�"���Ǳ�F�}�Q���W)���v�,c����eŶ���E4m��:���+	a�N��<��G���j�3M55�y�Q�@�dl����ى����F)��soW�២�^U����s[|�w׭������5���b*��z�R�옞��ݦ���F+�Rj!��nɯ-yqI��ʊ�^OOo�%E��/ęy�����?64�=���9�������*ASF��q�o՞zw��b5ZZ˪�qOe~�AO_Xs� Wm��Aw��xYP�9�� �u��TT����j�|R�rT�o���᝸��'�V�ײ=��Hs�����z�{9lq��O7�[z���hͮ�!Q[;bay|D7y�N����Gx�ܿ�LZ�fu���l���ߞ��%�5�y;��Ե�˅��UO�"����t�9 <I�\z��LZ�����oF&O�a���,0~Q_/�f�6]i�N!|w	& :x������|b�{C:�e�D�:�{����Ʒf���8]8������� l�gE\2=ǓZ�I��Ȧj�\G�J���ܦ|5lK40	�_5���E� �P]i%l��xR���˘�#Ŀ��okU3<�����M��i��������mVƸ�o�V��#}Ae|@p�"�Q� w�ײ���ƻ3n���+<J1�}�c��6�rsY�QG��t���J���{���2���U���Y�qlS<(���A���Hkk�p��Z(�����Wi���W�7#.btҟ9�.՘��򅅕9k��Ś�O��Y,.�������]F�u:�4hY̻X�g�xϚ����>�{��O2�&|e��<�� �#k=��� �[���}}��v�0���Έ�ֲ?YfهѲ�B����qIjY�ǈ4-#]A�iw�W���8j�\��K��R�ƟV�gM�|���/�;�+�^��y6ǜ�bU�A������Z5�կ������:��������wh���F� R�T����I-2�8�زYV�3]S���湙�H9���� ��|�H��r��8s����}�fvӎ ����k�z|��C���;k�{{%��)ˇ��0����n��u$�V�7�q����t�T��Qvb-�R�r*�)䐽�eT�
v�5}���v����9t=�����gw���=5�e�
b<��4Ӓ'� �.�U&���w��qI��ø�k�����=�_@)b�U�b�����-�/�Wj��Y՜���#Hz?4�^~�0���ʗ��_z^�r|O�]��ß�?�)�{+�I�ɉfl��f��sN�n��6X�B-��9�;{u����X��Ʀ��4�^Y��~�����k�2~%J�[�\{� �֭#*:%��Հd��ۃ쉻�_E�ebr�v7�`Ud��ruLΪ)�*Gj�"8�^(��c��I>(�yh�xq��/Q������1�,i����3p�w�墹�oτ�b��c��Y�c���2`JL?K�%�IC����J+,�N�����-�S�MU��k�DS͕�M�GO4[����� ����W�)�����y:�ؖˎ�|T�qM~��J�sJ/���-~����t�O"���Oi�Ħ�4Ϥt1� ������,��]�<��4�H:�xȢ�߿Q�`� ���ak{���x�Oj����GY�bG�&"`'_*O5�4�U ���\��Y����͎��� ��/Q�,�n�y�F8+f������^�Ѷ������W-v�σ$|�y��,\��x�������`�� �� �:`� /�5?����?�}`�� ����^Ȍ���]%�+�)��ﭖ9"}D��������9w,�5�jj��k�]ڙ�s���V�:,]��Wl'��	�U����GXd7w_�W����y��-��Z#��Y�~�tk{��+_<ι=������evw�ۏ{���Ѫ�x��.��s�S_��9�5�$�gU���k
f|�˓6�t�|os���*;�y�,�
��L��di�<Π<�R�
q�G���>�̪�\�E	L1�|� ���~e�ͭ��]_��6H�7Ƙ>o3��5�� ^��'�ٿ~��������|�g��ka��g�OE�~�_��'���aҾbl���k���͊(�)�s�}a-in��f����uEq]\'� �j���f#I_;e�fT�=��dl����-c�yqh#�骱�94���v�R�±U�1E\�0�c�:�׷0?�� �=k׸ܩ�p=��HXィ�ːTk'!J|BK�>u:��>
�2,����*�;�c��� Ź�[�kxs>���^.[����N��B��U��k"{�浠q$��5Ӛt�vS�^���K��vZ��ᆾ
\$����A��;՝��l� gͺ���+½k��W����u����l;֩���(4�}%��y��u���G��HG�N����
yr8sL]��;FQ�=�,�����tޥ���	I�����>6��^˧�ϥ�,e�l���?4[`�����������yʎ���)/;HU��tx��b���?�R�:#(;������+{��v5�3��ȳ��o�w��-�&�M�&^�l~���s�m�<�2J�����{���w��5���_&*�3�kX��S-�u�zŏ����r��SU�NS���]���Wir"5�S�T"��J����D`
ZZ�D)���w���|3�9�]9qQ<���\\��4���ڸ� ��?� ����h�Eys��0��i��%����+;�c����l;�|�%']5�Q1Kݺ򦨊����� �:/n�~$�)���{�͔vv��I����s� �
*�+�h�EN�����#��Ȗ�����cOl_�X�V��;q�f��C���x�ڜ�κ�@<�+��3�C�L�#u���{��[���!3]S�UU��:�Ei�f	"������2 A�k�T�j��yD�ڈ��i�6�/[�ָU�Q�X���:>:����>m$����&b������'���V�6��ֺQ}�8��qe����s�j[�p;t�ٮ���	Y}�7#�d���,�l���,����2'?�s&�[E����[n�Wۧ�yi���{5�V��A8����şIo���?�y��M��\�T1�eRX-�]�
�2�z��d���i����;����=Ƿ�m<Ϋ1�U��Wi���� �Ȋ>�ETq����4�r+�>ij��썬���� 5n[/�� 6o�G�^����:�8�5���y�Q1U>K������������\a���
�1��j�E-��;j��13����M~��o�Z�Uد���:������p��S�[R���q�k�:��7x��s��@Y��Y�UuS��+��߉�cF�!s�\��-�=�\�6c���Kΐ�	>�EPSU�F�6���t��s!6� $sHi���t-�W�~ξ2�󩙹�#�H�j��V˫��ǹ5�Q����"���q�����t.a�2�!�;n`�N���`�n���\�Y�-%� �t�8s\��˹]uOj9�c�*��F�O�����Y�M/�TeW�S�O��?n�����i2��&�8��S��ۂ?{����O̢6UϽe��p)~t��hƶ;��Ebu-EM��0�8������S��U����eF���^��ص�I��~�q>-��ҽ�dF��	�~�{y,NTL��f����	<R?�uV|X�0�A�8�E<e�R) �7�tդk��F�Ű�7��+���]+2[Բ
X�l��ݐ <���E�#��߮����ڗ��!��Ƨ��?��������b��?� ᧦��H��ݩ�p�8�zcSgOU?H�C��?j{f`\05�	�hl�{�����87wC�R�]�/��r*��N���خcM�r�]�(���2I�0�doxm|�ŭ$��zrZ�ܢk�y��ծ�2��O�5�yѮk��h�7W����s/<a=��@��!��~�د4,yp`�82�~���W�������F�wt<z�6]ܚl�n�aͶ�>̮�띚���#1s����������#7�����o����Q���1�� [�O�f~�=�����?Tl��l� ���S���3�{7���sgy�[,7�j�ۢ���Z�\��kO���ǆ����YY�Q]:DJ� �̪���v�ba)��GI;5܉������Ŧ�6��U2�s���(1���U@hԓ�{OgU� *���9q����$FC�ׁŎ:qw�^:��Ɠ���{���(QN��rN	�I큾���� Z� �Z�m��m�l[�%:����4@�D�D)ڐ����wϦ��;q�����`���-y�~�3̺�Ϯ*Ʒ�X���#�rV�2!৉�MP&�\�d�3#
���|J_P6��F��oV�]�5�*��b���YfE��W��t��54�j��f·S�ӫ���5ڻm�Uf�����2v���eN�q�y/d���Q5�����1����>T2m?�V���#<���<�u��	���G� �O�R����yQ�Vj�otn�v6����o �� ��>���yy�u�3� �G^,炰E�/0�5�[��[)ƌ���$�q=��WLSCv�w��ܝe�j���t��$��ײ7��m�y�i-o~g����dLSUZ�Xs��*ǶC�=�����͗�%Ȃ;
L����:
u�(��]x'.�[Xa|�ɫ.�Yq]e3�s栶I4.ޕ��C�赌�J�ޚ�tb/ٚ��Օ~,��.����+�U��C����v�� ��ظ�i2}��{P}|ؓi����K/�n�x��ʋ�4���\�Dt^F���φ��+�k3�_����j��Wje�2�c\��*��-�շ�g�x��3��s`�7�ԍA��G���v��+j��_6v�V�Z9��?+�sZ��:�RZ5'�n�^�[���T�[ȉ�7��x��]�]�UN��{��"uQ����Yي�칧V������6����aan�v����'��j��M�� ̬� �
���'�U=!���t�Rs� �*�\��M!�#�<�g�z�z|9p��5;+#�Q]��,���>���鿓G���8��X�Y�6]a�;Q3**-��)$� C^�05�k�BB�<�[Tz;qO��P��A���X`��f�A����t�7A�[�^k��z�J#_s��fo�,v<.#������͎��CE<$�A�F��JD�����>�������O�^�yOXmѿ�~��8����hb��ٷ���Қ�����[g�$�vo��v|y��&��ŧ�D�O��X_µ~{UF��w2�g��2MQb�{����������-� 5�}U<��2;7'��rz��j�c������p_+��b8`t����Y3��Bm4C�p!��{y-�eLz5�f�&"ވ��$����Vk�_*��D8�� �#C�{I�9��Q<���ӶF%�e��a,��|��TP��h٣z���@A�N���V�k��\vX�ALU�S��6}ٝ��Q���y��p��W���Rj4,�^�<��h���d�zO�n4�F��������rR)��и�-׆���R֎� � xR�꧔��4�γlߖX���f���)�gѻ���ܚ8�r�6m�����>T]��OCq�Hu�4u�o�]�Y
6�]1?�ڬ+R�wލ{<�s����O'��[M���U���v�^�T*���)c�� G>:��_��f����{�����>�
���<��e��9K>er����9Z|�ŧ�Y{c�uh�V�|%~H�;*a�_[+X�������\�~4�
�F,]�����0�[,SE�#(�k���ZDm��ڦk�b|e��LvcXz�C>��T��7��>J����(Mg��Ǒ�G��k>gf<�l{��w(��:h��4K�p�[��Һ���i���O����e�i��"���[bW\p]�g;ͧ�{�n��ڢyVm��a��[
em�}��7\��4��o�N�R�z%Bp�K�:9�/c�h��I��i���yۡT���
�)�Yc��G�7��k�Y�����Jb<��*S�W��X5�K�6=͛$��2ι 5߷T�+O��yQ��([�%��Y�/�i�D2`�ؕ�sK}B��C�+�6���.D�ٰ�/�
٣���FQB�1�H`޳t�l�Gه���O�O*��ʄ�Y��A]|j�����Qs�~�Vp�3LU�cW�j��4΋V���'��ㅭU �:ҵ����X�k�D/(�ʷSr~+��W݉,�In'���i�a^�Ź:�,�����H�^��oᚗ<�qև_��9��$j�k�Vf>���[ެ�f=%10�/�:x��n&�V��=;�'�ڑ�+
�q�����<.[��ý�y��fo��Mso��c^�q�����ɣ�j���l���z���I��4��!w�B5��`#��B��g��Ήe(�5ƴݍwc��ein���W�"�hO��[�ʷ]�x���\�x/[��5۝cFtfZɺ�CuI&�qWN
�$ik�sHЂ5/Q�u�b'���e����\0���;�[H�}�5We_�:�\��U�Us��e�������y��p�����gչ�⳯gcWΕ�z�3V;[u��ksֶq��Y*7�2�[IZW��U˂żt~׵���@����� �9a��Yk{�~��걫bO�ְ��fU��>�eɌ� ��{��s�d��.%s�Q0��d_�5�+��cؙ�Y����]7⍲���}唣l���nBʬ�9��������{-}�۷%];�k��7�$sZ����ȵDZ�'If�M��U3\h�\�?׎����zI���4Q��R<���^��q��W�s�M+$����L�Zo\�ժc�c����U������[fw��x�ObҼM�s໣hd�:�rǗޏ���1ƅ�{D����245��Bqm�2m̺8N�Ǘ�xt�ɍ�n�kq�k���B�V&�����5ǯC�z<��)m��c��8�u�'���Tg�	_ӷ�O�L���Kͫ���u�Q��Z)#��w�	�ƹ�[��}�_)�8�5]V��SA|��Y���������q#� q+ݛU�ș���{���MQ30��x�޳P����Aܥ�h���!@�V�inQ�顪���ч�p��*��)����B��*iLe��4li>��S~�<����]<����	���1�*-D����H��HWtm�<U�&�x���WT���b˽�Y�E3='@}�uNչ�څZr��hc�� F�-���b�Mă��Q�8� ;Wy^Q���U*�0�8�a�ް�Y����'@m����C�tWTm+s�iʢy��A�=���՘�Éh�2u��}]�e��EP���p��6:���6w�t7J���6������FkQ)��>�����ߪ��=��U��S~�{��Y[���C64��N�^h�|�[��7���L��r�^cW�ӂtJ�hx �A�AR��/���7��`�V��u$d��j�YS�TUΘX��������)$w9(��]�=�[Շf��|� ��\o6�{8�����l�UrX7����#�hƑ:?�
#��,p
{kZ�\��jc���o�#m63R:����k����j�l���o;7fm�3-^�u@�d���{�q>�akV�c�e���� a�ꂲ��V�AAP�5U+�f���h��<�k��j�O��"����7x��tATe�Zo��en��QN��!U���=Z�?59�E\�E�g���:��:���3����oi�Z�i�+Z�WM+��\�X�H.v�O'CX^���R���Q�b%�[#yj�/]��kh�󰟵��k���N��ܧ���IYW�"}J�%�a,wC!����Ϻ2>���9d�ޜz�j&?U�[�r�U�w�o4,�;	�յ��%����'�Y[{w�;�,jٹ4��ᜪ�T����p��62�9Σ~�F�I�z��8�ٮ�nG)y��~�陧Ŵ�����]T��D}��o#J�}%p�L�i��W���yJbf<V& ٫+�C��8�3��S���ӕz�U*E�㔱��`���j��C�:������+�v�E>*ѕr��ѡi��u���!<#���Fi�n�]Q��Z�js'���qG=��mW�%��:�R=������*�L�;��_�)�̓�`z�mTR����O����8�s�EXʷ>+�$3
��0ɂ�͕�sKE����EV��3�P�7���-�`�g���S1���
v���Ay֑\��`j�/pM��H��R(P9���y�4Ч�U�T�x��@@@@@AB��j��<��#�G��D��U ��������� ��T�D��ySIG�Q�JU@@@@@@@AM@��J bj�]R��@@@@@@AB8"4�@
U$P�j����]�Q"
��(Z4��I���}�UE)U:�4P�"
 5��!�]4��PTrD�����������(�(Z9����}�)Tq
���
4�J-F�$�^��%
�F�)UH               ��D8�R)� ���*����������j�@�H(�Pӂ�T�'R*����������T@� h�U@)�PQD@@@@@@@@ADF��4I�4��       �*��� ��H                                                                                                                                                                                                                                                                                                                                                                                                                                                                                                                                                                                                                                                                                                                                                                                                                                                                                                                                                                                                                                                                                                                                                                                                                                                                                                                                                                                                                                                                                                                                                                                                                                                                                                                                                                                                                                                                                                                                                                                                                                                                                                                                                                                                                                                                                                                                                                                                                                                                                                                                                                                                                               ��
</file>